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heme/theme5.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notesSlides/notesSlide17.xml" ContentType="application/vnd.openxmlformats-officedocument.presentationml.notesSlide+xml"/>
  <Override PartName="/ppt/ink/ink2.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 id="2147483687" r:id="rId7"/>
  </p:sldMasterIdLst>
  <p:notesMasterIdLst>
    <p:notesMasterId r:id="rId52"/>
  </p:notesMasterIdLst>
  <p:sldIdLst>
    <p:sldId id="377" r:id="rId8"/>
    <p:sldId id="674" r:id="rId9"/>
    <p:sldId id="670" r:id="rId10"/>
    <p:sldId id="673" r:id="rId11"/>
    <p:sldId id="609" r:id="rId12"/>
    <p:sldId id="618" r:id="rId13"/>
    <p:sldId id="623" r:id="rId14"/>
    <p:sldId id="611" r:id="rId15"/>
    <p:sldId id="616" r:id="rId16"/>
    <p:sldId id="657" r:id="rId17"/>
    <p:sldId id="626" r:id="rId18"/>
    <p:sldId id="638" r:id="rId19"/>
    <p:sldId id="627" r:id="rId20"/>
    <p:sldId id="639" r:id="rId21"/>
    <p:sldId id="660" r:id="rId22"/>
    <p:sldId id="671" r:id="rId23"/>
    <p:sldId id="661" r:id="rId24"/>
    <p:sldId id="662" r:id="rId25"/>
    <p:sldId id="629" r:id="rId26"/>
    <p:sldId id="641" r:id="rId27"/>
    <p:sldId id="659" r:id="rId28"/>
    <p:sldId id="663" r:id="rId29"/>
    <p:sldId id="672" r:id="rId30"/>
    <p:sldId id="664" r:id="rId31"/>
    <p:sldId id="665" r:id="rId32"/>
    <p:sldId id="631" r:id="rId33"/>
    <p:sldId id="643" r:id="rId34"/>
    <p:sldId id="632" r:id="rId35"/>
    <p:sldId id="644" r:id="rId36"/>
    <p:sldId id="666" r:id="rId37"/>
    <p:sldId id="667" r:id="rId38"/>
    <p:sldId id="668" r:id="rId39"/>
    <p:sldId id="669" r:id="rId40"/>
    <p:sldId id="646" r:id="rId41"/>
    <p:sldId id="635" r:id="rId42"/>
    <p:sldId id="647" r:id="rId43"/>
    <p:sldId id="636" r:id="rId44"/>
    <p:sldId id="648" r:id="rId45"/>
    <p:sldId id="650" r:id="rId46"/>
    <p:sldId id="621" r:id="rId47"/>
    <p:sldId id="620" r:id="rId48"/>
    <p:sldId id="656" r:id="rId49"/>
    <p:sldId id="622" r:id="rId50"/>
    <p:sldId id="625" r:id="rId51"/>
  </p:sldIdLst>
  <p:sldSz cx="12192000" cy="6858000"/>
  <p:notesSz cx="6858000" cy="9144000"/>
  <p:custDataLst>
    <p:tags r:id="rId53"/>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e" id="{C12C753C-2841-4EB3-8354-CF754873C41A}">
          <p14:sldIdLst>
            <p14:sldId id="377"/>
            <p14:sldId id="674"/>
            <p14:sldId id="670"/>
            <p14:sldId id="673"/>
          </p14:sldIdLst>
        </p14:section>
        <p14:section name="Werklandschap Gemeente Amsterdam" id="{376EBD0B-42EB-409E-90C2-14BFF7BDDC3A}">
          <p14:sldIdLst>
            <p14:sldId id="609"/>
          </p14:sldIdLst>
        </p14:section>
        <p14:section name="Uitwerking elementen Werklandschap" id="{D6B37D72-6830-4376-8017-105507C78409}">
          <p14:sldIdLst>
            <p14:sldId id="618"/>
            <p14:sldId id="623"/>
            <p14:sldId id="611"/>
            <p14:sldId id="616"/>
            <p14:sldId id="657"/>
            <p14:sldId id="626"/>
            <p14:sldId id="638"/>
            <p14:sldId id="627"/>
            <p14:sldId id="639"/>
            <p14:sldId id="660"/>
            <p14:sldId id="671"/>
            <p14:sldId id="661"/>
            <p14:sldId id="662"/>
            <p14:sldId id="629"/>
            <p14:sldId id="641"/>
            <p14:sldId id="659"/>
            <p14:sldId id="663"/>
            <p14:sldId id="672"/>
            <p14:sldId id="664"/>
            <p14:sldId id="665"/>
            <p14:sldId id="631"/>
            <p14:sldId id="643"/>
            <p14:sldId id="632"/>
            <p14:sldId id="644"/>
            <p14:sldId id="666"/>
            <p14:sldId id="667"/>
            <p14:sldId id="668"/>
            <p14:sldId id="669"/>
            <p14:sldId id="646"/>
            <p14:sldId id="635"/>
            <p14:sldId id="647"/>
            <p14:sldId id="636"/>
            <p14:sldId id="648"/>
          </p14:sldIdLst>
        </p14:section>
        <p14:section name="Algemene functionaliteiten" id="{738322A2-B8F1-4121-9353-7E6248F9C4F3}">
          <p14:sldIdLst>
            <p14:sldId id="650"/>
            <p14:sldId id="621"/>
            <p14:sldId id="620"/>
            <p14:sldId id="656"/>
            <p14:sldId id="622"/>
          </p14:sldIdLst>
        </p14:section>
        <p14:section name="Bronvermelding" id="{53D5D811-33DC-4470-9A83-311098BEEEFA}">
          <p14:sldIdLst>
            <p14:sldId id="62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ppen, Marleen" initials="NM" lastIdx="15" clrIdx="0"/>
  <p:cmAuthor id="2" name="Koblens, Roel" initials="KR" lastIdx="6" clrIdx="1"/>
  <p:cmAuthor id="3" name="Robert Hausdorfer" initials="RH" lastIdx="1" clrIdx="2">
    <p:extLst>
      <p:ext uri="{19B8F6BF-5375-455C-9EA6-DF929625EA0E}">
        <p15:presenceInfo xmlns:p15="http://schemas.microsoft.com/office/powerpoint/2012/main" userId="c1814d34da7aff7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99" autoAdjust="0"/>
    <p:restoredTop sz="92723" autoAdjust="0"/>
  </p:normalViewPr>
  <p:slideViewPr>
    <p:cSldViewPr snapToGrid="0">
      <p:cViewPr varScale="1">
        <p:scale>
          <a:sx n="56" d="100"/>
          <a:sy n="56" d="100"/>
        </p:scale>
        <p:origin x="1320"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e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04T18:52:40.184"/>
    </inkml:context>
    <inkml:brush xml:id="br0">
      <inkml:brushProperty name="width" value="0.08571" units="cm"/>
      <inkml:brushProperty name="height" value="0.08571" units="cm"/>
      <inkml:brushProperty name="color" value="#004F8B"/>
    </inkml:brush>
  </inkml:definitions>
  <inkml:trace contextRef="#ctx0" brushRef="#br0">6232 1750 7816,'-14'-13'0,"1"8"0,3-10-597,3 10 1,14-3 238,3 3 1,3-1 357,1-4 0,1-10 0,0 4 0,0-14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07T16:20:55.167"/>
    </inkml:context>
    <inkml:brush xml:id="br0">
      <inkml:brushProperty name="width" value="0.08571" units="cm"/>
      <inkml:brushProperty name="height" value="0.08571" units="cm"/>
    </inkml:brush>
  </inkml:definitions>
  <inkml:trace contextRef="#ctx0" brushRef="#br0">15 0 8046,'-8'0'-1626,"2"0"1230,6 0 396,0 0 0,6 7 0,2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A45E47-6EC4-48C7-9470-D8EE007F8C13}" type="datetimeFigureOut">
              <a:rPr lang="nl-NL" smtClean="0"/>
              <a:t>1-5-2020</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16DF3C-F645-46A6-A3F8-B687F305C0F7}" type="slidenum">
              <a:rPr lang="nl-NL" smtClean="0"/>
              <a:t>‹nr.›</a:t>
            </a:fld>
            <a:endParaRPr lang="nl-NL" dirty="0"/>
          </a:p>
        </p:txBody>
      </p:sp>
    </p:spTree>
    <p:extLst>
      <p:ext uri="{BB962C8B-B14F-4D97-AF65-F5344CB8AC3E}">
        <p14:creationId xmlns:p14="http://schemas.microsoft.com/office/powerpoint/2010/main" val="2346171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1347788"/>
            <a:ext cx="6462712" cy="3636962"/>
          </a:xfrm>
        </p:spPr>
      </p:sp>
      <p:sp>
        <p:nvSpPr>
          <p:cNvPr id="3" name="Notes Placeholder 2"/>
          <p:cNvSpPr>
            <a:spLocks noGrp="1"/>
          </p:cNvSpPr>
          <p:nvPr>
            <p:ph type="body" idx="1"/>
          </p:nvPr>
        </p:nvSpPr>
        <p:spPr/>
        <p:txBody>
          <a:bodyPr/>
          <a:lstStyle/>
          <a:p>
            <a:endParaRPr lang="en-US" baseline="-250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4567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0187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798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2819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2311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9728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4489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8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62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326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867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5385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2911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2911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848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2986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000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26139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4694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9634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06306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3222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7817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7123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8018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0309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5AA224DF-61E3-4E8D-8AEE-98258E00B80E}" type="slidenum">
              <a:rPr lang="nl-NL" smtClean="0">
                <a:solidFill>
                  <a:prstClr val="black"/>
                </a:solidFill>
                <a:latin typeface="Calibri" panose="020F0502020204030204"/>
              </a:rPr>
              <a:pPr>
                <a:defRPr/>
              </a:pPr>
              <a:t>33</a:t>
            </a:fld>
            <a:endParaRPr lang="nl-NL" dirty="0">
              <a:solidFill>
                <a:prstClr val="black"/>
              </a:solidFill>
              <a:latin typeface="Calibri" panose="020F0502020204030204"/>
            </a:endParaRPr>
          </a:p>
        </p:txBody>
      </p:sp>
    </p:spTree>
    <p:extLst>
      <p:ext uri="{BB962C8B-B14F-4D97-AF65-F5344CB8AC3E}">
        <p14:creationId xmlns:p14="http://schemas.microsoft.com/office/powerpoint/2010/main" val="6159307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424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609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11671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3158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48512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436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2700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4851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59603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535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6382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156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6764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368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66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2472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224DF-61E3-4E8D-8AEE-98258E00B80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567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2.emf"/><Relationship Id="rId5" Type="http://schemas.openxmlformats.org/officeDocument/2006/relationships/oleObject" Target="../embeddings/oleObject3.bin"/><Relationship Id="rId4"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2.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image" Target="../media/image2.emf"/><Relationship Id="rId5" Type="http://schemas.openxmlformats.org/officeDocument/2006/relationships/oleObject" Target="../embeddings/oleObject5.bin"/><Relationship Id="rId4"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2.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7.vml"/><Relationship Id="rId6" Type="http://schemas.openxmlformats.org/officeDocument/2006/relationships/image" Target="../media/image2.emf"/><Relationship Id="rId5" Type="http://schemas.openxmlformats.org/officeDocument/2006/relationships/oleObject" Target="../embeddings/oleObject7.bin"/><Relationship Id="rId4"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vmlDrawing" Target="../drawings/vmlDrawing8.vml"/><Relationship Id="rId6" Type="http://schemas.openxmlformats.org/officeDocument/2006/relationships/image" Target="../media/image2.emf"/><Relationship Id="rId5" Type="http://schemas.openxmlformats.org/officeDocument/2006/relationships/oleObject" Target="../embeddings/oleObject8.bin"/><Relationship Id="rId4"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0.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vmlDrawing" Target="../drawings/vmlDrawing11.vml"/><Relationship Id="rId6" Type="http://schemas.openxmlformats.org/officeDocument/2006/relationships/image" Target="../media/image2.emf"/><Relationship Id="rId5" Type="http://schemas.openxmlformats.org/officeDocument/2006/relationships/oleObject" Target="../embeddings/oleObject3.bin"/><Relationship Id="rId4"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2.vml"/><Relationship Id="rId6" Type="http://schemas.openxmlformats.org/officeDocument/2006/relationships/image" Target="../media/image2.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vmlDrawing" Target="../drawings/vmlDrawing13.vml"/><Relationship Id="rId6" Type="http://schemas.openxmlformats.org/officeDocument/2006/relationships/image" Target="../media/image2.emf"/><Relationship Id="rId5" Type="http://schemas.openxmlformats.org/officeDocument/2006/relationships/oleObject" Target="../embeddings/oleObject5.bin"/><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4.vml"/><Relationship Id="rId6" Type="http://schemas.openxmlformats.org/officeDocument/2006/relationships/image" Target="../media/image2.emf"/><Relationship Id="rId5" Type="http://schemas.openxmlformats.org/officeDocument/2006/relationships/oleObject" Target="../embeddings/oleObject6.bin"/><Relationship Id="rId4"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vmlDrawing" Target="../drawings/vmlDrawing15.vml"/><Relationship Id="rId6" Type="http://schemas.openxmlformats.org/officeDocument/2006/relationships/image" Target="../media/image2.emf"/><Relationship Id="rId5" Type="http://schemas.openxmlformats.org/officeDocument/2006/relationships/oleObject" Target="../embeddings/oleObject7.bin"/><Relationship Id="rId4"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6.vml"/><Relationship Id="rId6" Type="http://schemas.openxmlformats.org/officeDocument/2006/relationships/image" Target="../media/image2.emf"/><Relationship Id="rId5" Type="http://schemas.openxmlformats.org/officeDocument/2006/relationships/oleObject" Target="../embeddings/oleObject8.bin"/><Relationship Id="rId4"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6C4BB-3702-46BE-8EC4-2DFE7B2129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NL"/>
          </a:p>
        </p:txBody>
      </p:sp>
      <p:sp>
        <p:nvSpPr>
          <p:cNvPr id="3" name="Subtitle 2">
            <a:extLst>
              <a:ext uri="{FF2B5EF4-FFF2-40B4-BE49-F238E27FC236}">
                <a16:creationId xmlns:a16="http://schemas.microsoft.com/office/drawing/2014/main" id="{417251BE-9F1F-42B0-98A1-B9C189B783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24C2192B-39B2-4915-8939-F7AA5680DB88}"/>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5" name="Footer Placeholder 4">
            <a:extLst>
              <a:ext uri="{FF2B5EF4-FFF2-40B4-BE49-F238E27FC236}">
                <a16:creationId xmlns:a16="http://schemas.microsoft.com/office/drawing/2014/main" id="{EFB57C69-75E0-43B9-8824-8E6B8BFD2D18}"/>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977BA55E-F659-410C-96B1-F6CAC8028535}"/>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902284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1987B-FB97-45C2-B23B-6DE8A41AA493}"/>
              </a:ext>
            </a:extLst>
          </p:cNvPr>
          <p:cNvSpPr>
            <a:spLocks noGrp="1"/>
          </p:cNvSpPr>
          <p:nvPr>
            <p:ph type="title"/>
          </p:nvPr>
        </p:nvSpPr>
        <p:spPr/>
        <p:txBody>
          <a:bodyPr/>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10D7B052-96A4-4E9B-81AD-859BB1104C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53895581-E108-43B9-B073-F476E35A7C5A}"/>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5" name="Footer Placeholder 4">
            <a:extLst>
              <a:ext uri="{FF2B5EF4-FFF2-40B4-BE49-F238E27FC236}">
                <a16:creationId xmlns:a16="http://schemas.microsoft.com/office/drawing/2014/main" id="{E03D7B6A-AA2E-44E4-A41A-5093BD639F07}"/>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8A53222C-E643-46FC-8E35-594CAB02C3F8}"/>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2365675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B56523-2D97-40D1-AA88-ECEECF66A0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388932FF-C490-466C-897F-2100D5432C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887061EA-7667-45A6-9B20-B2A900C3B070}"/>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5" name="Footer Placeholder 4">
            <a:extLst>
              <a:ext uri="{FF2B5EF4-FFF2-40B4-BE49-F238E27FC236}">
                <a16:creationId xmlns:a16="http://schemas.microsoft.com/office/drawing/2014/main" id="{4696D5CA-E269-4037-9CFC-B8C53AD1FDE5}"/>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1C249B28-C5B0-475D-B788-9B6CE820BCF9}"/>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4053275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1B303-727E-453A-A0C1-FB731D5851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NL"/>
          </a:p>
        </p:txBody>
      </p:sp>
      <p:sp>
        <p:nvSpPr>
          <p:cNvPr id="3" name="Subtitle 2">
            <a:extLst>
              <a:ext uri="{FF2B5EF4-FFF2-40B4-BE49-F238E27FC236}">
                <a16:creationId xmlns:a16="http://schemas.microsoft.com/office/drawing/2014/main" id="{CA6315FD-9474-4572-BEFC-87FDB3BA4A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184BC8C5-B7AF-49B3-8BD0-EBBE48565294}"/>
              </a:ext>
            </a:extLst>
          </p:cNvPr>
          <p:cNvSpPr>
            <a:spLocks noGrp="1"/>
          </p:cNvSpPr>
          <p:nvPr>
            <p:ph type="dt" sz="half" idx="10"/>
          </p:nvPr>
        </p:nvSpPr>
        <p:spPr/>
        <p:txBody>
          <a:bodyPr/>
          <a:lstStyle/>
          <a:p>
            <a:fld id="{68EC3F8E-A44C-492B-9D4B-E5509C3C7B2C}" type="datetime1">
              <a:rPr lang="nl-NL" smtClean="0"/>
              <a:t>1-5-2020</a:t>
            </a:fld>
            <a:endParaRPr lang="nl-NL" dirty="0"/>
          </a:p>
        </p:txBody>
      </p:sp>
      <p:sp>
        <p:nvSpPr>
          <p:cNvPr id="5" name="Footer Placeholder 4">
            <a:extLst>
              <a:ext uri="{FF2B5EF4-FFF2-40B4-BE49-F238E27FC236}">
                <a16:creationId xmlns:a16="http://schemas.microsoft.com/office/drawing/2014/main" id="{8029C476-DCBC-4E17-8F7E-1812D20F1A9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25F06018-EB51-4879-81E2-70D1C7D3FB16}"/>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3541318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87A99-6A65-4CEA-8DA9-D801CCDF9B7A}"/>
              </a:ext>
            </a:extLst>
          </p:cNvPr>
          <p:cNvSpPr>
            <a:spLocks noGrp="1"/>
          </p:cNvSpPr>
          <p:nvPr>
            <p:ph type="title"/>
          </p:nvPr>
        </p:nvSpPr>
        <p:spPr/>
        <p:txBody>
          <a:bodyPr/>
          <a:lstStyle/>
          <a:p>
            <a:r>
              <a:rPr lang="en-US" dirty="0"/>
              <a:t>Click to edit Master title style</a:t>
            </a:r>
            <a:endParaRPr lang="nl-NL" dirty="0"/>
          </a:p>
        </p:txBody>
      </p:sp>
      <p:sp>
        <p:nvSpPr>
          <p:cNvPr id="3" name="Content Placeholder 2">
            <a:extLst>
              <a:ext uri="{FF2B5EF4-FFF2-40B4-BE49-F238E27FC236}">
                <a16:creationId xmlns:a16="http://schemas.microsoft.com/office/drawing/2014/main" id="{4BEA9C0B-85EC-4207-9B63-98685BF672C3}"/>
              </a:ext>
            </a:extLst>
          </p:cNvPr>
          <p:cNvSpPr>
            <a:spLocks noGrp="1"/>
          </p:cNvSpPr>
          <p:nvPr>
            <p:ph idx="1"/>
          </p:nvPr>
        </p:nvSpPr>
        <p:spPr/>
        <p:txBody>
          <a:bodyPr/>
          <a:lstStyle>
            <a:lvl2pPr>
              <a:defRPr sz="1600"/>
            </a:lvl2pPr>
            <a:lvl3pPr>
              <a:defRPr sz="14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4" name="Date Placeholder 3">
            <a:extLst>
              <a:ext uri="{FF2B5EF4-FFF2-40B4-BE49-F238E27FC236}">
                <a16:creationId xmlns:a16="http://schemas.microsoft.com/office/drawing/2014/main" id="{D13622A5-3D79-40C3-A54A-F9CB49203C8A}"/>
              </a:ext>
            </a:extLst>
          </p:cNvPr>
          <p:cNvSpPr>
            <a:spLocks noGrp="1"/>
          </p:cNvSpPr>
          <p:nvPr>
            <p:ph type="dt" sz="half" idx="10"/>
          </p:nvPr>
        </p:nvSpPr>
        <p:spPr/>
        <p:txBody>
          <a:bodyPr/>
          <a:lstStyle/>
          <a:p>
            <a:fld id="{27F867CC-FFC1-4A41-B8CF-B5D009496B9B}" type="datetime1">
              <a:rPr lang="nl-NL" smtClean="0"/>
              <a:t>1-5-2020</a:t>
            </a:fld>
            <a:endParaRPr lang="nl-NL" dirty="0"/>
          </a:p>
        </p:txBody>
      </p:sp>
      <p:sp>
        <p:nvSpPr>
          <p:cNvPr id="5" name="Footer Placeholder 4">
            <a:extLst>
              <a:ext uri="{FF2B5EF4-FFF2-40B4-BE49-F238E27FC236}">
                <a16:creationId xmlns:a16="http://schemas.microsoft.com/office/drawing/2014/main" id="{64A60169-5183-43E4-9AF4-1C9698D339C1}"/>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569E860E-46AE-4D68-AA20-C1F063AD0CE9}"/>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3928894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87A99-6A65-4CEA-8DA9-D801CCDF9B7A}"/>
              </a:ext>
            </a:extLst>
          </p:cNvPr>
          <p:cNvSpPr>
            <a:spLocks noGrp="1"/>
          </p:cNvSpPr>
          <p:nvPr>
            <p:ph type="title"/>
          </p:nvPr>
        </p:nvSpPr>
        <p:spPr>
          <a:xfrm>
            <a:off x="838200" y="5539332"/>
            <a:ext cx="10515600" cy="999580"/>
          </a:xfrm>
        </p:spPr>
        <p:txBody>
          <a:bodyPr anchor="t"/>
          <a:lstStyle/>
          <a:p>
            <a:r>
              <a:rPr lang="en-US" dirty="0"/>
              <a:t>Click to edit Master title style</a:t>
            </a:r>
            <a:endParaRPr lang="nl-NL" dirty="0"/>
          </a:p>
        </p:txBody>
      </p:sp>
      <p:sp>
        <p:nvSpPr>
          <p:cNvPr id="6" name="Slide Number Placeholder 5">
            <a:extLst>
              <a:ext uri="{FF2B5EF4-FFF2-40B4-BE49-F238E27FC236}">
                <a16:creationId xmlns:a16="http://schemas.microsoft.com/office/drawing/2014/main" id="{569E860E-46AE-4D68-AA20-C1F063AD0CE9}"/>
              </a:ext>
            </a:extLst>
          </p:cNvPr>
          <p:cNvSpPr>
            <a:spLocks noGrp="1"/>
          </p:cNvSpPr>
          <p:nvPr>
            <p:ph type="sldNum" sz="quarter" idx="12"/>
          </p:nvPr>
        </p:nvSpPr>
        <p:spPr/>
        <p:txBody>
          <a:bodyPr/>
          <a:lstStyle/>
          <a:p>
            <a:fld id="{5CD9AD2A-FCB7-4115-9F66-4130BEA46A92}" type="slidenum">
              <a:rPr lang="nl-NL" smtClean="0"/>
              <a:t>‹nr.›</a:t>
            </a:fld>
            <a:endParaRPr lang="nl-NL" dirty="0"/>
          </a:p>
        </p:txBody>
      </p:sp>
      <p:sp>
        <p:nvSpPr>
          <p:cNvPr id="7" name="Rectangle 6">
            <a:extLst>
              <a:ext uri="{FF2B5EF4-FFF2-40B4-BE49-F238E27FC236}">
                <a16:creationId xmlns:a16="http://schemas.microsoft.com/office/drawing/2014/main" id="{0F0A76FB-CE7D-49E3-B772-33CD31DA3DCA}"/>
              </a:ext>
            </a:extLst>
          </p:cNvPr>
          <p:cNvSpPr/>
          <p:nvPr userDrawn="1"/>
        </p:nvSpPr>
        <p:spPr>
          <a:xfrm>
            <a:off x="0" y="0"/>
            <a:ext cx="720436" cy="15309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Picture 7">
            <a:extLst>
              <a:ext uri="{FF2B5EF4-FFF2-40B4-BE49-F238E27FC236}">
                <a16:creationId xmlns:a16="http://schemas.microsoft.com/office/drawing/2014/main" id="{42BB804E-0607-4119-8710-A73B04520593}"/>
              </a:ext>
            </a:extLst>
          </p:cNvPr>
          <p:cNvPicPr>
            <a:picLocks noChangeAspect="1"/>
          </p:cNvPicPr>
          <p:nvPr userDrawn="1"/>
        </p:nvPicPr>
        <p:blipFill>
          <a:blip r:embed="rId2">
            <a:clrChange>
              <a:clrFrom>
                <a:srgbClr val="000000"/>
              </a:clrFrom>
              <a:clrTo>
                <a:srgbClr val="000000">
                  <a:alpha val="0"/>
                </a:srgbClr>
              </a:clrTo>
            </a:clrChange>
          </a:blip>
          <a:stretch>
            <a:fillRect/>
          </a:stretch>
        </p:blipFill>
        <p:spPr>
          <a:xfrm>
            <a:off x="149786" y="5515451"/>
            <a:ext cx="365592" cy="1243510"/>
          </a:xfrm>
          <a:prstGeom prst="rect">
            <a:avLst/>
          </a:prstGeom>
        </p:spPr>
      </p:pic>
    </p:spTree>
    <p:extLst>
      <p:ext uri="{BB962C8B-B14F-4D97-AF65-F5344CB8AC3E}">
        <p14:creationId xmlns:p14="http://schemas.microsoft.com/office/powerpoint/2010/main" val="2149916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0DEA0-D00A-4F5A-8356-A1F4C060DF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NL"/>
          </a:p>
        </p:txBody>
      </p:sp>
      <p:sp>
        <p:nvSpPr>
          <p:cNvPr id="3" name="Text Placeholder 2">
            <a:extLst>
              <a:ext uri="{FF2B5EF4-FFF2-40B4-BE49-F238E27FC236}">
                <a16:creationId xmlns:a16="http://schemas.microsoft.com/office/drawing/2014/main" id="{E8B27277-A4F1-445E-8141-30D6E0D1FC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68C9087-3E8D-46A6-9DCF-6F237AC9E2B4}"/>
              </a:ext>
            </a:extLst>
          </p:cNvPr>
          <p:cNvSpPr>
            <a:spLocks noGrp="1"/>
          </p:cNvSpPr>
          <p:nvPr>
            <p:ph type="dt" sz="half" idx="10"/>
          </p:nvPr>
        </p:nvSpPr>
        <p:spPr/>
        <p:txBody>
          <a:bodyPr/>
          <a:lstStyle/>
          <a:p>
            <a:fld id="{4F19BF52-8D68-475A-9E41-F4BF7D30E289}" type="datetime1">
              <a:rPr lang="nl-NL" smtClean="0"/>
              <a:t>1-5-2020</a:t>
            </a:fld>
            <a:endParaRPr lang="nl-NL" dirty="0"/>
          </a:p>
        </p:txBody>
      </p:sp>
      <p:sp>
        <p:nvSpPr>
          <p:cNvPr id="5" name="Footer Placeholder 4">
            <a:extLst>
              <a:ext uri="{FF2B5EF4-FFF2-40B4-BE49-F238E27FC236}">
                <a16:creationId xmlns:a16="http://schemas.microsoft.com/office/drawing/2014/main" id="{96CAD0E8-D963-4F81-99D7-A3AD53626F5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AEDD2715-0BCA-45E7-902C-2D06546E5170}"/>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1200497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08834-926A-4A63-86A4-B4B1A8D49EBA}"/>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D5B86ED1-FFB8-4F3C-B111-AFD8A68C35E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300A0FBC-3978-4381-8581-7F61B8A0C55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F2B1DC98-4396-4075-9564-2F91551B249C}"/>
              </a:ext>
            </a:extLst>
          </p:cNvPr>
          <p:cNvSpPr>
            <a:spLocks noGrp="1"/>
          </p:cNvSpPr>
          <p:nvPr>
            <p:ph type="dt" sz="half" idx="10"/>
          </p:nvPr>
        </p:nvSpPr>
        <p:spPr/>
        <p:txBody>
          <a:bodyPr/>
          <a:lstStyle/>
          <a:p>
            <a:fld id="{E6096540-0178-4208-B7C1-D9D2E573BC65}" type="datetime1">
              <a:rPr lang="nl-NL" smtClean="0"/>
              <a:t>1-5-2020</a:t>
            </a:fld>
            <a:endParaRPr lang="nl-NL" dirty="0"/>
          </a:p>
        </p:txBody>
      </p:sp>
      <p:sp>
        <p:nvSpPr>
          <p:cNvPr id="6" name="Footer Placeholder 5">
            <a:extLst>
              <a:ext uri="{FF2B5EF4-FFF2-40B4-BE49-F238E27FC236}">
                <a16:creationId xmlns:a16="http://schemas.microsoft.com/office/drawing/2014/main" id="{6CE99953-3AC9-4349-945F-3DB2ACCE3103}"/>
              </a:ext>
            </a:extLst>
          </p:cNvPr>
          <p:cNvSpPr>
            <a:spLocks noGrp="1"/>
          </p:cNvSpPr>
          <p:nvPr>
            <p:ph type="ftr" sz="quarter" idx="11"/>
          </p:nvPr>
        </p:nvSpPr>
        <p:spPr/>
        <p:txBody>
          <a:bodyPr/>
          <a:lstStyle/>
          <a:p>
            <a:endParaRPr lang="nl-NL" dirty="0"/>
          </a:p>
        </p:txBody>
      </p:sp>
      <p:sp>
        <p:nvSpPr>
          <p:cNvPr id="7" name="Slide Number Placeholder 6">
            <a:extLst>
              <a:ext uri="{FF2B5EF4-FFF2-40B4-BE49-F238E27FC236}">
                <a16:creationId xmlns:a16="http://schemas.microsoft.com/office/drawing/2014/main" id="{74A1ADDF-9069-4304-9253-66D296A84803}"/>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3714812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6C871-A85F-407F-B027-50450AF2A84E}"/>
              </a:ext>
            </a:extLst>
          </p:cNvPr>
          <p:cNvSpPr>
            <a:spLocks noGrp="1"/>
          </p:cNvSpPr>
          <p:nvPr>
            <p:ph type="title"/>
          </p:nvPr>
        </p:nvSpPr>
        <p:spPr>
          <a:xfrm>
            <a:off x="839788" y="365125"/>
            <a:ext cx="10515600" cy="1325563"/>
          </a:xfrm>
        </p:spPr>
        <p:txBody>
          <a:bodyPr/>
          <a:lstStyle/>
          <a:p>
            <a:r>
              <a:rPr lang="en-US"/>
              <a:t>Click to edit Master title style</a:t>
            </a:r>
            <a:endParaRPr lang="nl-NL"/>
          </a:p>
        </p:txBody>
      </p:sp>
      <p:sp>
        <p:nvSpPr>
          <p:cNvPr id="3" name="Text Placeholder 2">
            <a:extLst>
              <a:ext uri="{FF2B5EF4-FFF2-40B4-BE49-F238E27FC236}">
                <a16:creationId xmlns:a16="http://schemas.microsoft.com/office/drawing/2014/main" id="{2AA43376-A0FF-4841-8781-82DE8DA5C4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F052F68-94A5-44A2-9ACA-B9672625AF1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a:extLst>
              <a:ext uri="{FF2B5EF4-FFF2-40B4-BE49-F238E27FC236}">
                <a16:creationId xmlns:a16="http://schemas.microsoft.com/office/drawing/2014/main" id="{50E61A50-A597-48AD-BBC1-C89836FF4E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B485D1E-3A07-4545-8A69-F05FFDB98B5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a:extLst>
              <a:ext uri="{FF2B5EF4-FFF2-40B4-BE49-F238E27FC236}">
                <a16:creationId xmlns:a16="http://schemas.microsoft.com/office/drawing/2014/main" id="{628F77B1-E59C-4CEB-84A4-484429380356}"/>
              </a:ext>
            </a:extLst>
          </p:cNvPr>
          <p:cNvSpPr>
            <a:spLocks noGrp="1"/>
          </p:cNvSpPr>
          <p:nvPr>
            <p:ph type="dt" sz="half" idx="10"/>
          </p:nvPr>
        </p:nvSpPr>
        <p:spPr/>
        <p:txBody>
          <a:bodyPr/>
          <a:lstStyle/>
          <a:p>
            <a:fld id="{12E70644-CC95-406A-8D83-116AE181E227}" type="datetime1">
              <a:rPr lang="nl-NL" smtClean="0"/>
              <a:t>1-5-2020</a:t>
            </a:fld>
            <a:endParaRPr lang="nl-NL" dirty="0"/>
          </a:p>
        </p:txBody>
      </p:sp>
      <p:sp>
        <p:nvSpPr>
          <p:cNvPr id="8" name="Footer Placeholder 7">
            <a:extLst>
              <a:ext uri="{FF2B5EF4-FFF2-40B4-BE49-F238E27FC236}">
                <a16:creationId xmlns:a16="http://schemas.microsoft.com/office/drawing/2014/main" id="{7CF6EAB3-9ED0-4F2B-A09E-B1B5D145EE7D}"/>
              </a:ext>
            </a:extLst>
          </p:cNvPr>
          <p:cNvSpPr>
            <a:spLocks noGrp="1"/>
          </p:cNvSpPr>
          <p:nvPr>
            <p:ph type="ftr" sz="quarter" idx="11"/>
          </p:nvPr>
        </p:nvSpPr>
        <p:spPr/>
        <p:txBody>
          <a:bodyPr/>
          <a:lstStyle/>
          <a:p>
            <a:endParaRPr lang="nl-NL" dirty="0"/>
          </a:p>
        </p:txBody>
      </p:sp>
      <p:sp>
        <p:nvSpPr>
          <p:cNvPr id="9" name="Slide Number Placeholder 8">
            <a:extLst>
              <a:ext uri="{FF2B5EF4-FFF2-40B4-BE49-F238E27FC236}">
                <a16:creationId xmlns:a16="http://schemas.microsoft.com/office/drawing/2014/main" id="{2369F30A-EF23-42E5-98A2-9DCD62444B3F}"/>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2344249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3DDD1-8821-415E-89DF-C4D0233526F0}"/>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9AE94BBD-E66B-428F-AA4F-3E444DB36ECE}"/>
              </a:ext>
            </a:extLst>
          </p:cNvPr>
          <p:cNvSpPr>
            <a:spLocks noGrp="1"/>
          </p:cNvSpPr>
          <p:nvPr>
            <p:ph type="dt" sz="half" idx="10"/>
          </p:nvPr>
        </p:nvSpPr>
        <p:spPr/>
        <p:txBody>
          <a:bodyPr/>
          <a:lstStyle/>
          <a:p>
            <a:fld id="{E75DA417-C367-4D34-B13E-8CA08618BD26}" type="datetime1">
              <a:rPr lang="nl-NL" smtClean="0"/>
              <a:t>1-5-2020</a:t>
            </a:fld>
            <a:endParaRPr lang="nl-NL" dirty="0"/>
          </a:p>
        </p:txBody>
      </p:sp>
      <p:sp>
        <p:nvSpPr>
          <p:cNvPr id="4" name="Footer Placeholder 3">
            <a:extLst>
              <a:ext uri="{FF2B5EF4-FFF2-40B4-BE49-F238E27FC236}">
                <a16:creationId xmlns:a16="http://schemas.microsoft.com/office/drawing/2014/main" id="{32A151CD-84E5-4664-A3EA-2DC181ED34EE}"/>
              </a:ext>
            </a:extLst>
          </p:cNvPr>
          <p:cNvSpPr>
            <a:spLocks noGrp="1"/>
          </p:cNvSpPr>
          <p:nvPr>
            <p:ph type="ftr" sz="quarter" idx="11"/>
          </p:nvPr>
        </p:nvSpPr>
        <p:spPr/>
        <p:txBody>
          <a:bodyPr/>
          <a:lstStyle/>
          <a:p>
            <a:endParaRPr lang="nl-NL" dirty="0"/>
          </a:p>
        </p:txBody>
      </p:sp>
      <p:sp>
        <p:nvSpPr>
          <p:cNvPr id="5" name="Slide Number Placeholder 4">
            <a:extLst>
              <a:ext uri="{FF2B5EF4-FFF2-40B4-BE49-F238E27FC236}">
                <a16:creationId xmlns:a16="http://schemas.microsoft.com/office/drawing/2014/main" id="{0B823C08-3654-4764-B48C-7516AE219146}"/>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139099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8F0BB8-A1B1-4C59-9152-091477CF93EC}"/>
              </a:ext>
            </a:extLst>
          </p:cNvPr>
          <p:cNvSpPr>
            <a:spLocks noGrp="1"/>
          </p:cNvSpPr>
          <p:nvPr>
            <p:ph type="dt" sz="half" idx="10"/>
          </p:nvPr>
        </p:nvSpPr>
        <p:spPr/>
        <p:txBody>
          <a:bodyPr/>
          <a:lstStyle/>
          <a:p>
            <a:fld id="{DE71ACF4-EFBC-4E77-8613-5EB4BCA3FA6F}" type="datetime1">
              <a:rPr lang="nl-NL" smtClean="0"/>
              <a:t>1-5-2020</a:t>
            </a:fld>
            <a:endParaRPr lang="nl-NL" dirty="0"/>
          </a:p>
        </p:txBody>
      </p:sp>
      <p:sp>
        <p:nvSpPr>
          <p:cNvPr id="3" name="Footer Placeholder 2">
            <a:extLst>
              <a:ext uri="{FF2B5EF4-FFF2-40B4-BE49-F238E27FC236}">
                <a16:creationId xmlns:a16="http://schemas.microsoft.com/office/drawing/2014/main" id="{FFF77A04-788A-4630-956D-627A3A21DF9C}"/>
              </a:ext>
            </a:extLst>
          </p:cNvPr>
          <p:cNvSpPr>
            <a:spLocks noGrp="1"/>
          </p:cNvSpPr>
          <p:nvPr>
            <p:ph type="ftr" sz="quarter" idx="11"/>
          </p:nvPr>
        </p:nvSpPr>
        <p:spPr/>
        <p:txBody>
          <a:bodyPr/>
          <a:lstStyle/>
          <a:p>
            <a:endParaRPr lang="nl-NL" dirty="0"/>
          </a:p>
        </p:txBody>
      </p:sp>
      <p:sp>
        <p:nvSpPr>
          <p:cNvPr id="4" name="Slide Number Placeholder 3">
            <a:extLst>
              <a:ext uri="{FF2B5EF4-FFF2-40B4-BE49-F238E27FC236}">
                <a16:creationId xmlns:a16="http://schemas.microsoft.com/office/drawing/2014/main" id="{96B28EFC-7DBD-474D-A438-77CE0E4A6E56}"/>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3216974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5C54C-AF64-48C0-A81A-F0560F3E4440}"/>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55E52576-3EE7-4360-A246-9F9D2BA0DB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145DB0BE-7EE5-4A77-A11E-B2AC0B48F319}"/>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5" name="Footer Placeholder 4">
            <a:extLst>
              <a:ext uri="{FF2B5EF4-FFF2-40B4-BE49-F238E27FC236}">
                <a16:creationId xmlns:a16="http://schemas.microsoft.com/office/drawing/2014/main" id="{E3A04A35-81E8-4A01-AF5C-6929CF654AAA}"/>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200500BC-088B-4C54-9ED9-CE6385823376}"/>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1412002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BDD0B-4750-4D63-A993-80FBC116E0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Content Placeholder 2">
            <a:extLst>
              <a:ext uri="{FF2B5EF4-FFF2-40B4-BE49-F238E27FC236}">
                <a16:creationId xmlns:a16="http://schemas.microsoft.com/office/drawing/2014/main" id="{B85E9217-B093-49A2-97F9-BC91E67D08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a:extLst>
              <a:ext uri="{FF2B5EF4-FFF2-40B4-BE49-F238E27FC236}">
                <a16:creationId xmlns:a16="http://schemas.microsoft.com/office/drawing/2014/main" id="{81A62808-A1B7-4146-B950-D600C7717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812F0BC-4FB7-45BB-AC6B-21762ED03A90}"/>
              </a:ext>
            </a:extLst>
          </p:cNvPr>
          <p:cNvSpPr>
            <a:spLocks noGrp="1"/>
          </p:cNvSpPr>
          <p:nvPr>
            <p:ph type="dt" sz="half" idx="10"/>
          </p:nvPr>
        </p:nvSpPr>
        <p:spPr/>
        <p:txBody>
          <a:bodyPr/>
          <a:lstStyle/>
          <a:p>
            <a:fld id="{A0F6A254-A1F0-486C-B064-46134F7E86CD}" type="datetime1">
              <a:rPr lang="nl-NL" smtClean="0"/>
              <a:t>1-5-2020</a:t>
            </a:fld>
            <a:endParaRPr lang="nl-NL" dirty="0"/>
          </a:p>
        </p:txBody>
      </p:sp>
      <p:sp>
        <p:nvSpPr>
          <p:cNvPr id="6" name="Footer Placeholder 5">
            <a:extLst>
              <a:ext uri="{FF2B5EF4-FFF2-40B4-BE49-F238E27FC236}">
                <a16:creationId xmlns:a16="http://schemas.microsoft.com/office/drawing/2014/main" id="{752D227C-1A8E-4479-B677-17C5228FAF7F}"/>
              </a:ext>
            </a:extLst>
          </p:cNvPr>
          <p:cNvSpPr>
            <a:spLocks noGrp="1"/>
          </p:cNvSpPr>
          <p:nvPr>
            <p:ph type="ftr" sz="quarter" idx="11"/>
          </p:nvPr>
        </p:nvSpPr>
        <p:spPr/>
        <p:txBody>
          <a:bodyPr/>
          <a:lstStyle/>
          <a:p>
            <a:endParaRPr lang="nl-NL" dirty="0"/>
          </a:p>
        </p:txBody>
      </p:sp>
      <p:sp>
        <p:nvSpPr>
          <p:cNvPr id="7" name="Slide Number Placeholder 6">
            <a:extLst>
              <a:ext uri="{FF2B5EF4-FFF2-40B4-BE49-F238E27FC236}">
                <a16:creationId xmlns:a16="http://schemas.microsoft.com/office/drawing/2014/main" id="{8DD8B993-F630-4B15-B27A-E945CD1B19B4}"/>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15923065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0FAE4-BD6C-4C57-9F3F-C96F00146D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Picture Placeholder 2">
            <a:extLst>
              <a:ext uri="{FF2B5EF4-FFF2-40B4-BE49-F238E27FC236}">
                <a16:creationId xmlns:a16="http://schemas.microsoft.com/office/drawing/2014/main" id="{F792499D-D2D3-41CF-B4C9-5C551B2176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ext Placeholder 3">
            <a:extLst>
              <a:ext uri="{FF2B5EF4-FFF2-40B4-BE49-F238E27FC236}">
                <a16:creationId xmlns:a16="http://schemas.microsoft.com/office/drawing/2014/main" id="{5958B08C-D247-4E1D-9207-19FA6EB9D5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39C328-54F4-4966-8C83-0733BFBC5797}"/>
              </a:ext>
            </a:extLst>
          </p:cNvPr>
          <p:cNvSpPr>
            <a:spLocks noGrp="1"/>
          </p:cNvSpPr>
          <p:nvPr>
            <p:ph type="dt" sz="half" idx="10"/>
          </p:nvPr>
        </p:nvSpPr>
        <p:spPr/>
        <p:txBody>
          <a:bodyPr/>
          <a:lstStyle/>
          <a:p>
            <a:fld id="{7A8C08B7-7225-4CC5-BCBC-642B495B914D}" type="datetime1">
              <a:rPr lang="nl-NL" smtClean="0"/>
              <a:t>1-5-2020</a:t>
            </a:fld>
            <a:endParaRPr lang="nl-NL" dirty="0"/>
          </a:p>
        </p:txBody>
      </p:sp>
      <p:sp>
        <p:nvSpPr>
          <p:cNvPr id="6" name="Footer Placeholder 5">
            <a:extLst>
              <a:ext uri="{FF2B5EF4-FFF2-40B4-BE49-F238E27FC236}">
                <a16:creationId xmlns:a16="http://schemas.microsoft.com/office/drawing/2014/main" id="{B6116BAB-C498-4896-98AE-AA2D7CC72673}"/>
              </a:ext>
            </a:extLst>
          </p:cNvPr>
          <p:cNvSpPr>
            <a:spLocks noGrp="1"/>
          </p:cNvSpPr>
          <p:nvPr>
            <p:ph type="ftr" sz="quarter" idx="11"/>
          </p:nvPr>
        </p:nvSpPr>
        <p:spPr/>
        <p:txBody>
          <a:bodyPr/>
          <a:lstStyle/>
          <a:p>
            <a:endParaRPr lang="nl-NL" dirty="0"/>
          </a:p>
        </p:txBody>
      </p:sp>
      <p:sp>
        <p:nvSpPr>
          <p:cNvPr id="7" name="Slide Number Placeholder 6">
            <a:extLst>
              <a:ext uri="{FF2B5EF4-FFF2-40B4-BE49-F238E27FC236}">
                <a16:creationId xmlns:a16="http://schemas.microsoft.com/office/drawing/2014/main" id="{FEB66BC3-E5E0-4C17-9BFA-47A33776914D}"/>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1910273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4FB14-E84A-4692-87EC-F8B2F52D97C8}"/>
              </a:ext>
            </a:extLst>
          </p:cNvPr>
          <p:cNvSpPr>
            <a:spLocks noGrp="1"/>
          </p:cNvSpPr>
          <p:nvPr>
            <p:ph type="title"/>
          </p:nvPr>
        </p:nvSpPr>
        <p:spPr/>
        <p:txBody>
          <a:bodyPr/>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A6F2CF47-3E27-4271-8C7B-0B6AFD626A1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03A118B-2E1A-4151-BF8E-A63883476C5C}"/>
              </a:ext>
            </a:extLst>
          </p:cNvPr>
          <p:cNvSpPr>
            <a:spLocks noGrp="1"/>
          </p:cNvSpPr>
          <p:nvPr>
            <p:ph type="dt" sz="half" idx="10"/>
          </p:nvPr>
        </p:nvSpPr>
        <p:spPr/>
        <p:txBody>
          <a:bodyPr/>
          <a:lstStyle/>
          <a:p>
            <a:fld id="{AC0FBE9B-A354-4E20-A404-C164B44BA26A}" type="datetime1">
              <a:rPr lang="nl-NL" smtClean="0"/>
              <a:t>1-5-2020</a:t>
            </a:fld>
            <a:endParaRPr lang="nl-NL" dirty="0"/>
          </a:p>
        </p:txBody>
      </p:sp>
      <p:sp>
        <p:nvSpPr>
          <p:cNvPr id="5" name="Footer Placeholder 4">
            <a:extLst>
              <a:ext uri="{FF2B5EF4-FFF2-40B4-BE49-F238E27FC236}">
                <a16:creationId xmlns:a16="http://schemas.microsoft.com/office/drawing/2014/main" id="{E51005FC-45FE-413E-9CCE-4C093F3CDE95}"/>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3322988A-C0B3-40AB-868A-507848347619}"/>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20615181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67A77-622E-41B2-9899-DA428055B8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3A01D887-7C97-41BB-8493-F4C2DD6DBF8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CDF57470-92B2-45E2-BC0A-795F3AB5F922}"/>
              </a:ext>
            </a:extLst>
          </p:cNvPr>
          <p:cNvSpPr>
            <a:spLocks noGrp="1"/>
          </p:cNvSpPr>
          <p:nvPr>
            <p:ph type="dt" sz="half" idx="10"/>
          </p:nvPr>
        </p:nvSpPr>
        <p:spPr/>
        <p:txBody>
          <a:bodyPr/>
          <a:lstStyle/>
          <a:p>
            <a:fld id="{EF435D79-EC59-4CC7-9780-C5EEC21AC638}" type="datetime1">
              <a:rPr lang="nl-NL" smtClean="0"/>
              <a:t>1-5-2020</a:t>
            </a:fld>
            <a:endParaRPr lang="nl-NL" dirty="0"/>
          </a:p>
        </p:txBody>
      </p:sp>
      <p:sp>
        <p:nvSpPr>
          <p:cNvPr id="5" name="Footer Placeholder 4">
            <a:extLst>
              <a:ext uri="{FF2B5EF4-FFF2-40B4-BE49-F238E27FC236}">
                <a16:creationId xmlns:a16="http://schemas.microsoft.com/office/drawing/2014/main" id="{7835E7EF-DFF6-4F46-AF85-A2F4DC61C690}"/>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276D318D-D5E4-4022-AEB2-E539728747F1}"/>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28193289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757336D-A7DF-4738-AC36-E95FA96A3076}"/>
              </a:ext>
            </a:extLst>
          </p:cNvPr>
          <p:cNvGraphicFramePr>
            <a:graphicFrameLocks noChangeAspect="1"/>
          </p:cNvGraphicFramePr>
          <p:nvPr userDrawn="1">
            <p:custDataLst>
              <p:tags r:id="rId2"/>
            </p:custDataLst>
            <p:extLst>
              <p:ext uri="{D42A27DB-BD31-4B8C-83A1-F6EECF244321}">
                <p14:modId xmlns:p14="http://schemas.microsoft.com/office/powerpoint/2010/main" val="2040125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15" name="think-cell Slide" r:id="rId5" imgW="592" imgH="595" progId="TCLayout.ActiveDocument.1">
                  <p:embed/>
                </p:oleObj>
              </mc:Choice>
              <mc:Fallback>
                <p:oleObj name="think-cell Slide" r:id="rId5" imgW="592" imgH="595" progId="TCLayout.ActiveDocument.1">
                  <p:embed/>
                  <p:pic>
                    <p:nvPicPr>
                      <p:cNvPr id="5" name="Object 4" hidden="1">
                        <a:extLst>
                          <a:ext uri="{FF2B5EF4-FFF2-40B4-BE49-F238E27FC236}">
                            <a16:creationId xmlns:a16="http://schemas.microsoft.com/office/drawing/2014/main" id="{8757336D-A7DF-4738-AC36-E95FA96A307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5C0B3D78-1698-410A-AE2D-D68C634D9AA1}"/>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200" b="0" i="0" baseline="0" dirty="0">
              <a:latin typeface="Chronicle Display Black" pitchFamily="50" charset="0"/>
              <a:sym typeface="Chronicle Display Black" pitchFamily="50" charset="0"/>
            </a:endParaRPr>
          </a:p>
        </p:txBody>
      </p:sp>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2200" b="0" spc="-61" dirty="0">
                <a:latin typeface="+mj-lt"/>
              </a:defRPr>
            </a:lvl1pPr>
          </a:lstStyle>
          <a:p>
            <a:pPr lvl="0" defTabSz="557227">
              <a:lnSpc>
                <a:spcPct val="85000"/>
              </a:lnSpc>
            </a:pPr>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r>
              <a:rPr lang="nl-NL" noProof="0" dirty="0"/>
              <a:t> </a:t>
            </a:r>
            <a:r>
              <a:rPr lang="nl-NL" noProof="0" dirty="0" err="1"/>
              <a:t>style</a:t>
            </a:r>
            <a:endParaRPr lang="nl-NL" noProof="0" dirty="0"/>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975"/>
            </a:lvl1pPr>
          </a:lstStyle>
          <a:p>
            <a:pPr marL="185742" lvl="0" indent="-185742">
              <a:lnSpc>
                <a:spcPct val="130000"/>
              </a:lnSpc>
            </a:pP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37088440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82A3855-0F4E-4E32-80AF-530E6316F5F3}"/>
              </a:ext>
            </a:extLst>
          </p:cNvPr>
          <p:cNvGraphicFramePr>
            <a:graphicFrameLocks noChangeAspect="1"/>
          </p:cNvGraphicFramePr>
          <p:nvPr userDrawn="1">
            <p:custDataLst>
              <p:tags r:id="rId2"/>
            </p:custDataLst>
            <p:extLst>
              <p:ext uri="{D42A27DB-BD31-4B8C-83A1-F6EECF244321}">
                <p14:modId xmlns:p14="http://schemas.microsoft.com/office/powerpoint/2010/main" val="11632027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39" name="think-cell Slide" r:id="rId5" imgW="592" imgH="595" progId="TCLayout.ActiveDocument.1">
                  <p:embed/>
                </p:oleObj>
              </mc:Choice>
              <mc:Fallback>
                <p:oleObj name="think-cell Slide" r:id="rId5" imgW="592" imgH="595" progId="TCLayout.ActiveDocument.1">
                  <p:embed/>
                  <p:pic>
                    <p:nvPicPr>
                      <p:cNvPr id="5" name="Object 4" hidden="1">
                        <a:extLst>
                          <a:ext uri="{FF2B5EF4-FFF2-40B4-BE49-F238E27FC236}">
                            <a16:creationId xmlns:a16="http://schemas.microsoft.com/office/drawing/2014/main" id="{E82A3855-0F4E-4E32-80AF-530E6316F5F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E9773CE-F24F-43E5-96B0-16B0195E7038}"/>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200" b="0" i="0" baseline="0" dirty="0">
              <a:latin typeface="Chronicle Display Black" pitchFamily="50" charset="0"/>
              <a:sym typeface="Chronicle Display Black" pitchFamily="50" charset="0"/>
            </a:endParaRPr>
          </a:p>
        </p:txBody>
      </p:sp>
      <p:sp>
        <p:nvSpPr>
          <p:cNvPr id="2" name="Title 1"/>
          <p:cNvSpPr>
            <a:spLocks noGrp="1"/>
          </p:cNvSpPr>
          <p:nvPr>
            <p:ph type="title"/>
          </p:nvPr>
        </p:nvSpPr>
        <p:spPr>
          <a:xfrm>
            <a:off x="914400" y="572562"/>
            <a:ext cx="10363200" cy="594360"/>
          </a:xfrm>
        </p:spPr>
        <p:txBody>
          <a:bodyPr vert="horz" lIns="0" tIns="45720" rIns="0" bIns="0" rtlCol="0" anchor="b" anchorCtr="0">
            <a:noAutofit/>
          </a:bodyPr>
          <a:lstStyle>
            <a:lvl1pPr>
              <a:defRPr lang="en-US" sz="2200" spc="-61" dirty="0">
                <a:latin typeface="+mj-lt"/>
              </a:defRPr>
            </a:lvl1pPr>
          </a:lstStyle>
          <a:p>
            <a:pPr lvl="0" defTabSz="557227">
              <a:lnSpc>
                <a:spcPct val="85000"/>
              </a:lnSpc>
            </a:pPr>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r>
              <a:rPr lang="nl-NL" noProof="0" dirty="0"/>
              <a:t> </a:t>
            </a:r>
            <a:r>
              <a:rPr lang="nl-NL" noProof="0" dirty="0" err="1"/>
              <a:t>style</a:t>
            </a:r>
            <a:endParaRPr lang="nl-NL" noProof="0" dirty="0"/>
          </a:p>
        </p:txBody>
      </p:sp>
      <p:sp>
        <p:nvSpPr>
          <p:cNvPr id="4" name="Text Placeholder 8"/>
          <p:cNvSpPr>
            <a:spLocks noGrp="1"/>
          </p:cNvSpPr>
          <p:nvPr>
            <p:ph type="body" sz="quarter" idx="14"/>
          </p:nvPr>
        </p:nvSpPr>
        <p:spPr>
          <a:xfrm>
            <a:off x="913200" y="1230930"/>
            <a:ext cx="10362880" cy="475488"/>
          </a:xfrm>
        </p:spPr>
        <p:txBody>
          <a:bodyPr vert="horz" lIns="0" tIns="0" rIns="0" bIns="0" rtlCol="0">
            <a:noAutofit/>
          </a:bodyPr>
          <a:lstStyle>
            <a:lvl1pPr marL="0" indent="0">
              <a:buNone/>
              <a:defRPr lang="en-US" sz="975"/>
            </a:lvl1pPr>
          </a:lstStyle>
          <a:p>
            <a:pPr marL="185742" lvl="0" indent="-185742">
              <a:lnSpc>
                <a:spcPct val="130000"/>
              </a:lnSpc>
            </a:pP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
        <p:nvSpPr>
          <p:cNvPr id="8" name="Text Placeholder 5"/>
          <p:cNvSpPr>
            <a:spLocks noGrp="1"/>
          </p:cNvSpPr>
          <p:nvPr>
            <p:ph type="body" sz="quarter" idx="15" hasCustomPrompt="1"/>
          </p:nvPr>
        </p:nvSpPr>
        <p:spPr>
          <a:xfrm>
            <a:off x="913201" y="305354"/>
            <a:ext cx="10364400" cy="203200"/>
          </a:xfrm>
        </p:spPr>
        <p:txBody>
          <a:bodyPr vert="horz" lIns="0" tIns="0" rIns="0" bIns="0" rtlCol="0">
            <a:noAutofit/>
          </a:bodyPr>
          <a:lstStyle>
            <a:lvl1pPr marL="0" indent="0">
              <a:buNone/>
              <a:defRPr lang="en-US" sz="731" b="1" kern="0" cap="all" spc="203" baseline="0" dirty="0">
                <a:solidFill>
                  <a:schemeClr val="accent5">
                    <a:lumMod val="60000"/>
                    <a:lumOff val="40000"/>
                  </a:schemeClr>
                </a:solidFill>
                <a:ea typeface="Nexa Black" charset="0"/>
                <a:cs typeface="Nexa Black" charset="0"/>
              </a:defRPr>
            </a:lvl1pPr>
          </a:lstStyle>
          <a:p>
            <a:pPr marL="185742" lvl="0" indent="-185742"/>
            <a:r>
              <a:rPr lang="nl-NL" noProof="0" dirty="0" err="1"/>
              <a:t>Breadcrumbs</a:t>
            </a:r>
            <a:endParaRPr lang="nl-NL" noProof="0" dirty="0"/>
          </a:p>
        </p:txBody>
      </p:sp>
      <p:sp>
        <p:nvSpPr>
          <p:cNvPr id="7" name="Rectangle 6">
            <a:extLst>
              <a:ext uri="{FF2B5EF4-FFF2-40B4-BE49-F238E27FC236}">
                <a16:creationId xmlns:a16="http://schemas.microsoft.com/office/drawing/2014/main" id="{FC825C25-A8AB-4CAF-A06B-936CCF8F09AB}"/>
              </a:ext>
            </a:extLst>
          </p:cNvPr>
          <p:cNvSpPr/>
          <p:nvPr userDrawn="1"/>
        </p:nvSpPr>
        <p:spPr>
          <a:xfrm>
            <a:off x="914971" y="1892808"/>
            <a:ext cx="10368000" cy="44988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numCol="2" spcCol="540000" rtlCol="0" anchor="t"/>
          <a:lstStyle/>
          <a:p>
            <a:pPr>
              <a:spcBef>
                <a:spcPts val="975"/>
              </a:spcBef>
              <a:buClr>
                <a:srgbClr val="313131"/>
              </a:buClr>
              <a:defRPr/>
            </a:pPr>
            <a:endParaRPr lang="nl-NL" sz="731" dirty="0">
              <a:solidFill>
                <a:schemeClr val="tx2"/>
              </a:solidFill>
            </a:endParaRPr>
          </a:p>
        </p:txBody>
      </p:sp>
    </p:spTree>
    <p:extLst>
      <p:ext uri="{BB962C8B-B14F-4D97-AF65-F5344CB8AC3E}">
        <p14:creationId xmlns:p14="http://schemas.microsoft.com/office/powerpoint/2010/main" val="32925636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80AC724-5B1A-42D2-AEBF-09309C9076F6}"/>
              </a:ext>
            </a:extLst>
          </p:cNvPr>
          <p:cNvGraphicFramePr>
            <a:graphicFrameLocks noChangeAspect="1"/>
          </p:cNvGraphicFramePr>
          <p:nvPr userDrawn="1">
            <p:custDataLst>
              <p:tags r:id="rId2"/>
            </p:custDataLst>
            <p:extLst>
              <p:ext uri="{D42A27DB-BD31-4B8C-83A1-F6EECF244321}">
                <p14:modId xmlns:p14="http://schemas.microsoft.com/office/powerpoint/2010/main" val="40722509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63" name="think-cell Slide" r:id="rId5" imgW="592" imgH="595" progId="TCLayout.ActiveDocument.1">
                  <p:embed/>
                </p:oleObj>
              </mc:Choice>
              <mc:Fallback>
                <p:oleObj name="think-cell Slide" r:id="rId5" imgW="592" imgH="595" progId="TCLayout.ActiveDocument.1">
                  <p:embed/>
                  <p:pic>
                    <p:nvPicPr>
                      <p:cNvPr id="5" name="Object 4" hidden="1">
                        <a:extLst>
                          <a:ext uri="{FF2B5EF4-FFF2-40B4-BE49-F238E27FC236}">
                            <a16:creationId xmlns:a16="http://schemas.microsoft.com/office/drawing/2014/main" id="{780AC724-5B1A-42D2-AEBF-09309C9076F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0135B94-515D-4364-BC2D-4DBA7943E6A5}"/>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600" b="0" i="0" baseline="0" dirty="0">
              <a:latin typeface="Chronicle Display Black" pitchFamily="50" charset="0"/>
              <a:sym typeface="Chronicle Display Black" pitchFamily="50" charset="0"/>
            </a:endParaRPr>
          </a:p>
        </p:txBody>
      </p:sp>
      <p:sp>
        <p:nvSpPr>
          <p:cNvPr id="2" name="Title 1"/>
          <p:cNvSpPr>
            <a:spLocks noGrp="1"/>
          </p:cNvSpPr>
          <p:nvPr>
            <p:ph type="title"/>
          </p:nvPr>
        </p:nvSpPr>
        <p:spPr>
          <a:xfrm>
            <a:off x="914400" y="804672"/>
            <a:ext cx="3347390" cy="1995802"/>
          </a:xfrm>
        </p:spPr>
        <p:txBody>
          <a:bodyPr vert="horz" lIns="0" tIns="45720" rIns="0" bIns="0" rtlCol="0" anchor="t" anchorCtr="0">
            <a:noAutofit/>
          </a:bodyPr>
          <a:lstStyle>
            <a:lvl1pPr>
              <a:defRPr lang="en-US" sz="2600" spc="-61" dirty="0">
                <a:latin typeface="+mj-lt"/>
              </a:defRPr>
            </a:lvl1pPr>
          </a:lstStyle>
          <a:p>
            <a:pPr lvl="0" defTabSz="557227">
              <a:lnSpc>
                <a:spcPct val="85000"/>
              </a:lnSpc>
            </a:pPr>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r>
              <a:rPr lang="nl-NL" noProof="0" dirty="0"/>
              <a:t> </a:t>
            </a:r>
            <a:r>
              <a:rPr lang="nl-NL" noProof="0" dirty="0" err="1"/>
              <a:t>style</a:t>
            </a:r>
            <a:endParaRPr lang="nl-NL" noProof="0" dirty="0"/>
          </a:p>
        </p:txBody>
      </p:sp>
      <p:sp>
        <p:nvSpPr>
          <p:cNvPr id="4" name="Text Placeholder 4"/>
          <p:cNvSpPr>
            <a:spLocks noGrp="1"/>
          </p:cNvSpPr>
          <p:nvPr>
            <p:ph type="body" sz="quarter" idx="16" hasCustomPrompt="1"/>
          </p:nvPr>
        </p:nvSpPr>
        <p:spPr>
          <a:xfrm>
            <a:off x="914400" y="2743200"/>
            <a:ext cx="3355975" cy="1169988"/>
          </a:xfrm>
        </p:spPr>
        <p:txBody>
          <a:bodyPr/>
          <a:lstStyle>
            <a:lvl1pPr marL="0" indent="0">
              <a:lnSpc>
                <a:spcPct val="130000"/>
              </a:lnSpc>
              <a:buNone/>
              <a:defRPr sz="975" baseline="0"/>
            </a:lvl1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522564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52F5F0C-6D2C-419D-8C11-6BD7E96059E5}"/>
              </a:ext>
            </a:extLst>
          </p:cNvPr>
          <p:cNvGraphicFramePr>
            <a:graphicFrameLocks noChangeAspect="1"/>
          </p:cNvGraphicFramePr>
          <p:nvPr userDrawn="1">
            <p:custDataLst>
              <p:tags r:id="rId2"/>
            </p:custDataLst>
            <p:extLst>
              <p:ext uri="{D42A27DB-BD31-4B8C-83A1-F6EECF244321}">
                <p14:modId xmlns:p14="http://schemas.microsoft.com/office/powerpoint/2010/main" val="42484111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87" name="think-cell Slide" r:id="rId5" imgW="592" imgH="595" progId="TCLayout.ActiveDocument.1">
                  <p:embed/>
                </p:oleObj>
              </mc:Choice>
              <mc:Fallback>
                <p:oleObj name="think-cell Slide" r:id="rId5" imgW="592" imgH="595" progId="TCLayout.ActiveDocument.1">
                  <p:embed/>
                  <p:pic>
                    <p:nvPicPr>
                      <p:cNvPr id="4" name="Object 3" hidden="1">
                        <a:extLst>
                          <a:ext uri="{FF2B5EF4-FFF2-40B4-BE49-F238E27FC236}">
                            <a16:creationId xmlns:a16="http://schemas.microsoft.com/office/drawing/2014/main" id="{352F5F0C-6D2C-419D-8C11-6BD7E96059E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B23E7FC-AF75-4CAD-839C-5C6AE967208A}"/>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600" b="0" i="0" baseline="0" dirty="0">
              <a:latin typeface="Chronicle Display Black" pitchFamily="50" charset="0"/>
              <a:sym typeface="Chronicle Display Black" pitchFamily="50" charset="0"/>
            </a:endParaRPr>
          </a:p>
        </p:txBody>
      </p:sp>
      <p:sp>
        <p:nvSpPr>
          <p:cNvPr id="2" name="Title 1"/>
          <p:cNvSpPr>
            <a:spLocks noGrp="1"/>
          </p:cNvSpPr>
          <p:nvPr>
            <p:ph type="title"/>
          </p:nvPr>
        </p:nvSpPr>
        <p:spPr>
          <a:xfrm>
            <a:off x="914400" y="804672"/>
            <a:ext cx="3352800" cy="1993390"/>
          </a:xfrm>
        </p:spPr>
        <p:txBody>
          <a:bodyPr vert="horz" lIns="0" tIns="45720" rIns="0" bIns="0" rtlCol="0" anchor="t" anchorCtr="0">
            <a:noAutofit/>
          </a:bodyPr>
          <a:lstStyle>
            <a:lvl1pPr>
              <a:defRPr lang="en-US" sz="2600" spc="-61" dirty="0">
                <a:latin typeface="+mj-lt"/>
              </a:defRPr>
            </a:lvl1pPr>
          </a:lstStyle>
          <a:p>
            <a:pPr lvl="0" defTabSz="557227">
              <a:lnSpc>
                <a:spcPct val="85000"/>
              </a:lnSpc>
            </a:pPr>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r>
              <a:rPr lang="nl-NL" noProof="0" dirty="0"/>
              <a:t> </a:t>
            </a:r>
            <a:r>
              <a:rPr lang="nl-NL" noProof="0" dirty="0" err="1"/>
              <a:t>style</a:t>
            </a:r>
            <a:endParaRPr lang="nl-NL" noProof="0" dirty="0"/>
          </a:p>
        </p:txBody>
      </p:sp>
      <p:sp>
        <p:nvSpPr>
          <p:cNvPr id="8" name="Text Placeholder 5"/>
          <p:cNvSpPr>
            <a:spLocks noGrp="1"/>
          </p:cNvSpPr>
          <p:nvPr>
            <p:ph type="body" sz="quarter" idx="15" hasCustomPrompt="1"/>
          </p:nvPr>
        </p:nvSpPr>
        <p:spPr>
          <a:xfrm>
            <a:off x="914973" y="466344"/>
            <a:ext cx="3355849" cy="203200"/>
          </a:xfrm>
        </p:spPr>
        <p:txBody>
          <a:bodyPr vert="horz" lIns="0" tIns="0" rIns="0" bIns="0" rtlCol="0">
            <a:noAutofit/>
          </a:bodyPr>
          <a:lstStyle>
            <a:lvl1pPr marL="0" indent="0">
              <a:buNone/>
              <a:defRPr lang="en-US" sz="731" b="1" kern="0" cap="all" spc="203" baseline="0" dirty="0">
                <a:solidFill>
                  <a:schemeClr val="accent5">
                    <a:lumMod val="60000"/>
                    <a:lumOff val="40000"/>
                  </a:schemeClr>
                </a:solidFill>
                <a:ea typeface="Nexa Black" charset="0"/>
                <a:cs typeface="Nexa Black" charset="0"/>
              </a:defRPr>
            </a:lvl1pPr>
          </a:lstStyle>
          <a:p>
            <a:pPr marL="185742" lvl="0" indent="-185742"/>
            <a:r>
              <a:rPr lang="nl-NL" noProof="0"/>
              <a:t>BREADCRUMBS</a:t>
            </a:r>
          </a:p>
        </p:txBody>
      </p:sp>
      <p:sp>
        <p:nvSpPr>
          <p:cNvPr id="5" name="Text Placeholder 4"/>
          <p:cNvSpPr>
            <a:spLocks noGrp="1"/>
          </p:cNvSpPr>
          <p:nvPr>
            <p:ph type="body" sz="quarter" idx="16" hasCustomPrompt="1"/>
          </p:nvPr>
        </p:nvSpPr>
        <p:spPr>
          <a:xfrm>
            <a:off x="914400" y="2743200"/>
            <a:ext cx="3355975" cy="1169988"/>
          </a:xfrm>
        </p:spPr>
        <p:txBody>
          <a:bodyPr/>
          <a:lstStyle>
            <a:lvl1pPr marL="0" indent="0">
              <a:lnSpc>
                <a:spcPct val="130000"/>
              </a:lnSpc>
              <a:buNone/>
              <a:defRPr sz="975" baseline="0"/>
            </a:lvl1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7122819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93954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82F2C85-FF72-40D8-A3CF-362D5F124F68}"/>
              </a:ext>
            </a:extLst>
          </p:cNvPr>
          <p:cNvGraphicFramePr>
            <a:graphicFrameLocks noChangeAspect="1"/>
          </p:cNvGraphicFramePr>
          <p:nvPr userDrawn="1">
            <p:custDataLst>
              <p:tags r:id="rId2"/>
            </p:custDataLst>
            <p:extLst>
              <p:ext uri="{D42A27DB-BD31-4B8C-83A1-F6EECF244321}">
                <p14:modId xmlns:p14="http://schemas.microsoft.com/office/powerpoint/2010/main" val="1637074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11" name="think-cell Slide" r:id="rId5" imgW="592" imgH="595" progId="TCLayout.ActiveDocument.1">
                  <p:embed/>
                </p:oleObj>
              </mc:Choice>
              <mc:Fallback>
                <p:oleObj name="think-cell Slide" r:id="rId5" imgW="592" imgH="595" progId="TCLayout.ActiveDocument.1">
                  <p:embed/>
                  <p:pic>
                    <p:nvPicPr>
                      <p:cNvPr id="4" name="Object 3" hidden="1">
                        <a:extLst>
                          <a:ext uri="{FF2B5EF4-FFF2-40B4-BE49-F238E27FC236}">
                            <a16:creationId xmlns:a16="http://schemas.microsoft.com/office/drawing/2014/main" id="{982F2C85-FF72-40D8-A3CF-362D5F124F6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13FB2D-9D07-46F6-A102-F06B4C712716}"/>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3575" b="1" i="0" baseline="0" dirty="0">
              <a:latin typeface="Chronicle Display Black" pitchFamily="50" charset="0"/>
              <a:sym typeface="Chronicle Display Black" pitchFamily="50" charset="0"/>
            </a:endParaRPr>
          </a:p>
        </p:txBody>
      </p:sp>
      <p:sp>
        <p:nvSpPr>
          <p:cNvPr id="2" name="Title 1"/>
          <p:cNvSpPr>
            <a:spLocks noGrp="1"/>
          </p:cNvSpPr>
          <p:nvPr>
            <p:ph type="title" hasCustomPrompt="1"/>
          </p:nvPr>
        </p:nvSpPr>
        <p:spPr>
          <a:xfrm>
            <a:off x="4191002" y="1961816"/>
            <a:ext cx="8001001" cy="2921731"/>
          </a:xfrm>
        </p:spPr>
        <p:txBody>
          <a:bodyPr anchor="b" anchorCtr="0"/>
          <a:lstStyle>
            <a:lvl1pPr>
              <a:lnSpc>
                <a:spcPct val="85000"/>
              </a:lnSpc>
              <a:defRPr sz="3575" b="1" baseline="0">
                <a:latin typeface="+mj-lt"/>
              </a:defRPr>
            </a:lvl1pPr>
          </a:lstStyle>
          <a:p>
            <a:r>
              <a:rPr lang="nl-NL" noProof="0" dirty="0" err="1"/>
              <a:t>Thank</a:t>
            </a:r>
            <a:r>
              <a:rPr lang="nl-NL" noProof="0" dirty="0"/>
              <a:t> </a:t>
            </a:r>
            <a:r>
              <a:rPr lang="nl-NL" noProof="0" dirty="0" err="1"/>
              <a:t>You</a:t>
            </a:r>
            <a:r>
              <a:rPr lang="nl-NL" noProof="0" dirty="0"/>
              <a:t> </a:t>
            </a:r>
            <a:br>
              <a:rPr lang="nl-NL" noProof="0" dirty="0"/>
            </a:br>
            <a:r>
              <a:rPr lang="nl-NL" noProof="0" dirty="0"/>
              <a:t>Goes Here.</a:t>
            </a:r>
          </a:p>
        </p:txBody>
      </p:sp>
      <p:sp>
        <p:nvSpPr>
          <p:cNvPr id="9" name="Rectangle 8"/>
          <p:cNvSpPr/>
          <p:nvPr/>
        </p:nvSpPr>
        <p:spPr>
          <a:xfrm>
            <a:off x="4134014" y="5436076"/>
            <a:ext cx="7143588" cy="1557349"/>
          </a:xfrm>
          <a:prstGeom prst="rect">
            <a:avLst/>
          </a:prstGeom>
        </p:spPr>
        <p:txBody>
          <a:bodyPr wrap="square" numCol="2" spcCol="182880">
            <a:spAutoFit/>
          </a:bodyPr>
          <a:lstStyle/>
          <a:p>
            <a:pPr>
              <a:lnSpc>
                <a:spcPct val="120000"/>
              </a:lnSpc>
            </a:pPr>
            <a:r>
              <a:rPr lang="nl-NL" sz="569" noProof="0"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r>
              <a:rPr lang="nl-NL" sz="569" noProof="0" dirty="0">
                <a:latin typeface="Open Sans" charset="0"/>
                <a:ea typeface="Open Sans" charset="0"/>
                <a:cs typeface="Open Sans" charset="0"/>
              </a:rPr>
              <a:t/>
            </a:r>
            <a:br>
              <a:rPr lang="nl-NL" sz="569" noProof="0" dirty="0">
                <a:latin typeface="Open Sans" charset="0"/>
                <a:ea typeface="Open Sans" charset="0"/>
                <a:cs typeface="Open Sans" charset="0"/>
              </a:rPr>
            </a:br>
            <a:r>
              <a:rPr lang="nl-NL" sz="569" noProof="0" dirty="0">
                <a:latin typeface="Open Sans" charset="0"/>
                <a:ea typeface="Open Sans" charset="0"/>
                <a:cs typeface="Open Sans" charset="0"/>
              </a:rPr>
              <a:t/>
            </a:r>
            <a:br>
              <a:rPr lang="nl-NL" sz="569" noProof="0" dirty="0">
                <a:latin typeface="Open Sans" charset="0"/>
                <a:ea typeface="Open Sans" charset="0"/>
                <a:cs typeface="Open Sans" charset="0"/>
              </a:rPr>
            </a:br>
            <a:endParaRPr lang="nl-NL" sz="569" noProof="0" dirty="0">
              <a:latin typeface="Open Sans" charset="0"/>
              <a:ea typeface="Open Sans" charset="0"/>
              <a:cs typeface="Open Sans" charset="0"/>
            </a:endParaRPr>
          </a:p>
          <a:p>
            <a:pPr>
              <a:lnSpc>
                <a:spcPct val="120000"/>
              </a:lnSpc>
            </a:pPr>
            <a:r>
              <a:rPr lang="nl-NL" sz="569" noProof="0"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nl-NL" sz="569" noProof="0" dirty="0">
                <a:latin typeface="Open Sans" charset="0"/>
                <a:ea typeface="Open Sans" charset="0"/>
                <a:cs typeface="Open Sans" charset="0"/>
              </a:rPr>
            </a:br>
            <a:r>
              <a:rPr lang="nl-NL" sz="569" noProof="0" dirty="0">
                <a:latin typeface="Open Sans" charset="0"/>
                <a:ea typeface="Open Sans" charset="0"/>
                <a:cs typeface="Open Sans" charset="0"/>
              </a:rPr>
              <a:t>the rules and regulations of public accounting.</a:t>
            </a:r>
          </a:p>
          <a:p>
            <a:endParaRPr lang="nl-NL" sz="569" noProof="0" dirty="0">
              <a:latin typeface="Open Sans" charset="0"/>
              <a:ea typeface="Open Sans" charset="0"/>
              <a:cs typeface="Open Sans" charset="0"/>
              <a:sym typeface="Frutiger Next Pro Light" charset="0"/>
            </a:endParaRPr>
          </a:p>
          <a:p>
            <a:r>
              <a:rPr lang="nl-NL" sz="569" b="1" noProof="0" dirty="0">
                <a:latin typeface="Open Sans" charset="0"/>
                <a:ea typeface="Open Sans" charset="0"/>
                <a:cs typeface="Open Sans" charset="0"/>
                <a:sym typeface="Frutiger Next Pro Light" charset="0"/>
              </a:rPr>
              <a:t>Copyright © 2018 Deloitte Development LLC. </a:t>
            </a:r>
            <a:r>
              <a:rPr lang="nl-NL" sz="569" noProof="0" dirty="0">
                <a:latin typeface="Open Sans" charset="0"/>
                <a:ea typeface="Open Sans" charset="0"/>
                <a:cs typeface="Open Sans" charset="0"/>
                <a:sym typeface="Frutiger Next Pro Light" charset="0"/>
              </a:rPr>
              <a:t/>
            </a:r>
            <a:br>
              <a:rPr lang="nl-NL" sz="569" noProof="0" dirty="0">
                <a:latin typeface="Open Sans" charset="0"/>
                <a:ea typeface="Open Sans" charset="0"/>
                <a:cs typeface="Open Sans" charset="0"/>
                <a:sym typeface="Frutiger Next Pro Light" charset="0"/>
              </a:rPr>
            </a:br>
            <a:r>
              <a:rPr lang="nl-NL" sz="569" b="1" noProof="0" dirty="0">
                <a:latin typeface="Open Sans" charset="0"/>
                <a:ea typeface="Open Sans" charset="0"/>
                <a:cs typeface="Open Sans" charset="0"/>
                <a:sym typeface="Frutiger Next Pro Light" charset="0"/>
              </a:rPr>
              <a:t>All rights reserved. </a:t>
            </a:r>
            <a:r>
              <a:rPr lang="nl-NL" sz="569" b="1" noProof="0" dirty="0">
                <a:latin typeface="Open Sans" charset="0"/>
                <a:ea typeface="Open Sans" charset="0"/>
                <a:cs typeface="Open Sans" charset="0"/>
              </a:rPr>
              <a:t>Member of Deloitte Touche Tohmatsu Limited</a:t>
            </a:r>
          </a:p>
        </p:txBody>
      </p:sp>
    </p:spTree>
    <p:extLst>
      <p:ext uri="{BB962C8B-B14F-4D97-AF65-F5344CB8AC3E}">
        <p14:creationId xmlns:p14="http://schemas.microsoft.com/office/powerpoint/2010/main" val="395577887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9FD48-8C15-4BD6-AD2F-A84AEEAFC2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NL"/>
          </a:p>
        </p:txBody>
      </p:sp>
      <p:sp>
        <p:nvSpPr>
          <p:cNvPr id="3" name="Text Placeholder 2">
            <a:extLst>
              <a:ext uri="{FF2B5EF4-FFF2-40B4-BE49-F238E27FC236}">
                <a16:creationId xmlns:a16="http://schemas.microsoft.com/office/drawing/2014/main" id="{346C6E87-D4D6-4920-9A71-E146BA4653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2AC649-F477-4CC4-836A-193978CED22E}"/>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5" name="Footer Placeholder 4">
            <a:extLst>
              <a:ext uri="{FF2B5EF4-FFF2-40B4-BE49-F238E27FC236}">
                <a16:creationId xmlns:a16="http://schemas.microsoft.com/office/drawing/2014/main" id="{E1B721AC-EB36-48AD-B515-9A4C13EFEDBB}"/>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6CC04319-6AAA-4373-919A-6F14FA03E54B}"/>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4083505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30"/>
            <a:ext cx="10363200" cy="3768724"/>
          </a:xfrm>
          <a:prstGeom prst="rect">
            <a:avLst/>
          </a:prstGeom>
          <a:noFill/>
        </p:spPr>
        <p:txBody>
          <a:bodyPr wrap="square" rtlCol="0">
            <a:spAutoFit/>
          </a:bodyPr>
          <a:lstStyle/>
          <a:p>
            <a:pPr algn="ctr"/>
            <a:r>
              <a:rPr lang="en-US" sz="9345" b="1" dirty="0"/>
              <a:t>Do not use this</a:t>
            </a:r>
            <a:r>
              <a:rPr lang="en-US" sz="9345" b="1" baseline="0" dirty="0"/>
              <a:t> layout</a:t>
            </a:r>
          </a:p>
          <a:p>
            <a:pPr algn="ctr"/>
            <a:endParaRPr lang="en-US" sz="2600" b="1" baseline="0" dirty="0"/>
          </a:p>
          <a:p>
            <a:pPr algn="ctr"/>
            <a:r>
              <a:rPr lang="en-US" sz="2600" b="0" baseline="0" dirty="0"/>
              <a:t>Delete any master slides that occur after this layout</a:t>
            </a:r>
            <a:endParaRPr lang="en-US" sz="2600" b="0" dirty="0"/>
          </a:p>
        </p:txBody>
      </p:sp>
    </p:spTree>
    <p:extLst>
      <p:ext uri="{BB962C8B-B14F-4D97-AF65-F5344CB8AC3E}">
        <p14:creationId xmlns:p14="http://schemas.microsoft.com/office/powerpoint/2010/main" val="10588222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FFE806D-9411-447C-B074-C897E2661A9C}"/>
              </a:ext>
            </a:extLst>
          </p:cNvPr>
          <p:cNvGraphicFramePr>
            <a:graphicFrameLocks noChangeAspect="1"/>
          </p:cNvGraphicFramePr>
          <p:nvPr userDrawn="1">
            <p:custDataLst>
              <p:tags r:id="rId2"/>
            </p:custDataLst>
            <p:extLst>
              <p:ext uri="{D42A27DB-BD31-4B8C-83A1-F6EECF244321}">
                <p14:modId xmlns:p14="http://schemas.microsoft.com/office/powerpoint/2010/main" val="9419701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35" name="think-cell Slide" r:id="rId5" imgW="592" imgH="595" progId="TCLayout.ActiveDocument.1">
                  <p:embed/>
                </p:oleObj>
              </mc:Choice>
              <mc:Fallback>
                <p:oleObj name="think-cell Slide" r:id="rId5" imgW="592" imgH="595" progId="TCLayout.ActiveDocument.1">
                  <p:embed/>
                  <p:pic>
                    <p:nvPicPr>
                      <p:cNvPr id="5" name="Object 4" hidden="1">
                        <a:extLst>
                          <a:ext uri="{FF2B5EF4-FFF2-40B4-BE49-F238E27FC236}">
                            <a16:creationId xmlns:a16="http://schemas.microsoft.com/office/drawing/2014/main" id="{0FFE806D-9411-447C-B074-C897E2661A9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0EB49C-40ED-452D-AB4E-9C045D171540}"/>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600" b="1" i="0" baseline="0" dirty="0">
              <a:latin typeface="Chronicle Display Black" pitchFamily="50" charset="0"/>
              <a:sym typeface="Chronicle Display Black" pitchFamily="50" charset="0"/>
            </a:endParaRPr>
          </a:p>
        </p:txBody>
      </p:sp>
      <p:sp>
        <p:nvSpPr>
          <p:cNvPr id="6" name="Picture Placeholder 5"/>
          <p:cNvSpPr>
            <a:spLocks noGrp="1"/>
          </p:cNvSpPr>
          <p:nvPr>
            <p:ph type="pic" sz="quarter" idx="11"/>
          </p:nvPr>
        </p:nvSpPr>
        <p:spPr>
          <a:xfrm>
            <a:off x="0" y="4"/>
            <a:ext cx="12192000" cy="6857999"/>
          </a:xfrm>
          <a:noFill/>
        </p:spPr>
        <p:txBody>
          <a:bodyPr anchor="ctr"/>
          <a:lstStyle>
            <a:lvl1pPr marL="0" indent="0" algn="ctr">
              <a:buNone/>
              <a:defRPr>
                <a:solidFill>
                  <a:schemeClr val="accent6"/>
                </a:solidFill>
              </a:defRPr>
            </a:lvl1pPr>
          </a:lstStyle>
          <a:p>
            <a:r>
              <a:rPr lang="nl-NL" noProof="0" dirty="0"/>
              <a:t>Click icon to add picture</a:t>
            </a:r>
          </a:p>
        </p:txBody>
      </p:sp>
      <p:sp>
        <p:nvSpPr>
          <p:cNvPr id="3" name="Title 1"/>
          <p:cNvSpPr>
            <a:spLocks noGrp="1"/>
          </p:cNvSpPr>
          <p:nvPr>
            <p:ph type="title" hasCustomPrompt="1"/>
          </p:nvPr>
        </p:nvSpPr>
        <p:spPr>
          <a:xfrm>
            <a:off x="342900" y="4777431"/>
            <a:ext cx="7920000" cy="2080570"/>
          </a:xfrm>
          <a:solidFill>
            <a:schemeClr val="bg1"/>
          </a:solidFill>
        </p:spPr>
        <p:txBody>
          <a:bodyPr vert="horz" wrap="square" lIns="365760" tIns="365760" rIns="365760" bIns="1280160" rtlCol="0" anchor="b" anchorCtr="0">
            <a:spAutoFit/>
          </a:bodyPr>
          <a:lstStyle>
            <a:lvl1pPr>
              <a:lnSpc>
                <a:spcPct val="90000"/>
              </a:lnSpc>
              <a:defRPr lang="en-US" sz="2600" b="1" baseline="0" dirty="0">
                <a:solidFill>
                  <a:sysClr val="windowText" lastClr="000000"/>
                </a:solidFill>
                <a:latin typeface="+mj-lt"/>
              </a:defRPr>
            </a:lvl1pPr>
          </a:lstStyle>
          <a:p>
            <a:pPr lvl="0">
              <a:lnSpc>
                <a:spcPct val="85000"/>
              </a:lnSpc>
            </a:pPr>
            <a:r>
              <a:rPr lang="nl-NL" noProof="0" dirty="0" err="1"/>
              <a:t>This</a:t>
            </a:r>
            <a:r>
              <a:rPr lang="nl-NL" noProof="0" dirty="0"/>
              <a:t> is a </a:t>
            </a:r>
            <a:r>
              <a:rPr lang="nl-NL" noProof="0" dirty="0" err="1"/>
              <a:t>divider</a:t>
            </a:r>
            <a:r>
              <a:rPr lang="nl-NL" noProof="0" dirty="0"/>
              <a:t> slide </a:t>
            </a:r>
            <a:r>
              <a:rPr lang="nl-NL" noProof="0" dirty="0" err="1"/>
              <a:t>with</a:t>
            </a:r>
            <a:r>
              <a:rPr lang="nl-NL" noProof="0" dirty="0"/>
              <a:t> </a:t>
            </a:r>
            <a:r>
              <a:rPr lang="nl-NL" noProof="0" dirty="0" err="1"/>
              <a:t>an</a:t>
            </a:r>
            <a:r>
              <a:rPr lang="nl-NL" noProof="0" dirty="0"/>
              <a:t> image</a:t>
            </a:r>
          </a:p>
        </p:txBody>
      </p:sp>
    </p:spTree>
    <p:extLst>
      <p:ext uri="{BB962C8B-B14F-4D97-AF65-F5344CB8AC3E}">
        <p14:creationId xmlns:p14="http://schemas.microsoft.com/office/powerpoint/2010/main" val="1869930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Titl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33B54E5-7645-4827-9E71-EEEC3430F62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59" name="think-cell Slide" r:id="rId5" imgW="592" imgH="595" progId="TCLayout.ActiveDocument.1">
                  <p:embed/>
                </p:oleObj>
              </mc:Choice>
              <mc:Fallback>
                <p:oleObj name="think-cell Slide" r:id="rId5" imgW="592" imgH="595" progId="TCLayout.ActiveDocument.1">
                  <p:embed/>
                  <p:pic>
                    <p:nvPicPr>
                      <p:cNvPr id="4" name="Object 3" hidden="1">
                        <a:extLst>
                          <a:ext uri="{FF2B5EF4-FFF2-40B4-BE49-F238E27FC236}">
                            <a16:creationId xmlns:a16="http://schemas.microsoft.com/office/drawing/2014/main" id="{B33B54E5-7645-4827-9E71-EEEC3430F6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C55A3925-E334-4C21-AE4C-54F2414262B4}"/>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275" b="1" i="0" baseline="0" dirty="0">
              <a:latin typeface="Chronicle Display Black" pitchFamily="50" charset="0"/>
              <a:sym typeface="Chronicle Display Black" pitchFamily="50" charset="0"/>
            </a:endParaRPr>
          </a:p>
        </p:txBody>
      </p:sp>
      <p:sp>
        <p:nvSpPr>
          <p:cNvPr id="2" name="Title 1"/>
          <p:cNvSpPr>
            <a:spLocks noGrp="1"/>
          </p:cNvSpPr>
          <p:nvPr>
            <p:ph type="title" hasCustomPrompt="1"/>
          </p:nvPr>
        </p:nvSpPr>
        <p:spPr>
          <a:xfrm>
            <a:off x="914402" y="4965307"/>
            <a:ext cx="4407673" cy="897983"/>
          </a:xfrm>
        </p:spPr>
        <p:txBody>
          <a:bodyPr anchor="b" anchorCtr="0"/>
          <a:lstStyle>
            <a:lvl1pPr>
              <a:lnSpc>
                <a:spcPct val="85000"/>
              </a:lnSpc>
              <a:defRPr sz="2275" b="1" baseline="0">
                <a:latin typeface="+mj-lt"/>
              </a:defRPr>
            </a:lvl1pPr>
          </a:lstStyle>
          <a:p>
            <a:r>
              <a:rPr lang="nl-NL" noProof="0" dirty="0"/>
              <a:t>Click </a:t>
            </a:r>
            <a:r>
              <a:rPr lang="nl-NL" noProof="0" dirty="0" err="1"/>
              <a:t>to</a:t>
            </a:r>
            <a:r>
              <a:rPr lang="nl-NL" noProof="0" dirty="0"/>
              <a:t> </a:t>
            </a:r>
            <a:r>
              <a:rPr lang="nl-NL" noProof="0" dirty="0" err="1"/>
              <a:t>edit</a:t>
            </a:r>
            <a:r>
              <a:rPr lang="nl-NL" noProof="0" dirty="0"/>
              <a:t> </a:t>
            </a:r>
            <a:r>
              <a:rPr lang="nl-NL" noProof="0" dirty="0" err="1"/>
              <a:t>Title</a:t>
            </a:r>
            <a:endParaRPr lang="nl-NL" noProof="0" dirty="0"/>
          </a:p>
        </p:txBody>
      </p:sp>
      <p:sp>
        <p:nvSpPr>
          <p:cNvPr id="6" name="Text Placeholder 9"/>
          <p:cNvSpPr>
            <a:spLocks noGrp="1"/>
          </p:cNvSpPr>
          <p:nvPr>
            <p:ph type="body" sz="quarter" idx="16" hasCustomPrompt="1"/>
          </p:nvPr>
        </p:nvSpPr>
        <p:spPr>
          <a:xfrm>
            <a:off x="914402" y="5940667"/>
            <a:ext cx="4407673" cy="478209"/>
          </a:xfrm>
        </p:spPr>
        <p:txBody>
          <a:bodyPr vert="horz" lIns="0" tIns="0" rIns="0" bIns="0" rtlCol="0">
            <a:noAutofit/>
          </a:bodyPr>
          <a:lstStyle>
            <a:lvl1pPr marL="0" indent="0">
              <a:buNone/>
              <a:defRPr lang="en-US" sz="975" dirty="0"/>
            </a:lvl1pPr>
          </a:lstStyle>
          <a:p>
            <a:pPr marL="185742" lvl="0" indent="-185742">
              <a:lnSpc>
                <a:spcPct val="130000"/>
              </a:lnSpc>
            </a:pPr>
            <a:r>
              <a:rPr lang="nl-NL" noProof="0"/>
              <a:t>Click to edit Subtitle</a:t>
            </a:r>
          </a:p>
        </p:txBody>
      </p:sp>
      <p:sp>
        <p:nvSpPr>
          <p:cNvPr id="7" name="Text Placeholder 9"/>
          <p:cNvSpPr>
            <a:spLocks noGrp="1"/>
          </p:cNvSpPr>
          <p:nvPr>
            <p:ph type="body" sz="quarter" idx="17" hasCustomPrompt="1"/>
          </p:nvPr>
        </p:nvSpPr>
        <p:spPr>
          <a:xfrm>
            <a:off x="914402" y="4585210"/>
            <a:ext cx="4407673" cy="348286"/>
          </a:xfrm>
        </p:spPr>
        <p:txBody>
          <a:bodyPr vert="horz" lIns="0" tIns="0" rIns="0" bIns="0" rtlCol="0">
            <a:noAutofit/>
          </a:bodyPr>
          <a:lstStyle>
            <a:lvl1pPr marL="0" indent="0">
              <a:buNone/>
              <a:defRPr lang="en-US" sz="731" b="1" kern="0" cap="all" spc="203" baseline="0" dirty="0">
                <a:solidFill>
                  <a:schemeClr val="accent5">
                    <a:lumMod val="60000"/>
                    <a:lumOff val="40000"/>
                  </a:schemeClr>
                </a:solidFill>
                <a:ea typeface="Nexa Black" charset="0"/>
                <a:cs typeface="Nexa Black" charset="0"/>
              </a:defRPr>
            </a:lvl1pPr>
          </a:lstStyle>
          <a:p>
            <a:pPr marL="185742" lvl="0" indent="-185742"/>
            <a:r>
              <a:rPr lang="nl-NL" noProof="0"/>
              <a:t>Date</a:t>
            </a:r>
          </a:p>
        </p:txBody>
      </p:sp>
      <p:sp>
        <p:nvSpPr>
          <p:cNvPr id="8" name="Picture Placeholder 7"/>
          <p:cNvSpPr>
            <a:spLocks noGrp="1"/>
          </p:cNvSpPr>
          <p:nvPr>
            <p:ph type="pic" sz="quarter" idx="19" hasCustomPrompt="1"/>
          </p:nvPr>
        </p:nvSpPr>
        <p:spPr>
          <a:xfrm>
            <a:off x="5322075" y="0"/>
            <a:ext cx="6869925" cy="6858000"/>
          </a:xfrm>
        </p:spPr>
        <p:txBody>
          <a:bodyPr anchor="ctr"/>
          <a:lstStyle>
            <a:lvl1pPr marL="0" indent="0" algn="ctr">
              <a:buNone/>
              <a:defRPr/>
            </a:lvl1pPr>
          </a:lstStyle>
          <a:p>
            <a:r>
              <a:rPr lang="nl-NL" noProof="0" dirty="0"/>
              <a:t>Click to insert picture</a:t>
            </a:r>
          </a:p>
        </p:txBody>
      </p:sp>
    </p:spTree>
    <p:extLst>
      <p:ext uri="{BB962C8B-B14F-4D97-AF65-F5344CB8AC3E}">
        <p14:creationId xmlns:p14="http://schemas.microsoft.com/office/powerpoint/2010/main" val="340096256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ox (1)">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1" y="1228725"/>
            <a:ext cx="10872000" cy="247650"/>
          </a:xfrm>
        </p:spPr>
        <p:txBody>
          <a:bodyPr/>
          <a:lstStyle>
            <a:lvl1pPr>
              <a:defRPr sz="1463" b="1">
                <a:solidFill>
                  <a:schemeClr val="tx2"/>
                </a:solidFill>
              </a:defRPr>
            </a:lvl1pPr>
          </a:lstStyle>
          <a:p>
            <a:pPr lvl="0"/>
            <a:r>
              <a:rPr lang="nl-NL" noProof="0" dirty="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9" y="1819072"/>
            <a:ext cx="10866441" cy="4489652"/>
          </a:xfrm>
        </p:spPr>
        <p:txBody>
          <a:bodyPr/>
          <a:lstStyle>
            <a:lvl1pPr>
              <a:defRPr/>
            </a:lvl1pPr>
            <a:lvl2pPr>
              <a:defRPr sz="1300"/>
            </a:lvl2pPr>
            <a:lvl3pPr>
              <a:defRPr sz="1300"/>
            </a:lvl3pPr>
            <a:lvl4pPr>
              <a:defRPr sz="1300"/>
            </a:lvl4pPr>
            <a:lvl5pPr>
              <a:defRPr sz="1300"/>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51"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41903383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dirty="0"/>
              <a:t>Digitalisering bij WPI, oktober 2019</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51" y="1592263"/>
            <a:ext cx="5332401" cy="4716462"/>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90" y="1592263"/>
            <a:ext cx="5332401" cy="4716462"/>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51"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17981769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Box (3)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dirty="0"/>
              <a:t>Digitalisering bij WPI, oktober 2019</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50" y="1897039"/>
            <a:ext cx="3516683"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9" y="1897039"/>
            <a:ext cx="3516683"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1" y="1897039"/>
            <a:ext cx="3516683"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hasCustomPrompt="1"/>
          </p:nvPr>
        </p:nvSpPr>
        <p:spPr>
          <a:xfrm>
            <a:off x="666749" y="1600532"/>
            <a:ext cx="3516683"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dirty="0"/>
              <a:t>Klik om kop toe te voegen</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hasCustomPrompt="1"/>
          </p:nvPr>
        </p:nvSpPr>
        <p:spPr>
          <a:xfrm>
            <a:off x="4344409" y="1600532"/>
            <a:ext cx="3516683"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dirty="0"/>
              <a:t>Klik om kop toe te voegen</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hasCustomPrompt="1"/>
          </p:nvPr>
        </p:nvSpPr>
        <p:spPr>
          <a:xfrm>
            <a:off x="8008571" y="1600532"/>
            <a:ext cx="3516683"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dirty="0"/>
              <a:t>Klik om kop toe te voegen</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hasCustomPrompt="1"/>
          </p:nvPr>
        </p:nvSpPr>
        <p:spPr>
          <a:xfrm>
            <a:off x="666751"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19473005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87A99-6A65-4CEA-8DA9-D801CCDF9B7A}"/>
              </a:ext>
            </a:extLst>
          </p:cNvPr>
          <p:cNvSpPr>
            <a:spLocks noGrp="1"/>
          </p:cNvSpPr>
          <p:nvPr>
            <p:ph type="title"/>
          </p:nvPr>
        </p:nvSpPr>
        <p:spPr/>
        <p:txBody>
          <a:bodyPr/>
          <a:lstStyle/>
          <a:p>
            <a:r>
              <a:rPr lang="en-US" dirty="0"/>
              <a:t>Click to edit Master title style</a:t>
            </a:r>
            <a:endParaRPr lang="nl-NL" dirty="0"/>
          </a:p>
        </p:txBody>
      </p:sp>
      <p:sp>
        <p:nvSpPr>
          <p:cNvPr id="3" name="Content Placeholder 2">
            <a:extLst>
              <a:ext uri="{FF2B5EF4-FFF2-40B4-BE49-F238E27FC236}">
                <a16:creationId xmlns:a16="http://schemas.microsoft.com/office/drawing/2014/main" id="{4BEA9C0B-85EC-4207-9B63-98685BF672C3}"/>
              </a:ext>
            </a:extLst>
          </p:cNvPr>
          <p:cNvSpPr>
            <a:spLocks noGrp="1"/>
          </p:cNvSpPr>
          <p:nvPr>
            <p:ph idx="1"/>
          </p:nvPr>
        </p:nvSpPr>
        <p:spPr/>
        <p:txBody>
          <a:bodyPr/>
          <a:lstStyle>
            <a:lvl2pPr>
              <a:defRPr sz="1600"/>
            </a:lvl2pPr>
            <a:lvl3pPr>
              <a:defRPr sz="14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4" name="Date Placeholder 3">
            <a:extLst>
              <a:ext uri="{FF2B5EF4-FFF2-40B4-BE49-F238E27FC236}">
                <a16:creationId xmlns:a16="http://schemas.microsoft.com/office/drawing/2014/main" id="{D13622A5-3D79-40C3-A54A-F9CB49203C8A}"/>
              </a:ext>
            </a:extLst>
          </p:cNvPr>
          <p:cNvSpPr>
            <a:spLocks noGrp="1"/>
          </p:cNvSpPr>
          <p:nvPr>
            <p:ph type="dt" sz="half" idx="10"/>
          </p:nvPr>
        </p:nvSpPr>
        <p:spPr/>
        <p:txBody>
          <a:bodyPr/>
          <a:lstStyle/>
          <a:p>
            <a:fld id="{27F867CC-FFC1-4A41-B8CF-B5D009496B9B}" type="datetime1">
              <a:rPr lang="nl-NL" smtClean="0"/>
              <a:t>1-5-2020</a:t>
            </a:fld>
            <a:endParaRPr lang="nl-NL" dirty="0"/>
          </a:p>
        </p:txBody>
      </p:sp>
      <p:sp>
        <p:nvSpPr>
          <p:cNvPr id="5" name="Footer Placeholder 4">
            <a:extLst>
              <a:ext uri="{FF2B5EF4-FFF2-40B4-BE49-F238E27FC236}">
                <a16:creationId xmlns:a16="http://schemas.microsoft.com/office/drawing/2014/main" id="{64A60169-5183-43E4-9AF4-1C9698D339C1}"/>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569E860E-46AE-4D68-AA20-C1F063AD0CE9}"/>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17343287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757336D-A7DF-4738-AC36-E95FA96A3076}"/>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15" name="think-cell Slide" r:id="rId5" imgW="592" imgH="595" progId="TCLayout.ActiveDocument.1">
                  <p:embed/>
                </p:oleObj>
              </mc:Choice>
              <mc:Fallback>
                <p:oleObj name="think-cell Slide" r:id="rId5" imgW="592" imgH="595" progId="TCLayout.ActiveDocument.1">
                  <p:embed/>
                  <p:pic>
                    <p:nvPicPr>
                      <p:cNvPr id="5" name="Object 4" hidden="1">
                        <a:extLst>
                          <a:ext uri="{FF2B5EF4-FFF2-40B4-BE49-F238E27FC236}">
                            <a16:creationId xmlns:a16="http://schemas.microsoft.com/office/drawing/2014/main" id="{8757336D-A7DF-4738-AC36-E95FA96A307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5C0B3D78-1698-410A-AE2D-D68C634D9AA1}"/>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200" b="0" i="0" baseline="0" dirty="0">
              <a:latin typeface="Chronicle Display Black" pitchFamily="50" charset="0"/>
              <a:sym typeface="Chronicle Display Black" pitchFamily="50" charset="0"/>
            </a:endParaRPr>
          </a:p>
        </p:txBody>
      </p:sp>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2200" b="0" spc="-61" dirty="0">
                <a:latin typeface="+mj-lt"/>
              </a:defRPr>
            </a:lvl1pPr>
          </a:lstStyle>
          <a:p>
            <a:pPr lvl="0" defTabSz="557227">
              <a:lnSpc>
                <a:spcPct val="85000"/>
              </a:lnSpc>
            </a:pPr>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r>
              <a:rPr lang="nl-NL" noProof="0" dirty="0"/>
              <a:t> </a:t>
            </a:r>
            <a:r>
              <a:rPr lang="nl-NL" noProof="0" dirty="0" err="1"/>
              <a:t>style</a:t>
            </a:r>
            <a:endParaRPr lang="nl-NL" noProof="0" dirty="0"/>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975"/>
            </a:lvl1pPr>
          </a:lstStyle>
          <a:p>
            <a:pPr marL="185742" lvl="0" indent="-185742">
              <a:lnSpc>
                <a:spcPct val="130000"/>
              </a:lnSpc>
            </a:pP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9908904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82A3855-0F4E-4E32-80AF-530E6316F5F3}"/>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39" name="think-cell Slide" r:id="rId5" imgW="592" imgH="595" progId="TCLayout.ActiveDocument.1">
                  <p:embed/>
                </p:oleObj>
              </mc:Choice>
              <mc:Fallback>
                <p:oleObj name="think-cell Slide" r:id="rId5" imgW="592" imgH="595" progId="TCLayout.ActiveDocument.1">
                  <p:embed/>
                  <p:pic>
                    <p:nvPicPr>
                      <p:cNvPr id="5" name="Object 4" hidden="1">
                        <a:extLst>
                          <a:ext uri="{FF2B5EF4-FFF2-40B4-BE49-F238E27FC236}">
                            <a16:creationId xmlns:a16="http://schemas.microsoft.com/office/drawing/2014/main" id="{E82A3855-0F4E-4E32-80AF-530E6316F5F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E9773CE-F24F-43E5-96B0-16B0195E7038}"/>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200" b="0" i="0" baseline="0" dirty="0">
              <a:latin typeface="Chronicle Display Black" pitchFamily="50" charset="0"/>
              <a:sym typeface="Chronicle Display Black" pitchFamily="50" charset="0"/>
            </a:endParaRPr>
          </a:p>
        </p:txBody>
      </p:sp>
      <p:sp>
        <p:nvSpPr>
          <p:cNvPr id="2" name="Title 1"/>
          <p:cNvSpPr>
            <a:spLocks noGrp="1"/>
          </p:cNvSpPr>
          <p:nvPr>
            <p:ph type="title"/>
          </p:nvPr>
        </p:nvSpPr>
        <p:spPr>
          <a:xfrm>
            <a:off x="914400" y="572562"/>
            <a:ext cx="10363200" cy="594360"/>
          </a:xfrm>
        </p:spPr>
        <p:txBody>
          <a:bodyPr vert="horz" lIns="0" tIns="45720" rIns="0" bIns="0" rtlCol="0" anchor="b" anchorCtr="0">
            <a:noAutofit/>
          </a:bodyPr>
          <a:lstStyle>
            <a:lvl1pPr>
              <a:defRPr lang="en-US" sz="2200" spc="-61" dirty="0">
                <a:latin typeface="+mj-lt"/>
              </a:defRPr>
            </a:lvl1pPr>
          </a:lstStyle>
          <a:p>
            <a:pPr lvl="0" defTabSz="557227">
              <a:lnSpc>
                <a:spcPct val="85000"/>
              </a:lnSpc>
            </a:pPr>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r>
              <a:rPr lang="nl-NL" noProof="0" dirty="0"/>
              <a:t> </a:t>
            </a:r>
            <a:r>
              <a:rPr lang="nl-NL" noProof="0" dirty="0" err="1"/>
              <a:t>style</a:t>
            </a:r>
            <a:endParaRPr lang="nl-NL" noProof="0" dirty="0"/>
          </a:p>
        </p:txBody>
      </p:sp>
      <p:sp>
        <p:nvSpPr>
          <p:cNvPr id="4" name="Text Placeholder 8"/>
          <p:cNvSpPr>
            <a:spLocks noGrp="1"/>
          </p:cNvSpPr>
          <p:nvPr>
            <p:ph type="body" sz="quarter" idx="14"/>
          </p:nvPr>
        </p:nvSpPr>
        <p:spPr>
          <a:xfrm>
            <a:off x="913200" y="1230930"/>
            <a:ext cx="10362880" cy="475488"/>
          </a:xfrm>
        </p:spPr>
        <p:txBody>
          <a:bodyPr vert="horz" lIns="0" tIns="0" rIns="0" bIns="0" rtlCol="0">
            <a:noAutofit/>
          </a:bodyPr>
          <a:lstStyle>
            <a:lvl1pPr marL="0" indent="0">
              <a:buNone/>
              <a:defRPr lang="en-US" sz="975"/>
            </a:lvl1pPr>
          </a:lstStyle>
          <a:p>
            <a:pPr marL="185742" lvl="0" indent="-185742">
              <a:lnSpc>
                <a:spcPct val="130000"/>
              </a:lnSpc>
            </a:pP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
        <p:nvSpPr>
          <p:cNvPr id="8" name="Text Placeholder 5"/>
          <p:cNvSpPr>
            <a:spLocks noGrp="1"/>
          </p:cNvSpPr>
          <p:nvPr>
            <p:ph type="body" sz="quarter" idx="15" hasCustomPrompt="1"/>
          </p:nvPr>
        </p:nvSpPr>
        <p:spPr>
          <a:xfrm>
            <a:off x="913201" y="305354"/>
            <a:ext cx="10364400" cy="203200"/>
          </a:xfrm>
        </p:spPr>
        <p:txBody>
          <a:bodyPr vert="horz" lIns="0" tIns="0" rIns="0" bIns="0" rtlCol="0">
            <a:noAutofit/>
          </a:bodyPr>
          <a:lstStyle>
            <a:lvl1pPr marL="0" indent="0">
              <a:buNone/>
              <a:defRPr lang="en-US" sz="731" b="1" kern="0" cap="all" spc="203" baseline="0" dirty="0">
                <a:solidFill>
                  <a:schemeClr val="accent5">
                    <a:lumMod val="60000"/>
                    <a:lumOff val="40000"/>
                  </a:schemeClr>
                </a:solidFill>
                <a:ea typeface="Nexa Black" charset="0"/>
                <a:cs typeface="Nexa Black" charset="0"/>
              </a:defRPr>
            </a:lvl1pPr>
          </a:lstStyle>
          <a:p>
            <a:pPr marL="185742" lvl="0" indent="-185742"/>
            <a:r>
              <a:rPr lang="nl-NL" noProof="0" dirty="0" err="1"/>
              <a:t>Breadcrumbs</a:t>
            </a:r>
            <a:endParaRPr lang="nl-NL" noProof="0" dirty="0"/>
          </a:p>
        </p:txBody>
      </p:sp>
      <p:sp>
        <p:nvSpPr>
          <p:cNvPr id="7" name="Rectangle 6">
            <a:extLst>
              <a:ext uri="{FF2B5EF4-FFF2-40B4-BE49-F238E27FC236}">
                <a16:creationId xmlns:a16="http://schemas.microsoft.com/office/drawing/2014/main" id="{FC825C25-A8AB-4CAF-A06B-936CCF8F09AB}"/>
              </a:ext>
            </a:extLst>
          </p:cNvPr>
          <p:cNvSpPr/>
          <p:nvPr userDrawn="1"/>
        </p:nvSpPr>
        <p:spPr>
          <a:xfrm>
            <a:off x="914971" y="1892808"/>
            <a:ext cx="10368000" cy="44988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numCol="2" spcCol="540000" rtlCol="0" anchor="t"/>
          <a:lstStyle/>
          <a:p>
            <a:pPr>
              <a:spcBef>
                <a:spcPts val="975"/>
              </a:spcBef>
              <a:buClr>
                <a:srgbClr val="313131"/>
              </a:buClr>
              <a:defRPr/>
            </a:pPr>
            <a:endParaRPr lang="nl-NL" sz="731" dirty="0">
              <a:solidFill>
                <a:schemeClr val="tx2"/>
              </a:solidFill>
            </a:endParaRPr>
          </a:p>
        </p:txBody>
      </p:sp>
    </p:spTree>
    <p:extLst>
      <p:ext uri="{BB962C8B-B14F-4D97-AF65-F5344CB8AC3E}">
        <p14:creationId xmlns:p14="http://schemas.microsoft.com/office/powerpoint/2010/main" val="4882327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80AC724-5B1A-42D2-AEBF-09309C9076F6}"/>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63" name="think-cell Slide" r:id="rId5" imgW="592" imgH="595" progId="TCLayout.ActiveDocument.1">
                  <p:embed/>
                </p:oleObj>
              </mc:Choice>
              <mc:Fallback>
                <p:oleObj name="think-cell Slide" r:id="rId5" imgW="592" imgH="595" progId="TCLayout.ActiveDocument.1">
                  <p:embed/>
                  <p:pic>
                    <p:nvPicPr>
                      <p:cNvPr id="5" name="Object 4" hidden="1">
                        <a:extLst>
                          <a:ext uri="{FF2B5EF4-FFF2-40B4-BE49-F238E27FC236}">
                            <a16:creationId xmlns:a16="http://schemas.microsoft.com/office/drawing/2014/main" id="{780AC724-5B1A-42D2-AEBF-09309C9076F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0135B94-515D-4364-BC2D-4DBA7943E6A5}"/>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600" b="0" i="0" baseline="0" dirty="0">
              <a:latin typeface="Chronicle Display Black" pitchFamily="50" charset="0"/>
              <a:sym typeface="Chronicle Display Black" pitchFamily="50" charset="0"/>
            </a:endParaRPr>
          </a:p>
        </p:txBody>
      </p:sp>
      <p:sp>
        <p:nvSpPr>
          <p:cNvPr id="2" name="Title 1"/>
          <p:cNvSpPr>
            <a:spLocks noGrp="1"/>
          </p:cNvSpPr>
          <p:nvPr>
            <p:ph type="title"/>
          </p:nvPr>
        </p:nvSpPr>
        <p:spPr>
          <a:xfrm>
            <a:off x="914400" y="804672"/>
            <a:ext cx="3347390" cy="1995802"/>
          </a:xfrm>
        </p:spPr>
        <p:txBody>
          <a:bodyPr vert="horz" lIns="0" tIns="45720" rIns="0" bIns="0" rtlCol="0" anchor="t" anchorCtr="0">
            <a:noAutofit/>
          </a:bodyPr>
          <a:lstStyle>
            <a:lvl1pPr>
              <a:defRPr lang="en-US" sz="2600" spc="-61" dirty="0">
                <a:latin typeface="+mj-lt"/>
              </a:defRPr>
            </a:lvl1pPr>
          </a:lstStyle>
          <a:p>
            <a:pPr lvl="0" defTabSz="557227">
              <a:lnSpc>
                <a:spcPct val="85000"/>
              </a:lnSpc>
            </a:pPr>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r>
              <a:rPr lang="nl-NL" noProof="0" dirty="0"/>
              <a:t> </a:t>
            </a:r>
            <a:r>
              <a:rPr lang="nl-NL" noProof="0" dirty="0" err="1"/>
              <a:t>style</a:t>
            </a:r>
            <a:endParaRPr lang="nl-NL" noProof="0" dirty="0"/>
          </a:p>
        </p:txBody>
      </p:sp>
      <p:sp>
        <p:nvSpPr>
          <p:cNvPr id="4" name="Text Placeholder 4"/>
          <p:cNvSpPr>
            <a:spLocks noGrp="1"/>
          </p:cNvSpPr>
          <p:nvPr>
            <p:ph type="body" sz="quarter" idx="16" hasCustomPrompt="1"/>
          </p:nvPr>
        </p:nvSpPr>
        <p:spPr>
          <a:xfrm>
            <a:off x="914400" y="2743200"/>
            <a:ext cx="3355975" cy="1169988"/>
          </a:xfrm>
        </p:spPr>
        <p:txBody>
          <a:bodyPr/>
          <a:lstStyle>
            <a:lvl1pPr marL="0" indent="0">
              <a:lnSpc>
                <a:spcPct val="130000"/>
              </a:lnSpc>
              <a:buNone/>
              <a:defRPr sz="975" baseline="0"/>
            </a:lvl1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37140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C4D3F-1B95-4EC6-BE87-CE07040901C8}"/>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EE7ACD29-DF6A-4EF0-81AE-0871F08A7C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6DF8C241-6D4E-4A54-B211-81855F89DE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6B3ABECD-DCFF-4415-AE8F-A0C7E0CF36ED}"/>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6" name="Footer Placeholder 5">
            <a:extLst>
              <a:ext uri="{FF2B5EF4-FFF2-40B4-BE49-F238E27FC236}">
                <a16:creationId xmlns:a16="http://schemas.microsoft.com/office/drawing/2014/main" id="{15CF002F-703E-4BB6-9324-A426F60F7040}"/>
              </a:ext>
            </a:extLst>
          </p:cNvPr>
          <p:cNvSpPr>
            <a:spLocks noGrp="1"/>
          </p:cNvSpPr>
          <p:nvPr>
            <p:ph type="ftr" sz="quarter" idx="11"/>
          </p:nvPr>
        </p:nvSpPr>
        <p:spPr/>
        <p:txBody>
          <a:bodyPr/>
          <a:lstStyle/>
          <a:p>
            <a:endParaRPr lang="nl-NL" dirty="0"/>
          </a:p>
        </p:txBody>
      </p:sp>
      <p:sp>
        <p:nvSpPr>
          <p:cNvPr id="7" name="Slide Number Placeholder 6">
            <a:extLst>
              <a:ext uri="{FF2B5EF4-FFF2-40B4-BE49-F238E27FC236}">
                <a16:creationId xmlns:a16="http://schemas.microsoft.com/office/drawing/2014/main" id="{9F901EAC-B3CC-426D-8D49-E5E3117E91E4}"/>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39844491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52F5F0C-6D2C-419D-8C11-6BD7E96059E5}"/>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87" name="think-cell Slide" r:id="rId5" imgW="592" imgH="595" progId="TCLayout.ActiveDocument.1">
                  <p:embed/>
                </p:oleObj>
              </mc:Choice>
              <mc:Fallback>
                <p:oleObj name="think-cell Slide" r:id="rId5" imgW="592" imgH="595" progId="TCLayout.ActiveDocument.1">
                  <p:embed/>
                  <p:pic>
                    <p:nvPicPr>
                      <p:cNvPr id="4" name="Object 3" hidden="1">
                        <a:extLst>
                          <a:ext uri="{FF2B5EF4-FFF2-40B4-BE49-F238E27FC236}">
                            <a16:creationId xmlns:a16="http://schemas.microsoft.com/office/drawing/2014/main" id="{352F5F0C-6D2C-419D-8C11-6BD7E96059E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B23E7FC-AF75-4CAD-839C-5C6AE967208A}"/>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600" b="0" i="0" baseline="0" dirty="0">
              <a:latin typeface="Chronicle Display Black" pitchFamily="50" charset="0"/>
              <a:sym typeface="Chronicle Display Black" pitchFamily="50" charset="0"/>
            </a:endParaRPr>
          </a:p>
        </p:txBody>
      </p:sp>
      <p:sp>
        <p:nvSpPr>
          <p:cNvPr id="2" name="Title 1"/>
          <p:cNvSpPr>
            <a:spLocks noGrp="1"/>
          </p:cNvSpPr>
          <p:nvPr>
            <p:ph type="title"/>
          </p:nvPr>
        </p:nvSpPr>
        <p:spPr>
          <a:xfrm>
            <a:off x="914400" y="804672"/>
            <a:ext cx="3352800" cy="1993390"/>
          </a:xfrm>
        </p:spPr>
        <p:txBody>
          <a:bodyPr vert="horz" lIns="0" tIns="45720" rIns="0" bIns="0" rtlCol="0" anchor="t" anchorCtr="0">
            <a:noAutofit/>
          </a:bodyPr>
          <a:lstStyle>
            <a:lvl1pPr>
              <a:defRPr lang="en-US" sz="2600" spc="-61" dirty="0">
                <a:latin typeface="+mj-lt"/>
              </a:defRPr>
            </a:lvl1pPr>
          </a:lstStyle>
          <a:p>
            <a:pPr lvl="0" defTabSz="557227">
              <a:lnSpc>
                <a:spcPct val="85000"/>
              </a:lnSpc>
            </a:pPr>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r>
              <a:rPr lang="nl-NL" noProof="0" dirty="0"/>
              <a:t> </a:t>
            </a:r>
            <a:r>
              <a:rPr lang="nl-NL" noProof="0" dirty="0" err="1"/>
              <a:t>style</a:t>
            </a:r>
            <a:endParaRPr lang="nl-NL" noProof="0" dirty="0"/>
          </a:p>
        </p:txBody>
      </p:sp>
      <p:sp>
        <p:nvSpPr>
          <p:cNvPr id="8" name="Text Placeholder 5"/>
          <p:cNvSpPr>
            <a:spLocks noGrp="1"/>
          </p:cNvSpPr>
          <p:nvPr>
            <p:ph type="body" sz="quarter" idx="15" hasCustomPrompt="1"/>
          </p:nvPr>
        </p:nvSpPr>
        <p:spPr>
          <a:xfrm>
            <a:off x="914973" y="466344"/>
            <a:ext cx="3355849" cy="203200"/>
          </a:xfrm>
        </p:spPr>
        <p:txBody>
          <a:bodyPr vert="horz" lIns="0" tIns="0" rIns="0" bIns="0" rtlCol="0">
            <a:noAutofit/>
          </a:bodyPr>
          <a:lstStyle>
            <a:lvl1pPr marL="0" indent="0">
              <a:buNone/>
              <a:defRPr lang="en-US" sz="731" b="1" kern="0" cap="all" spc="203" baseline="0" dirty="0">
                <a:solidFill>
                  <a:schemeClr val="accent5">
                    <a:lumMod val="60000"/>
                    <a:lumOff val="40000"/>
                  </a:schemeClr>
                </a:solidFill>
                <a:ea typeface="Nexa Black" charset="0"/>
                <a:cs typeface="Nexa Black" charset="0"/>
              </a:defRPr>
            </a:lvl1pPr>
          </a:lstStyle>
          <a:p>
            <a:pPr marL="185742" lvl="0" indent="-185742"/>
            <a:r>
              <a:rPr lang="nl-NL" noProof="0"/>
              <a:t>BREADCRUMBS</a:t>
            </a:r>
          </a:p>
        </p:txBody>
      </p:sp>
      <p:sp>
        <p:nvSpPr>
          <p:cNvPr id="5" name="Text Placeholder 4"/>
          <p:cNvSpPr>
            <a:spLocks noGrp="1"/>
          </p:cNvSpPr>
          <p:nvPr>
            <p:ph type="body" sz="quarter" idx="16" hasCustomPrompt="1"/>
          </p:nvPr>
        </p:nvSpPr>
        <p:spPr>
          <a:xfrm>
            <a:off x="914400" y="2743200"/>
            <a:ext cx="3355975" cy="1169988"/>
          </a:xfrm>
        </p:spPr>
        <p:txBody>
          <a:bodyPr/>
          <a:lstStyle>
            <a:lvl1pPr marL="0" indent="0">
              <a:lnSpc>
                <a:spcPct val="130000"/>
              </a:lnSpc>
              <a:buNone/>
              <a:defRPr sz="975" baseline="0"/>
            </a:lvl1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38357966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60298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82F2C85-FF72-40D8-A3CF-362D5F124F68}"/>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11" name="think-cell Slide" r:id="rId5" imgW="592" imgH="595" progId="TCLayout.ActiveDocument.1">
                  <p:embed/>
                </p:oleObj>
              </mc:Choice>
              <mc:Fallback>
                <p:oleObj name="think-cell Slide" r:id="rId5" imgW="592" imgH="595" progId="TCLayout.ActiveDocument.1">
                  <p:embed/>
                  <p:pic>
                    <p:nvPicPr>
                      <p:cNvPr id="4" name="Object 3" hidden="1">
                        <a:extLst>
                          <a:ext uri="{FF2B5EF4-FFF2-40B4-BE49-F238E27FC236}">
                            <a16:creationId xmlns:a16="http://schemas.microsoft.com/office/drawing/2014/main" id="{982F2C85-FF72-40D8-A3CF-362D5F124F6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13FB2D-9D07-46F6-A102-F06B4C712716}"/>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3575" b="1" i="0" baseline="0" dirty="0">
              <a:latin typeface="Chronicle Display Black" pitchFamily="50" charset="0"/>
              <a:sym typeface="Chronicle Display Black" pitchFamily="50" charset="0"/>
            </a:endParaRPr>
          </a:p>
        </p:txBody>
      </p:sp>
      <p:sp>
        <p:nvSpPr>
          <p:cNvPr id="2" name="Title 1"/>
          <p:cNvSpPr>
            <a:spLocks noGrp="1"/>
          </p:cNvSpPr>
          <p:nvPr>
            <p:ph type="title" hasCustomPrompt="1"/>
          </p:nvPr>
        </p:nvSpPr>
        <p:spPr>
          <a:xfrm>
            <a:off x="4191002" y="1961816"/>
            <a:ext cx="8001001" cy="2921731"/>
          </a:xfrm>
        </p:spPr>
        <p:txBody>
          <a:bodyPr anchor="b" anchorCtr="0"/>
          <a:lstStyle>
            <a:lvl1pPr>
              <a:lnSpc>
                <a:spcPct val="85000"/>
              </a:lnSpc>
              <a:defRPr sz="3575" b="1" baseline="0">
                <a:latin typeface="+mj-lt"/>
              </a:defRPr>
            </a:lvl1pPr>
          </a:lstStyle>
          <a:p>
            <a:r>
              <a:rPr lang="nl-NL" noProof="0" dirty="0" err="1"/>
              <a:t>Thank</a:t>
            </a:r>
            <a:r>
              <a:rPr lang="nl-NL" noProof="0" dirty="0"/>
              <a:t> </a:t>
            </a:r>
            <a:r>
              <a:rPr lang="nl-NL" noProof="0" dirty="0" err="1"/>
              <a:t>You</a:t>
            </a:r>
            <a:r>
              <a:rPr lang="nl-NL" noProof="0" dirty="0"/>
              <a:t> </a:t>
            </a:r>
            <a:br>
              <a:rPr lang="nl-NL" noProof="0" dirty="0"/>
            </a:br>
            <a:r>
              <a:rPr lang="nl-NL" noProof="0" dirty="0"/>
              <a:t>Goes Here.</a:t>
            </a:r>
          </a:p>
        </p:txBody>
      </p:sp>
      <p:sp>
        <p:nvSpPr>
          <p:cNvPr id="9" name="Rectangle 8"/>
          <p:cNvSpPr/>
          <p:nvPr/>
        </p:nvSpPr>
        <p:spPr>
          <a:xfrm>
            <a:off x="4134014" y="5436076"/>
            <a:ext cx="7143588" cy="1557349"/>
          </a:xfrm>
          <a:prstGeom prst="rect">
            <a:avLst/>
          </a:prstGeom>
        </p:spPr>
        <p:txBody>
          <a:bodyPr wrap="square" numCol="2" spcCol="182880">
            <a:spAutoFit/>
          </a:bodyPr>
          <a:lstStyle/>
          <a:p>
            <a:pPr>
              <a:lnSpc>
                <a:spcPct val="120000"/>
              </a:lnSpc>
            </a:pPr>
            <a:r>
              <a:rPr lang="nl-NL" sz="569" noProof="0"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r>
              <a:rPr lang="nl-NL" sz="569" noProof="0" dirty="0">
                <a:latin typeface="Open Sans" charset="0"/>
                <a:ea typeface="Open Sans" charset="0"/>
                <a:cs typeface="Open Sans" charset="0"/>
              </a:rPr>
              <a:t/>
            </a:r>
            <a:br>
              <a:rPr lang="nl-NL" sz="569" noProof="0" dirty="0">
                <a:latin typeface="Open Sans" charset="0"/>
                <a:ea typeface="Open Sans" charset="0"/>
                <a:cs typeface="Open Sans" charset="0"/>
              </a:rPr>
            </a:br>
            <a:r>
              <a:rPr lang="nl-NL" sz="569" noProof="0" dirty="0">
                <a:latin typeface="Open Sans" charset="0"/>
                <a:ea typeface="Open Sans" charset="0"/>
                <a:cs typeface="Open Sans" charset="0"/>
              </a:rPr>
              <a:t/>
            </a:r>
            <a:br>
              <a:rPr lang="nl-NL" sz="569" noProof="0" dirty="0">
                <a:latin typeface="Open Sans" charset="0"/>
                <a:ea typeface="Open Sans" charset="0"/>
                <a:cs typeface="Open Sans" charset="0"/>
              </a:rPr>
            </a:br>
            <a:endParaRPr lang="nl-NL" sz="569" noProof="0" dirty="0">
              <a:latin typeface="Open Sans" charset="0"/>
              <a:ea typeface="Open Sans" charset="0"/>
              <a:cs typeface="Open Sans" charset="0"/>
            </a:endParaRPr>
          </a:p>
          <a:p>
            <a:pPr>
              <a:lnSpc>
                <a:spcPct val="120000"/>
              </a:lnSpc>
            </a:pPr>
            <a:r>
              <a:rPr lang="nl-NL" sz="569" noProof="0"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nl-NL" sz="569" noProof="0" dirty="0">
                <a:latin typeface="Open Sans" charset="0"/>
                <a:ea typeface="Open Sans" charset="0"/>
                <a:cs typeface="Open Sans" charset="0"/>
              </a:rPr>
            </a:br>
            <a:r>
              <a:rPr lang="nl-NL" sz="569" noProof="0" dirty="0">
                <a:latin typeface="Open Sans" charset="0"/>
                <a:ea typeface="Open Sans" charset="0"/>
                <a:cs typeface="Open Sans" charset="0"/>
              </a:rPr>
              <a:t>the rules and regulations of public accounting.</a:t>
            </a:r>
          </a:p>
          <a:p>
            <a:endParaRPr lang="nl-NL" sz="569" noProof="0" dirty="0">
              <a:latin typeface="Open Sans" charset="0"/>
              <a:ea typeface="Open Sans" charset="0"/>
              <a:cs typeface="Open Sans" charset="0"/>
              <a:sym typeface="Frutiger Next Pro Light" charset="0"/>
            </a:endParaRPr>
          </a:p>
          <a:p>
            <a:r>
              <a:rPr lang="nl-NL" sz="569" b="1" noProof="0" dirty="0">
                <a:latin typeface="Open Sans" charset="0"/>
                <a:ea typeface="Open Sans" charset="0"/>
                <a:cs typeface="Open Sans" charset="0"/>
                <a:sym typeface="Frutiger Next Pro Light" charset="0"/>
              </a:rPr>
              <a:t>Copyright © 2018 Deloitte Development LLC. </a:t>
            </a:r>
            <a:r>
              <a:rPr lang="nl-NL" sz="569" noProof="0" dirty="0">
                <a:latin typeface="Open Sans" charset="0"/>
                <a:ea typeface="Open Sans" charset="0"/>
                <a:cs typeface="Open Sans" charset="0"/>
                <a:sym typeface="Frutiger Next Pro Light" charset="0"/>
              </a:rPr>
              <a:t/>
            </a:r>
            <a:br>
              <a:rPr lang="nl-NL" sz="569" noProof="0" dirty="0">
                <a:latin typeface="Open Sans" charset="0"/>
                <a:ea typeface="Open Sans" charset="0"/>
                <a:cs typeface="Open Sans" charset="0"/>
                <a:sym typeface="Frutiger Next Pro Light" charset="0"/>
              </a:rPr>
            </a:br>
            <a:r>
              <a:rPr lang="nl-NL" sz="569" b="1" noProof="0" dirty="0">
                <a:latin typeface="Open Sans" charset="0"/>
                <a:ea typeface="Open Sans" charset="0"/>
                <a:cs typeface="Open Sans" charset="0"/>
                <a:sym typeface="Frutiger Next Pro Light" charset="0"/>
              </a:rPr>
              <a:t>All rights reserved. </a:t>
            </a:r>
            <a:r>
              <a:rPr lang="nl-NL" sz="569" b="1" noProof="0" dirty="0">
                <a:latin typeface="Open Sans" charset="0"/>
                <a:ea typeface="Open Sans" charset="0"/>
                <a:cs typeface="Open Sans" charset="0"/>
              </a:rPr>
              <a:t>Member of Deloitte Touche Tohmatsu Limited</a:t>
            </a:r>
          </a:p>
        </p:txBody>
      </p:sp>
    </p:spTree>
    <p:extLst>
      <p:ext uri="{BB962C8B-B14F-4D97-AF65-F5344CB8AC3E}">
        <p14:creationId xmlns:p14="http://schemas.microsoft.com/office/powerpoint/2010/main" val="267112949"/>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30"/>
            <a:ext cx="10363200" cy="3768724"/>
          </a:xfrm>
          <a:prstGeom prst="rect">
            <a:avLst/>
          </a:prstGeom>
          <a:noFill/>
        </p:spPr>
        <p:txBody>
          <a:bodyPr wrap="square" rtlCol="0">
            <a:spAutoFit/>
          </a:bodyPr>
          <a:lstStyle/>
          <a:p>
            <a:pPr algn="ctr"/>
            <a:r>
              <a:rPr lang="en-US" sz="9345" b="1" dirty="0"/>
              <a:t>Do not use this</a:t>
            </a:r>
            <a:r>
              <a:rPr lang="en-US" sz="9345" b="1" baseline="0" dirty="0"/>
              <a:t> layout</a:t>
            </a:r>
          </a:p>
          <a:p>
            <a:pPr algn="ctr"/>
            <a:endParaRPr lang="en-US" sz="2600" b="1" baseline="0" dirty="0"/>
          </a:p>
          <a:p>
            <a:pPr algn="ctr"/>
            <a:r>
              <a:rPr lang="en-US" sz="2600" b="0" baseline="0" dirty="0"/>
              <a:t>Delete any master slides that occur after this layout</a:t>
            </a:r>
            <a:endParaRPr lang="en-US" sz="2600" b="0" dirty="0"/>
          </a:p>
        </p:txBody>
      </p:sp>
    </p:spTree>
    <p:extLst>
      <p:ext uri="{BB962C8B-B14F-4D97-AF65-F5344CB8AC3E}">
        <p14:creationId xmlns:p14="http://schemas.microsoft.com/office/powerpoint/2010/main" val="6865855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FFE806D-9411-447C-B074-C897E2661A9C}"/>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35" name="think-cell Slide" r:id="rId5" imgW="592" imgH="595" progId="TCLayout.ActiveDocument.1">
                  <p:embed/>
                </p:oleObj>
              </mc:Choice>
              <mc:Fallback>
                <p:oleObj name="think-cell Slide" r:id="rId5" imgW="592" imgH="595" progId="TCLayout.ActiveDocument.1">
                  <p:embed/>
                  <p:pic>
                    <p:nvPicPr>
                      <p:cNvPr id="5" name="Object 4" hidden="1">
                        <a:extLst>
                          <a:ext uri="{FF2B5EF4-FFF2-40B4-BE49-F238E27FC236}">
                            <a16:creationId xmlns:a16="http://schemas.microsoft.com/office/drawing/2014/main" id="{0FFE806D-9411-447C-B074-C897E2661A9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0EB49C-40ED-452D-AB4E-9C045D171540}"/>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600" b="1" i="0" baseline="0" dirty="0">
              <a:latin typeface="Chronicle Display Black" pitchFamily="50" charset="0"/>
              <a:sym typeface="Chronicle Display Black" pitchFamily="50" charset="0"/>
            </a:endParaRPr>
          </a:p>
        </p:txBody>
      </p:sp>
      <p:sp>
        <p:nvSpPr>
          <p:cNvPr id="6" name="Picture Placeholder 5"/>
          <p:cNvSpPr>
            <a:spLocks noGrp="1"/>
          </p:cNvSpPr>
          <p:nvPr>
            <p:ph type="pic" sz="quarter" idx="11"/>
          </p:nvPr>
        </p:nvSpPr>
        <p:spPr>
          <a:xfrm>
            <a:off x="0" y="4"/>
            <a:ext cx="12192000" cy="6857999"/>
          </a:xfrm>
          <a:noFill/>
        </p:spPr>
        <p:txBody>
          <a:bodyPr anchor="ctr"/>
          <a:lstStyle>
            <a:lvl1pPr marL="0" indent="0" algn="ctr">
              <a:buNone/>
              <a:defRPr>
                <a:solidFill>
                  <a:schemeClr val="accent6"/>
                </a:solidFill>
              </a:defRPr>
            </a:lvl1pPr>
          </a:lstStyle>
          <a:p>
            <a:r>
              <a:rPr lang="nl-NL" noProof="0" dirty="0"/>
              <a:t>Click icon to add picture</a:t>
            </a:r>
          </a:p>
        </p:txBody>
      </p:sp>
      <p:sp>
        <p:nvSpPr>
          <p:cNvPr id="3" name="Title 1"/>
          <p:cNvSpPr>
            <a:spLocks noGrp="1"/>
          </p:cNvSpPr>
          <p:nvPr>
            <p:ph type="title" hasCustomPrompt="1"/>
          </p:nvPr>
        </p:nvSpPr>
        <p:spPr>
          <a:xfrm>
            <a:off x="342900" y="4777431"/>
            <a:ext cx="7920000" cy="2080570"/>
          </a:xfrm>
          <a:solidFill>
            <a:schemeClr val="bg1"/>
          </a:solidFill>
        </p:spPr>
        <p:txBody>
          <a:bodyPr vert="horz" wrap="square" lIns="365760" tIns="365760" rIns="365760" bIns="1280160" rtlCol="0" anchor="b" anchorCtr="0">
            <a:spAutoFit/>
          </a:bodyPr>
          <a:lstStyle>
            <a:lvl1pPr>
              <a:lnSpc>
                <a:spcPct val="90000"/>
              </a:lnSpc>
              <a:defRPr lang="en-US" sz="2600" b="1" baseline="0" dirty="0">
                <a:solidFill>
                  <a:sysClr val="windowText" lastClr="000000"/>
                </a:solidFill>
                <a:latin typeface="+mj-lt"/>
              </a:defRPr>
            </a:lvl1pPr>
          </a:lstStyle>
          <a:p>
            <a:pPr lvl="0">
              <a:lnSpc>
                <a:spcPct val="85000"/>
              </a:lnSpc>
            </a:pPr>
            <a:r>
              <a:rPr lang="nl-NL" noProof="0" dirty="0" err="1"/>
              <a:t>This</a:t>
            </a:r>
            <a:r>
              <a:rPr lang="nl-NL" noProof="0" dirty="0"/>
              <a:t> is a </a:t>
            </a:r>
            <a:r>
              <a:rPr lang="nl-NL" noProof="0" dirty="0" err="1"/>
              <a:t>divider</a:t>
            </a:r>
            <a:r>
              <a:rPr lang="nl-NL" noProof="0" dirty="0"/>
              <a:t> slide </a:t>
            </a:r>
            <a:r>
              <a:rPr lang="nl-NL" noProof="0" dirty="0" err="1"/>
              <a:t>with</a:t>
            </a:r>
            <a:r>
              <a:rPr lang="nl-NL" noProof="0" dirty="0"/>
              <a:t> </a:t>
            </a:r>
            <a:r>
              <a:rPr lang="nl-NL" noProof="0" dirty="0" err="1"/>
              <a:t>an</a:t>
            </a:r>
            <a:r>
              <a:rPr lang="nl-NL" noProof="0" dirty="0"/>
              <a:t> image</a:t>
            </a:r>
          </a:p>
        </p:txBody>
      </p:sp>
    </p:spTree>
    <p:extLst>
      <p:ext uri="{BB962C8B-B14F-4D97-AF65-F5344CB8AC3E}">
        <p14:creationId xmlns:p14="http://schemas.microsoft.com/office/powerpoint/2010/main" val="10249779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Titl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33B54E5-7645-4827-9E71-EEEC3430F62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59" name="think-cell Slide" r:id="rId5" imgW="592" imgH="595" progId="TCLayout.ActiveDocument.1">
                  <p:embed/>
                </p:oleObj>
              </mc:Choice>
              <mc:Fallback>
                <p:oleObj name="think-cell Slide" r:id="rId5" imgW="592" imgH="595" progId="TCLayout.ActiveDocument.1">
                  <p:embed/>
                  <p:pic>
                    <p:nvPicPr>
                      <p:cNvPr id="4" name="Object 3" hidden="1">
                        <a:extLst>
                          <a:ext uri="{FF2B5EF4-FFF2-40B4-BE49-F238E27FC236}">
                            <a16:creationId xmlns:a16="http://schemas.microsoft.com/office/drawing/2014/main" id="{B33B54E5-7645-4827-9E71-EEEC3430F6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C55A3925-E334-4C21-AE4C-54F2414262B4}"/>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nl-NL" sz="2275" b="1" i="0" baseline="0" dirty="0">
              <a:latin typeface="Chronicle Display Black" pitchFamily="50" charset="0"/>
              <a:sym typeface="Chronicle Display Black" pitchFamily="50" charset="0"/>
            </a:endParaRPr>
          </a:p>
        </p:txBody>
      </p:sp>
      <p:sp>
        <p:nvSpPr>
          <p:cNvPr id="2" name="Title 1"/>
          <p:cNvSpPr>
            <a:spLocks noGrp="1"/>
          </p:cNvSpPr>
          <p:nvPr>
            <p:ph type="title" hasCustomPrompt="1"/>
          </p:nvPr>
        </p:nvSpPr>
        <p:spPr>
          <a:xfrm>
            <a:off x="914402" y="4965307"/>
            <a:ext cx="4407673" cy="897983"/>
          </a:xfrm>
        </p:spPr>
        <p:txBody>
          <a:bodyPr anchor="b" anchorCtr="0"/>
          <a:lstStyle>
            <a:lvl1pPr>
              <a:lnSpc>
                <a:spcPct val="85000"/>
              </a:lnSpc>
              <a:defRPr sz="2275" b="1" baseline="0">
                <a:latin typeface="+mj-lt"/>
              </a:defRPr>
            </a:lvl1pPr>
          </a:lstStyle>
          <a:p>
            <a:r>
              <a:rPr lang="nl-NL" noProof="0" dirty="0"/>
              <a:t>Click </a:t>
            </a:r>
            <a:r>
              <a:rPr lang="nl-NL" noProof="0" dirty="0" err="1"/>
              <a:t>to</a:t>
            </a:r>
            <a:r>
              <a:rPr lang="nl-NL" noProof="0" dirty="0"/>
              <a:t> </a:t>
            </a:r>
            <a:r>
              <a:rPr lang="nl-NL" noProof="0" dirty="0" err="1"/>
              <a:t>edit</a:t>
            </a:r>
            <a:r>
              <a:rPr lang="nl-NL" noProof="0" dirty="0"/>
              <a:t> </a:t>
            </a:r>
            <a:r>
              <a:rPr lang="nl-NL" noProof="0" dirty="0" err="1"/>
              <a:t>Title</a:t>
            </a:r>
            <a:endParaRPr lang="nl-NL" noProof="0" dirty="0"/>
          </a:p>
        </p:txBody>
      </p:sp>
      <p:sp>
        <p:nvSpPr>
          <p:cNvPr id="6" name="Text Placeholder 9"/>
          <p:cNvSpPr>
            <a:spLocks noGrp="1"/>
          </p:cNvSpPr>
          <p:nvPr>
            <p:ph type="body" sz="quarter" idx="16" hasCustomPrompt="1"/>
          </p:nvPr>
        </p:nvSpPr>
        <p:spPr>
          <a:xfrm>
            <a:off x="914402" y="5940667"/>
            <a:ext cx="4407673" cy="478209"/>
          </a:xfrm>
        </p:spPr>
        <p:txBody>
          <a:bodyPr vert="horz" lIns="0" tIns="0" rIns="0" bIns="0" rtlCol="0">
            <a:noAutofit/>
          </a:bodyPr>
          <a:lstStyle>
            <a:lvl1pPr marL="0" indent="0">
              <a:buNone/>
              <a:defRPr lang="en-US" sz="975" dirty="0"/>
            </a:lvl1pPr>
          </a:lstStyle>
          <a:p>
            <a:pPr marL="185742" lvl="0" indent="-185742">
              <a:lnSpc>
                <a:spcPct val="130000"/>
              </a:lnSpc>
            </a:pPr>
            <a:r>
              <a:rPr lang="nl-NL" noProof="0"/>
              <a:t>Click to edit Subtitle</a:t>
            </a:r>
          </a:p>
        </p:txBody>
      </p:sp>
      <p:sp>
        <p:nvSpPr>
          <p:cNvPr id="7" name="Text Placeholder 9"/>
          <p:cNvSpPr>
            <a:spLocks noGrp="1"/>
          </p:cNvSpPr>
          <p:nvPr>
            <p:ph type="body" sz="quarter" idx="17" hasCustomPrompt="1"/>
          </p:nvPr>
        </p:nvSpPr>
        <p:spPr>
          <a:xfrm>
            <a:off x="914402" y="4585210"/>
            <a:ext cx="4407673" cy="348286"/>
          </a:xfrm>
        </p:spPr>
        <p:txBody>
          <a:bodyPr vert="horz" lIns="0" tIns="0" rIns="0" bIns="0" rtlCol="0">
            <a:noAutofit/>
          </a:bodyPr>
          <a:lstStyle>
            <a:lvl1pPr marL="0" indent="0">
              <a:buNone/>
              <a:defRPr lang="en-US" sz="731" b="1" kern="0" cap="all" spc="203" baseline="0" dirty="0">
                <a:solidFill>
                  <a:schemeClr val="accent5">
                    <a:lumMod val="60000"/>
                    <a:lumOff val="40000"/>
                  </a:schemeClr>
                </a:solidFill>
                <a:ea typeface="Nexa Black" charset="0"/>
                <a:cs typeface="Nexa Black" charset="0"/>
              </a:defRPr>
            </a:lvl1pPr>
          </a:lstStyle>
          <a:p>
            <a:pPr marL="185742" lvl="0" indent="-185742"/>
            <a:r>
              <a:rPr lang="nl-NL" noProof="0"/>
              <a:t>Date</a:t>
            </a:r>
          </a:p>
        </p:txBody>
      </p:sp>
      <p:sp>
        <p:nvSpPr>
          <p:cNvPr id="8" name="Picture Placeholder 7"/>
          <p:cNvSpPr>
            <a:spLocks noGrp="1"/>
          </p:cNvSpPr>
          <p:nvPr>
            <p:ph type="pic" sz="quarter" idx="19" hasCustomPrompt="1"/>
          </p:nvPr>
        </p:nvSpPr>
        <p:spPr>
          <a:xfrm>
            <a:off x="5322075" y="0"/>
            <a:ext cx="6869925" cy="6858000"/>
          </a:xfrm>
        </p:spPr>
        <p:txBody>
          <a:bodyPr anchor="ctr"/>
          <a:lstStyle>
            <a:lvl1pPr marL="0" indent="0" algn="ctr">
              <a:buNone/>
              <a:defRPr/>
            </a:lvl1pPr>
          </a:lstStyle>
          <a:p>
            <a:r>
              <a:rPr lang="nl-NL" noProof="0" dirty="0"/>
              <a:t>Click to insert picture</a:t>
            </a:r>
          </a:p>
        </p:txBody>
      </p:sp>
    </p:spTree>
    <p:extLst>
      <p:ext uri="{BB962C8B-B14F-4D97-AF65-F5344CB8AC3E}">
        <p14:creationId xmlns:p14="http://schemas.microsoft.com/office/powerpoint/2010/main" val="2816857874"/>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Box (1)">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1" y="1228725"/>
            <a:ext cx="10872000" cy="247650"/>
          </a:xfrm>
        </p:spPr>
        <p:txBody>
          <a:bodyPr/>
          <a:lstStyle>
            <a:lvl1pPr>
              <a:defRPr sz="1463" b="1">
                <a:solidFill>
                  <a:schemeClr val="tx2"/>
                </a:solidFill>
              </a:defRPr>
            </a:lvl1pPr>
          </a:lstStyle>
          <a:p>
            <a:pPr lvl="0"/>
            <a:r>
              <a:rPr lang="nl-NL" noProof="0" dirty="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9" y="1819072"/>
            <a:ext cx="10866441" cy="4489652"/>
          </a:xfrm>
        </p:spPr>
        <p:txBody>
          <a:bodyPr/>
          <a:lstStyle>
            <a:lvl1pPr>
              <a:defRPr/>
            </a:lvl1pPr>
            <a:lvl2pPr>
              <a:defRPr sz="1300"/>
            </a:lvl2pPr>
            <a:lvl3pPr>
              <a:defRPr sz="1300"/>
            </a:lvl3pPr>
            <a:lvl4pPr>
              <a:defRPr sz="1300"/>
            </a:lvl4pPr>
            <a:lvl5pPr>
              <a:defRPr sz="1300"/>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51"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27262016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dirty="0"/>
              <a:t>Digitalisering bij WPI, oktober 2019</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51" y="1592263"/>
            <a:ext cx="5332401" cy="4716462"/>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90" y="1592263"/>
            <a:ext cx="5332401" cy="4716462"/>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51"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22918248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Box (3)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dirty="0"/>
              <a:t>Digitalisering bij WPI, oktober 2019</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50" y="1897039"/>
            <a:ext cx="3516683"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9" y="1897039"/>
            <a:ext cx="3516683"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1" y="1897039"/>
            <a:ext cx="3516683"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hasCustomPrompt="1"/>
          </p:nvPr>
        </p:nvSpPr>
        <p:spPr>
          <a:xfrm>
            <a:off x="666749" y="1600532"/>
            <a:ext cx="3516683"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dirty="0"/>
              <a:t>Klik om kop toe te voegen</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hasCustomPrompt="1"/>
          </p:nvPr>
        </p:nvSpPr>
        <p:spPr>
          <a:xfrm>
            <a:off x="4344409" y="1600532"/>
            <a:ext cx="3516683"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dirty="0"/>
              <a:t>Klik om kop toe te voegen</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hasCustomPrompt="1"/>
          </p:nvPr>
        </p:nvSpPr>
        <p:spPr>
          <a:xfrm>
            <a:off x="8008571" y="1600532"/>
            <a:ext cx="3516683"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dirty="0"/>
              <a:t>Klik om kop toe te voegen</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hasCustomPrompt="1"/>
          </p:nvPr>
        </p:nvSpPr>
        <p:spPr>
          <a:xfrm>
            <a:off x="666751"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23749839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87A99-6A65-4CEA-8DA9-D801CCDF9B7A}"/>
              </a:ext>
            </a:extLst>
          </p:cNvPr>
          <p:cNvSpPr>
            <a:spLocks noGrp="1"/>
          </p:cNvSpPr>
          <p:nvPr>
            <p:ph type="title"/>
          </p:nvPr>
        </p:nvSpPr>
        <p:spPr/>
        <p:txBody>
          <a:bodyPr/>
          <a:lstStyle/>
          <a:p>
            <a:r>
              <a:rPr lang="en-US" dirty="0"/>
              <a:t>Click to edit Master title style</a:t>
            </a:r>
            <a:endParaRPr lang="nl-NL" dirty="0"/>
          </a:p>
        </p:txBody>
      </p:sp>
      <p:sp>
        <p:nvSpPr>
          <p:cNvPr id="3" name="Content Placeholder 2">
            <a:extLst>
              <a:ext uri="{FF2B5EF4-FFF2-40B4-BE49-F238E27FC236}">
                <a16:creationId xmlns:a16="http://schemas.microsoft.com/office/drawing/2014/main" id="{4BEA9C0B-85EC-4207-9B63-98685BF672C3}"/>
              </a:ext>
            </a:extLst>
          </p:cNvPr>
          <p:cNvSpPr>
            <a:spLocks noGrp="1"/>
          </p:cNvSpPr>
          <p:nvPr>
            <p:ph idx="1"/>
          </p:nvPr>
        </p:nvSpPr>
        <p:spPr/>
        <p:txBody>
          <a:bodyPr/>
          <a:lstStyle>
            <a:lvl2pPr>
              <a:defRPr sz="1600"/>
            </a:lvl2pPr>
            <a:lvl3pPr>
              <a:defRPr sz="14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4" name="Date Placeholder 3">
            <a:extLst>
              <a:ext uri="{FF2B5EF4-FFF2-40B4-BE49-F238E27FC236}">
                <a16:creationId xmlns:a16="http://schemas.microsoft.com/office/drawing/2014/main" id="{D13622A5-3D79-40C3-A54A-F9CB49203C8A}"/>
              </a:ext>
            </a:extLst>
          </p:cNvPr>
          <p:cNvSpPr>
            <a:spLocks noGrp="1"/>
          </p:cNvSpPr>
          <p:nvPr>
            <p:ph type="dt" sz="half" idx="10"/>
          </p:nvPr>
        </p:nvSpPr>
        <p:spPr/>
        <p:txBody>
          <a:bodyPr/>
          <a:lstStyle/>
          <a:p>
            <a:fld id="{27F867CC-FFC1-4A41-B8CF-B5D009496B9B}" type="datetime1">
              <a:rPr lang="nl-NL" smtClean="0"/>
              <a:t>1-5-2020</a:t>
            </a:fld>
            <a:endParaRPr lang="nl-NL" dirty="0"/>
          </a:p>
        </p:txBody>
      </p:sp>
      <p:sp>
        <p:nvSpPr>
          <p:cNvPr id="5" name="Footer Placeholder 4">
            <a:extLst>
              <a:ext uri="{FF2B5EF4-FFF2-40B4-BE49-F238E27FC236}">
                <a16:creationId xmlns:a16="http://schemas.microsoft.com/office/drawing/2014/main" id="{64A60169-5183-43E4-9AF4-1C9698D339C1}"/>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569E860E-46AE-4D68-AA20-C1F063AD0CE9}"/>
              </a:ext>
            </a:extLst>
          </p:cNvPr>
          <p:cNvSpPr>
            <a:spLocks noGrp="1"/>
          </p:cNvSpPr>
          <p:nvPr>
            <p:ph type="sldNum" sz="quarter" idx="12"/>
          </p:nvPr>
        </p:nvSpPr>
        <p:spPr/>
        <p:txBody>
          <a:bodyPr/>
          <a:lstStyle/>
          <a:p>
            <a:fld id="{5CD9AD2A-FCB7-4115-9F66-4130BEA46A92}" type="slidenum">
              <a:rPr lang="nl-NL" smtClean="0"/>
              <a:t>‹nr.›</a:t>
            </a:fld>
            <a:endParaRPr lang="nl-NL" dirty="0"/>
          </a:p>
        </p:txBody>
      </p:sp>
    </p:spTree>
    <p:extLst>
      <p:ext uri="{BB962C8B-B14F-4D97-AF65-F5344CB8AC3E}">
        <p14:creationId xmlns:p14="http://schemas.microsoft.com/office/powerpoint/2010/main" val="1832123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AFA09-DF2F-47F0-90B9-F271334495E6}"/>
              </a:ext>
            </a:extLst>
          </p:cNvPr>
          <p:cNvSpPr>
            <a:spLocks noGrp="1"/>
          </p:cNvSpPr>
          <p:nvPr>
            <p:ph type="title"/>
          </p:nvPr>
        </p:nvSpPr>
        <p:spPr>
          <a:xfrm>
            <a:off x="839788" y="365125"/>
            <a:ext cx="10515600" cy="1325563"/>
          </a:xfrm>
        </p:spPr>
        <p:txBody>
          <a:bodyPr/>
          <a:lstStyle/>
          <a:p>
            <a:r>
              <a:rPr lang="en-US"/>
              <a:t>Click to edit Master title style</a:t>
            </a:r>
            <a:endParaRPr lang="nl-NL"/>
          </a:p>
        </p:txBody>
      </p:sp>
      <p:sp>
        <p:nvSpPr>
          <p:cNvPr id="3" name="Text Placeholder 2">
            <a:extLst>
              <a:ext uri="{FF2B5EF4-FFF2-40B4-BE49-F238E27FC236}">
                <a16:creationId xmlns:a16="http://schemas.microsoft.com/office/drawing/2014/main" id="{58E20C52-FDBF-4416-B5FC-F096E527EB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E7F1DC-EC21-4FF8-98AF-63C3D2F5D5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a:extLst>
              <a:ext uri="{FF2B5EF4-FFF2-40B4-BE49-F238E27FC236}">
                <a16:creationId xmlns:a16="http://schemas.microsoft.com/office/drawing/2014/main" id="{E3B98E5F-CA67-429C-BFB9-9192F7184B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3BE41C-3B3E-4782-9A7E-0791B59957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a:extLst>
              <a:ext uri="{FF2B5EF4-FFF2-40B4-BE49-F238E27FC236}">
                <a16:creationId xmlns:a16="http://schemas.microsoft.com/office/drawing/2014/main" id="{122ED8EF-2EF7-4CA0-BD6A-16EDBCA04704}"/>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8" name="Footer Placeholder 7">
            <a:extLst>
              <a:ext uri="{FF2B5EF4-FFF2-40B4-BE49-F238E27FC236}">
                <a16:creationId xmlns:a16="http://schemas.microsoft.com/office/drawing/2014/main" id="{747740FD-A8C4-4843-920E-19A3B9878EA9}"/>
              </a:ext>
            </a:extLst>
          </p:cNvPr>
          <p:cNvSpPr>
            <a:spLocks noGrp="1"/>
          </p:cNvSpPr>
          <p:nvPr>
            <p:ph type="ftr" sz="quarter" idx="11"/>
          </p:nvPr>
        </p:nvSpPr>
        <p:spPr/>
        <p:txBody>
          <a:bodyPr/>
          <a:lstStyle/>
          <a:p>
            <a:endParaRPr lang="nl-NL" dirty="0"/>
          </a:p>
        </p:txBody>
      </p:sp>
      <p:sp>
        <p:nvSpPr>
          <p:cNvPr id="9" name="Slide Number Placeholder 8">
            <a:extLst>
              <a:ext uri="{FF2B5EF4-FFF2-40B4-BE49-F238E27FC236}">
                <a16:creationId xmlns:a16="http://schemas.microsoft.com/office/drawing/2014/main" id="{92D57182-160D-4650-98E1-AA106D300921}"/>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3546829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1A24D-E838-4530-B929-17FD54C3D2B2}"/>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023A6E2E-DBAD-406B-88EB-58E51434DF6A}"/>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4" name="Footer Placeholder 3">
            <a:extLst>
              <a:ext uri="{FF2B5EF4-FFF2-40B4-BE49-F238E27FC236}">
                <a16:creationId xmlns:a16="http://schemas.microsoft.com/office/drawing/2014/main" id="{6AD6F36A-73AB-42F9-B37A-FD90EA4F869D}"/>
              </a:ext>
            </a:extLst>
          </p:cNvPr>
          <p:cNvSpPr>
            <a:spLocks noGrp="1"/>
          </p:cNvSpPr>
          <p:nvPr>
            <p:ph type="ftr" sz="quarter" idx="11"/>
          </p:nvPr>
        </p:nvSpPr>
        <p:spPr/>
        <p:txBody>
          <a:bodyPr/>
          <a:lstStyle/>
          <a:p>
            <a:endParaRPr lang="nl-NL" dirty="0"/>
          </a:p>
        </p:txBody>
      </p:sp>
      <p:sp>
        <p:nvSpPr>
          <p:cNvPr id="5" name="Slide Number Placeholder 4">
            <a:extLst>
              <a:ext uri="{FF2B5EF4-FFF2-40B4-BE49-F238E27FC236}">
                <a16:creationId xmlns:a16="http://schemas.microsoft.com/office/drawing/2014/main" id="{59A2F942-F860-40D0-A554-978F479F2ECC}"/>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4255098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F4F3C7-EBEB-4893-9434-BE9B08C59319}"/>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3" name="Footer Placeholder 2">
            <a:extLst>
              <a:ext uri="{FF2B5EF4-FFF2-40B4-BE49-F238E27FC236}">
                <a16:creationId xmlns:a16="http://schemas.microsoft.com/office/drawing/2014/main" id="{687850F2-195B-46C4-AC79-27CE51F33FFD}"/>
              </a:ext>
            </a:extLst>
          </p:cNvPr>
          <p:cNvSpPr>
            <a:spLocks noGrp="1"/>
          </p:cNvSpPr>
          <p:nvPr>
            <p:ph type="ftr" sz="quarter" idx="11"/>
          </p:nvPr>
        </p:nvSpPr>
        <p:spPr/>
        <p:txBody>
          <a:bodyPr/>
          <a:lstStyle/>
          <a:p>
            <a:endParaRPr lang="nl-NL" dirty="0"/>
          </a:p>
        </p:txBody>
      </p:sp>
      <p:sp>
        <p:nvSpPr>
          <p:cNvPr id="4" name="Slide Number Placeholder 3">
            <a:extLst>
              <a:ext uri="{FF2B5EF4-FFF2-40B4-BE49-F238E27FC236}">
                <a16:creationId xmlns:a16="http://schemas.microsoft.com/office/drawing/2014/main" id="{F4F641F0-4728-44AE-A3F0-C8F640631AED}"/>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3565255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6DA35-7FA9-4D3B-8D63-5FCF2C9F2B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Content Placeholder 2">
            <a:extLst>
              <a:ext uri="{FF2B5EF4-FFF2-40B4-BE49-F238E27FC236}">
                <a16:creationId xmlns:a16="http://schemas.microsoft.com/office/drawing/2014/main" id="{202D1742-212D-4B41-9EAD-9D38A2700A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a:extLst>
              <a:ext uri="{FF2B5EF4-FFF2-40B4-BE49-F238E27FC236}">
                <a16:creationId xmlns:a16="http://schemas.microsoft.com/office/drawing/2014/main" id="{E74A9962-4BDB-4432-B85F-6AF234156A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11ED3E-DF95-4894-851C-E87ABCECF379}"/>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6" name="Footer Placeholder 5">
            <a:extLst>
              <a:ext uri="{FF2B5EF4-FFF2-40B4-BE49-F238E27FC236}">
                <a16:creationId xmlns:a16="http://schemas.microsoft.com/office/drawing/2014/main" id="{C11CAD72-1996-42B2-9C07-3969E348BBC5}"/>
              </a:ext>
            </a:extLst>
          </p:cNvPr>
          <p:cNvSpPr>
            <a:spLocks noGrp="1"/>
          </p:cNvSpPr>
          <p:nvPr>
            <p:ph type="ftr" sz="quarter" idx="11"/>
          </p:nvPr>
        </p:nvSpPr>
        <p:spPr/>
        <p:txBody>
          <a:bodyPr/>
          <a:lstStyle/>
          <a:p>
            <a:endParaRPr lang="nl-NL" dirty="0"/>
          </a:p>
        </p:txBody>
      </p:sp>
      <p:sp>
        <p:nvSpPr>
          <p:cNvPr id="7" name="Slide Number Placeholder 6">
            <a:extLst>
              <a:ext uri="{FF2B5EF4-FFF2-40B4-BE49-F238E27FC236}">
                <a16:creationId xmlns:a16="http://schemas.microsoft.com/office/drawing/2014/main" id="{088ED562-0A3C-4BC1-A6B3-D81D8CA930D9}"/>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959401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BF0AA-3180-4765-96B6-BFE6F7CE90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Picture Placeholder 2">
            <a:extLst>
              <a:ext uri="{FF2B5EF4-FFF2-40B4-BE49-F238E27FC236}">
                <a16:creationId xmlns:a16="http://schemas.microsoft.com/office/drawing/2014/main" id="{2304E2AF-25B7-45FD-87D8-D28A34C266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ext Placeholder 3">
            <a:extLst>
              <a:ext uri="{FF2B5EF4-FFF2-40B4-BE49-F238E27FC236}">
                <a16:creationId xmlns:a16="http://schemas.microsoft.com/office/drawing/2014/main" id="{446E76C6-AA2E-43DF-8182-CBDB0DA78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B62108-AFFB-46C6-8653-FC312C5432B2}"/>
              </a:ext>
            </a:extLst>
          </p:cNvPr>
          <p:cNvSpPr>
            <a:spLocks noGrp="1"/>
          </p:cNvSpPr>
          <p:nvPr>
            <p:ph type="dt" sz="half" idx="10"/>
          </p:nvPr>
        </p:nvSpPr>
        <p:spPr/>
        <p:txBody>
          <a:bodyPr/>
          <a:lstStyle/>
          <a:p>
            <a:fld id="{A624C0E4-025E-45D2-AEF1-09AE860CF581}" type="datetimeFigureOut">
              <a:rPr lang="nl-NL" smtClean="0"/>
              <a:t>1-5-2020</a:t>
            </a:fld>
            <a:endParaRPr lang="nl-NL" dirty="0"/>
          </a:p>
        </p:txBody>
      </p:sp>
      <p:sp>
        <p:nvSpPr>
          <p:cNvPr id="6" name="Footer Placeholder 5">
            <a:extLst>
              <a:ext uri="{FF2B5EF4-FFF2-40B4-BE49-F238E27FC236}">
                <a16:creationId xmlns:a16="http://schemas.microsoft.com/office/drawing/2014/main" id="{15780EEA-2CF7-467C-95F8-5CA8AACE51FB}"/>
              </a:ext>
            </a:extLst>
          </p:cNvPr>
          <p:cNvSpPr>
            <a:spLocks noGrp="1"/>
          </p:cNvSpPr>
          <p:nvPr>
            <p:ph type="ftr" sz="quarter" idx="11"/>
          </p:nvPr>
        </p:nvSpPr>
        <p:spPr/>
        <p:txBody>
          <a:bodyPr/>
          <a:lstStyle/>
          <a:p>
            <a:endParaRPr lang="nl-NL" dirty="0"/>
          </a:p>
        </p:txBody>
      </p:sp>
      <p:sp>
        <p:nvSpPr>
          <p:cNvPr id="7" name="Slide Number Placeholder 6">
            <a:extLst>
              <a:ext uri="{FF2B5EF4-FFF2-40B4-BE49-F238E27FC236}">
                <a16:creationId xmlns:a16="http://schemas.microsoft.com/office/drawing/2014/main" id="{50066A73-41A5-443B-AD35-9D8041370077}"/>
              </a:ext>
            </a:extLst>
          </p:cNvPr>
          <p:cNvSpPr>
            <a:spLocks noGrp="1"/>
          </p:cNvSpPr>
          <p:nvPr>
            <p:ph type="sldNum" sz="quarter" idx="12"/>
          </p:nvPr>
        </p:nvSpPr>
        <p:spPr/>
        <p:txBody>
          <a:bodyPr/>
          <a:lstStyle/>
          <a:p>
            <a:fld id="{5DFEA92F-2E1B-4477-B6AD-543EEDC1796B}" type="slidenum">
              <a:rPr lang="nl-NL" smtClean="0"/>
              <a:t>‹nr.›</a:t>
            </a:fld>
            <a:endParaRPr lang="nl-NL" dirty="0"/>
          </a:p>
        </p:txBody>
      </p:sp>
    </p:spTree>
    <p:extLst>
      <p:ext uri="{BB962C8B-B14F-4D97-AF65-F5344CB8AC3E}">
        <p14:creationId xmlns:p14="http://schemas.microsoft.com/office/powerpoint/2010/main" val="4218411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oleObject" Target="../embeddings/oleObject1.bin"/><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ags" Target="../tags/tag3.xml"/><Relationship Id="rId2" Type="http://schemas.openxmlformats.org/officeDocument/2006/relationships/slideLayout" Target="../slideLayouts/slideLayout25.xml"/><Relationship Id="rId16" Type="http://schemas.openxmlformats.org/officeDocument/2006/relationships/tags" Target="../tags/tag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vmlDrawing" Target="../drawings/vmlDrawing1.vml"/><Relationship Id="rId10" Type="http://schemas.openxmlformats.org/officeDocument/2006/relationships/slideLayout" Target="../slideLayouts/slideLayout33.xml"/><Relationship Id="rId19" Type="http://schemas.openxmlformats.org/officeDocument/2006/relationships/image" Target="../media/image2.emf"/><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oleObject" Target="../embeddings/oleObject1.bin"/><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tags" Target="../tags/tag19.xml"/><Relationship Id="rId2" Type="http://schemas.openxmlformats.org/officeDocument/2006/relationships/slideLayout" Target="../slideLayouts/slideLayout38.xml"/><Relationship Id="rId16" Type="http://schemas.openxmlformats.org/officeDocument/2006/relationships/tags" Target="../tags/tag1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vmlDrawing" Target="../drawings/vmlDrawing9.vml"/><Relationship Id="rId10" Type="http://schemas.openxmlformats.org/officeDocument/2006/relationships/slideLayout" Target="../slideLayouts/slideLayout46.xml"/><Relationship Id="rId19" Type="http://schemas.openxmlformats.org/officeDocument/2006/relationships/image" Target="../media/image2.emf"/><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A6694A-B6FC-4665-9D9B-43B3D00A52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8A0C7A6A-0B93-4028-BC94-7F941142B6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F64A1104-AE22-4AEC-A16C-CAA6DE7A7E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24C0E4-025E-45D2-AEF1-09AE860CF581}" type="datetimeFigureOut">
              <a:rPr lang="nl-NL" smtClean="0"/>
              <a:t>1-5-2020</a:t>
            </a:fld>
            <a:endParaRPr lang="nl-NL" dirty="0"/>
          </a:p>
        </p:txBody>
      </p:sp>
      <p:sp>
        <p:nvSpPr>
          <p:cNvPr id="5" name="Footer Placeholder 4">
            <a:extLst>
              <a:ext uri="{FF2B5EF4-FFF2-40B4-BE49-F238E27FC236}">
                <a16:creationId xmlns:a16="http://schemas.microsoft.com/office/drawing/2014/main" id="{4DA6F254-2643-423D-9D2A-3251936877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Slide Number Placeholder 5">
            <a:extLst>
              <a:ext uri="{FF2B5EF4-FFF2-40B4-BE49-F238E27FC236}">
                <a16:creationId xmlns:a16="http://schemas.microsoft.com/office/drawing/2014/main" id="{4344E1C9-0FDF-4248-B728-86357624E4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FEA92F-2E1B-4477-B6AD-543EEDC1796B}" type="slidenum">
              <a:rPr lang="nl-NL" smtClean="0"/>
              <a:t>‹nr.›</a:t>
            </a:fld>
            <a:endParaRPr lang="nl-NL" dirty="0"/>
          </a:p>
        </p:txBody>
      </p:sp>
    </p:spTree>
    <p:extLst>
      <p:ext uri="{BB962C8B-B14F-4D97-AF65-F5344CB8AC3E}">
        <p14:creationId xmlns:p14="http://schemas.microsoft.com/office/powerpoint/2010/main" val="836166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2A29FE-C5DD-4B78-9C9C-250460755222}"/>
              </a:ext>
            </a:extLst>
          </p:cNvPr>
          <p:cNvSpPr>
            <a:spLocks noGrp="1"/>
          </p:cNvSpPr>
          <p:nvPr>
            <p:ph type="title"/>
          </p:nvPr>
        </p:nvSpPr>
        <p:spPr>
          <a:xfrm>
            <a:off x="838200" y="531381"/>
            <a:ext cx="10515600" cy="999580"/>
          </a:xfrm>
          <a:prstGeom prst="rect">
            <a:avLst/>
          </a:prstGeom>
        </p:spPr>
        <p:txBody>
          <a:bodyPr vert="horz" lIns="91440" tIns="45720" rIns="91440" bIns="45720" rtlCol="0" anchor="b">
            <a:normAutofit/>
          </a:bodyPr>
          <a:lstStyle/>
          <a:p>
            <a:r>
              <a:rPr lang="en-US" dirty="0"/>
              <a:t>Click to edit Master title style</a:t>
            </a:r>
            <a:endParaRPr lang="nl-NL" dirty="0"/>
          </a:p>
        </p:txBody>
      </p:sp>
      <p:sp>
        <p:nvSpPr>
          <p:cNvPr id="3" name="Text Placeholder 2">
            <a:extLst>
              <a:ext uri="{FF2B5EF4-FFF2-40B4-BE49-F238E27FC236}">
                <a16:creationId xmlns:a16="http://schemas.microsoft.com/office/drawing/2014/main" id="{714DB0FA-ACF2-4A47-A072-3C74E6D081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216000" marR="0" lvl="0" indent="-216000" algn="l" defTabSz="914400" rtl="0" eaLnBrk="1" fontAlgn="auto" latinLnBrk="0" hangingPunct="1">
              <a:lnSpc>
                <a:spcPct val="100000"/>
              </a:lnSpc>
              <a:spcBef>
                <a:spcPts val="0"/>
              </a:spcBef>
              <a:spcAft>
                <a:spcPts val="0"/>
              </a:spcAft>
              <a:buClr>
                <a:srgbClr val="FF0000"/>
              </a:buClr>
              <a:buSzPct val="65000"/>
              <a:buFont typeface="Wingdings" pitchFamily="2" charset="2"/>
              <a:buChar char=""/>
              <a:tabLst/>
              <a:defRPr/>
            </a:pPr>
            <a:endParaRPr kumimoji="0" lang="en-US" sz="1600" b="0" i="0" u="none" strike="noStrike" kern="1200" cap="none" spc="0" normalizeH="0" baseline="0" noProof="0" dirty="0">
              <a:ln>
                <a:noFill/>
              </a:ln>
              <a:solidFill>
                <a:srgbClr val="000000"/>
              </a:solidFill>
              <a:effectLst/>
              <a:uLnTx/>
              <a:uFillTx/>
              <a:latin typeface="+mn-lt"/>
              <a:ea typeface="+mn-ea"/>
              <a:cs typeface="+mn-cs"/>
            </a:endParaRPr>
          </a:p>
        </p:txBody>
      </p:sp>
      <p:sp>
        <p:nvSpPr>
          <p:cNvPr id="4" name="Date Placeholder 3">
            <a:extLst>
              <a:ext uri="{FF2B5EF4-FFF2-40B4-BE49-F238E27FC236}">
                <a16:creationId xmlns:a16="http://schemas.microsoft.com/office/drawing/2014/main" id="{FD2347B0-6984-449D-A044-5AD9FA915D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62BF88-0ECD-411B-91D7-53FEA976D279}" type="datetime1">
              <a:rPr lang="nl-NL" smtClean="0"/>
              <a:t>1-5-2020</a:t>
            </a:fld>
            <a:endParaRPr lang="nl-NL" dirty="0"/>
          </a:p>
        </p:txBody>
      </p:sp>
      <p:sp>
        <p:nvSpPr>
          <p:cNvPr id="5" name="Footer Placeholder 4">
            <a:extLst>
              <a:ext uri="{FF2B5EF4-FFF2-40B4-BE49-F238E27FC236}">
                <a16:creationId xmlns:a16="http://schemas.microsoft.com/office/drawing/2014/main" id="{8C0D178D-5202-4282-8A47-FA231E8D67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Slide Number Placeholder 5">
            <a:extLst>
              <a:ext uri="{FF2B5EF4-FFF2-40B4-BE49-F238E27FC236}">
                <a16:creationId xmlns:a16="http://schemas.microsoft.com/office/drawing/2014/main" id="{F5C7D880-DC3C-4CCA-8229-CAA42AB494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D9AD2A-FCB7-4115-9F66-4130BEA46A92}" type="slidenum">
              <a:rPr lang="nl-NL" smtClean="0"/>
              <a:t>‹nr.›</a:t>
            </a:fld>
            <a:endParaRPr lang="nl-NL" dirty="0"/>
          </a:p>
        </p:txBody>
      </p:sp>
      <p:pic>
        <p:nvPicPr>
          <p:cNvPr id="7" name="Picture 6">
            <a:extLst>
              <a:ext uri="{FF2B5EF4-FFF2-40B4-BE49-F238E27FC236}">
                <a16:creationId xmlns:a16="http://schemas.microsoft.com/office/drawing/2014/main" id="{732E17E6-7579-4EDC-BEC9-B8DA06AE1924}"/>
              </a:ext>
            </a:extLst>
          </p:cNvPr>
          <p:cNvPicPr>
            <a:picLocks noChangeAspect="1"/>
          </p:cNvPicPr>
          <p:nvPr userDrawn="1"/>
        </p:nvPicPr>
        <p:blipFill>
          <a:blip r:embed="rId14">
            <a:clrChange>
              <a:clrFrom>
                <a:srgbClr val="000000"/>
              </a:clrFrom>
              <a:clrTo>
                <a:srgbClr val="000000">
                  <a:alpha val="0"/>
                </a:srgbClr>
              </a:clrTo>
            </a:clrChange>
          </a:blip>
          <a:stretch>
            <a:fillRect/>
          </a:stretch>
        </p:blipFill>
        <p:spPr>
          <a:xfrm>
            <a:off x="149786" y="121195"/>
            <a:ext cx="365592" cy="1243510"/>
          </a:xfrm>
          <a:prstGeom prst="rect">
            <a:avLst/>
          </a:prstGeom>
        </p:spPr>
      </p:pic>
    </p:spTree>
    <p:extLst>
      <p:ext uri="{BB962C8B-B14F-4D97-AF65-F5344CB8AC3E}">
        <p14:creationId xmlns:p14="http://schemas.microsoft.com/office/powerpoint/2010/main" val="40167860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
          <a:srgbClr val="FF0000"/>
        </a:buClr>
        <a:buSzPct val="80000"/>
        <a:buFont typeface="Wingdings" pitchFamily="2" charset="2"/>
        <a:buNone/>
        <a:tabLst/>
        <a:defRPr sz="1800" kern="1200">
          <a:solidFill>
            <a:schemeClr val="tx1"/>
          </a:solidFill>
          <a:latin typeface="+mn-lt"/>
          <a:ea typeface="+mn-ea"/>
          <a:cs typeface="+mn-cs"/>
        </a:defRPr>
      </a:lvl1pPr>
      <a:lvl2pPr marL="432000" marR="0" indent="-216000" algn="l" defTabSz="914400" rtl="0" eaLnBrk="1" fontAlgn="auto" latinLnBrk="0" hangingPunct="1">
        <a:lnSpc>
          <a:spcPct val="100000"/>
        </a:lnSpc>
        <a:spcBef>
          <a:spcPts val="0"/>
        </a:spcBef>
        <a:spcAft>
          <a:spcPts val="0"/>
        </a:spcAft>
        <a:buClrTx/>
        <a:buSzTx/>
        <a:buFont typeface="Corbel" pitchFamily="34" charset="0"/>
        <a:buChar char="–"/>
        <a:tabLst/>
        <a:defRPr sz="2400" kern="1200">
          <a:solidFill>
            <a:schemeClr val="tx1"/>
          </a:solidFill>
          <a:latin typeface="+mn-lt"/>
          <a:ea typeface="+mn-ea"/>
          <a:cs typeface="+mn-cs"/>
        </a:defRPr>
      </a:lvl2pPr>
      <a:lvl3pPr marL="648000" marR="0" indent="-216000" algn="l" defTabSz="914400" rtl="0" eaLnBrk="1" fontAlgn="auto" latinLnBrk="0" hangingPunct="1">
        <a:lnSpc>
          <a:spcPct val="100000"/>
        </a:lnSpc>
        <a:spcBef>
          <a:spcPts val="0"/>
        </a:spcBef>
        <a:spcAft>
          <a:spcPts val="0"/>
        </a:spcAft>
        <a:buClrTx/>
        <a:buSzPct val="100000"/>
        <a:buFont typeface="Corbel" pitchFamily="34" charset="0"/>
        <a:buChar char="-"/>
        <a:tabLst/>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61BE5B8-25D3-40BC-B7D2-7D8D0E91E2F7}"/>
              </a:ext>
            </a:extLst>
          </p:cNvPr>
          <p:cNvGraphicFramePr>
            <a:graphicFrameLocks noChangeAspect="1"/>
          </p:cNvGraphicFramePr>
          <p:nvPr userDrawn="1">
            <p:custDataLst>
              <p:tags r:id="rId16"/>
            </p:custDataLst>
            <p:extLst>
              <p:ext uri="{D42A27DB-BD31-4B8C-83A1-F6EECF244321}">
                <p14:modId xmlns:p14="http://schemas.microsoft.com/office/powerpoint/2010/main" val="26565463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92" name="think-cell Slide" r:id="rId18" imgW="592" imgH="595" progId="TCLayout.ActiveDocument.1">
                  <p:embed/>
                </p:oleObj>
              </mc:Choice>
              <mc:Fallback>
                <p:oleObj name="think-cell Slide" r:id="rId18" imgW="592" imgH="595" progId="TCLayout.ActiveDocument.1">
                  <p:embed/>
                  <p:pic>
                    <p:nvPicPr>
                      <p:cNvPr id="6" name="Object 5" hidden="1">
                        <a:extLst>
                          <a:ext uri="{FF2B5EF4-FFF2-40B4-BE49-F238E27FC236}">
                            <a16:creationId xmlns:a16="http://schemas.microsoft.com/office/drawing/2014/main" id="{561BE5B8-25D3-40BC-B7D2-7D8D0E91E2F7}"/>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6C109DB-F0A2-4AFB-9B00-821BBAA41656}"/>
              </a:ext>
            </a:extLst>
          </p:cNvPr>
          <p:cNvSpPr/>
          <p:nvPr userDrawn="1">
            <p:custDataLst>
              <p:tags r:id="rId1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nl-NL" sz="3900" b="0" i="0" baseline="0" dirty="0">
              <a:latin typeface="Chronicle Display Black" pitchFamily="50" charset="0"/>
              <a:sym typeface="Chronicle Display Black" pitchFamily="50" charset="0"/>
            </a:endParaRPr>
          </a:p>
        </p:txBody>
      </p:sp>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endParaRPr lang="nl-NL" noProof="0" dirty="0"/>
          </a:p>
        </p:txBody>
      </p:sp>
      <p:sp>
        <p:nvSpPr>
          <p:cNvPr id="4" name="Rectangle 2"/>
          <p:cNvSpPr>
            <a:spLocks/>
          </p:cNvSpPr>
          <p:nvPr userDrawn="1"/>
        </p:nvSpPr>
        <p:spPr bwMode="auto">
          <a:xfrm>
            <a:off x="914721" y="6444151"/>
            <a:ext cx="2486258" cy="10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nl-NL" sz="650" noProof="0" smtClean="0">
                <a:solidFill>
                  <a:schemeClr val="accent5">
                    <a:lumMod val="60000"/>
                    <a:lumOff val="40000"/>
                  </a:schemeClr>
                </a:solidFill>
                <a:latin typeface="Open Sans" charset="0"/>
                <a:ea typeface="Open Sans" charset="0"/>
                <a:cs typeface="Open Sans" charset="0"/>
                <a:sym typeface="Frutiger Next Pro Light" charset="0"/>
              </a:rPr>
              <a:t>‹nr.›</a:t>
            </a:fld>
            <a:r>
              <a:rPr lang="nl-NL" sz="650" noProof="0" dirty="0">
                <a:solidFill>
                  <a:schemeClr val="accent5">
                    <a:lumMod val="60000"/>
                    <a:lumOff val="40000"/>
                  </a:schemeClr>
                </a:solidFill>
                <a:latin typeface="Open Sans" charset="0"/>
                <a:ea typeface="Open Sans" charset="0"/>
                <a:cs typeface="Open Sans" charset="0"/>
                <a:sym typeface="Frutiger Next Pro Light" charset="0"/>
              </a:rPr>
              <a:t> | Plan van aanpak Systeem Vernieuwing Werk &amp; Inkomen (SVWI)</a:t>
            </a:r>
          </a:p>
        </p:txBody>
      </p:sp>
      <p:grpSp>
        <p:nvGrpSpPr>
          <p:cNvPr id="11" name="Group 11">
            <a:extLst>
              <a:ext uri="{FF2B5EF4-FFF2-40B4-BE49-F238E27FC236}">
                <a16:creationId xmlns:a16="http://schemas.microsoft.com/office/drawing/2014/main" id="{51EB6949-5DED-4AFE-B341-3CBA2F6619E5}"/>
              </a:ext>
            </a:extLst>
          </p:cNvPr>
          <p:cNvGrpSpPr>
            <a:grpSpLocks/>
          </p:cNvGrpSpPr>
          <p:nvPr userDrawn="1"/>
        </p:nvGrpSpPr>
        <p:grpSpPr bwMode="auto">
          <a:xfrm>
            <a:off x="275340" y="302734"/>
            <a:ext cx="286860" cy="793147"/>
            <a:chOff x="115" y="102"/>
            <a:chExt cx="268" cy="912"/>
          </a:xfrm>
        </p:grpSpPr>
        <p:sp>
          <p:nvSpPr>
            <p:cNvPr id="12" name="Freeform 7">
              <a:extLst>
                <a:ext uri="{FF2B5EF4-FFF2-40B4-BE49-F238E27FC236}">
                  <a16:creationId xmlns:a16="http://schemas.microsoft.com/office/drawing/2014/main" id="{BBBDBFBC-A199-4FB3-B474-414D375C77F2}"/>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dirty="0"/>
            </a:p>
          </p:txBody>
        </p:sp>
        <p:sp>
          <p:nvSpPr>
            <p:cNvPr id="13" name="Freeform 8">
              <a:extLst>
                <a:ext uri="{FF2B5EF4-FFF2-40B4-BE49-F238E27FC236}">
                  <a16:creationId xmlns:a16="http://schemas.microsoft.com/office/drawing/2014/main" id="{EAD1468D-B34E-4E70-AFE3-93240EFFB6C2}"/>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dirty="0"/>
            </a:p>
          </p:txBody>
        </p:sp>
        <p:sp>
          <p:nvSpPr>
            <p:cNvPr id="14" name="Freeform 9">
              <a:extLst>
                <a:ext uri="{FF2B5EF4-FFF2-40B4-BE49-F238E27FC236}">
                  <a16:creationId xmlns:a16="http://schemas.microsoft.com/office/drawing/2014/main" id="{08835042-3E2B-4636-8A1F-5807913795FB}"/>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dirty="0"/>
            </a:p>
          </p:txBody>
        </p:sp>
      </p:grpSp>
    </p:spTree>
    <p:extLst>
      <p:ext uri="{BB962C8B-B14F-4D97-AF65-F5344CB8AC3E}">
        <p14:creationId xmlns:p14="http://schemas.microsoft.com/office/powerpoint/2010/main" val="42488111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txStyles>
    <p:titleStyle>
      <a:lvl1pPr algn="l" defTabSz="742969" rtl="0" eaLnBrk="1" latinLnBrk="0" hangingPunct="1">
        <a:lnSpc>
          <a:spcPct val="80000"/>
        </a:lnSpc>
        <a:spcBef>
          <a:spcPct val="0"/>
        </a:spcBef>
        <a:buNone/>
        <a:defRPr sz="3900" b="0" i="0" kern="1200" cap="none" spc="-81" baseline="0">
          <a:solidFill>
            <a:schemeClr val="tx1"/>
          </a:solidFill>
          <a:latin typeface="+mj-lt"/>
          <a:ea typeface="Bebas Neue" charset="0"/>
          <a:cs typeface="Chronicle Display Black"/>
        </a:defRPr>
      </a:lvl1pPr>
    </p:titleStyle>
    <p:bodyStyle>
      <a:lvl1pPr marL="185742" indent="-185742" algn="l" defTabSz="742969" rtl="0" eaLnBrk="1" latinLnBrk="0" hangingPunct="1">
        <a:lnSpc>
          <a:spcPct val="100000"/>
        </a:lnSpc>
        <a:spcBef>
          <a:spcPts val="813"/>
        </a:spcBef>
        <a:buClr>
          <a:schemeClr val="accent5"/>
        </a:buClr>
        <a:buSzPct val="75000"/>
        <a:buFont typeface="Arial" panose="020B0604020202020204" pitchFamily="34" charset="0"/>
        <a:buChar char="•"/>
        <a:defRPr sz="1625" kern="1200" spc="-24">
          <a:solidFill>
            <a:schemeClr val="tx1"/>
          </a:solidFill>
          <a:latin typeface="+mn-lt"/>
          <a:ea typeface="Open Sans" charset="0"/>
          <a:cs typeface="Open Sans" charset="0"/>
        </a:defRPr>
      </a:lvl1pPr>
      <a:lvl2pPr marL="557227" indent="-185742" algn="l" defTabSz="742969" rtl="0" eaLnBrk="1" latinLnBrk="0" hangingPunct="1">
        <a:lnSpc>
          <a:spcPct val="100000"/>
        </a:lnSpc>
        <a:spcBef>
          <a:spcPts val="406"/>
        </a:spcBef>
        <a:buClr>
          <a:schemeClr val="accent5"/>
        </a:buClr>
        <a:buSzPct val="75000"/>
        <a:buFont typeface="Arial" panose="020B0604020202020204" pitchFamily="34" charset="0"/>
        <a:buChar char="•"/>
        <a:defRPr sz="1463" kern="1200" spc="-24">
          <a:solidFill>
            <a:schemeClr val="tx1"/>
          </a:solidFill>
          <a:latin typeface="+mn-lt"/>
          <a:ea typeface="Open Sans" charset="0"/>
          <a:cs typeface="Open Sans" charset="0"/>
        </a:defRPr>
      </a:lvl2pPr>
      <a:lvl3pPr marL="928711" indent="-185742" algn="l" defTabSz="742969" rtl="0" eaLnBrk="1" latinLnBrk="0" hangingPunct="1">
        <a:lnSpc>
          <a:spcPct val="100000"/>
        </a:lnSpc>
        <a:spcBef>
          <a:spcPts val="406"/>
        </a:spcBef>
        <a:buClr>
          <a:schemeClr val="accent5"/>
        </a:buClr>
        <a:buSzPct val="75000"/>
        <a:buFont typeface="Arial" panose="020B0604020202020204" pitchFamily="34" charset="0"/>
        <a:buChar char="•"/>
        <a:defRPr sz="1300" kern="1200" spc="-24">
          <a:solidFill>
            <a:schemeClr val="tx1"/>
          </a:solidFill>
          <a:latin typeface="+mn-lt"/>
          <a:ea typeface="Open Sans" charset="0"/>
          <a:cs typeface="Open Sans" charset="0"/>
        </a:defRPr>
      </a:lvl3pPr>
      <a:lvl4pPr marL="1300196" indent="-185742" algn="l" defTabSz="742969" rtl="0" eaLnBrk="1" latinLnBrk="0" hangingPunct="1">
        <a:lnSpc>
          <a:spcPct val="100000"/>
        </a:lnSpc>
        <a:spcBef>
          <a:spcPts val="406"/>
        </a:spcBef>
        <a:buClr>
          <a:schemeClr val="accent5"/>
        </a:buClr>
        <a:buSzPct val="75000"/>
        <a:buFont typeface="Arial" panose="020B0604020202020204" pitchFamily="34" charset="0"/>
        <a:buChar char="•"/>
        <a:defRPr sz="1138" kern="1200" spc="-24">
          <a:solidFill>
            <a:schemeClr val="tx1"/>
          </a:solidFill>
          <a:latin typeface="+mn-lt"/>
          <a:ea typeface="Open Sans" charset="0"/>
          <a:cs typeface="Open Sans" charset="0"/>
        </a:defRPr>
      </a:lvl4pPr>
      <a:lvl5pPr marL="1671680" indent="-185742" algn="l" defTabSz="742969" rtl="0" eaLnBrk="1" latinLnBrk="0" hangingPunct="1">
        <a:lnSpc>
          <a:spcPct val="100000"/>
        </a:lnSpc>
        <a:spcBef>
          <a:spcPts val="406"/>
        </a:spcBef>
        <a:buClr>
          <a:schemeClr val="accent5"/>
        </a:buClr>
        <a:buSzPct val="75000"/>
        <a:buFont typeface="Arial" panose="020B0604020202020204" pitchFamily="34" charset="0"/>
        <a:buChar char="•"/>
        <a:defRPr sz="1138" kern="1200" spc="-24">
          <a:solidFill>
            <a:schemeClr val="tx1"/>
          </a:solidFill>
          <a:latin typeface="+mn-lt"/>
          <a:ea typeface="Open Sans" charset="0"/>
          <a:cs typeface="Open Sans" charset="0"/>
        </a:defRPr>
      </a:lvl5pPr>
      <a:lvl6pPr marL="2043164"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648"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132"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617"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69" rtl="0" eaLnBrk="1" latinLnBrk="0" hangingPunct="1">
        <a:defRPr sz="1463" kern="1200">
          <a:solidFill>
            <a:schemeClr val="tx1"/>
          </a:solidFill>
          <a:latin typeface="+mn-lt"/>
          <a:ea typeface="+mn-ea"/>
          <a:cs typeface="+mn-cs"/>
        </a:defRPr>
      </a:lvl1pPr>
      <a:lvl2pPr marL="371484" algn="l" defTabSz="742969" rtl="0" eaLnBrk="1" latinLnBrk="0" hangingPunct="1">
        <a:defRPr sz="1463" kern="1200">
          <a:solidFill>
            <a:schemeClr val="tx1"/>
          </a:solidFill>
          <a:latin typeface="+mn-lt"/>
          <a:ea typeface="+mn-ea"/>
          <a:cs typeface="+mn-cs"/>
        </a:defRPr>
      </a:lvl2pPr>
      <a:lvl3pPr marL="742969" algn="l" defTabSz="742969" rtl="0" eaLnBrk="1" latinLnBrk="0" hangingPunct="1">
        <a:defRPr sz="1463" kern="1200">
          <a:solidFill>
            <a:schemeClr val="tx1"/>
          </a:solidFill>
          <a:latin typeface="+mn-lt"/>
          <a:ea typeface="+mn-ea"/>
          <a:cs typeface="+mn-cs"/>
        </a:defRPr>
      </a:lvl3pPr>
      <a:lvl4pPr marL="1114453" algn="l" defTabSz="742969" rtl="0" eaLnBrk="1" latinLnBrk="0" hangingPunct="1">
        <a:defRPr sz="1463" kern="1200">
          <a:solidFill>
            <a:schemeClr val="tx1"/>
          </a:solidFill>
          <a:latin typeface="+mn-lt"/>
          <a:ea typeface="+mn-ea"/>
          <a:cs typeface="+mn-cs"/>
        </a:defRPr>
      </a:lvl4pPr>
      <a:lvl5pPr marL="1485937" algn="l" defTabSz="742969" rtl="0" eaLnBrk="1" latinLnBrk="0" hangingPunct="1">
        <a:defRPr sz="1463" kern="1200">
          <a:solidFill>
            <a:schemeClr val="tx1"/>
          </a:solidFill>
          <a:latin typeface="+mn-lt"/>
          <a:ea typeface="+mn-ea"/>
          <a:cs typeface="+mn-cs"/>
        </a:defRPr>
      </a:lvl5pPr>
      <a:lvl6pPr marL="1857421" algn="l" defTabSz="742969" rtl="0" eaLnBrk="1" latinLnBrk="0" hangingPunct="1">
        <a:defRPr sz="1463" kern="1200">
          <a:solidFill>
            <a:schemeClr val="tx1"/>
          </a:solidFill>
          <a:latin typeface="+mn-lt"/>
          <a:ea typeface="+mn-ea"/>
          <a:cs typeface="+mn-cs"/>
        </a:defRPr>
      </a:lvl6pPr>
      <a:lvl7pPr marL="2228906" algn="l" defTabSz="742969" rtl="0" eaLnBrk="1" latinLnBrk="0" hangingPunct="1">
        <a:defRPr sz="1463" kern="1200">
          <a:solidFill>
            <a:schemeClr val="tx1"/>
          </a:solidFill>
          <a:latin typeface="+mn-lt"/>
          <a:ea typeface="+mn-ea"/>
          <a:cs typeface="+mn-cs"/>
        </a:defRPr>
      </a:lvl7pPr>
      <a:lvl8pPr marL="2600390" algn="l" defTabSz="742969" rtl="0" eaLnBrk="1" latinLnBrk="0" hangingPunct="1">
        <a:defRPr sz="1463" kern="1200">
          <a:solidFill>
            <a:schemeClr val="tx1"/>
          </a:solidFill>
          <a:latin typeface="+mn-lt"/>
          <a:ea typeface="+mn-ea"/>
          <a:cs typeface="+mn-cs"/>
        </a:defRPr>
      </a:lvl8pPr>
      <a:lvl9pPr marL="2971874" algn="l" defTabSz="742969"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68">
          <p15:clr>
            <a:srgbClr val="F26B43"/>
          </p15:clr>
        </p15:guide>
        <p15:guide id="4" pos="5772">
          <p15:clr>
            <a:srgbClr val="F26B43"/>
          </p15:clr>
        </p15:guide>
        <p15:guide id="5" pos="2418">
          <p15:clr>
            <a:srgbClr val="F26B43"/>
          </p15:clr>
        </p15:guide>
        <p15:guide id="6" orient="horz" pos="1152">
          <p15:clr>
            <a:srgbClr val="F26B43"/>
          </p15:clr>
        </p15:guide>
        <p15:guide id="7" pos="218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61BE5B8-25D3-40BC-B7D2-7D8D0E91E2F7}"/>
              </a:ext>
            </a:extLst>
          </p:cNvPr>
          <p:cNvGraphicFramePr>
            <a:graphicFrameLocks noChangeAspect="1"/>
          </p:cNvGraphicFramePr>
          <p:nvPr userDrawn="1">
            <p:custDataLst>
              <p:tags r:id="rId16"/>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91" name="think-cell Slide" r:id="rId18" imgW="592" imgH="595" progId="TCLayout.ActiveDocument.1">
                  <p:embed/>
                </p:oleObj>
              </mc:Choice>
              <mc:Fallback>
                <p:oleObj name="think-cell Slide" r:id="rId18" imgW="592" imgH="595" progId="TCLayout.ActiveDocument.1">
                  <p:embed/>
                  <p:pic>
                    <p:nvPicPr>
                      <p:cNvPr id="6" name="Object 5" hidden="1">
                        <a:extLst>
                          <a:ext uri="{FF2B5EF4-FFF2-40B4-BE49-F238E27FC236}">
                            <a16:creationId xmlns:a16="http://schemas.microsoft.com/office/drawing/2014/main" id="{561BE5B8-25D3-40BC-B7D2-7D8D0E91E2F7}"/>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6C109DB-F0A2-4AFB-9B00-821BBAA41656}"/>
              </a:ext>
            </a:extLst>
          </p:cNvPr>
          <p:cNvSpPr/>
          <p:nvPr userDrawn="1">
            <p:custDataLst>
              <p:tags r:id="rId1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nl-NL" sz="3900" b="0" i="0" baseline="0" dirty="0">
              <a:latin typeface="Chronicle Display Black" pitchFamily="50" charset="0"/>
              <a:sym typeface="Chronicle Display Black" pitchFamily="50" charset="0"/>
            </a:endParaRPr>
          </a:p>
        </p:txBody>
      </p:sp>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nl-NL" noProof="0" dirty="0"/>
              <a:t>Click </a:t>
            </a:r>
            <a:r>
              <a:rPr lang="nl-NL" noProof="0" dirty="0" err="1"/>
              <a:t>To</a:t>
            </a:r>
            <a:r>
              <a:rPr lang="nl-NL" noProof="0" dirty="0"/>
              <a:t> </a:t>
            </a:r>
            <a:r>
              <a:rPr lang="nl-NL" noProof="0" dirty="0" err="1"/>
              <a:t>Edit</a:t>
            </a:r>
            <a:r>
              <a:rPr lang="nl-NL" noProof="0" dirty="0"/>
              <a:t> Master </a:t>
            </a:r>
            <a:r>
              <a:rPr lang="nl-NL" noProof="0" dirty="0" err="1"/>
              <a:t>Title</a:t>
            </a:r>
            <a:endParaRPr lang="nl-NL" noProof="0" dirty="0"/>
          </a:p>
        </p:txBody>
      </p:sp>
      <p:sp>
        <p:nvSpPr>
          <p:cNvPr id="4" name="Rectangle 2"/>
          <p:cNvSpPr>
            <a:spLocks/>
          </p:cNvSpPr>
          <p:nvPr userDrawn="1"/>
        </p:nvSpPr>
        <p:spPr bwMode="auto">
          <a:xfrm>
            <a:off x="914721" y="6444151"/>
            <a:ext cx="2486258" cy="10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nl-NL" sz="650" noProof="0" smtClean="0">
                <a:solidFill>
                  <a:schemeClr val="accent5">
                    <a:lumMod val="60000"/>
                    <a:lumOff val="40000"/>
                  </a:schemeClr>
                </a:solidFill>
                <a:latin typeface="Open Sans" charset="0"/>
                <a:ea typeface="Open Sans" charset="0"/>
                <a:cs typeface="Open Sans" charset="0"/>
                <a:sym typeface="Frutiger Next Pro Light" charset="0"/>
              </a:rPr>
              <a:t>‹nr.›</a:t>
            </a:fld>
            <a:r>
              <a:rPr lang="nl-NL" sz="650" noProof="0" dirty="0">
                <a:solidFill>
                  <a:schemeClr val="accent5">
                    <a:lumMod val="60000"/>
                    <a:lumOff val="40000"/>
                  </a:schemeClr>
                </a:solidFill>
                <a:latin typeface="Open Sans" charset="0"/>
                <a:ea typeface="Open Sans" charset="0"/>
                <a:cs typeface="Open Sans" charset="0"/>
                <a:sym typeface="Frutiger Next Pro Light" charset="0"/>
              </a:rPr>
              <a:t> | Plan van aanpak Systeem Vernieuwing Werk &amp; Inkomen (SVWI)</a:t>
            </a:r>
          </a:p>
        </p:txBody>
      </p:sp>
      <p:grpSp>
        <p:nvGrpSpPr>
          <p:cNvPr id="11" name="Group 11">
            <a:extLst>
              <a:ext uri="{FF2B5EF4-FFF2-40B4-BE49-F238E27FC236}">
                <a16:creationId xmlns:a16="http://schemas.microsoft.com/office/drawing/2014/main" id="{51EB6949-5DED-4AFE-B341-3CBA2F6619E5}"/>
              </a:ext>
            </a:extLst>
          </p:cNvPr>
          <p:cNvGrpSpPr>
            <a:grpSpLocks/>
          </p:cNvGrpSpPr>
          <p:nvPr userDrawn="1"/>
        </p:nvGrpSpPr>
        <p:grpSpPr bwMode="auto">
          <a:xfrm>
            <a:off x="275340" y="302734"/>
            <a:ext cx="286860" cy="793147"/>
            <a:chOff x="115" y="102"/>
            <a:chExt cx="268" cy="912"/>
          </a:xfrm>
        </p:grpSpPr>
        <p:sp>
          <p:nvSpPr>
            <p:cNvPr id="12" name="Freeform 7">
              <a:extLst>
                <a:ext uri="{FF2B5EF4-FFF2-40B4-BE49-F238E27FC236}">
                  <a16:creationId xmlns:a16="http://schemas.microsoft.com/office/drawing/2014/main" id="{BBBDBFBC-A199-4FB3-B474-414D375C77F2}"/>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dirty="0"/>
            </a:p>
          </p:txBody>
        </p:sp>
        <p:sp>
          <p:nvSpPr>
            <p:cNvPr id="13" name="Freeform 8">
              <a:extLst>
                <a:ext uri="{FF2B5EF4-FFF2-40B4-BE49-F238E27FC236}">
                  <a16:creationId xmlns:a16="http://schemas.microsoft.com/office/drawing/2014/main" id="{EAD1468D-B34E-4E70-AFE3-93240EFFB6C2}"/>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dirty="0"/>
            </a:p>
          </p:txBody>
        </p:sp>
        <p:sp>
          <p:nvSpPr>
            <p:cNvPr id="14" name="Freeform 9">
              <a:extLst>
                <a:ext uri="{FF2B5EF4-FFF2-40B4-BE49-F238E27FC236}">
                  <a16:creationId xmlns:a16="http://schemas.microsoft.com/office/drawing/2014/main" id="{08835042-3E2B-4636-8A1F-5807913795FB}"/>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dirty="0"/>
            </a:p>
          </p:txBody>
        </p:sp>
      </p:grpSp>
    </p:spTree>
    <p:extLst>
      <p:ext uri="{BB962C8B-B14F-4D97-AF65-F5344CB8AC3E}">
        <p14:creationId xmlns:p14="http://schemas.microsoft.com/office/powerpoint/2010/main" val="348828389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p:txStyles>
    <p:titleStyle>
      <a:lvl1pPr algn="l" defTabSz="742969" rtl="0" eaLnBrk="1" latinLnBrk="0" hangingPunct="1">
        <a:lnSpc>
          <a:spcPct val="80000"/>
        </a:lnSpc>
        <a:spcBef>
          <a:spcPct val="0"/>
        </a:spcBef>
        <a:buNone/>
        <a:defRPr sz="3900" b="0" i="0" kern="1200" cap="none" spc="-81" baseline="0">
          <a:solidFill>
            <a:schemeClr val="tx1"/>
          </a:solidFill>
          <a:latin typeface="+mj-lt"/>
          <a:ea typeface="Bebas Neue" charset="0"/>
          <a:cs typeface="Chronicle Display Black"/>
        </a:defRPr>
      </a:lvl1pPr>
    </p:titleStyle>
    <p:bodyStyle>
      <a:lvl1pPr marL="185742" indent="-185742" algn="l" defTabSz="742969" rtl="0" eaLnBrk="1" latinLnBrk="0" hangingPunct="1">
        <a:lnSpc>
          <a:spcPct val="100000"/>
        </a:lnSpc>
        <a:spcBef>
          <a:spcPts val="813"/>
        </a:spcBef>
        <a:buClr>
          <a:schemeClr val="accent5"/>
        </a:buClr>
        <a:buSzPct val="75000"/>
        <a:buFont typeface="Arial" panose="020B0604020202020204" pitchFamily="34" charset="0"/>
        <a:buChar char="•"/>
        <a:defRPr sz="1625" kern="1200" spc="-24">
          <a:solidFill>
            <a:schemeClr val="tx1"/>
          </a:solidFill>
          <a:latin typeface="+mn-lt"/>
          <a:ea typeface="Open Sans" charset="0"/>
          <a:cs typeface="Open Sans" charset="0"/>
        </a:defRPr>
      </a:lvl1pPr>
      <a:lvl2pPr marL="557227" indent="-185742" algn="l" defTabSz="742969" rtl="0" eaLnBrk="1" latinLnBrk="0" hangingPunct="1">
        <a:lnSpc>
          <a:spcPct val="100000"/>
        </a:lnSpc>
        <a:spcBef>
          <a:spcPts val="406"/>
        </a:spcBef>
        <a:buClr>
          <a:schemeClr val="accent5"/>
        </a:buClr>
        <a:buSzPct val="75000"/>
        <a:buFont typeface="Arial" panose="020B0604020202020204" pitchFamily="34" charset="0"/>
        <a:buChar char="•"/>
        <a:defRPr sz="1463" kern="1200" spc="-24">
          <a:solidFill>
            <a:schemeClr val="tx1"/>
          </a:solidFill>
          <a:latin typeface="+mn-lt"/>
          <a:ea typeface="Open Sans" charset="0"/>
          <a:cs typeface="Open Sans" charset="0"/>
        </a:defRPr>
      </a:lvl2pPr>
      <a:lvl3pPr marL="928711" indent="-185742" algn="l" defTabSz="742969" rtl="0" eaLnBrk="1" latinLnBrk="0" hangingPunct="1">
        <a:lnSpc>
          <a:spcPct val="100000"/>
        </a:lnSpc>
        <a:spcBef>
          <a:spcPts val="406"/>
        </a:spcBef>
        <a:buClr>
          <a:schemeClr val="accent5"/>
        </a:buClr>
        <a:buSzPct val="75000"/>
        <a:buFont typeface="Arial" panose="020B0604020202020204" pitchFamily="34" charset="0"/>
        <a:buChar char="•"/>
        <a:defRPr sz="1300" kern="1200" spc="-24">
          <a:solidFill>
            <a:schemeClr val="tx1"/>
          </a:solidFill>
          <a:latin typeface="+mn-lt"/>
          <a:ea typeface="Open Sans" charset="0"/>
          <a:cs typeface="Open Sans" charset="0"/>
        </a:defRPr>
      </a:lvl3pPr>
      <a:lvl4pPr marL="1300196" indent="-185742" algn="l" defTabSz="742969" rtl="0" eaLnBrk="1" latinLnBrk="0" hangingPunct="1">
        <a:lnSpc>
          <a:spcPct val="100000"/>
        </a:lnSpc>
        <a:spcBef>
          <a:spcPts val="406"/>
        </a:spcBef>
        <a:buClr>
          <a:schemeClr val="accent5"/>
        </a:buClr>
        <a:buSzPct val="75000"/>
        <a:buFont typeface="Arial" panose="020B0604020202020204" pitchFamily="34" charset="0"/>
        <a:buChar char="•"/>
        <a:defRPr sz="1138" kern="1200" spc="-24">
          <a:solidFill>
            <a:schemeClr val="tx1"/>
          </a:solidFill>
          <a:latin typeface="+mn-lt"/>
          <a:ea typeface="Open Sans" charset="0"/>
          <a:cs typeface="Open Sans" charset="0"/>
        </a:defRPr>
      </a:lvl4pPr>
      <a:lvl5pPr marL="1671680" indent="-185742" algn="l" defTabSz="742969" rtl="0" eaLnBrk="1" latinLnBrk="0" hangingPunct="1">
        <a:lnSpc>
          <a:spcPct val="100000"/>
        </a:lnSpc>
        <a:spcBef>
          <a:spcPts val="406"/>
        </a:spcBef>
        <a:buClr>
          <a:schemeClr val="accent5"/>
        </a:buClr>
        <a:buSzPct val="75000"/>
        <a:buFont typeface="Arial" panose="020B0604020202020204" pitchFamily="34" charset="0"/>
        <a:buChar char="•"/>
        <a:defRPr sz="1138" kern="1200" spc="-24">
          <a:solidFill>
            <a:schemeClr val="tx1"/>
          </a:solidFill>
          <a:latin typeface="+mn-lt"/>
          <a:ea typeface="Open Sans" charset="0"/>
          <a:cs typeface="Open Sans" charset="0"/>
        </a:defRPr>
      </a:lvl5pPr>
      <a:lvl6pPr marL="2043164"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648"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132"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617" indent="-185742" algn="l" defTabSz="742969"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69" rtl="0" eaLnBrk="1" latinLnBrk="0" hangingPunct="1">
        <a:defRPr sz="1463" kern="1200">
          <a:solidFill>
            <a:schemeClr val="tx1"/>
          </a:solidFill>
          <a:latin typeface="+mn-lt"/>
          <a:ea typeface="+mn-ea"/>
          <a:cs typeface="+mn-cs"/>
        </a:defRPr>
      </a:lvl1pPr>
      <a:lvl2pPr marL="371484" algn="l" defTabSz="742969" rtl="0" eaLnBrk="1" latinLnBrk="0" hangingPunct="1">
        <a:defRPr sz="1463" kern="1200">
          <a:solidFill>
            <a:schemeClr val="tx1"/>
          </a:solidFill>
          <a:latin typeface="+mn-lt"/>
          <a:ea typeface="+mn-ea"/>
          <a:cs typeface="+mn-cs"/>
        </a:defRPr>
      </a:lvl2pPr>
      <a:lvl3pPr marL="742969" algn="l" defTabSz="742969" rtl="0" eaLnBrk="1" latinLnBrk="0" hangingPunct="1">
        <a:defRPr sz="1463" kern="1200">
          <a:solidFill>
            <a:schemeClr val="tx1"/>
          </a:solidFill>
          <a:latin typeface="+mn-lt"/>
          <a:ea typeface="+mn-ea"/>
          <a:cs typeface="+mn-cs"/>
        </a:defRPr>
      </a:lvl3pPr>
      <a:lvl4pPr marL="1114453" algn="l" defTabSz="742969" rtl="0" eaLnBrk="1" latinLnBrk="0" hangingPunct="1">
        <a:defRPr sz="1463" kern="1200">
          <a:solidFill>
            <a:schemeClr val="tx1"/>
          </a:solidFill>
          <a:latin typeface="+mn-lt"/>
          <a:ea typeface="+mn-ea"/>
          <a:cs typeface="+mn-cs"/>
        </a:defRPr>
      </a:lvl4pPr>
      <a:lvl5pPr marL="1485937" algn="l" defTabSz="742969" rtl="0" eaLnBrk="1" latinLnBrk="0" hangingPunct="1">
        <a:defRPr sz="1463" kern="1200">
          <a:solidFill>
            <a:schemeClr val="tx1"/>
          </a:solidFill>
          <a:latin typeface="+mn-lt"/>
          <a:ea typeface="+mn-ea"/>
          <a:cs typeface="+mn-cs"/>
        </a:defRPr>
      </a:lvl5pPr>
      <a:lvl6pPr marL="1857421" algn="l" defTabSz="742969" rtl="0" eaLnBrk="1" latinLnBrk="0" hangingPunct="1">
        <a:defRPr sz="1463" kern="1200">
          <a:solidFill>
            <a:schemeClr val="tx1"/>
          </a:solidFill>
          <a:latin typeface="+mn-lt"/>
          <a:ea typeface="+mn-ea"/>
          <a:cs typeface="+mn-cs"/>
        </a:defRPr>
      </a:lvl6pPr>
      <a:lvl7pPr marL="2228906" algn="l" defTabSz="742969" rtl="0" eaLnBrk="1" latinLnBrk="0" hangingPunct="1">
        <a:defRPr sz="1463" kern="1200">
          <a:solidFill>
            <a:schemeClr val="tx1"/>
          </a:solidFill>
          <a:latin typeface="+mn-lt"/>
          <a:ea typeface="+mn-ea"/>
          <a:cs typeface="+mn-cs"/>
        </a:defRPr>
      </a:lvl7pPr>
      <a:lvl8pPr marL="2600390" algn="l" defTabSz="742969" rtl="0" eaLnBrk="1" latinLnBrk="0" hangingPunct="1">
        <a:defRPr sz="1463" kern="1200">
          <a:solidFill>
            <a:schemeClr val="tx1"/>
          </a:solidFill>
          <a:latin typeface="+mn-lt"/>
          <a:ea typeface="+mn-ea"/>
          <a:cs typeface="+mn-cs"/>
        </a:defRPr>
      </a:lvl8pPr>
      <a:lvl9pPr marL="2971874" algn="l" defTabSz="742969"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68">
          <p15:clr>
            <a:srgbClr val="F26B43"/>
          </p15:clr>
        </p15:guide>
        <p15:guide id="4" pos="5772">
          <p15:clr>
            <a:srgbClr val="F26B43"/>
          </p15:clr>
        </p15:guide>
        <p15:guide id="5" pos="2418">
          <p15:clr>
            <a:srgbClr val="F26B43"/>
          </p15:clr>
        </p15:guide>
        <p15:guide id="6" orient="horz" pos="1152">
          <p15:clr>
            <a:srgbClr val="F26B43"/>
          </p15:clr>
        </p15:guide>
        <p15:guide id="7" pos="2184">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35.xml"/><Relationship Id="rId7" Type="http://schemas.openxmlformats.org/officeDocument/2006/relationships/image" Target="../media/image2.emf"/><Relationship Id="rId2" Type="http://schemas.openxmlformats.org/officeDocument/2006/relationships/tags" Target="../tags/tag34.xml"/><Relationship Id="rId1" Type="http://schemas.openxmlformats.org/officeDocument/2006/relationships/vmlDrawing" Target="../drawings/vmlDrawing17.vml"/><Relationship Id="rId6" Type="http://schemas.openxmlformats.org/officeDocument/2006/relationships/oleObject" Target="../embeddings/oleObject9.bin"/><Relationship Id="rId5" Type="http://schemas.openxmlformats.org/officeDocument/2006/relationships/notesSlide" Target="../notesSlides/notesSlide1.xml"/><Relationship Id="rId4"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customXml" Target="../ink/ink1.xml"/></Relationships>
</file>

<file path=ppt/slides/_rels/slide17.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image" Target="../media/image16.svg"/><Relationship Id="rId5" Type="http://schemas.openxmlformats.org/officeDocument/2006/relationships/image" Target="../media/image7.sv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14.sv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image" Target="../media/image16.svg"/><Relationship Id="rId5" Type="http://schemas.openxmlformats.org/officeDocument/2006/relationships/image" Target="../media/image7.sv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14.sv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sv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14.sv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image" Target="../media/image16.svg"/><Relationship Id="rId5" Type="http://schemas.openxmlformats.org/officeDocument/2006/relationships/image" Target="../media/image7.sv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14.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 Id="rId9" Type="http://schemas.openxmlformats.org/officeDocument/2006/relationships/image" Target="../media/image16.emf"/></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040B990-DA36-4F3E-A1E1-A77CC17138B1}"/>
              </a:ext>
            </a:extLst>
          </p:cNvPr>
          <p:cNvGraphicFramePr>
            <a:graphicFrameLocks noChangeAspect="1"/>
          </p:cNvGraphicFramePr>
          <p:nvPr>
            <p:custDataLst>
              <p:tags r:id="rId2"/>
            </p:custDataLst>
          </p:nvPr>
        </p:nvGraphicFramePr>
        <p:xfrm>
          <a:off x="1144290" y="644228"/>
          <a:ext cx="1290" cy="1290"/>
        </p:xfrm>
        <a:graphic>
          <a:graphicData uri="http://schemas.openxmlformats.org/presentationml/2006/ole">
            <mc:AlternateContent xmlns:mc="http://schemas.openxmlformats.org/markup-compatibility/2006">
              <mc:Choice xmlns:v="urn:schemas-microsoft-com:vml" Requires="v">
                <p:oleObj spid="_x0000_s9284" name="think-cell Slide" r:id="rId6" imgW="592" imgH="595" progId="TCLayout.ActiveDocument.1">
                  <p:embed/>
                </p:oleObj>
              </mc:Choice>
              <mc:Fallback>
                <p:oleObj name="think-cell Slide" r:id="rId6" imgW="592" imgH="595" progId="TCLayout.ActiveDocument.1">
                  <p:embed/>
                  <p:pic>
                    <p:nvPicPr>
                      <p:cNvPr id="8" name="Object 7" hidden="1">
                        <a:extLst>
                          <a:ext uri="{FF2B5EF4-FFF2-40B4-BE49-F238E27FC236}">
                            <a16:creationId xmlns:a16="http://schemas.microsoft.com/office/drawing/2014/main" id="{7040B990-DA36-4F3E-A1E1-A77CC17138B1}"/>
                          </a:ext>
                        </a:extLst>
                      </p:cNvPr>
                      <p:cNvPicPr/>
                      <p:nvPr/>
                    </p:nvPicPr>
                    <p:blipFill>
                      <a:blip r:embed="rId7"/>
                      <a:stretch>
                        <a:fillRect/>
                      </a:stretch>
                    </p:blipFill>
                    <p:spPr>
                      <a:xfrm>
                        <a:off x="1144290" y="644228"/>
                        <a:ext cx="1290" cy="1290"/>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14F40760-B625-47AC-8557-91DC4185E02D}"/>
              </a:ext>
            </a:extLst>
          </p:cNvPr>
          <p:cNvSpPr/>
          <p:nvPr>
            <p:custDataLst>
              <p:tags r:id="rId3"/>
            </p:custDataLst>
          </p:nvPr>
        </p:nvSpPr>
        <p:spPr>
          <a:xfrm>
            <a:off x="1143000" y="642938"/>
            <a:ext cx="128984" cy="128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85000"/>
              </a:lnSpc>
              <a:spcBef>
                <a:spcPct val="0"/>
              </a:spcBef>
              <a:spcAft>
                <a:spcPct val="0"/>
              </a:spcAft>
              <a:buClrTx/>
              <a:buSzTx/>
              <a:buFontTx/>
              <a:buNone/>
              <a:tabLst/>
              <a:defRPr/>
            </a:pPr>
            <a:endParaRPr kumimoji="0" lang="nl-NL" sz="2275" b="1" i="0" u="none" strike="noStrike" kern="1200" cap="none" spc="0" normalizeH="0" baseline="0" noProof="0" dirty="0">
              <a:ln>
                <a:noFill/>
              </a:ln>
              <a:solidFill>
                <a:srgbClr val="FFFFFF"/>
              </a:solidFill>
              <a:effectLst/>
              <a:uLnTx/>
              <a:uFillTx/>
              <a:latin typeface="Chronicle Display Black" pitchFamily="50" charset="0"/>
              <a:ea typeface="+mn-ea"/>
              <a:cs typeface="+mn-cs"/>
              <a:sym typeface="Chronicle Display Black" pitchFamily="50" charset="0"/>
            </a:endParaRPr>
          </a:p>
        </p:txBody>
      </p:sp>
      <p:sp>
        <p:nvSpPr>
          <p:cNvPr id="4" name="Title 3"/>
          <p:cNvSpPr>
            <a:spLocks noGrp="1"/>
          </p:cNvSpPr>
          <p:nvPr>
            <p:ph type="title"/>
          </p:nvPr>
        </p:nvSpPr>
        <p:spPr>
          <a:xfrm>
            <a:off x="1366712" y="887285"/>
            <a:ext cx="3578367" cy="897983"/>
          </a:xfrm>
        </p:spPr>
        <p:txBody>
          <a:bodyPr/>
          <a:lstStyle/>
          <a:p>
            <a:r>
              <a:rPr lang="nl-NL" dirty="0">
                <a:latin typeface="Avenir LT Std 35 Light"/>
              </a:rPr>
              <a:t>Werklandschap </a:t>
            </a:r>
            <a:br>
              <a:rPr lang="nl-NL" dirty="0">
                <a:latin typeface="Avenir LT Std 35 Light"/>
              </a:rPr>
            </a:br>
            <a:r>
              <a:rPr lang="nl-NL" dirty="0">
                <a:latin typeface="Avenir LT Std 35 Light"/>
              </a:rPr>
              <a:t>gemeente Amsterdam</a:t>
            </a:r>
          </a:p>
        </p:txBody>
      </p:sp>
      <p:sp>
        <p:nvSpPr>
          <p:cNvPr id="6" name="Text Placeholder 5"/>
          <p:cNvSpPr>
            <a:spLocks noGrp="1"/>
          </p:cNvSpPr>
          <p:nvPr>
            <p:ph type="body" sz="quarter" idx="17"/>
          </p:nvPr>
        </p:nvSpPr>
        <p:spPr>
          <a:xfrm>
            <a:off x="1380322" y="1960862"/>
            <a:ext cx="4407673" cy="348286"/>
          </a:xfrm>
        </p:spPr>
        <p:txBody>
          <a:bodyPr/>
          <a:lstStyle/>
          <a:p>
            <a:r>
              <a:rPr lang="nl-NL" sz="1050" dirty="0" smtClean="0">
                <a:solidFill>
                  <a:schemeClr val="bg1">
                    <a:lumMod val="50000"/>
                  </a:schemeClr>
                </a:solidFill>
              </a:rPr>
              <a:t>30 </a:t>
            </a:r>
            <a:r>
              <a:rPr lang="nl-NL" sz="1050" dirty="0">
                <a:solidFill>
                  <a:schemeClr val="bg1">
                    <a:lumMod val="50000"/>
                  </a:schemeClr>
                </a:solidFill>
              </a:rPr>
              <a:t>April 2020</a:t>
            </a:r>
          </a:p>
        </p:txBody>
      </p:sp>
      <p:grpSp>
        <p:nvGrpSpPr>
          <p:cNvPr id="11" name="Group 11">
            <a:extLst>
              <a:ext uri="{FF2B5EF4-FFF2-40B4-BE49-F238E27FC236}">
                <a16:creationId xmlns:a16="http://schemas.microsoft.com/office/drawing/2014/main" id="{B24CA9A8-DBA2-4DE5-A749-05516EDEC1D9}"/>
              </a:ext>
            </a:extLst>
          </p:cNvPr>
          <p:cNvGrpSpPr>
            <a:grpSpLocks noChangeAspect="1"/>
          </p:cNvGrpSpPr>
          <p:nvPr/>
        </p:nvGrpSpPr>
        <p:grpSpPr bwMode="auto">
          <a:xfrm>
            <a:off x="430542" y="368047"/>
            <a:ext cx="519238" cy="1766958"/>
            <a:chOff x="115" y="102"/>
            <a:chExt cx="268" cy="912"/>
          </a:xfrm>
        </p:grpSpPr>
        <p:sp>
          <p:nvSpPr>
            <p:cNvPr id="12" name="Freeform 7">
              <a:extLst>
                <a:ext uri="{FF2B5EF4-FFF2-40B4-BE49-F238E27FC236}">
                  <a16:creationId xmlns:a16="http://schemas.microsoft.com/office/drawing/2014/main" id="{92568DFC-116D-482F-B5D4-A1EECF022084}"/>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13" name="Freeform 8">
              <a:extLst>
                <a:ext uri="{FF2B5EF4-FFF2-40B4-BE49-F238E27FC236}">
                  <a16:creationId xmlns:a16="http://schemas.microsoft.com/office/drawing/2014/main" id="{8501AF10-A559-4921-945D-183277B9C2CD}"/>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14" name="Freeform 9">
              <a:extLst>
                <a:ext uri="{FF2B5EF4-FFF2-40B4-BE49-F238E27FC236}">
                  <a16:creationId xmlns:a16="http://schemas.microsoft.com/office/drawing/2014/main" id="{DFEA88A4-E627-4B3C-B833-70BCFA462156}"/>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Open Sans"/>
                <a:ea typeface="+mn-ea"/>
                <a:cs typeface="+mn-cs"/>
              </a:endParaRPr>
            </a:p>
          </p:txBody>
        </p:sp>
      </p:grpSp>
      <p:pic>
        <p:nvPicPr>
          <p:cNvPr id="15" name="Picture Placeholder 15">
            <a:extLst>
              <a:ext uri="{FF2B5EF4-FFF2-40B4-BE49-F238E27FC236}">
                <a16:creationId xmlns:a16="http://schemas.microsoft.com/office/drawing/2014/main" id="{9BFA01A3-E50F-4D44-94A3-2F719801DDBD}"/>
              </a:ext>
            </a:extLst>
          </p:cNvPr>
          <p:cNvPicPr>
            <a:picLocks noGrp="1" noChangeAspect="1"/>
          </p:cNvPicPr>
          <p:nvPr>
            <p:ph type="pic" sz="quarter" idx="19"/>
          </p:nvPr>
        </p:nvPicPr>
        <p:blipFill>
          <a:blip r:embed="rId8">
            <a:extLst>
              <a:ext uri="{28A0092B-C50C-407E-A947-70E740481C1C}">
                <a14:useLocalDpi xmlns:a14="http://schemas.microsoft.com/office/drawing/2010/main" val="0"/>
              </a:ext>
            </a:extLst>
          </a:blip>
          <a:srcRect l="9306" r="9306"/>
          <a:stretch>
            <a:fillRect/>
          </a:stretch>
        </p:blipFill>
        <p:spPr>
          <a:xfrm>
            <a:off x="5787995" y="592667"/>
            <a:ext cx="5920481" cy="6858000"/>
          </a:xfrm>
        </p:spPr>
      </p:pic>
    </p:spTree>
    <p:extLst>
      <p:ext uri="{BB962C8B-B14F-4D97-AF65-F5344CB8AC3E}">
        <p14:creationId xmlns:p14="http://schemas.microsoft.com/office/powerpoint/2010/main" val="143370509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grpSp>
        <p:nvGrpSpPr>
          <p:cNvPr id="6" name="Group 175">
            <a:extLst>
              <a:ext uri="{FF2B5EF4-FFF2-40B4-BE49-F238E27FC236}">
                <a16:creationId xmlns:a16="http://schemas.microsoft.com/office/drawing/2014/main" id="{273F7238-4431-45CA-B42B-CEDDB8F3489D}"/>
              </a:ext>
            </a:extLst>
          </p:cNvPr>
          <p:cNvGrpSpPr>
            <a:grpSpLocks noChangeAspect="1"/>
          </p:cNvGrpSpPr>
          <p:nvPr/>
        </p:nvGrpSpPr>
        <p:grpSpPr bwMode="auto">
          <a:xfrm>
            <a:off x="10736840" y="296716"/>
            <a:ext cx="462886" cy="423677"/>
            <a:chOff x="6540" y="3009"/>
            <a:chExt cx="425" cy="389"/>
          </a:xfrm>
          <a:solidFill>
            <a:schemeClr val="bg1">
              <a:lumMod val="85000"/>
            </a:schemeClr>
          </a:solidFill>
        </p:grpSpPr>
        <p:sp>
          <p:nvSpPr>
            <p:cNvPr id="7" name="Freeform 176">
              <a:extLst>
                <a:ext uri="{FF2B5EF4-FFF2-40B4-BE49-F238E27FC236}">
                  <a16:creationId xmlns:a16="http://schemas.microsoft.com/office/drawing/2014/main" id="{3CB5C2CB-FC53-4507-AC43-1A6838CB4747}"/>
                </a:ext>
              </a:extLst>
            </p:cNvPr>
            <p:cNvSpPr>
              <a:spLocks/>
            </p:cNvSpPr>
            <p:nvPr/>
          </p:nvSpPr>
          <p:spPr bwMode="auto">
            <a:xfrm>
              <a:off x="6540" y="3009"/>
              <a:ext cx="354" cy="301"/>
            </a:xfrm>
            <a:custGeom>
              <a:avLst/>
              <a:gdLst>
                <a:gd name="T0" fmla="*/ 101 w 239"/>
                <a:gd name="T1" fmla="*/ 143 h 203"/>
                <a:gd name="T2" fmla="*/ 89 w 239"/>
                <a:gd name="T3" fmla="*/ 143 h 203"/>
                <a:gd name="T4" fmla="*/ 85 w 239"/>
                <a:gd name="T5" fmla="*/ 145 h 203"/>
                <a:gd name="T6" fmla="*/ 47 w 239"/>
                <a:gd name="T7" fmla="*/ 183 h 203"/>
                <a:gd name="T8" fmla="*/ 47 w 239"/>
                <a:gd name="T9" fmla="*/ 149 h 203"/>
                <a:gd name="T10" fmla="*/ 41 w 239"/>
                <a:gd name="T11" fmla="*/ 143 h 203"/>
                <a:gd name="T12" fmla="*/ 12 w 239"/>
                <a:gd name="T13" fmla="*/ 143 h 203"/>
                <a:gd name="T14" fmla="*/ 12 w 239"/>
                <a:gd name="T15" fmla="*/ 11 h 203"/>
                <a:gd name="T16" fmla="*/ 227 w 239"/>
                <a:gd name="T17" fmla="*/ 11 h 203"/>
                <a:gd name="T18" fmla="*/ 227 w 239"/>
                <a:gd name="T19" fmla="*/ 83 h 203"/>
                <a:gd name="T20" fmla="*/ 233 w 239"/>
                <a:gd name="T21" fmla="*/ 89 h 203"/>
                <a:gd name="T22" fmla="*/ 239 w 239"/>
                <a:gd name="T23" fmla="*/ 83 h 203"/>
                <a:gd name="T24" fmla="*/ 239 w 239"/>
                <a:gd name="T25" fmla="*/ 5 h 203"/>
                <a:gd name="T26" fmla="*/ 233 w 239"/>
                <a:gd name="T27" fmla="*/ 0 h 203"/>
                <a:gd name="T28" fmla="*/ 6 w 239"/>
                <a:gd name="T29" fmla="*/ 0 h 203"/>
                <a:gd name="T30" fmla="*/ 0 w 239"/>
                <a:gd name="T31" fmla="*/ 5 h 203"/>
                <a:gd name="T32" fmla="*/ 0 w 239"/>
                <a:gd name="T33" fmla="*/ 149 h 203"/>
                <a:gd name="T34" fmla="*/ 6 w 239"/>
                <a:gd name="T35" fmla="*/ 155 h 203"/>
                <a:gd name="T36" fmla="*/ 35 w 239"/>
                <a:gd name="T37" fmla="*/ 155 h 203"/>
                <a:gd name="T38" fmla="*/ 35 w 239"/>
                <a:gd name="T39" fmla="*/ 197 h 203"/>
                <a:gd name="T40" fmla="*/ 39 w 239"/>
                <a:gd name="T41" fmla="*/ 203 h 203"/>
                <a:gd name="T42" fmla="*/ 41 w 239"/>
                <a:gd name="T43" fmla="*/ 203 h 203"/>
                <a:gd name="T44" fmla="*/ 46 w 239"/>
                <a:gd name="T45" fmla="*/ 201 h 203"/>
                <a:gd name="T46" fmla="*/ 92 w 239"/>
                <a:gd name="T47" fmla="*/ 155 h 203"/>
                <a:gd name="T48" fmla="*/ 101 w 239"/>
                <a:gd name="T49" fmla="*/ 155 h 203"/>
                <a:gd name="T50" fmla="*/ 107 w 239"/>
                <a:gd name="T51" fmla="*/ 149 h 203"/>
                <a:gd name="T52" fmla="*/ 101 w 239"/>
                <a:gd name="T53" fmla="*/ 14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9" h="203">
                  <a:moveTo>
                    <a:pt x="101" y="143"/>
                  </a:moveTo>
                  <a:cubicBezTo>
                    <a:pt x="89" y="143"/>
                    <a:pt x="89" y="143"/>
                    <a:pt x="89" y="143"/>
                  </a:cubicBezTo>
                  <a:cubicBezTo>
                    <a:pt x="88" y="143"/>
                    <a:pt x="86" y="144"/>
                    <a:pt x="85" y="145"/>
                  </a:cubicBezTo>
                  <a:cubicBezTo>
                    <a:pt x="47" y="183"/>
                    <a:pt x="47" y="183"/>
                    <a:pt x="47" y="183"/>
                  </a:cubicBezTo>
                  <a:cubicBezTo>
                    <a:pt x="47" y="149"/>
                    <a:pt x="47" y="149"/>
                    <a:pt x="47" y="149"/>
                  </a:cubicBezTo>
                  <a:cubicBezTo>
                    <a:pt x="47" y="146"/>
                    <a:pt x="45" y="143"/>
                    <a:pt x="41" y="143"/>
                  </a:cubicBezTo>
                  <a:cubicBezTo>
                    <a:pt x="12" y="143"/>
                    <a:pt x="12" y="143"/>
                    <a:pt x="12" y="143"/>
                  </a:cubicBezTo>
                  <a:cubicBezTo>
                    <a:pt x="12" y="11"/>
                    <a:pt x="12" y="11"/>
                    <a:pt x="12" y="11"/>
                  </a:cubicBezTo>
                  <a:cubicBezTo>
                    <a:pt x="227" y="11"/>
                    <a:pt x="227" y="11"/>
                    <a:pt x="227" y="11"/>
                  </a:cubicBezTo>
                  <a:cubicBezTo>
                    <a:pt x="227" y="83"/>
                    <a:pt x="227" y="83"/>
                    <a:pt x="227" y="83"/>
                  </a:cubicBezTo>
                  <a:cubicBezTo>
                    <a:pt x="227" y="87"/>
                    <a:pt x="230" y="89"/>
                    <a:pt x="233" y="89"/>
                  </a:cubicBezTo>
                  <a:cubicBezTo>
                    <a:pt x="236" y="89"/>
                    <a:pt x="239" y="87"/>
                    <a:pt x="239" y="83"/>
                  </a:cubicBezTo>
                  <a:cubicBezTo>
                    <a:pt x="239" y="5"/>
                    <a:pt x="239" y="5"/>
                    <a:pt x="239" y="5"/>
                  </a:cubicBezTo>
                  <a:cubicBezTo>
                    <a:pt x="239" y="2"/>
                    <a:pt x="236" y="0"/>
                    <a:pt x="233" y="0"/>
                  </a:cubicBezTo>
                  <a:cubicBezTo>
                    <a:pt x="6" y="0"/>
                    <a:pt x="6" y="0"/>
                    <a:pt x="6" y="0"/>
                  </a:cubicBezTo>
                  <a:cubicBezTo>
                    <a:pt x="2" y="0"/>
                    <a:pt x="0" y="2"/>
                    <a:pt x="0" y="5"/>
                  </a:cubicBezTo>
                  <a:cubicBezTo>
                    <a:pt x="0" y="149"/>
                    <a:pt x="0" y="149"/>
                    <a:pt x="0" y="149"/>
                  </a:cubicBezTo>
                  <a:cubicBezTo>
                    <a:pt x="0" y="153"/>
                    <a:pt x="2" y="155"/>
                    <a:pt x="6" y="155"/>
                  </a:cubicBezTo>
                  <a:cubicBezTo>
                    <a:pt x="35" y="155"/>
                    <a:pt x="35" y="155"/>
                    <a:pt x="35" y="155"/>
                  </a:cubicBezTo>
                  <a:cubicBezTo>
                    <a:pt x="35" y="197"/>
                    <a:pt x="35" y="197"/>
                    <a:pt x="35" y="197"/>
                  </a:cubicBezTo>
                  <a:cubicBezTo>
                    <a:pt x="35" y="200"/>
                    <a:pt x="37" y="202"/>
                    <a:pt x="39" y="203"/>
                  </a:cubicBezTo>
                  <a:cubicBezTo>
                    <a:pt x="40" y="203"/>
                    <a:pt x="41" y="203"/>
                    <a:pt x="41" y="203"/>
                  </a:cubicBezTo>
                  <a:cubicBezTo>
                    <a:pt x="43" y="203"/>
                    <a:pt x="45" y="202"/>
                    <a:pt x="46" y="201"/>
                  </a:cubicBezTo>
                  <a:cubicBezTo>
                    <a:pt x="92" y="155"/>
                    <a:pt x="92" y="155"/>
                    <a:pt x="92" y="155"/>
                  </a:cubicBezTo>
                  <a:cubicBezTo>
                    <a:pt x="101" y="155"/>
                    <a:pt x="101" y="155"/>
                    <a:pt x="101" y="155"/>
                  </a:cubicBezTo>
                  <a:cubicBezTo>
                    <a:pt x="105" y="155"/>
                    <a:pt x="107" y="153"/>
                    <a:pt x="107" y="149"/>
                  </a:cubicBezTo>
                  <a:cubicBezTo>
                    <a:pt x="107" y="146"/>
                    <a:pt x="105" y="143"/>
                    <a:pt x="101"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 name="Freeform 177">
              <a:extLst>
                <a:ext uri="{FF2B5EF4-FFF2-40B4-BE49-F238E27FC236}">
                  <a16:creationId xmlns:a16="http://schemas.microsoft.com/office/drawing/2014/main" id="{37EBA8D4-0522-44E1-B199-02A149D4E00B}"/>
                </a:ext>
              </a:extLst>
            </p:cNvPr>
            <p:cNvSpPr>
              <a:spLocks noEditPoints="1"/>
            </p:cNvSpPr>
            <p:nvPr/>
          </p:nvSpPr>
          <p:spPr bwMode="auto">
            <a:xfrm>
              <a:off x="6734" y="3167"/>
              <a:ext cx="231" cy="231"/>
            </a:xfrm>
            <a:custGeom>
              <a:avLst/>
              <a:gdLst>
                <a:gd name="T0" fmla="*/ 150 w 156"/>
                <a:gd name="T1" fmla="*/ 0 h 156"/>
                <a:gd name="T2" fmla="*/ 6 w 156"/>
                <a:gd name="T3" fmla="*/ 0 h 156"/>
                <a:gd name="T4" fmla="*/ 0 w 156"/>
                <a:gd name="T5" fmla="*/ 6 h 156"/>
                <a:gd name="T6" fmla="*/ 0 w 156"/>
                <a:gd name="T7" fmla="*/ 102 h 156"/>
                <a:gd name="T8" fmla="*/ 6 w 156"/>
                <a:gd name="T9" fmla="*/ 108 h 156"/>
                <a:gd name="T10" fmla="*/ 70 w 156"/>
                <a:gd name="T11" fmla="*/ 108 h 156"/>
                <a:gd name="T12" fmla="*/ 122 w 156"/>
                <a:gd name="T13" fmla="*/ 154 h 156"/>
                <a:gd name="T14" fmla="*/ 126 w 156"/>
                <a:gd name="T15" fmla="*/ 156 h 156"/>
                <a:gd name="T16" fmla="*/ 128 w 156"/>
                <a:gd name="T17" fmla="*/ 155 h 156"/>
                <a:gd name="T18" fmla="*/ 132 w 156"/>
                <a:gd name="T19" fmla="*/ 150 h 156"/>
                <a:gd name="T20" fmla="*/ 132 w 156"/>
                <a:gd name="T21" fmla="*/ 108 h 156"/>
                <a:gd name="T22" fmla="*/ 150 w 156"/>
                <a:gd name="T23" fmla="*/ 108 h 156"/>
                <a:gd name="T24" fmla="*/ 156 w 156"/>
                <a:gd name="T25" fmla="*/ 102 h 156"/>
                <a:gd name="T26" fmla="*/ 156 w 156"/>
                <a:gd name="T27" fmla="*/ 6 h 156"/>
                <a:gd name="T28" fmla="*/ 150 w 156"/>
                <a:gd name="T29" fmla="*/ 0 h 156"/>
                <a:gd name="T30" fmla="*/ 144 w 156"/>
                <a:gd name="T31" fmla="*/ 96 h 156"/>
                <a:gd name="T32" fmla="*/ 126 w 156"/>
                <a:gd name="T33" fmla="*/ 96 h 156"/>
                <a:gd name="T34" fmla="*/ 120 w 156"/>
                <a:gd name="T35" fmla="*/ 102 h 156"/>
                <a:gd name="T36" fmla="*/ 120 w 156"/>
                <a:gd name="T37" fmla="*/ 137 h 156"/>
                <a:gd name="T38" fmla="*/ 76 w 156"/>
                <a:gd name="T39" fmla="*/ 98 h 156"/>
                <a:gd name="T40" fmla="*/ 72 w 156"/>
                <a:gd name="T41" fmla="*/ 96 h 156"/>
                <a:gd name="T42" fmla="*/ 12 w 156"/>
                <a:gd name="T43" fmla="*/ 96 h 156"/>
                <a:gd name="T44" fmla="*/ 12 w 156"/>
                <a:gd name="T45" fmla="*/ 12 h 156"/>
                <a:gd name="T46" fmla="*/ 144 w 156"/>
                <a:gd name="T47" fmla="*/ 12 h 156"/>
                <a:gd name="T48" fmla="*/ 144 w 156"/>
                <a:gd name="T49" fmla="*/ 9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6" h="156">
                  <a:moveTo>
                    <a:pt x="150" y="0"/>
                  </a:moveTo>
                  <a:cubicBezTo>
                    <a:pt x="6" y="0"/>
                    <a:pt x="6" y="0"/>
                    <a:pt x="6" y="0"/>
                  </a:cubicBezTo>
                  <a:cubicBezTo>
                    <a:pt x="3" y="0"/>
                    <a:pt x="0" y="3"/>
                    <a:pt x="0" y="6"/>
                  </a:cubicBezTo>
                  <a:cubicBezTo>
                    <a:pt x="0" y="102"/>
                    <a:pt x="0" y="102"/>
                    <a:pt x="0" y="102"/>
                  </a:cubicBezTo>
                  <a:cubicBezTo>
                    <a:pt x="0" y="105"/>
                    <a:pt x="3" y="108"/>
                    <a:pt x="6" y="108"/>
                  </a:cubicBezTo>
                  <a:cubicBezTo>
                    <a:pt x="70" y="108"/>
                    <a:pt x="70" y="108"/>
                    <a:pt x="70" y="108"/>
                  </a:cubicBezTo>
                  <a:cubicBezTo>
                    <a:pt x="122" y="154"/>
                    <a:pt x="122" y="154"/>
                    <a:pt x="122" y="154"/>
                  </a:cubicBezTo>
                  <a:cubicBezTo>
                    <a:pt x="123" y="155"/>
                    <a:pt x="125" y="156"/>
                    <a:pt x="126" y="156"/>
                  </a:cubicBezTo>
                  <a:cubicBezTo>
                    <a:pt x="127" y="156"/>
                    <a:pt x="128" y="156"/>
                    <a:pt x="128" y="155"/>
                  </a:cubicBezTo>
                  <a:cubicBezTo>
                    <a:pt x="131" y="154"/>
                    <a:pt x="132" y="152"/>
                    <a:pt x="132" y="150"/>
                  </a:cubicBezTo>
                  <a:cubicBezTo>
                    <a:pt x="132" y="108"/>
                    <a:pt x="132" y="108"/>
                    <a:pt x="132" y="108"/>
                  </a:cubicBezTo>
                  <a:cubicBezTo>
                    <a:pt x="150" y="108"/>
                    <a:pt x="150" y="108"/>
                    <a:pt x="150" y="108"/>
                  </a:cubicBezTo>
                  <a:cubicBezTo>
                    <a:pt x="153" y="108"/>
                    <a:pt x="156" y="105"/>
                    <a:pt x="156" y="102"/>
                  </a:cubicBezTo>
                  <a:cubicBezTo>
                    <a:pt x="156" y="6"/>
                    <a:pt x="156" y="6"/>
                    <a:pt x="156" y="6"/>
                  </a:cubicBezTo>
                  <a:cubicBezTo>
                    <a:pt x="156" y="3"/>
                    <a:pt x="153" y="0"/>
                    <a:pt x="150" y="0"/>
                  </a:cubicBezTo>
                  <a:close/>
                  <a:moveTo>
                    <a:pt x="144" y="96"/>
                  </a:moveTo>
                  <a:cubicBezTo>
                    <a:pt x="126" y="96"/>
                    <a:pt x="126" y="96"/>
                    <a:pt x="126" y="96"/>
                  </a:cubicBezTo>
                  <a:cubicBezTo>
                    <a:pt x="123" y="96"/>
                    <a:pt x="120" y="99"/>
                    <a:pt x="120" y="102"/>
                  </a:cubicBezTo>
                  <a:cubicBezTo>
                    <a:pt x="120" y="137"/>
                    <a:pt x="120" y="137"/>
                    <a:pt x="120" y="137"/>
                  </a:cubicBezTo>
                  <a:cubicBezTo>
                    <a:pt x="76" y="98"/>
                    <a:pt x="76" y="98"/>
                    <a:pt x="76" y="98"/>
                  </a:cubicBezTo>
                  <a:cubicBezTo>
                    <a:pt x="75" y="97"/>
                    <a:pt x="74" y="96"/>
                    <a:pt x="72" y="96"/>
                  </a:cubicBezTo>
                  <a:cubicBezTo>
                    <a:pt x="12" y="96"/>
                    <a:pt x="12" y="96"/>
                    <a:pt x="12" y="96"/>
                  </a:cubicBezTo>
                  <a:cubicBezTo>
                    <a:pt x="12" y="12"/>
                    <a:pt x="12" y="12"/>
                    <a:pt x="12" y="12"/>
                  </a:cubicBezTo>
                  <a:cubicBezTo>
                    <a:pt x="144" y="12"/>
                    <a:pt x="144" y="12"/>
                    <a:pt x="144" y="12"/>
                  </a:cubicBezTo>
                  <a:lnTo>
                    <a:pt x="144"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 name="Oval 178">
              <a:extLst>
                <a:ext uri="{FF2B5EF4-FFF2-40B4-BE49-F238E27FC236}">
                  <a16:creationId xmlns:a16="http://schemas.microsoft.com/office/drawing/2014/main" id="{FF11A9E7-57C9-441C-8546-0F497A55B109}"/>
                </a:ext>
              </a:extLst>
            </p:cNvPr>
            <p:cNvSpPr>
              <a:spLocks noChangeArrowheads="1"/>
            </p:cNvSpPr>
            <p:nvPr/>
          </p:nvSpPr>
          <p:spPr bwMode="auto">
            <a:xfrm>
              <a:off x="6647" y="3105"/>
              <a:ext cx="30"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 name="Oval 179">
              <a:extLst>
                <a:ext uri="{FF2B5EF4-FFF2-40B4-BE49-F238E27FC236}">
                  <a16:creationId xmlns:a16="http://schemas.microsoft.com/office/drawing/2014/main" id="{588D12C1-46DB-43D5-8692-16624205E4B3}"/>
                </a:ext>
              </a:extLst>
            </p:cNvPr>
            <p:cNvSpPr>
              <a:spLocks noChangeArrowheads="1"/>
            </p:cNvSpPr>
            <p:nvPr/>
          </p:nvSpPr>
          <p:spPr bwMode="auto">
            <a:xfrm>
              <a:off x="6764" y="3105"/>
              <a:ext cx="29"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 name="Oval 180">
              <a:extLst>
                <a:ext uri="{FF2B5EF4-FFF2-40B4-BE49-F238E27FC236}">
                  <a16:creationId xmlns:a16="http://schemas.microsoft.com/office/drawing/2014/main" id="{879CF57B-31C2-4926-868A-403E5DBE4C8D}"/>
                </a:ext>
              </a:extLst>
            </p:cNvPr>
            <p:cNvSpPr>
              <a:spLocks noChangeArrowheads="1"/>
            </p:cNvSpPr>
            <p:nvPr/>
          </p:nvSpPr>
          <p:spPr bwMode="auto">
            <a:xfrm>
              <a:off x="6705" y="3105"/>
              <a:ext cx="29"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 name="Oval 181">
              <a:extLst>
                <a:ext uri="{FF2B5EF4-FFF2-40B4-BE49-F238E27FC236}">
                  <a16:creationId xmlns:a16="http://schemas.microsoft.com/office/drawing/2014/main" id="{9402DD67-D372-4324-8E73-63D1DD6427A0}"/>
                </a:ext>
              </a:extLst>
            </p:cNvPr>
            <p:cNvSpPr>
              <a:spLocks noChangeArrowheads="1"/>
            </p:cNvSpPr>
            <p:nvPr/>
          </p:nvSpPr>
          <p:spPr bwMode="auto">
            <a:xfrm>
              <a:off x="6804" y="3240"/>
              <a:ext cx="18"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 name="Oval 182">
              <a:extLst>
                <a:ext uri="{FF2B5EF4-FFF2-40B4-BE49-F238E27FC236}">
                  <a16:creationId xmlns:a16="http://schemas.microsoft.com/office/drawing/2014/main" id="{BC72BD1C-732B-4413-8195-EEB89F94371C}"/>
                </a:ext>
              </a:extLst>
            </p:cNvPr>
            <p:cNvSpPr>
              <a:spLocks noChangeArrowheads="1"/>
            </p:cNvSpPr>
            <p:nvPr/>
          </p:nvSpPr>
          <p:spPr bwMode="auto">
            <a:xfrm>
              <a:off x="6879" y="3240"/>
              <a:ext cx="18"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 name="Oval 183">
              <a:extLst>
                <a:ext uri="{FF2B5EF4-FFF2-40B4-BE49-F238E27FC236}">
                  <a16:creationId xmlns:a16="http://schemas.microsoft.com/office/drawing/2014/main" id="{D61AD364-62AA-4DF1-B681-394073B54003}"/>
                </a:ext>
              </a:extLst>
            </p:cNvPr>
            <p:cNvSpPr>
              <a:spLocks noChangeArrowheads="1"/>
            </p:cNvSpPr>
            <p:nvPr/>
          </p:nvSpPr>
          <p:spPr bwMode="auto">
            <a:xfrm>
              <a:off x="6841" y="3240"/>
              <a:ext cx="19"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6" name="Group 12">
            <a:extLst>
              <a:ext uri="{FF2B5EF4-FFF2-40B4-BE49-F238E27FC236}">
                <a16:creationId xmlns:a16="http://schemas.microsoft.com/office/drawing/2014/main" id="{4B67A3D4-6027-43C3-950A-9355D2DD86C0}"/>
              </a:ext>
            </a:extLst>
          </p:cNvPr>
          <p:cNvGrpSpPr>
            <a:grpSpLocks noChangeAspect="1"/>
          </p:cNvGrpSpPr>
          <p:nvPr/>
        </p:nvGrpSpPr>
        <p:grpSpPr bwMode="auto">
          <a:xfrm>
            <a:off x="11404635" y="293702"/>
            <a:ext cx="541578" cy="429704"/>
            <a:chOff x="1367" y="483"/>
            <a:chExt cx="426" cy="338"/>
          </a:xfrm>
          <a:solidFill>
            <a:schemeClr val="bg1">
              <a:lumMod val="85000"/>
            </a:schemeClr>
          </a:solidFill>
        </p:grpSpPr>
        <p:sp>
          <p:nvSpPr>
            <p:cNvPr id="17" name="Freeform 13">
              <a:extLst>
                <a:ext uri="{FF2B5EF4-FFF2-40B4-BE49-F238E27FC236}">
                  <a16:creationId xmlns:a16="http://schemas.microsoft.com/office/drawing/2014/main" id="{207F4391-0475-4353-8B54-3FB021BF5397}"/>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 name="Freeform 14">
              <a:extLst>
                <a:ext uri="{FF2B5EF4-FFF2-40B4-BE49-F238E27FC236}">
                  <a16:creationId xmlns:a16="http://schemas.microsoft.com/office/drawing/2014/main" id="{D0C32AA7-2902-47C5-A4FA-6C737DA12679}"/>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 name="Freeform 15">
              <a:extLst>
                <a:ext uri="{FF2B5EF4-FFF2-40B4-BE49-F238E27FC236}">
                  <a16:creationId xmlns:a16="http://schemas.microsoft.com/office/drawing/2014/main" id="{86CA4AD5-FF91-4F80-A2F4-55CE3EE43326}"/>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 name="Freeform 16">
              <a:extLst>
                <a:ext uri="{FF2B5EF4-FFF2-40B4-BE49-F238E27FC236}">
                  <a16:creationId xmlns:a16="http://schemas.microsoft.com/office/drawing/2014/main" id="{89099693-D4B6-4FD3-B795-7158CBD33282}"/>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Intake</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grpSp>
        <p:nvGrpSpPr>
          <p:cNvPr id="233" name="Group 48">
            <a:extLst>
              <a:ext uri="{FF2B5EF4-FFF2-40B4-BE49-F238E27FC236}">
                <a16:creationId xmlns:a16="http://schemas.microsoft.com/office/drawing/2014/main" id="{1F43ACA5-ECE6-4C75-B904-61257AC82EF9}"/>
              </a:ext>
            </a:extLst>
          </p:cNvPr>
          <p:cNvGrpSpPr>
            <a:grpSpLocks noChangeAspect="1"/>
          </p:cNvGrpSpPr>
          <p:nvPr/>
        </p:nvGrpSpPr>
        <p:grpSpPr bwMode="auto">
          <a:xfrm>
            <a:off x="6708546" y="2259178"/>
            <a:ext cx="294408" cy="244881"/>
            <a:chOff x="3427" y="474"/>
            <a:chExt cx="428" cy="356"/>
          </a:xfrm>
          <a:solidFill>
            <a:srgbClr val="FF0000"/>
          </a:solidFill>
        </p:grpSpPr>
        <p:sp>
          <p:nvSpPr>
            <p:cNvPr id="234" name="Freeform 49">
              <a:extLst>
                <a:ext uri="{FF2B5EF4-FFF2-40B4-BE49-F238E27FC236}">
                  <a16:creationId xmlns:a16="http://schemas.microsoft.com/office/drawing/2014/main" id="{40E76C49-63F9-4A58-BD23-C3C8597BD6E2}"/>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5" name="Freeform 50">
              <a:extLst>
                <a:ext uri="{FF2B5EF4-FFF2-40B4-BE49-F238E27FC236}">
                  <a16:creationId xmlns:a16="http://schemas.microsoft.com/office/drawing/2014/main" id="{79DB5B1F-B2EE-4B5E-B08A-6ECFAC1242FC}"/>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6" name="Freeform 51">
              <a:extLst>
                <a:ext uri="{FF2B5EF4-FFF2-40B4-BE49-F238E27FC236}">
                  <a16:creationId xmlns:a16="http://schemas.microsoft.com/office/drawing/2014/main" id="{1908B650-38BA-4D10-8048-1D38A196287F}"/>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7" name="Freeform 52">
              <a:extLst>
                <a:ext uri="{FF2B5EF4-FFF2-40B4-BE49-F238E27FC236}">
                  <a16:creationId xmlns:a16="http://schemas.microsoft.com/office/drawing/2014/main" id="{56BF8613-69E1-45B0-B946-B9FE33811FA2}"/>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238" name="Freeform 43">
            <a:extLst>
              <a:ext uri="{FF2B5EF4-FFF2-40B4-BE49-F238E27FC236}">
                <a16:creationId xmlns:a16="http://schemas.microsoft.com/office/drawing/2014/main" id="{22584C69-2495-48A3-888E-DA7E4AED497B}"/>
              </a:ext>
            </a:extLst>
          </p:cNvPr>
          <p:cNvSpPr>
            <a:spLocks noChangeAspect="1" noEditPoints="1"/>
          </p:cNvSpPr>
          <p:nvPr/>
        </p:nvSpPr>
        <p:spPr bwMode="auto">
          <a:xfrm>
            <a:off x="6720752" y="2671419"/>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239" name="Group 128">
            <a:extLst>
              <a:ext uri="{FF2B5EF4-FFF2-40B4-BE49-F238E27FC236}">
                <a16:creationId xmlns:a16="http://schemas.microsoft.com/office/drawing/2014/main" id="{88018BFD-1739-4C88-9E90-4EA1DE33CFDD}"/>
              </a:ext>
            </a:extLst>
          </p:cNvPr>
          <p:cNvGrpSpPr>
            <a:grpSpLocks noChangeAspect="1"/>
          </p:cNvGrpSpPr>
          <p:nvPr/>
        </p:nvGrpSpPr>
        <p:grpSpPr bwMode="auto">
          <a:xfrm>
            <a:off x="6716531" y="3064125"/>
            <a:ext cx="278438" cy="272556"/>
            <a:chOff x="4478" y="2999"/>
            <a:chExt cx="426" cy="417"/>
          </a:xfrm>
          <a:solidFill>
            <a:srgbClr val="FF0000"/>
          </a:solidFill>
        </p:grpSpPr>
        <p:sp>
          <p:nvSpPr>
            <p:cNvPr id="240" name="Freeform 129">
              <a:extLst>
                <a:ext uri="{FF2B5EF4-FFF2-40B4-BE49-F238E27FC236}">
                  <a16:creationId xmlns:a16="http://schemas.microsoft.com/office/drawing/2014/main" id="{91689809-2E76-42AC-9854-691D265B95D5}"/>
                </a:ext>
              </a:extLst>
            </p:cNvPr>
            <p:cNvSpPr>
              <a:spLocks/>
            </p:cNvSpPr>
            <p:nvPr/>
          </p:nvSpPr>
          <p:spPr bwMode="auto">
            <a:xfrm>
              <a:off x="4478" y="2999"/>
              <a:ext cx="320" cy="293"/>
            </a:xfrm>
            <a:custGeom>
              <a:avLst/>
              <a:gdLst>
                <a:gd name="T0" fmla="*/ 12 w 216"/>
                <a:gd name="T1" fmla="*/ 198 h 198"/>
                <a:gd name="T2" fmla="*/ 7 w 216"/>
                <a:gd name="T3" fmla="*/ 196 h 198"/>
                <a:gd name="T4" fmla="*/ 6 w 216"/>
                <a:gd name="T5" fmla="*/ 189 h 198"/>
                <a:gd name="T6" fmla="*/ 28 w 216"/>
                <a:gd name="T7" fmla="*/ 151 h 198"/>
                <a:gd name="T8" fmla="*/ 0 w 216"/>
                <a:gd name="T9" fmla="*/ 89 h 198"/>
                <a:gd name="T10" fmla="*/ 108 w 216"/>
                <a:gd name="T11" fmla="*/ 0 h 198"/>
                <a:gd name="T12" fmla="*/ 216 w 216"/>
                <a:gd name="T13" fmla="*/ 89 h 198"/>
                <a:gd name="T14" fmla="*/ 204 w 216"/>
                <a:gd name="T15" fmla="*/ 89 h 198"/>
                <a:gd name="T16" fmla="*/ 108 w 216"/>
                <a:gd name="T17" fmla="*/ 12 h 198"/>
                <a:gd name="T18" fmla="*/ 12 w 216"/>
                <a:gd name="T19" fmla="*/ 89 h 198"/>
                <a:gd name="T20" fmla="*/ 39 w 216"/>
                <a:gd name="T21" fmla="*/ 145 h 198"/>
                <a:gd name="T22" fmla="*/ 41 w 216"/>
                <a:gd name="T23" fmla="*/ 153 h 198"/>
                <a:gd name="T24" fmla="*/ 25 w 216"/>
                <a:gd name="T25" fmla="*/ 180 h 198"/>
                <a:gd name="T26" fmla="*/ 69 w 216"/>
                <a:gd name="T27" fmla="*/ 162 h 198"/>
                <a:gd name="T28" fmla="*/ 73 w 216"/>
                <a:gd name="T29" fmla="*/ 162 h 198"/>
                <a:gd name="T30" fmla="*/ 90 w 216"/>
                <a:gd name="T31" fmla="*/ 166 h 198"/>
                <a:gd name="T32" fmla="*/ 88 w 216"/>
                <a:gd name="T33" fmla="*/ 178 h 198"/>
                <a:gd name="T34" fmla="*/ 72 w 216"/>
                <a:gd name="T35" fmla="*/ 174 h 198"/>
                <a:gd name="T36" fmla="*/ 14 w 216"/>
                <a:gd name="T37" fmla="*/ 198 h 198"/>
                <a:gd name="T38" fmla="*/ 12 w 216"/>
                <a:gd name="T3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 h="198">
                  <a:moveTo>
                    <a:pt x="12" y="198"/>
                  </a:moveTo>
                  <a:cubicBezTo>
                    <a:pt x="10" y="198"/>
                    <a:pt x="8" y="197"/>
                    <a:pt x="7" y="196"/>
                  </a:cubicBezTo>
                  <a:cubicBezTo>
                    <a:pt x="5" y="194"/>
                    <a:pt x="5" y="191"/>
                    <a:pt x="6" y="189"/>
                  </a:cubicBezTo>
                  <a:cubicBezTo>
                    <a:pt x="28" y="151"/>
                    <a:pt x="28" y="151"/>
                    <a:pt x="28" y="151"/>
                  </a:cubicBezTo>
                  <a:cubicBezTo>
                    <a:pt x="10" y="135"/>
                    <a:pt x="0" y="113"/>
                    <a:pt x="0" y="89"/>
                  </a:cubicBezTo>
                  <a:cubicBezTo>
                    <a:pt x="0" y="40"/>
                    <a:pt x="48" y="0"/>
                    <a:pt x="108" y="0"/>
                  </a:cubicBezTo>
                  <a:cubicBezTo>
                    <a:pt x="167" y="0"/>
                    <a:pt x="216" y="40"/>
                    <a:pt x="216" y="89"/>
                  </a:cubicBezTo>
                  <a:cubicBezTo>
                    <a:pt x="204" y="89"/>
                    <a:pt x="204" y="89"/>
                    <a:pt x="204" y="89"/>
                  </a:cubicBezTo>
                  <a:cubicBezTo>
                    <a:pt x="204" y="47"/>
                    <a:pt x="161" y="12"/>
                    <a:pt x="108" y="12"/>
                  </a:cubicBezTo>
                  <a:cubicBezTo>
                    <a:pt x="55" y="12"/>
                    <a:pt x="12" y="47"/>
                    <a:pt x="12" y="89"/>
                  </a:cubicBezTo>
                  <a:cubicBezTo>
                    <a:pt x="12" y="111"/>
                    <a:pt x="22" y="131"/>
                    <a:pt x="39" y="145"/>
                  </a:cubicBezTo>
                  <a:cubicBezTo>
                    <a:pt x="42" y="147"/>
                    <a:pt x="42" y="150"/>
                    <a:pt x="41" y="153"/>
                  </a:cubicBezTo>
                  <a:cubicBezTo>
                    <a:pt x="25" y="180"/>
                    <a:pt x="25" y="180"/>
                    <a:pt x="25" y="180"/>
                  </a:cubicBezTo>
                  <a:cubicBezTo>
                    <a:pt x="69" y="162"/>
                    <a:pt x="69" y="162"/>
                    <a:pt x="69" y="162"/>
                  </a:cubicBezTo>
                  <a:cubicBezTo>
                    <a:pt x="71" y="162"/>
                    <a:pt x="72" y="162"/>
                    <a:pt x="73" y="162"/>
                  </a:cubicBezTo>
                  <a:cubicBezTo>
                    <a:pt x="79" y="164"/>
                    <a:pt x="84" y="165"/>
                    <a:pt x="90" y="166"/>
                  </a:cubicBezTo>
                  <a:cubicBezTo>
                    <a:pt x="88" y="178"/>
                    <a:pt x="88" y="178"/>
                    <a:pt x="88" y="178"/>
                  </a:cubicBezTo>
                  <a:cubicBezTo>
                    <a:pt x="83" y="177"/>
                    <a:pt x="77" y="176"/>
                    <a:pt x="72" y="174"/>
                  </a:cubicBezTo>
                  <a:cubicBezTo>
                    <a:pt x="14" y="198"/>
                    <a:pt x="14" y="198"/>
                    <a:pt x="14" y="198"/>
                  </a:cubicBezTo>
                  <a:cubicBezTo>
                    <a:pt x="13" y="198"/>
                    <a:pt x="12" y="198"/>
                    <a:pt x="12"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41" name="Freeform 130">
              <a:extLst>
                <a:ext uri="{FF2B5EF4-FFF2-40B4-BE49-F238E27FC236}">
                  <a16:creationId xmlns:a16="http://schemas.microsoft.com/office/drawing/2014/main" id="{60A6814B-4641-4003-8DD5-F01E1DCB4F16}"/>
                </a:ext>
              </a:extLst>
            </p:cNvPr>
            <p:cNvSpPr>
              <a:spLocks noEditPoints="1"/>
            </p:cNvSpPr>
            <p:nvPr/>
          </p:nvSpPr>
          <p:spPr bwMode="auto">
            <a:xfrm>
              <a:off x="4638" y="3167"/>
              <a:ext cx="266" cy="249"/>
            </a:xfrm>
            <a:custGeom>
              <a:avLst/>
              <a:gdLst>
                <a:gd name="T0" fmla="*/ 168 w 180"/>
                <a:gd name="T1" fmla="*/ 168 h 168"/>
                <a:gd name="T2" fmla="*/ 166 w 180"/>
                <a:gd name="T3" fmla="*/ 168 h 168"/>
                <a:gd name="T4" fmla="*/ 120 w 180"/>
                <a:gd name="T5" fmla="*/ 151 h 168"/>
                <a:gd name="T6" fmla="*/ 37 w 180"/>
                <a:gd name="T7" fmla="*/ 143 h 168"/>
                <a:gd name="T8" fmla="*/ 0 w 180"/>
                <a:gd name="T9" fmla="*/ 78 h 168"/>
                <a:gd name="T10" fmla="*/ 90 w 180"/>
                <a:gd name="T11" fmla="*/ 0 h 168"/>
                <a:gd name="T12" fmla="*/ 180 w 180"/>
                <a:gd name="T13" fmla="*/ 78 h 168"/>
                <a:gd name="T14" fmla="*/ 157 w 180"/>
                <a:gd name="T15" fmla="*/ 128 h 168"/>
                <a:gd name="T16" fmla="*/ 173 w 180"/>
                <a:gd name="T17" fmla="*/ 159 h 168"/>
                <a:gd name="T18" fmla="*/ 172 w 180"/>
                <a:gd name="T19" fmla="*/ 166 h 168"/>
                <a:gd name="T20" fmla="*/ 168 w 180"/>
                <a:gd name="T21" fmla="*/ 168 h 168"/>
                <a:gd name="T22" fmla="*/ 120 w 180"/>
                <a:gd name="T23" fmla="*/ 138 h 168"/>
                <a:gd name="T24" fmla="*/ 122 w 180"/>
                <a:gd name="T25" fmla="*/ 138 h 168"/>
                <a:gd name="T26" fmla="*/ 155 w 180"/>
                <a:gd name="T27" fmla="*/ 151 h 168"/>
                <a:gd name="T28" fmla="*/ 144 w 180"/>
                <a:gd name="T29" fmla="*/ 129 h 168"/>
                <a:gd name="T30" fmla="*/ 146 w 180"/>
                <a:gd name="T31" fmla="*/ 121 h 168"/>
                <a:gd name="T32" fmla="*/ 168 w 180"/>
                <a:gd name="T33" fmla="*/ 78 h 168"/>
                <a:gd name="T34" fmla="*/ 90 w 180"/>
                <a:gd name="T35" fmla="*/ 12 h 168"/>
                <a:gd name="T36" fmla="*/ 12 w 180"/>
                <a:gd name="T37" fmla="*/ 78 h 168"/>
                <a:gd name="T38" fmla="*/ 43 w 180"/>
                <a:gd name="T39" fmla="*/ 133 h 168"/>
                <a:gd name="T40" fmla="*/ 117 w 180"/>
                <a:gd name="T41" fmla="*/ 139 h 168"/>
                <a:gd name="T42" fmla="*/ 120 w 180"/>
                <a:gd name="T43" fmla="*/ 13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 h="168">
                  <a:moveTo>
                    <a:pt x="168" y="168"/>
                  </a:moveTo>
                  <a:cubicBezTo>
                    <a:pt x="167" y="168"/>
                    <a:pt x="166" y="168"/>
                    <a:pt x="166" y="168"/>
                  </a:cubicBezTo>
                  <a:cubicBezTo>
                    <a:pt x="120" y="151"/>
                    <a:pt x="120" y="151"/>
                    <a:pt x="120" y="151"/>
                  </a:cubicBezTo>
                  <a:cubicBezTo>
                    <a:pt x="92" y="162"/>
                    <a:pt x="62" y="159"/>
                    <a:pt x="37" y="143"/>
                  </a:cubicBezTo>
                  <a:cubicBezTo>
                    <a:pt x="13" y="128"/>
                    <a:pt x="0" y="104"/>
                    <a:pt x="0" y="78"/>
                  </a:cubicBezTo>
                  <a:cubicBezTo>
                    <a:pt x="0" y="36"/>
                    <a:pt x="41" y="0"/>
                    <a:pt x="90" y="0"/>
                  </a:cubicBezTo>
                  <a:cubicBezTo>
                    <a:pt x="138" y="0"/>
                    <a:pt x="180" y="36"/>
                    <a:pt x="180" y="78"/>
                  </a:cubicBezTo>
                  <a:cubicBezTo>
                    <a:pt x="180" y="97"/>
                    <a:pt x="172" y="114"/>
                    <a:pt x="157" y="128"/>
                  </a:cubicBezTo>
                  <a:cubicBezTo>
                    <a:pt x="173" y="159"/>
                    <a:pt x="173" y="159"/>
                    <a:pt x="173" y="159"/>
                  </a:cubicBezTo>
                  <a:cubicBezTo>
                    <a:pt x="174" y="162"/>
                    <a:pt x="174" y="164"/>
                    <a:pt x="172" y="166"/>
                  </a:cubicBezTo>
                  <a:cubicBezTo>
                    <a:pt x="171" y="167"/>
                    <a:pt x="169" y="168"/>
                    <a:pt x="168" y="168"/>
                  </a:cubicBezTo>
                  <a:close/>
                  <a:moveTo>
                    <a:pt x="120" y="138"/>
                  </a:moveTo>
                  <a:cubicBezTo>
                    <a:pt x="120" y="138"/>
                    <a:pt x="121" y="138"/>
                    <a:pt x="122" y="138"/>
                  </a:cubicBezTo>
                  <a:cubicBezTo>
                    <a:pt x="155" y="151"/>
                    <a:pt x="155" y="151"/>
                    <a:pt x="155" y="151"/>
                  </a:cubicBezTo>
                  <a:cubicBezTo>
                    <a:pt x="144" y="129"/>
                    <a:pt x="144" y="129"/>
                    <a:pt x="144" y="129"/>
                  </a:cubicBezTo>
                  <a:cubicBezTo>
                    <a:pt x="143" y="126"/>
                    <a:pt x="144" y="123"/>
                    <a:pt x="146" y="121"/>
                  </a:cubicBezTo>
                  <a:cubicBezTo>
                    <a:pt x="160" y="110"/>
                    <a:pt x="168" y="95"/>
                    <a:pt x="168" y="78"/>
                  </a:cubicBezTo>
                  <a:cubicBezTo>
                    <a:pt x="168" y="42"/>
                    <a:pt x="132" y="12"/>
                    <a:pt x="90" y="12"/>
                  </a:cubicBezTo>
                  <a:cubicBezTo>
                    <a:pt x="47" y="12"/>
                    <a:pt x="12" y="42"/>
                    <a:pt x="12" y="78"/>
                  </a:cubicBezTo>
                  <a:cubicBezTo>
                    <a:pt x="12" y="99"/>
                    <a:pt x="23" y="120"/>
                    <a:pt x="43" y="133"/>
                  </a:cubicBezTo>
                  <a:cubicBezTo>
                    <a:pt x="65" y="147"/>
                    <a:pt x="93" y="149"/>
                    <a:pt x="117" y="139"/>
                  </a:cubicBezTo>
                  <a:cubicBezTo>
                    <a:pt x="118" y="138"/>
                    <a:pt x="119" y="138"/>
                    <a:pt x="12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aphicFrame>
        <p:nvGraphicFramePr>
          <p:cNvPr id="242" name="Table 4">
            <a:extLst>
              <a:ext uri="{FF2B5EF4-FFF2-40B4-BE49-F238E27FC236}">
                <a16:creationId xmlns:a16="http://schemas.microsoft.com/office/drawing/2014/main" id="{D8556D5A-9CB9-4EFC-9CE6-61BB8FD9E19E}"/>
              </a:ext>
            </a:extLst>
          </p:cNvPr>
          <p:cNvGraphicFramePr>
            <a:graphicFrameLocks noGrp="1"/>
          </p:cNvGraphicFramePr>
          <p:nvPr>
            <p:extLst>
              <p:ext uri="{D42A27DB-BD31-4B8C-83A1-F6EECF244321}">
                <p14:modId xmlns:p14="http://schemas.microsoft.com/office/powerpoint/2010/main" val="2294621711"/>
              </p:ext>
            </p:extLst>
          </p:nvPr>
        </p:nvGraphicFramePr>
        <p:xfrm>
          <a:off x="6585317" y="1136485"/>
          <a:ext cx="5458030" cy="3856096"/>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“Intake”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solidFill>
                            <a:schemeClr val="tx1"/>
                          </a:solidFill>
                          <a:latin typeface="+mn-lt"/>
                        </a:rPr>
                        <a:t>Digitale afspraakmodule (incl. notificatie functionaliteit)</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85552346"/>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Gespreksleidraad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9088349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Vragenlijsten functionaliteit</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9921413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27442640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7949811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mn-lt"/>
                          <a:cs typeface="Calibri" panose="020F0502020204030204" pitchFamily="34" charset="0"/>
                        </a:rPr>
                        <a:t>Digitale</a:t>
                      </a:r>
                      <a:r>
                        <a:rPr lang="en-US" sz="1400" baseline="0" dirty="0" smtClean="0">
                          <a:solidFill>
                            <a:schemeClr val="tx1"/>
                          </a:solidFill>
                          <a:latin typeface="+mn-lt"/>
                          <a:cs typeface="Calibri" panose="020F0502020204030204" pitchFamily="34" charset="0"/>
                        </a:rPr>
                        <a:t> matching (vanuit klantkermerken op instrument)</a:t>
                      </a:r>
                      <a:endParaRPr lang="en-US" sz="1400" dirty="0" smtClean="0">
                        <a:solidFill>
                          <a:schemeClr val="tx1"/>
                        </a:solidFill>
                        <a:latin typeface="+mn-lt"/>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137164562"/>
                  </a:ext>
                </a:extLst>
              </a:tr>
            </a:tbl>
          </a:graphicData>
        </a:graphic>
      </p:graphicFrame>
      <p:grpSp>
        <p:nvGrpSpPr>
          <p:cNvPr id="145" name="Group 78">
            <a:extLst>
              <a:ext uri="{FF2B5EF4-FFF2-40B4-BE49-F238E27FC236}">
                <a16:creationId xmlns:a16="http://schemas.microsoft.com/office/drawing/2014/main" id="{1CA9B368-03C0-4E94-8270-1B45C2679182}"/>
              </a:ext>
            </a:extLst>
          </p:cNvPr>
          <p:cNvGrpSpPr>
            <a:grpSpLocks noChangeAspect="1"/>
          </p:cNvGrpSpPr>
          <p:nvPr/>
        </p:nvGrpSpPr>
        <p:grpSpPr bwMode="auto">
          <a:xfrm>
            <a:off x="6753908" y="3446488"/>
            <a:ext cx="202308" cy="269323"/>
            <a:chOff x="5561" y="440"/>
            <a:chExt cx="320" cy="426"/>
          </a:xfrm>
          <a:solidFill>
            <a:srgbClr val="FF0000"/>
          </a:solidFill>
        </p:grpSpPr>
        <p:sp>
          <p:nvSpPr>
            <p:cNvPr id="150" name="Freeform 79">
              <a:extLst>
                <a:ext uri="{FF2B5EF4-FFF2-40B4-BE49-F238E27FC236}">
                  <a16:creationId xmlns:a16="http://schemas.microsoft.com/office/drawing/2014/main" id="{DBBD0274-4446-4CA5-84B0-F5FD2FC2D372}"/>
                </a:ext>
              </a:extLst>
            </p:cNvPr>
            <p:cNvSpPr>
              <a:spLocks noEditPoints="1"/>
            </p:cNvSpPr>
            <p:nvPr/>
          </p:nvSpPr>
          <p:spPr bwMode="auto">
            <a:xfrm>
              <a:off x="5561" y="440"/>
              <a:ext cx="320" cy="426"/>
            </a:xfrm>
            <a:custGeom>
              <a:avLst/>
              <a:gdLst>
                <a:gd name="T0" fmla="*/ 210 w 216"/>
                <a:gd name="T1" fmla="*/ 288 h 288"/>
                <a:gd name="T2" fmla="*/ 6 w 216"/>
                <a:gd name="T3" fmla="*/ 288 h 288"/>
                <a:gd name="T4" fmla="*/ 0 w 216"/>
                <a:gd name="T5" fmla="*/ 282 h 288"/>
                <a:gd name="T6" fmla="*/ 0 w 216"/>
                <a:gd name="T7" fmla="*/ 6 h 288"/>
                <a:gd name="T8" fmla="*/ 6 w 216"/>
                <a:gd name="T9" fmla="*/ 0 h 288"/>
                <a:gd name="T10" fmla="*/ 138 w 216"/>
                <a:gd name="T11" fmla="*/ 0 h 288"/>
                <a:gd name="T12" fmla="*/ 142 w 216"/>
                <a:gd name="T13" fmla="*/ 2 h 288"/>
                <a:gd name="T14" fmla="*/ 214 w 216"/>
                <a:gd name="T15" fmla="*/ 74 h 288"/>
                <a:gd name="T16" fmla="*/ 216 w 216"/>
                <a:gd name="T17" fmla="*/ 78 h 288"/>
                <a:gd name="T18" fmla="*/ 216 w 216"/>
                <a:gd name="T19" fmla="*/ 282 h 288"/>
                <a:gd name="T20" fmla="*/ 210 w 216"/>
                <a:gd name="T21" fmla="*/ 288 h 288"/>
                <a:gd name="T22" fmla="*/ 12 w 216"/>
                <a:gd name="T23" fmla="*/ 276 h 288"/>
                <a:gd name="T24" fmla="*/ 204 w 216"/>
                <a:gd name="T25" fmla="*/ 276 h 288"/>
                <a:gd name="T26" fmla="*/ 204 w 216"/>
                <a:gd name="T27" fmla="*/ 81 h 288"/>
                <a:gd name="T28" fmla="*/ 136 w 216"/>
                <a:gd name="T29" fmla="*/ 12 h 288"/>
                <a:gd name="T30" fmla="*/ 12 w 216"/>
                <a:gd name="T31" fmla="*/ 12 h 288"/>
                <a:gd name="T32" fmla="*/ 12 w 216"/>
                <a:gd name="T3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6" h="288">
                  <a:moveTo>
                    <a:pt x="210" y="288"/>
                  </a:moveTo>
                  <a:cubicBezTo>
                    <a:pt x="6" y="288"/>
                    <a:pt x="6" y="288"/>
                    <a:pt x="6" y="288"/>
                  </a:cubicBezTo>
                  <a:cubicBezTo>
                    <a:pt x="3" y="288"/>
                    <a:pt x="0" y="286"/>
                    <a:pt x="0" y="282"/>
                  </a:cubicBezTo>
                  <a:cubicBezTo>
                    <a:pt x="0" y="6"/>
                    <a:pt x="0" y="6"/>
                    <a:pt x="0" y="6"/>
                  </a:cubicBezTo>
                  <a:cubicBezTo>
                    <a:pt x="0" y="3"/>
                    <a:pt x="3" y="0"/>
                    <a:pt x="6" y="0"/>
                  </a:cubicBezTo>
                  <a:cubicBezTo>
                    <a:pt x="138" y="0"/>
                    <a:pt x="138" y="0"/>
                    <a:pt x="138" y="0"/>
                  </a:cubicBezTo>
                  <a:cubicBezTo>
                    <a:pt x="140" y="0"/>
                    <a:pt x="141" y="1"/>
                    <a:pt x="142" y="2"/>
                  </a:cubicBezTo>
                  <a:cubicBezTo>
                    <a:pt x="214" y="74"/>
                    <a:pt x="214" y="74"/>
                    <a:pt x="214" y="74"/>
                  </a:cubicBezTo>
                  <a:cubicBezTo>
                    <a:pt x="216" y="75"/>
                    <a:pt x="216" y="77"/>
                    <a:pt x="216" y="78"/>
                  </a:cubicBezTo>
                  <a:cubicBezTo>
                    <a:pt x="216" y="282"/>
                    <a:pt x="216" y="282"/>
                    <a:pt x="216" y="282"/>
                  </a:cubicBezTo>
                  <a:cubicBezTo>
                    <a:pt x="216" y="286"/>
                    <a:pt x="214" y="288"/>
                    <a:pt x="210" y="288"/>
                  </a:cubicBezTo>
                  <a:close/>
                  <a:moveTo>
                    <a:pt x="12" y="276"/>
                  </a:moveTo>
                  <a:cubicBezTo>
                    <a:pt x="204" y="276"/>
                    <a:pt x="204" y="276"/>
                    <a:pt x="204" y="276"/>
                  </a:cubicBezTo>
                  <a:cubicBezTo>
                    <a:pt x="204" y="81"/>
                    <a:pt x="204" y="81"/>
                    <a:pt x="204" y="81"/>
                  </a:cubicBezTo>
                  <a:cubicBezTo>
                    <a:pt x="136" y="12"/>
                    <a:pt x="136" y="12"/>
                    <a:pt x="136" y="12"/>
                  </a:cubicBezTo>
                  <a:cubicBezTo>
                    <a:pt x="12" y="12"/>
                    <a:pt x="12" y="12"/>
                    <a:pt x="12" y="12"/>
                  </a:cubicBezTo>
                  <a:lnTo>
                    <a:pt x="12"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1" name="Freeform 80">
              <a:extLst>
                <a:ext uri="{FF2B5EF4-FFF2-40B4-BE49-F238E27FC236}">
                  <a16:creationId xmlns:a16="http://schemas.microsoft.com/office/drawing/2014/main" id="{AD3C824A-8BF3-4656-8236-A882A4F6C916}"/>
                </a:ext>
              </a:extLst>
            </p:cNvPr>
            <p:cNvSpPr>
              <a:spLocks/>
            </p:cNvSpPr>
            <p:nvPr/>
          </p:nvSpPr>
          <p:spPr bwMode="auto">
            <a:xfrm>
              <a:off x="5757" y="440"/>
              <a:ext cx="124" cy="125"/>
            </a:xfrm>
            <a:custGeom>
              <a:avLst/>
              <a:gdLst>
                <a:gd name="T0" fmla="*/ 78 w 84"/>
                <a:gd name="T1" fmla="*/ 84 h 84"/>
                <a:gd name="T2" fmla="*/ 6 w 84"/>
                <a:gd name="T3" fmla="*/ 84 h 84"/>
                <a:gd name="T4" fmla="*/ 0 w 84"/>
                <a:gd name="T5" fmla="*/ 78 h 84"/>
                <a:gd name="T6" fmla="*/ 0 w 84"/>
                <a:gd name="T7" fmla="*/ 6 h 84"/>
                <a:gd name="T8" fmla="*/ 6 w 84"/>
                <a:gd name="T9" fmla="*/ 0 h 84"/>
                <a:gd name="T10" fmla="*/ 12 w 84"/>
                <a:gd name="T11" fmla="*/ 6 h 84"/>
                <a:gd name="T12" fmla="*/ 12 w 84"/>
                <a:gd name="T13" fmla="*/ 72 h 84"/>
                <a:gd name="T14" fmla="*/ 78 w 84"/>
                <a:gd name="T15" fmla="*/ 72 h 84"/>
                <a:gd name="T16" fmla="*/ 84 w 84"/>
                <a:gd name="T17" fmla="*/ 78 h 84"/>
                <a:gd name="T18" fmla="*/ 78 w 84"/>
                <a:gd name="T1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78" y="84"/>
                  </a:moveTo>
                  <a:cubicBezTo>
                    <a:pt x="6" y="84"/>
                    <a:pt x="6" y="84"/>
                    <a:pt x="6" y="84"/>
                  </a:cubicBezTo>
                  <a:cubicBezTo>
                    <a:pt x="3" y="84"/>
                    <a:pt x="0" y="82"/>
                    <a:pt x="0" y="78"/>
                  </a:cubicBezTo>
                  <a:cubicBezTo>
                    <a:pt x="0" y="6"/>
                    <a:pt x="0" y="6"/>
                    <a:pt x="0" y="6"/>
                  </a:cubicBezTo>
                  <a:cubicBezTo>
                    <a:pt x="0" y="3"/>
                    <a:pt x="3" y="0"/>
                    <a:pt x="6" y="0"/>
                  </a:cubicBezTo>
                  <a:cubicBezTo>
                    <a:pt x="10" y="0"/>
                    <a:pt x="12" y="3"/>
                    <a:pt x="12" y="6"/>
                  </a:cubicBezTo>
                  <a:cubicBezTo>
                    <a:pt x="12" y="72"/>
                    <a:pt x="12" y="72"/>
                    <a:pt x="12" y="72"/>
                  </a:cubicBezTo>
                  <a:cubicBezTo>
                    <a:pt x="78" y="72"/>
                    <a:pt x="78" y="72"/>
                    <a:pt x="78" y="72"/>
                  </a:cubicBezTo>
                  <a:cubicBezTo>
                    <a:pt x="82" y="72"/>
                    <a:pt x="84" y="75"/>
                    <a:pt x="84" y="78"/>
                  </a:cubicBezTo>
                  <a:cubicBezTo>
                    <a:pt x="84" y="82"/>
                    <a:pt x="82"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2" name="Freeform 81">
              <a:extLst>
                <a:ext uri="{FF2B5EF4-FFF2-40B4-BE49-F238E27FC236}">
                  <a16:creationId xmlns:a16="http://schemas.microsoft.com/office/drawing/2014/main" id="{F73B254B-5318-475C-B016-011C71F96AF2}"/>
                </a:ext>
              </a:extLst>
            </p:cNvPr>
            <p:cNvSpPr>
              <a:spLocks/>
            </p:cNvSpPr>
            <p:nvPr/>
          </p:nvSpPr>
          <p:spPr bwMode="auto">
            <a:xfrm>
              <a:off x="5721" y="618"/>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3" name="Freeform 82">
              <a:extLst>
                <a:ext uri="{FF2B5EF4-FFF2-40B4-BE49-F238E27FC236}">
                  <a16:creationId xmlns:a16="http://schemas.microsoft.com/office/drawing/2014/main" id="{3CB99C05-0AA0-4FEF-8F2F-B3214C89943D}"/>
                </a:ext>
              </a:extLst>
            </p:cNvPr>
            <p:cNvSpPr>
              <a:spLocks/>
            </p:cNvSpPr>
            <p:nvPr/>
          </p:nvSpPr>
          <p:spPr bwMode="auto">
            <a:xfrm>
              <a:off x="5721" y="68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4" name="Freeform 83">
              <a:extLst>
                <a:ext uri="{FF2B5EF4-FFF2-40B4-BE49-F238E27FC236}">
                  <a16:creationId xmlns:a16="http://schemas.microsoft.com/office/drawing/2014/main" id="{2450B789-D266-442E-B1C8-E9C8C68A6C7A}"/>
                </a:ext>
              </a:extLst>
            </p:cNvPr>
            <p:cNvSpPr>
              <a:spLocks/>
            </p:cNvSpPr>
            <p:nvPr/>
          </p:nvSpPr>
          <p:spPr bwMode="auto">
            <a:xfrm>
              <a:off x="5721" y="760"/>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5" name="Freeform 84">
              <a:extLst>
                <a:ext uri="{FF2B5EF4-FFF2-40B4-BE49-F238E27FC236}">
                  <a16:creationId xmlns:a16="http://schemas.microsoft.com/office/drawing/2014/main" id="{E13A5EC3-FA08-4B3B-9B78-D39CF0C4A7DE}"/>
                </a:ext>
              </a:extLst>
            </p:cNvPr>
            <p:cNvSpPr>
              <a:spLocks/>
            </p:cNvSpPr>
            <p:nvPr/>
          </p:nvSpPr>
          <p:spPr bwMode="auto">
            <a:xfrm>
              <a:off x="5614" y="582"/>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6" name="Freeform 85">
              <a:extLst>
                <a:ext uri="{FF2B5EF4-FFF2-40B4-BE49-F238E27FC236}">
                  <a16:creationId xmlns:a16="http://schemas.microsoft.com/office/drawing/2014/main" id="{C15D0B42-C7A6-4D43-A67F-701F030F510D}"/>
                </a:ext>
              </a:extLst>
            </p:cNvPr>
            <p:cNvSpPr>
              <a:spLocks/>
            </p:cNvSpPr>
            <p:nvPr/>
          </p:nvSpPr>
          <p:spPr bwMode="auto">
            <a:xfrm>
              <a:off x="5614" y="653"/>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7" name="Freeform 86">
              <a:extLst>
                <a:ext uri="{FF2B5EF4-FFF2-40B4-BE49-F238E27FC236}">
                  <a16:creationId xmlns:a16="http://schemas.microsoft.com/office/drawing/2014/main" id="{28FA0B52-0929-46AC-8C2C-51343AA5F966}"/>
                </a:ext>
              </a:extLst>
            </p:cNvPr>
            <p:cNvSpPr>
              <a:spLocks/>
            </p:cNvSpPr>
            <p:nvPr/>
          </p:nvSpPr>
          <p:spPr bwMode="auto">
            <a:xfrm>
              <a:off x="5614" y="724"/>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88" name="Rectangle 87">
            <a:extLst>
              <a:ext uri="{FF2B5EF4-FFF2-40B4-BE49-F238E27FC236}">
                <a16:creationId xmlns:a16="http://schemas.microsoft.com/office/drawing/2014/main" id="{C85BA52F-53E2-475A-B75E-F1ECB2D39582}"/>
              </a:ext>
            </a:extLst>
          </p:cNvPr>
          <p:cNvSpPr/>
          <p:nvPr/>
        </p:nvSpPr>
        <p:spPr>
          <a:xfrm>
            <a:off x="1929239" y="1154112"/>
            <a:ext cx="4384530" cy="3254112"/>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Indien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de klantkenmerken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onvolledig </a:t>
            </a:r>
            <a:r>
              <a:rPr lang="nl-NL" sz="1400" dirty="0" smtClean="0">
                <a:solidFill>
                  <a:srgbClr val="000000"/>
                </a:solidFill>
                <a:latin typeface="Avenir LT Std 35 Light"/>
                <a:cs typeface="Arial" pitchFamily="34" charset="0"/>
              </a:rPr>
              <a:t>zijn</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en extra gegevens verzameld dienen te worden om een diagnose te kunnen stellen,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worden instrumenten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ingezet.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De professional meldt de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burger aan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bij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de aanbieder voor het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instrument,</a:t>
            </a:r>
            <a:r>
              <a:rPr kumimoji="0" lang="nl-NL" sz="1400" b="0" i="0" u="none" strike="noStrike" kern="1200" cap="none" spc="0" normalizeH="0" noProof="0" dirty="0" smtClean="0">
                <a:ln>
                  <a:noFill/>
                </a:ln>
                <a:solidFill>
                  <a:srgbClr val="000000"/>
                </a:solidFill>
                <a:effectLst/>
                <a:uLnTx/>
                <a:uFillTx/>
                <a:latin typeface="Avenir LT Std 35 Light"/>
                <a:ea typeface="+mn-ea"/>
                <a:cs typeface="Arial" panose="020B0604020202020204" pitchFamily="34" charset="0"/>
              </a:rPr>
              <a:t> waarbij slechts enkele handelingen uitgevoerd hoeven te worden vanwege een geautomatiseerd proces dat op de achtergrond draait en zelf informatie invult en verstuurt naar de aanbieder. D</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e burger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ontvangt via een zelf gekozen kanaal een bericht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op het moment dat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er meer informatie over het instrument bekend is.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De</a:t>
            </a:r>
            <a:r>
              <a:rPr kumimoji="0" lang="nl-NL" sz="1400" b="0" i="0" u="none" strike="noStrike" kern="1200" cap="none" spc="0" normalizeH="0" noProof="0" dirty="0" smtClean="0">
                <a:ln>
                  <a:noFill/>
                </a:ln>
                <a:solidFill>
                  <a:srgbClr val="000000"/>
                </a:solidFill>
                <a:effectLst/>
                <a:uLnTx/>
                <a:uFillTx/>
                <a:latin typeface="Avenir LT Std 35 Light"/>
                <a:ea typeface="+mn-ea"/>
                <a:cs typeface="Arial" panose="020B0604020202020204" pitchFamily="34" charset="0"/>
              </a:rPr>
              <a:t> burger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voert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het instrument uit en de terugkoppeling/ resultaat van het instrument wordt in de digitale omgeving van de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burger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gezet</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 </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89" name="Rectangle 88">
            <a:extLst>
              <a:ext uri="{FF2B5EF4-FFF2-40B4-BE49-F238E27FC236}">
                <a16:creationId xmlns:a16="http://schemas.microsoft.com/office/drawing/2014/main" id="{2680B7E2-3401-4D7B-A0B2-72F67C63B312}"/>
              </a:ext>
            </a:extLst>
          </p:cNvPr>
          <p:cNvSpPr/>
          <p:nvPr/>
        </p:nvSpPr>
        <p:spPr>
          <a:xfrm>
            <a:off x="855739" y="1155708"/>
            <a:ext cx="1218085" cy="32519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Inzet </a:t>
            </a:r>
            <a:r>
              <a:rPr kumimoji="0" lang="nl-NL" sz="1800" b="1" i="0" u="none" strike="noStrike" kern="1200" cap="none" spc="0" normalizeH="0" baseline="0" noProof="0" dirty="0" smtClean="0">
                <a:ln>
                  <a:noFill/>
                </a:ln>
                <a:solidFill>
                  <a:srgbClr val="FFFFFF"/>
                </a:solidFill>
                <a:effectLst/>
                <a:uLnTx/>
                <a:uFillTx/>
                <a:latin typeface="Avenir LT Std 35 Light"/>
                <a:ea typeface="+mn-ea"/>
                <a:cs typeface="+mn-cs"/>
              </a:rPr>
              <a:t>instrum-entarium</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grpSp>
        <p:nvGrpSpPr>
          <p:cNvPr id="91" name="Group 118">
            <a:extLst>
              <a:ext uri="{FF2B5EF4-FFF2-40B4-BE49-F238E27FC236}">
                <a16:creationId xmlns:a16="http://schemas.microsoft.com/office/drawing/2014/main" id="{F83E4080-C2BA-4610-80C3-80037B73E5CA}"/>
              </a:ext>
            </a:extLst>
          </p:cNvPr>
          <p:cNvGrpSpPr>
            <a:grpSpLocks noChangeAspect="1"/>
          </p:cNvGrpSpPr>
          <p:nvPr/>
        </p:nvGrpSpPr>
        <p:grpSpPr bwMode="auto">
          <a:xfrm>
            <a:off x="1256724" y="1285927"/>
            <a:ext cx="450717" cy="446573"/>
            <a:chOff x="2399" y="2994"/>
            <a:chExt cx="435" cy="431"/>
          </a:xfrm>
          <a:solidFill>
            <a:schemeClr val="bg1"/>
          </a:solidFill>
        </p:grpSpPr>
        <p:sp>
          <p:nvSpPr>
            <p:cNvPr id="93" name="Freeform 119">
              <a:extLst>
                <a:ext uri="{FF2B5EF4-FFF2-40B4-BE49-F238E27FC236}">
                  <a16:creationId xmlns:a16="http://schemas.microsoft.com/office/drawing/2014/main" id="{47985258-6835-4BAF-B764-21F7BC97F875}"/>
                </a:ext>
              </a:extLst>
            </p:cNvPr>
            <p:cNvSpPr>
              <a:spLocks noEditPoints="1"/>
            </p:cNvSpPr>
            <p:nvPr/>
          </p:nvSpPr>
          <p:spPr bwMode="auto">
            <a:xfrm>
              <a:off x="2412" y="3237"/>
              <a:ext cx="181" cy="180"/>
            </a:xfrm>
            <a:custGeom>
              <a:avLst/>
              <a:gdLst>
                <a:gd name="T0" fmla="*/ 26 w 123"/>
                <a:gd name="T1" fmla="*/ 122 h 122"/>
                <a:gd name="T2" fmla="*/ 26 w 123"/>
                <a:gd name="T3" fmla="*/ 122 h 122"/>
                <a:gd name="T4" fmla="*/ 9 w 123"/>
                <a:gd name="T5" fmla="*/ 115 h 122"/>
                <a:gd name="T6" fmla="*/ 9 w 123"/>
                <a:gd name="T7" fmla="*/ 81 h 122"/>
                <a:gd name="T8" fmla="*/ 88 w 123"/>
                <a:gd name="T9" fmla="*/ 3 h 122"/>
                <a:gd name="T10" fmla="*/ 96 w 123"/>
                <a:gd name="T11" fmla="*/ 3 h 122"/>
                <a:gd name="T12" fmla="*/ 122 w 123"/>
                <a:gd name="T13" fmla="*/ 28 h 122"/>
                <a:gd name="T14" fmla="*/ 123 w 123"/>
                <a:gd name="T15" fmla="*/ 32 h 122"/>
                <a:gd name="T16" fmla="*/ 122 w 123"/>
                <a:gd name="T17" fmla="*/ 37 h 122"/>
                <a:gd name="T18" fmla="*/ 43 w 123"/>
                <a:gd name="T19" fmla="*/ 115 h 122"/>
                <a:gd name="T20" fmla="*/ 43 w 123"/>
                <a:gd name="T21" fmla="*/ 115 h 122"/>
                <a:gd name="T22" fmla="*/ 26 w 123"/>
                <a:gd name="T23" fmla="*/ 122 h 122"/>
                <a:gd name="T24" fmla="*/ 92 w 123"/>
                <a:gd name="T25" fmla="*/ 15 h 122"/>
                <a:gd name="T26" fmla="*/ 17 w 123"/>
                <a:gd name="T27" fmla="*/ 90 h 122"/>
                <a:gd name="T28" fmla="*/ 17 w 123"/>
                <a:gd name="T29" fmla="*/ 107 h 122"/>
                <a:gd name="T30" fmla="*/ 26 w 123"/>
                <a:gd name="T31" fmla="*/ 110 h 122"/>
                <a:gd name="T32" fmla="*/ 34 w 123"/>
                <a:gd name="T33" fmla="*/ 107 h 122"/>
                <a:gd name="T34" fmla="*/ 109 w 123"/>
                <a:gd name="T35" fmla="*/ 32 h 122"/>
                <a:gd name="T36" fmla="*/ 92 w 123"/>
                <a:gd name="T37"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22">
                  <a:moveTo>
                    <a:pt x="26" y="122"/>
                  </a:moveTo>
                  <a:cubicBezTo>
                    <a:pt x="26" y="122"/>
                    <a:pt x="26" y="122"/>
                    <a:pt x="26" y="122"/>
                  </a:cubicBezTo>
                  <a:cubicBezTo>
                    <a:pt x="19" y="122"/>
                    <a:pt x="13" y="120"/>
                    <a:pt x="9" y="115"/>
                  </a:cubicBezTo>
                  <a:cubicBezTo>
                    <a:pt x="0" y="106"/>
                    <a:pt x="0" y="91"/>
                    <a:pt x="9" y="81"/>
                  </a:cubicBezTo>
                  <a:cubicBezTo>
                    <a:pt x="88" y="3"/>
                    <a:pt x="88" y="3"/>
                    <a:pt x="88" y="3"/>
                  </a:cubicBezTo>
                  <a:cubicBezTo>
                    <a:pt x="90" y="0"/>
                    <a:pt x="94" y="0"/>
                    <a:pt x="96" y="3"/>
                  </a:cubicBezTo>
                  <a:cubicBezTo>
                    <a:pt x="122" y="28"/>
                    <a:pt x="122" y="28"/>
                    <a:pt x="122" y="28"/>
                  </a:cubicBezTo>
                  <a:cubicBezTo>
                    <a:pt x="123" y="29"/>
                    <a:pt x="123" y="31"/>
                    <a:pt x="123" y="32"/>
                  </a:cubicBezTo>
                  <a:cubicBezTo>
                    <a:pt x="123" y="34"/>
                    <a:pt x="123" y="35"/>
                    <a:pt x="122" y="37"/>
                  </a:cubicBezTo>
                  <a:cubicBezTo>
                    <a:pt x="43" y="115"/>
                    <a:pt x="43" y="115"/>
                    <a:pt x="43" y="115"/>
                  </a:cubicBezTo>
                  <a:cubicBezTo>
                    <a:pt x="43" y="115"/>
                    <a:pt x="43" y="115"/>
                    <a:pt x="43" y="115"/>
                  </a:cubicBezTo>
                  <a:cubicBezTo>
                    <a:pt x="38" y="120"/>
                    <a:pt x="32" y="122"/>
                    <a:pt x="26" y="122"/>
                  </a:cubicBezTo>
                  <a:close/>
                  <a:moveTo>
                    <a:pt x="92" y="15"/>
                  </a:moveTo>
                  <a:cubicBezTo>
                    <a:pt x="17" y="90"/>
                    <a:pt x="17" y="90"/>
                    <a:pt x="17" y="90"/>
                  </a:cubicBezTo>
                  <a:cubicBezTo>
                    <a:pt x="13" y="95"/>
                    <a:pt x="13" y="102"/>
                    <a:pt x="17" y="107"/>
                  </a:cubicBezTo>
                  <a:cubicBezTo>
                    <a:pt x="20" y="109"/>
                    <a:pt x="23" y="111"/>
                    <a:pt x="26" y="110"/>
                  </a:cubicBezTo>
                  <a:cubicBezTo>
                    <a:pt x="29" y="110"/>
                    <a:pt x="32" y="109"/>
                    <a:pt x="34" y="107"/>
                  </a:cubicBezTo>
                  <a:cubicBezTo>
                    <a:pt x="109" y="32"/>
                    <a:pt x="109" y="32"/>
                    <a:pt x="109" y="32"/>
                  </a:cubicBezTo>
                  <a:lnTo>
                    <a:pt x="92"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0" name="Freeform 120">
              <a:extLst>
                <a:ext uri="{FF2B5EF4-FFF2-40B4-BE49-F238E27FC236}">
                  <a16:creationId xmlns:a16="http://schemas.microsoft.com/office/drawing/2014/main" id="{86E6DB10-43BC-4569-BB89-EDA5768EBB20}"/>
                </a:ext>
              </a:extLst>
            </p:cNvPr>
            <p:cNvSpPr>
              <a:spLocks/>
            </p:cNvSpPr>
            <p:nvPr/>
          </p:nvSpPr>
          <p:spPr bwMode="auto">
            <a:xfrm>
              <a:off x="2520" y="3219"/>
              <a:ext cx="94" cy="93"/>
            </a:xfrm>
            <a:custGeom>
              <a:avLst/>
              <a:gdLst>
                <a:gd name="T0" fmla="*/ 57 w 64"/>
                <a:gd name="T1" fmla="*/ 63 h 63"/>
                <a:gd name="T2" fmla="*/ 53 w 64"/>
                <a:gd name="T3" fmla="*/ 61 h 63"/>
                <a:gd name="T4" fmla="*/ 2 w 64"/>
                <a:gd name="T5" fmla="*/ 10 h 63"/>
                <a:gd name="T6" fmla="*/ 2 w 64"/>
                <a:gd name="T7" fmla="*/ 2 h 63"/>
                <a:gd name="T8" fmla="*/ 11 w 64"/>
                <a:gd name="T9" fmla="*/ 2 h 63"/>
                <a:gd name="T10" fmla="*/ 61 w 64"/>
                <a:gd name="T11" fmla="*/ 53 h 63"/>
                <a:gd name="T12" fmla="*/ 61 w 64"/>
                <a:gd name="T13" fmla="*/ 61 h 63"/>
                <a:gd name="T14" fmla="*/ 57 w 64"/>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3">
                  <a:moveTo>
                    <a:pt x="57" y="63"/>
                  </a:moveTo>
                  <a:cubicBezTo>
                    <a:pt x="56" y="63"/>
                    <a:pt x="54" y="62"/>
                    <a:pt x="53" y="61"/>
                  </a:cubicBezTo>
                  <a:cubicBezTo>
                    <a:pt x="2" y="10"/>
                    <a:pt x="2" y="10"/>
                    <a:pt x="2" y="10"/>
                  </a:cubicBezTo>
                  <a:cubicBezTo>
                    <a:pt x="0" y="8"/>
                    <a:pt x="0" y="4"/>
                    <a:pt x="2" y="2"/>
                  </a:cubicBezTo>
                  <a:cubicBezTo>
                    <a:pt x="4" y="0"/>
                    <a:pt x="8" y="0"/>
                    <a:pt x="11" y="2"/>
                  </a:cubicBezTo>
                  <a:cubicBezTo>
                    <a:pt x="61" y="53"/>
                    <a:pt x="61" y="53"/>
                    <a:pt x="61" y="53"/>
                  </a:cubicBezTo>
                  <a:cubicBezTo>
                    <a:pt x="64" y="55"/>
                    <a:pt x="64" y="59"/>
                    <a:pt x="61" y="61"/>
                  </a:cubicBezTo>
                  <a:cubicBezTo>
                    <a:pt x="60" y="62"/>
                    <a:pt x="59" y="63"/>
                    <a:pt x="5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3" name="Freeform 121">
              <a:extLst>
                <a:ext uri="{FF2B5EF4-FFF2-40B4-BE49-F238E27FC236}">
                  <a16:creationId xmlns:a16="http://schemas.microsoft.com/office/drawing/2014/main" id="{C5A50E56-8CFE-43C5-8AA5-FDF856BEC894}"/>
                </a:ext>
              </a:extLst>
            </p:cNvPr>
            <p:cNvSpPr>
              <a:spLocks/>
            </p:cNvSpPr>
            <p:nvPr/>
          </p:nvSpPr>
          <p:spPr bwMode="auto">
            <a:xfrm>
              <a:off x="2559" y="3069"/>
              <a:ext cx="203" cy="203"/>
            </a:xfrm>
            <a:custGeom>
              <a:avLst/>
              <a:gdLst>
                <a:gd name="T0" fmla="*/ 14 w 203"/>
                <a:gd name="T1" fmla="*/ 203 h 203"/>
                <a:gd name="T2" fmla="*/ 0 w 203"/>
                <a:gd name="T3" fmla="*/ 190 h 203"/>
                <a:gd name="T4" fmla="*/ 191 w 203"/>
                <a:gd name="T5" fmla="*/ 0 h 203"/>
                <a:gd name="T6" fmla="*/ 203 w 203"/>
                <a:gd name="T7" fmla="*/ 14 h 203"/>
                <a:gd name="T8" fmla="*/ 14 w 203"/>
                <a:gd name="T9" fmla="*/ 203 h 203"/>
              </a:gdLst>
              <a:ahLst/>
              <a:cxnLst>
                <a:cxn ang="0">
                  <a:pos x="T0" y="T1"/>
                </a:cxn>
                <a:cxn ang="0">
                  <a:pos x="T2" y="T3"/>
                </a:cxn>
                <a:cxn ang="0">
                  <a:pos x="T4" y="T5"/>
                </a:cxn>
                <a:cxn ang="0">
                  <a:pos x="T6" y="T7"/>
                </a:cxn>
                <a:cxn ang="0">
                  <a:pos x="T8" y="T9"/>
                </a:cxn>
              </a:cxnLst>
              <a:rect l="0" t="0" r="r" b="b"/>
              <a:pathLst>
                <a:path w="203" h="203">
                  <a:moveTo>
                    <a:pt x="14" y="203"/>
                  </a:moveTo>
                  <a:lnTo>
                    <a:pt x="0" y="190"/>
                  </a:lnTo>
                  <a:lnTo>
                    <a:pt x="191" y="0"/>
                  </a:lnTo>
                  <a:lnTo>
                    <a:pt x="203" y="14"/>
                  </a:lnTo>
                  <a:lnTo>
                    <a:pt x="14"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4" name="Freeform 122">
              <a:extLst>
                <a:ext uri="{FF2B5EF4-FFF2-40B4-BE49-F238E27FC236}">
                  <a16:creationId xmlns:a16="http://schemas.microsoft.com/office/drawing/2014/main" id="{1FE38EE7-C881-440C-B92F-6F9C25202225}"/>
                </a:ext>
              </a:extLst>
            </p:cNvPr>
            <p:cNvSpPr>
              <a:spLocks noEditPoints="1"/>
            </p:cNvSpPr>
            <p:nvPr/>
          </p:nvSpPr>
          <p:spPr bwMode="auto">
            <a:xfrm>
              <a:off x="2723" y="3000"/>
              <a:ext cx="108" cy="106"/>
            </a:xfrm>
            <a:custGeom>
              <a:avLst/>
              <a:gdLst>
                <a:gd name="T0" fmla="*/ 36 w 73"/>
                <a:gd name="T1" fmla="*/ 72 h 72"/>
                <a:gd name="T2" fmla="*/ 32 w 73"/>
                <a:gd name="T3" fmla="*/ 70 h 72"/>
                <a:gd name="T4" fmla="*/ 2 w 73"/>
                <a:gd name="T5" fmla="*/ 40 h 72"/>
                <a:gd name="T6" fmla="*/ 0 w 73"/>
                <a:gd name="T7" fmla="*/ 35 h 72"/>
                <a:gd name="T8" fmla="*/ 3 w 73"/>
                <a:gd name="T9" fmla="*/ 31 h 72"/>
                <a:gd name="T10" fmla="*/ 45 w 73"/>
                <a:gd name="T11" fmla="*/ 2 h 72"/>
                <a:gd name="T12" fmla="*/ 53 w 73"/>
                <a:gd name="T13" fmla="*/ 2 h 72"/>
                <a:gd name="T14" fmla="*/ 71 w 73"/>
                <a:gd name="T15" fmla="*/ 20 h 72"/>
                <a:gd name="T16" fmla="*/ 72 w 73"/>
                <a:gd name="T17" fmla="*/ 28 h 72"/>
                <a:gd name="T18" fmla="*/ 41 w 73"/>
                <a:gd name="T19" fmla="*/ 69 h 72"/>
                <a:gd name="T20" fmla="*/ 36 w 73"/>
                <a:gd name="T21" fmla="*/ 72 h 72"/>
                <a:gd name="T22" fmla="*/ 36 w 73"/>
                <a:gd name="T23" fmla="*/ 72 h 72"/>
                <a:gd name="T24" fmla="*/ 16 w 73"/>
                <a:gd name="T25" fmla="*/ 37 h 72"/>
                <a:gd name="T26" fmla="*/ 35 w 73"/>
                <a:gd name="T27" fmla="*/ 57 h 72"/>
                <a:gd name="T28" fmla="*/ 59 w 73"/>
                <a:gd name="T29" fmla="*/ 25 h 72"/>
                <a:gd name="T30" fmla="*/ 48 w 73"/>
                <a:gd name="T31" fmla="*/ 14 h 72"/>
                <a:gd name="T32" fmla="*/ 16 w 73"/>
                <a:gd name="T33" fmla="*/ 3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72">
                  <a:moveTo>
                    <a:pt x="36" y="72"/>
                  </a:moveTo>
                  <a:cubicBezTo>
                    <a:pt x="34" y="72"/>
                    <a:pt x="33" y="71"/>
                    <a:pt x="32" y="70"/>
                  </a:cubicBezTo>
                  <a:cubicBezTo>
                    <a:pt x="2" y="40"/>
                    <a:pt x="2" y="40"/>
                    <a:pt x="2" y="40"/>
                  </a:cubicBezTo>
                  <a:cubicBezTo>
                    <a:pt x="1" y="39"/>
                    <a:pt x="0" y="37"/>
                    <a:pt x="0" y="35"/>
                  </a:cubicBezTo>
                  <a:cubicBezTo>
                    <a:pt x="1" y="34"/>
                    <a:pt x="1" y="32"/>
                    <a:pt x="3" y="31"/>
                  </a:cubicBezTo>
                  <a:cubicBezTo>
                    <a:pt x="45" y="2"/>
                    <a:pt x="45" y="2"/>
                    <a:pt x="45" y="2"/>
                  </a:cubicBezTo>
                  <a:cubicBezTo>
                    <a:pt x="48" y="0"/>
                    <a:pt x="51" y="0"/>
                    <a:pt x="53" y="2"/>
                  </a:cubicBezTo>
                  <a:cubicBezTo>
                    <a:pt x="71" y="20"/>
                    <a:pt x="71" y="20"/>
                    <a:pt x="71" y="20"/>
                  </a:cubicBezTo>
                  <a:cubicBezTo>
                    <a:pt x="73" y="22"/>
                    <a:pt x="73" y="26"/>
                    <a:pt x="72" y="28"/>
                  </a:cubicBezTo>
                  <a:cubicBezTo>
                    <a:pt x="41" y="69"/>
                    <a:pt x="41" y="69"/>
                    <a:pt x="41" y="69"/>
                  </a:cubicBezTo>
                  <a:cubicBezTo>
                    <a:pt x="40" y="71"/>
                    <a:pt x="38" y="72"/>
                    <a:pt x="36" y="72"/>
                  </a:cubicBezTo>
                  <a:cubicBezTo>
                    <a:pt x="36" y="72"/>
                    <a:pt x="36" y="72"/>
                    <a:pt x="36" y="72"/>
                  </a:cubicBezTo>
                  <a:close/>
                  <a:moveTo>
                    <a:pt x="16" y="37"/>
                  </a:moveTo>
                  <a:cubicBezTo>
                    <a:pt x="35" y="57"/>
                    <a:pt x="35" y="57"/>
                    <a:pt x="35" y="57"/>
                  </a:cubicBezTo>
                  <a:cubicBezTo>
                    <a:pt x="59" y="25"/>
                    <a:pt x="59" y="25"/>
                    <a:pt x="59" y="25"/>
                  </a:cubicBezTo>
                  <a:cubicBezTo>
                    <a:pt x="48" y="14"/>
                    <a:pt x="48" y="14"/>
                    <a:pt x="48" y="14"/>
                  </a:cubicBezTo>
                  <a:lnTo>
                    <a:pt x="16"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5" name="Freeform 123">
              <a:extLst>
                <a:ext uri="{FF2B5EF4-FFF2-40B4-BE49-F238E27FC236}">
                  <a16:creationId xmlns:a16="http://schemas.microsoft.com/office/drawing/2014/main" id="{4023948C-4302-452C-BDE9-9621AD0435C4}"/>
                </a:ext>
              </a:extLst>
            </p:cNvPr>
            <p:cNvSpPr>
              <a:spLocks/>
            </p:cNvSpPr>
            <p:nvPr/>
          </p:nvSpPr>
          <p:spPr bwMode="auto">
            <a:xfrm>
              <a:off x="2399" y="2994"/>
              <a:ext cx="224" cy="225"/>
            </a:xfrm>
            <a:custGeom>
              <a:avLst/>
              <a:gdLst>
                <a:gd name="T0" fmla="*/ 118 w 152"/>
                <a:gd name="T1" fmla="*/ 152 h 152"/>
                <a:gd name="T2" fmla="*/ 76 w 152"/>
                <a:gd name="T3" fmla="*/ 110 h 152"/>
                <a:gd name="T4" fmla="*/ 20 w 152"/>
                <a:gd name="T5" fmla="*/ 97 h 152"/>
                <a:gd name="T6" fmla="*/ 9 w 152"/>
                <a:gd name="T7" fmla="*/ 38 h 152"/>
                <a:gd name="T8" fmla="*/ 13 w 152"/>
                <a:gd name="T9" fmla="*/ 35 h 152"/>
                <a:gd name="T10" fmla="*/ 18 w 152"/>
                <a:gd name="T11" fmla="*/ 36 h 152"/>
                <a:gd name="T12" fmla="*/ 41 w 152"/>
                <a:gd name="T13" fmla="*/ 58 h 152"/>
                <a:gd name="T14" fmla="*/ 57 w 152"/>
                <a:gd name="T15" fmla="*/ 58 h 152"/>
                <a:gd name="T16" fmla="*/ 57 w 152"/>
                <a:gd name="T17" fmla="*/ 42 h 152"/>
                <a:gd name="T18" fmla="*/ 36 w 152"/>
                <a:gd name="T19" fmla="*/ 18 h 152"/>
                <a:gd name="T20" fmla="*/ 35 w 152"/>
                <a:gd name="T21" fmla="*/ 13 h 152"/>
                <a:gd name="T22" fmla="*/ 38 w 152"/>
                <a:gd name="T23" fmla="*/ 9 h 152"/>
                <a:gd name="T24" fmla="*/ 97 w 152"/>
                <a:gd name="T25" fmla="*/ 20 h 152"/>
                <a:gd name="T26" fmla="*/ 110 w 152"/>
                <a:gd name="T27" fmla="*/ 76 h 152"/>
                <a:gd name="T28" fmla="*/ 152 w 152"/>
                <a:gd name="T29" fmla="*/ 118 h 152"/>
                <a:gd name="T30" fmla="*/ 143 w 152"/>
                <a:gd name="T31" fmla="*/ 126 h 152"/>
                <a:gd name="T32" fmla="*/ 98 w 152"/>
                <a:gd name="T33" fmla="*/ 82 h 152"/>
                <a:gd name="T34" fmla="*/ 97 w 152"/>
                <a:gd name="T35" fmla="*/ 75 h 152"/>
                <a:gd name="T36" fmla="*/ 88 w 152"/>
                <a:gd name="T37" fmla="*/ 29 h 152"/>
                <a:gd name="T38" fmla="*/ 51 w 152"/>
                <a:gd name="T39" fmla="*/ 17 h 152"/>
                <a:gd name="T40" fmla="*/ 67 w 152"/>
                <a:gd name="T41" fmla="*/ 36 h 152"/>
                <a:gd name="T42" fmla="*/ 69 w 152"/>
                <a:gd name="T43" fmla="*/ 40 h 152"/>
                <a:gd name="T44" fmla="*/ 69 w 152"/>
                <a:gd name="T45" fmla="*/ 64 h 152"/>
                <a:gd name="T46" fmla="*/ 63 w 152"/>
                <a:gd name="T47" fmla="*/ 70 h 152"/>
                <a:gd name="T48" fmla="*/ 39 w 152"/>
                <a:gd name="T49" fmla="*/ 70 h 152"/>
                <a:gd name="T50" fmla="*/ 35 w 152"/>
                <a:gd name="T51" fmla="*/ 68 h 152"/>
                <a:gd name="T52" fmla="*/ 17 w 152"/>
                <a:gd name="T53" fmla="*/ 52 h 152"/>
                <a:gd name="T54" fmla="*/ 29 w 152"/>
                <a:gd name="T55" fmla="*/ 89 h 152"/>
                <a:gd name="T56" fmla="*/ 75 w 152"/>
                <a:gd name="T57" fmla="*/ 97 h 152"/>
                <a:gd name="T58" fmla="*/ 81 w 152"/>
                <a:gd name="T59" fmla="*/ 99 h 152"/>
                <a:gd name="T60" fmla="*/ 126 w 152"/>
                <a:gd name="T61" fmla="*/ 144 h 152"/>
                <a:gd name="T62" fmla="*/ 118 w 152"/>
                <a:gd name="T63"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2" h="152">
                  <a:moveTo>
                    <a:pt x="118" y="152"/>
                  </a:moveTo>
                  <a:cubicBezTo>
                    <a:pt x="76" y="110"/>
                    <a:pt x="76" y="110"/>
                    <a:pt x="76" y="110"/>
                  </a:cubicBezTo>
                  <a:cubicBezTo>
                    <a:pt x="56" y="117"/>
                    <a:pt x="35" y="112"/>
                    <a:pt x="20" y="97"/>
                  </a:cubicBezTo>
                  <a:cubicBezTo>
                    <a:pt x="5" y="82"/>
                    <a:pt x="0" y="59"/>
                    <a:pt x="9" y="38"/>
                  </a:cubicBezTo>
                  <a:cubicBezTo>
                    <a:pt x="9" y="37"/>
                    <a:pt x="11" y="35"/>
                    <a:pt x="13" y="35"/>
                  </a:cubicBezTo>
                  <a:cubicBezTo>
                    <a:pt x="15" y="34"/>
                    <a:pt x="17" y="35"/>
                    <a:pt x="18" y="36"/>
                  </a:cubicBezTo>
                  <a:cubicBezTo>
                    <a:pt x="41" y="58"/>
                    <a:pt x="41" y="58"/>
                    <a:pt x="41" y="58"/>
                  </a:cubicBezTo>
                  <a:cubicBezTo>
                    <a:pt x="57" y="58"/>
                    <a:pt x="57" y="58"/>
                    <a:pt x="57" y="58"/>
                  </a:cubicBezTo>
                  <a:cubicBezTo>
                    <a:pt x="57" y="42"/>
                    <a:pt x="57" y="42"/>
                    <a:pt x="57" y="42"/>
                  </a:cubicBezTo>
                  <a:cubicBezTo>
                    <a:pt x="36" y="18"/>
                    <a:pt x="36" y="18"/>
                    <a:pt x="36" y="18"/>
                  </a:cubicBezTo>
                  <a:cubicBezTo>
                    <a:pt x="35" y="17"/>
                    <a:pt x="34" y="15"/>
                    <a:pt x="35" y="13"/>
                  </a:cubicBezTo>
                  <a:cubicBezTo>
                    <a:pt x="35" y="11"/>
                    <a:pt x="36" y="10"/>
                    <a:pt x="38" y="9"/>
                  </a:cubicBezTo>
                  <a:cubicBezTo>
                    <a:pt x="59" y="0"/>
                    <a:pt x="81" y="5"/>
                    <a:pt x="97" y="20"/>
                  </a:cubicBezTo>
                  <a:cubicBezTo>
                    <a:pt x="111" y="35"/>
                    <a:pt x="116" y="56"/>
                    <a:pt x="110" y="76"/>
                  </a:cubicBezTo>
                  <a:cubicBezTo>
                    <a:pt x="152" y="118"/>
                    <a:pt x="152" y="118"/>
                    <a:pt x="152" y="118"/>
                  </a:cubicBezTo>
                  <a:cubicBezTo>
                    <a:pt x="143" y="126"/>
                    <a:pt x="143" y="126"/>
                    <a:pt x="143" y="126"/>
                  </a:cubicBezTo>
                  <a:cubicBezTo>
                    <a:pt x="98" y="82"/>
                    <a:pt x="98" y="82"/>
                    <a:pt x="98" y="82"/>
                  </a:cubicBezTo>
                  <a:cubicBezTo>
                    <a:pt x="97" y="80"/>
                    <a:pt x="96" y="77"/>
                    <a:pt x="97" y="75"/>
                  </a:cubicBezTo>
                  <a:cubicBezTo>
                    <a:pt x="104" y="59"/>
                    <a:pt x="100" y="41"/>
                    <a:pt x="88" y="29"/>
                  </a:cubicBezTo>
                  <a:cubicBezTo>
                    <a:pt x="78" y="19"/>
                    <a:pt x="64" y="15"/>
                    <a:pt x="51" y="17"/>
                  </a:cubicBezTo>
                  <a:cubicBezTo>
                    <a:pt x="67" y="36"/>
                    <a:pt x="67" y="36"/>
                    <a:pt x="67" y="36"/>
                  </a:cubicBezTo>
                  <a:cubicBezTo>
                    <a:pt x="68" y="37"/>
                    <a:pt x="69" y="38"/>
                    <a:pt x="69" y="40"/>
                  </a:cubicBezTo>
                  <a:cubicBezTo>
                    <a:pt x="69" y="64"/>
                    <a:pt x="69" y="64"/>
                    <a:pt x="69" y="64"/>
                  </a:cubicBezTo>
                  <a:cubicBezTo>
                    <a:pt x="69" y="67"/>
                    <a:pt x="66" y="70"/>
                    <a:pt x="63" y="70"/>
                  </a:cubicBezTo>
                  <a:cubicBezTo>
                    <a:pt x="39" y="70"/>
                    <a:pt x="39" y="70"/>
                    <a:pt x="39" y="70"/>
                  </a:cubicBezTo>
                  <a:cubicBezTo>
                    <a:pt x="37" y="70"/>
                    <a:pt x="36" y="69"/>
                    <a:pt x="35" y="68"/>
                  </a:cubicBezTo>
                  <a:cubicBezTo>
                    <a:pt x="17" y="52"/>
                    <a:pt x="17" y="52"/>
                    <a:pt x="17" y="52"/>
                  </a:cubicBezTo>
                  <a:cubicBezTo>
                    <a:pt x="15" y="65"/>
                    <a:pt x="19" y="79"/>
                    <a:pt x="29" y="89"/>
                  </a:cubicBezTo>
                  <a:cubicBezTo>
                    <a:pt x="41" y="101"/>
                    <a:pt x="59" y="104"/>
                    <a:pt x="75" y="97"/>
                  </a:cubicBezTo>
                  <a:cubicBezTo>
                    <a:pt x="77" y="96"/>
                    <a:pt x="80" y="97"/>
                    <a:pt x="81" y="99"/>
                  </a:cubicBezTo>
                  <a:cubicBezTo>
                    <a:pt x="126" y="144"/>
                    <a:pt x="126" y="144"/>
                    <a:pt x="126" y="144"/>
                  </a:cubicBezTo>
                  <a:lnTo>
                    <a:pt x="118" y="1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8" name="Freeform 124">
              <a:extLst>
                <a:ext uri="{FF2B5EF4-FFF2-40B4-BE49-F238E27FC236}">
                  <a16:creationId xmlns:a16="http://schemas.microsoft.com/office/drawing/2014/main" id="{DF5998AA-623A-48D3-8BDE-36EE02E8A741}"/>
                </a:ext>
              </a:extLst>
            </p:cNvPr>
            <p:cNvSpPr>
              <a:spLocks/>
            </p:cNvSpPr>
            <p:nvPr/>
          </p:nvSpPr>
          <p:spPr bwMode="auto">
            <a:xfrm>
              <a:off x="2610" y="3206"/>
              <a:ext cx="224" cy="219"/>
            </a:xfrm>
            <a:custGeom>
              <a:avLst/>
              <a:gdLst>
                <a:gd name="T0" fmla="*/ 94 w 152"/>
                <a:gd name="T1" fmla="*/ 148 h 148"/>
                <a:gd name="T2" fmla="*/ 55 w 152"/>
                <a:gd name="T3" fmla="*/ 132 h 148"/>
                <a:gd name="T4" fmla="*/ 43 w 152"/>
                <a:gd name="T5" fmla="*/ 77 h 148"/>
                <a:gd name="T6" fmla="*/ 0 w 152"/>
                <a:gd name="T7" fmla="*/ 34 h 148"/>
                <a:gd name="T8" fmla="*/ 9 w 152"/>
                <a:gd name="T9" fmla="*/ 26 h 148"/>
                <a:gd name="T10" fmla="*/ 54 w 152"/>
                <a:gd name="T11" fmla="*/ 71 h 148"/>
                <a:gd name="T12" fmla="*/ 55 w 152"/>
                <a:gd name="T13" fmla="*/ 77 h 148"/>
                <a:gd name="T14" fmla="*/ 64 w 152"/>
                <a:gd name="T15" fmla="*/ 124 h 148"/>
                <a:gd name="T16" fmla="*/ 101 w 152"/>
                <a:gd name="T17" fmla="*/ 135 h 148"/>
                <a:gd name="T18" fmla="*/ 84 w 152"/>
                <a:gd name="T19" fmla="*/ 117 h 148"/>
                <a:gd name="T20" fmla="*/ 82 w 152"/>
                <a:gd name="T21" fmla="*/ 113 h 148"/>
                <a:gd name="T22" fmla="*/ 82 w 152"/>
                <a:gd name="T23" fmla="*/ 89 h 148"/>
                <a:gd name="T24" fmla="*/ 88 w 152"/>
                <a:gd name="T25" fmla="*/ 83 h 148"/>
                <a:gd name="T26" fmla="*/ 112 w 152"/>
                <a:gd name="T27" fmla="*/ 83 h 148"/>
                <a:gd name="T28" fmla="*/ 116 w 152"/>
                <a:gd name="T29" fmla="*/ 84 h 148"/>
                <a:gd name="T30" fmla="*/ 135 w 152"/>
                <a:gd name="T31" fmla="*/ 102 h 148"/>
                <a:gd name="T32" fmla="*/ 123 w 152"/>
                <a:gd name="T33" fmla="*/ 64 h 148"/>
                <a:gd name="T34" fmla="*/ 77 w 152"/>
                <a:gd name="T35" fmla="*/ 55 h 148"/>
                <a:gd name="T36" fmla="*/ 71 w 152"/>
                <a:gd name="T37" fmla="*/ 54 h 148"/>
                <a:gd name="T38" fmla="*/ 26 w 152"/>
                <a:gd name="T39" fmla="*/ 9 h 148"/>
                <a:gd name="T40" fmla="*/ 34 w 152"/>
                <a:gd name="T41" fmla="*/ 0 h 148"/>
                <a:gd name="T42" fmla="*/ 76 w 152"/>
                <a:gd name="T43" fmla="*/ 43 h 148"/>
                <a:gd name="T44" fmla="*/ 132 w 152"/>
                <a:gd name="T45" fmla="*/ 56 h 148"/>
                <a:gd name="T46" fmla="*/ 143 w 152"/>
                <a:gd name="T47" fmla="*/ 115 h 148"/>
                <a:gd name="T48" fmla="*/ 139 w 152"/>
                <a:gd name="T49" fmla="*/ 118 h 148"/>
                <a:gd name="T50" fmla="*/ 134 w 152"/>
                <a:gd name="T51" fmla="*/ 117 h 148"/>
                <a:gd name="T52" fmla="*/ 110 w 152"/>
                <a:gd name="T53" fmla="*/ 95 h 148"/>
                <a:gd name="T54" fmla="*/ 94 w 152"/>
                <a:gd name="T55" fmla="*/ 95 h 148"/>
                <a:gd name="T56" fmla="*/ 94 w 152"/>
                <a:gd name="T57" fmla="*/ 110 h 148"/>
                <a:gd name="T58" fmla="*/ 117 w 152"/>
                <a:gd name="T59" fmla="*/ 134 h 148"/>
                <a:gd name="T60" fmla="*/ 118 w 152"/>
                <a:gd name="T61" fmla="*/ 139 h 148"/>
                <a:gd name="T62" fmla="*/ 115 w 152"/>
                <a:gd name="T63" fmla="*/ 144 h 148"/>
                <a:gd name="T64" fmla="*/ 94 w 152"/>
                <a:gd name="T65"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8">
                  <a:moveTo>
                    <a:pt x="94" y="148"/>
                  </a:moveTo>
                  <a:cubicBezTo>
                    <a:pt x="80" y="148"/>
                    <a:pt x="66" y="142"/>
                    <a:pt x="55" y="132"/>
                  </a:cubicBezTo>
                  <a:cubicBezTo>
                    <a:pt x="41" y="117"/>
                    <a:pt x="36" y="96"/>
                    <a:pt x="43" y="77"/>
                  </a:cubicBezTo>
                  <a:cubicBezTo>
                    <a:pt x="0" y="34"/>
                    <a:pt x="0" y="34"/>
                    <a:pt x="0" y="34"/>
                  </a:cubicBezTo>
                  <a:cubicBezTo>
                    <a:pt x="9" y="26"/>
                    <a:pt x="9" y="26"/>
                    <a:pt x="9" y="26"/>
                  </a:cubicBezTo>
                  <a:cubicBezTo>
                    <a:pt x="54" y="71"/>
                    <a:pt x="54" y="71"/>
                    <a:pt x="54" y="71"/>
                  </a:cubicBezTo>
                  <a:cubicBezTo>
                    <a:pt x="55" y="73"/>
                    <a:pt x="56" y="75"/>
                    <a:pt x="55" y="77"/>
                  </a:cubicBezTo>
                  <a:cubicBezTo>
                    <a:pt x="48" y="93"/>
                    <a:pt x="52" y="111"/>
                    <a:pt x="64" y="124"/>
                  </a:cubicBezTo>
                  <a:cubicBezTo>
                    <a:pt x="74" y="133"/>
                    <a:pt x="88" y="138"/>
                    <a:pt x="101" y="135"/>
                  </a:cubicBezTo>
                  <a:cubicBezTo>
                    <a:pt x="84" y="117"/>
                    <a:pt x="84" y="117"/>
                    <a:pt x="84" y="117"/>
                  </a:cubicBezTo>
                  <a:cubicBezTo>
                    <a:pt x="83" y="116"/>
                    <a:pt x="82" y="114"/>
                    <a:pt x="82" y="113"/>
                  </a:cubicBezTo>
                  <a:cubicBezTo>
                    <a:pt x="82" y="89"/>
                    <a:pt x="82" y="89"/>
                    <a:pt x="82" y="89"/>
                  </a:cubicBezTo>
                  <a:cubicBezTo>
                    <a:pt x="82" y="85"/>
                    <a:pt x="85" y="83"/>
                    <a:pt x="88" y="83"/>
                  </a:cubicBezTo>
                  <a:cubicBezTo>
                    <a:pt x="112" y="83"/>
                    <a:pt x="112" y="83"/>
                    <a:pt x="112" y="83"/>
                  </a:cubicBezTo>
                  <a:cubicBezTo>
                    <a:pt x="114" y="83"/>
                    <a:pt x="115" y="83"/>
                    <a:pt x="116" y="84"/>
                  </a:cubicBezTo>
                  <a:cubicBezTo>
                    <a:pt x="135" y="102"/>
                    <a:pt x="135" y="102"/>
                    <a:pt x="135" y="102"/>
                  </a:cubicBezTo>
                  <a:cubicBezTo>
                    <a:pt x="138" y="88"/>
                    <a:pt x="133" y="74"/>
                    <a:pt x="123" y="64"/>
                  </a:cubicBezTo>
                  <a:cubicBezTo>
                    <a:pt x="111" y="52"/>
                    <a:pt x="93" y="48"/>
                    <a:pt x="77" y="55"/>
                  </a:cubicBezTo>
                  <a:cubicBezTo>
                    <a:pt x="75" y="56"/>
                    <a:pt x="72" y="56"/>
                    <a:pt x="71" y="54"/>
                  </a:cubicBezTo>
                  <a:cubicBezTo>
                    <a:pt x="26" y="9"/>
                    <a:pt x="26" y="9"/>
                    <a:pt x="26" y="9"/>
                  </a:cubicBezTo>
                  <a:cubicBezTo>
                    <a:pt x="34" y="0"/>
                    <a:pt x="34" y="0"/>
                    <a:pt x="34" y="0"/>
                  </a:cubicBezTo>
                  <a:cubicBezTo>
                    <a:pt x="76" y="43"/>
                    <a:pt x="76" y="43"/>
                    <a:pt x="76" y="43"/>
                  </a:cubicBezTo>
                  <a:cubicBezTo>
                    <a:pt x="96" y="36"/>
                    <a:pt x="117" y="41"/>
                    <a:pt x="132" y="56"/>
                  </a:cubicBezTo>
                  <a:cubicBezTo>
                    <a:pt x="147" y="71"/>
                    <a:pt x="152" y="94"/>
                    <a:pt x="143" y="115"/>
                  </a:cubicBezTo>
                  <a:cubicBezTo>
                    <a:pt x="143" y="117"/>
                    <a:pt x="141" y="118"/>
                    <a:pt x="139" y="118"/>
                  </a:cubicBezTo>
                  <a:cubicBezTo>
                    <a:pt x="137" y="119"/>
                    <a:pt x="135" y="118"/>
                    <a:pt x="134" y="117"/>
                  </a:cubicBezTo>
                  <a:cubicBezTo>
                    <a:pt x="110" y="95"/>
                    <a:pt x="110" y="95"/>
                    <a:pt x="110" y="95"/>
                  </a:cubicBezTo>
                  <a:cubicBezTo>
                    <a:pt x="94" y="95"/>
                    <a:pt x="94" y="95"/>
                    <a:pt x="94" y="95"/>
                  </a:cubicBezTo>
                  <a:cubicBezTo>
                    <a:pt x="94" y="110"/>
                    <a:pt x="94" y="110"/>
                    <a:pt x="94" y="110"/>
                  </a:cubicBezTo>
                  <a:cubicBezTo>
                    <a:pt x="117" y="134"/>
                    <a:pt x="117" y="134"/>
                    <a:pt x="117" y="134"/>
                  </a:cubicBezTo>
                  <a:cubicBezTo>
                    <a:pt x="118" y="135"/>
                    <a:pt x="119" y="137"/>
                    <a:pt x="118" y="139"/>
                  </a:cubicBezTo>
                  <a:cubicBezTo>
                    <a:pt x="118" y="141"/>
                    <a:pt x="117" y="143"/>
                    <a:pt x="115" y="144"/>
                  </a:cubicBezTo>
                  <a:cubicBezTo>
                    <a:pt x="108" y="146"/>
                    <a:pt x="101" y="148"/>
                    <a:pt x="94" y="1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36" name="Group 33">
            <a:extLst>
              <a:ext uri="{FF2B5EF4-FFF2-40B4-BE49-F238E27FC236}">
                <a16:creationId xmlns:a16="http://schemas.microsoft.com/office/drawing/2014/main" id="{C99D784E-5189-4F59-A55D-03CB64E0C7A1}"/>
              </a:ext>
            </a:extLst>
          </p:cNvPr>
          <p:cNvGrpSpPr>
            <a:grpSpLocks noChangeAspect="1"/>
          </p:cNvGrpSpPr>
          <p:nvPr/>
        </p:nvGrpSpPr>
        <p:grpSpPr bwMode="auto">
          <a:xfrm>
            <a:off x="6728494" y="4251878"/>
            <a:ext cx="252515" cy="252514"/>
            <a:chOff x="3438" y="437"/>
            <a:chExt cx="428" cy="428"/>
          </a:xfrm>
          <a:solidFill>
            <a:srgbClr val="FF0000"/>
          </a:solidFill>
        </p:grpSpPr>
        <p:sp>
          <p:nvSpPr>
            <p:cNvPr id="137" name="Freeform 34">
              <a:extLst>
                <a:ext uri="{FF2B5EF4-FFF2-40B4-BE49-F238E27FC236}">
                  <a16:creationId xmlns:a16="http://schemas.microsoft.com/office/drawing/2014/main" id="{32668E08-B586-4DDF-B4E8-642BA4D27090}"/>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8" name="Freeform 35">
              <a:extLst>
                <a:ext uri="{FF2B5EF4-FFF2-40B4-BE49-F238E27FC236}">
                  <a16:creationId xmlns:a16="http://schemas.microsoft.com/office/drawing/2014/main" id="{79645404-7E05-4782-A680-F7A1717E854C}"/>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40" name="Group 83">
            <a:extLst>
              <a:ext uri="{FF2B5EF4-FFF2-40B4-BE49-F238E27FC236}">
                <a16:creationId xmlns:a16="http://schemas.microsoft.com/office/drawing/2014/main" id="{ABAE15F6-226A-4A31-A72F-4AB065D191C0}"/>
              </a:ext>
            </a:extLst>
          </p:cNvPr>
          <p:cNvGrpSpPr>
            <a:grpSpLocks noChangeAspect="1"/>
          </p:cNvGrpSpPr>
          <p:nvPr/>
        </p:nvGrpSpPr>
        <p:grpSpPr bwMode="auto">
          <a:xfrm>
            <a:off x="6708546" y="3837019"/>
            <a:ext cx="299675" cy="292864"/>
            <a:chOff x="2584" y="1926"/>
            <a:chExt cx="440" cy="430"/>
          </a:xfrm>
          <a:solidFill>
            <a:srgbClr val="FF0000"/>
          </a:solidFill>
        </p:grpSpPr>
        <p:sp>
          <p:nvSpPr>
            <p:cNvPr id="141" name="Freeform 84">
              <a:extLst>
                <a:ext uri="{FF2B5EF4-FFF2-40B4-BE49-F238E27FC236}">
                  <a16:creationId xmlns:a16="http://schemas.microsoft.com/office/drawing/2014/main" id="{AA63389E-1162-4973-8AE0-ED4481A00C54}"/>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2" name="Freeform 85">
              <a:extLst>
                <a:ext uri="{FF2B5EF4-FFF2-40B4-BE49-F238E27FC236}">
                  <a16:creationId xmlns:a16="http://schemas.microsoft.com/office/drawing/2014/main" id="{B316A824-3FA3-44E5-B16D-107EC7D7F781}"/>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3" name="Freeform 86">
              <a:extLst>
                <a:ext uri="{FF2B5EF4-FFF2-40B4-BE49-F238E27FC236}">
                  <a16:creationId xmlns:a16="http://schemas.microsoft.com/office/drawing/2014/main" id="{1DFEC08A-2D87-470B-B8D1-2D392AAC8085}"/>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4" name="Freeform 87">
              <a:extLst>
                <a:ext uri="{FF2B5EF4-FFF2-40B4-BE49-F238E27FC236}">
                  <a16:creationId xmlns:a16="http://schemas.microsoft.com/office/drawing/2014/main" id="{8AF685D5-3CA0-4D0D-9EE1-1DB8F3A5878D}"/>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8" name="Freeform 88">
              <a:extLst>
                <a:ext uri="{FF2B5EF4-FFF2-40B4-BE49-F238E27FC236}">
                  <a16:creationId xmlns:a16="http://schemas.microsoft.com/office/drawing/2014/main" id="{C6D9D2A4-7618-4891-97BB-DD069302D800}"/>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9" name="Freeform 89">
              <a:extLst>
                <a:ext uri="{FF2B5EF4-FFF2-40B4-BE49-F238E27FC236}">
                  <a16:creationId xmlns:a16="http://schemas.microsoft.com/office/drawing/2014/main" id="{EC8E0613-965D-4A6D-B811-22C54E93BD6B}"/>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0" name="Freeform 90">
              <a:extLst>
                <a:ext uri="{FF2B5EF4-FFF2-40B4-BE49-F238E27FC236}">
                  <a16:creationId xmlns:a16="http://schemas.microsoft.com/office/drawing/2014/main" id="{53C240FE-055F-49F4-812B-9AB040E5FF06}"/>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1" name="Freeform 91">
              <a:extLst>
                <a:ext uri="{FF2B5EF4-FFF2-40B4-BE49-F238E27FC236}">
                  <a16:creationId xmlns:a16="http://schemas.microsoft.com/office/drawing/2014/main" id="{D895DD7F-2F12-4ADA-9827-A1820D17AAAA}"/>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2" name="Freeform 92">
              <a:extLst>
                <a:ext uri="{FF2B5EF4-FFF2-40B4-BE49-F238E27FC236}">
                  <a16:creationId xmlns:a16="http://schemas.microsoft.com/office/drawing/2014/main" id="{0EBA5552-B55A-496E-850B-01E2A2A34ECA}"/>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3" name="Rectangle 93">
              <a:extLst>
                <a:ext uri="{FF2B5EF4-FFF2-40B4-BE49-F238E27FC236}">
                  <a16:creationId xmlns:a16="http://schemas.microsoft.com/office/drawing/2014/main" id="{33A7C668-E2BF-4B94-8923-2852995F9CBF}"/>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4" name="Freeform 94">
              <a:extLst>
                <a:ext uri="{FF2B5EF4-FFF2-40B4-BE49-F238E27FC236}">
                  <a16:creationId xmlns:a16="http://schemas.microsoft.com/office/drawing/2014/main" id="{9768FF4E-EFFB-4E3C-ADC5-792EEBAC4351}"/>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cxnSp>
        <p:nvCxnSpPr>
          <p:cNvPr id="165" name="Straight Connector 164">
            <a:extLst>
              <a:ext uri="{FF2B5EF4-FFF2-40B4-BE49-F238E27FC236}">
                <a16:creationId xmlns:a16="http://schemas.microsoft.com/office/drawing/2014/main" id="{FA3FCF14-58AB-4488-A2AB-63FC20CA9151}"/>
              </a:ext>
            </a:extLst>
          </p:cNvPr>
          <p:cNvCxnSpPr>
            <a:cxnSpLocks/>
          </p:cNvCxnSpPr>
          <p:nvPr/>
        </p:nvCxnSpPr>
        <p:spPr>
          <a:xfrm>
            <a:off x="6473141" y="1174320"/>
            <a:ext cx="0" cy="5436000"/>
          </a:xfrm>
          <a:prstGeom prst="line">
            <a:avLst/>
          </a:prstGeom>
          <a:noFill/>
          <a:ln w="9525" cap="flat" cmpd="sng" algn="ctr">
            <a:solidFill>
              <a:srgbClr val="FF0000"/>
            </a:solidFill>
            <a:prstDash val="dash"/>
          </a:ln>
          <a:effectLst/>
        </p:spPr>
      </p:cxnSp>
      <p:grpSp>
        <p:nvGrpSpPr>
          <p:cNvPr id="75" name="Group 81">
            <a:extLst>
              <a:ext uri="{FF2B5EF4-FFF2-40B4-BE49-F238E27FC236}">
                <a16:creationId xmlns:a16="http://schemas.microsoft.com/office/drawing/2014/main" id="{F5D7CD51-3179-4FCD-9097-855DEE35962C}"/>
              </a:ext>
            </a:extLst>
          </p:cNvPr>
          <p:cNvGrpSpPr>
            <a:grpSpLocks noChangeAspect="1"/>
          </p:cNvGrpSpPr>
          <p:nvPr/>
        </p:nvGrpSpPr>
        <p:grpSpPr bwMode="auto">
          <a:xfrm>
            <a:off x="6716531" y="1807411"/>
            <a:ext cx="286439" cy="285760"/>
            <a:chOff x="1370" y="1720"/>
            <a:chExt cx="426" cy="425"/>
          </a:xfrm>
          <a:solidFill>
            <a:srgbClr val="FF0000"/>
          </a:solidFill>
        </p:grpSpPr>
        <p:sp>
          <p:nvSpPr>
            <p:cNvPr id="76" name="Freeform 82">
              <a:extLst>
                <a:ext uri="{FF2B5EF4-FFF2-40B4-BE49-F238E27FC236}">
                  <a16:creationId xmlns:a16="http://schemas.microsoft.com/office/drawing/2014/main" id="{64662A4F-3EA1-4AA7-8AC0-9D1E9FFDD18F}"/>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7" name="Freeform 83">
              <a:extLst>
                <a:ext uri="{FF2B5EF4-FFF2-40B4-BE49-F238E27FC236}">
                  <a16:creationId xmlns:a16="http://schemas.microsoft.com/office/drawing/2014/main" id="{BD10236B-76E9-4D34-89E1-1AC2B202BDFD}"/>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8" name="Freeform 84">
              <a:extLst>
                <a:ext uri="{FF2B5EF4-FFF2-40B4-BE49-F238E27FC236}">
                  <a16:creationId xmlns:a16="http://schemas.microsoft.com/office/drawing/2014/main" id="{A5E40310-6B7D-4F43-A722-1CE3FB49D589}"/>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9" name="Freeform 85">
              <a:extLst>
                <a:ext uri="{FF2B5EF4-FFF2-40B4-BE49-F238E27FC236}">
                  <a16:creationId xmlns:a16="http://schemas.microsoft.com/office/drawing/2014/main" id="{193E4327-89C0-49A4-9FB4-9C86A6309A30}"/>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0" name="Freeform 86">
              <a:extLst>
                <a:ext uri="{FF2B5EF4-FFF2-40B4-BE49-F238E27FC236}">
                  <a16:creationId xmlns:a16="http://schemas.microsoft.com/office/drawing/2014/main" id="{5813C9FC-3120-4104-B370-C423414A5622}"/>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1" name="Freeform 87">
              <a:extLst>
                <a:ext uri="{FF2B5EF4-FFF2-40B4-BE49-F238E27FC236}">
                  <a16:creationId xmlns:a16="http://schemas.microsoft.com/office/drawing/2014/main" id="{696D8125-91EE-456E-8ADC-AF7A2C9684CB}"/>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88">
              <a:extLst>
                <a:ext uri="{FF2B5EF4-FFF2-40B4-BE49-F238E27FC236}">
                  <a16:creationId xmlns:a16="http://schemas.microsoft.com/office/drawing/2014/main" id="{E0F74F08-3F13-4503-8B47-87E3019C4A5D}"/>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3" name="Freeform 89">
              <a:extLst>
                <a:ext uri="{FF2B5EF4-FFF2-40B4-BE49-F238E27FC236}">
                  <a16:creationId xmlns:a16="http://schemas.microsoft.com/office/drawing/2014/main" id="{80463957-3CE3-4B4A-A17D-E3D3EF8421F5}"/>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4" name="Freeform 90">
              <a:extLst>
                <a:ext uri="{FF2B5EF4-FFF2-40B4-BE49-F238E27FC236}">
                  <a16:creationId xmlns:a16="http://schemas.microsoft.com/office/drawing/2014/main" id="{DF77D354-900B-4725-8594-84BB1973F2AC}"/>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5" name="Freeform 91">
              <a:extLst>
                <a:ext uri="{FF2B5EF4-FFF2-40B4-BE49-F238E27FC236}">
                  <a16:creationId xmlns:a16="http://schemas.microsoft.com/office/drawing/2014/main" id="{0C731026-481A-42CA-A7A1-3AE5BB8C1F4C}"/>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6" name="Freeform 92">
              <a:extLst>
                <a:ext uri="{FF2B5EF4-FFF2-40B4-BE49-F238E27FC236}">
                  <a16:creationId xmlns:a16="http://schemas.microsoft.com/office/drawing/2014/main" id="{E797C326-F0B3-47FB-95A9-3867CB098C65}"/>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87" name="Group 276">
            <a:extLst>
              <a:ext uri="{FF2B5EF4-FFF2-40B4-BE49-F238E27FC236}">
                <a16:creationId xmlns:a16="http://schemas.microsoft.com/office/drawing/2014/main" id="{785E809A-7A4A-429C-BA82-E93D34D22999}"/>
              </a:ext>
            </a:extLst>
          </p:cNvPr>
          <p:cNvGrpSpPr/>
          <p:nvPr/>
        </p:nvGrpSpPr>
        <p:grpSpPr>
          <a:xfrm>
            <a:off x="6728494" y="4619887"/>
            <a:ext cx="289082" cy="312393"/>
            <a:chOff x="2390775" y="912813"/>
            <a:chExt cx="608013" cy="638176"/>
          </a:xfrm>
          <a:solidFill>
            <a:srgbClr val="FF0000"/>
          </a:solidFill>
        </p:grpSpPr>
        <p:sp>
          <p:nvSpPr>
            <p:cNvPr id="90" name="Freeform 5">
              <a:extLst>
                <a:ext uri="{FF2B5EF4-FFF2-40B4-BE49-F238E27FC236}">
                  <a16:creationId xmlns:a16="http://schemas.microsoft.com/office/drawing/2014/main" id="{CF3F7694-0817-4547-9D15-36810CEDD207}"/>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2" name="Freeform 6">
              <a:extLst>
                <a:ext uri="{FF2B5EF4-FFF2-40B4-BE49-F238E27FC236}">
                  <a16:creationId xmlns:a16="http://schemas.microsoft.com/office/drawing/2014/main" id="{D31C6450-716B-4E2B-8494-44EC371CFFE0}"/>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4" name="Freeform 7">
              <a:extLst>
                <a:ext uri="{FF2B5EF4-FFF2-40B4-BE49-F238E27FC236}">
                  <a16:creationId xmlns:a16="http://schemas.microsoft.com/office/drawing/2014/main" id="{84414A30-D8A4-4EDB-A332-CB388399468C}"/>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5" name="Freeform 8">
              <a:extLst>
                <a:ext uri="{FF2B5EF4-FFF2-40B4-BE49-F238E27FC236}">
                  <a16:creationId xmlns:a16="http://schemas.microsoft.com/office/drawing/2014/main" id="{9056EDA9-D340-4244-80D9-ABCC971FF3FF}"/>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9">
              <a:extLst>
                <a:ext uri="{FF2B5EF4-FFF2-40B4-BE49-F238E27FC236}">
                  <a16:creationId xmlns:a16="http://schemas.microsoft.com/office/drawing/2014/main" id="{93DECE0D-B66B-4AC4-9F32-5B2C9B5BDB54}"/>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1634446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78222"/>
            <a:ext cx="10515600" cy="999580"/>
          </a:xfrm>
        </p:spPr>
        <p:txBody>
          <a:bodyPr/>
          <a:lstStyle/>
          <a:p>
            <a:r>
              <a:rPr lang="en-US" dirty="0"/>
              <a:t>Maatschappelijk fit (participatie)</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51946" y="1103440"/>
            <a:ext cx="10819831" cy="4411145"/>
          </a:xfrm>
          <a:prstGeom prst="rect">
            <a:avLst/>
          </a:prstGeom>
        </p:spPr>
        <p:txBody>
          <a:bodyPr wrap="square" lIns="0" tIns="0" rIns="0" bIns="0">
            <a:noAutofit/>
          </a:bodyPr>
          <a:lstStyle/>
          <a:p>
            <a:r>
              <a:rPr kumimoji="0" lang="nl-NL" sz="1600" b="0" i="0" u="none" strike="noStrike" kern="1200" cap="none" spc="0" normalizeH="0" baseline="0" noProof="0" dirty="0">
                <a:ln>
                  <a:noFill/>
                </a:ln>
                <a:effectLst/>
                <a:uLnTx/>
                <a:uFillTx/>
                <a:latin typeface="Avenir LT Std 35 Light"/>
                <a:ea typeface="+mn-ea"/>
                <a:cs typeface="+mn-cs"/>
              </a:rPr>
              <a:t>Uit </a:t>
            </a:r>
            <a:r>
              <a:rPr kumimoji="0" lang="nl-NL" sz="1600" b="0" i="0" u="none" strike="noStrike" kern="1200" cap="none" spc="0" normalizeH="0" baseline="0" noProof="0" dirty="0" smtClean="0">
                <a:ln>
                  <a:noFill/>
                </a:ln>
                <a:effectLst/>
                <a:uLnTx/>
                <a:uFillTx/>
                <a:latin typeface="Avenir LT Std 35 Light"/>
                <a:ea typeface="+mn-ea"/>
                <a:cs typeface="+mn-cs"/>
              </a:rPr>
              <a:t>de opgestelde klantkenmerken blijkt </a:t>
            </a:r>
            <a:r>
              <a:rPr kumimoji="0" lang="nl-NL" sz="1600" b="0" i="0" u="none" strike="noStrike" kern="1200" cap="none" spc="0" normalizeH="0" baseline="0" noProof="0" dirty="0">
                <a:ln>
                  <a:noFill/>
                </a:ln>
                <a:effectLst/>
                <a:uLnTx/>
                <a:uFillTx/>
                <a:latin typeface="Avenir LT Std 35 Light"/>
                <a:ea typeface="+mn-ea"/>
                <a:cs typeface="+mn-cs"/>
              </a:rPr>
              <a:t>dat betaalde arbeid op dit moment geen haalbare oplossing is voor de groep </a:t>
            </a:r>
            <a:r>
              <a:rPr kumimoji="0" lang="nl-NL" sz="1600" b="0" i="0" u="none" strike="noStrike" kern="1200" cap="none" spc="0" normalizeH="0" baseline="0" noProof="0" dirty="0" smtClean="0">
                <a:ln>
                  <a:noFill/>
                </a:ln>
                <a:effectLst/>
                <a:uLnTx/>
                <a:uFillTx/>
                <a:latin typeface="Avenir LT Std 35 Light"/>
                <a:ea typeface="+mn-ea"/>
                <a:cs typeface="+mn-cs"/>
              </a:rPr>
              <a:t>burgers </a:t>
            </a:r>
            <a:r>
              <a:rPr kumimoji="0" lang="nl-NL" sz="1600" b="0" i="0" u="none" strike="noStrike" kern="1200" cap="none" spc="0" normalizeH="0" baseline="0" noProof="0" dirty="0">
                <a:ln>
                  <a:noFill/>
                </a:ln>
                <a:effectLst/>
                <a:uLnTx/>
                <a:uFillTx/>
                <a:latin typeface="Avenir LT Std 35 Light"/>
                <a:ea typeface="+mn-ea"/>
                <a:cs typeface="+mn-cs"/>
              </a:rPr>
              <a:t>die wordt doorverwezen naar Maatschappelijk fit. Voor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hen wordt de verbinding gelegd met wijkgericht aanbod, zoals doen en ontmoeten, sport en cursussen. De gemeente zoekt hiervoor veelal de samenwerking met het brede sociale domein en met andere lokale maatschappelijke partners.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Verschillende derde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partijen</a:t>
            </a:r>
            <a:r>
              <a:rPr lang="nl-NL" sz="1600" dirty="0">
                <a:solidFill>
                  <a:srgbClr val="000000"/>
                </a:solidFill>
              </a:rPr>
              <a:t> spelen hierbij een rol en zij faciliteren en ondersteunen in het realiseren van banen voor </a:t>
            </a:r>
            <a:r>
              <a:rPr lang="nl-NL" sz="1600" dirty="0" smtClean="0">
                <a:solidFill>
                  <a:srgbClr val="000000"/>
                </a:solidFill>
              </a:rPr>
              <a:t>burgers met </a:t>
            </a:r>
            <a:r>
              <a:rPr lang="nl-NL" sz="1600" dirty="0">
                <a:solidFill>
                  <a:srgbClr val="000000"/>
                </a:solidFill>
              </a:rPr>
              <a:t>een </a:t>
            </a:r>
            <a:r>
              <a:rPr lang="nl-NL" sz="1600" dirty="0" smtClean="0">
                <a:solidFill>
                  <a:srgbClr val="000000"/>
                </a:solidFill>
              </a:rPr>
              <a:t>arbeidsbeperking door </a:t>
            </a:r>
            <a:r>
              <a:rPr lang="nl-NL" sz="1600" dirty="0">
                <a:solidFill>
                  <a:srgbClr val="000000"/>
                </a:solidFill>
              </a:rPr>
              <a:t>afspraken te maken met samenwerkingspartners en ketensamenwerking effectief te organiseren.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Het doel van ‘Maatschappelijk fit’ is om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burgers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naar vermogen mee te laten doen in de maatschappij. </a:t>
            </a:r>
            <a:r>
              <a:rPr lang="nl-NL" sz="1600" dirty="0">
                <a:solidFill>
                  <a:srgbClr val="000000"/>
                </a:solidFill>
                <a:latin typeface="Avenir LT Std 35 Light"/>
              </a:rPr>
              <a:t>Hiervoor kunnen instrumenten, activiteiten, stages </a:t>
            </a:r>
            <a:r>
              <a:rPr lang="nl-NL" sz="1600" dirty="0" smtClean="0">
                <a:solidFill>
                  <a:srgbClr val="000000"/>
                </a:solidFill>
                <a:latin typeface="Avenir LT Std 35 Light"/>
              </a:rPr>
              <a:t>et cetera </a:t>
            </a:r>
            <a:r>
              <a:rPr lang="nl-NL" sz="1600" dirty="0">
                <a:solidFill>
                  <a:srgbClr val="000000"/>
                </a:solidFill>
                <a:latin typeface="Avenir LT Std 35 Light"/>
              </a:rPr>
              <a:t>worden ingezet</a:t>
            </a:r>
            <a:r>
              <a:rPr lang="nl-NL" sz="1600" dirty="0" smtClean="0">
                <a:solidFill>
                  <a:srgbClr val="000000"/>
                </a:solidFill>
                <a:latin typeface="Avenir LT Std 35 Light"/>
              </a:rPr>
              <a:t>.</a:t>
            </a:r>
          </a:p>
          <a:p>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Het systeem heeft een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gepersonaliseerd voorstel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gegeven aan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 en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professional voor de inzet van instrumenten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o.b.v. </a:t>
            </a:r>
            <a:r>
              <a:rPr lang="nl-NL" sz="1600" dirty="0" smtClean="0">
                <a:solidFill>
                  <a:srgbClr val="000000"/>
                </a:solidFill>
                <a:latin typeface="Avenir LT Std 35 Light"/>
              </a:rPr>
              <a:t>de</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opgestelde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klantkenmerken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en effectiviteit van instrumenten (gebaseerd op hoe succesvol de instrumenten in het verleden zijn geweest). De professional</a:t>
            </a:r>
            <a:r>
              <a:rPr kumimoji="0" lang="nl-NL" sz="1600" b="0" i="0" u="none" strike="noStrike" kern="1200" cap="none" spc="0" normalizeH="0" noProof="0" dirty="0">
                <a:ln>
                  <a:noFill/>
                </a:ln>
                <a:solidFill>
                  <a:srgbClr val="000000"/>
                </a:solidFill>
                <a:effectLst/>
                <a:uLnTx/>
                <a:uFillTx/>
                <a:latin typeface="Avenir LT Std 35 Light"/>
                <a:ea typeface="+mn-ea"/>
                <a:cs typeface="+mn-cs"/>
              </a:rPr>
              <a:t> kan dit voorstel overnemen of aanpassen.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Ook is het mogelijk om in de digitale omgeving instrumenten te zoeken. In deze module vindt daadwerkelijk de uitvoering van de instrumenten plaats. De professional meldt 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aan voor het instrument en 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 ontvangt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benodigde informatie betreffende het </a:t>
            </a:r>
            <a:r>
              <a:rPr lang="nl-NL" sz="1600" dirty="0">
                <a:solidFill>
                  <a:srgbClr val="000000"/>
                </a:solidFill>
              </a:rPr>
              <a:t>instrument </a:t>
            </a:r>
            <a:r>
              <a:rPr lang="nl-NL" sz="1600" dirty="0" smtClean="0">
                <a:solidFill>
                  <a:srgbClr val="000000"/>
                </a:solidFill>
              </a:rPr>
              <a:t>middels het gewenste notificatie kanaal.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stemt de uitvoering van het instrument af met de leverancier en de professional ontvangt hier een terugkoppeling van. Indien 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van het instrument gebruik heeft gemaakt, wordt het resultaat vastgelegd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in de klantkenmerken. </a:t>
            </a:r>
            <a:r>
              <a:rPr lang="nl-NL" sz="1600" dirty="0" smtClean="0">
                <a:solidFill>
                  <a:srgbClr val="000000"/>
                </a:solidFill>
                <a:latin typeface="Avenir LT Std 35 Light"/>
              </a:rPr>
              <a:t>Binnen </a:t>
            </a:r>
            <a:r>
              <a:rPr lang="nl-NL" sz="1600" dirty="0">
                <a:solidFill>
                  <a:srgbClr val="000000"/>
                </a:solidFill>
                <a:latin typeface="Avenir LT Std 35 Light"/>
              </a:rPr>
              <a:t>Maatschappelijk fit bereidt de gemeente </a:t>
            </a:r>
            <a:r>
              <a:rPr lang="nl-NL" sz="1600" dirty="0" smtClean="0">
                <a:solidFill>
                  <a:srgbClr val="000000"/>
                </a:solidFill>
                <a:latin typeface="Avenir LT Std 35 Light"/>
              </a:rPr>
              <a:t>burgers </a:t>
            </a:r>
            <a:r>
              <a:rPr lang="nl-NL" sz="1600" dirty="0">
                <a:solidFill>
                  <a:srgbClr val="000000"/>
                </a:solidFill>
                <a:latin typeface="Avenir LT Std 35 Light"/>
              </a:rPr>
              <a:t>voor, zodat later een </a:t>
            </a:r>
            <a:r>
              <a:rPr lang="nl-NL" sz="1600" dirty="0">
                <a:solidFill>
                  <a:srgbClr val="000000"/>
                </a:solidFill>
              </a:rPr>
              <a:t>duurzame uitstroom naar werk, sociaal werk of onderwijs gerealiseerd kan worden</a:t>
            </a:r>
            <a:r>
              <a:rPr lang="nl-NL" sz="1600" dirty="0" smtClean="0">
                <a:solidFill>
                  <a:srgbClr val="000000"/>
                </a:solidFill>
              </a:rPr>
              <a:t>. </a:t>
            </a:r>
            <a:r>
              <a:rPr lang="nl-NL" sz="1600" dirty="0">
                <a:solidFill>
                  <a:srgbClr val="000000"/>
                </a:solidFill>
              </a:rPr>
              <a:t>Binnen </a:t>
            </a:r>
            <a:r>
              <a:rPr lang="nl-NL" sz="1600" dirty="0" smtClean="0">
                <a:solidFill>
                  <a:srgbClr val="000000"/>
                </a:solidFill>
              </a:rPr>
              <a:t>dit element kan </a:t>
            </a:r>
            <a:r>
              <a:rPr lang="nl-NL" sz="1600" dirty="0">
                <a:solidFill>
                  <a:srgbClr val="000000"/>
                </a:solidFill>
              </a:rPr>
              <a:t>een overdracht naar handhaving plaatsvinden indien de </a:t>
            </a:r>
            <a:r>
              <a:rPr lang="nl-NL" sz="1600" dirty="0" smtClean="0">
                <a:solidFill>
                  <a:srgbClr val="000000"/>
                </a:solidFill>
              </a:rPr>
              <a:t>burger </a:t>
            </a:r>
            <a:r>
              <a:rPr lang="nl-NL" sz="1600" dirty="0">
                <a:solidFill>
                  <a:srgbClr val="000000"/>
                </a:solidFill>
              </a:rPr>
              <a:t>zich niet aan de gemaakte afspraken houdt.</a:t>
            </a:r>
          </a:p>
          <a:p>
            <a:pPr lvl="0">
              <a:defRPr/>
            </a:pPr>
            <a:endParaRPr kumimoji="0" lang="nl-NL" sz="1600" b="1" i="0" u="none" strike="noStrike" kern="1200" cap="none" spc="0" normalizeH="0" baseline="0" noProof="0" dirty="0">
              <a:ln>
                <a:noFill/>
              </a:ln>
              <a:solidFill>
                <a:srgbClr val="5A5A5A"/>
              </a:solidFill>
              <a:effectLst/>
              <a:uLnTx/>
              <a:uFillTx/>
              <a:latin typeface="Graphik Black" panose="020B0A03030202060203" pitchFamily="34" charset="0"/>
              <a:ea typeface="+mn-ea"/>
              <a:cs typeface="+mn-cs"/>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806966"/>
            <a:ext cx="10806305" cy="882544"/>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92651" y="5758227"/>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1844111" y="6358458"/>
            <a:ext cx="352882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Inzet instrumentarium </a:t>
            </a:r>
          </a:p>
        </p:txBody>
      </p:sp>
      <p:sp>
        <p:nvSpPr>
          <p:cNvPr id="267" name="TextBox 266">
            <a:extLst>
              <a:ext uri="{FF2B5EF4-FFF2-40B4-BE49-F238E27FC236}">
                <a16:creationId xmlns:a16="http://schemas.microsoft.com/office/drawing/2014/main" id="{F7F19FD4-56BD-4DC2-A10E-136A5DAA3F62}"/>
              </a:ext>
            </a:extLst>
          </p:cNvPr>
          <p:cNvSpPr txBox="1"/>
          <p:nvPr/>
        </p:nvSpPr>
        <p:spPr>
          <a:xfrm>
            <a:off x="7593232" y="6342292"/>
            <a:ext cx="36567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(Bijgewerkt)</a:t>
            </a:r>
            <a:r>
              <a:rPr kumimoji="0" lang="nl-NL" sz="1600" b="0" i="0" u="none" strike="noStrike" kern="1200" cap="none" spc="0" normalizeH="0" noProof="0" dirty="0">
                <a:ln>
                  <a:noFill/>
                </a:ln>
                <a:solidFill>
                  <a:srgbClr val="FFFFFF">
                    <a:lumMod val="50000"/>
                  </a:srgbClr>
                </a:solidFill>
                <a:effectLst/>
                <a:uLnTx/>
                <a:uFillTx/>
                <a:latin typeface="Avenir LT Std 35 Light"/>
                <a:ea typeface="+mn-ea"/>
                <a:cs typeface="+mn-cs"/>
              </a:rPr>
              <a:t> Plan van Aanpak</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66" name="Group 134">
            <a:extLst>
              <a:ext uri="{FF2B5EF4-FFF2-40B4-BE49-F238E27FC236}">
                <a16:creationId xmlns:a16="http://schemas.microsoft.com/office/drawing/2014/main" id="{B1295243-8716-4576-9D5E-69D8EA48D39A}"/>
              </a:ext>
            </a:extLst>
          </p:cNvPr>
          <p:cNvGrpSpPr>
            <a:grpSpLocks noChangeAspect="1"/>
          </p:cNvGrpSpPr>
          <p:nvPr/>
        </p:nvGrpSpPr>
        <p:grpSpPr bwMode="auto">
          <a:xfrm>
            <a:off x="10681368" y="305354"/>
            <a:ext cx="433700" cy="479886"/>
            <a:chOff x="2606" y="3225"/>
            <a:chExt cx="385" cy="426"/>
          </a:xfrm>
          <a:solidFill>
            <a:schemeClr val="bg1">
              <a:lumMod val="85000"/>
            </a:schemeClr>
          </a:solidFill>
        </p:grpSpPr>
        <p:sp>
          <p:nvSpPr>
            <p:cNvPr id="67" name="Freeform 135">
              <a:extLst>
                <a:ext uri="{FF2B5EF4-FFF2-40B4-BE49-F238E27FC236}">
                  <a16:creationId xmlns:a16="http://schemas.microsoft.com/office/drawing/2014/main" id="{CFEC43A5-29AF-4945-9B75-0EDC380ED8CD}"/>
                </a:ext>
              </a:extLst>
            </p:cNvPr>
            <p:cNvSpPr>
              <a:spLocks noEditPoints="1"/>
            </p:cNvSpPr>
            <p:nvPr/>
          </p:nvSpPr>
          <p:spPr bwMode="auto">
            <a:xfrm>
              <a:off x="2606" y="3225"/>
              <a:ext cx="385" cy="426"/>
            </a:xfrm>
            <a:custGeom>
              <a:avLst/>
              <a:gdLst>
                <a:gd name="T0" fmla="*/ 174 w 261"/>
                <a:gd name="T1" fmla="*/ 288 h 288"/>
                <a:gd name="T2" fmla="*/ 54 w 261"/>
                <a:gd name="T3" fmla="*/ 288 h 288"/>
                <a:gd name="T4" fmla="*/ 48 w 261"/>
                <a:gd name="T5" fmla="*/ 282 h 288"/>
                <a:gd name="T6" fmla="*/ 48 w 261"/>
                <a:gd name="T7" fmla="*/ 216 h 288"/>
                <a:gd name="T8" fmla="*/ 0 w 261"/>
                <a:gd name="T9" fmla="*/ 121 h 288"/>
                <a:gd name="T10" fmla="*/ 120 w 261"/>
                <a:gd name="T11" fmla="*/ 0 h 288"/>
                <a:gd name="T12" fmla="*/ 235 w 261"/>
                <a:gd name="T13" fmla="*/ 101 h 288"/>
                <a:gd name="T14" fmla="*/ 243 w 261"/>
                <a:gd name="T15" fmla="*/ 118 h 288"/>
                <a:gd name="T16" fmla="*/ 260 w 261"/>
                <a:gd name="T17" fmla="*/ 163 h 288"/>
                <a:gd name="T18" fmla="*/ 260 w 261"/>
                <a:gd name="T19" fmla="*/ 165 h 288"/>
                <a:gd name="T20" fmla="*/ 258 w 261"/>
                <a:gd name="T21" fmla="*/ 174 h 288"/>
                <a:gd name="T22" fmla="*/ 247 w 261"/>
                <a:gd name="T23" fmla="*/ 180 h 288"/>
                <a:gd name="T24" fmla="*/ 234 w 261"/>
                <a:gd name="T25" fmla="*/ 180 h 288"/>
                <a:gd name="T26" fmla="*/ 223 w 261"/>
                <a:gd name="T27" fmla="*/ 235 h 288"/>
                <a:gd name="T28" fmla="*/ 180 w 261"/>
                <a:gd name="T29" fmla="*/ 246 h 288"/>
                <a:gd name="T30" fmla="*/ 180 w 261"/>
                <a:gd name="T31" fmla="*/ 282 h 288"/>
                <a:gd name="T32" fmla="*/ 174 w 261"/>
                <a:gd name="T33" fmla="*/ 288 h 288"/>
                <a:gd name="T34" fmla="*/ 60 w 261"/>
                <a:gd name="T35" fmla="*/ 276 h 288"/>
                <a:gd name="T36" fmla="*/ 168 w 261"/>
                <a:gd name="T37" fmla="*/ 276 h 288"/>
                <a:gd name="T38" fmla="*/ 168 w 261"/>
                <a:gd name="T39" fmla="*/ 240 h 288"/>
                <a:gd name="T40" fmla="*/ 170 w 261"/>
                <a:gd name="T41" fmla="*/ 236 h 288"/>
                <a:gd name="T42" fmla="*/ 174 w 261"/>
                <a:gd name="T43" fmla="*/ 234 h 288"/>
                <a:gd name="T44" fmla="*/ 214 w 261"/>
                <a:gd name="T45" fmla="*/ 226 h 288"/>
                <a:gd name="T46" fmla="*/ 222 w 261"/>
                <a:gd name="T47" fmla="*/ 174 h 288"/>
                <a:gd name="T48" fmla="*/ 224 w 261"/>
                <a:gd name="T49" fmla="*/ 170 h 288"/>
                <a:gd name="T50" fmla="*/ 229 w 261"/>
                <a:gd name="T51" fmla="*/ 168 h 288"/>
                <a:gd name="T52" fmla="*/ 246 w 261"/>
                <a:gd name="T53" fmla="*/ 168 h 288"/>
                <a:gd name="T54" fmla="*/ 248 w 261"/>
                <a:gd name="T55" fmla="*/ 167 h 288"/>
                <a:gd name="T56" fmla="*/ 248 w 261"/>
                <a:gd name="T57" fmla="*/ 165 h 288"/>
                <a:gd name="T58" fmla="*/ 248 w 261"/>
                <a:gd name="T59" fmla="*/ 162 h 288"/>
                <a:gd name="T60" fmla="*/ 233 w 261"/>
                <a:gd name="T61" fmla="*/ 124 h 288"/>
                <a:gd name="T62" fmla="*/ 223 w 261"/>
                <a:gd name="T63" fmla="*/ 101 h 288"/>
                <a:gd name="T64" fmla="*/ 120 w 261"/>
                <a:gd name="T65" fmla="*/ 12 h 288"/>
                <a:gd name="T66" fmla="*/ 12 w 261"/>
                <a:gd name="T67" fmla="*/ 121 h 288"/>
                <a:gd name="T68" fmla="*/ 57 w 261"/>
                <a:gd name="T69" fmla="*/ 208 h 288"/>
                <a:gd name="T70" fmla="*/ 60 w 261"/>
                <a:gd name="T71" fmla="*/ 213 h 288"/>
                <a:gd name="T72" fmla="*/ 60 w 261"/>
                <a:gd name="T7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1" h="288">
                  <a:moveTo>
                    <a:pt x="174" y="288"/>
                  </a:moveTo>
                  <a:cubicBezTo>
                    <a:pt x="54" y="288"/>
                    <a:pt x="54" y="288"/>
                    <a:pt x="54" y="288"/>
                  </a:cubicBezTo>
                  <a:cubicBezTo>
                    <a:pt x="51" y="288"/>
                    <a:pt x="48" y="285"/>
                    <a:pt x="48" y="282"/>
                  </a:cubicBezTo>
                  <a:cubicBezTo>
                    <a:pt x="48" y="216"/>
                    <a:pt x="48" y="216"/>
                    <a:pt x="48" y="216"/>
                  </a:cubicBezTo>
                  <a:cubicBezTo>
                    <a:pt x="16" y="196"/>
                    <a:pt x="0" y="164"/>
                    <a:pt x="0" y="121"/>
                  </a:cubicBezTo>
                  <a:cubicBezTo>
                    <a:pt x="0" y="53"/>
                    <a:pt x="53" y="0"/>
                    <a:pt x="120" y="0"/>
                  </a:cubicBezTo>
                  <a:cubicBezTo>
                    <a:pt x="176" y="0"/>
                    <a:pt x="235" y="38"/>
                    <a:pt x="235" y="101"/>
                  </a:cubicBezTo>
                  <a:cubicBezTo>
                    <a:pt x="235" y="103"/>
                    <a:pt x="240" y="112"/>
                    <a:pt x="243" y="118"/>
                  </a:cubicBezTo>
                  <a:cubicBezTo>
                    <a:pt x="252" y="133"/>
                    <a:pt x="261" y="150"/>
                    <a:pt x="260" y="163"/>
                  </a:cubicBezTo>
                  <a:cubicBezTo>
                    <a:pt x="260" y="164"/>
                    <a:pt x="260" y="164"/>
                    <a:pt x="260" y="165"/>
                  </a:cubicBezTo>
                  <a:cubicBezTo>
                    <a:pt x="260" y="167"/>
                    <a:pt x="260" y="171"/>
                    <a:pt x="258" y="174"/>
                  </a:cubicBezTo>
                  <a:cubicBezTo>
                    <a:pt x="256" y="178"/>
                    <a:pt x="251" y="180"/>
                    <a:pt x="247" y="180"/>
                  </a:cubicBezTo>
                  <a:cubicBezTo>
                    <a:pt x="243" y="180"/>
                    <a:pt x="238" y="180"/>
                    <a:pt x="234" y="180"/>
                  </a:cubicBezTo>
                  <a:cubicBezTo>
                    <a:pt x="234" y="194"/>
                    <a:pt x="233" y="225"/>
                    <a:pt x="223" y="235"/>
                  </a:cubicBezTo>
                  <a:cubicBezTo>
                    <a:pt x="214" y="244"/>
                    <a:pt x="201" y="246"/>
                    <a:pt x="180" y="246"/>
                  </a:cubicBezTo>
                  <a:cubicBezTo>
                    <a:pt x="180" y="282"/>
                    <a:pt x="180" y="282"/>
                    <a:pt x="180" y="282"/>
                  </a:cubicBezTo>
                  <a:cubicBezTo>
                    <a:pt x="180" y="285"/>
                    <a:pt x="177" y="288"/>
                    <a:pt x="174" y="288"/>
                  </a:cubicBezTo>
                  <a:close/>
                  <a:moveTo>
                    <a:pt x="60" y="276"/>
                  </a:moveTo>
                  <a:cubicBezTo>
                    <a:pt x="168" y="276"/>
                    <a:pt x="168" y="276"/>
                    <a:pt x="168" y="276"/>
                  </a:cubicBezTo>
                  <a:cubicBezTo>
                    <a:pt x="168" y="240"/>
                    <a:pt x="168" y="240"/>
                    <a:pt x="168" y="240"/>
                  </a:cubicBezTo>
                  <a:cubicBezTo>
                    <a:pt x="168" y="239"/>
                    <a:pt x="169" y="237"/>
                    <a:pt x="170" y="236"/>
                  </a:cubicBezTo>
                  <a:cubicBezTo>
                    <a:pt x="171" y="235"/>
                    <a:pt x="172" y="234"/>
                    <a:pt x="174" y="234"/>
                  </a:cubicBezTo>
                  <a:cubicBezTo>
                    <a:pt x="198" y="234"/>
                    <a:pt x="208" y="233"/>
                    <a:pt x="214" y="226"/>
                  </a:cubicBezTo>
                  <a:cubicBezTo>
                    <a:pt x="221" y="220"/>
                    <a:pt x="223" y="192"/>
                    <a:pt x="222" y="174"/>
                  </a:cubicBezTo>
                  <a:cubicBezTo>
                    <a:pt x="222" y="173"/>
                    <a:pt x="223" y="171"/>
                    <a:pt x="224" y="170"/>
                  </a:cubicBezTo>
                  <a:cubicBezTo>
                    <a:pt x="225" y="169"/>
                    <a:pt x="227" y="168"/>
                    <a:pt x="229" y="168"/>
                  </a:cubicBezTo>
                  <a:cubicBezTo>
                    <a:pt x="229" y="168"/>
                    <a:pt x="239" y="168"/>
                    <a:pt x="246" y="168"/>
                  </a:cubicBezTo>
                  <a:cubicBezTo>
                    <a:pt x="247" y="168"/>
                    <a:pt x="248" y="168"/>
                    <a:pt x="248" y="167"/>
                  </a:cubicBezTo>
                  <a:cubicBezTo>
                    <a:pt x="248" y="167"/>
                    <a:pt x="248" y="166"/>
                    <a:pt x="248" y="165"/>
                  </a:cubicBezTo>
                  <a:cubicBezTo>
                    <a:pt x="248" y="164"/>
                    <a:pt x="248" y="163"/>
                    <a:pt x="248" y="162"/>
                  </a:cubicBezTo>
                  <a:cubicBezTo>
                    <a:pt x="249" y="153"/>
                    <a:pt x="240" y="136"/>
                    <a:pt x="233" y="124"/>
                  </a:cubicBezTo>
                  <a:cubicBezTo>
                    <a:pt x="226" y="113"/>
                    <a:pt x="223" y="106"/>
                    <a:pt x="223" y="101"/>
                  </a:cubicBezTo>
                  <a:cubicBezTo>
                    <a:pt x="223" y="45"/>
                    <a:pt x="170" y="12"/>
                    <a:pt x="120" y="12"/>
                  </a:cubicBezTo>
                  <a:cubicBezTo>
                    <a:pt x="59" y="12"/>
                    <a:pt x="12" y="60"/>
                    <a:pt x="12" y="121"/>
                  </a:cubicBezTo>
                  <a:cubicBezTo>
                    <a:pt x="12" y="161"/>
                    <a:pt x="27" y="190"/>
                    <a:pt x="57" y="208"/>
                  </a:cubicBezTo>
                  <a:cubicBezTo>
                    <a:pt x="59" y="209"/>
                    <a:pt x="60" y="211"/>
                    <a:pt x="60" y="213"/>
                  </a:cubicBezTo>
                  <a:lnTo>
                    <a:pt x="60"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8" name="Freeform 136">
              <a:extLst>
                <a:ext uri="{FF2B5EF4-FFF2-40B4-BE49-F238E27FC236}">
                  <a16:creationId xmlns:a16="http://schemas.microsoft.com/office/drawing/2014/main" id="{A60BD8FC-28F8-48F0-B28B-31FAF9EF2D32}"/>
                </a:ext>
              </a:extLst>
            </p:cNvPr>
            <p:cNvSpPr>
              <a:spLocks noEditPoints="1"/>
            </p:cNvSpPr>
            <p:nvPr/>
          </p:nvSpPr>
          <p:spPr bwMode="auto">
            <a:xfrm>
              <a:off x="2685" y="3314"/>
              <a:ext cx="195" cy="179"/>
            </a:xfrm>
            <a:custGeom>
              <a:avLst/>
              <a:gdLst>
                <a:gd name="T0" fmla="*/ 66 w 132"/>
                <a:gd name="T1" fmla="*/ 121 h 121"/>
                <a:gd name="T2" fmla="*/ 62 w 132"/>
                <a:gd name="T3" fmla="*/ 120 h 121"/>
                <a:gd name="T4" fmla="*/ 0 w 132"/>
                <a:gd name="T5" fmla="*/ 40 h 121"/>
                <a:gd name="T6" fmla="*/ 32 w 132"/>
                <a:gd name="T7" fmla="*/ 1 h 121"/>
                <a:gd name="T8" fmla="*/ 66 w 132"/>
                <a:gd name="T9" fmla="*/ 19 h 121"/>
                <a:gd name="T10" fmla="*/ 100 w 132"/>
                <a:gd name="T11" fmla="*/ 1 h 121"/>
                <a:gd name="T12" fmla="*/ 132 w 132"/>
                <a:gd name="T13" fmla="*/ 40 h 121"/>
                <a:gd name="T14" fmla="*/ 69 w 132"/>
                <a:gd name="T15" fmla="*/ 120 h 121"/>
                <a:gd name="T16" fmla="*/ 66 w 132"/>
                <a:gd name="T17" fmla="*/ 121 h 121"/>
                <a:gd name="T18" fmla="*/ 36 w 132"/>
                <a:gd name="T19" fmla="*/ 13 h 121"/>
                <a:gd name="T20" fmla="*/ 33 w 132"/>
                <a:gd name="T21" fmla="*/ 13 h 121"/>
                <a:gd name="T22" fmla="*/ 12 w 132"/>
                <a:gd name="T23" fmla="*/ 40 h 121"/>
                <a:gd name="T24" fmla="*/ 66 w 132"/>
                <a:gd name="T25" fmla="*/ 107 h 121"/>
                <a:gd name="T26" fmla="*/ 120 w 132"/>
                <a:gd name="T27" fmla="*/ 40 h 121"/>
                <a:gd name="T28" fmla="*/ 99 w 132"/>
                <a:gd name="T29" fmla="*/ 13 h 121"/>
                <a:gd name="T30" fmla="*/ 72 w 132"/>
                <a:gd name="T31" fmla="*/ 37 h 121"/>
                <a:gd name="T32" fmla="*/ 66 w 132"/>
                <a:gd name="T33" fmla="*/ 42 h 121"/>
                <a:gd name="T34" fmla="*/ 60 w 132"/>
                <a:gd name="T35" fmla="*/ 37 h 121"/>
                <a:gd name="T36" fmla="*/ 36 w 132"/>
                <a:gd name="T37" fmla="*/ 1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2" h="121">
                  <a:moveTo>
                    <a:pt x="66" y="121"/>
                  </a:moveTo>
                  <a:cubicBezTo>
                    <a:pt x="65" y="121"/>
                    <a:pt x="64" y="120"/>
                    <a:pt x="62" y="120"/>
                  </a:cubicBezTo>
                  <a:cubicBezTo>
                    <a:pt x="56" y="115"/>
                    <a:pt x="0" y="74"/>
                    <a:pt x="0" y="40"/>
                  </a:cubicBezTo>
                  <a:cubicBezTo>
                    <a:pt x="0" y="17"/>
                    <a:pt x="16" y="3"/>
                    <a:pt x="32" y="1"/>
                  </a:cubicBezTo>
                  <a:cubicBezTo>
                    <a:pt x="43" y="0"/>
                    <a:pt x="57" y="4"/>
                    <a:pt x="66" y="19"/>
                  </a:cubicBezTo>
                  <a:cubicBezTo>
                    <a:pt x="75" y="4"/>
                    <a:pt x="89" y="0"/>
                    <a:pt x="100" y="1"/>
                  </a:cubicBezTo>
                  <a:cubicBezTo>
                    <a:pt x="116" y="3"/>
                    <a:pt x="132" y="17"/>
                    <a:pt x="132" y="40"/>
                  </a:cubicBezTo>
                  <a:cubicBezTo>
                    <a:pt x="132" y="74"/>
                    <a:pt x="76" y="115"/>
                    <a:pt x="69" y="120"/>
                  </a:cubicBezTo>
                  <a:cubicBezTo>
                    <a:pt x="68" y="120"/>
                    <a:pt x="67" y="121"/>
                    <a:pt x="66" y="121"/>
                  </a:cubicBezTo>
                  <a:close/>
                  <a:moveTo>
                    <a:pt x="36" y="13"/>
                  </a:moveTo>
                  <a:cubicBezTo>
                    <a:pt x="35" y="13"/>
                    <a:pt x="34" y="13"/>
                    <a:pt x="33" y="13"/>
                  </a:cubicBezTo>
                  <a:cubicBezTo>
                    <a:pt x="23" y="14"/>
                    <a:pt x="12" y="24"/>
                    <a:pt x="12" y="40"/>
                  </a:cubicBezTo>
                  <a:cubicBezTo>
                    <a:pt x="12" y="62"/>
                    <a:pt x="48" y="94"/>
                    <a:pt x="66" y="107"/>
                  </a:cubicBezTo>
                  <a:cubicBezTo>
                    <a:pt x="84" y="94"/>
                    <a:pt x="120" y="62"/>
                    <a:pt x="120" y="40"/>
                  </a:cubicBezTo>
                  <a:cubicBezTo>
                    <a:pt x="120" y="24"/>
                    <a:pt x="109" y="14"/>
                    <a:pt x="99" y="13"/>
                  </a:cubicBezTo>
                  <a:cubicBezTo>
                    <a:pt x="89" y="12"/>
                    <a:pt x="77" y="17"/>
                    <a:pt x="72" y="37"/>
                  </a:cubicBezTo>
                  <a:cubicBezTo>
                    <a:pt x="71" y="40"/>
                    <a:pt x="69" y="42"/>
                    <a:pt x="66" y="42"/>
                  </a:cubicBezTo>
                  <a:cubicBezTo>
                    <a:pt x="63" y="42"/>
                    <a:pt x="61" y="40"/>
                    <a:pt x="60" y="37"/>
                  </a:cubicBezTo>
                  <a:cubicBezTo>
                    <a:pt x="56" y="19"/>
                    <a:pt x="45" y="13"/>
                    <a:pt x="3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69" name="Group 77">
            <a:extLst>
              <a:ext uri="{FF2B5EF4-FFF2-40B4-BE49-F238E27FC236}">
                <a16:creationId xmlns:a16="http://schemas.microsoft.com/office/drawing/2014/main" id="{9F26A56C-AD0E-41C4-A878-2F70FF9AD7F2}"/>
              </a:ext>
            </a:extLst>
          </p:cNvPr>
          <p:cNvGrpSpPr>
            <a:grpSpLocks noChangeAspect="1"/>
          </p:cNvGrpSpPr>
          <p:nvPr/>
        </p:nvGrpSpPr>
        <p:grpSpPr bwMode="auto">
          <a:xfrm>
            <a:off x="11353800" y="377903"/>
            <a:ext cx="506710" cy="433156"/>
            <a:chOff x="3613" y="1954"/>
            <a:chExt cx="434" cy="371"/>
          </a:xfrm>
          <a:solidFill>
            <a:schemeClr val="bg1">
              <a:lumMod val="85000"/>
            </a:schemeClr>
          </a:solidFill>
        </p:grpSpPr>
        <p:sp>
          <p:nvSpPr>
            <p:cNvPr id="70" name="Freeform 78">
              <a:extLst>
                <a:ext uri="{FF2B5EF4-FFF2-40B4-BE49-F238E27FC236}">
                  <a16:creationId xmlns:a16="http://schemas.microsoft.com/office/drawing/2014/main" id="{47A4F0E1-1EC0-4914-B766-5DDC7DD15031}"/>
                </a:ext>
              </a:extLst>
            </p:cNvPr>
            <p:cNvSpPr>
              <a:spLocks noEditPoints="1"/>
            </p:cNvSpPr>
            <p:nvPr/>
          </p:nvSpPr>
          <p:spPr bwMode="auto">
            <a:xfrm>
              <a:off x="3614" y="2078"/>
              <a:ext cx="343" cy="247"/>
            </a:xfrm>
            <a:custGeom>
              <a:avLst/>
              <a:gdLst>
                <a:gd name="T0" fmla="*/ 224 w 224"/>
                <a:gd name="T1" fmla="*/ 109 h 165"/>
                <a:gd name="T2" fmla="*/ 224 w 224"/>
                <a:gd name="T3" fmla="*/ 108 h 165"/>
                <a:gd name="T4" fmla="*/ 224 w 224"/>
                <a:gd name="T5" fmla="*/ 107 h 165"/>
                <a:gd name="T6" fmla="*/ 223 w 224"/>
                <a:gd name="T7" fmla="*/ 107 h 165"/>
                <a:gd name="T8" fmla="*/ 223 w 224"/>
                <a:gd name="T9" fmla="*/ 106 h 165"/>
                <a:gd name="T10" fmla="*/ 175 w 224"/>
                <a:gd name="T11" fmla="*/ 58 h 165"/>
                <a:gd name="T12" fmla="*/ 170 w 224"/>
                <a:gd name="T13" fmla="*/ 56 h 165"/>
                <a:gd name="T14" fmla="*/ 166 w 224"/>
                <a:gd name="T15" fmla="*/ 58 h 165"/>
                <a:gd name="T16" fmla="*/ 166 w 224"/>
                <a:gd name="T17" fmla="*/ 67 h 165"/>
                <a:gd name="T18" fmla="*/ 204 w 224"/>
                <a:gd name="T19" fmla="*/ 104 h 165"/>
                <a:gd name="T20" fmla="*/ 48 w 224"/>
                <a:gd name="T21" fmla="*/ 104 h 165"/>
                <a:gd name="T22" fmla="*/ 12 w 224"/>
                <a:gd name="T23" fmla="*/ 68 h 165"/>
                <a:gd name="T24" fmla="*/ 48 w 224"/>
                <a:gd name="T25" fmla="*/ 32 h 165"/>
                <a:gd name="T26" fmla="*/ 111 w 224"/>
                <a:gd name="T27" fmla="*/ 32 h 165"/>
                <a:gd name="T28" fmla="*/ 111 w 224"/>
                <a:gd name="T29" fmla="*/ 44 h 165"/>
                <a:gd name="T30" fmla="*/ 117 w 224"/>
                <a:gd name="T31" fmla="*/ 50 h 165"/>
                <a:gd name="T32" fmla="*/ 155 w 224"/>
                <a:gd name="T33" fmla="*/ 50 h 165"/>
                <a:gd name="T34" fmla="*/ 161 w 224"/>
                <a:gd name="T35" fmla="*/ 44 h 165"/>
                <a:gd name="T36" fmla="*/ 161 w 224"/>
                <a:gd name="T37" fmla="*/ 6 h 165"/>
                <a:gd name="T38" fmla="*/ 155 w 224"/>
                <a:gd name="T39" fmla="*/ 0 h 165"/>
                <a:gd name="T40" fmla="*/ 117 w 224"/>
                <a:gd name="T41" fmla="*/ 0 h 165"/>
                <a:gd name="T42" fmla="*/ 111 w 224"/>
                <a:gd name="T43" fmla="*/ 6 h 165"/>
                <a:gd name="T44" fmla="*/ 111 w 224"/>
                <a:gd name="T45" fmla="*/ 21 h 165"/>
                <a:gd name="T46" fmla="*/ 48 w 224"/>
                <a:gd name="T47" fmla="*/ 21 h 165"/>
                <a:gd name="T48" fmla="*/ 0 w 224"/>
                <a:gd name="T49" fmla="*/ 68 h 165"/>
                <a:gd name="T50" fmla="*/ 48 w 224"/>
                <a:gd name="T51" fmla="*/ 116 h 165"/>
                <a:gd name="T52" fmla="*/ 204 w 224"/>
                <a:gd name="T53" fmla="*/ 116 h 165"/>
                <a:gd name="T54" fmla="*/ 166 w 224"/>
                <a:gd name="T55" fmla="*/ 154 h 165"/>
                <a:gd name="T56" fmla="*/ 166 w 224"/>
                <a:gd name="T57" fmla="*/ 163 h 165"/>
                <a:gd name="T58" fmla="*/ 175 w 224"/>
                <a:gd name="T59" fmla="*/ 163 h 165"/>
                <a:gd name="T60" fmla="*/ 223 w 224"/>
                <a:gd name="T61" fmla="*/ 115 h 165"/>
                <a:gd name="T62" fmla="*/ 223 w 224"/>
                <a:gd name="T63" fmla="*/ 114 h 165"/>
                <a:gd name="T64" fmla="*/ 224 w 224"/>
                <a:gd name="T65" fmla="*/ 113 h 165"/>
                <a:gd name="T66" fmla="*/ 224 w 224"/>
                <a:gd name="T67" fmla="*/ 113 h 165"/>
                <a:gd name="T68" fmla="*/ 224 w 224"/>
                <a:gd name="T69" fmla="*/ 112 h 165"/>
                <a:gd name="T70" fmla="*/ 224 w 224"/>
                <a:gd name="T71" fmla="*/ 112 h 165"/>
                <a:gd name="T72" fmla="*/ 224 w 224"/>
                <a:gd name="T73" fmla="*/ 109 h 165"/>
                <a:gd name="T74" fmla="*/ 224 w 224"/>
                <a:gd name="T75" fmla="*/ 109 h 165"/>
                <a:gd name="T76" fmla="*/ 122 w 224"/>
                <a:gd name="T77" fmla="*/ 12 h 165"/>
                <a:gd name="T78" fmla="*/ 149 w 224"/>
                <a:gd name="T79" fmla="*/ 12 h 165"/>
                <a:gd name="T80" fmla="*/ 149 w 224"/>
                <a:gd name="T81" fmla="*/ 38 h 165"/>
                <a:gd name="T82" fmla="*/ 122 w 224"/>
                <a:gd name="T83" fmla="*/ 38 h 165"/>
                <a:gd name="T84" fmla="*/ 122 w 224"/>
                <a:gd name="T85" fmla="*/ 1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4" h="165">
                  <a:moveTo>
                    <a:pt x="224" y="109"/>
                  </a:moveTo>
                  <a:cubicBezTo>
                    <a:pt x="224" y="108"/>
                    <a:pt x="224" y="108"/>
                    <a:pt x="224" y="108"/>
                  </a:cubicBezTo>
                  <a:cubicBezTo>
                    <a:pt x="224" y="108"/>
                    <a:pt x="224" y="108"/>
                    <a:pt x="224" y="107"/>
                  </a:cubicBezTo>
                  <a:cubicBezTo>
                    <a:pt x="224" y="107"/>
                    <a:pt x="223" y="107"/>
                    <a:pt x="223" y="107"/>
                  </a:cubicBezTo>
                  <a:cubicBezTo>
                    <a:pt x="223" y="107"/>
                    <a:pt x="223" y="106"/>
                    <a:pt x="223" y="106"/>
                  </a:cubicBezTo>
                  <a:cubicBezTo>
                    <a:pt x="175" y="58"/>
                    <a:pt x="175" y="58"/>
                    <a:pt x="175" y="58"/>
                  </a:cubicBezTo>
                  <a:cubicBezTo>
                    <a:pt x="174" y="57"/>
                    <a:pt x="172" y="56"/>
                    <a:pt x="170" y="56"/>
                  </a:cubicBezTo>
                  <a:cubicBezTo>
                    <a:pt x="169" y="56"/>
                    <a:pt x="167" y="57"/>
                    <a:pt x="166" y="58"/>
                  </a:cubicBezTo>
                  <a:cubicBezTo>
                    <a:pt x="164" y="61"/>
                    <a:pt x="164" y="64"/>
                    <a:pt x="166" y="67"/>
                  </a:cubicBezTo>
                  <a:cubicBezTo>
                    <a:pt x="204" y="104"/>
                    <a:pt x="204" y="104"/>
                    <a:pt x="204" y="104"/>
                  </a:cubicBezTo>
                  <a:cubicBezTo>
                    <a:pt x="48" y="104"/>
                    <a:pt x="48" y="104"/>
                    <a:pt x="48" y="104"/>
                  </a:cubicBezTo>
                  <a:cubicBezTo>
                    <a:pt x="28" y="104"/>
                    <a:pt x="12" y="88"/>
                    <a:pt x="12" y="68"/>
                  </a:cubicBezTo>
                  <a:cubicBezTo>
                    <a:pt x="12" y="49"/>
                    <a:pt x="28" y="32"/>
                    <a:pt x="48" y="32"/>
                  </a:cubicBezTo>
                  <a:cubicBezTo>
                    <a:pt x="111" y="32"/>
                    <a:pt x="111" y="32"/>
                    <a:pt x="111" y="32"/>
                  </a:cubicBezTo>
                  <a:cubicBezTo>
                    <a:pt x="111" y="44"/>
                    <a:pt x="111" y="44"/>
                    <a:pt x="111" y="44"/>
                  </a:cubicBezTo>
                  <a:cubicBezTo>
                    <a:pt x="111" y="48"/>
                    <a:pt x="113" y="50"/>
                    <a:pt x="117" y="50"/>
                  </a:cubicBezTo>
                  <a:cubicBezTo>
                    <a:pt x="155" y="50"/>
                    <a:pt x="155" y="50"/>
                    <a:pt x="155" y="50"/>
                  </a:cubicBezTo>
                  <a:cubicBezTo>
                    <a:pt x="158" y="50"/>
                    <a:pt x="161" y="48"/>
                    <a:pt x="161" y="44"/>
                  </a:cubicBezTo>
                  <a:cubicBezTo>
                    <a:pt x="161" y="6"/>
                    <a:pt x="161" y="6"/>
                    <a:pt x="161" y="6"/>
                  </a:cubicBezTo>
                  <a:cubicBezTo>
                    <a:pt x="161" y="3"/>
                    <a:pt x="158" y="0"/>
                    <a:pt x="155" y="0"/>
                  </a:cubicBezTo>
                  <a:cubicBezTo>
                    <a:pt x="117" y="0"/>
                    <a:pt x="117" y="0"/>
                    <a:pt x="117" y="0"/>
                  </a:cubicBezTo>
                  <a:cubicBezTo>
                    <a:pt x="113" y="0"/>
                    <a:pt x="111" y="3"/>
                    <a:pt x="111" y="6"/>
                  </a:cubicBezTo>
                  <a:cubicBezTo>
                    <a:pt x="111" y="21"/>
                    <a:pt x="111" y="21"/>
                    <a:pt x="111" y="21"/>
                  </a:cubicBezTo>
                  <a:cubicBezTo>
                    <a:pt x="48" y="21"/>
                    <a:pt x="48" y="21"/>
                    <a:pt x="48" y="21"/>
                  </a:cubicBezTo>
                  <a:cubicBezTo>
                    <a:pt x="21" y="21"/>
                    <a:pt x="0" y="42"/>
                    <a:pt x="0" y="68"/>
                  </a:cubicBezTo>
                  <a:cubicBezTo>
                    <a:pt x="0" y="95"/>
                    <a:pt x="21" y="116"/>
                    <a:pt x="48" y="116"/>
                  </a:cubicBezTo>
                  <a:cubicBezTo>
                    <a:pt x="204" y="116"/>
                    <a:pt x="204" y="116"/>
                    <a:pt x="204" y="116"/>
                  </a:cubicBezTo>
                  <a:cubicBezTo>
                    <a:pt x="166" y="154"/>
                    <a:pt x="166" y="154"/>
                    <a:pt x="166" y="154"/>
                  </a:cubicBezTo>
                  <a:cubicBezTo>
                    <a:pt x="164" y="156"/>
                    <a:pt x="164" y="160"/>
                    <a:pt x="166" y="163"/>
                  </a:cubicBezTo>
                  <a:cubicBezTo>
                    <a:pt x="169" y="165"/>
                    <a:pt x="172" y="165"/>
                    <a:pt x="175" y="163"/>
                  </a:cubicBezTo>
                  <a:cubicBezTo>
                    <a:pt x="223" y="115"/>
                    <a:pt x="223" y="115"/>
                    <a:pt x="223" y="115"/>
                  </a:cubicBezTo>
                  <a:cubicBezTo>
                    <a:pt x="223" y="114"/>
                    <a:pt x="223" y="114"/>
                    <a:pt x="223" y="114"/>
                  </a:cubicBezTo>
                  <a:cubicBezTo>
                    <a:pt x="223" y="114"/>
                    <a:pt x="224" y="113"/>
                    <a:pt x="224" y="113"/>
                  </a:cubicBezTo>
                  <a:cubicBezTo>
                    <a:pt x="224" y="113"/>
                    <a:pt x="224" y="113"/>
                    <a:pt x="224" y="113"/>
                  </a:cubicBezTo>
                  <a:cubicBezTo>
                    <a:pt x="224" y="113"/>
                    <a:pt x="224" y="112"/>
                    <a:pt x="224" y="112"/>
                  </a:cubicBezTo>
                  <a:cubicBezTo>
                    <a:pt x="224" y="112"/>
                    <a:pt x="224" y="112"/>
                    <a:pt x="224" y="112"/>
                  </a:cubicBezTo>
                  <a:cubicBezTo>
                    <a:pt x="224" y="111"/>
                    <a:pt x="224" y="110"/>
                    <a:pt x="224" y="109"/>
                  </a:cubicBezTo>
                  <a:cubicBezTo>
                    <a:pt x="224" y="109"/>
                    <a:pt x="224" y="109"/>
                    <a:pt x="224" y="109"/>
                  </a:cubicBezTo>
                  <a:close/>
                  <a:moveTo>
                    <a:pt x="122" y="12"/>
                  </a:moveTo>
                  <a:cubicBezTo>
                    <a:pt x="149" y="12"/>
                    <a:pt x="149" y="12"/>
                    <a:pt x="149" y="12"/>
                  </a:cubicBezTo>
                  <a:cubicBezTo>
                    <a:pt x="149" y="38"/>
                    <a:pt x="149" y="38"/>
                    <a:pt x="149" y="38"/>
                  </a:cubicBezTo>
                  <a:cubicBezTo>
                    <a:pt x="122" y="38"/>
                    <a:pt x="122" y="38"/>
                    <a:pt x="122" y="38"/>
                  </a:cubicBezTo>
                  <a:lnTo>
                    <a:pt x="12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1" name="Freeform 79">
              <a:extLst>
                <a:ext uri="{FF2B5EF4-FFF2-40B4-BE49-F238E27FC236}">
                  <a16:creationId xmlns:a16="http://schemas.microsoft.com/office/drawing/2014/main" id="{716396A8-2AB3-45AE-96D0-9EA18FCC35AE}"/>
                </a:ext>
              </a:extLst>
            </p:cNvPr>
            <p:cNvSpPr>
              <a:spLocks noEditPoints="1"/>
            </p:cNvSpPr>
            <p:nvPr/>
          </p:nvSpPr>
          <p:spPr bwMode="auto">
            <a:xfrm>
              <a:off x="3971" y="2203"/>
              <a:ext cx="76" cy="75"/>
            </a:xfrm>
            <a:custGeom>
              <a:avLst/>
              <a:gdLst>
                <a:gd name="T0" fmla="*/ 44 w 50"/>
                <a:gd name="T1" fmla="*/ 0 h 50"/>
                <a:gd name="T2" fmla="*/ 6 w 50"/>
                <a:gd name="T3" fmla="*/ 0 h 50"/>
                <a:gd name="T4" fmla="*/ 0 w 50"/>
                <a:gd name="T5" fmla="*/ 6 h 50"/>
                <a:gd name="T6" fmla="*/ 0 w 50"/>
                <a:gd name="T7" fmla="*/ 44 h 50"/>
                <a:gd name="T8" fmla="*/ 6 w 50"/>
                <a:gd name="T9" fmla="*/ 50 h 50"/>
                <a:gd name="T10" fmla="*/ 44 w 50"/>
                <a:gd name="T11" fmla="*/ 50 h 50"/>
                <a:gd name="T12" fmla="*/ 50 w 50"/>
                <a:gd name="T13" fmla="*/ 44 h 50"/>
                <a:gd name="T14" fmla="*/ 50 w 50"/>
                <a:gd name="T15" fmla="*/ 6 h 50"/>
                <a:gd name="T16" fmla="*/ 44 w 50"/>
                <a:gd name="T17" fmla="*/ 0 h 50"/>
                <a:gd name="T18" fmla="*/ 38 w 50"/>
                <a:gd name="T19" fmla="*/ 38 h 50"/>
                <a:gd name="T20" fmla="*/ 12 w 50"/>
                <a:gd name="T21" fmla="*/ 38 h 50"/>
                <a:gd name="T22" fmla="*/ 12 w 50"/>
                <a:gd name="T23" fmla="*/ 12 h 50"/>
                <a:gd name="T24" fmla="*/ 38 w 50"/>
                <a:gd name="T25" fmla="*/ 12 h 50"/>
                <a:gd name="T26" fmla="*/ 38 w 50"/>
                <a:gd name="T27" fmla="*/ 3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50">
                  <a:moveTo>
                    <a:pt x="44" y="0"/>
                  </a:moveTo>
                  <a:cubicBezTo>
                    <a:pt x="6" y="0"/>
                    <a:pt x="6" y="0"/>
                    <a:pt x="6" y="0"/>
                  </a:cubicBezTo>
                  <a:cubicBezTo>
                    <a:pt x="3" y="0"/>
                    <a:pt x="0" y="3"/>
                    <a:pt x="0" y="6"/>
                  </a:cubicBezTo>
                  <a:cubicBezTo>
                    <a:pt x="0" y="44"/>
                    <a:pt x="0" y="44"/>
                    <a:pt x="0" y="44"/>
                  </a:cubicBezTo>
                  <a:cubicBezTo>
                    <a:pt x="0" y="47"/>
                    <a:pt x="3" y="50"/>
                    <a:pt x="6" y="50"/>
                  </a:cubicBezTo>
                  <a:cubicBezTo>
                    <a:pt x="44" y="50"/>
                    <a:pt x="44" y="50"/>
                    <a:pt x="44" y="50"/>
                  </a:cubicBezTo>
                  <a:cubicBezTo>
                    <a:pt x="48" y="50"/>
                    <a:pt x="50" y="47"/>
                    <a:pt x="50" y="44"/>
                  </a:cubicBezTo>
                  <a:cubicBezTo>
                    <a:pt x="50" y="6"/>
                    <a:pt x="50" y="6"/>
                    <a:pt x="50" y="6"/>
                  </a:cubicBezTo>
                  <a:cubicBezTo>
                    <a:pt x="50" y="3"/>
                    <a:pt x="48" y="0"/>
                    <a:pt x="44" y="0"/>
                  </a:cubicBezTo>
                  <a:close/>
                  <a:moveTo>
                    <a:pt x="38" y="38"/>
                  </a:moveTo>
                  <a:cubicBezTo>
                    <a:pt x="12" y="38"/>
                    <a:pt x="12" y="38"/>
                    <a:pt x="12" y="38"/>
                  </a:cubicBezTo>
                  <a:cubicBezTo>
                    <a:pt x="12" y="12"/>
                    <a:pt x="12" y="12"/>
                    <a:pt x="12" y="12"/>
                  </a:cubicBezTo>
                  <a:cubicBezTo>
                    <a:pt x="38" y="12"/>
                    <a:pt x="38" y="12"/>
                    <a:pt x="38" y="12"/>
                  </a:cubicBezTo>
                  <a:lnTo>
                    <a:pt x="38"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2" name="Freeform 80">
              <a:extLst>
                <a:ext uri="{FF2B5EF4-FFF2-40B4-BE49-F238E27FC236}">
                  <a16:creationId xmlns:a16="http://schemas.microsoft.com/office/drawing/2014/main" id="{E725EFF1-FF28-4772-AB89-0E41045204A6}"/>
                </a:ext>
              </a:extLst>
            </p:cNvPr>
            <p:cNvSpPr>
              <a:spLocks noEditPoints="1"/>
            </p:cNvSpPr>
            <p:nvPr/>
          </p:nvSpPr>
          <p:spPr bwMode="auto">
            <a:xfrm>
              <a:off x="3613" y="1954"/>
              <a:ext cx="434" cy="243"/>
            </a:xfrm>
            <a:custGeom>
              <a:avLst/>
              <a:gdLst>
                <a:gd name="T0" fmla="*/ 193 w 284"/>
                <a:gd name="T1" fmla="*/ 115 h 163"/>
                <a:gd name="T2" fmla="*/ 236 w 284"/>
                <a:gd name="T3" fmla="*/ 115 h 163"/>
                <a:gd name="T4" fmla="*/ 284 w 284"/>
                <a:gd name="T5" fmla="*/ 68 h 163"/>
                <a:gd name="T6" fmla="*/ 236 w 284"/>
                <a:gd name="T7" fmla="*/ 20 h 163"/>
                <a:gd name="T8" fmla="*/ 50 w 284"/>
                <a:gd name="T9" fmla="*/ 20 h 163"/>
                <a:gd name="T10" fmla="*/ 50 w 284"/>
                <a:gd name="T11" fmla="*/ 5 h 163"/>
                <a:gd name="T12" fmla="*/ 44 w 284"/>
                <a:gd name="T13" fmla="*/ 0 h 163"/>
                <a:gd name="T14" fmla="*/ 6 w 284"/>
                <a:gd name="T15" fmla="*/ 0 h 163"/>
                <a:gd name="T16" fmla="*/ 0 w 284"/>
                <a:gd name="T17" fmla="*/ 5 h 163"/>
                <a:gd name="T18" fmla="*/ 0 w 284"/>
                <a:gd name="T19" fmla="*/ 44 h 163"/>
                <a:gd name="T20" fmla="*/ 6 w 284"/>
                <a:gd name="T21" fmla="*/ 49 h 163"/>
                <a:gd name="T22" fmla="*/ 44 w 284"/>
                <a:gd name="T23" fmla="*/ 49 h 163"/>
                <a:gd name="T24" fmla="*/ 50 w 284"/>
                <a:gd name="T25" fmla="*/ 44 h 163"/>
                <a:gd name="T26" fmla="*/ 50 w 284"/>
                <a:gd name="T27" fmla="*/ 32 h 163"/>
                <a:gd name="T28" fmla="*/ 236 w 284"/>
                <a:gd name="T29" fmla="*/ 32 h 163"/>
                <a:gd name="T30" fmla="*/ 272 w 284"/>
                <a:gd name="T31" fmla="*/ 68 h 163"/>
                <a:gd name="T32" fmla="*/ 236 w 284"/>
                <a:gd name="T33" fmla="*/ 104 h 163"/>
                <a:gd name="T34" fmla="*/ 192 w 284"/>
                <a:gd name="T35" fmla="*/ 104 h 163"/>
                <a:gd name="T36" fmla="*/ 192 w 284"/>
                <a:gd name="T37" fmla="*/ 102 h 163"/>
                <a:gd name="T38" fmla="*/ 229 w 284"/>
                <a:gd name="T39" fmla="*/ 65 h 163"/>
                <a:gd name="T40" fmla="*/ 229 w 284"/>
                <a:gd name="T41" fmla="*/ 56 h 163"/>
                <a:gd name="T42" fmla="*/ 225 w 284"/>
                <a:gd name="T43" fmla="*/ 54 h 163"/>
                <a:gd name="T44" fmla="*/ 221 w 284"/>
                <a:gd name="T45" fmla="*/ 56 h 163"/>
                <a:gd name="T46" fmla="*/ 173 w 284"/>
                <a:gd name="T47" fmla="*/ 104 h 163"/>
                <a:gd name="T48" fmla="*/ 172 w 284"/>
                <a:gd name="T49" fmla="*/ 105 h 163"/>
                <a:gd name="T50" fmla="*/ 172 w 284"/>
                <a:gd name="T51" fmla="*/ 105 h 163"/>
                <a:gd name="T52" fmla="*/ 171 w 284"/>
                <a:gd name="T53" fmla="*/ 106 h 163"/>
                <a:gd name="T54" fmla="*/ 171 w 284"/>
                <a:gd name="T55" fmla="*/ 107 h 163"/>
                <a:gd name="T56" fmla="*/ 171 w 284"/>
                <a:gd name="T57" fmla="*/ 107 h 163"/>
                <a:gd name="T58" fmla="*/ 171 w 284"/>
                <a:gd name="T59" fmla="*/ 109 h 163"/>
                <a:gd name="T60" fmla="*/ 171 w 284"/>
                <a:gd name="T61" fmla="*/ 110 h 163"/>
                <a:gd name="T62" fmla="*/ 171 w 284"/>
                <a:gd name="T63" fmla="*/ 111 h 163"/>
                <a:gd name="T64" fmla="*/ 172 w 284"/>
                <a:gd name="T65" fmla="*/ 111 h 163"/>
                <a:gd name="T66" fmla="*/ 172 w 284"/>
                <a:gd name="T67" fmla="*/ 112 h 163"/>
                <a:gd name="T68" fmla="*/ 173 w 284"/>
                <a:gd name="T69" fmla="*/ 113 h 163"/>
                <a:gd name="T70" fmla="*/ 221 w 284"/>
                <a:gd name="T71" fmla="*/ 160 h 163"/>
                <a:gd name="T72" fmla="*/ 229 w 284"/>
                <a:gd name="T73" fmla="*/ 160 h 163"/>
                <a:gd name="T74" fmla="*/ 229 w 284"/>
                <a:gd name="T75" fmla="*/ 152 h 163"/>
                <a:gd name="T76" fmla="*/ 193 w 284"/>
                <a:gd name="T77" fmla="*/ 115 h 163"/>
                <a:gd name="T78" fmla="*/ 38 w 284"/>
                <a:gd name="T79" fmla="*/ 38 h 163"/>
                <a:gd name="T80" fmla="*/ 12 w 284"/>
                <a:gd name="T81" fmla="*/ 38 h 163"/>
                <a:gd name="T82" fmla="*/ 12 w 284"/>
                <a:gd name="T83" fmla="*/ 11 h 163"/>
                <a:gd name="T84" fmla="*/ 38 w 284"/>
                <a:gd name="T85" fmla="*/ 11 h 163"/>
                <a:gd name="T86" fmla="*/ 38 w 284"/>
                <a:gd name="T8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4" h="163">
                  <a:moveTo>
                    <a:pt x="193" y="115"/>
                  </a:moveTo>
                  <a:cubicBezTo>
                    <a:pt x="236" y="115"/>
                    <a:pt x="236" y="115"/>
                    <a:pt x="236" y="115"/>
                  </a:cubicBezTo>
                  <a:cubicBezTo>
                    <a:pt x="262" y="115"/>
                    <a:pt x="284" y="94"/>
                    <a:pt x="284" y="68"/>
                  </a:cubicBezTo>
                  <a:cubicBezTo>
                    <a:pt x="284" y="41"/>
                    <a:pt x="262" y="20"/>
                    <a:pt x="236" y="20"/>
                  </a:cubicBezTo>
                  <a:cubicBezTo>
                    <a:pt x="50" y="20"/>
                    <a:pt x="50" y="20"/>
                    <a:pt x="50" y="20"/>
                  </a:cubicBezTo>
                  <a:cubicBezTo>
                    <a:pt x="50" y="5"/>
                    <a:pt x="50" y="5"/>
                    <a:pt x="50" y="5"/>
                  </a:cubicBezTo>
                  <a:cubicBezTo>
                    <a:pt x="50" y="2"/>
                    <a:pt x="47" y="0"/>
                    <a:pt x="44" y="0"/>
                  </a:cubicBezTo>
                  <a:cubicBezTo>
                    <a:pt x="6" y="0"/>
                    <a:pt x="6" y="0"/>
                    <a:pt x="6" y="0"/>
                  </a:cubicBezTo>
                  <a:cubicBezTo>
                    <a:pt x="3" y="0"/>
                    <a:pt x="0" y="2"/>
                    <a:pt x="0" y="5"/>
                  </a:cubicBezTo>
                  <a:cubicBezTo>
                    <a:pt x="0" y="44"/>
                    <a:pt x="0" y="44"/>
                    <a:pt x="0" y="44"/>
                  </a:cubicBezTo>
                  <a:cubicBezTo>
                    <a:pt x="0" y="47"/>
                    <a:pt x="3" y="49"/>
                    <a:pt x="6" y="49"/>
                  </a:cubicBezTo>
                  <a:cubicBezTo>
                    <a:pt x="44" y="49"/>
                    <a:pt x="44" y="49"/>
                    <a:pt x="44" y="49"/>
                  </a:cubicBezTo>
                  <a:cubicBezTo>
                    <a:pt x="47" y="49"/>
                    <a:pt x="50" y="47"/>
                    <a:pt x="50" y="44"/>
                  </a:cubicBezTo>
                  <a:cubicBezTo>
                    <a:pt x="50" y="32"/>
                    <a:pt x="50" y="32"/>
                    <a:pt x="50" y="32"/>
                  </a:cubicBezTo>
                  <a:cubicBezTo>
                    <a:pt x="236" y="32"/>
                    <a:pt x="236" y="32"/>
                    <a:pt x="236" y="32"/>
                  </a:cubicBezTo>
                  <a:cubicBezTo>
                    <a:pt x="256" y="32"/>
                    <a:pt x="272" y="48"/>
                    <a:pt x="272" y="68"/>
                  </a:cubicBezTo>
                  <a:cubicBezTo>
                    <a:pt x="272" y="87"/>
                    <a:pt x="256" y="104"/>
                    <a:pt x="236" y="104"/>
                  </a:cubicBezTo>
                  <a:cubicBezTo>
                    <a:pt x="192" y="104"/>
                    <a:pt x="192" y="104"/>
                    <a:pt x="192" y="104"/>
                  </a:cubicBezTo>
                  <a:cubicBezTo>
                    <a:pt x="192" y="102"/>
                    <a:pt x="192" y="102"/>
                    <a:pt x="192" y="102"/>
                  </a:cubicBezTo>
                  <a:cubicBezTo>
                    <a:pt x="229" y="65"/>
                    <a:pt x="229" y="65"/>
                    <a:pt x="229" y="65"/>
                  </a:cubicBezTo>
                  <a:cubicBezTo>
                    <a:pt x="232" y="62"/>
                    <a:pt x="232" y="58"/>
                    <a:pt x="229" y="56"/>
                  </a:cubicBezTo>
                  <a:cubicBezTo>
                    <a:pt x="228" y="55"/>
                    <a:pt x="227" y="54"/>
                    <a:pt x="225" y="54"/>
                  </a:cubicBezTo>
                  <a:cubicBezTo>
                    <a:pt x="223" y="54"/>
                    <a:pt x="222" y="55"/>
                    <a:pt x="221" y="56"/>
                  </a:cubicBezTo>
                  <a:cubicBezTo>
                    <a:pt x="173" y="104"/>
                    <a:pt x="173" y="104"/>
                    <a:pt x="173" y="104"/>
                  </a:cubicBezTo>
                  <a:cubicBezTo>
                    <a:pt x="173" y="104"/>
                    <a:pt x="172" y="105"/>
                    <a:pt x="172" y="105"/>
                  </a:cubicBezTo>
                  <a:cubicBezTo>
                    <a:pt x="172" y="105"/>
                    <a:pt x="172" y="105"/>
                    <a:pt x="172" y="105"/>
                  </a:cubicBezTo>
                  <a:cubicBezTo>
                    <a:pt x="172" y="106"/>
                    <a:pt x="172" y="106"/>
                    <a:pt x="171" y="106"/>
                  </a:cubicBezTo>
                  <a:cubicBezTo>
                    <a:pt x="171" y="106"/>
                    <a:pt x="171" y="106"/>
                    <a:pt x="171" y="107"/>
                  </a:cubicBezTo>
                  <a:cubicBezTo>
                    <a:pt x="171" y="107"/>
                    <a:pt x="171" y="107"/>
                    <a:pt x="171" y="107"/>
                  </a:cubicBezTo>
                  <a:cubicBezTo>
                    <a:pt x="171" y="108"/>
                    <a:pt x="171" y="109"/>
                    <a:pt x="171" y="109"/>
                  </a:cubicBezTo>
                  <a:cubicBezTo>
                    <a:pt x="171" y="110"/>
                    <a:pt x="171" y="110"/>
                    <a:pt x="171" y="110"/>
                  </a:cubicBezTo>
                  <a:cubicBezTo>
                    <a:pt x="171" y="110"/>
                    <a:pt x="171" y="110"/>
                    <a:pt x="171" y="111"/>
                  </a:cubicBezTo>
                  <a:cubicBezTo>
                    <a:pt x="172" y="111"/>
                    <a:pt x="172" y="111"/>
                    <a:pt x="172" y="111"/>
                  </a:cubicBezTo>
                  <a:cubicBezTo>
                    <a:pt x="172" y="111"/>
                    <a:pt x="172" y="111"/>
                    <a:pt x="172" y="112"/>
                  </a:cubicBezTo>
                  <a:cubicBezTo>
                    <a:pt x="172" y="112"/>
                    <a:pt x="173" y="112"/>
                    <a:pt x="173" y="113"/>
                  </a:cubicBezTo>
                  <a:cubicBezTo>
                    <a:pt x="221" y="160"/>
                    <a:pt x="221" y="160"/>
                    <a:pt x="221" y="160"/>
                  </a:cubicBezTo>
                  <a:cubicBezTo>
                    <a:pt x="223" y="163"/>
                    <a:pt x="227" y="163"/>
                    <a:pt x="229" y="160"/>
                  </a:cubicBezTo>
                  <a:cubicBezTo>
                    <a:pt x="232" y="158"/>
                    <a:pt x="232" y="154"/>
                    <a:pt x="229" y="152"/>
                  </a:cubicBezTo>
                  <a:lnTo>
                    <a:pt x="193" y="115"/>
                  </a:lnTo>
                  <a:close/>
                  <a:moveTo>
                    <a:pt x="38" y="38"/>
                  </a:moveTo>
                  <a:cubicBezTo>
                    <a:pt x="12" y="38"/>
                    <a:pt x="12" y="38"/>
                    <a:pt x="12" y="38"/>
                  </a:cubicBezTo>
                  <a:cubicBezTo>
                    <a:pt x="12" y="11"/>
                    <a:pt x="12" y="11"/>
                    <a:pt x="12" y="11"/>
                  </a:cubicBezTo>
                  <a:cubicBezTo>
                    <a:pt x="38" y="11"/>
                    <a:pt x="38" y="11"/>
                    <a:pt x="38" y="11"/>
                  </a:cubicBezTo>
                  <a:lnTo>
                    <a:pt x="38"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73" name="Group 121">
            <a:extLst>
              <a:ext uri="{FF2B5EF4-FFF2-40B4-BE49-F238E27FC236}">
                <a16:creationId xmlns:a16="http://schemas.microsoft.com/office/drawing/2014/main" id="{84A3ABC8-8FD5-4187-86D0-B3A2B1047DAF}"/>
              </a:ext>
            </a:extLst>
          </p:cNvPr>
          <p:cNvGrpSpPr>
            <a:grpSpLocks noChangeAspect="1"/>
          </p:cNvGrpSpPr>
          <p:nvPr/>
        </p:nvGrpSpPr>
        <p:grpSpPr bwMode="auto">
          <a:xfrm>
            <a:off x="2653940" y="5914617"/>
            <a:ext cx="495811" cy="492343"/>
            <a:chOff x="1549" y="3225"/>
            <a:chExt cx="429" cy="426"/>
          </a:xfrm>
          <a:solidFill>
            <a:schemeClr val="bg1">
              <a:lumMod val="50000"/>
            </a:schemeClr>
          </a:solidFill>
        </p:grpSpPr>
        <p:sp>
          <p:nvSpPr>
            <p:cNvPr id="74" name="Freeform 122">
              <a:extLst>
                <a:ext uri="{FF2B5EF4-FFF2-40B4-BE49-F238E27FC236}">
                  <a16:creationId xmlns:a16="http://schemas.microsoft.com/office/drawing/2014/main" id="{9A8B5D48-A9C9-4D7F-9DE7-3118FEB518EB}"/>
                </a:ext>
              </a:extLst>
            </p:cNvPr>
            <p:cNvSpPr>
              <a:spLocks/>
            </p:cNvSpPr>
            <p:nvPr/>
          </p:nvSpPr>
          <p:spPr bwMode="auto">
            <a:xfrm>
              <a:off x="1860" y="3225"/>
              <a:ext cx="118" cy="116"/>
            </a:xfrm>
            <a:custGeom>
              <a:avLst/>
              <a:gdLst>
                <a:gd name="T0" fmla="*/ 7 w 80"/>
                <a:gd name="T1" fmla="*/ 78 h 78"/>
                <a:gd name="T2" fmla="*/ 3 w 80"/>
                <a:gd name="T3" fmla="*/ 77 h 78"/>
                <a:gd name="T4" fmla="*/ 3 w 80"/>
                <a:gd name="T5" fmla="*/ 68 h 78"/>
                <a:gd name="T6" fmla="*/ 69 w 80"/>
                <a:gd name="T7" fmla="*/ 2 h 78"/>
                <a:gd name="T8" fmla="*/ 77 w 80"/>
                <a:gd name="T9" fmla="*/ 2 h 78"/>
                <a:gd name="T10" fmla="*/ 77 w 80"/>
                <a:gd name="T11" fmla="*/ 10 h 78"/>
                <a:gd name="T12" fmla="*/ 11 w 80"/>
                <a:gd name="T13" fmla="*/ 77 h 78"/>
                <a:gd name="T14" fmla="*/ 7 w 80"/>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78">
                  <a:moveTo>
                    <a:pt x="7" y="78"/>
                  </a:moveTo>
                  <a:cubicBezTo>
                    <a:pt x="5" y="78"/>
                    <a:pt x="4" y="78"/>
                    <a:pt x="3" y="77"/>
                  </a:cubicBezTo>
                  <a:cubicBezTo>
                    <a:pt x="0" y="74"/>
                    <a:pt x="0" y="70"/>
                    <a:pt x="3" y="68"/>
                  </a:cubicBezTo>
                  <a:cubicBezTo>
                    <a:pt x="69" y="2"/>
                    <a:pt x="69" y="2"/>
                    <a:pt x="69" y="2"/>
                  </a:cubicBezTo>
                  <a:cubicBezTo>
                    <a:pt x="71" y="0"/>
                    <a:pt x="75" y="0"/>
                    <a:pt x="77" y="2"/>
                  </a:cubicBezTo>
                  <a:cubicBezTo>
                    <a:pt x="80" y="4"/>
                    <a:pt x="80" y="8"/>
                    <a:pt x="77" y="10"/>
                  </a:cubicBezTo>
                  <a:cubicBezTo>
                    <a:pt x="11" y="77"/>
                    <a:pt x="11" y="77"/>
                    <a:pt x="11" y="77"/>
                  </a:cubicBezTo>
                  <a:cubicBezTo>
                    <a:pt x="10" y="78"/>
                    <a:pt x="8" y="78"/>
                    <a:pt x="7"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5" name="Freeform 123">
              <a:extLst>
                <a:ext uri="{FF2B5EF4-FFF2-40B4-BE49-F238E27FC236}">
                  <a16:creationId xmlns:a16="http://schemas.microsoft.com/office/drawing/2014/main" id="{E3A7865F-7AA9-4917-9948-B8DD37373BFF}"/>
                </a:ext>
              </a:extLst>
            </p:cNvPr>
            <p:cNvSpPr>
              <a:spLocks/>
            </p:cNvSpPr>
            <p:nvPr/>
          </p:nvSpPr>
          <p:spPr bwMode="auto">
            <a:xfrm>
              <a:off x="1549" y="3536"/>
              <a:ext cx="117" cy="115"/>
            </a:xfrm>
            <a:custGeom>
              <a:avLst/>
              <a:gdLst>
                <a:gd name="T0" fmla="*/ 7 w 79"/>
                <a:gd name="T1" fmla="*/ 78 h 78"/>
                <a:gd name="T2" fmla="*/ 3 w 79"/>
                <a:gd name="T3" fmla="*/ 76 h 78"/>
                <a:gd name="T4" fmla="*/ 3 w 79"/>
                <a:gd name="T5" fmla="*/ 68 h 78"/>
                <a:gd name="T6" fmla="*/ 69 w 79"/>
                <a:gd name="T7" fmla="*/ 2 h 78"/>
                <a:gd name="T8" fmla="*/ 77 w 79"/>
                <a:gd name="T9" fmla="*/ 2 h 78"/>
                <a:gd name="T10" fmla="*/ 77 w 79"/>
                <a:gd name="T11" fmla="*/ 11 h 78"/>
                <a:gd name="T12" fmla="*/ 11 w 79"/>
                <a:gd name="T13" fmla="*/ 76 h 78"/>
                <a:gd name="T14" fmla="*/ 7 w 79"/>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78">
                  <a:moveTo>
                    <a:pt x="7" y="78"/>
                  </a:moveTo>
                  <a:cubicBezTo>
                    <a:pt x="6" y="78"/>
                    <a:pt x="4" y="78"/>
                    <a:pt x="3" y="76"/>
                  </a:cubicBezTo>
                  <a:cubicBezTo>
                    <a:pt x="0" y="74"/>
                    <a:pt x="0" y="70"/>
                    <a:pt x="3" y="68"/>
                  </a:cubicBezTo>
                  <a:cubicBezTo>
                    <a:pt x="69" y="2"/>
                    <a:pt x="69" y="2"/>
                    <a:pt x="69" y="2"/>
                  </a:cubicBezTo>
                  <a:cubicBezTo>
                    <a:pt x="71" y="0"/>
                    <a:pt x="75" y="0"/>
                    <a:pt x="77" y="2"/>
                  </a:cubicBezTo>
                  <a:cubicBezTo>
                    <a:pt x="79" y="4"/>
                    <a:pt x="79" y="8"/>
                    <a:pt x="77" y="11"/>
                  </a:cubicBezTo>
                  <a:cubicBezTo>
                    <a:pt x="11" y="76"/>
                    <a:pt x="11" y="76"/>
                    <a:pt x="11" y="76"/>
                  </a:cubicBezTo>
                  <a:cubicBezTo>
                    <a:pt x="10" y="78"/>
                    <a:pt x="9" y="78"/>
                    <a:pt x="7"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6" name="Freeform 124">
              <a:extLst>
                <a:ext uri="{FF2B5EF4-FFF2-40B4-BE49-F238E27FC236}">
                  <a16:creationId xmlns:a16="http://schemas.microsoft.com/office/drawing/2014/main" id="{FE556B0A-70BD-44C0-BD0B-6A743792EEEB}"/>
                </a:ext>
              </a:extLst>
            </p:cNvPr>
            <p:cNvSpPr>
              <a:spLocks/>
            </p:cNvSpPr>
            <p:nvPr/>
          </p:nvSpPr>
          <p:spPr bwMode="auto">
            <a:xfrm>
              <a:off x="1550" y="3545"/>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9" y="0"/>
                    <a:pt x="12" y="3"/>
                    <a:pt x="12" y="6"/>
                  </a:cubicBezTo>
                  <a:cubicBezTo>
                    <a:pt x="12" y="60"/>
                    <a:pt x="12" y="60"/>
                    <a:pt x="12" y="60"/>
                  </a:cubicBezTo>
                  <a:cubicBezTo>
                    <a:pt x="66" y="60"/>
                    <a:pt x="66" y="60"/>
                    <a:pt x="66" y="60"/>
                  </a:cubicBezTo>
                  <a:cubicBezTo>
                    <a:pt x="69" y="60"/>
                    <a:pt x="72" y="63"/>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7" name="Freeform 125">
              <a:extLst>
                <a:ext uri="{FF2B5EF4-FFF2-40B4-BE49-F238E27FC236}">
                  <a16:creationId xmlns:a16="http://schemas.microsoft.com/office/drawing/2014/main" id="{2442B6A9-8B5D-4D7D-A914-631CDEFAED9E}"/>
                </a:ext>
              </a:extLst>
            </p:cNvPr>
            <p:cNvSpPr>
              <a:spLocks/>
            </p:cNvSpPr>
            <p:nvPr/>
          </p:nvSpPr>
          <p:spPr bwMode="auto">
            <a:xfrm>
              <a:off x="1870" y="3225"/>
              <a:ext cx="107" cy="107"/>
            </a:xfrm>
            <a:custGeom>
              <a:avLst/>
              <a:gdLst>
                <a:gd name="T0" fmla="*/ 66 w 72"/>
                <a:gd name="T1" fmla="*/ 72 h 72"/>
                <a:gd name="T2" fmla="*/ 60 w 72"/>
                <a:gd name="T3" fmla="*/ 66 h 72"/>
                <a:gd name="T4" fmla="*/ 60 w 72"/>
                <a:gd name="T5" fmla="*/ 12 h 72"/>
                <a:gd name="T6" fmla="*/ 6 w 72"/>
                <a:gd name="T7" fmla="*/ 12 h 72"/>
                <a:gd name="T8" fmla="*/ 0 w 72"/>
                <a:gd name="T9" fmla="*/ 6 h 72"/>
                <a:gd name="T10" fmla="*/ 6 w 72"/>
                <a:gd name="T11" fmla="*/ 0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3" y="72"/>
                    <a:pt x="60" y="69"/>
                    <a:pt x="60" y="66"/>
                  </a:cubicBezTo>
                  <a:cubicBezTo>
                    <a:pt x="60" y="12"/>
                    <a:pt x="60" y="12"/>
                    <a:pt x="60" y="12"/>
                  </a:cubicBezTo>
                  <a:cubicBezTo>
                    <a:pt x="6" y="12"/>
                    <a:pt x="6" y="12"/>
                    <a:pt x="6" y="12"/>
                  </a:cubicBezTo>
                  <a:cubicBezTo>
                    <a:pt x="3" y="12"/>
                    <a:pt x="0" y="9"/>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8" name="Freeform 126">
              <a:extLst>
                <a:ext uri="{FF2B5EF4-FFF2-40B4-BE49-F238E27FC236}">
                  <a16:creationId xmlns:a16="http://schemas.microsoft.com/office/drawing/2014/main" id="{D579DD22-836F-479F-8AC5-F599970CB5E2}"/>
                </a:ext>
              </a:extLst>
            </p:cNvPr>
            <p:cNvSpPr>
              <a:spLocks/>
            </p:cNvSpPr>
            <p:nvPr/>
          </p:nvSpPr>
          <p:spPr bwMode="auto">
            <a:xfrm>
              <a:off x="1860" y="3534"/>
              <a:ext cx="118" cy="117"/>
            </a:xfrm>
            <a:custGeom>
              <a:avLst/>
              <a:gdLst>
                <a:gd name="T0" fmla="*/ 73 w 80"/>
                <a:gd name="T1" fmla="*/ 79 h 79"/>
                <a:gd name="T2" fmla="*/ 69 w 80"/>
                <a:gd name="T3" fmla="*/ 77 h 79"/>
                <a:gd name="T4" fmla="*/ 3 w 80"/>
                <a:gd name="T5" fmla="*/ 11 h 79"/>
                <a:gd name="T6" fmla="*/ 3 w 80"/>
                <a:gd name="T7" fmla="*/ 3 h 79"/>
                <a:gd name="T8" fmla="*/ 11 w 80"/>
                <a:gd name="T9" fmla="*/ 3 h 79"/>
                <a:gd name="T10" fmla="*/ 77 w 80"/>
                <a:gd name="T11" fmla="*/ 69 h 79"/>
                <a:gd name="T12" fmla="*/ 77 w 80"/>
                <a:gd name="T13" fmla="*/ 77 h 79"/>
                <a:gd name="T14" fmla="*/ 73 w 80"/>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79">
                  <a:moveTo>
                    <a:pt x="73" y="79"/>
                  </a:moveTo>
                  <a:cubicBezTo>
                    <a:pt x="72" y="79"/>
                    <a:pt x="70" y="79"/>
                    <a:pt x="69" y="77"/>
                  </a:cubicBezTo>
                  <a:cubicBezTo>
                    <a:pt x="3" y="11"/>
                    <a:pt x="3" y="11"/>
                    <a:pt x="3" y="11"/>
                  </a:cubicBezTo>
                  <a:cubicBezTo>
                    <a:pt x="0" y="9"/>
                    <a:pt x="0" y="5"/>
                    <a:pt x="3" y="3"/>
                  </a:cubicBezTo>
                  <a:cubicBezTo>
                    <a:pt x="5" y="0"/>
                    <a:pt x="9" y="0"/>
                    <a:pt x="11" y="3"/>
                  </a:cubicBezTo>
                  <a:cubicBezTo>
                    <a:pt x="77" y="69"/>
                    <a:pt x="77" y="69"/>
                    <a:pt x="77" y="69"/>
                  </a:cubicBezTo>
                  <a:cubicBezTo>
                    <a:pt x="80" y="71"/>
                    <a:pt x="80" y="75"/>
                    <a:pt x="77" y="77"/>
                  </a:cubicBezTo>
                  <a:cubicBezTo>
                    <a:pt x="76" y="79"/>
                    <a:pt x="75" y="79"/>
                    <a:pt x="7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9" name="Freeform 127">
              <a:extLst>
                <a:ext uri="{FF2B5EF4-FFF2-40B4-BE49-F238E27FC236}">
                  <a16:creationId xmlns:a16="http://schemas.microsoft.com/office/drawing/2014/main" id="{498FBD89-1DE0-4FC3-BD26-475277E92B09}"/>
                </a:ext>
              </a:extLst>
            </p:cNvPr>
            <p:cNvSpPr>
              <a:spLocks/>
            </p:cNvSpPr>
            <p:nvPr/>
          </p:nvSpPr>
          <p:spPr bwMode="auto">
            <a:xfrm>
              <a:off x="1549" y="3225"/>
              <a:ext cx="117" cy="116"/>
            </a:xfrm>
            <a:custGeom>
              <a:avLst/>
              <a:gdLst>
                <a:gd name="T0" fmla="*/ 73 w 79"/>
                <a:gd name="T1" fmla="*/ 78 h 78"/>
                <a:gd name="T2" fmla="*/ 69 w 79"/>
                <a:gd name="T3" fmla="*/ 76 h 78"/>
                <a:gd name="T4" fmla="*/ 3 w 79"/>
                <a:gd name="T5" fmla="*/ 10 h 78"/>
                <a:gd name="T6" fmla="*/ 3 w 79"/>
                <a:gd name="T7" fmla="*/ 2 h 78"/>
                <a:gd name="T8" fmla="*/ 11 w 79"/>
                <a:gd name="T9" fmla="*/ 2 h 78"/>
                <a:gd name="T10" fmla="*/ 77 w 79"/>
                <a:gd name="T11" fmla="*/ 68 h 78"/>
                <a:gd name="T12" fmla="*/ 77 w 79"/>
                <a:gd name="T13" fmla="*/ 76 h 78"/>
                <a:gd name="T14" fmla="*/ 73 w 79"/>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78">
                  <a:moveTo>
                    <a:pt x="73" y="78"/>
                  </a:moveTo>
                  <a:cubicBezTo>
                    <a:pt x="71" y="78"/>
                    <a:pt x="70" y="77"/>
                    <a:pt x="69" y="76"/>
                  </a:cubicBezTo>
                  <a:cubicBezTo>
                    <a:pt x="3" y="10"/>
                    <a:pt x="3" y="10"/>
                    <a:pt x="3" y="10"/>
                  </a:cubicBezTo>
                  <a:cubicBezTo>
                    <a:pt x="0" y="8"/>
                    <a:pt x="0" y="4"/>
                    <a:pt x="3" y="2"/>
                  </a:cubicBezTo>
                  <a:cubicBezTo>
                    <a:pt x="5" y="0"/>
                    <a:pt x="9" y="0"/>
                    <a:pt x="11" y="2"/>
                  </a:cubicBezTo>
                  <a:cubicBezTo>
                    <a:pt x="77" y="68"/>
                    <a:pt x="77" y="68"/>
                    <a:pt x="77" y="68"/>
                  </a:cubicBezTo>
                  <a:cubicBezTo>
                    <a:pt x="79" y="70"/>
                    <a:pt x="79" y="74"/>
                    <a:pt x="77" y="76"/>
                  </a:cubicBezTo>
                  <a:cubicBezTo>
                    <a:pt x="76" y="77"/>
                    <a:pt x="74" y="78"/>
                    <a:pt x="73"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0" name="Freeform 128">
              <a:extLst>
                <a:ext uri="{FF2B5EF4-FFF2-40B4-BE49-F238E27FC236}">
                  <a16:creationId xmlns:a16="http://schemas.microsoft.com/office/drawing/2014/main" id="{2AC2F84A-E38A-4887-ABD9-E15C9E88E460}"/>
                </a:ext>
              </a:extLst>
            </p:cNvPr>
            <p:cNvSpPr>
              <a:spLocks/>
            </p:cNvSpPr>
            <p:nvPr/>
          </p:nvSpPr>
          <p:spPr bwMode="auto">
            <a:xfrm>
              <a:off x="1550" y="3225"/>
              <a:ext cx="107" cy="107"/>
            </a:xfrm>
            <a:custGeom>
              <a:avLst/>
              <a:gdLst>
                <a:gd name="T0" fmla="*/ 6 w 72"/>
                <a:gd name="T1" fmla="*/ 72 h 72"/>
                <a:gd name="T2" fmla="*/ 0 w 72"/>
                <a:gd name="T3" fmla="*/ 66 h 72"/>
                <a:gd name="T4" fmla="*/ 0 w 72"/>
                <a:gd name="T5" fmla="*/ 6 h 72"/>
                <a:gd name="T6" fmla="*/ 6 w 72"/>
                <a:gd name="T7" fmla="*/ 0 h 72"/>
                <a:gd name="T8" fmla="*/ 66 w 72"/>
                <a:gd name="T9" fmla="*/ 0 h 72"/>
                <a:gd name="T10" fmla="*/ 72 w 72"/>
                <a:gd name="T11" fmla="*/ 6 h 72"/>
                <a:gd name="T12" fmla="*/ 66 w 72"/>
                <a:gd name="T13" fmla="*/ 12 h 72"/>
                <a:gd name="T14" fmla="*/ 12 w 72"/>
                <a:gd name="T15" fmla="*/ 12 h 72"/>
                <a:gd name="T16" fmla="*/ 12 w 72"/>
                <a:gd name="T17" fmla="*/ 66 h 72"/>
                <a:gd name="T18" fmla="*/ 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 y="72"/>
                  </a:move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9"/>
                    <a:pt x="69" y="12"/>
                    <a:pt x="66" y="12"/>
                  </a:cubicBezTo>
                  <a:cubicBezTo>
                    <a:pt x="12" y="12"/>
                    <a:pt x="12" y="12"/>
                    <a:pt x="12" y="12"/>
                  </a:cubicBezTo>
                  <a:cubicBezTo>
                    <a:pt x="12" y="66"/>
                    <a:pt x="12" y="66"/>
                    <a:pt x="12" y="66"/>
                  </a:cubicBezTo>
                  <a:cubicBezTo>
                    <a:pt x="12" y="69"/>
                    <a:pt x="9" y="72"/>
                    <a:pt x="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1" name="Freeform 129">
              <a:extLst>
                <a:ext uri="{FF2B5EF4-FFF2-40B4-BE49-F238E27FC236}">
                  <a16:creationId xmlns:a16="http://schemas.microsoft.com/office/drawing/2014/main" id="{3BC203F8-5749-4FC6-9889-ACB3A82F063A}"/>
                </a:ext>
              </a:extLst>
            </p:cNvPr>
            <p:cNvSpPr>
              <a:spLocks/>
            </p:cNvSpPr>
            <p:nvPr/>
          </p:nvSpPr>
          <p:spPr bwMode="auto">
            <a:xfrm>
              <a:off x="1870" y="3545"/>
              <a:ext cx="107" cy="106"/>
            </a:xfrm>
            <a:custGeom>
              <a:avLst/>
              <a:gdLst>
                <a:gd name="T0" fmla="*/ 66 w 72"/>
                <a:gd name="T1" fmla="*/ 72 h 72"/>
                <a:gd name="T2" fmla="*/ 6 w 72"/>
                <a:gd name="T3" fmla="*/ 72 h 72"/>
                <a:gd name="T4" fmla="*/ 0 w 72"/>
                <a:gd name="T5" fmla="*/ 66 h 72"/>
                <a:gd name="T6" fmla="*/ 6 w 72"/>
                <a:gd name="T7" fmla="*/ 60 h 72"/>
                <a:gd name="T8" fmla="*/ 60 w 72"/>
                <a:gd name="T9" fmla="*/ 60 h 72"/>
                <a:gd name="T10" fmla="*/ 60 w 72"/>
                <a:gd name="T11" fmla="*/ 6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3"/>
                    <a:pt x="3" y="60"/>
                    <a:pt x="6" y="60"/>
                  </a:cubicBezTo>
                  <a:cubicBezTo>
                    <a:pt x="60" y="60"/>
                    <a:pt x="60" y="60"/>
                    <a:pt x="60" y="60"/>
                  </a:cubicBezTo>
                  <a:cubicBezTo>
                    <a:pt x="60" y="6"/>
                    <a:pt x="60" y="6"/>
                    <a:pt x="60" y="6"/>
                  </a:cubicBezTo>
                  <a:cubicBezTo>
                    <a:pt x="60" y="3"/>
                    <a:pt x="63" y="0"/>
                    <a:pt x="66" y="0"/>
                  </a:cubicBezTo>
                  <a:cubicBezTo>
                    <a:pt x="69" y="0"/>
                    <a:pt x="72" y="3"/>
                    <a:pt x="72" y="6"/>
                  </a:cubicBezTo>
                  <a:cubicBezTo>
                    <a:pt x="72" y="66"/>
                    <a:pt x="72" y="66"/>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2" name="Freeform 130">
              <a:extLst>
                <a:ext uri="{FF2B5EF4-FFF2-40B4-BE49-F238E27FC236}">
                  <a16:creationId xmlns:a16="http://schemas.microsoft.com/office/drawing/2014/main" id="{DBEB6196-1FB1-4D71-85AE-7A714F7148B2}"/>
                </a:ext>
              </a:extLst>
            </p:cNvPr>
            <p:cNvSpPr>
              <a:spLocks noEditPoints="1"/>
            </p:cNvSpPr>
            <p:nvPr/>
          </p:nvSpPr>
          <p:spPr bwMode="auto">
            <a:xfrm>
              <a:off x="1701" y="3278"/>
              <a:ext cx="125" cy="125"/>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9" y="84"/>
                    <a:pt x="0" y="65"/>
                    <a:pt x="0" y="42"/>
                  </a:cubicBezTo>
                  <a:cubicBezTo>
                    <a:pt x="0" y="19"/>
                    <a:pt x="19" y="0"/>
                    <a:pt x="42" y="0"/>
                  </a:cubicBezTo>
                  <a:cubicBezTo>
                    <a:pt x="65" y="0"/>
                    <a:pt x="84" y="19"/>
                    <a:pt x="84" y="42"/>
                  </a:cubicBezTo>
                  <a:cubicBezTo>
                    <a:pt x="84" y="65"/>
                    <a:pt x="65" y="84"/>
                    <a:pt x="42" y="84"/>
                  </a:cubicBezTo>
                  <a:close/>
                  <a:moveTo>
                    <a:pt x="42" y="12"/>
                  </a:moveTo>
                  <a:cubicBezTo>
                    <a:pt x="25" y="12"/>
                    <a:pt x="12" y="26"/>
                    <a:pt x="12" y="42"/>
                  </a:cubicBezTo>
                  <a:cubicBezTo>
                    <a:pt x="12" y="59"/>
                    <a:pt x="25" y="72"/>
                    <a:pt x="42" y="72"/>
                  </a:cubicBezTo>
                  <a:cubicBezTo>
                    <a:pt x="58" y="72"/>
                    <a:pt x="72" y="59"/>
                    <a:pt x="72" y="42"/>
                  </a:cubicBezTo>
                  <a:cubicBezTo>
                    <a:pt x="72" y="26"/>
                    <a:pt x="58"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3" name="Freeform 131">
              <a:extLst>
                <a:ext uri="{FF2B5EF4-FFF2-40B4-BE49-F238E27FC236}">
                  <a16:creationId xmlns:a16="http://schemas.microsoft.com/office/drawing/2014/main" id="{10EE33CD-5E47-4169-86E4-9B781AFFEFF3}"/>
                </a:ext>
              </a:extLst>
            </p:cNvPr>
            <p:cNvSpPr>
              <a:spLocks noEditPoints="1"/>
            </p:cNvSpPr>
            <p:nvPr/>
          </p:nvSpPr>
          <p:spPr bwMode="auto">
            <a:xfrm>
              <a:off x="1675" y="3420"/>
              <a:ext cx="177" cy="196"/>
            </a:xfrm>
            <a:custGeom>
              <a:avLst/>
              <a:gdLst>
                <a:gd name="T0" fmla="*/ 78 w 120"/>
                <a:gd name="T1" fmla="*/ 132 h 132"/>
                <a:gd name="T2" fmla="*/ 42 w 120"/>
                <a:gd name="T3" fmla="*/ 132 h 132"/>
                <a:gd name="T4" fmla="*/ 36 w 120"/>
                <a:gd name="T5" fmla="*/ 126 h 132"/>
                <a:gd name="T6" fmla="*/ 36 w 120"/>
                <a:gd name="T7" fmla="*/ 78 h 132"/>
                <a:gd name="T8" fmla="*/ 0 w 120"/>
                <a:gd name="T9" fmla="*/ 6 h 132"/>
                <a:gd name="T10" fmla="*/ 6 w 120"/>
                <a:gd name="T11" fmla="*/ 0 h 132"/>
                <a:gd name="T12" fmla="*/ 114 w 120"/>
                <a:gd name="T13" fmla="*/ 0 h 132"/>
                <a:gd name="T14" fmla="*/ 120 w 120"/>
                <a:gd name="T15" fmla="*/ 6 h 132"/>
                <a:gd name="T16" fmla="*/ 84 w 120"/>
                <a:gd name="T17" fmla="*/ 78 h 132"/>
                <a:gd name="T18" fmla="*/ 84 w 120"/>
                <a:gd name="T19" fmla="*/ 126 h 132"/>
                <a:gd name="T20" fmla="*/ 78 w 120"/>
                <a:gd name="T21" fmla="*/ 132 h 132"/>
                <a:gd name="T22" fmla="*/ 48 w 120"/>
                <a:gd name="T23" fmla="*/ 120 h 132"/>
                <a:gd name="T24" fmla="*/ 72 w 120"/>
                <a:gd name="T25" fmla="*/ 120 h 132"/>
                <a:gd name="T26" fmla="*/ 72 w 120"/>
                <a:gd name="T27" fmla="*/ 74 h 132"/>
                <a:gd name="T28" fmla="*/ 76 w 120"/>
                <a:gd name="T29" fmla="*/ 69 h 132"/>
                <a:gd name="T30" fmla="*/ 107 w 120"/>
                <a:gd name="T31" fmla="*/ 12 h 132"/>
                <a:gd name="T32" fmla="*/ 12 w 120"/>
                <a:gd name="T33" fmla="*/ 12 h 132"/>
                <a:gd name="T34" fmla="*/ 44 w 120"/>
                <a:gd name="T35" fmla="*/ 69 h 132"/>
                <a:gd name="T36" fmla="*/ 48 w 120"/>
                <a:gd name="T37" fmla="*/ 74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8" y="132"/>
                    <a:pt x="36" y="129"/>
                    <a:pt x="36" y="126"/>
                  </a:cubicBezTo>
                  <a:cubicBezTo>
                    <a:pt x="36" y="78"/>
                    <a:pt x="36" y="78"/>
                    <a:pt x="36" y="78"/>
                  </a:cubicBezTo>
                  <a:cubicBezTo>
                    <a:pt x="12" y="67"/>
                    <a:pt x="0" y="34"/>
                    <a:pt x="0" y="6"/>
                  </a:cubicBezTo>
                  <a:cubicBezTo>
                    <a:pt x="0" y="3"/>
                    <a:pt x="2" y="0"/>
                    <a:pt x="6" y="0"/>
                  </a:cubicBezTo>
                  <a:cubicBezTo>
                    <a:pt x="114" y="0"/>
                    <a:pt x="114" y="0"/>
                    <a:pt x="114" y="0"/>
                  </a:cubicBezTo>
                  <a:cubicBezTo>
                    <a:pt x="117" y="0"/>
                    <a:pt x="120" y="3"/>
                    <a:pt x="120" y="6"/>
                  </a:cubicBezTo>
                  <a:cubicBezTo>
                    <a:pt x="120" y="34"/>
                    <a:pt x="107" y="67"/>
                    <a:pt x="84" y="78"/>
                  </a:cubicBezTo>
                  <a:cubicBezTo>
                    <a:pt x="84" y="126"/>
                    <a:pt x="84" y="126"/>
                    <a:pt x="84" y="126"/>
                  </a:cubicBezTo>
                  <a:cubicBezTo>
                    <a:pt x="84" y="129"/>
                    <a:pt x="81" y="132"/>
                    <a:pt x="78" y="132"/>
                  </a:cubicBezTo>
                  <a:close/>
                  <a:moveTo>
                    <a:pt x="48" y="120"/>
                  </a:moveTo>
                  <a:cubicBezTo>
                    <a:pt x="72" y="120"/>
                    <a:pt x="72" y="120"/>
                    <a:pt x="72" y="120"/>
                  </a:cubicBezTo>
                  <a:cubicBezTo>
                    <a:pt x="72" y="74"/>
                    <a:pt x="72" y="74"/>
                    <a:pt x="72" y="74"/>
                  </a:cubicBezTo>
                  <a:cubicBezTo>
                    <a:pt x="72" y="72"/>
                    <a:pt x="73" y="70"/>
                    <a:pt x="76" y="69"/>
                  </a:cubicBezTo>
                  <a:cubicBezTo>
                    <a:pt x="94" y="62"/>
                    <a:pt x="106" y="36"/>
                    <a:pt x="107" y="12"/>
                  </a:cubicBezTo>
                  <a:cubicBezTo>
                    <a:pt x="12" y="12"/>
                    <a:pt x="12" y="12"/>
                    <a:pt x="12" y="12"/>
                  </a:cubicBezTo>
                  <a:cubicBezTo>
                    <a:pt x="14" y="36"/>
                    <a:pt x="25" y="62"/>
                    <a:pt x="44" y="69"/>
                  </a:cubicBezTo>
                  <a:cubicBezTo>
                    <a:pt x="46" y="70"/>
                    <a:pt x="48" y="72"/>
                    <a:pt x="48" y="74"/>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87" name="Group 12">
            <a:extLst>
              <a:ext uri="{FF2B5EF4-FFF2-40B4-BE49-F238E27FC236}">
                <a16:creationId xmlns:a16="http://schemas.microsoft.com/office/drawing/2014/main" id="{5915F0C3-D054-482C-8AB4-951DDA53AF15}"/>
              </a:ext>
            </a:extLst>
          </p:cNvPr>
          <p:cNvGrpSpPr>
            <a:grpSpLocks noChangeAspect="1"/>
          </p:cNvGrpSpPr>
          <p:nvPr/>
        </p:nvGrpSpPr>
        <p:grpSpPr bwMode="auto">
          <a:xfrm>
            <a:off x="9083436" y="5941279"/>
            <a:ext cx="541578" cy="429704"/>
            <a:chOff x="1367" y="483"/>
            <a:chExt cx="426" cy="338"/>
          </a:xfrm>
          <a:solidFill>
            <a:schemeClr val="bg1">
              <a:lumMod val="50000"/>
            </a:schemeClr>
          </a:solidFill>
        </p:grpSpPr>
        <p:sp>
          <p:nvSpPr>
            <p:cNvPr id="88" name="Freeform 13">
              <a:extLst>
                <a:ext uri="{FF2B5EF4-FFF2-40B4-BE49-F238E27FC236}">
                  <a16:creationId xmlns:a16="http://schemas.microsoft.com/office/drawing/2014/main" id="{C3293146-92B3-45C4-893F-5095D75DF53F}"/>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9" name="Freeform 14">
              <a:extLst>
                <a:ext uri="{FF2B5EF4-FFF2-40B4-BE49-F238E27FC236}">
                  <a16:creationId xmlns:a16="http://schemas.microsoft.com/office/drawing/2014/main" id="{91BDB716-481B-41FF-A474-E261349553CF}"/>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0" name="Freeform 15">
              <a:extLst>
                <a:ext uri="{FF2B5EF4-FFF2-40B4-BE49-F238E27FC236}">
                  <a16:creationId xmlns:a16="http://schemas.microsoft.com/office/drawing/2014/main" id="{1C5A8D28-F3CC-4905-8057-BBBD2AE3D7D8}"/>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1" name="Freeform 16">
              <a:extLst>
                <a:ext uri="{FF2B5EF4-FFF2-40B4-BE49-F238E27FC236}">
                  <a16:creationId xmlns:a16="http://schemas.microsoft.com/office/drawing/2014/main" id="{9E188C29-B17D-4B8B-80AA-594EEBC8AD4D}"/>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35" name="Titel 2">
            <a:extLst>
              <a:ext uri="{FF2B5EF4-FFF2-40B4-BE49-F238E27FC236}">
                <a16:creationId xmlns:a16="http://schemas.microsoft.com/office/drawing/2014/main" id="{D031D797-516F-4045-A4C0-F854B74803A1}"/>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spTree>
    <p:extLst>
      <p:ext uri="{BB962C8B-B14F-4D97-AF65-F5344CB8AC3E}">
        <p14:creationId xmlns:p14="http://schemas.microsoft.com/office/powerpoint/2010/main" val="1664932507"/>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Maatschappelijk fit (participatie)</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798824" y="4810049"/>
            <a:ext cx="5144596" cy="1751171"/>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Nadat de resultaten van het ingezette instrumentarium zijn verwerkt in </a:t>
            </a:r>
            <a:r>
              <a:rPr lang="en-US" sz="1400" dirty="0" smtClean="0">
                <a:solidFill>
                  <a:schemeClr val="tx1"/>
                </a:solidFill>
                <a:latin typeface="Avenir LT Std 35 Light"/>
                <a:cs typeface="Arial" pitchFamily="34" charset="0"/>
              </a:rPr>
              <a:t>de klantkenmerken</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wordt automatisch een gesprek gepland tussen de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burger en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professional. In dit gesprek wordt het PvA </a:t>
            </a:r>
            <a:r>
              <a:rPr lang="en-US" sz="1400" dirty="0" smtClean="0">
                <a:solidFill>
                  <a:srgbClr val="000000"/>
                </a:solidFill>
                <a:latin typeface="Avenir LT Std 35 Light"/>
                <a:cs typeface="Arial" pitchFamily="34" charset="0"/>
              </a:rPr>
              <a:t>bijgewerkt</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o.b.v.</a:t>
            </a:r>
            <a:r>
              <a:rPr kumimoji="0" lang="en-US" sz="1400" b="0" i="0" u="none" strike="noStrike" kern="1200" cap="none" spc="0" normalizeH="0" noProof="0" dirty="0" smtClean="0">
                <a:ln>
                  <a:noFill/>
                </a:ln>
                <a:solidFill>
                  <a:srgbClr val="000000"/>
                </a:solidFill>
                <a:effectLst/>
                <a:uLnTx/>
                <a:uFillTx/>
                <a:latin typeface="Avenir LT Std 35 Light"/>
                <a:ea typeface="+mn-ea"/>
                <a:cs typeface="Arial" pitchFamily="34" charset="0"/>
              </a:rPr>
              <a:t>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de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resultaten en wordt </a:t>
            </a:r>
            <a:r>
              <a:rPr kumimoji="0" lang="en-US" sz="1400" b="0" i="0" u="none" strike="noStrike" kern="1200" cap="none" spc="0" normalizeH="0" baseline="0" noProof="0" dirty="0" err="1">
                <a:ln>
                  <a:noFill/>
                </a:ln>
                <a:solidFill>
                  <a:srgbClr val="000000"/>
                </a:solidFill>
                <a:effectLst/>
                <a:uLnTx/>
                <a:uFillTx/>
                <a:latin typeface="Avenir LT Std 35 Light"/>
                <a:ea typeface="+mn-ea"/>
                <a:cs typeface="Arial" pitchFamily="34" charset="0"/>
              </a:rPr>
              <a:t>er</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 een nieuw voorstel gegenereerd betreffende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vervolgdienstverlening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door het systeem. De </a:t>
            </a:r>
            <a:r>
              <a:rPr lang="en-US" sz="1400" dirty="0" smtClean="0">
                <a:solidFill>
                  <a:srgbClr val="000000"/>
                </a:solidFill>
                <a:latin typeface="Avenir LT Std 35 Light"/>
                <a:cs typeface="Arial" pitchFamily="34" charset="0"/>
              </a:rPr>
              <a:t>burger</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kan dit voorstel nogmaals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lezen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in de digitale omgeving en ontvangt hier </a:t>
            </a:r>
            <a:r>
              <a:rPr kumimoji="0" lang="nl-NL" sz="1400" b="0" i="0" u="none" strike="noStrike" kern="1200" cap="none" spc="0" normalizeH="0" baseline="0" dirty="0">
                <a:ln>
                  <a:noFill/>
                </a:ln>
                <a:solidFill>
                  <a:srgbClr val="000000"/>
                </a:solidFill>
                <a:effectLst/>
                <a:uLnTx/>
                <a:uFillTx/>
                <a:latin typeface="Avenir LT Std 35 Light"/>
                <a:ea typeface="+mn-ea"/>
                <a:cs typeface="Arial" pitchFamily="34" charset="0"/>
              </a:rPr>
              <a:t>tevens een bericht van via een zelf gekozen kanaal.</a:t>
            </a:r>
          </a:p>
        </p:txBody>
      </p:sp>
      <p:sp>
        <p:nvSpPr>
          <p:cNvPr id="92" name="Rectangle 91">
            <a:extLst>
              <a:ext uri="{FF2B5EF4-FFF2-40B4-BE49-F238E27FC236}">
                <a16:creationId xmlns:a16="http://schemas.microsoft.com/office/drawing/2014/main" id="{FC9C7126-E28D-4E0D-8BF7-BC4CBCE59E1D}"/>
              </a:ext>
            </a:extLst>
          </p:cNvPr>
          <p:cNvSpPr/>
          <p:nvPr/>
        </p:nvSpPr>
        <p:spPr>
          <a:xfrm>
            <a:off x="1730626" y="1174566"/>
            <a:ext cx="5144596" cy="3568203"/>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lvl="0">
              <a:tabLst>
                <a:tab pos="231775" algn="l"/>
              </a:tabLst>
              <a:defRPr/>
            </a:pP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O.b.v. de klantkenmerken en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de effectiviteit van instrumentarium heeft het systeem in de intake een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gepersonaliseerd voorstel gegeven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betreffende de instrumenten die ingezet kunnen worden voor </a:t>
            </a:r>
            <a:r>
              <a:rPr lang="en-US" sz="1400" dirty="0" smtClean="0">
                <a:solidFill>
                  <a:srgbClr val="000000"/>
                </a:solidFill>
                <a:cs typeface="Arial" panose="020B0604020202020204" pitchFamily="34" charset="0"/>
              </a:rPr>
              <a:t>de burger.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Het systeem geeft de professional direct inzicht in de beschikbaarheid van het instrument,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hoeveel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burgers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aangemeld mogen worden en hoe vaak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burgers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mogen deelnemen aan het instrument</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 De professional meldt de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burger </a:t>
            </a:r>
            <a:r>
              <a:rPr kumimoji="0" lang="nl-NL" sz="1400" b="0" i="0" u="none" strike="noStrike" kern="1200" cap="none" spc="0" normalizeH="0" baseline="0" dirty="0" smtClean="0">
                <a:ln>
                  <a:noFill/>
                </a:ln>
                <a:solidFill>
                  <a:srgbClr val="000000"/>
                </a:solidFill>
                <a:effectLst/>
                <a:uLnTx/>
                <a:uFillTx/>
                <a:latin typeface="Avenir LT Std 35 Light"/>
                <a:ea typeface="+mn-ea"/>
                <a:cs typeface="Arial" panose="020B0604020202020204" pitchFamily="34" charset="0"/>
              </a:rPr>
              <a:t>gemakkelijk</a:t>
            </a:r>
            <a:r>
              <a:rPr kumimoji="0" lang="nl-NL" sz="1400" b="0" i="0" u="none" strike="noStrike" kern="1200" cap="none" spc="0" normalizeH="0" dirty="0" smtClean="0">
                <a:ln>
                  <a:noFill/>
                </a:ln>
                <a:solidFill>
                  <a:srgbClr val="000000"/>
                </a:solidFill>
                <a:effectLst/>
                <a:uLnTx/>
                <a:uFillTx/>
                <a:latin typeface="Avenir LT Std 35 Light"/>
                <a:ea typeface="+mn-ea"/>
                <a:cs typeface="Arial" panose="020B0604020202020204" pitchFamily="34" charset="0"/>
              </a:rPr>
              <a:t> </a:t>
            </a:r>
            <a:r>
              <a:rPr kumimoji="0" lang="nl-NL" sz="1400" b="0" i="0" u="none" strike="noStrike" kern="1200" cap="none" spc="0" normalizeH="0" baseline="0" dirty="0" smtClean="0">
                <a:ln>
                  <a:noFill/>
                </a:ln>
                <a:solidFill>
                  <a:srgbClr val="000000"/>
                </a:solidFill>
                <a:effectLst/>
                <a:uLnTx/>
                <a:uFillTx/>
                <a:latin typeface="Avenir LT Std 35 Light"/>
                <a:ea typeface="+mn-ea"/>
                <a:cs typeface="Arial" panose="020B0604020202020204" pitchFamily="34" charset="0"/>
              </a:rPr>
              <a:t>aan bij de betreffende aanbieder, doordat een automatisch proces op de achtergrond draait dat zelf informatie invult en verstuurt naar de aanbieder.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De burger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ontvangt digitaal direct meer informatie over het instrument. De </a:t>
            </a:r>
            <a:r>
              <a:rPr lang="en-US" sz="1400" dirty="0" smtClean="0">
                <a:solidFill>
                  <a:srgbClr val="000000"/>
                </a:solidFill>
                <a:latin typeface="Avenir LT Std 35 Light"/>
                <a:cs typeface="Arial" panose="020B0604020202020204" pitchFamily="34" charset="0"/>
              </a:rPr>
              <a:t>burger</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ontvangt een </a:t>
            </a:r>
            <a:r>
              <a:rPr kumimoji="0" lang="nl-NL" sz="1400" b="0" i="0" u="none" strike="noStrike" kern="1200" cap="none" spc="0" normalizeH="0" baseline="0" dirty="0">
                <a:ln>
                  <a:noFill/>
                </a:ln>
                <a:solidFill>
                  <a:srgbClr val="000000"/>
                </a:solidFill>
                <a:effectLst/>
                <a:uLnTx/>
                <a:uFillTx/>
                <a:latin typeface="Avenir LT Std 35 Light"/>
                <a:ea typeface="+mn-ea"/>
                <a:cs typeface="Arial" panose="020B0604020202020204" pitchFamily="34" charset="0"/>
              </a:rPr>
              <a:t>bericht via een zelf gekozen kanaal </a:t>
            </a:r>
            <a:r>
              <a:rPr kumimoji="0" lang="nl-NL" sz="1400" b="0" i="0" u="none" strike="noStrike" kern="1200" cap="none" spc="0" normalizeH="0" baseline="0" dirty="0" smtClean="0">
                <a:ln>
                  <a:noFill/>
                </a:ln>
                <a:solidFill>
                  <a:srgbClr val="000000"/>
                </a:solidFill>
                <a:effectLst/>
                <a:uLnTx/>
                <a:uFillTx/>
                <a:latin typeface="Avenir LT Std 35 Light"/>
                <a:ea typeface="+mn-ea"/>
                <a:cs typeface="Arial" panose="020B0604020202020204" pitchFamily="34" charset="0"/>
              </a:rPr>
              <a:t>indien </a:t>
            </a:r>
            <a:r>
              <a:rPr kumimoji="0" lang="nl-NL" sz="1400" b="0" i="0" u="none" strike="noStrike" kern="1200" cap="none" spc="0" normalizeH="0" baseline="0" dirty="0">
                <a:ln>
                  <a:noFill/>
                </a:ln>
                <a:solidFill>
                  <a:srgbClr val="000000"/>
                </a:solidFill>
                <a:effectLst/>
                <a:uLnTx/>
                <a:uFillTx/>
                <a:latin typeface="Avenir LT Std 35 Light"/>
                <a:ea typeface="+mn-ea"/>
                <a:cs typeface="Arial" panose="020B0604020202020204" pitchFamily="34" charset="0"/>
              </a:rPr>
              <a:t>meer informatie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over het instrument bekend is. De </a:t>
            </a:r>
            <a:r>
              <a:rPr lang="en-US" sz="1400" dirty="0" smtClean="0">
                <a:solidFill>
                  <a:srgbClr val="000000"/>
                </a:solidFill>
                <a:latin typeface="Avenir LT Std 35 Light"/>
                <a:cs typeface="Arial" panose="020B0604020202020204" pitchFamily="34" charset="0"/>
              </a:rPr>
              <a:t>burger</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voert het instrument uit en de terugkoppeling/ resultaat van het instrument wordt in de digitale omgeving van de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burger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gezet. </a:t>
            </a: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472767"/>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41776" y="3720944"/>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7001953" y="1174320"/>
            <a:ext cx="0" cy="5364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556073" y="1174564"/>
            <a:ext cx="1403172" cy="35682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venir LT Std 35 Light"/>
                <a:ea typeface="+mn-ea"/>
                <a:cs typeface="+mn-cs"/>
              </a:rPr>
              <a:t>I</a:t>
            </a: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nzet instrumen-tarium</a:t>
            </a:r>
          </a:p>
        </p:txBody>
      </p:sp>
      <p:sp>
        <p:nvSpPr>
          <p:cNvPr id="102" name="Rectangle 101">
            <a:extLst>
              <a:ext uri="{FF2B5EF4-FFF2-40B4-BE49-F238E27FC236}">
                <a16:creationId xmlns:a16="http://schemas.microsoft.com/office/drawing/2014/main" id="{63205422-AC32-45DC-B723-E0471362C5B3}"/>
              </a:ext>
            </a:extLst>
          </p:cNvPr>
          <p:cNvSpPr/>
          <p:nvPr/>
        </p:nvSpPr>
        <p:spPr>
          <a:xfrm>
            <a:off x="556073" y="4810051"/>
            <a:ext cx="1403172" cy="17511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srgbClr val="FFFFFF"/>
                </a:solidFill>
                <a:effectLst/>
                <a:uLnTx/>
                <a:uFillTx/>
                <a:latin typeface="Avenir LT Std 35 Light"/>
                <a:ea typeface="+mn-ea"/>
                <a:cs typeface="+mn-cs"/>
              </a:rPr>
              <a:t>Bijgewerkt</a:t>
            </a:r>
            <a:r>
              <a:rPr lang="nl-NL" b="1" dirty="0" smtClean="0">
                <a:solidFill>
                  <a:srgbClr val="FFFFFF"/>
                </a:solidFill>
                <a:latin typeface="Avenir LT Std 35 Light"/>
              </a:rPr>
              <a:t> </a:t>
            </a:r>
            <a:r>
              <a:rPr lang="nl-NL" b="1" dirty="0">
                <a:solidFill>
                  <a:srgbClr val="FFFFFF"/>
                </a:solidFill>
                <a:latin typeface="Avenir LT Std 35 Light"/>
              </a:rPr>
              <a:t>Plan van </a:t>
            </a: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Aanpak</a:t>
            </a:r>
          </a:p>
        </p:txBody>
      </p:sp>
      <p:grpSp>
        <p:nvGrpSpPr>
          <p:cNvPr id="233" name="Group 48">
            <a:extLst>
              <a:ext uri="{FF2B5EF4-FFF2-40B4-BE49-F238E27FC236}">
                <a16:creationId xmlns:a16="http://schemas.microsoft.com/office/drawing/2014/main" id="{1F43ACA5-ECE6-4C75-B904-61257AC82EF9}"/>
              </a:ext>
            </a:extLst>
          </p:cNvPr>
          <p:cNvGrpSpPr>
            <a:grpSpLocks noChangeAspect="1"/>
          </p:cNvGrpSpPr>
          <p:nvPr/>
        </p:nvGrpSpPr>
        <p:grpSpPr bwMode="auto">
          <a:xfrm>
            <a:off x="7205851" y="2324499"/>
            <a:ext cx="294408" cy="244881"/>
            <a:chOff x="3427" y="474"/>
            <a:chExt cx="428" cy="356"/>
          </a:xfrm>
          <a:solidFill>
            <a:srgbClr val="FF0000"/>
          </a:solidFill>
        </p:grpSpPr>
        <p:sp>
          <p:nvSpPr>
            <p:cNvPr id="234" name="Freeform 49">
              <a:extLst>
                <a:ext uri="{FF2B5EF4-FFF2-40B4-BE49-F238E27FC236}">
                  <a16:creationId xmlns:a16="http://schemas.microsoft.com/office/drawing/2014/main" id="{40E76C49-63F9-4A58-BD23-C3C8597BD6E2}"/>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5" name="Freeform 50">
              <a:extLst>
                <a:ext uri="{FF2B5EF4-FFF2-40B4-BE49-F238E27FC236}">
                  <a16:creationId xmlns:a16="http://schemas.microsoft.com/office/drawing/2014/main" id="{79DB5B1F-B2EE-4B5E-B08A-6ECFAC1242FC}"/>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6" name="Freeform 51">
              <a:extLst>
                <a:ext uri="{FF2B5EF4-FFF2-40B4-BE49-F238E27FC236}">
                  <a16:creationId xmlns:a16="http://schemas.microsoft.com/office/drawing/2014/main" id="{1908B650-38BA-4D10-8048-1D38A196287F}"/>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7" name="Freeform 52">
              <a:extLst>
                <a:ext uri="{FF2B5EF4-FFF2-40B4-BE49-F238E27FC236}">
                  <a16:creationId xmlns:a16="http://schemas.microsoft.com/office/drawing/2014/main" id="{56BF8613-69E1-45B0-B946-B9FE33811FA2}"/>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238" name="Freeform 43">
            <a:extLst>
              <a:ext uri="{FF2B5EF4-FFF2-40B4-BE49-F238E27FC236}">
                <a16:creationId xmlns:a16="http://schemas.microsoft.com/office/drawing/2014/main" id="{22584C69-2495-48A3-888E-DA7E4AED497B}"/>
              </a:ext>
            </a:extLst>
          </p:cNvPr>
          <p:cNvSpPr>
            <a:spLocks noChangeAspect="1" noEditPoints="1"/>
          </p:cNvSpPr>
          <p:nvPr/>
        </p:nvSpPr>
        <p:spPr bwMode="auto">
          <a:xfrm>
            <a:off x="7218057" y="2714968"/>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239" name="Group 128">
            <a:extLst>
              <a:ext uri="{FF2B5EF4-FFF2-40B4-BE49-F238E27FC236}">
                <a16:creationId xmlns:a16="http://schemas.microsoft.com/office/drawing/2014/main" id="{88018BFD-1739-4C88-9E90-4EA1DE33CFDD}"/>
              </a:ext>
            </a:extLst>
          </p:cNvPr>
          <p:cNvGrpSpPr>
            <a:grpSpLocks noChangeAspect="1"/>
          </p:cNvGrpSpPr>
          <p:nvPr/>
        </p:nvGrpSpPr>
        <p:grpSpPr bwMode="auto">
          <a:xfrm>
            <a:off x="7213836" y="3107674"/>
            <a:ext cx="278438" cy="272556"/>
            <a:chOff x="4478" y="2999"/>
            <a:chExt cx="426" cy="417"/>
          </a:xfrm>
          <a:solidFill>
            <a:srgbClr val="FF0000"/>
          </a:solidFill>
        </p:grpSpPr>
        <p:sp>
          <p:nvSpPr>
            <p:cNvPr id="240" name="Freeform 129">
              <a:extLst>
                <a:ext uri="{FF2B5EF4-FFF2-40B4-BE49-F238E27FC236}">
                  <a16:creationId xmlns:a16="http://schemas.microsoft.com/office/drawing/2014/main" id="{91689809-2E76-42AC-9854-691D265B95D5}"/>
                </a:ext>
              </a:extLst>
            </p:cNvPr>
            <p:cNvSpPr>
              <a:spLocks/>
            </p:cNvSpPr>
            <p:nvPr/>
          </p:nvSpPr>
          <p:spPr bwMode="auto">
            <a:xfrm>
              <a:off x="4478" y="2999"/>
              <a:ext cx="320" cy="293"/>
            </a:xfrm>
            <a:custGeom>
              <a:avLst/>
              <a:gdLst>
                <a:gd name="T0" fmla="*/ 12 w 216"/>
                <a:gd name="T1" fmla="*/ 198 h 198"/>
                <a:gd name="T2" fmla="*/ 7 w 216"/>
                <a:gd name="T3" fmla="*/ 196 h 198"/>
                <a:gd name="T4" fmla="*/ 6 w 216"/>
                <a:gd name="T5" fmla="*/ 189 h 198"/>
                <a:gd name="T6" fmla="*/ 28 w 216"/>
                <a:gd name="T7" fmla="*/ 151 h 198"/>
                <a:gd name="T8" fmla="*/ 0 w 216"/>
                <a:gd name="T9" fmla="*/ 89 h 198"/>
                <a:gd name="T10" fmla="*/ 108 w 216"/>
                <a:gd name="T11" fmla="*/ 0 h 198"/>
                <a:gd name="T12" fmla="*/ 216 w 216"/>
                <a:gd name="T13" fmla="*/ 89 h 198"/>
                <a:gd name="T14" fmla="*/ 204 w 216"/>
                <a:gd name="T15" fmla="*/ 89 h 198"/>
                <a:gd name="T16" fmla="*/ 108 w 216"/>
                <a:gd name="T17" fmla="*/ 12 h 198"/>
                <a:gd name="T18" fmla="*/ 12 w 216"/>
                <a:gd name="T19" fmla="*/ 89 h 198"/>
                <a:gd name="T20" fmla="*/ 39 w 216"/>
                <a:gd name="T21" fmla="*/ 145 h 198"/>
                <a:gd name="T22" fmla="*/ 41 w 216"/>
                <a:gd name="T23" fmla="*/ 153 h 198"/>
                <a:gd name="T24" fmla="*/ 25 w 216"/>
                <a:gd name="T25" fmla="*/ 180 h 198"/>
                <a:gd name="T26" fmla="*/ 69 w 216"/>
                <a:gd name="T27" fmla="*/ 162 h 198"/>
                <a:gd name="T28" fmla="*/ 73 w 216"/>
                <a:gd name="T29" fmla="*/ 162 h 198"/>
                <a:gd name="T30" fmla="*/ 90 w 216"/>
                <a:gd name="T31" fmla="*/ 166 h 198"/>
                <a:gd name="T32" fmla="*/ 88 w 216"/>
                <a:gd name="T33" fmla="*/ 178 h 198"/>
                <a:gd name="T34" fmla="*/ 72 w 216"/>
                <a:gd name="T35" fmla="*/ 174 h 198"/>
                <a:gd name="T36" fmla="*/ 14 w 216"/>
                <a:gd name="T37" fmla="*/ 198 h 198"/>
                <a:gd name="T38" fmla="*/ 12 w 216"/>
                <a:gd name="T3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 h="198">
                  <a:moveTo>
                    <a:pt x="12" y="198"/>
                  </a:moveTo>
                  <a:cubicBezTo>
                    <a:pt x="10" y="198"/>
                    <a:pt x="8" y="197"/>
                    <a:pt x="7" y="196"/>
                  </a:cubicBezTo>
                  <a:cubicBezTo>
                    <a:pt x="5" y="194"/>
                    <a:pt x="5" y="191"/>
                    <a:pt x="6" y="189"/>
                  </a:cubicBezTo>
                  <a:cubicBezTo>
                    <a:pt x="28" y="151"/>
                    <a:pt x="28" y="151"/>
                    <a:pt x="28" y="151"/>
                  </a:cubicBezTo>
                  <a:cubicBezTo>
                    <a:pt x="10" y="135"/>
                    <a:pt x="0" y="113"/>
                    <a:pt x="0" y="89"/>
                  </a:cubicBezTo>
                  <a:cubicBezTo>
                    <a:pt x="0" y="40"/>
                    <a:pt x="48" y="0"/>
                    <a:pt x="108" y="0"/>
                  </a:cubicBezTo>
                  <a:cubicBezTo>
                    <a:pt x="167" y="0"/>
                    <a:pt x="216" y="40"/>
                    <a:pt x="216" y="89"/>
                  </a:cubicBezTo>
                  <a:cubicBezTo>
                    <a:pt x="204" y="89"/>
                    <a:pt x="204" y="89"/>
                    <a:pt x="204" y="89"/>
                  </a:cubicBezTo>
                  <a:cubicBezTo>
                    <a:pt x="204" y="47"/>
                    <a:pt x="161" y="12"/>
                    <a:pt x="108" y="12"/>
                  </a:cubicBezTo>
                  <a:cubicBezTo>
                    <a:pt x="55" y="12"/>
                    <a:pt x="12" y="47"/>
                    <a:pt x="12" y="89"/>
                  </a:cubicBezTo>
                  <a:cubicBezTo>
                    <a:pt x="12" y="111"/>
                    <a:pt x="22" y="131"/>
                    <a:pt x="39" y="145"/>
                  </a:cubicBezTo>
                  <a:cubicBezTo>
                    <a:pt x="42" y="147"/>
                    <a:pt x="42" y="150"/>
                    <a:pt x="41" y="153"/>
                  </a:cubicBezTo>
                  <a:cubicBezTo>
                    <a:pt x="25" y="180"/>
                    <a:pt x="25" y="180"/>
                    <a:pt x="25" y="180"/>
                  </a:cubicBezTo>
                  <a:cubicBezTo>
                    <a:pt x="69" y="162"/>
                    <a:pt x="69" y="162"/>
                    <a:pt x="69" y="162"/>
                  </a:cubicBezTo>
                  <a:cubicBezTo>
                    <a:pt x="71" y="162"/>
                    <a:pt x="72" y="162"/>
                    <a:pt x="73" y="162"/>
                  </a:cubicBezTo>
                  <a:cubicBezTo>
                    <a:pt x="79" y="164"/>
                    <a:pt x="84" y="165"/>
                    <a:pt x="90" y="166"/>
                  </a:cubicBezTo>
                  <a:cubicBezTo>
                    <a:pt x="88" y="178"/>
                    <a:pt x="88" y="178"/>
                    <a:pt x="88" y="178"/>
                  </a:cubicBezTo>
                  <a:cubicBezTo>
                    <a:pt x="83" y="177"/>
                    <a:pt x="77" y="176"/>
                    <a:pt x="72" y="174"/>
                  </a:cubicBezTo>
                  <a:cubicBezTo>
                    <a:pt x="14" y="198"/>
                    <a:pt x="14" y="198"/>
                    <a:pt x="14" y="198"/>
                  </a:cubicBezTo>
                  <a:cubicBezTo>
                    <a:pt x="13" y="198"/>
                    <a:pt x="12" y="198"/>
                    <a:pt x="12"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41" name="Freeform 130">
              <a:extLst>
                <a:ext uri="{FF2B5EF4-FFF2-40B4-BE49-F238E27FC236}">
                  <a16:creationId xmlns:a16="http://schemas.microsoft.com/office/drawing/2014/main" id="{60A6814B-4641-4003-8DD5-F01E1DCB4F16}"/>
                </a:ext>
              </a:extLst>
            </p:cNvPr>
            <p:cNvSpPr>
              <a:spLocks noEditPoints="1"/>
            </p:cNvSpPr>
            <p:nvPr/>
          </p:nvSpPr>
          <p:spPr bwMode="auto">
            <a:xfrm>
              <a:off x="4638" y="3167"/>
              <a:ext cx="266" cy="249"/>
            </a:xfrm>
            <a:custGeom>
              <a:avLst/>
              <a:gdLst>
                <a:gd name="T0" fmla="*/ 168 w 180"/>
                <a:gd name="T1" fmla="*/ 168 h 168"/>
                <a:gd name="T2" fmla="*/ 166 w 180"/>
                <a:gd name="T3" fmla="*/ 168 h 168"/>
                <a:gd name="T4" fmla="*/ 120 w 180"/>
                <a:gd name="T5" fmla="*/ 151 h 168"/>
                <a:gd name="T6" fmla="*/ 37 w 180"/>
                <a:gd name="T7" fmla="*/ 143 h 168"/>
                <a:gd name="T8" fmla="*/ 0 w 180"/>
                <a:gd name="T9" fmla="*/ 78 h 168"/>
                <a:gd name="T10" fmla="*/ 90 w 180"/>
                <a:gd name="T11" fmla="*/ 0 h 168"/>
                <a:gd name="T12" fmla="*/ 180 w 180"/>
                <a:gd name="T13" fmla="*/ 78 h 168"/>
                <a:gd name="T14" fmla="*/ 157 w 180"/>
                <a:gd name="T15" fmla="*/ 128 h 168"/>
                <a:gd name="T16" fmla="*/ 173 w 180"/>
                <a:gd name="T17" fmla="*/ 159 h 168"/>
                <a:gd name="T18" fmla="*/ 172 w 180"/>
                <a:gd name="T19" fmla="*/ 166 h 168"/>
                <a:gd name="T20" fmla="*/ 168 w 180"/>
                <a:gd name="T21" fmla="*/ 168 h 168"/>
                <a:gd name="T22" fmla="*/ 120 w 180"/>
                <a:gd name="T23" fmla="*/ 138 h 168"/>
                <a:gd name="T24" fmla="*/ 122 w 180"/>
                <a:gd name="T25" fmla="*/ 138 h 168"/>
                <a:gd name="T26" fmla="*/ 155 w 180"/>
                <a:gd name="T27" fmla="*/ 151 h 168"/>
                <a:gd name="T28" fmla="*/ 144 w 180"/>
                <a:gd name="T29" fmla="*/ 129 h 168"/>
                <a:gd name="T30" fmla="*/ 146 w 180"/>
                <a:gd name="T31" fmla="*/ 121 h 168"/>
                <a:gd name="T32" fmla="*/ 168 w 180"/>
                <a:gd name="T33" fmla="*/ 78 h 168"/>
                <a:gd name="T34" fmla="*/ 90 w 180"/>
                <a:gd name="T35" fmla="*/ 12 h 168"/>
                <a:gd name="T36" fmla="*/ 12 w 180"/>
                <a:gd name="T37" fmla="*/ 78 h 168"/>
                <a:gd name="T38" fmla="*/ 43 w 180"/>
                <a:gd name="T39" fmla="*/ 133 h 168"/>
                <a:gd name="T40" fmla="*/ 117 w 180"/>
                <a:gd name="T41" fmla="*/ 139 h 168"/>
                <a:gd name="T42" fmla="*/ 120 w 180"/>
                <a:gd name="T43" fmla="*/ 13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 h="168">
                  <a:moveTo>
                    <a:pt x="168" y="168"/>
                  </a:moveTo>
                  <a:cubicBezTo>
                    <a:pt x="167" y="168"/>
                    <a:pt x="166" y="168"/>
                    <a:pt x="166" y="168"/>
                  </a:cubicBezTo>
                  <a:cubicBezTo>
                    <a:pt x="120" y="151"/>
                    <a:pt x="120" y="151"/>
                    <a:pt x="120" y="151"/>
                  </a:cubicBezTo>
                  <a:cubicBezTo>
                    <a:pt x="92" y="162"/>
                    <a:pt x="62" y="159"/>
                    <a:pt x="37" y="143"/>
                  </a:cubicBezTo>
                  <a:cubicBezTo>
                    <a:pt x="13" y="128"/>
                    <a:pt x="0" y="104"/>
                    <a:pt x="0" y="78"/>
                  </a:cubicBezTo>
                  <a:cubicBezTo>
                    <a:pt x="0" y="36"/>
                    <a:pt x="41" y="0"/>
                    <a:pt x="90" y="0"/>
                  </a:cubicBezTo>
                  <a:cubicBezTo>
                    <a:pt x="138" y="0"/>
                    <a:pt x="180" y="36"/>
                    <a:pt x="180" y="78"/>
                  </a:cubicBezTo>
                  <a:cubicBezTo>
                    <a:pt x="180" y="97"/>
                    <a:pt x="172" y="114"/>
                    <a:pt x="157" y="128"/>
                  </a:cubicBezTo>
                  <a:cubicBezTo>
                    <a:pt x="173" y="159"/>
                    <a:pt x="173" y="159"/>
                    <a:pt x="173" y="159"/>
                  </a:cubicBezTo>
                  <a:cubicBezTo>
                    <a:pt x="174" y="162"/>
                    <a:pt x="174" y="164"/>
                    <a:pt x="172" y="166"/>
                  </a:cubicBezTo>
                  <a:cubicBezTo>
                    <a:pt x="171" y="167"/>
                    <a:pt x="169" y="168"/>
                    <a:pt x="168" y="168"/>
                  </a:cubicBezTo>
                  <a:close/>
                  <a:moveTo>
                    <a:pt x="120" y="138"/>
                  </a:moveTo>
                  <a:cubicBezTo>
                    <a:pt x="120" y="138"/>
                    <a:pt x="121" y="138"/>
                    <a:pt x="122" y="138"/>
                  </a:cubicBezTo>
                  <a:cubicBezTo>
                    <a:pt x="155" y="151"/>
                    <a:pt x="155" y="151"/>
                    <a:pt x="155" y="151"/>
                  </a:cubicBezTo>
                  <a:cubicBezTo>
                    <a:pt x="144" y="129"/>
                    <a:pt x="144" y="129"/>
                    <a:pt x="144" y="129"/>
                  </a:cubicBezTo>
                  <a:cubicBezTo>
                    <a:pt x="143" y="126"/>
                    <a:pt x="144" y="123"/>
                    <a:pt x="146" y="121"/>
                  </a:cubicBezTo>
                  <a:cubicBezTo>
                    <a:pt x="160" y="110"/>
                    <a:pt x="168" y="95"/>
                    <a:pt x="168" y="78"/>
                  </a:cubicBezTo>
                  <a:cubicBezTo>
                    <a:pt x="168" y="42"/>
                    <a:pt x="132" y="12"/>
                    <a:pt x="90" y="12"/>
                  </a:cubicBezTo>
                  <a:cubicBezTo>
                    <a:pt x="47" y="12"/>
                    <a:pt x="12" y="42"/>
                    <a:pt x="12" y="78"/>
                  </a:cubicBezTo>
                  <a:cubicBezTo>
                    <a:pt x="12" y="99"/>
                    <a:pt x="23" y="120"/>
                    <a:pt x="43" y="133"/>
                  </a:cubicBezTo>
                  <a:cubicBezTo>
                    <a:pt x="65" y="147"/>
                    <a:pt x="93" y="149"/>
                    <a:pt x="117" y="139"/>
                  </a:cubicBezTo>
                  <a:cubicBezTo>
                    <a:pt x="118" y="138"/>
                    <a:pt x="119" y="138"/>
                    <a:pt x="12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aphicFrame>
        <p:nvGraphicFramePr>
          <p:cNvPr id="242" name="Table 4">
            <a:extLst>
              <a:ext uri="{FF2B5EF4-FFF2-40B4-BE49-F238E27FC236}">
                <a16:creationId xmlns:a16="http://schemas.microsoft.com/office/drawing/2014/main" id="{D8556D5A-9CB9-4EFC-9CE6-61BB8FD9E19E}"/>
              </a:ext>
            </a:extLst>
          </p:cNvPr>
          <p:cNvGraphicFramePr>
            <a:graphicFrameLocks noGrp="1"/>
          </p:cNvGraphicFramePr>
          <p:nvPr>
            <p:extLst>
              <p:ext uri="{D42A27DB-BD31-4B8C-83A1-F6EECF244321}">
                <p14:modId xmlns:p14="http://schemas.microsoft.com/office/powerpoint/2010/main" val="2341052471"/>
              </p:ext>
            </p:extLst>
          </p:nvPr>
        </p:nvGraphicFramePr>
        <p:xfrm>
          <a:off x="7075898" y="1186773"/>
          <a:ext cx="4932000" cy="5178260"/>
        </p:xfrm>
        <a:graphic>
          <a:graphicData uri="http://schemas.openxmlformats.org/drawingml/2006/table">
            <a:tbl>
              <a:tblPr firstRow="1" bandRow="1">
                <a:tableStyleId>{2D5ABB26-0587-4C30-8999-92F81FD0307C}</a:tableStyleId>
              </a:tblPr>
              <a:tblGrid>
                <a:gridCol w="468869">
                  <a:extLst>
                    <a:ext uri="{9D8B030D-6E8A-4147-A177-3AD203B41FA5}">
                      <a16:colId xmlns:a16="http://schemas.microsoft.com/office/drawing/2014/main" val="2036198197"/>
                    </a:ext>
                  </a:extLst>
                </a:gridCol>
                <a:gridCol w="4463131">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“Maatschappelijk Fit”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solidFill>
                            <a:schemeClr val="tx1"/>
                          </a:solidFill>
                          <a:latin typeface="+mn-lt"/>
                        </a:rPr>
                        <a:t>Digitale afspraakmodule (incl. </a:t>
                      </a:r>
                      <a:r>
                        <a:rPr lang="en-US" sz="1400" strike="noStrike" dirty="0">
                          <a:solidFill>
                            <a:schemeClr val="tx1"/>
                          </a:solidFill>
                          <a:latin typeface="+mn-lt"/>
                        </a:rPr>
                        <a:t>notificatie functionaliteit</a:t>
                      </a:r>
                      <a:r>
                        <a:rPr lang="en-US" sz="1400" dirty="0">
                          <a:solidFill>
                            <a:schemeClr val="tx1"/>
                          </a:solidFill>
                          <a:latin typeface="+mn-lt"/>
                        </a:rPr>
                        <a:t>)</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85552346"/>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Gespreksleidraad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9088349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Contractmodule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80657280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72820208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met bedrijven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840169379"/>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Aansluiting dienstverlening WPI op buurtteams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78928135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425411119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75182970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mn-lt"/>
                          <a:cs typeface="Calibri" panose="020F0502020204030204" pitchFamily="34" charset="0"/>
                        </a:rPr>
                        <a:t>Digitale</a:t>
                      </a:r>
                      <a:r>
                        <a:rPr lang="en-US" sz="1400" baseline="0" dirty="0" smtClean="0">
                          <a:solidFill>
                            <a:schemeClr val="tx1"/>
                          </a:solidFill>
                          <a:latin typeface="+mn-lt"/>
                          <a:cs typeface="Calibri" panose="020F0502020204030204" pitchFamily="34" charset="0"/>
                        </a:rPr>
                        <a:t> matching (vanuit klantkermerken op instrument)</a:t>
                      </a:r>
                      <a:endParaRPr lang="en-US" sz="1400" dirty="0" smtClean="0">
                        <a:solidFill>
                          <a:schemeClr val="tx1"/>
                        </a:solidFill>
                        <a:latin typeface="+mn-lt"/>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01312266"/>
                  </a:ext>
                </a:extLst>
              </a:tr>
            </a:tbl>
          </a:graphicData>
        </a:graphic>
      </p:graphicFrame>
      <p:grpSp>
        <p:nvGrpSpPr>
          <p:cNvPr id="145" name="Group 134">
            <a:extLst>
              <a:ext uri="{FF2B5EF4-FFF2-40B4-BE49-F238E27FC236}">
                <a16:creationId xmlns:a16="http://schemas.microsoft.com/office/drawing/2014/main" id="{C41A37E0-C35A-4B61-9976-F56230BFA862}"/>
              </a:ext>
            </a:extLst>
          </p:cNvPr>
          <p:cNvGrpSpPr>
            <a:grpSpLocks noChangeAspect="1"/>
          </p:cNvGrpSpPr>
          <p:nvPr/>
        </p:nvGrpSpPr>
        <p:grpSpPr bwMode="auto">
          <a:xfrm>
            <a:off x="10681368" y="305354"/>
            <a:ext cx="433700" cy="479886"/>
            <a:chOff x="2606" y="3225"/>
            <a:chExt cx="385" cy="426"/>
          </a:xfrm>
          <a:solidFill>
            <a:schemeClr val="bg1">
              <a:lumMod val="85000"/>
            </a:schemeClr>
          </a:solidFill>
        </p:grpSpPr>
        <p:sp>
          <p:nvSpPr>
            <p:cNvPr id="150" name="Freeform 135">
              <a:extLst>
                <a:ext uri="{FF2B5EF4-FFF2-40B4-BE49-F238E27FC236}">
                  <a16:creationId xmlns:a16="http://schemas.microsoft.com/office/drawing/2014/main" id="{97657ED3-7498-40D9-9D8F-D1D4791208F8}"/>
                </a:ext>
              </a:extLst>
            </p:cNvPr>
            <p:cNvSpPr>
              <a:spLocks noEditPoints="1"/>
            </p:cNvSpPr>
            <p:nvPr/>
          </p:nvSpPr>
          <p:spPr bwMode="auto">
            <a:xfrm>
              <a:off x="2606" y="3225"/>
              <a:ext cx="385" cy="426"/>
            </a:xfrm>
            <a:custGeom>
              <a:avLst/>
              <a:gdLst>
                <a:gd name="T0" fmla="*/ 174 w 261"/>
                <a:gd name="T1" fmla="*/ 288 h 288"/>
                <a:gd name="T2" fmla="*/ 54 w 261"/>
                <a:gd name="T3" fmla="*/ 288 h 288"/>
                <a:gd name="T4" fmla="*/ 48 w 261"/>
                <a:gd name="T5" fmla="*/ 282 h 288"/>
                <a:gd name="T6" fmla="*/ 48 w 261"/>
                <a:gd name="T7" fmla="*/ 216 h 288"/>
                <a:gd name="T8" fmla="*/ 0 w 261"/>
                <a:gd name="T9" fmla="*/ 121 h 288"/>
                <a:gd name="T10" fmla="*/ 120 w 261"/>
                <a:gd name="T11" fmla="*/ 0 h 288"/>
                <a:gd name="T12" fmla="*/ 235 w 261"/>
                <a:gd name="T13" fmla="*/ 101 h 288"/>
                <a:gd name="T14" fmla="*/ 243 w 261"/>
                <a:gd name="T15" fmla="*/ 118 h 288"/>
                <a:gd name="T16" fmla="*/ 260 w 261"/>
                <a:gd name="T17" fmla="*/ 163 h 288"/>
                <a:gd name="T18" fmla="*/ 260 w 261"/>
                <a:gd name="T19" fmla="*/ 165 h 288"/>
                <a:gd name="T20" fmla="*/ 258 w 261"/>
                <a:gd name="T21" fmla="*/ 174 h 288"/>
                <a:gd name="T22" fmla="*/ 247 w 261"/>
                <a:gd name="T23" fmla="*/ 180 h 288"/>
                <a:gd name="T24" fmla="*/ 234 w 261"/>
                <a:gd name="T25" fmla="*/ 180 h 288"/>
                <a:gd name="T26" fmla="*/ 223 w 261"/>
                <a:gd name="T27" fmla="*/ 235 h 288"/>
                <a:gd name="T28" fmla="*/ 180 w 261"/>
                <a:gd name="T29" fmla="*/ 246 h 288"/>
                <a:gd name="T30" fmla="*/ 180 w 261"/>
                <a:gd name="T31" fmla="*/ 282 h 288"/>
                <a:gd name="T32" fmla="*/ 174 w 261"/>
                <a:gd name="T33" fmla="*/ 288 h 288"/>
                <a:gd name="T34" fmla="*/ 60 w 261"/>
                <a:gd name="T35" fmla="*/ 276 h 288"/>
                <a:gd name="T36" fmla="*/ 168 w 261"/>
                <a:gd name="T37" fmla="*/ 276 h 288"/>
                <a:gd name="T38" fmla="*/ 168 w 261"/>
                <a:gd name="T39" fmla="*/ 240 h 288"/>
                <a:gd name="T40" fmla="*/ 170 w 261"/>
                <a:gd name="T41" fmla="*/ 236 h 288"/>
                <a:gd name="T42" fmla="*/ 174 w 261"/>
                <a:gd name="T43" fmla="*/ 234 h 288"/>
                <a:gd name="T44" fmla="*/ 214 w 261"/>
                <a:gd name="T45" fmla="*/ 226 h 288"/>
                <a:gd name="T46" fmla="*/ 222 w 261"/>
                <a:gd name="T47" fmla="*/ 174 h 288"/>
                <a:gd name="T48" fmla="*/ 224 w 261"/>
                <a:gd name="T49" fmla="*/ 170 h 288"/>
                <a:gd name="T50" fmla="*/ 229 w 261"/>
                <a:gd name="T51" fmla="*/ 168 h 288"/>
                <a:gd name="T52" fmla="*/ 246 w 261"/>
                <a:gd name="T53" fmla="*/ 168 h 288"/>
                <a:gd name="T54" fmla="*/ 248 w 261"/>
                <a:gd name="T55" fmla="*/ 167 h 288"/>
                <a:gd name="T56" fmla="*/ 248 w 261"/>
                <a:gd name="T57" fmla="*/ 165 h 288"/>
                <a:gd name="T58" fmla="*/ 248 w 261"/>
                <a:gd name="T59" fmla="*/ 162 h 288"/>
                <a:gd name="T60" fmla="*/ 233 w 261"/>
                <a:gd name="T61" fmla="*/ 124 h 288"/>
                <a:gd name="T62" fmla="*/ 223 w 261"/>
                <a:gd name="T63" fmla="*/ 101 h 288"/>
                <a:gd name="T64" fmla="*/ 120 w 261"/>
                <a:gd name="T65" fmla="*/ 12 h 288"/>
                <a:gd name="T66" fmla="*/ 12 w 261"/>
                <a:gd name="T67" fmla="*/ 121 h 288"/>
                <a:gd name="T68" fmla="*/ 57 w 261"/>
                <a:gd name="T69" fmla="*/ 208 h 288"/>
                <a:gd name="T70" fmla="*/ 60 w 261"/>
                <a:gd name="T71" fmla="*/ 213 h 288"/>
                <a:gd name="T72" fmla="*/ 60 w 261"/>
                <a:gd name="T7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1" h="288">
                  <a:moveTo>
                    <a:pt x="174" y="288"/>
                  </a:moveTo>
                  <a:cubicBezTo>
                    <a:pt x="54" y="288"/>
                    <a:pt x="54" y="288"/>
                    <a:pt x="54" y="288"/>
                  </a:cubicBezTo>
                  <a:cubicBezTo>
                    <a:pt x="51" y="288"/>
                    <a:pt x="48" y="285"/>
                    <a:pt x="48" y="282"/>
                  </a:cubicBezTo>
                  <a:cubicBezTo>
                    <a:pt x="48" y="216"/>
                    <a:pt x="48" y="216"/>
                    <a:pt x="48" y="216"/>
                  </a:cubicBezTo>
                  <a:cubicBezTo>
                    <a:pt x="16" y="196"/>
                    <a:pt x="0" y="164"/>
                    <a:pt x="0" y="121"/>
                  </a:cubicBezTo>
                  <a:cubicBezTo>
                    <a:pt x="0" y="53"/>
                    <a:pt x="53" y="0"/>
                    <a:pt x="120" y="0"/>
                  </a:cubicBezTo>
                  <a:cubicBezTo>
                    <a:pt x="176" y="0"/>
                    <a:pt x="235" y="38"/>
                    <a:pt x="235" y="101"/>
                  </a:cubicBezTo>
                  <a:cubicBezTo>
                    <a:pt x="235" y="103"/>
                    <a:pt x="240" y="112"/>
                    <a:pt x="243" y="118"/>
                  </a:cubicBezTo>
                  <a:cubicBezTo>
                    <a:pt x="252" y="133"/>
                    <a:pt x="261" y="150"/>
                    <a:pt x="260" y="163"/>
                  </a:cubicBezTo>
                  <a:cubicBezTo>
                    <a:pt x="260" y="164"/>
                    <a:pt x="260" y="164"/>
                    <a:pt x="260" y="165"/>
                  </a:cubicBezTo>
                  <a:cubicBezTo>
                    <a:pt x="260" y="167"/>
                    <a:pt x="260" y="171"/>
                    <a:pt x="258" y="174"/>
                  </a:cubicBezTo>
                  <a:cubicBezTo>
                    <a:pt x="256" y="178"/>
                    <a:pt x="251" y="180"/>
                    <a:pt x="247" y="180"/>
                  </a:cubicBezTo>
                  <a:cubicBezTo>
                    <a:pt x="243" y="180"/>
                    <a:pt x="238" y="180"/>
                    <a:pt x="234" y="180"/>
                  </a:cubicBezTo>
                  <a:cubicBezTo>
                    <a:pt x="234" y="194"/>
                    <a:pt x="233" y="225"/>
                    <a:pt x="223" y="235"/>
                  </a:cubicBezTo>
                  <a:cubicBezTo>
                    <a:pt x="214" y="244"/>
                    <a:pt x="201" y="246"/>
                    <a:pt x="180" y="246"/>
                  </a:cubicBezTo>
                  <a:cubicBezTo>
                    <a:pt x="180" y="282"/>
                    <a:pt x="180" y="282"/>
                    <a:pt x="180" y="282"/>
                  </a:cubicBezTo>
                  <a:cubicBezTo>
                    <a:pt x="180" y="285"/>
                    <a:pt x="177" y="288"/>
                    <a:pt x="174" y="288"/>
                  </a:cubicBezTo>
                  <a:close/>
                  <a:moveTo>
                    <a:pt x="60" y="276"/>
                  </a:moveTo>
                  <a:cubicBezTo>
                    <a:pt x="168" y="276"/>
                    <a:pt x="168" y="276"/>
                    <a:pt x="168" y="276"/>
                  </a:cubicBezTo>
                  <a:cubicBezTo>
                    <a:pt x="168" y="240"/>
                    <a:pt x="168" y="240"/>
                    <a:pt x="168" y="240"/>
                  </a:cubicBezTo>
                  <a:cubicBezTo>
                    <a:pt x="168" y="239"/>
                    <a:pt x="169" y="237"/>
                    <a:pt x="170" y="236"/>
                  </a:cubicBezTo>
                  <a:cubicBezTo>
                    <a:pt x="171" y="235"/>
                    <a:pt x="172" y="234"/>
                    <a:pt x="174" y="234"/>
                  </a:cubicBezTo>
                  <a:cubicBezTo>
                    <a:pt x="198" y="234"/>
                    <a:pt x="208" y="233"/>
                    <a:pt x="214" y="226"/>
                  </a:cubicBezTo>
                  <a:cubicBezTo>
                    <a:pt x="221" y="220"/>
                    <a:pt x="223" y="192"/>
                    <a:pt x="222" y="174"/>
                  </a:cubicBezTo>
                  <a:cubicBezTo>
                    <a:pt x="222" y="173"/>
                    <a:pt x="223" y="171"/>
                    <a:pt x="224" y="170"/>
                  </a:cubicBezTo>
                  <a:cubicBezTo>
                    <a:pt x="225" y="169"/>
                    <a:pt x="227" y="168"/>
                    <a:pt x="229" y="168"/>
                  </a:cubicBezTo>
                  <a:cubicBezTo>
                    <a:pt x="229" y="168"/>
                    <a:pt x="239" y="168"/>
                    <a:pt x="246" y="168"/>
                  </a:cubicBezTo>
                  <a:cubicBezTo>
                    <a:pt x="247" y="168"/>
                    <a:pt x="248" y="168"/>
                    <a:pt x="248" y="167"/>
                  </a:cubicBezTo>
                  <a:cubicBezTo>
                    <a:pt x="248" y="167"/>
                    <a:pt x="248" y="166"/>
                    <a:pt x="248" y="165"/>
                  </a:cubicBezTo>
                  <a:cubicBezTo>
                    <a:pt x="248" y="164"/>
                    <a:pt x="248" y="163"/>
                    <a:pt x="248" y="162"/>
                  </a:cubicBezTo>
                  <a:cubicBezTo>
                    <a:pt x="249" y="153"/>
                    <a:pt x="240" y="136"/>
                    <a:pt x="233" y="124"/>
                  </a:cubicBezTo>
                  <a:cubicBezTo>
                    <a:pt x="226" y="113"/>
                    <a:pt x="223" y="106"/>
                    <a:pt x="223" y="101"/>
                  </a:cubicBezTo>
                  <a:cubicBezTo>
                    <a:pt x="223" y="45"/>
                    <a:pt x="170" y="12"/>
                    <a:pt x="120" y="12"/>
                  </a:cubicBezTo>
                  <a:cubicBezTo>
                    <a:pt x="59" y="12"/>
                    <a:pt x="12" y="60"/>
                    <a:pt x="12" y="121"/>
                  </a:cubicBezTo>
                  <a:cubicBezTo>
                    <a:pt x="12" y="161"/>
                    <a:pt x="27" y="190"/>
                    <a:pt x="57" y="208"/>
                  </a:cubicBezTo>
                  <a:cubicBezTo>
                    <a:pt x="59" y="209"/>
                    <a:pt x="60" y="211"/>
                    <a:pt x="60" y="213"/>
                  </a:cubicBezTo>
                  <a:lnTo>
                    <a:pt x="60"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1" name="Freeform 136">
              <a:extLst>
                <a:ext uri="{FF2B5EF4-FFF2-40B4-BE49-F238E27FC236}">
                  <a16:creationId xmlns:a16="http://schemas.microsoft.com/office/drawing/2014/main" id="{C81D71A8-77BE-4F3E-A20C-29E04055CF3E}"/>
                </a:ext>
              </a:extLst>
            </p:cNvPr>
            <p:cNvSpPr>
              <a:spLocks noEditPoints="1"/>
            </p:cNvSpPr>
            <p:nvPr/>
          </p:nvSpPr>
          <p:spPr bwMode="auto">
            <a:xfrm>
              <a:off x="2685" y="3314"/>
              <a:ext cx="195" cy="179"/>
            </a:xfrm>
            <a:custGeom>
              <a:avLst/>
              <a:gdLst>
                <a:gd name="T0" fmla="*/ 66 w 132"/>
                <a:gd name="T1" fmla="*/ 121 h 121"/>
                <a:gd name="T2" fmla="*/ 62 w 132"/>
                <a:gd name="T3" fmla="*/ 120 h 121"/>
                <a:gd name="T4" fmla="*/ 0 w 132"/>
                <a:gd name="T5" fmla="*/ 40 h 121"/>
                <a:gd name="T6" fmla="*/ 32 w 132"/>
                <a:gd name="T7" fmla="*/ 1 h 121"/>
                <a:gd name="T8" fmla="*/ 66 w 132"/>
                <a:gd name="T9" fmla="*/ 19 h 121"/>
                <a:gd name="T10" fmla="*/ 100 w 132"/>
                <a:gd name="T11" fmla="*/ 1 h 121"/>
                <a:gd name="T12" fmla="*/ 132 w 132"/>
                <a:gd name="T13" fmla="*/ 40 h 121"/>
                <a:gd name="T14" fmla="*/ 69 w 132"/>
                <a:gd name="T15" fmla="*/ 120 h 121"/>
                <a:gd name="T16" fmla="*/ 66 w 132"/>
                <a:gd name="T17" fmla="*/ 121 h 121"/>
                <a:gd name="T18" fmla="*/ 36 w 132"/>
                <a:gd name="T19" fmla="*/ 13 h 121"/>
                <a:gd name="T20" fmla="*/ 33 w 132"/>
                <a:gd name="T21" fmla="*/ 13 h 121"/>
                <a:gd name="T22" fmla="*/ 12 w 132"/>
                <a:gd name="T23" fmla="*/ 40 h 121"/>
                <a:gd name="T24" fmla="*/ 66 w 132"/>
                <a:gd name="T25" fmla="*/ 107 h 121"/>
                <a:gd name="T26" fmla="*/ 120 w 132"/>
                <a:gd name="T27" fmla="*/ 40 h 121"/>
                <a:gd name="T28" fmla="*/ 99 w 132"/>
                <a:gd name="T29" fmla="*/ 13 h 121"/>
                <a:gd name="T30" fmla="*/ 72 w 132"/>
                <a:gd name="T31" fmla="*/ 37 h 121"/>
                <a:gd name="T32" fmla="*/ 66 w 132"/>
                <a:gd name="T33" fmla="*/ 42 h 121"/>
                <a:gd name="T34" fmla="*/ 60 w 132"/>
                <a:gd name="T35" fmla="*/ 37 h 121"/>
                <a:gd name="T36" fmla="*/ 36 w 132"/>
                <a:gd name="T37" fmla="*/ 1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2" h="121">
                  <a:moveTo>
                    <a:pt x="66" y="121"/>
                  </a:moveTo>
                  <a:cubicBezTo>
                    <a:pt x="65" y="121"/>
                    <a:pt x="64" y="120"/>
                    <a:pt x="62" y="120"/>
                  </a:cubicBezTo>
                  <a:cubicBezTo>
                    <a:pt x="56" y="115"/>
                    <a:pt x="0" y="74"/>
                    <a:pt x="0" y="40"/>
                  </a:cubicBezTo>
                  <a:cubicBezTo>
                    <a:pt x="0" y="17"/>
                    <a:pt x="16" y="3"/>
                    <a:pt x="32" y="1"/>
                  </a:cubicBezTo>
                  <a:cubicBezTo>
                    <a:pt x="43" y="0"/>
                    <a:pt x="57" y="4"/>
                    <a:pt x="66" y="19"/>
                  </a:cubicBezTo>
                  <a:cubicBezTo>
                    <a:pt x="75" y="4"/>
                    <a:pt x="89" y="0"/>
                    <a:pt x="100" y="1"/>
                  </a:cubicBezTo>
                  <a:cubicBezTo>
                    <a:pt x="116" y="3"/>
                    <a:pt x="132" y="17"/>
                    <a:pt x="132" y="40"/>
                  </a:cubicBezTo>
                  <a:cubicBezTo>
                    <a:pt x="132" y="74"/>
                    <a:pt x="76" y="115"/>
                    <a:pt x="69" y="120"/>
                  </a:cubicBezTo>
                  <a:cubicBezTo>
                    <a:pt x="68" y="120"/>
                    <a:pt x="67" y="121"/>
                    <a:pt x="66" y="121"/>
                  </a:cubicBezTo>
                  <a:close/>
                  <a:moveTo>
                    <a:pt x="36" y="13"/>
                  </a:moveTo>
                  <a:cubicBezTo>
                    <a:pt x="35" y="13"/>
                    <a:pt x="34" y="13"/>
                    <a:pt x="33" y="13"/>
                  </a:cubicBezTo>
                  <a:cubicBezTo>
                    <a:pt x="23" y="14"/>
                    <a:pt x="12" y="24"/>
                    <a:pt x="12" y="40"/>
                  </a:cubicBezTo>
                  <a:cubicBezTo>
                    <a:pt x="12" y="62"/>
                    <a:pt x="48" y="94"/>
                    <a:pt x="66" y="107"/>
                  </a:cubicBezTo>
                  <a:cubicBezTo>
                    <a:pt x="84" y="94"/>
                    <a:pt x="120" y="62"/>
                    <a:pt x="120" y="40"/>
                  </a:cubicBezTo>
                  <a:cubicBezTo>
                    <a:pt x="120" y="24"/>
                    <a:pt x="109" y="14"/>
                    <a:pt x="99" y="13"/>
                  </a:cubicBezTo>
                  <a:cubicBezTo>
                    <a:pt x="89" y="12"/>
                    <a:pt x="77" y="17"/>
                    <a:pt x="72" y="37"/>
                  </a:cubicBezTo>
                  <a:cubicBezTo>
                    <a:pt x="71" y="40"/>
                    <a:pt x="69" y="42"/>
                    <a:pt x="66" y="42"/>
                  </a:cubicBezTo>
                  <a:cubicBezTo>
                    <a:pt x="63" y="42"/>
                    <a:pt x="61" y="40"/>
                    <a:pt x="60" y="37"/>
                  </a:cubicBezTo>
                  <a:cubicBezTo>
                    <a:pt x="56" y="19"/>
                    <a:pt x="45" y="13"/>
                    <a:pt x="3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52" name="Group 77">
            <a:extLst>
              <a:ext uri="{FF2B5EF4-FFF2-40B4-BE49-F238E27FC236}">
                <a16:creationId xmlns:a16="http://schemas.microsoft.com/office/drawing/2014/main" id="{22A31E4B-3FAB-4FAA-A75C-42FE52E3DB37}"/>
              </a:ext>
            </a:extLst>
          </p:cNvPr>
          <p:cNvGrpSpPr>
            <a:grpSpLocks noChangeAspect="1"/>
          </p:cNvGrpSpPr>
          <p:nvPr/>
        </p:nvGrpSpPr>
        <p:grpSpPr bwMode="auto">
          <a:xfrm>
            <a:off x="11353800" y="377903"/>
            <a:ext cx="506710" cy="433156"/>
            <a:chOff x="3613" y="1954"/>
            <a:chExt cx="434" cy="371"/>
          </a:xfrm>
          <a:solidFill>
            <a:schemeClr val="bg1">
              <a:lumMod val="85000"/>
            </a:schemeClr>
          </a:solidFill>
        </p:grpSpPr>
        <p:sp>
          <p:nvSpPr>
            <p:cNvPr id="153" name="Freeform 78">
              <a:extLst>
                <a:ext uri="{FF2B5EF4-FFF2-40B4-BE49-F238E27FC236}">
                  <a16:creationId xmlns:a16="http://schemas.microsoft.com/office/drawing/2014/main" id="{667E46E8-45E5-46C9-B746-9354F5AAB1D6}"/>
                </a:ext>
              </a:extLst>
            </p:cNvPr>
            <p:cNvSpPr>
              <a:spLocks noEditPoints="1"/>
            </p:cNvSpPr>
            <p:nvPr/>
          </p:nvSpPr>
          <p:spPr bwMode="auto">
            <a:xfrm>
              <a:off x="3614" y="2078"/>
              <a:ext cx="343" cy="247"/>
            </a:xfrm>
            <a:custGeom>
              <a:avLst/>
              <a:gdLst>
                <a:gd name="T0" fmla="*/ 224 w 224"/>
                <a:gd name="T1" fmla="*/ 109 h 165"/>
                <a:gd name="T2" fmla="*/ 224 w 224"/>
                <a:gd name="T3" fmla="*/ 108 h 165"/>
                <a:gd name="T4" fmla="*/ 224 w 224"/>
                <a:gd name="T5" fmla="*/ 107 h 165"/>
                <a:gd name="T6" fmla="*/ 223 w 224"/>
                <a:gd name="T7" fmla="*/ 107 h 165"/>
                <a:gd name="T8" fmla="*/ 223 w 224"/>
                <a:gd name="T9" fmla="*/ 106 h 165"/>
                <a:gd name="T10" fmla="*/ 175 w 224"/>
                <a:gd name="T11" fmla="*/ 58 h 165"/>
                <a:gd name="T12" fmla="*/ 170 w 224"/>
                <a:gd name="T13" fmla="*/ 56 h 165"/>
                <a:gd name="T14" fmla="*/ 166 w 224"/>
                <a:gd name="T15" fmla="*/ 58 h 165"/>
                <a:gd name="T16" fmla="*/ 166 w 224"/>
                <a:gd name="T17" fmla="*/ 67 h 165"/>
                <a:gd name="T18" fmla="*/ 204 w 224"/>
                <a:gd name="T19" fmla="*/ 104 h 165"/>
                <a:gd name="T20" fmla="*/ 48 w 224"/>
                <a:gd name="T21" fmla="*/ 104 h 165"/>
                <a:gd name="T22" fmla="*/ 12 w 224"/>
                <a:gd name="T23" fmla="*/ 68 h 165"/>
                <a:gd name="T24" fmla="*/ 48 w 224"/>
                <a:gd name="T25" fmla="*/ 32 h 165"/>
                <a:gd name="T26" fmla="*/ 111 w 224"/>
                <a:gd name="T27" fmla="*/ 32 h 165"/>
                <a:gd name="T28" fmla="*/ 111 w 224"/>
                <a:gd name="T29" fmla="*/ 44 h 165"/>
                <a:gd name="T30" fmla="*/ 117 w 224"/>
                <a:gd name="T31" fmla="*/ 50 h 165"/>
                <a:gd name="T32" fmla="*/ 155 w 224"/>
                <a:gd name="T33" fmla="*/ 50 h 165"/>
                <a:gd name="T34" fmla="*/ 161 w 224"/>
                <a:gd name="T35" fmla="*/ 44 h 165"/>
                <a:gd name="T36" fmla="*/ 161 w 224"/>
                <a:gd name="T37" fmla="*/ 6 h 165"/>
                <a:gd name="T38" fmla="*/ 155 w 224"/>
                <a:gd name="T39" fmla="*/ 0 h 165"/>
                <a:gd name="T40" fmla="*/ 117 w 224"/>
                <a:gd name="T41" fmla="*/ 0 h 165"/>
                <a:gd name="T42" fmla="*/ 111 w 224"/>
                <a:gd name="T43" fmla="*/ 6 h 165"/>
                <a:gd name="T44" fmla="*/ 111 w 224"/>
                <a:gd name="T45" fmla="*/ 21 h 165"/>
                <a:gd name="T46" fmla="*/ 48 w 224"/>
                <a:gd name="T47" fmla="*/ 21 h 165"/>
                <a:gd name="T48" fmla="*/ 0 w 224"/>
                <a:gd name="T49" fmla="*/ 68 h 165"/>
                <a:gd name="T50" fmla="*/ 48 w 224"/>
                <a:gd name="T51" fmla="*/ 116 h 165"/>
                <a:gd name="T52" fmla="*/ 204 w 224"/>
                <a:gd name="T53" fmla="*/ 116 h 165"/>
                <a:gd name="T54" fmla="*/ 166 w 224"/>
                <a:gd name="T55" fmla="*/ 154 h 165"/>
                <a:gd name="T56" fmla="*/ 166 w 224"/>
                <a:gd name="T57" fmla="*/ 163 h 165"/>
                <a:gd name="T58" fmla="*/ 175 w 224"/>
                <a:gd name="T59" fmla="*/ 163 h 165"/>
                <a:gd name="T60" fmla="*/ 223 w 224"/>
                <a:gd name="T61" fmla="*/ 115 h 165"/>
                <a:gd name="T62" fmla="*/ 223 w 224"/>
                <a:gd name="T63" fmla="*/ 114 h 165"/>
                <a:gd name="T64" fmla="*/ 224 w 224"/>
                <a:gd name="T65" fmla="*/ 113 h 165"/>
                <a:gd name="T66" fmla="*/ 224 w 224"/>
                <a:gd name="T67" fmla="*/ 113 h 165"/>
                <a:gd name="T68" fmla="*/ 224 w 224"/>
                <a:gd name="T69" fmla="*/ 112 h 165"/>
                <a:gd name="T70" fmla="*/ 224 w 224"/>
                <a:gd name="T71" fmla="*/ 112 h 165"/>
                <a:gd name="T72" fmla="*/ 224 w 224"/>
                <a:gd name="T73" fmla="*/ 109 h 165"/>
                <a:gd name="T74" fmla="*/ 224 w 224"/>
                <a:gd name="T75" fmla="*/ 109 h 165"/>
                <a:gd name="T76" fmla="*/ 122 w 224"/>
                <a:gd name="T77" fmla="*/ 12 h 165"/>
                <a:gd name="T78" fmla="*/ 149 w 224"/>
                <a:gd name="T79" fmla="*/ 12 h 165"/>
                <a:gd name="T80" fmla="*/ 149 w 224"/>
                <a:gd name="T81" fmla="*/ 38 h 165"/>
                <a:gd name="T82" fmla="*/ 122 w 224"/>
                <a:gd name="T83" fmla="*/ 38 h 165"/>
                <a:gd name="T84" fmla="*/ 122 w 224"/>
                <a:gd name="T85" fmla="*/ 1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4" h="165">
                  <a:moveTo>
                    <a:pt x="224" y="109"/>
                  </a:moveTo>
                  <a:cubicBezTo>
                    <a:pt x="224" y="108"/>
                    <a:pt x="224" y="108"/>
                    <a:pt x="224" y="108"/>
                  </a:cubicBezTo>
                  <a:cubicBezTo>
                    <a:pt x="224" y="108"/>
                    <a:pt x="224" y="108"/>
                    <a:pt x="224" y="107"/>
                  </a:cubicBezTo>
                  <a:cubicBezTo>
                    <a:pt x="224" y="107"/>
                    <a:pt x="223" y="107"/>
                    <a:pt x="223" y="107"/>
                  </a:cubicBezTo>
                  <a:cubicBezTo>
                    <a:pt x="223" y="107"/>
                    <a:pt x="223" y="106"/>
                    <a:pt x="223" y="106"/>
                  </a:cubicBezTo>
                  <a:cubicBezTo>
                    <a:pt x="175" y="58"/>
                    <a:pt x="175" y="58"/>
                    <a:pt x="175" y="58"/>
                  </a:cubicBezTo>
                  <a:cubicBezTo>
                    <a:pt x="174" y="57"/>
                    <a:pt x="172" y="56"/>
                    <a:pt x="170" y="56"/>
                  </a:cubicBezTo>
                  <a:cubicBezTo>
                    <a:pt x="169" y="56"/>
                    <a:pt x="167" y="57"/>
                    <a:pt x="166" y="58"/>
                  </a:cubicBezTo>
                  <a:cubicBezTo>
                    <a:pt x="164" y="61"/>
                    <a:pt x="164" y="64"/>
                    <a:pt x="166" y="67"/>
                  </a:cubicBezTo>
                  <a:cubicBezTo>
                    <a:pt x="204" y="104"/>
                    <a:pt x="204" y="104"/>
                    <a:pt x="204" y="104"/>
                  </a:cubicBezTo>
                  <a:cubicBezTo>
                    <a:pt x="48" y="104"/>
                    <a:pt x="48" y="104"/>
                    <a:pt x="48" y="104"/>
                  </a:cubicBezTo>
                  <a:cubicBezTo>
                    <a:pt x="28" y="104"/>
                    <a:pt x="12" y="88"/>
                    <a:pt x="12" y="68"/>
                  </a:cubicBezTo>
                  <a:cubicBezTo>
                    <a:pt x="12" y="49"/>
                    <a:pt x="28" y="32"/>
                    <a:pt x="48" y="32"/>
                  </a:cubicBezTo>
                  <a:cubicBezTo>
                    <a:pt x="111" y="32"/>
                    <a:pt x="111" y="32"/>
                    <a:pt x="111" y="32"/>
                  </a:cubicBezTo>
                  <a:cubicBezTo>
                    <a:pt x="111" y="44"/>
                    <a:pt x="111" y="44"/>
                    <a:pt x="111" y="44"/>
                  </a:cubicBezTo>
                  <a:cubicBezTo>
                    <a:pt x="111" y="48"/>
                    <a:pt x="113" y="50"/>
                    <a:pt x="117" y="50"/>
                  </a:cubicBezTo>
                  <a:cubicBezTo>
                    <a:pt x="155" y="50"/>
                    <a:pt x="155" y="50"/>
                    <a:pt x="155" y="50"/>
                  </a:cubicBezTo>
                  <a:cubicBezTo>
                    <a:pt x="158" y="50"/>
                    <a:pt x="161" y="48"/>
                    <a:pt x="161" y="44"/>
                  </a:cubicBezTo>
                  <a:cubicBezTo>
                    <a:pt x="161" y="6"/>
                    <a:pt x="161" y="6"/>
                    <a:pt x="161" y="6"/>
                  </a:cubicBezTo>
                  <a:cubicBezTo>
                    <a:pt x="161" y="3"/>
                    <a:pt x="158" y="0"/>
                    <a:pt x="155" y="0"/>
                  </a:cubicBezTo>
                  <a:cubicBezTo>
                    <a:pt x="117" y="0"/>
                    <a:pt x="117" y="0"/>
                    <a:pt x="117" y="0"/>
                  </a:cubicBezTo>
                  <a:cubicBezTo>
                    <a:pt x="113" y="0"/>
                    <a:pt x="111" y="3"/>
                    <a:pt x="111" y="6"/>
                  </a:cubicBezTo>
                  <a:cubicBezTo>
                    <a:pt x="111" y="21"/>
                    <a:pt x="111" y="21"/>
                    <a:pt x="111" y="21"/>
                  </a:cubicBezTo>
                  <a:cubicBezTo>
                    <a:pt x="48" y="21"/>
                    <a:pt x="48" y="21"/>
                    <a:pt x="48" y="21"/>
                  </a:cubicBezTo>
                  <a:cubicBezTo>
                    <a:pt x="21" y="21"/>
                    <a:pt x="0" y="42"/>
                    <a:pt x="0" y="68"/>
                  </a:cubicBezTo>
                  <a:cubicBezTo>
                    <a:pt x="0" y="95"/>
                    <a:pt x="21" y="116"/>
                    <a:pt x="48" y="116"/>
                  </a:cubicBezTo>
                  <a:cubicBezTo>
                    <a:pt x="204" y="116"/>
                    <a:pt x="204" y="116"/>
                    <a:pt x="204" y="116"/>
                  </a:cubicBezTo>
                  <a:cubicBezTo>
                    <a:pt x="166" y="154"/>
                    <a:pt x="166" y="154"/>
                    <a:pt x="166" y="154"/>
                  </a:cubicBezTo>
                  <a:cubicBezTo>
                    <a:pt x="164" y="156"/>
                    <a:pt x="164" y="160"/>
                    <a:pt x="166" y="163"/>
                  </a:cubicBezTo>
                  <a:cubicBezTo>
                    <a:pt x="169" y="165"/>
                    <a:pt x="172" y="165"/>
                    <a:pt x="175" y="163"/>
                  </a:cubicBezTo>
                  <a:cubicBezTo>
                    <a:pt x="223" y="115"/>
                    <a:pt x="223" y="115"/>
                    <a:pt x="223" y="115"/>
                  </a:cubicBezTo>
                  <a:cubicBezTo>
                    <a:pt x="223" y="114"/>
                    <a:pt x="223" y="114"/>
                    <a:pt x="223" y="114"/>
                  </a:cubicBezTo>
                  <a:cubicBezTo>
                    <a:pt x="223" y="114"/>
                    <a:pt x="224" y="113"/>
                    <a:pt x="224" y="113"/>
                  </a:cubicBezTo>
                  <a:cubicBezTo>
                    <a:pt x="224" y="113"/>
                    <a:pt x="224" y="113"/>
                    <a:pt x="224" y="113"/>
                  </a:cubicBezTo>
                  <a:cubicBezTo>
                    <a:pt x="224" y="113"/>
                    <a:pt x="224" y="112"/>
                    <a:pt x="224" y="112"/>
                  </a:cubicBezTo>
                  <a:cubicBezTo>
                    <a:pt x="224" y="112"/>
                    <a:pt x="224" y="112"/>
                    <a:pt x="224" y="112"/>
                  </a:cubicBezTo>
                  <a:cubicBezTo>
                    <a:pt x="224" y="111"/>
                    <a:pt x="224" y="110"/>
                    <a:pt x="224" y="109"/>
                  </a:cubicBezTo>
                  <a:cubicBezTo>
                    <a:pt x="224" y="109"/>
                    <a:pt x="224" y="109"/>
                    <a:pt x="224" y="109"/>
                  </a:cubicBezTo>
                  <a:close/>
                  <a:moveTo>
                    <a:pt x="122" y="12"/>
                  </a:moveTo>
                  <a:cubicBezTo>
                    <a:pt x="149" y="12"/>
                    <a:pt x="149" y="12"/>
                    <a:pt x="149" y="12"/>
                  </a:cubicBezTo>
                  <a:cubicBezTo>
                    <a:pt x="149" y="38"/>
                    <a:pt x="149" y="38"/>
                    <a:pt x="149" y="38"/>
                  </a:cubicBezTo>
                  <a:cubicBezTo>
                    <a:pt x="122" y="38"/>
                    <a:pt x="122" y="38"/>
                    <a:pt x="122" y="38"/>
                  </a:cubicBezTo>
                  <a:lnTo>
                    <a:pt x="12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4" name="Freeform 79">
              <a:extLst>
                <a:ext uri="{FF2B5EF4-FFF2-40B4-BE49-F238E27FC236}">
                  <a16:creationId xmlns:a16="http://schemas.microsoft.com/office/drawing/2014/main" id="{790204E7-0ED1-460E-941E-61318FBAA449}"/>
                </a:ext>
              </a:extLst>
            </p:cNvPr>
            <p:cNvSpPr>
              <a:spLocks noEditPoints="1"/>
            </p:cNvSpPr>
            <p:nvPr/>
          </p:nvSpPr>
          <p:spPr bwMode="auto">
            <a:xfrm>
              <a:off x="3971" y="2203"/>
              <a:ext cx="76" cy="75"/>
            </a:xfrm>
            <a:custGeom>
              <a:avLst/>
              <a:gdLst>
                <a:gd name="T0" fmla="*/ 44 w 50"/>
                <a:gd name="T1" fmla="*/ 0 h 50"/>
                <a:gd name="T2" fmla="*/ 6 w 50"/>
                <a:gd name="T3" fmla="*/ 0 h 50"/>
                <a:gd name="T4" fmla="*/ 0 w 50"/>
                <a:gd name="T5" fmla="*/ 6 h 50"/>
                <a:gd name="T6" fmla="*/ 0 w 50"/>
                <a:gd name="T7" fmla="*/ 44 h 50"/>
                <a:gd name="T8" fmla="*/ 6 w 50"/>
                <a:gd name="T9" fmla="*/ 50 h 50"/>
                <a:gd name="T10" fmla="*/ 44 w 50"/>
                <a:gd name="T11" fmla="*/ 50 h 50"/>
                <a:gd name="T12" fmla="*/ 50 w 50"/>
                <a:gd name="T13" fmla="*/ 44 h 50"/>
                <a:gd name="T14" fmla="*/ 50 w 50"/>
                <a:gd name="T15" fmla="*/ 6 h 50"/>
                <a:gd name="T16" fmla="*/ 44 w 50"/>
                <a:gd name="T17" fmla="*/ 0 h 50"/>
                <a:gd name="T18" fmla="*/ 38 w 50"/>
                <a:gd name="T19" fmla="*/ 38 h 50"/>
                <a:gd name="T20" fmla="*/ 12 w 50"/>
                <a:gd name="T21" fmla="*/ 38 h 50"/>
                <a:gd name="T22" fmla="*/ 12 w 50"/>
                <a:gd name="T23" fmla="*/ 12 h 50"/>
                <a:gd name="T24" fmla="*/ 38 w 50"/>
                <a:gd name="T25" fmla="*/ 12 h 50"/>
                <a:gd name="T26" fmla="*/ 38 w 50"/>
                <a:gd name="T27" fmla="*/ 3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50">
                  <a:moveTo>
                    <a:pt x="44" y="0"/>
                  </a:moveTo>
                  <a:cubicBezTo>
                    <a:pt x="6" y="0"/>
                    <a:pt x="6" y="0"/>
                    <a:pt x="6" y="0"/>
                  </a:cubicBezTo>
                  <a:cubicBezTo>
                    <a:pt x="3" y="0"/>
                    <a:pt x="0" y="3"/>
                    <a:pt x="0" y="6"/>
                  </a:cubicBezTo>
                  <a:cubicBezTo>
                    <a:pt x="0" y="44"/>
                    <a:pt x="0" y="44"/>
                    <a:pt x="0" y="44"/>
                  </a:cubicBezTo>
                  <a:cubicBezTo>
                    <a:pt x="0" y="47"/>
                    <a:pt x="3" y="50"/>
                    <a:pt x="6" y="50"/>
                  </a:cubicBezTo>
                  <a:cubicBezTo>
                    <a:pt x="44" y="50"/>
                    <a:pt x="44" y="50"/>
                    <a:pt x="44" y="50"/>
                  </a:cubicBezTo>
                  <a:cubicBezTo>
                    <a:pt x="48" y="50"/>
                    <a:pt x="50" y="47"/>
                    <a:pt x="50" y="44"/>
                  </a:cubicBezTo>
                  <a:cubicBezTo>
                    <a:pt x="50" y="6"/>
                    <a:pt x="50" y="6"/>
                    <a:pt x="50" y="6"/>
                  </a:cubicBezTo>
                  <a:cubicBezTo>
                    <a:pt x="50" y="3"/>
                    <a:pt x="48" y="0"/>
                    <a:pt x="44" y="0"/>
                  </a:cubicBezTo>
                  <a:close/>
                  <a:moveTo>
                    <a:pt x="38" y="38"/>
                  </a:moveTo>
                  <a:cubicBezTo>
                    <a:pt x="12" y="38"/>
                    <a:pt x="12" y="38"/>
                    <a:pt x="12" y="38"/>
                  </a:cubicBezTo>
                  <a:cubicBezTo>
                    <a:pt x="12" y="12"/>
                    <a:pt x="12" y="12"/>
                    <a:pt x="12" y="12"/>
                  </a:cubicBezTo>
                  <a:cubicBezTo>
                    <a:pt x="38" y="12"/>
                    <a:pt x="38" y="12"/>
                    <a:pt x="38" y="12"/>
                  </a:cubicBezTo>
                  <a:lnTo>
                    <a:pt x="38"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5" name="Freeform 80">
              <a:extLst>
                <a:ext uri="{FF2B5EF4-FFF2-40B4-BE49-F238E27FC236}">
                  <a16:creationId xmlns:a16="http://schemas.microsoft.com/office/drawing/2014/main" id="{2067CCB3-D772-4DDF-900F-12CBF423B3DC}"/>
                </a:ext>
              </a:extLst>
            </p:cNvPr>
            <p:cNvSpPr>
              <a:spLocks noEditPoints="1"/>
            </p:cNvSpPr>
            <p:nvPr/>
          </p:nvSpPr>
          <p:spPr bwMode="auto">
            <a:xfrm>
              <a:off x="3613" y="1954"/>
              <a:ext cx="434" cy="243"/>
            </a:xfrm>
            <a:custGeom>
              <a:avLst/>
              <a:gdLst>
                <a:gd name="T0" fmla="*/ 193 w 284"/>
                <a:gd name="T1" fmla="*/ 115 h 163"/>
                <a:gd name="T2" fmla="*/ 236 w 284"/>
                <a:gd name="T3" fmla="*/ 115 h 163"/>
                <a:gd name="T4" fmla="*/ 284 w 284"/>
                <a:gd name="T5" fmla="*/ 68 h 163"/>
                <a:gd name="T6" fmla="*/ 236 w 284"/>
                <a:gd name="T7" fmla="*/ 20 h 163"/>
                <a:gd name="T8" fmla="*/ 50 w 284"/>
                <a:gd name="T9" fmla="*/ 20 h 163"/>
                <a:gd name="T10" fmla="*/ 50 w 284"/>
                <a:gd name="T11" fmla="*/ 5 h 163"/>
                <a:gd name="T12" fmla="*/ 44 w 284"/>
                <a:gd name="T13" fmla="*/ 0 h 163"/>
                <a:gd name="T14" fmla="*/ 6 w 284"/>
                <a:gd name="T15" fmla="*/ 0 h 163"/>
                <a:gd name="T16" fmla="*/ 0 w 284"/>
                <a:gd name="T17" fmla="*/ 5 h 163"/>
                <a:gd name="T18" fmla="*/ 0 w 284"/>
                <a:gd name="T19" fmla="*/ 44 h 163"/>
                <a:gd name="T20" fmla="*/ 6 w 284"/>
                <a:gd name="T21" fmla="*/ 49 h 163"/>
                <a:gd name="T22" fmla="*/ 44 w 284"/>
                <a:gd name="T23" fmla="*/ 49 h 163"/>
                <a:gd name="T24" fmla="*/ 50 w 284"/>
                <a:gd name="T25" fmla="*/ 44 h 163"/>
                <a:gd name="T26" fmla="*/ 50 w 284"/>
                <a:gd name="T27" fmla="*/ 32 h 163"/>
                <a:gd name="T28" fmla="*/ 236 w 284"/>
                <a:gd name="T29" fmla="*/ 32 h 163"/>
                <a:gd name="T30" fmla="*/ 272 w 284"/>
                <a:gd name="T31" fmla="*/ 68 h 163"/>
                <a:gd name="T32" fmla="*/ 236 w 284"/>
                <a:gd name="T33" fmla="*/ 104 h 163"/>
                <a:gd name="T34" fmla="*/ 192 w 284"/>
                <a:gd name="T35" fmla="*/ 104 h 163"/>
                <a:gd name="T36" fmla="*/ 192 w 284"/>
                <a:gd name="T37" fmla="*/ 102 h 163"/>
                <a:gd name="T38" fmla="*/ 229 w 284"/>
                <a:gd name="T39" fmla="*/ 65 h 163"/>
                <a:gd name="T40" fmla="*/ 229 w 284"/>
                <a:gd name="T41" fmla="*/ 56 h 163"/>
                <a:gd name="T42" fmla="*/ 225 w 284"/>
                <a:gd name="T43" fmla="*/ 54 h 163"/>
                <a:gd name="T44" fmla="*/ 221 w 284"/>
                <a:gd name="T45" fmla="*/ 56 h 163"/>
                <a:gd name="T46" fmla="*/ 173 w 284"/>
                <a:gd name="T47" fmla="*/ 104 h 163"/>
                <a:gd name="T48" fmla="*/ 172 w 284"/>
                <a:gd name="T49" fmla="*/ 105 h 163"/>
                <a:gd name="T50" fmla="*/ 172 w 284"/>
                <a:gd name="T51" fmla="*/ 105 h 163"/>
                <a:gd name="T52" fmla="*/ 171 w 284"/>
                <a:gd name="T53" fmla="*/ 106 h 163"/>
                <a:gd name="T54" fmla="*/ 171 w 284"/>
                <a:gd name="T55" fmla="*/ 107 h 163"/>
                <a:gd name="T56" fmla="*/ 171 w 284"/>
                <a:gd name="T57" fmla="*/ 107 h 163"/>
                <a:gd name="T58" fmla="*/ 171 w 284"/>
                <a:gd name="T59" fmla="*/ 109 h 163"/>
                <a:gd name="T60" fmla="*/ 171 w 284"/>
                <a:gd name="T61" fmla="*/ 110 h 163"/>
                <a:gd name="T62" fmla="*/ 171 w 284"/>
                <a:gd name="T63" fmla="*/ 111 h 163"/>
                <a:gd name="T64" fmla="*/ 172 w 284"/>
                <a:gd name="T65" fmla="*/ 111 h 163"/>
                <a:gd name="T66" fmla="*/ 172 w 284"/>
                <a:gd name="T67" fmla="*/ 112 h 163"/>
                <a:gd name="T68" fmla="*/ 173 w 284"/>
                <a:gd name="T69" fmla="*/ 113 h 163"/>
                <a:gd name="T70" fmla="*/ 221 w 284"/>
                <a:gd name="T71" fmla="*/ 160 h 163"/>
                <a:gd name="T72" fmla="*/ 229 w 284"/>
                <a:gd name="T73" fmla="*/ 160 h 163"/>
                <a:gd name="T74" fmla="*/ 229 w 284"/>
                <a:gd name="T75" fmla="*/ 152 h 163"/>
                <a:gd name="T76" fmla="*/ 193 w 284"/>
                <a:gd name="T77" fmla="*/ 115 h 163"/>
                <a:gd name="T78" fmla="*/ 38 w 284"/>
                <a:gd name="T79" fmla="*/ 38 h 163"/>
                <a:gd name="T80" fmla="*/ 12 w 284"/>
                <a:gd name="T81" fmla="*/ 38 h 163"/>
                <a:gd name="T82" fmla="*/ 12 w 284"/>
                <a:gd name="T83" fmla="*/ 11 h 163"/>
                <a:gd name="T84" fmla="*/ 38 w 284"/>
                <a:gd name="T85" fmla="*/ 11 h 163"/>
                <a:gd name="T86" fmla="*/ 38 w 284"/>
                <a:gd name="T8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4" h="163">
                  <a:moveTo>
                    <a:pt x="193" y="115"/>
                  </a:moveTo>
                  <a:cubicBezTo>
                    <a:pt x="236" y="115"/>
                    <a:pt x="236" y="115"/>
                    <a:pt x="236" y="115"/>
                  </a:cubicBezTo>
                  <a:cubicBezTo>
                    <a:pt x="262" y="115"/>
                    <a:pt x="284" y="94"/>
                    <a:pt x="284" y="68"/>
                  </a:cubicBezTo>
                  <a:cubicBezTo>
                    <a:pt x="284" y="41"/>
                    <a:pt x="262" y="20"/>
                    <a:pt x="236" y="20"/>
                  </a:cubicBezTo>
                  <a:cubicBezTo>
                    <a:pt x="50" y="20"/>
                    <a:pt x="50" y="20"/>
                    <a:pt x="50" y="20"/>
                  </a:cubicBezTo>
                  <a:cubicBezTo>
                    <a:pt x="50" y="5"/>
                    <a:pt x="50" y="5"/>
                    <a:pt x="50" y="5"/>
                  </a:cubicBezTo>
                  <a:cubicBezTo>
                    <a:pt x="50" y="2"/>
                    <a:pt x="47" y="0"/>
                    <a:pt x="44" y="0"/>
                  </a:cubicBezTo>
                  <a:cubicBezTo>
                    <a:pt x="6" y="0"/>
                    <a:pt x="6" y="0"/>
                    <a:pt x="6" y="0"/>
                  </a:cubicBezTo>
                  <a:cubicBezTo>
                    <a:pt x="3" y="0"/>
                    <a:pt x="0" y="2"/>
                    <a:pt x="0" y="5"/>
                  </a:cubicBezTo>
                  <a:cubicBezTo>
                    <a:pt x="0" y="44"/>
                    <a:pt x="0" y="44"/>
                    <a:pt x="0" y="44"/>
                  </a:cubicBezTo>
                  <a:cubicBezTo>
                    <a:pt x="0" y="47"/>
                    <a:pt x="3" y="49"/>
                    <a:pt x="6" y="49"/>
                  </a:cubicBezTo>
                  <a:cubicBezTo>
                    <a:pt x="44" y="49"/>
                    <a:pt x="44" y="49"/>
                    <a:pt x="44" y="49"/>
                  </a:cubicBezTo>
                  <a:cubicBezTo>
                    <a:pt x="47" y="49"/>
                    <a:pt x="50" y="47"/>
                    <a:pt x="50" y="44"/>
                  </a:cubicBezTo>
                  <a:cubicBezTo>
                    <a:pt x="50" y="32"/>
                    <a:pt x="50" y="32"/>
                    <a:pt x="50" y="32"/>
                  </a:cubicBezTo>
                  <a:cubicBezTo>
                    <a:pt x="236" y="32"/>
                    <a:pt x="236" y="32"/>
                    <a:pt x="236" y="32"/>
                  </a:cubicBezTo>
                  <a:cubicBezTo>
                    <a:pt x="256" y="32"/>
                    <a:pt x="272" y="48"/>
                    <a:pt x="272" y="68"/>
                  </a:cubicBezTo>
                  <a:cubicBezTo>
                    <a:pt x="272" y="87"/>
                    <a:pt x="256" y="104"/>
                    <a:pt x="236" y="104"/>
                  </a:cubicBezTo>
                  <a:cubicBezTo>
                    <a:pt x="192" y="104"/>
                    <a:pt x="192" y="104"/>
                    <a:pt x="192" y="104"/>
                  </a:cubicBezTo>
                  <a:cubicBezTo>
                    <a:pt x="192" y="102"/>
                    <a:pt x="192" y="102"/>
                    <a:pt x="192" y="102"/>
                  </a:cubicBezTo>
                  <a:cubicBezTo>
                    <a:pt x="229" y="65"/>
                    <a:pt x="229" y="65"/>
                    <a:pt x="229" y="65"/>
                  </a:cubicBezTo>
                  <a:cubicBezTo>
                    <a:pt x="232" y="62"/>
                    <a:pt x="232" y="58"/>
                    <a:pt x="229" y="56"/>
                  </a:cubicBezTo>
                  <a:cubicBezTo>
                    <a:pt x="228" y="55"/>
                    <a:pt x="227" y="54"/>
                    <a:pt x="225" y="54"/>
                  </a:cubicBezTo>
                  <a:cubicBezTo>
                    <a:pt x="223" y="54"/>
                    <a:pt x="222" y="55"/>
                    <a:pt x="221" y="56"/>
                  </a:cubicBezTo>
                  <a:cubicBezTo>
                    <a:pt x="173" y="104"/>
                    <a:pt x="173" y="104"/>
                    <a:pt x="173" y="104"/>
                  </a:cubicBezTo>
                  <a:cubicBezTo>
                    <a:pt x="173" y="104"/>
                    <a:pt x="172" y="105"/>
                    <a:pt x="172" y="105"/>
                  </a:cubicBezTo>
                  <a:cubicBezTo>
                    <a:pt x="172" y="105"/>
                    <a:pt x="172" y="105"/>
                    <a:pt x="172" y="105"/>
                  </a:cubicBezTo>
                  <a:cubicBezTo>
                    <a:pt x="172" y="106"/>
                    <a:pt x="172" y="106"/>
                    <a:pt x="171" y="106"/>
                  </a:cubicBezTo>
                  <a:cubicBezTo>
                    <a:pt x="171" y="106"/>
                    <a:pt x="171" y="106"/>
                    <a:pt x="171" y="107"/>
                  </a:cubicBezTo>
                  <a:cubicBezTo>
                    <a:pt x="171" y="107"/>
                    <a:pt x="171" y="107"/>
                    <a:pt x="171" y="107"/>
                  </a:cubicBezTo>
                  <a:cubicBezTo>
                    <a:pt x="171" y="108"/>
                    <a:pt x="171" y="109"/>
                    <a:pt x="171" y="109"/>
                  </a:cubicBezTo>
                  <a:cubicBezTo>
                    <a:pt x="171" y="110"/>
                    <a:pt x="171" y="110"/>
                    <a:pt x="171" y="110"/>
                  </a:cubicBezTo>
                  <a:cubicBezTo>
                    <a:pt x="171" y="110"/>
                    <a:pt x="171" y="110"/>
                    <a:pt x="171" y="111"/>
                  </a:cubicBezTo>
                  <a:cubicBezTo>
                    <a:pt x="172" y="111"/>
                    <a:pt x="172" y="111"/>
                    <a:pt x="172" y="111"/>
                  </a:cubicBezTo>
                  <a:cubicBezTo>
                    <a:pt x="172" y="111"/>
                    <a:pt x="172" y="111"/>
                    <a:pt x="172" y="112"/>
                  </a:cubicBezTo>
                  <a:cubicBezTo>
                    <a:pt x="172" y="112"/>
                    <a:pt x="173" y="112"/>
                    <a:pt x="173" y="113"/>
                  </a:cubicBezTo>
                  <a:cubicBezTo>
                    <a:pt x="221" y="160"/>
                    <a:pt x="221" y="160"/>
                    <a:pt x="221" y="160"/>
                  </a:cubicBezTo>
                  <a:cubicBezTo>
                    <a:pt x="223" y="163"/>
                    <a:pt x="227" y="163"/>
                    <a:pt x="229" y="160"/>
                  </a:cubicBezTo>
                  <a:cubicBezTo>
                    <a:pt x="232" y="158"/>
                    <a:pt x="232" y="154"/>
                    <a:pt x="229" y="152"/>
                  </a:cubicBezTo>
                  <a:lnTo>
                    <a:pt x="193" y="115"/>
                  </a:lnTo>
                  <a:close/>
                  <a:moveTo>
                    <a:pt x="38" y="38"/>
                  </a:moveTo>
                  <a:cubicBezTo>
                    <a:pt x="12" y="38"/>
                    <a:pt x="12" y="38"/>
                    <a:pt x="12" y="38"/>
                  </a:cubicBezTo>
                  <a:cubicBezTo>
                    <a:pt x="12" y="11"/>
                    <a:pt x="12" y="11"/>
                    <a:pt x="12" y="11"/>
                  </a:cubicBezTo>
                  <a:cubicBezTo>
                    <a:pt x="38" y="11"/>
                    <a:pt x="38" y="11"/>
                    <a:pt x="38" y="11"/>
                  </a:cubicBezTo>
                  <a:lnTo>
                    <a:pt x="38"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84" name="Group 121">
            <a:extLst>
              <a:ext uri="{FF2B5EF4-FFF2-40B4-BE49-F238E27FC236}">
                <a16:creationId xmlns:a16="http://schemas.microsoft.com/office/drawing/2014/main" id="{C8D0D82B-0441-495B-A49E-B5038B337AFC}"/>
              </a:ext>
            </a:extLst>
          </p:cNvPr>
          <p:cNvGrpSpPr>
            <a:grpSpLocks noChangeAspect="1"/>
          </p:cNvGrpSpPr>
          <p:nvPr/>
        </p:nvGrpSpPr>
        <p:grpSpPr bwMode="auto">
          <a:xfrm>
            <a:off x="1006929" y="1660326"/>
            <a:ext cx="483266" cy="479886"/>
            <a:chOff x="1549" y="3225"/>
            <a:chExt cx="429" cy="426"/>
          </a:xfrm>
          <a:solidFill>
            <a:schemeClr val="bg1"/>
          </a:solidFill>
        </p:grpSpPr>
        <p:sp>
          <p:nvSpPr>
            <p:cNvPr id="85" name="Freeform 122">
              <a:extLst>
                <a:ext uri="{FF2B5EF4-FFF2-40B4-BE49-F238E27FC236}">
                  <a16:creationId xmlns:a16="http://schemas.microsoft.com/office/drawing/2014/main" id="{C01AA7EB-0998-4C78-BF59-37443ABAC079}"/>
                </a:ext>
              </a:extLst>
            </p:cNvPr>
            <p:cNvSpPr>
              <a:spLocks/>
            </p:cNvSpPr>
            <p:nvPr/>
          </p:nvSpPr>
          <p:spPr bwMode="auto">
            <a:xfrm>
              <a:off x="1860" y="3225"/>
              <a:ext cx="118" cy="116"/>
            </a:xfrm>
            <a:custGeom>
              <a:avLst/>
              <a:gdLst>
                <a:gd name="T0" fmla="*/ 7 w 80"/>
                <a:gd name="T1" fmla="*/ 78 h 78"/>
                <a:gd name="T2" fmla="*/ 3 w 80"/>
                <a:gd name="T3" fmla="*/ 77 h 78"/>
                <a:gd name="T4" fmla="*/ 3 w 80"/>
                <a:gd name="T5" fmla="*/ 68 h 78"/>
                <a:gd name="T6" fmla="*/ 69 w 80"/>
                <a:gd name="T7" fmla="*/ 2 h 78"/>
                <a:gd name="T8" fmla="*/ 77 w 80"/>
                <a:gd name="T9" fmla="*/ 2 h 78"/>
                <a:gd name="T10" fmla="*/ 77 w 80"/>
                <a:gd name="T11" fmla="*/ 10 h 78"/>
                <a:gd name="T12" fmla="*/ 11 w 80"/>
                <a:gd name="T13" fmla="*/ 77 h 78"/>
                <a:gd name="T14" fmla="*/ 7 w 80"/>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78">
                  <a:moveTo>
                    <a:pt x="7" y="78"/>
                  </a:moveTo>
                  <a:cubicBezTo>
                    <a:pt x="5" y="78"/>
                    <a:pt x="4" y="78"/>
                    <a:pt x="3" y="77"/>
                  </a:cubicBezTo>
                  <a:cubicBezTo>
                    <a:pt x="0" y="74"/>
                    <a:pt x="0" y="70"/>
                    <a:pt x="3" y="68"/>
                  </a:cubicBezTo>
                  <a:cubicBezTo>
                    <a:pt x="69" y="2"/>
                    <a:pt x="69" y="2"/>
                    <a:pt x="69" y="2"/>
                  </a:cubicBezTo>
                  <a:cubicBezTo>
                    <a:pt x="71" y="0"/>
                    <a:pt x="75" y="0"/>
                    <a:pt x="77" y="2"/>
                  </a:cubicBezTo>
                  <a:cubicBezTo>
                    <a:pt x="80" y="4"/>
                    <a:pt x="80" y="8"/>
                    <a:pt x="77" y="10"/>
                  </a:cubicBezTo>
                  <a:cubicBezTo>
                    <a:pt x="11" y="77"/>
                    <a:pt x="11" y="77"/>
                    <a:pt x="11" y="77"/>
                  </a:cubicBezTo>
                  <a:cubicBezTo>
                    <a:pt x="10" y="78"/>
                    <a:pt x="8" y="78"/>
                    <a:pt x="7"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6" name="Freeform 123">
              <a:extLst>
                <a:ext uri="{FF2B5EF4-FFF2-40B4-BE49-F238E27FC236}">
                  <a16:creationId xmlns:a16="http://schemas.microsoft.com/office/drawing/2014/main" id="{A770CA84-39FF-48B7-AA35-8AA7716B9E81}"/>
                </a:ext>
              </a:extLst>
            </p:cNvPr>
            <p:cNvSpPr>
              <a:spLocks/>
            </p:cNvSpPr>
            <p:nvPr/>
          </p:nvSpPr>
          <p:spPr bwMode="auto">
            <a:xfrm>
              <a:off x="1549" y="3536"/>
              <a:ext cx="117" cy="115"/>
            </a:xfrm>
            <a:custGeom>
              <a:avLst/>
              <a:gdLst>
                <a:gd name="T0" fmla="*/ 7 w 79"/>
                <a:gd name="T1" fmla="*/ 78 h 78"/>
                <a:gd name="T2" fmla="*/ 3 w 79"/>
                <a:gd name="T3" fmla="*/ 76 h 78"/>
                <a:gd name="T4" fmla="*/ 3 w 79"/>
                <a:gd name="T5" fmla="*/ 68 h 78"/>
                <a:gd name="T6" fmla="*/ 69 w 79"/>
                <a:gd name="T7" fmla="*/ 2 h 78"/>
                <a:gd name="T8" fmla="*/ 77 w 79"/>
                <a:gd name="T9" fmla="*/ 2 h 78"/>
                <a:gd name="T10" fmla="*/ 77 w 79"/>
                <a:gd name="T11" fmla="*/ 11 h 78"/>
                <a:gd name="T12" fmla="*/ 11 w 79"/>
                <a:gd name="T13" fmla="*/ 76 h 78"/>
                <a:gd name="T14" fmla="*/ 7 w 79"/>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78">
                  <a:moveTo>
                    <a:pt x="7" y="78"/>
                  </a:moveTo>
                  <a:cubicBezTo>
                    <a:pt x="6" y="78"/>
                    <a:pt x="4" y="78"/>
                    <a:pt x="3" y="76"/>
                  </a:cubicBezTo>
                  <a:cubicBezTo>
                    <a:pt x="0" y="74"/>
                    <a:pt x="0" y="70"/>
                    <a:pt x="3" y="68"/>
                  </a:cubicBezTo>
                  <a:cubicBezTo>
                    <a:pt x="69" y="2"/>
                    <a:pt x="69" y="2"/>
                    <a:pt x="69" y="2"/>
                  </a:cubicBezTo>
                  <a:cubicBezTo>
                    <a:pt x="71" y="0"/>
                    <a:pt x="75" y="0"/>
                    <a:pt x="77" y="2"/>
                  </a:cubicBezTo>
                  <a:cubicBezTo>
                    <a:pt x="79" y="4"/>
                    <a:pt x="79" y="8"/>
                    <a:pt x="77" y="11"/>
                  </a:cubicBezTo>
                  <a:cubicBezTo>
                    <a:pt x="11" y="76"/>
                    <a:pt x="11" y="76"/>
                    <a:pt x="11" y="76"/>
                  </a:cubicBezTo>
                  <a:cubicBezTo>
                    <a:pt x="10" y="78"/>
                    <a:pt x="9" y="78"/>
                    <a:pt x="7"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7" name="Freeform 124">
              <a:extLst>
                <a:ext uri="{FF2B5EF4-FFF2-40B4-BE49-F238E27FC236}">
                  <a16:creationId xmlns:a16="http://schemas.microsoft.com/office/drawing/2014/main" id="{F97965E7-74D2-40C7-A1D7-5DD4FB07BD44}"/>
                </a:ext>
              </a:extLst>
            </p:cNvPr>
            <p:cNvSpPr>
              <a:spLocks/>
            </p:cNvSpPr>
            <p:nvPr/>
          </p:nvSpPr>
          <p:spPr bwMode="auto">
            <a:xfrm>
              <a:off x="1550" y="3545"/>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9" y="0"/>
                    <a:pt x="12" y="3"/>
                    <a:pt x="12" y="6"/>
                  </a:cubicBezTo>
                  <a:cubicBezTo>
                    <a:pt x="12" y="60"/>
                    <a:pt x="12" y="60"/>
                    <a:pt x="12" y="60"/>
                  </a:cubicBezTo>
                  <a:cubicBezTo>
                    <a:pt x="66" y="60"/>
                    <a:pt x="66" y="60"/>
                    <a:pt x="66" y="60"/>
                  </a:cubicBezTo>
                  <a:cubicBezTo>
                    <a:pt x="69" y="60"/>
                    <a:pt x="72" y="63"/>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8" name="Freeform 125">
              <a:extLst>
                <a:ext uri="{FF2B5EF4-FFF2-40B4-BE49-F238E27FC236}">
                  <a16:creationId xmlns:a16="http://schemas.microsoft.com/office/drawing/2014/main" id="{E1A21EFE-5DC0-49D2-87B7-76BA74CED274}"/>
                </a:ext>
              </a:extLst>
            </p:cNvPr>
            <p:cNvSpPr>
              <a:spLocks/>
            </p:cNvSpPr>
            <p:nvPr/>
          </p:nvSpPr>
          <p:spPr bwMode="auto">
            <a:xfrm>
              <a:off x="1870" y="3225"/>
              <a:ext cx="107" cy="107"/>
            </a:xfrm>
            <a:custGeom>
              <a:avLst/>
              <a:gdLst>
                <a:gd name="T0" fmla="*/ 66 w 72"/>
                <a:gd name="T1" fmla="*/ 72 h 72"/>
                <a:gd name="T2" fmla="*/ 60 w 72"/>
                <a:gd name="T3" fmla="*/ 66 h 72"/>
                <a:gd name="T4" fmla="*/ 60 w 72"/>
                <a:gd name="T5" fmla="*/ 12 h 72"/>
                <a:gd name="T6" fmla="*/ 6 w 72"/>
                <a:gd name="T7" fmla="*/ 12 h 72"/>
                <a:gd name="T8" fmla="*/ 0 w 72"/>
                <a:gd name="T9" fmla="*/ 6 h 72"/>
                <a:gd name="T10" fmla="*/ 6 w 72"/>
                <a:gd name="T11" fmla="*/ 0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3" y="72"/>
                    <a:pt x="60" y="69"/>
                    <a:pt x="60" y="66"/>
                  </a:cubicBezTo>
                  <a:cubicBezTo>
                    <a:pt x="60" y="12"/>
                    <a:pt x="60" y="12"/>
                    <a:pt x="60" y="12"/>
                  </a:cubicBezTo>
                  <a:cubicBezTo>
                    <a:pt x="6" y="12"/>
                    <a:pt x="6" y="12"/>
                    <a:pt x="6" y="12"/>
                  </a:cubicBezTo>
                  <a:cubicBezTo>
                    <a:pt x="3" y="12"/>
                    <a:pt x="0" y="9"/>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9" name="Freeform 126">
              <a:extLst>
                <a:ext uri="{FF2B5EF4-FFF2-40B4-BE49-F238E27FC236}">
                  <a16:creationId xmlns:a16="http://schemas.microsoft.com/office/drawing/2014/main" id="{2870F5A1-474C-47FE-8AA6-14BD44764C0C}"/>
                </a:ext>
              </a:extLst>
            </p:cNvPr>
            <p:cNvSpPr>
              <a:spLocks/>
            </p:cNvSpPr>
            <p:nvPr/>
          </p:nvSpPr>
          <p:spPr bwMode="auto">
            <a:xfrm>
              <a:off x="1860" y="3534"/>
              <a:ext cx="118" cy="117"/>
            </a:xfrm>
            <a:custGeom>
              <a:avLst/>
              <a:gdLst>
                <a:gd name="T0" fmla="*/ 73 w 80"/>
                <a:gd name="T1" fmla="*/ 79 h 79"/>
                <a:gd name="T2" fmla="*/ 69 w 80"/>
                <a:gd name="T3" fmla="*/ 77 h 79"/>
                <a:gd name="T4" fmla="*/ 3 w 80"/>
                <a:gd name="T5" fmla="*/ 11 h 79"/>
                <a:gd name="T6" fmla="*/ 3 w 80"/>
                <a:gd name="T7" fmla="*/ 3 h 79"/>
                <a:gd name="T8" fmla="*/ 11 w 80"/>
                <a:gd name="T9" fmla="*/ 3 h 79"/>
                <a:gd name="T10" fmla="*/ 77 w 80"/>
                <a:gd name="T11" fmla="*/ 69 h 79"/>
                <a:gd name="T12" fmla="*/ 77 w 80"/>
                <a:gd name="T13" fmla="*/ 77 h 79"/>
                <a:gd name="T14" fmla="*/ 73 w 80"/>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79">
                  <a:moveTo>
                    <a:pt x="73" y="79"/>
                  </a:moveTo>
                  <a:cubicBezTo>
                    <a:pt x="72" y="79"/>
                    <a:pt x="70" y="79"/>
                    <a:pt x="69" y="77"/>
                  </a:cubicBezTo>
                  <a:cubicBezTo>
                    <a:pt x="3" y="11"/>
                    <a:pt x="3" y="11"/>
                    <a:pt x="3" y="11"/>
                  </a:cubicBezTo>
                  <a:cubicBezTo>
                    <a:pt x="0" y="9"/>
                    <a:pt x="0" y="5"/>
                    <a:pt x="3" y="3"/>
                  </a:cubicBezTo>
                  <a:cubicBezTo>
                    <a:pt x="5" y="0"/>
                    <a:pt x="9" y="0"/>
                    <a:pt x="11" y="3"/>
                  </a:cubicBezTo>
                  <a:cubicBezTo>
                    <a:pt x="77" y="69"/>
                    <a:pt x="77" y="69"/>
                    <a:pt x="77" y="69"/>
                  </a:cubicBezTo>
                  <a:cubicBezTo>
                    <a:pt x="80" y="71"/>
                    <a:pt x="80" y="75"/>
                    <a:pt x="77" y="77"/>
                  </a:cubicBezTo>
                  <a:cubicBezTo>
                    <a:pt x="76" y="79"/>
                    <a:pt x="75" y="79"/>
                    <a:pt x="7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0" name="Freeform 127">
              <a:extLst>
                <a:ext uri="{FF2B5EF4-FFF2-40B4-BE49-F238E27FC236}">
                  <a16:creationId xmlns:a16="http://schemas.microsoft.com/office/drawing/2014/main" id="{E5DFD587-4CA9-448E-B599-91C0EA818330}"/>
                </a:ext>
              </a:extLst>
            </p:cNvPr>
            <p:cNvSpPr>
              <a:spLocks/>
            </p:cNvSpPr>
            <p:nvPr/>
          </p:nvSpPr>
          <p:spPr bwMode="auto">
            <a:xfrm>
              <a:off x="1549" y="3225"/>
              <a:ext cx="117" cy="116"/>
            </a:xfrm>
            <a:custGeom>
              <a:avLst/>
              <a:gdLst>
                <a:gd name="T0" fmla="*/ 73 w 79"/>
                <a:gd name="T1" fmla="*/ 78 h 78"/>
                <a:gd name="T2" fmla="*/ 69 w 79"/>
                <a:gd name="T3" fmla="*/ 76 h 78"/>
                <a:gd name="T4" fmla="*/ 3 w 79"/>
                <a:gd name="T5" fmla="*/ 10 h 78"/>
                <a:gd name="T6" fmla="*/ 3 w 79"/>
                <a:gd name="T7" fmla="*/ 2 h 78"/>
                <a:gd name="T8" fmla="*/ 11 w 79"/>
                <a:gd name="T9" fmla="*/ 2 h 78"/>
                <a:gd name="T10" fmla="*/ 77 w 79"/>
                <a:gd name="T11" fmla="*/ 68 h 78"/>
                <a:gd name="T12" fmla="*/ 77 w 79"/>
                <a:gd name="T13" fmla="*/ 76 h 78"/>
                <a:gd name="T14" fmla="*/ 73 w 79"/>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78">
                  <a:moveTo>
                    <a:pt x="73" y="78"/>
                  </a:moveTo>
                  <a:cubicBezTo>
                    <a:pt x="71" y="78"/>
                    <a:pt x="70" y="77"/>
                    <a:pt x="69" y="76"/>
                  </a:cubicBezTo>
                  <a:cubicBezTo>
                    <a:pt x="3" y="10"/>
                    <a:pt x="3" y="10"/>
                    <a:pt x="3" y="10"/>
                  </a:cubicBezTo>
                  <a:cubicBezTo>
                    <a:pt x="0" y="8"/>
                    <a:pt x="0" y="4"/>
                    <a:pt x="3" y="2"/>
                  </a:cubicBezTo>
                  <a:cubicBezTo>
                    <a:pt x="5" y="0"/>
                    <a:pt x="9" y="0"/>
                    <a:pt x="11" y="2"/>
                  </a:cubicBezTo>
                  <a:cubicBezTo>
                    <a:pt x="77" y="68"/>
                    <a:pt x="77" y="68"/>
                    <a:pt x="77" y="68"/>
                  </a:cubicBezTo>
                  <a:cubicBezTo>
                    <a:pt x="79" y="70"/>
                    <a:pt x="79" y="74"/>
                    <a:pt x="77" y="76"/>
                  </a:cubicBezTo>
                  <a:cubicBezTo>
                    <a:pt x="76" y="77"/>
                    <a:pt x="74" y="78"/>
                    <a:pt x="73"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1" name="Freeform 128">
              <a:extLst>
                <a:ext uri="{FF2B5EF4-FFF2-40B4-BE49-F238E27FC236}">
                  <a16:creationId xmlns:a16="http://schemas.microsoft.com/office/drawing/2014/main" id="{5DDAD211-6CB7-41A9-B1D4-A4809D44DE87}"/>
                </a:ext>
              </a:extLst>
            </p:cNvPr>
            <p:cNvSpPr>
              <a:spLocks/>
            </p:cNvSpPr>
            <p:nvPr/>
          </p:nvSpPr>
          <p:spPr bwMode="auto">
            <a:xfrm>
              <a:off x="1550" y="3225"/>
              <a:ext cx="107" cy="107"/>
            </a:xfrm>
            <a:custGeom>
              <a:avLst/>
              <a:gdLst>
                <a:gd name="T0" fmla="*/ 6 w 72"/>
                <a:gd name="T1" fmla="*/ 72 h 72"/>
                <a:gd name="T2" fmla="*/ 0 w 72"/>
                <a:gd name="T3" fmla="*/ 66 h 72"/>
                <a:gd name="T4" fmla="*/ 0 w 72"/>
                <a:gd name="T5" fmla="*/ 6 h 72"/>
                <a:gd name="T6" fmla="*/ 6 w 72"/>
                <a:gd name="T7" fmla="*/ 0 h 72"/>
                <a:gd name="T8" fmla="*/ 66 w 72"/>
                <a:gd name="T9" fmla="*/ 0 h 72"/>
                <a:gd name="T10" fmla="*/ 72 w 72"/>
                <a:gd name="T11" fmla="*/ 6 h 72"/>
                <a:gd name="T12" fmla="*/ 66 w 72"/>
                <a:gd name="T13" fmla="*/ 12 h 72"/>
                <a:gd name="T14" fmla="*/ 12 w 72"/>
                <a:gd name="T15" fmla="*/ 12 h 72"/>
                <a:gd name="T16" fmla="*/ 12 w 72"/>
                <a:gd name="T17" fmla="*/ 66 h 72"/>
                <a:gd name="T18" fmla="*/ 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 y="72"/>
                  </a:move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9"/>
                    <a:pt x="69" y="12"/>
                    <a:pt x="66" y="12"/>
                  </a:cubicBezTo>
                  <a:cubicBezTo>
                    <a:pt x="12" y="12"/>
                    <a:pt x="12" y="12"/>
                    <a:pt x="12" y="12"/>
                  </a:cubicBezTo>
                  <a:cubicBezTo>
                    <a:pt x="12" y="66"/>
                    <a:pt x="12" y="66"/>
                    <a:pt x="12" y="66"/>
                  </a:cubicBezTo>
                  <a:cubicBezTo>
                    <a:pt x="12" y="69"/>
                    <a:pt x="9" y="72"/>
                    <a:pt x="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3" name="Freeform 129">
              <a:extLst>
                <a:ext uri="{FF2B5EF4-FFF2-40B4-BE49-F238E27FC236}">
                  <a16:creationId xmlns:a16="http://schemas.microsoft.com/office/drawing/2014/main" id="{34171C91-F2F1-4DE5-9DD1-FE97913D1749}"/>
                </a:ext>
              </a:extLst>
            </p:cNvPr>
            <p:cNvSpPr>
              <a:spLocks/>
            </p:cNvSpPr>
            <p:nvPr/>
          </p:nvSpPr>
          <p:spPr bwMode="auto">
            <a:xfrm>
              <a:off x="1870" y="3545"/>
              <a:ext cx="107" cy="106"/>
            </a:xfrm>
            <a:custGeom>
              <a:avLst/>
              <a:gdLst>
                <a:gd name="T0" fmla="*/ 66 w 72"/>
                <a:gd name="T1" fmla="*/ 72 h 72"/>
                <a:gd name="T2" fmla="*/ 6 w 72"/>
                <a:gd name="T3" fmla="*/ 72 h 72"/>
                <a:gd name="T4" fmla="*/ 0 w 72"/>
                <a:gd name="T5" fmla="*/ 66 h 72"/>
                <a:gd name="T6" fmla="*/ 6 w 72"/>
                <a:gd name="T7" fmla="*/ 60 h 72"/>
                <a:gd name="T8" fmla="*/ 60 w 72"/>
                <a:gd name="T9" fmla="*/ 60 h 72"/>
                <a:gd name="T10" fmla="*/ 60 w 72"/>
                <a:gd name="T11" fmla="*/ 6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3"/>
                    <a:pt x="3" y="60"/>
                    <a:pt x="6" y="60"/>
                  </a:cubicBezTo>
                  <a:cubicBezTo>
                    <a:pt x="60" y="60"/>
                    <a:pt x="60" y="60"/>
                    <a:pt x="60" y="60"/>
                  </a:cubicBezTo>
                  <a:cubicBezTo>
                    <a:pt x="60" y="6"/>
                    <a:pt x="60" y="6"/>
                    <a:pt x="60" y="6"/>
                  </a:cubicBezTo>
                  <a:cubicBezTo>
                    <a:pt x="60" y="3"/>
                    <a:pt x="63" y="0"/>
                    <a:pt x="66" y="0"/>
                  </a:cubicBezTo>
                  <a:cubicBezTo>
                    <a:pt x="69" y="0"/>
                    <a:pt x="72" y="3"/>
                    <a:pt x="72" y="6"/>
                  </a:cubicBezTo>
                  <a:cubicBezTo>
                    <a:pt x="72" y="66"/>
                    <a:pt x="72" y="66"/>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0" name="Freeform 130">
              <a:extLst>
                <a:ext uri="{FF2B5EF4-FFF2-40B4-BE49-F238E27FC236}">
                  <a16:creationId xmlns:a16="http://schemas.microsoft.com/office/drawing/2014/main" id="{BFFDBF59-5246-418D-BCC7-086DB00153A8}"/>
                </a:ext>
              </a:extLst>
            </p:cNvPr>
            <p:cNvSpPr>
              <a:spLocks noEditPoints="1"/>
            </p:cNvSpPr>
            <p:nvPr/>
          </p:nvSpPr>
          <p:spPr bwMode="auto">
            <a:xfrm>
              <a:off x="1701" y="3278"/>
              <a:ext cx="125" cy="125"/>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9" y="84"/>
                    <a:pt x="0" y="65"/>
                    <a:pt x="0" y="42"/>
                  </a:cubicBezTo>
                  <a:cubicBezTo>
                    <a:pt x="0" y="19"/>
                    <a:pt x="19" y="0"/>
                    <a:pt x="42" y="0"/>
                  </a:cubicBezTo>
                  <a:cubicBezTo>
                    <a:pt x="65" y="0"/>
                    <a:pt x="84" y="19"/>
                    <a:pt x="84" y="42"/>
                  </a:cubicBezTo>
                  <a:cubicBezTo>
                    <a:pt x="84" y="65"/>
                    <a:pt x="65" y="84"/>
                    <a:pt x="42" y="84"/>
                  </a:cubicBezTo>
                  <a:close/>
                  <a:moveTo>
                    <a:pt x="42" y="12"/>
                  </a:moveTo>
                  <a:cubicBezTo>
                    <a:pt x="25" y="12"/>
                    <a:pt x="12" y="26"/>
                    <a:pt x="12" y="42"/>
                  </a:cubicBezTo>
                  <a:cubicBezTo>
                    <a:pt x="12" y="59"/>
                    <a:pt x="25" y="72"/>
                    <a:pt x="42" y="72"/>
                  </a:cubicBezTo>
                  <a:cubicBezTo>
                    <a:pt x="58" y="72"/>
                    <a:pt x="72" y="59"/>
                    <a:pt x="72" y="42"/>
                  </a:cubicBezTo>
                  <a:cubicBezTo>
                    <a:pt x="72" y="26"/>
                    <a:pt x="58"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3" name="Freeform 131">
              <a:extLst>
                <a:ext uri="{FF2B5EF4-FFF2-40B4-BE49-F238E27FC236}">
                  <a16:creationId xmlns:a16="http://schemas.microsoft.com/office/drawing/2014/main" id="{880C7591-68EF-44B4-8746-2097B7065EA8}"/>
                </a:ext>
              </a:extLst>
            </p:cNvPr>
            <p:cNvSpPr>
              <a:spLocks noEditPoints="1"/>
            </p:cNvSpPr>
            <p:nvPr/>
          </p:nvSpPr>
          <p:spPr bwMode="auto">
            <a:xfrm>
              <a:off x="1675" y="3420"/>
              <a:ext cx="177" cy="196"/>
            </a:xfrm>
            <a:custGeom>
              <a:avLst/>
              <a:gdLst>
                <a:gd name="T0" fmla="*/ 78 w 120"/>
                <a:gd name="T1" fmla="*/ 132 h 132"/>
                <a:gd name="T2" fmla="*/ 42 w 120"/>
                <a:gd name="T3" fmla="*/ 132 h 132"/>
                <a:gd name="T4" fmla="*/ 36 w 120"/>
                <a:gd name="T5" fmla="*/ 126 h 132"/>
                <a:gd name="T6" fmla="*/ 36 w 120"/>
                <a:gd name="T7" fmla="*/ 78 h 132"/>
                <a:gd name="T8" fmla="*/ 0 w 120"/>
                <a:gd name="T9" fmla="*/ 6 h 132"/>
                <a:gd name="T10" fmla="*/ 6 w 120"/>
                <a:gd name="T11" fmla="*/ 0 h 132"/>
                <a:gd name="T12" fmla="*/ 114 w 120"/>
                <a:gd name="T13" fmla="*/ 0 h 132"/>
                <a:gd name="T14" fmla="*/ 120 w 120"/>
                <a:gd name="T15" fmla="*/ 6 h 132"/>
                <a:gd name="T16" fmla="*/ 84 w 120"/>
                <a:gd name="T17" fmla="*/ 78 h 132"/>
                <a:gd name="T18" fmla="*/ 84 w 120"/>
                <a:gd name="T19" fmla="*/ 126 h 132"/>
                <a:gd name="T20" fmla="*/ 78 w 120"/>
                <a:gd name="T21" fmla="*/ 132 h 132"/>
                <a:gd name="T22" fmla="*/ 48 w 120"/>
                <a:gd name="T23" fmla="*/ 120 h 132"/>
                <a:gd name="T24" fmla="*/ 72 w 120"/>
                <a:gd name="T25" fmla="*/ 120 h 132"/>
                <a:gd name="T26" fmla="*/ 72 w 120"/>
                <a:gd name="T27" fmla="*/ 74 h 132"/>
                <a:gd name="T28" fmla="*/ 76 w 120"/>
                <a:gd name="T29" fmla="*/ 69 h 132"/>
                <a:gd name="T30" fmla="*/ 107 w 120"/>
                <a:gd name="T31" fmla="*/ 12 h 132"/>
                <a:gd name="T32" fmla="*/ 12 w 120"/>
                <a:gd name="T33" fmla="*/ 12 h 132"/>
                <a:gd name="T34" fmla="*/ 44 w 120"/>
                <a:gd name="T35" fmla="*/ 69 h 132"/>
                <a:gd name="T36" fmla="*/ 48 w 120"/>
                <a:gd name="T37" fmla="*/ 74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8" y="132"/>
                    <a:pt x="36" y="129"/>
                    <a:pt x="36" y="126"/>
                  </a:cubicBezTo>
                  <a:cubicBezTo>
                    <a:pt x="36" y="78"/>
                    <a:pt x="36" y="78"/>
                    <a:pt x="36" y="78"/>
                  </a:cubicBezTo>
                  <a:cubicBezTo>
                    <a:pt x="12" y="67"/>
                    <a:pt x="0" y="34"/>
                    <a:pt x="0" y="6"/>
                  </a:cubicBezTo>
                  <a:cubicBezTo>
                    <a:pt x="0" y="3"/>
                    <a:pt x="2" y="0"/>
                    <a:pt x="6" y="0"/>
                  </a:cubicBezTo>
                  <a:cubicBezTo>
                    <a:pt x="114" y="0"/>
                    <a:pt x="114" y="0"/>
                    <a:pt x="114" y="0"/>
                  </a:cubicBezTo>
                  <a:cubicBezTo>
                    <a:pt x="117" y="0"/>
                    <a:pt x="120" y="3"/>
                    <a:pt x="120" y="6"/>
                  </a:cubicBezTo>
                  <a:cubicBezTo>
                    <a:pt x="120" y="34"/>
                    <a:pt x="107" y="67"/>
                    <a:pt x="84" y="78"/>
                  </a:cubicBezTo>
                  <a:cubicBezTo>
                    <a:pt x="84" y="126"/>
                    <a:pt x="84" y="126"/>
                    <a:pt x="84" y="126"/>
                  </a:cubicBezTo>
                  <a:cubicBezTo>
                    <a:pt x="84" y="129"/>
                    <a:pt x="81" y="132"/>
                    <a:pt x="78" y="132"/>
                  </a:cubicBezTo>
                  <a:close/>
                  <a:moveTo>
                    <a:pt x="48" y="120"/>
                  </a:moveTo>
                  <a:cubicBezTo>
                    <a:pt x="72" y="120"/>
                    <a:pt x="72" y="120"/>
                    <a:pt x="72" y="120"/>
                  </a:cubicBezTo>
                  <a:cubicBezTo>
                    <a:pt x="72" y="74"/>
                    <a:pt x="72" y="74"/>
                    <a:pt x="72" y="74"/>
                  </a:cubicBezTo>
                  <a:cubicBezTo>
                    <a:pt x="72" y="72"/>
                    <a:pt x="73" y="70"/>
                    <a:pt x="76" y="69"/>
                  </a:cubicBezTo>
                  <a:cubicBezTo>
                    <a:pt x="94" y="62"/>
                    <a:pt x="106" y="36"/>
                    <a:pt x="107" y="12"/>
                  </a:cubicBezTo>
                  <a:cubicBezTo>
                    <a:pt x="12" y="12"/>
                    <a:pt x="12" y="12"/>
                    <a:pt x="12" y="12"/>
                  </a:cubicBezTo>
                  <a:cubicBezTo>
                    <a:pt x="14" y="36"/>
                    <a:pt x="25" y="62"/>
                    <a:pt x="44" y="69"/>
                  </a:cubicBezTo>
                  <a:cubicBezTo>
                    <a:pt x="46" y="70"/>
                    <a:pt x="48" y="72"/>
                    <a:pt x="48" y="74"/>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04" name="Group 12">
            <a:extLst>
              <a:ext uri="{FF2B5EF4-FFF2-40B4-BE49-F238E27FC236}">
                <a16:creationId xmlns:a16="http://schemas.microsoft.com/office/drawing/2014/main" id="{22990A07-46E1-4930-B67B-7B8D593B604F}"/>
              </a:ext>
            </a:extLst>
          </p:cNvPr>
          <p:cNvGrpSpPr>
            <a:grpSpLocks noChangeAspect="1"/>
          </p:cNvGrpSpPr>
          <p:nvPr/>
        </p:nvGrpSpPr>
        <p:grpSpPr bwMode="auto">
          <a:xfrm>
            <a:off x="976076" y="4988788"/>
            <a:ext cx="541578" cy="429704"/>
            <a:chOff x="1367" y="483"/>
            <a:chExt cx="426" cy="338"/>
          </a:xfrm>
          <a:solidFill>
            <a:schemeClr val="bg1"/>
          </a:solidFill>
        </p:grpSpPr>
        <p:sp>
          <p:nvSpPr>
            <p:cNvPr id="105" name="Freeform 13">
              <a:extLst>
                <a:ext uri="{FF2B5EF4-FFF2-40B4-BE49-F238E27FC236}">
                  <a16:creationId xmlns:a16="http://schemas.microsoft.com/office/drawing/2014/main" id="{BC918E45-C5FB-4C46-9344-B1DA43D4DC09}"/>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6" name="Freeform 14">
              <a:extLst>
                <a:ext uri="{FF2B5EF4-FFF2-40B4-BE49-F238E27FC236}">
                  <a16:creationId xmlns:a16="http://schemas.microsoft.com/office/drawing/2014/main" id="{3A8D831C-47D8-4886-8DF3-F7865864109F}"/>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7" name="Freeform 15">
              <a:extLst>
                <a:ext uri="{FF2B5EF4-FFF2-40B4-BE49-F238E27FC236}">
                  <a16:creationId xmlns:a16="http://schemas.microsoft.com/office/drawing/2014/main" id="{61E4CDB1-C026-4CDB-BAAB-1122FC3D679B}"/>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8" name="Freeform 16">
              <a:extLst>
                <a:ext uri="{FF2B5EF4-FFF2-40B4-BE49-F238E27FC236}">
                  <a16:creationId xmlns:a16="http://schemas.microsoft.com/office/drawing/2014/main" id="{EF7E9517-5AEC-476C-860B-57C74C2FE769}"/>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09" name="Group 50">
            <a:extLst>
              <a:ext uri="{FF2B5EF4-FFF2-40B4-BE49-F238E27FC236}">
                <a16:creationId xmlns:a16="http://schemas.microsoft.com/office/drawing/2014/main" id="{EC8435E5-61D7-452F-B3FD-4CF698F6521C}"/>
              </a:ext>
            </a:extLst>
          </p:cNvPr>
          <p:cNvGrpSpPr>
            <a:grpSpLocks noChangeAspect="1"/>
          </p:cNvGrpSpPr>
          <p:nvPr/>
        </p:nvGrpSpPr>
        <p:grpSpPr bwMode="auto">
          <a:xfrm>
            <a:off x="7281000" y="3524845"/>
            <a:ext cx="263644" cy="263644"/>
            <a:chOff x="5505" y="439"/>
            <a:chExt cx="426" cy="426"/>
          </a:xfrm>
          <a:solidFill>
            <a:schemeClr val="accent1"/>
          </a:solidFill>
        </p:grpSpPr>
        <p:sp>
          <p:nvSpPr>
            <p:cNvPr id="110" name="Freeform 51">
              <a:extLst>
                <a:ext uri="{FF2B5EF4-FFF2-40B4-BE49-F238E27FC236}">
                  <a16:creationId xmlns:a16="http://schemas.microsoft.com/office/drawing/2014/main" id="{60CF5300-84DE-4A15-95C3-A2E8748E2D0A}"/>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1" name="Freeform 52">
              <a:extLst>
                <a:ext uri="{FF2B5EF4-FFF2-40B4-BE49-F238E27FC236}">
                  <a16:creationId xmlns:a16="http://schemas.microsoft.com/office/drawing/2014/main" id="{52F1A1BE-DEC9-4564-BE5C-45105F976382}"/>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2" name="Freeform 53">
              <a:extLst>
                <a:ext uri="{FF2B5EF4-FFF2-40B4-BE49-F238E27FC236}">
                  <a16:creationId xmlns:a16="http://schemas.microsoft.com/office/drawing/2014/main" id="{0BEB81D6-B57D-4B28-97FC-F66B058369CC}"/>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3" name="Freeform 54">
              <a:extLst>
                <a:ext uri="{FF2B5EF4-FFF2-40B4-BE49-F238E27FC236}">
                  <a16:creationId xmlns:a16="http://schemas.microsoft.com/office/drawing/2014/main" id="{71184D15-F093-4B54-8D37-0D36ABE6C045}"/>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67" name="Group 15">
            <a:extLst>
              <a:ext uri="{FF2B5EF4-FFF2-40B4-BE49-F238E27FC236}">
                <a16:creationId xmlns:a16="http://schemas.microsoft.com/office/drawing/2014/main" id="{1BEA9644-7E28-4D31-9869-95AA337F11F0}"/>
              </a:ext>
            </a:extLst>
          </p:cNvPr>
          <p:cNvGrpSpPr>
            <a:grpSpLocks noChangeAspect="1"/>
          </p:cNvGrpSpPr>
          <p:nvPr/>
        </p:nvGrpSpPr>
        <p:grpSpPr bwMode="auto">
          <a:xfrm>
            <a:off x="7245540" y="3902172"/>
            <a:ext cx="238125" cy="238919"/>
            <a:chOff x="1877" y="2122"/>
            <a:chExt cx="300" cy="301"/>
          </a:xfrm>
          <a:solidFill>
            <a:srgbClr val="FF0000"/>
          </a:solidFill>
        </p:grpSpPr>
        <p:sp>
          <p:nvSpPr>
            <p:cNvPr id="68" name="Freeform 16">
              <a:extLst>
                <a:ext uri="{FF2B5EF4-FFF2-40B4-BE49-F238E27FC236}">
                  <a16:creationId xmlns:a16="http://schemas.microsoft.com/office/drawing/2014/main" id="{D3B17AA1-562B-4D74-961B-87BA6809247C}"/>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9" name="Freeform 17">
              <a:extLst>
                <a:ext uri="{FF2B5EF4-FFF2-40B4-BE49-F238E27FC236}">
                  <a16:creationId xmlns:a16="http://schemas.microsoft.com/office/drawing/2014/main" id="{EC9D360F-409C-4C75-ADAD-A336A39F3C37}"/>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0" name="Freeform 18">
              <a:extLst>
                <a:ext uri="{FF2B5EF4-FFF2-40B4-BE49-F238E27FC236}">
                  <a16:creationId xmlns:a16="http://schemas.microsoft.com/office/drawing/2014/main" id="{54EAAF3C-8B46-41F4-B481-F605E63F90C3}"/>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1" name="Freeform 19">
              <a:extLst>
                <a:ext uri="{FF2B5EF4-FFF2-40B4-BE49-F238E27FC236}">
                  <a16:creationId xmlns:a16="http://schemas.microsoft.com/office/drawing/2014/main" id="{FABE1B7E-6CD4-4982-94DA-27484D8D23EF}"/>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2" name="Freeform 20">
              <a:extLst>
                <a:ext uri="{FF2B5EF4-FFF2-40B4-BE49-F238E27FC236}">
                  <a16:creationId xmlns:a16="http://schemas.microsoft.com/office/drawing/2014/main" id="{066B3101-9770-432E-8D6E-9BF076ADAE41}"/>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3" name="Freeform 21">
              <a:extLst>
                <a:ext uri="{FF2B5EF4-FFF2-40B4-BE49-F238E27FC236}">
                  <a16:creationId xmlns:a16="http://schemas.microsoft.com/office/drawing/2014/main" id="{9EFD38C2-A9CC-4056-87D3-6ABD354B6AEF}"/>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4" name="Freeform 22">
              <a:extLst>
                <a:ext uri="{FF2B5EF4-FFF2-40B4-BE49-F238E27FC236}">
                  <a16:creationId xmlns:a16="http://schemas.microsoft.com/office/drawing/2014/main" id="{CAD2580C-37BE-4E80-B616-7368D9A523A8}"/>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5" name="Freeform 23">
              <a:extLst>
                <a:ext uri="{FF2B5EF4-FFF2-40B4-BE49-F238E27FC236}">
                  <a16:creationId xmlns:a16="http://schemas.microsoft.com/office/drawing/2014/main" id="{75D5A628-A11D-42B2-9A49-19D16BD7C4A6}"/>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76" name="Group 153">
            <a:extLst>
              <a:ext uri="{FF2B5EF4-FFF2-40B4-BE49-F238E27FC236}">
                <a16:creationId xmlns:a16="http://schemas.microsoft.com/office/drawing/2014/main" id="{0A032068-226D-49FF-90C4-CA7160A1917C}"/>
              </a:ext>
            </a:extLst>
          </p:cNvPr>
          <p:cNvGrpSpPr>
            <a:grpSpLocks noChangeAspect="1"/>
          </p:cNvGrpSpPr>
          <p:nvPr/>
        </p:nvGrpSpPr>
        <p:grpSpPr bwMode="auto">
          <a:xfrm>
            <a:off x="7252666" y="4307391"/>
            <a:ext cx="331452" cy="311205"/>
            <a:chOff x="1552" y="1951"/>
            <a:chExt cx="442" cy="415"/>
          </a:xfrm>
          <a:solidFill>
            <a:srgbClr val="FF0000"/>
          </a:solidFill>
        </p:grpSpPr>
        <p:sp>
          <p:nvSpPr>
            <p:cNvPr id="77" name="Freeform 154">
              <a:extLst>
                <a:ext uri="{FF2B5EF4-FFF2-40B4-BE49-F238E27FC236}">
                  <a16:creationId xmlns:a16="http://schemas.microsoft.com/office/drawing/2014/main" id="{6378535E-9CDF-4FDE-B0CB-3E36A6DA394C}"/>
                </a:ext>
              </a:extLst>
            </p:cNvPr>
            <p:cNvSpPr>
              <a:spLocks/>
            </p:cNvSpPr>
            <p:nvPr/>
          </p:nvSpPr>
          <p:spPr bwMode="auto">
            <a:xfrm>
              <a:off x="1727" y="2117"/>
              <a:ext cx="84" cy="74"/>
            </a:xfrm>
            <a:custGeom>
              <a:avLst/>
              <a:gdLst>
                <a:gd name="T0" fmla="*/ 51 w 55"/>
                <a:gd name="T1" fmla="*/ 50 h 50"/>
                <a:gd name="T2" fmla="*/ 4 w 55"/>
                <a:gd name="T3" fmla="*/ 33 h 50"/>
                <a:gd name="T4" fmla="*/ 0 w 55"/>
                <a:gd name="T5" fmla="*/ 27 h 50"/>
                <a:gd name="T6" fmla="*/ 0 w 55"/>
                <a:gd name="T7" fmla="*/ 0 h 50"/>
                <a:gd name="T8" fmla="*/ 12 w 55"/>
                <a:gd name="T9" fmla="*/ 0 h 50"/>
                <a:gd name="T10" fmla="*/ 12 w 55"/>
                <a:gd name="T11" fmla="*/ 23 h 50"/>
                <a:gd name="T12" fmla="*/ 55 w 55"/>
                <a:gd name="T13" fmla="*/ 39 h 50"/>
                <a:gd name="T14" fmla="*/ 51 w 55"/>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1" y="50"/>
                  </a:moveTo>
                  <a:cubicBezTo>
                    <a:pt x="4" y="33"/>
                    <a:pt x="4" y="33"/>
                    <a:pt x="4" y="33"/>
                  </a:cubicBezTo>
                  <a:cubicBezTo>
                    <a:pt x="1" y="32"/>
                    <a:pt x="0" y="30"/>
                    <a:pt x="0" y="27"/>
                  </a:cubicBezTo>
                  <a:cubicBezTo>
                    <a:pt x="0" y="0"/>
                    <a:pt x="0" y="0"/>
                    <a:pt x="0" y="0"/>
                  </a:cubicBezTo>
                  <a:cubicBezTo>
                    <a:pt x="12" y="0"/>
                    <a:pt x="12" y="0"/>
                    <a:pt x="12" y="0"/>
                  </a:cubicBezTo>
                  <a:cubicBezTo>
                    <a:pt x="12" y="23"/>
                    <a:pt x="12" y="23"/>
                    <a:pt x="12" y="23"/>
                  </a:cubicBezTo>
                  <a:cubicBezTo>
                    <a:pt x="55" y="39"/>
                    <a:pt x="55" y="39"/>
                    <a:pt x="55" y="39"/>
                  </a:cubicBezTo>
                  <a:lnTo>
                    <a:pt x="51"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55">
              <a:extLst>
                <a:ext uri="{FF2B5EF4-FFF2-40B4-BE49-F238E27FC236}">
                  <a16:creationId xmlns:a16="http://schemas.microsoft.com/office/drawing/2014/main" id="{B0175B4A-42E6-4133-B444-FD2ECCE56874}"/>
                </a:ext>
              </a:extLst>
            </p:cNvPr>
            <p:cNvSpPr>
              <a:spLocks/>
            </p:cNvSpPr>
            <p:nvPr/>
          </p:nvSpPr>
          <p:spPr bwMode="auto">
            <a:xfrm>
              <a:off x="1552" y="2118"/>
              <a:ext cx="203" cy="140"/>
            </a:xfrm>
            <a:custGeom>
              <a:avLst/>
              <a:gdLst>
                <a:gd name="T0" fmla="*/ 132 w 132"/>
                <a:gd name="T1" fmla="*/ 94 h 94"/>
                <a:gd name="T2" fmla="*/ 6 w 132"/>
                <a:gd name="T3" fmla="*/ 94 h 94"/>
                <a:gd name="T4" fmla="*/ 0 w 132"/>
                <a:gd name="T5" fmla="*/ 88 h 94"/>
                <a:gd name="T6" fmla="*/ 0 w 132"/>
                <a:gd name="T7" fmla="*/ 70 h 94"/>
                <a:gd name="T8" fmla="*/ 22 w 132"/>
                <a:gd name="T9" fmla="*/ 38 h 94"/>
                <a:gd name="T10" fmla="*/ 66 w 132"/>
                <a:gd name="T11" fmla="*/ 22 h 94"/>
                <a:gd name="T12" fmla="*/ 66 w 132"/>
                <a:gd name="T13" fmla="*/ 0 h 94"/>
                <a:gd name="T14" fmla="*/ 78 w 132"/>
                <a:gd name="T15" fmla="*/ 0 h 94"/>
                <a:gd name="T16" fmla="*/ 78 w 132"/>
                <a:gd name="T17" fmla="*/ 26 h 94"/>
                <a:gd name="T18" fmla="*/ 74 w 132"/>
                <a:gd name="T19" fmla="*/ 32 h 94"/>
                <a:gd name="T20" fmla="*/ 26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2" y="94"/>
                    <a:pt x="0" y="91"/>
                    <a:pt x="0" y="88"/>
                  </a:cubicBezTo>
                  <a:cubicBezTo>
                    <a:pt x="0" y="70"/>
                    <a:pt x="0" y="70"/>
                    <a:pt x="0" y="70"/>
                  </a:cubicBezTo>
                  <a:cubicBezTo>
                    <a:pt x="0" y="56"/>
                    <a:pt x="9" y="43"/>
                    <a:pt x="22" y="38"/>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6" y="49"/>
                    <a:pt x="26" y="49"/>
                    <a:pt x="26" y="49"/>
                  </a:cubicBezTo>
                  <a:cubicBezTo>
                    <a:pt x="18" y="52"/>
                    <a:pt x="12" y="61"/>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56">
              <a:extLst>
                <a:ext uri="{FF2B5EF4-FFF2-40B4-BE49-F238E27FC236}">
                  <a16:creationId xmlns:a16="http://schemas.microsoft.com/office/drawing/2014/main" id="{C3E480A4-4483-4A1E-9F46-0131D431FAAB}"/>
                </a:ext>
              </a:extLst>
            </p:cNvPr>
            <p:cNvSpPr>
              <a:spLocks noEditPoints="1"/>
            </p:cNvSpPr>
            <p:nvPr/>
          </p:nvSpPr>
          <p:spPr bwMode="auto">
            <a:xfrm>
              <a:off x="1615" y="1951"/>
              <a:ext cx="164" cy="188"/>
            </a:xfrm>
            <a:custGeom>
              <a:avLst/>
              <a:gdLst>
                <a:gd name="T0" fmla="*/ 53 w 107"/>
                <a:gd name="T1" fmla="*/ 126 h 126"/>
                <a:gd name="T2" fmla="*/ 0 w 107"/>
                <a:gd name="T3" fmla="*/ 63 h 126"/>
                <a:gd name="T4" fmla="*/ 53 w 107"/>
                <a:gd name="T5" fmla="*/ 0 h 126"/>
                <a:gd name="T6" fmla="*/ 107 w 107"/>
                <a:gd name="T7" fmla="*/ 63 h 126"/>
                <a:gd name="T8" fmla="*/ 53 w 107"/>
                <a:gd name="T9" fmla="*/ 126 h 126"/>
                <a:gd name="T10" fmla="*/ 53 w 107"/>
                <a:gd name="T11" fmla="*/ 12 h 126"/>
                <a:gd name="T12" fmla="*/ 12 w 107"/>
                <a:gd name="T13" fmla="*/ 63 h 126"/>
                <a:gd name="T14" fmla="*/ 53 w 107"/>
                <a:gd name="T15" fmla="*/ 114 h 126"/>
                <a:gd name="T16" fmla="*/ 95 w 107"/>
                <a:gd name="T17" fmla="*/ 63 h 126"/>
                <a:gd name="T18" fmla="*/ 53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3" y="126"/>
                  </a:moveTo>
                  <a:cubicBezTo>
                    <a:pt x="24" y="126"/>
                    <a:pt x="0" y="97"/>
                    <a:pt x="0" y="63"/>
                  </a:cubicBezTo>
                  <a:cubicBezTo>
                    <a:pt x="0" y="28"/>
                    <a:pt x="24" y="0"/>
                    <a:pt x="53" y="0"/>
                  </a:cubicBezTo>
                  <a:cubicBezTo>
                    <a:pt x="83" y="0"/>
                    <a:pt x="107" y="28"/>
                    <a:pt x="107" y="63"/>
                  </a:cubicBezTo>
                  <a:cubicBezTo>
                    <a:pt x="107" y="97"/>
                    <a:pt x="83" y="126"/>
                    <a:pt x="53" y="126"/>
                  </a:cubicBezTo>
                  <a:close/>
                  <a:moveTo>
                    <a:pt x="53" y="12"/>
                  </a:moveTo>
                  <a:cubicBezTo>
                    <a:pt x="31" y="12"/>
                    <a:pt x="12" y="35"/>
                    <a:pt x="12" y="63"/>
                  </a:cubicBezTo>
                  <a:cubicBezTo>
                    <a:pt x="12" y="91"/>
                    <a:pt x="31" y="114"/>
                    <a:pt x="53" y="114"/>
                  </a:cubicBezTo>
                  <a:cubicBezTo>
                    <a:pt x="76" y="114"/>
                    <a:pt x="95" y="91"/>
                    <a:pt x="95" y="63"/>
                  </a:cubicBezTo>
                  <a:cubicBezTo>
                    <a:pt x="95"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157">
              <a:extLst>
                <a:ext uri="{FF2B5EF4-FFF2-40B4-BE49-F238E27FC236}">
                  <a16:creationId xmlns:a16="http://schemas.microsoft.com/office/drawing/2014/main" id="{F14017A2-7332-41D0-AA48-285AF057309D}"/>
                </a:ext>
              </a:extLst>
            </p:cNvPr>
            <p:cNvSpPr>
              <a:spLocks/>
            </p:cNvSpPr>
            <p:nvPr/>
          </p:nvSpPr>
          <p:spPr bwMode="auto">
            <a:xfrm>
              <a:off x="1621" y="2002"/>
              <a:ext cx="149" cy="46"/>
            </a:xfrm>
            <a:custGeom>
              <a:avLst/>
              <a:gdLst>
                <a:gd name="T0" fmla="*/ 84 w 97"/>
                <a:gd name="T1" fmla="*/ 31 h 31"/>
                <a:gd name="T2" fmla="*/ 56 w 97"/>
                <a:gd name="T3" fmla="*/ 16 h 31"/>
                <a:gd name="T4" fmla="*/ 21 w 97"/>
                <a:gd name="T5" fmla="*/ 30 h 31"/>
                <a:gd name="T6" fmla="*/ 0 w 97"/>
                <a:gd name="T7" fmla="*/ 25 h 31"/>
                <a:gd name="T8" fmla="*/ 5 w 97"/>
                <a:gd name="T9" fmla="*/ 14 h 31"/>
                <a:gd name="T10" fmla="*/ 21 w 97"/>
                <a:gd name="T11" fmla="*/ 18 h 31"/>
                <a:gd name="T12" fmla="*/ 51 w 97"/>
                <a:gd name="T13" fmla="*/ 3 h 31"/>
                <a:gd name="T14" fmla="*/ 56 w 97"/>
                <a:gd name="T15" fmla="*/ 0 h 31"/>
                <a:gd name="T16" fmla="*/ 62 w 97"/>
                <a:gd name="T17" fmla="*/ 3 h 31"/>
                <a:gd name="T18" fmla="*/ 91 w 97"/>
                <a:gd name="T19" fmla="*/ 18 h 31"/>
                <a:gd name="T20" fmla="*/ 94 w 97"/>
                <a:gd name="T21" fmla="*/ 18 h 31"/>
                <a:gd name="T22" fmla="*/ 96 w 97"/>
                <a:gd name="T23" fmla="*/ 18 h 31"/>
                <a:gd name="T24" fmla="*/ 97 w 97"/>
                <a:gd name="T25" fmla="*/ 30 h 31"/>
                <a:gd name="T26" fmla="*/ 95 w 97"/>
                <a:gd name="T27" fmla="*/ 30 h 31"/>
                <a:gd name="T28" fmla="*/ 93 w 97"/>
                <a:gd name="T29" fmla="*/ 30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6"/>
                    <a:pt x="56" y="16"/>
                  </a:cubicBezTo>
                  <a:cubicBezTo>
                    <a:pt x="48" y="24"/>
                    <a:pt x="34" y="30"/>
                    <a:pt x="21" y="30"/>
                  </a:cubicBezTo>
                  <a:cubicBezTo>
                    <a:pt x="13" y="30"/>
                    <a:pt x="6" y="28"/>
                    <a:pt x="0" y="25"/>
                  </a:cubicBezTo>
                  <a:cubicBezTo>
                    <a:pt x="5" y="14"/>
                    <a:pt x="5" y="14"/>
                    <a:pt x="5" y="14"/>
                  </a:cubicBezTo>
                  <a:cubicBezTo>
                    <a:pt x="10" y="17"/>
                    <a:pt x="15" y="18"/>
                    <a:pt x="21" y="18"/>
                  </a:cubicBezTo>
                  <a:cubicBezTo>
                    <a:pt x="33" y="18"/>
                    <a:pt x="47" y="11"/>
                    <a:pt x="51" y="3"/>
                  </a:cubicBezTo>
                  <a:cubicBezTo>
                    <a:pt x="52" y="1"/>
                    <a:pt x="54" y="0"/>
                    <a:pt x="56" y="0"/>
                  </a:cubicBezTo>
                  <a:cubicBezTo>
                    <a:pt x="59" y="0"/>
                    <a:pt x="61" y="1"/>
                    <a:pt x="62" y="3"/>
                  </a:cubicBezTo>
                  <a:cubicBezTo>
                    <a:pt x="70" y="16"/>
                    <a:pt x="78" y="21"/>
                    <a:pt x="91" y="18"/>
                  </a:cubicBezTo>
                  <a:cubicBezTo>
                    <a:pt x="92" y="18"/>
                    <a:pt x="93" y="18"/>
                    <a:pt x="94" y="18"/>
                  </a:cubicBezTo>
                  <a:cubicBezTo>
                    <a:pt x="95" y="18"/>
                    <a:pt x="95" y="18"/>
                    <a:pt x="96" y="18"/>
                  </a:cubicBezTo>
                  <a:cubicBezTo>
                    <a:pt x="97" y="30"/>
                    <a:pt x="97" y="30"/>
                    <a:pt x="97" y="30"/>
                  </a:cubicBezTo>
                  <a:cubicBezTo>
                    <a:pt x="96" y="30"/>
                    <a:pt x="96" y="30"/>
                    <a:pt x="95" y="30"/>
                  </a:cubicBezTo>
                  <a:cubicBezTo>
                    <a:pt x="94" y="30"/>
                    <a:pt x="94" y="30"/>
                    <a:pt x="93"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158">
              <a:extLst>
                <a:ext uri="{FF2B5EF4-FFF2-40B4-BE49-F238E27FC236}">
                  <a16:creationId xmlns:a16="http://schemas.microsoft.com/office/drawing/2014/main" id="{8AAACE92-3A32-4722-AA82-FA461C0CFBE2}"/>
                </a:ext>
              </a:extLst>
            </p:cNvPr>
            <p:cNvSpPr>
              <a:spLocks/>
            </p:cNvSpPr>
            <p:nvPr/>
          </p:nvSpPr>
          <p:spPr bwMode="auto">
            <a:xfrm>
              <a:off x="1847" y="2108"/>
              <a:ext cx="18" cy="40"/>
            </a:xfrm>
            <a:custGeom>
              <a:avLst/>
              <a:gdLst>
                <a:gd name="T0" fmla="*/ 6 w 12"/>
                <a:gd name="T1" fmla="*/ 27 h 27"/>
                <a:gd name="T2" fmla="*/ 0 w 12"/>
                <a:gd name="T3" fmla="*/ 21 h 27"/>
                <a:gd name="T4" fmla="*/ 0 w 12"/>
                <a:gd name="T5" fmla="*/ 6 h 27"/>
                <a:gd name="T6" fmla="*/ 6 w 12"/>
                <a:gd name="T7" fmla="*/ 0 h 27"/>
                <a:gd name="T8" fmla="*/ 12 w 12"/>
                <a:gd name="T9" fmla="*/ 6 h 27"/>
                <a:gd name="T10" fmla="*/ 12 w 12"/>
                <a:gd name="T11" fmla="*/ 21 h 27"/>
                <a:gd name="T12" fmla="*/ 6 w 12"/>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12" h="27">
                  <a:moveTo>
                    <a:pt x="6" y="27"/>
                  </a:moveTo>
                  <a:cubicBezTo>
                    <a:pt x="2" y="27"/>
                    <a:pt x="0" y="25"/>
                    <a:pt x="0" y="21"/>
                  </a:cubicBezTo>
                  <a:cubicBezTo>
                    <a:pt x="0" y="6"/>
                    <a:pt x="0" y="6"/>
                    <a:pt x="0" y="6"/>
                  </a:cubicBezTo>
                  <a:cubicBezTo>
                    <a:pt x="0" y="2"/>
                    <a:pt x="2" y="0"/>
                    <a:pt x="6" y="0"/>
                  </a:cubicBezTo>
                  <a:cubicBezTo>
                    <a:pt x="9" y="0"/>
                    <a:pt x="12" y="2"/>
                    <a:pt x="12" y="6"/>
                  </a:cubicBezTo>
                  <a:cubicBezTo>
                    <a:pt x="12" y="21"/>
                    <a:pt x="12" y="21"/>
                    <a:pt x="12" y="21"/>
                  </a:cubicBezTo>
                  <a:cubicBezTo>
                    <a:pt x="12" y="25"/>
                    <a:pt x="9" y="27"/>
                    <a:pt x="6"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159">
              <a:extLst>
                <a:ext uri="{FF2B5EF4-FFF2-40B4-BE49-F238E27FC236}">
                  <a16:creationId xmlns:a16="http://schemas.microsoft.com/office/drawing/2014/main" id="{72879920-389D-413A-860B-478D29F1619D}"/>
                </a:ext>
              </a:extLst>
            </p:cNvPr>
            <p:cNvSpPr>
              <a:spLocks/>
            </p:cNvSpPr>
            <p:nvPr/>
          </p:nvSpPr>
          <p:spPr bwMode="auto">
            <a:xfrm>
              <a:off x="1807" y="1951"/>
              <a:ext cx="92" cy="188"/>
            </a:xfrm>
            <a:custGeom>
              <a:avLst/>
              <a:gdLst>
                <a:gd name="T0" fmla="*/ 6 w 60"/>
                <a:gd name="T1" fmla="*/ 126 h 126"/>
                <a:gd name="T2" fmla="*/ 0 w 60"/>
                <a:gd name="T3" fmla="*/ 120 h 126"/>
                <a:gd name="T4" fmla="*/ 6 w 60"/>
                <a:gd name="T5" fmla="*/ 114 h 126"/>
                <a:gd name="T6" fmla="*/ 48 w 60"/>
                <a:gd name="T7" fmla="*/ 63 h 126"/>
                <a:gd name="T8" fmla="*/ 6 w 60"/>
                <a:gd name="T9" fmla="*/ 12 h 126"/>
                <a:gd name="T10" fmla="*/ 0 w 60"/>
                <a:gd name="T11" fmla="*/ 6 h 126"/>
                <a:gd name="T12" fmla="*/ 6 w 60"/>
                <a:gd name="T13" fmla="*/ 0 h 126"/>
                <a:gd name="T14" fmla="*/ 60 w 60"/>
                <a:gd name="T15" fmla="*/ 63 h 126"/>
                <a:gd name="T16" fmla="*/ 6 w 60"/>
                <a:gd name="T1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26">
                  <a:moveTo>
                    <a:pt x="6" y="126"/>
                  </a:moveTo>
                  <a:cubicBezTo>
                    <a:pt x="3" y="126"/>
                    <a:pt x="0" y="123"/>
                    <a:pt x="0" y="120"/>
                  </a:cubicBezTo>
                  <a:cubicBezTo>
                    <a:pt x="0" y="116"/>
                    <a:pt x="3" y="114"/>
                    <a:pt x="6" y="114"/>
                  </a:cubicBezTo>
                  <a:cubicBezTo>
                    <a:pt x="29" y="114"/>
                    <a:pt x="48" y="91"/>
                    <a:pt x="48" y="63"/>
                  </a:cubicBezTo>
                  <a:cubicBezTo>
                    <a:pt x="48" y="35"/>
                    <a:pt x="29" y="12"/>
                    <a:pt x="6" y="12"/>
                  </a:cubicBezTo>
                  <a:cubicBezTo>
                    <a:pt x="3" y="12"/>
                    <a:pt x="0" y="9"/>
                    <a:pt x="0" y="6"/>
                  </a:cubicBezTo>
                  <a:cubicBezTo>
                    <a:pt x="0" y="3"/>
                    <a:pt x="3" y="0"/>
                    <a:pt x="6" y="0"/>
                  </a:cubicBezTo>
                  <a:cubicBezTo>
                    <a:pt x="36" y="0"/>
                    <a:pt x="60" y="28"/>
                    <a:pt x="60" y="63"/>
                  </a:cubicBezTo>
                  <a:cubicBezTo>
                    <a:pt x="60" y="97"/>
                    <a:pt x="36" y="126"/>
                    <a:pt x="6"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60">
              <a:extLst>
                <a:ext uri="{FF2B5EF4-FFF2-40B4-BE49-F238E27FC236}">
                  <a16:creationId xmlns:a16="http://schemas.microsoft.com/office/drawing/2014/main" id="{9139701A-D569-4361-8D88-C2833CE0EA53}"/>
                </a:ext>
              </a:extLst>
            </p:cNvPr>
            <p:cNvSpPr>
              <a:spLocks/>
            </p:cNvSpPr>
            <p:nvPr/>
          </p:nvSpPr>
          <p:spPr bwMode="auto">
            <a:xfrm>
              <a:off x="1818" y="2000"/>
              <a:ext cx="81" cy="48"/>
            </a:xfrm>
            <a:custGeom>
              <a:avLst/>
              <a:gdLst>
                <a:gd name="T0" fmla="*/ 34 w 53"/>
                <a:gd name="T1" fmla="*/ 32 h 32"/>
                <a:gd name="T2" fmla="*/ 1 w 53"/>
                <a:gd name="T3" fmla="*/ 10 h 32"/>
                <a:gd name="T4" fmla="*/ 4 w 53"/>
                <a:gd name="T5" fmla="*/ 1 h 32"/>
                <a:gd name="T6" fmla="*/ 12 w 53"/>
                <a:gd name="T7" fmla="*/ 4 h 32"/>
                <a:gd name="T8" fmla="*/ 41 w 53"/>
                <a:gd name="T9" fmla="*/ 19 h 32"/>
                <a:gd name="T10" fmla="*/ 44 w 53"/>
                <a:gd name="T11" fmla="*/ 19 h 32"/>
                <a:gd name="T12" fmla="*/ 46 w 53"/>
                <a:gd name="T13" fmla="*/ 19 h 32"/>
                <a:gd name="T14" fmla="*/ 52 w 53"/>
                <a:gd name="T15" fmla="*/ 24 h 32"/>
                <a:gd name="T16" fmla="*/ 47 w 53"/>
                <a:gd name="T17" fmla="*/ 31 h 32"/>
                <a:gd name="T18" fmla="*/ 45 w 53"/>
                <a:gd name="T19" fmla="*/ 31 h 32"/>
                <a:gd name="T20" fmla="*/ 43 w 53"/>
                <a:gd name="T21" fmla="*/ 31 h 32"/>
                <a:gd name="T22" fmla="*/ 34 w 53"/>
                <a:gd name="T23"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2">
                  <a:moveTo>
                    <a:pt x="34" y="32"/>
                  </a:moveTo>
                  <a:cubicBezTo>
                    <a:pt x="20" y="32"/>
                    <a:pt x="10" y="25"/>
                    <a:pt x="1" y="10"/>
                  </a:cubicBezTo>
                  <a:cubicBezTo>
                    <a:pt x="0" y="7"/>
                    <a:pt x="1" y="3"/>
                    <a:pt x="4" y="1"/>
                  </a:cubicBezTo>
                  <a:cubicBezTo>
                    <a:pt x="6" y="0"/>
                    <a:pt x="10" y="1"/>
                    <a:pt x="12" y="4"/>
                  </a:cubicBezTo>
                  <a:cubicBezTo>
                    <a:pt x="20" y="17"/>
                    <a:pt x="28" y="22"/>
                    <a:pt x="41" y="19"/>
                  </a:cubicBezTo>
                  <a:cubicBezTo>
                    <a:pt x="42" y="19"/>
                    <a:pt x="43" y="19"/>
                    <a:pt x="44" y="19"/>
                  </a:cubicBezTo>
                  <a:cubicBezTo>
                    <a:pt x="45" y="19"/>
                    <a:pt x="45" y="19"/>
                    <a:pt x="46" y="19"/>
                  </a:cubicBezTo>
                  <a:cubicBezTo>
                    <a:pt x="49" y="18"/>
                    <a:pt x="52" y="21"/>
                    <a:pt x="52" y="24"/>
                  </a:cubicBezTo>
                  <a:cubicBezTo>
                    <a:pt x="53" y="27"/>
                    <a:pt x="50" y="30"/>
                    <a:pt x="47" y="31"/>
                  </a:cubicBezTo>
                  <a:cubicBezTo>
                    <a:pt x="46" y="31"/>
                    <a:pt x="46" y="31"/>
                    <a:pt x="45" y="31"/>
                  </a:cubicBezTo>
                  <a:cubicBezTo>
                    <a:pt x="44" y="31"/>
                    <a:pt x="44" y="31"/>
                    <a:pt x="43" y="31"/>
                  </a:cubicBezTo>
                  <a:cubicBezTo>
                    <a:pt x="40" y="31"/>
                    <a:pt x="37" y="32"/>
                    <a:pt x="3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161">
              <a:extLst>
                <a:ext uri="{FF2B5EF4-FFF2-40B4-BE49-F238E27FC236}">
                  <a16:creationId xmlns:a16="http://schemas.microsoft.com/office/drawing/2014/main" id="{3F171793-D38D-4616-BA5B-BA739528995D}"/>
                </a:ext>
              </a:extLst>
            </p:cNvPr>
            <p:cNvSpPr>
              <a:spLocks/>
            </p:cNvSpPr>
            <p:nvPr/>
          </p:nvSpPr>
          <p:spPr bwMode="auto">
            <a:xfrm>
              <a:off x="1916" y="2196"/>
              <a:ext cx="78" cy="62"/>
            </a:xfrm>
            <a:custGeom>
              <a:avLst/>
              <a:gdLst>
                <a:gd name="T0" fmla="*/ 45 w 51"/>
                <a:gd name="T1" fmla="*/ 42 h 42"/>
                <a:gd name="T2" fmla="*/ 6 w 51"/>
                <a:gd name="T3" fmla="*/ 42 h 42"/>
                <a:gd name="T4" fmla="*/ 0 w 51"/>
                <a:gd name="T5" fmla="*/ 36 h 42"/>
                <a:gd name="T6" fmla="*/ 6 w 51"/>
                <a:gd name="T7" fmla="*/ 30 h 42"/>
                <a:gd name="T8" fmla="*/ 39 w 51"/>
                <a:gd name="T9" fmla="*/ 30 h 42"/>
                <a:gd name="T10" fmla="*/ 39 w 51"/>
                <a:gd name="T11" fmla="*/ 6 h 42"/>
                <a:gd name="T12" fmla="*/ 45 w 51"/>
                <a:gd name="T13" fmla="*/ 0 h 42"/>
                <a:gd name="T14" fmla="*/ 51 w 51"/>
                <a:gd name="T15" fmla="*/ 6 h 42"/>
                <a:gd name="T16" fmla="*/ 51 w 51"/>
                <a:gd name="T17" fmla="*/ 36 h 42"/>
                <a:gd name="T18" fmla="*/ 45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45" y="42"/>
                  </a:moveTo>
                  <a:cubicBezTo>
                    <a:pt x="6" y="42"/>
                    <a:pt x="6" y="42"/>
                    <a:pt x="6" y="42"/>
                  </a:cubicBezTo>
                  <a:cubicBezTo>
                    <a:pt x="2" y="42"/>
                    <a:pt x="0" y="40"/>
                    <a:pt x="0" y="36"/>
                  </a:cubicBezTo>
                  <a:cubicBezTo>
                    <a:pt x="0" y="33"/>
                    <a:pt x="2" y="30"/>
                    <a:pt x="6" y="30"/>
                  </a:cubicBezTo>
                  <a:cubicBezTo>
                    <a:pt x="39" y="30"/>
                    <a:pt x="39" y="30"/>
                    <a:pt x="39" y="30"/>
                  </a:cubicBezTo>
                  <a:cubicBezTo>
                    <a:pt x="39" y="6"/>
                    <a:pt x="39" y="6"/>
                    <a:pt x="39" y="6"/>
                  </a:cubicBezTo>
                  <a:cubicBezTo>
                    <a:pt x="39" y="3"/>
                    <a:pt x="41" y="0"/>
                    <a:pt x="45" y="0"/>
                  </a:cubicBezTo>
                  <a:cubicBezTo>
                    <a:pt x="48" y="0"/>
                    <a:pt x="51" y="3"/>
                    <a:pt x="51" y="6"/>
                  </a:cubicBezTo>
                  <a:cubicBezTo>
                    <a:pt x="51" y="36"/>
                    <a:pt x="51" y="36"/>
                    <a:pt x="51" y="36"/>
                  </a:cubicBezTo>
                  <a:cubicBezTo>
                    <a:pt x="51" y="40"/>
                    <a:pt x="48" y="42"/>
                    <a:pt x="45"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62">
              <a:extLst>
                <a:ext uri="{FF2B5EF4-FFF2-40B4-BE49-F238E27FC236}">
                  <a16:creationId xmlns:a16="http://schemas.microsoft.com/office/drawing/2014/main" id="{1FF0E49F-9B80-4017-A503-83D482179C48}"/>
                </a:ext>
              </a:extLst>
            </p:cNvPr>
            <p:cNvSpPr>
              <a:spLocks/>
            </p:cNvSpPr>
            <p:nvPr/>
          </p:nvSpPr>
          <p:spPr bwMode="auto">
            <a:xfrm>
              <a:off x="1799" y="2187"/>
              <a:ext cx="181" cy="73"/>
            </a:xfrm>
            <a:custGeom>
              <a:avLst/>
              <a:gdLst>
                <a:gd name="T0" fmla="*/ 7 w 118"/>
                <a:gd name="T1" fmla="*/ 48 h 49"/>
                <a:gd name="T2" fmla="*/ 5 w 118"/>
                <a:gd name="T3" fmla="*/ 48 h 49"/>
                <a:gd name="T4" fmla="*/ 1 w 118"/>
                <a:gd name="T5" fmla="*/ 40 h 49"/>
                <a:gd name="T6" fmla="*/ 58 w 118"/>
                <a:gd name="T7" fmla="*/ 0 h 49"/>
                <a:gd name="T8" fmla="*/ 117 w 118"/>
                <a:gd name="T9" fmla="*/ 40 h 49"/>
                <a:gd name="T10" fmla="*/ 113 w 118"/>
                <a:gd name="T11" fmla="*/ 48 h 49"/>
                <a:gd name="T12" fmla="*/ 106 w 118"/>
                <a:gd name="T13" fmla="*/ 44 h 49"/>
                <a:gd name="T14" fmla="*/ 58 w 118"/>
                <a:gd name="T15" fmla="*/ 12 h 49"/>
                <a:gd name="T16" fmla="*/ 12 w 118"/>
                <a:gd name="T17" fmla="*/ 44 h 49"/>
                <a:gd name="T18" fmla="*/ 7 w 118"/>
                <a:gd name="T1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49">
                  <a:moveTo>
                    <a:pt x="7" y="48"/>
                  </a:moveTo>
                  <a:cubicBezTo>
                    <a:pt x="6" y="48"/>
                    <a:pt x="5" y="48"/>
                    <a:pt x="5" y="48"/>
                  </a:cubicBezTo>
                  <a:cubicBezTo>
                    <a:pt x="2" y="47"/>
                    <a:pt x="0" y="43"/>
                    <a:pt x="1" y="40"/>
                  </a:cubicBezTo>
                  <a:cubicBezTo>
                    <a:pt x="10" y="16"/>
                    <a:pt x="32" y="0"/>
                    <a:pt x="58" y="0"/>
                  </a:cubicBezTo>
                  <a:cubicBezTo>
                    <a:pt x="84" y="0"/>
                    <a:pt x="109" y="17"/>
                    <a:pt x="117" y="40"/>
                  </a:cubicBezTo>
                  <a:cubicBezTo>
                    <a:pt x="118" y="43"/>
                    <a:pt x="116" y="47"/>
                    <a:pt x="113" y="48"/>
                  </a:cubicBezTo>
                  <a:cubicBezTo>
                    <a:pt x="110" y="49"/>
                    <a:pt x="107" y="47"/>
                    <a:pt x="106" y="44"/>
                  </a:cubicBezTo>
                  <a:cubicBezTo>
                    <a:pt x="99" y="26"/>
                    <a:pt x="79" y="12"/>
                    <a:pt x="58" y="12"/>
                  </a:cubicBezTo>
                  <a:cubicBezTo>
                    <a:pt x="37" y="12"/>
                    <a:pt x="19" y="25"/>
                    <a:pt x="12" y="44"/>
                  </a:cubicBezTo>
                  <a:cubicBezTo>
                    <a:pt x="12" y="47"/>
                    <a:pt x="9" y="48"/>
                    <a:pt x="7"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63">
              <a:extLst>
                <a:ext uri="{FF2B5EF4-FFF2-40B4-BE49-F238E27FC236}">
                  <a16:creationId xmlns:a16="http://schemas.microsoft.com/office/drawing/2014/main" id="{542C607D-4657-4A72-B89F-180376AF7D0E}"/>
                </a:ext>
              </a:extLst>
            </p:cNvPr>
            <p:cNvSpPr>
              <a:spLocks/>
            </p:cNvSpPr>
            <p:nvPr/>
          </p:nvSpPr>
          <p:spPr bwMode="auto">
            <a:xfrm>
              <a:off x="1791" y="2294"/>
              <a:ext cx="79" cy="63"/>
            </a:xfrm>
            <a:custGeom>
              <a:avLst/>
              <a:gdLst>
                <a:gd name="T0" fmla="*/ 6 w 51"/>
                <a:gd name="T1" fmla="*/ 42 h 42"/>
                <a:gd name="T2" fmla="*/ 0 w 51"/>
                <a:gd name="T3" fmla="*/ 36 h 42"/>
                <a:gd name="T4" fmla="*/ 0 w 51"/>
                <a:gd name="T5" fmla="*/ 6 h 42"/>
                <a:gd name="T6" fmla="*/ 6 w 51"/>
                <a:gd name="T7" fmla="*/ 0 h 42"/>
                <a:gd name="T8" fmla="*/ 45 w 51"/>
                <a:gd name="T9" fmla="*/ 0 h 42"/>
                <a:gd name="T10" fmla="*/ 51 w 51"/>
                <a:gd name="T11" fmla="*/ 6 h 42"/>
                <a:gd name="T12" fmla="*/ 45 w 51"/>
                <a:gd name="T13" fmla="*/ 12 h 42"/>
                <a:gd name="T14" fmla="*/ 12 w 51"/>
                <a:gd name="T15" fmla="*/ 12 h 42"/>
                <a:gd name="T16" fmla="*/ 12 w 51"/>
                <a:gd name="T17" fmla="*/ 36 h 42"/>
                <a:gd name="T18" fmla="*/ 6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6" y="42"/>
                  </a:moveTo>
                  <a:cubicBezTo>
                    <a:pt x="2" y="42"/>
                    <a:pt x="0" y="39"/>
                    <a:pt x="0" y="36"/>
                  </a:cubicBezTo>
                  <a:cubicBezTo>
                    <a:pt x="0" y="6"/>
                    <a:pt x="0" y="6"/>
                    <a:pt x="0" y="6"/>
                  </a:cubicBezTo>
                  <a:cubicBezTo>
                    <a:pt x="0" y="3"/>
                    <a:pt x="2" y="0"/>
                    <a:pt x="6" y="0"/>
                  </a:cubicBezTo>
                  <a:cubicBezTo>
                    <a:pt x="45" y="0"/>
                    <a:pt x="45" y="0"/>
                    <a:pt x="45" y="0"/>
                  </a:cubicBezTo>
                  <a:cubicBezTo>
                    <a:pt x="48" y="0"/>
                    <a:pt x="51" y="3"/>
                    <a:pt x="51" y="6"/>
                  </a:cubicBezTo>
                  <a:cubicBezTo>
                    <a:pt x="51" y="9"/>
                    <a:pt x="48" y="12"/>
                    <a:pt x="45" y="12"/>
                  </a:cubicBezTo>
                  <a:cubicBezTo>
                    <a:pt x="12" y="12"/>
                    <a:pt x="12" y="12"/>
                    <a:pt x="12" y="12"/>
                  </a:cubicBezTo>
                  <a:cubicBezTo>
                    <a:pt x="12" y="36"/>
                    <a:pt x="12" y="36"/>
                    <a:pt x="12" y="36"/>
                  </a:cubicBezTo>
                  <a:cubicBezTo>
                    <a:pt x="12" y="39"/>
                    <a:pt x="9" y="42"/>
                    <a:pt x="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64">
              <a:extLst>
                <a:ext uri="{FF2B5EF4-FFF2-40B4-BE49-F238E27FC236}">
                  <a16:creationId xmlns:a16="http://schemas.microsoft.com/office/drawing/2014/main" id="{4EE3A6F2-5250-40A4-9D6D-BC0FFB089060}"/>
                </a:ext>
              </a:extLst>
            </p:cNvPr>
            <p:cNvSpPr>
              <a:spLocks/>
            </p:cNvSpPr>
            <p:nvPr/>
          </p:nvSpPr>
          <p:spPr bwMode="auto">
            <a:xfrm>
              <a:off x="1804" y="2293"/>
              <a:ext cx="181" cy="73"/>
            </a:xfrm>
            <a:custGeom>
              <a:avLst/>
              <a:gdLst>
                <a:gd name="T0" fmla="*/ 61 w 118"/>
                <a:gd name="T1" fmla="*/ 49 h 49"/>
                <a:gd name="T2" fmla="*/ 2 w 118"/>
                <a:gd name="T3" fmla="*/ 9 h 49"/>
                <a:gd name="T4" fmla="*/ 5 w 118"/>
                <a:gd name="T5" fmla="*/ 1 h 49"/>
                <a:gd name="T6" fmla="*/ 13 w 118"/>
                <a:gd name="T7" fmla="*/ 5 h 49"/>
                <a:gd name="T8" fmla="*/ 61 w 118"/>
                <a:gd name="T9" fmla="*/ 37 h 49"/>
                <a:gd name="T10" fmla="*/ 106 w 118"/>
                <a:gd name="T11" fmla="*/ 5 h 49"/>
                <a:gd name="T12" fmla="*/ 114 w 118"/>
                <a:gd name="T13" fmla="*/ 1 h 49"/>
                <a:gd name="T14" fmla="*/ 117 w 118"/>
                <a:gd name="T15" fmla="*/ 9 h 49"/>
                <a:gd name="T16" fmla="*/ 61 w 118"/>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49">
                  <a:moveTo>
                    <a:pt x="61" y="49"/>
                  </a:moveTo>
                  <a:cubicBezTo>
                    <a:pt x="35" y="49"/>
                    <a:pt x="10" y="32"/>
                    <a:pt x="2" y="9"/>
                  </a:cubicBezTo>
                  <a:cubicBezTo>
                    <a:pt x="0" y="6"/>
                    <a:pt x="2" y="3"/>
                    <a:pt x="5" y="1"/>
                  </a:cubicBezTo>
                  <a:cubicBezTo>
                    <a:pt x="8" y="0"/>
                    <a:pt x="12" y="2"/>
                    <a:pt x="13" y="5"/>
                  </a:cubicBezTo>
                  <a:cubicBezTo>
                    <a:pt x="19" y="23"/>
                    <a:pt x="39" y="37"/>
                    <a:pt x="61" y="37"/>
                  </a:cubicBezTo>
                  <a:cubicBezTo>
                    <a:pt x="81" y="37"/>
                    <a:pt x="99" y="24"/>
                    <a:pt x="106" y="5"/>
                  </a:cubicBezTo>
                  <a:cubicBezTo>
                    <a:pt x="107" y="2"/>
                    <a:pt x="111" y="0"/>
                    <a:pt x="114" y="1"/>
                  </a:cubicBezTo>
                  <a:cubicBezTo>
                    <a:pt x="117" y="2"/>
                    <a:pt x="118" y="6"/>
                    <a:pt x="117" y="9"/>
                  </a:cubicBezTo>
                  <a:cubicBezTo>
                    <a:pt x="109" y="33"/>
                    <a:pt x="86" y="49"/>
                    <a:pt x="6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9" name="Group 31">
            <a:extLst>
              <a:ext uri="{FF2B5EF4-FFF2-40B4-BE49-F238E27FC236}">
                <a16:creationId xmlns:a16="http://schemas.microsoft.com/office/drawing/2014/main" id="{E393C0B1-AFDE-4A8D-9B0E-AC458BB5FAF7}"/>
              </a:ext>
            </a:extLst>
          </p:cNvPr>
          <p:cNvGrpSpPr>
            <a:grpSpLocks noChangeAspect="1"/>
          </p:cNvGrpSpPr>
          <p:nvPr/>
        </p:nvGrpSpPr>
        <p:grpSpPr bwMode="auto">
          <a:xfrm>
            <a:off x="7236979" y="4680234"/>
            <a:ext cx="305732" cy="298783"/>
            <a:chOff x="3619" y="663"/>
            <a:chExt cx="440" cy="430"/>
          </a:xfrm>
          <a:solidFill>
            <a:srgbClr val="FF0000"/>
          </a:solidFill>
        </p:grpSpPr>
        <p:sp>
          <p:nvSpPr>
            <p:cNvPr id="120" name="Freeform 32">
              <a:extLst>
                <a:ext uri="{FF2B5EF4-FFF2-40B4-BE49-F238E27FC236}">
                  <a16:creationId xmlns:a16="http://schemas.microsoft.com/office/drawing/2014/main" id="{A3360C87-124C-4A53-82E8-656C98E4332C}"/>
                </a:ext>
              </a:extLst>
            </p:cNvPr>
            <p:cNvSpPr>
              <a:spLocks noEditPoints="1"/>
            </p:cNvSpPr>
            <p:nvPr/>
          </p:nvSpPr>
          <p:spPr bwMode="auto">
            <a:xfrm>
              <a:off x="3646"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33">
              <a:extLst>
                <a:ext uri="{FF2B5EF4-FFF2-40B4-BE49-F238E27FC236}">
                  <a16:creationId xmlns:a16="http://schemas.microsoft.com/office/drawing/2014/main" id="{3617E02D-8934-41F2-B3AB-AAD18A661B43}"/>
                </a:ext>
              </a:extLst>
            </p:cNvPr>
            <p:cNvSpPr>
              <a:spLocks noEditPoints="1"/>
            </p:cNvSpPr>
            <p:nvPr/>
          </p:nvSpPr>
          <p:spPr bwMode="auto">
            <a:xfrm>
              <a:off x="3619"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34">
              <a:extLst>
                <a:ext uri="{FF2B5EF4-FFF2-40B4-BE49-F238E27FC236}">
                  <a16:creationId xmlns:a16="http://schemas.microsoft.com/office/drawing/2014/main" id="{71EA0879-6E1B-4352-AC5D-AFC6DEFCD3CA}"/>
                </a:ext>
              </a:extLst>
            </p:cNvPr>
            <p:cNvSpPr>
              <a:spLocks noEditPoints="1"/>
            </p:cNvSpPr>
            <p:nvPr/>
          </p:nvSpPr>
          <p:spPr bwMode="auto">
            <a:xfrm>
              <a:off x="3940"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35">
              <a:extLst>
                <a:ext uri="{FF2B5EF4-FFF2-40B4-BE49-F238E27FC236}">
                  <a16:creationId xmlns:a16="http://schemas.microsoft.com/office/drawing/2014/main" id="{A6804B3A-83BA-423E-901F-848BD36A2DCF}"/>
                </a:ext>
              </a:extLst>
            </p:cNvPr>
            <p:cNvSpPr>
              <a:spLocks noEditPoints="1"/>
            </p:cNvSpPr>
            <p:nvPr/>
          </p:nvSpPr>
          <p:spPr bwMode="auto">
            <a:xfrm>
              <a:off x="3912"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36">
              <a:extLst>
                <a:ext uri="{FF2B5EF4-FFF2-40B4-BE49-F238E27FC236}">
                  <a16:creationId xmlns:a16="http://schemas.microsoft.com/office/drawing/2014/main" id="{F080E77F-143A-4CD6-8437-0B1E3FD918A4}"/>
                </a:ext>
              </a:extLst>
            </p:cNvPr>
            <p:cNvSpPr>
              <a:spLocks noEditPoints="1"/>
            </p:cNvSpPr>
            <p:nvPr/>
          </p:nvSpPr>
          <p:spPr bwMode="auto">
            <a:xfrm>
              <a:off x="3793" y="663"/>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37">
              <a:extLst>
                <a:ext uri="{FF2B5EF4-FFF2-40B4-BE49-F238E27FC236}">
                  <a16:creationId xmlns:a16="http://schemas.microsoft.com/office/drawing/2014/main" id="{866802EB-2689-4B17-801F-121C0D404572}"/>
                </a:ext>
              </a:extLst>
            </p:cNvPr>
            <p:cNvSpPr>
              <a:spLocks noEditPoints="1"/>
            </p:cNvSpPr>
            <p:nvPr/>
          </p:nvSpPr>
          <p:spPr bwMode="auto">
            <a:xfrm>
              <a:off x="3766" y="771"/>
              <a:ext cx="146"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33" name="Group 33">
            <a:extLst>
              <a:ext uri="{FF2B5EF4-FFF2-40B4-BE49-F238E27FC236}">
                <a16:creationId xmlns:a16="http://schemas.microsoft.com/office/drawing/2014/main" id="{F0764866-EE47-49BE-A480-56D17CC0FD48}"/>
              </a:ext>
            </a:extLst>
          </p:cNvPr>
          <p:cNvGrpSpPr>
            <a:grpSpLocks noChangeAspect="1"/>
          </p:cNvGrpSpPr>
          <p:nvPr/>
        </p:nvGrpSpPr>
        <p:grpSpPr bwMode="auto">
          <a:xfrm>
            <a:off x="7259448" y="5495931"/>
            <a:ext cx="252515" cy="252514"/>
            <a:chOff x="3438" y="437"/>
            <a:chExt cx="428" cy="428"/>
          </a:xfrm>
          <a:solidFill>
            <a:srgbClr val="FF0000"/>
          </a:solidFill>
        </p:grpSpPr>
        <p:sp>
          <p:nvSpPr>
            <p:cNvPr id="134" name="Freeform 34">
              <a:extLst>
                <a:ext uri="{FF2B5EF4-FFF2-40B4-BE49-F238E27FC236}">
                  <a16:creationId xmlns:a16="http://schemas.microsoft.com/office/drawing/2014/main" id="{387DECA5-190F-4002-A3D9-BD6B62FF9CEF}"/>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35" name="Freeform 35">
              <a:extLst>
                <a:ext uri="{FF2B5EF4-FFF2-40B4-BE49-F238E27FC236}">
                  <a16:creationId xmlns:a16="http://schemas.microsoft.com/office/drawing/2014/main" id="{A4BC0EBF-D213-4B1E-8D63-CD1479EBD7A3}"/>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36" name="Group 83">
            <a:extLst>
              <a:ext uri="{FF2B5EF4-FFF2-40B4-BE49-F238E27FC236}">
                <a16:creationId xmlns:a16="http://schemas.microsoft.com/office/drawing/2014/main" id="{39B09967-1603-48DA-A68E-3830A093F734}"/>
              </a:ext>
            </a:extLst>
          </p:cNvPr>
          <p:cNvGrpSpPr>
            <a:grpSpLocks noChangeAspect="1"/>
          </p:cNvGrpSpPr>
          <p:nvPr/>
        </p:nvGrpSpPr>
        <p:grpSpPr bwMode="auto">
          <a:xfrm>
            <a:off x="7234392" y="5097187"/>
            <a:ext cx="299675" cy="292864"/>
            <a:chOff x="2584" y="1926"/>
            <a:chExt cx="440" cy="430"/>
          </a:xfrm>
          <a:solidFill>
            <a:srgbClr val="FF0000"/>
          </a:solidFill>
        </p:grpSpPr>
        <p:sp>
          <p:nvSpPr>
            <p:cNvPr id="137" name="Freeform 84">
              <a:extLst>
                <a:ext uri="{FF2B5EF4-FFF2-40B4-BE49-F238E27FC236}">
                  <a16:creationId xmlns:a16="http://schemas.microsoft.com/office/drawing/2014/main" id="{172AB364-DBDF-4092-8C83-E29FA7236277}"/>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85">
              <a:extLst>
                <a:ext uri="{FF2B5EF4-FFF2-40B4-BE49-F238E27FC236}">
                  <a16:creationId xmlns:a16="http://schemas.microsoft.com/office/drawing/2014/main" id="{10907050-A804-4EF4-BEE6-8AAEEEE8C0CB}"/>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86">
              <a:extLst>
                <a:ext uri="{FF2B5EF4-FFF2-40B4-BE49-F238E27FC236}">
                  <a16:creationId xmlns:a16="http://schemas.microsoft.com/office/drawing/2014/main" id="{30BD9BE5-B6C9-4B67-B31B-9F6C75EEA13C}"/>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87">
              <a:extLst>
                <a:ext uri="{FF2B5EF4-FFF2-40B4-BE49-F238E27FC236}">
                  <a16:creationId xmlns:a16="http://schemas.microsoft.com/office/drawing/2014/main" id="{0B0C2EA3-A4D0-4A88-86C3-57E1D9B4C9C7}"/>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88">
              <a:extLst>
                <a:ext uri="{FF2B5EF4-FFF2-40B4-BE49-F238E27FC236}">
                  <a16:creationId xmlns:a16="http://schemas.microsoft.com/office/drawing/2014/main" id="{637495F1-3E99-4C64-BD3D-4E1BB563B843}"/>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89">
              <a:extLst>
                <a:ext uri="{FF2B5EF4-FFF2-40B4-BE49-F238E27FC236}">
                  <a16:creationId xmlns:a16="http://schemas.microsoft.com/office/drawing/2014/main" id="{EB4C945F-FB96-480F-A950-FCBD5B5B2A99}"/>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90">
              <a:extLst>
                <a:ext uri="{FF2B5EF4-FFF2-40B4-BE49-F238E27FC236}">
                  <a16:creationId xmlns:a16="http://schemas.microsoft.com/office/drawing/2014/main" id="{94F5AA68-DC18-4666-93AD-9D5610415292}"/>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91">
              <a:extLst>
                <a:ext uri="{FF2B5EF4-FFF2-40B4-BE49-F238E27FC236}">
                  <a16:creationId xmlns:a16="http://schemas.microsoft.com/office/drawing/2014/main" id="{BF257371-B5B4-4542-A334-6A0DF4966081}"/>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92">
              <a:extLst>
                <a:ext uri="{FF2B5EF4-FFF2-40B4-BE49-F238E27FC236}">
                  <a16:creationId xmlns:a16="http://schemas.microsoft.com/office/drawing/2014/main" id="{8CC678BB-C3A2-4385-B9F2-FA8929AEE680}"/>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Rectangle 93">
              <a:extLst>
                <a:ext uri="{FF2B5EF4-FFF2-40B4-BE49-F238E27FC236}">
                  <a16:creationId xmlns:a16="http://schemas.microsoft.com/office/drawing/2014/main" id="{41465A0D-8970-445C-83F4-2140CB24AA3A}"/>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94">
              <a:extLst>
                <a:ext uri="{FF2B5EF4-FFF2-40B4-BE49-F238E27FC236}">
                  <a16:creationId xmlns:a16="http://schemas.microsoft.com/office/drawing/2014/main" id="{585F9EF8-2BD7-4824-9EE1-D4D56E6364B1}"/>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6" name="Group 81">
            <a:extLst>
              <a:ext uri="{FF2B5EF4-FFF2-40B4-BE49-F238E27FC236}">
                <a16:creationId xmlns:a16="http://schemas.microsoft.com/office/drawing/2014/main" id="{F5D7CD51-3179-4FCD-9097-855DEE35962C}"/>
              </a:ext>
            </a:extLst>
          </p:cNvPr>
          <p:cNvGrpSpPr>
            <a:grpSpLocks noChangeAspect="1"/>
          </p:cNvGrpSpPr>
          <p:nvPr/>
        </p:nvGrpSpPr>
        <p:grpSpPr bwMode="auto">
          <a:xfrm>
            <a:off x="7245540" y="1856077"/>
            <a:ext cx="286439" cy="285760"/>
            <a:chOff x="1370" y="1720"/>
            <a:chExt cx="426" cy="425"/>
          </a:xfrm>
          <a:solidFill>
            <a:srgbClr val="FF0000"/>
          </a:solidFill>
        </p:grpSpPr>
        <p:sp>
          <p:nvSpPr>
            <p:cNvPr id="127" name="Freeform 82">
              <a:extLst>
                <a:ext uri="{FF2B5EF4-FFF2-40B4-BE49-F238E27FC236}">
                  <a16:creationId xmlns:a16="http://schemas.microsoft.com/office/drawing/2014/main" id="{64662A4F-3EA1-4AA7-8AC0-9D1E9FFDD18F}"/>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8" name="Freeform 83">
              <a:extLst>
                <a:ext uri="{FF2B5EF4-FFF2-40B4-BE49-F238E27FC236}">
                  <a16:creationId xmlns:a16="http://schemas.microsoft.com/office/drawing/2014/main" id="{BD10236B-76E9-4D34-89E1-1AC2B202BDFD}"/>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84">
              <a:extLst>
                <a:ext uri="{FF2B5EF4-FFF2-40B4-BE49-F238E27FC236}">
                  <a16:creationId xmlns:a16="http://schemas.microsoft.com/office/drawing/2014/main" id="{A5E40310-6B7D-4F43-A722-1CE3FB49D589}"/>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2" name="Freeform 85">
              <a:extLst>
                <a:ext uri="{FF2B5EF4-FFF2-40B4-BE49-F238E27FC236}">
                  <a16:creationId xmlns:a16="http://schemas.microsoft.com/office/drawing/2014/main" id="{193E4327-89C0-49A4-9FB4-9C86A6309A30}"/>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6" name="Freeform 86">
              <a:extLst>
                <a:ext uri="{FF2B5EF4-FFF2-40B4-BE49-F238E27FC236}">
                  <a16:creationId xmlns:a16="http://schemas.microsoft.com/office/drawing/2014/main" id="{5813C9FC-3120-4104-B370-C423414A5622}"/>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87">
              <a:extLst>
                <a:ext uri="{FF2B5EF4-FFF2-40B4-BE49-F238E27FC236}">
                  <a16:creationId xmlns:a16="http://schemas.microsoft.com/office/drawing/2014/main" id="{696D8125-91EE-456E-8ADC-AF7A2C9684CB}"/>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8" name="Freeform 88">
              <a:extLst>
                <a:ext uri="{FF2B5EF4-FFF2-40B4-BE49-F238E27FC236}">
                  <a16:creationId xmlns:a16="http://schemas.microsoft.com/office/drawing/2014/main" id="{E0F74F08-3F13-4503-8B47-87E3019C4A5D}"/>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89">
              <a:extLst>
                <a:ext uri="{FF2B5EF4-FFF2-40B4-BE49-F238E27FC236}">
                  <a16:creationId xmlns:a16="http://schemas.microsoft.com/office/drawing/2014/main" id="{80463957-3CE3-4B4A-A17D-E3D3EF8421F5}"/>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0" name="Freeform 90">
              <a:extLst>
                <a:ext uri="{FF2B5EF4-FFF2-40B4-BE49-F238E27FC236}">
                  <a16:creationId xmlns:a16="http://schemas.microsoft.com/office/drawing/2014/main" id="{DF77D354-900B-4725-8594-84BB1973F2AC}"/>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91">
              <a:extLst>
                <a:ext uri="{FF2B5EF4-FFF2-40B4-BE49-F238E27FC236}">
                  <a16:creationId xmlns:a16="http://schemas.microsoft.com/office/drawing/2014/main" id="{0C731026-481A-42CA-A7A1-3AE5BB8C1F4C}"/>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2" name="Freeform 92">
              <a:extLst>
                <a:ext uri="{FF2B5EF4-FFF2-40B4-BE49-F238E27FC236}">
                  <a16:creationId xmlns:a16="http://schemas.microsoft.com/office/drawing/2014/main" id="{E797C326-F0B3-47FB-95A9-3867CB098C65}"/>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63" name="Group 276">
            <a:extLst>
              <a:ext uri="{FF2B5EF4-FFF2-40B4-BE49-F238E27FC236}">
                <a16:creationId xmlns:a16="http://schemas.microsoft.com/office/drawing/2014/main" id="{785E809A-7A4A-429C-BA82-E93D34D22999}"/>
              </a:ext>
            </a:extLst>
          </p:cNvPr>
          <p:cNvGrpSpPr/>
          <p:nvPr/>
        </p:nvGrpSpPr>
        <p:grpSpPr>
          <a:xfrm>
            <a:off x="7253629" y="5890136"/>
            <a:ext cx="289082" cy="312393"/>
            <a:chOff x="2390775" y="912813"/>
            <a:chExt cx="608013" cy="638176"/>
          </a:xfrm>
          <a:solidFill>
            <a:srgbClr val="FF0000"/>
          </a:solidFill>
        </p:grpSpPr>
        <p:sp>
          <p:nvSpPr>
            <p:cNvPr id="164" name="Freeform 5">
              <a:extLst>
                <a:ext uri="{FF2B5EF4-FFF2-40B4-BE49-F238E27FC236}">
                  <a16:creationId xmlns:a16="http://schemas.microsoft.com/office/drawing/2014/main" id="{CF3F7694-0817-4547-9D15-36810CEDD207}"/>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6">
              <a:extLst>
                <a:ext uri="{FF2B5EF4-FFF2-40B4-BE49-F238E27FC236}">
                  <a16:creationId xmlns:a16="http://schemas.microsoft.com/office/drawing/2014/main" id="{D31C6450-716B-4E2B-8494-44EC371CFFE0}"/>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6" name="Freeform 7">
              <a:extLst>
                <a:ext uri="{FF2B5EF4-FFF2-40B4-BE49-F238E27FC236}">
                  <a16:creationId xmlns:a16="http://schemas.microsoft.com/office/drawing/2014/main" id="{84414A30-D8A4-4EDB-A332-CB388399468C}"/>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8">
              <a:extLst>
                <a:ext uri="{FF2B5EF4-FFF2-40B4-BE49-F238E27FC236}">
                  <a16:creationId xmlns:a16="http://schemas.microsoft.com/office/drawing/2014/main" id="{9056EDA9-D340-4244-80D9-ABCC971FF3FF}"/>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8" name="Freeform 9">
              <a:extLst>
                <a:ext uri="{FF2B5EF4-FFF2-40B4-BE49-F238E27FC236}">
                  <a16:creationId xmlns:a16="http://schemas.microsoft.com/office/drawing/2014/main" id="{93DECE0D-B66B-4AC4-9F32-5B2C9B5BDB54}"/>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45933542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23792"/>
            <a:ext cx="10515600" cy="999580"/>
          </a:xfrm>
        </p:spPr>
        <p:txBody>
          <a:bodyPr/>
          <a:lstStyle/>
          <a:p>
            <a:r>
              <a:rPr lang="en-US" dirty="0"/>
              <a:t>Werk fit</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36743" y="1097075"/>
            <a:ext cx="10953526" cy="4372772"/>
          </a:xfrm>
          <a:prstGeom prst="rect">
            <a:avLst/>
          </a:prstGeom>
          <a:noFill/>
        </p:spPr>
        <p:txBody>
          <a:bodyPr wrap="square" lIns="0" tIns="0" rIns="0" bIns="0">
            <a:noAutofit/>
          </a:bodyPr>
          <a:lstStyle/>
          <a:p>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Nadat uit het voorstel voor vervolgdienstverlening in de intake naar voren is gekomen dat 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middels ondersteuning en begeleiding “Werk-fit” gemaakt kan worden, wordt 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overgedragen naar de professional gericht op werk die vervolgens 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begeleidt in het verkleinen van de afstand tot de arbeidsmarkt. Het doel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van</a:t>
            </a:r>
            <a:r>
              <a:rPr kumimoji="0" lang="nl-NL" sz="1600" b="0" i="0" u="none" strike="noStrike" kern="1200" cap="none" spc="0" normalizeH="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Werk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fit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is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versterken en voor te bereiden om betaald werk of een opleiding te kunnen aanvaarden en behouden en daarmee een duurzame uitstroom naar werk, sociaal werk of onderwijs te realiseren. </a:t>
            </a:r>
          </a:p>
          <a:p>
            <a:r>
              <a:rPr lang="nl-NL" sz="1600" dirty="0">
                <a:solidFill>
                  <a:srgbClr val="000000"/>
                </a:solidFill>
              </a:rPr>
              <a:t>Onderdeel is het opstellen van een doelprofiel (richting die de </a:t>
            </a:r>
            <a:r>
              <a:rPr lang="nl-NL" sz="1600" dirty="0" smtClean="0">
                <a:solidFill>
                  <a:srgbClr val="000000"/>
                </a:solidFill>
              </a:rPr>
              <a:t>burger </a:t>
            </a:r>
            <a:r>
              <a:rPr lang="nl-NL" sz="1600" dirty="0">
                <a:solidFill>
                  <a:srgbClr val="000000"/>
                </a:solidFill>
              </a:rPr>
              <a:t>op wil). </a:t>
            </a:r>
            <a:r>
              <a:rPr lang="nl-NL" sz="1600" dirty="0"/>
              <a:t>Het doelprofiel kan een arbeidsmarktprofiel (categorisering helpt bij het bepalen van het perspectief van de </a:t>
            </a:r>
            <a:r>
              <a:rPr lang="nl-NL" sz="1600" dirty="0" smtClean="0"/>
              <a:t>burger) </a:t>
            </a:r>
            <a:r>
              <a:rPr lang="nl-NL" sz="1600" dirty="0"/>
              <a:t>of een kansrijke beroepen profiel (ontstaat door de uitvoering van nationale en regionale arbeidsanalyses) zijn die beide het perspectief van de </a:t>
            </a:r>
            <a:r>
              <a:rPr lang="nl-NL" sz="1600" dirty="0" smtClean="0"/>
              <a:t>burger </a:t>
            </a:r>
            <a:r>
              <a:rPr lang="nl-NL" sz="1600" dirty="0"/>
              <a:t>op de arbeidsmarkt beschrijven.</a:t>
            </a:r>
          </a:p>
          <a:p>
            <a:endParaRPr lang="nl-NL" sz="1600"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In deze module vindt daadwerkelijk de inzet van instrumentarium plaats. De professional meldt digitaal 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aan voor het instrument en 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ontvangt </a:t>
            </a:r>
            <a:r>
              <a:rPr lang="nl-NL" sz="1600" dirty="0" smtClean="0">
                <a:solidFill>
                  <a:srgbClr val="000000"/>
                </a:solidFill>
                <a:latin typeface="Avenir LT Std 35 Light"/>
              </a:rPr>
              <a:t>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benodigde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informatie betreffende het instrument (afhankelijk van notificatie </a:t>
            </a:r>
            <a:r>
              <a:rPr lang="nl-NL" sz="1600" dirty="0">
                <a:solidFill>
                  <a:srgbClr val="000000"/>
                </a:solidFill>
                <a:latin typeface="Avenir LT Std 35 Light"/>
              </a:rPr>
              <a:t>voorkeur digitaal of anders)</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 De </a:t>
            </a:r>
            <a:r>
              <a:rPr lang="nl-NL" sz="1600" dirty="0" smtClean="0">
                <a:solidFill>
                  <a:srgbClr val="000000"/>
                </a:solidFill>
                <a:latin typeface="Avenir LT Std 35 Light"/>
              </a:rPr>
              <a:t>burger</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stemt de uitvoering van het instrument af met de leverancier en de professional ontvangt hier een terugkoppeling van. Indien 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van het instrument gebruik heeft gemaakt, wordt het resultaat vastgelegd in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de klantkenmerken. </a:t>
            </a:r>
            <a:r>
              <a:rPr lang="nl-NL" sz="1600" dirty="0">
                <a:solidFill>
                  <a:srgbClr val="000000"/>
                </a:solidFill>
                <a:latin typeface="Avenir LT Std 35 Light"/>
              </a:rPr>
              <a:t>Mogelijk genereert het systeem een nieuw voorstel m.b.t. de </a:t>
            </a:r>
            <a:r>
              <a:rPr lang="nl-NL" sz="1600" dirty="0" smtClean="0">
                <a:solidFill>
                  <a:srgbClr val="000000"/>
                </a:solidFill>
                <a:latin typeface="Avenir LT Std 35 Light"/>
              </a:rPr>
              <a:t>vervolgdienstverlening</a:t>
            </a:r>
            <a:r>
              <a:rPr lang="nl-NL" sz="1600" dirty="0">
                <a:solidFill>
                  <a:srgbClr val="000000"/>
                </a:solidFill>
                <a:latin typeface="Avenir LT Std 35 Light"/>
              </a:rPr>
              <a:t>. </a:t>
            </a:r>
            <a:r>
              <a:rPr lang="nl-NL" sz="1600" dirty="0" smtClean="0">
                <a:solidFill>
                  <a:srgbClr val="000000"/>
                </a:solidFill>
                <a:latin typeface="Avenir LT Std 35 Light"/>
              </a:rPr>
              <a:t>Binnen Werk fit kan een overdracht naar handhaving plaatsvinden indien de burger zich niet aan de gemaakte afspraken houdt. Tevens heeft de burger binnen Werk fit ook al de mogelijkheid om het vacatureaanbod en de app te raadplegen om inzicht te krijgen in wat er beschikbaar is..</a:t>
            </a: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1" i="0" u="none" strike="noStrike" kern="1200" cap="none" spc="0" normalizeH="0" baseline="0" noProof="0" dirty="0">
              <a:ln>
                <a:noFill/>
              </a:ln>
              <a:solidFill>
                <a:srgbClr val="5A5A5A"/>
              </a:solidFill>
              <a:effectLst/>
              <a:uLnTx/>
              <a:uFillTx/>
              <a:latin typeface="Graphik Black" panose="020B0A03030202060203" pitchFamily="34" charset="0"/>
              <a:ea typeface="+mn-ea"/>
              <a:cs typeface="+mn-cs"/>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646082"/>
            <a:ext cx="10806305" cy="891023"/>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92651" y="5534786"/>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grpSp>
        <p:nvGrpSpPr>
          <p:cNvPr id="29" name="Group 32">
            <a:extLst>
              <a:ext uri="{FF2B5EF4-FFF2-40B4-BE49-F238E27FC236}">
                <a16:creationId xmlns:a16="http://schemas.microsoft.com/office/drawing/2014/main" id="{CDFECEEA-39F2-4BF2-992C-F6FFDD36191F}"/>
              </a:ext>
            </a:extLst>
          </p:cNvPr>
          <p:cNvGrpSpPr>
            <a:grpSpLocks noChangeAspect="1"/>
          </p:cNvGrpSpPr>
          <p:nvPr/>
        </p:nvGrpSpPr>
        <p:grpSpPr bwMode="auto">
          <a:xfrm>
            <a:off x="11428495" y="305354"/>
            <a:ext cx="493858" cy="495040"/>
            <a:chOff x="4482" y="443"/>
            <a:chExt cx="418" cy="419"/>
          </a:xfrm>
          <a:solidFill>
            <a:schemeClr val="bg1">
              <a:lumMod val="85000"/>
            </a:schemeClr>
          </a:solidFill>
        </p:grpSpPr>
        <p:sp>
          <p:nvSpPr>
            <p:cNvPr id="30" name="Freeform 33">
              <a:extLst>
                <a:ext uri="{FF2B5EF4-FFF2-40B4-BE49-F238E27FC236}">
                  <a16:creationId xmlns:a16="http://schemas.microsoft.com/office/drawing/2014/main" id="{3CEACFD1-C06A-420F-8149-CE7DE2BFA6C2}"/>
                </a:ext>
              </a:extLst>
            </p:cNvPr>
            <p:cNvSpPr>
              <a:spLocks/>
            </p:cNvSpPr>
            <p:nvPr/>
          </p:nvSpPr>
          <p:spPr bwMode="auto">
            <a:xfrm>
              <a:off x="4482" y="443"/>
              <a:ext cx="391" cy="382"/>
            </a:xfrm>
            <a:custGeom>
              <a:avLst/>
              <a:gdLst>
                <a:gd name="T0" fmla="*/ 123 w 264"/>
                <a:gd name="T1" fmla="*/ 258 h 258"/>
                <a:gd name="T2" fmla="*/ 0 w 264"/>
                <a:gd name="T3" fmla="*/ 82 h 258"/>
                <a:gd name="T4" fmla="*/ 66 w 264"/>
                <a:gd name="T5" fmla="*/ 2 h 258"/>
                <a:gd name="T6" fmla="*/ 132 w 264"/>
                <a:gd name="T7" fmla="*/ 44 h 258"/>
                <a:gd name="T8" fmla="*/ 197 w 264"/>
                <a:gd name="T9" fmla="*/ 4 h 258"/>
                <a:gd name="T10" fmla="*/ 264 w 264"/>
                <a:gd name="T11" fmla="*/ 82 h 258"/>
                <a:gd name="T12" fmla="*/ 256 w 264"/>
                <a:gd name="T13" fmla="*/ 123 h 258"/>
                <a:gd name="T14" fmla="*/ 244 w 264"/>
                <a:gd name="T15" fmla="*/ 119 h 258"/>
                <a:gd name="T16" fmla="*/ 252 w 264"/>
                <a:gd name="T17" fmla="*/ 82 h 258"/>
                <a:gd name="T18" fmla="*/ 196 w 264"/>
                <a:gd name="T19" fmla="*/ 16 h 258"/>
                <a:gd name="T20" fmla="*/ 138 w 264"/>
                <a:gd name="T21" fmla="*/ 67 h 258"/>
                <a:gd name="T22" fmla="*/ 132 w 264"/>
                <a:gd name="T23" fmla="*/ 72 h 258"/>
                <a:gd name="T24" fmla="*/ 126 w 264"/>
                <a:gd name="T25" fmla="*/ 67 h 258"/>
                <a:gd name="T26" fmla="*/ 67 w 264"/>
                <a:gd name="T27" fmla="*/ 14 h 258"/>
                <a:gd name="T28" fmla="*/ 12 w 264"/>
                <a:gd name="T29" fmla="*/ 82 h 258"/>
                <a:gd name="T30" fmla="*/ 130 w 264"/>
                <a:gd name="T31" fmla="*/ 248 h 258"/>
                <a:gd name="T32" fmla="*/ 123 w 264"/>
                <a:gd name="T33"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258">
                  <a:moveTo>
                    <a:pt x="123" y="258"/>
                  </a:moveTo>
                  <a:cubicBezTo>
                    <a:pt x="94" y="237"/>
                    <a:pt x="0" y="163"/>
                    <a:pt x="0" y="82"/>
                  </a:cubicBezTo>
                  <a:cubicBezTo>
                    <a:pt x="0" y="31"/>
                    <a:pt x="34" y="5"/>
                    <a:pt x="66" y="2"/>
                  </a:cubicBezTo>
                  <a:cubicBezTo>
                    <a:pt x="91" y="0"/>
                    <a:pt x="119" y="13"/>
                    <a:pt x="132" y="44"/>
                  </a:cubicBezTo>
                  <a:cubicBezTo>
                    <a:pt x="145" y="14"/>
                    <a:pt x="172" y="2"/>
                    <a:pt x="197" y="4"/>
                  </a:cubicBezTo>
                  <a:cubicBezTo>
                    <a:pt x="230" y="7"/>
                    <a:pt x="264" y="34"/>
                    <a:pt x="264" y="82"/>
                  </a:cubicBezTo>
                  <a:cubicBezTo>
                    <a:pt x="264" y="95"/>
                    <a:pt x="261" y="109"/>
                    <a:pt x="256" y="123"/>
                  </a:cubicBezTo>
                  <a:cubicBezTo>
                    <a:pt x="244" y="119"/>
                    <a:pt x="244" y="119"/>
                    <a:pt x="244" y="119"/>
                  </a:cubicBezTo>
                  <a:cubicBezTo>
                    <a:pt x="249" y="106"/>
                    <a:pt x="252" y="94"/>
                    <a:pt x="252" y="82"/>
                  </a:cubicBezTo>
                  <a:cubicBezTo>
                    <a:pt x="252" y="42"/>
                    <a:pt x="224" y="18"/>
                    <a:pt x="196" y="16"/>
                  </a:cubicBezTo>
                  <a:cubicBezTo>
                    <a:pt x="173" y="15"/>
                    <a:pt x="144" y="27"/>
                    <a:pt x="138" y="67"/>
                  </a:cubicBezTo>
                  <a:cubicBezTo>
                    <a:pt x="138" y="70"/>
                    <a:pt x="135" y="72"/>
                    <a:pt x="132" y="72"/>
                  </a:cubicBezTo>
                  <a:cubicBezTo>
                    <a:pt x="129" y="72"/>
                    <a:pt x="127" y="70"/>
                    <a:pt x="126" y="67"/>
                  </a:cubicBezTo>
                  <a:cubicBezTo>
                    <a:pt x="120" y="28"/>
                    <a:pt x="92" y="12"/>
                    <a:pt x="67" y="14"/>
                  </a:cubicBezTo>
                  <a:cubicBezTo>
                    <a:pt x="40" y="16"/>
                    <a:pt x="12" y="38"/>
                    <a:pt x="12" y="82"/>
                  </a:cubicBezTo>
                  <a:cubicBezTo>
                    <a:pt x="12" y="159"/>
                    <a:pt x="110" y="234"/>
                    <a:pt x="130" y="248"/>
                  </a:cubicBezTo>
                  <a:lnTo>
                    <a:pt x="123" y="2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1" name="Freeform 34">
              <a:extLst>
                <a:ext uri="{FF2B5EF4-FFF2-40B4-BE49-F238E27FC236}">
                  <a16:creationId xmlns:a16="http://schemas.microsoft.com/office/drawing/2014/main" id="{DDE104A8-A72B-4971-8085-9F0EFE0940C9}"/>
                </a:ext>
              </a:extLst>
            </p:cNvPr>
            <p:cNvSpPr>
              <a:spLocks/>
            </p:cNvSpPr>
            <p:nvPr/>
          </p:nvSpPr>
          <p:spPr bwMode="auto">
            <a:xfrm>
              <a:off x="4737" y="683"/>
              <a:ext cx="96" cy="57"/>
            </a:xfrm>
            <a:custGeom>
              <a:avLst/>
              <a:gdLst>
                <a:gd name="T0" fmla="*/ 6 w 65"/>
                <a:gd name="T1" fmla="*/ 39 h 39"/>
                <a:gd name="T2" fmla="*/ 2 w 65"/>
                <a:gd name="T3" fmla="*/ 37 h 39"/>
                <a:gd name="T4" fmla="*/ 2 w 65"/>
                <a:gd name="T5" fmla="*/ 29 h 39"/>
                <a:gd name="T6" fmla="*/ 28 w 65"/>
                <a:gd name="T7" fmla="*/ 2 h 39"/>
                <a:gd name="T8" fmla="*/ 37 w 65"/>
                <a:gd name="T9" fmla="*/ 2 h 39"/>
                <a:gd name="T10" fmla="*/ 63 w 65"/>
                <a:gd name="T11" fmla="*/ 29 h 39"/>
                <a:gd name="T12" fmla="*/ 63 w 65"/>
                <a:gd name="T13" fmla="*/ 37 h 39"/>
                <a:gd name="T14" fmla="*/ 54 w 65"/>
                <a:gd name="T15" fmla="*/ 37 h 39"/>
                <a:gd name="T16" fmla="*/ 32 w 65"/>
                <a:gd name="T17" fmla="*/ 15 h 39"/>
                <a:gd name="T18" fmla="*/ 10 w 65"/>
                <a:gd name="T19" fmla="*/ 37 h 39"/>
                <a:gd name="T20" fmla="*/ 6 w 65"/>
                <a:gd name="T21"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39">
                  <a:moveTo>
                    <a:pt x="6" y="39"/>
                  </a:moveTo>
                  <a:cubicBezTo>
                    <a:pt x="5" y="39"/>
                    <a:pt x="3" y="38"/>
                    <a:pt x="2" y="37"/>
                  </a:cubicBezTo>
                  <a:cubicBezTo>
                    <a:pt x="0" y="35"/>
                    <a:pt x="0" y="31"/>
                    <a:pt x="2" y="29"/>
                  </a:cubicBezTo>
                  <a:cubicBezTo>
                    <a:pt x="28" y="2"/>
                    <a:pt x="28" y="2"/>
                    <a:pt x="28" y="2"/>
                  </a:cubicBezTo>
                  <a:cubicBezTo>
                    <a:pt x="31" y="0"/>
                    <a:pt x="34" y="0"/>
                    <a:pt x="37" y="2"/>
                  </a:cubicBezTo>
                  <a:cubicBezTo>
                    <a:pt x="63" y="29"/>
                    <a:pt x="63" y="29"/>
                    <a:pt x="63" y="29"/>
                  </a:cubicBezTo>
                  <a:cubicBezTo>
                    <a:pt x="65" y="31"/>
                    <a:pt x="65" y="35"/>
                    <a:pt x="63" y="37"/>
                  </a:cubicBezTo>
                  <a:cubicBezTo>
                    <a:pt x="60" y="39"/>
                    <a:pt x="57" y="39"/>
                    <a:pt x="54" y="37"/>
                  </a:cubicBezTo>
                  <a:cubicBezTo>
                    <a:pt x="32" y="15"/>
                    <a:pt x="32" y="15"/>
                    <a:pt x="32" y="15"/>
                  </a:cubicBezTo>
                  <a:cubicBezTo>
                    <a:pt x="10" y="37"/>
                    <a:pt x="10" y="37"/>
                    <a:pt x="10" y="37"/>
                  </a:cubicBezTo>
                  <a:cubicBezTo>
                    <a:pt x="9" y="38"/>
                    <a:pt x="8" y="39"/>
                    <a:pt x="6"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2" name="Freeform 35">
              <a:extLst>
                <a:ext uri="{FF2B5EF4-FFF2-40B4-BE49-F238E27FC236}">
                  <a16:creationId xmlns:a16="http://schemas.microsoft.com/office/drawing/2014/main" id="{354239C7-408A-4F8E-A7DD-DFE54B80C8C9}"/>
                </a:ext>
              </a:extLst>
            </p:cNvPr>
            <p:cNvSpPr>
              <a:spLocks noEditPoints="1"/>
            </p:cNvSpPr>
            <p:nvPr/>
          </p:nvSpPr>
          <p:spPr bwMode="auto">
            <a:xfrm>
              <a:off x="4669" y="631"/>
              <a:ext cx="231" cy="231"/>
            </a:xfrm>
            <a:custGeom>
              <a:avLst/>
              <a:gdLst>
                <a:gd name="T0" fmla="*/ 78 w 156"/>
                <a:gd name="T1" fmla="*/ 156 h 156"/>
                <a:gd name="T2" fmla="*/ 0 w 156"/>
                <a:gd name="T3" fmla="*/ 78 h 156"/>
                <a:gd name="T4" fmla="*/ 78 w 156"/>
                <a:gd name="T5" fmla="*/ 0 h 156"/>
                <a:gd name="T6" fmla="*/ 156 w 156"/>
                <a:gd name="T7" fmla="*/ 78 h 156"/>
                <a:gd name="T8" fmla="*/ 78 w 156"/>
                <a:gd name="T9" fmla="*/ 156 h 156"/>
                <a:gd name="T10" fmla="*/ 78 w 156"/>
                <a:gd name="T11" fmla="*/ 12 h 156"/>
                <a:gd name="T12" fmla="*/ 12 w 156"/>
                <a:gd name="T13" fmla="*/ 78 h 156"/>
                <a:gd name="T14" fmla="*/ 78 w 156"/>
                <a:gd name="T15" fmla="*/ 144 h 156"/>
                <a:gd name="T16" fmla="*/ 144 w 156"/>
                <a:gd name="T17" fmla="*/ 78 h 156"/>
                <a:gd name="T18" fmla="*/ 78 w 156"/>
                <a:gd name="T19" fmla="*/ 1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156">
                  <a:moveTo>
                    <a:pt x="78" y="156"/>
                  </a:moveTo>
                  <a:cubicBezTo>
                    <a:pt x="35" y="156"/>
                    <a:pt x="0" y="121"/>
                    <a:pt x="0" y="78"/>
                  </a:cubicBezTo>
                  <a:cubicBezTo>
                    <a:pt x="0" y="35"/>
                    <a:pt x="35" y="0"/>
                    <a:pt x="78" y="0"/>
                  </a:cubicBezTo>
                  <a:cubicBezTo>
                    <a:pt x="121" y="0"/>
                    <a:pt x="156" y="35"/>
                    <a:pt x="156" y="78"/>
                  </a:cubicBezTo>
                  <a:cubicBezTo>
                    <a:pt x="156" y="121"/>
                    <a:pt x="121" y="156"/>
                    <a:pt x="78" y="156"/>
                  </a:cubicBezTo>
                  <a:close/>
                  <a:moveTo>
                    <a:pt x="78" y="12"/>
                  </a:moveTo>
                  <a:cubicBezTo>
                    <a:pt x="42" y="12"/>
                    <a:pt x="12" y="41"/>
                    <a:pt x="12" y="78"/>
                  </a:cubicBezTo>
                  <a:cubicBezTo>
                    <a:pt x="12" y="114"/>
                    <a:pt x="42" y="144"/>
                    <a:pt x="78" y="144"/>
                  </a:cubicBezTo>
                  <a:cubicBezTo>
                    <a:pt x="115" y="144"/>
                    <a:pt x="144" y="114"/>
                    <a:pt x="144" y="78"/>
                  </a:cubicBezTo>
                  <a:cubicBezTo>
                    <a:pt x="144" y="41"/>
                    <a:pt x="115"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3" name="Freeform 36">
              <a:extLst>
                <a:ext uri="{FF2B5EF4-FFF2-40B4-BE49-F238E27FC236}">
                  <a16:creationId xmlns:a16="http://schemas.microsoft.com/office/drawing/2014/main" id="{4044ED5F-9253-4879-A275-FAFBE1ECAC9C}"/>
                </a:ext>
              </a:extLst>
            </p:cNvPr>
            <p:cNvSpPr>
              <a:spLocks/>
            </p:cNvSpPr>
            <p:nvPr/>
          </p:nvSpPr>
          <p:spPr bwMode="auto">
            <a:xfrm>
              <a:off x="4775" y="684"/>
              <a:ext cx="18" cy="120"/>
            </a:xfrm>
            <a:custGeom>
              <a:avLst/>
              <a:gdLst>
                <a:gd name="T0" fmla="*/ 6 w 12"/>
                <a:gd name="T1" fmla="*/ 81 h 81"/>
                <a:gd name="T2" fmla="*/ 0 w 12"/>
                <a:gd name="T3" fmla="*/ 75 h 81"/>
                <a:gd name="T4" fmla="*/ 0 w 12"/>
                <a:gd name="T5" fmla="*/ 6 h 81"/>
                <a:gd name="T6" fmla="*/ 6 w 12"/>
                <a:gd name="T7" fmla="*/ 0 h 81"/>
                <a:gd name="T8" fmla="*/ 12 w 12"/>
                <a:gd name="T9" fmla="*/ 6 h 81"/>
                <a:gd name="T10" fmla="*/ 12 w 12"/>
                <a:gd name="T11" fmla="*/ 75 h 81"/>
                <a:gd name="T12" fmla="*/ 6 w 12"/>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12" h="81">
                  <a:moveTo>
                    <a:pt x="6" y="81"/>
                  </a:moveTo>
                  <a:cubicBezTo>
                    <a:pt x="3" y="81"/>
                    <a:pt x="0" y="78"/>
                    <a:pt x="0" y="75"/>
                  </a:cubicBezTo>
                  <a:cubicBezTo>
                    <a:pt x="0" y="6"/>
                    <a:pt x="0" y="6"/>
                    <a:pt x="0" y="6"/>
                  </a:cubicBezTo>
                  <a:cubicBezTo>
                    <a:pt x="0" y="2"/>
                    <a:pt x="3" y="0"/>
                    <a:pt x="6" y="0"/>
                  </a:cubicBezTo>
                  <a:cubicBezTo>
                    <a:pt x="10" y="0"/>
                    <a:pt x="12" y="2"/>
                    <a:pt x="12" y="6"/>
                  </a:cubicBezTo>
                  <a:cubicBezTo>
                    <a:pt x="12" y="75"/>
                    <a:pt x="12" y="75"/>
                    <a:pt x="12" y="75"/>
                  </a:cubicBezTo>
                  <a:cubicBezTo>
                    <a:pt x="12" y="78"/>
                    <a:pt x="10" y="81"/>
                    <a:pt x="6"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34" name="Group 25">
            <a:extLst>
              <a:ext uri="{FF2B5EF4-FFF2-40B4-BE49-F238E27FC236}">
                <a16:creationId xmlns:a16="http://schemas.microsoft.com/office/drawing/2014/main" id="{B1ACE6B1-B09C-4696-902C-D67F22EDFCC3}"/>
              </a:ext>
            </a:extLst>
          </p:cNvPr>
          <p:cNvGrpSpPr>
            <a:grpSpLocks noChangeAspect="1"/>
          </p:cNvGrpSpPr>
          <p:nvPr/>
        </p:nvGrpSpPr>
        <p:grpSpPr bwMode="auto">
          <a:xfrm>
            <a:off x="10836485" y="302058"/>
            <a:ext cx="500456" cy="501632"/>
            <a:chOff x="3437" y="437"/>
            <a:chExt cx="426" cy="427"/>
          </a:xfrm>
          <a:solidFill>
            <a:schemeClr val="bg1">
              <a:lumMod val="85000"/>
            </a:schemeClr>
          </a:solidFill>
        </p:grpSpPr>
        <p:sp>
          <p:nvSpPr>
            <p:cNvPr id="35" name="Freeform 26">
              <a:extLst>
                <a:ext uri="{FF2B5EF4-FFF2-40B4-BE49-F238E27FC236}">
                  <a16:creationId xmlns:a16="http://schemas.microsoft.com/office/drawing/2014/main" id="{1568C5C9-E9C9-4BC7-A12D-F9B6B0D91C85}"/>
                </a:ext>
              </a:extLst>
            </p:cNvPr>
            <p:cNvSpPr>
              <a:spLocks noEditPoints="1"/>
            </p:cNvSpPr>
            <p:nvPr/>
          </p:nvSpPr>
          <p:spPr bwMode="auto">
            <a:xfrm>
              <a:off x="3588" y="437"/>
              <a:ext cx="124" cy="125"/>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9" y="84"/>
                    <a:pt x="0" y="65"/>
                    <a:pt x="0" y="42"/>
                  </a:cubicBezTo>
                  <a:cubicBezTo>
                    <a:pt x="0" y="19"/>
                    <a:pt x="19" y="0"/>
                    <a:pt x="42" y="0"/>
                  </a:cubicBezTo>
                  <a:cubicBezTo>
                    <a:pt x="65" y="0"/>
                    <a:pt x="84" y="19"/>
                    <a:pt x="84" y="42"/>
                  </a:cubicBezTo>
                  <a:cubicBezTo>
                    <a:pt x="84" y="65"/>
                    <a:pt x="65" y="84"/>
                    <a:pt x="42" y="84"/>
                  </a:cubicBezTo>
                  <a:close/>
                  <a:moveTo>
                    <a:pt x="42" y="12"/>
                  </a:moveTo>
                  <a:cubicBezTo>
                    <a:pt x="26" y="12"/>
                    <a:pt x="12" y="25"/>
                    <a:pt x="12" y="42"/>
                  </a:cubicBezTo>
                  <a:cubicBezTo>
                    <a:pt x="12" y="59"/>
                    <a:pt x="26" y="72"/>
                    <a:pt x="42" y="72"/>
                  </a:cubicBezTo>
                  <a:cubicBezTo>
                    <a:pt x="59" y="72"/>
                    <a:pt x="72" y="59"/>
                    <a:pt x="72" y="42"/>
                  </a:cubicBezTo>
                  <a:cubicBezTo>
                    <a:pt x="72" y="25"/>
                    <a:pt x="59"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6" name="Freeform 27">
              <a:extLst>
                <a:ext uri="{FF2B5EF4-FFF2-40B4-BE49-F238E27FC236}">
                  <a16:creationId xmlns:a16="http://schemas.microsoft.com/office/drawing/2014/main" id="{955B9836-97B0-4C22-A9A2-C1FBA02A2A8C}"/>
                </a:ext>
              </a:extLst>
            </p:cNvPr>
            <p:cNvSpPr>
              <a:spLocks noEditPoints="1"/>
            </p:cNvSpPr>
            <p:nvPr/>
          </p:nvSpPr>
          <p:spPr bwMode="auto">
            <a:xfrm>
              <a:off x="3561" y="579"/>
              <a:ext cx="178" cy="196"/>
            </a:xfrm>
            <a:custGeom>
              <a:avLst/>
              <a:gdLst>
                <a:gd name="T0" fmla="*/ 78 w 120"/>
                <a:gd name="T1" fmla="*/ 132 h 132"/>
                <a:gd name="T2" fmla="*/ 42 w 120"/>
                <a:gd name="T3" fmla="*/ 132 h 132"/>
                <a:gd name="T4" fmla="*/ 36 w 120"/>
                <a:gd name="T5" fmla="*/ 126 h 132"/>
                <a:gd name="T6" fmla="*/ 36 w 120"/>
                <a:gd name="T7" fmla="*/ 78 h 132"/>
                <a:gd name="T8" fmla="*/ 0 w 120"/>
                <a:gd name="T9" fmla="*/ 6 h 132"/>
                <a:gd name="T10" fmla="*/ 6 w 120"/>
                <a:gd name="T11" fmla="*/ 0 h 132"/>
                <a:gd name="T12" fmla="*/ 114 w 120"/>
                <a:gd name="T13" fmla="*/ 0 h 132"/>
                <a:gd name="T14" fmla="*/ 120 w 120"/>
                <a:gd name="T15" fmla="*/ 6 h 132"/>
                <a:gd name="T16" fmla="*/ 84 w 120"/>
                <a:gd name="T17" fmla="*/ 78 h 132"/>
                <a:gd name="T18" fmla="*/ 84 w 120"/>
                <a:gd name="T19" fmla="*/ 126 h 132"/>
                <a:gd name="T20" fmla="*/ 78 w 120"/>
                <a:gd name="T21" fmla="*/ 132 h 132"/>
                <a:gd name="T22" fmla="*/ 48 w 120"/>
                <a:gd name="T23" fmla="*/ 120 h 132"/>
                <a:gd name="T24" fmla="*/ 72 w 120"/>
                <a:gd name="T25" fmla="*/ 120 h 132"/>
                <a:gd name="T26" fmla="*/ 72 w 120"/>
                <a:gd name="T27" fmla="*/ 74 h 132"/>
                <a:gd name="T28" fmla="*/ 76 w 120"/>
                <a:gd name="T29" fmla="*/ 69 h 132"/>
                <a:gd name="T30" fmla="*/ 108 w 120"/>
                <a:gd name="T31" fmla="*/ 12 h 132"/>
                <a:gd name="T32" fmla="*/ 12 w 120"/>
                <a:gd name="T33" fmla="*/ 12 h 132"/>
                <a:gd name="T34" fmla="*/ 44 w 120"/>
                <a:gd name="T35" fmla="*/ 69 h 132"/>
                <a:gd name="T36" fmla="*/ 48 w 120"/>
                <a:gd name="T37" fmla="*/ 74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9" y="132"/>
                    <a:pt x="36" y="129"/>
                    <a:pt x="36" y="126"/>
                  </a:cubicBezTo>
                  <a:cubicBezTo>
                    <a:pt x="36" y="78"/>
                    <a:pt x="36" y="78"/>
                    <a:pt x="36" y="78"/>
                  </a:cubicBezTo>
                  <a:cubicBezTo>
                    <a:pt x="13" y="67"/>
                    <a:pt x="0" y="34"/>
                    <a:pt x="0" y="6"/>
                  </a:cubicBezTo>
                  <a:cubicBezTo>
                    <a:pt x="0" y="3"/>
                    <a:pt x="3" y="0"/>
                    <a:pt x="6" y="0"/>
                  </a:cubicBezTo>
                  <a:cubicBezTo>
                    <a:pt x="114" y="0"/>
                    <a:pt x="114" y="0"/>
                    <a:pt x="114" y="0"/>
                  </a:cubicBezTo>
                  <a:cubicBezTo>
                    <a:pt x="118" y="0"/>
                    <a:pt x="120" y="3"/>
                    <a:pt x="120" y="6"/>
                  </a:cubicBezTo>
                  <a:cubicBezTo>
                    <a:pt x="120" y="34"/>
                    <a:pt x="108" y="67"/>
                    <a:pt x="84" y="78"/>
                  </a:cubicBezTo>
                  <a:cubicBezTo>
                    <a:pt x="84" y="126"/>
                    <a:pt x="84" y="126"/>
                    <a:pt x="84" y="126"/>
                  </a:cubicBezTo>
                  <a:cubicBezTo>
                    <a:pt x="84" y="129"/>
                    <a:pt x="82" y="132"/>
                    <a:pt x="78" y="132"/>
                  </a:cubicBezTo>
                  <a:close/>
                  <a:moveTo>
                    <a:pt x="48" y="120"/>
                  </a:moveTo>
                  <a:cubicBezTo>
                    <a:pt x="72" y="120"/>
                    <a:pt x="72" y="120"/>
                    <a:pt x="72" y="120"/>
                  </a:cubicBezTo>
                  <a:cubicBezTo>
                    <a:pt x="72" y="74"/>
                    <a:pt x="72" y="74"/>
                    <a:pt x="72" y="74"/>
                  </a:cubicBezTo>
                  <a:cubicBezTo>
                    <a:pt x="72" y="72"/>
                    <a:pt x="74" y="70"/>
                    <a:pt x="76" y="69"/>
                  </a:cubicBezTo>
                  <a:cubicBezTo>
                    <a:pt x="94" y="62"/>
                    <a:pt x="106" y="36"/>
                    <a:pt x="108" y="12"/>
                  </a:cubicBezTo>
                  <a:cubicBezTo>
                    <a:pt x="12" y="12"/>
                    <a:pt x="12" y="12"/>
                    <a:pt x="12" y="12"/>
                  </a:cubicBezTo>
                  <a:cubicBezTo>
                    <a:pt x="14" y="36"/>
                    <a:pt x="26" y="62"/>
                    <a:pt x="44" y="69"/>
                  </a:cubicBezTo>
                  <a:cubicBezTo>
                    <a:pt x="47" y="70"/>
                    <a:pt x="48" y="72"/>
                    <a:pt x="48" y="74"/>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7" name="Freeform 28">
              <a:extLst>
                <a:ext uri="{FF2B5EF4-FFF2-40B4-BE49-F238E27FC236}">
                  <a16:creationId xmlns:a16="http://schemas.microsoft.com/office/drawing/2014/main" id="{421FBAEB-ABB2-4E1F-93F0-E2FBB82D6BBF}"/>
                </a:ext>
              </a:extLst>
            </p:cNvPr>
            <p:cNvSpPr>
              <a:spLocks/>
            </p:cNvSpPr>
            <p:nvPr/>
          </p:nvSpPr>
          <p:spPr bwMode="auto">
            <a:xfrm>
              <a:off x="3517" y="744"/>
              <a:ext cx="266" cy="75"/>
            </a:xfrm>
            <a:custGeom>
              <a:avLst/>
              <a:gdLst>
                <a:gd name="T0" fmla="*/ 90 w 180"/>
                <a:gd name="T1" fmla="*/ 51 h 51"/>
                <a:gd name="T2" fmla="*/ 0 w 180"/>
                <a:gd name="T3" fmla="*/ 24 h 51"/>
                <a:gd name="T4" fmla="*/ 41 w 180"/>
                <a:gd name="T5" fmla="*/ 1 h 51"/>
                <a:gd name="T6" fmla="*/ 48 w 180"/>
                <a:gd name="T7" fmla="*/ 6 h 51"/>
                <a:gd name="T8" fmla="*/ 43 w 180"/>
                <a:gd name="T9" fmla="*/ 13 h 51"/>
                <a:gd name="T10" fmla="*/ 12 w 180"/>
                <a:gd name="T11" fmla="*/ 24 h 51"/>
                <a:gd name="T12" fmla="*/ 90 w 180"/>
                <a:gd name="T13" fmla="*/ 39 h 51"/>
                <a:gd name="T14" fmla="*/ 168 w 180"/>
                <a:gd name="T15" fmla="*/ 24 h 51"/>
                <a:gd name="T16" fmla="*/ 137 w 180"/>
                <a:gd name="T17" fmla="*/ 13 h 51"/>
                <a:gd name="T18" fmla="*/ 133 w 180"/>
                <a:gd name="T19" fmla="*/ 6 h 51"/>
                <a:gd name="T20" fmla="*/ 140 w 180"/>
                <a:gd name="T21" fmla="*/ 1 h 51"/>
                <a:gd name="T22" fmla="*/ 180 w 180"/>
                <a:gd name="T23" fmla="*/ 24 h 51"/>
                <a:gd name="T24" fmla="*/ 90 w 180"/>
                <a:gd name="T2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51">
                  <a:moveTo>
                    <a:pt x="90" y="51"/>
                  </a:moveTo>
                  <a:cubicBezTo>
                    <a:pt x="57" y="51"/>
                    <a:pt x="0" y="45"/>
                    <a:pt x="0" y="24"/>
                  </a:cubicBezTo>
                  <a:cubicBezTo>
                    <a:pt x="0" y="13"/>
                    <a:pt x="14" y="6"/>
                    <a:pt x="41" y="1"/>
                  </a:cubicBezTo>
                  <a:cubicBezTo>
                    <a:pt x="44" y="0"/>
                    <a:pt x="47" y="3"/>
                    <a:pt x="48" y="6"/>
                  </a:cubicBezTo>
                  <a:cubicBezTo>
                    <a:pt x="49" y="9"/>
                    <a:pt x="46" y="12"/>
                    <a:pt x="43" y="13"/>
                  </a:cubicBezTo>
                  <a:cubicBezTo>
                    <a:pt x="19" y="17"/>
                    <a:pt x="13" y="23"/>
                    <a:pt x="12" y="24"/>
                  </a:cubicBezTo>
                  <a:cubicBezTo>
                    <a:pt x="14" y="29"/>
                    <a:pt x="42" y="39"/>
                    <a:pt x="90" y="39"/>
                  </a:cubicBezTo>
                  <a:cubicBezTo>
                    <a:pt x="138" y="39"/>
                    <a:pt x="167" y="29"/>
                    <a:pt x="168" y="24"/>
                  </a:cubicBezTo>
                  <a:cubicBezTo>
                    <a:pt x="168" y="23"/>
                    <a:pt x="161" y="17"/>
                    <a:pt x="137" y="13"/>
                  </a:cubicBezTo>
                  <a:cubicBezTo>
                    <a:pt x="134" y="12"/>
                    <a:pt x="132" y="9"/>
                    <a:pt x="133" y="6"/>
                  </a:cubicBezTo>
                  <a:cubicBezTo>
                    <a:pt x="133" y="3"/>
                    <a:pt x="136" y="0"/>
                    <a:pt x="140" y="1"/>
                  </a:cubicBezTo>
                  <a:cubicBezTo>
                    <a:pt x="167" y="6"/>
                    <a:pt x="180" y="13"/>
                    <a:pt x="180" y="24"/>
                  </a:cubicBezTo>
                  <a:cubicBezTo>
                    <a:pt x="180" y="45"/>
                    <a:pt x="124" y="51"/>
                    <a:pt x="9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8" name="Freeform 29">
              <a:extLst>
                <a:ext uri="{FF2B5EF4-FFF2-40B4-BE49-F238E27FC236}">
                  <a16:creationId xmlns:a16="http://schemas.microsoft.com/office/drawing/2014/main" id="{CEDF07D6-BB6D-4CE9-BA11-3B5028443DF9}"/>
                </a:ext>
              </a:extLst>
            </p:cNvPr>
            <p:cNvSpPr>
              <a:spLocks/>
            </p:cNvSpPr>
            <p:nvPr/>
          </p:nvSpPr>
          <p:spPr bwMode="auto">
            <a:xfrm>
              <a:off x="3437" y="708"/>
              <a:ext cx="426" cy="156"/>
            </a:xfrm>
            <a:custGeom>
              <a:avLst/>
              <a:gdLst>
                <a:gd name="T0" fmla="*/ 144 w 288"/>
                <a:gd name="T1" fmla="*/ 105 h 105"/>
                <a:gd name="T2" fmla="*/ 0 w 288"/>
                <a:gd name="T3" fmla="*/ 51 h 105"/>
                <a:gd name="T4" fmla="*/ 95 w 288"/>
                <a:gd name="T5" fmla="*/ 0 h 105"/>
                <a:gd name="T6" fmla="*/ 102 w 288"/>
                <a:gd name="T7" fmla="*/ 5 h 105"/>
                <a:gd name="T8" fmla="*/ 97 w 288"/>
                <a:gd name="T9" fmla="*/ 12 h 105"/>
                <a:gd name="T10" fmla="*/ 12 w 288"/>
                <a:gd name="T11" fmla="*/ 51 h 105"/>
                <a:gd name="T12" fmla="*/ 144 w 288"/>
                <a:gd name="T13" fmla="*/ 93 h 105"/>
                <a:gd name="T14" fmla="*/ 276 w 288"/>
                <a:gd name="T15" fmla="*/ 51 h 105"/>
                <a:gd name="T16" fmla="*/ 192 w 288"/>
                <a:gd name="T17" fmla="*/ 12 h 105"/>
                <a:gd name="T18" fmla="*/ 186 w 288"/>
                <a:gd name="T19" fmla="*/ 5 h 105"/>
                <a:gd name="T20" fmla="*/ 193 w 288"/>
                <a:gd name="T21" fmla="*/ 0 h 105"/>
                <a:gd name="T22" fmla="*/ 288 w 288"/>
                <a:gd name="T23" fmla="*/ 51 h 105"/>
                <a:gd name="T24" fmla="*/ 144 w 288"/>
                <a:gd name="T2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8" h="105">
                  <a:moveTo>
                    <a:pt x="144" y="105"/>
                  </a:moveTo>
                  <a:cubicBezTo>
                    <a:pt x="74" y="105"/>
                    <a:pt x="0" y="86"/>
                    <a:pt x="0" y="51"/>
                  </a:cubicBezTo>
                  <a:cubicBezTo>
                    <a:pt x="0" y="23"/>
                    <a:pt x="49" y="6"/>
                    <a:pt x="95" y="0"/>
                  </a:cubicBezTo>
                  <a:cubicBezTo>
                    <a:pt x="99" y="0"/>
                    <a:pt x="102" y="2"/>
                    <a:pt x="102" y="5"/>
                  </a:cubicBezTo>
                  <a:cubicBezTo>
                    <a:pt x="103" y="9"/>
                    <a:pt x="100" y="12"/>
                    <a:pt x="97" y="12"/>
                  </a:cubicBezTo>
                  <a:cubicBezTo>
                    <a:pt x="41" y="19"/>
                    <a:pt x="12" y="37"/>
                    <a:pt x="12" y="51"/>
                  </a:cubicBezTo>
                  <a:cubicBezTo>
                    <a:pt x="12" y="71"/>
                    <a:pt x="66" y="93"/>
                    <a:pt x="144" y="93"/>
                  </a:cubicBezTo>
                  <a:cubicBezTo>
                    <a:pt x="222" y="93"/>
                    <a:pt x="276" y="71"/>
                    <a:pt x="276" y="51"/>
                  </a:cubicBezTo>
                  <a:cubicBezTo>
                    <a:pt x="276" y="37"/>
                    <a:pt x="247" y="19"/>
                    <a:pt x="192" y="12"/>
                  </a:cubicBezTo>
                  <a:cubicBezTo>
                    <a:pt x="188" y="12"/>
                    <a:pt x="186" y="9"/>
                    <a:pt x="186" y="5"/>
                  </a:cubicBezTo>
                  <a:cubicBezTo>
                    <a:pt x="187" y="2"/>
                    <a:pt x="190" y="0"/>
                    <a:pt x="193" y="0"/>
                  </a:cubicBezTo>
                  <a:cubicBezTo>
                    <a:pt x="239" y="6"/>
                    <a:pt x="288" y="23"/>
                    <a:pt x="288" y="51"/>
                  </a:cubicBezTo>
                  <a:cubicBezTo>
                    <a:pt x="288" y="86"/>
                    <a:pt x="214" y="105"/>
                    <a:pt x="144"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21" name="TextBox 20">
            <a:extLst>
              <a:ext uri="{FF2B5EF4-FFF2-40B4-BE49-F238E27FC236}">
                <a16:creationId xmlns:a16="http://schemas.microsoft.com/office/drawing/2014/main" id="{9ABC2BE3-BA59-4B9C-B03C-D7F13FC9A7CA}"/>
              </a:ext>
            </a:extLst>
          </p:cNvPr>
          <p:cNvSpPr txBox="1"/>
          <p:nvPr/>
        </p:nvSpPr>
        <p:spPr>
          <a:xfrm>
            <a:off x="2017552" y="6229773"/>
            <a:ext cx="352882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Inzet instrumentarium </a:t>
            </a:r>
          </a:p>
        </p:txBody>
      </p:sp>
      <p:sp>
        <p:nvSpPr>
          <p:cNvPr id="22" name="TextBox 21">
            <a:extLst>
              <a:ext uri="{FF2B5EF4-FFF2-40B4-BE49-F238E27FC236}">
                <a16:creationId xmlns:a16="http://schemas.microsoft.com/office/drawing/2014/main" id="{5E01F2E7-5617-41AD-B862-ECE932FDFDDD}"/>
              </a:ext>
            </a:extLst>
          </p:cNvPr>
          <p:cNvSpPr txBox="1"/>
          <p:nvPr/>
        </p:nvSpPr>
        <p:spPr>
          <a:xfrm>
            <a:off x="7960574" y="6198552"/>
            <a:ext cx="312613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(bijgewerkt) Plan van aanpak</a:t>
            </a:r>
          </a:p>
        </p:txBody>
      </p:sp>
      <p:grpSp>
        <p:nvGrpSpPr>
          <p:cNvPr id="44" name="Group 12">
            <a:extLst>
              <a:ext uri="{FF2B5EF4-FFF2-40B4-BE49-F238E27FC236}">
                <a16:creationId xmlns:a16="http://schemas.microsoft.com/office/drawing/2014/main" id="{D8094918-B986-47FA-B1CA-2B7243D82200}"/>
              </a:ext>
            </a:extLst>
          </p:cNvPr>
          <p:cNvGrpSpPr>
            <a:grpSpLocks noChangeAspect="1"/>
          </p:cNvGrpSpPr>
          <p:nvPr/>
        </p:nvGrpSpPr>
        <p:grpSpPr bwMode="auto">
          <a:xfrm>
            <a:off x="9083436" y="5798276"/>
            <a:ext cx="541578" cy="429704"/>
            <a:chOff x="1367" y="483"/>
            <a:chExt cx="426" cy="338"/>
          </a:xfrm>
          <a:solidFill>
            <a:schemeClr val="bg1">
              <a:lumMod val="50000"/>
            </a:schemeClr>
          </a:solidFill>
        </p:grpSpPr>
        <p:sp>
          <p:nvSpPr>
            <p:cNvPr id="45" name="Freeform 13">
              <a:extLst>
                <a:ext uri="{FF2B5EF4-FFF2-40B4-BE49-F238E27FC236}">
                  <a16:creationId xmlns:a16="http://schemas.microsoft.com/office/drawing/2014/main" id="{FAAE64EB-05E9-4DC7-9EE8-794559AFE7E2}"/>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6" name="Freeform 14">
              <a:extLst>
                <a:ext uri="{FF2B5EF4-FFF2-40B4-BE49-F238E27FC236}">
                  <a16:creationId xmlns:a16="http://schemas.microsoft.com/office/drawing/2014/main" id="{0EDFC28B-F589-4EA3-83D5-D4FA0CB3EAB0}"/>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7" name="Freeform 15">
              <a:extLst>
                <a:ext uri="{FF2B5EF4-FFF2-40B4-BE49-F238E27FC236}">
                  <a16:creationId xmlns:a16="http://schemas.microsoft.com/office/drawing/2014/main" id="{C70829B1-79B5-4508-97FF-450C0902D029}"/>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8" name="Freeform 16">
              <a:extLst>
                <a:ext uri="{FF2B5EF4-FFF2-40B4-BE49-F238E27FC236}">
                  <a16:creationId xmlns:a16="http://schemas.microsoft.com/office/drawing/2014/main" id="{C54A41A3-6E6D-49B4-8850-D9DA5BAF34C3}"/>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49" name="Group 164">
            <a:extLst>
              <a:ext uri="{FF2B5EF4-FFF2-40B4-BE49-F238E27FC236}">
                <a16:creationId xmlns:a16="http://schemas.microsoft.com/office/drawing/2014/main" id="{A1825C1D-04D9-4FA3-8DB7-403FCC6F8386}"/>
              </a:ext>
            </a:extLst>
          </p:cNvPr>
          <p:cNvGrpSpPr>
            <a:grpSpLocks noChangeAspect="1"/>
          </p:cNvGrpSpPr>
          <p:nvPr/>
        </p:nvGrpSpPr>
        <p:grpSpPr bwMode="auto">
          <a:xfrm>
            <a:off x="2839185" y="5772983"/>
            <a:ext cx="492991" cy="480291"/>
            <a:chOff x="3625" y="3155"/>
            <a:chExt cx="427" cy="416"/>
          </a:xfrm>
          <a:solidFill>
            <a:schemeClr val="bg1">
              <a:lumMod val="50000"/>
            </a:schemeClr>
          </a:solidFill>
        </p:grpSpPr>
        <p:sp>
          <p:nvSpPr>
            <p:cNvPr id="50" name="Freeform 165">
              <a:extLst>
                <a:ext uri="{FF2B5EF4-FFF2-40B4-BE49-F238E27FC236}">
                  <a16:creationId xmlns:a16="http://schemas.microsoft.com/office/drawing/2014/main" id="{F4F2B964-7F8C-4235-973A-FE9FDEF7EE19}"/>
                </a:ext>
              </a:extLst>
            </p:cNvPr>
            <p:cNvSpPr>
              <a:spLocks noEditPoints="1"/>
            </p:cNvSpPr>
            <p:nvPr/>
          </p:nvSpPr>
          <p:spPr bwMode="auto">
            <a:xfrm>
              <a:off x="3785" y="3276"/>
              <a:ext cx="107" cy="104"/>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6"/>
                    <a:pt x="0" y="36"/>
                  </a:cubicBezTo>
                  <a:cubicBezTo>
                    <a:pt x="0" y="16"/>
                    <a:pt x="16" y="0"/>
                    <a:pt x="36" y="0"/>
                  </a:cubicBezTo>
                  <a:cubicBezTo>
                    <a:pt x="56" y="0"/>
                    <a:pt x="72" y="16"/>
                    <a:pt x="72" y="36"/>
                  </a:cubicBezTo>
                  <a:cubicBezTo>
                    <a:pt x="72" y="56"/>
                    <a:pt x="56" y="72"/>
                    <a:pt x="36" y="72"/>
                  </a:cubicBezTo>
                  <a:close/>
                  <a:moveTo>
                    <a:pt x="36" y="12"/>
                  </a:moveTo>
                  <a:cubicBezTo>
                    <a:pt x="23" y="12"/>
                    <a:pt x="12" y="23"/>
                    <a:pt x="12" y="36"/>
                  </a:cubicBezTo>
                  <a:cubicBezTo>
                    <a:pt x="12" y="49"/>
                    <a:pt x="23" y="60"/>
                    <a:pt x="36" y="60"/>
                  </a:cubicBezTo>
                  <a:cubicBezTo>
                    <a:pt x="49" y="60"/>
                    <a:pt x="60" y="49"/>
                    <a:pt x="60" y="36"/>
                  </a:cubicBezTo>
                  <a:cubicBezTo>
                    <a:pt x="60" y="23"/>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1" name="Freeform 166">
              <a:extLst>
                <a:ext uri="{FF2B5EF4-FFF2-40B4-BE49-F238E27FC236}">
                  <a16:creationId xmlns:a16="http://schemas.microsoft.com/office/drawing/2014/main" id="{EEEB1FBE-F827-4C80-AB57-AD21B326137D}"/>
                </a:ext>
              </a:extLst>
            </p:cNvPr>
            <p:cNvSpPr>
              <a:spLocks noEditPoints="1"/>
            </p:cNvSpPr>
            <p:nvPr/>
          </p:nvSpPr>
          <p:spPr bwMode="auto">
            <a:xfrm>
              <a:off x="3759" y="3363"/>
              <a:ext cx="159" cy="87"/>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5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5" y="48"/>
                    <a:pt x="95" y="48"/>
                    <a:pt x="95"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2" name="Freeform 167">
              <a:extLst>
                <a:ext uri="{FF2B5EF4-FFF2-40B4-BE49-F238E27FC236}">
                  <a16:creationId xmlns:a16="http://schemas.microsoft.com/office/drawing/2014/main" id="{6691BF0E-6183-42EB-A7F0-DDA860B8BD41}"/>
                </a:ext>
              </a:extLst>
            </p:cNvPr>
            <p:cNvSpPr>
              <a:spLocks/>
            </p:cNvSpPr>
            <p:nvPr/>
          </p:nvSpPr>
          <p:spPr bwMode="auto">
            <a:xfrm>
              <a:off x="3917" y="3213"/>
              <a:ext cx="75" cy="72"/>
            </a:xfrm>
            <a:custGeom>
              <a:avLst/>
              <a:gdLst>
                <a:gd name="T0" fmla="*/ 7 w 51"/>
                <a:gd name="T1" fmla="*/ 50 h 50"/>
                <a:gd name="T2" fmla="*/ 3 w 51"/>
                <a:gd name="T3" fmla="*/ 48 h 50"/>
                <a:gd name="T4" fmla="*/ 3 w 51"/>
                <a:gd name="T5" fmla="*/ 40 h 50"/>
                <a:gd name="T6" fmla="*/ 40 w 51"/>
                <a:gd name="T7" fmla="*/ 3 h 50"/>
                <a:gd name="T8" fmla="*/ 48 w 51"/>
                <a:gd name="T9" fmla="*/ 3 h 50"/>
                <a:gd name="T10" fmla="*/ 48 w 51"/>
                <a:gd name="T11" fmla="*/ 11 h 50"/>
                <a:gd name="T12" fmla="*/ 11 w 51"/>
                <a:gd name="T13" fmla="*/ 48 h 50"/>
                <a:gd name="T14" fmla="*/ 7 w 51"/>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0">
                  <a:moveTo>
                    <a:pt x="7" y="50"/>
                  </a:moveTo>
                  <a:cubicBezTo>
                    <a:pt x="5" y="50"/>
                    <a:pt x="4" y="49"/>
                    <a:pt x="3" y="48"/>
                  </a:cubicBezTo>
                  <a:cubicBezTo>
                    <a:pt x="0" y="46"/>
                    <a:pt x="0" y="42"/>
                    <a:pt x="3" y="40"/>
                  </a:cubicBezTo>
                  <a:cubicBezTo>
                    <a:pt x="40" y="3"/>
                    <a:pt x="40" y="3"/>
                    <a:pt x="40" y="3"/>
                  </a:cubicBezTo>
                  <a:cubicBezTo>
                    <a:pt x="42" y="0"/>
                    <a:pt x="46" y="0"/>
                    <a:pt x="48" y="3"/>
                  </a:cubicBezTo>
                  <a:cubicBezTo>
                    <a:pt x="51" y="5"/>
                    <a:pt x="51" y="9"/>
                    <a:pt x="48" y="11"/>
                  </a:cubicBezTo>
                  <a:cubicBezTo>
                    <a:pt x="11" y="48"/>
                    <a:pt x="11" y="48"/>
                    <a:pt x="11" y="48"/>
                  </a:cubicBezTo>
                  <a:cubicBezTo>
                    <a:pt x="10" y="49"/>
                    <a:pt x="8" y="50"/>
                    <a:pt x="7"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3" name="Freeform 168">
              <a:extLst>
                <a:ext uri="{FF2B5EF4-FFF2-40B4-BE49-F238E27FC236}">
                  <a16:creationId xmlns:a16="http://schemas.microsoft.com/office/drawing/2014/main" id="{5A48045E-ED0D-45CD-857B-D0FA43D3D35A}"/>
                </a:ext>
              </a:extLst>
            </p:cNvPr>
            <p:cNvSpPr>
              <a:spLocks noEditPoints="1"/>
            </p:cNvSpPr>
            <p:nvPr/>
          </p:nvSpPr>
          <p:spPr bwMode="auto">
            <a:xfrm>
              <a:off x="3963" y="3155"/>
              <a:ext cx="89" cy="87"/>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4" name="Freeform 169">
              <a:extLst>
                <a:ext uri="{FF2B5EF4-FFF2-40B4-BE49-F238E27FC236}">
                  <a16:creationId xmlns:a16="http://schemas.microsoft.com/office/drawing/2014/main" id="{93DF22EF-A495-4A3E-86A7-00B809F1A40D}"/>
                </a:ext>
              </a:extLst>
            </p:cNvPr>
            <p:cNvSpPr>
              <a:spLocks/>
            </p:cNvSpPr>
            <p:nvPr/>
          </p:nvSpPr>
          <p:spPr bwMode="auto">
            <a:xfrm>
              <a:off x="3935" y="3457"/>
              <a:ext cx="56" cy="55"/>
            </a:xfrm>
            <a:custGeom>
              <a:avLst/>
              <a:gdLst>
                <a:gd name="T0" fmla="*/ 32 w 38"/>
                <a:gd name="T1" fmla="*/ 38 h 38"/>
                <a:gd name="T2" fmla="*/ 28 w 38"/>
                <a:gd name="T3" fmla="*/ 36 h 38"/>
                <a:gd name="T4" fmla="*/ 2 w 38"/>
                <a:gd name="T5" fmla="*/ 11 h 38"/>
                <a:gd name="T6" fmla="*/ 2 w 38"/>
                <a:gd name="T7" fmla="*/ 2 h 38"/>
                <a:gd name="T8" fmla="*/ 11 w 38"/>
                <a:gd name="T9" fmla="*/ 2 h 38"/>
                <a:gd name="T10" fmla="*/ 36 w 38"/>
                <a:gd name="T11" fmla="*/ 28 h 38"/>
                <a:gd name="T12" fmla="*/ 36 w 38"/>
                <a:gd name="T13" fmla="*/ 36 h 38"/>
                <a:gd name="T14" fmla="*/ 32 w 38"/>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38">
                  <a:moveTo>
                    <a:pt x="32" y="38"/>
                  </a:moveTo>
                  <a:cubicBezTo>
                    <a:pt x="30" y="38"/>
                    <a:pt x="29" y="37"/>
                    <a:pt x="28" y="36"/>
                  </a:cubicBezTo>
                  <a:cubicBezTo>
                    <a:pt x="2" y="11"/>
                    <a:pt x="2" y="11"/>
                    <a:pt x="2" y="11"/>
                  </a:cubicBezTo>
                  <a:cubicBezTo>
                    <a:pt x="0" y="8"/>
                    <a:pt x="0" y="4"/>
                    <a:pt x="2" y="2"/>
                  </a:cubicBezTo>
                  <a:cubicBezTo>
                    <a:pt x="5" y="0"/>
                    <a:pt x="8" y="0"/>
                    <a:pt x="11" y="2"/>
                  </a:cubicBezTo>
                  <a:cubicBezTo>
                    <a:pt x="36" y="28"/>
                    <a:pt x="36" y="28"/>
                    <a:pt x="36" y="28"/>
                  </a:cubicBezTo>
                  <a:cubicBezTo>
                    <a:pt x="38" y="30"/>
                    <a:pt x="38" y="34"/>
                    <a:pt x="36" y="36"/>
                  </a:cubicBezTo>
                  <a:cubicBezTo>
                    <a:pt x="35" y="37"/>
                    <a:pt x="33" y="38"/>
                    <a:pt x="32"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5" name="Freeform 170">
              <a:extLst>
                <a:ext uri="{FF2B5EF4-FFF2-40B4-BE49-F238E27FC236}">
                  <a16:creationId xmlns:a16="http://schemas.microsoft.com/office/drawing/2014/main" id="{38FBC06C-BFDE-49B1-80F3-FD94B354AA67}"/>
                </a:ext>
              </a:extLst>
            </p:cNvPr>
            <p:cNvSpPr>
              <a:spLocks noEditPoints="1"/>
            </p:cNvSpPr>
            <p:nvPr/>
          </p:nvSpPr>
          <p:spPr bwMode="auto">
            <a:xfrm>
              <a:off x="3963" y="3485"/>
              <a:ext cx="89" cy="86"/>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6" name="Freeform 171">
              <a:extLst>
                <a:ext uri="{FF2B5EF4-FFF2-40B4-BE49-F238E27FC236}">
                  <a16:creationId xmlns:a16="http://schemas.microsoft.com/office/drawing/2014/main" id="{C81861C3-0F1E-4E5A-BEE2-D53C39A1488B}"/>
                </a:ext>
              </a:extLst>
            </p:cNvPr>
            <p:cNvSpPr>
              <a:spLocks/>
            </p:cNvSpPr>
            <p:nvPr/>
          </p:nvSpPr>
          <p:spPr bwMode="auto">
            <a:xfrm>
              <a:off x="3685" y="3213"/>
              <a:ext cx="74" cy="72"/>
            </a:xfrm>
            <a:custGeom>
              <a:avLst/>
              <a:gdLst>
                <a:gd name="T0" fmla="*/ 44 w 50"/>
                <a:gd name="T1" fmla="*/ 50 h 50"/>
                <a:gd name="T2" fmla="*/ 40 w 50"/>
                <a:gd name="T3" fmla="*/ 48 h 50"/>
                <a:gd name="T4" fmla="*/ 2 w 50"/>
                <a:gd name="T5" fmla="*/ 11 h 50"/>
                <a:gd name="T6" fmla="*/ 2 w 50"/>
                <a:gd name="T7" fmla="*/ 3 h 50"/>
                <a:gd name="T8" fmla="*/ 11 w 50"/>
                <a:gd name="T9" fmla="*/ 3 h 50"/>
                <a:gd name="T10" fmla="*/ 48 w 50"/>
                <a:gd name="T11" fmla="*/ 40 h 50"/>
                <a:gd name="T12" fmla="*/ 48 w 50"/>
                <a:gd name="T13" fmla="*/ 48 h 50"/>
                <a:gd name="T14" fmla="*/ 44 w 50"/>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50">
                  <a:moveTo>
                    <a:pt x="44" y="50"/>
                  </a:moveTo>
                  <a:cubicBezTo>
                    <a:pt x="42" y="50"/>
                    <a:pt x="41" y="49"/>
                    <a:pt x="40" y="48"/>
                  </a:cubicBezTo>
                  <a:cubicBezTo>
                    <a:pt x="2" y="11"/>
                    <a:pt x="2" y="11"/>
                    <a:pt x="2" y="11"/>
                  </a:cubicBezTo>
                  <a:cubicBezTo>
                    <a:pt x="0" y="9"/>
                    <a:pt x="0" y="5"/>
                    <a:pt x="2" y="3"/>
                  </a:cubicBezTo>
                  <a:cubicBezTo>
                    <a:pt x="5" y="0"/>
                    <a:pt x="8" y="0"/>
                    <a:pt x="11" y="3"/>
                  </a:cubicBezTo>
                  <a:cubicBezTo>
                    <a:pt x="48" y="40"/>
                    <a:pt x="48" y="40"/>
                    <a:pt x="48" y="40"/>
                  </a:cubicBezTo>
                  <a:cubicBezTo>
                    <a:pt x="50" y="42"/>
                    <a:pt x="50" y="46"/>
                    <a:pt x="48" y="48"/>
                  </a:cubicBezTo>
                  <a:cubicBezTo>
                    <a:pt x="47" y="49"/>
                    <a:pt x="45" y="50"/>
                    <a:pt x="44"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7" name="Freeform 172">
              <a:extLst>
                <a:ext uri="{FF2B5EF4-FFF2-40B4-BE49-F238E27FC236}">
                  <a16:creationId xmlns:a16="http://schemas.microsoft.com/office/drawing/2014/main" id="{C88BC5D1-0914-4F1F-A29F-AA7D4DDAEE17}"/>
                </a:ext>
              </a:extLst>
            </p:cNvPr>
            <p:cNvSpPr>
              <a:spLocks noEditPoints="1"/>
            </p:cNvSpPr>
            <p:nvPr/>
          </p:nvSpPr>
          <p:spPr bwMode="auto">
            <a:xfrm>
              <a:off x="3625" y="3155"/>
              <a:ext cx="89" cy="87"/>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8" name="Freeform 173">
              <a:extLst>
                <a:ext uri="{FF2B5EF4-FFF2-40B4-BE49-F238E27FC236}">
                  <a16:creationId xmlns:a16="http://schemas.microsoft.com/office/drawing/2014/main" id="{583A5235-EA0A-4B2A-B71C-8192B62942CA}"/>
                </a:ext>
              </a:extLst>
            </p:cNvPr>
            <p:cNvSpPr>
              <a:spLocks/>
            </p:cNvSpPr>
            <p:nvPr/>
          </p:nvSpPr>
          <p:spPr bwMode="auto">
            <a:xfrm>
              <a:off x="3685" y="3457"/>
              <a:ext cx="57" cy="55"/>
            </a:xfrm>
            <a:custGeom>
              <a:avLst/>
              <a:gdLst>
                <a:gd name="T0" fmla="*/ 7 w 39"/>
                <a:gd name="T1" fmla="*/ 38 h 38"/>
                <a:gd name="T2" fmla="*/ 3 w 39"/>
                <a:gd name="T3" fmla="*/ 36 h 38"/>
                <a:gd name="T4" fmla="*/ 3 w 39"/>
                <a:gd name="T5" fmla="*/ 28 h 38"/>
                <a:gd name="T6" fmla="*/ 28 w 39"/>
                <a:gd name="T7" fmla="*/ 2 h 38"/>
                <a:gd name="T8" fmla="*/ 37 w 39"/>
                <a:gd name="T9" fmla="*/ 2 h 38"/>
                <a:gd name="T10" fmla="*/ 37 w 39"/>
                <a:gd name="T11" fmla="*/ 11 h 38"/>
                <a:gd name="T12" fmla="*/ 11 w 39"/>
                <a:gd name="T13" fmla="*/ 36 h 38"/>
                <a:gd name="T14" fmla="*/ 7 w 39"/>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8">
                  <a:moveTo>
                    <a:pt x="7" y="38"/>
                  </a:moveTo>
                  <a:cubicBezTo>
                    <a:pt x="5" y="38"/>
                    <a:pt x="4" y="37"/>
                    <a:pt x="3" y="36"/>
                  </a:cubicBezTo>
                  <a:cubicBezTo>
                    <a:pt x="0" y="34"/>
                    <a:pt x="0" y="30"/>
                    <a:pt x="3" y="28"/>
                  </a:cubicBezTo>
                  <a:cubicBezTo>
                    <a:pt x="28" y="2"/>
                    <a:pt x="28" y="2"/>
                    <a:pt x="28" y="2"/>
                  </a:cubicBezTo>
                  <a:cubicBezTo>
                    <a:pt x="30" y="0"/>
                    <a:pt x="34" y="0"/>
                    <a:pt x="37" y="2"/>
                  </a:cubicBezTo>
                  <a:cubicBezTo>
                    <a:pt x="39" y="4"/>
                    <a:pt x="39" y="8"/>
                    <a:pt x="37" y="11"/>
                  </a:cubicBezTo>
                  <a:cubicBezTo>
                    <a:pt x="11" y="36"/>
                    <a:pt x="11" y="36"/>
                    <a:pt x="11" y="36"/>
                  </a:cubicBezTo>
                  <a:cubicBezTo>
                    <a:pt x="10" y="37"/>
                    <a:pt x="8" y="38"/>
                    <a:pt x="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9" name="Freeform 174">
              <a:extLst>
                <a:ext uri="{FF2B5EF4-FFF2-40B4-BE49-F238E27FC236}">
                  <a16:creationId xmlns:a16="http://schemas.microsoft.com/office/drawing/2014/main" id="{BDF60D2D-C2DC-41E1-BB41-1FA54F0E005C}"/>
                </a:ext>
              </a:extLst>
            </p:cNvPr>
            <p:cNvSpPr>
              <a:spLocks noEditPoints="1"/>
            </p:cNvSpPr>
            <p:nvPr/>
          </p:nvSpPr>
          <p:spPr bwMode="auto">
            <a:xfrm>
              <a:off x="3625" y="3485"/>
              <a:ext cx="89" cy="86"/>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0" name="Freeform 175">
              <a:extLst>
                <a:ext uri="{FF2B5EF4-FFF2-40B4-BE49-F238E27FC236}">
                  <a16:creationId xmlns:a16="http://schemas.microsoft.com/office/drawing/2014/main" id="{97AF6219-CFAE-45F6-B1FF-76FD1048E264}"/>
                </a:ext>
              </a:extLst>
            </p:cNvPr>
            <p:cNvSpPr>
              <a:spLocks/>
            </p:cNvSpPr>
            <p:nvPr/>
          </p:nvSpPr>
          <p:spPr bwMode="auto">
            <a:xfrm>
              <a:off x="3910" y="3346"/>
              <a:ext cx="71" cy="17"/>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3" y="12"/>
                    <a:pt x="0" y="9"/>
                    <a:pt x="0" y="6"/>
                  </a:cubicBezTo>
                  <a:cubicBezTo>
                    <a:pt x="0" y="2"/>
                    <a:pt x="3" y="0"/>
                    <a:pt x="6" y="0"/>
                  </a:cubicBezTo>
                  <a:cubicBezTo>
                    <a:pt x="42" y="0"/>
                    <a:pt x="42" y="0"/>
                    <a:pt x="42" y="0"/>
                  </a:cubicBezTo>
                  <a:cubicBezTo>
                    <a:pt x="45" y="0"/>
                    <a:pt x="48" y="2"/>
                    <a:pt x="48" y="6"/>
                  </a:cubicBezTo>
                  <a:cubicBezTo>
                    <a:pt x="48" y="9"/>
                    <a:pt x="45"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1" name="Freeform 176">
              <a:extLst>
                <a:ext uri="{FF2B5EF4-FFF2-40B4-BE49-F238E27FC236}">
                  <a16:creationId xmlns:a16="http://schemas.microsoft.com/office/drawing/2014/main" id="{F7D4D54A-ADB1-44A6-B06D-4B4919CFF1F2}"/>
                </a:ext>
              </a:extLst>
            </p:cNvPr>
            <p:cNvSpPr>
              <a:spLocks noEditPoints="1"/>
            </p:cNvSpPr>
            <p:nvPr/>
          </p:nvSpPr>
          <p:spPr bwMode="auto">
            <a:xfrm>
              <a:off x="3963" y="3311"/>
              <a:ext cx="89" cy="87"/>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2" name="Freeform 177">
              <a:extLst>
                <a:ext uri="{FF2B5EF4-FFF2-40B4-BE49-F238E27FC236}">
                  <a16:creationId xmlns:a16="http://schemas.microsoft.com/office/drawing/2014/main" id="{86EFB393-F3C7-4EAD-BB5F-14A0A184AFFD}"/>
                </a:ext>
              </a:extLst>
            </p:cNvPr>
            <p:cNvSpPr>
              <a:spLocks/>
            </p:cNvSpPr>
            <p:nvPr/>
          </p:nvSpPr>
          <p:spPr bwMode="auto">
            <a:xfrm>
              <a:off x="3696" y="3346"/>
              <a:ext cx="71" cy="17"/>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3" y="12"/>
                    <a:pt x="0" y="9"/>
                    <a:pt x="0" y="6"/>
                  </a:cubicBezTo>
                  <a:cubicBezTo>
                    <a:pt x="0" y="2"/>
                    <a:pt x="3" y="0"/>
                    <a:pt x="6" y="0"/>
                  </a:cubicBezTo>
                  <a:cubicBezTo>
                    <a:pt x="42" y="0"/>
                    <a:pt x="42" y="0"/>
                    <a:pt x="42" y="0"/>
                  </a:cubicBezTo>
                  <a:cubicBezTo>
                    <a:pt x="45" y="0"/>
                    <a:pt x="48" y="2"/>
                    <a:pt x="48" y="6"/>
                  </a:cubicBezTo>
                  <a:cubicBezTo>
                    <a:pt x="48" y="9"/>
                    <a:pt x="45"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3" name="Freeform 178">
              <a:extLst>
                <a:ext uri="{FF2B5EF4-FFF2-40B4-BE49-F238E27FC236}">
                  <a16:creationId xmlns:a16="http://schemas.microsoft.com/office/drawing/2014/main" id="{F7FAEE73-4D9A-4ECD-A805-E70FC8039DA4}"/>
                </a:ext>
              </a:extLst>
            </p:cNvPr>
            <p:cNvSpPr>
              <a:spLocks noEditPoints="1"/>
            </p:cNvSpPr>
            <p:nvPr/>
          </p:nvSpPr>
          <p:spPr bwMode="auto">
            <a:xfrm>
              <a:off x="3625" y="3311"/>
              <a:ext cx="89" cy="87"/>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42" name="Titel 2">
            <a:extLst>
              <a:ext uri="{FF2B5EF4-FFF2-40B4-BE49-F238E27FC236}">
                <a16:creationId xmlns:a16="http://schemas.microsoft.com/office/drawing/2014/main" id="{DD98276D-8605-44A5-8CEA-FD222841E5B3}"/>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spTree>
    <p:extLst>
      <p:ext uri="{BB962C8B-B14F-4D97-AF65-F5344CB8AC3E}">
        <p14:creationId xmlns:p14="http://schemas.microsoft.com/office/powerpoint/2010/main" val="4143868381"/>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Werk fit</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794794" y="4578276"/>
            <a:ext cx="4881540" cy="1776551"/>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Nadat de resultaten van het instrumentarium zijn verwerkt in de digitale omgeving, wordt automatisch een gesprek gepland tussen de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burger en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professional. In dit gesprek wordt het PvA </a:t>
            </a:r>
            <a:r>
              <a:rPr lang="en-US" sz="1400" dirty="0" smtClean="0">
                <a:solidFill>
                  <a:srgbClr val="000000"/>
                </a:solidFill>
                <a:latin typeface="Avenir LT Std 35 Light"/>
                <a:cs typeface="Arial" pitchFamily="34" charset="0"/>
              </a:rPr>
              <a:t>bijgewerkt</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o.b.v.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de resultaten en </a:t>
            </a:r>
            <a:r>
              <a:rPr kumimoji="0" lang="en-US" sz="1400" b="0" i="0" u="none" strike="noStrike" kern="1200" cap="none" spc="0" normalizeH="0" baseline="0" noProof="0" dirty="0" err="1">
                <a:ln>
                  <a:noFill/>
                </a:ln>
                <a:solidFill>
                  <a:srgbClr val="000000"/>
                </a:solidFill>
                <a:effectLst/>
                <a:uLnTx/>
                <a:uFillTx/>
                <a:latin typeface="Avenir LT Std 35 Light"/>
                <a:ea typeface="+mn-ea"/>
                <a:cs typeface="Arial" pitchFamily="34" charset="0"/>
              </a:rPr>
              <a:t>er</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 wordt een nieuw voorstel gegenereerd betreffende de vervolgstap door het systeem. De </a:t>
            </a:r>
            <a:r>
              <a:rPr lang="en-US" sz="1400" dirty="0" smtClean="0">
                <a:solidFill>
                  <a:srgbClr val="000000"/>
                </a:solidFill>
                <a:latin typeface="Avenir LT Std 35 Light"/>
                <a:cs typeface="Arial" pitchFamily="34" charset="0"/>
              </a:rPr>
              <a:t>burger</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kan dit voorstel nogmaals doorlezen in de digitale omgeving en ontvangt hier tevens een bericht van via een zelf gekozen kanaal.</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794794" y="1147117"/>
            <a:ext cx="4881540" cy="3292776"/>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O.b.v. de klantkenmerken en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de effectiviteit van instrumentarium heeft het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systeem een gepersonaliseerd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voorstel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gegeven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betreffende de instrumenten die ingezet kunnen worden voor de </a:t>
            </a:r>
            <a:r>
              <a:rPr lang="en-US" sz="1400" dirty="0" smtClean="0">
                <a:solidFill>
                  <a:srgbClr val="000000"/>
                </a:solidFill>
                <a:latin typeface="Avenir LT Std 35 Light"/>
                <a:cs typeface="Arial" panose="020B0604020202020204" pitchFamily="34" charset="0"/>
              </a:rPr>
              <a:t>burger</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Het systeem geeft de professional direct inzicht in de beschikbaarheid van het instrument,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hoeveel </a:t>
            </a:r>
            <a:r>
              <a:rPr lang="nl-NL" sz="1400" dirty="0" smtClean="0">
                <a:solidFill>
                  <a:srgbClr val="000000"/>
                </a:solidFill>
                <a:latin typeface="Avenir LT Std 35 Light"/>
                <a:cs typeface="Arial" panose="020B0604020202020204" pitchFamily="34" charset="0"/>
              </a:rPr>
              <a:t>burgers</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aangemeld mogen worden en hoe vaak </a:t>
            </a:r>
            <a:r>
              <a:rPr lang="nl-NL" sz="1400" dirty="0" smtClean="0">
                <a:solidFill>
                  <a:srgbClr val="000000"/>
                </a:solidFill>
                <a:latin typeface="Avenir LT Std 35 Light"/>
                <a:cs typeface="Arial" panose="020B0604020202020204" pitchFamily="34" charset="0"/>
              </a:rPr>
              <a:t>burgers</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mogen deelnemen aan het instrument</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 De professional meldt de </a:t>
            </a:r>
            <a:r>
              <a:rPr lang="en-US" sz="1400" dirty="0" smtClean="0">
                <a:solidFill>
                  <a:srgbClr val="000000"/>
                </a:solidFill>
                <a:latin typeface="Avenir LT Std 35 Light"/>
                <a:cs typeface="Arial" panose="020B0604020202020204" pitchFamily="34" charset="0"/>
              </a:rPr>
              <a:t>burger</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aan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voor een instrument </a:t>
            </a:r>
            <a:r>
              <a:rPr kumimoji="0" lang="nl-NL" sz="1400" b="0" i="0" u="none" strike="noStrike" kern="1200" cap="none" spc="0" normalizeH="0" baseline="0" dirty="0" smtClean="0">
                <a:ln>
                  <a:noFill/>
                </a:ln>
                <a:solidFill>
                  <a:srgbClr val="000000"/>
                </a:solidFill>
                <a:effectLst/>
                <a:uLnTx/>
                <a:uFillTx/>
                <a:latin typeface="Avenir LT Std 35 Light"/>
                <a:ea typeface="+mn-ea"/>
                <a:cs typeface="Arial" panose="020B0604020202020204" pitchFamily="34" charset="0"/>
              </a:rPr>
              <a:t>waarbij slechts enkele handelingen uitgevoerd hoeven te worden vanwege een geautomatiseerd proces dat op de achtergrond draait en zelf informatie</a:t>
            </a:r>
            <a:r>
              <a:rPr kumimoji="0" lang="nl-NL" sz="1400" b="0" i="0" u="none" strike="noStrike" kern="1200" cap="none" spc="0" normalizeH="0" dirty="0" smtClean="0">
                <a:ln>
                  <a:noFill/>
                </a:ln>
                <a:solidFill>
                  <a:srgbClr val="000000"/>
                </a:solidFill>
                <a:effectLst/>
                <a:uLnTx/>
                <a:uFillTx/>
                <a:latin typeface="Avenir LT Std 35 Light"/>
                <a:ea typeface="+mn-ea"/>
                <a:cs typeface="Arial" panose="020B0604020202020204" pitchFamily="34" charset="0"/>
              </a:rPr>
              <a:t> invult en verstuurt naar de aanbieder.</a:t>
            </a:r>
            <a:r>
              <a:rPr kumimoji="0" lang="en-US" sz="1400" b="0" i="0" u="none" strike="noStrike" kern="1200" cap="none" spc="0" normalizeH="0" noProof="0" dirty="0" smtClean="0">
                <a:ln>
                  <a:noFill/>
                </a:ln>
                <a:solidFill>
                  <a:srgbClr val="000000"/>
                </a:solidFill>
                <a:effectLst/>
                <a:uLnTx/>
                <a:uFillTx/>
                <a:latin typeface="Avenir LT Std 35 Light"/>
                <a:ea typeface="+mn-ea"/>
                <a:cs typeface="Arial" panose="020B0604020202020204" pitchFamily="34" charset="0"/>
              </a:rPr>
              <a:t> D</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e </a:t>
            </a:r>
            <a:r>
              <a:rPr lang="en-US" sz="1400" dirty="0" smtClean="0">
                <a:solidFill>
                  <a:srgbClr val="000000"/>
                </a:solidFill>
                <a:latin typeface="Avenir LT Std 35 Light"/>
                <a:cs typeface="Arial" panose="020B0604020202020204" pitchFamily="34" charset="0"/>
              </a:rPr>
              <a:t>burger</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ontvangt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via een zelf gekozen kanaal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meer informatie over het instrument.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De </a:t>
            </a:r>
            <a:r>
              <a:rPr lang="en-US" sz="1400" dirty="0" smtClean="0">
                <a:solidFill>
                  <a:srgbClr val="000000"/>
                </a:solidFill>
                <a:latin typeface="Avenir LT Std 35 Light"/>
                <a:cs typeface="Arial" panose="020B0604020202020204" pitchFamily="34" charset="0"/>
              </a:rPr>
              <a:t>burger</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voert het instrument uit en het resultaat van het instrument wordt in </a:t>
            </a:r>
            <a:r>
              <a:rPr lang="en-US" sz="1400" dirty="0" smtClean="0">
                <a:solidFill>
                  <a:schemeClr val="tx1"/>
                </a:solidFill>
                <a:latin typeface="Avenir LT Std 35 Light"/>
                <a:cs typeface="Arial" panose="020B0604020202020204" pitchFamily="34" charset="0"/>
              </a:rPr>
              <a:t>de klantkenmerken opgenomen</a:t>
            </a:r>
            <a:r>
              <a:rPr lang="en-US" sz="1400" dirty="0">
                <a:solidFill>
                  <a:schemeClr val="tx1"/>
                </a:solidFill>
                <a:latin typeface="Avenir LT Std 35 Light"/>
                <a:cs typeface="Arial" panose="020B0604020202020204" pitchFamily="34" charset="0"/>
              </a:rPr>
              <a:t>.</a:t>
            </a:r>
            <a:endParaRPr kumimoji="0" lang="en-US" sz="1400" b="0" i="0" u="none" strike="sngStrike" kern="1200" cap="none" spc="0" normalizeH="0" baseline="0" noProof="0" dirty="0">
              <a:ln>
                <a:noFill/>
              </a:ln>
              <a:solidFill>
                <a:schemeClr val="tx1"/>
              </a:solidFill>
              <a:effectLst/>
              <a:uLnTx/>
              <a:uFillTx/>
              <a:latin typeface="Avenir LT Std 35 Light"/>
              <a:cs typeface="Arial" panose="020B0604020202020204" pitchFamily="34" charset="0"/>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483647"/>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41776" y="3862456"/>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840385" y="1119889"/>
            <a:ext cx="0" cy="5184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573475" y="1147117"/>
            <a:ext cx="1407103" cy="32901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Inzet instrumen-tarium</a:t>
            </a:r>
          </a:p>
        </p:txBody>
      </p:sp>
      <p:grpSp>
        <p:nvGrpSpPr>
          <p:cNvPr id="233" name="Group 48">
            <a:extLst>
              <a:ext uri="{FF2B5EF4-FFF2-40B4-BE49-F238E27FC236}">
                <a16:creationId xmlns:a16="http://schemas.microsoft.com/office/drawing/2014/main" id="{1F43ACA5-ECE6-4C75-B904-61257AC82EF9}"/>
              </a:ext>
            </a:extLst>
          </p:cNvPr>
          <p:cNvGrpSpPr>
            <a:grpSpLocks noChangeAspect="1"/>
          </p:cNvGrpSpPr>
          <p:nvPr/>
        </p:nvGrpSpPr>
        <p:grpSpPr bwMode="auto">
          <a:xfrm>
            <a:off x="7154158" y="2196154"/>
            <a:ext cx="294408" cy="244881"/>
            <a:chOff x="3427" y="474"/>
            <a:chExt cx="428" cy="356"/>
          </a:xfrm>
          <a:solidFill>
            <a:srgbClr val="FF0000"/>
          </a:solidFill>
        </p:grpSpPr>
        <p:sp>
          <p:nvSpPr>
            <p:cNvPr id="234" name="Freeform 49">
              <a:extLst>
                <a:ext uri="{FF2B5EF4-FFF2-40B4-BE49-F238E27FC236}">
                  <a16:creationId xmlns:a16="http://schemas.microsoft.com/office/drawing/2014/main" id="{40E76C49-63F9-4A58-BD23-C3C8597BD6E2}"/>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5" name="Freeform 50">
              <a:extLst>
                <a:ext uri="{FF2B5EF4-FFF2-40B4-BE49-F238E27FC236}">
                  <a16:creationId xmlns:a16="http://schemas.microsoft.com/office/drawing/2014/main" id="{79DB5B1F-B2EE-4B5E-B08A-6ECFAC1242FC}"/>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6" name="Freeform 51">
              <a:extLst>
                <a:ext uri="{FF2B5EF4-FFF2-40B4-BE49-F238E27FC236}">
                  <a16:creationId xmlns:a16="http://schemas.microsoft.com/office/drawing/2014/main" id="{1908B650-38BA-4D10-8048-1D38A196287F}"/>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7" name="Freeform 52">
              <a:extLst>
                <a:ext uri="{FF2B5EF4-FFF2-40B4-BE49-F238E27FC236}">
                  <a16:creationId xmlns:a16="http://schemas.microsoft.com/office/drawing/2014/main" id="{56BF8613-69E1-45B0-B946-B9FE33811FA2}"/>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238" name="Freeform 43">
            <a:extLst>
              <a:ext uri="{FF2B5EF4-FFF2-40B4-BE49-F238E27FC236}">
                <a16:creationId xmlns:a16="http://schemas.microsoft.com/office/drawing/2014/main" id="{22584C69-2495-48A3-888E-DA7E4AED497B}"/>
              </a:ext>
            </a:extLst>
          </p:cNvPr>
          <p:cNvSpPr>
            <a:spLocks noChangeAspect="1" noEditPoints="1"/>
          </p:cNvSpPr>
          <p:nvPr/>
        </p:nvSpPr>
        <p:spPr bwMode="auto">
          <a:xfrm>
            <a:off x="7166364" y="2586623"/>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239" name="Group 128">
            <a:extLst>
              <a:ext uri="{FF2B5EF4-FFF2-40B4-BE49-F238E27FC236}">
                <a16:creationId xmlns:a16="http://schemas.microsoft.com/office/drawing/2014/main" id="{88018BFD-1739-4C88-9E90-4EA1DE33CFDD}"/>
              </a:ext>
            </a:extLst>
          </p:cNvPr>
          <p:cNvGrpSpPr>
            <a:grpSpLocks noChangeAspect="1"/>
          </p:cNvGrpSpPr>
          <p:nvPr/>
        </p:nvGrpSpPr>
        <p:grpSpPr bwMode="auto">
          <a:xfrm>
            <a:off x="7162143" y="2979329"/>
            <a:ext cx="278438" cy="272556"/>
            <a:chOff x="4478" y="2999"/>
            <a:chExt cx="426" cy="417"/>
          </a:xfrm>
          <a:solidFill>
            <a:srgbClr val="FF0000"/>
          </a:solidFill>
        </p:grpSpPr>
        <p:sp>
          <p:nvSpPr>
            <p:cNvPr id="240" name="Freeform 129">
              <a:extLst>
                <a:ext uri="{FF2B5EF4-FFF2-40B4-BE49-F238E27FC236}">
                  <a16:creationId xmlns:a16="http://schemas.microsoft.com/office/drawing/2014/main" id="{91689809-2E76-42AC-9854-691D265B95D5}"/>
                </a:ext>
              </a:extLst>
            </p:cNvPr>
            <p:cNvSpPr>
              <a:spLocks/>
            </p:cNvSpPr>
            <p:nvPr/>
          </p:nvSpPr>
          <p:spPr bwMode="auto">
            <a:xfrm>
              <a:off x="4478" y="2999"/>
              <a:ext cx="320" cy="293"/>
            </a:xfrm>
            <a:custGeom>
              <a:avLst/>
              <a:gdLst>
                <a:gd name="T0" fmla="*/ 12 w 216"/>
                <a:gd name="T1" fmla="*/ 198 h 198"/>
                <a:gd name="T2" fmla="*/ 7 w 216"/>
                <a:gd name="T3" fmla="*/ 196 h 198"/>
                <a:gd name="T4" fmla="*/ 6 w 216"/>
                <a:gd name="T5" fmla="*/ 189 h 198"/>
                <a:gd name="T6" fmla="*/ 28 w 216"/>
                <a:gd name="T7" fmla="*/ 151 h 198"/>
                <a:gd name="T8" fmla="*/ 0 w 216"/>
                <a:gd name="T9" fmla="*/ 89 h 198"/>
                <a:gd name="T10" fmla="*/ 108 w 216"/>
                <a:gd name="T11" fmla="*/ 0 h 198"/>
                <a:gd name="T12" fmla="*/ 216 w 216"/>
                <a:gd name="T13" fmla="*/ 89 h 198"/>
                <a:gd name="T14" fmla="*/ 204 w 216"/>
                <a:gd name="T15" fmla="*/ 89 h 198"/>
                <a:gd name="T16" fmla="*/ 108 w 216"/>
                <a:gd name="T17" fmla="*/ 12 h 198"/>
                <a:gd name="T18" fmla="*/ 12 w 216"/>
                <a:gd name="T19" fmla="*/ 89 h 198"/>
                <a:gd name="T20" fmla="*/ 39 w 216"/>
                <a:gd name="T21" fmla="*/ 145 h 198"/>
                <a:gd name="T22" fmla="*/ 41 w 216"/>
                <a:gd name="T23" fmla="*/ 153 h 198"/>
                <a:gd name="T24" fmla="*/ 25 w 216"/>
                <a:gd name="T25" fmla="*/ 180 h 198"/>
                <a:gd name="T26" fmla="*/ 69 w 216"/>
                <a:gd name="T27" fmla="*/ 162 h 198"/>
                <a:gd name="T28" fmla="*/ 73 w 216"/>
                <a:gd name="T29" fmla="*/ 162 h 198"/>
                <a:gd name="T30" fmla="*/ 90 w 216"/>
                <a:gd name="T31" fmla="*/ 166 h 198"/>
                <a:gd name="T32" fmla="*/ 88 w 216"/>
                <a:gd name="T33" fmla="*/ 178 h 198"/>
                <a:gd name="T34" fmla="*/ 72 w 216"/>
                <a:gd name="T35" fmla="*/ 174 h 198"/>
                <a:gd name="T36" fmla="*/ 14 w 216"/>
                <a:gd name="T37" fmla="*/ 198 h 198"/>
                <a:gd name="T38" fmla="*/ 12 w 216"/>
                <a:gd name="T3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 h="198">
                  <a:moveTo>
                    <a:pt x="12" y="198"/>
                  </a:moveTo>
                  <a:cubicBezTo>
                    <a:pt x="10" y="198"/>
                    <a:pt x="8" y="197"/>
                    <a:pt x="7" y="196"/>
                  </a:cubicBezTo>
                  <a:cubicBezTo>
                    <a:pt x="5" y="194"/>
                    <a:pt x="5" y="191"/>
                    <a:pt x="6" y="189"/>
                  </a:cubicBezTo>
                  <a:cubicBezTo>
                    <a:pt x="28" y="151"/>
                    <a:pt x="28" y="151"/>
                    <a:pt x="28" y="151"/>
                  </a:cubicBezTo>
                  <a:cubicBezTo>
                    <a:pt x="10" y="135"/>
                    <a:pt x="0" y="113"/>
                    <a:pt x="0" y="89"/>
                  </a:cubicBezTo>
                  <a:cubicBezTo>
                    <a:pt x="0" y="40"/>
                    <a:pt x="48" y="0"/>
                    <a:pt x="108" y="0"/>
                  </a:cubicBezTo>
                  <a:cubicBezTo>
                    <a:pt x="167" y="0"/>
                    <a:pt x="216" y="40"/>
                    <a:pt x="216" y="89"/>
                  </a:cubicBezTo>
                  <a:cubicBezTo>
                    <a:pt x="204" y="89"/>
                    <a:pt x="204" y="89"/>
                    <a:pt x="204" y="89"/>
                  </a:cubicBezTo>
                  <a:cubicBezTo>
                    <a:pt x="204" y="47"/>
                    <a:pt x="161" y="12"/>
                    <a:pt x="108" y="12"/>
                  </a:cubicBezTo>
                  <a:cubicBezTo>
                    <a:pt x="55" y="12"/>
                    <a:pt x="12" y="47"/>
                    <a:pt x="12" y="89"/>
                  </a:cubicBezTo>
                  <a:cubicBezTo>
                    <a:pt x="12" y="111"/>
                    <a:pt x="22" y="131"/>
                    <a:pt x="39" y="145"/>
                  </a:cubicBezTo>
                  <a:cubicBezTo>
                    <a:pt x="42" y="147"/>
                    <a:pt x="42" y="150"/>
                    <a:pt x="41" y="153"/>
                  </a:cubicBezTo>
                  <a:cubicBezTo>
                    <a:pt x="25" y="180"/>
                    <a:pt x="25" y="180"/>
                    <a:pt x="25" y="180"/>
                  </a:cubicBezTo>
                  <a:cubicBezTo>
                    <a:pt x="69" y="162"/>
                    <a:pt x="69" y="162"/>
                    <a:pt x="69" y="162"/>
                  </a:cubicBezTo>
                  <a:cubicBezTo>
                    <a:pt x="71" y="162"/>
                    <a:pt x="72" y="162"/>
                    <a:pt x="73" y="162"/>
                  </a:cubicBezTo>
                  <a:cubicBezTo>
                    <a:pt x="79" y="164"/>
                    <a:pt x="84" y="165"/>
                    <a:pt x="90" y="166"/>
                  </a:cubicBezTo>
                  <a:cubicBezTo>
                    <a:pt x="88" y="178"/>
                    <a:pt x="88" y="178"/>
                    <a:pt x="88" y="178"/>
                  </a:cubicBezTo>
                  <a:cubicBezTo>
                    <a:pt x="83" y="177"/>
                    <a:pt x="77" y="176"/>
                    <a:pt x="72" y="174"/>
                  </a:cubicBezTo>
                  <a:cubicBezTo>
                    <a:pt x="14" y="198"/>
                    <a:pt x="14" y="198"/>
                    <a:pt x="14" y="198"/>
                  </a:cubicBezTo>
                  <a:cubicBezTo>
                    <a:pt x="13" y="198"/>
                    <a:pt x="12" y="198"/>
                    <a:pt x="12"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41" name="Freeform 130">
              <a:extLst>
                <a:ext uri="{FF2B5EF4-FFF2-40B4-BE49-F238E27FC236}">
                  <a16:creationId xmlns:a16="http://schemas.microsoft.com/office/drawing/2014/main" id="{60A6814B-4641-4003-8DD5-F01E1DCB4F16}"/>
                </a:ext>
              </a:extLst>
            </p:cNvPr>
            <p:cNvSpPr>
              <a:spLocks noEditPoints="1"/>
            </p:cNvSpPr>
            <p:nvPr/>
          </p:nvSpPr>
          <p:spPr bwMode="auto">
            <a:xfrm>
              <a:off x="4638" y="3167"/>
              <a:ext cx="266" cy="249"/>
            </a:xfrm>
            <a:custGeom>
              <a:avLst/>
              <a:gdLst>
                <a:gd name="T0" fmla="*/ 168 w 180"/>
                <a:gd name="T1" fmla="*/ 168 h 168"/>
                <a:gd name="T2" fmla="*/ 166 w 180"/>
                <a:gd name="T3" fmla="*/ 168 h 168"/>
                <a:gd name="T4" fmla="*/ 120 w 180"/>
                <a:gd name="T5" fmla="*/ 151 h 168"/>
                <a:gd name="T6" fmla="*/ 37 w 180"/>
                <a:gd name="T7" fmla="*/ 143 h 168"/>
                <a:gd name="T8" fmla="*/ 0 w 180"/>
                <a:gd name="T9" fmla="*/ 78 h 168"/>
                <a:gd name="T10" fmla="*/ 90 w 180"/>
                <a:gd name="T11" fmla="*/ 0 h 168"/>
                <a:gd name="T12" fmla="*/ 180 w 180"/>
                <a:gd name="T13" fmla="*/ 78 h 168"/>
                <a:gd name="T14" fmla="*/ 157 w 180"/>
                <a:gd name="T15" fmla="*/ 128 h 168"/>
                <a:gd name="T16" fmla="*/ 173 w 180"/>
                <a:gd name="T17" fmla="*/ 159 h 168"/>
                <a:gd name="T18" fmla="*/ 172 w 180"/>
                <a:gd name="T19" fmla="*/ 166 h 168"/>
                <a:gd name="T20" fmla="*/ 168 w 180"/>
                <a:gd name="T21" fmla="*/ 168 h 168"/>
                <a:gd name="T22" fmla="*/ 120 w 180"/>
                <a:gd name="T23" fmla="*/ 138 h 168"/>
                <a:gd name="T24" fmla="*/ 122 w 180"/>
                <a:gd name="T25" fmla="*/ 138 h 168"/>
                <a:gd name="T26" fmla="*/ 155 w 180"/>
                <a:gd name="T27" fmla="*/ 151 h 168"/>
                <a:gd name="T28" fmla="*/ 144 w 180"/>
                <a:gd name="T29" fmla="*/ 129 h 168"/>
                <a:gd name="T30" fmla="*/ 146 w 180"/>
                <a:gd name="T31" fmla="*/ 121 h 168"/>
                <a:gd name="T32" fmla="*/ 168 w 180"/>
                <a:gd name="T33" fmla="*/ 78 h 168"/>
                <a:gd name="T34" fmla="*/ 90 w 180"/>
                <a:gd name="T35" fmla="*/ 12 h 168"/>
                <a:gd name="T36" fmla="*/ 12 w 180"/>
                <a:gd name="T37" fmla="*/ 78 h 168"/>
                <a:gd name="T38" fmla="*/ 43 w 180"/>
                <a:gd name="T39" fmla="*/ 133 h 168"/>
                <a:gd name="T40" fmla="*/ 117 w 180"/>
                <a:gd name="T41" fmla="*/ 139 h 168"/>
                <a:gd name="T42" fmla="*/ 120 w 180"/>
                <a:gd name="T43" fmla="*/ 13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 h="168">
                  <a:moveTo>
                    <a:pt x="168" y="168"/>
                  </a:moveTo>
                  <a:cubicBezTo>
                    <a:pt x="167" y="168"/>
                    <a:pt x="166" y="168"/>
                    <a:pt x="166" y="168"/>
                  </a:cubicBezTo>
                  <a:cubicBezTo>
                    <a:pt x="120" y="151"/>
                    <a:pt x="120" y="151"/>
                    <a:pt x="120" y="151"/>
                  </a:cubicBezTo>
                  <a:cubicBezTo>
                    <a:pt x="92" y="162"/>
                    <a:pt x="62" y="159"/>
                    <a:pt x="37" y="143"/>
                  </a:cubicBezTo>
                  <a:cubicBezTo>
                    <a:pt x="13" y="128"/>
                    <a:pt x="0" y="104"/>
                    <a:pt x="0" y="78"/>
                  </a:cubicBezTo>
                  <a:cubicBezTo>
                    <a:pt x="0" y="36"/>
                    <a:pt x="41" y="0"/>
                    <a:pt x="90" y="0"/>
                  </a:cubicBezTo>
                  <a:cubicBezTo>
                    <a:pt x="138" y="0"/>
                    <a:pt x="180" y="36"/>
                    <a:pt x="180" y="78"/>
                  </a:cubicBezTo>
                  <a:cubicBezTo>
                    <a:pt x="180" y="97"/>
                    <a:pt x="172" y="114"/>
                    <a:pt x="157" y="128"/>
                  </a:cubicBezTo>
                  <a:cubicBezTo>
                    <a:pt x="173" y="159"/>
                    <a:pt x="173" y="159"/>
                    <a:pt x="173" y="159"/>
                  </a:cubicBezTo>
                  <a:cubicBezTo>
                    <a:pt x="174" y="162"/>
                    <a:pt x="174" y="164"/>
                    <a:pt x="172" y="166"/>
                  </a:cubicBezTo>
                  <a:cubicBezTo>
                    <a:pt x="171" y="167"/>
                    <a:pt x="169" y="168"/>
                    <a:pt x="168" y="168"/>
                  </a:cubicBezTo>
                  <a:close/>
                  <a:moveTo>
                    <a:pt x="120" y="138"/>
                  </a:moveTo>
                  <a:cubicBezTo>
                    <a:pt x="120" y="138"/>
                    <a:pt x="121" y="138"/>
                    <a:pt x="122" y="138"/>
                  </a:cubicBezTo>
                  <a:cubicBezTo>
                    <a:pt x="155" y="151"/>
                    <a:pt x="155" y="151"/>
                    <a:pt x="155" y="151"/>
                  </a:cubicBezTo>
                  <a:cubicBezTo>
                    <a:pt x="144" y="129"/>
                    <a:pt x="144" y="129"/>
                    <a:pt x="144" y="129"/>
                  </a:cubicBezTo>
                  <a:cubicBezTo>
                    <a:pt x="143" y="126"/>
                    <a:pt x="144" y="123"/>
                    <a:pt x="146" y="121"/>
                  </a:cubicBezTo>
                  <a:cubicBezTo>
                    <a:pt x="160" y="110"/>
                    <a:pt x="168" y="95"/>
                    <a:pt x="168" y="78"/>
                  </a:cubicBezTo>
                  <a:cubicBezTo>
                    <a:pt x="168" y="42"/>
                    <a:pt x="132" y="12"/>
                    <a:pt x="90" y="12"/>
                  </a:cubicBezTo>
                  <a:cubicBezTo>
                    <a:pt x="47" y="12"/>
                    <a:pt x="12" y="42"/>
                    <a:pt x="12" y="78"/>
                  </a:cubicBezTo>
                  <a:cubicBezTo>
                    <a:pt x="12" y="99"/>
                    <a:pt x="23" y="120"/>
                    <a:pt x="43" y="133"/>
                  </a:cubicBezTo>
                  <a:cubicBezTo>
                    <a:pt x="65" y="147"/>
                    <a:pt x="93" y="149"/>
                    <a:pt x="117" y="139"/>
                  </a:cubicBezTo>
                  <a:cubicBezTo>
                    <a:pt x="118" y="138"/>
                    <a:pt x="119" y="138"/>
                    <a:pt x="12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aphicFrame>
        <p:nvGraphicFramePr>
          <p:cNvPr id="242" name="Table 4">
            <a:extLst>
              <a:ext uri="{FF2B5EF4-FFF2-40B4-BE49-F238E27FC236}">
                <a16:creationId xmlns:a16="http://schemas.microsoft.com/office/drawing/2014/main" id="{D8556D5A-9CB9-4EFC-9CE6-61BB8FD9E19E}"/>
              </a:ext>
            </a:extLst>
          </p:cNvPr>
          <p:cNvGraphicFramePr>
            <a:graphicFrameLocks noGrp="1"/>
          </p:cNvGraphicFramePr>
          <p:nvPr>
            <p:extLst>
              <p:ext uri="{D42A27DB-BD31-4B8C-83A1-F6EECF244321}">
                <p14:modId xmlns:p14="http://schemas.microsoft.com/office/powerpoint/2010/main" val="3222652152"/>
              </p:ext>
            </p:extLst>
          </p:nvPr>
        </p:nvGraphicFramePr>
        <p:xfrm>
          <a:off x="6991325" y="1083205"/>
          <a:ext cx="5004077" cy="4776258"/>
        </p:xfrm>
        <a:graphic>
          <a:graphicData uri="http://schemas.openxmlformats.org/drawingml/2006/table">
            <a:tbl>
              <a:tblPr firstRow="1" bandRow="1">
                <a:tableStyleId>{2D5ABB26-0587-4C30-8999-92F81FD0307C}</a:tableStyleId>
              </a:tblPr>
              <a:tblGrid>
                <a:gridCol w="475722">
                  <a:extLst>
                    <a:ext uri="{9D8B030D-6E8A-4147-A177-3AD203B41FA5}">
                      <a16:colId xmlns:a16="http://schemas.microsoft.com/office/drawing/2014/main" val="2036198197"/>
                    </a:ext>
                  </a:extLst>
                </a:gridCol>
                <a:gridCol w="4528355">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“Werk Fit”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solidFill>
                            <a:schemeClr val="tx1"/>
                          </a:solidFill>
                          <a:latin typeface="+mn-lt"/>
                        </a:rPr>
                        <a:t>Digitale afspraakmodule (incl. notificatie</a:t>
                      </a:r>
                      <a:r>
                        <a:rPr lang="en-US" sz="1400" dirty="0">
                          <a:solidFill>
                            <a:schemeClr val="accent4">
                              <a:lumMod val="75000"/>
                            </a:schemeClr>
                          </a:solidFill>
                          <a:latin typeface="+mn-lt"/>
                        </a:rPr>
                        <a:t> </a:t>
                      </a:r>
                      <a:r>
                        <a:rPr lang="en-US" sz="1400" dirty="0">
                          <a:solidFill>
                            <a:schemeClr val="tx1"/>
                          </a:solidFill>
                          <a:latin typeface="+mn-lt"/>
                        </a:rPr>
                        <a:t>functionaliteit)</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85552346"/>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Gespreksleidraad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9088349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Contractmodule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269468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1130768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87346080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5102414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Aansluiting dienstverlening WPI op buurtteams</a:t>
                      </a:r>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0979106"/>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mn-lt"/>
                          <a:cs typeface="Calibri" panose="020F0502020204030204" pitchFamily="34" charset="0"/>
                        </a:rPr>
                        <a:t>Digitale</a:t>
                      </a:r>
                      <a:r>
                        <a:rPr lang="en-US" sz="1400" baseline="0" dirty="0" smtClean="0">
                          <a:solidFill>
                            <a:schemeClr val="tx1"/>
                          </a:solidFill>
                          <a:latin typeface="+mn-lt"/>
                          <a:cs typeface="Calibri" panose="020F0502020204030204" pitchFamily="34" charset="0"/>
                        </a:rPr>
                        <a:t> matching (vanuit klantkermerken op instrument)</a:t>
                      </a:r>
                      <a:endParaRPr lang="en-US" sz="1400" dirty="0" smtClean="0">
                        <a:solidFill>
                          <a:schemeClr val="tx1"/>
                        </a:solidFill>
                        <a:latin typeface="+mn-lt"/>
                        <a:cs typeface="Calibri" panose="020F0502020204030204" pitchFamily="34" charset="0"/>
                      </a:endParaRPr>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4411149"/>
                  </a:ext>
                </a:extLst>
              </a:tr>
            </a:tbl>
          </a:graphicData>
        </a:graphic>
      </p:graphicFrame>
      <p:grpSp>
        <p:nvGrpSpPr>
          <p:cNvPr id="84" name="Group 32">
            <a:extLst>
              <a:ext uri="{FF2B5EF4-FFF2-40B4-BE49-F238E27FC236}">
                <a16:creationId xmlns:a16="http://schemas.microsoft.com/office/drawing/2014/main" id="{7806652E-5E80-4083-AA03-6F1F1E8C1244}"/>
              </a:ext>
            </a:extLst>
          </p:cNvPr>
          <p:cNvGrpSpPr>
            <a:grpSpLocks noChangeAspect="1"/>
          </p:cNvGrpSpPr>
          <p:nvPr/>
        </p:nvGrpSpPr>
        <p:grpSpPr bwMode="auto">
          <a:xfrm>
            <a:off x="11428495" y="305354"/>
            <a:ext cx="493858" cy="495040"/>
            <a:chOff x="4482" y="443"/>
            <a:chExt cx="418" cy="419"/>
          </a:xfrm>
          <a:solidFill>
            <a:schemeClr val="bg1">
              <a:lumMod val="85000"/>
            </a:schemeClr>
          </a:solidFill>
        </p:grpSpPr>
        <p:sp>
          <p:nvSpPr>
            <p:cNvPr id="85" name="Freeform 33">
              <a:extLst>
                <a:ext uri="{FF2B5EF4-FFF2-40B4-BE49-F238E27FC236}">
                  <a16:creationId xmlns:a16="http://schemas.microsoft.com/office/drawing/2014/main" id="{264D51FD-C674-4FA9-A389-229F8BC504F1}"/>
                </a:ext>
              </a:extLst>
            </p:cNvPr>
            <p:cNvSpPr>
              <a:spLocks/>
            </p:cNvSpPr>
            <p:nvPr/>
          </p:nvSpPr>
          <p:spPr bwMode="auto">
            <a:xfrm>
              <a:off x="4482" y="443"/>
              <a:ext cx="391" cy="382"/>
            </a:xfrm>
            <a:custGeom>
              <a:avLst/>
              <a:gdLst>
                <a:gd name="T0" fmla="*/ 123 w 264"/>
                <a:gd name="T1" fmla="*/ 258 h 258"/>
                <a:gd name="T2" fmla="*/ 0 w 264"/>
                <a:gd name="T3" fmla="*/ 82 h 258"/>
                <a:gd name="T4" fmla="*/ 66 w 264"/>
                <a:gd name="T5" fmla="*/ 2 h 258"/>
                <a:gd name="T6" fmla="*/ 132 w 264"/>
                <a:gd name="T7" fmla="*/ 44 h 258"/>
                <a:gd name="T8" fmla="*/ 197 w 264"/>
                <a:gd name="T9" fmla="*/ 4 h 258"/>
                <a:gd name="T10" fmla="*/ 264 w 264"/>
                <a:gd name="T11" fmla="*/ 82 h 258"/>
                <a:gd name="T12" fmla="*/ 256 w 264"/>
                <a:gd name="T13" fmla="*/ 123 h 258"/>
                <a:gd name="T14" fmla="*/ 244 w 264"/>
                <a:gd name="T15" fmla="*/ 119 h 258"/>
                <a:gd name="T16" fmla="*/ 252 w 264"/>
                <a:gd name="T17" fmla="*/ 82 h 258"/>
                <a:gd name="T18" fmla="*/ 196 w 264"/>
                <a:gd name="T19" fmla="*/ 16 h 258"/>
                <a:gd name="T20" fmla="*/ 138 w 264"/>
                <a:gd name="T21" fmla="*/ 67 h 258"/>
                <a:gd name="T22" fmla="*/ 132 w 264"/>
                <a:gd name="T23" fmla="*/ 72 h 258"/>
                <a:gd name="T24" fmla="*/ 126 w 264"/>
                <a:gd name="T25" fmla="*/ 67 h 258"/>
                <a:gd name="T26" fmla="*/ 67 w 264"/>
                <a:gd name="T27" fmla="*/ 14 h 258"/>
                <a:gd name="T28" fmla="*/ 12 w 264"/>
                <a:gd name="T29" fmla="*/ 82 h 258"/>
                <a:gd name="T30" fmla="*/ 130 w 264"/>
                <a:gd name="T31" fmla="*/ 248 h 258"/>
                <a:gd name="T32" fmla="*/ 123 w 264"/>
                <a:gd name="T33"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258">
                  <a:moveTo>
                    <a:pt x="123" y="258"/>
                  </a:moveTo>
                  <a:cubicBezTo>
                    <a:pt x="94" y="237"/>
                    <a:pt x="0" y="163"/>
                    <a:pt x="0" y="82"/>
                  </a:cubicBezTo>
                  <a:cubicBezTo>
                    <a:pt x="0" y="31"/>
                    <a:pt x="34" y="5"/>
                    <a:pt x="66" y="2"/>
                  </a:cubicBezTo>
                  <a:cubicBezTo>
                    <a:pt x="91" y="0"/>
                    <a:pt x="119" y="13"/>
                    <a:pt x="132" y="44"/>
                  </a:cubicBezTo>
                  <a:cubicBezTo>
                    <a:pt x="145" y="14"/>
                    <a:pt x="172" y="2"/>
                    <a:pt x="197" y="4"/>
                  </a:cubicBezTo>
                  <a:cubicBezTo>
                    <a:pt x="230" y="7"/>
                    <a:pt x="264" y="34"/>
                    <a:pt x="264" y="82"/>
                  </a:cubicBezTo>
                  <a:cubicBezTo>
                    <a:pt x="264" y="95"/>
                    <a:pt x="261" y="109"/>
                    <a:pt x="256" y="123"/>
                  </a:cubicBezTo>
                  <a:cubicBezTo>
                    <a:pt x="244" y="119"/>
                    <a:pt x="244" y="119"/>
                    <a:pt x="244" y="119"/>
                  </a:cubicBezTo>
                  <a:cubicBezTo>
                    <a:pt x="249" y="106"/>
                    <a:pt x="252" y="94"/>
                    <a:pt x="252" y="82"/>
                  </a:cubicBezTo>
                  <a:cubicBezTo>
                    <a:pt x="252" y="42"/>
                    <a:pt x="224" y="18"/>
                    <a:pt x="196" y="16"/>
                  </a:cubicBezTo>
                  <a:cubicBezTo>
                    <a:pt x="173" y="15"/>
                    <a:pt x="144" y="27"/>
                    <a:pt x="138" y="67"/>
                  </a:cubicBezTo>
                  <a:cubicBezTo>
                    <a:pt x="138" y="70"/>
                    <a:pt x="135" y="72"/>
                    <a:pt x="132" y="72"/>
                  </a:cubicBezTo>
                  <a:cubicBezTo>
                    <a:pt x="129" y="72"/>
                    <a:pt x="127" y="70"/>
                    <a:pt x="126" y="67"/>
                  </a:cubicBezTo>
                  <a:cubicBezTo>
                    <a:pt x="120" y="28"/>
                    <a:pt x="92" y="12"/>
                    <a:pt x="67" y="14"/>
                  </a:cubicBezTo>
                  <a:cubicBezTo>
                    <a:pt x="40" y="16"/>
                    <a:pt x="12" y="38"/>
                    <a:pt x="12" y="82"/>
                  </a:cubicBezTo>
                  <a:cubicBezTo>
                    <a:pt x="12" y="159"/>
                    <a:pt x="110" y="234"/>
                    <a:pt x="130" y="248"/>
                  </a:cubicBezTo>
                  <a:lnTo>
                    <a:pt x="123" y="2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6" name="Freeform 34">
              <a:extLst>
                <a:ext uri="{FF2B5EF4-FFF2-40B4-BE49-F238E27FC236}">
                  <a16:creationId xmlns:a16="http://schemas.microsoft.com/office/drawing/2014/main" id="{D8204D0A-6A1B-4BDB-8F27-CD551B0AFDD1}"/>
                </a:ext>
              </a:extLst>
            </p:cNvPr>
            <p:cNvSpPr>
              <a:spLocks/>
            </p:cNvSpPr>
            <p:nvPr/>
          </p:nvSpPr>
          <p:spPr bwMode="auto">
            <a:xfrm>
              <a:off x="4737" y="683"/>
              <a:ext cx="96" cy="57"/>
            </a:xfrm>
            <a:custGeom>
              <a:avLst/>
              <a:gdLst>
                <a:gd name="T0" fmla="*/ 6 w 65"/>
                <a:gd name="T1" fmla="*/ 39 h 39"/>
                <a:gd name="T2" fmla="*/ 2 w 65"/>
                <a:gd name="T3" fmla="*/ 37 h 39"/>
                <a:gd name="T4" fmla="*/ 2 w 65"/>
                <a:gd name="T5" fmla="*/ 29 h 39"/>
                <a:gd name="T6" fmla="*/ 28 w 65"/>
                <a:gd name="T7" fmla="*/ 2 h 39"/>
                <a:gd name="T8" fmla="*/ 37 w 65"/>
                <a:gd name="T9" fmla="*/ 2 h 39"/>
                <a:gd name="T10" fmla="*/ 63 w 65"/>
                <a:gd name="T11" fmla="*/ 29 h 39"/>
                <a:gd name="T12" fmla="*/ 63 w 65"/>
                <a:gd name="T13" fmla="*/ 37 h 39"/>
                <a:gd name="T14" fmla="*/ 54 w 65"/>
                <a:gd name="T15" fmla="*/ 37 h 39"/>
                <a:gd name="T16" fmla="*/ 32 w 65"/>
                <a:gd name="T17" fmla="*/ 15 h 39"/>
                <a:gd name="T18" fmla="*/ 10 w 65"/>
                <a:gd name="T19" fmla="*/ 37 h 39"/>
                <a:gd name="T20" fmla="*/ 6 w 65"/>
                <a:gd name="T21"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39">
                  <a:moveTo>
                    <a:pt x="6" y="39"/>
                  </a:moveTo>
                  <a:cubicBezTo>
                    <a:pt x="5" y="39"/>
                    <a:pt x="3" y="38"/>
                    <a:pt x="2" y="37"/>
                  </a:cubicBezTo>
                  <a:cubicBezTo>
                    <a:pt x="0" y="35"/>
                    <a:pt x="0" y="31"/>
                    <a:pt x="2" y="29"/>
                  </a:cubicBezTo>
                  <a:cubicBezTo>
                    <a:pt x="28" y="2"/>
                    <a:pt x="28" y="2"/>
                    <a:pt x="28" y="2"/>
                  </a:cubicBezTo>
                  <a:cubicBezTo>
                    <a:pt x="31" y="0"/>
                    <a:pt x="34" y="0"/>
                    <a:pt x="37" y="2"/>
                  </a:cubicBezTo>
                  <a:cubicBezTo>
                    <a:pt x="63" y="29"/>
                    <a:pt x="63" y="29"/>
                    <a:pt x="63" y="29"/>
                  </a:cubicBezTo>
                  <a:cubicBezTo>
                    <a:pt x="65" y="31"/>
                    <a:pt x="65" y="35"/>
                    <a:pt x="63" y="37"/>
                  </a:cubicBezTo>
                  <a:cubicBezTo>
                    <a:pt x="60" y="39"/>
                    <a:pt x="57" y="39"/>
                    <a:pt x="54" y="37"/>
                  </a:cubicBezTo>
                  <a:cubicBezTo>
                    <a:pt x="32" y="15"/>
                    <a:pt x="32" y="15"/>
                    <a:pt x="32" y="15"/>
                  </a:cubicBezTo>
                  <a:cubicBezTo>
                    <a:pt x="10" y="37"/>
                    <a:pt x="10" y="37"/>
                    <a:pt x="10" y="37"/>
                  </a:cubicBezTo>
                  <a:cubicBezTo>
                    <a:pt x="9" y="38"/>
                    <a:pt x="8" y="39"/>
                    <a:pt x="6"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7" name="Freeform 35">
              <a:extLst>
                <a:ext uri="{FF2B5EF4-FFF2-40B4-BE49-F238E27FC236}">
                  <a16:creationId xmlns:a16="http://schemas.microsoft.com/office/drawing/2014/main" id="{3FEBCBF6-8A78-4F0C-94DC-799A75976136}"/>
                </a:ext>
              </a:extLst>
            </p:cNvPr>
            <p:cNvSpPr>
              <a:spLocks noEditPoints="1"/>
            </p:cNvSpPr>
            <p:nvPr/>
          </p:nvSpPr>
          <p:spPr bwMode="auto">
            <a:xfrm>
              <a:off x="4669" y="631"/>
              <a:ext cx="231" cy="231"/>
            </a:xfrm>
            <a:custGeom>
              <a:avLst/>
              <a:gdLst>
                <a:gd name="T0" fmla="*/ 78 w 156"/>
                <a:gd name="T1" fmla="*/ 156 h 156"/>
                <a:gd name="T2" fmla="*/ 0 w 156"/>
                <a:gd name="T3" fmla="*/ 78 h 156"/>
                <a:gd name="T4" fmla="*/ 78 w 156"/>
                <a:gd name="T5" fmla="*/ 0 h 156"/>
                <a:gd name="T6" fmla="*/ 156 w 156"/>
                <a:gd name="T7" fmla="*/ 78 h 156"/>
                <a:gd name="T8" fmla="*/ 78 w 156"/>
                <a:gd name="T9" fmla="*/ 156 h 156"/>
                <a:gd name="T10" fmla="*/ 78 w 156"/>
                <a:gd name="T11" fmla="*/ 12 h 156"/>
                <a:gd name="T12" fmla="*/ 12 w 156"/>
                <a:gd name="T13" fmla="*/ 78 h 156"/>
                <a:gd name="T14" fmla="*/ 78 w 156"/>
                <a:gd name="T15" fmla="*/ 144 h 156"/>
                <a:gd name="T16" fmla="*/ 144 w 156"/>
                <a:gd name="T17" fmla="*/ 78 h 156"/>
                <a:gd name="T18" fmla="*/ 78 w 156"/>
                <a:gd name="T19" fmla="*/ 1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156">
                  <a:moveTo>
                    <a:pt x="78" y="156"/>
                  </a:moveTo>
                  <a:cubicBezTo>
                    <a:pt x="35" y="156"/>
                    <a:pt x="0" y="121"/>
                    <a:pt x="0" y="78"/>
                  </a:cubicBezTo>
                  <a:cubicBezTo>
                    <a:pt x="0" y="35"/>
                    <a:pt x="35" y="0"/>
                    <a:pt x="78" y="0"/>
                  </a:cubicBezTo>
                  <a:cubicBezTo>
                    <a:pt x="121" y="0"/>
                    <a:pt x="156" y="35"/>
                    <a:pt x="156" y="78"/>
                  </a:cubicBezTo>
                  <a:cubicBezTo>
                    <a:pt x="156" y="121"/>
                    <a:pt x="121" y="156"/>
                    <a:pt x="78" y="156"/>
                  </a:cubicBezTo>
                  <a:close/>
                  <a:moveTo>
                    <a:pt x="78" y="12"/>
                  </a:moveTo>
                  <a:cubicBezTo>
                    <a:pt x="42" y="12"/>
                    <a:pt x="12" y="41"/>
                    <a:pt x="12" y="78"/>
                  </a:cubicBezTo>
                  <a:cubicBezTo>
                    <a:pt x="12" y="114"/>
                    <a:pt x="42" y="144"/>
                    <a:pt x="78" y="144"/>
                  </a:cubicBezTo>
                  <a:cubicBezTo>
                    <a:pt x="115" y="144"/>
                    <a:pt x="144" y="114"/>
                    <a:pt x="144" y="78"/>
                  </a:cubicBezTo>
                  <a:cubicBezTo>
                    <a:pt x="144" y="41"/>
                    <a:pt x="115"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8" name="Freeform 36">
              <a:extLst>
                <a:ext uri="{FF2B5EF4-FFF2-40B4-BE49-F238E27FC236}">
                  <a16:creationId xmlns:a16="http://schemas.microsoft.com/office/drawing/2014/main" id="{3AD43634-0D59-4C28-B585-F35D2931E121}"/>
                </a:ext>
              </a:extLst>
            </p:cNvPr>
            <p:cNvSpPr>
              <a:spLocks/>
            </p:cNvSpPr>
            <p:nvPr/>
          </p:nvSpPr>
          <p:spPr bwMode="auto">
            <a:xfrm>
              <a:off x="4775" y="684"/>
              <a:ext cx="18" cy="120"/>
            </a:xfrm>
            <a:custGeom>
              <a:avLst/>
              <a:gdLst>
                <a:gd name="T0" fmla="*/ 6 w 12"/>
                <a:gd name="T1" fmla="*/ 81 h 81"/>
                <a:gd name="T2" fmla="*/ 0 w 12"/>
                <a:gd name="T3" fmla="*/ 75 h 81"/>
                <a:gd name="T4" fmla="*/ 0 w 12"/>
                <a:gd name="T5" fmla="*/ 6 h 81"/>
                <a:gd name="T6" fmla="*/ 6 w 12"/>
                <a:gd name="T7" fmla="*/ 0 h 81"/>
                <a:gd name="T8" fmla="*/ 12 w 12"/>
                <a:gd name="T9" fmla="*/ 6 h 81"/>
                <a:gd name="T10" fmla="*/ 12 w 12"/>
                <a:gd name="T11" fmla="*/ 75 h 81"/>
                <a:gd name="T12" fmla="*/ 6 w 12"/>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12" h="81">
                  <a:moveTo>
                    <a:pt x="6" y="81"/>
                  </a:moveTo>
                  <a:cubicBezTo>
                    <a:pt x="3" y="81"/>
                    <a:pt x="0" y="78"/>
                    <a:pt x="0" y="75"/>
                  </a:cubicBezTo>
                  <a:cubicBezTo>
                    <a:pt x="0" y="6"/>
                    <a:pt x="0" y="6"/>
                    <a:pt x="0" y="6"/>
                  </a:cubicBezTo>
                  <a:cubicBezTo>
                    <a:pt x="0" y="2"/>
                    <a:pt x="3" y="0"/>
                    <a:pt x="6" y="0"/>
                  </a:cubicBezTo>
                  <a:cubicBezTo>
                    <a:pt x="10" y="0"/>
                    <a:pt x="12" y="2"/>
                    <a:pt x="12" y="6"/>
                  </a:cubicBezTo>
                  <a:cubicBezTo>
                    <a:pt x="12" y="75"/>
                    <a:pt x="12" y="75"/>
                    <a:pt x="12" y="75"/>
                  </a:cubicBezTo>
                  <a:cubicBezTo>
                    <a:pt x="12" y="78"/>
                    <a:pt x="10" y="81"/>
                    <a:pt x="6"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89" name="Group 25">
            <a:extLst>
              <a:ext uri="{FF2B5EF4-FFF2-40B4-BE49-F238E27FC236}">
                <a16:creationId xmlns:a16="http://schemas.microsoft.com/office/drawing/2014/main" id="{0EDA35F7-C5B0-49F5-8774-939CEDAB0A89}"/>
              </a:ext>
            </a:extLst>
          </p:cNvPr>
          <p:cNvGrpSpPr>
            <a:grpSpLocks noChangeAspect="1"/>
          </p:cNvGrpSpPr>
          <p:nvPr/>
        </p:nvGrpSpPr>
        <p:grpSpPr bwMode="auto">
          <a:xfrm>
            <a:off x="10836485" y="302058"/>
            <a:ext cx="500456" cy="501632"/>
            <a:chOff x="3437" y="437"/>
            <a:chExt cx="426" cy="427"/>
          </a:xfrm>
          <a:solidFill>
            <a:schemeClr val="bg1">
              <a:lumMod val="85000"/>
            </a:schemeClr>
          </a:solidFill>
        </p:grpSpPr>
        <p:sp>
          <p:nvSpPr>
            <p:cNvPr id="90" name="Freeform 26">
              <a:extLst>
                <a:ext uri="{FF2B5EF4-FFF2-40B4-BE49-F238E27FC236}">
                  <a16:creationId xmlns:a16="http://schemas.microsoft.com/office/drawing/2014/main" id="{153EB54B-6C7D-4613-8041-1BFEBE15913C}"/>
                </a:ext>
              </a:extLst>
            </p:cNvPr>
            <p:cNvSpPr>
              <a:spLocks noEditPoints="1"/>
            </p:cNvSpPr>
            <p:nvPr/>
          </p:nvSpPr>
          <p:spPr bwMode="auto">
            <a:xfrm>
              <a:off x="3588" y="437"/>
              <a:ext cx="124" cy="125"/>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9" y="84"/>
                    <a:pt x="0" y="65"/>
                    <a:pt x="0" y="42"/>
                  </a:cubicBezTo>
                  <a:cubicBezTo>
                    <a:pt x="0" y="19"/>
                    <a:pt x="19" y="0"/>
                    <a:pt x="42" y="0"/>
                  </a:cubicBezTo>
                  <a:cubicBezTo>
                    <a:pt x="65" y="0"/>
                    <a:pt x="84" y="19"/>
                    <a:pt x="84" y="42"/>
                  </a:cubicBezTo>
                  <a:cubicBezTo>
                    <a:pt x="84" y="65"/>
                    <a:pt x="65" y="84"/>
                    <a:pt x="42" y="84"/>
                  </a:cubicBezTo>
                  <a:close/>
                  <a:moveTo>
                    <a:pt x="42" y="12"/>
                  </a:moveTo>
                  <a:cubicBezTo>
                    <a:pt x="26" y="12"/>
                    <a:pt x="12" y="25"/>
                    <a:pt x="12" y="42"/>
                  </a:cubicBezTo>
                  <a:cubicBezTo>
                    <a:pt x="12" y="59"/>
                    <a:pt x="26" y="72"/>
                    <a:pt x="42" y="72"/>
                  </a:cubicBezTo>
                  <a:cubicBezTo>
                    <a:pt x="59" y="72"/>
                    <a:pt x="72" y="59"/>
                    <a:pt x="72" y="42"/>
                  </a:cubicBezTo>
                  <a:cubicBezTo>
                    <a:pt x="72" y="25"/>
                    <a:pt x="59"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1" name="Freeform 27">
              <a:extLst>
                <a:ext uri="{FF2B5EF4-FFF2-40B4-BE49-F238E27FC236}">
                  <a16:creationId xmlns:a16="http://schemas.microsoft.com/office/drawing/2014/main" id="{5E0D1244-DE2C-475F-9653-47B5DB46A62F}"/>
                </a:ext>
              </a:extLst>
            </p:cNvPr>
            <p:cNvSpPr>
              <a:spLocks noEditPoints="1"/>
            </p:cNvSpPr>
            <p:nvPr/>
          </p:nvSpPr>
          <p:spPr bwMode="auto">
            <a:xfrm>
              <a:off x="3561" y="579"/>
              <a:ext cx="178" cy="196"/>
            </a:xfrm>
            <a:custGeom>
              <a:avLst/>
              <a:gdLst>
                <a:gd name="T0" fmla="*/ 78 w 120"/>
                <a:gd name="T1" fmla="*/ 132 h 132"/>
                <a:gd name="T2" fmla="*/ 42 w 120"/>
                <a:gd name="T3" fmla="*/ 132 h 132"/>
                <a:gd name="T4" fmla="*/ 36 w 120"/>
                <a:gd name="T5" fmla="*/ 126 h 132"/>
                <a:gd name="T6" fmla="*/ 36 w 120"/>
                <a:gd name="T7" fmla="*/ 78 h 132"/>
                <a:gd name="T8" fmla="*/ 0 w 120"/>
                <a:gd name="T9" fmla="*/ 6 h 132"/>
                <a:gd name="T10" fmla="*/ 6 w 120"/>
                <a:gd name="T11" fmla="*/ 0 h 132"/>
                <a:gd name="T12" fmla="*/ 114 w 120"/>
                <a:gd name="T13" fmla="*/ 0 h 132"/>
                <a:gd name="T14" fmla="*/ 120 w 120"/>
                <a:gd name="T15" fmla="*/ 6 h 132"/>
                <a:gd name="T16" fmla="*/ 84 w 120"/>
                <a:gd name="T17" fmla="*/ 78 h 132"/>
                <a:gd name="T18" fmla="*/ 84 w 120"/>
                <a:gd name="T19" fmla="*/ 126 h 132"/>
                <a:gd name="T20" fmla="*/ 78 w 120"/>
                <a:gd name="T21" fmla="*/ 132 h 132"/>
                <a:gd name="T22" fmla="*/ 48 w 120"/>
                <a:gd name="T23" fmla="*/ 120 h 132"/>
                <a:gd name="T24" fmla="*/ 72 w 120"/>
                <a:gd name="T25" fmla="*/ 120 h 132"/>
                <a:gd name="T26" fmla="*/ 72 w 120"/>
                <a:gd name="T27" fmla="*/ 74 h 132"/>
                <a:gd name="T28" fmla="*/ 76 w 120"/>
                <a:gd name="T29" fmla="*/ 69 h 132"/>
                <a:gd name="T30" fmla="*/ 108 w 120"/>
                <a:gd name="T31" fmla="*/ 12 h 132"/>
                <a:gd name="T32" fmla="*/ 12 w 120"/>
                <a:gd name="T33" fmla="*/ 12 h 132"/>
                <a:gd name="T34" fmla="*/ 44 w 120"/>
                <a:gd name="T35" fmla="*/ 69 h 132"/>
                <a:gd name="T36" fmla="*/ 48 w 120"/>
                <a:gd name="T37" fmla="*/ 74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9" y="132"/>
                    <a:pt x="36" y="129"/>
                    <a:pt x="36" y="126"/>
                  </a:cubicBezTo>
                  <a:cubicBezTo>
                    <a:pt x="36" y="78"/>
                    <a:pt x="36" y="78"/>
                    <a:pt x="36" y="78"/>
                  </a:cubicBezTo>
                  <a:cubicBezTo>
                    <a:pt x="13" y="67"/>
                    <a:pt x="0" y="34"/>
                    <a:pt x="0" y="6"/>
                  </a:cubicBezTo>
                  <a:cubicBezTo>
                    <a:pt x="0" y="3"/>
                    <a:pt x="3" y="0"/>
                    <a:pt x="6" y="0"/>
                  </a:cubicBezTo>
                  <a:cubicBezTo>
                    <a:pt x="114" y="0"/>
                    <a:pt x="114" y="0"/>
                    <a:pt x="114" y="0"/>
                  </a:cubicBezTo>
                  <a:cubicBezTo>
                    <a:pt x="118" y="0"/>
                    <a:pt x="120" y="3"/>
                    <a:pt x="120" y="6"/>
                  </a:cubicBezTo>
                  <a:cubicBezTo>
                    <a:pt x="120" y="34"/>
                    <a:pt x="108" y="67"/>
                    <a:pt x="84" y="78"/>
                  </a:cubicBezTo>
                  <a:cubicBezTo>
                    <a:pt x="84" y="126"/>
                    <a:pt x="84" y="126"/>
                    <a:pt x="84" y="126"/>
                  </a:cubicBezTo>
                  <a:cubicBezTo>
                    <a:pt x="84" y="129"/>
                    <a:pt x="82" y="132"/>
                    <a:pt x="78" y="132"/>
                  </a:cubicBezTo>
                  <a:close/>
                  <a:moveTo>
                    <a:pt x="48" y="120"/>
                  </a:moveTo>
                  <a:cubicBezTo>
                    <a:pt x="72" y="120"/>
                    <a:pt x="72" y="120"/>
                    <a:pt x="72" y="120"/>
                  </a:cubicBezTo>
                  <a:cubicBezTo>
                    <a:pt x="72" y="74"/>
                    <a:pt x="72" y="74"/>
                    <a:pt x="72" y="74"/>
                  </a:cubicBezTo>
                  <a:cubicBezTo>
                    <a:pt x="72" y="72"/>
                    <a:pt x="74" y="70"/>
                    <a:pt x="76" y="69"/>
                  </a:cubicBezTo>
                  <a:cubicBezTo>
                    <a:pt x="94" y="62"/>
                    <a:pt x="106" y="36"/>
                    <a:pt x="108" y="12"/>
                  </a:cubicBezTo>
                  <a:cubicBezTo>
                    <a:pt x="12" y="12"/>
                    <a:pt x="12" y="12"/>
                    <a:pt x="12" y="12"/>
                  </a:cubicBezTo>
                  <a:cubicBezTo>
                    <a:pt x="14" y="36"/>
                    <a:pt x="26" y="62"/>
                    <a:pt x="44" y="69"/>
                  </a:cubicBezTo>
                  <a:cubicBezTo>
                    <a:pt x="47" y="70"/>
                    <a:pt x="48" y="72"/>
                    <a:pt x="48" y="74"/>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3" name="Freeform 28">
              <a:extLst>
                <a:ext uri="{FF2B5EF4-FFF2-40B4-BE49-F238E27FC236}">
                  <a16:creationId xmlns:a16="http://schemas.microsoft.com/office/drawing/2014/main" id="{9532E73F-3DC8-46D3-95A4-4E963E7B0A2F}"/>
                </a:ext>
              </a:extLst>
            </p:cNvPr>
            <p:cNvSpPr>
              <a:spLocks/>
            </p:cNvSpPr>
            <p:nvPr/>
          </p:nvSpPr>
          <p:spPr bwMode="auto">
            <a:xfrm>
              <a:off x="3517" y="744"/>
              <a:ext cx="266" cy="75"/>
            </a:xfrm>
            <a:custGeom>
              <a:avLst/>
              <a:gdLst>
                <a:gd name="T0" fmla="*/ 90 w 180"/>
                <a:gd name="T1" fmla="*/ 51 h 51"/>
                <a:gd name="T2" fmla="*/ 0 w 180"/>
                <a:gd name="T3" fmla="*/ 24 h 51"/>
                <a:gd name="T4" fmla="*/ 41 w 180"/>
                <a:gd name="T5" fmla="*/ 1 h 51"/>
                <a:gd name="T6" fmla="*/ 48 w 180"/>
                <a:gd name="T7" fmla="*/ 6 h 51"/>
                <a:gd name="T8" fmla="*/ 43 w 180"/>
                <a:gd name="T9" fmla="*/ 13 h 51"/>
                <a:gd name="T10" fmla="*/ 12 w 180"/>
                <a:gd name="T11" fmla="*/ 24 h 51"/>
                <a:gd name="T12" fmla="*/ 90 w 180"/>
                <a:gd name="T13" fmla="*/ 39 h 51"/>
                <a:gd name="T14" fmla="*/ 168 w 180"/>
                <a:gd name="T15" fmla="*/ 24 h 51"/>
                <a:gd name="T16" fmla="*/ 137 w 180"/>
                <a:gd name="T17" fmla="*/ 13 h 51"/>
                <a:gd name="T18" fmla="*/ 133 w 180"/>
                <a:gd name="T19" fmla="*/ 6 h 51"/>
                <a:gd name="T20" fmla="*/ 140 w 180"/>
                <a:gd name="T21" fmla="*/ 1 h 51"/>
                <a:gd name="T22" fmla="*/ 180 w 180"/>
                <a:gd name="T23" fmla="*/ 24 h 51"/>
                <a:gd name="T24" fmla="*/ 90 w 180"/>
                <a:gd name="T2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51">
                  <a:moveTo>
                    <a:pt x="90" y="51"/>
                  </a:moveTo>
                  <a:cubicBezTo>
                    <a:pt x="57" y="51"/>
                    <a:pt x="0" y="45"/>
                    <a:pt x="0" y="24"/>
                  </a:cubicBezTo>
                  <a:cubicBezTo>
                    <a:pt x="0" y="13"/>
                    <a:pt x="14" y="6"/>
                    <a:pt x="41" y="1"/>
                  </a:cubicBezTo>
                  <a:cubicBezTo>
                    <a:pt x="44" y="0"/>
                    <a:pt x="47" y="3"/>
                    <a:pt x="48" y="6"/>
                  </a:cubicBezTo>
                  <a:cubicBezTo>
                    <a:pt x="49" y="9"/>
                    <a:pt x="46" y="12"/>
                    <a:pt x="43" y="13"/>
                  </a:cubicBezTo>
                  <a:cubicBezTo>
                    <a:pt x="19" y="17"/>
                    <a:pt x="13" y="23"/>
                    <a:pt x="12" y="24"/>
                  </a:cubicBezTo>
                  <a:cubicBezTo>
                    <a:pt x="14" y="29"/>
                    <a:pt x="42" y="39"/>
                    <a:pt x="90" y="39"/>
                  </a:cubicBezTo>
                  <a:cubicBezTo>
                    <a:pt x="138" y="39"/>
                    <a:pt x="167" y="29"/>
                    <a:pt x="168" y="24"/>
                  </a:cubicBezTo>
                  <a:cubicBezTo>
                    <a:pt x="168" y="23"/>
                    <a:pt x="161" y="17"/>
                    <a:pt x="137" y="13"/>
                  </a:cubicBezTo>
                  <a:cubicBezTo>
                    <a:pt x="134" y="12"/>
                    <a:pt x="132" y="9"/>
                    <a:pt x="133" y="6"/>
                  </a:cubicBezTo>
                  <a:cubicBezTo>
                    <a:pt x="133" y="3"/>
                    <a:pt x="136" y="0"/>
                    <a:pt x="140" y="1"/>
                  </a:cubicBezTo>
                  <a:cubicBezTo>
                    <a:pt x="167" y="6"/>
                    <a:pt x="180" y="13"/>
                    <a:pt x="180" y="24"/>
                  </a:cubicBezTo>
                  <a:cubicBezTo>
                    <a:pt x="180" y="45"/>
                    <a:pt x="124" y="51"/>
                    <a:pt x="9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0" name="Freeform 29">
              <a:extLst>
                <a:ext uri="{FF2B5EF4-FFF2-40B4-BE49-F238E27FC236}">
                  <a16:creationId xmlns:a16="http://schemas.microsoft.com/office/drawing/2014/main" id="{CC296A8A-B355-47F8-9844-D2EAF6CA87C5}"/>
                </a:ext>
              </a:extLst>
            </p:cNvPr>
            <p:cNvSpPr>
              <a:spLocks/>
            </p:cNvSpPr>
            <p:nvPr/>
          </p:nvSpPr>
          <p:spPr bwMode="auto">
            <a:xfrm>
              <a:off x="3437" y="708"/>
              <a:ext cx="426" cy="156"/>
            </a:xfrm>
            <a:custGeom>
              <a:avLst/>
              <a:gdLst>
                <a:gd name="T0" fmla="*/ 144 w 288"/>
                <a:gd name="T1" fmla="*/ 105 h 105"/>
                <a:gd name="T2" fmla="*/ 0 w 288"/>
                <a:gd name="T3" fmla="*/ 51 h 105"/>
                <a:gd name="T4" fmla="*/ 95 w 288"/>
                <a:gd name="T5" fmla="*/ 0 h 105"/>
                <a:gd name="T6" fmla="*/ 102 w 288"/>
                <a:gd name="T7" fmla="*/ 5 h 105"/>
                <a:gd name="T8" fmla="*/ 97 w 288"/>
                <a:gd name="T9" fmla="*/ 12 h 105"/>
                <a:gd name="T10" fmla="*/ 12 w 288"/>
                <a:gd name="T11" fmla="*/ 51 h 105"/>
                <a:gd name="T12" fmla="*/ 144 w 288"/>
                <a:gd name="T13" fmla="*/ 93 h 105"/>
                <a:gd name="T14" fmla="*/ 276 w 288"/>
                <a:gd name="T15" fmla="*/ 51 h 105"/>
                <a:gd name="T16" fmla="*/ 192 w 288"/>
                <a:gd name="T17" fmla="*/ 12 h 105"/>
                <a:gd name="T18" fmla="*/ 186 w 288"/>
                <a:gd name="T19" fmla="*/ 5 h 105"/>
                <a:gd name="T20" fmla="*/ 193 w 288"/>
                <a:gd name="T21" fmla="*/ 0 h 105"/>
                <a:gd name="T22" fmla="*/ 288 w 288"/>
                <a:gd name="T23" fmla="*/ 51 h 105"/>
                <a:gd name="T24" fmla="*/ 144 w 288"/>
                <a:gd name="T2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8" h="105">
                  <a:moveTo>
                    <a:pt x="144" y="105"/>
                  </a:moveTo>
                  <a:cubicBezTo>
                    <a:pt x="74" y="105"/>
                    <a:pt x="0" y="86"/>
                    <a:pt x="0" y="51"/>
                  </a:cubicBezTo>
                  <a:cubicBezTo>
                    <a:pt x="0" y="23"/>
                    <a:pt x="49" y="6"/>
                    <a:pt x="95" y="0"/>
                  </a:cubicBezTo>
                  <a:cubicBezTo>
                    <a:pt x="99" y="0"/>
                    <a:pt x="102" y="2"/>
                    <a:pt x="102" y="5"/>
                  </a:cubicBezTo>
                  <a:cubicBezTo>
                    <a:pt x="103" y="9"/>
                    <a:pt x="100" y="12"/>
                    <a:pt x="97" y="12"/>
                  </a:cubicBezTo>
                  <a:cubicBezTo>
                    <a:pt x="41" y="19"/>
                    <a:pt x="12" y="37"/>
                    <a:pt x="12" y="51"/>
                  </a:cubicBezTo>
                  <a:cubicBezTo>
                    <a:pt x="12" y="71"/>
                    <a:pt x="66" y="93"/>
                    <a:pt x="144" y="93"/>
                  </a:cubicBezTo>
                  <a:cubicBezTo>
                    <a:pt x="222" y="93"/>
                    <a:pt x="276" y="71"/>
                    <a:pt x="276" y="51"/>
                  </a:cubicBezTo>
                  <a:cubicBezTo>
                    <a:pt x="276" y="37"/>
                    <a:pt x="247" y="19"/>
                    <a:pt x="192" y="12"/>
                  </a:cubicBezTo>
                  <a:cubicBezTo>
                    <a:pt x="188" y="12"/>
                    <a:pt x="186" y="9"/>
                    <a:pt x="186" y="5"/>
                  </a:cubicBezTo>
                  <a:cubicBezTo>
                    <a:pt x="187" y="2"/>
                    <a:pt x="190" y="0"/>
                    <a:pt x="193" y="0"/>
                  </a:cubicBezTo>
                  <a:cubicBezTo>
                    <a:pt x="239" y="6"/>
                    <a:pt x="288" y="23"/>
                    <a:pt x="288" y="51"/>
                  </a:cubicBezTo>
                  <a:cubicBezTo>
                    <a:pt x="288" y="86"/>
                    <a:pt x="214" y="105"/>
                    <a:pt x="144"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04" name="Group 164">
            <a:extLst>
              <a:ext uri="{FF2B5EF4-FFF2-40B4-BE49-F238E27FC236}">
                <a16:creationId xmlns:a16="http://schemas.microsoft.com/office/drawing/2014/main" id="{94EC08A3-0D2C-4FD9-8384-2CAF73E69792}"/>
              </a:ext>
            </a:extLst>
          </p:cNvPr>
          <p:cNvGrpSpPr>
            <a:grpSpLocks noChangeAspect="1"/>
          </p:cNvGrpSpPr>
          <p:nvPr/>
        </p:nvGrpSpPr>
        <p:grpSpPr bwMode="auto">
          <a:xfrm>
            <a:off x="1053475" y="1911579"/>
            <a:ext cx="492991" cy="480291"/>
            <a:chOff x="3625" y="3155"/>
            <a:chExt cx="427" cy="416"/>
          </a:xfrm>
          <a:solidFill>
            <a:schemeClr val="bg1"/>
          </a:solidFill>
        </p:grpSpPr>
        <p:sp>
          <p:nvSpPr>
            <p:cNvPr id="105" name="Freeform 165">
              <a:extLst>
                <a:ext uri="{FF2B5EF4-FFF2-40B4-BE49-F238E27FC236}">
                  <a16:creationId xmlns:a16="http://schemas.microsoft.com/office/drawing/2014/main" id="{74C37050-7982-4991-B89A-D98AC980F646}"/>
                </a:ext>
              </a:extLst>
            </p:cNvPr>
            <p:cNvSpPr>
              <a:spLocks noEditPoints="1"/>
            </p:cNvSpPr>
            <p:nvPr/>
          </p:nvSpPr>
          <p:spPr bwMode="auto">
            <a:xfrm>
              <a:off x="3785" y="3276"/>
              <a:ext cx="107" cy="104"/>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6"/>
                    <a:pt x="0" y="36"/>
                  </a:cubicBezTo>
                  <a:cubicBezTo>
                    <a:pt x="0" y="16"/>
                    <a:pt x="16" y="0"/>
                    <a:pt x="36" y="0"/>
                  </a:cubicBezTo>
                  <a:cubicBezTo>
                    <a:pt x="56" y="0"/>
                    <a:pt x="72" y="16"/>
                    <a:pt x="72" y="36"/>
                  </a:cubicBezTo>
                  <a:cubicBezTo>
                    <a:pt x="72" y="56"/>
                    <a:pt x="56" y="72"/>
                    <a:pt x="36" y="72"/>
                  </a:cubicBezTo>
                  <a:close/>
                  <a:moveTo>
                    <a:pt x="36" y="12"/>
                  </a:moveTo>
                  <a:cubicBezTo>
                    <a:pt x="23" y="12"/>
                    <a:pt x="12" y="23"/>
                    <a:pt x="12" y="36"/>
                  </a:cubicBezTo>
                  <a:cubicBezTo>
                    <a:pt x="12" y="49"/>
                    <a:pt x="23" y="60"/>
                    <a:pt x="36" y="60"/>
                  </a:cubicBezTo>
                  <a:cubicBezTo>
                    <a:pt x="49" y="60"/>
                    <a:pt x="60" y="49"/>
                    <a:pt x="60" y="36"/>
                  </a:cubicBezTo>
                  <a:cubicBezTo>
                    <a:pt x="60" y="23"/>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6" name="Freeform 166">
              <a:extLst>
                <a:ext uri="{FF2B5EF4-FFF2-40B4-BE49-F238E27FC236}">
                  <a16:creationId xmlns:a16="http://schemas.microsoft.com/office/drawing/2014/main" id="{D992797C-000E-48D5-8AA2-998BA01D39B3}"/>
                </a:ext>
              </a:extLst>
            </p:cNvPr>
            <p:cNvSpPr>
              <a:spLocks noEditPoints="1"/>
            </p:cNvSpPr>
            <p:nvPr/>
          </p:nvSpPr>
          <p:spPr bwMode="auto">
            <a:xfrm>
              <a:off x="3759" y="3363"/>
              <a:ext cx="159" cy="87"/>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5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5" y="48"/>
                    <a:pt x="95" y="48"/>
                    <a:pt x="95"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7" name="Freeform 167">
              <a:extLst>
                <a:ext uri="{FF2B5EF4-FFF2-40B4-BE49-F238E27FC236}">
                  <a16:creationId xmlns:a16="http://schemas.microsoft.com/office/drawing/2014/main" id="{58A33A35-D4B7-44B4-8124-A517D159BB1E}"/>
                </a:ext>
              </a:extLst>
            </p:cNvPr>
            <p:cNvSpPr>
              <a:spLocks/>
            </p:cNvSpPr>
            <p:nvPr/>
          </p:nvSpPr>
          <p:spPr bwMode="auto">
            <a:xfrm>
              <a:off x="3917" y="3213"/>
              <a:ext cx="75" cy="72"/>
            </a:xfrm>
            <a:custGeom>
              <a:avLst/>
              <a:gdLst>
                <a:gd name="T0" fmla="*/ 7 w 51"/>
                <a:gd name="T1" fmla="*/ 50 h 50"/>
                <a:gd name="T2" fmla="*/ 3 w 51"/>
                <a:gd name="T3" fmla="*/ 48 h 50"/>
                <a:gd name="T4" fmla="*/ 3 w 51"/>
                <a:gd name="T5" fmla="*/ 40 h 50"/>
                <a:gd name="T6" fmla="*/ 40 w 51"/>
                <a:gd name="T7" fmla="*/ 3 h 50"/>
                <a:gd name="T8" fmla="*/ 48 w 51"/>
                <a:gd name="T9" fmla="*/ 3 h 50"/>
                <a:gd name="T10" fmla="*/ 48 w 51"/>
                <a:gd name="T11" fmla="*/ 11 h 50"/>
                <a:gd name="T12" fmla="*/ 11 w 51"/>
                <a:gd name="T13" fmla="*/ 48 h 50"/>
                <a:gd name="T14" fmla="*/ 7 w 51"/>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0">
                  <a:moveTo>
                    <a:pt x="7" y="50"/>
                  </a:moveTo>
                  <a:cubicBezTo>
                    <a:pt x="5" y="50"/>
                    <a:pt x="4" y="49"/>
                    <a:pt x="3" y="48"/>
                  </a:cubicBezTo>
                  <a:cubicBezTo>
                    <a:pt x="0" y="46"/>
                    <a:pt x="0" y="42"/>
                    <a:pt x="3" y="40"/>
                  </a:cubicBezTo>
                  <a:cubicBezTo>
                    <a:pt x="40" y="3"/>
                    <a:pt x="40" y="3"/>
                    <a:pt x="40" y="3"/>
                  </a:cubicBezTo>
                  <a:cubicBezTo>
                    <a:pt x="42" y="0"/>
                    <a:pt x="46" y="0"/>
                    <a:pt x="48" y="3"/>
                  </a:cubicBezTo>
                  <a:cubicBezTo>
                    <a:pt x="51" y="5"/>
                    <a:pt x="51" y="9"/>
                    <a:pt x="48" y="11"/>
                  </a:cubicBezTo>
                  <a:cubicBezTo>
                    <a:pt x="11" y="48"/>
                    <a:pt x="11" y="48"/>
                    <a:pt x="11" y="48"/>
                  </a:cubicBezTo>
                  <a:cubicBezTo>
                    <a:pt x="10" y="49"/>
                    <a:pt x="8" y="50"/>
                    <a:pt x="7"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8" name="Freeform 168">
              <a:extLst>
                <a:ext uri="{FF2B5EF4-FFF2-40B4-BE49-F238E27FC236}">
                  <a16:creationId xmlns:a16="http://schemas.microsoft.com/office/drawing/2014/main" id="{EED604A8-AE7D-4A17-A52D-25AF54E63D9E}"/>
                </a:ext>
              </a:extLst>
            </p:cNvPr>
            <p:cNvSpPr>
              <a:spLocks noEditPoints="1"/>
            </p:cNvSpPr>
            <p:nvPr/>
          </p:nvSpPr>
          <p:spPr bwMode="auto">
            <a:xfrm>
              <a:off x="3963" y="3155"/>
              <a:ext cx="89" cy="87"/>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9" name="Freeform 169">
              <a:extLst>
                <a:ext uri="{FF2B5EF4-FFF2-40B4-BE49-F238E27FC236}">
                  <a16:creationId xmlns:a16="http://schemas.microsoft.com/office/drawing/2014/main" id="{4DE47F23-807C-49EF-B79D-E121BB5B12C4}"/>
                </a:ext>
              </a:extLst>
            </p:cNvPr>
            <p:cNvSpPr>
              <a:spLocks/>
            </p:cNvSpPr>
            <p:nvPr/>
          </p:nvSpPr>
          <p:spPr bwMode="auto">
            <a:xfrm>
              <a:off x="3935" y="3457"/>
              <a:ext cx="56" cy="55"/>
            </a:xfrm>
            <a:custGeom>
              <a:avLst/>
              <a:gdLst>
                <a:gd name="T0" fmla="*/ 32 w 38"/>
                <a:gd name="T1" fmla="*/ 38 h 38"/>
                <a:gd name="T2" fmla="*/ 28 w 38"/>
                <a:gd name="T3" fmla="*/ 36 h 38"/>
                <a:gd name="T4" fmla="*/ 2 w 38"/>
                <a:gd name="T5" fmla="*/ 11 h 38"/>
                <a:gd name="T6" fmla="*/ 2 w 38"/>
                <a:gd name="T7" fmla="*/ 2 h 38"/>
                <a:gd name="T8" fmla="*/ 11 w 38"/>
                <a:gd name="T9" fmla="*/ 2 h 38"/>
                <a:gd name="T10" fmla="*/ 36 w 38"/>
                <a:gd name="T11" fmla="*/ 28 h 38"/>
                <a:gd name="T12" fmla="*/ 36 w 38"/>
                <a:gd name="T13" fmla="*/ 36 h 38"/>
                <a:gd name="T14" fmla="*/ 32 w 38"/>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38">
                  <a:moveTo>
                    <a:pt x="32" y="38"/>
                  </a:moveTo>
                  <a:cubicBezTo>
                    <a:pt x="30" y="38"/>
                    <a:pt x="29" y="37"/>
                    <a:pt x="28" y="36"/>
                  </a:cubicBezTo>
                  <a:cubicBezTo>
                    <a:pt x="2" y="11"/>
                    <a:pt x="2" y="11"/>
                    <a:pt x="2" y="11"/>
                  </a:cubicBezTo>
                  <a:cubicBezTo>
                    <a:pt x="0" y="8"/>
                    <a:pt x="0" y="4"/>
                    <a:pt x="2" y="2"/>
                  </a:cubicBezTo>
                  <a:cubicBezTo>
                    <a:pt x="5" y="0"/>
                    <a:pt x="8" y="0"/>
                    <a:pt x="11" y="2"/>
                  </a:cubicBezTo>
                  <a:cubicBezTo>
                    <a:pt x="36" y="28"/>
                    <a:pt x="36" y="28"/>
                    <a:pt x="36" y="28"/>
                  </a:cubicBezTo>
                  <a:cubicBezTo>
                    <a:pt x="38" y="30"/>
                    <a:pt x="38" y="34"/>
                    <a:pt x="36" y="36"/>
                  </a:cubicBezTo>
                  <a:cubicBezTo>
                    <a:pt x="35" y="37"/>
                    <a:pt x="33" y="38"/>
                    <a:pt x="32"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0" name="Freeform 170">
              <a:extLst>
                <a:ext uri="{FF2B5EF4-FFF2-40B4-BE49-F238E27FC236}">
                  <a16:creationId xmlns:a16="http://schemas.microsoft.com/office/drawing/2014/main" id="{B0AE7A49-8533-4AFA-9904-3D1C4987D294}"/>
                </a:ext>
              </a:extLst>
            </p:cNvPr>
            <p:cNvSpPr>
              <a:spLocks noEditPoints="1"/>
            </p:cNvSpPr>
            <p:nvPr/>
          </p:nvSpPr>
          <p:spPr bwMode="auto">
            <a:xfrm>
              <a:off x="3963" y="3485"/>
              <a:ext cx="89" cy="86"/>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1" name="Freeform 171">
              <a:extLst>
                <a:ext uri="{FF2B5EF4-FFF2-40B4-BE49-F238E27FC236}">
                  <a16:creationId xmlns:a16="http://schemas.microsoft.com/office/drawing/2014/main" id="{61DAFF5D-B5CD-493A-8EAD-08DAB7FC6C32}"/>
                </a:ext>
              </a:extLst>
            </p:cNvPr>
            <p:cNvSpPr>
              <a:spLocks/>
            </p:cNvSpPr>
            <p:nvPr/>
          </p:nvSpPr>
          <p:spPr bwMode="auto">
            <a:xfrm>
              <a:off x="3685" y="3213"/>
              <a:ext cx="74" cy="72"/>
            </a:xfrm>
            <a:custGeom>
              <a:avLst/>
              <a:gdLst>
                <a:gd name="T0" fmla="*/ 44 w 50"/>
                <a:gd name="T1" fmla="*/ 50 h 50"/>
                <a:gd name="T2" fmla="*/ 40 w 50"/>
                <a:gd name="T3" fmla="*/ 48 h 50"/>
                <a:gd name="T4" fmla="*/ 2 w 50"/>
                <a:gd name="T5" fmla="*/ 11 h 50"/>
                <a:gd name="T6" fmla="*/ 2 w 50"/>
                <a:gd name="T7" fmla="*/ 3 h 50"/>
                <a:gd name="T8" fmla="*/ 11 w 50"/>
                <a:gd name="T9" fmla="*/ 3 h 50"/>
                <a:gd name="T10" fmla="*/ 48 w 50"/>
                <a:gd name="T11" fmla="*/ 40 h 50"/>
                <a:gd name="T12" fmla="*/ 48 w 50"/>
                <a:gd name="T13" fmla="*/ 48 h 50"/>
                <a:gd name="T14" fmla="*/ 44 w 50"/>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50">
                  <a:moveTo>
                    <a:pt x="44" y="50"/>
                  </a:moveTo>
                  <a:cubicBezTo>
                    <a:pt x="42" y="50"/>
                    <a:pt x="41" y="49"/>
                    <a:pt x="40" y="48"/>
                  </a:cubicBezTo>
                  <a:cubicBezTo>
                    <a:pt x="2" y="11"/>
                    <a:pt x="2" y="11"/>
                    <a:pt x="2" y="11"/>
                  </a:cubicBezTo>
                  <a:cubicBezTo>
                    <a:pt x="0" y="9"/>
                    <a:pt x="0" y="5"/>
                    <a:pt x="2" y="3"/>
                  </a:cubicBezTo>
                  <a:cubicBezTo>
                    <a:pt x="5" y="0"/>
                    <a:pt x="8" y="0"/>
                    <a:pt x="11" y="3"/>
                  </a:cubicBezTo>
                  <a:cubicBezTo>
                    <a:pt x="48" y="40"/>
                    <a:pt x="48" y="40"/>
                    <a:pt x="48" y="40"/>
                  </a:cubicBezTo>
                  <a:cubicBezTo>
                    <a:pt x="50" y="42"/>
                    <a:pt x="50" y="46"/>
                    <a:pt x="48" y="48"/>
                  </a:cubicBezTo>
                  <a:cubicBezTo>
                    <a:pt x="47" y="49"/>
                    <a:pt x="45" y="50"/>
                    <a:pt x="44"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2" name="Freeform 172">
              <a:extLst>
                <a:ext uri="{FF2B5EF4-FFF2-40B4-BE49-F238E27FC236}">
                  <a16:creationId xmlns:a16="http://schemas.microsoft.com/office/drawing/2014/main" id="{F27F2433-9BDC-434D-B785-C98483E32005}"/>
                </a:ext>
              </a:extLst>
            </p:cNvPr>
            <p:cNvSpPr>
              <a:spLocks noEditPoints="1"/>
            </p:cNvSpPr>
            <p:nvPr/>
          </p:nvSpPr>
          <p:spPr bwMode="auto">
            <a:xfrm>
              <a:off x="3625" y="3155"/>
              <a:ext cx="89" cy="87"/>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3" name="Freeform 173">
              <a:extLst>
                <a:ext uri="{FF2B5EF4-FFF2-40B4-BE49-F238E27FC236}">
                  <a16:creationId xmlns:a16="http://schemas.microsoft.com/office/drawing/2014/main" id="{90F34CA0-056E-4B83-8E1D-EB36A367218A}"/>
                </a:ext>
              </a:extLst>
            </p:cNvPr>
            <p:cNvSpPr>
              <a:spLocks/>
            </p:cNvSpPr>
            <p:nvPr/>
          </p:nvSpPr>
          <p:spPr bwMode="auto">
            <a:xfrm>
              <a:off x="3685" y="3457"/>
              <a:ext cx="57" cy="55"/>
            </a:xfrm>
            <a:custGeom>
              <a:avLst/>
              <a:gdLst>
                <a:gd name="T0" fmla="*/ 7 w 39"/>
                <a:gd name="T1" fmla="*/ 38 h 38"/>
                <a:gd name="T2" fmla="*/ 3 w 39"/>
                <a:gd name="T3" fmla="*/ 36 h 38"/>
                <a:gd name="T4" fmla="*/ 3 w 39"/>
                <a:gd name="T5" fmla="*/ 28 h 38"/>
                <a:gd name="T6" fmla="*/ 28 w 39"/>
                <a:gd name="T7" fmla="*/ 2 h 38"/>
                <a:gd name="T8" fmla="*/ 37 w 39"/>
                <a:gd name="T9" fmla="*/ 2 h 38"/>
                <a:gd name="T10" fmla="*/ 37 w 39"/>
                <a:gd name="T11" fmla="*/ 11 h 38"/>
                <a:gd name="T12" fmla="*/ 11 w 39"/>
                <a:gd name="T13" fmla="*/ 36 h 38"/>
                <a:gd name="T14" fmla="*/ 7 w 39"/>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8">
                  <a:moveTo>
                    <a:pt x="7" y="38"/>
                  </a:moveTo>
                  <a:cubicBezTo>
                    <a:pt x="5" y="38"/>
                    <a:pt x="4" y="37"/>
                    <a:pt x="3" y="36"/>
                  </a:cubicBezTo>
                  <a:cubicBezTo>
                    <a:pt x="0" y="34"/>
                    <a:pt x="0" y="30"/>
                    <a:pt x="3" y="28"/>
                  </a:cubicBezTo>
                  <a:cubicBezTo>
                    <a:pt x="28" y="2"/>
                    <a:pt x="28" y="2"/>
                    <a:pt x="28" y="2"/>
                  </a:cubicBezTo>
                  <a:cubicBezTo>
                    <a:pt x="30" y="0"/>
                    <a:pt x="34" y="0"/>
                    <a:pt x="37" y="2"/>
                  </a:cubicBezTo>
                  <a:cubicBezTo>
                    <a:pt x="39" y="4"/>
                    <a:pt x="39" y="8"/>
                    <a:pt x="37" y="11"/>
                  </a:cubicBezTo>
                  <a:cubicBezTo>
                    <a:pt x="11" y="36"/>
                    <a:pt x="11" y="36"/>
                    <a:pt x="11" y="36"/>
                  </a:cubicBezTo>
                  <a:cubicBezTo>
                    <a:pt x="10" y="37"/>
                    <a:pt x="8" y="38"/>
                    <a:pt x="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4" name="Freeform 174">
              <a:extLst>
                <a:ext uri="{FF2B5EF4-FFF2-40B4-BE49-F238E27FC236}">
                  <a16:creationId xmlns:a16="http://schemas.microsoft.com/office/drawing/2014/main" id="{4C5413E8-6687-40D9-8F6D-BF27C4FA29F8}"/>
                </a:ext>
              </a:extLst>
            </p:cNvPr>
            <p:cNvSpPr>
              <a:spLocks noEditPoints="1"/>
            </p:cNvSpPr>
            <p:nvPr/>
          </p:nvSpPr>
          <p:spPr bwMode="auto">
            <a:xfrm>
              <a:off x="3625" y="3485"/>
              <a:ext cx="89" cy="86"/>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5" name="Freeform 175">
              <a:extLst>
                <a:ext uri="{FF2B5EF4-FFF2-40B4-BE49-F238E27FC236}">
                  <a16:creationId xmlns:a16="http://schemas.microsoft.com/office/drawing/2014/main" id="{121466E9-066F-457E-8322-6153E5B74734}"/>
                </a:ext>
              </a:extLst>
            </p:cNvPr>
            <p:cNvSpPr>
              <a:spLocks/>
            </p:cNvSpPr>
            <p:nvPr/>
          </p:nvSpPr>
          <p:spPr bwMode="auto">
            <a:xfrm>
              <a:off x="3910" y="3346"/>
              <a:ext cx="71" cy="17"/>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3" y="12"/>
                    <a:pt x="0" y="9"/>
                    <a:pt x="0" y="6"/>
                  </a:cubicBezTo>
                  <a:cubicBezTo>
                    <a:pt x="0" y="2"/>
                    <a:pt x="3" y="0"/>
                    <a:pt x="6" y="0"/>
                  </a:cubicBezTo>
                  <a:cubicBezTo>
                    <a:pt x="42" y="0"/>
                    <a:pt x="42" y="0"/>
                    <a:pt x="42" y="0"/>
                  </a:cubicBezTo>
                  <a:cubicBezTo>
                    <a:pt x="45" y="0"/>
                    <a:pt x="48" y="2"/>
                    <a:pt x="48" y="6"/>
                  </a:cubicBezTo>
                  <a:cubicBezTo>
                    <a:pt x="48" y="9"/>
                    <a:pt x="45"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6" name="Freeform 176">
              <a:extLst>
                <a:ext uri="{FF2B5EF4-FFF2-40B4-BE49-F238E27FC236}">
                  <a16:creationId xmlns:a16="http://schemas.microsoft.com/office/drawing/2014/main" id="{4DC98063-B2D9-415E-AF94-17F398FF6F2C}"/>
                </a:ext>
              </a:extLst>
            </p:cNvPr>
            <p:cNvSpPr>
              <a:spLocks noEditPoints="1"/>
            </p:cNvSpPr>
            <p:nvPr/>
          </p:nvSpPr>
          <p:spPr bwMode="auto">
            <a:xfrm>
              <a:off x="3963" y="3311"/>
              <a:ext cx="89" cy="87"/>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7" name="Freeform 177">
              <a:extLst>
                <a:ext uri="{FF2B5EF4-FFF2-40B4-BE49-F238E27FC236}">
                  <a16:creationId xmlns:a16="http://schemas.microsoft.com/office/drawing/2014/main" id="{CC06E5A9-EA96-4029-B424-E3B8BA292FD4}"/>
                </a:ext>
              </a:extLst>
            </p:cNvPr>
            <p:cNvSpPr>
              <a:spLocks/>
            </p:cNvSpPr>
            <p:nvPr/>
          </p:nvSpPr>
          <p:spPr bwMode="auto">
            <a:xfrm>
              <a:off x="3696" y="3346"/>
              <a:ext cx="71" cy="17"/>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3" y="12"/>
                    <a:pt x="0" y="9"/>
                    <a:pt x="0" y="6"/>
                  </a:cubicBezTo>
                  <a:cubicBezTo>
                    <a:pt x="0" y="2"/>
                    <a:pt x="3" y="0"/>
                    <a:pt x="6" y="0"/>
                  </a:cubicBezTo>
                  <a:cubicBezTo>
                    <a:pt x="42" y="0"/>
                    <a:pt x="42" y="0"/>
                    <a:pt x="42" y="0"/>
                  </a:cubicBezTo>
                  <a:cubicBezTo>
                    <a:pt x="45" y="0"/>
                    <a:pt x="48" y="2"/>
                    <a:pt x="48" y="6"/>
                  </a:cubicBezTo>
                  <a:cubicBezTo>
                    <a:pt x="48" y="9"/>
                    <a:pt x="45"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8" name="Freeform 178">
              <a:extLst>
                <a:ext uri="{FF2B5EF4-FFF2-40B4-BE49-F238E27FC236}">
                  <a16:creationId xmlns:a16="http://schemas.microsoft.com/office/drawing/2014/main" id="{96F1A480-9B94-4558-8380-7E1A989BE73A}"/>
                </a:ext>
              </a:extLst>
            </p:cNvPr>
            <p:cNvSpPr>
              <a:spLocks noEditPoints="1"/>
            </p:cNvSpPr>
            <p:nvPr/>
          </p:nvSpPr>
          <p:spPr bwMode="auto">
            <a:xfrm>
              <a:off x="3625" y="3311"/>
              <a:ext cx="89" cy="87"/>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19" name="Rectangle 118">
            <a:extLst>
              <a:ext uri="{FF2B5EF4-FFF2-40B4-BE49-F238E27FC236}">
                <a16:creationId xmlns:a16="http://schemas.microsoft.com/office/drawing/2014/main" id="{BA90B585-456F-4B2A-9F2A-7C82D5B81569}"/>
              </a:ext>
            </a:extLst>
          </p:cNvPr>
          <p:cNvSpPr/>
          <p:nvPr/>
        </p:nvSpPr>
        <p:spPr>
          <a:xfrm>
            <a:off x="562302" y="4530475"/>
            <a:ext cx="1417733" cy="1776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srgbClr val="FFFFFF"/>
                </a:solidFill>
                <a:effectLst/>
                <a:uLnTx/>
                <a:uFillTx/>
                <a:latin typeface="Avenir LT Std 35 Light"/>
                <a:ea typeface="+mn-ea"/>
                <a:cs typeface="+mn-cs"/>
              </a:rPr>
              <a:t>Bijgewerkt </a:t>
            </a: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Plan van Aanpak</a:t>
            </a:r>
          </a:p>
        </p:txBody>
      </p:sp>
      <p:grpSp>
        <p:nvGrpSpPr>
          <p:cNvPr id="120" name="Group 12">
            <a:extLst>
              <a:ext uri="{FF2B5EF4-FFF2-40B4-BE49-F238E27FC236}">
                <a16:creationId xmlns:a16="http://schemas.microsoft.com/office/drawing/2014/main" id="{99912D22-9372-48C3-B461-2C7235A351FF}"/>
              </a:ext>
            </a:extLst>
          </p:cNvPr>
          <p:cNvGrpSpPr>
            <a:grpSpLocks noChangeAspect="1"/>
          </p:cNvGrpSpPr>
          <p:nvPr/>
        </p:nvGrpSpPr>
        <p:grpSpPr bwMode="auto">
          <a:xfrm>
            <a:off x="1090949" y="4729636"/>
            <a:ext cx="541578" cy="429704"/>
            <a:chOff x="1367" y="483"/>
            <a:chExt cx="426" cy="338"/>
          </a:xfrm>
          <a:solidFill>
            <a:schemeClr val="bg1"/>
          </a:solidFill>
        </p:grpSpPr>
        <p:sp>
          <p:nvSpPr>
            <p:cNvPr id="121" name="Freeform 13">
              <a:extLst>
                <a:ext uri="{FF2B5EF4-FFF2-40B4-BE49-F238E27FC236}">
                  <a16:creationId xmlns:a16="http://schemas.microsoft.com/office/drawing/2014/main" id="{45F668EB-0A8B-4A47-92A4-7D9F55AA3346}"/>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2" name="Freeform 14">
              <a:extLst>
                <a:ext uri="{FF2B5EF4-FFF2-40B4-BE49-F238E27FC236}">
                  <a16:creationId xmlns:a16="http://schemas.microsoft.com/office/drawing/2014/main" id="{42CC3ECF-D172-4201-94FE-F5A4FE0D419B}"/>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3" name="Freeform 15">
              <a:extLst>
                <a:ext uri="{FF2B5EF4-FFF2-40B4-BE49-F238E27FC236}">
                  <a16:creationId xmlns:a16="http://schemas.microsoft.com/office/drawing/2014/main" id="{B36B9BCD-E277-4BC4-8C9F-2D854D45ABFF}"/>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4" name="Freeform 16">
              <a:extLst>
                <a:ext uri="{FF2B5EF4-FFF2-40B4-BE49-F238E27FC236}">
                  <a16:creationId xmlns:a16="http://schemas.microsoft.com/office/drawing/2014/main" id="{0A63A025-7877-482B-B355-73513A88758A}"/>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25" name="Group 50">
            <a:extLst>
              <a:ext uri="{FF2B5EF4-FFF2-40B4-BE49-F238E27FC236}">
                <a16:creationId xmlns:a16="http://schemas.microsoft.com/office/drawing/2014/main" id="{AF3C1C16-7104-43F5-9FA6-79C1D7B6A1C8}"/>
              </a:ext>
            </a:extLst>
          </p:cNvPr>
          <p:cNvGrpSpPr>
            <a:grpSpLocks noChangeAspect="1"/>
          </p:cNvGrpSpPr>
          <p:nvPr/>
        </p:nvGrpSpPr>
        <p:grpSpPr bwMode="auto">
          <a:xfrm>
            <a:off x="7231454" y="3427967"/>
            <a:ext cx="263644" cy="263644"/>
            <a:chOff x="5505" y="439"/>
            <a:chExt cx="426" cy="426"/>
          </a:xfrm>
          <a:solidFill>
            <a:schemeClr val="accent1"/>
          </a:solidFill>
        </p:grpSpPr>
        <p:sp>
          <p:nvSpPr>
            <p:cNvPr id="126" name="Freeform 51">
              <a:extLst>
                <a:ext uri="{FF2B5EF4-FFF2-40B4-BE49-F238E27FC236}">
                  <a16:creationId xmlns:a16="http://schemas.microsoft.com/office/drawing/2014/main" id="{FFA18A77-43F6-4AE9-8796-89C709D3787B}"/>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7" name="Freeform 52">
              <a:extLst>
                <a:ext uri="{FF2B5EF4-FFF2-40B4-BE49-F238E27FC236}">
                  <a16:creationId xmlns:a16="http://schemas.microsoft.com/office/drawing/2014/main" id="{CC6DF93A-B82C-4DAA-9D8D-BC0622BCBFE8}"/>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5" name="Freeform 53">
              <a:extLst>
                <a:ext uri="{FF2B5EF4-FFF2-40B4-BE49-F238E27FC236}">
                  <a16:creationId xmlns:a16="http://schemas.microsoft.com/office/drawing/2014/main" id="{C5028C78-139A-4C90-959F-5E1ACEB3F7A0}"/>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6" name="Freeform 54">
              <a:extLst>
                <a:ext uri="{FF2B5EF4-FFF2-40B4-BE49-F238E27FC236}">
                  <a16:creationId xmlns:a16="http://schemas.microsoft.com/office/drawing/2014/main" id="{D0A0DBAA-782E-4A6B-ABA2-DA61533A4FD5}"/>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81" name="Group 15">
            <a:extLst>
              <a:ext uri="{FF2B5EF4-FFF2-40B4-BE49-F238E27FC236}">
                <a16:creationId xmlns:a16="http://schemas.microsoft.com/office/drawing/2014/main" id="{59308AB8-13DE-49EE-9D52-18E6F9402D6D}"/>
              </a:ext>
            </a:extLst>
          </p:cNvPr>
          <p:cNvGrpSpPr>
            <a:grpSpLocks noChangeAspect="1"/>
          </p:cNvGrpSpPr>
          <p:nvPr/>
        </p:nvGrpSpPr>
        <p:grpSpPr bwMode="auto">
          <a:xfrm>
            <a:off x="7205842" y="4200974"/>
            <a:ext cx="238125" cy="238919"/>
            <a:chOff x="1877" y="2122"/>
            <a:chExt cx="300" cy="301"/>
          </a:xfrm>
          <a:solidFill>
            <a:srgbClr val="FF0000"/>
          </a:solidFill>
        </p:grpSpPr>
        <p:sp>
          <p:nvSpPr>
            <p:cNvPr id="82" name="Freeform 16">
              <a:extLst>
                <a:ext uri="{FF2B5EF4-FFF2-40B4-BE49-F238E27FC236}">
                  <a16:creationId xmlns:a16="http://schemas.microsoft.com/office/drawing/2014/main" id="{45F19C52-6EFC-4065-9B6C-BEC5219016B6}"/>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3" name="Freeform 17">
              <a:extLst>
                <a:ext uri="{FF2B5EF4-FFF2-40B4-BE49-F238E27FC236}">
                  <a16:creationId xmlns:a16="http://schemas.microsoft.com/office/drawing/2014/main" id="{C9F4DA62-B713-4ACF-8C15-378A2548E0A1}"/>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2" name="Freeform 18">
              <a:extLst>
                <a:ext uri="{FF2B5EF4-FFF2-40B4-BE49-F238E27FC236}">
                  <a16:creationId xmlns:a16="http://schemas.microsoft.com/office/drawing/2014/main" id="{719BBD22-1E20-4242-AF74-7FE87FCDA4D1}"/>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8" name="Freeform 19">
              <a:extLst>
                <a:ext uri="{FF2B5EF4-FFF2-40B4-BE49-F238E27FC236}">
                  <a16:creationId xmlns:a16="http://schemas.microsoft.com/office/drawing/2014/main" id="{85FB00C8-8F08-465B-8C6B-EC3E774B802B}"/>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1" name="Freeform 20">
              <a:extLst>
                <a:ext uri="{FF2B5EF4-FFF2-40B4-BE49-F238E27FC236}">
                  <a16:creationId xmlns:a16="http://schemas.microsoft.com/office/drawing/2014/main" id="{32A89E89-E412-449D-B5BE-3C4D13EAFA47}"/>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2" name="Freeform 21">
              <a:extLst>
                <a:ext uri="{FF2B5EF4-FFF2-40B4-BE49-F238E27FC236}">
                  <a16:creationId xmlns:a16="http://schemas.microsoft.com/office/drawing/2014/main" id="{EAC8A93A-E0CD-4EE2-802F-A35B94B76523}"/>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3" name="Freeform 22">
              <a:extLst>
                <a:ext uri="{FF2B5EF4-FFF2-40B4-BE49-F238E27FC236}">
                  <a16:creationId xmlns:a16="http://schemas.microsoft.com/office/drawing/2014/main" id="{F416515C-BC85-4CCD-AA28-838B90BB38B1}"/>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4" name="Freeform 23">
              <a:extLst>
                <a:ext uri="{FF2B5EF4-FFF2-40B4-BE49-F238E27FC236}">
                  <a16:creationId xmlns:a16="http://schemas.microsoft.com/office/drawing/2014/main" id="{A2F7E97B-02B1-47AC-8B74-CB5766F932FE}"/>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56" name="Group 31">
            <a:extLst>
              <a:ext uri="{FF2B5EF4-FFF2-40B4-BE49-F238E27FC236}">
                <a16:creationId xmlns:a16="http://schemas.microsoft.com/office/drawing/2014/main" id="{1C35D9A6-1BB0-44C9-B14F-B12DA2E6B188}"/>
              </a:ext>
            </a:extLst>
          </p:cNvPr>
          <p:cNvGrpSpPr>
            <a:grpSpLocks noChangeAspect="1"/>
          </p:cNvGrpSpPr>
          <p:nvPr/>
        </p:nvGrpSpPr>
        <p:grpSpPr bwMode="auto">
          <a:xfrm>
            <a:off x="7138724" y="4980059"/>
            <a:ext cx="305732" cy="298783"/>
            <a:chOff x="3619" y="663"/>
            <a:chExt cx="440" cy="430"/>
          </a:xfrm>
          <a:solidFill>
            <a:srgbClr val="FF0000"/>
          </a:solidFill>
        </p:grpSpPr>
        <p:sp>
          <p:nvSpPr>
            <p:cNvPr id="157" name="Freeform 32">
              <a:extLst>
                <a:ext uri="{FF2B5EF4-FFF2-40B4-BE49-F238E27FC236}">
                  <a16:creationId xmlns:a16="http://schemas.microsoft.com/office/drawing/2014/main" id="{36C9EF3A-E9AA-4D8A-B00F-4DA2A24C5AB6}"/>
                </a:ext>
              </a:extLst>
            </p:cNvPr>
            <p:cNvSpPr>
              <a:spLocks noEditPoints="1"/>
            </p:cNvSpPr>
            <p:nvPr/>
          </p:nvSpPr>
          <p:spPr bwMode="auto">
            <a:xfrm>
              <a:off x="3646"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33">
              <a:extLst>
                <a:ext uri="{FF2B5EF4-FFF2-40B4-BE49-F238E27FC236}">
                  <a16:creationId xmlns:a16="http://schemas.microsoft.com/office/drawing/2014/main" id="{4C3AC0A6-C689-47D4-80FF-8002F2CDA1E3}"/>
                </a:ext>
              </a:extLst>
            </p:cNvPr>
            <p:cNvSpPr>
              <a:spLocks noEditPoints="1"/>
            </p:cNvSpPr>
            <p:nvPr/>
          </p:nvSpPr>
          <p:spPr bwMode="auto">
            <a:xfrm>
              <a:off x="3619"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34">
              <a:extLst>
                <a:ext uri="{FF2B5EF4-FFF2-40B4-BE49-F238E27FC236}">
                  <a16:creationId xmlns:a16="http://schemas.microsoft.com/office/drawing/2014/main" id="{11E57542-72AC-4C2F-A126-88A9366150AE}"/>
                </a:ext>
              </a:extLst>
            </p:cNvPr>
            <p:cNvSpPr>
              <a:spLocks noEditPoints="1"/>
            </p:cNvSpPr>
            <p:nvPr/>
          </p:nvSpPr>
          <p:spPr bwMode="auto">
            <a:xfrm>
              <a:off x="3940"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35">
              <a:extLst>
                <a:ext uri="{FF2B5EF4-FFF2-40B4-BE49-F238E27FC236}">
                  <a16:creationId xmlns:a16="http://schemas.microsoft.com/office/drawing/2014/main" id="{A41944E9-9200-4111-8BDC-1AFAB17CB044}"/>
                </a:ext>
              </a:extLst>
            </p:cNvPr>
            <p:cNvSpPr>
              <a:spLocks noEditPoints="1"/>
            </p:cNvSpPr>
            <p:nvPr/>
          </p:nvSpPr>
          <p:spPr bwMode="auto">
            <a:xfrm>
              <a:off x="3912"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36">
              <a:extLst>
                <a:ext uri="{FF2B5EF4-FFF2-40B4-BE49-F238E27FC236}">
                  <a16:creationId xmlns:a16="http://schemas.microsoft.com/office/drawing/2014/main" id="{1AB0851E-6884-4D16-922A-58F74143E150}"/>
                </a:ext>
              </a:extLst>
            </p:cNvPr>
            <p:cNvSpPr>
              <a:spLocks noEditPoints="1"/>
            </p:cNvSpPr>
            <p:nvPr/>
          </p:nvSpPr>
          <p:spPr bwMode="auto">
            <a:xfrm>
              <a:off x="3793" y="663"/>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Freeform 37">
              <a:extLst>
                <a:ext uri="{FF2B5EF4-FFF2-40B4-BE49-F238E27FC236}">
                  <a16:creationId xmlns:a16="http://schemas.microsoft.com/office/drawing/2014/main" id="{8E38BDE7-78DB-4F77-B448-9BC87AAD62D1}"/>
                </a:ext>
              </a:extLst>
            </p:cNvPr>
            <p:cNvSpPr>
              <a:spLocks noEditPoints="1"/>
            </p:cNvSpPr>
            <p:nvPr/>
          </p:nvSpPr>
          <p:spPr bwMode="auto">
            <a:xfrm>
              <a:off x="3766" y="771"/>
              <a:ext cx="146"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68" name="Group 33">
            <a:extLst>
              <a:ext uri="{FF2B5EF4-FFF2-40B4-BE49-F238E27FC236}">
                <a16:creationId xmlns:a16="http://schemas.microsoft.com/office/drawing/2014/main" id="{727E7D35-31E6-4E9C-B585-E3D73A181ED7}"/>
              </a:ext>
            </a:extLst>
          </p:cNvPr>
          <p:cNvGrpSpPr>
            <a:grpSpLocks noChangeAspect="1"/>
          </p:cNvGrpSpPr>
          <p:nvPr/>
        </p:nvGrpSpPr>
        <p:grpSpPr bwMode="auto">
          <a:xfrm>
            <a:off x="7162143" y="3813882"/>
            <a:ext cx="252515" cy="252514"/>
            <a:chOff x="3438" y="437"/>
            <a:chExt cx="428" cy="428"/>
          </a:xfrm>
          <a:solidFill>
            <a:srgbClr val="FF0000"/>
          </a:solidFill>
        </p:grpSpPr>
        <p:sp>
          <p:nvSpPr>
            <p:cNvPr id="169" name="Freeform 34">
              <a:extLst>
                <a:ext uri="{FF2B5EF4-FFF2-40B4-BE49-F238E27FC236}">
                  <a16:creationId xmlns:a16="http://schemas.microsoft.com/office/drawing/2014/main" id="{A74B7BF8-3966-457F-9F7D-2B7A22777405}"/>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70" name="Freeform 35">
              <a:extLst>
                <a:ext uri="{FF2B5EF4-FFF2-40B4-BE49-F238E27FC236}">
                  <a16:creationId xmlns:a16="http://schemas.microsoft.com/office/drawing/2014/main" id="{0CD63C82-0DA6-4677-974B-50C127ED65BF}"/>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71" name="Group 83">
            <a:extLst>
              <a:ext uri="{FF2B5EF4-FFF2-40B4-BE49-F238E27FC236}">
                <a16:creationId xmlns:a16="http://schemas.microsoft.com/office/drawing/2014/main" id="{83223A81-650D-48A7-830F-5C159069CD20}"/>
              </a:ext>
            </a:extLst>
          </p:cNvPr>
          <p:cNvGrpSpPr>
            <a:grpSpLocks noChangeAspect="1"/>
          </p:cNvGrpSpPr>
          <p:nvPr/>
        </p:nvGrpSpPr>
        <p:grpSpPr bwMode="auto">
          <a:xfrm>
            <a:off x="7171535" y="4580091"/>
            <a:ext cx="299675" cy="292864"/>
            <a:chOff x="2584" y="1926"/>
            <a:chExt cx="440" cy="430"/>
          </a:xfrm>
          <a:solidFill>
            <a:srgbClr val="FF0000"/>
          </a:solidFill>
        </p:grpSpPr>
        <p:sp>
          <p:nvSpPr>
            <p:cNvPr id="172" name="Freeform 84">
              <a:extLst>
                <a:ext uri="{FF2B5EF4-FFF2-40B4-BE49-F238E27FC236}">
                  <a16:creationId xmlns:a16="http://schemas.microsoft.com/office/drawing/2014/main" id="{ECCA6D78-FFE9-4B70-9683-BDDF98123A5F}"/>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3" name="Freeform 85">
              <a:extLst>
                <a:ext uri="{FF2B5EF4-FFF2-40B4-BE49-F238E27FC236}">
                  <a16:creationId xmlns:a16="http://schemas.microsoft.com/office/drawing/2014/main" id="{937352D2-6C8B-4472-98C5-B871B88F7C9E}"/>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4" name="Freeform 86">
              <a:extLst>
                <a:ext uri="{FF2B5EF4-FFF2-40B4-BE49-F238E27FC236}">
                  <a16:creationId xmlns:a16="http://schemas.microsoft.com/office/drawing/2014/main" id="{D48E8B0F-83A5-45AD-A9D4-92C172ADE03F}"/>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5" name="Freeform 87">
              <a:extLst>
                <a:ext uri="{FF2B5EF4-FFF2-40B4-BE49-F238E27FC236}">
                  <a16:creationId xmlns:a16="http://schemas.microsoft.com/office/drawing/2014/main" id="{BB5A9474-1867-4AD8-96A8-6A5B3064A121}"/>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6" name="Freeform 88">
              <a:extLst>
                <a:ext uri="{FF2B5EF4-FFF2-40B4-BE49-F238E27FC236}">
                  <a16:creationId xmlns:a16="http://schemas.microsoft.com/office/drawing/2014/main" id="{271C817F-9757-4418-92D4-7458F67CD681}"/>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7" name="Freeform 89">
              <a:extLst>
                <a:ext uri="{FF2B5EF4-FFF2-40B4-BE49-F238E27FC236}">
                  <a16:creationId xmlns:a16="http://schemas.microsoft.com/office/drawing/2014/main" id="{A53143FF-3A29-4D60-A6C6-51F978A60DA5}"/>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8" name="Freeform 90">
              <a:extLst>
                <a:ext uri="{FF2B5EF4-FFF2-40B4-BE49-F238E27FC236}">
                  <a16:creationId xmlns:a16="http://schemas.microsoft.com/office/drawing/2014/main" id="{B5574D14-A62C-41DD-8D2D-1E9E6C795C9C}"/>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9" name="Freeform 91">
              <a:extLst>
                <a:ext uri="{FF2B5EF4-FFF2-40B4-BE49-F238E27FC236}">
                  <a16:creationId xmlns:a16="http://schemas.microsoft.com/office/drawing/2014/main" id="{33FE48C0-B34C-45FB-B7F5-3717AAD744ED}"/>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0" name="Freeform 92">
              <a:extLst>
                <a:ext uri="{FF2B5EF4-FFF2-40B4-BE49-F238E27FC236}">
                  <a16:creationId xmlns:a16="http://schemas.microsoft.com/office/drawing/2014/main" id="{51ACC97B-EC56-4046-9B7A-FC5ECB2EE4B4}"/>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1" name="Rectangle 93">
              <a:extLst>
                <a:ext uri="{FF2B5EF4-FFF2-40B4-BE49-F238E27FC236}">
                  <a16:creationId xmlns:a16="http://schemas.microsoft.com/office/drawing/2014/main" id="{385BAE55-2098-4A8E-A35C-D7C677DD544F}"/>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4" name="Freeform 94">
              <a:extLst>
                <a:ext uri="{FF2B5EF4-FFF2-40B4-BE49-F238E27FC236}">
                  <a16:creationId xmlns:a16="http://schemas.microsoft.com/office/drawing/2014/main" id="{A331DBEB-13B0-4AFD-A128-0188399482E5}"/>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35" name="Group 81">
            <a:extLst>
              <a:ext uri="{FF2B5EF4-FFF2-40B4-BE49-F238E27FC236}">
                <a16:creationId xmlns:a16="http://schemas.microsoft.com/office/drawing/2014/main" id="{F5D7CD51-3179-4FCD-9097-855DEE35962C}"/>
              </a:ext>
            </a:extLst>
          </p:cNvPr>
          <p:cNvGrpSpPr>
            <a:grpSpLocks noChangeAspect="1"/>
          </p:cNvGrpSpPr>
          <p:nvPr/>
        </p:nvGrpSpPr>
        <p:grpSpPr bwMode="auto">
          <a:xfrm>
            <a:off x="7147869" y="1775264"/>
            <a:ext cx="286439" cy="285760"/>
            <a:chOff x="1370" y="1720"/>
            <a:chExt cx="426" cy="425"/>
          </a:xfrm>
          <a:solidFill>
            <a:srgbClr val="FF0000"/>
          </a:solidFill>
        </p:grpSpPr>
        <p:sp>
          <p:nvSpPr>
            <p:cNvPr id="136" name="Freeform 82">
              <a:extLst>
                <a:ext uri="{FF2B5EF4-FFF2-40B4-BE49-F238E27FC236}">
                  <a16:creationId xmlns:a16="http://schemas.microsoft.com/office/drawing/2014/main" id="{64662A4F-3EA1-4AA7-8AC0-9D1E9FFDD18F}"/>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83">
              <a:extLst>
                <a:ext uri="{FF2B5EF4-FFF2-40B4-BE49-F238E27FC236}">
                  <a16:creationId xmlns:a16="http://schemas.microsoft.com/office/drawing/2014/main" id="{BD10236B-76E9-4D34-89E1-1AC2B202BDFD}"/>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84">
              <a:extLst>
                <a:ext uri="{FF2B5EF4-FFF2-40B4-BE49-F238E27FC236}">
                  <a16:creationId xmlns:a16="http://schemas.microsoft.com/office/drawing/2014/main" id="{A5E40310-6B7D-4F43-A722-1CE3FB49D589}"/>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85">
              <a:extLst>
                <a:ext uri="{FF2B5EF4-FFF2-40B4-BE49-F238E27FC236}">
                  <a16:creationId xmlns:a16="http://schemas.microsoft.com/office/drawing/2014/main" id="{193E4327-89C0-49A4-9FB4-9C86A6309A30}"/>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86">
              <a:extLst>
                <a:ext uri="{FF2B5EF4-FFF2-40B4-BE49-F238E27FC236}">
                  <a16:creationId xmlns:a16="http://schemas.microsoft.com/office/drawing/2014/main" id="{5813C9FC-3120-4104-B370-C423414A5622}"/>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87">
              <a:extLst>
                <a:ext uri="{FF2B5EF4-FFF2-40B4-BE49-F238E27FC236}">
                  <a16:creationId xmlns:a16="http://schemas.microsoft.com/office/drawing/2014/main" id="{696D8125-91EE-456E-8ADC-AF7A2C9684CB}"/>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88">
              <a:extLst>
                <a:ext uri="{FF2B5EF4-FFF2-40B4-BE49-F238E27FC236}">
                  <a16:creationId xmlns:a16="http://schemas.microsoft.com/office/drawing/2014/main" id="{E0F74F08-3F13-4503-8B47-87E3019C4A5D}"/>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4" name="Freeform 89">
              <a:extLst>
                <a:ext uri="{FF2B5EF4-FFF2-40B4-BE49-F238E27FC236}">
                  <a16:creationId xmlns:a16="http://schemas.microsoft.com/office/drawing/2014/main" id="{80463957-3CE3-4B4A-A17D-E3D3EF8421F5}"/>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90">
              <a:extLst>
                <a:ext uri="{FF2B5EF4-FFF2-40B4-BE49-F238E27FC236}">
                  <a16:creationId xmlns:a16="http://schemas.microsoft.com/office/drawing/2014/main" id="{DF77D354-900B-4725-8594-84BB1973F2AC}"/>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91">
              <a:extLst>
                <a:ext uri="{FF2B5EF4-FFF2-40B4-BE49-F238E27FC236}">
                  <a16:creationId xmlns:a16="http://schemas.microsoft.com/office/drawing/2014/main" id="{0C731026-481A-42CA-A7A1-3AE5BB8C1F4C}"/>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92">
              <a:extLst>
                <a:ext uri="{FF2B5EF4-FFF2-40B4-BE49-F238E27FC236}">
                  <a16:creationId xmlns:a16="http://schemas.microsoft.com/office/drawing/2014/main" id="{E797C326-F0B3-47FB-95A9-3867CB098C65}"/>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276">
            <a:extLst>
              <a:ext uri="{FF2B5EF4-FFF2-40B4-BE49-F238E27FC236}">
                <a16:creationId xmlns:a16="http://schemas.microsoft.com/office/drawing/2014/main" id="{785E809A-7A4A-429C-BA82-E93D34D22999}"/>
              </a:ext>
            </a:extLst>
          </p:cNvPr>
          <p:cNvGrpSpPr/>
          <p:nvPr/>
        </p:nvGrpSpPr>
        <p:grpSpPr>
          <a:xfrm>
            <a:off x="7185498" y="5380561"/>
            <a:ext cx="289082" cy="312393"/>
            <a:chOff x="2390775" y="912813"/>
            <a:chExt cx="608013" cy="638176"/>
          </a:xfrm>
          <a:solidFill>
            <a:srgbClr val="FF0000"/>
          </a:solidFill>
        </p:grpSpPr>
        <p:sp>
          <p:nvSpPr>
            <p:cNvPr id="151" name="Freeform 5">
              <a:extLst>
                <a:ext uri="{FF2B5EF4-FFF2-40B4-BE49-F238E27FC236}">
                  <a16:creationId xmlns:a16="http://schemas.microsoft.com/office/drawing/2014/main" id="{CF3F7694-0817-4547-9D15-36810CEDD207}"/>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2" name="Freeform 6">
              <a:extLst>
                <a:ext uri="{FF2B5EF4-FFF2-40B4-BE49-F238E27FC236}">
                  <a16:creationId xmlns:a16="http://schemas.microsoft.com/office/drawing/2014/main" id="{D31C6450-716B-4E2B-8494-44EC371CFFE0}"/>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7">
              <a:extLst>
                <a:ext uri="{FF2B5EF4-FFF2-40B4-BE49-F238E27FC236}">
                  <a16:creationId xmlns:a16="http://schemas.microsoft.com/office/drawing/2014/main" id="{84414A30-D8A4-4EDB-A332-CB388399468C}"/>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4" name="Freeform 8">
              <a:extLst>
                <a:ext uri="{FF2B5EF4-FFF2-40B4-BE49-F238E27FC236}">
                  <a16:creationId xmlns:a16="http://schemas.microsoft.com/office/drawing/2014/main" id="{9056EDA9-D340-4244-80D9-ABCC971FF3FF}"/>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9">
              <a:extLst>
                <a:ext uri="{FF2B5EF4-FFF2-40B4-BE49-F238E27FC236}">
                  <a16:creationId xmlns:a16="http://schemas.microsoft.com/office/drawing/2014/main" id="{93DECE0D-B66B-4AC4-9F32-5B2C9B5BDB54}"/>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78115475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110880"/>
            <a:ext cx="10515600" cy="999580"/>
          </a:xfrm>
        </p:spPr>
        <p:txBody>
          <a:bodyPr/>
          <a:lstStyle/>
          <a:p>
            <a:r>
              <a:rPr lang="en-US" dirty="0"/>
              <a:t>Oriëntatie</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11587" y="1124833"/>
            <a:ext cx="11030041" cy="4126872"/>
          </a:xfrm>
          <a:prstGeom prst="rect">
            <a:avLst/>
          </a:prstGeom>
        </p:spPr>
        <p:txBody>
          <a:bodyPr wrap="square" lIns="0" tIns="0" rIns="0" bIns="0">
            <a:noAutofit/>
          </a:bodyPr>
          <a:lstStyle/>
          <a:p>
            <a:r>
              <a:rPr lang="nl-NL" sz="1600" dirty="0"/>
              <a:t>De </a:t>
            </a:r>
            <a:r>
              <a:rPr lang="nl-NL" sz="1600" dirty="0" smtClean="0"/>
              <a:t>burger </a:t>
            </a:r>
            <a:r>
              <a:rPr lang="nl-NL" sz="1600" dirty="0"/>
              <a:t>is klaar om de stap naar werk of onderwijs te maken en heeft ondersteuning nodig bij het vinden van passend werk of onderwijs. Er wordt gestart met het bijwerken van </a:t>
            </a:r>
            <a:r>
              <a:rPr lang="nl-NL" sz="1600" dirty="0" smtClean="0"/>
              <a:t>de klantkenmerken, </a:t>
            </a:r>
            <a:r>
              <a:rPr lang="nl-NL" sz="1600" dirty="0"/>
              <a:t>zodat </a:t>
            </a:r>
            <a:r>
              <a:rPr lang="nl-NL" sz="1600" dirty="0" smtClean="0"/>
              <a:t>de klantkenmerken volledig zijn en actuele </a:t>
            </a:r>
            <a:r>
              <a:rPr lang="nl-NL" sz="1600" dirty="0"/>
              <a:t>informatie </a:t>
            </a:r>
            <a:r>
              <a:rPr lang="nl-NL" sz="1600" dirty="0" smtClean="0"/>
              <a:t>bevatten. </a:t>
            </a:r>
            <a:r>
              <a:rPr lang="en-US" sz="1600" dirty="0" smtClean="0"/>
              <a:t>De </a:t>
            </a:r>
            <a:r>
              <a:rPr lang="nl-NL" sz="1600" dirty="0"/>
              <a:t>professional </a:t>
            </a:r>
            <a:r>
              <a:rPr lang="en-US" sz="1600" dirty="0"/>
              <a:t>stelt </a:t>
            </a:r>
            <a:r>
              <a:rPr lang="nl-NL" sz="1600" dirty="0"/>
              <a:t>gezamenlijk met de </a:t>
            </a:r>
            <a:r>
              <a:rPr lang="nl-NL" sz="1600" dirty="0" smtClean="0"/>
              <a:t>burger afspraken </a:t>
            </a:r>
            <a:r>
              <a:rPr lang="nl-NL" sz="1600" dirty="0"/>
              <a:t>en doelen op</a:t>
            </a:r>
            <a:r>
              <a:rPr lang="en-US" sz="1600" dirty="0"/>
              <a:t> en legt deze vast in het PvA </a:t>
            </a:r>
            <a:r>
              <a:rPr lang="nl-NL" sz="1600" dirty="0"/>
              <a:t>gegeven </a:t>
            </a:r>
            <a:r>
              <a:rPr lang="nl-NL" sz="1600" dirty="0" smtClean="0"/>
              <a:t>de volledige klantkenmerken om </a:t>
            </a:r>
            <a:r>
              <a:rPr lang="nl-NL" sz="1600" dirty="0"/>
              <a:t>zo een zoekrichting te bepalen richting werk of onderwijs. Hierin dient rekening gehouden te worden met de afstand die een </a:t>
            </a:r>
            <a:r>
              <a:rPr lang="nl-NL" sz="1600" dirty="0" smtClean="0"/>
              <a:t>burger </a:t>
            </a:r>
            <a:r>
              <a:rPr lang="nl-NL" sz="1600" dirty="0"/>
              <a:t>heeft tot de arbeidsmarkt</a:t>
            </a:r>
            <a:r>
              <a:rPr lang="nl-NL" sz="1600" dirty="0">
                <a:solidFill>
                  <a:srgbClr val="7030A0"/>
                </a:solidFill>
              </a:rPr>
              <a:t>.</a:t>
            </a:r>
            <a:r>
              <a:rPr lang="nl-NL" sz="1600" dirty="0"/>
              <a:t> </a:t>
            </a:r>
            <a:endParaRPr lang="nl-NL" sz="1600" dirty="0" smtClean="0"/>
          </a:p>
          <a:p>
            <a:endParaRPr lang="nl-NL" sz="1600" dirty="0"/>
          </a:p>
          <a:p>
            <a:r>
              <a:rPr lang="nl-NL" sz="1600" dirty="0" smtClean="0"/>
              <a:t>De </a:t>
            </a:r>
            <a:r>
              <a:rPr lang="nl-NL" sz="1600" dirty="0"/>
              <a:t>gemeente analyseert continu de markttrends </a:t>
            </a:r>
            <a:r>
              <a:rPr lang="nl-NL" sz="1600" dirty="0" smtClean="0"/>
              <a:t>en </a:t>
            </a:r>
            <a:r>
              <a:rPr lang="nl-NL" sz="1600" dirty="0"/>
              <a:t>laatste marktontwikkelingen waardoor zij inzicht hebben in welke sectoren de vraag naar personeel ligt om hier op te kunnen inspelen. Een onderdeel van het opstellen van afspraken en doelen is het aanvullen en bijwerken van het </a:t>
            </a:r>
            <a:r>
              <a:rPr lang="en-US" sz="1600" dirty="0"/>
              <a:t>tijdens</a:t>
            </a:r>
            <a:r>
              <a:rPr lang="nl-NL" sz="1600" dirty="0"/>
              <a:t> de intake opgestelde doelprofiel (arbeidsmarktprofiel en kansrijk</a:t>
            </a:r>
            <a:r>
              <a:rPr lang="en-US" sz="1600" dirty="0"/>
              <a:t>e</a:t>
            </a:r>
            <a:r>
              <a:rPr lang="nl-NL" sz="1600" dirty="0"/>
              <a:t> beroep</a:t>
            </a:r>
            <a:r>
              <a:rPr lang="en-US" sz="1600" dirty="0"/>
              <a:t>en</a:t>
            </a:r>
            <a:r>
              <a:rPr lang="nl-NL" sz="1600" dirty="0"/>
              <a:t> profiel</a:t>
            </a:r>
            <a:r>
              <a:rPr lang="nl-NL" sz="1600" dirty="0" smtClean="0"/>
              <a:t>). </a:t>
            </a:r>
            <a:r>
              <a:rPr lang="nl-NL" sz="1600" dirty="0"/>
              <a:t>Hiermee wordt de zoektoch naar passend werk of onderwijs afgekaderd en wordt de zoekrichting op de markt bepaald.</a:t>
            </a:r>
            <a:endParaRPr lang="en-US" sz="1600" dirty="0"/>
          </a:p>
          <a:p>
            <a:endParaRPr lang="en-US" sz="1600" dirty="0"/>
          </a:p>
          <a:p>
            <a:r>
              <a:rPr lang="nl-NL" sz="1600" dirty="0" smtClean="0"/>
              <a:t>Aanvullend wordt </a:t>
            </a:r>
            <a:r>
              <a:rPr lang="nl-NL" sz="1600" dirty="0"/>
              <a:t>gekeken </a:t>
            </a:r>
            <a:r>
              <a:rPr lang="nl-NL" sz="1600" dirty="0" smtClean="0"/>
              <a:t>hoe de burger </a:t>
            </a:r>
            <a:r>
              <a:rPr lang="nl-NL" sz="1600" dirty="0"/>
              <a:t>naar een doelprofiel kan toe</a:t>
            </a:r>
            <a:r>
              <a:rPr lang="en-US" sz="1600" dirty="0"/>
              <a:t> </a:t>
            </a:r>
            <a:r>
              <a:rPr lang="nl-NL" sz="1600" dirty="0"/>
              <a:t>groeien. De digitale omgeving laat voor </a:t>
            </a:r>
            <a:r>
              <a:rPr lang="nl-NL" sz="1600" dirty="0" smtClean="0"/>
              <a:t>het </a:t>
            </a:r>
            <a:r>
              <a:rPr lang="nl-NL" sz="1600" dirty="0"/>
              <a:t>genoemde doelprofiel een match zien beide kanten op </a:t>
            </a:r>
            <a:r>
              <a:rPr lang="nl-NL" sz="1600" dirty="0" smtClean="0"/>
              <a:t>d.w.z. dat </a:t>
            </a:r>
            <a:r>
              <a:rPr lang="nl-NL" sz="1600" dirty="0"/>
              <a:t>aan de ene kant inzicht wordt gegeven in welke </a:t>
            </a:r>
            <a:r>
              <a:rPr lang="nl-NL" sz="1600" dirty="0" smtClean="0"/>
              <a:t>burgers </a:t>
            </a:r>
            <a:r>
              <a:rPr lang="nl-NL" sz="1600" dirty="0"/>
              <a:t>matchen met </a:t>
            </a:r>
            <a:r>
              <a:rPr lang="en-US" sz="1600" dirty="0" smtClean="0"/>
              <a:t>een doelprofiel </a:t>
            </a:r>
            <a:r>
              <a:rPr lang="nl-NL" sz="1600" dirty="0" smtClean="0"/>
              <a:t>en </a:t>
            </a:r>
            <a:r>
              <a:rPr lang="nl-NL" sz="1600" dirty="0"/>
              <a:t>aan de andere kant wordt de match gemaakt tussen </a:t>
            </a:r>
            <a:r>
              <a:rPr lang="nl-NL" sz="1600" dirty="0" smtClean="0"/>
              <a:t>doelprofiel en de huidige klantkenmerken van </a:t>
            </a:r>
            <a:r>
              <a:rPr lang="nl-NL" sz="1600" dirty="0"/>
              <a:t>de </a:t>
            </a:r>
            <a:r>
              <a:rPr lang="nl-NL" sz="1600" dirty="0" smtClean="0"/>
              <a:t>burger. </a:t>
            </a:r>
            <a:r>
              <a:rPr lang="en-US" sz="1600" dirty="0" smtClean="0"/>
              <a:t>Groei </a:t>
            </a:r>
            <a:r>
              <a:rPr lang="en-US" sz="1600" dirty="0"/>
              <a:t>wordt ondersteund door voorstellen die het systeem geeft m.b.t. het aanwezige instrumentarium. Het PvA wordt geactualiseerd met de te behalen doelen.</a:t>
            </a:r>
          </a:p>
          <a:p>
            <a:endParaRPr lang="nl-NL" sz="1600" dirty="0"/>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828804"/>
            <a:ext cx="10806305" cy="828047"/>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92651" y="5688400"/>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1125654" y="6369344"/>
            <a:ext cx="352882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dirty="0">
                <a:ln>
                  <a:noFill/>
                </a:ln>
                <a:solidFill>
                  <a:srgbClr val="FFFFFF">
                    <a:lumMod val="50000"/>
                  </a:srgbClr>
                </a:solidFill>
                <a:effectLst/>
                <a:uLnTx/>
                <a:uFillTx/>
                <a:latin typeface="Avenir LT Std 35 Light"/>
                <a:ea typeface="+mn-ea"/>
                <a:cs typeface="+mn-cs"/>
              </a:rPr>
              <a:t>Volledig </a:t>
            </a:r>
            <a:r>
              <a:rPr kumimoji="0" lang="nl-NL" sz="1600" b="0" i="0" u="none" strike="noStrike" kern="1200" cap="none" spc="0" normalizeH="0" baseline="0" dirty="0" smtClean="0">
                <a:ln>
                  <a:noFill/>
                </a:ln>
                <a:solidFill>
                  <a:srgbClr val="FFFFFF">
                    <a:lumMod val="50000"/>
                  </a:srgbClr>
                </a:solidFill>
                <a:effectLst/>
                <a:uLnTx/>
                <a:uFillTx/>
                <a:latin typeface="Avenir LT Std 35 Light"/>
                <a:ea typeface="+mn-ea"/>
                <a:cs typeface="+mn-cs"/>
              </a:rPr>
              <a:t>bijgewerkte</a:t>
            </a:r>
            <a:r>
              <a:rPr kumimoji="0" lang="nl-NL" sz="1600" b="0" i="0" u="none" strike="noStrike" kern="1200" cap="none" spc="0" normalizeH="0" dirty="0" smtClean="0">
                <a:ln>
                  <a:noFill/>
                </a:ln>
                <a:solidFill>
                  <a:srgbClr val="FFFFFF">
                    <a:lumMod val="50000"/>
                  </a:srgbClr>
                </a:solidFill>
                <a:effectLst/>
                <a:uLnTx/>
                <a:uFillTx/>
                <a:latin typeface="Avenir LT Std 35 Light"/>
                <a:ea typeface="+mn-ea"/>
                <a:cs typeface="+mn-cs"/>
              </a:rPr>
              <a:t> klantkenmerken</a:t>
            </a:r>
            <a:endParaRPr kumimoji="0" lang="nl-NL" sz="1600" b="0" i="0" u="none" strike="noStrike" kern="1200" cap="none" spc="0" normalizeH="0" baseline="0" dirty="0">
              <a:ln>
                <a:noFill/>
              </a:ln>
              <a:solidFill>
                <a:srgbClr val="FFFFFF">
                  <a:lumMod val="50000"/>
                </a:srgbClr>
              </a:solidFill>
              <a:effectLst/>
              <a:uLnTx/>
              <a:uFillTx/>
              <a:latin typeface="Avenir LT Std 35 Light"/>
              <a:ea typeface="+mn-ea"/>
              <a:cs typeface="+mn-cs"/>
            </a:endParaRPr>
          </a:p>
        </p:txBody>
      </p:sp>
      <p:sp>
        <p:nvSpPr>
          <p:cNvPr id="267" name="TextBox 266">
            <a:extLst>
              <a:ext uri="{FF2B5EF4-FFF2-40B4-BE49-F238E27FC236}">
                <a16:creationId xmlns:a16="http://schemas.microsoft.com/office/drawing/2014/main" id="{F7F19FD4-56BD-4DC2-A10E-136A5DAA3F62}"/>
              </a:ext>
            </a:extLst>
          </p:cNvPr>
          <p:cNvSpPr txBox="1"/>
          <p:nvPr/>
        </p:nvSpPr>
        <p:spPr>
          <a:xfrm>
            <a:off x="5177693" y="6369344"/>
            <a:ext cx="387537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(Bijgewerkt) Plan van Aanpak</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9" name="Group 4">
            <a:extLst>
              <a:ext uri="{FF2B5EF4-FFF2-40B4-BE49-F238E27FC236}">
                <a16:creationId xmlns:a16="http://schemas.microsoft.com/office/drawing/2014/main" id="{87F41550-EF6E-42D8-A4B4-D7A3FEBAB34E}"/>
              </a:ext>
            </a:extLst>
          </p:cNvPr>
          <p:cNvGrpSpPr>
            <a:grpSpLocks noChangeAspect="1"/>
          </p:cNvGrpSpPr>
          <p:nvPr/>
        </p:nvGrpSpPr>
        <p:grpSpPr bwMode="auto">
          <a:xfrm>
            <a:off x="10663292" y="376932"/>
            <a:ext cx="569818" cy="331506"/>
            <a:chOff x="346" y="526"/>
            <a:chExt cx="428" cy="249"/>
          </a:xfrm>
          <a:solidFill>
            <a:schemeClr val="bg1">
              <a:lumMod val="85000"/>
            </a:schemeClr>
          </a:solidFill>
        </p:grpSpPr>
        <p:sp>
          <p:nvSpPr>
            <p:cNvPr id="30" name="Freeform 5">
              <a:extLst>
                <a:ext uri="{FF2B5EF4-FFF2-40B4-BE49-F238E27FC236}">
                  <a16:creationId xmlns:a16="http://schemas.microsoft.com/office/drawing/2014/main" id="{B4FA3215-0D61-4F47-8F6B-99AEAC074FA9}"/>
                </a:ext>
              </a:extLst>
            </p:cNvPr>
            <p:cNvSpPr>
              <a:spLocks noEditPoints="1"/>
            </p:cNvSpPr>
            <p:nvPr/>
          </p:nvSpPr>
          <p:spPr bwMode="auto">
            <a:xfrm>
              <a:off x="346" y="526"/>
              <a:ext cx="428" cy="249"/>
            </a:xfrm>
            <a:custGeom>
              <a:avLst/>
              <a:gdLst>
                <a:gd name="T0" fmla="*/ 145 w 289"/>
                <a:gd name="T1" fmla="*/ 168 h 168"/>
                <a:gd name="T2" fmla="*/ 2 w 289"/>
                <a:gd name="T3" fmla="*/ 88 h 168"/>
                <a:gd name="T4" fmla="*/ 2 w 289"/>
                <a:gd name="T5" fmla="*/ 80 h 168"/>
                <a:gd name="T6" fmla="*/ 145 w 289"/>
                <a:gd name="T7" fmla="*/ 0 h 168"/>
                <a:gd name="T8" fmla="*/ 287 w 289"/>
                <a:gd name="T9" fmla="*/ 80 h 168"/>
                <a:gd name="T10" fmla="*/ 287 w 289"/>
                <a:gd name="T11" fmla="*/ 88 h 168"/>
                <a:gd name="T12" fmla="*/ 145 w 289"/>
                <a:gd name="T13" fmla="*/ 168 h 168"/>
                <a:gd name="T14" fmla="*/ 14 w 289"/>
                <a:gd name="T15" fmla="*/ 84 h 168"/>
                <a:gd name="T16" fmla="*/ 145 w 289"/>
                <a:gd name="T17" fmla="*/ 156 h 168"/>
                <a:gd name="T18" fmla="*/ 275 w 289"/>
                <a:gd name="T19" fmla="*/ 84 h 168"/>
                <a:gd name="T20" fmla="*/ 145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5" y="168"/>
                  </a:moveTo>
                  <a:cubicBezTo>
                    <a:pt x="66" y="168"/>
                    <a:pt x="5" y="91"/>
                    <a:pt x="2" y="88"/>
                  </a:cubicBezTo>
                  <a:cubicBezTo>
                    <a:pt x="0" y="86"/>
                    <a:pt x="0" y="82"/>
                    <a:pt x="2" y="80"/>
                  </a:cubicBezTo>
                  <a:cubicBezTo>
                    <a:pt x="5" y="77"/>
                    <a:pt x="66" y="0"/>
                    <a:pt x="145" y="0"/>
                  </a:cubicBezTo>
                  <a:cubicBezTo>
                    <a:pt x="223" y="0"/>
                    <a:pt x="285" y="77"/>
                    <a:pt x="287" y="80"/>
                  </a:cubicBezTo>
                  <a:cubicBezTo>
                    <a:pt x="289" y="82"/>
                    <a:pt x="289" y="86"/>
                    <a:pt x="287" y="88"/>
                  </a:cubicBezTo>
                  <a:cubicBezTo>
                    <a:pt x="285" y="91"/>
                    <a:pt x="223" y="168"/>
                    <a:pt x="145" y="168"/>
                  </a:cubicBezTo>
                  <a:close/>
                  <a:moveTo>
                    <a:pt x="14" y="84"/>
                  </a:moveTo>
                  <a:cubicBezTo>
                    <a:pt x="28" y="99"/>
                    <a:pt x="82" y="156"/>
                    <a:pt x="145" y="156"/>
                  </a:cubicBezTo>
                  <a:cubicBezTo>
                    <a:pt x="208" y="156"/>
                    <a:pt x="261" y="99"/>
                    <a:pt x="275" y="84"/>
                  </a:cubicBezTo>
                  <a:cubicBezTo>
                    <a:pt x="261" y="69"/>
                    <a:pt x="208" y="12"/>
                    <a:pt x="145" y="12"/>
                  </a:cubicBezTo>
                  <a:cubicBezTo>
                    <a:pt x="82" y="12"/>
                    <a:pt x="28" y="69"/>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1" name="Freeform 6">
              <a:extLst>
                <a:ext uri="{FF2B5EF4-FFF2-40B4-BE49-F238E27FC236}">
                  <a16:creationId xmlns:a16="http://schemas.microsoft.com/office/drawing/2014/main" id="{430A6D2E-028F-4A79-9FF8-B9D76281C97E}"/>
                </a:ext>
              </a:extLst>
            </p:cNvPr>
            <p:cNvSpPr>
              <a:spLocks noEditPoints="1"/>
            </p:cNvSpPr>
            <p:nvPr/>
          </p:nvSpPr>
          <p:spPr bwMode="auto">
            <a:xfrm>
              <a:off x="481" y="571"/>
              <a:ext cx="160" cy="159"/>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3" y="0"/>
                    <a:pt x="108" y="24"/>
                    <a:pt x="108" y="54"/>
                  </a:cubicBezTo>
                  <a:cubicBezTo>
                    <a:pt x="108" y="84"/>
                    <a:pt x="83" y="108"/>
                    <a:pt x="54" y="108"/>
                  </a:cubicBezTo>
                  <a:close/>
                  <a:moveTo>
                    <a:pt x="54" y="12"/>
                  </a:moveTo>
                  <a:cubicBezTo>
                    <a:pt x="30" y="12"/>
                    <a:pt x="12" y="31"/>
                    <a:pt x="12" y="54"/>
                  </a:cubicBezTo>
                  <a:cubicBezTo>
                    <a:pt x="12" y="77"/>
                    <a:pt x="30"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2" name="Group 31">
            <a:extLst>
              <a:ext uri="{FF2B5EF4-FFF2-40B4-BE49-F238E27FC236}">
                <a16:creationId xmlns:a16="http://schemas.microsoft.com/office/drawing/2014/main" id="{1A63EFC2-32C7-4D24-BEEC-6D13AFEA1F47}"/>
              </a:ext>
            </a:extLst>
          </p:cNvPr>
          <p:cNvGrpSpPr>
            <a:grpSpLocks noChangeAspect="1"/>
          </p:cNvGrpSpPr>
          <p:nvPr/>
        </p:nvGrpSpPr>
        <p:grpSpPr bwMode="auto">
          <a:xfrm>
            <a:off x="11353800" y="305354"/>
            <a:ext cx="485702" cy="474663"/>
            <a:chOff x="3619" y="663"/>
            <a:chExt cx="440" cy="430"/>
          </a:xfrm>
          <a:solidFill>
            <a:schemeClr val="bg1">
              <a:lumMod val="85000"/>
            </a:schemeClr>
          </a:solidFill>
        </p:grpSpPr>
        <p:sp>
          <p:nvSpPr>
            <p:cNvPr id="33" name="Freeform 32">
              <a:extLst>
                <a:ext uri="{FF2B5EF4-FFF2-40B4-BE49-F238E27FC236}">
                  <a16:creationId xmlns:a16="http://schemas.microsoft.com/office/drawing/2014/main" id="{0166A4EF-E241-4B29-B753-2613DBB6B192}"/>
                </a:ext>
              </a:extLst>
            </p:cNvPr>
            <p:cNvSpPr>
              <a:spLocks noEditPoints="1"/>
            </p:cNvSpPr>
            <p:nvPr/>
          </p:nvSpPr>
          <p:spPr bwMode="auto">
            <a:xfrm>
              <a:off x="3646"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33">
              <a:extLst>
                <a:ext uri="{FF2B5EF4-FFF2-40B4-BE49-F238E27FC236}">
                  <a16:creationId xmlns:a16="http://schemas.microsoft.com/office/drawing/2014/main" id="{448780BC-52D7-460B-AEC7-0DA3E73247A7}"/>
                </a:ext>
              </a:extLst>
            </p:cNvPr>
            <p:cNvSpPr>
              <a:spLocks noEditPoints="1"/>
            </p:cNvSpPr>
            <p:nvPr/>
          </p:nvSpPr>
          <p:spPr bwMode="auto">
            <a:xfrm>
              <a:off x="3619"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4">
              <a:extLst>
                <a:ext uri="{FF2B5EF4-FFF2-40B4-BE49-F238E27FC236}">
                  <a16:creationId xmlns:a16="http://schemas.microsoft.com/office/drawing/2014/main" id="{67880D6E-F24C-4A5F-9E9D-C1D98A3D0F61}"/>
                </a:ext>
              </a:extLst>
            </p:cNvPr>
            <p:cNvSpPr>
              <a:spLocks noEditPoints="1"/>
            </p:cNvSpPr>
            <p:nvPr/>
          </p:nvSpPr>
          <p:spPr bwMode="auto">
            <a:xfrm>
              <a:off x="3940"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5">
              <a:extLst>
                <a:ext uri="{FF2B5EF4-FFF2-40B4-BE49-F238E27FC236}">
                  <a16:creationId xmlns:a16="http://schemas.microsoft.com/office/drawing/2014/main" id="{A165128F-9A5A-4799-8A38-71075072EA5D}"/>
                </a:ext>
              </a:extLst>
            </p:cNvPr>
            <p:cNvSpPr>
              <a:spLocks noEditPoints="1"/>
            </p:cNvSpPr>
            <p:nvPr/>
          </p:nvSpPr>
          <p:spPr bwMode="auto">
            <a:xfrm>
              <a:off x="3912"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6">
              <a:extLst>
                <a:ext uri="{FF2B5EF4-FFF2-40B4-BE49-F238E27FC236}">
                  <a16:creationId xmlns:a16="http://schemas.microsoft.com/office/drawing/2014/main" id="{DE8748CB-F91B-4993-9FA3-82AEF63D7E2B}"/>
                </a:ext>
              </a:extLst>
            </p:cNvPr>
            <p:cNvSpPr>
              <a:spLocks noEditPoints="1"/>
            </p:cNvSpPr>
            <p:nvPr/>
          </p:nvSpPr>
          <p:spPr bwMode="auto">
            <a:xfrm>
              <a:off x="3793" y="663"/>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7">
              <a:extLst>
                <a:ext uri="{FF2B5EF4-FFF2-40B4-BE49-F238E27FC236}">
                  <a16:creationId xmlns:a16="http://schemas.microsoft.com/office/drawing/2014/main" id="{88DB156D-EF31-47D6-BDD3-CFA92AEDEA13}"/>
                </a:ext>
              </a:extLst>
            </p:cNvPr>
            <p:cNvSpPr>
              <a:spLocks noEditPoints="1"/>
            </p:cNvSpPr>
            <p:nvPr/>
          </p:nvSpPr>
          <p:spPr bwMode="auto">
            <a:xfrm>
              <a:off x="3766" y="771"/>
              <a:ext cx="146"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2" name="TextBox 21">
            <a:extLst>
              <a:ext uri="{FF2B5EF4-FFF2-40B4-BE49-F238E27FC236}">
                <a16:creationId xmlns:a16="http://schemas.microsoft.com/office/drawing/2014/main" id="{C6873739-34A6-4823-A2CE-AA928370D42C}"/>
              </a:ext>
            </a:extLst>
          </p:cNvPr>
          <p:cNvSpPr txBox="1"/>
          <p:nvPr/>
        </p:nvSpPr>
        <p:spPr>
          <a:xfrm>
            <a:off x="8959532" y="6369343"/>
            <a:ext cx="287997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dirty="0">
                <a:ln>
                  <a:noFill/>
                </a:ln>
                <a:solidFill>
                  <a:srgbClr val="FFFFFF">
                    <a:lumMod val="50000"/>
                  </a:srgbClr>
                </a:solidFill>
                <a:effectLst/>
                <a:uLnTx/>
                <a:uFillTx/>
                <a:latin typeface="Avenir LT Std 35 Light"/>
                <a:ea typeface="+mn-ea"/>
                <a:cs typeface="+mn-cs"/>
              </a:rPr>
              <a:t>Resultaten en opdrachten</a:t>
            </a:r>
            <a:endParaRPr kumimoji="0" lang="nl-NL" sz="1600" b="0" i="0" u="none" strike="noStrike" kern="1200" cap="none" spc="0" normalizeH="0" baseline="0" dirty="0">
              <a:ln>
                <a:noFill/>
              </a:ln>
              <a:solidFill>
                <a:srgbClr val="FFFFFF">
                  <a:lumMod val="50000"/>
                </a:srgbClr>
              </a:solidFill>
              <a:effectLst/>
              <a:uLnTx/>
              <a:uFillTx/>
              <a:latin typeface="Avenir LT Std 35 Light"/>
              <a:ea typeface="+mn-ea"/>
              <a:cs typeface="+mn-cs"/>
            </a:endParaRPr>
          </a:p>
        </p:txBody>
      </p:sp>
      <p:grpSp>
        <p:nvGrpSpPr>
          <p:cNvPr id="62" name="Group 71">
            <a:extLst>
              <a:ext uri="{FF2B5EF4-FFF2-40B4-BE49-F238E27FC236}">
                <a16:creationId xmlns:a16="http://schemas.microsoft.com/office/drawing/2014/main" id="{F201A58C-60D7-4E4E-8F35-9A43D9DCE9ED}"/>
              </a:ext>
            </a:extLst>
          </p:cNvPr>
          <p:cNvGrpSpPr>
            <a:grpSpLocks noChangeAspect="1"/>
          </p:cNvGrpSpPr>
          <p:nvPr/>
        </p:nvGrpSpPr>
        <p:grpSpPr bwMode="auto">
          <a:xfrm>
            <a:off x="2188029" y="5944617"/>
            <a:ext cx="385940" cy="386847"/>
            <a:chOff x="350" y="1719"/>
            <a:chExt cx="426" cy="427"/>
          </a:xfrm>
          <a:solidFill>
            <a:schemeClr val="bg1">
              <a:lumMod val="50000"/>
            </a:schemeClr>
          </a:solidFill>
        </p:grpSpPr>
        <p:sp>
          <p:nvSpPr>
            <p:cNvPr id="63" name="Freeform 72">
              <a:extLst>
                <a:ext uri="{FF2B5EF4-FFF2-40B4-BE49-F238E27FC236}">
                  <a16:creationId xmlns:a16="http://schemas.microsoft.com/office/drawing/2014/main" id="{C23ECC14-F663-4E3F-A280-99D8AB664419}"/>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4" name="Freeform 73">
              <a:extLst>
                <a:ext uri="{FF2B5EF4-FFF2-40B4-BE49-F238E27FC236}">
                  <a16:creationId xmlns:a16="http://schemas.microsoft.com/office/drawing/2014/main" id="{9029473C-C414-4341-95AC-7A2662DE2BFE}"/>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5" name="Freeform 74">
              <a:extLst>
                <a:ext uri="{FF2B5EF4-FFF2-40B4-BE49-F238E27FC236}">
                  <a16:creationId xmlns:a16="http://schemas.microsoft.com/office/drawing/2014/main" id="{68986003-5E7A-4006-8C4A-C15195928E7C}"/>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6" name="Freeform 75">
              <a:extLst>
                <a:ext uri="{FF2B5EF4-FFF2-40B4-BE49-F238E27FC236}">
                  <a16:creationId xmlns:a16="http://schemas.microsoft.com/office/drawing/2014/main" id="{BEE55B8B-62B0-4B87-9910-B0665CB2229A}"/>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7" name="Freeform 76">
              <a:extLst>
                <a:ext uri="{FF2B5EF4-FFF2-40B4-BE49-F238E27FC236}">
                  <a16:creationId xmlns:a16="http://schemas.microsoft.com/office/drawing/2014/main" id="{D933AEDC-2A31-45C7-9F29-BDFD987BAC02}"/>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8" name="Freeform 77">
              <a:extLst>
                <a:ext uri="{FF2B5EF4-FFF2-40B4-BE49-F238E27FC236}">
                  <a16:creationId xmlns:a16="http://schemas.microsoft.com/office/drawing/2014/main" id="{CF908DA8-ECB6-4097-8009-3ED62D32BA99}"/>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9" name="Freeform 78">
              <a:extLst>
                <a:ext uri="{FF2B5EF4-FFF2-40B4-BE49-F238E27FC236}">
                  <a16:creationId xmlns:a16="http://schemas.microsoft.com/office/drawing/2014/main" id="{F3EA645C-7353-4113-8B41-4234E01C7D3F}"/>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0" name="Freeform 79">
              <a:extLst>
                <a:ext uri="{FF2B5EF4-FFF2-40B4-BE49-F238E27FC236}">
                  <a16:creationId xmlns:a16="http://schemas.microsoft.com/office/drawing/2014/main" id="{823173EB-0758-4D7F-BED5-3DFE447F7666}"/>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1" name="Freeform 80">
              <a:extLst>
                <a:ext uri="{FF2B5EF4-FFF2-40B4-BE49-F238E27FC236}">
                  <a16:creationId xmlns:a16="http://schemas.microsoft.com/office/drawing/2014/main" id="{A79ACDD2-7891-4FAC-AD7B-480F227ACA03}"/>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2" name="Freeform 81">
              <a:extLst>
                <a:ext uri="{FF2B5EF4-FFF2-40B4-BE49-F238E27FC236}">
                  <a16:creationId xmlns:a16="http://schemas.microsoft.com/office/drawing/2014/main" id="{F3FE9794-CBB6-4176-A101-AC7583D44C2F}"/>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3" name="Freeform 82">
              <a:extLst>
                <a:ext uri="{FF2B5EF4-FFF2-40B4-BE49-F238E27FC236}">
                  <a16:creationId xmlns:a16="http://schemas.microsoft.com/office/drawing/2014/main" id="{17DC987C-7EFB-4B98-8162-2B50196FDC12}"/>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4" name="Freeform 83">
              <a:extLst>
                <a:ext uri="{FF2B5EF4-FFF2-40B4-BE49-F238E27FC236}">
                  <a16:creationId xmlns:a16="http://schemas.microsoft.com/office/drawing/2014/main" id="{CFEB83D1-CA1E-4D67-B04D-54CD9B6F0AA6}"/>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84" name="Group 39">
            <a:extLst>
              <a:ext uri="{FF2B5EF4-FFF2-40B4-BE49-F238E27FC236}">
                <a16:creationId xmlns:a16="http://schemas.microsoft.com/office/drawing/2014/main" id="{1AFB101B-D29C-405E-8382-8EE4CCBE13F4}"/>
              </a:ext>
            </a:extLst>
          </p:cNvPr>
          <p:cNvGrpSpPr>
            <a:grpSpLocks noChangeAspect="1"/>
          </p:cNvGrpSpPr>
          <p:nvPr/>
        </p:nvGrpSpPr>
        <p:grpSpPr bwMode="auto">
          <a:xfrm>
            <a:off x="10074386" y="5912750"/>
            <a:ext cx="420400" cy="419425"/>
            <a:chOff x="4653" y="658"/>
            <a:chExt cx="431" cy="430"/>
          </a:xfrm>
          <a:solidFill>
            <a:schemeClr val="bg1">
              <a:lumMod val="50000"/>
            </a:schemeClr>
          </a:solidFill>
        </p:grpSpPr>
        <p:sp>
          <p:nvSpPr>
            <p:cNvPr id="85" name="Freeform 40">
              <a:extLst>
                <a:ext uri="{FF2B5EF4-FFF2-40B4-BE49-F238E27FC236}">
                  <a16:creationId xmlns:a16="http://schemas.microsoft.com/office/drawing/2014/main" id="{39E80C83-FAEB-4AD4-980D-C44EC0D3BE01}"/>
                </a:ext>
              </a:extLst>
            </p:cNvPr>
            <p:cNvSpPr>
              <a:spLocks noEditPoints="1"/>
            </p:cNvSpPr>
            <p:nvPr/>
          </p:nvSpPr>
          <p:spPr bwMode="auto">
            <a:xfrm>
              <a:off x="4689" y="658"/>
              <a:ext cx="147" cy="144"/>
            </a:xfrm>
            <a:custGeom>
              <a:avLst/>
              <a:gdLst>
                <a:gd name="T0" fmla="*/ 48 w 96"/>
                <a:gd name="T1" fmla="*/ 96 h 96"/>
                <a:gd name="T2" fmla="*/ 0 w 96"/>
                <a:gd name="T3" fmla="*/ 48 h 96"/>
                <a:gd name="T4" fmla="*/ 48 w 96"/>
                <a:gd name="T5" fmla="*/ 0 h 96"/>
                <a:gd name="T6" fmla="*/ 96 w 96"/>
                <a:gd name="T7" fmla="*/ 48 h 96"/>
                <a:gd name="T8" fmla="*/ 48 w 96"/>
                <a:gd name="T9" fmla="*/ 96 h 96"/>
                <a:gd name="T10" fmla="*/ 48 w 96"/>
                <a:gd name="T11" fmla="*/ 12 h 96"/>
                <a:gd name="T12" fmla="*/ 12 w 96"/>
                <a:gd name="T13" fmla="*/ 48 h 96"/>
                <a:gd name="T14" fmla="*/ 48 w 96"/>
                <a:gd name="T15" fmla="*/ 84 h 96"/>
                <a:gd name="T16" fmla="*/ 84 w 96"/>
                <a:gd name="T17" fmla="*/ 48 h 96"/>
                <a:gd name="T18" fmla="*/ 48 w 96"/>
                <a:gd name="T19"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96"/>
                  </a:moveTo>
                  <a:cubicBezTo>
                    <a:pt x="22" y="96"/>
                    <a:pt x="0" y="75"/>
                    <a:pt x="0" y="48"/>
                  </a:cubicBezTo>
                  <a:cubicBezTo>
                    <a:pt x="0" y="22"/>
                    <a:pt x="22" y="0"/>
                    <a:pt x="48" y="0"/>
                  </a:cubicBezTo>
                  <a:cubicBezTo>
                    <a:pt x="75" y="0"/>
                    <a:pt x="96" y="22"/>
                    <a:pt x="96" y="48"/>
                  </a:cubicBezTo>
                  <a:cubicBezTo>
                    <a:pt x="96" y="75"/>
                    <a:pt x="75" y="96"/>
                    <a:pt x="48" y="96"/>
                  </a:cubicBezTo>
                  <a:close/>
                  <a:moveTo>
                    <a:pt x="48" y="12"/>
                  </a:moveTo>
                  <a:cubicBezTo>
                    <a:pt x="29" y="12"/>
                    <a:pt x="12" y="28"/>
                    <a:pt x="12" y="48"/>
                  </a:cubicBezTo>
                  <a:cubicBezTo>
                    <a:pt x="12" y="68"/>
                    <a:pt x="29" y="84"/>
                    <a:pt x="48" y="84"/>
                  </a:cubicBezTo>
                  <a:cubicBezTo>
                    <a:pt x="68" y="84"/>
                    <a:pt x="84" y="68"/>
                    <a:pt x="84" y="48"/>
                  </a:cubicBezTo>
                  <a:cubicBezTo>
                    <a:pt x="84" y="28"/>
                    <a:pt x="68" y="12"/>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1">
              <a:extLst>
                <a:ext uri="{FF2B5EF4-FFF2-40B4-BE49-F238E27FC236}">
                  <a16:creationId xmlns:a16="http://schemas.microsoft.com/office/drawing/2014/main" id="{54D48605-F60D-4BBB-96A5-401F0E3FF8CB}"/>
                </a:ext>
              </a:extLst>
            </p:cNvPr>
            <p:cNvSpPr>
              <a:spLocks noEditPoints="1"/>
            </p:cNvSpPr>
            <p:nvPr/>
          </p:nvSpPr>
          <p:spPr bwMode="auto">
            <a:xfrm>
              <a:off x="4653" y="820"/>
              <a:ext cx="220" cy="268"/>
            </a:xfrm>
            <a:custGeom>
              <a:avLst/>
              <a:gdLst>
                <a:gd name="T0" fmla="*/ 96 w 144"/>
                <a:gd name="T1" fmla="*/ 180 h 180"/>
                <a:gd name="T2" fmla="*/ 48 w 144"/>
                <a:gd name="T3" fmla="*/ 180 h 180"/>
                <a:gd name="T4" fmla="*/ 42 w 144"/>
                <a:gd name="T5" fmla="*/ 174 h 180"/>
                <a:gd name="T6" fmla="*/ 42 w 144"/>
                <a:gd name="T7" fmla="*/ 99 h 180"/>
                <a:gd name="T8" fmla="*/ 0 w 144"/>
                <a:gd name="T9" fmla="*/ 6 h 180"/>
                <a:gd name="T10" fmla="*/ 6 w 144"/>
                <a:gd name="T11" fmla="*/ 0 h 180"/>
                <a:gd name="T12" fmla="*/ 138 w 144"/>
                <a:gd name="T13" fmla="*/ 0 h 180"/>
                <a:gd name="T14" fmla="*/ 144 w 144"/>
                <a:gd name="T15" fmla="*/ 6 h 180"/>
                <a:gd name="T16" fmla="*/ 102 w 144"/>
                <a:gd name="T17" fmla="*/ 99 h 180"/>
                <a:gd name="T18" fmla="*/ 102 w 144"/>
                <a:gd name="T19" fmla="*/ 174 h 180"/>
                <a:gd name="T20" fmla="*/ 96 w 144"/>
                <a:gd name="T21" fmla="*/ 180 h 180"/>
                <a:gd name="T22" fmla="*/ 54 w 144"/>
                <a:gd name="T23" fmla="*/ 168 h 180"/>
                <a:gd name="T24" fmla="*/ 90 w 144"/>
                <a:gd name="T25" fmla="*/ 168 h 180"/>
                <a:gd name="T26" fmla="*/ 90 w 144"/>
                <a:gd name="T27" fmla="*/ 96 h 180"/>
                <a:gd name="T28" fmla="*/ 93 w 144"/>
                <a:gd name="T29" fmla="*/ 91 h 180"/>
                <a:gd name="T30" fmla="*/ 132 w 144"/>
                <a:gd name="T31" fmla="*/ 12 h 180"/>
                <a:gd name="T32" fmla="*/ 13 w 144"/>
                <a:gd name="T33" fmla="*/ 12 h 180"/>
                <a:gd name="T34" fmla="*/ 51 w 144"/>
                <a:gd name="T35" fmla="*/ 91 h 180"/>
                <a:gd name="T36" fmla="*/ 54 w 144"/>
                <a:gd name="T37" fmla="*/ 96 h 180"/>
                <a:gd name="T38" fmla="*/ 54 w 144"/>
                <a:gd name="T39"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4" h="180">
                  <a:moveTo>
                    <a:pt x="96" y="180"/>
                  </a:moveTo>
                  <a:cubicBezTo>
                    <a:pt x="48" y="180"/>
                    <a:pt x="48" y="180"/>
                    <a:pt x="48" y="180"/>
                  </a:cubicBezTo>
                  <a:cubicBezTo>
                    <a:pt x="45" y="180"/>
                    <a:pt x="42" y="177"/>
                    <a:pt x="42" y="174"/>
                  </a:cubicBezTo>
                  <a:cubicBezTo>
                    <a:pt x="42" y="99"/>
                    <a:pt x="42" y="99"/>
                    <a:pt x="42" y="99"/>
                  </a:cubicBezTo>
                  <a:cubicBezTo>
                    <a:pt x="16" y="82"/>
                    <a:pt x="0" y="49"/>
                    <a:pt x="0" y="6"/>
                  </a:cubicBezTo>
                  <a:cubicBezTo>
                    <a:pt x="0" y="3"/>
                    <a:pt x="3" y="0"/>
                    <a:pt x="6" y="0"/>
                  </a:cubicBezTo>
                  <a:cubicBezTo>
                    <a:pt x="138" y="0"/>
                    <a:pt x="138" y="0"/>
                    <a:pt x="138" y="0"/>
                  </a:cubicBezTo>
                  <a:cubicBezTo>
                    <a:pt x="142" y="0"/>
                    <a:pt x="144" y="3"/>
                    <a:pt x="144" y="6"/>
                  </a:cubicBezTo>
                  <a:cubicBezTo>
                    <a:pt x="144" y="49"/>
                    <a:pt x="129" y="82"/>
                    <a:pt x="102" y="99"/>
                  </a:cubicBezTo>
                  <a:cubicBezTo>
                    <a:pt x="102" y="174"/>
                    <a:pt x="102" y="174"/>
                    <a:pt x="102" y="174"/>
                  </a:cubicBezTo>
                  <a:cubicBezTo>
                    <a:pt x="102" y="177"/>
                    <a:pt x="100" y="180"/>
                    <a:pt x="96" y="180"/>
                  </a:cubicBezTo>
                  <a:close/>
                  <a:moveTo>
                    <a:pt x="54" y="168"/>
                  </a:moveTo>
                  <a:cubicBezTo>
                    <a:pt x="90" y="168"/>
                    <a:pt x="90" y="168"/>
                    <a:pt x="90" y="168"/>
                  </a:cubicBezTo>
                  <a:cubicBezTo>
                    <a:pt x="90" y="96"/>
                    <a:pt x="90" y="96"/>
                    <a:pt x="90" y="96"/>
                  </a:cubicBezTo>
                  <a:cubicBezTo>
                    <a:pt x="90" y="94"/>
                    <a:pt x="92" y="92"/>
                    <a:pt x="93" y="91"/>
                  </a:cubicBezTo>
                  <a:cubicBezTo>
                    <a:pt x="117" y="77"/>
                    <a:pt x="131" y="49"/>
                    <a:pt x="132" y="12"/>
                  </a:cubicBezTo>
                  <a:cubicBezTo>
                    <a:pt x="13" y="12"/>
                    <a:pt x="13" y="12"/>
                    <a:pt x="13" y="12"/>
                  </a:cubicBezTo>
                  <a:cubicBezTo>
                    <a:pt x="14" y="49"/>
                    <a:pt x="28" y="77"/>
                    <a:pt x="51" y="91"/>
                  </a:cubicBezTo>
                  <a:cubicBezTo>
                    <a:pt x="53" y="92"/>
                    <a:pt x="54" y="94"/>
                    <a:pt x="54" y="96"/>
                  </a:cubicBezTo>
                  <a:lnTo>
                    <a:pt x="54"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3">
              <a:extLst>
                <a:ext uri="{FF2B5EF4-FFF2-40B4-BE49-F238E27FC236}">
                  <a16:creationId xmlns:a16="http://schemas.microsoft.com/office/drawing/2014/main" id="{E6C485D3-83B3-4A2C-A8D6-25AA937BD636}"/>
                </a:ext>
              </a:extLst>
            </p:cNvPr>
            <p:cNvSpPr>
              <a:spLocks/>
            </p:cNvSpPr>
            <p:nvPr/>
          </p:nvSpPr>
          <p:spPr bwMode="auto">
            <a:xfrm>
              <a:off x="4873" y="676"/>
              <a:ext cx="211" cy="269"/>
            </a:xfrm>
            <a:custGeom>
              <a:avLst/>
              <a:gdLst>
                <a:gd name="T0" fmla="*/ 132 w 138"/>
                <a:gd name="T1" fmla="*/ 180 h 180"/>
                <a:gd name="T2" fmla="*/ 18 w 138"/>
                <a:gd name="T3" fmla="*/ 180 h 180"/>
                <a:gd name="T4" fmla="*/ 12 w 138"/>
                <a:gd name="T5" fmla="*/ 174 h 180"/>
                <a:gd name="T6" fmla="*/ 18 w 138"/>
                <a:gd name="T7" fmla="*/ 168 h 180"/>
                <a:gd name="T8" fmla="*/ 126 w 138"/>
                <a:gd name="T9" fmla="*/ 168 h 180"/>
                <a:gd name="T10" fmla="*/ 126 w 138"/>
                <a:gd name="T11" fmla="*/ 12 h 180"/>
                <a:gd name="T12" fmla="*/ 6 w 138"/>
                <a:gd name="T13" fmla="*/ 12 h 180"/>
                <a:gd name="T14" fmla="*/ 0 w 138"/>
                <a:gd name="T15" fmla="*/ 6 h 180"/>
                <a:gd name="T16" fmla="*/ 6 w 138"/>
                <a:gd name="T17" fmla="*/ 0 h 180"/>
                <a:gd name="T18" fmla="*/ 132 w 138"/>
                <a:gd name="T19" fmla="*/ 0 h 180"/>
                <a:gd name="T20" fmla="*/ 138 w 138"/>
                <a:gd name="T21" fmla="*/ 6 h 180"/>
                <a:gd name="T22" fmla="*/ 138 w 138"/>
                <a:gd name="T23" fmla="*/ 174 h 180"/>
                <a:gd name="T24" fmla="*/ 132 w 138"/>
                <a:gd name="T25"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180">
                  <a:moveTo>
                    <a:pt x="132" y="180"/>
                  </a:moveTo>
                  <a:cubicBezTo>
                    <a:pt x="18" y="180"/>
                    <a:pt x="18" y="180"/>
                    <a:pt x="18" y="180"/>
                  </a:cubicBezTo>
                  <a:cubicBezTo>
                    <a:pt x="15" y="180"/>
                    <a:pt x="12" y="177"/>
                    <a:pt x="12" y="174"/>
                  </a:cubicBezTo>
                  <a:cubicBezTo>
                    <a:pt x="12" y="171"/>
                    <a:pt x="15" y="168"/>
                    <a:pt x="18" y="168"/>
                  </a:cubicBezTo>
                  <a:cubicBezTo>
                    <a:pt x="126" y="168"/>
                    <a:pt x="126" y="168"/>
                    <a:pt x="126" y="168"/>
                  </a:cubicBezTo>
                  <a:cubicBezTo>
                    <a:pt x="126" y="12"/>
                    <a:pt x="126" y="12"/>
                    <a:pt x="126" y="12"/>
                  </a:cubicBezTo>
                  <a:cubicBezTo>
                    <a:pt x="6" y="12"/>
                    <a:pt x="6" y="12"/>
                    <a:pt x="6" y="12"/>
                  </a:cubicBezTo>
                  <a:cubicBezTo>
                    <a:pt x="3" y="12"/>
                    <a:pt x="0" y="9"/>
                    <a:pt x="0" y="6"/>
                  </a:cubicBezTo>
                  <a:cubicBezTo>
                    <a:pt x="0" y="3"/>
                    <a:pt x="3" y="0"/>
                    <a:pt x="6" y="0"/>
                  </a:cubicBezTo>
                  <a:cubicBezTo>
                    <a:pt x="132" y="0"/>
                    <a:pt x="132" y="0"/>
                    <a:pt x="132" y="0"/>
                  </a:cubicBezTo>
                  <a:cubicBezTo>
                    <a:pt x="135" y="0"/>
                    <a:pt x="138" y="3"/>
                    <a:pt x="138" y="6"/>
                  </a:cubicBezTo>
                  <a:cubicBezTo>
                    <a:pt x="138" y="174"/>
                    <a:pt x="138" y="174"/>
                    <a:pt x="138" y="174"/>
                  </a:cubicBezTo>
                  <a:cubicBezTo>
                    <a:pt x="138" y="177"/>
                    <a:pt x="135" y="180"/>
                    <a:pt x="132" y="1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44">
              <a:extLst>
                <a:ext uri="{FF2B5EF4-FFF2-40B4-BE49-F238E27FC236}">
                  <a16:creationId xmlns:a16="http://schemas.microsoft.com/office/drawing/2014/main" id="{DAA89009-B7AF-431C-B8A0-26293C1E0E6A}"/>
                </a:ext>
              </a:extLst>
            </p:cNvPr>
            <p:cNvSpPr>
              <a:spLocks/>
            </p:cNvSpPr>
            <p:nvPr/>
          </p:nvSpPr>
          <p:spPr bwMode="auto">
            <a:xfrm>
              <a:off x="4899" y="720"/>
              <a:ext cx="138" cy="161"/>
            </a:xfrm>
            <a:custGeom>
              <a:avLst/>
              <a:gdLst>
                <a:gd name="T0" fmla="*/ 6 w 90"/>
                <a:gd name="T1" fmla="*/ 108 h 108"/>
                <a:gd name="T2" fmla="*/ 4 w 90"/>
                <a:gd name="T3" fmla="*/ 108 h 108"/>
                <a:gd name="T4" fmla="*/ 1 w 90"/>
                <a:gd name="T5" fmla="*/ 100 h 108"/>
                <a:gd name="T6" fmla="*/ 23 w 90"/>
                <a:gd name="T7" fmla="*/ 40 h 108"/>
                <a:gd name="T8" fmla="*/ 27 w 90"/>
                <a:gd name="T9" fmla="*/ 36 h 108"/>
                <a:gd name="T10" fmla="*/ 32 w 90"/>
                <a:gd name="T11" fmla="*/ 37 h 108"/>
                <a:gd name="T12" fmla="*/ 62 w 90"/>
                <a:gd name="T13" fmla="*/ 52 h 108"/>
                <a:gd name="T14" fmla="*/ 78 w 90"/>
                <a:gd name="T15" fmla="*/ 5 h 108"/>
                <a:gd name="T16" fmla="*/ 85 w 90"/>
                <a:gd name="T17" fmla="*/ 1 h 108"/>
                <a:gd name="T18" fmla="*/ 89 w 90"/>
                <a:gd name="T19" fmla="*/ 9 h 108"/>
                <a:gd name="T20" fmla="*/ 71 w 90"/>
                <a:gd name="T21" fmla="*/ 63 h 108"/>
                <a:gd name="T22" fmla="*/ 68 w 90"/>
                <a:gd name="T23" fmla="*/ 67 h 108"/>
                <a:gd name="T24" fmla="*/ 63 w 90"/>
                <a:gd name="T25" fmla="*/ 66 h 108"/>
                <a:gd name="T26" fmla="*/ 32 w 90"/>
                <a:gd name="T27" fmla="*/ 50 h 108"/>
                <a:gd name="T28" fmla="*/ 12 w 90"/>
                <a:gd name="T29" fmla="*/ 104 h 108"/>
                <a:gd name="T30" fmla="*/ 6 w 90"/>
                <a:gd name="T3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108">
                  <a:moveTo>
                    <a:pt x="6" y="108"/>
                  </a:moveTo>
                  <a:cubicBezTo>
                    <a:pt x="6" y="108"/>
                    <a:pt x="5" y="108"/>
                    <a:pt x="4" y="108"/>
                  </a:cubicBezTo>
                  <a:cubicBezTo>
                    <a:pt x="1" y="107"/>
                    <a:pt x="0" y="103"/>
                    <a:pt x="1" y="100"/>
                  </a:cubicBezTo>
                  <a:cubicBezTo>
                    <a:pt x="23" y="40"/>
                    <a:pt x="23" y="40"/>
                    <a:pt x="23" y="40"/>
                  </a:cubicBezTo>
                  <a:cubicBezTo>
                    <a:pt x="24" y="38"/>
                    <a:pt x="25" y="37"/>
                    <a:pt x="27" y="36"/>
                  </a:cubicBezTo>
                  <a:cubicBezTo>
                    <a:pt x="28" y="36"/>
                    <a:pt x="30" y="36"/>
                    <a:pt x="32" y="37"/>
                  </a:cubicBezTo>
                  <a:cubicBezTo>
                    <a:pt x="62" y="52"/>
                    <a:pt x="62" y="52"/>
                    <a:pt x="62" y="52"/>
                  </a:cubicBezTo>
                  <a:cubicBezTo>
                    <a:pt x="78" y="5"/>
                    <a:pt x="78" y="5"/>
                    <a:pt x="78" y="5"/>
                  </a:cubicBezTo>
                  <a:cubicBezTo>
                    <a:pt x="79" y="2"/>
                    <a:pt x="82" y="0"/>
                    <a:pt x="85" y="1"/>
                  </a:cubicBezTo>
                  <a:cubicBezTo>
                    <a:pt x="89" y="2"/>
                    <a:pt x="90" y="6"/>
                    <a:pt x="89" y="9"/>
                  </a:cubicBezTo>
                  <a:cubicBezTo>
                    <a:pt x="71" y="63"/>
                    <a:pt x="71" y="63"/>
                    <a:pt x="71" y="63"/>
                  </a:cubicBezTo>
                  <a:cubicBezTo>
                    <a:pt x="71" y="65"/>
                    <a:pt x="69" y="66"/>
                    <a:pt x="68" y="67"/>
                  </a:cubicBezTo>
                  <a:cubicBezTo>
                    <a:pt x="66" y="67"/>
                    <a:pt x="64" y="67"/>
                    <a:pt x="63" y="66"/>
                  </a:cubicBezTo>
                  <a:cubicBezTo>
                    <a:pt x="32" y="50"/>
                    <a:pt x="32" y="50"/>
                    <a:pt x="32" y="50"/>
                  </a:cubicBezTo>
                  <a:cubicBezTo>
                    <a:pt x="12" y="104"/>
                    <a:pt x="12" y="104"/>
                    <a:pt x="12" y="104"/>
                  </a:cubicBezTo>
                  <a:cubicBezTo>
                    <a:pt x="11" y="107"/>
                    <a:pt x="9" y="108"/>
                    <a:pt x="6"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8" name="Titel 2">
            <a:extLst>
              <a:ext uri="{FF2B5EF4-FFF2-40B4-BE49-F238E27FC236}">
                <a16:creationId xmlns:a16="http://schemas.microsoft.com/office/drawing/2014/main" id="{8BA57525-B128-4E02-8D5D-63A04B62D8B5}"/>
              </a:ext>
            </a:extLst>
          </p:cNvPr>
          <p:cNvSpPr txBox="1">
            <a:spLocks/>
          </p:cNvSpPr>
          <p:nvPr/>
        </p:nvSpPr>
        <p:spPr>
          <a:xfrm>
            <a:off x="838200" y="58777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a:t>
            </a:r>
            <a:r>
              <a:rPr lang="en-US" sz="2000" b="0" dirty="0" smtClean="0">
                <a:solidFill>
                  <a:srgbClr val="FF0000"/>
                </a:solidFill>
              </a:rPr>
              <a:t>producten (1/2)</a:t>
            </a:r>
            <a:endParaRPr lang="nl-NL" sz="2000" b="0" dirty="0">
              <a:solidFill>
                <a:srgbClr val="FF0000"/>
              </a:solidFill>
            </a:endParaRPr>
          </a:p>
        </p:txBody>
      </p:sp>
      <p:grpSp>
        <p:nvGrpSpPr>
          <p:cNvPr id="50" name="Group 12">
            <a:extLst>
              <a:ext uri="{FF2B5EF4-FFF2-40B4-BE49-F238E27FC236}">
                <a16:creationId xmlns:a16="http://schemas.microsoft.com/office/drawing/2014/main" id="{D8094918-B986-47FA-B1CA-2B7243D82200}"/>
              </a:ext>
            </a:extLst>
          </p:cNvPr>
          <p:cNvGrpSpPr>
            <a:grpSpLocks noChangeAspect="1"/>
          </p:cNvGrpSpPr>
          <p:nvPr/>
        </p:nvGrpSpPr>
        <p:grpSpPr bwMode="auto">
          <a:xfrm>
            <a:off x="6096000" y="5971813"/>
            <a:ext cx="541578" cy="429704"/>
            <a:chOff x="1367" y="483"/>
            <a:chExt cx="426" cy="338"/>
          </a:xfrm>
          <a:solidFill>
            <a:schemeClr val="bg1">
              <a:lumMod val="50000"/>
            </a:schemeClr>
          </a:solidFill>
        </p:grpSpPr>
        <p:sp>
          <p:nvSpPr>
            <p:cNvPr id="51" name="Freeform 13">
              <a:extLst>
                <a:ext uri="{FF2B5EF4-FFF2-40B4-BE49-F238E27FC236}">
                  <a16:creationId xmlns:a16="http://schemas.microsoft.com/office/drawing/2014/main" id="{FAAE64EB-05E9-4DC7-9EE8-794559AFE7E2}"/>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2" name="Freeform 14">
              <a:extLst>
                <a:ext uri="{FF2B5EF4-FFF2-40B4-BE49-F238E27FC236}">
                  <a16:creationId xmlns:a16="http://schemas.microsoft.com/office/drawing/2014/main" id="{0EDFC28B-F589-4EA3-83D5-D4FA0CB3EAB0}"/>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3" name="Freeform 15">
              <a:extLst>
                <a:ext uri="{FF2B5EF4-FFF2-40B4-BE49-F238E27FC236}">
                  <a16:creationId xmlns:a16="http://schemas.microsoft.com/office/drawing/2014/main" id="{C70829B1-79B5-4508-97FF-450C0902D029}"/>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4" name="Freeform 16">
              <a:extLst>
                <a:ext uri="{FF2B5EF4-FFF2-40B4-BE49-F238E27FC236}">
                  <a16:creationId xmlns:a16="http://schemas.microsoft.com/office/drawing/2014/main" id="{C54A41A3-6E6D-49B4-8850-D9DA5BAF34C3}"/>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49265650"/>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110880"/>
            <a:ext cx="10515600" cy="999580"/>
          </a:xfrm>
        </p:spPr>
        <p:txBody>
          <a:bodyPr/>
          <a:lstStyle/>
          <a:p>
            <a:r>
              <a:rPr lang="en-US" dirty="0"/>
              <a:t>Oriëntatie</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11587" y="1140875"/>
            <a:ext cx="11030041" cy="3344742"/>
          </a:xfrm>
          <a:prstGeom prst="rect">
            <a:avLst/>
          </a:prstGeom>
        </p:spPr>
        <p:txBody>
          <a:bodyPr wrap="square" lIns="0" tIns="0" rIns="0" bIns="0">
            <a:noAutofit/>
          </a:bodyPr>
          <a:lstStyle/>
          <a:p>
            <a:r>
              <a:rPr lang="nl-NL" sz="1600" dirty="0" smtClean="0"/>
              <a:t>In </a:t>
            </a:r>
            <a:r>
              <a:rPr lang="nl-NL" sz="1600" dirty="0"/>
              <a:t>deze module heeft de </a:t>
            </a:r>
            <a:r>
              <a:rPr lang="nl-NL" sz="1600" dirty="0" smtClean="0"/>
              <a:t>burger digitaal </a:t>
            </a:r>
            <a:r>
              <a:rPr lang="nl-NL" sz="1600" dirty="0"/>
              <a:t>inzicht in de beschikbare vacatures en </a:t>
            </a:r>
            <a:r>
              <a:rPr lang="nl-NL" sz="1600" dirty="0" smtClean="0"/>
              <a:t>arbeidsplaatsen, maar ook in kortstondige klussen of openstaande zzp opdrachten afhankelijk van waar de burger naar op zoek is. Middels </a:t>
            </a:r>
            <a:r>
              <a:rPr lang="nl-NL" sz="1600" dirty="0"/>
              <a:t>het vacature </a:t>
            </a:r>
            <a:r>
              <a:rPr lang="nl-NL" sz="1600" dirty="0" smtClean="0"/>
              <a:t>aanbod </a:t>
            </a:r>
            <a:r>
              <a:rPr lang="nl-NL" sz="1600" dirty="0"/>
              <a:t>kan </a:t>
            </a:r>
            <a:r>
              <a:rPr lang="nl-NL" sz="1600" dirty="0" smtClean="0"/>
              <a:t>de burger door </a:t>
            </a:r>
            <a:r>
              <a:rPr lang="nl-NL" sz="1600" dirty="0"/>
              <a:t>gebruik te maken van de verschillende zoekfuncties gemakkelijk en snel zoeken</a:t>
            </a:r>
            <a:r>
              <a:rPr lang="en-US" sz="1600" dirty="0"/>
              <a:t> en geeft het </a:t>
            </a:r>
            <a:r>
              <a:rPr lang="en-US" sz="1600" dirty="0" smtClean="0"/>
              <a:t>systeem </a:t>
            </a:r>
            <a:r>
              <a:rPr lang="en-US" sz="1600" dirty="0"/>
              <a:t>passende (match) suggesties op </a:t>
            </a:r>
            <a:r>
              <a:rPr lang="en-US" sz="1600" dirty="0" smtClean="0"/>
              <a:t>de </a:t>
            </a:r>
            <a:r>
              <a:rPr lang="en-US" sz="1600" dirty="0"/>
              <a:t>vacatures, arbeidsplaatsen, kortstondige klussen of openstaande zzp opdrachten</a:t>
            </a:r>
            <a:r>
              <a:rPr lang="nl-NL" sz="1600" dirty="0" smtClean="0"/>
              <a:t>. Ook </a:t>
            </a:r>
            <a:r>
              <a:rPr lang="nl-NL" sz="1600" dirty="0"/>
              <a:t>kan de professional in de digitale omgeving middels de beschikbare zoekfuncties gemakkelijk en snel door het </a:t>
            </a:r>
            <a:r>
              <a:rPr lang="nl-NL" sz="1600" dirty="0" smtClean="0"/>
              <a:t>actuele </a:t>
            </a:r>
            <a:r>
              <a:rPr lang="nl-NL" sz="1600" dirty="0"/>
              <a:t>klantbestand zoeken. </a:t>
            </a:r>
            <a:r>
              <a:rPr lang="en-US" sz="1600" dirty="0"/>
              <a:t>Ook hier geeft het systeem passende suggesties. </a:t>
            </a:r>
            <a:endParaRPr lang="en-US" sz="1600" dirty="0" smtClean="0"/>
          </a:p>
          <a:p>
            <a:endParaRPr lang="en-US" sz="1600" dirty="0"/>
          </a:p>
          <a:p>
            <a:r>
              <a:rPr lang="nl-NL" sz="1600" dirty="0" smtClean="0"/>
              <a:t>Binnen </a:t>
            </a:r>
            <a:r>
              <a:rPr lang="nl-NL" sz="1600" dirty="0"/>
              <a:t>oriëntatie vindt een terugkoppeling plaats op de opgestelde afspraken en doelen om te zien of de </a:t>
            </a:r>
            <a:r>
              <a:rPr lang="nl-NL" sz="1600" dirty="0" smtClean="0"/>
              <a:t>burger </a:t>
            </a:r>
            <a:r>
              <a:rPr lang="nl-NL" sz="1600" dirty="0"/>
              <a:t>op de goede weg is of dat er bijgestuurd dient te worden</a:t>
            </a:r>
            <a:r>
              <a:rPr lang="en-US" sz="1600" dirty="0"/>
              <a:t> in de vorm van resultaten, opdrachten en/of maatregelen</a:t>
            </a:r>
            <a:r>
              <a:rPr lang="nl-NL" sz="1600" dirty="0"/>
              <a:t>. De uitkomst van oriëntatie biedt een richting </a:t>
            </a:r>
            <a:r>
              <a:rPr lang="en-US" sz="1600" dirty="0"/>
              <a:t>voor </a:t>
            </a:r>
            <a:r>
              <a:rPr lang="nl-NL" sz="1600" dirty="0"/>
              <a:t>werk of onderwijs</a:t>
            </a:r>
            <a:r>
              <a:rPr lang="en-US" sz="1600" dirty="0"/>
              <a:t>.</a:t>
            </a:r>
            <a:endParaRPr lang="nl-NL" sz="1600" b="1" i="1"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0000"/>
              </a:solidFill>
              <a:effectLst/>
              <a:uLnTx/>
              <a:uFillTx/>
              <a:latin typeface="Avenir LT Std 35 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5A5A5A"/>
              </a:solidFill>
              <a:effectLst/>
              <a:uLnTx/>
              <a:uFillTx/>
              <a:latin typeface="Graphik Black" panose="020B0A03030202060203" pitchFamily="34" charset="0"/>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828804"/>
            <a:ext cx="10806305" cy="828047"/>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92651" y="5688400"/>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1125654" y="6369344"/>
            <a:ext cx="3528826" cy="338554"/>
          </a:xfrm>
          <a:prstGeom prst="rect">
            <a:avLst/>
          </a:prstGeom>
          <a:noFill/>
        </p:spPr>
        <p:txBody>
          <a:bodyPr wrap="square" rtlCol="0">
            <a:spAutoFit/>
          </a:bodyPr>
          <a:lstStyle/>
          <a:p>
            <a:pPr>
              <a:defRPr/>
            </a:pPr>
            <a:r>
              <a:rPr lang="nl-NL" sz="1600" dirty="0">
                <a:solidFill>
                  <a:srgbClr val="FFFFFF">
                    <a:lumMod val="50000"/>
                  </a:srgbClr>
                </a:solidFill>
              </a:rPr>
              <a:t>Volledig bijgewerkte </a:t>
            </a:r>
            <a:r>
              <a:rPr lang="nl-NL" sz="1600" dirty="0" smtClean="0">
                <a:solidFill>
                  <a:srgbClr val="FFFFFF">
                    <a:lumMod val="50000"/>
                  </a:srgbClr>
                </a:solidFill>
              </a:rPr>
              <a:t>klantkenmerken</a:t>
            </a:r>
            <a:endParaRPr lang="nl-NL" sz="1600" dirty="0">
              <a:solidFill>
                <a:srgbClr val="FFFFFF">
                  <a:lumMod val="50000"/>
                </a:srgbClr>
              </a:solidFill>
            </a:endParaRPr>
          </a:p>
        </p:txBody>
      </p:sp>
      <p:sp>
        <p:nvSpPr>
          <p:cNvPr id="267" name="TextBox 266">
            <a:extLst>
              <a:ext uri="{FF2B5EF4-FFF2-40B4-BE49-F238E27FC236}">
                <a16:creationId xmlns:a16="http://schemas.microsoft.com/office/drawing/2014/main" id="{F7F19FD4-56BD-4DC2-A10E-136A5DAA3F62}"/>
              </a:ext>
            </a:extLst>
          </p:cNvPr>
          <p:cNvSpPr txBox="1"/>
          <p:nvPr/>
        </p:nvSpPr>
        <p:spPr>
          <a:xfrm>
            <a:off x="5177693" y="6369344"/>
            <a:ext cx="387537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(Bijgewerkt) Plan van Aanpak</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9" name="Group 4">
            <a:extLst>
              <a:ext uri="{FF2B5EF4-FFF2-40B4-BE49-F238E27FC236}">
                <a16:creationId xmlns:a16="http://schemas.microsoft.com/office/drawing/2014/main" id="{87F41550-EF6E-42D8-A4B4-D7A3FEBAB34E}"/>
              </a:ext>
            </a:extLst>
          </p:cNvPr>
          <p:cNvGrpSpPr>
            <a:grpSpLocks noChangeAspect="1"/>
          </p:cNvGrpSpPr>
          <p:nvPr/>
        </p:nvGrpSpPr>
        <p:grpSpPr bwMode="auto">
          <a:xfrm>
            <a:off x="10663292" y="376932"/>
            <a:ext cx="569818" cy="331506"/>
            <a:chOff x="346" y="526"/>
            <a:chExt cx="428" cy="249"/>
          </a:xfrm>
          <a:solidFill>
            <a:schemeClr val="bg1">
              <a:lumMod val="85000"/>
            </a:schemeClr>
          </a:solidFill>
        </p:grpSpPr>
        <p:sp>
          <p:nvSpPr>
            <p:cNvPr id="30" name="Freeform 5">
              <a:extLst>
                <a:ext uri="{FF2B5EF4-FFF2-40B4-BE49-F238E27FC236}">
                  <a16:creationId xmlns:a16="http://schemas.microsoft.com/office/drawing/2014/main" id="{B4FA3215-0D61-4F47-8F6B-99AEAC074FA9}"/>
                </a:ext>
              </a:extLst>
            </p:cNvPr>
            <p:cNvSpPr>
              <a:spLocks noEditPoints="1"/>
            </p:cNvSpPr>
            <p:nvPr/>
          </p:nvSpPr>
          <p:spPr bwMode="auto">
            <a:xfrm>
              <a:off x="346" y="526"/>
              <a:ext cx="428" cy="249"/>
            </a:xfrm>
            <a:custGeom>
              <a:avLst/>
              <a:gdLst>
                <a:gd name="T0" fmla="*/ 145 w 289"/>
                <a:gd name="T1" fmla="*/ 168 h 168"/>
                <a:gd name="T2" fmla="*/ 2 w 289"/>
                <a:gd name="T3" fmla="*/ 88 h 168"/>
                <a:gd name="T4" fmla="*/ 2 w 289"/>
                <a:gd name="T5" fmla="*/ 80 h 168"/>
                <a:gd name="T6" fmla="*/ 145 w 289"/>
                <a:gd name="T7" fmla="*/ 0 h 168"/>
                <a:gd name="T8" fmla="*/ 287 w 289"/>
                <a:gd name="T9" fmla="*/ 80 h 168"/>
                <a:gd name="T10" fmla="*/ 287 w 289"/>
                <a:gd name="T11" fmla="*/ 88 h 168"/>
                <a:gd name="T12" fmla="*/ 145 w 289"/>
                <a:gd name="T13" fmla="*/ 168 h 168"/>
                <a:gd name="T14" fmla="*/ 14 w 289"/>
                <a:gd name="T15" fmla="*/ 84 h 168"/>
                <a:gd name="T16" fmla="*/ 145 w 289"/>
                <a:gd name="T17" fmla="*/ 156 h 168"/>
                <a:gd name="T18" fmla="*/ 275 w 289"/>
                <a:gd name="T19" fmla="*/ 84 h 168"/>
                <a:gd name="T20" fmla="*/ 145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5" y="168"/>
                  </a:moveTo>
                  <a:cubicBezTo>
                    <a:pt x="66" y="168"/>
                    <a:pt x="5" y="91"/>
                    <a:pt x="2" y="88"/>
                  </a:cubicBezTo>
                  <a:cubicBezTo>
                    <a:pt x="0" y="86"/>
                    <a:pt x="0" y="82"/>
                    <a:pt x="2" y="80"/>
                  </a:cubicBezTo>
                  <a:cubicBezTo>
                    <a:pt x="5" y="77"/>
                    <a:pt x="66" y="0"/>
                    <a:pt x="145" y="0"/>
                  </a:cubicBezTo>
                  <a:cubicBezTo>
                    <a:pt x="223" y="0"/>
                    <a:pt x="285" y="77"/>
                    <a:pt x="287" y="80"/>
                  </a:cubicBezTo>
                  <a:cubicBezTo>
                    <a:pt x="289" y="82"/>
                    <a:pt x="289" y="86"/>
                    <a:pt x="287" y="88"/>
                  </a:cubicBezTo>
                  <a:cubicBezTo>
                    <a:pt x="285" y="91"/>
                    <a:pt x="223" y="168"/>
                    <a:pt x="145" y="168"/>
                  </a:cubicBezTo>
                  <a:close/>
                  <a:moveTo>
                    <a:pt x="14" y="84"/>
                  </a:moveTo>
                  <a:cubicBezTo>
                    <a:pt x="28" y="99"/>
                    <a:pt x="82" y="156"/>
                    <a:pt x="145" y="156"/>
                  </a:cubicBezTo>
                  <a:cubicBezTo>
                    <a:pt x="208" y="156"/>
                    <a:pt x="261" y="99"/>
                    <a:pt x="275" y="84"/>
                  </a:cubicBezTo>
                  <a:cubicBezTo>
                    <a:pt x="261" y="69"/>
                    <a:pt x="208" y="12"/>
                    <a:pt x="145" y="12"/>
                  </a:cubicBezTo>
                  <a:cubicBezTo>
                    <a:pt x="82" y="12"/>
                    <a:pt x="28" y="69"/>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1" name="Freeform 6">
              <a:extLst>
                <a:ext uri="{FF2B5EF4-FFF2-40B4-BE49-F238E27FC236}">
                  <a16:creationId xmlns:a16="http://schemas.microsoft.com/office/drawing/2014/main" id="{430A6D2E-028F-4A79-9FF8-B9D76281C97E}"/>
                </a:ext>
              </a:extLst>
            </p:cNvPr>
            <p:cNvSpPr>
              <a:spLocks noEditPoints="1"/>
            </p:cNvSpPr>
            <p:nvPr/>
          </p:nvSpPr>
          <p:spPr bwMode="auto">
            <a:xfrm>
              <a:off x="481" y="571"/>
              <a:ext cx="160" cy="159"/>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3" y="0"/>
                    <a:pt x="108" y="24"/>
                    <a:pt x="108" y="54"/>
                  </a:cubicBezTo>
                  <a:cubicBezTo>
                    <a:pt x="108" y="84"/>
                    <a:pt x="83" y="108"/>
                    <a:pt x="54" y="108"/>
                  </a:cubicBezTo>
                  <a:close/>
                  <a:moveTo>
                    <a:pt x="54" y="12"/>
                  </a:moveTo>
                  <a:cubicBezTo>
                    <a:pt x="30" y="12"/>
                    <a:pt x="12" y="31"/>
                    <a:pt x="12" y="54"/>
                  </a:cubicBezTo>
                  <a:cubicBezTo>
                    <a:pt x="12" y="77"/>
                    <a:pt x="30"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2" name="Group 31">
            <a:extLst>
              <a:ext uri="{FF2B5EF4-FFF2-40B4-BE49-F238E27FC236}">
                <a16:creationId xmlns:a16="http://schemas.microsoft.com/office/drawing/2014/main" id="{1A63EFC2-32C7-4D24-BEEC-6D13AFEA1F47}"/>
              </a:ext>
            </a:extLst>
          </p:cNvPr>
          <p:cNvGrpSpPr>
            <a:grpSpLocks noChangeAspect="1"/>
          </p:cNvGrpSpPr>
          <p:nvPr/>
        </p:nvGrpSpPr>
        <p:grpSpPr bwMode="auto">
          <a:xfrm>
            <a:off x="11353800" y="305354"/>
            <a:ext cx="485702" cy="474663"/>
            <a:chOff x="3619" y="663"/>
            <a:chExt cx="440" cy="430"/>
          </a:xfrm>
          <a:solidFill>
            <a:schemeClr val="bg1">
              <a:lumMod val="85000"/>
            </a:schemeClr>
          </a:solidFill>
        </p:grpSpPr>
        <p:sp>
          <p:nvSpPr>
            <p:cNvPr id="33" name="Freeform 32">
              <a:extLst>
                <a:ext uri="{FF2B5EF4-FFF2-40B4-BE49-F238E27FC236}">
                  <a16:creationId xmlns:a16="http://schemas.microsoft.com/office/drawing/2014/main" id="{0166A4EF-E241-4B29-B753-2613DBB6B192}"/>
                </a:ext>
              </a:extLst>
            </p:cNvPr>
            <p:cNvSpPr>
              <a:spLocks noEditPoints="1"/>
            </p:cNvSpPr>
            <p:nvPr/>
          </p:nvSpPr>
          <p:spPr bwMode="auto">
            <a:xfrm>
              <a:off x="3646"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33">
              <a:extLst>
                <a:ext uri="{FF2B5EF4-FFF2-40B4-BE49-F238E27FC236}">
                  <a16:creationId xmlns:a16="http://schemas.microsoft.com/office/drawing/2014/main" id="{448780BC-52D7-460B-AEC7-0DA3E73247A7}"/>
                </a:ext>
              </a:extLst>
            </p:cNvPr>
            <p:cNvSpPr>
              <a:spLocks noEditPoints="1"/>
            </p:cNvSpPr>
            <p:nvPr/>
          </p:nvSpPr>
          <p:spPr bwMode="auto">
            <a:xfrm>
              <a:off x="3619"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4">
              <a:extLst>
                <a:ext uri="{FF2B5EF4-FFF2-40B4-BE49-F238E27FC236}">
                  <a16:creationId xmlns:a16="http://schemas.microsoft.com/office/drawing/2014/main" id="{67880D6E-F24C-4A5F-9E9D-C1D98A3D0F61}"/>
                </a:ext>
              </a:extLst>
            </p:cNvPr>
            <p:cNvSpPr>
              <a:spLocks noEditPoints="1"/>
            </p:cNvSpPr>
            <p:nvPr/>
          </p:nvSpPr>
          <p:spPr bwMode="auto">
            <a:xfrm>
              <a:off x="3940"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5">
              <a:extLst>
                <a:ext uri="{FF2B5EF4-FFF2-40B4-BE49-F238E27FC236}">
                  <a16:creationId xmlns:a16="http://schemas.microsoft.com/office/drawing/2014/main" id="{A165128F-9A5A-4799-8A38-71075072EA5D}"/>
                </a:ext>
              </a:extLst>
            </p:cNvPr>
            <p:cNvSpPr>
              <a:spLocks noEditPoints="1"/>
            </p:cNvSpPr>
            <p:nvPr/>
          </p:nvSpPr>
          <p:spPr bwMode="auto">
            <a:xfrm>
              <a:off x="3912"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6">
              <a:extLst>
                <a:ext uri="{FF2B5EF4-FFF2-40B4-BE49-F238E27FC236}">
                  <a16:creationId xmlns:a16="http://schemas.microsoft.com/office/drawing/2014/main" id="{DE8748CB-F91B-4993-9FA3-82AEF63D7E2B}"/>
                </a:ext>
              </a:extLst>
            </p:cNvPr>
            <p:cNvSpPr>
              <a:spLocks noEditPoints="1"/>
            </p:cNvSpPr>
            <p:nvPr/>
          </p:nvSpPr>
          <p:spPr bwMode="auto">
            <a:xfrm>
              <a:off x="3793" y="663"/>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7">
              <a:extLst>
                <a:ext uri="{FF2B5EF4-FFF2-40B4-BE49-F238E27FC236}">
                  <a16:creationId xmlns:a16="http://schemas.microsoft.com/office/drawing/2014/main" id="{88DB156D-EF31-47D6-BDD3-CFA92AEDEA13}"/>
                </a:ext>
              </a:extLst>
            </p:cNvPr>
            <p:cNvSpPr>
              <a:spLocks noEditPoints="1"/>
            </p:cNvSpPr>
            <p:nvPr/>
          </p:nvSpPr>
          <p:spPr bwMode="auto">
            <a:xfrm>
              <a:off x="3766" y="771"/>
              <a:ext cx="146"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2" name="TextBox 21">
            <a:extLst>
              <a:ext uri="{FF2B5EF4-FFF2-40B4-BE49-F238E27FC236}">
                <a16:creationId xmlns:a16="http://schemas.microsoft.com/office/drawing/2014/main" id="{C6873739-34A6-4823-A2CE-AA928370D42C}"/>
              </a:ext>
            </a:extLst>
          </p:cNvPr>
          <p:cNvSpPr txBox="1"/>
          <p:nvPr/>
        </p:nvSpPr>
        <p:spPr>
          <a:xfrm>
            <a:off x="8959532" y="6369343"/>
            <a:ext cx="287997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dirty="0">
                <a:ln>
                  <a:noFill/>
                </a:ln>
                <a:solidFill>
                  <a:srgbClr val="FFFFFF">
                    <a:lumMod val="50000"/>
                  </a:srgbClr>
                </a:solidFill>
                <a:effectLst/>
                <a:uLnTx/>
                <a:uFillTx/>
                <a:latin typeface="Avenir LT Std 35 Light"/>
                <a:ea typeface="+mn-ea"/>
                <a:cs typeface="+mn-cs"/>
              </a:rPr>
              <a:t>Resultaten en opdrachten</a:t>
            </a:r>
            <a:endParaRPr kumimoji="0" lang="nl-NL" sz="1600" b="0" i="0" u="none" strike="noStrike" kern="1200" cap="none" spc="0" normalizeH="0" baseline="0" dirty="0">
              <a:ln>
                <a:noFill/>
              </a:ln>
              <a:solidFill>
                <a:srgbClr val="FFFFFF">
                  <a:lumMod val="50000"/>
                </a:srgbClr>
              </a:solidFill>
              <a:effectLst/>
              <a:uLnTx/>
              <a:uFillTx/>
              <a:latin typeface="Avenir LT Std 35 Light"/>
              <a:ea typeface="+mn-ea"/>
              <a:cs typeface="+mn-cs"/>
            </a:endParaRPr>
          </a:p>
        </p:txBody>
      </p:sp>
      <p:grpSp>
        <p:nvGrpSpPr>
          <p:cNvPr id="62" name="Group 71">
            <a:extLst>
              <a:ext uri="{FF2B5EF4-FFF2-40B4-BE49-F238E27FC236}">
                <a16:creationId xmlns:a16="http://schemas.microsoft.com/office/drawing/2014/main" id="{F201A58C-60D7-4E4E-8F35-9A43D9DCE9ED}"/>
              </a:ext>
            </a:extLst>
          </p:cNvPr>
          <p:cNvGrpSpPr>
            <a:grpSpLocks noChangeAspect="1"/>
          </p:cNvGrpSpPr>
          <p:nvPr/>
        </p:nvGrpSpPr>
        <p:grpSpPr bwMode="auto">
          <a:xfrm>
            <a:off x="2188029" y="5944617"/>
            <a:ext cx="385940" cy="386847"/>
            <a:chOff x="350" y="1719"/>
            <a:chExt cx="426" cy="427"/>
          </a:xfrm>
          <a:solidFill>
            <a:schemeClr val="bg1">
              <a:lumMod val="50000"/>
            </a:schemeClr>
          </a:solidFill>
        </p:grpSpPr>
        <p:sp>
          <p:nvSpPr>
            <p:cNvPr id="63" name="Freeform 72">
              <a:extLst>
                <a:ext uri="{FF2B5EF4-FFF2-40B4-BE49-F238E27FC236}">
                  <a16:creationId xmlns:a16="http://schemas.microsoft.com/office/drawing/2014/main" id="{C23ECC14-F663-4E3F-A280-99D8AB664419}"/>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4" name="Freeform 73">
              <a:extLst>
                <a:ext uri="{FF2B5EF4-FFF2-40B4-BE49-F238E27FC236}">
                  <a16:creationId xmlns:a16="http://schemas.microsoft.com/office/drawing/2014/main" id="{9029473C-C414-4341-95AC-7A2662DE2BFE}"/>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5" name="Freeform 74">
              <a:extLst>
                <a:ext uri="{FF2B5EF4-FFF2-40B4-BE49-F238E27FC236}">
                  <a16:creationId xmlns:a16="http://schemas.microsoft.com/office/drawing/2014/main" id="{68986003-5E7A-4006-8C4A-C15195928E7C}"/>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6" name="Freeform 75">
              <a:extLst>
                <a:ext uri="{FF2B5EF4-FFF2-40B4-BE49-F238E27FC236}">
                  <a16:creationId xmlns:a16="http://schemas.microsoft.com/office/drawing/2014/main" id="{BEE55B8B-62B0-4B87-9910-B0665CB2229A}"/>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7" name="Freeform 76">
              <a:extLst>
                <a:ext uri="{FF2B5EF4-FFF2-40B4-BE49-F238E27FC236}">
                  <a16:creationId xmlns:a16="http://schemas.microsoft.com/office/drawing/2014/main" id="{D933AEDC-2A31-45C7-9F29-BDFD987BAC02}"/>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8" name="Freeform 77">
              <a:extLst>
                <a:ext uri="{FF2B5EF4-FFF2-40B4-BE49-F238E27FC236}">
                  <a16:creationId xmlns:a16="http://schemas.microsoft.com/office/drawing/2014/main" id="{CF908DA8-ECB6-4097-8009-3ED62D32BA99}"/>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9" name="Freeform 78">
              <a:extLst>
                <a:ext uri="{FF2B5EF4-FFF2-40B4-BE49-F238E27FC236}">
                  <a16:creationId xmlns:a16="http://schemas.microsoft.com/office/drawing/2014/main" id="{F3EA645C-7353-4113-8B41-4234E01C7D3F}"/>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0" name="Freeform 79">
              <a:extLst>
                <a:ext uri="{FF2B5EF4-FFF2-40B4-BE49-F238E27FC236}">
                  <a16:creationId xmlns:a16="http://schemas.microsoft.com/office/drawing/2014/main" id="{823173EB-0758-4D7F-BED5-3DFE447F7666}"/>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1" name="Freeform 80">
              <a:extLst>
                <a:ext uri="{FF2B5EF4-FFF2-40B4-BE49-F238E27FC236}">
                  <a16:creationId xmlns:a16="http://schemas.microsoft.com/office/drawing/2014/main" id="{A79ACDD2-7891-4FAC-AD7B-480F227ACA03}"/>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2" name="Freeform 81">
              <a:extLst>
                <a:ext uri="{FF2B5EF4-FFF2-40B4-BE49-F238E27FC236}">
                  <a16:creationId xmlns:a16="http://schemas.microsoft.com/office/drawing/2014/main" id="{F3FE9794-CBB6-4176-A101-AC7583D44C2F}"/>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3" name="Freeform 82">
              <a:extLst>
                <a:ext uri="{FF2B5EF4-FFF2-40B4-BE49-F238E27FC236}">
                  <a16:creationId xmlns:a16="http://schemas.microsoft.com/office/drawing/2014/main" id="{17DC987C-7EFB-4B98-8162-2B50196FDC12}"/>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4" name="Freeform 83">
              <a:extLst>
                <a:ext uri="{FF2B5EF4-FFF2-40B4-BE49-F238E27FC236}">
                  <a16:creationId xmlns:a16="http://schemas.microsoft.com/office/drawing/2014/main" id="{CFEB83D1-CA1E-4D67-B04D-54CD9B6F0AA6}"/>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84" name="Group 39">
            <a:extLst>
              <a:ext uri="{FF2B5EF4-FFF2-40B4-BE49-F238E27FC236}">
                <a16:creationId xmlns:a16="http://schemas.microsoft.com/office/drawing/2014/main" id="{1AFB101B-D29C-405E-8382-8EE4CCBE13F4}"/>
              </a:ext>
            </a:extLst>
          </p:cNvPr>
          <p:cNvGrpSpPr>
            <a:grpSpLocks noChangeAspect="1"/>
          </p:cNvGrpSpPr>
          <p:nvPr/>
        </p:nvGrpSpPr>
        <p:grpSpPr bwMode="auto">
          <a:xfrm>
            <a:off x="10074386" y="5912750"/>
            <a:ext cx="420400" cy="419425"/>
            <a:chOff x="4653" y="658"/>
            <a:chExt cx="431" cy="430"/>
          </a:xfrm>
          <a:solidFill>
            <a:schemeClr val="bg1">
              <a:lumMod val="50000"/>
            </a:schemeClr>
          </a:solidFill>
        </p:grpSpPr>
        <p:sp>
          <p:nvSpPr>
            <p:cNvPr id="85" name="Freeform 40">
              <a:extLst>
                <a:ext uri="{FF2B5EF4-FFF2-40B4-BE49-F238E27FC236}">
                  <a16:creationId xmlns:a16="http://schemas.microsoft.com/office/drawing/2014/main" id="{39E80C83-FAEB-4AD4-980D-C44EC0D3BE01}"/>
                </a:ext>
              </a:extLst>
            </p:cNvPr>
            <p:cNvSpPr>
              <a:spLocks noEditPoints="1"/>
            </p:cNvSpPr>
            <p:nvPr/>
          </p:nvSpPr>
          <p:spPr bwMode="auto">
            <a:xfrm>
              <a:off x="4689" y="658"/>
              <a:ext cx="147" cy="144"/>
            </a:xfrm>
            <a:custGeom>
              <a:avLst/>
              <a:gdLst>
                <a:gd name="T0" fmla="*/ 48 w 96"/>
                <a:gd name="T1" fmla="*/ 96 h 96"/>
                <a:gd name="T2" fmla="*/ 0 w 96"/>
                <a:gd name="T3" fmla="*/ 48 h 96"/>
                <a:gd name="T4" fmla="*/ 48 w 96"/>
                <a:gd name="T5" fmla="*/ 0 h 96"/>
                <a:gd name="T6" fmla="*/ 96 w 96"/>
                <a:gd name="T7" fmla="*/ 48 h 96"/>
                <a:gd name="T8" fmla="*/ 48 w 96"/>
                <a:gd name="T9" fmla="*/ 96 h 96"/>
                <a:gd name="T10" fmla="*/ 48 w 96"/>
                <a:gd name="T11" fmla="*/ 12 h 96"/>
                <a:gd name="T12" fmla="*/ 12 w 96"/>
                <a:gd name="T13" fmla="*/ 48 h 96"/>
                <a:gd name="T14" fmla="*/ 48 w 96"/>
                <a:gd name="T15" fmla="*/ 84 h 96"/>
                <a:gd name="T16" fmla="*/ 84 w 96"/>
                <a:gd name="T17" fmla="*/ 48 h 96"/>
                <a:gd name="T18" fmla="*/ 48 w 96"/>
                <a:gd name="T19"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96"/>
                  </a:moveTo>
                  <a:cubicBezTo>
                    <a:pt x="22" y="96"/>
                    <a:pt x="0" y="75"/>
                    <a:pt x="0" y="48"/>
                  </a:cubicBezTo>
                  <a:cubicBezTo>
                    <a:pt x="0" y="22"/>
                    <a:pt x="22" y="0"/>
                    <a:pt x="48" y="0"/>
                  </a:cubicBezTo>
                  <a:cubicBezTo>
                    <a:pt x="75" y="0"/>
                    <a:pt x="96" y="22"/>
                    <a:pt x="96" y="48"/>
                  </a:cubicBezTo>
                  <a:cubicBezTo>
                    <a:pt x="96" y="75"/>
                    <a:pt x="75" y="96"/>
                    <a:pt x="48" y="96"/>
                  </a:cubicBezTo>
                  <a:close/>
                  <a:moveTo>
                    <a:pt x="48" y="12"/>
                  </a:moveTo>
                  <a:cubicBezTo>
                    <a:pt x="29" y="12"/>
                    <a:pt x="12" y="28"/>
                    <a:pt x="12" y="48"/>
                  </a:cubicBezTo>
                  <a:cubicBezTo>
                    <a:pt x="12" y="68"/>
                    <a:pt x="29" y="84"/>
                    <a:pt x="48" y="84"/>
                  </a:cubicBezTo>
                  <a:cubicBezTo>
                    <a:pt x="68" y="84"/>
                    <a:pt x="84" y="68"/>
                    <a:pt x="84" y="48"/>
                  </a:cubicBezTo>
                  <a:cubicBezTo>
                    <a:pt x="84" y="28"/>
                    <a:pt x="68" y="12"/>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1">
              <a:extLst>
                <a:ext uri="{FF2B5EF4-FFF2-40B4-BE49-F238E27FC236}">
                  <a16:creationId xmlns:a16="http://schemas.microsoft.com/office/drawing/2014/main" id="{54D48605-F60D-4BBB-96A5-401F0E3FF8CB}"/>
                </a:ext>
              </a:extLst>
            </p:cNvPr>
            <p:cNvSpPr>
              <a:spLocks noEditPoints="1"/>
            </p:cNvSpPr>
            <p:nvPr/>
          </p:nvSpPr>
          <p:spPr bwMode="auto">
            <a:xfrm>
              <a:off x="4653" y="820"/>
              <a:ext cx="220" cy="268"/>
            </a:xfrm>
            <a:custGeom>
              <a:avLst/>
              <a:gdLst>
                <a:gd name="T0" fmla="*/ 96 w 144"/>
                <a:gd name="T1" fmla="*/ 180 h 180"/>
                <a:gd name="T2" fmla="*/ 48 w 144"/>
                <a:gd name="T3" fmla="*/ 180 h 180"/>
                <a:gd name="T4" fmla="*/ 42 w 144"/>
                <a:gd name="T5" fmla="*/ 174 h 180"/>
                <a:gd name="T6" fmla="*/ 42 w 144"/>
                <a:gd name="T7" fmla="*/ 99 h 180"/>
                <a:gd name="T8" fmla="*/ 0 w 144"/>
                <a:gd name="T9" fmla="*/ 6 h 180"/>
                <a:gd name="T10" fmla="*/ 6 w 144"/>
                <a:gd name="T11" fmla="*/ 0 h 180"/>
                <a:gd name="T12" fmla="*/ 138 w 144"/>
                <a:gd name="T13" fmla="*/ 0 h 180"/>
                <a:gd name="T14" fmla="*/ 144 w 144"/>
                <a:gd name="T15" fmla="*/ 6 h 180"/>
                <a:gd name="T16" fmla="*/ 102 w 144"/>
                <a:gd name="T17" fmla="*/ 99 h 180"/>
                <a:gd name="T18" fmla="*/ 102 w 144"/>
                <a:gd name="T19" fmla="*/ 174 h 180"/>
                <a:gd name="T20" fmla="*/ 96 w 144"/>
                <a:gd name="T21" fmla="*/ 180 h 180"/>
                <a:gd name="T22" fmla="*/ 54 w 144"/>
                <a:gd name="T23" fmla="*/ 168 h 180"/>
                <a:gd name="T24" fmla="*/ 90 w 144"/>
                <a:gd name="T25" fmla="*/ 168 h 180"/>
                <a:gd name="T26" fmla="*/ 90 w 144"/>
                <a:gd name="T27" fmla="*/ 96 h 180"/>
                <a:gd name="T28" fmla="*/ 93 w 144"/>
                <a:gd name="T29" fmla="*/ 91 h 180"/>
                <a:gd name="T30" fmla="*/ 132 w 144"/>
                <a:gd name="T31" fmla="*/ 12 h 180"/>
                <a:gd name="T32" fmla="*/ 13 w 144"/>
                <a:gd name="T33" fmla="*/ 12 h 180"/>
                <a:gd name="T34" fmla="*/ 51 w 144"/>
                <a:gd name="T35" fmla="*/ 91 h 180"/>
                <a:gd name="T36" fmla="*/ 54 w 144"/>
                <a:gd name="T37" fmla="*/ 96 h 180"/>
                <a:gd name="T38" fmla="*/ 54 w 144"/>
                <a:gd name="T39"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4" h="180">
                  <a:moveTo>
                    <a:pt x="96" y="180"/>
                  </a:moveTo>
                  <a:cubicBezTo>
                    <a:pt x="48" y="180"/>
                    <a:pt x="48" y="180"/>
                    <a:pt x="48" y="180"/>
                  </a:cubicBezTo>
                  <a:cubicBezTo>
                    <a:pt x="45" y="180"/>
                    <a:pt x="42" y="177"/>
                    <a:pt x="42" y="174"/>
                  </a:cubicBezTo>
                  <a:cubicBezTo>
                    <a:pt x="42" y="99"/>
                    <a:pt x="42" y="99"/>
                    <a:pt x="42" y="99"/>
                  </a:cubicBezTo>
                  <a:cubicBezTo>
                    <a:pt x="16" y="82"/>
                    <a:pt x="0" y="49"/>
                    <a:pt x="0" y="6"/>
                  </a:cubicBezTo>
                  <a:cubicBezTo>
                    <a:pt x="0" y="3"/>
                    <a:pt x="3" y="0"/>
                    <a:pt x="6" y="0"/>
                  </a:cubicBezTo>
                  <a:cubicBezTo>
                    <a:pt x="138" y="0"/>
                    <a:pt x="138" y="0"/>
                    <a:pt x="138" y="0"/>
                  </a:cubicBezTo>
                  <a:cubicBezTo>
                    <a:pt x="142" y="0"/>
                    <a:pt x="144" y="3"/>
                    <a:pt x="144" y="6"/>
                  </a:cubicBezTo>
                  <a:cubicBezTo>
                    <a:pt x="144" y="49"/>
                    <a:pt x="129" y="82"/>
                    <a:pt x="102" y="99"/>
                  </a:cubicBezTo>
                  <a:cubicBezTo>
                    <a:pt x="102" y="174"/>
                    <a:pt x="102" y="174"/>
                    <a:pt x="102" y="174"/>
                  </a:cubicBezTo>
                  <a:cubicBezTo>
                    <a:pt x="102" y="177"/>
                    <a:pt x="100" y="180"/>
                    <a:pt x="96" y="180"/>
                  </a:cubicBezTo>
                  <a:close/>
                  <a:moveTo>
                    <a:pt x="54" y="168"/>
                  </a:moveTo>
                  <a:cubicBezTo>
                    <a:pt x="90" y="168"/>
                    <a:pt x="90" y="168"/>
                    <a:pt x="90" y="168"/>
                  </a:cubicBezTo>
                  <a:cubicBezTo>
                    <a:pt x="90" y="96"/>
                    <a:pt x="90" y="96"/>
                    <a:pt x="90" y="96"/>
                  </a:cubicBezTo>
                  <a:cubicBezTo>
                    <a:pt x="90" y="94"/>
                    <a:pt x="92" y="92"/>
                    <a:pt x="93" y="91"/>
                  </a:cubicBezTo>
                  <a:cubicBezTo>
                    <a:pt x="117" y="77"/>
                    <a:pt x="131" y="49"/>
                    <a:pt x="132" y="12"/>
                  </a:cubicBezTo>
                  <a:cubicBezTo>
                    <a:pt x="13" y="12"/>
                    <a:pt x="13" y="12"/>
                    <a:pt x="13" y="12"/>
                  </a:cubicBezTo>
                  <a:cubicBezTo>
                    <a:pt x="14" y="49"/>
                    <a:pt x="28" y="77"/>
                    <a:pt x="51" y="91"/>
                  </a:cubicBezTo>
                  <a:cubicBezTo>
                    <a:pt x="53" y="92"/>
                    <a:pt x="54" y="94"/>
                    <a:pt x="54" y="96"/>
                  </a:cubicBezTo>
                  <a:lnTo>
                    <a:pt x="54"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3">
              <a:extLst>
                <a:ext uri="{FF2B5EF4-FFF2-40B4-BE49-F238E27FC236}">
                  <a16:creationId xmlns:a16="http://schemas.microsoft.com/office/drawing/2014/main" id="{E6C485D3-83B3-4A2C-A8D6-25AA937BD636}"/>
                </a:ext>
              </a:extLst>
            </p:cNvPr>
            <p:cNvSpPr>
              <a:spLocks/>
            </p:cNvSpPr>
            <p:nvPr/>
          </p:nvSpPr>
          <p:spPr bwMode="auto">
            <a:xfrm>
              <a:off x="4873" y="676"/>
              <a:ext cx="211" cy="269"/>
            </a:xfrm>
            <a:custGeom>
              <a:avLst/>
              <a:gdLst>
                <a:gd name="T0" fmla="*/ 132 w 138"/>
                <a:gd name="T1" fmla="*/ 180 h 180"/>
                <a:gd name="T2" fmla="*/ 18 w 138"/>
                <a:gd name="T3" fmla="*/ 180 h 180"/>
                <a:gd name="T4" fmla="*/ 12 w 138"/>
                <a:gd name="T5" fmla="*/ 174 h 180"/>
                <a:gd name="T6" fmla="*/ 18 w 138"/>
                <a:gd name="T7" fmla="*/ 168 h 180"/>
                <a:gd name="T8" fmla="*/ 126 w 138"/>
                <a:gd name="T9" fmla="*/ 168 h 180"/>
                <a:gd name="T10" fmla="*/ 126 w 138"/>
                <a:gd name="T11" fmla="*/ 12 h 180"/>
                <a:gd name="T12" fmla="*/ 6 w 138"/>
                <a:gd name="T13" fmla="*/ 12 h 180"/>
                <a:gd name="T14" fmla="*/ 0 w 138"/>
                <a:gd name="T15" fmla="*/ 6 h 180"/>
                <a:gd name="T16" fmla="*/ 6 w 138"/>
                <a:gd name="T17" fmla="*/ 0 h 180"/>
                <a:gd name="T18" fmla="*/ 132 w 138"/>
                <a:gd name="T19" fmla="*/ 0 h 180"/>
                <a:gd name="T20" fmla="*/ 138 w 138"/>
                <a:gd name="T21" fmla="*/ 6 h 180"/>
                <a:gd name="T22" fmla="*/ 138 w 138"/>
                <a:gd name="T23" fmla="*/ 174 h 180"/>
                <a:gd name="T24" fmla="*/ 132 w 138"/>
                <a:gd name="T25"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180">
                  <a:moveTo>
                    <a:pt x="132" y="180"/>
                  </a:moveTo>
                  <a:cubicBezTo>
                    <a:pt x="18" y="180"/>
                    <a:pt x="18" y="180"/>
                    <a:pt x="18" y="180"/>
                  </a:cubicBezTo>
                  <a:cubicBezTo>
                    <a:pt x="15" y="180"/>
                    <a:pt x="12" y="177"/>
                    <a:pt x="12" y="174"/>
                  </a:cubicBezTo>
                  <a:cubicBezTo>
                    <a:pt x="12" y="171"/>
                    <a:pt x="15" y="168"/>
                    <a:pt x="18" y="168"/>
                  </a:cubicBezTo>
                  <a:cubicBezTo>
                    <a:pt x="126" y="168"/>
                    <a:pt x="126" y="168"/>
                    <a:pt x="126" y="168"/>
                  </a:cubicBezTo>
                  <a:cubicBezTo>
                    <a:pt x="126" y="12"/>
                    <a:pt x="126" y="12"/>
                    <a:pt x="126" y="12"/>
                  </a:cubicBezTo>
                  <a:cubicBezTo>
                    <a:pt x="6" y="12"/>
                    <a:pt x="6" y="12"/>
                    <a:pt x="6" y="12"/>
                  </a:cubicBezTo>
                  <a:cubicBezTo>
                    <a:pt x="3" y="12"/>
                    <a:pt x="0" y="9"/>
                    <a:pt x="0" y="6"/>
                  </a:cubicBezTo>
                  <a:cubicBezTo>
                    <a:pt x="0" y="3"/>
                    <a:pt x="3" y="0"/>
                    <a:pt x="6" y="0"/>
                  </a:cubicBezTo>
                  <a:cubicBezTo>
                    <a:pt x="132" y="0"/>
                    <a:pt x="132" y="0"/>
                    <a:pt x="132" y="0"/>
                  </a:cubicBezTo>
                  <a:cubicBezTo>
                    <a:pt x="135" y="0"/>
                    <a:pt x="138" y="3"/>
                    <a:pt x="138" y="6"/>
                  </a:cubicBezTo>
                  <a:cubicBezTo>
                    <a:pt x="138" y="174"/>
                    <a:pt x="138" y="174"/>
                    <a:pt x="138" y="174"/>
                  </a:cubicBezTo>
                  <a:cubicBezTo>
                    <a:pt x="138" y="177"/>
                    <a:pt x="135" y="180"/>
                    <a:pt x="132" y="1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44">
              <a:extLst>
                <a:ext uri="{FF2B5EF4-FFF2-40B4-BE49-F238E27FC236}">
                  <a16:creationId xmlns:a16="http://schemas.microsoft.com/office/drawing/2014/main" id="{DAA89009-B7AF-431C-B8A0-26293C1E0E6A}"/>
                </a:ext>
              </a:extLst>
            </p:cNvPr>
            <p:cNvSpPr>
              <a:spLocks/>
            </p:cNvSpPr>
            <p:nvPr/>
          </p:nvSpPr>
          <p:spPr bwMode="auto">
            <a:xfrm>
              <a:off x="4899" y="720"/>
              <a:ext cx="138" cy="161"/>
            </a:xfrm>
            <a:custGeom>
              <a:avLst/>
              <a:gdLst>
                <a:gd name="T0" fmla="*/ 6 w 90"/>
                <a:gd name="T1" fmla="*/ 108 h 108"/>
                <a:gd name="T2" fmla="*/ 4 w 90"/>
                <a:gd name="T3" fmla="*/ 108 h 108"/>
                <a:gd name="T4" fmla="*/ 1 w 90"/>
                <a:gd name="T5" fmla="*/ 100 h 108"/>
                <a:gd name="T6" fmla="*/ 23 w 90"/>
                <a:gd name="T7" fmla="*/ 40 h 108"/>
                <a:gd name="T8" fmla="*/ 27 w 90"/>
                <a:gd name="T9" fmla="*/ 36 h 108"/>
                <a:gd name="T10" fmla="*/ 32 w 90"/>
                <a:gd name="T11" fmla="*/ 37 h 108"/>
                <a:gd name="T12" fmla="*/ 62 w 90"/>
                <a:gd name="T13" fmla="*/ 52 h 108"/>
                <a:gd name="T14" fmla="*/ 78 w 90"/>
                <a:gd name="T15" fmla="*/ 5 h 108"/>
                <a:gd name="T16" fmla="*/ 85 w 90"/>
                <a:gd name="T17" fmla="*/ 1 h 108"/>
                <a:gd name="T18" fmla="*/ 89 w 90"/>
                <a:gd name="T19" fmla="*/ 9 h 108"/>
                <a:gd name="T20" fmla="*/ 71 w 90"/>
                <a:gd name="T21" fmla="*/ 63 h 108"/>
                <a:gd name="T22" fmla="*/ 68 w 90"/>
                <a:gd name="T23" fmla="*/ 67 h 108"/>
                <a:gd name="T24" fmla="*/ 63 w 90"/>
                <a:gd name="T25" fmla="*/ 66 h 108"/>
                <a:gd name="T26" fmla="*/ 32 w 90"/>
                <a:gd name="T27" fmla="*/ 50 h 108"/>
                <a:gd name="T28" fmla="*/ 12 w 90"/>
                <a:gd name="T29" fmla="*/ 104 h 108"/>
                <a:gd name="T30" fmla="*/ 6 w 90"/>
                <a:gd name="T3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108">
                  <a:moveTo>
                    <a:pt x="6" y="108"/>
                  </a:moveTo>
                  <a:cubicBezTo>
                    <a:pt x="6" y="108"/>
                    <a:pt x="5" y="108"/>
                    <a:pt x="4" y="108"/>
                  </a:cubicBezTo>
                  <a:cubicBezTo>
                    <a:pt x="1" y="107"/>
                    <a:pt x="0" y="103"/>
                    <a:pt x="1" y="100"/>
                  </a:cubicBezTo>
                  <a:cubicBezTo>
                    <a:pt x="23" y="40"/>
                    <a:pt x="23" y="40"/>
                    <a:pt x="23" y="40"/>
                  </a:cubicBezTo>
                  <a:cubicBezTo>
                    <a:pt x="24" y="38"/>
                    <a:pt x="25" y="37"/>
                    <a:pt x="27" y="36"/>
                  </a:cubicBezTo>
                  <a:cubicBezTo>
                    <a:pt x="28" y="36"/>
                    <a:pt x="30" y="36"/>
                    <a:pt x="32" y="37"/>
                  </a:cubicBezTo>
                  <a:cubicBezTo>
                    <a:pt x="62" y="52"/>
                    <a:pt x="62" y="52"/>
                    <a:pt x="62" y="52"/>
                  </a:cubicBezTo>
                  <a:cubicBezTo>
                    <a:pt x="78" y="5"/>
                    <a:pt x="78" y="5"/>
                    <a:pt x="78" y="5"/>
                  </a:cubicBezTo>
                  <a:cubicBezTo>
                    <a:pt x="79" y="2"/>
                    <a:pt x="82" y="0"/>
                    <a:pt x="85" y="1"/>
                  </a:cubicBezTo>
                  <a:cubicBezTo>
                    <a:pt x="89" y="2"/>
                    <a:pt x="90" y="6"/>
                    <a:pt x="89" y="9"/>
                  </a:cubicBezTo>
                  <a:cubicBezTo>
                    <a:pt x="71" y="63"/>
                    <a:pt x="71" y="63"/>
                    <a:pt x="71" y="63"/>
                  </a:cubicBezTo>
                  <a:cubicBezTo>
                    <a:pt x="71" y="65"/>
                    <a:pt x="69" y="66"/>
                    <a:pt x="68" y="67"/>
                  </a:cubicBezTo>
                  <a:cubicBezTo>
                    <a:pt x="66" y="67"/>
                    <a:pt x="64" y="67"/>
                    <a:pt x="63" y="66"/>
                  </a:cubicBezTo>
                  <a:cubicBezTo>
                    <a:pt x="32" y="50"/>
                    <a:pt x="32" y="50"/>
                    <a:pt x="32" y="50"/>
                  </a:cubicBezTo>
                  <a:cubicBezTo>
                    <a:pt x="12" y="104"/>
                    <a:pt x="12" y="104"/>
                    <a:pt x="12" y="104"/>
                  </a:cubicBezTo>
                  <a:cubicBezTo>
                    <a:pt x="11" y="107"/>
                    <a:pt x="9" y="108"/>
                    <a:pt x="6"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8" name="Titel 2">
            <a:extLst>
              <a:ext uri="{FF2B5EF4-FFF2-40B4-BE49-F238E27FC236}">
                <a16:creationId xmlns:a16="http://schemas.microsoft.com/office/drawing/2014/main" id="{8BA57525-B128-4E02-8D5D-63A04B62D8B5}"/>
              </a:ext>
            </a:extLst>
          </p:cNvPr>
          <p:cNvSpPr txBox="1">
            <a:spLocks/>
          </p:cNvSpPr>
          <p:nvPr/>
        </p:nvSpPr>
        <p:spPr>
          <a:xfrm>
            <a:off x="838200" y="58777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a:t>
            </a:r>
            <a:r>
              <a:rPr lang="en-US" sz="2000" b="0" dirty="0" smtClean="0">
                <a:solidFill>
                  <a:srgbClr val="FF0000"/>
                </a:solidFill>
              </a:rPr>
              <a:t>producten (2/2)</a:t>
            </a:r>
            <a:endParaRPr lang="nl-NL" sz="2000" b="0" dirty="0">
              <a:solidFill>
                <a:srgbClr val="FF0000"/>
              </a:solidFill>
            </a:endParaRPr>
          </a:p>
        </p:txBody>
      </p:sp>
      <mc:AlternateContent xmlns:mc="http://schemas.openxmlformats.org/markup-compatibility/2006" xmlns:p14="http://schemas.microsoft.com/office/powerpoint/2010/main">
        <mc:Choice Requires="p14">
          <p:contentPart p14:bwMode="auto" r:id="rId4">
            <p14:nvContentPartPr>
              <p14:cNvPr id="40" name="Ink 40">
                <a:extLst>
                  <a:ext uri="{FF2B5EF4-FFF2-40B4-BE49-F238E27FC236}">
                    <a16:creationId xmlns:a16="http://schemas.microsoft.com/office/drawing/2014/main" id="{B77E0B47-D5D1-8D4A-B78B-B1102E4EEB4B}"/>
                  </a:ext>
                </a:extLst>
              </p14:cNvPr>
              <p14:cNvContentPartPr/>
              <p14:nvPr/>
            </p14:nvContentPartPr>
            <p14:xfrm>
              <a:off x="6482173" y="-233347"/>
              <a:ext cx="32400" cy="48240"/>
            </p14:xfrm>
          </p:contentPart>
        </mc:Choice>
        <mc:Fallback xmlns="">
          <p:pic>
            <p:nvPicPr>
              <p:cNvPr id="40" name="Ink 40">
                <a:extLst>
                  <a:ext uri="{FF2B5EF4-FFF2-40B4-BE49-F238E27FC236}">
                    <a16:creationId xmlns:a16="http://schemas.microsoft.com/office/drawing/2014/main" id="{B77E0B47-D5D1-8D4A-B78B-B1102E4EEB4B}"/>
                  </a:ext>
                </a:extLst>
              </p:cNvPr>
              <p:cNvPicPr/>
              <p:nvPr/>
            </p:nvPicPr>
            <p:blipFill>
              <a:blip r:embed="rId5"/>
              <a:stretch>
                <a:fillRect/>
              </a:stretch>
            </p:blipFill>
            <p:spPr>
              <a:xfrm>
                <a:off x="6466693" y="-248827"/>
                <a:ext cx="63000" cy="78840"/>
              </a:xfrm>
              <a:prstGeom prst="rect">
                <a:avLst/>
              </a:prstGeom>
            </p:spPr>
          </p:pic>
        </mc:Fallback>
      </mc:AlternateContent>
      <p:grpSp>
        <p:nvGrpSpPr>
          <p:cNvPr id="50" name="Group 12">
            <a:extLst>
              <a:ext uri="{FF2B5EF4-FFF2-40B4-BE49-F238E27FC236}">
                <a16:creationId xmlns:a16="http://schemas.microsoft.com/office/drawing/2014/main" id="{D8094918-B986-47FA-B1CA-2B7243D82200}"/>
              </a:ext>
            </a:extLst>
          </p:cNvPr>
          <p:cNvGrpSpPr>
            <a:grpSpLocks noChangeAspect="1"/>
          </p:cNvGrpSpPr>
          <p:nvPr/>
        </p:nvGrpSpPr>
        <p:grpSpPr bwMode="auto">
          <a:xfrm>
            <a:off x="6096000" y="5971813"/>
            <a:ext cx="541578" cy="429704"/>
            <a:chOff x="1367" y="483"/>
            <a:chExt cx="426" cy="338"/>
          </a:xfrm>
          <a:solidFill>
            <a:schemeClr val="bg1">
              <a:lumMod val="50000"/>
            </a:schemeClr>
          </a:solidFill>
        </p:grpSpPr>
        <p:sp>
          <p:nvSpPr>
            <p:cNvPr id="51" name="Freeform 13">
              <a:extLst>
                <a:ext uri="{FF2B5EF4-FFF2-40B4-BE49-F238E27FC236}">
                  <a16:creationId xmlns:a16="http://schemas.microsoft.com/office/drawing/2014/main" id="{FAAE64EB-05E9-4DC7-9EE8-794559AFE7E2}"/>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2" name="Freeform 14">
              <a:extLst>
                <a:ext uri="{FF2B5EF4-FFF2-40B4-BE49-F238E27FC236}">
                  <a16:creationId xmlns:a16="http://schemas.microsoft.com/office/drawing/2014/main" id="{0EDFC28B-F589-4EA3-83D5-D4FA0CB3EAB0}"/>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3" name="Freeform 15">
              <a:extLst>
                <a:ext uri="{FF2B5EF4-FFF2-40B4-BE49-F238E27FC236}">
                  <a16:creationId xmlns:a16="http://schemas.microsoft.com/office/drawing/2014/main" id="{C70829B1-79B5-4508-97FF-450C0902D029}"/>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4" name="Freeform 16">
              <a:extLst>
                <a:ext uri="{FF2B5EF4-FFF2-40B4-BE49-F238E27FC236}">
                  <a16:creationId xmlns:a16="http://schemas.microsoft.com/office/drawing/2014/main" id="{C54A41A3-6E6D-49B4-8850-D9DA5BAF34C3}"/>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2311529579"/>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Oriëntatie</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 (1/2)</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782185" y="3054908"/>
            <a:ext cx="4948839" cy="3602565"/>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lvl="0">
              <a:tabLst>
                <a:tab pos="231775" algn="l"/>
              </a:tabLst>
              <a:defRPr/>
            </a:pPr>
            <a:r>
              <a:rPr lang="nl-NL" sz="1400" dirty="0">
                <a:solidFill>
                  <a:srgbClr val="000000"/>
                </a:solidFill>
                <a:cs typeface="Arial" pitchFamily="34" charset="0"/>
              </a:rPr>
              <a:t>Samen met de </a:t>
            </a:r>
            <a:r>
              <a:rPr lang="nl-NL" sz="1400" dirty="0" smtClean="0">
                <a:solidFill>
                  <a:srgbClr val="000000"/>
                </a:solidFill>
                <a:cs typeface="Arial" pitchFamily="34" charset="0"/>
              </a:rPr>
              <a:t>burger </a:t>
            </a:r>
            <a:r>
              <a:rPr lang="nl-NL" sz="1400" dirty="0">
                <a:solidFill>
                  <a:srgbClr val="000000"/>
                </a:solidFill>
                <a:cs typeface="Arial" pitchFamily="34" charset="0"/>
              </a:rPr>
              <a:t>formuleert de professional doelen en afspraken en legt deze vast in </a:t>
            </a:r>
            <a:r>
              <a:rPr lang="en-US" sz="1400" dirty="0">
                <a:solidFill>
                  <a:srgbClr val="000000"/>
                </a:solidFill>
                <a:cs typeface="Arial" pitchFamily="34" charset="0"/>
              </a:rPr>
              <a:t>het systeem</a:t>
            </a:r>
            <a:r>
              <a:rPr lang="nl-NL" sz="1400" dirty="0">
                <a:solidFill>
                  <a:srgbClr val="000000"/>
                </a:solidFill>
                <a:cs typeface="Arial" pitchFamily="34" charset="0"/>
              </a:rPr>
              <a:t>. Onderdeel </a:t>
            </a:r>
            <a:r>
              <a:rPr lang="nl-NL" sz="1400" dirty="0" smtClean="0">
                <a:solidFill>
                  <a:srgbClr val="000000"/>
                </a:solidFill>
                <a:cs typeface="Arial" pitchFamily="34" charset="0"/>
              </a:rPr>
              <a:t>van deze doelen en afspraken </a:t>
            </a:r>
            <a:r>
              <a:rPr lang="en-US" sz="1400" dirty="0" smtClean="0">
                <a:solidFill>
                  <a:srgbClr val="000000"/>
                </a:solidFill>
                <a:cs typeface="Arial" pitchFamily="34" charset="0"/>
              </a:rPr>
              <a:t>is</a:t>
            </a:r>
            <a:r>
              <a:rPr lang="nl-NL" sz="1400" dirty="0" smtClean="0">
                <a:solidFill>
                  <a:srgbClr val="000000"/>
                </a:solidFill>
                <a:cs typeface="Arial" pitchFamily="34" charset="0"/>
              </a:rPr>
              <a:t> </a:t>
            </a:r>
            <a:r>
              <a:rPr lang="nl-NL" sz="1400" dirty="0">
                <a:solidFill>
                  <a:srgbClr val="000000"/>
                </a:solidFill>
                <a:cs typeface="Arial" pitchFamily="34" charset="0"/>
              </a:rPr>
              <a:t>het opstellen van een doelprofiel (arbeidsmarktprofiel en kansrijkberoep profiel). De </a:t>
            </a:r>
            <a:r>
              <a:rPr lang="nl-NL" sz="1400" dirty="0" smtClean="0">
                <a:solidFill>
                  <a:srgbClr val="000000"/>
                </a:solidFill>
                <a:cs typeface="Arial" pitchFamily="34" charset="0"/>
              </a:rPr>
              <a:t>burger </a:t>
            </a:r>
            <a:r>
              <a:rPr lang="nl-NL" sz="1400" dirty="0">
                <a:solidFill>
                  <a:srgbClr val="000000"/>
                </a:solidFill>
                <a:cs typeface="Arial" pitchFamily="34" charset="0"/>
              </a:rPr>
              <a:t>heeft digitaal inzicht in de doelen en afspraken en zijn profiel. </a:t>
            </a:r>
            <a:r>
              <a:rPr lang="en-US" sz="1400" dirty="0">
                <a:solidFill>
                  <a:srgbClr val="000000"/>
                </a:solidFill>
                <a:cs typeface="Arial" pitchFamily="34" charset="0"/>
              </a:rPr>
              <a:t>Het systeem </a:t>
            </a:r>
            <a:r>
              <a:rPr lang="nl-NL" sz="1400" dirty="0">
                <a:solidFill>
                  <a:srgbClr val="000000"/>
                </a:solidFill>
                <a:cs typeface="Arial" pitchFamily="34" charset="0"/>
              </a:rPr>
              <a:t>maakt de match tussen het doelprofiel en het huidig profiel van de </a:t>
            </a:r>
            <a:r>
              <a:rPr lang="nl-NL" sz="1400" dirty="0" smtClean="0">
                <a:solidFill>
                  <a:srgbClr val="000000"/>
                </a:solidFill>
                <a:cs typeface="Arial" pitchFamily="34" charset="0"/>
              </a:rPr>
              <a:t>burger</a:t>
            </a:r>
            <a:r>
              <a:rPr lang="en-US" sz="1400" dirty="0" smtClean="0">
                <a:solidFill>
                  <a:srgbClr val="000000"/>
                </a:solidFill>
                <a:cs typeface="Arial" pitchFamily="34" charset="0"/>
              </a:rPr>
              <a:t> en </a:t>
            </a:r>
            <a:r>
              <a:rPr lang="nl-NL" sz="1400" dirty="0">
                <a:solidFill>
                  <a:srgbClr val="000000"/>
                </a:solidFill>
                <a:cs typeface="Arial" pitchFamily="34" charset="0"/>
              </a:rPr>
              <a:t>dit </a:t>
            </a:r>
            <a:r>
              <a:rPr lang="en-US" sz="1400" dirty="0">
                <a:solidFill>
                  <a:srgbClr val="000000"/>
                </a:solidFill>
                <a:cs typeface="Arial" pitchFamily="34" charset="0"/>
              </a:rPr>
              <a:t>dient ook </a:t>
            </a:r>
            <a:r>
              <a:rPr lang="nl-NL" sz="1400" dirty="0">
                <a:solidFill>
                  <a:srgbClr val="000000"/>
                </a:solidFill>
                <a:cs typeface="Arial" pitchFamily="34" charset="0"/>
              </a:rPr>
              <a:t>als input voor het PvA. Het resultaat </a:t>
            </a:r>
            <a:r>
              <a:rPr lang="en-US" sz="1400" dirty="0">
                <a:solidFill>
                  <a:srgbClr val="000000"/>
                </a:solidFill>
                <a:cs typeface="Arial" pitchFamily="34" charset="0"/>
              </a:rPr>
              <a:t>van de match </a:t>
            </a:r>
            <a:r>
              <a:rPr lang="nl-NL" sz="1400" dirty="0">
                <a:solidFill>
                  <a:srgbClr val="000000"/>
                </a:solidFill>
                <a:cs typeface="Arial" pitchFamily="34" charset="0"/>
              </a:rPr>
              <a:t>is een ranglijst met de best passende match bovenaan.</a:t>
            </a:r>
            <a:r>
              <a:rPr lang="en-US" sz="1400" dirty="0">
                <a:solidFill>
                  <a:srgbClr val="000000"/>
                </a:solidFill>
                <a:cs typeface="Arial" pitchFamily="34" charset="0"/>
              </a:rPr>
              <a:t> </a:t>
            </a:r>
            <a:r>
              <a:rPr lang="nl-NL" sz="1400" dirty="0">
                <a:solidFill>
                  <a:srgbClr val="000000"/>
                </a:solidFill>
                <a:cs typeface="Arial" pitchFamily="34" charset="0"/>
              </a:rPr>
              <a:t>Als er geen 100% match is, wordt aangegeven wat de ontbrekende kenmerken zijn</a:t>
            </a:r>
            <a:r>
              <a:rPr lang="en-US" sz="1400" dirty="0">
                <a:solidFill>
                  <a:srgbClr val="000000"/>
                </a:solidFill>
                <a:cs typeface="Arial" pitchFamily="34" charset="0"/>
              </a:rPr>
              <a:t> en kan het systeem suggesties geven wat daar voor nodig is bijv. inzet van specifieke instrumenten.</a:t>
            </a:r>
            <a:r>
              <a:rPr lang="nl-NL" sz="1400" dirty="0">
                <a:solidFill>
                  <a:srgbClr val="000000"/>
                </a:solidFill>
                <a:cs typeface="Arial" pitchFamily="34" charset="0"/>
              </a:rPr>
              <a:t> </a:t>
            </a:r>
            <a:r>
              <a:rPr lang="nl-NL" sz="1400" dirty="0" smtClean="0">
                <a:solidFill>
                  <a:srgbClr val="000000"/>
                </a:solidFill>
                <a:cs typeface="Arial" pitchFamily="34" charset="0"/>
              </a:rPr>
              <a:t>Daarnaast </a:t>
            </a:r>
            <a:r>
              <a:rPr lang="nl-NL" sz="1400" dirty="0">
                <a:solidFill>
                  <a:srgbClr val="000000"/>
                </a:solidFill>
                <a:cs typeface="Arial" pitchFamily="34" charset="0"/>
              </a:rPr>
              <a:t>kunnen gemakkelijk de </a:t>
            </a:r>
            <a:r>
              <a:rPr lang="en-US" sz="1400" dirty="0">
                <a:solidFill>
                  <a:srgbClr val="000000"/>
                </a:solidFill>
                <a:cs typeface="Arial" pitchFamily="34" charset="0"/>
              </a:rPr>
              <a:t>arbeids</a:t>
            </a:r>
            <a:r>
              <a:rPr lang="nl-NL" sz="1400" dirty="0">
                <a:solidFill>
                  <a:srgbClr val="000000"/>
                </a:solidFill>
                <a:cs typeface="Arial" pitchFamily="34" charset="0"/>
              </a:rPr>
              <a:t>marktanalyses en trends geraadpleegd worden vanuit het systeem.</a:t>
            </a:r>
            <a:r>
              <a:rPr lang="en-US" sz="1400" dirty="0">
                <a:solidFill>
                  <a:srgbClr val="000000"/>
                </a:solidFill>
                <a:cs typeface="Arial" pitchFamily="34" charset="0"/>
              </a:rPr>
              <a:t> </a:t>
            </a:r>
            <a:r>
              <a:rPr lang="nl-NL" sz="1400" dirty="0">
                <a:solidFill>
                  <a:srgbClr val="000000"/>
                </a:solidFill>
                <a:cs typeface="Arial" pitchFamily="34" charset="0"/>
              </a:rPr>
              <a:t>Ook laat </a:t>
            </a:r>
            <a:r>
              <a:rPr lang="en-US" sz="1400" dirty="0">
                <a:solidFill>
                  <a:srgbClr val="000000"/>
                </a:solidFill>
                <a:cs typeface="Arial" pitchFamily="34" charset="0"/>
              </a:rPr>
              <a:t>het systeem </a:t>
            </a:r>
            <a:r>
              <a:rPr lang="nl-NL" sz="1400" dirty="0">
                <a:solidFill>
                  <a:srgbClr val="000000"/>
                </a:solidFill>
                <a:cs typeface="Arial" pitchFamily="34" charset="0"/>
              </a:rPr>
              <a:t>zien bij een kansrijkberoep profiel welke </a:t>
            </a:r>
            <a:r>
              <a:rPr lang="nl-NL" sz="1400" dirty="0" smtClean="0">
                <a:solidFill>
                  <a:srgbClr val="000000"/>
                </a:solidFill>
                <a:cs typeface="Arial" pitchFamily="34" charset="0"/>
              </a:rPr>
              <a:t>burgers </a:t>
            </a:r>
            <a:r>
              <a:rPr lang="nl-NL" sz="1400" dirty="0">
                <a:solidFill>
                  <a:srgbClr val="000000"/>
                </a:solidFill>
                <a:cs typeface="Arial" pitchFamily="34" charset="0"/>
              </a:rPr>
              <a:t>hierop matchen</a:t>
            </a:r>
            <a:r>
              <a:rPr lang="en-US" sz="1400" dirty="0">
                <a:solidFill>
                  <a:srgbClr val="000000"/>
                </a:solidFill>
                <a:cs typeface="Arial" pitchFamily="34" charset="0"/>
              </a:rPr>
              <a:t> (match andere kant op)</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782185" y="1184282"/>
            <a:ext cx="4948839" cy="1774303"/>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nl-NL" sz="1400" dirty="0">
                <a:solidFill>
                  <a:prstClr val="black"/>
                </a:solidFill>
                <a:latin typeface="Avenir LT Std 35 Light"/>
                <a:cs typeface="Arial" panose="020B0604020202020204" pitchFamily="34" charset="0"/>
              </a:rPr>
              <a:t>Gezamenlijk met de </a:t>
            </a:r>
            <a:r>
              <a:rPr lang="nl-NL" sz="1400" dirty="0" smtClean="0">
                <a:solidFill>
                  <a:prstClr val="black"/>
                </a:solidFill>
                <a:latin typeface="Avenir LT Std 35 Light"/>
                <a:cs typeface="Arial" panose="020B0604020202020204" pitchFamily="34" charset="0"/>
              </a:rPr>
              <a:t>burger </a:t>
            </a:r>
            <a:r>
              <a:rPr lang="nl-NL" sz="1400" dirty="0">
                <a:solidFill>
                  <a:prstClr val="black"/>
                </a:solidFill>
                <a:latin typeface="Avenir LT Std 35 Light"/>
                <a:cs typeface="Arial" panose="020B0604020202020204" pitchFamily="34" charset="0"/>
              </a:rPr>
              <a:t>loopt de </a:t>
            </a:r>
            <a:r>
              <a:rPr lang="nl-NL" sz="1400" dirty="0" smtClean="0">
                <a:solidFill>
                  <a:prstClr val="black"/>
                </a:solidFill>
                <a:latin typeface="Avenir LT Std 35 Light"/>
                <a:cs typeface="Arial" panose="020B0604020202020204" pitchFamily="34" charset="0"/>
              </a:rPr>
              <a:t>professional </a:t>
            </a:r>
            <a:r>
              <a:rPr lang="nl-NL" sz="1400" dirty="0">
                <a:solidFill>
                  <a:prstClr val="black"/>
                </a:solidFill>
                <a:latin typeface="Avenir LT Std 35 Light"/>
                <a:cs typeface="Arial" panose="020B0604020202020204" pitchFamily="34" charset="0"/>
              </a:rPr>
              <a:t>door </a:t>
            </a:r>
            <a:r>
              <a:rPr lang="nl-NL" sz="1400" dirty="0" smtClean="0">
                <a:solidFill>
                  <a:prstClr val="black"/>
                </a:solidFill>
                <a:latin typeface="Avenir LT Std 35 Light"/>
                <a:cs typeface="Arial" panose="020B0604020202020204" pitchFamily="34" charset="0"/>
              </a:rPr>
              <a:t>de klantkenmerken in </a:t>
            </a:r>
            <a:r>
              <a:rPr lang="en-US" sz="1400" dirty="0">
                <a:solidFill>
                  <a:prstClr val="black"/>
                </a:solidFill>
                <a:latin typeface="Avenir LT Std 35 Light"/>
                <a:cs typeface="Arial" panose="020B0604020202020204" pitchFamily="34" charset="0"/>
              </a:rPr>
              <a:t>het systeem </a:t>
            </a:r>
            <a:r>
              <a:rPr lang="nl-NL" sz="1400" dirty="0">
                <a:solidFill>
                  <a:prstClr val="black"/>
                </a:solidFill>
                <a:latin typeface="Avenir LT Std 35 Light"/>
                <a:cs typeface="Arial" panose="020B0604020202020204" pitchFamily="34" charset="0"/>
              </a:rPr>
              <a:t>en </a:t>
            </a:r>
            <a:r>
              <a:rPr lang="nl-NL" sz="1400" dirty="0" smtClean="0">
                <a:solidFill>
                  <a:prstClr val="black"/>
                </a:solidFill>
                <a:latin typeface="Avenir LT Std 35 Light"/>
                <a:cs typeface="Arial" panose="020B0604020202020204" pitchFamily="34" charset="0"/>
              </a:rPr>
              <a:t>worden de klantkenmerken verder </a:t>
            </a:r>
            <a:r>
              <a:rPr lang="nl-NL" sz="1400" dirty="0">
                <a:solidFill>
                  <a:prstClr val="black"/>
                </a:solidFill>
                <a:latin typeface="Avenir LT Std 35 Light"/>
                <a:cs typeface="Arial" panose="020B0604020202020204" pitchFamily="34" charset="0"/>
              </a:rPr>
              <a:t>verrijkt met informatie en bijgewerkt. De professional voert een verificatie uit op de gegevens van </a:t>
            </a:r>
            <a:r>
              <a:rPr lang="nl-NL" sz="1400" dirty="0" smtClean="0">
                <a:solidFill>
                  <a:prstClr val="black"/>
                </a:solidFill>
                <a:latin typeface="Avenir LT Std 35 Light"/>
                <a:cs typeface="Arial" panose="020B0604020202020204" pitchFamily="34" charset="0"/>
              </a:rPr>
              <a:t>de burger en </a:t>
            </a:r>
            <a:r>
              <a:rPr lang="nl-NL" sz="1400" dirty="0">
                <a:solidFill>
                  <a:prstClr val="black"/>
                </a:solidFill>
                <a:latin typeface="Avenir LT Std 35 Light"/>
                <a:cs typeface="Arial" panose="020B0604020202020204" pitchFamily="34" charset="0"/>
              </a:rPr>
              <a:t>accepteert deze gegevens. De </a:t>
            </a:r>
            <a:r>
              <a:rPr lang="nl-NL" sz="1400" dirty="0" smtClean="0">
                <a:solidFill>
                  <a:prstClr val="black"/>
                </a:solidFill>
                <a:latin typeface="Avenir LT Std 35 Light"/>
                <a:cs typeface="Arial" panose="020B0604020202020204" pitchFamily="34" charset="0"/>
              </a:rPr>
              <a:t>burger </a:t>
            </a:r>
            <a:r>
              <a:rPr lang="nl-NL" sz="1400" dirty="0">
                <a:solidFill>
                  <a:prstClr val="black"/>
                </a:solidFill>
                <a:latin typeface="Avenir LT Std 35 Light"/>
                <a:cs typeface="Arial" panose="020B0604020202020204" pitchFamily="34" charset="0"/>
              </a:rPr>
              <a:t>ontvangt een bericht via een zelf gekozen kanaal dat zijn of haar gegevens zijn bijgewerkt. </a:t>
            </a: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342135"/>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09118" y="3431866"/>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846689" y="1130776"/>
            <a:ext cx="0" cy="5472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515377" y="1184876"/>
            <a:ext cx="1489885" cy="1794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Volledig </a:t>
            </a:r>
            <a:r>
              <a:rPr kumimoji="0" lang="nl-NL" sz="1800" b="1" i="0" u="none" strike="noStrike" kern="1200" cap="none" spc="0" normalizeH="0" baseline="0" noProof="0" dirty="0" smtClean="0">
                <a:ln>
                  <a:noFill/>
                </a:ln>
                <a:solidFill>
                  <a:srgbClr val="FFFFFF"/>
                </a:solidFill>
                <a:effectLst/>
                <a:uLnTx/>
                <a:uFillTx/>
                <a:latin typeface="Avenir LT Std 35 Light"/>
                <a:ea typeface="+mn-ea"/>
                <a:cs typeface="+mn-cs"/>
              </a:rPr>
              <a:t>bijgewerkte</a:t>
            </a:r>
            <a:r>
              <a:rPr kumimoji="0" lang="nl-NL" sz="1800" b="1" i="0" u="none" strike="noStrike" kern="1200" cap="none" spc="0" normalizeH="0" noProof="0" dirty="0" smtClean="0">
                <a:ln>
                  <a:noFill/>
                </a:ln>
                <a:solidFill>
                  <a:srgbClr val="FFFFFF"/>
                </a:solidFill>
                <a:effectLst/>
                <a:uLnTx/>
                <a:uFillTx/>
                <a:latin typeface="Avenir LT Std 35 Light"/>
                <a:ea typeface="+mn-ea"/>
                <a:cs typeface="+mn-cs"/>
              </a:rPr>
              <a:t> klantken-merken</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02" name="Rectangle 101">
            <a:extLst>
              <a:ext uri="{FF2B5EF4-FFF2-40B4-BE49-F238E27FC236}">
                <a16:creationId xmlns:a16="http://schemas.microsoft.com/office/drawing/2014/main" id="{63205422-AC32-45DC-B723-E0471362C5B3}"/>
              </a:ext>
            </a:extLst>
          </p:cNvPr>
          <p:cNvSpPr/>
          <p:nvPr/>
        </p:nvSpPr>
        <p:spPr>
          <a:xfrm>
            <a:off x="515377" y="3056334"/>
            <a:ext cx="1489885" cy="36025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FFFF"/>
                </a:solidFill>
                <a:effectLst/>
                <a:uLnTx/>
                <a:uFillTx/>
                <a:latin typeface="Avenir LT Std 35 Light"/>
                <a:ea typeface="+mn-ea"/>
                <a:cs typeface="+mn-cs"/>
              </a:rPr>
              <a:t>Bijgewerkt</a:t>
            </a:r>
            <a:r>
              <a:rPr lang="en-US" b="1" dirty="0" smtClean="0">
                <a:solidFill>
                  <a:srgbClr val="FFFFFF"/>
                </a:solidFill>
                <a:latin typeface="Avenir LT Std 35 Light"/>
              </a:rPr>
              <a:t> </a:t>
            </a:r>
            <a:r>
              <a:rPr kumimoji="0" lang="en-US" sz="1800" b="1" i="0" u="none" strike="noStrike" kern="1200" cap="none" spc="0" normalizeH="0" baseline="0" noProof="0" dirty="0">
                <a:ln>
                  <a:noFill/>
                </a:ln>
                <a:solidFill>
                  <a:srgbClr val="FFFFFF"/>
                </a:solidFill>
                <a:effectLst/>
                <a:uLnTx/>
                <a:uFillTx/>
                <a:latin typeface="Avenir LT Std 35 Light"/>
                <a:ea typeface="+mn-ea"/>
                <a:cs typeface="+mn-cs"/>
              </a:rPr>
              <a:t>Plan van Aanpak</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graphicFrame>
        <p:nvGraphicFramePr>
          <p:cNvPr id="242" name="Table 4">
            <a:extLst>
              <a:ext uri="{FF2B5EF4-FFF2-40B4-BE49-F238E27FC236}">
                <a16:creationId xmlns:a16="http://schemas.microsoft.com/office/drawing/2014/main" id="{D8556D5A-9CB9-4EFC-9CE6-61BB8FD9E19E}"/>
              </a:ext>
            </a:extLst>
          </p:cNvPr>
          <p:cNvGraphicFramePr>
            <a:graphicFrameLocks noGrp="1"/>
          </p:cNvGraphicFramePr>
          <p:nvPr>
            <p:extLst>
              <p:ext uri="{D42A27DB-BD31-4B8C-83A1-F6EECF244321}">
                <p14:modId xmlns:p14="http://schemas.microsoft.com/office/powerpoint/2010/main" val="116682438"/>
              </p:ext>
            </p:extLst>
          </p:nvPr>
        </p:nvGraphicFramePr>
        <p:xfrm>
          <a:off x="6962354" y="1184283"/>
          <a:ext cx="4988066" cy="3870471"/>
        </p:xfrm>
        <a:graphic>
          <a:graphicData uri="http://schemas.openxmlformats.org/drawingml/2006/table">
            <a:tbl>
              <a:tblPr firstRow="1" bandRow="1">
                <a:tableStyleId>{2D5ABB26-0587-4C30-8999-92F81FD0307C}</a:tableStyleId>
              </a:tblPr>
              <a:tblGrid>
                <a:gridCol w="474199">
                  <a:extLst>
                    <a:ext uri="{9D8B030D-6E8A-4147-A177-3AD203B41FA5}">
                      <a16:colId xmlns:a16="http://schemas.microsoft.com/office/drawing/2014/main" val="2036198197"/>
                    </a:ext>
                  </a:extLst>
                </a:gridCol>
                <a:gridCol w="4513867">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“Oriëntatie”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solidFill>
                            <a:schemeClr val="tx1"/>
                          </a:solidFill>
                          <a:latin typeface="+mn-lt"/>
                        </a:rPr>
                        <a:t>Digitale afspraakmodule (incl. notificatie functionaliteit)</a:t>
                      </a:r>
                      <a:endParaRPr lang="nl-NL" sz="1400" dirty="0">
                        <a:latin typeface="+mn-lt"/>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28013031"/>
                  </a:ext>
                </a:extLst>
              </a:tr>
              <a:tr h="4163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34528250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43723254"/>
                  </a:ext>
                </a:extLst>
              </a:tr>
              <a:tr h="402002">
                <a:tc>
                  <a:txBody>
                    <a:bodyPr/>
                    <a:lstStyle/>
                    <a:p>
                      <a:endParaRPr lang="nl-NL" sz="1400" dirty="0"/>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Gespreksleidraad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64119568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2968120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407107891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vacature aanbod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66053846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Verwijsadministratie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098364806"/>
                  </a:ext>
                </a:extLst>
              </a:tr>
            </a:tbl>
          </a:graphicData>
        </a:graphic>
      </p:graphicFrame>
      <p:grpSp>
        <p:nvGrpSpPr>
          <p:cNvPr id="103" name="Group 4">
            <a:extLst>
              <a:ext uri="{FF2B5EF4-FFF2-40B4-BE49-F238E27FC236}">
                <a16:creationId xmlns:a16="http://schemas.microsoft.com/office/drawing/2014/main" id="{1C208092-A820-410E-BE89-8FE5DBF02B26}"/>
              </a:ext>
            </a:extLst>
          </p:cNvPr>
          <p:cNvGrpSpPr>
            <a:grpSpLocks noChangeAspect="1"/>
          </p:cNvGrpSpPr>
          <p:nvPr/>
        </p:nvGrpSpPr>
        <p:grpSpPr bwMode="auto">
          <a:xfrm>
            <a:off x="10663292" y="376932"/>
            <a:ext cx="569818" cy="331506"/>
            <a:chOff x="346" y="526"/>
            <a:chExt cx="428" cy="249"/>
          </a:xfrm>
          <a:solidFill>
            <a:schemeClr val="bg1">
              <a:lumMod val="85000"/>
            </a:schemeClr>
          </a:solidFill>
        </p:grpSpPr>
        <p:sp>
          <p:nvSpPr>
            <p:cNvPr id="104" name="Freeform 5">
              <a:extLst>
                <a:ext uri="{FF2B5EF4-FFF2-40B4-BE49-F238E27FC236}">
                  <a16:creationId xmlns:a16="http://schemas.microsoft.com/office/drawing/2014/main" id="{333E666C-5778-43C3-89D9-EB047A17A4FD}"/>
                </a:ext>
              </a:extLst>
            </p:cNvPr>
            <p:cNvSpPr>
              <a:spLocks noEditPoints="1"/>
            </p:cNvSpPr>
            <p:nvPr/>
          </p:nvSpPr>
          <p:spPr bwMode="auto">
            <a:xfrm>
              <a:off x="346" y="526"/>
              <a:ext cx="428" cy="249"/>
            </a:xfrm>
            <a:custGeom>
              <a:avLst/>
              <a:gdLst>
                <a:gd name="T0" fmla="*/ 145 w 289"/>
                <a:gd name="T1" fmla="*/ 168 h 168"/>
                <a:gd name="T2" fmla="*/ 2 w 289"/>
                <a:gd name="T3" fmla="*/ 88 h 168"/>
                <a:gd name="T4" fmla="*/ 2 w 289"/>
                <a:gd name="T5" fmla="*/ 80 h 168"/>
                <a:gd name="T6" fmla="*/ 145 w 289"/>
                <a:gd name="T7" fmla="*/ 0 h 168"/>
                <a:gd name="T8" fmla="*/ 287 w 289"/>
                <a:gd name="T9" fmla="*/ 80 h 168"/>
                <a:gd name="T10" fmla="*/ 287 w 289"/>
                <a:gd name="T11" fmla="*/ 88 h 168"/>
                <a:gd name="T12" fmla="*/ 145 w 289"/>
                <a:gd name="T13" fmla="*/ 168 h 168"/>
                <a:gd name="T14" fmla="*/ 14 w 289"/>
                <a:gd name="T15" fmla="*/ 84 h 168"/>
                <a:gd name="T16" fmla="*/ 145 w 289"/>
                <a:gd name="T17" fmla="*/ 156 h 168"/>
                <a:gd name="T18" fmla="*/ 275 w 289"/>
                <a:gd name="T19" fmla="*/ 84 h 168"/>
                <a:gd name="T20" fmla="*/ 145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5" y="168"/>
                  </a:moveTo>
                  <a:cubicBezTo>
                    <a:pt x="66" y="168"/>
                    <a:pt x="5" y="91"/>
                    <a:pt x="2" y="88"/>
                  </a:cubicBezTo>
                  <a:cubicBezTo>
                    <a:pt x="0" y="86"/>
                    <a:pt x="0" y="82"/>
                    <a:pt x="2" y="80"/>
                  </a:cubicBezTo>
                  <a:cubicBezTo>
                    <a:pt x="5" y="77"/>
                    <a:pt x="66" y="0"/>
                    <a:pt x="145" y="0"/>
                  </a:cubicBezTo>
                  <a:cubicBezTo>
                    <a:pt x="223" y="0"/>
                    <a:pt x="285" y="77"/>
                    <a:pt x="287" y="80"/>
                  </a:cubicBezTo>
                  <a:cubicBezTo>
                    <a:pt x="289" y="82"/>
                    <a:pt x="289" y="86"/>
                    <a:pt x="287" y="88"/>
                  </a:cubicBezTo>
                  <a:cubicBezTo>
                    <a:pt x="285" y="91"/>
                    <a:pt x="223" y="168"/>
                    <a:pt x="145" y="168"/>
                  </a:cubicBezTo>
                  <a:close/>
                  <a:moveTo>
                    <a:pt x="14" y="84"/>
                  </a:moveTo>
                  <a:cubicBezTo>
                    <a:pt x="28" y="99"/>
                    <a:pt x="82" y="156"/>
                    <a:pt x="145" y="156"/>
                  </a:cubicBezTo>
                  <a:cubicBezTo>
                    <a:pt x="208" y="156"/>
                    <a:pt x="261" y="99"/>
                    <a:pt x="275" y="84"/>
                  </a:cubicBezTo>
                  <a:cubicBezTo>
                    <a:pt x="261" y="69"/>
                    <a:pt x="208" y="12"/>
                    <a:pt x="145" y="12"/>
                  </a:cubicBezTo>
                  <a:cubicBezTo>
                    <a:pt x="82" y="12"/>
                    <a:pt x="28" y="69"/>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5" name="Freeform 6">
              <a:extLst>
                <a:ext uri="{FF2B5EF4-FFF2-40B4-BE49-F238E27FC236}">
                  <a16:creationId xmlns:a16="http://schemas.microsoft.com/office/drawing/2014/main" id="{63AAA602-FB43-4137-8319-1D06ACE4375F}"/>
                </a:ext>
              </a:extLst>
            </p:cNvPr>
            <p:cNvSpPr>
              <a:spLocks noEditPoints="1"/>
            </p:cNvSpPr>
            <p:nvPr/>
          </p:nvSpPr>
          <p:spPr bwMode="auto">
            <a:xfrm>
              <a:off x="481" y="571"/>
              <a:ext cx="160" cy="159"/>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3" y="0"/>
                    <a:pt x="108" y="24"/>
                    <a:pt x="108" y="54"/>
                  </a:cubicBezTo>
                  <a:cubicBezTo>
                    <a:pt x="108" y="84"/>
                    <a:pt x="83" y="108"/>
                    <a:pt x="54" y="108"/>
                  </a:cubicBezTo>
                  <a:close/>
                  <a:moveTo>
                    <a:pt x="54" y="12"/>
                  </a:moveTo>
                  <a:cubicBezTo>
                    <a:pt x="30" y="12"/>
                    <a:pt x="12" y="31"/>
                    <a:pt x="12" y="54"/>
                  </a:cubicBezTo>
                  <a:cubicBezTo>
                    <a:pt x="12" y="77"/>
                    <a:pt x="30"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06" name="Group 105">
            <a:extLst>
              <a:ext uri="{FF2B5EF4-FFF2-40B4-BE49-F238E27FC236}">
                <a16:creationId xmlns:a16="http://schemas.microsoft.com/office/drawing/2014/main" id="{6A4E314B-28DC-4CA5-BDCC-FEF0B76FCAFC}"/>
              </a:ext>
            </a:extLst>
          </p:cNvPr>
          <p:cNvGrpSpPr>
            <a:grpSpLocks noChangeAspect="1"/>
          </p:cNvGrpSpPr>
          <p:nvPr/>
        </p:nvGrpSpPr>
        <p:grpSpPr bwMode="auto">
          <a:xfrm>
            <a:off x="11353800" y="305354"/>
            <a:ext cx="485702" cy="474663"/>
            <a:chOff x="3619" y="663"/>
            <a:chExt cx="440" cy="430"/>
          </a:xfrm>
          <a:solidFill>
            <a:schemeClr val="bg1">
              <a:lumMod val="85000"/>
            </a:schemeClr>
          </a:solidFill>
        </p:grpSpPr>
        <p:sp>
          <p:nvSpPr>
            <p:cNvPr id="107" name="Freeform 32">
              <a:extLst>
                <a:ext uri="{FF2B5EF4-FFF2-40B4-BE49-F238E27FC236}">
                  <a16:creationId xmlns:a16="http://schemas.microsoft.com/office/drawing/2014/main" id="{E890FA56-E0A7-4B60-A09C-E52FABDDE855}"/>
                </a:ext>
              </a:extLst>
            </p:cNvPr>
            <p:cNvSpPr>
              <a:spLocks noEditPoints="1"/>
            </p:cNvSpPr>
            <p:nvPr/>
          </p:nvSpPr>
          <p:spPr bwMode="auto">
            <a:xfrm>
              <a:off x="3646"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33">
              <a:extLst>
                <a:ext uri="{FF2B5EF4-FFF2-40B4-BE49-F238E27FC236}">
                  <a16:creationId xmlns:a16="http://schemas.microsoft.com/office/drawing/2014/main" id="{6A8BE6FB-5BEC-4260-8CEA-A583D3169601}"/>
                </a:ext>
              </a:extLst>
            </p:cNvPr>
            <p:cNvSpPr>
              <a:spLocks noEditPoints="1"/>
            </p:cNvSpPr>
            <p:nvPr/>
          </p:nvSpPr>
          <p:spPr bwMode="auto">
            <a:xfrm>
              <a:off x="3619"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34">
              <a:extLst>
                <a:ext uri="{FF2B5EF4-FFF2-40B4-BE49-F238E27FC236}">
                  <a16:creationId xmlns:a16="http://schemas.microsoft.com/office/drawing/2014/main" id="{2D2E5EB4-6A0B-4D26-AE61-7442B1B19996}"/>
                </a:ext>
              </a:extLst>
            </p:cNvPr>
            <p:cNvSpPr>
              <a:spLocks noEditPoints="1"/>
            </p:cNvSpPr>
            <p:nvPr/>
          </p:nvSpPr>
          <p:spPr bwMode="auto">
            <a:xfrm>
              <a:off x="3940"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35">
              <a:extLst>
                <a:ext uri="{FF2B5EF4-FFF2-40B4-BE49-F238E27FC236}">
                  <a16:creationId xmlns:a16="http://schemas.microsoft.com/office/drawing/2014/main" id="{3F82C6CB-FD0C-461C-8011-4C803BCB001A}"/>
                </a:ext>
              </a:extLst>
            </p:cNvPr>
            <p:cNvSpPr>
              <a:spLocks noEditPoints="1"/>
            </p:cNvSpPr>
            <p:nvPr/>
          </p:nvSpPr>
          <p:spPr bwMode="auto">
            <a:xfrm>
              <a:off x="3912"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36">
              <a:extLst>
                <a:ext uri="{FF2B5EF4-FFF2-40B4-BE49-F238E27FC236}">
                  <a16:creationId xmlns:a16="http://schemas.microsoft.com/office/drawing/2014/main" id="{8C024368-4285-4F70-B56C-DCFA2EFCC396}"/>
                </a:ext>
              </a:extLst>
            </p:cNvPr>
            <p:cNvSpPr>
              <a:spLocks noEditPoints="1"/>
            </p:cNvSpPr>
            <p:nvPr/>
          </p:nvSpPr>
          <p:spPr bwMode="auto">
            <a:xfrm>
              <a:off x="3793" y="663"/>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37">
              <a:extLst>
                <a:ext uri="{FF2B5EF4-FFF2-40B4-BE49-F238E27FC236}">
                  <a16:creationId xmlns:a16="http://schemas.microsoft.com/office/drawing/2014/main" id="{DC74BE45-3D23-4FD2-B931-F86421ACB0A8}"/>
                </a:ext>
              </a:extLst>
            </p:cNvPr>
            <p:cNvSpPr>
              <a:spLocks noEditPoints="1"/>
            </p:cNvSpPr>
            <p:nvPr/>
          </p:nvSpPr>
          <p:spPr bwMode="auto">
            <a:xfrm>
              <a:off x="3766" y="771"/>
              <a:ext cx="146"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0" name="Group 71">
            <a:extLst>
              <a:ext uri="{FF2B5EF4-FFF2-40B4-BE49-F238E27FC236}">
                <a16:creationId xmlns:a16="http://schemas.microsoft.com/office/drawing/2014/main" id="{B8EA3766-85F1-41C2-94BD-15CD1AAA9924}"/>
              </a:ext>
            </a:extLst>
          </p:cNvPr>
          <p:cNvGrpSpPr>
            <a:grpSpLocks noChangeAspect="1"/>
          </p:cNvGrpSpPr>
          <p:nvPr/>
        </p:nvGrpSpPr>
        <p:grpSpPr bwMode="auto">
          <a:xfrm>
            <a:off x="1125686" y="1315920"/>
            <a:ext cx="390698" cy="391616"/>
            <a:chOff x="350" y="1719"/>
            <a:chExt cx="426" cy="427"/>
          </a:xfrm>
          <a:solidFill>
            <a:schemeClr val="bg1"/>
          </a:solidFill>
        </p:grpSpPr>
        <p:sp>
          <p:nvSpPr>
            <p:cNvPr id="91" name="Freeform 72">
              <a:extLst>
                <a:ext uri="{FF2B5EF4-FFF2-40B4-BE49-F238E27FC236}">
                  <a16:creationId xmlns:a16="http://schemas.microsoft.com/office/drawing/2014/main" id="{0CC65732-39FD-4BC8-80B0-B0FDF3B23992}"/>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3" name="Freeform 73">
              <a:extLst>
                <a:ext uri="{FF2B5EF4-FFF2-40B4-BE49-F238E27FC236}">
                  <a16:creationId xmlns:a16="http://schemas.microsoft.com/office/drawing/2014/main" id="{089E6752-42FC-4AB1-B24F-FD77798D88E8}"/>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0" name="Freeform 74">
              <a:extLst>
                <a:ext uri="{FF2B5EF4-FFF2-40B4-BE49-F238E27FC236}">
                  <a16:creationId xmlns:a16="http://schemas.microsoft.com/office/drawing/2014/main" id="{B69F7F2A-E68D-48CE-A5F3-564B4B0F278C}"/>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3" name="Freeform 75">
              <a:extLst>
                <a:ext uri="{FF2B5EF4-FFF2-40B4-BE49-F238E27FC236}">
                  <a16:creationId xmlns:a16="http://schemas.microsoft.com/office/drawing/2014/main" id="{D79B43B0-0F99-4BFA-B891-584EEC68BB93}"/>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4" name="Freeform 76">
              <a:extLst>
                <a:ext uri="{FF2B5EF4-FFF2-40B4-BE49-F238E27FC236}">
                  <a16:creationId xmlns:a16="http://schemas.microsoft.com/office/drawing/2014/main" id="{590EA0D2-68BE-473F-B55B-8BD647E48B1F}"/>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5" name="Freeform 77">
              <a:extLst>
                <a:ext uri="{FF2B5EF4-FFF2-40B4-BE49-F238E27FC236}">
                  <a16:creationId xmlns:a16="http://schemas.microsoft.com/office/drawing/2014/main" id="{827E5B11-8095-4F0B-A29B-5F9D2104FD98}"/>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6" name="Freeform 78">
              <a:extLst>
                <a:ext uri="{FF2B5EF4-FFF2-40B4-BE49-F238E27FC236}">
                  <a16:creationId xmlns:a16="http://schemas.microsoft.com/office/drawing/2014/main" id="{A53C05F9-D8DD-4C26-BA14-B4572CDBEA1A}"/>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7" name="Freeform 79">
              <a:extLst>
                <a:ext uri="{FF2B5EF4-FFF2-40B4-BE49-F238E27FC236}">
                  <a16:creationId xmlns:a16="http://schemas.microsoft.com/office/drawing/2014/main" id="{7D2F2DD7-24A4-45C7-8301-AD50442B2097}"/>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8" name="Freeform 80">
              <a:extLst>
                <a:ext uri="{FF2B5EF4-FFF2-40B4-BE49-F238E27FC236}">
                  <a16:creationId xmlns:a16="http://schemas.microsoft.com/office/drawing/2014/main" id="{0F5B50C0-F40D-414C-8640-46D2A50DDE40}"/>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9" name="Freeform 81">
              <a:extLst>
                <a:ext uri="{FF2B5EF4-FFF2-40B4-BE49-F238E27FC236}">
                  <a16:creationId xmlns:a16="http://schemas.microsoft.com/office/drawing/2014/main" id="{79FB2BE1-24C4-4B31-AD78-9B9D162BFE65}"/>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0" name="Freeform 82">
              <a:extLst>
                <a:ext uri="{FF2B5EF4-FFF2-40B4-BE49-F238E27FC236}">
                  <a16:creationId xmlns:a16="http://schemas.microsoft.com/office/drawing/2014/main" id="{B1C36FF0-DA08-40C0-A208-3470A3CF31EB}"/>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1" name="Freeform 83">
              <a:extLst>
                <a:ext uri="{FF2B5EF4-FFF2-40B4-BE49-F238E27FC236}">
                  <a16:creationId xmlns:a16="http://schemas.microsoft.com/office/drawing/2014/main" id="{8D57A5C7-3373-4277-8055-9FE5CDA762E2}"/>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53" name="Group 81">
            <a:extLst>
              <a:ext uri="{FF2B5EF4-FFF2-40B4-BE49-F238E27FC236}">
                <a16:creationId xmlns:a16="http://schemas.microsoft.com/office/drawing/2014/main" id="{B25395CB-4D57-4966-A550-81F07D226E6B}"/>
              </a:ext>
            </a:extLst>
          </p:cNvPr>
          <p:cNvGrpSpPr>
            <a:grpSpLocks noChangeAspect="1"/>
          </p:cNvGrpSpPr>
          <p:nvPr/>
        </p:nvGrpSpPr>
        <p:grpSpPr bwMode="auto">
          <a:xfrm>
            <a:off x="7109390" y="1841413"/>
            <a:ext cx="247655" cy="247068"/>
            <a:chOff x="1370" y="1720"/>
            <a:chExt cx="426" cy="425"/>
          </a:xfrm>
          <a:solidFill>
            <a:srgbClr val="FF0000"/>
          </a:solidFill>
        </p:grpSpPr>
        <p:sp>
          <p:nvSpPr>
            <p:cNvPr id="154" name="Freeform 82">
              <a:extLst>
                <a:ext uri="{FF2B5EF4-FFF2-40B4-BE49-F238E27FC236}">
                  <a16:creationId xmlns:a16="http://schemas.microsoft.com/office/drawing/2014/main" id="{BEE2AC00-4B09-4B16-8D5F-F91892532EA7}"/>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5" name="Freeform 83">
              <a:extLst>
                <a:ext uri="{FF2B5EF4-FFF2-40B4-BE49-F238E27FC236}">
                  <a16:creationId xmlns:a16="http://schemas.microsoft.com/office/drawing/2014/main" id="{6641BDE0-29C0-46FB-A6A6-698BB0DFD9B0}"/>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6" name="Freeform 84">
              <a:extLst>
                <a:ext uri="{FF2B5EF4-FFF2-40B4-BE49-F238E27FC236}">
                  <a16:creationId xmlns:a16="http://schemas.microsoft.com/office/drawing/2014/main" id="{2CB7D330-B197-489D-A7D6-4B8461EDD53C}"/>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7" name="Freeform 85">
              <a:extLst>
                <a:ext uri="{FF2B5EF4-FFF2-40B4-BE49-F238E27FC236}">
                  <a16:creationId xmlns:a16="http://schemas.microsoft.com/office/drawing/2014/main" id="{BAC9B0DA-94F4-463F-B513-E73CD668A04D}"/>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8" name="Freeform 86">
              <a:extLst>
                <a:ext uri="{FF2B5EF4-FFF2-40B4-BE49-F238E27FC236}">
                  <a16:creationId xmlns:a16="http://schemas.microsoft.com/office/drawing/2014/main" id="{3976DD68-C888-4619-AAA8-87459CE5C0A7}"/>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9" name="Freeform 87">
              <a:extLst>
                <a:ext uri="{FF2B5EF4-FFF2-40B4-BE49-F238E27FC236}">
                  <a16:creationId xmlns:a16="http://schemas.microsoft.com/office/drawing/2014/main" id="{85E4F399-DD80-4895-ACB7-584ED3424080}"/>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5" name="Freeform 88">
              <a:extLst>
                <a:ext uri="{FF2B5EF4-FFF2-40B4-BE49-F238E27FC236}">
                  <a16:creationId xmlns:a16="http://schemas.microsoft.com/office/drawing/2014/main" id="{7CC885D6-8BD7-4857-AD14-329830FEC072}"/>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6" name="Freeform 89">
              <a:extLst>
                <a:ext uri="{FF2B5EF4-FFF2-40B4-BE49-F238E27FC236}">
                  <a16:creationId xmlns:a16="http://schemas.microsoft.com/office/drawing/2014/main" id="{79D8A37E-389E-490B-AD17-E5767E3CC2AD}"/>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7" name="Freeform 90">
              <a:extLst>
                <a:ext uri="{FF2B5EF4-FFF2-40B4-BE49-F238E27FC236}">
                  <a16:creationId xmlns:a16="http://schemas.microsoft.com/office/drawing/2014/main" id="{DC8B9E14-F628-45FE-BF17-AE06BF69AAE1}"/>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8" name="Freeform 91">
              <a:extLst>
                <a:ext uri="{FF2B5EF4-FFF2-40B4-BE49-F238E27FC236}">
                  <a16:creationId xmlns:a16="http://schemas.microsoft.com/office/drawing/2014/main" id="{B3744123-79C0-4A2F-9F18-9AE59357675A}"/>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9" name="Freeform 92">
              <a:extLst>
                <a:ext uri="{FF2B5EF4-FFF2-40B4-BE49-F238E27FC236}">
                  <a16:creationId xmlns:a16="http://schemas.microsoft.com/office/drawing/2014/main" id="{AB976502-EDEF-4F4B-A4EC-3281C98DB760}"/>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70" name="Group 48">
            <a:extLst>
              <a:ext uri="{FF2B5EF4-FFF2-40B4-BE49-F238E27FC236}">
                <a16:creationId xmlns:a16="http://schemas.microsoft.com/office/drawing/2014/main" id="{6F538DEA-CE14-43E7-8F7A-B9F67B413AA0}"/>
              </a:ext>
            </a:extLst>
          </p:cNvPr>
          <p:cNvGrpSpPr>
            <a:grpSpLocks noChangeAspect="1"/>
          </p:cNvGrpSpPr>
          <p:nvPr/>
        </p:nvGrpSpPr>
        <p:grpSpPr bwMode="auto">
          <a:xfrm>
            <a:off x="7086013" y="2291267"/>
            <a:ext cx="294408" cy="244881"/>
            <a:chOff x="3427" y="474"/>
            <a:chExt cx="428" cy="356"/>
          </a:xfrm>
          <a:solidFill>
            <a:srgbClr val="FF0000"/>
          </a:solidFill>
        </p:grpSpPr>
        <p:sp>
          <p:nvSpPr>
            <p:cNvPr id="171" name="Freeform 49">
              <a:extLst>
                <a:ext uri="{FF2B5EF4-FFF2-40B4-BE49-F238E27FC236}">
                  <a16:creationId xmlns:a16="http://schemas.microsoft.com/office/drawing/2014/main" id="{B31D3641-5210-40D0-AB81-7E79D5471C2E}"/>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2" name="Freeform 50">
              <a:extLst>
                <a:ext uri="{FF2B5EF4-FFF2-40B4-BE49-F238E27FC236}">
                  <a16:creationId xmlns:a16="http://schemas.microsoft.com/office/drawing/2014/main" id="{DCF3D0BA-3EF5-4819-BE94-E5C93EE52B6C}"/>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3" name="Freeform 51">
              <a:extLst>
                <a:ext uri="{FF2B5EF4-FFF2-40B4-BE49-F238E27FC236}">
                  <a16:creationId xmlns:a16="http://schemas.microsoft.com/office/drawing/2014/main" id="{62ABBA0B-78B7-45C1-A55B-86DEC5086488}"/>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4" name="Freeform 52">
              <a:extLst>
                <a:ext uri="{FF2B5EF4-FFF2-40B4-BE49-F238E27FC236}">
                  <a16:creationId xmlns:a16="http://schemas.microsoft.com/office/drawing/2014/main" id="{3AE26543-9076-47F1-A9DC-7DF52E4C7119}"/>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75" name="Freeform 43">
            <a:extLst>
              <a:ext uri="{FF2B5EF4-FFF2-40B4-BE49-F238E27FC236}">
                <a16:creationId xmlns:a16="http://schemas.microsoft.com/office/drawing/2014/main" id="{6F59DEC8-74F0-44C7-B21C-3842E2E2A1D1}"/>
              </a:ext>
            </a:extLst>
          </p:cNvPr>
          <p:cNvSpPr>
            <a:spLocks noChangeAspect="1" noEditPoints="1"/>
          </p:cNvSpPr>
          <p:nvPr/>
        </p:nvSpPr>
        <p:spPr bwMode="auto">
          <a:xfrm>
            <a:off x="7098219" y="2681736"/>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176" name="Group 128">
            <a:extLst>
              <a:ext uri="{FF2B5EF4-FFF2-40B4-BE49-F238E27FC236}">
                <a16:creationId xmlns:a16="http://schemas.microsoft.com/office/drawing/2014/main" id="{D439D4EE-E31D-40DF-9288-63DEA3069F65}"/>
              </a:ext>
            </a:extLst>
          </p:cNvPr>
          <p:cNvGrpSpPr>
            <a:grpSpLocks noChangeAspect="1"/>
          </p:cNvGrpSpPr>
          <p:nvPr/>
        </p:nvGrpSpPr>
        <p:grpSpPr bwMode="auto">
          <a:xfrm>
            <a:off x="7093998" y="3074442"/>
            <a:ext cx="278438" cy="272556"/>
            <a:chOff x="4478" y="2999"/>
            <a:chExt cx="426" cy="417"/>
          </a:xfrm>
          <a:solidFill>
            <a:srgbClr val="FF0000"/>
          </a:solidFill>
        </p:grpSpPr>
        <p:sp>
          <p:nvSpPr>
            <p:cNvPr id="177" name="Freeform 129">
              <a:extLst>
                <a:ext uri="{FF2B5EF4-FFF2-40B4-BE49-F238E27FC236}">
                  <a16:creationId xmlns:a16="http://schemas.microsoft.com/office/drawing/2014/main" id="{D9FBBB0C-5918-430B-95C7-80E71CD6A250}"/>
                </a:ext>
              </a:extLst>
            </p:cNvPr>
            <p:cNvSpPr>
              <a:spLocks/>
            </p:cNvSpPr>
            <p:nvPr/>
          </p:nvSpPr>
          <p:spPr bwMode="auto">
            <a:xfrm>
              <a:off x="4478" y="2999"/>
              <a:ext cx="320" cy="293"/>
            </a:xfrm>
            <a:custGeom>
              <a:avLst/>
              <a:gdLst>
                <a:gd name="T0" fmla="*/ 12 w 216"/>
                <a:gd name="T1" fmla="*/ 198 h 198"/>
                <a:gd name="T2" fmla="*/ 7 w 216"/>
                <a:gd name="T3" fmla="*/ 196 h 198"/>
                <a:gd name="T4" fmla="*/ 6 w 216"/>
                <a:gd name="T5" fmla="*/ 189 h 198"/>
                <a:gd name="T6" fmla="*/ 28 w 216"/>
                <a:gd name="T7" fmla="*/ 151 h 198"/>
                <a:gd name="T8" fmla="*/ 0 w 216"/>
                <a:gd name="T9" fmla="*/ 89 h 198"/>
                <a:gd name="T10" fmla="*/ 108 w 216"/>
                <a:gd name="T11" fmla="*/ 0 h 198"/>
                <a:gd name="T12" fmla="*/ 216 w 216"/>
                <a:gd name="T13" fmla="*/ 89 h 198"/>
                <a:gd name="T14" fmla="*/ 204 w 216"/>
                <a:gd name="T15" fmla="*/ 89 h 198"/>
                <a:gd name="T16" fmla="*/ 108 w 216"/>
                <a:gd name="T17" fmla="*/ 12 h 198"/>
                <a:gd name="T18" fmla="*/ 12 w 216"/>
                <a:gd name="T19" fmla="*/ 89 h 198"/>
                <a:gd name="T20" fmla="*/ 39 w 216"/>
                <a:gd name="T21" fmla="*/ 145 h 198"/>
                <a:gd name="T22" fmla="*/ 41 w 216"/>
                <a:gd name="T23" fmla="*/ 153 h 198"/>
                <a:gd name="T24" fmla="*/ 25 w 216"/>
                <a:gd name="T25" fmla="*/ 180 h 198"/>
                <a:gd name="T26" fmla="*/ 69 w 216"/>
                <a:gd name="T27" fmla="*/ 162 h 198"/>
                <a:gd name="T28" fmla="*/ 73 w 216"/>
                <a:gd name="T29" fmla="*/ 162 h 198"/>
                <a:gd name="T30" fmla="*/ 90 w 216"/>
                <a:gd name="T31" fmla="*/ 166 h 198"/>
                <a:gd name="T32" fmla="*/ 88 w 216"/>
                <a:gd name="T33" fmla="*/ 178 h 198"/>
                <a:gd name="T34" fmla="*/ 72 w 216"/>
                <a:gd name="T35" fmla="*/ 174 h 198"/>
                <a:gd name="T36" fmla="*/ 14 w 216"/>
                <a:gd name="T37" fmla="*/ 198 h 198"/>
                <a:gd name="T38" fmla="*/ 12 w 216"/>
                <a:gd name="T3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 h="198">
                  <a:moveTo>
                    <a:pt x="12" y="198"/>
                  </a:moveTo>
                  <a:cubicBezTo>
                    <a:pt x="10" y="198"/>
                    <a:pt x="8" y="197"/>
                    <a:pt x="7" y="196"/>
                  </a:cubicBezTo>
                  <a:cubicBezTo>
                    <a:pt x="5" y="194"/>
                    <a:pt x="5" y="191"/>
                    <a:pt x="6" y="189"/>
                  </a:cubicBezTo>
                  <a:cubicBezTo>
                    <a:pt x="28" y="151"/>
                    <a:pt x="28" y="151"/>
                    <a:pt x="28" y="151"/>
                  </a:cubicBezTo>
                  <a:cubicBezTo>
                    <a:pt x="10" y="135"/>
                    <a:pt x="0" y="113"/>
                    <a:pt x="0" y="89"/>
                  </a:cubicBezTo>
                  <a:cubicBezTo>
                    <a:pt x="0" y="40"/>
                    <a:pt x="48" y="0"/>
                    <a:pt x="108" y="0"/>
                  </a:cubicBezTo>
                  <a:cubicBezTo>
                    <a:pt x="167" y="0"/>
                    <a:pt x="216" y="40"/>
                    <a:pt x="216" y="89"/>
                  </a:cubicBezTo>
                  <a:cubicBezTo>
                    <a:pt x="204" y="89"/>
                    <a:pt x="204" y="89"/>
                    <a:pt x="204" y="89"/>
                  </a:cubicBezTo>
                  <a:cubicBezTo>
                    <a:pt x="204" y="47"/>
                    <a:pt x="161" y="12"/>
                    <a:pt x="108" y="12"/>
                  </a:cubicBezTo>
                  <a:cubicBezTo>
                    <a:pt x="55" y="12"/>
                    <a:pt x="12" y="47"/>
                    <a:pt x="12" y="89"/>
                  </a:cubicBezTo>
                  <a:cubicBezTo>
                    <a:pt x="12" y="111"/>
                    <a:pt x="22" y="131"/>
                    <a:pt x="39" y="145"/>
                  </a:cubicBezTo>
                  <a:cubicBezTo>
                    <a:pt x="42" y="147"/>
                    <a:pt x="42" y="150"/>
                    <a:pt x="41" y="153"/>
                  </a:cubicBezTo>
                  <a:cubicBezTo>
                    <a:pt x="25" y="180"/>
                    <a:pt x="25" y="180"/>
                    <a:pt x="25" y="180"/>
                  </a:cubicBezTo>
                  <a:cubicBezTo>
                    <a:pt x="69" y="162"/>
                    <a:pt x="69" y="162"/>
                    <a:pt x="69" y="162"/>
                  </a:cubicBezTo>
                  <a:cubicBezTo>
                    <a:pt x="71" y="162"/>
                    <a:pt x="72" y="162"/>
                    <a:pt x="73" y="162"/>
                  </a:cubicBezTo>
                  <a:cubicBezTo>
                    <a:pt x="79" y="164"/>
                    <a:pt x="84" y="165"/>
                    <a:pt x="90" y="166"/>
                  </a:cubicBezTo>
                  <a:cubicBezTo>
                    <a:pt x="88" y="178"/>
                    <a:pt x="88" y="178"/>
                    <a:pt x="88" y="178"/>
                  </a:cubicBezTo>
                  <a:cubicBezTo>
                    <a:pt x="83" y="177"/>
                    <a:pt x="77" y="176"/>
                    <a:pt x="72" y="174"/>
                  </a:cubicBezTo>
                  <a:cubicBezTo>
                    <a:pt x="14" y="198"/>
                    <a:pt x="14" y="198"/>
                    <a:pt x="14" y="198"/>
                  </a:cubicBezTo>
                  <a:cubicBezTo>
                    <a:pt x="13" y="198"/>
                    <a:pt x="12" y="198"/>
                    <a:pt x="12"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9" name="Freeform 130">
              <a:extLst>
                <a:ext uri="{FF2B5EF4-FFF2-40B4-BE49-F238E27FC236}">
                  <a16:creationId xmlns:a16="http://schemas.microsoft.com/office/drawing/2014/main" id="{FD7BF51D-523F-4916-B961-9A57B0DECB61}"/>
                </a:ext>
              </a:extLst>
            </p:cNvPr>
            <p:cNvSpPr>
              <a:spLocks noEditPoints="1"/>
            </p:cNvSpPr>
            <p:nvPr/>
          </p:nvSpPr>
          <p:spPr bwMode="auto">
            <a:xfrm>
              <a:off x="4638" y="3167"/>
              <a:ext cx="266" cy="249"/>
            </a:xfrm>
            <a:custGeom>
              <a:avLst/>
              <a:gdLst>
                <a:gd name="T0" fmla="*/ 168 w 180"/>
                <a:gd name="T1" fmla="*/ 168 h 168"/>
                <a:gd name="T2" fmla="*/ 166 w 180"/>
                <a:gd name="T3" fmla="*/ 168 h 168"/>
                <a:gd name="T4" fmla="*/ 120 w 180"/>
                <a:gd name="T5" fmla="*/ 151 h 168"/>
                <a:gd name="T6" fmla="*/ 37 w 180"/>
                <a:gd name="T7" fmla="*/ 143 h 168"/>
                <a:gd name="T8" fmla="*/ 0 w 180"/>
                <a:gd name="T9" fmla="*/ 78 h 168"/>
                <a:gd name="T10" fmla="*/ 90 w 180"/>
                <a:gd name="T11" fmla="*/ 0 h 168"/>
                <a:gd name="T12" fmla="*/ 180 w 180"/>
                <a:gd name="T13" fmla="*/ 78 h 168"/>
                <a:gd name="T14" fmla="*/ 157 w 180"/>
                <a:gd name="T15" fmla="*/ 128 h 168"/>
                <a:gd name="T16" fmla="*/ 173 w 180"/>
                <a:gd name="T17" fmla="*/ 159 h 168"/>
                <a:gd name="T18" fmla="*/ 172 w 180"/>
                <a:gd name="T19" fmla="*/ 166 h 168"/>
                <a:gd name="T20" fmla="*/ 168 w 180"/>
                <a:gd name="T21" fmla="*/ 168 h 168"/>
                <a:gd name="T22" fmla="*/ 120 w 180"/>
                <a:gd name="T23" fmla="*/ 138 h 168"/>
                <a:gd name="T24" fmla="*/ 122 w 180"/>
                <a:gd name="T25" fmla="*/ 138 h 168"/>
                <a:gd name="T26" fmla="*/ 155 w 180"/>
                <a:gd name="T27" fmla="*/ 151 h 168"/>
                <a:gd name="T28" fmla="*/ 144 w 180"/>
                <a:gd name="T29" fmla="*/ 129 h 168"/>
                <a:gd name="T30" fmla="*/ 146 w 180"/>
                <a:gd name="T31" fmla="*/ 121 h 168"/>
                <a:gd name="T32" fmla="*/ 168 w 180"/>
                <a:gd name="T33" fmla="*/ 78 h 168"/>
                <a:gd name="T34" fmla="*/ 90 w 180"/>
                <a:gd name="T35" fmla="*/ 12 h 168"/>
                <a:gd name="T36" fmla="*/ 12 w 180"/>
                <a:gd name="T37" fmla="*/ 78 h 168"/>
                <a:gd name="T38" fmla="*/ 43 w 180"/>
                <a:gd name="T39" fmla="*/ 133 h 168"/>
                <a:gd name="T40" fmla="*/ 117 w 180"/>
                <a:gd name="T41" fmla="*/ 139 h 168"/>
                <a:gd name="T42" fmla="*/ 120 w 180"/>
                <a:gd name="T43" fmla="*/ 13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 h="168">
                  <a:moveTo>
                    <a:pt x="168" y="168"/>
                  </a:moveTo>
                  <a:cubicBezTo>
                    <a:pt x="167" y="168"/>
                    <a:pt x="166" y="168"/>
                    <a:pt x="166" y="168"/>
                  </a:cubicBezTo>
                  <a:cubicBezTo>
                    <a:pt x="120" y="151"/>
                    <a:pt x="120" y="151"/>
                    <a:pt x="120" y="151"/>
                  </a:cubicBezTo>
                  <a:cubicBezTo>
                    <a:pt x="92" y="162"/>
                    <a:pt x="62" y="159"/>
                    <a:pt x="37" y="143"/>
                  </a:cubicBezTo>
                  <a:cubicBezTo>
                    <a:pt x="13" y="128"/>
                    <a:pt x="0" y="104"/>
                    <a:pt x="0" y="78"/>
                  </a:cubicBezTo>
                  <a:cubicBezTo>
                    <a:pt x="0" y="36"/>
                    <a:pt x="41" y="0"/>
                    <a:pt x="90" y="0"/>
                  </a:cubicBezTo>
                  <a:cubicBezTo>
                    <a:pt x="138" y="0"/>
                    <a:pt x="180" y="36"/>
                    <a:pt x="180" y="78"/>
                  </a:cubicBezTo>
                  <a:cubicBezTo>
                    <a:pt x="180" y="97"/>
                    <a:pt x="172" y="114"/>
                    <a:pt x="157" y="128"/>
                  </a:cubicBezTo>
                  <a:cubicBezTo>
                    <a:pt x="173" y="159"/>
                    <a:pt x="173" y="159"/>
                    <a:pt x="173" y="159"/>
                  </a:cubicBezTo>
                  <a:cubicBezTo>
                    <a:pt x="174" y="162"/>
                    <a:pt x="174" y="164"/>
                    <a:pt x="172" y="166"/>
                  </a:cubicBezTo>
                  <a:cubicBezTo>
                    <a:pt x="171" y="167"/>
                    <a:pt x="169" y="168"/>
                    <a:pt x="168" y="168"/>
                  </a:cubicBezTo>
                  <a:close/>
                  <a:moveTo>
                    <a:pt x="120" y="138"/>
                  </a:moveTo>
                  <a:cubicBezTo>
                    <a:pt x="120" y="138"/>
                    <a:pt x="121" y="138"/>
                    <a:pt x="122" y="138"/>
                  </a:cubicBezTo>
                  <a:cubicBezTo>
                    <a:pt x="155" y="151"/>
                    <a:pt x="155" y="151"/>
                    <a:pt x="155" y="151"/>
                  </a:cubicBezTo>
                  <a:cubicBezTo>
                    <a:pt x="144" y="129"/>
                    <a:pt x="144" y="129"/>
                    <a:pt x="144" y="129"/>
                  </a:cubicBezTo>
                  <a:cubicBezTo>
                    <a:pt x="143" y="126"/>
                    <a:pt x="144" y="123"/>
                    <a:pt x="146" y="121"/>
                  </a:cubicBezTo>
                  <a:cubicBezTo>
                    <a:pt x="160" y="110"/>
                    <a:pt x="168" y="95"/>
                    <a:pt x="168" y="78"/>
                  </a:cubicBezTo>
                  <a:cubicBezTo>
                    <a:pt x="168" y="42"/>
                    <a:pt x="132" y="12"/>
                    <a:pt x="90" y="12"/>
                  </a:cubicBezTo>
                  <a:cubicBezTo>
                    <a:pt x="47" y="12"/>
                    <a:pt x="12" y="42"/>
                    <a:pt x="12" y="78"/>
                  </a:cubicBezTo>
                  <a:cubicBezTo>
                    <a:pt x="12" y="99"/>
                    <a:pt x="23" y="120"/>
                    <a:pt x="43" y="133"/>
                  </a:cubicBezTo>
                  <a:cubicBezTo>
                    <a:pt x="65" y="147"/>
                    <a:pt x="93" y="149"/>
                    <a:pt x="117" y="139"/>
                  </a:cubicBezTo>
                  <a:cubicBezTo>
                    <a:pt x="118" y="138"/>
                    <a:pt x="119" y="138"/>
                    <a:pt x="12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97" name="Group 149">
            <a:extLst>
              <a:ext uri="{FF2B5EF4-FFF2-40B4-BE49-F238E27FC236}">
                <a16:creationId xmlns:a16="http://schemas.microsoft.com/office/drawing/2014/main" id="{AD93BEB9-030D-4CF7-8BAD-A2EE281C848B}"/>
              </a:ext>
            </a:extLst>
          </p:cNvPr>
          <p:cNvGrpSpPr>
            <a:grpSpLocks noChangeAspect="1"/>
          </p:cNvGrpSpPr>
          <p:nvPr/>
        </p:nvGrpSpPr>
        <p:grpSpPr bwMode="auto">
          <a:xfrm>
            <a:off x="7074778" y="4302862"/>
            <a:ext cx="316879" cy="316878"/>
            <a:chOff x="4654" y="3225"/>
            <a:chExt cx="426" cy="426"/>
          </a:xfrm>
          <a:solidFill>
            <a:srgbClr val="FF0000"/>
          </a:solidFill>
        </p:grpSpPr>
        <p:sp>
          <p:nvSpPr>
            <p:cNvPr id="198" name="Freeform 150">
              <a:extLst>
                <a:ext uri="{FF2B5EF4-FFF2-40B4-BE49-F238E27FC236}">
                  <a16:creationId xmlns:a16="http://schemas.microsoft.com/office/drawing/2014/main" id="{FCB26DC4-5F9B-43A3-81C6-444B24AD9B54}"/>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99" name="Freeform 151">
              <a:extLst>
                <a:ext uri="{FF2B5EF4-FFF2-40B4-BE49-F238E27FC236}">
                  <a16:creationId xmlns:a16="http://schemas.microsoft.com/office/drawing/2014/main" id="{15190B4E-B8FB-4E1B-8EED-72ED40946030}"/>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0" name="Freeform 152">
              <a:extLst>
                <a:ext uri="{FF2B5EF4-FFF2-40B4-BE49-F238E27FC236}">
                  <a16:creationId xmlns:a16="http://schemas.microsoft.com/office/drawing/2014/main" id="{892D7778-D73D-4528-9796-5C40C48D0998}"/>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1" name="Freeform 153">
              <a:extLst>
                <a:ext uri="{FF2B5EF4-FFF2-40B4-BE49-F238E27FC236}">
                  <a16:creationId xmlns:a16="http://schemas.microsoft.com/office/drawing/2014/main" id="{148CBC27-4152-420A-8A56-CDD7C4EC141D}"/>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2" name="Freeform 154">
              <a:extLst>
                <a:ext uri="{FF2B5EF4-FFF2-40B4-BE49-F238E27FC236}">
                  <a16:creationId xmlns:a16="http://schemas.microsoft.com/office/drawing/2014/main" id="{303D7D75-E120-46EE-80AC-C9CED297AD9F}"/>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3" name="Freeform 155">
              <a:extLst>
                <a:ext uri="{FF2B5EF4-FFF2-40B4-BE49-F238E27FC236}">
                  <a16:creationId xmlns:a16="http://schemas.microsoft.com/office/drawing/2014/main" id="{582ACA9E-D511-4091-8F5D-149FF7C16DF1}"/>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213" name="Group 212">
            <a:extLst>
              <a:ext uri="{FF2B5EF4-FFF2-40B4-BE49-F238E27FC236}">
                <a16:creationId xmlns:a16="http://schemas.microsoft.com/office/drawing/2014/main" id="{563FE765-B078-4341-A015-AC06AE21B148}"/>
              </a:ext>
            </a:extLst>
          </p:cNvPr>
          <p:cNvGrpSpPr/>
          <p:nvPr/>
        </p:nvGrpSpPr>
        <p:grpSpPr>
          <a:xfrm>
            <a:off x="7067332" y="4712005"/>
            <a:ext cx="321305" cy="288469"/>
            <a:chOff x="9164638" y="4545013"/>
            <a:chExt cx="635000" cy="542925"/>
          </a:xfrm>
          <a:solidFill>
            <a:srgbClr val="FF0000"/>
          </a:solidFill>
        </p:grpSpPr>
        <p:sp>
          <p:nvSpPr>
            <p:cNvPr id="243" name="Freeform 9">
              <a:extLst>
                <a:ext uri="{FF2B5EF4-FFF2-40B4-BE49-F238E27FC236}">
                  <a16:creationId xmlns:a16="http://schemas.microsoft.com/office/drawing/2014/main" id="{0C38248F-DA62-4324-8DD6-4B516AC9BEA8}"/>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4" name="Freeform 10">
              <a:extLst>
                <a:ext uri="{FF2B5EF4-FFF2-40B4-BE49-F238E27FC236}">
                  <a16:creationId xmlns:a16="http://schemas.microsoft.com/office/drawing/2014/main" id="{1F7CC15F-4B89-4004-924B-8F2E38DD0538}"/>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Freeform 11">
              <a:extLst>
                <a:ext uri="{FF2B5EF4-FFF2-40B4-BE49-F238E27FC236}">
                  <a16:creationId xmlns:a16="http://schemas.microsoft.com/office/drawing/2014/main" id="{FA174A91-CA7B-4836-8AF9-80D5C34D95F1}"/>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Freeform 12">
              <a:extLst>
                <a:ext uri="{FF2B5EF4-FFF2-40B4-BE49-F238E27FC236}">
                  <a16:creationId xmlns:a16="http://schemas.microsoft.com/office/drawing/2014/main" id="{4B0467D0-4984-4B65-8CF2-846FD99C6E07}"/>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8" name="Group 33">
            <a:extLst>
              <a:ext uri="{FF2B5EF4-FFF2-40B4-BE49-F238E27FC236}">
                <a16:creationId xmlns:a16="http://schemas.microsoft.com/office/drawing/2014/main" id="{8137D74F-0B06-479D-B6A0-A5F926CDA56A}"/>
              </a:ext>
            </a:extLst>
          </p:cNvPr>
          <p:cNvGrpSpPr>
            <a:grpSpLocks noChangeAspect="1"/>
          </p:cNvGrpSpPr>
          <p:nvPr/>
        </p:nvGrpSpPr>
        <p:grpSpPr bwMode="auto">
          <a:xfrm>
            <a:off x="7102852" y="3979066"/>
            <a:ext cx="252515" cy="252514"/>
            <a:chOff x="3438" y="437"/>
            <a:chExt cx="428" cy="428"/>
          </a:xfrm>
          <a:solidFill>
            <a:srgbClr val="FF0000"/>
          </a:solidFill>
        </p:grpSpPr>
        <p:sp>
          <p:nvSpPr>
            <p:cNvPr id="131" name="Freeform 34">
              <a:extLst>
                <a:ext uri="{FF2B5EF4-FFF2-40B4-BE49-F238E27FC236}">
                  <a16:creationId xmlns:a16="http://schemas.microsoft.com/office/drawing/2014/main" id="{09DB2EAB-53AF-4773-86D8-5A7B8F64364D}"/>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32" name="Freeform 35">
              <a:extLst>
                <a:ext uri="{FF2B5EF4-FFF2-40B4-BE49-F238E27FC236}">
                  <a16:creationId xmlns:a16="http://schemas.microsoft.com/office/drawing/2014/main" id="{98AA4892-DE7C-496E-B5EC-84584D7D3C1A}"/>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33" name="Group 83">
            <a:extLst>
              <a:ext uri="{FF2B5EF4-FFF2-40B4-BE49-F238E27FC236}">
                <a16:creationId xmlns:a16="http://schemas.microsoft.com/office/drawing/2014/main" id="{857B031D-D6FF-4D8F-9BD0-32E951C693FB}"/>
              </a:ext>
            </a:extLst>
          </p:cNvPr>
          <p:cNvGrpSpPr>
            <a:grpSpLocks noChangeAspect="1"/>
          </p:cNvGrpSpPr>
          <p:nvPr/>
        </p:nvGrpSpPr>
        <p:grpSpPr bwMode="auto">
          <a:xfrm>
            <a:off x="7080552" y="3510761"/>
            <a:ext cx="299675" cy="292864"/>
            <a:chOff x="2584" y="1926"/>
            <a:chExt cx="440" cy="430"/>
          </a:xfrm>
          <a:solidFill>
            <a:srgbClr val="FF0000"/>
          </a:solidFill>
        </p:grpSpPr>
        <p:sp>
          <p:nvSpPr>
            <p:cNvPr id="134" name="Freeform 84">
              <a:extLst>
                <a:ext uri="{FF2B5EF4-FFF2-40B4-BE49-F238E27FC236}">
                  <a16:creationId xmlns:a16="http://schemas.microsoft.com/office/drawing/2014/main" id="{FD49C6C5-584B-48B7-8655-FBC86035BB57}"/>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85">
              <a:extLst>
                <a:ext uri="{FF2B5EF4-FFF2-40B4-BE49-F238E27FC236}">
                  <a16:creationId xmlns:a16="http://schemas.microsoft.com/office/drawing/2014/main" id="{266A20A4-AEF4-432B-8025-642C448B24C6}"/>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86">
              <a:extLst>
                <a:ext uri="{FF2B5EF4-FFF2-40B4-BE49-F238E27FC236}">
                  <a16:creationId xmlns:a16="http://schemas.microsoft.com/office/drawing/2014/main" id="{EC1E0812-7475-4E88-9E69-B59AA776481C}"/>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87">
              <a:extLst>
                <a:ext uri="{FF2B5EF4-FFF2-40B4-BE49-F238E27FC236}">
                  <a16:creationId xmlns:a16="http://schemas.microsoft.com/office/drawing/2014/main" id="{46465EE7-E191-425D-862F-C9752F16B004}"/>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88">
              <a:extLst>
                <a:ext uri="{FF2B5EF4-FFF2-40B4-BE49-F238E27FC236}">
                  <a16:creationId xmlns:a16="http://schemas.microsoft.com/office/drawing/2014/main" id="{9368F5AF-C532-43E1-A591-C7E8AA681384}"/>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89">
              <a:extLst>
                <a:ext uri="{FF2B5EF4-FFF2-40B4-BE49-F238E27FC236}">
                  <a16:creationId xmlns:a16="http://schemas.microsoft.com/office/drawing/2014/main" id="{B078A370-D183-4B75-BE42-C97BDBBA50A8}"/>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90">
              <a:extLst>
                <a:ext uri="{FF2B5EF4-FFF2-40B4-BE49-F238E27FC236}">
                  <a16:creationId xmlns:a16="http://schemas.microsoft.com/office/drawing/2014/main" id="{7D119000-5C34-447C-BB03-603C2976046E}"/>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91">
              <a:extLst>
                <a:ext uri="{FF2B5EF4-FFF2-40B4-BE49-F238E27FC236}">
                  <a16:creationId xmlns:a16="http://schemas.microsoft.com/office/drawing/2014/main" id="{6C9F4D2A-E9F6-4B8A-A66C-6065B4B23152}"/>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92">
              <a:extLst>
                <a:ext uri="{FF2B5EF4-FFF2-40B4-BE49-F238E27FC236}">
                  <a16:creationId xmlns:a16="http://schemas.microsoft.com/office/drawing/2014/main" id="{FFB6867C-6BD2-4B24-9EC1-9FDD203EC069}"/>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Rectangle 93">
              <a:extLst>
                <a:ext uri="{FF2B5EF4-FFF2-40B4-BE49-F238E27FC236}">
                  <a16:creationId xmlns:a16="http://schemas.microsoft.com/office/drawing/2014/main" id="{FC8B83D9-8289-448E-832E-446C033D7A2C}"/>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94">
              <a:extLst>
                <a:ext uri="{FF2B5EF4-FFF2-40B4-BE49-F238E27FC236}">
                  <a16:creationId xmlns:a16="http://schemas.microsoft.com/office/drawing/2014/main" id="{5E3601A9-A6CE-46FD-89A5-46FC83614E15}"/>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DD22C0C5-7FE0-FE47-B736-7B5560049734}"/>
                  </a:ext>
                </a:extLst>
              </p14:cNvPr>
              <p14:cNvContentPartPr/>
              <p14:nvPr/>
            </p14:nvContentPartPr>
            <p14:xfrm>
              <a:off x="5000413" y="2243527"/>
              <a:ext cx="5760" cy="5760"/>
            </p14:xfrm>
          </p:contentPart>
        </mc:Choice>
        <mc:Fallback xmlns="">
          <p:pic>
            <p:nvPicPr>
              <p:cNvPr id="13" name="Ink 12">
                <a:extLst>
                  <a:ext uri="{FF2B5EF4-FFF2-40B4-BE49-F238E27FC236}">
                    <a16:creationId xmlns:a16="http://schemas.microsoft.com/office/drawing/2014/main" id="{DD22C0C5-7FE0-FE47-B736-7B5560049734}"/>
                  </a:ext>
                </a:extLst>
              </p:cNvPr>
              <p:cNvPicPr/>
              <p:nvPr/>
            </p:nvPicPr>
            <p:blipFill>
              <a:blip r:embed="rId9"/>
              <a:stretch>
                <a:fillRect/>
              </a:stretch>
            </p:blipFill>
            <p:spPr>
              <a:xfrm>
                <a:off x="4983901" y="2228047"/>
                <a:ext cx="38400" cy="36360"/>
              </a:xfrm>
              <a:prstGeom prst="rect">
                <a:avLst/>
              </a:prstGeom>
            </p:spPr>
          </p:pic>
        </mc:Fallback>
      </mc:AlternateContent>
      <p:grpSp>
        <p:nvGrpSpPr>
          <p:cNvPr id="164" name="Group 12">
            <a:extLst>
              <a:ext uri="{FF2B5EF4-FFF2-40B4-BE49-F238E27FC236}">
                <a16:creationId xmlns:a16="http://schemas.microsoft.com/office/drawing/2014/main" id="{22990A07-46E1-4930-B67B-7B8D593B604F}"/>
              </a:ext>
            </a:extLst>
          </p:cNvPr>
          <p:cNvGrpSpPr>
            <a:grpSpLocks noChangeAspect="1"/>
          </p:cNvGrpSpPr>
          <p:nvPr/>
        </p:nvGrpSpPr>
        <p:grpSpPr bwMode="auto">
          <a:xfrm>
            <a:off x="940851" y="3365360"/>
            <a:ext cx="541578" cy="429704"/>
            <a:chOff x="1367" y="483"/>
            <a:chExt cx="426" cy="338"/>
          </a:xfrm>
          <a:solidFill>
            <a:schemeClr val="bg1"/>
          </a:solidFill>
        </p:grpSpPr>
        <p:sp>
          <p:nvSpPr>
            <p:cNvPr id="178" name="Freeform 13">
              <a:extLst>
                <a:ext uri="{FF2B5EF4-FFF2-40B4-BE49-F238E27FC236}">
                  <a16:creationId xmlns:a16="http://schemas.microsoft.com/office/drawing/2014/main" id="{BC918E45-C5FB-4C46-9344-B1DA43D4DC09}"/>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2" name="Freeform 14">
              <a:extLst>
                <a:ext uri="{FF2B5EF4-FFF2-40B4-BE49-F238E27FC236}">
                  <a16:creationId xmlns:a16="http://schemas.microsoft.com/office/drawing/2014/main" id="{3A8D831C-47D8-4886-8DF3-F7865864109F}"/>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3" name="Freeform 15">
              <a:extLst>
                <a:ext uri="{FF2B5EF4-FFF2-40B4-BE49-F238E27FC236}">
                  <a16:creationId xmlns:a16="http://schemas.microsoft.com/office/drawing/2014/main" id="{61E4CDB1-C026-4CDB-BAAB-1122FC3D679B}"/>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4" name="Freeform 16">
              <a:extLst>
                <a:ext uri="{FF2B5EF4-FFF2-40B4-BE49-F238E27FC236}">
                  <a16:creationId xmlns:a16="http://schemas.microsoft.com/office/drawing/2014/main" id="{EF7E9517-5AEC-476C-860B-57C74C2FE769}"/>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260799372"/>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Oriëntatie</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 (2/2)</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429596" y="1130776"/>
            <a:ext cx="0" cy="5616000"/>
          </a:xfrm>
          <a:prstGeom prst="line">
            <a:avLst/>
          </a:prstGeom>
          <a:noFill/>
          <a:ln w="9525" cap="flat" cmpd="sng" algn="ctr">
            <a:solidFill>
              <a:srgbClr val="FF0000"/>
            </a:solidFill>
            <a:prstDash val="dash"/>
          </a:ln>
          <a:effectLst/>
        </p:spPr>
      </p:cxnSp>
      <p:grpSp>
        <p:nvGrpSpPr>
          <p:cNvPr id="103" name="Group 4">
            <a:extLst>
              <a:ext uri="{FF2B5EF4-FFF2-40B4-BE49-F238E27FC236}">
                <a16:creationId xmlns:a16="http://schemas.microsoft.com/office/drawing/2014/main" id="{1C208092-A820-410E-BE89-8FE5DBF02B26}"/>
              </a:ext>
            </a:extLst>
          </p:cNvPr>
          <p:cNvGrpSpPr>
            <a:grpSpLocks noChangeAspect="1"/>
          </p:cNvGrpSpPr>
          <p:nvPr/>
        </p:nvGrpSpPr>
        <p:grpSpPr bwMode="auto">
          <a:xfrm>
            <a:off x="10663292" y="376932"/>
            <a:ext cx="569818" cy="331506"/>
            <a:chOff x="346" y="526"/>
            <a:chExt cx="428" cy="249"/>
          </a:xfrm>
          <a:solidFill>
            <a:schemeClr val="bg1">
              <a:lumMod val="85000"/>
            </a:schemeClr>
          </a:solidFill>
        </p:grpSpPr>
        <p:sp>
          <p:nvSpPr>
            <p:cNvPr id="104" name="Freeform 5">
              <a:extLst>
                <a:ext uri="{FF2B5EF4-FFF2-40B4-BE49-F238E27FC236}">
                  <a16:creationId xmlns:a16="http://schemas.microsoft.com/office/drawing/2014/main" id="{333E666C-5778-43C3-89D9-EB047A17A4FD}"/>
                </a:ext>
              </a:extLst>
            </p:cNvPr>
            <p:cNvSpPr>
              <a:spLocks noEditPoints="1"/>
            </p:cNvSpPr>
            <p:nvPr/>
          </p:nvSpPr>
          <p:spPr bwMode="auto">
            <a:xfrm>
              <a:off x="346" y="526"/>
              <a:ext cx="428" cy="249"/>
            </a:xfrm>
            <a:custGeom>
              <a:avLst/>
              <a:gdLst>
                <a:gd name="T0" fmla="*/ 145 w 289"/>
                <a:gd name="T1" fmla="*/ 168 h 168"/>
                <a:gd name="T2" fmla="*/ 2 w 289"/>
                <a:gd name="T3" fmla="*/ 88 h 168"/>
                <a:gd name="T4" fmla="*/ 2 w 289"/>
                <a:gd name="T5" fmla="*/ 80 h 168"/>
                <a:gd name="T6" fmla="*/ 145 w 289"/>
                <a:gd name="T7" fmla="*/ 0 h 168"/>
                <a:gd name="T8" fmla="*/ 287 w 289"/>
                <a:gd name="T9" fmla="*/ 80 h 168"/>
                <a:gd name="T10" fmla="*/ 287 w 289"/>
                <a:gd name="T11" fmla="*/ 88 h 168"/>
                <a:gd name="T12" fmla="*/ 145 w 289"/>
                <a:gd name="T13" fmla="*/ 168 h 168"/>
                <a:gd name="T14" fmla="*/ 14 w 289"/>
                <a:gd name="T15" fmla="*/ 84 h 168"/>
                <a:gd name="T16" fmla="*/ 145 w 289"/>
                <a:gd name="T17" fmla="*/ 156 h 168"/>
                <a:gd name="T18" fmla="*/ 275 w 289"/>
                <a:gd name="T19" fmla="*/ 84 h 168"/>
                <a:gd name="T20" fmla="*/ 145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5" y="168"/>
                  </a:moveTo>
                  <a:cubicBezTo>
                    <a:pt x="66" y="168"/>
                    <a:pt x="5" y="91"/>
                    <a:pt x="2" y="88"/>
                  </a:cubicBezTo>
                  <a:cubicBezTo>
                    <a:pt x="0" y="86"/>
                    <a:pt x="0" y="82"/>
                    <a:pt x="2" y="80"/>
                  </a:cubicBezTo>
                  <a:cubicBezTo>
                    <a:pt x="5" y="77"/>
                    <a:pt x="66" y="0"/>
                    <a:pt x="145" y="0"/>
                  </a:cubicBezTo>
                  <a:cubicBezTo>
                    <a:pt x="223" y="0"/>
                    <a:pt x="285" y="77"/>
                    <a:pt x="287" y="80"/>
                  </a:cubicBezTo>
                  <a:cubicBezTo>
                    <a:pt x="289" y="82"/>
                    <a:pt x="289" y="86"/>
                    <a:pt x="287" y="88"/>
                  </a:cubicBezTo>
                  <a:cubicBezTo>
                    <a:pt x="285" y="91"/>
                    <a:pt x="223" y="168"/>
                    <a:pt x="145" y="168"/>
                  </a:cubicBezTo>
                  <a:close/>
                  <a:moveTo>
                    <a:pt x="14" y="84"/>
                  </a:moveTo>
                  <a:cubicBezTo>
                    <a:pt x="28" y="99"/>
                    <a:pt x="82" y="156"/>
                    <a:pt x="145" y="156"/>
                  </a:cubicBezTo>
                  <a:cubicBezTo>
                    <a:pt x="208" y="156"/>
                    <a:pt x="261" y="99"/>
                    <a:pt x="275" y="84"/>
                  </a:cubicBezTo>
                  <a:cubicBezTo>
                    <a:pt x="261" y="69"/>
                    <a:pt x="208" y="12"/>
                    <a:pt x="145" y="12"/>
                  </a:cubicBezTo>
                  <a:cubicBezTo>
                    <a:pt x="82" y="12"/>
                    <a:pt x="28" y="69"/>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5" name="Freeform 6">
              <a:extLst>
                <a:ext uri="{FF2B5EF4-FFF2-40B4-BE49-F238E27FC236}">
                  <a16:creationId xmlns:a16="http://schemas.microsoft.com/office/drawing/2014/main" id="{63AAA602-FB43-4137-8319-1D06ACE4375F}"/>
                </a:ext>
              </a:extLst>
            </p:cNvPr>
            <p:cNvSpPr>
              <a:spLocks noEditPoints="1"/>
            </p:cNvSpPr>
            <p:nvPr/>
          </p:nvSpPr>
          <p:spPr bwMode="auto">
            <a:xfrm>
              <a:off x="481" y="571"/>
              <a:ext cx="160" cy="159"/>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3" y="0"/>
                    <a:pt x="108" y="24"/>
                    <a:pt x="108" y="54"/>
                  </a:cubicBezTo>
                  <a:cubicBezTo>
                    <a:pt x="108" y="84"/>
                    <a:pt x="83" y="108"/>
                    <a:pt x="54" y="108"/>
                  </a:cubicBezTo>
                  <a:close/>
                  <a:moveTo>
                    <a:pt x="54" y="12"/>
                  </a:moveTo>
                  <a:cubicBezTo>
                    <a:pt x="30" y="12"/>
                    <a:pt x="12" y="31"/>
                    <a:pt x="12" y="54"/>
                  </a:cubicBezTo>
                  <a:cubicBezTo>
                    <a:pt x="12" y="77"/>
                    <a:pt x="30"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06" name="Group 105">
            <a:extLst>
              <a:ext uri="{FF2B5EF4-FFF2-40B4-BE49-F238E27FC236}">
                <a16:creationId xmlns:a16="http://schemas.microsoft.com/office/drawing/2014/main" id="{6A4E314B-28DC-4CA5-BDCC-FEF0B76FCAFC}"/>
              </a:ext>
            </a:extLst>
          </p:cNvPr>
          <p:cNvGrpSpPr>
            <a:grpSpLocks noChangeAspect="1"/>
          </p:cNvGrpSpPr>
          <p:nvPr/>
        </p:nvGrpSpPr>
        <p:grpSpPr bwMode="auto">
          <a:xfrm>
            <a:off x="11353800" y="305354"/>
            <a:ext cx="485702" cy="474663"/>
            <a:chOff x="3619" y="663"/>
            <a:chExt cx="440" cy="430"/>
          </a:xfrm>
          <a:solidFill>
            <a:schemeClr val="bg1">
              <a:lumMod val="85000"/>
            </a:schemeClr>
          </a:solidFill>
        </p:grpSpPr>
        <p:sp>
          <p:nvSpPr>
            <p:cNvPr id="107" name="Freeform 32">
              <a:extLst>
                <a:ext uri="{FF2B5EF4-FFF2-40B4-BE49-F238E27FC236}">
                  <a16:creationId xmlns:a16="http://schemas.microsoft.com/office/drawing/2014/main" id="{E890FA56-E0A7-4B60-A09C-E52FABDDE855}"/>
                </a:ext>
              </a:extLst>
            </p:cNvPr>
            <p:cNvSpPr>
              <a:spLocks noEditPoints="1"/>
            </p:cNvSpPr>
            <p:nvPr/>
          </p:nvSpPr>
          <p:spPr bwMode="auto">
            <a:xfrm>
              <a:off x="3646"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33">
              <a:extLst>
                <a:ext uri="{FF2B5EF4-FFF2-40B4-BE49-F238E27FC236}">
                  <a16:creationId xmlns:a16="http://schemas.microsoft.com/office/drawing/2014/main" id="{6A8BE6FB-5BEC-4260-8CEA-A583D3169601}"/>
                </a:ext>
              </a:extLst>
            </p:cNvPr>
            <p:cNvSpPr>
              <a:spLocks noEditPoints="1"/>
            </p:cNvSpPr>
            <p:nvPr/>
          </p:nvSpPr>
          <p:spPr bwMode="auto">
            <a:xfrm>
              <a:off x="3619"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34">
              <a:extLst>
                <a:ext uri="{FF2B5EF4-FFF2-40B4-BE49-F238E27FC236}">
                  <a16:creationId xmlns:a16="http://schemas.microsoft.com/office/drawing/2014/main" id="{2D2E5EB4-6A0B-4D26-AE61-7442B1B19996}"/>
                </a:ext>
              </a:extLst>
            </p:cNvPr>
            <p:cNvSpPr>
              <a:spLocks noEditPoints="1"/>
            </p:cNvSpPr>
            <p:nvPr/>
          </p:nvSpPr>
          <p:spPr bwMode="auto">
            <a:xfrm>
              <a:off x="3940"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35">
              <a:extLst>
                <a:ext uri="{FF2B5EF4-FFF2-40B4-BE49-F238E27FC236}">
                  <a16:creationId xmlns:a16="http://schemas.microsoft.com/office/drawing/2014/main" id="{3F82C6CB-FD0C-461C-8011-4C803BCB001A}"/>
                </a:ext>
              </a:extLst>
            </p:cNvPr>
            <p:cNvSpPr>
              <a:spLocks noEditPoints="1"/>
            </p:cNvSpPr>
            <p:nvPr/>
          </p:nvSpPr>
          <p:spPr bwMode="auto">
            <a:xfrm>
              <a:off x="3912"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36">
              <a:extLst>
                <a:ext uri="{FF2B5EF4-FFF2-40B4-BE49-F238E27FC236}">
                  <a16:creationId xmlns:a16="http://schemas.microsoft.com/office/drawing/2014/main" id="{8C024368-4285-4F70-B56C-DCFA2EFCC396}"/>
                </a:ext>
              </a:extLst>
            </p:cNvPr>
            <p:cNvSpPr>
              <a:spLocks noEditPoints="1"/>
            </p:cNvSpPr>
            <p:nvPr/>
          </p:nvSpPr>
          <p:spPr bwMode="auto">
            <a:xfrm>
              <a:off x="3793" y="663"/>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37">
              <a:extLst>
                <a:ext uri="{FF2B5EF4-FFF2-40B4-BE49-F238E27FC236}">
                  <a16:creationId xmlns:a16="http://schemas.microsoft.com/office/drawing/2014/main" id="{DC74BE45-3D23-4FD2-B931-F86421ACB0A8}"/>
                </a:ext>
              </a:extLst>
            </p:cNvPr>
            <p:cNvSpPr>
              <a:spLocks noEditPoints="1"/>
            </p:cNvSpPr>
            <p:nvPr/>
          </p:nvSpPr>
          <p:spPr bwMode="auto">
            <a:xfrm>
              <a:off x="3766" y="771"/>
              <a:ext cx="146"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88" name="Rectangle 87">
            <a:extLst>
              <a:ext uri="{FF2B5EF4-FFF2-40B4-BE49-F238E27FC236}">
                <a16:creationId xmlns:a16="http://schemas.microsoft.com/office/drawing/2014/main" id="{235B5667-33C9-43D1-B01D-81829102AB7E}"/>
              </a:ext>
            </a:extLst>
          </p:cNvPr>
          <p:cNvSpPr/>
          <p:nvPr/>
        </p:nvSpPr>
        <p:spPr>
          <a:xfrm>
            <a:off x="1902764" y="1175911"/>
            <a:ext cx="4400067" cy="2771071"/>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lvl="0">
              <a:tabLst>
                <a:tab pos="231775" algn="l"/>
              </a:tabLst>
              <a:defRPr/>
            </a:pP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Na het opstellen van de afspraken en doelen maakt zowel de </a:t>
            </a:r>
            <a:r>
              <a:rPr lang="nl-NL" sz="1400" dirty="0" smtClean="0">
                <a:solidFill>
                  <a:srgbClr val="000000"/>
                </a:solidFill>
                <a:latin typeface="Avenir LT Std 35 Light"/>
                <a:cs typeface="Arial" pitchFamily="34" charset="0"/>
              </a:rPr>
              <a:t>burger</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als de professional gebruik van het vacature aanbod</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 Dit kan met het systeem maar ook met een </a:t>
            </a:r>
            <a:r>
              <a:rPr lang="en-US" sz="1400" dirty="0">
                <a:solidFill>
                  <a:srgbClr val="000000"/>
                </a:solidFill>
                <a:latin typeface="Avenir LT Std 35 Light"/>
                <a:cs typeface="Arial" pitchFamily="34" charset="0"/>
              </a:rPr>
              <a:t>mobiele </a:t>
            </a:r>
            <a:r>
              <a:rPr lang="en-US" sz="1400" dirty="0" smtClean="0">
                <a:solidFill>
                  <a:srgbClr val="000000"/>
                </a:solidFill>
                <a:latin typeface="Avenir LT Std 35 Light"/>
                <a:cs typeface="Arial" pitchFamily="34" charset="0"/>
              </a:rPr>
              <a:t>app</a:t>
            </a:r>
            <a:r>
              <a:rPr lang="en-US" sz="1400" dirty="0">
                <a:solidFill>
                  <a:srgbClr val="000000"/>
                </a:solidFill>
                <a:latin typeface="Avenir LT Std 35 Light"/>
                <a:cs typeface="Arial" pitchFamily="34" charset="0"/>
              </a:rPr>
              <a:t>. </a:t>
            </a:r>
            <a:r>
              <a:rPr lang="en-US" sz="1400" dirty="0" smtClean="0">
                <a:solidFill>
                  <a:srgbClr val="000000"/>
                </a:solidFill>
                <a:latin typeface="Avenir LT Std 35 Light"/>
                <a:cs typeface="Arial" pitchFamily="34" charset="0"/>
              </a:rPr>
              <a:t>Zowel het systeem als de app geven inzicht in beschikbare vacatures en arbeidsplaatsen maar ook in </a:t>
            </a:r>
            <a:r>
              <a:rPr lang="nl-NL" sz="1400" dirty="0" smtClean="0">
                <a:solidFill>
                  <a:srgbClr val="000000"/>
                </a:solidFill>
                <a:cs typeface="Arial" pitchFamily="34" charset="0"/>
              </a:rPr>
              <a:t>kortstondige </a:t>
            </a:r>
            <a:r>
              <a:rPr lang="nl-NL" sz="1400" dirty="0">
                <a:solidFill>
                  <a:srgbClr val="000000"/>
                </a:solidFill>
                <a:cs typeface="Arial" pitchFamily="34" charset="0"/>
              </a:rPr>
              <a:t>klussen of openstaande zzp opdrachten afhankelijk van waar de </a:t>
            </a:r>
            <a:r>
              <a:rPr lang="nl-NL" sz="1400" dirty="0" smtClean="0">
                <a:solidFill>
                  <a:srgbClr val="000000"/>
                </a:solidFill>
                <a:cs typeface="Arial" pitchFamily="34" charset="0"/>
              </a:rPr>
              <a:t>burger </a:t>
            </a:r>
            <a:r>
              <a:rPr lang="nl-NL" sz="1400" dirty="0">
                <a:solidFill>
                  <a:srgbClr val="000000"/>
                </a:solidFill>
                <a:cs typeface="Arial" pitchFamily="34" charset="0"/>
              </a:rPr>
              <a:t>naar op zoek </a:t>
            </a:r>
            <a:r>
              <a:rPr lang="nl-NL" sz="1400" dirty="0" smtClean="0">
                <a:solidFill>
                  <a:srgbClr val="000000"/>
                </a:solidFill>
                <a:cs typeface="Arial" pitchFamily="34" charset="0"/>
              </a:rPr>
              <a:t>is.</a:t>
            </a:r>
            <a:r>
              <a:rPr lang="en-US" sz="1400" dirty="0" smtClean="0">
                <a:solidFill>
                  <a:srgbClr val="000000"/>
                </a:solidFill>
                <a:latin typeface="Avenir LT Std 35 Light"/>
                <a:cs typeface="Arial" pitchFamily="34" charset="0"/>
              </a:rPr>
              <a:t> </a:t>
            </a:r>
            <a:r>
              <a:rPr lang="nl-NL" sz="1400" dirty="0" smtClean="0">
                <a:solidFill>
                  <a:srgbClr val="000000"/>
                </a:solidFill>
                <a:latin typeface="Avenir LT Std 35 Light"/>
                <a:cs typeface="Arial" pitchFamily="34" charset="0"/>
              </a:rPr>
              <a:t>De </a:t>
            </a:r>
            <a:r>
              <a:rPr lang="nl-NL" sz="1400" dirty="0">
                <a:solidFill>
                  <a:srgbClr val="000000"/>
                </a:solidFill>
                <a:latin typeface="Avenir LT Std 35 Light"/>
                <a:cs typeface="Arial" pitchFamily="34" charset="0"/>
              </a:rPr>
              <a:t>professional </a:t>
            </a:r>
            <a:r>
              <a:rPr lang="en-US" sz="1400" dirty="0" smtClean="0">
                <a:solidFill>
                  <a:srgbClr val="000000"/>
                </a:solidFill>
                <a:latin typeface="Avenir LT Std 35 Light"/>
                <a:cs typeface="Arial" pitchFamily="34" charset="0"/>
              </a:rPr>
              <a:t>geeft een </a:t>
            </a:r>
            <a:r>
              <a:rPr lang="en-US" sz="1400" dirty="0">
                <a:solidFill>
                  <a:srgbClr val="000000"/>
                </a:solidFill>
                <a:latin typeface="Avenir LT Std 35 Light"/>
                <a:cs typeface="Arial" pitchFamily="34" charset="0"/>
              </a:rPr>
              <a:t>terugkoppeling aan de </a:t>
            </a:r>
            <a:r>
              <a:rPr lang="en-US" sz="1400" dirty="0" smtClean="0">
                <a:solidFill>
                  <a:srgbClr val="000000"/>
                </a:solidFill>
                <a:latin typeface="Avenir LT Std 35 Light"/>
                <a:cs typeface="Arial" pitchFamily="34" charset="0"/>
              </a:rPr>
              <a:t>burger betreffende </a:t>
            </a:r>
            <a:r>
              <a:rPr lang="en-US" sz="1400" dirty="0">
                <a:solidFill>
                  <a:srgbClr val="000000"/>
                </a:solidFill>
                <a:latin typeface="Avenir LT Std 35 Light"/>
                <a:cs typeface="Arial" pitchFamily="34" charset="0"/>
              </a:rPr>
              <a:t>de gestelde doelen en afspraken </a:t>
            </a:r>
            <a:r>
              <a:rPr lang="en-US" sz="1400" dirty="0" smtClean="0">
                <a:solidFill>
                  <a:srgbClr val="000000"/>
                </a:solidFill>
                <a:latin typeface="Avenir LT Std 35 Light"/>
                <a:cs typeface="Arial" pitchFamily="34" charset="0"/>
              </a:rPr>
              <a:t>en </a:t>
            </a:r>
            <a:r>
              <a:rPr lang="en-US" sz="1400" dirty="0" err="1" smtClean="0">
                <a:solidFill>
                  <a:srgbClr val="000000"/>
                </a:solidFill>
                <a:latin typeface="Avenir LT Std 35 Light"/>
                <a:cs typeface="Arial" pitchFamily="34" charset="0"/>
              </a:rPr>
              <a:t>er</a:t>
            </a:r>
            <a:r>
              <a:rPr lang="en-US" sz="1400" dirty="0" smtClean="0">
                <a:solidFill>
                  <a:srgbClr val="000000"/>
                </a:solidFill>
                <a:latin typeface="Avenir LT Std 35 Light"/>
                <a:cs typeface="Arial" pitchFamily="34" charset="0"/>
              </a:rPr>
              <a:t> wordt gekeken of het nodig is dat </a:t>
            </a:r>
            <a:r>
              <a:rPr lang="en-US" sz="1400" dirty="0" err="1" smtClean="0">
                <a:solidFill>
                  <a:srgbClr val="000000"/>
                </a:solidFill>
                <a:latin typeface="Avenir LT Std 35 Light"/>
                <a:cs typeface="Arial" pitchFamily="34" charset="0"/>
              </a:rPr>
              <a:t>er</a:t>
            </a:r>
            <a:r>
              <a:rPr lang="nl-NL" sz="1400" dirty="0" smtClean="0">
                <a:solidFill>
                  <a:srgbClr val="000000"/>
                </a:solidFill>
                <a:latin typeface="Avenir LT Std 35 Light"/>
                <a:cs typeface="Arial" pitchFamily="34" charset="0"/>
              </a:rPr>
              <a:t> </a:t>
            </a:r>
            <a:r>
              <a:rPr lang="nl-NL" sz="1400" dirty="0">
                <a:solidFill>
                  <a:srgbClr val="000000"/>
                </a:solidFill>
                <a:latin typeface="Avenir LT Std 35 Light"/>
                <a:cs typeface="Arial" pitchFamily="34" charset="0"/>
              </a:rPr>
              <a:t>bijgestuurd dient te worden. Indien bijsturing nodig is, worden de doelen en afspraken </a:t>
            </a:r>
            <a:r>
              <a:rPr lang="en-US" sz="1400" dirty="0">
                <a:solidFill>
                  <a:srgbClr val="000000"/>
                </a:solidFill>
                <a:latin typeface="Avenir LT Std 35 Light"/>
                <a:cs typeface="Arial" pitchFamily="34" charset="0"/>
              </a:rPr>
              <a:t>in het systeem </a:t>
            </a:r>
            <a:r>
              <a:rPr lang="nl-NL" sz="1400" dirty="0">
                <a:solidFill>
                  <a:srgbClr val="000000"/>
                </a:solidFill>
                <a:latin typeface="Avenir LT Std 35 Light"/>
                <a:cs typeface="Arial" pitchFamily="34" charset="0"/>
              </a:rPr>
              <a:t>aangepas</a:t>
            </a:r>
            <a:r>
              <a:rPr lang="en-US" sz="1400" dirty="0">
                <a:solidFill>
                  <a:srgbClr val="000000"/>
                </a:solidFill>
                <a:latin typeface="Avenir LT Std 35 Light"/>
                <a:cs typeface="Arial" pitchFamily="34" charset="0"/>
              </a:rPr>
              <a:t>t. </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89" name="Rectangle 88">
            <a:extLst>
              <a:ext uri="{FF2B5EF4-FFF2-40B4-BE49-F238E27FC236}">
                <a16:creationId xmlns:a16="http://schemas.microsoft.com/office/drawing/2014/main" id="{AFA0850A-EC20-44C5-820A-D6613B550E71}"/>
              </a:ext>
            </a:extLst>
          </p:cNvPr>
          <p:cNvSpPr/>
          <p:nvPr/>
        </p:nvSpPr>
        <p:spPr>
          <a:xfrm>
            <a:off x="621597" y="1177337"/>
            <a:ext cx="1479919" cy="27710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FFFFFF"/>
                </a:solidFill>
                <a:latin typeface="Avenir LT Std 35 Light"/>
              </a:rPr>
              <a:t>Resultaten en opdrachten</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grpSp>
        <p:nvGrpSpPr>
          <p:cNvPr id="148" name="Group 39">
            <a:extLst>
              <a:ext uri="{FF2B5EF4-FFF2-40B4-BE49-F238E27FC236}">
                <a16:creationId xmlns:a16="http://schemas.microsoft.com/office/drawing/2014/main" id="{99B34AD3-4D90-47A6-B441-72A6E7ABD199}"/>
              </a:ext>
            </a:extLst>
          </p:cNvPr>
          <p:cNvGrpSpPr>
            <a:grpSpLocks noChangeAspect="1"/>
          </p:cNvGrpSpPr>
          <p:nvPr/>
        </p:nvGrpSpPr>
        <p:grpSpPr bwMode="auto">
          <a:xfrm>
            <a:off x="1049305" y="1599700"/>
            <a:ext cx="485306" cy="484180"/>
            <a:chOff x="4653" y="658"/>
            <a:chExt cx="431" cy="430"/>
          </a:xfrm>
          <a:solidFill>
            <a:schemeClr val="bg1"/>
          </a:solidFill>
        </p:grpSpPr>
        <p:sp>
          <p:nvSpPr>
            <p:cNvPr id="149" name="Freeform 40">
              <a:extLst>
                <a:ext uri="{FF2B5EF4-FFF2-40B4-BE49-F238E27FC236}">
                  <a16:creationId xmlns:a16="http://schemas.microsoft.com/office/drawing/2014/main" id="{CA9DB9C2-0D9B-494A-A488-60243A5C3F28}"/>
                </a:ext>
              </a:extLst>
            </p:cNvPr>
            <p:cNvSpPr>
              <a:spLocks noEditPoints="1"/>
            </p:cNvSpPr>
            <p:nvPr/>
          </p:nvSpPr>
          <p:spPr bwMode="auto">
            <a:xfrm>
              <a:off x="4689" y="658"/>
              <a:ext cx="147" cy="144"/>
            </a:xfrm>
            <a:custGeom>
              <a:avLst/>
              <a:gdLst>
                <a:gd name="T0" fmla="*/ 48 w 96"/>
                <a:gd name="T1" fmla="*/ 96 h 96"/>
                <a:gd name="T2" fmla="*/ 0 w 96"/>
                <a:gd name="T3" fmla="*/ 48 h 96"/>
                <a:gd name="T4" fmla="*/ 48 w 96"/>
                <a:gd name="T5" fmla="*/ 0 h 96"/>
                <a:gd name="T6" fmla="*/ 96 w 96"/>
                <a:gd name="T7" fmla="*/ 48 h 96"/>
                <a:gd name="T8" fmla="*/ 48 w 96"/>
                <a:gd name="T9" fmla="*/ 96 h 96"/>
                <a:gd name="T10" fmla="*/ 48 w 96"/>
                <a:gd name="T11" fmla="*/ 12 h 96"/>
                <a:gd name="T12" fmla="*/ 12 w 96"/>
                <a:gd name="T13" fmla="*/ 48 h 96"/>
                <a:gd name="T14" fmla="*/ 48 w 96"/>
                <a:gd name="T15" fmla="*/ 84 h 96"/>
                <a:gd name="T16" fmla="*/ 84 w 96"/>
                <a:gd name="T17" fmla="*/ 48 h 96"/>
                <a:gd name="T18" fmla="*/ 48 w 96"/>
                <a:gd name="T19"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96"/>
                  </a:moveTo>
                  <a:cubicBezTo>
                    <a:pt x="22" y="96"/>
                    <a:pt x="0" y="75"/>
                    <a:pt x="0" y="48"/>
                  </a:cubicBezTo>
                  <a:cubicBezTo>
                    <a:pt x="0" y="22"/>
                    <a:pt x="22" y="0"/>
                    <a:pt x="48" y="0"/>
                  </a:cubicBezTo>
                  <a:cubicBezTo>
                    <a:pt x="75" y="0"/>
                    <a:pt x="96" y="22"/>
                    <a:pt x="96" y="48"/>
                  </a:cubicBezTo>
                  <a:cubicBezTo>
                    <a:pt x="96" y="75"/>
                    <a:pt x="75" y="96"/>
                    <a:pt x="48" y="96"/>
                  </a:cubicBezTo>
                  <a:close/>
                  <a:moveTo>
                    <a:pt x="48" y="12"/>
                  </a:moveTo>
                  <a:cubicBezTo>
                    <a:pt x="29" y="12"/>
                    <a:pt x="12" y="28"/>
                    <a:pt x="12" y="48"/>
                  </a:cubicBezTo>
                  <a:cubicBezTo>
                    <a:pt x="12" y="68"/>
                    <a:pt x="29" y="84"/>
                    <a:pt x="48" y="84"/>
                  </a:cubicBezTo>
                  <a:cubicBezTo>
                    <a:pt x="68" y="84"/>
                    <a:pt x="84" y="68"/>
                    <a:pt x="84" y="48"/>
                  </a:cubicBezTo>
                  <a:cubicBezTo>
                    <a:pt x="84" y="28"/>
                    <a:pt x="68" y="12"/>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41">
              <a:extLst>
                <a:ext uri="{FF2B5EF4-FFF2-40B4-BE49-F238E27FC236}">
                  <a16:creationId xmlns:a16="http://schemas.microsoft.com/office/drawing/2014/main" id="{F2D0113C-33CA-487E-86B0-A0B242A30203}"/>
                </a:ext>
              </a:extLst>
            </p:cNvPr>
            <p:cNvSpPr>
              <a:spLocks noEditPoints="1"/>
            </p:cNvSpPr>
            <p:nvPr/>
          </p:nvSpPr>
          <p:spPr bwMode="auto">
            <a:xfrm>
              <a:off x="4653" y="820"/>
              <a:ext cx="220" cy="268"/>
            </a:xfrm>
            <a:custGeom>
              <a:avLst/>
              <a:gdLst>
                <a:gd name="T0" fmla="*/ 96 w 144"/>
                <a:gd name="T1" fmla="*/ 180 h 180"/>
                <a:gd name="T2" fmla="*/ 48 w 144"/>
                <a:gd name="T3" fmla="*/ 180 h 180"/>
                <a:gd name="T4" fmla="*/ 42 w 144"/>
                <a:gd name="T5" fmla="*/ 174 h 180"/>
                <a:gd name="T6" fmla="*/ 42 w 144"/>
                <a:gd name="T7" fmla="*/ 99 h 180"/>
                <a:gd name="T8" fmla="*/ 0 w 144"/>
                <a:gd name="T9" fmla="*/ 6 h 180"/>
                <a:gd name="T10" fmla="*/ 6 w 144"/>
                <a:gd name="T11" fmla="*/ 0 h 180"/>
                <a:gd name="T12" fmla="*/ 138 w 144"/>
                <a:gd name="T13" fmla="*/ 0 h 180"/>
                <a:gd name="T14" fmla="*/ 144 w 144"/>
                <a:gd name="T15" fmla="*/ 6 h 180"/>
                <a:gd name="T16" fmla="*/ 102 w 144"/>
                <a:gd name="T17" fmla="*/ 99 h 180"/>
                <a:gd name="T18" fmla="*/ 102 w 144"/>
                <a:gd name="T19" fmla="*/ 174 h 180"/>
                <a:gd name="T20" fmla="*/ 96 w 144"/>
                <a:gd name="T21" fmla="*/ 180 h 180"/>
                <a:gd name="T22" fmla="*/ 54 w 144"/>
                <a:gd name="T23" fmla="*/ 168 h 180"/>
                <a:gd name="T24" fmla="*/ 90 w 144"/>
                <a:gd name="T25" fmla="*/ 168 h 180"/>
                <a:gd name="T26" fmla="*/ 90 w 144"/>
                <a:gd name="T27" fmla="*/ 96 h 180"/>
                <a:gd name="T28" fmla="*/ 93 w 144"/>
                <a:gd name="T29" fmla="*/ 91 h 180"/>
                <a:gd name="T30" fmla="*/ 132 w 144"/>
                <a:gd name="T31" fmla="*/ 12 h 180"/>
                <a:gd name="T32" fmla="*/ 13 w 144"/>
                <a:gd name="T33" fmla="*/ 12 h 180"/>
                <a:gd name="T34" fmla="*/ 51 w 144"/>
                <a:gd name="T35" fmla="*/ 91 h 180"/>
                <a:gd name="T36" fmla="*/ 54 w 144"/>
                <a:gd name="T37" fmla="*/ 96 h 180"/>
                <a:gd name="T38" fmla="*/ 54 w 144"/>
                <a:gd name="T39"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4" h="180">
                  <a:moveTo>
                    <a:pt x="96" y="180"/>
                  </a:moveTo>
                  <a:cubicBezTo>
                    <a:pt x="48" y="180"/>
                    <a:pt x="48" y="180"/>
                    <a:pt x="48" y="180"/>
                  </a:cubicBezTo>
                  <a:cubicBezTo>
                    <a:pt x="45" y="180"/>
                    <a:pt x="42" y="177"/>
                    <a:pt x="42" y="174"/>
                  </a:cubicBezTo>
                  <a:cubicBezTo>
                    <a:pt x="42" y="99"/>
                    <a:pt x="42" y="99"/>
                    <a:pt x="42" y="99"/>
                  </a:cubicBezTo>
                  <a:cubicBezTo>
                    <a:pt x="16" y="82"/>
                    <a:pt x="0" y="49"/>
                    <a:pt x="0" y="6"/>
                  </a:cubicBezTo>
                  <a:cubicBezTo>
                    <a:pt x="0" y="3"/>
                    <a:pt x="3" y="0"/>
                    <a:pt x="6" y="0"/>
                  </a:cubicBezTo>
                  <a:cubicBezTo>
                    <a:pt x="138" y="0"/>
                    <a:pt x="138" y="0"/>
                    <a:pt x="138" y="0"/>
                  </a:cubicBezTo>
                  <a:cubicBezTo>
                    <a:pt x="142" y="0"/>
                    <a:pt x="144" y="3"/>
                    <a:pt x="144" y="6"/>
                  </a:cubicBezTo>
                  <a:cubicBezTo>
                    <a:pt x="144" y="49"/>
                    <a:pt x="129" y="82"/>
                    <a:pt x="102" y="99"/>
                  </a:cubicBezTo>
                  <a:cubicBezTo>
                    <a:pt x="102" y="174"/>
                    <a:pt x="102" y="174"/>
                    <a:pt x="102" y="174"/>
                  </a:cubicBezTo>
                  <a:cubicBezTo>
                    <a:pt x="102" y="177"/>
                    <a:pt x="100" y="180"/>
                    <a:pt x="96" y="180"/>
                  </a:cubicBezTo>
                  <a:close/>
                  <a:moveTo>
                    <a:pt x="54" y="168"/>
                  </a:moveTo>
                  <a:cubicBezTo>
                    <a:pt x="90" y="168"/>
                    <a:pt x="90" y="168"/>
                    <a:pt x="90" y="168"/>
                  </a:cubicBezTo>
                  <a:cubicBezTo>
                    <a:pt x="90" y="96"/>
                    <a:pt x="90" y="96"/>
                    <a:pt x="90" y="96"/>
                  </a:cubicBezTo>
                  <a:cubicBezTo>
                    <a:pt x="90" y="94"/>
                    <a:pt x="92" y="92"/>
                    <a:pt x="93" y="91"/>
                  </a:cubicBezTo>
                  <a:cubicBezTo>
                    <a:pt x="117" y="77"/>
                    <a:pt x="131" y="49"/>
                    <a:pt x="132" y="12"/>
                  </a:cubicBezTo>
                  <a:cubicBezTo>
                    <a:pt x="13" y="12"/>
                    <a:pt x="13" y="12"/>
                    <a:pt x="13" y="12"/>
                  </a:cubicBezTo>
                  <a:cubicBezTo>
                    <a:pt x="14" y="49"/>
                    <a:pt x="28" y="77"/>
                    <a:pt x="51" y="91"/>
                  </a:cubicBezTo>
                  <a:cubicBezTo>
                    <a:pt x="53" y="92"/>
                    <a:pt x="54" y="94"/>
                    <a:pt x="54" y="96"/>
                  </a:cubicBezTo>
                  <a:lnTo>
                    <a:pt x="54"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43">
              <a:extLst>
                <a:ext uri="{FF2B5EF4-FFF2-40B4-BE49-F238E27FC236}">
                  <a16:creationId xmlns:a16="http://schemas.microsoft.com/office/drawing/2014/main" id="{B367C44D-CAFF-458B-A1B3-467EF12DAEBD}"/>
                </a:ext>
              </a:extLst>
            </p:cNvPr>
            <p:cNvSpPr>
              <a:spLocks/>
            </p:cNvSpPr>
            <p:nvPr/>
          </p:nvSpPr>
          <p:spPr bwMode="auto">
            <a:xfrm>
              <a:off x="4873" y="676"/>
              <a:ext cx="211" cy="269"/>
            </a:xfrm>
            <a:custGeom>
              <a:avLst/>
              <a:gdLst>
                <a:gd name="T0" fmla="*/ 132 w 138"/>
                <a:gd name="T1" fmla="*/ 180 h 180"/>
                <a:gd name="T2" fmla="*/ 18 w 138"/>
                <a:gd name="T3" fmla="*/ 180 h 180"/>
                <a:gd name="T4" fmla="*/ 12 w 138"/>
                <a:gd name="T5" fmla="*/ 174 h 180"/>
                <a:gd name="T6" fmla="*/ 18 w 138"/>
                <a:gd name="T7" fmla="*/ 168 h 180"/>
                <a:gd name="T8" fmla="*/ 126 w 138"/>
                <a:gd name="T9" fmla="*/ 168 h 180"/>
                <a:gd name="T10" fmla="*/ 126 w 138"/>
                <a:gd name="T11" fmla="*/ 12 h 180"/>
                <a:gd name="T12" fmla="*/ 6 w 138"/>
                <a:gd name="T13" fmla="*/ 12 h 180"/>
                <a:gd name="T14" fmla="*/ 0 w 138"/>
                <a:gd name="T15" fmla="*/ 6 h 180"/>
                <a:gd name="T16" fmla="*/ 6 w 138"/>
                <a:gd name="T17" fmla="*/ 0 h 180"/>
                <a:gd name="T18" fmla="*/ 132 w 138"/>
                <a:gd name="T19" fmla="*/ 0 h 180"/>
                <a:gd name="T20" fmla="*/ 138 w 138"/>
                <a:gd name="T21" fmla="*/ 6 h 180"/>
                <a:gd name="T22" fmla="*/ 138 w 138"/>
                <a:gd name="T23" fmla="*/ 174 h 180"/>
                <a:gd name="T24" fmla="*/ 132 w 138"/>
                <a:gd name="T25"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180">
                  <a:moveTo>
                    <a:pt x="132" y="180"/>
                  </a:moveTo>
                  <a:cubicBezTo>
                    <a:pt x="18" y="180"/>
                    <a:pt x="18" y="180"/>
                    <a:pt x="18" y="180"/>
                  </a:cubicBezTo>
                  <a:cubicBezTo>
                    <a:pt x="15" y="180"/>
                    <a:pt x="12" y="177"/>
                    <a:pt x="12" y="174"/>
                  </a:cubicBezTo>
                  <a:cubicBezTo>
                    <a:pt x="12" y="171"/>
                    <a:pt x="15" y="168"/>
                    <a:pt x="18" y="168"/>
                  </a:cubicBezTo>
                  <a:cubicBezTo>
                    <a:pt x="126" y="168"/>
                    <a:pt x="126" y="168"/>
                    <a:pt x="126" y="168"/>
                  </a:cubicBezTo>
                  <a:cubicBezTo>
                    <a:pt x="126" y="12"/>
                    <a:pt x="126" y="12"/>
                    <a:pt x="126" y="12"/>
                  </a:cubicBezTo>
                  <a:cubicBezTo>
                    <a:pt x="6" y="12"/>
                    <a:pt x="6" y="12"/>
                    <a:pt x="6" y="12"/>
                  </a:cubicBezTo>
                  <a:cubicBezTo>
                    <a:pt x="3" y="12"/>
                    <a:pt x="0" y="9"/>
                    <a:pt x="0" y="6"/>
                  </a:cubicBezTo>
                  <a:cubicBezTo>
                    <a:pt x="0" y="3"/>
                    <a:pt x="3" y="0"/>
                    <a:pt x="6" y="0"/>
                  </a:cubicBezTo>
                  <a:cubicBezTo>
                    <a:pt x="132" y="0"/>
                    <a:pt x="132" y="0"/>
                    <a:pt x="132" y="0"/>
                  </a:cubicBezTo>
                  <a:cubicBezTo>
                    <a:pt x="135" y="0"/>
                    <a:pt x="138" y="3"/>
                    <a:pt x="138" y="6"/>
                  </a:cubicBezTo>
                  <a:cubicBezTo>
                    <a:pt x="138" y="174"/>
                    <a:pt x="138" y="174"/>
                    <a:pt x="138" y="174"/>
                  </a:cubicBezTo>
                  <a:cubicBezTo>
                    <a:pt x="138" y="177"/>
                    <a:pt x="135" y="180"/>
                    <a:pt x="132" y="1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44">
              <a:extLst>
                <a:ext uri="{FF2B5EF4-FFF2-40B4-BE49-F238E27FC236}">
                  <a16:creationId xmlns:a16="http://schemas.microsoft.com/office/drawing/2014/main" id="{4895F292-AA3B-4983-A414-13F502E9A39E}"/>
                </a:ext>
              </a:extLst>
            </p:cNvPr>
            <p:cNvSpPr>
              <a:spLocks/>
            </p:cNvSpPr>
            <p:nvPr/>
          </p:nvSpPr>
          <p:spPr bwMode="auto">
            <a:xfrm>
              <a:off x="4899" y="720"/>
              <a:ext cx="138" cy="161"/>
            </a:xfrm>
            <a:custGeom>
              <a:avLst/>
              <a:gdLst>
                <a:gd name="T0" fmla="*/ 6 w 90"/>
                <a:gd name="T1" fmla="*/ 108 h 108"/>
                <a:gd name="T2" fmla="*/ 4 w 90"/>
                <a:gd name="T3" fmla="*/ 108 h 108"/>
                <a:gd name="T4" fmla="*/ 1 w 90"/>
                <a:gd name="T5" fmla="*/ 100 h 108"/>
                <a:gd name="T6" fmla="*/ 23 w 90"/>
                <a:gd name="T7" fmla="*/ 40 h 108"/>
                <a:gd name="T8" fmla="*/ 27 w 90"/>
                <a:gd name="T9" fmla="*/ 36 h 108"/>
                <a:gd name="T10" fmla="*/ 32 w 90"/>
                <a:gd name="T11" fmla="*/ 37 h 108"/>
                <a:gd name="T12" fmla="*/ 62 w 90"/>
                <a:gd name="T13" fmla="*/ 52 h 108"/>
                <a:gd name="T14" fmla="*/ 78 w 90"/>
                <a:gd name="T15" fmla="*/ 5 h 108"/>
                <a:gd name="T16" fmla="*/ 85 w 90"/>
                <a:gd name="T17" fmla="*/ 1 h 108"/>
                <a:gd name="T18" fmla="*/ 89 w 90"/>
                <a:gd name="T19" fmla="*/ 9 h 108"/>
                <a:gd name="T20" fmla="*/ 71 w 90"/>
                <a:gd name="T21" fmla="*/ 63 h 108"/>
                <a:gd name="T22" fmla="*/ 68 w 90"/>
                <a:gd name="T23" fmla="*/ 67 h 108"/>
                <a:gd name="T24" fmla="*/ 63 w 90"/>
                <a:gd name="T25" fmla="*/ 66 h 108"/>
                <a:gd name="T26" fmla="*/ 32 w 90"/>
                <a:gd name="T27" fmla="*/ 50 h 108"/>
                <a:gd name="T28" fmla="*/ 12 w 90"/>
                <a:gd name="T29" fmla="*/ 104 h 108"/>
                <a:gd name="T30" fmla="*/ 6 w 90"/>
                <a:gd name="T3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108">
                  <a:moveTo>
                    <a:pt x="6" y="108"/>
                  </a:moveTo>
                  <a:cubicBezTo>
                    <a:pt x="6" y="108"/>
                    <a:pt x="5" y="108"/>
                    <a:pt x="4" y="108"/>
                  </a:cubicBezTo>
                  <a:cubicBezTo>
                    <a:pt x="1" y="107"/>
                    <a:pt x="0" y="103"/>
                    <a:pt x="1" y="100"/>
                  </a:cubicBezTo>
                  <a:cubicBezTo>
                    <a:pt x="23" y="40"/>
                    <a:pt x="23" y="40"/>
                    <a:pt x="23" y="40"/>
                  </a:cubicBezTo>
                  <a:cubicBezTo>
                    <a:pt x="24" y="38"/>
                    <a:pt x="25" y="37"/>
                    <a:pt x="27" y="36"/>
                  </a:cubicBezTo>
                  <a:cubicBezTo>
                    <a:pt x="28" y="36"/>
                    <a:pt x="30" y="36"/>
                    <a:pt x="32" y="37"/>
                  </a:cubicBezTo>
                  <a:cubicBezTo>
                    <a:pt x="62" y="52"/>
                    <a:pt x="62" y="52"/>
                    <a:pt x="62" y="52"/>
                  </a:cubicBezTo>
                  <a:cubicBezTo>
                    <a:pt x="78" y="5"/>
                    <a:pt x="78" y="5"/>
                    <a:pt x="78" y="5"/>
                  </a:cubicBezTo>
                  <a:cubicBezTo>
                    <a:pt x="79" y="2"/>
                    <a:pt x="82" y="0"/>
                    <a:pt x="85" y="1"/>
                  </a:cubicBezTo>
                  <a:cubicBezTo>
                    <a:pt x="89" y="2"/>
                    <a:pt x="90" y="6"/>
                    <a:pt x="89" y="9"/>
                  </a:cubicBezTo>
                  <a:cubicBezTo>
                    <a:pt x="71" y="63"/>
                    <a:pt x="71" y="63"/>
                    <a:pt x="71" y="63"/>
                  </a:cubicBezTo>
                  <a:cubicBezTo>
                    <a:pt x="71" y="65"/>
                    <a:pt x="69" y="66"/>
                    <a:pt x="68" y="67"/>
                  </a:cubicBezTo>
                  <a:cubicBezTo>
                    <a:pt x="66" y="67"/>
                    <a:pt x="64" y="67"/>
                    <a:pt x="63" y="66"/>
                  </a:cubicBezTo>
                  <a:cubicBezTo>
                    <a:pt x="32" y="50"/>
                    <a:pt x="32" y="50"/>
                    <a:pt x="32" y="50"/>
                  </a:cubicBezTo>
                  <a:cubicBezTo>
                    <a:pt x="12" y="104"/>
                    <a:pt x="12" y="104"/>
                    <a:pt x="12" y="104"/>
                  </a:cubicBezTo>
                  <a:cubicBezTo>
                    <a:pt x="11" y="107"/>
                    <a:pt x="9" y="108"/>
                    <a:pt x="6"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aphicFrame>
        <p:nvGraphicFramePr>
          <p:cNvPr id="114" name="Table 4">
            <a:extLst>
              <a:ext uri="{FF2B5EF4-FFF2-40B4-BE49-F238E27FC236}">
                <a16:creationId xmlns:a16="http://schemas.microsoft.com/office/drawing/2014/main" id="{D7473981-EC68-46E9-88CE-339F8474B4C5}"/>
              </a:ext>
            </a:extLst>
          </p:cNvPr>
          <p:cNvGraphicFramePr>
            <a:graphicFrameLocks noGrp="1"/>
          </p:cNvGraphicFramePr>
          <p:nvPr>
            <p:extLst>
              <p:ext uri="{D42A27DB-BD31-4B8C-83A1-F6EECF244321}">
                <p14:modId xmlns:p14="http://schemas.microsoft.com/office/powerpoint/2010/main" val="3229747741"/>
              </p:ext>
            </p:extLst>
          </p:nvPr>
        </p:nvGraphicFramePr>
        <p:xfrm>
          <a:off x="6625472" y="1152199"/>
          <a:ext cx="5458030" cy="3870471"/>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“Oriëntatie”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solidFill>
                            <a:schemeClr val="tx1"/>
                          </a:solidFill>
                          <a:latin typeface="+mn-lt"/>
                        </a:rPr>
                        <a:t>Digitale afspraakmodule (incl. notificatie functionaliteit)</a:t>
                      </a:r>
                      <a:endParaRPr lang="nl-NL" sz="1400" dirty="0">
                        <a:latin typeface="+mn-lt"/>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28013031"/>
                  </a:ext>
                </a:extLst>
              </a:tr>
              <a:tr h="4163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34528250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43723254"/>
                  </a:ext>
                </a:extLst>
              </a:tr>
              <a:tr h="402002">
                <a:tc>
                  <a:txBody>
                    <a:bodyPr/>
                    <a:lstStyle/>
                    <a:p>
                      <a:endParaRPr lang="nl-NL" sz="1400" dirty="0"/>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Gespreksleidraad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64119568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2968120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407107891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vacature aanbod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66053846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Verwijsadministratie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098364806"/>
                  </a:ext>
                </a:extLst>
              </a:tr>
            </a:tbl>
          </a:graphicData>
        </a:graphic>
      </p:graphicFrame>
      <p:grpSp>
        <p:nvGrpSpPr>
          <p:cNvPr id="127" name="Group 48">
            <a:extLst>
              <a:ext uri="{FF2B5EF4-FFF2-40B4-BE49-F238E27FC236}">
                <a16:creationId xmlns:a16="http://schemas.microsoft.com/office/drawing/2014/main" id="{641E1CCB-E8CA-4D15-9D6A-A1005F84FC93}"/>
              </a:ext>
            </a:extLst>
          </p:cNvPr>
          <p:cNvGrpSpPr>
            <a:grpSpLocks noChangeAspect="1"/>
          </p:cNvGrpSpPr>
          <p:nvPr/>
        </p:nvGrpSpPr>
        <p:grpSpPr bwMode="auto">
          <a:xfrm>
            <a:off x="6749131" y="2259183"/>
            <a:ext cx="294408" cy="244881"/>
            <a:chOff x="3427" y="474"/>
            <a:chExt cx="428" cy="356"/>
          </a:xfrm>
          <a:solidFill>
            <a:srgbClr val="FF0000"/>
          </a:solidFill>
        </p:grpSpPr>
        <p:sp>
          <p:nvSpPr>
            <p:cNvPr id="128" name="Freeform 49">
              <a:extLst>
                <a:ext uri="{FF2B5EF4-FFF2-40B4-BE49-F238E27FC236}">
                  <a16:creationId xmlns:a16="http://schemas.microsoft.com/office/drawing/2014/main" id="{AA78300C-7B63-45BD-B679-F4A2FA6CB319}"/>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1" name="Freeform 50">
              <a:extLst>
                <a:ext uri="{FF2B5EF4-FFF2-40B4-BE49-F238E27FC236}">
                  <a16:creationId xmlns:a16="http://schemas.microsoft.com/office/drawing/2014/main" id="{20F3FD3F-7501-425B-98CA-16950434996C}"/>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2" name="Freeform 51">
              <a:extLst>
                <a:ext uri="{FF2B5EF4-FFF2-40B4-BE49-F238E27FC236}">
                  <a16:creationId xmlns:a16="http://schemas.microsoft.com/office/drawing/2014/main" id="{B2D28BE1-F392-406B-89FE-5A1A7236FEFC}"/>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3" name="Freeform 52">
              <a:extLst>
                <a:ext uri="{FF2B5EF4-FFF2-40B4-BE49-F238E27FC236}">
                  <a16:creationId xmlns:a16="http://schemas.microsoft.com/office/drawing/2014/main" id="{36847A49-E78A-4B2B-BFCD-A26EA9EFAEB4}"/>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34" name="Freeform 43">
            <a:extLst>
              <a:ext uri="{FF2B5EF4-FFF2-40B4-BE49-F238E27FC236}">
                <a16:creationId xmlns:a16="http://schemas.microsoft.com/office/drawing/2014/main" id="{3A33958B-D7E8-4EE0-BFF6-722BE535DC8D}"/>
              </a:ext>
            </a:extLst>
          </p:cNvPr>
          <p:cNvSpPr>
            <a:spLocks noChangeAspect="1" noEditPoints="1"/>
          </p:cNvSpPr>
          <p:nvPr/>
        </p:nvSpPr>
        <p:spPr bwMode="auto">
          <a:xfrm>
            <a:off x="6761337" y="2649652"/>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135" name="Group 128">
            <a:extLst>
              <a:ext uri="{FF2B5EF4-FFF2-40B4-BE49-F238E27FC236}">
                <a16:creationId xmlns:a16="http://schemas.microsoft.com/office/drawing/2014/main" id="{3A58D87C-E3CD-4414-AB94-25CA51C35D64}"/>
              </a:ext>
            </a:extLst>
          </p:cNvPr>
          <p:cNvGrpSpPr>
            <a:grpSpLocks noChangeAspect="1"/>
          </p:cNvGrpSpPr>
          <p:nvPr/>
        </p:nvGrpSpPr>
        <p:grpSpPr bwMode="auto">
          <a:xfrm>
            <a:off x="6757116" y="3042358"/>
            <a:ext cx="278438" cy="272556"/>
            <a:chOff x="4478" y="2999"/>
            <a:chExt cx="426" cy="417"/>
          </a:xfrm>
          <a:solidFill>
            <a:srgbClr val="FF0000"/>
          </a:solidFill>
        </p:grpSpPr>
        <p:sp>
          <p:nvSpPr>
            <p:cNvPr id="136" name="Freeform 129">
              <a:extLst>
                <a:ext uri="{FF2B5EF4-FFF2-40B4-BE49-F238E27FC236}">
                  <a16:creationId xmlns:a16="http://schemas.microsoft.com/office/drawing/2014/main" id="{E77D5932-D67A-42D4-8C3D-1CE2BA153FC2}"/>
                </a:ext>
              </a:extLst>
            </p:cNvPr>
            <p:cNvSpPr>
              <a:spLocks/>
            </p:cNvSpPr>
            <p:nvPr/>
          </p:nvSpPr>
          <p:spPr bwMode="auto">
            <a:xfrm>
              <a:off x="4478" y="2999"/>
              <a:ext cx="320" cy="293"/>
            </a:xfrm>
            <a:custGeom>
              <a:avLst/>
              <a:gdLst>
                <a:gd name="T0" fmla="*/ 12 w 216"/>
                <a:gd name="T1" fmla="*/ 198 h 198"/>
                <a:gd name="T2" fmla="*/ 7 w 216"/>
                <a:gd name="T3" fmla="*/ 196 h 198"/>
                <a:gd name="T4" fmla="*/ 6 w 216"/>
                <a:gd name="T5" fmla="*/ 189 h 198"/>
                <a:gd name="T6" fmla="*/ 28 w 216"/>
                <a:gd name="T7" fmla="*/ 151 h 198"/>
                <a:gd name="T8" fmla="*/ 0 w 216"/>
                <a:gd name="T9" fmla="*/ 89 h 198"/>
                <a:gd name="T10" fmla="*/ 108 w 216"/>
                <a:gd name="T11" fmla="*/ 0 h 198"/>
                <a:gd name="T12" fmla="*/ 216 w 216"/>
                <a:gd name="T13" fmla="*/ 89 h 198"/>
                <a:gd name="T14" fmla="*/ 204 w 216"/>
                <a:gd name="T15" fmla="*/ 89 h 198"/>
                <a:gd name="T16" fmla="*/ 108 w 216"/>
                <a:gd name="T17" fmla="*/ 12 h 198"/>
                <a:gd name="T18" fmla="*/ 12 w 216"/>
                <a:gd name="T19" fmla="*/ 89 h 198"/>
                <a:gd name="T20" fmla="*/ 39 w 216"/>
                <a:gd name="T21" fmla="*/ 145 h 198"/>
                <a:gd name="T22" fmla="*/ 41 w 216"/>
                <a:gd name="T23" fmla="*/ 153 h 198"/>
                <a:gd name="T24" fmla="*/ 25 w 216"/>
                <a:gd name="T25" fmla="*/ 180 h 198"/>
                <a:gd name="T26" fmla="*/ 69 w 216"/>
                <a:gd name="T27" fmla="*/ 162 h 198"/>
                <a:gd name="T28" fmla="*/ 73 w 216"/>
                <a:gd name="T29" fmla="*/ 162 h 198"/>
                <a:gd name="T30" fmla="*/ 90 w 216"/>
                <a:gd name="T31" fmla="*/ 166 h 198"/>
                <a:gd name="T32" fmla="*/ 88 w 216"/>
                <a:gd name="T33" fmla="*/ 178 h 198"/>
                <a:gd name="T34" fmla="*/ 72 w 216"/>
                <a:gd name="T35" fmla="*/ 174 h 198"/>
                <a:gd name="T36" fmla="*/ 14 w 216"/>
                <a:gd name="T37" fmla="*/ 198 h 198"/>
                <a:gd name="T38" fmla="*/ 12 w 216"/>
                <a:gd name="T3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 h="198">
                  <a:moveTo>
                    <a:pt x="12" y="198"/>
                  </a:moveTo>
                  <a:cubicBezTo>
                    <a:pt x="10" y="198"/>
                    <a:pt x="8" y="197"/>
                    <a:pt x="7" y="196"/>
                  </a:cubicBezTo>
                  <a:cubicBezTo>
                    <a:pt x="5" y="194"/>
                    <a:pt x="5" y="191"/>
                    <a:pt x="6" y="189"/>
                  </a:cubicBezTo>
                  <a:cubicBezTo>
                    <a:pt x="28" y="151"/>
                    <a:pt x="28" y="151"/>
                    <a:pt x="28" y="151"/>
                  </a:cubicBezTo>
                  <a:cubicBezTo>
                    <a:pt x="10" y="135"/>
                    <a:pt x="0" y="113"/>
                    <a:pt x="0" y="89"/>
                  </a:cubicBezTo>
                  <a:cubicBezTo>
                    <a:pt x="0" y="40"/>
                    <a:pt x="48" y="0"/>
                    <a:pt x="108" y="0"/>
                  </a:cubicBezTo>
                  <a:cubicBezTo>
                    <a:pt x="167" y="0"/>
                    <a:pt x="216" y="40"/>
                    <a:pt x="216" y="89"/>
                  </a:cubicBezTo>
                  <a:cubicBezTo>
                    <a:pt x="204" y="89"/>
                    <a:pt x="204" y="89"/>
                    <a:pt x="204" y="89"/>
                  </a:cubicBezTo>
                  <a:cubicBezTo>
                    <a:pt x="204" y="47"/>
                    <a:pt x="161" y="12"/>
                    <a:pt x="108" y="12"/>
                  </a:cubicBezTo>
                  <a:cubicBezTo>
                    <a:pt x="55" y="12"/>
                    <a:pt x="12" y="47"/>
                    <a:pt x="12" y="89"/>
                  </a:cubicBezTo>
                  <a:cubicBezTo>
                    <a:pt x="12" y="111"/>
                    <a:pt x="22" y="131"/>
                    <a:pt x="39" y="145"/>
                  </a:cubicBezTo>
                  <a:cubicBezTo>
                    <a:pt x="42" y="147"/>
                    <a:pt x="42" y="150"/>
                    <a:pt x="41" y="153"/>
                  </a:cubicBezTo>
                  <a:cubicBezTo>
                    <a:pt x="25" y="180"/>
                    <a:pt x="25" y="180"/>
                    <a:pt x="25" y="180"/>
                  </a:cubicBezTo>
                  <a:cubicBezTo>
                    <a:pt x="69" y="162"/>
                    <a:pt x="69" y="162"/>
                    <a:pt x="69" y="162"/>
                  </a:cubicBezTo>
                  <a:cubicBezTo>
                    <a:pt x="71" y="162"/>
                    <a:pt x="72" y="162"/>
                    <a:pt x="73" y="162"/>
                  </a:cubicBezTo>
                  <a:cubicBezTo>
                    <a:pt x="79" y="164"/>
                    <a:pt x="84" y="165"/>
                    <a:pt x="90" y="166"/>
                  </a:cubicBezTo>
                  <a:cubicBezTo>
                    <a:pt x="88" y="178"/>
                    <a:pt x="88" y="178"/>
                    <a:pt x="88" y="178"/>
                  </a:cubicBezTo>
                  <a:cubicBezTo>
                    <a:pt x="83" y="177"/>
                    <a:pt x="77" y="176"/>
                    <a:pt x="72" y="174"/>
                  </a:cubicBezTo>
                  <a:cubicBezTo>
                    <a:pt x="14" y="198"/>
                    <a:pt x="14" y="198"/>
                    <a:pt x="14" y="198"/>
                  </a:cubicBezTo>
                  <a:cubicBezTo>
                    <a:pt x="13" y="198"/>
                    <a:pt x="12" y="198"/>
                    <a:pt x="12"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7" name="Freeform 130">
              <a:extLst>
                <a:ext uri="{FF2B5EF4-FFF2-40B4-BE49-F238E27FC236}">
                  <a16:creationId xmlns:a16="http://schemas.microsoft.com/office/drawing/2014/main" id="{C333F826-34E8-4D50-84F2-4BFFE758D9F2}"/>
                </a:ext>
              </a:extLst>
            </p:cNvPr>
            <p:cNvSpPr>
              <a:spLocks noEditPoints="1"/>
            </p:cNvSpPr>
            <p:nvPr/>
          </p:nvSpPr>
          <p:spPr bwMode="auto">
            <a:xfrm>
              <a:off x="4638" y="3167"/>
              <a:ext cx="266" cy="249"/>
            </a:xfrm>
            <a:custGeom>
              <a:avLst/>
              <a:gdLst>
                <a:gd name="T0" fmla="*/ 168 w 180"/>
                <a:gd name="T1" fmla="*/ 168 h 168"/>
                <a:gd name="T2" fmla="*/ 166 w 180"/>
                <a:gd name="T3" fmla="*/ 168 h 168"/>
                <a:gd name="T4" fmla="*/ 120 w 180"/>
                <a:gd name="T5" fmla="*/ 151 h 168"/>
                <a:gd name="T6" fmla="*/ 37 w 180"/>
                <a:gd name="T7" fmla="*/ 143 h 168"/>
                <a:gd name="T8" fmla="*/ 0 w 180"/>
                <a:gd name="T9" fmla="*/ 78 h 168"/>
                <a:gd name="T10" fmla="*/ 90 w 180"/>
                <a:gd name="T11" fmla="*/ 0 h 168"/>
                <a:gd name="T12" fmla="*/ 180 w 180"/>
                <a:gd name="T13" fmla="*/ 78 h 168"/>
                <a:gd name="T14" fmla="*/ 157 w 180"/>
                <a:gd name="T15" fmla="*/ 128 h 168"/>
                <a:gd name="T16" fmla="*/ 173 w 180"/>
                <a:gd name="T17" fmla="*/ 159 h 168"/>
                <a:gd name="T18" fmla="*/ 172 w 180"/>
                <a:gd name="T19" fmla="*/ 166 h 168"/>
                <a:gd name="T20" fmla="*/ 168 w 180"/>
                <a:gd name="T21" fmla="*/ 168 h 168"/>
                <a:gd name="T22" fmla="*/ 120 w 180"/>
                <a:gd name="T23" fmla="*/ 138 h 168"/>
                <a:gd name="T24" fmla="*/ 122 w 180"/>
                <a:gd name="T25" fmla="*/ 138 h 168"/>
                <a:gd name="T26" fmla="*/ 155 w 180"/>
                <a:gd name="T27" fmla="*/ 151 h 168"/>
                <a:gd name="T28" fmla="*/ 144 w 180"/>
                <a:gd name="T29" fmla="*/ 129 h 168"/>
                <a:gd name="T30" fmla="*/ 146 w 180"/>
                <a:gd name="T31" fmla="*/ 121 h 168"/>
                <a:gd name="T32" fmla="*/ 168 w 180"/>
                <a:gd name="T33" fmla="*/ 78 h 168"/>
                <a:gd name="T34" fmla="*/ 90 w 180"/>
                <a:gd name="T35" fmla="*/ 12 h 168"/>
                <a:gd name="T36" fmla="*/ 12 w 180"/>
                <a:gd name="T37" fmla="*/ 78 h 168"/>
                <a:gd name="T38" fmla="*/ 43 w 180"/>
                <a:gd name="T39" fmla="*/ 133 h 168"/>
                <a:gd name="T40" fmla="*/ 117 w 180"/>
                <a:gd name="T41" fmla="*/ 139 h 168"/>
                <a:gd name="T42" fmla="*/ 120 w 180"/>
                <a:gd name="T43" fmla="*/ 13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 h="168">
                  <a:moveTo>
                    <a:pt x="168" y="168"/>
                  </a:moveTo>
                  <a:cubicBezTo>
                    <a:pt x="167" y="168"/>
                    <a:pt x="166" y="168"/>
                    <a:pt x="166" y="168"/>
                  </a:cubicBezTo>
                  <a:cubicBezTo>
                    <a:pt x="120" y="151"/>
                    <a:pt x="120" y="151"/>
                    <a:pt x="120" y="151"/>
                  </a:cubicBezTo>
                  <a:cubicBezTo>
                    <a:pt x="92" y="162"/>
                    <a:pt x="62" y="159"/>
                    <a:pt x="37" y="143"/>
                  </a:cubicBezTo>
                  <a:cubicBezTo>
                    <a:pt x="13" y="128"/>
                    <a:pt x="0" y="104"/>
                    <a:pt x="0" y="78"/>
                  </a:cubicBezTo>
                  <a:cubicBezTo>
                    <a:pt x="0" y="36"/>
                    <a:pt x="41" y="0"/>
                    <a:pt x="90" y="0"/>
                  </a:cubicBezTo>
                  <a:cubicBezTo>
                    <a:pt x="138" y="0"/>
                    <a:pt x="180" y="36"/>
                    <a:pt x="180" y="78"/>
                  </a:cubicBezTo>
                  <a:cubicBezTo>
                    <a:pt x="180" y="97"/>
                    <a:pt x="172" y="114"/>
                    <a:pt x="157" y="128"/>
                  </a:cubicBezTo>
                  <a:cubicBezTo>
                    <a:pt x="173" y="159"/>
                    <a:pt x="173" y="159"/>
                    <a:pt x="173" y="159"/>
                  </a:cubicBezTo>
                  <a:cubicBezTo>
                    <a:pt x="174" y="162"/>
                    <a:pt x="174" y="164"/>
                    <a:pt x="172" y="166"/>
                  </a:cubicBezTo>
                  <a:cubicBezTo>
                    <a:pt x="171" y="167"/>
                    <a:pt x="169" y="168"/>
                    <a:pt x="168" y="168"/>
                  </a:cubicBezTo>
                  <a:close/>
                  <a:moveTo>
                    <a:pt x="120" y="138"/>
                  </a:moveTo>
                  <a:cubicBezTo>
                    <a:pt x="120" y="138"/>
                    <a:pt x="121" y="138"/>
                    <a:pt x="122" y="138"/>
                  </a:cubicBezTo>
                  <a:cubicBezTo>
                    <a:pt x="155" y="151"/>
                    <a:pt x="155" y="151"/>
                    <a:pt x="155" y="151"/>
                  </a:cubicBezTo>
                  <a:cubicBezTo>
                    <a:pt x="144" y="129"/>
                    <a:pt x="144" y="129"/>
                    <a:pt x="144" y="129"/>
                  </a:cubicBezTo>
                  <a:cubicBezTo>
                    <a:pt x="143" y="126"/>
                    <a:pt x="144" y="123"/>
                    <a:pt x="146" y="121"/>
                  </a:cubicBezTo>
                  <a:cubicBezTo>
                    <a:pt x="160" y="110"/>
                    <a:pt x="168" y="95"/>
                    <a:pt x="168" y="78"/>
                  </a:cubicBezTo>
                  <a:cubicBezTo>
                    <a:pt x="168" y="42"/>
                    <a:pt x="132" y="12"/>
                    <a:pt x="90" y="12"/>
                  </a:cubicBezTo>
                  <a:cubicBezTo>
                    <a:pt x="47" y="12"/>
                    <a:pt x="12" y="42"/>
                    <a:pt x="12" y="78"/>
                  </a:cubicBezTo>
                  <a:cubicBezTo>
                    <a:pt x="12" y="99"/>
                    <a:pt x="23" y="120"/>
                    <a:pt x="43" y="133"/>
                  </a:cubicBezTo>
                  <a:cubicBezTo>
                    <a:pt x="65" y="147"/>
                    <a:pt x="93" y="149"/>
                    <a:pt x="117" y="139"/>
                  </a:cubicBezTo>
                  <a:cubicBezTo>
                    <a:pt x="118" y="138"/>
                    <a:pt x="119" y="138"/>
                    <a:pt x="12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38" name="Group 83">
            <a:extLst>
              <a:ext uri="{FF2B5EF4-FFF2-40B4-BE49-F238E27FC236}">
                <a16:creationId xmlns:a16="http://schemas.microsoft.com/office/drawing/2014/main" id="{D31796F8-EEBC-4D1F-8935-08C75448341A}"/>
              </a:ext>
            </a:extLst>
          </p:cNvPr>
          <p:cNvGrpSpPr>
            <a:grpSpLocks noChangeAspect="1"/>
          </p:cNvGrpSpPr>
          <p:nvPr/>
        </p:nvGrpSpPr>
        <p:grpSpPr bwMode="auto">
          <a:xfrm>
            <a:off x="6743670" y="3478677"/>
            <a:ext cx="299675" cy="292864"/>
            <a:chOff x="2584" y="1926"/>
            <a:chExt cx="440" cy="430"/>
          </a:xfrm>
          <a:solidFill>
            <a:srgbClr val="FF0000"/>
          </a:solidFill>
        </p:grpSpPr>
        <p:sp>
          <p:nvSpPr>
            <p:cNvPr id="140" name="Freeform 84">
              <a:extLst>
                <a:ext uri="{FF2B5EF4-FFF2-40B4-BE49-F238E27FC236}">
                  <a16:creationId xmlns:a16="http://schemas.microsoft.com/office/drawing/2014/main" id="{04E3D0C3-C73E-45CB-B54C-2003C6E95D5F}"/>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85">
              <a:extLst>
                <a:ext uri="{FF2B5EF4-FFF2-40B4-BE49-F238E27FC236}">
                  <a16:creationId xmlns:a16="http://schemas.microsoft.com/office/drawing/2014/main" id="{12661914-F7D9-42E1-A8EF-91C1561EFD19}"/>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86">
              <a:extLst>
                <a:ext uri="{FF2B5EF4-FFF2-40B4-BE49-F238E27FC236}">
                  <a16:creationId xmlns:a16="http://schemas.microsoft.com/office/drawing/2014/main" id="{ECB99134-5109-4B25-BFE3-FA8E71FB6F65}"/>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87">
              <a:extLst>
                <a:ext uri="{FF2B5EF4-FFF2-40B4-BE49-F238E27FC236}">
                  <a16:creationId xmlns:a16="http://schemas.microsoft.com/office/drawing/2014/main" id="{4EAA9C2D-E89B-45A3-B8CA-135CC0D357EE}"/>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88">
              <a:extLst>
                <a:ext uri="{FF2B5EF4-FFF2-40B4-BE49-F238E27FC236}">
                  <a16:creationId xmlns:a16="http://schemas.microsoft.com/office/drawing/2014/main" id="{8A25051B-DD67-47FA-9C98-8CC986C7BAEE}"/>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89">
              <a:extLst>
                <a:ext uri="{FF2B5EF4-FFF2-40B4-BE49-F238E27FC236}">
                  <a16:creationId xmlns:a16="http://schemas.microsoft.com/office/drawing/2014/main" id="{57219070-7C45-4364-9C8B-A632F7DE8FFE}"/>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90">
              <a:extLst>
                <a:ext uri="{FF2B5EF4-FFF2-40B4-BE49-F238E27FC236}">
                  <a16:creationId xmlns:a16="http://schemas.microsoft.com/office/drawing/2014/main" id="{23439687-789D-4CF4-A4C6-72BFC1B75EDA}"/>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91">
              <a:extLst>
                <a:ext uri="{FF2B5EF4-FFF2-40B4-BE49-F238E27FC236}">
                  <a16:creationId xmlns:a16="http://schemas.microsoft.com/office/drawing/2014/main" id="{99B19F02-1D04-4902-ACAE-155EEA4EF45B}"/>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92">
              <a:extLst>
                <a:ext uri="{FF2B5EF4-FFF2-40B4-BE49-F238E27FC236}">
                  <a16:creationId xmlns:a16="http://schemas.microsoft.com/office/drawing/2014/main" id="{9F7C6393-775B-46C2-91F2-D6BF052FB33C}"/>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Rectangle 93">
              <a:extLst>
                <a:ext uri="{FF2B5EF4-FFF2-40B4-BE49-F238E27FC236}">
                  <a16:creationId xmlns:a16="http://schemas.microsoft.com/office/drawing/2014/main" id="{673B7532-75C1-4B7E-92EE-526C77E4B7E6}"/>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Freeform 94">
              <a:extLst>
                <a:ext uri="{FF2B5EF4-FFF2-40B4-BE49-F238E27FC236}">
                  <a16:creationId xmlns:a16="http://schemas.microsoft.com/office/drawing/2014/main" id="{0579A903-8D8E-4655-8ED7-23C3AC5C864B}"/>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63" name="Group 33">
            <a:extLst>
              <a:ext uri="{FF2B5EF4-FFF2-40B4-BE49-F238E27FC236}">
                <a16:creationId xmlns:a16="http://schemas.microsoft.com/office/drawing/2014/main" id="{83F1F374-51D6-4E65-944F-63C1997C8E45}"/>
              </a:ext>
            </a:extLst>
          </p:cNvPr>
          <p:cNvGrpSpPr>
            <a:grpSpLocks noChangeAspect="1"/>
          </p:cNvGrpSpPr>
          <p:nvPr/>
        </p:nvGrpSpPr>
        <p:grpSpPr bwMode="auto">
          <a:xfrm>
            <a:off x="6765970" y="3946982"/>
            <a:ext cx="252515" cy="252514"/>
            <a:chOff x="3438" y="437"/>
            <a:chExt cx="428" cy="428"/>
          </a:xfrm>
          <a:solidFill>
            <a:srgbClr val="FF0000"/>
          </a:solidFill>
        </p:grpSpPr>
        <p:sp>
          <p:nvSpPr>
            <p:cNvPr id="164" name="Freeform 34">
              <a:extLst>
                <a:ext uri="{FF2B5EF4-FFF2-40B4-BE49-F238E27FC236}">
                  <a16:creationId xmlns:a16="http://schemas.microsoft.com/office/drawing/2014/main" id="{8C58632F-313E-4817-B880-84FFA7FA6644}"/>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78" name="Freeform 35">
              <a:extLst>
                <a:ext uri="{FF2B5EF4-FFF2-40B4-BE49-F238E27FC236}">
                  <a16:creationId xmlns:a16="http://schemas.microsoft.com/office/drawing/2014/main" id="{AD99589B-2D72-4F44-8FFB-8F45B51FD6AB}"/>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82" name="Group 149">
            <a:extLst>
              <a:ext uri="{FF2B5EF4-FFF2-40B4-BE49-F238E27FC236}">
                <a16:creationId xmlns:a16="http://schemas.microsoft.com/office/drawing/2014/main" id="{C90310A6-ECC1-4095-82A4-E735A10D0680}"/>
              </a:ext>
            </a:extLst>
          </p:cNvPr>
          <p:cNvGrpSpPr>
            <a:grpSpLocks noChangeAspect="1"/>
          </p:cNvGrpSpPr>
          <p:nvPr/>
        </p:nvGrpSpPr>
        <p:grpSpPr bwMode="auto">
          <a:xfrm>
            <a:off x="6737896" y="4270778"/>
            <a:ext cx="316879" cy="316878"/>
            <a:chOff x="4654" y="3225"/>
            <a:chExt cx="426" cy="426"/>
          </a:xfrm>
          <a:solidFill>
            <a:srgbClr val="FF0000"/>
          </a:solidFill>
        </p:grpSpPr>
        <p:sp>
          <p:nvSpPr>
            <p:cNvPr id="183" name="Freeform 150">
              <a:extLst>
                <a:ext uri="{FF2B5EF4-FFF2-40B4-BE49-F238E27FC236}">
                  <a16:creationId xmlns:a16="http://schemas.microsoft.com/office/drawing/2014/main" id="{9FFB4BC0-5F2D-4F2E-8AEB-3B72389DB7CB}"/>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4" name="Freeform 151">
              <a:extLst>
                <a:ext uri="{FF2B5EF4-FFF2-40B4-BE49-F238E27FC236}">
                  <a16:creationId xmlns:a16="http://schemas.microsoft.com/office/drawing/2014/main" id="{A25C8F49-F922-487D-A913-1F174EB5FEB1}"/>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5" name="Freeform 152">
              <a:extLst>
                <a:ext uri="{FF2B5EF4-FFF2-40B4-BE49-F238E27FC236}">
                  <a16:creationId xmlns:a16="http://schemas.microsoft.com/office/drawing/2014/main" id="{1178B90F-37F8-4C29-9456-351A5ED5F0ED}"/>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6" name="Freeform 153">
              <a:extLst>
                <a:ext uri="{FF2B5EF4-FFF2-40B4-BE49-F238E27FC236}">
                  <a16:creationId xmlns:a16="http://schemas.microsoft.com/office/drawing/2014/main" id="{2B6A9B68-1245-4159-9D4B-E129B0F57133}"/>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7" name="Freeform 154">
              <a:extLst>
                <a:ext uri="{FF2B5EF4-FFF2-40B4-BE49-F238E27FC236}">
                  <a16:creationId xmlns:a16="http://schemas.microsoft.com/office/drawing/2014/main" id="{03498140-1E32-49F0-961D-40CCCB572C66}"/>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8" name="Freeform 155">
              <a:extLst>
                <a:ext uri="{FF2B5EF4-FFF2-40B4-BE49-F238E27FC236}">
                  <a16:creationId xmlns:a16="http://schemas.microsoft.com/office/drawing/2014/main" id="{335BC110-46B2-4885-BFAA-6FAA3E3FE6E9}"/>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89" name="Group 188">
            <a:extLst>
              <a:ext uri="{FF2B5EF4-FFF2-40B4-BE49-F238E27FC236}">
                <a16:creationId xmlns:a16="http://schemas.microsoft.com/office/drawing/2014/main" id="{D009EAA5-34E0-4DBA-B5A9-58FB1574E9DB}"/>
              </a:ext>
            </a:extLst>
          </p:cNvPr>
          <p:cNvGrpSpPr/>
          <p:nvPr/>
        </p:nvGrpSpPr>
        <p:grpSpPr>
          <a:xfrm>
            <a:off x="6730450" y="4679921"/>
            <a:ext cx="321305" cy="288469"/>
            <a:chOff x="9164638" y="4545013"/>
            <a:chExt cx="635000" cy="542925"/>
          </a:xfrm>
          <a:solidFill>
            <a:srgbClr val="FF0000"/>
          </a:solidFill>
        </p:grpSpPr>
        <p:sp>
          <p:nvSpPr>
            <p:cNvPr id="190" name="Freeform 9">
              <a:extLst>
                <a:ext uri="{FF2B5EF4-FFF2-40B4-BE49-F238E27FC236}">
                  <a16:creationId xmlns:a16="http://schemas.microsoft.com/office/drawing/2014/main" id="{D628FD5E-E4A5-44CA-A0F2-135915FFA24F}"/>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1" name="Freeform 10">
              <a:extLst>
                <a:ext uri="{FF2B5EF4-FFF2-40B4-BE49-F238E27FC236}">
                  <a16:creationId xmlns:a16="http://schemas.microsoft.com/office/drawing/2014/main" id="{F8EF358A-5E79-434E-AFD5-2DA252C595CC}"/>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2" name="Freeform 11">
              <a:extLst>
                <a:ext uri="{FF2B5EF4-FFF2-40B4-BE49-F238E27FC236}">
                  <a16:creationId xmlns:a16="http://schemas.microsoft.com/office/drawing/2014/main" id="{1BA1EA67-033D-4E86-8B39-B0FEF785D7B9}"/>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3" name="Freeform 12">
              <a:extLst>
                <a:ext uri="{FF2B5EF4-FFF2-40B4-BE49-F238E27FC236}">
                  <a16:creationId xmlns:a16="http://schemas.microsoft.com/office/drawing/2014/main" id="{539B2B06-FB1B-482F-81B0-3F57889998BC}"/>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2" name="Group 81">
            <a:extLst>
              <a:ext uri="{FF2B5EF4-FFF2-40B4-BE49-F238E27FC236}">
                <a16:creationId xmlns:a16="http://schemas.microsoft.com/office/drawing/2014/main" id="{B25395CB-4D57-4966-A550-81F07D226E6B}"/>
              </a:ext>
            </a:extLst>
          </p:cNvPr>
          <p:cNvGrpSpPr>
            <a:grpSpLocks noChangeAspect="1"/>
          </p:cNvGrpSpPr>
          <p:nvPr/>
        </p:nvGrpSpPr>
        <p:grpSpPr bwMode="auto">
          <a:xfrm>
            <a:off x="6772508" y="1841413"/>
            <a:ext cx="247655" cy="247068"/>
            <a:chOff x="1370" y="1720"/>
            <a:chExt cx="426" cy="425"/>
          </a:xfrm>
          <a:solidFill>
            <a:srgbClr val="FF0000"/>
          </a:solidFill>
        </p:grpSpPr>
        <p:sp>
          <p:nvSpPr>
            <p:cNvPr id="73" name="Freeform 82">
              <a:extLst>
                <a:ext uri="{FF2B5EF4-FFF2-40B4-BE49-F238E27FC236}">
                  <a16:creationId xmlns:a16="http://schemas.microsoft.com/office/drawing/2014/main" id="{BEE2AC00-4B09-4B16-8D5F-F91892532EA7}"/>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4" name="Freeform 83">
              <a:extLst>
                <a:ext uri="{FF2B5EF4-FFF2-40B4-BE49-F238E27FC236}">
                  <a16:creationId xmlns:a16="http://schemas.microsoft.com/office/drawing/2014/main" id="{6641BDE0-29C0-46FB-A6A6-698BB0DFD9B0}"/>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5" name="Freeform 84">
              <a:extLst>
                <a:ext uri="{FF2B5EF4-FFF2-40B4-BE49-F238E27FC236}">
                  <a16:creationId xmlns:a16="http://schemas.microsoft.com/office/drawing/2014/main" id="{2CB7D330-B197-489D-A7D6-4B8461EDD53C}"/>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6" name="Freeform 85">
              <a:extLst>
                <a:ext uri="{FF2B5EF4-FFF2-40B4-BE49-F238E27FC236}">
                  <a16:creationId xmlns:a16="http://schemas.microsoft.com/office/drawing/2014/main" id="{BAC9B0DA-94F4-463F-B513-E73CD668A04D}"/>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7" name="Freeform 86">
              <a:extLst>
                <a:ext uri="{FF2B5EF4-FFF2-40B4-BE49-F238E27FC236}">
                  <a16:creationId xmlns:a16="http://schemas.microsoft.com/office/drawing/2014/main" id="{3976DD68-C888-4619-AAA8-87459CE5C0A7}"/>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8" name="Freeform 87">
              <a:extLst>
                <a:ext uri="{FF2B5EF4-FFF2-40B4-BE49-F238E27FC236}">
                  <a16:creationId xmlns:a16="http://schemas.microsoft.com/office/drawing/2014/main" id="{85E4F399-DD80-4895-ACB7-584ED3424080}"/>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9" name="Freeform 88">
              <a:extLst>
                <a:ext uri="{FF2B5EF4-FFF2-40B4-BE49-F238E27FC236}">
                  <a16:creationId xmlns:a16="http://schemas.microsoft.com/office/drawing/2014/main" id="{7CC885D6-8BD7-4857-AD14-329830FEC072}"/>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0" name="Freeform 89">
              <a:extLst>
                <a:ext uri="{FF2B5EF4-FFF2-40B4-BE49-F238E27FC236}">
                  <a16:creationId xmlns:a16="http://schemas.microsoft.com/office/drawing/2014/main" id="{79D8A37E-389E-490B-AD17-E5767E3CC2AD}"/>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1" name="Freeform 90">
              <a:extLst>
                <a:ext uri="{FF2B5EF4-FFF2-40B4-BE49-F238E27FC236}">
                  <a16:creationId xmlns:a16="http://schemas.microsoft.com/office/drawing/2014/main" id="{DC8B9E14-F628-45FE-BF17-AE06BF69AAE1}"/>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2" name="Freeform 91">
              <a:extLst>
                <a:ext uri="{FF2B5EF4-FFF2-40B4-BE49-F238E27FC236}">
                  <a16:creationId xmlns:a16="http://schemas.microsoft.com/office/drawing/2014/main" id="{B3744123-79C0-4A2F-9F18-9AE59357675A}"/>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3" name="Freeform 92">
              <a:extLst>
                <a:ext uri="{FF2B5EF4-FFF2-40B4-BE49-F238E27FC236}">
                  <a16:creationId xmlns:a16="http://schemas.microsoft.com/office/drawing/2014/main" id="{AB976502-EDEF-4F4B-A4EC-3281C98DB760}"/>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409636031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34679"/>
            <a:ext cx="10515600" cy="999580"/>
          </a:xfrm>
        </p:spPr>
        <p:txBody>
          <a:bodyPr/>
          <a:lstStyle/>
          <a:p>
            <a:r>
              <a:rPr lang="en-US" dirty="0"/>
              <a:t>Opleiden </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54188" y="1364705"/>
            <a:ext cx="10515600" cy="3707283"/>
          </a:xfrm>
          <a:prstGeom prst="rect">
            <a:avLst/>
          </a:prstGeom>
        </p:spPr>
        <p:txBody>
          <a:bodyPr wrap="square" lIns="0" tIns="0" rIns="0" bIns="0">
            <a:noAutofit/>
          </a:bodyPr>
          <a:lstStyle/>
          <a:p>
            <a:r>
              <a:rPr lang="nl-NL" sz="1600" dirty="0"/>
              <a:t>Bijscholen of omscholen behoort tot de mogelijkheden om </a:t>
            </a:r>
            <a:r>
              <a:rPr lang="nl-NL" sz="1600" dirty="0" smtClean="0"/>
              <a:t>de afstand tot de arbeidsmarkt te verkleinen. </a:t>
            </a:r>
            <a:r>
              <a:rPr lang="nl-NL" sz="1600" dirty="0"/>
              <a:t>Zowel de </a:t>
            </a:r>
            <a:r>
              <a:rPr lang="nl-NL" sz="1600" dirty="0" smtClean="0"/>
              <a:t>burger </a:t>
            </a:r>
            <a:r>
              <a:rPr lang="nl-NL" sz="1600" dirty="0"/>
              <a:t>als de professional </a:t>
            </a:r>
            <a:r>
              <a:rPr lang="nl-NL" sz="1600" dirty="0" smtClean="0"/>
              <a:t>hebben </a:t>
            </a:r>
            <a:r>
              <a:rPr lang="nl-NL" sz="1600" dirty="0"/>
              <a:t>inzicht in het aanbod van opleidingen die intern en extern worden aangeboden. Samen met de </a:t>
            </a:r>
            <a:r>
              <a:rPr lang="nl-NL" sz="1600" dirty="0" smtClean="0"/>
              <a:t>burger bekijkt </a:t>
            </a:r>
            <a:r>
              <a:rPr lang="nl-NL" sz="1600" dirty="0"/>
              <a:t>de professional welk instrument binnen dit aanbod het meest geschikt is voor de </a:t>
            </a:r>
            <a:r>
              <a:rPr lang="nl-NL" sz="1600" dirty="0" smtClean="0"/>
              <a:t>burger. </a:t>
            </a:r>
            <a:endParaRPr lang="nl-NL" sz="1600" dirty="0"/>
          </a:p>
          <a:p>
            <a:endParaRPr lang="nl-NL" sz="1600" dirty="0"/>
          </a:p>
          <a:p>
            <a:r>
              <a:rPr lang="nl-NL" sz="1600" dirty="0"/>
              <a:t>De gemeente Amsterdam </a:t>
            </a:r>
            <a:r>
              <a:rPr lang="nl-NL" sz="1600" dirty="0" smtClean="0"/>
              <a:t>organiseert </a:t>
            </a:r>
            <a:r>
              <a:rPr lang="nl-NL" sz="1600" dirty="0"/>
              <a:t>trainingen en opleidingen in huis. </a:t>
            </a:r>
            <a:r>
              <a:rPr lang="nl-NL" sz="1600" dirty="0" smtClean="0"/>
              <a:t>Professionals </a:t>
            </a:r>
            <a:r>
              <a:rPr lang="nl-NL" sz="1600" dirty="0"/>
              <a:t>kunnen </a:t>
            </a:r>
            <a:r>
              <a:rPr lang="nl-NL" sz="1600" dirty="0" smtClean="0"/>
              <a:t>burgers </a:t>
            </a:r>
            <a:r>
              <a:rPr lang="nl-NL" sz="1600" dirty="0"/>
              <a:t>hierop aanmelden en de </a:t>
            </a:r>
            <a:r>
              <a:rPr lang="nl-NL" sz="1600" dirty="0" smtClean="0"/>
              <a:t>burger ontvangt </a:t>
            </a:r>
            <a:r>
              <a:rPr lang="nl-NL" sz="1600" dirty="0"/>
              <a:t>direct </a:t>
            </a:r>
            <a:r>
              <a:rPr lang="nl-NL" sz="1600" dirty="0" smtClean="0"/>
              <a:t>de </a:t>
            </a:r>
            <a:r>
              <a:rPr lang="nl-NL" sz="1600" dirty="0"/>
              <a:t>benodigde informatie betreffende de training of opleiding.</a:t>
            </a:r>
          </a:p>
          <a:p>
            <a:r>
              <a:rPr lang="nl-NL" sz="1600" dirty="0"/>
              <a:t>De professional ontvangt digitaal een terugkoppeling over hoe het gaat en met de resultaten van het ingezette training of opleiding.</a:t>
            </a:r>
          </a:p>
          <a:p>
            <a:endParaRPr lang="nl-NL" sz="1600" dirty="0"/>
          </a:p>
          <a:p>
            <a:r>
              <a:rPr lang="nl-NL" sz="1600" dirty="0"/>
              <a:t>Na de inzet van het instrumentarium </a:t>
            </a:r>
            <a:r>
              <a:rPr lang="nl-NL" sz="1600" dirty="0" smtClean="0"/>
              <a:t>worden de klantkenmerken bijgewerkt </a:t>
            </a:r>
            <a:r>
              <a:rPr lang="nl-NL" sz="1600" dirty="0"/>
              <a:t>en verder verrijkt met informatie. </a:t>
            </a:r>
            <a:r>
              <a:rPr lang="nl-NL" sz="1600" dirty="0">
                <a:solidFill>
                  <a:srgbClr val="000000"/>
                </a:solidFill>
              </a:rPr>
              <a:t>Binnen </a:t>
            </a:r>
            <a:r>
              <a:rPr lang="nl-NL" sz="1600" dirty="0" smtClean="0">
                <a:solidFill>
                  <a:srgbClr val="000000"/>
                </a:solidFill>
              </a:rPr>
              <a:t>opleiden </a:t>
            </a:r>
            <a:r>
              <a:rPr lang="nl-NL" sz="1600" dirty="0">
                <a:solidFill>
                  <a:srgbClr val="000000"/>
                </a:solidFill>
              </a:rPr>
              <a:t>bereidt de gemeente Amsterdam </a:t>
            </a:r>
            <a:r>
              <a:rPr lang="nl-NL" sz="1600" dirty="0" smtClean="0">
                <a:solidFill>
                  <a:srgbClr val="000000"/>
                </a:solidFill>
              </a:rPr>
              <a:t>burgers </a:t>
            </a:r>
            <a:r>
              <a:rPr lang="nl-NL" sz="1600" dirty="0">
                <a:solidFill>
                  <a:srgbClr val="000000"/>
                </a:solidFill>
              </a:rPr>
              <a:t>voor, zodat later een duurzame uitstroom naar werk, sociaal werk of onderwijs gerealiseerd kan worden.</a:t>
            </a:r>
            <a:endParaRPr lang="nl-NL" sz="1600" b="1" dirty="0">
              <a:solidFill>
                <a:srgbClr val="5A5A5A"/>
              </a:solidFill>
              <a:latin typeface="Graphik Black" panose="020B0A03030202060203" pitchFamily="34" charset="0"/>
            </a:endParaRPr>
          </a:p>
          <a:p>
            <a:endParaRPr lang="nl-NL" sz="1600" dirty="0"/>
          </a:p>
          <a:p>
            <a:r>
              <a:rPr lang="nl-NL" sz="1600" dirty="0"/>
              <a:t> </a:t>
            </a:r>
          </a:p>
          <a:p>
            <a:endParaRPr lang="nl-NL" sz="1600" dirty="0"/>
          </a:p>
          <a:p>
            <a:endParaRPr lang="nl-N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1" i="0" u="none" strike="noStrike" kern="1200" cap="none" spc="0" normalizeH="0" baseline="0" noProof="0" dirty="0">
              <a:ln>
                <a:noFill/>
              </a:ln>
              <a:solidFill>
                <a:srgbClr val="5A5A5A"/>
              </a:solidFill>
              <a:effectLst/>
              <a:uLnTx/>
              <a:uFillTx/>
              <a:latin typeface="Graphik Black" panose="020B0A03030202060203" pitchFamily="34" charset="0"/>
              <a:ea typeface="+mn-ea"/>
              <a:cs typeface="+mn-cs"/>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551160"/>
            <a:ext cx="10806305"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92651" y="5427141"/>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951482" y="6216940"/>
            <a:ext cx="453491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FFFFFF">
                    <a:lumMod val="50000"/>
                  </a:srgbClr>
                </a:solidFill>
                <a:latin typeface="Avenir LT Std 35 Light"/>
              </a:rPr>
              <a:t>Overzicht aanbod opleidingen (intern en extern)</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04" name="TextBox 203">
            <a:extLst>
              <a:ext uri="{FF2B5EF4-FFF2-40B4-BE49-F238E27FC236}">
                <a16:creationId xmlns:a16="http://schemas.microsoft.com/office/drawing/2014/main" id="{C3EACA14-A79D-4F97-B5BB-A1DD931E8E24}"/>
              </a:ext>
            </a:extLst>
          </p:cNvPr>
          <p:cNvSpPr txBox="1"/>
          <p:nvPr/>
        </p:nvSpPr>
        <p:spPr>
          <a:xfrm>
            <a:off x="8303426" y="6216940"/>
            <a:ext cx="366398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Volledig </a:t>
            </a:r>
            <a:r>
              <a:rPr kumimoji="0" lang="nl-NL" sz="1600" b="0" i="0" u="none" strike="noStrike" kern="1200" cap="none" spc="0" normalizeH="0" baseline="0" noProof="0" dirty="0" smtClean="0">
                <a:ln>
                  <a:noFill/>
                </a:ln>
                <a:solidFill>
                  <a:srgbClr val="FFFFFF">
                    <a:lumMod val="50000"/>
                  </a:srgbClr>
                </a:solidFill>
                <a:effectLst/>
                <a:uLnTx/>
                <a:uFillTx/>
                <a:latin typeface="Avenir LT Std 35 Light"/>
                <a:ea typeface="+mn-ea"/>
                <a:cs typeface="+mn-cs"/>
              </a:rPr>
              <a:t>bijgewerkte</a:t>
            </a:r>
            <a:r>
              <a:rPr kumimoji="0" lang="nl-NL" sz="1600" b="0" i="0" u="none" strike="noStrike" kern="1200" cap="none" spc="0" normalizeH="0" noProof="0" dirty="0" smtClean="0">
                <a:ln>
                  <a:noFill/>
                </a:ln>
                <a:solidFill>
                  <a:srgbClr val="FFFFFF">
                    <a:lumMod val="50000"/>
                  </a:srgbClr>
                </a:solidFill>
                <a:effectLst/>
                <a:uLnTx/>
                <a:uFillTx/>
                <a:latin typeface="Avenir LT Std 35 Light"/>
                <a:ea typeface="+mn-ea"/>
                <a:cs typeface="+mn-cs"/>
              </a:rPr>
              <a:t> klantkenmerken</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67" name="TextBox 266">
            <a:extLst>
              <a:ext uri="{FF2B5EF4-FFF2-40B4-BE49-F238E27FC236}">
                <a16:creationId xmlns:a16="http://schemas.microsoft.com/office/drawing/2014/main" id="{F7F19FD4-56BD-4DC2-A10E-136A5DAA3F62}"/>
              </a:ext>
            </a:extLst>
          </p:cNvPr>
          <p:cNvSpPr txBox="1"/>
          <p:nvPr/>
        </p:nvSpPr>
        <p:spPr>
          <a:xfrm>
            <a:off x="5432953" y="6216940"/>
            <a:ext cx="315725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FFFFFF">
                    <a:lumMod val="50000"/>
                  </a:srgbClr>
                </a:solidFill>
                <a:latin typeface="Avenir LT Std 35 Light"/>
              </a:rPr>
              <a:t>(bijgewerkt) </a:t>
            </a:r>
            <a:r>
              <a:rPr lang="nl-NL" sz="1600" dirty="0" smtClean="0">
                <a:solidFill>
                  <a:srgbClr val="FFFFFF">
                    <a:lumMod val="50000"/>
                  </a:srgbClr>
                </a:solidFill>
                <a:latin typeface="Avenir LT Std 35 Light"/>
              </a:rPr>
              <a:t>Plan </a:t>
            </a:r>
            <a:r>
              <a:rPr lang="nl-NL" sz="1600" dirty="0">
                <a:solidFill>
                  <a:srgbClr val="FFFFFF">
                    <a:lumMod val="50000"/>
                  </a:srgbClr>
                </a:solidFill>
                <a:latin typeface="Avenir LT Std 35 Light"/>
              </a:rPr>
              <a:t>van aanpak</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9" name="Group 265">
            <a:extLst>
              <a:ext uri="{FF2B5EF4-FFF2-40B4-BE49-F238E27FC236}">
                <a16:creationId xmlns:a16="http://schemas.microsoft.com/office/drawing/2014/main" id="{36B22EF5-F2DA-4B58-8924-F95D9AA71DE4}"/>
              </a:ext>
            </a:extLst>
          </p:cNvPr>
          <p:cNvGrpSpPr>
            <a:grpSpLocks noChangeAspect="1"/>
          </p:cNvGrpSpPr>
          <p:nvPr/>
        </p:nvGrpSpPr>
        <p:grpSpPr bwMode="auto">
          <a:xfrm>
            <a:off x="11487847" y="281532"/>
            <a:ext cx="375153" cy="442701"/>
            <a:chOff x="6573" y="2997"/>
            <a:chExt cx="361" cy="426"/>
          </a:xfrm>
          <a:solidFill>
            <a:schemeClr val="bg1">
              <a:lumMod val="85000"/>
            </a:schemeClr>
          </a:solidFill>
        </p:grpSpPr>
        <p:sp>
          <p:nvSpPr>
            <p:cNvPr id="30" name="Freeform 266">
              <a:extLst>
                <a:ext uri="{FF2B5EF4-FFF2-40B4-BE49-F238E27FC236}">
                  <a16:creationId xmlns:a16="http://schemas.microsoft.com/office/drawing/2014/main" id="{CF8218AF-F939-4AA9-BBAD-9D57F73D0F45}"/>
                </a:ext>
              </a:extLst>
            </p:cNvPr>
            <p:cNvSpPr>
              <a:spLocks/>
            </p:cNvSpPr>
            <p:nvPr/>
          </p:nvSpPr>
          <p:spPr bwMode="auto">
            <a:xfrm>
              <a:off x="6573" y="2997"/>
              <a:ext cx="302" cy="391"/>
            </a:xfrm>
            <a:custGeom>
              <a:avLst/>
              <a:gdLst>
                <a:gd name="T0" fmla="*/ 114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3 w 204"/>
                <a:gd name="T13" fmla="*/ 1 h 264"/>
                <a:gd name="T14" fmla="*/ 203 w 204"/>
                <a:gd name="T15" fmla="*/ 61 h 264"/>
                <a:gd name="T16" fmla="*/ 204 w 204"/>
                <a:gd name="T17" fmla="*/ 66 h 264"/>
                <a:gd name="T18" fmla="*/ 204 w 204"/>
                <a:gd name="T19" fmla="*/ 78 h 264"/>
                <a:gd name="T20" fmla="*/ 198 w 204"/>
                <a:gd name="T21" fmla="*/ 84 h 264"/>
                <a:gd name="T22" fmla="*/ 192 w 204"/>
                <a:gd name="T23" fmla="*/ 78 h 264"/>
                <a:gd name="T24" fmla="*/ 192 w 204"/>
                <a:gd name="T25" fmla="*/ 68 h 264"/>
                <a:gd name="T26" fmla="*/ 136 w 204"/>
                <a:gd name="T27" fmla="*/ 12 h 264"/>
                <a:gd name="T28" fmla="*/ 12 w 204"/>
                <a:gd name="T29" fmla="*/ 12 h 264"/>
                <a:gd name="T30" fmla="*/ 12 w 204"/>
                <a:gd name="T31" fmla="*/ 252 h 264"/>
                <a:gd name="T32" fmla="*/ 114 w 204"/>
                <a:gd name="T33" fmla="*/ 252 h 264"/>
                <a:gd name="T34" fmla="*/ 120 w 204"/>
                <a:gd name="T35" fmla="*/ 258 h 264"/>
                <a:gd name="T36" fmla="*/ 114 w 204"/>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264">
                  <a:moveTo>
                    <a:pt x="114"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2" y="0"/>
                    <a:pt x="143" y="1"/>
                  </a:cubicBezTo>
                  <a:cubicBezTo>
                    <a:pt x="203" y="61"/>
                    <a:pt x="203" y="61"/>
                    <a:pt x="203" y="61"/>
                  </a:cubicBezTo>
                  <a:cubicBezTo>
                    <a:pt x="204" y="63"/>
                    <a:pt x="204" y="64"/>
                    <a:pt x="204" y="66"/>
                  </a:cubicBezTo>
                  <a:cubicBezTo>
                    <a:pt x="204" y="78"/>
                    <a:pt x="204" y="78"/>
                    <a:pt x="204" y="78"/>
                  </a:cubicBezTo>
                  <a:cubicBezTo>
                    <a:pt x="204" y="81"/>
                    <a:pt x="202" y="84"/>
                    <a:pt x="198" y="84"/>
                  </a:cubicBezTo>
                  <a:cubicBezTo>
                    <a:pt x="195" y="84"/>
                    <a:pt x="192" y="81"/>
                    <a:pt x="192" y="78"/>
                  </a:cubicBezTo>
                  <a:cubicBezTo>
                    <a:pt x="192" y="68"/>
                    <a:pt x="192" y="68"/>
                    <a:pt x="192" y="68"/>
                  </a:cubicBezTo>
                  <a:cubicBezTo>
                    <a:pt x="136" y="12"/>
                    <a:pt x="136" y="12"/>
                    <a:pt x="136" y="12"/>
                  </a:cubicBezTo>
                  <a:cubicBezTo>
                    <a:pt x="12" y="12"/>
                    <a:pt x="12" y="12"/>
                    <a:pt x="12" y="12"/>
                  </a:cubicBezTo>
                  <a:cubicBezTo>
                    <a:pt x="12" y="252"/>
                    <a:pt x="12" y="252"/>
                    <a:pt x="12" y="252"/>
                  </a:cubicBezTo>
                  <a:cubicBezTo>
                    <a:pt x="114" y="252"/>
                    <a:pt x="114" y="252"/>
                    <a:pt x="114" y="252"/>
                  </a:cubicBezTo>
                  <a:cubicBezTo>
                    <a:pt x="118" y="252"/>
                    <a:pt x="120" y="254"/>
                    <a:pt x="120" y="258"/>
                  </a:cubicBezTo>
                  <a:cubicBezTo>
                    <a:pt x="120" y="261"/>
                    <a:pt x="118" y="264"/>
                    <a:pt x="114"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1" name="Freeform 267">
              <a:extLst>
                <a:ext uri="{FF2B5EF4-FFF2-40B4-BE49-F238E27FC236}">
                  <a16:creationId xmlns:a16="http://schemas.microsoft.com/office/drawing/2014/main" id="{89ED28FD-C20B-48A3-9D71-9631B58F1634}"/>
                </a:ext>
              </a:extLst>
            </p:cNvPr>
            <p:cNvSpPr>
              <a:spLocks/>
            </p:cNvSpPr>
            <p:nvPr/>
          </p:nvSpPr>
          <p:spPr bwMode="auto">
            <a:xfrm>
              <a:off x="6768" y="2997"/>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10" y="0"/>
                    <a:pt x="12" y="2"/>
                    <a:pt x="12" y="6"/>
                  </a:cubicBezTo>
                  <a:cubicBezTo>
                    <a:pt x="12" y="60"/>
                    <a:pt x="12" y="60"/>
                    <a:pt x="12" y="60"/>
                  </a:cubicBezTo>
                  <a:cubicBezTo>
                    <a:pt x="66" y="60"/>
                    <a:pt x="66" y="60"/>
                    <a:pt x="66" y="60"/>
                  </a:cubicBezTo>
                  <a:cubicBezTo>
                    <a:pt x="70" y="60"/>
                    <a:pt x="72" y="62"/>
                    <a:pt x="72" y="66"/>
                  </a:cubicBezTo>
                  <a:cubicBezTo>
                    <a:pt x="72" y="69"/>
                    <a:pt x="70"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2" name="Freeform 268">
              <a:extLst>
                <a:ext uri="{FF2B5EF4-FFF2-40B4-BE49-F238E27FC236}">
                  <a16:creationId xmlns:a16="http://schemas.microsoft.com/office/drawing/2014/main" id="{ED3C4E44-FDB4-49C0-BDE7-656ACC50C23A}"/>
                </a:ext>
              </a:extLst>
            </p:cNvPr>
            <p:cNvSpPr>
              <a:spLocks/>
            </p:cNvSpPr>
            <p:nvPr/>
          </p:nvSpPr>
          <p:spPr bwMode="auto">
            <a:xfrm>
              <a:off x="6786" y="3299"/>
              <a:ext cx="124" cy="124"/>
            </a:xfrm>
            <a:custGeom>
              <a:avLst/>
              <a:gdLst>
                <a:gd name="T0" fmla="*/ 78 w 84"/>
                <a:gd name="T1" fmla="*/ 84 h 84"/>
                <a:gd name="T2" fmla="*/ 75 w 84"/>
                <a:gd name="T3" fmla="*/ 82 h 84"/>
                <a:gd name="T4" fmla="*/ 42 w 84"/>
                <a:gd name="T5" fmla="*/ 55 h 84"/>
                <a:gd name="T6" fmla="*/ 10 w 84"/>
                <a:gd name="T7" fmla="*/ 82 h 84"/>
                <a:gd name="T8" fmla="*/ 4 w 84"/>
                <a:gd name="T9" fmla="*/ 83 h 84"/>
                <a:gd name="T10" fmla="*/ 0 w 84"/>
                <a:gd name="T11" fmla="*/ 78 h 84"/>
                <a:gd name="T12" fmla="*/ 0 w 84"/>
                <a:gd name="T13" fmla="*/ 0 h 84"/>
                <a:gd name="T14" fmla="*/ 12 w 84"/>
                <a:gd name="T15" fmla="*/ 0 h 84"/>
                <a:gd name="T16" fmla="*/ 12 w 84"/>
                <a:gd name="T17" fmla="*/ 65 h 84"/>
                <a:gd name="T18" fmla="*/ 39 w 84"/>
                <a:gd name="T19" fmla="*/ 43 h 84"/>
                <a:gd name="T20" fmla="*/ 46 w 84"/>
                <a:gd name="T21" fmla="*/ 43 h 84"/>
                <a:gd name="T22" fmla="*/ 72 w 84"/>
                <a:gd name="T23" fmla="*/ 65 h 84"/>
                <a:gd name="T24" fmla="*/ 72 w 84"/>
                <a:gd name="T25" fmla="*/ 0 h 84"/>
                <a:gd name="T26" fmla="*/ 84 w 84"/>
                <a:gd name="T27" fmla="*/ 0 h 84"/>
                <a:gd name="T28" fmla="*/ 84 w 84"/>
                <a:gd name="T29" fmla="*/ 78 h 84"/>
                <a:gd name="T30" fmla="*/ 81 w 84"/>
                <a:gd name="T31" fmla="*/ 83 h 84"/>
                <a:gd name="T32" fmla="*/ 78 w 84"/>
                <a:gd name="T33"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84">
                  <a:moveTo>
                    <a:pt x="78" y="84"/>
                  </a:moveTo>
                  <a:cubicBezTo>
                    <a:pt x="77" y="84"/>
                    <a:pt x="76" y="83"/>
                    <a:pt x="75" y="82"/>
                  </a:cubicBezTo>
                  <a:cubicBezTo>
                    <a:pt x="42" y="55"/>
                    <a:pt x="42" y="55"/>
                    <a:pt x="42" y="55"/>
                  </a:cubicBezTo>
                  <a:cubicBezTo>
                    <a:pt x="10" y="82"/>
                    <a:pt x="10" y="82"/>
                    <a:pt x="10" y="82"/>
                  </a:cubicBezTo>
                  <a:cubicBezTo>
                    <a:pt x="8" y="84"/>
                    <a:pt x="6" y="84"/>
                    <a:pt x="4" y="83"/>
                  </a:cubicBezTo>
                  <a:cubicBezTo>
                    <a:pt x="2" y="82"/>
                    <a:pt x="0" y="80"/>
                    <a:pt x="0" y="78"/>
                  </a:cubicBezTo>
                  <a:cubicBezTo>
                    <a:pt x="0" y="0"/>
                    <a:pt x="0" y="0"/>
                    <a:pt x="0" y="0"/>
                  </a:cubicBezTo>
                  <a:cubicBezTo>
                    <a:pt x="12" y="0"/>
                    <a:pt x="12" y="0"/>
                    <a:pt x="12" y="0"/>
                  </a:cubicBezTo>
                  <a:cubicBezTo>
                    <a:pt x="12" y="65"/>
                    <a:pt x="12" y="65"/>
                    <a:pt x="12" y="65"/>
                  </a:cubicBezTo>
                  <a:cubicBezTo>
                    <a:pt x="39" y="43"/>
                    <a:pt x="39" y="43"/>
                    <a:pt x="39" y="43"/>
                  </a:cubicBezTo>
                  <a:cubicBezTo>
                    <a:pt x="41" y="41"/>
                    <a:pt x="44" y="41"/>
                    <a:pt x="46" y="43"/>
                  </a:cubicBezTo>
                  <a:cubicBezTo>
                    <a:pt x="72" y="65"/>
                    <a:pt x="72" y="65"/>
                    <a:pt x="72" y="65"/>
                  </a:cubicBezTo>
                  <a:cubicBezTo>
                    <a:pt x="72" y="0"/>
                    <a:pt x="72" y="0"/>
                    <a:pt x="72" y="0"/>
                  </a:cubicBezTo>
                  <a:cubicBezTo>
                    <a:pt x="84" y="0"/>
                    <a:pt x="84" y="0"/>
                    <a:pt x="84" y="0"/>
                  </a:cubicBezTo>
                  <a:cubicBezTo>
                    <a:pt x="84" y="78"/>
                    <a:pt x="84" y="78"/>
                    <a:pt x="84" y="78"/>
                  </a:cubicBezTo>
                  <a:cubicBezTo>
                    <a:pt x="84" y="80"/>
                    <a:pt x="83" y="82"/>
                    <a:pt x="81" y="83"/>
                  </a:cubicBezTo>
                  <a:cubicBezTo>
                    <a:pt x="80" y="83"/>
                    <a:pt x="79"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3" name="Freeform 269">
              <a:extLst>
                <a:ext uri="{FF2B5EF4-FFF2-40B4-BE49-F238E27FC236}">
                  <a16:creationId xmlns:a16="http://schemas.microsoft.com/office/drawing/2014/main" id="{2B2F8E3D-5EAB-447F-A239-47D77E5A05AF}"/>
                </a:ext>
              </a:extLst>
            </p:cNvPr>
            <p:cNvSpPr>
              <a:spLocks noEditPoints="1"/>
            </p:cNvSpPr>
            <p:nvPr/>
          </p:nvSpPr>
          <p:spPr bwMode="auto">
            <a:xfrm>
              <a:off x="6813" y="3210"/>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8" y="0"/>
                    <a:pt x="48" y="10"/>
                    <a:pt x="48" y="24"/>
                  </a:cubicBezTo>
                  <a:cubicBezTo>
                    <a:pt x="48" y="37"/>
                    <a:pt x="38"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4" name="Freeform 270">
              <a:extLst>
                <a:ext uri="{FF2B5EF4-FFF2-40B4-BE49-F238E27FC236}">
                  <a16:creationId xmlns:a16="http://schemas.microsoft.com/office/drawing/2014/main" id="{27859FF8-4E60-4A25-ABEA-256EF09A47CF}"/>
                </a:ext>
              </a:extLst>
            </p:cNvPr>
            <p:cNvSpPr>
              <a:spLocks noEditPoints="1"/>
            </p:cNvSpPr>
            <p:nvPr/>
          </p:nvSpPr>
          <p:spPr bwMode="auto">
            <a:xfrm>
              <a:off x="6764" y="3157"/>
              <a:ext cx="170" cy="177"/>
            </a:xfrm>
            <a:custGeom>
              <a:avLst/>
              <a:gdLst>
                <a:gd name="T0" fmla="*/ 57 w 115"/>
                <a:gd name="T1" fmla="*/ 120 h 120"/>
                <a:gd name="T2" fmla="*/ 31 w 115"/>
                <a:gd name="T3" fmla="*/ 105 h 120"/>
                <a:gd name="T4" fmla="*/ 31 w 115"/>
                <a:gd name="T5" fmla="*/ 105 h 120"/>
                <a:gd name="T6" fmla="*/ 5 w 115"/>
                <a:gd name="T7" fmla="*/ 90 h 120"/>
                <a:gd name="T8" fmla="*/ 6 w 115"/>
                <a:gd name="T9" fmla="*/ 60 h 120"/>
                <a:gd name="T10" fmla="*/ 5 w 115"/>
                <a:gd name="T11" fmla="*/ 30 h 120"/>
                <a:gd name="T12" fmla="*/ 31 w 115"/>
                <a:gd name="T13" fmla="*/ 15 h 120"/>
                <a:gd name="T14" fmla="*/ 31 w 115"/>
                <a:gd name="T15" fmla="*/ 15 h 120"/>
                <a:gd name="T16" fmla="*/ 57 w 115"/>
                <a:gd name="T17" fmla="*/ 0 h 120"/>
                <a:gd name="T18" fmla="*/ 83 w 115"/>
                <a:gd name="T19" fmla="*/ 15 h 120"/>
                <a:gd name="T20" fmla="*/ 109 w 115"/>
                <a:gd name="T21" fmla="*/ 30 h 120"/>
                <a:gd name="T22" fmla="*/ 109 w 115"/>
                <a:gd name="T23" fmla="*/ 60 h 120"/>
                <a:gd name="T24" fmla="*/ 109 w 115"/>
                <a:gd name="T25" fmla="*/ 90 h 120"/>
                <a:gd name="T26" fmla="*/ 84 w 115"/>
                <a:gd name="T27" fmla="*/ 105 h 120"/>
                <a:gd name="T28" fmla="*/ 83 w 115"/>
                <a:gd name="T29" fmla="*/ 105 h 120"/>
                <a:gd name="T30" fmla="*/ 57 w 115"/>
                <a:gd name="T31" fmla="*/ 120 h 120"/>
                <a:gd name="T32" fmla="*/ 35 w 115"/>
                <a:gd name="T33" fmla="*/ 92 h 120"/>
                <a:gd name="T34" fmla="*/ 41 w 115"/>
                <a:gd name="T35" fmla="*/ 96 h 120"/>
                <a:gd name="T36" fmla="*/ 57 w 115"/>
                <a:gd name="T37" fmla="*/ 108 h 120"/>
                <a:gd name="T38" fmla="*/ 74 w 115"/>
                <a:gd name="T39" fmla="*/ 96 h 120"/>
                <a:gd name="T40" fmla="*/ 81 w 115"/>
                <a:gd name="T41" fmla="*/ 92 h 120"/>
                <a:gd name="T42" fmla="*/ 99 w 115"/>
                <a:gd name="T43" fmla="*/ 84 h 120"/>
                <a:gd name="T44" fmla="*/ 97 w 115"/>
                <a:gd name="T45" fmla="*/ 63 h 120"/>
                <a:gd name="T46" fmla="*/ 97 w 115"/>
                <a:gd name="T47" fmla="*/ 56 h 120"/>
                <a:gd name="T48" fmla="*/ 99 w 115"/>
                <a:gd name="T49" fmla="*/ 36 h 120"/>
                <a:gd name="T50" fmla="*/ 81 w 115"/>
                <a:gd name="T51" fmla="*/ 27 h 120"/>
                <a:gd name="T52" fmla="*/ 74 w 115"/>
                <a:gd name="T53" fmla="*/ 23 h 120"/>
                <a:gd name="T54" fmla="*/ 57 w 115"/>
                <a:gd name="T55" fmla="*/ 12 h 120"/>
                <a:gd name="T56" fmla="*/ 41 w 115"/>
                <a:gd name="T57" fmla="*/ 23 h 120"/>
                <a:gd name="T58" fmla="*/ 34 w 115"/>
                <a:gd name="T59" fmla="*/ 27 h 120"/>
                <a:gd name="T60" fmla="*/ 16 w 115"/>
                <a:gd name="T61" fmla="*/ 36 h 120"/>
                <a:gd name="T62" fmla="*/ 17 w 115"/>
                <a:gd name="T63" fmla="*/ 56 h 120"/>
                <a:gd name="T64" fmla="*/ 17 w 115"/>
                <a:gd name="T65" fmla="*/ 63 h 120"/>
                <a:gd name="T66" fmla="*/ 16 w 115"/>
                <a:gd name="T67" fmla="*/ 84 h 120"/>
                <a:gd name="T68" fmla="*/ 34 w 115"/>
                <a:gd name="T69" fmla="*/ 92 h 120"/>
                <a:gd name="T70" fmla="*/ 35 w 115"/>
                <a:gd name="T71" fmla="*/ 9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5" h="120">
                  <a:moveTo>
                    <a:pt x="57" y="120"/>
                  </a:moveTo>
                  <a:cubicBezTo>
                    <a:pt x="47" y="120"/>
                    <a:pt x="37" y="114"/>
                    <a:pt x="31" y="105"/>
                  </a:cubicBezTo>
                  <a:cubicBezTo>
                    <a:pt x="31" y="105"/>
                    <a:pt x="31" y="105"/>
                    <a:pt x="31" y="105"/>
                  </a:cubicBezTo>
                  <a:cubicBezTo>
                    <a:pt x="21" y="105"/>
                    <a:pt x="11" y="99"/>
                    <a:pt x="5" y="90"/>
                  </a:cubicBezTo>
                  <a:cubicBezTo>
                    <a:pt x="0" y="80"/>
                    <a:pt x="0" y="69"/>
                    <a:pt x="6" y="60"/>
                  </a:cubicBezTo>
                  <a:cubicBezTo>
                    <a:pt x="0" y="50"/>
                    <a:pt x="0" y="39"/>
                    <a:pt x="5" y="30"/>
                  </a:cubicBezTo>
                  <a:cubicBezTo>
                    <a:pt x="11" y="20"/>
                    <a:pt x="21" y="15"/>
                    <a:pt x="31" y="15"/>
                  </a:cubicBezTo>
                  <a:cubicBezTo>
                    <a:pt x="31" y="15"/>
                    <a:pt x="31" y="15"/>
                    <a:pt x="31" y="15"/>
                  </a:cubicBezTo>
                  <a:cubicBezTo>
                    <a:pt x="37" y="5"/>
                    <a:pt x="47" y="0"/>
                    <a:pt x="57" y="0"/>
                  </a:cubicBezTo>
                  <a:cubicBezTo>
                    <a:pt x="68" y="0"/>
                    <a:pt x="78" y="5"/>
                    <a:pt x="83" y="15"/>
                  </a:cubicBezTo>
                  <a:cubicBezTo>
                    <a:pt x="94" y="15"/>
                    <a:pt x="104" y="20"/>
                    <a:pt x="109" y="30"/>
                  </a:cubicBezTo>
                  <a:cubicBezTo>
                    <a:pt x="115" y="39"/>
                    <a:pt x="115" y="50"/>
                    <a:pt x="109" y="60"/>
                  </a:cubicBezTo>
                  <a:cubicBezTo>
                    <a:pt x="115" y="69"/>
                    <a:pt x="115" y="80"/>
                    <a:pt x="109" y="90"/>
                  </a:cubicBezTo>
                  <a:cubicBezTo>
                    <a:pt x="104" y="99"/>
                    <a:pt x="94" y="105"/>
                    <a:pt x="84" y="105"/>
                  </a:cubicBezTo>
                  <a:cubicBezTo>
                    <a:pt x="83" y="105"/>
                    <a:pt x="83" y="105"/>
                    <a:pt x="83" y="105"/>
                  </a:cubicBezTo>
                  <a:cubicBezTo>
                    <a:pt x="78" y="114"/>
                    <a:pt x="68" y="120"/>
                    <a:pt x="57" y="120"/>
                  </a:cubicBezTo>
                  <a:close/>
                  <a:moveTo>
                    <a:pt x="35" y="92"/>
                  </a:moveTo>
                  <a:cubicBezTo>
                    <a:pt x="38" y="92"/>
                    <a:pt x="40" y="94"/>
                    <a:pt x="41" y="96"/>
                  </a:cubicBezTo>
                  <a:cubicBezTo>
                    <a:pt x="43" y="103"/>
                    <a:pt x="50" y="108"/>
                    <a:pt x="57" y="108"/>
                  </a:cubicBezTo>
                  <a:cubicBezTo>
                    <a:pt x="65" y="108"/>
                    <a:pt x="71" y="103"/>
                    <a:pt x="74" y="96"/>
                  </a:cubicBezTo>
                  <a:cubicBezTo>
                    <a:pt x="75" y="94"/>
                    <a:pt x="78" y="92"/>
                    <a:pt x="81" y="92"/>
                  </a:cubicBezTo>
                  <a:cubicBezTo>
                    <a:pt x="88" y="94"/>
                    <a:pt x="95" y="90"/>
                    <a:pt x="99" y="84"/>
                  </a:cubicBezTo>
                  <a:cubicBezTo>
                    <a:pt x="103" y="77"/>
                    <a:pt x="102" y="69"/>
                    <a:pt x="97" y="63"/>
                  </a:cubicBezTo>
                  <a:cubicBezTo>
                    <a:pt x="96" y="61"/>
                    <a:pt x="96" y="58"/>
                    <a:pt x="97" y="56"/>
                  </a:cubicBezTo>
                  <a:cubicBezTo>
                    <a:pt x="102" y="50"/>
                    <a:pt x="103" y="42"/>
                    <a:pt x="99" y="36"/>
                  </a:cubicBezTo>
                  <a:cubicBezTo>
                    <a:pt x="95" y="29"/>
                    <a:pt x="88" y="26"/>
                    <a:pt x="81" y="27"/>
                  </a:cubicBezTo>
                  <a:cubicBezTo>
                    <a:pt x="78" y="27"/>
                    <a:pt x="75" y="26"/>
                    <a:pt x="74" y="23"/>
                  </a:cubicBezTo>
                  <a:cubicBezTo>
                    <a:pt x="71" y="16"/>
                    <a:pt x="65" y="12"/>
                    <a:pt x="57" y="12"/>
                  </a:cubicBezTo>
                  <a:cubicBezTo>
                    <a:pt x="50" y="12"/>
                    <a:pt x="43" y="16"/>
                    <a:pt x="41" y="23"/>
                  </a:cubicBezTo>
                  <a:cubicBezTo>
                    <a:pt x="40" y="26"/>
                    <a:pt x="37" y="27"/>
                    <a:pt x="34" y="27"/>
                  </a:cubicBezTo>
                  <a:cubicBezTo>
                    <a:pt x="27" y="26"/>
                    <a:pt x="20" y="29"/>
                    <a:pt x="16" y="36"/>
                  </a:cubicBezTo>
                  <a:cubicBezTo>
                    <a:pt x="12" y="42"/>
                    <a:pt x="13" y="50"/>
                    <a:pt x="17" y="56"/>
                  </a:cubicBezTo>
                  <a:cubicBezTo>
                    <a:pt x="19" y="58"/>
                    <a:pt x="19" y="61"/>
                    <a:pt x="17" y="63"/>
                  </a:cubicBezTo>
                  <a:cubicBezTo>
                    <a:pt x="13" y="69"/>
                    <a:pt x="12" y="77"/>
                    <a:pt x="16" y="84"/>
                  </a:cubicBezTo>
                  <a:cubicBezTo>
                    <a:pt x="20" y="90"/>
                    <a:pt x="27" y="94"/>
                    <a:pt x="34" y="92"/>
                  </a:cubicBezTo>
                  <a:cubicBezTo>
                    <a:pt x="35" y="92"/>
                    <a:pt x="35" y="92"/>
                    <a:pt x="35"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5" name="Group 46">
            <a:extLst>
              <a:ext uri="{FF2B5EF4-FFF2-40B4-BE49-F238E27FC236}">
                <a16:creationId xmlns:a16="http://schemas.microsoft.com/office/drawing/2014/main" id="{AE991C9B-062A-4E9A-BC7A-B4C1B30D8B81}"/>
              </a:ext>
            </a:extLst>
          </p:cNvPr>
          <p:cNvGrpSpPr>
            <a:grpSpLocks noChangeAspect="1"/>
          </p:cNvGrpSpPr>
          <p:nvPr/>
        </p:nvGrpSpPr>
        <p:grpSpPr bwMode="auto">
          <a:xfrm>
            <a:off x="10761725" y="264447"/>
            <a:ext cx="475443" cy="476871"/>
            <a:chOff x="3673" y="1993"/>
            <a:chExt cx="333" cy="334"/>
          </a:xfrm>
          <a:solidFill>
            <a:schemeClr val="bg1">
              <a:lumMod val="85000"/>
            </a:schemeClr>
          </a:solidFill>
        </p:grpSpPr>
        <p:sp>
          <p:nvSpPr>
            <p:cNvPr id="36" name="Freeform 47">
              <a:extLst>
                <a:ext uri="{FF2B5EF4-FFF2-40B4-BE49-F238E27FC236}">
                  <a16:creationId xmlns:a16="http://schemas.microsoft.com/office/drawing/2014/main" id="{399E9AAC-C92B-460F-8092-D3EDF9ADA3BD}"/>
                </a:ext>
              </a:extLst>
            </p:cNvPr>
            <p:cNvSpPr>
              <a:spLocks noEditPoints="1"/>
            </p:cNvSpPr>
            <p:nvPr/>
          </p:nvSpPr>
          <p:spPr bwMode="auto">
            <a:xfrm>
              <a:off x="3699" y="1993"/>
              <a:ext cx="114" cy="110"/>
            </a:xfrm>
            <a:custGeom>
              <a:avLst/>
              <a:gdLst>
                <a:gd name="T0" fmla="*/ 78 w 157"/>
                <a:gd name="T1" fmla="*/ 152 h 152"/>
                <a:gd name="T2" fmla="*/ 0 w 157"/>
                <a:gd name="T3" fmla="*/ 76 h 152"/>
                <a:gd name="T4" fmla="*/ 78 w 157"/>
                <a:gd name="T5" fmla="*/ 0 h 152"/>
                <a:gd name="T6" fmla="*/ 157 w 157"/>
                <a:gd name="T7" fmla="*/ 76 h 152"/>
                <a:gd name="T8" fmla="*/ 78 w 157"/>
                <a:gd name="T9" fmla="*/ 152 h 152"/>
                <a:gd name="T10" fmla="*/ 78 w 157"/>
                <a:gd name="T11" fmla="*/ 19 h 152"/>
                <a:gd name="T12" fmla="*/ 19 w 157"/>
                <a:gd name="T13" fmla="*/ 76 h 152"/>
                <a:gd name="T14" fmla="*/ 78 w 157"/>
                <a:gd name="T15" fmla="*/ 133 h 152"/>
                <a:gd name="T16" fmla="*/ 137 w 157"/>
                <a:gd name="T17" fmla="*/ 76 h 152"/>
                <a:gd name="T18" fmla="*/ 78 w 157"/>
                <a:gd name="T19" fmla="*/ 1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2">
                  <a:moveTo>
                    <a:pt x="78" y="152"/>
                  </a:moveTo>
                  <a:cubicBezTo>
                    <a:pt x="34" y="152"/>
                    <a:pt x="0" y="117"/>
                    <a:pt x="0" y="76"/>
                  </a:cubicBezTo>
                  <a:cubicBezTo>
                    <a:pt x="0" y="33"/>
                    <a:pt x="34" y="0"/>
                    <a:pt x="78" y="0"/>
                  </a:cubicBezTo>
                  <a:cubicBezTo>
                    <a:pt x="121" y="0"/>
                    <a:pt x="157" y="33"/>
                    <a:pt x="157" y="76"/>
                  </a:cubicBezTo>
                  <a:cubicBezTo>
                    <a:pt x="157" y="117"/>
                    <a:pt x="121" y="152"/>
                    <a:pt x="78" y="152"/>
                  </a:cubicBezTo>
                  <a:close/>
                  <a:moveTo>
                    <a:pt x="78" y="19"/>
                  </a:moveTo>
                  <a:cubicBezTo>
                    <a:pt x="46" y="19"/>
                    <a:pt x="19" y="44"/>
                    <a:pt x="19" y="76"/>
                  </a:cubicBezTo>
                  <a:cubicBezTo>
                    <a:pt x="19" y="108"/>
                    <a:pt x="46" y="133"/>
                    <a:pt x="78" y="133"/>
                  </a:cubicBezTo>
                  <a:cubicBezTo>
                    <a:pt x="111" y="133"/>
                    <a:pt x="137" y="108"/>
                    <a:pt x="137" y="76"/>
                  </a:cubicBezTo>
                  <a:cubicBezTo>
                    <a:pt x="137" y="44"/>
                    <a:pt x="111" y="19"/>
                    <a:pt x="7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7" name="Freeform 48">
              <a:extLst>
                <a:ext uri="{FF2B5EF4-FFF2-40B4-BE49-F238E27FC236}">
                  <a16:creationId xmlns:a16="http://schemas.microsoft.com/office/drawing/2014/main" id="{4923D843-1FA2-4ED3-AB33-96467B0EA60D}"/>
                </a:ext>
              </a:extLst>
            </p:cNvPr>
            <p:cNvSpPr>
              <a:spLocks noEditPoints="1"/>
            </p:cNvSpPr>
            <p:nvPr/>
          </p:nvSpPr>
          <p:spPr bwMode="auto">
            <a:xfrm>
              <a:off x="3699" y="1993"/>
              <a:ext cx="114" cy="110"/>
            </a:xfrm>
            <a:custGeom>
              <a:avLst/>
              <a:gdLst>
                <a:gd name="T0" fmla="*/ 78 w 157"/>
                <a:gd name="T1" fmla="*/ 152 h 152"/>
                <a:gd name="T2" fmla="*/ 0 w 157"/>
                <a:gd name="T3" fmla="*/ 76 h 152"/>
                <a:gd name="T4" fmla="*/ 78 w 157"/>
                <a:gd name="T5" fmla="*/ 0 h 152"/>
                <a:gd name="T6" fmla="*/ 157 w 157"/>
                <a:gd name="T7" fmla="*/ 76 h 152"/>
                <a:gd name="T8" fmla="*/ 78 w 157"/>
                <a:gd name="T9" fmla="*/ 152 h 152"/>
                <a:gd name="T10" fmla="*/ 78 w 157"/>
                <a:gd name="T11" fmla="*/ 19 h 152"/>
                <a:gd name="T12" fmla="*/ 19 w 157"/>
                <a:gd name="T13" fmla="*/ 76 h 152"/>
                <a:gd name="T14" fmla="*/ 78 w 157"/>
                <a:gd name="T15" fmla="*/ 133 h 152"/>
                <a:gd name="T16" fmla="*/ 137 w 157"/>
                <a:gd name="T17" fmla="*/ 76 h 152"/>
                <a:gd name="T18" fmla="*/ 78 w 157"/>
                <a:gd name="T19" fmla="*/ 1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2">
                  <a:moveTo>
                    <a:pt x="78" y="152"/>
                  </a:moveTo>
                  <a:cubicBezTo>
                    <a:pt x="34" y="152"/>
                    <a:pt x="0" y="117"/>
                    <a:pt x="0" y="76"/>
                  </a:cubicBezTo>
                  <a:cubicBezTo>
                    <a:pt x="0" y="33"/>
                    <a:pt x="34" y="0"/>
                    <a:pt x="78" y="0"/>
                  </a:cubicBezTo>
                  <a:cubicBezTo>
                    <a:pt x="121" y="0"/>
                    <a:pt x="157" y="33"/>
                    <a:pt x="157" y="76"/>
                  </a:cubicBezTo>
                  <a:cubicBezTo>
                    <a:pt x="157" y="117"/>
                    <a:pt x="121" y="152"/>
                    <a:pt x="78" y="152"/>
                  </a:cubicBezTo>
                  <a:close/>
                  <a:moveTo>
                    <a:pt x="78" y="19"/>
                  </a:moveTo>
                  <a:cubicBezTo>
                    <a:pt x="46" y="19"/>
                    <a:pt x="19" y="44"/>
                    <a:pt x="19" y="76"/>
                  </a:cubicBezTo>
                  <a:cubicBezTo>
                    <a:pt x="19" y="108"/>
                    <a:pt x="46" y="133"/>
                    <a:pt x="78" y="133"/>
                  </a:cubicBezTo>
                  <a:cubicBezTo>
                    <a:pt x="111" y="133"/>
                    <a:pt x="137" y="108"/>
                    <a:pt x="137" y="76"/>
                  </a:cubicBezTo>
                  <a:cubicBezTo>
                    <a:pt x="137" y="44"/>
                    <a:pt x="111" y="19"/>
                    <a:pt x="7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8" name="Freeform 49">
              <a:extLst>
                <a:ext uri="{FF2B5EF4-FFF2-40B4-BE49-F238E27FC236}">
                  <a16:creationId xmlns:a16="http://schemas.microsoft.com/office/drawing/2014/main" id="{49559542-9BAA-4B0C-A8D3-8CD1BF435E32}"/>
                </a:ext>
              </a:extLst>
            </p:cNvPr>
            <p:cNvSpPr>
              <a:spLocks noEditPoints="1"/>
            </p:cNvSpPr>
            <p:nvPr/>
          </p:nvSpPr>
          <p:spPr bwMode="auto">
            <a:xfrm>
              <a:off x="3673" y="2117"/>
              <a:ext cx="170" cy="210"/>
            </a:xfrm>
            <a:custGeom>
              <a:avLst/>
              <a:gdLst>
                <a:gd name="T0" fmla="*/ 157 w 236"/>
                <a:gd name="T1" fmla="*/ 292 h 292"/>
                <a:gd name="T2" fmla="*/ 78 w 236"/>
                <a:gd name="T3" fmla="*/ 292 h 292"/>
                <a:gd name="T4" fmla="*/ 69 w 236"/>
                <a:gd name="T5" fmla="*/ 282 h 292"/>
                <a:gd name="T6" fmla="*/ 69 w 236"/>
                <a:gd name="T7" fmla="*/ 160 h 292"/>
                <a:gd name="T8" fmla="*/ 0 w 236"/>
                <a:gd name="T9" fmla="*/ 10 h 292"/>
                <a:gd name="T10" fmla="*/ 9 w 236"/>
                <a:gd name="T11" fmla="*/ 0 h 292"/>
                <a:gd name="T12" fmla="*/ 226 w 236"/>
                <a:gd name="T13" fmla="*/ 0 h 292"/>
                <a:gd name="T14" fmla="*/ 236 w 236"/>
                <a:gd name="T15" fmla="*/ 10 h 292"/>
                <a:gd name="T16" fmla="*/ 167 w 236"/>
                <a:gd name="T17" fmla="*/ 160 h 292"/>
                <a:gd name="T18" fmla="*/ 167 w 236"/>
                <a:gd name="T19" fmla="*/ 282 h 292"/>
                <a:gd name="T20" fmla="*/ 157 w 236"/>
                <a:gd name="T21" fmla="*/ 292 h 292"/>
                <a:gd name="T22" fmla="*/ 88 w 236"/>
                <a:gd name="T23" fmla="*/ 272 h 292"/>
                <a:gd name="T24" fmla="*/ 147 w 236"/>
                <a:gd name="T25" fmla="*/ 272 h 292"/>
                <a:gd name="T26" fmla="*/ 147 w 236"/>
                <a:gd name="T27" fmla="*/ 155 h 292"/>
                <a:gd name="T28" fmla="*/ 152 w 236"/>
                <a:gd name="T29" fmla="*/ 147 h 292"/>
                <a:gd name="T30" fmla="*/ 216 w 236"/>
                <a:gd name="T31" fmla="*/ 19 h 292"/>
                <a:gd name="T32" fmla="*/ 19 w 236"/>
                <a:gd name="T33" fmla="*/ 19 h 292"/>
                <a:gd name="T34" fmla="*/ 83 w 236"/>
                <a:gd name="T35" fmla="*/ 147 h 292"/>
                <a:gd name="T36" fmla="*/ 88 w 236"/>
                <a:gd name="T37" fmla="*/ 155 h 292"/>
                <a:gd name="T38" fmla="*/ 88 w 236"/>
                <a:gd name="T39" fmla="*/ 272 h 292"/>
                <a:gd name="T40" fmla="*/ 88 w 236"/>
                <a:gd name="T41" fmla="*/ 27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6" h="292">
                  <a:moveTo>
                    <a:pt x="157" y="292"/>
                  </a:moveTo>
                  <a:cubicBezTo>
                    <a:pt x="78" y="292"/>
                    <a:pt x="78" y="292"/>
                    <a:pt x="78" y="292"/>
                  </a:cubicBezTo>
                  <a:cubicBezTo>
                    <a:pt x="73" y="292"/>
                    <a:pt x="69" y="287"/>
                    <a:pt x="69" y="282"/>
                  </a:cubicBezTo>
                  <a:cubicBezTo>
                    <a:pt x="69" y="160"/>
                    <a:pt x="69" y="160"/>
                    <a:pt x="69" y="160"/>
                  </a:cubicBezTo>
                  <a:cubicBezTo>
                    <a:pt x="24" y="133"/>
                    <a:pt x="0" y="78"/>
                    <a:pt x="0" y="10"/>
                  </a:cubicBezTo>
                  <a:cubicBezTo>
                    <a:pt x="0" y="5"/>
                    <a:pt x="5" y="0"/>
                    <a:pt x="9" y="0"/>
                  </a:cubicBezTo>
                  <a:cubicBezTo>
                    <a:pt x="226" y="0"/>
                    <a:pt x="226" y="0"/>
                    <a:pt x="226" y="0"/>
                  </a:cubicBezTo>
                  <a:cubicBezTo>
                    <a:pt x="231" y="0"/>
                    <a:pt x="236" y="5"/>
                    <a:pt x="236" y="10"/>
                  </a:cubicBezTo>
                  <a:cubicBezTo>
                    <a:pt x="236" y="78"/>
                    <a:pt x="211" y="133"/>
                    <a:pt x="167" y="160"/>
                  </a:cubicBezTo>
                  <a:cubicBezTo>
                    <a:pt x="167" y="282"/>
                    <a:pt x="167" y="282"/>
                    <a:pt x="167" y="282"/>
                  </a:cubicBezTo>
                  <a:cubicBezTo>
                    <a:pt x="167" y="287"/>
                    <a:pt x="162" y="292"/>
                    <a:pt x="157" y="292"/>
                  </a:cubicBezTo>
                  <a:close/>
                  <a:moveTo>
                    <a:pt x="88" y="272"/>
                  </a:moveTo>
                  <a:cubicBezTo>
                    <a:pt x="147" y="272"/>
                    <a:pt x="147" y="272"/>
                    <a:pt x="147" y="272"/>
                  </a:cubicBezTo>
                  <a:cubicBezTo>
                    <a:pt x="147" y="155"/>
                    <a:pt x="147" y="155"/>
                    <a:pt x="147" y="155"/>
                  </a:cubicBezTo>
                  <a:cubicBezTo>
                    <a:pt x="147" y="152"/>
                    <a:pt x="149" y="149"/>
                    <a:pt x="152" y="147"/>
                  </a:cubicBezTo>
                  <a:cubicBezTo>
                    <a:pt x="190" y="125"/>
                    <a:pt x="213" y="79"/>
                    <a:pt x="216" y="19"/>
                  </a:cubicBezTo>
                  <a:cubicBezTo>
                    <a:pt x="19" y="19"/>
                    <a:pt x="19" y="19"/>
                    <a:pt x="19" y="19"/>
                  </a:cubicBezTo>
                  <a:cubicBezTo>
                    <a:pt x="21" y="79"/>
                    <a:pt x="44" y="125"/>
                    <a:pt x="83" y="147"/>
                  </a:cubicBezTo>
                  <a:cubicBezTo>
                    <a:pt x="87" y="149"/>
                    <a:pt x="88" y="152"/>
                    <a:pt x="88" y="155"/>
                  </a:cubicBezTo>
                  <a:cubicBezTo>
                    <a:pt x="88" y="272"/>
                    <a:pt x="88" y="272"/>
                    <a:pt x="88" y="272"/>
                  </a:cubicBezTo>
                  <a:cubicBezTo>
                    <a:pt x="88" y="272"/>
                    <a:pt x="88" y="272"/>
                    <a:pt x="88" y="2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9" name="Freeform 50">
              <a:extLst>
                <a:ext uri="{FF2B5EF4-FFF2-40B4-BE49-F238E27FC236}">
                  <a16:creationId xmlns:a16="http://schemas.microsoft.com/office/drawing/2014/main" id="{7FA2BBB7-0262-4C80-BFD7-BA8E6D46F4F1}"/>
                </a:ext>
              </a:extLst>
            </p:cNvPr>
            <p:cNvSpPr>
              <a:spLocks/>
            </p:cNvSpPr>
            <p:nvPr/>
          </p:nvSpPr>
          <p:spPr bwMode="auto">
            <a:xfrm>
              <a:off x="3836" y="2006"/>
              <a:ext cx="157" cy="180"/>
            </a:xfrm>
            <a:custGeom>
              <a:avLst/>
              <a:gdLst>
                <a:gd name="T0" fmla="*/ 89 w 218"/>
                <a:gd name="T1" fmla="*/ 250 h 250"/>
                <a:gd name="T2" fmla="*/ 38 w 218"/>
                <a:gd name="T3" fmla="*/ 241 h 250"/>
                <a:gd name="T4" fmla="*/ 33 w 218"/>
                <a:gd name="T5" fmla="*/ 228 h 250"/>
                <a:gd name="T6" fmla="*/ 47 w 218"/>
                <a:gd name="T7" fmla="*/ 223 h 250"/>
                <a:gd name="T8" fmla="*/ 89 w 218"/>
                <a:gd name="T9" fmla="*/ 231 h 250"/>
                <a:gd name="T10" fmla="*/ 198 w 218"/>
                <a:gd name="T11" fmla="*/ 125 h 250"/>
                <a:gd name="T12" fmla="*/ 89 w 218"/>
                <a:gd name="T13" fmla="*/ 19 h 250"/>
                <a:gd name="T14" fmla="*/ 19 w 218"/>
                <a:gd name="T15" fmla="*/ 45 h 250"/>
                <a:gd name="T16" fmla="*/ 5 w 218"/>
                <a:gd name="T17" fmla="*/ 43 h 250"/>
                <a:gd name="T18" fmla="*/ 5 w 218"/>
                <a:gd name="T19" fmla="*/ 31 h 250"/>
                <a:gd name="T20" fmla="*/ 89 w 218"/>
                <a:gd name="T21" fmla="*/ 0 h 250"/>
                <a:gd name="T22" fmla="*/ 218 w 218"/>
                <a:gd name="T23" fmla="*/ 125 h 250"/>
                <a:gd name="T24" fmla="*/ 89 w 218"/>
                <a:gd name="T25"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8" h="250">
                  <a:moveTo>
                    <a:pt x="89" y="250"/>
                  </a:moveTo>
                  <a:cubicBezTo>
                    <a:pt x="71" y="250"/>
                    <a:pt x="55" y="247"/>
                    <a:pt x="38" y="241"/>
                  </a:cubicBezTo>
                  <a:cubicBezTo>
                    <a:pt x="33" y="237"/>
                    <a:pt x="32" y="233"/>
                    <a:pt x="33" y="228"/>
                  </a:cubicBezTo>
                  <a:cubicBezTo>
                    <a:pt x="35" y="223"/>
                    <a:pt x="42" y="220"/>
                    <a:pt x="47" y="223"/>
                  </a:cubicBezTo>
                  <a:cubicBezTo>
                    <a:pt x="60" y="228"/>
                    <a:pt x="75" y="231"/>
                    <a:pt x="89" y="231"/>
                  </a:cubicBezTo>
                  <a:cubicBezTo>
                    <a:pt x="149" y="231"/>
                    <a:pt x="198" y="183"/>
                    <a:pt x="198" y="125"/>
                  </a:cubicBezTo>
                  <a:cubicBezTo>
                    <a:pt x="198" y="66"/>
                    <a:pt x="149" y="19"/>
                    <a:pt x="89" y="19"/>
                  </a:cubicBezTo>
                  <a:cubicBezTo>
                    <a:pt x="63" y="19"/>
                    <a:pt x="38" y="27"/>
                    <a:pt x="19" y="45"/>
                  </a:cubicBezTo>
                  <a:cubicBezTo>
                    <a:pt x="14" y="48"/>
                    <a:pt x="9" y="48"/>
                    <a:pt x="5" y="43"/>
                  </a:cubicBezTo>
                  <a:cubicBezTo>
                    <a:pt x="0" y="39"/>
                    <a:pt x="2" y="34"/>
                    <a:pt x="5" y="31"/>
                  </a:cubicBezTo>
                  <a:cubicBezTo>
                    <a:pt x="28" y="10"/>
                    <a:pt x="58" y="0"/>
                    <a:pt x="89" y="0"/>
                  </a:cubicBezTo>
                  <a:cubicBezTo>
                    <a:pt x="160" y="0"/>
                    <a:pt x="218" y="56"/>
                    <a:pt x="218" y="125"/>
                  </a:cubicBezTo>
                  <a:cubicBezTo>
                    <a:pt x="218" y="194"/>
                    <a:pt x="160" y="250"/>
                    <a:pt x="89" y="2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Freeform 51">
              <a:extLst>
                <a:ext uri="{FF2B5EF4-FFF2-40B4-BE49-F238E27FC236}">
                  <a16:creationId xmlns:a16="http://schemas.microsoft.com/office/drawing/2014/main" id="{807954B0-340B-4EA8-BABB-90BA2B08293B}"/>
                </a:ext>
              </a:extLst>
            </p:cNvPr>
            <p:cNvSpPr>
              <a:spLocks/>
            </p:cNvSpPr>
            <p:nvPr/>
          </p:nvSpPr>
          <p:spPr bwMode="auto">
            <a:xfrm>
              <a:off x="3856" y="1993"/>
              <a:ext cx="150" cy="140"/>
            </a:xfrm>
            <a:custGeom>
              <a:avLst/>
              <a:gdLst>
                <a:gd name="T0" fmla="*/ 62 w 209"/>
                <a:gd name="T1" fmla="*/ 194 h 194"/>
                <a:gd name="T2" fmla="*/ 56 w 209"/>
                <a:gd name="T3" fmla="*/ 191 h 194"/>
                <a:gd name="T4" fmla="*/ 4 w 209"/>
                <a:gd name="T5" fmla="*/ 140 h 194"/>
                <a:gd name="T6" fmla="*/ 4 w 209"/>
                <a:gd name="T7" fmla="*/ 128 h 194"/>
                <a:gd name="T8" fmla="*/ 17 w 209"/>
                <a:gd name="T9" fmla="*/ 128 h 194"/>
                <a:gd name="T10" fmla="*/ 62 w 209"/>
                <a:gd name="T11" fmla="*/ 170 h 194"/>
                <a:gd name="T12" fmla="*/ 189 w 209"/>
                <a:gd name="T13" fmla="*/ 4 h 194"/>
                <a:gd name="T14" fmla="*/ 202 w 209"/>
                <a:gd name="T15" fmla="*/ 3 h 194"/>
                <a:gd name="T16" fmla="*/ 205 w 209"/>
                <a:gd name="T17" fmla="*/ 15 h 194"/>
                <a:gd name="T18" fmla="*/ 70 w 209"/>
                <a:gd name="T19" fmla="*/ 191 h 194"/>
                <a:gd name="T20" fmla="*/ 64 w 209"/>
                <a:gd name="T21" fmla="*/ 194 h 194"/>
                <a:gd name="T22" fmla="*/ 62 w 209"/>
                <a:gd name="T23"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194">
                  <a:moveTo>
                    <a:pt x="62" y="194"/>
                  </a:moveTo>
                  <a:cubicBezTo>
                    <a:pt x="60" y="194"/>
                    <a:pt x="57" y="192"/>
                    <a:pt x="56" y="191"/>
                  </a:cubicBezTo>
                  <a:cubicBezTo>
                    <a:pt x="4" y="140"/>
                    <a:pt x="4" y="140"/>
                    <a:pt x="4" y="140"/>
                  </a:cubicBezTo>
                  <a:cubicBezTo>
                    <a:pt x="0" y="137"/>
                    <a:pt x="0" y="131"/>
                    <a:pt x="4" y="128"/>
                  </a:cubicBezTo>
                  <a:cubicBezTo>
                    <a:pt x="7" y="123"/>
                    <a:pt x="13" y="123"/>
                    <a:pt x="17" y="128"/>
                  </a:cubicBezTo>
                  <a:cubicBezTo>
                    <a:pt x="62" y="170"/>
                    <a:pt x="62" y="170"/>
                    <a:pt x="62" y="170"/>
                  </a:cubicBezTo>
                  <a:cubicBezTo>
                    <a:pt x="189" y="4"/>
                    <a:pt x="189" y="4"/>
                    <a:pt x="189" y="4"/>
                  </a:cubicBezTo>
                  <a:cubicBezTo>
                    <a:pt x="192" y="1"/>
                    <a:pt x="199" y="0"/>
                    <a:pt x="202" y="3"/>
                  </a:cubicBezTo>
                  <a:cubicBezTo>
                    <a:pt x="207" y="6"/>
                    <a:pt x="209" y="12"/>
                    <a:pt x="205" y="15"/>
                  </a:cubicBezTo>
                  <a:cubicBezTo>
                    <a:pt x="70" y="191"/>
                    <a:pt x="70" y="191"/>
                    <a:pt x="70" y="191"/>
                  </a:cubicBezTo>
                  <a:cubicBezTo>
                    <a:pt x="69" y="192"/>
                    <a:pt x="65" y="194"/>
                    <a:pt x="64" y="194"/>
                  </a:cubicBezTo>
                  <a:cubicBezTo>
                    <a:pt x="62" y="194"/>
                    <a:pt x="62" y="194"/>
                    <a:pt x="62" y="1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23" name="Freeform 132">
            <a:extLst>
              <a:ext uri="{FF2B5EF4-FFF2-40B4-BE49-F238E27FC236}">
                <a16:creationId xmlns:a16="http://schemas.microsoft.com/office/drawing/2014/main" id="{09BC7E1B-BC34-40CD-9FFA-4635D86FDFA4}"/>
              </a:ext>
            </a:extLst>
          </p:cNvPr>
          <p:cNvSpPr>
            <a:spLocks noEditPoints="1"/>
          </p:cNvSpPr>
          <p:nvPr/>
        </p:nvSpPr>
        <p:spPr bwMode="auto">
          <a:xfrm>
            <a:off x="2617313" y="5777906"/>
            <a:ext cx="494523" cy="438368"/>
          </a:xfrm>
          <a:custGeom>
            <a:avLst/>
            <a:gdLst>
              <a:gd name="T0" fmla="*/ 9 w 133"/>
              <a:gd name="T1" fmla="*/ 0 h 116"/>
              <a:gd name="T2" fmla="*/ 0 w 133"/>
              <a:gd name="T3" fmla="*/ 91 h 116"/>
              <a:gd name="T4" fmla="*/ 56 w 133"/>
              <a:gd name="T5" fmla="*/ 99 h 116"/>
              <a:gd name="T6" fmla="*/ 39 w 133"/>
              <a:gd name="T7" fmla="*/ 110 h 116"/>
              <a:gd name="T8" fmla="*/ 39 w 133"/>
              <a:gd name="T9" fmla="*/ 116 h 116"/>
              <a:gd name="T10" fmla="*/ 97 w 133"/>
              <a:gd name="T11" fmla="*/ 113 h 116"/>
              <a:gd name="T12" fmla="*/ 78 w 133"/>
              <a:gd name="T13" fmla="*/ 110 h 116"/>
              <a:gd name="T14" fmla="*/ 124 w 133"/>
              <a:gd name="T15" fmla="*/ 99 h 116"/>
              <a:gd name="T16" fmla="*/ 133 w 133"/>
              <a:gd name="T17" fmla="*/ 8 h 116"/>
              <a:gd name="T18" fmla="*/ 72 w 133"/>
              <a:gd name="T19" fmla="*/ 110 h 116"/>
              <a:gd name="T20" fmla="*/ 61 w 133"/>
              <a:gd name="T21" fmla="*/ 99 h 116"/>
              <a:gd name="T22" fmla="*/ 72 w 133"/>
              <a:gd name="T23" fmla="*/ 110 h 116"/>
              <a:gd name="T24" fmla="*/ 124 w 133"/>
              <a:gd name="T25" fmla="*/ 94 h 116"/>
              <a:gd name="T26" fmla="*/ 6 w 133"/>
              <a:gd name="T27" fmla="*/ 91 h 116"/>
              <a:gd name="T28" fmla="*/ 9 w 133"/>
              <a:gd name="T29" fmla="*/ 5 h 116"/>
              <a:gd name="T30" fmla="*/ 127 w 133"/>
              <a:gd name="T31" fmla="*/ 8 h 116"/>
              <a:gd name="T32" fmla="*/ 109 w 133"/>
              <a:gd name="T33" fmla="*/ 36 h 116"/>
              <a:gd name="T34" fmla="*/ 68 w 133"/>
              <a:gd name="T35" fmla="*/ 19 h 116"/>
              <a:gd name="T36" fmla="*/ 30 w 133"/>
              <a:gd name="T37" fmla="*/ 36 h 116"/>
              <a:gd name="T38" fmla="*/ 30 w 133"/>
              <a:gd name="T39" fmla="*/ 36 h 116"/>
              <a:gd name="T40" fmla="*/ 28 w 133"/>
              <a:gd name="T41" fmla="*/ 37 h 116"/>
              <a:gd name="T42" fmla="*/ 28 w 133"/>
              <a:gd name="T43" fmla="*/ 57 h 116"/>
              <a:gd name="T44" fmla="*/ 23 w 133"/>
              <a:gd name="T45" fmla="*/ 76 h 116"/>
              <a:gd name="T46" fmla="*/ 36 w 133"/>
              <a:gd name="T47" fmla="*/ 77 h 116"/>
              <a:gd name="T48" fmla="*/ 39 w 133"/>
              <a:gd name="T49" fmla="*/ 73 h 116"/>
              <a:gd name="T50" fmla="*/ 34 w 133"/>
              <a:gd name="T51" fmla="*/ 43 h 116"/>
              <a:gd name="T52" fmla="*/ 45 w 133"/>
              <a:gd name="T53" fmla="*/ 66 h 116"/>
              <a:gd name="T54" fmla="*/ 68 w 133"/>
              <a:gd name="T55" fmla="*/ 79 h 116"/>
              <a:gd name="T56" fmla="*/ 71 w 133"/>
              <a:gd name="T57" fmla="*/ 79 h 116"/>
              <a:gd name="T58" fmla="*/ 94 w 133"/>
              <a:gd name="T59" fmla="*/ 66 h 116"/>
              <a:gd name="T60" fmla="*/ 109 w 133"/>
              <a:gd name="T61" fmla="*/ 41 h 116"/>
              <a:gd name="T62" fmla="*/ 109 w 133"/>
              <a:gd name="T63" fmla="*/ 36 h 116"/>
              <a:gd name="T64" fmla="*/ 31 w 133"/>
              <a:gd name="T65" fmla="*/ 66 h 116"/>
              <a:gd name="T66" fmla="*/ 29 w 133"/>
              <a:gd name="T67" fmla="*/ 71 h 116"/>
              <a:gd name="T68" fmla="*/ 69 w 133"/>
              <a:gd name="T69" fmla="*/ 74 h 116"/>
              <a:gd name="T70" fmla="*/ 50 w 133"/>
              <a:gd name="T71" fmla="*/ 50 h 116"/>
              <a:gd name="T72" fmla="*/ 69 w 133"/>
              <a:gd name="T73" fmla="*/ 58 h 116"/>
              <a:gd name="T74" fmla="*/ 89 w 133"/>
              <a:gd name="T75" fmla="*/ 50 h 116"/>
              <a:gd name="T76" fmla="*/ 69 w 133"/>
              <a:gd name="T77" fmla="*/ 52 h 116"/>
              <a:gd name="T78" fmla="*/ 69 w 133"/>
              <a:gd name="T79" fmla="*/ 25 h 116"/>
              <a:gd name="T80" fmla="*/ 69 w 133"/>
              <a:gd name="T81" fmla="*/ 5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3" h="116">
                <a:moveTo>
                  <a:pt x="124" y="0"/>
                </a:moveTo>
                <a:cubicBezTo>
                  <a:pt x="9" y="0"/>
                  <a:pt x="9" y="0"/>
                  <a:pt x="9" y="0"/>
                </a:cubicBezTo>
                <a:cubicBezTo>
                  <a:pt x="4" y="0"/>
                  <a:pt x="0" y="4"/>
                  <a:pt x="0" y="8"/>
                </a:cubicBezTo>
                <a:cubicBezTo>
                  <a:pt x="0" y="91"/>
                  <a:pt x="0" y="91"/>
                  <a:pt x="0" y="91"/>
                </a:cubicBezTo>
                <a:cubicBezTo>
                  <a:pt x="0" y="95"/>
                  <a:pt x="4" y="99"/>
                  <a:pt x="9" y="99"/>
                </a:cubicBezTo>
                <a:cubicBezTo>
                  <a:pt x="56" y="99"/>
                  <a:pt x="56" y="99"/>
                  <a:pt x="56" y="99"/>
                </a:cubicBezTo>
                <a:cubicBezTo>
                  <a:pt x="56" y="110"/>
                  <a:pt x="56" y="110"/>
                  <a:pt x="56" y="110"/>
                </a:cubicBezTo>
                <a:cubicBezTo>
                  <a:pt x="39" y="110"/>
                  <a:pt x="39" y="110"/>
                  <a:pt x="39" y="110"/>
                </a:cubicBezTo>
                <a:cubicBezTo>
                  <a:pt x="37" y="110"/>
                  <a:pt x="36" y="111"/>
                  <a:pt x="36" y="113"/>
                </a:cubicBezTo>
                <a:cubicBezTo>
                  <a:pt x="36" y="114"/>
                  <a:pt x="37" y="116"/>
                  <a:pt x="39" y="116"/>
                </a:cubicBezTo>
                <a:cubicBezTo>
                  <a:pt x="94" y="116"/>
                  <a:pt x="94" y="116"/>
                  <a:pt x="94" y="116"/>
                </a:cubicBezTo>
                <a:cubicBezTo>
                  <a:pt x="96" y="116"/>
                  <a:pt x="97" y="114"/>
                  <a:pt x="97" y="113"/>
                </a:cubicBezTo>
                <a:cubicBezTo>
                  <a:pt x="97" y="111"/>
                  <a:pt x="96" y="110"/>
                  <a:pt x="94" y="110"/>
                </a:cubicBezTo>
                <a:cubicBezTo>
                  <a:pt x="78" y="110"/>
                  <a:pt x="78" y="110"/>
                  <a:pt x="78" y="110"/>
                </a:cubicBezTo>
                <a:cubicBezTo>
                  <a:pt x="78" y="99"/>
                  <a:pt x="78" y="99"/>
                  <a:pt x="78" y="99"/>
                </a:cubicBezTo>
                <a:cubicBezTo>
                  <a:pt x="124" y="99"/>
                  <a:pt x="124" y="99"/>
                  <a:pt x="124" y="99"/>
                </a:cubicBezTo>
                <a:cubicBezTo>
                  <a:pt x="129" y="99"/>
                  <a:pt x="133" y="95"/>
                  <a:pt x="133" y="91"/>
                </a:cubicBezTo>
                <a:cubicBezTo>
                  <a:pt x="133" y="8"/>
                  <a:pt x="133" y="8"/>
                  <a:pt x="133" y="8"/>
                </a:cubicBezTo>
                <a:cubicBezTo>
                  <a:pt x="133" y="4"/>
                  <a:pt x="129" y="0"/>
                  <a:pt x="124" y="0"/>
                </a:cubicBezTo>
                <a:close/>
                <a:moveTo>
                  <a:pt x="72" y="110"/>
                </a:moveTo>
                <a:cubicBezTo>
                  <a:pt x="61" y="110"/>
                  <a:pt x="61" y="110"/>
                  <a:pt x="61" y="110"/>
                </a:cubicBezTo>
                <a:cubicBezTo>
                  <a:pt x="61" y="99"/>
                  <a:pt x="61" y="99"/>
                  <a:pt x="61" y="99"/>
                </a:cubicBezTo>
                <a:cubicBezTo>
                  <a:pt x="72" y="99"/>
                  <a:pt x="72" y="99"/>
                  <a:pt x="72" y="99"/>
                </a:cubicBezTo>
                <a:lnTo>
                  <a:pt x="72" y="110"/>
                </a:lnTo>
                <a:close/>
                <a:moveTo>
                  <a:pt x="127" y="91"/>
                </a:moveTo>
                <a:cubicBezTo>
                  <a:pt x="127" y="92"/>
                  <a:pt x="126" y="94"/>
                  <a:pt x="124" y="94"/>
                </a:cubicBezTo>
                <a:cubicBezTo>
                  <a:pt x="9" y="94"/>
                  <a:pt x="9" y="94"/>
                  <a:pt x="9" y="94"/>
                </a:cubicBezTo>
                <a:cubicBezTo>
                  <a:pt x="7" y="94"/>
                  <a:pt x="6" y="92"/>
                  <a:pt x="6" y="91"/>
                </a:cubicBezTo>
                <a:cubicBezTo>
                  <a:pt x="6" y="8"/>
                  <a:pt x="6" y="8"/>
                  <a:pt x="6" y="8"/>
                </a:cubicBezTo>
                <a:cubicBezTo>
                  <a:pt x="6" y="7"/>
                  <a:pt x="7" y="5"/>
                  <a:pt x="9" y="5"/>
                </a:cubicBezTo>
                <a:cubicBezTo>
                  <a:pt x="124" y="5"/>
                  <a:pt x="124" y="5"/>
                  <a:pt x="124" y="5"/>
                </a:cubicBezTo>
                <a:cubicBezTo>
                  <a:pt x="126" y="5"/>
                  <a:pt x="127" y="7"/>
                  <a:pt x="127" y="8"/>
                </a:cubicBezTo>
                <a:lnTo>
                  <a:pt x="127" y="91"/>
                </a:lnTo>
                <a:close/>
                <a:moveTo>
                  <a:pt x="109" y="36"/>
                </a:moveTo>
                <a:cubicBezTo>
                  <a:pt x="70" y="19"/>
                  <a:pt x="70" y="19"/>
                  <a:pt x="70" y="19"/>
                </a:cubicBezTo>
                <a:cubicBezTo>
                  <a:pt x="70" y="19"/>
                  <a:pt x="69" y="19"/>
                  <a:pt x="68" y="19"/>
                </a:cubicBezTo>
                <a:cubicBezTo>
                  <a:pt x="30" y="36"/>
                  <a:pt x="30" y="36"/>
                  <a:pt x="30" y="36"/>
                </a:cubicBezTo>
                <a:cubicBezTo>
                  <a:pt x="30" y="36"/>
                  <a:pt x="30" y="36"/>
                  <a:pt x="30" y="36"/>
                </a:cubicBezTo>
                <a:cubicBezTo>
                  <a:pt x="30" y="36"/>
                  <a:pt x="30" y="36"/>
                  <a:pt x="30" y="36"/>
                </a:cubicBezTo>
                <a:cubicBezTo>
                  <a:pt x="30" y="36"/>
                  <a:pt x="30" y="36"/>
                  <a:pt x="30" y="36"/>
                </a:cubicBezTo>
                <a:cubicBezTo>
                  <a:pt x="29" y="36"/>
                  <a:pt x="29" y="36"/>
                  <a:pt x="29" y="37"/>
                </a:cubicBezTo>
                <a:cubicBezTo>
                  <a:pt x="29" y="37"/>
                  <a:pt x="28" y="37"/>
                  <a:pt x="28" y="37"/>
                </a:cubicBezTo>
                <a:cubicBezTo>
                  <a:pt x="28" y="37"/>
                  <a:pt x="28" y="38"/>
                  <a:pt x="28" y="38"/>
                </a:cubicBezTo>
                <a:cubicBezTo>
                  <a:pt x="28" y="57"/>
                  <a:pt x="28" y="57"/>
                  <a:pt x="28" y="57"/>
                </a:cubicBezTo>
                <a:cubicBezTo>
                  <a:pt x="23" y="73"/>
                  <a:pt x="23" y="73"/>
                  <a:pt x="23" y="73"/>
                </a:cubicBezTo>
                <a:cubicBezTo>
                  <a:pt x="22" y="74"/>
                  <a:pt x="22" y="75"/>
                  <a:pt x="23" y="76"/>
                </a:cubicBezTo>
                <a:cubicBezTo>
                  <a:pt x="24" y="77"/>
                  <a:pt x="24" y="77"/>
                  <a:pt x="25" y="77"/>
                </a:cubicBezTo>
                <a:cubicBezTo>
                  <a:pt x="36" y="77"/>
                  <a:pt x="36" y="77"/>
                  <a:pt x="36" y="77"/>
                </a:cubicBezTo>
                <a:cubicBezTo>
                  <a:pt x="37" y="77"/>
                  <a:pt x="38" y="77"/>
                  <a:pt x="38" y="76"/>
                </a:cubicBezTo>
                <a:cubicBezTo>
                  <a:pt x="39" y="75"/>
                  <a:pt x="39" y="74"/>
                  <a:pt x="39" y="73"/>
                </a:cubicBezTo>
                <a:cubicBezTo>
                  <a:pt x="34" y="57"/>
                  <a:pt x="34" y="57"/>
                  <a:pt x="34" y="57"/>
                </a:cubicBezTo>
                <a:cubicBezTo>
                  <a:pt x="34" y="43"/>
                  <a:pt x="34" y="43"/>
                  <a:pt x="34" y="43"/>
                </a:cubicBezTo>
                <a:cubicBezTo>
                  <a:pt x="45" y="47"/>
                  <a:pt x="45" y="47"/>
                  <a:pt x="45" y="47"/>
                </a:cubicBezTo>
                <a:cubicBezTo>
                  <a:pt x="45" y="66"/>
                  <a:pt x="45" y="66"/>
                  <a:pt x="45" y="66"/>
                </a:cubicBezTo>
                <a:cubicBezTo>
                  <a:pt x="45" y="67"/>
                  <a:pt x="45" y="68"/>
                  <a:pt x="46" y="68"/>
                </a:cubicBezTo>
                <a:cubicBezTo>
                  <a:pt x="68" y="79"/>
                  <a:pt x="68" y="79"/>
                  <a:pt x="68" y="79"/>
                </a:cubicBezTo>
                <a:cubicBezTo>
                  <a:pt x="68" y="80"/>
                  <a:pt x="69" y="80"/>
                  <a:pt x="69" y="80"/>
                </a:cubicBezTo>
                <a:cubicBezTo>
                  <a:pt x="70" y="80"/>
                  <a:pt x="70" y="80"/>
                  <a:pt x="71" y="79"/>
                </a:cubicBezTo>
                <a:cubicBezTo>
                  <a:pt x="93" y="68"/>
                  <a:pt x="93" y="68"/>
                  <a:pt x="93" y="68"/>
                </a:cubicBezTo>
                <a:cubicBezTo>
                  <a:pt x="94" y="68"/>
                  <a:pt x="94" y="67"/>
                  <a:pt x="94" y="66"/>
                </a:cubicBezTo>
                <a:cubicBezTo>
                  <a:pt x="94" y="47"/>
                  <a:pt x="94" y="47"/>
                  <a:pt x="94" y="47"/>
                </a:cubicBezTo>
                <a:cubicBezTo>
                  <a:pt x="109" y="41"/>
                  <a:pt x="109" y="41"/>
                  <a:pt x="109" y="41"/>
                </a:cubicBezTo>
                <a:cubicBezTo>
                  <a:pt x="110" y="41"/>
                  <a:pt x="111" y="40"/>
                  <a:pt x="111" y="38"/>
                </a:cubicBezTo>
                <a:cubicBezTo>
                  <a:pt x="111" y="37"/>
                  <a:pt x="110" y="36"/>
                  <a:pt x="109" y="36"/>
                </a:cubicBezTo>
                <a:close/>
                <a:moveTo>
                  <a:pt x="29" y="71"/>
                </a:moveTo>
                <a:cubicBezTo>
                  <a:pt x="31" y="66"/>
                  <a:pt x="31" y="66"/>
                  <a:pt x="31" y="66"/>
                </a:cubicBezTo>
                <a:cubicBezTo>
                  <a:pt x="32" y="71"/>
                  <a:pt x="32" y="71"/>
                  <a:pt x="32" y="71"/>
                </a:cubicBezTo>
                <a:lnTo>
                  <a:pt x="29" y="71"/>
                </a:lnTo>
                <a:close/>
                <a:moveTo>
                  <a:pt x="89" y="64"/>
                </a:moveTo>
                <a:cubicBezTo>
                  <a:pt x="69" y="74"/>
                  <a:pt x="69" y="74"/>
                  <a:pt x="69" y="74"/>
                </a:cubicBezTo>
                <a:cubicBezTo>
                  <a:pt x="50" y="64"/>
                  <a:pt x="50" y="64"/>
                  <a:pt x="50" y="64"/>
                </a:cubicBezTo>
                <a:cubicBezTo>
                  <a:pt x="50" y="50"/>
                  <a:pt x="50" y="50"/>
                  <a:pt x="50" y="50"/>
                </a:cubicBezTo>
                <a:cubicBezTo>
                  <a:pt x="68" y="57"/>
                  <a:pt x="68" y="57"/>
                  <a:pt x="68" y="57"/>
                </a:cubicBezTo>
                <a:cubicBezTo>
                  <a:pt x="69" y="58"/>
                  <a:pt x="69" y="58"/>
                  <a:pt x="69" y="58"/>
                </a:cubicBezTo>
                <a:cubicBezTo>
                  <a:pt x="70" y="58"/>
                  <a:pt x="70" y="58"/>
                  <a:pt x="70" y="57"/>
                </a:cubicBezTo>
                <a:cubicBezTo>
                  <a:pt x="89" y="50"/>
                  <a:pt x="89" y="50"/>
                  <a:pt x="89" y="50"/>
                </a:cubicBezTo>
                <a:lnTo>
                  <a:pt x="89" y="64"/>
                </a:lnTo>
                <a:close/>
                <a:moveTo>
                  <a:pt x="69" y="52"/>
                </a:moveTo>
                <a:cubicBezTo>
                  <a:pt x="38" y="38"/>
                  <a:pt x="38" y="38"/>
                  <a:pt x="38" y="38"/>
                </a:cubicBezTo>
                <a:cubicBezTo>
                  <a:pt x="69" y="25"/>
                  <a:pt x="69" y="25"/>
                  <a:pt x="69" y="25"/>
                </a:cubicBezTo>
                <a:cubicBezTo>
                  <a:pt x="101" y="38"/>
                  <a:pt x="101" y="38"/>
                  <a:pt x="101" y="38"/>
                </a:cubicBezTo>
                <a:lnTo>
                  <a:pt x="69" y="52"/>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AU" dirty="0"/>
          </a:p>
        </p:txBody>
      </p:sp>
      <p:grpSp>
        <p:nvGrpSpPr>
          <p:cNvPr id="47" name="Group 71">
            <a:extLst>
              <a:ext uri="{FF2B5EF4-FFF2-40B4-BE49-F238E27FC236}">
                <a16:creationId xmlns:a16="http://schemas.microsoft.com/office/drawing/2014/main" id="{D06B068E-1C8A-4DAF-9395-D8A0EEFD5AC6}"/>
              </a:ext>
            </a:extLst>
          </p:cNvPr>
          <p:cNvGrpSpPr>
            <a:grpSpLocks noChangeAspect="1"/>
          </p:cNvGrpSpPr>
          <p:nvPr/>
        </p:nvGrpSpPr>
        <p:grpSpPr bwMode="auto">
          <a:xfrm>
            <a:off x="10049282" y="5773804"/>
            <a:ext cx="445526" cy="446573"/>
            <a:chOff x="350" y="1719"/>
            <a:chExt cx="426" cy="427"/>
          </a:xfrm>
          <a:solidFill>
            <a:schemeClr val="bg1">
              <a:lumMod val="50000"/>
            </a:schemeClr>
          </a:solidFill>
        </p:grpSpPr>
        <p:sp>
          <p:nvSpPr>
            <p:cNvPr id="48" name="Freeform 72">
              <a:extLst>
                <a:ext uri="{FF2B5EF4-FFF2-40B4-BE49-F238E27FC236}">
                  <a16:creationId xmlns:a16="http://schemas.microsoft.com/office/drawing/2014/main" id="{10BE69ED-BCBE-4CE1-987E-3C5DA2733F06}"/>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9" name="Freeform 73">
              <a:extLst>
                <a:ext uri="{FF2B5EF4-FFF2-40B4-BE49-F238E27FC236}">
                  <a16:creationId xmlns:a16="http://schemas.microsoft.com/office/drawing/2014/main" id="{58669D4E-B10C-416D-8D03-6F85BB8EB107}"/>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0" name="Freeform 74">
              <a:extLst>
                <a:ext uri="{FF2B5EF4-FFF2-40B4-BE49-F238E27FC236}">
                  <a16:creationId xmlns:a16="http://schemas.microsoft.com/office/drawing/2014/main" id="{6B18EB30-BE9C-4B82-A452-1167771DCB28}"/>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1" name="Freeform 75">
              <a:extLst>
                <a:ext uri="{FF2B5EF4-FFF2-40B4-BE49-F238E27FC236}">
                  <a16:creationId xmlns:a16="http://schemas.microsoft.com/office/drawing/2014/main" id="{5E34BCE2-124A-46DF-82EF-031534DF4B52}"/>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2" name="Freeform 76">
              <a:extLst>
                <a:ext uri="{FF2B5EF4-FFF2-40B4-BE49-F238E27FC236}">
                  <a16:creationId xmlns:a16="http://schemas.microsoft.com/office/drawing/2014/main" id="{BADB28D9-2263-489F-8602-84733EB2A826}"/>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3" name="Freeform 77">
              <a:extLst>
                <a:ext uri="{FF2B5EF4-FFF2-40B4-BE49-F238E27FC236}">
                  <a16:creationId xmlns:a16="http://schemas.microsoft.com/office/drawing/2014/main" id="{1E807947-7707-411A-8441-9E427A2A67FE}"/>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4" name="Freeform 78">
              <a:extLst>
                <a:ext uri="{FF2B5EF4-FFF2-40B4-BE49-F238E27FC236}">
                  <a16:creationId xmlns:a16="http://schemas.microsoft.com/office/drawing/2014/main" id="{9EA66F76-C2B7-4904-952A-8E01B9E3CC16}"/>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5" name="Freeform 79">
              <a:extLst>
                <a:ext uri="{FF2B5EF4-FFF2-40B4-BE49-F238E27FC236}">
                  <a16:creationId xmlns:a16="http://schemas.microsoft.com/office/drawing/2014/main" id="{75922C1E-BFE1-4FD9-8239-BAE0BB1A49D7}"/>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6" name="Freeform 80">
              <a:extLst>
                <a:ext uri="{FF2B5EF4-FFF2-40B4-BE49-F238E27FC236}">
                  <a16:creationId xmlns:a16="http://schemas.microsoft.com/office/drawing/2014/main" id="{3471A7C7-7ECD-41E7-BB58-16D310825E42}"/>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7" name="Freeform 81">
              <a:extLst>
                <a:ext uri="{FF2B5EF4-FFF2-40B4-BE49-F238E27FC236}">
                  <a16:creationId xmlns:a16="http://schemas.microsoft.com/office/drawing/2014/main" id="{179E1711-D5A5-43F3-9D75-CBDD2BFCB182}"/>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8" name="Freeform 82">
              <a:extLst>
                <a:ext uri="{FF2B5EF4-FFF2-40B4-BE49-F238E27FC236}">
                  <a16:creationId xmlns:a16="http://schemas.microsoft.com/office/drawing/2014/main" id="{9CB26D9A-D0F4-492F-98B8-E5A3E4235E71}"/>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9" name="Freeform 83">
              <a:extLst>
                <a:ext uri="{FF2B5EF4-FFF2-40B4-BE49-F238E27FC236}">
                  <a16:creationId xmlns:a16="http://schemas.microsoft.com/office/drawing/2014/main" id="{0D703302-FC06-4ECB-8ACC-4EC631DD0F3E}"/>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60" name="Titel 2">
            <a:extLst>
              <a:ext uri="{FF2B5EF4-FFF2-40B4-BE49-F238E27FC236}">
                <a16:creationId xmlns:a16="http://schemas.microsoft.com/office/drawing/2014/main" id="{04F7B021-E26E-4012-9095-A3B174DC6DB9}"/>
              </a:ext>
            </a:extLst>
          </p:cNvPr>
          <p:cNvSpPr txBox="1">
            <a:spLocks/>
          </p:cNvSpPr>
          <p:nvPr/>
        </p:nvSpPr>
        <p:spPr>
          <a:xfrm>
            <a:off x="838200" y="72241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grpSp>
        <p:nvGrpSpPr>
          <p:cNvPr id="61" name="Group 12">
            <a:extLst>
              <a:ext uri="{FF2B5EF4-FFF2-40B4-BE49-F238E27FC236}">
                <a16:creationId xmlns:a16="http://schemas.microsoft.com/office/drawing/2014/main" id="{D8094918-B986-47FA-B1CA-2B7243D82200}"/>
              </a:ext>
            </a:extLst>
          </p:cNvPr>
          <p:cNvGrpSpPr>
            <a:grpSpLocks noChangeAspect="1"/>
          </p:cNvGrpSpPr>
          <p:nvPr/>
        </p:nvGrpSpPr>
        <p:grpSpPr bwMode="auto">
          <a:xfrm>
            <a:off x="6081204" y="5773804"/>
            <a:ext cx="541578" cy="429704"/>
            <a:chOff x="1367" y="483"/>
            <a:chExt cx="426" cy="338"/>
          </a:xfrm>
          <a:solidFill>
            <a:schemeClr val="bg1">
              <a:lumMod val="50000"/>
            </a:schemeClr>
          </a:solidFill>
        </p:grpSpPr>
        <p:sp>
          <p:nvSpPr>
            <p:cNvPr id="62" name="Freeform 13">
              <a:extLst>
                <a:ext uri="{FF2B5EF4-FFF2-40B4-BE49-F238E27FC236}">
                  <a16:creationId xmlns:a16="http://schemas.microsoft.com/office/drawing/2014/main" id="{FAAE64EB-05E9-4DC7-9EE8-794559AFE7E2}"/>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3" name="Freeform 14">
              <a:extLst>
                <a:ext uri="{FF2B5EF4-FFF2-40B4-BE49-F238E27FC236}">
                  <a16:creationId xmlns:a16="http://schemas.microsoft.com/office/drawing/2014/main" id="{0EDFC28B-F589-4EA3-83D5-D4FA0CB3EAB0}"/>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4" name="Freeform 15">
              <a:extLst>
                <a:ext uri="{FF2B5EF4-FFF2-40B4-BE49-F238E27FC236}">
                  <a16:creationId xmlns:a16="http://schemas.microsoft.com/office/drawing/2014/main" id="{C70829B1-79B5-4508-97FF-450C0902D029}"/>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5" name="Freeform 16">
              <a:extLst>
                <a:ext uri="{FF2B5EF4-FFF2-40B4-BE49-F238E27FC236}">
                  <a16:creationId xmlns:a16="http://schemas.microsoft.com/office/drawing/2014/main" id="{C54A41A3-6E6D-49B4-8850-D9DA5BAF34C3}"/>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423474286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F273C3-CA3F-455A-BF3D-9D3A73F6C597}"/>
              </a:ext>
            </a:extLst>
          </p:cNvPr>
          <p:cNvSpPr/>
          <p:nvPr/>
        </p:nvSpPr>
        <p:spPr>
          <a:xfrm>
            <a:off x="0" y="-45342"/>
            <a:ext cx="12192000" cy="17321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9" name="Rectangle 8">
            <a:extLst>
              <a:ext uri="{FF2B5EF4-FFF2-40B4-BE49-F238E27FC236}">
                <a16:creationId xmlns:a16="http://schemas.microsoft.com/office/drawing/2014/main" id="{CE5798A0-93E5-4D7B-97B2-04077FC6E897}"/>
              </a:ext>
            </a:extLst>
          </p:cNvPr>
          <p:cNvSpPr/>
          <p:nvPr/>
        </p:nvSpPr>
        <p:spPr>
          <a:xfrm>
            <a:off x="174113" y="4027008"/>
            <a:ext cx="3947533" cy="15651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8" name="Rectangle 27">
            <a:extLst>
              <a:ext uri="{FF2B5EF4-FFF2-40B4-BE49-F238E27FC236}">
                <a16:creationId xmlns:a16="http://schemas.microsoft.com/office/drawing/2014/main" id="{8E46DAA5-6636-48E1-B9DF-68B3FDE27141}"/>
              </a:ext>
            </a:extLst>
          </p:cNvPr>
          <p:cNvSpPr/>
          <p:nvPr/>
        </p:nvSpPr>
        <p:spPr bwMode="gray">
          <a:xfrm>
            <a:off x="978688" y="4223845"/>
            <a:ext cx="10375112" cy="756000"/>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marL="0" marR="0" lvl="0" indent="0" defTabSz="914400" eaLnBrk="1" fontAlgn="auto" latinLnBrk="0" hangingPunct="1">
              <a:lnSpc>
                <a:spcPct val="100000"/>
              </a:lnSpc>
              <a:spcBef>
                <a:spcPts val="0"/>
              </a:spcBef>
              <a:spcAft>
                <a:spcPts val="300"/>
              </a:spcAft>
              <a:buClrTx/>
              <a:buSzTx/>
              <a:buFontTx/>
              <a:buNone/>
              <a:tabLst>
                <a:tab pos="119060" algn="l"/>
              </a:tabLst>
              <a:defRPr/>
            </a:pPr>
            <a:r>
              <a:rPr kumimoji="0" lang="nl-NL" sz="1600" i="0" u="none" strike="noStrike" kern="0" cap="none" spc="0" normalizeH="0" baseline="0" dirty="0" smtClean="0">
                <a:ln>
                  <a:noFill/>
                </a:ln>
                <a:solidFill>
                  <a:sysClr val="windowText" lastClr="000000"/>
                </a:solidFill>
                <a:effectLst/>
                <a:uLnTx/>
                <a:uFillTx/>
                <a:cs typeface="Arial" pitchFamily="34" charset="0"/>
              </a:rPr>
              <a:t>UITLEG ELEMENTEN WERKLANDSCHAP GEMEENTE AMSTERDAM</a:t>
            </a:r>
            <a:endParaRPr kumimoji="0" lang="nl-NL" sz="1600" i="0" u="none" strike="noStrike" kern="0" cap="none" spc="0" normalizeH="0" baseline="0" dirty="0">
              <a:ln>
                <a:noFill/>
              </a:ln>
              <a:solidFill>
                <a:sysClr val="windowText" lastClr="000000"/>
              </a:solidFill>
              <a:effectLst/>
              <a:uLnTx/>
              <a:uFillTx/>
              <a:cs typeface="Arial" pitchFamily="34" charset="0"/>
            </a:endParaRPr>
          </a:p>
        </p:txBody>
      </p:sp>
      <p:sp>
        <p:nvSpPr>
          <p:cNvPr id="29" name="Rectangle 28">
            <a:extLst>
              <a:ext uri="{FF2B5EF4-FFF2-40B4-BE49-F238E27FC236}">
                <a16:creationId xmlns:a16="http://schemas.microsoft.com/office/drawing/2014/main" id="{D6A222E3-3B21-4B20-8F50-08FE893F6019}"/>
              </a:ext>
            </a:extLst>
          </p:cNvPr>
          <p:cNvSpPr/>
          <p:nvPr/>
        </p:nvSpPr>
        <p:spPr bwMode="gray">
          <a:xfrm>
            <a:off x="978688" y="2389567"/>
            <a:ext cx="10375112" cy="756000"/>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lvl="0">
              <a:spcAft>
                <a:spcPts val="300"/>
              </a:spcAft>
              <a:defRPr/>
            </a:pPr>
            <a:r>
              <a:rPr lang="en-US" sz="1600" kern="0" dirty="0" smtClean="0">
                <a:solidFill>
                  <a:sysClr val="windowText" lastClr="000000"/>
                </a:solidFill>
                <a:cs typeface="Arial" pitchFamily="34" charset="0"/>
              </a:rPr>
              <a:t>INTRODUCTIE</a:t>
            </a:r>
            <a:endParaRPr lang="en-US" sz="1600" kern="0" dirty="0">
              <a:solidFill>
                <a:sysClr val="windowText" lastClr="000000"/>
              </a:solidFill>
              <a:cs typeface="Arial" pitchFamily="34" charset="0"/>
            </a:endParaRPr>
          </a:p>
        </p:txBody>
      </p:sp>
      <p:sp>
        <p:nvSpPr>
          <p:cNvPr id="31" name="Rectangle 30">
            <a:extLst>
              <a:ext uri="{FF2B5EF4-FFF2-40B4-BE49-F238E27FC236}">
                <a16:creationId xmlns:a16="http://schemas.microsoft.com/office/drawing/2014/main" id="{003F9247-4210-4119-A2AB-807105948E2C}"/>
              </a:ext>
            </a:extLst>
          </p:cNvPr>
          <p:cNvSpPr/>
          <p:nvPr/>
        </p:nvSpPr>
        <p:spPr bwMode="gray">
          <a:xfrm>
            <a:off x="978688" y="3306706"/>
            <a:ext cx="10375112" cy="756000"/>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marL="0" marR="0" lvl="0" indent="0" defTabSz="914400" eaLnBrk="1" fontAlgn="base" latinLnBrk="0" hangingPunct="1">
              <a:lnSpc>
                <a:spcPct val="100000"/>
              </a:lnSpc>
              <a:spcBef>
                <a:spcPts val="0"/>
              </a:spcBef>
              <a:spcAft>
                <a:spcPts val="300"/>
              </a:spcAft>
              <a:buClrTx/>
              <a:buSzTx/>
              <a:buFontTx/>
              <a:buNone/>
              <a:tabLst>
                <a:tab pos="119060" algn="l"/>
              </a:tabLst>
              <a:defRPr/>
            </a:pPr>
            <a:r>
              <a:rPr lang="nl-NL" sz="1600" kern="0" dirty="0" smtClean="0">
                <a:solidFill>
                  <a:sysClr val="windowText" lastClr="000000"/>
                </a:solidFill>
                <a:cs typeface="Arial" pitchFamily="34" charset="0"/>
              </a:rPr>
              <a:t>WERKLANDSCHAP GEMEENTE AMSTERDAM</a:t>
            </a:r>
            <a:endParaRPr kumimoji="0" lang="nl-NL" sz="1600" i="0" u="none" strike="noStrike" kern="0" cap="none" spc="0" normalizeH="0" baseline="0" noProof="0" dirty="0">
              <a:ln>
                <a:noFill/>
              </a:ln>
              <a:solidFill>
                <a:sysClr val="windowText" lastClr="000000"/>
              </a:solidFill>
              <a:effectLst/>
              <a:uLnTx/>
              <a:uFillTx/>
              <a:cs typeface="Arial" pitchFamily="34" charset="0"/>
            </a:endParaRPr>
          </a:p>
        </p:txBody>
      </p:sp>
      <p:sp>
        <p:nvSpPr>
          <p:cNvPr id="32" name="Oval 31">
            <a:extLst>
              <a:ext uri="{FF2B5EF4-FFF2-40B4-BE49-F238E27FC236}">
                <a16:creationId xmlns:a16="http://schemas.microsoft.com/office/drawing/2014/main" id="{DE577A0E-0FDB-47F1-8AC2-14937E9D6E29}"/>
              </a:ext>
            </a:extLst>
          </p:cNvPr>
          <p:cNvSpPr/>
          <p:nvPr/>
        </p:nvSpPr>
        <p:spPr bwMode="gray">
          <a:xfrm>
            <a:off x="838200" y="2596097"/>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eaLnBrk="1" fontAlgn="base" latinLnBrk="0" hangingPunct="1">
              <a:lnSpc>
                <a:spcPct val="100000"/>
              </a:lnSpc>
              <a:spcBef>
                <a:spcPts val="0"/>
              </a:spcBef>
              <a:spcAft>
                <a:spcPts val="30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Graphik Black" panose="020B0A03030202060203" pitchFamily="34" charset="0"/>
                <a:cs typeface="Arial" pitchFamily="34" charset="0"/>
              </a:rPr>
              <a:t>1</a:t>
            </a:r>
          </a:p>
        </p:txBody>
      </p:sp>
      <p:sp>
        <p:nvSpPr>
          <p:cNvPr id="33" name="Oval 32">
            <a:extLst>
              <a:ext uri="{FF2B5EF4-FFF2-40B4-BE49-F238E27FC236}">
                <a16:creationId xmlns:a16="http://schemas.microsoft.com/office/drawing/2014/main" id="{E0FF9D58-F69F-4581-83B6-8B11FC47B9A1}"/>
              </a:ext>
            </a:extLst>
          </p:cNvPr>
          <p:cNvSpPr/>
          <p:nvPr/>
        </p:nvSpPr>
        <p:spPr bwMode="gray">
          <a:xfrm>
            <a:off x="838200" y="3540890"/>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eaLnBrk="1" fontAlgn="base" latinLnBrk="0" hangingPunct="1">
              <a:lnSpc>
                <a:spcPct val="100000"/>
              </a:lnSpc>
              <a:spcBef>
                <a:spcPts val="0"/>
              </a:spcBef>
              <a:spcAft>
                <a:spcPts val="30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Graphik Black" panose="020B0A03030202060203" pitchFamily="34" charset="0"/>
                <a:cs typeface="Arial" pitchFamily="34" charset="0"/>
              </a:rPr>
              <a:t>2</a:t>
            </a:r>
          </a:p>
        </p:txBody>
      </p:sp>
      <p:sp>
        <p:nvSpPr>
          <p:cNvPr id="35" name="Oval 34">
            <a:extLst>
              <a:ext uri="{FF2B5EF4-FFF2-40B4-BE49-F238E27FC236}">
                <a16:creationId xmlns:a16="http://schemas.microsoft.com/office/drawing/2014/main" id="{E4CFC919-69DB-4C8E-9618-4093DEFC2AD6}"/>
              </a:ext>
            </a:extLst>
          </p:cNvPr>
          <p:cNvSpPr/>
          <p:nvPr/>
        </p:nvSpPr>
        <p:spPr bwMode="gray">
          <a:xfrm>
            <a:off x="838200" y="4449396"/>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eaLnBrk="1" fontAlgn="base" latinLnBrk="0" hangingPunct="1">
              <a:lnSpc>
                <a:spcPct val="100000"/>
              </a:lnSpc>
              <a:spcBef>
                <a:spcPts val="0"/>
              </a:spcBef>
              <a:spcAft>
                <a:spcPts val="30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Graphik Black" panose="020B0A03030202060203" pitchFamily="34" charset="0"/>
                <a:cs typeface="Arial" pitchFamily="34" charset="0"/>
              </a:rPr>
              <a:t>3</a:t>
            </a:r>
          </a:p>
        </p:txBody>
      </p:sp>
      <p:sp>
        <p:nvSpPr>
          <p:cNvPr id="36" name="Rectangle 35">
            <a:extLst>
              <a:ext uri="{FF2B5EF4-FFF2-40B4-BE49-F238E27FC236}">
                <a16:creationId xmlns:a16="http://schemas.microsoft.com/office/drawing/2014/main" id="{2F170D5E-EA6B-4707-B8DD-C2A9813D76CC}"/>
              </a:ext>
            </a:extLst>
          </p:cNvPr>
          <p:cNvSpPr/>
          <p:nvPr/>
        </p:nvSpPr>
        <p:spPr bwMode="gray">
          <a:xfrm>
            <a:off x="838201" y="1896646"/>
            <a:ext cx="10515600" cy="391628"/>
          </a:xfrm>
          <a:prstGeom prst="rect">
            <a:avLst/>
          </a:prstGeom>
          <a:solidFill>
            <a:srgbClr val="969696"/>
          </a:solidFill>
          <a:ln w="12700" algn="ctr">
            <a:noFill/>
            <a:miter lim="800000"/>
            <a:headEnd/>
            <a:tailEnd/>
          </a:ln>
        </p:spPr>
        <p:txBody>
          <a:bodyPr wrap="square" lIns="72000" tIns="72000" rIns="72000" bIns="72000" rtlCol="0" anchor="ctr" anchorCtr="0">
            <a:spAutoFit/>
          </a:bodyPr>
          <a:lstStyle/>
          <a:p>
            <a:pPr marL="0" marR="0" lvl="0" indent="0" defTabSz="763569" eaLnBrk="1" fontAlgn="auto" latinLnBrk="0" hangingPunct="1">
              <a:lnSpc>
                <a:spcPct val="100000"/>
              </a:lnSpc>
              <a:spcBef>
                <a:spcPts val="133"/>
              </a:spcBef>
              <a:spcAft>
                <a:spcPts val="133"/>
              </a:spcAft>
              <a:buClr>
                <a:srgbClr val="000066"/>
              </a:buClr>
              <a:buSzTx/>
              <a:buFontTx/>
              <a:buNone/>
              <a:tabLst/>
              <a:defRPr/>
            </a:pPr>
            <a:r>
              <a:rPr kumimoji="0" lang="nl-NL" sz="1600" b="1" i="0" u="none" strike="noStrike" kern="0" cap="none" spc="0" normalizeH="0" baseline="0" dirty="0" smtClean="0">
                <a:ln>
                  <a:noFill/>
                </a:ln>
                <a:solidFill>
                  <a:prstClr val="white"/>
                </a:solidFill>
                <a:effectLst/>
                <a:uLnTx/>
                <a:uFillTx/>
                <a:cs typeface="Arial" panose="020B0604020202020204" pitchFamily="34" charset="0"/>
              </a:rPr>
              <a:t>Inhoudsopgave</a:t>
            </a:r>
            <a:endParaRPr kumimoji="0" lang="nl-NL" sz="1600" b="1" i="0" u="none" strike="noStrike" kern="0" cap="none" spc="0" normalizeH="0" baseline="0" dirty="0">
              <a:ln>
                <a:noFill/>
              </a:ln>
              <a:solidFill>
                <a:prstClr val="white"/>
              </a:solidFill>
              <a:effectLst/>
              <a:uLnTx/>
              <a:uFillTx/>
              <a:cs typeface="Arial" panose="020B0604020202020204" pitchFamily="34" charset="0"/>
            </a:endParaRPr>
          </a:p>
        </p:txBody>
      </p:sp>
      <p:sp>
        <p:nvSpPr>
          <p:cNvPr id="18" name="Titel 2"/>
          <p:cNvSpPr txBox="1">
            <a:spLocks/>
          </p:cNvSpPr>
          <p:nvPr/>
        </p:nvSpPr>
        <p:spPr>
          <a:xfrm>
            <a:off x="838200" y="150379"/>
            <a:ext cx="10515600" cy="9995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FF0000"/>
                </a:solidFill>
                <a:effectLst/>
                <a:uLnTx/>
                <a:uFillTx/>
                <a:latin typeface="Avenir LT Std 55 Roman"/>
                <a:ea typeface="+mj-ea"/>
                <a:cs typeface="+mj-cs"/>
              </a:rPr>
              <a:t>Inhoudsopgave</a:t>
            </a:r>
            <a:endParaRPr kumimoji="0" lang="nl-NL" sz="4400" b="1"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15" name="Rectangle 27">
            <a:extLst>
              <a:ext uri="{FF2B5EF4-FFF2-40B4-BE49-F238E27FC236}">
                <a16:creationId xmlns:a16="http://schemas.microsoft.com/office/drawing/2014/main" id="{8E46DAA5-6636-48E1-B9DF-68B3FDE27141}"/>
              </a:ext>
            </a:extLst>
          </p:cNvPr>
          <p:cNvSpPr/>
          <p:nvPr/>
        </p:nvSpPr>
        <p:spPr bwMode="gray">
          <a:xfrm>
            <a:off x="978688" y="5123999"/>
            <a:ext cx="10375112" cy="756000"/>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marL="0" marR="0" lvl="0" indent="0" defTabSz="914400" eaLnBrk="1" fontAlgn="auto" latinLnBrk="0" hangingPunct="1">
              <a:lnSpc>
                <a:spcPct val="100000"/>
              </a:lnSpc>
              <a:spcBef>
                <a:spcPts val="0"/>
              </a:spcBef>
              <a:spcAft>
                <a:spcPts val="300"/>
              </a:spcAft>
              <a:buClrTx/>
              <a:buSzTx/>
              <a:buFontTx/>
              <a:buNone/>
              <a:tabLst>
                <a:tab pos="119060" algn="l"/>
              </a:tabLst>
              <a:defRPr/>
            </a:pPr>
            <a:r>
              <a:rPr kumimoji="0" lang="nl-NL" sz="1600" i="0" u="none" strike="noStrike" kern="0" cap="none" spc="0" normalizeH="0" baseline="0" dirty="0" smtClean="0">
                <a:ln>
                  <a:noFill/>
                </a:ln>
                <a:solidFill>
                  <a:sysClr val="windowText" lastClr="000000"/>
                </a:solidFill>
                <a:effectLst/>
                <a:uLnTx/>
                <a:uFillTx/>
                <a:cs typeface="Arial" pitchFamily="34" charset="0"/>
              </a:rPr>
              <a:t>OVERZICHT</a:t>
            </a:r>
            <a:r>
              <a:rPr kumimoji="0" lang="nl-NL" sz="1600" i="0" u="none" strike="noStrike" kern="0" cap="none" spc="0" normalizeH="0" dirty="0" smtClean="0">
                <a:ln>
                  <a:noFill/>
                </a:ln>
                <a:solidFill>
                  <a:sysClr val="windowText" lastClr="000000"/>
                </a:solidFill>
                <a:effectLst/>
                <a:uLnTx/>
                <a:uFillTx/>
                <a:cs typeface="Arial" pitchFamily="34" charset="0"/>
              </a:rPr>
              <a:t> ALGEMENE FUNCTIONALITEITEN</a:t>
            </a:r>
            <a:endParaRPr kumimoji="0" lang="nl-NL" sz="1600" i="0" u="none" strike="noStrike" kern="0" cap="none" spc="0" normalizeH="0" baseline="0" dirty="0">
              <a:ln>
                <a:noFill/>
              </a:ln>
              <a:solidFill>
                <a:sysClr val="windowText" lastClr="000000"/>
              </a:solidFill>
              <a:effectLst/>
              <a:uLnTx/>
              <a:uFillTx/>
              <a:cs typeface="Arial" pitchFamily="34" charset="0"/>
            </a:endParaRPr>
          </a:p>
        </p:txBody>
      </p:sp>
      <p:sp>
        <p:nvSpPr>
          <p:cNvPr id="16" name="Oval 34">
            <a:extLst>
              <a:ext uri="{FF2B5EF4-FFF2-40B4-BE49-F238E27FC236}">
                <a16:creationId xmlns:a16="http://schemas.microsoft.com/office/drawing/2014/main" id="{E4CFC919-69DB-4C8E-9618-4093DEFC2AD6}"/>
              </a:ext>
            </a:extLst>
          </p:cNvPr>
          <p:cNvSpPr/>
          <p:nvPr/>
        </p:nvSpPr>
        <p:spPr bwMode="gray">
          <a:xfrm>
            <a:off x="838200" y="5349550"/>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eaLnBrk="1" fontAlgn="base" latinLnBrk="0" hangingPunct="1">
              <a:lnSpc>
                <a:spcPct val="100000"/>
              </a:lnSpc>
              <a:spcBef>
                <a:spcPts val="0"/>
              </a:spcBef>
              <a:spcAft>
                <a:spcPts val="300"/>
              </a:spcAft>
              <a:buClrTx/>
              <a:buSzTx/>
              <a:buFontTx/>
              <a:buNone/>
              <a:tabLst/>
              <a:defRPr/>
            </a:pPr>
            <a:r>
              <a:rPr lang="en-GB" sz="1400" b="1" kern="0" dirty="0">
                <a:solidFill>
                  <a:srgbClr val="FFFFFF"/>
                </a:solidFill>
                <a:latin typeface="Graphik Black" panose="020B0A03030202060203" pitchFamily="34" charset="0"/>
                <a:cs typeface="Arial" pitchFamily="34" charset="0"/>
              </a:rPr>
              <a:t>4</a:t>
            </a:r>
            <a:endParaRPr kumimoji="0" lang="en-GB" sz="1400" b="1" i="0" u="none" strike="noStrike" kern="0" cap="none" spc="0" normalizeH="0" baseline="0" noProof="0" dirty="0">
              <a:ln>
                <a:noFill/>
              </a:ln>
              <a:solidFill>
                <a:srgbClr val="FFFFFF"/>
              </a:solidFill>
              <a:effectLst/>
              <a:uLnTx/>
              <a:uFillTx/>
              <a:latin typeface="Graphik Black" panose="020B0A03030202060203" pitchFamily="34" charset="0"/>
              <a:cs typeface="Arial" pitchFamily="34" charset="0"/>
            </a:endParaRPr>
          </a:p>
        </p:txBody>
      </p:sp>
    </p:spTree>
    <p:extLst>
      <p:ext uri="{BB962C8B-B14F-4D97-AF65-F5344CB8AC3E}">
        <p14:creationId xmlns:p14="http://schemas.microsoft.com/office/powerpoint/2010/main" val="3414651620"/>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angle 78">
            <a:extLst>
              <a:ext uri="{FF2B5EF4-FFF2-40B4-BE49-F238E27FC236}">
                <a16:creationId xmlns:a16="http://schemas.microsoft.com/office/drawing/2014/main" id="{8036E7B3-AB9D-4769-BE93-08D0082B4F48}"/>
              </a:ext>
            </a:extLst>
          </p:cNvPr>
          <p:cNvSpPr/>
          <p:nvPr/>
        </p:nvSpPr>
        <p:spPr>
          <a:xfrm>
            <a:off x="1738026" y="3262321"/>
            <a:ext cx="4486859" cy="2182086"/>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Nadat de resultaten van het ingezette instrumentarium zijn verwerkt in </a:t>
            </a:r>
            <a:r>
              <a:rPr lang="en-US" sz="1400" dirty="0" smtClean="0">
                <a:solidFill>
                  <a:schemeClr val="tx1"/>
                </a:solidFill>
                <a:latin typeface="Avenir LT Std 35 Light"/>
                <a:cs typeface="Arial" pitchFamily="34" charset="0"/>
              </a:rPr>
              <a:t>de klantkenmerken</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wordt automatisch een gesprek gepland tussen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de</a:t>
            </a:r>
            <a:r>
              <a:rPr kumimoji="0" lang="en-US" sz="1400" b="0" i="0" u="none" strike="noStrike" kern="1200" cap="none" spc="0" normalizeH="0" noProof="0" dirty="0" smtClean="0">
                <a:ln>
                  <a:noFill/>
                </a:ln>
                <a:solidFill>
                  <a:srgbClr val="000000"/>
                </a:solidFill>
                <a:effectLst/>
                <a:uLnTx/>
                <a:uFillTx/>
                <a:latin typeface="Avenir LT Std 35 Light"/>
                <a:ea typeface="+mn-ea"/>
                <a:cs typeface="Arial" pitchFamily="34" charset="0"/>
              </a:rPr>
              <a:t> </a:t>
            </a:r>
            <a:r>
              <a:rPr lang="en-US" sz="1400" dirty="0" smtClean="0">
                <a:solidFill>
                  <a:srgbClr val="000000"/>
                </a:solidFill>
                <a:latin typeface="Avenir LT Std 35 Light"/>
                <a:cs typeface="Arial" pitchFamily="34" charset="0"/>
              </a:rPr>
              <a:t>burger</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en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professional</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 In dit gesprek wordt het PvA </a:t>
            </a:r>
            <a:r>
              <a:rPr lang="en-US" sz="1400" dirty="0" smtClean="0">
                <a:solidFill>
                  <a:srgbClr val="000000"/>
                </a:solidFill>
                <a:latin typeface="Avenir LT Std 35 Light"/>
                <a:cs typeface="Arial" pitchFamily="34" charset="0"/>
              </a:rPr>
              <a:t>bijgewerkt o.b.v.</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de resultaten en wordt </a:t>
            </a:r>
            <a:r>
              <a:rPr kumimoji="0" lang="en-US" sz="1400" b="0" i="0" u="none" strike="noStrike" kern="1200" cap="none" spc="0" normalizeH="0" baseline="0" noProof="0" dirty="0" err="1">
                <a:ln>
                  <a:noFill/>
                </a:ln>
                <a:solidFill>
                  <a:srgbClr val="000000"/>
                </a:solidFill>
                <a:effectLst/>
                <a:uLnTx/>
                <a:uFillTx/>
                <a:latin typeface="Avenir LT Std 35 Light"/>
                <a:ea typeface="+mn-ea"/>
                <a:cs typeface="Arial" pitchFamily="34" charset="0"/>
              </a:rPr>
              <a:t>er</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 een nieuw voorstel gegenereerd betreffende de vervolgdienstverlening door het systeem. De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burger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kan dit voorstel nogmaals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lezen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in de digitale omgeving en ontvangt hier </a:t>
            </a:r>
            <a:r>
              <a:rPr kumimoji="0" lang="nl-NL" sz="1400" b="0" i="0" u="none" strike="noStrike" kern="1200" cap="none" spc="0" normalizeH="0" baseline="0" dirty="0">
                <a:ln>
                  <a:noFill/>
                </a:ln>
                <a:solidFill>
                  <a:srgbClr val="000000"/>
                </a:solidFill>
                <a:effectLst/>
                <a:uLnTx/>
                <a:uFillTx/>
                <a:latin typeface="Avenir LT Std 35 Light"/>
                <a:ea typeface="+mn-ea"/>
                <a:cs typeface="Arial" pitchFamily="34" charset="0"/>
              </a:rPr>
              <a:t>tevens een bericht van via een zelf gekozen kanaal.</a:t>
            </a:r>
          </a:p>
        </p:txBody>
      </p:sp>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Opleiden</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rgbClr val="FF0000"/>
                </a:solidFill>
                <a:effectLst/>
                <a:uLnTx/>
                <a:uFillTx/>
                <a:latin typeface="Avenir LT Std 55 Roman"/>
                <a:ea typeface="+mj-ea"/>
                <a:cs typeface="+mj-cs"/>
              </a:rPr>
              <a:t>Functionaliteiten (1/2)</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688200" y="1356119"/>
            <a:ext cx="4713148" cy="1819785"/>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nl-NL" sz="1400" dirty="0">
                <a:solidFill>
                  <a:prstClr val="black"/>
                </a:solidFill>
                <a:latin typeface="Avenir LT Std 35 Light"/>
                <a:cs typeface="Arial" panose="020B0604020202020204" pitchFamily="34" charset="0"/>
              </a:rPr>
              <a:t>Zowel de </a:t>
            </a:r>
            <a:r>
              <a:rPr lang="nl-NL" sz="1400" dirty="0" smtClean="0">
                <a:solidFill>
                  <a:prstClr val="black"/>
                </a:solidFill>
                <a:latin typeface="Avenir LT Std 35 Light"/>
                <a:cs typeface="Arial" panose="020B0604020202020204" pitchFamily="34" charset="0"/>
              </a:rPr>
              <a:t>burger </a:t>
            </a:r>
            <a:r>
              <a:rPr lang="nl-NL" sz="1400" dirty="0">
                <a:solidFill>
                  <a:prstClr val="black"/>
                </a:solidFill>
                <a:latin typeface="Avenir LT Std 35 Light"/>
                <a:cs typeface="Arial" panose="020B0604020202020204" pitchFamily="34" charset="0"/>
              </a:rPr>
              <a:t>als de professional kan een overzicht van het opleidingsaanbod inzien. In dit opleidingsaanbod zijn diverse gegevens opgenomen, zoals de opleidingsnaam, beschrijving, opleidingsinstituut en startdatum. Deze informatievelden zijn flexibel in te richten en er kunnen gemakkelijk extra gegevensvelden toegevoegd worden. </a:t>
            </a:r>
            <a:endPar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598807"/>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926939" y="3954632"/>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484027" y="1447034"/>
            <a:ext cx="0" cy="4968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421482" y="1356117"/>
            <a:ext cx="1476000" cy="18197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a:defRPr/>
            </a:pPr>
            <a:r>
              <a:rPr lang="nl-NL" b="1" dirty="0">
                <a:solidFill>
                  <a:srgbClr val="FFFFFF"/>
                </a:solidFill>
              </a:rPr>
              <a:t>Overzicht aanbod opleidingen</a:t>
            </a:r>
          </a:p>
        </p:txBody>
      </p:sp>
      <p:grpSp>
        <p:nvGrpSpPr>
          <p:cNvPr id="87" name="Group 265">
            <a:extLst>
              <a:ext uri="{FF2B5EF4-FFF2-40B4-BE49-F238E27FC236}">
                <a16:creationId xmlns:a16="http://schemas.microsoft.com/office/drawing/2014/main" id="{C0E9841D-20DF-414A-81AE-3CDE8F54AD80}"/>
              </a:ext>
            </a:extLst>
          </p:cNvPr>
          <p:cNvGrpSpPr>
            <a:grpSpLocks noChangeAspect="1"/>
          </p:cNvGrpSpPr>
          <p:nvPr/>
        </p:nvGrpSpPr>
        <p:grpSpPr bwMode="auto">
          <a:xfrm>
            <a:off x="11487847" y="281532"/>
            <a:ext cx="375153" cy="442701"/>
            <a:chOff x="6573" y="2997"/>
            <a:chExt cx="361" cy="426"/>
          </a:xfrm>
          <a:solidFill>
            <a:schemeClr val="bg1">
              <a:lumMod val="85000"/>
            </a:schemeClr>
          </a:solidFill>
        </p:grpSpPr>
        <p:sp>
          <p:nvSpPr>
            <p:cNvPr id="88" name="Freeform 266">
              <a:extLst>
                <a:ext uri="{FF2B5EF4-FFF2-40B4-BE49-F238E27FC236}">
                  <a16:creationId xmlns:a16="http://schemas.microsoft.com/office/drawing/2014/main" id="{9191231D-8D74-44DB-A6C2-5BAC92F9A8D0}"/>
                </a:ext>
              </a:extLst>
            </p:cNvPr>
            <p:cNvSpPr>
              <a:spLocks/>
            </p:cNvSpPr>
            <p:nvPr/>
          </p:nvSpPr>
          <p:spPr bwMode="auto">
            <a:xfrm>
              <a:off x="6573" y="2997"/>
              <a:ext cx="302" cy="391"/>
            </a:xfrm>
            <a:custGeom>
              <a:avLst/>
              <a:gdLst>
                <a:gd name="T0" fmla="*/ 114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3 w 204"/>
                <a:gd name="T13" fmla="*/ 1 h 264"/>
                <a:gd name="T14" fmla="*/ 203 w 204"/>
                <a:gd name="T15" fmla="*/ 61 h 264"/>
                <a:gd name="T16" fmla="*/ 204 w 204"/>
                <a:gd name="T17" fmla="*/ 66 h 264"/>
                <a:gd name="T18" fmla="*/ 204 w 204"/>
                <a:gd name="T19" fmla="*/ 78 h 264"/>
                <a:gd name="T20" fmla="*/ 198 w 204"/>
                <a:gd name="T21" fmla="*/ 84 h 264"/>
                <a:gd name="T22" fmla="*/ 192 w 204"/>
                <a:gd name="T23" fmla="*/ 78 h 264"/>
                <a:gd name="T24" fmla="*/ 192 w 204"/>
                <a:gd name="T25" fmla="*/ 68 h 264"/>
                <a:gd name="T26" fmla="*/ 136 w 204"/>
                <a:gd name="T27" fmla="*/ 12 h 264"/>
                <a:gd name="T28" fmla="*/ 12 w 204"/>
                <a:gd name="T29" fmla="*/ 12 h 264"/>
                <a:gd name="T30" fmla="*/ 12 w 204"/>
                <a:gd name="T31" fmla="*/ 252 h 264"/>
                <a:gd name="T32" fmla="*/ 114 w 204"/>
                <a:gd name="T33" fmla="*/ 252 h 264"/>
                <a:gd name="T34" fmla="*/ 120 w 204"/>
                <a:gd name="T35" fmla="*/ 258 h 264"/>
                <a:gd name="T36" fmla="*/ 114 w 204"/>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264">
                  <a:moveTo>
                    <a:pt x="114"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2" y="0"/>
                    <a:pt x="143" y="1"/>
                  </a:cubicBezTo>
                  <a:cubicBezTo>
                    <a:pt x="203" y="61"/>
                    <a:pt x="203" y="61"/>
                    <a:pt x="203" y="61"/>
                  </a:cubicBezTo>
                  <a:cubicBezTo>
                    <a:pt x="204" y="63"/>
                    <a:pt x="204" y="64"/>
                    <a:pt x="204" y="66"/>
                  </a:cubicBezTo>
                  <a:cubicBezTo>
                    <a:pt x="204" y="78"/>
                    <a:pt x="204" y="78"/>
                    <a:pt x="204" y="78"/>
                  </a:cubicBezTo>
                  <a:cubicBezTo>
                    <a:pt x="204" y="81"/>
                    <a:pt x="202" y="84"/>
                    <a:pt x="198" y="84"/>
                  </a:cubicBezTo>
                  <a:cubicBezTo>
                    <a:pt x="195" y="84"/>
                    <a:pt x="192" y="81"/>
                    <a:pt x="192" y="78"/>
                  </a:cubicBezTo>
                  <a:cubicBezTo>
                    <a:pt x="192" y="68"/>
                    <a:pt x="192" y="68"/>
                    <a:pt x="192" y="68"/>
                  </a:cubicBezTo>
                  <a:cubicBezTo>
                    <a:pt x="136" y="12"/>
                    <a:pt x="136" y="12"/>
                    <a:pt x="136" y="12"/>
                  </a:cubicBezTo>
                  <a:cubicBezTo>
                    <a:pt x="12" y="12"/>
                    <a:pt x="12" y="12"/>
                    <a:pt x="12" y="12"/>
                  </a:cubicBezTo>
                  <a:cubicBezTo>
                    <a:pt x="12" y="252"/>
                    <a:pt x="12" y="252"/>
                    <a:pt x="12" y="252"/>
                  </a:cubicBezTo>
                  <a:cubicBezTo>
                    <a:pt x="114" y="252"/>
                    <a:pt x="114" y="252"/>
                    <a:pt x="114" y="252"/>
                  </a:cubicBezTo>
                  <a:cubicBezTo>
                    <a:pt x="118" y="252"/>
                    <a:pt x="120" y="254"/>
                    <a:pt x="120" y="258"/>
                  </a:cubicBezTo>
                  <a:cubicBezTo>
                    <a:pt x="120" y="261"/>
                    <a:pt x="118" y="264"/>
                    <a:pt x="114"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9" name="Freeform 267">
              <a:extLst>
                <a:ext uri="{FF2B5EF4-FFF2-40B4-BE49-F238E27FC236}">
                  <a16:creationId xmlns:a16="http://schemas.microsoft.com/office/drawing/2014/main" id="{5DE80965-3C06-4442-83C0-D5ACEA9A93A7}"/>
                </a:ext>
              </a:extLst>
            </p:cNvPr>
            <p:cNvSpPr>
              <a:spLocks/>
            </p:cNvSpPr>
            <p:nvPr/>
          </p:nvSpPr>
          <p:spPr bwMode="auto">
            <a:xfrm>
              <a:off x="6768" y="2997"/>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10" y="0"/>
                    <a:pt x="12" y="2"/>
                    <a:pt x="12" y="6"/>
                  </a:cubicBezTo>
                  <a:cubicBezTo>
                    <a:pt x="12" y="60"/>
                    <a:pt x="12" y="60"/>
                    <a:pt x="12" y="60"/>
                  </a:cubicBezTo>
                  <a:cubicBezTo>
                    <a:pt x="66" y="60"/>
                    <a:pt x="66" y="60"/>
                    <a:pt x="66" y="60"/>
                  </a:cubicBezTo>
                  <a:cubicBezTo>
                    <a:pt x="70" y="60"/>
                    <a:pt x="72" y="62"/>
                    <a:pt x="72" y="66"/>
                  </a:cubicBezTo>
                  <a:cubicBezTo>
                    <a:pt x="72" y="69"/>
                    <a:pt x="70"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0" name="Freeform 268">
              <a:extLst>
                <a:ext uri="{FF2B5EF4-FFF2-40B4-BE49-F238E27FC236}">
                  <a16:creationId xmlns:a16="http://schemas.microsoft.com/office/drawing/2014/main" id="{7A5B1201-254E-4410-889F-D09FD90CCDCA}"/>
                </a:ext>
              </a:extLst>
            </p:cNvPr>
            <p:cNvSpPr>
              <a:spLocks/>
            </p:cNvSpPr>
            <p:nvPr/>
          </p:nvSpPr>
          <p:spPr bwMode="auto">
            <a:xfrm>
              <a:off x="6786" y="3299"/>
              <a:ext cx="124" cy="124"/>
            </a:xfrm>
            <a:custGeom>
              <a:avLst/>
              <a:gdLst>
                <a:gd name="T0" fmla="*/ 78 w 84"/>
                <a:gd name="T1" fmla="*/ 84 h 84"/>
                <a:gd name="T2" fmla="*/ 75 w 84"/>
                <a:gd name="T3" fmla="*/ 82 h 84"/>
                <a:gd name="T4" fmla="*/ 42 w 84"/>
                <a:gd name="T5" fmla="*/ 55 h 84"/>
                <a:gd name="T6" fmla="*/ 10 w 84"/>
                <a:gd name="T7" fmla="*/ 82 h 84"/>
                <a:gd name="T8" fmla="*/ 4 w 84"/>
                <a:gd name="T9" fmla="*/ 83 h 84"/>
                <a:gd name="T10" fmla="*/ 0 w 84"/>
                <a:gd name="T11" fmla="*/ 78 h 84"/>
                <a:gd name="T12" fmla="*/ 0 w 84"/>
                <a:gd name="T13" fmla="*/ 0 h 84"/>
                <a:gd name="T14" fmla="*/ 12 w 84"/>
                <a:gd name="T15" fmla="*/ 0 h 84"/>
                <a:gd name="T16" fmla="*/ 12 w 84"/>
                <a:gd name="T17" fmla="*/ 65 h 84"/>
                <a:gd name="T18" fmla="*/ 39 w 84"/>
                <a:gd name="T19" fmla="*/ 43 h 84"/>
                <a:gd name="T20" fmla="*/ 46 w 84"/>
                <a:gd name="T21" fmla="*/ 43 h 84"/>
                <a:gd name="T22" fmla="*/ 72 w 84"/>
                <a:gd name="T23" fmla="*/ 65 h 84"/>
                <a:gd name="T24" fmla="*/ 72 w 84"/>
                <a:gd name="T25" fmla="*/ 0 h 84"/>
                <a:gd name="T26" fmla="*/ 84 w 84"/>
                <a:gd name="T27" fmla="*/ 0 h 84"/>
                <a:gd name="T28" fmla="*/ 84 w 84"/>
                <a:gd name="T29" fmla="*/ 78 h 84"/>
                <a:gd name="T30" fmla="*/ 81 w 84"/>
                <a:gd name="T31" fmla="*/ 83 h 84"/>
                <a:gd name="T32" fmla="*/ 78 w 84"/>
                <a:gd name="T33"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84">
                  <a:moveTo>
                    <a:pt x="78" y="84"/>
                  </a:moveTo>
                  <a:cubicBezTo>
                    <a:pt x="77" y="84"/>
                    <a:pt x="76" y="83"/>
                    <a:pt x="75" y="82"/>
                  </a:cubicBezTo>
                  <a:cubicBezTo>
                    <a:pt x="42" y="55"/>
                    <a:pt x="42" y="55"/>
                    <a:pt x="42" y="55"/>
                  </a:cubicBezTo>
                  <a:cubicBezTo>
                    <a:pt x="10" y="82"/>
                    <a:pt x="10" y="82"/>
                    <a:pt x="10" y="82"/>
                  </a:cubicBezTo>
                  <a:cubicBezTo>
                    <a:pt x="8" y="84"/>
                    <a:pt x="6" y="84"/>
                    <a:pt x="4" y="83"/>
                  </a:cubicBezTo>
                  <a:cubicBezTo>
                    <a:pt x="2" y="82"/>
                    <a:pt x="0" y="80"/>
                    <a:pt x="0" y="78"/>
                  </a:cubicBezTo>
                  <a:cubicBezTo>
                    <a:pt x="0" y="0"/>
                    <a:pt x="0" y="0"/>
                    <a:pt x="0" y="0"/>
                  </a:cubicBezTo>
                  <a:cubicBezTo>
                    <a:pt x="12" y="0"/>
                    <a:pt x="12" y="0"/>
                    <a:pt x="12" y="0"/>
                  </a:cubicBezTo>
                  <a:cubicBezTo>
                    <a:pt x="12" y="65"/>
                    <a:pt x="12" y="65"/>
                    <a:pt x="12" y="65"/>
                  </a:cubicBezTo>
                  <a:cubicBezTo>
                    <a:pt x="39" y="43"/>
                    <a:pt x="39" y="43"/>
                    <a:pt x="39" y="43"/>
                  </a:cubicBezTo>
                  <a:cubicBezTo>
                    <a:pt x="41" y="41"/>
                    <a:pt x="44" y="41"/>
                    <a:pt x="46" y="43"/>
                  </a:cubicBezTo>
                  <a:cubicBezTo>
                    <a:pt x="72" y="65"/>
                    <a:pt x="72" y="65"/>
                    <a:pt x="72" y="65"/>
                  </a:cubicBezTo>
                  <a:cubicBezTo>
                    <a:pt x="72" y="0"/>
                    <a:pt x="72" y="0"/>
                    <a:pt x="72" y="0"/>
                  </a:cubicBezTo>
                  <a:cubicBezTo>
                    <a:pt x="84" y="0"/>
                    <a:pt x="84" y="0"/>
                    <a:pt x="84" y="0"/>
                  </a:cubicBezTo>
                  <a:cubicBezTo>
                    <a:pt x="84" y="78"/>
                    <a:pt x="84" y="78"/>
                    <a:pt x="84" y="78"/>
                  </a:cubicBezTo>
                  <a:cubicBezTo>
                    <a:pt x="84" y="80"/>
                    <a:pt x="83" y="82"/>
                    <a:pt x="81" y="83"/>
                  </a:cubicBezTo>
                  <a:cubicBezTo>
                    <a:pt x="80" y="83"/>
                    <a:pt x="79"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1" name="Freeform 269">
              <a:extLst>
                <a:ext uri="{FF2B5EF4-FFF2-40B4-BE49-F238E27FC236}">
                  <a16:creationId xmlns:a16="http://schemas.microsoft.com/office/drawing/2014/main" id="{228B4B65-E9F5-429D-96EE-ABBB0CC1BA37}"/>
                </a:ext>
              </a:extLst>
            </p:cNvPr>
            <p:cNvSpPr>
              <a:spLocks noEditPoints="1"/>
            </p:cNvSpPr>
            <p:nvPr/>
          </p:nvSpPr>
          <p:spPr bwMode="auto">
            <a:xfrm>
              <a:off x="6813" y="3210"/>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8" y="0"/>
                    <a:pt x="48" y="10"/>
                    <a:pt x="48" y="24"/>
                  </a:cubicBezTo>
                  <a:cubicBezTo>
                    <a:pt x="48" y="37"/>
                    <a:pt x="38"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3" name="Freeform 270">
              <a:extLst>
                <a:ext uri="{FF2B5EF4-FFF2-40B4-BE49-F238E27FC236}">
                  <a16:creationId xmlns:a16="http://schemas.microsoft.com/office/drawing/2014/main" id="{4E13424E-9AB6-46C8-8CFC-1B8BA82F417A}"/>
                </a:ext>
              </a:extLst>
            </p:cNvPr>
            <p:cNvSpPr>
              <a:spLocks noEditPoints="1"/>
            </p:cNvSpPr>
            <p:nvPr/>
          </p:nvSpPr>
          <p:spPr bwMode="auto">
            <a:xfrm>
              <a:off x="6764" y="3157"/>
              <a:ext cx="170" cy="177"/>
            </a:xfrm>
            <a:custGeom>
              <a:avLst/>
              <a:gdLst>
                <a:gd name="T0" fmla="*/ 57 w 115"/>
                <a:gd name="T1" fmla="*/ 120 h 120"/>
                <a:gd name="T2" fmla="*/ 31 w 115"/>
                <a:gd name="T3" fmla="*/ 105 h 120"/>
                <a:gd name="T4" fmla="*/ 31 w 115"/>
                <a:gd name="T5" fmla="*/ 105 h 120"/>
                <a:gd name="T6" fmla="*/ 5 w 115"/>
                <a:gd name="T7" fmla="*/ 90 h 120"/>
                <a:gd name="T8" fmla="*/ 6 w 115"/>
                <a:gd name="T9" fmla="*/ 60 h 120"/>
                <a:gd name="T10" fmla="*/ 5 w 115"/>
                <a:gd name="T11" fmla="*/ 30 h 120"/>
                <a:gd name="T12" fmla="*/ 31 w 115"/>
                <a:gd name="T13" fmla="*/ 15 h 120"/>
                <a:gd name="T14" fmla="*/ 31 w 115"/>
                <a:gd name="T15" fmla="*/ 15 h 120"/>
                <a:gd name="T16" fmla="*/ 57 w 115"/>
                <a:gd name="T17" fmla="*/ 0 h 120"/>
                <a:gd name="T18" fmla="*/ 83 w 115"/>
                <a:gd name="T19" fmla="*/ 15 h 120"/>
                <a:gd name="T20" fmla="*/ 109 w 115"/>
                <a:gd name="T21" fmla="*/ 30 h 120"/>
                <a:gd name="T22" fmla="*/ 109 w 115"/>
                <a:gd name="T23" fmla="*/ 60 h 120"/>
                <a:gd name="T24" fmla="*/ 109 w 115"/>
                <a:gd name="T25" fmla="*/ 90 h 120"/>
                <a:gd name="T26" fmla="*/ 84 w 115"/>
                <a:gd name="T27" fmla="*/ 105 h 120"/>
                <a:gd name="T28" fmla="*/ 83 w 115"/>
                <a:gd name="T29" fmla="*/ 105 h 120"/>
                <a:gd name="T30" fmla="*/ 57 w 115"/>
                <a:gd name="T31" fmla="*/ 120 h 120"/>
                <a:gd name="T32" fmla="*/ 35 w 115"/>
                <a:gd name="T33" fmla="*/ 92 h 120"/>
                <a:gd name="T34" fmla="*/ 41 w 115"/>
                <a:gd name="T35" fmla="*/ 96 h 120"/>
                <a:gd name="T36" fmla="*/ 57 w 115"/>
                <a:gd name="T37" fmla="*/ 108 h 120"/>
                <a:gd name="T38" fmla="*/ 74 w 115"/>
                <a:gd name="T39" fmla="*/ 96 h 120"/>
                <a:gd name="T40" fmla="*/ 81 w 115"/>
                <a:gd name="T41" fmla="*/ 92 h 120"/>
                <a:gd name="T42" fmla="*/ 99 w 115"/>
                <a:gd name="T43" fmla="*/ 84 h 120"/>
                <a:gd name="T44" fmla="*/ 97 w 115"/>
                <a:gd name="T45" fmla="*/ 63 h 120"/>
                <a:gd name="T46" fmla="*/ 97 w 115"/>
                <a:gd name="T47" fmla="*/ 56 h 120"/>
                <a:gd name="T48" fmla="*/ 99 w 115"/>
                <a:gd name="T49" fmla="*/ 36 h 120"/>
                <a:gd name="T50" fmla="*/ 81 w 115"/>
                <a:gd name="T51" fmla="*/ 27 h 120"/>
                <a:gd name="T52" fmla="*/ 74 w 115"/>
                <a:gd name="T53" fmla="*/ 23 h 120"/>
                <a:gd name="T54" fmla="*/ 57 w 115"/>
                <a:gd name="T55" fmla="*/ 12 h 120"/>
                <a:gd name="T56" fmla="*/ 41 w 115"/>
                <a:gd name="T57" fmla="*/ 23 h 120"/>
                <a:gd name="T58" fmla="*/ 34 w 115"/>
                <a:gd name="T59" fmla="*/ 27 h 120"/>
                <a:gd name="T60" fmla="*/ 16 w 115"/>
                <a:gd name="T61" fmla="*/ 36 h 120"/>
                <a:gd name="T62" fmla="*/ 17 w 115"/>
                <a:gd name="T63" fmla="*/ 56 h 120"/>
                <a:gd name="T64" fmla="*/ 17 w 115"/>
                <a:gd name="T65" fmla="*/ 63 h 120"/>
                <a:gd name="T66" fmla="*/ 16 w 115"/>
                <a:gd name="T67" fmla="*/ 84 h 120"/>
                <a:gd name="T68" fmla="*/ 34 w 115"/>
                <a:gd name="T69" fmla="*/ 92 h 120"/>
                <a:gd name="T70" fmla="*/ 35 w 115"/>
                <a:gd name="T71" fmla="*/ 9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5" h="120">
                  <a:moveTo>
                    <a:pt x="57" y="120"/>
                  </a:moveTo>
                  <a:cubicBezTo>
                    <a:pt x="47" y="120"/>
                    <a:pt x="37" y="114"/>
                    <a:pt x="31" y="105"/>
                  </a:cubicBezTo>
                  <a:cubicBezTo>
                    <a:pt x="31" y="105"/>
                    <a:pt x="31" y="105"/>
                    <a:pt x="31" y="105"/>
                  </a:cubicBezTo>
                  <a:cubicBezTo>
                    <a:pt x="21" y="105"/>
                    <a:pt x="11" y="99"/>
                    <a:pt x="5" y="90"/>
                  </a:cubicBezTo>
                  <a:cubicBezTo>
                    <a:pt x="0" y="80"/>
                    <a:pt x="0" y="69"/>
                    <a:pt x="6" y="60"/>
                  </a:cubicBezTo>
                  <a:cubicBezTo>
                    <a:pt x="0" y="50"/>
                    <a:pt x="0" y="39"/>
                    <a:pt x="5" y="30"/>
                  </a:cubicBezTo>
                  <a:cubicBezTo>
                    <a:pt x="11" y="20"/>
                    <a:pt x="21" y="15"/>
                    <a:pt x="31" y="15"/>
                  </a:cubicBezTo>
                  <a:cubicBezTo>
                    <a:pt x="31" y="15"/>
                    <a:pt x="31" y="15"/>
                    <a:pt x="31" y="15"/>
                  </a:cubicBezTo>
                  <a:cubicBezTo>
                    <a:pt x="37" y="5"/>
                    <a:pt x="47" y="0"/>
                    <a:pt x="57" y="0"/>
                  </a:cubicBezTo>
                  <a:cubicBezTo>
                    <a:pt x="68" y="0"/>
                    <a:pt x="78" y="5"/>
                    <a:pt x="83" y="15"/>
                  </a:cubicBezTo>
                  <a:cubicBezTo>
                    <a:pt x="94" y="15"/>
                    <a:pt x="104" y="20"/>
                    <a:pt x="109" y="30"/>
                  </a:cubicBezTo>
                  <a:cubicBezTo>
                    <a:pt x="115" y="39"/>
                    <a:pt x="115" y="50"/>
                    <a:pt x="109" y="60"/>
                  </a:cubicBezTo>
                  <a:cubicBezTo>
                    <a:pt x="115" y="69"/>
                    <a:pt x="115" y="80"/>
                    <a:pt x="109" y="90"/>
                  </a:cubicBezTo>
                  <a:cubicBezTo>
                    <a:pt x="104" y="99"/>
                    <a:pt x="94" y="105"/>
                    <a:pt x="84" y="105"/>
                  </a:cubicBezTo>
                  <a:cubicBezTo>
                    <a:pt x="83" y="105"/>
                    <a:pt x="83" y="105"/>
                    <a:pt x="83" y="105"/>
                  </a:cubicBezTo>
                  <a:cubicBezTo>
                    <a:pt x="78" y="114"/>
                    <a:pt x="68" y="120"/>
                    <a:pt x="57" y="120"/>
                  </a:cubicBezTo>
                  <a:close/>
                  <a:moveTo>
                    <a:pt x="35" y="92"/>
                  </a:moveTo>
                  <a:cubicBezTo>
                    <a:pt x="38" y="92"/>
                    <a:pt x="40" y="94"/>
                    <a:pt x="41" y="96"/>
                  </a:cubicBezTo>
                  <a:cubicBezTo>
                    <a:pt x="43" y="103"/>
                    <a:pt x="50" y="108"/>
                    <a:pt x="57" y="108"/>
                  </a:cubicBezTo>
                  <a:cubicBezTo>
                    <a:pt x="65" y="108"/>
                    <a:pt x="71" y="103"/>
                    <a:pt x="74" y="96"/>
                  </a:cubicBezTo>
                  <a:cubicBezTo>
                    <a:pt x="75" y="94"/>
                    <a:pt x="78" y="92"/>
                    <a:pt x="81" y="92"/>
                  </a:cubicBezTo>
                  <a:cubicBezTo>
                    <a:pt x="88" y="94"/>
                    <a:pt x="95" y="90"/>
                    <a:pt x="99" y="84"/>
                  </a:cubicBezTo>
                  <a:cubicBezTo>
                    <a:pt x="103" y="77"/>
                    <a:pt x="102" y="69"/>
                    <a:pt x="97" y="63"/>
                  </a:cubicBezTo>
                  <a:cubicBezTo>
                    <a:pt x="96" y="61"/>
                    <a:pt x="96" y="58"/>
                    <a:pt x="97" y="56"/>
                  </a:cubicBezTo>
                  <a:cubicBezTo>
                    <a:pt x="102" y="50"/>
                    <a:pt x="103" y="42"/>
                    <a:pt x="99" y="36"/>
                  </a:cubicBezTo>
                  <a:cubicBezTo>
                    <a:pt x="95" y="29"/>
                    <a:pt x="88" y="26"/>
                    <a:pt x="81" y="27"/>
                  </a:cubicBezTo>
                  <a:cubicBezTo>
                    <a:pt x="78" y="27"/>
                    <a:pt x="75" y="26"/>
                    <a:pt x="74" y="23"/>
                  </a:cubicBezTo>
                  <a:cubicBezTo>
                    <a:pt x="71" y="16"/>
                    <a:pt x="65" y="12"/>
                    <a:pt x="57" y="12"/>
                  </a:cubicBezTo>
                  <a:cubicBezTo>
                    <a:pt x="50" y="12"/>
                    <a:pt x="43" y="16"/>
                    <a:pt x="41" y="23"/>
                  </a:cubicBezTo>
                  <a:cubicBezTo>
                    <a:pt x="40" y="26"/>
                    <a:pt x="37" y="27"/>
                    <a:pt x="34" y="27"/>
                  </a:cubicBezTo>
                  <a:cubicBezTo>
                    <a:pt x="27" y="26"/>
                    <a:pt x="20" y="29"/>
                    <a:pt x="16" y="36"/>
                  </a:cubicBezTo>
                  <a:cubicBezTo>
                    <a:pt x="12" y="42"/>
                    <a:pt x="13" y="50"/>
                    <a:pt x="17" y="56"/>
                  </a:cubicBezTo>
                  <a:cubicBezTo>
                    <a:pt x="19" y="58"/>
                    <a:pt x="19" y="61"/>
                    <a:pt x="17" y="63"/>
                  </a:cubicBezTo>
                  <a:cubicBezTo>
                    <a:pt x="13" y="69"/>
                    <a:pt x="12" y="77"/>
                    <a:pt x="16" y="84"/>
                  </a:cubicBezTo>
                  <a:cubicBezTo>
                    <a:pt x="20" y="90"/>
                    <a:pt x="27" y="94"/>
                    <a:pt x="34" y="92"/>
                  </a:cubicBezTo>
                  <a:cubicBezTo>
                    <a:pt x="35" y="92"/>
                    <a:pt x="35" y="92"/>
                    <a:pt x="35"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00" name="Group 46">
            <a:extLst>
              <a:ext uri="{FF2B5EF4-FFF2-40B4-BE49-F238E27FC236}">
                <a16:creationId xmlns:a16="http://schemas.microsoft.com/office/drawing/2014/main" id="{B6B34927-B5A9-4543-84CF-3E37CBBFF19F}"/>
              </a:ext>
            </a:extLst>
          </p:cNvPr>
          <p:cNvGrpSpPr>
            <a:grpSpLocks noChangeAspect="1"/>
          </p:cNvGrpSpPr>
          <p:nvPr/>
        </p:nvGrpSpPr>
        <p:grpSpPr bwMode="auto">
          <a:xfrm>
            <a:off x="10761725" y="264447"/>
            <a:ext cx="475443" cy="476871"/>
            <a:chOff x="3673" y="1993"/>
            <a:chExt cx="333" cy="334"/>
          </a:xfrm>
          <a:solidFill>
            <a:schemeClr val="bg1">
              <a:lumMod val="85000"/>
            </a:schemeClr>
          </a:solidFill>
        </p:grpSpPr>
        <p:sp>
          <p:nvSpPr>
            <p:cNvPr id="113" name="Freeform 47">
              <a:extLst>
                <a:ext uri="{FF2B5EF4-FFF2-40B4-BE49-F238E27FC236}">
                  <a16:creationId xmlns:a16="http://schemas.microsoft.com/office/drawing/2014/main" id="{9589E54F-6433-4B5C-9965-8930AAE9FACE}"/>
                </a:ext>
              </a:extLst>
            </p:cNvPr>
            <p:cNvSpPr>
              <a:spLocks noEditPoints="1"/>
            </p:cNvSpPr>
            <p:nvPr/>
          </p:nvSpPr>
          <p:spPr bwMode="auto">
            <a:xfrm>
              <a:off x="3699" y="1993"/>
              <a:ext cx="114" cy="110"/>
            </a:xfrm>
            <a:custGeom>
              <a:avLst/>
              <a:gdLst>
                <a:gd name="T0" fmla="*/ 78 w 157"/>
                <a:gd name="T1" fmla="*/ 152 h 152"/>
                <a:gd name="T2" fmla="*/ 0 w 157"/>
                <a:gd name="T3" fmla="*/ 76 h 152"/>
                <a:gd name="T4" fmla="*/ 78 w 157"/>
                <a:gd name="T5" fmla="*/ 0 h 152"/>
                <a:gd name="T6" fmla="*/ 157 w 157"/>
                <a:gd name="T7" fmla="*/ 76 h 152"/>
                <a:gd name="T8" fmla="*/ 78 w 157"/>
                <a:gd name="T9" fmla="*/ 152 h 152"/>
                <a:gd name="T10" fmla="*/ 78 w 157"/>
                <a:gd name="T11" fmla="*/ 19 h 152"/>
                <a:gd name="T12" fmla="*/ 19 w 157"/>
                <a:gd name="T13" fmla="*/ 76 h 152"/>
                <a:gd name="T14" fmla="*/ 78 w 157"/>
                <a:gd name="T15" fmla="*/ 133 h 152"/>
                <a:gd name="T16" fmla="*/ 137 w 157"/>
                <a:gd name="T17" fmla="*/ 76 h 152"/>
                <a:gd name="T18" fmla="*/ 78 w 157"/>
                <a:gd name="T19" fmla="*/ 1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2">
                  <a:moveTo>
                    <a:pt x="78" y="152"/>
                  </a:moveTo>
                  <a:cubicBezTo>
                    <a:pt x="34" y="152"/>
                    <a:pt x="0" y="117"/>
                    <a:pt x="0" y="76"/>
                  </a:cubicBezTo>
                  <a:cubicBezTo>
                    <a:pt x="0" y="33"/>
                    <a:pt x="34" y="0"/>
                    <a:pt x="78" y="0"/>
                  </a:cubicBezTo>
                  <a:cubicBezTo>
                    <a:pt x="121" y="0"/>
                    <a:pt x="157" y="33"/>
                    <a:pt x="157" y="76"/>
                  </a:cubicBezTo>
                  <a:cubicBezTo>
                    <a:pt x="157" y="117"/>
                    <a:pt x="121" y="152"/>
                    <a:pt x="78" y="152"/>
                  </a:cubicBezTo>
                  <a:close/>
                  <a:moveTo>
                    <a:pt x="78" y="19"/>
                  </a:moveTo>
                  <a:cubicBezTo>
                    <a:pt x="46" y="19"/>
                    <a:pt x="19" y="44"/>
                    <a:pt x="19" y="76"/>
                  </a:cubicBezTo>
                  <a:cubicBezTo>
                    <a:pt x="19" y="108"/>
                    <a:pt x="46" y="133"/>
                    <a:pt x="78" y="133"/>
                  </a:cubicBezTo>
                  <a:cubicBezTo>
                    <a:pt x="111" y="133"/>
                    <a:pt x="137" y="108"/>
                    <a:pt x="137" y="76"/>
                  </a:cubicBezTo>
                  <a:cubicBezTo>
                    <a:pt x="137" y="44"/>
                    <a:pt x="111" y="19"/>
                    <a:pt x="7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4" name="Freeform 48">
              <a:extLst>
                <a:ext uri="{FF2B5EF4-FFF2-40B4-BE49-F238E27FC236}">
                  <a16:creationId xmlns:a16="http://schemas.microsoft.com/office/drawing/2014/main" id="{3454E355-2F8E-42BD-B000-A5F68884E75D}"/>
                </a:ext>
              </a:extLst>
            </p:cNvPr>
            <p:cNvSpPr>
              <a:spLocks noEditPoints="1"/>
            </p:cNvSpPr>
            <p:nvPr/>
          </p:nvSpPr>
          <p:spPr bwMode="auto">
            <a:xfrm>
              <a:off x="3699" y="1993"/>
              <a:ext cx="114" cy="110"/>
            </a:xfrm>
            <a:custGeom>
              <a:avLst/>
              <a:gdLst>
                <a:gd name="T0" fmla="*/ 78 w 157"/>
                <a:gd name="T1" fmla="*/ 152 h 152"/>
                <a:gd name="T2" fmla="*/ 0 w 157"/>
                <a:gd name="T3" fmla="*/ 76 h 152"/>
                <a:gd name="T4" fmla="*/ 78 w 157"/>
                <a:gd name="T5" fmla="*/ 0 h 152"/>
                <a:gd name="T6" fmla="*/ 157 w 157"/>
                <a:gd name="T7" fmla="*/ 76 h 152"/>
                <a:gd name="T8" fmla="*/ 78 w 157"/>
                <a:gd name="T9" fmla="*/ 152 h 152"/>
                <a:gd name="T10" fmla="*/ 78 w 157"/>
                <a:gd name="T11" fmla="*/ 19 h 152"/>
                <a:gd name="T12" fmla="*/ 19 w 157"/>
                <a:gd name="T13" fmla="*/ 76 h 152"/>
                <a:gd name="T14" fmla="*/ 78 w 157"/>
                <a:gd name="T15" fmla="*/ 133 h 152"/>
                <a:gd name="T16" fmla="*/ 137 w 157"/>
                <a:gd name="T17" fmla="*/ 76 h 152"/>
                <a:gd name="T18" fmla="*/ 78 w 157"/>
                <a:gd name="T19" fmla="*/ 1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2">
                  <a:moveTo>
                    <a:pt x="78" y="152"/>
                  </a:moveTo>
                  <a:cubicBezTo>
                    <a:pt x="34" y="152"/>
                    <a:pt x="0" y="117"/>
                    <a:pt x="0" y="76"/>
                  </a:cubicBezTo>
                  <a:cubicBezTo>
                    <a:pt x="0" y="33"/>
                    <a:pt x="34" y="0"/>
                    <a:pt x="78" y="0"/>
                  </a:cubicBezTo>
                  <a:cubicBezTo>
                    <a:pt x="121" y="0"/>
                    <a:pt x="157" y="33"/>
                    <a:pt x="157" y="76"/>
                  </a:cubicBezTo>
                  <a:cubicBezTo>
                    <a:pt x="157" y="117"/>
                    <a:pt x="121" y="152"/>
                    <a:pt x="78" y="152"/>
                  </a:cubicBezTo>
                  <a:close/>
                  <a:moveTo>
                    <a:pt x="78" y="19"/>
                  </a:moveTo>
                  <a:cubicBezTo>
                    <a:pt x="46" y="19"/>
                    <a:pt x="19" y="44"/>
                    <a:pt x="19" y="76"/>
                  </a:cubicBezTo>
                  <a:cubicBezTo>
                    <a:pt x="19" y="108"/>
                    <a:pt x="46" y="133"/>
                    <a:pt x="78" y="133"/>
                  </a:cubicBezTo>
                  <a:cubicBezTo>
                    <a:pt x="111" y="133"/>
                    <a:pt x="137" y="108"/>
                    <a:pt x="137" y="76"/>
                  </a:cubicBezTo>
                  <a:cubicBezTo>
                    <a:pt x="137" y="44"/>
                    <a:pt x="111" y="19"/>
                    <a:pt x="7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5" name="Freeform 49">
              <a:extLst>
                <a:ext uri="{FF2B5EF4-FFF2-40B4-BE49-F238E27FC236}">
                  <a16:creationId xmlns:a16="http://schemas.microsoft.com/office/drawing/2014/main" id="{21224BAF-8B87-4878-B23D-29A657F1B31E}"/>
                </a:ext>
              </a:extLst>
            </p:cNvPr>
            <p:cNvSpPr>
              <a:spLocks noEditPoints="1"/>
            </p:cNvSpPr>
            <p:nvPr/>
          </p:nvSpPr>
          <p:spPr bwMode="auto">
            <a:xfrm>
              <a:off x="3673" y="2117"/>
              <a:ext cx="170" cy="210"/>
            </a:xfrm>
            <a:custGeom>
              <a:avLst/>
              <a:gdLst>
                <a:gd name="T0" fmla="*/ 157 w 236"/>
                <a:gd name="T1" fmla="*/ 292 h 292"/>
                <a:gd name="T2" fmla="*/ 78 w 236"/>
                <a:gd name="T3" fmla="*/ 292 h 292"/>
                <a:gd name="T4" fmla="*/ 69 w 236"/>
                <a:gd name="T5" fmla="*/ 282 h 292"/>
                <a:gd name="T6" fmla="*/ 69 w 236"/>
                <a:gd name="T7" fmla="*/ 160 h 292"/>
                <a:gd name="T8" fmla="*/ 0 w 236"/>
                <a:gd name="T9" fmla="*/ 10 h 292"/>
                <a:gd name="T10" fmla="*/ 9 w 236"/>
                <a:gd name="T11" fmla="*/ 0 h 292"/>
                <a:gd name="T12" fmla="*/ 226 w 236"/>
                <a:gd name="T13" fmla="*/ 0 h 292"/>
                <a:gd name="T14" fmla="*/ 236 w 236"/>
                <a:gd name="T15" fmla="*/ 10 h 292"/>
                <a:gd name="T16" fmla="*/ 167 w 236"/>
                <a:gd name="T17" fmla="*/ 160 h 292"/>
                <a:gd name="T18" fmla="*/ 167 w 236"/>
                <a:gd name="T19" fmla="*/ 282 h 292"/>
                <a:gd name="T20" fmla="*/ 157 w 236"/>
                <a:gd name="T21" fmla="*/ 292 h 292"/>
                <a:gd name="T22" fmla="*/ 88 w 236"/>
                <a:gd name="T23" fmla="*/ 272 h 292"/>
                <a:gd name="T24" fmla="*/ 147 w 236"/>
                <a:gd name="T25" fmla="*/ 272 h 292"/>
                <a:gd name="T26" fmla="*/ 147 w 236"/>
                <a:gd name="T27" fmla="*/ 155 h 292"/>
                <a:gd name="T28" fmla="*/ 152 w 236"/>
                <a:gd name="T29" fmla="*/ 147 h 292"/>
                <a:gd name="T30" fmla="*/ 216 w 236"/>
                <a:gd name="T31" fmla="*/ 19 h 292"/>
                <a:gd name="T32" fmla="*/ 19 w 236"/>
                <a:gd name="T33" fmla="*/ 19 h 292"/>
                <a:gd name="T34" fmla="*/ 83 w 236"/>
                <a:gd name="T35" fmla="*/ 147 h 292"/>
                <a:gd name="T36" fmla="*/ 88 w 236"/>
                <a:gd name="T37" fmla="*/ 155 h 292"/>
                <a:gd name="T38" fmla="*/ 88 w 236"/>
                <a:gd name="T39" fmla="*/ 272 h 292"/>
                <a:gd name="T40" fmla="*/ 88 w 236"/>
                <a:gd name="T41" fmla="*/ 27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6" h="292">
                  <a:moveTo>
                    <a:pt x="157" y="292"/>
                  </a:moveTo>
                  <a:cubicBezTo>
                    <a:pt x="78" y="292"/>
                    <a:pt x="78" y="292"/>
                    <a:pt x="78" y="292"/>
                  </a:cubicBezTo>
                  <a:cubicBezTo>
                    <a:pt x="73" y="292"/>
                    <a:pt x="69" y="287"/>
                    <a:pt x="69" y="282"/>
                  </a:cubicBezTo>
                  <a:cubicBezTo>
                    <a:pt x="69" y="160"/>
                    <a:pt x="69" y="160"/>
                    <a:pt x="69" y="160"/>
                  </a:cubicBezTo>
                  <a:cubicBezTo>
                    <a:pt x="24" y="133"/>
                    <a:pt x="0" y="78"/>
                    <a:pt x="0" y="10"/>
                  </a:cubicBezTo>
                  <a:cubicBezTo>
                    <a:pt x="0" y="5"/>
                    <a:pt x="5" y="0"/>
                    <a:pt x="9" y="0"/>
                  </a:cubicBezTo>
                  <a:cubicBezTo>
                    <a:pt x="226" y="0"/>
                    <a:pt x="226" y="0"/>
                    <a:pt x="226" y="0"/>
                  </a:cubicBezTo>
                  <a:cubicBezTo>
                    <a:pt x="231" y="0"/>
                    <a:pt x="236" y="5"/>
                    <a:pt x="236" y="10"/>
                  </a:cubicBezTo>
                  <a:cubicBezTo>
                    <a:pt x="236" y="78"/>
                    <a:pt x="211" y="133"/>
                    <a:pt x="167" y="160"/>
                  </a:cubicBezTo>
                  <a:cubicBezTo>
                    <a:pt x="167" y="282"/>
                    <a:pt x="167" y="282"/>
                    <a:pt x="167" y="282"/>
                  </a:cubicBezTo>
                  <a:cubicBezTo>
                    <a:pt x="167" y="287"/>
                    <a:pt x="162" y="292"/>
                    <a:pt x="157" y="292"/>
                  </a:cubicBezTo>
                  <a:close/>
                  <a:moveTo>
                    <a:pt x="88" y="272"/>
                  </a:moveTo>
                  <a:cubicBezTo>
                    <a:pt x="147" y="272"/>
                    <a:pt x="147" y="272"/>
                    <a:pt x="147" y="272"/>
                  </a:cubicBezTo>
                  <a:cubicBezTo>
                    <a:pt x="147" y="155"/>
                    <a:pt x="147" y="155"/>
                    <a:pt x="147" y="155"/>
                  </a:cubicBezTo>
                  <a:cubicBezTo>
                    <a:pt x="147" y="152"/>
                    <a:pt x="149" y="149"/>
                    <a:pt x="152" y="147"/>
                  </a:cubicBezTo>
                  <a:cubicBezTo>
                    <a:pt x="190" y="125"/>
                    <a:pt x="213" y="79"/>
                    <a:pt x="216" y="19"/>
                  </a:cubicBezTo>
                  <a:cubicBezTo>
                    <a:pt x="19" y="19"/>
                    <a:pt x="19" y="19"/>
                    <a:pt x="19" y="19"/>
                  </a:cubicBezTo>
                  <a:cubicBezTo>
                    <a:pt x="21" y="79"/>
                    <a:pt x="44" y="125"/>
                    <a:pt x="83" y="147"/>
                  </a:cubicBezTo>
                  <a:cubicBezTo>
                    <a:pt x="87" y="149"/>
                    <a:pt x="88" y="152"/>
                    <a:pt x="88" y="155"/>
                  </a:cubicBezTo>
                  <a:cubicBezTo>
                    <a:pt x="88" y="272"/>
                    <a:pt x="88" y="272"/>
                    <a:pt x="88" y="272"/>
                  </a:cubicBezTo>
                  <a:cubicBezTo>
                    <a:pt x="88" y="272"/>
                    <a:pt x="88" y="272"/>
                    <a:pt x="88" y="2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6" name="Freeform 50">
              <a:extLst>
                <a:ext uri="{FF2B5EF4-FFF2-40B4-BE49-F238E27FC236}">
                  <a16:creationId xmlns:a16="http://schemas.microsoft.com/office/drawing/2014/main" id="{C962C486-45EF-40DD-B0BC-CF93C012F67B}"/>
                </a:ext>
              </a:extLst>
            </p:cNvPr>
            <p:cNvSpPr>
              <a:spLocks/>
            </p:cNvSpPr>
            <p:nvPr/>
          </p:nvSpPr>
          <p:spPr bwMode="auto">
            <a:xfrm>
              <a:off x="3836" y="2006"/>
              <a:ext cx="157" cy="180"/>
            </a:xfrm>
            <a:custGeom>
              <a:avLst/>
              <a:gdLst>
                <a:gd name="T0" fmla="*/ 89 w 218"/>
                <a:gd name="T1" fmla="*/ 250 h 250"/>
                <a:gd name="T2" fmla="*/ 38 w 218"/>
                <a:gd name="T3" fmla="*/ 241 h 250"/>
                <a:gd name="T4" fmla="*/ 33 w 218"/>
                <a:gd name="T5" fmla="*/ 228 h 250"/>
                <a:gd name="T6" fmla="*/ 47 w 218"/>
                <a:gd name="T7" fmla="*/ 223 h 250"/>
                <a:gd name="T8" fmla="*/ 89 w 218"/>
                <a:gd name="T9" fmla="*/ 231 h 250"/>
                <a:gd name="T10" fmla="*/ 198 w 218"/>
                <a:gd name="T11" fmla="*/ 125 h 250"/>
                <a:gd name="T12" fmla="*/ 89 w 218"/>
                <a:gd name="T13" fmla="*/ 19 h 250"/>
                <a:gd name="T14" fmla="*/ 19 w 218"/>
                <a:gd name="T15" fmla="*/ 45 h 250"/>
                <a:gd name="T16" fmla="*/ 5 w 218"/>
                <a:gd name="T17" fmla="*/ 43 h 250"/>
                <a:gd name="T18" fmla="*/ 5 w 218"/>
                <a:gd name="T19" fmla="*/ 31 h 250"/>
                <a:gd name="T20" fmla="*/ 89 w 218"/>
                <a:gd name="T21" fmla="*/ 0 h 250"/>
                <a:gd name="T22" fmla="*/ 218 w 218"/>
                <a:gd name="T23" fmla="*/ 125 h 250"/>
                <a:gd name="T24" fmla="*/ 89 w 218"/>
                <a:gd name="T25"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8" h="250">
                  <a:moveTo>
                    <a:pt x="89" y="250"/>
                  </a:moveTo>
                  <a:cubicBezTo>
                    <a:pt x="71" y="250"/>
                    <a:pt x="55" y="247"/>
                    <a:pt x="38" y="241"/>
                  </a:cubicBezTo>
                  <a:cubicBezTo>
                    <a:pt x="33" y="237"/>
                    <a:pt x="32" y="233"/>
                    <a:pt x="33" y="228"/>
                  </a:cubicBezTo>
                  <a:cubicBezTo>
                    <a:pt x="35" y="223"/>
                    <a:pt x="42" y="220"/>
                    <a:pt x="47" y="223"/>
                  </a:cubicBezTo>
                  <a:cubicBezTo>
                    <a:pt x="60" y="228"/>
                    <a:pt x="75" y="231"/>
                    <a:pt x="89" y="231"/>
                  </a:cubicBezTo>
                  <a:cubicBezTo>
                    <a:pt x="149" y="231"/>
                    <a:pt x="198" y="183"/>
                    <a:pt x="198" y="125"/>
                  </a:cubicBezTo>
                  <a:cubicBezTo>
                    <a:pt x="198" y="66"/>
                    <a:pt x="149" y="19"/>
                    <a:pt x="89" y="19"/>
                  </a:cubicBezTo>
                  <a:cubicBezTo>
                    <a:pt x="63" y="19"/>
                    <a:pt x="38" y="27"/>
                    <a:pt x="19" y="45"/>
                  </a:cubicBezTo>
                  <a:cubicBezTo>
                    <a:pt x="14" y="48"/>
                    <a:pt x="9" y="48"/>
                    <a:pt x="5" y="43"/>
                  </a:cubicBezTo>
                  <a:cubicBezTo>
                    <a:pt x="0" y="39"/>
                    <a:pt x="2" y="34"/>
                    <a:pt x="5" y="31"/>
                  </a:cubicBezTo>
                  <a:cubicBezTo>
                    <a:pt x="28" y="10"/>
                    <a:pt x="58" y="0"/>
                    <a:pt x="89" y="0"/>
                  </a:cubicBezTo>
                  <a:cubicBezTo>
                    <a:pt x="160" y="0"/>
                    <a:pt x="218" y="56"/>
                    <a:pt x="218" y="125"/>
                  </a:cubicBezTo>
                  <a:cubicBezTo>
                    <a:pt x="218" y="194"/>
                    <a:pt x="160" y="250"/>
                    <a:pt x="89" y="2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7" name="Freeform 51">
              <a:extLst>
                <a:ext uri="{FF2B5EF4-FFF2-40B4-BE49-F238E27FC236}">
                  <a16:creationId xmlns:a16="http://schemas.microsoft.com/office/drawing/2014/main" id="{432A718A-3B80-4C39-9D55-52CBF984C62B}"/>
                </a:ext>
              </a:extLst>
            </p:cNvPr>
            <p:cNvSpPr>
              <a:spLocks/>
            </p:cNvSpPr>
            <p:nvPr/>
          </p:nvSpPr>
          <p:spPr bwMode="auto">
            <a:xfrm>
              <a:off x="3856" y="1993"/>
              <a:ext cx="150" cy="140"/>
            </a:xfrm>
            <a:custGeom>
              <a:avLst/>
              <a:gdLst>
                <a:gd name="T0" fmla="*/ 62 w 209"/>
                <a:gd name="T1" fmla="*/ 194 h 194"/>
                <a:gd name="T2" fmla="*/ 56 w 209"/>
                <a:gd name="T3" fmla="*/ 191 h 194"/>
                <a:gd name="T4" fmla="*/ 4 w 209"/>
                <a:gd name="T5" fmla="*/ 140 h 194"/>
                <a:gd name="T6" fmla="*/ 4 w 209"/>
                <a:gd name="T7" fmla="*/ 128 h 194"/>
                <a:gd name="T8" fmla="*/ 17 w 209"/>
                <a:gd name="T9" fmla="*/ 128 h 194"/>
                <a:gd name="T10" fmla="*/ 62 w 209"/>
                <a:gd name="T11" fmla="*/ 170 h 194"/>
                <a:gd name="T12" fmla="*/ 189 w 209"/>
                <a:gd name="T13" fmla="*/ 4 h 194"/>
                <a:gd name="T14" fmla="*/ 202 w 209"/>
                <a:gd name="T15" fmla="*/ 3 h 194"/>
                <a:gd name="T16" fmla="*/ 205 w 209"/>
                <a:gd name="T17" fmla="*/ 15 h 194"/>
                <a:gd name="T18" fmla="*/ 70 w 209"/>
                <a:gd name="T19" fmla="*/ 191 h 194"/>
                <a:gd name="T20" fmla="*/ 64 w 209"/>
                <a:gd name="T21" fmla="*/ 194 h 194"/>
                <a:gd name="T22" fmla="*/ 62 w 209"/>
                <a:gd name="T23"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194">
                  <a:moveTo>
                    <a:pt x="62" y="194"/>
                  </a:moveTo>
                  <a:cubicBezTo>
                    <a:pt x="60" y="194"/>
                    <a:pt x="57" y="192"/>
                    <a:pt x="56" y="191"/>
                  </a:cubicBezTo>
                  <a:cubicBezTo>
                    <a:pt x="4" y="140"/>
                    <a:pt x="4" y="140"/>
                    <a:pt x="4" y="140"/>
                  </a:cubicBezTo>
                  <a:cubicBezTo>
                    <a:pt x="0" y="137"/>
                    <a:pt x="0" y="131"/>
                    <a:pt x="4" y="128"/>
                  </a:cubicBezTo>
                  <a:cubicBezTo>
                    <a:pt x="7" y="123"/>
                    <a:pt x="13" y="123"/>
                    <a:pt x="17" y="128"/>
                  </a:cubicBezTo>
                  <a:cubicBezTo>
                    <a:pt x="62" y="170"/>
                    <a:pt x="62" y="170"/>
                    <a:pt x="62" y="170"/>
                  </a:cubicBezTo>
                  <a:cubicBezTo>
                    <a:pt x="189" y="4"/>
                    <a:pt x="189" y="4"/>
                    <a:pt x="189" y="4"/>
                  </a:cubicBezTo>
                  <a:cubicBezTo>
                    <a:pt x="192" y="1"/>
                    <a:pt x="199" y="0"/>
                    <a:pt x="202" y="3"/>
                  </a:cubicBezTo>
                  <a:cubicBezTo>
                    <a:pt x="207" y="6"/>
                    <a:pt x="209" y="12"/>
                    <a:pt x="205" y="15"/>
                  </a:cubicBezTo>
                  <a:cubicBezTo>
                    <a:pt x="70" y="191"/>
                    <a:pt x="70" y="191"/>
                    <a:pt x="70" y="191"/>
                  </a:cubicBezTo>
                  <a:cubicBezTo>
                    <a:pt x="69" y="192"/>
                    <a:pt x="65" y="194"/>
                    <a:pt x="64" y="194"/>
                  </a:cubicBezTo>
                  <a:cubicBezTo>
                    <a:pt x="62" y="194"/>
                    <a:pt x="62" y="194"/>
                    <a:pt x="62" y="1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05" name="Freeform 132">
            <a:extLst>
              <a:ext uri="{FF2B5EF4-FFF2-40B4-BE49-F238E27FC236}">
                <a16:creationId xmlns:a16="http://schemas.microsoft.com/office/drawing/2014/main" id="{8FA7B3CE-8470-4DB3-925E-0A8C51D7BFDB}"/>
              </a:ext>
            </a:extLst>
          </p:cNvPr>
          <p:cNvSpPr>
            <a:spLocks noEditPoints="1"/>
          </p:cNvSpPr>
          <p:nvPr/>
        </p:nvSpPr>
        <p:spPr bwMode="auto">
          <a:xfrm>
            <a:off x="984657" y="1493478"/>
            <a:ext cx="494523" cy="438368"/>
          </a:xfrm>
          <a:custGeom>
            <a:avLst/>
            <a:gdLst>
              <a:gd name="T0" fmla="*/ 9 w 133"/>
              <a:gd name="T1" fmla="*/ 0 h 116"/>
              <a:gd name="T2" fmla="*/ 0 w 133"/>
              <a:gd name="T3" fmla="*/ 91 h 116"/>
              <a:gd name="T4" fmla="*/ 56 w 133"/>
              <a:gd name="T5" fmla="*/ 99 h 116"/>
              <a:gd name="T6" fmla="*/ 39 w 133"/>
              <a:gd name="T7" fmla="*/ 110 h 116"/>
              <a:gd name="T8" fmla="*/ 39 w 133"/>
              <a:gd name="T9" fmla="*/ 116 h 116"/>
              <a:gd name="T10" fmla="*/ 97 w 133"/>
              <a:gd name="T11" fmla="*/ 113 h 116"/>
              <a:gd name="T12" fmla="*/ 78 w 133"/>
              <a:gd name="T13" fmla="*/ 110 h 116"/>
              <a:gd name="T14" fmla="*/ 124 w 133"/>
              <a:gd name="T15" fmla="*/ 99 h 116"/>
              <a:gd name="T16" fmla="*/ 133 w 133"/>
              <a:gd name="T17" fmla="*/ 8 h 116"/>
              <a:gd name="T18" fmla="*/ 72 w 133"/>
              <a:gd name="T19" fmla="*/ 110 h 116"/>
              <a:gd name="T20" fmla="*/ 61 w 133"/>
              <a:gd name="T21" fmla="*/ 99 h 116"/>
              <a:gd name="T22" fmla="*/ 72 w 133"/>
              <a:gd name="T23" fmla="*/ 110 h 116"/>
              <a:gd name="T24" fmla="*/ 124 w 133"/>
              <a:gd name="T25" fmla="*/ 94 h 116"/>
              <a:gd name="T26" fmla="*/ 6 w 133"/>
              <a:gd name="T27" fmla="*/ 91 h 116"/>
              <a:gd name="T28" fmla="*/ 9 w 133"/>
              <a:gd name="T29" fmla="*/ 5 h 116"/>
              <a:gd name="T30" fmla="*/ 127 w 133"/>
              <a:gd name="T31" fmla="*/ 8 h 116"/>
              <a:gd name="T32" fmla="*/ 109 w 133"/>
              <a:gd name="T33" fmla="*/ 36 h 116"/>
              <a:gd name="T34" fmla="*/ 68 w 133"/>
              <a:gd name="T35" fmla="*/ 19 h 116"/>
              <a:gd name="T36" fmla="*/ 30 w 133"/>
              <a:gd name="T37" fmla="*/ 36 h 116"/>
              <a:gd name="T38" fmla="*/ 30 w 133"/>
              <a:gd name="T39" fmla="*/ 36 h 116"/>
              <a:gd name="T40" fmla="*/ 28 w 133"/>
              <a:gd name="T41" fmla="*/ 37 h 116"/>
              <a:gd name="T42" fmla="*/ 28 w 133"/>
              <a:gd name="T43" fmla="*/ 57 h 116"/>
              <a:gd name="T44" fmla="*/ 23 w 133"/>
              <a:gd name="T45" fmla="*/ 76 h 116"/>
              <a:gd name="T46" fmla="*/ 36 w 133"/>
              <a:gd name="T47" fmla="*/ 77 h 116"/>
              <a:gd name="T48" fmla="*/ 39 w 133"/>
              <a:gd name="T49" fmla="*/ 73 h 116"/>
              <a:gd name="T50" fmla="*/ 34 w 133"/>
              <a:gd name="T51" fmla="*/ 43 h 116"/>
              <a:gd name="T52" fmla="*/ 45 w 133"/>
              <a:gd name="T53" fmla="*/ 66 h 116"/>
              <a:gd name="T54" fmla="*/ 68 w 133"/>
              <a:gd name="T55" fmla="*/ 79 h 116"/>
              <a:gd name="T56" fmla="*/ 71 w 133"/>
              <a:gd name="T57" fmla="*/ 79 h 116"/>
              <a:gd name="T58" fmla="*/ 94 w 133"/>
              <a:gd name="T59" fmla="*/ 66 h 116"/>
              <a:gd name="T60" fmla="*/ 109 w 133"/>
              <a:gd name="T61" fmla="*/ 41 h 116"/>
              <a:gd name="T62" fmla="*/ 109 w 133"/>
              <a:gd name="T63" fmla="*/ 36 h 116"/>
              <a:gd name="T64" fmla="*/ 31 w 133"/>
              <a:gd name="T65" fmla="*/ 66 h 116"/>
              <a:gd name="T66" fmla="*/ 29 w 133"/>
              <a:gd name="T67" fmla="*/ 71 h 116"/>
              <a:gd name="T68" fmla="*/ 69 w 133"/>
              <a:gd name="T69" fmla="*/ 74 h 116"/>
              <a:gd name="T70" fmla="*/ 50 w 133"/>
              <a:gd name="T71" fmla="*/ 50 h 116"/>
              <a:gd name="T72" fmla="*/ 69 w 133"/>
              <a:gd name="T73" fmla="*/ 58 h 116"/>
              <a:gd name="T74" fmla="*/ 89 w 133"/>
              <a:gd name="T75" fmla="*/ 50 h 116"/>
              <a:gd name="T76" fmla="*/ 69 w 133"/>
              <a:gd name="T77" fmla="*/ 52 h 116"/>
              <a:gd name="T78" fmla="*/ 69 w 133"/>
              <a:gd name="T79" fmla="*/ 25 h 116"/>
              <a:gd name="T80" fmla="*/ 69 w 133"/>
              <a:gd name="T81" fmla="*/ 5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3" h="116">
                <a:moveTo>
                  <a:pt x="124" y="0"/>
                </a:moveTo>
                <a:cubicBezTo>
                  <a:pt x="9" y="0"/>
                  <a:pt x="9" y="0"/>
                  <a:pt x="9" y="0"/>
                </a:cubicBezTo>
                <a:cubicBezTo>
                  <a:pt x="4" y="0"/>
                  <a:pt x="0" y="4"/>
                  <a:pt x="0" y="8"/>
                </a:cubicBezTo>
                <a:cubicBezTo>
                  <a:pt x="0" y="91"/>
                  <a:pt x="0" y="91"/>
                  <a:pt x="0" y="91"/>
                </a:cubicBezTo>
                <a:cubicBezTo>
                  <a:pt x="0" y="95"/>
                  <a:pt x="4" y="99"/>
                  <a:pt x="9" y="99"/>
                </a:cubicBezTo>
                <a:cubicBezTo>
                  <a:pt x="56" y="99"/>
                  <a:pt x="56" y="99"/>
                  <a:pt x="56" y="99"/>
                </a:cubicBezTo>
                <a:cubicBezTo>
                  <a:pt x="56" y="110"/>
                  <a:pt x="56" y="110"/>
                  <a:pt x="56" y="110"/>
                </a:cubicBezTo>
                <a:cubicBezTo>
                  <a:pt x="39" y="110"/>
                  <a:pt x="39" y="110"/>
                  <a:pt x="39" y="110"/>
                </a:cubicBezTo>
                <a:cubicBezTo>
                  <a:pt x="37" y="110"/>
                  <a:pt x="36" y="111"/>
                  <a:pt x="36" y="113"/>
                </a:cubicBezTo>
                <a:cubicBezTo>
                  <a:pt x="36" y="114"/>
                  <a:pt x="37" y="116"/>
                  <a:pt x="39" y="116"/>
                </a:cubicBezTo>
                <a:cubicBezTo>
                  <a:pt x="94" y="116"/>
                  <a:pt x="94" y="116"/>
                  <a:pt x="94" y="116"/>
                </a:cubicBezTo>
                <a:cubicBezTo>
                  <a:pt x="96" y="116"/>
                  <a:pt x="97" y="114"/>
                  <a:pt x="97" y="113"/>
                </a:cubicBezTo>
                <a:cubicBezTo>
                  <a:pt x="97" y="111"/>
                  <a:pt x="96" y="110"/>
                  <a:pt x="94" y="110"/>
                </a:cubicBezTo>
                <a:cubicBezTo>
                  <a:pt x="78" y="110"/>
                  <a:pt x="78" y="110"/>
                  <a:pt x="78" y="110"/>
                </a:cubicBezTo>
                <a:cubicBezTo>
                  <a:pt x="78" y="99"/>
                  <a:pt x="78" y="99"/>
                  <a:pt x="78" y="99"/>
                </a:cubicBezTo>
                <a:cubicBezTo>
                  <a:pt x="124" y="99"/>
                  <a:pt x="124" y="99"/>
                  <a:pt x="124" y="99"/>
                </a:cubicBezTo>
                <a:cubicBezTo>
                  <a:pt x="129" y="99"/>
                  <a:pt x="133" y="95"/>
                  <a:pt x="133" y="91"/>
                </a:cubicBezTo>
                <a:cubicBezTo>
                  <a:pt x="133" y="8"/>
                  <a:pt x="133" y="8"/>
                  <a:pt x="133" y="8"/>
                </a:cubicBezTo>
                <a:cubicBezTo>
                  <a:pt x="133" y="4"/>
                  <a:pt x="129" y="0"/>
                  <a:pt x="124" y="0"/>
                </a:cubicBezTo>
                <a:close/>
                <a:moveTo>
                  <a:pt x="72" y="110"/>
                </a:moveTo>
                <a:cubicBezTo>
                  <a:pt x="61" y="110"/>
                  <a:pt x="61" y="110"/>
                  <a:pt x="61" y="110"/>
                </a:cubicBezTo>
                <a:cubicBezTo>
                  <a:pt x="61" y="99"/>
                  <a:pt x="61" y="99"/>
                  <a:pt x="61" y="99"/>
                </a:cubicBezTo>
                <a:cubicBezTo>
                  <a:pt x="72" y="99"/>
                  <a:pt x="72" y="99"/>
                  <a:pt x="72" y="99"/>
                </a:cubicBezTo>
                <a:lnTo>
                  <a:pt x="72" y="110"/>
                </a:lnTo>
                <a:close/>
                <a:moveTo>
                  <a:pt x="127" y="91"/>
                </a:moveTo>
                <a:cubicBezTo>
                  <a:pt x="127" y="92"/>
                  <a:pt x="126" y="94"/>
                  <a:pt x="124" y="94"/>
                </a:cubicBezTo>
                <a:cubicBezTo>
                  <a:pt x="9" y="94"/>
                  <a:pt x="9" y="94"/>
                  <a:pt x="9" y="94"/>
                </a:cubicBezTo>
                <a:cubicBezTo>
                  <a:pt x="7" y="94"/>
                  <a:pt x="6" y="92"/>
                  <a:pt x="6" y="91"/>
                </a:cubicBezTo>
                <a:cubicBezTo>
                  <a:pt x="6" y="8"/>
                  <a:pt x="6" y="8"/>
                  <a:pt x="6" y="8"/>
                </a:cubicBezTo>
                <a:cubicBezTo>
                  <a:pt x="6" y="7"/>
                  <a:pt x="7" y="5"/>
                  <a:pt x="9" y="5"/>
                </a:cubicBezTo>
                <a:cubicBezTo>
                  <a:pt x="124" y="5"/>
                  <a:pt x="124" y="5"/>
                  <a:pt x="124" y="5"/>
                </a:cubicBezTo>
                <a:cubicBezTo>
                  <a:pt x="126" y="5"/>
                  <a:pt x="127" y="7"/>
                  <a:pt x="127" y="8"/>
                </a:cubicBezTo>
                <a:lnTo>
                  <a:pt x="127" y="91"/>
                </a:lnTo>
                <a:close/>
                <a:moveTo>
                  <a:pt x="109" y="36"/>
                </a:moveTo>
                <a:cubicBezTo>
                  <a:pt x="70" y="19"/>
                  <a:pt x="70" y="19"/>
                  <a:pt x="70" y="19"/>
                </a:cubicBezTo>
                <a:cubicBezTo>
                  <a:pt x="70" y="19"/>
                  <a:pt x="69" y="19"/>
                  <a:pt x="68" y="19"/>
                </a:cubicBezTo>
                <a:cubicBezTo>
                  <a:pt x="30" y="36"/>
                  <a:pt x="30" y="36"/>
                  <a:pt x="30" y="36"/>
                </a:cubicBezTo>
                <a:cubicBezTo>
                  <a:pt x="30" y="36"/>
                  <a:pt x="30" y="36"/>
                  <a:pt x="30" y="36"/>
                </a:cubicBezTo>
                <a:cubicBezTo>
                  <a:pt x="30" y="36"/>
                  <a:pt x="30" y="36"/>
                  <a:pt x="30" y="36"/>
                </a:cubicBezTo>
                <a:cubicBezTo>
                  <a:pt x="30" y="36"/>
                  <a:pt x="30" y="36"/>
                  <a:pt x="30" y="36"/>
                </a:cubicBezTo>
                <a:cubicBezTo>
                  <a:pt x="29" y="36"/>
                  <a:pt x="29" y="36"/>
                  <a:pt x="29" y="37"/>
                </a:cubicBezTo>
                <a:cubicBezTo>
                  <a:pt x="29" y="37"/>
                  <a:pt x="28" y="37"/>
                  <a:pt x="28" y="37"/>
                </a:cubicBezTo>
                <a:cubicBezTo>
                  <a:pt x="28" y="37"/>
                  <a:pt x="28" y="38"/>
                  <a:pt x="28" y="38"/>
                </a:cubicBezTo>
                <a:cubicBezTo>
                  <a:pt x="28" y="57"/>
                  <a:pt x="28" y="57"/>
                  <a:pt x="28" y="57"/>
                </a:cubicBezTo>
                <a:cubicBezTo>
                  <a:pt x="23" y="73"/>
                  <a:pt x="23" y="73"/>
                  <a:pt x="23" y="73"/>
                </a:cubicBezTo>
                <a:cubicBezTo>
                  <a:pt x="22" y="74"/>
                  <a:pt x="22" y="75"/>
                  <a:pt x="23" y="76"/>
                </a:cubicBezTo>
                <a:cubicBezTo>
                  <a:pt x="24" y="77"/>
                  <a:pt x="24" y="77"/>
                  <a:pt x="25" y="77"/>
                </a:cubicBezTo>
                <a:cubicBezTo>
                  <a:pt x="36" y="77"/>
                  <a:pt x="36" y="77"/>
                  <a:pt x="36" y="77"/>
                </a:cubicBezTo>
                <a:cubicBezTo>
                  <a:pt x="37" y="77"/>
                  <a:pt x="38" y="77"/>
                  <a:pt x="38" y="76"/>
                </a:cubicBezTo>
                <a:cubicBezTo>
                  <a:pt x="39" y="75"/>
                  <a:pt x="39" y="74"/>
                  <a:pt x="39" y="73"/>
                </a:cubicBezTo>
                <a:cubicBezTo>
                  <a:pt x="34" y="57"/>
                  <a:pt x="34" y="57"/>
                  <a:pt x="34" y="57"/>
                </a:cubicBezTo>
                <a:cubicBezTo>
                  <a:pt x="34" y="43"/>
                  <a:pt x="34" y="43"/>
                  <a:pt x="34" y="43"/>
                </a:cubicBezTo>
                <a:cubicBezTo>
                  <a:pt x="45" y="47"/>
                  <a:pt x="45" y="47"/>
                  <a:pt x="45" y="47"/>
                </a:cubicBezTo>
                <a:cubicBezTo>
                  <a:pt x="45" y="66"/>
                  <a:pt x="45" y="66"/>
                  <a:pt x="45" y="66"/>
                </a:cubicBezTo>
                <a:cubicBezTo>
                  <a:pt x="45" y="67"/>
                  <a:pt x="45" y="68"/>
                  <a:pt x="46" y="68"/>
                </a:cubicBezTo>
                <a:cubicBezTo>
                  <a:pt x="68" y="79"/>
                  <a:pt x="68" y="79"/>
                  <a:pt x="68" y="79"/>
                </a:cubicBezTo>
                <a:cubicBezTo>
                  <a:pt x="68" y="80"/>
                  <a:pt x="69" y="80"/>
                  <a:pt x="69" y="80"/>
                </a:cubicBezTo>
                <a:cubicBezTo>
                  <a:pt x="70" y="80"/>
                  <a:pt x="70" y="80"/>
                  <a:pt x="71" y="79"/>
                </a:cubicBezTo>
                <a:cubicBezTo>
                  <a:pt x="93" y="68"/>
                  <a:pt x="93" y="68"/>
                  <a:pt x="93" y="68"/>
                </a:cubicBezTo>
                <a:cubicBezTo>
                  <a:pt x="94" y="68"/>
                  <a:pt x="94" y="67"/>
                  <a:pt x="94" y="66"/>
                </a:cubicBezTo>
                <a:cubicBezTo>
                  <a:pt x="94" y="47"/>
                  <a:pt x="94" y="47"/>
                  <a:pt x="94" y="47"/>
                </a:cubicBezTo>
                <a:cubicBezTo>
                  <a:pt x="109" y="41"/>
                  <a:pt x="109" y="41"/>
                  <a:pt x="109" y="41"/>
                </a:cubicBezTo>
                <a:cubicBezTo>
                  <a:pt x="110" y="41"/>
                  <a:pt x="111" y="40"/>
                  <a:pt x="111" y="38"/>
                </a:cubicBezTo>
                <a:cubicBezTo>
                  <a:pt x="111" y="37"/>
                  <a:pt x="110" y="36"/>
                  <a:pt x="109" y="36"/>
                </a:cubicBezTo>
                <a:close/>
                <a:moveTo>
                  <a:pt x="29" y="71"/>
                </a:moveTo>
                <a:cubicBezTo>
                  <a:pt x="31" y="66"/>
                  <a:pt x="31" y="66"/>
                  <a:pt x="31" y="66"/>
                </a:cubicBezTo>
                <a:cubicBezTo>
                  <a:pt x="32" y="71"/>
                  <a:pt x="32" y="71"/>
                  <a:pt x="32" y="71"/>
                </a:cubicBezTo>
                <a:lnTo>
                  <a:pt x="29" y="71"/>
                </a:lnTo>
                <a:close/>
                <a:moveTo>
                  <a:pt x="89" y="64"/>
                </a:moveTo>
                <a:cubicBezTo>
                  <a:pt x="69" y="74"/>
                  <a:pt x="69" y="74"/>
                  <a:pt x="69" y="74"/>
                </a:cubicBezTo>
                <a:cubicBezTo>
                  <a:pt x="50" y="64"/>
                  <a:pt x="50" y="64"/>
                  <a:pt x="50" y="64"/>
                </a:cubicBezTo>
                <a:cubicBezTo>
                  <a:pt x="50" y="50"/>
                  <a:pt x="50" y="50"/>
                  <a:pt x="50" y="50"/>
                </a:cubicBezTo>
                <a:cubicBezTo>
                  <a:pt x="68" y="57"/>
                  <a:pt x="68" y="57"/>
                  <a:pt x="68" y="57"/>
                </a:cubicBezTo>
                <a:cubicBezTo>
                  <a:pt x="69" y="58"/>
                  <a:pt x="69" y="58"/>
                  <a:pt x="69" y="58"/>
                </a:cubicBezTo>
                <a:cubicBezTo>
                  <a:pt x="70" y="58"/>
                  <a:pt x="70" y="58"/>
                  <a:pt x="70" y="57"/>
                </a:cubicBezTo>
                <a:cubicBezTo>
                  <a:pt x="89" y="50"/>
                  <a:pt x="89" y="50"/>
                  <a:pt x="89" y="50"/>
                </a:cubicBezTo>
                <a:lnTo>
                  <a:pt x="89" y="64"/>
                </a:lnTo>
                <a:close/>
                <a:moveTo>
                  <a:pt x="69" y="52"/>
                </a:moveTo>
                <a:cubicBezTo>
                  <a:pt x="38" y="38"/>
                  <a:pt x="38" y="38"/>
                  <a:pt x="38" y="38"/>
                </a:cubicBezTo>
                <a:cubicBezTo>
                  <a:pt x="69" y="25"/>
                  <a:pt x="69" y="25"/>
                  <a:pt x="69" y="25"/>
                </a:cubicBezTo>
                <a:cubicBezTo>
                  <a:pt x="101" y="38"/>
                  <a:pt x="101" y="38"/>
                  <a:pt x="101" y="38"/>
                </a:cubicBezTo>
                <a:lnTo>
                  <a:pt x="69"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AU" dirty="0"/>
          </a:p>
        </p:txBody>
      </p:sp>
      <p:grpSp>
        <p:nvGrpSpPr>
          <p:cNvPr id="106" name="Group 26">
            <a:extLst>
              <a:ext uri="{FF2B5EF4-FFF2-40B4-BE49-F238E27FC236}">
                <a16:creationId xmlns:a16="http://schemas.microsoft.com/office/drawing/2014/main" id="{9EF21A75-F044-414F-A4B9-68165CDC65B1}"/>
              </a:ext>
            </a:extLst>
          </p:cNvPr>
          <p:cNvGrpSpPr>
            <a:grpSpLocks noChangeAspect="1"/>
          </p:cNvGrpSpPr>
          <p:nvPr/>
        </p:nvGrpSpPr>
        <p:grpSpPr bwMode="auto">
          <a:xfrm>
            <a:off x="994034" y="3438094"/>
            <a:ext cx="475768" cy="475767"/>
            <a:chOff x="546" y="1482"/>
            <a:chExt cx="377" cy="377"/>
          </a:xfrm>
          <a:solidFill>
            <a:schemeClr val="bg1"/>
          </a:solidFill>
        </p:grpSpPr>
        <p:sp>
          <p:nvSpPr>
            <p:cNvPr id="107" name="Freeform 27">
              <a:extLst>
                <a:ext uri="{FF2B5EF4-FFF2-40B4-BE49-F238E27FC236}">
                  <a16:creationId xmlns:a16="http://schemas.microsoft.com/office/drawing/2014/main" id="{345979F6-FBD6-454C-B4C0-A3843F85DC8A}"/>
                </a:ext>
              </a:extLst>
            </p:cNvPr>
            <p:cNvSpPr>
              <a:spLocks noEditPoints="1"/>
            </p:cNvSpPr>
            <p:nvPr/>
          </p:nvSpPr>
          <p:spPr bwMode="auto">
            <a:xfrm>
              <a:off x="580" y="1482"/>
              <a:ext cx="128" cy="128"/>
            </a:xfrm>
            <a:custGeom>
              <a:avLst/>
              <a:gdLst>
                <a:gd name="T0" fmla="*/ 88 w 177"/>
                <a:gd name="T1" fmla="*/ 177 h 177"/>
                <a:gd name="T2" fmla="*/ 177 w 177"/>
                <a:gd name="T3" fmla="*/ 88 h 177"/>
                <a:gd name="T4" fmla="*/ 88 w 177"/>
                <a:gd name="T5" fmla="*/ 0 h 177"/>
                <a:gd name="T6" fmla="*/ 0 w 177"/>
                <a:gd name="T7" fmla="*/ 88 h 177"/>
                <a:gd name="T8" fmla="*/ 88 w 177"/>
                <a:gd name="T9" fmla="*/ 177 h 177"/>
                <a:gd name="T10" fmla="*/ 88 w 177"/>
                <a:gd name="T11" fmla="*/ 22 h 177"/>
                <a:gd name="T12" fmla="*/ 155 w 177"/>
                <a:gd name="T13" fmla="*/ 88 h 177"/>
                <a:gd name="T14" fmla="*/ 88 w 177"/>
                <a:gd name="T15" fmla="*/ 155 h 177"/>
                <a:gd name="T16" fmla="*/ 22 w 177"/>
                <a:gd name="T17" fmla="*/ 88 h 177"/>
                <a:gd name="T18" fmla="*/ 88 w 177"/>
                <a:gd name="T19" fmla="*/ 2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77">
                  <a:moveTo>
                    <a:pt x="88" y="177"/>
                  </a:moveTo>
                  <a:cubicBezTo>
                    <a:pt x="138" y="177"/>
                    <a:pt x="177" y="137"/>
                    <a:pt x="177" y="88"/>
                  </a:cubicBezTo>
                  <a:cubicBezTo>
                    <a:pt x="177" y="39"/>
                    <a:pt x="138" y="0"/>
                    <a:pt x="88" y="0"/>
                  </a:cubicBezTo>
                  <a:cubicBezTo>
                    <a:pt x="40" y="0"/>
                    <a:pt x="0" y="39"/>
                    <a:pt x="0" y="88"/>
                  </a:cubicBezTo>
                  <a:cubicBezTo>
                    <a:pt x="0" y="137"/>
                    <a:pt x="40" y="177"/>
                    <a:pt x="88" y="177"/>
                  </a:cubicBezTo>
                  <a:close/>
                  <a:moveTo>
                    <a:pt x="88" y="22"/>
                  </a:moveTo>
                  <a:cubicBezTo>
                    <a:pt x="125" y="22"/>
                    <a:pt x="155" y="51"/>
                    <a:pt x="155" y="88"/>
                  </a:cubicBezTo>
                  <a:cubicBezTo>
                    <a:pt x="155" y="125"/>
                    <a:pt x="125" y="155"/>
                    <a:pt x="88" y="155"/>
                  </a:cubicBezTo>
                  <a:cubicBezTo>
                    <a:pt x="53" y="155"/>
                    <a:pt x="22" y="125"/>
                    <a:pt x="22" y="88"/>
                  </a:cubicBezTo>
                  <a:cubicBezTo>
                    <a:pt x="22" y="51"/>
                    <a:pt x="53" y="22"/>
                    <a:pt x="8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8" name="Freeform 28">
              <a:extLst>
                <a:ext uri="{FF2B5EF4-FFF2-40B4-BE49-F238E27FC236}">
                  <a16:creationId xmlns:a16="http://schemas.microsoft.com/office/drawing/2014/main" id="{E05A39D4-2411-4AE5-8BE6-3CC026BEEDAA}"/>
                </a:ext>
              </a:extLst>
            </p:cNvPr>
            <p:cNvSpPr>
              <a:spLocks noEditPoints="1"/>
            </p:cNvSpPr>
            <p:nvPr/>
          </p:nvSpPr>
          <p:spPr bwMode="auto">
            <a:xfrm>
              <a:off x="546" y="1625"/>
              <a:ext cx="192" cy="234"/>
            </a:xfrm>
            <a:custGeom>
              <a:avLst/>
              <a:gdLst>
                <a:gd name="T0" fmla="*/ 255 w 266"/>
                <a:gd name="T1" fmla="*/ 0 h 324"/>
                <a:gd name="T2" fmla="*/ 11 w 266"/>
                <a:gd name="T3" fmla="*/ 0 h 324"/>
                <a:gd name="T4" fmla="*/ 0 w 266"/>
                <a:gd name="T5" fmla="*/ 11 h 324"/>
                <a:gd name="T6" fmla="*/ 77 w 266"/>
                <a:gd name="T7" fmla="*/ 178 h 324"/>
                <a:gd name="T8" fmla="*/ 77 w 266"/>
                <a:gd name="T9" fmla="*/ 313 h 324"/>
                <a:gd name="T10" fmla="*/ 88 w 266"/>
                <a:gd name="T11" fmla="*/ 324 h 324"/>
                <a:gd name="T12" fmla="*/ 177 w 266"/>
                <a:gd name="T13" fmla="*/ 324 h 324"/>
                <a:gd name="T14" fmla="*/ 188 w 266"/>
                <a:gd name="T15" fmla="*/ 313 h 324"/>
                <a:gd name="T16" fmla="*/ 188 w 266"/>
                <a:gd name="T17" fmla="*/ 178 h 324"/>
                <a:gd name="T18" fmla="*/ 266 w 266"/>
                <a:gd name="T19" fmla="*/ 11 h 324"/>
                <a:gd name="T20" fmla="*/ 255 w 266"/>
                <a:gd name="T21" fmla="*/ 0 h 324"/>
                <a:gd name="T22" fmla="*/ 172 w 266"/>
                <a:gd name="T23" fmla="*/ 164 h 324"/>
                <a:gd name="T24" fmla="*/ 166 w 266"/>
                <a:gd name="T25" fmla="*/ 173 h 324"/>
                <a:gd name="T26" fmla="*/ 166 w 266"/>
                <a:gd name="T27" fmla="*/ 302 h 324"/>
                <a:gd name="T28" fmla="*/ 99 w 266"/>
                <a:gd name="T29" fmla="*/ 302 h 324"/>
                <a:gd name="T30" fmla="*/ 99 w 266"/>
                <a:gd name="T31" fmla="*/ 173 h 324"/>
                <a:gd name="T32" fmla="*/ 94 w 266"/>
                <a:gd name="T33" fmla="*/ 164 h 324"/>
                <a:gd name="T34" fmla="*/ 24 w 266"/>
                <a:gd name="T35" fmla="*/ 22 h 324"/>
                <a:gd name="T36" fmla="*/ 244 w 266"/>
                <a:gd name="T37" fmla="*/ 22 h 324"/>
                <a:gd name="T38" fmla="*/ 172 w 266"/>
                <a:gd name="T39" fmla="*/ 16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6" h="324">
                  <a:moveTo>
                    <a:pt x="255" y="0"/>
                  </a:moveTo>
                  <a:cubicBezTo>
                    <a:pt x="255" y="0"/>
                    <a:pt x="255" y="0"/>
                    <a:pt x="11" y="0"/>
                  </a:cubicBezTo>
                  <a:cubicBezTo>
                    <a:pt x="5" y="0"/>
                    <a:pt x="0" y="6"/>
                    <a:pt x="0" y="11"/>
                  </a:cubicBezTo>
                  <a:cubicBezTo>
                    <a:pt x="0" y="87"/>
                    <a:pt x="29" y="148"/>
                    <a:pt x="77" y="178"/>
                  </a:cubicBezTo>
                  <a:cubicBezTo>
                    <a:pt x="77" y="178"/>
                    <a:pt x="77" y="178"/>
                    <a:pt x="77" y="313"/>
                  </a:cubicBezTo>
                  <a:cubicBezTo>
                    <a:pt x="77" y="319"/>
                    <a:pt x="83" y="324"/>
                    <a:pt x="88" y="324"/>
                  </a:cubicBezTo>
                  <a:cubicBezTo>
                    <a:pt x="88" y="324"/>
                    <a:pt x="88" y="324"/>
                    <a:pt x="177" y="324"/>
                  </a:cubicBezTo>
                  <a:cubicBezTo>
                    <a:pt x="185" y="324"/>
                    <a:pt x="188" y="319"/>
                    <a:pt x="188" y="313"/>
                  </a:cubicBezTo>
                  <a:cubicBezTo>
                    <a:pt x="188" y="313"/>
                    <a:pt x="188" y="313"/>
                    <a:pt x="188" y="178"/>
                  </a:cubicBezTo>
                  <a:cubicBezTo>
                    <a:pt x="238" y="148"/>
                    <a:pt x="266" y="87"/>
                    <a:pt x="266" y="11"/>
                  </a:cubicBezTo>
                  <a:cubicBezTo>
                    <a:pt x="266" y="6"/>
                    <a:pt x="262" y="0"/>
                    <a:pt x="255" y="0"/>
                  </a:cubicBezTo>
                  <a:close/>
                  <a:moveTo>
                    <a:pt x="172" y="164"/>
                  </a:moveTo>
                  <a:cubicBezTo>
                    <a:pt x="170" y="166"/>
                    <a:pt x="166" y="169"/>
                    <a:pt x="166" y="173"/>
                  </a:cubicBezTo>
                  <a:cubicBezTo>
                    <a:pt x="166" y="173"/>
                    <a:pt x="166" y="173"/>
                    <a:pt x="166" y="302"/>
                  </a:cubicBezTo>
                  <a:cubicBezTo>
                    <a:pt x="166" y="302"/>
                    <a:pt x="166" y="302"/>
                    <a:pt x="99" y="302"/>
                  </a:cubicBezTo>
                  <a:cubicBezTo>
                    <a:pt x="99" y="173"/>
                    <a:pt x="99" y="173"/>
                    <a:pt x="99" y="173"/>
                  </a:cubicBezTo>
                  <a:cubicBezTo>
                    <a:pt x="99" y="169"/>
                    <a:pt x="98" y="166"/>
                    <a:pt x="94" y="164"/>
                  </a:cubicBezTo>
                  <a:cubicBezTo>
                    <a:pt x="51" y="139"/>
                    <a:pt x="25" y="88"/>
                    <a:pt x="24" y="22"/>
                  </a:cubicBezTo>
                  <a:cubicBezTo>
                    <a:pt x="24" y="22"/>
                    <a:pt x="24" y="22"/>
                    <a:pt x="244" y="22"/>
                  </a:cubicBezTo>
                  <a:cubicBezTo>
                    <a:pt x="242" y="88"/>
                    <a:pt x="216" y="139"/>
                    <a:pt x="172" y="1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9" name="Freeform 29">
              <a:extLst>
                <a:ext uri="{FF2B5EF4-FFF2-40B4-BE49-F238E27FC236}">
                  <a16:creationId xmlns:a16="http://schemas.microsoft.com/office/drawing/2014/main" id="{A22FB6FB-99FF-40CF-8617-B838E3F7B948}"/>
                </a:ext>
              </a:extLst>
            </p:cNvPr>
            <p:cNvSpPr>
              <a:spLocks noEditPoints="1"/>
            </p:cNvSpPr>
            <p:nvPr/>
          </p:nvSpPr>
          <p:spPr bwMode="auto">
            <a:xfrm>
              <a:off x="779" y="1516"/>
              <a:ext cx="114" cy="139"/>
            </a:xfrm>
            <a:custGeom>
              <a:avLst/>
              <a:gdLst>
                <a:gd name="T0" fmla="*/ 157 w 157"/>
                <a:gd name="T1" fmla="*/ 75 h 193"/>
                <a:gd name="T2" fmla="*/ 79 w 157"/>
                <a:gd name="T3" fmla="*/ 0 h 193"/>
                <a:gd name="T4" fmla="*/ 0 w 157"/>
                <a:gd name="T5" fmla="*/ 75 h 193"/>
                <a:gd name="T6" fmla="*/ 47 w 157"/>
                <a:gd name="T7" fmla="*/ 145 h 193"/>
                <a:gd name="T8" fmla="*/ 47 w 157"/>
                <a:gd name="T9" fmla="*/ 182 h 193"/>
                <a:gd name="T10" fmla="*/ 58 w 157"/>
                <a:gd name="T11" fmla="*/ 193 h 193"/>
                <a:gd name="T12" fmla="*/ 100 w 157"/>
                <a:gd name="T13" fmla="*/ 193 h 193"/>
                <a:gd name="T14" fmla="*/ 110 w 157"/>
                <a:gd name="T15" fmla="*/ 182 h 193"/>
                <a:gd name="T16" fmla="*/ 110 w 157"/>
                <a:gd name="T17" fmla="*/ 145 h 193"/>
                <a:gd name="T18" fmla="*/ 157 w 157"/>
                <a:gd name="T19" fmla="*/ 75 h 193"/>
                <a:gd name="T20" fmla="*/ 89 w 157"/>
                <a:gd name="T21" fmla="*/ 171 h 193"/>
                <a:gd name="T22" fmla="*/ 68 w 157"/>
                <a:gd name="T23" fmla="*/ 171 h 193"/>
                <a:gd name="T24" fmla="*/ 68 w 157"/>
                <a:gd name="T25" fmla="*/ 150 h 193"/>
                <a:gd name="T26" fmla="*/ 79 w 157"/>
                <a:gd name="T27" fmla="*/ 151 h 193"/>
                <a:gd name="T28" fmla="*/ 89 w 157"/>
                <a:gd name="T29" fmla="*/ 150 h 193"/>
                <a:gd name="T30" fmla="*/ 89 w 157"/>
                <a:gd name="T31" fmla="*/ 171 h 193"/>
                <a:gd name="T32" fmla="*/ 79 w 157"/>
                <a:gd name="T33" fmla="*/ 130 h 193"/>
                <a:gd name="T34" fmla="*/ 23 w 157"/>
                <a:gd name="T35" fmla="*/ 75 h 193"/>
                <a:gd name="T36" fmla="*/ 79 w 157"/>
                <a:gd name="T37" fmla="*/ 21 h 193"/>
                <a:gd name="T38" fmla="*/ 135 w 157"/>
                <a:gd name="T39" fmla="*/ 75 h 193"/>
                <a:gd name="T40" fmla="*/ 79 w 157"/>
                <a:gd name="T41" fmla="*/ 13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7" h="193">
                  <a:moveTo>
                    <a:pt x="157" y="75"/>
                  </a:moveTo>
                  <a:cubicBezTo>
                    <a:pt x="157" y="34"/>
                    <a:pt x="122" y="0"/>
                    <a:pt x="79" y="0"/>
                  </a:cubicBezTo>
                  <a:cubicBezTo>
                    <a:pt x="36" y="0"/>
                    <a:pt x="0" y="34"/>
                    <a:pt x="0" y="75"/>
                  </a:cubicBezTo>
                  <a:cubicBezTo>
                    <a:pt x="0" y="106"/>
                    <a:pt x="20" y="133"/>
                    <a:pt x="47" y="145"/>
                  </a:cubicBezTo>
                  <a:cubicBezTo>
                    <a:pt x="47" y="151"/>
                    <a:pt x="47" y="163"/>
                    <a:pt x="47" y="182"/>
                  </a:cubicBezTo>
                  <a:cubicBezTo>
                    <a:pt x="47" y="188"/>
                    <a:pt x="51" y="193"/>
                    <a:pt x="58" y="193"/>
                  </a:cubicBezTo>
                  <a:cubicBezTo>
                    <a:pt x="58" y="193"/>
                    <a:pt x="58" y="193"/>
                    <a:pt x="100" y="193"/>
                  </a:cubicBezTo>
                  <a:cubicBezTo>
                    <a:pt x="105" y="193"/>
                    <a:pt x="110" y="188"/>
                    <a:pt x="110" y="182"/>
                  </a:cubicBezTo>
                  <a:cubicBezTo>
                    <a:pt x="110" y="182"/>
                    <a:pt x="110" y="182"/>
                    <a:pt x="110" y="145"/>
                  </a:cubicBezTo>
                  <a:cubicBezTo>
                    <a:pt x="138" y="133"/>
                    <a:pt x="157" y="106"/>
                    <a:pt x="157" y="75"/>
                  </a:cubicBezTo>
                  <a:close/>
                  <a:moveTo>
                    <a:pt x="89" y="171"/>
                  </a:moveTo>
                  <a:cubicBezTo>
                    <a:pt x="89" y="171"/>
                    <a:pt x="89" y="171"/>
                    <a:pt x="68" y="171"/>
                  </a:cubicBezTo>
                  <a:cubicBezTo>
                    <a:pt x="68" y="171"/>
                    <a:pt x="68" y="171"/>
                    <a:pt x="68" y="150"/>
                  </a:cubicBezTo>
                  <a:cubicBezTo>
                    <a:pt x="72" y="151"/>
                    <a:pt x="75" y="151"/>
                    <a:pt x="79" y="151"/>
                  </a:cubicBezTo>
                  <a:cubicBezTo>
                    <a:pt x="82" y="151"/>
                    <a:pt x="86" y="151"/>
                    <a:pt x="89" y="150"/>
                  </a:cubicBezTo>
                  <a:cubicBezTo>
                    <a:pt x="89" y="155"/>
                    <a:pt x="89" y="162"/>
                    <a:pt x="89" y="171"/>
                  </a:cubicBezTo>
                  <a:close/>
                  <a:moveTo>
                    <a:pt x="79" y="130"/>
                  </a:moveTo>
                  <a:cubicBezTo>
                    <a:pt x="47" y="130"/>
                    <a:pt x="23" y="104"/>
                    <a:pt x="23" y="75"/>
                  </a:cubicBezTo>
                  <a:cubicBezTo>
                    <a:pt x="23" y="45"/>
                    <a:pt x="47" y="21"/>
                    <a:pt x="79" y="21"/>
                  </a:cubicBezTo>
                  <a:cubicBezTo>
                    <a:pt x="109" y="21"/>
                    <a:pt x="135" y="45"/>
                    <a:pt x="135" y="75"/>
                  </a:cubicBezTo>
                  <a:cubicBezTo>
                    <a:pt x="135" y="104"/>
                    <a:pt x="109" y="130"/>
                    <a:pt x="7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0" name="Rectangle 30">
              <a:extLst>
                <a:ext uri="{FF2B5EF4-FFF2-40B4-BE49-F238E27FC236}">
                  <a16:creationId xmlns:a16="http://schemas.microsoft.com/office/drawing/2014/main" id="{5030F9F3-0869-44E8-B089-8480F30FCAC1}"/>
                </a:ext>
              </a:extLst>
            </p:cNvPr>
            <p:cNvSpPr>
              <a:spLocks noChangeArrowheads="1"/>
            </p:cNvSpPr>
            <p:nvPr/>
          </p:nvSpPr>
          <p:spPr bwMode="auto">
            <a:xfrm>
              <a:off x="828" y="1482"/>
              <a:ext cx="16" cy="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1" name="Freeform 31">
              <a:extLst>
                <a:ext uri="{FF2B5EF4-FFF2-40B4-BE49-F238E27FC236}">
                  <a16:creationId xmlns:a16="http://schemas.microsoft.com/office/drawing/2014/main" id="{86692F83-FCC6-403C-A7AF-DF6A0D68F99F}"/>
                </a:ext>
              </a:extLst>
            </p:cNvPr>
            <p:cNvSpPr>
              <a:spLocks/>
            </p:cNvSpPr>
            <p:nvPr/>
          </p:nvSpPr>
          <p:spPr bwMode="auto">
            <a:xfrm>
              <a:off x="882" y="1504"/>
              <a:ext cx="22" cy="19"/>
            </a:xfrm>
            <a:custGeom>
              <a:avLst/>
              <a:gdLst>
                <a:gd name="T0" fmla="*/ 0 w 22"/>
                <a:gd name="T1" fmla="*/ 9 h 19"/>
                <a:gd name="T2" fmla="*/ 11 w 22"/>
                <a:gd name="T3" fmla="*/ 19 h 19"/>
                <a:gd name="T4" fmla="*/ 22 w 22"/>
                <a:gd name="T5" fmla="*/ 9 h 19"/>
                <a:gd name="T6" fmla="*/ 11 w 22"/>
                <a:gd name="T7" fmla="*/ 0 h 19"/>
                <a:gd name="T8" fmla="*/ 0 w 22"/>
                <a:gd name="T9" fmla="*/ 9 h 19"/>
              </a:gdLst>
              <a:ahLst/>
              <a:cxnLst>
                <a:cxn ang="0">
                  <a:pos x="T0" y="T1"/>
                </a:cxn>
                <a:cxn ang="0">
                  <a:pos x="T2" y="T3"/>
                </a:cxn>
                <a:cxn ang="0">
                  <a:pos x="T4" y="T5"/>
                </a:cxn>
                <a:cxn ang="0">
                  <a:pos x="T6" y="T7"/>
                </a:cxn>
                <a:cxn ang="0">
                  <a:pos x="T8" y="T9"/>
                </a:cxn>
              </a:cxnLst>
              <a:rect l="0" t="0" r="r" b="b"/>
              <a:pathLst>
                <a:path w="22" h="19">
                  <a:moveTo>
                    <a:pt x="0" y="9"/>
                  </a:moveTo>
                  <a:lnTo>
                    <a:pt x="11" y="19"/>
                  </a:lnTo>
                  <a:lnTo>
                    <a:pt x="22" y="9"/>
                  </a:lnTo>
                  <a:lnTo>
                    <a:pt x="11" y="0"/>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2" name="Rectangle 32">
              <a:extLst>
                <a:ext uri="{FF2B5EF4-FFF2-40B4-BE49-F238E27FC236}">
                  <a16:creationId xmlns:a16="http://schemas.microsoft.com/office/drawing/2014/main" id="{EFEF1318-4873-4C81-986F-9D03D45D8239}"/>
                </a:ext>
              </a:extLst>
            </p:cNvPr>
            <p:cNvSpPr>
              <a:spLocks noChangeArrowheads="1"/>
            </p:cNvSpPr>
            <p:nvPr/>
          </p:nvSpPr>
          <p:spPr bwMode="auto">
            <a:xfrm>
              <a:off x="908" y="1560"/>
              <a:ext cx="15" cy="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8" name="Freeform 33">
              <a:extLst>
                <a:ext uri="{FF2B5EF4-FFF2-40B4-BE49-F238E27FC236}">
                  <a16:creationId xmlns:a16="http://schemas.microsoft.com/office/drawing/2014/main" id="{A74E583C-7281-4DFA-BA30-32C4E4ED8F08}"/>
                </a:ext>
              </a:extLst>
            </p:cNvPr>
            <p:cNvSpPr>
              <a:spLocks/>
            </p:cNvSpPr>
            <p:nvPr/>
          </p:nvSpPr>
          <p:spPr bwMode="auto">
            <a:xfrm>
              <a:off x="882" y="1613"/>
              <a:ext cx="22" cy="23"/>
            </a:xfrm>
            <a:custGeom>
              <a:avLst/>
              <a:gdLst>
                <a:gd name="T0" fmla="*/ 0 w 22"/>
                <a:gd name="T1" fmla="*/ 11 h 23"/>
                <a:gd name="T2" fmla="*/ 11 w 22"/>
                <a:gd name="T3" fmla="*/ 23 h 23"/>
                <a:gd name="T4" fmla="*/ 22 w 22"/>
                <a:gd name="T5" fmla="*/ 11 h 23"/>
                <a:gd name="T6" fmla="*/ 11 w 22"/>
                <a:gd name="T7" fmla="*/ 0 h 23"/>
                <a:gd name="T8" fmla="*/ 0 w 22"/>
                <a:gd name="T9" fmla="*/ 11 h 23"/>
              </a:gdLst>
              <a:ahLst/>
              <a:cxnLst>
                <a:cxn ang="0">
                  <a:pos x="T0" y="T1"/>
                </a:cxn>
                <a:cxn ang="0">
                  <a:pos x="T2" y="T3"/>
                </a:cxn>
                <a:cxn ang="0">
                  <a:pos x="T4" y="T5"/>
                </a:cxn>
                <a:cxn ang="0">
                  <a:pos x="T6" y="T7"/>
                </a:cxn>
                <a:cxn ang="0">
                  <a:pos x="T8" y="T9"/>
                </a:cxn>
              </a:cxnLst>
              <a:rect l="0" t="0" r="r" b="b"/>
              <a:pathLst>
                <a:path w="22" h="23">
                  <a:moveTo>
                    <a:pt x="0" y="11"/>
                  </a:moveTo>
                  <a:lnTo>
                    <a:pt x="11" y="23"/>
                  </a:lnTo>
                  <a:lnTo>
                    <a:pt x="22" y="11"/>
                  </a:lnTo>
                  <a:lnTo>
                    <a:pt x="11" y="0"/>
                  </a:lnTo>
                  <a:lnTo>
                    <a:pt x="0"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9" name="Freeform 34">
              <a:extLst>
                <a:ext uri="{FF2B5EF4-FFF2-40B4-BE49-F238E27FC236}">
                  <a16:creationId xmlns:a16="http://schemas.microsoft.com/office/drawing/2014/main" id="{92D84177-F42F-4FE9-BA6D-F24F93314354}"/>
                </a:ext>
              </a:extLst>
            </p:cNvPr>
            <p:cNvSpPr>
              <a:spLocks/>
            </p:cNvSpPr>
            <p:nvPr/>
          </p:nvSpPr>
          <p:spPr bwMode="auto">
            <a:xfrm>
              <a:off x="768" y="1613"/>
              <a:ext cx="23" cy="23"/>
            </a:xfrm>
            <a:custGeom>
              <a:avLst/>
              <a:gdLst>
                <a:gd name="T0" fmla="*/ 0 w 23"/>
                <a:gd name="T1" fmla="*/ 11 h 23"/>
                <a:gd name="T2" fmla="*/ 11 w 23"/>
                <a:gd name="T3" fmla="*/ 23 h 23"/>
                <a:gd name="T4" fmla="*/ 23 w 23"/>
                <a:gd name="T5" fmla="*/ 11 h 23"/>
                <a:gd name="T6" fmla="*/ 11 w 23"/>
                <a:gd name="T7" fmla="*/ 0 h 23"/>
                <a:gd name="T8" fmla="*/ 0 w 23"/>
                <a:gd name="T9" fmla="*/ 11 h 23"/>
              </a:gdLst>
              <a:ahLst/>
              <a:cxnLst>
                <a:cxn ang="0">
                  <a:pos x="T0" y="T1"/>
                </a:cxn>
                <a:cxn ang="0">
                  <a:pos x="T2" y="T3"/>
                </a:cxn>
                <a:cxn ang="0">
                  <a:pos x="T4" y="T5"/>
                </a:cxn>
                <a:cxn ang="0">
                  <a:pos x="T6" y="T7"/>
                </a:cxn>
                <a:cxn ang="0">
                  <a:pos x="T8" y="T9"/>
                </a:cxn>
              </a:cxnLst>
              <a:rect l="0" t="0" r="r" b="b"/>
              <a:pathLst>
                <a:path w="23" h="23">
                  <a:moveTo>
                    <a:pt x="0" y="11"/>
                  </a:moveTo>
                  <a:lnTo>
                    <a:pt x="11" y="23"/>
                  </a:lnTo>
                  <a:lnTo>
                    <a:pt x="23" y="11"/>
                  </a:lnTo>
                  <a:lnTo>
                    <a:pt x="11" y="0"/>
                  </a:lnTo>
                  <a:lnTo>
                    <a:pt x="0"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0" name="Rectangle 35">
              <a:extLst>
                <a:ext uri="{FF2B5EF4-FFF2-40B4-BE49-F238E27FC236}">
                  <a16:creationId xmlns:a16="http://schemas.microsoft.com/office/drawing/2014/main" id="{4FF49A64-058C-4C75-B373-974A276F7300}"/>
                </a:ext>
              </a:extLst>
            </p:cNvPr>
            <p:cNvSpPr>
              <a:spLocks noChangeArrowheads="1"/>
            </p:cNvSpPr>
            <p:nvPr/>
          </p:nvSpPr>
          <p:spPr bwMode="auto">
            <a:xfrm>
              <a:off x="745" y="1560"/>
              <a:ext cx="20" cy="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1" name="Freeform 36">
              <a:extLst>
                <a:ext uri="{FF2B5EF4-FFF2-40B4-BE49-F238E27FC236}">
                  <a16:creationId xmlns:a16="http://schemas.microsoft.com/office/drawing/2014/main" id="{219AC3C4-224A-4560-8933-D7D8B20A4349}"/>
                </a:ext>
              </a:extLst>
            </p:cNvPr>
            <p:cNvSpPr>
              <a:spLocks/>
            </p:cNvSpPr>
            <p:nvPr/>
          </p:nvSpPr>
          <p:spPr bwMode="auto">
            <a:xfrm>
              <a:off x="768" y="1504"/>
              <a:ext cx="23" cy="19"/>
            </a:xfrm>
            <a:custGeom>
              <a:avLst/>
              <a:gdLst>
                <a:gd name="T0" fmla="*/ 23 w 23"/>
                <a:gd name="T1" fmla="*/ 9 h 19"/>
                <a:gd name="T2" fmla="*/ 11 w 23"/>
                <a:gd name="T3" fmla="*/ 0 h 19"/>
                <a:gd name="T4" fmla="*/ 0 w 23"/>
                <a:gd name="T5" fmla="*/ 9 h 19"/>
                <a:gd name="T6" fmla="*/ 11 w 23"/>
                <a:gd name="T7" fmla="*/ 19 h 19"/>
                <a:gd name="T8" fmla="*/ 23 w 23"/>
                <a:gd name="T9" fmla="*/ 9 h 19"/>
              </a:gdLst>
              <a:ahLst/>
              <a:cxnLst>
                <a:cxn ang="0">
                  <a:pos x="T0" y="T1"/>
                </a:cxn>
                <a:cxn ang="0">
                  <a:pos x="T2" y="T3"/>
                </a:cxn>
                <a:cxn ang="0">
                  <a:pos x="T4" y="T5"/>
                </a:cxn>
                <a:cxn ang="0">
                  <a:pos x="T6" y="T7"/>
                </a:cxn>
                <a:cxn ang="0">
                  <a:pos x="T8" y="T9"/>
                </a:cxn>
              </a:cxnLst>
              <a:rect l="0" t="0" r="r" b="b"/>
              <a:pathLst>
                <a:path w="23" h="19">
                  <a:moveTo>
                    <a:pt x="23" y="9"/>
                  </a:moveTo>
                  <a:lnTo>
                    <a:pt x="11" y="0"/>
                  </a:lnTo>
                  <a:lnTo>
                    <a:pt x="0" y="9"/>
                  </a:lnTo>
                  <a:lnTo>
                    <a:pt x="11" y="19"/>
                  </a:lnTo>
                  <a:lnTo>
                    <a:pt x="23"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22" name="Group 71">
            <a:extLst>
              <a:ext uri="{FF2B5EF4-FFF2-40B4-BE49-F238E27FC236}">
                <a16:creationId xmlns:a16="http://schemas.microsoft.com/office/drawing/2014/main" id="{FB5E3784-B75A-49BD-8803-0C13214533E3}"/>
              </a:ext>
            </a:extLst>
          </p:cNvPr>
          <p:cNvGrpSpPr>
            <a:grpSpLocks noChangeAspect="1"/>
          </p:cNvGrpSpPr>
          <p:nvPr/>
        </p:nvGrpSpPr>
        <p:grpSpPr bwMode="auto">
          <a:xfrm>
            <a:off x="1009155" y="5331233"/>
            <a:ext cx="445526" cy="446573"/>
            <a:chOff x="350" y="1719"/>
            <a:chExt cx="426" cy="427"/>
          </a:xfrm>
          <a:solidFill>
            <a:schemeClr val="bg1"/>
          </a:solidFill>
        </p:grpSpPr>
        <p:sp>
          <p:nvSpPr>
            <p:cNvPr id="123" name="Freeform 72">
              <a:extLst>
                <a:ext uri="{FF2B5EF4-FFF2-40B4-BE49-F238E27FC236}">
                  <a16:creationId xmlns:a16="http://schemas.microsoft.com/office/drawing/2014/main" id="{2E8860B4-21A3-4859-B576-40C231695246}"/>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4" name="Freeform 73">
              <a:extLst>
                <a:ext uri="{FF2B5EF4-FFF2-40B4-BE49-F238E27FC236}">
                  <a16:creationId xmlns:a16="http://schemas.microsoft.com/office/drawing/2014/main" id="{9DE191D3-1D72-41D6-A555-CB18CEB5416E}"/>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5" name="Freeform 74">
              <a:extLst>
                <a:ext uri="{FF2B5EF4-FFF2-40B4-BE49-F238E27FC236}">
                  <a16:creationId xmlns:a16="http://schemas.microsoft.com/office/drawing/2014/main" id="{2F5BA8BF-7697-45D8-BD42-69E9F727A052}"/>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6" name="Freeform 75">
              <a:extLst>
                <a:ext uri="{FF2B5EF4-FFF2-40B4-BE49-F238E27FC236}">
                  <a16:creationId xmlns:a16="http://schemas.microsoft.com/office/drawing/2014/main" id="{1AAF295B-DFBA-4B61-A0DB-6B1D8E1226B4}"/>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7" name="Freeform 76">
              <a:extLst>
                <a:ext uri="{FF2B5EF4-FFF2-40B4-BE49-F238E27FC236}">
                  <a16:creationId xmlns:a16="http://schemas.microsoft.com/office/drawing/2014/main" id="{A082D09E-8919-4DE8-AF33-C177F7F8BB8B}"/>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5" name="Freeform 77">
              <a:extLst>
                <a:ext uri="{FF2B5EF4-FFF2-40B4-BE49-F238E27FC236}">
                  <a16:creationId xmlns:a16="http://schemas.microsoft.com/office/drawing/2014/main" id="{A644F667-8A52-4181-B232-C4F6F02FF192}"/>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6" name="Freeform 78">
              <a:extLst>
                <a:ext uri="{FF2B5EF4-FFF2-40B4-BE49-F238E27FC236}">
                  <a16:creationId xmlns:a16="http://schemas.microsoft.com/office/drawing/2014/main" id="{4BB68330-3718-4857-A55E-E8640E79F80A}"/>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7" name="Freeform 79">
              <a:extLst>
                <a:ext uri="{FF2B5EF4-FFF2-40B4-BE49-F238E27FC236}">
                  <a16:creationId xmlns:a16="http://schemas.microsoft.com/office/drawing/2014/main" id="{5F5EB03E-0485-47B4-956E-089CEADAA92D}"/>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8" name="Freeform 80">
              <a:extLst>
                <a:ext uri="{FF2B5EF4-FFF2-40B4-BE49-F238E27FC236}">
                  <a16:creationId xmlns:a16="http://schemas.microsoft.com/office/drawing/2014/main" id="{3E7116E4-99DC-40C7-B553-4C0EA859FBA6}"/>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9" name="Freeform 81">
              <a:extLst>
                <a:ext uri="{FF2B5EF4-FFF2-40B4-BE49-F238E27FC236}">
                  <a16:creationId xmlns:a16="http://schemas.microsoft.com/office/drawing/2014/main" id="{3B7F8068-AC32-4E55-8D11-B91E28E76717}"/>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0" name="Freeform 82">
              <a:extLst>
                <a:ext uri="{FF2B5EF4-FFF2-40B4-BE49-F238E27FC236}">
                  <a16:creationId xmlns:a16="http://schemas.microsoft.com/office/drawing/2014/main" id="{313E5CAE-AE2F-440A-A7DE-28FE41B14DFB}"/>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1" name="Freeform 83">
              <a:extLst>
                <a:ext uri="{FF2B5EF4-FFF2-40B4-BE49-F238E27FC236}">
                  <a16:creationId xmlns:a16="http://schemas.microsoft.com/office/drawing/2014/main" id="{B7165E4A-055F-4979-A5A7-CF8FAE3D6587}"/>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69" name="Group 48">
            <a:extLst>
              <a:ext uri="{FF2B5EF4-FFF2-40B4-BE49-F238E27FC236}">
                <a16:creationId xmlns:a16="http://schemas.microsoft.com/office/drawing/2014/main" id="{2BB47DA2-DE92-4A58-8FC4-20CCAC0A293C}"/>
              </a:ext>
            </a:extLst>
          </p:cNvPr>
          <p:cNvGrpSpPr>
            <a:grpSpLocks noChangeAspect="1"/>
          </p:cNvGrpSpPr>
          <p:nvPr/>
        </p:nvGrpSpPr>
        <p:grpSpPr bwMode="auto">
          <a:xfrm>
            <a:off x="6708546" y="2472313"/>
            <a:ext cx="294408" cy="244881"/>
            <a:chOff x="3427" y="474"/>
            <a:chExt cx="428" cy="356"/>
          </a:xfrm>
          <a:solidFill>
            <a:srgbClr val="FF0000"/>
          </a:solidFill>
        </p:grpSpPr>
        <p:sp>
          <p:nvSpPr>
            <p:cNvPr id="170" name="Freeform 49">
              <a:extLst>
                <a:ext uri="{FF2B5EF4-FFF2-40B4-BE49-F238E27FC236}">
                  <a16:creationId xmlns:a16="http://schemas.microsoft.com/office/drawing/2014/main" id="{4B5F5867-7268-4893-AC59-554C4CD62F92}"/>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1" name="Freeform 50">
              <a:extLst>
                <a:ext uri="{FF2B5EF4-FFF2-40B4-BE49-F238E27FC236}">
                  <a16:creationId xmlns:a16="http://schemas.microsoft.com/office/drawing/2014/main" id="{35DD62C0-BCE1-4252-AD21-6E048519CEA0}"/>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2" name="Freeform 51">
              <a:extLst>
                <a:ext uri="{FF2B5EF4-FFF2-40B4-BE49-F238E27FC236}">
                  <a16:creationId xmlns:a16="http://schemas.microsoft.com/office/drawing/2014/main" id="{542DC99B-B14E-4990-AE14-0AEC90493057}"/>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3" name="Freeform 52">
              <a:extLst>
                <a:ext uri="{FF2B5EF4-FFF2-40B4-BE49-F238E27FC236}">
                  <a16:creationId xmlns:a16="http://schemas.microsoft.com/office/drawing/2014/main" id="{2F8B3869-A51D-4120-B29B-DF12ED967A2F}"/>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74" name="Freeform 43">
            <a:extLst>
              <a:ext uri="{FF2B5EF4-FFF2-40B4-BE49-F238E27FC236}">
                <a16:creationId xmlns:a16="http://schemas.microsoft.com/office/drawing/2014/main" id="{AE8490DD-C1A3-46FB-AAAB-30517899B484}"/>
              </a:ext>
            </a:extLst>
          </p:cNvPr>
          <p:cNvSpPr>
            <a:spLocks noChangeAspect="1" noEditPoints="1"/>
          </p:cNvSpPr>
          <p:nvPr/>
        </p:nvSpPr>
        <p:spPr bwMode="auto">
          <a:xfrm>
            <a:off x="6720752" y="2862782"/>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175" name="Group 128">
            <a:extLst>
              <a:ext uri="{FF2B5EF4-FFF2-40B4-BE49-F238E27FC236}">
                <a16:creationId xmlns:a16="http://schemas.microsoft.com/office/drawing/2014/main" id="{58321DB8-747D-4DC5-ADA5-D9EEDD1D79F4}"/>
              </a:ext>
            </a:extLst>
          </p:cNvPr>
          <p:cNvGrpSpPr>
            <a:grpSpLocks noChangeAspect="1"/>
          </p:cNvGrpSpPr>
          <p:nvPr/>
        </p:nvGrpSpPr>
        <p:grpSpPr bwMode="auto">
          <a:xfrm>
            <a:off x="6716531" y="3255488"/>
            <a:ext cx="278438" cy="272556"/>
            <a:chOff x="4478" y="2999"/>
            <a:chExt cx="426" cy="417"/>
          </a:xfrm>
          <a:solidFill>
            <a:srgbClr val="FF0000"/>
          </a:solidFill>
        </p:grpSpPr>
        <p:sp>
          <p:nvSpPr>
            <p:cNvPr id="176" name="Freeform 129">
              <a:extLst>
                <a:ext uri="{FF2B5EF4-FFF2-40B4-BE49-F238E27FC236}">
                  <a16:creationId xmlns:a16="http://schemas.microsoft.com/office/drawing/2014/main" id="{7CC20358-4BEF-45AF-ADAC-26FC23AC6A88}"/>
                </a:ext>
              </a:extLst>
            </p:cNvPr>
            <p:cNvSpPr>
              <a:spLocks/>
            </p:cNvSpPr>
            <p:nvPr/>
          </p:nvSpPr>
          <p:spPr bwMode="auto">
            <a:xfrm>
              <a:off x="4478" y="2999"/>
              <a:ext cx="320" cy="293"/>
            </a:xfrm>
            <a:custGeom>
              <a:avLst/>
              <a:gdLst>
                <a:gd name="T0" fmla="*/ 12 w 216"/>
                <a:gd name="T1" fmla="*/ 198 h 198"/>
                <a:gd name="T2" fmla="*/ 7 w 216"/>
                <a:gd name="T3" fmla="*/ 196 h 198"/>
                <a:gd name="T4" fmla="*/ 6 w 216"/>
                <a:gd name="T5" fmla="*/ 189 h 198"/>
                <a:gd name="T6" fmla="*/ 28 w 216"/>
                <a:gd name="T7" fmla="*/ 151 h 198"/>
                <a:gd name="T8" fmla="*/ 0 w 216"/>
                <a:gd name="T9" fmla="*/ 89 h 198"/>
                <a:gd name="T10" fmla="*/ 108 w 216"/>
                <a:gd name="T11" fmla="*/ 0 h 198"/>
                <a:gd name="T12" fmla="*/ 216 w 216"/>
                <a:gd name="T13" fmla="*/ 89 h 198"/>
                <a:gd name="T14" fmla="*/ 204 w 216"/>
                <a:gd name="T15" fmla="*/ 89 h 198"/>
                <a:gd name="T16" fmla="*/ 108 w 216"/>
                <a:gd name="T17" fmla="*/ 12 h 198"/>
                <a:gd name="T18" fmla="*/ 12 w 216"/>
                <a:gd name="T19" fmla="*/ 89 h 198"/>
                <a:gd name="T20" fmla="*/ 39 w 216"/>
                <a:gd name="T21" fmla="*/ 145 h 198"/>
                <a:gd name="T22" fmla="*/ 41 w 216"/>
                <a:gd name="T23" fmla="*/ 153 h 198"/>
                <a:gd name="T24" fmla="*/ 25 w 216"/>
                <a:gd name="T25" fmla="*/ 180 h 198"/>
                <a:gd name="T26" fmla="*/ 69 w 216"/>
                <a:gd name="T27" fmla="*/ 162 h 198"/>
                <a:gd name="T28" fmla="*/ 73 w 216"/>
                <a:gd name="T29" fmla="*/ 162 h 198"/>
                <a:gd name="T30" fmla="*/ 90 w 216"/>
                <a:gd name="T31" fmla="*/ 166 h 198"/>
                <a:gd name="T32" fmla="*/ 88 w 216"/>
                <a:gd name="T33" fmla="*/ 178 h 198"/>
                <a:gd name="T34" fmla="*/ 72 w 216"/>
                <a:gd name="T35" fmla="*/ 174 h 198"/>
                <a:gd name="T36" fmla="*/ 14 w 216"/>
                <a:gd name="T37" fmla="*/ 198 h 198"/>
                <a:gd name="T38" fmla="*/ 12 w 216"/>
                <a:gd name="T3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 h="198">
                  <a:moveTo>
                    <a:pt x="12" y="198"/>
                  </a:moveTo>
                  <a:cubicBezTo>
                    <a:pt x="10" y="198"/>
                    <a:pt x="8" y="197"/>
                    <a:pt x="7" y="196"/>
                  </a:cubicBezTo>
                  <a:cubicBezTo>
                    <a:pt x="5" y="194"/>
                    <a:pt x="5" y="191"/>
                    <a:pt x="6" y="189"/>
                  </a:cubicBezTo>
                  <a:cubicBezTo>
                    <a:pt x="28" y="151"/>
                    <a:pt x="28" y="151"/>
                    <a:pt x="28" y="151"/>
                  </a:cubicBezTo>
                  <a:cubicBezTo>
                    <a:pt x="10" y="135"/>
                    <a:pt x="0" y="113"/>
                    <a:pt x="0" y="89"/>
                  </a:cubicBezTo>
                  <a:cubicBezTo>
                    <a:pt x="0" y="40"/>
                    <a:pt x="48" y="0"/>
                    <a:pt x="108" y="0"/>
                  </a:cubicBezTo>
                  <a:cubicBezTo>
                    <a:pt x="167" y="0"/>
                    <a:pt x="216" y="40"/>
                    <a:pt x="216" y="89"/>
                  </a:cubicBezTo>
                  <a:cubicBezTo>
                    <a:pt x="204" y="89"/>
                    <a:pt x="204" y="89"/>
                    <a:pt x="204" y="89"/>
                  </a:cubicBezTo>
                  <a:cubicBezTo>
                    <a:pt x="204" y="47"/>
                    <a:pt x="161" y="12"/>
                    <a:pt x="108" y="12"/>
                  </a:cubicBezTo>
                  <a:cubicBezTo>
                    <a:pt x="55" y="12"/>
                    <a:pt x="12" y="47"/>
                    <a:pt x="12" y="89"/>
                  </a:cubicBezTo>
                  <a:cubicBezTo>
                    <a:pt x="12" y="111"/>
                    <a:pt x="22" y="131"/>
                    <a:pt x="39" y="145"/>
                  </a:cubicBezTo>
                  <a:cubicBezTo>
                    <a:pt x="42" y="147"/>
                    <a:pt x="42" y="150"/>
                    <a:pt x="41" y="153"/>
                  </a:cubicBezTo>
                  <a:cubicBezTo>
                    <a:pt x="25" y="180"/>
                    <a:pt x="25" y="180"/>
                    <a:pt x="25" y="180"/>
                  </a:cubicBezTo>
                  <a:cubicBezTo>
                    <a:pt x="69" y="162"/>
                    <a:pt x="69" y="162"/>
                    <a:pt x="69" y="162"/>
                  </a:cubicBezTo>
                  <a:cubicBezTo>
                    <a:pt x="71" y="162"/>
                    <a:pt x="72" y="162"/>
                    <a:pt x="73" y="162"/>
                  </a:cubicBezTo>
                  <a:cubicBezTo>
                    <a:pt x="79" y="164"/>
                    <a:pt x="84" y="165"/>
                    <a:pt x="90" y="166"/>
                  </a:cubicBezTo>
                  <a:cubicBezTo>
                    <a:pt x="88" y="178"/>
                    <a:pt x="88" y="178"/>
                    <a:pt x="88" y="178"/>
                  </a:cubicBezTo>
                  <a:cubicBezTo>
                    <a:pt x="83" y="177"/>
                    <a:pt x="77" y="176"/>
                    <a:pt x="72" y="174"/>
                  </a:cubicBezTo>
                  <a:cubicBezTo>
                    <a:pt x="14" y="198"/>
                    <a:pt x="14" y="198"/>
                    <a:pt x="14" y="198"/>
                  </a:cubicBezTo>
                  <a:cubicBezTo>
                    <a:pt x="13" y="198"/>
                    <a:pt x="12" y="198"/>
                    <a:pt x="12"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7" name="Freeform 130">
              <a:extLst>
                <a:ext uri="{FF2B5EF4-FFF2-40B4-BE49-F238E27FC236}">
                  <a16:creationId xmlns:a16="http://schemas.microsoft.com/office/drawing/2014/main" id="{FD9AA4C7-D76C-421C-8CFB-79958D527EC8}"/>
                </a:ext>
              </a:extLst>
            </p:cNvPr>
            <p:cNvSpPr>
              <a:spLocks noEditPoints="1"/>
            </p:cNvSpPr>
            <p:nvPr/>
          </p:nvSpPr>
          <p:spPr bwMode="auto">
            <a:xfrm>
              <a:off x="4638" y="3167"/>
              <a:ext cx="266" cy="249"/>
            </a:xfrm>
            <a:custGeom>
              <a:avLst/>
              <a:gdLst>
                <a:gd name="T0" fmla="*/ 168 w 180"/>
                <a:gd name="T1" fmla="*/ 168 h 168"/>
                <a:gd name="T2" fmla="*/ 166 w 180"/>
                <a:gd name="T3" fmla="*/ 168 h 168"/>
                <a:gd name="T4" fmla="*/ 120 w 180"/>
                <a:gd name="T5" fmla="*/ 151 h 168"/>
                <a:gd name="T6" fmla="*/ 37 w 180"/>
                <a:gd name="T7" fmla="*/ 143 h 168"/>
                <a:gd name="T8" fmla="*/ 0 w 180"/>
                <a:gd name="T9" fmla="*/ 78 h 168"/>
                <a:gd name="T10" fmla="*/ 90 w 180"/>
                <a:gd name="T11" fmla="*/ 0 h 168"/>
                <a:gd name="T12" fmla="*/ 180 w 180"/>
                <a:gd name="T13" fmla="*/ 78 h 168"/>
                <a:gd name="T14" fmla="*/ 157 w 180"/>
                <a:gd name="T15" fmla="*/ 128 h 168"/>
                <a:gd name="T16" fmla="*/ 173 w 180"/>
                <a:gd name="T17" fmla="*/ 159 h 168"/>
                <a:gd name="T18" fmla="*/ 172 w 180"/>
                <a:gd name="T19" fmla="*/ 166 h 168"/>
                <a:gd name="T20" fmla="*/ 168 w 180"/>
                <a:gd name="T21" fmla="*/ 168 h 168"/>
                <a:gd name="T22" fmla="*/ 120 w 180"/>
                <a:gd name="T23" fmla="*/ 138 h 168"/>
                <a:gd name="T24" fmla="*/ 122 w 180"/>
                <a:gd name="T25" fmla="*/ 138 h 168"/>
                <a:gd name="T26" fmla="*/ 155 w 180"/>
                <a:gd name="T27" fmla="*/ 151 h 168"/>
                <a:gd name="T28" fmla="*/ 144 w 180"/>
                <a:gd name="T29" fmla="*/ 129 h 168"/>
                <a:gd name="T30" fmla="*/ 146 w 180"/>
                <a:gd name="T31" fmla="*/ 121 h 168"/>
                <a:gd name="T32" fmla="*/ 168 w 180"/>
                <a:gd name="T33" fmla="*/ 78 h 168"/>
                <a:gd name="T34" fmla="*/ 90 w 180"/>
                <a:gd name="T35" fmla="*/ 12 h 168"/>
                <a:gd name="T36" fmla="*/ 12 w 180"/>
                <a:gd name="T37" fmla="*/ 78 h 168"/>
                <a:gd name="T38" fmla="*/ 43 w 180"/>
                <a:gd name="T39" fmla="*/ 133 h 168"/>
                <a:gd name="T40" fmla="*/ 117 w 180"/>
                <a:gd name="T41" fmla="*/ 139 h 168"/>
                <a:gd name="T42" fmla="*/ 120 w 180"/>
                <a:gd name="T43" fmla="*/ 13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 h="168">
                  <a:moveTo>
                    <a:pt x="168" y="168"/>
                  </a:moveTo>
                  <a:cubicBezTo>
                    <a:pt x="167" y="168"/>
                    <a:pt x="166" y="168"/>
                    <a:pt x="166" y="168"/>
                  </a:cubicBezTo>
                  <a:cubicBezTo>
                    <a:pt x="120" y="151"/>
                    <a:pt x="120" y="151"/>
                    <a:pt x="120" y="151"/>
                  </a:cubicBezTo>
                  <a:cubicBezTo>
                    <a:pt x="92" y="162"/>
                    <a:pt x="62" y="159"/>
                    <a:pt x="37" y="143"/>
                  </a:cubicBezTo>
                  <a:cubicBezTo>
                    <a:pt x="13" y="128"/>
                    <a:pt x="0" y="104"/>
                    <a:pt x="0" y="78"/>
                  </a:cubicBezTo>
                  <a:cubicBezTo>
                    <a:pt x="0" y="36"/>
                    <a:pt x="41" y="0"/>
                    <a:pt x="90" y="0"/>
                  </a:cubicBezTo>
                  <a:cubicBezTo>
                    <a:pt x="138" y="0"/>
                    <a:pt x="180" y="36"/>
                    <a:pt x="180" y="78"/>
                  </a:cubicBezTo>
                  <a:cubicBezTo>
                    <a:pt x="180" y="97"/>
                    <a:pt x="172" y="114"/>
                    <a:pt x="157" y="128"/>
                  </a:cubicBezTo>
                  <a:cubicBezTo>
                    <a:pt x="173" y="159"/>
                    <a:pt x="173" y="159"/>
                    <a:pt x="173" y="159"/>
                  </a:cubicBezTo>
                  <a:cubicBezTo>
                    <a:pt x="174" y="162"/>
                    <a:pt x="174" y="164"/>
                    <a:pt x="172" y="166"/>
                  </a:cubicBezTo>
                  <a:cubicBezTo>
                    <a:pt x="171" y="167"/>
                    <a:pt x="169" y="168"/>
                    <a:pt x="168" y="168"/>
                  </a:cubicBezTo>
                  <a:close/>
                  <a:moveTo>
                    <a:pt x="120" y="138"/>
                  </a:moveTo>
                  <a:cubicBezTo>
                    <a:pt x="120" y="138"/>
                    <a:pt x="121" y="138"/>
                    <a:pt x="122" y="138"/>
                  </a:cubicBezTo>
                  <a:cubicBezTo>
                    <a:pt x="155" y="151"/>
                    <a:pt x="155" y="151"/>
                    <a:pt x="155" y="151"/>
                  </a:cubicBezTo>
                  <a:cubicBezTo>
                    <a:pt x="144" y="129"/>
                    <a:pt x="144" y="129"/>
                    <a:pt x="144" y="129"/>
                  </a:cubicBezTo>
                  <a:cubicBezTo>
                    <a:pt x="143" y="126"/>
                    <a:pt x="144" y="123"/>
                    <a:pt x="146" y="121"/>
                  </a:cubicBezTo>
                  <a:cubicBezTo>
                    <a:pt x="160" y="110"/>
                    <a:pt x="168" y="95"/>
                    <a:pt x="168" y="78"/>
                  </a:cubicBezTo>
                  <a:cubicBezTo>
                    <a:pt x="168" y="42"/>
                    <a:pt x="132" y="12"/>
                    <a:pt x="90" y="12"/>
                  </a:cubicBezTo>
                  <a:cubicBezTo>
                    <a:pt x="47" y="12"/>
                    <a:pt x="12" y="42"/>
                    <a:pt x="12" y="78"/>
                  </a:cubicBezTo>
                  <a:cubicBezTo>
                    <a:pt x="12" y="99"/>
                    <a:pt x="23" y="120"/>
                    <a:pt x="43" y="133"/>
                  </a:cubicBezTo>
                  <a:cubicBezTo>
                    <a:pt x="65" y="147"/>
                    <a:pt x="93" y="149"/>
                    <a:pt x="117" y="139"/>
                  </a:cubicBezTo>
                  <a:cubicBezTo>
                    <a:pt x="118" y="138"/>
                    <a:pt x="119" y="138"/>
                    <a:pt x="12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aphicFrame>
        <p:nvGraphicFramePr>
          <p:cNvPr id="179" name="Table 4">
            <a:extLst>
              <a:ext uri="{FF2B5EF4-FFF2-40B4-BE49-F238E27FC236}">
                <a16:creationId xmlns:a16="http://schemas.microsoft.com/office/drawing/2014/main" id="{1DB61379-8824-4300-9D05-91A9AD63264F}"/>
              </a:ext>
            </a:extLst>
          </p:cNvPr>
          <p:cNvGraphicFramePr>
            <a:graphicFrameLocks noGrp="1"/>
          </p:cNvGraphicFramePr>
          <p:nvPr>
            <p:extLst>
              <p:ext uri="{D42A27DB-BD31-4B8C-83A1-F6EECF244321}">
                <p14:modId xmlns:p14="http://schemas.microsoft.com/office/powerpoint/2010/main" val="2221235301"/>
              </p:ext>
            </p:extLst>
          </p:nvPr>
        </p:nvGraphicFramePr>
        <p:xfrm>
          <a:off x="6578593" y="1367243"/>
          <a:ext cx="5458030" cy="5062102"/>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“Opleiden”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solidFill>
                            <a:schemeClr val="tx1"/>
                          </a:solidFill>
                          <a:latin typeface="+mn-lt"/>
                        </a:rPr>
                        <a:t>Digitale afspraakmodule (incl. notificatie functionaliteit)</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85552346"/>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Gespreksleidraad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9088349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Contractmodule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269468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456715909"/>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vacature aanbod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1130768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24451058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Verwijsadministratie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70260029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250539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kandidaat en werkgever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170045054"/>
                  </a:ext>
                </a:extLst>
              </a:tr>
            </a:tbl>
          </a:graphicData>
        </a:graphic>
      </p:graphicFrame>
      <p:grpSp>
        <p:nvGrpSpPr>
          <p:cNvPr id="180" name="Group 50">
            <a:extLst>
              <a:ext uri="{FF2B5EF4-FFF2-40B4-BE49-F238E27FC236}">
                <a16:creationId xmlns:a16="http://schemas.microsoft.com/office/drawing/2014/main" id="{591F4651-47D0-4AC0-A0C1-C251335AC73A}"/>
              </a:ext>
            </a:extLst>
          </p:cNvPr>
          <p:cNvGrpSpPr>
            <a:grpSpLocks noChangeAspect="1"/>
          </p:cNvGrpSpPr>
          <p:nvPr/>
        </p:nvGrpSpPr>
        <p:grpSpPr bwMode="auto">
          <a:xfrm>
            <a:off x="6785842" y="3704126"/>
            <a:ext cx="263644" cy="263644"/>
            <a:chOff x="5505" y="439"/>
            <a:chExt cx="426" cy="426"/>
          </a:xfrm>
          <a:solidFill>
            <a:schemeClr val="accent1"/>
          </a:solidFill>
        </p:grpSpPr>
        <p:sp>
          <p:nvSpPr>
            <p:cNvPr id="181" name="Freeform 51">
              <a:extLst>
                <a:ext uri="{FF2B5EF4-FFF2-40B4-BE49-F238E27FC236}">
                  <a16:creationId xmlns:a16="http://schemas.microsoft.com/office/drawing/2014/main" id="{EECB480B-89D9-4F2E-8574-A44B97A8DFD3}"/>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4" name="Freeform 52">
              <a:extLst>
                <a:ext uri="{FF2B5EF4-FFF2-40B4-BE49-F238E27FC236}">
                  <a16:creationId xmlns:a16="http://schemas.microsoft.com/office/drawing/2014/main" id="{73304056-EA50-484E-A165-FBA7DC3EFDA5}"/>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5" name="Freeform 53">
              <a:extLst>
                <a:ext uri="{FF2B5EF4-FFF2-40B4-BE49-F238E27FC236}">
                  <a16:creationId xmlns:a16="http://schemas.microsoft.com/office/drawing/2014/main" id="{F1149EBD-962D-44CF-B353-AA30E4498F7A}"/>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6" name="Freeform 54">
              <a:extLst>
                <a:ext uri="{FF2B5EF4-FFF2-40B4-BE49-F238E27FC236}">
                  <a16:creationId xmlns:a16="http://schemas.microsoft.com/office/drawing/2014/main" id="{FEF372E7-90AE-4F50-AC45-A76AC3F9481E}"/>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97" name="Group 149">
            <a:extLst>
              <a:ext uri="{FF2B5EF4-FFF2-40B4-BE49-F238E27FC236}">
                <a16:creationId xmlns:a16="http://schemas.microsoft.com/office/drawing/2014/main" id="{CB0CA54B-F3AC-46A5-B66F-89A7F8858BAA}"/>
              </a:ext>
            </a:extLst>
          </p:cNvPr>
          <p:cNvGrpSpPr>
            <a:grpSpLocks noChangeAspect="1"/>
          </p:cNvGrpSpPr>
          <p:nvPr/>
        </p:nvGrpSpPr>
        <p:grpSpPr bwMode="auto">
          <a:xfrm>
            <a:off x="6767246" y="4473022"/>
            <a:ext cx="316879" cy="316878"/>
            <a:chOff x="4654" y="3225"/>
            <a:chExt cx="426" cy="426"/>
          </a:xfrm>
          <a:solidFill>
            <a:srgbClr val="FF0000"/>
          </a:solidFill>
        </p:grpSpPr>
        <p:sp>
          <p:nvSpPr>
            <p:cNvPr id="198" name="Freeform 150">
              <a:extLst>
                <a:ext uri="{FF2B5EF4-FFF2-40B4-BE49-F238E27FC236}">
                  <a16:creationId xmlns:a16="http://schemas.microsoft.com/office/drawing/2014/main" id="{78622FB3-F999-4C34-8743-B21CCC2D9A16}"/>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99" name="Freeform 151">
              <a:extLst>
                <a:ext uri="{FF2B5EF4-FFF2-40B4-BE49-F238E27FC236}">
                  <a16:creationId xmlns:a16="http://schemas.microsoft.com/office/drawing/2014/main" id="{5A4F41EE-C4F9-48C8-97E3-ABA762686150}"/>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0" name="Freeform 152">
              <a:extLst>
                <a:ext uri="{FF2B5EF4-FFF2-40B4-BE49-F238E27FC236}">
                  <a16:creationId xmlns:a16="http://schemas.microsoft.com/office/drawing/2014/main" id="{2B954CBE-AADA-49C9-94AA-7D6D406DEEAA}"/>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1" name="Freeform 153">
              <a:extLst>
                <a:ext uri="{FF2B5EF4-FFF2-40B4-BE49-F238E27FC236}">
                  <a16:creationId xmlns:a16="http://schemas.microsoft.com/office/drawing/2014/main" id="{EF6E0DEC-4F65-4081-8B97-D14AE8D57B90}"/>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2" name="Freeform 154">
              <a:extLst>
                <a:ext uri="{FF2B5EF4-FFF2-40B4-BE49-F238E27FC236}">
                  <a16:creationId xmlns:a16="http://schemas.microsoft.com/office/drawing/2014/main" id="{5DE4467E-D26E-4792-854D-52B6C92C5164}"/>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3" name="Freeform 155">
              <a:extLst>
                <a:ext uri="{FF2B5EF4-FFF2-40B4-BE49-F238E27FC236}">
                  <a16:creationId xmlns:a16="http://schemas.microsoft.com/office/drawing/2014/main" id="{682EB56B-B919-476D-9A00-DF77336AB1AA}"/>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204" name="Group 15">
            <a:extLst>
              <a:ext uri="{FF2B5EF4-FFF2-40B4-BE49-F238E27FC236}">
                <a16:creationId xmlns:a16="http://schemas.microsoft.com/office/drawing/2014/main" id="{B2714BEC-AD99-44EE-850A-A4071A10F156}"/>
              </a:ext>
            </a:extLst>
          </p:cNvPr>
          <p:cNvGrpSpPr>
            <a:grpSpLocks noChangeAspect="1"/>
          </p:cNvGrpSpPr>
          <p:nvPr/>
        </p:nvGrpSpPr>
        <p:grpSpPr bwMode="auto">
          <a:xfrm>
            <a:off x="6748235" y="4104421"/>
            <a:ext cx="238125" cy="238919"/>
            <a:chOff x="1877" y="2122"/>
            <a:chExt cx="300" cy="301"/>
          </a:xfrm>
          <a:solidFill>
            <a:srgbClr val="FF0000"/>
          </a:solidFill>
        </p:grpSpPr>
        <p:sp>
          <p:nvSpPr>
            <p:cNvPr id="205" name="Freeform 16">
              <a:extLst>
                <a:ext uri="{FF2B5EF4-FFF2-40B4-BE49-F238E27FC236}">
                  <a16:creationId xmlns:a16="http://schemas.microsoft.com/office/drawing/2014/main" id="{CB92825C-F877-4364-A5E0-91BE04B26850}"/>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6" name="Freeform 17">
              <a:extLst>
                <a:ext uri="{FF2B5EF4-FFF2-40B4-BE49-F238E27FC236}">
                  <a16:creationId xmlns:a16="http://schemas.microsoft.com/office/drawing/2014/main" id="{3F59F880-627E-4336-9ABD-F283DB84EF55}"/>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7" name="Freeform 18">
              <a:extLst>
                <a:ext uri="{FF2B5EF4-FFF2-40B4-BE49-F238E27FC236}">
                  <a16:creationId xmlns:a16="http://schemas.microsoft.com/office/drawing/2014/main" id="{172C6F36-6D14-4719-87B1-488E6EF596AD}"/>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8" name="Freeform 19">
              <a:extLst>
                <a:ext uri="{FF2B5EF4-FFF2-40B4-BE49-F238E27FC236}">
                  <a16:creationId xmlns:a16="http://schemas.microsoft.com/office/drawing/2014/main" id="{3FA9FD8A-A4F6-401F-8A53-94659C58DEFF}"/>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9" name="Freeform 20">
              <a:extLst>
                <a:ext uri="{FF2B5EF4-FFF2-40B4-BE49-F238E27FC236}">
                  <a16:creationId xmlns:a16="http://schemas.microsoft.com/office/drawing/2014/main" id="{A7C4495E-EDA3-4F30-AED7-3301AF2AC41C}"/>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0" name="Freeform 21">
              <a:extLst>
                <a:ext uri="{FF2B5EF4-FFF2-40B4-BE49-F238E27FC236}">
                  <a16:creationId xmlns:a16="http://schemas.microsoft.com/office/drawing/2014/main" id="{78FFD07E-2799-441E-AF6C-BB5BF037EC77}"/>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1" name="Freeform 22">
              <a:extLst>
                <a:ext uri="{FF2B5EF4-FFF2-40B4-BE49-F238E27FC236}">
                  <a16:creationId xmlns:a16="http://schemas.microsoft.com/office/drawing/2014/main" id="{6ED2EEFA-AFCD-4E4A-B9D4-489D7D097120}"/>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2" name="Freeform 23">
              <a:extLst>
                <a:ext uri="{FF2B5EF4-FFF2-40B4-BE49-F238E27FC236}">
                  <a16:creationId xmlns:a16="http://schemas.microsoft.com/office/drawing/2014/main" id="{5210F5B4-6A35-473B-82DB-2CBE77C78662}"/>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43" name="Group 242">
            <a:extLst>
              <a:ext uri="{FF2B5EF4-FFF2-40B4-BE49-F238E27FC236}">
                <a16:creationId xmlns:a16="http://schemas.microsoft.com/office/drawing/2014/main" id="{1687C594-FA99-4A20-802A-C5AA9683D365}"/>
              </a:ext>
            </a:extLst>
          </p:cNvPr>
          <p:cNvGrpSpPr/>
          <p:nvPr/>
        </p:nvGrpSpPr>
        <p:grpSpPr>
          <a:xfrm>
            <a:off x="6774014" y="5315668"/>
            <a:ext cx="252463" cy="269323"/>
            <a:chOff x="9164638" y="4545013"/>
            <a:chExt cx="635000" cy="542925"/>
          </a:xfrm>
          <a:solidFill>
            <a:srgbClr val="FF0000"/>
          </a:solidFill>
        </p:grpSpPr>
        <p:sp>
          <p:nvSpPr>
            <p:cNvPr id="244" name="Freeform 9">
              <a:extLst>
                <a:ext uri="{FF2B5EF4-FFF2-40B4-BE49-F238E27FC236}">
                  <a16:creationId xmlns:a16="http://schemas.microsoft.com/office/drawing/2014/main" id="{E818DD56-1C1C-463E-AF9A-B88593E6E8F5}"/>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Freeform 10">
              <a:extLst>
                <a:ext uri="{FF2B5EF4-FFF2-40B4-BE49-F238E27FC236}">
                  <a16:creationId xmlns:a16="http://schemas.microsoft.com/office/drawing/2014/main" id="{B819FF70-CAAA-4DCA-98D5-27F23EAB6F48}"/>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Freeform 11">
              <a:extLst>
                <a:ext uri="{FF2B5EF4-FFF2-40B4-BE49-F238E27FC236}">
                  <a16:creationId xmlns:a16="http://schemas.microsoft.com/office/drawing/2014/main" id="{0B75C0C4-888C-466E-A6F7-CAFE583AF126}"/>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7" name="Freeform 12">
              <a:extLst>
                <a:ext uri="{FF2B5EF4-FFF2-40B4-BE49-F238E27FC236}">
                  <a16:creationId xmlns:a16="http://schemas.microsoft.com/office/drawing/2014/main" id="{AC4A0C11-6D38-45BB-85BD-9D3357946766}"/>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8" name="Group 33">
            <a:extLst>
              <a:ext uri="{FF2B5EF4-FFF2-40B4-BE49-F238E27FC236}">
                <a16:creationId xmlns:a16="http://schemas.microsoft.com/office/drawing/2014/main" id="{8C5DA3DD-58EA-4323-A437-08E9D5FA6767}"/>
              </a:ext>
            </a:extLst>
          </p:cNvPr>
          <p:cNvGrpSpPr>
            <a:grpSpLocks noChangeAspect="1"/>
          </p:cNvGrpSpPr>
          <p:nvPr/>
        </p:nvGrpSpPr>
        <p:grpSpPr bwMode="auto">
          <a:xfrm>
            <a:off x="6773758" y="5688287"/>
            <a:ext cx="252515" cy="252514"/>
            <a:chOff x="3438" y="437"/>
            <a:chExt cx="428" cy="428"/>
          </a:xfrm>
          <a:solidFill>
            <a:srgbClr val="FF0000"/>
          </a:solidFill>
        </p:grpSpPr>
        <p:sp>
          <p:nvSpPr>
            <p:cNvPr id="131" name="Freeform 34">
              <a:extLst>
                <a:ext uri="{FF2B5EF4-FFF2-40B4-BE49-F238E27FC236}">
                  <a16:creationId xmlns:a16="http://schemas.microsoft.com/office/drawing/2014/main" id="{52315F6B-C412-4132-83DD-0F8164E7D507}"/>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32" name="Freeform 35">
              <a:extLst>
                <a:ext uri="{FF2B5EF4-FFF2-40B4-BE49-F238E27FC236}">
                  <a16:creationId xmlns:a16="http://schemas.microsoft.com/office/drawing/2014/main" id="{56A4990B-B203-4947-9B65-C7C41A3688D7}"/>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33" name="Group 83">
            <a:extLst>
              <a:ext uri="{FF2B5EF4-FFF2-40B4-BE49-F238E27FC236}">
                <a16:creationId xmlns:a16="http://schemas.microsoft.com/office/drawing/2014/main" id="{E742C7D7-9B32-405A-ADDE-82C9A4ABCFEE}"/>
              </a:ext>
            </a:extLst>
          </p:cNvPr>
          <p:cNvGrpSpPr>
            <a:grpSpLocks noChangeAspect="1"/>
          </p:cNvGrpSpPr>
          <p:nvPr/>
        </p:nvGrpSpPr>
        <p:grpSpPr bwMode="auto">
          <a:xfrm>
            <a:off x="6773396" y="4895081"/>
            <a:ext cx="299675" cy="292864"/>
            <a:chOff x="2584" y="1926"/>
            <a:chExt cx="440" cy="430"/>
          </a:xfrm>
          <a:solidFill>
            <a:srgbClr val="FF0000"/>
          </a:solidFill>
        </p:grpSpPr>
        <p:sp>
          <p:nvSpPr>
            <p:cNvPr id="134" name="Freeform 84">
              <a:extLst>
                <a:ext uri="{FF2B5EF4-FFF2-40B4-BE49-F238E27FC236}">
                  <a16:creationId xmlns:a16="http://schemas.microsoft.com/office/drawing/2014/main" id="{02ED3C16-1014-4077-9FC7-BFDDBFB9654F}"/>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85">
              <a:extLst>
                <a:ext uri="{FF2B5EF4-FFF2-40B4-BE49-F238E27FC236}">
                  <a16:creationId xmlns:a16="http://schemas.microsoft.com/office/drawing/2014/main" id="{0A038438-A7D9-486F-9FFA-565AE425DD87}"/>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86">
              <a:extLst>
                <a:ext uri="{FF2B5EF4-FFF2-40B4-BE49-F238E27FC236}">
                  <a16:creationId xmlns:a16="http://schemas.microsoft.com/office/drawing/2014/main" id="{75B57B15-C014-4552-85FE-98E57791CEDC}"/>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87">
              <a:extLst>
                <a:ext uri="{FF2B5EF4-FFF2-40B4-BE49-F238E27FC236}">
                  <a16:creationId xmlns:a16="http://schemas.microsoft.com/office/drawing/2014/main" id="{F26D71E6-F2D5-4695-8BE9-F2D792921CE0}"/>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88">
              <a:extLst>
                <a:ext uri="{FF2B5EF4-FFF2-40B4-BE49-F238E27FC236}">
                  <a16:creationId xmlns:a16="http://schemas.microsoft.com/office/drawing/2014/main" id="{746F4612-BF68-4A32-A997-7C7BBA5107B1}"/>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89">
              <a:extLst>
                <a:ext uri="{FF2B5EF4-FFF2-40B4-BE49-F238E27FC236}">
                  <a16:creationId xmlns:a16="http://schemas.microsoft.com/office/drawing/2014/main" id="{ED72098A-FE4F-46E0-B9C9-2234BE6A1772}"/>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90">
              <a:extLst>
                <a:ext uri="{FF2B5EF4-FFF2-40B4-BE49-F238E27FC236}">
                  <a16:creationId xmlns:a16="http://schemas.microsoft.com/office/drawing/2014/main" id="{C41F85EA-6BD5-402A-B06F-8CCA6DE8F90D}"/>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91">
              <a:extLst>
                <a:ext uri="{FF2B5EF4-FFF2-40B4-BE49-F238E27FC236}">
                  <a16:creationId xmlns:a16="http://schemas.microsoft.com/office/drawing/2014/main" id="{C45FE2E7-AE83-415C-9561-DA7F44BFDF83}"/>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92">
              <a:extLst>
                <a:ext uri="{FF2B5EF4-FFF2-40B4-BE49-F238E27FC236}">
                  <a16:creationId xmlns:a16="http://schemas.microsoft.com/office/drawing/2014/main" id="{CAD5A412-4148-4B65-A299-75E092CEEB47}"/>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Rectangle 93">
              <a:extLst>
                <a:ext uri="{FF2B5EF4-FFF2-40B4-BE49-F238E27FC236}">
                  <a16:creationId xmlns:a16="http://schemas.microsoft.com/office/drawing/2014/main" id="{9AF0356B-3A72-4F13-98A4-A0840DEF677B}"/>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94">
              <a:extLst>
                <a:ext uri="{FF2B5EF4-FFF2-40B4-BE49-F238E27FC236}">
                  <a16:creationId xmlns:a16="http://schemas.microsoft.com/office/drawing/2014/main" id="{7CD7BA21-B809-4C16-994E-09D3E346F9D5}"/>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61" name="Group 44">
            <a:extLst>
              <a:ext uri="{FF2B5EF4-FFF2-40B4-BE49-F238E27FC236}">
                <a16:creationId xmlns:a16="http://schemas.microsoft.com/office/drawing/2014/main" id="{443E3EC9-ED42-45F4-AA98-7871D4E265C9}"/>
              </a:ext>
            </a:extLst>
          </p:cNvPr>
          <p:cNvGrpSpPr>
            <a:grpSpLocks noChangeAspect="1"/>
          </p:cNvGrpSpPr>
          <p:nvPr/>
        </p:nvGrpSpPr>
        <p:grpSpPr bwMode="auto">
          <a:xfrm>
            <a:off x="6787741" y="6093362"/>
            <a:ext cx="285421" cy="284750"/>
            <a:chOff x="4476" y="439"/>
            <a:chExt cx="427" cy="426"/>
          </a:xfrm>
          <a:solidFill>
            <a:srgbClr val="FF0000"/>
          </a:solidFill>
        </p:grpSpPr>
        <p:sp>
          <p:nvSpPr>
            <p:cNvPr id="162" name="Freeform 45">
              <a:extLst>
                <a:ext uri="{FF2B5EF4-FFF2-40B4-BE49-F238E27FC236}">
                  <a16:creationId xmlns:a16="http://schemas.microsoft.com/office/drawing/2014/main" id="{ED713A46-FF89-4E2D-A23A-4B44B172742C}"/>
                </a:ext>
              </a:extLst>
            </p:cNvPr>
            <p:cNvSpPr>
              <a:spLocks/>
            </p:cNvSpPr>
            <p:nvPr/>
          </p:nvSpPr>
          <p:spPr bwMode="auto">
            <a:xfrm>
              <a:off x="4476" y="725"/>
              <a:ext cx="284" cy="140"/>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2 h 95"/>
                <a:gd name="T14" fmla="*/ 78 w 192"/>
                <a:gd name="T15" fmla="*/ 2 h 95"/>
                <a:gd name="T16" fmla="*/ 78 w 192"/>
                <a:gd name="T17" fmla="*/ 28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3"/>
                    <a:pt x="0" y="89"/>
                  </a:cubicBezTo>
                  <a:cubicBezTo>
                    <a:pt x="0" y="71"/>
                    <a:pt x="0" y="71"/>
                    <a:pt x="0" y="71"/>
                  </a:cubicBezTo>
                  <a:cubicBezTo>
                    <a:pt x="0" y="57"/>
                    <a:pt x="9" y="44"/>
                    <a:pt x="23" y="39"/>
                  </a:cubicBezTo>
                  <a:cubicBezTo>
                    <a:pt x="66" y="23"/>
                    <a:pt x="66" y="23"/>
                    <a:pt x="66" y="23"/>
                  </a:cubicBezTo>
                  <a:cubicBezTo>
                    <a:pt x="66" y="2"/>
                    <a:pt x="66" y="2"/>
                    <a:pt x="66" y="2"/>
                  </a:cubicBezTo>
                  <a:cubicBezTo>
                    <a:pt x="78" y="2"/>
                    <a:pt x="78" y="2"/>
                    <a:pt x="78" y="2"/>
                  </a:cubicBezTo>
                  <a:cubicBezTo>
                    <a:pt x="78" y="28"/>
                    <a:pt x="78" y="28"/>
                    <a:pt x="78" y="28"/>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3" name="Freeform 46">
              <a:extLst>
                <a:ext uri="{FF2B5EF4-FFF2-40B4-BE49-F238E27FC236}">
                  <a16:creationId xmlns:a16="http://schemas.microsoft.com/office/drawing/2014/main" id="{78411F6B-ABB1-41BD-AC1C-B178318AA75D}"/>
                </a:ext>
              </a:extLst>
            </p:cNvPr>
            <p:cNvSpPr>
              <a:spLocks noEditPoints="1"/>
            </p:cNvSpPr>
            <p:nvPr/>
          </p:nvSpPr>
          <p:spPr bwMode="auto">
            <a:xfrm>
              <a:off x="4537" y="560"/>
              <a:ext cx="158" cy="187"/>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8"/>
                    <a:pt x="0" y="63"/>
                  </a:cubicBezTo>
                  <a:cubicBezTo>
                    <a:pt x="0" y="28"/>
                    <a:pt x="24" y="0"/>
                    <a:pt x="54" y="0"/>
                  </a:cubicBezTo>
                  <a:cubicBezTo>
                    <a:pt x="83" y="0"/>
                    <a:pt x="107" y="28"/>
                    <a:pt x="107" y="63"/>
                  </a:cubicBezTo>
                  <a:cubicBezTo>
                    <a:pt x="107" y="98"/>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4" name="Freeform 47">
              <a:extLst>
                <a:ext uri="{FF2B5EF4-FFF2-40B4-BE49-F238E27FC236}">
                  <a16:creationId xmlns:a16="http://schemas.microsoft.com/office/drawing/2014/main" id="{39651E10-3A26-4AA2-9F13-F55FF6A95850}"/>
                </a:ext>
              </a:extLst>
            </p:cNvPr>
            <p:cNvSpPr>
              <a:spLocks/>
            </p:cNvSpPr>
            <p:nvPr/>
          </p:nvSpPr>
          <p:spPr bwMode="auto">
            <a:xfrm>
              <a:off x="4543" y="611"/>
              <a:ext cx="145" cy="45"/>
            </a:xfrm>
            <a:custGeom>
              <a:avLst/>
              <a:gdLst>
                <a:gd name="T0" fmla="*/ 84 w 98"/>
                <a:gd name="T1" fmla="*/ 31 h 31"/>
                <a:gd name="T2" fmla="*/ 57 w 98"/>
                <a:gd name="T3" fmla="*/ 16 h 31"/>
                <a:gd name="T4" fmla="*/ 21 w 98"/>
                <a:gd name="T5" fmla="*/ 30 h 31"/>
                <a:gd name="T6" fmla="*/ 0 w 98"/>
                <a:gd name="T7" fmla="*/ 25 h 31"/>
                <a:gd name="T8" fmla="*/ 6 w 98"/>
                <a:gd name="T9" fmla="*/ 15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30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3" y="30"/>
                    <a:pt x="7" y="29"/>
                    <a:pt x="0" y="25"/>
                  </a:cubicBezTo>
                  <a:cubicBezTo>
                    <a:pt x="6" y="15"/>
                    <a:pt x="6" y="15"/>
                    <a:pt x="6" y="15"/>
                  </a:cubicBezTo>
                  <a:cubicBezTo>
                    <a:pt x="10" y="17"/>
                    <a:pt x="15" y="18"/>
                    <a:pt x="21" y="18"/>
                  </a:cubicBezTo>
                  <a:cubicBezTo>
                    <a:pt x="33" y="18"/>
                    <a:pt x="48" y="11"/>
                    <a:pt x="52" y="3"/>
                  </a:cubicBezTo>
                  <a:cubicBezTo>
                    <a:pt x="53" y="1"/>
                    <a:pt x="55" y="0"/>
                    <a:pt x="57" y="0"/>
                  </a:cubicBezTo>
                  <a:cubicBezTo>
                    <a:pt x="59" y="0"/>
                    <a:pt x="61" y="1"/>
                    <a:pt x="62" y="3"/>
                  </a:cubicBezTo>
                  <a:cubicBezTo>
                    <a:pt x="70" y="17"/>
                    <a:pt x="78" y="21"/>
                    <a:pt x="91" y="18"/>
                  </a:cubicBezTo>
                  <a:cubicBezTo>
                    <a:pt x="93" y="18"/>
                    <a:pt x="94" y="18"/>
                    <a:pt x="95" y="18"/>
                  </a:cubicBezTo>
                  <a:cubicBezTo>
                    <a:pt x="95" y="18"/>
                    <a:pt x="96" y="18"/>
                    <a:pt x="96" y="18"/>
                  </a:cubicBezTo>
                  <a:cubicBezTo>
                    <a:pt x="98" y="30"/>
                    <a:pt x="98" y="30"/>
                    <a:pt x="98" y="30"/>
                  </a:cubicBezTo>
                  <a:cubicBezTo>
                    <a:pt x="97" y="30"/>
                    <a:pt x="96" y="30"/>
                    <a:pt x="95" y="30"/>
                  </a:cubicBezTo>
                  <a:cubicBezTo>
                    <a:pt x="95" y="30"/>
                    <a:pt x="94" y="30"/>
                    <a:pt x="94"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78" name="Freeform 48">
              <a:extLst>
                <a:ext uri="{FF2B5EF4-FFF2-40B4-BE49-F238E27FC236}">
                  <a16:creationId xmlns:a16="http://schemas.microsoft.com/office/drawing/2014/main" id="{7D5FC443-C880-4C3C-A0BD-09598AE78EE2}"/>
                </a:ext>
              </a:extLst>
            </p:cNvPr>
            <p:cNvSpPr>
              <a:spLocks/>
            </p:cNvSpPr>
            <p:nvPr/>
          </p:nvSpPr>
          <p:spPr bwMode="auto">
            <a:xfrm>
              <a:off x="4654" y="439"/>
              <a:ext cx="249" cy="284"/>
            </a:xfrm>
            <a:custGeom>
              <a:avLst/>
              <a:gdLst>
                <a:gd name="T0" fmla="*/ 66 w 168"/>
                <a:gd name="T1" fmla="*/ 192 h 192"/>
                <a:gd name="T2" fmla="*/ 64 w 168"/>
                <a:gd name="T3" fmla="*/ 192 h 192"/>
                <a:gd name="T4" fmla="*/ 60 w 168"/>
                <a:gd name="T5" fmla="*/ 186 h 192"/>
                <a:gd name="T6" fmla="*/ 60 w 168"/>
                <a:gd name="T7" fmla="*/ 154 h 192"/>
                <a:gd name="T8" fmla="*/ 46 w 168"/>
                <a:gd name="T9" fmla="*/ 150 h 192"/>
                <a:gd name="T10" fmla="*/ 50 w 168"/>
                <a:gd name="T11" fmla="*/ 139 h 192"/>
                <a:gd name="T12" fmla="*/ 67 w 168"/>
                <a:gd name="T13" fmla="*/ 143 h 192"/>
                <a:gd name="T14" fmla="*/ 72 w 168"/>
                <a:gd name="T15" fmla="*/ 149 h 192"/>
                <a:gd name="T16" fmla="*/ 72 w 168"/>
                <a:gd name="T17" fmla="*/ 173 h 192"/>
                <a:gd name="T18" fmla="*/ 92 w 168"/>
                <a:gd name="T19" fmla="*/ 156 h 192"/>
                <a:gd name="T20" fmla="*/ 110 w 168"/>
                <a:gd name="T21" fmla="*/ 140 h 192"/>
                <a:gd name="T22" fmla="*/ 112 w 168"/>
                <a:gd name="T23" fmla="*/ 139 h 192"/>
                <a:gd name="T24" fmla="*/ 156 w 168"/>
                <a:gd name="T25" fmla="*/ 78 h 192"/>
                <a:gd name="T26" fmla="*/ 84 w 168"/>
                <a:gd name="T27" fmla="*/ 12 h 192"/>
                <a:gd name="T28" fmla="*/ 12 w 168"/>
                <a:gd name="T29" fmla="*/ 78 h 192"/>
                <a:gd name="T30" fmla="*/ 0 w 168"/>
                <a:gd name="T31" fmla="*/ 78 h 192"/>
                <a:gd name="T32" fmla="*/ 84 w 168"/>
                <a:gd name="T33" fmla="*/ 0 h 192"/>
                <a:gd name="T34" fmla="*/ 168 w 168"/>
                <a:gd name="T35" fmla="*/ 78 h 192"/>
                <a:gd name="T36" fmla="*/ 117 w 168"/>
                <a:gd name="T37" fmla="*/ 150 h 192"/>
                <a:gd name="T38" fmla="*/ 100 w 168"/>
                <a:gd name="T39" fmla="*/ 165 h 192"/>
                <a:gd name="T40" fmla="*/ 70 w 168"/>
                <a:gd name="T41" fmla="*/ 190 h 192"/>
                <a:gd name="T42" fmla="*/ 66 w 168"/>
                <a:gd name="T4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8" h="192">
                  <a:moveTo>
                    <a:pt x="66" y="192"/>
                  </a:moveTo>
                  <a:cubicBezTo>
                    <a:pt x="65" y="192"/>
                    <a:pt x="64" y="192"/>
                    <a:pt x="64" y="192"/>
                  </a:cubicBezTo>
                  <a:cubicBezTo>
                    <a:pt x="61" y="191"/>
                    <a:pt x="60" y="189"/>
                    <a:pt x="60" y="186"/>
                  </a:cubicBezTo>
                  <a:cubicBezTo>
                    <a:pt x="60" y="181"/>
                    <a:pt x="60" y="164"/>
                    <a:pt x="60" y="154"/>
                  </a:cubicBezTo>
                  <a:cubicBezTo>
                    <a:pt x="55" y="153"/>
                    <a:pt x="50" y="152"/>
                    <a:pt x="46" y="150"/>
                  </a:cubicBezTo>
                  <a:cubicBezTo>
                    <a:pt x="50" y="139"/>
                    <a:pt x="50" y="139"/>
                    <a:pt x="50" y="139"/>
                  </a:cubicBezTo>
                  <a:cubicBezTo>
                    <a:pt x="55" y="141"/>
                    <a:pt x="61" y="143"/>
                    <a:pt x="67" y="143"/>
                  </a:cubicBezTo>
                  <a:cubicBezTo>
                    <a:pt x="70" y="144"/>
                    <a:pt x="72" y="146"/>
                    <a:pt x="72" y="149"/>
                  </a:cubicBezTo>
                  <a:cubicBezTo>
                    <a:pt x="72" y="154"/>
                    <a:pt x="72" y="164"/>
                    <a:pt x="72" y="173"/>
                  </a:cubicBezTo>
                  <a:cubicBezTo>
                    <a:pt x="78" y="168"/>
                    <a:pt x="85" y="162"/>
                    <a:pt x="92" y="156"/>
                  </a:cubicBezTo>
                  <a:cubicBezTo>
                    <a:pt x="100" y="149"/>
                    <a:pt x="108" y="142"/>
                    <a:pt x="110" y="140"/>
                  </a:cubicBezTo>
                  <a:cubicBezTo>
                    <a:pt x="111" y="140"/>
                    <a:pt x="111" y="139"/>
                    <a:pt x="112" y="139"/>
                  </a:cubicBezTo>
                  <a:cubicBezTo>
                    <a:pt x="139" y="129"/>
                    <a:pt x="156" y="105"/>
                    <a:pt x="156" y="78"/>
                  </a:cubicBezTo>
                  <a:cubicBezTo>
                    <a:pt x="156" y="42"/>
                    <a:pt x="124" y="12"/>
                    <a:pt x="84" y="12"/>
                  </a:cubicBezTo>
                  <a:cubicBezTo>
                    <a:pt x="44" y="12"/>
                    <a:pt x="12" y="42"/>
                    <a:pt x="12" y="78"/>
                  </a:cubicBezTo>
                  <a:cubicBezTo>
                    <a:pt x="0" y="78"/>
                    <a:pt x="0" y="78"/>
                    <a:pt x="0" y="78"/>
                  </a:cubicBezTo>
                  <a:cubicBezTo>
                    <a:pt x="0" y="35"/>
                    <a:pt x="38" y="0"/>
                    <a:pt x="84" y="0"/>
                  </a:cubicBezTo>
                  <a:cubicBezTo>
                    <a:pt x="130" y="0"/>
                    <a:pt x="168" y="35"/>
                    <a:pt x="168" y="78"/>
                  </a:cubicBezTo>
                  <a:cubicBezTo>
                    <a:pt x="168" y="110"/>
                    <a:pt x="148" y="138"/>
                    <a:pt x="117" y="150"/>
                  </a:cubicBezTo>
                  <a:cubicBezTo>
                    <a:pt x="114" y="153"/>
                    <a:pt x="107" y="158"/>
                    <a:pt x="100" y="165"/>
                  </a:cubicBezTo>
                  <a:cubicBezTo>
                    <a:pt x="88" y="175"/>
                    <a:pt x="74" y="187"/>
                    <a:pt x="70" y="190"/>
                  </a:cubicBezTo>
                  <a:cubicBezTo>
                    <a:pt x="69" y="192"/>
                    <a:pt x="68" y="192"/>
                    <a:pt x="6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2" name="Rectangle 49">
              <a:extLst>
                <a:ext uri="{FF2B5EF4-FFF2-40B4-BE49-F238E27FC236}">
                  <a16:creationId xmlns:a16="http://schemas.microsoft.com/office/drawing/2014/main" id="{EAAD7A83-9715-4E30-98F6-6BA4F8F8F1CC}"/>
                </a:ext>
              </a:extLst>
            </p:cNvPr>
            <p:cNvSpPr>
              <a:spLocks noChangeArrowheads="1"/>
            </p:cNvSpPr>
            <p:nvPr/>
          </p:nvSpPr>
          <p:spPr bwMode="auto">
            <a:xfrm>
              <a:off x="4814"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3" name="Rectangle 50">
              <a:extLst>
                <a:ext uri="{FF2B5EF4-FFF2-40B4-BE49-F238E27FC236}">
                  <a16:creationId xmlns:a16="http://schemas.microsoft.com/office/drawing/2014/main" id="{DE9374D9-9F04-4A3C-A8E7-804EA15613DA}"/>
                </a:ext>
              </a:extLst>
            </p:cNvPr>
            <p:cNvSpPr>
              <a:spLocks noChangeArrowheads="1"/>
            </p:cNvSpPr>
            <p:nvPr/>
          </p:nvSpPr>
          <p:spPr bwMode="auto">
            <a:xfrm>
              <a:off x="4769"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4" name="Rectangle 51">
              <a:extLst>
                <a:ext uri="{FF2B5EF4-FFF2-40B4-BE49-F238E27FC236}">
                  <a16:creationId xmlns:a16="http://schemas.microsoft.com/office/drawing/2014/main" id="{E21E5586-32E4-4509-B120-FD9F0B8E223A}"/>
                </a:ext>
              </a:extLst>
            </p:cNvPr>
            <p:cNvSpPr>
              <a:spLocks noChangeArrowheads="1"/>
            </p:cNvSpPr>
            <p:nvPr/>
          </p:nvSpPr>
          <p:spPr bwMode="auto">
            <a:xfrm>
              <a:off x="4725"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185" name="Rectangle 101">
            <a:extLst>
              <a:ext uri="{FF2B5EF4-FFF2-40B4-BE49-F238E27FC236}">
                <a16:creationId xmlns:a16="http://schemas.microsoft.com/office/drawing/2014/main" id="{63205422-AC32-45DC-B723-E0471362C5B3}"/>
              </a:ext>
            </a:extLst>
          </p:cNvPr>
          <p:cNvSpPr/>
          <p:nvPr/>
        </p:nvSpPr>
        <p:spPr>
          <a:xfrm>
            <a:off x="438489" y="3262321"/>
            <a:ext cx="1476000" cy="21820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(bijgewerkt</a:t>
            </a:r>
            <a:r>
              <a:rPr lang="nl-NL" b="1" dirty="0">
                <a:solidFill>
                  <a:srgbClr val="FFFFFF"/>
                </a:solidFill>
                <a:latin typeface="Avenir LT Std 35 Light"/>
              </a:rPr>
              <a:t>) Plan van </a:t>
            </a: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Aanpak</a:t>
            </a:r>
          </a:p>
        </p:txBody>
      </p:sp>
      <p:grpSp>
        <p:nvGrpSpPr>
          <p:cNvPr id="187" name="Group 12">
            <a:extLst>
              <a:ext uri="{FF2B5EF4-FFF2-40B4-BE49-F238E27FC236}">
                <a16:creationId xmlns:a16="http://schemas.microsoft.com/office/drawing/2014/main" id="{99912D22-9372-48C3-B461-2C7235A351FF}"/>
              </a:ext>
            </a:extLst>
          </p:cNvPr>
          <p:cNvGrpSpPr>
            <a:grpSpLocks noChangeAspect="1"/>
          </p:cNvGrpSpPr>
          <p:nvPr/>
        </p:nvGrpSpPr>
        <p:grpSpPr bwMode="auto">
          <a:xfrm>
            <a:off x="994034" y="3452381"/>
            <a:ext cx="541578" cy="429704"/>
            <a:chOff x="1367" y="483"/>
            <a:chExt cx="426" cy="338"/>
          </a:xfrm>
          <a:solidFill>
            <a:schemeClr val="bg1"/>
          </a:solidFill>
        </p:grpSpPr>
        <p:sp>
          <p:nvSpPr>
            <p:cNvPr id="188" name="Freeform 13">
              <a:extLst>
                <a:ext uri="{FF2B5EF4-FFF2-40B4-BE49-F238E27FC236}">
                  <a16:creationId xmlns:a16="http://schemas.microsoft.com/office/drawing/2014/main" id="{45F668EB-0A8B-4A47-92A4-7D9F55AA3346}"/>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9" name="Freeform 14">
              <a:extLst>
                <a:ext uri="{FF2B5EF4-FFF2-40B4-BE49-F238E27FC236}">
                  <a16:creationId xmlns:a16="http://schemas.microsoft.com/office/drawing/2014/main" id="{42CC3ECF-D172-4201-94FE-F5A4FE0D419B}"/>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0" name="Freeform 15">
              <a:extLst>
                <a:ext uri="{FF2B5EF4-FFF2-40B4-BE49-F238E27FC236}">
                  <a16:creationId xmlns:a16="http://schemas.microsoft.com/office/drawing/2014/main" id="{B36B9BCD-E277-4BC4-8C9F-2D854D45ABFF}"/>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1" name="Freeform 16">
              <a:extLst>
                <a:ext uri="{FF2B5EF4-FFF2-40B4-BE49-F238E27FC236}">
                  <a16:creationId xmlns:a16="http://schemas.microsoft.com/office/drawing/2014/main" id="{0A63A025-7877-482B-B355-73513A88758A}"/>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92" name="Group 81">
            <a:extLst>
              <a:ext uri="{FF2B5EF4-FFF2-40B4-BE49-F238E27FC236}">
                <a16:creationId xmlns:a16="http://schemas.microsoft.com/office/drawing/2014/main" id="{B25395CB-4D57-4966-A550-81F07D226E6B}"/>
              </a:ext>
            </a:extLst>
          </p:cNvPr>
          <p:cNvGrpSpPr>
            <a:grpSpLocks noChangeAspect="1"/>
          </p:cNvGrpSpPr>
          <p:nvPr/>
        </p:nvGrpSpPr>
        <p:grpSpPr bwMode="auto">
          <a:xfrm>
            <a:off x="6740424" y="2082043"/>
            <a:ext cx="247655" cy="247068"/>
            <a:chOff x="1370" y="1720"/>
            <a:chExt cx="426" cy="425"/>
          </a:xfrm>
          <a:solidFill>
            <a:srgbClr val="FF0000"/>
          </a:solidFill>
        </p:grpSpPr>
        <p:sp>
          <p:nvSpPr>
            <p:cNvPr id="193" name="Freeform 82">
              <a:extLst>
                <a:ext uri="{FF2B5EF4-FFF2-40B4-BE49-F238E27FC236}">
                  <a16:creationId xmlns:a16="http://schemas.microsoft.com/office/drawing/2014/main" id="{BEE2AC00-4B09-4B16-8D5F-F91892532EA7}"/>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3" name="Freeform 83">
              <a:extLst>
                <a:ext uri="{FF2B5EF4-FFF2-40B4-BE49-F238E27FC236}">
                  <a16:creationId xmlns:a16="http://schemas.microsoft.com/office/drawing/2014/main" id="{6641BDE0-29C0-46FB-A6A6-698BB0DFD9B0}"/>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4" name="Freeform 84">
              <a:extLst>
                <a:ext uri="{FF2B5EF4-FFF2-40B4-BE49-F238E27FC236}">
                  <a16:creationId xmlns:a16="http://schemas.microsoft.com/office/drawing/2014/main" id="{2CB7D330-B197-489D-A7D6-4B8461EDD53C}"/>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5" name="Freeform 85">
              <a:extLst>
                <a:ext uri="{FF2B5EF4-FFF2-40B4-BE49-F238E27FC236}">
                  <a16:creationId xmlns:a16="http://schemas.microsoft.com/office/drawing/2014/main" id="{BAC9B0DA-94F4-463F-B513-E73CD668A04D}"/>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6" name="Freeform 86">
              <a:extLst>
                <a:ext uri="{FF2B5EF4-FFF2-40B4-BE49-F238E27FC236}">
                  <a16:creationId xmlns:a16="http://schemas.microsoft.com/office/drawing/2014/main" id="{3976DD68-C888-4619-AAA8-87459CE5C0A7}"/>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7" name="Freeform 87">
              <a:extLst>
                <a:ext uri="{FF2B5EF4-FFF2-40B4-BE49-F238E27FC236}">
                  <a16:creationId xmlns:a16="http://schemas.microsoft.com/office/drawing/2014/main" id="{85E4F399-DD80-4895-ACB7-584ED3424080}"/>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8" name="Freeform 88">
              <a:extLst>
                <a:ext uri="{FF2B5EF4-FFF2-40B4-BE49-F238E27FC236}">
                  <a16:creationId xmlns:a16="http://schemas.microsoft.com/office/drawing/2014/main" id="{7CC885D6-8BD7-4857-AD14-329830FEC072}"/>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9" name="Freeform 89">
              <a:extLst>
                <a:ext uri="{FF2B5EF4-FFF2-40B4-BE49-F238E27FC236}">
                  <a16:creationId xmlns:a16="http://schemas.microsoft.com/office/drawing/2014/main" id="{79D8A37E-389E-490B-AD17-E5767E3CC2AD}"/>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20" name="Freeform 90">
              <a:extLst>
                <a:ext uri="{FF2B5EF4-FFF2-40B4-BE49-F238E27FC236}">
                  <a16:creationId xmlns:a16="http://schemas.microsoft.com/office/drawing/2014/main" id="{DC8B9E14-F628-45FE-BF17-AE06BF69AAE1}"/>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21" name="Freeform 91">
              <a:extLst>
                <a:ext uri="{FF2B5EF4-FFF2-40B4-BE49-F238E27FC236}">
                  <a16:creationId xmlns:a16="http://schemas.microsoft.com/office/drawing/2014/main" id="{B3744123-79C0-4A2F-9F18-9AE59357675A}"/>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22" name="Freeform 92">
              <a:extLst>
                <a:ext uri="{FF2B5EF4-FFF2-40B4-BE49-F238E27FC236}">
                  <a16:creationId xmlns:a16="http://schemas.microsoft.com/office/drawing/2014/main" id="{AB976502-EDEF-4F4B-A4EC-3281C98DB760}"/>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350879542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Opleiden</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59089" y="763456"/>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rgbClr val="FF0000"/>
                </a:solidFill>
                <a:effectLst/>
                <a:uLnTx/>
                <a:uFillTx/>
                <a:latin typeface="Avenir LT Std 55 Roman"/>
                <a:ea typeface="+mj-ea"/>
                <a:cs typeface="+mj-cs"/>
              </a:rPr>
              <a:t>Functionaliteiten (2/2)</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342135"/>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926939" y="3697960"/>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484027" y="1414950"/>
            <a:ext cx="0" cy="4968000"/>
          </a:xfrm>
          <a:prstGeom prst="line">
            <a:avLst/>
          </a:prstGeom>
          <a:noFill/>
          <a:ln w="9525" cap="flat" cmpd="sng" algn="ctr">
            <a:solidFill>
              <a:srgbClr val="FF0000"/>
            </a:solidFill>
            <a:prstDash val="dash"/>
          </a:ln>
          <a:effectLst/>
        </p:spPr>
      </p:cxnSp>
      <p:grpSp>
        <p:nvGrpSpPr>
          <p:cNvPr id="87" name="Group 265">
            <a:extLst>
              <a:ext uri="{FF2B5EF4-FFF2-40B4-BE49-F238E27FC236}">
                <a16:creationId xmlns:a16="http://schemas.microsoft.com/office/drawing/2014/main" id="{C0E9841D-20DF-414A-81AE-3CDE8F54AD80}"/>
              </a:ext>
            </a:extLst>
          </p:cNvPr>
          <p:cNvGrpSpPr>
            <a:grpSpLocks noChangeAspect="1"/>
          </p:cNvGrpSpPr>
          <p:nvPr/>
        </p:nvGrpSpPr>
        <p:grpSpPr bwMode="auto">
          <a:xfrm>
            <a:off x="11487847" y="281532"/>
            <a:ext cx="375153" cy="442701"/>
            <a:chOff x="6573" y="2997"/>
            <a:chExt cx="361" cy="426"/>
          </a:xfrm>
          <a:solidFill>
            <a:schemeClr val="bg1">
              <a:lumMod val="85000"/>
            </a:schemeClr>
          </a:solidFill>
        </p:grpSpPr>
        <p:sp>
          <p:nvSpPr>
            <p:cNvPr id="88" name="Freeform 266">
              <a:extLst>
                <a:ext uri="{FF2B5EF4-FFF2-40B4-BE49-F238E27FC236}">
                  <a16:creationId xmlns:a16="http://schemas.microsoft.com/office/drawing/2014/main" id="{9191231D-8D74-44DB-A6C2-5BAC92F9A8D0}"/>
                </a:ext>
              </a:extLst>
            </p:cNvPr>
            <p:cNvSpPr>
              <a:spLocks/>
            </p:cNvSpPr>
            <p:nvPr/>
          </p:nvSpPr>
          <p:spPr bwMode="auto">
            <a:xfrm>
              <a:off x="6573" y="2997"/>
              <a:ext cx="302" cy="391"/>
            </a:xfrm>
            <a:custGeom>
              <a:avLst/>
              <a:gdLst>
                <a:gd name="T0" fmla="*/ 114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3 w 204"/>
                <a:gd name="T13" fmla="*/ 1 h 264"/>
                <a:gd name="T14" fmla="*/ 203 w 204"/>
                <a:gd name="T15" fmla="*/ 61 h 264"/>
                <a:gd name="T16" fmla="*/ 204 w 204"/>
                <a:gd name="T17" fmla="*/ 66 h 264"/>
                <a:gd name="T18" fmla="*/ 204 w 204"/>
                <a:gd name="T19" fmla="*/ 78 h 264"/>
                <a:gd name="T20" fmla="*/ 198 w 204"/>
                <a:gd name="T21" fmla="*/ 84 h 264"/>
                <a:gd name="T22" fmla="*/ 192 w 204"/>
                <a:gd name="T23" fmla="*/ 78 h 264"/>
                <a:gd name="T24" fmla="*/ 192 w 204"/>
                <a:gd name="T25" fmla="*/ 68 h 264"/>
                <a:gd name="T26" fmla="*/ 136 w 204"/>
                <a:gd name="T27" fmla="*/ 12 h 264"/>
                <a:gd name="T28" fmla="*/ 12 w 204"/>
                <a:gd name="T29" fmla="*/ 12 h 264"/>
                <a:gd name="T30" fmla="*/ 12 w 204"/>
                <a:gd name="T31" fmla="*/ 252 h 264"/>
                <a:gd name="T32" fmla="*/ 114 w 204"/>
                <a:gd name="T33" fmla="*/ 252 h 264"/>
                <a:gd name="T34" fmla="*/ 120 w 204"/>
                <a:gd name="T35" fmla="*/ 258 h 264"/>
                <a:gd name="T36" fmla="*/ 114 w 204"/>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264">
                  <a:moveTo>
                    <a:pt x="114"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2" y="0"/>
                    <a:pt x="143" y="1"/>
                  </a:cubicBezTo>
                  <a:cubicBezTo>
                    <a:pt x="203" y="61"/>
                    <a:pt x="203" y="61"/>
                    <a:pt x="203" y="61"/>
                  </a:cubicBezTo>
                  <a:cubicBezTo>
                    <a:pt x="204" y="63"/>
                    <a:pt x="204" y="64"/>
                    <a:pt x="204" y="66"/>
                  </a:cubicBezTo>
                  <a:cubicBezTo>
                    <a:pt x="204" y="78"/>
                    <a:pt x="204" y="78"/>
                    <a:pt x="204" y="78"/>
                  </a:cubicBezTo>
                  <a:cubicBezTo>
                    <a:pt x="204" y="81"/>
                    <a:pt x="202" y="84"/>
                    <a:pt x="198" y="84"/>
                  </a:cubicBezTo>
                  <a:cubicBezTo>
                    <a:pt x="195" y="84"/>
                    <a:pt x="192" y="81"/>
                    <a:pt x="192" y="78"/>
                  </a:cubicBezTo>
                  <a:cubicBezTo>
                    <a:pt x="192" y="68"/>
                    <a:pt x="192" y="68"/>
                    <a:pt x="192" y="68"/>
                  </a:cubicBezTo>
                  <a:cubicBezTo>
                    <a:pt x="136" y="12"/>
                    <a:pt x="136" y="12"/>
                    <a:pt x="136" y="12"/>
                  </a:cubicBezTo>
                  <a:cubicBezTo>
                    <a:pt x="12" y="12"/>
                    <a:pt x="12" y="12"/>
                    <a:pt x="12" y="12"/>
                  </a:cubicBezTo>
                  <a:cubicBezTo>
                    <a:pt x="12" y="252"/>
                    <a:pt x="12" y="252"/>
                    <a:pt x="12" y="252"/>
                  </a:cubicBezTo>
                  <a:cubicBezTo>
                    <a:pt x="114" y="252"/>
                    <a:pt x="114" y="252"/>
                    <a:pt x="114" y="252"/>
                  </a:cubicBezTo>
                  <a:cubicBezTo>
                    <a:pt x="118" y="252"/>
                    <a:pt x="120" y="254"/>
                    <a:pt x="120" y="258"/>
                  </a:cubicBezTo>
                  <a:cubicBezTo>
                    <a:pt x="120" y="261"/>
                    <a:pt x="118" y="264"/>
                    <a:pt x="114"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9" name="Freeform 267">
              <a:extLst>
                <a:ext uri="{FF2B5EF4-FFF2-40B4-BE49-F238E27FC236}">
                  <a16:creationId xmlns:a16="http://schemas.microsoft.com/office/drawing/2014/main" id="{5DE80965-3C06-4442-83C0-D5ACEA9A93A7}"/>
                </a:ext>
              </a:extLst>
            </p:cNvPr>
            <p:cNvSpPr>
              <a:spLocks/>
            </p:cNvSpPr>
            <p:nvPr/>
          </p:nvSpPr>
          <p:spPr bwMode="auto">
            <a:xfrm>
              <a:off x="6768" y="2997"/>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10" y="0"/>
                    <a:pt x="12" y="2"/>
                    <a:pt x="12" y="6"/>
                  </a:cubicBezTo>
                  <a:cubicBezTo>
                    <a:pt x="12" y="60"/>
                    <a:pt x="12" y="60"/>
                    <a:pt x="12" y="60"/>
                  </a:cubicBezTo>
                  <a:cubicBezTo>
                    <a:pt x="66" y="60"/>
                    <a:pt x="66" y="60"/>
                    <a:pt x="66" y="60"/>
                  </a:cubicBezTo>
                  <a:cubicBezTo>
                    <a:pt x="70" y="60"/>
                    <a:pt x="72" y="62"/>
                    <a:pt x="72" y="66"/>
                  </a:cubicBezTo>
                  <a:cubicBezTo>
                    <a:pt x="72" y="69"/>
                    <a:pt x="70"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0" name="Freeform 268">
              <a:extLst>
                <a:ext uri="{FF2B5EF4-FFF2-40B4-BE49-F238E27FC236}">
                  <a16:creationId xmlns:a16="http://schemas.microsoft.com/office/drawing/2014/main" id="{7A5B1201-254E-4410-889F-D09FD90CCDCA}"/>
                </a:ext>
              </a:extLst>
            </p:cNvPr>
            <p:cNvSpPr>
              <a:spLocks/>
            </p:cNvSpPr>
            <p:nvPr/>
          </p:nvSpPr>
          <p:spPr bwMode="auto">
            <a:xfrm>
              <a:off x="6786" y="3299"/>
              <a:ext cx="124" cy="124"/>
            </a:xfrm>
            <a:custGeom>
              <a:avLst/>
              <a:gdLst>
                <a:gd name="T0" fmla="*/ 78 w 84"/>
                <a:gd name="T1" fmla="*/ 84 h 84"/>
                <a:gd name="T2" fmla="*/ 75 w 84"/>
                <a:gd name="T3" fmla="*/ 82 h 84"/>
                <a:gd name="T4" fmla="*/ 42 w 84"/>
                <a:gd name="T5" fmla="*/ 55 h 84"/>
                <a:gd name="T6" fmla="*/ 10 w 84"/>
                <a:gd name="T7" fmla="*/ 82 h 84"/>
                <a:gd name="T8" fmla="*/ 4 w 84"/>
                <a:gd name="T9" fmla="*/ 83 h 84"/>
                <a:gd name="T10" fmla="*/ 0 w 84"/>
                <a:gd name="T11" fmla="*/ 78 h 84"/>
                <a:gd name="T12" fmla="*/ 0 w 84"/>
                <a:gd name="T13" fmla="*/ 0 h 84"/>
                <a:gd name="T14" fmla="*/ 12 w 84"/>
                <a:gd name="T15" fmla="*/ 0 h 84"/>
                <a:gd name="T16" fmla="*/ 12 w 84"/>
                <a:gd name="T17" fmla="*/ 65 h 84"/>
                <a:gd name="T18" fmla="*/ 39 w 84"/>
                <a:gd name="T19" fmla="*/ 43 h 84"/>
                <a:gd name="T20" fmla="*/ 46 w 84"/>
                <a:gd name="T21" fmla="*/ 43 h 84"/>
                <a:gd name="T22" fmla="*/ 72 w 84"/>
                <a:gd name="T23" fmla="*/ 65 h 84"/>
                <a:gd name="T24" fmla="*/ 72 w 84"/>
                <a:gd name="T25" fmla="*/ 0 h 84"/>
                <a:gd name="T26" fmla="*/ 84 w 84"/>
                <a:gd name="T27" fmla="*/ 0 h 84"/>
                <a:gd name="T28" fmla="*/ 84 w 84"/>
                <a:gd name="T29" fmla="*/ 78 h 84"/>
                <a:gd name="T30" fmla="*/ 81 w 84"/>
                <a:gd name="T31" fmla="*/ 83 h 84"/>
                <a:gd name="T32" fmla="*/ 78 w 84"/>
                <a:gd name="T33"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84">
                  <a:moveTo>
                    <a:pt x="78" y="84"/>
                  </a:moveTo>
                  <a:cubicBezTo>
                    <a:pt x="77" y="84"/>
                    <a:pt x="76" y="83"/>
                    <a:pt x="75" y="82"/>
                  </a:cubicBezTo>
                  <a:cubicBezTo>
                    <a:pt x="42" y="55"/>
                    <a:pt x="42" y="55"/>
                    <a:pt x="42" y="55"/>
                  </a:cubicBezTo>
                  <a:cubicBezTo>
                    <a:pt x="10" y="82"/>
                    <a:pt x="10" y="82"/>
                    <a:pt x="10" y="82"/>
                  </a:cubicBezTo>
                  <a:cubicBezTo>
                    <a:pt x="8" y="84"/>
                    <a:pt x="6" y="84"/>
                    <a:pt x="4" y="83"/>
                  </a:cubicBezTo>
                  <a:cubicBezTo>
                    <a:pt x="2" y="82"/>
                    <a:pt x="0" y="80"/>
                    <a:pt x="0" y="78"/>
                  </a:cubicBezTo>
                  <a:cubicBezTo>
                    <a:pt x="0" y="0"/>
                    <a:pt x="0" y="0"/>
                    <a:pt x="0" y="0"/>
                  </a:cubicBezTo>
                  <a:cubicBezTo>
                    <a:pt x="12" y="0"/>
                    <a:pt x="12" y="0"/>
                    <a:pt x="12" y="0"/>
                  </a:cubicBezTo>
                  <a:cubicBezTo>
                    <a:pt x="12" y="65"/>
                    <a:pt x="12" y="65"/>
                    <a:pt x="12" y="65"/>
                  </a:cubicBezTo>
                  <a:cubicBezTo>
                    <a:pt x="39" y="43"/>
                    <a:pt x="39" y="43"/>
                    <a:pt x="39" y="43"/>
                  </a:cubicBezTo>
                  <a:cubicBezTo>
                    <a:pt x="41" y="41"/>
                    <a:pt x="44" y="41"/>
                    <a:pt x="46" y="43"/>
                  </a:cubicBezTo>
                  <a:cubicBezTo>
                    <a:pt x="72" y="65"/>
                    <a:pt x="72" y="65"/>
                    <a:pt x="72" y="65"/>
                  </a:cubicBezTo>
                  <a:cubicBezTo>
                    <a:pt x="72" y="0"/>
                    <a:pt x="72" y="0"/>
                    <a:pt x="72" y="0"/>
                  </a:cubicBezTo>
                  <a:cubicBezTo>
                    <a:pt x="84" y="0"/>
                    <a:pt x="84" y="0"/>
                    <a:pt x="84" y="0"/>
                  </a:cubicBezTo>
                  <a:cubicBezTo>
                    <a:pt x="84" y="78"/>
                    <a:pt x="84" y="78"/>
                    <a:pt x="84" y="78"/>
                  </a:cubicBezTo>
                  <a:cubicBezTo>
                    <a:pt x="84" y="80"/>
                    <a:pt x="83" y="82"/>
                    <a:pt x="81" y="83"/>
                  </a:cubicBezTo>
                  <a:cubicBezTo>
                    <a:pt x="80" y="83"/>
                    <a:pt x="79"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1" name="Freeform 269">
              <a:extLst>
                <a:ext uri="{FF2B5EF4-FFF2-40B4-BE49-F238E27FC236}">
                  <a16:creationId xmlns:a16="http://schemas.microsoft.com/office/drawing/2014/main" id="{228B4B65-E9F5-429D-96EE-ABBB0CC1BA37}"/>
                </a:ext>
              </a:extLst>
            </p:cNvPr>
            <p:cNvSpPr>
              <a:spLocks noEditPoints="1"/>
            </p:cNvSpPr>
            <p:nvPr/>
          </p:nvSpPr>
          <p:spPr bwMode="auto">
            <a:xfrm>
              <a:off x="6813" y="3210"/>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8" y="0"/>
                    <a:pt x="48" y="10"/>
                    <a:pt x="48" y="24"/>
                  </a:cubicBezTo>
                  <a:cubicBezTo>
                    <a:pt x="48" y="37"/>
                    <a:pt x="38"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3" name="Freeform 270">
              <a:extLst>
                <a:ext uri="{FF2B5EF4-FFF2-40B4-BE49-F238E27FC236}">
                  <a16:creationId xmlns:a16="http://schemas.microsoft.com/office/drawing/2014/main" id="{4E13424E-9AB6-46C8-8CFC-1B8BA82F417A}"/>
                </a:ext>
              </a:extLst>
            </p:cNvPr>
            <p:cNvSpPr>
              <a:spLocks noEditPoints="1"/>
            </p:cNvSpPr>
            <p:nvPr/>
          </p:nvSpPr>
          <p:spPr bwMode="auto">
            <a:xfrm>
              <a:off x="6764" y="3157"/>
              <a:ext cx="170" cy="177"/>
            </a:xfrm>
            <a:custGeom>
              <a:avLst/>
              <a:gdLst>
                <a:gd name="T0" fmla="*/ 57 w 115"/>
                <a:gd name="T1" fmla="*/ 120 h 120"/>
                <a:gd name="T2" fmla="*/ 31 w 115"/>
                <a:gd name="T3" fmla="*/ 105 h 120"/>
                <a:gd name="T4" fmla="*/ 31 w 115"/>
                <a:gd name="T5" fmla="*/ 105 h 120"/>
                <a:gd name="T6" fmla="*/ 5 w 115"/>
                <a:gd name="T7" fmla="*/ 90 h 120"/>
                <a:gd name="T8" fmla="*/ 6 w 115"/>
                <a:gd name="T9" fmla="*/ 60 h 120"/>
                <a:gd name="T10" fmla="*/ 5 w 115"/>
                <a:gd name="T11" fmla="*/ 30 h 120"/>
                <a:gd name="T12" fmla="*/ 31 w 115"/>
                <a:gd name="T13" fmla="*/ 15 h 120"/>
                <a:gd name="T14" fmla="*/ 31 w 115"/>
                <a:gd name="T15" fmla="*/ 15 h 120"/>
                <a:gd name="T16" fmla="*/ 57 w 115"/>
                <a:gd name="T17" fmla="*/ 0 h 120"/>
                <a:gd name="T18" fmla="*/ 83 w 115"/>
                <a:gd name="T19" fmla="*/ 15 h 120"/>
                <a:gd name="T20" fmla="*/ 109 w 115"/>
                <a:gd name="T21" fmla="*/ 30 h 120"/>
                <a:gd name="T22" fmla="*/ 109 w 115"/>
                <a:gd name="T23" fmla="*/ 60 h 120"/>
                <a:gd name="T24" fmla="*/ 109 w 115"/>
                <a:gd name="T25" fmla="*/ 90 h 120"/>
                <a:gd name="T26" fmla="*/ 84 w 115"/>
                <a:gd name="T27" fmla="*/ 105 h 120"/>
                <a:gd name="T28" fmla="*/ 83 w 115"/>
                <a:gd name="T29" fmla="*/ 105 h 120"/>
                <a:gd name="T30" fmla="*/ 57 w 115"/>
                <a:gd name="T31" fmla="*/ 120 h 120"/>
                <a:gd name="T32" fmla="*/ 35 w 115"/>
                <a:gd name="T33" fmla="*/ 92 h 120"/>
                <a:gd name="T34" fmla="*/ 41 w 115"/>
                <a:gd name="T35" fmla="*/ 96 h 120"/>
                <a:gd name="T36" fmla="*/ 57 w 115"/>
                <a:gd name="T37" fmla="*/ 108 h 120"/>
                <a:gd name="T38" fmla="*/ 74 w 115"/>
                <a:gd name="T39" fmla="*/ 96 h 120"/>
                <a:gd name="T40" fmla="*/ 81 w 115"/>
                <a:gd name="T41" fmla="*/ 92 h 120"/>
                <a:gd name="T42" fmla="*/ 99 w 115"/>
                <a:gd name="T43" fmla="*/ 84 h 120"/>
                <a:gd name="T44" fmla="*/ 97 w 115"/>
                <a:gd name="T45" fmla="*/ 63 h 120"/>
                <a:gd name="T46" fmla="*/ 97 w 115"/>
                <a:gd name="T47" fmla="*/ 56 h 120"/>
                <a:gd name="T48" fmla="*/ 99 w 115"/>
                <a:gd name="T49" fmla="*/ 36 h 120"/>
                <a:gd name="T50" fmla="*/ 81 w 115"/>
                <a:gd name="T51" fmla="*/ 27 h 120"/>
                <a:gd name="T52" fmla="*/ 74 w 115"/>
                <a:gd name="T53" fmla="*/ 23 h 120"/>
                <a:gd name="T54" fmla="*/ 57 w 115"/>
                <a:gd name="T55" fmla="*/ 12 h 120"/>
                <a:gd name="T56" fmla="*/ 41 w 115"/>
                <a:gd name="T57" fmla="*/ 23 h 120"/>
                <a:gd name="T58" fmla="*/ 34 w 115"/>
                <a:gd name="T59" fmla="*/ 27 h 120"/>
                <a:gd name="T60" fmla="*/ 16 w 115"/>
                <a:gd name="T61" fmla="*/ 36 h 120"/>
                <a:gd name="T62" fmla="*/ 17 w 115"/>
                <a:gd name="T63" fmla="*/ 56 h 120"/>
                <a:gd name="T64" fmla="*/ 17 w 115"/>
                <a:gd name="T65" fmla="*/ 63 h 120"/>
                <a:gd name="T66" fmla="*/ 16 w 115"/>
                <a:gd name="T67" fmla="*/ 84 h 120"/>
                <a:gd name="T68" fmla="*/ 34 w 115"/>
                <a:gd name="T69" fmla="*/ 92 h 120"/>
                <a:gd name="T70" fmla="*/ 35 w 115"/>
                <a:gd name="T71" fmla="*/ 9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5" h="120">
                  <a:moveTo>
                    <a:pt x="57" y="120"/>
                  </a:moveTo>
                  <a:cubicBezTo>
                    <a:pt x="47" y="120"/>
                    <a:pt x="37" y="114"/>
                    <a:pt x="31" y="105"/>
                  </a:cubicBezTo>
                  <a:cubicBezTo>
                    <a:pt x="31" y="105"/>
                    <a:pt x="31" y="105"/>
                    <a:pt x="31" y="105"/>
                  </a:cubicBezTo>
                  <a:cubicBezTo>
                    <a:pt x="21" y="105"/>
                    <a:pt x="11" y="99"/>
                    <a:pt x="5" y="90"/>
                  </a:cubicBezTo>
                  <a:cubicBezTo>
                    <a:pt x="0" y="80"/>
                    <a:pt x="0" y="69"/>
                    <a:pt x="6" y="60"/>
                  </a:cubicBezTo>
                  <a:cubicBezTo>
                    <a:pt x="0" y="50"/>
                    <a:pt x="0" y="39"/>
                    <a:pt x="5" y="30"/>
                  </a:cubicBezTo>
                  <a:cubicBezTo>
                    <a:pt x="11" y="20"/>
                    <a:pt x="21" y="15"/>
                    <a:pt x="31" y="15"/>
                  </a:cubicBezTo>
                  <a:cubicBezTo>
                    <a:pt x="31" y="15"/>
                    <a:pt x="31" y="15"/>
                    <a:pt x="31" y="15"/>
                  </a:cubicBezTo>
                  <a:cubicBezTo>
                    <a:pt x="37" y="5"/>
                    <a:pt x="47" y="0"/>
                    <a:pt x="57" y="0"/>
                  </a:cubicBezTo>
                  <a:cubicBezTo>
                    <a:pt x="68" y="0"/>
                    <a:pt x="78" y="5"/>
                    <a:pt x="83" y="15"/>
                  </a:cubicBezTo>
                  <a:cubicBezTo>
                    <a:pt x="94" y="15"/>
                    <a:pt x="104" y="20"/>
                    <a:pt x="109" y="30"/>
                  </a:cubicBezTo>
                  <a:cubicBezTo>
                    <a:pt x="115" y="39"/>
                    <a:pt x="115" y="50"/>
                    <a:pt x="109" y="60"/>
                  </a:cubicBezTo>
                  <a:cubicBezTo>
                    <a:pt x="115" y="69"/>
                    <a:pt x="115" y="80"/>
                    <a:pt x="109" y="90"/>
                  </a:cubicBezTo>
                  <a:cubicBezTo>
                    <a:pt x="104" y="99"/>
                    <a:pt x="94" y="105"/>
                    <a:pt x="84" y="105"/>
                  </a:cubicBezTo>
                  <a:cubicBezTo>
                    <a:pt x="83" y="105"/>
                    <a:pt x="83" y="105"/>
                    <a:pt x="83" y="105"/>
                  </a:cubicBezTo>
                  <a:cubicBezTo>
                    <a:pt x="78" y="114"/>
                    <a:pt x="68" y="120"/>
                    <a:pt x="57" y="120"/>
                  </a:cubicBezTo>
                  <a:close/>
                  <a:moveTo>
                    <a:pt x="35" y="92"/>
                  </a:moveTo>
                  <a:cubicBezTo>
                    <a:pt x="38" y="92"/>
                    <a:pt x="40" y="94"/>
                    <a:pt x="41" y="96"/>
                  </a:cubicBezTo>
                  <a:cubicBezTo>
                    <a:pt x="43" y="103"/>
                    <a:pt x="50" y="108"/>
                    <a:pt x="57" y="108"/>
                  </a:cubicBezTo>
                  <a:cubicBezTo>
                    <a:pt x="65" y="108"/>
                    <a:pt x="71" y="103"/>
                    <a:pt x="74" y="96"/>
                  </a:cubicBezTo>
                  <a:cubicBezTo>
                    <a:pt x="75" y="94"/>
                    <a:pt x="78" y="92"/>
                    <a:pt x="81" y="92"/>
                  </a:cubicBezTo>
                  <a:cubicBezTo>
                    <a:pt x="88" y="94"/>
                    <a:pt x="95" y="90"/>
                    <a:pt x="99" y="84"/>
                  </a:cubicBezTo>
                  <a:cubicBezTo>
                    <a:pt x="103" y="77"/>
                    <a:pt x="102" y="69"/>
                    <a:pt x="97" y="63"/>
                  </a:cubicBezTo>
                  <a:cubicBezTo>
                    <a:pt x="96" y="61"/>
                    <a:pt x="96" y="58"/>
                    <a:pt x="97" y="56"/>
                  </a:cubicBezTo>
                  <a:cubicBezTo>
                    <a:pt x="102" y="50"/>
                    <a:pt x="103" y="42"/>
                    <a:pt x="99" y="36"/>
                  </a:cubicBezTo>
                  <a:cubicBezTo>
                    <a:pt x="95" y="29"/>
                    <a:pt x="88" y="26"/>
                    <a:pt x="81" y="27"/>
                  </a:cubicBezTo>
                  <a:cubicBezTo>
                    <a:pt x="78" y="27"/>
                    <a:pt x="75" y="26"/>
                    <a:pt x="74" y="23"/>
                  </a:cubicBezTo>
                  <a:cubicBezTo>
                    <a:pt x="71" y="16"/>
                    <a:pt x="65" y="12"/>
                    <a:pt x="57" y="12"/>
                  </a:cubicBezTo>
                  <a:cubicBezTo>
                    <a:pt x="50" y="12"/>
                    <a:pt x="43" y="16"/>
                    <a:pt x="41" y="23"/>
                  </a:cubicBezTo>
                  <a:cubicBezTo>
                    <a:pt x="40" y="26"/>
                    <a:pt x="37" y="27"/>
                    <a:pt x="34" y="27"/>
                  </a:cubicBezTo>
                  <a:cubicBezTo>
                    <a:pt x="27" y="26"/>
                    <a:pt x="20" y="29"/>
                    <a:pt x="16" y="36"/>
                  </a:cubicBezTo>
                  <a:cubicBezTo>
                    <a:pt x="12" y="42"/>
                    <a:pt x="13" y="50"/>
                    <a:pt x="17" y="56"/>
                  </a:cubicBezTo>
                  <a:cubicBezTo>
                    <a:pt x="19" y="58"/>
                    <a:pt x="19" y="61"/>
                    <a:pt x="17" y="63"/>
                  </a:cubicBezTo>
                  <a:cubicBezTo>
                    <a:pt x="13" y="69"/>
                    <a:pt x="12" y="77"/>
                    <a:pt x="16" y="84"/>
                  </a:cubicBezTo>
                  <a:cubicBezTo>
                    <a:pt x="20" y="90"/>
                    <a:pt x="27" y="94"/>
                    <a:pt x="34" y="92"/>
                  </a:cubicBezTo>
                  <a:cubicBezTo>
                    <a:pt x="35" y="92"/>
                    <a:pt x="35" y="92"/>
                    <a:pt x="35"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00" name="Group 46">
            <a:extLst>
              <a:ext uri="{FF2B5EF4-FFF2-40B4-BE49-F238E27FC236}">
                <a16:creationId xmlns:a16="http://schemas.microsoft.com/office/drawing/2014/main" id="{B6B34927-B5A9-4543-84CF-3E37CBBFF19F}"/>
              </a:ext>
            </a:extLst>
          </p:cNvPr>
          <p:cNvGrpSpPr>
            <a:grpSpLocks noChangeAspect="1"/>
          </p:cNvGrpSpPr>
          <p:nvPr/>
        </p:nvGrpSpPr>
        <p:grpSpPr bwMode="auto">
          <a:xfrm>
            <a:off x="10761725" y="264447"/>
            <a:ext cx="475443" cy="476871"/>
            <a:chOff x="3673" y="1993"/>
            <a:chExt cx="333" cy="334"/>
          </a:xfrm>
          <a:solidFill>
            <a:schemeClr val="bg1">
              <a:lumMod val="85000"/>
            </a:schemeClr>
          </a:solidFill>
        </p:grpSpPr>
        <p:sp>
          <p:nvSpPr>
            <p:cNvPr id="113" name="Freeform 47">
              <a:extLst>
                <a:ext uri="{FF2B5EF4-FFF2-40B4-BE49-F238E27FC236}">
                  <a16:creationId xmlns:a16="http://schemas.microsoft.com/office/drawing/2014/main" id="{9589E54F-6433-4B5C-9965-8930AAE9FACE}"/>
                </a:ext>
              </a:extLst>
            </p:cNvPr>
            <p:cNvSpPr>
              <a:spLocks noEditPoints="1"/>
            </p:cNvSpPr>
            <p:nvPr/>
          </p:nvSpPr>
          <p:spPr bwMode="auto">
            <a:xfrm>
              <a:off x="3699" y="1993"/>
              <a:ext cx="114" cy="110"/>
            </a:xfrm>
            <a:custGeom>
              <a:avLst/>
              <a:gdLst>
                <a:gd name="T0" fmla="*/ 78 w 157"/>
                <a:gd name="T1" fmla="*/ 152 h 152"/>
                <a:gd name="T2" fmla="*/ 0 w 157"/>
                <a:gd name="T3" fmla="*/ 76 h 152"/>
                <a:gd name="T4" fmla="*/ 78 w 157"/>
                <a:gd name="T5" fmla="*/ 0 h 152"/>
                <a:gd name="T6" fmla="*/ 157 w 157"/>
                <a:gd name="T7" fmla="*/ 76 h 152"/>
                <a:gd name="T8" fmla="*/ 78 w 157"/>
                <a:gd name="T9" fmla="*/ 152 h 152"/>
                <a:gd name="T10" fmla="*/ 78 w 157"/>
                <a:gd name="T11" fmla="*/ 19 h 152"/>
                <a:gd name="T12" fmla="*/ 19 w 157"/>
                <a:gd name="T13" fmla="*/ 76 h 152"/>
                <a:gd name="T14" fmla="*/ 78 w 157"/>
                <a:gd name="T15" fmla="*/ 133 h 152"/>
                <a:gd name="T16" fmla="*/ 137 w 157"/>
                <a:gd name="T17" fmla="*/ 76 h 152"/>
                <a:gd name="T18" fmla="*/ 78 w 157"/>
                <a:gd name="T19" fmla="*/ 1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2">
                  <a:moveTo>
                    <a:pt x="78" y="152"/>
                  </a:moveTo>
                  <a:cubicBezTo>
                    <a:pt x="34" y="152"/>
                    <a:pt x="0" y="117"/>
                    <a:pt x="0" y="76"/>
                  </a:cubicBezTo>
                  <a:cubicBezTo>
                    <a:pt x="0" y="33"/>
                    <a:pt x="34" y="0"/>
                    <a:pt x="78" y="0"/>
                  </a:cubicBezTo>
                  <a:cubicBezTo>
                    <a:pt x="121" y="0"/>
                    <a:pt x="157" y="33"/>
                    <a:pt x="157" y="76"/>
                  </a:cubicBezTo>
                  <a:cubicBezTo>
                    <a:pt x="157" y="117"/>
                    <a:pt x="121" y="152"/>
                    <a:pt x="78" y="152"/>
                  </a:cubicBezTo>
                  <a:close/>
                  <a:moveTo>
                    <a:pt x="78" y="19"/>
                  </a:moveTo>
                  <a:cubicBezTo>
                    <a:pt x="46" y="19"/>
                    <a:pt x="19" y="44"/>
                    <a:pt x="19" y="76"/>
                  </a:cubicBezTo>
                  <a:cubicBezTo>
                    <a:pt x="19" y="108"/>
                    <a:pt x="46" y="133"/>
                    <a:pt x="78" y="133"/>
                  </a:cubicBezTo>
                  <a:cubicBezTo>
                    <a:pt x="111" y="133"/>
                    <a:pt x="137" y="108"/>
                    <a:pt x="137" y="76"/>
                  </a:cubicBezTo>
                  <a:cubicBezTo>
                    <a:pt x="137" y="44"/>
                    <a:pt x="111" y="19"/>
                    <a:pt x="7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4" name="Freeform 48">
              <a:extLst>
                <a:ext uri="{FF2B5EF4-FFF2-40B4-BE49-F238E27FC236}">
                  <a16:creationId xmlns:a16="http://schemas.microsoft.com/office/drawing/2014/main" id="{3454E355-2F8E-42BD-B000-A5F68884E75D}"/>
                </a:ext>
              </a:extLst>
            </p:cNvPr>
            <p:cNvSpPr>
              <a:spLocks noEditPoints="1"/>
            </p:cNvSpPr>
            <p:nvPr/>
          </p:nvSpPr>
          <p:spPr bwMode="auto">
            <a:xfrm>
              <a:off x="3699" y="1993"/>
              <a:ext cx="114" cy="110"/>
            </a:xfrm>
            <a:custGeom>
              <a:avLst/>
              <a:gdLst>
                <a:gd name="T0" fmla="*/ 78 w 157"/>
                <a:gd name="T1" fmla="*/ 152 h 152"/>
                <a:gd name="T2" fmla="*/ 0 w 157"/>
                <a:gd name="T3" fmla="*/ 76 h 152"/>
                <a:gd name="T4" fmla="*/ 78 w 157"/>
                <a:gd name="T5" fmla="*/ 0 h 152"/>
                <a:gd name="T6" fmla="*/ 157 w 157"/>
                <a:gd name="T7" fmla="*/ 76 h 152"/>
                <a:gd name="T8" fmla="*/ 78 w 157"/>
                <a:gd name="T9" fmla="*/ 152 h 152"/>
                <a:gd name="T10" fmla="*/ 78 w 157"/>
                <a:gd name="T11" fmla="*/ 19 h 152"/>
                <a:gd name="T12" fmla="*/ 19 w 157"/>
                <a:gd name="T13" fmla="*/ 76 h 152"/>
                <a:gd name="T14" fmla="*/ 78 w 157"/>
                <a:gd name="T15" fmla="*/ 133 h 152"/>
                <a:gd name="T16" fmla="*/ 137 w 157"/>
                <a:gd name="T17" fmla="*/ 76 h 152"/>
                <a:gd name="T18" fmla="*/ 78 w 157"/>
                <a:gd name="T19" fmla="*/ 1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2">
                  <a:moveTo>
                    <a:pt x="78" y="152"/>
                  </a:moveTo>
                  <a:cubicBezTo>
                    <a:pt x="34" y="152"/>
                    <a:pt x="0" y="117"/>
                    <a:pt x="0" y="76"/>
                  </a:cubicBezTo>
                  <a:cubicBezTo>
                    <a:pt x="0" y="33"/>
                    <a:pt x="34" y="0"/>
                    <a:pt x="78" y="0"/>
                  </a:cubicBezTo>
                  <a:cubicBezTo>
                    <a:pt x="121" y="0"/>
                    <a:pt x="157" y="33"/>
                    <a:pt x="157" y="76"/>
                  </a:cubicBezTo>
                  <a:cubicBezTo>
                    <a:pt x="157" y="117"/>
                    <a:pt x="121" y="152"/>
                    <a:pt x="78" y="152"/>
                  </a:cubicBezTo>
                  <a:close/>
                  <a:moveTo>
                    <a:pt x="78" y="19"/>
                  </a:moveTo>
                  <a:cubicBezTo>
                    <a:pt x="46" y="19"/>
                    <a:pt x="19" y="44"/>
                    <a:pt x="19" y="76"/>
                  </a:cubicBezTo>
                  <a:cubicBezTo>
                    <a:pt x="19" y="108"/>
                    <a:pt x="46" y="133"/>
                    <a:pt x="78" y="133"/>
                  </a:cubicBezTo>
                  <a:cubicBezTo>
                    <a:pt x="111" y="133"/>
                    <a:pt x="137" y="108"/>
                    <a:pt x="137" y="76"/>
                  </a:cubicBezTo>
                  <a:cubicBezTo>
                    <a:pt x="137" y="44"/>
                    <a:pt x="111" y="19"/>
                    <a:pt x="7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5" name="Freeform 49">
              <a:extLst>
                <a:ext uri="{FF2B5EF4-FFF2-40B4-BE49-F238E27FC236}">
                  <a16:creationId xmlns:a16="http://schemas.microsoft.com/office/drawing/2014/main" id="{21224BAF-8B87-4878-B23D-29A657F1B31E}"/>
                </a:ext>
              </a:extLst>
            </p:cNvPr>
            <p:cNvSpPr>
              <a:spLocks noEditPoints="1"/>
            </p:cNvSpPr>
            <p:nvPr/>
          </p:nvSpPr>
          <p:spPr bwMode="auto">
            <a:xfrm>
              <a:off x="3673" y="2117"/>
              <a:ext cx="170" cy="210"/>
            </a:xfrm>
            <a:custGeom>
              <a:avLst/>
              <a:gdLst>
                <a:gd name="T0" fmla="*/ 157 w 236"/>
                <a:gd name="T1" fmla="*/ 292 h 292"/>
                <a:gd name="T2" fmla="*/ 78 w 236"/>
                <a:gd name="T3" fmla="*/ 292 h 292"/>
                <a:gd name="T4" fmla="*/ 69 w 236"/>
                <a:gd name="T5" fmla="*/ 282 h 292"/>
                <a:gd name="T6" fmla="*/ 69 w 236"/>
                <a:gd name="T7" fmla="*/ 160 h 292"/>
                <a:gd name="T8" fmla="*/ 0 w 236"/>
                <a:gd name="T9" fmla="*/ 10 h 292"/>
                <a:gd name="T10" fmla="*/ 9 w 236"/>
                <a:gd name="T11" fmla="*/ 0 h 292"/>
                <a:gd name="T12" fmla="*/ 226 w 236"/>
                <a:gd name="T13" fmla="*/ 0 h 292"/>
                <a:gd name="T14" fmla="*/ 236 w 236"/>
                <a:gd name="T15" fmla="*/ 10 h 292"/>
                <a:gd name="T16" fmla="*/ 167 w 236"/>
                <a:gd name="T17" fmla="*/ 160 h 292"/>
                <a:gd name="T18" fmla="*/ 167 w 236"/>
                <a:gd name="T19" fmla="*/ 282 h 292"/>
                <a:gd name="T20" fmla="*/ 157 w 236"/>
                <a:gd name="T21" fmla="*/ 292 h 292"/>
                <a:gd name="T22" fmla="*/ 88 w 236"/>
                <a:gd name="T23" fmla="*/ 272 h 292"/>
                <a:gd name="T24" fmla="*/ 147 w 236"/>
                <a:gd name="T25" fmla="*/ 272 h 292"/>
                <a:gd name="T26" fmla="*/ 147 w 236"/>
                <a:gd name="T27" fmla="*/ 155 h 292"/>
                <a:gd name="T28" fmla="*/ 152 w 236"/>
                <a:gd name="T29" fmla="*/ 147 h 292"/>
                <a:gd name="T30" fmla="*/ 216 w 236"/>
                <a:gd name="T31" fmla="*/ 19 h 292"/>
                <a:gd name="T32" fmla="*/ 19 w 236"/>
                <a:gd name="T33" fmla="*/ 19 h 292"/>
                <a:gd name="T34" fmla="*/ 83 w 236"/>
                <a:gd name="T35" fmla="*/ 147 h 292"/>
                <a:gd name="T36" fmla="*/ 88 w 236"/>
                <a:gd name="T37" fmla="*/ 155 h 292"/>
                <a:gd name="T38" fmla="*/ 88 w 236"/>
                <a:gd name="T39" fmla="*/ 272 h 292"/>
                <a:gd name="T40" fmla="*/ 88 w 236"/>
                <a:gd name="T41" fmla="*/ 27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6" h="292">
                  <a:moveTo>
                    <a:pt x="157" y="292"/>
                  </a:moveTo>
                  <a:cubicBezTo>
                    <a:pt x="78" y="292"/>
                    <a:pt x="78" y="292"/>
                    <a:pt x="78" y="292"/>
                  </a:cubicBezTo>
                  <a:cubicBezTo>
                    <a:pt x="73" y="292"/>
                    <a:pt x="69" y="287"/>
                    <a:pt x="69" y="282"/>
                  </a:cubicBezTo>
                  <a:cubicBezTo>
                    <a:pt x="69" y="160"/>
                    <a:pt x="69" y="160"/>
                    <a:pt x="69" y="160"/>
                  </a:cubicBezTo>
                  <a:cubicBezTo>
                    <a:pt x="24" y="133"/>
                    <a:pt x="0" y="78"/>
                    <a:pt x="0" y="10"/>
                  </a:cubicBezTo>
                  <a:cubicBezTo>
                    <a:pt x="0" y="5"/>
                    <a:pt x="5" y="0"/>
                    <a:pt x="9" y="0"/>
                  </a:cubicBezTo>
                  <a:cubicBezTo>
                    <a:pt x="226" y="0"/>
                    <a:pt x="226" y="0"/>
                    <a:pt x="226" y="0"/>
                  </a:cubicBezTo>
                  <a:cubicBezTo>
                    <a:pt x="231" y="0"/>
                    <a:pt x="236" y="5"/>
                    <a:pt x="236" y="10"/>
                  </a:cubicBezTo>
                  <a:cubicBezTo>
                    <a:pt x="236" y="78"/>
                    <a:pt x="211" y="133"/>
                    <a:pt x="167" y="160"/>
                  </a:cubicBezTo>
                  <a:cubicBezTo>
                    <a:pt x="167" y="282"/>
                    <a:pt x="167" y="282"/>
                    <a:pt x="167" y="282"/>
                  </a:cubicBezTo>
                  <a:cubicBezTo>
                    <a:pt x="167" y="287"/>
                    <a:pt x="162" y="292"/>
                    <a:pt x="157" y="292"/>
                  </a:cubicBezTo>
                  <a:close/>
                  <a:moveTo>
                    <a:pt x="88" y="272"/>
                  </a:moveTo>
                  <a:cubicBezTo>
                    <a:pt x="147" y="272"/>
                    <a:pt x="147" y="272"/>
                    <a:pt x="147" y="272"/>
                  </a:cubicBezTo>
                  <a:cubicBezTo>
                    <a:pt x="147" y="155"/>
                    <a:pt x="147" y="155"/>
                    <a:pt x="147" y="155"/>
                  </a:cubicBezTo>
                  <a:cubicBezTo>
                    <a:pt x="147" y="152"/>
                    <a:pt x="149" y="149"/>
                    <a:pt x="152" y="147"/>
                  </a:cubicBezTo>
                  <a:cubicBezTo>
                    <a:pt x="190" y="125"/>
                    <a:pt x="213" y="79"/>
                    <a:pt x="216" y="19"/>
                  </a:cubicBezTo>
                  <a:cubicBezTo>
                    <a:pt x="19" y="19"/>
                    <a:pt x="19" y="19"/>
                    <a:pt x="19" y="19"/>
                  </a:cubicBezTo>
                  <a:cubicBezTo>
                    <a:pt x="21" y="79"/>
                    <a:pt x="44" y="125"/>
                    <a:pt x="83" y="147"/>
                  </a:cubicBezTo>
                  <a:cubicBezTo>
                    <a:pt x="87" y="149"/>
                    <a:pt x="88" y="152"/>
                    <a:pt x="88" y="155"/>
                  </a:cubicBezTo>
                  <a:cubicBezTo>
                    <a:pt x="88" y="272"/>
                    <a:pt x="88" y="272"/>
                    <a:pt x="88" y="272"/>
                  </a:cubicBezTo>
                  <a:cubicBezTo>
                    <a:pt x="88" y="272"/>
                    <a:pt x="88" y="272"/>
                    <a:pt x="88" y="2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6" name="Freeform 50">
              <a:extLst>
                <a:ext uri="{FF2B5EF4-FFF2-40B4-BE49-F238E27FC236}">
                  <a16:creationId xmlns:a16="http://schemas.microsoft.com/office/drawing/2014/main" id="{C962C486-45EF-40DD-B0BC-CF93C012F67B}"/>
                </a:ext>
              </a:extLst>
            </p:cNvPr>
            <p:cNvSpPr>
              <a:spLocks/>
            </p:cNvSpPr>
            <p:nvPr/>
          </p:nvSpPr>
          <p:spPr bwMode="auto">
            <a:xfrm>
              <a:off x="3836" y="2006"/>
              <a:ext cx="157" cy="180"/>
            </a:xfrm>
            <a:custGeom>
              <a:avLst/>
              <a:gdLst>
                <a:gd name="T0" fmla="*/ 89 w 218"/>
                <a:gd name="T1" fmla="*/ 250 h 250"/>
                <a:gd name="T2" fmla="*/ 38 w 218"/>
                <a:gd name="T3" fmla="*/ 241 h 250"/>
                <a:gd name="T4" fmla="*/ 33 w 218"/>
                <a:gd name="T5" fmla="*/ 228 h 250"/>
                <a:gd name="T6" fmla="*/ 47 w 218"/>
                <a:gd name="T7" fmla="*/ 223 h 250"/>
                <a:gd name="T8" fmla="*/ 89 w 218"/>
                <a:gd name="T9" fmla="*/ 231 h 250"/>
                <a:gd name="T10" fmla="*/ 198 w 218"/>
                <a:gd name="T11" fmla="*/ 125 h 250"/>
                <a:gd name="T12" fmla="*/ 89 w 218"/>
                <a:gd name="T13" fmla="*/ 19 h 250"/>
                <a:gd name="T14" fmla="*/ 19 w 218"/>
                <a:gd name="T15" fmla="*/ 45 h 250"/>
                <a:gd name="T16" fmla="*/ 5 w 218"/>
                <a:gd name="T17" fmla="*/ 43 h 250"/>
                <a:gd name="T18" fmla="*/ 5 w 218"/>
                <a:gd name="T19" fmla="*/ 31 h 250"/>
                <a:gd name="T20" fmla="*/ 89 w 218"/>
                <a:gd name="T21" fmla="*/ 0 h 250"/>
                <a:gd name="T22" fmla="*/ 218 w 218"/>
                <a:gd name="T23" fmla="*/ 125 h 250"/>
                <a:gd name="T24" fmla="*/ 89 w 218"/>
                <a:gd name="T25"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8" h="250">
                  <a:moveTo>
                    <a:pt x="89" y="250"/>
                  </a:moveTo>
                  <a:cubicBezTo>
                    <a:pt x="71" y="250"/>
                    <a:pt x="55" y="247"/>
                    <a:pt x="38" y="241"/>
                  </a:cubicBezTo>
                  <a:cubicBezTo>
                    <a:pt x="33" y="237"/>
                    <a:pt x="32" y="233"/>
                    <a:pt x="33" y="228"/>
                  </a:cubicBezTo>
                  <a:cubicBezTo>
                    <a:pt x="35" y="223"/>
                    <a:pt x="42" y="220"/>
                    <a:pt x="47" y="223"/>
                  </a:cubicBezTo>
                  <a:cubicBezTo>
                    <a:pt x="60" y="228"/>
                    <a:pt x="75" y="231"/>
                    <a:pt x="89" y="231"/>
                  </a:cubicBezTo>
                  <a:cubicBezTo>
                    <a:pt x="149" y="231"/>
                    <a:pt x="198" y="183"/>
                    <a:pt x="198" y="125"/>
                  </a:cubicBezTo>
                  <a:cubicBezTo>
                    <a:pt x="198" y="66"/>
                    <a:pt x="149" y="19"/>
                    <a:pt x="89" y="19"/>
                  </a:cubicBezTo>
                  <a:cubicBezTo>
                    <a:pt x="63" y="19"/>
                    <a:pt x="38" y="27"/>
                    <a:pt x="19" y="45"/>
                  </a:cubicBezTo>
                  <a:cubicBezTo>
                    <a:pt x="14" y="48"/>
                    <a:pt x="9" y="48"/>
                    <a:pt x="5" y="43"/>
                  </a:cubicBezTo>
                  <a:cubicBezTo>
                    <a:pt x="0" y="39"/>
                    <a:pt x="2" y="34"/>
                    <a:pt x="5" y="31"/>
                  </a:cubicBezTo>
                  <a:cubicBezTo>
                    <a:pt x="28" y="10"/>
                    <a:pt x="58" y="0"/>
                    <a:pt x="89" y="0"/>
                  </a:cubicBezTo>
                  <a:cubicBezTo>
                    <a:pt x="160" y="0"/>
                    <a:pt x="218" y="56"/>
                    <a:pt x="218" y="125"/>
                  </a:cubicBezTo>
                  <a:cubicBezTo>
                    <a:pt x="218" y="194"/>
                    <a:pt x="160" y="250"/>
                    <a:pt x="89" y="2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7" name="Freeform 51">
              <a:extLst>
                <a:ext uri="{FF2B5EF4-FFF2-40B4-BE49-F238E27FC236}">
                  <a16:creationId xmlns:a16="http://schemas.microsoft.com/office/drawing/2014/main" id="{432A718A-3B80-4C39-9D55-52CBF984C62B}"/>
                </a:ext>
              </a:extLst>
            </p:cNvPr>
            <p:cNvSpPr>
              <a:spLocks/>
            </p:cNvSpPr>
            <p:nvPr/>
          </p:nvSpPr>
          <p:spPr bwMode="auto">
            <a:xfrm>
              <a:off x="3856" y="1993"/>
              <a:ext cx="150" cy="140"/>
            </a:xfrm>
            <a:custGeom>
              <a:avLst/>
              <a:gdLst>
                <a:gd name="T0" fmla="*/ 62 w 209"/>
                <a:gd name="T1" fmla="*/ 194 h 194"/>
                <a:gd name="T2" fmla="*/ 56 w 209"/>
                <a:gd name="T3" fmla="*/ 191 h 194"/>
                <a:gd name="T4" fmla="*/ 4 w 209"/>
                <a:gd name="T5" fmla="*/ 140 h 194"/>
                <a:gd name="T6" fmla="*/ 4 w 209"/>
                <a:gd name="T7" fmla="*/ 128 h 194"/>
                <a:gd name="T8" fmla="*/ 17 w 209"/>
                <a:gd name="T9" fmla="*/ 128 h 194"/>
                <a:gd name="T10" fmla="*/ 62 w 209"/>
                <a:gd name="T11" fmla="*/ 170 h 194"/>
                <a:gd name="T12" fmla="*/ 189 w 209"/>
                <a:gd name="T13" fmla="*/ 4 h 194"/>
                <a:gd name="T14" fmla="*/ 202 w 209"/>
                <a:gd name="T15" fmla="*/ 3 h 194"/>
                <a:gd name="T16" fmla="*/ 205 w 209"/>
                <a:gd name="T17" fmla="*/ 15 h 194"/>
                <a:gd name="T18" fmla="*/ 70 w 209"/>
                <a:gd name="T19" fmla="*/ 191 h 194"/>
                <a:gd name="T20" fmla="*/ 64 w 209"/>
                <a:gd name="T21" fmla="*/ 194 h 194"/>
                <a:gd name="T22" fmla="*/ 62 w 209"/>
                <a:gd name="T23"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194">
                  <a:moveTo>
                    <a:pt x="62" y="194"/>
                  </a:moveTo>
                  <a:cubicBezTo>
                    <a:pt x="60" y="194"/>
                    <a:pt x="57" y="192"/>
                    <a:pt x="56" y="191"/>
                  </a:cubicBezTo>
                  <a:cubicBezTo>
                    <a:pt x="4" y="140"/>
                    <a:pt x="4" y="140"/>
                    <a:pt x="4" y="140"/>
                  </a:cubicBezTo>
                  <a:cubicBezTo>
                    <a:pt x="0" y="137"/>
                    <a:pt x="0" y="131"/>
                    <a:pt x="4" y="128"/>
                  </a:cubicBezTo>
                  <a:cubicBezTo>
                    <a:pt x="7" y="123"/>
                    <a:pt x="13" y="123"/>
                    <a:pt x="17" y="128"/>
                  </a:cubicBezTo>
                  <a:cubicBezTo>
                    <a:pt x="62" y="170"/>
                    <a:pt x="62" y="170"/>
                    <a:pt x="62" y="170"/>
                  </a:cubicBezTo>
                  <a:cubicBezTo>
                    <a:pt x="189" y="4"/>
                    <a:pt x="189" y="4"/>
                    <a:pt x="189" y="4"/>
                  </a:cubicBezTo>
                  <a:cubicBezTo>
                    <a:pt x="192" y="1"/>
                    <a:pt x="199" y="0"/>
                    <a:pt x="202" y="3"/>
                  </a:cubicBezTo>
                  <a:cubicBezTo>
                    <a:pt x="207" y="6"/>
                    <a:pt x="209" y="12"/>
                    <a:pt x="205" y="15"/>
                  </a:cubicBezTo>
                  <a:cubicBezTo>
                    <a:pt x="70" y="191"/>
                    <a:pt x="70" y="191"/>
                    <a:pt x="70" y="191"/>
                  </a:cubicBezTo>
                  <a:cubicBezTo>
                    <a:pt x="69" y="192"/>
                    <a:pt x="65" y="194"/>
                    <a:pt x="64" y="194"/>
                  </a:cubicBezTo>
                  <a:cubicBezTo>
                    <a:pt x="62" y="194"/>
                    <a:pt x="62" y="194"/>
                    <a:pt x="62" y="1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03" name="Rectangle 102">
            <a:extLst>
              <a:ext uri="{FF2B5EF4-FFF2-40B4-BE49-F238E27FC236}">
                <a16:creationId xmlns:a16="http://schemas.microsoft.com/office/drawing/2014/main" id="{71C01E34-7703-49B9-8E24-7307B346FF3A}"/>
              </a:ext>
            </a:extLst>
          </p:cNvPr>
          <p:cNvSpPr/>
          <p:nvPr/>
        </p:nvSpPr>
        <p:spPr>
          <a:xfrm>
            <a:off x="1788704" y="1377789"/>
            <a:ext cx="4512945" cy="2484339"/>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a:tabLst>
                <a:tab pos="231775" algn="l"/>
              </a:tabLst>
              <a:defRPr/>
            </a:pPr>
            <a:r>
              <a:rPr lang="nl-NL" sz="1400" dirty="0">
                <a:solidFill>
                  <a:srgbClr val="000000"/>
                </a:solidFill>
                <a:cs typeface="Arial" pitchFamily="34" charset="0"/>
              </a:rPr>
              <a:t>Nadat de resultaten van het instrumentarium zijn verwerkt in de digitale omgeving, wordt automatisch een gesprek gepland tussen </a:t>
            </a:r>
            <a:r>
              <a:rPr lang="nl-NL" sz="1400" dirty="0" smtClean="0">
                <a:solidFill>
                  <a:srgbClr val="000000"/>
                </a:solidFill>
                <a:cs typeface="Arial" pitchFamily="34" charset="0"/>
              </a:rPr>
              <a:t>burger </a:t>
            </a:r>
            <a:r>
              <a:rPr lang="nl-NL" sz="1400" dirty="0">
                <a:solidFill>
                  <a:srgbClr val="000000"/>
                </a:solidFill>
                <a:cs typeface="Arial" pitchFamily="34" charset="0"/>
              </a:rPr>
              <a:t>en professional. In dit gesprek </a:t>
            </a:r>
            <a:r>
              <a:rPr lang="nl-NL" sz="1400" dirty="0" smtClean="0">
                <a:solidFill>
                  <a:srgbClr val="000000"/>
                </a:solidFill>
                <a:cs typeface="Arial" pitchFamily="34" charset="0"/>
              </a:rPr>
              <a:t>worden de klantkenmerken bijgewerkt </a:t>
            </a:r>
            <a:r>
              <a:rPr lang="nl-NL" sz="1400" dirty="0">
                <a:solidFill>
                  <a:srgbClr val="000000"/>
                </a:solidFill>
                <a:cs typeface="Arial" pitchFamily="34" charset="0"/>
              </a:rPr>
              <a:t>en verder aangevuld. Vervolgens wordt gekeken of het PvA </a:t>
            </a:r>
            <a:r>
              <a:rPr lang="nl-NL" sz="1400" dirty="0" smtClean="0">
                <a:solidFill>
                  <a:srgbClr val="000000"/>
                </a:solidFill>
                <a:cs typeface="Arial" pitchFamily="34" charset="0"/>
              </a:rPr>
              <a:t>geactualiseerd </a:t>
            </a:r>
            <a:r>
              <a:rPr lang="nl-NL" sz="1400" dirty="0">
                <a:solidFill>
                  <a:srgbClr val="000000"/>
                </a:solidFill>
                <a:cs typeface="Arial" pitchFamily="34" charset="0"/>
              </a:rPr>
              <a:t>dient te worden o.b.v. </a:t>
            </a:r>
            <a:r>
              <a:rPr lang="nl-NL" sz="1400" dirty="0" smtClean="0">
                <a:solidFill>
                  <a:srgbClr val="000000"/>
                </a:solidFill>
                <a:cs typeface="Arial" pitchFamily="34" charset="0"/>
              </a:rPr>
              <a:t>de bijgewerkte klantkenmerken. </a:t>
            </a:r>
            <a:r>
              <a:rPr lang="nl-NL" sz="1400" dirty="0">
                <a:solidFill>
                  <a:srgbClr val="000000"/>
                </a:solidFill>
                <a:cs typeface="Arial" pitchFamily="34" charset="0"/>
              </a:rPr>
              <a:t>Het systeem </a:t>
            </a:r>
            <a:r>
              <a:rPr lang="nl-NL" sz="1400" dirty="0" smtClean="0">
                <a:solidFill>
                  <a:srgbClr val="000000"/>
                </a:solidFill>
                <a:cs typeface="Arial" pitchFamily="34" charset="0"/>
              </a:rPr>
              <a:t>genereert </a:t>
            </a:r>
            <a:r>
              <a:rPr lang="nl-NL" sz="1400" dirty="0">
                <a:solidFill>
                  <a:srgbClr val="000000"/>
                </a:solidFill>
                <a:cs typeface="Arial" pitchFamily="34" charset="0"/>
              </a:rPr>
              <a:t>automatisch een nieuw voorstel betreffende de gewenste vervolgstap. De </a:t>
            </a:r>
            <a:r>
              <a:rPr lang="nl-NL" sz="1400" dirty="0" smtClean="0">
                <a:solidFill>
                  <a:srgbClr val="000000"/>
                </a:solidFill>
                <a:cs typeface="Arial" pitchFamily="34" charset="0"/>
              </a:rPr>
              <a:t>burger </a:t>
            </a:r>
            <a:r>
              <a:rPr lang="nl-NL" sz="1400" dirty="0">
                <a:solidFill>
                  <a:srgbClr val="000000"/>
                </a:solidFill>
                <a:cs typeface="Arial" pitchFamily="34" charset="0"/>
              </a:rPr>
              <a:t>ontvangt een notificatie op een kanaal naar keuze. </a:t>
            </a:r>
          </a:p>
        </p:txBody>
      </p:sp>
      <p:sp>
        <p:nvSpPr>
          <p:cNvPr id="104" name="Rectangle 103">
            <a:extLst>
              <a:ext uri="{FF2B5EF4-FFF2-40B4-BE49-F238E27FC236}">
                <a16:creationId xmlns:a16="http://schemas.microsoft.com/office/drawing/2014/main" id="{8A548770-A103-47AB-A165-6CDD88BC0299}"/>
              </a:ext>
            </a:extLst>
          </p:cNvPr>
          <p:cNvSpPr/>
          <p:nvPr/>
        </p:nvSpPr>
        <p:spPr>
          <a:xfrm>
            <a:off x="505563" y="1363649"/>
            <a:ext cx="1476000" cy="248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a:defRPr/>
            </a:pPr>
            <a:r>
              <a:rPr lang="nl-NL" b="1" dirty="0">
                <a:solidFill>
                  <a:srgbClr val="FFFFFF"/>
                </a:solidFill>
              </a:rPr>
              <a:t>Volledig </a:t>
            </a:r>
            <a:r>
              <a:rPr lang="nl-NL" b="1" dirty="0" smtClean="0">
                <a:solidFill>
                  <a:srgbClr val="FFFFFF"/>
                </a:solidFill>
              </a:rPr>
              <a:t>bijgewerkte klantken-merken</a:t>
            </a:r>
            <a:endParaRPr lang="nl-NL" b="1" dirty="0">
              <a:solidFill>
                <a:srgbClr val="FFFFFF"/>
              </a:solidFill>
            </a:endParaRPr>
          </a:p>
        </p:txBody>
      </p:sp>
      <p:grpSp>
        <p:nvGrpSpPr>
          <p:cNvPr id="106" name="Group 26">
            <a:extLst>
              <a:ext uri="{FF2B5EF4-FFF2-40B4-BE49-F238E27FC236}">
                <a16:creationId xmlns:a16="http://schemas.microsoft.com/office/drawing/2014/main" id="{9EF21A75-F044-414F-A4B9-68165CDC65B1}"/>
              </a:ext>
            </a:extLst>
          </p:cNvPr>
          <p:cNvGrpSpPr>
            <a:grpSpLocks noChangeAspect="1"/>
          </p:cNvGrpSpPr>
          <p:nvPr/>
        </p:nvGrpSpPr>
        <p:grpSpPr bwMode="auto">
          <a:xfrm>
            <a:off x="995928" y="1525799"/>
            <a:ext cx="475768" cy="475767"/>
            <a:chOff x="546" y="1482"/>
            <a:chExt cx="377" cy="377"/>
          </a:xfrm>
          <a:solidFill>
            <a:schemeClr val="bg1"/>
          </a:solidFill>
        </p:grpSpPr>
        <p:sp>
          <p:nvSpPr>
            <p:cNvPr id="107" name="Freeform 27">
              <a:extLst>
                <a:ext uri="{FF2B5EF4-FFF2-40B4-BE49-F238E27FC236}">
                  <a16:creationId xmlns:a16="http://schemas.microsoft.com/office/drawing/2014/main" id="{345979F6-FBD6-454C-B4C0-A3843F85DC8A}"/>
                </a:ext>
              </a:extLst>
            </p:cNvPr>
            <p:cNvSpPr>
              <a:spLocks noEditPoints="1"/>
            </p:cNvSpPr>
            <p:nvPr/>
          </p:nvSpPr>
          <p:spPr bwMode="auto">
            <a:xfrm>
              <a:off x="580" y="1482"/>
              <a:ext cx="128" cy="128"/>
            </a:xfrm>
            <a:custGeom>
              <a:avLst/>
              <a:gdLst>
                <a:gd name="T0" fmla="*/ 88 w 177"/>
                <a:gd name="T1" fmla="*/ 177 h 177"/>
                <a:gd name="T2" fmla="*/ 177 w 177"/>
                <a:gd name="T3" fmla="*/ 88 h 177"/>
                <a:gd name="T4" fmla="*/ 88 w 177"/>
                <a:gd name="T5" fmla="*/ 0 h 177"/>
                <a:gd name="T6" fmla="*/ 0 w 177"/>
                <a:gd name="T7" fmla="*/ 88 h 177"/>
                <a:gd name="T8" fmla="*/ 88 w 177"/>
                <a:gd name="T9" fmla="*/ 177 h 177"/>
                <a:gd name="T10" fmla="*/ 88 w 177"/>
                <a:gd name="T11" fmla="*/ 22 h 177"/>
                <a:gd name="T12" fmla="*/ 155 w 177"/>
                <a:gd name="T13" fmla="*/ 88 h 177"/>
                <a:gd name="T14" fmla="*/ 88 w 177"/>
                <a:gd name="T15" fmla="*/ 155 h 177"/>
                <a:gd name="T16" fmla="*/ 22 w 177"/>
                <a:gd name="T17" fmla="*/ 88 h 177"/>
                <a:gd name="T18" fmla="*/ 88 w 177"/>
                <a:gd name="T19" fmla="*/ 2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77">
                  <a:moveTo>
                    <a:pt x="88" y="177"/>
                  </a:moveTo>
                  <a:cubicBezTo>
                    <a:pt x="138" y="177"/>
                    <a:pt x="177" y="137"/>
                    <a:pt x="177" y="88"/>
                  </a:cubicBezTo>
                  <a:cubicBezTo>
                    <a:pt x="177" y="39"/>
                    <a:pt x="138" y="0"/>
                    <a:pt x="88" y="0"/>
                  </a:cubicBezTo>
                  <a:cubicBezTo>
                    <a:pt x="40" y="0"/>
                    <a:pt x="0" y="39"/>
                    <a:pt x="0" y="88"/>
                  </a:cubicBezTo>
                  <a:cubicBezTo>
                    <a:pt x="0" y="137"/>
                    <a:pt x="40" y="177"/>
                    <a:pt x="88" y="177"/>
                  </a:cubicBezTo>
                  <a:close/>
                  <a:moveTo>
                    <a:pt x="88" y="22"/>
                  </a:moveTo>
                  <a:cubicBezTo>
                    <a:pt x="125" y="22"/>
                    <a:pt x="155" y="51"/>
                    <a:pt x="155" y="88"/>
                  </a:cubicBezTo>
                  <a:cubicBezTo>
                    <a:pt x="155" y="125"/>
                    <a:pt x="125" y="155"/>
                    <a:pt x="88" y="155"/>
                  </a:cubicBezTo>
                  <a:cubicBezTo>
                    <a:pt x="53" y="155"/>
                    <a:pt x="22" y="125"/>
                    <a:pt x="22" y="88"/>
                  </a:cubicBezTo>
                  <a:cubicBezTo>
                    <a:pt x="22" y="51"/>
                    <a:pt x="53" y="22"/>
                    <a:pt x="8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8" name="Freeform 28">
              <a:extLst>
                <a:ext uri="{FF2B5EF4-FFF2-40B4-BE49-F238E27FC236}">
                  <a16:creationId xmlns:a16="http://schemas.microsoft.com/office/drawing/2014/main" id="{E05A39D4-2411-4AE5-8BE6-3CC026BEEDAA}"/>
                </a:ext>
              </a:extLst>
            </p:cNvPr>
            <p:cNvSpPr>
              <a:spLocks noEditPoints="1"/>
            </p:cNvSpPr>
            <p:nvPr/>
          </p:nvSpPr>
          <p:spPr bwMode="auto">
            <a:xfrm>
              <a:off x="546" y="1625"/>
              <a:ext cx="192" cy="234"/>
            </a:xfrm>
            <a:custGeom>
              <a:avLst/>
              <a:gdLst>
                <a:gd name="T0" fmla="*/ 255 w 266"/>
                <a:gd name="T1" fmla="*/ 0 h 324"/>
                <a:gd name="T2" fmla="*/ 11 w 266"/>
                <a:gd name="T3" fmla="*/ 0 h 324"/>
                <a:gd name="T4" fmla="*/ 0 w 266"/>
                <a:gd name="T5" fmla="*/ 11 h 324"/>
                <a:gd name="T6" fmla="*/ 77 w 266"/>
                <a:gd name="T7" fmla="*/ 178 h 324"/>
                <a:gd name="T8" fmla="*/ 77 w 266"/>
                <a:gd name="T9" fmla="*/ 313 h 324"/>
                <a:gd name="T10" fmla="*/ 88 w 266"/>
                <a:gd name="T11" fmla="*/ 324 h 324"/>
                <a:gd name="T12" fmla="*/ 177 w 266"/>
                <a:gd name="T13" fmla="*/ 324 h 324"/>
                <a:gd name="T14" fmla="*/ 188 w 266"/>
                <a:gd name="T15" fmla="*/ 313 h 324"/>
                <a:gd name="T16" fmla="*/ 188 w 266"/>
                <a:gd name="T17" fmla="*/ 178 h 324"/>
                <a:gd name="T18" fmla="*/ 266 w 266"/>
                <a:gd name="T19" fmla="*/ 11 h 324"/>
                <a:gd name="T20" fmla="*/ 255 w 266"/>
                <a:gd name="T21" fmla="*/ 0 h 324"/>
                <a:gd name="T22" fmla="*/ 172 w 266"/>
                <a:gd name="T23" fmla="*/ 164 h 324"/>
                <a:gd name="T24" fmla="*/ 166 w 266"/>
                <a:gd name="T25" fmla="*/ 173 h 324"/>
                <a:gd name="T26" fmla="*/ 166 w 266"/>
                <a:gd name="T27" fmla="*/ 302 h 324"/>
                <a:gd name="T28" fmla="*/ 99 w 266"/>
                <a:gd name="T29" fmla="*/ 302 h 324"/>
                <a:gd name="T30" fmla="*/ 99 w 266"/>
                <a:gd name="T31" fmla="*/ 173 h 324"/>
                <a:gd name="T32" fmla="*/ 94 w 266"/>
                <a:gd name="T33" fmla="*/ 164 h 324"/>
                <a:gd name="T34" fmla="*/ 24 w 266"/>
                <a:gd name="T35" fmla="*/ 22 h 324"/>
                <a:gd name="T36" fmla="*/ 244 w 266"/>
                <a:gd name="T37" fmla="*/ 22 h 324"/>
                <a:gd name="T38" fmla="*/ 172 w 266"/>
                <a:gd name="T39" fmla="*/ 16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6" h="324">
                  <a:moveTo>
                    <a:pt x="255" y="0"/>
                  </a:moveTo>
                  <a:cubicBezTo>
                    <a:pt x="255" y="0"/>
                    <a:pt x="255" y="0"/>
                    <a:pt x="11" y="0"/>
                  </a:cubicBezTo>
                  <a:cubicBezTo>
                    <a:pt x="5" y="0"/>
                    <a:pt x="0" y="6"/>
                    <a:pt x="0" y="11"/>
                  </a:cubicBezTo>
                  <a:cubicBezTo>
                    <a:pt x="0" y="87"/>
                    <a:pt x="29" y="148"/>
                    <a:pt x="77" y="178"/>
                  </a:cubicBezTo>
                  <a:cubicBezTo>
                    <a:pt x="77" y="178"/>
                    <a:pt x="77" y="178"/>
                    <a:pt x="77" y="313"/>
                  </a:cubicBezTo>
                  <a:cubicBezTo>
                    <a:pt x="77" y="319"/>
                    <a:pt x="83" y="324"/>
                    <a:pt x="88" y="324"/>
                  </a:cubicBezTo>
                  <a:cubicBezTo>
                    <a:pt x="88" y="324"/>
                    <a:pt x="88" y="324"/>
                    <a:pt x="177" y="324"/>
                  </a:cubicBezTo>
                  <a:cubicBezTo>
                    <a:pt x="185" y="324"/>
                    <a:pt x="188" y="319"/>
                    <a:pt x="188" y="313"/>
                  </a:cubicBezTo>
                  <a:cubicBezTo>
                    <a:pt x="188" y="313"/>
                    <a:pt x="188" y="313"/>
                    <a:pt x="188" y="178"/>
                  </a:cubicBezTo>
                  <a:cubicBezTo>
                    <a:pt x="238" y="148"/>
                    <a:pt x="266" y="87"/>
                    <a:pt x="266" y="11"/>
                  </a:cubicBezTo>
                  <a:cubicBezTo>
                    <a:pt x="266" y="6"/>
                    <a:pt x="262" y="0"/>
                    <a:pt x="255" y="0"/>
                  </a:cubicBezTo>
                  <a:close/>
                  <a:moveTo>
                    <a:pt x="172" y="164"/>
                  </a:moveTo>
                  <a:cubicBezTo>
                    <a:pt x="170" y="166"/>
                    <a:pt x="166" y="169"/>
                    <a:pt x="166" y="173"/>
                  </a:cubicBezTo>
                  <a:cubicBezTo>
                    <a:pt x="166" y="173"/>
                    <a:pt x="166" y="173"/>
                    <a:pt x="166" y="302"/>
                  </a:cubicBezTo>
                  <a:cubicBezTo>
                    <a:pt x="166" y="302"/>
                    <a:pt x="166" y="302"/>
                    <a:pt x="99" y="302"/>
                  </a:cubicBezTo>
                  <a:cubicBezTo>
                    <a:pt x="99" y="173"/>
                    <a:pt x="99" y="173"/>
                    <a:pt x="99" y="173"/>
                  </a:cubicBezTo>
                  <a:cubicBezTo>
                    <a:pt x="99" y="169"/>
                    <a:pt x="98" y="166"/>
                    <a:pt x="94" y="164"/>
                  </a:cubicBezTo>
                  <a:cubicBezTo>
                    <a:pt x="51" y="139"/>
                    <a:pt x="25" y="88"/>
                    <a:pt x="24" y="22"/>
                  </a:cubicBezTo>
                  <a:cubicBezTo>
                    <a:pt x="24" y="22"/>
                    <a:pt x="24" y="22"/>
                    <a:pt x="244" y="22"/>
                  </a:cubicBezTo>
                  <a:cubicBezTo>
                    <a:pt x="242" y="88"/>
                    <a:pt x="216" y="139"/>
                    <a:pt x="172" y="1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9" name="Freeform 29">
              <a:extLst>
                <a:ext uri="{FF2B5EF4-FFF2-40B4-BE49-F238E27FC236}">
                  <a16:creationId xmlns:a16="http://schemas.microsoft.com/office/drawing/2014/main" id="{A22FB6FB-99FF-40CF-8617-B838E3F7B948}"/>
                </a:ext>
              </a:extLst>
            </p:cNvPr>
            <p:cNvSpPr>
              <a:spLocks noEditPoints="1"/>
            </p:cNvSpPr>
            <p:nvPr/>
          </p:nvSpPr>
          <p:spPr bwMode="auto">
            <a:xfrm>
              <a:off x="779" y="1516"/>
              <a:ext cx="114" cy="139"/>
            </a:xfrm>
            <a:custGeom>
              <a:avLst/>
              <a:gdLst>
                <a:gd name="T0" fmla="*/ 157 w 157"/>
                <a:gd name="T1" fmla="*/ 75 h 193"/>
                <a:gd name="T2" fmla="*/ 79 w 157"/>
                <a:gd name="T3" fmla="*/ 0 h 193"/>
                <a:gd name="T4" fmla="*/ 0 w 157"/>
                <a:gd name="T5" fmla="*/ 75 h 193"/>
                <a:gd name="T6" fmla="*/ 47 w 157"/>
                <a:gd name="T7" fmla="*/ 145 h 193"/>
                <a:gd name="T8" fmla="*/ 47 w 157"/>
                <a:gd name="T9" fmla="*/ 182 h 193"/>
                <a:gd name="T10" fmla="*/ 58 w 157"/>
                <a:gd name="T11" fmla="*/ 193 h 193"/>
                <a:gd name="T12" fmla="*/ 100 w 157"/>
                <a:gd name="T13" fmla="*/ 193 h 193"/>
                <a:gd name="T14" fmla="*/ 110 w 157"/>
                <a:gd name="T15" fmla="*/ 182 h 193"/>
                <a:gd name="T16" fmla="*/ 110 w 157"/>
                <a:gd name="T17" fmla="*/ 145 h 193"/>
                <a:gd name="T18" fmla="*/ 157 w 157"/>
                <a:gd name="T19" fmla="*/ 75 h 193"/>
                <a:gd name="T20" fmla="*/ 89 w 157"/>
                <a:gd name="T21" fmla="*/ 171 h 193"/>
                <a:gd name="T22" fmla="*/ 68 w 157"/>
                <a:gd name="T23" fmla="*/ 171 h 193"/>
                <a:gd name="T24" fmla="*/ 68 w 157"/>
                <a:gd name="T25" fmla="*/ 150 h 193"/>
                <a:gd name="T26" fmla="*/ 79 w 157"/>
                <a:gd name="T27" fmla="*/ 151 h 193"/>
                <a:gd name="T28" fmla="*/ 89 w 157"/>
                <a:gd name="T29" fmla="*/ 150 h 193"/>
                <a:gd name="T30" fmla="*/ 89 w 157"/>
                <a:gd name="T31" fmla="*/ 171 h 193"/>
                <a:gd name="T32" fmla="*/ 79 w 157"/>
                <a:gd name="T33" fmla="*/ 130 h 193"/>
                <a:gd name="T34" fmla="*/ 23 w 157"/>
                <a:gd name="T35" fmla="*/ 75 h 193"/>
                <a:gd name="T36" fmla="*/ 79 w 157"/>
                <a:gd name="T37" fmla="*/ 21 h 193"/>
                <a:gd name="T38" fmla="*/ 135 w 157"/>
                <a:gd name="T39" fmla="*/ 75 h 193"/>
                <a:gd name="T40" fmla="*/ 79 w 157"/>
                <a:gd name="T41" fmla="*/ 13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7" h="193">
                  <a:moveTo>
                    <a:pt x="157" y="75"/>
                  </a:moveTo>
                  <a:cubicBezTo>
                    <a:pt x="157" y="34"/>
                    <a:pt x="122" y="0"/>
                    <a:pt x="79" y="0"/>
                  </a:cubicBezTo>
                  <a:cubicBezTo>
                    <a:pt x="36" y="0"/>
                    <a:pt x="0" y="34"/>
                    <a:pt x="0" y="75"/>
                  </a:cubicBezTo>
                  <a:cubicBezTo>
                    <a:pt x="0" y="106"/>
                    <a:pt x="20" y="133"/>
                    <a:pt x="47" y="145"/>
                  </a:cubicBezTo>
                  <a:cubicBezTo>
                    <a:pt x="47" y="151"/>
                    <a:pt x="47" y="163"/>
                    <a:pt x="47" y="182"/>
                  </a:cubicBezTo>
                  <a:cubicBezTo>
                    <a:pt x="47" y="188"/>
                    <a:pt x="51" y="193"/>
                    <a:pt x="58" y="193"/>
                  </a:cubicBezTo>
                  <a:cubicBezTo>
                    <a:pt x="58" y="193"/>
                    <a:pt x="58" y="193"/>
                    <a:pt x="100" y="193"/>
                  </a:cubicBezTo>
                  <a:cubicBezTo>
                    <a:pt x="105" y="193"/>
                    <a:pt x="110" y="188"/>
                    <a:pt x="110" y="182"/>
                  </a:cubicBezTo>
                  <a:cubicBezTo>
                    <a:pt x="110" y="182"/>
                    <a:pt x="110" y="182"/>
                    <a:pt x="110" y="145"/>
                  </a:cubicBezTo>
                  <a:cubicBezTo>
                    <a:pt x="138" y="133"/>
                    <a:pt x="157" y="106"/>
                    <a:pt x="157" y="75"/>
                  </a:cubicBezTo>
                  <a:close/>
                  <a:moveTo>
                    <a:pt x="89" y="171"/>
                  </a:moveTo>
                  <a:cubicBezTo>
                    <a:pt x="89" y="171"/>
                    <a:pt x="89" y="171"/>
                    <a:pt x="68" y="171"/>
                  </a:cubicBezTo>
                  <a:cubicBezTo>
                    <a:pt x="68" y="171"/>
                    <a:pt x="68" y="171"/>
                    <a:pt x="68" y="150"/>
                  </a:cubicBezTo>
                  <a:cubicBezTo>
                    <a:pt x="72" y="151"/>
                    <a:pt x="75" y="151"/>
                    <a:pt x="79" y="151"/>
                  </a:cubicBezTo>
                  <a:cubicBezTo>
                    <a:pt x="82" y="151"/>
                    <a:pt x="86" y="151"/>
                    <a:pt x="89" y="150"/>
                  </a:cubicBezTo>
                  <a:cubicBezTo>
                    <a:pt x="89" y="155"/>
                    <a:pt x="89" y="162"/>
                    <a:pt x="89" y="171"/>
                  </a:cubicBezTo>
                  <a:close/>
                  <a:moveTo>
                    <a:pt x="79" y="130"/>
                  </a:moveTo>
                  <a:cubicBezTo>
                    <a:pt x="47" y="130"/>
                    <a:pt x="23" y="104"/>
                    <a:pt x="23" y="75"/>
                  </a:cubicBezTo>
                  <a:cubicBezTo>
                    <a:pt x="23" y="45"/>
                    <a:pt x="47" y="21"/>
                    <a:pt x="79" y="21"/>
                  </a:cubicBezTo>
                  <a:cubicBezTo>
                    <a:pt x="109" y="21"/>
                    <a:pt x="135" y="45"/>
                    <a:pt x="135" y="75"/>
                  </a:cubicBezTo>
                  <a:cubicBezTo>
                    <a:pt x="135" y="104"/>
                    <a:pt x="109" y="130"/>
                    <a:pt x="79"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0" name="Rectangle 30">
              <a:extLst>
                <a:ext uri="{FF2B5EF4-FFF2-40B4-BE49-F238E27FC236}">
                  <a16:creationId xmlns:a16="http://schemas.microsoft.com/office/drawing/2014/main" id="{5030F9F3-0869-44E8-B089-8480F30FCAC1}"/>
                </a:ext>
              </a:extLst>
            </p:cNvPr>
            <p:cNvSpPr>
              <a:spLocks noChangeArrowheads="1"/>
            </p:cNvSpPr>
            <p:nvPr/>
          </p:nvSpPr>
          <p:spPr bwMode="auto">
            <a:xfrm>
              <a:off x="828" y="1482"/>
              <a:ext cx="16" cy="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1" name="Freeform 31">
              <a:extLst>
                <a:ext uri="{FF2B5EF4-FFF2-40B4-BE49-F238E27FC236}">
                  <a16:creationId xmlns:a16="http://schemas.microsoft.com/office/drawing/2014/main" id="{86692F83-FCC6-403C-A7AF-DF6A0D68F99F}"/>
                </a:ext>
              </a:extLst>
            </p:cNvPr>
            <p:cNvSpPr>
              <a:spLocks/>
            </p:cNvSpPr>
            <p:nvPr/>
          </p:nvSpPr>
          <p:spPr bwMode="auto">
            <a:xfrm>
              <a:off x="882" y="1504"/>
              <a:ext cx="22" cy="19"/>
            </a:xfrm>
            <a:custGeom>
              <a:avLst/>
              <a:gdLst>
                <a:gd name="T0" fmla="*/ 0 w 22"/>
                <a:gd name="T1" fmla="*/ 9 h 19"/>
                <a:gd name="T2" fmla="*/ 11 w 22"/>
                <a:gd name="T3" fmla="*/ 19 h 19"/>
                <a:gd name="T4" fmla="*/ 22 w 22"/>
                <a:gd name="T5" fmla="*/ 9 h 19"/>
                <a:gd name="T6" fmla="*/ 11 w 22"/>
                <a:gd name="T7" fmla="*/ 0 h 19"/>
                <a:gd name="T8" fmla="*/ 0 w 22"/>
                <a:gd name="T9" fmla="*/ 9 h 19"/>
              </a:gdLst>
              <a:ahLst/>
              <a:cxnLst>
                <a:cxn ang="0">
                  <a:pos x="T0" y="T1"/>
                </a:cxn>
                <a:cxn ang="0">
                  <a:pos x="T2" y="T3"/>
                </a:cxn>
                <a:cxn ang="0">
                  <a:pos x="T4" y="T5"/>
                </a:cxn>
                <a:cxn ang="0">
                  <a:pos x="T6" y="T7"/>
                </a:cxn>
                <a:cxn ang="0">
                  <a:pos x="T8" y="T9"/>
                </a:cxn>
              </a:cxnLst>
              <a:rect l="0" t="0" r="r" b="b"/>
              <a:pathLst>
                <a:path w="22" h="19">
                  <a:moveTo>
                    <a:pt x="0" y="9"/>
                  </a:moveTo>
                  <a:lnTo>
                    <a:pt x="11" y="19"/>
                  </a:lnTo>
                  <a:lnTo>
                    <a:pt x="22" y="9"/>
                  </a:lnTo>
                  <a:lnTo>
                    <a:pt x="11" y="0"/>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2" name="Rectangle 32">
              <a:extLst>
                <a:ext uri="{FF2B5EF4-FFF2-40B4-BE49-F238E27FC236}">
                  <a16:creationId xmlns:a16="http://schemas.microsoft.com/office/drawing/2014/main" id="{EFEF1318-4873-4C81-986F-9D03D45D8239}"/>
                </a:ext>
              </a:extLst>
            </p:cNvPr>
            <p:cNvSpPr>
              <a:spLocks noChangeArrowheads="1"/>
            </p:cNvSpPr>
            <p:nvPr/>
          </p:nvSpPr>
          <p:spPr bwMode="auto">
            <a:xfrm>
              <a:off x="908" y="1560"/>
              <a:ext cx="15" cy="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8" name="Freeform 33">
              <a:extLst>
                <a:ext uri="{FF2B5EF4-FFF2-40B4-BE49-F238E27FC236}">
                  <a16:creationId xmlns:a16="http://schemas.microsoft.com/office/drawing/2014/main" id="{A74E583C-7281-4DFA-BA30-32C4E4ED8F08}"/>
                </a:ext>
              </a:extLst>
            </p:cNvPr>
            <p:cNvSpPr>
              <a:spLocks/>
            </p:cNvSpPr>
            <p:nvPr/>
          </p:nvSpPr>
          <p:spPr bwMode="auto">
            <a:xfrm>
              <a:off x="882" y="1613"/>
              <a:ext cx="22" cy="23"/>
            </a:xfrm>
            <a:custGeom>
              <a:avLst/>
              <a:gdLst>
                <a:gd name="T0" fmla="*/ 0 w 22"/>
                <a:gd name="T1" fmla="*/ 11 h 23"/>
                <a:gd name="T2" fmla="*/ 11 w 22"/>
                <a:gd name="T3" fmla="*/ 23 h 23"/>
                <a:gd name="T4" fmla="*/ 22 w 22"/>
                <a:gd name="T5" fmla="*/ 11 h 23"/>
                <a:gd name="T6" fmla="*/ 11 w 22"/>
                <a:gd name="T7" fmla="*/ 0 h 23"/>
                <a:gd name="T8" fmla="*/ 0 w 22"/>
                <a:gd name="T9" fmla="*/ 11 h 23"/>
              </a:gdLst>
              <a:ahLst/>
              <a:cxnLst>
                <a:cxn ang="0">
                  <a:pos x="T0" y="T1"/>
                </a:cxn>
                <a:cxn ang="0">
                  <a:pos x="T2" y="T3"/>
                </a:cxn>
                <a:cxn ang="0">
                  <a:pos x="T4" y="T5"/>
                </a:cxn>
                <a:cxn ang="0">
                  <a:pos x="T6" y="T7"/>
                </a:cxn>
                <a:cxn ang="0">
                  <a:pos x="T8" y="T9"/>
                </a:cxn>
              </a:cxnLst>
              <a:rect l="0" t="0" r="r" b="b"/>
              <a:pathLst>
                <a:path w="22" h="23">
                  <a:moveTo>
                    <a:pt x="0" y="11"/>
                  </a:moveTo>
                  <a:lnTo>
                    <a:pt x="11" y="23"/>
                  </a:lnTo>
                  <a:lnTo>
                    <a:pt x="22" y="11"/>
                  </a:lnTo>
                  <a:lnTo>
                    <a:pt x="11" y="0"/>
                  </a:lnTo>
                  <a:lnTo>
                    <a:pt x="0"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9" name="Freeform 34">
              <a:extLst>
                <a:ext uri="{FF2B5EF4-FFF2-40B4-BE49-F238E27FC236}">
                  <a16:creationId xmlns:a16="http://schemas.microsoft.com/office/drawing/2014/main" id="{92D84177-F42F-4FE9-BA6D-F24F93314354}"/>
                </a:ext>
              </a:extLst>
            </p:cNvPr>
            <p:cNvSpPr>
              <a:spLocks/>
            </p:cNvSpPr>
            <p:nvPr/>
          </p:nvSpPr>
          <p:spPr bwMode="auto">
            <a:xfrm>
              <a:off x="768" y="1613"/>
              <a:ext cx="23" cy="23"/>
            </a:xfrm>
            <a:custGeom>
              <a:avLst/>
              <a:gdLst>
                <a:gd name="T0" fmla="*/ 0 w 23"/>
                <a:gd name="T1" fmla="*/ 11 h 23"/>
                <a:gd name="T2" fmla="*/ 11 w 23"/>
                <a:gd name="T3" fmla="*/ 23 h 23"/>
                <a:gd name="T4" fmla="*/ 23 w 23"/>
                <a:gd name="T5" fmla="*/ 11 h 23"/>
                <a:gd name="T6" fmla="*/ 11 w 23"/>
                <a:gd name="T7" fmla="*/ 0 h 23"/>
                <a:gd name="T8" fmla="*/ 0 w 23"/>
                <a:gd name="T9" fmla="*/ 11 h 23"/>
              </a:gdLst>
              <a:ahLst/>
              <a:cxnLst>
                <a:cxn ang="0">
                  <a:pos x="T0" y="T1"/>
                </a:cxn>
                <a:cxn ang="0">
                  <a:pos x="T2" y="T3"/>
                </a:cxn>
                <a:cxn ang="0">
                  <a:pos x="T4" y="T5"/>
                </a:cxn>
                <a:cxn ang="0">
                  <a:pos x="T6" y="T7"/>
                </a:cxn>
                <a:cxn ang="0">
                  <a:pos x="T8" y="T9"/>
                </a:cxn>
              </a:cxnLst>
              <a:rect l="0" t="0" r="r" b="b"/>
              <a:pathLst>
                <a:path w="23" h="23">
                  <a:moveTo>
                    <a:pt x="0" y="11"/>
                  </a:moveTo>
                  <a:lnTo>
                    <a:pt x="11" y="23"/>
                  </a:lnTo>
                  <a:lnTo>
                    <a:pt x="23" y="11"/>
                  </a:lnTo>
                  <a:lnTo>
                    <a:pt x="11" y="0"/>
                  </a:lnTo>
                  <a:lnTo>
                    <a:pt x="0"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0" name="Rectangle 35">
              <a:extLst>
                <a:ext uri="{FF2B5EF4-FFF2-40B4-BE49-F238E27FC236}">
                  <a16:creationId xmlns:a16="http://schemas.microsoft.com/office/drawing/2014/main" id="{4FF49A64-058C-4C75-B373-974A276F7300}"/>
                </a:ext>
              </a:extLst>
            </p:cNvPr>
            <p:cNvSpPr>
              <a:spLocks noChangeArrowheads="1"/>
            </p:cNvSpPr>
            <p:nvPr/>
          </p:nvSpPr>
          <p:spPr bwMode="auto">
            <a:xfrm>
              <a:off x="745" y="1560"/>
              <a:ext cx="20" cy="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1" name="Freeform 36">
              <a:extLst>
                <a:ext uri="{FF2B5EF4-FFF2-40B4-BE49-F238E27FC236}">
                  <a16:creationId xmlns:a16="http://schemas.microsoft.com/office/drawing/2014/main" id="{219AC3C4-224A-4560-8933-D7D8B20A4349}"/>
                </a:ext>
              </a:extLst>
            </p:cNvPr>
            <p:cNvSpPr>
              <a:spLocks/>
            </p:cNvSpPr>
            <p:nvPr/>
          </p:nvSpPr>
          <p:spPr bwMode="auto">
            <a:xfrm>
              <a:off x="768" y="1504"/>
              <a:ext cx="23" cy="19"/>
            </a:xfrm>
            <a:custGeom>
              <a:avLst/>
              <a:gdLst>
                <a:gd name="T0" fmla="*/ 23 w 23"/>
                <a:gd name="T1" fmla="*/ 9 h 19"/>
                <a:gd name="T2" fmla="*/ 11 w 23"/>
                <a:gd name="T3" fmla="*/ 0 h 19"/>
                <a:gd name="T4" fmla="*/ 0 w 23"/>
                <a:gd name="T5" fmla="*/ 9 h 19"/>
                <a:gd name="T6" fmla="*/ 11 w 23"/>
                <a:gd name="T7" fmla="*/ 19 h 19"/>
                <a:gd name="T8" fmla="*/ 23 w 23"/>
                <a:gd name="T9" fmla="*/ 9 h 19"/>
              </a:gdLst>
              <a:ahLst/>
              <a:cxnLst>
                <a:cxn ang="0">
                  <a:pos x="T0" y="T1"/>
                </a:cxn>
                <a:cxn ang="0">
                  <a:pos x="T2" y="T3"/>
                </a:cxn>
                <a:cxn ang="0">
                  <a:pos x="T4" y="T5"/>
                </a:cxn>
                <a:cxn ang="0">
                  <a:pos x="T6" y="T7"/>
                </a:cxn>
                <a:cxn ang="0">
                  <a:pos x="T8" y="T9"/>
                </a:cxn>
              </a:cxnLst>
              <a:rect l="0" t="0" r="r" b="b"/>
              <a:pathLst>
                <a:path w="23" h="19">
                  <a:moveTo>
                    <a:pt x="23" y="9"/>
                  </a:moveTo>
                  <a:lnTo>
                    <a:pt x="11" y="0"/>
                  </a:lnTo>
                  <a:lnTo>
                    <a:pt x="0" y="9"/>
                  </a:lnTo>
                  <a:lnTo>
                    <a:pt x="11" y="19"/>
                  </a:lnTo>
                  <a:lnTo>
                    <a:pt x="23"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22" name="Group 71">
            <a:extLst>
              <a:ext uri="{FF2B5EF4-FFF2-40B4-BE49-F238E27FC236}">
                <a16:creationId xmlns:a16="http://schemas.microsoft.com/office/drawing/2014/main" id="{FB5E3784-B75A-49BD-8803-0C13214533E3}"/>
              </a:ext>
            </a:extLst>
          </p:cNvPr>
          <p:cNvGrpSpPr>
            <a:grpSpLocks noChangeAspect="1"/>
          </p:cNvGrpSpPr>
          <p:nvPr/>
        </p:nvGrpSpPr>
        <p:grpSpPr bwMode="auto">
          <a:xfrm>
            <a:off x="1009155" y="5074561"/>
            <a:ext cx="445526" cy="446573"/>
            <a:chOff x="350" y="1719"/>
            <a:chExt cx="426" cy="427"/>
          </a:xfrm>
          <a:solidFill>
            <a:schemeClr val="bg1"/>
          </a:solidFill>
        </p:grpSpPr>
        <p:sp>
          <p:nvSpPr>
            <p:cNvPr id="123" name="Freeform 72">
              <a:extLst>
                <a:ext uri="{FF2B5EF4-FFF2-40B4-BE49-F238E27FC236}">
                  <a16:creationId xmlns:a16="http://schemas.microsoft.com/office/drawing/2014/main" id="{2E8860B4-21A3-4859-B576-40C231695246}"/>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4" name="Freeform 73">
              <a:extLst>
                <a:ext uri="{FF2B5EF4-FFF2-40B4-BE49-F238E27FC236}">
                  <a16:creationId xmlns:a16="http://schemas.microsoft.com/office/drawing/2014/main" id="{9DE191D3-1D72-41D6-A555-CB18CEB5416E}"/>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5" name="Freeform 74">
              <a:extLst>
                <a:ext uri="{FF2B5EF4-FFF2-40B4-BE49-F238E27FC236}">
                  <a16:creationId xmlns:a16="http://schemas.microsoft.com/office/drawing/2014/main" id="{2F5BA8BF-7697-45D8-BD42-69E9F727A052}"/>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6" name="Freeform 75">
              <a:extLst>
                <a:ext uri="{FF2B5EF4-FFF2-40B4-BE49-F238E27FC236}">
                  <a16:creationId xmlns:a16="http://schemas.microsoft.com/office/drawing/2014/main" id="{1AAF295B-DFBA-4B61-A0DB-6B1D8E1226B4}"/>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7" name="Freeform 76">
              <a:extLst>
                <a:ext uri="{FF2B5EF4-FFF2-40B4-BE49-F238E27FC236}">
                  <a16:creationId xmlns:a16="http://schemas.microsoft.com/office/drawing/2014/main" id="{A082D09E-8919-4DE8-AF33-C177F7F8BB8B}"/>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5" name="Freeform 77">
              <a:extLst>
                <a:ext uri="{FF2B5EF4-FFF2-40B4-BE49-F238E27FC236}">
                  <a16:creationId xmlns:a16="http://schemas.microsoft.com/office/drawing/2014/main" id="{A644F667-8A52-4181-B232-C4F6F02FF192}"/>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6" name="Freeform 78">
              <a:extLst>
                <a:ext uri="{FF2B5EF4-FFF2-40B4-BE49-F238E27FC236}">
                  <a16:creationId xmlns:a16="http://schemas.microsoft.com/office/drawing/2014/main" id="{4BB68330-3718-4857-A55E-E8640E79F80A}"/>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7" name="Freeform 79">
              <a:extLst>
                <a:ext uri="{FF2B5EF4-FFF2-40B4-BE49-F238E27FC236}">
                  <a16:creationId xmlns:a16="http://schemas.microsoft.com/office/drawing/2014/main" id="{5F5EB03E-0485-47B4-956E-089CEADAA92D}"/>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8" name="Freeform 80">
              <a:extLst>
                <a:ext uri="{FF2B5EF4-FFF2-40B4-BE49-F238E27FC236}">
                  <a16:creationId xmlns:a16="http://schemas.microsoft.com/office/drawing/2014/main" id="{3E7116E4-99DC-40C7-B553-4C0EA859FBA6}"/>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9" name="Freeform 81">
              <a:extLst>
                <a:ext uri="{FF2B5EF4-FFF2-40B4-BE49-F238E27FC236}">
                  <a16:creationId xmlns:a16="http://schemas.microsoft.com/office/drawing/2014/main" id="{3B7F8068-AC32-4E55-8D11-B91E28E76717}"/>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0" name="Freeform 82">
              <a:extLst>
                <a:ext uri="{FF2B5EF4-FFF2-40B4-BE49-F238E27FC236}">
                  <a16:creationId xmlns:a16="http://schemas.microsoft.com/office/drawing/2014/main" id="{313E5CAE-AE2F-440A-A7DE-28FE41B14DFB}"/>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1" name="Freeform 83">
              <a:extLst>
                <a:ext uri="{FF2B5EF4-FFF2-40B4-BE49-F238E27FC236}">
                  <a16:creationId xmlns:a16="http://schemas.microsoft.com/office/drawing/2014/main" id="{B7165E4A-055F-4979-A5A7-CF8FAE3D6587}"/>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69" name="Group 48">
            <a:extLst>
              <a:ext uri="{FF2B5EF4-FFF2-40B4-BE49-F238E27FC236}">
                <a16:creationId xmlns:a16="http://schemas.microsoft.com/office/drawing/2014/main" id="{2BB47DA2-DE92-4A58-8FC4-20CCAC0A293C}"/>
              </a:ext>
            </a:extLst>
          </p:cNvPr>
          <p:cNvGrpSpPr>
            <a:grpSpLocks noChangeAspect="1"/>
          </p:cNvGrpSpPr>
          <p:nvPr/>
        </p:nvGrpSpPr>
        <p:grpSpPr bwMode="auto">
          <a:xfrm>
            <a:off x="6708546" y="2456271"/>
            <a:ext cx="294408" cy="244881"/>
            <a:chOff x="3427" y="474"/>
            <a:chExt cx="428" cy="356"/>
          </a:xfrm>
          <a:solidFill>
            <a:srgbClr val="FF0000"/>
          </a:solidFill>
        </p:grpSpPr>
        <p:sp>
          <p:nvSpPr>
            <p:cNvPr id="170" name="Freeform 49">
              <a:extLst>
                <a:ext uri="{FF2B5EF4-FFF2-40B4-BE49-F238E27FC236}">
                  <a16:creationId xmlns:a16="http://schemas.microsoft.com/office/drawing/2014/main" id="{4B5F5867-7268-4893-AC59-554C4CD62F92}"/>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1" name="Freeform 50">
              <a:extLst>
                <a:ext uri="{FF2B5EF4-FFF2-40B4-BE49-F238E27FC236}">
                  <a16:creationId xmlns:a16="http://schemas.microsoft.com/office/drawing/2014/main" id="{35DD62C0-BCE1-4252-AD21-6E048519CEA0}"/>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2" name="Freeform 51">
              <a:extLst>
                <a:ext uri="{FF2B5EF4-FFF2-40B4-BE49-F238E27FC236}">
                  <a16:creationId xmlns:a16="http://schemas.microsoft.com/office/drawing/2014/main" id="{542DC99B-B14E-4990-AE14-0AEC90493057}"/>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3" name="Freeform 52">
              <a:extLst>
                <a:ext uri="{FF2B5EF4-FFF2-40B4-BE49-F238E27FC236}">
                  <a16:creationId xmlns:a16="http://schemas.microsoft.com/office/drawing/2014/main" id="{2F8B3869-A51D-4120-B29B-DF12ED967A2F}"/>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74" name="Freeform 43">
            <a:extLst>
              <a:ext uri="{FF2B5EF4-FFF2-40B4-BE49-F238E27FC236}">
                <a16:creationId xmlns:a16="http://schemas.microsoft.com/office/drawing/2014/main" id="{AE8490DD-C1A3-46FB-AAAB-30517899B484}"/>
              </a:ext>
            </a:extLst>
          </p:cNvPr>
          <p:cNvSpPr>
            <a:spLocks noChangeAspect="1" noEditPoints="1"/>
          </p:cNvSpPr>
          <p:nvPr/>
        </p:nvSpPr>
        <p:spPr bwMode="auto">
          <a:xfrm>
            <a:off x="6720752" y="2846740"/>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175" name="Group 128">
            <a:extLst>
              <a:ext uri="{FF2B5EF4-FFF2-40B4-BE49-F238E27FC236}">
                <a16:creationId xmlns:a16="http://schemas.microsoft.com/office/drawing/2014/main" id="{58321DB8-747D-4DC5-ADA5-D9EEDD1D79F4}"/>
              </a:ext>
            </a:extLst>
          </p:cNvPr>
          <p:cNvGrpSpPr>
            <a:grpSpLocks noChangeAspect="1"/>
          </p:cNvGrpSpPr>
          <p:nvPr/>
        </p:nvGrpSpPr>
        <p:grpSpPr bwMode="auto">
          <a:xfrm>
            <a:off x="6716531" y="3239446"/>
            <a:ext cx="278438" cy="272556"/>
            <a:chOff x="4478" y="2999"/>
            <a:chExt cx="426" cy="417"/>
          </a:xfrm>
          <a:solidFill>
            <a:srgbClr val="FF0000"/>
          </a:solidFill>
        </p:grpSpPr>
        <p:sp>
          <p:nvSpPr>
            <p:cNvPr id="176" name="Freeform 129">
              <a:extLst>
                <a:ext uri="{FF2B5EF4-FFF2-40B4-BE49-F238E27FC236}">
                  <a16:creationId xmlns:a16="http://schemas.microsoft.com/office/drawing/2014/main" id="{7CC20358-4BEF-45AF-ADAC-26FC23AC6A88}"/>
                </a:ext>
              </a:extLst>
            </p:cNvPr>
            <p:cNvSpPr>
              <a:spLocks/>
            </p:cNvSpPr>
            <p:nvPr/>
          </p:nvSpPr>
          <p:spPr bwMode="auto">
            <a:xfrm>
              <a:off x="4478" y="2999"/>
              <a:ext cx="320" cy="293"/>
            </a:xfrm>
            <a:custGeom>
              <a:avLst/>
              <a:gdLst>
                <a:gd name="T0" fmla="*/ 12 w 216"/>
                <a:gd name="T1" fmla="*/ 198 h 198"/>
                <a:gd name="T2" fmla="*/ 7 w 216"/>
                <a:gd name="T3" fmla="*/ 196 h 198"/>
                <a:gd name="T4" fmla="*/ 6 w 216"/>
                <a:gd name="T5" fmla="*/ 189 h 198"/>
                <a:gd name="T6" fmla="*/ 28 w 216"/>
                <a:gd name="T7" fmla="*/ 151 h 198"/>
                <a:gd name="T8" fmla="*/ 0 w 216"/>
                <a:gd name="T9" fmla="*/ 89 h 198"/>
                <a:gd name="T10" fmla="*/ 108 w 216"/>
                <a:gd name="T11" fmla="*/ 0 h 198"/>
                <a:gd name="T12" fmla="*/ 216 w 216"/>
                <a:gd name="T13" fmla="*/ 89 h 198"/>
                <a:gd name="T14" fmla="*/ 204 w 216"/>
                <a:gd name="T15" fmla="*/ 89 h 198"/>
                <a:gd name="T16" fmla="*/ 108 w 216"/>
                <a:gd name="T17" fmla="*/ 12 h 198"/>
                <a:gd name="T18" fmla="*/ 12 w 216"/>
                <a:gd name="T19" fmla="*/ 89 h 198"/>
                <a:gd name="T20" fmla="*/ 39 w 216"/>
                <a:gd name="T21" fmla="*/ 145 h 198"/>
                <a:gd name="T22" fmla="*/ 41 w 216"/>
                <a:gd name="T23" fmla="*/ 153 h 198"/>
                <a:gd name="T24" fmla="*/ 25 w 216"/>
                <a:gd name="T25" fmla="*/ 180 h 198"/>
                <a:gd name="T26" fmla="*/ 69 w 216"/>
                <a:gd name="T27" fmla="*/ 162 h 198"/>
                <a:gd name="T28" fmla="*/ 73 w 216"/>
                <a:gd name="T29" fmla="*/ 162 h 198"/>
                <a:gd name="T30" fmla="*/ 90 w 216"/>
                <a:gd name="T31" fmla="*/ 166 h 198"/>
                <a:gd name="T32" fmla="*/ 88 w 216"/>
                <a:gd name="T33" fmla="*/ 178 h 198"/>
                <a:gd name="T34" fmla="*/ 72 w 216"/>
                <a:gd name="T35" fmla="*/ 174 h 198"/>
                <a:gd name="T36" fmla="*/ 14 w 216"/>
                <a:gd name="T37" fmla="*/ 198 h 198"/>
                <a:gd name="T38" fmla="*/ 12 w 216"/>
                <a:gd name="T3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 h="198">
                  <a:moveTo>
                    <a:pt x="12" y="198"/>
                  </a:moveTo>
                  <a:cubicBezTo>
                    <a:pt x="10" y="198"/>
                    <a:pt x="8" y="197"/>
                    <a:pt x="7" y="196"/>
                  </a:cubicBezTo>
                  <a:cubicBezTo>
                    <a:pt x="5" y="194"/>
                    <a:pt x="5" y="191"/>
                    <a:pt x="6" y="189"/>
                  </a:cubicBezTo>
                  <a:cubicBezTo>
                    <a:pt x="28" y="151"/>
                    <a:pt x="28" y="151"/>
                    <a:pt x="28" y="151"/>
                  </a:cubicBezTo>
                  <a:cubicBezTo>
                    <a:pt x="10" y="135"/>
                    <a:pt x="0" y="113"/>
                    <a:pt x="0" y="89"/>
                  </a:cubicBezTo>
                  <a:cubicBezTo>
                    <a:pt x="0" y="40"/>
                    <a:pt x="48" y="0"/>
                    <a:pt x="108" y="0"/>
                  </a:cubicBezTo>
                  <a:cubicBezTo>
                    <a:pt x="167" y="0"/>
                    <a:pt x="216" y="40"/>
                    <a:pt x="216" y="89"/>
                  </a:cubicBezTo>
                  <a:cubicBezTo>
                    <a:pt x="204" y="89"/>
                    <a:pt x="204" y="89"/>
                    <a:pt x="204" y="89"/>
                  </a:cubicBezTo>
                  <a:cubicBezTo>
                    <a:pt x="204" y="47"/>
                    <a:pt x="161" y="12"/>
                    <a:pt x="108" y="12"/>
                  </a:cubicBezTo>
                  <a:cubicBezTo>
                    <a:pt x="55" y="12"/>
                    <a:pt x="12" y="47"/>
                    <a:pt x="12" y="89"/>
                  </a:cubicBezTo>
                  <a:cubicBezTo>
                    <a:pt x="12" y="111"/>
                    <a:pt x="22" y="131"/>
                    <a:pt x="39" y="145"/>
                  </a:cubicBezTo>
                  <a:cubicBezTo>
                    <a:pt x="42" y="147"/>
                    <a:pt x="42" y="150"/>
                    <a:pt x="41" y="153"/>
                  </a:cubicBezTo>
                  <a:cubicBezTo>
                    <a:pt x="25" y="180"/>
                    <a:pt x="25" y="180"/>
                    <a:pt x="25" y="180"/>
                  </a:cubicBezTo>
                  <a:cubicBezTo>
                    <a:pt x="69" y="162"/>
                    <a:pt x="69" y="162"/>
                    <a:pt x="69" y="162"/>
                  </a:cubicBezTo>
                  <a:cubicBezTo>
                    <a:pt x="71" y="162"/>
                    <a:pt x="72" y="162"/>
                    <a:pt x="73" y="162"/>
                  </a:cubicBezTo>
                  <a:cubicBezTo>
                    <a:pt x="79" y="164"/>
                    <a:pt x="84" y="165"/>
                    <a:pt x="90" y="166"/>
                  </a:cubicBezTo>
                  <a:cubicBezTo>
                    <a:pt x="88" y="178"/>
                    <a:pt x="88" y="178"/>
                    <a:pt x="88" y="178"/>
                  </a:cubicBezTo>
                  <a:cubicBezTo>
                    <a:pt x="83" y="177"/>
                    <a:pt x="77" y="176"/>
                    <a:pt x="72" y="174"/>
                  </a:cubicBezTo>
                  <a:cubicBezTo>
                    <a:pt x="14" y="198"/>
                    <a:pt x="14" y="198"/>
                    <a:pt x="14" y="198"/>
                  </a:cubicBezTo>
                  <a:cubicBezTo>
                    <a:pt x="13" y="198"/>
                    <a:pt x="12" y="198"/>
                    <a:pt x="12"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7" name="Freeform 130">
              <a:extLst>
                <a:ext uri="{FF2B5EF4-FFF2-40B4-BE49-F238E27FC236}">
                  <a16:creationId xmlns:a16="http://schemas.microsoft.com/office/drawing/2014/main" id="{FD9AA4C7-D76C-421C-8CFB-79958D527EC8}"/>
                </a:ext>
              </a:extLst>
            </p:cNvPr>
            <p:cNvSpPr>
              <a:spLocks noEditPoints="1"/>
            </p:cNvSpPr>
            <p:nvPr/>
          </p:nvSpPr>
          <p:spPr bwMode="auto">
            <a:xfrm>
              <a:off x="4638" y="3167"/>
              <a:ext cx="266" cy="249"/>
            </a:xfrm>
            <a:custGeom>
              <a:avLst/>
              <a:gdLst>
                <a:gd name="T0" fmla="*/ 168 w 180"/>
                <a:gd name="T1" fmla="*/ 168 h 168"/>
                <a:gd name="T2" fmla="*/ 166 w 180"/>
                <a:gd name="T3" fmla="*/ 168 h 168"/>
                <a:gd name="T4" fmla="*/ 120 w 180"/>
                <a:gd name="T5" fmla="*/ 151 h 168"/>
                <a:gd name="T6" fmla="*/ 37 w 180"/>
                <a:gd name="T7" fmla="*/ 143 h 168"/>
                <a:gd name="T8" fmla="*/ 0 w 180"/>
                <a:gd name="T9" fmla="*/ 78 h 168"/>
                <a:gd name="T10" fmla="*/ 90 w 180"/>
                <a:gd name="T11" fmla="*/ 0 h 168"/>
                <a:gd name="T12" fmla="*/ 180 w 180"/>
                <a:gd name="T13" fmla="*/ 78 h 168"/>
                <a:gd name="T14" fmla="*/ 157 w 180"/>
                <a:gd name="T15" fmla="*/ 128 h 168"/>
                <a:gd name="T16" fmla="*/ 173 w 180"/>
                <a:gd name="T17" fmla="*/ 159 h 168"/>
                <a:gd name="T18" fmla="*/ 172 w 180"/>
                <a:gd name="T19" fmla="*/ 166 h 168"/>
                <a:gd name="T20" fmla="*/ 168 w 180"/>
                <a:gd name="T21" fmla="*/ 168 h 168"/>
                <a:gd name="T22" fmla="*/ 120 w 180"/>
                <a:gd name="T23" fmla="*/ 138 h 168"/>
                <a:gd name="T24" fmla="*/ 122 w 180"/>
                <a:gd name="T25" fmla="*/ 138 h 168"/>
                <a:gd name="T26" fmla="*/ 155 w 180"/>
                <a:gd name="T27" fmla="*/ 151 h 168"/>
                <a:gd name="T28" fmla="*/ 144 w 180"/>
                <a:gd name="T29" fmla="*/ 129 h 168"/>
                <a:gd name="T30" fmla="*/ 146 w 180"/>
                <a:gd name="T31" fmla="*/ 121 h 168"/>
                <a:gd name="T32" fmla="*/ 168 w 180"/>
                <a:gd name="T33" fmla="*/ 78 h 168"/>
                <a:gd name="T34" fmla="*/ 90 w 180"/>
                <a:gd name="T35" fmla="*/ 12 h 168"/>
                <a:gd name="T36" fmla="*/ 12 w 180"/>
                <a:gd name="T37" fmla="*/ 78 h 168"/>
                <a:gd name="T38" fmla="*/ 43 w 180"/>
                <a:gd name="T39" fmla="*/ 133 h 168"/>
                <a:gd name="T40" fmla="*/ 117 w 180"/>
                <a:gd name="T41" fmla="*/ 139 h 168"/>
                <a:gd name="T42" fmla="*/ 120 w 180"/>
                <a:gd name="T43" fmla="*/ 13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 h="168">
                  <a:moveTo>
                    <a:pt x="168" y="168"/>
                  </a:moveTo>
                  <a:cubicBezTo>
                    <a:pt x="167" y="168"/>
                    <a:pt x="166" y="168"/>
                    <a:pt x="166" y="168"/>
                  </a:cubicBezTo>
                  <a:cubicBezTo>
                    <a:pt x="120" y="151"/>
                    <a:pt x="120" y="151"/>
                    <a:pt x="120" y="151"/>
                  </a:cubicBezTo>
                  <a:cubicBezTo>
                    <a:pt x="92" y="162"/>
                    <a:pt x="62" y="159"/>
                    <a:pt x="37" y="143"/>
                  </a:cubicBezTo>
                  <a:cubicBezTo>
                    <a:pt x="13" y="128"/>
                    <a:pt x="0" y="104"/>
                    <a:pt x="0" y="78"/>
                  </a:cubicBezTo>
                  <a:cubicBezTo>
                    <a:pt x="0" y="36"/>
                    <a:pt x="41" y="0"/>
                    <a:pt x="90" y="0"/>
                  </a:cubicBezTo>
                  <a:cubicBezTo>
                    <a:pt x="138" y="0"/>
                    <a:pt x="180" y="36"/>
                    <a:pt x="180" y="78"/>
                  </a:cubicBezTo>
                  <a:cubicBezTo>
                    <a:pt x="180" y="97"/>
                    <a:pt x="172" y="114"/>
                    <a:pt x="157" y="128"/>
                  </a:cubicBezTo>
                  <a:cubicBezTo>
                    <a:pt x="173" y="159"/>
                    <a:pt x="173" y="159"/>
                    <a:pt x="173" y="159"/>
                  </a:cubicBezTo>
                  <a:cubicBezTo>
                    <a:pt x="174" y="162"/>
                    <a:pt x="174" y="164"/>
                    <a:pt x="172" y="166"/>
                  </a:cubicBezTo>
                  <a:cubicBezTo>
                    <a:pt x="171" y="167"/>
                    <a:pt x="169" y="168"/>
                    <a:pt x="168" y="168"/>
                  </a:cubicBezTo>
                  <a:close/>
                  <a:moveTo>
                    <a:pt x="120" y="138"/>
                  </a:moveTo>
                  <a:cubicBezTo>
                    <a:pt x="120" y="138"/>
                    <a:pt x="121" y="138"/>
                    <a:pt x="122" y="138"/>
                  </a:cubicBezTo>
                  <a:cubicBezTo>
                    <a:pt x="155" y="151"/>
                    <a:pt x="155" y="151"/>
                    <a:pt x="155" y="151"/>
                  </a:cubicBezTo>
                  <a:cubicBezTo>
                    <a:pt x="144" y="129"/>
                    <a:pt x="144" y="129"/>
                    <a:pt x="144" y="129"/>
                  </a:cubicBezTo>
                  <a:cubicBezTo>
                    <a:pt x="143" y="126"/>
                    <a:pt x="144" y="123"/>
                    <a:pt x="146" y="121"/>
                  </a:cubicBezTo>
                  <a:cubicBezTo>
                    <a:pt x="160" y="110"/>
                    <a:pt x="168" y="95"/>
                    <a:pt x="168" y="78"/>
                  </a:cubicBezTo>
                  <a:cubicBezTo>
                    <a:pt x="168" y="42"/>
                    <a:pt x="132" y="12"/>
                    <a:pt x="90" y="12"/>
                  </a:cubicBezTo>
                  <a:cubicBezTo>
                    <a:pt x="47" y="12"/>
                    <a:pt x="12" y="42"/>
                    <a:pt x="12" y="78"/>
                  </a:cubicBezTo>
                  <a:cubicBezTo>
                    <a:pt x="12" y="99"/>
                    <a:pt x="23" y="120"/>
                    <a:pt x="43" y="133"/>
                  </a:cubicBezTo>
                  <a:cubicBezTo>
                    <a:pt x="65" y="147"/>
                    <a:pt x="93" y="149"/>
                    <a:pt x="117" y="139"/>
                  </a:cubicBezTo>
                  <a:cubicBezTo>
                    <a:pt x="118" y="138"/>
                    <a:pt x="119" y="138"/>
                    <a:pt x="12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aphicFrame>
        <p:nvGraphicFramePr>
          <p:cNvPr id="179" name="Table 4">
            <a:extLst>
              <a:ext uri="{FF2B5EF4-FFF2-40B4-BE49-F238E27FC236}">
                <a16:creationId xmlns:a16="http://schemas.microsoft.com/office/drawing/2014/main" id="{1DB61379-8824-4300-9D05-91A9AD63264F}"/>
              </a:ext>
            </a:extLst>
          </p:cNvPr>
          <p:cNvGraphicFramePr>
            <a:graphicFrameLocks noGrp="1"/>
          </p:cNvGraphicFramePr>
          <p:nvPr>
            <p:extLst>
              <p:ext uri="{D42A27DB-BD31-4B8C-83A1-F6EECF244321}">
                <p14:modId xmlns:p14="http://schemas.microsoft.com/office/powerpoint/2010/main" val="1511559379"/>
              </p:ext>
            </p:extLst>
          </p:nvPr>
        </p:nvGraphicFramePr>
        <p:xfrm>
          <a:off x="6578593" y="1351201"/>
          <a:ext cx="5458030" cy="5062102"/>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“Opleiden”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solidFill>
                            <a:schemeClr val="tx1"/>
                          </a:solidFill>
                          <a:latin typeface="+mn-lt"/>
                        </a:rPr>
                        <a:t>Digitale afspraakmodule (incl. notificatie functionaliteit)</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85552346"/>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Gespreksleidraad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9088349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Contractmodule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269468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456715909"/>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vacature aanbod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1130768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24451058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Verwijsadministratie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70260029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250539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kandidaat en werkgever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170045054"/>
                  </a:ext>
                </a:extLst>
              </a:tr>
            </a:tbl>
          </a:graphicData>
        </a:graphic>
      </p:graphicFrame>
      <p:grpSp>
        <p:nvGrpSpPr>
          <p:cNvPr id="180" name="Group 50">
            <a:extLst>
              <a:ext uri="{FF2B5EF4-FFF2-40B4-BE49-F238E27FC236}">
                <a16:creationId xmlns:a16="http://schemas.microsoft.com/office/drawing/2014/main" id="{591F4651-47D0-4AC0-A0C1-C251335AC73A}"/>
              </a:ext>
            </a:extLst>
          </p:cNvPr>
          <p:cNvGrpSpPr>
            <a:grpSpLocks noChangeAspect="1"/>
          </p:cNvGrpSpPr>
          <p:nvPr/>
        </p:nvGrpSpPr>
        <p:grpSpPr bwMode="auto">
          <a:xfrm>
            <a:off x="6785842" y="3688084"/>
            <a:ext cx="263644" cy="263644"/>
            <a:chOff x="5505" y="439"/>
            <a:chExt cx="426" cy="426"/>
          </a:xfrm>
          <a:solidFill>
            <a:schemeClr val="accent1"/>
          </a:solidFill>
        </p:grpSpPr>
        <p:sp>
          <p:nvSpPr>
            <p:cNvPr id="181" name="Freeform 51">
              <a:extLst>
                <a:ext uri="{FF2B5EF4-FFF2-40B4-BE49-F238E27FC236}">
                  <a16:creationId xmlns:a16="http://schemas.microsoft.com/office/drawing/2014/main" id="{EECB480B-89D9-4F2E-8574-A44B97A8DFD3}"/>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4" name="Freeform 52">
              <a:extLst>
                <a:ext uri="{FF2B5EF4-FFF2-40B4-BE49-F238E27FC236}">
                  <a16:creationId xmlns:a16="http://schemas.microsoft.com/office/drawing/2014/main" id="{73304056-EA50-484E-A165-FBA7DC3EFDA5}"/>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5" name="Freeform 53">
              <a:extLst>
                <a:ext uri="{FF2B5EF4-FFF2-40B4-BE49-F238E27FC236}">
                  <a16:creationId xmlns:a16="http://schemas.microsoft.com/office/drawing/2014/main" id="{F1149EBD-962D-44CF-B353-AA30E4498F7A}"/>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6" name="Freeform 54">
              <a:extLst>
                <a:ext uri="{FF2B5EF4-FFF2-40B4-BE49-F238E27FC236}">
                  <a16:creationId xmlns:a16="http://schemas.microsoft.com/office/drawing/2014/main" id="{FEF372E7-90AE-4F50-AC45-A76AC3F9481E}"/>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97" name="Group 149">
            <a:extLst>
              <a:ext uri="{FF2B5EF4-FFF2-40B4-BE49-F238E27FC236}">
                <a16:creationId xmlns:a16="http://schemas.microsoft.com/office/drawing/2014/main" id="{CB0CA54B-F3AC-46A5-B66F-89A7F8858BAA}"/>
              </a:ext>
            </a:extLst>
          </p:cNvPr>
          <p:cNvGrpSpPr>
            <a:grpSpLocks noChangeAspect="1"/>
          </p:cNvGrpSpPr>
          <p:nvPr/>
        </p:nvGrpSpPr>
        <p:grpSpPr bwMode="auto">
          <a:xfrm>
            <a:off x="6767246" y="4456980"/>
            <a:ext cx="316879" cy="316878"/>
            <a:chOff x="4654" y="3225"/>
            <a:chExt cx="426" cy="426"/>
          </a:xfrm>
          <a:solidFill>
            <a:srgbClr val="FF0000"/>
          </a:solidFill>
        </p:grpSpPr>
        <p:sp>
          <p:nvSpPr>
            <p:cNvPr id="198" name="Freeform 150">
              <a:extLst>
                <a:ext uri="{FF2B5EF4-FFF2-40B4-BE49-F238E27FC236}">
                  <a16:creationId xmlns:a16="http://schemas.microsoft.com/office/drawing/2014/main" id="{78622FB3-F999-4C34-8743-B21CCC2D9A16}"/>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99" name="Freeform 151">
              <a:extLst>
                <a:ext uri="{FF2B5EF4-FFF2-40B4-BE49-F238E27FC236}">
                  <a16:creationId xmlns:a16="http://schemas.microsoft.com/office/drawing/2014/main" id="{5A4F41EE-C4F9-48C8-97E3-ABA762686150}"/>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0" name="Freeform 152">
              <a:extLst>
                <a:ext uri="{FF2B5EF4-FFF2-40B4-BE49-F238E27FC236}">
                  <a16:creationId xmlns:a16="http://schemas.microsoft.com/office/drawing/2014/main" id="{2B954CBE-AADA-49C9-94AA-7D6D406DEEAA}"/>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1" name="Freeform 153">
              <a:extLst>
                <a:ext uri="{FF2B5EF4-FFF2-40B4-BE49-F238E27FC236}">
                  <a16:creationId xmlns:a16="http://schemas.microsoft.com/office/drawing/2014/main" id="{EF6E0DEC-4F65-4081-8B97-D14AE8D57B90}"/>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2" name="Freeform 154">
              <a:extLst>
                <a:ext uri="{FF2B5EF4-FFF2-40B4-BE49-F238E27FC236}">
                  <a16:creationId xmlns:a16="http://schemas.microsoft.com/office/drawing/2014/main" id="{5DE4467E-D26E-4792-854D-52B6C92C5164}"/>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3" name="Freeform 155">
              <a:extLst>
                <a:ext uri="{FF2B5EF4-FFF2-40B4-BE49-F238E27FC236}">
                  <a16:creationId xmlns:a16="http://schemas.microsoft.com/office/drawing/2014/main" id="{682EB56B-B919-476D-9A00-DF77336AB1AA}"/>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204" name="Group 15">
            <a:extLst>
              <a:ext uri="{FF2B5EF4-FFF2-40B4-BE49-F238E27FC236}">
                <a16:creationId xmlns:a16="http://schemas.microsoft.com/office/drawing/2014/main" id="{B2714BEC-AD99-44EE-850A-A4071A10F156}"/>
              </a:ext>
            </a:extLst>
          </p:cNvPr>
          <p:cNvGrpSpPr>
            <a:grpSpLocks noChangeAspect="1"/>
          </p:cNvGrpSpPr>
          <p:nvPr/>
        </p:nvGrpSpPr>
        <p:grpSpPr bwMode="auto">
          <a:xfrm>
            <a:off x="6748235" y="4088379"/>
            <a:ext cx="238125" cy="238919"/>
            <a:chOff x="1877" y="2122"/>
            <a:chExt cx="300" cy="301"/>
          </a:xfrm>
          <a:solidFill>
            <a:srgbClr val="FF0000"/>
          </a:solidFill>
        </p:grpSpPr>
        <p:sp>
          <p:nvSpPr>
            <p:cNvPr id="205" name="Freeform 16">
              <a:extLst>
                <a:ext uri="{FF2B5EF4-FFF2-40B4-BE49-F238E27FC236}">
                  <a16:creationId xmlns:a16="http://schemas.microsoft.com/office/drawing/2014/main" id="{CB92825C-F877-4364-A5E0-91BE04B26850}"/>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6" name="Freeform 17">
              <a:extLst>
                <a:ext uri="{FF2B5EF4-FFF2-40B4-BE49-F238E27FC236}">
                  <a16:creationId xmlns:a16="http://schemas.microsoft.com/office/drawing/2014/main" id="{3F59F880-627E-4336-9ABD-F283DB84EF55}"/>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7" name="Freeform 18">
              <a:extLst>
                <a:ext uri="{FF2B5EF4-FFF2-40B4-BE49-F238E27FC236}">
                  <a16:creationId xmlns:a16="http://schemas.microsoft.com/office/drawing/2014/main" id="{172C6F36-6D14-4719-87B1-488E6EF596AD}"/>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8" name="Freeform 19">
              <a:extLst>
                <a:ext uri="{FF2B5EF4-FFF2-40B4-BE49-F238E27FC236}">
                  <a16:creationId xmlns:a16="http://schemas.microsoft.com/office/drawing/2014/main" id="{3FA9FD8A-A4F6-401F-8A53-94659C58DEFF}"/>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9" name="Freeform 20">
              <a:extLst>
                <a:ext uri="{FF2B5EF4-FFF2-40B4-BE49-F238E27FC236}">
                  <a16:creationId xmlns:a16="http://schemas.microsoft.com/office/drawing/2014/main" id="{A7C4495E-EDA3-4F30-AED7-3301AF2AC41C}"/>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0" name="Freeform 21">
              <a:extLst>
                <a:ext uri="{FF2B5EF4-FFF2-40B4-BE49-F238E27FC236}">
                  <a16:creationId xmlns:a16="http://schemas.microsoft.com/office/drawing/2014/main" id="{78FFD07E-2799-441E-AF6C-BB5BF037EC77}"/>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1" name="Freeform 22">
              <a:extLst>
                <a:ext uri="{FF2B5EF4-FFF2-40B4-BE49-F238E27FC236}">
                  <a16:creationId xmlns:a16="http://schemas.microsoft.com/office/drawing/2014/main" id="{6ED2EEFA-AFCD-4E4A-B9D4-489D7D097120}"/>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2" name="Freeform 23">
              <a:extLst>
                <a:ext uri="{FF2B5EF4-FFF2-40B4-BE49-F238E27FC236}">
                  <a16:creationId xmlns:a16="http://schemas.microsoft.com/office/drawing/2014/main" id="{5210F5B4-6A35-473B-82DB-2CBE77C78662}"/>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43" name="Group 242">
            <a:extLst>
              <a:ext uri="{FF2B5EF4-FFF2-40B4-BE49-F238E27FC236}">
                <a16:creationId xmlns:a16="http://schemas.microsoft.com/office/drawing/2014/main" id="{1687C594-FA99-4A20-802A-C5AA9683D365}"/>
              </a:ext>
            </a:extLst>
          </p:cNvPr>
          <p:cNvGrpSpPr/>
          <p:nvPr/>
        </p:nvGrpSpPr>
        <p:grpSpPr>
          <a:xfrm>
            <a:off x="6774014" y="5299626"/>
            <a:ext cx="252463" cy="269323"/>
            <a:chOff x="9164638" y="4545013"/>
            <a:chExt cx="635000" cy="542925"/>
          </a:xfrm>
          <a:solidFill>
            <a:srgbClr val="FF0000"/>
          </a:solidFill>
        </p:grpSpPr>
        <p:sp>
          <p:nvSpPr>
            <p:cNvPr id="244" name="Freeform 9">
              <a:extLst>
                <a:ext uri="{FF2B5EF4-FFF2-40B4-BE49-F238E27FC236}">
                  <a16:creationId xmlns:a16="http://schemas.microsoft.com/office/drawing/2014/main" id="{E818DD56-1C1C-463E-AF9A-B88593E6E8F5}"/>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Freeform 10">
              <a:extLst>
                <a:ext uri="{FF2B5EF4-FFF2-40B4-BE49-F238E27FC236}">
                  <a16:creationId xmlns:a16="http://schemas.microsoft.com/office/drawing/2014/main" id="{B819FF70-CAAA-4DCA-98D5-27F23EAB6F48}"/>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Freeform 11">
              <a:extLst>
                <a:ext uri="{FF2B5EF4-FFF2-40B4-BE49-F238E27FC236}">
                  <a16:creationId xmlns:a16="http://schemas.microsoft.com/office/drawing/2014/main" id="{0B75C0C4-888C-466E-A6F7-CAFE583AF126}"/>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7" name="Freeform 12">
              <a:extLst>
                <a:ext uri="{FF2B5EF4-FFF2-40B4-BE49-F238E27FC236}">
                  <a16:creationId xmlns:a16="http://schemas.microsoft.com/office/drawing/2014/main" id="{AC4A0C11-6D38-45BB-85BD-9D3357946766}"/>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8" name="Group 33">
            <a:extLst>
              <a:ext uri="{FF2B5EF4-FFF2-40B4-BE49-F238E27FC236}">
                <a16:creationId xmlns:a16="http://schemas.microsoft.com/office/drawing/2014/main" id="{8C5DA3DD-58EA-4323-A437-08E9D5FA6767}"/>
              </a:ext>
            </a:extLst>
          </p:cNvPr>
          <p:cNvGrpSpPr>
            <a:grpSpLocks noChangeAspect="1"/>
          </p:cNvGrpSpPr>
          <p:nvPr/>
        </p:nvGrpSpPr>
        <p:grpSpPr bwMode="auto">
          <a:xfrm>
            <a:off x="6773758" y="5672245"/>
            <a:ext cx="252515" cy="252514"/>
            <a:chOff x="3438" y="437"/>
            <a:chExt cx="428" cy="428"/>
          </a:xfrm>
          <a:solidFill>
            <a:srgbClr val="FF0000"/>
          </a:solidFill>
        </p:grpSpPr>
        <p:sp>
          <p:nvSpPr>
            <p:cNvPr id="131" name="Freeform 34">
              <a:extLst>
                <a:ext uri="{FF2B5EF4-FFF2-40B4-BE49-F238E27FC236}">
                  <a16:creationId xmlns:a16="http://schemas.microsoft.com/office/drawing/2014/main" id="{52315F6B-C412-4132-83DD-0F8164E7D507}"/>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32" name="Freeform 35">
              <a:extLst>
                <a:ext uri="{FF2B5EF4-FFF2-40B4-BE49-F238E27FC236}">
                  <a16:creationId xmlns:a16="http://schemas.microsoft.com/office/drawing/2014/main" id="{56A4990B-B203-4947-9B65-C7C41A3688D7}"/>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33" name="Group 83">
            <a:extLst>
              <a:ext uri="{FF2B5EF4-FFF2-40B4-BE49-F238E27FC236}">
                <a16:creationId xmlns:a16="http://schemas.microsoft.com/office/drawing/2014/main" id="{E742C7D7-9B32-405A-ADDE-82C9A4ABCFEE}"/>
              </a:ext>
            </a:extLst>
          </p:cNvPr>
          <p:cNvGrpSpPr>
            <a:grpSpLocks noChangeAspect="1"/>
          </p:cNvGrpSpPr>
          <p:nvPr/>
        </p:nvGrpSpPr>
        <p:grpSpPr bwMode="auto">
          <a:xfrm>
            <a:off x="6739678" y="4860065"/>
            <a:ext cx="299675" cy="292864"/>
            <a:chOff x="2584" y="1926"/>
            <a:chExt cx="440" cy="430"/>
          </a:xfrm>
          <a:solidFill>
            <a:srgbClr val="FF0000"/>
          </a:solidFill>
        </p:grpSpPr>
        <p:sp>
          <p:nvSpPr>
            <p:cNvPr id="134" name="Freeform 84">
              <a:extLst>
                <a:ext uri="{FF2B5EF4-FFF2-40B4-BE49-F238E27FC236}">
                  <a16:creationId xmlns:a16="http://schemas.microsoft.com/office/drawing/2014/main" id="{02ED3C16-1014-4077-9FC7-BFDDBFB9654F}"/>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85">
              <a:extLst>
                <a:ext uri="{FF2B5EF4-FFF2-40B4-BE49-F238E27FC236}">
                  <a16:creationId xmlns:a16="http://schemas.microsoft.com/office/drawing/2014/main" id="{0A038438-A7D9-486F-9FFA-565AE425DD87}"/>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86">
              <a:extLst>
                <a:ext uri="{FF2B5EF4-FFF2-40B4-BE49-F238E27FC236}">
                  <a16:creationId xmlns:a16="http://schemas.microsoft.com/office/drawing/2014/main" id="{75B57B15-C014-4552-85FE-98E57791CEDC}"/>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87">
              <a:extLst>
                <a:ext uri="{FF2B5EF4-FFF2-40B4-BE49-F238E27FC236}">
                  <a16:creationId xmlns:a16="http://schemas.microsoft.com/office/drawing/2014/main" id="{F26D71E6-F2D5-4695-8BE9-F2D792921CE0}"/>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88">
              <a:extLst>
                <a:ext uri="{FF2B5EF4-FFF2-40B4-BE49-F238E27FC236}">
                  <a16:creationId xmlns:a16="http://schemas.microsoft.com/office/drawing/2014/main" id="{746F4612-BF68-4A32-A997-7C7BBA5107B1}"/>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89">
              <a:extLst>
                <a:ext uri="{FF2B5EF4-FFF2-40B4-BE49-F238E27FC236}">
                  <a16:creationId xmlns:a16="http://schemas.microsoft.com/office/drawing/2014/main" id="{ED72098A-FE4F-46E0-B9C9-2234BE6A1772}"/>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90">
              <a:extLst>
                <a:ext uri="{FF2B5EF4-FFF2-40B4-BE49-F238E27FC236}">
                  <a16:creationId xmlns:a16="http://schemas.microsoft.com/office/drawing/2014/main" id="{C41F85EA-6BD5-402A-B06F-8CCA6DE8F90D}"/>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91">
              <a:extLst>
                <a:ext uri="{FF2B5EF4-FFF2-40B4-BE49-F238E27FC236}">
                  <a16:creationId xmlns:a16="http://schemas.microsoft.com/office/drawing/2014/main" id="{C45FE2E7-AE83-415C-9561-DA7F44BFDF83}"/>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92">
              <a:extLst>
                <a:ext uri="{FF2B5EF4-FFF2-40B4-BE49-F238E27FC236}">
                  <a16:creationId xmlns:a16="http://schemas.microsoft.com/office/drawing/2014/main" id="{CAD5A412-4148-4B65-A299-75E092CEEB47}"/>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Rectangle 93">
              <a:extLst>
                <a:ext uri="{FF2B5EF4-FFF2-40B4-BE49-F238E27FC236}">
                  <a16:creationId xmlns:a16="http://schemas.microsoft.com/office/drawing/2014/main" id="{9AF0356B-3A72-4F13-98A4-A0840DEF677B}"/>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94">
              <a:extLst>
                <a:ext uri="{FF2B5EF4-FFF2-40B4-BE49-F238E27FC236}">
                  <a16:creationId xmlns:a16="http://schemas.microsoft.com/office/drawing/2014/main" id="{7CD7BA21-B809-4C16-994E-09D3E346F9D5}"/>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61" name="Group 44">
            <a:extLst>
              <a:ext uri="{FF2B5EF4-FFF2-40B4-BE49-F238E27FC236}">
                <a16:creationId xmlns:a16="http://schemas.microsoft.com/office/drawing/2014/main" id="{443E3EC9-ED42-45F4-AA98-7871D4E265C9}"/>
              </a:ext>
            </a:extLst>
          </p:cNvPr>
          <p:cNvGrpSpPr>
            <a:grpSpLocks noChangeAspect="1"/>
          </p:cNvGrpSpPr>
          <p:nvPr/>
        </p:nvGrpSpPr>
        <p:grpSpPr bwMode="auto">
          <a:xfrm>
            <a:off x="6787741" y="6077320"/>
            <a:ext cx="285421" cy="284750"/>
            <a:chOff x="4476" y="439"/>
            <a:chExt cx="427" cy="426"/>
          </a:xfrm>
          <a:solidFill>
            <a:srgbClr val="FF0000"/>
          </a:solidFill>
        </p:grpSpPr>
        <p:sp>
          <p:nvSpPr>
            <p:cNvPr id="162" name="Freeform 45">
              <a:extLst>
                <a:ext uri="{FF2B5EF4-FFF2-40B4-BE49-F238E27FC236}">
                  <a16:creationId xmlns:a16="http://schemas.microsoft.com/office/drawing/2014/main" id="{ED713A46-FF89-4E2D-A23A-4B44B172742C}"/>
                </a:ext>
              </a:extLst>
            </p:cNvPr>
            <p:cNvSpPr>
              <a:spLocks/>
            </p:cNvSpPr>
            <p:nvPr/>
          </p:nvSpPr>
          <p:spPr bwMode="auto">
            <a:xfrm>
              <a:off x="4476" y="725"/>
              <a:ext cx="284" cy="140"/>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2 h 95"/>
                <a:gd name="T14" fmla="*/ 78 w 192"/>
                <a:gd name="T15" fmla="*/ 2 h 95"/>
                <a:gd name="T16" fmla="*/ 78 w 192"/>
                <a:gd name="T17" fmla="*/ 28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3"/>
                    <a:pt x="0" y="89"/>
                  </a:cubicBezTo>
                  <a:cubicBezTo>
                    <a:pt x="0" y="71"/>
                    <a:pt x="0" y="71"/>
                    <a:pt x="0" y="71"/>
                  </a:cubicBezTo>
                  <a:cubicBezTo>
                    <a:pt x="0" y="57"/>
                    <a:pt x="9" y="44"/>
                    <a:pt x="23" y="39"/>
                  </a:cubicBezTo>
                  <a:cubicBezTo>
                    <a:pt x="66" y="23"/>
                    <a:pt x="66" y="23"/>
                    <a:pt x="66" y="23"/>
                  </a:cubicBezTo>
                  <a:cubicBezTo>
                    <a:pt x="66" y="2"/>
                    <a:pt x="66" y="2"/>
                    <a:pt x="66" y="2"/>
                  </a:cubicBezTo>
                  <a:cubicBezTo>
                    <a:pt x="78" y="2"/>
                    <a:pt x="78" y="2"/>
                    <a:pt x="78" y="2"/>
                  </a:cubicBezTo>
                  <a:cubicBezTo>
                    <a:pt x="78" y="28"/>
                    <a:pt x="78" y="28"/>
                    <a:pt x="78" y="28"/>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3" name="Freeform 46">
              <a:extLst>
                <a:ext uri="{FF2B5EF4-FFF2-40B4-BE49-F238E27FC236}">
                  <a16:creationId xmlns:a16="http://schemas.microsoft.com/office/drawing/2014/main" id="{78411F6B-ABB1-41BD-AC1C-B178318AA75D}"/>
                </a:ext>
              </a:extLst>
            </p:cNvPr>
            <p:cNvSpPr>
              <a:spLocks noEditPoints="1"/>
            </p:cNvSpPr>
            <p:nvPr/>
          </p:nvSpPr>
          <p:spPr bwMode="auto">
            <a:xfrm>
              <a:off x="4537" y="560"/>
              <a:ext cx="158" cy="187"/>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8"/>
                    <a:pt x="0" y="63"/>
                  </a:cubicBezTo>
                  <a:cubicBezTo>
                    <a:pt x="0" y="28"/>
                    <a:pt x="24" y="0"/>
                    <a:pt x="54" y="0"/>
                  </a:cubicBezTo>
                  <a:cubicBezTo>
                    <a:pt x="83" y="0"/>
                    <a:pt x="107" y="28"/>
                    <a:pt x="107" y="63"/>
                  </a:cubicBezTo>
                  <a:cubicBezTo>
                    <a:pt x="107" y="98"/>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4" name="Freeform 47">
              <a:extLst>
                <a:ext uri="{FF2B5EF4-FFF2-40B4-BE49-F238E27FC236}">
                  <a16:creationId xmlns:a16="http://schemas.microsoft.com/office/drawing/2014/main" id="{39651E10-3A26-4AA2-9F13-F55FF6A95850}"/>
                </a:ext>
              </a:extLst>
            </p:cNvPr>
            <p:cNvSpPr>
              <a:spLocks/>
            </p:cNvSpPr>
            <p:nvPr/>
          </p:nvSpPr>
          <p:spPr bwMode="auto">
            <a:xfrm>
              <a:off x="4543" y="611"/>
              <a:ext cx="145" cy="45"/>
            </a:xfrm>
            <a:custGeom>
              <a:avLst/>
              <a:gdLst>
                <a:gd name="T0" fmla="*/ 84 w 98"/>
                <a:gd name="T1" fmla="*/ 31 h 31"/>
                <a:gd name="T2" fmla="*/ 57 w 98"/>
                <a:gd name="T3" fmla="*/ 16 h 31"/>
                <a:gd name="T4" fmla="*/ 21 w 98"/>
                <a:gd name="T5" fmla="*/ 30 h 31"/>
                <a:gd name="T6" fmla="*/ 0 w 98"/>
                <a:gd name="T7" fmla="*/ 25 h 31"/>
                <a:gd name="T8" fmla="*/ 6 w 98"/>
                <a:gd name="T9" fmla="*/ 15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30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3" y="30"/>
                    <a:pt x="7" y="29"/>
                    <a:pt x="0" y="25"/>
                  </a:cubicBezTo>
                  <a:cubicBezTo>
                    <a:pt x="6" y="15"/>
                    <a:pt x="6" y="15"/>
                    <a:pt x="6" y="15"/>
                  </a:cubicBezTo>
                  <a:cubicBezTo>
                    <a:pt x="10" y="17"/>
                    <a:pt x="15" y="18"/>
                    <a:pt x="21" y="18"/>
                  </a:cubicBezTo>
                  <a:cubicBezTo>
                    <a:pt x="33" y="18"/>
                    <a:pt x="48" y="11"/>
                    <a:pt x="52" y="3"/>
                  </a:cubicBezTo>
                  <a:cubicBezTo>
                    <a:pt x="53" y="1"/>
                    <a:pt x="55" y="0"/>
                    <a:pt x="57" y="0"/>
                  </a:cubicBezTo>
                  <a:cubicBezTo>
                    <a:pt x="59" y="0"/>
                    <a:pt x="61" y="1"/>
                    <a:pt x="62" y="3"/>
                  </a:cubicBezTo>
                  <a:cubicBezTo>
                    <a:pt x="70" y="17"/>
                    <a:pt x="78" y="21"/>
                    <a:pt x="91" y="18"/>
                  </a:cubicBezTo>
                  <a:cubicBezTo>
                    <a:pt x="93" y="18"/>
                    <a:pt x="94" y="18"/>
                    <a:pt x="95" y="18"/>
                  </a:cubicBezTo>
                  <a:cubicBezTo>
                    <a:pt x="95" y="18"/>
                    <a:pt x="96" y="18"/>
                    <a:pt x="96" y="18"/>
                  </a:cubicBezTo>
                  <a:cubicBezTo>
                    <a:pt x="98" y="30"/>
                    <a:pt x="98" y="30"/>
                    <a:pt x="98" y="30"/>
                  </a:cubicBezTo>
                  <a:cubicBezTo>
                    <a:pt x="97" y="30"/>
                    <a:pt x="96" y="30"/>
                    <a:pt x="95" y="30"/>
                  </a:cubicBezTo>
                  <a:cubicBezTo>
                    <a:pt x="95" y="30"/>
                    <a:pt x="94" y="30"/>
                    <a:pt x="94"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78" name="Freeform 48">
              <a:extLst>
                <a:ext uri="{FF2B5EF4-FFF2-40B4-BE49-F238E27FC236}">
                  <a16:creationId xmlns:a16="http://schemas.microsoft.com/office/drawing/2014/main" id="{7D5FC443-C880-4C3C-A0BD-09598AE78EE2}"/>
                </a:ext>
              </a:extLst>
            </p:cNvPr>
            <p:cNvSpPr>
              <a:spLocks/>
            </p:cNvSpPr>
            <p:nvPr/>
          </p:nvSpPr>
          <p:spPr bwMode="auto">
            <a:xfrm>
              <a:off x="4654" y="439"/>
              <a:ext cx="249" cy="284"/>
            </a:xfrm>
            <a:custGeom>
              <a:avLst/>
              <a:gdLst>
                <a:gd name="T0" fmla="*/ 66 w 168"/>
                <a:gd name="T1" fmla="*/ 192 h 192"/>
                <a:gd name="T2" fmla="*/ 64 w 168"/>
                <a:gd name="T3" fmla="*/ 192 h 192"/>
                <a:gd name="T4" fmla="*/ 60 w 168"/>
                <a:gd name="T5" fmla="*/ 186 h 192"/>
                <a:gd name="T6" fmla="*/ 60 w 168"/>
                <a:gd name="T7" fmla="*/ 154 h 192"/>
                <a:gd name="T8" fmla="*/ 46 w 168"/>
                <a:gd name="T9" fmla="*/ 150 h 192"/>
                <a:gd name="T10" fmla="*/ 50 w 168"/>
                <a:gd name="T11" fmla="*/ 139 h 192"/>
                <a:gd name="T12" fmla="*/ 67 w 168"/>
                <a:gd name="T13" fmla="*/ 143 h 192"/>
                <a:gd name="T14" fmla="*/ 72 w 168"/>
                <a:gd name="T15" fmla="*/ 149 h 192"/>
                <a:gd name="T16" fmla="*/ 72 w 168"/>
                <a:gd name="T17" fmla="*/ 173 h 192"/>
                <a:gd name="T18" fmla="*/ 92 w 168"/>
                <a:gd name="T19" fmla="*/ 156 h 192"/>
                <a:gd name="T20" fmla="*/ 110 w 168"/>
                <a:gd name="T21" fmla="*/ 140 h 192"/>
                <a:gd name="T22" fmla="*/ 112 w 168"/>
                <a:gd name="T23" fmla="*/ 139 h 192"/>
                <a:gd name="T24" fmla="*/ 156 w 168"/>
                <a:gd name="T25" fmla="*/ 78 h 192"/>
                <a:gd name="T26" fmla="*/ 84 w 168"/>
                <a:gd name="T27" fmla="*/ 12 h 192"/>
                <a:gd name="T28" fmla="*/ 12 w 168"/>
                <a:gd name="T29" fmla="*/ 78 h 192"/>
                <a:gd name="T30" fmla="*/ 0 w 168"/>
                <a:gd name="T31" fmla="*/ 78 h 192"/>
                <a:gd name="T32" fmla="*/ 84 w 168"/>
                <a:gd name="T33" fmla="*/ 0 h 192"/>
                <a:gd name="T34" fmla="*/ 168 w 168"/>
                <a:gd name="T35" fmla="*/ 78 h 192"/>
                <a:gd name="T36" fmla="*/ 117 w 168"/>
                <a:gd name="T37" fmla="*/ 150 h 192"/>
                <a:gd name="T38" fmla="*/ 100 w 168"/>
                <a:gd name="T39" fmla="*/ 165 h 192"/>
                <a:gd name="T40" fmla="*/ 70 w 168"/>
                <a:gd name="T41" fmla="*/ 190 h 192"/>
                <a:gd name="T42" fmla="*/ 66 w 168"/>
                <a:gd name="T4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8" h="192">
                  <a:moveTo>
                    <a:pt x="66" y="192"/>
                  </a:moveTo>
                  <a:cubicBezTo>
                    <a:pt x="65" y="192"/>
                    <a:pt x="64" y="192"/>
                    <a:pt x="64" y="192"/>
                  </a:cubicBezTo>
                  <a:cubicBezTo>
                    <a:pt x="61" y="191"/>
                    <a:pt x="60" y="189"/>
                    <a:pt x="60" y="186"/>
                  </a:cubicBezTo>
                  <a:cubicBezTo>
                    <a:pt x="60" y="181"/>
                    <a:pt x="60" y="164"/>
                    <a:pt x="60" y="154"/>
                  </a:cubicBezTo>
                  <a:cubicBezTo>
                    <a:pt x="55" y="153"/>
                    <a:pt x="50" y="152"/>
                    <a:pt x="46" y="150"/>
                  </a:cubicBezTo>
                  <a:cubicBezTo>
                    <a:pt x="50" y="139"/>
                    <a:pt x="50" y="139"/>
                    <a:pt x="50" y="139"/>
                  </a:cubicBezTo>
                  <a:cubicBezTo>
                    <a:pt x="55" y="141"/>
                    <a:pt x="61" y="143"/>
                    <a:pt x="67" y="143"/>
                  </a:cubicBezTo>
                  <a:cubicBezTo>
                    <a:pt x="70" y="144"/>
                    <a:pt x="72" y="146"/>
                    <a:pt x="72" y="149"/>
                  </a:cubicBezTo>
                  <a:cubicBezTo>
                    <a:pt x="72" y="154"/>
                    <a:pt x="72" y="164"/>
                    <a:pt x="72" y="173"/>
                  </a:cubicBezTo>
                  <a:cubicBezTo>
                    <a:pt x="78" y="168"/>
                    <a:pt x="85" y="162"/>
                    <a:pt x="92" y="156"/>
                  </a:cubicBezTo>
                  <a:cubicBezTo>
                    <a:pt x="100" y="149"/>
                    <a:pt x="108" y="142"/>
                    <a:pt x="110" y="140"/>
                  </a:cubicBezTo>
                  <a:cubicBezTo>
                    <a:pt x="111" y="140"/>
                    <a:pt x="111" y="139"/>
                    <a:pt x="112" y="139"/>
                  </a:cubicBezTo>
                  <a:cubicBezTo>
                    <a:pt x="139" y="129"/>
                    <a:pt x="156" y="105"/>
                    <a:pt x="156" y="78"/>
                  </a:cubicBezTo>
                  <a:cubicBezTo>
                    <a:pt x="156" y="42"/>
                    <a:pt x="124" y="12"/>
                    <a:pt x="84" y="12"/>
                  </a:cubicBezTo>
                  <a:cubicBezTo>
                    <a:pt x="44" y="12"/>
                    <a:pt x="12" y="42"/>
                    <a:pt x="12" y="78"/>
                  </a:cubicBezTo>
                  <a:cubicBezTo>
                    <a:pt x="0" y="78"/>
                    <a:pt x="0" y="78"/>
                    <a:pt x="0" y="78"/>
                  </a:cubicBezTo>
                  <a:cubicBezTo>
                    <a:pt x="0" y="35"/>
                    <a:pt x="38" y="0"/>
                    <a:pt x="84" y="0"/>
                  </a:cubicBezTo>
                  <a:cubicBezTo>
                    <a:pt x="130" y="0"/>
                    <a:pt x="168" y="35"/>
                    <a:pt x="168" y="78"/>
                  </a:cubicBezTo>
                  <a:cubicBezTo>
                    <a:pt x="168" y="110"/>
                    <a:pt x="148" y="138"/>
                    <a:pt x="117" y="150"/>
                  </a:cubicBezTo>
                  <a:cubicBezTo>
                    <a:pt x="114" y="153"/>
                    <a:pt x="107" y="158"/>
                    <a:pt x="100" y="165"/>
                  </a:cubicBezTo>
                  <a:cubicBezTo>
                    <a:pt x="88" y="175"/>
                    <a:pt x="74" y="187"/>
                    <a:pt x="70" y="190"/>
                  </a:cubicBezTo>
                  <a:cubicBezTo>
                    <a:pt x="69" y="192"/>
                    <a:pt x="68" y="192"/>
                    <a:pt x="6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2" name="Rectangle 49">
              <a:extLst>
                <a:ext uri="{FF2B5EF4-FFF2-40B4-BE49-F238E27FC236}">
                  <a16:creationId xmlns:a16="http://schemas.microsoft.com/office/drawing/2014/main" id="{EAAD7A83-9715-4E30-98F6-6BA4F8F8F1CC}"/>
                </a:ext>
              </a:extLst>
            </p:cNvPr>
            <p:cNvSpPr>
              <a:spLocks noChangeArrowheads="1"/>
            </p:cNvSpPr>
            <p:nvPr/>
          </p:nvSpPr>
          <p:spPr bwMode="auto">
            <a:xfrm>
              <a:off x="4814"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3" name="Rectangle 50">
              <a:extLst>
                <a:ext uri="{FF2B5EF4-FFF2-40B4-BE49-F238E27FC236}">
                  <a16:creationId xmlns:a16="http://schemas.microsoft.com/office/drawing/2014/main" id="{DE9374D9-9F04-4A3C-A8E7-804EA15613DA}"/>
                </a:ext>
              </a:extLst>
            </p:cNvPr>
            <p:cNvSpPr>
              <a:spLocks noChangeArrowheads="1"/>
            </p:cNvSpPr>
            <p:nvPr/>
          </p:nvSpPr>
          <p:spPr bwMode="auto">
            <a:xfrm>
              <a:off x="4769"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4" name="Rectangle 51">
              <a:extLst>
                <a:ext uri="{FF2B5EF4-FFF2-40B4-BE49-F238E27FC236}">
                  <a16:creationId xmlns:a16="http://schemas.microsoft.com/office/drawing/2014/main" id="{E21E5586-32E4-4509-B120-FD9F0B8E223A}"/>
                </a:ext>
              </a:extLst>
            </p:cNvPr>
            <p:cNvSpPr>
              <a:spLocks noChangeArrowheads="1"/>
            </p:cNvSpPr>
            <p:nvPr/>
          </p:nvSpPr>
          <p:spPr bwMode="auto">
            <a:xfrm>
              <a:off x="4725"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85" name="Group 81">
            <a:extLst>
              <a:ext uri="{FF2B5EF4-FFF2-40B4-BE49-F238E27FC236}">
                <a16:creationId xmlns:a16="http://schemas.microsoft.com/office/drawing/2014/main" id="{B25395CB-4D57-4966-A550-81F07D226E6B}"/>
              </a:ext>
            </a:extLst>
          </p:cNvPr>
          <p:cNvGrpSpPr>
            <a:grpSpLocks noChangeAspect="1"/>
          </p:cNvGrpSpPr>
          <p:nvPr/>
        </p:nvGrpSpPr>
        <p:grpSpPr bwMode="auto">
          <a:xfrm>
            <a:off x="6724382" y="2082043"/>
            <a:ext cx="247655" cy="247068"/>
            <a:chOff x="1370" y="1720"/>
            <a:chExt cx="426" cy="425"/>
          </a:xfrm>
          <a:solidFill>
            <a:srgbClr val="FF0000"/>
          </a:solidFill>
        </p:grpSpPr>
        <p:sp>
          <p:nvSpPr>
            <p:cNvPr id="186" name="Freeform 82">
              <a:extLst>
                <a:ext uri="{FF2B5EF4-FFF2-40B4-BE49-F238E27FC236}">
                  <a16:creationId xmlns:a16="http://schemas.microsoft.com/office/drawing/2014/main" id="{BEE2AC00-4B09-4B16-8D5F-F91892532EA7}"/>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7" name="Freeform 83">
              <a:extLst>
                <a:ext uri="{FF2B5EF4-FFF2-40B4-BE49-F238E27FC236}">
                  <a16:creationId xmlns:a16="http://schemas.microsoft.com/office/drawing/2014/main" id="{6641BDE0-29C0-46FB-A6A6-698BB0DFD9B0}"/>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8" name="Freeform 84">
              <a:extLst>
                <a:ext uri="{FF2B5EF4-FFF2-40B4-BE49-F238E27FC236}">
                  <a16:creationId xmlns:a16="http://schemas.microsoft.com/office/drawing/2014/main" id="{2CB7D330-B197-489D-A7D6-4B8461EDD53C}"/>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9" name="Freeform 85">
              <a:extLst>
                <a:ext uri="{FF2B5EF4-FFF2-40B4-BE49-F238E27FC236}">
                  <a16:creationId xmlns:a16="http://schemas.microsoft.com/office/drawing/2014/main" id="{BAC9B0DA-94F4-463F-B513-E73CD668A04D}"/>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0" name="Freeform 86">
              <a:extLst>
                <a:ext uri="{FF2B5EF4-FFF2-40B4-BE49-F238E27FC236}">
                  <a16:creationId xmlns:a16="http://schemas.microsoft.com/office/drawing/2014/main" id="{3976DD68-C888-4619-AAA8-87459CE5C0A7}"/>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1" name="Freeform 87">
              <a:extLst>
                <a:ext uri="{FF2B5EF4-FFF2-40B4-BE49-F238E27FC236}">
                  <a16:creationId xmlns:a16="http://schemas.microsoft.com/office/drawing/2014/main" id="{85E4F399-DD80-4895-ACB7-584ED3424080}"/>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2" name="Freeform 88">
              <a:extLst>
                <a:ext uri="{FF2B5EF4-FFF2-40B4-BE49-F238E27FC236}">
                  <a16:creationId xmlns:a16="http://schemas.microsoft.com/office/drawing/2014/main" id="{7CC885D6-8BD7-4857-AD14-329830FEC072}"/>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3" name="Freeform 89">
              <a:extLst>
                <a:ext uri="{FF2B5EF4-FFF2-40B4-BE49-F238E27FC236}">
                  <a16:creationId xmlns:a16="http://schemas.microsoft.com/office/drawing/2014/main" id="{79D8A37E-389E-490B-AD17-E5767E3CC2AD}"/>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3" name="Freeform 90">
              <a:extLst>
                <a:ext uri="{FF2B5EF4-FFF2-40B4-BE49-F238E27FC236}">
                  <a16:creationId xmlns:a16="http://schemas.microsoft.com/office/drawing/2014/main" id="{DC8B9E14-F628-45FE-BF17-AE06BF69AAE1}"/>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4" name="Freeform 91">
              <a:extLst>
                <a:ext uri="{FF2B5EF4-FFF2-40B4-BE49-F238E27FC236}">
                  <a16:creationId xmlns:a16="http://schemas.microsoft.com/office/drawing/2014/main" id="{B3744123-79C0-4A2F-9F18-9AE59357675A}"/>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5" name="Freeform 92">
              <a:extLst>
                <a:ext uri="{FF2B5EF4-FFF2-40B4-BE49-F238E27FC236}">
                  <a16:creationId xmlns:a16="http://schemas.microsoft.com/office/drawing/2014/main" id="{AB976502-EDEF-4F4B-A4EC-3281C98DB760}"/>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890891899"/>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12908"/>
            <a:ext cx="10515600" cy="999580"/>
          </a:xfrm>
        </p:spPr>
        <p:txBody>
          <a:bodyPr/>
          <a:lstStyle/>
          <a:p>
            <a:r>
              <a:rPr lang="en-US" dirty="0"/>
              <a:t>Bemiddeling</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47817" y="1177076"/>
            <a:ext cx="10718730" cy="4721794"/>
          </a:xfrm>
          <a:prstGeom prst="rect">
            <a:avLst/>
          </a:prstGeom>
        </p:spPr>
        <p:txBody>
          <a:bodyPr wrap="square" lIns="0" tIns="0" rIns="0" bIns="0">
            <a:noAutofit/>
          </a:bodyPr>
          <a:lstStyle/>
          <a:p>
            <a:r>
              <a:rPr lang="nl-NL" sz="1600" dirty="0"/>
              <a:t>Indien in </a:t>
            </a:r>
            <a:r>
              <a:rPr lang="nl-NL" sz="1600" dirty="0" smtClean="0"/>
              <a:t>oriëntatie </a:t>
            </a:r>
            <a:r>
              <a:rPr lang="nl-NL" sz="1600" dirty="0"/>
              <a:t>de richting voor werk is </a:t>
            </a:r>
            <a:r>
              <a:rPr lang="nl-NL" sz="1600" dirty="0" smtClean="0"/>
              <a:t>opgesteld, </a:t>
            </a:r>
            <a:r>
              <a:rPr lang="nl-NL" sz="1600" dirty="0"/>
              <a:t>stroomt de </a:t>
            </a:r>
            <a:r>
              <a:rPr lang="nl-NL" sz="1600" dirty="0" smtClean="0"/>
              <a:t>burger </a:t>
            </a:r>
            <a:r>
              <a:rPr lang="nl-NL" sz="1600" dirty="0"/>
              <a:t>door naar bemiddeling</a:t>
            </a:r>
            <a:r>
              <a:rPr lang="en-US" sz="1600" dirty="0"/>
              <a:t> o.b.v. </a:t>
            </a:r>
            <a:r>
              <a:rPr lang="en-US" sz="1600" dirty="0" smtClean="0"/>
              <a:t>de actuele klantkenmerken</a:t>
            </a:r>
            <a:r>
              <a:rPr lang="nl-NL" sz="1600" dirty="0" smtClean="0"/>
              <a:t>. </a:t>
            </a:r>
            <a:r>
              <a:rPr lang="nl-NL" sz="1600" dirty="0"/>
              <a:t>Het doel is om </a:t>
            </a:r>
            <a:r>
              <a:rPr lang="nl-NL" sz="1600" dirty="0" smtClean="0"/>
              <a:t>burgers </a:t>
            </a:r>
            <a:r>
              <a:rPr lang="nl-NL" sz="1600" dirty="0"/>
              <a:t>aan </a:t>
            </a:r>
            <a:r>
              <a:rPr lang="nl-NL" sz="1600" dirty="0" smtClean="0"/>
              <a:t>vacatures</a:t>
            </a:r>
            <a:r>
              <a:rPr lang="nl-NL" sz="1600" dirty="0"/>
              <a:t>, arbeidsplaatsen, kortstondige klussen of openstaande zzp opdrachten te </a:t>
            </a:r>
            <a:r>
              <a:rPr lang="nl-NL" sz="1600" dirty="0" smtClean="0"/>
              <a:t>koppelen afhankelijk van waar de burger naar op zoek is </a:t>
            </a:r>
            <a:r>
              <a:rPr lang="nl-NL" sz="1600" dirty="0"/>
              <a:t>en de best passende kandidaat bij de werkgever te plaatsen</a:t>
            </a:r>
            <a:r>
              <a:rPr lang="en-US" sz="1600" dirty="0" smtClean="0"/>
              <a:t>.</a:t>
            </a:r>
          </a:p>
          <a:p>
            <a:endParaRPr lang="nl-NL" sz="1600" dirty="0"/>
          </a:p>
          <a:p>
            <a:r>
              <a:rPr lang="nl-NL" sz="1600" dirty="0" smtClean="0"/>
              <a:t>Actuele vacatures, beschikbare arbeidsplaatsen, kortstondige klussen en openstaande zzp opdrachten </a:t>
            </a:r>
            <a:r>
              <a:rPr lang="en-US" sz="1600" dirty="0" smtClean="0"/>
              <a:t>zijn </a:t>
            </a:r>
            <a:r>
              <a:rPr lang="en-US" sz="1600" dirty="0"/>
              <a:t>altijd inzichtelijk voor </a:t>
            </a:r>
            <a:r>
              <a:rPr lang="en-US" sz="1600" dirty="0" smtClean="0"/>
              <a:t>burgers </a:t>
            </a:r>
            <a:r>
              <a:rPr lang="en-US" sz="1600" dirty="0"/>
              <a:t>en </a:t>
            </a:r>
            <a:r>
              <a:rPr lang="en-US" sz="1600" dirty="0" smtClean="0"/>
              <a:t>professionals. </a:t>
            </a:r>
            <a:r>
              <a:rPr lang="nl-NL" sz="1600" dirty="0" smtClean="0"/>
              <a:t>Tevens worden er duidelijk kenmerken/profielen in benoemd </a:t>
            </a:r>
            <a:r>
              <a:rPr lang="en-US" sz="1600" dirty="0" smtClean="0"/>
              <a:t>o.b.v. marktstandaarden en daardoor is het te gebruiken voor zoeken/matchen </a:t>
            </a:r>
            <a:r>
              <a:rPr lang="en-US" sz="1600" dirty="0"/>
              <a:t>op en voor kandidaten. Het gaat hier om </a:t>
            </a:r>
            <a:r>
              <a:rPr lang="en-US" sz="1600" dirty="0" smtClean="0"/>
              <a:t>vacatures, arbeidsplaatsen, kortstondige klussen en zzp opdrachten </a:t>
            </a:r>
            <a:r>
              <a:rPr lang="en-US" sz="1600" dirty="0"/>
              <a:t>in Amsterdam, de regio Groot Amsterdam en de rest van Nederland. Beheer van deze vacatures vindt plaats door de gemeente en door ketenpartner UWV </a:t>
            </a:r>
            <a:r>
              <a:rPr lang="en-US" sz="1600" dirty="0" smtClean="0"/>
              <a:t>in samenwerking met (sociale) werkgevers</a:t>
            </a:r>
            <a:r>
              <a:rPr lang="en-US" sz="1600" dirty="0"/>
              <a:t>. Het resultaat wordt in een ranking van vacatures/arbeidsplaatsen gepresenteerd. </a:t>
            </a:r>
            <a:r>
              <a:rPr lang="nl-NL" sz="1600" dirty="0"/>
              <a:t>Als er inderdaad een digitale match is, reserveert de professional de vacature of arbeidsplaats voor de </a:t>
            </a:r>
            <a:r>
              <a:rPr lang="nl-NL" sz="1600" dirty="0" smtClean="0"/>
              <a:t>burger. </a:t>
            </a:r>
            <a:endParaRPr lang="en-US" sz="1600" dirty="0"/>
          </a:p>
          <a:p>
            <a:endParaRPr lang="en-US" sz="1600" dirty="0"/>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707362"/>
            <a:ext cx="10806305"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05563" y="5583343"/>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1125654" y="6380001"/>
            <a:ext cx="352882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FFFFFF">
                    <a:lumMod val="50000"/>
                  </a:srgbClr>
                </a:solidFill>
                <a:latin typeface="Avenir LT Std 35 Light"/>
              </a:rPr>
              <a:t>Vacature aanbod</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04" name="TextBox 203">
            <a:extLst>
              <a:ext uri="{FF2B5EF4-FFF2-40B4-BE49-F238E27FC236}">
                <a16:creationId xmlns:a16="http://schemas.microsoft.com/office/drawing/2014/main" id="{C3EACA14-A79D-4F97-B5BB-A1DD931E8E24}"/>
              </a:ext>
            </a:extLst>
          </p:cNvPr>
          <p:cNvSpPr txBox="1"/>
          <p:nvPr/>
        </p:nvSpPr>
        <p:spPr>
          <a:xfrm>
            <a:off x="7390806" y="6380001"/>
            <a:ext cx="14822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Digitale match</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67" name="TextBox 266">
            <a:extLst>
              <a:ext uri="{FF2B5EF4-FFF2-40B4-BE49-F238E27FC236}">
                <a16:creationId xmlns:a16="http://schemas.microsoft.com/office/drawing/2014/main" id="{F7F19FD4-56BD-4DC2-A10E-136A5DAA3F62}"/>
              </a:ext>
            </a:extLst>
          </p:cNvPr>
          <p:cNvSpPr txBox="1"/>
          <p:nvPr/>
        </p:nvSpPr>
        <p:spPr>
          <a:xfrm>
            <a:off x="3040514" y="6380001"/>
            <a:ext cx="138997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FFFFFF">
                    <a:lumMod val="50000"/>
                  </a:srgbClr>
                </a:solidFill>
                <a:latin typeface="Avenir LT Std 35 Light"/>
              </a:rPr>
              <a:t>Speeddates</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9" name="Group 141">
            <a:extLst>
              <a:ext uri="{FF2B5EF4-FFF2-40B4-BE49-F238E27FC236}">
                <a16:creationId xmlns:a16="http://schemas.microsoft.com/office/drawing/2014/main" id="{79251BF6-57B3-480A-95B2-F4F83E8B410A}"/>
              </a:ext>
            </a:extLst>
          </p:cNvPr>
          <p:cNvGrpSpPr>
            <a:grpSpLocks noChangeAspect="1"/>
          </p:cNvGrpSpPr>
          <p:nvPr/>
        </p:nvGrpSpPr>
        <p:grpSpPr bwMode="auto">
          <a:xfrm>
            <a:off x="11497582" y="254513"/>
            <a:ext cx="508082" cy="508082"/>
            <a:chOff x="6536" y="2994"/>
            <a:chExt cx="427" cy="427"/>
          </a:xfrm>
          <a:solidFill>
            <a:schemeClr val="bg1">
              <a:lumMod val="85000"/>
            </a:schemeClr>
          </a:solidFill>
        </p:grpSpPr>
        <p:sp>
          <p:nvSpPr>
            <p:cNvPr id="30" name="Freeform 142">
              <a:extLst>
                <a:ext uri="{FF2B5EF4-FFF2-40B4-BE49-F238E27FC236}">
                  <a16:creationId xmlns:a16="http://schemas.microsoft.com/office/drawing/2014/main" id="{32FAD67D-C86E-4C9E-A174-CDDE2831C9EB}"/>
                </a:ext>
              </a:extLst>
            </p:cNvPr>
            <p:cNvSpPr>
              <a:spLocks/>
            </p:cNvSpPr>
            <p:nvPr/>
          </p:nvSpPr>
          <p:spPr bwMode="auto">
            <a:xfrm>
              <a:off x="6678" y="2994"/>
              <a:ext cx="285" cy="249"/>
            </a:xfrm>
            <a:custGeom>
              <a:avLst/>
              <a:gdLst>
                <a:gd name="T0" fmla="*/ 90 w 192"/>
                <a:gd name="T1" fmla="*/ 168 h 168"/>
                <a:gd name="T2" fmla="*/ 88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9 h 168"/>
                <a:gd name="T18" fmla="*/ 140 w 192"/>
                <a:gd name="T19" fmla="*/ 110 h 168"/>
                <a:gd name="T20" fmla="*/ 144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6 w 192"/>
                <a:gd name="T45" fmla="*/ 120 h 168"/>
                <a:gd name="T46" fmla="*/ 94 w 192"/>
                <a:gd name="T47" fmla="*/ 167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8"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9"/>
                    <a:pt x="96" y="149"/>
                    <a:pt x="96" y="149"/>
                  </a:cubicBezTo>
                  <a:cubicBezTo>
                    <a:pt x="140" y="110"/>
                    <a:pt x="140" y="110"/>
                    <a:pt x="140" y="110"/>
                  </a:cubicBezTo>
                  <a:cubicBezTo>
                    <a:pt x="141" y="109"/>
                    <a:pt x="143" y="108"/>
                    <a:pt x="144"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6" y="120"/>
                    <a:pt x="146" y="120"/>
                    <a:pt x="146" y="120"/>
                  </a:cubicBezTo>
                  <a:cubicBezTo>
                    <a:pt x="94" y="167"/>
                    <a:pt x="94" y="167"/>
                    <a:pt x="94" y="167"/>
                  </a:cubicBezTo>
                  <a:cubicBezTo>
                    <a:pt x="93" y="168"/>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1" name="Freeform 143">
              <a:extLst>
                <a:ext uri="{FF2B5EF4-FFF2-40B4-BE49-F238E27FC236}">
                  <a16:creationId xmlns:a16="http://schemas.microsoft.com/office/drawing/2014/main" id="{7EAE506C-FC9F-42FC-9725-FBD282DF110D}"/>
                </a:ext>
              </a:extLst>
            </p:cNvPr>
            <p:cNvSpPr>
              <a:spLocks/>
            </p:cNvSpPr>
            <p:nvPr/>
          </p:nvSpPr>
          <p:spPr bwMode="auto">
            <a:xfrm>
              <a:off x="6536" y="3280"/>
              <a:ext cx="284" cy="141"/>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1 h 95"/>
                <a:gd name="T14" fmla="*/ 78 w 192"/>
                <a:gd name="T15" fmla="*/ 1 h 95"/>
                <a:gd name="T16" fmla="*/ 78 w 192"/>
                <a:gd name="T17" fmla="*/ 27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7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2"/>
                    <a:pt x="0" y="89"/>
                  </a:cubicBezTo>
                  <a:cubicBezTo>
                    <a:pt x="0" y="71"/>
                    <a:pt x="0" y="71"/>
                    <a:pt x="0" y="71"/>
                  </a:cubicBezTo>
                  <a:cubicBezTo>
                    <a:pt x="0" y="57"/>
                    <a:pt x="9" y="44"/>
                    <a:pt x="23" y="39"/>
                  </a:cubicBezTo>
                  <a:cubicBezTo>
                    <a:pt x="66" y="23"/>
                    <a:pt x="66" y="23"/>
                    <a:pt x="66" y="23"/>
                  </a:cubicBezTo>
                  <a:cubicBezTo>
                    <a:pt x="66" y="1"/>
                    <a:pt x="66" y="1"/>
                    <a:pt x="66" y="1"/>
                  </a:cubicBezTo>
                  <a:cubicBezTo>
                    <a:pt x="78" y="1"/>
                    <a:pt x="78" y="1"/>
                    <a:pt x="78" y="1"/>
                  </a:cubicBezTo>
                  <a:cubicBezTo>
                    <a:pt x="78" y="27"/>
                    <a:pt x="78" y="27"/>
                    <a:pt x="78" y="27"/>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7"/>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2"/>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2" name="Freeform 144">
              <a:extLst>
                <a:ext uri="{FF2B5EF4-FFF2-40B4-BE49-F238E27FC236}">
                  <a16:creationId xmlns:a16="http://schemas.microsoft.com/office/drawing/2014/main" id="{3CD2772B-9891-498C-BE60-EA1EA3E157D3}"/>
                </a:ext>
              </a:extLst>
            </p:cNvPr>
            <p:cNvSpPr>
              <a:spLocks noEditPoints="1"/>
            </p:cNvSpPr>
            <p:nvPr/>
          </p:nvSpPr>
          <p:spPr bwMode="auto">
            <a:xfrm>
              <a:off x="6597" y="3116"/>
              <a:ext cx="158" cy="186"/>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7"/>
                    <a:pt x="0" y="63"/>
                  </a:cubicBezTo>
                  <a:cubicBezTo>
                    <a:pt x="0" y="28"/>
                    <a:pt x="24" y="0"/>
                    <a:pt x="54" y="0"/>
                  </a:cubicBezTo>
                  <a:cubicBezTo>
                    <a:pt x="83" y="0"/>
                    <a:pt x="107" y="28"/>
                    <a:pt x="107" y="63"/>
                  </a:cubicBezTo>
                  <a:cubicBezTo>
                    <a:pt x="107" y="97"/>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3" name="Freeform 145">
              <a:extLst>
                <a:ext uri="{FF2B5EF4-FFF2-40B4-BE49-F238E27FC236}">
                  <a16:creationId xmlns:a16="http://schemas.microsoft.com/office/drawing/2014/main" id="{CFEC7281-6F5A-46EF-948C-48B4122C2B32}"/>
                </a:ext>
              </a:extLst>
            </p:cNvPr>
            <p:cNvSpPr>
              <a:spLocks/>
            </p:cNvSpPr>
            <p:nvPr/>
          </p:nvSpPr>
          <p:spPr bwMode="auto">
            <a:xfrm>
              <a:off x="6603" y="3166"/>
              <a:ext cx="145" cy="46"/>
            </a:xfrm>
            <a:custGeom>
              <a:avLst/>
              <a:gdLst>
                <a:gd name="T0" fmla="*/ 84 w 98"/>
                <a:gd name="T1" fmla="*/ 31 h 31"/>
                <a:gd name="T2" fmla="*/ 57 w 98"/>
                <a:gd name="T3" fmla="*/ 16 h 31"/>
                <a:gd name="T4" fmla="*/ 21 w 98"/>
                <a:gd name="T5" fmla="*/ 30 h 31"/>
                <a:gd name="T6" fmla="*/ 0 w 98"/>
                <a:gd name="T7" fmla="*/ 25 h 31"/>
                <a:gd name="T8" fmla="*/ 6 w 98"/>
                <a:gd name="T9" fmla="*/ 14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29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4" y="30"/>
                    <a:pt x="7" y="28"/>
                    <a:pt x="0" y="25"/>
                  </a:cubicBezTo>
                  <a:cubicBezTo>
                    <a:pt x="6" y="14"/>
                    <a:pt x="6" y="14"/>
                    <a:pt x="6" y="14"/>
                  </a:cubicBezTo>
                  <a:cubicBezTo>
                    <a:pt x="11" y="17"/>
                    <a:pt x="16" y="18"/>
                    <a:pt x="21" y="18"/>
                  </a:cubicBezTo>
                  <a:cubicBezTo>
                    <a:pt x="33" y="18"/>
                    <a:pt x="48" y="11"/>
                    <a:pt x="52" y="3"/>
                  </a:cubicBezTo>
                  <a:cubicBezTo>
                    <a:pt x="53" y="1"/>
                    <a:pt x="55" y="0"/>
                    <a:pt x="57" y="0"/>
                  </a:cubicBezTo>
                  <a:cubicBezTo>
                    <a:pt x="59" y="0"/>
                    <a:pt x="61" y="1"/>
                    <a:pt x="62" y="3"/>
                  </a:cubicBezTo>
                  <a:cubicBezTo>
                    <a:pt x="70" y="16"/>
                    <a:pt x="78" y="21"/>
                    <a:pt x="91" y="18"/>
                  </a:cubicBezTo>
                  <a:cubicBezTo>
                    <a:pt x="93" y="18"/>
                    <a:pt x="94" y="18"/>
                    <a:pt x="95" y="18"/>
                  </a:cubicBezTo>
                  <a:cubicBezTo>
                    <a:pt x="95" y="18"/>
                    <a:pt x="96" y="18"/>
                    <a:pt x="96" y="18"/>
                  </a:cubicBezTo>
                  <a:cubicBezTo>
                    <a:pt x="98" y="29"/>
                    <a:pt x="98" y="29"/>
                    <a:pt x="98" y="29"/>
                  </a:cubicBezTo>
                  <a:cubicBezTo>
                    <a:pt x="97" y="30"/>
                    <a:pt x="96" y="30"/>
                    <a:pt x="95" y="30"/>
                  </a:cubicBezTo>
                  <a:cubicBezTo>
                    <a:pt x="95" y="30"/>
                    <a:pt x="94" y="30"/>
                    <a:pt x="94"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4" name="Rectangle 146">
              <a:extLst>
                <a:ext uri="{FF2B5EF4-FFF2-40B4-BE49-F238E27FC236}">
                  <a16:creationId xmlns:a16="http://schemas.microsoft.com/office/drawing/2014/main" id="{8774FEF7-C6A6-4491-BA86-573985089AD4}"/>
                </a:ext>
              </a:extLst>
            </p:cNvPr>
            <p:cNvSpPr>
              <a:spLocks noChangeArrowheads="1"/>
            </p:cNvSpPr>
            <p:nvPr/>
          </p:nvSpPr>
          <p:spPr bwMode="auto">
            <a:xfrm>
              <a:off x="6874"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5" name="Rectangle 147">
              <a:extLst>
                <a:ext uri="{FF2B5EF4-FFF2-40B4-BE49-F238E27FC236}">
                  <a16:creationId xmlns:a16="http://schemas.microsoft.com/office/drawing/2014/main" id="{D5275074-18BE-4941-9A84-65FA39EB2A2B}"/>
                </a:ext>
              </a:extLst>
            </p:cNvPr>
            <p:cNvSpPr>
              <a:spLocks noChangeArrowheads="1"/>
            </p:cNvSpPr>
            <p:nvPr/>
          </p:nvSpPr>
          <p:spPr bwMode="auto">
            <a:xfrm>
              <a:off x="6820"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6" name="Rectangle 148">
              <a:extLst>
                <a:ext uri="{FF2B5EF4-FFF2-40B4-BE49-F238E27FC236}">
                  <a16:creationId xmlns:a16="http://schemas.microsoft.com/office/drawing/2014/main" id="{A19FD1AF-D028-4A41-92AA-2DDD67172AA4}"/>
                </a:ext>
              </a:extLst>
            </p:cNvPr>
            <p:cNvSpPr>
              <a:spLocks noChangeArrowheads="1"/>
            </p:cNvSpPr>
            <p:nvPr/>
          </p:nvSpPr>
          <p:spPr bwMode="auto">
            <a:xfrm>
              <a:off x="6767"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7" name="Group 63">
            <a:extLst>
              <a:ext uri="{FF2B5EF4-FFF2-40B4-BE49-F238E27FC236}">
                <a16:creationId xmlns:a16="http://schemas.microsoft.com/office/drawing/2014/main" id="{3586C795-1FF0-469E-A512-4345BC71F263}"/>
              </a:ext>
            </a:extLst>
          </p:cNvPr>
          <p:cNvGrpSpPr>
            <a:grpSpLocks noChangeAspect="1"/>
          </p:cNvGrpSpPr>
          <p:nvPr/>
        </p:nvGrpSpPr>
        <p:grpSpPr bwMode="auto">
          <a:xfrm>
            <a:off x="10841225" y="413603"/>
            <a:ext cx="494314" cy="342306"/>
            <a:chOff x="6700" y="1999"/>
            <a:chExt cx="439" cy="304"/>
          </a:xfrm>
          <a:solidFill>
            <a:schemeClr val="bg1">
              <a:lumMod val="85000"/>
            </a:schemeClr>
          </a:solidFill>
        </p:grpSpPr>
        <p:sp>
          <p:nvSpPr>
            <p:cNvPr id="38" name="Freeform 64">
              <a:extLst>
                <a:ext uri="{FF2B5EF4-FFF2-40B4-BE49-F238E27FC236}">
                  <a16:creationId xmlns:a16="http://schemas.microsoft.com/office/drawing/2014/main" id="{48229237-B57A-4894-9880-3CE08C9B517D}"/>
                </a:ext>
              </a:extLst>
            </p:cNvPr>
            <p:cNvSpPr>
              <a:spLocks/>
            </p:cNvSpPr>
            <p:nvPr/>
          </p:nvSpPr>
          <p:spPr bwMode="auto">
            <a:xfrm>
              <a:off x="6864" y="2012"/>
              <a:ext cx="92" cy="112"/>
            </a:xfrm>
            <a:custGeom>
              <a:avLst/>
              <a:gdLst>
                <a:gd name="T0" fmla="*/ 60 w 60"/>
                <a:gd name="T1" fmla="*/ 37 h 75"/>
                <a:gd name="T2" fmla="*/ 60 w 60"/>
                <a:gd name="T3" fmla="*/ 36 h 75"/>
                <a:gd name="T4" fmla="*/ 60 w 60"/>
                <a:gd name="T5" fmla="*/ 35 h 75"/>
                <a:gd name="T6" fmla="*/ 59 w 60"/>
                <a:gd name="T7" fmla="*/ 34 h 75"/>
                <a:gd name="T8" fmla="*/ 59 w 60"/>
                <a:gd name="T9" fmla="*/ 34 h 75"/>
                <a:gd name="T10" fmla="*/ 34 w 60"/>
                <a:gd name="T11" fmla="*/ 3 h 75"/>
                <a:gd name="T12" fmla="*/ 26 w 60"/>
                <a:gd name="T13" fmla="*/ 2 h 75"/>
                <a:gd name="T14" fmla="*/ 25 w 60"/>
                <a:gd name="T15" fmla="*/ 10 h 75"/>
                <a:gd name="T16" fmla="*/ 25 w 60"/>
                <a:gd name="T17" fmla="*/ 10 h 75"/>
                <a:gd name="T18" fmla="*/ 42 w 60"/>
                <a:gd name="T19" fmla="*/ 31 h 75"/>
                <a:gd name="T20" fmla="*/ 6 w 60"/>
                <a:gd name="T21" fmla="*/ 31 h 75"/>
                <a:gd name="T22" fmla="*/ 0 w 60"/>
                <a:gd name="T23" fmla="*/ 37 h 75"/>
                <a:gd name="T24" fmla="*/ 6 w 60"/>
                <a:gd name="T25" fmla="*/ 43 h 75"/>
                <a:gd name="T26" fmla="*/ 42 w 60"/>
                <a:gd name="T27" fmla="*/ 43 h 75"/>
                <a:gd name="T28" fmla="*/ 25 w 60"/>
                <a:gd name="T29" fmla="*/ 64 h 75"/>
                <a:gd name="T30" fmla="*/ 26 w 60"/>
                <a:gd name="T31" fmla="*/ 73 h 75"/>
                <a:gd name="T32" fmla="*/ 34 w 60"/>
                <a:gd name="T33" fmla="*/ 72 h 75"/>
                <a:gd name="T34" fmla="*/ 59 w 60"/>
                <a:gd name="T35" fmla="*/ 41 h 75"/>
                <a:gd name="T36" fmla="*/ 59 w 60"/>
                <a:gd name="T37" fmla="*/ 41 h 75"/>
                <a:gd name="T38" fmla="*/ 60 w 60"/>
                <a:gd name="T39" fmla="*/ 39 h 75"/>
                <a:gd name="T40" fmla="*/ 60 w 60"/>
                <a:gd name="T41" fmla="*/ 39 h 75"/>
                <a:gd name="T42" fmla="*/ 60 w 60"/>
                <a:gd name="T43" fmla="*/ 37 h 75"/>
                <a:gd name="T44" fmla="*/ 60 w 60"/>
                <a:gd name="T45"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75">
                  <a:moveTo>
                    <a:pt x="60" y="37"/>
                  </a:moveTo>
                  <a:cubicBezTo>
                    <a:pt x="60" y="37"/>
                    <a:pt x="60" y="36"/>
                    <a:pt x="60" y="36"/>
                  </a:cubicBezTo>
                  <a:cubicBezTo>
                    <a:pt x="60" y="35"/>
                    <a:pt x="60" y="35"/>
                    <a:pt x="60" y="35"/>
                  </a:cubicBezTo>
                  <a:cubicBezTo>
                    <a:pt x="60" y="35"/>
                    <a:pt x="59" y="34"/>
                    <a:pt x="59" y="34"/>
                  </a:cubicBezTo>
                  <a:cubicBezTo>
                    <a:pt x="59" y="34"/>
                    <a:pt x="59" y="34"/>
                    <a:pt x="59" y="34"/>
                  </a:cubicBezTo>
                  <a:cubicBezTo>
                    <a:pt x="34" y="3"/>
                    <a:pt x="34" y="3"/>
                    <a:pt x="34" y="3"/>
                  </a:cubicBezTo>
                  <a:cubicBezTo>
                    <a:pt x="32" y="0"/>
                    <a:pt x="28" y="0"/>
                    <a:pt x="26" y="2"/>
                  </a:cubicBezTo>
                  <a:cubicBezTo>
                    <a:pt x="23" y="4"/>
                    <a:pt x="23" y="8"/>
                    <a:pt x="25" y="10"/>
                  </a:cubicBezTo>
                  <a:cubicBezTo>
                    <a:pt x="25" y="10"/>
                    <a:pt x="25" y="10"/>
                    <a:pt x="25" y="10"/>
                  </a:cubicBezTo>
                  <a:cubicBezTo>
                    <a:pt x="42" y="31"/>
                    <a:pt x="42" y="31"/>
                    <a:pt x="42" y="31"/>
                  </a:cubicBezTo>
                  <a:cubicBezTo>
                    <a:pt x="6" y="31"/>
                    <a:pt x="6" y="31"/>
                    <a:pt x="6" y="31"/>
                  </a:cubicBezTo>
                  <a:cubicBezTo>
                    <a:pt x="3" y="31"/>
                    <a:pt x="0" y="34"/>
                    <a:pt x="0" y="37"/>
                  </a:cubicBezTo>
                  <a:cubicBezTo>
                    <a:pt x="0" y="41"/>
                    <a:pt x="3" y="43"/>
                    <a:pt x="6" y="43"/>
                  </a:cubicBezTo>
                  <a:cubicBezTo>
                    <a:pt x="42" y="43"/>
                    <a:pt x="42" y="43"/>
                    <a:pt x="42" y="43"/>
                  </a:cubicBezTo>
                  <a:cubicBezTo>
                    <a:pt x="25" y="64"/>
                    <a:pt x="25" y="64"/>
                    <a:pt x="25" y="64"/>
                  </a:cubicBezTo>
                  <a:cubicBezTo>
                    <a:pt x="23" y="67"/>
                    <a:pt x="23" y="71"/>
                    <a:pt x="26" y="73"/>
                  </a:cubicBezTo>
                  <a:cubicBezTo>
                    <a:pt x="28" y="75"/>
                    <a:pt x="32" y="74"/>
                    <a:pt x="34" y="72"/>
                  </a:cubicBezTo>
                  <a:cubicBezTo>
                    <a:pt x="59" y="41"/>
                    <a:pt x="59" y="41"/>
                    <a:pt x="59" y="41"/>
                  </a:cubicBezTo>
                  <a:cubicBezTo>
                    <a:pt x="59" y="41"/>
                    <a:pt x="59" y="41"/>
                    <a:pt x="59" y="41"/>
                  </a:cubicBezTo>
                  <a:cubicBezTo>
                    <a:pt x="59" y="40"/>
                    <a:pt x="60" y="40"/>
                    <a:pt x="60" y="39"/>
                  </a:cubicBezTo>
                  <a:cubicBezTo>
                    <a:pt x="60" y="39"/>
                    <a:pt x="60" y="39"/>
                    <a:pt x="60" y="39"/>
                  </a:cubicBezTo>
                  <a:cubicBezTo>
                    <a:pt x="60" y="39"/>
                    <a:pt x="60" y="38"/>
                    <a:pt x="60" y="37"/>
                  </a:cubicBezTo>
                  <a:cubicBezTo>
                    <a:pt x="60" y="37"/>
                    <a:pt x="60" y="37"/>
                    <a:pt x="6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65">
              <a:extLst>
                <a:ext uri="{FF2B5EF4-FFF2-40B4-BE49-F238E27FC236}">
                  <a16:creationId xmlns:a16="http://schemas.microsoft.com/office/drawing/2014/main" id="{980367B9-0441-47D0-A67C-A5DADC813001}"/>
                </a:ext>
              </a:extLst>
            </p:cNvPr>
            <p:cNvSpPr>
              <a:spLocks/>
            </p:cNvSpPr>
            <p:nvPr/>
          </p:nvSpPr>
          <p:spPr bwMode="auto">
            <a:xfrm>
              <a:off x="6864" y="2175"/>
              <a:ext cx="92" cy="112"/>
            </a:xfrm>
            <a:custGeom>
              <a:avLst/>
              <a:gdLst>
                <a:gd name="T0" fmla="*/ 54 w 60"/>
                <a:gd name="T1" fmla="*/ 32 h 75"/>
                <a:gd name="T2" fmla="*/ 19 w 60"/>
                <a:gd name="T3" fmla="*/ 32 h 75"/>
                <a:gd name="T4" fmla="*/ 36 w 60"/>
                <a:gd name="T5" fmla="*/ 11 h 75"/>
                <a:gd name="T6" fmla="*/ 35 w 60"/>
                <a:gd name="T7" fmla="*/ 2 h 75"/>
                <a:gd name="T8" fmla="*/ 26 w 60"/>
                <a:gd name="T9" fmla="*/ 3 h 75"/>
                <a:gd name="T10" fmla="*/ 26 w 60"/>
                <a:gd name="T11" fmla="*/ 3 h 75"/>
                <a:gd name="T12" fmla="*/ 2 w 60"/>
                <a:gd name="T13" fmla="*/ 34 h 75"/>
                <a:gd name="T14" fmla="*/ 2 w 60"/>
                <a:gd name="T15" fmla="*/ 34 h 75"/>
                <a:gd name="T16" fmla="*/ 1 w 60"/>
                <a:gd name="T17" fmla="*/ 36 h 75"/>
                <a:gd name="T18" fmla="*/ 1 w 60"/>
                <a:gd name="T19" fmla="*/ 36 h 75"/>
                <a:gd name="T20" fmla="*/ 0 w 60"/>
                <a:gd name="T21" fmla="*/ 38 h 75"/>
                <a:gd name="T22" fmla="*/ 0 w 60"/>
                <a:gd name="T23" fmla="*/ 38 h 75"/>
                <a:gd name="T24" fmla="*/ 0 w 60"/>
                <a:gd name="T25" fmla="*/ 38 h 75"/>
                <a:gd name="T26" fmla="*/ 1 w 60"/>
                <a:gd name="T27" fmla="*/ 40 h 75"/>
                <a:gd name="T28" fmla="*/ 1 w 60"/>
                <a:gd name="T29" fmla="*/ 40 h 75"/>
                <a:gd name="T30" fmla="*/ 2 w 60"/>
                <a:gd name="T31" fmla="*/ 41 h 75"/>
                <a:gd name="T32" fmla="*/ 2 w 60"/>
                <a:gd name="T33" fmla="*/ 42 h 75"/>
                <a:gd name="T34" fmla="*/ 26 w 60"/>
                <a:gd name="T35" fmla="*/ 72 h 75"/>
                <a:gd name="T36" fmla="*/ 35 w 60"/>
                <a:gd name="T37" fmla="*/ 73 h 75"/>
                <a:gd name="T38" fmla="*/ 36 w 60"/>
                <a:gd name="T39" fmla="*/ 65 h 75"/>
                <a:gd name="T40" fmla="*/ 19 w 60"/>
                <a:gd name="T41" fmla="*/ 44 h 75"/>
                <a:gd name="T42" fmla="*/ 54 w 60"/>
                <a:gd name="T43" fmla="*/ 44 h 75"/>
                <a:gd name="T44" fmla="*/ 60 w 60"/>
                <a:gd name="T45" fmla="*/ 38 h 75"/>
                <a:gd name="T46" fmla="*/ 54 w 60"/>
                <a:gd name="T47"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5">
                  <a:moveTo>
                    <a:pt x="54" y="32"/>
                  </a:moveTo>
                  <a:cubicBezTo>
                    <a:pt x="19" y="32"/>
                    <a:pt x="19" y="32"/>
                    <a:pt x="19" y="32"/>
                  </a:cubicBezTo>
                  <a:cubicBezTo>
                    <a:pt x="36" y="11"/>
                    <a:pt x="36" y="11"/>
                    <a:pt x="36" y="11"/>
                  </a:cubicBezTo>
                  <a:cubicBezTo>
                    <a:pt x="38" y="8"/>
                    <a:pt x="37" y="4"/>
                    <a:pt x="35" y="2"/>
                  </a:cubicBezTo>
                  <a:cubicBezTo>
                    <a:pt x="32" y="0"/>
                    <a:pt x="28" y="1"/>
                    <a:pt x="26" y="3"/>
                  </a:cubicBezTo>
                  <a:cubicBezTo>
                    <a:pt x="26" y="3"/>
                    <a:pt x="26" y="3"/>
                    <a:pt x="26" y="3"/>
                  </a:cubicBezTo>
                  <a:cubicBezTo>
                    <a:pt x="2" y="34"/>
                    <a:pt x="2" y="34"/>
                    <a:pt x="2" y="34"/>
                  </a:cubicBezTo>
                  <a:cubicBezTo>
                    <a:pt x="2" y="34"/>
                    <a:pt x="2" y="34"/>
                    <a:pt x="2" y="34"/>
                  </a:cubicBezTo>
                  <a:cubicBezTo>
                    <a:pt x="1" y="35"/>
                    <a:pt x="1" y="35"/>
                    <a:pt x="1" y="36"/>
                  </a:cubicBezTo>
                  <a:cubicBezTo>
                    <a:pt x="1" y="36"/>
                    <a:pt x="1" y="36"/>
                    <a:pt x="1" y="36"/>
                  </a:cubicBezTo>
                  <a:cubicBezTo>
                    <a:pt x="0" y="37"/>
                    <a:pt x="0" y="37"/>
                    <a:pt x="0" y="38"/>
                  </a:cubicBezTo>
                  <a:cubicBezTo>
                    <a:pt x="0" y="38"/>
                    <a:pt x="0" y="38"/>
                    <a:pt x="0" y="38"/>
                  </a:cubicBezTo>
                  <a:cubicBezTo>
                    <a:pt x="0" y="38"/>
                    <a:pt x="0" y="38"/>
                    <a:pt x="0" y="38"/>
                  </a:cubicBezTo>
                  <a:cubicBezTo>
                    <a:pt x="0" y="38"/>
                    <a:pt x="0" y="39"/>
                    <a:pt x="1" y="40"/>
                  </a:cubicBezTo>
                  <a:cubicBezTo>
                    <a:pt x="1" y="40"/>
                    <a:pt x="1" y="40"/>
                    <a:pt x="1" y="40"/>
                  </a:cubicBezTo>
                  <a:cubicBezTo>
                    <a:pt x="1" y="40"/>
                    <a:pt x="1" y="41"/>
                    <a:pt x="2" y="41"/>
                  </a:cubicBezTo>
                  <a:cubicBezTo>
                    <a:pt x="2" y="42"/>
                    <a:pt x="2" y="42"/>
                    <a:pt x="2" y="42"/>
                  </a:cubicBezTo>
                  <a:cubicBezTo>
                    <a:pt x="26" y="72"/>
                    <a:pt x="26" y="72"/>
                    <a:pt x="26" y="72"/>
                  </a:cubicBezTo>
                  <a:cubicBezTo>
                    <a:pt x="28" y="75"/>
                    <a:pt x="32" y="75"/>
                    <a:pt x="35" y="73"/>
                  </a:cubicBezTo>
                  <a:cubicBezTo>
                    <a:pt x="37" y="71"/>
                    <a:pt x="38" y="68"/>
                    <a:pt x="36" y="65"/>
                  </a:cubicBezTo>
                  <a:cubicBezTo>
                    <a:pt x="19" y="44"/>
                    <a:pt x="19" y="44"/>
                    <a:pt x="19" y="44"/>
                  </a:cubicBezTo>
                  <a:cubicBezTo>
                    <a:pt x="54" y="44"/>
                    <a:pt x="54" y="44"/>
                    <a:pt x="54" y="44"/>
                  </a:cubicBezTo>
                  <a:cubicBezTo>
                    <a:pt x="58" y="44"/>
                    <a:pt x="60" y="41"/>
                    <a:pt x="60" y="38"/>
                  </a:cubicBezTo>
                  <a:cubicBezTo>
                    <a:pt x="60" y="35"/>
                    <a:pt x="58" y="32"/>
                    <a:pt x="5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66">
              <a:extLst>
                <a:ext uri="{FF2B5EF4-FFF2-40B4-BE49-F238E27FC236}">
                  <a16:creationId xmlns:a16="http://schemas.microsoft.com/office/drawing/2014/main" id="{80697C6A-750B-4E17-85A4-5B466D5F3652}"/>
                </a:ext>
              </a:extLst>
            </p:cNvPr>
            <p:cNvSpPr>
              <a:spLocks noEditPoints="1"/>
            </p:cNvSpPr>
            <p:nvPr/>
          </p:nvSpPr>
          <p:spPr bwMode="auto">
            <a:xfrm>
              <a:off x="6700" y="1999"/>
              <a:ext cx="110" cy="107"/>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36 w 72"/>
                <a:gd name="T11" fmla="*/ 60 h 72"/>
                <a:gd name="T12" fmla="*/ 12 w 72"/>
                <a:gd name="T13" fmla="*/ 36 h 72"/>
                <a:gd name="T14" fmla="*/ 36 w 72"/>
                <a:gd name="T15" fmla="*/ 12 h 72"/>
                <a:gd name="T16" fmla="*/ 60 w 72"/>
                <a:gd name="T17" fmla="*/ 36 h 72"/>
                <a:gd name="T18" fmla="*/ 36 w 72"/>
                <a:gd name="T1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0"/>
                  </a:moveTo>
                  <a:cubicBezTo>
                    <a:pt x="16" y="0"/>
                    <a:pt x="0" y="17"/>
                    <a:pt x="0" y="36"/>
                  </a:cubicBezTo>
                  <a:cubicBezTo>
                    <a:pt x="0" y="56"/>
                    <a:pt x="16" y="72"/>
                    <a:pt x="36" y="72"/>
                  </a:cubicBezTo>
                  <a:cubicBezTo>
                    <a:pt x="56" y="72"/>
                    <a:pt x="72" y="56"/>
                    <a:pt x="72" y="36"/>
                  </a:cubicBezTo>
                  <a:cubicBezTo>
                    <a:pt x="72" y="17"/>
                    <a:pt x="56" y="0"/>
                    <a:pt x="36" y="0"/>
                  </a:cubicBezTo>
                  <a:close/>
                  <a:moveTo>
                    <a:pt x="36" y="60"/>
                  </a:moveTo>
                  <a:cubicBezTo>
                    <a:pt x="23" y="60"/>
                    <a:pt x="12" y="50"/>
                    <a:pt x="12" y="36"/>
                  </a:cubicBezTo>
                  <a:cubicBezTo>
                    <a:pt x="12" y="23"/>
                    <a:pt x="23" y="12"/>
                    <a:pt x="36" y="12"/>
                  </a:cubicBezTo>
                  <a:cubicBezTo>
                    <a:pt x="49" y="12"/>
                    <a:pt x="60" y="23"/>
                    <a:pt x="60" y="36"/>
                  </a:cubicBezTo>
                  <a:cubicBezTo>
                    <a:pt x="60" y="50"/>
                    <a:pt x="49" y="60"/>
                    <a:pt x="3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67">
              <a:extLst>
                <a:ext uri="{FF2B5EF4-FFF2-40B4-BE49-F238E27FC236}">
                  <a16:creationId xmlns:a16="http://schemas.microsoft.com/office/drawing/2014/main" id="{F0627B69-F90D-47BC-85BD-140FDC59669E}"/>
                </a:ext>
              </a:extLst>
            </p:cNvPr>
            <p:cNvSpPr>
              <a:spLocks noEditPoints="1"/>
            </p:cNvSpPr>
            <p:nvPr/>
          </p:nvSpPr>
          <p:spPr bwMode="auto">
            <a:xfrm>
              <a:off x="6700" y="2124"/>
              <a:ext cx="110" cy="179"/>
            </a:xfrm>
            <a:custGeom>
              <a:avLst/>
              <a:gdLst>
                <a:gd name="T0" fmla="*/ 36 w 72"/>
                <a:gd name="T1" fmla="*/ 0 h 120"/>
                <a:gd name="T2" fmla="*/ 0 w 72"/>
                <a:gd name="T3" fmla="*/ 36 h 120"/>
                <a:gd name="T4" fmla="*/ 0 w 72"/>
                <a:gd name="T5" fmla="*/ 114 h 120"/>
                <a:gd name="T6" fmla="*/ 2 w 72"/>
                <a:gd name="T7" fmla="*/ 118 h 120"/>
                <a:gd name="T8" fmla="*/ 6 w 72"/>
                <a:gd name="T9" fmla="*/ 120 h 120"/>
                <a:gd name="T10" fmla="*/ 66 w 72"/>
                <a:gd name="T11" fmla="*/ 120 h 120"/>
                <a:gd name="T12" fmla="*/ 70 w 72"/>
                <a:gd name="T13" fmla="*/ 118 h 120"/>
                <a:gd name="T14" fmla="*/ 72 w 72"/>
                <a:gd name="T15" fmla="*/ 114 h 120"/>
                <a:gd name="T16" fmla="*/ 72 w 72"/>
                <a:gd name="T17" fmla="*/ 36 h 120"/>
                <a:gd name="T18" fmla="*/ 36 w 72"/>
                <a:gd name="T19" fmla="*/ 0 h 120"/>
                <a:gd name="T20" fmla="*/ 60 w 72"/>
                <a:gd name="T21" fmla="*/ 108 h 120"/>
                <a:gd name="T22" fmla="*/ 12 w 72"/>
                <a:gd name="T23" fmla="*/ 108 h 120"/>
                <a:gd name="T24" fmla="*/ 12 w 72"/>
                <a:gd name="T25" fmla="*/ 36 h 120"/>
                <a:gd name="T26" fmla="*/ 36 w 72"/>
                <a:gd name="T27" fmla="*/ 12 h 120"/>
                <a:gd name="T28" fmla="*/ 60 w 72"/>
                <a:gd name="T29" fmla="*/ 36 h 120"/>
                <a:gd name="T30" fmla="*/ 60 w 72"/>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120">
                  <a:moveTo>
                    <a:pt x="36" y="0"/>
                  </a:moveTo>
                  <a:cubicBezTo>
                    <a:pt x="16" y="0"/>
                    <a:pt x="0" y="16"/>
                    <a:pt x="0" y="36"/>
                  </a:cubicBezTo>
                  <a:cubicBezTo>
                    <a:pt x="0" y="114"/>
                    <a:pt x="0" y="114"/>
                    <a:pt x="0" y="114"/>
                  </a:cubicBezTo>
                  <a:cubicBezTo>
                    <a:pt x="0" y="116"/>
                    <a:pt x="1" y="117"/>
                    <a:pt x="2" y="118"/>
                  </a:cubicBezTo>
                  <a:cubicBezTo>
                    <a:pt x="3" y="119"/>
                    <a:pt x="4" y="120"/>
                    <a:pt x="6" y="120"/>
                  </a:cubicBezTo>
                  <a:cubicBezTo>
                    <a:pt x="66" y="120"/>
                    <a:pt x="66" y="120"/>
                    <a:pt x="66" y="120"/>
                  </a:cubicBezTo>
                  <a:cubicBezTo>
                    <a:pt x="67" y="120"/>
                    <a:pt x="69" y="119"/>
                    <a:pt x="70" y="118"/>
                  </a:cubicBezTo>
                  <a:cubicBezTo>
                    <a:pt x="71" y="117"/>
                    <a:pt x="72" y="116"/>
                    <a:pt x="72" y="114"/>
                  </a:cubicBezTo>
                  <a:cubicBezTo>
                    <a:pt x="72" y="36"/>
                    <a:pt x="72" y="36"/>
                    <a:pt x="72" y="36"/>
                  </a:cubicBezTo>
                  <a:cubicBezTo>
                    <a:pt x="72" y="16"/>
                    <a:pt x="56" y="0"/>
                    <a:pt x="36" y="0"/>
                  </a:cubicBezTo>
                  <a:close/>
                  <a:moveTo>
                    <a:pt x="60" y="108"/>
                  </a:moveTo>
                  <a:cubicBezTo>
                    <a:pt x="12" y="108"/>
                    <a:pt x="12" y="108"/>
                    <a:pt x="12" y="108"/>
                  </a:cubicBezTo>
                  <a:cubicBezTo>
                    <a:pt x="12" y="36"/>
                    <a:pt x="12" y="36"/>
                    <a:pt x="12" y="36"/>
                  </a:cubicBezTo>
                  <a:cubicBezTo>
                    <a:pt x="12" y="23"/>
                    <a:pt x="23" y="12"/>
                    <a:pt x="36" y="12"/>
                  </a:cubicBezTo>
                  <a:cubicBezTo>
                    <a:pt x="49" y="12"/>
                    <a:pt x="60" y="23"/>
                    <a:pt x="60" y="36"/>
                  </a:cubicBezTo>
                  <a:lnTo>
                    <a:pt x="6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68">
              <a:extLst>
                <a:ext uri="{FF2B5EF4-FFF2-40B4-BE49-F238E27FC236}">
                  <a16:creationId xmlns:a16="http://schemas.microsoft.com/office/drawing/2014/main" id="{549592D1-A522-4302-B8B4-01F43B846C0E}"/>
                </a:ext>
              </a:extLst>
            </p:cNvPr>
            <p:cNvSpPr>
              <a:spLocks noEditPoints="1"/>
            </p:cNvSpPr>
            <p:nvPr/>
          </p:nvSpPr>
          <p:spPr bwMode="auto">
            <a:xfrm>
              <a:off x="7031" y="1999"/>
              <a:ext cx="108" cy="107"/>
            </a:xfrm>
            <a:custGeom>
              <a:avLst/>
              <a:gdLst>
                <a:gd name="T0" fmla="*/ 35 w 71"/>
                <a:gd name="T1" fmla="*/ 72 h 72"/>
                <a:gd name="T2" fmla="*/ 71 w 71"/>
                <a:gd name="T3" fmla="*/ 36 h 72"/>
                <a:gd name="T4" fmla="*/ 35 w 71"/>
                <a:gd name="T5" fmla="*/ 0 h 72"/>
                <a:gd name="T6" fmla="*/ 0 w 71"/>
                <a:gd name="T7" fmla="*/ 36 h 72"/>
                <a:gd name="T8" fmla="*/ 35 w 71"/>
                <a:gd name="T9" fmla="*/ 72 h 72"/>
                <a:gd name="T10" fmla="*/ 35 w 71"/>
                <a:gd name="T11" fmla="*/ 12 h 72"/>
                <a:gd name="T12" fmla="*/ 59 w 71"/>
                <a:gd name="T13" fmla="*/ 36 h 72"/>
                <a:gd name="T14" fmla="*/ 35 w 71"/>
                <a:gd name="T15" fmla="*/ 60 h 72"/>
                <a:gd name="T16" fmla="*/ 11 w 71"/>
                <a:gd name="T17" fmla="*/ 36 h 72"/>
                <a:gd name="T18" fmla="*/ 35 w 71"/>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2">
                  <a:moveTo>
                    <a:pt x="35" y="72"/>
                  </a:moveTo>
                  <a:cubicBezTo>
                    <a:pt x="55" y="72"/>
                    <a:pt x="71" y="56"/>
                    <a:pt x="71" y="36"/>
                  </a:cubicBezTo>
                  <a:cubicBezTo>
                    <a:pt x="71" y="17"/>
                    <a:pt x="55" y="0"/>
                    <a:pt x="35" y="0"/>
                  </a:cubicBezTo>
                  <a:cubicBezTo>
                    <a:pt x="16" y="0"/>
                    <a:pt x="0" y="17"/>
                    <a:pt x="0" y="36"/>
                  </a:cubicBezTo>
                  <a:cubicBezTo>
                    <a:pt x="0" y="56"/>
                    <a:pt x="16" y="72"/>
                    <a:pt x="35" y="72"/>
                  </a:cubicBezTo>
                  <a:close/>
                  <a:moveTo>
                    <a:pt x="35" y="12"/>
                  </a:moveTo>
                  <a:cubicBezTo>
                    <a:pt x="49" y="12"/>
                    <a:pt x="59" y="23"/>
                    <a:pt x="59" y="36"/>
                  </a:cubicBezTo>
                  <a:cubicBezTo>
                    <a:pt x="59" y="50"/>
                    <a:pt x="49" y="60"/>
                    <a:pt x="35" y="60"/>
                  </a:cubicBezTo>
                  <a:cubicBezTo>
                    <a:pt x="22" y="60"/>
                    <a:pt x="12" y="50"/>
                    <a:pt x="11" y="36"/>
                  </a:cubicBezTo>
                  <a:cubicBezTo>
                    <a:pt x="12" y="23"/>
                    <a:pt x="22" y="12"/>
                    <a:pt x="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69">
              <a:extLst>
                <a:ext uri="{FF2B5EF4-FFF2-40B4-BE49-F238E27FC236}">
                  <a16:creationId xmlns:a16="http://schemas.microsoft.com/office/drawing/2014/main" id="{6310F28A-2658-479B-BCCD-F58FFA0883EC}"/>
                </a:ext>
              </a:extLst>
            </p:cNvPr>
            <p:cNvSpPr>
              <a:spLocks noEditPoints="1"/>
            </p:cNvSpPr>
            <p:nvPr/>
          </p:nvSpPr>
          <p:spPr bwMode="auto">
            <a:xfrm>
              <a:off x="7031" y="2124"/>
              <a:ext cx="108" cy="179"/>
            </a:xfrm>
            <a:custGeom>
              <a:avLst/>
              <a:gdLst>
                <a:gd name="T0" fmla="*/ 35 w 71"/>
                <a:gd name="T1" fmla="*/ 0 h 120"/>
                <a:gd name="T2" fmla="*/ 0 w 71"/>
                <a:gd name="T3" fmla="*/ 36 h 120"/>
                <a:gd name="T4" fmla="*/ 0 w 71"/>
                <a:gd name="T5" fmla="*/ 114 h 120"/>
                <a:gd name="T6" fmla="*/ 1 w 71"/>
                <a:gd name="T7" fmla="*/ 118 h 120"/>
                <a:gd name="T8" fmla="*/ 6 w 71"/>
                <a:gd name="T9" fmla="*/ 120 h 120"/>
                <a:gd name="T10" fmla="*/ 65 w 71"/>
                <a:gd name="T11" fmla="*/ 120 h 120"/>
                <a:gd name="T12" fmla="*/ 70 w 71"/>
                <a:gd name="T13" fmla="*/ 118 h 120"/>
                <a:gd name="T14" fmla="*/ 71 w 71"/>
                <a:gd name="T15" fmla="*/ 114 h 120"/>
                <a:gd name="T16" fmla="*/ 71 w 71"/>
                <a:gd name="T17" fmla="*/ 36 h 120"/>
                <a:gd name="T18" fmla="*/ 35 w 71"/>
                <a:gd name="T19" fmla="*/ 0 h 120"/>
                <a:gd name="T20" fmla="*/ 59 w 71"/>
                <a:gd name="T21" fmla="*/ 108 h 120"/>
                <a:gd name="T22" fmla="*/ 11 w 71"/>
                <a:gd name="T23" fmla="*/ 108 h 120"/>
                <a:gd name="T24" fmla="*/ 11 w 71"/>
                <a:gd name="T25" fmla="*/ 36 h 120"/>
                <a:gd name="T26" fmla="*/ 35 w 71"/>
                <a:gd name="T27" fmla="*/ 12 h 120"/>
                <a:gd name="T28" fmla="*/ 59 w 71"/>
                <a:gd name="T29" fmla="*/ 36 h 120"/>
                <a:gd name="T30" fmla="*/ 59 w 71"/>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5" y="0"/>
                  </a:moveTo>
                  <a:cubicBezTo>
                    <a:pt x="16" y="0"/>
                    <a:pt x="0" y="16"/>
                    <a:pt x="0" y="36"/>
                  </a:cubicBezTo>
                  <a:cubicBezTo>
                    <a:pt x="0" y="114"/>
                    <a:pt x="0" y="114"/>
                    <a:pt x="0" y="114"/>
                  </a:cubicBezTo>
                  <a:cubicBezTo>
                    <a:pt x="0" y="116"/>
                    <a:pt x="0" y="117"/>
                    <a:pt x="1" y="118"/>
                  </a:cubicBezTo>
                  <a:cubicBezTo>
                    <a:pt x="2" y="119"/>
                    <a:pt x="4" y="120"/>
                    <a:pt x="6" y="120"/>
                  </a:cubicBezTo>
                  <a:cubicBezTo>
                    <a:pt x="65" y="120"/>
                    <a:pt x="65" y="120"/>
                    <a:pt x="65" y="120"/>
                  </a:cubicBezTo>
                  <a:cubicBezTo>
                    <a:pt x="67" y="120"/>
                    <a:pt x="69" y="119"/>
                    <a:pt x="70" y="118"/>
                  </a:cubicBezTo>
                  <a:cubicBezTo>
                    <a:pt x="71" y="117"/>
                    <a:pt x="71" y="116"/>
                    <a:pt x="71" y="114"/>
                  </a:cubicBezTo>
                  <a:cubicBezTo>
                    <a:pt x="71" y="36"/>
                    <a:pt x="71" y="36"/>
                    <a:pt x="71" y="36"/>
                  </a:cubicBezTo>
                  <a:cubicBezTo>
                    <a:pt x="71" y="16"/>
                    <a:pt x="55" y="0"/>
                    <a:pt x="35" y="0"/>
                  </a:cubicBezTo>
                  <a:close/>
                  <a:moveTo>
                    <a:pt x="59" y="108"/>
                  </a:moveTo>
                  <a:cubicBezTo>
                    <a:pt x="11" y="108"/>
                    <a:pt x="11" y="108"/>
                    <a:pt x="11" y="108"/>
                  </a:cubicBezTo>
                  <a:cubicBezTo>
                    <a:pt x="11" y="36"/>
                    <a:pt x="11" y="36"/>
                    <a:pt x="11" y="36"/>
                  </a:cubicBezTo>
                  <a:cubicBezTo>
                    <a:pt x="12" y="23"/>
                    <a:pt x="22" y="12"/>
                    <a:pt x="35" y="12"/>
                  </a:cubicBezTo>
                  <a:cubicBezTo>
                    <a:pt x="49" y="12"/>
                    <a:pt x="59" y="23"/>
                    <a:pt x="59" y="36"/>
                  </a:cubicBezTo>
                  <a:lnTo>
                    <a:pt x="59"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 name="Group 149">
            <a:extLst>
              <a:ext uri="{FF2B5EF4-FFF2-40B4-BE49-F238E27FC236}">
                <a16:creationId xmlns:a16="http://schemas.microsoft.com/office/drawing/2014/main" id="{3E2D695A-584D-4F51-9C6B-6547CC133497}"/>
              </a:ext>
            </a:extLst>
          </p:cNvPr>
          <p:cNvGrpSpPr>
            <a:grpSpLocks noChangeAspect="1"/>
          </p:cNvGrpSpPr>
          <p:nvPr/>
        </p:nvGrpSpPr>
        <p:grpSpPr bwMode="auto">
          <a:xfrm>
            <a:off x="1600198" y="5938153"/>
            <a:ext cx="452685" cy="452684"/>
            <a:chOff x="4654" y="3225"/>
            <a:chExt cx="426" cy="426"/>
          </a:xfrm>
          <a:solidFill>
            <a:schemeClr val="bg1">
              <a:lumMod val="50000"/>
            </a:schemeClr>
          </a:solidFill>
        </p:grpSpPr>
        <p:sp>
          <p:nvSpPr>
            <p:cNvPr id="27" name="Freeform 150">
              <a:extLst>
                <a:ext uri="{FF2B5EF4-FFF2-40B4-BE49-F238E27FC236}">
                  <a16:creationId xmlns:a16="http://schemas.microsoft.com/office/drawing/2014/main" id="{A2D7E9DE-4C88-4E7B-A5BD-639EFAC934CB}"/>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8" name="Freeform 151">
              <a:extLst>
                <a:ext uri="{FF2B5EF4-FFF2-40B4-BE49-F238E27FC236}">
                  <a16:creationId xmlns:a16="http://schemas.microsoft.com/office/drawing/2014/main" id="{C1777500-192B-4347-AEA3-9007279860D8}"/>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4" name="Freeform 152">
              <a:extLst>
                <a:ext uri="{FF2B5EF4-FFF2-40B4-BE49-F238E27FC236}">
                  <a16:creationId xmlns:a16="http://schemas.microsoft.com/office/drawing/2014/main" id="{BB87452B-E832-4559-8DEF-0C71ED95AD41}"/>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5" name="Freeform 153">
              <a:extLst>
                <a:ext uri="{FF2B5EF4-FFF2-40B4-BE49-F238E27FC236}">
                  <a16:creationId xmlns:a16="http://schemas.microsoft.com/office/drawing/2014/main" id="{8536925B-8003-473D-A17C-1643E43FB64E}"/>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6" name="Freeform 154">
              <a:extLst>
                <a:ext uri="{FF2B5EF4-FFF2-40B4-BE49-F238E27FC236}">
                  <a16:creationId xmlns:a16="http://schemas.microsoft.com/office/drawing/2014/main" id="{A9B0122D-2FDE-447D-9AA6-EE016BAFFCA2}"/>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7" name="Freeform 155">
              <a:extLst>
                <a:ext uri="{FF2B5EF4-FFF2-40B4-BE49-F238E27FC236}">
                  <a16:creationId xmlns:a16="http://schemas.microsoft.com/office/drawing/2014/main" id="{F580AA37-A245-48E2-8A8B-953A21D38F58}"/>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sp>
        <p:nvSpPr>
          <p:cNvPr id="48" name="TextBox 47">
            <a:extLst>
              <a:ext uri="{FF2B5EF4-FFF2-40B4-BE49-F238E27FC236}">
                <a16:creationId xmlns:a16="http://schemas.microsoft.com/office/drawing/2014/main" id="{B8ADD496-1B99-47C6-B927-D5896B08E571}"/>
              </a:ext>
            </a:extLst>
          </p:cNvPr>
          <p:cNvSpPr txBox="1"/>
          <p:nvPr/>
        </p:nvSpPr>
        <p:spPr>
          <a:xfrm>
            <a:off x="4508004" y="6380000"/>
            <a:ext cx="27776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Landelijke arbeidsmarkten</a:t>
            </a:r>
          </a:p>
        </p:txBody>
      </p:sp>
      <p:sp>
        <p:nvSpPr>
          <p:cNvPr id="49" name="TextBox 48">
            <a:extLst>
              <a:ext uri="{FF2B5EF4-FFF2-40B4-BE49-F238E27FC236}">
                <a16:creationId xmlns:a16="http://schemas.microsoft.com/office/drawing/2014/main" id="{8B7D0B44-14E1-479D-8D67-BC8CAB18E38A}"/>
              </a:ext>
            </a:extLst>
          </p:cNvPr>
          <p:cNvSpPr txBox="1"/>
          <p:nvPr/>
        </p:nvSpPr>
        <p:spPr>
          <a:xfrm>
            <a:off x="9204268" y="6380001"/>
            <a:ext cx="261182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Bijstellen </a:t>
            </a:r>
            <a:r>
              <a:rPr lang="en-US" sz="1600" dirty="0" smtClean="0">
                <a:solidFill>
                  <a:srgbClr val="FFFFFF">
                    <a:lumMod val="50000"/>
                  </a:srgbClr>
                </a:solidFill>
                <a:latin typeface="Avenir LT Std 35 Light"/>
              </a:rPr>
              <a:t>klantkenmerken</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50" name="Group 4">
            <a:extLst>
              <a:ext uri="{FF2B5EF4-FFF2-40B4-BE49-F238E27FC236}">
                <a16:creationId xmlns:a16="http://schemas.microsoft.com/office/drawing/2014/main" id="{4FF7ECC1-7AC4-4F7C-BE39-8067913E0EBD}"/>
              </a:ext>
            </a:extLst>
          </p:cNvPr>
          <p:cNvGrpSpPr>
            <a:grpSpLocks noChangeAspect="1"/>
          </p:cNvGrpSpPr>
          <p:nvPr/>
        </p:nvGrpSpPr>
        <p:grpSpPr bwMode="auto">
          <a:xfrm>
            <a:off x="7810033" y="5938153"/>
            <a:ext cx="479887" cy="452684"/>
            <a:chOff x="516" y="670"/>
            <a:chExt cx="441" cy="416"/>
          </a:xfrm>
          <a:solidFill>
            <a:schemeClr val="bg1">
              <a:lumMod val="50000"/>
            </a:schemeClr>
          </a:solidFill>
        </p:grpSpPr>
        <p:sp>
          <p:nvSpPr>
            <p:cNvPr id="51" name="Freeform 5">
              <a:extLst>
                <a:ext uri="{FF2B5EF4-FFF2-40B4-BE49-F238E27FC236}">
                  <a16:creationId xmlns:a16="http://schemas.microsoft.com/office/drawing/2014/main" id="{2E5744E6-8797-4DBC-AB83-8BF5CC1DC907}"/>
                </a:ext>
              </a:extLst>
            </p:cNvPr>
            <p:cNvSpPr>
              <a:spLocks/>
            </p:cNvSpPr>
            <p:nvPr/>
          </p:nvSpPr>
          <p:spPr bwMode="auto">
            <a:xfrm>
              <a:off x="690" y="835"/>
              <a:ext cx="85" cy="76"/>
            </a:xfrm>
            <a:custGeom>
              <a:avLst/>
              <a:gdLst>
                <a:gd name="T0" fmla="*/ 51 w 55"/>
                <a:gd name="T1" fmla="*/ 51 h 51"/>
                <a:gd name="T2" fmla="*/ 4 w 55"/>
                <a:gd name="T3" fmla="*/ 34 h 51"/>
                <a:gd name="T4" fmla="*/ 0 w 55"/>
                <a:gd name="T5" fmla="*/ 28 h 51"/>
                <a:gd name="T6" fmla="*/ 0 w 55"/>
                <a:gd name="T7" fmla="*/ 0 h 51"/>
                <a:gd name="T8" fmla="*/ 12 w 55"/>
                <a:gd name="T9" fmla="*/ 0 h 51"/>
                <a:gd name="T10" fmla="*/ 12 w 55"/>
                <a:gd name="T11" fmla="*/ 24 h 51"/>
                <a:gd name="T12" fmla="*/ 55 w 55"/>
                <a:gd name="T13" fmla="*/ 39 h 51"/>
                <a:gd name="T14" fmla="*/ 51 w 55"/>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1">
                  <a:moveTo>
                    <a:pt x="51" y="51"/>
                  </a:moveTo>
                  <a:cubicBezTo>
                    <a:pt x="4" y="34"/>
                    <a:pt x="4" y="34"/>
                    <a:pt x="4" y="34"/>
                  </a:cubicBezTo>
                  <a:cubicBezTo>
                    <a:pt x="2" y="33"/>
                    <a:pt x="0" y="31"/>
                    <a:pt x="0" y="28"/>
                  </a:cubicBezTo>
                  <a:cubicBezTo>
                    <a:pt x="0" y="0"/>
                    <a:pt x="0" y="0"/>
                    <a:pt x="0" y="0"/>
                  </a:cubicBezTo>
                  <a:cubicBezTo>
                    <a:pt x="12" y="0"/>
                    <a:pt x="12" y="0"/>
                    <a:pt x="12" y="0"/>
                  </a:cubicBezTo>
                  <a:cubicBezTo>
                    <a:pt x="12" y="24"/>
                    <a:pt x="12" y="24"/>
                    <a:pt x="12" y="24"/>
                  </a:cubicBezTo>
                  <a:cubicBezTo>
                    <a:pt x="55" y="39"/>
                    <a:pt x="55" y="39"/>
                    <a:pt x="55" y="39"/>
                  </a:cubicBezTo>
                  <a:lnTo>
                    <a:pt x="51"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6">
              <a:extLst>
                <a:ext uri="{FF2B5EF4-FFF2-40B4-BE49-F238E27FC236}">
                  <a16:creationId xmlns:a16="http://schemas.microsoft.com/office/drawing/2014/main" id="{A628A656-BE10-420F-BF0B-65B7B04177C0}"/>
                </a:ext>
              </a:extLst>
            </p:cNvPr>
            <p:cNvSpPr>
              <a:spLocks/>
            </p:cNvSpPr>
            <p:nvPr/>
          </p:nvSpPr>
          <p:spPr bwMode="auto">
            <a:xfrm>
              <a:off x="516" y="838"/>
              <a:ext cx="202" cy="140"/>
            </a:xfrm>
            <a:custGeom>
              <a:avLst/>
              <a:gdLst>
                <a:gd name="T0" fmla="*/ 132 w 132"/>
                <a:gd name="T1" fmla="*/ 94 h 94"/>
                <a:gd name="T2" fmla="*/ 6 w 132"/>
                <a:gd name="T3" fmla="*/ 94 h 94"/>
                <a:gd name="T4" fmla="*/ 0 w 132"/>
                <a:gd name="T5" fmla="*/ 88 h 94"/>
                <a:gd name="T6" fmla="*/ 0 w 132"/>
                <a:gd name="T7" fmla="*/ 70 h 94"/>
                <a:gd name="T8" fmla="*/ 23 w 132"/>
                <a:gd name="T9" fmla="*/ 37 h 94"/>
                <a:gd name="T10" fmla="*/ 66 w 132"/>
                <a:gd name="T11" fmla="*/ 22 h 94"/>
                <a:gd name="T12" fmla="*/ 66 w 132"/>
                <a:gd name="T13" fmla="*/ 0 h 94"/>
                <a:gd name="T14" fmla="*/ 78 w 132"/>
                <a:gd name="T15" fmla="*/ 0 h 94"/>
                <a:gd name="T16" fmla="*/ 78 w 132"/>
                <a:gd name="T17" fmla="*/ 26 h 94"/>
                <a:gd name="T18" fmla="*/ 74 w 132"/>
                <a:gd name="T19" fmla="*/ 32 h 94"/>
                <a:gd name="T20" fmla="*/ 27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3" y="94"/>
                    <a:pt x="0" y="91"/>
                    <a:pt x="0" y="88"/>
                  </a:cubicBezTo>
                  <a:cubicBezTo>
                    <a:pt x="0" y="70"/>
                    <a:pt x="0" y="70"/>
                    <a:pt x="0" y="70"/>
                  </a:cubicBezTo>
                  <a:cubicBezTo>
                    <a:pt x="0" y="55"/>
                    <a:pt x="9" y="42"/>
                    <a:pt x="23" y="37"/>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7" y="49"/>
                    <a:pt x="27" y="49"/>
                    <a:pt x="27" y="49"/>
                  </a:cubicBezTo>
                  <a:cubicBezTo>
                    <a:pt x="18" y="52"/>
                    <a:pt x="12" y="60"/>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7">
              <a:extLst>
                <a:ext uri="{FF2B5EF4-FFF2-40B4-BE49-F238E27FC236}">
                  <a16:creationId xmlns:a16="http://schemas.microsoft.com/office/drawing/2014/main" id="{95516732-908C-4CEB-B98B-9973A4267BDC}"/>
                </a:ext>
              </a:extLst>
            </p:cNvPr>
            <p:cNvSpPr>
              <a:spLocks noEditPoints="1"/>
            </p:cNvSpPr>
            <p:nvPr/>
          </p:nvSpPr>
          <p:spPr bwMode="auto">
            <a:xfrm>
              <a:off x="578" y="670"/>
              <a:ext cx="165" cy="187"/>
            </a:xfrm>
            <a:custGeom>
              <a:avLst/>
              <a:gdLst>
                <a:gd name="T0" fmla="*/ 54 w 107"/>
                <a:gd name="T1" fmla="*/ 125 h 125"/>
                <a:gd name="T2" fmla="*/ 0 w 107"/>
                <a:gd name="T3" fmla="*/ 62 h 125"/>
                <a:gd name="T4" fmla="*/ 54 w 107"/>
                <a:gd name="T5" fmla="*/ 0 h 125"/>
                <a:gd name="T6" fmla="*/ 107 w 107"/>
                <a:gd name="T7" fmla="*/ 62 h 125"/>
                <a:gd name="T8" fmla="*/ 54 w 107"/>
                <a:gd name="T9" fmla="*/ 125 h 125"/>
                <a:gd name="T10" fmla="*/ 54 w 107"/>
                <a:gd name="T11" fmla="*/ 12 h 125"/>
                <a:gd name="T12" fmla="*/ 12 w 107"/>
                <a:gd name="T13" fmla="*/ 62 h 125"/>
                <a:gd name="T14" fmla="*/ 54 w 107"/>
                <a:gd name="T15" fmla="*/ 113 h 125"/>
                <a:gd name="T16" fmla="*/ 95 w 107"/>
                <a:gd name="T17" fmla="*/ 62 h 125"/>
                <a:gd name="T18" fmla="*/ 54 w 107"/>
                <a:gd name="T19" fmla="*/ 1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5">
                  <a:moveTo>
                    <a:pt x="54" y="125"/>
                  </a:moveTo>
                  <a:cubicBezTo>
                    <a:pt x="24" y="125"/>
                    <a:pt x="0" y="97"/>
                    <a:pt x="0" y="62"/>
                  </a:cubicBezTo>
                  <a:cubicBezTo>
                    <a:pt x="0" y="28"/>
                    <a:pt x="24" y="0"/>
                    <a:pt x="54" y="0"/>
                  </a:cubicBezTo>
                  <a:cubicBezTo>
                    <a:pt x="83" y="0"/>
                    <a:pt x="107" y="28"/>
                    <a:pt x="107" y="62"/>
                  </a:cubicBezTo>
                  <a:cubicBezTo>
                    <a:pt x="107" y="97"/>
                    <a:pt x="83" y="125"/>
                    <a:pt x="54" y="125"/>
                  </a:cubicBezTo>
                  <a:close/>
                  <a:moveTo>
                    <a:pt x="54" y="12"/>
                  </a:moveTo>
                  <a:cubicBezTo>
                    <a:pt x="31" y="12"/>
                    <a:pt x="12" y="34"/>
                    <a:pt x="12" y="62"/>
                  </a:cubicBezTo>
                  <a:cubicBezTo>
                    <a:pt x="12" y="90"/>
                    <a:pt x="31" y="113"/>
                    <a:pt x="54" y="113"/>
                  </a:cubicBezTo>
                  <a:cubicBezTo>
                    <a:pt x="77" y="113"/>
                    <a:pt x="95" y="90"/>
                    <a:pt x="95" y="62"/>
                  </a:cubicBezTo>
                  <a:cubicBezTo>
                    <a:pt x="95" y="34"/>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8">
              <a:extLst>
                <a:ext uri="{FF2B5EF4-FFF2-40B4-BE49-F238E27FC236}">
                  <a16:creationId xmlns:a16="http://schemas.microsoft.com/office/drawing/2014/main" id="{9ED60C9D-EC87-44C8-8CCF-FAEDE22ABA15}"/>
                </a:ext>
              </a:extLst>
            </p:cNvPr>
            <p:cNvSpPr>
              <a:spLocks/>
            </p:cNvSpPr>
            <p:nvPr/>
          </p:nvSpPr>
          <p:spPr bwMode="auto">
            <a:xfrm>
              <a:off x="585" y="720"/>
              <a:ext cx="150" cy="46"/>
            </a:xfrm>
            <a:custGeom>
              <a:avLst/>
              <a:gdLst>
                <a:gd name="T0" fmla="*/ 84 w 98"/>
                <a:gd name="T1" fmla="*/ 31 h 31"/>
                <a:gd name="T2" fmla="*/ 57 w 98"/>
                <a:gd name="T3" fmla="*/ 17 h 31"/>
                <a:gd name="T4" fmla="*/ 21 w 98"/>
                <a:gd name="T5" fmla="*/ 31 h 31"/>
                <a:gd name="T6" fmla="*/ 0 w 98"/>
                <a:gd name="T7" fmla="*/ 26 h 31"/>
                <a:gd name="T8" fmla="*/ 6 w 98"/>
                <a:gd name="T9" fmla="*/ 15 h 31"/>
                <a:gd name="T10" fmla="*/ 21 w 98"/>
                <a:gd name="T11" fmla="*/ 19 h 31"/>
                <a:gd name="T12" fmla="*/ 52 w 98"/>
                <a:gd name="T13" fmla="*/ 4 h 31"/>
                <a:gd name="T14" fmla="*/ 57 w 98"/>
                <a:gd name="T15" fmla="*/ 0 h 31"/>
                <a:gd name="T16" fmla="*/ 62 w 98"/>
                <a:gd name="T17" fmla="*/ 3 h 31"/>
                <a:gd name="T18" fmla="*/ 91 w 98"/>
                <a:gd name="T19" fmla="*/ 19 h 31"/>
                <a:gd name="T20" fmla="*/ 95 w 98"/>
                <a:gd name="T21" fmla="*/ 18 h 31"/>
                <a:gd name="T22" fmla="*/ 96 w 98"/>
                <a:gd name="T23" fmla="*/ 18 h 31"/>
                <a:gd name="T24" fmla="*/ 98 w 98"/>
                <a:gd name="T25" fmla="*/ 30 h 31"/>
                <a:gd name="T26" fmla="*/ 95 w 98"/>
                <a:gd name="T27" fmla="*/ 30 h 31"/>
                <a:gd name="T28" fmla="*/ 93 w 98"/>
                <a:gd name="T29" fmla="*/ 31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7"/>
                    <a:pt x="57" y="17"/>
                  </a:cubicBezTo>
                  <a:cubicBezTo>
                    <a:pt x="48" y="25"/>
                    <a:pt x="34" y="31"/>
                    <a:pt x="21" y="31"/>
                  </a:cubicBezTo>
                  <a:cubicBezTo>
                    <a:pt x="14" y="31"/>
                    <a:pt x="7" y="29"/>
                    <a:pt x="0" y="26"/>
                  </a:cubicBezTo>
                  <a:cubicBezTo>
                    <a:pt x="6" y="15"/>
                    <a:pt x="6" y="15"/>
                    <a:pt x="6" y="15"/>
                  </a:cubicBezTo>
                  <a:cubicBezTo>
                    <a:pt x="11" y="17"/>
                    <a:pt x="15" y="19"/>
                    <a:pt x="21" y="19"/>
                  </a:cubicBezTo>
                  <a:cubicBezTo>
                    <a:pt x="33" y="19"/>
                    <a:pt x="48" y="11"/>
                    <a:pt x="52" y="4"/>
                  </a:cubicBezTo>
                  <a:cubicBezTo>
                    <a:pt x="53" y="2"/>
                    <a:pt x="55" y="0"/>
                    <a:pt x="57" y="0"/>
                  </a:cubicBezTo>
                  <a:cubicBezTo>
                    <a:pt x="59" y="0"/>
                    <a:pt x="61" y="1"/>
                    <a:pt x="62" y="3"/>
                  </a:cubicBezTo>
                  <a:cubicBezTo>
                    <a:pt x="70" y="17"/>
                    <a:pt x="78" y="21"/>
                    <a:pt x="91" y="19"/>
                  </a:cubicBezTo>
                  <a:cubicBezTo>
                    <a:pt x="92" y="19"/>
                    <a:pt x="94" y="18"/>
                    <a:pt x="95" y="18"/>
                  </a:cubicBezTo>
                  <a:cubicBezTo>
                    <a:pt x="95" y="18"/>
                    <a:pt x="96" y="18"/>
                    <a:pt x="96" y="18"/>
                  </a:cubicBezTo>
                  <a:cubicBezTo>
                    <a:pt x="98" y="30"/>
                    <a:pt x="98" y="30"/>
                    <a:pt x="98" y="30"/>
                  </a:cubicBezTo>
                  <a:cubicBezTo>
                    <a:pt x="97" y="30"/>
                    <a:pt x="96" y="30"/>
                    <a:pt x="95" y="30"/>
                  </a:cubicBezTo>
                  <a:cubicBezTo>
                    <a:pt x="95" y="30"/>
                    <a:pt x="94" y="30"/>
                    <a:pt x="93" y="31"/>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9">
              <a:extLst>
                <a:ext uri="{FF2B5EF4-FFF2-40B4-BE49-F238E27FC236}">
                  <a16:creationId xmlns:a16="http://schemas.microsoft.com/office/drawing/2014/main" id="{600CF018-D455-447D-837D-02A7B7AF049C}"/>
                </a:ext>
              </a:extLst>
            </p:cNvPr>
            <p:cNvSpPr>
              <a:spLocks/>
            </p:cNvSpPr>
            <p:nvPr/>
          </p:nvSpPr>
          <p:spPr bwMode="auto">
            <a:xfrm>
              <a:off x="810" y="826"/>
              <a:ext cx="18" cy="42"/>
            </a:xfrm>
            <a:custGeom>
              <a:avLst/>
              <a:gdLst>
                <a:gd name="T0" fmla="*/ 6 w 12"/>
                <a:gd name="T1" fmla="*/ 28 h 28"/>
                <a:gd name="T2" fmla="*/ 0 w 12"/>
                <a:gd name="T3" fmla="*/ 22 h 28"/>
                <a:gd name="T4" fmla="*/ 0 w 12"/>
                <a:gd name="T5" fmla="*/ 6 h 28"/>
                <a:gd name="T6" fmla="*/ 6 w 12"/>
                <a:gd name="T7" fmla="*/ 0 h 28"/>
                <a:gd name="T8" fmla="*/ 12 w 12"/>
                <a:gd name="T9" fmla="*/ 6 h 28"/>
                <a:gd name="T10" fmla="*/ 12 w 12"/>
                <a:gd name="T11" fmla="*/ 22 h 28"/>
                <a:gd name="T12" fmla="*/ 6 w 1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2" h="28">
                  <a:moveTo>
                    <a:pt x="6" y="28"/>
                  </a:moveTo>
                  <a:cubicBezTo>
                    <a:pt x="3" y="28"/>
                    <a:pt x="0" y="25"/>
                    <a:pt x="0" y="22"/>
                  </a:cubicBezTo>
                  <a:cubicBezTo>
                    <a:pt x="0" y="6"/>
                    <a:pt x="0" y="6"/>
                    <a:pt x="0" y="6"/>
                  </a:cubicBezTo>
                  <a:cubicBezTo>
                    <a:pt x="0" y="3"/>
                    <a:pt x="3" y="0"/>
                    <a:pt x="6" y="0"/>
                  </a:cubicBezTo>
                  <a:cubicBezTo>
                    <a:pt x="9" y="0"/>
                    <a:pt x="12" y="3"/>
                    <a:pt x="12" y="6"/>
                  </a:cubicBezTo>
                  <a:cubicBezTo>
                    <a:pt x="12" y="22"/>
                    <a:pt x="12" y="22"/>
                    <a:pt x="12" y="22"/>
                  </a:cubicBezTo>
                  <a:cubicBezTo>
                    <a:pt x="12" y="25"/>
                    <a:pt x="9" y="28"/>
                    <a:pt x="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0">
              <a:extLst>
                <a:ext uri="{FF2B5EF4-FFF2-40B4-BE49-F238E27FC236}">
                  <a16:creationId xmlns:a16="http://schemas.microsoft.com/office/drawing/2014/main" id="{7D64855B-62AF-4422-8E35-DA617256BA4E}"/>
                </a:ext>
              </a:extLst>
            </p:cNvPr>
            <p:cNvSpPr>
              <a:spLocks/>
            </p:cNvSpPr>
            <p:nvPr/>
          </p:nvSpPr>
          <p:spPr bwMode="auto">
            <a:xfrm>
              <a:off x="772" y="670"/>
              <a:ext cx="90" cy="187"/>
            </a:xfrm>
            <a:custGeom>
              <a:avLst/>
              <a:gdLst>
                <a:gd name="T0" fmla="*/ 6 w 59"/>
                <a:gd name="T1" fmla="*/ 125 h 125"/>
                <a:gd name="T2" fmla="*/ 0 w 59"/>
                <a:gd name="T3" fmla="*/ 119 h 125"/>
                <a:gd name="T4" fmla="*/ 6 w 59"/>
                <a:gd name="T5" fmla="*/ 113 h 125"/>
                <a:gd name="T6" fmla="*/ 47 w 59"/>
                <a:gd name="T7" fmla="*/ 62 h 125"/>
                <a:gd name="T8" fmla="*/ 6 w 59"/>
                <a:gd name="T9" fmla="*/ 12 h 125"/>
                <a:gd name="T10" fmla="*/ 0 w 59"/>
                <a:gd name="T11" fmla="*/ 6 h 125"/>
                <a:gd name="T12" fmla="*/ 6 w 59"/>
                <a:gd name="T13" fmla="*/ 0 h 125"/>
                <a:gd name="T14" fmla="*/ 59 w 59"/>
                <a:gd name="T15" fmla="*/ 62 h 125"/>
                <a:gd name="T16" fmla="*/ 6 w 59"/>
                <a:gd name="T17"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25">
                  <a:moveTo>
                    <a:pt x="6" y="125"/>
                  </a:moveTo>
                  <a:cubicBezTo>
                    <a:pt x="3" y="125"/>
                    <a:pt x="0" y="123"/>
                    <a:pt x="0" y="119"/>
                  </a:cubicBezTo>
                  <a:cubicBezTo>
                    <a:pt x="0" y="116"/>
                    <a:pt x="3" y="113"/>
                    <a:pt x="6" y="113"/>
                  </a:cubicBezTo>
                  <a:cubicBezTo>
                    <a:pt x="29" y="113"/>
                    <a:pt x="47" y="90"/>
                    <a:pt x="47" y="62"/>
                  </a:cubicBezTo>
                  <a:cubicBezTo>
                    <a:pt x="47" y="34"/>
                    <a:pt x="29" y="12"/>
                    <a:pt x="6" y="12"/>
                  </a:cubicBezTo>
                  <a:cubicBezTo>
                    <a:pt x="3" y="12"/>
                    <a:pt x="0" y="9"/>
                    <a:pt x="0" y="6"/>
                  </a:cubicBezTo>
                  <a:cubicBezTo>
                    <a:pt x="0" y="2"/>
                    <a:pt x="3" y="0"/>
                    <a:pt x="6" y="0"/>
                  </a:cubicBezTo>
                  <a:cubicBezTo>
                    <a:pt x="35" y="0"/>
                    <a:pt x="59" y="28"/>
                    <a:pt x="59" y="62"/>
                  </a:cubicBezTo>
                  <a:cubicBezTo>
                    <a:pt x="59" y="97"/>
                    <a:pt x="35"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11">
              <a:extLst>
                <a:ext uri="{FF2B5EF4-FFF2-40B4-BE49-F238E27FC236}">
                  <a16:creationId xmlns:a16="http://schemas.microsoft.com/office/drawing/2014/main" id="{4D916EAC-EA33-4362-91B2-CD1522B9F386}"/>
                </a:ext>
              </a:extLst>
            </p:cNvPr>
            <p:cNvSpPr>
              <a:spLocks/>
            </p:cNvSpPr>
            <p:nvPr/>
          </p:nvSpPr>
          <p:spPr bwMode="auto">
            <a:xfrm>
              <a:off x="781" y="720"/>
              <a:ext cx="81" cy="46"/>
            </a:xfrm>
            <a:custGeom>
              <a:avLst/>
              <a:gdLst>
                <a:gd name="T0" fmla="*/ 34 w 53"/>
                <a:gd name="T1" fmla="*/ 31 h 31"/>
                <a:gd name="T2" fmla="*/ 2 w 53"/>
                <a:gd name="T3" fmla="*/ 9 h 31"/>
                <a:gd name="T4" fmla="*/ 4 w 53"/>
                <a:gd name="T5" fmla="*/ 1 h 31"/>
                <a:gd name="T6" fmla="*/ 12 w 53"/>
                <a:gd name="T7" fmla="*/ 3 h 31"/>
                <a:gd name="T8" fmla="*/ 41 w 53"/>
                <a:gd name="T9" fmla="*/ 19 h 31"/>
                <a:gd name="T10" fmla="*/ 45 w 53"/>
                <a:gd name="T11" fmla="*/ 18 h 31"/>
                <a:gd name="T12" fmla="*/ 46 w 53"/>
                <a:gd name="T13" fmla="*/ 18 h 31"/>
                <a:gd name="T14" fmla="*/ 53 w 53"/>
                <a:gd name="T15" fmla="*/ 23 h 31"/>
                <a:gd name="T16" fmla="*/ 48 w 53"/>
                <a:gd name="T17" fmla="*/ 30 h 31"/>
                <a:gd name="T18" fmla="*/ 45 w 53"/>
                <a:gd name="T19" fmla="*/ 30 h 31"/>
                <a:gd name="T20" fmla="*/ 43 w 53"/>
                <a:gd name="T21" fmla="*/ 31 h 31"/>
                <a:gd name="T22" fmla="*/ 34 w 53"/>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1">
                  <a:moveTo>
                    <a:pt x="34" y="31"/>
                  </a:moveTo>
                  <a:cubicBezTo>
                    <a:pt x="21" y="31"/>
                    <a:pt x="10" y="24"/>
                    <a:pt x="2" y="9"/>
                  </a:cubicBezTo>
                  <a:cubicBezTo>
                    <a:pt x="0" y="6"/>
                    <a:pt x="1" y="3"/>
                    <a:pt x="4" y="1"/>
                  </a:cubicBezTo>
                  <a:cubicBezTo>
                    <a:pt x="7" y="0"/>
                    <a:pt x="11" y="1"/>
                    <a:pt x="12" y="3"/>
                  </a:cubicBezTo>
                  <a:cubicBezTo>
                    <a:pt x="20" y="17"/>
                    <a:pt x="28" y="21"/>
                    <a:pt x="41" y="19"/>
                  </a:cubicBezTo>
                  <a:cubicBezTo>
                    <a:pt x="42" y="19"/>
                    <a:pt x="44" y="18"/>
                    <a:pt x="45" y="18"/>
                  </a:cubicBezTo>
                  <a:cubicBezTo>
                    <a:pt x="45" y="18"/>
                    <a:pt x="46" y="18"/>
                    <a:pt x="46" y="18"/>
                  </a:cubicBezTo>
                  <a:cubicBezTo>
                    <a:pt x="49" y="18"/>
                    <a:pt x="52" y="20"/>
                    <a:pt x="53" y="23"/>
                  </a:cubicBezTo>
                  <a:cubicBezTo>
                    <a:pt x="53" y="27"/>
                    <a:pt x="51" y="30"/>
                    <a:pt x="48" y="30"/>
                  </a:cubicBezTo>
                  <a:cubicBezTo>
                    <a:pt x="47" y="30"/>
                    <a:pt x="46" y="30"/>
                    <a:pt x="45" y="30"/>
                  </a:cubicBezTo>
                  <a:cubicBezTo>
                    <a:pt x="45" y="30"/>
                    <a:pt x="44" y="30"/>
                    <a:pt x="43" y="31"/>
                  </a:cubicBezTo>
                  <a:cubicBezTo>
                    <a:pt x="40" y="31"/>
                    <a:pt x="37" y="31"/>
                    <a:pt x="3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2">
              <a:extLst>
                <a:ext uri="{FF2B5EF4-FFF2-40B4-BE49-F238E27FC236}">
                  <a16:creationId xmlns:a16="http://schemas.microsoft.com/office/drawing/2014/main" id="{D9500672-894A-4FC1-B9E9-1D38F1591323}"/>
                </a:ext>
              </a:extLst>
            </p:cNvPr>
            <p:cNvSpPr>
              <a:spLocks/>
            </p:cNvSpPr>
            <p:nvPr/>
          </p:nvSpPr>
          <p:spPr bwMode="auto">
            <a:xfrm>
              <a:off x="799" y="950"/>
              <a:ext cx="114" cy="73"/>
            </a:xfrm>
            <a:custGeom>
              <a:avLst/>
              <a:gdLst>
                <a:gd name="T0" fmla="*/ 31 w 74"/>
                <a:gd name="T1" fmla="*/ 49 h 49"/>
                <a:gd name="T2" fmla="*/ 31 w 74"/>
                <a:gd name="T3" fmla="*/ 49 h 49"/>
                <a:gd name="T4" fmla="*/ 26 w 74"/>
                <a:gd name="T5" fmla="*/ 47 h 49"/>
                <a:gd name="T6" fmla="*/ 3 w 74"/>
                <a:gd name="T7" fmla="*/ 23 h 49"/>
                <a:gd name="T8" fmla="*/ 3 w 74"/>
                <a:gd name="T9" fmla="*/ 14 h 49"/>
                <a:gd name="T10" fmla="*/ 11 w 74"/>
                <a:gd name="T11" fmla="*/ 14 h 49"/>
                <a:gd name="T12" fmla="*/ 31 w 74"/>
                <a:gd name="T13" fmla="*/ 34 h 49"/>
                <a:gd name="T14" fmla="*/ 63 w 74"/>
                <a:gd name="T15" fmla="*/ 2 h 49"/>
                <a:gd name="T16" fmla="*/ 71 w 74"/>
                <a:gd name="T17" fmla="*/ 3 h 49"/>
                <a:gd name="T18" fmla="*/ 71 w 74"/>
                <a:gd name="T19" fmla="*/ 11 h 49"/>
                <a:gd name="T20" fmla="*/ 35 w 74"/>
                <a:gd name="T21" fmla="*/ 47 h 49"/>
                <a:gd name="T22" fmla="*/ 31 w 74"/>
                <a:gd name="T2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49">
                  <a:moveTo>
                    <a:pt x="31" y="49"/>
                  </a:moveTo>
                  <a:cubicBezTo>
                    <a:pt x="31" y="49"/>
                    <a:pt x="31" y="49"/>
                    <a:pt x="31" y="49"/>
                  </a:cubicBezTo>
                  <a:cubicBezTo>
                    <a:pt x="29" y="49"/>
                    <a:pt x="28" y="48"/>
                    <a:pt x="26" y="47"/>
                  </a:cubicBezTo>
                  <a:cubicBezTo>
                    <a:pt x="3" y="23"/>
                    <a:pt x="3" y="23"/>
                    <a:pt x="3" y="23"/>
                  </a:cubicBezTo>
                  <a:cubicBezTo>
                    <a:pt x="0" y="21"/>
                    <a:pt x="0" y="17"/>
                    <a:pt x="3" y="14"/>
                  </a:cubicBezTo>
                  <a:cubicBezTo>
                    <a:pt x="5" y="12"/>
                    <a:pt x="9" y="12"/>
                    <a:pt x="11" y="14"/>
                  </a:cubicBezTo>
                  <a:cubicBezTo>
                    <a:pt x="31" y="34"/>
                    <a:pt x="31" y="34"/>
                    <a:pt x="31" y="34"/>
                  </a:cubicBezTo>
                  <a:cubicBezTo>
                    <a:pt x="63" y="2"/>
                    <a:pt x="63" y="2"/>
                    <a:pt x="63" y="2"/>
                  </a:cubicBezTo>
                  <a:cubicBezTo>
                    <a:pt x="65" y="0"/>
                    <a:pt x="69" y="0"/>
                    <a:pt x="71" y="3"/>
                  </a:cubicBezTo>
                  <a:cubicBezTo>
                    <a:pt x="74" y="5"/>
                    <a:pt x="74" y="9"/>
                    <a:pt x="71" y="11"/>
                  </a:cubicBezTo>
                  <a:cubicBezTo>
                    <a:pt x="35" y="47"/>
                    <a:pt x="35" y="47"/>
                    <a:pt x="35" y="47"/>
                  </a:cubicBezTo>
                  <a:cubicBezTo>
                    <a:pt x="34" y="48"/>
                    <a:pt x="32" y="49"/>
                    <a:pt x="3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3">
              <a:extLst>
                <a:ext uri="{FF2B5EF4-FFF2-40B4-BE49-F238E27FC236}">
                  <a16:creationId xmlns:a16="http://schemas.microsoft.com/office/drawing/2014/main" id="{A4CA0334-7FC4-4372-BEA5-F0453548D060}"/>
                </a:ext>
              </a:extLst>
            </p:cNvPr>
            <p:cNvSpPr>
              <a:spLocks noEditPoints="1"/>
            </p:cNvSpPr>
            <p:nvPr/>
          </p:nvSpPr>
          <p:spPr bwMode="auto">
            <a:xfrm>
              <a:off x="755" y="889"/>
              <a:ext cx="202" cy="197"/>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29"/>
                    <a:pt x="30" y="0"/>
                    <a:pt x="66" y="0"/>
                  </a:cubicBezTo>
                  <a:cubicBezTo>
                    <a:pt x="102" y="0"/>
                    <a:pt x="132" y="29"/>
                    <a:pt x="132" y="66"/>
                  </a:cubicBezTo>
                  <a:cubicBezTo>
                    <a:pt x="132" y="102"/>
                    <a:pt x="102" y="132"/>
                    <a:pt x="66" y="132"/>
                  </a:cubicBezTo>
                  <a:close/>
                  <a:moveTo>
                    <a:pt x="66" y="12"/>
                  </a:moveTo>
                  <a:cubicBezTo>
                    <a:pt x="36" y="12"/>
                    <a:pt x="12" y="36"/>
                    <a:pt x="12" y="66"/>
                  </a:cubicBezTo>
                  <a:cubicBezTo>
                    <a:pt x="12" y="96"/>
                    <a:pt x="36" y="120"/>
                    <a:pt x="66" y="120"/>
                  </a:cubicBezTo>
                  <a:cubicBezTo>
                    <a:pt x="96" y="120"/>
                    <a:pt x="120" y="96"/>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0" name="Group 71">
            <a:extLst>
              <a:ext uri="{FF2B5EF4-FFF2-40B4-BE49-F238E27FC236}">
                <a16:creationId xmlns:a16="http://schemas.microsoft.com/office/drawing/2014/main" id="{EE622A8E-075D-4DD8-886D-3C3E163D131D}"/>
              </a:ext>
            </a:extLst>
          </p:cNvPr>
          <p:cNvGrpSpPr>
            <a:grpSpLocks noChangeAspect="1"/>
          </p:cNvGrpSpPr>
          <p:nvPr/>
        </p:nvGrpSpPr>
        <p:grpSpPr bwMode="auto">
          <a:xfrm>
            <a:off x="9798254" y="5938153"/>
            <a:ext cx="451623" cy="452684"/>
            <a:chOff x="350" y="1719"/>
            <a:chExt cx="426" cy="427"/>
          </a:xfrm>
          <a:solidFill>
            <a:schemeClr val="bg1">
              <a:lumMod val="50000"/>
            </a:schemeClr>
          </a:solidFill>
        </p:grpSpPr>
        <p:sp>
          <p:nvSpPr>
            <p:cNvPr id="61" name="Freeform 72">
              <a:extLst>
                <a:ext uri="{FF2B5EF4-FFF2-40B4-BE49-F238E27FC236}">
                  <a16:creationId xmlns:a16="http://schemas.microsoft.com/office/drawing/2014/main" id="{7B2D2CEF-4780-48B2-A7E5-5281B7982169}"/>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2" name="Freeform 73">
              <a:extLst>
                <a:ext uri="{FF2B5EF4-FFF2-40B4-BE49-F238E27FC236}">
                  <a16:creationId xmlns:a16="http://schemas.microsoft.com/office/drawing/2014/main" id="{60288054-214E-48E9-8851-1BB0B0AE08C0}"/>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3" name="Freeform 74">
              <a:extLst>
                <a:ext uri="{FF2B5EF4-FFF2-40B4-BE49-F238E27FC236}">
                  <a16:creationId xmlns:a16="http://schemas.microsoft.com/office/drawing/2014/main" id="{8404976C-E3AA-4A1D-9CF8-AB2FF7C13684}"/>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4" name="Freeform 75">
              <a:extLst>
                <a:ext uri="{FF2B5EF4-FFF2-40B4-BE49-F238E27FC236}">
                  <a16:creationId xmlns:a16="http://schemas.microsoft.com/office/drawing/2014/main" id="{A7D3C133-1745-4639-9E06-2097C62E0478}"/>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5" name="Freeform 76">
              <a:extLst>
                <a:ext uri="{FF2B5EF4-FFF2-40B4-BE49-F238E27FC236}">
                  <a16:creationId xmlns:a16="http://schemas.microsoft.com/office/drawing/2014/main" id="{0C638C8E-16E1-4269-8D62-4528EE6B9005}"/>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6" name="Freeform 77">
              <a:extLst>
                <a:ext uri="{FF2B5EF4-FFF2-40B4-BE49-F238E27FC236}">
                  <a16:creationId xmlns:a16="http://schemas.microsoft.com/office/drawing/2014/main" id="{37DCFEFC-050D-4EAB-B45D-B366FFC8F250}"/>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7" name="Freeform 78">
              <a:extLst>
                <a:ext uri="{FF2B5EF4-FFF2-40B4-BE49-F238E27FC236}">
                  <a16:creationId xmlns:a16="http://schemas.microsoft.com/office/drawing/2014/main" id="{E718818C-B991-403A-8EA6-206CB47201E4}"/>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8" name="Freeform 79">
              <a:extLst>
                <a:ext uri="{FF2B5EF4-FFF2-40B4-BE49-F238E27FC236}">
                  <a16:creationId xmlns:a16="http://schemas.microsoft.com/office/drawing/2014/main" id="{DBF0FFBF-4628-4BEB-8171-41608A58B7B3}"/>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9" name="Freeform 80">
              <a:extLst>
                <a:ext uri="{FF2B5EF4-FFF2-40B4-BE49-F238E27FC236}">
                  <a16:creationId xmlns:a16="http://schemas.microsoft.com/office/drawing/2014/main" id="{CEE2CCC5-FAED-48BB-8A9A-BCD3CB0E361E}"/>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0" name="Freeform 81">
              <a:extLst>
                <a:ext uri="{FF2B5EF4-FFF2-40B4-BE49-F238E27FC236}">
                  <a16:creationId xmlns:a16="http://schemas.microsoft.com/office/drawing/2014/main" id="{4F73DF35-A92E-48F9-A1A4-E1D31B7C1264}"/>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1" name="Freeform 82">
              <a:extLst>
                <a:ext uri="{FF2B5EF4-FFF2-40B4-BE49-F238E27FC236}">
                  <a16:creationId xmlns:a16="http://schemas.microsoft.com/office/drawing/2014/main" id="{7C85BFA7-4AAD-4F14-96FB-0C922A23C662}"/>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2" name="Freeform 83">
              <a:extLst>
                <a:ext uri="{FF2B5EF4-FFF2-40B4-BE49-F238E27FC236}">
                  <a16:creationId xmlns:a16="http://schemas.microsoft.com/office/drawing/2014/main" id="{A20717F1-3E63-4094-8468-92873AB3538C}"/>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73" name="Group 63">
            <a:extLst>
              <a:ext uri="{FF2B5EF4-FFF2-40B4-BE49-F238E27FC236}">
                <a16:creationId xmlns:a16="http://schemas.microsoft.com/office/drawing/2014/main" id="{48A5A5E3-FB33-49CA-A930-87D3BE4F61E1}"/>
              </a:ext>
            </a:extLst>
          </p:cNvPr>
          <p:cNvGrpSpPr>
            <a:grpSpLocks noChangeAspect="1"/>
          </p:cNvGrpSpPr>
          <p:nvPr/>
        </p:nvGrpSpPr>
        <p:grpSpPr bwMode="auto">
          <a:xfrm>
            <a:off x="3336760" y="5938153"/>
            <a:ext cx="653708" cy="452684"/>
            <a:chOff x="6700" y="1999"/>
            <a:chExt cx="439" cy="304"/>
          </a:xfrm>
          <a:solidFill>
            <a:schemeClr val="bg1">
              <a:lumMod val="50000"/>
            </a:schemeClr>
          </a:solidFill>
        </p:grpSpPr>
        <p:sp>
          <p:nvSpPr>
            <p:cNvPr id="74" name="Freeform 64">
              <a:extLst>
                <a:ext uri="{FF2B5EF4-FFF2-40B4-BE49-F238E27FC236}">
                  <a16:creationId xmlns:a16="http://schemas.microsoft.com/office/drawing/2014/main" id="{4EA0E320-3A48-4A05-ADC1-F88C209A2C44}"/>
                </a:ext>
              </a:extLst>
            </p:cNvPr>
            <p:cNvSpPr>
              <a:spLocks/>
            </p:cNvSpPr>
            <p:nvPr/>
          </p:nvSpPr>
          <p:spPr bwMode="auto">
            <a:xfrm>
              <a:off x="6864" y="2012"/>
              <a:ext cx="92" cy="112"/>
            </a:xfrm>
            <a:custGeom>
              <a:avLst/>
              <a:gdLst>
                <a:gd name="T0" fmla="*/ 60 w 60"/>
                <a:gd name="T1" fmla="*/ 37 h 75"/>
                <a:gd name="T2" fmla="*/ 60 w 60"/>
                <a:gd name="T3" fmla="*/ 36 h 75"/>
                <a:gd name="T4" fmla="*/ 60 w 60"/>
                <a:gd name="T5" fmla="*/ 35 h 75"/>
                <a:gd name="T6" fmla="*/ 59 w 60"/>
                <a:gd name="T7" fmla="*/ 34 h 75"/>
                <a:gd name="T8" fmla="*/ 59 w 60"/>
                <a:gd name="T9" fmla="*/ 34 h 75"/>
                <a:gd name="T10" fmla="*/ 34 w 60"/>
                <a:gd name="T11" fmla="*/ 3 h 75"/>
                <a:gd name="T12" fmla="*/ 26 w 60"/>
                <a:gd name="T13" fmla="*/ 2 h 75"/>
                <a:gd name="T14" fmla="*/ 25 w 60"/>
                <a:gd name="T15" fmla="*/ 10 h 75"/>
                <a:gd name="T16" fmla="*/ 25 w 60"/>
                <a:gd name="T17" fmla="*/ 10 h 75"/>
                <a:gd name="T18" fmla="*/ 42 w 60"/>
                <a:gd name="T19" fmla="*/ 31 h 75"/>
                <a:gd name="T20" fmla="*/ 6 w 60"/>
                <a:gd name="T21" fmla="*/ 31 h 75"/>
                <a:gd name="T22" fmla="*/ 0 w 60"/>
                <a:gd name="T23" fmla="*/ 37 h 75"/>
                <a:gd name="T24" fmla="*/ 6 w 60"/>
                <a:gd name="T25" fmla="*/ 43 h 75"/>
                <a:gd name="T26" fmla="*/ 42 w 60"/>
                <a:gd name="T27" fmla="*/ 43 h 75"/>
                <a:gd name="T28" fmla="*/ 25 w 60"/>
                <a:gd name="T29" fmla="*/ 64 h 75"/>
                <a:gd name="T30" fmla="*/ 26 w 60"/>
                <a:gd name="T31" fmla="*/ 73 h 75"/>
                <a:gd name="T32" fmla="*/ 34 w 60"/>
                <a:gd name="T33" fmla="*/ 72 h 75"/>
                <a:gd name="T34" fmla="*/ 59 w 60"/>
                <a:gd name="T35" fmla="*/ 41 h 75"/>
                <a:gd name="T36" fmla="*/ 59 w 60"/>
                <a:gd name="T37" fmla="*/ 41 h 75"/>
                <a:gd name="T38" fmla="*/ 60 w 60"/>
                <a:gd name="T39" fmla="*/ 39 h 75"/>
                <a:gd name="T40" fmla="*/ 60 w 60"/>
                <a:gd name="T41" fmla="*/ 39 h 75"/>
                <a:gd name="T42" fmla="*/ 60 w 60"/>
                <a:gd name="T43" fmla="*/ 37 h 75"/>
                <a:gd name="T44" fmla="*/ 60 w 60"/>
                <a:gd name="T45"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75">
                  <a:moveTo>
                    <a:pt x="60" y="37"/>
                  </a:moveTo>
                  <a:cubicBezTo>
                    <a:pt x="60" y="37"/>
                    <a:pt x="60" y="36"/>
                    <a:pt x="60" y="36"/>
                  </a:cubicBezTo>
                  <a:cubicBezTo>
                    <a:pt x="60" y="35"/>
                    <a:pt x="60" y="35"/>
                    <a:pt x="60" y="35"/>
                  </a:cubicBezTo>
                  <a:cubicBezTo>
                    <a:pt x="60" y="35"/>
                    <a:pt x="59" y="34"/>
                    <a:pt x="59" y="34"/>
                  </a:cubicBezTo>
                  <a:cubicBezTo>
                    <a:pt x="59" y="34"/>
                    <a:pt x="59" y="34"/>
                    <a:pt x="59" y="34"/>
                  </a:cubicBezTo>
                  <a:cubicBezTo>
                    <a:pt x="34" y="3"/>
                    <a:pt x="34" y="3"/>
                    <a:pt x="34" y="3"/>
                  </a:cubicBezTo>
                  <a:cubicBezTo>
                    <a:pt x="32" y="0"/>
                    <a:pt x="28" y="0"/>
                    <a:pt x="26" y="2"/>
                  </a:cubicBezTo>
                  <a:cubicBezTo>
                    <a:pt x="23" y="4"/>
                    <a:pt x="23" y="8"/>
                    <a:pt x="25" y="10"/>
                  </a:cubicBezTo>
                  <a:cubicBezTo>
                    <a:pt x="25" y="10"/>
                    <a:pt x="25" y="10"/>
                    <a:pt x="25" y="10"/>
                  </a:cubicBezTo>
                  <a:cubicBezTo>
                    <a:pt x="42" y="31"/>
                    <a:pt x="42" y="31"/>
                    <a:pt x="42" y="31"/>
                  </a:cubicBezTo>
                  <a:cubicBezTo>
                    <a:pt x="6" y="31"/>
                    <a:pt x="6" y="31"/>
                    <a:pt x="6" y="31"/>
                  </a:cubicBezTo>
                  <a:cubicBezTo>
                    <a:pt x="3" y="31"/>
                    <a:pt x="0" y="34"/>
                    <a:pt x="0" y="37"/>
                  </a:cubicBezTo>
                  <a:cubicBezTo>
                    <a:pt x="0" y="41"/>
                    <a:pt x="3" y="43"/>
                    <a:pt x="6" y="43"/>
                  </a:cubicBezTo>
                  <a:cubicBezTo>
                    <a:pt x="42" y="43"/>
                    <a:pt x="42" y="43"/>
                    <a:pt x="42" y="43"/>
                  </a:cubicBezTo>
                  <a:cubicBezTo>
                    <a:pt x="25" y="64"/>
                    <a:pt x="25" y="64"/>
                    <a:pt x="25" y="64"/>
                  </a:cubicBezTo>
                  <a:cubicBezTo>
                    <a:pt x="23" y="67"/>
                    <a:pt x="23" y="71"/>
                    <a:pt x="26" y="73"/>
                  </a:cubicBezTo>
                  <a:cubicBezTo>
                    <a:pt x="28" y="75"/>
                    <a:pt x="32" y="74"/>
                    <a:pt x="34" y="72"/>
                  </a:cubicBezTo>
                  <a:cubicBezTo>
                    <a:pt x="59" y="41"/>
                    <a:pt x="59" y="41"/>
                    <a:pt x="59" y="41"/>
                  </a:cubicBezTo>
                  <a:cubicBezTo>
                    <a:pt x="59" y="41"/>
                    <a:pt x="59" y="41"/>
                    <a:pt x="59" y="41"/>
                  </a:cubicBezTo>
                  <a:cubicBezTo>
                    <a:pt x="59" y="40"/>
                    <a:pt x="60" y="40"/>
                    <a:pt x="60" y="39"/>
                  </a:cubicBezTo>
                  <a:cubicBezTo>
                    <a:pt x="60" y="39"/>
                    <a:pt x="60" y="39"/>
                    <a:pt x="60" y="39"/>
                  </a:cubicBezTo>
                  <a:cubicBezTo>
                    <a:pt x="60" y="39"/>
                    <a:pt x="60" y="38"/>
                    <a:pt x="60" y="37"/>
                  </a:cubicBezTo>
                  <a:cubicBezTo>
                    <a:pt x="60" y="37"/>
                    <a:pt x="60" y="37"/>
                    <a:pt x="6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65">
              <a:extLst>
                <a:ext uri="{FF2B5EF4-FFF2-40B4-BE49-F238E27FC236}">
                  <a16:creationId xmlns:a16="http://schemas.microsoft.com/office/drawing/2014/main" id="{F9D6384A-EBE5-47CF-9D3F-9E051F88B157}"/>
                </a:ext>
              </a:extLst>
            </p:cNvPr>
            <p:cNvSpPr>
              <a:spLocks/>
            </p:cNvSpPr>
            <p:nvPr/>
          </p:nvSpPr>
          <p:spPr bwMode="auto">
            <a:xfrm>
              <a:off x="6864" y="2175"/>
              <a:ext cx="92" cy="112"/>
            </a:xfrm>
            <a:custGeom>
              <a:avLst/>
              <a:gdLst>
                <a:gd name="T0" fmla="*/ 54 w 60"/>
                <a:gd name="T1" fmla="*/ 32 h 75"/>
                <a:gd name="T2" fmla="*/ 19 w 60"/>
                <a:gd name="T3" fmla="*/ 32 h 75"/>
                <a:gd name="T4" fmla="*/ 36 w 60"/>
                <a:gd name="T5" fmla="*/ 11 h 75"/>
                <a:gd name="T6" fmla="*/ 35 w 60"/>
                <a:gd name="T7" fmla="*/ 2 h 75"/>
                <a:gd name="T8" fmla="*/ 26 w 60"/>
                <a:gd name="T9" fmla="*/ 3 h 75"/>
                <a:gd name="T10" fmla="*/ 26 w 60"/>
                <a:gd name="T11" fmla="*/ 3 h 75"/>
                <a:gd name="T12" fmla="*/ 2 w 60"/>
                <a:gd name="T13" fmla="*/ 34 h 75"/>
                <a:gd name="T14" fmla="*/ 2 w 60"/>
                <a:gd name="T15" fmla="*/ 34 h 75"/>
                <a:gd name="T16" fmla="*/ 1 w 60"/>
                <a:gd name="T17" fmla="*/ 36 h 75"/>
                <a:gd name="T18" fmla="*/ 1 w 60"/>
                <a:gd name="T19" fmla="*/ 36 h 75"/>
                <a:gd name="T20" fmla="*/ 0 w 60"/>
                <a:gd name="T21" fmla="*/ 38 h 75"/>
                <a:gd name="T22" fmla="*/ 0 w 60"/>
                <a:gd name="T23" fmla="*/ 38 h 75"/>
                <a:gd name="T24" fmla="*/ 0 w 60"/>
                <a:gd name="T25" fmla="*/ 38 h 75"/>
                <a:gd name="T26" fmla="*/ 1 w 60"/>
                <a:gd name="T27" fmla="*/ 40 h 75"/>
                <a:gd name="T28" fmla="*/ 1 w 60"/>
                <a:gd name="T29" fmla="*/ 40 h 75"/>
                <a:gd name="T30" fmla="*/ 2 w 60"/>
                <a:gd name="T31" fmla="*/ 41 h 75"/>
                <a:gd name="T32" fmla="*/ 2 w 60"/>
                <a:gd name="T33" fmla="*/ 42 h 75"/>
                <a:gd name="T34" fmla="*/ 26 w 60"/>
                <a:gd name="T35" fmla="*/ 72 h 75"/>
                <a:gd name="T36" fmla="*/ 35 w 60"/>
                <a:gd name="T37" fmla="*/ 73 h 75"/>
                <a:gd name="T38" fmla="*/ 36 w 60"/>
                <a:gd name="T39" fmla="*/ 65 h 75"/>
                <a:gd name="T40" fmla="*/ 19 w 60"/>
                <a:gd name="T41" fmla="*/ 44 h 75"/>
                <a:gd name="T42" fmla="*/ 54 w 60"/>
                <a:gd name="T43" fmla="*/ 44 h 75"/>
                <a:gd name="T44" fmla="*/ 60 w 60"/>
                <a:gd name="T45" fmla="*/ 38 h 75"/>
                <a:gd name="T46" fmla="*/ 54 w 60"/>
                <a:gd name="T47"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5">
                  <a:moveTo>
                    <a:pt x="54" y="32"/>
                  </a:moveTo>
                  <a:cubicBezTo>
                    <a:pt x="19" y="32"/>
                    <a:pt x="19" y="32"/>
                    <a:pt x="19" y="32"/>
                  </a:cubicBezTo>
                  <a:cubicBezTo>
                    <a:pt x="36" y="11"/>
                    <a:pt x="36" y="11"/>
                    <a:pt x="36" y="11"/>
                  </a:cubicBezTo>
                  <a:cubicBezTo>
                    <a:pt x="38" y="8"/>
                    <a:pt x="37" y="4"/>
                    <a:pt x="35" y="2"/>
                  </a:cubicBezTo>
                  <a:cubicBezTo>
                    <a:pt x="32" y="0"/>
                    <a:pt x="28" y="1"/>
                    <a:pt x="26" y="3"/>
                  </a:cubicBezTo>
                  <a:cubicBezTo>
                    <a:pt x="26" y="3"/>
                    <a:pt x="26" y="3"/>
                    <a:pt x="26" y="3"/>
                  </a:cubicBezTo>
                  <a:cubicBezTo>
                    <a:pt x="2" y="34"/>
                    <a:pt x="2" y="34"/>
                    <a:pt x="2" y="34"/>
                  </a:cubicBezTo>
                  <a:cubicBezTo>
                    <a:pt x="2" y="34"/>
                    <a:pt x="2" y="34"/>
                    <a:pt x="2" y="34"/>
                  </a:cubicBezTo>
                  <a:cubicBezTo>
                    <a:pt x="1" y="35"/>
                    <a:pt x="1" y="35"/>
                    <a:pt x="1" y="36"/>
                  </a:cubicBezTo>
                  <a:cubicBezTo>
                    <a:pt x="1" y="36"/>
                    <a:pt x="1" y="36"/>
                    <a:pt x="1" y="36"/>
                  </a:cubicBezTo>
                  <a:cubicBezTo>
                    <a:pt x="0" y="37"/>
                    <a:pt x="0" y="37"/>
                    <a:pt x="0" y="38"/>
                  </a:cubicBezTo>
                  <a:cubicBezTo>
                    <a:pt x="0" y="38"/>
                    <a:pt x="0" y="38"/>
                    <a:pt x="0" y="38"/>
                  </a:cubicBezTo>
                  <a:cubicBezTo>
                    <a:pt x="0" y="38"/>
                    <a:pt x="0" y="38"/>
                    <a:pt x="0" y="38"/>
                  </a:cubicBezTo>
                  <a:cubicBezTo>
                    <a:pt x="0" y="38"/>
                    <a:pt x="0" y="39"/>
                    <a:pt x="1" y="40"/>
                  </a:cubicBezTo>
                  <a:cubicBezTo>
                    <a:pt x="1" y="40"/>
                    <a:pt x="1" y="40"/>
                    <a:pt x="1" y="40"/>
                  </a:cubicBezTo>
                  <a:cubicBezTo>
                    <a:pt x="1" y="40"/>
                    <a:pt x="1" y="41"/>
                    <a:pt x="2" y="41"/>
                  </a:cubicBezTo>
                  <a:cubicBezTo>
                    <a:pt x="2" y="42"/>
                    <a:pt x="2" y="42"/>
                    <a:pt x="2" y="42"/>
                  </a:cubicBezTo>
                  <a:cubicBezTo>
                    <a:pt x="26" y="72"/>
                    <a:pt x="26" y="72"/>
                    <a:pt x="26" y="72"/>
                  </a:cubicBezTo>
                  <a:cubicBezTo>
                    <a:pt x="28" y="75"/>
                    <a:pt x="32" y="75"/>
                    <a:pt x="35" y="73"/>
                  </a:cubicBezTo>
                  <a:cubicBezTo>
                    <a:pt x="37" y="71"/>
                    <a:pt x="38" y="68"/>
                    <a:pt x="36" y="65"/>
                  </a:cubicBezTo>
                  <a:cubicBezTo>
                    <a:pt x="19" y="44"/>
                    <a:pt x="19" y="44"/>
                    <a:pt x="19" y="44"/>
                  </a:cubicBezTo>
                  <a:cubicBezTo>
                    <a:pt x="54" y="44"/>
                    <a:pt x="54" y="44"/>
                    <a:pt x="54" y="44"/>
                  </a:cubicBezTo>
                  <a:cubicBezTo>
                    <a:pt x="58" y="44"/>
                    <a:pt x="60" y="41"/>
                    <a:pt x="60" y="38"/>
                  </a:cubicBezTo>
                  <a:cubicBezTo>
                    <a:pt x="60" y="35"/>
                    <a:pt x="58" y="32"/>
                    <a:pt x="5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66">
              <a:extLst>
                <a:ext uri="{FF2B5EF4-FFF2-40B4-BE49-F238E27FC236}">
                  <a16:creationId xmlns:a16="http://schemas.microsoft.com/office/drawing/2014/main" id="{D5914A1D-3551-4ED7-B60D-CC97CD78EE46}"/>
                </a:ext>
              </a:extLst>
            </p:cNvPr>
            <p:cNvSpPr>
              <a:spLocks noEditPoints="1"/>
            </p:cNvSpPr>
            <p:nvPr/>
          </p:nvSpPr>
          <p:spPr bwMode="auto">
            <a:xfrm>
              <a:off x="6700" y="1999"/>
              <a:ext cx="110" cy="107"/>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36 w 72"/>
                <a:gd name="T11" fmla="*/ 60 h 72"/>
                <a:gd name="T12" fmla="*/ 12 w 72"/>
                <a:gd name="T13" fmla="*/ 36 h 72"/>
                <a:gd name="T14" fmla="*/ 36 w 72"/>
                <a:gd name="T15" fmla="*/ 12 h 72"/>
                <a:gd name="T16" fmla="*/ 60 w 72"/>
                <a:gd name="T17" fmla="*/ 36 h 72"/>
                <a:gd name="T18" fmla="*/ 36 w 72"/>
                <a:gd name="T1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0"/>
                  </a:moveTo>
                  <a:cubicBezTo>
                    <a:pt x="16" y="0"/>
                    <a:pt x="0" y="17"/>
                    <a:pt x="0" y="36"/>
                  </a:cubicBezTo>
                  <a:cubicBezTo>
                    <a:pt x="0" y="56"/>
                    <a:pt x="16" y="72"/>
                    <a:pt x="36" y="72"/>
                  </a:cubicBezTo>
                  <a:cubicBezTo>
                    <a:pt x="56" y="72"/>
                    <a:pt x="72" y="56"/>
                    <a:pt x="72" y="36"/>
                  </a:cubicBezTo>
                  <a:cubicBezTo>
                    <a:pt x="72" y="17"/>
                    <a:pt x="56" y="0"/>
                    <a:pt x="36" y="0"/>
                  </a:cubicBezTo>
                  <a:close/>
                  <a:moveTo>
                    <a:pt x="36" y="60"/>
                  </a:moveTo>
                  <a:cubicBezTo>
                    <a:pt x="23" y="60"/>
                    <a:pt x="12" y="50"/>
                    <a:pt x="12" y="36"/>
                  </a:cubicBezTo>
                  <a:cubicBezTo>
                    <a:pt x="12" y="23"/>
                    <a:pt x="23" y="12"/>
                    <a:pt x="36" y="12"/>
                  </a:cubicBezTo>
                  <a:cubicBezTo>
                    <a:pt x="49" y="12"/>
                    <a:pt x="60" y="23"/>
                    <a:pt x="60" y="36"/>
                  </a:cubicBezTo>
                  <a:cubicBezTo>
                    <a:pt x="60" y="50"/>
                    <a:pt x="49" y="60"/>
                    <a:pt x="3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67">
              <a:extLst>
                <a:ext uri="{FF2B5EF4-FFF2-40B4-BE49-F238E27FC236}">
                  <a16:creationId xmlns:a16="http://schemas.microsoft.com/office/drawing/2014/main" id="{1D7FD784-FA81-4A7D-8C2E-F271D11911A4}"/>
                </a:ext>
              </a:extLst>
            </p:cNvPr>
            <p:cNvSpPr>
              <a:spLocks noEditPoints="1"/>
            </p:cNvSpPr>
            <p:nvPr/>
          </p:nvSpPr>
          <p:spPr bwMode="auto">
            <a:xfrm>
              <a:off x="6700" y="2124"/>
              <a:ext cx="110" cy="179"/>
            </a:xfrm>
            <a:custGeom>
              <a:avLst/>
              <a:gdLst>
                <a:gd name="T0" fmla="*/ 36 w 72"/>
                <a:gd name="T1" fmla="*/ 0 h 120"/>
                <a:gd name="T2" fmla="*/ 0 w 72"/>
                <a:gd name="T3" fmla="*/ 36 h 120"/>
                <a:gd name="T4" fmla="*/ 0 w 72"/>
                <a:gd name="T5" fmla="*/ 114 h 120"/>
                <a:gd name="T6" fmla="*/ 2 w 72"/>
                <a:gd name="T7" fmla="*/ 118 h 120"/>
                <a:gd name="T8" fmla="*/ 6 w 72"/>
                <a:gd name="T9" fmla="*/ 120 h 120"/>
                <a:gd name="T10" fmla="*/ 66 w 72"/>
                <a:gd name="T11" fmla="*/ 120 h 120"/>
                <a:gd name="T12" fmla="*/ 70 w 72"/>
                <a:gd name="T13" fmla="*/ 118 h 120"/>
                <a:gd name="T14" fmla="*/ 72 w 72"/>
                <a:gd name="T15" fmla="*/ 114 h 120"/>
                <a:gd name="T16" fmla="*/ 72 w 72"/>
                <a:gd name="T17" fmla="*/ 36 h 120"/>
                <a:gd name="T18" fmla="*/ 36 w 72"/>
                <a:gd name="T19" fmla="*/ 0 h 120"/>
                <a:gd name="T20" fmla="*/ 60 w 72"/>
                <a:gd name="T21" fmla="*/ 108 h 120"/>
                <a:gd name="T22" fmla="*/ 12 w 72"/>
                <a:gd name="T23" fmla="*/ 108 h 120"/>
                <a:gd name="T24" fmla="*/ 12 w 72"/>
                <a:gd name="T25" fmla="*/ 36 h 120"/>
                <a:gd name="T26" fmla="*/ 36 w 72"/>
                <a:gd name="T27" fmla="*/ 12 h 120"/>
                <a:gd name="T28" fmla="*/ 60 w 72"/>
                <a:gd name="T29" fmla="*/ 36 h 120"/>
                <a:gd name="T30" fmla="*/ 60 w 72"/>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120">
                  <a:moveTo>
                    <a:pt x="36" y="0"/>
                  </a:moveTo>
                  <a:cubicBezTo>
                    <a:pt x="16" y="0"/>
                    <a:pt x="0" y="16"/>
                    <a:pt x="0" y="36"/>
                  </a:cubicBezTo>
                  <a:cubicBezTo>
                    <a:pt x="0" y="114"/>
                    <a:pt x="0" y="114"/>
                    <a:pt x="0" y="114"/>
                  </a:cubicBezTo>
                  <a:cubicBezTo>
                    <a:pt x="0" y="116"/>
                    <a:pt x="1" y="117"/>
                    <a:pt x="2" y="118"/>
                  </a:cubicBezTo>
                  <a:cubicBezTo>
                    <a:pt x="3" y="119"/>
                    <a:pt x="4" y="120"/>
                    <a:pt x="6" y="120"/>
                  </a:cubicBezTo>
                  <a:cubicBezTo>
                    <a:pt x="66" y="120"/>
                    <a:pt x="66" y="120"/>
                    <a:pt x="66" y="120"/>
                  </a:cubicBezTo>
                  <a:cubicBezTo>
                    <a:pt x="67" y="120"/>
                    <a:pt x="69" y="119"/>
                    <a:pt x="70" y="118"/>
                  </a:cubicBezTo>
                  <a:cubicBezTo>
                    <a:pt x="71" y="117"/>
                    <a:pt x="72" y="116"/>
                    <a:pt x="72" y="114"/>
                  </a:cubicBezTo>
                  <a:cubicBezTo>
                    <a:pt x="72" y="36"/>
                    <a:pt x="72" y="36"/>
                    <a:pt x="72" y="36"/>
                  </a:cubicBezTo>
                  <a:cubicBezTo>
                    <a:pt x="72" y="16"/>
                    <a:pt x="56" y="0"/>
                    <a:pt x="36" y="0"/>
                  </a:cubicBezTo>
                  <a:close/>
                  <a:moveTo>
                    <a:pt x="60" y="108"/>
                  </a:moveTo>
                  <a:cubicBezTo>
                    <a:pt x="12" y="108"/>
                    <a:pt x="12" y="108"/>
                    <a:pt x="12" y="108"/>
                  </a:cubicBezTo>
                  <a:cubicBezTo>
                    <a:pt x="12" y="36"/>
                    <a:pt x="12" y="36"/>
                    <a:pt x="12" y="36"/>
                  </a:cubicBezTo>
                  <a:cubicBezTo>
                    <a:pt x="12" y="23"/>
                    <a:pt x="23" y="12"/>
                    <a:pt x="36" y="12"/>
                  </a:cubicBezTo>
                  <a:cubicBezTo>
                    <a:pt x="49" y="12"/>
                    <a:pt x="60" y="23"/>
                    <a:pt x="60" y="36"/>
                  </a:cubicBezTo>
                  <a:lnTo>
                    <a:pt x="6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68">
              <a:extLst>
                <a:ext uri="{FF2B5EF4-FFF2-40B4-BE49-F238E27FC236}">
                  <a16:creationId xmlns:a16="http://schemas.microsoft.com/office/drawing/2014/main" id="{688B26C0-BB7B-402B-8160-DC4E6C9A6F83}"/>
                </a:ext>
              </a:extLst>
            </p:cNvPr>
            <p:cNvSpPr>
              <a:spLocks noEditPoints="1"/>
            </p:cNvSpPr>
            <p:nvPr/>
          </p:nvSpPr>
          <p:spPr bwMode="auto">
            <a:xfrm>
              <a:off x="7031" y="1999"/>
              <a:ext cx="108" cy="107"/>
            </a:xfrm>
            <a:custGeom>
              <a:avLst/>
              <a:gdLst>
                <a:gd name="T0" fmla="*/ 35 w 71"/>
                <a:gd name="T1" fmla="*/ 72 h 72"/>
                <a:gd name="T2" fmla="*/ 71 w 71"/>
                <a:gd name="T3" fmla="*/ 36 h 72"/>
                <a:gd name="T4" fmla="*/ 35 w 71"/>
                <a:gd name="T5" fmla="*/ 0 h 72"/>
                <a:gd name="T6" fmla="*/ 0 w 71"/>
                <a:gd name="T7" fmla="*/ 36 h 72"/>
                <a:gd name="T8" fmla="*/ 35 w 71"/>
                <a:gd name="T9" fmla="*/ 72 h 72"/>
                <a:gd name="T10" fmla="*/ 35 w 71"/>
                <a:gd name="T11" fmla="*/ 12 h 72"/>
                <a:gd name="T12" fmla="*/ 59 w 71"/>
                <a:gd name="T13" fmla="*/ 36 h 72"/>
                <a:gd name="T14" fmla="*/ 35 w 71"/>
                <a:gd name="T15" fmla="*/ 60 h 72"/>
                <a:gd name="T16" fmla="*/ 11 w 71"/>
                <a:gd name="T17" fmla="*/ 36 h 72"/>
                <a:gd name="T18" fmla="*/ 35 w 71"/>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2">
                  <a:moveTo>
                    <a:pt x="35" y="72"/>
                  </a:moveTo>
                  <a:cubicBezTo>
                    <a:pt x="55" y="72"/>
                    <a:pt x="71" y="56"/>
                    <a:pt x="71" y="36"/>
                  </a:cubicBezTo>
                  <a:cubicBezTo>
                    <a:pt x="71" y="17"/>
                    <a:pt x="55" y="0"/>
                    <a:pt x="35" y="0"/>
                  </a:cubicBezTo>
                  <a:cubicBezTo>
                    <a:pt x="16" y="0"/>
                    <a:pt x="0" y="17"/>
                    <a:pt x="0" y="36"/>
                  </a:cubicBezTo>
                  <a:cubicBezTo>
                    <a:pt x="0" y="56"/>
                    <a:pt x="16" y="72"/>
                    <a:pt x="35" y="72"/>
                  </a:cubicBezTo>
                  <a:close/>
                  <a:moveTo>
                    <a:pt x="35" y="12"/>
                  </a:moveTo>
                  <a:cubicBezTo>
                    <a:pt x="49" y="12"/>
                    <a:pt x="59" y="23"/>
                    <a:pt x="59" y="36"/>
                  </a:cubicBezTo>
                  <a:cubicBezTo>
                    <a:pt x="59" y="50"/>
                    <a:pt x="49" y="60"/>
                    <a:pt x="35" y="60"/>
                  </a:cubicBezTo>
                  <a:cubicBezTo>
                    <a:pt x="22" y="60"/>
                    <a:pt x="12" y="50"/>
                    <a:pt x="11" y="36"/>
                  </a:cubicBezTo>
                  <a:cubicBezTo>
                    <a:pt x="12" y="23"/>
                    <a:pt x="22" y="12"/>
                    <a:pt x="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69">
              <a:extLst>
                <a:ext uri="{FF2B5EF4-FFF2-40B4-BE49-F238E27FC236}">
                  <a16:creationId xmlns:a16="http://schemas.microsoft.com/office/drawing/2014/main" id="{644F8EED-282C-445C-8845-0614720AB8B6}"/>
                </a:ext>
              </a:extLst>
            </p:cNvPr>
            <p:cNvSpPr>
              <a:spLocks noEditPoints="1"/>
            </p:cNvSpPr>
            <p:nvPr/>
          </p:nvSpPr>
          <p:spPr bwMode="auto">
            <a:xfrm>
              <a:off x="7031" y="2124"/>
              <a:ext cx="108" cy="179"/>
            </a:xfrm>
            <a:custGeom>
              <a:avLst/>
              <a:gdLst>
                <a:gd name="T0" fmla="*/ 35 w 71"/>
                <a:gd name="T1" fmla="*/ 0 h 120"/>
                <a:gd name="T2" fmla="*/ 0 w 71"/>
                <a:gd name="T3" fmla="*/ 36 h 120"/>
                <a:gd name="T4" fmla="*/ 0 w 71"/>
                <a:gd name="T5" fmla="*/ 114 h 120"/>
                <a:gd name="T6" fmla="*/ 1 w 71"/>
                <a:gd name="T7" fmla="*/ 118 h 120"/>
                <a:gd name="T8" fmla="*/ 6 w 71"/>
                <a:gd name="T9" fmla="*/ 120 h 120"/>
                <a:gd name="T10" fmla="*/ 65 w 71"/>
                <a:gd name="T11" fmla="*/ 120 h 120"/>
                <a:gd name="T12" fmla="*/ 70 w 71"/>
                <a:gd name="T13" fmla="*/ 118 h 120"/>
                <a:gd name="T14" fmla="*/ 71 w 71"/>
                <a:gd name="T15" fmla="*/ 114 h 120"/>
                <a:gd name="T16" fmla="*/ 71 w 71"/>
                <a:gd name="T17" fmla="*/ 36 h 120"/>
                <a:gd name="T18" fmla="*/ 35 w 71"/>
                <a:gd name="T19" fmla="*/ 0 h 120"/>
                <a:gd name="T20" fmla="*/ 59 w 71"/>
                <a:gd name="T21" fmla="*/ 108 h 120"/>
                <a:gd name="T22" fmla="*/ 11 w 71"/>
                <a:gd name="T23" fmla="*/ 108 h 120"/>
                <a:gd name="T24" fmla="*/ 11 w 71"/>
                <a:gd name="T25" fmla="*/ 36 h 120"/>
                <a:gd name="T26" fmla="*/ 35 w 71"/>
                <a:gd name="T27" fmla="*/ 12 h 120"/>
                <a:gd name="T28" fmla="*/ 59 w 71"/>
                <a:gd name="T29" fmla="*/ 36 h 120"/>
                <a:gd name="T30" fmla="*/ 59 w 71"/>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5" y="0"/>
                  </a:moveTo>
                  <a:cubicBezTo>
                    <a:pt x="16" y="0"/>
                    <a:pt x="0" y="16"/>
                    <a:pt x="0" y="36"/>
                  </a:cubicBezTo>
                  <a:cubicBezTo>
                    <a:pt x="0" y="114"/>
                    <a:pt x="0" y="114"/>
                    <a:pt x="0" y="114"/>
                  </a:cubicBezTo>
                  <a:cubicBezTo>
                    <a:pt x="0" y="116"/>
                    <a:pt x="0" y="117"/>
                    <a:pt x="1" y="118"/>
                  </a:cubicBezTo>
                  <a:cubicBezTo>
                    <a:pt x="2" y="119"/>
                    <a:pt x="4" y="120"/>
                    <a:pt x="6" y="120"/>
                  </a:cubicBezTo>
                  <a:cubicBezTo>
                    <a:pt x="65" y="120"/>
                    <a:pt x="65" y="120"/>
                    <a:pt x="65" y="120"/>
                  </a:cubicBezTo>
                  <a:cubicBezTo>
                    <a:pt x="67" y="120"/>
                    <a:pt x="69" y="119"/>
                    <a:pt x="70" y="118"/>
                  </a:cubicBezTo>
                  <a:cubicBezTo>
                    <a:pt x="71" y="117"/>
                    <a:pt x="71" y="116"/>
                    <a:pt x="71" y="114"/>
                  </a:cubicBezTo>
                  <a:cubicBezTo>
                    <a:pt x="71" y="36"/>
                    <a:pt x="71" y="36"/>
                    <a:pt x="71" y="36"/>
                  </a:cubicBezTo>
                  <a:cubicBezTo>
                    <a:pt x="71" y="16"/>
                    <a:pt x="55" y="0"/>
                    <a:pt x="35" y="0"/>
                  </a:cubicBezTo>
                  <a:close/>
                  <a:moveTo>
                    <a:pt x="59" y="108"/>
                  </a:moveTo>
                  <a:cubicBezTo>
                    <a:pt x="11" y="108"/>
                    <a:pt x="11" y="108"/>
                    <a:pt x="11" y="108"/>
                  </a:cubicBezTo>
                  <a:cubicBezTo>
                    <a:pt x="11" y="36"/>
                    <a:pt x="11" y="36"/>
                    <a:pt x="11" y="36"/>
                  </a:cubicBezTo>
                  <a:cubicBezTo>
                    <a:pt x="12" y="23"/>
                    <a:pt x="22" y="12"/>
                    <a:pt x="35" y="12"/>
                  </a:cubicBezTo>
                  <a:cubicBezTo>
                    <a:pt x="49" y="12"/>
                    <a:pt x="59" y="23"/>
                    <a:pt x="59" y="36"/>
                  </a:cubicBezTo>
                  <a:lnTo>
                    <a:pt x="59"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0" name="Group 13">
            <a:extLst>
              <a:ext uri="{FF2B5EF4-FFF2-40B4-BE49-F238E27FC236}">
                <a16:creationId xmlns:a16="http://schemas.microsoft.com/office/drawing/2014/main" id="{03D466C8-D677-4885-B941-85BD83F92E6F}"/>
              </a:ext>
            </a:extLst>
          </p:cNvPr>
          <p:cNvGrpSpPr>
            <a:grpSpLocks noChangeAspect="1"/>
          </p:cNvGrpSpPr>
          <p:nvPr/>
        </p:nvGrpSpPr>
        <p:grpSpPr bwMode="auto">
          <a:xfrm>
            <a:off x="5467525" y="5938153"/>
            <a:ext cx="515457" cy="452684"/>
            <a:chOff x="1374" y="465"/>
            <a:chExt cx="427" cy="375"/>
          </a:xfrm>
          <a:solidFill>
            <a:schemeClr val="bg1">
              <a:lumMod val="50000"/>
            </a:schemeClr>
          </a:solidFill>
        </p:grpSpPr>
        <p:sp>
          <p:nvSpPr>
            <p:cNvPr id="81" name="Freeform 14">
              <a:extLst>
                <a:ext uri="{FF2B5EF4-FFF2-40B4-BE49-F238E27FC236}">
                  <a16:creationId xmlns:a16="http://schemas.microsoft.com/office/drawing/2014/main" id="{0E0E447F-AE64-48FC-BC3B-65E087080677}"/>
                </a:ext>
              </a:extLst>
            </p:cNvPr>
            <p:cNvSpPr>
              <a:spLocks/>
            </p:cNvSpPr>
            <p:nvPr/>
          </p:nvSpPr>
          <p:spPr bwMode="auto">
            <a:xfrm>
              <a:off x="1410" y="606"/>
              <a:ext cx="355" cy="234"/>
            </a:xfrm>
            <a:custGeom>
              <a:avLst/>
              <a:gdLst>
                <a:gd name="T0" fmla="*/ 234 w 240"/>
                <a:gd name="T1" fmla="*/ 158 h 158"/>
                <a:gd name="T2" fmla="*/ 6 w 240"/>
                <a:gd name="T3" fmla="*/ 158 h 158"/>
                <a:gd name="T4" fmla="*/ 0 w 240"/>
                <a:gd name="T5" fmla="*/ 152 h 158"/>
                <a:gd name="T6" fmla="*/ 0 w 240"/>
                <a:gd name="T7" fmla="*/ 6 h 158"/>
                <a:gd name="T8" fmla="*/ 6 w 240"/>
                <a:gd name="T9" fmla="*/ 0 h 158"/>
                <a:gd name="T10" fmla="*/ 12 w 240"/>
                <a:gd name="T11" fmla="*/ 6 h 158"/>
                <a:gd name="T12" fmla="*/ 12 w 240"/>
                <a:gd name="T13" fmla="*/ 146 h 158"/>
                <a:gd name="T14" fmla="*/ 228 w 240"/>
                <a:gd name="T15" fmla="*/ 146 h 158"/>
                <a:gd name="T16" fmla="*/ 228 w 240"/>
                <a:gd name="T17" fmla="*/ 6 h 158"/>
                <a:gd name="T18" fmla="*/ 234 w 240"/>
                <a:gd name="T19" fmla="*/ 0 h 158"/>
                <a:gd name="T20" fmla="*/ 240 w 240"/>
                <a:gd name="T21" fmla="*/ 6 h 158"/>
                <a:gd name="T22" fmla="*/ 240 w 240"/>
                <a:gd name="T23" fmla="*/ 152 h 158"/>
                <a:gd name="T24" fmla="*/ 234 w 240"/>
                <a:gd name="T2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158">
                  <a:moveTo>
                    <a:pt x="234" y="158"/>
                  </a:moveTo>
                  <a:cubicBezTo>
                    <a:pt x="6" y="158"/>
                    <a:pt x="6" y="158"/>
                    <a:pt x="6" y="158"/>
                  </a:cubicBezTo>
                  <a:cubicBezTo>
                    <a:pt x="3" y="158"/>
                    <a:pt x="0" y="155"/>
                    <a:pt x="0" y="152"/>
                  </a:cubicBezTo>
                  <a:cubicBezTo>
                    <a:pt x="0" y="6"/>
                    <a:pt x="0" y="6"/>
                    <a:pt x="0" y="6"/>
                  </a:cubicBezTo>
                  <a:cubicBezTo>
                    <a:pt x="0" y="2"/>
                    <a:pt x="3" y="0"/>
                    <a:pt x="6" y="0"/>
                  </a:cubicBezTo>
                  <a:cubicBezTo>
                    <a:pt x="9" y="0"/>
                    <a:pt x="12" y="2"/>
                    <a:pt x="12" y="6"/>
                  </a:cubicBezTo>
                  <a:cubicBezTo>
                    <a:pt x="12" y="146"/>
                    <a:pt x="12" y="146"/>
                    <a:pt x="12" y="146"/>
                  </a:cubicBezTo>
                  <a:cubicBezTo>
                    <a:pt x="228" y="146"/>
                    <a:pt x="228" y="146"/>
                    <a:pt x="228" y="146"/>
                  </a:cubicBezTo>
                  <a:cubicBezTo>
                    <a:pt x="228" y="6"/>
                    <a:pt x="228" y="6"/>
                    <a:pt x="228" y="6"/>
                  </a:cubicBezTo>
                  <a:cubicBezTo>
                    <a:pt x="228" y="3"/>
                    <a:pt x="231" y="0"/>
                    <a:pt x="234" y="0"/>
                  </a:cubicBezTo>
                  <a:cubicBezTo>
                    <a:pt x="237" y="0"/>
                    <a:pt x="240" y="3"/>
                    <a:pt x="240" y="6"/>
                  </a:cubicBezTo>
                  <a:cubicBezTo>
                    <a:pt x="240" y="152"/>
                    <a:pt x="240" y="152"/>
                    <a:pt x="240" y="152"/>
                  </a:cubicBezTo>
                  <a:cubicBezTo>
                    <a:pt x="240" y="155"/>
                    <a:pt x="237" y="158"/>
                    <a:pt x="234" y="1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2" name="Freeform 15">
              <a:extLst>
                <a:ext uri="{FF2B5EF4-FFF2-40B4-BE49-F238E27FC236}">
                  <a16:creationId xmlns:a16="http://schemas.microsoft.com/office/drawing/2014/main" id="{31B3A601-8393-4C7C-BF97-6ED4BBE02151}"/>
                </a:ext>
              </a:extLst>
            </p:cNvPr>
            <p:cNvSpPr>
              <a:spLocks noEditPoints="1"/>
            </p:cNvSpPr>
            <p:nvPr/>
          </p:nvSpPr>
          <p:spPr bwMode="auto">
            <a:xfrm>
              <a:off x="1445" y="662"/>
              <a:ext cx="160" cy="125"/>
            </a:xfrm>
            <a:custGeom>
              <a:avLst/>
              <a:gdLst>
                <a:gd name="T0" fmla="*/ 102 w 108"/>
                <a:gd name="T1" fmla="*/ 84 h 84"/>
                <a:gd name="T2" fmla="*/ 6 w 108"/>
                <a:gd name="T3" fmla="*/ 84 h 84"/>
                <a:gd name="T4" fmla="*/ 0 w 108"/>
                <a:gd name="T5" fmla="*/ 78 h 84"/>
                <a:gd name="T6" fmla="*/ 0 w 108"/>
                <a:gd name="T7" fmla="*/ 6 h 84"/>
                <a:gd name="T8" fmla="*/ 6 w 108"/>
                <a:gd name="T9" fmla="*/ 0 h 84"/>
                <a:gd name="T10" fmla="*/ 102 w 108"/>
                <a:gd name="T11" fmla="*/ 0 h 84"/>
                <a:gd name="T12" fmla="*/ 108 w 108"/>
                <a:gd name="T13" fmla="*/ 6 h 84"/>
                <a:gd name="T14" fmla="*/ 108 w 108"/>
                <a:gd name="T15" fmla="*/ 78 h 84"/>
                <a:gd name="T16" fmla="*/ 102 w 108"/>
                <a:gd name="T17" fmla="*/ 84 h 84"/>
                <a:gd name="T18" fmla="*/ 12 w 108"/>
                <a:gd name="T19" fmla="*/ 72 h 84"/>
                <a:gd name="T20" fmla="*/ 96 w 108"/>
                <a:gd name="T21" fmla="*/ 72 h 84"/>
                <a:gd name="T22" fmla="*/ 96 w 108"/>
                <a:gd name="T23" fmla="*/ 12 h 84"/>
                <a:gd name="T24" fmla="*/ 12 w 108"/>
                <a:gd name="T25" fmla="*/ 12 h 84"/>
                <a:gd name="T26" fmla="*/ 12 w 108"/>
                <a:gd name="T27"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84">
                  <a:moveTo>
                    <a:pt x="102" y="84"/>
                  </a:moveTo>
                  <a:cubicBezTo>
                    <a:pt x="6" y="84"/>
                    <a:pt x="6" y="84"/>
                    <a:pt x="6" y="84"/>
                  </a:cubicBezTo>
                  <a:cubicBezTo>
                    <a:pt x="3" y="84"/>
                    <a:pt x="0" y="81"/>
                    <a:pt x="0" y="78"/>
                  </a:cubicBezTo>
                  <a:cubicBezTo>
                    <a:pt x="0" y="6"/>
                    <a:pt x="0" y="6"/>
                    <a:pt x="0" y="6"/>
                  </a:cubicBezTo>
                  <a:cubicBezTo>
                    <a:pt x="0" y="3"/>
                    <a:pt x="3" y="0"/>
                    <a:pt x="6" y="0"/>
                  </a:cubicBezTo>
                  <a:cubicBezTo>
                    <a:pt x="102" y="0"/>
                    <a:pt x="102" y="0"/>
                    <a:pt x="102" y="0"/>
                  </a:cubicBezTo>
                  <a:cubicBezTo>
                    <a:pt x="105" y="0"/>
                    <a:pt x="108" y="3"/>
                    <a:pt x="108" y="6"/>
                  </a:cubicBezTo>
                  <a:cubicBezTo>
                    <a:pt x="108" y="78"/>
                    <a:pt x="108" y="78"/>
                    <a:pt x="108" y="78"/>
                  </a:cubicBezTo>
                  <a:cubicBezTo>
                    <a:pt x="108" y="81"/>
                    <a:pt x="105" y="84"/>
                    <a:pt x="102" y="84"/>
                  </a:cubicBezTo>
                  <a:close/>
                  <a:moveTo>
                    <a:pt x="12" y="72"/>
                  </a:moveTo>
                  <a:cubicBezTo>
                    <a:pt x="96" y="72"/>
                    <a:pt x="96" y="72"/>
                    <a:pt x="96" y="72"/>
                  </a:cubicBezTo>
                  <a:cubicBezTo>
                    <a:pt x="96" y="12"/>
                    <a:pt x="96" y="12"/>
                    <a:pt x="96" y="12"/>
                  </a:cubicBezTo>
                  <a:cubicBezTo>
                    <a:pt x="12" y="12"/>
                    <a:pt x="12" y="12"/>
                    <a:pt x="12" y="12"/>
                  </a:cubicBezTo>
                  <a:lnTo>
                    <a:pt x="12"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3" name="Freeform 16">
              <a:extLst>
                <a:ext uri="{FF2B5EF4-FFF2-40B4-BE49-F238E27FC236}">
                  <a16:creationId xmlns:a16="http://schemas.microsoft.com/office/drawing/2014/main" id="{087F34CD-94B6-4547-8C76-CD951AEC0BCE}"/>
                </a:ext>
              </a:extLst>
            </p:cNvPr>
            <p:cNvSpPr>
              <a:spLocks noEditPoints="1"/>
            </p:cNvSpPr>
            <p:nvPr/>
          </p:nvSpPr>
          <p:spPr bwMode="auto">
            <a:xfrm>
              <a:off x="1623" y="662"/>
              <a:ext cx="107" cy="178"/>
            </a:xfrm>
            <a:custGeom>
              <a:avLst/>
              <a:gdLst>
                <a:gd name="T0" fmla="*/ 66 w 72"/>
                <a:gd name="T1" fmla="*/ 120 h 120"/>
                <a:gd name="T2" fmla="*/ 6 w 72"/>
                <a:gd name="T3" fmla="*/ 120 h 120"/>
                <a:gd name="T4" fmla="*/ 0 w 72"/>
                <a:gd name="T5" fmla="*/ 114 h 120"/>
                <a:gd name="T6" fmla="*/ 0 w 72"/>
                <a:gd name="T7" fmla="*/ 6 h 120"/>
                <a:gd name="T8" fmla="*/ 6 w 72"/>
                <a:gd name="T9" fmla="*/ 0 h 120"/>
                <a:gd name="T10" fmla="*/ 66 w 72"/>
                <a:gd name="T11" fmla="*/ 0 h 120"/>
                <a:gd name="T12" fmla="*/ 72 w 72"/>
                <a:gd name="T13" fmla="*/ 6 h 120"/>
                <a:gd name="T14" fmla="*/ 72 w 72"/>
                <a:gd name="T15" fmla="*/ 114 h 120"/>
                <a:gd name="T16" fmla="*/ 66 w 72"/>
                <a:gd name="T17" fmla="*/ 120 h 120"/>
                <a:gd name="T18" fmla="*/ 12 w 72"/>
                <a:gd name="T19" fmla="*/ 108 h 120"/>
                <a:gd name="T20" fmla="*/ 60 w 72"/>
                <a:gd name="T21" fmla="*/ 108 h 120"/>
                <a:gd name="T22" fmla="*/ 60 w 72"/>
                <a:gd name="T23" fmla="*/ 12 h 120"/>
                <a:gd name="T24" fmla="*/ 12 w 72"/>
                <a:gd name="T25" fmla="*/ 12 h 120"/>
                <a:gd name="T26" fmla="*/ 12 w 72"/>
                <a:gd name="T2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120">
                  <a:moveTo>
                    <a:pt x="66" y="120"/>
                  </a:moveTo>
                  <a:cubicBezTo>
                    <a:pt x="6" y="120"/>
                    <a:pt x="6" y="120"/>
                    <a:pt x="6" y="120"/>
                  </a:cubicBezTo>
                  <a:cubicBezTo>
                    <a:pt x="3" y="120"/>
                    <a:pt x="0" y="117"/>
                    <a:pt x="0" y="114"/>
                  </a:cubicBezTo>
                  <a:cubicBezTo>
                    <a:pt x="0" y="6"/>
                    <a:pt x="0" y="6"/>
                    <a:pt x="0" y="6"/>
                  </a:cubicBezTo>
                  <a:cubicBezTo>
                    <a:pt x="0" y="3"/>
                    <a:pt x="3" y="0"/>
                    <a:pt x="6" y="0"/>
                  </a:cubicBezTo>
                  <a:cubicBezTo>
                    <a:pt x="66" y="0"/>
                    <a:pt x="66" y="0"/>
                    <a:pt x="66" y="0"/>
                  </a:cubicBezTo>
                  <a:cubicBezTo>
                    <a:pt x="69" y="0"/>
                    <a:pt x="72" y="3"/>
                    <a:pt x="72" y="6"/>
                  </a:cubicBezTo>
                  <a:cubicBezTo>
                    <a:pt x="72" y="114"/>
                    <a:pt x="72" y="114"/>
                    <a:pt x="72" y="114"/>
                  </a:cubicBezTo>
                  <a:cubicBezTo>
                    <a:pt x="72" y="117"/>
                    <a:pt x="69" y="120"/>
                    <a:pt x="66" y="120"/>
                  </a:cubicBezTo>
                  <a:close/>
                  <a:moveTo>
                    <a:pt x="12" y="108"/>
                  </a:moveTo>
                  <a:cubicBezTo>
                    <a:pt x="60" y="108"/>
                    <a:pt x="60" y="108"/>
                    <a:pt x="60" y="108"/>
                  </a:cubicBezTo>
                  <a:cubicBezTo>
                    <a:pt x="60" y="12"/>
                    <a:pt x="60" y="12"/>
                    <a:pt x="60" y="12"/>
                  </a:cubicBezTo>
                  <a:cubicBezTo>
                    <a:pt x="12" y="12"/>
                    <a:pt x="12" y="12"/>
                    <a:pt x="12" y="12"/>
                  </a:cubicBezTo>
                  <a:lnTo>
                    <a:pt x="12"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4" name="Freeform 17">
              <a:extLst>
                <a:ext uri="{FF2B5EF4-FFF2-40B4-BE49-F238E27FC236}">
                  <a16:creationId xmlns:a16="http://schemas.microsoft.com/office/drawing/2014/main" id="{0C111A82-F215-4D99-81CE-F150B481AB6E}"/>
                </a:ext>
              </a:extLst>
            </p:cNvPr>
            <p:cNvSpPr>
              <a:spLocks noEditPoints="1"/>
            </p:cNvSpPr>
            <p:nvPr/>
          </p:nvSpPr>
          <p:spPr bwMode="auto">
            <a:xfrm>
              <a:off x="1374" y="467"/>
              <a:ext cx="427" cy="89"/>
            </a:xfrm>
            <a:custGeom>
              <a:avLst/>
              <a:gdLst>
                <a:gd name="T0" fmla="*/ 282 w 288"/>
                <a:gd name="T1" fmla="*/ 60 h 60"/>
                <a:gd name="T2" fmla="*/ 6 w 288"/>
                <a:gd name="T3" fmla="*/ 60 h 60"/>
                <a:gd name="T4" fmla="*/ 1 w 288"/>
                <a:gd name="T5" fmla="*/ 57 h 60"/>
                <a:gd name="T6" fmla="*/ 0 w 288"/>
                <a:gd name="T7" fmla="*/ 51 h 60"/>
                <a:gd name="T8" fmla="*/ 24 w 288"/>
                <a:gd name="T9" fmla="*/ 3 h 60"/>
                <a:gd name="T10" fmla="*/ 30 w 288"/>
                <a:gd name="T11" fmla="*/ 0 h 60"/>
                <a:gd name="T12" fmla="*/ 258 w 288"/>
                <a:gd name="T13" fmla="*/ 0 h 60"/>
                <a:gd name="T14" fmla="*/ 263 w 288"/>
                <a:gd name="T15" fmla="*/ 3 h 60"/>
                <a:gd name="T16" fmla="*/ 287 w 288"/>
                <a:gd name="T17" fmla="*/ 51 h 60"/>
                <a:gd name="T18" fmla="*/ 287 w 288"/>
                <a:gd name="T19" fmla="*/ 57 h 60"/>
                <a:gd name="T20" fmla="*/ 282 w 288"/>
                <a:gd name="T21" fmla="*/ 60 h 60"/>
                <a:gd name="T22" fmla="*/ 16 w 288"/>
                <a:gd name="T23" fmla="*/ 48 h 60"/>
                <a:gd name="T24" fmla="*/ 272 w 288"/>
                <a:gd name="T25" fmla="*/ 48 h 60"/>
                <a:gd name="T26" fmla="*/ 254 w 288"/>
                <a:gd name="T27" fmla="*/ 12 h 60"/>
                <a:gd name="T28" fmla="*/ 34 w 288"/>
                <a:gd name="T29" fmla="*/ 12 h 60"/>
                <a:gd name="T30" fmla="*/ 16 w 288"/>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 h="60">
                  <a:moveTo>
                    <a:pt x="282" y="60"/>
                  </a:moveTo>
                  <a:cubicBezTo>
                    <a:pt x="6" y="60"/>
                    <a:pt x="6" y="60"/>
                    <a:pt x="6" y="60"/>
                  </a:cubicBezTo>
                  <a:cubicBezTo>
                    <a:pt x="4" y="60"/>
                    <a:pt x="2" y="59"/>
                    <a:pt x="1" y="57"/>
                  </a:cubicBezTo>
                  <a:cubicBezTo>
                    <a:pt x="0" y="55"/>
                    <a:pt x="0" y="53"/>
                    <a:pt x="0" y="51"/>
                  </a:cubicBezTo>
                  <a:cubicBezTo>
                    <a:pt x="24" y="3"/>
                    <a:pt x="24" y="3"/>
                    <a:pt x="24" y="3"/>
                  </a:cubicBezTo>
                  <a:cubicBezTo>
                    <a:pt x="25" y="1"/>
                    <a:pt x="28" y="0"/>
                    <a:pt x="30" y="0"/>
                  </a:cubicBezTo>
                  <a:cubicBezTo>
                    <a:pt x="258" y="0"/>
                    <a:pt x="258" y="0"/>
                    <a:pt x="258" y="0"/>
                  </a:cubicBezTo>
                  <a:cubicBezTo>
                    <a:pt x="260" y="0"/>
                    <a:pt x="262" y="1"/>
                    <a:pt x="263" y="3"/>
                  </a:cubicBezTo>
                  <a:cubicBezTo>
                    <a:pt x="287" y="51"/>
                    <a:pt x="287" y="51"/>
                    <a:pt x="287" y="51"/>
                  </a:cubicBezTo>
                  <a:cubicBezTo>
                    <a:pt x="288" y="53"/>
                    <a:pt x="288" y="55"/>
                    <a:pt x="287" y="57"/>
                  </a:cubicBezTo>
                  <a:cubicBezTo>
                    <a:pt x="286" y="59"/>
                    <a:pt x="284" y="60"/>
                    <a:pt x="282" y="60"/>
                  </a:cubicBezTo>
                  <a:close/>
                  <a:moveTo>
                    <a:pt x="16" y="48"/>
                  </a:moveTo>
                  <a:cubicBezTo>
                    <a:pt x="272" y="48"/>
                    <a:pt x="272" y="48"/>
                    <a:pt x="272" y="48"/>
                  </a:cubicBezTo>
                  <a:cubicBezTo>
                    <a:pt x="254" y="12"/>
                    <a:pt x="254" y="12"/>
                    <a:pt x="254" y="12"/>
                  </a:cubicBezTo>
                  <a:cubicBezTo>
                    <a:pt x="34" y="12"/>
                    <a:pt x="34" y="12"/>
                    <a:pt x="34" y="1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5" name="Freeform 18">
              <a:extLst>
                <a:ext uri="{FF2B5EF4-FFF2-40B4-BE49-F238E27FC236}">
                  <a16:creationId xmlns:a16="http://schemas.microsoft.com/office/drawing/2014/main" id="{95168E53-B740-4BCE-89A0-7D3969488074}"/>
                </a:ext>
              </a:extLst>
            </p:cNvPr>
            <p:cNvSpPr>
              <a:spLocks noEditPoints="1"/>
            </p:cNvSpPr>
            <p:nvPr/>
          </p:nvSpPr>
          <p:spPr bwMode="auto">
            <a:xfrm>
              <a:off x="1374" y="538"/>
              <a:ext cx="427" cy="107"/>
            </a:xfrm>
            <a:custGeom>
              <a:avLst/>
              <a:gdLst>
                <a:gd name="T0" fmla="*/ 180 w 288"/>
                <a:gd name="T1" fmla="*/ 72 h 72"/>
                <a:gd name="T2" fmla="*/ 144 w 288"/>
                <a:gd name="T3" fmla="*/ 58 h 72"/>
                <a:gd name="T4" fmla="*/ 108 w 288"/>
                <a:gd name="T5" fmla="*/ 72 h 72"/>
                <a:gd name="T6" fmla="*/ 65 w 288"/>
                <a:gd name="T7" fmla="*/ 51 h 72"/>
                <a:gd name="T8" fmla="*/ 42 w 288"/>
                <a:gd name="T9" fmla="*/ 60 h 72"/>
                <a:gd name="T10" fmla="*/ 0 w 288"/>
                <a:gd name="T11" fmla="*/ 18 h 72"/>
                <a:gd name="T12" fmla="*/ 0 w 288"/>
                <a:gd name="T13" fmla="*/ 6 h 72"/>
                <a:gd name="T14" fmla="*/ 6 w 288"/>
                <a:gd name="T15" fmla="*/ 0 h 72"/>
                <a:gd name="T16" fmla="*/ 282 w 288"/>
                <a:gd name="T17" fmla="*/ 0 h 72"/>
                <a:gd name="T18" fmla="*/ 288 w 288"/>
                <a:gd name="T19" fmla="*/ 6 h 72"/>
                <a:gd name="T20" fmla="*/ 288 w 288"/>
                <a:gd name="T21" fmla="*/ 18 h 72"/>
                <a:gd name="T22" fmla="*/ 246 w 288"/>
                <a:gd name="T23" fmla="*/ 60 h 72"/>
                <a:gd name="T24" fmla="*/ 223 w 288"/>
                <a:gd name="T25" fmla="*/ 51 h 72"/>
                <a:gd name="T26" fmla="*/ 180 w 288"/>
                <a:gd name="T27" fmla="*/ 72 h 72"/>
                <a:gd name="T28" fmla="*/ 144 w 288"/>
                <a:gd name="T29" fmla="*/ 44 h 72"/>
                <a:gd name="T30" fmla="*/ 148 w 288"/>
                <a:gd name="T31" fmla="*/ 46 h 72"/>
                <a:gd name="T32" fmla="*/ 180 w 288"/>
                <a:gd name="T33" fmla="*/ 60 h 72"/>
                <a:gd name="T34" fmla="*/ 217 w 288"/>
                <a:gd name="T35" fmla="*/ 39 h 72"/>
                <a:gd name="T36" fmla="*/ 221 w 288"/>
                <a:gd name="T37" fmla="*/ 36 h 72"/>
                <a:gd name="T38" fmla="*/ 226 w 288"/>
                <a:gd name="T39" fmla="*/ 38 h 72"/>
                <a:gd name="T40" fmla="*/ 246 w 288"/>
                <a:gd name="T41" fmla="*/ 48 h 72"/>
                <a:gd name="T42" fmla="*/ 276 w 288"/>
                <a:gd name="T43" fmla="*/ 18 h 72"/>
                <a:gd name="T44" fmla="*/ 276 w 288"/>
                <a:gd name="T45" fmla="*/ 12 h 72"/>
                <a:gd name="T46" fmla="*/ 12 w 288"/>
                <a:gd name="T47" fmla="*/ 12 h 72"/>
                <a:gd name="T48" fmla="*/ 12 w 288"/>
                <a:gd name="T49" fmla="*/ 18 h 72"/>
                <a:gd name="T50" fmla="*/ 42 w 288"/>
                <a:gd name="T51" fmla="*/ 48 h 72"/>
                <a:gd name="T52" fmla="*/ 62 w 288"/>
                <a:gd name="T53" fmla="*/ 38 h 72"/>
                <a:gd name="T54" fmla="*/ 67 w 288"/>
                <a:gd name="T55" fmla="*/ 36 h 72"/>
                <a:gd name="T56" fmla="*/ 71 w 288"/>
                <a:gd name="T57" fmla="*/ 39 h 72"/>
                <a:gd name="T58" fmla="*/ 108 w 288"/>
                <a:gd name="T59" fmla="*/ 60 h 72"/>
                <a:gd name="T60" fmla="*/ 139 w 288"/>
                <a:gd name="T61" fmla="*/ 46 h 72"/>
                <a:gd name="T62" fmla="*/ 144 w 288"/>
                <a:gd name="T63" fmla="*/ 4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8" h="72">
                  <a:moveTo>
                    <a:pt x="180" y="72"/>
                  </a:moveTo>
                  <a:cubicBezTo>
                    <a:pt x="167" y="72"/>
                    <a:pt x="154" y="67"/>
                    <a:pt x="144" y="58"/>
                  </a:cubicBezTo>
                  <a:cubicBezTo>
                    <a:pt x="134" y="67"/>
                    <a:pt x="121" y="72"/>
                    <a:pt x="108" y="72"/>
                  </a:cubicBezTo>
                  <a:cubicBezTo>
                    <a:pt x="92" y="72"/>
                    <a:pt x="76" y="64"/>
                    <a:pt x="65" y="51"/>
                  </a:cubicBezTo>
                  <a:cubicBezTo>
                    <a:pt x="59" y="56"/>
                    <a:pt x="52" y="60"/>
                    <a:pt x="42" y="60"/>
                  </a:cubicBezTo>
                  <a:cubicBezTo>
                    <a:pt x="19" y="60"/>
                    <a:pt x="0" y="41"/>
                    <a:pt x="0" y="18"/>
                  </a:cubicBezTo>
                  <a:cubicBezTo>
                    <a:pt x="0" y="6"/>
                    <a:pt x="0" y="6"/>
                    <a:pt x="0" y="6"/>
                  </a:cubicBezTo>
                  <a:cubicBezTo>
                    <a:pt x="0" y="3"/>
                    <a:pt x="3" y="0"/>
                    <a:pt x="6" y="0"/>
                  </a:cubicBezTo>
                  <a:cubicBezTo>
                    <a:pt x="282" y="0"/>
                    <a:pt x="282" y="0"/>
                    <a:pt x="282" y="0"/>
                  </a:cubicBezTo>
                  <a:cubicBezTo>
                    <a:pt x="285" y="0"/>
                    <a:pt x="288" y="3"/>
                    <a:pt x="288" y="6"/>
                  </a:cubicBezTo>
                  <a:cubicBezTo>
                    <a:pt x="288" y="18"/>
                    <a:pt x="288" y="18"/>
                    <a:pt x="288" y="18"/>
                  </a:cubicBezTo>
                  <a:cubicBezTo>
                    <a:pt x="288" y="41"/>
                    <a:pt x="269" y="60"/>
                    <a:pt x="246" y="60"/>
                  </a:cubicBezTo>
                  <a:cubicBezTo>
                    <a:pt x="236" y="60"/>
                    <a:pt x="229" y="56"/>
                    <a:pt x="223" y="51"/>
                  </a:cubicBezTo>
                  <a:cubicBezTo>
                    <a:pt x="212" y="64"/>
                    <a:pt x="196" y="72"/>
                    <a:pt x="180" y="72"/>
                  </a:cubicBezTo>
                  <a:close/>
                  <a:moveTo>
                    <a:pt x="144" y="44"/>
                  </a:moveTo>
                  <a:cubicBezTo>
                    <a:pt x="146" y="44"/>
                    <a:pt x="147" y="44"/>
                    <a:pt x="148" y="46"/>
                  </a:cubicBezTo>
                  <a:cubicBezTo>
                    <a:pt x="156" y="55"/>
                    <a:pt x="168" y="60"/>
                    <a:pt x="180" y="60"/>
                  </a:cubicBezTo>
                  <a:cubicBezTo>
                    <a:pt x="194" y="60"/>
                    <a:pt x="209" y="51"/>
                    <a:pt x="217" y="39"/>
                  </a:cubicBezTo>
                  <a:cubicBezTo>
                    <a:pt x="218" y="37"/>
                    <a:pt x="219" y="36"/>
                    <a:pt x="221" y="36"/>
                  </a:cubicBezTo>
                  <a:cubicBezTo>
                    <a:pt x="223" y="36"/>
                    <a:pt x="225" y="36"/>
                    <a:pt x="226" y="38"/>
                  </a:cubicBezTo>
                  <a:cubicBezTo>
                    <a:pt x="233" y="45"/>
                    <a:pt x="239" y="48"/>
                    <a:pt x="246" y="48"/>
                  </a:cubicBezTo>
                  <a:cubicBezTo>
                    <a:pt x="262" y="48"/>
                    <a:pt x="276" y="34"/>
                    <a:pt x="276" y="18"/>
                  </a:cubicBezTo>
                  <a:cubicBezTo>
                    <a:pt x="276" y="12"/>
                    <a:pt x="276" y="12"/>
                    <a:pt x="276" y="12"/>
                  </a:cubicBezTo>
                  <a:cubicBezTo>
                    <a:pt x="12" y="12"/>
                    <a:pt x="12" y="12"/>
                    <a:pt x="12" y="12"/>
                  </a:cubicBezTo>
                  <a:cubicBezTo>
                    <a:pt x="12" y="18"/>
                    <a:pt x="12" y="18"/>
                    <a:pt x="12" y="18"/>
                  </a:cubicBezTo>
                  <a:cubicBezTo>
                    <a:pt x="12" y="34"/>
                    <a:pt x="25" y="48"/>
                    <a:pt x="42" y="48"/>
                  </a:cubicBezTo>
                  <a:cubicBezTo>
                    <a:pt x="48" y="48"/>
                    <a:pt x="54" y="45"/>
                    <a:pt x="62" y="38"/>
                  </a:cubicBezTo>
                  <a:cubicBezTo>
                    <a:pt x="63" y="36"/>
                    <a:pt x="65" y="36"/>
                    <a:pt x="67" y="36"/>
                  </a:cubicBezTo>
                  <a:cubicBezTo>
                    <a:pt x="68" y="36"/>
                    <a:pt x="70" y="37"/>
                    <a:pt x="71" y="39"/>
                  </a:cubicBezTo>
                  <a:cubicBezTo>
                    <a:pt x="79" y="51"/>
                    <a:pt x="94" y="60"/>
                    <a:pt x="108" y="60"/>
                  </a:cubicBezTo>
                  <a:cubicBezTo>
                    <a:pt x="120" y="60"/>
                    <a:pt x="131" y="55"/>
                    <a:pt x="139" y="46"/>
                  </a:cubicBezTo>
                  <a:cubicBezTo>
                    <a:pt x="140" y="44"/>
                    <a:pt x="142" y="44"/>
                    <a:pt x="144"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6" name="Freeform 19">
              <a:extLst>
                <a:ext uri="{FF2B5EF4-FFF2-40B4-BE49-F238E27FC236}">
                  <a16:creationId xmlns:a16="http://schemas.microsoft.com/office/drawing/2014/main" id="{14C20DAB-C583-4938-BB72-D32119BA86E3}"/>
                </a:ext>
              </a:extLst>
            </p:cNvPr>
            <p:cNvSpPr>
              <a:spLocks/>
            </p:cNvSpPr>
            <p:nvPr/>
          </p:nvSpPr>
          <p:spPr bwMode="auto">
            <a:xfrm>
              <a:off x="1463" y="465"/>
              <a:ext cx="36" cy="144"/>
            </a:xfrm>
            <a:custGeom>
              <a:avLst/>
              <a:gdLst>
                <a:gd name="T0" fmla="*/ 6 w 24"/>
                <a:gd name="T1" fmla="*/ 97 h 97"/>
                <a:gd name="T2" fmla="*/ 0 w 24"/>
                <a:gd name="T3" fmla="*/ 91 h 97"/>
                <a:gd name="T4" fmla="*/ 0 w 24"/>
                <a:gd name="T5" fmla="*/ 55 h 97"/>
                <a:gd name="T6" fmla="*/ 0 w 24"/>
                <a:gd name="T7" fmla="*/ 53 h 97"/>
                <a:gd name="T8" fmla="*/ 12 w 24"/>
                <a:gd name="T9" fmla="*/ 5 h 97"/>
                <a:gd name="T10" fmla="*/ 19 w 24"/>
                <a:gd name="T11" fmla="*/ 1 h 97"/>
                <a:gd name="T12" fmla="*/ 24 w 24"/>
                <a:gd name="T13" fmla="*/ 8 h 97"/>
                <a:gd name="T14" fmla="*/ 12 w 24"/>
                <a:gd name="T15" fmla="*/ 56 h 97"/>
                <a:gd name="T16" fmla="*/ 12 w 24"/>
                <a:gd name="T17" fmla="*/ 91 h 97"/>
                <a:gd name="T18" fmla="*/ 6 w 24"/>
                <a:gd name="T1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97">
                  <a:moveTo>
                    <a:pt x="6" y="97"/>
                  </a:moveTo>
                  <a:cubicBezTo>
                    <a:pt x="3" y="97"/>
                    <a:pt x="0" y="94"/>
                    <a:pt x="0" y="91"/>
                  </a:cubicBezTo>
                  <a:cubicBezTo>
                    <a:pt x="0" y="55"/>
                    <a:pt x="0" y="55"/>
                    <a:pt x="0" y="55"/>
                  </a:cubicBezTo>
                  <a:cubicBezTo>
                    <a:pt x="0" y="54"/>
                    <a:pt x="0" y="54"/>
                    <a:pt x="0" y="53"/>
                  </a:cubicBezTo>
                  <a:cubicBezTo>
                    <a:pt x="12" y="5"/>
                    <a:pt x="12" y="5"/>
                    <a:pt x="12" y="5"/>
                  </a:cubicBezTo>
                  <a:cubicBezTo>
                    <a:pt x="13" y="2"/>
                    <a:pt x="16" y="0"/>
                    <a:pt x="19" y="1"/>
                  </a:cubicBezTo>
                  <a:cubicBezTo>
                    <a:pt x="23" y="2"/>
                    <a:pt x="24" y="5"/>
                    <a:pt x="24" y="8"/>
                  </a:cubicBezTo>
                  <a:cubicBezTo>
                    <a:pt x="12" y="56"/>
                    <a:pt x="12" y="56"/>
                    <a:pt x="12" y="56"/>
                  </a:cubicBezTo>
                  <a:cubicBezTo>
                    <a:pt x="12" y="91"/>
                    <a:pt x="12" y="91"/>
                    <a:pt x="12" y="91"/>
                  </a:cubicBezTo>
                  <a:cubicBezTo>
                    <a:pt x="12" y="94"/>
                    <a:pt x="9" y="97"/>
                    <a:pt x="6"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7" name="Freeform 20">
              <a:extLst>
                <a:ext uri="{FF2B5EF4-FFF2-40B4-BE49-F238E27FC236}">
                  <a16:creationId xmlns:a16="http://schemas.microsoft.com/office/drawing/2014/main" id="{38379643-3414-4B10-AB8B-EEEBD5D7ECBA}"/>
                </a:ext>
              </a:extLst>
            </p:cNvPr>
            <p:cNvSpPr>
              <a:spLocks/>
            </p:cNvSpPr>
            <p:nvPr/>
          </p:nvSpPr>
          <p:spPr bwMode="auto">
            <a:xfrm>
              <a:off x="1579" y="467"/>
              <a:ext cx="17" cy="154"/>
            </a:xfrm>
            <a:custGeom>
              <a:avLst/>
              <a:gdLst>
                <a:gd name="T0" fmla="*/ 6 w 12"/>
                <a:gd name="T1" fmla="*/ 104 h 104"/>
                <a:gd name="T2" fmla="*/ 0 w 12"/>
                <a:gd name="T3" fmla="*/ 98 h 104"/>
                <a:gd name="T4" fmla="*/ 0 w 12"/>
                <a:gd name="T5" fmla="*/ 6 h 104"/>
                <a:gd name="T6" fmla="*/ 6 w 12"/>
                <a:gd name="T7" fmla="*/ 0 h 104"/>
                <a:gd name="T8" fmla="*/ 12 w 12"/>
                <a:gd name="T9" fmla="*/ 6 h 104"/>
                <a:gd name="T10" fmla="*/ 12 w 12"/>
                <a:gd name="T11" fmla="*/ 98 h 104"/>
                <a:gd name="T12" fmla="*/ 6 w 12"/>
                <a:gd name="T13" fmla="*/ 104 h 104"/>
              </a:gdLst>
              <a:ahLst/>
              <a:cxnLst>
                <a:cxn ang="0">
                  <a:pos x="T0" y="T1"/>
                </a:cxn>
                <a:cxn ang="0">
                  <a:pos x="T2" y="T3"/>
                </a:cxn>
                <a:cxn ang="0">
                  <a:pos x="T4" y="T5"/>
                </a:cxn>
                <a:cxn ang="0">
                  <a:pos x="T6" y="T7"/>
                </a:cxn>
                <a:cxn ang="0">
                  <a:pos x="T8" y="T9"/>
                </a:cxn>
                <a:cxn ang="0">
                  <a:pos x="T10" y="T11"/>
                </a:cxn>
                <a:cxn ang="0">
                  <a:pos x="T12" y="T13"/>
                </a:cxn>
              </a:cxnLst>
              <a:rect l="0" t="0" r="r" b="b"/>
              <a:pathLst>
                <a:path w="12" h="104">
                  <a:moveTo>
                    <a:pt x="6" y="104"/>
                  </a:moveTo>
                  <a:cubicBezTo>
                    <a:pt x="3" y="104"/>
                    <a:pt x="0" y="101"/>
                    <a:pt x="0" y="98"/>
                  </a:cubicBezTo>
                  <a:cubicBezTo>
                    <a:pt x="0" y="6"/>
                    <a:pt x="0" y="6"/>
                    <a:pt x="0" y="6"/>
                  </a:cubicBezTo>
                  <a:cubicBezTo>
                    <a:pt x="0" y="3"/>
                    <a:pt x="3" y="0"/>
                    <a:pt x="6" y="0"/>
                  </a:cubicBezTo>
                  <a:cubicBezTo>
                    <a:pt x="9" y="0"/>
                    <a:pt x="12" y="3"/>
                    <a:pt x="12" y="6"/>
                  </a:cubicBezTo>
                  <a:cubicBezTo>
                    <a:pt x="12" y="98"/>
                    <a:pt x="12" y="98"/>
                    <a:pt x="12" y="98"/>
                  </a:cubicBezTo>
                  <a:cubicBezTo>
                    <a:pt x="12" y="101"/>
                    <a:pt x="9" y="104"/>
                    <a:pt x="6"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8" name="Freeform 21">
              <a:extLst>
                <a:ext uri="{FF2B5EF4-FFF2-40B4-BE49-F238E27FC236}">
                  <a16:creationId xmlns:a16="http://schemas.microsoft.com/office/drawing/2014/main" id="{0C318CEF-F7CC-43BA-952D-C2C00D268A94}"/>
                </a:ext>
              </a:extLst>
            </p:cNvPr>
            <p:cNvSpPr>
              <a:spLocks/>
            </p:cNvSpPr>
            <p:nvPr/>
          </p:nvSpPr>
          <p:spPr bwMode="auto">
            <a:xfrm>
              <a:off x="1675" y="465"/>
              <a:ext cx="37" cy="144"/>
            </a:xfrm>
            <a:custGeom>
              <a:avLst/>
              <a:gdLst>
                <a:gd name="T0" fmla="*/ 19 w 25"/>
                <a:gd name="T1" fmla="*/ 97 h 97"/>
                <a:gd name="T2" fmla="*/ 13 w 25"/>
                <a:gd name="T3" fmla="*/ 91 h 97"/>
                <a:gd name="T4" fmla="*/ 13 w 25"/>
                <a:gd name="T5" fmla="*/ 56 h 97"/>
                <a:gd name="T6" fmla="*/ 1 w 25"/>
                <a:gd name="T7" fmla="*/ 8 h 97"/>
                <a:gd name="T8" fmla="*/ 5 w 25"/>
                <a:gd name="T9" fmla="*/ 1 h 97"/>
                <a:gd name="T10" fmla="*/ 13 w 25"/>
                <a:gd name="T11" fmla="*/ 5 h 97"/>
                <a:gd name="T12" fmla="*/ 25 w 25"/>
                <a:gd name="T13" fmla="*/ 53 h 97"/>
                <a:gd name="T14" fmla="*/ 25 w 25"/>
                <a:gd name="T15" fmla="*/ 55 h 97"/>
                <a:gd name="T16" fmla="*/ 25 w 25"/>
                <a:gd name="T17" fmla="*/ 91 h 97"/>
                <a:gd name="T18" fmla="*/ 19 w 25"/>
                <a:gd name="T1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97">
                  <a:moveTo>
                    <a:pt x="19" y="97"/>
                  </a:moveTo>
                  <a:cubicBezTo>
                    <a:pt x="16" y="97"/>
                    <a:pt x="13" y="94"/>
                    <a:pt x="13" y="91"/>
                  </a:cubicBezTo>
                  <a:cubicBezTo>
                    <a:pt x="13" y="56"/>
                    <a:pt x="13" y="56"/>
                    <a:pt x="13" y="56"/>
                  </a:cubicBezTo>
                  <a:cubicBezTo>
                    <a:pt x="1" y="8"/>
                    <a:pt x="1" y="8"/>
                    <a:pt x="1" y="8"/>
                  </a:cubicBezTo>
                  <a:cubicBezTo>
                    <a:pt x="0" y="5"/>
                    <a:pt x="2" y="2"/>
                    <a:pt x="5" y="1"/>
                  </a:cubicBezTo>
                  <a:cubicBezTo>
                    <a:pt x="9" y="0"/>
                    <a:pt x="12" y="2"/>
                    <a:pt x="13" y="5"/>
                  </a:cubicBezTo>
                  <a:cubicBezTo>
                    <a:pt x="25" y="53"/>
                    <a:pt x="25" y="53"/>
                    <a:pt x="25" y="53"/>
                  </a:cubicBezTo>
                  <a:cubicBezTo>
                    <a:pt x="25" y="54"/>
                    <a:pt x="25" y="54"/>
                    <a:pt x="25" y="55"/>
                  </a:cubicBezTo>
                  <a:cubicBezTo>
                    <a:pt x="25" y="91"/>
                    <a:pt x="25" y="91"/>
                    <a:pt x="25" y="91"/>
                  </a:cubicBezTo>
                  <a:cubicBezTo>
                    <a:pt x="25" y="94"/>
                    <a:pt x="22" y="97"/>
                    <a:pt x="19"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9" name="Oval 22">
              <a:extLst>
                <a:ext uri="{FF2B5EF4-FFF2-40B4-BE49-F238E27FC236}">
                  <a16:creationId xmlns:a16="http://schemas.microsoft.com/office/drawing/2014/main" id="{7B2CD7AE-D5DE-4D23-9B5C-24409AD295D2}"/>
                </a:ext>
              </a:extLst>
            </p:cNvPr>
            <p:cNvSpPr>
              <a:spLocks noChangeArrowheads="1"/>
            </p:cNvSpPr>
            <p:nvPr/>
          </p:nvSpPr>
          <p:spPr bwMode="auto">
            <a:xfrm>
              <a:off x="1676" y="751"/>
              <a:ext cx="18"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90" name="Titel 2">
            <a:extLst>
              <a:ext uri="{FF2B5EF4-FFF2-40B4-BE49-F238E27FC236}">
                <a16:creationId xmlns:a16="http://schemas.microsoft.com/office/drawing/2014/main" id="{6CA5CBE2-CAAE-47A5-B216-9DAFB7C87ED8}"/>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a:t>
            </a:r>
            <a:r>
              <a:rPr lang="en-US" sz="2000" b="0" dirty="0" smtClean="0">
                <a:solidFill>
                  <a:srgbClr val="FF0000"/>
                </a:solidFill>
              </a:rPr>
              <a:t>producten (1/2)</a:t>
            </a:r>
            <a:endParaRPr lang="nl-NL" sz="2000" b="0" dirty="0">
              <a:solidFill>
                <a:srgbClr val="FF0000"/>
              </a:solidFill>
            </a:endParaRPr>
          </a:p>
        </p:txBody>
      </p:sp>
    </p:spTree>
    <p:extLst>
      <p:ext uri="{BB962C8B-B14F-4D97-AF65-F5344CB8AC3E}">
        <p14:creationId xmlns:p14="http://schemas.microsoft.com/office/powerpoint/2010/main" val="4088952124"/>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12908"/>
            <a:ext cx="10515600" cy="999580"/>
          </a:xfrm>
        </p:spPr>
        <p:txBody>
          <a:bodyPr/>
          <a:lstStyle/>
          <a:p>
            <a:r>
              <a:rPr lang="en-US" dirty="0"/>
              <a:t>Bemiddeling</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47816" y="1177075"/>
            <a:ext cx="10900175" cy="4293293"/>
          </a:xfrm>
          <a:prstGeom prst="rect">
            <a:avLst/>
          </a:prstGeom>
        </p:spPr>
        <p:txBody>
          <a:bodyPr wrap="square" lIns="0" tIns="0" rIns="0" bIns="0">
            <a:noAutofit/>
          </a:bodyPr>
          <a:lstStyle/>
          <a:p>
            <a:r>
              <a:rPr lang="en-US" sz="1600" dirty="0"/>
              <a:t>Bij het zoeken en matchen gaat het om 2-weg functionaliteit die ook met groepen moeten kunnen omgaan. Burgers hebben de beschikking over een app waarmee </a:t>
            </a:r>
            <a:r>
              <a:rPr lang="en-US" sz="1600" dirty="0" smtClean="0"/>
              <a:t>de </a:t>
            </a:r>
            <a:r>
              <a:rPr lang="en-US" sz="1600" dirty="0"/>
              <a:t>vacatures, arbeidsplaatsen, kortstondige klussen en zzp opdrachten  inzichtelijk zijn en zijn afgestemd op hun </a:t>
            </a:r>
            <a:r>
              <a:rPr lang="en-US" sz="1600" dirty="0" smtClean="0"/>
              <a:t>profiel (informatie uit systeem beschikbaar in app). </a:t>
            </a:r>
            <a:r>
              <a:rPr lang="en-US" sz="1600" dirty="0"/>
              <a:t>Werkgevers kunnen o.b.v. </a:t>
            </a:r>
            <a:r>
              <a:rPr lang="en-US" sz="1600" dirty="0" smtClean="0"/>
              <a:t>geanonimseerde </a:t>
            </a:r>
            <a:r>
              <a:rPr lang="en-US" sz="1600" dirty="0"/>
              <a:t>klantgegevens inzichtelijk krijgen welke kandidaten o.b.v. van hun profiel (zoeken/matching) passen bij het beschikbare aanbod. Het zoeken en matchen geschiedt effectief waarbij resultaten van bemiddeling uit het verleden meetellen/wegen. Dit kan ook worden doorvertaald naar de effectiviteit en mate van succes van de betrokken aanbieders/werkgevers en professionals.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smtClean="0">
              <a:ln>
                <a:noFill/>
              </a:ln>
              <a:solidFill>
                <a:srgbClr val="000000"/>
              </a:solidFill>
              <a:effectLst/>
              <a:uLnTx/>
              <a:uFillTx/>
              <a:latin typeface="Avenir LT Std 35 Light"/>
              <a:ea typeface="+mn-ea"/>
              <a:cs typeface="+mn-cs"/>
            </a:endParaRPr>
          </a:p>
          <a:p>
            <a:pPr lvl="0">
              <a:defRPr/>
            </a:pPr>
            <a:r>
              <a:rPr kumimoji="0" lang="en-US" sz="1600" b="0" i="0" u="none" strike="noStrike" kern="1200" cap="none" spc="0" normalizeH="0" baseline="0" noProof="0" dirty="0" smtClean="0">
                <a:ln>
                  <a:noFill/>
                </a:ln>
                <a:solidFill>
                  <a:srgbClr val="000000"/>
                </a:solidFill>
                <a:effectLst/>
                <a:uLnTx/>
                <a:uFillTx/>
                <a:latin typeface="Avenir LT Std 35 Light"/>
                <a:ea typeface="+mn-ea"/>
                <a:cs typeface="+mn-cs"/>
              </a:rPr>
              <a:t>Bemiddeling </a:t>
            </a:r>
            <a:r>
              <a:rPr kumimoji="0" lang="en-US" sz="1600" b="0" i="0" u="none" strike="noStrike" kern="1200" cap="none" spc="0" normalizeH="0" baseline="0" noProof="0" dirty="0">
                <a:ln>
                  <a:noFill/>
                </a:ln>
                <a:solidFill>
                  <a:srgbClr val="000000"/>
                </a:solidFill>
                <a:effectLst/>
                <a:uLnTx/>
                <a:uFillTx/>
                <a:latin typeface="Avenir LT Std 35 Light"/>
                <a:ea typeface="+mn-ea"/>
                <a:cs typeface="+mn-cs"/>
              </a:rPr>
              <a:t>is </a:t>
            </a:r>
            <a:r>
              <a:rPr kumimoji="0" lang="en-US" sz="1600" b="0" i="0" u="none" strike="noStrike" kern="1200" cap="none" spc="0" normalizeH="0" baseline="0" noProof="0" dirty="0" smtClean="0">
                <a:ln>
                  <a:noFill/>
                </a:ln>
                <a:solidFill>
                  <a:srgbClr val="000000"/>
                </a:solidFill>
                <a:effectLst/>
                <a:uLnTx/>
                <a:uFillTx/>
                <a:latin typeface="Avenir LT Std 35 Light"/>
                <a:ea typeface="+mn-ea"/>
                <a:cs typeface="+mn-cs"/>
              </a:rPr>
              <a:t>daarnaast ook </a:t>
            </a:r>
            <a:r>
              <a:rPr kumimoji="0" lang="en-US" sz="1600" b="0" i="0" u="none" strike="noStrike" kern="1200" cap="none" spc="0" normalizeH="0" baseline="0" noProof="0" dirty="0">
                <a:ln>
                  <a:noFill/>
                </a:ln>
                <a:solidFill>
                  <a:srgbClr val="000000"/>
                </a:solidFill>
                <a:effectLst/>
                <a:uLnTx/>
                <a:uFillTx/>
                <a:latin typeface="Avenir LT Std 35 Light"/>
                <a:ea typeface="+mn-ea"/>
                <a:cs typeface="+mn-cs"/>
              </a:rPr>
              <a:t>het organiseren van diverse evenementen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waarbij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burgers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in </a:t>
            </a:r>
            <a:r>
              <a:rPr lang="nl-NL" sz="1600" dirty="0" smtClean="0">
                <a:solidFill>
                  <a:srgbClr val="000000"/>
                </a:solidFill>
                <a:latin typeface="Avenir LT Std 35 Light"/>
              </a:rPr>
              <a:t>contact</a:t>
            </a:r>
            <a:r>
              <a:rPr kumimoji="0" lang="en-US"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komen met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werkgevers</a:t>
            </a:r>
            <a:r>
              <a:rPr kumimoji="0" lang="nl-NL" sz="1600" b="0" i="0" u="none" strike="noStrike" kern="1200" cap="none" spc="0" normalizeH="0" noProof="0" dirty="0" smtClean="0">
                <a:ln>
                  <a:noFill/>
                </a:ln>
                <a:solidFill>
                  <a:srgbClr val="000000"/>
                </a:solidFill>
                <a:effectLst/>
                <a:uLnTx/>
                <a:uFillTx/>
                <a:latin typeface="Avenir LT Std 35 Light"/>
                <a:ea typeface="+mn-ea"/>
                <a:cs typeface="+mn-cs"/>
              </a:rPr>
              <a:t> in de vorm van bijvoorbeeld</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speeddates en </a:t>
            </a:r>
            <a:r>
              <a:rPr kumimoji="0" lang="en-US" sz="1600" b="0" i="0" u="none" strike="noStrike" kern="1200" cap="none" spc="0" normalizeH="0" baseline="0" noProof="0" dirty="0">
                <a:ln>
                  <a:noFill/>
                </a:ln>
                <a:solidFill>
                  <a:srgbClr val="000000"/>
                </a:solidFill>
                <a:effectLst/>
                <a:uLnTx/>
                <a:uFillTx/>
                <a:latin typeface="Avenir LT Std 35 Light"/>
                <a:ea typeface="+mn-ea"/>
                <a:cs typeface="+mn-cs"/>
              </a:rPr>
              <a:t>(</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landelijke</a:t>
            </a:r>
            <a:r>
              <a:rPr kumimoji="0" lang="en-US" sz="1600" b="0" i="0" u="none" strike="noStrike" kern="1200" cap="none" spc="0" normalizeH="0" baseline="0" noProof="0" dirty="0">
                <a:ln>
                  <a:noFill/>
                </a:ln>
                <a:solidFill>
                  <a:srgbClr val="000000"/>
                </a:solidFill>
                <a:effectLst/>
                <a:uLnTx/>
                <a:uFillTx/>
                <a:latin typeface="Avenir LT Std 35 Light"/>
                <a:ea typeface="+mn-ea"/>
                <a:cs typeface="+mn-cs"/>
              </a:rPr>
              <a:t>)</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 arbeidsmarkten. Bij speeddates worden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burgers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uitgenodigd om kort in gesprek te gaan met werkgevers. Bij landelijke arbeidsmarkten organiseert de gemeente samen met het UWV en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professionals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een markt, waarbij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burgers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informatie ontvangen over verschillende sectoren en beroepen en in contact komen met werkgevers.</a:t>
            </a:r>
            <a:r>
              <a:rPr kumimoji="0" lang="en-US" sz="1600" b="0" i="0" u="none" strike="noStrike" kern="1200" cap="none" spc="0" normalizeH="0" baseline="0" noProof="0" dirty="0">
                <a:ln>
                  <a:noFill/>
                </a:ln>
                <a:solidFill>
                  <a:srgbClr val="000000"/>
                </a:solidFill>
                <a:effectLst/>
                <a:uLnTx/>
                <a:uFillTx/>
                <a:latin typeface="Avenir LT Std 35 Light"/>
                <a:ea typeface="+mn-ea"/>
                <a:cs typeface="+mn-cs"/>
              </a:rPr>
              <a:t> </a:t>
            </a:r>
            <a:r>
              <a:rPr kumimoji="0" lang="en-US" sz="1600" b="0" i="0" u="none" strike="noStrike" kern="1200" cap="none" spc="0" normalizeH="0" baseline="0" noProof="0" dirty="0" smtClean="0">
                <a:ln>
                  <a:noFill/>
                </a:ln>
                <a:solidFill>
                  <a:srgbClr val="000000"/>
                </a:solidFill>
                <a:effectLst/>
                <a:uLnTx/>
                <a:uFillTx/>
                <a:latin typeface="Avenir LT Std 35 Light"/>
                <a:ea typeface="+mn-ea"/>
                <a:cs typeface="+mn-cs"/>
              </a:rPr>
              <a:t>Burgers </a:t>
            </a:r>
            <a:r>
              <a:rPr kumimoji="0" lang="en-US" sz="1600" b="0" i="0" u="none" strike="noStrike" kern="1200" cap="none" spc="0" normalizeH="0" baseline="0" noProof="0" dirty="0">
                <a:ln>
                  <a:noFill/>
                </a:ln>
                <a:solidFill>
                  <a:srgbClr val="000000"/>
                </a:solidFill>
                <a:effectLst/>
                <a:uLnTx/>
                <a:uFillTx/>
                <a:latin typeface="Avenir LT Std 35 Light"/>
                <a:ea typeface="+mn-ea"/>
                <a:cs typeface="+mn-cs"/>
              </a:rPr>
              <a:t>en werkgevers kunnen </a:t>
            </a:r>
            <a:r>
              <a:rPr lang="en-US" sz="1600" dirty="0" smtClean="0">
                <a:solidFill>
                  <a:srgbClr val="000000"/>
                </a:solidFill>
                <a:latin typeface="Avenir LT Std 35 Light"/>
              </a:rPr>
              <a:t>op deze manier</a:t>
            </a:r>
            <a:r>
              <a:rPr kumimoji="0" lang="en-US"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en-US" sz="1600" b="0" i="0" u="none" strike="noStrike" kern="1200" cap="none" spc="0" normalizeH="0" baseline="0" noProof="0" dirty="0">
                <a:ln>
                  <a:noFill/>
                </a:ln>
                <a:solidFill>
                  <a:srgbClr val="000000"/>
                </a:solidFill>
                <a:effectLst/>
                <a:uLnTx/>
                <a:uFillTx/>
                <a:latin typeface="Avenir LT Std 35 Light"/>
                <a:ea typeface="+mn-ea"/>
                <a:cs typeface="+mn-cs"/>
              </a:rPr>
              <a:t>hun interesse in elkaar kenbaar maken waarbij het resultaat wordt teruggekoppeld aan de professional van de gemeente die dit vastlegt en </a:t>
            </a:r>
            <a:r>
              <a:rPr lang="en-US" sz="1600" dirty="0" smtClean="0">
                <a:solidFill>
                  <a:srgbClr val="000000"/>
                </a:solidFill>
                <a:latin typeface="Avenir LT Std 35 Light"/>
              </a:rPr>
              <a:t>de input gebruikt bij het bepalen van de vervolgdienstverlening van de burger (denk hierbij aan </a:t>
            </a:r>
            <a:r>
              <a:rPr kumimoji="0" lang="en-US" sz="1600" b="0" i="0" u="none" strike="noStrike" kern="1200" cap="none" spc="0" normalizeH="0" baseline="0" noProof="0" dirty="0" smtClean="0">
                <a:ln>
                  <a:noFill/>
                </a:ln>
                <a:solidFill>
                  <a:srgbClr val="000000"/>
                </a:solidFill>
                <a:effectLst/>
                <a:uLnTx/>
                <a:uFillTx/>
                <a:latin typeface="Avenir LT Std 35 Light"/>
                <a:ea typeface="+mn-ea"/>
                <a:cs typeface="+mn-cs"/>
              </a:rPr>
              <a:t>de klantkenmerken, </a:t>
            </a:r>
            <a:r>
              <a:rPr kumimoji="0" lang="en-US" sz="1600" b="0" i="0" u="none" strike="noStrike" kern="1200" cap="none" spc="0" normalizeH="0" baseline="0" noProof="0" dirty="0">
                <a:ln>
                  <a:noFill/>
                </a:ln>
                <a:solidFill>
                  <a:srgbClr val="000000"/>
                </a:solidFill>
                <a:effectLst/>
                <a:uLnTx/>
                <a:uFillTx/>
                <a:latin typeface="Avenir LT Std 35 Light"/>
                <a:ea typeface="+mn-ea"/>
                <a:cs typeface="+mn-cs"/>
              </a:rPr>
              <a:t>het PvA, de doelen en </a:t>
            </a:r>
            <a:r>
              <a:rPr kumimoji="0" lang="en-US" sz="1600" b="0" i="0" u="none" strike="noStrike" kern="1200" cap="none" spc="0" normalizeH="0" baseline="0" noProof="0" dirty="0" smtClean="0">
                <a:ln>
                  <a:noFill/>
                </a:ln>
                <a:solidFill>
                  <a:srgbClr val="000000"/>
                </a:solidFill>
                <a:effectLst/>
                <a:uLnTx/>
                <a:uFillTx/>
                <a:latin typeface="Avenir LT Std 35 Light"/>
                <a:ea typeface="+mn-ea"/>
                <a:cs typeface="+mn-cs"/>
              </a:rPr>
              <a:t>afspraken). Er bestaat een mogelijkheid voor de burger om gebruik</a:t>
            </a:r>
            <a:r>
              <a:rPr kumimoji="0" lang="en-US" sz="1600" b="0" i="0" u="none" strike="noStrike" kern="1200" cap="none" spc="0" normalizeH="0" noProof="0" dirty="0" smtClean="0">
                <a:ln>
                  <a:noFill/>
                </a:ln>
                <a:solidFill>
                  <a:srgbClr val="000000"/>
                </a:solidFill>
                <a:effectLst/>
                <a:uLnTx/>
                <a:uFillTx/>
                <a:latin typeface="Avenir LT Std 35 Light"/>
                <a:ea typeface="+mn-ea"/>
                <a:cs typeface="+mn-cs"/>
              </a:rPr>
              <a:t> te maken van instrumentarium </a:t>
            </a:r>
            <a:r>
              <a:rPr lang="nl-NL" sz="1600" dirty="0" smtClean="0"/>
              <a:t>denk </a:t>
            </a:r>
            <a:r>
              <a:rPr lang="nl-NL" sz="1600" dirty="0"/>
              <a:t>hierbij bijvoorbeeld aan </a:t>
            </a:r>
            <a:r>
              <a:rPr lang="nl-NL" sz="1600" dirty="0" smtClean="0"/>
              <a:t>reiskostensubsidie</a:t>
            </a:r>
            <a:r>
              <a:rPr lang="nl-NL" sz="1600" dirty="0"/>
              <a:t> </a:t>
            </a:r>
            <a:r>
              <a:rPr lang="nl-NL" sz="1600" dirty="0" smtClean="0"/>
              <a:t>indien de burger geen geld heeft om te reizen.</a:t>
            </a:r>
            <a:endParaRPr kumimoji="0" lang="en-US"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29" name="Group 141">
            <a:extLst>
              <a:ext uri="{FF2B5EF4-FFF2-40B4-BE49-F238E27FC236}">
                <a16:creationId xmlns:a16="http://schemas.microsoft.com/office/drawing/2014/main" id="{79251BF6-57B3-480A-95B2-F4F83E8B410A}"/>
              </a:ext>
            </a:extLst>
          </p:cNvPr>
          <p:cNvGrpSpPr>
            <a:grpSpLocks noChangeAspect="1"/>
          </p:cNvGrpSpPr>
          <p:nvPr/>
        </p:nvGrpSpPr>
        <p:grpSpPr bwMode="auto">
          <a:xfrm>
            <a:off x="11497582" y="254513"/>
            <a:ext cx="508082" cy="508082"/>
            <a:chOff x="6536" y="2994"/>
            <a:chExt cx="427" cy="427"/>
          </a:xfrm>
          <a:solidFill>
            <a:schemeClr val="bg1">
              <a:lumMod val="85000"/>
            </a:schemeClr>
          </a:solidFill>
        </p:grpSpPr>
        <p:sp>
          <p:nvSpPr>
            <p:cNvPr id="30" name="Freeform 142">
              <a:extLst>
                <a:ext uri="{FF2B5EF4-FFF2-40B4-BE49-F238E27FC236}">
                  <a16:creationId xmlns:a16="http://schemas.microsoft.com/office/drawing/2014/main" id="{32FAD67D-C86E-4C9E-A174-CDDE2831C9EB}"/>
                </a:ext>
              </a:extLst>
            </p:cNvPr>
            <p:cNvSpPr>
              <a:spLocks/>
            </p:cNvSpPr>
            <p:nvPr/>
          </p:nvSpPr>
          <p:spPr bwMode="auto">
            <a:xfrm>
              <a:off x="6678" y="2994"/>
              <a:ext cx="285" cy="249"/>
            </a:xfrm>
            <a:custGeom>
              <a:avLst/>
              <a:gdLst>
                <a:gd name="T0" fmla="*/ 90 w 192"/>
                <a:gd name="T1" fmla="*/ 168 h 168"/>
                <a:gd name="T2" fmla="*/ 88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9 h 168"/>
                <a:gd name="T18" fmla="*/ 140 w 192"/>
                <a:gd name="T19" fmla="*/ 110 h 168"/>
                <a:gd name="T20" fmla="*/ 144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6 w 192"/>
                <a:gd name="T45" fmla="*/ 120 h 168"/>
                <a:gd name="T46" fmla="*/ 94 w 192"/>
                <a:gd name="T47" fmla="*/ 167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8"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9"/>
                    <a:pt x="96" y="149"/>
                    <a:pt x="96" y="149"/>
                  </a:cubicBezTo>
                  <a:cubicBezTo>
                    <a:pt x="140" y="110"/>
                    <a:pt x="140" y="110"/>
                    <a:pt x="140" y="110"/>
                  </a:cubicBezTo>
                  <a:cubicBezTo>
                    <a:pt x="141" y="109"/>
                    <a:pt x="143" y="108"/>
                    <a:pt x="144"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6" y="120"/>
                    <a:pt x="146" y="120"/>
                    <a:pt x="146" y="120"/>
                  </a:cubicBezTo>
                  <a:cubicBezTo>
                    <a:pt x="94" y="167"/>
                    <a:pt x="94" y="167"/>
                    <a:pt x="94" y="167"/>
                  </a:cubicBezTo>
                  <a:cubicBezTo>
                    <a:pt x="93" y="168"/>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1" name="Freeform 143">
              <a:extLst>
                <a:ext uri="{FF2B5EF4-FFF2-40B4-BE49-F238E27FC236}">
                  <a16:creationId xmlns:a16="http://schemas.microsoft.com/office/drawing/2014/main" id="{7EAE506C-FC9F-42FC-9725-FBD282DF110D}"/>
                </a:ext>
              </a:extLst>
            </p:cNvPr>
            <p:cNvSpPr>
              <a:spLocks/>
            </p:cNvSpPr>
            <p:nvPr/>
          </p:nvSpPr>
          <p:spPr bwMode="auto">
            <a:xfrm>
              <a:off x="6536" y="3280"/>
              <a:ext cx="284" cy="141"/>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1 h 95"/>
                <a:gd name="T14" fmla="*/ 78 w 192"/>
                <a:gd name="T15" fmla="*/ 1 h 95"/>
                <a:gd name="T16" fmla="*/ 78 w 192"/>
                <a:gd name="T17" fmla="*/ 27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7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2"/>
                    <a:pt x="0" y="89"/>
                  </a:cubicBezTo>
                  <a:cubicBezTo>
                    <a:pt x="0" y="71"/>
                    <a:pt x="0" y="71"/>
                    <a:pt x="0" y="71"/>
                  </a:cubicBezTo>
                  <a:cubicBezTo>
                    <a:pt x="0" y="57"/>
                    <a:pt x="9" y="44"/>
                    <a:pt x="23" y="39"/>
                  </a:cubicBezTo>
                  <a:cubicBezTo>
                    <a:pt x="66" y="23"/>
                    <a:pt x="66" y="23"/>
                    <a:pt x="66" y="23"/>
                  </a:cubicBezTo>
                  <a:cubicBezTo>
                    <a:pt x="66" y="1"/>
                    <a:pt x="66" y="1"/>
                    <a:pt x="66" y="1"/>
                  </a:cubicBezTo>
                  <a:cubicBezTo>
                    <a:pt x="78" y="1"/>
                    <a:pt x="78" y="1"/>
                    <a:pt x="78" y="1"/>
                  </a:cubicBezTo>
                  <a:cubicBezTo>
                    <a:pt x="78" y="27"/>
                    <a:pt x="78" y="27"/>
                    <a:pt x="78" y="27"/>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7"/>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2"/>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2" name="Freeform 144">
              <a:extLst>
                <a:ext uri="{FF2B5EF4-FFF2-40B4-BE49-F238E27FC236}">
                  <a16:creationId xmlns:a16="http://schemas.microsoft.com/office/drawing/2014/main" id="{3CD2772B-9891-498C-BE60-EA1EA3E157D3}"/>
                </a:ext>
              </a:extLst>
            </p:cNvPr>
            <p:cNvSpPr>
              <a:spLocks noEditPoints="1"/>
            </p:cNvSpPr>
            <p:nvPr/>
          </p:nvSpPr>
          <p:spPr bwMode="auto">
            <a:xfrm>
              <a:off x="6597" y="3116"/>
              <a:ext cx="158" cy="186"/>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7"/>
                    <a:pt x="0" y="63"/>
                  </a:cubicBezTo>
                  <a:cubicBezTo>
                    <a:pt x="0" y="28"/>
                    <a:pt x="24" y="0"/>
                    <a:pt x="54" y="0"/>
                  </a:cubicBezTo>
                  <a:cubicBezTo>
                    <a:pt x="83" y="0"/>
                    <a:pt x="107" y="28"/>
                    <a:pt x="107" y="63"/>
                  </a:cubicBezTo>
                  <a:cubicBezTo>
                    <a:pt x="107" y="97"/>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3" name="Freeform 145">
              <a:extLst>
                <a:ext uri="{FF2B5EF4-FFF2-40B4-BE49-F238E27FC236}">
                  <a16:creationId xmlns:a16="http://schemas.microsoft.com/office/drawing/2014/main" id="{CFEC7281-6F5A-46EF-948C-48B4122C2B32}"/>
                </a:ext>
              </a:extLst>
            </p:cNvPr>
            <p:cNvSpPr>
              <a:spLocks/>
            </p:cNvSpPr>
            <p:nvPr/>
          </p:nvSpPr>
          <p:spPr bwMode="auto">
            <a:xfrm>
              <a:off x="6603" y="3166"/>
              <a:ext cx="145" cy="46"/>
            </a:xfrm>
            <a:custGeom>
              <a:avLst/>
              <a:gdLst>
                <a:gd name="T0" fmla="*/ 84 w 98"/>
                <a:gd name="T1" fmla="*/ 31 h 31"/>
                <a:gd name="T2" fmla="*/ 57 w 98"/>
                <a:gd name="T3" fmla="*/ 16 h 31"/>
                <a:gd name="T4" fmla="*/ 21 w 98"/>
                <a:gd name="T5" fmla="*/ 30 h 31"/>
                <a:gd name="T6" fmla="*/ 0 w 98"/>
                <a:gd name="T7" fmla="*/ 25 h 31"/>
                <a:gd name="T8" fmla="*/ 6 w 98"/>
                <a:gd name="T9" fmla="*/ 14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29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4" y="30"/>
                    <a:pt x="7" y="28"/>
                    <a:pt x="0" y="25"/>
                  </a:cubicBezTo>
                  <a:cubicBezTo>
                    <a:pt x="6" y="14"/>
                    <a:pt x="6" y="14"/>
                    <a:pt x="6" y="14"/>
                  </a:cubicBezTo>
                  <a:cubicBezTo>
                    <a:pt x="11" y="17"/>
                    <a:pt x="16" y="18"/>
                    <a:pt x="21" y="18"/>
                  </a:cubicBezTo>
                  <a:cubicBezTo>
                    <a:pt x="33" y="18"/>
                    <a:pt x="48" y="11"/>
                    <a:pt x="52" y="3"/>
                  </a:cubicBezTo>
                  <a:cubicBezTo>
                    <a:pt x="53" y="1"/>
                    <a:pt x="55" y="0"/>
                    <a:pt x="57" y="0"/>
                  </a:cubicBezTo>
                  <a:cubicBezTo>
                    <a:pt x="59" y="0"/>
                    <a:pt x="61" y="1"/>
                    <a:pt x="62" y="3"/>
                  </a:cubicBezTo>
                  <a:cubicBezTo>
                    <a:pt x="70" y="16"/>
                    <a:pt x="78" y="21"/>
                    <a:pt x="91" y="18"/>
                  </a:cubicBezTo>
                  <a:cubicBezTo>
                    <a:pt x="93" y="18"/>
                    <a:pt x="94" y="18"/>
                    <a:pt x="95" y="18"/>
                  </a:cubicBezTo>
                  <a:cubicBezTo>
                    <a:pt x="95" y="18"/>
                    <a:pt x="96" y="18"/>
                    <a:pt x="96" y="18"/>
                  </a:cubicBezTo>
                  <a:cubicBezTo>
                    <a:pt x="98" y="29"/>
                    <a:pt x="98" y="29"/>
                    <a:pt x="98" y="29"/>
                  </a:cubicBezTo>
                  <a:cubicBezTo>
                    <a:pt x="97" y="30"/>
                    <a:pt x="96" y="30"/>
                    <a:pt x="95" y="30"/>
                  </a:cubicBezTo>
                  <a:cubicBezTo>
                    <a:pt x="95" y="30"/>
                    <a:pt x="94" y="30"/>
                    <a:pt x="94"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4" name="Rectangle 146">
              <a:extLst>
                <a:ext uri="{FF2B5EF4-FFF2-40B4-BE49-F238E27FC236}">
                  <a16:creationId xmlns:a16="http://schemas.microsoft.com/office/drawing/2014/main" id="{8774FEF7-C6A6-4491-BA86-573985089AD4}"/>
                </a:ext>
              </a:extLst>
            </p:cNvPr>
            <p:cNvSpPr>
              <a:spLocks noChangeArrowheads="1"/>
            </p:cNvSpPr>
            <p:nvPr/>
          </p:nvSpPr>
          <p:spPr bwMode="auto">
            <a:xfrm>
              <a:off x="6874"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5" name="Rectangle 147">
              <a:extLst>
                <a:ext uri="{FF2B5EF4-FFF2-40B4-BE49-F238E27FC236}">
                  <a16:creationId xmlns:a16="http://schemas.microsoft.com/office/drawing/2014/main" id="{D5275074-18BE-4941-9A84-65FA39EB2A2B}"/>
                </a:ext>
              </a:extLst>
            </p:cNvPr>
            <p:cNvSpPr>
              <a:spLocks noChangeArrowheads="1"/>
            </p:cNvSpPr>
            <p:nvPr/>
          </p:nvSpPr>
          <p:spPr bwMode="auto">
            <a:xfrm>
              <a:off x="6820"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6" name="Rectangle 148">
              <a:extLst>
                <a:ext uri="{FF2B5EF4-FFF2-40B4-BE49-F238E27FC236}">
                  <a16:creationId xmlns:a16="http://schemas.microsoft.com/office/drawing/2014/main" id="{A19FD1AF-D028-4A41-92AA-2DDD67172AA4}"/>
                </a:ext>
              </a:extLst>
            </p:cNvPr>
            <p:cNvSpPr>
              <a:spLocks noChangeArrowheads="1"/>
            </p:cNvSpPr>
            <p:nvPr/>
          </p:nvSpPr>
          <p:spPr bwMode="auto">
            <a:xfrm>
              <a:off x="6767"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37" name="Group 63">
            <a:extLst>
              <a:ext uri="{FF2B5EF4-FFF2-40B4-BE49-F238E27FC236}">
                <a16:creationId xmlns:a16="http://schemas.microsoft.com/office/drawing/2014/main" id="{3586C795-1FF0-469E-A512-4345BC71F263}"/>
              </a:ext>
            </a:extLst>
          </p:cNvPr>
          <p:cNvGrpSpPr>
            <a:grpSpLocks noChangeAspect="1"/>
          </p:cNvGrpSpPr>
          <p:nvPr/>
        </p:nvGrpSpPr>
        <p:grpSpPr bwMode="auto">
          <a:xfrm>
            <a:off x="10841225" y="413603"/>
            <a:ext cx="494314" cy="342306"/>
            <a:chOff x="6700" y="1999"/>
            <a:chExt cx="439" cy="304"/>
          </a:xfrm>
          <a:solidFill>
            <a:schemeClr val="bg1">
              <a:lumMod val="85000"/>
            </a:schemeClr>
          </a:solidFill>
        </p:grpSpPr>
        <p:sp>
          <p:nvSpPr>
            <p:cNvPr id="38" name="Freeform 64">
              <a:extLst>
                <a:ext uri="{FF2B5EF4-FFF2-40B4-BE49-F238E27FC236}">
                  <a16:creationId xmlns:a16="http://schemas.microsoft.com/office/drawing/2014/main" id="{48229237-B57A-4894-9880-3CE08C9B517D}"/>
                </a:ext>
              </a:extLst>
            </p:cNvPr>
            <p:cNvSpPr>
              <a:spLocks/>
            </p:cNvSpPr>
            <p:nvPr/>
          </p:nvSpPr>
          <p:spPr bwMode="auto">
            <a:xfrm>
              <a:off x="6864" y="2012"/>
              <a:ext cx="92" cy="112"/>
            </a:xfrm>
            <a:custGeom>
              <a:avLst/>
              <a:gdLst>
                <a:gd name="T0" fmla="*/ 60 w 60"/>
                <a:gd name="T1" fmla="*/ 37 h 75"/>
                <a:gd name="T2" fmla="*/ 60 w 60"/>
                <a:gd name="T3" fmla="*/ 36 h 75"/>
                <a:gd name="T4" fmla="*/ 60 w 60"/>
                <a:gd name="T5" fmla="*/ 35 h 75"/>
                <a:gd name="T6" fmla="*/ 59 w 60"/>
                <a:gd name="T7" fmla="*/ 34 h 75"/>
                <a:gd name="T8" fmla="*/ 59 w 60"/>
                <a:gd name="T9" fmla="*/ 34 h 75"/>
                <a:gd name="T10" fmla="*/ 34 w 60"/>
                <a:gd name="T11" fmla="*/ 3 h 75"/>
                <a:gd name="T12" fmla="*/ 26 w 60"/>
                <a:gd name="T13" fmla="*/ 2 h 75"/>
                <a:gd name="T14" fmla="*/ 25 w 60"/>
                <a:gd name="T15" fmla="*/ 10 h 75"/>
                <a:gd name="T16" fmla="*/ 25 w 60"/>
                <a:gd name="T17" fmla="*/ 10 h 75"/>
                <a:gd name="T18" fmla="*/ 42 w 60"/>
                <a:gd name="T19" fmla="*/ 31 h 75"/>
                <a:gd name="T20" fmla="*/ 6 w 60"/>
                <a:gd name="T21" fmla="*/ 31 h 75"/>
                <a:gd name="T22" fmla="*/ 0 w 60"/>
                <a:gd name="T23" fmla="*/ 37 h 75"/>
                <a:gd name="T24" fmla="*/ 6 w 60"/>
                <a:gd name="T25" fmla="*/ 43 h 75"/>
                <a:gd name="T26" fmla="*/ 42 w 60"/>
                <a:gd name="T27" fmla="*/ 43 h 75"/>
                <a:gd name="T28" fmla="*/ 25 w 60"/>
                <a:gd name="T29" fmla="*/ 64 h 75"/>
                <a:gd name="T30" fmla="*/ 26 w 60"/>
                <a:gd name="T31" fmla="*/ 73 h 75"/>
                <a:gd name="T32" fmla="*/ 34 w 60"/>
                <a:gd name="T33" fmla="*/ 72 h 75"/>
                <a:gd name="T34" fmla="*/ 59 w 60"/>
                <a:gd name="T35" fmla="*/ 41 h 75"/>
                <a:gd name="T36" fmla="*/ 59 w 60"/>
                <a:gd name="T37" fmla="*/ 41 h 75"/>
                <a:gd name="T38" fmla="*/ 60 w 60"/>
                <a:gd name="T39" fmla="*/ 39 h 75"/>
                <a:gd name="T40" fmla="*/ 60 w 60"/>
                <a:gd name="T41" fmla="*/ 39 h 75"/>
                <a:gd name="T42" fmla="*/ 60 w 60"/>
                <a:gd name="T43" fmla="*/ 37 h 75"/>
                <a:gd name="T44" fmla="*/ 60 w 60"/>
                <a:gd name="T45"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75">
                  <a:moveTo>
                    <a:pt x="60" y="37"/>
                  </a:moveTo>
                  <a:cubicBezTo>
                    <a:pt x="60" y="37"/>
                    <a:pt x="60" y="36"/>
                    <a:pt x="60" y="36"/>
                  </a:cubicBezTo>
                  <a:cubicBezTo>
                    <a:pt x="60" y="35"/>
                    <a:pt x="60" y="35"/>
                    <a:pt x="60" y="35"/>
                  </a:cubicBezTo>
                  <a:cubicBezTo>
                    <a:pt x="60" y="35"/>
                    <a:pt x="59" y="34"/>
                    <a:pt x="59" y="34"/>
                  </a:cubicBezTo>
                  <a:cubicBezTo>
                    <a:pt x="59" y="34"/>
                    <a:pt x="59" y="34"/>
                    <a:pt x="59" y="34"/>
                  </a:cubicBezTo>
                  <a:cubicBezTo>
                    <a:pt x="34" y="3"/>
                    <a:pt x="34" y="3"/>
                    <a:pt x="34" y="3"/>
                  </a:cubicBezTo>
                  <a:cubicBezTo>
                    <a:pt x="32" y="0"/>
                    <a:pt x="28" y="0"/>
                    <a:pt x="26" y="2"/>
                  </a:cubicBezTo>
                  <a:cubicBezTo>
                    <a:pt x="23" y="4"/>
                    <a:pt x="23" y="8"/>
                    <a:pt x="25" y="10"/>
                  </a:cubicBezTo>
                  <a:cubicBezTo>
                    <a:pt x="25" y="10"/>
                    <a:pt x="25" y="10"/>
                    <a:pt x="25" y="10"/>
                  </a:cubicBezTo>
                  <a:cubicBezTo>
                    <a:pt x="42" y="31"/>
                    <a:pt x="42" y="31"/>
                    <a:pt x="42" y="31"/>
                  </a:cubicBezTo>
                  <a:cubicBezTo>
                    <a:pt x="6" y="31"/>
                    <a:pt x="6" y="31"/>
                    <a:pt x="6" y="31"/>
                  </a:cubicBezTo>
                  <a:cubicBezTo>
                    <a:pt x="3" y="31"/>
                    <a:pt x="0" y="34"/>
                    <a:pt x="0" y="37"/>
                  </a:cubicBezTo>
                  <a:cubicBezTo>
                    <a:pt x="0" y="41"/>
                    <a:pt x="3" y="43"/>
                    <a:pt x="6" y="43"/>
                  </a:cubicBezTo>
                  <a:cubicBezTo>
                    <a:pt x="42" y="43"/>
                    <a:pt x="42" y="43"/>
                    <a:pt x="42" y="43"/>
                  </a:cubicBezTo>
                  <a:cubicBezTo>
                    <a:pt x="25" y="64"/>
                    <a:pt x="25" y="64"/>
                    <a:pt x="25" y="64"/>
                  </a:cubicBezTo>
                  <a:cubicBezTo>
                    <a:pt x="23" y="67"/>
                    <a:pt x="23" y="71"/>
                    <a:pt x="26" y="73"/>
                  </a:cubicBezTo>
                  <a:cubicBezTo>
                    <a:pt x="28" y="75"/>
                    <a:pt x="32" y="74"/>
                    <a:pt x="34" y="72"/>
                  </a:cubicBezTo>
                  <a:cubicBezTo>
                    <a:pt x="59" y="41"/>
                    <a:pt x="59" y="41"/>
                    <a:pt x="59" y="41"/>
                  </a:cubicBezTo>
                  <a:cubicBezTo>
                    <a:pt x="59" y="41"/>
                    <a:pt x="59" y="41"/>
                    <a:pt x="59" y="41"/>
                  </a:cubicBezTo>
                  <a:cubicBezTo>
                    <a:pt x="59" y="40"/>
                    <a:pt x="60" y="40"/>
                    <a:pt x="60" y="39"/>
                  </a:cubicBezTo>
                  <a:cubicBezTo>
                    <a:pt x="60" y="39"/>
                    <a:pt x="60" y="39"/>
                    <a:pt x="60" y="39"/>
                  </a:cubicBezTo>
                  <a:cubicBezTo>
                    <a:pt x="60" y="39"/>
                    <a:pt x="60" y="38"/>
                    <a:pt x="60" y="37"/>
                  </a:cubicBezTo>
                  <a:cubicBezTo>
                    <a:pt x="60" y="37"/>
                    <a:pt x="60" y="37"/>
                    <a:pt x="6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9" name="Freeform 65">
              <a:extLst>
                <a:ext uri="{FF2B5EF4-FFF2-40B4-BE49-F238E27FC236}">
                  <a16:creationId xmlns:a16="http://schemas.microsoft.com/office/drawing/2014/main" id="{980367B9-0441-47D0-A67C-A5DADC813001}"/>
                </a:ext>
              </a:extLst>
            </p:cNvPr>
            <p:cNvSpPr>
              <a:spLocks/>
            </p:cNvSpPr>
            <p:nvPr/>
          </p:nvSpPr>
          <p:spPr bwMode="auto">
            <a:xfrm>
              <a:off x="6864" y="2175"/>
              <a:ext cx="92" cy="112"/>
            </a:xfrm>
            <a:custGeom>
              <a:avLst/>
              <a:gdLst>
                <a:gd name="T0" fmla="*/ 54 w 60"/>
                <a:gd name="T1" fmla="*/ 32 h 75"/>
                <a:gd name="T2" fmla="*/ 19 w 60"/>
                <a:gd name="T3" fmla="*/ 32 h 75"/>
                <a:gd name="T4" fmla="*/ 36 w 60"/>
                <a:gd name="T5" fmla="*/ 11 h 75"/>
                <a:gd name="T6" fmla="*/ 35 w 60"/>
                <a:gd name="T7" fmla="*/ 2 h 75"/>
                <a:gd name="T8" fmla="*/ 26 w 60"/>
                <a:gd name="T9" fmla="*/ 3 h 75"/>
                <a:gd name="T10" fmla="*/ 26 w 60"/>
                <a:gd name="T11" fmla="*/ 3 h 75"/>
                <a:gd name="T12" fmla="*/ 2 w 60"/>
                <a:gd name="T13" fmla="*/ 34 h 75"/>
                <a:gd name="T14" fmla="*/ 2 w 60"/>
                <a:gd name="T15" fmla="*/ 34 h 75"/>
                <a:gd name="T16" fmla="*/ 1 w 60"/>
                <a:gd name="T17" fmla="*/ 36 h 75"/>
                <a:gd name="T18" fmla="*/ 1 w 60"/>
                <a:gd name="T19" fmla="*/ 36 h 75"/>
                <a:gd name="T20" fmla="*/ 0 w 60"/>
                <a:gd name="T21" fmla="*/ 38 h 75"/>
                <a:gd name="T22" fmla="*/ 0 w 60"/>
                <a:gd name="T23" fmla="*/ 38 h 75"/>
                <a:gd name="T24" fmla="*/ 0 w 60"/>
                <a:gd name="T25" fmla="*/ 38 h 75"/>
                <a:gd name="T26" fmla="*/ 1 w 60"/>
                <a:gd name="T27" fmla="*/ 40 h 75"/>
                <a:gd name="T28" fmla="*/ 1 w 60"/>
                <a:gd name="T29" fmla="*/ 40 h 75"/>
                <a:gd name="T30" fmla="*/ 2 w 60"/>
                <a:gd name="T31" fmla="*/ 41 h 75"/>
                <a:gd name="T32" fmla="*/ 2 w 60"/>
                <a:gd name="T33" fmla="*/ 42 h 75"/>
                <a:gd name="T34" fmla="*/ 26 w 60"/>
                <a:gd name="T35" fmla="*/ 72 h 75"/>
                <a:gd name="T36" fmla="*/ 35 w 60"/>
                <a:gd name="T37" fmla="*/ 73 h 75"/>
                <a:gd name="T38" fmla="*/ 36 w 60"/>
                <a:gd name="T39" fmla="*/ 65 h 75"/>
                <a:gd name="T40" fmla="*/ 19 w 60"/>
                <a:gd name="T41" fmla="*/ 44 h 75"/>
                <a:gd name="T42" fmla="*/ 54 w 60"/>
                <a:gd name="T43" fmla="*/ 44 h 75"/>
                <a:gd name="T44" fmla="*/ 60 w 60"/>
                <a:gd name="T45" fmla="*/ 38 h 75"/>
                <a:gd name="T46" fmla="*/ 54 w 60"/>
                <a:gd name="T47"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5">
                  <a:moveTo>
                    <a:pt x="54" y="32"/>
                  </a:moveTo>
                  <a:cubicBezTo>
                    <a:pt x="19" y="32"/>
                    <a:pt x="19" y="32"/>
                    <a:pt x="19" y="32"/>
                  </a:cubicBezTo>
                  <a:cubicBezTo>
                    <a:pt x="36" y="11"/>
                    <a:pt x="36" y="11"/>
                    <a:pt x="36" y="11"/>
                  </a:cubicBezTo>
                  <a:cubicBezTo>
                    <a:pt x="38" y="8"/>
                    <a:pt x="37" y="4"/>
                    <a:pt x="35" y="2"/>
                  </a:cubicBezTo>
                  <a:cubicBezTo>
                    <a:pt x="32" y="0"/>
                    <a:pt x="28" y="1"/>
                    <a:pt x="26" y="3"/>
                  </a:cubicBezTo>
                  <a:cubicBezTo>
                    <a:pt x="26" y="3"/>
                    <a:pt x="26" y="3"/>
                    <a:pt x="26" y="3"/>
                  </a:cubicBezTo>
                  <a:cubicBezTo>
                    <a:pt x="2" y="34"/>
                    <a:pt x="2" y="34"/>
                    <a:pt x="2" y="34"/>
                  </a:cubicBezTo>
                  <a:cubicBezTo>
                    <a:pt x="2" y="34"/>
                    <a:pt x="2" y="34"/>
                    <a:pt x="2" y="34"/>
                  </a:cubicBezTo>
                  <a:cubicBezTo>
                    <a:pt x="1" y="35"/>
                    <a:pt x="1" y="35"/>
                    <a:pt x="1" y="36"/>
                  </a:cubicBezTo>
                  <a:cubicBezTo>
                    <a:pt x="1" y="36"/>
                    <a:pt x="1" y="36"/>
                    <a:pt x="1" y="36"/>
                  </a:cubicBezTo>
                  <a:cubicBezTo>
                    <a:pt x="0" y="37"/>
                    <a:pt x="0" y="37"/>
                    <a:pt x="0" y="38"/>
                  </a:cubicBezTo>
                  <a:cubicBezTo>
                    <a:pt x="0" y="38"/>
                    <a:pt x="0" y="38"/>
                    <a:pt x="0" y="38"/>
                  </a:cubicBezTo>
                  <a:cubicBezTo>
                    <a:pt x="0" y="38"/>
                    <a:pt x="0" y="38"/>
                    <a:pt x="0" y="38"/>
                  </a:cubicBezTo>
                  <a:cubicBezTo>
                    <a:pt x="0" y="38"/>
                    <a:pt x="0" y="39"/>
                    <a:pt x="1" y="40"/>
                  </a:cubicBezTo>
                  <a:cubicBezTo>
                    <a:pt x="1" y="40"/>
                    <a:pt x="1" y="40"/>
                    <a:pt x="1" y="40"/>
                  </a:cubicBezTo>
                  <a:cubicBezTo>
                    <a:pt x="1" y="40"/>
                    <a:pt x="1" y="41"/>
                    <a:pt x="2" y="41"/>
                  </a:cubicBezTo>
                  <a:cubicBezTo>
                    <a:pt x="2" y="42"/>
                    <a:pt x="2" y="42"/>
                    <a:pt x="2" y="42"/>
                  </a:cubicBezTo>
                  <a:cubicBezTo>
                    <a:pt x="26" y="72"/>
                    <a:pt x="26" y="72"/>
                    <a:pt x="26" y="72"/>
                  </a:cubicBezTo>
                  <a:cubicBezTo>
                    <a:pt x="28" y="75"/>
                    <a:pt x="32" y="75"/>
                    <a:pt x="35" y="73"/>
                  </a:cubicBezTo>
                  <a:cubicBezTo>
                    <a:pt x="37" y="71"/>
                    <a:pt x="38" y="68"/>
                    <a:pt x="36" y="65"/>
                  </a:cubicBezTo>
                  <a:cubicBezTo>
                    <a:pt x="19" y="44"/>
                    <a:pt x="19" y="44"/>
                    <a:pt x="19" y="44"/>
                  </a:cubicBezTo>
                  <a:cubicBezTo>
                    <a:pt x="54" y="44"/>
                    <a:pt x="54" y="44"/>
                    <a:pt x="54" y="44"/>
                  </a:cubicBezTo>
                  <a:cubicBezTo>
                    <a:pt x="58" y="44"/>
                    <a:pt x="60" y="41"/>
                    <a:pt x="60" y="38"/>
                  </a:cubicBezTo>
                  <a:cubicBezTo>
                    <a:pt x="60" y="35"/>
                    <a:pt x="58" y="32"/>
                    <a:pt x="5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0" name="Freeform 66">
              <a:extLst>
                <a:ext uri="{FF2B5EF4-FFF2-40B4-BE49-F238E27FC236}">
                  <a16:creationId xmlns:a16="http://schemas.microsoft.com/office/drawing/2014/main" id="{80697C6A-750B-4E17-85A4-5B466D5F3652}"/>
                </a:ext>
              </a:extLst>
            </p:cNvPr>
            <p:cNvSpPr>
              <a:spLocks noEditPoints="1"/>
            </p:cNvSpPr>
            <p:nvPr/>
          </p:nvSpPr>
          <p:spPr bwMode="auto">
            <a:xfrm>
              <a:off x="6700" y="1999"/>
              <a:ext cx="110" cy="107"/>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36 w 72"/>
                <a:gd name="T11" fmla="*/ 60 h 72"/>
                <a:gd name="T12" fmla="*/ 12 w 72"/>
                <a:gd name="T13" fmla="*/ 36 h 72"/>
                <a:gd name="T14" fmla="*/ 36 w 72"/>
                <a:gd name="T15" fmla="*/ 12 h 72"/>
                <a:gd name="T16" fmla="*/ 60 w 72"/>
                <a:gd name="T17" fmla="*/ 36 h 72"/>
                <a:gd name="T18" fmla="*/ 36 w 72"/>
                <a:gd name="T1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0"/>
                  </a:moveTo>
                  <a:cubicBezTo>
                    <a:pt x="16" y="0"/>
                    <a:pt x="0" y="17"/>
                    <a:pt x="0" y="36"/>
                  </a:cubicBezTo>
                  <a:cubicBezTo>
                    <a:pt x="0" y="56"/>
                    <a:pt x="16" y="72"/>
                    <a:pt x="36" y="72"/>
                  </a:cubicBezTo>
                  <a:cubicBezTo>
                    <a:pt x="56" y="72"/>
                    <a:pt x="72" y="56"/>
                    <a:pt x="72" y="36"/>
                  </a:cubicBezTo>
                  <a:cubicBezTo>
                    <a:pt x="72" y="17"/>
                    <a:pt x="56" y="0"/>
                    <a:pt x="36" y="0"/>
                  </a:cubicBezTo>
                  <a:close/>
                  <a:moveTo>
                    <a:pt x="36" y="60"/>
                  </a:moveTo>
                  <a:cubicBezTo>
                    <a:pt x="23" y="60"/>
                    <a:pt x="12" y="50"/>
                    <a:pt x="12" y="36"/>
                  </a:cubicBezTo>
                  <a:cubicBezTo>
                    <a:pt x="12" y="23"/>
                    <a:pt x="23" y="12"/>
                    <a:pt x="36" y="12"/>
                  </a:cubicBezTo>
                  <a:cubicBezTo>
                    <a:pt x="49" y="12"/>
                    <a:pt x="60" y="23"/>
                    <a:pt x="60" y="36"/>
                  </a:cubicBezTo>
                  <a:cubicBezTo>
                    <a:pt x="60" y="50"/>
                    <a:pt x="49" y="60"/>
                    <a:pt x="3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1" name="Freeform 67">
              <a:extLst>
                <a:ext uri="{FF2B5EF4-FFF2-40B4-BE49-F238E27FC236}">
                  <a16:creationId xmlns:a16="http://schemas.microsoft.com/office/drawing/2014/main" id="{F0627B69-F90D-47BC-85BD-140FDC59669E}"/>
                </a:ext>
              </a:extLst>
            </p:cNvPr>
            <p:cNvSpPr>
              <a:spLocks noEditPoints="1"/>
            </p:cNvSpPr>
            <p:nvPr/>
          </p:nvSpPr>
          <p:spPr bwMode="auto">
            <a:xfrm>
              <a:off x="6700" y="2124"/>
              <a:ext cx="110" cy="179"/>
            </a:xfrm>
            <a:custGeom>
              <a:avLst/>
              <a:gdLst>
                <a:gd name="T0" fmla="*/ 36 w 72"/>
                <a:gd name="T1" fmla="*/ 0 h 120"/>
                <a:gd name="T2" fmla="*/ 0 w 72"/>
                <a:gd name="T3" fmla="*/ 36 h 120"/>
                <a:gd name="T4" fmla="*/ 0 w 72"/>
                <a:gd name="T5" fmla="*/ 114 h 120"/>
                <a:gd name="T6" fmla="*/ 2 w 72"/>
                <a:gd name="T7" fmla="*/ 118 h 120"/>
                <a:gd name="T8" fmla="*/ 6 w 72"/>
                <a:gd name="T9" fmla="*/ 120 h 120"/>
                <a:gd name="T10" fmla="*/ 66 w 72"/>
                <a:gd name="T11" fmla="*/ 120 h 120"/>
                <a:gd name="T12" fmla="*/ 70 w 72"/>
                <a:gd name="T13" fmla="*/ 118 h 120"/>
                <a:gd name="T14" fmla="*/ 72 w 72"/>
                <a:gd name="T15" fmla="*/ 114 h 120"/>
                <a:gd name="T16" fmla="*/ 72 w 72"/>
                <a:gd name="T17" fmla="*/ 36 h 120"/>
                <a:gd name="T18" fmla="*/ 36 w 72"/>
                <a:gd name="T19" fmla="*/ 0 h 120"/>
                <a:gd name="T20" fmla="*/ 60 w 72"/>
                <a:gd name="T21" fmla="*/ 108 h 120"/>
                <a:gd name="T22" fmla="*/ 12 w 72"/>
                <a:gd name="T23" fmla="*/ 108 h 120"/>
                <a:gd name="T24" fmla="*/ 12 w 72"/>
                <a:gd name="T25" fmla="*/ 36 h 120"/>
                <a:gd name="T26" fmla="*/ 36 w 72"/>
                <a:gd name="T27" fmla="*/ 12 h 120"/>
                <a:gd name="T28" fmla="*/ 60 w 72"/>
                <a:gd name="T29" fmla="*/ 36 h 120"/>
                <a:gd name="T30" fmla="*/ 60 w 72"/>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120">
                  <a:moveTo>
                    <a:pt x="36" y="0"/>
                  </a:moveTo>
                  <a:cubicBezTo>
                    <a:pt x="16" y="0"/>
                    <a:pt x="0" y="16"/>
                    <a:pt x="0" y="36"/>
                  </a:cubicBezTo>
                  <a:cubicBezTo>
                    <a:pt x="0" y="114"/>
                    <a:pt x="0" y="114"/>
                    <a:pt x="0" y="114"/>
                  </a:cubicBezTo>
                  <a:cubicBezTo>
                    <a:pt x="0" y="116"/>
                    <a:pt x="1" y="117"/>
                    <a:pt x="2" y="118"/>
                  </a:cubicBezTo>
                  <a:cubicBezTo>
                    <a:pt x="3" y="119"/>
                    <a:pt x="4" y="120"/>
                    <a:pt x="6" y="120"/>
                  </a:cubicBezTo>
                  <a:cubicBezTo>
                    <a:pt x="66" y="120"/>
                    <a:pt x="66" y="120"/>
                    <a:pt x="66" y="120"/>
                  </a:cubicBezTo>
                  <a:cubicBezTo>
                    <a:pt x="67" y="120"/>
                    <a:pt x="69" y="119"/>
                    <a:pt x="70" y="118"/>
                  </a:cubicBezTo>
                  <a:cubicBezTo>
                    <a:pt x="71" y="117"/>
                    <a:pt x="72" y="116"/>
                    <a:pt x="72" y="114"/>
                  </a:cubicBezTo>
                  <a:cubicBezTo>
                    <a:pt x="72" y="36"/>
                    <a:pt x="72" y="36"/>
                    <a:pt x="72" y="36"/>
                  </a:cubicBezTo>
                  <a:cubicBezTo>
                    <a:pt x="72" y="16"/>
                    <a:pt x="56" y="0"/>
                    <a:pt x="36" y="0"/>
                  </a:cubicBezTo>
                  <a:close/>
                  <a:moveTo>
                    <a:pt x="60" y="108"/>
                  </a:moveTo>
                  <a:cubicBezTo>
                    <a:pt x="12" y="108"/>
                    <a:pt x="12" y="108"/>
                    <a:pt x="12" y="108"/>
                  </a:cubicBezTo>
                  <a:cubicBezTo>
                    <a:pt x="12" y="36"/>
                    <a:pt x="12" y="36"/>
                    <a:pt x="12" y="36"/>
                  </a:cubicBezTo>
                  <a:cubicBezTo>
                    <a:pt x="12" y="23"/>
                    <a:pt x="23" y="12"/>
                    <a:pt x="36" y="12"/>
                  </a:cubicBezTo>
                  <a:cubicBezTo>
                    <a:pt x="49" y="12"/>
                    <a:pt x="60" y="23"/>
                    <a:pt x="60" y="36"/>
                  </a:cubicBezTo>
                  <a:lnTo>
                    <a:pt x="6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2" name="Freeform 68">
              <a:extLst>
                <a:ext uri="{FF2B5EF4-FFF2-40B4-BE49-F238E27FC236}">
                  <a16:creationId xmlns:a16="http://schemas.microsoft.com/office/drawing/2014/main" id="{549592D1-A522-4302-B8B4-01F43B846C0E}"/>
                </a:ext>
              </a:extLst>
            </p:cNvPr>
            <p:cNvSpPr>
              <a:spLocks noEditPoints="1"/>
            </p:cNvSpPr>
            <p:nvPr/>
          </p:nvSpPr>
          <p:spPr bwMode="auto">
            <a:xfrm>
              <a:off x="7031" y="1999"/>
              <a:ext cx="108" cy="107"/>
            </a:xfrm>
            <a:custGeom>
              <a:avLst/>
              <a:gdLst>
                <a:gd name="T0" fmla="*/ 35 w 71"/>
                <a:gd name="T1" fmla="*/ 72 h 72"/>
                <a:gd name="T2" fmla="*/ 71 w 71"/>
                <a:gd name="T3" fmla="*/ 36 h 72"/>
                <a:gd name="T4" fmla="*/ 35 w 71"/>
                <a:gd name="T5" fmla="*/ 0 h 72"/>
                <a:gd name="T6" fmla="*/ 0 w 71"/>
                <a:gd name="T7" fmla="*/ 36 h 72"/>
                <a:gd name="T8" fmla="*/ 35 w 71"/>
                <a:gd name="T9" fmla="*/ 72 h 72"/>
                <a:gd name="T10" fmla="*/ 35 w 71"/>
                <a:gd name="T11" fmla="*/ 12 h 72"/>
                <a:gd name="T12" fmla="*/ 59 w 71"/>
                <a:gd name="T13" fmla="*/ 36 h 72"/>
                <a:gd name="T14" fmla="*/ 35 w 71"/>
                <a:gd name="T15" fmla="*/ 60 h 72"/>
                <a:gd name="T16" fmla="*/ 11 w 71"/>
                <a:gd name="T17" fmla="*/ 36 h 72"/>
                <a:gd name="T18" fmla="*/ 35 w 71"/>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2">
                  <a:moveTo>
                    <a:pt x="35" y="72"/>
                  </a:moveTo>
                  <a:cubicBezTo>
                    <a:pt x="55" y="72"/>
                    <a:pt x="71" y="56"/>
                    <a:pt x="71" y="36"/>
                  </a:cubicBezTo>
                  <a:cubicBezTo>
                    <a:pt x="71" y="17"/>
                    <a:pt x="55" y="0"/>
                    <a:pt x="35" y="0"/>
                  </a:cubicBezTo>
                  <a:cubicBezTo>
                    <a:pt x="16" y="0"/>
                    <a:pt x="0" y="17"/>
                    <a:pt x="0" y="36"/>
                  </a:cubicBezTo>
                  <a:cubicBezTo>
                    <a:pt x="0" y="56"/>
                    <a:pt x="16" y="72"/>
                    <a:pt x="35" y="72"/>
                  </a:cubicBezTo>
                  <a:close/>
                  <a:moveTo>
                    <a:pt x="35" y="12"/>
                  </a:moveTo>
                  <a:cubicBezTo>
                    <a:pt x="49" y="12"/>
                    <a:pt x="59" y="23"/>
                    <a:pt x="59" y="36"/>
                  </a:cubicBezTo>
                  <a:cubicBezTo>
                    <a:pt x="59" y="50"/>
                    <a:pt x="49" y="60"/>
                    <a:pt x="35" y="60"/>
                  </a:cubicBezTo>
                  <a:cubicBezTo>
                    <a:pt x="22" y="60"/>
                    <a:pt x="12" y="50"/>
                    <a:pt x="11" y="36"/>
                  </a:cubicBezTo>
                  <a:cubicBezTo>
                    <a:pt x="12" y="23"/>
                    <a:pt x="22" y="12"/>
                    <a:pt x="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3" name="Freeform 69">
              <a:extLst>
                <a:ext uri="{FF2B5EF4-FFF2-40B4-BE49-F238E27FC236}">
                  <a16:creationId xmlns:a16="http://schemas.microsoft.com/office/drawing/2014/main" id="{6310F28A-2658-479B-BCCD-F58FFA0883EC}"/>
                </a:ext>
              </a:extLst>
            </p:cNvPr>
            <p:cNvSpPr>
              <a:spLocks noEditPoints="1"/>
            </p:cNvSpPr>
            <p:nvPr/>
          </p:nvSpPr>
          <p:spPr bwMode="auto">
            <a:xfrm>
              <a:off x="7031" y="2124"/>
              <a:ext cx="108" cy="179"/>
            </a:xfrm>
            <a:custGeom>
              <a:avLst/>
              <a:gdLst>
                <a:gd name="T0" fmla="*/ 35 w 71"/>
                <a:gd name="T1" fmla="*/ 0 h 120"/>
                <a:gd name="T2" fmla="*/ 0 w 71"/>
                <a:gd name="T3" fmla="*/ 36 h 120"/>
                <a:gd name="T4" fmla="*/ 0 w 71"/>
                <a:gd name="T5" fmla="*/ 114 h 120"/>
                <a:gd name="T6" fmla="*/ 1 w 71"/>
                <a:gd name="T7" fmla="*/ 118 h 120"/>
                <a:gd name="T8" fmla="*/ 6 w 71"/>
                <a:gd name="T9" fmla="*/ 120 h 120"/>
                <a:gd name="T10" fmla="*/ 65 w 71"/>
                <a:gd name="T11" fmla="*/ 120 h 120"/>
                <a:gd name="T12" fmla="*/ 70 w 71"/>
                <a:gd name="T13" fmla="*/ 118 h 120"/>
                <a:gd name="T14" fmla="*/ 71 w 71"/>
                <a:gd name="T15" fmla="*/ 114 h 120"/>
                <a:gd name="T16" fmla="*/ 71 w 71"/>
                <a:gd name="T17" fmla="*/ 36 h 120"/>
                <a:gd name="T18" fmla="*/ 35 w 71"/>
                <a:gd name="T19" fmla="*/ 0 h 120"/>
                <a:gd name="T20" fmla="*/ 59 w 71"/>
                <a:gd name="T21" fmla="*/ 108 h 120"/>
                <a:gd name="T22" fmla="*/ 11 w 71"/>
                <a:gd name="T23" fmla="*/ 108 h 120"/>
                <a:gd name="T24" fmla="*/ 11 w 71"/>
                <a:gd name="T25" fmla="*/ 36 h 120"/>
                <a:gd name="T26" fmla="*/ 35 w 71"/>
                <a:gd name="T27" fmla="*/ 12 h 120"/>
                <a:gd name="T28" fmla="*/ 59 w 71"/>
                <a:gd name="T29" fmla="*/ 36 h 120"/>
                <a:gd name="T30" fmla="*/ 59 w 71"/>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5" y="0"/>
                  </a:moveTo>
                  <a:cubicBezTo>
                    <a:pt x="16" y="0"/>
                    <a:pt x="0" y="16"/>
                    <a:pt x="0" y="36"/>
                  </a:cubicBezTo>
                  <a:cubicBezTo>
                    <a:pt x="0" y="114"/>
                    <a:pt x="0" y="114"/>
                    <a:pt x="0" y="114"/>
                  </a:cubicBezTo>
                  <a:cubicBezTo>
                    <a:pt x="0" y="116"/>
                    <a:pt x="0" y="117"/>
                    <a:pt x="1" y="118"/>
                  </a:cubicBezTo>
                  <a:cubicBezTo>
                    <a:pt x="2" y="119"/>
                    <a:pt x="4" y="120"/>
                    <a:pt x="6" y="120"/>
                  </a:cubicBezTo>
                  <a:cubicBezTo>
                    <a:pt x="65" y="120"/>
                    <a:pt x="65" y="120"/>
                    <a:pt x="65" y="120"/>
                  </a:cubicBezTo>
                  <a:cubicBezTo>
                    <a:pt x="67" y="120"/>
                    <a:pt x="69" y="119"/>
                    <a:pt x="70" y="118"/>
                  </a:cubicBezTo>
                  <a:cubicBezTo>
                    <a:pt x="71" y="117"/>
                    <a:pt x="71" y="116"/>
                    <a:pt x="71" y="114"/>
                  </a:cubicBezTo>
                  <a:cubicBezTo>
                    <a:pt x="71" y="36"/>
                    <a:pt x="71" y="36"/>
                    <a:pt x="71" y="36"/>
                  </a:cubicBezTo>
                  <a:cubicBezTo>
                    <a:pt x="71" y="16"/>
                    <a:pt x="55" y="0"/>
                    <a:pt x="35" y="0"/>
                  </a:cubicBezTo>
                  <a:close/>
                  <a:moveTo>
                    <a:pt x="59" y="108"/>
                  </a:moveTo>
                  <a:cubicBezTo>
                    <a:pt x="11" y="108"/>
                    <a:pt x="11" y="108"/>
                    <a:pt x="11" y="108"/>
                  </a:cubicBezTo>
                  <a:cubicBezTo>
                    <a:pt x="11" y="36"/>
                    <a:pt x="11" y="36"/>
                    <a:pt x="11" y="36"/>
                  </a:cubicBezTo>
                  <a:cubicBezTo>
                    <a:pt x="12" y="23"/>
                    <a:pt x="22" y="12"/>
                    <a:pt x="35" y="12"/>
                  </a:cubicBezTo>
                  <a:cubicBezTo>
                    <a:pt x="49" y="12"/>
                    <a:pt x="59" y="23"/>
                    <a:pt x="59" y="36"/>
                  </a:cubicBezTo>
                  <a:lnTo>
                    <a:pt x="59"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90" name="Titel 2">
            <a:extLst>
              <a:ext uri="{FF2B5EF4-FFF2-40B4-BE49-F238E27FC236}">
                <a16:creationId xmlns:a16="http://schemas.microsoft.com/office/drawing/2014/main" id="{6CA5CBE2-CAAE-47A5-B216-9DAFB7C87ED8}"/>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Doel en </a:t>
            </a:r>
            <a:r>
              <a:rPr kumimoji="0" lang="en-US" sz="2000" b="0" i="0" u="none" strike="noStrike" kern="1200" cap="none" spc="0" normalizeH="0" baseline="0" noProof="0" dirty="0" smtClean="0">
                <a:ln>
                  <a:noFill/>
                </a:ln>
                <a:solidFill>
                  <a:srgbClr val="FF0000"/>
                </a:solidFill>
                <a:effectLst/>
                <a:uLnTx/>
                <a:uFillTx/>
                <a:latin typeface="Avenir LT Std 55 Roman"/>
                <a:ea typeface="+mj-ea"/>
                <a:cs typeface="+mj-cs"/>
              </a:rPr>
              <a:t>producten (2/2)</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91" name="Rectangle 200">
            <a:extLst>
              <a:ext uri="{FF2B5EF4-FFF2-40B4-BE49-F238E27FC236}">
                <a16:creationId xmlns:a16="http://schemas.microsoft.com/office/drawing/2014/main" id="{4FA4F0F4-F619-4728-9154-6B5EFB9E0C86}"/>
              </a:ext>
            </a:extLst>
          </p:cNvPr>
          <p:cNvSpPr/>
          <p:nvPr/>
        </p:nvSpPr>
        <p:spPr>
          <a:xfrm>
            <a:off x="936498" y="5707362"/>
            <a:ext cx="10806305"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92" name="Rectangle 201">
            <a:extLst>
              <a:ext uri="{FF2B5EF4-FFF2-40B4-BE49-F238E27FC236}">
                <a16:creationId xmlns:a16="http://schemas.microsoft.com/office/drawing/2014/main" id="{6010C7CA-7874-4284-A9F1-B923E0892C74}"/>
              </a:ext>
            </a:extLst>
          </p:cNvPr>
          <p:cNvSpPr/>
          <p:nvPr/>
        </p:nvSpPr>
        <p:spPr>
          <a:xfrm>
            <a:off x="4705563" y="5583343"/>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93" name="TextBox 202">
            <a:extLst>
              <a:ext uri="{FF2B5EF4-FFF2-40B4-BE49-F238E27FC236}">
                <a16:creationId xmlns:a16="http://schemas.microsoft.com/office/drawing/2014/main" id="{0BE7E57F-1F0A-4D6F-8225-9BB5E2DF904F}"/>
              </a:ext>
            </a:extLst>
          </p:cNvPr>
          <p:cNvSpPr txBox="1"/>
          <p:nvPr/>
        </p:nvSpPr>
        <p:spPr>
          <a:xfrm>
            <a:off x="1125654" y="6380001"/>
            <a:ext cx="352882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FFFFFF">
                    <a:lumMod val="50000"/>
                  </a:srgbClr>
                </a:solidFill>
                <a:latin typeface="Avenir LT Std 35 Light"/>
              </a:rPr>
              <a:t>Vacature aanbod</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94" name="TextBox 203">
            <a:extLst>
              <a:ext uri="{FF2B5EF4-FFF2-40B4-BE49-F238E27FC236}">
                <a16:creationId xmlns:a16="http://schemas.microsoft.com/office/drawing/2014/main" id="{C3EACA14-A79D-4F97-B5BB-A1DD931E8E24}"/>
              </a:ext>
            </a:extLst>
          </p:cNvPr>
          <p:cNvSpPr txBox="1"/>
          <p:nvPr/>
        </p:nvSpPr>
        <p:spPr>
          <a:xfrm>
            <a:off x="7390806" y="6380001"/>
            <a:ext cx="14822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Digitale match</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95" name="TextBox 266">
            <a:extLst>
              <a:ext uri="{FF2B5EF4-FFF2-40B4-BE49-F238E27FC236}">
                <a16:creationId xmlns:a16="http://schemas.microsoft.com/office/drawing/2014/main" id="{F7F19FD4-56BD-4DC2-A10E-136A5DAA3F62}"/>
              </a:ext>
            </a:extLst>
          </p:cNvPr>
          <p:cNvSpPr txBox="1"/>
          <p:nvPr/>
        </p:nvSpPr>
        <p:spPr>
          <a:xfrm>
            <a:off x="3040514" y="6380001"/>
            <a:ext cx="138997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FFFFFF">
                    <a:lumMod val="50000"/>
                  </a:srgbClr>
                </a:solidFill>
                <a:latin typeface="Avenir LT Std 35 Light"/>
              </a:rPr>
              <a:t>Speeddates</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96" name="Group 149">
            <a:extLst>
              <a:ext uri="{FF2B5EF4-FFF2-40B4-BE49-F238E27FC236}">
                <a16:creationId xmlns:a16="http://schemas.microsoft.com/office/drawing/2014/main" id="{3E2D695A-584D-4F51-9C6B-6547CC133497}"/>
              </a:ext>
            </a:extLst>
          </p:cNvPr>
          <p:cNvGrpSpPr>
            <a:grpSpLocks noChangeAspect="1"/>
          </p:cNvGrpSpPr>
          <p:nvPr/>
        </p:nvGrpSpPr>
        <p:grpSpPr bwMode="auto">
          <a:xfrm>
            <a:off x="1600198" y="5938153"/>
            <a:ext cx="452685" cy="452684"/>
            <a:chOff x="4654" y="3225"/>
            <a:chExt cx="426" cy="426"/>
          </a:xfrm>
          <a:solidFill>
            <a:schemeClr val="bg1">
              <a:lumMod val="50000"/>
            </a:schemeClr>
          </a:solidFill>
        </p:grpSpPr>
        <p:sp>
          <p:nvSpPr>
            <p:cNvPr id="97" name="Freeform 150">
              <a:extLst>
                <a:ext uri="{FF2B5EF4-FFF2-40B4-BE49-F238E27FC236}">
                  <a16:creationId xmlns:a16="http://schemas.microsoft.com/office/drawing/2014/main" id="{A2D7E9DE-4C88-4E7B-A5BD-639EFAC934CB}"/>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98" name="Freeform 151">
              <a:extLst>
                <a:ext uri="{FF2B5EF4-FFF2-40B4-BE49-F238E27FC236}">
                  <a16:creationId xmlns:a16="http://schemas.microsoft.com/office/drawing/2014/main" id="{C1777500-192B-4347-AEA3-9007279860D8}"/>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99" name="Freeform 152">
              <a:extLst>
                <a:ext uri="{FF2B5EF4-FFF2-40B4-BE49-F238E27FC236}">
                  <a16:creationId xmlns:a16="http://schemas.microsoft.com/office/drawing/2014/main" id="{BB87452B-E832-4559-8DEF-0C71ED95AD41}"/>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0" name="Freeform 153">
              <a:extLst>
                <a:ext uri="{FF2B5EF4-FFF2-40B4-BE49-F238E27FC236}">
                  <a16:creationId xmlns:a16="http://schemas.microsoft.com/office/drawing/2014/main" id="{8536925B-8003-473D-A17C-1643E43FB64E}"/>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1" name="Freeform 154">
              <a:extLst>
                <a:ext uri="{FF2B5EF4-FFF2-40B4-BE49-F238E27FC236}">
                  <a16:creationId xmlns:a16="http://schemas.microsoft.com/office/drawing/2014/main" id="{A9B0122D-2FDE-447D-9AA6-EE016BAFFCA2}"/>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2" name="Freeform 155">
              <a:extLst>
                <a:ext uri="{FF2B5EF4-FFF2-40B4-BE49-F238E27FC236}">
                  <a16:creationId xmlns:a16="http://schemas.microsoft.com/office/drawing/2014/main" id="{F580AA37-A245-48E2-8A8B-953A21D38F58}"/>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sp>
        <p:nvSpPr>
          <p:cNvPr id="103" name="TextBox 47">
            <a:extLst>
              <a:ext uri="{FF2B5EF4-FFF2-40B4-BE49-F238E27FC236}">
                <a16:creationId xmlns:a16="http://schemas.microsoft.com/office/drawing/2014/main" id="{B8ADD496-1B99-47C6-B927-D5896B08E571}"/>
              </a:ext>
            </a:extLst>
          </p:cNvPr>
          <p:cNvSpPr txBox="1"/>
          <p:nvPr/>
        </p:nvSpPr>
        <p:spPr>
          <a:xfrm>
            <a:off x="4508004" y="6380000"/>
            <a:ext cx="277761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Landelijke arbeidsmarkten</a:t>
            </a:r>
          </a:p>
        </p:txBody>
      </p:sp>
      <p:sp>
        <p:nvSpPr>
          <p:cNvPr id="104" name="TextBox 48">
            <a:extLst>
              <a:ext uri="{FF2B5EF4-FFF2-40B4-BE49-F238E27FC236}">
                <a16:creationId xmlns:a16="http://schemas.microsoft.com/office/drawing/2014/main" id="{8B7D0B44-14E1-479D-8D67-BC8CAB18E38A}"/>
              </a:ext>
            </a:extLst>
          </p:cNvPr>
          <p:cNvSpPr txBox="1"/>
          <p:nvPr/>
        </p:nvSpPr>
        <p:spPr>
          <a:xfrm>
            <a:off x="9204268" y="6380001"/>
            <a:ext cx="261182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Bijstellen </a:t>
            </a:r>
            <a:r>
              <a:rPr lang="en-US" sz="1600" dirty="0" smtClean="0">
                <a:solidFill>
                  <a:srgbClr val="FFFFFF">
                    <a:lumMod val="50000"/>
                  </a:srgbClr>
                </a:solidFill>
                <a:latin typeface="Avenir LT Std 35 Light"/>
              </a:rPr>
              <a:t>klantkenmerken</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105" name="Group 4">
            <a:extLst>
              <a:ext uri="{FF2B5EF4-FFF2-40B4-BE49-F238E27FC236}">
                <a16:creationId xmlns:a16="http://schemas.microsoft.com/office/drawing/2014/main" id="{4FF7ECC1-7AC4-4F7C-BE39-8067913E0EBD}"/>
              </a:ext>
            </a:extLst>
          </p:cNvPr>
          <p:cNvGrpSpPr>
            <a:grpSpLocks noChangeAspect="1"/>
          </p:cNvGrpSpPr>
          <p:nvPr/>
        </p:nvGrpSpPr>
        <p:grpSpPr bwMode="auto">
          <a:xfrm>
            <a:off x="7810033" y="5938153"/>
            <a:ext cx="479887" cy="452684"/>
            <a:chOff x="516" y="670"/>
            <a:chExt cx="441" cy="416"/>
          </a:xfrm>
          <a:solidFill>
            <a:schemeClr val="bg1">
              <a:lumMod val="50000"/>
            </a:schemeClr>
          </a:solidFill>
        </p:grpSpPr>
        <p:sp>
          <p:nvSpPr>
            <p:cNvPr id="106" name="Freeform 5">
              <a:extLst>
                <a:ext uri="{FF2B5EF4-FFF2-40B4-BE49-F238E27FC236}">
                  <a16:creationId xmlns:a16="http://schemas.microsoft.com/office/drawing/2014/main" id="{2E5744E6-8797-4DBC-AB83-8BF5CC1DC907}"/>
                </a:ext>
              </a:extLst>
            </p:cNvPr>
            <p:cNvSpPr>
              <a:spLocks/>
            </p:cNvSpPr>
            <p:nvPr/>
          </p:nvSpPr>
          <p:spPr bwMode="auto">
            <a:xfrm>
              <a:off x="690" y="835"/>
              <a:ext cx="85" cy="76"/>
            </a:xfrm>
            <a:custGeom>
              <a:avLst/>
              <a:gdLst>
                <a:gd name="T0" fmla="*/ 51 w 55"/>
                <a:gd name="T1" fmla="*/ 51 h 51"/>
                <a:gd name="T2" fmla="*/ 4 w 55"/>
                <a:gd name="T3" fmla="*/ 34 h 51"/>
                <a:gd name="T4" fmla="*/ 0 w 55"/>
                <a:gd name="T5" fmla="*/ 28 h 51"/>
                <a:gd name="T6" fmla="*/ 0 w 55"/>
                <a:gd name="T7" fmla="*/ 0 h 51"/>
                <a:gd name="T8" fmla="*/ 12 w 55"/>
                <a:gd name="T9" fmla="*/ 0 h 51"/>
                <a:gd name="T10" fmla="*/ 12 w 55"/>
                <a:gd name="T11" fmla="*/ 24 h 51"/>
                <a:gd name="T12" fmla="*/ 55 w 55"/>
                <a:gd name="T13" fmla="*/ 39 h 51"/>
                <a:gd name="T14" fmla="*/ 51 w 55"/>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1">
                  <a:moveTo>
                    <a:pt x="51" y="51"/>
                  </a:moveTo>
                  <a:cubicBezTo>
                    <a:pt x="4" y="34"/>
                    <a:pt x="4" y="34"/>
                    <a:pt x="4" y="34"/>
                  </a:cubicBezTo>
                  <a:cubicBezTo>
                    <a:pt x="2" y="33"/>
                    <a:pt x="0" y="31"/>
                    <a:pt x="0" y="28"/>
                  </a:cubicBezTo>
                  <a:cubicBezTo>
                    <a:pt x="0" y="0"/>
                    <a:pt x="0" y="0"/>
                    <a:pt x="0" y="0"/>
                  </a:cubicBezTo>
                  <a:cubicBezTo>
                    <a:pt x="12" y="0"/>
                    <a:pt x="12" y="0"/>
                    <a:pt x="12" y="0"/>
                  </a:cubicBezTo>
                  <a:cubicBezTo>
                    <a:pt x="12" y="24"/>
                    <a:pt x="12" y="24"/>
                    <a:pt x="12" y="24"/>
                  </a:cubicBezTo>
                  <a:cubicBezTo>
                    <a:pt x="55" y="39"/>
                    <a:pt x="55" y="39"/>
                    <a:pt x="55" y="39"/>
                  </a:cubicBezTo>
                  <a:lnTo>
                    <a:pt x="51"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6">
              <a:extLst>
                <a:ext uri="{FF2B5EF4-FFF2-40B4-BE49-F238E27FC236}">
                  <a16:creationId xmlns:a16="http://schemas.microsoft.com/office/drawing/2014/main" id="{A628A656-BE10-420F-BF0B-65B7B04177C0}"/>
                </a:ext>
              </a:extLst>
            </p:cNvPr>
            <p:cNvSpPr>
              <a:spLocks/>
            </p:cNvSpPr>
            <p:nvPr/>
          </p:nvSpPr>
          <p:spPr bwMode="auto">
            <a:xfrm>
              <a:off x="516" y="838"/>
              <a:ext cx="202" cy="140"/>
            </a:xfrm>
            <a:custGeom>
              <a:avLst/>
              <a:gdLst>
                <a:gd name="T0" fmla="*/ 132 w 132"/>
                <a:gd name="T1" fmla="*/ 94 h 94"/>
                <a:gd name="T2" fmla="*/ 6 w 132"/>
                <a:gd name="T3" fmla="*/ 94 h 94"/>
                <a:gd name="T4" fmla="*/ 0 w 132"/>
                <a:gd name="T5" fmla="*/ 88 h 94"/>
                <a:gd name="T6" fmla="*/ 0 w 132"/>
                <a:gd name="T7" fmla="*/ 70 h 94"/>
                <a:gd name="T8" fmla="*/ 23 w 132"/>
                <a:gd name="T9" fmla="*/ 37 h 94"/>
                <a:gd name="T10" fmla="*/ 66 w 132"/>
                <a:gd name="T11" fmla="*/ 22 h 94"/>
                <a:gd name="T12" fmla="*/ 66 w 132"/>
                <a:gd name="T13" fmla="*/ 0 h 94"/>
                <a:gd name="T14" fmla="*/ 78 w 132"/>
                <a:gd name="T15" fmla="*/ 0 h 94"/>
                <a:gd name="T16" fmla="*/ 78 w 132"/>
                <a:gd name="T17" fmla="*/ 26 h 94"/>
                <a:gd name="T18" fmla="*/ 74 w 132"/>
                <a:gd name="T19" fmla="*/ 32 h 94"/>
                <a:gd name="T20" fmla="*/ 27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3" y="94"/>
                    <a:pt x="0" y="91"/>
                    <a:pt x="0" y="88"/>
                  </a:cubicBezTo>
                  <a:cubicBezTo>
                    <a:pt x="0" y="70"/>
                    <a:pt x="0" y="70"/>
                    <a:pt x="0" y="70"/>
                  </a:cubicBezTo>
                  <a:cubicBezTo>
                    <a:pt x="0" y="55"/>
                    <a:pt x="9" y="42"/>
                    <a:pt x="23" y="37"/>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7" y="49"/>
                    <a:pt x="27" y="49"/>
                    <a:pt x="27" y="49"/>
                  </a:cubicBezTo>
                  <a:cubicBezTo>
                    <a:pt x="18" y="52"/>
                    <a:pt x="12" y="60"/>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7">
              <a:extLst>
                <a:ext uri="{FF2B5EF4-FFF2-40B4-BE49-F238E27FC236}">
                  <a16:creationId xmlns:a16="http://schemas.microsoft.com/office/drawing/2014/main" id="{95516732-908C-4CEB-B98B-9973A4267BDC}"/>
                </a:ext>
              </a:extLst>
            </p:cNvPr>
            <p:cNvSpPr>
              <a:spLocks noEditPoints="1"/>
            </p:cNvSpPr>
            <p:nvPr/>
          </p:nvSpPr>
          <p:spPr bwMode="auto">
            <a:xfrm>
              <a:off x="578" y="670"/>
              <a:ext cx="165" cy="187"/>
            </a:xfrm>
            <a:custGeom>
              <a:avLst/>
              <a:gdLst>
                <a:gd name="T0" fmla="*/ 54 w 107"/>
                <a:gd name="T1" fmla="*/ 125 h 125"/>
                <a:gd name="T2" fmla="*/ 0 w 107"/>
                <a:gd name="T3" fmla="*/ 62 h 125"/>
                <a:gd name="T4" fmla="*/ 54 w 107"/>
                <a:gd name="T5" fmla="*/ 0 h 125"/>
                <a:gd name="T6" fmla="*/ 107 w 107"/>
                <a:gd name="T7" fmla="*/ 62 h 125"/>
                <a:gd name="T8" fmla="*/ 54 w 107"/>
                <a:gd name="T9" fmla="*/ 125 h 125"/>
                <a:gd name="T10" fmla="*/ 54 w 107"/>
                <a:gd name="T11" fmla="*/ 12 h 125"/>
                <a:gd name="T12" fmla="*/ 12 w 107"/>
                <a:gd name="T13" fmla="*/ 62 h 125"/>
                <a:gd name="T14" fmla="*/ 54 w 107"/>
                <a:gd name="T15" fmla="*/ 113 h 125"/>
                <a:gd name="T16" fmla="*/ 95 w 107"/>
                <a:gd name="T17" fmla="*/ 62 h 125"/>
                <a:gd name="T18" fmla="*/ 54 w 107"/>
                <a:gd name="T19" fmla="*/ 1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5">
                  <a:moveTo>
                    <a:pt x="54" y="125"/>
                  </a:moveTo>
                  <a:cubicBezTo>
                    <a:pt x="24" y="125"/>
                    <a:pt x="0" y="97"/>
                    <a:pt x="0" y="62"/>
                  </a:cubicBezTo>
                  <a:cubicBezTo>
                    <a:pt x="0" y="28"/>
                    <a:pt x="24" y="0"/>
                    <a:pt x="54" y="0"/>
                  </a:cubicBezTo>
                  <a:cubicBezTo>
                    <a:pt x="83" y="0"/>
                    <a:pt x="107" y="28"/>
                    <a:pt x="107" y="62"/>
                  </a:cubicBezTo>
                  <a:cubicBezTo>
                    <a:pt x="107" y="97"/>
                    <a:pt x="83" y="125"/>
                    <a:pt x="54" y="125"/>
                  </a:cubicBezTo>
                  <a:close/>
                  <a:moveTo>
                    <a:pt x="54" y="12"/>
                  </a:moveTo>
                  <a:cubicBezTo>
                    <a:pt x="31" y="12"/>
                    <a:pt x="12" y="34"/>
                    <a:pt x="12" y="62"/>
                  </a:cubicBezTo>
                  <a:cubicBezTo>
                    <a:pt x="12" y="90"/>
                    <a:pt x="31" y="113"/>
                    <a:pt x="54" y="113"/>
                  </a:cubicBezTo>
                  <a:cubicBezTo>
                    <a:pt x="77" y="113"/>
                    <a:pt x="95" y="90"/>
                    <a:pt x="95" y="62"/>
                  </a:cubicBezTo>
                  <a:cubicBezTo>
                    <a:pt x="95" y="34"/>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8">
              <a:extLst>
                <a:ext uri="{FF2B5EF4-FFF2-40B4-BE49-F238E27FC236}">
                  <a16:creationId xmlns:a16="http://schemas.microsoft.com/office/drawing/2014/main" id="{9ED60C9D-EC87-44C8-8CCF-FAEDE22ABA15}"/>
                </a:ext>
              </a:extLst>
            </p:cNvPr>
            <p:cNvSpPr>
              <a:spLocks/>
            </p:cNvSpPr>
            <p:nvPr/>
          </p:nvSpPr>
          <p:spPr bwMode="auto">
            <a:xfrm>
              <a:off x="585" y="720"/>
              <a:ext cx="150" cy="46"/>
            </a:xfrm>
            <a:custGeom>
              <a:avLst/>
              <a:gdLst>
                <a:gd name="T0" fmla="*/ 84 w 98"/>
                <a:gd name="T1" fmla="*/ 31 h 31"/>
                <a:gd name="T2" fmla="*/ 57 w 98"/>
                <a:gd name="T3" fmla="*/ 17 h 31"/>
                <a:gd name="T4" fmla="*/ 21 w 98"/>
                <a:gd name="T5" fmla="*/ 31 h 31"/>
                <a:gd name="T6" fmla="*/ 0 w 98"/>
                <a:gd name="T7" fmla="*/ 26 h 31"/>
                <a:gd name="T8" fmla="*/ 6 w 98"/>
                <a:gd name="T9" fmla="*/ 15 h 31"/>
                <a:gd name="T10" fmla="*/ 21 w 98"/>
                <a:gd name="T11" fmla="*/ 19 h 31"/>
                <a:gd name="T12" fmla="*/ 52 w 98"/>
                <a:gd name="T13" fmla="*/ 4 h 31"/>
                <a:gd name="T14" fmla="*/ 57 w 98"/>
                <a:gd name="T15" fmla="*/ 0 h 31"/>
                <a:gd name="T16" fmla="*/ 62 w 98"/>
                <a:gd name="T17" fmla="*/ 3 h 31"/>
                <a:gd name="T18" fmla="*/ 91 w 98"/>
                <a:gd name="T19" fmla="*/ 19 h 31"/>
                <a:gd name="T20" fmla="*/ 95 w 98"/>
                <a:gd name="T21" fmla="*/ 18 h 31"/>
                <a:gd name="T22" fmla="*/ 96 w 98"/>
                <a:gd name="T23" fmla="*/ 18 h 31"/>
                <a:gd name="T24" fmla="*/ 98 w 98"/>
                <a:gd name="T25" fmla="*/ 30 h 31"/>
                <a:gd name="T26" fmla="*/ 95 w 98"/>
                <a:gd name="T27" fmla="*/ 30 h 31"/>
                <a:gd name="T28" fmla="*/ 93 w 98"/>
                <a:gd name="T29" fmla="*/ 31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7"/>
                    <a:pt x="57" y="17"/>
                  </a:cubicBezTo>
                  <a:cubicBezTo>
                    <a:pt x="48" y="25"/>
                    <a:pt x="34" y="31"/>
                    <a:pt x="21" y="31"/>
                  </a:cubicBezTo>
                  <a:cubicBezTo>
                    <a:pt x="14" y="31"/>
                    <a:pt x="7" y="29"/>
                    <a:pt x="0" y="26"/>
                  </a:cubicBezTo>
                  <a:cubicBezTo>
                    <a:pt x="6" y="15"/>
                    <a:pt x="6" y="15"/>
                    <a:pt x="6" y="15"/>
                  </a:cubicBezTo>
                  <a:cubicBezTo>
                    <a:pt x="11" y="17"/>
                    <a:pt x="15" y="19"/>
                    <a:pt x="21" y="19"/>
                  </a:cubicBezTo>
                  <a:cubicBezTo>
                    <a:pt x="33" y="19"/>
                    <a:pt x="48" y="11"/>
                    <a:pt x="52" y="4"/>
                  </a:cubicBezTo>
                  <a:cubicBezTo>
                    <a:pt x="53" y="2"/>
                    <a:pt x="55" y="0"/>
                    <a:pt x="57" y="0"/>
                  </a:cubicBezTo>
                  <a:cubicBezTo>
                    <a:pt x="59" y="0"/>
                    <a:pt x="61" y="1"/>
                    <a:pt x="62" y="3"/>
                  </a:cubicBezTo>
                  <a:cubicBezTo>
                    <a:pt x="70" y="17"/>
                    <a:pt x="78" y="21"/>
                    <a:pt x="91" y="19"/>
                  </a:cubicBezTo>
                  <a:cubicBezTo>
                    <a:pt x="92" y="19"/>
                    <a:pt x="94" y="18"/>
                    <a:pt x="95" y="18"/>
                  </a:cubicBezTo>
                  <a:cubicBezTo>
                    <a:pt x="95" y="18"/>
                    <a:pt x="96" y="18"/>
                    <a:pt x="96" y="18"/>
                  </a:cubicBezTo>
                  <a:cubicBezTo>
                    <a:pt x="98" y="30"/>
                    <a:pt x="98" y="30"/>
                    <a:pt x="98" y="30"/>
                  </a:cubicBezTo>
                  <a:cubicBezTo>
                    <a:pt x="97" y="30"/>
                    <a:pt x="96" y="30"/>
                    <a:pt x="95" y="30"/>
                  </a:cubicBezTo>
                  <a:cubicBezTo>
                    <a:pt x="95" y="30"/>
                    <a:pt x="94" y="30"/>
                    <a:pt x="93" y="31"/>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9">
              <a:extLst>
                <a:ext uri="{FF2B5EF4-FFF2-40B4-BE49-F238E27FC236}">
                  <a16:creationId xmlns:a16="http://schemas.microsoft.com/office/drawing/2014/main" id="{600CF018-D455-447D-837D-02A7B7AF049C}"/>
                </a:ext>
              </a:extLst>
            </p:cNvPr>
            <p:cNvSpPr>
              <a:spLocks/>
            </p:cNvSpPr>
            <p:nvPr/>
          </p:nvSpPr>
          <p:spPr bwMode="auto">
            <a:xfrm>
              <a:off x="810" y="826"/>
              <a:ext cx="18" cy="42"/>
            </a:xfrm>
            <a:custGeom>
              <a:avLst/>
              <a:gdLst>
                <a:gd name="T0" fmla="*/ 6 w 12"/>
                <a:gd name="T1" fmla="*/ 28 h 28"/>
                <a:gd name="T2" fmla="*/ 0 w 12"/>
                <a:gd name="T3" fmla="*/ 22 h 28"/>
                <a:gd name="T4" fmla="*/ 0 w 12"/>
                <a:gd name="T5" fmla="*/ 6 h 28"/>
                <a:gd name="T6" fmla="*/ 6 w 12"/>
                <a:gd name="T7" fmla="*/ 0 h 28"/>
                <a:gd name="T8" fmla="*/ 12 w 12"/>
                <a:gd name="T9" fmla="*/ 6 h 28"/>
                <a:gd name="T10" fmla="*/ 12 w 12"/>
                <a:gd name="T11" fmla="*/ 22 h 28"/>
                <a:gd name="T12" fmla="*/ 6 w 1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2" h="28">
                  <a:moveTo>
                    <a:pt x="6" y="28"/>
                  </a:moveTo>
                  <a:cubicBezTo>
                    <a:pt x="3" y="28"/>
                    <a:pt x="0" y="25"/>
                    <a:pt x="0" y="22"/>
                  </a:cubicBezTo>
                  <a:cubicBezTo>
                    <a:pt x="0" y="6"/>
                    <a:pt x="0" y="6"/>
                    <a:pt x="0" y="6"/>
                  </a:cubicBezTo>
                  <a:cubicBezTo>
                    <a:pt x="0" y="3"/>
                    <a:pt x="3" y="0"/>
                    <a:pt x="6" y="0"/>
                  </a:cubicBezTo>
                  <a:cubicBezTo>
                    <a:pt x="9" y="0"/>
                    <a:pt x="12" y="3"/>
                    <a:pt x="12" y="6"/>
                  </a:cubicBezTo>
                  <a:cubicBezTo>
                    <a:pt x="12" y="22"/>
                    <a:pt x="12" y="22"/>
                    <a:pt x="12" y="22"/>
                  </a:cubicBezTo>
                  <a:cubicBezTo>
                    <a:pt x="12" y="25"/>
                    <a:pt x="9" y="28"/>
                    <a:pt x="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0">
              <a:extLst>
                <a:ext uri="{FF2B5EF4-FFF2-40B4-BE49-F238E27FC236}">
                  <a16:creationId xmlns:a16="http://schemas.microsoft.com/office/drawing/2014/main" id="{7D64855B-62AF-4422-8E35-DA617256BA4E}"/>
                </a:ext>
              </a:extLst>
            </p:cNvPr>
            <p:cNvSpPr>
              <a:spLocks/>
            </p:cNvSpPr>
            <p:nvPr/>
          </p:nvSpPr>
          <p:spPr bwMode="auto">
            <a:xfrm>
              <a:off x="772" y="670"/>
              <a:ext cx="90" cy="187"/>
            </a:xfrm>
            <a:custGeom>
              <a:avLst/>
              <a:gdLst>
                <a:gd name="T0" fmla="*/ 6 w 59"/>
                <a:gd name="T1" fmla="*/ 125 h 125"/>
                <a:gd name="T2" fmla="*/ 0 w 59"/>
                <a:gd name="T3" fmla="*/ 119 h 125"/>
                <a:gd name="T4" fmla="*/ 6 w 59"/>
                <a:gd name="T5" fmla="*/ 113 h 125"/>
                <a:gd name="T6" fmla="*/ 47 w 59"/>
                <a:gd name="T7" fmla="*/ 62 h 125"/>
                <a:gd name="T8" fmla="*/ 6 w 59"/>
                <a:gd name="T9" fmla="*/ 12 h 125"/>
                <a:gd name="T10" fmla="*/ 0 w 59"/>
                <a:gd name="T11" fmla="*/ 6 h 125"/>
                <a:gd name="T12" fmla="*/ 6 w 59"/>
                <a:gd name="T13" fmla="*/ 0 h 125"/>
                <a:gd name="T14" fmla="*/ 59 w 59"/>
                <a:gd name="T15" fmla="*/ 62 h 125"/>
                <a:gd name="T16" fmla="*/ 6 w 59"/>
                <a:gd name="T17"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25">
                  <a:moveTo>
                    <a:pt x="6" y="125"/>
                  </a:moveTo>
                  <a:cubicBezTo>
                    <a:pt x="3" y="125"/>
                    <a:pt x="0" y="123"/>
                    <a:pt x="0" y="119"/>
                  </a:cubicBezTo>
                  <a:cubicBezTo>
                    <a:pt x="0" y="116"/>
                    <a:pt x="3" y="113"/>
                    <a:pt x="6" y="113"/>
                  </a:cubicBezTo>
                  <a:cubicBezTo>
                    <a:pt x="29" y="113"/>
                    <a:pt x="47" y="90"/>
                    <a:pt x="47" y="62"/>
                  </a:cubicBezTo>
                  <a:cubicBezTo>
                    <a:pt x="47" y="34"/>
                    <a:pt x="29" y="12"/>
                    <a:pt x="6" y="12"/>
                  </a:cubicBezTo>
                  <a:cubicBezTo>
                    <a:pt x="3" y="12"/>
                    <a:pt x="0" y="9"/>
                    <a:pt x="0" y="6"/>
                  </a:cubicBezTo>
                  <a:cubicBezTo>
                    <a:pt x="0" y="2"/>
                    <a:pt x="3" y="0"/>
                    <a:pt x="6" y="0"/>
                  </a:cubicBezTo>
                  <a:cubicBezTo>
                    <a:pt x="35" y="0"/>
                    <a:pt x="59" y="28"/>
                    <a:pt x="59" y="62"/>
                  </a:cubicBezTo>
                  <a:cubicBezTo>
                    <a:pt x="59" y="97"/>
                    <a:pt x="35"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1">
              <a:extLst>
                <a:ext uri="{FF2B5EF4-FFF2-40B4-BE49-F238E27FC236}">
                  <a16:creationId xmlns:a16="http://schemas.microsoft.com/office/drawing/2014/main" id="{4D916EAC-EA33-4362-91B2-CD1522B9F386}"/>
                </a:ext>
              </a:extLst>
            </p:cNvPr>
            <p:cNvSpPr>
              <a:spLocks/>
            </p:cNvSpPr>
            <p:nvPr/>
          </p:nvSpPr>
          <p:spPr bwMode="auto">
            <a:xfrm>
              <a:off x="781" y="720"/>
              <a:ext cx="81" cy="46"/>
            </a:xfrm>
            <a:custGeom>
              <a:avLst/>
              <a:gdLst>
                <a:gd name="T0" fmla="*/ 34 w 53"/>
                <a:gd name="T1" fmla="*/ 31 h 31"/>
                <a:gd name="T2" fmla="*/ 2 w 53"/>
                <a:gd name="T3" fmla="*/ 9 h 31"/>
                <a:gd name="T4" fmla="*/ 4 w 53"/>
                <a:gd name="T5" fmla="*/ 1 h 31"/>
                <a:gd name="T6" fmla="*/ 12 w 53"/>
                <a:gd name="T7" fmla="*/ 3 h 31"/>
                <a:gd name="T8" fmla="*/ 41 w 53"/>
                <a:gd name="T9" fmla="*/ 19 h 31"/>
                <a:gd name="T10" fmla="*/ 45 w 53"/>
                <a:gd name="T11" fmla="*/ 18 h 31"/>
                <a:gd name="T12" fmla="*/ 46 w 53"/>
                <a:gd name="T13" fmla="*/ 18 h 31"/>
                <a:gd name="T14" fmla="*/ 53 w 53"/>
                <a:gd name="T15" fmla="*/ 23 h 31"/>
                <a:gd name="T16" fmla="*/ 48 w 53"/>
                <a:gd name="T17" fmla="*/ 30 h 31"/>
                <a:gd name="T18" fmla="*/ 45 w 53"/>
                <a:gd name="T19" fmla="*/ 30 h 31"/>
                <a:gd name="T20" fmla="*/ 43 w 53"/>
                <a:gd name="T21" fmla="*/ 31 h 31"/>
                <a:gd name="T22" fmla="*/ 34 w 53"/>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1">
                  <a:moveTo>
                    <a:pt x="34" y="31"/>
                  </a:moveTo>
                  <a:cubicBezTo>
                    <a:pt x="21" y="31"/>
                    <a:pt x="10" y="24"/>
                    <a:pt x="2" y="9"/>
                  </a:cubicBezTo>
                  <a:cubicBezTo>
                    <a:pt x="0" y="6"/>
                    <a:pt x="1" y="3"/>
                    <a:pt x="4" y="1"/>
                  </a:cubicBezTo>
                  <a:cubicBezTo>
                    <a:pt x="7" y="0"/>
                    <a:pt x="11" y="1"/>
                    <a:pt x="12" y="3"/>
                  </a:cubicBezTo>
                  <a:cubicBezTo>
                    <a:pt x="20" y="17"/>
                    <a:pt x="28" y="21"/>
                    <a:pt x="41" y="19"/>
                  </a:cubicBezTo>
                  <a:cubicBezTo>
                    <a:pt x="42" y="19"/>
                    <a:pt x="44" y="18"/>
                    <a:pt x="45" y="18"/>
                  </a:cubicBezTo>
                  <a:cubicBezTo>
                    <a:pt x="45" y="18"/>
                    <a:pt x="46" y="18"/>
                    <a:pt x="46" y="18"/>
                  </a:cubicBezTo>
                  <a:cubicBezTo>
                    <a:pt x="49" y="18"/>
                    <a:pt x="52" y="20"/>
                    <a:pt x="53" y="23"/>
                  </a:cubicBezTo>
                  <a:cubicBezTo>
                    <a:pt x="53" y="27"/>
                    <a:pt x="51" y="30"/>
                    <a:pt x="48" y="30"/>
                  </a:cubicBezTo>
                  <a:cubicBezTo>
                    <a:pt x="47" y="30"/>
                    <a:pt x="46" y="30"/>
                    <a:pt x="45" y="30"/>
                  </a:cubicBezTo>
                  <a:cubicBezTo>
                    <a:pt x="45" y="30"/>
                    <a:pt x="44" y="30"/>
                    <a:pt x="43" y="31"/>
                  </a:cubicBezTo>
                  <a:cubicBezTo>
                    <a:pt x="40" y="31"/>
                    <a:pt x="37" y="31"/>
                    <a:pt x="3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12">
              <a:extLst>
                <a:ext uri="{FF2B5EF4-FFF2-40B4-BE49-F238E27FC236}">
                  <a16:creationId xmlns:a16="http://schemas.microsoft.com/office/drawing/2014/main" id="{D9500672-894A-4FC1-B9E9-1D38F1591323}"/>
                </a:ext>
              </a:extLst>
            </p:cNvPr>
            <p:cNvSpPr>
              <a:spLocks/>
            </p:cNvSpPr>
            <p:nvPr/>
          </p:nvSpPr>
          <p:spPr bwMode="auto">
            <a:xfrm>
              <a:off x="799" y="950"/>
              <a:ext cx="114" cy="73"/>
            </a:xfrm>
            <a:custGeom>
              <a:avLst/>
              <a:gdLst>
                <a:gd name="T0" fmla="*/ 31 w 74"/>
                <a:gd name="T1" fmla="*/ 49 h 49"/>
                <a:gd name="T2" fmla="*/ 31 w 74"/>
                <a:gd name="T3" fmla="*/ 49 h 49"/>
                <a:gd name="T4" fmla="*/ 26 w 74"/>
                <a:gd name="T5" fmla="*/ 47 h 49"/>
                <a:gd name="T6" fmla="*/ 3 w 74"/>
                <a:gd name="T7" fmla="*/ 23 h 49"/>
                <a:gd name="T8" fmla="*/ 3 w 74"/>
                <a:gd name="T9" fmla="*/ 14 h 49"/>
                <a:gd name="T10" fmla="*/ 11 w 74"/>
                <a:gd name="T11" fmla="*/ 14 h 49"/>
                <a:gd name="T12" fmla="*/ 31 w 74"/>
                <a:gd name="T13" fmla="*/ 34 h 49"/>
                <a:gd name="T14" fmla="*/ 63 w 74"/>
                <a:gd name="T15" fmla="*/ 2 h 49"/>
                <a:gd name="T16" fmla="*/ 71 w 74"/>
                <a:gd name="T17" fmla="*/ 3 h 49"/>
                <a:gd name="T18" fmla="*/ 71 w 74"/>
                <a:gd name="T19" fmla="*/ 11 h 49"/>
                <a:gd name="T20" fmla="*/ 35 w 74"/>
                <a:gd name="T21" fmla="*/ 47 h 49"/>
                <a:gd name="T22" fmla="*/ 31 w 74"/>
                <a:gd name="T2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49">
                  <a:moveTo>
                    <a:pt x="31" y="49"/>
                  </a:moveTo>
                  <a:cubicBezTo>
                    <a:pt x="31" y="49"/>
                    <a:pt x="31" y="49"/>
                    <a:pt x="31" y="49"/>
                  </a:cubicBezTo>
                  <a:cubicBezTo>
                    <a:pt x="29" y="49"/>
                    <a:pt x="28" y="48"/>
                    <a:pt x="26" y="47"/>
                  </a:cubicBezTo>
                  <a:cubicBezTo>
                    <a:pt x="3" y="23"/>
                    <a:pt x="3" y="23"/>
                    <a:pt x="3" y="23"/>
                  </a:cubicBezTo>
                  <a:cubicBezTo>
                    <a:pt x="0" y="21"/>
                    <a:pt x="0" y="17"/>
                    <a:pt x="3" y="14"/>
                  </a:cubicBezTo>
                  <a:cubicBezTo>
                    <a:pt x="5" y="12"/>
                    <a:pt x="9" y="12"/>
                    <a:pt x="11" y="14"/>
                  </a:cubicBezTo>
                  <a:cubicBezTo>
                    <a:pt x="31" y="34"/>
                    <a:pt x="31" y="34"/>
                    <a:pt x="31" y="34"/>
                  </a:cubicBezTo>
                  <a:cubicBezTo>
                    <a:pt x="63" y="2"/>
                    <a:pt x="63" y="2"/>
                    <a:pt x="63" y="2"/>
                  </a:cubicBezTo>
                  <a:cubicBezTo>
                    <a:pt x="65" y="0"/>
                    <a:pt x="69" y="0"/>
                    <a:pt x="71" y="3"/>
                  </a:cubicBezTo>
                  <a:cubicBezTo>
                    <a:pt x="74" y="5"/>
                    <a:pt x="74" y="9"/>
                    <a:pt x="71" y="11"/>
                  </a:cubicBezTo>
                  <a:cubicBezTo>
                    <a:pt x="35" y="47"/>
                    <a:pt x="35" y="47"/>
                    <a:pt x="35" y="47"/>
                  </a:cubicBezTo>
                  <a:cubicBezTo>
                    <a:pt x="34" y="48"/>
                    <a:pt x="32" y="49"/>
                    <a:pt x="3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3">
              <a:extLst>
                <a:ext uri="{FF2B5EF4-FFF2-40B4-BE49-F238E27FC236}">
                  <a16:creationId xmlns:a16="http://schemas.microsoft.com/office/drawing/2014/main" id="{A4CA0334-7FC4-4372-BEA5-F0453548D060}"/>
                </a:ext>
              </a:extLst>
            </p:cNvPr>
            <p:cNvSpPr>
              <a:spLocks noEditPoints="1"/>
            </p:cNvSpPr>
            <p:nvPr/>
          </p:nvSpPr>
          <p:spPr bwMode="auto">
            <a:xfrm>
              <a:off x="755" y="889"/>
              <a:ext cx="202" cy="197"/>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29"/>
                    <a:pt x="30" y="0"/>
                    <a:pt x="66" y="0"/>
                  </a:cubicBezTo>
                  <a:cubicBezTo>
                    <a:pt x="102" y="0"/>
                    <a:pt x="132" y="29"/>
                    <a:pt x="132" y="66"/>
                  </a:cubicBezTo>
                  <a:cubicBezTo>
                    <a:pt x="132" y="102"/>
                    <a:pt x="102" y="132"/>
                    <a:pt x="66" y="132"/>
                  </a:cubicBezTo>
                  <a:close/>
                  <a:moveTo>
                    <a:pt x="66" y="12"/>
                  </a:moveTo>
                  <a:cubicBezTo>
                    <a:pt x="36" y="12"/>
                    <a:pt x="12" y="36"/>
                    <a:pt x="12" y="66"/>
                  </a:cubicBezTo>
                  <a:cubicBezTo>
                    <a:pt x="12" y="96"/>
                    <a:pt x="36" y="120"/>
                    <a:pt x="66" y="120"/>
                  </a:cubicBezTo>
                  <a:cubicBezTo>
                    <a:pt x="96" y="120"/>
                    <a:pt x="120" y="96"/>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5" name="Group 71">
            <a:extLst>
              <a:ext uri="{FF2B5EF4-FFF2-40B4-BE49-F238E27FC236}">
                <a16:creationId xmlns:a16="http://schemas.microsoft.com/office/drawing/2014/main" id="{EE622A8E-075D-4DD8-886D-3C3E163D131D}"/>
              </a:ext>
            </a:extLst>
          </p:cNvPr>
          <p:cNvGrpSpPr>
            <a:grpSpLocks noChangeAspect="1"/>
          </p:cNvGrpSpPr>
          <p:nvPr/>
        </p:nvGrpSpPr>
        <p:grpSpPr bwMode="auto">
          <a:xfrm>
            <a:off x="9798254" y="5938153"/>
            <a:ext cx="451623" cy="452684"/>
            <a:chOff x="350" y="1719"/>
            <a:chExt cx="426" cy="427"/>
          </a:xfrm>
          <a:solidFill>
            <a:schemeClr val="bg1">
              <a:lumMod val="50000"/>
            </a:schemeClr>
          </a:solidFill>
        </p:grpSpPr>
        <p:sp>
          <p:nvSpPr>
            <p:cNvPr id="116" name="Freeform 72">
              <a:extLst>
                <a:ext uri="{FF2B5EF4-FFF2-40B4-BE49-F238E27FC236}">
                  <a16:creationId xmlns:a16="http://schemas.microsoft.com/office/drawing/2014/main" id="{7B2D2CEF-4780-48B2-A7E5-5281B7982169}"/>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7" name="Freeform 73">
              <a:extLst>
                <a:ext uri="{FF2B5EF4-FFF2-40B4-BE49-F238E27FC236}">
                  <a16:creationId xmlns:a16="http://schemas.microsoft.com/office/drawing/2014/main" id="{60288054-214E-48E9-8851-1BB0B0AE08C0}"/>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8" name="Freeform 74">
              <a:extLst>
                <a:ext uri="{FF2B5EF4-FFF2-40B4-BE49-F238E27FC236}">
                  <a16:creationId xmlns:a16="http://schemas.microsoft.com/office/drawing/2014/main" id="{8404976C-E3AA-4A1D-9CF8-AB2FF7C13684}"/>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9" name="Freeform 75">
              <a:extLst>
                <a:ext uri="{FF2B5EF4-FFF2-40B4-BE49-F238E27FC236}">
                  <a16:creationId xmlns:a16="http://schemas.microsoft.com/office/drawing/2014/main" id="{A7D3C133-1745-4639-9E06-2097C62E0478}"/>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0" name="Freeform 76">
              <a:extLst>
                <a:ext uri="{FF2B5EF4-FFF2-40B4-BE49-F238E27FC236}">
                  <a16:creationId xmlns:a16="http://schemas.microsoft.com/office/drawing/2014/main" id="{0C638C8E-16E1-4269-8D62-4528EE6B9005}"/>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1" name="Freeform 77">
              <a:extLst>
                <a:ext uri="{FF2B5EF4-FFF2-40B4-BE49-F238E27FC236}">
                  <a16:creationId xmlns:a16="http://schemas.microsoft.com/office/drawing/2014/main" id="{37DCFEFC-050D-4EAB-B45D-B366FFC8F250}"/>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2" name="Freeform 78">
              <a:extLst>
                <a:ext uri="{FF2B5EF4-FFF2-40B4-BE49-F238E27FC236}">
                  <a16:creationId xmlns:a16="http://schemas.microsoft.com/office/drawing/2014/main" id="{E718818C-B991-403A-8EA6-206CB47201E4}"/>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3" name="Freeform 79">
              <a:extLst>
                <a:ext uri="{FF2B5EF4-FFF2-40B4-BE49-F238E27FC236}">
                  <a16:creationId xmlns:a16="http://schemas.microsoft.com/office/drawing/2014/main" id="{DBF0FFBF-4628-4BEB-8171-41608A58B7B3}"/>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4" name="Freeform 80">
              <a:extLst>
                <a:ext uri="{FF2B5EF4-FFF2-40B4-BE49-F238E27FC236}">
                  <a16:creationId xmlns:a16="http://schemas.microsoft.com/office/drawing/2014/main" id="{CEE2CCC5-FAED-48BB-8A9A-BCD3CB0E361E}"/>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5" name="Freeform 81">
              <a:extLst>
                <a:ext uri="{FF2B5EF4-FFF2-40B4-BE49-F238E27FC236}">
                  <a16:creationId xmlns:a16="http://schemas.microsoft.com/office/drawing/2014/main" id="{4F73DF35-A92E-48F9-A1A4-E1D31B7C1264}"/>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6" name="Freeform 82">
              <a:extLst>
                <a:ext uri="{FF2B5EF4-FFF2-40B4-BE49-F238E27FC236}">
                  <a16:creationId xmlns:a16="http://schemas.microsoft.com/office/drawing/2014/main" id="{7C85BFA7-4AAD-4F14-96FB-0C922A23C662}"/>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7" name="Freeform 83">
              <a:extLst>
                <a:ext uri="{FF2B5EF4-FFF2-40B4-BE49-F238E27FC236}">
                  <a16:creationId xmlns:a16="http://schemas.microsoft.com/office/drawing/2014/main" id="{A20717F1-3E63-4094-8468-92873AB3538C}"/>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28" name="Group 63">
            <a:extLst>
              <a:ext uri="{FF2B5EF4-FFF2-40B4-BE49-F238E27FC236}">
                <a16:creationId xmlns:a16="http://schemas.microsoft.com/office/drawing/2014/main" id="{48A5A5E3-FB33-49CA-A930-87D3BE4F61E1}"/>
              </a:ext>
            </a:extLst>
          </p:cNvPr>
          <p:cNvGrpSpPr>
            <a:grpSpLocks noChangeAspect="1"/>
          </p:cNvGrpSpPr>
          <p:nvPr/>
        </p:nvGrpSpPr>
        <p:grpSpPr bwMode="auto">
          <a:xfrm>
            <a:off x="3336760" y="5938153"/>
            <a:ext cx="653708" cy="452684"/>
            <a:chOff x="6700" y="1999"/>
            <a:chExt cx="439" cy="304"/>
          </a:xfrm>
          <a:solidFill>
            <a:schemeClr val="bg1">
              <a:lumMod val="50000"/>
            </a:schemeClr>
          </a:solidFill>
        </p:grpSpPr>
        <p:sp>
          <p:nvSpPr>
            <p:cNvPr id="129" name="Freeform 64">
              <a:extLst>
                <a:ext uri="{FF2B5EF4-FFF2-40B4-BE49-F238E27FC236}">
                  <a16:creationId xmlns:a16="http://schemas.microsoft.com/office/drawing/2014/main" id="{4EA0E320-3A48-4A05-ADC1-F88C209A2C44}"/>
                </a:ext>
              </a:extLst>
            </p:cNvPr>
            <p:cNvSpPr>
              <a:spLocks/>
            </p:cNvSpPr>
            <p:nvPr/>
          </p:nvSpPr>
          <p:spPr bwMode="auto">
            <a:xfrm>
              <a:off x="6864" y="2012"/>
              <a:ext cx="92" cy="112"/>
            </a:xfrm>
            <a:custGeom>
              <a:avLst/>
              <a:gdLst>
                <a:gd name="T0" fmla="*/ 60 w 60"/>
                <a:gd name="T1" fmla="*/ 37 h 75"/>
                <a:gd name="T2" fmla="*/ 60 w 60"/>
                <a:gd name="T3" fmla="*/ 36 h 75"/>
                <a:gd name="T4" fmla="*/ 60 w 60"/>
                <a:gd name="T5" fmla="*/ 35 h 75"/>
                <a:gd name="T6" fmla="*/ 59 w 60"/>
                <a:gd name="T7" fmla="*/ 34 h 75"/>
                <a:gd name="T8" fmla="*/ 59 w 60"/>
                <a:gd name="T9" fmla="*/ 34 h 75"/>
                <a:gd name="T10" fmla="*/ 34 w 60"/>
                <a:gd name="T11" fmla="*/ 3 h 75"/>
                <a:gd name="T12" fmla="*/ 26 w 60"/>
                <a:gd name="T13" fmla="*/ 2 h 75"/>
                <a:gd name="T14" fmla="*/ 25 w 60"/>
                <a:gd name="T15" fmla="*/ 10 h 75"/>
                <a:gd name="T16" fmla="*/ 25 w 60"/>
                <a:gd name="T17" fmla="*/ 10 h 75"/>
                <a:gd name="T18" fmla="*/ 42 w 60"/>
                <a:gd name="T19" fmla="*/ 31 h 75"/>
                <a:gd name="T20" fmla="*/ 6 w 60"/>
                <a:gd name="T21" fmla="*/ 31 h 75"/>
                <a:gd name="T22" fmla="*/ 0 w 60"/>
                <a:gd name="T23" fmla="*/ 37 h 75"/>
                <a:gd name="T24" fmla="*/ 6 w 60"/>
                <a:gd name="T25" fmla="*/ 43 h 75"/>
                <a:gd name="T26" fmla="*/ 42 w 60"/>
                <a:gd name="T27" fmla="*/ 43 h 75"/>
                <a:gd name="T28" fmla="*/ 25 w 60"/>
                <a:gd name="T29" fmla="*/ 64 h 75"/>
                <a:gd name="T30" fmla="*/ 26 w 60"/>
                <a:gd name="T31" fmla="*/ 73 h 75"/>
                <a:gd name="T32" fmla="*/ 34 w 60"/>
                <a:gd name="T33" fmla="*/ 72 h 75"/>
                <a:gd name="T34" fmla="*/ 59 w 60"/>
                <a:gd name="T35" fmla="*/ 41 h 75"/>
                <a:gd name="T36" fmla="*/ 59 w 60"/>
                <a:gd name="T37" fmla="*/ 41 h 75"/>
                <a:gd name="T38" fmla="*/ 60 w 60"/>
                <a:gd name="T39" fmla="*/ 39 h 75"/>
                <a:gd name="T40" fmla="*/ 60 w 60"/>
                <a:gd name="T41" fmla="*/ 39 h 75"/>
                <a:gd name="T42" fmla="*/ 60 w 60"/>
                <a:gd name="T43" fmla="*/ 37 h 75"/>
                <a:gd name="T44" fmla="*/ 60 w 60"/>
                <a:gd name="T45"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75">
                  <a:moveTo>
                    <a:pt x="60" y="37"/>
                  </a:moveTo>
                  <a:cubicBezTo>
                    <a:pt x="60" y="37"/>
                    <a:pt x="60" y="36"/>
                    <a:pt x="60" y="36"/>
                  </a:cubicBezTo>
                  <a:cubicBezTo>
                    <a:pt x="60" y="35"/>
                    <a:pt x="60" y="35"/>
                    <a:pt x="60" y="35"/>
                  </a:cubicBezTo>
                  <a:cubicBezTo>
                    <a:pt x="60" y="35"/>
                    <a:pt x="59" y="34"/>
                    <a:pt x="59" y="34"/>
                  </a:cubicBezTo>
                  <a:cubicBezTo>
                    <a:pt x="59" y="34"/>
                    <a:pt x="59" y="34"/>
                    <a:pt x="59" y="34"/>
                  </a:cubicBezTo>
                  <a:cubicBezTo>
                    <a:pt x="34" y="3"/>
                    <a:pt x="34" y="3"/>
                    <a:pt x="34" y="3"/>
                  </a:cubicBezTo>
                  <a:cubicBezTo>
                    <a:pt x="32" y="0"/>
                    <a:pt x="28" y="0"/>
                    <a:pt x="26" y="2"/>
                  </a:cubicBezTo>
                  <a:cubicBezTo>
                    <a:pt x="23" y="4"/>
                    <a:pt x="23" y="8"/>
                    <a:pt x="25" y="10"/>
                  </a:cubicBezTo>
                  <a:cubicBezTo>
                    <a:pt x="25" y="10"/>
                    <a:pt x="25" y="10"/>
                    <a:pt x="25" y="10"/>
                  </a:cubicBezTo>
                  <a:cubicBezTo>
                    <a:pt x="42" y="31"/>
                    <a:pt x="42" y="31"/>
                    <a:pt x="42" y="31"/>
                  </a:cubicBezTo>
                  <a:cubicBezTo>
                    <a:pt x="6" y="31"/>
                    <a:pt x="6" y="31"/>
                    <a:pt x="6" y="31"/>
                  </a:cubicBezTo>
                  <a:cubicBezTo>
                    <a:pt x="3" y="31"/>
                    <a:pt x="0" y="34"/>
                    <a:pt x="0" y="37"/>
                  </a:cubicBezTo>
                  <a:cubicBezTo>
                    <a:pt x="0" y="41"/>
                    <a:pt x="3" y="43"/>
                    <a:pt x="6" y="43"/>
                  </a:cubicBezTo>
                  <a:cubicBezTo>
                    <a:pt x="42" y="43"/>
                    <a:pt x="42" y="43"/>
                    <a:pt x="42" y="43"/>
                  </a:cubicBezTo>
                  <a:cubicBezTo>
                    <a:pt x="25" y="64"/>
                    <a:pt x="25" y="64"/>
                    <a:pt x="25" y="64"/>
                  </a:cubicBezTo>
                  <a:cubicBezTo>
                    <a:pt x="23" y="67"/>
                    <a:pt x="23" y="71"/>
                    <a:pt x="26" y="73"/>
                  </a:cubicBezTo>
                  <a:cubicBezTo>
                    <a:pt x="28" y="75"/>
                    <a:pt x="32" y="74"/>
                    <a:pt x="34" y="72"/>
                  </a:cubicBezTo>
                  <a:cubicBezTo>
                    <a:pt x="59" y="41"/>
                    <a:pt x="59" y="41"/>
                    <a:pt x="59" y="41"/>
                  </a:cubicBezTo>
                  <a:cubicBezTo>
                    <a:pt x="59" y="41"/>
                    <a:pt x="59" y="41"/>
                    <a:pt x="59" y="41"/>
                  </a:cubicBezTo>
                  <a:cubicBezTo>
                    <a:pt x="59" y="40"/>
                    <a:pt x="60" y="40"/>
                    <a:pt x="60" y="39"/>
                  </a:cubicBezTo>
                  <a:cubicBezTo>
                    <a:pt x="60" y="39"/>
                    <a:pt x="60" y="39"/>
                    <a:pt x="60" y="39"/>
                  </a:cubicBezTo>
                  <a:cubicBezTo>
                    <a:pt x="60" y="39"/>
                    <a:pt x="60" y="38"/>
                    <a:pt x="60" y="37"/>
                  </a:cubicBezTo>
                  <a:cubicBezTo>
                    <a:pt x="60" y="37"/>
                    <a:pt x="60" y="37"/>
                    <a:pt x="6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65">
              <a:extLst>
                <a:ext uri="{FF2B5EF4-FFF2-40B4-BE49-F238E27FC236}">
                  <a16:creationId xmlns:a16="http://schemas.microsoft.com/office/drawing/2014/main" id="{F9D6384A-EBE5-47CF-9D3F-9E051F88B157}"/>
                </a:ext>
              </a:extLst>
            </p:cNvPr>
            <p:cNvSpPr>
              <a:spLocks/>
            </p:cNvSpPr>
            <p:nvPr/>
          </p:nvSpPr>
          <p:spPr bwMode="auto">
            <a:xfrm>
              <a:off x="6864" y="2175"/>
              <a:ext cx="92" cy="112"/>
            </a:xfrm>
            <a:custGeom>
              <a:avLst/>
              <a:gdLst>
                <a:gd name="T0" fmla="*/ 54 w 60"/>
                <a:gd name="T1" fmla="*/ 32 h 75"/>
                <a:gd name="T2" fmla="*/ 19 w 60"/>
                <a:gd name="T3" fmla="*/ 32 h 75"/>
                <a:gd name="T4" fmla="*/ 36 w 60"/>
                <a:gd name="T5" fmla="*/ 11 h 75"/>
                <a:gd name="T6" fmla="*/ 35 w 60"/>
                <a:gd name="T7" fmla="*/ 2 h 75"/>
                <a:gd name="T8" fmla="*/ 26 w 60"/>
                <a:gd name="T9" fmla="*/ 3 h 75"/>
                <a:gd name="T10" fmla="*/ 26 w 60"/>
                <a:gd name="T11" fmla="*/ 3 h 75"/>
                <a:gd name="T12" fmla="*/ 2 w 60"/>
                <a:gd name="T13" fmla="*/ 34 h 75"/>
                <a:gd name="T14" fmla="*/ 2 w 60"/>
                <a:gd name="T15" fmla="*/ 34 h 75"/>
                <a:gd name="T16" fmla="*/ 1 w 60"/>
                <a:gd name="T17" fmla="*/ 36 h 75"/>
                <a:gd name="T18" fmla="*/ 1 w 60"/>
                <a:gd name="T19" fmla="*/ 36 h 75"/>
                <a:gd name="T20" fmla="*/ 0 w 60"/>
                <a:gd name="T21" fmla="*/ 38 h 75"/>
                <a:gd name="T22" fmla="*/ 0 w 60"/>
                <a:gd name="T23" fmla="*/ 38 h 75"/>
                <a:gd name="T24" fmla="*/ 0 w 60"/>
                <a:gd name="T25" fmla="*/ 38 h 75"/>
                <a:gd name="T26" fmla="*/ 1 w 60"/>
                <a:gd name="T27" fmla="*/ 40 h 75"/>
                <a:gd name="T28" fmla="*/ 1 w 60"/>
                <a:gd name="T29" fmla="*/ 40 h 75"/>
                <a:gd name="T30" fmla="*/ 2 w 60"/>
                <a:gd name="T31" fmla="*/ 41 h 75"/>
                <a:gd name="T32" fmla="*/ 2 w 60"/>
                <a:gd name="T33" fmla="*/ 42 h 75"/>
                <a:gd name="T34" fmla="*/ 26 w 60"/>
                <a:gd name="T35" fmla="*/ 72 h 75"/>
                <a:gd name="T36" fmla="*/ 35 w 60"/>
                <a:gd name="T37" fmla="*/ 73 h 75"/>
                <a:gd name="T38" fmla="*/ 36 w 60"/>
                <a:gd name="T39" fmla="*/ 65 h 75"/>
                <a:gd name="T40" fmla="*/ 19 w 60"/>
                <a:gd name="T41" fmla="*/ 44 h 75"/>
                <a:gd name="T42" fmla="*/ 54 w 60"/>
                <a:gd name="T43" fmla="*/ 44 h 75"/>
                <a:gd name="T44" fmla="*/ 60 w 60"/>
                <a:gd name="T45" fmla="*/ 38 h 75"/>
                <a:gd name="T46" fmla="*/ 54 w 60"/>
                <a:gd name="T47"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5">
                  <a:moveTo>
                    <a:pt x="54" y="32"/>
                  </a:moveTo>
                  <a:cubicBezTo>
                    <a:pt x="19" y="32"/>
                    <a:pt x="19" y="32"/>
                    <a:pt x="19" y="32"/>
                  </a:cubicBezTo>
                  <a:cubicBezTo>
                    <a:pt x="36" y="11"/>
                    <a:pt x="36" y="11"/>
                    <a:pt x="36" y="11"/>
                  </a:cubicBezTo>
                  <a:cubicBezTo>
                    <a:pt x="38" y="8"/>
                    <a:pt x="37" y="4"/>
                    <a:pt x="35" y="2"/>
                  </a:cubicBezTo>
                  <a:cubicBezTo>
                    <a:pt x="32" y="0"/>
                    <a:pt x="28" y="1"/>
                    <a:pt x="26" y="3"/>
                  </a:cubicBezTo>
                  <a:cubicBezTo>
                    <a:pt x="26" y="3"/>
                    <a:pt x="26" y="3"/>
                    <a:pt x="26" y="3"/>
                  </a:cubicBezTo>
                  <a:cubicBezTo>
                    <a:pt x="2" y="34"/>
                    <a:pt x="2" y="34"/>
                    <a:pt x="2" y="34"/>
                  </a:cubicBezTo>
                  <a:cubicBezTo>
                    <a:pt x="2" y="34"/>
                    <a:pt x="2" y="34"/>
                    <a:pt x="2" y="34"/>
                  </a:cubicBezTo>
                  <a:cubicBezTo>
                    <a:pt x="1" y="35"/>
                    <a:pt x="1" y="35"/>
                    <a:pt x="1" y="36"/>
                  </a:cubicBezTo>
                  <a:cubicBezTo>
                    <a:pt x="1" y="36"/>
                    <a:pt x="1" y="36"/>
                    <a:pt x="1" y="36"/>
                  </a:cubicBezTo>
                  <a:cubicBezTo>
                    <a:pt x="0" y="37"/>
                    <a:pt x="0" y="37"/>
                    <a:pt x="0" y="38"/>
                  </a:cubicBezTo>
                  <a:cubicBezTo>
                    <a:pt x="0" y="38"/>
                    <a:pt x="0" y="38"/>
                    <a:pt x="0" y="38"/>
                  </a:cubicBezTo>
                  <a:cubicBezTo>
                    <a:pt x="0" y="38"/>
                    <a:pt x="0" y="38"/>
                    <a:pt x="0" y="38"/>
                  </a:cubicBezTo>
                  <a:cubicBezTo>
                    <a:pt x="0" y="38"/>
                    <a:pt x="0" y="39"/>
                    <a:pt x="1" y="40"/>
                  </a:cubicBezTo>
                  <a:cubicBezTo>
                    <a:pt x="1" y="40"/>
                    <a:pt x="1" y="40"/>
                    <a:pt x="1" y="40"/>
                  </a:cubicBezTo>
                  <a:cubicBezTo>
                    <a:pt x="1" y="40"/>
                    <a:pt x="1" y="41"/>
                    <a:pt x="2" y="41"/>
                  </a:cubicBezTo>
                  <a:cubicBezTo>
                    <a:pt x="2" y="42"/>
                    <a:pt x="2" y="42"/>
                    <a:pt x="2" y="42"/>
                  </a:cubicBezTo>
                  <a:cubicBezTo>
                    <a:pt x="26" y="72"/>
                    <a:pt x="26" y="72"/>
                    <a:pt x="26" y="72"/>
                  </a:cubicBezTo>
                  <a:cubicBezTo>
                    <a:pt x="28" y="75"/>
                    <a:pt x="32" y="75"/>
                    <a:pt x="35" y="73"/>
                  </a:cubicBezTo>
                  <a:cubicBezTo>
                    <a:pt x="37" y="71"/>
                    <a:pt x="38" y="68"/>
                    <a:pt x="36" y="65"/>
                  </a:cubicBezTo>
                  <a:cubicBezTo>
                    <a:pt x="19" y="44"/>
                    <a:pt x="19" y="44"/>
                    <a:pt x="19" y="44"/>
                  </a:cubicBezTo>
                  <a:cubicBezTo>
                    <a:pt x="54" y="44"/>
                    <a:pt x="54" y="44"/>
                    <a:pt x="54" y="44"/>
                  </a:cubicBezTo>
                  <a:cubicBezTo>
                    <a:pt x="58" y="44"/>
                    <a:pt x="60" y="41"/>
                    <a:pt x="60" y="38"/>
                  </a:cubicBezTo>
                  <a:cubicBezTo>
                    <a:pt x="60" y="35"/>
                    <a:pt x="58" y="32"/>
                    <a:pt x="5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66">
              <a:extLst>
                <a:ext uri="{FF2B5EF4-FFF2-40B4-BE49-F238E27FC236}">
                  <a16:creationId xmlns:a16="http://schemas.microsoft.com/office/drawing/2014/main" id="{D5914A1D-3551-4ED7-B60D-CC97CD78EE46}"/>
                </a:ext>
              </a:extLst>
            </p:cNvPr>
            <p:cNvSpPr>
              <a:spLocks noEditPoints="1"/>
            </p:cNvSpPr>
            <p:nvPr/>
          </p:nvSpPr>
          <p:spPr bwMode="auto">
            <a:xfrm>
              <a:off x="6700" y="1999"/>
              <a:ext cx="110" cy="107"/>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36 w 72"/>
                <a:gd name="T11" fmla="*/ 60 h 72"/>
                <a:gd name="T12" fmla="*/ 12 w 72"/>
                <a:gd name="T13" fmla="*/ 36 h 72"/>
                <a:gd name="T14" fmla="*/ 36 w 72"/>
                <a:gd name="T15" fmla="*/ 12 h 72"/>
                <a:gd name="T16" fmla="*/ 60 w 72"/>
                <a:gd name="T17" fmla="*/ 36 h 72"/>
                <a:gd name="T18" fmla="*/ 36 w 72"/>
                <a:gd name="T1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0"/>
                  </a:moveTo>
                  <a:cubicBezTo>
                    <a:pt x="16" y="0"/>
                    <a:pt x="0" y="17"/>
                    <a:pt x="0" y="36"/>
                  </a:cubicBezTo>
                  <a:cubicBezTo>
                    <a:pt x="0" y="56"/>
                    <a:pt x="16" y="72"/>
                    <a:pt x="36" y="72"/>
                  </a:cubicBezTo>
                  <a:cubicBezTo>
                    <a:pt x="56" y="72"/>
                    <a:pt x="72" y="56"/>
                    <a:pt x="72" y="36"/>
                  </a:cubicBezTo>
                  <a:cubicBezTo>
                    <a:pt x="72" y="17"/>
                    <a:pt x="56" y="0"/>
                    <a:pt x="36" y="0"/>
                  </a:cubicBezTo>
                  <a:close/>
                  <a:moveTo>
                    <a:pt x="36" y="60"/>
                  </a:moveTo>
                  <a:cubicBezTo>
                    <a:pt x="23" y="60"/>
                    <a:pt x="12" y="50"/>
                    <a:pt x="12" y="36"/>
                  </a:cubicBezTo>
                  <a:cubicBezTo>
                    <a:pt x="12" y="23"/>
                    <a:pt x="23" y="12"/>
                    <a:pt x="36" y="12"/>
                  </a:cubicBezTo>
                  <a:cubicBezTo>
                    <a:pt x="49" y="12"/>
                    <a:pt x="60" y="23"/>
                    <a:pt x="60" y="36"/>
                  </a:cubicBezTo>
                  <a:cubicBezTo>
                    <a:pt x="60" y="50"/>
                    <a:pt x="49" y="60"/>
                    <a:pt x="3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67">
              <a:extLst>
                <a:ext uri="{FF2B5EF4-FFF2-40B4-BE49-F238E27FC236}">
                  <a16:creationId xmlns:a16="http://schemas.microsoft.com/office/drawing/2014/main" id="{1D7FD784-FA81-4A7D-8C2E-F271D11911A4}"/>
                </a:ext>
              </a:extLst>
            </p:cNvPr>
            <p:cNvSpPr>
              <a:spLocks noEditPoints="1"/>
            </p:cNvSpPr>
            <p:nvPr/>
          </p:nvSpPr>
          <p:spPr bwMode="auto">
            <a:xfrm>
              <a:off x="6700" y="2124"/>
              <a:ext cx="110" cy="179"/>
            </a:xfrm>
            <a:custGeom>
              <a:avLst/>
              <a:gdLst>
                <a:gd name="T0" fmla="*/ 36 w 72"/>
                <a:gd name="T1" fmla="*/ 0 h 120"/>
                <a:gd name="T2" fmla="*/ 0 w 72"/>
                <a:gd name="T3" fmla="*/ 36 h 120"/>
                <a:gd name="T4" fmla="*/ 0 w 72"/>
                <a:gd name="T5" fmla="*/ 114 h 120"/>
                <a:gd name="T6" fmla="*/ 2 w 72"/>
                <a:gd name="T7" fmla="*/ 118 h 120"/>
                <a:gd name="T8" fmla="*/ 6 w 72"/>
                <a:gd name="T9" fmla="*/ 120 h 120"/>
                <a:gd name="T10" fmla="*/ 66 w 72"/>
                <a:gd name="T11" fmla="*/ 120 h 120"/>
                <a:gd name="T12" fmla="*/ 70 w 72"/>
                <a:gd name="T13" fmla="*/ 118 h 120"/>
                <a:gd name="T14" fmla="*/ 72 w 72"/>
                <a:gd name="T15" fmla="*/ 114 h 120"/>
                <a:gd name="T16" fmla="*/ 72 w 72"/>
                <a:gd name="T17" fmla="*/ 36 h 120"/>
                <a:gd name="T18" fmla="*/ 36 w 72"/>
                <a:gd name="T19" fmla="*/ 0 h 120"/>
                <a:gd name="T20" fmla="*/ 60 w 72"/>
                <a:gd name="T21" fmla="*/ 108 h 120"/>
                <a:gd name="T22" fmla="*/ 12 w 72"/>
                <a:gd name="T23" fmla="*/ 108 h 120"/>
                <a:gd name="T24" fmla="*/ 12 w 72"/>
                <a:gd name="T25" fmla="*/ 36 h 120"/>
                <a:gd name="T26" fmla="*/ 36 w 72"/>
                <a:gd name="T27" fmla="*/ 12 h 120"/>
                <a:gd name="T28" fmla="*/ 60 w 72"/>
                <a:gd name="T29" fmla="*/ 36 h 120"/>
                <a:gd name="T30" fmla="*/ 60 w 72"/>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120">
                  <a:moveTo>
                    <a:pt x="36" y="0"/>
                  </a:moveTo>
                  <a:cubicBezTo>
                    <a:pt x="16" y="0"/>
                    <a:pt x="0" y="16"/>
                    <a:pt x="0" y="36"/>
                  </a:cubicBezTo>
                  <a:cubicBezTo>
                    <a:pt x="0" y="114"/>
                    <a:pt x="0" y="114"/>
                    <a:pt x="0" y="114"/>
                  </a:cubicBezTo>
                  <a:cubicBezTo>
                    <a:pt x="0" y="116"/>
                    <a:pt x="1" y="117"/>
                    <a:pt x="2" y="118"/>
                  </a:cubicBezTo>
                  <a:cubicBezTo>
                    <a:pt x="3" y="119"/>
                    <a:pt x="4" y="120"/>
                    <a:pt x="6" y="120"/>
                  </a:cubicBezTo>
                  <a:cubicBezTo>
                    <a:pt x="66" y="120"/>
                    <a:pt x="66" y="120"/>
                    <a:pt x="66" y="120"/>
                  </a:cubicBezTo>
                  <a:cubicBezTo>
                    <a:pt x="67" y="120"/>
                    <a:pt x="69" y="119"/>
                    <a:pt x="70" y="118"/>
                  </a:cubicBezTo>
                  <a:cubicBezTo>
                    <a:pt x="71" y="117"/>
                    <a:pt x="72" y="116"/>
                    <a:pt x="72" y="114"/>
                  </a:cubicBezTo>
                  <a:cubicBezTo>
                    <a:pt x="72" y="36"/>
                    <a:pt x="72" y="36"/>
                    <a:pt x="72" y="36"/>
                  </a:cubicBezTo>
                  <a:cubicBezTo>
                    <a:pt x="72" y="16"/>
                    <a:pt x="56" y="0"/>
                    <a:pt x="36" y="0"/>
                  </a:cubicBezTo>
                  <a:close/>
                  <a:moveTo>
                    <a:pt x="60" y="108"/>
                  </a:moveTo>
                  <a:cubicBezTo>
                    <a:pt x="12" y="108"/>
                    <a:pt x="12" y="108"/>
                    <a:pt x="12" y="108"/>
                  </a:cubicBezTo>
                  <a:cubicBezTo>
                    <a:pt x="12" y="36"/>
                    <a:pt x="12" y="36"/>
                    <a:pt x="12" y="36"/>
                  </a:cubicBezTo>
                  <a:cubicBezTo>
                    <a:pt x="12" y="23"/>
                    <a:pt x="23" y="12"/>
                    <a:pt x="36" y="12"/>
                  </a:cubicBezTo>
                  <a:cubicBezTo>
                    <a:pt x="49" y="12"/>
                    <a:pt x="60" y="23"/>
                    <a:pt x="60" y="36"/>
                  </a:cubicBezTo>
                  <a:lnTo>
                    <a:pt x="6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68">
              <a:extLst>
                <a:ext uri="{FF2B5EF4-FFF2-40B4-BE49-F238E27FC236}">
                  <a16:creationId xmlns:a16="http://schemas.microsoft.com/office/drawing/2014/main" id="{688B26C0-BB7B-402B-8160-DC4E6C9A6F83}"/>
                </a:ext>
              </a:extLst>
            </p:cNvPr>
            <p:cNvSpPr>
              <a:spLocks noEditPoints="1"/>
            </p:cNvSpPr>
            <p:nvPr/>
          </p:nvSpPr>
          <p:spPr bwMode="auto">
            <a:xfrm>
              <a:off x="7031" y="1999"/>
              <a:ext cx="108" cy="107"/>
            </a:xfrm>
            <a:custGeom>
              <a:avLst/>
              <a:gdLst>
                <a:gd name="T0" fmla="*/ 35 w 71"/>
                <a:gd name="T1" fmla="*/ 72 h 72"/>
                <a:gd name="T2" fmla="*/ 71 w 71"/>
                <a:gd name="T3" fmla="*/ 36 h 72"/>
                <a:gd name="T4" fmla="*/ 35 w 71"/>
                <a:gd name="T5" fmla="*/ 0 h 72"/>
                <a:gd name="T6" fmla="*/ 0 w 71"/>
                <a:gd name="T7" fmla="*/ 36 h 72"/>
                <a:gd name="T8" fmla="*/ 35 w 71"/>
                <a:gd name="T9" fmla="*/ 72 h 72"/>
                <a:gd name="T10" fmla="*/ 35 w 71"/>
                <a:gd name="T11" fmla="*/ 12 h 72"/>
                <a:gd name="T12" fmla="*/ 59 w 71"/>
                <a:gd name="T13" fmla="*/ 36 h 72"/>
                <a:gd name="T14" fmla="*/ 35 w 71"/>
                <a:gd name="T15" fmla="*/ 60 h 72"/>
                <a:gd name="T16" fmla="*/ 11 w 71"/>
                <a:gd name="T17" fmla="*/ 36 h 72"/>
                <a:gd name="T18" fmla="*/ 35 w 71"/>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2">
                  <a:moveTo>
                    <a:pt x="35" y="72"/>
                  </a:moveTo>
                  <a:cubicBezTo>
                    <a:pt x="55" y="72"/>
                    <a:pt x="71" y="56"/>
                    <a:pt x="71" y="36"/>
                  </a:cubicBezTo>
                  <a:cubicBezTo>
                    <a:pt x="71" y="17"/>
                    <a:pt x="55" y="0"/>
                    <a:pt x="35" y="0"/>
                  </a:cubicBezTo>
                  <a:cubicBezTo>
                    <a:pt x="16" y="0"/>
                    <a:pt x="0" y="17"/>
                    <a:pt x="0" y="36"/>
                  </a:cubicBezTo>
                  <a:cubicBezTo>
                    <a:pt x="0" y="56"/>
                    <a:pt x="16" y="72"/>
                    <a:pt x="35" y="72"/>
                  </a:cubicBezTo>
                  <a:close/>
                  <a:moveTo>
                    <a:pt x="35" y="12"/>
                  </a:moveTo>
                  <a:cubicBezTo>
                    <a:pt x="49" y="12"/>
                    <a:pt x="59" y="23"/>
                    <a:pt x="59" y="36"/>
                  </a:cubicBezTo>
                  <a:cubicBezTo>
                    <a:pt x="59" y="50"/>
                    <a:pt x="49" y="60"/>
                    <a:pt x="35" y="60"/>
                  </a:cubicBezTo>
                  <a:cubicBezTo>
                    <a:pt x="22" y="60"/>
                    <a:pt x="12" y="50"/>
                    <a:pt x="11" y="36"/>
                  </a:cubicBezTo>
                  <a:cubicBezTo>
                    <a:pt x="12" y="23"/>
                    <a:pt x="22" y="12"/>
                    <a:pt x="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69">
              <a:extLst>
                <a:ext uri="{FF2B5EF4-FFF2-40B4-BE49-F238E27FC236}">
                  <a16:creationId xmlns:a16="http://schemas.microsoft.com/office/drawing/2014/main" id="{644F8EED-282C-445C-8845-0614720AB8B6}"/>
                </a:ext>
              </a:extLst>
            </p:cNvPr>
            <p:cNvSpPr>
              <a:spLocks noEditPoints="1"/>
            </p:cNvSpPr>
            <p:nvPr/>
          </p:nvSpPr>
          <p:spPr bwMode="auto">
            <a:xfrm>
              <a:off x="7031" y="2124"/>
              <a:ext cx="108" cy="179"/>
            </a:xfrm>
            <a:custGeom>
              <a:avLst/>
              <a:gdLst>
                <a:gd name="T0" fmla="*/ 35 w 71"/>
                <a:gd name="T1" fmla="*/ 0 h 120"/>
                <a:gd name="T2" fmla="*/ 0 w 71"/>
                <a:gd name="T3" fmla="*/ 36 h 120"/>
                <a:gd name="T4" fmla="*/ 0 w 71"/>
                <a:gd name="T5" fmla="*/ 114 h 120"/>
                <a:gd name="T6" fmla="*/ 1 w 71"/>
                <a:gd name="T7" fmla="*/ 118 h 120"/>
                <a:gd name="T8" fmla="*/ 6 w 71"/>
                <a:gd name="T9" fmla="*/ 120 h 120"/>
                <a:gd name="T10" fmla="*/ 65 w 71"/>
                <a:gd name="T11" fmla="*/ 120 h 120"/>
                <a:gd name="T12" fmla="*/ 70 w 71"/>
                <a:gd name="T13" fmla="*/ 118 h 120"/>
                <a:gd name="T14" fmla="*/ 71 w 71"/>
                <a:gd name="T15" fmla="*/ 114 h 120"/>
                <a:gd name="T16" fmla="*/ 71 w 71"/>
                <a:gd name="T17" fmla="*/ 36 h 120"/>
                <a:gd name="T18" fmla="*/ 35 w 71"/>
                <a:gd name="T19" fmla="*/ 0 h 120"/>
                <a:gd name="T20" fmla="*/ 59 w 71"/>
                <a:gd name="T21" fmla="*/ 108 h 120"/>
                <a:gd name="T22" fmla="*/ 11 w 71"/>
                <a:gd name="T23" fmla="*/ 108 h 120"/>
                <a:gd name="T24" fmla="*/ 11 w 71"/>
                <a:gd name="T25" fmla="*/ 36 h 120"/>
                <a:gd name="T26" fmla="*/ 35 w 71"/>
                <a:gd name="T27" fmla="*/ 12 h 120"/>
                <a:gd name="T28" fmla="*/ 59 w 71"/>
                <a:gd name="T29" fmla="*/ 36 h 120"/>
                <a:gd name="T30" fmla="*/ 59 w 71"/>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5" y="0"/>
                  </a:moveTo>
                  <a:cubicBezTo>
                    <a:pt x="16" y="0"/>
                    <a:pt x="0" y="16"/>
                    <a:pt x="0" y="36"/>
                  </a:cubicBezTo>
                  <a:cubicBezTo>
                    <a:pt x="0" y="114"/>
                    <a:pt x="0" y="114"/>
                    <a:pt x="0" y="114"/>
                  </a:cubicBezTo>
                  <a:cubicBezTo>
                    <a:pt x="0" y="116"/>
                    <a:pt x="0" y="117"/>
                    <a:pt x="1" y="118"/>
                  </a:cubicBezTo>
                  <a:cubicBezTo>
                    <a:pt x="2" y="119"/>
                    <a:pt x="4" y="120"/>
                    <a:pt x="6" y="120"/>
                  </a:cubicBezTo>
                  <a:cubicBezTo>
                    <a:pt x="65" y="120"/>
                    <a:pt x="65" y="120"/>
                    <a:pt x="65" y="120"/>
                  </a:cubicBezTo>
                  <a:cubicBezTo>
                    <a:pt x="67" y="120"/>
                    <a:pt x="69" y="119"/>
                    <a:pt x="70" y="118"/>
                  </a:cubicBezTo>
                  <a:cubicBezTo>
                    <a:pt x="71" y="117"/>
                    <a:pt x="71" y="116"/>
                    <a:pt x="71" y="114"/>
                  </a:cubicBezTo>
                  <a:cubicBezTo>
                    <a:pt x="71" y="36"/>
                    <a:pt x="71" y="36"/>
                    <a:pt x="71" y="36"/>
                  </a:cubicBezTo>
                  <a:cubicBezTo>
                    <a:pt x="71" y="16"/>
                    <a:pt x="55" y="0"/>
                    <a:pt x="35" y="0"/>
                  </a:cubicBezTo>
                  <a:close/>
                  <a:moveTo>
                    <a:pt x="59" y="108"/>
                  </a:moveTo>
                  <a:cubicBezTo>
                    <a:pt x="11" y="108"/>
                    <a:pt x="11" y="108"/>
                    <a:pt x="11" y="108"/>
                  </a:cubicBezTo>
                  <a:cubicBezTo>
                    <a:pt x="11" y="36"/>
                    <a:pt x="11" y="36"/>
                    <a:pt x="11" y="36"/>
                  </a:cubicBezTo>
                  <a:cubicBezTo>
                    <a:pt x="12" y="23"/>
                    <a:pt x="22" y="12"/>
                    <a:pt x="35" y="12"/>
                  </a:cubicBezTo>
                  <a:cubicBezTo>
                    <a:pt x="49" y="12"/>
                    <a:pt x="59" y="23"/>
                    <a:pt x="59" y="36"/>
                  </a:cubicBezTo>
                  <a:lnTo>
                    <a:pt x="59"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35" name="Group 13">
            <a:extLst>
              <a:ext uri="{FF2B5EF4-FFF2-40B4-BE49-F238E27FC236}">
                <a16:creationId xmlns:a16="http://schemas.microsoft.com/office/drawing/2014/main" id="{03D466C8-D677-4885-B941-85BD83F92E6F}"/>
              </a:ext>
            </a:extLst>
          </p:cNvPr>
          <p:cNvGrpSpPr>
            <a:grpSpLocks noChangeAspect="1"/>
          </p:cNvGrpSpPr>
          <p:nvPr/>
        </p:nvGrpSpPr>
        <p:grpSpPr bwMode="auto">
          <a:xfrm>
            <a:off x="5467525" y="5938153"/>
            <a:ext cx="515457" cy="452684"/>
            <a:chOff x="1374" y="465"/>
            <a:chExt cx="427" cy="375"/>
          </a:xfrm>
          <a:solidFill>
            <a:schemeClr val="bg1">
              <a:lumMod val="50000"/>
            </a:schemeClr>
          </a:solidFill>
        </p:grpSpPr>
        <p:sp>
          <p:nvSpPr>
            <p:cNvPr id="136" name="Freeform 14">
              <a:extLst>
                <a:ext uri="{FF2B5EF4-FFF2-40B4-BE49-F238E27FC236}">
                  <a16:creationId xmlns:a16="http://schemas.microsoft.com/office/drawing/2014/main" id="{0E0E447F-AE64-48FC-BC3B-65E087080677}"/>
                </a:ext>
              </a:extLst>
            </p:cNvPr>
            <p:cNvSpPr>
              <a:spLocks/>
            </p:cNvSpPr>
            <p:nvPr/>
          </p:nvSpPr>
          <p:spPr bwMode="auto">
            <a:xfrm>
              <a:off x="1410" y="606"/>
              <a:ext cx="355" cy="234"/>
            </a:xfrm>
            <a:custGeom>
              <a:avLst/>
              <a:gdLst>
                <a:gd name="T0" fmla="*/ 234 w 240"/>
                <a:gd name="T1" fmla="*/ 158 h 158"/>
                <a:gd name="T2" fmla="*/ 6 w 240"/>
                <a:gd name="T3" fmla="*/ 158 h 158"/>
                <a:gd name="T4" fmla="*/ 0 w 240"/>
                <a:gd name="T5" fmla="*/ 152 h 158"/>
                <a:gd name="T6" fmla="*/ 0 w 240"/>
                <a:gd name="T7" fmla="*/ 6 h 158"/>
                <a:gd name="T8" fmla="*/ 6 w 240"/>
                <a:gd name="T9" fmla="*/ 0 h 158"/>
                <a:gd name="T10" fmla="*/ 12 w 240"/>
                <a:gd name="T11" fmla="*/ 6 h 158"/>
                <a:gd name="T12" fmla="*/ 12 w 240"/>
                <a:gd name="T13" fmla="*/ 146 h 158"/>
                <a:gd name="T14" fmla="*/ 228 w 240"/>
                <a:gd name="T15" fmla="*/ 146 h 158"/>
                <a:gd name="T16" fmla="*/ 228 w 240"/>
                <a:gd name="T17" fmla="*/ 6 h 158"/>
                <a:gd name="T18" fmla="*/ 234 w 240"/>
                <a:gd name="T19" fmla="*/ 0 h 158"/>
                <a:gd name="T20" fmla="*/ 240 w 240"/>
                <a:gd name="T21" fmla="*/ 6 h 158"/>
                <a:gd name="T22" fmla="*/ 240 w 240"/>
                <a:gd name="T23" fmla="*/ 152 h 158"/>
                <a:gd name="T24" fmla="*/ 234 w 240"/>
                <a:gd name="T2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158">
                  <a:moveTo>
                    <a:pt x="234" y="158"/>
                  </a:moveTo>
                  <a:cubicBezTo>
                    <a:pt x="6" y="158"/>
                    <a:pt x="6" y="158"/>
                    <a:pt x="6" y="158"/>
                  </a:cubicBezTo>
                  <a:cubicBezTo>
                    <a:pt x="3" y="158"/>
                    <a:pt x="0" y="155"/>
                    <a:pt x="0" y="152"/>
                  </a:cubicBezTo>
                  <a:cubicBezTo>
                    <a:pt x="0" y="6"/>
                    <a:pt x="0" y="6"/>
                    <a:pt x="0" y="6"/>
                  </a:cubicBezTo>
                  <a:cubicBezTo>
                    <a:pt x="0" y="2"/>
                    <a:pt x="3" y="0"/>
                    <a:pt x="6" y="0"/>
                  </a:cubicBezTo>
                  <a:cubicBezTo>
                    <a:pt x="9" y="0"/>
                    <a:pt x="12" y="2"/>
                    <a:pt x="12" y="6"/>
                  </a:cubicBezTo>
                  <a:cubicBezTo>
                    <a:pt x="12" y="146"/>
                    <a:pt x="12" y="146"/>
                    <a:pt x="12" y="146"/>
                  </a:cubicBezTo>
                  <a:cubicBezTo>
                    <a:pt x="228" y="146"/>
                    <a:pt x="228" y="146"/>
                    <a:pt x="228" y="146"/>
                  </a:cubicBezTo>
                  <a:cubicBezTo>
                    <a:pt x="228" y="6"/>
                    <a:pt x="228" y="6"/>
                    <a:pt x="228" y="6"/>
                  </a:cubicBezTo>
                  <a:cubicBezTo>
                    <a:pt x="228" y="3"/>
                    <a:pt x="231" y="0"/>
                    <a:pt x="234" y="0"/>
                  </a:cubicBezTo>
                  <a:cubicBezTo>
                    <a:pt x="237" y="0"/>
                    <a:pt x="240" y="3"/>
                    <a:pt x="240" y="6"/>
                  </a:cubicBezTo>
                  <a:cubicBezTo>
                    <a:pt x="240" y="152"/>
                    <a:pt x="240" y="152"/>
                    <a:pt x="240" y="152"/>
                  </a:cubicBezTo>
                  <a:cubicBezTo>
                    <a:pt x="240" y="155"/>
                    <a:pt x="237" y="158"/>
                    <a:pt x="234" y="1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7" name="Freeform 15">
              <a:extLst>
                <a:ext uri="{FF2B5EF4-FFF2-40B4-BE49-F238E27FC236}">
                  <a16:creationId xmlns:a16="http://schemas.microsoft.com/office/drawing/2014/main" id="{31B3A601-8393-4C7C-BF97-6ED4BBE02151}"/>
                </a:ext>
              </a:extLst>
            </p:cNvPr>
            <p:cNvSpPr>
              <a:spLocks noEditPoints="1"/>
            </p:cNvSpPr>
            <p:nvPr/>
          </p:nvSpPr>
          <p:spPr bwMode="auto">
            <a:xfrm>
              <a:off x="1445" y="662"/>
              <a:ext cx="160" cy="125"/>
            </a:xfrm>
            <a:custGeom>
              <a:avLst/>
              <a:gdLst>
                <a:gd name="T0" fmla="*/ 102 w 108"/>
                <a:gd name="T1" fmla="*/ 84 h 84"/>
                <a:gd name="T2" fmla="*/ 6 w 108"/>
                <a:gd name="T3" fmla="*/ 84 h 84"/>
                <a:gd name="T4" fmla="*/ 0 w 108"/>
                <a:gd name="T5" fmla="*/ 78 h 84"/>
                <a:gd name="T6" fmla="*/ 0 w 108"/>
                <a:gd name="T7" fmla="*/ 6 h 84"/>
                <a:gd name="T8" fmla="*/ 6 w 108"/>
                <a:gd name="T9" fmla="*/ 0 h 84"/>
                <a:gd name="T10" fmla="*/ 102 w 108"/>
                <a:gd name="T11" fmla="*/ 0 h 84"/>
                <a:gd name="T12" fmla="*/ 108 w 108"/>
                <a:gd name="T13" fmla="*/ 6 h 84"/>
                <a:gd name="T14" fmla="*/ 108 w 108"/>
                <a:gd name="T15" fmla="*/ 78 h 84"/>
                <a:gd name="T16" fmla="*/ 102 w 108"/>
                <a:gd name="T17" fmla="*/ 84 h 84"/>
                <a:gd name="T18" fmla="*/ 12 w 108"/>
                <a:gd name="T19" fmla="*/ 72 h 84"/>
                <a:gd name="T20" fmla="*/ 96 w 108"/>
                <a:gd name="T21" fmla="*/ 72 h 84"/>
                <a:gd name="T22" fmla="*/ 96 w 108"/>
                <a:gd name="T23" fmla="*/ 12 h 84"/>
                <a:gd name="T24" fmla="*/ 12 w 108"/>
                <a:gd name="T25" fmla="*/ 12 h 84"/>
                <a:gd name="T26" fmla="*/ 12 w 108"/>
                <a:gd name="T27"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84">
                  <a:moveTo>
                    <a:pt x="102" y="84"/>
                  </a:moveTo>
                  <a:cubicBezTo>
                    <a:pt x="6" y="84"/>
                    <a:pt x="6" y="84"/>
                    <a:pt x="6" y="84"/>
                  </a:cubicBezTo>
                  <a:cubicBezTo>
                    <a:pt x="3" y="84"/>
                    <a:pt x="0" y="81"/>
                    <a:pt x="0" y="78"/>
                  </a:cubicBezTo>
                  <a:cubicBezTo>
                    <a:pt x="0" y="6"/>
                    <a:pt x="0" y="6"/>
                    <a:pt x="0" y="6"/>
                  </a:cubicBezTo>
                  <a:cubicBezTo>
                    <a:pt x="0" y="3"/>
                    <a:pt x="3" y="0"/>
                    <a:pt x="6" y="0"/>
                  </a:cubicBezTo>
                  <a:cubicBezTo>
                    <a:pt x="102" y="0"/>
                    <a:pt x="102" y="0"/>
                    <a:pt x="102" y="0"/>
                  </a:cubicBezTo>
                  <a:cubicBezTo>
                    <a:pt x="105" y="0"/>
                    <a:pt x="108" y="3"/>
                    <a:pt x="108" y="6"/>
                  </a:cubicBezTo>
                  <a:cubicBezTo>
                    <a:pt x="108" y="78"/>
                    <a:pt x="108" y="78"/>
                    <a:pt x="108" y="78"/>
                  </a:cubicBezTo>
                  <a:cubicBezTo>
                    <a:pt x="108" y="81"/>
                    <a:pt x="105" y="84"/>
                    <a:pt x="102" y="84"/>
                  </a:cubicBezTo>
                  <a:close/>
                  <a:moveTo>
                    <a:pt x="12" y="72"/>
                  </a:moveTo>
                  <a:cubicBezTo>
                    <a:pt x="96" y="72"/>
                    <a:pt x="96" y="72"/>
                    <a:pt x="96" y="72"/>
                  </a:cubicBezTo>
                  <a:cubicBezTo>
                    <a:pt x="96" y="12"/>
                    <a:pt x="96" y="12"/>
                    <a:pt x="96" y="12"/>
                  </a:cubicBezTo>
                  <a:cubicBezTo>
                    <a:pt x="12" y="12"/>
                    <a:pt x="12" y="12"/>
                    <a:pt x="12" y="12"/>
                  </a:cubicBezTo>
                  <a:lnTo>
                    <a:pt x="12"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8" name="Freeform 16">
              <a:extLst>
                <a:ext uri="{FF2B5EF4-FFF2-40B4-BE49-F238E27FC236}">
                  <a16:creationId xmlns:a16="http://schemas.microsoft.com/office/drawing/2014/main" id="{087F34CD-94B6-4547-8C76-CD951AEC0BCE}"/>
                </a:ext>
              </a:extLst>
            </p:cNvPr>
            <p:cNvSpPr>
              <a:spLocks noEditPoints="1"/>
            </p:cNvSpPr>
            <p:nvPr/>
          </p:nvSpPr>
          <p:spPr bwMode="auto">
            <a:xfrm>
              <a:off x="1623" y="662"/>
              <a:ext cx="107" cy="178"/>
            </a:xfrm>
            <a:custGeom>
              <a:avLst/>
              <a:gdLst>
                <a:gd name="T0" fmla="*/ 66 w 72"/>
                <a:gd name="T1" fmla="*/ 120 h 120"/>
                <a:gd name="T2" fmla="*/ 6 w 72"/>
                <a:gd name="T3" fmla="*/ 120 h 120"/>
                <a:gd name="T4" fmla="*/ 0 w 72"/>
                <a:gd name="T5" fmla="*/ 114 h 120"/>
                <a:gd name="T6" fmla="*/ 0 w 72"/>
                <a:gd name="T7" fmla="*/ 6 h 120"/>
                <a:gd name="T8" fmla="*/ 6 w 72"/>
                <a:gd name="T9" fmla="*/ 0 h 120"/>
                <a:gd name="T10" fmla="*/ 66 w 72"/>
                <a:gd name="T11" fmla="*/ 0 h 120"/>
                <a:gd name="T12" fmla="*/ 72 w 72"/>
                <a:gd name="T13" fmla="*/ 6 h 120"/>
                <a:gd name="T14" fmla="*/ 72 w 72"/>
                <a:gd name="T15" fmla="*/ 114 h 120"/>
                <a:gd name="T16" fmla="*/ 66 w 72"/>
                <a:gd name="T17" fmla="*/ 120 h 120"/>
                <a:gd name="T18" fmla="*/ 12 w 72"/>
                <a:gd name="T19" fmla="*/ 108 h 120"/>
                <a:gd name="T20" fmla="*/ 60 w 72"/>
                <a:gd name="T21" fmla="*/ 108 h 120"/>
                <a:gd name="T22" fmla="*/ 60 w 72"/>
                <a:gd name="T23" fmla="*/ 12 h 120"/>
                <a:gd name="T24" fmla="*/ 12 w 72"/>
                <a:gd name="T25" fmla="*/ 12 h 120"/>
                <a:gd name="T26" fmla="*/ 12 w 72"/>
                <a:gd name="T2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120">
                  <a:moveTo>
                    <a:pt x="66" y="120"/>
                  </a:moveTo>
                  <a:cubicBezTo>
                    <a:pt x="6" y="120"/>
                    <a:pt x="6" y="120"/>
                    <a:pt x="6" y="120"/>
                  </a:cubicBezTo>
                  <a:cubicBezTo>
                    <a:pt x="3" y="120"/>
                    <a:pt x="0" y="117"/>
                    <a:pt x="0" y="114"/>
                  </a:cubicBezTo>
                  <a:cubicBezTo>
                    <a:pt x="0" y="6"/>
                    <a:pt x="0" y="6"/>
                    <a:pt x="0" y="6"/>
                  </a:cubicBezTo>
                  <a:cubicBezTo>
                    <a:pt x="0" y="3"/>
                    <a:pt x="3" y="0"/>
                    <a:pt x="6" y="0"/>
                  </a:cubicBezTo>
                  <a:cubicBezTo>
                    <a:pt x="66" y="0"/>
                    <a:pt x="66" y="0"/>
                    <a:pt x="66" y="0"/>
                  </a:cubicBezTo>
                  <a:cubicBezTo>
                    <a:pt x="69" y="0"/>
                    <a:pt x="72" y="3"/>
                    <a:pt x="72" y="6"/>
                  </a:cubicBezTo>
                  <a:cubicBezTo>
                    <a:pt x="72" y="114"/>
                    <a:pt x="72" y="114"/>
                    <a:pt x="72" y="114"/>
                  </a:cubicBezTo>
                  <a:cubicBezTo>
                    <a:pt x="72" y="117"/>
                    <a:pt x="69" y="120"/>
                    <a:pt x="66" y="120"/>
                  </a:cubicBezTo>
                  <a:close/>
                  <a:moveTo>
                    <a:pt x="12" y="108"/>
                  </a:moveTo>
                  <a:cubicBezTo>
                    <a:pt x="60" y="108"/>
                    <a:pt x="60" y="108"/>
                    <a:pt x="60" y="108"/>
                  </a:cubicBezTo>
                  <a:cubicBezTo>
                    <a:pt x="60" y="12"/>
                    <a:pt x="60" y="12"/>
                    <a:pt x="60" y="12"/>
                  </a:cubicBezTo>
                  <a:cubicBezTo>
                    <a:pt x="12" y="12"/>
                    <a:pt x="12" y="12"/>
                    <a:pt x="12" y="12"/>
                  </a:cubicBezTo>
                  <a:lnTo>
                    <a:pt x="12"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0" name="Freeform 17">
              <a:extLst>
                <a:ext uri="{FF2B5EF4-FFF2-40B4-BE49-F238E27FC236}">
                  <a16:creationId xmlns:a16="http://schemas.microsoft.com/office/drawing/2014/main" id="{0C111A82-F215-4D99-81CE-F150B481AB6E}"/>
                </a:ext>
              </a:extLst>
            </p:cNvPr>
            <p:cNvSpPr>
              <a:spLocks noEditPoints="1"/>
            </p:cNvSpPr>
            <p:nvPr/>
          </p:nvSpPr>
          <p:spPr bwMode="auto">
            <a:xfrm>
              <a:off x="1374" y="467"/>
              <a:ext cx="427" cy="89"/>
            </a:xfrm>
            <a:custGeom>
              <a:avLst/>
              <a:gdLst>
                <a:gd name="T0" fmla="*/ 282 w 288"/>
                <a:gd name="T1" fmla="*/ 60 h 60"/>
                <a:gd name="T2" fmla="*/ 6 w 288"/>
                <a:gd name="T3" fmla="*/ 60 h 60"/>
                <a:gd name="T4" fmla="*/ 1 w 288"/>
                <a:gd name="T5" fmla="*/ 57 h 60"/>
                <a:gd name="T6" fmla="*/ 0 w 288"/>
                <a:gd name="T7" fmla="*/ 51 h 60"/>
                <a:gd name="T8" fmla="*/ 24 w 288"/>
                <a:gd name="T9" fmla="*/ 3 h 60"/>
                <a:gd name="T10" fmla="*/ 30 w 288"/>
                <a:gd name="T11" fmla="*/ 0 h 60"/>
                <a:gd name="T12" fmla="*/ 258 w 288"/>
                <a:gd name="T13" fmla="*/ 0 h 60"/>
                <a:gd name="T14" fmla="*/ 263 w 288"/>
                <a:gd name="T15" fmla="*/ 3 h 60"/>
                <a:gd name="T16" fmla="*/ 287 w 288"/>
                <a:gd name="T17" fmla="*/ 51 h 60"/>
                <a:gd name="T18" fmla="*/ 287 w 288"/>
                <a:gd name="T19" fmla="*/ 57 h 60"/>
                <a:gd name="T20" fmla="*/ 282 w 288"/>
                <a:gd name="T21" fmla="*/ 60 h 60"/>
                <a:gd name="T22" fmla="*/ 16 w 288"/>
                <a:gd name="T23" fmla="*/ 48 h 60"/>
                <a:gd name="T24" fmla="*/ 272 w 288"/>
                <a:gd name="T25" fmla="*/ 48 h 60"/>
                <a:gd name="T26" fmla="*/ 254 w 288"/>
                <a:gd name="T27" fmla="*/ 12 h 60"/>
                <a:gd name="T28" fmla="*/ 34 w 288"/>
                <a:gd name="T29" fmla="*/ 12 h 60"/>
                <a:gd name="T30" fmla="*/ 16 w 288"/>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 h="60">
                  <a:moveTo>
                    <a:pt x="282" y="60"/>
                  </a:moveTo>
                  <a:cubicBezTo>
                    <a:pt x="6" y="60"/>
                    <a:pt x="6" y="60"/>
                    <a:pt x="6" y="60"/>
                  </a:cubicBezTo>
                  <a:cubicBezTo>
                    <a:pt x="4" y="60"/>
                    <a:pt x="2" y="59"/>
                    <a:pt x="1" y="57"/>
                  </a:cubicBezTo>
                  <a:cubicBezTo>
                    <a:pt x="0" y="55"/>
                    <a:pt x="0" y="53"/>
                    <a:pt x="0" y="51"/>
                  </a:cubicBezTo>
                  <a:cubicBezTo>
                    <a:pt x="24" y="3"/>
                    <a:pt x="24" y="3"/>
                    <a:pt x="24" y="3"/>
                  </a:cubicBezTo>
                  <a:cubicBezTo>
                    <a:pt x="25" y="1"/>
                    <a:pt x="28" y="0"/>
                    <a:pt x="30" y="0"/>
                  </a:cubicBezTo>
                  <a:cubicBezTo>
                    <a:pt x="258" y="0"/>
                    <a:pt x="258" y="0"/>
                    <a:pt x="258" y="0"/>
                  </a:cubicBezTo>
                  <a:cubicBezTo>
                    <a:pt x="260" y="0"/>
                    <a:pt x="262" y="1"/>
                    <a:pt x="263" y="3"/>
                  </a:cubicBezTo>
                  <a:cubicBezTo>
                    <a:pt x="287" y="51"/>
                    <a:pt x="287" y="51"/>
                    <a:pt x="287" y="51"/>
                  </a:cubicBezTo>
                  <a:cubicBezTo>
                    <a:pt x="288" y="53"/>
                    <a:pt x="288" y="55"/>
                    <a:pt x="287" y="57"/>
                  </a:cubicBezTo>
                  <a:cubicBezTo>
                    <a:pt x="286" y="59"/>
                    <a:pt x="284" y="60"/>
                    <a:pt x="282" y="60"/>
                  </a:cubicBezTo>
                  <a:close/>
                  <a:moveTo>
                    <a:pt x="16" y="48"/>
                  </a:moveTo>
                  <a:cubicBezTo>
                    <a:pt x="272" y="48"/>
                    <a:pt x="272" y="48"/>
                    <a:pt x="272" y="48"/>
                  </a:cubicBezTo>
                  <a:cubicBezTo>
                    <a:pt x="254" y="12"/>
                    <a:pt x="254" y="12"/>
                    <a:pt x="254" y="12"/>
                  </a:cubicBezTo>
                  <a:cubicBezTo>
                    <a:pt x="34" y="12"/>
                    <a:pt x="34" y="12"/>
                    <a:pt x="34" y="1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1" name="Freeform 18">
              <a:extLst>
                <a:ext uri="{FF2B5EF4-FFF2-40B4-BE49-F238E27FC236}">
                  <a16:creationId xmlns:a16="http://schemas.microsoft.com/office/drawing/2014/main" id="{95168E53-B740-4BCE-89A0-7D3969488074}"/>
                </a:ext>
              </a:extLst>
            </p:cNvPr>
            <p:cNvSpPr>
              <a:spLocks noEditPoints="1"/>
            </p:cNvSpPr>
            <p:nvPr/>
          </p:nvSpPr>
          <p:spPr bwMode="auto">
            <a:xfrm>
              <a:off x="1374" y="538"/>
              <a:ext cx="427" cy="107"/>
            </a:xfrm>
            <a:custGeom>
              <a:avLst/>
              <a:gdLst>
                <a:gd name="T0" fmla="*/ 180 w 288"/>
                <a:gd name="T1" fmla="*/ 72 h 72"/>
                <a:gd name="T2" fmla="*/ 144 w 288"/>
                <a:gd name="T3" fmla="*/ 58 h 72"/>
                <a:gd name="T4" fmla="*/ 108 w 288"/>
                <a:gd name="T5" fmla="*/ 72 h 72"/>
                <a:gd name="T6" fmla="*/ 65 w 288"/>
                <a:gd name="T7" fmla="*/ 51 h 72"/>
                <a:gd name="T8" fmla="*/ 42 w 288"/>
                <a:gd name="T9" fmla="*/ 60 h 72"/>
                <a:gd name="T10" fmla="*/ 0 w 288"/>
                <a:gd name="T11" fmla="*/ 18 h 72"/>
                <a:gd name="T12" fmla="*/ 0 w 288"/>
                <a:gd name="T13" fmla="*/ 6 h 72"/>
                <a:gd name="T14" fmla="*/ 6 w 288"/>
                <a:gd name="T15" fmla="*/ 0 h 72"/>
                <a:gd name="T16" fmla="*/ 282 w 288"/>
                <a:gd name="T17" fmla="*/ 0 h 72"/>
                <a:gd name="T18" fmla="*/ 288 w 288"/>
                <a:gd name="T19" fmla="*/ 6 h 72"/>
                <a:gd name="T20" fmla="*/ 288 w 288"/>
                <a:gd name="T21" fmla="*/ 18 h 72"/>
                <a:gd name="T22" fmla="*/ 246 w 288"/>
                <a:gd name="T23" fmla="*/ 60 h 72"/>
                <a:gd name="T24" fmla="*/ 223 w 288"/>
                <a:gd name="T25" fmla="*/ 51 h 72"/>
                <a:gd name="T26" fmla="*/ 180 w 288"/>
                <a:gd name="T27" fmla="*/ 72 h 72"/>
                <a:gd name="T28" fmla="*/ 144 w 288"/>
                <a:gd name="T29" fmla="*/ 44 h 72"/>
                <a:gd name="T30" fmla="*/ 148 w 288"/>
                <a:gd name="T31" fmla="*/ 46 h 72"/>
                <a:gd name="T32" fmla="*/ 180 w 288"/>
                <a:gd name="T33" fmla="*/ 60 h 72"/>
                <a:gd name="T34" fmla="*/ 217 w 288"/>
                <a:gd name="T35" fmla="*/ 39 h 72"/>
                <a:gd name="T36" fmla="*/ 221 w 288"/>
                <a:gd name="T37" fmla="*/ 36 h 72"/>
                <a:gd name="T38" fmla="*/ 226 w 288"/>
                <a:gd name="T39" fmla="*/ 38 h 72"/>
                <a:gd name="T40" fmla="*/ 246 w 288"/>
                <a:gd name="T41" fmla="*/ 48 h 72"/>
                <a:gd name="T42" fmla="*/ 276 w 288"/>
                <a:gd name="T43" fmla="*/ 18 h 72"/>
                <a:gd name="T44" fmla="*/ 276 w 288"/>
                <a:gd name="T45" fmla="*/ 12 h 72"/>
                <a:gd name="T46" fmla="*/ 12 w 288"/>
                <a:gd name="T47" fmla="*/ 12 h 72"/>
                <a:gd name="T48" fmla="*/ 12 w 288"/>
                <a:gd name="T49" fmla="*/ 18 h 72"/>
                <a:gd name="T50" fmla="*/ 42 w 288"/>
                <a:gd name="T51" fmla="*/ 48 h 72"/>
                <a:gd name="T52" fmla="*/ 62 w 288"/>
                <a:gd name="T53" fmla="*/ 38 h 72"/>
                <a:gd name="T54" fmla="*/ 67 w 288"/>
                <a:gd name="T55" fmla="*/ 36 h 72"/>
                <a:gd name="T56" fmla="*/ 71 w 288"/>
                <a:gd name="T57" fmla="*/ 39 h 72"/>
                <a:gd name="T58" fmla="*/ 108 w 288"/>
                <a:gd name="T59" fmla="*/ 60 h 72"/>
                <a:gd name="T60" fmla="*/ 139 w 288"/>
                <a:gd name="T61" fmla="*/ 46 h 72"/>
                <a:gd name="T62" fmla="*/ 144 w 288"/>
                <a:gd name="T63" fmla="*/ 4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8" h="72">
                  <a:moveTo>
                    <a:pt x="180" y="72"/>
                  </a:moveTo>
                  <a:cubicBezTo>
                    <a:pt x="167" y="72"/>
                    <a:pt x="154" y="67"/>
                    <a:pt x="144" y="58"/>
                  </a:cubicBezTo>
                  <a:cubicBezTo>
                    <a:pt x="134" y="67"/>
                    <a:pt x="121" y="72"/>
                    <a:pt x="108" y="72"/>
                  </a:cubicBezTo>
                  <a:cubicBezTo>
                    <a:pt x="92" y="72"/>
                    <a:pt x="76" y="64"/>
                    <a:pt x="65" y="51"/>
                  </a:cubicBezTo>
                  <a:cubicBezTo>
                    <a:pt x="59" y="56"/>
                    <a:pt x="52" y="60"/>
                    <a:pt x="42" y="60"/>
                  </a:cubicBezTo>
                  <a:cubicBezTo>
                    <a:pt x="19" y="60"/>
                    <a:pt x="0" y="41"/>
                    <a:pt x="0" y="18"/>
                  </a:cubicBezTo>
                  <a:cubicBezTo>
                    <a:pt x="0" y="6"/>
                    <a:pt x="0" y="6"/>
                    <a:pt x="0" y="6"/>
                  </a:cubicBezTo>
                  <a:cubicBezTo>
                    <a:pt x="0" y="3"/>
                    <a:pt x="3" y="0"/>
                    <a:pt x="6" y="0"/>
                  </a:cubicBezTo>
                  <a:cubicBezTo>
                    <a:pt x="282" y="0"/>
                    <a:pt x="282" y="0"/>
                    <a:pt x="282" y="0"/>
                  </a:cubicBezTo>
                  <a:cubicBezTo>
                    <a:pt x="285" y="0"/>
                    <a:pt x="288" y="3"/>
                    <a:pt x="288" y="6"/>
                  </a:cubicBezTo>
                  <a:cubicBezTo>
                    <a:pt x="288" y="18"/>
                    <a:pt x="288" y="18"/>
                    <a:pt x="288" y="18"/>
                  </a:cubicBezTo>
                  <a:cubicBezTo>
                    <a:pt x="288" y="41"/>
                    <a:pt x="269" y="60"/>
                    <a:pt x="246" y="60"/>
                  </a:cubicBezTo>
                  <a:cubicBezTo>
                    <a:pt x="236" y="60"/>
                    <a:pt x="229" y="56"/>
                    <a:pt x="223" y="51"/>
                  </a:cubicBezTo>
                  <a:cubicBezTo>
                    <a:pt x="212" y="64"/>
                    <a:pt x="196" y="72"/>
                    <a:pt x="180" y="72"/>
                  </a:cubicBezTo>
                  <a:close/>
                  <a:moveTo>
                    <a:pt x="144" y="44"/>
                  </a:moveTo>
                  <a:cubicBezTo>
                    <a:pt x="146" y="44"/>
                    <a:pt x="147" y="44"/>
                    <a:pt x="148" y="46"/>
                  </a:cubicBezTo>
                  <a:cubicBezTo>
                    <a:pt x="156" y="55"/>
                    <a:pt x="168" y="60"/>
                    <a:pt x="180" y="60"/>
                  </a:cubicBezTo>
                  <a:cubicBezTo>
                    <a:pt x="194" y="60"/>
                    <a:pt x="209" y="51"/>
                    <a:pt x="217" y="39"/>
                  </a:cubicBezTo>
                  <a:cubicBezTo>
                    <a:pt x="218" y="37"/>
                    <a:pt x="219" y="36"/>
                    <a:pt x="221" y="36"/>
                  </a:cubicBezTo>
                  <a:cubicBezTo>
                    <a:pt x="223" y="36"/>
                    <a:pt x="225" y="36"/>
                    <a:pt x="226" y="38"/>
                  </a:cubicBezTo>
                  <a:cubicBezTo>
                    <a:pt x="233" y="45"/>
                    <a:pt x="239" y="48"/>
                    <a:pt x="246" y="48"/>
                  </a:cubicBezTo>
                  <a:cubicBezTo>
                    <a:pt x="262" y="48"/>
                    <a:pt x="276" y="34"/>
                    <a:pt x="276" y="18"/>
                  </a:cubicBezTo>
                  <a:cubicBezTo>
                    <a:pt x="276" y="12"/>
                    <a:pt x="276" y="12"/>
                    <a:pt x="276" y="12"/>
                  </a:cubicBezTo>
                  <a:cubicBezTo>
                    <a:pt x="12" y="12"/>
                    <a:pt x="12" y="12"/>
                    <a:pt x="12" y="12"/>
                  </a:cubicBezTo>
                  <a:cubicBezTo>
                    <a:pt x="12" y="18"/>
                    <a:pt x="12" y="18"/>
                    <a:pt x="12" y="18"/>
                  </a:cubicBezTo>
                  <a:cubicBezTo>
                    <a:pt x="12" y="34"/>
                    <a:pt x="25" y="48"/>
                    <a:pt x="42" y="48"/>
                  </a:cubicBezTo>
                  <a:cubicBezTo>
                    <a:pt x="48" y="48"/>
                    <a:pt x="54" y="45"/>
                    <a:pt x="62" y="38"/>
                  </a:cubicBezTo>
                  <a:cubicBezTo>
                    <a:pt x="63" y="36"/>
                    <a:pt x="65" y="36"/>
                    <a:pt x="67" y="36"/>
                  </a:cubicBezTo>
                  <a:cubicBezTo>
                    <a:pt x="68" y="36"/>
                    <a:pt x="70" y="37"/>
                    <a:pt x="71" y="39"/>
                  </a:cubicBezTo>
                  <a:cubicBezTo>
                    <a:pt x="79" y="51"/>
                    <a:pt x="94" y="60"/>
                    <a:pt x="108" y="60"/>
                  </a:cubicBezTo>
                  <a:cubicBezTo>
                    <a:pt x="120" y="60"/>
                    <a:pt x="131" y="55"/>
                    <a:pt x="139" y="46"/>
                  </a:cubicBezTo>
                  <a:cubicBezTo>
                    <a:pt x="140" y="44"/>
                    <a:pt x="142" y="44"/>
                    <a:pt x="144"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2" name="Freeform 19">
              <a:extLst>
                <a:ext uri="{FF2B5EF4-FFF2-40B4-BE49-F238E27FC236}">
                  <a16:creationId xmlns:a16="http://schemas.microsoft.com/office/drawing/2014/main" id="{14C20DAB-C583-4938-BB72-D32119BA86E3}"/>
                </a:ext>
              </a:extLst>
            </p:cNvPr>
            <p:cNvSpPr>
              <a:spLocks/>
            </p:cNvSpPr>
            <p:nvPr/>
          </p:nvSpPr>
          <p:spPr bwMode="auto">
            <a:xfrm>
              <a:off x="1463" y="465"/>
              <a:ext cx="36" cy="144"/>
            </a:xfrm>
            <a:custGeom>
              <a:avLst/>
              <a:gdLst>
                <a:gd name="T0" fmla="*/ 6 w 24"/>
                <a:gd name="T1" fmla="*/ 97 h 97"/>
                <a:gd name="T2" fmla="*/ 0 w 24"/>
                <a:gd name="T3" fmla="*/ 91 h 97"/>
                <a:gd name="T4" fmla="*/ 0 w 24"/>
                <a:gd name="T5" fmla="*/ 55 h 97"/>
                <a:gd name="T6" fmla="*/ 0 w 24"/>
                <a:gd name="T7" fmla="*/ 53 h 97"/>
                <a:gd name="T8" fmla="*/ 12 w 24"/>
                <a:gd name="T9" fmla="*/ 5 h 97"/>
                <a:gd name="T10" fmla="*/ 19 w 24"/>
                <a:gd name="T11" fmla="*/ 1 h 97"/>
                <a:gd name="T12" fmla="*/ 24 w 24"/>
                <a:gd name="T13" fmla="*/ 8 h 97"/>
                <a:gd name="T14" fmla="*/ 12 w 24"/>
                <a:gd name="T15" fmla="*/ 56 h 97"/>
                <a:gd name="T16" fmla="*/ 12 w 24"/>
                <a:gd name="T17" fmla="*/ 91 h 97"/>
                <a:gd name="T18" fmla="*/ 6 w 24"/>
                <a:gd name="T1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97">
                  <a:moveTo>
                    <a:pt x="6" y="97"/>
                  </a:moveTo>
                  <a:cubicBezTo>
                    <a:pt x="3" y="97"/>
                    <a:pt x="0" y="94"/>
                    <a:pt x="0" y="91"/>
                  </a:cubicBezTo>
                  <a:cubicBezTo>
                    <a:pt x="0" y="55"/>
                    <a:pt x="0" y="55"/>
                    <a:pt x="0" y="55"/>
                  </a:cubicBezTo>
                  <a:cubicBezTo>
                    <a:pt x="0" y="54"/>
                    <a:pt x="0" y="54"/>
                    <a:pt x="0" y="53"/>
                  </a:cubicBezTo>
                  <a:cubicBezTo>
                    <a:pt x="12" y="5"/>
                    <a:pt x="12" y="5"/>
                    <a:pt x="12" y="5"/>
                  </a:cubicBezTo>
                  <a:cubicBezTo>
                    <a:pt x="13" y="2"/>
                    <a:pt x="16" y="0"/>
                    <a:pt x="19" y="1"/>
                  </a:cubicBezTo>
                  <a:cubicBezTo>
                    <a:pt x="23" y="2"/>
                    <a:pt x="24" y="5"/>
                    <a:pt x="24" y="8"/>
                  </a:cubicBezTo>
                  <a:cubicBezTo>
                    <a:pt x="12" y="56"/>
                    <a:pt x="12" y="56"/>
                    <a:pt x="12" y="56"/>
                  </a:cubicBezTo>
                  <a:cubicBezTo>
                    <a:pt x="12" y="91"/>
                    <a:pt x="12" y="91"/>
                    <a:pt x="12" y="91"/>
                  </a:cubicBezTo>
                  <a:cubicBezTo>
                    <a:pt x="12" y="94"/>
                    <a:pt x="9" y="97"/>
                    <a:pt x="6"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3" name="Freeform 20">
              <a:extLst>
                <a:ext uri="{FF2B5EF4-FFF2-40B4-BE49-F238E27FC236}">
                  <a16:creationId xmlns:a16="http://schemas.microsoft.com/office/drawing/2014/main" id="{38379643-3414-4B10-AB8B-EEEBD5D7ECBA}"/>
                </a:ext>
              </a:extLst>
            </p:cNvPr>
            <p:cNvSpPr>
              <a:spLocks/>
            </p:cNvSpPr>
            <p:nvPr/>
          </p:nvSpPr>
          <p:spPr bwMode="auto">
            <a:xfrm>
              <a:off x="1579" y="467"/>
              <a:ext cx="17" cy="154"/>
            </a:xfrm>
            <a:custGeom>
              <a:avLst/>
              <a:gdLst>
                <a:gd name="T0" fmla="*/ 6 w 12"/>
                <a:gd name="T1" fmla="*/ 104 h 104"/>
                <a:gd name="T2" fmla="*/ 0 w 12"/>
                <a:gd name="T3" fmla="*/ 98 h 104"/>
                <a:gd name="T4" fmla="*/ 0 w 12"/>
                <a:gd name="T5" fmla="*/ 6 h 104"/>
                <a:gd name="T6" fmla="*/ 6 w 12"/>
                <a:gd name="T7" fmla="*/ 0 h 104"/>
                <a:gd name="T8" fmla="*/ 12 w 12"/>
                <a:gd name="T9" fmla="*/ 6 h 104"/>
                <a:gd name="T10" fmla="*/ 12 w 12"/>
                <a:gd name="T11" fmla="*/ 98 h 104"/>
                <a:gd name="T12" fmla="*/ 6 w 12"/>
                <a:gd name="T13" fmla="*/ 104 h 104"/>
              </a:gdLst>
              <a:ahLst/>
              <a:cxnLst>
                <a:cxn ang="0">
                  <a:pos x="T0" y="T1"/>
                </a:cxn>
                <a:cxn ang="0">
                  <a:pos x="T2" y="T3"/>
                </a:cxn>
                <a:cxn ang="0">
                  <a:pos x="T4" y="T5"/>
                </a:cxn>
                <a:cxn ang="0">
                  <a:pos x="T6" y="T7"/>
                </a:cxn>
                <a:cxn ang="0">
                  <a:pos x="T8" y="T9"/>
                </a:cxn>
                <a:cxn ang="0">
                  <a:pos x="T10" y="T11"/>
                </a:cxn>
                <a:cxn ang="0">
                  <a:pos x="T12" y="T13"/>
                </a:cxn>
              </a:cxnLst>
              <a:rect l="0" t="0" r="r" b="b"/>
              <a:pathLst>
                <a:path w="12" h="104">
                  <a:moveTo>
                    <a:pt x="6" y="104"/>
                  </a:moveTo>
                  <a:cubicBezTo>
                    <a:pt x="3" y="104"/>
                    <a:pt x="0" y="101"/>
                    <a:pt x="0" y="98"/>
                  </a:cubicBezTo>
                  <a:cubicBezTo>
                    <a:pt x="0" y="6"/>
                    <a:pt x="0" y="6"/>
                    <a:pt x="0" y="6"/>
                  </a:cubicBezTo>
                  <a:cubicBezTo>
                    <a:pt x="0" y="3"/>
                    <a:pt x="3" y="0"/>
                    <a:pt x="6" y="0"/>
                  </a:cubicBezTo>
                  <a:cubicBezTo>
                    <a:pt x="9" y="0"/>
                    <a:pt x="12" y="3"/>
                    <a:pt x="12" y="6"/>
                  </a:cubicBezTo>
                  <a:cubicBezTo>
                    <a:pt x="12" y="98"/>
                    <a:pt x="12" y="98"/>
                    <a:pt x="12" y="98"/>
                  </a:cubicBezTo>
                  <a:cubicBezTo>
                    <a:pt x="12" y="101"/>
                    <a:pt x="9" y="104"/>
                    <a:pt x="6"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4" name="Freeform 21">
              <a:extLst>
                <a:ext uri="{FF2B5EF4-FFF2-40B4-BE49-F238E27FC236}">
                  <a16:creationId xmlns:a16="http://schemas.microsoft.com/office/drawing/2014/main" id="{0C318CEF-F7CC-43BA-952D-C2C00D268A94}"/>
                </a:ext>
              </a:extLst>
            </p:cNvPr>
            <p:cNvSpPr>
              <a:spLocks/>
            </p:cNvSpPr>
            <p:nvPr/>
          </p:nvSpPr>
          <p:spPr bwMode="auto">
            <a:xfrm>
              <a:off x="1675" y="465"/>
              <a:ext cx="37" cy="144"/>
            </a:xfrm>
            <a:custGeom>
              <a:avLst/>
              <a:gdLst>
                <a:gd name="T0" fmla="*/ 19 w 25"/>
                <a:gd name="T1" fmla="*/ 97 h 97"/>
                <a:gd name="T2" fmla="*/ 13 w 25"/>
                <a:gd name="T3" fmla="*/ 91 h 97"/>
                <a:gd name="T4" fmla="*/ 13 w 25"/>
                <a:gd name="T5" fmla="*/ 56 h 97"/>
                <a:gd name="T6" fmla="*/ 1 w 25"/>
                <a:gd name="T7" fmla="*/ 8 h 97"/>
                <a:gd name="T8" fmla="*/ 5 w 25"/>
                <a:gd name="T9" fmla="*/ 1 h 97"/>
                <a:gd name="T10" fmla="*/ 13 w 25"/>
                <a:gd name="T11" fmla="*/ 5 h 97"/>
                <a:gd name="T12" fmla="*/ 25 w 25"/>
                <a:gd name="T13" fmla="*/ 53 h 97"/>
                <a:gd name="T14" fmla="*/ 25 w 25"/>
                <a:gd name="T15" fmla="*/ 55 h 97"/>
                <a:gd name="T16" fmla="*/ 25 w 25"/>
                <a:gd name="T17" fmla="*/ 91 h 97"/>
                <a:gd name="T18" fmla="*/ 19 w 25"/>
                <a:gd name="T1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97">
                  <a:moveTo>
                    <a:pt x="19" y="97"/>
                  </a:moveTo>
                  <a:cubicBezTo>
                    <a:pt x="16" y="97"/>
                    <a:pt x="13" y="94"/>
                    <a:pt x="13" y="91"/>
                  </a:cubicBezTo>
                  <a:cubicBezTo>
                    <a:pt x="13" y="56"/>
                    <a:pt x="13" y="56"/>
                    <a:pt x="13" y="56"/>
                  </a:cubicBezTo>
                  <a:cubicBezTo>
                    <a:pt x="1" y="8"/>
                    <a:pt x="1" y="8"/>
                    <a:pt x="1" y="8"/>
                  </a:cubicBezTo>
                  <a:cubicBezTo>
                    <a:pt x="0" y="5"/>
                    <a:pt x="2" y="2"/>
                    <a:pt x="5" y="1"/>
                  </a:cubicBezTo>
                  <a:cubicBezTo>
                    <a:pt x="9" y="0"/>
                    <a:pt x="12" y="2"/>
                    <a:pt x="13" y="5"/>
                  </a:cubicBezTo>
                  <a:cubicBezTo>
                    <a:pt x="25" y="53"/>
                    <a:pt x="25" y="53"/>
                    <a:pt x="25" y="53"/>
                  </a:cubicBezTo>
                  <a:cubicBezTo>
                    <a:pt x="25" y="54"/>
                    <a:pt x="25" y="54"/>
                    <a:pt x="25" y="55"/>
                  </a:cubicBezTo>
                  <a:cubicBezTo>
                    <a:pt x="25" y="91"/>
                    <a:pt x="25" y="91"/>
                    <a:pt x="25" y="91"/>
                  </a:cubicBezTo>
                  <a:cubicBezTo>
                    <a:pt x="25" y="94"/>
                    <a:pt x="22" y="97"/>
                    <a:pt x="19"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5" name="Oval 22">
              <a:extLst>
                <a:ext uri="{FF2B5EF4-FFF2-40B4-BE49-F238E27FC236}">
                  <a16:creationId xmlns:a16="http://schemas.microsoft.com/office/drawing/2014/main" id="{7B2CD7AE-D5DE-4D23-9B5C-24409AD295D2}"/>
                </a:ext>
              </a:extLst>
            </p:cNvPr>
            <p:cNvSpPr>
              <a:spLocks noChangeArrowheads="1"/>
            </p:cNvSpPr>
            <p:nvPr/>
          </p:nvSpPr>
          <p:spPr bwMode="auto">
            <a:xfrm>
              <a:off x="1676" y="751"/>
              <a:ext cx="18"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2682804421"/>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Bemiddeling</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70858"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 (1/2)</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731322" y="3660026"/>
            <a:ext cx="4716000" cy="1393296"/>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en-US" sz="1400" dirty="0">
                <a:solidFill>
                  <a:srgbClr val="000000"/>
                </a:solidFill>
                <a:latin typeface="Avenir LT Std 35 Light"/>
                <a:cs typeface="Arial" pitchFamily="34" charset="0"/>
              </a:rPr>
              <a:t>V</a:t>
            </a:r>
            <a:r>
              <a:rPr lang="nl-NL" sz="1400" dirty="0">
                <a:solidFill>
                  <a:srgbClr val="000000"/>
                </a:solidFill>
                <a:latin typeface="Avenir LT Std 35 Light"/>
                <a:cs typeface="Arial" pitchFamily="34" charset="0"/>
              </a:rPr>
              <a:t>ia de digitale omgeving heeft de </a:t>
            </a:r>
            <a:r>
              <a:rPr lang="nl-NL" sz="1400" dirty="0" smtClean="0">
                <a:solidFill>
                  <a:srgbClr val="000000"/>
                </a:solidFill>
                <a:latin typeface="Avenir LT Std 35 Light"/>
                <a:cs typeface="Arial" pitchFamily="34" charset="0"/>
              </a:rPr>
              <a:t>burger </a:t>
            </a:r>
            <a:r>
              <a:rPr lang="nl-NL" sz="1400" dirty="0">
                <a:solidFill>
                  <a:srgbClr val="000000"/>
                </a:solidFill>
                <a:latin typeface="Avenir LT Std 35 Light"/>
                <a:cs typeface="Arial" pitchFamily="34" charset="0"/>
              </a:rPr>
              <a:t>inzicht in de evenementen die de gemeente Amsterdam organiseert samen met ketenpartners. De </a:t>
            </a:r>
            <a:r>
              <a:rPr lang="nl-NL" sz="1400" dirty="0" smtClean="0">
                <a:solidFill>
                  <a:srgbClr val="000000"/>
                </a:solidFill>
                <a:latin typeface="Avenir LT Std 35 Light"/>
                <a:cs typeface="Arial" pitchFamily="34" charset="0"/>
              </a:rPr>
              <a:t>burger </a:t>
            </a:r>
            <a:r>
              <a:rPr lang="nl-NL" sz="1400" dirty="0">
                <a:solidFill>
                  <a:srgbClr val="000000"/>
                </a:solidFill>
                <a:latin typeface="Avenir LT Std 35 Light"/>
                <a:cs typeface="Arial" pitchFamily="34" charset="0"/>
              </a:rPr>
              <a:t>kan zich via de omgeving gemakkelijk aanmelden voor het speeddate evenement en de </a:t>
            </a:r>
            <a:r>
              <a:rPr lang="nl-NL" sz="1400" dirty="0" smtClean="0">
                <a:solidFill>
                  <a:srgbClr val="000000"/>
                </a:solidFill>
                <a:latin typeface="Avenir LT Std 35 Light"/>
                <a:cs typeface="Arial" pitchFamily="34" charset="0"/>
              </a:rPr>
              <a:t>burger </a:t>
            </a:r>
            <a:r>
              <a:rPr lang="nl-NL" sz="1400" dirty="0">
                <a:solidFill>
                  <a:srgbClr val="000000"/>
                </a:solidFill>
                <a:latin typeface="Avenir LT Std 35 Light"/>
                <a:cs typeface="Arial" pitchFamily="34" charset="0"/>
              </a:rPr>
              <a:t>ontvangt verdere informatie.</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731322" y="1165336"/>
            <a:ext cx="4716000" cy="2407861"/>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Middels </a:t>
            </a:r>
            <a:r>
              <a:rPr lang="nl-NL" sz="1400" dirty="0">
                <a:solidFill>
                  <a:srgbClr val="000000"/>
                </a:solidFill>
                <a:latin typeface="Avenir LT Std 35 Light"/>
                <a:cs typeface="Arial" panose="020B0604020202020204" pitchFamily="34" charset="0"/>
              </a:rPr>
              <a:t>het</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 vacature aanbod heeft de </a:t>
            </a:r>
            <a:r>
              <a:rPr lang="nl-NL" sz="1400" dirty="0" smtClean="0">
                <a:solidFill>
                  <a:srgbClr val="000000"/>
                </a:solidFill>
                <a:latin typeface="Avenir LT Std 35 Light"/>
                <a:cs typeface="Arial" panose="020B0604020202020204" pitchFamily="34" charset="0"/>
              </a:rPr>
              <a:t>burger</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inzicht in de beschikbare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vacatures,</a:t>
            </a:r>
            <a:r>
              <a:rPr kumimoji="0" lang="nl-NL" sz="1400" b="0" i="0" u="none" strike="noStrike" kern="1200" cap="none" spc="0" normalizeH="0" noProof="0" dirty="0" smtClean="0">
                <a:ln>
                  <a:noFill/>
                </a:ln>
                <a:solidFill>
                  <a:srgbClr val="000000"/>
                </a:solidFill>
                <a:effectLst/>
                <a:uLnTx/>
                <a:uFillTx/>
                <a:latin typeface="Avenir LT Std 35 Light"/>
                <a:ea typeface="+mn-ea"/>
                <a:cs typeface="Arial" panose="020B0604020202020204" pitchFamily="34" charset="0"/>
              </a:rPr>
              <a:t>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arbeidsplaatsen, kortstondige klussen en zzp opdrachten</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Gebaseerd op </a:t>
            </a:r>
            <a:r>
              <a:rPr lang="nl-NL" sz="1400" dirty="0" smtClean="0">
                <a:solidFill>
                  <a:srgbClr val="000000"/>
                </a:solidFill>
                <a:latin typeface="Avenir LT Std 35 Light"/>
                <a:cs typeface="Arial" panose="020B0604020202020204" pitchFamily="34" charset="0"/>
              </a:rPr>
              <a:t>de klantkenmerken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en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het opgestelde </a:t>
            </a:r>
            <a:r>
              <a:rPr lang="nl-NL" sz="1400" dirty="0">
                <a:solidFill>
                  <a:srgbClr val="000000"/>
                </a:solidFill>
                <a:latin typeface="Avenir LT Std 35 Light"/>
                <a:cs typeface="Arial" panose="020B0604020202020204" pitchFamily="34" charset="0"/>
              </a:rPr>
              <a:t>doelprofiel komt het systeem automatisch met suggesties voor passende vacatures en arbeidsplaatsen. Daarnaast kent het vacature aanbod een zoekfunctie waardoor gemakkelijk gezocht kan worden.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Het</a:t>
            </a:r>
            <a:r>
              <a:rPr kumimoji="0" lang="nl-NL" sz="1400" b="0" i="0" u="none" strike="noStrike" kern="1200" cap="none" spc="0" normalizeH="0" noProof="0" dirty="0" smtClean="0">
                <a:ln>
                  <a:noFill/>
                </a:ln>
                <a:solidFill>
                  <a:srgbClr val="000000"/>
                </a:solidFill>
                <a:effectLst/>
                <a:uLnTx/>
                <a:uFillTx/>
                <a:latin typeface="Avenir LT Std 35 Light"/>
                <a:ea typeface="+mn-ea"/>
                <a:cs typeface="Arial" panose="020B0604020202020204" pitchFamily="34" charset="0"/>
              </a:rPr>
              <a:t> gepersonaliseerde</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aanbod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van vacatures en arbeidsplaatsen is ook via een mobiele </a:t>
            </a:r>
            <a:r>
              <a:rPr kumimoji="0" lang="en-US"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app </a:t>
            </a:r>
            <a:r>
              <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beschikbaar.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De administratie en registratie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anose="020B0604020202020204" pitchFamily="34" charset="0"/>
              </a:rPr>
              <a:t>vindt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plaats in de verwijsadministratie.</a:t>
            </a:r>
          </a:p>
        </p:txBody>
      </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776725" y="1125460"/>
            <a:ext cx="0" cy="5508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589574" y="1165334"/>
            <a:ext cx="1321856" cy="2407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FFFFFF"/>
                </a:solidFill>
                <a:latin typeface="Avenir LT Std 35 Light"/>
              </a:rPr>
              <a:t>Vacature aanbod</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02" name="Rectangle 101">
            <a:extLst>
              <a:ext uri="{FF2B5EF4-FFF2-40B4-BE49-F238E27FC236}">
                <a16:creationId xmlns:a16="http://schemas.microsoft.com/office/drawing/2014/main" id="{63205422-AC32-45DC-B723-E0471362C5B3}"/>
              </a:ext>
            </a:extLst>
          </p:cNvPr>
          <p:cNvSpPr/>
          <p:nvPr/>
        </p:nvSpPr>
        <p:spPr>
          <a:xfrm>
            <a:off x="589574" y="3661452"/>
            <a:ext cx="1321856" cy="1393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Speed-dates</a:t>
            </a:r>
          </a:p>
        </p:txBody>
      </p:sp>
      <p:grpSp>
        <p:nvGrpSpPr>
          <p:cNvPr id="103" name="Group 141">
            <a:extLst>
              <a:ext uri="{FF2B5EF4-FFF2-40B4-BE49-F238E27FC236}">
                <a16:creationId xmlns:a16="http://schemas.microsoft.com/office/drawing/2014/main" id="{8B123AE4-282A-4CA2-91BD-0B26B588C9E5}"/>
              </a:ext>
            </a:extLst>
          </p:cNvPr>
          <p:cNvGrpSpPr>
            <a:grpSpLocks noChangeAspect="1"/>
          </p:cNvGrpSpPr>
          <p:nvPr/>
        </p:nvGrpSpPr>
        <p:grpSpPr bwMode="auto">
          <a:xfrm>
            <a:off x="11497582" y="254513"/>
            <a:ext cx="508082" cy="508082"/>
            <a:chOff x="6536" y="2994"/>
            <a:chExt cx="427" cy="427"/>
          </a:xfrm>
          <a:solidFill>
            <a:schemeClr val="bg1">
              <a:lumMod val="85000"/>
            </a:schemeClr>
          </a:solidFill>
        </p:grpSpPr>
        <p:sp>
          <p:nvSpPr>
            <p:cNvPr id="104" name="Freeform 142">
              <a:extLst>
                <a:ext uri="{FF2B5EF4-FFF2-40B4-BE49-F238E27FC236}">
                  <a16:creationId xmlns:a16="http://schemas.microsoft.com/office/drawing/2014/main" id="{CC34A172-D691-45E7-A880-416A5E31ED55}"/>
                </a:ext>
              </a:extLst>
            </p:cNvPr>
            <p:cNvSpPr>
              <a:spLocks/>
            </p:cNvSpPr>
            <p:nvPr/>
          </p:nvSpPr>
          <p:spPr bwMode="auto">
            <a:xfrm>
              <a:off x="6678" y="2994"/>
              <a:ext cx="285" cy="249"/>
            </a:xfrm>
            <a:custGeom>
              <a:avLst/>
              <a:gdLst>
                <a:gd name="T0" fmla="*/ 90 w 192"/>
                <a:gd name="T1" fmla="*/ 168 h 168"/>
                <a:gd name="T2" fmla="*/ 88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9 h 168"/>
                <a:gd name="T18" fmla="*/ 140 w 192"/>
                <a:gd name="T19" fmla="*/ 110 h 168"/>
                <a:gd name="T20" fmla="*/ 144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6 w 192"/>
                <a:gd name="T45" fmla="*/ 120 h 168"/>
                <a:gd name="T46" fmla="*/ 94 w 192"/>
                <a:gd name="T47" fmla="*/ 167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8"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9"/>
                    <a:pt x="96" y="149"/>
                    <a:pt x="96" y="149"/>
                  </a:cubicBezTo>
                  <a:cubicBezTo>
                    <a:pt x="140" y="110"/>
                    <a:pt x="140" y="110"/>
                    <a:pt x="140" y="110"/>
                  </a:cubicBezTo>
                  <a:cubicBezTo>
                    <a:pt x="141" y="109"/>
                    <a:pt x="143" y="108"/>
                    <a:pt x="144"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6" y="120"/>
                    <a:pt x="146" y="120"/>
                    <a:pt x="146" y="120"/>
                  </a:cubicBezTo>
                  <a:cubicBezTo>
                    <a:pt x="94" y="167"/>
                    <a:pt x="94" y="167"/>
                    <a:pt x="94" y="167"/>
                  </a:cubicBezTo>
                  <a:cubicBezTo>
                    <a:pt x="93" y="168"/>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5" name="Freeform 143">
              <a:extLst>
                <a:ext uri="{FF2B5EF4-FFF2-40B4-BE49-F238E27FC236}">
                  <a16:creationId xmlns:a16="http://schemas.microsoft.com/office/drawing/2014/main" id="{3EDE2FEF-14D0-4194-8705-E5292B4BCA90}"/>
                </a:ext>
              </a:extLst>
            </p:cNvPr>
            <p:cNvSpPr>
              <a:spLocks/>
            </p:cNvSpPr>
            <p:nvPr/>
          </p:nvSpPr>
          <p:spPr bwMode="auto">
            <a:xfrm>
              <a:off x="6536" y="3280"/>
              <a:ext cx="284" cy="141"/>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1 h 95"/>
                <a:gd name="T14" fmla="*/ 78 w 192"/>
                <a:gd name="T15" fmla="*/ 1 h 95"/>
                <a:gd name="T16" fmla="*/ 78 w 192"/>
                <a:gd name="T17" fmla="*/ 27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7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2"/>
                    <a:pt x="0" y="89"/>
                  </a:cubicBezTo>
                  <a:cubicBezTo>
                    <a:pt x="0" y="71"/>
                    <a:pt x="0" y="71"/>
                    <a:pt x="0" y="71"/>
                  </a:cubicBezTo>
                  <a:cubicBezTo>
                    <a:pt x="0" y="57"/>
                    <a:pt x="9" y="44"/>
                    <a:pt x="23" y="39"/>
                  </a:cubicBezTo>
                  <a:cubicBezTo>
                    <a:pt x="66" y="23"/>
                    <a:pt x="66" y="23"/>
                    <a:pt x="66" y="23"/>
                  </a:cubicBezTo>
                  <a:cubicBezTo>
                    <a:pt x="66" y="1"/>
                    <a:pt x="66" y="1"/>
                    <a:pt x="66" y="1"/>
                  </a:cubicBezTo>
                  <a:cubicBezTo>
                    <a:pt x="78" y="1"/>
                    <a:pt x="78" y="1"/>
                    <a:pt x="78" y="1"/>
                  </a:cubicBezTo>
                  <a:cubicBezTo>
                    <a:pt x="78" y="27"/>
                    <a:pt x="78" y="27"/>
                    <a:pt x="78" y="27"/>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7"/>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2"/>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6" name="Freeform 144">
              <a:extLst>
                <a:ext uri="{FF2B5EF4-FFF2-40B4-BE49-F238E27FC236}">
                  <a16:creationId xmlns:a16="http://schemas.microsoft.com/office/drawing/2014/main" id="{524B981E-5C75-4553-B756-8D9F880C7E1E}"/>
                </a:ext>
              </a:extLst>
            </p:cNvPr>
            <p:cNvSpPr>
              <a:spLocks noEditPoints="1"/>
            </p:cNvSpPr>
            <p:nvPr/>
          </p:nvSpPr>
          <p:spPr bwMode="auto">
            <a:xfrm>
              <a:off x="6597" y="3116"/>
              <a:ext cx="158" cy="186"/>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7"/>
                    <a:pt x="0" y="63"/>
                  </a:cubicBezTo>
                  <a:cubicBezTo>
                    <a:pt x="0" y="28"/>
                    <a:pt x="24" y="0"/>
                    <a:pt x="54" y="0"/>
                  </a:cubicBezTo>
                  <a:cubicBezTo>
                    <a:pt x="83" y="0"/>
                    <a:pt x="107" y="28"/>
                    <a:pt x="107" y="63"/>
                  </a:cubicBezTo>
                  <a:cubicBezTo>
                    <a:pt x="107" y="97"/>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7" name="Freeform 145">
              <a:extLst>
                <a:ext uri="{FF2B5EF4-FFF2-40B4-BE49-F238E27FC236}">
                  <a16:creationId xmlns:a16="http://schemas.microsoft.com/office/drawing/2014/main" id="{452FA779-E16D-49BF-9B2C-5EB8245D0AB8}"/>
                </a:ext>
              </a:extLst>
            </p:cNvPr>
            <p:cNvSpPr>
              <a:spLocks/>
            </p:cNvSpPr>
            <p:nvPr/>
          </p:nvSpPr>
          <p:spPr bwMode="auto">
            <a:xfrm>
              <a:off x="6603" y="3166"/>
              <a:ext cx="145" cy="46"/>
            </a:xfrm>
            <a:custGeom>
              <a:avLst/>
              <a:gdLst>
                <a:gd name="T0" fmla="*/ 84 w 98"/>
                <a:gd name="T1" fmla="*/ 31 h 31"/>
                <a:gd name="T2" fmla="*/ 57 w 98"/>
                <a:gd name="T3" fmla="*/ 16 h 31"/>
                <a:gd name="T4" fmla="*/ 21 w 98"/>
                <a:gd name="T5" fmla="*/ 30 h 31"/>
                <a:gd name="T6" fmla="*/ 0 w 98"/>
                <a:gd name="T7" fmla="*/ 25 h 31"/>
                <a:gd name="T8" fmla="*/ 6 w 98"/>
                <a:gd name="T9" fmla="*/ 14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29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4" y="30"/>
                    <a:pt x="7" y="28"/>
                    <a:pt x="0" y="25"/>
                  </a:cubicBezTo>
                  <a:cubicBezTo>
                    <a:pt x="6" y="14"/>
                    <a:pt x="6" y="14"/>
                    <a:pt x="6" y="14"/>
                  </a:cubicBezTo>
                  <a:cubicBezTo>
                    <a:pt x="11" y="17"/>
                    <a:pt x="16" y="18"/>
                    <a:pt x="21" y="18"/>
                  </a:cubicBezTo>
                  <a:cubicBezTo>
                    <a:pt x="33" y="18"/>
                    <a:pt x="48" y="11"/>
                    <a:pt x="52" y="3"/>
                  </a:cubicBezTo>
                  <a:cubicBezTo>
                    <a:pt x="53" y="1"/>
                    <a:pt x="55" y="0"/>
                    <a:pt x="57" y="0"/>
                  </a:cubicBezTo>
                  <a:cubicBezTo>
                    <a:pt x="59" y="0"/>
                    <a:pt x="61" y="1"/>
                    <a:pt x="62" y="3"/>
                  </a:cubicBezTo>
                  <a:cubicBezTo>
                    <a:pt x="70" y="16"/>
                    <a:pt x="78" y="21"/>
                    <a:pt x="91" y="18"/>
                  </a:cubicBezTo>
                  <a:cubicBezTo>
                    <a:pt x="93" y="18"/>
                    <a:pt x="94" y="18"/>
                    <a:pt x="95" y="18"/>
                  </a:cubicBezTo>
                  <a:cubicBezTo>
                    <a:pt x="95" y="18"/>
                    <a:pt x="96" y="18"/>
                    <a:pt x="96" y="18"/>
                  </a:cubicBezTo>
                  <a:cubicBezTo>
                    <a:pt x="98" y="29"/>
                    <a:pt x="98" y="29"/>
                    <a:pt x="98" y="29"/>
                  </a:cubicBezTo>
                  <a:cubicBezTo>
                    <a:pt x="97" y="30"/>
                    <a:pt x="96" y="30"/>
                    <a:pt x="95" y="30"/>
                  </a:cubicBezTo>
                  <a:cubicBezTo>
                    <a:pt x="95" y="30"/>
                    <a:pt x="94" y="30"/>
                    <a:pt x="94"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8" name="Rectangle 146">
              <a:extLst>
                <a:ext uri="{FF2B5EF4-FFF2-40B4-BE49-F238E27FC236}">
                  <a16:creationId xmlns:a16="http://schemas.microsoft.com/office/drawing/2014/main" id="{64A6C7F7-E386-4902-847D-0A2F2478AA66}"/>
                </a:ext>
              </a:extLst>
            </p:cNvPr>
            <p:cNvSpPr>
              <a:spLocks noChangeArrowheads="1"/>
            </p:cNvSpPr>
            <p:nvPr/>
          </p:nvSpPr>
          <p:spPr bwMode="auto">
            <a:xfrm>
              <a:off x="6874"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9" name="Rectangle 147">
              <a:extLst>
                <a:ext uri="{FF2B5EF4-FFF2-40B4-BE49-F238E27FC236}">
                  <a16:creationId xmlns:a16="http://schemas.microsoft.com/office/drawing/2014/main" id="{AFAAF8DC-FEA3-45DB-88B7-23B7FE73D5D0}"/>
                </a:ext>
              </a:extLst>
            </p:cNvPr>
            <p:cNvSpPr>
              <a:spLocks noChangeArrowheads="1"/>
            </p:cNvSpPr>
            <p:nvPr/>
          </p:nvSpPr>
          <p:spPr bwMode="auto">
            <a:xfrm>
              <a:off x="6820"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0" name="Rectangle 148">
              <a:extLst>
                <a:ext uri="{FF2B5EF4-FFF2-40B4-BE49-F238E27FC236}">
                  <a16:creationId xmlns:a16="http://schemas.microsoft.com/office/drawing/2014/main" id="{682087C9-94C0-41E7-8300-5B778EED4FCA}"/>
                </a:ext>
              </a:extLst>
            </p:cNvPr>
            <p:cNvSpPr>
              <a:spLocks noChangeArrowheads="1"/>
            </p:cNvSpPr>
            <p:nvPr/>
          </p:nvSpPr>
          <p:spPr bwMode="auto">
            <a:xfrm>
              <a:off x="6767"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11" name="Group 63">
            <a:extLst>
              <a:ext uri="{FF2B5EF4-FFF2-40B4-BE49-F238E27FC236}">
                <a16:creationId xmlns:a16="http://schemas.microsoft.com/office/drawing/2014/main" id="{E93C1C5E-7A81-4F62-B121-4CABBF522C51}"/>
              </a:ext>
            </a:extLst>
          </p:cNvPr>
          <p:cNvGrpSpPr>
            <a:grpSpLocks noChangeAspect="1"/>
          </p:cNvGrpSpPr>
          <p:nvPr/>
        </p:nvGrpSpPr>
        <p:grpSpPr bwMode="auto">
          <a:xfrm>
            <a:off x="10841225" y="413603"/>
            <a:ext cx="494314" cy="342306"/>
            <a:chOff x="6700" y="1999"/>
            <a:chExt cx="439" cy="304"/>
          </a:xfrm>
          <a:solidFill>
            <a:schemeClr val="bg1">
              <a:lumMod val="85000"/>
            </a:schemeClr>
          </a:solidFill>
        </p:grpSpPr>
        <p:sp>
          <p:nvSpPr>
            <p:cNvPr id="112" name="Freeform 64">
              <a:extLst>
                <a:ext uri="{FF2B5EF4-FFF2-40B4-BE49-F238E27FC236}">
                  <a16:creationId xmlns:a16="http://schemas.microsoft.com/office/drawing/2014/main" id="{DF3E2971-EE82-4FF7-968E-70B680155F1B}"/>
                </a:ext>
              </a:extLst>
            </p:cNvPr>
            <p:cNvSpPr>
              <a:spLocks/>
            </p:cNvSpPr>
            <p:nvPr/>
          </p:nvSpPr>
          <p:spPr bwMode="auto">
            <a:xfrm>
              <a:off x="6864" y="2012"/>
              <a:ext cx="92" cy="112"/>
            </a:xfrm>
            <a:custGeom>
              <a:avLst/>
              <a:gdLst>
                <a:gd name="T0" fmla="*/ 60 w 60"/>
                <a:gd name="T1" fmla="*/ 37 h 75"/>
                <a:gd name="T2" fmla="*/ 60 w 60"/>
                <a:gd name="T3" fmla="*/ 36 h 75"/>
                <a:gd name="T4" fmla="*/ 60 w 60"/>
                <a:gd name="T5" fmla="*/ 35 h 75"/>
                <a:gd name="T6" fmla="*/ 59 w 60"/>
                <a:gd name="T7" fmla="*/ 34 h 75"/>
                <a:gd name="T8" fmla="*/ 59 w 60"/>
                <a:gd name="T9" fmla="*/ 34 h 75"/>
                <a:gd name="T10" fmla="*/ 34 w 60"/>
                <a:gd name="T11" fmla="*/ 3 h 75"/>
                <a:gd name="T12" fmla="*/ 26 w 60"/>
                <a:gd name="T13" fmla="*/ 2 h 75"/>
                <a:gd name="T14" fmla="*/ 25 w 60"/>
                <a:gd name="T15" fmla="*/ 10 h 75"/>
                <a:gd name="T16" fmla="*/ 25 w 60"/>
                <a:gd name="T17" fmla="*/ 10 h 75"/>
                <a:gd name="T18" fmla="*/ 42 w 60"/>
                <a:gd name="T19" fmla="*/ 31 h 75"/>
                <a:gd name="T20" fmla="*/ 6 w 60"/>
                <a:gd name="T21" fmla="*/ 31 h 75"/>
                <a:gd name="T22" fmla="*/ 0 w 60"/>
                <a:gd name="T23" fmla="*/ 37 h 75"/>
                <a:gd name="T24" fmla="*/ 6 w 60"/>
                <a:gd name="T25" fmla="*/ 43 h 75"/>
                <a:gd name="T26" fmla="*/ 42 w 60"/>
                <a:gd name="T27" fmla="*/ 43 h 75"/>
                <a:gd name="T28" fmla="*/ 25 w 60"/>
                <a:gd name="T29" fmla="*/ 64 h 75"/>
                <a:gd name="T30" fmla="*/ 26 w 60"/>
                <a:gd name="T31" fmla="*/ 73 h 75"/>
                <a:gd name="T32" fmla="*/ 34 w 60"/>
                <a:gd name="T33" fmla="*/ 72 h 75"/>
                <a:gd name="T34" fmla="*/ 59 w 60"/>
                <a:gd name="T35" fmla="*/ 41 h 75"/>
                <a:gd name="T36" fmla="*/ 59 w 60"/>
                <a:gd name="T37" fmla="*/ 41 h 75"/>
                <a:gd name="T38" fmla="*/ 60 w 60"/>
                <a:gd name="T39" fmla="*/ 39 h 75"/>
                <a:gd name="T40" fmla="*/ 60 w 60"/>
                <a:gd name="T41" fmla="*/ 39 h 75"/>
                <a:gd name="T42" fmla="*/ 60 w 60"/>
                <a:gd name="T43" fmla="*/ 37 h 75"/>
                <a:gd name="T44" fmla="*/ 60 w 60"/>
                <a:gd name="T45"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75">
                  <a:moveTo>
                    <a:pt x="60" y="37"/>
                  </a:moveTo>
                  <a:cubicBezTo>
                    <a:pt x="60" y="37"/>
                    <a:pt x="60" y="36"/>
                    <a:pt x="60" y="36"/>
                  </a:cubicBezTo>
                  <a:cubicBezTo>
                    <a:pt x="60" y="35"/>
                    <a:pt x="60" y="35"/>
                    <a:pt x="60" y="35"/>
                  </a:cubicBezTo>
                  <a:cubicBezTo>
                    <a:pt x="60" y="35"/>
                    <a:pt x="59" y="34"/>
                    <a:pt x="59" y="34"/>
                  </a:cubicBezTo>
                  <a:cubicBezTo>
                    <a:pt x="59" y="34"/>
                    <a:pt x="59" y="34"/>
                    <a:pt x="59" y="34"/>
                  </a:cubicBezTo>
                  <a:cubicBezTo>
                    <a:pt x="34" y="3"/>
                    <a:pt x="34" y="3"/>
                    <a:pt x="34" y="3"/>
                  </a:cubicBezTo>
                  <a:cubicBezTo>
                    <a:pt x="32" y="0"/>
                    <a:pt x="28" y="0"/>
                    <a:pt x="26" y="2"/>
                  </a:cubicBezTo>
                  <a:cubicBezTo>
                    <a:pt x="23" y="4"/>
                    <a:pt x="23" y="8"/>
                    <a:pt x="25" y="10"/>
                  </a:cubicBezTo>
                  <a:cubicBezTo>
                    <a:pt x="25" y="10"/>
                    <a:pt x="25" y="10"/>
                    <a:pt x="25" y="10"/>
                  </a:cubicBezTo>
                  <a:cubicBezTo>
                    <a:pt x="42" y="31"/>
                    <a:pt x="42" y="31"/>
                    <a:pt x="42" y="31"/>
                  </a:cubicBezTo>
                  <a:cubicBezTo>
                    <a:pt x="6" y="31"/>
                    <a:pt x="6" y="31"/>
                    <a:pt x="6" y="31"/>
                  </a:cubicBezTo>
                  <a:cubicBezTo>
                    <a:pt x="3" y="31"/>
                    <a:pt x="0" y="34"/>
                    <a:pt x="0" y="37"/>
                  </a:cubicBezTo>
                  <a:cubicBezTo>
                    <a:pt x="0" y="41"/>
                    <a:pt x="3" y="43"/>
                    <a:pt x="6" y="43"/>
                  </a:cubicBezTo>
                  <a:cubicBezTo>
                    <a:pt x="42" y="43"/>
                    <a:pt x="42" y="43"/>
                    <a:pt x="42" y="43"/>
                  </a:cubicBezTo>
                  <a:cubicBezTo>
                    <a:pt x="25" y="64"/>
                    <a:pt x="25" y="64"/>
                    <a:pt x="25" y="64"/>
                  </a:cubicBezTo>
                  <a:cubicBezTo>
                    <a:pt x="23" y="67"/>
                    <a:pt x="23" y="71"/>
                    <a:pt x="26" y="73"/>
                  </a:cubicBezTo>
                  <a:cubicBezTo>
                    <a:pt x="28" y="75"/>
                    <a:pt x="32" y="74"/>
                    <a:pt x="34" y="72"/>
                  </a:cubicBezTo>
                  <a:cubicBezTo>
                    <a:pt x="59" y="41"/>
                    <a:pt x="59" y="41"/>
                    <a:pt x="59" y="41"/>
                  </a:cubicBezTo>
                  <a:cubicBezTo>
                    <a:pt x="59" y="41"/>
                    <a:pt x="59" y="41"/>
                    <a:pt x="59" y="41"/>
                  </a:cubicBezTo>
                  <a:cubicBezTo>
                    <a:pt x="59" y="40"/>
                    <a:pt x="60" y="40"/>
                    <a:pt x="60" y="39"/>
                  </a:cubicBezTo>
                  <a:cubicBezTo>
                    <a:pt x="60" y="39"/>
                    <a:pt x="60" y="39"/>
                    <a:pt x="60" y="39"/>
                  </a:cubicBezTo>
                  <a:cubicBezTo>
                    <a:pt x="60" y="39"/>
                    <a:pt x="60" y="38"/>
                    <a:pt x="60" y="37"/>
                  </a:cubicBezTo>
                  <a:cubicBezTo>
                    <a:pt x="60" y="37"/>
                    <a:pt x="60" y="37"/>
                    <a:pt x="6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65">
              <a:extLst>
                <a:ext uri="{FF2B5EF4-FFF2-40B4-BE49-F238E27FC236}">
                  <a16:creationId xmlns:a16="http://schemas.microsoft.com/office/drawing/2014/main" id="{83239D62-580B-464F-8A49-F7B8C4543368}"/>
                </a:ext>
              </a:extLst>
            </p:cNvPr>
            <p:cNvSpPr>
              <a:spLocks/>
            </p:cNvSpPr>
            <p:nvPr/>
          </p:nvSpPr>
          <p:spPr bwMode="auto">
            <a:xfrm>
              <a:off x="6864" y="2175"/>
              <a:ext cx="92" cy="112"/>
            </a:xfrm>
            <a:custGeom>
              <a:avLst/>
              <a:gdLst>
                <a:gd name="T0" fmla="*/ 54 w 60"/>
                <a:gd name="T1" fmla="*/ 32 h 75"/>
                <a:gd name="T2" fmla="*/ 19 w 60"/>
                <a:gd name="T3" fmla="*/ 32 h 75"/>
                <a:gd name="T4" fmla="*/ 36 w 60"/>
                <a:gd name="T5" fmla="*/ 11 h 75"/>
                <a:gd name="T6" fmla="*/ 35 w 60"/>
                <a:gd name="T7" fmla="*/ 2 h 75"/>
                <a:gd name="T8" fmla="*/ 26 w 60"/>
                <a:gd name="T9" fmla="*/ 3 h 75"/>
                <a:gd name="T10" fmla="*/ 26 w 60"/>
                <a:gd name="T11" fmla="*/ 3 h 75"/>
                <a:gd name="T12" fmla="*/ 2 w 60"/>
                <a:gd name="T13" fmla="*/ 34 h 75"/>
                <a:gd name="T14" fmla="*/ 2 w 60"/>
                <a:gd name="T15" fmla="*/ 34 h 75"/>
                <a:gd name="T16" fmla="*/ 1 w 60"/>
                <a:gd name="T17" fmla="*/ 36 h 75"/>
                <a:gd name="T18" fmla="*/ 1 w 60"/>
                <a:gd name="T19" fmla="*/ 36 h 75"/>
                <a:gd name="T20" fmla="*/ 0 w 60"/>
                <a:gd name="T21" fmla="*/ 38 h 75"/>
                <a:gd name="T22" fmla="*/ 0 w 60"/>
                <a:gd name="T23" fmla="*/ 38 h 75"/>
                <a:gd name="T24" fmla="*/ 0 w 60"/>
                <a:gd name="T25" fmla="*/ 38 h 75"/>
                <a:gd name="T26" fmla="*/ 1 w 60"/>
                <a:gd name="T27" fmla="*/ 40 h 75"/>
                <a:gd name="T28" fmla="*/ 1 w 60"/>
                <a:gd name="T29" fmla="*/ 40 h 75"/>
                <a:gd name="T30" fmla="*/ 2 w 60"/>
                <a:gd name="T31" fmla="*/ 41 h 75"/>
                <a:gd name="T32" fmla="*/ 2 w 60"/>
                <a:gd name="T33" fmla="*/ 42 h 75"/>
                <a:gd name="T34" fmla="*/ 26 w 60"/>
                <a:gd name="T35" fmla="*/ 72 h 75"/>
                <a:gd name="T36" fmla="*/ 35 w 60"/>
                <a:gd name="T37" fmla="*/ 73 h 75"/>
                <a:gd name="T38" fmla="*/ 36 w 60"/>
                <a:gd name="T39" fmla="*/ 65 h 75"/>
                <a:gd name="T40" fmla="*/ 19 w 60"/>
                <a:gd name="T41" fmla="*/ 44 h 75"/>
                <a:gd name="T42" fmla="*/ 54 w 60"/>
                <a:gd name="T43" fmla="*/ 44 h 75"/>
                <a:gd name="T44" fmla="*/ 60 w 60"/>
                <a:gd name="T45" fmla="*/ 38 h 75"/>
                <a:gd name="T46" fmla="*/ 54 w 60"/>
                <a:gd name="T47"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5">
                  <a:moveTo>
                    <a:pt x="54" y="32"/>
                  </a:moveTo>
                  <a:cubicBezTo>
                    <a:pt x="19" y="32"/>
                    <a:pt x="19" y="32"/>
                    <a:pt x="19" y="32"/>
                  </a:cubicBezTo>
                  <a:cubicBezTo>
                    <a:pt x="36" y="11"/>
                    <a:pt x="36" y="11"/>
                    <a:pt x="36" y="11"/>
                  </a:cubicBezTo>
                  <a:cubicBezTo>
                    <a:pt x="38" y="8"/>
                    <a:pt x="37" y="4"/>
                    <a:pt x="35" y="2"/>
                  </a:cubicBezTo>
                  <a:cubicBezTo>
                    <a:pt x="32" y="0"/>
                    <a:pt x="28" y="1"/>
                    <a:pt x="26" y="3"/>
                  </a:cubicBezTo>
                  <a:cubicBezTo>
                    <a:pt x="26" y="3"/>
                    <a:pt x="26" y="3"/>
                    <a:pt x="26" y="3"/>
                  </a:cubicBezTo>
                  <a:cubicBezTo>
                    <a:pt x="2" y="34"/>
                    <a:pt x="2" y="34"/>
                    <a:pt x="2" y="34"/>
                  </a:cubicBezTo>
                  <a:cubicBezTo>
                    <a:pt x="2" y="34"/>
                    <a:pt x="2" y="34"/>
                    <a:pt x="2" y="34"/>
                  </a:cubicBezTo>
                  <a:cubicBezTo>
                    <a:pt x="1" y="35"/>
                    <a:pt x="1" y="35"/>
                    <a:pt x="1" y="36"/>
                  </a:cubicBezTo>
                  <a:cubicBezTo>
                    <a:pt x="1" y="36"/>
                    <a:pt x="1" y="36"/>
                    <a:pt x="1" y="36"/>
                  </a:cubicBezTo>
                  <a:cubicBezTo>
                    <a:pt x="0" y="37"/>
                    <a:pt x="0" y="37"/>
                    <a:pt x="0" y="38"/>
                  </a:cubicBezTo>
                  <a:cubicBezTo>
                    <a:pt x="0" y="38"/>
                    <a:pt x="0" y="38"/>
                    <a:pt x="0" y="38"/>
                  </a:cubicBezTo>
                  <a:cubicBezTo>
                    <a:pt x="0" y="38"/>
                    <a:pt x="0" y="38"/>
                    <a:pt x="0" y="38"/>
                  </a:cubicBezTo>
                  <a:cubicBezTo>
                    <a:pt x="0" y="38"/>
                    <a:pt x="0" y="39"/>
                    <a:pt x="1" y="40"/>
                  </a:cubicBezTo>
                  <a:cubicBezTo>
                    <a:pt x="1" y="40"/>
                    <a:pt x="1" y="40"/>
                    <a:pt x="1" y="40"/>
                  </a:cubicBezTo>
                  <a:cubicBezTo>
                    <a:pt x="1" y="40"/>
                    <a:pt x="1" y="41"/>
                    <a:pt x="2" y="41"/>
                  </a:cubicBezTo>
                  <a:cubicBezTo>
                    <a:pt x="2" y="42"/>
                    <a:pt x="2" y="42"/>
                    <a:pt x="2" y="42"/>
                  </a:cubicBezTo>
                  <a:cubicBezTo>
                    <a:pt x="26" y="72"/>
                    <a:pt x="26" y="72"/>
                    <a:pt x="26" y="72"/>
                  </a:cubicBezTo>
                  <a:cubicBezTo>
                    <a:pt x="28" y="75"/>
                    <a:pt x="32" y="75"/>
                    <a:pt x="35" y="73"/>
                  </a:cubicBezTo>
                  <a:cubicBezTo>
                    <a:pt x="37" y="71"/>
                    <a:pt x="38" y="68"/>
                    <a:pt x="36" y="65"/>
                  </a:cubicBezTo>
                  <a:cubicBezTo>
                    <a:pt x="19" y="44"/>
                    <a:pt x="19" y="44"/>
                    <a:pt x="19" y="44"/>
                  </a:cubicBezTo>
                  <a:cubicBezTo>
                    <a:pt x="54" y="44"/>
                    <a:pt x="54" y="44"/>
                    <a:pt x="54" y="44"/>
                  </a:cubicBezTo>
                  <a:cubicBezTo>
                    <a:pt x="58" y="44"/>
                    <a:pt x="60" y="41"/>
                    <a:pt x="60" y="38"/>
                  </a:cubicBezTo>
                  <a:cubicBezTo>
                    <a:pt x="60" y="35"/>
                    <a:pt x="58" y="32"/>
                    <a:pt x="5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66">
              <a:extLst>
                <a:ext uri="{FF2B5EF4-FFF2-40B4-BE49-F238E27FC236}">
                  <a16:creationId xmlns:a16="http://schemas.microsoft.com/office/drawing/2014/main" id="{CB7FE8E7-0F26-49DF-AC2A-7DCED539FF65}"/>
                </a:ext>
              </a:extLst>
            </p:cNvPr>
            <p:cNvSpPr>
              <a:spLocks noEditPoints="1"/>
            </p:cNvSpPr>
            <p:nvPr/>
          </p:nvSpPr>
          <p:spPr bwMode="auto">
            <a:xfrm>
              <a:off x="6700" y="1999"/>
              <a:ext cx="110" cy="107"/>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36 w 72"/>
                <a:gd name="T11" fmla="*/ 60 h 72"/>
                <a:gd name="T12" fmla="*/ 12 w 72"/>
                <a:gd name="T13" fmla="*/ 36 h 72"/>
                <a:gd name="T14" fmla="*/ 36 w 72"/>
                <a:gd name="T15" fmla="*/ 12 h 72"/>
                <a:gd name="T16" fmla="*/ 60 w 72"/>
                <a:gd name="T17" fmla="*/ 36 h 72"/>
                <a:gd name="T18" fmla="*/ 36 w 72"/>
                <a:gd name="T1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0"/>
                  </a:moveTo>
                  <a:cubicBezTo>
                    <a:pt x="16" y="0"/>
                    <a:pt x="0" y="17"/>
                    <a:pt x="0" y="36"/>
                  </a:cubicBezTo>
                  <a:cubicBezTo>
                    <a:pt x="0" y="56"/>
                    <a:pt x="16" y="72"/>
                    <a:pt x="36" y="72"/>
                  </a:cubicBezTo>
                  <a:cubicBezTo>
                    <a:pt x="56" y="72"/>
                    <a:pt x="72" y="56"/>
                    <a:pt x="72" y="36"/>
                  </a:cubicBezTo>
                  <a:cubicBezTo>
                    <a:pt x="72" y="17"/>
                    <a:pt x="56" y="0"/>
                    <a:pt x="36" y="0"/>
                  </a:cubicBezTo>
                  <a:close/>
                  <a:moveTo>
                    <a:pt x="36" y="60"/>
                  </a:moveTo>
                  <a:cubicBezTo>
                    <a:pt x="23" y="60"/>
                    <a:pt x="12" y="50"/>
                    <a:pt x="12" y="36"/>
                  </a:cubicBezTo>
                  <a:cubicBezTo>
                    <a:pt x="12" y="23"/>
                    <a:pt x="23" y="12"/>
                    <a:pt x="36" y="12"/>
                  </a:cubicBezTo>
                  <a:cubicBezTo>
                    <a:pt x="49" y="12"/>
                    <a:pt x="60" y="23"/>
                    <a:pt x="60" y="36"/>
                  </a:cubicBezTo>
                  <a:cubicBezTo>
                    <a:pt x="60" y="50"/>
                    <a:pt x="49" y="60"/>
                    <a:pt x="3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67">
              <a:extLst>
                <a:ext uri="{FF2B5EF4-FFF2-40B4-BE49-F238E27FC236}">
                  <a16:creationId xmlns:a16="http://schemas.microsoft.com/office/drawing/2014/main" id="{CC7BA0B7-AC84-49FF-9971-8931FA52E896}"/>
                </a:ext>
              </a:extLst>
            </p:cNvPr>
            <p:cNvSpPr>
              <a:spLocks noEditPoints="1"/>
            </p:cNvSpPr>
            <p:nvPr/>
          </p:nvSpPr>
          <p:spPr bwMode="auto">
            <a:xfrm>
              <a:off x="6700" y="2124"/>
              <a:ext cx="110" cy="179"/>
            </a:xfrm>
            <a:custGeom>
              <a:avLst/>
              <a:gdLst>
                <a:gd name="T0" fmla="*/ 36 w 72"/>
                <a:gd name="T1" fmla="*/ 0 h 120"/>
                <a:gd name="T2" fmla="*/ 0 w 72"/>
                <a:gd name="T3" fmla="*/ 36 h 120"/>
                <a:gd name="T4" fmla="*/ 0 w 72"/>
                <a:gd name="T5" fmla="*/ 114 h 120"/>
                <a:gd name="T6" fmla="*/ 2 w 72"/>
                <a:gd name="T7" fmla="*/ 118 h 120"/>
                <a:gd name="T8" fmla="*/ 6 w 72"/>
                <a:gd name="T9" fmla="*/ 120 h 120"/>
                <a:gd name="T10" fmla="*/ 66 w 72"/>
                <a:gd name="T11" fmla="*/ 120 h 120"/>
                <a:gd name="T12" fmla="*/ 70 w 72"/>
                <a:gd name="T13" fmla="*/ 118 h 120"/>
                <a:gd name="T14" fmla="*/ 72 w 72"/>
                <a:gd name="T15" fmla="*/ 114 h 120"/>
                <a:gd name="T16" fmla="*/ 72 w 72"/>
                <a:gd name="T17" fmla="*/ 36 h 120"/>
                <a:gd name="T18" fmla="*/ 36 w 72"/>
                <a:gd name="T19" fmla="*/ 0 h 120"/>
                <a:gd name="T20" fmla="*/ 60 w 72"/>
                <a:gd name="T21" fmla="*/ 108 h 120"/>
                <a:gd name="T22" fmla="*/ 12 w 72"/>
                <a:gd name="T23" fmla="*/ 108 h 120"/>
                <a:gd name="T24" fmla="*/ 12 w 72"/>
                <a:gd name="T25" fmla="*/ 36 h 120"/>
                <a:gd name="T26" fmla="*/ 36 w 72"/>
                <a:gd name="T27" fmla="*/ 12 h 120"/>
                <a:gd name="T28" fmla="*/ 60 w 72"/>
                <a:gd name="T29" fmla="*/ 36 h 120"/>
                <a:gd name="T30" fmla="*/ 60 w 72"/>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120">
                  <a:moveTo>
                    <a:pt x="36" y="0"/>
                  </a:moveTo>
                  <a:cubicBezTo>
                    <a:pt x="16" y="0"/>
                    <a:pt x="0" y="16"/>
                    <a:pt x="0" y="36"/>
                  </a:cubicBezTo>
                  <a:cubicBezTo>
                    <a:pt x="0" y="114"/>
                    <a:pt x="0" y="114"/>
                    <a:pt x="0" y="114"/>
                  </a:cubicBezTo>
                  <a:cubicBezTo>
                    <a:pt x="0" y="116"/>
                    <a:pt x="1" y="117"/>
                    <a:pt x="2" y="118"/>
                  </a:cubicBezTo>
                  <a:cubicBezTo>
                    <a:pt x="3" y="119"/>
                    <a:pt x="4" y="120"/>
                    <a:pt x="6" y="120"/>
                  </a:cubicBezTo>
                  <a:cubicBezTo>
                    <a:pt x="66" y="120"/>
                    <a:pt x="66" y="120"/>
                    <a:pt x="66" y="120"/>
                  </a:cubicBezTo>
                  <a:cubicBezTo>
                    <a:pt x="67" y="120"/>
                    <a:pt x="69" y="119"/>
                    <a:pt x="70" y="118"/>
                  </a:cubicBezTo>
                  <a:cubicBezTo>
                    <a:pt x="71" y="117"/>
                    <a:pt x="72" y="116"/>
                    <a:pt x="72" y="114"/>
                  </a:cubicBezTo>
                  <a:cubicBezTo>
                    <a:pt x="72" y="36"/>
                    <a:pt x="72" y="36"/>
                    <a:pt x="72" y="36"/>
                  </a:cubicBezTo>
                  <a:cubicBezTo>
                    <a:pt x="72" y="16"/>
                    <a:pt x="56" y="0"/>
                    <a:pt x="36" y="0"/>
                  </a:cubicBezTo>
                  <a:close/>
                  <a:moveTo>
                    <a:pt x="60" y="108"/>
                  </a:moveTo>
                  <a:cubicBezTo>
                    <a:pt x="12" y="108"/>
                    <a:pt x="12" y="108"/>
                    <a:pt x="12" y="108"/>
                  </a:cubicBezTo>
                  <a:cubicBezTo>
                    <a:pt x="12" y="36"/>
                    <a:pt x="12" y="36"/>
                    <a:pt x="12" y="36"/>
                  </a:cubicBezTo>
                  <a:cubicBezTo>
                    <a:pt x="12" y="23"/>
                    <a:pt x="23" y="12"/>
                    <a:pt x="36" y="12"/>
                  </a:cubicBezTo>
                  <a:cubicBezTo>
                    <a:pt x="49" y="12"/>
                    <a:pt x="60" y="23"/>
                    <a:pt x="60" y="36"/>
                  </a:cubicBezTo>
                  <a:lnTo>
                    <a:pt x="6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68">
              <a:extLst>
                <a:ext uri="{FF2B5EF4-FFF2-40B4-BE49-F238E27FC236}">
                  <a16:creationId xmlns:a16="http://schemas.microsoft.com/office/drawing/2014/main" id="{28E7997B-86B2-4350-959E-8F0324558B34}"/>
                </a:ext>
              </a:extLst>
            </p:cNvPr>
            <p:cNvSpPr>
              <a:spLocks noEditPoints="1"/>
            </p:cNvSpPr>
            <p:nvPr/>
          </p:nvSpPr>
          <p:spPr bwMode="auto">
            <a:xfrm>
              <a:off x="7031" y="1999"/>
              <a:ext cx="108" cy="107"/>
            </a:xfrm>
            <a:custGeom>
              <a:avLst/>
              <a:gdLst>
                <a:gd name="T0" fmla="*/ 35 w 71"/>
                <a:gd name="T1" fmla="*/ 72 h 72"/>
                <a:gd name="T2" fmla="*/ 71 w 71"/>
                <a:gd name="T3" fmla="*/ 36 h 72"/>
                <a:gd name="T4" fmla="*/ 35 w 71"/>
                <a:gd name="T5" fmla="*/ 0 h 72"/>
                <a:gd name="T6" fmla="*/ 0 w 71"/>
                <a:gd name="T7" fmla="*/ 36 h 72"/>
                <a:gd name="T8" fmla="*/ 35 w 71"/>
                <a:gd name="T9" fmla="*/ 72 h 72"/>
                <a:gd name="T10" fmla="*/ 35 w 71"/>
                <a:gd name="T11" fmla="*/ 12 h 72"/>
                <a:gd name="T12" fmla="*/ 59 w 71"/>
                <a:gd name="T13" fmla="*/ 36 h 72"/>
                <a:gd name="T14" fmla="*/ 35 w 71"/>
                <a:gd name="T15" fmla="*/ 60 h 72"/>
                <a:gd name="T16" fmla="*/ 11 w 71"/>
                <a:gd name="T17" fmla="*/ 36 h 72"/>
                <a:gd name="T18" fmla="*/ 35 w 71"/>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2">
                  <a:moveTo>
                    <a:pt x="35" y="72"/>
                  </a:moveTo>
                  <a:cubicBezTo>
                    <a:pt x="55" y="72"/>
                    <a:pt x="71" y="56"/>
                    <a:pt x="71" y="36"/>
                  </a:cubicBezTo>
                  <a:cubicBezTo>
                    <a:pt x="71" y="17"/>
                    <a:pt x="55" y="0"/>
                    <a:pt x="35" y="0"/>
                  </a:cubicBezTo>
                  <a:cubicBezTo>
                    <a:pt x="16" y="0"/>
                    <a:pt x="0" y="17"/>
                    <a:pt x="0" y="36"/>
                  </a:cubicBezTo>
                  <a:cubicBezTo>
                    <a:pt x="0" y="56"/>
                    <a:pt x="16" y="72"/>
                    <a:pt x="35" y="72"/>
                  </a:cubicBezTo>
                  <a:close/>
                  <a:moveTo>
                    <a:pt x="35" y="12"/>
                  </a:moveTo>
                  <a:cubicBezTo>
                    <a:pt x="49" y="12"/>
                    <a:pt x="59" y="23"/>
                    <a:pt x="59" y="36"/>
                  </a:cubicBezTo>
                  <a:cubicBezTo>
                    <a:pt x="59" y="50"/>
                    <a:pt x="49" y="60"/>
                    <a:pt x="35" y="60"/>
                  </a:cubicBezTo>
                  <a:cubicBezTo>
                    <a:pt x="22" y="60"/>
                    <a:pt x="12" y="50"/>
                    <a:pt x="11" y="36"/>
                  </a:cubicBezTo>
                  <a:cubicBezTo>
                    <a:pt x="12" y="23"/>
                    <a:pt x="22" y="12"/>
                    <a:pt x="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69">
              <a:extLst>
                <a:ext uri="{FF2B5EF4-FFF2-40B4-BE49-F238E27FC236}">
                  <a16:creationId xmlns:a16="http://schemas.microsoft.com/office/drawing/2014/main" id="{5B5A2BC4-74C1-4F0A-8562-6F43784229E7}"/>
                </a:ext>
              </a:extLst>
            </p:cNvPr>
            <p:cNvSpPr>
              <a:spLocks noEditPoints="1"/>
            </p:cNvSpPr>
            <p:nvPr/>
          </p:nvSpPr>
          <p:spPr bwMode="auto">
            <a:xfrm>
              <a:off x="7031" y="2124"/>
              <a:ext cx="108" cy="179"/>
            </a:xfrm>
            <a:custGeom>
              <a:avLst/>
              <a:gdLst>
                <a:gd name="T0" fmla="*/ 35 w 71"/>
                <a:gd name="T1" fmla="*/ 0 h 120"/>
                <a:gd name="T2" fmla="*/ 0 w 71"/>
                <a:gd name="T3" fmla="*/ 36 h 120"/>
                <a:gd name="T4" fmla="*/ 0 w 71"/>
                <a:gd name="T5" fmla="*/ 114 h 120"/>
                <a:gd name="T6" fmla="*/ 1 w 71"/>
                <a:gd name="T7" fmla="*/ 118 h 120"/>
                <a:gd name="T8" fmla="*/ 6 w 71"/>
                <a:gd name="T9" fmla="*/ 120 h 120"/>
                <a:gd name="T10" fmla="*/ 65 w 71"/>
                <a:gd name="T11" fmla="*/ 120 h 120"/>
                <a:gd name="T12" fmla="*/ 70 w 71"/>
                <a:gd name="T13" fmla="*/ 118 h 120"/>
                <a:gd name="T14" fmla="*/ 71 w 71"/>
                <a:gd name="T15" fmla="*/ 114 h 120"/>
                <a:gd name="T16" fmla="*/ 71 w 71"/>
                <a:gd name="T17" fmla="*/ 36 h 120"/>
                <a:gd name="T18" fmla="*/ 35 w 71"/>
                <a:gd name="T19" fmla="*/ 0 h 120"/>
                <a:gd name="T20" fmla="*/ 59 w 71"/>
                <a:gd name="T21" fmla="*/ 108 h 120"/>
                <a:gd name="T22" fmla="*/ 11 w 71"/>
                <a:gd name="T23" fmla="*/ 108 h 120"/>
                <a:gd name="T24" fmla="*/ 11 w 71"/>
                <a:gd name="T25" fmla="*/ 36 h 120"/>
                <a:gd name="T26" fmla="*/ 35 w 71"/>
                <a:gd name="T27" fmla="*/ 12 h 120"/>
                <a:gd name="T28" fmla="*/ 59 w 71"/>
                <a:gd name="T29" fmla="*/ 36 h 120"/>
                <a:gd name="T30" fmla="*/ 59 w 71"/>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5" y="0"/>
                  </a:moveTo>
                  <a:cubicBezTo>
                    <a:pt x="16" y="0"/>
                    <a:pt x="0" y="16"/>
                    <a:pt x="0" y="36"/>
                  </a:cubicBezTo>
                  <a:cubicBezTo>
                    <a:pt x="0" y="114"/>
                    <a:pt x="0" y="114"/>
                    <a:pt x="0" y="114"/>
                  </a:cubicBezTo>
                  <a:cubicBezTo>
                    <a:pt x="0" y="116"/>
                    <a:pt x="0" y="117"/>
                    <a:pt x="1" y="118"/>
                  </a:cubicBezTo>
                  <a:cubicBezTo>
                    <a:pt x="2" y="119"/>
                    <a:pt x="4" y="120"/>
                    <a:pt x="6" y="120"/>
                  </a:cubicBezTo>
                  <a:cubicBezTo>
                    <a:pt x="65" y="120"/>
                    <a:pt x="65" y="120"/>
                    <a:pt x="65" y="120"/>
                  </a:cubicBezTo>
                  <a:cubicBezTo>
                    <a:pt x="67" y="120"/>
                    <a:pt x="69" y="119"/>
                    <a:pt x="70" y="118"/>
                  </a:cubicBezTo>
                  <a:cubicBezTo>
                    <a:pt x="71" y="117"/>
                    <a:pt x="71" y="116"/>
                    <a:pt x="71" y="114"/>
                  </a:cubicBezTo>
                  <a:cubicBezTo>
                    <a:pt x="71" y="36"/>
                    <a:pt x="71" y="36"/>
                    <a:pt x="71" y="36"/>
                  </a:cubicBezTo>
                  <a:cubicBezTo>
                    <a:pt x="71" y="16"/>
                    <a:pt x="55" y="0"/>
                    <a:pt x="35" y="0"/>
                  </a:cubicBezTo>
                  <a:close/>
                  <a:moveTo>
                    <a:pt x="59" y="108"/>
                  </a:moveTo>
                  <a:cubicBezTo>
                    <a:pt x="11" y="108"/>
                    <a:pt x="11" y="108"/>
                    <a:pt x="11" y="108"/>
                  </a:cubicBezTo>
                  <a:cubicBezTo>
                    <a:pt x="11" y="36"/>
                    <a:pt x="11" y="36"/>
                    <a:pt x="11" y="36"/>
                  </a:cubicBezTo>
                  <a:cubicBezTo>
                    <a:pt x="12" y="23"/>
                    <a:pt x="22" y="12"/>
                    <a:pt x="35" y="12"/>
                  </a:cubicBezTo>
                  <a:cubicBezTo>
                    <a:pt x="49" y="12"/>
                    <a:pt x="59" y="23"/>
                    <a:pt x="59" y="36"/>
                  </a:cubicBezTo>
                  <a:lnTo>
                    <a:pt x="59"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3" name="Group 149">
            <a:extLst>
              <a:ext uri="{FF2B5EF4-FFF2-40B4-BE49-F238E27FC236}">
                <a16:creationId xmlns:a16="http://schemas.microsoft.com/office/drawing/2014/main" id="{0355FF64-2E45-46C4-B5F5-B08BC5E3E5EF}"/>
              </a:ext>
            </a:extLst>
          </p:cNvPr>
          <p:cNvGrpSpPr>
            <a:grpSpLocks noChangeAspect="1"/>
          </p:cNvGrpSpPr>
          <p:nvPr/>
        </p:nvGrpSpPr>
        <p:grpSpPr bwMode="auto">
          <a:xfrm>
            <a:off x="1004096" y="1429108"/>
            <a:ext cx="452685" cy="452684"/>
            <a:chOff x="4654" y="3225"/>
            <a:chExt cx="426" cy="426"/>
          </a:xfrm>
          <a:solidFill>
            <a:schemeClr val="bg1"/>
          </a:solidFill>
        </p:grpSpPr>
        <p:sp>
          <p:nvSpPr>
            <p:cNvPr id="124" name="Freeform 150">
              <a:extLst>
                <a:ext uri="{FF2B5EF4-FFF2-40B4-BE49-F238E27FC236}">
                  <a16:creationId xmlns:a16="http://schemas.microsoft.com/office/drawing/2014/main" id="{47499C88-0FA9-4661-8616-9EC0C964A0B8}"/>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5" name="Freeform 151">
              <a:extLst>
                <a:ext uri="{FF2B5EF4-FFF2-40B4-BE49-F238E27FC236}">
                  <a16:creationId xmlns:a16="http://schemas.microsoft.com/office/drawing/2014/main" id="{166FB43F-48EF-4CD6-8BED-DDAF2A57D4E3}"/>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6" name="Freeform 152">
              <a:extLst>
                <a:ext uri="{FF2B5EF4-FFF2-40B4-BE49-F238E27FC236}">
                  <a16:creationId xmlns:a16="http://schemas.microsoft.com/office/drawing/2014/main" id="{99C41372-5114-48CF-968C-8A6A7CDD077F}"/>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7" name="Freeform 153">
              <a:extLst>
                <a:ext uri="{FF2B5EF4-FFF2-40B4-BE49-F238E27FC236}">
                  <a16:creationId xmlns:a16="http://schemas.microsoft.com/office/drawing/2014/main" id="{76101E7C-C4C5-4FCE-86FA-515121C75DC9}"/>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5" name="Freeform 154">
              <a:extLst>
                <a:ext uri="{FF2B5EF4-FFF2-40B4-BE49-F238E27FC236}">
                  <a16:creationId xmlns:a16="http://schemas.microsoft.com/office/drawing/2014/main" id="{5F010DCD-9BF4-4E2A-B967-9D4C99958023}"/>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6" name="Freeform 155">
              <a:extLst>
                <a:ext uri="{FF2B5EF4-FFF2-40B4-BE49-F238E27FC236}">
                  <a16:creationId xmlns:a16="http://schemas.microsoft.com/office/drawing/2014/main" id="{3E8AC397-788C-4FE1-886D-8DFD9EC36FE4}"/>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47" name="Group 63">
            <a:extLst>
              <a:ext uri="{FF2B5EF4-FFF2-40B4-BE49-F238E27FC236}">
                <a16:creationId xmlns:a16="http://schemas.microsoft.com/office/drawing/2014/main" id="{25A9B53F-5AC3-4F80-9ED0-44A863061BAC}"/>
              </a:ext>
            </a:extLst>
          </p:cNvPr>
          <p:cNvGrpSpPr>
            <a:grpSpLocks noChangeAspect="1"/>
          </p:cNvGrpSpPr>
          <p:nvPr/>
        </p:nvGrpSpPr>
        <p:grpSpPr bwMode="auto">
          <a:xfrm>
            <a:off x="937000" y="3802592"/>
            <a:ext cx="653708" cy="452684"/>
            <a:chOff x="6700" y="1999"/>
            <a:chExt cx="439" cy="304"/>
          </a:xfrm>
          <a:solidFill>
            <a:schemeClr val="bg1"/>
          </a:solidFill>
        </p:grpSpPr>
        <p:sp>
          <p:nvSpPr>
            <p:cNvPr id="148" name="Freeform 64">
              <a:extLst>
                <a:ext uri="{FF2B5EF4-FFF2-40B4-BE49-F238E27FC236}">
                  <a16:creationId xmlns:a16="http://schemas.microsoft.com/office/drawing/2014/main" id="{28EF424A-197E-4565-B5A0-438974A02F90}"/>
                </a:ext>
              </a:extLst>
            </p:cNvPr>
            <p:cNvSpPr>
              <a:spLocks/>
            </p:cNvSpPr>
            <p:nvPr/>
          </p:nvSpPr>
          <p:spPr bwMode="auto">
            <a:xfrm>
              <a:off x="6864" y="2012"/>
              <a:ext cx="92" cy="112"/>
            </a:xfrm>
            <a:custGeom>
              <a:avLst/>
              <a:gdLst>
                <a:gd name="T0" fmla="*/ 60 w 60"/>
                <a:gd name="T1" fmla="*/ 37 h 75"/>
                <a:gd name="T2" fmla="*/ 60 w 60"/>
                <a:gd name="T3" fmla="*/ 36 h 75"/>
                <a:gd name="T4" fmla="*/ 60 w 60"/>
                <a:gd name="T5" fmla="*/ 35 h 75"/>
                <a:gd name="T6" fmla="*/ 59 w 60"/>
                <a:gd name="T7" fmla="*/ 34 h 75"/>
                <a:gd name="T8" fmla="*/ 59 w 60"/>
                <a:gd name="T9" fmla="*/ 34 h 75"/>
                <a:gd name="T10" fmla="*/ 34 w 60"/>
                <a:gd name="T11" fmla="*/ 3 h 75"/>
                <a:gd name="T12" fmla="*/ 26 w 60"/>
                <a:gd name="T13" fmla="*/ 2 h 75"/>
                <a:gd name="T14" fmla="*/ 25 w 60"/>
                <a:gd name="T15" fmla="*/ 10 h 75"/>
                <a:gd name="T16" fmla="*/ 25 w 60"/>
                <a:gd name="T17" fmla="*/ 10 h 75"/>
                <a:gd name="T18" fmla="*/ 42 w 60"/>
                <a:gd name="T19" fmla="*/ 31 h 75"/>
                <a:gd name="T20" fmla="*/ 6 w 60"/>
                <a:gd name="T21" fmla="*/ 31 h 75"/>
                <a:gd name="T22" fmla="*/ 0 w 60"/>
                <a:gd name="T23" fmla="*/ 37 h 75"/>
                <a:gd name="T24" fmla="*/ 6 w 60"/>
                <a:gd name="T25" fmla="*/ 43 h 75"/>
                <a:gd name="T26" fmla="*/ 42 w 60"/>
                <a:gd name="T27" fmla="*/ 43 h 75"/>
                <a:gd name="T28" fmla="*/ 25 w 60"/>
                <a:gd name="T29" fmla="*/ 64 h 75"/>
                <a:gd name="T30" fmla="*/ 26 w 60"/>
                <a:gd name="T31" fmla="*/ 73 h 75"/>
                <a:gd name="T32" fmla="*/ 34 w 60"/>
                <a:gd name="T33" fmla="*/ 72 h 75"/>
                <a:gd name="T34" fmla="*/ 59 w 60"/>
                <a:gd name="T35" fmla="*/ 41 h 75"/>
                <a:gd name="T36" fmla="*/ 59 w 60"/>
                <a:gd name="T37" fmla="*/ 41 h 75"/>
                <a:gd name="T38" fmla="*/ 60 w 60"/>
                <a:gd name="T39" fmla="*/ 39 h 75"/>
                <a:gd name="T40" fmla="*/ 60 w 60"/>
                <a:gd name="T41" fmla="*/ 39 h 75"/>
                <a:gd name="T42" fmla="*/ 60 w 60"/>
                <a:gd name="T43" fmla="*/ 37 h 75"/>
                <a:gd name="T44" fmla="*/ 60 w 60"/>
                <a:gd name="T45"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75">
                  <a:moveTo>
                    <a:pt x="60" y="37"/>
                  </a:moveTo>
                  <a:cubicBezTo>
                    <a:pt x="60" y="37"/>
                    <a:pt x="60" y="36"/>
                    <a:pt x="60" y="36"/>
                  </a:cubicBezTo>
                  <a:cubicBezTo>
                    <a:pt x="60" y="35"/>
                    <a:pt x="60" y="35"/>
                    <a:pt x="60" y="35"/>
                  </a:cubicBezTo>
                  <a:cubicBezTo>
                    <a:pt x="60" y="35"/>
                    <a:pt x="59" y="34"/>
                    <a:pt x="59" y="34"/>
                  </a:cubicBezTo>
                  <a:cubicBezTo>
                    <a:pt x="59" y="34"/>
                    <a:pt x="59" y="34"/>
                    <a:pt x="59" y="34"/>
                  </a:cubicBezTo>
                  <a:cubicBezTo>
                    <a:pt x="34" y="3"/>
                    <a:pt x="34" y="3"/>
                    <a:pt x="34" y="3"/>
                  </a:cubicBezTo>
                  <a:cubicBezTo>
                    <a:pt x="32" y="0"/>
                    <a:pt x="28" y="0"/>
                    <a:pt x="26" y="2"/>
                  </a:cubicBezTo>
                  <a:cubicBezTo>
                    <a:pt x="23" y="4"/>
                    <a:pt x="23" y="8"/>
                    <a:pt x="25" y="10"/>
                  </a:cubicBezTo>
                  <a:cubicBezTo>
                    <a:pt x="25" y="10"/>
                    <a:pt x="25" y="10"/>
                    <a:pt x="25" y="10"/>
                  </a:cubicBezTo>
                  <a:cubicBezTo>
                    <a:pt x="42" y="31"/>
                    <a:pt x="42" y="31"/>
                    <a:pt x="42" y="31"/>
                  </a:cubicBezTo>
                  <a:cubicBezTo>
                    <a:pt x="6" y="31"/>
                    <a:pt x="6" y="31"/>
                    <a:pt x="6" y="31"/>
                  </a:cubicBezTo>
                  <a:cubicBezTo>
                    <a:pt x="3" y="31"/>
                    <a:pt x="0" y="34"/>
                    <a:pt x="0" y="37"/>
                  </a:cubicBezTo>
                  <a:cubicBezTo>
                    <a:pt x="0" y="41"/>
                    <a:pt x="3" y="43"/>
                    <a:pt x="6" y="43"/>
                  </a:cubicBezTo>
                  <a:cubicBezTo>
                    <a:pt x="42" y="43"/>
                    <a:pt x="42" y="43"/>
                    <a:pt x="42" y="43"/>
                  </a:cubicBezTo>
                  <a:cubicBezTo>
                    <a:pt x="25" y="64"/>
                    <a:pt x="25" y="64"/>
                    <a:pt x="25" y="64"/>
                  </a:cubicBezTo>
                  <a:cubicBezTo>
                    <a:pt x="23" y="67"/>
                    <a:pt x="23" y="71"/>
                    <a:pt x="26" y="73"/>
                  </a:cubicBezTo>
                  <a:cubicBezTo>
                    <a:pt x="28" y="75"/>
                    <a:pt x="32" y="74"/>
                    <a:pt x="34" y="72"/>
                  </a:cubicBezTo>
                  <a:cubicBezTo>
                    <a:pt x="59" y="41"/>
                    <a:pt x="59" y="41"/>
                    <a:pt x="59" y="41"/>
                  </a:cubicBezTo>
                  <a:cubicBezTo>
                    <a:pt x="59" y="41"/>
                    <a:pt x="59" y="41"/>
                    <a:pt x="59" y="41"/>
                  </a:cubicBezTo>
                  <a:cubicBezTo>
                    <a:pt x="59" y="40"/>
                    <a:pt x="60" y="40"/>
                    <a:pt x="60" y="39"/>
                  </a:cubicBezTo>
                  <a:cubicBezTo>
                    <a:pt x="60" y="39"/>
                    <a:pt x="60" y="39"/>
                    <a:pt x="60" y="39"/>
                  </a:cubicBezTo>
                  <a:cubicBezTo>
                    <a:pt x="60" y="39"/>
                    <a:pt x="60" y="38"/>
                    <a:pt x="60" y="37"/>
                  </a:cubicBezTo>
                  <a:cubicBezTo>
                    <a:pt x="60" y="37"/>
                    <a:pt x="60" y="37"/>
                    <a:pt x="6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65">
              <a:extLst>
                <a:ext uri="{FF2B5EF4-FFF2-40B4-BE49-F238E27FC236}">
                  <a16:creationId xmlns:a16="http://schemas.microsoft.com/office/drawing/2014/main" id="{FD750E3B-1352-4BD0-96D8-699D71CF3F82}"/>
                </a:ext>
              </a:extLst>
            </p:cNvPr>
            <p:cNvSpPr>
              <a:spLocks/>
            </p:cNvSpPr>
            <p:nvPr/>
          </p:nvSpPr>
          <p:spPr bwMode="auto">
            <a:xfrm>
              <a:off x="6864" y="2175"/>
              <a:ext cx="92" cy="112"/>
            </a:xfrm>
            <a:custGeom>
              <a:avLst/>
              <a:gdLst>
                <a:gd name="T0" fmla="*/ 54 w 60"/>
                <a:gd name="T1" fmla="*/ 32 h 75"/>
                <a:gd name="T2" fmla="*/ 19 w 60"/>
                <a:gd name="T3" fmla="*/ 32 h 75"/>
                <a:gd name="T4" fmla="*/ 36 w 60"/>
                <a:gd name="T5" fmla="*/ 11 h 75"/>
                <a:gd name="T6" fmla="*/ 35 w 60"/>
                <a:gd name="T7" fmla="*/ 2 h 75"/>
                <a:gd name="T8" fmla="*/ 26 w 60"/>
                <a:gd name="T9" fmla="*/ 3 h 75"/>
                <a:gd name="T10" fmla="*/ 26 w 60"/>
                <a:gd name="T11" fmla="*/ 3 h 75"/>
                <a:gd name="T12" fmla="*/ 2 w 60"/>
                <a:gd name="T13" fmla="*/ 34 h 75"/>
                <a:gd name="T14" fmla="*/ 2 w 60"/>
                <a:gd name="T15" fmla="*/ 34 h 75"/>
                <a:gd name="T16" fmla="*/ 1 w 60"/>
                <a:gd name="T17" fmla="*/ 36 h 75"/>
                <a:gd name="T18" fmla="*/ 1 w 60"/>
                <a:gd name="T19" fmla="*/ 36 h 75"/>
                <a:gd name="T20" fmla="*/ 0 w 60"/>
                <a:gd name="T21" fmla="*/ 38 h 75"/>
                <a:gd name="T22" fmla="*/ 0 w 60"/>
                <a:gd name="T23" fmla="*/ 38 h 75"/>
                <a:gd name="T24" fmla="*/ 0 w 60"/>
                <a:gd name="T25" fmla="*/ 38 h 75"/>
                <a:gd name="T26" fmla="*/ 1 w 60"/>
                <a:gd name="T27" fmla="*/ 40 h 75"/>
                <a:gd name="T28" fmla="*/ 1 w 60"/>
                <a:gd name="T29" fmla="*/ 40 h 75"/>
                <a:gd name="T30" fmla="*/ 2 w 60"/>
                <a:gd name="T31" fmla="*/ 41 h 75"/>
                <a:gd name="T32" fmla="*/ 2 w 60"/>
                <a:gd name="T33" fmla="*/ 42 h 75"/>
                <a:gd name="T34" fmla="*/ 26 w 60"/>
                <a:gd name="T35" fmla="*/ 72 h 75"/>
                <a:gd name="T36" fmla="*/ 35 w 60"/>
                <a:gd name="T37" fmla="*/ 73 h 75"/>
                <a:gd name="T38" fmla="*/ 36 w 60"/>
                <a:gd name="T39" fmla="*/ 65 h 75"/>
                <a:gd name="T40" fmla="*/ 19 w 60"/>
                <a:gd name="T41" fmla="*/ 44 h 75"/>
                <a:gd name="T42" fmla="*/ 54 w 60"/>
                <a:gd name="T43" fmla="*/ 44 h 75"/>
                <a:gd name="T44" fmla="*/ 60 w 60"/>
                <a:gd name="T45" fmla="*/ 38 h 75"/>
                <a:gd name="T46" fmla="*/ 54 w 60"/>
                <a:gd name="T47"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5">
                  <a:moveTo>
                    <a:pt x="54" y="32"/>
                  </a:moveTo>
                  <a:cubicBezTo>
                    <a:pt x="19" y="32"/>
                    <a:pt x="19" y="32"/>
                    <a:pt x="19" y="32"/>
                  </a:cubicBezTo>
                  <a:cubicBezTo>
                    <a:pt x="36" y="11"/>
                    <a:pt x="36" y="11"/>
                    <a:pt x="36" y="11"/>
                  </a:cubicBezTo>
                  <a:cubicBezTo>
                    <a:pt x="38" y="8"/>
                    <a:pt x="37" y="4"/>
                    <a:pt x="35" y="2"/>
                  </a:cubicBezTo>
                  <a:cubicBezTo>
                    <a:pt x="32" y="0"/>
                    <a:pt x="28" y="1"/>
                    <a:pt x="26" y="3"/>
                  </a:cubicBezTo>
                  <a:cubicBezTo>
                    <a:pt x="26" y="3"/>
                    <a:pt x="26" y="3"/>
                    <a:pt x="26" y="3"/>
                  </a:cubicBezTo>
                  <a:cubicBezTo>
                    <a:pt x="2" y="34"/>
                    <a:pt x="2" y="34"/>
                    <a:pt x="2" y="34"/>
                  </a:cubicBezTo>
                  <a:cubicBezTo>
                    <a:pt x="2" y="34"/>
                    <a:pt x="2" y="34"/>
                    <a:pt x="2" y="34"/>
                  </a:cubicBezTo>
                  <a:cubicBezTo>
                    <a:pt x="1" y="35"/>
                    <a:pt x="1" y="35"/>
                    <a:pt x="1" y="36"/>
                  </a:cubicBezTo>
                  <a:cubicBezTo>
                    <a:pt x="1" y="36"/>
                    <a:pt x="1" y="36"/>
                    <a:pt x="1" y="36"/>
                  </a:cubicBezTo>
                  <a:cubicBezTo>
                    <a:pt x="0" y="37"/>
                    <a:pt x="0" y="37"/>
                    <a:pt x="0" y="38"/>
                  </a:cubicBezTo>
                  <a:cubicBezTo>
                    <a:pt x="0" y="38"/>
                    <a:pt x="0" y="38"/>
                    <a:pt x="0" y="38"/>
                  </a:cubicBezTo>
                  <a:cubicBezTo>
                    <a:pt x="0" y="38"/>
                    <a:pt x="0" y="38"/>
                    <a:pt x="0" y="38"/>
                  </a:cubicBezTo>
                  <a:cubicBezTo>
                    <a:pt x="0" y="38"/>
                    <a:pt x="0" y="39"/>
                    <a:pt x="1" y="40"/>
                  </a:cubicBezTo>
                  <a:cubicBezTo>
                    <a:pt x="1" y="40"/>
                    <a:pt x="1" y="40"/>
                    <a:pt x="1" y="40"/>
                  </a:cubicBezTo>
                  <a:cubicBezTo>
                    <a:pt x="1" y="40"/>
                    <a:pt x="1" y="41"/>
                    <a:pt x="2" y="41"/>
                  </a:cubicBezTo>
                  <a:cubicBezTo>
                    <a:pt x="2" y="42"/>
                    <a:pt x="2" y="42"/>
                    <a:pt x="2" y="42"/>
                  </a:cubicBezTo>
                  <a:cubicBezTo>
                    <a:pt x="26" y="72"/>
                    <a:pt x="26" y="72"/>
                    <a:pt x="26" y="72"/>
                  </a:cubicBezTo>
                  <a:cubicBezTo>
                    <a:pt x="28" y="75"/>
                    <a:pt x="32" y="75"/>
                    <a:pt x="35" y="73"/>
                  </a:cubicBezTo>
                  <a:cubicBezTo>
                    <a:pt x="37" y="71"/>
                    <a:pt x="38" y="68"/>
                    <a:pt x="36" y="65"/>
                  </a:cubicBezTo>
                  <a:cubicBezTo>
                    <a:pt x="19" y="44"/>
                    <a:pt x="19" y="44"/>
                    <a:pt x="19" y="44"/>
                  </a:cubicBezTo>
                  <a:cubicBezTo>
                    <a:pt x="54" y="44"/>
                    <a:pt x="54" y="44"/>
                    <a:pt x="54" y="44"/>
                  </a:cubicBezTo>
                  <a:cubicBezTo>
                    <a:pt x="58" y="44"/>
                    <a:pt x="60" y="41"/>
                    <a:pt x="60" y="38"/>
                  </a:cubicBezTo>
                  <a:cubicBezTo>
                    <a:pt x="60" y="35"/>
                    <a:pt x="58" y="32"/>
                    <a:pt x="5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66">
              <a:extLst>
                <a:ext uri="{FF2B5EF4-FFF2-40B4-BE49-F238E27FC236}">
                  <a16:creationId xmlns:a16="http://schemas.microsoft.com/office/drawing/2014/main" id="{205A5E8C-FCE4-4E84-90B3-DABD3853535A}"/>
                </a:ext>
              </a:extLst>
            </p:cNvPr>
            <p:cNvSpPr>
              <a:spLocks noEditPoints="1"/>
            </p:cNvSpPr>
            <p:nvPr/>
          </p:nvSpPr>
          <p:spPr bwMode="auto">
            <a:xfrm>
              <a:off x="6700" y="1999"/>
              <a:ext cx="110" cy="107"/>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36 w 72"/>
                <a:gd name="T11" fmla="*/ 60 h 72"/>
                <a:gd name="T12" fmla="*/ 12 w 72"/>
                <a:gd name="T13" fmla="*/ 36 h 72"/>
                <a:gd name="T14" fmla="*/ 36 w 72"/>
                <a:gd name="T15" fmla="*/ 12 h 72"/>
                <a:gd name="T16" fmla="*/ 60 w 72"/>
                <a:gd name="T17" fmla="*/ 36 h 72"/>
                <a:gd name="T18" fmla="*/ 36 w 72"/>
                <a:gd name="T1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0"/>
                  </a:moveTo>
                  <a:cubicBezTo>
                    <a:pt x="16" y="0"/>
                    <a:pt x="0" y="17"/>
                    <a:pt x="0" y="36"/>
                  </a:cubicBezTo>
                  <a:cubicBezTo>
                    <a:pt x="0" y="56"/>
                    <a:pt x="16" y="72"/>
                    <a:pt x="36" y="72"/>
                  </a:cubicBezTo>
                  <a:cubicBezTo>
                    <a:pt x="56" y="72"/>
                    <a:pt x="72" y="56"/>
                    <a:pt x="72" y="36"/>
                  </a:cubicBezTo>
                  <a:cubicBezTo>
                    <a:pt x="72" y="17"/>
                    <a:pt x="56" y="0"/>
                    <a:pt x="36" y="0"/>
                  </a:cubicBezTo>
                  <a:close/>
                  <a:moveTo>
                    <a:pt x="36" y="60"/>
                  </a:moveTo>
                  <a:cubicBezTo>
                    <a:pt x="23" y="60"/>
                    <a:pt x="12" y="50"/>
                    <a:pt x="12" y="36"/>
                  </a:cubicBezTo>
                  <a:cubicBezTo>
                    <a:pt x="12" y="23"/>
                    <a:pt x="23" y="12"/>
                    <a:pt x="36" y="12"/>
                  </a:cubicBezTo>
                  <a:cubicBezTo>
                    <a:pt x="49" y="12"/>
                    <a:pt x="60" y="23"/>
                    <a:pt x="60" y="36"/>
                  </a:cubicBezTo>
                  <a:cubicBezTo>
                    <a:pt x="60" y="50"/>
                    <a:pt x="49" y="60"/>
                    <a:pt x="3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67">
              <a:extLst>
                <a:ext uri="{FF2B5EF4-FFF2-40B4-BE49-F238E27FC236}">
                  <a16:creationId xmlns:a16="http://schemas.microsoft.com/office/drawing/2014/main" id="{831E3370-26E9-49F6-8644-6C34C0F88E06}"/>
                </a:ext>
              </a:extLst>
            </p:cNvPr>
            <p:cNvSpPr>
              <a:spLocks noEditPoints="1"/>
            </p:cNvSpPr>
            <p:nvPr/>
          </p:nvSpPr>
          <p:spPr bwMode="auto">
            <a:xfrm>
              <a:off x="6700" y="2124"/>
              <a:ext cx="110" cy="179"/>
            </a:xfrm>
            <a:custGeom>
              <a:avLst/>
              <a:gdLst>
                <a:gd name="T0" fmla="*/ 36 w 72"/>
                <a:gd name="T1" fmla="*/ 0 h 120"/>
                <a:gd name="T2" fmla="*/ 0 w 72"/>
                <a:gd name="T3" fmla="*/ 36 h 120"/>
                <a:gd name="T4" fmla="*/ 0 w 72"/>
                <a:gd name="T5" fmla="*/ 114 h 120"/>
                <a:gd name="T6" fmla="*/ 2 w 72"/>
                <a:gd name="T7" fmla="*/ 118 h 120"/>
                <a:gd name="T8" fmla="*/ 6 w 72"/>
                <a:gd name="T9" fmla="*/ 120 h 120"/>
                <a:gd name="T10" fmla="*/ 66 w 72"/>
                <a:gd name="T11" fmla="*/ 120 h 120"/>
                <a:gd name="T12" fmla="*/ 70 w 72"/>
                <a:gd name="T13" fmla="*/ 118 h 120"/>
                <a:gd name="T14" fmla="*/ 72 w 72"/>
                <a:gd name="T15" fmla="*/ 114 h 120"/>
                <a:gd name="T16" fmla="*/ 72 w 72"/>
                <a:gd name="T17" fmla="*/ 36 h 120"/>
                <a:gd name="T18" fmla="*/ 36 w 72"/>
                <a:gd name="T19" fmla="*/ 0 h 120"/>
                <a:gd name="T20" fmla="*/ 60 w 72"/>
                <a:gd name="T21" fmla="*/ 108 h 120"/>
                <a:gd name="T22" fmla="*/ 12 w 72"/>
                <a:gd name="T23" fmla="*/ 108 h 120"/>
                <a:gd name="T24" fmla="*/ 12 w 72"/>
                <a:gd name="T25" fmla="*/ 36 h 120"/>
                <a:gd name="T26" fmla="*/ 36 w 72"/>
                <a:gd name="T27" fmla="*/ 12 h 120"/>
                <a:gd name="T28" fmla="*/ 60 w 72"/>
                <a:gd name="T29" fmla="*/ 36 h 120"/>
                <a:gd name="T30" fmla="*/ 60 w 72"/>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120">
                  <a:moveTo>
                    <a:pt x="36" y="0"/>
                  </a:moveTo>
                  <a:cubicBezTo>
                    <a:pt x="16" y="0"/>
                    <a:pt x="0" y="16"/>
                    <a:pt x="0" y="36"/>
                  </a:cubicBezTo>
                  <a:cubicBezTo>
                    <a:pt x="0" y="114"/>
                    <a:pt x="0" y="114"/>
                    <a:pt x="0" y="114"/>
                  </a:cubicBezTo>
                  <a:cubicBezTo>
                    <a:pt x="0" y="116"/>
                    <a:pt x="1" y="117"/>
                    <a:pt x="2" y="118"/>
                  </a:cubicBezTo>
                  <a:cubicBezTo>
                    <a:pt x="3" y="119"/>
                    <a:pt x="4" y="120"/>
                    <a:pt x="6" y="120"/>
                  </a:cubicBezTo>
                  <a:cubicBezTo>
                    <a:pt x="66" y="120"/>
                    <a:pt x="66" y="120"/>
                    <a:pt x="66" y="120"/>
                  </a:cubicBezTo>
                  <a:cubicBezTo>
                    <a:pt x="67" y="120"/>
                    <a:pt x="69" y="119"/>
                    <a:pt x="70" y="118"/>
                  </a:cubicBezTo>
                  <a:cubicBezTo>
                    <a:pt x="71" y="117"/>
                    <a:pt x="72" y="116"/>
                    <a:pt x="72" y="114"/>
                  </a:cubicBezTo>
                  <a:cubicBezTo>
                    <a:pt x="72" y="36"/>
                    <a:pt x="72" y="36"/>
                    <a:pt x="72" y="36"/>
                  </a:cubicBezTo>
                  <a:cubicBezTo>
                    <a:pt x="72" y="16"/>
                    <a:pt x="56" y="0"/>
                    <a:pt x="36" y="0"/>
                  </a:cubicBezTo>
                  <a:close/>
                  <a:moveTo>
                    <a:pt x="60" y="108"/>
                  </a:moveTo>
                  <a:cubicBezTo>
                    <a:pt x="12" y="108"/>
                    <a:pt x="12" y="108"/>
                    <a:pt x="12" y="108"/>
                  </a:cubicBezTo>
                  <a:cubicBezTo>
                    <a:pt x="12" y="36"/>
                    <a:pt x="12" y="36"/>
                    <a:pt x="12" y="36"/>
                  </a:cubicBezTo>
                  <a:cubicBezTo>
                    <a:pt x="12" y="23"/>
                    <a:pt x="23" y="12"/>
                    <a:pt x="36" y="12"/>
                  </a:cubicBezTo>
                  <a:cubicBezTo>
                    <a:pt x="49" y="12"/>
                    <a:pt x="60" y="23"/>
                    <a:pt x="60" y="36"/>
                  </a:cubicBezTo>
                  <a:lnTo>
                    <a:pt x="6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68">
              <a:extLst>
                <a:ext uri="{FF2B5EF4-FFF2-40B4-BE49-F238E27FC236}">
                  <a16:creationId xmlns:a16="http://schemas.microsoft.com/office/drawing/2014/main" id="{71F51DF2-7790-4214-9329-6DD0A1EB139E}"/>
                </a:ext>
              </a:extLst>
            </p:cNvPr>
            <p:cNvSpPr>
              <a:spLocks noEditPoints="1"/>
            </p:cNvSpPr>
            <p:nvPr/>
          </p:nvSpPr>
          <p:spPr bwMode="auto">
            <a:xfrm>
              <a:off x="7031" y="1999"/>
              <a:ext cx="108" cy="107"/>
            </a:xfrm>
            <a:custGeom>
              <a:avLst/>
              <a:gdLst>
                <a:gd name="T0" fmla="*/ 35 w 71"/>
                <a:gd name="T1" fmla="*/ 72 h 72"/>
                <a:gd name="T2" fmla="*/ 71 w 71"/>
                <a:gd name="T3" fmla="*/ 36 h 72"/>
                <a:gd name="T4" fmla="*/ 35 w 71"/>
                <a:gd name="T5" fmla="*/ 0 h 72"/>
                <a:gd name="T6" fmla="*/ 0 w 71"/>
                <a:gd name="T7" fmla="*/ 36 h 72"/>
                <a:gd name="T8" fmla="*/ 35 w 71"/>
                <a:gd name="T9" fmla="*/ 72 h 72"/>
                <a:gd name="T10" fmla="*/ 35 w 71"/>
                <a:gd name="T11" fmla="*/ 12 h 72"/>
                <a:gd name="T12" fmla="*/ 59 w 71"/>
                <a:gd name="T13" fmla="*/ 36 h 72"/>
                <a:gd name="T14" fmla="*/ 35 w 71"/>
                <a:gd name="T15" fmla="*/ 60 h 72"/>
                <a:gd name="T16" fmla="*/ 11 w 71"/>
                <a:gd name="T17" fmla="*/ 36 h 72"/>
                <a:gd name="T18" fmla="*/ 35 w 71"/>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2">
                  <a:moveTo>
                    <a:pt x="35" y="72"/>
                  </a:moveTo>
                  <a:cubicBezTo>
                    <a:pt x="55" y="72"/>
                    <a:pt x="71" y="56"/>
                    <a:pt x="71" y="36"/>
                  </a:cubicBezTo>
                  <a:cubicBezTo>
                    <a:pt x="71" y="17"/>
                    <a:pt x="55" y="0"/>
                    <a:pt x="35" y="0"/>
                  </a:cubicBezTo>
                  <a:cubicBezTo>
                    <a:pt x="16" y="0"/>
                    <a:pt x="0" y="17"/>
                    <a:pt x="0" y="36"/>
                  </a:cubicBezTo>
                  <a:cubicBezTo>
                    <a:pt x="0" y="56"/>
                    <a:pt x="16" y="72"/>
                    <a:pt x="35" y="72"/>
                  </a:cubicBezTo>
                  <a:close/>
                  <a:moveTo>
                    <a:pt x="35" y="12"/>
                  </a:moveTo>
                  <a:cubicBezTo>
                    <a:pt x="49" y="12"/>
                    <a:pt x="59" y="23"/>
                    <a:pt x="59" y="36"/>
                  </a:cubicBezTo>
                  <a:cubicBezTo>
                    <a:pt x="59" y="50"/>
                    <a:pt x="49" y="60"/>
                    <a:pt x="35" y="60"/>
                  </a:cubicBezTo>
                  <a:cubicBezTo>
                    <a:pt x="22" y="60"/>
                    <a:pt x="12" y="50"/>
                    <a:pt x="11" y="36"/>
                  </a:cubicBezTo>
                  <a:cubicBezTo>
                    <a:pt x="12" y="23"/>
                    <a:pt x="22" y="12"/>
                    <a:pt x="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69">
              <a:extLst>
                <a:ext uri="{FF2B5EF4-FFF2-40B4-BE49-F238E27FC236}">
                  <a16:creationId xmlns:a16="http://schemas.microsoft.com/office/drawing/2014/main" id="{3C1FF88B-E687-40CC-A1B0-D578E5BDEAAE}"/>
                </a:ext>
              </a:extLst>
            </p:cNvPr>
            <p:cNvSpPr>
              <a:spLocks noEditPoints="1"/>
            </p:cNvSpPr>
            <p:nvPr/>
          </p:nvSpPr>
          <p:spPr bwMode="auto">
            <a:xfrm>
              <a:off x="7031" y="2124"/>
              <a:ext cx="108" cy="179"/>
            </a:xfrm>
            <a:custGeom>
              <a:avLst/>
              <a:gdLst>
                <a:gd name="T0" fmla="*/ 35 w 71"/>
                <a:gd name="T1" fmla="*/ 0 h 120"/>
                <a:gd name="T2" fmla="*/ 0 w 71"/>
                <a:gd name="T3" fmla="*/ 36 h 120"/>
                <a:gd name="T4" fmla="*/ 0 w 71"/>
                <a:gd name="T5" fmla="*/ 114 h 120"/>
                <a:gd name="T6" fmla="*/ 1 w 71"/>
                <a:gd name="T7" fmla="*/ 118 h 120"/>
                <a:gd name="T8" fmla="*/ 6 w 71"/>
                <a:gd name="T9" fmla="*/ 120 h 120"/>
                <a:gd name="T10" fmla="*/ 65 w 71"/>
                <a:gd name="T11" fmla="*/ 120 h 120"/>
                <a:gd name="T12" fmla="*/ 70 w 71"/>
                <a:gd name="T13" fmla="*/ 118 h 120"/>
                <a:gd name="T14" fmla="*/ 71 w 71"/>
                <a:gd name="T15" fmla="*/ 114 h 120"/>
                <a:gd name="T16" fmla="*/ 71 w 71"/>
                <a:gd name="T17" fmla="*/ 36 h 120"/>
                <a:gd name="T18" fmla="*/ 35 w 71"/>
                <a:gd name="T19" fmla="*/ 0 h 120"/>
                <a:gd name="T20" fmla="*/ 59 w 71"/>
                <a:gd name="T21" fmla="*/ 108 h 120"/>
                <a:gd name="T22" fmla="*/ 11 w 71"/>
                <a:gd name="T23" fmla="*/ 108 h 120"/>
                <a:gd name="T24" fmla="*/ 11 w 71"/>
                <a:gd name="T25" fmla="*/ 36 h 120"/>
                <a:gd name="T26" fmla="*/ 35 w 71"/>
                <a:gd name="T27" fmla="*/ 12 h 120"/>
                <a:gd name="T28" fmla="*/ 59 w 71"/>
                <a:gd name="T29" fmla="*/ 36 h 120"/>
                <a:gd name="T30" fmla="*/ 59 w 71"/>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5" y="0"/>
                  </a:moveTo>
                  <a:cubicBezTo>
                    <a:pt x="16" y="0"/>
                    <a:pt x="0" y="16"/>
                    <a:pt x="0" y="36"/>
                  </a:cubicBezTo>
                  <a:cubicBezTo>
                    <a:pt x="0" y="114"/>
                    <a:pt x="0" y="114"/>
                    <a:pt x="0" y="114"/>
                  </a:cubicBezTo>
                  <a:cubicBezTo>
                    <a:pt x="0" y="116"/>
                    <a:pt x="0" y="117"/>
                    <a:pt x="1" y="118"/>
                  </a:cubicBezTo>
                  <a:cubicBezTo>
                    <a:pt x="2" y="119"/>
                    <a:pt x="4" y="120"/>
                    <a:pt x="6" y="120"/>
                  </a:cubicBezTo>
                  <a:cubicBezTo>
                    <a:pt x="65" y="120"/>
                    <a:pt x="65" y="120"/>
                    <a:pt x="65" y="120"/>
                  </a:cubicBezTo>
                  <a:cubicBezTo>
                    <a:pt x="67" y="120"/>
                    <a:pt x="69" y="119"/>
                    <a:pt x="70" y="118"/>
                  </a:cubicBezTo>
                  <a:cubicBezTo>
                    <a:pt x="71" y="117"/>
                    <a:pt x="71" y="116"/>
                    <a:pt x="71" y="114"/>
                  </a:cubicBezTo>
                  <a:cubicBezTo>
                    <a:pt x="71" y="36"/>
                    <a:pt x="71" y="36"/>
                    <a:pt x="71" y="36"/>
                  </a:cubicBezTo>
                  <a:cubicBezTo>
                    <a:pt x="71" y="16"/>
                    <a:pt x="55" y="0"/>
                    <a:pt x="35" y="0"/>
                  </a:cubicBezTo>
                  <a:close/>
                  <a:moveTo>
                    <a:pt x="59" y="108"/>
                  </a:moveTo>
                  <a:cubicBezTo>
                    <a:pt x="11" y="108"/>
                    <a:pt x="11" y="108"/>
                    <a:pt x="11" y="108"/>
                  </a:cubicBezTo>
                  <a:cubicBezTo>
                    <a:pt x="11" y="36"/>
                    <a:pt x="11" y="36"/>
                    <a:pt x="11" y="36"/>
                  </a:cubicBezTo>
                  <a:cubicBezTo>
                    <a:pt x="12" y="23"/>
                    <a:pt x="22" y="12"/>
                    <a:pt x="35" y="12"/>
                  </a:cubicBezTo>
                  <a:cubicBezTo>
                    <a:pt x="49" y="12"/>
                    <a:pt x="59" y="23"/>
                    <a:pt x="59" y="36"/>
                  </a:cubicBezTo>
                  <a:lnTo>
                    <a:pt x="59"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46" name="Group 48">
            <a:extLst>
              <a:ext uri="{FF2B5EF4-FFF2-40B4-BE49-F238E27FC236}">
                <a16:creationId xmlns:a16="http://schemas.microsoft.com/office/drawing/2014/main" id="{13686A09-5F07-469A-B1CB-54E233DFB900}"/>
              </a:ext>
            </a:extLst>
          </p:cNvPr>
          <p:cNvGrpSpPr>
            <a:grpSpLocks noChangeAspect="1"/>
          </p:cNvGrpSpPr>
          <p:nvPr/>
        </p:nvGrpSpPr>
        <p:grpSpPr bwMode="auto">
          <a:xfrm>
            <a:off x="7165743" y="2204243"/>
            <a:ext cx="294408" cy="244881"/>
            <a:chOff x="3427" y="474"/>
            <a:chExt cx="428" cy="356"/>
          </a:xfrm>
          <a:solidFill>
            <a:srgbClr val="FF0000"/>
          </a:solidFill>
        </p:grpSpPr>
        <p:sp>
          <p:nvSpPr>
            <p:cNvPr id="247" name="Freeform 49">
              <a:extLst>
                <a:ext uri="{FF2B5EF4-FFF2-40B4-BE49-F238E27FC236}">
                  <a16:creationId xmlns:a16="http://schemas.microsoft.com/office/drawing/2014/main" id="{4FBD8304-FF2D-480E-AD55-EF1BE61C01C6}"/>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48" name="Freeform 50">
              <a:extLst>
                <a:ext uri="{FF2B5EF4-FFF2-40B4-BE49-F238E27FC236}">
                  <a16:creationId xmlns:a16="http://schemas.microsoft.com/office/drawing/2014/main" id="{CDC2AB34-87DA-4B9F-93A7-3564A19B1C00}"/>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49" name="Freeform 51">
              <a:extLst>
                <a:ext uri="{FF2B5EF4-FFF2-40B4-BE49-F238E27FC236}">
                  <a16:creationId xmlns:a16="http://schemas.microsoft.com/office/drawing/2014/main" id="{571B9E97-8707-4C34-906B-659DFB8ADDC9}"/>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50" name="Freeform 52">
              <a:extLst>
                <a:ext uri="{FF2B5EF4-FFF2-40B4-BE49-F238E27FC236}">
                  <a16:creationId xmlns:a16="http://schemas.microsoft.com/office/drawing/2014/main" id="{DA964A48-25C2-45D5-A247-AF4FB75E8680}"/>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251" name="Freeform 43">
            <a:extLst>
              <a:ext uri="{FF2B5EF4-FFF2-40B4-BE49-F238E27FC236}">
                <a16:creationId xmlns:a16="http://schemas.microsoft.com/office/drawing/2014/main" id="{5019C5D9-D4B3-4674-A462-C286C14EFE98}"/>
              </a:ext>
            </a:extLst>
          </p:cNvPr>
          <p:cNvSpPr>
            <a:spLocks noChangeAspect="1" noEditPoints="1"/>
          </p:cNvSpPr>
          <p:nvPr/>
        </p:nvSpPr>
        <p:spPr bwMode="auto">
          <a:xfrm>
            <a:off x="7177949" y="2626796"/>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255" name="Table 4">
            <a:extLst>
              <a:ext uri="{FF2B5EF4-FFF2-40B4-BE49-F238E27FC236}">
                <a16:creationId xmlns:a16="http://schemas.microsoft.com/office/drawing/2014/main" id="{3A1B1C75-396C-41E8-AF9C-2D5F6EA67DA9}"/>
              </a:ext>
            </a:extLst>
          </p:cNvPr>
          <p:cNvGraphicFramePr>
            <a:graphicFrameLocks noGrp="1"/>
          </p:cNvGraphicFramePr>
          <p:nvPr>
            <p:extLst>
              <p:ext uri="{D42A27DB-BD31-4B8C-83A1-F6EECF244321}">
                <p14:modId xmlns:p14="http://schemas.microsoft.com/office/powerpoint/2010/main" val="378964465"/>
              </p:ext>
            </p:extLst>
          </p:nvPr>
        </p:nvGraphicFramePr>
        <p:xfrm>
          <a:off x="7035790" y="793226"/>
          <a:ext cx="4998711" cy="6087802"/>
        </p:xfrm>
        <a:graphic>
          <a:graphicData uri="http://schemas.openxmlformats.org/drawingml/2006/table">
            <a:tbl>
              <a:tblPr firstRow="1" bandRow="1">
                <a:tableStyleId>{2D5ABB26-0587-4C30-8999-92F81FD0307C}</a:tableStyleId>
              </a:tblPr>
              <a:tblGrid>
                <a:gridCol w="475211">
                  <a:extLst>
                    <a:ext uri="{9D8B030D-6E8A-4147-A177-3AD203B41FA5}">
                      <a16:colId xmlns:a16="http://schemas.microsoft.com/office/drawing/2014/main" val="2036198197"/>
                    </a:ext>
                  </a:extLst>
                </a:gridCol>
                <a:gridCol w="4523500">
                  <a:extLst>
                    <a:ext uri="{9D8B030D-6E8A-4147-A177-3AD203B41FA5}">
                      <a16:colId xmlns:a16="http://schemas.microsoft.com/office/drawing/2014/main" val="3747225292"/>
                    </a:ext>
                  </a:extLst>
                </a:gridCol>
              </a:tblGrid>
              <a:tr h="636274">
                <a:tc gridSpan="2">
                  <a:txBody>
                    <a:bodyPr/>
                    <a:lstStyle/>
                    <a:p>
                      <a:r>
                        <a:rPr lang="en-US" b="1" dirty="0" smtClean="0">
                          <a:solidFill>
                            <a:schemeClr val="accent1"/>
                          </a:solidFill>
                        </a:rPr>
                        <a:t>Algemene </a:t>
                      </a:r>
                      <a:r>
                        <a:rPr lang="en-US" b="1" dirty="0">
                          <a:solidFill>
                            <a:schemeClr val="accent1"/>
                          </a:solidFill>
                        </a:rPr>
                        <a:t>functionaliteiten die binnen “Bemiddeling”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389123">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latin typeface="+mn-lt"/>
                        </a:rPr>
                        <a:t>Digitale matching module</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389123">
                <a:tc>
                  <a:txBody>
                    <a:bodyPr/>
                    <a:lstStyle/>
                    <a:p>
                      <a:endParaRPr lang="nl-NL" sz="1400" dirty="0"/>
                    </a:p>
                  </a:txBody>
                  <a:tcPr>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Digitale afspraakmodule (incl. notificatie functionaliteit)</a:t>
                      </a:r>
                      <a:endParaRPr lang="nl-NL" sz="1400" dirty="0">
                        <a:latin typeface="+mn-lt"/>
                      </a:endParaRPr>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6687394"/>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85552346"/>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kandidaat en werkgever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90883494"/>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Contractmodule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2694688"/>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456715909"/>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vacature aanbod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11307682"/>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Verwijsadministratie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21216459"/>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App</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21806897"/>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Werkgeversbenadering</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747285490"/>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346156226"/>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met bedrijven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208950215"/>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8583724"/>
                  </a:ext>
                </a:extLst>
              </a:tr>
            </a:tbl>
          </a:graphicData>
        </a:graphic>
      </p:graphicFrame>
      <p:grpSp>
        <p:nvGrpSpPr>
          <p:cNvPr id="256" name="Group 50">
            <a:extLst>
              <a:ext uri="{FF2B5EF4-FFF2-40B4-BE49-F238E27FC236}">
                <a16:creationId xmlns:a16="http://schemas.microsoft.com/office/drawing/2014/main" id="{DE03B609-355A-4791-953A-3CBBF18C4C4D}"/>
              </a:ext>
            </a:extLst>
          </p:cNvPr>
          <p:cNvGrpSpPr>
            <a:grpSpLocks noChangeAspect="1"/>
          </p:cNvGrpSpPr>
          <p:nvPr/>
        </p:nvGrpSpPr>
        <p:grpSpPr bwMode="auto">
          <a:xfrm>
            <a:off x="7243039" y="3436056"/>
            <a:ext cx="263644" cy="263644"/>
            <a:chOff x="5505" y="439"/>
            <a:chExt cx="426" cy="426"/>
          </a:xfrm>
          <a:solidFill>
            <a:schemeClr val="accent1"/>
          </a:solidFill>
        </p:grpSpPr>
        <p:sp>
          <p:nvSpPr>
            <p:cNvPr id="257" name="Freeform 51">
              <a:extLst>
                <a:ext uri="{FF2B5EF4-FFF2-40B4-BE49-F238E27FC236}">
                  <a16:creationId xmlns:a16="http://schemas.microsoft.com/office/drawing/2014/main" id="{505AA7AD-8580-4F14-BF0E-2FD2831F2A70}"/>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8" name="Freeform 52">
              <a:extLst>
                <a:ext uri="{FF2B5EF4-FFF2-40B4-BE49-F238E27FC236}">
                  <a16:creationId xmlns:a16="http://schemas.microsoft.com/office/drawing/2014/main" id="{A8B05B54-D0F3-4588-81C8-3A5759EB5E5D}"/>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9" name="Freeform 53">
              <a:extLst>
                <a:ext uri="{FF2B5EF4-FFF2-40B4-BE49-F238E27FC236}">
                  <a16:creationId xmlns:a16="http://schemas.microsoft.com/office/drawing/2014/main" id="{B79A0172-671D-497D-9ABD-1142902C833C}"/>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0" name="Freeform 54">
              <a:extLst>
                <a:ext uri="{FF2B5EF4-FFF2-40B4-BE49-F238E27FC236}">
                  <a16:creationId xmlns:a16="http://schemas.microsoft.com/office/drawing/2014/main" id="{13E8C1A4-3C58-426D-BA67-B275D283A222}"/>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61" name="Group 149">
            <a:extLst>
              <a:ext uri="{FF2B5EF4-FFF2-40B4-BE49-F238E27FC236}">
                <a16:creationId xmlns:a16="http://schemas.microsoft.com/office/drawing/2014/main" id="{EA2C2B23-3421-4F13-B672-0FFB363F2683}"/>
              </a:ext>
            </a:extLst>
          </p:cNvPr>
          <p:cNvGrpSpPr>
            <a:grpSpLocks noChangeAspect="1"/>
          </p:cNvGrpSpPr>
          <p:nvPr/>
        </p:nvGrpSpPr>
        <p:grpSpPr bwMode="auto">
          <a:xfrm>
            <a:off x="7224443" y="4204952"/>
            <a:ext cx="316879" cy="316878"/>
            <a:chOff x="4654" y="3225"/>
            <a:chExt cx="426" cy="426"/>
          </a:xfrm>
          <a:solidFill>
            <a:srgbClr val="FF0000"/>
          </a:solidFill>
        </p:grpSpPr>
        <p:sp>
          <p:nvSpPr>
            <p:cNvPr id="262" name="Freeform 150">
              <a:extLst>
                <a:ext uri="{FF2B5EF4-FFF2-40B4-BE49-F238E27FC236}">
                  <a16:creationId xmlns:a16="http://schemas.microsoft.com/office/drawing/2014/main" id="{185F6C35-790F-4653-86F9-2F3F06FFE61C}"/>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63" name="Freeform 151">
              <a:extLst>
                <a:ext uri="{FF2B5EF4-FFF2-40B4-BE49-F238E27FC236}">
                  <a16:creationId xmlns:a16="http://schemas.microsoft.com/office/drawing/2014/main" id="{CA1245EF-F1E5-4FD9-B62A-FEBB975F6876}"/>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64" name="Freeform 152">
              <a:extLst>
                <a:ext uri="{FF2B5EF4-FFF2-40B4-BE49-F238E27FC236}">
                  <a16:creationId xmlns:a16="http://schemas.microsoft.com/office/drawing/2014/main" id="{E22B5573-589A-4F76-8FCE-0AA563FCEB79}"/>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65" name="Freeform 153">
              <a:extLst>
                <a:ext uri="{FF2B5EF4-FFF2-40B4-BE49-F238E27FC236}">
                  <a16:creationId xmlns:a16="http://schemas.microsoft.com/office/drawing/2014/main" id="{BE6C0314-574A-4366-BA51-25630E35B7F7}"/>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66" name="Freeform 154">
              <a:extLst>
                <a:ext uri="{FF2B5EF4-FFF2-40B4-BE49-F238E27FC236}">
                  <a16:creationId xmlns:a16="http://schemas.microsoft.com/office/drawing/2014/main" id="{23AC1BB9-C0C6-4C4F-B0EB-338C18D08CC0}"/>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67" name="Freeform 155">
              <a:extLst>
                <a:ext uri="{FF2B5EF4-FFF2-40B4-BE49-F238E27FC236}">
                  <a16:creationId xmlns:a16="http://schemas.microsoft.com/office/drawing/2014/main" id="{0A2E34D7-3A04-4EEE-AF27-13A384D94B8B}"/>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268" name="Group 15">
            <a:extLst>
              <a:ext uri="{FF2B5EF4-FFF2-40B4-BE49-F238E27FC236}">
                <a16:creationId xmlns:a16="http://schemas.microsoft.com/office/drawing/2014/main" id="{3AACE010-1987-45A9-A1F0-024F83117C07}"/>
              </a:ext>
            </a:extLst>
          </p:cNvPr>
          <p:cNvGrpSpPr>
            <a:grpSpLocks noChangeAspect="1"/>
          </p:cNvGrpSpPr>
          <p:nvPr/>
        </p:nvGrpSpPr>
        <p:grpSpPr bwMode="auto">
          <a:xfrm>
            <a:off x="7205432" y="3836351"/>
            <a:ext cx="238125" cy="238919"/>
            <a:chOff x="1877" y="2122"/>
            <a:chExt cx="300" cy="301"/>
          </a:xfrm>
          <a:solidFill>
            <a:srgbClr val="FF0000"/>
          </a:solidFill>
        </p:grpSpPr>
        <p:sp>
          <p:nvSpPr>
            <p:cNvPr id="269" name="Freeform 16">
              <a:extLst>
                <a:ext uri="{FF2B5EF4-FFF2-40B4-BE49-F238E27FC236}">
                  <a16:creationId xmlns:a16="http://schemas.microsoft.com/office/drawing/2014/main" id="{E64E7E8F-1926-43B7-9D9B-37A3411F4DC2}"/>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0" name="Freeform 17">
              <a:extLst>
                <a:ext uri="{FF2B5EF4-FFF2-40B4-BE49-F238E27FC236}">
                  <a16:creationId xmlns:a16="http://schemas.microsoft.com/office/drawing/2014/main" id="{863BAEEB-8820-4C5D-BBF2-B8B23DDF52E6}"/>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1" name="Freeform 18">
              <a:extLst>
                <a:ext uri="{FF2B5EF4-FFF2-40B4-BE49-F238E27FC236}">
                  <a16:creationId xmlns:a16="http://schemas.microsoft.com/office/drawing/2014/main" id="{932D3025-09EB-4F06-839A-943657BDC64F}"/>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2" name="Freeform 19">
              <a:extLst>
                <a:ext uri="{FF2B5EF4-FFF2-40B4-BE49-F238E27FC236}">
                  <a16:creationId xmlns:a16="http://schemas.microsoft.com/office/drawing/2014/main" id="{4826709F-E700-4271-9606-BD8E05E8B476}"/>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3" name="Freeform 20">
              <a:extLst>
                <a:ext uri="{FF2B5EF4-FFF2-40B4-BE49-F238E27FC236}">
                  <a16:creationId xmlns:a16="http://schemas.microsoft.com/office/drawing/2014/main" id="{78B6DCB0-1C15-44DD-BA6B-15E5E8BA5271}"/>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4" name="Freeform 21">
              <a:extLst>
                <a:ext uri="{FF2B5EF4-FFF2-40B4-BE49-F238E27FC236}">
                  <a16:creationId xmlns:a16="http://schemas.microsoft.com/office/drawing/2014/main" id="{FCA6A53D-3C0D-4EAD-9C0C-28ACD7B9254F}"/>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5" name="Freeform 22">
              <a:extLst>
                <a:ext uri="{FF2B5EF4-FFF2-40B4-BE49-F238E27FC236}">
                  <a16:creationId xmlns:a16="http://schemas.microsoft.com/office/drawing/2014/main" id="{7FC09FC8-CAA9-46A1-A536-6CDC0AB7FDB7}"/>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6" name="Freeform 23">
              <a:extLst>
                <a:ext uri="{FF2B5EF4-FFF2-40B4-BE49-F238E27FC236}">
                  <a16:creationId xmlns:a16="http://schemas.microsoft.com/office/drawing/2014/main" id="{F098CC80-FD5E-4227-9D0E-86E0A27443CD}"/>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77" name="Group 276">
            <a:extLst>
              <a:ext uri="{FF2B5EF4-FFF2-40B4-BE49-F238E27FC236}">
                <a16:creationId xmlns:a16="http://schemas.microsoft.com/office/drawing/2014/main" id="{785E809A-7A4A-429C-BA82-E93D34D22999}"/>
              </a:ext>
            </a:extLst>
          </p:cNvPr>
          <p:cNvGrpSpPr/>
          <p:nvPr/>
        </p:nvGrpSpPr>
        <p:grpSpPr>
          <a:xfrm>
            <a:off x="7169693" y="1438050"/>
            <a:ext cx="289082" cy="312393"/>
            <a:chOff x="2390775" y="912813"/>
            <a:chExt cx="608013" cy="638176"/>
          </a:xfrm>
          <a:solidFill>
            <a:srgbClr val="FF0000"/>
          </a:solidFill>
        </p:grpSpPr>
        <p:sp>
          <p:nvSpPr>
            <p:cNvPr id="278" name="Freeform 5">
              <a:extLst>
                <a:ext uri="{FF2B5EF4-FFF2-40B4-BE49-F238E27FC236}">
                  <a16:creationId xmlns:a16="http://schemas.microsoft.com/office/drawing/2014/main" id="{CF3F7694-0817-4547-9D15-36810CEDD207}"/>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9" name="Freeform 6">
              <a:extLst>
                <a:ext uri="{FF2B5EF4-FFF2-40B4-BE49-F238E27FC236}">
                  <a16:creationId xmlns:a16="http://schemas.microsoft.com/office/drawing/2014/main" id="{D31C6450-716B-4E2B-8494-44EC371CFFE0}"/>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0" name="Freeform 7">
              <a:extLst>
                <a:ext uri="{FF2B5EF4-FFF2-40B4-BE49-F238E27FC236}">
                  <a16:creationId xmlns:a16="http://schemas.microsoft.com/office/drawing/2014/main" id="{84414A30-D8A4-4EDB-A332-CB388399468C}"/>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1" name="Freeform 8">
              <a:extLst>
                <a:ext uri="{FF2B5EF4-FFF2-40B4-BE49-F238E27FC236}">
                  <a16:creationId xmlns:a16="http://schemas.microsoft.com/office/drawing/2014/main" id="{9056EDA9-D340-4244-80D9-ABCC971FF3FF}"/>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2" name="Freeform 9">
              <a:extLst>
                <a:ext uri="{FF2B5EF4-FFF2-40B4-BE49-F238E27FC236}">
                  <a16:creationId xmlns:a16="http://schemas.microsoft.com/office/drawing/2014/main" id="{93DECE0D-B66B-4AC4-9F32-5B2C9B5BDB54}"/>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83" name="Group 282">
            <a:extLst>
              <a:ext uri="{FF2B5EF4-FFF2-40B4-BE49-F238E27FC236}">
                <a16:creationId xmlns:a16="http://schemas.microsoft.com/office/drawing/2014/main" id="{4DEC348D-B93B-4F81-92BC-B6959B042934}"/>
              </a:ext>
            </a:extLst>
          </p:cNvPr>
          <p:cNvGrpSpPr/>
          <p:nvPr/>
        </p:nvGrpSpPr>
        <p:grpSpPr>
          <a:xfrm>
            <a:off x="7208825" y="4568877"/>
            <a:ext cx="321305" cy="288469"/>
            <a:chOff x="9164638" y="4545013"/>
            <a:chExt cx="635000" cy="542925"/>
          </a:xfrm>
          <a:solidFill>
            <a:srgbClr val="FF0000"/>
          </a:solidFill>
        </p:grpSpPr>
        <p:sp>
          <p:nvSpPr>
            <p:cNvPr id="284" name="Freeform 9">
              <a:extLst>
                <a:ext uri="{FF2B5EF4-FFF2-40B4-BE49-F238E27FC236}">
                  <a16:creationId xmlns:a16="http://schemas.microsoft.com/office/drawing/2014/main" id="{71608B38-AF88-4C44-9C78-578EA27765CB}"/>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5" name="Freeform 10">
              <a:extLst>
                <a:ext uri="{FF2B5EF4-FFF2-40B4-BE49-F238E27FC236}">
                  <a16:creationId xmlns:a16="http://schemas.microsoft.com/office/drawing/2014/main" id="{0B47E293-3F71-46C4-A97A-59D893824F4A}"/>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6" name="Freeform 11">
              <a:extLst>
                <a:ext uri="{FF2B5EF4-FFF2-40B4-BE49-F238E27FC236}">
                  <a16:creationId xmlns:a16="http://schemas.microsoft.com/office/drawing/2014/main" id="{73F66FEA-9026-476D-AE53-693461AED85D}"/>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7" name="Freeform 12">
              <a:extLst>
                <a:ext uri="{FF2B5EF4-FFF2-40B4-BE49-F238E27FC236}">
                  <a16:creationId xmlns:a16="http://schemas.microsoft.com/office/drawing/2014/main" id="{6E986323-5E62-49C4-909E-2898069867C3}"/>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88" name="Group 287">
            <a:extLst>
              <a:ext uri="{FF2B5EF4-FFF2-40B4-BE49-F238E27FC236}">
                <a16:creationId xmlns:a16="http://schemas.microsoft.com/office/drawing/2014/main" id="{299E1EF9-A5D2-459D-A464-CE235946624F}"/>
              </a:ext>
            </a:extLst>
          </p:cNvPr>
          <p:cNvGrpSpPr/>
          <p:nvPr/>
        </p:nvGrpSpPr>
        <p:grpSpPr>
          <a:xfrm>
            <a:off x="7283723" y="4981127"/>
            <a:ext cx="222960" cy="288469"/>
            <a:chOff x="6899275" y="1579563"/>
            <a:chExt cx="476250" cy="544513"/>
          </a:xfrm>
          <a:solidFill>
            <a:srgbClr val="FF0000"/>
          </a:solidFill>
        </p:grpSpPr>
        <p:sp>
          <p:nvSpPr>
            <p:cNvPr id="289" name="Freeform 48">
              <a:extLst>
                <a:ext uri="{FF2B5EF4-FFF2-40B4-BE49-F238E27FC236}">
                  <a16:creationId xmlns:a16="http://schemas.microsoft.com/office/drawing/2014/main" id="{38362556-9300-44EE-9DA7-6D69E769BDEC}"/>
                </a:ext>
              </a:extLst>
            </p:cNvPr>
            <p:cNvSpPr>
              <a:spLocks noEditPoints="1"/>
            </p:cNvSpPr>
            <p:nvPr/>
          </p:nvSpPr>
          <p:spPr bwMode="auto">
            <a:xfrm>
              <a:off x="6899275" y="1604963"/>
              <a:ext cx="317500" cy="519113"/>
            </a:xfrm>
            <a:custGeom>
              <a:avLst/>
              <a:gdLst>
                <a:gd name="T0" fmla="*/ 46 w 48"/>
                <a:gd name="T1" fmla="*/ 38 h 80"/>
                <a:gd name="T2" fmla="*/ 44 w 48"/>
                <a:gd name="T3" fmla="*/ 40 h 80"/>
                <a:gd name="T4" fmla="*/ 44 w 48"/>
                <a:gd name="T5" fmla="*/ 60 h 80"/>
                <a:gd name="T6" fmla="*/ 4 w 48"/>
                <a:gd name="T7" fmla="*/ 60 h 80"/>
                <a:gd name="T8" fmla="*/ 4 w 48"/>
                <a:gd name="T9" fmla="*/ 20 h 80"/>
                <a:gd name="T10" fmla="*/ 22 w 48"/>
                <a:gd name="T11" fmla="*/ 20 h 80"/>
                <a:gd name="T12" fmla="*/ 24 w 48"/>
                <a:gd name="T13" fmla="*/ 18 h 80"/>
                <a:gd name="T14" fmla="*/ 22 w 48"/>
                <a:gd name="T15" fmla="*/ 16 h 80"/>
                <a:gd name="T16" fmla="*/ 4 w 48"/>
                <a:gd name="T17" fmla="*/ 16 h 80"/>
                <a:gd name="T18" fmla="*/ 4 w 48"/>
                <a:gd name="T19" fmla="*/ 10 h 80"/>
                <a:gd name="T20" fmla="*/ 10 w 48"/>
                <a:gd name="T21" fmla="*/ 4 h 80"/>
                <a:gd name="T22" fmla="*/ 22 w 48"/>
                <a:gd name="T23" fmla="*/ 4 h 80"/>
                <a:gd name="T24" fmla="*/ 24 w 48"/>
                <a:gd name="T25" fmla="*/ 2 h 80"/>
                <a:gd name="T26" fmla="*/ 22 w 48"/>
                <a:gd name="T27" fmla="*/ 0 h 80"/>
                <a:gd name="T28" fmla="*/ 10 w 48"/>
                <a:gd name="T29" fmla="*/ 0 h 80"/>
                <a:gd name="T30" fmla="*/ 0 w 48"/>
                <a:gd name="T31" fmla="*/ 10 h 80"/>
                <a:gd name="T32" fmla="*/ 0 w 48"/>
                <a:gd name="T33" fmla="*/ 70 h 80"/>
                <a:gd name="T34" fmla="*/ 10 w 48"/>
                <a:gd name="T35" fmla="*/ 80 h 80"/>
                <a:gd name="T36" fmla="*/ 38 w 48"/>
                <a:gd name="T37" fmla="*/ 80 h 80"/>
                <a:gd name="T38" fmla="*/ 48 w 48"/>
                <a:gd name="T39" fmla="*/ 70 h 80"/>
                <a:gd name="T40" fmla="*/ 48 w 48"/>
                <a:gd name="T41" fmla="*/ 40 h 80"/>
                <a:gd name="T42" fmla="*/ 46 w 48"/>
                <a:gd name="T43" fmla="*/ 38 h 80"/>
                <a:gd name="T44" fmla="*/ 38 w 48"/>
                <a:gd name="T45" fmla="*/ 76 h 80"/>
                <a:gd name="T46" fmla="*/ 10 w 48"/>
                <a:gd name="T47" fmla="*/ 76 h 80"/>
                <a:gd name="T48" fmla="*/ 4 w 48"/>
                <a:gd name="T49" fmla="*/ 70 h 80"/>
                <a:gd name="T50" fmla="*/ 4 w 48"/>
                <a:gd name="T51" fmla="*/ 64 h 80"/>
                <a:gd name="T52" fmla="*/ 44 w 48"/>
                <a:gd name="T53" fmla="*/ 64 h 80"/>
                <a:gd name="T54" fmla="*/ 44 w 48"/>
                <a:gd name="T55" fmla="*/ 70 h 80"/>
                <a:gd name="T56" fmla="*/ 38 w 48"/>
                <a:gd name="T57" fmla="*/ 7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 h="80">
                  <a:moveTo>
                    <a:pt x="46" y="38"/>
                  </a:moveTo>
                  <a:cubicBezTo>
                    <a:pt x="45" y="38"/>
                    <a:pt x="44" y="39"/>
                    <a:pt x="44" y="40"/>
                  </a:cubicBezTo>
                  <a:cubicBezTo>
                    <a:pt x="44" y="60"/>
                    <a:pt x="44" y="60"/>
                    <a:pt x="44" y="60"/>
                  </a:cubicBezTo>
                  <a:cubicBezTo>
                    <a:pt x="4" y="60"/>
                    <a:pt x="4" y="60"/>
                    <a:pt x="4" y="60"/>
                  </a:cubicBezTo>
                  <a:cubicBezTo>
                    <a:pt x="4" y="20"/>
                    <a:pt x="4" y="20"/>
                    <a:pt x="4" y="20"/>
                  </a:cubicBezTo>
                  <a:cubicBezTo>
                    <a:pt x="22" y="20"/>
                    <a:pt x="22" y="20"/>
                    <a:pt x="22" y="20"/>
                  </a:cubicBezTo>
                  <a:cubicBezTo>
                    <a:pt x="23" y="20"/>
                    <a:pt x="24" y="19"/>
                    <a:pt x="24" y="18"/>
                  </a:cubicBezTo>
                  <a:cubicBezTo>
                    <a:pt x="24" y="17"/>
                    <a:pt x="23" y="16"/>
                    <a:pt x="22" y="16"/>
                  </a:cubicBezTo>
                  <a:cubicBezTo>
                    <a:pt x="4" y="16"/>
                    <a:pt x="4" y="16"/>
                    <a:pt x="4" y="16"/>
                  </a:cubicBezTo>
                  <a:cubicBezTo>
                    <a:pt x="4" y="10"/>
                    <a:pt x="4" y="10"/>
                    <a:pt x="4" y="10"/>
                  </a:cubicBezTo>
                  <a:cubicBezTo>
                    <a:pt x="4" y="7"/>
                    <a:pt x="7" y="4"/>
                    <a:pt x="10" y="4"/>
                  </a:cubicBezTo>
                  <a:cubicBezTo>
                    <a:pt x="22" y="4"/>
                    <a:pt x="22" y="4"/>
                    <a:pt x="22" y="4"/>
                  </a:cubicBezTo>
                  <a:cubicBezTo>
                    <a:pt x="23" y="4"/>
                    <a:pt x="24" y="3"/>
                    <a:pt x="24" y="2"/>
                  </a:cubicBezTo>
                  <a:cubicBezTo>
                    <a:pt x="24" y="1"/>
                    <a:pt x="23" y="0"/>
                    <a:pt x="22" y="0"/>
                  </a:cubicBezTo>
                  <a:cubicBezTo>
                    <a:pt x="10" y="0"/>
                    <a:pt x="10" y="0"/>
                    <a:pt x="10" y="0"/>
                  </a:cubicBezTo>
                  <a:cubicBezTo>
                    <a:pt x="4" y="0"/>
                    <a:pt x="0" y="4"/>
                    <a:pt x="0" y="10"/>
                  </a:cubicBezTo>
                  <a:cubicBezTo>
                    <a:pt x="0" y="70"/>
                    <a:pt x="0" y="70"/>
                    <a:pt x="0" y="70"/>
                  </a:cubicBezTo>
                  <a:cubicBezTo>
                    <a:pt x="0" y="76"/>
                    <a:pt x="4" y="80"/>
                    <a:pt x="10" y="80"/>
                  </a:cubicBezTo>
                  <a:cubicBezTo>
                    <a:pt x="38" y="80"/>
                    <a:pt x="38" y="80"/>
                    <a:pt x="38" y="80"/>
                  </a:cubicBezTo>
                  <a:cubicBezTo>
                    <a:pt x="44" y="80"/>
                    <a:pt x="48" y="76"/>
                    <a:pt x="48" y="70"/>
                  </a:cubicBezTo>
                  <a:cubicBezTo>
                    <a:pt x="48" y="40"/>
                    <a:pt x="48" y="40"/>
                    <a:pt x="48" y="40"/>
                  </a:cubicBezTo>
                  <a:cubicBezTo>
                    <a:pt x="48" y="39"/>
                    <a:pt x="47" y="38"/>
                    <a:pt x="46" y="38"/>
                  </a:cubicBezTo>
                  <a:close/>
                  <a:moveTo>
                    <a:pt x="38" y="76"/>
                  </a:moveTo>
                  <a:cubicBezTo>
                    <a:pt x="10" y="76"/>
                    <a:pt x="10" y="76"/>
                    <a:pt x="10" y="76"/>
                  </a:cubicBezTo>
                  <a:cubicBezTo>
                    <a:pt x="7" y="76"/>
                    <a:pt x="4" y="73"/>
                    <a:pt x="4" y="70"/>
                  </a:cubicBezTo>
                  <a:cubicBezTo>
                    <a:pt x="4" y="64"/>
                    <a:pt x="4" y="64"/>
                    <a:pt x="4" y="64"/>
                  </a:cubicBezTo>
                  <a:cubicBezTo>
                    <a:pt x="44" y="64"/>
                    <a:pt x="44" y="64"/>
                    <a:pt x="44" y="64"/>
                  </a:cubicBezTo>
                  <a:cubicBezTo>
                    <a:pt x="44" y="70"/>
                    <a:pt x="44" y="70"/>
                    <a:pt x="44" y="70"/>
                  </a:cubicBezTo>
                  <a:cubicBezTo>
                    <a:pt x="44" y="73"/>
                    <a:pt x="41" y="76"/>
                    <a:pt x="3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0" name="Freeform 49">
              <a:extLst>
                <a:ext uri="{FF2B5EF4-FFF2-40B4-BE49-F238E27FC236}">
                  <a16:creationId xmlns:a16="http://schemas.microsoft.com/office/drawing/2014/main" id="{D9266020-70D7-4C27-A0BE-6F4E08F7D0A9}"/>
                </a:ext>
              </a:extLst>
            </p:cNvPr>
            <p:cNvSpPr>
              <a:spLocks/>
            </p:cNvSpPr>
            <p:nvPr/>
          </p:nvSpPr>
          <p:spPr bwMode="auto">
            <a:xfrm>
              <a:off x="7004050" y="1657350"/>
              <a:ext cx="53975" cy="25400"/>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1" name="Freeform 50">
              <a:extLst>
                <a:ext uri="{FF2B5EF4-FFF2-40B4-BE49-F238E27FC236}">
                  <a16:creationId xmlns:a16="http://schemas.microsoft.com/office/drawing/2014/main" id="{23B698BD-A5EC-4485-A058-A362DAF8528F}"/>
                </a:ext>
              </a:extLst>
            </p:cNvPr>
            <p:cNvSpPr>
              <a:spLocks noEditPoints="1"/>
            </p:cNvSpPr>
            <p:nvPr/>
          </p:nvSpPr>
          <p:spPr bwMode="auto">
            <a:xfrm>
              <a:off x="7031038" y="2033588"/>
              <a:ext cx="52388" cy="50800"/>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2" name="Freeform 51">
              <a:extLst>
                <a:ext uri="{FF2B5EF4-FFF2-40B4-BE49-F238E27FC236}">
                  <a16:creationId xmlns:a16="http://schemas.microsoft.com/office/drawing/2014/main" id="{CAC2A3DC-3096-4EBF-A617-3C5E8D5B5E26}"/>
                </a:ext>
              </a:extLst>
            </p:cNvPr>
            <p:cNvSpPr>
              <a:spLocks noEditPoints="1"/>
            </p:cNvSpPr>
            <p:nvPr/>
          </p:nvSpPr>
          <p:spPr bwMode="auto">
            <a:xfrm>
              <a:off x="7083425" y="1579563"/>
              <a:ext cx="292100" cy="285750"/>
            </a:xfrm>
            <a:custGeom>
              <a:avLst/>
              <a:gdLst>
                <a:gd name="T0" fmla="*/ 43 w 44"/>
                <a:gd name="T1" fmla="*/ 41 h 44"/>
                <a:gd name="T2" fmla="*/ 32 w 44"/>
                <a:gd name="T3" fmla="*/ 29 h 44"/>
                <a:gd name="T4" fmla="*/ 36 w 44"/>
                <a:gd name="T5" fmla="*/ 18 h 44"/>
                <a:gd name="T6" fmla="*/ 18 w 44"/>
                <a:gd name="T7" fmla="*/ 0 h 44"/>
                <a:gd name="T8" fmla="*/ 0 w 44"/>
                <a:gd name="T9" fmla="*/ 18 h 44"/>
                <a:gd name="T10" fmla="*/ 18 w 44"/>
                <a:gd name="T11" fmla="*/ 36 h 44"/>
                <a:gd name="T12" fmla="*/ 29 w 44"/>
                <a:gd name="T13" fmla="*/ 32 h 44"/>
                <a:gd name="T14" fmla="*/ 41 w 44"/>
                <a:gd name="T15" fmla="*/ 43 h 44"/>
                <a:gd name="T16" fmla="*/ 42 w 44"/>
                <a:gd name="T17" fmla="*/ 44 h 44"/>
                <a:gd name="T18" fmla="*/ 43 w 44"/>
                <a:gd name="T19" fmla="*/ 43 h 44"/>
                <a:gd name="T20" fmla="*/ 43 w 44"/>
                <a:gd name="T21" fmla="*/ 41 h 44"/>
                <a:gd name="T22" fmla="*/ 4 w 44"/>
                <a:gd name="T23" fmla="*/ 18 h 44"/>
                <a:gd name="T24" fmla="*/ 18 w 44"/>
                <a:gd name="T25" fmla="*/ 4 h 44"/>
                <a:gd name="T26" fmla="*/ 32 w 44"/>
                <a:gd name="T27" fmla="*/ 18 h 44"/>
                <a:gd name="T28" fmla="*/ 18 w 44"/>
                <a:gd name="T29" fmla="*/ 32 h 44"/>
                <a:gd name="T30" fmla="*/ 4 w 44"/>
                <a:gd name="T31"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44">
                  <a:moveTo>
                    <a:pt x="43" y="41"/>
                  </a:moveTo>
                  <a:cubicBezTo>
                    <a:pt x="32" y="29"/>
                    <a:pt x="32" y="29"/>
                    <a:pt x="32" y="29"/>
                  </a:cubicBezTo>
                  <a:cubicBezTo>
                    <a:pt x="34" y="26"/>
                    <a:pt x="36" y="22"/>
                    <a:pt x="36" y="18"/>
                  </a:cubicBezTo>
                  <a:cubicBezTo>
                    <a:pt x="36" y="8"/>
                    <a:pt x="28" y="0"/>
                    <a:pt x="18" y="0"/>
                  </a:cubicBezTo>
                  <a:cubicBezTo>
                    <a:pt x="8" y="0"/>
                    <a:pt x="0" y="8"/>
                    <a:pt x="0" y="18"/>
                  </a:cubicBezTo>
                  <a:cubicBezTo>
                    <a:pt x="0" y="28"/>
                    <a:pt x="8" y="36"/>
                    <a:pt x="18" y="36"/>
                  </a:cubicBezTo>
                  <a:cubicBezTo>
                    <a:pt x="22" y="36"/>
                    <a:pt x="26" y="34"/>
                    <a:pt x="29" y="32"/>
                  </a:cubicBezTo>
                  <a:cubicBezTo>
                    <a:pt x="41" y="43"/>
                    <a:pt x="41" y="43"/>
                    <a:pt x="41" y="43"/>
                  </a:cubicBezTo>
                  <a:cubicBezTo>
                    <a:pt x="41" y="44"/>
                    <a:pt x="41" y="44"/>
                    <a:pt x="42" y="44"/>
                  </a:cubicBezTo>
                  <a:cubicBezTo>
                    <a:pt x="43" y="44"/>
                    <a:pt x="43" y="44"/>
                    <a:pt x="43" y="43"/>
                  </a:cubicBezTo>
                  <a:cubicBezTo>
                    <a:pt x="44" y="43"/>
                    <a:pt x="44" y="41"/>
                    <a:pt x="43" y="41"/>
                  </a:cubicBezTo>
                  <a:close/>
                  <a:moveTo>
                    <a:pt x="4" y="18"/>
                  </a:moveTo>
                  <a:cubicBezTo>
                    <a:pt x="4" y="10"/>
                    <a:pt x="10" y="4"/>
                    <a:pt x="18" y="4"/>
                  </a:cubicBezTo>
                  <a:cubicBezTo>
                    <a:pt x="26" y="4"/>
                    <a:pt x="32" y="10"/>
                    <a:pt x="32" y="18"/>
                  </a:cubicBezTo>
                  <a:cubicBezTo>
                    <a:pt x="32" y="26"/>
                    <a:pt x="26" y="32"/>
                    <a:pt x="18" y="32"/>
                  </a:cubicBezTo>
                  <a:cubicBezTo>
                    <a:pt x="10" y="32"/>
                    <a:pt x="4" y="26"/>
                    <a:pt x="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93" name="Group 190">
            <a:extLst>
              <a:ext uri="{FF2B5EF4-FFF2-40B4-BE49-F238E27FC236}">
                <a16:creationId xmlns:a16="http://schemas.microsoft.com/office/drawing/2014/main" id="{5681EBE3-1309-48AD-B772-BCE62BD5867F}"/>
              </a:ext>
            </a:extLst>
          </p:cNvPr>
          <p:cNvGrpSpPr>
            <a:grpSpLocks noChangeAspect="1"/>
          </p:cNvGrpSpPr>
          <p:nvPr/>
        </p:nvGrpSpPr>
        <p:grpSpPr bwMode="auto">
          <a:xfrm>
            <a:off x="7216229" y="5434436"/>
            <a:ext cx="346313" cy="201476"/>
            <a:chOff x="6539" y="3087"/>
            <a:chExt cx="428" cy="249"/>
          </a:xfrm>
          <a:solidFill>
            <a:srgbClr val="FF0000"/>
          </a:solidFill>
        </p:grpSpPr>
        <p:sp>
          <p:nvSpPr>
            <p:cNvPr id="294" name="Freeform 191">
              <a:extLst>
                <a:ext uri="{FF2B5EF4-FFF2-40B4-BE49-F238E27FC236}">
                  <a16:creationId xmlns:a16="http://schemas.microsoft.com/office/drawing/2014/main" id="{2EE77C99-A19F-4AE2-9685-A62E041AA7F1}"/>
                </a:ext>
              </a:extLst>
            </p:cNvPr>
            <p:cNvSpPr>
              <a:spLocks noEditPoints="1"/>
            </p:cNvSpPr>
            <p:nvPr/>
          </p:nvSpPr>
          <p:spPr bwMode="auto">
            <a:xfrm>
              <a:off x="6539" y="3087"/>
              <a:ext cx="428" cy="249"/>
            </a:xfrm>
            <a:custGeom>
              <a:avLst/>
              <a:gdLst>
                <a:gd name="T0" fmla="*/ 144 w 289"/>
                <a:gd name="T1" fmla="*/ 168 h 168"/>
                <a:gd name="T2" fmla="*/ 2 w 289"/>
                <a:gd name="T3" fmla="*/ 88 h 168"/>
                <a:gd name="T4" fmla="*/ 2 w 289"/>
                <a:gd name="T5" fmla="*/ 80 h 168"/>
                <a:gd name="T6" fmla="*/ 144 w 289"/>
                <a:gd name="T7" fmla="*/ 0 h 168"/>
                <a:gd name="T8" fmla="*/ 287 w 289"/>
                <a:gd name="T9" fmla="*/ 80 h 168"/>
                <a:gd name="T10" fmla="*/ 287 w 289"/>
                <a:gd name="T11" fmla="*/ 88 h 168"/>
                <a:gd name="T12" fmla="*/ 144 w 289"/>
                <a:gd name="T13" fmla="*/ 168 h 168"/>
                <a:gd name="T14" fmla="*/ 14 w 289"/>
                <a:gd name="T15" fmla="*/ 84 h 168"/>
                <a:gd name="T16" fmla="*/ 144 w 289"/>
                <a:gd name="T17" fmla="*/ 156 h 168"/>
                <a:gd name="T18" fmla="*/ 275 w 289"/>
                <a:gd name="T19" fmla="*/ 84 h 168"/>
                <a:gd name="T20" fmla="*/ 144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4" y="168"/>
                  </a:moveTo>
                  <a:cubicBezTo>
                    <a:pt x="66" y="168"/>
                    <a:pt x="4" y="91"/>
                    <a:pt x="2" y="88"/>
                  </a:cubicBezTo>
                  <a:cubicBezTo>
                    <a:pt x="0" y="86"/>
                    <a:pt x="0" y="82"/>
                    <a:pt x="2" y="80"/>
                  </a:cubicBezTo>
                  <a:cubicBezTo>
                    <a:pt x="4" y="77"/>
                    <a:pt x="66" y="0"/>
                    <a:pt x="144" y="0"/>
                  </a:cubicBezTo>
                  <a:cubicBezTo>
                    <a:pt x="223" y="0"/>
                    <a:pt x="285" y="77"/>
                    <a:pt x="287" y="80"/>
                  </a:cubicBezTo>
                  <a:cubicBezTo>
                    <a:pt x="289" y="82"/>
                    <a:pt x="289" y="86"/>
                    <a:pt x="287" y="88"/>
                  </a:cubicBezTo>
                  <a:cubicBezTo>
                    <a:pt x="285" y="91"/>
                    <a:pt x="223" y="168"/>
                    <a:pt x="144" y="168"/>
                  </a:cubicBezTo>
                  <a:close/>
                  <a:moveTo>
                    <a:pt x="14" y="84"/>
                  </a:moveTo>
                  <a:cubicBezTo>
                    <a:pt x="28" y="99"/>
                    <a:pt x="81" y="156"/>
                    <a:pt x="144" y="156"/>
                  </a:cubicBezTo>
                  <a:cubicBezTo>
                    <a:pt x="207" y="156"/>
                    <a:pt x="261" y="99"/>
                    <a:pt x="275" y="84"/>
                  </a:cubicBezTo>
                  <a:cubicBezTo>
                    <a:pt x="261" y="69"/>
                    <a:pt x="207" y="12"/>
                    <a:pt x="144" y="12"/>
                  </a:cubicBezTo>
                  <a:cubicBezTo>
                    <a:pt x="81" y="12"/>
                    <a:pt x="28" y="69"/>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95" name="Freeform 192">
              <a:extLst>
                <a:ext uri="{FF2B5EF4-FFF2-40B4-BE49-F238E27FC236}">
                  <a16:creationId xmlns:a16="http://schemas.microsoft.com/office/drawing/2014/main" id="{FA616F55-C6F4-4CF1-A7AF-9038B643E576}"/>
                </a:ext>
              </a:extLst>
            </p:cNvPr>
            <p:cNvSpPr>
              <a:spLocks noEditPoints="1"/>
            </p:cNvSpPr>
            <p:nvPr/>
          </p:nvSpPr>
          <p:spPr bwMode="auto">
            <a:xfrm>
              <a:off x="6672" y="3132"/>
              <a:ext cx="160" cy="159"/>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5" y="108"/>
                    <a:pt x="0" y="84"/>
                    <a:pt x="0" y="54"/>
                  </a:cubicBezTo>
                  <a:cubicBezTo>
                    <a:pt x="0" y="24"/>
                    <a:pt x="25"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8" y="96"/>
                    <a:pt x="96" y="77"/>
                    <a:pt x="96" y="54"/>
                  </a:cubicBezTo>
                  <a:cubicBezTo>
                    <a:pt x="96" y="31"/>
                    <a:pt x="7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96" name="Freeform 193">
              <a:extLst>
                <a:ext uri="{FF2B5EF4-FFF2-40B4-BE49-F238E27FC236}">
                  <a16:creationId xmlns:a16="http://schemas.microsoft.com/office/drawing/2014/main" id="{42090D78-8140-4F05-BE51-65E739CCB5C1}"/>
                </a:ext>
              </a:extLst>
            </p:cNvPr>
            <p:cNvSpPr>
              <a:spLocks/>
            </p:cNvSpPr>
            <p:nvPr/>
          </p:nvSpPr>
          <p:spPr bwMode="auto">
            <a:xfrm>
              <a:off x="6708" y="3167"/>
              <a:ext cx="89" cy="89"/>
            </a:xfrm>
            <a:custGeom>
              <a:avLst/>
              <a:gdLst>
                <a:gd name="T0" fmla="*/ 30 w 60"/>
                <a:gd name="T1" fmla="*/ 60 h 60"/>
                <a:gd name="T2" fmla="*/ 0 w 60"/>
                <a:gd name="T3" fmla="*/ 30 h 60"/>
                <a:gd name="T4" fmla="*/ 6 w 60"/>
                <a:gd name="T5" fmla="*/ 24 h 60"/>
                <a:gd name="T6" fmla="*/ 12 w 60"/>
                <a:gd name="T7" fmla="*/ 30 h 60"/>
                <a:gd name="T8" fmla="*/ 30 w 60"/>
                <a:gd name="T9" fmla="*/ 48 h 60"/>
                <a:gd name="T10" fmla="*/ 48 w 60"/>
                <a:gd name="T11" fmla="*/ 30 h 60"/>
                <a:gd name="T12" fmla="*/ 30 w 60"/>
                <a:gd name="T13" fmla="*/ 12 h 60"/>
                <a:gd name="T14" fmla="*/ 24 w 60"/>
                <a:gd name="T15" fmla="*/ 6 h 60"/>
                <a:gd name="T16" fmla="*/ 30 w 60"/>
                <a:gd name="T17" fmla="*/ 0 h 60"/>
                <a:gd name="T18" fmla="*/ 60 w 60"/>
                <a:gd name="T19" fmla="*/ 30 h 60"/>
                <a:gd name="T20" fmla="*/ 30 w 60"/>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30" y="60"/>
                  </a:moveTo>
                  <a:cubicBezTo>
                    <a:pt x="14" y="60"/>
                    <a:pt x="0" y="47"/>
                    <a:pt x="0" y="30"/>
                  </a:cubicBezTo>
                  <a:cubicBezTo>
                    <a:pt x="0" y="27"/>
                    <a:pt x="3" y="24"/>
                    <a:pt x="6" y="24"/>
                  </a:cubicBezTo>
                  <a:cubicBezTo>
                    <a:pt x="10" y="24"/>
                    <a:pt x="12" y="27"/>
                    <a:pt x="12" y="30"/>
                  </a:cubicBezTo>
                  <a:cubicBezTo>
                    <a:pt x="12" y="40"/>
                    <a:pt x="21" y="48"/>
                    <a:pt x="30" y="48"/>
                  </a:cubicBezTo>
                  <a:cubicBezTo>
                    <a:pt x="40" y="48"/>
                    <a:pt x="48" y="40"/>
                    <a:pt x="48" y="30"/>
                  </a:cubicBezTo>
                  <a:cubicBezTo>
                    <a:pt x="48" y="20"/>
                    <a:pt x="40" y="12"/>
                    <a:pt x="30" y="12"/>
                  </a:cubicBezTo>
                  <a:cubicBezTo>
                    <a:pt x="27" y="12"/>
                    <a:pt x="24" y="9"/>
                    <a:pt x="24" y="6"/>
                  </a:cubicBezTo>
                  <a:cubicBezTo>
                    <a:pt x="24" y="3"/>
                    <a:pt x="27" y="0"/>
                    <a:pt x="30" y="0"/>
                  </a:cubicBezTo>
                  <a:cubicBezTo>
                    <a:pt x="47" y="0"/>
                    <a:pt x="60" y="13"/>
                    <a:pt x="60" y="30"/>
                  </a:cubicBezTo>
                  <a:cubicBezTo>
                    <a:pt x="60" y="47"/>
                    <a:pt x="47"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13" name="Group 33">
            <a:extLst>
              <a:ext uri="{FF2B5EF4-FFF2-40B4-BE49-F238E27FC236}">
                <a16:creationId xmlns:a16="http://schemas.microsoft.com/office/drawing/2014/main" id="{EB03A34A-A9A3-4724-9AEF-6DF1AF78842A}"/>
              </a:ext>
            </a:extLst>
          </p:cNvPr>
          <p:cNvGrpSpPr>
            <a:grpSpLocks noChangeAspect="1"/>
          </p:cNvGrpSpPr>
          <p:nvPr/>
        </p:nvGrpSpPr>
        <p:grpSpPr bwMode="auto">
          <a:xfrm>
            <a:off x="7295742" y="5778939"/>
            <a:ext cx="252515" cy="252514"/>
            <a:chOff x="3438" y="437"/>
            <a:chExt cx="428" cy="428"/>
          </a:xfrm>
          <a:solidFill>
            <a:srgbClr val="FF0000"/>
          </a:solidFill>
        </p:grpSpPr>
        <p:sp>
          <p:nvSpPr>
            <p:cNvPr id="114" name="Freeform 34">
              <a:extLst>
                <a:ext uri="{FF2B5EF4-FFF2-40B4-BE49-F238E27FC236}">
                  <a16:creationId xmlns:a16="http://schemas.microsoft.com/office/drawing/2014/main" id="{C42286A1-FE67-4ACE-BC28-A3B4B289C626}"/>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5" name="Freeform 35">
              <a:extLst>
                <a:ext uri="{FF2B5EF4-FFF2-40B4-BE49-F238E27FC236}">
                  <a16:creationId xmlns:a16="http://schemas.microsoft.com/office/drawing/2014/main" id="{E783B00C-6E9B-4288-B04D-701E792B688C}"/>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16" name="Group 83">
            <a:extLst>
              <a:ext uri="{FF2B5EF4-FFF2-40B4-BE49-F238E27FC236}">
                <a16:creationId xmlns:a16="http://schemas.microsoft.com/office/drawing/2014/main" id="{6D842450-8E8A-4A33-9A0E-1E92E5461999}"/>
              </a:ext>
            </a:extLst>
          </p:cNvPr>
          <p:cNvGrpSpPr>
            <a:grpSpLocks noChangeAspect="1"/>
          </p:cNvGrpSpPr>
          <p:nvPr/>
        </p:nvGrpSpPr>
        <p:grpSpPr bwMode="auto">
          <a:xfrm>
            <a:off x="7266228" y="6525713"/>
            <a:ext cx="299675" cy="292864"/>
            <a:chOff x="2584" y="1926"/>
            <a:chExt cx="440" cy="430"/>
          </a:xfrm>
          <a:solidFill>
            <a:srgbClr val="FF0000"/>
          </a:solidFill>
        </p:grpSpPr>
        <p:sp>
          <p:nvSpPr>
            <p:cNvPr id="117" name="Freeform 84">
              <a:extLst>
                <a:ext uri="{FF2B5EF4-FFF2-40B4-BE49-F238E27FC236}">
                  <a16:creationId xmlns:a16="http://schemas.microsoft.com/office/drawing/2014/main" id="{4B877169-A0D4-4CAE-8FB8-6E7F05C794D8}"/>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85">
              <a:extLst>
                <a:ext uri="{FF2B5EF4-FFF2-40B4-BE49-F238E27FC236}">
                  <a16:creationId xmlns:a16="http://schemas.microsoft.com/office/drawing/2014/main" id="{5CFDCEAD-9966-4890-89B0-1FAE94792CB4}"/>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86">
              <a:extLst>
                <a:ext uri="{FF2B5EF4-FFF2-40B4-BE49-F238E27FC236}">
                  <a16:creationId xmlns:a16="http://schemas.microsoft.com/office/drawing/2014/main" id="{D0EC70AB-B0EF-4B96-BB84-3D90928A3845}"/>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87">
              <a:extLst>
                <a:ext uri="{FF2B5EF4-FFF2-40B4-BE49-F238E27FC236}">
                  <a16:creationId xmlns:a16="http://schemas.microsoft.com/office/drawing/2014/main" id="{73EF9F1E-E62F-4035-9291-D7BA151D096E}"/>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88">
              <a:extLst>
                <a:ext uri="{FF2B5EF4-FFF2-40B4-BE49-F238E27FC236}">
                  <a16:creationId xmlns:a16="http://schemas.microsoft.com/office/drawing/2014/main" id="{13580AC8-1853-4A94-AB02-D27D9ED73C8E}"/>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89">
              <a:extLst>
                <a:ext uri="{FF2B5EF4-FFF2-40B4-BE49-F238E27FC236}">
                  <a16:creationId xmlns:a16="http://schemas.microsoft.com/office/drawing/2014/main" id="{3EEFA765-AB85-4EBF-875F-6B59F2BB33F0}"/>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90">
              <a:extLst>
                <a:ext uri="{FF2B5EF4-FFF2-40B4-BE49-F238E27FC236}">
                  <a16:creationId xmlns:a16="http://schemas.microsoft.com/office/drawing/2014/main" id="{8C703D53-36AB-4FD3-ABF2-2C8CD1B29041}"/>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91">
              <a:extLst>
                <a:ext uri="{FF2B5EF4-FFF2-40B4-BE49-F238E27FC236}">
                  <a16:creationId xmlns:a16="http://schemas.microsoft.com/office/drawing/2014/main" id="{9086ECC2-8D48-4BBA-86A1-5507C66F5CCA}"/>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92">
              <a:extLst>
                <a:ext uri="{FF2B5EF4-FFF2-40B4-BE49-F238E27FC236}">
                  <a16:creationId xmlns:a16="http://schemas.microsoft.com/office/drawing/2014/main" id="{9EA32834-3E95-4ED9-952A-C655A8424937}"/>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Rectangle 93">
              <a:extLst>
                <a:ext uri="{FF2B5EF4-FFF2-40B4-BE49-F238E27FC236}">
                  <a16:creationId xmlns:a16="http://schemas.microsoft.com/office/drawing/2014/main" id="{3F5809ED-6B6D-4433-9098-E955B1319986}"/>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94">
              <a:extLst>
                <a:ext uri="{FF2B5EF4-FFF2-40B4-BE49-F238E27FC236}">
                  <a16:creationId xmlns:a16="http://schemas.microsoft.com/office/drawing/2014/main" id="{F34BA414-6144-4E9E-BBB9-42C3BE04F30D}"/>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1" name="Group 153">
            <a:extLst>
              <a:ext uri="{FF2B5EF4-FFF2-40B4-BE49-F238E27FC236}">
                <a16:creationId xmlns:a16="http://schemas.microsoft.com/office/drawing/2014/main" id="{AAF08A41-91FF-4392-A592-D2C05C2CFAA8}"/>
              </a:ext>
            </a:extLst>
          </p:cNvPr>
          <p:cNvGrpSpPr>
            <a:grpSpLocks noChangeAspect="1"/>
          </p:cNvGrpSpPr>
          <p:nvPr/>
        </p:nvGrpSpPr>
        <p:grpSpPr bwMode="auto">
          <a:xfrm>
            <a:off x="7278305" y="6159397"/>
            <a:ext cx="305197" cy="286554"/>
            <a:chOff x="1552" y="1951"/>
            <a:chExt cx="442" cy="415"/>
          </a:xfrm>
          <a:solidFill>
            <a:srgbClr val="FF0000"/>
          </a:solidFill>
        </p:grpSpPr>
        <p:sp>
          <p:nvSpPr>
            <p:cNvPr id="142" name="Freeform 154">
              <a:extLst>
                <a:ext uri="{FF2B5EF4-FFF2-40B4-BE49-F238E27FC236}">
                  <a16:creationId xmlns:a16="http://schemas.microsoft.com/office/drawing/2014/main" id="{D9CC7FC5-87A2-4CC4-BF24-DB058F336528}"/>
                </a:ext>
              </a:extLst>
            </p:cNvPr>
            <p:cNvSpPr>
              <a:spLocks/>
            </p:cNvSpPr>
            <p:nvPr/>
          </p:nvSpPr>
          <p:spPr bwMode="auto">
            <a:xfrm>
              <a:off x="1727" y="2117"/>
              <a:ext cx="84" cy="74"/>
            </a:xfrm>
            <a:custGeom>
              <a:avLst/>
              <a:gdLst>
                <a:gd name="T0" fmla="*/ 51 w 55"/>
                <a:gd name="T1" fmla="*/ 50 h 50"/>
                <a:gd name="T2" fmla="*/ 4 w 55"/>
                <a:gd name="T3" fmla="*/ 33 h 50"/>
                <a:gd name="T4" fmla="*/ 0 w 55"/>
                <a:gd name="T5" fmla="*/ 27 h 50"/>
                <a:gd name="T6" fmla="*/ 0 w 55"/>
                <a:gd name="T7" fmla="*/ 0 h 50"/>
                <a:gd name="T8" fmla="*/ 12 w 55"/>
                <a:gd name="T9" fmla="*/ 0 h 50"/>
                <a:gd name="T10" fmla="*/ 12 w 55"/>
                <a:gd name="T11" fmla="*/ 23 h 50"/>
                <a:gd name="T12" fmla="*/ 55 w 55"/>
                <a:gd name="T13" fmla="*/ 39 h 50"/>
                <a:gd name="T14" fmla="*/ 51 w 55"/>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1" y="50"/>
                  </a:moveTo>
                  <a:cubicBezTo>
                    <a:pt x="4" y="33"/>
                    <a:pt x="4" y="33"/>
                    <a:pt x="4" y="33"/>
                  </a:cubicBezTo>
                  <a:cubicBezTo>
                    <a:pt x="1" y="32"/>
                    <a:pt x="0" y="30"/>
                    <a:pt x="0" y="27"/>
                  </a:cubicBezTo>
                  <a:cubicBezTo>
                    <a:pt x="0" y="0"/>
                    <a:pt x="0" y="0"/>
                    <a:pt x="0" y="0"/>
                  </a:cubicBezTo>
                  <a:cubicBezTo>
                    <a:pt x="12" y="0"/>
                    <a:pt x="12" y="0"/>
                    <a:pt x="12" y="0"/>
                  </a:cubicBezTo>
                  <a:cubicBezTo>
                    <a:pt x="12" y="23"/>
                    <a:pt x="12" y="23"/>
                    <a:pt x="12" y="23"/>
                  </a:cubicBezTo>
                  <a:cubicBezTo>
                    <a:pt x="55" y="39"/>
                    <a:pt x="55" y="39"/>
                    <a:pt x="55" y="39"/>
                  </a:cubicBezTo>
                  <a:lnTo>
                    <a:pt x="51"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155">
              <a:extLst>
                <a:ext uri="{FF2B5EF4-FFF2-40B4-BE49-F238E27FC236}">
                  <a16:creationId xmlns:a16="http://schemas.microsoft.com/office/drawing/2014/main" id="{BF573373-647B-458A-AA5F-875D1F7469CB}"/>
                </a:ext>
              </a:extLst>
            </p:cNvPr>
            <p:cNvSpPr>
              <a:spLocks/>
            </p:cNvSpPr>
            <p:nvPr/>
          </p:nvSpPr>
          <p:spPr bwMode="auto">
            <a:xfrm>
              <a:off x="1552" y="2118"/>
              <a:ext cx="203" cy="140"/>
            </a:xfrm>
            <a:custGeom>
              <a:avLst/>
              <a:gdLst>
                <a:gd name="T0" fmla="*/ 132 w 132"/>
                <a:gd name="T1" fmla="*/ 94 h 94"/>
                <a:gd name="T2" fmla="*/ 6 w 132"/>
                <a:gd name="T3" fmla="*/ 94 h 94"/>
                <a:gd name="T4" fmla="*/ 0 w 132"/>
                <a:gd name="T5" fmla="*/ 88 h 94"/>
                <a:gd name="T6" fmla="*/ 0 w 132"/>
                <a:gd name="T7" fmla="*/ 70 h 94"/>
                <a:gd name="T8" fmla="*/ 22 w 132"/>
                <a:gd name="T9" fmla="*/ 38 h 94"/>
                <a:gd name="T10" fmla="*/ 66 w 132"/>
                <a:gd name="T11" fmla="*/ 22 h 94"/>
                <a:gd name="T12" fmla="*/ 66 w 132"/>
                <a:gd name="T13" fmla="*/ 0 h 94"/>
                <a:gd name="T14" fmla="*/ 78 w 132"/>
                <a:gd name="T15" fmla="*/ 0 h 94"/>
                <a:gd name="T16" fmla="*/ 78 w 132"/>
                <a:gd name="T17" fmla="*/ 26 h 94"/>
                <a:gd name="T18" fmla="*/ 74 w 132"/>
                <a:gd name="T19" fmla="*/ 32 h 94"/>
                <a:gd name="T20" fmla="*/ 26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2" y="94"/>
                    <a:pt x="0" y="91"/>
                    <a:pt x="0" y="88"/>
                  </a:cubicBezTo>
                  <a:cubicBezTo>
                    <a:pt x="0" y="70"/>
                    <a:pt x="0" y="70"/>
                    <a:pt x="0" y="70"/>
                  </a:cubicBezTo>
                  <a:cubicBezTo>
                    <a:pt x="0" y="56"/>
                    <a:pt x="9" y="43"/>
                    <a:pt x="22" y="38"/>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6" y="49"/>
                    <a:pt x="26" y="49"/>
                    <a:pt x="26" y="49"/>
                  </a:cubicBezTo>
                  <a:cubicBezTo>
                    <a:pt x="18" y="52"/>
                    <a:pt x="12" y="61"/>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56">
              <a:extLst>
                <a:ext uri="{FF2B5EF4-FFF2-40B4-BE49-F238E27FC236}">
                  <a16:creationId xmlns:a16="http://schemas.microsoft.com/office/drawing/2014/main" id="{592EC77F-7AF8-4E81-9587-C33F98A6D821}"/>
                </a:ext>
              </a:extLst>
            </p:cNvPr>
            <p:cNvSpPr>
              <a:spLocks noEditPoints="1"/>
            </p:cNvSpPr>
            <p:nvPr/>
          </p:nvSpPr>
          <p:spPr bwMode="auto">
            <a:xfrm>
              <a:off x="1615" y="1951"/>
              <a:ext cx="164" cy="188"/>
            </a:xfrm>
            <a:custGeom>
              <a:avLst/>
              <a:gdLst>
                <a:gd name="T0" fmla="*/ 53 w 107"/>
                <a:gd name="T1" fmla="*/ 126 h 126"/>
                <a:gd name="T2" fmla="*/ 0 w 107"/>
                <a:gd name="T3" fmla="*/ 63 h 126"/>
                <a:gd name="T4" fmla="*/ 53 w 107"/>
                <a:gd name="T5" fmla="*/ 0 h 126"/>
                <a:gd name="T6" fmla="*/ 107 w 107"/>
                <a:gd name="T7" fmla="*/ 63 h 126"/>
                <a:gd name="T8" fmla="*/ 53 w 107"/>
                <a:gd name="T9" fmla="*/ 126 h 126"/>
                <a:gd name="T10" fmla="*/ 53 w 107"/>
                <a:gd name="T11" fmla="*/ 12 h 126"/>
                <a:gd name="T12" fmla="*/ 12 w 107"/>
                <a:gd name="T13" fmla="*/ 63 h 126"/>
                <a:gd name="T14" fmla="*/ 53 w 107"/>
                <a:gd name="T15" fmla="*/ 114 h 126"/>
                <a:gd name="T16" fmla="*/ 95 w 107"/>
                <a:gd name="T17" fmla="*/ 63 h 126"/>
                <a:gd name="T18" fmla="*/ 53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3" y="126"/>
                  </a:moveTo>
                  <a:cubicBezTo>
                    <a:pt x="24" y="126"/>
                    <a:pt x="0" y="97"/>
                    <a:pt x="0" y="63"/>
                  </a:cubicBezTo>
                  <a:cubicBezTo>
                    <a:pt x="0" y="28"/>
                    <a:pt x="24" y="0"/>
                    <a:pt x="53" y="0"/>
                  </a:cubicBezTo>
                  <a:cubicBezTo>
                    <a:pt x="83" y="0"/>
                    <a:pt x="107" y="28"/>
                    <a:pt x="107" y="63"/>
                  </a:cubicBezTo>
                  <a:cubicBezTo>
                    <a:pt x="107" y="97"/>
                    <a:pt x="83" y="126"/>
                    <a:pt x="53" y="126"/>
                  </a:cubicBezTo>
                  <a:close/>
                  <a:moveTo>
                    <a:pt x="53" y="12"/>
                  </a:moveTo>
                  <a:cubicBezTo>
                    <a:pt x="31" y="12"/>
                    <a:pt x="12" y="35"/>
                    <a:pt x="12" y="63"/>
                  </a:cubicBezTo>
                  <a:cubicBezTo>
                    <a:pt x="12" y="91"/>
                    <a:pt x="31" y="114"/>
                    <a:pt x="53" y="114"/>
                  </a:cubicBezTo>
                  <a:cubicBezTo>
                    <a:pt x="76" y="114"/>
                    <a:pt x="95" y="91"/>
                    <a:pt x="95" y="63"/>
                  </a:cubicBezTo>
                  <a:cubicBezTo>
                    <a:pt x="95"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Freeform 157">
              <a:extLst>
                <a:ext uri="{FF2B5EF4-FFF2-40B4-BE49-F238E27FC236}">
                  <a16:creationId xmlns:a16="http://schemas.microsoft.com/office/drawing/2014/main" id="{E4A42521-1340-4F80-A915-969ED7A618A7}"/>
                </a:ext>
              </a:extLst>
            </p:cNvPr>
            <p:cNvSpPr>
              <a:spLocks/>
            </p:cNvSpPr>
            <p:nvPr/>
          </p:nvSpPr>
          <p:spPr bwMode="auto">
            <a:xfrm>
              <a:off x="1621" y="2002"/>
              <a:ext cx="149" cy="46"/>
            </a:xfrm>
            <a:custGeom>
              <a:avLst/>
              <a:gdLst>
                <a:gd name="T0" fmla="*/ 84 w 97"/>
                <a:gd name="T1" fmla="*/ 31 h 31"/>
                <a:gd name="T2" fmla="*/ 56 w 97"/>
                <a:gd name="T3" fmla="*/ 16 h 31"/>
                <a:gd name="T4" fmla="*/ 21 w 97"/>
                <a:gd name="T5" fmla="*/ 30 h 31"/>
                <a:gd name="T6" fmla="*/ 0 w 97"/>
                <a:gd name="T7" fmla="*/ 25 h 31"/>
                <a:gd name="T8" fmla="*/ 5 w 97"/>
                <a:gd name="T9" fmla="*/ 14 h 31"/>
                <a:gd name="T10" fmla="*/ 21 w 97"/>
                <a:gd name="T11" fmla="*/ 18 h 31"/>
                <a:gd name="T12" fmla="*/ 51 w 97"/>
                <a:gd name="T13" fmla="*/ 3 h 31"/>
                <a:gd name="T14" fmla="*/ 56 w 97"/>
                <a:gd name="T15" fmla="*/ 0 h 31"/>
                <a:gd name="T16" fmla="*/ 62 w 97"/>
                <a:gd name="T17" fmla="*/ 3 h 31"/>
                <a:gd name="T18" fmla="*/ 91 w 97"/>
                <a:gd name="T19" fmla="*/ 18 h 31"/>
                <a:gd name="T20" fmla="*/ 94 w 97"/>
                <a:gd name="T21" fmla="*/ 18 h 31"/>
                <a:gd name="T22" fmla="*/ 96 w 97"/>
                <a:gd name="T23" fmla="*/ 18 h 31"/>
                <a:gd name="T24" fmla="*/ 97 w 97"/>
                <a:gd name="T25" fmla="*/ 30 h 31"/>
                <a:gd name="T26" fmla="*/ 95 w 97"/>
                <a:gd name="T27" fmla="*/ 30 h 31"/>
                <a:gd name="T28" fmla="*/ 93 w 97"/>
                <a:gd name="T29" fmla="*/ 30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6"/>
                    <a:pt x="56" y="16"/>
                  </a:cubicBezTo>
                  <a:cubicBezTo>
                    <a:pt x="48" y="24"/>
                    <a:pt x="34" y="30"/>
                    <a:pt x="21" y="30"/>
                  </a:cubicBezTo>
                  <a:cubicBezTo>
                    <a:pt x="13" y="30"/>
                    <a:pt x="6" y="28"/>
                    <a:pt x="0" y="25"/>
                  </a:cubicBezTo>
                  <a:cubicBezTo>
                    <a:pt x="5" y="14"/>
                    <a:pt x="5" y="14"/>
                    <a:pt x="5" y="14"/>
                  </a:cubicBezTo>
                  <a:cubicBezTo>
                    <a:pt x="10" y="17"/>
                    <a:pt x="15" y="18"/>
                    <a:pt x="21" y="18"/>
                  </a:cubicBezTo>
                  <a:cubicBezTo>
                    <a:pt x="33" y="18"/>
                    <a:pt x="47" y="11"/>
                    <a:pt x="51" y="3"/>
                  </a:cubicBezTo>
                  <a:cubicBezTo>
                    <a:pt x="52" y="1"/>
                    <a:pt x="54" y="0"/>
                    <a:pt x="56" y="0"/>
                  </a:cubicBezTo>
                  <a:cubicBezTo>
                    <a:pt x="59" y="0"/>
                    <a:pt x="61" y="1"/>
                    <a:pt x="62" y="3"/>
                  </a:cubicBezTo>
                  <a:cubicBezTo>
                    <a:pt x="70" y="16"/>
                    <a:pt x="78" y="21"/>
                    <a:pt x="91" y="18"/>
                  </a:cubicBezTo>
                  <a:cubicBezTo>
                    <a:pt x="92" y="18"/>
                    <a:pt x="93" y="18"/>
                    <a:pt x="94" y="18"/>
                  </a:cubicBezTo>
                  <a:cubicBezTo>
                    <a:pt x="95" y="18"/>
                    <a:pt x="95" y="18"/>
                    <a:pt x="96" y="18"/>
                  </a:cubicBezTo>
                  <a:cubicBezTo>
                    <a:pt x="97" y="30"/>
                    <a:pt x="97" y="30"/>
                    <a:pt x="97" y="30"/>
                  </a:cubicBezTo>
                  <a:cubicBezTo>
                    <a:pt x="96" y="30"/>
                    <a:pt x="96" y="30"/>
                    <a:pt x="95" y="30"/>
                  </a:cubicBezTo>
                  <a:cubicBezTo>
                    <a:pt x="94" y="30"/>
                    <a:pt x="94" y="30"/>
                    <a:pt x="93"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158">
              <a:extLst>
                <a:ext uri="{FF2B5EF4-FFF2-40B4-BE49-F238E27FC236}">
                  <a16:creationId xmlns:a16="http://schemas.microsoft.com/office/drawing/2014/main" id="{F58D4ADC-E530-4F6E-B36F-C89687ED65D6}"/>
                </a:ext>
              </a:extLst>
            </p:cNvPr>
            <p:cNvSpPr>
              <a:spLocks/>
            </p:cNvSpPr>
            <p:nvPr/>
          </p:nvSpPr>
          <p:spPr bwMode="auto">
            <a:xfrm>
              <a:off x="1847" y="2108"/>
              <a:ext cx="18" cy="40"/>
            </a:xfrm>
            <a:custGeom>
              <a:avLst/>
              <a:gdLst>
                <a:gd name="T0" fmla="*/ 6 w 12"/>
                <a:gd name="T1" fmla="*/ 27 h 27"/>
                <a:gd name="T2" fmla="*/ 0 w 12"/>
                <a:gd name="T3" fmla="*/ 21 h 27"/>
                <a:gd name="T4" fmla="*/ 0 w 12"/>
                <a:gd name="T5" fmla="*/ 6 h 27"/>
                <a:gd name="T6" fmla="*/ 6 w 12"/>
                <a:gd name="T7" fmla="*/ 0 h 27"/>
                <a:gd name="T8" fmla="*/ 12 w 12"/>
                <a:gd name="T9" fmla="*/ 6 h 27"/>
                <a:gd name="T10" fmla="*/ 12 w 12"/>
                <a:gd name="T11" fmla="*/ 21 h 27"/>
                <a:gd name="T12" fmla="*/ 6 w 12"/>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12" h="27">
                  <a:moveTo>
                    <a:pt x="6" y="27"/>
                  </a:moveTo>
                  <a:cubicBezTo>
                    <a:pt x="2" y="27"/>
                    <a:pt x="0" y="25"/>
                    <a:pt x="0" y="21"/>
                  </a:cubicBezTo>
                  <a:cubicBezTo>
                    <a:pt x="0" y="6"/>
                    <a:pt x="0" y="6"/>
                    <a:pt x="0" y="6"/>
                  </a:cubicBezTo>
                  <a:cubicBezTo>
                    <a:pt x="0" y="2"/>
                    <a:pt x="2" y="0"/>
                    <a:pt x="6" y="0"/>
                  </a:cubicBezTo>
                  <a:cubicBezTo>
                    <a:pt x="9" y="0"/>
                    <a:pt x="12" y="2"/>
                    <a:pt x="12" y="6"/>
                  </a:cubicBezTo>
                  <a:cubicBezTo>
                    <a:pt x="12" y="21"/>
                    <a:pt x="12" y="21"/>
                    <a:pt x="12" y="21"/>
                  </a:cubicBezTo>
                  <a:cubicBezTo>
                    <a:pt x="12" y="25"/>
                    <a:pt x="9" y="27"/>
                    <a:pt x="6"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159">
              <a:extLst>
                <a:ext uri="{FF2B5EF4-FFF2-40B4-BE49-F238E27FC236}">
                  <a16:creationId xmlns:a16="http://schemas.microsoft.com/office/drawing/2014/main" id="{9E97FFBD-0C8E-4613-8C5E-D007DE26B63E}"/>
                </a:ext>
              </a:extLst>
            </p:cNvPr>
            <p:cNvSpPr>
              <a:spLocks/>
            </p:cNvSpPr>
            <p:nvPr/>
          </p:nvSpPr>
          <p:spPr bwMode="auto">
            <a:xfrm>
              <a:off x="1807" y="1951"/>
              <a:ext cx="92" cy="188"/>
            </a:xfrm>
            <a:custGeom>
              <a:avLst/>
              <a:gdLst>
                <a:gd name="T0" fmla="*/ 6 w 60"/>
                <a:gd name="T1" fmla="*/ 126 h 126"/>
                <a:gd name="T2" fmla="*/ 0 w 60"/>
                <a:gd name="T3" fmla="*/ 120 h 126"/>
                <a:gd name="T4" fmla="*/ 6 w 60"/>
                <a:gd name="T5" fmla="*/ 114 h 126"/>
                <a:gd name="T6" fmla="*/ 48 w 60"/>
                <a:gd name="T7" fmla="*/ 63 h 126"/>
                <a:gd name="T8" fmla="*/ 6 w 60"/>
                <a:gd name="T9" fmla="*/ 12 h 126"/>
                <a:gd name="T10" fmla="*/ 0 w 60"/>
                <a:gd name="T11" fmla="*/ 6 h 126"/>
                <a:gd name="T12" fmla="*/ 6 w 60"/>
                <a:gd name="T13" fmla="*/ 0 h 126"/>
                <a:gd name="T14" fmla="*/ 60 w 60"/>
                <a:gd name="T15" fmla="*/ 63 h 126"/>
                <a:gd name="T16" fmla="*/ 6 w 60"/>
                <a:gd name="T1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26">
                  <a:moveTo>
                    <a:pt x="6" y="126"/>
                  </a:moveTo>
                  <a:cubicBezTo>
                    <a:pt x="3" y="126"/>
                    <a:pt x="0" y="123"/>
                    <a:pt x="0" y="120"/>
                  </a:cubicBezTo>
                  <a:cubicBezTo>
                    <a:pt x="0" y="116"/>
                    <a:pt x="3" y="114"/>
                    <a:pt x="6" y="114"/>
                  </a:cubicBezTo>
                  <a:cubicBezTo>
                    <a:pt x="29" y="114"/>
                    <a:pt x="48" y="91"/>
                    <a:pt x="48" y="63"/>
                  </a:cubicBezTo>
                  <a:cubicBezTo>
                    <a:pt x="48" y="35"/>
                    <a:pt x="29" y="12"/>
                    <a:pt x="6" y="12"/>
                  </a:cubicBezTo>
                  <a:cubicBezTo>
                    <a:pt x="3" y="12"/>
                    <a:pt x="0" y="9"/>
                    <a:pt x="0" y="6"/>
                  </a:cubicBezTo>
                  <a:cubicBezTo>
                    <a:pt x="0" y="3"/>
                    <a:pt x="3" y="0"/>
                    <a:pt x="6" y="0"/>
                  </a:cubicBezTo>
                  <a:cubicBezTo>
                    <a:pt x="36" y="0"/>
                    <a:pt x="60" y="28"/>
                    <a:pt x="60" y="63"/>
                  </a:cubicBezTo>
                  <a:cubicBezTo>
                    <a:pt x="60" y="97"/>
                    <a:pt x="36" y="126"/>
                    <a:pt x="6"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160">
              <a:extLst>
                <a:ext uri="{FF2B5EF4-FFF2-40B4-BE49-F238E27FC236}">
                  <a16:creationId xmlns:a16="http://schemas.microsoft.com/office/drawing/2014/main" id="{8CA2C4EA-11DF-41F7-B86F-1D9CE6544F70}"/>
                </a:ext>
              </a:extLst>
            </p:cNvPr>
            <p:cNvSpPr>
              <a:spLocks/>
            </p:cNvSpPr>
            <p:nvPr/>
          </p:nvSpPr>
          <p:spPr bwMode="auto">
            <a:xfrm>
              <a:off x="1818" y="2000"/>
              <a:ext cx="81" cy="48"/>
            </a:xfrm>
            <a:custGeom>
              <a:avLst/>
              <a:gdLst>
                <a:gd name="T0" fmla="*/ 34 w 53"/>
                <a:gd name="T1" fmla="*/ 32 h 32"/>
                <a:gd name="T2" fmla="*/ 1 w 53"/>
                <a:gd name="T3" fmla="*/ 10 h 32"/>
                <a:gd name="T4" fmla="*/ 4 w 53"/>
                <a:gd name="T5" fmla="*/ 1 h 32"/>
                <a:gd name="T6" fmla="*/ 12 w 53"/>
                <a:gd name="T7" fmla="*/ 4 h 32"/>
                <a:gd name="T8" fmla="*/ 41 w 53"/>
                <a:gd name="T9" fmla="*/ 19 h 32"/>
                <a:gd name="T10" fmla="*/ 44 w 53"/>
                <a:gd name="T11" fmla="*/ 19 h 32"/>
                <a:gd name="T12" fmla="*/ 46 w 53"/>
                <a:gd name="T13" fmla="*/ 19 h 32"/>
                <a:gd name="T14" fmla="*/ 52 w 53"/>
                <a:gd name="T15" fmla="*/ 24 h 32"/>
                <a:gd name="T16" fmla="*/ 47 w 53"/>
                <a:gd name="T17" fmla="*/ 31 h 32"/>
                <a:gd name="T18" fmla="*/ 45 w 53"/>
                <a:gd name="T19" fmla="*/ 31 h 32"/>
                <a:gd name="T20" fmla="*/ 43 w 53"/>
                <a:gd name="T21" fmla="*/ 31 h 32"/>
                <a:gd name="T22" fmla="*/ 34 w 53"/>
                <a:gd name="T23"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2">
                  <a:moveTo>
                    <a:pt x="34" y="32"/>
                  </a:moveTo>
                  <a:cubicBezTo>
                    <a:pt x="20" y="32"/>
                    <a:pt x="10" y="25"/>
                    <a:pt x="1" y="10"/>
                  </a:cubicBezTo>
                  <a:cubicBezTo>
                    <a:pt x="0" y="7"/>
                    <a:pt x="1" y="3"/>
                    <a:pt x="4" y="1"/>
                  </a:cubicBezTo>
                  <a:cubicBezTo>
                    <a:pt x="6" y="0"/>
                    <a:pt x="10" y="1"/>
                    <a:pt x="12" y="4"/>
                  </a:cubicBezTo>
                  <a:cubicBezTo>
                    <a:pt x="20" y="17"/>
                    <a:pt x="28" y="22"/>
                    <a:pt x="41" y="19"/>
                  </a:cubicBezTo>
                  <a:cubicBezTo>
                    <a:pt x="42" y="19"/>
                    <a:pt x="43" y="19"/>
                    <a:pt x="44" y="19"/>
                  </a:cubicBezTo>
                  <a:cubicBezTo>
                    <a:pt x="45" y="19"/>
                    <a:pt x="45" y="19"/>
                    <a:pt x="46" y="19"/>
                  </a:cubicBezTo>
                  <a:cubicBezTo>
                    <a:pt x="49" y="18"/>
                    <a:pt x="52" y="21"/>
                    <a:pt x="52" y="24"/>
                  </a:cubicBezTo>
                  <a:cubicBezTo>
                    <a:pt x="53" y="27"/>
                    <a:pt x="50" y="30"/>
                    <a:pt x="47" y="31"/>
                  </a:cubicBezTo>
                  <a:cubicBezTo>
                    <a:pt x="46" y="31"/>
                    <a:pt x="46" y="31"/>
                    <a:pt x="45" y="31"/>
                  </a:cubicBezTo>
                  <a:cubicBezTo>
                    <a:pt x="44" y="31"/>
                    <a:pt x="44" y="31"/>
                    <a:pt x="43" y="31"/>
                  </a:cubicBezTo>
                  <a:cubicBezTo>
                    <a:pt x="40" y="31"/>
                    <a:pt x="37" y="32"/>
                    <a:pt x="3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161">
              <a:extLst>
                <a:ext uri="{FF2B5EF4-FFF2-40B4-BE49-F238E27FC236}">
                  <a16:creationId xmlns:a16="http://schemas.microsoft.com/office/drawing/2014/main" id="{6EF66F50-6217-4988-B301-217C36E48488}"/>
                </a:ext>
              </a:extLst>
            </p:cNvPr>
            <p:cNvSpPr>
              <a:spLocks/>
            </p:cNvSpPr>
            <p:nvPr/>
          </p:nvSpPr>
          <p:spPr bwMode="auto">
            <a:xfrm>
              <a:off x="1916" y="2196"/>
              <a:ext cx="78" cy="62"/>
            </a:xfrm>
            <a:custGeom>
              <a:avLst/>
              <a:gdLst>
                <a:gd name="T0" fmla="*/ 45 w 51"/>
                <a:gd name="T1" fmla="*/ 42 h 42"/>
                <a:gd name="T2" fmla="*/ 6 w 51"/>
                <a:gd name="T3" fmla="*/ 42 h 42"/>
                <a:gd name="T4" fmla="*/ 0 w 51"/>
                <a:gd name="T5" fmla="*/ 36 h 42"/>
                <a:gd name="T6" fmla="*/ 6 w 51"/>
                <a:gd name="T7" fmla="*/ 30 h 42"/>
                <a:gd name="T8" fmla="*/ 39 w 51"/>
                <a:gd name="T9" fmla="*/ 30 h 42"/>
                <a:gd name="T10" fmla="*/ 39 w 51"/>
                <a:gd name="T11" fmla="*/ 6 h 42"/>
                <a:gd name="T12" fmla="*/ 45 w 51"/>
                <a:gd name="T13" fmla="*/ 0 h 42"/>
                <a:gd name="T14" fmla="*/ 51 w 51"/>
                <a:gd name="T15" fmla="*/ 6 h 42"/>
                <a:gd name="T16" fmla="*/ 51 w 51"/>
                <a:gd name="T17" fmla="*/ 36 h 42"/>
                <a:gd name="T18" fmla="*/ 45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45" y="42"/>
                  </a:moveTo>
                  <a:cubicBezTo>
                    <a:pt x="6" y="42"/>
                    <a:pt x="6" y="42"/>
                    <a:pt x="6" y="42"/>
                  </a:cubicBezTo>
                  <a:cubicBezTo>
                    <a:pt x="2" y="42"/>
                    <a:pt x="0" y="40"/>
                    <a:pt x="0" y="36"/>
                  </a:cubicBezTo>
                  <a:cubicBezTo>
                    <a:pt x="0" y="33"/>
                    <a:pt x="2" y="30"/>
                    <a:pt x="6" y="30"/>
                  </a:cubicBezTo>
                  <a:cubicBezTo>
                    <a:pt x="39" y="30"/>
                    <a:pt x="39" y="30"/>
                    <a:pt x="39" y="30"/>
                  </a:cubicBezTo>
                  <a:cubicBezTo>
                    <a:pt x="39" y="6"/>
                    <a:pt x="39" y="6"/>
                    <a:pt x="39" y="6"/>
                  </a:cubicBezTo>
                  <a:cubicBezTo>
                    <a:pt x="39" y="3"/>
                    <a:pt x="41" y="0"/>
                    <a:pt x="45" y="0"/>
                  </a:cubicBezTo>
                  <a:cubicBezTo>
                    <a:pt x="48" y="0"/>
                    <a:pt x="51" y="3"/>
                    <a:pt x="51" y="6"/>
                  </a:cubicBezTo>
                  <a:cubicBezTo>
                    <a:pt x="51" y="36"/>
                    <a:pt x="51" y="36"/>
                    <a:pt x="51" y="36"/>
                  </a:cubicBezTo>
                  <a:cubicBezTo>
                    <a:pt x="51" y="40"/>
                    <a:pt x="48" y="42"/>
                    <a:pt x="45"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162">
              <a:extLst>
                <a:ext uri="{FF2B5EF4-FFF2-40B4-BE49-F238E27FC236}">
                  <a16:creationId xmlns:a16="http://schemas.microsoft.com/office/drawing/2014/main" id="{D47CBAA5-763B-41A5-BDD0-BC17F9207335}"/>
                </a:ext>
              </a:extLst>
            </p:cNvPr>
            <p:cNvSpPr>
              <a:spLocks/>
            </p:cNvSpPr>
            <p:nvPr/>
          </p:nvSpPr>
          <p:spPr bwMode="auto">
            <a:xfrm>
              <a:off x="1799" y="2187"/>
              <a:ext cx="181" cy="73"/>
            </a:xfrm>
            <a:custGeom>
              <a:avLst/>
              <a:gdLst>
                <a:gd name="T0" fmla="*/ 7 w 118"/>
                <a:gd name="T1" fmla="*/ 48 h 49"/>
                <a:gd name="T2" fmla="*/ 5 w 118"/>
                <a:gd name="T3" fmla="*/ 48 h 49"/>
                <a:gd name="T4" fmla="*/ 1 w 118"/>
                <a:gd name="T5" fmla="*/ 40 h 49"/>
                <a:gd name="T6" fmla="*/ 58 w 118"/>
                <a:gd name="T7" fmla="*/ 0 h 49"/>
                <a:gd name="T8" fmla="*/ 117 w 118"/>
                <a:gd name="T9" fmla="*/ 40 h 49"/>
                <a:gd name="T10" fmla="*/ 113 w 118"/>
                <a:gd name="T11" fmla="*/ 48 h 49"/>
                <a:gd name="T12" fmla="*/ 106 w 118"/>
                <a:gd name="T13" fmla="*/ 44 h 49"/>
                <a:gd name="T14" fmla="*/ 58 w 118"/>
                <a:gd name="T15" fmla="*/ 12 h 49"/>
                <a:gd name="T16" fmla="*/ 12 w 118"/>
                <a:gd name="T17" fmla="*/ 44 h 49"/>
                <a:gd name="T18" fmla="*/ 7 w 118"/>
                <a:gd name="T1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49">
                  <a:moveTo>
                    <a:pt x="7" y="48"/>
                  </a:moveTo>
                  <a:cubicBezTo>
                    <a:pt x="6" y="48"/>
                    <a:pt x="5" y="48"/>
                    <a:pt x="5" y="48"/>
                  </a:cubicBezTo>
                  <a:cubicBezTo>
                    <a:pt x="2" y="47"/>
                    <a:pt x="0" y="43"/>
                    <a:pt x="1" y="40"/>
                  </a:cubicBezTo>
                  <a:cubicBezTo>
                    <a:pt x="10" y="16"/>
                    <a:pt x="32" y="0"/>
                    <a:pt x="58" y="0"/>
                  </a:cubicBezTo>
                  <a:cubicBezTo>
                    <a:pt x="84" y="0"/>
                    <a:pt x="109" y="17"/>
                    <a:pt x="117" y="40"/>
                  </a:cubicBezTo>
                  <a:cubicBezTo>
                    <a:pt x="118" y="43"/>
                    <a:pt x="116" y="47"/>
                    <a:pt x="113" y="48"/>
                  </a:cubicBezTo>
                  <a:cubicBezTo>
                    <a:pt x="110" y="49"/>
                    <a:pt x="107" y="47"/>
                    <a:pt x="106" y="44"/>
                  </a:cubicBezTo>
                  <a:cubicBezTo>
                    <a:pt x="99" y="26"/>
                    <a:pt x="79" y="12"/>
                    <a:pt x="58" y="12"/>
                  </a:cubicBezTo>
                  <a:cubicBezTo>
                    <a:pt x="37" y="12"/>
                    <a:pt x="19" y="25"/>
                    <a:pt x="12" y="44"/>
                  </a:cubicBezTo>
                  <a:cubicBezTo>
                    <a:pt x="12" y="47"/>
                    <a:pt x="9" y="48"/>
                    <a:pt x="7"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163">
              <a:extLst>
                <a:ext uri="{FF2B5EF4-FFF2-40B4-BE49-F238E27FC236}">
                  <a16:creationId xmlns:a16="http://schemas.microsoft.com/office/drawing/2014/main" id="{D1C06A3A-F9DD-414A-9AAE-2B66562D3146}"/>
                </a:ext>
              </a:extLst>
            </p:cNvPr>
            <p:cNvSpPr>
              <a:spLocks/>
            </p:cNvSpPr>
            <p:nvPr/>
          </p:nvSpPr>
          <p:spPr bwMode="auto">
            <a:xfrm>
              <a:off x="1791" y="2294"/>
              <a:ext cx="79" cy="63"/>
            </a:xfrm>
            <a:custGeom>
              <a:avLst/>
              <a:gdLst>
                <a:gd name="T0" fmla="*/ 6 w 51"/>
                <a:gd name="T1" fmla="*/ 42 h 42"/>
                <a:gd name="T2" fmla="*/ 0 w 51"/>
                <a:gd name="T3" fmla="*/ 36 h 42"/>
                <a:gd name="T4" fmla="*/ 0 w 51"/>
                <a:gd name="T5" fmla="*/ 6 h 42"/>
                <a:gd name="T6" fmla="*/ 6 w 51"/>
                <a:gd name="T7" fmla="*/ 0 h 42"/>
                <a:gd name="T8" fmla="*/ 45 w 51"/>
                <a:gd name="T9" fmla="*/ 0 h 42"/>
                <a:gd name="T10" fmla="*/ 51 w 51"/>
                <a:gd name="T11" fmla="*/ 6 h 42"/>
                <a:gd name="T12" fmla="*/ 45 w 51"/>
                <a:gd name="T13" fmla="*/ 12 h 42"/>
                <a:gd name="T14" fmla="*/ 12 w 51"/>
                <a:gd name="T15" fmla="*/ 12 h 42"/>
                <a:gd name="T16" fmla="*/ 12 w 51"/>
                <a:gd name="T17" fmla="*/ 36 h 42"/>
                <a:gd name="T18" fmla="*/ 6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6" y="42"/>
                  </a:moveTo>
                  <a:cubicBezTo>
                    <a:pt x="2" y="42"/>
                    <a:pt x="0" y="39"/>
                    <a:pt x="0" y="36"/>
                  </a:cubicBezTo>
                  <a:cubicBezTo>
                    <a:pt x="0" y="6"/>
                    <a:pt x="0" y="6"/>
                    <a:pt x="0" y="6"/>
                  </a:cubicBezTo>
                  <a:cubicBezTo>
                    <a:pt x="0" y="3"/>
                    <a:pt x="2" y="0"/>
                    <a:pt x="6" y="0"/>
                  </a:cubicBezTo>
                  <a:cubicBezTo>
                    <a:pt x="45" y="0"/>
                    <a:pt x="45" y="0"/>
                    <a:pt x="45" y="0"/>
                  </a:cubicBezTo>
                  <a:cubicBezTo>
                    <a:pt x="48" y="0"/>
                    <a:pt x="51" y="3"/>
                    <a:pt x="51" y="6"/>
                  </a:cubicBezTo>
                  <a:cubicBezTo>
                    <a:pt x="51" y="9"/>
                    <a:pt x="48" y="12"/>
                    <a:pt x="45" y="12"/>
                  </a:cubicBezTo>
                  <a:cubicBezTo>
                    <a:pt x="12" y="12"/>
                    <a:pt x="12" y="12"/>
                    <a:pt x="12" y="12"/>
                  </a:cubicBezTo>
                  <a:cubicBezTo>
                    <a:pt x="12" y="36"/>
                    <a:pt x="12" y="36"/>
                    <a:pt x="12" y="36"/>
                  </a:cubicBezTo>
                  <a:cubicBezTo>
                    <a:pt x="12" y="39"/>
                    <a:pt x="9" y="42"/>
                    <a:pt x="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164">
              <a:extLst>
                <a:ext uri="{FF2B5EF4-FFF2-40B4-BE49-F238E27FC236}">
                  <a16:creationId xmlns:a16="http://schemas.microsoft.com/office/drawing/2014/main" id="{4D302344-298A-4606-90FE-2169FB861838}"/>
                </a:ext>
              </a:extLst>
            </p:cNvPr>
            <p:cNvSpPr>
              <a:spLocks/>
            </p:cNvSpPr>
            <p:nvPr/>
          </p:nvSpPr>
          <p:spPr bwMode="auto">
            <a:xfrm>
              <a:off x="1804" y="2293"/>
              <a:ext cx="181" cy="73"/>
            </a:xfrm>
            <a:custGeom>
              <a:avLst/>
              <a:gdLst>
                <a:gd name="T0" fmla="*/ 61 w 118"/>
                <a:gd name="T1" fmla="*/ 49 h 49"/>
                <a:gd name="T2" fmla="*/ 2 w 118"/>
                <a:gd name="T3" fmla="*/ 9 h 49"/>
                <a:gd name="T4" fmla="*/ 5 w 118"/>
                <a:gd name="T5" fmla="*/ 1 h 49"/>
                <a:gd name="T6" fmla="*/ 13 w 118"/>
                <a:gd name="T7" fmla="*/ 5 h 49"/>
                <a:gd name="T8" fmla="*/ 61 w 118"/>
                <a:gd name="T9" fmla="*/ 37 h 49"/>
                <a:gd name="T10" fmla="*/ 106 w 118"/>
                <a:gd name="T11" fmla="*/ 5 h 49"/>
                <a:gd name="T12" fmla="*/ 114 w 118"/>
                <a:gd name="T13" fmla="*/ 1 h 49"/>
                <a:gd name="T14" fmla="*/ 117 w 118"/>
                <a:gd name="T15" fmla="*/ 9 h 49"/>
                <a:gd name="T16" fmla="*/ 61 w 118"/>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49">
                  <a:moveTo>
                    <a:pt x="61" y="49"/>
                  </a:moveTo>
                  <a:cubicBezTo>
                    <a:pt x="35" y="49"/>
                    <a:pt x="10" y="32"/>
                    <a:pt x="2" y="9"/>
                  </a:cubicBezTo>
                  <a:cubicBezTo>
                    <a:pt x="0" y="6"/>
                    <a:pt x="2" y="3"/>
                    <a:pt x="5" y="1"/>
                  </a:cubicBezTo>
                  <a:cubicBezTo>
                    <a:pt x="8" y="0"/>
                    <a:pt x="12" y="2"/>
                    <a:pt x="13" y="5"/>
                  </a:cubicBezTo>
                  <a:cubicBezTo>
                    <a:pt x="19" y="23"/>
                    <a:pt x="39" y="37"/>
                    <a:pt x="61" y="37"/>
                  </a:cubicBezTo>
                  <a:cubicBezTo>
                    <a:pt x="81" y="37"/>
                    <a:pt x="99" y="24"/>
                    <a:pt x="106" y="5"/>
                  </a:cubicBezTo>
                  <a:cubicBezTo>
                    <a:pt x="107" y="2"/>
                    <a:pt x="111" y="0"/>
                    <a:pt x="114" y="1"/>
                  </a:cubicBezTo>
                  <a:cubicBezTo>
                    <a:pt x="117" y="2"/>
                    <a:pt x="118" y="6"/>
                    <a:pt x="117" y="9"/>
                  </a:cubicBezTo>
                  <a:cubicBezTo>
                    <a:pt x="109" y="33"/>
                    <a:pt x="86" y="49"/>
                    <a:pt x="6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62" name="Group 44">
            <a:extLst>
              <a:ext uri="{FF2B5EF4-FFF2-40B4-BE49-F238E27FC236}">
                <a16:creationId xmlns:a16="http://schemas.microsoft.com/office/drawing/2014/main" id="{0E32965F-B058-4D83-84D6-3747FA9DD892}"/>
              </a:ext>
            </a:extLst>
          </p:cNvPr>
          <p:cNvGrpSpPr>
            <a:grpSpLocks noChangeAspect="1"/>
          </p:cNvGrpSpPr>
          <p:nvPr/>
        </p:nvGrpSpPr>
        <p:grpSpPr bwMode="auto">
          <a:xfrm>
            <a:off x="7168959" y="3040278"/>
            <a:ext cx="285421" cy="284750"/>
            <a:chOff x="4476" y="439"/>
            <a:chExt cx="427" cy="426"/>
          </a:xfrm>
          <a:solidFill>
            <a:srgbClr val="FF0000"/>
          </a:solidFill>
        </p:grpSpPr>
        <p:sp>
          <p:nvSpPr>
            <p:cNvPr id="163" name="Freeform 45">
              <a:extLst>
                <a:ext uri="{FF2B5EF4-FFF2-40B4-BE49-F238E27FC236}">
                  <a16:creationId xmlns:a16="http://schemas.microsoft.com/office/drawing/2014/main" id="{72BCA2F5-E3BE-4B20-99D5-D52E2CF08758}"/>
                </a:ext>
              </a:extLst>
            </p:cNvPr>
            <p:cNvSpPr>
              <a:spLocks/>
            </p:cNvSpPr>
            <p:nvPr/>
          </p:nvSpPr>
          <p:spPr bwMode="auto">
            <a:xfrm>
              <a:off x="4476" y="725"/>
              <a:ext cx="284" cy="140"/>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2 h 95"/>
                <a:gd name="T14" fmla="*/ 78 w 192"/>
                <a:gd name="T15" fmla="*/ 2 h 95"/>
                <a:gd name="T16" fmla="*/ 78 w 192"/>
                <a:gd name="T17" fmla="*/ 28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3"/>
                    <a:pt x="0" y="89"/>
                  </a:cubicBezTo>
                  <a:cubicBezTo>
                    <a:pt x="0" y="71"/>
                    <a:pt x="0" y="71"/>
                    <a:pt x="0" y="71"/>
                  </a:cubicBezTo>
                  <a:cubicBezTo>
                    <a:pt x="0" y="57"/>
                    <a:pt x="9" y="44"/>
                    <a:pt x="23" y="39"/>
                  </a:cubicBezTo>
                  <a:cubicBezTo>
                    <a:pt x="66" y="23"/>
                    <a:pt x="66" y="23"/>
                    <a:pt x="66" y="23"/>
                  </a:cubicBezTo>
                  <a:cubicBezTo>
                    <a:pt x="66" y="2"/>
                    <a:pt x="66" y="2"/>
                    <a:pt x="66" y="2"/>
                  </a:cubicBezTo>
                  <a:cubicBezTo>
                    <a:pt x="78" y="2"/>
                    <a:pt x="78" y="2"/>
                    <a:pt x="78" y="2"/>
                  </a:cubicBezTo>
                  <a:cubicBezTo>
                    <a:pt x="78" y="28"/>
                    <a:pt x="78" y="28"/>
                    <a:pt x="78" y="28"/>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4" name="Freeform 46">
              <a:extLst>
                <a:ext uri="{FF2B5EF4-FFF2-40B4-BE49-F238E27FC236}">
                  <a16:creationId xmlns:a16="http://schemas.microsoft.com/office/drawing/2014/main" id="{F7774BC6-5D98-43E1-B68D-4AC2202D6D51}"/>
                </a:ext>
              </a:extLst>
            </p:cNvPr>
            <p:cNvSpPr>
              <a:spLocks noEditPoints="1"/>
            </p:cNvSpPr>
            <p:nvPr/>
          </p:nvSpPr>
          <p:spPr bwMode="auto">
            <a:xfrm>
              <a:off x="4537" y="560"/>
              <a:ext cx="158" cy="187"/>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8"/>
                    <a:pt x="0" y="63"/>
                  </a:cubicBezTo>
                  <a:cubicBezTo>
                    <a:pt x="0" y="28"/>
                    <a:pt x="24" y="0"/>
                    <a:pt x="54" y="0"/>
                  </a:cubicBezTo>
                  <a:cubicBezTo>
                    <a:pt x="83" y="0"/>
                    <a:pt x="107" y="28"/>
                    <a:pt x="107" y="63"/>
                  </a:cubicBezTo>
                  <a:cubicBezTo>
                    <a:pt x="107" y="98"/>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5" name="Freeform 47">
              <a:extLst>
                <a:ext uri="{FF2B5EF4-FFF2-40B4-BE49-F238E27FC236}">
                  <a16:creationId xmlns:a16="http://schemas.microsoft.com/office/drawing/2014/main" id="{1C975189-F010-4244-8B8D-B81EDD60E015}"/>
                </a:ext>
              </a:extLst>
            </p:cNvPr>
            <p:cNvSpPr>
              <a:spLocks/>
            </p:cNvSpPr>
            <p:nvPr/>
          </p:nvSpPr>
          <p:spPr bwMode="auto">
            <a:xfrm>
              <a:off x="4543" y="611"/>
              <a:ext cx="145" cy="45"/>
            </a:xfrm>
            <a:custGeom>
              <a:avLst/>
              <a:gdLst>
                <a:gd name="T0" fmla="*/ 84 w 98"/>
                <a:gd name="T1" fmla="*/ 31 h 31"/>
                <a:gd name="T2" fmla="*/ 57 w 98"/>
                <a:gd name="T3" fmla="*/ 16 h 31"/>
                <a:gd name="T4" fmla="*/ 21 w 98"/>
                <a:gd name="T5" fmla="*/ 30 h 31"/>
                <a:gd name="T6" fmla="*/ 0 w 98"/>
                <a:gd name="T7" fmla="*/ 25 h 31"/>
                <a:gd name="T8" fmla="*/ 6 w 98"/>
                <a:gd name="T9" fmla="*/ 15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30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3" y="30"/>
                    <a:pt x="7" y="29"/>
                    <a:pt x="0" y="25"/>
                  </a:cubicBezTo>
                  <a:cubicBezTo>
                    <a:pt x="6" y="15"/>
                    <a:pt x="6" y="15"/>
                    <a:pt x="6" y="15"/>
                  </a:cubicBezTo>
                  <a:cubicBezTo>
                    <a:pt x="10" y="17"/>
                    <a:pt x="15" y="18"/>
                    <a:pt x="21" y="18"/>
                  </a:cubicBezTo>
                  <a:cubicBezTo>
                    <a:pt x="33" y="18"/>
                    <a:pt x="48" y="11"/>
                    <a:pt x="52" y="3"/>
                  </a:cubicBezTo>
                  <a:cubicBezTo>
                    <a:pt x="53" y="1"/>
                    <a:pt x="55" y="0"/>
                    <a:pt x="57" y="0"/>
                  </a:cubicBezTo>
                  <a:cubicBezTo>
                    <a:pt x="59" y="0"/>
                    <a:pt x="61" y="1"/>
                    <a:pt x="62" y="3"/>
                  </a:cubicBezTo>
                  <a:cubicBezTo>
                    <a:pt x="70" y="17"/>
                    <a:pt x="78" y="21"/>
                    <a:pt x="91" y="18"/>
                  </a:cubicBezTo>
                  <a:cubicBezTo>
                    <a:pt x="93" y="18"/>
                    <a:pt x="94" y="18"/>
                    <a:pt x="95" y="18"/>
                  </a:cubicBezTo>
                  <a:cubicBezTo>
                    <a:pt x="95" y="18"/>
                    <a:pt x="96" y="18"/>
                    <a:pt x="96" y="18"/>
                  </a:cubicBezTo>
                  <a:cubicBezTo>
                    <a:pt x="98" y="30"/>
                    <a:pt x="98" y="30"/>
                    <a:pt x="98" y="30"/>
                  </a:cubicBezTo>
                  <a:cubicBezTo>
                    <a:pt x="97" y="30"/>
                    <a:pt x="96" y="30"/>
                    <a:pt x="95" y="30"/>
                  </a:cubicBezTo>
                  <a:cubicBezTo>
                    <a:pt x="95" y="30"/>
                    <a:pt x="94" y="30"/>
                    <a:pt x="94"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6" name="Freeform 48">
              <a:extLst>
                <a:ext uri="{FF2B5EF4-FFF2-40B4-BE49-F238E27FC236}">
                  <a16:creationId xmlns:a16="http://schemas.microsoft.com/office/drawing/2014/main" id="{0D3CDAC6-E44F-4241-B086-00E3F5814DB2}"/>
                </a:ext>
              </a:extLst>
            </p:cNvPr>
            <p:cNvSpPr>
              <a:spLocks/>
            </p:cNvSpPr>
            <p:nvPr/>
          </p:nvSpPr>
          <p:spPr bwMode="auto">
            <a:xfrm>
              <a:off x="4654" y="439"/>
              <a:ext cx="249" cy="284"/>
            </a:xfrm>
            <a:custGeom>
              <a:avLst/>
              <a:gdLst>
                <a:gd name="T0" fmla="*/ 66 w 168"/>
                <a:gd name="T1" fmla="*/ 192 h 192"/>
                <a:gd name="T2" fmla="*/ 64 w 168"/>
                <a:gd name="T3" fmla="*/ 192 h 192"/>
                <a:gd name="T4" fmla="*/ 60 w 168"/>
                <a:gd name="T5" fmla="*/ 186 h 192"/>
                <a:gd name="T6" fmla="*/ 60 w 168"/>
                <a:gd name="T7" fmla="*/ 154 h 192"/>
                <a:gd name="T8" fmla="*/ 46 w 168"/>
                <a:gd name="T9" fmla="*/ 150 h 192"/>
                <a:gd name="T10" fmla="*/ 50 w 168"/>
                <a:gd name="T11" fmla="*/ 139 h 192"/>
                <a:gd name="T12" fmla="*/ 67 w 168"/>
                <a:gd name="T13" fmla="*/ 143 h 192"/>
                <a:gd name="T14" fmla="*/ 72 w 168"/>
                <a:gd name="T15" fmla="*/ 149 h 192"/>
                <a:gd name="T16" fmla="*/ 72 w 168"/>
                <a:gd name="T17" fmla="*/ 173 h 192"/>
                <a:gd name="T18" fmla="*/ 92 w 168"/>
                <a:gd name="T19" fmla="*/ 156 h 192"/>
                <a:gd name="T20" fmla="*/ 110 w 168"/>
                <a:gd name="T21" fmla="*/ 140 h 192"/>
                <a:gd name="T22" fmla="*/ 112 w 168"/>
                <a:gd name="T23" fmla="*/ 139 h 192"/>
                <a:gd name="T24" fmla="*/ 156 w 168"/>
                <a:gd name="T25" fmla="*/ 78 h 192"/>
                <a:gd name="T26" fmla="*/ 84 w 168"/>
                <a:gd name="T27" fmla="*/ 12 h 192"/>
                <a:gd name="T28" fmla="*/ 12 w 168"/>
                <a:gd name="T29" fmla="*/ 78 h 192"/>
                <a:gd name="T30" fmla="*/ 0 w 168"/>
                <a:gd name="T31" fmla="*/ 78 h 192"/>
                <a:gd name="T32" fmla="*/ 84 w 168"/>
                <a:gd name="T33" fmla="*/ 0 h 192"/>
                <a:gd name="T34" fmla="*/ 168 w 168"/>
                <a:gd name="T35" fmla="*/ 78 h 192"/>
                <a:gd name="T36" fmla="*/ 117 w 168"/>
                <a:gd name="T37" fmla="*/ 150 h 192"/>
                <a:gd name="T38" fmla="*/ 100 w 168"/>
                <a:gd name="T39" fmla="*/ 165 h 192"/>
                <a:gd name="T40" fmla="*/ 70 w 168"/>
                <a:gd name="T41" fmla="*/ 190 h 192"/>
                <a:gd name="T42" fmla="*/ 66 w 168"/>
                <a:gd name="T4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8" h="192">
                  <a:moveTo>
                    <a:pt x="66" y="192"/>
                  </a:moveTo>
                  <a:cubicBezTo>
                    <a:pt x="65" y="192"/>
                    <a:pt x="64" y="192"/>
                    <a:pt x="64" y="192"/>
                  </a:cubicBezTo>
                  <a:cubicBezTo>
                    <a:pt x="61" y="191"/>
                    <a:pt x="60" y="189"/>
                    <a:pt x="60" y="186"/>
                  </a:cubicBezTo>
                  <a:cubicBezTo>
                    <a:pt x="60" y="181"/>
                    <a:pt x="60" y="164"/>
                    <a:pt x="60" y="154"/>
                  </a:cubicBezTo>
                  <a:cubicBezTo>
                    <a:pt x="55" y="153"/>
                    <a:pt x="50" y="152"/>
                    <a:pt x="46" y="150"/>
                  </a:cubicBezTo>
                  <a:cubicBezTo>
                    <a:pt x="50" y="139"/>
                    <a:pt x="50" y="139"/>
                    <a:pt x="50" y="139"/>
                  </a:cubicBezTo>
                  <a:cubicBezTo>
                    <a:pt x="55" y="141"/>
                    <a:pt x="61" y="143"/>
                    <a:pt x="67" y="143"/>
                  </a:cubicBezTo>
                  <a:cubicBezTo>
                    <a:pt x="70" y="144"/>
                    <a:pt x="72" y="146"/>
                    <a:pt x="72" y="149"/>
                  </a:cubicBezTo>
                  <a:cubicBezTo>
                    <a:pt x="72" y="154"/>
                    <a:pt x="72" y="164"/>
                    <a:pt x="72" y="173"/>
                  </a:cubicBezTo>
                  <a:cubicBezTo>
                    <a:pt x="78" y="168"/>
                    <a:pt x="85" y="162"/>
                    <a:pt x="92" y="156"/>
                  </a:cubicBezTo>
                  <a:cubicBezTo>
                    <a:pt x="100" y="149"/>
                    <a:pt x="108" y="142"/>
                    <a:pt x="110" y="140"/>
                  </a:cubicBezTo>
                  <a:cubicBezTo>
                    <a:pt x="111" y="140"/>
                    <a:pt x="111" y="139"/>
                    <a:pt x="112" y="139"/>
                  </a:cubicBezTo>
                  <a:cubicBezTo>
                    <a:pt x="139" y="129"/>
                    <a:pt x="156" y="105"/>
                    <a:pt x="156" y="78"/>
                  </a:cubicBezTo>
                  <a:cubicBezTo>
                    <a:pt x="156" y="42"/>
                    <a:pt x="124" y="12"/>
                    <a:pt x="84" y="12"/>
                  </a:cubicBezTo>
                  <a:cubicBezTo>
                    <a:pt x="44" y="12"/>
                    <a:pt x="12" y="42"/>
                    <a:pt x="12" y="78"/>
                  </a:cubicBezTo>
                  <a:cubicBezTo>
                    <a:pt x="0" y="78"/>
                    <a:pt x="0" y="78"/>
                    <a:pt x="0" y="78"/>
                  </a:cubicBezTo>
                  <a:cubicBezTo>
                    <a:pt x="0" y="35"/>
                    <a:pt x="38" y="0"/>
                    <a:pt x="84" y="0"/>
                  </a:cubicBezTo>
                  <a:cubicBezTo>
                    <a:pt x="130" y="0"/>
                    <a:pt x="168" y="35"/>
                    <a:pt x="168" y="78"/>
                  </a:cubicBezTo>
                  <a:cubicBezTo>
                    <a:pt x="168" y="110"/>
                    <a:pt x="148" y="138"/>
                    <a:pt x="117" y="150"/>
                  </a:cubicBezTo>
                  <a:cubicBezTo>
                    <a:pt x="114" y="153"/>
                    <a:pt x="107" y="158"/>
                    <a:pt x="100" y="165"/>
                  </a:cubicBezTo>
                  <a:cubicBezTo>
                    <a:pt x="88" y="175"/>
                    <a:pt x="74" y="187"/>
                    <a:pt x="70" y="190"/>
                  </a:cubicBezTo>
                  <a:cubicBezTo>
                    <a:pt x="69" y="192"/>
                    <a:pt x="68" y="192"/>
                    <a:pt x="6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7" name="Rectangle 49">
              <a:extLst>
                <a:ext uri="{FF2B5EF4-FFF2-40B4-BE49-F238E27FC236}">
                  <a16:creationId xmlns:a16="http://schemas.microsoft.com/office/drawing/2014/main" id="{29BD4E6E-4D25-42E3-A677-F9BD8B138647}"/>
                </a:ext>
              </a:extLst>
            </p:cNvPr>
            <p:cNvSpPr>
              <a:spLocks noChangeArrowheads="1"/>
            </p:cNvSpPr>
            <p:nvPr/>
          </p:nvSpPr>
          <p:spPr bwMode="auto">
            <a:xfrm>
              <a:off x="4814"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8" name="Rectangle 50">
              <a:extLst>
                <a:ext uri="{FF2B5EF4-FFF2-40B4-BE49-F238E27FC236}">
                  <a16:creationId xmlns:a16="http://schemas.microsoft.com/office/drawing/2014/main" id="{9731B7CA-E6C2-4FD4-9102-54C69A6ADA92}"/>
                </a:ext>
              </a:extLst>
            </p:cNvPr>
            <p:cNvSpPr>
              <a:spLocks noChangeArrowheads="1"/>
            </p:cNvSpPr>
            <p:nvPr/>
          </p:nvSpPr>
          <p:spPr bwMode="auto">
            <a:xfrm>
              <a:off x="4769"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9" name="Rectangle 51">
              <a:extLst>
                <a:ext uri="{FF2B5EF4-FFF2-40B4-BE49-F238E27FC236}">
                  <a16:creationId xmlns:a16="http://schemas.microsoft.com/office/drawing/2014/main" id="{59513066-1B9D-4829-AF94-8521B3A85917}"/>
                </a:ext>
              </a:extLst>
            </p:cNvPr>
            <p:cNvSpPr>
              <a:spLocks noChangeArrowheads="1"/>
            </p:cNvSpPr>
            <p:nvPr/>
          </p:nvSpPr>
          <p:spPr bwMode="auto">
            <a:xfrm>
              <a:off x="4725"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70" name="Group 81">
            <a:extLst>
              <a:ext uri="{FF2B5EF4-FFF2-40B4-BE49-F238E27FC236}">
                <a16:creationId xmlns:a16="http://schemas.microsoft.com/office/drawing/2014/main" id="{B25395CB-4D57-4966-A550-81F07D226E6B}"/>
              </a:ext>
            </a:extLst>
          </p:cNvPr>
          <p:cNvGrpSpPr>
            <a:grpSpLocks noChangeAspect="1"/>
          </p:cNvGrpSpPr>
          <p:nvPr/>
        </p:nvGrpSpPr>
        <p:grpSpPr bwMode="auto">
          <a:xfrm>
            <a:off x="7181579" y="1857455"/>
            <a:ext cx="247655" cy="247068"/>
            <a:chOff x="1370" y="1720"/>
            <a:chExt cx="426" cy="425"/>
          </a:xfrm>
          <a:solidFill>
            <a:srgbClr val="FF0000"/>
          </a:solidFill>
        </p:grpSpPr>
        <p:sp>
          <p:nvSpPr>
            <p:cNvPr id="171" name="Freeform 82">
              <a:extLst>
                <a:ext uri="{FF2B5EF4-FFF2-40B4-BE49-F238E27FC236}">
                  <a16:creationId xmlns:a16="http://schemas.microsoft.com/office/drawing/2014/main" id="{BEE2AC00-4B09-4B16-8D5F-F91892532EA7}"/>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2" name="Freeform 83">
              <a:extLst>
                <a:ext uri="{FF2B5EF4-FFF2-40B4-BE49-F238E27FC236}">
                  <a16:creationId xmlns:a16="http://schemas.microsoft.com/office/drawing/2014/main" id="{6641BDE0-29C0-46FB-A6A6-698BB0DFD9B0}"/>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3" name="Freeform 84">
              <a:extLst>
                <a:ext uri="{FF2B5EF4-FFF2-40B4-BE49-F238E27FC236}">
                  <a16:creationId xmlns:a16="http://schemas.microsoft.com/office/drawing/2014/main" id="{2CB7D330-B197-489D-A7D6-4B8461EDD53C}"/>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4" name="Freeform 85">
              <a:extLst>
                <a:ext uri="{FF2B5EF4-FFF2-40B4-BE49-F238E27FC236}">
                  <a16:creationId xmlns:a16="http://schemas.microsoft.com/office/drawing/2014/main" id="{BAC9B0DA-94F4-463F-B513-E73CD668A04D}"/>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5" name="Freeform 86">
              <a:extLst>
                <a:ext uri="{FF2B5EF4-FFF2-40B4-BE49-F238E27FC236}">
                  <a16:creationId xmlns:a16="http://schemas.microsoft.com/office/drawing/2014/main" id="{3976DD68-C888-4619-AAA8-87459CE5C0A7}"/>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6" name="Freeform 87">
              <a:extLst>
                <a:ext uri="{FF2B5EF4-FFF2-40B4-BE49-F238E27FC236}">
                  <a16:creationId xmlns:a16="http://schemas.microsoft.com/office/drawing/2014/main" id="{85E4F399-DD80-4895-ACB7-584ED3424080}"/>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7" name="Freeform 88">
              <a:extLst>
                <a:ext uri="{FF2B5EF4-FFF2-40B4-BE49-F238E27FC236}">
                  <a16:creationId xmlns:a16="http://schemas.microsoft.com/office/drawing/2014/main" id="{7CC885D6-8BD7-4857-AD14-329830FEC072}"/>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8" name="Freeform 89">
              <a:extLst>
                <a:ext uri="{FF2B5EF4-FFF2-40B4-BE49-F238E27FC236}">
                  <a16:creationId xmlns:a16="http://schemas.microsoft.com/office/drawing/2014/main" id="{79D8A37E-389E-490B-AD17-E5767E3CC2AD}"/>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9" name="Freeform 90">
              <a:extLst>
                <a:ext uri="{FF2B5EF4-FFF2-40B4-BE49-F238E27FC236}">
                  <a16:creationId xmlns:a16="http://schemas.microsoft.com/office/drawing/2014/main" id="{DC8B9E14-F628-45FE-BF17-AE06BF69AAE1}"/>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0" name="Freeform 91">
              <a:extLst>
                <a:ext uri="{FF2B5EF4-FFF2-40B4-BE49-F238E27FC236}">
                  <a16:creationId xmlns:a16="http://schemas.microsoft.com/office/drawing/2014/main" id="{B3744123-79C0-4A2F-9F18-9AE59357675A}"/>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1" name="Freeform 92">
              <a:extLst>
                <a:ext uri="{FF2B5EF4-FFF2-40B4-BE49-F238E27FC236}">
                  <a16:creationId xmlns:a16="http://schemas.microsoft.com/office/drawing/2014/main" id="{AB976502-EDEF-4F4B-A4EC-3281C98DB760}"/>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82" name="Group 131">
            <a:extLst>
              <a:ext uri="{FF2B5EF4-FFF2-40B4-BE49-F238E27FC236}">
                <a16:creationId xmlns:a16="http://schemas.microsoft.com/office/drawing/2014/main" id="{36E9EFFF-39C1-4822-968C-38D24A726234}"/>
              </a:ext>
            </a:extLst>
          </p:cNvPr>
          <p:cNvGrpSpPr/>
          <p:nvPr/>
        </p:nvGrpSpPr>
        <p:grpSpPr>
          <a:xfrm>
            <a:off x="904572" y="5140369"/>
            <a:ext cx="609959" cy="630144"/>
            <a:chOff x="793163" y="1701778"/>
            <a:chExt cx="605728" cy="605726"/>
          </a:xfrm>
          <a:solidFill>
            <a:schemeClr val="bg1"/>
          </a:solidFill>
        </p:grpSpPr>
        <p:pic>
          <p:nvPicPr>
            <p:cNvPr id="183" name="Graphic 132">
              <a:extLst>
                <a:ext uri="{FF2B5EF4-FFF2-40B4-BE49-F238E27FC236}">
                  <a16:creationId xmlns:a16="http://schemas.microsoft.com/office/drawing/2014/main" id="{DC2DF89B-795A-4BB6-BD43-7B9E8FA799FE}"/>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184" name="Graphic 133">
              <a:extLst>
                <a:ext uri="{FF2B5EF4-FFF2-40B4-BE49-F238E27FC236}">
                  <a16:creationId xmlns:a16="http://schemas.microsoft.com/office/drawing/2014/main" id="{A157018C-494D-44B9-9CBD-C169C4630E2F}"/>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sp>
        <p:nvSpPr>
          <p:cNvPr id="185" name="Rectangle 134">
            <a:extLst>
              <a:ext uri="{FF2B5EF4-FFF2-40B4-BE49-F238E27FC236}">
                <a16:creationId xmlns:a16="http://schemas.microsoft.com/office/drawing/2014/main" id="{15F2770E-F15E-4D1F-9526-ED4FF57FC65A}"/>
              </a:ext>
            </a:extLst>
          </p:cNvPr>
          <p:cNvSpPr/>
          <p:nvPr/>
        </p:nvSpPr>
        <p:spPr>
          <a:xfrm>
            <a:off x="1749314" y="5145308"/>
            <a:ext cx="4716000" cy="1426836"/>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a:tabLst>
                <a:tab pos="231775" algn="l"/>
              </a:tabLst>
              <a:defRPr/>
            </a:pPr>
            <a:r>
              <a:rPr lang="en-US" sz="1400" dirty="0">
                <a:solidFill>
                  <a:srgbClr val="000000"/>
                </a:solidFill>
                <a:cs typeface="Arial" pitchFamily="34" charset="0"/>
              </a:rPr>
              <a:t>V</a:t>
            </a:r>
            <a:r>
              <a:rPr lang="nl-NL" sz="1400" dirty="0">
                <a:solidFill>
                  <a:srgbClr val="000000"/>
                </a:solidFill>
                <a:cs typeface="Arial" pitchFamily="34" charset="0"/>
              </a:rPr>
              <a:t>ia de digitale omgeving heeft de </a:t>
            </a:r>
            <a:r>
              <a:rPr lang="nl-NL" sz="1400" dirty="0" smtClean="0">
                <a:solidFill>
                  <a:srgbClr val="000000"/>
                </a:solidFill>
                <a:cs typeface="Arial" pitchFamily="34" charset="0"/>
              </a:rPr>
              <a:t>burger inzicht </a:t>
            </a:r>
            <a:r>
              <a:rPr lang="nl-NL" sz="1400" dirty="0">
                <a:solidFill>
                  <a:srgbClr val="000000"/>
                </a:solidFill>
                <a:cs typeface="Arial" pitchFamily="34" charset="0"/>
              </a:rPr>
              <a:t>in de evenementen die de gemeente Amsterdam organiseert samen met ketenpartners. De </a:t>
            </a:r>
            <a:r>
              <a:rPr lang="nl-NL" sz="1400" dirty="0" smtClean="0">
                <a:solidFill>
                  <a:srgbClr val="000000"/>
                </a:solidFill>
                <a:cs typeface="Arial" pitchFamily="34" charset="0"/>
              </a:rPr>
              <a:t>burger </a:t>
            </a:r>
            <a:r>
              <a:rPr lang="nl-NL" sz="1400" dirty="0">
                <a:solidFill>
                  <a:srgbClr val="000000"/>
                </a:solidFill>
                <a:cs typeface="Arial" pitchFamily="34" charset="0"/>
              </a:rPr>
              <a:t>kan zich via de omgeving gemakkelijk aanmelden voor de landelijke arbeidsmarkt en de </a:t>
            </a:r>
            <a:r>
              <a:rPr lang="nl-NL" sz="1400" dirty="0" smtClean="0">
                <a:solidFill>
                  <a:srgbClr val="000000"/>
                </a:solidFill>
                <a:cs typeface="Arial" pitchFamily="34" charset="0"/>
              </a:rPr>
              <a:t>burger </a:t>
            </a:r>
            <a:r>
              <a:rPr lang="nl-NL" sz="1400" dirty="0">
                <a:solidFill>
                  <a:srgbClr val="000000"/>
                </a:solidFill>
                <a:cs typeface="Arial" pitchFamily="34" charset="0"/>
              </a:rPr>
              <a:t>ontvangt verdere informatie</a:t>
            </a:r>
            <a:r>
              <a:rPr lang="en-US" sz="1400" dirty="0">
                <a:solidFill>
                  <a:srgbClr val="000000"/>
                </a:solidFill>
                <a:cs typeface="Arial" pitchFamily="34" charset="0"/>
              </a:rPr>
              <a:t>.</a:t>
            </a:r>
            <a:endParaRPr lang="nl-NL" sz="1400" dirty="0">
              <a:solidFill>
                <a:srgbClr val="000000"/>
              </a:solidFill>
              <a:cs typeface="Arial" pitchFamily="34" charset="0"/>
            </a:endParaRPr>
          </a:p>
        </p:txBody>
      </p:sp>
      <p:sp>
        <p:nvSpPr>
          <p:cNvPr id="186" name="Rectangle 135">
            <a:extLst>
              <a:ext uri="{FF2B5EF4-FFF2-40B4-BE49-F238E27FC236}">
                <a16:creationId xmlns:a16="http://schemas.microsoft.com/office/drawing/2014/main" id="{01045E37-5DC6-4B89-AC4E-825E56B46990}"/>
              </a:ext>
            </a:extLst>
          </p:cNvPr>
          <p:cNvSpPr/>
          <p:nvPr/>
        </p:nvSpPr>
        <p:spPr>
          <a:xfrm>
            <a:off x="579430" y="5146735"/>
            <a:ext cx="1332000" cy="1425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Landelijke arbeids-markt</a:t>
            </a:r>
          </a:p>
        </p:txBody>
      </p:sp>
      <p:grpSp>
        <p:nvGrpSpPr>
          <p:cNvPr id="187" name="Group 13">
            <a:extLst>
              <a:ext uri="{FF2B5EF4-FFF2-40B4-BE49-F238E27FC236}">
                <a16:creationId xmlns:a16="http://schemas.microsoft.com/office/drawing/2014/main" id="{BF5FE843-A5C1-462B-82FB-CFA60BB4A102}"/>
              </a:ext>
            </a:extLst>
          </p:cNvPr>
          <p:cNvGrpSpPr>
            <a:grpSpLocks noChangeAspect="1"/>
          </p:cNvGrpSpPr>
          <p:nvPr/>
        </p:nvGrpSpPr>
        <p:grpSpPr bwMode="auto">
          <a:xfrm>
            <a:off x="967762" y="5200251"/>
            <a:ext cx="515457" cy="452684"/>
            <a:chOff x="1374" y="465"/>
            <a:chExt cx="427" cy="375"/>
          </a:xfrm>
          <a:solidFill>
            <a:schemeClr val="bg1"/>
          </a:solidFill>
        </p:grpSpPr>
        <p:sp>
          <p:nvSpPr>
            <p:cNvPr id="188" name="Freeform 14">
              <a:extLst>
                <a:ext uri="{FF2B5EF4-FFF2-40B4-BE49-F238E27FC236}">
                  <a16:creationId xmlns:a16="http://schemas.microsoft.com/office/drawing/2014/main" id="{0648802E-F7E8-45AB-8FFB-351B86B892CA}"/>
                </a:ext>
              </a:extLst>
            </p:cNvPr>
            <p:cNvSpPr>
              <a:spLocks/>
            </p:cNvSpPr>
            <p:nvPr/>
          </p:nvSpPr>
          <p:spPr bwMode="auto">
            <a:xfrm>
              <a:off x="1410" y="606"/>
              <a:ext cx="355" cy="234"/>
            </a:xfrm>
            <a:custGeom>
              <a:avLst/>
              <a:gdLst>
                <a:gd name="T0" fmla="*/ 234 w 240"/>
                <a:gd name="T1" fmla="*/ 158 h 158"/>
                <a:gd name="T2" fmla="*/ 6 w 240"/>
                <a:gd name="T3" fmla="*/ 158 h 158"/>
                <a:gd name="T4" fmla="*/ 0 w 240"/>
                <a:gd name="T5" fmla="*/ 152 h 158"/>
                <a:gd name="T6" fmla="*/ 0 w 240"/>
                <a:gd name="T7" fmla="*/ 6 h 158"/>
                <a:gd name="T8" fmla="*/ 6 w 240"/>
                <a:gd name="T9" fmla="*/ 0 h 158"/>
                <a:gd name="T10" fmla="*/ 12 w 240"/>
                <a:gd name="T11" fmla="*/ 6 h 158"/>
                <a:gd name="T12" fmla="*/ 12 w 240"/>
                <a:gd name="T13" fmla="*/ 146 h 158"/>
                <a:gd name="T14" fmla="*/ 228 w 240"/>
                <a:gd name="T15" fmla="*/ 146 h 158"/>
                <a:gd name="T16" fmla="*/ 228 w 240"/>
                <a:gd name="T17" fmla="*/ 6 h 158"/>
                <a:gd name="T18" fmla="*/ 234 w 240"/>
                <a:gd name="T19" fmla="*/ 0 h 158"/>
                <a:gd name="T20" fmla="*/ 240 w 240"/>
                <a:gd name="T21" fmla="*/ 6 h 158"/>
                <a:gd name="T22" fmla="*/ 240 w 240"/>
                <a:gd name="T23" fmla="*/ 152 h 158"/>
                <a:gd name="T24" fmla="*/ 234 w 240"/>
                <a:gd name="T2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158">
                  <a:moveTo>
                    <a:pt x="234" y="158"/>
                  </a:moveTo>
                  <a:cubicBezTo>
                    <a:pt x="6" y="158"/>
                    <a:pt x="6" y="158"/>
                    <a:pt x="6" y="158"/>
                  </a:cubicBezTo>
                  <a:cubicBezTo>
                    <a:pt x="3" y="158"/>
                    <a:pt x="0" y="155"/>
                    <a:pt x="0" y="152"/>
                  </a:cubicBezTo>
                  <a:cubicBezTo>
                    <a:pt x="0" y="6"/>
                    <a:pt x="0" y="6"/>
                    <a:pt x="0" y="6"/>
                  </a:cubicBezTo>
                  <a:cubicBezTo>
                    <a:pt x="0" y="2"/>
                    <a:pt x="3" y="0"/>
                    <a:pt x="6" y="0"/>
                  </a:cubicBezTo>
                  <a:cubicBezTo>
                    <a:pt x="9" y="0"/>
                    <a:pt x="12" y="2"/>
                    <a:pt x="12" y="6"/>
                  </a:cubicBezTo>
                  <a:cubicBezTo>
                    <a:pt x="12" y="146"/>
                    <a:pt x="12" y="146"/>
                    <a:pt x="12" y="146"/>
                  </a:cubicBezTo>
                  <a:cubicBezTo>
                    <a:pt x="228" y="146"/>
                    <a:pt x="228" y="146"/>
                    <a:pt x="228" y="146"/>
                  </a:cubicBezTo>
                  <a:cubicBezTo>
                    <a:pt x="228" y="6"/>
                    <a:pt x="228" y="6"/>
                    <a:pt x="228" y="6"/>
                  </a:cubicBezTo>
                  <a:cubicBezTo>
                    <a:pt x="228" y="3"/>
                    <a:pt x="231" y="0"/>
                    <a:pt x="234" y="0"/>
                  </a:cubicBezTo>
                  <a:cubicBezTo>
                    <a:pt x="237" y="0"/>
                    <a:pt x="240" y="3"/>
                    <a:pt x="240" y="6"/>
                  </a:cubicBezTo>
                  <a:cubicBezTo>
                    <a:pt x="240" y="152"/>
                    <a:pt x="240" y="152"/>
                    <a:pt x="240" y="152"/>
                  </a:cubicBezTo>
                  <a:cubicBezTo>
                    <a:pt x="240" y="155"/>
                    <a:pt x="237" y="158"/>
                    <a:pt x="234" y="1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9" name="Freeform 15">
              <a:extLst>
                <a:ext uri="{FF2B5EF4-FFF2-40B4-BE49-F238E27FC236}">
                  <a16:creationId xmlns:a16="http://schemas.microsoft.com/office/drawing/2014/main" id="{8066DAE7-AC1E-45E9-96A0-B73FD622ED07}"/>
                </a:ext>
              </a:extLst>
            </p:cNvPr>
            <p:cNvSpPr>
              <a:spLocks noEditPoints="1"/>
            </p:cNvSpPr>
            <p:nvPr/>
          </p:nvSpPr>
          <p:spPr bwMode="auto">
            <a:xfrm>
              <a:off x="1445" y="662"/>
              <a:ext cx="160" cy="125"/>
            </a:xfrm>
            <a:custGeom>
              <a:avLst/>
              <a:gdLst>
                <a:gd name="T0" fmla="*/ 102 w 108"/>
                <a:gd name="T1" fmla="*/ 84 h 84"/>
                <a:gd name="T2" fmla="*/ 6 w 108"/>
                <a:gd name="T3" fmla="*/ 84 h 84"/>
                <a:gd name="T4" fmla="*/ 0 w 108"/>
                <a:gd name="T5" fmla="*/ 78 h 84"/>
                <a:gd name="T6" fmla="*/ 0 w 108"/>
                <a:gd name="T7" fmla="*/ 6 h 84"/>
                <a:gd name="T8" fmla="*/ 6 w 108"/>
                <a:gd name="T9" fmla="*/ 0 h 84"/>
                <a:gd name="T10" fmla="*/ 102 w 108"/>
                <a:gd name="T11" fmla="*/ 0 h 84"/>
                <a:gd name="T12" fmla="*/ 108 w 108"/>
                <a:gd name="T13" fmla="*/ 6 h 84"/>
                <a:gd name="T14" fmla="*/ 108 w 108"/>
                <a:gd name="T15" fmla="*/ 78 h 84"/>
                <a:gd name="T16" fmla="*/ 102 w 108"/>
                <a:gd name="T17" fmla="*/ 84 h 84"/>
                <a:gd name="T18" fmla="*/ 12 w 108"/>
                <a:gd name="T19" fmla="*/ 72 h 84"/>
                <a:gd name="T20" fmla="*/ 96 w 108"/>
                <a:gd name="T21" fmla="*/ 72 h 84"/>
                <a:gd name="T22" fmla="*/ 96 w 108"/>
                <a:gd name="T23" fmla="*/ 12 h 84"/>
                <a:gd name="T24" fmla="*/ 12 w 108"/>
                <a:gd name="T25" fmla="*/ 12 h 84"/>
                <a:gd name="T26" fmla="*/ 12 w 108"/>
                <a:gd name="T27"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84">
                  <a:moveTo>
                    <a:pt x="102" y="84"/>
                  </a:moveTo>
                  <a:cubicBezTo>
                    <a:pt x="6" y="84"/>
                    <a:pt x="6" y="84"/>
                    <a:pt x="6" y="84"/>
                  </a:cubicBezTo>
                  <a:cubicBezTo>
                    <a:pt x="3" y="84"/>
                    <a:pt x="0" y="81"/>
                    <a:pt x="0" y="78"/>
                  </a:cubicBezTo>
                  <a:cubicBezTo>
                    <a:pt x="0" y="6"/>
                    <a:pt x="0" y="6"/>
                    <a:pt x="0" y="6"/>
                  </a:cubicBezTo>
                  <a:cubicBezTo>
                    <a:pt x="0" y="3"/>
                    <a:pt x="3" y="0"/>
                    <a:pt x="6" y="0"/>
                  </a:cubicBezTo>
                  <a:cubicBezTo>
                    <a:pt x="102" y="0"/>
                    <a:pt x="102" y="0"/>
                    <a:pt x="102" y="0"/>
                  </a:cubicBezTo>
                  <a:cubicBezTo>
                    <a:pt x="105" y="0"/>
                    <a:pt x="108" y="3"/>
                    <a:pt x="108" y="6"/>
                  </a:cubicBezTo>
                  <a:cubicBezTo>
                    <a:pt x="108" y="78"/>
                    <a:pt x="108" y="78"/>
                    <a:pt x="108" y="78"/>
                  </a:cubicBezTo>
                  <a:cubicBezTo>
                    <a:pt x="108" y="81"/>
                    <a:pt x="105" y="84"/>
                    <a:pt x="102" y="84"/>
                  </a:cubicBezTo>
                  <a:close/>
                  <a:moveTo>
                    <a:pt x="12" y="72"/>
                  </a:moveTo>
                  <a:cubicBezTo>
                    <a:pt x="96" y="72"/>
                    <a:pt x="96" y="72"/>
                    <a:pt x="96" y="72"/>
                  </a:cubicBezTo>
                  <a:cubicBezTo>
                    <a:pt x="96" y="12"/>
                    <a:pt x="96" y="12"/>
                    <a:pt x="96" y="12"/>
                  </a:cubicBezTo>
                  <a:cubicBezTo>
                    <a:pt x="12" y="12"/>
                    <a:pt x="12" y="12"/>
                    <a:pt x="12" y="12"/>
                  </a:cubicBezTo>
                  <a:lnTo>
                    <a:pt x="12"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0" name="Freeform 16">
              <a:extLst>
                <a:ext uri="{FF2B5EF4-FFF2-40B4-BE49-F238E27FC236}">
                  <a16:creationId xmlns:a16="http://schemas.microsoft.com/office/drawing/2014/main" id="{CCC61FEF-EB64-43B2-B165-37CAE7327E0C}"/>
                </a:ext>
              </a:extLst>
            </p:cNvPr>
            <p:cNvSpPr>
              <a:spLocks noEditPoints="1"/>
            </p:cNvSpPr>
            <p:nvPr/>
          </p:nvSpPr>
          <p:spPr bwMode="auto">
            <a:xfrm>
              <a:off x="1623" y="662"/>
              <a:ext cx="107" cy="178"/>
            </a:xfrm>
            <a:custGeom>
              <a:avLst/>
              <a:gdLst>
                <a:gd name="T0" fmla="*/ 66 w 72"/>
                <a:gd name="T1" fmla="*/ 120 h 120"/>
                <a:gd name="T2" fmla="*/ 6 w 72"/>
                <a:gd name="T3" fmla="*/ 120 h 120"/>
                <a:gd name="T4" fmla="*/ 0 w 72"/>
                <a:gd name="T5" fmla="*/ 114 h 120"/>
                <a:gd name="T6" fmla="*/ 0 w 72"/>
                <a:gd name="T7" fmla="*/ 6 h 120"/>
                <a:gd name="T8" fmla="*/ 6 w 72"/>
                <a:gd name="T9" fmla="*/ 0 h 120"/>
                <a:gd name="T10" fmla="*/ 66 w 72"/>
                <a:gd name="T11" fmla="*/ 0 h 120"/>
                <a:gd name="T12" fmla="*/ 72 w 72"/>
                <a:gd name="T13" fmla="*/ 6 h 120"/>
                <a:gd name="T14" fmla="*/ 72 w 72"/>
                <a:gd name="T15" fmla="*/ 114 h 120"/>
                <a:gd name="T16" fmla="*/ 66 w 72"/>
                <a:gd name="T17" fmla="*/ 120 h 120"/>
                <a:gd name="T18" fmla="*/ 12 w 72"/>
                <a:gd name="T19" fmla="*/ 108 h 120"/>
                <a:gd name="T20" fmla="*/ 60 w 72"/>
                <a:gd name="T21" fmla="*/ 108 h 120"/>
                <a:gd name="T22" fmla="*/ 60 w 72"/>
                <a:gd name="T23" fmla="*/ 12 h 120"/>
                <a:gd name="T24" fmla="*/ 12 w 72"/>
                <a:gd name="T25" fmla="*/ 12 h 120"/>
                <a:gd name="T26" fmla="*/ 12 w 72"/>
                <a:gd name="T2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120">
                  <a:moveTo>
                    <a:pt x="66" y="120"/>
                  </a:moveTo>
                  <a:cubicBezTo>
                    <a:pt x="6" y="120"/>
                    <a:pt x="6" y="120"/>
                    <a:pt x="6" y="120"/>
                  </a:cubicBezTo>
                  <a:cubicBezTo>
                    <a:pt x="3" y="120"/>
                    <a:pt x="0" y="117"/>
                    <a:pt x="0" y="114"/>
                  </a:cubicBezTo>
                  <a:cubicBezTo>
                    <a:pt x="0" y="6"/>
                    <a:pt x="0" y="6"/>
                    <a:pt x="0" y="6"/>
                  </a:cubicBezTo>
                  <a:cubicBezTo>
                    <a:pt x="0" y="3"/>
                    <a:pt x="3" y="0"/>
                    <a:pt x="6" y="0"/>
                  </a:cubicBezTo>
                  <a:cubicBezTo>
                    <a:pt x="66" y="0"/>
                    <a:pt x="66" y="0"/>
                    <a:pt x="66" y="0"/>
                  </a:cubicBezTo>
                  <a:cubicBezTo>
                    <a:pt x="69" y="0"/>
                    <a:pt x="72" y="3"/>
                    <a:pt x="72" y="6"/>
                  </a:cubicBezTo>
                  <a:cubicBezTo>
                    <a:pt x="72" y="114"/>
                    <a:pt x="72" y="114"/>
                    <a:pt x="72" y="114"/>
                  </a:cubicBezTo>
                  <a:cubicBezTo>
                    <a:pt x="72" y="117"/>
                    <a:pt x="69" y="120"/>
                    <a:pt x="66" y="120"/>
                  </a:cubicBezTo>
                  <a:close/>
                  <a:moveTo>
                    <a:pt x="12" y="108"/>
                  </a:moveTo>
                  <a:cubicBezTo>
                    <a:pt x="60" y="108"/>
                    <a:pt x="60" y="108"/>
                    <a:pt x="60" y="108"/>
                  </a:cubicBezTo>
                  <a:cubicBezTo>
                    <a:pt x="60" y="12"/>
                    <a:pt x="60" y="12"/>
                    <a:pt x="60" y="12"/>
                  </a:cubicBezTo>
                  <a:cubicBezTo>
                    <a:pt x="12" y="12"/>
                    <a:pt x="12" y="12"/>
                    <a:pt x="12" y="12"/>
                  </a:cubicBezTo>
                  <a:lnTo>
                    <a:pt x="12"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1" name="Freeform 17">
              <a:extLst>
                <a:ext uri="{FF2B5EF4-FFF2-40B4-BE49-F238E27FC236}">
                  <a16:creationId xmlns:a16="http://schemas.microsoft.com/office/drawing/2014/main" id="{D769043F-50BF-42BB-A0E3-7AF8FB711CB6}"/>
                </a:ext>
              </a:extLst>
            </p:cNvPr>
            <p:cNvSpPr>
              <a:spLocks noEditPoints="1"/>
            </p:cNvSpPr>
            <p:nvPr/>
          </p:nvSpPr>
          <p:spPr bwMode="auto">
            <a:xfrm>
              <a:off x="1374" y="467"/>
              <a:ext cx="427" cy="89"/>
            </a:xfrm>
            <a:custGeom>
              <a:avLst/>
              <a:gdLst>
                <a:gd name="T0" fmla="*/ 282 w 288"/>
                <a:gd name="T1" fmla="*/ 60 h 60"/>
                <a:gd name="T2" fmla="*/ 6 w 288"/>
                <a:gd name="T3" fmla="*/ 60 h 60"/>
                <a:gd name="T4" fmla="*/ 1 w 288"/>
                <a:gd name="T5" fmla="*/ 57 h 60"/>
                <a:gd name="T6" fmla="*/ 0 w 288"/>
                <a:gd name="T7" fmla="*/ 51 h 60"/>
                <a:gd name="T8" fmla="*/ 24 w 288"/>
                <a:gd name="T9" fmla="*/ 3 h 60"/>
                <a:gd name="T10" fmla="*/ 30 w 288"/>
                <a:gd name="T11" fmla="*/ 0 h 60"/>
                <a:gd name="T12" fmla="*/ 258 w 288"/>
                <a:gd name="T13" fmla="*/ 0 h 60"/>
                <a:gd name="T14" fmla="*/ 263 w 288"/>
                <a:gd name="T15" fmla="*/ 3 h 60"/>
                <a:gd name="T16" fmla="*/ 287 w 288"/>
                <a:gd name="T17" fmla="*/ 51 h 60"/>
                <a:gd name="T18" fmla="*/ 287 w 288"/>
                <a:gd name="T19" fmla="*/ 57 h 60"/>
                <a:gd name="T20" fmla="*/ 282 w 288"/>
                <a:gd name="T21" fmla="*/ 60 h 60"/>
                <a:gd name="T22" fmla="*/ 16 w 288"/>
                <a:gd name="T23" fmla="*/ 48 h 60"/>
                <a:gd name="T24" fmla="*/ 272 w 288"/>
                <a:gd name="T25" fmla="*/ 48 h 60"/>
                <a:gd name="T26" fmla="*/ 254 w 288"/>
                <a:gd name="T27" fmla="*/ 12 h 60"/>
                <a:gd name="T28" fmla="*/ 34 w 288"/>
                <a:gd name="T29" fmla="*/ 12 h 60"/>
                <a:gd name="T30" fmla="*/ 16 w 288"/>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 h="60">
                  <a:moveTo>
                    <a:pt x="282" y="60"/>
                  </a:moveTo>
                  <a:cubicBezTo>
                    <a:pt x="6" y="60"/>
                    <a:pt x="6" y="60"/>
                    <a:pt x="6" y="60"/>
                  </a:cubicBezTo>
                  <a:cubicBezTo>
                    <a:pt x="4" y="60"/>
                    <a:pt x="2" y="59"/>
                    <a:pt x="1" y="57"/>
                  </a:cubicBezTo>
                  <a:cubicBezTo>
                    <a:pt x="0" y="55"/>
                    <a:pt x="0" y="53"/>
                    <a:pt x="0" y="51"/>
                  </a:cubicBezTo>
                  <a:cubicBezTo>
                    <a:pt x="24" y="3"/>
                    <a:pt x="24" y="3"/>
                    <a:pt x="24" y="3"/>
                  </a:cubicBezTo>
                  <a:cubicBezTo>
                    <a:pt x="25" y="1"/>
                    <a:pt x="28" y="0"/>
                    <a:pt x="30" y="0"/>
                  </a:cubicBezTo>
                  <a:cubicBezTo>
                    <a:pt x="258" y="0"/>
                    <a:pt x="258" y="0"/>
                    <a:pt x="258" y="0"/>
                  </a:cubicBezTo>
                  <a:cubicBezTo>
                    <a:pt x="260" y="0"/>
                    <a:pt x="262" y="1"/>
                    <a:pt x="263" y="3"/>
                  </a:cubicBezTo>
                  <a:cubicBezTo>
                    <a:pt x="287" y="51"/>
                    <a:pt x="287" y="51"/>
                    <a:pt x="287" y="51"/>
                  </a:cubicBezTo>
                  <a:cubicBezTo>
                    <a:pt x="288" y="53"/>
                    <a:pt x="288" y="55"/>
                    <a:pt x="287" y="57"/>
                  </a:cubicBezTo>
                  <a:cubicBezTo>
                    <a:pt x="286" y="59"/>
                    <a:pt x="284" y="60"/>
                    <a:pt x="282" y="60"/>
                  </a:cubicBezTo>
                  <a:close/>
                  <a:moveTo>
                    <a:pt x="16" y="48"/>
                  </a:moveTo>
                  <a:cubicBezTo>
                    <a:pt x="272" y="48"/>
                    <a:pt x="272" y="48"/>
                    <a:pt x="272" y="48"/>
                  </a:cubicBezTo>
                  <a:cubicBezTo>
                    <a:pt x="254" y="12"/>
                    <a:pt x="254" y="12"/>
                    <a:pt x="254" y="12"/>
                  </a:cubicBezTo>
                  <a:cubicBezTo>
                    <a:pt x="34" y="12"/>
                    <a:pt x="34" y="12"/>
                    <a:pt x="34" y="1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2" name="Freeform 18">
              <a:extLst>
                <a:ext uri="{FF2B5EF4-FFF2-40B4-BE49-F238E27FC236}">
                  <a16:creationId xmlns:a16="http://schemas.microsoft.com/office/drawing/2014/main" id="{76E093DD-ECC2-4853-982C-9DE749F640CB}"/>
                </a:ext>
              </a:extLst>
            </p:cNvPr>
            <p:cNvSpPr>
              <a:spLocks noEditPoints="1"/>
            </p:cNvSpPr>
            <p:nvPr/>
          </p:nvSpPr>
          <p:spPr bwMode="auto">
            <a:xfrm>
              <a:off x="1374" y="538"/>
              <a:ext cx="427" cy="107"/>
            </a:xfrm>
            <a:custGeom>
              <a:avLst/>
              <a:gdLst>
                <a:gd name="T0" fmla="*/ 180 w 288"/>
                <a:gd name="T1" fmla="*/ 72 h 72"/>
                <a:gd name="T2" fmla="*/ 144 w 288"/>
                <a:gd name="T3" fmla="*/ 58 h 72"/>
                <a:gd name="T4" fmla="*/ 108 w 288"/>
                <a:gd name="T5" fmla="*/ 72 h 72"/>
                <a:gd name="T6" fmla="*/ 65 w 288"/>
                <a:gd name="T7" fmla="*/ 51 h 72"/>
                <a:gd name="T8" fmla="*/ 42 w 288"/>
                <a:gd name="T9" fmla="*/ 60 h 72"/>
                <a:gd name="T10" fmla="*/ 0 w 288"/>
                <a:gd name="T11" fmla="*/ 18 h 72"/>
                <a:gd name="T12" fmla="*/ 0 w 288"/>
                <a:gd name="T13" fmla="*/ 6 h 72"/>
                <a:gd name="T14" fmla="*/ 6 w 288"/>
                <a:gd name="T15" fmla="*/ 0 h 72"/>
                <a:gd name="T16" fmla="*/ 282 w 288"/>
                <a:gd name="T17" fmla="*/ 0 h 72"/>
                <a:gd name="T18" fmla="*/ 288 w 288"/>
                <a:gd name="T19" fmla="*/ 6 h 72"/>
                <a:gd name="T20" fmla="*/ 288 w 288"/>
                <a:gd name="T21" fmla="*/ 18 h 72"/>
                <a:gd name="T22" fmla="*/ 246 w 288"/>
                <a:gd name="T23" fmla="*/ 60 h 72"/>
                <a:gd name="T24" fmla="*/ 223 w 288"/>
                <a:gd name="T25" fmla="*/ 51 h 72"/>
                <a:gd name="T26" fmla="*/ 180 w 288"/>
                <a:gd name="T27" fmla="*/ 72 h 72"/>
                <a:gd name="T28" fmla="*/ 144 w 288"/>
                <a:gd name="T29" fmla="*/ 44 h 72"/>
                <a:gd name="T30" fmla="*/ 148 w 288"/>
                <a:gd name="T31" fmla="*/ 46 h 72"/>
                <a:gd name="T32" fmla="*/ 180 w 288"/>
                <a:gd name="T33" fmla="*/ 60 h 72"/>
                <a:gd name="T34" fmla="*/ 217 w 288"/>
                <a:gd name="T35" fmla="*/ 39 h 72"/>
                <a:gd name="T36" fmla="*/ 221 w 288"/>
                <a:gd name="T37" fmla="*/ 36 h 72"/>
                <a:gd name="T38" fmla="*/ 226 w 288"/>
                <a:gd name="T39" fmla="*/ 38 h 72"/>
                <a:gd name="T40" fmla="*/ 246 w 288"/>
                <a:gd name="T41" fmla="*/ 48 h 72"/>
                <a:gd name="T42" fmla="*/ 276 w 288"/>
                <a:gd name="T43" fmla="*/ 18 h 72"/>
                <a:gd name="T44" fmla="*/ 276 w 288"/>
                <a:gd name="T45" fmla="*/ 12 h 72"/>
                <a:gd name="T46" fmla="*/ 12 w 288"/>
                <a:gd name="T47" fmla="*/ 12 h 72"/>
                <a:gd name="T48" fmla="*/ 12 w 288"/>
                <a:gd name="T49" fmla="*/ 18 h 72"/>
                <a:gd name="T50" fmla="*/ 42 w 288"/>
                <a:gd name="T51" fmla="*/ 48 h 72"/>
                <a:gd name="T52" fmla="*/ 62 w 288"/>
                <a:gd name="T53" fmla="*/ 38 h 72"/>
                <a:gd name="T54" fmla="*/ 67 w 288"/>
                <a:gd name="T55" fmla="*/ 36 h 72"/>
                <a:gd name="T56" fmla="*/ 71 w 288"/>
                <a:gd name="T57" fmla="*/ 39 h 72"/>
                <a:gd name="T58" fmla="*/ 108 w 288"/>
                <a:gd name="T59" fmla="*/ 60 h 72"/>
                <a:gd name="T60" fmla="*/ 139 w 288"/>
                <a:gd name="T61" fmla="*/ 46 h 72"/>
                <a:gd name="T62" fmla="*/ 144 w 288"/>
                <a:gd name="T63" fmla="*/ 4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8" h="72">
                  <a:moveTo>
                    <a:pt x="180" y="72"/>
                  </a:moveTo>
                  <a:cubicBezTo>
                    <a:pt x="167" y="72"/>
                    <a:pt x="154" y="67"/>
                    <a:pt x="144" y="58"/>
                  </a:cubicBezTo>
                  <a:cubicBezTo>
                    <a:pt x="134" y="67"/>
                    <a:pt x="121" y="72"/>
                    <a:pt x="108" y="72"/>
                  </a:cubicBezTo>
                  <a:cubicBezTo>
                    <a:pt x="92" y="72"/>
                    <a:pt x="76" y="64"/>
                    <a:pt x="65" y="51"/>
                  </a:cubicBezTo>
                  <a:cubicBezTo>
                    <a:pt x="59" y="56"/>
                    <a:pt x="52" y="60"/>
                    <a:pt x="42" y="60"/>
                  </a:cubicBezTo>
                  <a:cubicBezTo>
                    <a:pt x="19" y="60"/>
                    <a:pt x="0" y="41"/>
                    <a:pt x="0" y="18"/>
                  </a:cubicBezTo>
                  <a:cubicBezTo>
                    <a:pt x="0" y="6"/>
                    <a:pt x="0" y="6"/>
                    <a:pt x="0" y="6"/>
                  </a:cubicBezTo>
                  <a:cubicBezTo>
                    <a:pt x="0" y="3"/>
                    <a:pt x="3" y="0"/>
                    <a:pt x="6" y="0"/>
                  </a:cubicBezTo>
                  <a:cubicBezTo>
                    <a:pt x="282" y="0"/>
                    <a:pt x="282" y="0"/>
                    <a:pt x="282" y="0"/>
                  </a:cubicBezTo>
                  <a:cubicBezTo>
                    <a:pt x="285" y="0"/>
                    <a:pt x="288" y="3"/>
                    <a:pt x="288" y="6"/>
                  </a:cubicBezTo>
                  <a:cubicBezTo>
                    <a:pt x="288" y="18"/>
                    <a:pt x="288" y="18"/>
                    <a:pt x="288" y="18"/>
                  </a:cubicBezTo>
                  <a:cubicBezTo>
                    <a:pt x="288" y="41"/>
                    <a:pt x="269" y="60"/>
                    <a:pt x="246" y="60"/>
                  </a:cubicBezTo>
                  <a:cubicBezTo>
                    <a:pt x="236" y="60"/>
                    <a:pt x="229" y="56"/>
                    <a:pt x="223" y="51"/>
                  </a:cubicBezTo>
                  <a:cubicBezTo>
                    <a:pt x="212" y="64"/>
                    <a:pt x="196" y="72"/>
                    <a:pt x="180" y="72"/>
                  </a:cubicBezTo>
                  <a:close/>
                  <a:moveTo>
                    <a:pt x="144" y="44"/>
                  </a:moveTo>
                  <a:cubicBezTo>
                    <a:pt x="146" y="44"/>
                    <a:pt x="147" y="44"/>
                    <a:pt x="148" y="46"/>
                  </a:cubicBezTo>
                  <a:cubicBezTo>
                    <a:pt x="156" y="55"/>
                    <a:pt x="168" y="60"/>
                    <a:pt x="180" y="60"/>
                  </a:cubicBezTo>
                  <a:cubicBezTo>
                    <a:pt x="194" y="60"/>
                    <a:pt x="209" y="51"/>
                    <a:pt x="217" y="39"/>
                  </a:cubicBezTo>
                  <a:cubicBezTo>
                    <a:pt x="218" y="37"/>
                    <a:pt x="219" y="36"/>
                    <a:pt x="221" y="36"/>
                  </a:cubicBezTo>
                  <a:cubicBezTo>
                    <a:pt x="223" y="36"/>
                    <a:pt x="225" y="36"/>
                    <a:pt x="226" y="38"/>
                  </a:cubicBezTo>
                  <a:cubicBezTo>
                    <a:pt x="233" y="45"/>
                    <a:pt x="239" y="48"/>
                    <a:pt x="246" y="48"/>
                  </a:cubicBezTo>
                  <a:cubicBezTo>
                    <a:pt x="262" y="48"/>
                    <a:pt x="276" y="34"/>
                    <a:pt x="276" y="18"/>
                  </a:cubicBezTo>
                  <a:cubicBezTo>
                    <a:pt x="276" y="12"/>
                    <a:pt x="276" y="12"/>
                    <a:pt x="276" y="12"/>
                  </a:cubicBezTo>
                  <a:cubicBezTo>
                    <a:pt x="12" y="12"/>
                    <a:pt x="12" y="12"/>
                    <a:pt x="12" y="12"/>
                  </a:cubicBezTo>
                  <a:cubicBezTo>
                    <a:pt x="12" y="18"/>
                    <a:pt x="12" y="18"/>
                    <a:pt x="12" y="18"/>
                  </a:cubicBezTo>
                  <a:cubicBezTo>
                    <a:pt x="12" y="34"/>
                    <a:pt x="25" y="48"/>
                    <a:pt x="42" y="48"/>
                  </a:cubicBezTo>
                  <a:cubicBezTo>
                    <a:pt x="48" y="48"/>
                    <a:pt x="54" y="45"/>
                    <a:pt x="62" y="38"/>
                  </a:cubicBezTo>
                  <a:cubicBezTo>
                    <a:pt x="63" y="36"/>
                    <a:pt x="65" y="36"/>
                    <a:pt x="67" y="36"/>
                  </a:cubicBezTo>
                  <a:cubicBezTo>
                    <a:pt x="68" y="36"/>
                    <a:pt x="70" y="37"/>
                    <a:pt x="71" y="39"/>
                  </a:cubicBezTo>
                  <a:cubicBezTo>
                    <a:pt x="79" y="51"/>
                    <a:pt x="94" y="60"/>
                    <a:pt x="108" y="60"/>
                  </a:cubicBezTo>
                  <a:cubicBezTo>
                    <a:pt x="120" y="60"/>
                    <a:pt x="131" y="55"/>
                    <a:pt x="139" y="46"/>
                  </a:cubicBezTo>
                  <a:cubicBezTo>
                    <a:pt x="140" y="44"/>
                    <a:pt x="142" y="44"/>
                    <a:pt x="144"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3" name="Freeform 19">
              <a:extLst>
                <a:ext uri="{FF2B5EF4-FFF2-40B4-BE49-F238E27FC236}">
                  <a16:creationId xmlns:a16="http://schemas.microsoft.com/office/drawing/2014/main" id="{716D4D72-4744-4A3B-B7AE-9CABED5C7B13}"/>
                </a:ext>
              </a:extLst>
            </p:cNvPr>
            <p:cNvSpPr>
              <a:spLocks/>
            </p:cNvSpPr>
            <p:nvPr/>
          </p:nvSpPr>
          <p:spPr bwMode="auto">
            <a:xfrm>
              <a:off x="1463" y="465"/>
              <a:ext cx="36" cy="144"/>
            </a:xfrm>
            <a:custGeom>
              <a:avLst/>
              <a:gdLst>
                <a:gd name="T0" fmla="*/ 6 w 24"/>
                <a:gd name="T1" fmla="*/ 97 h 97"/>
                <a:gd name="T2" fmla="*/ 0 w 24"/>
                <a:gd name="T3" fmla="*/ 91 h 97"/>
                <a:gd name="T4" fmla="*/ 0 w 24"/>
                <a:gd name="T5" fmla="*/ 55 h 97"/>
                <a:gd name="T6" fmla="*/ 0 w 24"/>
                <a:gd name="T7" fmla="*/ 53 h 97"/>
                <a:gd name="T8" fmla="*/ 12 w 24"/>
                <a:gd name="T9" fmla="*/ 5 h 97"/>
                <a:gd name="T10" fmla="*/ 19 w 24"/>
                <a:gd name="T11" fmla="*/ 1 h 97"/>
                <a:gd name="T12" fmla="*/ 24 w 24"/>
                <a:gd name="T13" fmla="*/ 8 h 97"/>
                <a:gd name="T14" fmla="*/ 12 w 24"/>
                <a:gd name="T15" fmla="*/ 56 h 97"/>
                <a:gd name="T16" fmla="*/ 12 w 24"/>
                <a:gd name="T17" fmla="*/ 91 h 97"/>
                <a:gd name="T18" fmla="*/ 6 w 24"/>
                <a:gd name="T1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97">
                  <a:moveTo>
                    <a:pt x="6" y="97"/>
                  </a:moveTo>
                  <a:cubicBezTo>
                    <a:pt x="3" y="97"/>
                    <a:pt x="0" y="94"/>
                    <a:pt x="0" y="91"/>
                  </a:cubicBezTo>
                  <a:cubicBezTo>
                    <a:pt x="0" y="55"/>
                    <a:pt x="0" y="55"/>
                    <a:pt x="0" y="55"/>
                  </a:cubicBezTo>
                  <a:cubicBezTo>
                    <a:pt x="0" y="54"/>
                    <a:pt x="0" y="54"/>
                    <a:pt x="0" y="53"/>
                  </a:cubicBezTo>
                  <a:cubicBezTo>
                    <a:pt x="12" y="5"/>
                    <a:pt x="12" y="5"/>
                    <a:pt x="12" y="5"/>
                  </a:cubicBezTo>
                  <a:cubicBezTo>
                    <a:pt x="13" y="2"/>
                    <a:pt x="16" y="0"/>
                    <a:pt x="19" y="1"/>
                  </a:cubicBezTo>
                  <a:cubicBezTo>
                    <a:pt x="23" y="2"/>
                    <a:pt x="24" y="5"/>
                    <a:pt x="24" y="8"/>
                  </a:cubicBezTo>
                  <a:cubicBezTo>
                    <a:pt x="12" y="56"/>
                    <a:pt x="12" y="56"/>
                    <a:pt x="12" y="56"/>
                  </a:cubicBezTo>
                  <a:cubicBezTo>
                    <a:pt x="12" y="91"/>
                    <a:pt x="12" y="91"/>
                    <a:pt x="12" y="91"/>
                  </a:cubicBezTo>
                  <a:cubicBezTo>
                    <a:pt x="12" y="94"/>
                    <a:pt x="9" y="97"/>
                    <a:pt x="6"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4" name="Freeform 20">
              <a:extLst>
                <a:ext uri="{FF2B5EF4-FFF2-40B4-BE49-F238E27FC236}">
                  <a16:creationId xmlns:a16="http://schemas.microsoft.com/office/drawing/2014/main" id="{47D89709-0800-46C0-B254-00427988F100}"/>
                </a:ext>
              </a:extLst>
            </p:cNvPr>
            <p:cNvSpPr>
              <a:spLocks/>
            </p:cNvSpPr>
            <p:nvPr/>
          </p:nvSpPr>
          <p:spPr bwMode="auto">
            <a:xfrm>
              <a:off x="1579" y="467"/>
              <a:ext cx="17" cy="154"/>
            </a:xfrm>
            <a:custGeom>
              <a:avLst/>
              <a:gdLst>
                <a:gd name="T0" fmla="*/ 6 w 12"/>
                <a:gd name="T1" fmla="*/ 104 h 104"/>
                <a:gd name="T2" fmla="*/ 0 w 12"/>
                <a:gd name="T3" fmla="*/ 98 h 104"/>
                <a:gd name="T4" fmla="*/ 0 w 12"/>
                <a:gd name="T5" fmla="*/ 6 h 104"/>
                <a:gd name="T6" fmla="*/ 6 w 12"/>
                <a:gd name="T7" fmla="*/ 0 h 104"/>
                <a:gd name="T8" fmla="*/ 12 w 12"/>
                <a:gd name="T9" fmla="*/ 6 h 104"/>
                <a:gd name="T10" fmla="*/ 12 w 12"/>
                <a:gd name="T11" fmla="*/ 98 h 104"/>
                <a:gd name="T12" fmla="*/ 6 w 12"/>
                <a:gd name="T13" fmla="*/ 104 h 104"/>
              </a:gdLst>
              <a:ahLst/>
              <a:cxnLst>
                <a:cxn ang="0">
                  <a:pos x="T0" y="T1"/>
                </a:cxn>
                <a:cxn ang="0">
                  <a:pos x="T2" y="T3"/>
                </a:cxn>
                <a:cxn ang="0">
                  <a:pos x="T4" y="T5"/>
                </a:cxn>
                <a:cxn ang="0">
                  <a:pos x="T6" y="T7"/>
                </a:cxn>
                <a:cxn ang="0">
                  <a:pos x="T8" y="T9"/>
                </a:cxn>
                <a:cxn ang="0">
                  <a:pos x="T10" y="T11"/>
                </a:cxn>
                <a:cxn ang="0">
                  <a:pos x="T12" y="T13"/>
                </a:cxn>
              </a:cxnLst>
              <a:rect l="0" t="0" r="r" b="b"/>
              <a:pathLst>
                <a:path w="12" h="104">
                  <a:moveTo>
                    <a:pt x="6" y="104"/>
                  </a:moveTo>
                  <a:cubicBezTo>
                    <a:pt x="3" y="104"/>
                    <a:pt x="0" y="101"/>
                    <a:pt x="0" y="98"/>
                  </a:cubicBezTo>
                  <a:cubicBezTo>
                    <a:pt x="0" y="6"/>
                    <a:pt x="0" y="6"/>
                    <a:pt x="0" y="6"/>
                  </a:cubicBezTo>
                  <a:cubicBezTo>
                    <a:pt x="0" y="3"/>
                    <a:pt x="3" y="0"/>
                    <a:pt x="6" y="0"/>
                  </a:cubicBezTo>
                  <a:cubicBezTo>
                    <a:pt x="9" y="0"/>
                    <a:pt x="12" y="3"/>
                    <a:pt x="12" y="6"/>
                  </a:cubicBezTo>
                  <a:cubicBezTo>
                    <a:pt x="12" y="98"/>
                    <a:pt x="12" y="98"/>
                    <a:pt x="12" y="98"/>
                  </a:cubicBezTo>
                  <a:cubicBezTo>
                    <a:pt x="12" y="101"/>
                    <a:pt x="9" y="104"/>
                    <a:pt x="6"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5" name="Freeform 21">
              <a:extLst>
                <a:ext uri="{FF2B5EF4-FFF2-40B4-BE49-F238E27FC236}">
                  <a16:creationId xmlns:a16="http://schemas.microsoft.com/office/drawing/2014/main" id="{B3C19C68-BFB5-4764-982E-83CA2241AD93}"/>
                </a:ext>
              </a:extLst>
            </p:cNvPr>
            <p:cNvSpPr>
              <a:spLocks/>
            </p:cNvSpPr>
            <p:nvPr/>
          </p:nvSpPr>
          <p:spPr bwMode="auto">
            <a:xfrm>
              <a:off x="1675" y="465"/>
              <a:ext cx="37" cy="144"/>
            </a:xfrm>
            <a:custGeom>
              <a:avLst/>
              <a:gdLst>
                <a:gd name="T0" fmla="*/ 19 w 25"/>
                <a:gd name="T1" fmla="*/ 97 h 97"/>
                <a:gd name="T2" fmla="*/ 13 w 25"/>
                <a:gd name="T3" fmla="*/ 91 h 97"/>
                <a:gd name="T4" fmla="*/ 13 w 25"/>
                <a:gd name="T5" fmla="*/ 56 h 97"/>
                <a:gd name="T6" fmla="*/ 1 w 25"/>
                <a:gd name="T7" fmla="*/ 8 h 97"/>
                <a:gd name="T8" fmla="*/ 5 w 25"/>
                <a:gd name="T9" fmla="*/ 1 h 97"/>
                <a:gd name="T10" fmla="*/ 13 w 25"/>
                <a:gd name="T11" fmla="*/ 5 h 97"/>
                <a:gd name="T12" fmla="*/ 25 w 25"/>
                <a:gd name="T13" fmla="*/ 53 h 97"/>
                <a:gd name="T14" fmla="*/ 25 w 25"/>
                <a:gd name="T15" fmla="*/ 55 h 97"/>
                <a:gd name="T16" fmla="*/ 25 w 25"/>
                <a:gd name="T17" fmla="*/ 91 h 97"/>
                <a:gd name="T18" fmla="*/ 19 w 25"/>
                <a:gd name="T1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97">
                  <a:moveTo>
                    <a:pt x="19" y="97"/>
                  </a:moveTo>
                  <a:cubicBezTo>
                    <a:pt x="16" y="97"/>
                    <a:pt x="13" y="94"/>
                    <a:pt x="13" y="91"/>
                  </a:cubicBezTo>
                  <a:cubicBezTo>
                    <a:pt x="13" y="56"/>
                    <a:pt x="13" y="56"/>
                    <a:pt x="13" y="56"/>
                  </a:cubicBezTo>
                  <a:cubicBezTo>
                    <a:pt x="1" y="8"/>
                    <a:pt x="1" y="8"/>
                    <a:pt x="1" y="8"/>
                  </a:cubicBezTo>
                  <a:cubicBezTo>
                    <a:pt x="0" y="5"/>
                    <a:pt x="2" y="2"/>
                    <a:pt x="5" y="1"/>
                  </a:cubicBezTo>
                  <a:cubicBezTo>
                    <a:pt x="9" y="0"/>
                    <a:pt x="12" y="2"/>
                    <a:pt x="13" y="5"/>
                  </a:cubicBezTo>
                  <a:cubicBezTo>
                    <a:pt x="25" y="53"/>
                    <a:pt x="25" y="53"/>
                    <a:pt x="25" y="53"/>
                  </a:cubicBezTo>
                  <a:cubicBezTo>
                    <a:pt x="25" y="54"/>
                    <a:pt x="25" y="54"/>
                    <a:pt x="25" y="55"/>
                  </a:cubicBezTo>
                  <a:cubicBezTo>
                    <a:pt x="25" y="91"/>
                    <a:pt x="25" y="91"/>
                    <a:pt x="25" y="91"/>
                  </a:cubicBezTo>
                  <a:cubicBezTo>
                    <a:pt x="25" y="94"/>
                    <a:pt x="22" y="97"/>
                    <a:pt x="19"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6" name="Oval 22">
              <a:extLst>
                <a:ext uri="{FF2B5EF4-FFF2-40B4-BE49-F238E27FC236}">
                  <a16:creationId xmlns:a16="http://schemas.microsoft.com/office/drawing/2014/main" id="{F2760772-5BAC-45ED-98E2-5BF4A11F5267}"/>
                </a:ext>
              </a:extLst>
            </p:cNvPr>
            <p:cNvSpPr>
              <a:spLocks noChangeArrowheads="1"/>
            </p:cNvSpPr>
            <p:nvPr/>
          </p:nvSpPr>
          <p:spPr bwMode="auto">
            <a:xfrm>
              <a:off x="1676" y="751"/>
              <a:ext cx="18"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4226607660"/>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Bemiddeling</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70858"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 (2/2)</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353395" y="1276534"/>
            <a:ext cx="0" cy="5436000"/>
          </a:xfrm>
          <a:prstGeom prst="line">
            <a:avLst/>
          </a:prstGeom>
          <a:noFill/>
          <a:ln w="9525" cap="flat" cmpd="sng" algn="ctr">
            <a:solidFill>
              <a:srgbClr val="FF0000"/>
            </a:solidFill>
            <a:prstDash val="dash"/>
          </a:ln>
          <a:effectLst/>
        </p:spPr>
      </p:cxnSp>
      <p:grpSp>
        <p:nvGrpSpPr>
          <p:cNvPr id="103" name="Group 141">
            <a:extLst>
              <a:ext uri="{FF2B5EF4-FFF2-40B4-BE49-F238E27FC236}">
                <a16:creationId xmlns:a16="http://schemas.microsoft.com/office/drawing/2014/main" id="{8B123AE4-282A-4CA2-91BD-0B26B588C9E5}"/>
              </a:ext>
            </a:extLst>
          </p:cNvPr>
          <p:cNvGrpSpPr>
            <a:grpSpLocks noChangeAspect="1"/>
          </p:cNvGrpSpPr>
          <p:nvPr/>
        </p:nvGrpSpPr>
        <p:grpSpPr bwMode="auto">
          <a:xfrm>
            <a:off x="11497582" y="254513"/>
            <a:ext cx="508082" cy="508082"/>
            <a:chOff x="6536" y="2994"/>
            <a:chExt cx="427" cy="427"/>
          </a:xfrm>
          <a:solidFill>
            <a:schemeClr val="bg1">
              <a:lumMod val="85000"/>
            </a:schemeClr>
          </a:solidFill>
        </p:grpSpPr>
        <p:sp>
          <p:nvSpPr>
            <p:cNvPr id="104" name="Freeform 142">
              <a:extLst>
                <a:ext uri="{FF2B5EF4-FFF2-40B4-BE49-F238E27FC236}">
                  <a16:creationId xmlns:a16="http://schemas.microsoft.com/office/drawing/2014/main" id="{CC34A172-D691-45E7-A880-416A5E31ED55}"/>
                </a:ext>
              </a:extLst>
            </p:cNvPr>
            <p:cNvSpPr>
              <a:spLocks/>
            </p:cNvSpPr>
            <p:nvPr/>
          </p:nvSpPr>
          <p:spPr bwMode="auto">
            <a:xfrm>
              <a:off x="6678" y="2994"/>
              <a:ext cx="285" cy="249"/>
            </a:xfrm>
            <a:custGeom>
              <a:avLst/>
              <a:gdLst>
                <a:gd name="T0" fmla="*/ 90 w 192"/>
                <a:gd name="T1" fmla="*/ 168 h 168"/>
                <a:gd name="T2" fmla="*/ 88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9 h 168"/>
                <a:gd name="T18" fmla="*/ 140 w 192"/>
                <a:gd name="T19" fmla="*/ 110 h 168"/>
                <a:gd name="T20" fmla="*/ 144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6 w 192"/>
                <a:gd name="T45" fmla="*/ 120 h 168"/>
                <a:gd name="T46" fmla="*/ 94 w 192"/>
                <a:gd name="T47" fmla="*/ 167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8"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9"/>
                    <a:pt x="96" y="149"/>
                    <a:pt x="96" y="149"/>
                  </a:cubicBezTo>
                  <a:cubicBezTo>
                    <a:pt x="140" y="110"/>
                    <a:pt x="140" y="110"/>
                    <a:pt x="140" y="110"/>
                  </a:cubicBezTo>
                  <a:cubicBezTo>
                    <a:pt x="141" y="109"/>
                    <a:pt x="143" y="108"/>
                    <a:pt x="144"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6" y="120"/>
                    <a:pt x="146" y="120"/>
                    <a:pt x="146" y="120"/>
                  </a:cubicBezTo>
                  <a:cubicBezTo>
                    <a:pt x="94" y="167"/>
                    <a:pt x="94" y="167"/>
                    <a:pt x="94" y="167"/>
                  </a:cubicBezTo>
                  <a:cubicBezTo>
                    <a:pt x="93" y="168"/>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5" name="Freeform 143">
              <a:extLst>
                <a:ext uri="{FF2B5EF4-FFF2-40B4-BE49-F238E27FC236}">
                  <a16:creationId xmlns:a16="http://schemas.microsoft.com/office/drawing/2014/main" id="{3EDE2FEF-14D0-4194-8705-E5292B4BCA90}"/>
                </a:ext>
              </a:extLst>
            </p:cNvPr>
            <p:cNvSpPr>
              <a:spLocks/>
            </p:cNvSpPr>
            <p:nvPr/>
          </p:nvSpPr>
          <p:spPr bwMode="auto">
            <a:xfrm>
              <a:off x="6536" y="3280"/>
              <a:ext cx="284" cy="141"/>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1 h 95"/>
                <a:gd name="T14" fmla="*/ 78 w 192"/>
                <a:gd name="T15" fmla="*/ 1 h 95"/>
                <a:gd name="T16" fmla="*/ 78 w 192"/>
                <a:gd name="T17" fmla="*/ 27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7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2"/>
                    <a:pt x="0" y="89"/>
                  </a:cubicBezTo>
                  <a:cubicBezTo>
                    <a:pt x="0" y="71"/>
                    <a:pt x="0" y="71"/>
                    <a:pt x="0" y="71"/>
                  </a:cubicBezTo>
                  <a:cubicBezTo>
                    <a:pt x="0" y="57"/>
                    <a:pt x="9" y="44"/>
                    <a:pt x="23" y="39"/>
                  </a:cubicBezTo>
                  <a:cubicBezTo>
                    <a:pt x="66" y="23"/>
                    <a:pt x="66" y="23"/>
                    <a:pt x="66" y="23"/>
                  </a:cubicBezTo>
                  <a:cubicBezTo>
                    <a:pt x="66" y="1"/>
                    <a:pt x="66" y="1"/>
                    <a:pt x="66" y="1"/>
                  </a:cubicBezTo>
                  <a:cubicBezTo>
                    <a:pt x="78" y="1"/>
                    <a:pt x="78" y="1"/>
                    <a:pt x="78" y="1"/>
                  </a:cubicBezTo>
                  <a:cubicBezTo>
                    <a:pt x="78" y="27"/>
                    <a:pt x="78" y="27"/>
                    <a:pt x="78" y="27"/>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7"/>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2"/>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6" name="Freeform 144">
              <a:extLst>
                <a:ext uri="{FF2B5EF4-FFF2-40B4-BE49-F238E27FC236}">
                  <a16:creationId xmlns:a16="http://schemas.microsoft.com/office/drawing/2014/main" id="{524B981E-5C75-4553-B756-8D9F880C7E1E}"/>
                </a:ext>
              </a:extLst>
            </p:cNvPr>
            <p:cNvSpPr>
              <a:spLocks noEditPoints="1"/>
            </p:cNvSpPr>
            <p:nvPr/>
          </p:nvSpPr>
          <p:spPr bwMode="auto">
            <a:xfrm>
              <a:off x="6597" y="3116"/>
              <a:ext cx="158" cy="186"/>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7"/>
                    <a:pt x="0" y="63"/>
                  </a:cubicBezTo>
                  <a:cubicBezTo>
                    <a:pt x="0" y="28"/>
                    <a:pt x="24" y="0"/>
                    <a:pt x="54" y="0"/>
                  </a:cubicBezTo>
                  <a:cubicBezTo>
                    <a:pt x="83" y="0"/>
                    <a:pt x="107" y="28"/>
                    <a:pt x="107" y="63"/>
                  </a:cubicBezTo>
                  <a:cubicBezTo>
                    <a:pt x="107" y="97"/>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7" name="Freeform 145">
              <a:extLst>
                <a:ext uri="{FF2B5EF4-FFF2-40B4-BE49-F238E27FC236}">
                  <a16:creationId xmlns:a16="http://schemas.microsoft.com/office/drawing/2014/main" id="{452FA779-E16D-49BF-9B2C-5EB8245D0AB8}"/>
                </a:ext>
              </a:extLst>
            </p:cNvPr>
            <p:cNvSpPr>
              <a:spLocks/>
            </p:cNvSpPr>
            <p:nvPr/>
          </p:nvSpPr>
          <p:spPr bwMode="auto">
            <a:xfrm>
              <a:off x="6603" y="3166"/>
              <a:ext cx="145" cy="46"/>
            </a:xfrm>
            <a:custGeom>
              <a:avLst/>
              <a:gdLst>
                <a:gd name="T0" fmla="*/ 84 w 98"/>
                <a:gd name="T1" fmla="*/ 31 h 31"/>
                <a:gd name="T2" fmla="*/ 57 w 98"/>
                <a:gd name="T3" fmla="*/ 16 h 31"/>
                <a:gd name="T4" fmla="*/ 21 w 98"/>
                <a:gd name="T5" fmla="*/ 30 h 31"/>
                <a:gd name="T6" fmla="*/ 0 w 98"/>
                <a:gd name="T7" fmla="*/ 25 h 31"/>
                <a:gd name="T8" fmla="*/ 6 w 98"/>
                <a:gd name="T9" fmla="*/ 14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29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4" y="30"/>
                    <a:pt x="7" y="28"/>
                    <a:pt x="0" y="25"/>
                  </a:cubicBezTo>
                  <a:cubicBezTo>
                    <a:pt x="6" y="14"/>
                    <a:pt x="6" y="14"/>
                    <a:pt x="6" y="14"/>
                  </a:cubicBezTo>
                  <a:cubicBezTo>
                    <a:pt x="11" y="17"/>
                    <a:pt x="16" y="18"/>
                    <a:pt x="21" y="18"/>
                  </a:cubicBezTo>
                  <a:cubicBezTo>
                    <a:pt x="33" y="18"/>
                    <a:pt x="48" y="11"/>
                    <a:pt x="52" y="3"/>
                  </a:cubicBezTo>
                  <a:cubicBezTo>
                    <a:pt x="53" y="1"/>
                    <a:pt x="55" y="0"/>
                    <a:pt x="57" y="0"/>
                  </a:cubicBezTo>
                  <a:cubicBezTo>
                    <a:pt x="59" y="0"/>
                    <a:pt x="61" y="1"/>
                    <a:pt x="62" y="3"/>
                  </a:cubicBezTo>
                  <a:cubicBezTo>
                    <a:pt x="70" y="16"/>
                    <a:pt x="78" y="21"/>
                    <a:pt x="91" y="18"/>
                  </a:cubicBezTo>
                  <a:cubicBezTo>
                    <a:pt x="93" y="18"/>
                    <a:pt x="94" y="18"/>
                    <a:pt x="95" y="18"/>
                  </a:cubicBezTo>
                  <a:cubicBezTo>
                    <a:pt x="95" y="18"/>
                    <a:pt x="96" y="18"/>
                    <a:pt x="96" y="18"/>
                  </a:cubicBezTo>
                  <a:cubicBezTo>
                    <a:pt x="98" y="29"/>
                    <a:pt x="98" y="29"/>
                    <a:pt x="98" y="29"/>
                  </a:cubicBezTo>
                  <a:cubicBezTo>
                    <a:pt x="97" y="30"/>
                    <a:pt x="96" y="30"/>
                    <a:pt x="95" y="30"/>
                  </a:cubicBezTo>
                  <a:cubicBezTo>
                    <a:pt x="95" y="30"/>
                    <a:pt x="94" y="30"/>
                    <a:pt x="94"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8" name="Rectangle 146">
              <a:extLst>
                <a:ext uri="{FF2B5EF4-FFF2-40B4-BE49-F238E27FC236}">
                  <a16:creationId xmlns:a16="http://schemas.microsoft.com/office/drawing/2014/main" id="{64A6C7F7-E386-4902-847D-0A2F2478AA66}"/>
                </a:ext>
              </a:extLst>
            </p:cNvPr>
            <p:cNvSpPr>
              <a:spLocks noChangeArrowheads="1"/>
            </p:cNvSpPr>
            <p:nvPr/>
          </p:nvSpPr>
          <p:spPr bwMode="auto">
            <a:xfrm>
              <a:off x="6874"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9" name="Rectangle 147">
              <a:extLst>
                <a:ext uri="{FF2B5EF4-FFF2-40B4-BE49-F238E27FC236}">
                  <a16:creationId xmlns:a16="http://schemas.microsoft.com/office/drawing/2014/main" id="{AFAAF8DC-FEA3-45DB-88B7-23B7FE73D5D0}"/>
                </a:ext>
              </a:extLst>
            </p:cNvPr>
            <p:cNvSpPr>
              <a:spLocks noChangeArrowheads="1"/>
            </p:cNvSpPr>
            <p:nvPr/>
          </p:nvSpPr>
          <p:spPr bwMode="auto">
            <a:xfrm>
              <a:off x="6820"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0" name="Rectangle 148">
              <a:extLst>
                <a:ext uri="{FF2B5EF4-FFF2-40B4-BE49-F238E27FC236}">
                  <a16:creationId xmlns:a16="http://schemas.microsoft.com/office/drawing/2014/main" id="{682087C9-94C0-41E7-8300-5B778EED4FCA}"/>
                </a:ext>
              </a:extLst>
            </p:cNvPr>
            <p:cNvSpPr>
              <a:spLocks noChangeArrowheads="1"/>
            </p:cNvSpPr>
            <p:nvPr/>
          </p:nvSpPr>
          <p:spPr bwMode="auto">
            <a:xfrm>
              <a:off x="6767"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11" name="Group 63">
            <a:extLst>
              <a:ext uri="{FF2B5EF4-FFF2-40B4-BE49-F238E27FC236}">
                <a16:creationId xmlns:a16="http://schemas.microsoft.com/office/drawing/2014/main" id="{E93C1C5E-7A81-4F62-B121-4CABBF522C51}"/>
              </a:ext>
            </a:extLst>
          </p:cNvPr>
          <p:cNvGrpSpPr>
            <a:grpSpLocks noChangeAspect="1"/>
          </p:cNvGrpSpPr>
          <p:nvPr/>
        </p:nvGrpSpPr>
        <p:grpSpPr bwMode="auto">
          <a:xfrm>
            <a:off x="10841225" y="413603"/>
            <a:ext cx="494314" cy="342306"/>
            <a:chOff x="6700" y="1999"/>
            <a:chExt cx="439" cy="304"/>
          </a:xfrm>
          <a:solidFill>
            <a:schemeClr val="bg1">
              <a:lumMod val="85000"/>
            </a:schemeClr>
          </a:solidFill>
        </p:grpSpPr>
        <p:sp>
          <p:nvSpPr>
            <p:cNvPr id="112" name="Freeform 64">
              <a:extLst>
                <a:ext uri="{FF2B5EF4-FFF2-40B4-BE49-F238E27FC236}">
                  <a16:creationId xmlns:a16="http://schemas.microsoft.com/office/drawing/2014/main" id="{DF3E2971-EE82-4FF7-968E-70B680155F1B}"/>
                </a:ext>
              </a:extLst>
            </p:cNvPr>
            <p:cNvSpPr>
              <a:spLocks/>
            </p:cNvSpPr>
            <p:nvPr/>
          </p:nvSpPr>
          <p:spPr bwMode="auto">
            <a:xfrm>
              <a:off x="6864" y="2012"/>
              <a:ext cx="92" cy="112"/>
            </a:xfrm>
            <a:custGeom>
              <a:avLst/>
              <a:gdLst>
                <a:gd name="T0" fmla="*/ 60 w 60"/>
                <a:gd name="T1" fmla="*/ 37 h 75"/>
                <a:gd name="T2" fmla="*/ 60 w 60"/>
                <a:gd name="T3" fmla="*/ 36 h 75"/>
                <a:gd name="T4" fmla="*/ 60 w 60"/>
                <a:gd name="T5" fmla="*/ 35 h 75"/>
                <a:gd name="T6" fmla="*/ 59 w 60"/>
                <a:gd name="T7" fmla="*/ 34 h 75"/>
                <a:gd name="T8" fmla="*/ 59 w 60"/>
                <a:gd name="T9" fmla="*/ 34 h 75"/>
                <a:gd name="T10" fmla="*/ 34 w 60"/>
                <a:gd name="T11" fmla="*/ 3 h 75"/>
                <a:gd name="T12" fmla="*/ 26 w 60"/>
                <a:gd name="T13" fmla="*/ 2 h 75"/>
                <a:gd name="T14" fmla="*/ 25 w 60"/>
                <a:gd name="T15" fmla="*/ 10 h 75"/>
                <a:gd name="T16" fmla="*/ 25 w 60"/>
                <a:gd name="T17" fmla="*/ 10 h 75"/>
                <a:gd name="T18" fmla="*/ 42 w 60"/>
                <a:gd name="T19" fmla="*/ 31 h 75"/>
                <a:gd name="T20" fmla="*/ 6 w 60"/>
                <a:gd name="T21" fmla="*/ 31 h 75"/>
                <a:gd name="T22" fmla="*/ 0 w 60"/>
                <a:gd name="T23" fmla="*/ 37 h 75"/>
                <a:gd name="T24" fmla="*/ 6 w 60"/>
                <a:gd name="T25" fmla="*/ 43 h 75"/>
                <a:gd name="T26" fmla="*/ 42 w 60"/>
                <a:gd name="T27" fmla="*/ 43 h 75"/>
                <a:gd name="T28" fmla="*/ 25 w 60"/>
                <a:gd name="T29" fmla="*/ 64 h 75"/>
                <a:gd name="T30" fmla="*/ 26 w 60"/>
                <a:gd name="T31" fmla="*/ 73 h 75"/>
                <a:gd name="T32" fmla="*/ 34 w 60"/>
                <a:gd name="T33" fmla="*/ 72 h 75"/>
                <a:gd name="T34" fmla="*/ 59 w 60"/>
                <a:gd name="T35" fmla="*/ 41 h 75"/>
                <a:gd name="T36" fmla="*/ 59 w 60"/>
                <a:gd name="T37" fmla="*/ 41 h 75"/>
                <a:gd name="T38" fmla="*/ 60 w 60"/>
                <a:gd name="T39" fmla="*/ 39 h 75"/>
                <a:gd name="T40" fmla="*/ 60 w 60"/>
                <a:gd name="T41" fmla="*/ 39 h 75"/>
                <a:gd name="T42" fmla="*/ 60 w 60"/>
                <a:gd name="T43" fmla="*/ 37 h 75"/>
                <a:gd name="T44" fmla="*/ 60 w 60"/>
                <a:gd name="T45"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75">
                  <a:moveTo>
                    <a:pt x="60" y="37"/>
                  </a:moveTo>
                  <a:cubicBezTo>
                    <a:pt x="60" y="37"/>
                    <a:pt x="60" y="36"/>
                    <a:pt x="60" y="36"/>
                  </a:cubicBezTo>
                  <a:cubicBezTo>
                    <a:pt x="60" y="35"/>
                    <a:pt x="60" y="35"/>
                    <a:pt x="60" y="35"/>
                  </a:cubicBezTo>
                  <a:cubicBezTo>
                    <a:pt x="60" y="35"/>
                    <a:pt x="59" y="34"/>
                    <a:pt x="59" y="34"/>
                  </a:cubicBezTo>
                  <a:cubicBezTo>
                    <a:pt x="59" y="34"/>
                    <a:pt x="59" y="34"/>
                    <a:pt x="59" y="34"/>
                  </a:cubicBezTo>
                  <a:cubicBezTo>
                    <a:pt x="34" y="3"/>
                    <a:pt x="34" y="3"/>
                    <a:pt x="34" y="3"/>
                  </a:cubicBezTo>
                  <a:cubicBezTo>
                    <a:pt x="32" y="0"/>
                    <a:pt x="28" y="0"/>
                    <a:pt x="26" y="2"/>
                  </a:cubicBezTo>
                  <a:cubicBezTo>
                    <a:pt x="23" y="4"/>
                    <a:pt x="23" y="8"/>
                    <a:pt x="25" y="10"/>
                  </a:cubicBezTo>
                  <a:cubicBezTo>
                    <a:pt x="25" y="10"/>
                    <a:pt x="25" y="10"/>
                    <a:pt x="25" y="10"/>
                  </a:cubicBezTo>
                  <a:cubicBezTo>
                    <a:pt x="42" y="31"/>
                    <a:pt x="42" y="31"/>
                    <a:pt x="42" y="31"/>
                  </a:cubicBezTo>
                  <a:cubicBezTo>
                    <a:pt x="6" y="31"/>
                    <a:pt x="6" y="31"/>
                    <a:pt x="6" y="31"/>
                  </a:cubicBezTo>
                  <a:cubicBezTo>
                    <a:pt x="3" y="31"/>
                    <a:pt x="0" y="34"/>
                    <a:pt x="0" y="37"/>
                  </a:cubicBezTo>
                  <a:cubicBezTo>
                    <a:pt x="0" y="41"/>
                    <a:pt x="3" y="43"/>
                    <a:pt x="6" y="43"/>
                  </a:cubicBezTo>
                  <a:cubicBezTo>
                    <a:pt x="42" y="43"/>
                    <a:pt x="42" y="43"/>
                    <a:pt x="42" y="43"/>
                  </a:cubicBezTo>
                  <a:cubicBezTo>
                    <a:pt x="25" y="64"/>
                    <a:pt x="25" y="64"/>
                    <a:pt x="25" y="64"/>
                  </a:cubicBezTo>
                  <a:cubicBezTo>
                    <a:pt x="23" y="67"/>
                    <a:pt x="23" y="71"/>
                    <a:pt x="26" y="73"/>
                  </a:cubicBezTo>
                  <a:cubicBezTo>
                    <a:pt x="28" y="75"/>
                    <a:pt x="32" y="74"/>
                    <a:pt x="34" y="72"/>
                  </a:cubicBezTo>
                  <a:cubicBezTo>
                    <a:pt x="59" y="41"/>
                    <a:pt x="59" y="41"/>
                    <a:pt x="59" y="41"/>
                  </a:cubicBezTo>
                  <a:cubicBezTo>
                    <a:pt x="59" y="41"/>
                    <a:pt x="59" y="41"/>
                    <a:pt x="59" y="41"/>
                  </a:cubicBezTo>
                  <a:cubicBezTo>
                    <a:pt x="59" y="40"/>
                    <a:pt x="60" y="40"/>
                    <a:pt x="60" y="39"/>
                  </a:cubicBezTo>
                  <a:cubicBezTo>
                    <a:pt x="60" y="39"/>
                    <a:pt x="60" y="39"/>
                    <a:pt x="60" y="39"/>
                  </a:cubicBezTo>
                  <a:cubicBezTo>
                    <a:pt x="60" y="39"/>
                    <a:pt x="60" y="38"/>
                    <a:pt x="60" y="37"/>
                  </a:cubicBezTo>
                  <a:cubicBezTo>
                    <a:pt x="60" y="37"/>
                    <a:pt x="60" y="37"/>
                    <a:pt x="6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8" name="Freeform 65">
              <a:extLst>
                <a:ext uri="{FF2B5EF4-FFF2-40B4-BE49-F238E27FC236}">
                  <a16:creationId xmlns:a16="http://schemas.microsoft.com/office/drawing/2014/main" id="{83239D62-580B-464F-8A49-F7B8C4543368}"/>
                </a:ext>
              </a:extLst>
            </p:cNvPr>
            <p:cNvSpPr>
              <a:spLocks/>
            </p:cNvSpPr>
            <p:nvPr/>
          </p:nvSpPr>
          <p:spPr bwMode="auto">
            <a:xfrm>
              <a:off x="6864" y="2175"/>
              <a:ext cx="92" cy="112"/>
            </a:xfrm>
            <a:custGeom>
              <a:avLst/>
              <a:gdLst>
                <a:gd name="T0" fmla="*/ 54 w 60"/>
                <a:gd name="T1" fmla="*/ 32 h 75"/>
                <a:gd name="T2" fmla="*/ 19 w 60"/>
                <a:gd name="T3" fmla="*/ 32 h 75"/>
                <a:gd name="T4" fmla="*/ 36 w 60"/>
                <a:gd name="T5" fmla="*/ 11 h 75"/>
                <a:gd name="T6" fmla="*/ 35 w 60"/>
                <a:gd name="T7" fmla="*/ 2 h 75"/>
                <a:gd name="T8" fmla="*/ 26 w 60"/>
                <a:gd name="T9" fmla="*/ 3 h 75"/>
                <a:gd name="T10" fmla="*/ 26 w 60"/>
                <a:gd name="T11" fmla="*/ 3 h 75"/>
                <a:gd name="T12" fmla="*/ 2 w 60"/>
                <a:gd name="T13" fmla="*/ 34 h 75"/>
                <a:gd name="T14" fmla="*/ 2 w 60"/>
                <a:gd name="T15" fmla="*/ 34 h 75"/>
                <a:gd name="T16" fmla="*/ 1 w 60"/>
                <a:gd name="T17" fmla="*/ 36 h 75"/>
                <a:gd name="T18" fmla="*/ 1 w 60"/>
                <a:gd name="T19" fmla="*/ 36 h 75"/>
                <a:gd name="T20" fmla="*/ 0 w 60"/>
                <a:gd name="T21" fmla="*/ 38 h 75"/>
                <a:gd name="T22" fmla="*/ 0 w 60"/>
                <a:gd name="T23" fmla="*/ 38 h 75"/>
                <a:gd name="T24" fmla="*/ 0 w 60"/>
                <a:gd name="T25" fmla="*/ 38 h 75"/>
                <a:gd name="T26" fmla="*/ 1 w 60"/>
                <a:gd name="T27" fmla="*/ 40 h 75"/>
                <a:gd name="T28" fmla="*/ 1 w 60"/>
                <a:gd name="T29" fmla="*/ 40 h 75"/>
                <a:gd name="T30" fmla="*/ 2 w 60"/>
                <a:gd name="T31" fmla="*/ 41 h 75"/>
                <a:gd name="T32" fmla="*/ 2 w 60"/>
                <a:gd name="T33" fmla="*/ 42 h 75"/>
                <a:gd name="T34" fmla="*/ 26 w 60"/>
                <a:gd name="T35" fmla="*/ 72 h 75"/>
                <a:gd name="T36" fmla="*/ 35 w 60"/>
                <a:gd name="T37" fmla="*/ 73 h 75"/>
                <a:gd name="T38" fmla="*/ 36 w 60"/>
                <a:gd name="T39" fmla="*/ 65 h 75"/>
                <a:gd name="T40" fmla="*/ 19 w 60"/>
                <a:gd name="T41" fmla="*/ 44 h 75"/>
                <a:gd name="T42" fmla="*/ 54 w 60"/>
                <a:gd name="T43" fmla="*/ 44 h 75"/>
                <a:gd name="T44" fmla="*/ 60 w 60"/>
                <a:gd name="T45" fmla="*/ 38 h 75"/>
                <a:gd name="T46" fmla="*/ 54 w 60"/>
                <a:gd name="T47"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5">
                  <a:moveTo>
                    <a:pt x="54" y="32"/>
                  </a:moveTo>
                  <a:cubicBezTo>
                    <a:pt x="19" y="32"/>
                    <a:pt x="19" y="32"/>
                    <a:pt x="19" y="32"/>
                  </a:cubicBezTo>
                  <a:cubicBezTo>
                    <a:pt x="36" y="11"/>
                    <a:pt x="36" y="11"/>
                    <a:pt x="36" y="11"/>
                  </a:cubicBezTo>
                  <a:cubicBezTo>
                    <a:pt x="38" y="8"/>
                    <a:pt x="37" y="4"/>
                    <a:pt x="35" y="2"/>
                  </a:cubicBezTo>
                  <a:cubicBezTo>
                    <a:pt x="32" y="0"/>
                    <a:pt x="28" y="1"/>
                    <a:pt x="26" y="3"/>
                  </a:cubicBezTo>
                  <a:cubicBezTo>
                    <a:pt x="26" y="3"/>
                    <a:pt x="26" y="3"/>
                    <a:pt x="26" y="3"/>
                  </a:cubicBezTo>
                  <a:cubicBezTo>
                    <a:pt x="2" y="34"/>
                    <a:pt x="2" y="34"/>
                    <a:pt x="2" y="34"/>
                  </a:cubicBezTo>
                  <a:cubicBezTo>
                    <a:pt x="2" y="34"/>
                    <a:pt x="2" y="34"/>
                    <a:pt x="2" y="34"/>
                  </a:cubicBezTo>
                  <a:cubicBezTo>
                    <a:pt x="1" y="35"/>
                    <a:pt x="1" y="35"/>
                    <a:pt x="1" y="36"/>
                  </a:cubicBezTo>
                  <a:cubicBezTo>
                    <a:pt x="1" y="36"/>
                    <a:pt x="1" y="36"/>
                    <a:pt x="1" y="36"/>
                  </a:cubicBezTo>
                  <a:cubicBezTo>
                    <a:pt x="0" y="37"/>
                    <a:pt x="0" y="37"/>
                    <a:pt x="0" y="38"/>
                  </a:cubicBezTo>
                  <a:cubicBezTo>
                    <a:pt x="0" y="38"/>
                    <a:pt x="0" y="38"/>
                    <a:pt x="0" y="38"/>
                  </a:cubicBezTo>
                  <a:cubicBezTo>
                    <a:pt x="0" y="38"/>
                    <a:pt x="0" y="38"/>
                    <a:pt x="0" y="38"/>
                  </a:cubicBezTo>
                  <a:cubicBezTo>
                    <a:pt x="0" y="38"/>
                    <a:pt x="0" y="39"/>
                    <a:pt x="1" y="40"/>
                  </a:cubicBezTo>
                  <a:cubicBezTo>
                    <a:pt x="1" y="40"/>
                    <a:pt x="1" y="40"/>
                    <a:pt x="1" y="40"/>
                  </a:cubicBezTo>
                  <a:cubicBezTo>
                    <a:pt x="1" y="40"/>
                    <a:pt x="1" y="41"/>
                    <a:pt x="2" y="41"/>
                  </a:cubicBezTo>
                  <a:cubicBezTo>
                    <a:pt x="2" y="42"/>
                    <a:pt x="2" y="42"/>
                    <a:pt x="2" y="42"/>
                  </a:cubicBezTo>
                  <a:cubicBezTo>
                    <a:pt x="26" y="72"/>
                    <a:pt x="26" y="72"/>
                    <a:pt x="26" y="72"/>
                  </a:cubicBezTo>
                  <a:cubicBezTo>
                    <a:pt x="28" y="75"/>
                    <a:pt x="32" y="75"/>
                    <a:pt x="35" y="73"/>
                  </a:cubicBezTo>
                  <a:cubicBezTo>
                    <a:pt x="37" y="71"/>
                    <a:pt x="38" y="68"/>
                    <a:pt x="36" y="65"/>
                  </a:cubicBezTo>
                  <a:cubicBezTo>
                    <a:pt x="19" y="44"/>
                    <a:pt x="19" y="44"/>
                    <a:pt x="19" y="44"/>
                  </a:cubicBezTo>
                  <a:cubicBezTo>
                    <a:pt x="54" y="44"/>
                    <a:pt x="54" y="44"/>
                    <a:pt x="54" y="44"/>
                  </a:cubicBezTo>
                  <a:cubicBezTo>
                    <a:pt x="58" y="44"/>
                    <a:pt x="60" y="41"/>
                    <a:pt x="60" y="38"/>
                  </a:cubicBezTo>
                  <a:cubicBezTo>
                    <a:pt x="60" y="35"/>
                    <a:pt x="58" y="32"/>
                    <a:pt x="5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9" name="Freeform 66">
              <a:extLst>
                <a:ext uri="{FF2B5EF4-FFF2-40B4-BE49-F238E27FC236}">
                  <a16:creationId xmlns:a16="http://schemas.microsoft.com/office/drawing/2014/main" id="{CB7FE8E7-0F26-49DF-AC2A-7DCED539FF65}"/>
                </a:ext>
              </a:extLst>
            </p:cNvPr>
            <p:cNvSpPr>
              <a:spLocks noEditPoints="1"/>
            </p:cNvSpPr>
            <p:nvPr/>
          </p:nvSpPr>
          <p:spPr bwMode="auto">
            <a:xfrm>
              <a:off x="6700" y="1999"/>
              <a:ext cx="110" cy="107"/>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36 w 72"/>
                <a:gd name="T11" fmla="*/ 60 h 72"/>
                <a:gd name="T12" fmla="*/ 12 w 72"/>
                <a:gd name="T13" fmla="*/ 36 h 72"/>
                <a:gd name="T14" fmla="*/ 36 w 72"/>
                <a:gd name="T15" fmla="*/ 12 h 72"/>
                <a:gd name="T16" fmla="*/ 60 w 72"/>
                <a:gd name="T17" fmla="*/ 36 h 72"/>
                <a:gd name="T18" fmla="*/ 36 w 72"/>
                <a:gd name="T1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0"/>
                  </a:moveTo>
                  <a:cubicBezTo>
                    <a:pt x="16" y="0"/>
                    <a:pt x="0" y="17"/>
                    <a:pt x="0" y="36"/>
                  </a:cubicBezTo>
                  <a:cubicBezTo>
                    <a:pt x="0" y="56"/>
                    <a:pt x="16" y="72"/>
                    <a:pt x="36" y="72"/>
                  </a:cubicBezTo>
                  <a:cubicBezTo>
                    <a:pt x="56" y="72"/>
                    <a:pt x="72" y="56"/>
                    <a:pt x="72" y="36"/>
                  </a:cubicBezTo>
                  <a:cubicBezTo>
                    <a:pt x="72" y="17"/>
                    <a:pt x="56" y="0"/>
                    <a:pt x="36" y="0"/>
                  </a:cubicBezTo>
                  <a:close/>
                  <a:moveTo>
                    <a:pt x="36" y="60"/>
                  </a:moveTo>
                  <a:cubicBezTo>
                    <a:pt x="23" y="60"/>
                    <a:pt x="12" y="50"/>
                    <a:pt x="12" y="36"/>
                  </a:cubicBezTo>
                  <a:cubicBezTo>
                    <a:pt x="12" y="23"/>
                    <a:pt x="23" y="12"/>
                    <a:pt x="36" y="12"/>
                  </a:cubicBezTo>
                  <a:cubicBezTo>
                    <a:pt x="49" y="12"/>
                    <a:pt x="60" y="23"/>
                    <a:pt x="60" y="36"/>
                  </a:cubicBezTo>
                  <a:cubicBezTo>
                    <a:pt x="60" y="50"/>
                    <a:pt x="49" y="60"/>
                    <a:pt x="3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0" name="Freeform 67">
              <a:extLst>
                <a:ext uri="{FF2B5EF4-FFF2-40B4-BE49-F238E27FC236}">
                  <a16:creationId xmlns:a16="http://schemas.microsoft.com/office/drawing/2014/main" id="{CC7BA0B7-AC84-49FF-9971-8931FA52E896}"/>
                </a:ext>
              </a:extLst>
            </p:cNvPr>
            <p:cNvSpPr>
              <a:spLocks noEditPoints="1"/>
            </p:cNvSpPr>
            <p:nvPr/>
          </p:nvSpPr>
          <p:spPr bwMode="auto">
            <a:xfrm>
              <a:off x="6700" y="2124"/>
              <a:ext cx="110" cy="179"/>
            </a:xfrm>
            <a:custGeom>
              <a:avLst/>
              <a:gdLst>
                <a:gd name="T0" fmla="*/ 36 w 72"/>
                <a:gd name="T1" fmla="*/ 0 h 120"/>
                <a:gd name="T2" fmla="*/ 0 w 72"/>
                <a:gd name="T3" fmla="*/ 36 h 120"/>
                <a:gd name="T4" fmla="*/ 0 w 72"/>
                <a:gd name="T5" fmla="*/ 114 h 120"/>
                <a:gd name="T6" fmla="*/ 2 w 72"/>
                <a:gd name="T7" fmla="*/ 118 h 120"/>
                <a:gd name="T8" fmla="*/ 6 w 72"/>
                <a:gd name="T9" fmla="*/ 120 h 120"/>
                <a:gd name="T10" fmla="*/ 66 w 72"/>
                <a:gd name="T11" fmla="*/ 120 h 120"/>
                <a:gd name="T12" fmla="*/ 70 w 72"/>
                <a:gd name="T13" fmla="*/ 118 h 120"/>
                <a:gd name="T14" fmla="*/ 72 w 72"/>
                <a:gd name="T15" fmla="*/ 114 h 120"/>
                <a:gd name="T16" fmla="*/ 72 w 72"/>
                <a:gd name="T17" fmla="*/ 36 h 120"/>
                <a:gd name="T18" fmla="*/ 36 w 72"/>
                <a:gd name="T19" fmla="*/ 0 h 120"/>
                <a:gd name="T20" fmla="*/ 60 w 72"/>
                <a:gd name="T21" fmla="*/ 108 h 120"/>
                <a:gd name="T22" fmla="*/ 12 w 72"/>
                <a:gd name="T23" fmla="*/ 108 h 120"/>
                <a:gd name="T24" fmla="*/ 12 w 72"/>
                <a:gd name="T25" fmla="*/ 36 h 120"/>
                <a:gd name="T26" fmla="*/ 36 w 72"/>
                <a:gd name="T27" fmla="*/ 12 h 120"/>
                <a:gd name="T28" fmla="*/ 60 w 72"/>
                <a:gd name="T29" fmla="*/ 36 h 120"/>
                <a:gd name="T30" fmla="*/ 60 w 72"/>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120">
                  <a:moveTo>
                    <a:pt x="36" y="0"/>
                  </a:moveTo>
                  <a:cubicBezTo>
                    <a:pt x="16" y="0"/>
                    <a:pt x="0" y="16"/>
                    <a:pt x="0" y="36"/>
                  </a:cubicBezTo>
                  <a:cubicBezTo>
                    <a:pt x="0" y="114"/>
                    <a:pt x="0" y="114"/>
                    <a:pt x="0" y="114"/>
                  </a:cubicBezTo>
                  <a:cubicBezTo>
                    <a:pt x="0" y="116"/>
                    <a:pt x="1" y="117"/>
                    <a:pt x="2" y="118"/>
                  </a:cubicBezTo>
                  <a:cubicBezTo>
                    <a:pt x="3" y="119"/>
                    <a:pt x="4" y="120"/>
                    <a:pt x="6" y="120"/>
                  </a:cubicBezTo>
                  <a:cubicBezTo>
                    <a:pt x="66" y="120"/>
                    <a:pt x="66" y="120"/>
                    <a:pt x="66" y="120"/>
                  </a:cubicBezTo>
                  <a:cubicBezTo>
                    <a:pt x="67" y="120"/>
                    <a:pt x="69" y="119"/>
                    <a:pt x="70" y="118"/>
                  </a:cubicBezTo>
                  <a:cubicBezTo>
                    <a:pt x="71" y="117"/>
                    <a:pt x="72" y="116"/>
                    <a:pt x="72" y="114"/>
                  </a:cubicBezTo>
                  <a:cubicBezTo>
                    <a:pt x="72" y="36"/>
                    <a:pt x="72" y="36"/>
                    <a:pt x="72" y="36"/>
                  </a:cubicBezTo>
                  <a:cubicBezTo>
                    <a:pt x="72" y="16"/>
                    <a:pt x="56" y="0"/>
                    <a:pt x="36" y="0"/>
                  </a:cubicBezTo>
                  <a:close/>
                  <a:moveTo>
                    <a:pt x="60" y="108"/>
                  </a:moveTo>
                  <a:cubicBezTo>
                    <a:pt x="12" y="108"/>
                    <a:pt x="12" y="108"/>
                    <a:pt x="12" y="108"/>
                  </a:cubicBezTo>
                  <a:cubicBezTo>
                    <a:pt x="12" y="36"/>
                    <a:pt x="12" y="36"/>
                    <a:pt x="12" y="36"/>
                  </a:cubicBezTo>
                  <a:cubicBezTo>
                    <a:pt x="12" y="23"/>
                    <a:pt x="23" y="12"/>
                    <a:pt x="36" y="12"/>
                  </a:cubicBezTo>
                  <a:cubicBezTo>
                    <a:pt x="49" y="12"/>
                    <a:pt x="60" y="23"/>
                    <a:pt x="60" y="36"/>
                  </a:cubicBezTo>
                  <a:lnTo>
                    <a:pt x="6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1" name="Freeform 68">
              <a:extLst>
                <a:ext uri="{FF2B5EF4-FFF2-40B4-BE49-F238E27FC236}">
                  <a16:creationId xmlns:a16="http://schemas.microsoft.com/office/drawing/2014/main" id="{28E7997B-86B2-4350-959E-8F0324558B34}"/>
                </a:ext>
              </a:extLst>
            </p:cNvPr>
            <p:cNvSpPr>
              <a:spLocks noEditPoints="1"/>
            </p:cNvSpPr>
            <p:nvPr/>
          </p:nvSpPr>
          <p:spPr bwMode="auto">
            <a:xfrm>
              <a:off x="7031" y="1999"/>
              <a:ext cx="108" cy="107"/>
            </a:xfrm>
            <a:custGeom>
              <a:avLst/>
              <a:gdLst>
                <a:gd name="T0" fmla="*/ 35 w 71"/>
                <a:gd name="T1" fmla="*/ 72 h 72"/>
                <a:gd name="T2" fmla="*/ 71 w 71"/>
                <a:gd name="T3" fmla="*/ 36 h 72"/>
                <a:gd name="T4" fmla="*/ 35 w 71"/>
                <a:gd name="T5" fmla="*/ 0 h 72"/>
                <a:gd name="T6" fmla="*/ 0 w 71"/>
                <a:gd name="T7" fmla="*/ 36 h 72"/>
                <a:gd name="T8" fmla="*/ 35 w 71"/>
                <a:gd name="T9" fmla="*/ 72 h 72"/>
                <a:gd name="T10" fmla="*/ 35 w 71"/>
                <a:gd name="T11" fmla="*/ 12 h 72"/>
                <a:gd name="T12" fmla="*/ 59 w 71"/>
                <a:gd name="T13" fmla="*/ 36 h 72"/>
                <a:gd name="T14" fmla="*/ 35 w 71"/>
                <a:gd name="T15" fmla="*/ 60 h 72"/>
                <a:gd name="T16" fmla="*/ 11 w 71"/>
                <a:gd name="T17" fmla="*/ 36 h 72"/>
                <a:gd name="T18" fmla="*/ 35 w 71"/>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2">
                  <a:moveTo>
                    <a:pt x="35" y="72"/>
                  </a:moveTo>
                  <a:cubicBezTo>
                    <a:pt x="55" y="72"/>
                    <a:pt x="71" y="56"/>
                    <a:pt x="71" y="36"/>
                  </a:cubicBezTo>
                  <a:cubicBezTo>
                    <a:pt x="71" y="17"/>
                    <a:pt x="55" y="0"/>
                    <a:pt x="35" y="0"/>
                  </a:cubicBezTo>
                  <a:cubicBezTo>
                    <a:pt x="16" y="0"/>
                    <a:pt x="0" y="17"/>
                    <a:pt x="0" y="36"/>
                  </a:cubicBezTo>
                  <a:cubicBezTo>
                    <a:pt x="0" y="56"/>
                    <a:pt x="16" y="72"/>
                    <a:pt x="35" y="72"/>
                  </a:cubicBezTo>
                  <a:close/>
                  <a:moveTo>
                    <a:pt x="35" y="12"/>
                  </a:moveTo>
                  <a:cubicBezTo>
                    <a:pt x="49" y="12"/>
                    <a:pt x="59" y="23"/>
                    <a:pt x="59" y="36"/>
                  </a:cubicBezTo>
                  <a:cubicBezTo>
                    <a:pt x="59" y="50"/>
                    <a:pt x="49" y="60"/>
                    <a:pt x="35" y="60"/>
                  </a:cubicBezTo>
                  <a:cubicBezTo>
                    <a:pt x="22" y="60"/>
                    <a:pt x="12" y="50"/>
                    <a:pt x="11" y="36"/>
                  </a:cubicBezTo>
                  <a:cubicBezTo>
                    <a:pt x="12" y="23"/>
                    <a:pt x="22" y="12"/>
                    <a:pt x="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2" name="Freeform 69">
              <a:extLst>
                <a:ext uri="{FF2B5EF4-FFF2-40B4-BE49-F238E27FC236}">
                  <a16:creationId xmlns:a16="http://schemas.microsoft.com/office/drawing/2014/main" id="{5B5A2BC4-74C1-4F0A-8562-6F43784229E7}"/>
                </a:ext>
              </a:extLst>
            </p:cNvPr>
            <p:cNvSpPr>
              <a:spLocks noEditPoints="1"/>
            </p:cNvSpPr>
            <p:nvPr/>
          </p:nvSpPr>
          <p:spPr bwMode="auto">
            <a:xfrm>
              <a:off x="7031" y="2124"/>
              <a:ext cx="108" cy="179"/>
            </a:xfrm>
            <a:custGeom>
              <a:avLst/>
              <a:gdLst>
                <a:gd name="T0" fmla="*/ 35 w 71"/>
                <a:gd name="T1" fmla="*/ 0 h 120"/>
                <a:gd name="T2" fmla="*/ 0 w 71"/>
                <a:gd name="T3" fmla="*/ 36 h 120"/>
                <a:gd name="T4" fmla="*/ 0 w 71"/>
                <a:gd name="T5" fmla="*/ 114 h 120"/>
                <a:gd name="T6" fmla="*/ 1 w 71"/>
                <a:gd name="T7" fmla="*/ 118 h 120"/>
                <a:gd name="T8" fmla="*/ 6 w 71"/>
                <a:gd name="T9" fmla="*/ 120 h 120"/>
                <a:gd name="T10" fmla="*/ 65 w 71"/>
                <a:gd name="T11" fmla="*/ 120 h 120"/>
                <a:gd name="T12" fmla="*/ 70 w 71"/>
                <a:gd name="T13" fmla="*/ 118 h 120"/>
                <a:gd name="T14" fmla="*/ 71 w 71"/>
                <a:gd name="T15" fmla="*/ 114 h 120"/>
                <a:gd name="T16" fmla="*/ 71 w 71"/>
                <a:gd name="T17" fmla="*/ 36 h 120"/>
                <a:gd name="T18" fmla="*/ 35 w 71"/>
                <a:gd name="T19" fmla="*/ 0 h 120"/>
                <a:gd name="T20" fmla="*/ 59 w 71"/>
                <a:gd name="T21" fmla="*/ 108 h 120"/>
                <a:gd name="T22" fmla="*/ 11 w 71"/>
                <a:gd name="T23" fmla="*/ 108 h 120"/>
                <a:gd name="T24" fmla="*/ 11 w 71"/>
                <a:gd name="T25" fmla="*/ 36 h 120"/>
                <a:gd name="T26" fmla="*/ 35 w 71"/>
                <a:gd name="T27" fmla="*/ 12 h 120"/>
                <a:gd name="T28" fmla="*/ 59 w 71"/>
                <a:gd name="T29" fmla="*/ 36 h 120"/>
                <a:gd name="T30" fmla="*/ 59 w 71"/>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5" y="0"/>
                  </a:moveTo>
                  <a:cubicBezTo>
                    <a:pt x="16" y="0"/>
                    <a:pt x="0" y="16"/>
                    <a:pt x="0" y="36"/>
                  </a:cubicBezTo>
                  <a:cubicBezTo>
                    <a:pt x="0" y="114"/>
                    <a:pt x="0" y="114"/>
                    <a:pt x="0" y="114"/>
                  </a:cubicBezTo>
                  <a:cubicBezTo>
                    <a:pt x="0" y="116"/>
                    <a:pt x="0" y="117"/>
                    <a:pt x="1" y="118"/>
                  </a:cubicBezTo>
                  <a:cubicBezTo>
                    <a:pt x="2" y="119"/>
                    <a:pt x="4" y="120"/>
                    <a:pt x="6" y="120"/>
                  </a:cubicBezTo>
                  <a:cubicBezTo>
                    <a:pt x="65" y="120"/>
                    <a:pt x="65" y="120"/>
                    <a:pt x="65" y="120"/>
                  </a:cubicBezTo>
                  <a:cubicBezTo>
                    <a:pt x="67" y="120"/>
                    <a:pt x="69" y="119"/>
                    <a:pt x="70" y="118"/>
                  </a:cubicBezTo>
                  <a:cubicBezTo>
                    <a:pt x="71" y="117"/>
                    <a:pt x="71" y="116"/>
                    <a:pt x="71" y="114"/>
                  </a:cubicBezTo>
                  <a:cubicBezTo>
                    <a:pt x="71" y="36"/>
                    <a:pt x="71" y="36"/>
                    <a:pt x="71" y="36"/>
                  </a:cubicBezTo>
                  <a:cubicBezTo>
                    <a:pt x="71" y="16"/>
                    <a:pt x="55" y="0"/>
                    <a:pt x="35" y="0"/>
                  </a:cubicBezTo>
                  <a:close/>
                  <a:moveTo>
                    <a:pt x="59" y="108"/>
                  </a:moveTo>
                  <a:cubicBezTo>
                    <a:pt x="11" y="108"/>
                    <a:pt x="11" y="108"/>
                    <a:pt x="11" y="108"/>
                  </a:cubicBezTo>
                  <a:cubicBezTo>
                    <a:pt x="11" y="36"/>
                    <a:pt x="11" y="36"/>
                    <a:pt x="11" y="36"/>
                  </a:cubicBezTo>
                  <a:cubicBezTo>
                    <a:pt x="12" y="23"/>
                    <a:pt x="22" y="12"/>
                    <a:pt x="35" y="12"/>
                  </a:cubicBezTo>
                  <a:cubicBezTo>
                    <a:pt x="49" y="12"/>
                    <a:pt x="59" y="23"/>
                    <a:pt x="59" y="36"/>
                  </a:cubicBezTo>
                  <a:lnTo>
                    <a:pt x="59"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16" name="Rectangle 115">
            <a:extLst>
              <a:ext uri="{FF2B5EF4-FFF2-40B4-BE49-F238E27FC236}">
                <a16:creationId xmlns:a16="http://schemas.microsoft.com/office/drawing/2014/main" id="{B4469F78-DE7C-4AB2-9F3F-2FD92EE7D30B}"/>
              </a:ext>
            </a:extLst>
          </p:cNvPr>
          <p:cNvSpPr/>
          <p:nvPr/>
        </p:nvSpPr>
        <p:spPr>
          <a:xfrm>
            <a:off x="1945297" y="4061742"/>
            <a:ext cx="4269063" cy="1367681"/>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nl-NL" sz="1400" b="0" i="0" u="none" strike="noStrike" kern="1200" cap="none" spc="0" normalizeH="0" baseline="0" dirty="0">
                <a:ln>
                  <a:noFill/>
                </a:ln>
                <a:solidFill>
                  <a:srgbClr val="000000"/>
                </a:solidFill>
                <a:effectLst/>
                <a:uLnTx/>
                <a:uFillTx/>
                <a:latin typeface="Avenir LT Std 35 Light"/>
                <a:ea typeface="+mn-ea"/>
                <a:cs typeface="Arial" pitchFamily="34" charset="0"/>
              </a:rPr>
              <a:t>De leverancier wordt gevraagd om een terugkoppeling te geven en deze terugkoppeling is zichtbaar in de digitale omgeving. Indien het niet lukt om de </a:t>
            </a:r>
            <a:r>
              <a:rPr lang="nl-NL" sz="1400" dirty="0" smtClean="0">
                <a:solidFill>
                  <a:srgbClr val="000000"/>
                </a:solidFill>
                <a:latin typeface="Avenir LT Std 35 Light"/>
                <a:cs typeface="Arial" pitchFamily="34" charset="0"/>
              </a:rPr>
              <a:t>burger</a:t>
            </a:r>
            <a:r>
              <a:rPr kumimoji="0" lang="nl-NL" sz="1400" b="0" i="0" u="none" strike="noStrike" kern="1200" cap="none" spc="0" normalizeH="0" baseline="0" dirty="0" smtClean="0">
                <a:ln>
                  <a:noFill/>
                </a:ln>
                <a:solidFill>
                  <a:srgbClr val="000000"/>
                </a:solidFill>
                <a:effectLst/>
                <a:uLnTx/>
                <a:uFillTx/>
                <a:latin typeface="Avenir LT Std 35 Light"/>
                <a:ea typeface="+mn-ea"/>
                <a:cs typeface="Arial" pitchFamily="34" charset="0"/>
              </a:rPr>
              <a:t> </a:t>
            </a:r>
            <a:r>
              <a:rPr kumimoji="0" lang="nl-NL" sz="1400" b="0" i="0" u="none" strike="noStrike" kern="1200" cap="none" spc="0" normalizeH="0" baseline="0" dirty="0">
                <a:ln>
                  <a:noFill/>
                </a:ln>
                <a:solidFill>
                  <a:srgbClr val="000000"/>
                </a:solidFill>
                <a:effectLst/>
                <a:uLnTx/>
                <a:uFillTx/>
                <a:latin typeface="Avenir LT Std 35 Light"/>
                <a:ea typeface="+mn-ea"/>
                <a:cs typeface="Arial" pitchFamily="34" charset="0"/>
              </a:rPr>
              <a:t>te matchen, kan de professional samen met de </a:t>
            </a:r>
            <a:r>
              <a:rPr lang="nl-NL" sz="1400" dirty="0" smtClean="0">
                <a:solidFill>
                  <a:srgbClr val="000000"/>
                </a:solidFill>
                <a:latin typeface="Avenir LT Std 35 Light"/>
                <a:cs typeface="Arial" pitchFamily="34" charset="0"/>
              </a:rPr>
              <a:t>burger</a:t>
            </a:r>
            <a:r>
              <a:rPr kumimoji="0" lang="nl-NL" sz="1400" b="0" i="0" u="none" strike="noStrike" kern="1200" cap="none" spc="0" normalizeH="0" baseline="0" dirty="0" smtClean="0">
                <a:ln>
                  <a:noFill/>
                </a:ln>
                <a:solidFill>
                  <a:srgbClr val="000000"/>
                </a:solidFill>
                <a:effectLst/>
                <a:uLnTx/>
                <a:uFillTx/>
                <a:latin typeface="Avenir LT Std 35 Light"/>
                <a:ea typeface="+mn-ea"/>
                <a:cs typeface="Arial" pitchFamily="34" charset="0"/>
              </a:rPr>
              <a:t> </a:t>
            </a:r>
            <a:r>
              <a:rPr kumimoji="0" lang="nl-NL" sz="1400" b="0" i="0" u="none" strike="noStrike" kern="1200" cap="none" spc="0" normalizeH="0" baseline="0" dirty="0">
                <a:ln>
                  <a:noFill/>
                </a:ln>
                <a:solidFill>
                  <a:srgbClr val="000000"/>
                </a:solidFill>
                <a:effectLst/>
                <a:uLnTx/>
                <a:uFillTx/>
                <a:latin typeface="Avenir LT Std 35 Light"/>
                <a:ea typeface="+mn-ea"/>
                <a:cs typeface="Arial" pitchFamily="34" charset="0"/>
              </a:rPr>
              <a:t>het profiel bijstellen en dit aanpassen in de digitale omgeving.</a:t>
            </a:r>
          </a:p>
        </p:txBody>
      </p:sp>
      <p:sp>
        <p:nvSpPr>
          <p:cNvPr id="117" name="Rectangle 116">
            <a:extLst>
              <a:ext uri="{FF2B5EF4-FFF2-40B4-BE49-F238E27FC236}">
                <a16:creationId xmlns:a16="http://schemas.microsoft.com/office/drawing/2014/main" id="{B5DAC591-AF58-4598-8EF1-998D95C48097}"/>
              </a:ext>
            </a:extLst>
          </p:cNvPr>
          <p:cNvSpPr/>
          <p:nvPr/>
        </p:nvSpPr>
        <p:spPr>
          <a:xfrm>
            <a:off x="580323" y="4063169"/>
            <a:ext cx="1536343" cy="1366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Bijstellen </a:t>
            </a:r>
            <a:r>
              <a:rPr kumimoji="0" lang="nl-NL" sz="1800" b="1" i="0" u="none" strike="noStrike" kern="1200" cap="none" spc="0" normalizeH="0" baseline="0" noProof="0" dirty="0" smtClean="0">
                <a:ln>
                  <a:noFill/>
                </a:ln>
                <a:solidFill>
                  <a:srgbClr val="FFFFFF"/>
                </a:solidFill>
                <a:effectLst/>
                <a:uLnTx/>
                <a:uFillTx/>
                <a:latin typeface="Avenir LT Std 35 Light"/>
                <a:ea typeface="+mn-ea"/>
                <a:cs typeface="+mn-cs"/>
              </a:rPr>
              <a:t>klant-kenmerken</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grpSp>
        <p:nvGrpSpPr>
          <p:cNvPr id="180" name="Group 71">
            <a:extLst>
              <a:ext uri="{FF2B5EF4-FFF2-40B4-BE49-F238E27FC236}">
                <a16:creationId xmlns:a16="http://schemas.microsoft.com/office/drawing/2014/main" id="{0B3DAF9A-6510-456A-992B-2467CC944C3C}"/>
              </a:ext>
            </a:extLst>
          </p:cNvPr>
          <p:cNvGrpSpPr>
            <a:grpSpLocks noChangeAspect="1"/>
          </p:cNvGrpSpPr>
          <p:nvPr/>
        </p:nvGrpSpPr>
        <p:grpSpPr bwMode="auto">
          <a:xfrm>
            <a:off x="1189696" y="4131842"/>
            <a:ext cx="451623" cy="452684"/>
            <a:chOff x="350" y="1719"/>
            <a:chExt cx="426" cy="427"/>
          </a:xfrm>
          <a:solidFill>
            <a:schemeClr val="bg1"/>
          </a:solidFill>
        </p:grpSpPr>
        <p:sp>
          <p:nvSpPr>
            <p:cNvPr id="181" name="Freeform 72">
              <a:extLst>
                <a:ext uri="{FF2B5EF4-FFF2-40B4-BE49-F238E27FC236}">
                  <a16:creationId xmlns:a16="http://schemas.microsoft.com/office/drawing/2014/main" id="{0E1E485B-BC36-4462-A835-27AFF397F698}"/>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4" name="Freeform 73">
              <a:extLst>
                <a:ext uri="{FF2B5EF4-FFF2-40B4-BE49-F238E27FC236}">
                  <a16:creationId xmlns:a16="http://schemas.microsoft.com/office/drawing/2014/main" id="{CB28B509-8676-4076-BEB9-C14DF474AD90}"/>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5" name="Freeform 74">
              <a:extLst>
                <a:ext uri="{FF2B5EF4-FFF2-40B4-BE49-F238E27FC236}">
                  <a16:creationId xmlns:a16="http://schemas.microsoft.com/office/drawing/2014/main" id="{EE2C3372-BEDE-4403-9A0F-9C5482130434}"/>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6" name="Freeform 75">
              <a:extLst>
                <a:ext uri="{FF2B5EF4-FFF2-40B4-BE49-F238E27FC236}">
                  <a16:creationId xmlns:a16="http://schemas.microsoft.com/office/drawing/2014/main" id="{DF539EC7-3F34-40E1-B178-E4504EB7F560}"/>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7" name="Freeform 76">
              <a:extLst>
                <a:ext uri="{FF2B5EF4-FFF2-40B4-BE49-F238E27FC236}">
                  <a16:creationId xmlns:a16="http://schemas.microsoft.com/office/drawing/2014/main" id="{989F3CF0-832D-441B-B87B-D35DFEAB2A36}"/>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8" name="Freeform 77">
              <a:extLst>
                <a:ext uri="{FF2B5EF4-FFF2-40B4-BE49-F238E27FC236}">
                  <a16:creationId xmlns:a16="http://schemas.microsoft.com/office/drawing/2014/main" id="{813A3355-B672-47A2-AB9A-53BA2C0DDB29}"/>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9" name="Freeform 78">
              <a:extLst>
                <a:ext uri="{FF2B5EF4-FFF2-40B4-BE49-F238E27FC236}">
                  <a16:creationId xmlns:a16="http://schemas.microsoft.com/office/drawing/2014/main" id="{E411C5EE-BFC2-40FA-9E7F-DA5FB7FEE432}"/>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0" name="Freeform 79">
              <a:extLst>
                <a:ext uri="{FF2B5EF4-FFF2-40B4-BE49-F238E27FC236}">
                  <a16:creationId xmlns:a16="http://schemas.microsoft.com/office/drawing/2014/main" id="{A04FAF0C-BD9F-46EE-9569-B92DDA37D2C5}"/>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1" name="Freeform 80">
              <a:extLst>
                <a:ext uri="{FF2B5EF4-FFF2-40B4-BE49-F238E27FC236}">
                  <a16:creationId xmlns:a16="http://schemas.microsoft.com/office/drawing/2014/main" id="{1DB8ABCD-D4EE-4829-B426-93DE6F67C09A}"/>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2" name="Freeform 81">
              <a:extLst>
                <a:ext uri="{FF2B5EF4-FFF2-40B4-BE49-F238E27FC236}">
                  <a16:creationId xmlns:a16="http://schemas.microsoft.com/office/drawing/2014/main" id="{40872C41-5D62-41E7-8EEF-456A43E703B8}"/>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3" name="Freeform 82">
              <a:extLst>
                <a:ext uri="{FF2B5EF4-FFF2-40B4-BE49-F238E27FC236}">
                  <a16:creationId xmlns:a16="http://schemas.microsoft.com/office/drawing/2014/main" id="{F5C2AE90-B23B-408B-A488-19E90C52C512}"/>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4" name="Freeform 83">
              <a:extLst>
                <a:ext uri="{FF2B5EF4-FFF2-40B4-BE49-F238E27FC236}">
                  <a16:creationId xmlns:a16="http://schemas.microsoft.com/office/drawing/2014/main" id="{1E3D229F-25DF-4A7D-9854-DD6BEE86BBD8}"/>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31" name="Rectangle 130">
            <a:extLst>
              <a:ext uri="{FF2B5EF4-FFF2-40B4-BE49-F238E27FC236}">
                <a16:creationId xmlns:a16="http://schemas.microsoft.com/office/drawing/2014/main" id="{4CAADCAB-B2E6-466C-BEE0-780184B8E636}"/>
              </a:ext>
            </a:extLst>
          </p:cNvPr>
          <p:cNvSpPr/>
          <p:nvPr/>
        </p:nvSpPr>
        <p:spPr>
          <a:xfrm>
            <a:off x="1945297" y="1208849"/>
            <a:ext cx="4269063" cy="2747357"/>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en-US" sz="1400" dirty="0">
                <a:solidFill>
                  <a:srgbClr val="000000"/>
                </a:solidFill>
                <a:latin typeface="Avenir LT Std 35 Light"/>
                <a:cs typeface="Arial" pitchFamily="34" charset="0"/>
              </a:rPr>
              <a:t>D</a:t>
            </a:r>
            <a:r>
              <a:rPr lang="nl-NL" sz="1400" dirty="0">
                <a:solidFill>
                  <a:srgbClr val="000000"/>
                </a:solidFill>
                <a:latin typeface="Avenir LT Std 35 Light"/>
                <a:cs typeface="Arial" pitchFamily="34" charset="0"/>
              </a:rPr>
              <a:t>e digitale match functionaliteit geeft gebaseerd op </a:t>
            </a:r>
            <a:r>
              <a:rPr lang="nl-NL" sz="1400" dirty="0" smtClean="0">
                <a:solidFill>
                  <a:srgbClr val="000000"/>
                </a:solidFill>
                <a:latin typeface="Avenir LT Std 35 Light"/>
                <a:cs typeface="Arial" pitchFamily="34" charset="0"/>
              </a:rPr>
              <a:t>de klantkenmerken en </a:t>
            </a:r>
            <a:r>
              <a:rPr lang="nl-NL" sz="1400" dirty="0">
                <a:solidFill>
                  <a:srgbClr val="000000"/>
                </a:solidFill>
                <a:latin typeface="Avenir LT Std 35 Light"/>
                <a:cs typeface="Arial" pitchFamily="34" charset="0"/>
              </a:rPr>
              <a:t>het doelprofiel automatisch mogelijke matches aan de </a:t>
            </a:r>
            <a:r>
              <a:rPr lang="nl-NL" sz="1400" dirty="0" smtClean="0">
                <a:solidFill>
                  <a:srgbClr val="000000"/>
                </a:solidFill>
                <a:latin typeface="Avenir LT Std 35 Light"/>
                <a:cs typeface="Arial" pitchFamily="34" charset="0"/>
              </a:rPr>
              <a:t>burger. </a:t>
            </a:r>
            <a:r>
              <a:rPr lang="nl-NL" sz="1400" dirty="0">
                <a:solidFill>
                  <a:srgbClr val="000000"/>
                </a:solidFill>
                <a:latin typeface="Avenir LT Std 35 Light"/>
                <a:cs typeface="Arial" pitchFamily="34" charset="0"/>
              </a:rPr>
              <a:t>Ook is het mogelijk om een kansrijk beroepsprofiel te openen waarbij het systeem vervolgens </a:t>
            </a:r>
            <a:r>
              <a:rPr lang="nl-NL" sz="1400" dirty="0" smtClean="0">
                <a:solidFill>
                  <a:srgbClr val="000000"/>
                </a:solidFill>
                <a:latin typeface="Avenir LT Std 35 Light"/>
                <a:cs typeface="Arial" pitchFamily="34" charset="0"/>
              </a:rPr>
              <a:t>werkzoekenden </a:t>
            </a:r>
            <a:r>
              <a:rPr lang="nl-NL" sz="1400" dirty="0">
                <a:solidFill>
                  <a:srgbClr val="000000"/>
                </a:solidFill>
                <a:latin typeface="Avenir LT Std 35 Light"/>
                <a:cs typeface="Arial" pitchFamily="34" charset="0"/>
              </a:rPr>
              <a:t>weergeeft die aan dit profiel voldoen. Als er een aanpassing </a:t>
            </a:r>
            <a:r>
              <a:rPr lang="nl-NL" sz="1400" dirty="0" smtClean="0">
                <a:solidFill>
                  <a:srgbClr val="000000"/>
                </a:solidFill>
                <a:latin typeface="Avenir LT Std 35 Light"/>
                <a:cs typeface="Arial" pitchFamily="34" charset="0"/>
              </a:rPr>
              <a:t>plaatsvindt </a:t>
            </a:r>
            <a:r>
              <a:rPr lang="nl-NL" sz="1400" dirty="0">
                <a:solidFill>
                  <a:srgbClr val="000000"/>
                </a:solidFill>
                <a:latin typeface="Avenir LT Std 35 Light"/>
                <a:cs typeface="Arial" pitchFamily="34" charset="0"/>
              </a:rPr>
              <a:t>in </a:t>
            </a:r>
            <a:r>
              <a:rPr lang="nl-NL" sz="1400" dirty="0" smtClean="0">
                <a:solidFill>
                  <a:srgbClr val="000000"/>
                </a:solidFill>
                <a:latin typeface="Avenir LT Std 35 Light"/>
                <a:cs typeface="Arial" pitchFamily="34" charset="0"/>
              </a:rPr>
              <a:t>de klantkenmerken worden de klantkenmerken direct </a:t>
            </a:r>
            <a:r>
              <a:rPr lang="nl-NL" sz="1400" dirty="0">
                <a:solidFill>
                  <a:srgbClr val="000000"/>
                </a:solidFill>
                <a:latin typeface="Avenir LT Std 35 Light"/>
                <a:cs typeface="Arial" pitchFamily="34" charset="0"/>
              </a:rPr>
              <a:t>ververst en de matchsuggesties worden herberekend. Indien er een match is, kan de </a:t>
            </a:r>
            <a:r>
              <a:rPr lang="nl-NL" sz="1400" dirty="0" smtClean="0">
                <a:solidFill>
                  <a:srgbClr val="000000"/>
                </a:solidFill>
                <a:latin typeface="Avenir LT Std 35 Light"/>
                <a:cs typeface="Arial" pitchFamily="34" charset="0"/>
              </a:rPr>
              <a:t>burger </a:t>
            </a:r>
            <a:r>
              <a:rPr lang="nl-NL" sz="1400" dirty="0">
                <a:solidFill>
                  <a:srgbClr val="000000"/>
                </a:solidFill>
                <a:latin typeface="Avenir LT Std 35 Light"/>
                <a:cs typeface="Arial" pitchFamily="34" charset="0"/>
              </a:rPr>
              <a:t>samen met de professional de digitale match registreren. De gegevens van de </a:t>
            </a:r>
            <a:r>
              <a:rPr lang="nl-NL" sz="1400" dirty="0" smtClean="0">
                <a:solidFill>
                  <a:srgbClr val="000000"/>
                </a:solidFill>
                <a:latin typeface="Avenir LT Std 35 Light"/>
                <a:cs typeface="Arial" pitchFamily="34" charset="0"/>
              </a:rPr>
              <a:t>burger </a:t>
            </a:r>
            <a:r>
              <a:rPr lang="nl-NL" sz="1400" dirty="0">
                <a:solidFill>
                  <a:srgbClr val="000000"/>
                </a:solidFill>
                <a:latin typeface="Avenir LT Std 35 Light"/>
                <a:cs typeface="Arial" pitchFamily="34" charset="0"/>
              </a:rPr>
              <a:t>worden naar de werkgever gestuurd. </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115" name="Rectangle 114">
            <a:extLst>
              <a:ext uri="{FF2B5EF4-FFF2-40B4-BE49-F238E27FC236}">
                <a16:creationId xmlns:a16="http://schemas.microsoft.com/office/drawing/2014/main" id="{5684C5D1-73E8-4881-B987-D40238A42AAE}"/>
              </a:ext>
            </a:extLst>
          </p:cNvPr>
          <p:cNvSpPr/>
          <p:nvPr/>
        </p:nvSpPr>
        <p:spPr>
          <a:xfrm>
            <a:off x="580323" y="1208848"/>
            <a:ext cx="1536343" cy="27473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Digitale match</a:t>
            </a:r>
          </a:p>
        </p:txBody>
      </p:sp>
      <p:grpSp>
        <p:nvGrpSpPr>
          <p:cNvPr id="169" name="Group 4">
            <a:extLst>
              <a:ext uri="{FF2B5EF4-FFF2-40B4-BE49-F238E27FC236}">
                <a16:creationId xmlns:a16="http://schemas.microsoft.com/office/drawing/2014/main" id="{7EE376C0-A182-4885-8D26-C1FC7E1F5AB9}"/>
              </a:ext>
            </a:extLst>
          </p:cNvPr>
          <p:cNvGrpSpPr>
            <a:grpSpLocks noChangeAspect="1"/>
          </p:cNvGrpSpPr>
          <p:nvPr/>
        </p:nvGrpSpPr>
        <p:grpSpPr bwMode="auto">
          <a:xfrm>
            <a:off x="1156481" y="1871986"/>
            <a:ext cx="479887" cy="452684"/>
            <a:chOff x="516" y="670"/>
            <a:chExt cx="441" cy="416"/>
          </a:xfrm>
          <a:solidFill>
            <a:schemeClr val="bg1"/>
          </a:solidFill>
        </p:grpSpPr>
        <p:sp>
          <p:nvSpPr>
            <p:cNvPr id="170" name="Freeform 5">
              <a:extLst>
                <a:ext uri="{FF2B5EF4-FFF2-40B4-BE49-F238E27FC236}">
                  <a16:creationId xmlns:a16="http://schemas.microsoft.com/office/drawing/2014/main" id="{C1F29616-179E-4012-B5D6-8CF0BB5680CF}"/>
                </a:ext>
              </a:extLst>
            </p:cNvPr>
            <p:cNvSpPr>
              <a:spLocks/>
            </p:cNvSpPr>
            <p:nvPr/>
          </p:nvSpPr>
          <p:spPr bwMode="auto">
            <a:xfrm>
              <a:off x="690" y="835"/>
              <a:ext cx="85" cy="76"/>
            </a:xfrm>
            <a:custGeom>
              <a:avLst/>
              <a:gdLst>
                <a:gd name="T0" fmla="*/ 51 w 55"/>
                <a:gd name="T1" fmla="*/ 51 h 51"/>
                <a:gd name="T2" fmla="*/ 4 w 55"/>
                <a:gd name="T3" fmla="*/ 34 h 51"/>
                <a:gd name="T4" fmla="*/ 0 w 55"/>
                <a:gd name="T5" fmla="*/ 28 h 51"/>
                <a:gd name="T6" fmla="*/ 0 w 55"/>
                <a:gd name="T7" fmla="*/ 0 h 51"/>
                <a:gd name="T8" fmla="*/ 12 w 55"/>
                <a:gd name="T9" fmla="*/ 0 h 51"/>
                <a:gd name="T10" fmla="*/ 12 w 55"/>
                <a:gd name="T11" fmla="*/ 24 h 51"/>
                <a:gd name="T12" fmla="*/ 55 w 55"/>
                <a:gd name="T13" fmla="*/ 39 h 51"/>
                <a:gd name="T14" fmla="*/ 51 w 55"/>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1">
                  <a:moveTo>
                    <a:pt x="51" y="51"/>
                  </a:moveTo>
                  <a:cubicBezTo>
                    <a:pt x="4" y="34"/>
                    <a:pt x="4" y="34"/>
                    <a:pt x="4" y="34"/>
                  </a:cubicBezTo>
                  <a:cubicBezTo>
                    <a:pt x="2" y="33"/>
                    <a:pt x="0" y="31"/>
                    <a:pt x="0" y="28"/>
                  </a:cubicBezTo>
                  <a:cubicBezTo>
                    <a:pt x="0" y="0"/>
                    <a:pt x="0" y="0"/>
                    <a:pt x="0" y="0"/>
                  </a:cubicBezTo>
                  <a:cubicBezTo>
                    <a:pt x="12" y="0"/>
                    <a:pt x="12" y="0"/>
                    <a:pt x="12" y="0"/>
                  </a:cubicBezTo>
                  <a:cubicBezTo>
                    <a:pt x="12" y="24"/>
                    <a:pt x="12" y="24"/>
                    <a:pt x="12" y="24"/>
                  </a:cubicBezTo>
                  <a:cubicBezTo>
                    <a:pt x="55" y="39"/>
                    <a:pt x="55" y="39"/>
                    <a:pt x="55" y="39"/>
                  </a:cubicBezTo>
                  <a:lnTo>
                    <a:pt x="51"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1" name="Freeform 6">
              <a:extLst>
                <a:ext uri="{FF2B5EF4-FFF2-40B4-BE49-F238E27FC236}">
                  <a16:creationId xmlns:a16="http://schemas.microsoft.com/office/drawing/2014/main" id="{C45969D2-A504-439F-96F5-C62E2BFA20E5}"/>
                </a:ext>
              </a:extLst>
            </p:cNvPr>
            <p:cNvSpPr>
              <a:spLocks/>
            </p:cNvSpPr>
            <p:nvPr/>
          </p:nvSpPr>
          <p:spPr bwMode="auto">
            <a:xfrm>
              <a:off x="516" y="838"/>
              <a:ext cx="202" cy="140"/>
            </a:xfrm>
            <a:custGeom>
              <a:avLst/>
              <a:gdLst>
                <a:gd name="T0" fmla="*/ 132 w 132"/>
                <a:gd name="T1" fmla="*/ 94 h 94"/>
                <a:gd name="T2" fmla="*/ 6 w 132"/>
                <a:gd name="T3" fmla="*/ 94 h 94"/>
                <a:gd name="T4" fmla="*/ 0 w 132"/>
                <a:gd name="T5" fmla="*/ 88 h 94"/>
                <a:gd name="T6" fmla="*/ 0 w 132"/>
                <a:gd name="T7" fmla="*/ 70 h 94"/>
                <a:gd name="T8" fmla="*/ 23 w 132"/>
                <a:gd name="T9" fmla="*/ 37 h 94"/>
                <a:gd name="T10" fmla="*/ 66 w 132"/>
                <a:gd name="T11" fmla="*/ 22 h 94"/>
                <a:gd name="T12" fmla="*/ 66 w 132"/>
                <a:gd name="T13" fmla="*/ 0 h 94"/>
                <a:gd name="T14" fmla="*/ 78 w 132"/>
                <a:gd name="T15" fmla="*/ 0 h 94"/>
                <a:gd name="T16" fmla="*/ 78 w 132"/>
                <a:gd name="T17" fmla="*/ 26 h 94"/>
                <a:gd name="T18" fmla="*/ 74 w 132"/>
                <a:gd name="T19" fmla="*/ 32 h 94"/>
                <a:gd name="T20" fmla="*/ 27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3" y="94"/>
                    <a:pt x="0" y="91"/>
                    <a:pt x="0" y="88"/>
                  </a:cubicBezTo>
                  <a:cubicBezTo>
                    <a:pt x="0" y="70"/>
                    <a:pt x="0" y="70"/>
                    <a:pt x="0" y="70"/>
                  </a:cubicBezTo>
                  <a:cubicBezTo>
                    <a:pt x="0" y="55"/>
                    <a:pt x="9" y="42"/>
                    <a:pt x="23" y="37"/>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7" y="49"/>
                    <a:pt x="27" y="49"/>
                    <a:pt x="27" y="49"/>
                  </a:cubicBezTo>
                  <a:cubicBezTo>
                    <a:pt x="18" y="52"/>
                    <a:pt x="12" y="60"/>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2" name="Freeform 7">
              <a:extLst>
                <a:ext uri="{FF2B5EF4-FFF2-40B4-BE49-F238E27FC236}">
                  <a16:creationId xmlns:a16="http://schemas.microsoft.com/office/drawing/2014/main" id="{4B454F90-1940-4451-8D1D-432F79D0E0F5}"/>
                </a:ext>
              </a:extLst>
            </p:cNvPr>
            <p:cNvSpPr>
              <a:spLocks noEditPoints="1"/>
            </p:cNvSpPr>
            <p:nvPr/>
          </p:nvSpPr>
          <p:spPr bwMode="auto">
            <a:xfrm>
              <a:off x="578" y="670"/>
              <a:ext cx="165" cy="187"/>
            </a:xfrm>
            <a:custGeom>
              <a:avLst/>
              <a:gdLst>
                <a:gd name="T0" fmla="*/ 54 w 107"/>
                <a:gd name="T1" fmla="*/ 125 h 125"/>
                <a:gd name="T2" fmla="*/ 0 w 107"/>
                <a:gd name="T3" fmla="*/ 62 h 125"/>
                <a:gd name="T4" fmla="*/ 54 w 107"/>
                <a:gd name="T5" fmla="*/ 0 h 125"/>
                <a:gd name="T6" fmla="*/ 107 w 107"/>
                <a:gd name="T7" fmla="*/ 62 h 125"/>
                <a:gd name="T8" fmla="*/ 54 w 107"/>
                <a:gd name="T9" fmla="*/ 125 h 125"/>
                <a:gd name="T10" fmla="*/ 54 w 107"/>
                <a:gd name="T11" fmla="*/ 12 h 125"/>
                <a:gd name="T12" fmla="*/ 12 w 107"/>
                <a:gd name="T13" fmla="*/ 62 h 125"/>
                <a:gd name="T14" fmla="*/ 54 w 107"/>
                <a:gd name="T15" fmla="*/ 113 h 125"/>
                <a:gd name="T16" fmla="*/ 95 w 107"/>
                <a:gd name="T17" fmla="*/ 62 h 125"/>
                <a:gd name="T18" fmla="*/ 54 w 107"/>
                <a:gd name="T19" fmla="*/ 1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5">
                  <a:moveTo>
                    <a:pt x="54" y="125"/>
                  </a:moveTo>
                  <a:cubicBezTo>
                    <a:pt x="24" y="125"/>
                    <a:pt x="0" y="97"/>
                    <a:pt x="0" y="62"/>
                  </a:cubicBezTo>
                  <a:cubicBezTo>
                    <a:pt x="0" y="28"/>
                    <a:pt x="24" y="0"/>
                    <a:pt x="54" y="0"/>
                  </a:cubicBezTo>
                  <a:cubicBezTo>
                    <a:pt x="83" y="0"/>
                    <a:pt x="107" y="28"/>
                    <a:pt x="107" y="62"/>
                  </a:cubicBezTo>
                  <a:cubicBezTo>
                    <a:pt x="107" y="97"/>
                    <a:pt x="83" y="125"/>
                    <a:pt x="54" y="125"/>
                  </a:cubicBezTo>
                  <a:close/>
                  <a:moveTo>
                    <a:pt x="54" y="12"/>
                  </a:moveTo>
                  <a:cubicBezTo>
                    <a:pt x="31" y="12"/>
                    <a:pt x="12" y="34"/>
                    <a:pt x="12" y="62"/>
                  </a:cubicBezTo>
                  <a:cubicBezTo>
                    <a:pt x="12" y="90"/>
                    <a:pt x="31" y="113"/>
                    <a:pt x="54" y="113"/>
                  </a:cubicBezTo>
                  <a:cubicBezTo>
                    <a:pt x="77" y="113"/>
                    <a:pt x="95" y="90"/>
                    <a:pt x="95" y="62"/>
                  </a:cubicBezTo>
                  <a:cubicBezTo>
                    <a:pt x="95" y="34"/>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3" name="Freeform 8">
              <a:extLst>
                <a:ext uri="{FF2B5EF4-FFF2-40B4-BE49-F238E27FC236}">
                  <a16:creationId xmlns:a16="http://schemas.microsoft.com/office/drawing/2014/main" id="{AF98456D-4F83-4882-9547-D0D10EAEF1F0}"/>
                </a:ext>
              </a:extLst>
            </p:cNvPr>
            <p:cNvSpPr>
              <a:spLocks/>
            </p:cNvSpPr>
            <p:nvPr/>
          </p:nvSpPr>
          <p:spPr bwMode="auto">
            <a:xfrm>
              <a:off x="585" y="720"/>
              <a:ext cx="150" cy="46"/>
            </a:xfrm>
            <a:custGeom>
              <a:avLst/>
              <a:gdLst>
                <a:gd name="T0" fmla="*/ 84 w 98"/>
                <a:gd name="T1" fmla="*/ 31 h 31"/>
                <a:gd name="T2" fmla="*/ 57 w 98"/>
                <a:gd name="T3" fmla="*/ 17 h 31"/>
                <a:gd name="T4" fmla="*/ 21 w 98"/>
                <a:gd name="T5" fmla="*/ 31 h 31"/>
                <a:gd name="T6" fmla="*/ 0 w 98"/>
                <a:gd name="T7" fmla="*/ 26 h 31"/>
                <a:gd name="T8" fmla="*/ 6 w 98"/>
                <a:gd name="T9" fmla="*/ 15 h 31"/>
                <a:gd name="T10" fmla="*/ 21 w 98"/>
                <a:gd name="T11" fmla="*/ 19 h 31"/>
                <a:gd name="T12" fmla="*/ 52 w 98"/>
                <a:gd name="T13" fmla="*/ 4 h 31"/>
                <a:gd name="T14" fmla="*/ 57 w 98"/>
                <a:gd name="T15" fmla="*/ 0 h 31"/>
                <a:gd name="T16" fmla="*/ 62 w 98"/>
                <a:gd name="T17" fmla="*/ 3 h 31"/>
                <a:gd name="T18" fmla="*/ 91 w 98"/>
                <a:gd name="T19" fmla="*/ 19 h 31"/>
                <a:gd name="T20" fmla="*/ 95 w 98"/>
                <a:gd name="T21" fmla="*/ 18 h 31"/>
                <a:gd name="T22" fmla="*/ 96 w 98"/>
                <a:gd name="T23" fmla="*/ 18 h 31"/>
                <a:gd name="T24" fmla="*/ 98 w 98"/>
                <a:gd name="T25" fmla="*/ 30 h 31"/>
                <a:gd name="T26" fmla="*/ 95 w 98"/>
                <a:gd name="T27" fmla="*/ 30 h 31"/>
                <a:gd name="T28" fmla="*/ 93 w 98"/>
                <a:gd name="T29" fmla="*/ 31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7"/>
                    <a:pt x="57" y="17"/>
                  </a:cubicBezTo>
                  <a:cubicBezTo>
                    <a:pt x="48" y="25"/>
                    <a:pt x="34" y="31"/>
                    <a:pt x="21" y="31"/>
                  </a:cubicBezTo>
                  <a:cubicBezTo>
                    <a:pt x="14" y="31"/>
                    <a:pt x="7" y="29"/>
                    <a:pt x="0" y="26"/>
                  </a:cubicBezTo>
                  <a:cubicBezTo>
                    <a:pt x="6" y="15"/>
                    <a:pt x="6" y="15"/>
                    <a:pt x="6" y="15"/>
                  </a:cubicBezTo>
                  <a:cubicBezTo>
                    <a:pt x="11" y="17"/>
                    <a:pt x="15" y="19"/>
                    <a:pt x="21" y="19"/>
                  </a:cubicBezTo>
                  <a:cubicBezTo>
                    <a:pt x="33" y="19"/>
                    <a:pt x="48" y="11"/>
                    <a:pt x="52" y="4"/>
                  </a:cubicBezTo>
                  <a:cubicBezTo>
                    <a:pt x="53" y="2"/>
                    <a:pt x="55" y="0"/>
                    <a:pt x="57" y="0"/>
                  </a:cubicBezTo>
                  <a:cubicBezTo>
                    <a:pt x="59" y="0"/>
                    <a:pt x="61" y="1"/>
                    <a:pt x="62" y="3"/>
                  </a:cubicBezTo>
                  <a:cubicBezTo>
                    <a:pt x="70" y="17"/>
                    <a:pt x="78" y="21"/>
                    <a:pt x="91" y="19"/>
                  </a:cubicBezTo>
                  <a:cubicBezTo>
                    <a:pt x="92" y="19"/>
                    <a:pt x="94" y="18"/>
                    <a:pt x="95" y="18"/>
                  </a:cubicBezTo>
                  <a:cubicBezTo>
                    <a:pt x="95" y="18"/>
                    <a:pt x="96" y="18"/>
                    <a:pt x="96" y="18"/>
                  </a:cubicBezTo>
                  <a:cubicBezTo>
                    <a:pt x="98" y="30"/>
                    <a:pt x="98" y="30"/>
                    <a:pt x="98" y="30"/>
                  </a:cubicBezTo>
                  <a:cubicBezTo>
                    <a:pt x="97" y="30"/>
                    <a:pt x="96" y="30"/>
                    <a:pt x="95" y="30"/>
                  </a:cubicBezTo>
                  <a:cubicBezTo>
                    <a:pt x="95" y="30"/>
                    <a:pt x="94" y="30"/>
                    <a:pt x="93" y="31"/>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4" name="Freeform 9">
              <a:extLst>
                <a:ext uri="{FF2B5EF4-FFF2-40B4-BE49-F238E27FC236}">
                  <a16:creationId xmlns:a16="http://schemas.microsoft.com/office/drawing/2014/main" id="{8582A8DF-AF0F-43E7-88BB-EEAEC27F113F}"/>
                </a:ext>
              </a:extLst>
            </p:cNvPr>
            <p:cNvSpPr>
              <a:spLocks/>
            </p:cNvSpPr>
            <p:nvPr/>
          </p:nvSpPr>
          <p:spPr bwMode="auto">
            <a:xfrm>
              <a:off x="810" y="826"/>
              <a:ext cx="18" cy="42"/>
            </a:xfrm>
            <a:custGeom>
              <a:avLst/>
              <a:gdLst>
                <a:gd name="T0" fmla="*/ 6 w 12"/>
                <a:gd name="T1" fmla="*/ 28 h 28"/>
                <a:gd name="T2" fmla="*/ 0 w 12"/>
                <a:gd name="T3" fmla="*/ 22 h 28"/>
                <a:gd name="T4" fmla="*/ 0 w 12"/>
                <a:gd name="T5" fmla="*/ 6 h 28"/>
                <a:gd name="T6" fmla="*/ 6 w 12"/>
                <a:gd name="T7" fmla="*/ 0 h 28"/>
                <a:gd name="T8" fmla="*/ 12 w 12"/>
                <a:gd name="T9" fmla="*/ 6 h 28"/>
                <a:gd name="T10" fmla="*/ 12 w 12"/>
                <a:gd name="T11" fmla="*/ 22 h 28"/>
                <a:gd name="T12" fmla="*/ 6 w 1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2" h="28">
                  <a:moveTo>
                    <a:pt x="6" y="28"/>
                  </a:moveTo>
                  <a:cubicBezTo>
                    <a:pt x="3" y="28"/>
                    <a:pt x="0" y="25"/>
                    <a:pt x="0" y="22"/>
                  </a:cubicBezTo>
                  <a:cubicBezTo>
                    <a:pt x="0" y="6"/>
                    <a:pt x="0" y="6"/>
                    <a:pt x="0" y="6"/>
                  </a:cubicBezTo>
                  <a:cubicBezTo>
                    <a:pt x="0" y="3"/>
                    <a:pt x="3" y="0"/>
                    <a:pt x="6" y="0"/>
                  </a:cubicBezTo>
                  <a:cubicBezTo>
                    <a:pt x="9" y="0"/>
                    <a:pt x="12" y="3"/>
                    <a:pt x="12" y="6"/>
                  </a:cubicBezTo>
                  <a:cubicBezTo>
                    <a:pt x="12" y="22"/>
                    <a:pt x="12" y="22"/>
                    <a:pt x="12" y="22"/>
                  </a:cubicBezTo>
                  <a:cubicBezTo>
                    <a:pt x="12" y="25"/>
                    <a:pt x="9" y="28"/>
                    <a:pt x="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5" name="Freeform 10">
              <a:extLst>
                <a:ext uri="{FF2B5EF4-FFF2-40B4-BE49-F238E27FC236}">
                  <a16:creationId xmlns:a16="http://schemas.microsoft.com/office/drawing/2014/main" id="{DA51EEB2-CF3A-4D92-A571-ABF7499DED98}"/>
                </a:ext>
              </a:extLst>
            </p:cNvPr>
            <p:cNvSpPr>
              <a:spLocks/>
            </p:cNvSpPr>
            <p:nvPr/>
          </p:nvSpPr>
          <p:spPr bwMode="auto">
            <a:xfrm>
              <a:off x="772" y="670"/>
              <a:ext cx="90" cy="187"/>
            </a:xfrm>
            <a:custGeom>
              <a:avLst/>
              <a:gdLst>
                <a:gd name="T0" fmla="*/ 6 w 59"/>
                <a:gd name="T1" fmla="*/ 125 h 125"/>
                <a:gd name="T2" fmla="*/ 0 w 59"/>
                <a:gd name="T3" fmla="*/ 119 h 125"/>
                <a:gd name="T4" fmla="*/ 6 w 59"/>
                <a:gd name="T5" fmla="*/ 113 h 125"/>
                <a:gd name="T6" fmla="*/ 47 w 59"/>
                <a:gd name="T7" fmla="*/ 62 h 125"/>
                <a:gd name="T8" fmla="*/ 6 w 59"/>
                <a:gd name="T9" fmla="*/ 12 h 125"/>
                <a:gd name="T10" fmla="*/ 0 w 59"/>
                <a:gd name="T11" fmla="*/ 6 h 125"/>
                <a:gd name="T12" fmla="*/ 6 w 59"/>
                <a:gd name="T13" fmla="*/ 0 h 125"/>
                <a:gd name="T14" fmla="*/ 59 w 59"/>
                <a:gd name="T15" fmla="*/ 62 h 125"/>
                <a:gd name="T16" fmla="*/ 6 w 59"/>
                <a:gd name="T17"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25">
                  <a:moveTo>
                    <a:pt x="6" y="125"/>
                  </a:moveTo>
                  <a:cubicBezTo>
                    <a:pt x="3" y="125"/>
                    <a:pt x="0" y="123"/>
                    <a:pt x="0" y="119"/>
                  </a:cubicBezTo>
                  <a:cubicBezTo>
                    <a:pt x="0" y="116"/>
                    <a:pt x="3" y="113"/>
                    <a:pt x="6" y="113"/>
                  </a:cubicBezTo>
                  <a:cubicBezTo>
                    <a:pt x="29" y="113"/>
                    <a:pt x="47" y="90"/>
                    <a:pt x="47" y="62"/>
                  </a:cubicBezTo>
                  <a:cubicBezTo>
                    <a:pt x="47" y="34"/>
                    <a:pt x="29" y="12"/>
                    <a:pt x="6" y="12"/>
                  </a:cubicBezTo>
                  <a:cubicBezTo>
                    <a:pt x="3" y="12"/>
                    <a:pt x="0" y="9"/>
                    <a:pt x="0" y="6"/>
                  </a:cubicBezTo>
                  <a:cubicBezTo>
                    <a:pt x="0" y="2"/>
                    <a:pt x="3" y="0"/>
                    <a:pt x="6" y="0"/>
                  </a:cubicBezTo>
                  <a:cubicBezTo>
                    <a:pt x="35" y="0"/>
                    <a:pt x="59" y="28"/>
                    <a:pt x="59" y="62"/>
                  </a:cubicBezTo>
                  <a:cubicBezTo>
                    <a:pt x="59" y="97"/>
                    <a:pt x="35"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6" name="Freeform 11">
              <a:extLst>
                <a:ext uri="{FF2B5EF4-FFF2-40B4-BE49-F238E27FC236}">
                  <a16:creationId xmlns:a16="http://schemas.microsoft.com/office/drawing/2014/main" id="{95E3954D-D864-4FA5-8498-5E5BC86A6FDF}"/>
                </a:ext>
              </a:extLst>
            </p:cNvPr>
            <p:cNvSpPr>
              <a:spLocks/>
            </p:cNvSpPr>
            <p:nvPr/>
          </p:nvSpPr>
          <p:spPr bwMode="auto">
            <a:xfrm>
              <a:off x="781" y="720"/>
              <a:ext cx="81" cy="46"/>
            </a:xfrm>
            <a:custGeom>
              <a:avLst/>
              <a:gdLst>
                <a:gd name="T0" fmla="*/ 34 w 53"/>
                <a:gd name="T1" fmla="*/ 31 h 31"/>
                <a:gd name="T2" fmla="*/ 2 w 53"/>
                <a:gd name="T3" fmla="*/ 9 h 31"/>
                <a:gd name="T4" fmla="*/ 4 w 53"/>
                <a:gd name="T5" fmla="*/ 1 h 31"/>
                <a:gd name="T6" fmla="*/ 12 w 53"/>
                <a:gd name="T7" fmla="*/ 3 h 31"/>
                <a:gd name="T8" fmla="*/ 41 w 53"/>
                <a:gd name="T9" fmla="*/ 19 h 31"/>
                <a:gd name="T10" fmla="*/ 45 w 53"/>
                <a:gd name="T11" fmla="*/ 18 h 31"/>
                <a:gd name="T12" fmla="*/ 46 w 53"/>
                <a:gd name="T13" fmla="*/ 18 h 31"/>
                <a:gd name="T14" fmla="*/ 53 w 53"/>
                <a:gd name="T15" fmla="*/ 23 h 31"/>
                <a:gd name="T16" fmla="*/ 48 w 53"/>
                <a:gd name="T17" fmla="*/ 30 h 31"/>
                <a:gd name="T18" fmla="*/ 45 w 53"/>
                <a:gd name="T19" fmla="*/ 30 h 31"/>
                <a:gd name="T20" fmla="*/ 43 w 53"/>
                <a:gd name="T21" fmla="*/ 31 h 31"/>
                <a:gd name="T22" fmla="*/ 34 w 53"/>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1">
                  <a:moveTo>
                    <a:pt x="34" y="31"/>
                  </a:moveTo>
                  <a:cubicBezTo>
                    <a:pt x="21" y="31"/>
                    <a:pt x="10" y="24"/>
                    <a:pt x="2" y="9"/>
                  </a:cubicBezTo>
                  <a:cubicBezTo>
                    <a:pt x="0" y="6"/>
                    <a:pt x="1" y="3"/>
                    <a:pt x="4" y="1"/>
                  </a:cubicBezTo>
                  <a:cubicBezTo>
                    <a:pt x="7" y="0"/>
                    <a:pt x="11" y="1"/>
                    <a:pt x="12" y="3"/>
                  </a:cubicBezTo>
                  <a:cubicBezTo>
                    <a:pt x="20" y="17"/>
                    <a:pt x="28" y="21"/>
                    <a:pt x="41" y="19"/>
                  </a:cubicBezTo>
                  <a:cubicBezTo>
                    <a:pt x="42" y="19"/>
                    <a:pt x="44" y="18"/>
                    <a:pt x="45" y="18"/>
                  </a:cubicBezTo>
                  <a:cubicBezTo>
                    <a:pt x="45" y="18"/>
                    <a:pt x="46" y="18"/>
                    <a:pt x="46" y="18"/>
                  </a:cubicBezTo>
                  <a:cubicBezTo>
                    <a:pt x="49" y="18"/>
                    <a:pt x="52" y="20"/>
                    <a:pt x="53" y="23"/>
                  </a:cubicBezTo>
                  <a:cubicBezTo>
                    <a:pt x="53" y="27"/>
                    <a:pt x="51" y="30"/>
                    <a:pt x="48" y="30"/>
                  </a:cubicBezTo>
                  <a:cubicBezTo>
                    <a:pt x="47" y="30"/>
                    <a:pt x="46" y="30"/>
                    <a:pt x="45" y="30"/>
                  </a:cubicBezTo>
                  <a:cubicBezTo>
                    <a:pt x="45" y="30"/>
                    <a:pt x="44" y="30"/>
                    <a:pt x="43" y="31"/>
                  </a:cubicBezTo>
                  <a:cubicBezTo>
                    <a:pt x="40" y="31"/>
                    <a:pt x="37" y="31"/>
                    <a:pt x="3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7" name="Freeform 12">
              <a:extLst>
                <a:ext uri="{FF2B5EF4-FFF2-40B4-BE49-F238E27FC236}">
                  <a16:creationId xmlns:a16="http://schemas.microsoft.com/office/drawing/2014/main" id="{E30F6C13-1239-43F8-96D0-D49F9ED9A1BD}"/>
                </a:ext>
              </a:extLst>
            </p:cNvPr>
            <p:cNvSpPr>
              <a:spLocks/>
            </p:cNvSpPr>
            <p:nvPr/>
          </p:nvSpPr>
          <p:spPr bwMode="auto">
            <a:xfrm>
              <a:off x="799" y="950"/>
              <a:ext cx="114" cy="73"/>
            </a:xfrm>
            <a:custGeom>
              <a:avLst/>
              <a:gdLst>
                <a:gd name="T0" fmla="*/ 31 w 74"/>
                <a:gd name="T1" fmla="*/ 49 h 49"/>
                <a:gd name="T2" fmla="*/ 31 w 74"/>
                <a:gd name="T3" fmla="*/ 49 h 49"/>
                <a:gd name="T4" fmla="*/ 26 w 74"/>
                <a:gd name="T5" fmla="*/ 47 h 49"/>
                <a:gd name="T6" fmla="*/ 3 w 74"/>
                <a:gd name="T7" fmla="*/ 23 h 49"/>
                <a:gd name="T8" fmla="*/ 3 w 74"/>
                <a:gd name="T9" fmla="*/ 14 h 49"/>
                <a:gd name="T10" fmla="*/ 11 w 74"/>
                <a:gd name="T11" fmla="*/ 14 h 49"/>
                <a:gd name="T12" fmla="*/ 31 w 74"/>
                <a:gd name="T13" fmla="*/ 34 h 49"/>
                <a:gd name="T14" fmla="*/ 63 w 74"/>
                <a:gd name="T15" fmla="*/ 2 h 49"/>
                <a:gd name="T16" fmla="*/ 71 w 74"/>
                <a:gd name="T17" fmla="*/ 3 h 49"/>
                <a:gd name="T18" fmla="*/ 71 w 74"/>
                <a:gd name="T19" fmla="*/ 11 h 49"/>
                <a:gd name="T20" fmla="*/ 35 w 74"/>
                <a:gd name="T21" fmla="*/ 47 h 49"/>
                <a:gd name="T22" fmla="*/ 31 w 74"/>
                <a:gd name="T2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49">
                  <a:moveTo>
                    <a:pt x="31" y="49"/>
                  </a:moveTo>
                  <a:cubicBezTo>
                    <a:pt x="31" y="49"/>
                    <a:pt x="31" y="49"/>
                    <a:pt x="31" y="49"/>
                  </a:cubicBezTo>
                  <a:cubicBezTo>
                    <a:pt x="29" y="49"/>
                    <a:pt x="28" y="48"/>
                    <a:pt x="26" y="47"/>
                  </a:cubicBezTo>
                  <a:cubicBezTo>
                    <a:pt x="3" y="23"/>
                    <a:pt x="3" y="23"/>
                    <a:pt x="3" y="23"/>
                  </a:cubicBezTo>
                  <a:cubicBezTo>
                    <a:pt x="0" y="21"/>
                    <a:pt x="0" y="17"/>
                    <a:pt x="3" y="14"/>
                  </a:cubicBezTo>
                  <a:cubicBezTo>
                    <a:pt x="5" y="12"/>
                    <a:pt x="9" y="12"/>
                    <a:pt x="11" y="14"/>
                  </a:cubicBezTo>
                  <a:cubicBezTo>
                    <a:pt x="31" y="34"/>
                    <a:pt x="31" y="34"/>
                    <a:pt x="31" y="34"/>
                  </a:cubicBezTo>
                  <a:cubicBezTo>
                    <a:pt x="63" y="2"/>
                    <a:pt x="63" y="2"/>
                    <a:pt x="63" y="2"/>
                  </a:cubicBezTo>
                  <a:cubicBezTo>
                    <a:pt x="65" y="0"/>
                    <a:pt x="69" y="0"/>
                    <a:pt x="71" y="3"/>
                  </a:cubicBezTo>
                  <a:cubicBezTo>
                    <a:pt x="74" y="5"/>
                    <a:pt x="74" y="9"/>
                    <a:pt x="71" y="11"/>
                  </a:cubicBezTo>
                  <a:cubicBezTo>
                    <a:pt x="35" y="47"/>
                    <a:pt x="35" y="47"/>
                    <a:pt x="35" y="47"/>
                  </a:cubicBezTo>
                  <a:cubicBezTo>
                    <a:pt x="34" y="48"/>
                    <a:pt x="32" y="49"/>
                    <a:pt x="3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9" name="Freeform 13">
              <a:extLst>
                <a:ext uri="{FF2B5EF4-FFF2-40B4-BE49-F238E27FC236}">
                  <a16:creationId xmlns:a16="http://schemas.microsoft.com/office/drawing/2014/main" id="{0AD37200-51C0-4F04-B4C3-CCB4640C36FF}"/>
                </a:ext>
              </a:extLst>
            </p:cNvPr>
            <p:cNvSpPr>
              <a:spLocks noEditPoints="1"/>
            </p:cNvSpPr>
            <p:nvPr/>
          </p:nvSpPr>
          <p:spPr bwMode="auto">
            <a:xfrm>
              <a:off x="755" y="889"/>
              <a:ext cx="202" cy="197"/>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29"/>
                    <a:pt x="30" y="0"/>
                    <a:pt x="66" y="0"/>
                  </a:cubicBezTo>
                  <a:cubicBezTo>
                    <a:pt x="102" y="0"/>
                    <a:pt x="132" y="29"/>
                    <a:pt x="132" y="66"/>
                  </a:cubicBezTo>
                  <a:cubicBezTo>
                    <a:pt x="132" y="102"/>
                    <a:pt x="102" y="132"/>
                    <a:pt x="66" y="132"/>
                  </a:cubicBezTo>
                  <a:close/>
                  <a:moveTo>
                    <a:pt x="66" y="12"/>
                  </a:moveTo>
                  <a:cubicBezTo>
                    <a:pt x="36" y="12"/>
                    <a:pt x="12" y="36"/>
                    <a:pt x="12" y="66"/>
                  </a:cubicBezTo>
                  <a:cubicBezTo>
                    <a:pt x="12" y="96"/>
                    <a:pt x="36" y="120"/>
                    <a:pt x="66" y="120"/>
                  </a:cubicBezTo>
                  <a:cubicBezTo>
                    <a:pt x="96" y="120"/>
                    <a:pt x="120" y="96"/>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58" name="Group 48">
            <a:extLst>
              <a:ext uri="{FF2B5EF4-FFF2-40B4-BE49-F238E27FC236}">
                <a16:creationId xmlns:a16="http://schemas.microsoft.com/office/drawing/2014/main" id="{13686A09-5F07-469A-B1CB-54E233DFB900}"/>
              </a:ext>
            </a:extLst>
          </p:cNvPr>
          <p:cNvGrpSpPr>
            <a:grpSpLocks noChangeAspect="1"/>
          </p:cNvGrpSpPr>
          <p:nvPr/>
        </p:nvGrpSpPr>
        <p:grpSpPr bwMode="auto">
          <a:xfrm>
            <a:off x="6708546" y="2204243"/>
            <a:ext cx="294408" cy="244881"/>
            <a:chOff x="3427" y="474"/>
            <a:chExt cx="428" cy="356"/>
          </a:xfrm>
          <a:solidFill>
            <a:srgbClr val="FF0000"/>
          </a:solidFill>
        </p:grpSpPr>
        <p:sp>
          <p:nvSpPr>
            <p:cNvPr id="159" name="Freeform 49">
              <a:extLst>
                <a:ext uri="{FF2B5EF4-FFF2-40B4-BE49-F238E27FC236}">
                  <a16:creationId xmlns:a16="http://schemas.microsoft.com/office/drawing/2014/main" id="{4FBD8304-FF2D-480E-AD55-EF1BE61C01C6}"/>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3" name="Freeform 50">
              <a:extLst>
                <a:ext uri="{FF2B5EF4-FFF2-40B4-BE49-F238E27FC236}">
                  <a16:creationId xmlns:a16="http://schemas.microsoft.com/office/drawing/2014/main" id="{CDC2AB34-87DA-4B9F-93A7-3564A19B1C00}"/>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4" name="Freeform 51">
              <a:extLst>
                <a:ext uri="{FF2B5EF4-FFF2-40B4-BE49-F238E27FC236}">
                  <a16:creationId xmlns:a16="http://schemas.microsoft.com/office/drawing/2014/main" id="{571B9E97-8707-4C34-906B-659DFB8ADDC9}"/>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5" name="Freeform 52">
              <a:extLst>
                <a:ext uri="{FF2B5EF4-FFF2-40B4-BE49-F238E27FC236}">
                  <a16:creationId xmlns:a16="http://schemas.microsoft.com/office/drawing/2014/main" id="{DA964A48-25C2-45D5-A247-AF4FB75E8680}"/>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66" name="Freeform 43">
            <a:extLst>
              <a:ext uri="{FF2B5EF4-FFF2-40B4-BE49-F238E27FC236}">
                <a16:creationId xmlns:a16="http://schemas.microsoft.com/office/drawing/2014/main" id="{5019C5D9-D4B3-4674-A462-C286C14EFE98}"/>
              </a:ext>
            </a:extLst>
          </p:cNvPr>
          <p:cNvSpPr>
            <a:spLocks noChangeAspect="1" noEditPoints="1"/>
          </p:cNvSpPr>
          <p:nvPr/>
        </p:nvSpPr>
        <p:spPr bwMode="auto">
          <a:xfrm>
            <a:off x="6720752" y="2626796"/>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167" name="Table 4">
            <a:extLst>
              <a:ext uri="{FF2B5EF4-FFF2-40B4-BE49-F238E27FC236}">
                <a16:creationId xmlns:a16="http://schemas.microsoft.com/office/drawing/2014/main" id="{3A1B1C75-396C-41E8-AF9C-2D5F6EA67DA9}"/>
              </a:ext>
            </a:extLst>
          </p:cNvPr>
          <p:cNvGraphicFramePr>
            <a:graphicFrameLocks noGrp="1"/>
          </p:cNvGraphicFramePr>
          <p:nvPr>
            <p:extLst>
              <p:ext uri="{D42A27DB-BD31-4B8C-83A1-F6EECF244321}">
                <p14:modId xmlns:p14="http://schemas.microsoft.com/office/powerpoint/2010/main" val="2535619587"/>
              </p:ext>
            </p:extLst>
          </p:nvPr>
        </p:nvGraphicFramePr>
        <p:xfrm>
          <a:off x="6578593" y="793226"/>
          <a:ext cx="5458030" cy="6087802"/>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636274">
                <a:tc gridSpan="2">
                  <a:txBody>
                    <a:bodyPr/>
                    <a:lstStyle/>
                    <a:p>
                      <a:r>
                        <a:rPr lang="en-US" b="1" dirty="0" smtClean="0">
                          <a:solidFill>
                            <a:schemeClr val="accent1"/>
                          </a:solidFill>
                        </a:rPr>
                        <a:t>Algemene </a:t>
                      </a:r>
                      <a:r>
                        <a:rPr lang="en-US" b="1" dirty="0">
                          <a:solidFill>
                            <a:schemeClr val="accent1"/>
                          </a:solidFill>
                        </a:rPr>
                        <a:t>functionaliteiten die binnen “Bemiddeling”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389123">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latin typeface="+mn-lt"/>
                        </a:rPr>
                        <a:t>Digitale matching module</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389123">
                <a:tc>
                  <a:txBody>
                    <a:bodyPr/>
                    <a:lstStyle/>
                    <a:p>
                      <a:endParaRPr lang="nl-NL" sz="1400" dirty="0"/>
                    </a:p>
                  </a:txBody>
                  <a:tcPr>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Digitale afspraakmodule (incl. notificatie functionaliteit)</a:t>
                      </a:r>
                      <a:endParaRPr lang="nl-NL" sz="1400" dirty="0">
                        <a:latin typeface="+mn-lt"/>
                      </a:endParaRPr>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6687394"/>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85552346"/>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kandidaat en werkgever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90883494"/>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Contractmodule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2694688"/>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456715909"/>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vacature aanbod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11307682"/>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Verwijsadministratie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21216459"/>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App</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21806897"/>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Werkgeversbenadering</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747285490"/>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346156226"/>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met bedrijven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208950215"/>
                  </a:ext>
                </a:extLst>
              </a:tr>
              <a:tr h="389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8583724"/>
                  </a:ext>
                </a:extLst>
              </a:tr>
            </a:tbl>
          </a:graphicData>
        </a:graphic>
      </p:graphicFrame>
      <p:grpSp>
        <p:nvGrpSpPr>
          <p:cNvPr id="168" name="Group 50">
            <a:extLst>
              <a:ext uri="{FF2B5EF4-FFF2-40B4-BE49-F238E27FC236}">
                <a16:creationId xmlns:a16="http://schemas.microsoft.com/office/drawing/2014/main" id="{DE03B609-355A-4791-953A-3CBBF18C4C4D}"/>
              </a:ext>
            </a:extLst>
          </p:cNvPr>
          <p:cNvGrpSpPr>
            <a:grpSpLocks noChangeAspect="1"/>
          </p:cNvGrpSpPr>
          <p:nvPr/>
        </p:nvGrpSpPr>
        <p:grpSpPr bwMode="auto">
          <a:xfrm>
            <a:off x="6785842" y="3436056"/>
            <a:ext cx="263644" cy="263644"/>
            <a:chOff x="5505" y="439"/>
            <a:chExt cx="426" cy="426"/>
          </a:xfrm>
          <a:solidFill>
            <a:schemeClr val="accent1"/>
          </a:solidFill>
        </p:grpSpPr>
        <p:sp>
          <p:nvSpPr>
            <p:cNvPr id="178" name="Freeform 51">
              <a:extLst>
                <a:ext uri="{FF2B5EF4-FFF2-40B4-BE49-F238E27FC236}">
                  <a16:creationId xmlns:a16="http://schemas.microsoft.com/office/drawing/2014/main" id="{505AA7AD-8580-4F14-BF0E-2FD2831F2A70}"/>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2" name="Freeform 52">
              <a:extLst>
                <a:ext uri="{FF2B5EF4-FFF2-40B4-BE49-F238E27FC236}">
                  <a16:creationId xmlns:a16="http://schemas.microsoft.com/office/drawing/2014/main" id="{A8B05B54-D0F3-4588-81C8-3A5759EB5E5D}"/>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3" name="Freeform 53">
              <a:extLst>
                <a:ext uri="{FF2B5EF4-FFF2-40B4-BE49-F238E27FC236}">
                  <a16:creationId xmlns:a16="http://schemas.microsoft.com/office/drawing/2014/main" id="{B79A0172-671D-497D-9ABD-1142902C833C}"/>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4" name="Freeform 54">
              <a:extLst>
                <a:ext uri="{FF2B5EF4-FFF2-40B4-BE49-F238E27FC236}">
                  <a16:creationId xmlns:a16="http://schemas.microsoft.com/office/drawing/2014/main" id="{13E8C1A4-3C58-426D-BA67-B275D283A222}"/>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85" name="Group 149">
            <a:extLst>
              <a:ext uri="{FF2B5EF4-FFF2-40B4-BE49-F238E27FC236}">
                <a16:creationId xmlns:a16="http://schemas.microsoft.com/office/drawing/2014/main" id="{EA2C2B23-3421-4F13-B672-0FFB363F2683}"/>
              </a:ext>
            </a:extLst>
          </p:cNvPr>
          <p:cNvGrpSpPr>
            <a:grpSpLocks noChangeAspect="1"/>
          </p:cNvGrpSpPr>
          <p:nvPr/>
        </p:nvGrpSpPr>
        <p:grpSpPr bwMode="auto">
          <a:xfrm>
            <a:off x="6767246" y="4204952"/>
            <a:ext cx="316879" cy="316878"/>
            <a:chOff x="4654" y="3225"/>
            <a:chExt cx="426" cy="426"/>
          </a:xfrm>
          <a:solidFill>
            <a:srgbClr val="FF0000"/>
          </a:solidFill>
        </p:grpSpPr>
        <p:sp>
          <p:nvSpPr>
            <p:cNvPr id="186" name="Freeform 150">
              <a:extLst>
                <a:ext uri="{FF2B5EF4-FFF2-40B4-BE49-F238E27FC236}">
                  <a16:creationId xmlns:a16="http://schemas.microsoft.com/office/drawing/2014/main" id="{185F6C35-790F-4653-86F9-2F3F06FFE61C}"/>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7" name="Freeform 151">
              <a:extLst>
                <a:ext uri="{FF2B5EF4-FFF2-40B4-BE49-F238E27FC236}">
                  <a16:creationId xmlns:a16="http://schemas.microsoft.com/office/drawing/2014/main" id="{CA1245EF-F1E5-4FD9-B62A-FEBB975F6876}"/>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8" name="Freeform 152">
              <a:extLst>
                <a:ext uri="{FF2B5EF4-FFF2-40B4-BE49-F238E27FC236}">
                  <a16:creationId xmlns:a16="http://schemas.microsoft.com/office/drawing/2014/main" id="{E22B5573-589A-4F76-8FCE-0AA563FCEB79}"/>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9" name="Freeform 153">
              <a:extLst>
                <a:ext uri="{FF2B5EF4-FFF2-40B4-BE49-F238E27FC236}">
                  <a16:creationId xmlns:a16="http://schemas.microsoft.com/office/drawing/2014/main" id="{BE6C0314-574A-4366-BA51-25630E35B7F7}"/>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90" name="Freeform 154">
              <a:extLst>
                <a:ext uri="{FF2B5EF4-FFF2-40B4-BE49-F238E27FC236}">
                  <a16:creationId xmlns:a16="http://schemas.microsoft.com/office/drawing/2014/main" id="{23AC1BB9-C0C6-4C4F-B0EB-338C18D08CC0}"/>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91" name="Freeform 155">
              <a:extLst>
                <a:ext uri="{FF2B5EF4-FFF2-40B4-BE49-F238E27FC236}">
                  <a16:creationId xmlns:a16="http://schemas.microsoft.com/office/drawing/2014/main" id="{0A2E34D7-3A04-4EEE-AF27-13A384D94B8B}"/>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92" name="Group 15">
            <a:extLst>
              <a:ext uri="{FF2B5EF4-FFF2-40B4-BE49-F238E27FC236}">
                <a16:creationId xmlns:a16="http://schemas.microsoft.com/office/drawing/2014/main" id="{3AACE010-1987-45A9-A1F0-024F83117C07}"/>
              </a:ext>
            </a:extLst>
          </p:cNvPr>
          <p:cNvGrpSpPr>
            <a:grpSpLocks noChangeAspect="1"/>
          </p:cNvGrpSpPr>
          <p:nvPr/>
        </p:nvGrpSpPr>
        <p:grpSpPr bwMode="auto">
          <a:xfrm>
            <a:off x="6748235" y="3836351"/>
            <a:ext cx="238125" cy="238919"/>
            <a:chOff x="1877" y="2122"/>
            <a:chExt cx="300" cy="301"/>
          </a:xfrm>
          <a:solidFill>
            <a:srgbClr val="FF0000"/>
          </a:solidFill>
        </p:grpSpPr>
        <p:sp>
          <p:nvSpPr>
            <p:cNvPr id="193" name="Freeform 16">
              <a:extLst>
                <a:ext uri="{FF2B5EF4-FFF2-40B4-BE49-F238E27FC236}">
                  <a16:creationId xmlns:a16="http://schemas.microsoft.com/office/drawing/2014/main" id="{E64E7E8F-1926-43B7-9D9B-37A3411F4DC2}"/>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5" name="Freeform 17">
              <a:extLst>
                <a:ext uri="{FF2B5EF4-FFF2-40B4-BE49-F238E27FC236}">
                  <a16:creationId xmlns:a16="http://schemas.microsoft.com/office/drawing/2014/main" id="{863BAEEB-8820-4C5D-BBF2-B8B23DDF52E6}"/>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6" name="Freeform 18">
              <a:extLst>
                <a:ext uri="{FF2B5EF4-FFF2-40B4-BE49-F238E27FC236}">
                  <a16:creationId xmlns:a16="http://schemas.microsoft.com/office/drawing/2014/main" id="{932D3025-09EB-4F06-839A-943657BDC64F}"/>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7" name="Freeform 19">
              <a:extLst>
                <a:ext uri="{FF2B5EF4-FFF2-40B4-BE49-F238E27FC236}">
                  <a16:creationId xmlns:a16="http://schemas.microsoft.com/office/drawing/2014/main" id="{4826709F-E700-4271-9606-BD8E05E8B476}"/>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8" name="Freeform 20">
              <a:extLst>
                <a:ext uri="{FF2B5EF4-FFF2-40B4-BE49-F238E27FC236}">
                  <a16:creationId xmlns:a16="http://schemas.microsoft.com/office/drawing/2014/main" id="{78B6DCB0-1C15-44DD-BA6B-15E5E8BA5271}"/>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9" name="Freeform 21">
              <a:extLst>
                <a:ext uri="{FF2B5EF4-FFF2-40B4-BE49-F238E27FC236}">
                  <a16:creationId xmlns:a16="http://schemas.microsoft.com/office/drawing/2014/main" id="{FCA6A53D-3C0D-4EAD-9C0C-28ACD7B9254F}"/>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0" name="Freeform 22">
              <a:extLst>
                <a:ext uri="{FF2B5EF4-FFF2-40B4-BE49-F238E27FC236}">
                  <a16:creationId xmlns:a16="http://schemas.microsoft.com/office/drawing/2014/main" id="{7FC09FC8-CAA9-46A1-A536-6CDC0AB7FDB7}"/>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1" name="Freeform 23">
              <a:extLst>
                <a:ext uri="{FF2B5EF4-FFF2-40B4-BE49-F238E27FC236}">
                  <a16:creationId xmlns:a16="http://schemas.microsoft.com/office/drawing/2014/main" id="{F098CC80-FD5E-4227-9D0E-86E0A27443CD}"/>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12" name="Group 276">
            <a:extLst>
              <a:ext uri="{FF2B5EF4-FFF2-40B4-BE49-F238E27FC236}">
                <a16:creationId xmlns:a16="http://schemas.microsoft.com/office/drawing/2014/main" id="{785E809A-7A4A-429C-BA82-E93D34D22999}"/>
              </a:ext>
            </a:extLst>
          </p:cNvPr>
          <p:cNvGrpSpPr/>
          <p:nvPr/>
        </p:nvGrpSpPr>
        <p:grpSpPr>
          <a:xfrm>
            <a:off x="6712496" y="1438050"/>
            <a:ext cx="289082" cy="312393"/>
            <a:chOff x="2390775" y="912813"/>
            <a:chExt cx="608013" cy="638176"/>
          </a:xfrm>
          <a:solidFill>
            <a:srgbClr val="FF0000"/>
          </a:solidFill>
        </p:grpSpPr>
        <p:sp>
          <p:nvSpPr>
            <p:cNvPr id="213" name="Freeform 5">
              <a:extLst>
                <a:ext uri="{FF2B5EF4-FFF2-40B4-BE49-F238E27FC236}">
                  <a16:creationId xmlns:a16="http://schemas.microsoft.com/office/drawing/2014/main" id="{CF3F7694-0817-4547-9D15-36810CEDD207}"/>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4" name="Freeform 6">
              <a:extLst>
                <a:ext uri="{FF2B5EF4-FFF2-40B4-BE49-F238E27FC236}">
                  <a16:creationId xmlns:a16="http://schemas.microsoft.com/office/drawing/2014/main" id="{D31C6450-716B-4E2B-8494-44EC371CFFE0}"/>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5" name="Freeform 7">
              <a:extLst>
                <a:ext uri="{FF2B5EF4-FFF2-40B4-BE49-F238E27FC236}">
                  <a16:creationId xmlns:a16="http://schemas.microsoft.com/office/drawing/2014/main" id="{84414A30-D8A4-4EDB-A332-CB388399468C}"/>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6" name="Freeform 8">
              <a:extLst>
                <a:ext uri="{FF2B5EF4-FFF2-40B4-BE49-F238E27FC236}">
                  <a16:creationId xmlns:a16="http://schemas.microsoft.com/office/drawing/2014/main" id="{9056EDA9-D340-4244-80D9-ABCC971FF3FF}"/>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7" name="Freeform 9">
              <a:extLst>
                <a:ext uri="{FF2B5EF4-FFF2-40B4-BE49-F238E27FC236}">
                  <a16:creationId xmlns:a16="http://schemas.microsoft.com/office/drawing/2014/main" id="{93DECE0D-B66B-4AC4-9F32-5B2C9B5BDB54}"/>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18" name="Group 282">
            <a:extLst>
              <a:ext uri="{FF2B5EF4-FFF2-40B4-BE49-F238E27FC236}">
                <a16:creationId xmlns:a16="http://schemas.microsoft.com/office/drawing/2014/main" id="{4DEC348D-B93B-4F81-92BC-B6959B042934}"/>
              </a:ext>
            </a:extLst>
          </p:cNvPr>
          <p:cNvGrpSpPr/>
          <p:nvPr/>
        </p:nvGrpSpPr>
        <p:grpSpPr>
          <a:xfrm>
            <a:off x="6751628" y="4568877"/>
            <a:ext cx="321305" cy="288469"/>
            <a:chOff x="9164638" y="4545013"/>
            <a:chExt cx="635000" cy="542925"/>
          </a:xfrm>
          <a:solidFill>
            <a:srgbClr val="FF0000"/>
          </a:solidFill>
        </p:grpSpPr>
        <p:sp>
          <p:nvSpPr>
            <p:cNvPr id="219" name="Freeform 9">
              <a:extLst>
                <a:ext uri="{FF2B5EF4-FFF2-40B4-BE49-F238E27FC236}">
                  <a16:creationId xmlns:a16="http://schemas.microsoft.com/office/drawing/2014/main" id="{71608B38-AF88-4C44-9C78-578EA27765CB}"/>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0" name="Freeform 10">
              <a:extLst>
                <a:ext uri="{FF2B5EF4-FFF2-40B4-BE49-F238E27FC236}">
                  <a16:creationId xmlns:a16="http://schemas.microsoft.com/office/drawing/2014/main" id="{0B47E293-3F71-46C4-A97A-59D893824F4A}"/>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1" name="Freeform 11">
              <a:extLst>
                <a:ext uri="{FF2B5EF4-FFF2-40B4-BE49-F238E27FC236}">
                  <a16:creationId xmlns:a16="http://schemas.microsoft.com/office/drawing/2014/main" id="{73F66FEA-9026-476D-AE53-693461AED85D}"/>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2" name="Freeform 12">
              <a:extLst>
                <a:ext uri="{FF2B5EF4-FFF2-40B4-BE49-F238E27FC236}">
                  <a16:creationId xmlns:a16="http://schemas.microsoft.com/office/drawing/2014/main" id="{6E986323-5E62-49C4-909E-2898069867C3}"/>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23" name="Group 287">
            <a:extLst>
              <a:ext uri="{FF2B5EF4-FFF2-40B4-BE49-F238E27FC236}">
                <a16:creationId xmlns:a16="http://schemas.microsoft.com/office/drawing/2014/main" id="{299E1EF9-A5D2-459D-A464-CE235946624F}"/>
              </a:ext>
            </a:extLst>
          </p:cNvPr>
          <p:cNvGrpSpPr/>
          <p:nvPr/>
        </p:nvGrpSpPr>
        <p:grpSpPr>
          <a:xfrm>
            <a:off x="6826526" y="4981127"/>
            <a:ext cx="222960" cy="288469"/>
            <a:chOff x="6899275" y="1579563"/>
            <a:chExt cx="476250" cy="544513"/>
          </a:xfrm>
          <a:solidFill>
            <a:srgbClr val="FF0000"/>
          </a:solidFill>
        </p:grpSpPr>
        <p:sp>
          <p:nvSpPr>
            <p:cNvPr id="224" name="Freeform 48">
              <a:extLst>
                <a:ext uri="{FF2B5EF4-FFF2-40B4-BE49-F238E27FC236}">
                  <a16:creationId xmlns:a16="http://schemas.microsoft.com/office/drawing/2014/main" id="{38362556-9300-44EE-9DA7-6D69E769BDEC}"/>
                </a:ext>
              </a:extLst>
            </p:cNvPr>
            <p:cNvSpPr>
              <a:spLocks noEditPoints="1"/>
            </p:cNvSpPr>
            <p:nvPr/>
          </p:nvSpPr>
          <p:spPr bwMode="auto">
            <a:xfrm>
              <a:off x="6899275" y="1604963"/>
              <a:ext cx="317500" cy="519113"/>
            </a:xfrm>
            <a:custGeom>
              <a:avLst/>
              <a:gdLst>
                <a:gd name="T0" fmla="*/ 46 w 48"/>
                <a:gd name="T1" fmla="*/ 38 h 80"/>
                <a:gd name="T2" fmla="*/ 44 w 48"/>
                <a:gd name="T3" fmla="*/ 40 h 80"/>
                <a:gd name="T4" fmla="*/ 44 w 48"/>
                <a:gd name="T5" fmla="*/ 60 h 80"/>
                <a:gd name="T6" fmla="*/ 4 w 48"/>
                <a:gd name="T7" fmla="*/ 60 h 80"/>
                <a:gd name="T8" fmla="*/ 4 w 48"/>
                <a:gd name="T9" fmla="*/ 20 h 80"/>
                <a:gd name="T10" fmla="*/ 22 w 48"/>
                <a:gd name="T11" fmla="*/ 20 h 80"/>
                <a:gd name="T12" fmla="*/ 24 w 48"/>
                <a:gd name="T13" fmla="*/ 18 h 80"/>
                <a:gd name="T14" fmla="*/ 22 w 48"/>
                <a:gd name="T15" fmla="*/ 16 h 80"/>
                <a:gd name="T16" fmla="*/ 4 w 48"/>
                <a:gd name="T17" fmla="*/ 16 h 80"/>
                <a:gd name="T18" fmla="*/ 4 w 48"/>
                <a:gd name="T19" fmla="*/ 10 h 80"/>
                <a:gd name="T20" fmla="*/ 10 w 48"/>
                <a:gd name="T21" fmla="*/ 4 h 80"/>
                <a:gd name="T22" fmla="*/ 22 w 48"/>
                <a:gd name="T23" fmla="*/ 4 h 80"/>
                <a:gd name="T24" fmla="*/ 24 w 48"/>
                <a:gd name="T25" fmla="*/ 2 h 80"/>
                <a:gd name="T26" fmla="*/ 22 w 48"/>
                <a:gd name="T27" fmla="*/ 0 h 80"/>
                <a:gd name="T28" fmla="*/ 10 w 48"/>
                <a:gd name="T29" fmla="*/ 0 h 80"/>
                <a:gd name="T30" fmla="*/ 0 w 48"/>
                <a:gd name="T31" fmla="*/ 10 h 80"/>
                <a:gd name="T32" fmla="*/ 0 w 48"/>
                <a:gd name="T33" fmla="*/ 70 h 80"/>
                <a:gd name="T34" fmla="*/ 10 w 48"/>
                <a:gd name="T35" fmla="*/ 80 h 80"/>
                <a:gd name="T36" fmla="*/ 38 w 48"/>
                <a:gd name="T37" fmla="*/ 80 h 80"/>
                <a:gd name="T38" fmla="*/ 48 w 48"/>
                <a:gd name="T39" fmla="*/ 70 h 80"/>
                <a:gd name="T40" fmla="*/ 48 w 48"/>
                <a:gd name="T41" fmla="*/ 40 h 80"/>
                <a:gd name="T42" fmla="*/ 46 w 48"/>
                <a:gd name="T43" fmla="*/ 38 h 80"/>
                <a:gd name="T44" fmla="*/ 38 w 48"/>
                <a:gd name="T45" fmla="*/ 76 h 80"/>
                <a:gd name="T46" fmla="*/ 10 w 48"/>
                <a:gd name="T47" fmla="*/ 76 h 80"/>
                <a:gd name="T48" fmla="*/ 4 w 48"/>
                <a:gd name="T49" fmla="*/ 70 h 80"/>
                <a:gd name="T50" fmla="*/ 4 w 48"/>
                <a:gd name="T51" fmla="*/ 64 h 80"/>
                <a:gd name="T52" fmla="*/ 44 w 48"/>
                <a:gd name="T53" fmla="*/ 64 h 80"/>
                <a:gd name="T54" fmla="*/ 44 w 48"/>
                <a:gd name="T55" fmla="*/ 70 h 80"/>
                <a:gd name="T56" fmla="*/ 38 w 48"/>
                <a:gd name="T57" fmla="*/ 7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 h="80">
                  <a:moveTo>
                    <a:pt x="46" y="38"/>
                  </a:moveTo>
                  <a:cubicBezTo>
                    <a:pt x="45" y="38"/>
                    <a:pt x="44" y="39"/>
                    <a:pt x="44" y="40"/>
                  </a:cubicBezTo>
                  <a:cubicBezTo>
                    <a:pt x="44" y="60"/>
                    <a:pt x="44" y="60"/>
                    <a:pt x="44" y="60"/>
                  </a:cubicBezTo>
                  <a:cubicBezTo>
                    <a:pt x="4" y="60"/>
                    <a:pt x="4" y="60"/>
                    <a:pt x="4" y="60"/>
                  </a:cubicBezTo>
                  <a:cubicBezTo>
                    <a:pt x="4" y="20"/>
                    <a:pt x="4" y="20"/>
                    <a:pt x="4" y="20"/>
                  </a:cubicBezTo>
                  <a:cubicBezTo>
                    <a:pt x="22" y="20"/>
                    <a:pt x="22" y="20"/>
                    <a:pt x="22" y="20"/>
                  </a:cubicBezTo>
                  <a:cubicBezTo>
                    <a:pt x="23" y="20"/>
                    <a:pt x="24" y="19"/>
                    <a:pt x="24" y="18"/>
                  </a:cubicBezTo>
                  <a:cubicBezTo>
                    <a:pt x="24" y="17"/>
                    <a:pt x="23" y="16"/>
                    <a:pt x="22" y="16"/>
                  </a:cubicBezTo>
                  <a:cubicBezTo>
                    <a:pt x="4" y="16"/>
                    <a:pt x="4" y="16"/>
                    <a:pt x="4" y="16"/>
                  </a:cubicBezTo>
                  <a:cubicBezTo>
                    <a:pt x="4" y="10"/>
                    <a:pt x="4" y="10"/>
                    <a:pt x="4" y="10"/>
                  </a:cubicBezTo>
                  <a:cubicBezTo>
                    <a:pt x="4" y="7"/>
                    <a:pt x="7" y="4"/>
                    <a:pt x="10" y="4"/>
                  </a:cubicBezTo>
                  <a:cubicBezTo>
                    <a:pt x="22" y="4"/>
                    <a:pt x="22" y="4"/>
                    <a:pt x="22" y="4"/>
                  </a:cubicBezTo>
                  <a:cubicBezTo>
                    <a:pt x="23" y="4"/>
                    <a:pt x="24" y="3"/>
                    <a:pt x="24" y="2"/>
                  </a:cubicBezTo>
                  <a:cubicBezTo>
                    <a:pt x="24" y="1"/>
                    <a:pt x="23" y="0"/>
                    <a:pt x="22" y="0"/>
                  </a:cubicBezTo>
                  <a:cubicBezTo>
                    <a:pt x="10" y="0"/>
                    <a:pt x="10" y="0"/>
                    <a:pt x="10" y="0"/>
                  </a:cubicBezTo>
                  <a:cubicBezTo>
                    <a:pt x="4" y="0"/>
                    <a:pt x="0" y="4"/>
                    <a:pt x="0" y="10"/>
                  </a:cubicBezTo>
                  <a:cubicBezTo>
                    <a:pt x="0" y="70"/>
                    <a:pt x="0" y="70"/>
                    <a:pt x="0" y="70"/>
                  </a:cubicBezTo>
                  <a:cubicBezTo>
                    <a:pt x="0" y="76"/>
                    <a:pt x="4" y="80"/>
                    <a:pt x="10" y="80"/>
                  </a:cubicBezTo>
                  <a:cubicBezTo>
                    <a:pt x="38" y="80"/>
                    <a:pt x="38" y="80"/>
                    <a:pt x="38" y="80"/>
                  </a:cubicBezTo>
                  <a:cubicBezTo>
                    <a:pt x="44" y="80"/>
                    <a:pt x="48" y="76"/>
                    <a:pt x="48" y="70"/>
                  </a:cubicBezTo>
                  <a:cubicBezTo>
                    <a:pt x="48" y="40"/>
                    <a:pt x="48" y="40"/>
                    <a:pt x="48" y="40"/>
                  </a:cubicBezTo>
                  <a:cubicBezTo>
                    <a:pt x="48" y="39"/>
                    <a:pt x="47" y="38"/>
                    <a:pt x="46" y="38"/>
                  </a:cubicBezTo>
                  <a:close/>
                  <a:moveTo>
                    <a:pt x="38" y="76"/>
                  </a:moveTo>
                  <a:cubicBezTo>
                    <a:pt x="10" y="76"/>
                    <a:pt x="10" y="76"/>
                    <a:pt x="10" y="76"/>
                  </a:cubicBezTo>
                  <a:cubicBezTo>
                    <a:pt x="7" y="76"/>
                    <a:pt x="4" y="73"/>
                    <a:pt x="4" y="70"/>
                  </a:cubicBezTo>
                  <a:cubicBezTo>
                    <a:pt x="4" y="64"/>
                    <a:pt x="4" y="64"/>
                    <a:pt x="4" y="64"/>
                  </a:cubicBezTo>
                  <a:cubicBezTo>
                    <a:pt x="44" y="64"/>
                    <a:pt x="44" y="64"/>
                    <a:pt x="44" y="64"/>
                  </a:cubicBezTo>
                  <a:cubicBezTo>
                    <a:pt x="44" y="70"/>
                    <a:pt x="44" y="70"/>
                    <a:pt x="44" y="70"/>
                  </a:cubicBezTo>
                  <a:cubicBezTo>
                    <a:pt x="44" y="73"/>
                    <a:pt x="41" y="76"/>
                    <a:pt x="3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 name="Freeform 49">
              <a:extLst>
                <a:ext uri="{FF2B5EF4-FFF2-40B4-BE49-F238E27FC236}">
                  <a16:creationId xmlns:a16="http://schemas.microsoft.com/office/drawing/2014/main" id="{D9266020-70D7-4C27-A0BE-6F4E08F7D0A9}"/>
                </a:ext>
              </a:extLst>
            </p:cNvPr>
            <p:cNvSpPr>
              <a:spLocks/>
            </p:cNvSpPr>
            <p:nvPr/>
          </p:nvSpPr>
          <p:spPr bwMode="auto">
            <a:xfrm>
              <a:off x="7004050" y="1657350"/>
              <a:ext cx="53975" cy="25400"/>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6" name="Freeform 50">
              <a:extLst>
                <a:ext uri="{FF2B5EF4-FFF2-40B4-BE49-F238E27FC236}">
                  <a16:creationId xmlns:a16="http://schemas.microsoft.com/office/drawing/2014/main" id="{23B698BD-A5EC-4485-A058-A362DAF8528F}"/>
                </a:ext>
              </a:extLst>
            </p:cNvPr>
            <p:cNvSpPr>
              <a:spLocks noEditPoints="1"/>
            </p:cNvSpPr>
            <p:nvPr/>
          </p:nvSpPr>
          <p:spPr bwMode="auto">
            <a:xfrm>
              <a:off x="7031038" y="2033588"/>
              <a:ext cx="52388" cy="50800"/>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7" name="Freeform 51">
              <a:extLst>
                <a:ext uri="{FF2B5EF4-FFF2-40B4-BE49-F238E27FC236}">
                  <a16:creationId xmlns:a16="http://schemas.microsoft.com/office/drawing/2014/main" id="{CAC2A3DC-3096-4EBF-A617-3C5E8D5B5E26}"/>
                </a:ext>
              </a:extLst>
            </p:cNvPr>
            <p:cNvSpPr>
              <a:spLocks noEditPoints="1"/>
            </p:cNvSpPr>
            <p:nvPr/>
          </p:nvSpPr>
          <p:spPr bwMode="auto">
            <a:xfrm>
              <a:off x="7083425" y="1579563"/>
              <a:ext cx="292100" cy="285750"/>
            </a:xfrm>
            <a:custGeom>
              <a:avLst/>
              <a:gdLst>
                <a:gd name="T0" fmla="*/ 43 w 44"/>
                <a:gd name="T1" fmla="*/ 41 h 44"/>
                <a:gd name="T2" fmla="*/ 32 w 44"/>
                <a:gd name="T3" fmla="*/ 29 h 44"/>
                <a:gd name="T4" fmla="*/ 36 w 44"/>
                <a:gd name="T5" fmla="*/ 18 h 44"/>
                <a:gd name="T6" fmla="*/ 18 w 44"/>
                <a:gd name="T7" fmla="*/ 0 h 44"/>
                <a:gd name="T8" fmla="*/ 0 w 44"/>
                <a:gd name="T9" fmla="*/ 18 h 44"/>
                <a:gd name="T10" fmla="*/ 18 w 44"/>
                <a:gd name="T11" fmla="*/ 36 h 44"/>
                <a:gd name="T12" fmla="*/ 29 w 44"/>
                <a:gd name="T13" fmla="*/ 32 h 44"/>
                <a:gd name="T14" fmla="*/ 41 w 44"/>
                <a:gd name="T15" fmla="*/ 43 h 44"/>
                <a:gd name="T16" fmla="*/ 42 w 44"/>
                <a:gd name="T17" fmla="*/ 44 h 44"/>
                <a:gd name="T18" fmla="*/ 43 w 44"/>
                <a:gd name="T19" fmla="*/ 43 h 44"/>
                <a:gd name="T20" fmla="*/ 43 w 44"/>
                <a:gd name="T21" fmla="*/ 41 h 44"/>
                <a:gd name="T22" fmla="*/ 4 w 44"/>
                <a:gd name="T23" fmla="*/ 18 h 44"/>
                <a:gd name="T24" fmla="*/ 18 w 44"/>
                <a:gd name="T25" fmla="*/ 4 h 44"/>
                <a:gd name="T26" fmla="*/ 32 w 44"/>
                <a:gd name="T27" fmla="*/ 18 h 44"/>
                <a:gd name="T28" fmla="*/ 18 w 44"/>
                <a:gd name="T29" fmla="*/ 32 h 44"/>
                <a:gd name="T30" fmla="*/ 4 w 44"/>
                <a:gd name="T31"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44">
                  <a:moveTo>
                    <a:pt x="43" y="41"/>
                  </a:moveTo>
                  <a:cubicBezTo>
                    <a:pt x="32" y="29"/>
                    <a:pt x="32" y="29"/>
                    <a:pt x="32" y="29"/>
                  </a:cubicBezTo>
                  <a:cubicBezTo>
                    <a:pt x="34" y="26"/>
                    <a:pt x="36" y="22"/>
                    <a:pt x="36" y="18"/>
                  </a:cubicBezTo>
                  <a:cubicBezTo>
                    <a:pt x="36" y="8"/>
                    <a:pt x="28" y="0"/>
                    <a:pt x="18" y="0"/>
                  </a:cubicBezTo>
                  <a:cubicBezTo>
                    <a:pt x="8" y="0"/>
                    <a:pt x="0" y="8"/>
                    <a:pt x="0" y="18"/>
                  </a:cubicBezTo>
                  <a:cubicBezTo>
                    <a:pt x="0" y="28"/>
                    <a:pt x="8" y="36"/>
                    <a:pt x="18" y="36"/>
                  </a:cubicBezTo>
                  <a:cubicBezTo>
                    <a:pt x="22" y="36"/>
                    <a:pt x="26" y="34"/>
                    <a:pt x="29" y="32"/>
                  </a:cubicBezTo>
                  <a:cubicBezTo>
                    <a:pt x="41" y="43"/>
                    <a:pt x="41" y="43"/>
                    <a:pt x="41" y="43"/>
                  </a:cubicBezTo>
                  <a:cubicBezTo>
                    <a:pt x="41" y="44"/>
                    <a:pt x="41" y="44"/>
                    <a:pt x="42" y="44"/>
                  </a:cubicBezTo>
                  <a:cubicBezTo>
                    <a:pt x="43" y="44"/>
                    <a:pt x="43" y="44"/>
                    <a:pt x="43" y="43"/>
                  </a:cubicBezTo>
                  <a:cubicBezTo>
                    <a:pt x="44" y="43"/>
                    <a:pt x="44" y="41"/>
                    <a:pt x="43" y="41"/>
                  </a:cubicBezTo>
                  <a:close/>
                  <a:moveTo>
                    <a:pt x="4" y="18"/>
                  </a:moveTo>
                  <a:cubicBezTo>
                    <a:pt x="4" y="10"/>
                    <a:pt x="10" y="4"/>
                    <a:pt x="18" y="4"/>
                  </a:cubicBezTo>
                  <a:cubicBezTo>
                    <a:pt x="26" y="4"/>
                    <a:pt x="32" y="10"/>
                    <a:pt x="32" y="18"/>
                  </a:cubicBezTo>
                  <a:cubicBezTo>
                    <a:pt x="32" y="26"/>
                    <a:pt x="26" y="32"/>
                    <a:pt x="18" y="32"/>
                  </a:cubicBezTo>
                  <a:cubicBezTo>
                    <a:pt x="10" y="32"/>
                    <a:pt x="4" y="26"/>
                    <a:pt x="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28" name="Group 190">
            <a:extLst>
              <a:ext uri="{FF2B5EF4-FFF2-40B4-BE49-F238E27FC236}">
                <a16:creationId xmlns:a16="http://schemas.microsoft.com/office/drawing/2014/main" id="{5681EBE3-1309-48AD-B772-BCE62BD5867F}"/>
              </a:ext>
            </a:extLst>
          </p:cNvPr>
          <p:cNvGrpSpPr>
            <a:grpSpLocks noChangeAspect="1"/>
          </p:cNvGrpSpPr>
          <p:nvPr/>
        </p:nvGrpSpPr>
        <p:grpSpPr bwMode="auto">
          <a:xfrm>
            <a:off x="6759032" y="5434436"/>
            <a:ext cx="346313" cy="201476"/>
            <a:chOff x="6539" y="3087"/>
            <a:chExt cx="428" cy="249"/>
          </a:xfrm>
          <a:solidFill>
            <a:srgbClr val="FF0000"/>
          </a:solidFill>
        </p:grpSpPr>
        <p:sp>
          <p:nvSpPr>
            <p:cNvPr id="229" name="Freeform 191">
              <a:extLst>
                <a:ext uri="{FF2B5EF4-FFF2-40B4-BE49-F238E27FC236}">
                  <a16:creationId xmlns:a16="http://schemas.microsoft.com/office/drawing/2014/main" id="{2EE77C99-A19F-4AE2-9685-A62E041AA7F1}"/>
                </a:ext>
              </a:extLst>
            </p:cNvPr>
            <p:cNvSpPr>
              <a:spLocks noEditPoints="1"/>
            </p:cNvSpPr>
            <p:nvPr/>
          </p:nvSpPr>
          <p:spPr bwMode="auto">
            <a:xfrm>
              <a:off x="6539" y="3087"/>
              <a:ext cx="428" cy="249"/>
            </a:xfrm>
            <a:custGeom>
              <a:avLst/>
              <a:gdLst>
                <a:gd name="T0" fmla="*/ 144 w 289"/>
                <a:gd name="T1" fmla="*/ 168 h 168"/>
                <a:gd name="T2" fmla="*/ 2 w 289"/>
                <a:gd name="T3" fmla="*/ 88 h 168"/>
                <a:gd name="T4" fmla="*/ 2 w 289"/>
                <a:gd name="T5" fmla="*/ 80 h 168"/>
                <a:gd name="T6" fmla="*/ 144 w 289"/>
                <a:gd name="T7" fmla="*/ 0 h 168"/>
                <a:gd name="T8" fmla="*/ 287 w 289"/>
                <a:gd name="T9" fmla="*/ 80 h 168"/>
                <a:gd name="T10" fmla="*/ 287 w 289"/>
                <a:gd name="T11" fmla="*/ 88 h 168"/>
                <a:gd name="T12" fmla="*/ 144 w 289"/>
                <a:gd name="T13" fmla="*/ 168 h 168"/>
                <a:gd name="T14" fmla="*/ 14 w 289"/>
                <a:gd name="T15" fmla="*/ 84 h 168"/>
                <a:gd name="T16" fmla="*/ 144 w 289"/>
                <a:gd name="T17" fmla="*/ 156 h 168"/>
                <a:gd name="T18" fmla="*/ 275 w 289"/>
                <a:gd name="T19" fmla="*/ 84 h 168"/>
                <a:gd name="T20" fmla="*/ 144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4" y="168"/>
                  </a:moveTo>
                  <a:cubicBezTo>
                    <a:pt x="66" y="168"/>
                    <a:pt x="4" y="91"/>
                    <a:pt x="2" y="88"/>
                  </a:cubicBezTo>
                  <a:cubicBezTo>
                    <a:pt x="0" y="86"/>
                    <a:pt x="0" y="82"/>
                    <a:pt x="2" y="80"/>
                  </a:cubicBezTo>
                  <a:cubicBezTo>
                    <a:pt x="4" y="77"/>
                    <a:pt x="66" y="0"/>
                    <a:pt x="144" y="0"/>
                  </a:cubicBezTo>
                  <a:cubicBezTo>
                    <a:pt x="223" y="0"/>
                    <a:pt x="285" y="77"/>
                    <a:pt x="287" y="80"/>
                  </a:cubicBezTo>
                  <a:cubicBezTo>
                    <a:pt x="289" y="82"/>
                    <a:pt x="289" y="86"/>
                    <a:pt x="287" y="88"/>
                  </a:cubicBezTo>
                  <a:cubicBezTo>
                    <a:pt x="285" y="91"/>
                    <a:pt x="223" y="168"/>
                    <a:pt x="144" y="168"/>
                  </a:cubicBezTo>
                  <a:close/>
                  <a:moveTo>
                    <a:pt x="14" y="84"/>
                  </a:moveTo>
                  <a:cubicBezTo>
                    <a:pt x="28" y="99"/>
                    <a:pt x="81" y="156"/>
                    <a:pt x="144" y="156"/>
                  </a:cubicBezTo>
                  <a:cubicBezTo>
                    <a:pt x="207" y="156"/>
                    <a:pt x="261" y="99"/>
                    <a:pt x="275" y="84"/>
                  </a:cubicBezTo>
                  <a:cubicBezTo>
                    <a:pt x="261" y="69"/>
                    <a:pt x="207" y="12"/>
                    <a:pt x="144" y="12"/>
                  </a:cubicBezTo>
                  <a:cubicBezTo>
                    <a:pt x="81" y="12"/>
                    <a:pt x="28" y="69"/>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0" name="Freeform 192">
              <a:extLst>
                <a:ext uri="{FF2B5EF4-FFF2-40B4-BE49-F238E27FC236}">
                  <a16:creationId xmlns:a16="http://schemas.microsoft.com/office/drawing/2014/main" id="{FA616F55-C6F4-4CF1-A7AF-9038B643E576}"/>
                </a:ext>
              </a:extLst>
            </p:cNvPr>
            <p:cNvSpPr>
              <a:spLocks noEditPoints="1"/>
            </p:cNvSpPr>
            <p:nvPr/>
          </p:nvSpPr>
          <p:spPr bwMode="auto">
            <a:xfrm>
              <a:off x="6672" y="3132"/>
              <a:ext cx="160" cy="159"/>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5" y="108"/>
                    <a:pt x="0" y="84"/>
                    <a:pt x="0" y="54"/>
                  </a:cubicBezTo>
                  <a:cubicBezTo>
                    <a:pt x="0" y="24"/>
                    <a:pt x="25"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8" y="96"/>
                    <a:pt x="96" y="77"/>
                    <a:pt x="96" y="54"/>
                  </a:cubicBezTo>
                  <a:cubicBezTo>
                    <a:pt x="96" y="31"/>
                    <a:pt x="7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1" name="Freeform 193">
              <a:extLst>
                <a:ext uri="{FF2B5EF4-FFF2-40B4-BE49-F238E27FC236}">
                  <a16:creationId xmlns:a16="http://schemas.microsoft.com/office/drawing/2014/main" id="{42090D78-8140-4F05-BE51-65E739CCB5C1}"/>
                </a:ext>
              </a:extLst>
            </p:cNvPr>
            <p:cNvSpPr>
              <a:spLocks/>
            </p:cNvSpPr>
            <p:nvPr/>
          </p:nvSpPr>
          <p:spPr bwMode="auto">
            <a:xfrm>
              <a:off x="6708" y="3167"/>
              <a:ext cx="89" cy="89"/>
            </a:xfrm>
            <a:custGeom>
              <a:avLst/>
              <a:gdLst>
                <a:gd name="T0" fmla="*/ 30 w 60"/>
                <a:gd name="T1" fmla="*/ 60 h 60"/>
                <a:gd name="T2" fmla="*/ 0 w 60"/>
                <a:gd name="T3" fmla="*/ 30 h 60"/>
                <a:gd name="T4" fmla="*/ 6 w 60"/>
                <a:gd name="T5" fmla="*/ 24 h 60"/>
                <a:gd name="T6" fmla="*/ 12 w 60"/>
                <a:gd name="T7" fmla="*/ 30 h 60"/>
                <a:gd name="T8" fmla="*/ 30 w 60"/>
                <a:gd name="T9" fmla="*/ 48 h 60"/>
                <a:gd name="T10" fmla="*/ 48 w 60"/>
                <a:gd name="T11" fmla="*/ 30 h 60"/>
                <a:gd name="T12" fmla="*/ 30 w 60"/>
                <a:gd name="T13" fmla="*/ 12 h 60"/>
                <a:gd name="T14" fmla="*/ 24 w 60"/>
                <a:gd name="T15" fmla="*/ 6 h 60"/>
                <a:gd name="T16" fmla="*/ 30 w 60"/>
                <a:gd name="T17" fmla="*/ 0 h 60"/>
                <a:gd name="T18" fmla="*/ 60 w 60"/>
                <a:gd name="T19" fmla="*/ 30 h 60"/>
                <a:gd name="T20" fmla="*/ 30 w 60"/>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30" y="60"/>
                  </a:moveTo>
                  <a:cubicBezTo>
                    <a:pt x="14" y="60"/>
                    <a:pt x="0" y="47"/>
                    <a:pt x="0" y="30"/>
                  </a:cubicBezTo>
                  <a:cubicBezTo>
                    <a:pt x="0" y="27"/>
                    <a:pt x="3" y="24"/>
                    <a:pt x="6" y="24"/>
                  </a:cubicBezTo>
                  <a:cubicBezTo>
                    <a:pt x="10" y="24"/>
                    <a:pt x="12" y="27"/>
                    <a:pt x="12" y="30"/>
                  </a:cubicBezTo>
                  <a:cubicBezTo>
                    <a:pt x="12" y="40"/>
                    <a:pt x="21" y="48"/>
                    <a:pt x="30" y="48"/>
                  </a:cubicBezTo>
                  <a:cubicBezTo>
                    <a:pt x="40" y="48"/>
                    <a:pt x="48" y="40"/>
                    <a:pt x="48" y="30"/>
                  </a:cubicBezTo>
                  <a:cubicBezTo>
                    <a:pt x="48" y="20"/>
                    <a:pt x="40" y="12"/>
                    <a:pt x="30" y="12"/>
                  </a:cubicBezTo>
                  <a:cubicBezTo>
                    <a:pt x="27" y="12"/>
                    <a:pt x="24" y="9"/>
                    <a:pt x="24" y="6"/>
                  </a:cubicBezTo>
                  <a:cubicBezTo>
                    <a:pt x="24" y="3"/>
                    <a:pt x="27" y="0"/>
                    <a:pt x="30" y="0"/>
                  </a:cubicBezTo>
                  <a:cubicBezTo>
                    <a:pt x="47" y="0"/>
                    <a:pt x="60" y="13"/>
                    <a:pt x="60" y="30"/>
                  </a:cubicBezTo>
                  <a:cubicBezTo>
                    <a:pt x="60" y="47"/>
                    <a:pt x="47"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32" name="Group 33">
            <a:extLst>
              <a:ext uri="{FF2B5EF4-FFF2-40B4-BE49-F238E27FC236}">
                <a16:creationId xmlns:a16="http://schemas.microsoft.com/office/drawing/2014/main" id="{EB03A34A-A9A3-4724-9AEF-6DF1AF78842A}"/>
              </a:ext>
            </a:extLst>
          </p:cNvPr>
          <p:cNvGrpSpPr>
            <a:grpSpLocks noChangeAspect="1"/>
          </p:cNvGrpSpPr>
          <p:nvPr/>
        </p:nvGrpSpPr>
        <p:grpSpPr bwMode="auto">
          <a:xfrm>
            <a:off x="6838545" y="5778939"/>
            <a:ext cx="252515" cy="252514"/>
            <a:chOff x="3438" y="437"/>
            <a:chExt cx="428" cy="428"/>
          </a:xfrm>
          <a:solidFill>
            <a:srgbClr val="FF0000"/>
          </a:solidFill>
        </p:grpSpPr>
        <p:sp>
          <p:nvSpPr>
            <p:cNvPr id="233" name="Freeform 34">
              <a:extLst>
                <a:ext uri="{FF2B5EF4-FFF2-40B4-BE49-F238E27FC236}">
                  <a16:creationId xmlns:a16="http://schemas.microsoft.com/office/drawing/2014/main" id="{C42286A1-FE67-4ACE-BC28-A3B4B289C626}"/>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34" name="Freeform 35">
              <a:extLst>
                <a:ext uri="{FF2B5EF4-FFF2-40B4-BE49-F238E27FC236}">
                  <a16:creationId xmlns:a16="http://schemas.microsoft.com/office/drawing/2014/main" id="{E783B00C-6E9B-4288-B04D-701E792B688C}"/>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235" name="Group 83">
            <a:extLst>
              <a:ext uri="{FF2B5EF4-FFF2-40B4-BE49-F238E27FC236}">
                <a16:creationId xmlns:a16="http://schemas.microsoft.com/office/drawing/2014/main" id="{6D842450-8E8A-4A33-9A0E-1E92E5461999}"/>
              </a:ext>
            </a:extLst>
          </p:cNvPr>
          <p:cNvGrpSpPr>
            <a:grpSpLocks noChangeAspect="1"/>
          </p:cNvGrpSpPr>
          <p:nvPr/>
        </p:nvGrpSpPr>
        <p:grpSpPr bwMode="auto">
          <a:xfrm>
            <a:off x="6809031" y="6525713"/>
            <a:ext cx="299675" cy="292864"/>
            <a:chOff x="2584" y="1926"/>
            <a:chExt cx="440" cy="430"/>
          </a:xfrm>
          <a:solidFill>
            <a:srgbClr val="FF0000"/>
          </a:solidFill>
        </p:grpSpPr>
        <p:sp>
          <p:nvSpPr>
            <p:cNvPr id="236" name="Freeform 84">
              <a:extLst>
                <a:ext uri="{FF2B5EF4-FFF2-40B4-BE49-F238E27FC236}">
                  <a16:creationId xmlns:a16="http://schemas.microsoft.com/office/drawing/2014/main" id="{4B877169-A0D4-4CAE-8FB8-6E7F05C794D8}"/>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7" name="Freeform 85">
              <a:extLst>
                <a:ext uri="{FF2B5EF4-FFF2-40B4-BE49-F238E27FC236}">
                  <a16:creationId xmlns:a16="http://schemas.microsoft.com/office/drawing/2014/main" id="{5CFDCEAD-9966-4890-89B0-1FAE94792CB4}"/>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8" name="Freeform 86">
              <a:extLst>
                <a:ext uri="{FF2B5EF4-FFF2-40B4-BE49-F238E27FC236}">
                  <a16:creationId xmlns:a16="http://schemas.microsoft.com/office/drawing/2014/main" id="{D0EC70AB-B0EF-4B96-BB84-3D90928A3845}"/>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9" name="Freeform 87">
              <a:extLst>
                <a:ext uri="{FF2B5EF4-FFF2-40B4-BE49-F238E27FC236}">
                  <a16:creationId xmlns:a16="http://schemas.microsoft.com/office/drawing/2014/main" id="{73EF9F1E-E62F-4035-9291-D7BA151D096E}"/>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0" name="Freeform 88">
              <a:extLst>
                <a:ext uri="{FF2B5EF4-FFF2-40B4-BE49-F238E27FC236}">
                  <a16:creationId xmlns:a16="http://schemas.microsoft.com/office/drawing/2014/main" id="{13580AC8-1853-4A94-AB02-D27D9ED73C8E}"/>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1" name="Freeform 89">
              <a:extLst>
                <a:ext uri="{FF2B5EF4-FFF2-40B4-BE49-F238E27FC236}">
                  <a16:creationId xmlns:a16="http://schemas.microsoft.com/office/drawing/2014/main" id="{3EEFA765-AB85-4EBF-875F-6B59F2BB33F0}"/>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2" name="Freeform 90">
              <a:extLst>
                <a:ext uri="{FF2B5EF4-FFF2-40B4-BE49-F238E27FC236}">
                  <a16:creationId xmlns:a16="http://schemas.microsoft.com/office/drawing/2014/main" id="{8C703D53-36AB-4FD3-ABF2-2C8CD1B29041}"/>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Freeform 91">
              <a:extLst>
                <a:ext uri="{FF2B5EF4-FFF2-40B4-BE49-F238E27FC236}">
                  <a16:creationId xmlns:a16="http://schemas.microsoft.com/office/drawing/2014/main" id="{9086ECC2-8D48-4BBA-86A1-5507C66F5CCA}"/>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4" name="Freeform 92">
              <a:extLst>
                <a:ext uri="{FF2B5EF4-FFF2-40B4-BE49-F238E27FC236}">
                  <a16:creationId xmlns:a16="http://schemas.microsoft.com/office/drawing/2014/main" id="{9EA32834-3E95-4ED9-952A-C655A8424937}"/>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Rectangle 93">
              <a:extLst>
                <a:ext uri="{FF2B5EF4-FFF2-40B4-BE49-F238E27FC236}">
                  <a16:creationId xmlns:a16="http://schemas.microsoft.com/office/drawing/2014/main" id="{3F5809ED-6B6D-4433-9098-E955B1319986}"/>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Freeform 94">
              <a:extLst>
                <a:ext uri="{FF2B5EF4-FFF2-40B4-BE49-F238E27FC236}">
                  <a16:creationId xmlns:a16="http://schemas.microsoft.com/office/drawing/2014/main" id="{F34BA414-6144-4E9E-BBB9-42C3BE04F30D}"/>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47" name="Group 153">
            <a:extLst>
              <a:ext uri="{FF2B5EF4-FFF2-40B4-BE49-F238E27FC236}">
                <a16:creationId xmlns:a16="http://schemas.microsoft.com/office/drawing/2014/main" id="{AAF08A41-91FF-4392-A592-D2C05C2CFAA8}"/>
              </a:ext>
            </a:extLst>
          </p:cNvPr>
          <p:cNvGrpSpPr>
            <a:grpSpLocks noChangeAspect="1"/>
          </p:cNvGrpSpPr>
          <p:nvPr/>
        </p:nvGrpSpPr>
        <p:grpSpPr bwMode="auto">
          <a:xfrm>
            <a:off x="6821108" y="6159397"/>
            <a:ext cx="305197" cy="286554"/>
            <a:chOff x="1552" y="1951"/>
            <a:chExt cx="442" cy="415"/>
          </a:xfrm>
          <a:solidFill>
            <a:srgbClr val="FF0000"/>
          </a:solidFill>
        </p:grpSpPr>
        <p:sp>
          <p:nvSpPr>
            <p:cNvPr id="248" name="Freeform 154">
              <a:extLst>
                <a:ext uri="{FF2B5EF4-FFF2-40B4-BE49-F238E27FC236}">
                  <a16:creationId xmlns:a16="http://schemas.microsoft.com/office/drawing/2014/main" id="{D9CC7FC5-87A2-4CC4-BF24-DB058F336528}"/>
                </a:ext>
              </a:extLst>
            </p:cNvPr>
            <p:cNvSpPr>
              <a:spLocks/>
            </p:cNvSpPr>
            <p:nvPr/>
          </p:nvSpPr>
          <p:spPr bwMode="auto">
            <a:xfrm>
              <a:off x="1727" y="2117"/>
              <a:ext cx="84" cy="74"/>
            </a:xfrm>
            <a:custGeom>
              <a:avLst/>
              <a:gdLst>
                <a:gd name="T0" fmla="*/ 51 w 55"/>
                <a:gd name="T1" fmla="*/ 50 h 50"/>
                <a:gd name="T2" fmla="*/ 4 w 55"/>
                <a:gd name="T3" fmla="*/ 33 h 50"/>
                <a:gd name="T4" fmla="*/ 0 w 55"/>
                <a:gd name="T5" fmla="*/ 27 h 50"/>
                <a:gd name="T6" fmla="*/ 0 w 55"/>
                <a:gd name="T7" fmla="*/ 0 h 50"/>
                <a:gd name="T8" fmla="*/ 12 w 55"/>
                <a:gd name="T9" fmla="*/ 0 h 50"/>
                <a:gd name="T10" fmla="*/ 12 w 55"/>
                <a:gd name="T11" fmla="*/ 23 h 50"/>
                <a:gd name="T12" fmla="*/ 55 w 55"/>
                <a:gd name="T13" fmla="*/ 39 h 50"/>
                <a:gd name="T14" fmla="*/ 51 w 55"/>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1" y="50"/>
                  </a:moveTo>
                  <a:cubicBezTo>
                    <a:pt x="4" y="33"/>
                    <a:pt x="4" y="33"/>
                    <a:pt x="4" y="33"/>
                  </a:cubicBezTo>
                  <a:cubicBezTo>
                    <a:pt x="1" y="32"/>
                    <a:pt x="0" y="30"/>
                    <a:pt x="0" y="27"/>
                  </a:cubicBezTo>
                  <a:cubicBezTo>
                    <a:pt x="0" y="0"/>
                    <a:pt x="0" y="0"/>
                    <a:pt x="0" y="0"/>
                  </a:cubicBezTo>
                  <a:cubicBezTo>
                    <a:pt x="12" y="0"/>
                    <a:pt x="12" y="0"/>
                    <a:pt x="12" y="0"/>
                  </a:cubicBezTo>
                  <a:cubicBezTo>
                    <a:pt x="12" y="23"/>
                    <a:pt x="12" y="23"/>
                    <a:pt x="12" y="23"/>
                  </a:cubicBezTo>
                  <a:cubicBezTo>
                    <a:pt x="55" y="39"/>
                    <a:pt x="55" y="39"/>
                    <a:pt x="55" y="39"/>
                  </a:cubicBezTo>
                  <a:lnTo>
                    <a:pt x="51"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9" name="Freeform 155">
              <a:extLst>
                <a:ext uri="{FF2B5EF4-FFF2-40B4-BE49-F238E27FC236}">
                  <a16:creationId xmlns:a16="http://schemas.microsoft.com/office/drawing/2014/main" id="{BF573373-647B-458A-AA5F-875D1F7469CB}"/>
                </a:ext>
              </a:extLst>
            </p:cNvPr>
            <p:cNvSpPr>
              <a:spLocks/>
            </p:cNvSpPr>
            <p:nvPr/>
          </p:nvSpPr>
          <p:spPr bwMode="auto">
            <a:xfrm>
              <a:off x="1552" y="2118"/>
              <a:ext cx="203" cy="140"/>
            </a:xfrm>
            <a:custGeom>
              <a:avLst/>
              <a:gdLst>
                <a:gd name="T0" fmla="*/ 132 w 132"/>
                <a:gd name="T1" fmla="*/ 94 h 94"/>
                <a:gd name="T2" fmla="*/ 6 w 132"/>
                <a:gd name="T3" fmla="*/ 94 h 94"/>
                <a:gd name="T4" fmla="*/ 0 w 132"/>
                <a:gd name="T5" fmla="*/ 88 h 94"/>
                <a:gd name="T6" fmla="*/ 0 w 132"/>
                <a:gd name="T7" fmla="*/ 70 h 94"/>
                <a:gd name="T8" fmla="*/ 22 w 132"/>
                <a:gd name="T9" fmla="*/ 38 h 94"/>
                <a:gd name="T10" fmla="*/ 66 w 132"/>
                <a:gd name="T11" fmla="*/ 22 h 94"/>
                <a:gd name="T12" fmla="*/ 66 w 132"/>
                <a:gd name="T13" fmla="*/ 0 h 94"/>
                <a:gd name="T14" fmla="*/ 78 w 132"/>
                <a:gd name="T15" fmla="*/ 0 h 94"/>
                <a:gd name="T16" fmla="*/ 78 w 132"/>
                <a:gd name="T17" fmla="*/ 26 h 94"/>
                <a:gd name="T18" fmla="*/ 74 w 132"/>
                <a:gd name="T19" fmla="*/ 32 h 94"/>
                <a:gd name="T20" fmla="*/ 26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2" y="94"/>
                    <a:pt x="0" y="91"/>
                    <a:pt x="0" y="88"/>
                  </a:cubicBezTo>
                  <a:cubicBezTo>
                    <a:pt x="0" y="70"/>
                    <a:pt x="0" y="70"/>
                    <a:pt x="0" y="70"/>
                  </a:cubicBezTo>
                  <a:cubicBezTo>
                    <a:pt x="0" y="56"/>
                    <a:pt x="9" y="43"/>
                    <a:pt x="22" y="38"/>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6" y="49"/>
                    <a:pt x="26" y="49"/>
                    <a:pt x="26" y="49"/>
                  </a:cubicBezTo>
                  <a:cubicBezTo>
                    <a:pt x="18" y="52"/>
                    <a:pt x="12" y="61"/>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0" name="Freeform 156">
              <a:extLst>
                <a:ext uri="{FF2B5EF4-FFF2-40B4-BE49-F238E27FC236}">
                  <a16:creationId xmlns:a16="http://schemas.microsoft.com/office/drawing/2014/main" id="{592EC77F-7AF8-4E81-9587-C33F98A6D821}"/>
                </a:ext>
              </a:extLst>
            </p:cNvPr>
            <p:cNvSpPr>
              <a:spLocks noEditPoints="1"/>
            </p:cNvSpPr>
            <p:nvPr/>
          </p:nvSpPr>
          <p:spPr bwMode="auto">
            <a:xfrm>
              <a:off x="1615" y="1951"/>
              <a:ext cx="164" cy="188"/>
            </a:xfrm>
            <a:custGeom>
              <a:avLst/>
              <a:gdLst>
                <a:gd name="T0" fmla="*/ 53 w 107"/>
                <a:gd name="T1" fmla="*/ 126 h 126"/>
                <a:gd name="T2" fmla="*/ 0 w 107"/>
                <a:gd name="T3" fmla="*/ 63 h 126"/>
                <a:gd name="T4" fmla="*/ 53 w 107"/>
                <a:gd name="T5" fmla="*/ 0 h 126"/>
                <a:gd name="T6" fmla="*/ 107 w 107"/>
                <a:gd name="T7" fmla="*/ 63 h 126"/>
                <a:gd name="T8" fmla="*/ 53 w 107"/>
                <a:gd name="T9" fmla="*/ 126 h 126"/>
                <a:gd name="T10" fmla="*/ 53 w 107"/>
                <a:gd name="T11" fmla="*/ 12 h 126"/>
                <a:gd name="T12" fmla="*/ 12 w 107"/>
                <a:gd name="T13" fmla="*/ 63 h 126"/>
                <a:gd name="T14" fmla="*/ 53 w 107"/>
                <a:gd name="T15" fmla="*/ 114 h 126"/>
                <a:gd name="T16" fmla="*/ 95 w 107"/>
                <a:gd name="T17" fmla="*/ 63 h 126"/>
                <a:gd name="T18" fmla="*/ 53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3" y="126"/>
                  </a:moveTo>
                  <a:cubicBezTo>
                    <a:pt x="24" y="126"/>
                    <a:pt x="0" y="97"/>
                    <a:pt x="0" y="63"/>
                  </a:cubicBezTo>
                  <a:cubicBezTo>
                    <a:pt x="0" y="28"/>
                    <a:pt x="24" y="0"/>
                    <a:pt x="53" y="0"/>
                  </a:cubicBezTo>
                  <a:cubicBezTo>
                    <a:pt x="83" y="0"/>
                    <a:pt x="107" y="28"/>
                    <a:pt x="107" y="63"/>
                  </a:cubicBezTo>
                  <a:cubicBezTo>
                    <a:pt x="107" y="97"/>
                    <a:pt x="83" y="126"/>
                    <a:pt x="53" y="126"/>
                  </a:cubicBezTo>
                  <a:close/>
                  <a:moveTo>
                    <a:pt x="53" y="12"/>
                  </a:moveTo>
                  <a:cubicBezTo>
                    <a:pt x="31" y="12"/>
                    <a:pt x="12" y="35"/>
                    <a:pt x="12" y="63"/>
                  </a:cubicBezTo>
                  <a:cubicBezTo>
                    <a:pt x="12" y="91"/>
                    <a:pt x="31" y="114"/>
                    <a:pt x="53" y="114"/>
                  </a:cubicBezTo>
                  <a:cubicBezTo>
                    <a:pt x="76" y="114"/>
                    <a:pt x="95" y="91"/>
                    <a:pt x="95" y="63"/>
                  </a:cubicBezTo>
                  <a:cubicBezTo>
                    <a:pt x="95"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1" name="Freeform 157">
              <a:extLst>
                <a:ext uri="{FF2B5EF4-FFF2-40B4-BE49-F238E27FC236}">
                  <a16:creationId xmlns:a16="http://schemas.microsoft.com/office/drawing/2014/main" id="{E4A42521-1340-4F80-A915-969ED7A618A7}"/>
                </a:ext>
              </a:extLst>
            </p:cNvPr>
            <p:cNvSpPr>
              <a:spLocks/>
            </p:cNvSpPr>
            <p:nvPr/>
          </p:nvSpPr>
          <p:spPr bwMode="auto">
            <a:xfrm>
              <a:off x="1621" y="2002"/>
              <a:ext cx="149" cy="46"/>
            </a:xfrm>
            <a:custGeom>
              <a:avLst/>
              <a:gdLst>
                <a:gd name="T0" fmla="*/ 84 w 97"/>
                <a:gd name="T1" fmla="*/ 31 h 31"/>
                <a:gd name="T2" fmla="*/ 56 w 97"/>
                <a:gd name="T3" fmla="*/ 16 h 31"/>
                <a:gd name="T4" fmla="*/ 21 w 97"/>
                <a:gd name="T5" fmla="*/ 30 h 31"/>
                <a:gd name="T6" fmla="*/ 0 w 97"/>
                <a:gd name="T7" fmla="*/ 25 h 31"/>
                <a:gd name="T8" fmla="*/ 5 w 97"/>
                <a:gd name="T9" fmla="*/ 14 h 31"/>
                <a:gd name="T10" fmla="*/ 21 w 97"/>
                <a:gd name="T11" fmla="*/ 18 h 31"/>
                <a:gd name="T12" fmla="*/ 51 w 97"/>
                <a:gd name="T13" fmla="*/ 3 h 31"/>
                <a:gd name="T14" fmla="*/ 56 w 97"/>
                <a:gd name="T15" fmla="*/ 0 h 31"/>
                <a:gd name="T16" fmla="*/ 62 w 97"/>
                <a:gd name="T17" fmla="*/ 3 h 31"/>
                <a:gd name="T18" fmla="*/ 91 w 97"/>
                <a:gd name="T19" fmla="*/ 18 h 31"/>
                <a:gd name="T20" fmla="*/ 94 w 97"/>
                <a:gd name="T21" fmla="*/ 18 h 31"/>
                <a:gd name="T22" fmla="*/ 96 w 97"/>
                <a:gd name="T23" fmla="*/ 18 h 31"/>
                <a:gd name="T24" fmla="*/ 97 w 97"/>
                <a:gd name="T25" fmla="*/ 30 h 31"/>
                <a:gd name="T26" fmla="*/ 95 w 97"/>
                <a:gd name="T27" fmla="*/ 30 h 31"/>
                <a:gd name="T28" fmla="*/ 93 w 97"/>
                <a:gd name="T29" fmla="*/ 30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6"/>
                    <a:pt x="56" y="16"/>
                  </a:cubicBezTo>
                  <a:cubicBezTo>
                    <a:pt x="48" y="24"/>
                    <a:pt x="34" y="30"/>
                    <a:pt x="21" y="30"/>
                  </a:cubicBezTo>
                  <a:cubicBezTo>
                    <a:pt x="13" y="30"/>
                    <a:pt x="6" y="28"/>
                    <a:pt x="0" y="25"/>
                  </a:cubicBezTo>
                  <a:cubicBezTo>
                    <a:pt x="5" y="14"/>
                    <a:pt x="5" y="14"/>
                    <a:pt x="5" y="14"/>
                  </a:cubicBezTo>
                  <a:cubicBezTo>
                    <a:pt x="10" y="17"/>
                    <a:pt x="15" y="18"/>
                    <a:pt x="21" y="18"/>
                  </a:cubicBezTo>
                  <a:cubicBezTo>
                    <a:pt x="33" y="18"/>
                    <a:pt x="47" y="11"/>
                    <a:pt x="51" y="3"/>
                  </a:cubicBezTo>
                  <a:cubicBezTo>
                    <a:pt x="52" y="1"/>
                    <a:pt x="54" y="0"/>
                    <a:pt x="56" y="0"/>
                  </a:cubicBezTo>
                  <a:cubicBezTo>
                    <a:pt x="59" y="0"/>
                    <a:pt x="61" y="1"/>
                    <a:pt x="62" y="3"/>
                  </a:cubicBezTo>
                  <a:cubicBezTo>
                    <a:pt x="70" y="16"/>
                    <a:pt x="78" y="21"/>
                    <a:pt x="91" y="18"/>
                  </a:cubicBezTo>
                  <a:cubicBezTo>
                    <a:pt x="92" y="18"/>
                    <a:pt x="93" y="18"/>
                    <a:pt x="94" y="18"/>
                  </a:cubicBezTo>
                  <a:cubicBezTo>
                    <a:pt x="95" y="18"/>
                    <a:pt x="95" y="18"/>
                    <a:pt x="96" y="18"/>
                  </a:cubicBezTo>
                  <a:cubicBezTo>
                    <a:pt x="97" y="30"/>
                    <a:pt x="97" y="30"/>
                    <a:pt x="97" y="30"/>
                  </a:cubicBezTo>
                  <a:cubicBezTo>
                    <a:pt x="96" y="30"/>
                    <a:pt x="96" y="30"/>
                    <a:pt x="95" y="30"/>
                  </a:cubicBezTo>
                  <a:cubicBezTo>
                    <a:pt x="94" y="30"/>
                    <a:pt x="94" y="30"/>
                    <a:pt x="93"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2" name="Freeform 158">
              <a:extLst>
                <a:ext uri="{FF2B5EF4-FFF2-40B4-BE49-F238E27FC236}">
                  <a16:creationId xmlns:a16="http://schemas.microsoft.com/office/drawing/2014/main" id="{F58D4ADC-E530-4F6E-B36F-C89687ED65D6}"/>
                </a:ext>
              </a:extLst>
            </p:cNvPr>
            <p:cNvSpPr>
              <a:spLocks/>
            </p:cNvSpPr>
            <p:nvPr/>
          </p:nvSpPr>
          <p:spPr bwMode="auto">
            <a:xfrm>
              <a:off x="1847" y="2108"/>
              <a:ext cx="18" cy="40"/>
            </a:xfrm>
            <a:custGeom>
              <a:avLst/>
              <a:gdLst>
                <a:gd name="T0" fmla="*/ 6 w 12"/>
                <a:gd name="T1" fmla="*/ 27 h 27"/>
                <a:gd name="T2" fmla="*/ 0 w 12"/>
                <a:gd name="T3" fmla="*/ 21 h 27"/>
                <a:gd name="T4" fmla="*/ 0 w 12"/>
                <a:gd name="T5" fmla="*/ 6 h 27"/>
                <a:gd name="T6" fmla="*/ 6 w 12"/>
                <a:gd name="T7" fmla="*/ 0 h 27"/>
                <a:gd name="T8" fmla="*/ 12 w 12"/>
                <a:gd name="T9" fmla="*/ 6 h 27"/>
                <a:gd name="T10" fmla="*/ 12 w 12"/>
                <a:gd name="T11" fmla="*/ 21 h 27"/>
                <a:gd name="T12" fmla="*/ 6 w 12"/>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12" h="27">
                  <a:moveTo>
                    <a:pt x="6" y="27"/>
                  </a:moveTo>
                  <a:cubicBezTo>
                    <a:pt x="2" y="27"/>
                    <a:pt x="0" y="25"/>
                    <a:pt x="0" y="21"/>
                  </a:cubicBezTo>
                  <a:cubicBezTo>
                    <a:pt x="0" y="6"/>
                    <a:pt x="0" y="6"/>
                    <a:pt x="0" y="6"/>
                  </a:cubicBezTo>
                  <a:cubicBezTo>
                    <a:pt x="0" y="2"/>
                    <a:pt x="2" y="0"/>
                    <a:pt x="6" y="0"/>
                  </a:cubicBezTo>
                  <a:cubicBezTo>
                    <a:pt x="9" y="0"/>
                    <a:pt x="12" y="2"/>
                    <a:pt x="12" y="6"/>
                  </a:cubicBezTo>
                  <a:cubicBezTo>
                    <a:pt x="12" y="21"/>
                    <a:pt x="12" y="21"/>
                    <a:pt x="12" y="21"/>
                  </a:cubicBezTo>
                  <a:cubicBezTo>
                    <a:pt x="12" y="25"/>
                    <a:pt x="9" y="27"/>
                    <a:pt x="6"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3" name="Freeform 159">
              <a:extLst>
                <a:ext uri="{FF2B5EF4-FFF2-40B4-BE49-F238E27FC236}">
                  <a16:creationId xmlns:a16="http://schemas.microsoft.com/office/drawing/2014/main" id="{9E97FFBD-0C8E-4613-8C5E-D007DE26B63E}"/>
                </a:ext>
              </a:extLst>
            </p:cNvPr>
            <p:cNvSpPr>
              <a:spLocks/>
            </p:cNvSpPr>
            <p:nvPr/>
          </p:nvSpPr>
          <p:spPr bwMode="auto">
            <a:xfrm>
              <a:off x="1807" y="1951"/>
              <a:ext cx="92" cy="188"/>
            </a:xfrm>
            <a:custGeom>
              <a:avLst/>
              <a:gdLst>
                <a:gd name="T0" fmla="*/ 6 w 60"/>
                <a:gd name="T1" fmla="*/ 126 h 126"/>
                <a:gd name="T2" fmla="*/ 0 w 60"/>
                <a:gd name="T3" fmla="*/ 120 h 126"/>
                <a:gd name="T4" fmla="*/ 6 w 60"/>
                <a:gd name="T5" fmla="*/ 114 h 126"/>
                <a:gd name="T6" fmla="*/ 48 w 60"/>
                <a:gd name="T7" fmla="*/ 63 h 126"/>
                <a:gd name="T8" fmla="*/ 6 w 60"/>
                <a:gd name="T9" fmla="*/ 12 h 126"/>
                <a:gd name="T10" fmla="*/ 0 w 60"/>
                <a:gd name="T11" fmla="*/ 6 h 126"/>
                <a:gd name="T12" fmla="*/ 6 w 60"/>
                <a:gd name="T13" fmla="*/ 0 h 126"/>
                <a:gd name="T14" fmla="*/ 60 w 60"/>
                <a:gd name="T15" fmla="*/ 63 h 126"/>
                <a:gd name="T16" fmla="*/ 6 w 60"/>
                <a:gd name="T1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26">
                  <a:moveTo>
                    <a:pt x="6" y="126"/>
                  </a:moveTo>
                  <a:cubicBezTo>
                    <a:pt x="3" y="126"/>
                    <a:pt x="0" y="123"/>
                    <a:pt x="0" y="120"/>
                  </a:cubicBezTo>
                  <a:cubicBezTo>
                    <a:pt x="0" y="116"/>
                    <a:pt x="3" y="114"/>
                    <a:pt x="6" y="114"/>
                  </a:cubicBezTo>
                  <a:cubicBezTo>
                    <a:pt x="29" y="114"/>
                    <a:pt x="48" y="91"/>
                    <a:pt x="48" y="63"/>
                  </a:cubicBezTo>
                  <a:cubicBezTo>
                    <a:pt x="48" y="35"/>
                    <a:pt x="29" y="12"/>
                    <a:pt x="6" y="12"/>
                  </a:cubicBezTo>
                  <a:cubicBezTo>
                    <a:pt x="3" y="12"/>
                    <a:pt x="0" y="9"/>
                    <a:pt x="0" y="6"/>
                  </a:cubicBezTo>
                  <a:cubicBezTo>
                    <a:pt x="0" y="3"/>
                    <a:pt x="3" y="0"/>
                    <a:pt x="6" y="0"/>
                  </a:cubicBezTo>
                  <a:cubicBezTo>
                    <a:pt x="36" y="0"/>
                    <a:pt x="60" y="28"/>
                    <a:pt x="60" y="63"/>
                  </a:cubicBezTo>
                  <a:cubicBezTo>
                    <a:pt x="60" y="97"/>
                    <a:pt x="36" y="126"/>
                    <a:pt x="6"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4" name="Freeform 160">
              <a:extLst>
                <a:ext uri="{FF2B5EF4-FFF2-40B4-BE49-F238E27FC236}">
                  <a16:creationId xmlns:a16="http://schemas.microsoft.com/office/drawing/2014/main" id="{8CA2C4EA-11DF-41F7-B86F-1D9CE6544F70}"/>
                </a:ext>
              </a:extLst>
            </p:cNvPr>
            <p:cNvSpPr>
              <a:spLocks/>
            </p:cNvSpPr>
            <p:nvPr/>
          </p:nvSpPr>
          <p:spPr bwMode="auto">
            <a:xfrm>
              <a:off x="1818" y="2000"/>
              <a:ext cx="81" cy="48"/>
            </a:xfrm>
            <a:custGeom>
              <a:avLst/>
              <a:gdLst>
                <a:gd name="T0" fmla="*/ 34 w 53"/>
                <a:gd name="T1" fmla="*/ 32 h 32"/>
                <a:gd name="T2" fmla="*/ 1 w 53"/>
                <a:gd name="T3" fmla="*/ 10 h 32"/>
                <a:gd name="T4" fmla="*/ 4 w 53"/>
                <a:gd name="T5" fmla="*/ 1 h 32"/>
                <a:gd name="T6" fmla="*/ 12 w 53"/>
                <a:gd name="T7" fmla="*/ 4 h 32"/>
                <a:gd name="T8" fmla="*/ 41 w 53"/>
                <a:gd name="T9" fmla="*/ 19 h 32"/>
                <a:gd name="T10" fmla="*/ 44 w 53"/>
                <a:gd name="T11" fmla="*/ 19 h 32"/>
                <a:gd name="T12" fmla="*/ 46 w 53"/>
                <a:gd name="T13" fmla="*/ 19 h 32"/>
                <a:gd name="T14" fmla="*/ 52 w 53"/>
                <a:gd name="T15" fmla="*/ 24 h 32"/>
                <a:gd name="T16" fmla="*/ 47 w 53"/>
                <a:gd name="T17" fmla="*/ 31 h 32"/>
                <a:gd name="T18" fmla="*/ 45 w 53"/>
                <a:gd name="T19" fmla="*/ 31 h 32"/>
                <a:gd name="T20" fmla="*/ 43 w 53"/>
                <a:gd name="T21" fmla="*/ 31 h 32"/>
                <a:gd name="T22" fmla="*/ 34 w 53"/>
                <a:gd name="T23"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2">
                  <a:moveTo>
                    <a:pt x="34" y="32"/>
                  </a:moveTo>
                  <a:cubicBezTo>
                    <a:pt x="20" y="32"/>
                    <a:pt x="10" y="25"/>
                    <a:pt x="1" y="10"/>
                  </a:cubicBezTo>
                  <a:cubicBezTo>
                    <a:pt x="0" y="7"/>
                    <a:pt x="1" y="3"/>
                    <a:pt x="4" y="1"/>
                  </a:cubicBezTo>
                  <a:cubicBezTo>
                    <a:pt x="6" y="0"/>
                    <a:pt x="10" y="1"/>
                    <a:pt x="12" y="4"/>
                  </a:cubicBezTo>
                  <a:cubicBezTo>
                    <a:pt x="20" y="17"/>
                    <a:pt x="28" y="22"/>
                    <a:pt x="41" y="19"/>
                  </a:cubicBezTo>
                  <a:cubicBezTo>
                    <a:pt x="42" y="19"/>
                    <a:pt x="43" y="19"/>
                    <a:pt x="44" y="19"/>
                  </a:cubicBezTo>
                  <a:cubicBezTo>
                    <a:pt x="45" y="19"/>
                    <a:pt x="45" y="19"/>
                    <a:pt x="46" y="19"/>
                  </a:cubicBezTo>
                  <a:cubicBezTo>
                    <a:pt x="49" y="18"/>
                    <a:pt x="52" y="21"/>
                    <a:pt x="52" y="24"/>
                  </a:cubicBezTo>
                  <a:cubicBezTo>
                    <a:pt x="53" y="27"/>
                    <a:pt x="50" y="30"/>
                    <a:pt x="47" y="31"/>
                  </a:cubicBezTo>
                  <a:cubicBezTo>
                    <a:pt x="46" y="31"/>
                    <a:pt x="46" y="31"/>
                    <a:pt x="45" y="31"/>
                  </a:cubicBezTo>
                  <a:cubicBezTo>
                    <a:pt x="44" y="31"/>
                    <a:pt x="44" y="31"/>
                    <a:pt x="43" y="31"/>
                  </a:cubicBezTo>
                  <a:cubicBezTo>
                    <a:pt x="40" y="31"/>
                    <a:pt x="37" y="32"/>
                    <a:pt x="3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5" name="Freeform 161">
              <a:extLst>
                <a:ext uri="{FF2B5EF4-FFF2-40B4-BE49-F238E27FC236}">
                  <a16:creationId xmlns:a16="http://schemas.microsoft.com/office/drawing/2014/main" id="{6EF66F50-6217-4988-B301-217C36E48488}"/>
                </a:ext>
              </a:extLst>
            </p:cNvPr>
            <p:cNvSpPr>
              <a:spLocks/>
            </p:cNvSpPr>
            <p:nvPr/>
          </p:nvSpPr>
          <p:spPr bwMode="auto">
            <a:xfrm>
              <a:off x="1916" y="2196"/>
              <a:ext cx="78" cy="62"/>
            </a:xfrm>
            <a:custGeom>
              <a:avLst/>
              <a:gdLst>
                <a:gd name="T0" fmla="*/ 45 w 51"/>
                <a:gd name="T1" fmla="*/ 42 h 42"/>
                <a:gd name="T2" fmla="*/ 6 w 51"/>
                <a:gd name="T3" fmla="*/ 42 h 42"/>
                <a:gd name="T4" fmla="*/ 0 w 51"/>
                <a:gd name="T5" fmla="*/ 36 h 42"/>
                <a:gd name="T6" fmla="*/ 6 w 51"/>
                <a:gd name="T7" fmla="*/ 30 h 42"/>
                <a:gd name="T8" fmla="*/ 39 w 51"/>
                <a:gd name="T9" fmla="*/ 30 h 42"/>
                <a:gd name="T10" fmla="*/ 39 w 51"/>
                <a:gd name="T11" fmla="*/ 6 h 42"/>
                <a:gd name="T12" fmla="*/ 45 w 51"/>
                <a:gd name="T13" fmla="*/ 0 h 42"/>
                <a:gd name="T14" fmla="*/ 51 w 51"/>
                <a:gd name="T15" fmla="*/ 6 h 42"/>
                <a:gd name="T16" fmla="*/ 51 w 51"/>
                <a:gd name="T17" fmla="*/ 36 h 42"/>
                <a:gd name="T18" fmla="*/ 45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45" y="42"/>
                  </a:moveTo>
                  <a:cubicBezTo>
                    <a:pt x="6" y="42"/>
                    <a:pt x="6" y="42"/>
                    <a:pt x="6" y="42"/>
                  </a:cubicBezTo>
                  <a:cubicBezTo>
                    <a:pt x="2" y="42"/>
                    <a:pt x="0" y="40"/>
                    <a:pt x="0" y="36"/>
                  </a:cubicBezTo>
                  <a:cubicBezTo>
                    <a:pt x="0" y="33"/>
                    <a:pt x="2" y="30"/>
                    <a:pt x="6" y="30"/>
                  </a:cubicBezTo>
                  <a:cubicBezTo>
                    <a:pt x="39" y="30"/>
                    <a:pt x="39" y="30"/>
                    <a:pt x="39" y="30"/>
                  </a:cubicBezTo>
                  <a:cubicBezTo>
                    <a:pt x="39" y="6"/>
                    <a:pt x="39" y="6"/>
                    <a:pt x="39" y="6"/>
                  </a:cubicBezTo>
                  <a:cubicBezTo>
                    <a:pt x="39" y="3"/>
                    <a:pt x="41" y="0"/>
                    <a:pt x="45" y="0"/>
                  </a:cubicBezTo>
                  <a:cubicBezTo>
                    <a:pt x="48" y="0"/>
                    <a:pt x="51" y="3"/>
                    <a:pt x="51" y="6"/>
                  </a:cubicBezTo>
                  <a:cubicBezTo>
                    <a:pt x="51" y="36"/>
                    <a:pt x="51" y="36"/>
                    <a:pt x="51" y="36"/>
                  </a:cubicBezTo>
                  <a:cubicBezTo>
                    <a:pt x="51" y="40"/>
                    <a:pt x="48" y="42"/>
                    <a:pt x="45"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6" name="Freeform 162">
              <a:extLst>
                <a:ext uri="{FF2B5EF4-FFF2-40B4-BE49-F238E27FC236}">
                  <a16:creationId xmlns:a16="http://schemas.microsoft.com/office/drawing/2014/main" id="{D47CBAA5-763B-41A5-BDD0-BC17F9207335}"/>
                </a:ext>
              </a:extLst>
            </p:cNvPr>
            <p:cNvSpPr>
              <a:spLocks/>
            </p:cNvSpPr>
            <p:nvPr/>
          </p:nvSpPr>
          <p:spPr bwMode="auto">
            <a:xfrm>
              <a:off x="1799" y="2187"/>
              <a:ext cx="181" cy="73"/>
            </a:xfrm>
            <a:custGeom>
              <a:avLst/>
              <a:gdLst>
                <a:gd name="T0" fmla="*/ 7 w 118"/>
                <a:gd name="T1" fmla="*/ 48 h 49"/>
                <a:gd name="T2" fmla="*/ 5 w 118"/>
                <a:gd name="T3" fmla="*/ 48 h 49"/>
                <a:gd name="T4" fmla="*/ 1 w 118"/>
                <a:gd name="T5" fmla="*/ 40 h 49"/>
                <a:gd name="T6" fmla="*/ 58 w 118"/>
                <a:gd name="T7" fmla="*/ 0 h 49"/>
                <a:gd name="T8" fmla="*/ 117 w 118"/>
                <a:gd name="T9" fmla="*/ 40 h 49"/>
                <a:gd name="T10" fmla="*/ 113 w 118"/>
                <a:gd name="T11" fmla="*/ 48 h 49"/>
                <a:gd name="T12" fmla="*/ 106 w 118"/>
                <a:gd name="T13" fmla="*/ 44 h 49"/>
                <a:gd name="T14" fmla="*/ 58 w 118"/>
                <a:gd name="T15" fmla="*/ 12 h 49"/>
                <a:gd name="T16" fmla="*/ 12 w 118"/>
                <a:gd name="T17" fmla="*/ 44 h 49"/>
                <a:gd name="T18" fmla="*/ 7 w 118"/>
                <a:gd name="T1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49">
                  <a:moveTo>
                    <a:pt x="7" y="48"/>
                  </a:moveTo>
                  <a:cubicBezTo>
                    <a:pt x="6" y="48"/>
                    <a:pt x="5" y="48"/>
                    <a:pt x="5" y="48"/>
                  </a:cubicBezTo>
                  <a:cubicBezTo>
                    <a:pt x="2" y="47"/>
                    <a:pt x="0" y="43"/>
                    <a:pt x="1" y="40"/>
                  </a:cubicBezTo>
                  <a:cubicBezTo>
                    <a:pt x="10" y="16"/>
                    <a:pt x="32" y="0"/>
                    <a:pt x="58" y="0"/>
                  </a:cubicBezTo>
                  <a:cubicBezTo>
                    <a:pt x="84" y="0"/>
                    <a:pt x="109" y="17"/>
                    <a:pt x="117" y="40"/>
                  </a:cubicBezTo>
                  <a:cubicBezTo>
                    <a:pt x="118" y="43"/>
                    <a:pt x="116" y="47"/>
                    <a:pt x="113" y="48"/>
                  </a:cubicBezTo>
                  <a:cubicBezTo>
                    <a:pt x="110" y="49"/>
                    <a:pt x="107" y="47"/>
                    <a:pt x="106" y="44"/>
                  </a:cubicBezTo>
                  <a:cubicBezTo>
                    <a:pt x="99" y="26"/>
                    <a:pt x="79" y="12"/>
                    <a:pt x="58" y="12"/>
                  </a:cubicBezTo>
                  <a:cubicBezTo>
                    <a:pt x="37" y="12"/>
                    <a:pt x="19" y="25"/>
                    <a:pt x="12" y="44"/>
                  </a:cubicBezTo>
                  <a:cubicBezTo>
                    <a:pt x="12" y="47"/>
                    <a:pt x="9" y="48"/>
                    <a:pt x="7"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7" name="Freeform 163">
              <a:extLst>
                <a:ext uri="{FF2B5EF4-FFF2-40B4-BE49-F238E27FC236}">
                  <a16:creationId xmlns:a16="http://schemas.microsoft.com/office/drawing/2014/main" id="{D1C06A3A-F9DD-414A-9AAE-2B66562D3146}"/>
                </a:ext>
              </a:extLst>
            </p:cNvPr>
            <p:cNvSpPr>
              <a:spLocks/>
            </p:cNvSpPr>
            <p:nvPr/>
          </p:nvSpPr>
          <p:spPr bwMode="auto">
            <a:xfrm>
              <a:off x="1791" y="2294"/>
              <a:ext cx="79" cy="63"/>
            </a:xfrm>
            <a:custGeom>
              <a:avLst/>
              <a:gdLst>
                <a:gd name="T0" fmla="*/ 6 w 51"/>
                <a:gd name="T1" fmla="*/ 42 h 42"/>
                <a:gd name="T2" fmla="*/ 0 w 51"/>
                <a:gd name="T3" fmla="*/ 36 h 42"/>
                <a:gd name="T4" fmla="*/ 0 w 51"/>
                <a:gd name="T5" fmla="*/ 6 h 42"/>
                <a:gd name="T6" fmla="*/ 6 w 51"/>
                <a:gd name="T7" fmla="*/ 0 h 42"/>
                <a:gd name="T8" fmla="*/ 45 w 51"/>
                <a:gd name="T9" fmla="*/ 0 h 42"/>
                <a:gd name="T10" fmla="*/ 51 w 51"/>
                <a:gd name="T11" fmla="*/ 6 h 42"/>
                <a:gd name="T12" fmla="*/ 45 w 51"/>
                <a:gd name="T13" fmla="*/ 12 h 42"/>
                <a:gd name="T14" fmla="*/ 12 w 51"/>
                <a:gd name="T15" fmla="*/ 12 h 42"/>
                <a:gd name="T16" fmla="*/ 12 w 51"/>
                <a:gd name="T17" fmla="*/ 36 h 42"/>
                <a:gd name="T18" fmla="*/ 6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6" y="42"/>
                  </a:moveTo>
                  <a:cubicBezTo>
                    <a:pt x="2" y="42"/>
                    <a:pt x="0" y="39"/>
                    <a:pt x="0" y="36"/>
                  </a:cubicBezTo>
                  <a:cubicBezTo>
                    <a:pt x="0" y="6"/>
                    <a:pt x="0" y="6"/>
                    <a:pt x="0" y="6"/>
                  </a:cubicBezTo>
                  <a:cubicBezTo>
                    <a:pt x="0" y="3"/>
                    <a:pt x="2" y="0"/>
                    <a:pt x="6" y="0"/>
                  </a:cubicBezTo>
                  <a:cubicBezTo>
                    <a:pt x="45" y="0"/>
                    <a:pt x="45" y="0"/>
                    <a:pt x="45" y="0"/>
                  </a:cubicBezTo>
                  <a:cubicBezTo>
                    <a:pt x="48" y="0"/>
                    <a:pt x="51" y="3"/>
                    <a:pt x="51" y="6"/>
                  </a:cubicBezTo>
                  <a:cubicBezTo>
                    <a:pt x="51" y="9"/>
                    <a:pt x="48" y="12"/>
                    <a:pt x="45" y="12"/>
                  </a:cubicBezTo>
                  <a:cubicBezTo>
                    <a:pt x="12" y="12"/>
                    <a:pt x="12" y="12"/>
                    <a:pt x="12" y="12"/>
                  </a:cubicBezTo>
                  <a:cubicBezTo>
                    <a:pt x="12" y="36"/>
                    <a:pt x="12" y="36"/>
                    <a:pt x="12" y="36"/>
                  </a:cubicBezTo>
                  <a:cubicBezTo>
                    <a:pt x="12" y="39"/>
                    <a:pt x="9" y="42"/>
                    <a:pt x="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8" name="Freeform 164">
              <a:extLst>
                <a:ext uri="{FF2B5EF4-FFF2-40B4-BE49-F238E27FC236}">
                  <a16:creationId xmlns:a16="http://schemas.microsoft.com/office/drawing/2014/main" id="{4D302344-298A-4606-90FE-2169FB861838}"/>
                </a:ext>
              </a:extLst>
            </p:cNvPr>
            <p:cNvSpPr>
              <a:spLocks/>
            </p:cNvSpPr>
            <p:nvPr/>
          </p:nvSpPr>
          <p:spPr bwMode="auto">
            <a:xfrm>
              <a:off x="1804" y="2293"/>
              <a:ext cx="181" cy="73"/>
            </a:xfrm>
            <a:custGeom>
              <a:avLst/>
              <a:gdLst>
                <a:gd name="T0" fmla="*/ 61 w 118"/>
                <a:gd name="T1" fmla="*/ 49 h 49"/>
                <a:gd name="T2" fmla="*/ 2 w 118"/>
                <a:gd name="T3" fmla="*/ 9 h 49"/>
                <a:gd name="T4" fmla="*/ 5 w 118"/>
                <a:gd name="T5" fmla="*/ 1 h 49"/>
                <a:gd name="T6" fmla="*/ 13 w 118"/>
                <a:gd name="T7" fmla="*/ 5 h 49"/>
                <a:gd name="T8" fmla="*/ 61 w 118"/>
                <a:gd name="T9" fmla="*/ 37 h 49"/>
                <a:gd name="T10" fmla="*/ 106 w 118"/>
                <a:gd name="T11" fmla="*/ 5 h 49"/>
                <a:gd name="T12" fmla="*/ 114 w 118"/>
                <a:gd name="T13" fmla="*/ 1 h 49"/>
                <a:gd name="T14" fmla="*/ 117 w 118"/>
                <a:gd name="T15" fmla="*/ 9 h 49"/>
                <a:gd name="T16" fmla="*/ 61 w 118"/>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49">
                  <a:moveTo>
                    <a:pt x="61" y="49"/>
                  </a:moveTo>
                  <a:cubicBezTo>
                    <a:pt x="35" y="49"/>
                    <a:pt x="10" y="32"/>
                    <a:pt x="2" y="9"/>
                  </a:cubicBezTo>
                  <a:cubicBezTo>
                    <a:pt x="0" y="6"/>
                    <a:pt x="2" y="3"/>
                    <a:pt x="5" y="1"/>
                  </a:cubicBezTo>
                  <a:cubicBezTo>
                    <a:pt x="8" y="0"/>
                    <a:pt x="12" y="2"/>
                    <a:pt x="13" y="5"/>
                  </a:cubicBezTo>
                  <a:cubicBezTo>
                    <a:pt x="19" y="23"/>
                    <a:pt x="39" y="37"/>
                    <a:pt x="61" y="37"/>
                  </a:cubicBezTo>
                  <a:cubicBezTo>
                    <a:pt x="81" y="37"/>
                    <a:pt x="99" y="24"/>
                    <a:pt x="106" y="5"/>
                  </a:cubicBezTo>
                  <a:cubicBezTo>
                    <a:pt x="107" y="2"/>
                    <a:pt x="111" y="0"/>
                    <a:pt x="114" y="1"/>
                  </a:cubicBezTo>
                  <a:cubicBezTo>
                    <a:pt x="117" y="2"/>
                    <a:pt x="118" y="6"/>
                    <a:pt x="117" y="9"/>
                  </a:cubicBezTo>
                  <a:cubicBezTo>
                    <a:pt x="109" y="33"/>
                    <a:pt x="86" y="49"/>
                    <a:pt x="6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59" name="Group 44">
            <a:extLst>
              <a:ext uri="{FF2B5EF4-FFF2-40B4-BE49-F238E27FC236}">
                <a16:creationId xmlns:a16="http://schemas.microsoft.com/office/drawing/2014/main" id="{0E32965F-B058-4D83-84D6-3747FA9DD892}"/>
              </a:ext>
            </a:extLst>
          </p:cNvPr>
          <p:cNvGrpSpPr>
            <a:grpSpLocks noChangeAspect="1"/>
          </p:cNvGrpSpPr>
          <p:nvPr/>
        </p:nvGrpSpPr>
        <p:grpSpPr bwMode="auto">
          <a:xfrm>
            <a:off x="6711762" y="3040278"/>
            <a:ext cx="285421" cy="284750"/>
            <a:chOff x="4476" y="439"/>
            <a:chExt cx="427" cy="426"/>
          </a:xfrm>
          <a:solidFill>
            <a:srgbClr val="FF0000"/>
          </a:solidFill>
        </p:grpSpPr>
        <p:sp>
          <p:nvSpPr>
            <p:cNvPr id="260" name="Freeform 45">
              <a:extLst>
                <a:ext uri="{FF2B5EF4-FFF2-40B4-BE49-F238E27FC236}">
                  <a16:creationId xmlns:a16="http://schemas.microsoft.com/office/drawing/2014/main" id="{72BCA2F5-E3BE-4B20-99D5-D52E2CF08758}"/>
                </a:ext>
              </a:extLst>
            </p:cNvPr>
            <p:cNvSpPr>
              <a:spLocks/>
            </p:cNvSpPr>
            <p:nvPr/>
          </p:nvSpPr>
          <p:spPr bwMode="auto">
            <a:xfrm>
              <a:off x="4476" y="725"/>
              <a:ext cx="284" cy="140"/>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2 h 95"/>
                <a:gd name="T14" fmla="*/ 78 w 192"/>
                <a:gd name="T15" fmla="*/ 2 h 95"/>
                <a:gd name="T16" fmla="*/ 78 w 192"/>
                <a:gd name="T17" fmla="*/ 28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3"/>
                    <a:pt x="0" y="89"/>
                  </a:cubicBezTo>
                  <a:cubicBezTo>
                    <a:pt x="0" y="71"/>
                    <a:pt x="0" y="71"/>
                    <a:pt x="0" y="71"/>
                  </a:cubicBezTo>
                  <a:cubicBezTo>
                    <a:pt x="0" y="57"/>
                    <a:pt x="9" y="44"/>
                    <a:pt x="23" y="39"/>
                  </a:cubicBezTo>
                  <a:cubicBezTo>
                    <a:pt x="66" y="23"/>
                    <a:pt x="66" y="23"/>
                    <a:pt x="66" y="23"/>
                  </a:cubicBezTo>
                  <a:cubicBezTo>
                    <a:pt x="66" y="2"/>
                    <a:pt x="66" y="2"/>
                    <a:pt x="66" y="2"/>
                  </a:cubicBezTo>
                  <a:cubicBezTo>
                    <a:pt x="78" y="2"/>
                    <a:pt x="78" y="2"/>
                    <a:pt x="78" y="2"/>
                  </a:cubicBezTo>
                  <a:cubicBezTo>
                    <a:pt x="78" y="28"/>
                    <a:pt x="78" y="28"/>
                    <a:pt x="78" y="28"/>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1" name="Freeform 46">
              <a:extLst>
                <a:ext uri="{FF2B5EF4-FFF2-40B4-BE49-F238E27FC236}">
                  <a16:creationId xmlns:a16="http://schemas.microsoft.com/office/drawing/2014/main" id="{F7774BC6-5D98-43E1-B68D-4AC2202D6D51}"/>
                </a:ext>
              </a:extLst>
            </p:cNvPr>
            <p:cNvSpPr>
              <a:spLocks noEditPoints="1"/>
            </p:cNvSpPr>
            <p:nvPr/>
          </p:nvSpPr>
          <p:spPr bwMode="auto">
            <a:xfrm>
              <a:off x="4537" y="560"/>
              <a:ext cx="158" cy="187"/>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8"/>
                    <a:pt x="0" y="63"/>
                  </a:cubicBezTo>
                  <a:cubicBezTo>
                    <a:pt x="0" y="28"/>
                    <a:pt x="24" y="0"/>
                    <a:pt x="54" y="0"/>
                  </a:cubicBezTo>
                  <a:cubicBezTo>
                    <a:pt x="83" y="0"/>
                    <a:pt x="107" y="28"/>
                    <a:pt x="107" y="63"/>
                  </a:cubicBezTo>
                  <a:cubicBezTo>
                    <a:pt x="107" y="98"/>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2" name="Freeform 47">
              <a:extLst>
                <a:ext uri="{FF2B5EF4-FFF2-40B4-BE49-F238E27FC236}">
                  <a16:creationId xmlns:a16="http://schemas.microsoft.com/office/drawing/2014/main" id="{1C975189-F010-4244-8B8D-B81EDD60E015}"/>
                </a:ext>
              </a:extLst>
            </p:cNvPr>
            <p:cNvSpPr>
              <a:spLocks/>
            </p:cNvSpPr>
            <p:nvPr/>
          </p:nvSpPr>
          <p:spPr bwMode="auto">
            <a:xfrm>
              <a:off x="4543" y="611"/>
              <a:ext cx="145" cy="45"/>
            </a:xfrm>
            <a:custGeom>
              <a:avLst/>
              <a:gdLst>
                <a:gd name="T0" fmla="*/ 84 w 98"/>
                <a:gd name="T1" fmla="*/ 31 h 31"/>
                <a:gd name="T2" fmla="*/ 57 w 98"/>
                <a:gd name="T3" fmla="*/ 16 h 31"/>
                <a:gd name="T4" fmla="*/ 21 w 98"/>
                <a:gd name="T5" fmla="*/ 30 h 31"/>
                <a:gd name="T6" fmla="*/ 0 w 98"/>
                <a:gd name="T7" fmla="*/ 25 h 31"/>
                <a:gd name="T8" fmla="*/ 6 w 98"/>
                <a:gd name="T9" fmla="*/ 15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30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3" y="30"/>
                    <a:pt x="7" y="29"/>
                    <a:pt x="0" y="25"/>
                  </a:cubicBezTo>
                  <a:cubicBezTo>
                    <a:pt x="6" y="15"/>
                    <a:pt x="6" y="15"/>
                    <a:pt x="6" y="15"/>
                  </a:cubicBezTo>
                  <a:cubicBezTo>
                    <a:pt x="10" y="17"/>
                    <a:pt x="15" y="18"/>
                    <a:pt x="21" y="18"/>
                  </a:cubicBezTo>
                  <a:cubicBezTo>
                    <a:pt x="33" y="18"/>
                    <a:pt x="48" y="11"/>
                    <a:pt x="52" y="3"/>
                  </a:cubicBezTo>
                  <a:cubicBezTo>
                    <a:pt x="53" y="1"/>
                    <a:pt x="55" y="0"/>
                    <a:pt x="57" y="0"/>
                  </a:cubicBezTo>
                  <a:cubicBezTo>
                    <a:pt x="59" y="0"/>
                    <a:pt x="61" y="1"/>
                    <a:pt x="62" y="3"/>
                  </a:cubicBezTo>
                  <a:cubicBezTo>
                    <a:pt x="70" y="17"/>
                    <a:pt x="78" y="21"/>
                    <a:pt x="91" y="18"/>
                  </a:cubicBezTo>
                  <a:cubicBezTo>
                    <a:pt x="93" y="18"/>
                    <a:pt x="94" y="18"/>
                    <a:pt x="95" y="18"/>
                  </a:cubicBezTo>
                  <a:cubicBezTo>
                    <a:pt x="95" y="18"/>
                    <a:pt x="96" y="18"/>
                    <a:pt x="96" y="18"/>
                  </a:cubicBezTo>
                  <a:cubicBezTo>
                    <a:pt x="98" y="30"/>
                    <a:pt x="98" y="30"/>
                    <a:pt x="98" y="30"/>
                  </a:cubicBezTo>
                  <a:cubicBezTo>
                    <a:pt x="97" y="30"/>
                    <a:pt x="96" y="30"/>
                    <a:pt x="95" y="30"/>
                  </a:cubicBezTo>
                  <a:cubicBezTo>
                    <a:pt x="95" y="30"/>
                    <a:pt x="94" y="30"/>
                    <a:pt x="94"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3" name="Freeform 48">
              <a:extLst>
                <a:ext uri="{FF2B5EF4-FFF2-40B4-BE49-F238E27FC236}">
                  <a16:creationId xmlns:a16="http://schemas.microsoft.com/office/drawing/2014/main" id="{0D3CDAC6-E44F-4241-B086-00E3F5814DB2}"/>
                </a:ext>
              </a:extLst>
            </p:cNvPr>
            <p:cNvSpPr>
              <a:spLocks/>
            </p:cNvSpPr>
            <p:nvPr/>
          </p:nvSpPr>
          <p:spPr bwMode="auto">
            <a:xfrm>
              <a:off x="4654" y="439"/>
              <a:ext cx="249" cy="284"/>
            </a:xfrm>
            <a:custGeom>
              <a:avLst/>
              <a:gdLst>
                <a:gd name="T0" fmla="*/ 66 w 168"/>
                <a:gd name="T1" fmla="*/ 192 h 192"/>
                <a:gd name="T2" fmla="*/ 64 w 168"/>
                <a:gd name="T3" fmla="*/ 192 h 192"/>
                <a:gd name="T4" fmla="*/ 60 w 168"/>
                <a:gd name="T5" fmla="*/ 186 h 192"/>
                <a:gd name="T6" fmla="*/ 60 w 168"/>
                <a:gd name="T7" fmla="*/ 154 h 192"/>
                <a:gd name="T8" fmla="*/ 46 w 168"/>
                <a:gd name="T9" fmla="*/ 150 h 192"/>
                <a:gd name="T10" fmla="*/ 50 w 168"/>
                <a:gd name="T11" fmla="*/ 139 h 192"/>
                <a:gd name="T12" fmla="*/ 67 w 168"/>
                <a:gd name="T13" fmla="*/ 143 h 192"/>
                <a:gd name="T14" fmla="*/ 72 w 168"/>
                <a:gd name="T15" fmla="*/ 149 h 192"/>
                <a:gd name="T16" fmla="*/ 72 w 168"/>
                <a:gd name="T17" fmla="*/ 173 h 192"/>
                <a:gd name="T18" fmla="*/ 92 w 168"/>
                <a:gd name="T19" fmla="*/ 156 h 192"/>
                <a:gd name="T20" fmla="*/ 110 w 168"/>
                <a:gd name="T21" fmla="*/ 140 h 192"/>
                <a:gd name="T22" fmla="*/ 112 w 168"/>
                <a:gd name="T23" fmla="*/ 139 h 192"/>
                <a:gd name="T24" fmla="*/ 156 w 168"/>
                <a:gd name="T25" fmla="*/ 78 h 192"/>
                <a:gd name="T26" fmla="*/ 84 w 168"/>
                <a:gd name="T27" fmla="*/ 12 h 192"/>
                <a:gd name="T28" fmla="*/ 12 w 168"/>
                <a:gd name="T29" fmla="*/ 78 h 192"/>
                <a:gd name="T30" fmla="*/ 0 w 168"/>
                <a:gd name="T31" fmla="*/ 78 h 192"/>
                <a:gd name="T32" fmla="*/ 84 w 168"/>
                <a:gd name="T33" fmla="*/ 0 h 192"/>
                <a:gd name="T34" fmla="*/ 168 w 168"/>
                <a:gd name="T35" fmla="*/ 78 h 192"/>
                <a:gd name="T36" fmla="*/ 117 w 168"/>
                <a:gd name="T37" fmla="*/ 150 h 192"/>
                <a:gd name="T38" fmla="*/ 100 w 168"/>
                <a:gd name="T39" fmla="*/ 165 h 192"/>
                <a:gd name="T40" fmla="*/ 70 w 168"/>
                <a:gd name="T41" fmla="*/ 190 h 192"/>
                <a:gd name="T42" fmla="*/ 66 w 168"/>
                <a:gd name="T4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8" h="192">
                  <a:moveTo>
                    <a:pt x="66" y="192"/>
                  </a:moveTo>
                  <a:cubicBezTo>
                    <a:pt x="65" y="192"/>
                    <a:pt x="64" y="192"/>
                    <a:pt x="64" y="192"/>
                  </a:cubicBezTo>
                  <a:cubicBezTo>
                    <a:pt x="61" y="191"/>
                    <a:pt x="60" y="189"/>
                    <a:pt x="60" y="186"/>
                  </a:cubicBezTo>
                  <a:cubicBezTo>
                    <a:pt x="60" y="181"/>
                    <a:pt x="60" y="164"/>
                    <a:pt x="60" y="154"/>
                  </a:cubicBezTo>
                  <a:cubicBezTo>
                    <a:pt x="55" y="153"/>
                    <a:pt x="50" y="152"/>
                    <a:pt x="46" y="150"/>
                  </a:cubicBezTo>
                  <a:cubicBezTo>
                    <a:pt x="50" y="139"/>
                    <a:pt x="50" y="139"/>
                    <a:pt x="50" y="139"/>
                  </a:cubicBezTo>
                  <a:cubicBezTo>
                    <a:pt x="55" y="141"/>
                    <a:pt x="61" y="143"/>
                    <a:pt x="67" y="143"/>
                  </a:cubicBezTo>
                  <a:cubicBezTo>
                    <a:pt x="70" y="144"/>
                    <a:pt x="72" y="146"/>
                    <a:pt x="72" y="149"/>
                  </a:cubicBezTo>
                  <a:cubicBezTo>
                    <a:pt x="72" y="154"/>
                    <a:pt x="72" y="164"/>
                    <a:pt x="72" y="173"/>
                  </a:cubicBezTo>
                  <a:cubicBezTo>
                    <a:pt x="78" y="168"/>
                    <a:pt x="85" y="162"/>
                    <a:pt x="92" y="156"/>
                  </a:cubicBezTo>
                  <a:cubicBezTo>
                    <a:pt x="100" y="149"/>
                    <a:pt x="108" y="142"/>
                    <a:pt x="110" y="140"/>
                  </a:cubicBezTo>
                  <a:cubicBezTo>
                    <a:pt x="111" y="140"/>
                    <a:pt x="111" y="139"/>
                    <a:pt x="112" y="139"/>
                  </a:cubicBezTo>
                  <a:cubicBezTo>
                    <a:pt x="139" y="129"/>
                    <a:pt x="156" y="105"/>
                    <a:pt x="156" y="78"/>
                  </a:cubicBezTo>
                  <a:cubicBezTo>
                    <a:pt x="156" y="42"/>
                    <a:pt x="124" y="12"/>
                    <a:pt x="84" y="12"/>
                  </a:cubicBezTo>
                  <a:cubicBezTo>
                    <a:pt x="44" y="12"/>
                    <a:pt x="12" y="42"/>
                    <a:pt x="12" y="78"/>
                  </a:cubicBezTo>
                  <a:cubicBezTo>
                    <a:pt x="0" y="78"/>
                    <a:pt x="0" y="78"/>
                    <a:pt x="0" y="78"/>
                  </a:cubicBezTo>
                  <a:cubicBezTo>
                    <a:pt x="0" y="35"/>
                    <a:pt x="38" y="0"/>
                    <a:pt x="84" y="0"/>
                  </a:cubicBezTo>
                  <a:cubicBezTo>
                    <a:pt x="130" y="0"/>
                    <a:pt x="168" y="35"/>
                    <a:pt x="168" y="78"/>
                  </a:cubicBezTo>
                  <a:cubicBezTo>
                    <a:pt x="168" y="110"/>
                    <a:pt x="148" y="138"/>
                    <a:pt x="117" y="150"/>
                  </a:cubicBezTo>
                  <a:cubicBezTo>
                    <a:pt x="114" y="153"/>
                    <a:pt x="107" y="158"/>
                    <a:pt x="100" y="165"/>
                  </a:cubicBezTo>
                  <a:cubicBezTo>
                    <a:pt x="88" y="175"/>
                    <a:pt x="74" y="187"/>
                    <a:pt x="70" y="190"/>
                  </a:cubicBezTo>
                  <a:cubicBezTo>
                    <a:pt x="69" y="192"/>
                    <a:pt x="68" y="192"/>
                    <a:pt x="6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4" name="Rectangle 49">
              <a:extLst>
                <a:ext uri="{FF2B5EF4-FFF2-40B4-BE49-F238E27FC236}">
                  <a16:creationId xmlns:a16="http://schemas.microsoft.com/office/drawing/2014/main" id="{29BD4E6E-4D25-42E3-A677-F9BD8B138647}"/>
                </a:ext>
              </a:extLst>
            </p:cNvPr>
            <p:cNvSpPr>
              <a:spLocks noChangeArrowheads="1"/>
            </p:cNvSpPr>
            <p:nvPr/>
          </p:nvSpPr>
          <p:spPr bwMode="auto">
            <a:xfrm>
              <a:off x="4814"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5" name="Rectangle 50">
              <a:extLst>
                <a:ext uri="{FF2B5EF4-FFF2-40B4-BE49-F238E27FC236}">
                  <a16:creationId xmlns:a16="http://schemas.microsoft.com/office/drawing/2014/main" id="{9731B7CA-E6C2-4FD4-9102-54C69A6ADA92}"/>
                </a:ext>
              </a:extLst>
            </p:cNvPr>
            <p:cNvSpPr>
              <a:spLocks noChangeArrowheads="1"/>
            </p:cNvSpPr>
            <p:nvPr/>
          </p:nvSpPr>
          <p:spPr bwMode="auto">
            <a:xfrm>
              <a:off x="4769"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6" name="Rectangle 51">
              <a:extLst>
                <a:ext uri="{FF2B5EF4-FFF2-40B4-BE49-F238E27FC236}">
                  <a16:creationId xmlns:a16="http://schemas.microsoft.com/office/drawing/2014/main" id="{59513066-1B9D-4829-AF94-8521B3A85917}"/>
                </a:ext>
              </a:extLst>
            </p:cNvPr>
            <p:cNvSpPr>
              <a:spLocks noChangeArrowheads="1"/>
            </p:cNvSpPr>
            <p:nvPr/>
          </p:nvSpPr>
          <p:spPr bwMode="auto">
            <a:xfrm>
              <a:off x="4725"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67" name="Group 81">
            <a:extLst>
              <a:ext uri="{FF2B5EF4-FFF2-40B4-BE49-F238E27FC236}">
                <a16:creationId xmlns:a16="http://schemas.microsoft.com/office/drawing/2014/main" id="{B25395CB-4D57-4966-A550-81F07D226E6B}"/>
              </a:ext>
            </a:extLst>
          </p:cNvPr>
          <p:cNvGrpSpPr>
            <a:grpSpLocks noChangeAspect="1"/>
          </p:cNvGrpSpPr>
          <p:nvPr/>
        </p:nvGrpSpPr>
        <p:grpSpPr bwMode="auto">
          <a:xfrm>
            <a:off x="6724382" y="1857455"/>
            <a:ext cx="247655" cy="247068"/>
            <a:chOff x="1370" y="1720"/>
            <a:chExt cx="426" cy="425"/>
          </a:xfrm>
          <a:solidFill>
            <a:srgbClr val="FF0000"/>
          </a:solidFill>
        </p:grpSpPr>
        <p:sp>
          <p:nvSpPr>
            <p:cNvPr id="268" name="Freeform 82">
              <a:extLst>
                <a:ext uri="{FF2B5EF4-FFF2-40B4-BE49-F238E27FC236}">
                  <a16:creationId xmlns:a16="http://schemas.microsoft.com/office/drawing/2014/main" id="{BEE2AC00-4B09-4B16-8D5F-F91892532EA7}"/>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69" name="Freeform 83">
              <a:extLst>
                <a:ext uri="{FF2B5EF4-FFF2-40B4-BE49-F238E27FC236}">
                  <a16:creationId xmlns:a16="http://schemas.microsoft.com/office/drawing/2014/main" id="{6641BDE0-29C0-46FB-A6A6-698BB0DFD9B0}"/>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0" name="Freeform 84">
              <a:extLst>
                <a:ext uri="{FF2B5EF4-FFF2-40B4-BE49-F238E27FC236}">
                  <a16:creationId xmlns:a16="http://schemas.microsoft.com/office/drawing/2014/main" id="{2CB7D330-B197-489D-A7D6-4B8461EDD53C}"/>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1" name="Freeform 85">
              <a:extLst>
                <a:ext uri="{FF2B5EF4-FFF2-40B4-BE49-F238E27FC236}">
                  <a16:creationId xmlns:a16="http://schemas.microsoft.com/office/drawing/2014/main" id="{BAC9B0DA-94F4-463F-B513-E73CD668A04D}"/>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2" name="Freeform 86">
              <a:extLst>
                <a:ext uri="{FF2B5EF4-FFF2-40B4-BE49-F238E27FC236}">
                  <a16:creationId xmlns:a16="http://schemas.microsoft.com/office/drawing/2014/main" id="{3976DD68-C888-4619-AAA8-87459CE5C0A7}"/>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3" name="Freeform 87">
              <a:extLst>
                <a:ext uri="{FF2B5EF4-FFF2-40B4-BE49-F238E27FC236}">
                  <a16:creationId xmlns:a16="http://schemas.microsoft.com/office/drawing/2014/main" id="{85E4F399-DD80-4895-ACB7-584ED3424080}"/>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4" name="Freeform 88">
              <a:extLst>
                <a:ext uri="{FF2B5EF4-FFF2-40B4-BE49-F238E27FC236}">
                  <a16:creationId xmlns:a16="http://schemas.microsoft.com/office/drawing/2014/main" id="{7CC885D6-8BD7-4857-AD14-329830FEC072}"/>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5" name="Freeform 89">
              <a:extLst>
                <a:ext uri="{FF2B5EF4-FFF2-40B4-BE49-F238E27FC236}">
                  <a16:creationId xmlns:a16="http://schemas.microsoft.com/office/drawing/2014/main" id="{79D8A37E-389E-490B-AD17-E5767E3CC2AD}"/>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6" name="Freeform 90">
              <a:extLst>
                <a:ext uri="{FF2B5EF4-FFF2-40B4-BE49-F238E27FC236}">
                  <a16:creationId xmlns:a16="http://schemas.microsoft.com/office/drawing/2014/main" id="{DC8B9E14-F628-45FE-BF17-AE06BF69AAE1}"/>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7" name="Freeform 91">
              <a:extLst>
                <a:ext uri="{FF2B5EF4-FFF2-40B4-BE49-F238E27FC236}">
                  <a16:creationId xmlns:a16="http://schemas.microsoft.com/office/drawing/2014/main" id="{B3744123-79C0-4A2F-9F18-9AE59357675A}"/>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8" name="Freeform 92">
              <a:extLst>
                <a:ext uri="{FF2B5EF4-FFF2-40B4-BE49-F238E27FC236}">
                  <a16:creationId xmlns:a16="http://schemas.microsoft.com/office/drawing/2014/main" id="{AB976502-EDEF-4F4B-A4EC-3281C98DB760}"/>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968850050"/>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45564"/>
            <a:ext cx="10515600" cy="999580"/>
          </a:xfrm>
        </p:spPr>
        <p:txBody>
          <a:bodyPr/>
          <a:lstStyle/>
          <a:p>
            <a:r>
              <a:rPr lang="en-US" dirty="0"/>
              <a:t>Plaatsing</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36498" y="1183856"/>
            <a:ext cx="10871717" cy="4167900"/>
          </a:xfrm>
          <a:prstGeom prst="rect">
            <a:avLst/>
          </a:prstGeom>
        </p:spPr>
        <p:txBody>
          <a:bodyPr wrap="square" lIns="0" tIns="0" rIns="0" bIns="0">
            <a:noAutofit/>
          </a:bodyPr>
          <a:lstStyle/>
          <a:p>
            <a:r>
              <a:rPr lang="nl-NL" sz="1600" dirty="0"/>
              <a:t>Er is een digitale match tussen kandidaat en werkgever. Plaatsing heeft als doel om de overeenkomst definitief te maken. Dit wil zeggen dat de </a:t>
            </a:r>
            <a:r>
              <a:rPr lang="nl-NL" sz="1600" dirty="0" smtClean="0"/>
              <a:t>burger </a:t>
            </a:r>
            <a:r>
              <a:rPr lang="nl-NL" sz="1600" dirty="0"/>
              <a:t>in contact komt met de werkgever en plaatsingsafspraken worden gemaakt met werkgever en de </a:t>
            </a:r>
            <a:r>
              <a:rPr lang="nl-NL" sz="1600" dirty="0" smtClean="0"/>
              <a:t>burger. </a:t>
            </a:r>
            <a:r>
              <a:rPr lang="nl-NL" sz="1600" dirty="0"/>
              <a:t>Binnen plaatsing kan op verschillende niveaus worden gewerkt met samenwerkingspartners (ook onderwijs) en </a:t>
            </a:r>
            <a:r>
              <a:rPr lang="nl-NL" sz="1600" dirty="0" smtClean="0"/>
              <a:t>werkgevers. Deze </a:t>
            </a:r>
            <a:r>
              <a:rPr lang="nl-NL" sz="1600" dirty="0"/>
              <a:t>samenwerking wordt digitaal ondersteund en gefaciliteerd. Gemaakte afspraken met deze partijen kunnen worden beheerd en gevolgd. </a:t>
            </a:r>
          </a:p>
          <a:p>
            <a:endParaRPr lang="nl-NL" sz="1600" dirty="0"/>
          </a:p>
          <a:p>
            <a:r>
              <a:rPr lang="nl-NL" sz="1600" dirty="0"/>
              <a:t>De professional begeleidt de afstemming tussen de </a:t>
            </a:r>
            <a:r>
              <a:rPr lang="nl-NL" sz="1600" dirty="0" smtClean="0"/>
              <a:t>burger </a:t>
            </a:r>
            <a:r>
              <a:rPr lang="nl-NL" sz="1600" dirty="0"/>
              <a:t>en werkgever indien de </a:t>
            </a:r>
            <a:r>
              <a:rPr lang="nl-NL" sz="1600" dirty="0" smtClean="0"/>
              <a:t>burger </a:t>
            </a:r>
            <a:r>
              <a:rPr lang="nl-NL" sz="1600" dirty="0"/>
              <a:t>dit niet zelf kan. De </a:t>
            </a:r>
            <a:r>
              <a:rPr lang="nl-NL" sz="1600" dirty="0" smtClean="0"/>
              <a:t>burger </a:t>
            </a:r>
            <a:r>
              <a:rPr lang="nl-NL" sz="1600" dirty="0"/>
              <a:t>gaat in gesprek met de werkgever om de match definitief te maken. De werkgever verzendt een terugkoppeling van dit gesprek en </a:t>
            </a:r>
            <a:r>
              <a:rPr lang="nl-NL" sz="1600" dirty="0" smtClean="0"/>
              <a:t>deze </a:t>
            </a:r>
            <a:r>
              <a:rPr lang="nl-NL" sz="1600" dirty="0"/>
              <a:t>wordt toegevoegd aan het dossier. Indien er een overeenkomst is, worden er plaatsingsafspraken gemaakt met de werkgever en </a:t>
            </a:r>
            <a:r>
              <a:rPr lang="nl-NL" sz="1600" dirty="0" smtClean="0"/>
              <a:t>de burger </a:t>
            </a:r>
            <a:r>
              <a:rPr lang="nl-NL" sz="1600" dirty="0"/>
              <a:t>en wordt er gekeken of er ondersteunende voorzieningen nodig zijn. Een mogelijkheid bestaat dat er enkel een duurzame arbeidsrelatie georganiseerd kan worden tussen een arbeidsbeperkte werknemer en een werkgever indien er een loonkostensubsidie naar loonwaarde en/of een vorm van jobcoaching gerealiseerd wordt. Indien dit het geval is, wordt het aanvraagformulier in de </a:t>
            </a:r>
            <a:r>
              <a:rPr lang="nl-NL" sz="1600" dirty="0" smtClean="0"/>
              <a:t>LKS en </a:t>
            </a:r>
            <a:r>
              <a:rPr lang="nl-NL" sz="1600" dirty="0"/>
              <a:t>LWS </a:t>
            </a:r>
            <a:r>
              <a:rPr lang="nl-NL" sz="1600" dirty="0" smtClean="0"/>
              <a:t>module </a:t>
            </a:r>
            <a:r>
              <a:rPr lang="nl-NL" sz="1600" dirty="0"/>
              <a:t>ingevoerd</a:t>
            </a:r>
            <a:r>
              <a:rPr lang="nl-NL" sz="1600" dirty="0" smtClean="0"/>
              <a:t>. Indien </a:t>
            </a:r>
            <a:r>
              <a:rPr lang="nl-NL" sz="1600" dirty="0"/>
              <a:t>er geen overeenkomst is, gaat de professional met de werkgever in gesprek om te horen wat de reden is voor de werkgever om de match niet definitief te maken. De professional bekijkt samen met de werkgever of er toch geen mogelijkheden zijn om de match definitief te maken.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1" i="0" u="none" strike="noStrike" kern="1200" cap="none" spc="0" normalizeH="0" baseline="0" noProof="0" dirty="0">
              <a:ln>
                <a:noFill/>
              </a:ln>
              <a:solidFill>
                <a:srgbClr val="5A5A5A"/>
              </a:solidFill>
              <a:effectLst/>
              <a:uLnTx/>
              <a:uFillTx/>
              <a:latin typeface="Graphik Black" panose="020B0A03030202060203" pitchFamily="34" charset="0"/>
              <a:ea typeface="+mn-ea"/>
              <a:cs typeface="+mn-cs"/>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660020"/>
            <a:ext cx="10849610"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92651" y="5536001"/>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1973146" y="6325800"/>
            <a:ext cx="352882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FFFFFF">
                    <a:lumMod val="50000"/>
                  </a:srgbClr>
                </a:solidFill>
                <a:latin typeface="Avenir LT Std 35 Light"/>
              </a:rPr>
              <a:t>Introductie</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04" name="TextBox 203">
            <a:extLst>
              <a:ext uri="{FF2B5EF4-FFF2-40B4-BE49-F238E27FC236}">
                <a16:creationId xmlns:a16="http://schemas.microsoft.com/office/drawing/2014/main" id="{C3EACA14-A79D-4F97-B5BB-A1DD931E8E24}"/>
              </a:ext>
            </a:extLst>
          </p:cNvPr>
          <p:cNvSpPr txBox="1"/>
          <p:nvPr/>
        </p:nvSpPr>
        <p:spPr>
          <a:xfrm>
            <a:off x="8191649" y="6339952"/>
            <a:ext cx="33247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Afspraken maken en vastleggen</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9" name="Group 72">
            <a:extLst>
              <a:ext uri="{FF2B5EF4-FFF2-40B4-BE49-F238E27FC236}">
                <a16:creationId xmlns:a16="http://schemas.microsoft.com/office/drawing/2014/main" id="{0E25A29C-6A45-468B-A7BD-2BB4A0E5ADE9}"/>
              </a:ext>
            </a:extLst>
          </p:cNvPr>
          <p:cNvGrpSpPr>
            <a:grpSpLocks noChangeAspect="1"/>
          </p:cNvGrpSpPr>
          <p:nvPr/>
        </p:nvGrpSpPr>
        <p:grpSpPr bwMode="auto">
          <a:xfrm>
            <a:off x="10770203" y="305354"/>
            <a:ext cx="479425" cy="478300"/>
            <a:chOff x="1356" y="1721"/>
            <a:chExt cx="426" cy="425"/>
          </a:xfrm>
          <a:solidFill>
            <a:schemeClr val="bg1">
              <a:lumMod val="85000"/>
            </a:schemeClr>
          </a:solidFill>
        </p:grpSpPr>
        <p:sp>
          <p:nvSpPr>
            <p:cNvPr id="30" name="Freeform 73">
              <a:extLst>
                <a:ext uri="{FF2B5EF4-FFF2-40B4-BE49-F238E27FC236}">
                  <a16:creationId xmlns:a16="http://schemas.microsoft.com/office/drawing/2014/main" id="{DC2749E9-CB06-4392-ACB1-0023680E7200}"/>
                </a:ext>
              </a:extLst>
            </p:cNvPr>
            <p:cNvSpPr>
              <a:spLocks noEditPoints="1"/>
            </p:cNvSpPr>
            <p:nvPr/>
          </p:nvSpPr>
          <p:spPr bwMode="auto">
            <a:xfrm>
              <a:off x="1356" y="1721"/>
              <a:ext cx="426" cy="425"/>
            </a:xfrm>
            <a:custGeom>
              <a:avLst/>
              <a:gdLst>
                <a:gd name="T0" fmla="*/ 144 w 288"/>
                <a:gd name="T1" fmla="*/ 288 h 288"/>
                <a:gd name="T2" fmla="*/ 0 w 288"/>
                <a:gd name="T3" fmla="*/ 144 h 288"/>
                <a:gd name="T4" fmla="*/ 144 w 288"/>
                <a:gd name="T5" fmla="*/ 0 h 288"/>
                <a:gd name="T6" fmla="*/ 288 w 288"/>
                <a:gd name="T7" fmla="*/ 144 h 288"/>
                <a:gd name="T8" fmla="*/ 144 w 288"/>
                <a:gd name="T9" fmla="*/ 288 h 288"/>
                <a:gd name="T10" fmla="*/ 144 w 288"/>
                <a:gd name="T11" fmla="*/ 12 h 288"/>
                <a:gd name="T12" fmla="*/ 12 w 288"/>
                <a:gd name="T13" fmla="*/ 144 h 288"/>
                <a:gd name="T14" fmla="*/ 144 w 288"/>
                <a:gd name="T15" fmla="*/ 276 h 288"/>
                <a:gd name="T16" fmla="*/ 276 w 288"/>
                <a:gd name="T17" fmla="*/ 144 h 288"/>
                <a:gd name="T18" fmla="*/ 144 w 288"/>
                <a:gd name="T19"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144" y="288"/>
                  </a:moveTo>
                  <a:cubicBezTo>
                    <a:pt x="65" y="288"/>
                    <a:pt x="0" y="223"/>
                    <a:pt x="0" y="144"/>
                  </a:cubicBezTo>
                  <a:cubicBezTo>
                    <a:pt x="0" y="64"/>
                    <a:pt x="65" y="0"/>
                    <a:pt x="144" y="0"/>
                  </a:cubicBezTo>
                  <a:cubicBezTo>
                    <a:pt x="224" y="0"/>
                    <a:pt x="288" y="64"/>
                    <a:pt x="288" y="144"/>
                  </a:cubicBezTo>
                  <a:cubicBezTo>
                    <a:pt x="288" y="223"/>
                    <a:pt x="224" y="288"/>
                    <a:pt x="144" y="288"/>
                  </a:cubicBezTo>
                  <a:close/>
                  <a:moveTo>
                    <a:pt x="144" y="12"/>
                  </a:moveTo>
                  <a:cubicBezTo>
                    <a:pt x="72" y="12"/>
                    <a:pt x="12" y="71"/>
                    <a:pt x="12" y="144"/>
                  </a:cubicBezTo>
                  <a:cubicBezTo>
                    <a:pt x="12" y="216"/>
                    <a:pt x="72" y="276"/>
                    <a:pt x="144" y="276"/>
                  </a:cubicBezTo>
                  <a:cubicBezTo>
                    <a:pt x="217" y="276"/>
                    <a:pt x="276" y="216"/>
                    <a:pt x="276" y="144"/>
                  </a:cubicBezTo>
                  <a:cubicBezTo>
                    <a:pt x="276" y="71"/>
                    <a:pt x="217" y="12"/>
                    <a:pt x="14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1" name="Freeform 74">
              <a:extLst>
                <a:ext uri="{FF2B5EF4-FFF2-40B4-BE49-F238E27FC236}">
                  <a16:creationId xmlns:a16="http://schemas.microsoft.com/office/drawing/2014/main" id="{A9FDAA73-EE50-4AFC-9C17-3AF630478E5A}"/>
                </a:ext>
              </a:extLst>
            </p:cNvPr>
            <p:cNvSpPr>
              <a:spLocks noEditPoints="1"/>
            </p:cNvSpPr>
            <p:nvPr/>
          </p:nvSpPr>
          <p:spPr bwMode="auto">
            <a:xfrm>
              <a:off x="1427" y="1951"/>
              <a:ext cx="284" cy="142"/>
            </a:xfrm>
            <a:custGeom>
              <a:avLst/>
              <a:gdLst>
                <a:gd name="T0" fmla="*/ 96 w 192"/>
                <a:gd name="T1" fmla="*/ 96 h 96"/>
                <a:gd name="T2" fmla="*/ 0 w 192"/>
                <a:gd name="T3" fmla="*/ 6 h 96"/>
                <a:gd name="T4" fmla="*/ 6 w 192"/>
                <a:gd name="T5" fmla="*/ 0 h 96"/>
                <a:gd name="T6" fmla="*/ 186 w 192"/>
                <a:gd name="T7" fmla="*/ 0 h 96"/>
                <a:gd name="T8" fmla="*/ 192 w 192"/>
                <a:gd name="T9" fmla="*/ 6 h 96"/>
                <a:gd name="T10" fmla="*/ 96 w 192"/>
                <a:gd name="T11" fmla="*/ 96 h 96"/>
                <a:gd name="T12" fmla="*/ 13 w 192"/>
                <a:gd name="T13" fmla="*/ 12 h 96"/>
                <a:gd name="T14" fmla="*/ 96 w 192"/>
                <a:gd name="T15" fmla="*/ 84 h 96"/>
                <a:gd name="T16" fmla="*/ 180 w 192"/>
                <a:gd name="T17" fmla="*/ 12 h 96"/>
                <a:gd name="T18" fmla="*/ 13 w 192"/>
                <a:gd name="T19"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96">
                  <a:moveTo>
                    <a:pt x="96" y="96"/>
                  </a:moveTo>
                  <a:cubicBezTo>
                    <a:pt x="44" y="96"/>
                    <a:pt x="0" y="54"/>
                    <a:pt x="0" y="6"/>
                  </a:cubicBezTo>
                  <a:cubicBezTo>
                    <a:pt x="0" y="2"/>
                    <a:pt x="3" y="0"/>
                    <a:pt x="6" y="0"/>
                  </a:cubicBezTo>
                  <a:cubicBezTo>
                    <a:pt x="186" y="0"/>
                    <a:pt x="186" y="0"/>
                    <a:pt x="186" y="0"/>
                  </a:cubicBezTo>
                  <a:cubicBezTo>
                    <a:pt x="190" y="0"/>
                    <a:pt x="192" y="2"/>
                    <a:pt x="192" y="6"/>
                  </a:cubicBezTo>
                  <a:cubicBezTo>
                    <a:pt x="192" y="54"/>
                    <a:pt x="148" y="96"/>
                    <a:pt x="96" y="96"/>
                  </a:cubicBezTo>
                  <a:close/>
                  <a:moveTo>
                    <a:pt x="13" y="12"/>
                  </a:moveTo>
                  <a:cubicBezTo>
                    <a:pt x="16" y="51"/>
                    <a:pt x="54" y="84"/>
                    <a:pt x="96" y="84"/>
                  </a:cubicBezTo>
                  <a:cubicBezTo>
                    <a:pt x="139" y="84"/>
                    <a:pt x="177" y="51"/>
                    <a:pt x="180"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2" name="Freeform 75">
              <a:extLst>
                <a:ext uri="{FF2B5EF4-FFF2-40B4-BE49-F238E27FC236}">
                  <a16:creationId xmlns:a16="http://schemas.microsoft.com/office/drawing/2014/main" id="{0FEB9F35-DEB5-4DCA-88B9-469E4652EC47}"/>
                </a:ext>
              </a:extLst>
            </p:cNvPr>
            <p:cNvSpPr>
              <a:spLocks/>
            </p:cNvSpPr>
            <p:nvPr/>
          </p:nvSpPr>
          <p:spPr bwMode="auto">
            <a:xfrm>
              <a:off x="1445" y="1854"/>
              <a:ext cx="89" cy="53"/>
            </a:xfrm>
            <a:custGeom>
              <a:avLst/>
              <a:gdLst>
                <a:gd name="T0" fmla="*/ 54 w 60"/>
                <a:gd name="T1" fmla="*/ 36 h 36"/>
                <a:gd name="T2" fmla="*/ 48 w 60"/>
                <a:gd name="T3" fmla="*/ 30 h 36"/>
                <a:gd name="T4" fmla="*/ 30 w 60"/>
                <a:gd name="T5" fmla="*/ 12 h 36"/>
                <a:gd name="T6" fmla="*/ 12 w 60"/>
                <a:gd name="T7" fmla="*/ 30 h 36"/>
                <a:gd name="T8" fmla="*/ 6 w 60"/>
                <a:gd name="T9" fmla="*/ 36 h 36"/>
                <a:gd name="T10" fmla="*/ 0 w 60"/>
                <a:gd name="T11" fmla="*/ 30 h 36"/>
                <a:gd name="T12" fmla="*/ 30 w 60"/>
                <a:gd name="T13" fmla="*/ 0 h 36"/>
                <a:gd name="T14" fmla="*/ 60 w 60"/>
                <a:gd name="T15" fmla="*/ 30 h 36"/>
                <a:gd name="T16" fmla="*/ 54 w 60"/>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6">
                  <a:moveTo>
                    <a:pt x="54" y="36"/>
                  </a:moveTo>
                  <a:cubicBezTo>
                    <a:pt x="51" y="36"/>
                    <a:pt x="48" y="33"/>
                    <a:pt x="48" y="30"/>
                  </a:cubicBezTo>
                  <a:cubicBezTo>
                    <a:pt x="48" y="20"/>
                    <a:pt x="40" y="12"/>
                    <a:pt x="30" y="12"/>
                  </a:cubicBezTo>
                  <a:cubicBezTo>
                    <a:pt x="21" y="12"/>
                    <a:pt x="12" y="20"/>
                    <a:pt x="12" y="30"/>
                  </a:cubicBezTo>
                  <a:cubicBezTo>
                    <a:pt x="12" y="33"/>
                    <a:pt x="10" y="36"/>
                    <a:pt x="6" y="36"/>
                  </a:cubicBezTo>
                  <a:cubicBezTo>
                    <a:pt x="3" y="36"/>
                    <a:pt x="0" y="33"/>
                    <a:pt x="0" y="30"/>
                  </a:cubicBezTo>
                  <a:cubicBezTo>
                    <a:pt x="0" y="13"/>
                    <a:pt x="14" y="0"/>
                    <a:pt x="30" y="0"/>
                  </a:cubicBezTo>
                  <a:cubicBezTo>
                    <a:pt x="47" y="0"/>
                    <a:pt x="60" y="13"/>
                    <a:pt x="60" y="30"/>
                  </a:cubicBezTo>
                  <a:cubicBezTo>
                    <a:pt x="60" y="33"/>
                    <a:pt x="58" y="36"/>
                    <a:pt x="5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3" name="Freeform 76">
              <a:extLst>
                <a:ext uri="{FF2B5EF4-FFF2-40B4-BE49-F238E27FC236}">
                  <a16:creationId xmlns:a16="http://schemas.microsoft.com/office/drawing/2014/main" id="{29DDD930-2D91-4F43-B039-C7FA101D1DC3}"/>
                </a:ext>
              </a:extLst>
            </p:cNvPr>
            <p:cNvSpPr>
              <a:spLocks/>
            </p:cNvSpPr>
            <p:nvPr/>
          </p:nvSpPr>
          <p:spPr bwMode="auto">
            <a:xfrm>
              <a:off x="1605" y="1854"/>
              <a:ext cx="88" cy="53"/>
            </a:xfrm>
            <a:custGeom>
              <a:avLst/>
              <a:gdLst>
                <a:gd name="T0" fmla="*/ 54 w 60"/>
                <a:gd name="T1" fmla="*/ 36 h 36"/>
                <a:gd name="T2" fmla="*/ 48 w 60"/>
                <a:gd name="T3" fmla="*/ 30 h 36"/>
                <a:gd name="T4" fmla="*/ 30 w 60"/>
                <a:gd name="T5" fmla="*/ 12 h 36"/>
                <a:gd name="T6" fmla="*/ 12 w 60"/>
                <a:gd name="T7" fmla="*/ 30 h 36"/>
                <a:gd name="T8" fmla="*/ 6 w 60"/>
                <a:gd name="T9" fmla="*/ 36 h 36"/>
                <a:gd name="T10" fmla="*/ 0 w 60"/>
                <a:gd name="T11" fmla="*/ 30 h 36"/>
                <a:gd name="T12" fmla="*/ 30 w 60"/>
                <a:gd name="T13" fmla="*/ 0 h 36"/>
                <a:gd name="T14" fmla="*/ 60 w 60"/>
                <a:gd name="T15" fmla="*/ 30 h 36"/>
                <a:gd name="T16" fmla="*/ 54 w 60"/>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6">
                  <a:moveTo>
                    <a:pt x="54" y="36"/>
                  </a:moveTo>
                  <a:cubicBezTo>
                    <a:pt x="51" y="36"/>
                    <a:pt x="48" y="33"/>
                    <a:pt x="48" y="30"/>
                  </a:cubicBezTo>
                  <a:cubicBezTo>
                    <a:pt x="48" y="20"/>
                    <a:pt x="40" y="12"/>
                    <a:pt x="30" y="12"/>
                  </a:cubicBezTo>
                  <a:cubicBezTo>
                    <a:pt x="21" y="12"/>
                    <a:pt x="12" y="20"/>
                    <a:pt x="12" y="30"/>
                  </a:cubicBezTo>
                  <a:cubicBezTo>
                    <a:pt x="12" y="33"/>
                    <a:pt x="10" y="36"/>
                    <a:pt x="6" y="36"/>
                  </a:cubicBezTo>
                  <a:cubicBezTo>
                    <a:pt x="3" y="36"/>
                    <a:pt x="0" y="33"/>
                    <a:pt x="0" y="30"/>
                  </a:cubicBezTo>
                  <a:cubicBezTo>
                    <a:pt x="0" y="13"/>
                    <a:pt x="14" y="0"/>
                    <a:pt x="30" y="0"/>
                  </a:cubicBezTo>
                  <a:cubicBezTo>
                    <a:pt x="47" y="0"/>
                    <a:pt x="60" y="13"/>
                    <a:pt x="60" y="30"/>
                  </a:cubicBezTo>
                  <a:cubicBezTo>
                    <a:pt x="60" y="33"/>
                    <a:pt x="58" y="36"/>
                    <a:pt x="5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4" name="Group 138">
            <a:extLst>
              <a:ext uri="{FF2B5EF4-FFF2-40B4-BE49-F238E27FC236}">
                <a16:creationId xmlns:a16="http://schemas.microsoft.com/office/drawing/2014/main" id="{11A7F02A-0FEF-4898-9B0C-D61D1392AA07}"/>
              </a:ext>
            </a:extLst>
          </p:cNvPr>
          <p:cNvGrpSpPr>
            <a:grpSpLocks noChangeAspect="1"/>
          </p:cNvGrpSpPr>
          <p:nvPr/>
        </p:nvGrpSpPr>
        <p:grpSpPr bwMode="auto">
          <a:xfrm>
            <a:off x="11353800" y="355984"/>
            <a:ext cx="579686" cy="377041"/>
            <a:chOff x="3600" y="3229"/>
            <a:chExt cx="472" cy="307"/>
          </a:xfrm>
          <a:solidFill>
            <a:schemeClr val="bg1">
              <a:lumMod val="85000"/>
            </a:schemeClr>
          </a:solidFill>
        </p:grpSpPr>
        <p:sp>
          <p:nvSpPr>
            <p:cNvPr id="35" name="Freeform 139">
              <a:extLst>
                <a:ext uri="{FF2B5EF4-FFF2-40B4-BE49-F238E27FC236}">
                  <a16:creationId xmlns:a16="http://schemas.microsoft.com/office/drawing/2014/main" id="{15A16F9D-C9F8-4875-AD41-8DC6586DCD4B}"/>
                </a:ext>
              </a:extLst>
            </p:cNvPr>
            <p:cNvSpPr>
              <a:spLocks noEditPoints="1"/>
            </p:cNvSpPr>
            <p:nvPr/>
          </p:nvSpPr>
          <p:spPr bwMode="auto">
            <a:xfrm>
              <a:off x="3600" y="3229"/>
              <a:ext cx="472" cy="307"/>
            </a:xfrm>
            <a:custGeom>
              <a:avLst/>
              <a:gdLst>
                <a:gd name="T0" fmla="*/ 239 w 309"/>
                <a:gd name="T1" fmla="*/ 157 h 206"/>
                <a:gd name="T2" fmla="*/ 236 w 309"/>
                <a:gd name="T3" fmla="*/ 129 h 206"/>
                <a:gd name="T4" fmla="*/ 281 w 309"/>
                <a:gd name="T5" fmla="*/ 105 h 206"/>
                <a:gd name="T6" fmla="*/ 240 w 309"/>
                <a:gd name="T7" fmla="*/ 5 h 206"/>
                <a:gd name="T8" fmla="*/ 207 w 309"/>
                <a:gd name="T9" fmla="*/ 38 h 206"/>
                <a:gd name="T10" fmla="*/ 195 w 309"/>
                <a:gd name="T11" fmla="*/ 44 h 206"/>
                <a:gd name="T12" fmla="*/ 130 w 309"/>
                <a:gd name="T13" fmla="*/ 35 h 206"/>
                <a:gd name="T14" fmla="*/ 94 w 309"/>
                <a:gd name="T15" fmla="*/ 43 h 206"/>
                <a:gd name="T16" fmla="*/ 76 w 309"/>
                <a:gd name="T17" fmla="*/ 2 h 206"/>
                <a:gd name="T18" fmla="*/ 2 w 309"/>
                <a:gd name="T19" fmla="*/ 76 h 206"/>
                <a:gd name="T20" fmla="*/ 41 w 309"/>
                <a:gd name="T21" fmla="*/ 96 h 206"/>
                <a:gd name="T22" fmla="*/ 50 w 309"/>
                <a:gd name="T23" fmla="*/ 142 h 206"/>
                <a:gd name="T24" fmla="*/ 83 w 309"/>
                <a:gd name="T25" fmla="*/ 170 h 206"/>
                <a:gd name="T26" fmla="*/ 113 w 309"/>
                <a:gd name="T27" fmla="*/ 195 h 206"/>
                <a:gd name="T28" fmla="*/ 142 w 309"/>
                <a:gd name="T29" fmla="*/ 189 h 206"/>
                <a:gd name="T30" fmla="*/ 153 w 309"/>
                <a:gd name="T31" fmla="*/ 200 h 206"/>
                <a:gd name="T32" fmla="*/ 201 w 309"/>
                <a:gd name="T33" fmla="*/ 190 h 206"/>
                <a:gd name="T34" fmla="*/ 237 w 309"/>
                <a:gd name="T35" fmla="*/ 16 h 206"/>
                <a:gd name="T36" fmla="*/ 218 w 309"/>
                <a:gd name="T37" fmla="*/ 34 h 206"/>
                <a:gd name="T38" fmla="*/ 189 w 309"/>
                <a:gd name="T39" fmla="*/ 52 h 206"/>
                <a:gd name="T40" fmla="*/ 259 w 309"/>
                <a:gd name="T41" fmla="*/ 90 h 206"/>
                <a:gd name="T42" fmla="*/ 177 w 309"/>
                <a:gd name="T43" fmla="*/ 70 h 206"/>
                <a:gd name="T44" fmla="*/ 138 w 309"/>
                <a:gd name="T45" fmla="*/ 71 h 206"/>
                <a:gd name="T46" fmla="*/ 32 w 309"/>
                <a:gd name="T47" fmla="*/ 91 h 206"/>
                <a:gd name="T48" fmla="*/ 91 w 309"/>
                <a:gd name="T49" fmla="*/ 31 h 206"/>
                <a:gd name="T50" fmla="*/ 57 w 309"/>
                <a:gd name="T51" fmla="*/ 124 h 206"/>
                <a:gd name="T52" fmla="*/ 86 w 309"/>
                <a:gd name="T53" fmla="*/ 118 h 206"/>
                <a:gd name="T54" fmla="*/ 73 w 309"/>
                <a:gd name="T55" fmla="*/ 158 h 206"/>
                <a:gd name="T56" fmla="*/ 104 w 309"/>
                <a:gd name="T57" fmla="*/ 126 h 206"/>
                <a:gd name="T58" fmla="*/ 73 w 309"/>
                <a:gd name="T59" fmla="*/ 158 h 206"/>
                <a:gd name="T60" fmla="*/ 110 w 309"/>
                <a:gd name="T61" fmla="*/ 148 h 206"/>
                <a:gd name="T62" fmla="*/ 107 w 309"/>
                <a:gd name="T63" fmla="*/ 174 h 206"/>
                <a:gd name="T64" fmla="*/ 119 w 309"/>
                <a:gd name="T65" fmla="*/ 176 h 206"/>
                <a:gd name="T66" fmla="*/ 140 w 309"/>
                <a:gd name="T67" fmla="*/ 177 h 206"/>
                <a:gd name="T68" fmla="*/ 184 w 309"/>
                <a:gd name="T69" fmla="*/ 184 h 206"/>
                <a:gd name="T70" fmla="*/ 163 w 309"/>
                <a:gd name="T71" fmla="*/ 162 h 206"/>
                <a:gd name="T72" fmla="*/ 156 w 309"/>
                <a:gd name="T73" fmla="*/ 169 h 206"/>
                <a:gd name="T74" fmla="*/ 160 w 309"/>
                <a:gd name="T75" fmla="*/ 193 h 206"/>
                <a:gd name="T76" fmla="*/ 133 w 309"/>
                <a:gd name="T77" fmla="*/ 155 h 206"/>
                <a:gd name="T78" fmla="*/ 112 w 309"/>
                <a:gd name="T79" fmla="*/ 119 h 206"/>
                <a:gd name="T80" fmla="*/ 68 w 309"/>
                <a:gd name="T81" fmla="*/ 98 h 206"/>
                <a:gd name="T82" fmla="*/ 48 w 309"/>
                <a:gd name="T83" fmla="*/ 89 h 206"/>
                <a:gd name="T84" fmla="*/ 121 w 309"/>
                <a:gd name="T85" fmla="*/ 50 h 206"/>
                <a:gd name="T86" fmla="*/ 133 w 309"/>
                <a:gd name="T87" fmla="*/ 53 h 206"/>
                <a:gd name="T88" fmla="*/ 152 w 309"/>
                <a:gd name="T89" fmla="*/ 85 h 206"/>
                <a:gd name="T90" fmla="*/ 153 w 309"/>
                <a:gd name="T91" fmla="*/ 85 h 206"/>
                <a:gd name="T92" fmla="*/ 154 w 309"/>
                <a:gd name="T93" fmla="*/ 84 h 206"/>
                <a:gd name="T94" fmla="*/ 233 w 309"/>
                <a:gd name="T95" fmla="*/ 140 h 206"/>
                <a:gd name="T96" fmla="*/ 206 w 309"/>
                <a:gd name="T97" fmla="*/ 135 h 206"/>
                <a:gd name="T98" fmla="*/ 191 w 309"/>
                <a:gd name="T99" fmla="*/ 120 h 206"/>
                <a:gd name="T100" fmla="*/ 215 w 309"/>
                <a:gd name="T101" fmla="*/ 158 h 206"/>
                <a:gd name="T102" fmla="*/ 176 w 309"/>
                <a:gd name="T103" fmla="*/ 140 h 206"/>
                <a:gd name="T104" fmla="*/ 169 w 309"/>
                <a:gd name="T105" fmla="*/ 147 h 206"/>
                <a:gd name="T106" fmla="*/ 195 w 309"/>
                <a:gd name="T107" fmla="*/ 17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9" h="206">
                  <a:moveTo>
                    <a:pt x="221" y="175"/>
                  </a:moveTo>
                  <a:cubicBezTo>
                    <a:pt x="225" y="171"/>
                    <a:pt x="227" y="166"/>
                    <a:pt x="227" y="162"/>
                  </a:cubicBezTo>
                  <a:cubicBezTo>
                    <a:pt x="231" y="162"/>
                    <a:pt x="236" y="160"/>
                    <a:pt x="239" y="157"/>
                  </a:cubicBezTo>
                  <a:cubicBezTo>
                    <a:pt x="245" y="150"/>
                    <a:pt x="246" y="141"/>
                    <a:pt x="241" y="134"/>
                  </a:cubicBezTo>
                  <a:cubicBezTo>
                    <a:pt x="241" y="134"/>
                    <a:pt x="241" y="133"/>
                    <a:pt x="240" y="133"/>
                  </a:cubicBezTo>
                  <a:cubicBezTo>
                    <a:pt x="236" y="129"/>
                    <a:pt x="236" y="129"/>
                    <a:pt x="236" y="129"/>
                  </a:cubicBezTo>
                  <a:cubicBezTo>
                    <a:pt x="266" y="97"/>
                    <a:pt x="266" y="97"/>
                    <a:pt x="266" y="97"/>
                  </a:cubicBezTo>
                  <a:cubicBezTo>
                    <a:pt x="274" y="105"/>
                    <a:pt x="274" y="105"/>
                    <a:pt x="274" y="105"/>
                  </a:cubicBezTo>
                  <a:cubicBezTo>
                    <a:pt x="276" y="106"/>
                    <a:pt x="279" y="106"/>
                    <a:pt x="281" y="105"/>
                  </a:cubicBezTo>
                  <a:cubicBezTo>
                    <a:pt x="307" y="79"/>
                    <a:pt x="307" y="79"/>
                    <a:pt x="307" y="79"/>
                  </a:cubicBezTo>
                  <a:cubicBezTo>
                    <a:pt x="309" y="77"/>
                    <a:pt x="309" y="73"/>
                    <a:pt x="307" y="71"/>
                  </a:cubicBezTo>
                  <a:cubicBezTo>
                    <a:pt x="240" y="5"/>
                    <a:pt x="240" y="5"/>
                    <a:pt x="240" y="5"/>
                  </a:cubicBezTo>
                  <a:cubicBezTo>
                    <a:pt x="238" y="3"/>
                    <a:pt x="235" y="3"/>
                    <a:pt x="233" y="5"/>
                  </a:cubicBezTo>
                  <a:cubicBezTo>
                    <a:pt x="207" y="31"/>
                    <a:pt x="207" y="31"/>
                    <a:pt x="207" y="31"/>
                  </a:cubicBezTo>
                  <a:cubicBezTo>
                    <a:pt x="205" y="33"/>
                    <a:pt x="205" y="36"/>
                    <a:pt x="207" y="38"/>
                  </a:cubicBezTo>
                  <a:cubicBezTo>
                    <a:pt x="216" y="46"/>
                    <a:pt x="216" y="46"/>
                    <a:pt x="216" y="46"/>
                  </a:cubicBezTo>
                  <a:cubicBezTo>
                    <a:pt x="213" y="48"/>
                    <a:pt x="210" y="49"/>
                    <a:pt x="206" y="49"/>
                  </a:cubicBezTo>
                  <a:cubicBezTo>
                    <a:pt x="202" y="49"/>
                    <a:pt x="198" y="46"/>
                    <a:pt x="195" y="44"/>
                  </a:cubicBezTo>
                  <a:cubicBezTo>
                    <a:pt x="189" y="40"/>
                    <a:pt x="183" y="36"/>
                    <a:pt x="176" y="36"/>
                  </a:cubicBezTo>
                  <a:cubicBezTo>
                    <a:pt x="169" y="36"/>
                    <a:pt x="160" y="37"/>
                    <a:pt x="151" y="41"/>
                  </a:cubicBezTo>
                  <a:cubicBezTo>
                    <a:pt x="148" y="39"/>
                    <a:pt x="140" y="33"/>
                    <a:pt x="130" y="35"/>
                  </a:cubicBezTo>
                  <a:cubicBezTo>
                    <a:pt x="124" y="36"/>
                    <a:pt x="120" y="39"/>
                    <a:pt x="116" y="41"/>
                  </a:cubicBezTo>
                  <a:cubicBezTo>
                    <a:pt x="111" y="44"/>
                    <a:pt x="108" y="46"/>
                    <a:pt x="104" y="46"/>
                  </a:cubicBezTo>
                  <a:cubicBezTo>
                    <a:pt x="100" y="45"/>
                    <a:pt x="97" y="44"/>
                    <a:pt x="94" y="43"/>
                  </a:cubicBezTo>
                  <a:cubicBezTo>
                    <a:pt x="102" y="35"/>
                    <a:pt x="102" y="35"/>
                    <a:pt x="102" y="35"/>
                  </a:cubicBezTo>
                  <a:cubicBezTo>
                    <a:pt x="104" y="33"/>
                    <a:pt x="104" y="30"/>
                    <a:pt x="102" y="28"/>
                  </a:cubicBezTo>
                  <a:cubicBezTo>
                    <a:pt x="76" y="2"/>
                    <a:pt x="76" y="2"/>
                    <a:pt x="76" y="2"/>
                  </a:cubicBezTo>
                  <a:cubicBezTo>
                    <a:pt x="74" y="0"/>
                    <a:pt x="71" y="0"/>
                    <a:pt x="69" y="2"/>
                  </a:cubicBezTo>
                  <a:cubicBezTo>
                    <a:pt x="2" y="68"/>
                    <a:pt x="2" y="68"/>
                    <a:pt x="2" y="68"/>
                  </a:cubicBezTo>
                  <a:cubicBezTo>
                    <a:pt x="0" y="70"/>
                    <a:pt x="0" y="74"/>
                    <a:pt x="2" y="76"/>
                  </a:cubicBezTo>
                  <a:cubicBezTo>
                    <a:pt x="28" y="101"/>
                    <a:pt x="28" y="101"/>
                    <a:pt x="28" y="101"/>
                  </a:cubicBezTo>
                  <a:cubicBezTo>
                    <a:pt x="30" y="103"/>
                    <a:pt x="33" y="103"/>
                    <a:pt x="35" y="101"/>
                  </a:cubicBezTo>
                  <a:cubicBezTo>
                    <a:pt x="41" y="96"/>
                    <a:pt x="41" y="96"/>
                    <a:pt x="41" y="96"/>
                  </a:cubicBezTo>
                  <a:cubicBezTo>
                    <a:pt x="57" y="109"/>
                    <a:pt x="57" y="109"/>
                    <a:pt x="57" y="109"/>
                  </a:cubicBezTo>
                  <a:cubicBezTo>
                    <a:pt x="50" y="116"/>
                    <a:pt x="50" y="116"/>
                    <a:pt x="50" y="116"/>
                  </a:cubicBezTo>
                  <a:cubicBezTo>
                    <a:pt x="43" y="123"/>
                    <a:pt x="43" y="135"/>
                    <a:pt x="50" y="142"/>
                  </a:cubicBezTo>
                  <a:cubicBezTo>
                    <a:pt x="53" y="145"/>
                    <a:pt x="57" y="147"/>
                    <a:pt x="61" y="148"/>
                  </a:cubicBezTo>
                  <a:cubicBezTo>
                    <a:pt x="60" y="154"/>
                    <a:pt x="61" y="160"/>
                    <a:pt x="66" y="165"/>
                  </a:cubicBezTo>
                  <a:cubicBezTo>
                    <a:pt x="71" y="170"/>
                    <a:pt x="77" y="171"/>
                    <a:pt x="83" y="170"/>
                  </a:cubicBezTo>
                  <a:cubicBezTo>
                    <a:pt x="84" y="174"/>
                    <a:pt x="85" y="178"/>
                    <a:pt x="89" y="181"/>
                  </a:cubicBezTo>
                  <a:cubicBezTo>
                    <a:pt x="94" y="186"/>
                    <a:pt x="101" y="188"/>
                    <a:pt x="107" y="186"/>
                  </a:cubicBezTo>
                  <a:cubicBezTo>
                    <a:pt x="108" y="189"/>
                    <a:pt x="110" y="193"/>
                    <a:pt x="113" y="195"/>
                  </a:cubicBezTo>
                  <a:cubicBezTo>
                    <a:pt x="120" y="202"/>
                    <a:pt x="130" y="202"/>
                    <a:pt x="137" y="194"/>
                  </a:cubicBezTo>
                  <a:cubicBezTo>
                    <a:pt x="137" y="194"/>
                    <a:pt x="137" y="194"/>
                    <a:pt x="137" y="194"/>
                  </a:cubicBezTo>
                  <a:cubicBezTo>
                    <a:pt x="142" y="189"/>
                    <a:pt x="142" y="189"/>
                    <a:pt x="142" y="189"/>
                  </a:cubicBezTo>
                  <a:cubicBezTo>
                    <a:pt x="152" y="199"/>
                    <a:pt x="152" y="199"/>
                    <a:pt x="152" y="199"/>
                  </a:cubicBezTo>
                  <a:cubicBezTo>
                    <a:pt x="153" y="200"/>
                    <a:pt x="153" y="200"/>
                    <a:pt x="153" y="200"/>
                  </a:cubicBezTo>
                  <a:cubicBezTo>
                    <a:pt x="153" y="200"/>
                    <a:pt x="153" y="200"/>
                    <a:pt x="153" y="200"/>
                  </a:cubicBezTo>
                  <a:cubicBezTo>
                    <a:pt x="160" y="206"/>
                    <a:pt x="168" y="205"/>
                    <a:pt x="175" y="199"/>
                  </a:cubicBezTo>
                  <a:cubicBezTo>
                    <a:pt x="177" y="197"/>
                    <a:pt x="178" y="195"/>
                    <a:pt x="179" y="192"/>
                  </a:cubicBezTo>
                  <a:cubicBezTo>
                    <a:pt x="186" y="197"/>
                    <a:pt x="195" y="196"/>
                    <a:pt x="201" y="190"/>
                  </a:cubicBezTo>
                  <a:cubicBezTo>
                    <a:pt x="204" y="187"/>
                    <a:pt x="205" y="183"/>
                    <a:pt x="206" y="180"/>
                  </a:cubicBezTo>
                  <a:cubicBezTo>
                    <a:pt x="211" y="180"/>
                    <a:pt x="217" y="179"/>
                    <a:pt x="221" y="175"/>
                  </a:cubicBezTo>
                  <a:close/>
                  <a:moveTo>
                    <a:pt x="237" y="16"/>
                  </a:moveTo>
                  <a:cubicBezTo>
                    <a:pt x="296" y="75"/>
                    <a:pt x="296" y="75"/>
                    <a:pt x="296" y="75"/>
                  </a:cubicBezTo>
                  <a:cubicBezTo>
                    <a:pt x="277" y="94"/>
                    <a:pt x="277" y="94"/>
                    <a:pt x="277" y="94"/>
                  </a:cubicBezTo>
                  <a:cubicBezTo>
                    <a:pt x="218" y="34"/>
                    <a:pt x="218" y="34"/>
                    <a:pt x="218" y="34"/>
                  </a:cubicBezTo>
                  <a:lnTo>
                    <a:pt x="237" y="16"/>
                  </a:lnTo>
                  <a:close/>
                  <a:moveTo>
                    <a:pt x="176" y="46"/>
                  </a:moveTo>
                  <a:cubicBezTo>
                    <a:pt x="180" y="46"/>
                    <a:pt x="184" y="49"/>
                    <a:pt x="189" y="52"/>
                  </a:cubicBezTo>
                  <a:cubicBezTo>
                    <a:pt x="194" y="55"/>
                    <a:pt x="199" y="59"/>
                    <a:pt x="205" y="59"/>
                  </a:cubicBezTo>
                  <a:cubicBezTo>
                    <a:pt x="213" y="60"/>
                    <a:pt x="220" y="56"/>
                    <a:pt x="223" y="53"/>
                  </a:cubicBezTo>
                  <a:cubicBezTo>
                    <a:pt x="259" y="90"/>
                    <a:pt x="259" y="90"/>
                    <a:pt x="259" y="90"/>
                  </a:cubicBezTo>
                  <a:cubicBezTo>
                    <a:pt x="229" y="122"/>
                    <a:pt x="229" y="122"/>
                    <a:pt x="229" y="122"/>
                  </a:cubicBezTo>
                  <a:cubicBezTo>
                    <a:pt x="224" y="117"/>
                    <a:pt x="224" y="117"/>
                    <a:pt x="224" y="117"/>
                  </a:cubicBezTo>
                  <a:cubicBezTo>
                    <a:pt x="177" y="70"/>
                    <a:pt x="177" y="70"/>
                    <a:pt x="177" y="70"/>
                  </a:cubicBezTo>
                  <a:cubicBezTo>
                    <a:pt x="176" y="69"/>
                    <a:pt x="175" y="68"/>
                    <a:pt x="174" y="68"/>
                  </a:cubicBezTo>
                  <a:cubicBezTo>
                    <a:pt x="173" y="68"/>
                    <a:pt x="160" y="68"/>
                    <a:pt x="149" y="76"/>
                  </a:cubicBezTo>
                  <a:cubicBezTo>
                    <a:pt x="144" y="77"/>
                    <a:pt x="140" y="74"/>
                    <a:pt x="138" y="71"/>
                  </a:cubicBezTo>
                  <a:cubicBezTo>
                    <a:pt x="136" y="69"/>
                    <a:pt x="135" y="65"/>
                    <a:pt x="140" y="60"/>
                  </a:cubicBezTo>
                  <a:cubicBezTo>
                    <a:pt x="151" y="48"/>
                    <a:pt x="166" y="46"/>
                    <a:pt x="176" y="46"/>
                  </a:cubicBezTo>
                  <a:close/>
                  <a:moveTo>
                    <a:pt x="32" y="91"/>
                  </a:moveTo>
                  <a:cubicBezTo>
                    <a:pt x="13" y="72"/>
                    <a:pt x="13" y="72"/>
                    <a:pt x="13" y="72"/>
                  </a:cubicBezTo>
                  <a:cubicBezTo>
                    <a:pt x="72" y="13"/>
                    <a:pt x="72" y="13"/>
                    <a:pt x="72" y="13"/>
                  </a:cubicBezTo>
                  <a:cubicBezTo>
                    <a:pt x="91" y="31"/>
                    <a:pt x="91" y="31"/>
                    <a:pt x="91" y="31"/>
                  </a:cubicBezTo>
                  <a:lnTo>
                    <a:pt x="32" y="91"/>
                  </a:lnTo>
                  <a:close/>
                  <a:moveTo>
                    <a:pt x="57" y="135"/>
                  </a:moveTo>
                  <a:cubicBezTo>
                    <a:pt x="54" y="132"/>
                    <a:pt x="54" y="127"/>
                    <a:pt x="57" y="124"/>
                  </a:cubicBezTo>
                  <a:cubicBezTo>
                    <a:pt x="74" y="106"/>
                    <a:pt x="74" y="106"/>
                    <a:pt x="74" y="106"/>
                  </a:cubicBezTo>
                  <a:cubicBezTo>
                    <a:pt x="78" y="104"/>
                    <a:pt x="82" y="104"/>
                    <a:pt x="85" y="107"/>
                  </a:cubicBezTo>
                  <a:cubicBezTo>
                    <a:pt x="88" y="110"/>
                    <a:pt x="89" y="115"/>
                    <a:pt x="86" y="118"/>
                  </a:cubicBezTo>
                  <a:cubicBezTo>
                    <a:pt x="69" y="136"/>
                    <a:pt x="69" y="136"/>
                    <a:pt x="69" y="136"/>
                  </a:cubicBezTo>
                  <a:cubicBezTo>
                    <a:pt x="66" y="139"/>
                    <a:pt x="60" y="139"/>
                    <a:pt x="57" y="135"/>
                  </a:cubicBezTo>
                  <a:close/>
                  <a:moveTo>
                    <a:pt x="73" y="158"/>
                  </a:moveTo>
                  <a:cubicBezTo>
                    <a:pt x="70" y="155"/>
                    <a:pt x="70" y="149"/>
                    <a:pt x="73" y="146"/>
                  </a:cubicBezTo>
                  <a:cubicBezTo>
                    <a:pt x="94" y="125"/>
                    <a:pt x="94" y="125"/>
                    <a:pt x="94" y="125"/>
                  </a:cubicBezTo>
                  <a:cubicBezTo>
                    <a:pt x="97" y="123"/>
                    <a:pt x="101" y="123"/>
                    <a:pt x="104" y="126"/>
                  </a:cubicBezTo>
                  <a:cubicBezTo>
                    <a:pt x="107" y="129"/>
                    <a:pt x="108" y="134"/>
                    <a:pt x="106" y="137"/>
                  </a:cubicBezTo>
                  <a:cubicBezTo>
                    <a:pt x="85" y="158"/>
                    <a:pt x="85" y="158"/>
                    <a:pt x="85" y="158"/>
                  </a:cubicBezTo>
                  <a:cubicBezTo>
                    <a:pt x="82" y="161"/>
                    <a:pt x="76" y="161"/>
                    <a:pt x="73" y="158"/>
                  </a:cubicBezTo>
                  <a:close/>
                  <a:moveTo>
                    <a:pt x="96" y="174"/>
                  </a:moveTo>
                  <a:cubicBezTo>
                    <a:pt x="92" y="170"/>
                    <a:pt x="92" y="165"/>
                    <a:pt x="95" y="162"/>
                  </a:cubicBezTo>
                  <a:cubicBezTo>
                    <a:pt x="110" y="148"/>
                    <a:pt x="110" y="148"/>
                    <a:pt x="110" y="148"/>
                  </a:cubicBezTo>
                  <a:cubicBezTo>
                    <a:pt x="113" y="145"/>
                    <a:pt x="118" y="146"/>
                    <a:pt x="121" y="149"/>
                  </a:cubicBezTo>
                  <a:cubicBezTo>
                    <a:pt x="124" y="152"/>
                    <a:pt x="124" y="156"/>
                    <a:pt x="122" y="159"/>
                  </a:cubicBezTo>
                  <a:cubicBezTo>
                    <a:pt x="107" y="174"/>
                    <a:pt x="107" y="174"/>
                    <a:pt x="107" y="174"/>
                  </a:cubicBezTo>
                  <a:cubicBezTo>
                    <a:pt x="104" y="177"/>
                    <a:pt x="99" y="177"/>
                    <a:pt x="96" y="174"/>
                  </a:cubicBezTo>
                  <a:close/>
                  <a:moveTo>
                    <a:pt x="120" y="188"/>
                  </a:moveTo>
                  <a:cubicBezTo>
                    <a:pt x="116" y="185"/>
                    <a:pt x="116" y="180"/>
                    <a:pt x="119" y="176"/>
                  </a:cubicBezTo>
                  <a:cubicBezTo>
                    <a:pt x="129" y="167"/>
                    <a:pt x="129" y="167"/>
                    <a:pt x="129" y="167"/>
                  </a:cubicBezTo>
                  <a:cubicBezTo>
                    <a:pt x="133" y="164"/>
                    <a:pt x="137" y="165"/>
                    <a:pt x="140" y="168"/>
                  </a:cubicBezTo>
                  <a:cubicBezTo>
                    <a:pt x="143" y="171"/>
                    <a:pt x="142" y="175"/>
                    <a:pt x="140" y="177"/>
                  </a:cubicBezTo>
                  <a:cubicBezTo>
                    <a:pt x="130" y="187"/>
                    <a:pt x="130" y="187"/>
                    <a:pt x="130" y="187"/>
                  </a:cubicBezTo>
                  <a:cubicBezTo>
                    <a:pt x="128" y="190"/>
                    <a:pt x="123" y="192"/>
                    <a:pt x="120" y="188"/>
                  </a:cubicBezTo>
                  <a:close/>
                  <a:moveTo>
                    <a:pt x="184" y="184"/>
                  </a:moveTo>
                  <a:cubicBezTo>
                    <a:pt x="171" y="170"/>
                    <a:pt x="171" y="170"/>
                    <a:pt x="171" y="170"/>
                  </a:cubicBezTo>
                  <a:cubicBezTo>
                    <a:pt x="170" y="170"/>
                    <a:pt x="170" y="170"/>
                    <a:pt x="170" y="170"/>
                  </a:cubicBezTo>
                  <a:cubicBezTo>
                    <a:pt x="163" y="162"/>
                    <a:pt x="163" y="162"/>
                    <a:pt x="163" y="162"/>
                  </a:cubicBezTo>
                  <a:cubicBezTo>
                    <a:pt x="163" y="162"/>
                    <a:pt x="163" y="162"/>
                    <a:pt x="163" y="162"/>
                  </a:cubicBezTo>
                  <a:cubicBezTo>
                    <a:pt x="161" y="160"/>
                    <a:pt x="158" y="160"/>
                    <a:pt x="156" y="162"/>
                  </a:cubicBezTo>
                  <a:cubicBezTo>
                    <a:pt x="154" y="164"/>
                    <a:pt x="154" y="167"/>
                    <a:pt x="156" y="169"/>
                  </a:cubicBezTo>
                  <a:cubicBezTo>
                    <a:pt x="168" y="182"/>
                    <a:pt x="168" y="182"/>
                    <a:pt x="168" y="182"/>
                  </a:cubicBezTo>
                  <a:cubicBezTo>
                    <a:pt x="170" y="185"/>
                    <a:pt x="170" y="189"/>
                    <a:pt x="167" y="192"/>
                  </a:cubicBezTo>
                  <a:cubicBezTo>
                    <a:pt x="165" y="194"/>
                    <a:pt x="163" y="195"/>
                    <a:pt x="160" y="193"/>
                  </a:cubicBezTo>
                  <a:cubicBezTo>
                    <a:pt x="149" y="182"/>
                    <a:pt x="149" y="182"/>
                    <a:pt x="149" y="182"/>
                  </a:cubicBezTo>
                  <a:cubicBezTo>
                    <a:pt x="154" y="175"/>
                    <a:pt x="153" y="167"/>
                    <a:pt x="147" y="161"/>
                  </a:cubicBezTo>
                  <a:cubicBezTo>
                    <a:pt x="143" y="157"/>
                    <a:pt x="138" y="155"/>
                    <a:pt x="133" y="155"/>
                  </a:cubicBezTo>
                  <a:cubicBezTo>
                    <a:pt x="134" y="150"/>
                    <a:pt x="132" y="145"/>
                    <a:pt x="128" y="141"/>
                  </a:cubicBezTo>
                  <a:cubicBezTo>
                    <a:pt x="125" y="138"/>
                    <a:pt x="121" y="137"/>
                    <a:pt x="117" y="136"/>
                  </a:cubicBezTo>
                  <a:cubicBezTo>
                    <a:pt x="118" y="130"/>
                    <a:pt x="116" y="124"/>
                    <a:pt x="112" y="119"/>
                  </a:cubicBezTo>
                  <a:cubicBezTo>
                    <a:pt x="108" y="116"/>
                    <a:pt x="103" y="114"/>
                    <a:pt x="98" y="114"/>
                  </a:cubicBezTo>
                  <a:cubicBezTo>
                    <a:pt x="98" y="109"/>
                    <a:pt x="96" y="104"/>
                    <a:pt x="92" y="100"/>
                  </a:cubicBezTo>
                  <a:cubicBezTo>
                    <a:pt x="86" y="93"/>
                    <a:pt x="75" y="93"/>
                    <a:pt x="68" y="98"/>
                  </a:cubicBezTo>
                  <a:cubicBezTo>
                    <a:pt x="68" y="98"/>
                    <a:pt x="68" y="99"/>
                    <a:pt x="68" y="99"/>
                  </a:cubicBezTo>
                  <a:cubicBezTo>
                    <a:pt x="65" y="102"/>
                    <a:pt x="65" y="102"/>
                    <a:pt x="65" y="102"/>
                  </a:cubicBezTo>
                  <a:cubicBezTo>
                    <a:pt x="48" y="89"/>
                    <a:pt x="48" y="89"/>
                    <a:pt x="48" y="89"/>
                  </a:cubicBezTo>
                  <a:cubicBezTo>
                    <a:pt x="87" y="50"/>
                    <a:pt x="87" y="50"/>
                    <a:pt x="87" y="50"/>
                  </a:cubicBezTo>
                  <a:cubicBezTo>
                    <a:pt x="90" y="52"/>
                    <a:pt x="96" y="55"/>
                    <a:pt x="103" y="56"/>
                  </a:cubicBezTo>
                  <a:cubicBezTo>
                    <a:pt x="110" y="57"/>
                    <a:pt x="116" y="53"/>
                    <a:pt x="121" y="50"/>
                  </a:cubicBezTo>
                  <a:cubicBezTo>
                    <a:pt x="125" y="48"/>
                    <a:pt x="128" y="46"/>
                    <a:pt x="131" y="45"/>
                  </a:cubicBezTo>
                  <a:cubicBezTo>
                    <a:pt x="135" y="44"/>
                    <a:pt x="138" y="45"/>
                    <a:pt x="140" y="46"/>
                  </a:cubicBezTo>
                  <a:cubicBezTo>
                    <a:pt x="138" y="48"/>
                    <a:pt x="135" y="50"/>
                    <a:pt x="133" y="53"/>
                  </a:cubicBezTo>
                  <a:cubicBezTo>
                    <a:pt x="124" y="61"/>
                    <a:pt x="125" y="71"/>
                    <a:pt x="129" y="77"/>
                  </a:cubicBezTo>
                  <a:cubicBezTo>
                    <a:pt x="130" y="78"/>
                    <a:pt x="131" y="79"/>
                    <a:pt x="132" y="80"/>
                  </a:cubicBezTo>
                  <a:cubicBezTo>
                    <a:pt x="137" y="85"/>
                    <a:pt x="145" y="87"/>
                    <a:pt x="152" y="85"/>
                  </a:cubicBezTo>
                  <a:cubicBezTo>
                    <a:pt x="152" y="85"/>
                    <a:pt x="152" y="85"/>
                    <a:pt x="152" y="85"/>
                  </a:cubicBezTo>
                  <a:cubicBezTo>
                    <a:pt x="152" y="85"/>
                    <a:pt x="152" y="85"/>
                    <a:pt x="153" y="85"/>
                  </a:cubicBezTo>
                  <a:cubicBezTo>
                    <a:pt x="153" y="85"/>
                    <a:pt x="153" y="85"/>
                    <a:pt x="153" y="85"/>
                  </a:cubicBezTo>
                  <a:cubicBezTo>
                    <a:pt x="153" y="85"/>
                    <a:pt x="153" y="85"/>
                    <a:pt x="153" y="85"/>
                  </a:cubicBezTo>
                  <a:cubicBezTo>
                    <a:pt x="153" y="84"/>
                    <a:pt x="153" y="84"/>
                    <a:pt x="154" y="84"/>
                  </a:cubicBezTo>
                  <a:cubicBezTo>
                    <a:pt x="154" y="84"/>
                    <a:pt x="154" y="84"/>
                    <a:pt x="154" y="84"/>
                  </a:cubicBezTo>
                  <a:cubicBezTo>
                    <a:pt x="160" y="79"/>
                    <a:pt x="168" y="78"/>
                    <a:pt x="171" y="78"/>
                  </a:cubicBezTo>
                  <a:cubicBezTo>
                    <a:pt x="217" y="124"/>
                    <a:pt x="217" y="124"/>
                    <a:pt x="217" y="124"/>
                  </a:cubicBezTo>
                  <a:cubicBezTo>
                    <a:pt x="233" y="140"/>
                    <a:pt x="233" y="140"/>
                    <a:pt x="233" y="140"/>
                  </a:cubicBezTo>
                  <a:cubicBezTo>
                    <a:pt x="235" y="143"/>
                    <a:pt x="235" y="147"/>
                    <a:pt x="232" y="150"/>
                  </a:cubicBezTo>
                  <a:cubicBezTo>
                    <a:pt x="229" y="152"/>
                    <a:pt x="225" y="153"/>
                    <a:pt x="223" y="151"/>
                  </a:cubicBezTo>
                  <a:cubicBezTo>
                    <a:pt x="206" y="135"/>
                    <a:pt x="206" y="135"/>
                    <a:pt x="206" y="135"/>
                  </a:cubicBezTo>
                  <a:cubicBezTo>
                    <a:pt x="206" y="134"/>
                    <a:pt x="206" y="134"/>
                    <a:pt x="206" y="134"/>
                  </a:cubicBezTo>
                  <a:cubicBezTo>
                    <a:pt x="191" y="120"/>
                    <a:pt x="191" y="120"/>
                    <a:pt x="191" y="120"/>
                  </a:cubicBezTo>
                  <a:cubicBezTo>
                    <a:pt x="191" y="120"/>
                    <a:pt x="191" y="120"/>
                    <a:pt x="191" y="120"/>
                  </a:cubicBezTo>
                  <a:cubicBezTo>
                    <a:pt x="189" y="118"/>
                    <a:pt x="186" y="118"/>
                    <a:pt x="184" y="120"/>
                  </a:cubicBezTo>
                  <a:cubicBezTo>
                    <a:pt x="182" y="122"/>
                    <a:pt x="182" y="125"/>
                    <a:pt x="184" y="127"/>
                  </a:cubicBezTo>
                  <a:cubicBezTo>
                    <a:pt x="215" y="158"/>
                    <a:pt x="215" y="158"/>
                    <a:pt x="215" y="158"/>
                  </a:cubicBezTo>
                  <a:cubicBezTo>
                    <a:pt x="217" y="161"/>
                    <a:pt x="217" y="165"/>
                    <a:pt x="214" y="167"/>
                  </a:cubicBezTo>
                  <a:cubicBezTo>
                    <a:pt x="212" y="170"/>
                    <a:pt x="208" y="170"/>
                    <a:pt x="205" y="168"/>
                  </a:cubicBezTo>
                  <a:cubicBezTo>
                    <a:pt x="176" y="140"/>
                    <a:pt x="176" y="140"/>
                    <a:pt x="176" y="140"/>
                  </a:cubicBezTo>
                  <a:cubicBezTo>
                    <a:pt x="174" y="138"/>
                    <a:pt x="171" y="138"/>
                    <a:pt x="169" y="140"/>
                  </a:cubicBezTo>
                  <a:cubicBezTo>
                    <a:pt x="167" y="142"/>
                    <a:pt x="167" y="146"/>
                    <a:pt x="169" y="147"/>
                  </a:cubicBezTo>
                  <a:cubicBezTo>
                    <a:pt x="169" y="147"/>
                    <a:pt x="169" y="147"/>
                    <a:pt x="169" y="147"/>
                  </a:cubicBezTo>
                  <a:cubicBezTo>
                    <a:pt x="181" y="159"/>
                    <a:pt x="181" y="159"/>
                    <a:pt x="181" y="159"/>
                  </a:cubicBezTo>
                  <a:cubicBezTo>
                    <a:pt x="181" y="159"/>
                    <a:pt x="181" y="159"/>
                    <a:pt x="181" y="159"/>
                  </a:cubicBezTo>
                  <a:cubicBezTo>
                    <a:pt x="195" y="173"/>
                    <a:pt x="195" y="173"/>
                    <a:pt x="195" y="173"/>
                  </a:cubicBezTo>
                  <a:cubicBezTo>
                    <a:pt x="197" y="176"/>
                    <a:pt x="196" y="180"/>
                    <a:pt x="194" y="183"/>
                  </a:cubicBezTo>
                  <a:cubicBezTo>
                    <a:pt x="191" y="185"/>
                    <a:pt x="187" y="186"/>
                    <a:pt x="184" y="1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40">
              <a:extLst>
                <a:ext uri="{FF2B5EF4-FFF2-40B4-BE49-F238E27FC236}">
                  <a16:creationId xmlns:a16="http://schemas.microsoft.com/office/drawing/2014/main" id="{B3DC72CC-C96F-4D87-B9FE-276F04967D3D}"/>
                </a:ext>
              </a:extLst>
            </p:cNvPr>
            <p:cNvSpPr>
              <a:spLocks/>
            </p:cNvSpPr>
            <p:nvPr/>
          </p:nvSpPr>
          <p:spPr bwMode="auto">
            <a:xfrm>
              <a:off x="3699" y="3268"/>
              <a:ext cx="20" cy="17"/>
            </a:xfrm>
            <a:custGeom>
              <a:avLst/>
              <a:gdLst>
                <a:gd name="T0" fmla="*/ 3 w 13"/>
                <a:gd name="T1" fmla="*/ 10 h 12"/>
                <a:gd name="T2" fmla="*/ 11 w 13"/>
                <a:gd name="T3" fmla="*/ 10 h 12"/>
                <a:gd name="T4" fmla="*/ 11 w 13"/>
                <a:gd name="T5" fmla="*/ 2 h 12"/>
                <a:gd name="T6" fmla="*/ 3 w 13"/>
                <a:gd name="T7" fmla="*/ 2 h 12"/>
                <a:gd name="T8" fmla="*/ 3 w 13"/>
                <a:gd name="T9" fmla="*/ 10 h 12"/>
              </a:gdLst>
              <a:ahLst/>
              <a:cxnLst>
                <a:cxn ang="0">
                  <a:pos x="T0" y="T1"/>
                </a:cxn>
                <a:cxn ang="0">
                  <a:pos x="T2" y="T3"/>
                </a:cxn>
                <a:cxn ang="0">
                  <a:pos x="T4" y="T5"/>
                </a:cxn>
                <a:cxn ang="0">
                  <a:pos x="T6" y="T7"/>
                </a:cxn>
                <a:cxn ang="0">
                  <a:pos x="T8" y="T9"/>
                </a:cxn>
              </a:cxnLst>
              <a:rect l="0" t="0" r="r" b="b"/>
              <a:pathLst>
                <a:path w="13" h="12">
                  <a:moveTo>
                    <a:pt x="3" y="10"/>
                  </a:moveTo>
                  <a:cubicBezTo>
                    <a:pt x="5" y="12"/>
                    <a:pt x="8" y="12"/>
                    <a:pt x="11" y="10"/>
                  </a:cubicBezTo>
                  <a:cubicBezTo>
                    <a:pt x="13" y="8"/>
                    <a:pt x="13" y="4"/>
                    <a:pt x="11" y="2"/>
                  </a:cubicBezTo>
                  <a:cubicBezTo>
                    <a:pt x="8" y="0"/>
                    <a:pt x="5" y="0"/>
                    <a:pt x="3" y="2"/>
                  </a:cubicBezTo>
                  <a:cubicBezTo>
                    <a:pt x="0" y="4"/>
                    <a:pt x="0" y="8"/>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41">
              <a:extLst>
                <a:ext uri="{FF2B5EF4-FFF2-40B4-BE49-F238E27FC236}">
                  <a16:creationId xmlns:a16="http://schemas.microsoft.com/office/drawing/2014/main" id="{331E6BF0-688D-447B-AEFA-B13C821F2A21}"/>
                </a:ext>
              </a:extLst>
            </p:cNvPr>
            <p:cNvSpPr>
              <a:spLocks/>
            </p:cNvSpPr>
            <p:nvPr/>
          </p:nvSpPr>
          <p:spPr bwMode="auto">
            <a:xfrm>
              <a:off x="3952" y="3269"/>
              <a:ext cx="18" cy="19"/>
            </a:xfrm>
            <a:custGeom>
              <a:avLst/>
              <a:gdLst>
                <a:gd name="T0" fmla="*/ 10 w 12"/>
                <a:gd name="T1" fmla="*/ 3 h 13"/>
                <a:gd name="T2" fmla="*/ 2 w 12"/>
                <a:gd name="T3" fmla="*/ 3 h 13"/>
                <a:gd name="T4" fmla="*/ 2 w 12"/>
                <a:gd name="T5" fmla="*/ 10 h 13"/>
                <a:gd name="T6" fmla="*/ 10 w 12"/>
                <a:gd name="T7" fmla="*/ 10 h 13"/>
                <a:gd name="T8" fmla="*/ 10 w 12"/>
                <a:gd name="T9" fmla="*/ 3 h 13"/>
              </a:gdLst>
              <a:ahLst/>
              <a:cxnLst>
                <a:cxn ang="0">
                  <a:pos x="T0" y="T1"/>
                </a:cxn>
                <a:cxn ang="0">
                  <a:pos x="T2" y="T3"/>
                </a:cxn>
                <a:cxn ang="0">
                  <a:pos x="T4" y="T5"/>
                </a:cxn>
                <a:cxn ang="0">
                  <a:pos x="T6" y="T7"/>
                </a:cxn>
                <a:cxn ang="0">
                  <a:pos x="T8" y="T9"/>
                </a:cxn>
              </a:cxnLst>
              <a:rect l="0" t="0" r="r" b="b"/>
              <a:pathLst>
                <a:path w="12" h="13">
                  <a:moveTo>
                    <a:pt x="10" y="3"/>
                  </a:moveTo>
                  <a:cubicBezTo>
                    <a:pt x="8" y="0"/>
                    <a:pt x="4" y="0"/>
                    <a:pt x="2" y="3"/>
                  </a:cubicBezTo>
                  <a:cubicBezTo>
                    <a:pt x="0" y="5"/>
                    <a:pt x="0" y="8"/>
                    <a:pt x="2" y="10"/>
                  </a:cubicBezTo>
                  <a:cubicBezTo>
                    <a:pt x="4" y="13"/>
                    <a:pt x="8" y="13"/>
                    <a:pt x="10" y="10"/>
                  </a:cubicBezTo>
                  <a:cubicBezTo>
                    <a:pt x="12" y="8"/>
                    <a:pt x="12" y="5"/>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0" name="Group 163">
            <a:extLst>
              <a:ext uri="{FF2B5EF4-FFF2-40B4-BE49-F238E27FC236}">
                <a16:creationId xmlns:a16="http://schemas.microsoft.com/office/drawing/2014/main" id="{518A40AD-03BD-4363-A246-7035EB6906DA}"/>
              </a:ext>
            </a:extLst>
          </p:cNvPr>
          <p:cNvGrpSpPr>
            <a:grpSpLocks noChangeAspect="1"/>
          </p:cNvGrpSpPr>
          <p:nvPr/>
        </p:nvGrpSpPr>
        <p:grpSpPr bwMode="auto">
          <a:xfrm>
            <a:off x="9418586" y="5816297"/>
            <a:ext cx="373838" cy="484188"/>
            <a:chOff x="4709" y="3202"/>
            <a:chExt cx="332" cy="430"/>
          </a:xfrm>
          <a:solidFill>
            <a:schemeClr val="bg1">
              <a:lumMod val="50000"/>
            </a:schemeClr>
          </a:solidFill>
        </p:grpSpPr>
        <p:sp>
          <p:nvSpPr>
            <p:cNvPr id="24" name="Freeform 167">
              <a:extLst>
                <a:ext uri="{FF2B5EF4-FFF2-40B4-BE49-F238E27FC236}">
                  <a16:creationId xmlns:a16="http://schemas.microsoft.com/office/drawing/2014/main" id="{EA03FB0D-2F48-4380-8386-5152D2472BBE}"/>
                </a:ext>
              </a:extLst>
            </p:cNvPr>
            <p:cNvSpPr>
              <a:spLocks noEditPoints="1"/>
            </p:cNvSpPr>
            <p:nvPr/>
          </p:nvSpPr>
          <p:spPr bwMode="auto">
            <a:xfrm>
              <a:off x="4709" y="3202"/>
              <a:ext cx="332" cy="430"/>
            </a:xfrm>
            <a:custGeom>
              <a:avLst/>
              <a:gdLst>
                <a:gd name="T0" fmla="*/ 210 w 216"/>
                <a:gd name="T1" fmla="*/ 288 h 288"/>
                <a:gd name="T2" fmla="*/ 6 w 216"/>
                <a:gd name="T3" fmla="*/ 288 h 288"/>
                <a:gd name="T4" fmla="*/ 0 w 216"/>
                <a:gd name="T5" fmla="*/ 282 h 288"/>
                <a:gd name="T6" fmla="*/ 0 w 216"/>
                <a:gd name="T7" fmla="*/ 6 h 288"/>
                <a:gd name="T8" fmla="*/ 6 w 216"/>
                <a:gd name="T9" fmla="*/ 0 h 288"/>
                <a:gd name="T10" fmla="*/ 138 w 216"/>
                <a:gd name="T11" fmla="*/ 0 h 288"/>
                <a:gd name="T12" fmla="*/ 142 w 216"/>
                <a:gd name="T13" fmla="*/ 2 h 288"/>
                <a:gd name="T14" fmla="*/ 214 w 216"/>
                <a:gd name="T15" fmla="*/ 74 h 288"/>
                <a:gd name="T16" fmla="*/ 216 w 216"/>
                <a:gd name="T17" fmla="*/ 78 h 288"/>
                <a:gd name="T18" fmla="*/ 216 w 216"/>
                <a:gd name="T19" fmla="*/ 282 h 288"/>
                <a:gd name="T20" fmla="*/ 210 w 216"/>
                <a:gd name="T21" fmla="*/ 288 h 288"/>
                <a:gd name="T22" fmla="*/ 12 w 216"/>
                <a:gd name="T23" fmla="*/ 276 h 288"/>
                <a:gd name="T24" fmla="*/ 204 w 216"/>
                <a:gd name="T25" fmla="*/ 276 h 288"/>
                <a:gd name="T26" fmla="*/ 204 w 216"/>
                <a:gd name="T27" fmla="*/ 81 h 288"/>
                <a:gd name="T28" fmla="*/ 136 w 216"/>
                <a:gd name="T29" fmla="*/ 12 h 288"/>
                <a:gd name="T30" fmla="*/ 12 w 216"/>
                <a:gd name="T31" fmla="*/ 12 h 288"/>
                <a:gd name="T32" fmla="*/ 12 w 216"/>
                <a:gd name="T3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6" h="288">
                  <a:moveTo>
                    <a:pt x="210" y="288"/>
                  </a:moveTo>
                  <a:cubicBezTo>
                    <a:pt x="6" y="288"/>
                    <a:pt x="6" y="288"/>
                    <a:pt x="6" y="288"/>
                  </a:cubicBezTo>
                  <a:cubicBezTo>
                    <a:pt x="3" y="288"/>
                    <a:pt x="0" y="286"/>
                    <a:pt x="0" y="282"/>
                  </a:cubicBezTo>
                  <a:cubicBezTo>
                    <a:pt x="0" y="6"/>
                    <a:pt x="0" y="6"/>
                    <a:pt x="0" y="6"/>
                  </a:cubicBezTo>
                  <a:cubicBezTo>
                    <a:pt x="0" y="3"/>
                    <a:pt x="3" y="0"/>
                    <a:pt x="6" y="0"/>
                  </a:cubicBezTo>
                  <a:cubicBezTo>
                    <a:pt x="138" y="0"/>
                    <a:pt x="138" y="0"/>
                    <a:pt x="138" y="0"/>
                  </a:cubicBezTo>
                  <a:cubicBezTo>
                    <a:pt x="140" y="0"/>
                    <a:pt x="141" y="1"/>
                    <a:pt x="142" y="2"/>
                  </a:cubicBezTo>
                  <a:cubicBezTo>
                    <a:pt x="214" y="74"/>
                    <a:pt x="214" y="74"/>
                    <a:pt x="214" y="74"/>
                  </a:cubicBezTo>
                  <a:cubicBezTo>
                    <a:pt x="216" y="75"/>
                    <a:pt x="216" y="77"/>
                    <a:pt x="216" y="78"/>
                  </a:cubicBezTo>
                  <a:cubicBezTo>
                    <a:pt x="216" y="282"/>
                    <a:pt x="216" y="282"/>
                    <a:pt x="216" y="282"/>
                  </a:cubicBezTo>
                  <a:cubicBezTo>
                    <a:pt x="216" y="286"/>
                    <a:pt x="214" y="288"/>
                    <a:pt x="210" y="288"/>
                  </a:cubicBezTo>
                  <a:close/>
                  <a:moveTo>
                    <a:pt x="12" y="276"/>
                  </a:moveTo>
                  <a:cubicBezTo>
                    <a:pt x="204" y="276"/>
                    <a:pt x="204" y="276"/>
                    <a:pt x="204" y="276"/>
                  </a:cubicBezTo>
                  <a:cubicBezTo>
                    <a:pt x="204" y="81"/>
                    <a:pt x="204" y="81"/>
                    <a:pt x="204" y="81"/>
                  </a:cubicBezTo>
                  <a:cubicBezTo>
                    <a:pt x="136" y="12"/>
                    <a:pt x="136" y="12"/>
                    <a:pt x="136" y="12"/>
                  </a:cubicBezTo>
                  <a:cubicBezTo>
                    <a:pt x="12" y="12"/>
                    <a:pt x="12" y="12"/>
                    <a:pt x="12" y="12"/>
                  </a:cubicBezTo>
                  <a:lnTo>
                    <a:pt x="12"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68">
              <a:extLst>
                <a:ext uri="{FF2B5EF4-FFF2-40B4-BE49-F238E27FC236}">
                  <a16:creationId xmlns:a16="http://schemas.microsoft.com/office/drawing/2014/main" id="{2168A9D0-F3EA-449A-9A3A-5E085A5FC9FD}"/>
                </a:ext>
              </a:extLst>
            </p:cNvPr>
            <p:cNvSpPr>
              <a:spLocks/>
            </p:cNvSpPr>
            <p:nvPr/>
          </p:nvSpPr>
          <p:spPr bwMode="auto">
            <a:xfrm>
              <a:off x="4912" y="3202"/>
              <a:ext cx="129" cy="125"/>
            </a:xfrm>
            <a:custGeom>
              <a:avLst/>
              <a:gdLst>
                <a:gd name="T0" fmla="*/ 78 w 84"/>
                <a:gd name="T1" fmla="*/ 84 h 84"/>
                <a:gd name="T2" fmla="*/ 6 w 84"/>
                <a:gd name="T3" fmla="*/ 84 h 84"/>
                <a:gd name="T4" fmla="*/ 0 w 84"/>
                <a:gd name="T5" fmla="*/ 78 h 84"/>
                <a:gd name="T6" fmla="*/ 0 w 84"/>
                <a:gd name="T7" fmla="*/ 6 h 84"/>
                <a:gd name="T8" fmla="*/ 6 w 84"/>
                <a:gd name="T9" fmla="*/ 0 h 84"/>
                <a:gd name="T10" fmla="*/ 12 w 84"/>
                <a:gd name="T11" fmla="*/ 6 h 84"/>
                <a:gd name="T12" fmla="*/ 12 w 84"/>
                <a:gd name="T13" fmla="*/ 72 h 84"/>
                <a:gd name="T14" fmla="*/ 78 w 84"/>
                <a:gd name="T15" fmla="*/ 72 h 84"/>
                <a:gd name="T16" fmla="*/ 84 w 84"/>
                <a:gd name="T17" fmla="*/ 78 h 84"/>
                <a:gd name="T18" fmla="*/ 78 w 84"/>
                <a:gd name="T1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78" y="84"/>
                  </a:moveTo>
                  <a:cubicBezTo>
                    <a:pt x="6" y="84"/>
                    <a:pt x="6" y="84"/>
                    <a:pt x="6" y="84"/>
                  </a:cubicBezTo>
                  <a:cubicBezTo>
                    <a:pt x="3" y="84"/>
                    <a:pt x="0" y="82"/>
                    <a:pt x="0" y="78"/>
                  </a:cubicBezTo>
                  <a:cubicBezTo>
                    <a:pt x="0" y="6"/>
                    <a:pt x="0" y="6"/>
                    <a:pt x="0" y="6"/>
                  </a:cubicBezTo>
                  <a:cubicBezTo>
                    <a:pt x="0" y="3"/>
                    <a:pt x="3" y="0"/>
                    <a:pt x="6" y="0"/>
                  </a:cubicBezTo>
                  <a:cubicBezTo>
                    <a:pt x="10" y="0"/>
                    <a:pt x="12" y="3"/>
                    <a:pt x="12" y="6"/>
                  </a:cubicBezTo>
                  <a:cubicBezTo>
                    <a:pt x="12" y="72"/>
                    <a:pt x="12" y="72"/>
                    <a:pt x="12" y="72"/>
                  </a:cubicBezTo>
                  <a:cubicBezTo>
                    <a:pt x="78" y="72"/>
                    <a:pt x="78" y="72"/>
                    <a:pt x="78" y="72"/>
                  </a:cubicBezTo>
                  <a:cubicBezTo>
                    <a:pt x="82" y="72"/>
                    <a:pt x="84" y="75"/>
                    <a:pt x="84" y="78"/>
                  </a:cubicBezTo>
                  <a:cubicBezTo>
                    <a:pt x="84" y="82"/>
                    <a:pt x="82"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9">
              <a:extLst>
                <a:ext uri="{FF2B5EF4-FFF2-40B4-BE49-F238E27FC236}">
                  <a16:creationId xmlns:a16="http://schemas.microsoft.com/office/drawing/2014/main" id="{66291483-490B-4DEA-AEF5-BE9FED9A8E35}"/>
                </a:ext>
              </a:extLst>
            </p:cNvPr>
            <p:cNvSpPr>
              <a:spLocks/>
            </p:cNvSpPr>
            <p:nvPr/>
          </p:nvSpPr>
          <p:spPr bwMode="auto">
            <a:xfrm>
              <a:off x="4766" y="3489"/>
              <a:ext cx="219" cy="18"/>
            </a:xfrm>
            <a:custGeom>
              <a:avLst/>
              <a:gdLst>
                <a:gd name="T0" fmla="*/ 137 w 143"/>
                <a:gd name="T1" fmla="*/ 12 h 12"/>
                <a:gd name="T2" fmla="*/ 6 w 143"/>
                <a:gd name="T3" fmla="*/ 12 h 12"/>
                <a:gd name="T4" fmla="*/ 0 w 143"/>
                <a:gd name="T5" fmla="*/ 6 h 12"/>
                <a:gd name="T6" fmla="*/ 6 w 143"/>
                <a:gd name="T7" fmla="*/ 0 h 12"/>
                <a:gd name="T8" fmla="*/ 137 w 143"/>
                <a:gd name="T9" fmla="*/ 0 h 12"/>
                <a:gd name="T10" fmla="*/ 143 w 143"/>
                <a:gd name="T11" fmla="*/ 6 h 12"/>
                <a:gd name="T12" fmla="*/ 137 w 1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43" h="12">
                  <a:moveTo>
                    <a:pt x="137" y="12"/>
                  </a:moveTo>
                  <a:cubicBezTo>
                    <a:pt x="6" y="12"/>
                    <a:pt x="6" y="12"/>
                    <a:pt x="6" y="12"/>
                  </a:cubicBezTo>
                  <a:cubicBezTo>
                    <a:pt x="3" y="12"/>
                    <a:pt x="0" y="10"/>
                    <a:pt x="0" y="6"/>
                  </a:cubicBezTo>
                  <a:cubicBezTo>
                    <a:pt x="0" y="3"/>
                    <a:pt x="3" y="0"/>
                    <a:pt x="6" y="0"/>
                  </a:cubicBezTo>
                  <a:cubicBezTo>
                    <a:pt x="137" y="0"/>
                    <a:pt x="137" y="0"/>
                    <a:pt x="137" y="0"/>
                  </a:cubicBezTo>
                  <a:cubicBezTo>
                    <a:pt x="141" y="0"/>
                    <a:pt x="143" y="3"/>
                    <a:pt x="143" y="6"/>
                  </a:cubicBezTo>
                  <a:cubicBezTo>
                    <a:pt x="143" y="10"/>
                    <a:pt x="141" y="12"/>
                    <a:pt x="1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0">
              <a:extLst>
                <a:ext uri="{FF2B5EF4-FFF2-40B4-BE49-F238E27FC236}">
                  <a16:creationId xmlns:a16="http://schemas.microsoft.com/office/drawing/2014/main" id="{1A7D66E4-C8CD-4686-B631-2CFE92A1FA52}"/>
                </a:ext>
              </a:extLst>
            </p:cNvPr>
            <p:cNvSpPr>
              <a:spLocks/>
            </p:cNvSpPr>
            <p:nvPr/>
          </p:nvSpPr>
          <p:spPr bwMode="auto">
            <a:xfrm>
              <a:off x="4875" y="3453"/>
              <a:ext cx="110"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10"/>
                    <a:pt x="0" y="6"/>
                  </a:cubicBezTo>
                  <a:cubicBezTo>
                    <a:pt x="0" y="3"/>
                    <a:pt x="3" y="0"/>
                    <a:pt x="6" y="0"/>
                  </a:cubicBezTo>
                  <a:cubicBezTo>
                    <a:pt x="66" y="0"/>
                    <a:pt x="66" y="0"/>
                    <a:pt x="66" y="0"/>
                  </a:cubicBezTo>
                  <a:cubicBezTo>
                    <a:pt x="70" y="0"/>
                    <a:pt x="72" y="3"/>
                    <a:pt x="72" y="6"/>
                  </a:cubicBezTo>
                  <a:cubicBezTo>
                    <a:pt x="72" y="10"/>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71">
              <a:extLst>
                <a:ext uri="{FF2B5EF4-FFF2-40B4-BE49-F238E27FC236}">
                  <a16:creationId xmlns:a16="http://schemas.microsoft.com/office/drawing/2014/main" id="{E31F78C0-1707-40D2-941C-C0F8E3CD667F}"/>
                </a:ext>
              </a:extLst>
            </p:cNvPr>
            <p:cNvSpPr>
              <a:spLocks/>
            </p:cNvSpPr>
            <p:nvPr/>
          </p:nvSpPr>
          <p:spPr bwMode="auto">
            <a:xfrm>
              <a:off x="4912" y="3417"/>
              <a:ext cx="73" cy="18"/>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3" y="12"/>
                    <a:pt x="0" y="10"/>
                    <a:pt x="0" y="6"/>
                  </a:cubicBezTo>
                  <a:cubicBezTo>
                    <a:pt x="0" y="3"/>
                    <a:pt x="3" y="0"/>
                    <a:pt x="6" y="0"/>
                  </a:cubicBezTo>
                  <a:cubicBezTo>
                    <a:pt x="42" y="0"/>
                    <a:pt x="42" y="0"/>
                    <a:pt x="42" y="0"/>
                  </a:cubicBezTo>
                  <a:cubicBezTo>
                    <a:pt x="46" y="0"/>
                    <a:pt x="48" y="3"/>
                    <a:pt x="48" y="6"/>
                  </a:cubicBezTo>
                  <a:cubicBezTo>
                    <a:pt x="48" y="10"/>
                    <a:pt x="46"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72">
              <a:extLst>
                <a:ext uri="{FF2B5EF4-FFF2-40B4-BE49-F238E27FC236}">
                  <a16:creationId xmlns:a16="http://schemas.microsoft.com/office/drawing/2014/main" id="{13873E39-B58C-497E-8953-59C6D2233476}"/>
                </a:ext>
              </a:extLst>
            </p:cNvPr>
            <p:cNvSpPr>
              <a:spLocks/>
            </p:cNvSpPr>
            <p:nvPr/>
          </p:nvSpPr>
          <p:spPr bwMode="auto">
            <a:xfrm>
              <a:off x="4912" y="3381"/>
              <a:ext cx="73" cy="18"/>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3" y="12"/>
                    <a:pt x="0" y="10"/>
                    <a:pt x="0" y="6"/>
                  </a:cubicBezTo>
                  <a:cubicBezTo>
                    <a:pt x="0" y="3"/>
                    <a:pt x="3" y="0"/>
                    <a:pt x="6" y="0"/>
                  </a:cubicBezTo>
                  <a:cubicBezTo>
                    <a:pt x="42" y="0"/>
                    <a:pt x="42" y="0"/>
                    <a:pt x="42" y="0"/>
                  </a:cubicBezTo>
                  <a:cubicBezTo>
                    <a:pt x="46" y="0"/>
                    <a:pt x="48" y="3"/>
                    <a:pt x="48" y="6"/>
                  </a:cubicBezTo>
                  <a:cubicBezTo>
                    <a:pt x="48" y="10"/>
                    <a:pt x="46"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73">
              <a:extLst>
                <a:ext uri="{FF2B5EF4-FFF2-40B4-BE49-F238E27FC236}">
                  <a16:creationId xmlns:a16="http://schemas.microsoft.com/office/drawing/2014/main" id="{5C56721F-4AB4-464D-95E3-04D38CBE6C02}"/>
                </a:ext>
              </a:extLst>
            </p:cNvPr>
            <p:cNvSpPr>
              <a:spLocks/>
            </p:cNvSpPr>
            <p:nvPr/>
          </p:nvSpPr>
          <p:spPr bwMode="auto">
            <a:xfrm>
              <a:off x="4766" y="3525"/>
              <a:ext cx="219" cy="17"/>
            </a:xfrm>
            <a:custGeom>
              <a:avLst/>
              <a:gdLst>
                <a:gd name="T0" fmla="*/ 137 w 143"/>
                <a:gd name="T1" fmla="*/ 12 h 12"/>
                <a:gd name="T2" fmla="*/ 6 w 143"/>
                <a:gd name="T3" fmla="*/ 12 h 12"/>
                <a:gd name="T4" fmla="*/ 0 w 143"/>
                <a:gd name="T5" fmla="*/ 6 h 12"/>
                <a:gd name="T6" fmla="*/ 6 w 143"/>
                <a:gd name="T7" fmla="*/ 0 h 12"/>
                <a:gd name="T8" fmla="*/ 137 w 143"/>
                <a:gd name="T9" fmla="*/ 0 h 12"/>
                <a:gd name="T10" fmla="*/ 143 w 143"/>
                <a:gd name="T11" fmla="*/ 6 h 12"/>
                <a:gd name="T12" fmla="*/ 137 w 1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43" h="12">
                  <a:moveTo>
                    <a:pt x="137" y="12"/>
                  </a:moveTo>
                  <a:cubicBezTo>
                    <a:pt x="6" y="12"/>
                    <a:pt x="6" y="12"/>
                    <a:pt x="6" y="12"/>
                  </a:cubicBezTo>
                  <a:cubicBezTo>
                    <a:pt x="3" y="12"/>
                    <a:pt x="0" y="10"/>
                    <a:pt x="0" y="6"/>
                  </a:cubicBezTo>
                  <a:cubicBezTo>
                    <a:pt x="0" y="3"/>
                    <a:pt x="3" y="0"/>
                    <a:pt x="6" y="0"/>
                  </a:cubicBezTo>
                  <a:cubicBezTo>
                    <a:pt x="137" y="0"/>
                    <a:pt x="137" y="0"/>
                    <a:pt x="137" y="0"/>
                  </a:cubicBezTo>
                  <a:cubicBezTo>
                    <a:pt x="141" y="0"/>
                    <a:pt x="143" y="3"/>
                    <a:pt x="143" y="6"/>
                  </a:cubicBezTo>
                  <a:cubicBezTo>
                    <a:pt x="143" y="10"/>
                    <a:pt x="141" y="12"/>
                    <a:pt x="1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74">
              <a:extLst>
                <a:ext uri="{FF2B5EF4-FFF2-40B4-BE49-F238E27FC236}">
                  <a16:creationId xmlns:a16="http://schemas.microsoft.com/office/drawing/2014/main" id="{E44361D8-FFFA-43E8-83C9-583DC6BE88F3}"/>
                </a:ext>
              </a:extLst>
            </p:cNvPr>
            <p:cNvSpPr>
              <a:spLocks/>
            </p:cNvSpPr>
            <p:nvPr/>
          </p:nvSpPr>
          <p:spPr bwMode="auto">
            <a:xfrm>
              <a:off x="4766" y="3560"/>
              <a:ext cx="219" cy="18"/>
            </a:xfrm>
            <a:custGeom>
              <a:avLst/>
              <a:gdLst>
                <a:gd name="T0" fmla="*/ 137 w 143"/>
                <a:gd name="T1" fmla="*/ 12 h 12"/>
                <a:gd name="T2" fmla="*/ 6 w 143"/>
                <a:gd name="T3" fmla="*/ 12 h 12"/>
                <a:gd name="T4" fmla="*/ 0 w 143"/>
                <a:gd name="T5" fmla="*/ 6 h 12"/>
                <a:gd name="T6" fmla="*/ 6 w 143"/>
                <a:gd name="T7" fmla="*/ 0 h 12"/>
                <a:gd name="T8" fmla="*/ 137 w 143"/>
                <a:gd name="T9" fmla="*/ 0 h 12"/>
                <a:gd name="T10" fmla="*/ 143 w 143"/>
                <a:gd name="T11" fmla="*/ 6 h 12"/>
                <a:gd name="T12" fmla="*/ 137 w 1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43" h="12">
                  <a:moveTo>
                    <a:pt x="137" y="12"/>
                  </a:moveTo>
                  <a:cubicBezTo>
                    <a:pt x="6" y="12"/>
                    <a:pt x="6" y="12"/>
                    <a:pt x="6" y="12"/>
                  </a:cubicBezTo>
                  <a:cubicBezTo>
                    <a:pt x="3" y="12"/>
                    <a:pt x="0" y="10"/>
                    <a:pt x="0" y="6"/>
                  </a:cubicBezTo>
                  <a:cubicBezTo>
                    <a:pt x="0" y="3"/>
                    <a:pt x="3" y="0"/>
                    <a:pt x="6" y="0"/>
                  </a:cubicBezTo>
                  <a:cubicBezTo>
                    <a:pt x="137" y="0"/>
                    <a:pt x="137" y="0"/>
                    <a:pt x="137" y="0"/>
                  </a:cubicBezTo>
                  <a:cubicBezTo>
                    <a:pt x="141" y="0"/>
                    <a:pt x="143" y="3"/>
                    <a:pt x="143" y="6"/>
                  </a:cubicBezTo>
                  <a:cubicBezTo>
                    <a:pt x="143" y="10"/>
                    <a:pt x="141" y="12"/>
                    <a:pt x="1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6" name="Group 216">
            <a:extLst>
              <a:ext uri="{FF2B5EF4-FFF2-40B4-BE49-F238E27FC236}">
                <a16:creationId xmlns:a16="http://schemas.microsoft.com/office/drawing/2014/main" id="{2F924B9A-D77E-4498-9971-700A3DDC3836}"/>
              </a:ext>
            </a:extLst>
          </p:cNvPr>
          <p:cNvGrpSpPr>
            <a:grpSpLocks noChangeAspect="1"/>
          </p:cNvGrpSpPr>
          <p:nvPr/>
        </p:nvGrpSpPr>
        <p:grpSpPr bwMode="auto">
          <a:xfrm>
            <a:off x="9418586" y="5829626"/>
            <a:ext cx="188583" cy="244249"/>
            <a:chOff x="4709" y="3100"/>
            <a:chExt cx="332" cy="430"/>
          </a:xfrm>
          <a:solidFill>
            <a:schemeClr val="bg1">
              <a:lumMod val="50000"/>
            </a:schemeClr>
          </a:solidFill>
        </p:grpSpPr>
        <p:sp>
          <p:nvSpPr>
            <p:cNvPr id="47" name="Freeform 217">
              <a:extLst>
                <a:ext uri="{FF2B5EF4-FFF2-40B4-BE49-F238E27FC236}">
                  <a16:creationId xmlns:a16="http://schemas.microsoft.com/office/drawing/2014/main" id="{9C42C754-9205-45E2-AA6F-22FC2A1DD4EF}"/>
                </a:ext>
              </a:extLst>
            </p:cNvPr>
            <p:cNvSpPr>
              <a:spLocks/>
            </p:cNvSpPr>
            <p:nvPr/>
          </p:nvSpPr>
          <p:spPr bwMode="auto">
            <a:xfrm>
              <a:off x="4820" y="3100"/>
              <a:ext cx="221" cy="430"/>
            </a:xfrm>
            <a:custGeom>
              <a:avLst/>
              <a:gdLst>
                <a:gd name="T0" fmla="*/ 72 w 144"/>
                <a:gd name="T1" fmla="*/ 288 h 288"/>
                <a:gd name="T2" fmla="*/ 0 w 144"/>
                <a:gd name="T3" fmla="*/ 216 h 288"/>
                <a:gd name="T4" fmla="*/ 0 w 144"/>
                <a:gd name="T5" fmla="*/ 72 h 288"/>
                <a:gd name="T6" fmla="*/ 72 w 144"/>
                <a:gd name="T7" fmla="*/ 0 h 288"/>
                <a:gd name="T8" fmla="*/ 144 w 144"/>
                <a:gd name="T9" fmla="*/ 72 h 288"/>
                <a:gd name="T10" fmla="*/ 138 w 144"/>
                <a:gd name="T11" fmla="*/ 78 h 288"/>
                <a:gd name="T12" fmla="*/ 132 w 144"/>
                <a:gd name="T13" fmla="*/ 72 h 288"/>
                <a:gd name="T14" fmla="*/ 72 w 144"/>
                <a:gd name="T15" fmla="*/ 12 h 288"/>
                <a:gd name="T16" fmla="*/ 12 w 144"/>
                <a:gd name="T17" fmla="*/ 72 h 288"/>
                <a:gd name="T18" fmla="*/ 12 w 144"/>
                <a:gd name="T19" fmla="*/ 216 h 288"/>
                <a:gd name="T20" fmla="*/ 72 w 144"/>
                <a:gd name="T21" fmla="*/ 276 h 288"/>
                <a:gd name="T22" fmla="*/ 132 w 144"/>
                <a:gd name="T23" fmla="*/ 216 h 288"/>
                <a:gd name="T24" fmla="*/ 138 w 144"/>
                <a:gd name="T25" fmla="*/ 210 h 288"/>
                <a:gd name="T26" fmla="*/ 144 w 144"/>
                <a:gd name="T27" fmla="*/ 216 h 288"/>
                <a:gd name="T28" fmla="*/ 72 w 144"/>
                <a:gd name="T29"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288">
                  <a:moveTo>
                    <a:pt x="72" y="288"/>
                  </a:moveTo>
                  <a:cubicBezTo>
                    <a:pt x="33" y="288"/>
                    <a:pt x="0" y="255"/>
                    <a:pt x="0" y="216"/>
                  </a:cubicBezTo>
                  <a:cubicBezTo>
                    <a:pt x="0" y="72"/>
                    <a:pt x="0" y="72"/>
                    <a:pt x="0" y="72"/>
                  </a:cubicBezTo>
                  <a:cubicBezTo>
                    <a:pt x="0" y="32"/>
                    <a:pt x="33" y="0"/>
                    <a:pt x="72" y="0"/>
                  </a:cubicBezTo>
                  <a:cubicBezTo>
                    <a:pt x="112" y="0"/>
                    <a:pt x="144" y="32"/>
                    <a:pt x="144" y="72"/>
                  </a:cubicBezTo>
                  <a:cubicBezTo>
                    <a:pt x="144" y="75"/>
                    <a:pt x="142" y="78"/>
                    <a:pt x="138" y="78"/>
                  </a:cubicBezTo>
                  <a:cubicBezTo>
                    <a:pt x="135" y="78"/>
                    <a:pt x="132" y="75"/>
                    <a:pt x="132" y="72"/>
                  </a:cubicBezTo>
                  <a:cubicBezTo>
                    <a:pt x="132" y="39"/>
                    <a:pt x="105" y="12"/>
                    <a:pt x="72" y="12"/>
                  </a:cubicBezTo>
                  <a:cubicBezTo>
                    <a:pt x="39" y="12"/>
                    <a:pt x="12" y="39"/>
                    <a:pt x="12" y="72"/>
                  </a:cubicBezTo>
                  <a:cubicBezTo>
                    <a:pt x="12" y="216"/>
                    <a:pt x="12" y="216"/>
                    <a:pt x="12" y="216"/>
                  </a:cubicBezTo>
                  <a:cubicBezTo>
                    <a:pt x="12" y="249"/>
                    <a:pt x="39" y="276"/>
                    <a:pt x="72" y="276"/>
                  </a:cubicBezTo>
                  <a:cubicBezTo>
                    <a:pt x="105" y="276"/>
                    <a:pt x="132" y="249"/>
                    <a:pt x="132" y="216"/>
                  </a:cubicBezTo>
                  <a:cubicBezTo>
                    <a:pt x="132" y="212"/>
                    <a:pt x="135" y="210"/>
                    <a:pt x="138" y="210"/>
                  </a:cubicBezTo>
                  <a:cubicBezTo>
                    <a:pt x="142" y="210"/>
                    <a:pt x="144" y="212"/>
                    <a:pt x="144" y="216"/>
                  </a:cubicBezTo>
                  <a:cubicBezTo>
                    <a:pt x="144" y="255"/>
                    <a:pt x="112" y="288"/>
                    <a:pt x="72" y="2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18">
              <a:extLst>
                <a:ext uri="{FF2B5EF4-FFF2-40B4-BE49-F238E27FC236}">
                  <a16:creationId xmlns:a16="http://schemas.microsoft.com/office/drawing/2014/main" id="{42BCC824-3028-4062-893D-5CF1D82549D9}"/>
                </a:ext>
              </a:extLst>
            </p:cNvPr>
            <p:cNvSpPr>
              <a:spLocks/>
            </p:cNvSpPr>
            <p:nvPr/>
          </p:nvSpPr>
          <p:spPr bwMode="auto">
            <a:xfrm>
              <a:off x="4709" y="3279"/>
              <a:ext cx="295" cy="18"/>
            </a:xfrm>
            <a:custGeom>
              <a:avLst/>
              <a:gdLst>
                <a:gd name="T0" fmla="*/ 186 w 192"/>
                <a:gd name="T1" fmla="*/ 12 h 12"/>
                <a:gd name="T2" fmla="*/ 6 w 192"/>
                <a:gd name="T3" fmla="*/ 12 h 12"/>
                <a:gd name="T4" fmla="*/ 0 w 192"/>
                <a:gd name="T5" fmla="*/ 6 h 12"/>
                <a:gd name="T6" fmla="*/ 6 w 192"/>
                <a:gd name="T7" fmla="*/ 0 h 12"/>
                <a:gd name="T8" fmla="*/ 186 w 192"/>
                <a:gd name="T9" fmla="*/ 0 h 12"/>
                <a:gd name="T10" fmla="*/ 192 w 192"/>
                <a:gd name="T11" fmla="*/ 6 h 12"/>
                <a:gd name="T12" fmla="*/ 186 w 19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92" h="12">
                  <a:moveTo>
                    <a:pt x="186" y="12"/>
                  </a:moveTo>
                  <a:cubicBezTo>
                    <a:pt x="6" y="12"/>
                    <a:pt x="6" y="12"/>
                    <a:pt x="6" y="12"/>
                  </a:cubicBezTo>
                  <a:cubicBezTo>
                    <a:pt x="3" y="12"/>
                    <a:pt x="0" y="9"/>
                    <a:pt x="0" y="6"/>
                  </a:cubicBezTo>
                  <a:cubicBezTo>
                    <a:pt x="0" y="2"/>
                    <a:pt x="3" y="0"/>
                    <a:pt x="6" y="0"/>
                  </a:cubicBezTo>
                  <a:cubicBezTo>
                    <a:pt x="186" y="0"/>
                    <a:pt x="186" y="0"/>
                    <a:pt x="186" y="0"/>
                  </a:cubicBezTo>
                  <a:cubicBezTo>
                    <a:pt x="190" y="0"/>
                    <a:pt x="192" y="2"/>
                    <a:pt x="192" y="6"/>
                  </a:cubicBezTo>
                  <a:cubicBezTo>
                    <a:pt x="192" y="9"/>
                    <a:pt x="190" y="12"/>
                    <a:pt x="18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19">
              <a:extLst>
                <a:ext uri="{FF2B5EF4-FFF2-40B4-BE49-F238E27FC236}">
                  <a16:creationId xmlns:a16="http://schemas.microsoft.com/office/drawing/2014/main" id="{D77E97C8-DD36-4D03-AE56-BE43CB95747F}"/>
                </a:ext>
              </a:extLst>
            </p:cNvPr>
            <p:cNvSpPr>
              <a:spLocks/>
            </p:cNvSpPr>
            <p:nvPr/>
          </p:nvSpPr>
          <p:spPr bwMode="auto">
            <a:xfrm>
              <a:off x="4709" y="3333"/>
              <a:ext cx="258" cy="18"/>
            </a:xfrm>
            <a:custGeom>
              <a:avLst/>
              <a:gdLst>
                <a:gd name="T0" fmla="*/ 162 w 168"/>
                <a:gd name="T1" fmla="*/ 12 h 12"/>
                <a:gd name="T2" fmla="*/ 6 w 168"/>
                <a:gd name="T3" fmla="*/ 12 h 12"/>
                <a:gd name="T4" fmla="*/ 0 w 168"/>
                <a:gd name="T5" fmla="*/ 6 h 12"/>
                <a:gd name="T6" fmla="*/ 6 w 168"/>
                <a:gd name="T7" fmla="*/ 0 h 12"/>
                <a:gd name="T8" fmla="*/ 162 w 168"/>
                <a:gd name="T9" fmla="*/ 0 h 12"/>
                <a:gd name="T10" fmla="*/ 168 w 168"/>
                <a:gd name="T11" fmla="*/ 6 h 12"/>
                <a:gd name="T12" fmla="*/ 162 w 16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68" h="12">
                  <a:moveTo>
                    <a:pt x="162" y="12"/>
                  </a:moveTo>
                  <a:cubicBezTo>
                    <a:pt x="6" y="12"/>
                    <a:pt x="6" y="12"/>
                    <a:pt x="6" y="12"/>
                  </a:cubicBezTo>
                  <a:cubicBezTo>
                    <a:pt x="3" y="12"/>
                    <a:pt x="0" y="9"/>
                    <a:pt x="0" y="6"/>
                  </a:cubicBezTo>
                  <a:cubicBezTo>
                    <a:pt x="0" y="2"/>
                    <a:pt x="3" y="0"/>
                    <a:pt x="6" y="0"/>
                  </a:cubicBezTo>
                  <a:cubicBezTo>
                    <a:pt x="162" y="0"/>
                    <a:pt x="162" y="0"/>
                    <a:pt x="162" y="0"/>
                  </a:cubicBezTo>
                  <a:cubicBezTo>
                    <a:pt x="166" y="0"/>
                    <a:pt x="168" y="2"/>
                    <a:pt x="168" y="6"/>
                  </a:cubicBezTo>
                  <a:cubicBezTo>
                    <a:pt x="168" y="9"/>
                    <a:pt x="166" y="12"/>
                    <a:pt x="16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0" name="Group 100">
            <a:extLst>
              <a:ext uri="{FF2B5EF4-FFF2-40B4-BE49-F238E27FC236}">
                <a16:creationId xmlns:a16="http://schemas.microsoft.com/office/drawing/2014/main" id="{A4ABAED3-5F1A-4353-97B9-6624318ACE05}"/>
              </a:ext>
            </a:extLst>
          </p:cNvPr>
          <p:cNvGrpSpPr>
            <a:grpSpLocks noChangeAspect="1"/>
          </p:cNvGrpSpPr>
          <p:nvPr/>
        </p:nvGrpSpPr>
        <p:grpSpPr bwMode="auto">
          <a:xfrm>
            <a:off x="2301423" y="5860066"/>
            <a:ext cx="478760" cy="479886"/>
            <a:chOff x="6719" y="1948"/>
            <a:chExt cx="425" cy="426"/>
          </a:xfrm>
          <a:solidFill>
            <a:schemeClr val="bg1">
              <a:lumMod val="50000"/>
            </a:schemeClr>
          </a:solidFill>
        </p:grpSpPr>
        <p:sp>
          <p:nvSpPr>
            <p:cNvPr id="51" name="Freeform 101">
              <a:extLst>
                <a:ext uri="{FF2B5EF4-FFF2-40B4-BE49-F238E27FC236}">
                  <a16:creationId xmlns:a16="http://schemas.microsoft.com/office/drawing/2014/main" id="{FAAE5F99-7930-476B-BAD4-103285CCAA41}"/>
                </a:ext>
              </a:extLst>
            </p:cNvPr>
            <p:cNvSpPr>
              <a:spLocks noEditPoints="1"/>
            </p:cNvSpPr>
            <p:nvPr/>
          </p:nvSpPr>
          <p:spPr bwMode="auto">
            <a:xfrm>
              <a:off x="6870" y="1948"/>
              <a:ext cx="124" cy="124"/>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8" y="84"/>
                    <a:pt x="0" y="65"/>
                    <a:pt x="0" y="42"/>
                  </a:cubicBezTo>
                  <a:cubicBezTo>
                    <a:pt x="0" y="19"/>
                    <a:pt x="18" y="0"/>
                    <a:pt x="42" y="0"/>
                  </a:cubicBezTo>
                  <a:cubicBezTo>
                    <a:pt x="65" y="0"/>
                    <a:pt x="84" y="19"/>
                    <a:pt x="84" y="42"/>
                  </a:cubicBezTo>
                  <a:cubicBezTo>
                    <a:pt x="84" y="65"/>
                    <a:pt x="65" y="84"/>
                    <a:pt x="42" y="84"/>
                  </a:cubicBezTo>
                  <a:close/>
                  <a:moveTo>
                    <a:pt x="42" y="12"/>
                  </a:moveTo>
                  <a:cubicBezTo>
                    <a:pt x="25" y="12"/>
                    <a:pt x="12" y="26"/>
                    <a:pt x="12" y="42"/>
                  </a:cubicBezTo>
                  <a:cubicBezTo>
                    <a:pt x="12" y="59"/>
                    <a:pt x="25" y="72"/>
                    <a:pt x="42" y="72"/>
                  </a:cubicBezTo>
                  <a:cubicBezTo>
                    <a:pt x="58" y="72"/>
                    <a:pt x="72" y="59"/>
                    <a:pt x="72" y="42"/>
                  </a:cubicBezTo>
                  <a:cubicBezTo>
                    <a:pt x="72" y="26"/>
                    <a:pt x="58"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2" name="Freeform 102">
              <a:extLst>
                <a:ext uri="{FF2B5EF4-FFF2-40B4-BE49-F238E27FC236}">
                  <a16:creationId xmlns:a16="http://schemas.microsoft.com/office/drawing/2014/main" id="{7414B296-AAEB-4409-8471-BEEE2A443730}"/>
                </a:ext>
              </a:extLst>
            </p:cNvPr>
            <p:cNvSpPr>
              <a:spLocks noEditPoints="1"/>
            </p:cNvSpPr>
            <p:nvPr/>
          </p:nvSpPr>
          <p:spPr bwMode="auto">
            <a:xfrm>
              <a:off x="6843" y="2090"/>
              <a:ext cx="177" cy="195"/>
            </a:xfrm>
            <a:custGeom>
              <a:avLst/>
              <a:gdLst>
                <a:gd name="T0" fmla="*/ 78 w 120"/>
                <a:gd name="T1" fmla="*/ 132 h 132"/>
                <a:gd name="T2" fmla="*/ 42 w 120"/>
                <a:gd name="T3" fmla="*/ 132 h 132"/>
                <a:gd name="T4" fmla="*/ 36 w 120"/>
                <a:gd name="T5" fmla="*/ 126 h 132"/>
                <a:gd name="T6" fmla="*/ 36 w 120"/>
                <a:gd name="T7" fmla="*/ 79 h 132"/>
                <a:gd name="T8" fmla="*/ 0 w 120"/>
                <a:gd name="T9" fmla="*/ 6 h 132"/>
                <a:gd name="T10" fmla="*/ 6 w 120"/>
                <a:gd name="T11" fmla="*/ 0 h 132"/>
                <a:gd name="T12" fmla="*/ 114 w 120"/>
                <a:gd name="T13" fmla="*/ 0 h 132"/>
                <a:gd name="T14" fmla="*/ 120 w 120"/>
                <a:gd name="T15" fmla="*/ 6 h 132"/>
                <a:gd name="T16" fmla="*/ 84 w 120"/>
                <a:gd name="T17" fmla="*/ 79 h 132"/>
                <a:gd name="T18" fmla="*/ 84 w 120"/>
                <a:gd name="T19" fmla="*/ 126 h 132"/>
                <a:gd name="T20" fmla="*/ 78 w 120"/>
                <a:gd name="T21" fmla="*/ 132 h 132"/>
                <a:gd name="T22" fmla="*/ 48 w 120"/>
                <a:gd name="T23" fmla="*/ 120 h 132"/>
                <a:gd name="T24" fmla="*/ 72 w 120"/>
                <a:gd name="T25" fmla="*/ 120 h 132"/>
                <a:gd name="T26" fmla="*/ 72 w 120"/>
                <a:gd name="T27" fmla="*/ 75 h 132"/>
                <a:gd name="T28" fmla="*/ 76 w 120"/>
                <a:gd name="T29" fmla="*/ 69 h 132"/>
                <a:gd name="T30" fmla="*/ 107 w 120"/>
                <a:gd name="T31" fmla="*/ 12 h 132"/>
                <a:gd name="T32" fmla="*/ 12 w 120"/>
                <a:gd name="T33" fmla="*/ 12 h 132"/>
                <a:gd name="T34" fmla="*/ 44 w 120"/>
                <a:gd name="T35" fmla="*/ 69 h 132"/>
                <a:gd name="T36" fmla="*/ 48 w 120"/>
                <a:gd name="T37" fmla="*/ 75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8" y="132"/>
                    <a:pt x="36" y="130"/>
                    <a:pt x="36" y="126"/>
                  </a:cubicBezTo>
                  <a:cubicBezTo>
                    <a:pt x="36" y="79"/>
                    <a:pt x="36" y="79"/>
                    <a:pt x="36" y="79"/>
                  </a:cubicBezTo>
                  <a:cubicBezTo>
                    <a:pt x="12" y="67"/>
                    <a:pt x="0" y="34"/>
                    <a:pt x="0" y="6"/>
                  </a:cubicBezTo>
                  <a:cubicBezTo>
                    <a:pt x="0" y="3"/>
                    <a:pt x="2" y="0"/>
                    <a:pt x="6" y="0"/>
                  </a:cubicBezTo>
                  <a:cubicBezTo>
                    <a:pt x="114" y="0"/>
                    <a:pt x="114" y="0"/>
                    <a:pt x="114" y="0"/>
                  </a:cubicBezTo>
                  <a:cubicBezTo>
                    <a:pt x="117" y="0"/>
                    <a:pt x="120" y="3"/>
                    <a:pt x="120" y="6"/>
                  </a:cubicBezTo>
                  <a:cubicBezTo>
                    <a:pt x="120" y="34"/>
                    <a:pt x="107" y="67"/>
                    <a:pt x="84" y="79"/>
                  </a:cubicBezTo>
                  <a:cubicBezTo>
                    <a:pt x="84" y="126"/>
                    <a:pt x="84" y="126"/>
                    <a:pt x="84" y="126"/>
                  </a:cubicBezTo>
                  <a:cubicBezTo>
                    <a:pt x="84" y="130"/>
                    <a:pt x="81" y="132"/>
                    <a:pt x="78" y="132"/>
                  </a:cubicBezTo>
                  <a:close/>
                  <a:moveTo>
                    <a:pt x="48" y="120"/>
                  </a:moveTo>
                  <a:cubicBezTo>
                    <a:pt x="72" y="120"/>
                    <a:pt x="72" y="120"/>
                    <a:pt x="72" y="120"/>
                  </a:cubicBezTo>
                  <a:cubicBezTo>
                    <a:pt x="72" y="75"/>
                    <a:pt x="72" y="75"/>
                    <a:pt x="72" y="75"/>
                  </a:cubicBezTo>
                  <a:cubicBezTo>
                    <a:pt x="72" y="72"/>
                    <a:pt x="73" y="70"/>
                    <a:pt x="76" y="69"/>
                  </a:cubicBezTo>
                  <a:cubicBezTo>
                    <a:pt x="94" y="63"/>
                    <a:pt x="106" y="36"/>
                    <a:pt x="107" y="12"/>
                  </a:cubicBezTo>
                  <a:cubicBezTo>
                    <a:pt x="12" y="12"/>
                    <a:pt x="12" y="12"/>
                    <a:pt x="12" y="12"/>
                  </a:cubicBezTo>
                  <a:cubicBezTo>
                    <a:pt x="14" y="36"/>
                    <a:pt x="25" y="63"/>
                    <a:pt x="44" y="69"/>
                  </a:cubicBezTo>
                  <a:cubicBezTo>
                    <a:pt x="46" y="70"/>
                    <a:pt x="48" y="72"/>
                    <a:pt x="48" y="75"/>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3" name="Freeform 103">
              <a:extLst>
                <a:ext uri="{FF2B5EF4-FFF2-40B4-BE49-F238E27FC236}">
                  <a16:creationId xmlns:a16="http://schemas.microsoft.com/office/drawing/2014/main" id="{F97D299C-CA21-4981-94EF-A2ECBA085044}"/>
                </a:ext>
              </a:extLst>
            </p:cNvPr>
            <p:cNvSpPr>
              <a:spLocks/>
            </p:cNvSpPr>
            <p:nvPr/>
          </p:nvSpPr>
          <p:spPr bwMode="auto">
            <a:xfrm>
              <a:off x="6719" y="2189"/>
              <a:ext cx="184" cy="148"/>
            </a:xfrm>
            <a:custGeom>
              <a:avLst/>
              <a:gdLst>
                <a:gd name="T0" fmla="*/ 119 w 125"/>
                <a:gd name="T1" fmla="*/ 100 h 100"/>
                <a:gd name="T2" fmla="*/ 119 w 125"/>
                <a:gd name="T3" fmla="*/ 100 h 100"/>
                <a:gd name="T4" fmla="*/ 0 w 125"/>
                <a:gd name="T5" fmla="*/ 47 h 100"/>
                <a:gd name="T6" fmla="*/ 70 w 125"/>
                <a:gd name="T7" fmla="*/ 0 h 100"/>
                <a:gd name="T8" fmla="*/ 77 w 125"/>
                <a:gd name="T9" fmla="*/ 5 h 100"/>
                <a:gd name="T10" fmla="*/ 73 w 125"/>
                <a:gd name="T11" fmla="*/ 12 h 100"/>
                <a:gd name="T12" fmla="*/ 12 w 125"/>
                <a:gd name="T13" fmla="*/ 47 h 100"/>
                <a:gd name="T14" fmla="*/ 119 w 125"/>
                <a:gd name="T15" fmla="*/ 88 h 100"/>
                <a:gd name="T16" fmla="*/ 125 w 125"/>
                <a:gd name="T17" fmla="*/ 95 h 100"/>
                <a:gd name="T18" fmla="*/ 119 w 125"/>
                <a:gd name="T19"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0">
                  <a:moveTo>
                    <a:pt x="119" y="100"/>
                  </a:moveTo>
                  <a:cubicBezTo>
                    <a:pt x="119" y="100"/>
                    <a:pt x="119" y="100"/>
                    <a:pt x="119" y="100"/>
                  </a:cubicBezTo>
                  <a:cubicBezTo>
                    <a:pt x="61" y="97"/>
                    <a:pt x="0" y="79"/>
                    <a:pt x="0" y="47"/>
                  </a:cubicBezTo>
                  <a:cubicBezTo>
                    <a:pt x="0" y="27"/>
                    <a:pt x="25" y="10"/>
                    <a:pt x="70" y="0"/>
                  </a:cubicBezTo>
                  <a:cubicBezTo>
                    <a:pt x="74" y="0"/>
                    <a:pt x="77" y="2"/>
                    <a:pt x="77" y="5"/>
                  </a:cubicBezTo>
                  <a:cubicBezTo>
                    <a:pt x="78" y="8"/>
                    <a:pt x="76" y="11"/>
                    <a:pt x="73" y="12"/>
                  </a:cubicBezTo>
                  <a:cubicBezTo>
                    <a:pt x="36" y="20"/>
                    <a:pt x="12" y="34"/>
                    <a:pt x="12" y="47"/>
                  </a:cubicBezTo>
                  <a:cubicBezTo>
                    <a:pt x="12" y="64"/>
                    <a:pt x="52" y="84"/>
                    <a:pt x="119" y="88"/>
                  </a:cubicBezTo>
                  <a:cubicBezTo>
                    <a:pt x="123" y="89"/>
                    <a:pt x="125" y="92"/>
                    <a:pt x="125" y="95"/>
                  </a:cubicBezTo>
                  <a:cubicBezTo>
                    <a:pt x="125" y="98"/>
                    <a:pt x="122" y="100"/>
                    <a:pt x="119"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4" name="Freeform 104">
              <a:extLst>
                <a:ext uri="{FF2B5EF4-FFF2-40B4-BE49-F238E27FC236}">
                  <a16:creationId xmlns:a16="http://schemas.microsoft.com/office/drawing/2014/main" id="{EDC2C631-9005-465C-A1EC-9A5E4BBB27B9}"/>
                </a:ext>
              </a:extLst>
            </p:cNvPr>
            <p:cNvSpPr>
              <a:spLocks/>
            </p:cNvSpPr>
            <p:nvPr/>
          </p:nvSpPr>
          <p:spPr bwMode="auto">
            <a:xfrm>
              <a:off x="6940" y="2189"/>
              <a:ext cx="204" cy="150"/>
            </a:xfrm>
            <a:custGeom>
              <a:avLst/>
              <a:gdLst>
                <a:gd name="T0" fmla="*/ 6 w 138"/>
                <a:gd name="T1" fmla="*/ 101 h 101"/>
                <a:gd name="T2" fmla="*/ 0 w 138"/>
                <a:gd name="T3" fmla="*/ 95 h 101"/>
                <a:gd name="T4" fmla="*/ 5 w 138"/>
                <a:gd name="T5" fmla="*/ 89 h 101"/>
                <a:gd name="T6" fmla="*/ 126 w 138"/>
                <a:gd name="T7" fmla="*/ 47 h 101"/>
                <a:gd name="T8" fmla="*/ 65 w 138"/>
                <a:gd name="T9" fmla="*/ 12 h 101"/>
                <a:gd name="T10" fmla="*/ 60 w 138"/>
                <a:gd name="T11" fmla="*/ 5 h 101"/>
                <a:gd name="T12" fmla="*/ 67 w 138"/>
                <a:gd name="T13" fmla="*/ 0 h 101"/>
                <a:gd name="T14" fmla="*/ 138 w 138"/>
                <a:gd name="T15" fmla="*/ 47 h 101"/>
                <a:gd name="T16" fmla="*/ 6 w 138"/>
                <a:gd name="T17" fmla="*/ 101 h 101"/>
                <a:gd name="T18" fmla="*/ 6 w 138"/>
                <a:gd name="T19"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01">
                  <a:moveTo>
                    <a:pt x="6" y="101"/>
                  </a:moveTo>
                  <a:cubicBezTo>
                    <a:pt x="2" y="101"/>
                    <a:pt x="0" y="98"/>
                    <a:pt x="0" y="95"/>
                  </a:cubicBezTo>
                  <a:cubicBezTo>
                    <a:pt x="0" y="92"/>
                    <a:pt x="2" y="89"/>
                    <a:pt x="5" y="89"/>
                  </a:cubicBezTo>
                  <a:cubicBezTo>
                    <a:pt x="77" y="87"/>
                    <a:pt x="126" y="66"/>
                    <a:pt x="126" y="47"/>
                  </a:cubicBezTo>
                  <a:cubicBezTo>
                    <a:pt x="126" y="34"/>
                    <a:pt x="102" y="20"/>
                    <a:pt x="65" y="12"/>
                  </a:cubicBezTo>
                  <a:cubicBezTo>
                    <a:pt x="62" y="12"/>
                    <a:pt x="60" y="8"/>
                    <a:pt x="60" y="5"/>
                  </a:cubicBezTo>
                  <a:cubicBezTo>
                    <a:pt x="61" y="2"/>
                    <a:pt x="64" y="0"/>
                    <a:pt x="67" y="0"/>
                  </a:cubicBezTo>
                  <a:cubicBezTo>
                    <a:pt x="112" y="10"/>
                    <a:pt x="138" y="27"/>
                    <a:pt x="138" y="47"/>
                  </a:cubicBezTo>
                  <a:cubicBezTo>
                    <a:pt x="138" y="80"/>
                    <a:pt x="71" y="99"/>
                    <a:pt x="6" y="101"/>
                  </a:cubicBezTo>
                  <a:cubicBezTo>
                    <a:pt x="6" y="101"/>
                    <a:pt x="6" y="101"/>
                    <a:pt x="6"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5" name="Freeform 105">
              <a:extLst>
                <a:ext uri="{FF2B5EF4-FFF2-40B4-BE49-F238E27FC236}">
                  <a16:creationId xmlns:a16="http://schemas.microsoft.com/office/drawing/2014/main" id="{48C772AA-C950-4350-9FC0-D5AB320A8EA2}"/>
                </a:ext>
              </a:extLst>
            </p:cNvPr>
            <p:cNvSpPr>
              <a:spLocks/>
            </p:cNvSpPr>
            <p:nvPr/>
          </p:nvSpPr>
          <p:spPr bwMode="auto">
            <a:xfrm>
              <a:off x="6824" y="2262"/>
              <a:ext cx="79" cy="112"/>
            </a:xfrm>
            <a:custGeom>
              <a:avLst/>
              <a:gdLst>
                <a:gd name="T0" fmla="*/ 7 w 54"/>
                <a:gd name="T1" fmla="*/ 76 h 76"/>
                <a:gd name="T2" fmla="*/ 1 w 54"/>
                <a:gd name="T3" fmla="*/ 73 h 76"/>
                <a:gd name="T4" fmla="*/ 4 w 54"/>
                <a:gd name="T5" fmla="*/ 65 h 76"/>
                <a:gd name="T6" fmla="*/ 39 w 54"/>
                <a:gd name="T7" fmla="*/ 44 h 76"/>
                <a:gd name="T8" fmla="*/ 14 w 54"/>
                <a:gd name="T9" fmla="*/ 10 h 76"/>
                <a:gd name="T10" fmla="*/ 15 w 54"/>
                <a:gd name="T11" fmla="*/ 2 h 76"/>
                <a:gd name="T12" fmla="*/ 24 w 54"/>
                <a:gd name="T13" fmla="*/ 3 h 76"/>
                <a:gd name="T14" fmla="*/ 53 w 54"/>
                <a:gd name="T15" fmla="*/ 42 h 76"/>
                <a:gd name="T16" fmla="*/ 54 w 54"/>
                <a:gd name="T17" fmla="*/ 47 h 76"/>
                <a:gd name="T18" fmla="*/ 51 w 54"/>
                <a:gd name="T19" fmla="*/ 51 h 76"/>
                <a:gd name="T20" fmla="*/ 10 w 54"/>
                <a:gd name="T21" fmla="*/ 75 h 76"/>
                <a:gd name="T22" fmla="*/ 7 w 54"/>
                <a:gd name="T23"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76">
                  <a:moveTo>
                    <a:pt x="7" y="76"/>
                  </a:moveTo>
                  <a:cubicBezTo>
                    <a:pt x="5" y="76"/>
                    <a:pt x="3" y="75"/>
                    <a:pt x="1" y="73"/>
                  </a:cubicBezTo>
                  <a:cubicBezTo>
                    <a:pt x="0" y="70"/>
                    <a:pt x="1" y="67"/>
                    <a:pt x="4" y="65"/>
                  </a:cubicBezTo>
                  <a:cubicBezTo>
                    <a:pt x="39" y="44"/>
                    <a:pt x="39" y="44"/>
                    <a:pt x="39" y="44"/>
                  </a:cubicBezTo>
                  <a:cubicBezTo>
                    <a:pt x="14" y="10"/>
                    <a:pt x="14" y="10"/>
                    <a:pt x="14" y="10"/>
                  </a:cubicBezTo>
                  <a:cubicBezTo>
                    <a:pt x="12" y="7"/>
                    <a:pt x="13" y="4"/>
                    <a:pt x="15" y="2"/>
                  </a:cubicBezTo>
                  <a:cubicBezTo>
                    <a:pt x="18" y="0"/>
                    <a:pt x="22" y="0"/>
                    <a:pt x="24" y="3"/>
                  </a:cubicBezTo>
                  <a:cubicBezTo>
                    <a:pt x="53" y="42"/>
                    <a:pt x="53" y="42"/>
                    <a:pt x="53" y="42"/>
                  </a:cubicBezTo>
                  <a:cubicBezTo>
                    <a:pt x="54" y="43"/>
                    <a:pt x="54" y="45"/>
                    <a:pt x="54" y="47"/>
                  </a:cubicBezTo>
                  <a:cubicBezTo>
                    <a:pt x="54" y="48"/>
                    <a:pt x="53" y="50"/>
                    <a:pt x="51" y="51"/>
                  </a:cubicBezTo>
                  <a:cubicBezTo>
                    <a:pt x="10" y="75"/>
                    <a:pt x="10" y="75"/>
                    <a:pt x="10" y="75"/>
                  </a:cubicBezTo>
                  <a:cubicBezTo>
                    <a:pt x="9" y="76"/>
                    <a:pt x="8" y="76"/>
                    <a:pt x="7"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41" name="Titel 2">
            <a:extLst>
              <a:ext uri="{FF2B5EF4-FFF2-40B4-BE49-F238E27FC236}">
                <a16:creationId xmlns:a16="http://schemas.microsoft.com/office/drawing/2014/main" id="{D6169524-EB2E-42DD-A0E5-84FBD6E19BCC}"/>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spTree>
    <p:extLst>
      <p:ext uri="{BB962C8B-B14F-4D97-AF65-F5344CB8AC3E}">
        <p14:creationId xmlns:p14="http://schemas.microsoft.com/office/powerpoint/2010/main" val="2989624096"/>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Plaatsing</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891047" y="3847172"/>
            <a:ext cx="4335586" cy="1496383"/>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en-US" sz="1400" dirty="0">
                <a:solidFill>
                  <a:srgbClr val="000000"/>
                </a:solidFill>
                <a:latin typeface="Avenir LT Std 35 Light"/>
                <a:cs typeface="Arial" pitchFamily="34" charset="0"/>
              </a:rPr>
              <a:t>D</a:t>
            </a:r>
            <a:r>
              <a:rPr lang="nl-NL" sz="1400" dirty="0">
                <a:solidFill>
                  <a:srgbClr val="000000"/>
                </a:solidFill>
                <a:latin typeface="Avenir LT Std 35 Light"/>
                <a:cs typeface="Arial" pitchFamily="34" charset="0"/>
              </a:rPr>
              <a:t>e afspraken die gemaakt worden rondom de plaatsing worden in de digitale omgeving vastgelegd. De </a:t>
            </a:r>
            <a:r>
              <a:rPr lang="nl-NL" sz="1400" dirty="0" smtClean="0">
                <a:solidFill>
                  <a:srgbClr val="000000"/>
                </a:solidFill>
                <a:latin typeface="Avenir LT Std 35 Light"/>
                <a:cs typeface="Arial" pitchFamily="34" charset="0"/>
              </a:rPr>
              <a:t>burger </a:t>
            </a:r>
            <a:r>
              <a:rPr lang="nl-NL" sz="1400" dirty="0">
                <a:solidFill>
                  <a:srgbClr val="000000"/>
                </a:solidFill>
                <a:latin typeface="Avenir LT Std 35 Light"/>
                <a:cs typeface="Arial" pitchFamily="34" charset="0"/>
              </a:rPr>
              <a:t>ontvangt deze afspraken ook via het gewenste kanaal en deze zijn tevens terug te lezen in het dossier. </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891047" y="1175649"/>
            <a:ext cx="4335586" cy="2545295"/>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en-US" sz="1400" dirty="0">
                <a:solidFill>
                  <a:prstClr val="black"/>
                </a:solidFill>
                <a:latin typeface="Avenir LT Std 35 Light"/>
                <a:cs typeface="Arial" panose="020B0604020202020204" pitchFamily="34" charset="0"/>
              </a:rPr>
              <a:t>D</a:t>
            </a:r>
            <a:r>
              <a:rPr lang="nl-NL" sz="1400" dirty="0">
                <a:solidFill>
                  <a:prstClr val="black"/>
                </a:solidFill>
                <a:latin typeface="Avenir LT Std 35 Light"/>
                <a:cs typeface="Arial" panose="020B0604020202020204" pitchFamily="34" charset="0"/>
              </a:rPr>
              <a:t>e werkgever ontvangt de gegevens van de </a:t>
            </a:r>
            <a:r>
              <a:rPr lang="nl-NL" sz="1400" dirty="0" smtClean="0">
                <a:solidFill>
                  <a:prstClr val="black"/>
                </a:solidFill>
                <a:latin typeface="Avenir LT Std 35 Light"/>
                <a:cs typeface="Arial" panose="020B0604020202020204" pitchFamily="34" charset="0"/>
              </a:rPr>
              <a:t>burger </a:t>
            </a:r>
            <a:r>
              <a:rPr lang="nl-NL" sz="1400" dirty="0">
                <a:solidFill>
                  <a:prstClr val="black"/>
                </a:solidFill>
                <a:latin typeface="Avenir LT Std 35 Light"/>
                <a:cs typeface="Arial" panose="020B0604020202020204" pitchFamily="34" charset="0"/>
              </a:rPr>
              <a:t>en neemt contact op met de </a:t>
            </a:r>
            <a:r>
              <a:rPr lang="nl-NL" sz="1400" dirty="0" smtClean="0">
                <a:solidFill>
                  <a:prstClr val="black"/>
                </a:solidFill>
                <a:latin typeface="Avenir LT Std 35 Light"/>
                <a:cs typeface="Arial" panose="020B0604020202020204" pitchFamily="34" charset="0"/>
              </a:rPr>
              <a:t>burger </a:t>
            </a:r>
            <a:r>
              <a:rPr lang="nl-NL" sz="1400" dirty="0">
                <a:solidFill>
                  <a:prstClr val="black"/>
                </a:solidFill>
                <a:latin typeface="Avenir LT Std 35 Light"/>
                <a:cs typeface="Arial" panose="020B0604020202020204" pitchFamily="34" charset="0"/>
              </a:rPr>
              <a:t>om een gesprek in te plannen waarin wordt besproken of er een definitieve match is. Een mogelijkheid bestaat dat de professional ook deelneemt aan dit gesprek indien de </a:t>
            </a:r>
            <a:r>
              <a:rPr lang="nl-NL" sz="1400" dirty="0" smtClean="0">
                <a:solidFill>
                  <a:prstClr val="black"/>
                </a:solidFill>
                <a:latin typeface="Avenir LT Std 35 Light"/>
                <a:cs typeface="Arial" panose="020B0604020202020204" pitchFamily="34" charset="0"/>
              </a:rPr>
              <a:t>burger </a:t>
            </a:r>
            <a:r>
              <a:rPr lang="nl-NL" sz="1400" dirty="0">
                <a:solidFill>
                  <a:prstClr val="black"/>
                </a:solidFill>
                <a:latin typeface="Avenir LT Std 35 Light"/>
                <a:cs typeface="Arial" panose="020B0604020202020204" pitchFamily="34" charset="0"/>
              </a:rPr>
              <a:t>hierin ondersteund moet worden. De terugkoppeling van dit gesprek stuurt de werkgever naar de gemeente Amsterdam en </a:t>
            </a:r>
            <a:r>
              <a:rPr lang="nl-NL" sz="1400" dirty="0" smtClean="0">
                <a:solidFill>
                  <a:prstClr val="black"/>
                </a:solidFill>
                <a:latin typeface="Avenir LT Std 35 Light"/>
                <a:cs typeface="Arial" panose="020B0604020202020204" pitchFamily="34" charset="0"/>
              </a:rPr>
              <a:t>deze </a:t>
            </a:r>
            <a:r>
              <a:rPr lang="nl-NL" sz="1400" dirty="0">
                <a:solidFill>
                  <a:prstClr val="black"/>
                </a:solidFill>
                <a:latin typeface="Avenir LT Std 35 Light"/>
                <a:cs typeface="Arial" panose="020B0604020202020204" pitchFamily="34" charset="0"/>
              </a:rPr>
              <a:t>komt direct in het dossier te staan waar de professional bij kan. De professional en </a:t>
            </a:r>
            <a:r>
              <a:rPr lang="nl-NL" sz="1400" dirty="0" smtClean="0">
                <a:solidFill>
                  <a:prstClr val="black"/>
                </a:solidFill>
                <a:latin typeface="Avenir LT Std 35 Light"/>
                <a:cs typeface="Arial" panose="020B0604020202020204" pitchFamily="34" charset="0"/>
              </a:rPr>
              <a:t>burger ontvangen </a:t>
            </a:r>
            <a:r>
              <a:rPr lang="nl-NL" sz="1400" dirty="0">
                <a:solidFill>
                  <a:prstClr val="black"/>
                </a:solidFill>
                <a:latin typeface="Avenir LT Std 35 Light"/>
                <a:cs typeface="Arial" panose="020B0604020202020204" pitchFamily="34" charset="0"/>
              </a:rPr>
              <a:t>een notificatie zodra de terugkoppeling is opgenomen in het dossier.</a:t>
            </a:r>
            <a:endPar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342135"/>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41776" y="3720944"/>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353395" y="1174320"/>
            <a:ext cx="0" cy="5256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654256" y="1175647"/>
            <a:ext cx="1404000" cy="25452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venir LT Std 35 Light"/>
                <a:ea typeface="+mn-ea"/>
                <a:cs typeface="+mn-cs"/>
              </a:rPr>
              <a:t>Introductie</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02" name="Rectangle 101">
            <a:extLst>
              <a:ext uri="{FF2B5EF4-FFF2-40B4-BE49-F238E27FC236}">
                <a16:creationId xmlns:a16="http://schemas.microsoft.com/office/drawing/2014/main" id="{63205422-AC32-45DC-B723-E0471362C5B3}"/>
              </a:ext>
            </a:extLst>
          </p:cNvPr>
          <p:cNvSpPr/>
          <p:nvPr/>
        </p:nvSpPr>
        <p:spPr>
          <a:xfrm>
            <a:off x="654256" y="3848598"/>
            <a:ext cx="1404000" cy="14963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Afspraken maken en vastleggen</a:t>
            </a:r>
          </a:p>
        </p:txBody>
      </p:sp>
      <p:grpSp>
        <p:nvGrpSpPr>
          <p:cNvPr id="93" name="Group 72">
            <a:extLst>
              <a:ext uri="{FF2B5EF4-FFF2-40B4-BE49-F238E27FC236}">
                <a16:creationId xmlns:a16="http://schemas.microsoft.com/office/drawing/2014/main" id="{8E1A9D32-9314-4815-AA24-7D875A43A2CA}"/>
              </a:ext>
            </a:extLst>
          </p:cNvPr>
          <p:cNvGrpSpPr>
            <a:grpSpLocks noChangeAspect="1"/>
          </p:cNvGrpSpPr>
          <p:nvPr/>
        </p:nvGrpSpPr>
        <p:grpSpPr bwMode="auto">
          <a:xfrm>
            <a:off x="10770203" y="305354"/>
            <a:ext cx="479425" cy="478300"/>
            <a:chOff x="1356" y="1721"/>
            <a:chExt cx="426" cy="425"/>
          </a:xfrm>
          <a:solidFill>
            <a:schemeClr val="bg1">
              <a:lumMod val="85000"/>
            </a:schemeClr>
          </a:solidFill>
        </p:grpSpPr>
        <p:sp>
          <p:nvSpPr>
            <p:cNvPr id="100" name="Freeform 73">
              <a:extLst>
                <a:ext uri="{FF2B5EF4-FFF2-40B4-BE49-F238E27FC236}">
                  <a16:creationId xmlns:a16="http://schemas.microsoft.com/office/drawing/2014/main" id="{215E697F-6628-4C68-9655-D01944E9F488}"/>
                </a:ext>
              </a:extLst>
            </p:cNvPr>
            <p:cNvSpPr>
              <a:spLocks noEditPoints="1"/>
            </p:cNvSpPr>
            <p:nvPr/>
          </p:nvSpPr>
          <p:spPr bwMode="auto">
            <a:xfrm>
              <a:off x="1356" y="1721"/>
              <a:ext cx="426" cy="425"/>
            </a:xfrm>
            <a:custGeom>
              <a:avLst/>
              <a:gdLst>
                <a:gd name="T0" fmla="*/ 144 w 288"/>
                <a:gd name="T1" fmla="*/ 288 h 288"/>
                <a:gd name="T2" fmla="*/ 0 w 288"/>
                <a:gd name="T3" fmla="*/ 144 h 288"/>
                <a:gd name="T4" fmla="*/ 144 w 288"/>
                <a:gd name="T5" fmla="*/ 0 h 288"/>
                <a:gd name="T6" fmla="*/ 288 w 288"/>
                <a:gd name="T7" fmla="*/ 144 h 288"/>
                <a:gd name="T8" fmla="*/ 144 w 288"/>
                <a:gd name="T9" fmla="*/ 288 h 288"/>
                <a:gd name="T10" fmla="*/ 144 w 288"/>
                <a:gd name="T11" fmla="*/ 12 h 288"/>
                <a:gd name="T12" fmla="*/ 12 w 288"/>
                <a:gd name="T13" fmla="*/ 144 h 288"/>
                <a:gd name="T14" fmla="*/ 144 w 288"/>
                <a:gd name="T15" fmla="*/ 276 h 288"/>
                <a:gd name="T16" fmla="*/ 276 w 288"/>
                <a:gd name="T17" fmla="*/ 144 h 288"/>
                <a:gd name="T18" fmla="*/ 144 w 288"/>
                <a:gd name="T19"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144" y="288"/>
                  </a:moveTo>
                  <a:cubicBezTo>
                    <a:pt x="65" y="288"/>
                    <a:pt x="0" y="223"/>
                    <a:pt x="0" y="144"/>
                  </a:cubicBezTo>
                  <a:cubicBezTo>
                    <a:pt x="0" y="64"/>
                    <a:pt x="65" y="0"/>
                    <a:pt x="144" y="0"/>
                  </a:cubicBezTo>
                  <a:cubicBezTo>
                    <a:pt x="224" y="0"/>
                    <a:pt x="288" y="64"/>
                    <a:pt x="288" y="144"/>
                  </a:cubicBezTo>
                  <a:cubicBezTo>
                    <a:pt x="288" y="223"/>
                    <a:pt x="224" y="288"/>
                    <a:pt x="144" y="288"/>
                  </a:cubicBezTo>
                  <a:close/>
                  <a:moveTo>
                    <a:pt x="144" y="12"/>
                  </a:moveTo>
                  <a:cubicBezTo>
                    <a:pt x="72" y="12"/>
                    <a:pt x="12" y="71"/>
                    <a:pt x="12" y="144"/>
                  </a:cubicBezTo>
                  <a:cubicBezTo>
                    <a:pt x="12" y="216"/>
                    <a:pt x="72" y="276"/>
                    <a:pt x="144" y="276"/>
                  </a:cubicBezTo>
                  <a:cubicBezTo>
                    <a:pt x="217" y="276"/>
                    <a:pt x="276" y="216"/>
                    <a:pt x="276" y="144"/>
                  </a:cubicBezTo>
                  <a:cubicBezTo>
                    <a:pt x="276" y="71"/>
                    <a:pt x="217" y="12"/>
                    <a:pt x="14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3" name="Freeform 74">
              <a:extLst>
                <a:ext uri="{FF2B5EF4-FFF2-40B4-BE49-F238E27FC236}">
                  <a16:creationId xmlns:a16="http://schemas.microsoft.com/office/drawing/2014/main" id="{A0771AA1-B466-4B63-9F83-874DA22DEAF2}"/>
                </a:ext>
              </a:extLst>
            </p:cNvPr>
            <p:cNvSpPr>
              <a:spLocks noEditPoints="1"/>
            </p:cNvSpPr>
            <p:nvPr/>
          </p:nvSpPr>
          <p:spPr bwMode="auto">
            <a:xfrm>
              <a:off x="1427" y="1951"/>
              <a:ext cx="284" cy="142"/>
            </a:xfrm>
            <a:custGeom>
              <a:avLst/>
              <a:gdLst>
                <a:gd name="T0" fmla="*/ 96 w 192"/>
                <a:gd name="T1" fmla="*/ 96 h 96"/>
                <a:gd name="T2" fmla="*/ 0 w 192"/>
                <a:gd name="T3" fmla="*/ 6 h 96"/>
                <a:gd name="T4" fmla="*/ 6 w 192"/>
                <a:gd name="T5" fmla="*/ 0 h 96"/>
                <a:gd name="T6" fmla="*/ 186 w 192"/>
                <a:gd name="T7" fmla="*/ 0 h 96"/>
                <a:gd name="T8" fmla="*/ 192 w 192"/>
                <a:gd name="T9" fmla="*/ 6 h 96"/>
                <a:gd name="T10" fmla="*/ 96 w 192"/>
                <a:gd name="T11" fmla="*/ 96 h 96"/>
                <a:gd name="T12" fmla="*/ 13 w 192"/>
                <a:gd name="T13" fmla="*/ 12 h 96"/>
                <a:gd name="T14" fmla="*/ 96 w 192"/>
                <a:gd name="T15" fmla="*/ 84 h 96"/>
                <a:gd name="T16" fmla="*/ 180 w 192"/>
                <a:gd name="T17" fmla="*/ 12 h 96"/>
                <a:gd name="T18" fmla="*/ 13 w 192"/>
                <a:gd name="T19"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96">
                  <a:moveTo>
                    <a:pt x="96" y="96"/>
                  </a:moveTo>
                  <a:cubicBezTo>
                    <a:pt x="44" y="96"/>
                    <a:pt x="0" y="54"/>
                    <a:pt x="0" y="6"/>
                  </a:cubicBezTo>
                  <a:cubicBezTo>
                    <a:pt x="0" y="2"/>
                    <a:pt x="3" y="0"/>
                    <a:pt x="6" y="0"/>
                  </a:cubicBezTo>
                  <a:cubicBezTo>
                    <a:pt x="186" y="0"/>
                    <a:pt x="186" y="0"/>
                    <a:pt x="186" y="0"/>
                  </a:cubicBezTo>
                  <a:cubicBezTo>
                    <a:pt x="190" y="0"/>
                    <a:pt x="192" y="2"/>
                    <a:pt x="192" y="6"/>
                  </a:cubicBezTo>
                  <a:cubicBezTo>
                    <a:pt x="192" y="54"/>
                    <a:pt x="148" y="96"/>
                    <a:pt x="96" y="96"/>
                  </a:cubicBezTo>
                  <a:close/>
                  <a:moveTo>
                    <a:pt x="13" y="12"/>
                  </a:moveTo>
                  <a:cubicBezTo>
                    <a:pt x="16" y="51"/>
                    <a:pt x="54" y="84"/>
                    <a:pt x="96" y="84"/>
                  </a:cubicBezTo>
                  <a:cubicBezTo>
                    <a:pt x="139" y="84"/>
                    <a:pt x="177" y="51"/>
                    <a:pt x="180"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4" name="Freeform 75">
              <a:extLst>
                <a:ext uri="{FF2B5EF4-FFF2-40B4-BE49-F238E27FC236}">
                  <a16:creationId xmlns:a16="http://schemas.microsoft.com/office/drawing/2014/main" id="{0BEA1E91-675A-4CB2-9A8E-9F115E1EB811}"/>
                </a:ext>
              </a:extLst>
            </p:cNvPr>
            <p:cNvSpPr>
              <a:spLocks/>
            </p:cNvSpPr>
            <p:nvPr/>
          </p:nvSpPr>
          <p:spPr bwMode="auto">
            <a:xfrm>
              <a:off x="1445" y="1854"/>
              <a:ext cx="89" cy="53"/>
            </a:xfrm>
            <a:custGeom>
              <a:avLst/>
              <a:gdLst>
                <a:gd name="T0" fmla="*/ 54 w 60"/>
                <a:gd name="T1" fmla="*/ 36 h 36"/>
                <a:gd name="T2" fmla="*/ 48 w 60"/>
                <a:gd name="T3" fmla="*/ 30 h 36"/>
                <a:gd name="T4" fmla="*/ 30 w 60"/>
                <a:gd name="T5" fmla="*/ 12 h 36"/>
                <a:gd name="T6" fmla="*/ 12 w 60"/>
                <a:gd name="T7" fmla="*/ 30 h 36"/>
                <a:gd name="T8" fmla="*/ 6 w 60"/>
                <a:gd name="T9" fmla="*/ 36 h 36"/>
                <a:gd name="T10" fmla="*/ 0 w 60"/>
                <a:gd name="T11" fmla="*/ 30 h 36"/>
                <a:gd name="T12" fmla="*/ 30 w 60"/>
                <a:gd name="T13" fmla="*/ 0 h 36"/>
                <a:gd name="T14" fmla="*/ 60 w 60"/>
                <a:gd name="T15" fmla="*/ 30 h 36"/>
                <a:gd name="T16" fmla="*/ 54 w 60"/>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6">
                  <a:moveTo>
                    <a:pt x="54" y="36"/>
                  </a:moveTo>
                  <a:cubicBezTo>
                    <a:pt x="51" y="36"/>
                    <a:pt x="48" y="33"/>
                    <a:pt x="48" y="30"/>
                  </a:cubicBezTo>
                  <a:cubicBezTo>
                    <a:pt x="48" y="20"/>
                    <a:pt x="40" y="12"/>
                    <a:pt x="30" y="12"/>
                  </a:cubicBezTo>
                  <a:cubicBezTo>
                    <a:pt x="21" y="12"/>
                    <a:pt x="12" y="20"/>
                    <a:pt x="12" y="30"/>
                  </a:cubicBezTo>
                  <a:cubicBezTo>
                    <a:pt x="12" y="33"/>
                    <a:pt x="10" y="36"/>
                    <a:pt x="6" y="36"/>
                  </a:cubicBezTo>
                  <a:cubicBezTo>
                    <a:pt x="3" y="36"/>
                    <a:pt x="0" y="33"/>
                    <a:pt x="0" y="30"/>
                  </a:cubicBezTo>
                  <a:cubicBezTo>
                    <a:pt x="0" y="13"/>
                    <a:pt x="14" y="0"/>
                    <a:pt x="30" y="0"/>
                  </a:cubicBezTo>
                  <a:cubicBezTo>
                    <a:pt x="47" y="0"/>
                    <a:pt x="60" y="13"/>
                    <a:pt x="60" y="30"/>
                  </a:cubicBezTo>
                  <a:cubicBezTo>
                    <a:pt x="60" y="33"/>
                    <a:pt x="58" y="36"/>
                    <a:pt x="5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5" name="Freeform 76">
              <a:extLst>
                <a:ext uri="{FF2B5EF4-FFF2-40B4-BE49-F238E27FC236}">
                  <a16:creationId xmlns:a16="http://schemas.microsoft.com/office/drawing/2014/main" id="{A4535C4B-61E0-4E14-AAD7-C877941E85F7}"/>
                </a:ext>
              </a:extLst>
            </p:cNvPr>
            <p:cNvSpPr>
              <a:spLocks/>
            </p:cNvSpPr>
            <p:nvPr/>
          </p:nvSpPr>
          <p:spPr bwMode="auto">
            <a:xfrm>
              <a:off x="1605" y="1854"/>
              <a:ext cx="88" cy="53"/>
            </a:xfrm>
            <a:custGeom>
              <a:avLst/>
              <a:gdLst>
                <a:gd name="T0" fmla="*/ 54 w 60"/>
                <a:gd name="T1" fmla="*/ 36 h 36"/>
                <a:gd name="T2" fmla="*/ 48 w 60"/>
                <a:gd name="T3" fmla="*/ 30 h 36"/>
                <a:gd name="T4" fmla="*/ 30 w 60"/>
                <a:gd name="T5" fmla="*/ 12 h 36"/>
                <a:gd name="T6" fmla="*/ 12 w 60"/>
                <a:gd name="T7" fmla="*/ 30 h 36"/>
                <a:gd name="T8" fmla="*/ 6 w 60"/>
                <a:gd name="T9" fmla="*/ 36 h 36"/>
                <a:gd name="T10" fmla="*/ 0 w 60"/>
                <a:gd name="T11" fmla="*/ 30 h 36"/>
                <a:gd name="T12" fmla="*/ 30 w 60"/>
                <a:gd name="T13" fmla="*/ 0 h 36"/>
                <a:gd name="T14" fmla="*/ 60 w 60"/>
                <a:gd name="T15" fmla="*/ 30 h 36"/>
                <a:gd name="T16" fmla="*/ 54 w 60"/>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6">
                  <a:moveTo>
                    <a:pt x="54" y="36"/>
                  </a:moveTo>
                  <a:cubicBezTo>
                    <a:pt x="51" y="36"/>
                    <a:pt x="48" y="33"/>
                    <a:pt x="48" y="30"/>
                  </a:cubicBezTo>
                  <a:cubicBezTo>
                    <a:pt x="48" y="20"/>
                    <a:pt x="40" y="12"/>
                    <a:pt x="30" y="12"/>
                  </a:cubicBezTo>
                  <a:cubicBezTo>
                    <a:pt x="21" y="12"/>
                    <a:pt x="12" y="20"/>
                    <a:pt x="12" y="30"/>
                  </a:cubicBezTo>
                  <a:cubicBezTo>
                    <a:pt x="12" y="33"/>
                    <a:pt x="10" y="36"/>
                    <a:pt x="6" y="36"/>
                  </a:cubicBezTo>
                  <a:cubicBezTo>
                    <a:pt x="3" y="36"/>
                    <a:pt x="0" y="33"/>
                    <a:pt x="0" y="30"/>
                  </a:cubicBezTo>
                  <a:cubicBezTo>
                    <a:pt x="0" y="13"/>
                    <a:pt x="14" y="0"/>
                    <a:pt x="30" y="0"/>
                  </a:cubicBezTo>
                  <a:cubicBezTo>
                    <a:pt x="47" y="0"/>
                    <a:pt x="60" y="13"/>
                    <a:pt x="60" y="30"/>
                  </a:cubicBezTo>
                  <a:cubicBezTo>
                    <a:pt x="60" y="33"/>
                    <a:pt x="58" y="36"/>
                    <a:pt x="5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16" name="Group 138">
            <a:extLst>
              <a:ext uri="{FF2B5EF4-FFF2-40B4-BE49-F238E27FC236}">
                <a16:creationId xmlns:a16="http://schemas.microsoft.com/office/drawing/2014/main" id="{2AF1F5BC-B5EE-46B3-8798-916AF30373BB}"/>
              </a:ext>
            </a:extLst>
          </p:cNvPr>
          <p:cNvGrpSpPr>
            <a:grpSpLocks noChangeAspect="1"/>
          </p:cNvGrpSpPr>
          <p:nvPr/>
        </p:nvGrpSpPr>
        <p:grpSpPr bwMode="auto">
          <a:xfrm>
            <a:off x="11353800" y="355984"/>
            <a:ext cx="579686" cy="377041"/>
            <a:chOff x="3600" y="3229"/>
            <a:chExt cx="472" cy="307"/>
          </a:xfrm>
          <a:solidFill>
            <a:schemeClr val="bg1">
              <a:lumMod val="85000"/>
            </a:schemeClr>
          </a:solidFill>
        </p:grpSpPr>
        <p:sp>
          <p:nvSpPr>
            <p:cNvPr id="117" name="Freeform 139">
              <a:extLst>
                <a:ext uri="{FF2B5EF4-FFF2-40B4-BE49-F238E27FC236}">
                  <a16:creationId xmlns:a16="http://schemas.microsoft.com/office/drawing/2014/main" id="{91FFBB56-BD58-4FBA-A2DD-8B9ADD9434F5}"/>
                </a:ext>
              </a:extLst>
            </p:cNvPr>
            <p:cNvSpPr>
              <a:spLocks noEditPoints="1"/>
            </p:cNvSpPr>
            <p:nvPr/>
          </p:nvSpPr>
          <p:spPr bwMode="auto">
            <a:xfrm>
              <a:off x="3600" y="3229"/>
              <a:ext cx="472" cy="307"/>
            </a:xfrm>
            <a:custGeom>
              <a:avLst/>
              <a:gdLst>
                <a:gd name="T0" fmla="*/ 239 w 309"/>
                <a:gd name="T1" fmla="*/ 157 h 206"/>
                <a:gd name="T2" fmla="*/ 236 w 309"/>
                <a:gd name="T3" fmla="*/ 129 h 206"/>
                <a:gd name="T4" fmla="*/ 281 w 309"/>
                <a:gd name="T5" fmla="*/ 105 h 206"/>
                <a:gd name="T6" fmla="*/ 240 w 309"/>
                <a:gd name="T7" fmla="*/ 5 h 206"/>
                <a:gd name="T8" fmla="*/ 207 w 309"/>
                <a:gd name="T9" fmla="*/ 38 h 206"/>
                <a:gd name="T10" fmla="*/ 195 w 309"/>
                <a:gd name="T11" fmla="*/ 44 h 206"/>
                <a:gd name="T12" fmla="*/ 130 w 309"/>
                <a:gd name="T13" fmla="*/ 35 h 206"/>
                <a:gd name="T14" fmla="*/ 94 w 309"/>
                <a:gd name="T15" fmla="*/ 43 h 206"/>
                <a:gd name="T16" fmla="*/ 76 w 309"/>
                <a:gd name="T17" fmla="*/ 2 h 206"/>
                <a:gd name="T18" fmla="*/ 2 w 309"/>
                <a:gd name="T19" fmla="*/ 76 h 206"/>
                <a:gd name="T20" fmla="*/ 41 w 309"/>
                <a:gd name="T21" fmla="*/ 96 h 206"/>
                <a:gd name="T22" fmla="*/ 50 w 309"/>
                <a:gd name="T23" fmla="*/ 142 h 206"/>
                <a:gd name="T24" fmla="*/ 83 w 309"/>
                <a:gd name="T25" fmla="*/ 170 h 206"/>
                <a:gd name="T26" fmla="*/ 113 w 309"/>
                <a:gd name="T27" fmla="*/ 195 h 206"/>
                <a:gd name="T28" fmla="*/ 142 w 309"/>
                <a:gd name="T29" fmla="*/ 189 h 206"/>
                <a:gd name="T30" fmla="*/ 153 w 309"/>
                <a:gd name="T31" fmla="*/ 200 h 206"/>
                <a:gd name="T32" fmla="*/ 201 w 309"/>
                <a:gd name="T33" fmla="*/ 190 h 206"/>
                <a:gd name="T34" fmla="*/ 237 w 309"/>
                <a:gd name="T35" fmla="*/ 16 h 206"/>
                <a:gd name="T36" fmla="*/ 218 w 309"/>
                <a:gd name="T37" fmla="*/ 34 h 206"/>
                <a:gd name="T38" fmla="*/ 189 w 309"/>
                <a:gd name="T39" fmla="*/ 52 h 206"/>
                <a:gd name="T40" fmla="*/ 259 w 309"/>
                <a:gd name="T41" fmla="*/ 90 h 206"/>
                <a:gd name="T42" fmla="*/ 177 w 309"/>
                <a:gd name="T43" fmla="*/ 70 h 206"/>
                <a:gd name="T44" fmla="*/ 138 w 309"/>
                <a:gd name="T45" fmla="*/ 71 h 206"/>
                <a:gd name="T46" fmla="*/ 32 w 309"/>
                <a:gd name="T47" fmla="*/ 91 h 206"/>
                <a:gd name="T48" fmla="*/ 91 w 309"/>
                <a:gd name="T49" fmla="*/ 31 h 206"/>
                <a:gd name="T50" fmla="*/ 57 w 309"/>
                <a:gd name="T51" fmla="*/ 124 h 206"/>
                <a:gd name="T52" fmla="*/ 86 w 309"/>
                <a:gd name="T53" fmla="*/ 118 h 206"/>
                <a:gd name="T54" fmla="*/ 73 w 309"/>
                <a:gd name="T55" fmla="*/ 158 h 206"/>
                <a:gd name="T56" fmla="*/ 104 w 309"/>
                <a:gd name="T57" fmla="*/ 126 h 206"/>
                <a:gd name="T58" fmla="*/ 73 w 309"/>
                <a:gd name="T59" fmla="*/ 158 h 206"/>
                <a:gd name="T60" fmla="*/ 110 w 309"/>
                <a:gd name="T61" fmla="*/ 148 h 206"/>
                <a:gd name="T62" fmla="*/ 107 w 309"/>
                <a:gd name="T63" fmla="*/ 174 h 206"/>
                <a:gd name="T64" fmla="*/ 119 w 309"/>
                <a:gd name="T65" fmla="*/ 176 h 206"/>
                <a:gd name="T66" fmla="*/ 140 w 309"/>
                <a:gd name="T67" fmla="*/ 177 h 206"/>
                <a:gd name="T68" fmla="*/ 184 w 309"/>
                <a:gd name="T69" fmla="*/ 184 h 206"/>
                <a:gd name="T70" fmla="*/ 163 w 309"/>
                <a:gd name="T71" fmla="*/ 162 h 206"/>
                <a:gd name="T72" fmla="*/ 156 w 309"/>
                <a:gd name="T73" fmla="*/ 169 h 206"/>
                <a:gd name="T74" fmla="*/ 160 w 309"/>
                <a:gd name="T75" fmla="*/ 193 h 206"/>
                <a:gd name="T76" fmla="*/ 133 w 309"/>
                <a:gd name="T77" fmla="*/ 155 h 206"/>
                <a:gd name="T78" fmla="*/ 112 w 309"/>
                <a:gd name="T79" fmla="*/ 119 h 206"/>
                <a:gd name="T80" fmla="*/ 68 w 309"/>
                <a:gd name="T81" fmla="*/ 98 h 206"/>
                <a:gd name="T82" fmla="*/ 48 w 309"/>
                <a:gd name="T83" fmla="*/ 89 h 206"/>
                <a:gd name="T84" fmla="*/ 121 w 309"/>
                <a:gd name="T85" fmla="*/ 50 h 206"/>
                <a:gd name="T86" fmla="*/ 133 w 309"/>
                <a:gd name="T87" fmla="*/ 53 h 206"/>
                <a:gd name="T88" fmla="*/ 152 w 309"/>
                <a:gd name="T89" fmla="*/ 85 h 206"/>
                <a:gd name="T90" fmla="*/ 153 w 309"/>
                <a:gd name="T91" fmla="*/ 85 h 206"/>
                <a:gd name="T92" fmla="*/ 154 w 309"/>
                <a:gd name="T93" fmla="*/ 84 h 206"/>
                <a:gd name="T94" fmla="*/ 233 w 309"/>
                <a:gd name="T95" fmla="*/ 140 h 206"/>
                <a:gd name="T96" fmla="*/ 206 w 309"/>
                <a:gd name="T97" fmla="*/ 135 h 206"/>
                <a:gd name="T98" fmla="*/ 191 w 309"/>
                <a:gd name="T99" fmla="*/ 120 h 206"/>
                <a:gd name="T100" fmla="*/ 215 w 309"/>
                <a:gd name="T101" fmla="*/ 158 h 206"/>
                <a:gd name="T102" fmla="*/ 176 w 309"/>
                <a:gd name="T103" fmla="*/ 140 h 206"/>
                <a:gd name="T104" fmla="*/ 169 w 309"/>
                <a:gd name="T105" fmla="*/ 147 h 206"/>
                <a:gd name="T106" fmla="*/ 195 w 309"/>
                <a:gd name="T107" fmla="*/ 17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9" h="206">
                  <a:moveTo>
                    <a:pt x="221" y="175"/>
                  </a:moveTo>
                  <a:cubicBezTo>
                    <a:pt x="225" y="171"/>
                    <a:pt x="227" y="166"/>
                    <a:pt x="227" y="162"/>
                  </a:cubicBezTo>
                  <a:cubicBezTo>
                    <a:pt x="231" y="162"/>
                    <a:pt x="236" y="160"/>
                    <a:pt x="239" y="157"/>
                  </a:cubicBezTo>
                  <a:cubicBezTo>
                    <a:pt x="245" y="150"/>
                    <a:pt x="246" y="141"/>
                    <a:pt x="241" y="134"/>
                  </a:cubicBezTo>
                  <a:cubicBezTo>
                    <a:pt x="241" y="134"/>
                    <a:pt x="241" y="133"/>
                    <a:pt x="240" y="133"/>
                  </a:cubicBezTo>
                  <a:cubicBezTo>
                    <a:pt x="236" y="129"/>
                    <a:pt x="236" y="129"/>
                    <a:pt x="236" y="129"/>
                  </a:cubicBezTo>
                  <a:cubicBezTo>
                    <a:pt x="266" y="97"/>
                    <a:pt x="266" y="97"/>
                    <a:pt x="266" y="97"/>
                  </a:cubicBezTo>
                  <a:cubicBezTo>
                    <a:pt x="274" y="105"/>
                    <a:pt x="274" y="105"/>
                    <a:pt x="274" y="105"/>
                  </a:cubicBezTo>
                  <a:cubicBezTo>
                    <a:pt x="276" y="106"/>
                    <a:pt x="279" y="106"/>
                    <a:pt x="281" y="105"/>
                  </a:cubicBezTo>
                  <a:cubicBezTo>
                    <a:pt x="307" y="79"/>
                    <a:pt x="307" y="79"/>
                    <a:pt x="307" y="79"/>
                  </a:cubicBezTo>
                  <a:cubicBezTo>
                    <a:pt x="309" y="77"/>
                    <a:pt x="309" y="73"/>
                    <a:pt x="307" y="71"/>
                  </a:cubicBezTo>
                  <a:cubicBezTo>
                    <a:pt x="240" y="5"/>
                    <a:pt x="240" y="5"/>
                    <a:pt x="240" y="5"/>
                  </a:cubicBezTo>
                  <a:cubicBezTo>
                    <a:pt x="238" y="3"/>
                    <a:pt x="235" y="3"/>
                    <a:pt x="233" y="5"/>
                  </a:cubicBezTo>
                  <a:cubicBezTo>
                    <a:pt x="207" y="31"/>
                    <a:pt x="207" y="31"/>
                    <a:pt x="207" y="31"/>
                  </a:cubicBezTo>
                  <a:cubicBezTo>
                    <a:pt x="205" y="33"/>
                    <a:pt x="205" y="36"/>
                    <a:pt x="207" y="38"/>
                  </a:cubicBezTo>
                  <a:cubicBezTo>
                    <a:pt x="216" y="46"/>
                    <a:pt x="216" y="46"/>
                    <a:pt x="216" y="46"/>
                  </a:cubicBezTo>
                  <a:cubicBezTo>
                    <a:pt x="213" y="48"/>
                    <a:pt x="210" y="49"/>
                    <a:pt x="206" y="49"/>
                  </a:cubicBezTo>
                  <a:cubicBezTo>
                    <a:pt x="202" y="49"/>
                    <a:pt x="198" y="46"/>
                    <a:pt x="195" y="44"/>
                  </a:cubicBezTo>
                  <a:cubicBezTo>
                    <a:pt x="189" y="40"/>
                    <a:pt x="183" y="36"/>
                    <a:pt x="176" y="36"/>
                  </a:cubicBezTo>
                  <a:cubicBezTo>
                    <a:pt x="169" y="36"/>
                    <a:pt x="160" y="37"/>
                    <a:pt x="151" y="41"/>
                  </a:cubicBezTo>
                  <a:cubicBezTo>
                    <a:pt x="148" y="39"/>
                    <a:pt x="140" y="33"/>
                    <a:pt x="130" y="35"/>
                  </a:cubicBezTo>
                  <a:cubicBezTo>
                    <a:pt x="124" y="36"/>
                    <a:pt x="120" y="39"/>
                    <a:pt x="116" y="41"/>
                  </a:cubicBezTo>
                  <a:cubicBezTo>
                    <a:pt x="111" y="44"/>
                    <a:pt x="108" y="46"/>
                    <a:pt x="104" y="46"/>
                  </a:cubicBezTo>
                  <a:cubicBezTo>
                    <a:pt x="100" y="45"/>
                    <a:pt x="97" y="44"/>
                    <a:pt x="94" y="43"/>
                  </a:cubicBezTo>
                  <a:cubicBezTo>
                    <a:pt x="102" y="35"/>
                    <a:pt x="102" y="35"/>
                    <a:pt x="102" y="35"/>
                  </a:cubicBezTo>
                  <a:cubicBezTo>
                    <a:pt x="104" y="33"/>
                    <a:pt x="104" y="30"/>
                    <a:pt x="102" y="28"/>
                  </a:cubicBezTo>
                  <a:cubicBezTo>
                    <a:pt x="76" y="2"/>
                    <a:pt x="76" y="2"/>
                    <a:pt x="76" y="2"/>
                  </a:cubicBezTo>
                  <a:cubicBezTo>
                    <a:pt x="74" y="0"/>
                    <a:pt x="71" y="0"/>
                    <a:pt x="69" y="2"/>
                  </a:cubicBezTo>
                  <a:cubicBezTo>
                    <a:pt x="2" y="68"/>
                    <a:pt x="2" y="68"/>
                    <a:pt x="2" y="68"/>
                  </a:cubicBezTo>
                  <a:cubicBezTo>
                    <a:pt x="0" y="70"/>
                    <a:pt x="0" y="74"/>
                    <a:pt x="2" y="76"/>
                  </a:cubicBezTo>
                  <a:cubicBezTo>
                    <a:pt x="28" y="101"/>
                    <a:pt x="28" y="101"/>
                    <a:pt x="28" y="101"/>
                  </a:cubicBezTo>
                  <a:cubicBezTo>
                    <a:pt x="30" y="103"/>
                    <a:pt x="33" y="103"/>
                    <a:pt x="35" y="101"/>
                  </a:cubicBezTo>
                  <a:cubicBezTo>
                    <a:pt x="41" y="96"/>
                    <a:pt x="41" y="96"/>
                    <a:pt x="41" y="96"/>
                  </a:cubicBezTo>
                  <a:cubicBezTo>
                    <a:pt x="57" y="109"/>
                    <a:pt x="57" y="109"/>
                    <a:pt x="57" y="109"/>
                  </a:cubicBezTo>
                  <a:cubicBezTo>
                    <a:pt x="50" y="116"/>
                    <a:pt x="50" y="116"/>
                    <a:pt x="50" y="116"/>
                  </a:cubicBezTo>
                  <a:cubicBezTo>
                    <a:pt x="43" y="123"/>
                    <a:pt x="43" y="135"/>
                    <a:pt x="50" y="142"/>
                  </a:cubicBezTo>
                  <a:cubicBezTo>
                    <a:pt x="53" y="145"/>
                    <a:pt x="57" y="147"/>
                    <a:pt x="61" y="148"/>
                  </a:cubicBezTo>
                  <a:cubicBezTo>
                    <a:pt x="60" y="154"/>
                    <a:pt x="61" y="160"/>
                    <a:pt x="66" y="165"/>
                  </a:cubicBezTo>
                  <a:cubicBezTo>
                    <a:pt x="71" y="170"/>
                    <a:pt x="77" y="171"/>
                    <a:pt x="83" y="170"/>
                  </a:cubicBezTo>
                  <a:cubicBezTo>
                    <a:pt x="84" y="174"/>
                    <a:pt x="85" y="178"/>
                    <a:pt x="89" y="181"/>
                  </a:cubicBezTo>
                  <a:cubicBezTo>
                    <a:pt x="94" y="186"/>
                    <a:pt x="101" y="188"/>
                    <a:pt x="107" y="186"/>
                  </a:cubicBezTo>
                  <a:cubicBezTo>
                    <a:pt x="108" y="189"/>
                    <a:pt x="110" y="193"/>
                    <a:pt x="113" y="195"/>
                  </a:cubicBezTo>
                  <a:cubicBezTo>
                    <a:pt x="120" y="202"/>
                    <a:pt x="130" y="202"/>
                    <a:pt x="137" y="194"/>
                  </a:cubicBezTo>
                  <a:cubicBezTo>
                    <a:pt x="137" y="194"/>
                    <a:pt x="137" y="194"/>
                    <a:pt x="137" y="194"/>
                  </a:cubicBezTo>
                  <a:cubicBezTo>
                    <a:pt x="142" y="189"/>
                    <a:pt x="142" y="189"/>
                    <a:pt x="142" y="189"/>
                  </a:cubicBezTo>
                  <a:cubicBezTo>
                    <a:pt x="152" y="199"/>
                    <a:pt x="152" y="199"/>
                    <a:pt x="152" y="199"/>
                  </a:cubicBezTo>
                  <a:cubicBezTo>
                    <a:pt x="153" y="200"/>
                    <a:pt x="153" y="200"/>
                    <a:pt x="153" y="200"/>
                  </a:cubicBezTo>
                  <a:cubicBezTo>
                    <a:pt x="153" y="200"/>
                    <a:pt x="153" y="200"/>
                    <a:pt x="153" y="200"/>
                  </a:cubicBezTo>
                  <a:cubicBezTo>
                    <a:pt x="160" y="206"/>
                    <a:pt x="168" y="205"/>
                    <a:pt x="175" y="199"/>
                  </a:cubicBezTo>
                  <a:cubicBezTo>
                    <a:pt x="177" y="197"/>
                    <a:pt x="178" y="195"/>
                    <a:pt x="179" y="192"/>
                  </a:cubicBezTo>
                  <a:cubicBezTo>
                    <a:pt x="186" y="197"/>
                    <a:pt x="195" y="196"/>
                    <a:pt x="201" y="190"/>
                  </a:cubicBezTo>
                  <a:cubicBezTo>
                    <a:pt x="204" y="187"/>
                    <a:pt x="205" y="183"/>
                    <a:pt x="206" y="180"/>
                  </a:cubicBezTo>
                  <a:cubicBezTo>
                    <a:pt x="211" y="180"/>
                    <a:pt x="217" y="179"/>
                    <a:pt x="221" y="175"/>
                  </a:cubicBezTo>
                  <a:close/>
                  <a:moveTo>
                    <a:pt x="237" y="16"/>
                  </a:moveTo>
                  <a:cubicBezTo>
                    <a:pt x="296" y="75"/>
                    <a:pt x="296" y="75"/>
                    <a:pt x="296" y="75"/>
                  </a:cubicBezTo>
                  <a:cubicBezTo>
                    <a:pt x="277" y="94"/>
                    <a:pt x="277" y="94"/>
                    <a:pt x="277" y="94"/>
                  </a:cubicBezTo>
                  <a:cubicBezTo>
                    <a:pt x="218" y="34"/>
                    <a:pt x="218" y="34"/>
                    <a:pt x="218" y="34"/>
                  </a:cubicBezTo>
                  <a:lnTo>
                    <a:pt x="237" y="16"/>
                  </a:lnTo>
                  <a:close/>
                  <a:moveTo>
                    <a:pt x="176" y="46"/>
                  </a:moveTo>
                  <a:cubicBezTo>
                    <a:pt x="180" y="46"/>
                    <a:pt x="184" y="49"/>
                    <a:pt x="189" y="52"/>
                  </a:cubicBezTo>
                  <a:cubicBezTo>
                    <a:pt x="194" y="55"/>
                    <a:pt x="199" y="59"/>
                    <a:pt x="205" y="59"/>
                  </a:cubicBezTo>
                  <a:cubicBezTo>
                    <a:pt x="213" y="60"/>
                    <a:pt x="220" y="56"/>
                    <a:pt x="223" y="53"/>
                  </a:cubicBezTo>
                  <a:cubicBezTo>
                    <a:pt x="259" y="90"/>
                    <a:pt x="259" y="90"/>
                    <a:pt x="259" y="90"/>
                  </a:cubicBezTo>
                  <a:cubicBezTo>
                    <a:pt x="229" y="122"/>
                    <a:pt x="229" y="122"/>
                    <a:pt x="229" y="122"/>
                  </a:cubicBezTo>
                  <a:cubicBezTo>
                    <a:pt x="224" y="117"/>
                    <a:pt x="224" y="117"/>
                    <a:pt x="224" y="117"/>
                  </a:cubicBezTo>
                  <a:cubicBezTo>
                    <a:pt x="177" y="70"/>
                    <a:pt x="177" y="70"/>
                    <a:pt x="177" y="70"/>
                  </a:cubicBezTo>
                  <a:cubicBezTo>
                    <a:pt x="176" y="69"/>
                    <a:pt x="175" y="68"/>
                    <a:pt x="174" y="68"/>
                  </a:cubicBezTo>
                  <a:cubicBezTo>
                    <a:pt x="173" y="68"/>
                    <a:pt x="160" y="68"/>
                    <a:pt x="149" y="76"/>
                  </a:cubicBezTo>
                  <a:cubicBezTo>
                    <a:pt x="144" y="77"/>
                    <a:pt x="140" y="74"/>
                    <a:pt x="138" y="71"/>
                  </a:cubicBezTo>
                  <a:cubicBezTo>
                    <a:pt x="136" y="69"/>
                    <a:pt x="135" y="65"/>
                    <a:pt x="140" y="60"/>
                  </a:cubicBezTo>
                  <a:cubicBezTo>
                    <a:pt x="151" y="48"/>
                    <a:pt x="166" y="46"/>
                    <a:pt x="176" y="46"/>
                  </a:cubicBezTo>
                  <a:close/>
                  <a:moveTo>
                    <a:pt x="32" y="91"/>
                  </a:moveTo>
                  <a:cubicBezTo>
                    <a:pt x="13" y="72"/>
                    <a:pt x="13" y="72"/>
                    <a:pt x="13" y="72"/>
                  </a:cubicBezTo>
                  <a:cubicBezTo>
                    <a:pt x="72" y="13"/>
                    <a:pt x="72" y="13"/>
                    <a:pt x="72" y="13"/>
                  </a:cubicBezTo>
                  <a:cubicBezTo>
                    <a:pt x="91" y="31"/>
                    <a:pt x="91" y="31"/>
                    <a:pt x="91" y="31"/>
                  </a:cubicBezTo>
                  <a:lnTo>
                    <a:pt x="32" y="91"/>
                  </a:lnTo>
                  <a:close/>
                  <a:moveTo>
                    <a:pt x="57" y="135"/>
                  </a:moveTo>
                  <a:cubicBezTo>
                    <a:pt x="54" y="132"/>
                    <a:pt x="54" y="127"/>
                    <a:pt x="57" y="124"/>
                  </a:cubicBezTo>
                  <a:cubicBezTo>
                    <a:pt x="74" y="106"/>
                    <a:pt x="74" y="106"/>
                    <a:pt x="74" y="106"/>
                  </a:cubicBezTo>
                  <a:cubicBezTo>
                    <a:pt x="78" y="104"/>
                    <a:pt x="82" y="104"/>
                    <a:pt x="85" y="107"/>
                  </a:cubicBezTo>
                  <a:cubicBezTo>
                    <a:pt x="88" y="110"/>
                    <a:pt x="89" y="115"/>
                    <a:pt x="86" y="118"/>
                  </a:cubicBezTo>
                  <a:cubicBezTo>
                    <a:pt x="69" y="136"/>
                    <a:pt x="69" y="136"/>
                    <a:pt x="69" y="136"/>
                  </a:cubicBezTo>
                  <a:cubicBezTo>
                    <a:pt x="66" y="139"/>
                    <a:pt x="60" y="139"/>
                    <a:pt x="57" y="135"/>
                  </a:cubicBezTo>
                  <a:close/>
                  <a:moveTo>
                    <a:pt x="73" y="158"/>
                  </a:moveTo>
                  <a:cubicBezTo>
                    <a:pt x="70" y="155"/>
                    <a:pt x="70" y="149"/>
                    <a:pt x="73" y="146"/>
                  </a:cubicBezTo>
                  <a:cubicBezTo>
                    <a:pt x="94" y="125"/>
                    <a:pt x="94" y="125"/>
                    <a:pt x="94" y="125"/>
                  </a:cubicBezTo>
                  <a:cubicBezTo>
                    <a:pt x="97" y="123"/>
                    <a:pt x="101" y="123"/>
                    <a:pt x="104" y="126"/>
                  </a:cubicBezTo>
                  <a:cubicBezTo>
                    <a:pt x="107" y="129"/>
                    <a:pt x="108" y="134"/>
                    <a:pt x="106" y="137"/>
                  </a:cubicBezTo>
                  <a:cubicBezTo>
                    <a:pt x="85" y="158"/>
                    <a:pt x="85" y="158"/>
                    <a:pt x="85" y="158"/>
                  </a:cubicBezTo>
                  <a:cubicBezTo>
                    <a:pt x="82" y="161"/>
                    <a:pt x="76" y="161"/>
                    <a:pt x="73" y="158"/>
                  </a:cubicBezTo>
                  <a:close/>
                  <a:moveTo>
                    <a:pt x="96" y="174"/>
                  </a:moveTo>
                  <a:cubicBezTo>
                    <a:pt x="92" y="170"/>
                    <a:pt x="92" y="165"/>
                    <a:pt x="95" y="162"/>
                  </a:cubicBezTo>
                  <a:cubicBezTo>
                    <a:pt x="110" y="148"/>
                    <a:pt x="110" y="148"/>
                    <a:pt x="110" y="148"/>
                  </a:cubicBezTo>
                  <a:cubicBezTo>
                    <a:pt x="113" y="145"/>
                    <a:pt x="118" y="146"/>
                    <a:pt x="121" y="149"/>
                  </a:cubicBezTo>
                  <a:cubicBezTo>
                    <a:pt x="124" y="152"/>
                    <a:pt x="124" y="156"/>
                    <a:pt x="122" y="159"/>
                  </a:cubicBezTo>
                  <a:cubicBezTo>
                    <a:pt x="107" y="174"/>
                    <a:pt x="107" y="174"/>
                    <a:pt x="107" y="174"/>
                  </a:cubicBezTo>
                  <a:cubicBezTo>
                    <a:pt x="104" y="177"/>
                    <a:pt x="99" y="177"/>
                    <a:pt x="96" y="174"/>
                  </a:cubicBezTo>
                  <a:close/>
                  <a:moveTo>
                    <a:pt x="120" y="188"/>
                  </a:moveTo>
                  <a:cubicBezTo>
                    <a:pt x="116" y="185"/>
                    <a:pt x="116" y="180"/>
                    <a:pt x="119" y="176"/>
                  </a:cubicBezTo>
                  <a:cubicBezTo>
                    <a:pt x="129" y="167"/>
                    <a:pt x="129" y="167"/>
                    <a:pt x="129" y="167"/>
                  </a:cubicBezTo>
                  <a:cubicBezTo>
                    <a:pt x="133" y="164"/>
                    <a:pt x="137" y="165"/>
                    <a:pt x="140" y="168"/>
                  </a:cubicBezTo>
                  <a:cubicBezTo>
                    <a:pt x="143" y="171"/>
                    <a:pt x="142" y="175"/>
                    <a:pt x="140" y="177"/>
                  </a:cubicBezTo>
                  <a:cubicBezTo>
                    <a:pt x="130" y="187"/>
                    <a:pt x="130" y="187"/>
                    <a:pt x="130" y="187"/>
                  </a:cubicBezTo>
                  <a:cubicBezTo>
                    <a:pt x="128" y="190"/>
                    <a:pt x="123" y="192"/>
                    <a:pt x="120" y="188"/>
                  </a:cubicBezTo>
                  <a:close/>
                  <a:moveTo>
                    <a:pt x="184" y="184"/>
                  </a:moveTo>
                  <a:cubicBezTo>
                    <a:pt x="171" y="170"/>
                    <a:pt x="171" y="170"/>
                    <a:pt x="171" y="170"/>
                  </a:cubicBezTo>
                  <a:cubicBezTo>
                    <a:pt x="170" y="170"/>
                    <a:pt x="170" y="170"/>
                    <a:pt x="170" y="170"/>
                  </a:cubicBezTo>
                  <a:cubicBezTo>
                    <a:pt x="163" y="162"/>
                    <a:pt x="163" y="162"/>
                    <a:pt x="163" y="162"/>
                  </a:cubicBezTo>
                  <a:cubicBezTo>
                    <a:pt x="163" y="162"/>
                    <a:pt x="163" y="162"/>
                    <a:pt x="163" y="162"/>
                  </a:cubicBezTo>
                  <a:cubicBezTo>
                    <a:pt x="161" y="160"/>
                    <a:pt x="158" y="160"/>
                    <a:pt x="156" y="162"/>
                  </a:cubicBezTo>
                  <a:cubicBezTo>
                    <a:pt x="154" y="164"/>
                    <a:pt x="154" y="167"/>
                    <a:pt x="156" y="169"/>
                  </a:cubicBezTo>
                  <a:cubicBezTo>
                    <a:pt x="168" y="182"/>
                    <a:pt x="168" y="182"/>
                    <a:pt x="168" y="182"/>
                  </a:cubicBezTo>
                  <a:cubicBezTo>
                    <a:pt x="170" y="185"/>
                    <a:pt x="170" y="189"/>
                    <a:pt x="167" y="192"/>
                  </a:cubicBezTo>
                  <a:cubicBezTo>
                    <a:pt x="165" y="194"/>
                    <a:pt x="163" y="195"/>
                    <a:pt x="160" y="193"/>
                  </a:cubicBezTo>
                  <a:cubicBezTo>
                    <a:pt x="149" y="182"/>
                    <a:pt x="149" y="182"/>
                    <a:pt x="149" y="182"/>
                  </a:cubicBezTo>
                  <a:cubicBezTo>
                    <a:pt x="154" y="175"/>
                    <a:pt x="153" y="167"/>
                    <a:pt x="147" y="161"/>
                  </a:cubicBezTo>
                  <a:cubicBezTo>
                    <a:pt x="143" y="157"/>
                    <a:pt x="138" y="155"/>
                    <a:pt x="133" y="155"/>
                  </a:cubicBezTo>
                  <a:cubicBezTo>
                    <a:pt x="134" y="150"/>
                    <a:pt x="132" y="145"/>
                    <a:pt x="128" y="141"/>
                  </a:cubicBezTo>
                  <a:cubicBezTo>
                    <a:pt x="125" y="138"/>
                    <a:pt x="121" y="137"/>
                    <a:pt x="117" y="136"/>
                  </a:cubicBezTo>
                  <a:cubicBezTo>
                    <a:pt x="118" y="130"/>
                    <a:pt x="116" y="124"/>
                    <a:pt x="112" y="119"/>
                  </a:cubicBezTo>
                  <a:cubicBezTo>
                    <a:pt x="108" y="116"/>
                    <a:pt x="103" y="114"/>
                    <a:pt x="98" y="114"/>
                  </a:cubicBezTo>
                  <a:cubicBezTo>
                    <a:pt x="98" y="109"/>
                    <a:pt x="96" y="104"/>
                    <a:pt x="92" y="100"/>
                  </a:cubicBezTo>
                  <a:cubicBezTo>
                    <a:pt x="86" y="93"/>
                    <a:pt x="75" y="93"/>
                    <a:pt x="68" y="98"/>
                  </a:cubicBezTo>
                  <a:cubicBezTo>
                    <a:pt x="68" y="98"/>
                    <a:pt x="68" y="99"/>
                    <a:pt x="68" y="99"/>
                  </a:cubicBezTo>
                  <a:cubicBezTo>
                    <a:pt x="65" y="102"/>
                    <a:pt x="65" y="102"/>
                    <a:pt x="65" y="102"/>
                  </a:cubicBezTo>
                  <a:cubicBezTo>
                    <a:pt x="48" y="89"/>
                    <a:pt x="48" y="89"/>
                    <a:pt x="48" y="89"/>
                  </a:cubicBezTo>
                  <a:cubicBezTo>
                    <a:pt x="87" y="50"/>
                    <a:pt x="87" y="50"/>
                    <a:pt x="87" y="50"/>
                  </a:cubicBezTo>
                  <a:cubicBezTo>
                    <a:pt x="90" y="52"/>
                    <a:pt x="96" y="55"/>
                    <a:pt x="103" y="56"/>
                  </a:cubicBezTo>
                  <a:cubicBezTo>
                    <a:pt x="110" y="57"/>
                    <a:pt x="116" y="53"/>
                    <a:pt x="121" y="50"/>
                  </a:cubicBezTo>
                  <a:cubicBezTo>
                    <a:pt x="125" y="48"/>
                    <a:pt x="128" y="46"/>
                    <a:pt x="131" y="45"/>
                  </a:cubicBezTo>
                  <a:cubicBezTo>
                    <a:pt x="135" y="44"/>
                    <a:pt x="138" y="45"/>
                    <a:pt x="140" y="46"/>
                  </a:cubicBezTo>
                  <a:cubicBezTo>
                    <a:pt x="138" y="48"/>
                    <a:pt x="135" y="50"/>
                    <a:pt x="133" y="53"/>
                  </a:cubicBezTo>
                  <a:cubicBezTo>
                    <a:pt x="124" y="61"/>
                    <a:pt x="125" y="71"/>
                    <a:pt x="129" y="77"/>
                  </a:cubicBezTo>
                  <a:cubicBezTo>
                    <a:pt x="130" y="78"/>
                    <a:pt x="131" y="79"/>
                    <a:pt x="132" y="80"/>
                  </a:cubicBezTo>
                  <a:cubicBezTo>
                    <a:pt x="137" y="85"/>
                    <a:pt x="145" y="87"/>
                    <a:pt x="152" y="85"/>
                  </a:cubicBezTo>
                  <a:cubicBezTo>
                    <a:pt x="152" y="85"/>
                    <a:pt x="152" y="85"/>
                    <a:pt x="152" y="85"/>
                  </a:cubicBezTo>
                  <a:cubicBezTo>
                    <a:pt x="152" y="85"/>
                    <a:pt x="152" y="85"/>
                    <a:pt x="153" y="85"/>
                  </a:cubicBezTo>
                  <a:cubicBezTo>
                    <a:pt x="153" y="85"/>
                    <a:pt x="153" y="85"/>
                    <a:pt x="153" y="85"/>
                  </a:cubicBezTo>
                  <a:cubicBezTo>
                    <a:pt x="153" y="85"/>
                    <a:pt x="153" y="85"/>
                    <a:pt x="153" y="85"/>
                  </a:cubicBezTo>
                  <a:cubicBezTo>
                    <a:pt x="153" y="84"/>
                    <a:pt x="153" y="84"/>
                    <a:pt x="154" y="84"/>
                  </a:cubicBezTo>
                  <a:cubicBezTo>
                    <a:pt x="154" y="84"/>
                    <a:pt x="154" y="84"/>
                    <a:pt x="154" y="84"/>
                  </a:cubicBezTo>
                  <a:cubicBezTo>
                    <a:pt x="160" y="79"/>
                    <a:pt x="168" y="78"/>
                    <a:pt x="171" y="78"/>
                  </a:cubicBezTo>
                  <a:cubicBezTo>
                    <a:pt x="217" y="124"/>
                    <a:pt x="217" y="124"/>
                    <a:pt x="217" y="124"/>
                  </a:cubicBezTo>
                  <a:cubicBezTo>
                    <a:pt x="233" y="140"/>
                    <a:pt x="233" y="140"/>
                    <a:pt x="233" y="140"/>
                  </a:cubicBezTo>
                  <a:cubicBezTo>
                    <a:pt x="235" y="143"/>
                    <a:pt x="235" y="147"/>
                    <a:pt x="232" y="150"/>
                  </a:cubicBezTo>
                  <a:cubicBezTo>
                    <a:pt x="229" y="152"/>
                    <a:pt x="225" y="153"/>
                    <a:pt x="223" y="151"/>
                  </a:cubicBezTo>
                  <a:cubicBezTo>
                    <a:pt x="206" y="135"/>
                    <a:pt x="206" y="135"/>
                    <a:pt x="206" y="135"/>
                  </a:cubicBezTo>
                  <a:cubicBezTo>
                    <a:pt x="206" y="134"/>
                    <a:pt x="206" y="134"/>
                    <a:pt x="206" y="134"/>
                  </a:cubicBezTo>
                  <a:cubicBezTo>
                    <a:pt x="191" y="120"/>
                    <a:pt x="191" y="120"/>
                    <a:pt x="191" y="120"/>
                  </a:cubicBezTo>
                  <a:cubicBezTo>
                    <a:pt x="191" y="120"/>
                    <a:pt x="191" y="120"/>
                    <a:pt x="191" y="120"/>
                  </a:cubicBezTo>
                  <a:cubicBezTo>
                    <a:pt x="189" y="118"/>
                    <a:pt x="186" y="118"/>
                    <a:pt x="184" y="120"/>
                  </a:cubicBezTo>
                  <a:cubicBezTo>
                    <a:pt x="182" y="122"/>
                    <a:pt x="182" y="125"/>
                    <a:pt x="184" y="127"/>
                  </a:cubicBezTo>
                  <a:cubicBezTo>
                    <a:pt x="215" y="158"/>
                    <a:pt x="215" y="158"/>
                    <a:pt x="215" y="158"/>
                  </a:cubicBezTo>
                  <a:cubicBezTo>
                    <a:pt x="217" y="161"/>
                    <a:pt x="217" y="165"/>
                    <a:pt x="214" y="167"/>
                  </a:cubicBezTo>
                  <a:cubicBezTo>
                    <a:pt x="212" y="170"/>
                    <a:pt x="208" y="170"/>
                    <a:pt x="205" y="168"/>
                  </a:cubicBezTo>
                  <a:cubicBezTo>
                    <a:pt x="176" y="140"/>
                    <a:pt x="176" y="140"/>
                    <a:pt x="176" y="140"/>
                  </a:cubicBezTo>
                  <a:cubicBezTo>
                    <a:pt x="174" y="138"/>
                    <a:pt x="171" y="138"/>
                    <a:pt x="169" y="140"/>
                  </a:cubicBezTo>
                  <a:cubicBezTo>
                    <a:pt x="167" y="142"/>
                    <a:pt x="167" y="146"/>
                    <a:pt x="169" y="147"/>
                  </a:cubicBezTo>
                  <a:cubicBezTo>
                    <a:pt x="169" y="147"/>
                    <a:pt x="169" y="147"/>
                    <a:pt x="169" y="147"/>
                  </a:cubicBezTo>
                  <a:cubicBezTo>
                    <a:pt x="181" y="159"/>
                    <a:pt x="181" y="159"/>
                    <a:pt x="181" y="159"/>
                  </a:cubicBezTo>
                  <a:cubicBezTo>
                    <a:pt x="181" y="159"/>
                    <a:pt x="181" y="159"/>
                    <a:pt x="181" y="159"/>
                  </a:cubicBezTo>
                  <a:cubicBezTo>
                    <a:pt x="195" y="173"/>
                    <a:pt x="195" y="173"/>
                    <a:pt x="195" y="173"/>
                  </a:cubicBezTo>
                  <a:cubicBezTo>
                    <a:pt x="197" y="176"/>
                    <a:pt x="196" y="180"/>
                    <a:pt x="194" y="183"/>
                  </a:cubicBezTo>
                  <a:cubicBezTo>
                    <a:pt x="191" y="185"/>
                    <a:pt x="187" y="186"/>
                    <a:pt x="184" y="1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140">
              <a:extLst>
                <a:ext uri="{FF2B5EF4-FFF2-40B4-BE49-F238E27FC236}">
                  <a16:creationId xmlns:a16="http://schemas.microsoft.com/office/drawing/2014/main" id="{017F1C06-D56A-46C5-9D77-DCC280F8542A}"/>
                </a:ext>
              </a:extLst>
            </p:cNvPr>
            <p:cNvSpPr>
              <a:spLocks/>
            </p:cNvSpPr>
            <p:nvPr/>
          </p:nvSpPr>
          <p:spPr bwMode="auto">
            <a:xfrm>
              <a:off x="3699" y="3268"/>
              <a:ext cx="20" cy="17"/>
            </a:xfrm>
            <a:custGeom>
              <a:avLst/>
              <a:gdLst>
                <a:gd name="T0" fmla="*/ 3 w 13"/>
                <a:gd name="T1" fmla="*/ 10 h 12"/>
                <a:gd name="T2" fmla="*/ 11 w 13"/>
                <a:gd name="T3" fmla="*/ 10 h 12"/>
                <a:gd name="T4" fmla="*/ 11 w 13"/>
                <a:gd name="T5" fmla="*/ 2 h 12"/>
                <a:gd name="T6" fmla="*/ 3 w 13"/>
                <a:gd name="T7" fmla="*/ 2 h 12"/>
                <a:gd name="T8" fmla="*/ 3 w 13"/>
                <a:gd name="T9" fmla="*/ 10 h 12"/>
              </a:gdLst>
              <a:ahLst/>
              <a:cxnLst>
                <a:cxn ang="0">
                  <a:pos x="T0" y="T1"/>
                </a:cxn>
                <a:cxn ang="0">
                  <a:pos x="T2" y="T3"/>
                </a:cxn>
                <a:cxn ang="0">
                  <a:pos x="T4" y="T5"/>
                </a:cxn>
                <a:cxn ang="0">
                  <a:pos x="T6" y="T7"/>
                </a:cxn>
                <a:cxn ang="0">
                  <a:pos x="T8" y="T9"/>
                </a:cxn>
              </a:cxnLst>
              <a:rect l="0" t="0" r="r" b="b"/>
              <a:pathLst>
                <a:path w="13" h="12">
                  <a:moveTo>
                    <a:pt x="3" y="10"/>
                  </a:moveTo>
                  <a:cubicBezTo>
                    <a:pt x="5" y="12"/>
                    <a:pt x="8" y="12"/>
                    <a:pt x="11" y="10"/>
                  </a:cubicBezTo>
                  <a:cubicBezTo>
                    <a:pt x="13" y="8"/>
                    <a:pt x="13" y="4"/>
                    <a:pt x="11" y="2"/>
                  </a:cubicBezTo>
                  <a:cubicBezTo>
                    <a:pt x="8" y="0"/>
                    <a:pt x="5" y="0"/>
                    <a:pt x="3" y="2"/>
                  </a:cubicBezTo>
                  <a:cubicBezTo>
                    <a:pt x="0" y="4"/>
                    <a:pt x="0" y="8"/>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141">
              <a:extLst>
                <a:ext uri="{FF2B5EF4-FFF2-40B4-BE49-F238E27FC236}">
                  <a16:creationId xmlns:a16="http://schemas.microsoft.com/office/drawing/2014/main" id="{B5B7FFB5-D334-4BC4-AECF-3AC259EEE69C}"/>
                </a:ext>
              </a:extLst>
            </p:cNvPr>
            <p:cNvSpPr>
              <a:spLocks/>
            </p:cNvSpPr>
            <p:nvPr/>
          </p:nvSpPr>
          <p:spPr bwMode="auto">
            <a:xfrm>
              <a:off x="3952" y="3269"/>
              <a:ext cx="18" cy="19"/>
            </a:xfrm>
            <a:custGeom>
              <a:avLst/>
              <a:gdLst>
                <a:gd name="T0" fmla="*/ 10 w 12"/>
                <a:gd name="T1" fmla="*/ 3 h 13"/>
                <a:gd name="T2" fmla="*/ 2 w 12"/>
                <a:gd name="T3" fmla="*/ 3 h 13"/>
                <a:gd name="T4" fmla="*/ 2 w 12"/>
                <a:gd name="T5" fmla="*/ 10 h 13"/>
                <a:gd name="T6" fmla="*/ 10 w 12"/>
                <a:gd name="T7" fmla="*/ 10 h 13"/>
                <a:gd name="T8" fmla="*/ 10 w 12"/>
                <a:gd name="T9" fmla="*/ 3 h 13"/>
              </a:gdLst>
              <a:ahLst/>
              <a:cxnLst>
                <a:cxn ang="0">
                  <a:pos x="T0" y="T1"/>
                </a:cxn>
                <a:cxn ang="0">
                  <a:pos x="T2" y="T3"/>
                </a:cxn>
                <a:cxn ang="0">
                  <a:pos x="T4" y="T5"/>
                </a:cxn>
                <a:cxn ang="0">
                  <a:pos x="T6" y="T7"/>
                </a:cxn>
                <a:cxn ang="0">
                  <a:pos x="T8" y="T9"/>
                </a:cxn>
              </a:cxnLst>
              <a:rect l="0" t="0" r="r" b="b"/>
              <a:pathLst>
                <a:path w="12" h="13">
                  <a:moveTo>
                    <a:pt x="10" y="3"/>
                  </a:moveTo>
                  <a:cubicBezTo>
                    <a:pt x="8" y="0"/>
                    <a:pt x="4" y="0"/>
                    <a:pt x="2" y="3"/>
                  </a:cubicBezTo>
                  <a:cubicBezTo>
                    <a:pt x="0" y="5"/>
                    <a:pt x="0" y="8"/>
                    <a:pt x="2" y="10"/>
                  </a:cubicBezTo>
                  <a:cubicBezTo>
                    <a:pt x="4" y="13"/>
                    <a:pt x="8" y="13"/>
                    <a:pt x="10" y="10"/>
                  </a:cubicBezTo>
                  <a:cubicBezTo>
                    <a:pt x="12" y="8"/>
                    <a:pt x="12" y="5"/>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99" name="Freeform 43">
            <a:extLst>
              <a:ext uri="{FF2B5EF4-FFF2-40B4-BE49-F238E27FC236}">
                <a16:creationId xmlns:a16="http://schemas.microsoft.com/office/drawing/2014/main" id="{07164CEC-4CE4-4DEA-876A-A993D3CDB5AE}"/>
              </a:ext>
            </a:extLst>
          </p:cNvPr>
          <p:cNvSpPr>
            <a:spLocks noChangeAspect="1" noEditPoints="1"/>
          </p:cNvSpPr>
          <p:nvPr/>
        </p:nvSpPr>
        <p:spPr bwMode="auto">
          <a:xfrm>
            <a:off x="6745993" y="2608236"/>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203" name="Table 4">
            <a:extLst>
              <a:ext uri="{FF2B5EF4-FFF2-40B4-BE49-F238E27FC236}">
                <a16:creationId xmlns:a16="http://schemas.microsoft.com/office/drawing/2014/main" id="{19FF5C32-61BD-41F4-BDEA-1CBD5D4620FE}"/>
              </a:ext>
            </a:extLst>
          </p:cNvPr>
          <p:cNvGraphicFramePr>
            <a:graphicFrameLocks noGrp="1"/>
          </p:cNvGraphicFramePr>
          <p:nvPr>
            <p:extLst>
              <p:ext uri="{D42A27DB-BD31-4B8C-83A1-F6EECF244321}">
                <p14:modId xmlns:p14="http://schemas.microsoft.com/office/powerpoint/2010/main" val="830999204"/>
              </p:ext>
            </p:extLst>
          </p:nvPr>
        </p:nvGraphicFramePr>
        <p:xfrm>
          <a:off x="6578593" y="1110571"/>
          <a:ext cx="5458030" cy="5464104"/>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“Plaatsing”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latin typeface="+mn-lt"/>
                        </a:rPr>
                        <a:t>Digitale matching module</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402002">
                <a:tc>
                  <a:txBody>
                    <a:bodyPr/>
                    <a:lstStyle/>
                    <a:p>
                      <a:endParaRPr lang="nl-NL" sz="1400" dirty="0"/>
                    </a:p>
                  </a:txBody>
                  <a:tcPr>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Digitale afspraakmodule (incl. notificatie functionaliteit)</a:t>
                      </a:r>
                      <a:endParaRPr lang="nl-NL" sz="1400" dirty="0">
                        <a:latin typeface="+mn-lt"/>
                      </a:endParaRPr>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668739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Contractmodule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1269468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456715909"/>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mn-lt"/>
                          <a:cs typeface="Calibri" panose="020F0502020204030204" pitchFamily="34" charset="0"/>
                        </a:rPr>
                        <a:t>LKS</a:t>
                      </a:r>
                      <a:r>
                        <a:rPr lang="en-US" sz="1400" baseline="0" dirty="0" smtClean="0">
                          <a:solidFill>
                            <a:schemeClr val="tx1"/>
                          </a:solidFill>
                          <a:latin typeface="+mn-lt"/>
                          <a:cs typeface="Calibri" panose="020F0502020204030204" pitchFamily="34" charset="0"/>
                        </a:rPr>
                        <a:t> en LWS </a:t>
                      </a:r>
                      <a:r>
                        <a:rPr lang="en-US" sz="1400" dirty="0" smtClean="0">
                          <a:solidFill>
                            <a:schemeClr val="tx1"/>
                          </a:solidFill>
                          <a:latin typeface="+mn-lt"/>
                          <a:cs typeface="Calibri" panose="020F0502020204030204" pitchFamily="34" charset="0"/>
                        </a:rPr>
                        <a:t>module</a:t>
                      </a:r>
                      <a:endParaRPr lang="en-US" sz="1400" dirty="0">
                        <a:solidFill>
                          <a:schemeClr val="tx1"/>
                        </a:solidFill>
                        <a:latin typeface="+mn-lt"/>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91270451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Vragenlijst functionaliteit</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4106622406"/>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Werkgeversbenadering</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266169436"/>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Verwijsadministratie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78639170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met bedrijven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08307183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kandidaat en werkgever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70688538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8438856"/>
                  </a:ext>
                </a:extLst>
              </a:tr>
            </a:tbl>
          </a:graphicData>
        </a:graphic>
      </p:graphicFrame>
      <p:grpSp>
        <p:nvGrpSpPr>
          <p:cNvPr id="204" name="Group 50">
            <a:extLst>
              <a:ext uri="{FF2B5EF4-FFF2-40B4-BE49-F238E27FC236}">
                <a16:creationId xmlns:a16="http://schemas.microsoft.com/office/drawing/2014/main" id="{5C92F772-3E57-49E7-97D1-93D400275B46}"/>
              </a:ext>
            </a:extLst>
          </p:cNvPr>
          <p:cNvGrpSpPr>
            <a:grpSpLocks noChangeAspect="1"/>
          </p:cNvGrpSpPr>
          <p:nvPr/>
        </p:nvGrpSpPr>
        <p:grpSpPr bwMode="auto">
          <a:xfrm>
            <a:off x="6749169" y="3025834"/>
            <a:ext cx="263644" cy="263644"/>
            <a:chOff x="5505" y="439"/>
            <a:chExt cx="426" cy="426"/>
          </a:xfrm>
          <a:solidFill>
            <a:schemeClr val="accent1"/>
          </a:solidFill>
        </p:grpSpPr>
        <p:sp>
          <p:nvSpPr>
            <p:cNvPr id="205" name="Freeform 51">
              <a:extLst>
                <a:ext uri="{FF2B5EF4-FFF2-40B4-BE49-F238E27FC236}">
                  <a16:creationId xmlns:a16="http://schemas.microsoft.com/office/drawing/2014/main" id="{D6D5AC7F-1DEE-4456-96E8-580247CC4872}"/>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06" name="Freeform 52">
              <a:extLst>
                <a:ext uri="{FF2B5EF4-FFF2-40B4-BE49-F238E27FC236}">
                  <a16:creationId xmlns:a16="http://schemas.microsoft.com/office/drawing/2014/main" id="{99F830AD-36C8-4CD4-8CD2-9BBE74ADD7A7}"/>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07" name="Freeform 53">
              <a:extLst>
                <a:ext uri="{FF2B5EF4-FFF2-40B4-BE49-F238E27FC236}">
                  <a16:creationId xmlns:a16="http://schemas.microsoft.com/office/drawing/2014/main" id="{6C5675B0-C01D-4047-889C-2C04D73FD6D7}"/>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08" name="Freeform 54">
              <a:extLst>
                <a:ext uri="{FF2B5EF4-FFF2-40B4-BE49-F238E27FC236}">
                  <a16:creationId xmlns:a16="http://schemas.microsoft.com/office/drawing/2014/main" id="{EBDD9868-B263-4327-A7ED-7FFA0947D479}"/>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45" name="Group 15">
            <a:extLst>
              <a:ext uri="{FF2B5EF4-FFF2-40B4-BE49-F238E27FC236}">
                <a16:creationId xmlns:a16="http://schemas.microsoft.com/office/drawing/2014/main" id="{E817637F-F857-48EA-99DE-EBCA3F5B4FA0}"/>
              </a:ext>
            </a:extLst>
          </p:cNvPr>
          <p:cNvGrpSpPr>
            <a:grpSpLocks noChangeAspect="1"/>
          </p:cNvGrpSpPr>
          <p:nvPr/>
        </p:nvGrpSpPr>
        <p:grpSpPr bwMode="auto">
          <a:xfrm>
            <a:off x="6761929" y="3426129"/>
            <a:ext cx="238125" cy="238919"/>
            <a:chOff x="1877" y="2122"/>
            <a:chExt cx="300" cy="301"/>
          </a:xfrm>
          <a:solidFill>
            <a:srgbClr val="FF0000"/>
          </a:solidFill>
        </p:grpSpPr>
        <p:sp>
          <p:nvSpPr>
            <p:cNvPr id="246" name="Freeform 16">
              <a:extLst>
                <a:ext uri="{FF2B5EF4-FFF2-40B4-BE49-F238E27FC236}">
                  <a16:creationId xmlns:a16="http://schemas.microsoft.com/office/drawing/2014/main" id="{DDB50C9E-FEC2-4856-9800-98E9BEEC7A67}"/>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7" name="Freeform 17">
              <a:extLst>
                <a:ext uri="{FF2B5EF4-FFF2-40B4-BE49-F238E27FC236}">
                  <a16:creationId xmlns:a16="http://schemas.microsoft.com/office/drawing/2014/main" id="{1FB00AC0-8912-4AD5-B5D8-EFEAACDF054F}"/>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8" name="Freeform 18">
              <a:extLst>
                <a:ext uri="{FF2B5EF4-FFF2-40B4-BE49-F238E27FC236}">
                  <a16:creationId xmlns:a16="http://schemas.microsoft.com/office/drawing/2014/main" id="{103E498C-BB5B-47F1-A85A-79DC6F05366D}"/>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9" name="Freeform 19">
              <a:extLst>
                <a:ext uri="{FF2B5EF4-FFF2-40B4-BE49-F238E27FC236}">
                  <a16:creationId xmlns:a16="http://schemas.microsoft.com/office/drawing/2014/main" id="{D98FAD7F-941A-42C5-BF6F-2911D2B06668}"/>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0" name="Freeform 20">
              <a:extLst>
                <a:ext uri="{FF2B5EF4-FFF2-40B4-BE49-F238E27FC236}">
                  <a16:creationId xmlns:a16="http://schemas.microsoft.com/office/drawing/2014/main" id="{481A1073-F5CB-473F-9D31-DA572E02A35A}"/>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1" name="Freeform 21">
              <a:extLst>
                <a:ext uri="{FF2B5EF4-FFF2-40B4-BE49-F238E27FC236}">
                  <a16:creationId xmlns:a16="http://schemas.microsoft.com/office/drawing/2014/main" id="{82563B70-34E6-4562-9FC2-2FCE2E015520}"/>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2" name="Freeform 22">
              <a:extLst>
                <a:ext uri="{FF2B5EF4-FFF2-40B4-BE49-F238E27FC236}">
                  <a16:creationId xmlns:a16="http://schemas.microsoft.com/office/drawing/2014/main" id="{1F25FA93-5DC0-469E-98E4-3161EB720341}"/>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3" name="Freeform 23">
              <a:extLst>
                <a:ext uri="{FF2B5EF4-FFF2-40B4-BE49-F238E27FC236}">
                  <a16:creationId xmlns:a16="http://schemas.microsoft.com/office/drawing/2014/main" id="{EFCC8490-414E-4B61-B4B6-F75668AF9C06}"/>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54" name="Group 253">
            <a:extLst>
              <a:ext uri="{FF2B5EF4-FFF2-40B4-BE49-F238E27FC236}">
                <a16:creationId xmlns:a16="http://schemas.microsoft.com/office/drawing/2014/main" id="{6994B494-964D-471F-91F9-123324EEED79}"/>
              </a:ext>
            </a:extLst>
          </p:cNvPr>
          <p:cNvGrpSpPr/>
          <p:nvPr/>
        </p:nvGrpSpPr>
        <p:grpSpPr>
          <a:xfrm>
            <a:off x="6736450" y="1787479"/>
            <a:ext cx="289082" cy="312393"/>
            <a:chOff x="2390775" y="912813"/>
            <a:chExt cx="608013" cy="638176"/>
          </a:xfrm>
          <a:solidFill>
            <a:srgbClr val="FF0000"/>
          </a:solidFill>
        </p:grpSpPr>
        <p:sp>
          <p:nvSpPr>
            <p:cNvPr id="255" name="Freeform 5">
              <a:extLst>
                <a:ext uri="{FF2B5EF4-FFF2-40B4-BE49-F238E27FC236}">
                  <a16:creationId xmlns:a16="http://schemas.microsoft.com/office/drawing/2014/main" id="{701783CF-725A-4E38-A8A7-1FB1B2E0977D}"/>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6" name="Freeform 6">
              <a:extLst>
                <a:ext uri="{FF2B5EF4-FFF2-40B4-BE49-F238E27FC236}">
                  <a16:creationId xmlns:a16="http://schemas.microsoft.com/office/drawing/2014/main" id="{99139092-841E-47D2-9B6F-8089A4F30F15}"/>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7" name="Freeform 7">
              <a:extLst>
                <a:ext uri="{FF2B5EF4-FFF2-40B4-BE49-F238E27FC236}">
                  <a16:creationId xmlns:a16="http://schemas.microsoft.com/office/drawing/2014/main" id="{2C57911C-26AD-46B5-B034-17827FCC6A3F}"/>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8" name="Freeform 8">
              <a:extLst>
                <a:ext uri="{FF2B5EF4-FFF2-40B4-BE49-F238E27FC236}">
                  <a16:creationId xmlns:a16="http://schemas.microsoft.com/office/drawing/2014/main" id="{7C6FBFD4-1686-4DB6-8EE5-E78FCAD19942}"/>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9" name="Freeform 9">
              <a:extLst>
                <a:ext uri="{FF2B5EF4-FFF2-40B4-BE49-F238E27FC236}">
                  <a16:creationId xmlns:a16="http://schemas.microsoft.com/office/drawing/2014/main" id="{76AEECB8-707C-4063-AA37-B8061778AD8C}"/>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60" name="Group 100">
            <a:extLst>
              <a:ext uri="{FF2B5EF4-FFF2-40B4-BE49-F238E27FC236}">
                <a16:creationId xmlns:a16="http://schemas.microsoft.com/office/drawing/2014/main" id="{E8B101C4-7ACD-44A6-9BE6-C31B42FD1ED0}"/>
              </a:ext>
            </a:extLst>
          </p:cNvPr>
          <p:cNvGrpSpPr>
            <a:grpSpLocks noChangeAspect="1"/>
          </p:cNvGrpSpPr>
          <p:nvPr/>
        </p:nvGrpSpPr>
        <p:grpSpPr bwMode="auto">
          <a:xfrm>
            <a:off x="1096242" y="1814090"/>
            <a:ext cx="478760" cy="479886"/>
            <a:chOff x="6719" y="1948"/>
            <a:chExt cx="425" cy="426"/>
          </a:xfrm>
          <a:solidFill>
            <a:schemeClr val="bg1"/>
          </a:solidFill>
        </p:grpSpPr>
        <p:sp>
          <p:nvSpPr>
            <p:cNvPr id="261" name="Freeform 101">
              <a:extLst>
                <a:ext uri="{FF2B5EF4-FFF2-40B4-BE49-F238E27FC236}">
                  <a16:creationId xmlns:a16="http://schemas.microsoft.com/office/drawing/2014/main" id="{A47C8F0C-5CB5-4573-BC55-D046698E4BE3}"/>
                </a:ext>
              </a:extLst>
            </p:cNvPr>
            <p:cNvSpPr>
              <a:spLocks noEditPoints="1"/>
            </p:cNvSpPr>
            <p:nvPr/>
          </p:nvSpPr>
          <p:spPr bwMode="auto">
            <a:xfrm>
              <a:off x="6870" y="1948"/>
              <a:ext cx="124" cy="124"/>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8" y="84"/>
                    <a:pt x="0" y="65"/>
                    <a:pt x="0" y="42"/>
                  </a:cubicBezTo>
                  <a:cubicBezTo>
                    <a:pt x="0" y="19"/>
                    <a:pt x="18" y="0"/>
                    <a:pt x="42" y="0"/>
                  </a:cubicBezTo>
                  <a:cubicBezTo>
                    <a:pt x="65" y="0"/>
                    <a:pt x="84" y="19"/>
                    <a:pt x="84" y="42"/>
                  </a:cubicBezTo>
                  <a:cubicBezTo>
                    <a:pt x="84" y="65"/>
                    <a:pt x="65" y="84"/>
                    <a:pt x="42" y="84"/>
                  </a:cubicBezTo>
                  <a:close/>
                  <a:moveTo>
                    <a:pt x="42" y="12"/>
                  </a:moveTo>
                  <a:cubicBezTo>
                    <a:pt x="25" y="12"/>
                    <a:pt x="12" y="26"/>
                    <a:pt x="12" y="42"/>
                  </a:cubicBezTo>
                  <a:cubicBezTo>
                    <a:pt x="12" y="59"/>
                    <a:pt x="25" y="72"/>
                    <a:pt x="42" y="72"/>
                  </a:cubicBezTo>
                  <a:cubicBezTo>
                    <a:pt x="58" y="72"/>
                    <a:pt x="72" y="59"/>
                    <a:pt x="72" y="42"/>
                  </a:cubicBezTo>
                  <a:cubicBezTo>
                    <a:pt x="72" y="26"/>
                    <a:pt x="58"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2" name="Freeform 102">
              <a:extLst>
                <a:ext uri="{FF2B5EF4-FFF2-40B4-BE49-F238E27FC236}">
                  <a16:creationId xmlns:a16="http://schemas.microsoft.com/office/drawing/2014/main" id="{DE382802-A6A7-46E3-8529-9F2099801871}"/>
                </a:ext>
              </a:extLst>
            </p:cNvPr>
            <p:cNvSpPr>
              <a:spLocks noEditPoints="1"/>
            </p:cNvSpPr>
            <p:nvPr/>
          </p:nvSpPr>
          <p:spPr bwMode="auto">
            <a:xfrm>
              <a:off x="6843" y="2090"/>
              <a:ext cx="177" cy="195"/>
            </a:xfrm>
            <a:custGeom>
              <a:avLst/>
              <a:gdLst>
                <a:gd name="T0" fmla="*/ 78 w 120"/>
                <a:gd name="T1" fmla="*/ 132 h 132"/>
                <a:gd name="T2" fmla="*/ 42 w 120"/>
                <a:gd name="T3" fmla="*/ 132 h 132"/>
                <a:gd name="T4" fmla="*/ 36 w 120"/>
                <a:gd name="T5" fmla="*/ 126 h 132"/>
                <a:gd name="T6" fmla="*/ 36 w 120"/>
                <a:gd name="T7" fmla="*/ 79 h 132"/>
                <a:gd name="T8" fmla="*/ 0 w 120"/>
                <a:gd name="T9" fmla="*/ 6 h 132"/>
                <a:gd name="T10" fmla="*/ 6 w 120"/>
                <a:gd name="T11" fmla="*/ 0 h 132"/>
                <a:gd name="T12" fmla="*/ 114 w 120"/>
                <a:gd name="T13" fmla="*/ 0 h 132"/>
                <a:gd name="T14" fmla="*/ 120 w 120"/>
                <a:gd name="T15" fmla="*/ 6 h 132"/>
                <a:gd name="T16" fmla="*/ 84 w 120"/>
                <a:gd name="T17" fmla="*/ 79 h 132"/>
                <a:gd name="T18" fmla="*/ 84 w 120"/>
                <a:gd name="T19" fmla="*/ 126 h 132"/>
                <a:gd name="T20" fmla="*/ 78 w 120"/>
                <a:gd name="T21" fmla="*/ 132 h 132"/>
                <a:gd name="T22" fmla="*/ 48 w 120"/>
                <a:gd name="T23" fmla="*/ 120 h 132"/>
                <a:gd name="T24" fmla="*/ 72 w 120"/>
                <a:gd name="T25" fmla="*/ 120 h 132"/>
                <a:gd name="T26" fmla="*/ 72 w 120"/>
                <a:gd name="T27" fmla="*/ 75 h 132"/>
                <a:gd name="T28" fmla="*/ 76 w 120"/>
                <a:gd name="T29" fmla="*/ 69 h 132"/>
                <a:gd name="T30" fmla="*/ 107 w 120"/>
                <a:gd name="T31" fmla="*/ 12 h 132"/>
                <a:gd name="T32" fmla="*/ 12 w 120"/>
                <a:gd name="T33" fmla="*/ 12 h 132"/>
                <a:gd name="T34" fmla="*/ 44 w 120"/>
                <a:gd name="T35" fmla="*/ 69 h 132"/>
                <a:gd name="T36" fmla="*/ 48 w 120"/>
                <a:gd name="T37" fmla="*/ 75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8" y="132"/>
                    <a:pt x="36" y="130"/>
                    <a:pt x="36" y="126"/>
                  </a:cubicBezTo>
                  <a:cubicBezTo>
                    <a:pt x="36" y="79"/>
                    <a:pt x="36" y="79"/>
                    <a:pt x="36" y="79"/>
                  </a:cubicBezTo>
                  <a:cubicBezTo>
                    <a:pt x="12" y="67"/>
                    <a:pt x="0" y="34"/>
                    <a:pt x="0" y="6"/>
                  </a:cubicBezTo>
                  <a:cubicBezTo>
                    <a:pt x="0" y="3"/>
                    <a:pt x="2" y="0"/>
                    <a:pt x="6" y="0"/>
                  </a:cubicBezTo>
                  <a:cubicBezTo>
                    <a:pt x="114" y="0"/>
                    <a:pt x="114" y="0"/>
                    <a:pt x="114" y="0"/>
                  </a:cubicBezTo>
                  <a:cubicBezTo>
                    <a:pt x="117" y="0"/>
                    <a:pt x="120" y="3"/>
                    <a:pt x="120" y="6"/>
                  </a:cubicBezTo>
                  <a:cubicBezTo>
                    <a:pt x="120" y="34"/>
                    <a:pt x="107" y="67"/>
                    <a:pt x="84" y="79"/>
                  </a:cubicBezTo>
                  <a:cubicBezTo>
                    <a:pt x="84" y="126"/>
                    <a:pt x="84" y="126"/>
                    <a:pt x="84" y="126"/>
                  </a:cubicBezTo>
                  <a:cubicBezTo>
                    <a:pt x="84" y="130"/>
                    <a:pt x="81" y="132"/>
                    <a:pt x="78" y="132"/>
                  </a:cubicBezTo>
                  <a:close/>
                  <a:moveTo>
                    <a:pt x="48" y="120"/>
                  </a:moveTo>
                  <a:cubicBezTo>
                    <a:pt x="72" y="120"/>
                    <a:pt x="72" y="120"/>
                    <a:pt x="72" y="120"/>
                  </a:cubicBezTo>
                  <a:cubicBezTo>
                    <a:pt x="72" y="75"/>
                    <a:pt x="72" y="75"/>
                    <a:pt x="72" y="75"/>
                  </a:cubicBezTo>
                  <a:cubicBezTo>
                    <a:pt x="72" y="72"/>
                    <a:pt x="73" y="70"/>
                    <a:pt x="76" y="69"/>
                  </a:cubicBezTo>
                  <a:cubicBezTo>
                    <a:pt x="94" y="63"/>
                    <a:pt x="106" y="36"/>
                    <a:pt x="107" y="12"/>
                  </a:cubicBezTo>
                  <a:cubicBezTo>
                    <a:pt x="12" y="12"/>
                    <a:pt x="12" y="12"/>
                    <a:pt x="12" y="12"/>
                  </a:cubicBezTo>
                  <a:cubicBezTo>
                    <a:pt x="14" y="36"/>
                    <a:pt x="25" y="63"/>
                    <a:pt x="44" y="69"/>
                  </a:cubicBezTo>
                  <a:cubicBezTo>
                    <a:pt x="46" y="70"/>
                    <a:pt x="48" y="72"/>
                    <a:pt x="48" y="75"/>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3" name="Freeform 103">
              <a:extLst>
                <a:ext uri="{FF2B5EF4-FFF2-40B4-BE49-F238E27FC236}">
                  <a16:creationId xmlns:a16="http://schemas.microsoft.com/office/drawing/2014/main" id="{9FDDFA21-3458-42BC-AB81-3679692EAC59}"/>
                </a:ext>
              </a:extLst>
            </p:cNvPr>
            <p:cNvSpPr>
              <a:spLocks/>
            </p:cNvSpPr>
            <p:nvPr/>
          </p:nvSpPr>
          <p:spPr bwMode="auto">
            <a:xfrm>
              <a:off x="6719" y="2189"/>
              <a:ext cx="184" cy="148"/>
            </a:xfrm>
            <a:custGeom>
              <a:avLst/>
              <a:gdLst>
                <a:gd name="T0" fmla="*/ 119 w 125"/>
                <a:gd name="T1" fmla="*/ 100 h 100"/>
                <a:gd name="T2" fmla="*/ 119 w 125"/>
                <a:gd name="T3" fmla="*/ 100 h 100"/>
                <a:gd name="T4" fmla="*/ 0 w 125"/>
                <a:gd name="T5" fmla="*/ 47 h 100"/>
                <a:gd name="T6" fmla="*/ 70 w 125"/>
                <a:gd name="T7" fmla="*/ 0 h 100"/>
                <a:gd name="T8" fmla="*/ 77 w 125"/>
                <a:gd name="T9" fmla="*/ 5 h 100"/>
                <a:gd name="T10" fmla="*/ 73 w 125"/>
                <a:gd name="T11" fmla="*/ 12 h 100"/>
                <a:gd name="T12" fmla="*/ 12 w 125"/>
                <a:gd name="T13" fmla="*/ 47 h 100"/>
                <a:gd name="T14" fmla="*/ 119 w 125"/>
                <a:gd name="T15" fmla="*/ 88 h 100"/>
                <a:gd name="T16" fmla="*/ 125 w 125"/>
                <a:gd name="T17" fmla="*/ 95 h 100"/>
                <a:gd name="T18" fmla="*/ 119 w 125"/>
                <a:gd name="T19"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0">
                  <a:moveTo>
                    <a:pt x="119" y="100"/>
                  </a:moveTo>
                  <a:cubicBezTo>
                    <a:pt x="119" y="100"/>
                    <a:pt x="119" y="100"/>
                    <a:pt x="119" y="100"/>
                  </a:cubicBezTo>
                  <a:cubicBezTo>
                    <a:pt x="61" y="97"/>
                    <a:pt x="0" y="79"/>
                    <a:pt x="0" y="47"/>
                  </a:cubicBezTo>
                  <a:cubicBezTo>
                    <a:pt x="0" y="27"/>
                    <a:pt x="25" y="10"/>
                    <a:pt x="70" y="0"/>
                  </a:cubicBezTo>
                  <a:cubicBezTo>
                    <a:pt x="74" y="0"/>
                    <a:pt x="77" y="2"/>
                    <a:pt x="77" y="5"/>
                  </a:cubicBezTo>
                  <a:cubicBezTo>
                    <a:pt x="78" y="8"/>
                    <a:pt x="76" y="11"/>
                    <a:pt x="73" y="12"/>
                  </a:cubicBezTo>
                  <a:cubicBezTo>
                    <a:pt x="36" y="20"/>
                    <a:pt x="12" y="34"/>
                    <a:pt x="12" y="47"/>
                  </a:cubicBezTo>
                  <a:cubicBezTo>
                    <a:pt x="12" y="64"/>
                    <a:pt x="52" y="84"/>
                    <a:pt x="119" y="88"/>
                  </a:cubicBezTo>
                  <a:cubicBezTo>
                    <a:pt x="123" y="89"/>
                    <a:pt x="125" y="92"/>
                    <a:pt x="125" y="95"/>
                  </a:cubicBezTo>
                  <a:cubicBezTo>
                    <a:pt x="125" y="98"/>
                    <a:pt x="122" y="100"/>
                    <a:pt x="119"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4" name="Freeform 104">
              <a:extLst>
                <a:ext uri="{FF2B5EF4-FFF2-40B4-BE49-F238E27FC236}">
                  <a16:creationId xmlns:a16="http://schemas.microsoft.com/office/drawing/2014/main" id="{C9690A58-7501-4B97-9489-414ACC7BDD40}"/>
                </a:ext>
              </a:extLst>
            </p:cNvPr>
            <p:cNvSpPr>
              <a:spLocks/>
            </p:cNvSpPr>
            <p:nvPr/>
          </p:nvSpPr>
          <p:spPr bwMode="auto">
            <a:xfrm>
              <a:off x="6940" y="2189"/>
              <a:ext cx="204" cy="150"/>
            </a:xfrm>
            <a:custGeom>
              <a:avLst/>
              <a:gdLst>
                <a:gd name="T0" fmla="*/ 6 w 138"/>
                <a:gd name="T1" fmla="*/ 101 h 101"/>
                <a:gd name="T2" fmla="*/ 0 w 138"/>
                <a:gd name="T3" fmla="*/ 95 h 101"/>
                <a:gd name="T4" fmla="*/ 5 w 138"/>
                <a:gd name="T5" fmla="*/ 89 h 101"/>
                <a:gd name="T6" fmla="*/ 126 w 138"/>
                <a:gd name="T7" fmla="*/ 47 h 101"/>
                <a:gd name="T8" fmla="*/ 65 w 138"/>
                <a:gd name="T9" fmla="*/ 12 h 101"/>
                <a:gd name="T10" fmla="*/ 60 w 138"/>
                <a:gd name="T11" fmla="*/ 5 h 101"/>
                <a:gd name="T12" fmla="*/ 67 w 138"/>
                <a:gd name="T13" fmla="*/ 0 h 101"/>
                <a:gd name="T14" fmla="*/ 138 w 138"/>
                <a:gd name="T15" fmla="*/ 47 h 101"/>
                <a:gd name="T16" fmla="*/ 6 w 138"/>
                <a:gd name="T17" fmla="*/ 101 h 101"/>
                <a:gd name="T18" fmla="*/ 6 w 138"/>
                <a:gd name="T19"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01">
                  <a:moveTo>
                    <a:pt x="6" y="101"/>
                  </a:moveTo>
                  <a:cubicBezTo>
                    <a:pt x="2" y="101"/>
                    <a:pt x="0" y="98"/>
                    <a:pt x="0" y="95"/>
                  </a:cubicBezTo>
                  <a:cubicBezTo>
                    <a:pt x="0" y="92"/>
                    <a:pt x="2" y="89"/>
                    <a:pt x="5" y="89"/>
                  </a:cubicBezTo>
                  <a:cubicBezTo>
                    <a:pt x="77" y="87"/>
                    <a:pt x="126" y="66"/>
                    <a:pt x="126" y="47"/>
                  </a:cubicBezTo>
                  <a:cubicBezTo>
                    <a:pt x="126" y="34"/>
                    <a:pt x="102" y="20"/>
                    <a:pt x="65" y="12"/>
                  </a:cubicBezTo>
                  <a:cubicBezTo>
                    <a:pt x="62" y="12"/>
                    <a:pt x="60" y="8"/>
                    <a:pt x="60" y="5"/>
                  </a:cubicBezTo>
                  <a:cubicBezTo>
                    <a:pt x="61" y="2"/>
                    <a:pt x="64" y="0"/>
                    <a:pt x="67" y="0"/>
                  </a:cubicBezTo>
                  <a:cubicBezTo>
                    <a:pt x="112" y="10"/>
                    <a:pt x="138" y="27"/>
                    <a:pt x="138" y="47"/>
                  </a:cubicBezTo>
                  <a:cubicBezTo>
                    <a:pt x="138" y="80"/>
                    <a:pt x="71" y="99"/>
                    <a:pt x="6" y="101"/>
                  </a:cubicBezTo>
                  <a:cubicBezTo>
                    <a:pt x="6" y="101"/>
                    <a:pt x="6" y="101"/>
                    <a:pt x="6"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5" name="Freeform 105">
              <a:extLst>
                <a:ext uri="{FF2B5EF4-FFF2-40B4-BE49-F238E27FC236}">
                  <a16:creationId xmlns:a16="http://schemas.microsoft.com/office/drawing/2014/main" id="{B853FF1E-9D3E-4B2C-8A1C-59E16B04E006}"/>
                </a:ext>
              </a:extLst>
            </p:cNvPr>
            <p:cNvSpPr>
              <a:spLocks/>
            </p:cNvSpPr>
            <p:nvPr/>
          </p:nvSpPr>
          <p:spPr bwMode="auto">
            <a:xfrm>
              <a:off x="6824" y="2262"/>
              <a:ext cx="79" cy="112"/>
            </a:xfrm>
            <a:custGeom>
              <a:avLst/>
              <a:gdLst>
                <a:gd name="T0" fmla="*/ 7 w 54"/>
                <a:gd name="T1" fmla="*/ 76 h 76"/>
                <a:gd name="T2" fmla="*/ 1 w 54"/>
                <a:gd name="T3" fmla="*/ 73 h 76"/>
                <a:gd name="T4" fmla="*/ 4 w 54"/>
                <a:gd name="T5" fmla="*/ 65 h 76"/>
                <a:gd name="T6" fmla="*/ 39 w 54"/>
                <a:gd name="T7" fmla="*/ 44 h 76"/>
                <a:gd name="T8" fmla="*/ 14 w 54"/>
                <a:gd name="T9" fmla="*/ 10 h 76"/>
                <a:gd name="T10" fmla="*/ 15 w 54"/>
                <a:gd name="T11" fmla="*/ 2 h 76"/>
                <a:gd name="T12" fmla="*/ 24 w 54"/>
                <a:gd name="T13" fmla="*/ 3 h 76"/>
                <a:gd name="T14" fmla="*/ 53 w 54"/>
                <a:gd name="T15" fmla="*/ 42 h 76"/>
                <a:gd name="T16" fmla="*/ 54 w 54"/>
                <a:gd name="T17" fmla="*/ 47 h 76"/>
                <a:gd name="T18" fmla="*/ 51 w 54"/>
                <a:gd name="T19" fmla="*/ 51 h 76"/>
                <a:gd name="T20" fmla="*/ 10 w 54"/>
                <a:gd name="T21" fmla="*/ 75 h 76"/>
                <a:gd name="T22" fmla="*/ 7 w 54"/>
                <a:gd name="T23"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76">
                  <a:moveTo>
                    <a:pt x="7" y="76"/>
                  </a:moveTo>
                  <a:cubicBezTo>
                    <a:pt x="5" y="76"/>
                    <a:pt x="3" y="75"/>
                    <a:pt x="1" y="73"/>
                  </a:cubicBezTo>
                  <a:cubicBezTo>
                    <a:pt x="0" y="70"/>
                    <a:pt x="1" y="67"/>
                    <a:pt x="4" y="65"/>
                  </a:cubicBezTo>
                  <a:cubicBezTo>
                    <a:pt x="39" y="44"/>
                    <a:pt x="39" y="44"/>
                    <a:pt x="39" y="44"/>
                  </a:cubicBezTo>
                  <a:cubicBezTo>
                    <a:pt x="14" y="10"/>
                    <a:pt x="14" y="10"/>
                    <a:pt x="14" y="10"/>
                  </a:cubicBezTo>
                  <a:cubicBezTo>
                    <a:pt x="12" y="7"/>
                    <a:pt x="13" y="4"/>
                    <a:pt x="15" y="2"/>
                  </a:cubicBezTo>
                  <a:cubicBezTo>
                    <a:pt x="18" y="0"/>
                    <a:pt x="22" y="0"/>
                    <a:pt x="24" y="3"/>
                  </a:cubicBezTo>
                  <a:cubicBezTo>
                    <a:pt x="53" y="42"/>
                    <a:pt x="53" y="42"/>
                    <a:pt x="53" y="42"/>
                  </a:cubicBezTo>
                  <a:cubicBezTo>
                    <a:pt x="54" y="43"/>
                    <a:pt x="54" y="45"/>
                    <a:pt x="54" y="47"/>
                  </a:cubicBezTo>
                  <a:cubicBezTo>
                    <a:pt x="54" y="48"/>
                    <a:pt x="53" y="50"/>
                    <a:pt x="51" y="51"/>
                  </a:cubicBezTo>
                  <a:cubicBezTo>
                    <a:pt x="10" y="75"/>
                    <a:pt x="10" y="75"/>
                    <a:pt x="10" y="75"/>
                  </a:cubicBezTo>
                  <a:cubicBezTo>
                    <a:pt x="9" y="76"/>
                    <a:pt x="8" y="76"/>
                    <a:pt x="7"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66" name="Group 163">
            <a:extLst>
              <a:ext uri="{FF2B5EF4-FFF2-40B4-BE49-F238E27FC236}">
                <a16:creationId xmlns:a16="http://schemas.microsoft.com/office/drawing/2014/main" id="{888B3306-973B-4A17-AD70-8DBA4E0A65C1}"/>
              </a:ext>
            </a:extLst>
          </p:cNvPr>
          <p:cNvGrpSpPr>
            <a:grpSpLocks noChangeAspect="1"/>
          </p:cNvGrpSpPr>
          <p:nvPr/>
        </p:nvGrpSpPr>
        <p:grpSpPr bwMode="auto">
          <a:xfrm>
            <a:off x="1174539" y="3975715"/>
            <a:ext cx="373838" cy="484188"/>
            <a:chOff x="4709" y="3202"/>
            <a:chExt cx="332" cy="430"/>
          </a:xfrm>
          <a:solidFill>
            <a:schemeClr val="bg1"/>
          </a:solidFill>
        </p:grpSpPr>
        <p:sp>
          <p:nvSpPr>
            <p:cNvPr id="267" name="Freeform 167">
              <a:extLst>
                <a:ext uri="{FF2B5EF4-FFF2-40B4-BE49-F238E27FC236}">
                  <a16:creationId xmlns:a16="http://schemas.microsoft.com/office/drawing/2014/main" id="{9B244F66-7101-4CF6-866C-7B9075EA5E9A}"/>
                </a:ext>
              </a:extLst>
            </p:cNvPr>
            <p:cNvSpPr>
              <a:spLocks noEditPoints="1"/>
            </p:cNvSpPr>
            <p:nvPr/>
          </p:nvSpPr>
          <p:spPr bwMode="auto">
            <a:xfrm>
              <a:off x="4709" y="3202"/>
              <a:ext cx="332" cy="430"/>
            </a:xfrm>
            <a:custGeom>
              <a:avLst/>
              <a:gdLst>
                <a:gd name="T0" fmla="*/ 210 w 216"/>
                <a:gd name="T1" fmla="*/ 288 h 288"/>
                <a:gd name="T2" fmla="*/ 6 w 216"/>
                <a:gd name="T3" fmla="*/ 288 h 288"/>
                <a:gd name="T4" fmla="*/ 0 w 216"/>
                <a:gd name="T5" fmla="*/ 282 h 288"/>
                <a:gd name="T6" fmla="*/ 0 w 216"/>
                <a:gd name="T7" fmla="*/ 6 h 288"/>
                <a:gd name="T8" fmla="*/ 6 w 216"/>
                <a:gd name="T9" fmla="*/ 0 h 288"/>
                <a:gd name="T10" fmla="*/ 138 w 216"/>
                <a:gd name="T11" fmla="*/ 0 h 288"/>
                <a:gd name="T12" fmla="*/ 142 w 216"/>
                <a:gd name="T13" fmla="*/ 2 h 288"/>
                <a:gd name="T14" fmla="*/ 214 w 216"/>
                <a:gd name="T15" fmla="*/ 74 h 288"/>
                <a:gd name="T16" fmla="*/ 216 w 216"/>
                <a:gd name="T17" fmla="*/ 78 h 288"/>
                <a:gd name="T18" fmla="*/ 216 w 216"/>
                <a:gd name="T19" fmla="*/ 282 h 288"/>
                <a:gd name="T20" fmla="*/ 210 w 216"/>
                <a:gd name="T21" fmla="*/ 288 h 288"/>
                <a:gd name="T22" fmla="*/ 12 w 216"/>
                <a:gd name="T23" fmla="*/ 276 h 288"/>
                <a:gd name="T24" fmla="*/ 204 w 216"/>
                <a:gd name="T25" fmla="*/ 276 h 288"/>
                <a:gd name="T26" fmla="*/ 204 w 216"/>
                <a:gd name="T27" fmla="*/ 81 h 288"/>
                <a:gd name="T28" fmla="*/ 136 w 216"/>
                <a:gd name="T29" fmla="*/ 12 h 288"/>
                <a:gd name="T30" fmla="*/ 12 w 216"/>
                <a:gd name="T31" fmla="*/ 12 h 288"/>
                <a:gd name="T32" fmla="*/ 12 w 216"/>
                <a:gd name="T3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6" h="288">
                  <a:moveTo>
                    <a:pt x="210" y="288"/>
                  </a:moveTo>
                  <a:cubicBezTo>
                    <a:pt x="6" y="288"/>
                    <a:pt x="6" y="288"/>
                    <a:pt x="6" y="288"/>
                  </a:cubicBezTo>
                  <a:cubicBezTo>
                    <a:pt x="3" y="288"/>
                    <a:pt x="0" y="286"/>
                    <a:pt x="0" y="282"/>
                  </a:cubicBezTo>
                  <a:cubicBezTo>
                    <a:pt x="0" y="6"/>
                    <a:pt x="0" y="6"/>
                    <a:pt x="0" y="6"/>
                  </a:cubicBezTo>
                  <a:cubicBezTo>
                    <a:pt x="0" y="3"/>
                    <a:pt x="3" y="0"/>
                    <a:pt x="6" y="0"/>
                  </a:cubicBezTo>
                  <a:cubicBezTo>
                    <a:pt x="138" y="0"/>
                    <a:pt x="138" y="0"/>
                    <a:pt x="138" y="0"/>
                  </a:cubicBezTo>
                  <a:cubicBezTo>
                    <a:pt x="140" y="0"/>
                    <a:pt x="141" y="1"/>
                    <a:pt x="142" y="2"/>
                  </a:cubicBezTo>
                  <a:cubicBezTo>
                    <a:pt x="214" y="74"/>
                    <a:pt x="214" y="74"/>
                    <a:pt x="214" y="74"/>
                  </a:cubicBezTo>
                  <a:cubicBezTo>
                    <a:pt x="216" y="75"/>
                    <a:pt x="216" y="77"/>
                    <a:pt x="216" y="78"/>
                  </a:cubicBezTo>
                  <a:cubicBezTo>
                    <a:pt x="216" y="282"/>
                    <a:pt x="216" y="282"/>
                    <a:pt x="216" y="282"/>
                  </a:cubicBezTo>
                  <a:cubicBezTo>
                    <a:pt x="216" y="286"/>
                    <a:pt x="214" y="288"/>
                    <a:pt x="210" y="288"/>
                  </a:cubicBezTo>
                  <a:close/>
                  <a:moveTo>
                    <a:pt x="12" y="276"/>
                  </a:moveTo>
                  <a:cubicBezTo>
                    <a:pt x="204" y="276"/>
                    <a:pt x="204" y="276"/>
                    <a:pt x="204" y="276"/>
                  </a:cubicBezTo>
                  <a:cubicBezTo>
                    <a:pt x="204" y="81"/>
                    <a:pt x="204" y="81"/>
                    <a:pt x="204" y="81"/>
                  </a:cubicBezTo>
                  <a:cubicBezTo>
                    <a:pt x="136" y="12"/>
                    <a:pt x="136" y="12"/>
                    <a:pt x="136" y="12"/>
                  </a:cubicBezTo>
                  <a:cubicBezTo>
                    <a:pt x="12" y="12"/>
                    <a:pt x="12" y="12"/>
                    <a:pt x="12" y="12"/>
                  </a:cubicBezTo>
                  <a:lnTo>
                    <a:pt x="12"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8" name="Freeform 168">
              <a:extLst>
                <a:ext uri="{FF2B5EF4-FFF2-40B4-BE49-F238E27FC236}">
                  <a16:creationId xmlns:a16="http://schemas.microsoft.com/office/drawing/2014/main" id="{FD47B1B7-BBA0-4E0C-84E2-FA44B7BA8EE9}"/>
                </a:ext>
              </a:extLst>
            </p:cNvPr>
            <p:cNvSpPr>
              <a:spLocks/>
            </p:cNvSpPr>
            <p:nvPr/>
          </p:nvSpPr>
          <p:spPr bwMode="auto">
            <a:xfrm>
              <a:off x="4912" y="3202"/>
              <a:ext cx="129" cy="125"/>
            </a:xfrm>
            <a:custGeom>
              <a:avLst/>
              <a:gdLst>
                <a:gd name="T0" fmla="*/ 78 w 84"/>
                <a:gd name="T1" fmla="*/ 84 h 84"/>
                <a:gd name="T2" fmla="*/ 6 w 84"/>
                <a:gd name="T3" fmla="*/ 84 h 84"/>
                <a:gd name="T4" fmla="*/ 0 w 84"/>
                <a:gd name="T5" fmla="*/ 78 h 84"/>
                <a:gd name="T6" fmla="*/ 0 w 84"/>
                <a:gd name="T7" fmla="*/ 6 h 84"/>
                <a:gd name="T8" fmla="*/ 6 w 84"/>
                <a:gd name="T9" fmla="*/ 0 h 84"/>
                <a:gd name="T10" fmla="*/ 12 w 84"/>
                <a:gd name="T11" fmla="*/ 6 h 84"/>
                <a:gd name="T12" fmla="*/ 12 w 84"/>
                <a:gd name="T13" fmla="*/ 72 h 84"/>
                <a:gd name="T14" fmla="*/ 78 w 84"/>
                <a:gd name="T15" fmla="*/ 72 h 84"/>
                <a:gd name="T16" fmla="*/ 84 w 84"/>
                <a:gd name="T17" fmla="*/ 78 h 84"/>
                <a:gd name="T18" fmla="*/ 78 w 84"/>
                <a:gd name="T1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78" y="84"/>
                  </a:moveTo>
                  <a:cubicBezTo>
                    <a:pt x="6" y="84"/>
                    <a:pt x="6" y="84"/>
                    <a:pt x="6" y="84"/>
                  </a:cubicBezTo>
                  <a:cubicBezTo>
                    <a:pt x="3" y="84"/>
                    <a:pt x="0" y="82"/>
                    <a:pt x="0" y="78"/>
                  </a:cubicBezTo>
                  <a:cubicBezTo>
                    <a:pt x="0" y="6"/>
                    <a:pt x="0" y="6"/>
                    <a:pt x="0" y="6"/>
                  </a:cubicBezTo>
                  <a:cubicBezTo>
                    <a:pt x="0" y="3"/>
                    <a:pt x="3" y="0"/>
                    <a:pt x="6" y="0"/>
                  </a:cubicBezTo>
                  <a:cubicBezTo>
                    <a:pt x="10" y="0"/>
                    <a:pt x="12" y="3"/>
                    <a:pt x="12" y="6"/>
                  </a:cubicBezTo>
                  <a:cubicBezTo>
                    <a:pt x="12" y="72"/>
                    <a:pt x="12" y="72"/>
                    <a:pt x="12" y="72"/>
                  </a:cubicBezTo>
                  <a:cubicBezTo>
                    <a:pt x="78" y="72"/>
                    <a:pt x="78" y="72"/>
                    <a:pt x="78" y="72"/>
                  </a:cubicBezTo>
                  <a:cubicBezTo>
                    <a:pt x="82" y="72"/>
                    <a:pt x="84" y="75"/>
                    <a:pt x="84" y="78"/>
                  </a:cubicBezTo>
                  <a:cubicBezTo>
                    <a:pt x="84" y="82"/>
                    <a:pt x="82"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9" name="Freeform 169">
              <a:extLst>
                <a:ext uri="{FF2B5EF4-FFF2-40B4-BE49-F238E27FC236}">
                  <a16:creationId xmlns:a16="http://schemas.microsoft.com/office/drawing/2014/main" id="{83D3223E-FCF8-4725-850B-42DB9A604197}"/>
                </a:ext>
              </a:extLst>
            </p:cNvPr>
            <p:cNvSpPr>
              <a:spLocks/>
            </p:cNvSpPr>
            <p:nvPr/>
          </p:nvSpPr>
          <p:spPr bwMode="auto">
            <a:xfrm>
              <a:off x="4766" y="3489"/>
              <a:ext cx="219" cy="18"/>
            </a:xfrm>
            <a:custGeom>
              <a:avLst/>
              <a:gdLst>
                <a:gd name="T0" fmla="*/ 137 w 143"/>
                <a:gd name="T1" fmla="*/ 12 h 12"/>
                <a:gd name="T2" fmla="*/ 6 w 143"/>
                <a:gd name="T3" fmla="*/ 12 h 12"/>
                <a:gd name="T4" fmla="*/ 0 w 143"/>
                <a:gd name="T5" fmla="*/ 6 h 12"/>
                <a:gd name="T6" fmla="*/ 6 w 143"/>
                <a:gd name="T7" fmla="*/ 0 h 12"/>
                <a:gd name="T8" fmla="*/ 137 w 143"/>
                <a:gd name="T9" fmla="*/ 0 h 12"/>
                <a:gd name="T10" fmla="*/ 143 w 143"/>
                <a:gd name="T11" fmla="*/ 6 h 12"/>
                <a:gd name="T12" fmla="*/ 137 w 1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43" h="12">
                  <a:moveTo>
                    <a:pt x="137" y="12"/>
                  </a:moveTo>
                  <a:cubicBezTo>
                    <a:pt x="6" y="12"/>
                    <a:pt x="6" y="12"/>
                    <a:pt x="6" y="12"/>
                  </a:cubicBezTo>
                  <a:cubicBezTo>
                    <a:pt x="3" y="12"/>
                    <a:pt x="0" y="10"/>
                    <a:pt x="0" y="6"/>
                  </a:cubicBezTo>
                  <a:cubicBezTo>
                    <a:pt x="0" y="3"/>
                    <a:pt x="3" y="0"/>
                    <a:pt x="6" y="0"/>
                  </a:cubicBezTo>
                  <a:cubicBezTo>
                    <a:pt x="137" y="0"/>
                    <a:pt x="137" y="0"/>
                    <a:pt x="137" y="0"/>
                  </a:cubicBezTo>
                  <a:cubicBezTo>
                    <a:pt x="141" y="0"/>
                    <a:pt x="143" y="3"/>
                    <a:pt x="143" y="6"/>
                  </a:cubicBezTo>
                  <a:cubicBezTo>
                    <a:pt x="143" y="10"/>
                    <a:pt x="141" y="12"/>
                    <a:pt x="1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0" name="Freeform 170">
              <a:extLst>
                <a:ext uri="{FF2B5EF4-FFF2-40B4-BE49-F238E27FC236}">
                  <a16:creationId xmlns:a16="http://schemas.microsoft.com/office/drawing/2014/main" id="{560D32D3-34D8-4CF2-803C-0EE563C107A4}"/>
                </a:ext>
              </a:extLst>
            </p:cNvPr>
            <p:cNvSpPr>
              <a:spLocks/>
            </p:cNvSpPr>
            <p:nvPr/>
          </p:nvSpPr>
          <p:spPr bwMode="auto">
            <a:xfrm>
              <a:off x="4875" y="3453"/>
              <a:ext cx="110"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10"/>
                    <a:pt x="0" y="6"/>
                  </a:cubicBezTo>
                  <a:cubicBezTo>
                    <a:pt x="0" y="3"/>
                    <a:pt x="3" y="0"/>
                    <a:pt x="6" y="0"/>
                  </a:cubicBezTo>
                  <a:cubicBezTo>
                    <a:pt x="66" y="0"/>
                    <a:pt x="66" y="0"/>
                    <a:pt x="66" y="0"/>
                  </a:cubicBezTo>
                  <a:cubicBezTo>
                    <a:pt x="70" y="0"/>
                    <a:pt x="72" y="3"/>
                    <a:pt x="72" y="6"/>
                  </a:cubicBezTo>
                  <a:cubicBezTo>
                    <a:pt x="72" y="10"/>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1" name="Freeform 171">
              <a:extLst>
                <a:ext uri="{FF2B5EF4-FFF2-40B4-BE49-F238E27FC236}">
                  <a16:creationId xmlns:a16="http://schemas.microsoft.com/office/drawing/2014/main" id="{EF3E290D-F76B-48C3-871D-69F11E515EBE}"/>
                </a:ext>
              </a:extLst>
            </p:cNvPr>
            <p:cNvSpPr>
              <a:spLocks/>
            </p:cNvSpPr>
            <p:nvPr/>
          </p:nvSpPr>
          <p:spPr bwMode="auto">
            <a:xfrm>
              <a:off x="4912" y="3417"/>
              <a:ext cx="73" cy="18"/>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3" y="12"/>
                    <a:pt x="0" y="10"/>
                    <a:pt x="0" y="6"/>
                  </a:cubicBezTo>
                  <a:cubicBezTo>
                    <a:pt x="0" y="3"/>
                    <a:pt x="3" y="0"/>
                    <a:pt x="6" y="0"/>
                  </a:cubicBezTo>
                  <a:cubicBezTo>
                    <a:pt x="42" y="0"/>
                    <a:pt x="42" y="0"/>
                    <a:pt x="42" y="0"/>
                  </a:cubicBezTo>
                  <a:cubicBezTo>
                    <a:pt x="46" y="0"/>
                    <a:pt x="48" y="3"/>
                    <a:pt x="48" y="6"/>
                  </a:cubicBezTo>
                  <a:cubicBezTo>
                    <a:pt x="48" y="10"/>
                    <a:pt x="46"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2" name="Freeform 172">
              <a:extLst>
                <a:ext uri="{FF2B5EF4-FFF2-40B4-BE49-F238E27FC236}">
                  <a16:creationId xmlns:a16="http://schemas.microsoft.com/office/drawing/2014/main" id="{00C848B1-CEAC-460E-B770-4F751739BBE0}"/>
                </a:ext>
              </a:extLst>
            </p:cNvPr>
            <p:cNvSpPr>
              <a:spLocks/>
            </p:cNvSpPr>
            <p:nvPr/>
          </p:nvSpPr>
          <p:spPr bwMode="auto">
            <a:xfrm>
              <a:off x="4912" y="3381"/>
              <a:ext cx="73" cy="18"/>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3" y="12"/>
                    <a:pt x="0" y="10"/>
                    <a:pt x="0" y="6"/>
                  </a:cubicBezTo>
                  <a:cubicBezTo>
                    <a:pt x="0" y="3"/>
                    <a:pt x="3" y="0"/>
                    <a:pt x="6" y="0"/>
                  </a:cubicBezTo>
                  <a:cubicBezTo>
                    <a:pt x="42" y="0"/>
                    <a:pt x="42" y="0"/>
                    <a:pt x="42" y="0"/>
                  </a:cubicBezTo>
                  <a:cubicBezTo>
                    <a:pt x="46" y="0"/>
                    <a:pt x="48" y="3"/>
                    <a:pt x="48" y="6"/>
                  </a:cubicBezTo>
                  <a:cubicBezTo>
                    <a:pt x="48" y="10"/>
                    <a:pt x="46"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3" name="Freeform 173">
              <a:extLst>
                <a:ext uri="{FF2B5EF4-FFF2-40B4-BE49-F238E27FC236}">
                  <a16:creationId xmlns:a16="http://schemas.microsoft.com/office/drawing/2014/main" id="{CCAA7495-CAE9-441E-92AE-72B152E65631}"/>
                </a:ext>
              </a:extLst>
            </p:cNvPr>
            <p:cNvSpPr>
              <a:spLocks/>
            </p:cNvSpPr>
            <p:nvPr/>
          </p:nvSpPr>
          <p:spPr bwMode="auto">
            <a:xfrm>
              <a:off x="4766" y="3525"/>
              <a:ext cx="219" cy="17"/>
            </a:xfrm>
            <a:custGeom>
              <a:avLst/>
              <a:gdLst>
                <a:gd name="T0" fmla="*/ 137 w 143"/>
                <a:gd name="T1" fmla="*/ 12 h 12"/>
                <a:gd name="T2" fmla="*/ 6 w 143"/>
                <a:gd name="T3" fmla="*/ 12 h 12"/>
                <a:gd name="T4" fmla="*/ 0 w 143"/>
                <a:gd name="T5" fmla="*/ 6 h 12"/>
                <a:gd name="T6" fmla="*/ 6 w 143"/>
                <a:gd name="T7" fmla="*/ 0 h 12"/>
                <a:gd name="T8" fmla="*/ 137 w 143"/>
                <a:gd name="T9" fmla="*/ 0 h 12"/>
                <a:gd name="T10" fmla="*/ 143 w 143"/>
                <a:gd name="T11" fmla="*/ 6 h 12"/>
                <a:gd name="T12" fmla="*/ 137 w 1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43" h="12">
                  <a:moveTo>
                    <a:pt x="137" y="12"/>
                  </a:moveTo>
                  <a:cubicBezTo>
                    <a:pt x="6" y="12"/>
                    <a:pt x="6" y="12"/>
                    <a:pt x="6" y="12"/>
                  </a:cubicBezTo>
                  <a:cubicBezTo>
                    <a:pt x="3" y="12"/>
                    <a:pt x="0" y="10"/>
                    <a:pt x="0" y="6"/>
                  </a:cubicBezTo>
                  <a:cubicBezTo>
                    <a:pt x="0" y="3"/>
                    <a:pt x="3" y="0"/>
                    <a:pt x="6" y="0"/>
                  </a:cubicBezTo>
                  <a:cubicBezTo>
                    <a:pt x="137" y="0"/>
                    <a:pt x="137" y="0"/>
                    <a:pt x="137" y="0"/>
                  </a:cubicBezTo>
                  <a:cubicBezTo>
                    <a:pt x="141" y="0"/>
                    <a:pt x="143" y="3"/>
                    <a:pt x="143" y="6"/>
                  </a:cubicBezTo>
                  <a:cubicBezTo>
                    <a:pt x="143" y="10"/>
                    <a:pt x="141" y="12"/>
                    <a:pt x="1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4" name="Freeform 174">
              <a:extLst>
                <a:ext uri="{FF2B5EF4-FFF2-40B4-BE49-F238E27FC236}">
                  <a16:creationId xmlns:a16="http://schemas.microsoft.com/office/drawing/2014/main" id="{6B0A7353-47CD-426A-B63F-ECB54BA47BC6}"/>
                </a:ext>
              </a:extLst>
            </p:cNvPr>
            <p:cNvSpPr>
              <a:spLocks/>
            </p:cNvSpPr>
            <p:nvPr/>
          </p:nvSpPr>
          <p:spPr bwMode="auto">
            <a:xfrm>
              <a:off x="4766" y="3560"/>
              <a:ext cx="219" cy="18"/>
            </a:xfrm>
            <a:custGeom>
              <a:avLst/>
              <a:gdLst>
                <a:gd name="T0" fmla="*/ 137 w 143"/>
                <a:gd name="T1" fmla="*/ 12 h 12"/>
                <a:gd name="T2" fmla="*/ 6 w 143"/>
                <a:gd name="T3" fmla="*/ 12 h 12"/>
                <a:gd name="T4" fmla="*/ 0 w 143"/>
                <a:gd name="T5" fmla="*/ 6 h 12"/>
                <a:gd name="T6" fmla="*/ 6 w 143"/>
                <a:gd name="T7" fmla="*/ 0 h 12"/>
                <a:gd name="T8" fmla="*/ 137 w 143"/>
                <a:gd name="T9" fmla="*/ 0 h 12"/>
                <a:gd name="T10" fmla="*/ 143 w 143"/>
                <a:gd name="T11" fmla="*/ 6 h 12"/>
                <a:gd name="T12" fmla="*/ 137 w 1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43" h="12">
                  <a:moveTo>
                    <a:pt x="137" y="12"/>
                  </a:moveTo>
                  <a:cubicBezTo>
                    <a:pt x="6" y="12"/>
                    <a:pt x="6" y="12"/>
                    <a:pt x="6" y="12"/>
                  </a:cubicBezTo>
                  <a:cubicBezTo>
                    <a:pt x="3" y="12"/>
                    <a:pt x="0" y="10"/>
                    <a:pt x="0" y="6"/>
                  </a:cubicBezTo>
                  <a:cubicBezTo>
                    <a:pt x="0" y="3"/>
                    <a:pt x="3" y="0"/>
                    <a:pt x="6" y="0"/>
                  </a:cubicBezTo>
                  <a:cubicBezTo>
                    <a:pt x="137" y="0"/>
                    <a:pt x="137" y="0"/>
                    <a:pt x="137" y="0"/>
                  </a:cubicBezTo>
                  <a:cubicBezTo>
                    <a:pt x="141" y="0"/>
                    <a:pt x="143" y="3"/>
                    <a:pt x="143" y="6"/>
                  </a:cubicBezTo>
                  <a:cubicBezTo>
                    <a:pt x="143" y="10"/>
                    <a:pt x="141" y="12"/>
                    <a:pt x="1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75" name="Group 216">
            <a:extLst>
              <a:ext uri="{FF2B5EF4-FFF2-40B4-BE49-F238E27FC236}">
                <a16:creationId xmlns:a16="http://schemas.microsoft.com/office/drawing/2014/main" id="{837DB02D-F547-4543-B197-644EE40D7FB6}"/>
              </a:ext>
            </a:extLst>
          </p:cNvPr>
          <p:cNvGrpSpPr>
            <a:grpSpLocks noChangeAspect="1"/>
          </p:cNvGrpSpPr>
          <p:nvPr/>
        </p:nvGrpSpPr>
        <p:grpSpPr bwMode="auto">
          <a:xfrm>
            <a:off x="1187494" y="4002322"/>
            <a:ext cx="188583" cy="244249"/>
            <a:chOff x="4709" y="3100"/>
            <a:chExt cx="332" cy="430"/>
          </a:xfrm>
          <a:solidFill>
            <a:schemeClr val="bg1"/>
          </a:solidFill>
        </p:grpSpPr>
        <p:sp>
          <p:nvSpPr>
            <p:cNvPr id="276" name="Freeform 217">
              <a:extLst>
                <a:ext uri="{FF2B5EF4-FFF2-40B4-BE49-F238E27FC236}">
                  <a16:creationId xmlns:a16="http://schemas.microsoft.com/office/drawing/2014/main" id="{E26FFAF8-312A-4014-8481-D9B3F21AA9EF}"/>
                </a:ext>
              </a:extLst>
            </p:cNvPr>
            <p:cNvSpPr>
              <a:spLocks/>
            </p:cNvSpPr>
            <p:nvPr/>
          </p:nvSpPr>
          <p:spPr bwMode="auto">
            <a:xfrm>
              <a:off x="4820" y="3100"/>
              <a:ext cx="221" cy="430"/>
            </a:xfrm>
            <a:custGeom>
              <a:avLst/>
              <a:gdLst>
                <a:gd name="T0" fmla="*/ 72 w 144"/>
                <a:gd name="T1" fmla="*/ 288 h 288"/>
                <a:gd name="T2" fmla="*/ 0 w 144"/>
                <a:gd name="T3" fmla="*/ 216 h 288"/>
                <a:gd name="T4" fmla="*/ 0 w 144"/>
                <a:gd name="T5" fmla="*/ 72 h 288"/>
                <a:gd name="T6" fmla="*/ 72 w 144"/>
                <a:gd name="T7" fmla="*/ 0 h 288"/>
                <a:gd name="T8" fmla="*/ 144 w 144"/>
                <a:gd name="T9" fmla="*/ 72 h 288"/>
                <a:gd name="T10" fmla="*/ 138 w 144"/>
                <a:gd name="T11" fmla="*/ 78 h 288"/>
                <a:gd name="T12" fmla="*/ 132 w 144"/>
                <a:gd name="T13" fmla="*/ 72 h 288"/>
                <a:gd name="T14" fmla="*/ 72 w 144"/>
                <a:gd name="T15" fmla="*/ 12 h 288"/>
                <a:gd name="T16" fmla="*/ 12 w 144"/>
                <a:gd name="T17" fmla="*/ 72 h 288"/>
                <a:gd name="T18" fmla="*/ 12 w 144"/>
                <a:gd name="T19" fmla="*/ 216 h 288"/>
                <a:gd name="T20" fmla="*/ 72 w 144"/>
                <a:gd name="T21" fmla="*/ 276 h 288"/>
                <a:gd name="T22" fmla="*/ 132 w 144"/>
                <a:gd name="T23" fmla="*/ 216 h 288"/>
                <a:gd name="T24" fmla="*/ 138 w 144"/>
                <a:gd name="T25" fmla="*/ 210 h 288"/>
                <a:gd name="T26" fmla="*/ 144 w 144"/>
                <a:gd name="T27" fmla="*/ 216 h 288"/>
                <a:gd name="T28" fmla="*/ 72 w 144"/>
                <a:gd name="T29"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288">
                  <a:moveTo>
                    <a:pt x="72" y="288"/>
                  </a:moveTo>
                  <a:cubicBezTo>
                    <a:pt x="33" y="288"/>
                    <a:pt x="0" y="255"/>
                    <a:pt x="0" y="216"/>
                  </a:cubicBezTo>
                  <a:cubicBezTo>
                    <a:pt x="0" y="72"/>
                    <a:pt x="0" y="72"/>
                    <a:pt x="0" y="72"/>
                  </a:cubicBezTo>
                  <a:cubicBezTo>
                    <a:pt x="0" y="32"/>
                    <a:pt x="33" y="0"/>
                    <a:pt x="72" y="0"/>
                  </a:cubicBezTo>
                  <a:cubicBezTo>
                    <a:pt x="112" y="0"/>
                    <a:pt x="144" y="32"/>
                    <a:pt x="144" y="72"/>
                  </a:cubicBezTo>
                  <a:cubicBezTo>
                    <a:pt x="144" y="75"/>
                    <a:pt x="142" y="78"/>
                    <a:pt x="138" y="78"/>
                  </a:cubicBezTo>
                  <a:cubicBezTo>
                    <a:pt x="135" y="78"/>
                    <a:pt x="132" y="75"/>
                    <a:pt x="132" y="72"/>
                  </a:cubicBezTo>
                  <a:cubicBezTo>
                    <a:pt x="132" y="39"/>
                    <a:pt x="105" y="12"/>
                    <a:pt x="72" y="12"/>
                  </a:cubicBezTo>
                  <a:cubicBezTo>
                    <a:pt x="39" y="12"/>
                    <a:pt x="12" y="39"/>
                    <a:pt x="12" y="72"/>
                  </a:cubicBezTo>
                  <a:cubicBezTo>
                    <a:pt x="12" y="216"/>
                    <a:pt x="12" y="216"/>
                    <a:pt x="12" y="216"/>
                  </a:cubicBezTo>
                  <a:cubicBezTo>
                    <a:pt x="12" y="249"/>
                    <a:pt x="39" y="276"/>
                    <a:pt x="72" y="276"/>
                  </a:cubicBezTo>
                  <a:cubicBezTo>
                    <a:pt x="105" y="276"/>
                    <a:pt x="132" y="249"/>
                    <a:pt x="132" y="216"/>
                  </a:cubicBezTo>
                  <a:cubicBezTo>
                    <a:pt x="132" y="212"/>
                    <a:pt x="135" y="210"/>
                    <a:pt x="138" y="210"/>
                  </a:cubicBezTo>
                  <a:cubicBezTo>
                    <a:pt x="142" y="210"/>
                    <a:pt x="144" y="212"/>
                    <a:pt x="144" y="216"/>
                  </a:cubicBezTo>
                  <a:cubicBezTo>
                    <a:pt x="144" y="255"/>
                    <a:pt x="112" y="288"/>
                    <a:pt x="72" y="2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7" name="Freeform 218">
              <a:extLst>
                <a:ext uri="{FF2B5EF4-FFF2-40B4-BE49-F238E27FC236}">
                  <a16:creationId xmlns:a16="http://schemas.microsoft.com/office/drawing/2014/main" id="{1B391A76-3D47-4BEB-A22D-5A7A61FFE3DE}"/>
                </a:ext>
              </a:extLst>
            </p:cNvPr>
            <p:cNvSpPr>
              <a:spLocks/>
            </p:cNvSpPr>
            <p:nvPr/>
          </p:nvSpPr>
          <p:spPr bwMode="auto">
            <a:xfrm>
              <a:off x="4709" y="3279"/>
              <a:ext cx="295" cy="18"/>
            </a:xfrm>
            <a:custGeom>
              <a:avLst/>
              <a:gdLst>
                <a:gd name="T0" fmla="*/ 186 w 192"/>
                <a:gd name="T1" fmla="*/ 12 h 12"/>
                <a:gd name="T2" fmla="*/ 6 w 192"/>
                <a:gd name="T3" fmla="*/ 12 h 12"/>
                <a:gd name="T4" fmla="*/ 0 w 192"/>
                <a:gd name="T5" fmla="*/ 6 h 12"/>
                <a:gd name="T6" fmla="*/ 6 w 192"/>
                <a:gd name="T7" fmla="*/ 0 h 12"/>
                <a:gd name="T8" fmla="*/ 186 w 192"/>
                <a:gd name="T9" fmla="*/ 0 h 12"/>
                <a:gd name="T10" fmla="*/ 192 w 192"/>
                <a:gd name="T11" fmla="*/ 6 h 12"/>
                <a:gd name="T12" fmla="*/ 186 w 19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92" h="12">
                  <a:moveTo>
                    <a:pt x="186" y="12"/>
                  </a:moveTo>
                  <a:cubicBezTo>
                    <a:pt x="6" y="12"/>
                    <a:pt x="6" y="12"/>
                    <a:pt x="6" y="12"/>
                  </a:cubicBezTo>
                  <a:cubicBezTo>
                    <a:pt x="3" y="12"/>
                    <a:pt x="0" y="9"/>
                    <a:pt x="0" y="6"/>
                  </a:cubicBezTo>
                  <a:cubicBezTo>
                    <a:pt x="0" y="2"/>
                    <a:pt x="3" y="0"/>
                    <a:pt x="6" y="0"/>
                  </a:cubicBezTo>
                  <a:cubicBezTo>
                    <a:pt x="186" y="0"/>
                    <a:pt x="186" y="0"/>
                    <a:pt x="186" y="0"/>
                  </a:cubicBezTo>
                  <a:cubicBezTo>
                    <a:pt x="190" y="0"/>
                    <a:pt x="192" y="2"/>
                    <a:pt x="192" y="6"/>
                  </a:cubicBezTo>
                  <a:cubicBezTo>
                    <a:pt x="192" y="9"/>
                    <a:pt x="190" y="12"/>
                    <a:pt x="18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8" name="Freeform 219">
              <a:extLst>
                <a:ext uri="{FF2B5EF4-FFF2-40B4-BE49-F238E27FC236}">
                  <a16:creationId xmlns:a16="http://schemas.microsoft.com/office/drawing/2014/main" id="{77875431-162E-45F0-B242-D722B185F18B}"/>
                </a:ext>
              </a:extLst>
            </p:cNvPr>
            <p:cNvSpPr>
              <a:spLocks/>
            </p:cNvSpPr>
            <p:nvPr/>
          </p:nvSpPr>
          <p:spPr bwMode="auto">
            <a:xfrm>
              <a:off x="4709" y="3333"/>
              <a:ext cx="258" cy="18"/>
            </a:xfrm>
            <a:custGeom>
              <a:avLst/>
              <a:gdLst>
                <a:gd name="T0" fmla="*/ 162 w 168"/>
                <a:gd name="T1" fmla="*/ 12 h 12"/>
                <a:gd name="T2" fmla="*/ 6 w 168"/>
                <a:gd name="T3" fmla="*/ 12 h 12"/>
                <a:gd name="T4" fmla="*/ 0 w 168"/>
                <a:gd name="T5" fmla="*/ 6 h 12"/>
                <a:gd name="T6" fmla="*/ 6 w 168"/>
                <a:gd name="T7" fmla="*/ 0 h 12"/>
                <a:gd name="T8" fmla="*/ 162 w 168"/>
                <a:gd name="T9" fmla="*/ 0 h 12"/>
                <a:gd name="T10" fmla="*/ 168 w 168"/>
                <a:gd name="T11" fmla="*/ 6 h 12"/>
                <a:gd name="T12" fmla="*/ 162 w 16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68" h="12">
                  <a:moveTo>
                    <a:pt x="162" y="12"/>
                  </a:moveTo>
                  <a:cubicBezTo>
                    <a:pt x="6" y="12"/>
                    <a:pt x="6" y="12"/>
                    <a:pt x="6" y="12"/>
                  </a:cubicBezTo>
                  <a:cubicBezTo>
                    <a:pt x="3" y="12"/>
                    <a:pt x="0" y="9"/>
                    <a:pt x="0" y="6"/>
                  </a:cubicBezTo>
                  <a:cubicBezTo>
                    <a:pt x="0" y="2"/>
                    <a:pt x="3" y="0"/>
                    <a:pt x="6" y="0"/>
                  </a:cubicBezTo>
                  <a:cubicBezTo>
                    <a:pt x="162" y="0"/>
                    <a:pt x="162" y="0"/>
                    <a:pt x="162" y="0"/>
                  </a:cubicBezTo>
                  <a:cubicBezTo>
                    <a:pt x="166" y="0"/>
                    <a:pt x="168" y="2"/>
                    <a:pt x="168" y="6"/>
                  </a:cubicBezTo>
                  <a:cubicBezTo>
                    <a:pt x="168" y="9"/>
                    <a:pt x="166" y="12"/>
                    <a:pt x="16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79" name="Group 226">
            <a:extLst>
              <a:ext uri="{FF2B5EF4-FFF2-40B4-BE49-F238E27FC236}">
                <a16:creationId xmlns:a16="http://schemas.microsoft.com/office/drawing/2014/main" id="{F43EAC67-A398-4F56-97E1-E109B2CFC9D2}"/>
              </a:ext>
            </a:extLst>
          </p:cNvPr>
          <p:cNvGrpSpPr>
            <a:grpSpLocks noChangeAspect="1"/>
          </p:cNvGrpSpPr>
          <p:nvPr/>
        </p:nvGrpSpPr>
        <p:grpSpPr bwMode="auto">
          <a:xfrm>
            <a:off x="6734407" y="3817773"/>
            <a:ext cx="293169" cy="286521"/>
            <a:chOff x="522" y="3216"/>
            <a:chExt cx="441" cy="431"/>
          </a:xfrm>
          <a:solidFill>
            <a:srgbClr val="FF0000"/>
          </a:solidFill>
        </p:grpSpPr>
        <p:sp>
          <p:nvSpPr>
            <p:cNvPr id="280" name="Freeform 227">
              <a:extLst>
                <a:ext uri="{FF2B5EF4-FFF2-40B4-BE49-F238E27FC236}">
                  <a16:creationId xmlns:a16="http://schemas.microsoft.com/office/drawing/2014/main" id="{DAE10B91-7051-4748-ADCD-A5294ADE7A0C}"/>
                </a:ext>
              </a:extLst>
            </p:cNvPr>
            <p:cNvSpPr>
              <a:spLocks noEditPoints="1"/>
            </p:cNvSpPr>
            <p:nvPr/>
          </p:nvSpPr>
          <p:spPr bwMode="auto">
            <a:xfrm>
              <a:off x="522" y="3216"/>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1" name="Freeform 228">
              <a:extLst>
                <a:ext uri="{FF2B5EF4-FFF2-40B4-BE49-F238E27FC236}">
                  <a16:creationId xmlns:a16="http://schemas.microsoft.com/office/drawing/2014/main" id="{E730A909-EB4A-483A-9BA1-A77BBB392CDD}"/>
                </a:ext>
              </a:extLst>
            </p:cNvPr>
            <p:cNvSpPr>
              <a:spLocks/>
            </p:cNvSpPr>
            <p:nvPr/>
          </p:nvSpPr>
          <p:spPr bwMode="auto">
            <a:xfrm>
              <a:off x="522" y="3252"/>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2" name="Freeform 229">
              <a:extLst>
                <a:ext uri="{FF2B5EF4-FFF2-40B4-BE49-F238E27FC236}">
                  <a16:creationId xmlns:a16="http://schemas.microsoft.com/office/drawing/2014/main" id="{4BA28E5F-A045-4339-B9FC-DE470C27B55C}"/>
                </a:ext>
              </a:extLst>
            </p:cNvPr>
            <p:cNvSpPr>
              <a:spLocks/>
            </p:cNvSpPr>
            <p:nvPr/>
          </p:nvSpPr>
          <p:spPr bwMode="auto">
            <a:xfrm>
              <a:off x="522" y="330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3" name="Freeform 230">
              <a:extLst>
                <a:ext uri="{FF2B5EF4-FFF2-40B4-BE49-F238E27FC236}">
                  <a16:creationId xmlns:a16="http://schemas.microsoft.com/office/drawing/2014/main" id="{86AEA3C6-1A6F-40FF-A025-62C5F451B41A}"/>
                </a:ext>
              </a:extLst>
            </p:cNvPr>
            <p:cNvSpPr>
              <a:spLocks noEditPoints="1"/>
            </p:cNvSpPr>
            <p:nvPr/>
          </p:nvSpPr>
          <p:spPr bwMode="auto">
            <a:xfrm>
              <a:off x="669" y="3450"/>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4" name="Freeform 231">
              <a:extLst>
                <a:ext uri="{FF2B5EF4-FFF2-40B4-BE49-F238E27FC236}">
                  <a16:creationId xmlns:a16="http://schemas.microsoft.com/office/drawing/2014/main" id="{0EA57859-A10B-4305-82B5-AED862B44DFA}"/>
                </a:ext>
              </a:extLst>
            </p:cNvPr>
            <p:cNvSpPr>
              <a:spLocks/>
            </p:cNvSpPr>
            <p:nvPr/>
          </p:nvSpPr>
          <p:spPr bwMode="auto">
            <a:xfrm>
              <a:off x="669" y="348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5" name="Freeform 232">
              <a:extLst>
                <a:ext uri="{FF2B5EF4-FFF2-40B4-BE49-F238E27FC236}">
                  <a16:creationId xmlns:a16="http://schemas.microsoft.com/office/drawing/2014/main" id="{BB0095B3-DA8E-4C28-B1A2-D7CD545D5B4B}"/>
                </a:ext>
              </a:extLst>
            </p:cNvPr>
            <p:cNvSpPr>
              <a:spLocks/>
            </p:cNvSpPr>
            <p:nvPr/>
          </p:nvSpPr>
          <p:spPr bwMode="auto">
            <a:xfrm>
              <a:off x="669" y="3540"/>
              <a:ext cx="294" cy="107"/>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6" name="Freeform 233">
              <a:extLst>
                <a:ext uri="{FF2B5EF4-FFF2-40B4-BE49-F238E27FC236}">
                  <a16:creationId xmlns:a16="http://schemas.microsoft.com/office/drawing/2014/main" id="{C32E1D7C-177F-4989-BF20-530EABE61F59}"/>
                </a:ext>
              </a:extLst>
            </p:cNvPr>
            <p:cNvSpPr>
              <a:spLocks/>
            </p:cNvSpPr>
            <p:nvPr/>
          </p:nvSpPr>
          <p:spPr bwMode="auto">
            <a:xfrm>
              <a:off x="522" y="3360"/>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7" name="Freeform 234">
              <a:extLst>
                <a:ext uri="{FF2B5EF4-FFF2-40B4-BE49-F238E27FC236}">
                  <a16:creationId xmlns:a16="http://schemas.microsoft.com/office/drawing/2014/main" id="{E81B832D-09C4-4DD8-892E-F235766B3232}"/>
                </a:ext>
              </a:extLst>
            </p:cNvPr>
            <p:cNvSpPr>
              <a:spLocks/>
            </p:cNvSpPr>
            <p:nvPr/>
          </p:nvSpPr>
          <p:spPr bwMode="auto">
            <a:xfrm>
              <a:off x="522" y="3414"/>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8" name="Freeform 235">
              <a:extLst>
                <a:ext uri="{FF2B5EF4-FFF2-40B4-BE49-F238E27FC236}">
                  <a16:creationId xmlns:a16="http://schemas.microsoft.com/office/drawing/2014/main" id="{576E0828-92EC-4741-986B-E5DE9391E447}"/>
                </a:ext>
              </a:extLst>
            </p:cNvPr>
            <p:cNvSpPr>
              <a:spLocks/>
            </p:cNvSpPr>
            <p:nvPr/>
          </p:nvSpPr>
          <p:spPr bwMode="auto">
            <a:xfrm>
              <a:off x="522" y="3468"/>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9" name="Freeform 236">
              <a:extLst>
                <a:ext uri="{FF2B5EF4-FFF2-40B4-BE49-F238E27FC236}">
                  <a16:creationId xmlns:a16="http://schemas.microsoft.com/office/drawing/2014/main" id="{21D48227-E28B-4092-92CD-D7C3E580A46F}"/>
                </a:ext>
              </a:extLst>
            </p:cNvPr>
            <p:cNvSpPr>
              <a:spLocks/>
            </p:cNvSpPr>
            <p:nvPr/>
          </p:nvSpPr>
          <p:spPr bwMode="auto">
            <a:xfrm>
              <a:off x="798" y="3414"/>
              <a:ext cx="18" cy="54"/>
            </a:xfrm>
            <a:custGeom>
              <a:avLst/>
              <a:gdLst>
                <a:gd name="T0" fmla="*/ 6 w 12"/>
                <a:gd name="T1" fmla="*/ 36 h 36"/>
                <a:gd name="T2" fmla="*/ 0 w 12"/>
                <a:gd name="T3" fmla="*/ 30 h 36"/>
                <a:gd name="T4" fmla="*/ 0 w 12"/>
                <a:gd name="T5" fmla="*/ 6 h 36"/>
                <a:gd name="T6" fmla="*/ 6 w 12"/>
                <a:gd name="T7" fmla="*/ 0 h 36"/>
                <a:gd name="T8" fmla="*/ 12 w 12"/>
                <a:gd name="T9" fmla="*/ 6 h 36"/>
                <a:gd name="T10" fmla="*/ 12 w 12"/>
                <a:gd name="T11" fmla="*/ 30 h 36"/>
                <a:gd name="T12" fmla="*/ 6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6" y="36"/>
                  </a:moveTo>
                  <a:cubicBezTo>
                    <a:pt x="3" y="36"/>
                    <a:pt x="0" y="33"/>
                    <a:pt x="0" y="30"/>
                  </a:cubicBezTo>
                  <a:cubicBezTo>
                    <a:pt x="0" y="6"/>
                    <a:pt x="0" y="6"/>
                    <a:pt x="0" y="6"/>
                  </a:cubicBezTo>
                  <a:cubicBezTo>
                    <a:pt x="0" y="3"/>
                    <a:pt x="3" y="0"/>
                    <a:pt x="6" y="0"/>
                  </a:cubicBezTo>
                  <a:cubicBezTo>
                    <a:pt x="9" y="0"/>
                    <a:pt x="12" y="3"/>
                    <a:pt x="12" y="6"/>
                  </a:cubicBezTo>
                  <a:cubicBezTo>
                    <a:pt x="12" y="30"/>
                    <a:pt x="12" y="30"/>
                    <a:pt x="12" y="30"/>
                  </a:cubicBezTo>
                  <a:cubicBezTo>
                    <a:pt x="12" y="33"/>
                    <a:pt x="9" y="36"/>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91" name="Group 78">
            <a:extLst>
              <a:ext uri="{FF2B5EF4-FFF2-40B4-BE49-F238E27FC236}">
                <a16:creationId xmlns:a16="http://schemas.microsoft.com/office/drawing/2014/main" id="{B97C9276-8D2D-485B-A483-EE6B661DD5CD}"/>
              </a:ext>
            </a:extLst>
          </p:cNvPr>
          <p:cNvGrpSpPr>
            <a:grpSpLocks noChangeAspect="1"/>
          </p:cNvGrpSpPr>
          <p:nvPr/>
        </p:nvGrpSpPr>
        <p:grpSpPr bwMode="auto">
          <a:xfrm>
            <a:off x="6770681" y="4212246"/>
            <a:ext cx="220620" cy="293700"/>
            <a:chOff x="5561" y="440"/>
            <a:chExt cx="320" cy="426"/>
          </a:xfrm>
          <a:solidFill>
            <a:srgbClr val="FF0000"/>
          </a:solidFill>
        </p:grpSpPr>
        <p:sp>
          <p:nvSpPr>
            <p:cNvPr id="292" name="Freeform 79">
              <a:extLst>
                <a:ext uri="{FF2B5EF4-FFF2-40B4-BE49-F238E27FC236}">
                  <a16:creationId xmlns:a16="http://schemas.microsoft.com/office/drawing/2014/main" id="{B0386A2F-D655-492F-BDEC-BC855644FCC4}"/>
                </a:ext>
              </a:extLst>
            </p:cNvPr>
            <p:cNvSpPr>
              <a:spLocks noEditPoints="1"/>
            </p:cNvSpPr>
            <p:nvPr/>
          </p:nvSpPr>
          <p:spPr bwMode="auto">
            <a:xfrm>
              <a:off x="5561" y="440"/>
              <a:ext cx="320" cy="426"/>
            </a:xfrm>
            <a:custGeom>
              <a:avLst/>
              <a:gdLst>
                <a:gd name="T0" fmla="*/ 210 w 216"/>
                <a:gd name="T1" fmla="*/ 288 h 288"/>
                <a:gd name="T2" fmla="*/ 6 w 216"/>
                <a:gd name="T3" fmla="*/ 288 h 288"/>
                <a:gd name="T4" fmla="*/ 0 w 216"/>
                <a:gd name="T5" fmla="*/ 282 h 288"/>
                <a:gd name="T6" fmla="*/ 0 w 216"/>
                <a:gd name="T7" fmla="*/ 6 h 288"/>
                <a:gd name="T8" fmla="*/ 6 w 216"/>
                <a:gd name="T9" fmla="*/ 0 h 288"/>
                <a:gd name="T10" fmla="*/ 138 w 216"/>
                <a:gd name="T11" fmla="*/ 0 h 288"/>
                <a:gd name="T12" fmla="*/ 142 w 216"/>
                <a:gd name="T13" fmla="*/ 2 h 288"/>
                <a:gd name="T14" fmla="*/ 214 w 216"/>
                <a:gd name="T15" fmla="*/ 74 h 288"/>
                <a:gd name="T16" fmla="*/ 216 w 216"/>
                <a:gd name="T17" fmla="*/ 78 h 288"/>
                <a:gd name="T18" fmla="*/ 216 w 216"/>
                <a:gd name="T19" fmla="*/ 282 h 288"/>
                <a:gd name="T20" fmla="*/ 210 w 216"/>
                <a:gd name="T21" fmla="*/ 288 h 288"/>
                <a:gd name="T22" fmla="*/ 12 w 216"/>
                <a:gd name="T23" fmla="*/ 276 h 288"/>
                <a:gd name="T24" fmla="*/ 204 w 216"/>
                <a:gd name="T25" fmla="*/ 276 h 288"/>
                <a:gd name="T26" fmla="*/ 204 w 216"/>
                <a:gd name="T27" fmla="*/ 81 h 288"/>
                <a:gd name="T28" fmla="*/ 136 w 216"/>
                <a:gd name="T29" fmla="*/ 12 h 288"/>
                <a:gd name="T30" fmla="*/ 12 w 216"/>
                <a:gd name="T31" fmla="*/ 12 h 288"/>
                <a:gd name="T32" fmla="*/ 12 w 216"/>
                <a:gd name="T3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6" h="288">
                  <a:moveTo>
                    <a:pt x="210" y="288"/>
                  </a:moveTo>
                  <a:cubicBezTo>
                    <a:pt x="6" y="288"/>
                    <a:pt x="6" y="288"/>
                    <a:pt x="6" y="288"/>
                  </a:cubicBezTo>
                  <a:cubicBezTo>
                    <a:pt x="3" y="288"/>
                    <a:pt x="0" y="286"/>
                    <a:pt x="0" y="282"/>
                  </a:cubicBezTo>
                  <a:cubicBezTo>
                    <a:pt x="0" y="6"/>
                    <a:pt x="0" y="6"/>
                    <a:pt x="0" y="6"/>
                  </a:cubicBezTo>
                  <a:cubicBezTo>
                    <a:pt x="0" y="3"/>
                    <a:pt x="3" y="0"/>
                    <a:pt x="6" y="0"/>
                  </a:cubicBezTo>
                  <a:cubicBezTo>
                    <a:pt x="138" y="0"/>
                    <a:pt x="138" y="0"/>
                    <a:pt x="138" y="0"/>
                  </a:cubicBezTo>
                  <a:cubicBezTo>
                    <a:pt x="140" y="0"/>
                    <a:pt x="141" y="1"/>
                    <a:pt x="142" y="2"/>
                  </a:cubicBezTo>
                  <a:cubicBezTo>
                    <a:pt x="214" y="74"/>
                    <a:pt x="214" y="74"/>
                    <a:pt x="214" y="74"/>
                  </a:cubicBezTo>
                  <a:cubicBezTo>
                    <a:pt x="216" y="75"/>
                    <a:pt x="216" y="77"/>
                    <a:pt x="216" y="78"/>
                  </a:cubicBezTo>
                  <a:cubicBezTo>
                    <a:pt x="216" y="282"/>
                    <a:pt x="216" y="282"/>
                    <a:pt x="216" y="282"/>
                  </a:cubicBezTo>
                  <a:cubicBezTo>
                    <a:pt x="216" y="286"/>
                    <a:pt x="214" y="288"/>
                    <a:pt x="210" y="288"/>
                  </a:cubicBezTo>
                  <a:close/>
                  <a:moveTo>
                    <a:pt x="12" y="276"/>
                  </a:moveTo>
                  <a:cubicBezTo>
                    <a:pt x="204" y="276"/>
                    <a:pt x="204" y="276"/>
                    <a:pt x="204" y="276"/>
                  </a:cubicBezTo>
                  <a:cubicBezTo>
                    <a:pt x="204" y="81"/>
                    <a:pt x="204" y="81"/>
                    <a:pt x="204" y="81"/>
                  </a:cubicBezTo>
                  <a:cubicBezTo>
                    <a:pt x="136" y="12"/>
                    <a:pt x="136" y="12"/>
                    <a:pt x="136" y="12"/>
                  </a:cubicBezTo>
                  <a:cubicBezTo>
                    <a:pt x="12" y="12"/>
                    <a:pt x="12" y="12"/>
                    <a:pt x="12" y="12"/>
                  </a:cubicBezTo>
                  <a:lnTo>
                    <a:pt x="12"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93" name="Freeform 80">
              <a:extLst>
                <a:ext uri="{FF2B5EF4-FFF2-40B4-BE49-F238E27FC236}">
                  <a16:creationId xmlns:a16="http://schemas.microsoft.com/office/drawing/2014/main" id="{407D2C1B-71DE-47A5-9975-44E94FAB86C4}"/>
                </a:ext>
              </a:extLst>
            </p:cNvPr>
            <p:cNvSpPr>
              <a:spLocks/>
            </p:cNvSpPr>
            <p:nvPr/>
          </p:nvSpPr>
          <p:spPr bwMode="auto">
            <a:xfrm>
              <a:off x="5757" y="440"/>
              <a:ext cx="124" cy="125"/>
            </a:xfrm>
            <a:custGeom>
              <a:avLst/>
              <a:gdLst>
                <a:gd name="T0" fmla="*/ 78 w 84"/>
                <a:gd name="T1" fmla="*/ 84 h 84"/>
                <a:gd name="T2" fmla="*/ 6 w 84"/>
                <a:gd name="T3" fmla="*/ 84 h 84"/>
                <a:gd name="T4" fmla="*/ 0 w 84"/>
                <a:gd name="T5" fmla="*/ 78 h 84"/>
                <a:gd name="T6" fmla="*/ 0 w 84"/>
                <a:gd name="T7" fmla="*/ 6 h 84"/>
                <a:gd name="T8" fmla="*/ 6 w 84"/>
                <a:gd name="T9" fmla="*/ 0 h 84"/>
                <a:gd name="T10" fmla="*/ 12 w 84"/>
                <a:gd name="T11" fmla="*/ 6 h 84"/>
                <a:gd name="T12" fmla="*/ 12 w 84"/>
                <a:gd name="T13" fmla="*/ 72 h 84"/>
                <a:gd name="T14" fmla="*/ 78 w 84"/>
                <a:gd name="T15" fmla="*/ 72 h 84"/>
                <a:gd name="T16" fmla="*/ 84 w 84"/>
                <a:gd name="T17" fmla="*/ 78 h 84"/>
                <a:gd name="T18" fmla="*/ 78 w 84"/>
                <a:gd name="T1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78" y="84"/>
                  </a:moveTo>
                  <a:cubicBezTo>
                    <a:pt x="6" y="84"/>
                    <a:pt x="6" y="84"/>
                    <a:pt x="6" y="84"/>
                  </a:cubicBezTo>
                  <a:cubicBezTo>
                    <a:pt x="3" y="84"/>
                    <a:pt x="0" y="82"/>
                    <a:pt x="0" y="78"/>
                  </a:cubicBezTo>
                  <a:cubicBezTo>
                    <a:pt x="0" y="6"/>
                    <a:pt x="0" y="6"/>
                    <a:pt x="0" y="6"/>
                  </a:cubicBezTo>
                  <a:cubicBezTo>
                    <a:pt x="0" y="3"/>
                    <a:pt x="3" y="0"/>
                    <a:pt x="6" y="0"/>
                  </a:cubicBezTo>
                  <a:cubicBezTo>
                    <a:pt x="10" y="0"/>
                    <a:pt x="12" y="3"/>
                    <a:pt x="12" y="6"/>
                  </a:cubicBezTo>
                  <a:cubicBezTo>
                    <a:pt x="12" y="72"/>
                    <a:pt x="12" y="72"/>
                    <a:pt x="12" y="72"/>
                  </a:cubicBezTo>
                  <a:cubicBezTo>
                    <a:pt x="78" y="72"/>
                    <a:pt x="78" y="72"/>
                    <a:pt x="78" y="72"/>
                  </a:cubicBezTo>
                  <a:cubicBezTo>
                    <a:pt x="82" y="72"/>
                    <a:pt x="84" y="75"/>
                    <a:pt x="84" y="78"/>
                  </a:cubicBezTo>
                  <a:cubicBezTo>
                    <a:pt x="84" y="82"/>
                    <a:pt x="82"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94" name="Freeform 81">
              <a:extLst>
                <a:ext uri="{FF2B5EF4-FFF2-40B4-BE49-F238E27FC236}">
                  <a16:creationId xmlns:a16="http://schemas.microsoft.com/office/drawing/2014/main" id="{21577ECA-711C-48C0-AFC5-F8FB8EE109C2}"/>
                </a:ext>
              </a:extLst>
            </p:cNvPr>
            <p:cNvSpPr>
              <a:spLocks/>
            </p:cNvSpPr>
            <p:nvPr/>
          </p:nvSpPr>
          <p:spPr bwMode="auto">
            <a:xfrm>
              <a:off x="5721" y="618"/>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95" name="Freeform 82">
              <a:extLst>
                <a:ext uri="{FF2B5EF4-FFF2-40B4-BE49-F238E27FC236}">
                  <a16:creationId xmlns:a16="http://schemas.microsoft.com/office/drawing/2014/main" id="{86E8BBD8-E2C5-4918-92D3-8F63BE8C0FC6}"/>
                </a:ext>
              </a:extLst>
            </p:cNvPr>
            <p:cNvSpPr>
              <a:spLocks/>
            </p:cNvSpPr>
            <p:nvPr/>
          </p:nvSpPr>
          <p:spPr bwMode="auto">
            <a:xfrm>
              <a:off x="5721" y="68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96" name="Freeform 83">
              <a:extLst>
                <a:ext uri="{FF2B5EF4-FFF2-40B4-BE49-F238E27FC236}">
                  <a16:creationId xmlns:a16="http://schemas.microsoft.com/office/drawing/2014/main" id="{67899C90-E0B0-490A-A24E-A4BFFB970434}"/>
                </a:ext>
              </a:extLst>
            </p:cNvPr>
            <p:cNvSpPr>
              <a:spLocks/>
            </p:cNvSpPr>
            <p:nvPr/>
          </p:nvSpPr>
          <p:spPr bwMode="auto">
            <a:xfrm>
              <a:off x="5721" y="760"/>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97" name="Freeform 84">
              <a:extLst>
                <a:ext uri="{FF2B5EF4-FFF2-40B4-BE49-F238E27FC236}">
                  <a16:creationId xmlns:a16="http://schemas.microsoft.com/office/drawing/2014/main" id="{2A9DA44E-BB1C-4B20-9F37-10DA67ADE31D}"/>
                </a:ext>
              </a:extLst>
            </p:cNvPr>
            <p:cNvSpPr>
              <a:spLocks/>
            </p:cNvSpPr>
            <p:nvPr/>
          </p:nvSpPr>
          <p:spPr bwMode="auto">
            <a:xfrm>
              <a:off x="5614" y="582"/>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98" name="Freeform 85">
              <a:extLst>
                <a:ext uri="{FF2B5EF4-FFF2-40B4-BE49-F238E27FC236}">
                  <a16:creationId xmlns:a16="http://schemas.microsoft.com/office/drawing/2014/main" id="{E1EB8E23-A919-40ED-A302-23B295122AC2}"/>
                </a:ext>
              </a:extLst>
            </p:cNvPr>
            <p:cNvSpPr>
              <a:spLocks/>
            </p:cNvSpPr>
            <p:nvPr/>
          </p:nvSpPr>
          <p:spPr bwMode="auto">
            <a:xfrm>
              <a:off x="5614" y="653"/>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99" name="Freeform 86">
              <a:extLst>
                <a:ext uri="{FF2B5EF4-FFF2-40B4-BE49-F238E27FC236}">
                  <a16:creationId xmlns:a16="http://schemas.microsoft.com/office/drawing/2014/main" id="{923C86EA-535B-4DBB-AC79-E6349F91FF9A}"/>
                </a:ext>
              </a:extLst>
            </p:cNvPr>
            <p:cNvSpPr>
              <a:spLocks/>
            </p:cNvSpPr>
            <p:nvPr/>
          </p:nvSpPr>
          <p:spPr bwMode="auto">
            <a:xfrm>
              <a:off x="5614" y="724"/>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00" name="Group 190">
            <a:extLst>
              <a:ext uri="{FF2B5EF4-FFF2-40B4-BE49-F238E27FC236}">
                <a16:creationId xmlns:a16="http://schemas.microsoft.com/office/drawing/2014/main" id="{672713B7-7935-4A85-AD8C-6253843F8D4C}"/>
              </a:ext>
            </a:extLst>
          </p:cNvPr>
          <p:cNvGrpSpPr>
            <a:grpSpLocks noChangeAspect="1"/>
          </p:cNvGrpSpPr>
          <p:nvPr/>
        </p:nvGrpSpPr>
        <p:grpSpPr bwMode="auto">
          <a:xfrm>
            <a:off x="6724503" y="4672444"/>
            <a:ext cx="346313" cy="201476"/>
            <a:chOff x="6539" y="3087"/>
            <a:chExt cx="428" cy="249"/>
          </a:xfrm>
          <a:solidFill>
            <a:srgbClr val="FF0000"/>
          </a:solidFill>
        </p:grpSpPr>
        <p:sp>
          <p:nvSpPr>
            <p:cNvPr id="301" name="Freeform 191">
              <a:extLst>
                <a:ext uri="{FF2B5EF4-FFF2-40B4-BE49-F238E27FC236}">
                  <a16:creationId xmlns:a16="http://schemas.microsoft.com/office/drawing/2014/main" id="{55EA9EB4-07A8-45B0-875B-239095595411}"/>
                </a:ext>
              </a:extLst>
            </p:cNvPr>
            <p:cNvSpPr>
              <a:spLocks noEditPoints="1"/>
            </p:cNvSpPr>
            <p:nvPr/>
          </p:nvSpPr>
          <p:spPr bwMode="auto">
            <a:xfrm>
              <a:off x="6539" y="3087"/>
              <a:ext cx="428" cy="249"/>
            </a:xfrm>
            <a:custGeom>
              <a:avLst/>
              <a:gdLst>
                <a:gd name="T0" fmla="*/ 144 w 289"/>
                <a:gd name="T1" fmla="*/ 168 h 168"/>
                <a:gd name="T2" fmla="*/ 2 w 289"/>
                <a:gd name="T3" fmla="*/ 88 h 168"/>
                <a:gd name="T4" fmla="*/ 2 w 289"/>
                <a:gd name="T5" fmla="*/ 80 h 168"/>
                <a:gd name="T6" fmla="*/ 144 w 289"/>
                <a:gd name="T7" fmla="*/ 0 h 168"/>
                <a:gd name="T8" fmla="*/ 287 w 289"/>
                <a:gd name="T9" fmla="*/ 80 h 168"/>
                <a:gd name="T10" fmla="*/ 287 w 289"/>
                <a:gd name="T11" fmla="*/ 88 h 168"/>
                <a:gd name="T12" fmla="*/ 144 w 289"/>
                <a:gd name="T13" fmla="*/ 168 h 168"/>
                <a:gd name="T14" fmla="*/ 14 w 289"/>
                <a:gd name="T15" fmla="*/ 84 h 168"/>
                <a:gd name="T16" fmla="*/ 144 w 289"/>
                <a:gd name="T17" fmla="*/ 156 h 168"/>
                <a:gd name="T18" fmla="*/ 275 w 289"/>
                <a:gd name="T19" fmla="*/ 84 h 168"/>
                <a:gd name="T20" fmla="*/ 144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4" y="168"/>
                  </a:moveTo>
                  <a:cubicBezTo>
                    <a:pt x="66" y="168"/>
                    <a:pt x="4" y="91"/>
                    <a:pt x="2" y="88"/>
                  </a:cubicBezTo>
                  <a:cubicBezTo>
                    <a:pt x="0" y="86"/>
                    <a:pt x="0" y="82"/>
                    <a:pt x="2" y="80"/>
                  </a:cubicBezTo>
                  <a:cubicBezTo>
                    <a:pt x="4" y="77"/>
                    <a:pt x="66" y="0"/>
                    <a:pt x="144" y="0"/>
                  </a:cubicBezTo>
                  <a:cubicBezTo>
                    <a:pt x="223" y="0"/>
                    <a:pt x="285" y="77"/>
                    <a:pt x="287" y="80"/>
                  </a:cubicBezTo>
                  <a:cubicBezTo>
                    <a:pt x="289" y="82"/>
                    <a:pt x="289" y="86"/>
                    <a:pt x="287" y="88"/>
                  </a:cubicBezTo>
                  <a:cubicBezTo>
                    <a:pt x="285" y="91"/>
                    <a:pt x="223" y="168"/>
                    <a:pt x="144" y="168"/>
                  </a:cubicBezTo>
                  <a:close/>
                  <a:moveTo>
                    <a:pt x="14" y="84"/>
                  </a:moveTo>
                  <a:cubicBezTo>
                    <a:pt x="28" y="99"/>
                    <a:pt x="81" y="156"/>
                    <a:pt x="144" y="156"/>
                  </a:cubicBezTo>
                  <a:cubicBezTo>
                    <a:pt x="207" y="156"/>
                    <a:pt x="261" y="99"/>
                    <a:pt x="275" y="84"/>
                  </a:cubicBezTo>
                  <a:cubicBezTo>
                    <a:pt x="261" y="69"/>
                    <a:pt x="207" y="12"/>
                    <a:pt x="144" y="12"/>
                  </a:cubicBezTo>
                  <a:cubicBezTo>
                    <a:pt x="81" y="12"/>
                    <a:pt x="28" y="69"/>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02" name="Freeform 192">
              <a:extLst>
                <a:ext uri="{FF2B5EF4-FFF2-40B4-BE49-F238E27FC236}">
                  <a16:creationId xmlns:a16="http://schemas.microsoft.com/office/drawing/2014/main" id="{8D3F8BB9-DEC8-48DF-BF69-82F1A275E447}"/>
                </a:ext>
              </a:extLst>
            </p:cNvPr>
            <p:cNvSpPr>
              <a:spLocks noEditPoints="1"/>
            </p:cNvSpPr>
            <p:nvPr/>
          </p:nvSpPr>
          <p:spPr bwMode="auto">
            <a:xfrm>
              <a:off x="6672" y="3132"/>
              <a:ext cx="160" cy="159"/>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5" y="108"/>
                    <a:pt x="0" y="84"/>
                    <a:pt x="0" y="54"/>
                  </a:cubicBezTo>
                  <a:cubicBezTo>
                    <a:pt x="0" y="24"/>
                    <a:pt x="25"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8" y="96"/>
                    <a:pt x="96" y="77"/>
                    <a:pt x="96" y="54"/>
                  </a:cubicBezTo>
                  <a:cubicBezTo>
                    <a:pt x="96" y="31"/>
                    <a:pt x="7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03" name="Freeform 193">
              <a:extLst>
                <a:ext uri="{FF2B5EF4-FFF2-40B4-BE49-F238E27FC236}">
                  <a16:creationId xmlns:a16="http://schemas.microsoft.com/office/drawing/2014/main" id="{9A500B82-5DAC-44C2-AF0C-C953ECFE5695}"/>
                </a:ext>
              </a:extLst>
            </p:cNvPr>
            <p:cNvSpPr>
              <a:spLocks/>
            </p:cNvSpPr>
            <p:nvPr/>
          </p:nvSpPr>
          <p:spPr bwMode="auto">
            <a:xfrm>
              <a:off x="6708" y="3167"/>
              <a:ext cx="89" cy="89"/>
            </a:xfrm>
            <a:custGeom>
              <a:avLst/>
              <a:gdLst>
                <a:gd name="T0" fmla="*/ 30 w 60"/>
                <a:gd name="T1" fmla="*/ 60 h 60"/>
                <a:gd name="T2" fmla="*/ 0 w 60"/>
                <a:gd name="T3" fmla="*/ 30 h 60"/>
                <a:gd name="T4" fmla="*/ 6 w 60"/>
                <a:gd name="T5" fmla="*/ 24 h 60"/>
                <a:gd name="T6" fmla="*/ 12 w 60"/>
                <a:gd name="T7" fmla="*/ 30 h 60"/>
                <a:gd name="T8" fmla="*/ 30 w 60"/>
                <a:gd name="T9" fmla="*/ 48 h 60"/>
                <a:gd name="T10" fmla="*/ 48 w 60"/>
                <a:gd name="T11" fmla="*/ 30 h 60"/>
                <a:gd name="T12" fmla="*/ 30 w 60"/>
                <a:gd name="T13" fmla="*/ 12 h 60"/>
                <a:gd name="T14" fmla="*/ 24 w 60"/>
                <a:gd name="T15" fmla="*/ 6 h 60"/>
                <a:gd name="T16" fmla="*/ 30 w 60"/>
                <a:gd name="T17" fmla="*/ 0 h 60"/>
                <a:gd name="T18" fmla="*/ 60 w 60"/>
                <a:gd name="T19" fmla="*/ 30 h 60"/>
                <a:gd name="T20" fmla="*/ 30 w 60"/>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30" y="60"/>
                  </a:moveTo>
                  <a:cubicBezTo>
                    <a:pt x="14" y="60"/>
                    <a:pt x="0" y="47"/>
                    <a:pt x="0" y="30"/>
                  </a:cubicBezTo>
                  <a:cubicBezTo>
                    <a:pt x="0" y="27"/>
                    <a:pt x="3" y="24"/>
                    <a:pt x="6" y="24"/>
                  </a:cubicBezTo>
                  <a:cubicBezTo>
                    <a:pt x="10" y="24"/>
                    <a:pt x="12" y="27"/>
                    <a:pt x="12" y="30"/>
                  </a:cubicBezTo>
                  <a:cubicBezTo>
                    <a:pt x="12" y="40"/>
                    <a:pt x="21" y="48"/>
                    <a:pt x="30" y="48"/>
                  </a:cubicBezTo>
                  <a:cubicBezTo>
                    <a:pt x="40" y="48"/>
                    <a:pt x="48" y="40"/>
                    <a:pt x="48" y="30"/>
                  </a:cubicBezTo>
                  <a:cubicBezTo>
                    <a:pt x="48" y="20"/>
                    <a:pt x="40" y="12"/>
                    <a:pt x="30" y="12"/>
                  </a:cubicBezTo>
                  <a:cubicBezTo>
                    <a:pt x="27" y="12"/>
                    <a:pt x="24" y="9"/>
                    <a:pt x="24" y="6"/>
                  </a:cubicBezTo>
                  <a:cubicBezTo>
                    <a:pt x="24" y="3"/>
                    <a:pt x="27" y="0"/>
                    <a:pt x="30" y="0"/>
                  </a:cubicBezTo>
                  <a:cubicBezTo>
                    <a:pt x="47" y="0"/>
                    <a:pt x="60" y="13"/>
                    <a:pt x="60" y="30"/>
                  </a:cubicBezTo>
                  <a:cubicBezTo>
                    <a:pt x="60" y="47"/>
                    <a:pt x="47"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04" name="Group 303">
            <a:extLst>
              <a:ext uri="{FF2B5EF4-FFF2-40B4-BE49-F238E27FC236}">
                <a16:creationId xmlns:a16="http://schemas.microsoft.com/office/drawing/2014/main" id="{F9698712-43F0-4561-A4BD-50ECC2ABEF88}"/>
              </a:ext>
            </a:extLst>
          </p:cNvPr>
          <p:cNvGrpSpPr/>
          <p:nvPr/>
        </p:nvGrpSpPr>
        <p:grpSpPr>
          <a:xfrm>
            <a:off x="6751628" y="5036970"/>
            <a:ext cx="321305" cy="288469"/>
            <a:chOff x="9164638" y="4545013"/>
            <a:chExt cx="635000" cy="542925"/>
          </a:xfrm>
          <a:solidFill>
            <a:srgbClr val="FF0000"/>
          </a:solidFill>
        </p:grpSpPr>
        <p:sp>
          <p:nvSpPr>
            <p:cNvPr id="305" name="Freeform 9">
              <a:extLst>
                <a:ext uri="{FF2B5EF4-FFF2-40B4-BE49-F238E27FC236}">
                  <a16:creationId xmlns:a16="http://schemas.microsoft.com/office/drawing/2014/main" id="{2C532EBC-EDFB-4886-BB35-A5818B8BC888}"/>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6" name="Freeform 10">
              <a:extLst>
                <a:ext uri="{FF2B5EF4-FFF2-40B4-BE49-F238E27FC236}">
                  <a16:creationId xmlns:a16="http://schemas.microsoft.com/office/drawing/2014/main" id="{FF460635-F849-4124-BF78-BAFEB2436703}"/>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7" name="Freeform 11">
              <a:extLst>
                <a:ext uri="{FF2B5EF4-FFF2-40B4-BE49-F238E27FC236}">
                  <a16:creationId xmlns:a16="http://schemas.microsoft.com/office/drawing/2014/main" id="{CFC9191D-211E-45A0-8471-F9C817858E82}"/>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8" name="Freeform 12">
              <a:extLst>
                <a:ext uri="{FF2B5EF4-FFF2-40B4-BE49-F238E27FC236}">
                  <a16:creationId xmlns:a16="http://schemas.microsoft.com/office/drawing/2014/main" id="{7375CE8E-7BCD-4A5B-8BA3-BE53865FA2F9}"/>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8" name="Group 33">
            <a:extLst>
              <a:ext uri="{FF2B5EF4-FFF2-40B4-BE49-F238E27FC236}">
                <a16:creationId xmlns:a16="http://schemas.microsoft.com/office/drawing/2014/main" id="{AF8D740A-EC94-4C4C-AEC4-AC1D78FBA828}"/>
              </a:ext>
            </a:extLst>
          </p:cNvPr>
          <p:cNvGrpSpPr>
            <a:grpSpLocks noChangeAspect="1"/>
          </p:cNvGrpSpPr>
          <p:nvPr/>
        </p:nvGrpSpPr>
        <p:grpSpPr bwMode="auto">
          <a:xfrm>
            <a:off x="6792834" y="6268238"/>
            <a:ext cx="252515" cy="252514"/>
            <a:chOff x="3438" y="437"/>
            <a:chExt cx="428" cy="428"/>
          </a:xfrm>
          <a:solidFill>
            <a:srgbClr val="FF0000"/>
          </a:solidFill>
        </p:grpSpPr>
        <p:sp>
          <p:nvSpPr>
            <p:cNvPr id="109" name="Freeform 34">
              <a:extLst>
                <a:ext uri="{FF2B5EF4-FFF2-40B4-BE49-F238E27FC236}">
                  <a16:creationId xmlns:a16="http://schemas.microsoft.com/office/drawing/2014/main" id="{502F43B5-82A5-4B60-BC3A-FBB1C1FD9439}"/>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0" name="Freeform 35">
              <a:extLst>
                <a:ext uri="{FF2B5EF4-FFF2-40B4-BE49-F238E27FC236}">
                  <a16:creationId xmlns:a16="http://schemas.microsoft.com/office/drawing/2014/main" id="{75F48D4B-542D-4B7A-88D0-89EEDB4B4D3A}"/>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11" name="Group 153">
            <a:extLst>
              <a:ext uri="{FF2B5EF4-FFF2-40B4-BE49-F238E27FC236}">
                <a16:creationId xmlns:a16="http://schemas.microsoft.com/office/drawing/2014/main" id="{15388674-9107-4698-AE87-0BF9AC51B6F6}"/>
              </a:ext>
            </a:extLst>
          </p:cNvPr>
          <p:cNvGrpSpPr>
            <a:grpSpLocks noChangeAspect="1"/>
          </p:cNvGrpSpPr>
          <p:nvPr/>
        </p:nvGrpSpPr>
        <p:grpSpPr bwMode="auto">
          <a:xfrm>
            <a:off x="6822452" y="5442070"/>
            <a:ext cx="305197" cy="286554"/>
            <a:chOff x="1552" y="1951"/>
            <a:chExt cx="442" cy="415"/>
          </a:xfrm>
          <a:solidFill>
            <a:srgbClr val="FF0000"/>
          </a:solidFill>
        </p:grpSpPr>
        <p:sp>
          <p:nvSpPr>
            <p:cNvPr id="112" name="Freeform 154">
              <a:extLst>
                <a:ext uri="{FF2B5EF4-FFF2-40B4-BE49-F238E27FC236}">
                  <a16:creationId xmlns:a16="http://schemas.microsoft.com/office/drawing/2014/main" id="{4A393530-96F4-4430-B700-CF880F691D42}"/>
                </a:ext>
              </a:extLst>
            </p:cNvPr>
            <p:cNvSpPr>
              <a:spLocks/>
            </p:cNvSpPr>
            <p:nvPr/>
          </p:nvSpPr>
          <p:spPr bwMode="auto">
            <a:xfrm>
              <a:off x="1727" y="2117"/>
              <a:ext cx="84" cy="74"/>
            </a:xfrm>
            <a:custGeom>
              <a:avLst/>
              <a:gdLst>
                <a:gd name="T0" fmla="*/ 51 w 55"/>
                <a:gd name="T1" fmla="*/ 50 h 50"/>
                <a:gd name="T2" fmla="*/ 4 w 55"/>
                <a:gd name="T3" fmla="*/ 33 h 50"/>
                <a:gd name="T4" fmla="*/ 0 w 55"/>
                <a:gd name="T5" fmla="*/ 27 h 50"/>
                <a:gd name="T6" fmla="*/ 0 w 55"/>
                <a:gd name="T7" fmla="*/ 0 h 50"/>
                <a:gd name="T8" fmla="*/ 12 w 55"/>
                <a:gd name="T9" fmla="*/ 0 h 50"/>
                <a:gd name="T10" fmla="*/ 12 w 55"/>
                <a:gd name="T11" fmla="*/ 23 h 50"/>
                <a:gd name="T12" fmla="*/ 55 w 55"/>
                <a:gd name="T13" fmla="*/ 39 h 50"/>
                <a:gd name="T14" fmla="*/ 51 w 55"/>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1" y="50"/>
                  </a:moveTo>
                  <a:cubicBezTo>
                    <a:pt x="4" y="33"/>
                    <a:pt x="4" y="33"/>
                    <a:pt x="4" y="33"/>
                  </a:cubicBezTo>
                  <a:cubicBezTo>
                    <a:pt x="1" y="32"/>
                    <a:pt x="0" y="30"/>
                    <a:pt x="0" y="27"/>
                  </a:cubicBezTo>
                  <a:cubicBezTo>
                    <a:pt x="0" y="0"/>
                    <a:pt x="0" y="0"/>
                    <a:pt x="0" y="0"/>
                  </a:cubicBezTo>
                  <a:cubicBezTo>
                    <a:pt x="12" y="0"/>
                    <a:pt x="12" y="0"/>
                    <a:pt x="12" y="0"/>
                  </a:cubicBezTo>
                  <a:cubicBezTo>
                    <a:pt x="12" y="23"/>
                    <a:pt x="12" y="23"/>
                    <a:pt x="12" y="23"/>
                  </a:cubicBezTo>
                  <a:cubicBezTo>
                    <a:pt x="55" y="39"/>
                    <a:pt x="55" y="39"/>
                    <a:pt x="55" y="39"/>
                  </a:cubicBezTo>
                  <a:lnTo>
                    <a:pt x="51"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55">
              <a:extLst>
                <a:ext uri="{FF2B5EF4-FFF2-40B4-BE49-F238E27FC236}">
                  <a16:creationId xmlns:a16="http://schemas.microsoft.com/office/drawing/2014/main" id="{23AB7B27-D642-4447-A132-1CF276A8E97D}"/>
                </a:ext>
              </a:extLst>
            </p:cNvPr>
            <p:cNvSpPr>
              <a:spLocks/>
            </p:cNvSpPr>
            <p:nvPr/>
          </p:nvSpPr>
          <p:spPr bwMode="auto">
            <a:xfrm>
              <a:off x="1552" y="2118"/>
              <a:ext cx="203" cy="140"/>
            </a:xfrm>
            <a:custGeom>
              <a:avLst/>
              <a:gdLst>
                <a:gd name="T0" fmla="*/ 132 w 132"/>
                <a:gd name="T1" fmla="*/ 94 h 94"/>
                <a:gd name="T2" fmla="*/ 6 w 132"/>
                <a:gd name="T3" fmla="*/ 94 h 94"/>
                <a:gd name="T4" fmla="*/ 0 w 132"/>
                <a:gd name="T5" fmla="*/ 88 h 94"/>
                <a:gd name="T6" fmla="*/ 0 w 132"/>
                <a:gd name="T7" fmla="*/ 70 h 94"/>
                <a:gd name="T8" fmla="*/ 22 w 132"/>
                <a:gd name="T9" fmla="*/ 38 h 94"/>
                <a:gd name="T10" fmla="*/ 66 w 132"/>
                <a:gd name="T11" fmla="*/ 22 h 94"/>
                <a:gd name="T12" fmla="*/ 66 w 132"/>
                <a:gd name="T13" fmla="*/ 0 h 94"/>
                <a:gd name="T14" fmla="*/ 78 w 132"/>
                <a:gd name="T15" fmla="*/ 0 h 94"/>
                <a:gd name="T16" fmla="*/ 78 w 132"/>
                <a:gd name="T17" fmla="*/ 26 h 94"/>
                <a:gd name="T18" fmla="*/ 74 w 132"/>
                <a:gd name="T19" fmla="*/ 32 h 94"/>
                <a:gd name="T20" fmla="*/ 26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2" y="94"/>
                    <a:pt x="0" y="91"/>
                    <a:pt x="0" y="88"/>
                  </a:cubicBezTo>
                  <a:cubicBezTo>
                    <a:pt x="0" y="70"/>
                    <a:pt x="0" y="70"/>
                    <a:pt x="0" y="70"/>
                  </a:cubicBezTo>
                  <a:cubicBezTo>
                    <a:pt x="0" y="56"/>
                    <a:pt x="9" y="43"/>
                    <a:pt x="22" y="38"/>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6" y="49"/>
                    <a:pt x="26" y="49"/>
                    <a:pt x="26" y="49"/>
                  </a:cubicBezTo>
                  <a:cubicBezTo>
                    <a:pt x="18" y="52"/>
                    <a:pt x="12" y="61"/>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156">
              <a:extLst>
                <a:ext uri="{FF2B5EF4-FFF2-40B4-BE49-F238E27FC236}">
                  <a16:creationId xmlns:a16="http://schemas.microsoft.com/office/drawing/2014/main" id="{31314443-7ADA-42DC-8F53-9CA19EE4FD25}"/>
                </a:ext>
              </a:extLst>
            </p:cNvPr>
            <p:cNvSpPr>
              <a:spLocks noEditPoints="1"/>
            </p:cNvSpPr>
            <p:nvPr/>
          </p:nvSpPr>
          <p:spPr bwMode="auto">
            <a:xfrm>
              <a:off x="1615" y="1951"/>
              <a:ext cx="164" cy="188"/>
            </a:xfrm>
            <a:custGeom>
              <a:avLst/>
              <a:gdLst>
                <a:gd name="T0" fmla="*/ 53 w 107"/>
                <a:gd name="T1" fmla="*/ 126 h 126"/>
                <a:gd name="T2" fmla="*/ 0 w 107"/>
                <a:gd name="T3" fmla="*/ 63 h 126"/>
                <a:gd name="T4" fmla="*/ 53 w 107"/>
                <a:gd name="T5" fmla="*/ 0 h 126"/>
                <a:gd name="T6" fmla="*/ 107 w 107"/>
                <a:gd name="T7" fmla="*/ 63 h 126"/>
                <a:gd name="T8" fmla="*/ 53 w 107"/>
                <a:gd name="T9" fmla="*/ 126 h 126"/>
                <a:gd name="T10" fmla="*/ 53 w 107"/>
                <a:gd name="T11" fmla="*/ 12 h 126"/>
                <a:gd name="T12" fmla="*/ 12 w 107"/>
                <a:gd name="T13" fmla="*/ 63 h 126"/>
                <a:gd name="T14" fmla="*/ 53 w 107"/>
                <a:gd name="T15" fmla="*/ 114 h 126"/>
                <a:gd name="T16" fmla="*/ 95 w 107"/>
                <a:gd name="T17" fmla="*/ 63 h 126"/>
                <a:gd name="T18" fmla="*/ 53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3" y="126"/>
                  </a:moveTo>
                  <a:cubicBezTo>
                    <a:pt x="24" y="126"/>
                    <a:pt x="0" y="97"/>
                    <a:pt x="0" y="63"/>
                  </a:cubicBezTo>
                  <a:cubicBezTo>
                    <a:pt x="0" y="28"/>
                    <a:pt x="24" y="0"/>
                    <a:pt x="53" y="0"/>
                  </a:cubicBezTo>
                  <a:cubicBezTo>
                    <a:pt x="83" y="0"/>
                    <a:pt x="107" y="28"/>
                    <a:pt x="107" y="63"/>
                  </a:cubicBezTo>
                  <a:cubicBezTo>
                    <a:pt x="107" y="97"/>
                    <a:pt x="83" y="126"/>
                    <a:pt x="53" y="126"/>
                  </a:cubicBezTo>
                  <a:close/>
                  <a:moveTo>
                    <a:pt x="53" y="12"/>
                  </a:moveTo>
                  <a:cubicBezTo>
                    <a:pt x="31" y="12"/>
                    <a:pt x="12" y="35"/>
                    <a:pt x="12" y="63"/>
                  </a:cubicBezTo>
                  <a:cubicBezTo>
                    <a:pt x="12" y="91"/>
                    <a:pt x="31" y="114"/>
                    <a:pt x="53" y="114"/>
                  </a:cubicBezTo>
                  <a:cubicBezTo>
                    <a:pt x="76" y="114"/>
                    <a:pt x="95" y="91"/>
                    <a:pt x="95" y="63"/>
                  </a:cubicBezTo>
                  <a:cubicBezTo>
                    <a:pt x="95"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157">
              <a:extLst>
                <a:ext uri="{FF2B5EF4-FFF2-40B4-BE49-F238E27FC236}">
                  <a16:creationId xmlns:a16="http://schemas.microsoft.com/office/drawing/2014/main" id="{BCEC5CD1-2795-4343-A2EF-10FB53B98323}"/>
                </a:ext>
              </a:extLst>
            </p:cNvPr>
            <p:cNvSpPr>
              <a:spLocks/>
            </p:cNvSpPr>
            <p:nvPr/>
          </p:nvSpPr>
          <p:spPr bwMode="auto">
            <a:xfrm>
              <a:off x="1621" y="2002"/>
              <a:ext cx="149" cy="46"/>
            </a:xfrm>
            <a:custGeom>
              <a:avLst/>
              <a:gdLst>
                <a:gd name="T0" fmla="*/ 84 w 97"/>
                <a:gd name="T1" fmla="*/ 31 h 31"/>
                <a:gd name="T2" fmla="*/ 56 w 97"/>
                <a:gd name="T3" fmla="*/ 16 h 31"/>
                <a:gd name="T4" fmla="*/ 21 w 97"/>
                <a:gd name="T5" fmla="*/ 30 h 31"/>
                <a:gd name="T6" fmla="*/ 0 w 97"/>
                <a:gd name="T7" fmla="*/ 25 h 31"/>
                <a:gd name="T8" fmla="*/ 5 w 97"/>
                <a:gd name="T9" fmla="*/ 14 h 31"/>
                <a:gd name="T10" fmla="*/ 21 w 97"/>
                <a:gd name="T11" fmla="*/ 18 h 31"/>
                <a:gd name="T12" fmla="*/ 51 w 97"/>
                <a:gd name="T13" fmla="*/ 3 h 31"/>
                <a:gd name="T14" fmla="*/ 56 w 97"/>
                <a:gd name="T15" fmla="*/ 0 h 31"/>
                <a:gd name="T16" fmla="*/ 62 w 97"/>
                <a:gd name="T17" fmla="*/ 3 h 31"/>
                <a:gd name="T18" fmla="*/ 91 w 97"/>
                <a:gd name="T19" fmla="*/ 18 h 31"/>
                <a:gd name="T20" fmla="*/ 94 w 97"/>
                <a:gd name="T21" fmla="*/ 18 h 31"/>
                <a:gd name="T22" fmla="*/ 96 w 97"/>
                <a:gd name="T23" fmla="*/ 18 h 31"/>
                <a:gd name="T24" fmla="*/ 97 w 97"/>
                <a:gd name="T25" fmla="*/ 30 h 31"/>
                <a:gd name="T26" fmla="*/ 95 w 97"/>
                <a:gd name="T27" fmla="*/ 30 h 31"/>
                <a:gd name="T28" fmla="*/ 93 w 97"/>
                <a:gd name="T29" fmla="*/ 30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6"/>
                    <a:pt x="56" y="16"/>
                  </a:cubicBezTo>
                  <a:cubicBezTo>
                    <a:pt x="48" y="24"/>
                    <a:pt x="34" y="30"/>
                    <a:pt x="21" y="30"/>
                  </a:cubicBezTo>
                  <a:cubicBezTo>
                    <a:pt x="13" y="30"/>
                    <a:pt x="6" y="28"/>
                    <a:pt x="0" y="25"/>
                  </a:cubicBezTo>
                  <a:cubicBezTo>
                    <a:pt x="5" y="14"/>
                    <a:pt x="5" y="14"/>
                    <a:pt x="5" y="14"/>
                  </a:cubicBezTo>
                  <a:cubicBezTo>
                    <a:pt x="10" y="17"/>
                    <a:pt x="15" y="18"/>
                    <a:pt x="21" y="18"/>
                  </a:cubicBezTo>
                  <a:cubicBezTo>
                    <a:pt x="33" y="18"/>
                    <a:pt x="47" y="11"/>
                    <a:pt x="51" y="3"/>
                  </a:cubicBezTo>
                  <a:cubicBezTo>
                    <a:pt x="52" y="1"/>
                    <a:pt x="54" y="0"/>
                    <a:pt x="56" y="0"/>
                  </a:cubicBezTo>
                  <a:cubicBezTo>
                    <a:pt x="59" y="0"/>
                    <a:pt x="61" y="1"/>
                    <a:pt x="62" y="3"/>
                  </a:cubicBezTo>
                  <a:cubicBezTo>
                    <a:pt x="70" y="16"/>
                    <a:pt x="78" y="21"/>
                    <a:pt x="91" y="18"/>
                  </a:cubicBezTo>
                  <a:cubicBezTo>
                    <a:pt x="92" y="18"/>
                    <a:pt x="93" y="18"/>
                    <a:pt x="94" y="18"/>
                  </a:cubicBezTo>
                  <a:cubicBezTo>
                    <a:pt x="95" y="18"/>
                    <a:pt x="95" y="18"/>
                    <a:pt x="96" y="18"/>
                  </a:cubicBezTo>
                  <a:cubicBezTo>
                    <a:pt x="97" y="30"/>
                    <a:pt x="97" y="30"/>
                    <a:pt x="97" y="30"/>
                  </a:cubicBezTo>
                  <a:cubicBezTo>
                    <a:pt x="96" y="30"/>
                    <a:pt x="96" y="30"/>
                    <a:pt x="95" y="30"/>
                  </a:cubicBezTo>
                  <a:cubicBezTo>
                    <a:pt x="94" y="30"/>
                    <a:pt x="94" y="30"/>
                    <a:pt x="93"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158">
              <a:extLst>
                <a:ext uri="{FF2B5EF4-FFF2-40B4-BE49-F238E27FC236}">
                  <a16:creationId xmlns:a16="http://schemas.microsoft.com/office/drawing/2014/main" id="{6847CB48-48A1-4228-9305-FB7549FEB164}"/>
                </a:ext>
              </a:extLst>
            </p:cNvPr>
            <p:cNvSpPr>
              <a:spLocks/>
            </p:cNvSpPr>
            <p:nvPr/>
          </p:nvSpPr>
          <p:spPr bwMode="auto">
            <a:xfrm>
              <a:off x="1847" y="2108"/>
              <a:ext cx="18" cy="40"/>
            </a:xfrm>
            <a:custGeom>
              <a:avLst/>
              <a:gdLst>
                <a:gd name="T0" fmla="*/ 6 w 12"/>
                <a:gd name="T1" fmla="*/ 27 h 27"/>
                <a:gd name="T2" fmla="*/ 0 w 12"/>
                <a:gd name="T3" fmla="*/ 21 h 27"/>
                <a:gd name="T4" fmla="*/ 0 w 12"/>
                <a:gd name="T5" fmla="*/ 6 h 27"/>
                <a:gd name="T6" fmla="*/ 6 w 12"/>
                <a:gd name="T7" fmla="*/ 0 h 27"/>
                <a:gd name="T8" fmla="*/ 12 w 12"/>
                <a:gd name="T9" fmla="*/ 6 h 27"/>
                <a:gd name="T10" fmla="*/ 12 w 12"/>
                <a:gd name="T11" fmla="*/ 21 h 27"/>
                <a:gd name="T12" fmla="*/ 6 w 12"/>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12" h="27">
                  <a:moveTo>
                    <a:pt x="6" y="27"/>
                  </a:moveTo>
                  <a:cubicBezTo>
                    <a:pt x="2" y="27"/>
                    <a:pt x="0" y="25"/>
                    <a:pt x="0" y="21"/>
                  </a:cubicBezTo>
                  <a:cubicBezTo>
                    <a:pt x="0" y="6"/>
                    <a:pt x="0" y="6"/>
                    <a:pt x="0" y="6"/>
                  </a:cubicBezTo>
                  <a:cubicBezTo>
                    <a:pt x="0" y="2"/>
                    <a:pt x="2" y="0"/>
                    <a:pt x="6" y="0"/>
                  </a:cubicBezTo>
                  <a:cubicBezTo>
                    <a:pt x="9" y="0"/>
                    <a:pt x="12" y="2"/>
                    <a:pt x="12" y="6"/>
                  </a:cubicBezTo>
                  <a:cubicBezTo>
                    <a:pt x="12" y="21"/>
                    <a:pt x="12" y="21"/>
                    <a:pt x="12" y="21"/>
                  </a:cubicBezTo>
                  <a:cubicBezTo>
                    <a:pt x="12" y="25"/>
                    <a:pt x="9" y="27"/>
                    <a:pt x="6"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159">
              <a:extLst>
                <a:ext uri="{FF2B5EF4-FFF2-40B4-BE49-F238E27FC236}">
                  <a16:creationId xmlns:a16="http://schemas.microsoft.com/office/drawing/2014/main" id="{0696FDED-444A-4A8F-8C08-BFDCE6EF4D5E}"/>
                </a:ext>
              </a:extLst>
            </p:cNvPr>
            <p:cNvSpPr>
              <a:spLocks/>
            </p:cNvSpPr>
            <p:nvPr/>
          </p:nvSpPr>
          <p:spPr bwMode="auto">
            <a:xfrm>
              <a:off x="1807" y="1951"/>
              <a:ext cx="92" cy="188"/>
            </a:xfrm>
            <a:custGeom>
              <a:avLst/>
              <a:gdLst>
                <a:gd name="T0" fmla="*/ 6 w 60"/>
                <a:gd name="T1" fmla="*/ 126 h 126"/>
                <a:gd name="T2" fmla="*/ 0 w 60"/>
                <a:gd name="T3" fmla="*/ 120 h 126"/>
                <a:gd name="T4" fmla="*/ 6 w 60"/>
                <a:gd name="T5" fmla="*/ 114 h 126"/>
                <a:gd name="T6" fmla="*/ 48 w 60"/>
                <a:gd name="T7" fmla="*/ 63 h 126"/>
                <a:gd name="T8" fmla="*/ 6 w 60"/>
                <a:gd name="T9" fmla="*/ 12 h 126"/>
                <a:gd name="T10" fmla="*/ 0 w 60"/>
                <a:gd name="T11" fmla="*/ 6 h 126"/>
                <a:gd name="T12" fmla="*/ 6 w 60"/>
                <a:gd name="T13" fmla="*/ 0 h 126"/>
                <a:gd name="T14" fmla="*/ 60 w 60"/>
                <a:gd name="T15" fmla="*/ 63 h 126"/>
                <a:gd name="T16" fmla="*/ 6 w 60"/>
                <a:gd name="T1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26">
                  <a:moveTo>
                    <a:pt x="6" y="126"/>
                  </a:moveTo>
                  <a:cubicBezTo>
                    <a:pt x="3" y="126"/>
                    <a:pt x="0" y="123"/>
                    <a:pt x="0" y="120"/>
                  </a:cubicBezTo>
                  <a:cubicBezTo>
                    <a:pt x="0" y="116"/>
                    <a:pt x="3" y="114"/>
                    <a:pt x="6" y="114"/>
                  </a:cubicBezTo>
                  <a:cubicBezTo>
                    <a:pt x="29" y="114"/>
                    <a:pt x="48" y="91"/>
                    <a:pt x="48" y="63"/>
                  </a:cubicBezTo>
                  <a:cubicBezTo>
                    <a:pt x="48" y="35"/>
                    <a:pt x="29" y="12"/>
                    <a:pt x="6" y="12"/>
                  </a:cubicBezTo>
                  <a:cubicBezTo>
                    <a:pt x="3" y="12"/>
                    <a:pt x="0" y="9"/>
                    <a:pt x="0" y="6"/>
                  </a:cubicBezTo>
                  <a:cubicBezTo>
                    <a:pt x="0" y="3"/>
                    <a:pt x="3" y="0"/>
                    <a:pt x="6" y="0"/>
                  </a:cubicBezTo>
                  <a:cubicBezTo>
                    <a:pt x="36" y="0"/>
                    <a:pt x="60" y="28"/>
                    <a:pt x="60" y="63"/>
                  </a:cubicBezTo>
                  <a:cubicBezTo>
                    <a:pt x="60" y="97"/>
                    <a:pt x="36" y="126"/>
                    <a:pt x="6"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160">
              <a:extLst>
                <a:ext uri="{FF2B5EF4-FFF2-40B4-BE49-F238E27FC236}">
                  <a16:creationId xmlns:a16="http://schemas.microsoft.com/office/drawing/2014/main" id="{4BC9D616-F785-4F5E-BC00-85301643642C}"/>
                </a:ext>
              </a:extLst>
            </p:cNvPr>
            <p:cNvSpPr>
              <a:spLocks/>
            </p:cNvSpPr>
            <p:nvPr/>
          </p:nvSpPr>
          <p:spPr bwMode="auto">
            <a:xfrm>
              <a:off x="1818" y="2000"/>
              <a:ext cx="81" cy="48"/>
            </a:xfrm>
            <a:custGeom>
              <a:avLst/>
              <a:gdLst>
                <a:gd name="T0" fmla="*/ 34 w 53"/>
                <a:gd name="T1" fmla="*/ 32 h 32"/>
                <a:gd name="T2" fmla="*/ 1 w 53"/>
                <a:gd name="T3" fmla="*/ 10 h 32"/>
                <a:gd name="T4" fmla="*/ 4 w 53"/>
                <a:gd name="T5" fmla="*/ 1 h 32"/>
                <a:gd name="T6" fmla="*/ 12 w 53"/>
                <a:gd name="T7" fmla="*/ 4 h 32"/>
                <a:gd name="T8" fmla="*/ 41 w 53"/>
                <a:gd name="T9" fmla="*/ 19 h 32"/>
                <a:gd name="T10" fmla="*/ 44 w 53"/>
                <a:gd name="T11" fmla="*/ 19 h 32"/>
                <a:gd name="T12" fmla="*/ 46 w 53"/>
                <a:gd name="T13" fmla="*/ 19 h 32"/>
                <a:gd name="T14" fmla="*/ 52 w 53"/>
                <a:gd name="T15" fmla="*/ 24 h 32"/>
                <a:gd name="T16" fmla="*/ 47 w 53"/>
                <a:gd name="T17" fmla="*/ 31 h 32"/>
                <a:gd name="T18" fmla="*/ 45 w 53"/>
                <a:gd name="T19" fmla="*/ 31 h 32"/>
                <a:gd name="T20" fmla="*/ 43 w 53"/>
                <a:gd name="T21" fmla="*/ 31 h 32"/>
                <a:gd name="T22" fmla="*/ 34 w 53"/>
                <a:gd name="T23"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2">
                  <a:moveTo>
                    <a:pt x="34" y="32"/>
                  </a:moveTo>
                  <a:cubicBezTo>
                    <a:pt x="20" y="32"/>
                    <a:pt x="10" y="25"/>
                    <a:pt x="1" y="10"/>
                  </a:cubicBezTo>
                  <a:cubicBezTo>
                    <a:pt x="0" y="7"/>
                    <a:pt x="1" y="3"/>
                    <a:pt x="4" y="1"/>
                  </a:cubicBezTo>
                  <a:cubicBezTo>
                    <a:pt x="6" y="0"/>
                    <a:pt x="10" y="1"/>
                    <a:pt x="12" y="4"/>
                  </a:cubicBezTo>
                  <a:cubicBezTo>
                    <a:pt x="20" y="17"/>
                    <a:pt x="28" y="22"/>
                    <a:pt x="41" y="19"/>
                  </a:cubicBezTo>
                  <a:cubicBezTo>
                    <a:pt x="42" y="19"/>
                    <a:pt x="43" y="19"/>
                    <a:pt x="44" y="19"/>
                  </a:cubicBezTo>
                  <a:cubicBezTo>
                    <a:pt x="45" y="19"/>
                    <a:pt x="45" y="19"/>
                    <a:pt x="46" y="19"/>
                  </a:cubicBezTo>
                  <a:cubicBezTo>
                    <a:pt x="49" y="18"/>
                    <a:pt x="52" y="21"/>
                    <a:pt x="52" y="24"/>
                  </a:cubicBezTo>
                  <a:cubicBezTo>
                    <a:pt x="53" y="27"/>
                    <a:pt x="50" y="30"/>
                    <a:pt x="47" y="31"/>
                  </a:cubicBezTo>
                  <a:cubicBezTo>
                    <a:pt x="46" y="31"/>
                    <a:pt x="46" y="31"/>
                    <a:pt x="45" y="31"/>
                  </a:cubicBezTo>
                  <a:cubicBezTo>
                    <a:pt x="44" y="31"/>
                    <a:pt x="44" y="31"/>
                    <a:pt x="43" y="31"/>
                  </a:cubicBezTo>
                  <a:cubicBezTo>
                    <a:pt x="40" y="31"/>
                    <a:pt x="37" y="32"/>
                    <a:pt x="3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161">
              <a:extLst>
                <a:ext uri="{FF2B5EF4-FFF2-40B4-BE49-F238E27FC236}">
                  <a16:creationId xmlns:a16="http://schemas.microsoft.com/office/drawing/2014/main" id="{5B073AF3-08E3-4BE9-BD7D-CCB7DECECE8B}"/>
                </a:ext>
              </a:extLst>
            </p:cNvPr>
            <p:cNvSpPr>
              <a:spLocks/>
            </p:cNvSpPr>
            <p:nvPr/>
          </p:nvSpPr>
          <p:spPr bwMode="auto">
            <a:xfrm>
              <a:off x="1916" y="2196"/>
              <a:ext cx="78" cy="62"/>
            </a:xfrm>
            <a:custGeom>
              <a:avLst/>
              <a:gdLst>
                <a:gd name="T0" fmla="*/ 45 w 51"/>
                <a:gd name="T1" fmla="*/ 42 h 42"/>
                <a:gd name="T2" fmla="*/ 6 w 51"/>
                <a:gd name="T3" fmla="*/ 42 h 42"/>
                <a:gd name="T4" fmla="*/ 0 w 51"/>
                <a:gd name="T5" fmla="*/ 36 h 42"/>
                <a:gd name="T6" fmla="*/ 6 w 51"/>
                <a:gd name="T7" fmla="*/ 30 h 42"/>
                <a:gd name="T8" fmla="*/ 39 w 51"/>
                <a:gd name="T9" fmla="*/ 30 h 42"/>
                <a:gd name="T10" fmla="*/ 39 w 51"/>
                <a:gd name="T11" fmla="*/ 6 h 42"/>
                <a:gd name="T12" fmla="*/ 45 w 51"/>
                <a:gd name="T13" fmla="*/ 0 h 42"/>
                <a:gd name="T14" fmla="*/ 51 w 51"/>
                <a:gd name="T15" fmla="*/ 6 h 42"/>
                <a:gd name="T16" fmla="*/ 51 w 51"/>
                <a:gd name="T17" fmla="*/ 36 h 42"/>
                <a:gd name="T18" fmla="*/ 45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45" y="42"/>
                  </a:moveTo>
                  <a:cubicBezTo>
                    <a:pt x="6" y="42"/>
                    <a:pt x="6" y="42"/>
                    <a:pt x="6" y="42"/>
                  </a:cubicBezTo>
                  <a:cubicBezTo>
                    <a:pt x="2" y="42"/>
                    <a:pt x="0" y="40"/>
                    <a:pt x="0" y="36"/>
                  </a:cubicBezTo>
                  <a:cubicBezTo>
                    <a:pt x="0" y="33"/>
                    <a:pt x="2" y="30"/>
                    <a:pt x="6" y="30"/>
                  </a:cubicBezTo>
                  <a:cubicBezTo>
                    <a:pt x="39" y="30"/>
                    <a:pt x="39" y="30"/>
                    <a:pt x="39" y="30"/>
                  </a:cubicBezTo>
                  <a:cubicBezTo>
                    <a:pt x="39" y="6"/>
                    <a:pt x="39" y="6"/>
                    <a:pt x="39" y="6"/>
                  </a:cubicBezTo>
                  <a:cubicBezTo>
                    <a:pt x="39" y="3"/>
                    <a:pt x="41" y="0"/>
                    <a:pt x="45" y="0"/>
                  </a:cubicBezTo>
                  <a:cubicBezTo>
                    <a:pt x="48" y="0"/>
                    <a:pt x="51" y="3"/>
                    <a:pt x="51" y="6"/>
                  </a:cubicBezTo>
                  <a:cubicBezTo>
                    <a:pt x="51" y="36"/>
                    <a:pt x="51" y="36"/>
                    <a:pt x="51" y="36"/>
                  </a:cubicBezTo>
                  <a:cubicBezTo>
                    <a:pt x="51" y="40"/>
                    <a:pt x="48" y="42"/>
                    <a:pt x="45"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62">
              <a:extLst>
                <a:ext uri="{FF2B5EF4-FFF2-40B4-BE49-F238E27FC236}">
                  <a16:creationId xmlns:a16="http://schemas.microsoft.com/office/drawing/2014/main" id="{7F5A2558-3793-4551-A352-4FDB64C80164}"/>
                </a:ext>
              </a:extLst>
            </p:cNvPr>
            <p:cNvSpPr>
              <a:spLocks/>
            </p:cNvSpPr>
            <p:nvPr/>
          </p:nvSpPr>
          <p:spPr bwMode="auto">
            <a:xfrm>
              <a:off x="1799" y="2187"/>
              <a:ext cx="181" cy="73"/>
            </a:xfrm>
            <a:custGeom>
              <a:avLst/>
              <a:gdLst>
                <a:gd name="T0" fmla="*/ 7 w 118"/>
                <a:gd name="T1" fmla="*/ 48 h 49"/>
                <a:gd name="T2" fmla="*/ 5 w 118"/>
                <a:gd name="T3" fmla="*/ 48 h 49"/>
                <a:gd name="T4" fmla="*/ 1 w 118"/>
                <a:gd name="T5" fmla="*/ 40 h 49"/>
                <a:gd name="T6" fmla="*/ 58 w 118"/>
                <a:gd name="T7" fmla="*/ 0 h 49"/>
                <a:gd name="T8" fmla="*/ 117 w 118"/>
                <a:gd name="T9" fmla="*/ 40 h 49"/>
                <a:gd name="T10" fmla="*/ 113 w 118"/>
                <a:gd name="T11" fmla="*/ 48 h 49"/>
                <a:gd name="T12" fmla="*/ 106 w 118"/>
                <a:gd name="T13" fmla="*/ 44 h 49"/>
                <a:gd name="T14" fmla="*/ 58 w 118"/>
                <a:gd name="T15" fmla="*/ 12 h 49"/>
                <a:gd name="T16" fmla="*/ 12 w 118"/>
                <a:gd name="T17" fmla="*/ 44 h 49"/>
                <a:gd name="T18" fmla="*/ 7 w 118"/>
                <a:gd name="T1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49">
                  <a:moveTo>
                    <a:pt x="7" y="48"/>
                  </a:moveTo>
                  <a:cubicBezTo>
                    <a:pt x="6" y="48"/>
                    <a:pt x="5" y="48"/>
                    <a:pt x="5" y="48"/>
                  </a:cubicBezTo>
                  <a:cubicBezTo>
                    <a:pt x="2" y="47"/>
                    <a:pt x="0" y="43"/>
                    <a:pt x="1" y="40"/>
                  </a:cubicBezTo>
                  <a:cubicBezTo>
                    <a:pt x="10" y="16"/>
                    <a:pt x="32" y="0"/>
                    <a:pt x="58" y="0"/>
                  </a:cubicBezTo>
                  <a:cubicBezTo>
                    <a:pt x="84" y="0"/>
                    <a:pt x="109" y="17"/>
                    <a:pt x="117" y="40"/>
                  </a:cubicBezTo>
                  <a:cubicBezTo>
                    <a:pt x="118" y="43"/>
                    <a:pt x="116" y="47"/>
                    <a:pt x="113" y="48"/>
                  </a:cubicBezTo>
                  <a:cubicBezTo>
                    <a:pt x="110" y="49"/>
                    <a:pt x="107" y="47"/>
                    <a:pt x="106" y="44"/>
                  </a:cubicBezTo>
                  <a:cubicBezTo>
                    <a:pt x="99" y="26"/>
                    <a:pt x="79" y="12"/>
                    <a:pt x="58" y="12"/>
                  </a:cubicBezTo>
                  <a:cubicBezTo>
                    <a:pt x="37" y="12"/>
                    <a:pt x="19" y="25"/>
                    <a:pt x="12" y="44"/>
                  </a:cubicBezTo>
                  <a:cubicBezTo>
                    <a:pt x="12" y="47"/>
                    <a:pt x="9" y="48"/>
                    <a:pt x="7"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163">
              <a:extLst>
                <a:ext uri="{FF2B5EF4-FFF2-40B4-BE49-F238E27FC236}">
                  <a16:creationId xmlns:a16="http://schemas.microsoft.com/office/drawing/2014/main" id="{1534DAD0-BFD0-443F-919F-924526796E1C}"/>
                </a:ext>
              </a:extLst>
            </p:cNvPr>
            <p:cNvSpPr>
              <a:spLocks/>
            </p:cNvSpPr>
            <p:nvPr/>
          </p:nvSpPr>
          <p:spPr bwMode="auto">
            <a:xfrm>
              <a:off x="1791" y="2294"/>
              <a:ext cx="79" cy="63"/>
            </a:xfrm>
            <a:custGeom>
              <a:avLst/>
              <a:gdLst>
                <a:gd name="T0" fmla="*/ 6 w 51"/>
                <a:gd name="T1" fmla="*/ 42 h 42"/>
                <a:gd name="T2" fmla="*/ 0 w 51"/>
                <a:gd name="T3" fmla="*/ 36 h 42"/>
                <a:gd name="T4" fmla="*/ 0 w 51"/>
                <a:gd name="T5" fmla="*/ 6 h 42"/>
                <a:gd name="T6" fmla="*/ 6 w 51"/>
                <a:gd name="T7" fmla="*/ 0 h 42"/>
                <a:gd name="T8" fmla="*/ 45 w 51"/>
                <a:gd name="T9" fmla="*/ 0 h 42"/>
                <a:gd name="T10" fmla="*/ 51 w 51"/>
                <a:gd name="T11" fmla="*/ 6 h 42"/>
                <a:gd name="T12" fmla="*/ 45 w 51"/>
                <a:gd name="T13" fmla="*/ 12 h 42"/>
                <a:gd name="T14" fmla="*/ 12 w 51"/>
                <a:gd name="T15" fmla="*/ 12 h 42"/>
                <a:gd name="T16" fmla="*/ 12 w 51"/>
                <a:gd name="T17" fmla="*/ 36 h 42"/>
                <a:gd name="T18" fmla="*/ 6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6" y="42"/>
                  </a:moveTo>
                  <a:cubicBezTo>
                    <a:pt x="2" y="42"/>
                    <a:pt x="0" y="39"/>
                    <a:pt x="0" y="36"/>
                  </a:cubicBezTo>
                  <a:cubicBezTo>
                    <a:pt x="0" y="6"/>
                    <a:pt x="0" y="6"/>
                    <a:pt x="0" y="6"/>
                  </a:cubicBezTo>
                  <a:cubicBezTo>
                    <a:pt x="0" y="3"/>
                    <a:pt x="2" y="0"/>
                    <a:pt x="6" y="0"/>
                  </a:cubicBezTo>
                  <a:cubicBezTo>
                    <a:pt x="45" y="0"/>
                    <a:pt x="45" y="0"/>
                    <a:pt x="45" y="0"/>
                  </a:cubicBezTo>
                  <a:cubicBezTo>
                    <a:pt x="48" y="0"/>
                    <a:pt x="51" y="3"/>
                    <a:pt x="51" y="6"/>
                  </a:cubicBezTo>
                  <a:cubicBezTo>
                    <a:pt x="51" y="9"/>
                    <a:pt x="48" y="12"/>
                    <a:pt x="45" y="12"/>
                  </a:cubicBezTo>
                  <a:cubicBezTo>
                    <a:pt x="12" y="12"/>
                    <a:pt x="12" y="12"/>
                    <a:pt x="12" y="12"/>
                  </a:cubicBezTo>
                  <a:cubicBezTo>
                    <a:pt x="12" y="36"/>
                    <a:pt x="12" y="36"/>
                    <a:pt x="12" y="36"/>
                  </a:cubicBezTo>
                  <a:cubicBezTo>
                    <a:pt x="12" y="39"/>
                    <a:pt x="9" y="42"/>
                    <a:pt x="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164">
              <a:extLst>
                <a:ext uri="{FF2B5EF4-FFF2-40B4-BE49-F238E27FC236}">
                  <a16:creationId xmlns:a16="http://schemas.microsoft.com/office/drawing/2014/main" id="{6F68F876-CD8C-4167-B853-FB758734F2F0}"/>
                </a:ext>
              </a:extLst>
            </p:cNvPr>
            <p:cNvSpPr>
              <a:spLocks/>
            </p:cNvSpPr>
            <p:nvPr/>
          </p:nvSpPr>
          <p:spPr bwMode="auto">
            <a:xfrm>
              <a:off x="1804" y="2293"/>
              <a:ext cx="181" cy="73"/>
            </a:xfrm>
            <a:custGeom>
              <a:avLst/>
              <a:gdLst>
                <a:gd name="T0" fmla="*/ 61 w 118"/>
                <a:gd name="T1" fmla="*/ 49 h 49"/>
                <a:gd name="T2" fmla="*/ 2 w 118"/>
                <a:gd name="T3" fmla="*/ 9 h 49"/>
                <a:gd name="T4" fmla="*/ 5 w 118"/>
                <a:gd name="T5" fmla="*/ 1 h 49"/>
                <a:gd name="T6" fmla="*/ 13 w 118"/>
                <a:gd name="T7" fmla="*/ 5 h 49"/>
                <a:gd name="T8" fmla="*/ 61 w 118"/>
                <a:gd name="T9" fmla="*/ 37 h 49"/>
                <a:gd name="T10" fmla="*/ 106 w 118"/>
                <a:gd name="T11" fmla="*/ 5 h 49"/>
                <a:gd name="T12" fmla="*/ 114 w 118"/>
                <a:gd name="T13" fmla="*/ 1 h 49"/>
                <a:gd name="T14" fmla="*/ 117 w 118"/>
                <a:gd name="T15" fmla="*/ 9 h 49"/>
                <a:gd name="T16" fmla="*/ 61 w 118"/>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49">
                  <a:moveTo>
                    <a:pt x="61" y="49"/>
                  </a:moveTo>
                  <a:cubicBezTo>
                    <a:pt x="35" y="49"/>
                    <a:pt x="10" y="32"/>
                    <a:pt x="2" y="9"/>
                  </a:cubicBezTo>
                  <a:cubicBezTo>
                    <a:pt x="0" y="6"/>
                    <a:pt x="2" y="3"/>
                    <a:pt x="5" y="1"/>
                  </a:cubicBezTo>
                  <a:cubicBezTo>
                    <a:pt x="8" y="0"/>
                    <a:pt x="12" y="2"/>
                    <a:pt x="13" y="5"/>
                  </a:cubicBezTo>
                  <a:cubicBezTo>
                    <a:pt x="19" y="23"/>
                    <a:pt x="39" y="37"/>
                    <a:pt x="61" y="37"/>
                  </a:cubicBezTo>
                  <a:cubicBezTo>
                    <a:pt x="81" y="37"/>
                    <a:pt x="99" y="24"/>
                    <a:pt x="106" y="5"/>
                  </a:cubicBezTo>
                  <a:cubicBezTo>
                    <a:pt x="107" y="2"/>
                    <a:pt x="111" y="0"/>
                    <a:pt x="114" y="1"/>
                  </a:cubicBezTo>
                  <a:cubicBezTo>
                    <a:pt x="117" y="2"/>
                    <a:pt x="118" y="6"/>
                    <a:pt x="117" y="9"/>
                  </a:cubicBezTo>
                  <a:cubicBezTo>
                    <a:pt x="109" y="33"/>
                    <a:pt x="86" y="49"/>
                    <a:pt x="6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32" name="Group 44">
            <a:extLst>
              <a:ext uri="{FF2B5EF4-FFF2-40B4-BE49-F238E27FC236}">
                <a16:creationId xmlns:a16="http://schemas.microsoft.com/office/drawing/2014/main" id="{D9655FC5-8268-47A4-9D6B-1C6EDD794082}"/>
              </a:ext>
            </a:extLst>
          </p:cNvPr>
          <p:cNvGrpSpPr>
            <a:grpSpLocks noChangeAspect="1"/>
          </p:cNvGrpSpPr>
          <p:nvPr/>
        </p:nvGrpSpPr>
        <p:grpSpPr bwMode="auto">
          <a:xfrm>
            <a:off x="6756607" y="5847705"/>
            <a:ext cx="285421" cy="284750"/>
            <a:chOff x="4476" y="439"/>
            <a:chExt cx="427" cy="426"/>
          </a:xfrm>
          <a:solidFill>
            <a:srgbClr val="FF0000"/>
          </a:solidFill>
        </p:grpSpPr>
        <p:sp>
          <p:nvSpPr>
            <p:cNvPr id="133" name="Freeform 45">
              <a:extLst>
                <a:ext uri="{FF2B5EF4-FFF2-40B4-BE49-F238E27FC236}">
                  <a16:creationId xmlns:a16="http://schemas.microsoft.com/office/drawing/2014/main" id="{D8411F18-877B-4956-9ED3-302398A3E8B9}"/>
                </a:ext>
              </a:extLst>
            </p:cNvPr>
            <p:cNvSpPr>
              <a:spLocks/>
            </p:cNvSpPr>
            <p:nvPr/>
          </p:nvSpPr>
          <p:spPr bwMode="auto">
            <a:xfrm>
              <a:off x="4476" y="725"/>
              <a:ext cx="284" cy="140"/>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2 h 95"/>
                <a:gd name="T14" fmla="*/ 78 w 192"/>
                <a:gd name="T15" fmla="*/ 2 h 95"/>
                <a:gd name="T16" fmla="*/ 78 w 192"/>
                <a:gd name="T17" fmla="*/ 28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3"/>
                    <a:pt x="0" y="89"/>
                  </a:cubicBezTo>
                  <a:cubicBezTo>
                    <a:pt x="0" y="71"/>
                    <a:pt x="0" y="71"/>
                    <a:pt x="0" y="71"/>
                  </a:cubicBezTo>
                  <a:cubicBezTo>
                    <a:pt x="0" y="57"/>
                    <a:pt x="9" y="44"/>
                    <a:pt x="23" y="39"/>
                  </a:cubicBezTo>
                  <a:cubicBezTo>
                    <a:pt x="66" y="23"/>
                    <a:pt x="66" y="23"/>
                    <a:pt x="66" y="23"/>
                  </a:cubicBezTo>
                  <a:cubicBezTo>
                    <a:pt x="66" y="2"/>
                    <a:pt x="66" y="2"/>
                    <a:pt x="66" y="2"/>
                  </a:cubicBezTo>
                  <a:cubicBezTo>
                    <a:pt x="78" y="2"/>
                    <a:pt x="78" y="2"/>
                    <a:pt x="78" y="2"/>
                  </a:cubicBezTo>
                  <a:cubicBezTo>
                    <a:pt x="78" y="28"/>
                    <a:pt x="78" y="28"/>
                    <a:pt x="78" y="28"/>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4" name="Freeform 46">
              <a:extLst>
                <a:ext uri="{FF2B5EF4-FFF2-40B4-BE49-F238E27FC236}">
                  <a16:creationId xmlns:a16="http://schemas.microsoft.com/office/drawing/2014/main" id="{64599BF9-9177-43E8-9B13-BF1C2A0014EC}"/>
                </a:ext>
              </a:extLst>
            </p:cNvPr>
            <p:cNvSpPr>
              <a:spLocks noEditPoints="1"/>
            </p:cNvSpPr>
            <p:nvPr/>
          </p:nvSpPr>
          <p:spPr bwMode="auto">
            <a:xfrm>
              <a:off x="4537" y="560"/>
              <a:ext cx="158" cy="187"/>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8"/>
                    <a:pt x="0" y="63"/>
                  </a:cubicBezTo>
                  <a:cubicBezTo>
                    <a:pt x="0" y="28"/>
                    <a:pt x="24" y="0"/>
                    <a:pt x="54" y="0"/>
                  </a:cubicBezTo>
                  <a:cubicBezTo>
                    <a:pt x="83" y="0"/>
                    <a:pt x="107" y="28"/>
                    <a:pt x="107" y="63"/>
                  </a:cubicBezTo>
                  <a:cubicBezTo>
                    <a:pt x="107" y="98"/>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5" name="Freeform 47">
              <a:extLst>
                <a:ext uri="{FF2B5EF4-FFF2-40B4-BE49-F238E27FC236}">
                  <a16:creationId xmlns:a16="http://schemas.microsoft.com/office/drawing/2014/main" id="{0BC8754E-1080-4CB0-9089-B4D25FB96F39}"/>
                </a:ext>
              </a:extLst>
            </p:cNvPr>
            <p:cNvSpPr>
              <a:spLocks/>
            </p:cNvSpPr>
            <p:nvPr/>
          </p:nvSpPr>
          <p:spPr bwMode="auto">
            <a:xfrm>
              <a:off x="4543" y="611"/>
              <a:ext cx="145" cy="45"/>
            </a:xfrm>
            <a:custGeom>
              <a:avLst/>
              <a:gdLst>
                <a:gd name="T0" fmla="*/ 84 w 98"/>
                <a:gd name="T1" fmla="*/ 31 h 31"/>
                <a:gd name="T2" fmla="*/ 57 w 98"/>
                <a:gd name="T3" fmla="*/ 16 h 31"/>
                <a:gd name="T4" fmla="*/ 21 w 98"/>
                <a:gd name="T5" fmla="*/ 30 h 31"/>
                <a:gd name="T6" fmla="*/ 0 w 98"/>
                <a:gd name="T7" fmla="*/ 25 h 31"/>
                <a:gd name="T8" fmla="*/ 6 w 98"/>
                <a:gd name="T9" fmla="*/ 15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30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3" y="30"/>
                    <a:pt x="7" y="29"/>
                    <a:pt x="0" y="25"/>
                  </a:cubicBezTo>
                  <a:cubicBezTo>
                    <a:pt x="6" y="15"/>
                    <a:pt x="6" y="15"/>
                    <a:pt x="6" y="15"/>
                  </a:cubicBezTo>
                  <a:cubicBezTo>
                    <a:pt x="10" y="17"/>
                    <a:pt x="15" y="18"/>
                    <a:pt x="21" y="18"/>
                  </a:cubicBezTo>
                  <a:cubicBezTo>
                    <a:pt x="33" y="18"/>
                    <a:pt x="48" y="11"/>
                    <a:pt x="52" y="3"/>
                  </a:cubicBezTo>
                  <a:cubicBezTo>
                    <a:pt x="53" y="1"/>
                    <a:pt x="55" y="0"/>
                    <a:pt x="57" y="0"/>
                  </a:cubicBezTo>
                  <a:cubicBezTo>
                    <a:pt x="59" y="0"/>
                    <a:pt x="61" y="1"/>
                    <a:pt x="62" y="3"/>
                  </a:cubicBezTo>
                  <a:cubicBezTo>
                    <a:pt x="70" y="17"/>
                    <a:pt x="78" y="21"/>
                    <a:pt x="91" y="18"/>
                  </a:cubicBezTo>
                  <a:cubicBezTo>
                    <a:pt x="93" y="18"/>
                    <a:pt x="94" y="18"/>
                    <a:pt x="95" y="18"/>
                  </a:cubicBezTo>
                  <a:cubicBezTo>
                    <a:pt x="95" y="18"/>
                    <a:pt x="96" y="18"/>
                    <a:pt x="96" y="18"/>
                  </a:cubicBezTo>
                  <a:cubicBezTo>
                    <a:pt x="98" y="30"/>
                    <a:pt x="98" y="30"/>
                    <a:pt x="98" y="30"/>
                  </a:cubicBezTo>
                  <a:cubicBezTo>
                    <a:pt x="97" y="30"/>
                    <a:pt x="96" y="30"/>
                    <a:pt x="95" y="30"/>
                  </a:cubicBezTo>
                  <a:cubicBezTo>
                    <a:pt x="95" y="30"/>
                    <a:pt x="94" y="30"/>
                    <a:pt x="94"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6" name="Freeform 48">
              <a:extLst>
                <a:ext uri="{FF2B5EF4-FFF2-40B4-BE49-F238E27FC236}">
                  <a16:creationId xmlns:a16="http://schemas.microsoft.com/office/drawing/2014/main" id="{D8D6C233-49D6-4146-89C4-504386424BB3}"/>
                </a:ext>
              </a:extLst>
            </p:cNvPr>
            <p:cNvSpPr>
              <a:spLocks/>
            </p:cNvSpPr>
            <p:nvPr/>
          </p:nvSpPr>
          <p:spPr bwMode="auto">
            <a:xfrm>
              <a:off x="4654" y="439"/>
              <a:ext cx="249" cy="284"/>
            </a:xfrm>
            <a:custGeom>
              <a:avLst/>
              <a:gdLst>
                <a:gd name="T0" fmla="*/ 66 w 168"/>
                <a:gd name="T1" fmla="*/ 192 h 192"/>
                <a:gd name="T2" fmla="*/ 64 w 168"/>
                <a:gd name="T3" fmla="*/ 192 h 192"/>
                <a:gd name="T4" fmla="*/ 60 w 168"/>
                <a:gd name="T5" fmla="*/ 186 h 192"/>
                <a:gd name="T6" fmla="*/ 60 w 168"/>
                <a:gd name="T7" fmla="*/ 154 h 192"/>
                <a:gd name="T8" fmla="*/ 46 w 168"/>
                <a:gd name="T9" fmla="*/ 150 h 192"/>
                <a:gd name="T10" fmla="*/ 50 w 168"/>
                <a:gd name="T11" fmla="*/ 139 h 192"/>
                <a:gd name="T12" fmla="*/ 67 w 168"/>
                <a:gd name="T13" fmla="*/ 143 h 192"/>
                <a:gd name="T14" fmla="*/ 72 w 168"/>
                <a:gd name="T15" fmla="*/ 149 h 192"/>
                <a:gd name="T16" fmla="*/ 72 w 168"/>
                <a:gd name="T17" fmla="*/ 173 h 192"/>
                <a:gd name="T18" fmla="*/ 92 w 168"/>
                <a:gd name="T19" fmla="*/ 156 h 192"/>
                <a:gd name="T20" fmla="*/ 110 w 168"/>
                <a:gd name="T21" fmla="*/ 140 h 192"/>
                <a:gd name="T22" fmla="*/ 112 w 168"/>
                <a:gd name="T23" fmla="*/ 139 h 192"/>
                <a:gd name="T24" fmla="*/ 156 w 168"/>
                <a:gd name="T25" fmla="*/ 78 h 192"/>
                <a:gd name="T26" fmla="*/ 84 w 168"/>
                <a:gd name="T27" fmla="*/ 12 h 192"/>
                <a:gd name="T28" fmla="*/ 12 w 168"/>
                <a:gd name="T29" fmla="*/ 78 h 192"/>
                <a:gd name="T30" fmla="*/ 0 w 168"/>
                <a:gd name="T31" fmla="*/ 78 h 192"/>
                <a:gd name="T32" fmla="*/ 84 w 168"/>
                <a:gd name="T33" fmla="*/ 0 h 192"/>
                <a:gd name="T34" fmla="*/ 168 w 168"/>
                <a:gd name="T35" fmla="*/ 78 h 192"/>
                <a:gd name="T36" fmla="*/ 117 w 168"/>
                <a:gd name="T37" fmla="*/ 150 h 192"/>
                <a:gd name="T38" fmla="*/ 100 w 168"/>
                <a:gd name="T39" fmla="*/ 165 h 192"/>
                <a:gd name="T40" fmla="*/ 70 w 168"/>
                <a:gd name="T41" fmla="*/ 190 h 192"/>
                <a:gd name="T42" fmla="*/ 66 w 168"/>
                <a:gd name="T4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8" h="192">
                  <a:moveTo>
                    <a:pt x="66" y="192"/>
                  </a:moveTo>
                  <a:cubicBezTo>
                    <a:pt x="65" y="192"/>
                    <a:pt x="64" y="192"/>
                    <a:pt x="64" y="192"/>
                  </a:cubicBezTo>
                  <a:cubicBezTo>
                    <a:pt x="61" y="191"/>
                    <a:pt x="60" y="189"/>
                    <a:pt x="60" y="186"/>
                  </a:cubicBezTo>
                  <a:cubicBezTo>
                    <a:pt x="60" y="181"/>
                    <a:pt x="60" y="164"/>
                    <a:pt x="60" y="154"/>
                  </a:cubicBezTo>
                  <a:cubicBezTo>
                    <a:pt x="55" y="153"/>
                    <a:pt x="50" y="152"/>
                    <a:pt x="46" y="150"/>
                  </a:cubicBezTo>
                  <a:cubicBezTo>
                    <a:pt x="50" y="139"/>
                    <a:pt x="50" y="139"/>
                    <a:pt x="50" y="139"/>
                  </a:cubicBezTo>
                  <a:cubicBezTo>
                    <a:pt x="55" y="141"/>
                    <a:pt x="61" y="143"/>
                    <a:pt x="67" y="143"/>
                  </a:cubicBezTo>
                  <a:cubicBezTo>
                    <a:pt x="70" y="144"/>
                    <a:pt x="72" y="146"/>
                    <a:pt x="72" y="149"/>
                  </a:cubicBezTo>
                  <a:cubicBezTo>
                    <a:pt x="72" y="154"/>
                    <a:pt x="72" y="164"/>
                    <a:pt x="72" y="173"/>
                  </a:cubicBezTo>
                  <a:cubicBezTo>
                    <a:pt x="78" y="168"/>
                    <a:pt x="85" y="162"/>
                    <a:pt x="92" y="156"/>
                  </a:cubicBezTo>
                  <a:cubicBezTo>
                    <a:pt x="100" y="149"/>
                    <a:pt x="108" y="142"/>
                    <a:pt x="110" y="140"/>
                  </a:cubicBezTo>
                  <a:cubicBezTo>
                    <a:pt x="111" y="140"/>
                    <a:pt x="111" y="139"/>
                    <a:pt x="112" y="139"/>
                  </a:cubicBezTo>
                  <a:cubicBezTo>
                    <a:pt x="139" y="129"/>
                    <a:pt x="156" y="105"/>
                    <a:pt x="156" y="78"/>
                  </a:cubicBezTo>
                  <a:cubicBezTo>
                    <a:pt x="156" y="42"/>
                    <a:pt x="124" y="12"/>
                    <a:pt x="84" y="12"/>
                  </a:cubicBezTo>
                  <a:cubicBezTo>
                    <a:pt x="44" y="12"/>
                    <a:pt x="12" y="42"/>
                    <a:pt x="12" y="78"/>
                  </a:cubicBezTo>
                  <a:cubicBezTo>
                    <a:pt x="0" y="78"/>
                    <a:pt x="0" y="78"/>
                    <a:pt x="0" y="78"/>
                  </a:cubicBezTo>
                  <a:cubicBezTo>
                    <a:pt x="0" y="35"/>
                    <a:pt x="38" y="0"/>
                    <a:pt x="84" y="0"/>
                  </a:cubicBezTo>
                  <a:cubicBezTo>
                    <a:pt x="130" y="0"/>
                    <a:pt x="168" y="35"/>
                    <a:pt x="168" y="78"/>
                  </a:cubicBezTo>
                  <a:cubicBezTo>
                    <a:pt x="168" y="110"/>
                    <a:pt x="148" y="138"/>
                    <a:pt x="117" y="150"/>
                  </a:cubicBezTo>
                  <a:cubicBezTo>
                    <a:pt x="114" y="153"/>
                    <a:pt x="107" y="158"/>
                    <a:pt x="100" y="165"/>
                  </a:cubicBezTo>
                  <a:cubicBezTo>
                    <a:pt x="88" y="175"/>
                    <a:pt x="74" y="187"/>
                    <a:pt x="70" y="190"/>
                  </a:cubicBezTo>
                  <a:cubicBezTo>
                    <a:pt x="69" y="192"/>
                    <a:pt x="68" y="192"/>
                    <a:pt x="6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7" name="Rectangle 49">
              <a:extLst>
                <a:ext uri="{FF2B5EF4-FFF2-40B4-BE49-F238E27FC236}">
                  <a16:creationId xmlns:a16="http://schemas.microsoft.com/office/drawing/2014/main" id="{43E9F668-3CAA-4DEE-9E3E-DDC1606D3C76}"/>
                </a:ext>
              </a:extLst>
            </p:cNvPr>
            <p:cNvSpPr>
              <a:spLocks noChangeArrowheads="1"/>
            </p:cNvSpPr>
            <p:nvPr/>
          </p:nvSpPr>
          <p:spPr bwMode="auto">
            <a:xfrm>
              <a:off x="4814"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8" name="Rectangle 50">
              <a:extLst>
                <a:ext uri="{FF2B5EF4-FFF2-40B4-BE49-F238E27FC236}">
                  <a16:creationId xmlns:a16="http://schemas.microsoft.com/office/drawing/2014/main" id="{F5B01ACB-53E3-4260-8B0B-48D4BEFC7D0E}"/>
                </a:ext>
              </a:extLst>
            </p:cNvPr>
            <p:cNvSpPr>
              <a:spLocks noChangeArrowheads="1"/>
            </p:cNvSpPr>
            <p:nvPr/>
          </p:nvSpPr>
          <p:spPr bwMode="auto">
            <a:xfrm>
              <a:off x="4769"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0" name="Rectangle 51">
              <a:extLst>
                <a:ext uri="{FF2B5EF4-FFF2-40B4-BE49-F238E27FC236}">
                  <a16:creationId xmlns:a16="http://schemas.microsoft.com/office/drawing/2014/main" id="{27381C96-484E-4102-9CF2-5B9202BDD4D3}"/>
                </a:ext>
              </a:extLst>
            </p:cNvPr>
            <p:cNvSpPr>
              <a:spLocks noChangeArrowheads="1"/>
            </p:cNvSpPr>
            <p:nvPr/>
          </p:nvSpPr>
          <p:spPr bwMode="auto">
            <a:xfrm>
              <a:off x="4725"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41" name="Group 81">
            <a:extLst>
              <a:ext uri="{FF2B5EF4-FFF2-40B4-BE49-F238E27FC236}">
                <a16:creationId xmlns:a16="http://schemas.microsoft.com/office/drawing/2014/main" id="{B25395CB-4D57-4966-A550-81F07D226E6B}"/>
              </a:ext>
            </a:extLst>
          </p:cNvPr>
          <p:cNvGrpSpPr>
            <a:grpSpLocks noChangeAspect="1"/>
          </p:cNvGrpSpPr>
          <p:nvPr/>
        </p:nvGrpSpPr>
        <p:grpSpPr bwMode="auto">
          <a:xfrm>
            <a:off x="6724382" y="2210379"/>
            <a:ext cx="247655" cy="247068"/>
            <a:chOff x="1370" y="1720"/>
            <a:chExt cx="426" cy="425"/>
          </a:xfrm>
          <a:solidFill>
            <a:srgbClr val="FF0000"/>
          </a:solidFill>
        </p:grpSpPr>
        <p:sp>
          <p:nvSpPr>
            <p:cNvPr id="142" name="Freeform 82">
              <a:extLst>
                <a:ext uri="{FF2B5EF4-FFF2-40B4-BE49-F238E27FC236}">
                  <a16:creationId xmlns:a16="http://schemas.microsoft.com/office/drawing/2014/main" id="{BEE2AC00-4B09-4B16-8D5F-F91892532EA7}"/>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3" name="Freeform 83">
              <a:extLst>
                <a:ext uri="{FF2B5EF4-FFF2-40B4-BE49-F238E27FC236}">
                  <a16:creationId xmlns:a16="http://schemas.microsoft.com/office/drawing/2014/main" id="{6641BDE0-29C0-46FB-A6A6-698BB0DFD9B0}"/>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4" name="Freeform 84">
              <a:extLst>
                <a:ext uri="{FF2B5EF4-FFF2-40B4-BE49-F238E27FC236}">
                  <a16:creationId xmlns:a16="http://schemas.microsoft.com/office/drawing/2014/main" id="{2CB7D330-B197-489D-A7D6-4B8461EDD53C}"/>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5" name="Freeform 85">
              <a:extLst>
                <a:ext uri="{FF2B5EF4-FFF2-40B4-BE49-F238E27FC236}">
                  <a16:creationId xmlns:a16="http://schemas.microsoft.com/office/drawing/2014/main" id="{BAC9B0DA-94F4-463F-B513-E73CD668A04D}"/>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6" name="Freeform 86">
              <a:extLst>
                <a:ext uri="{FF2B5EF4-FFF2-40B4-BE49-F238E27FC236}">
                  <a16:creationId xmlns:a16="http://schemas.microsoft.com/office/drawing/2014/main" id="{3976DD68-C888-4619-AAA8-87459CE5C0A7}"/>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7" name="Freeform 87">
              <a:extLst>
                <a:ext uri="{FF2B5EF4-FFF2-40B4-BE49-F238E27FC236}">
                  <a16:creationId xmlns:a16="http://schemas.microsoft.com/office/drawing/2014/main" id="{85E4F399-DD80-4895-ACB7-584ED3424080}"/>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8" name="Freeform 88">
              <a:extLst>
                <a:ext uri="{FF2B5EF4-FFF2-40B4-BE49-F238E27FC236}">
                  <a16:creationId xmlns:a16="http://schemas.microsoft.com/office/drawing/2014/main" id="{7CC885D6-8BD7-4857-AD14-329830FEC072}"/>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9" name="Freeform 89">
              <a:extLst>
                <a:ext uri="{FF2B5EF4-FFF2-40B4-BE49-F238E27FC236}">
                  <a16:creationId xmlns:a16="http://schemas.microsoft.com/office/drawing/2014/main" id="{79D8A37E-389E-490B-AD17-E5767E3CC2AD}"/>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0" name="Freeform 90">
              <a:extLst>
                <a:ext uri="{FF2B5EF4-FFF2-40B4-BE49-F238E27FC236}">
                  <a16:creationId xmlns:a16="http://schemas.microsoft.com/office/drawing/2014/main" id="{DC8B9E14-F628-45FE-BF17-AE06BF69AAE1}"/>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1" name="Freeform 91">
              <a:extLst>
                <a:ext uri="{FF2B5EF4-FFF2-40B4-BE49-F238E27FC236}">
                  <a16:creationId xmlns:a16="http://schemas.microsoft.com/office/drawing/2014/main" id="{B3744123-79C0-4A2F-9F18-9AE59357675A}"/>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2" name="Freeform 92">
              <a:extLst>
                <a:ext uri="{FF2B5EF4-FFF2-40B4-BE49-F238E27FC236}">
                  <a16:creationId xmlns:a16="http://schemas.microsoft.com/office/drawing/2014/main" id="{AB976502-EDEF-4F4B-A4EC-3281C98DB760}"/>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813833541"/>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99997"/>
            <a:ext cx="10515600" cy="999580"/>
          </a:xfrm>
        </p:spPr>
        <p:txBody>
          <a:bodyPr/>
          <a:lstStyle/>
          <a:p>
            <a:r>
              <a:rPr lang="en-US" dirty="0"/>
              <a:t>Nazorg</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54187" y="1220327"/>
            <a:ext cx="10805133" cy="4043617"/>
          </a:xfrm>
          <a:prstGeom prst="rect">
            <a:avLst/>
          </a:prstGeom>
        </p:spPr>
        <p:txBody>
          <a:bodyPr wrap="square" lIns="0" tIns="0" rIns="0" bIns="0">
            <a:noAutofit/>
          </a:bodyPr>
          <a:lstStyle/>
          <a:p>
            <a:r>
              <a:rPr lang="nl-NL" sz="1600" dirty="0"/>
              <a:t>Nadat de plaatsing van een </a:t>
            </a:r>
            <a:r>
              <a:rPr lang="nl-NL" sz="1600" dirty="0" smtClean="0"/>
              <a:t>burger </a:t>
            </a:r>
            <a:r>
              <a:rPr lang="nl-NL" sz="1600" dirty="0"/>
              <a:t>op een </a:t>
            </a:r>
            <a:r>
              <a:rPr lang="nl-NL" sz="1600" dirty="0" smtClean="0"/>
              <a:t>vacature, arbeidsplaats, kortstondige klus of zzp opdracht </a:t>
            </a:r>
            <a:r>
              <a:rPr lang="nl-NL" sz="1600" dirty="0"/>
              <a:t>is afgerond en de </a:t>
            </a:r>
            <a:r>
              <a:rPr lang="nl-NL" sz="1600" dirty="0" smtClean="0"/>
              <a:t>burger </a:t>
            </a:r>
            <a:r>
              <a:rPr lang="nl-NL" sz="1600" dirty="0"/>
              <a:t>is uit gestroomt naar werk of participatie, komt de </a:t>
            </a:r>
            <a:r>
              <a:rPr lang="nl-NL" sz="1600" dirty="0" smtClean="0"/>
              <a:t>burger </a:t>
            </a:r>
            <a:r>
              <a:rPr lang="nl-NL" sz="1600" dirty="0"/>
              <a:t>in het nazorg traject </a:t>
            </a:r>
            <a:r>
              <a:rPr lang="nl-NL" sz="1600" dirty="0" smtClean="0"/>
              <a:t>terecht (indien nodig). </a:t>
            </a:r>
            <a:r>
              <a:rPr lang="nl-NL" sz="1600" dirty="0"/>
              <a:t>Om te zorgen dat </a:t>
            </a:r>
            <a:r>
              <a:rPr lang="nl-NL" sz="1600" dirty="0" smtClean="0"/>
              <a:t>burgers </a:t>
            </a:r>
            <a:r>
              <a:rPr lang="nl-NL" sz="1600" dirty="0"/>
              <a:t>aan het werk blijven, is het van belang dat er nazorg wordt geboden. </a:t>
            </a:r>
          </a:p>
          <a:p>
            <a:endParaRPr lang="nl-NL" sz="1600" dirty="0"/>
          </a:p>
          <a:p>
            <a:r>
              <a:rPr lang="nl-NL" sz="1600" dirty="0"/>
              <a:t>Nazorg kan gaan om persoonlijke ondersteuning aan de </a:t>
            </a:r>
            <a:r>
              <a:rPr lang="nl-NL" sz="1600" dirty="0" smtClean="0"/>
              <a:t>burger, </a:t>
            </a:r>
            <a:r>
              <a:rPr lang="nl-NL" sz="1600" dirty="0"/>
              <a:t>werkgever en/of collega’s. Afhankelijk van de behoefte wordt voor de inzet van een bepaald specialisme gekozen. De duur, intensiteit en inhoud van het specialisme zijn afhankelijk van de behoefte van de </a:t>
            </a:r>
            <a:r>
              <a:rPr lang="nl-NL" sz="1600" dirty="0" smtClean="0"/>
              <a:t>burger </a:t>
            </a:r>
            <a:r>
              <a:rPr lang="nl-NL" sz="1600" dirty="0"/>
              <a:t>en werkgever en het ingeschatte risico. Het is ook mogelijk dat nazorg uitgevoerd wordt door een derde partij. De aanmelding voor een specialisme vindt plaats in de digitale omgeving en de </a:t>
            </a:r>
            <a:r>
              <a:rPr lang="nl-NL" sz="1600" dirty="0" smtClean="0"/>
              <a:t>burger </a:t>
            </a:r>
            <a:r>
              <a:rPr lang="nl-NL" sz="1600" dirty="0"/>
              <a:t>ontvangt hier een notificatie van via een door hem of haar gekozen kanaal. Een voorbeeld van een specialisme is de inzet van een jobcoach die de </a:t>
            </a:r>
            <a:r>
              <a:rPr lang="nl-NL" sz="1600" dirty="0" smtClean="0"/>
              <a:t>burger </a:t>
            </a:r>
            <a:r>
              <a:rPr lang="nl-NL" sz="1600" dirty="0"/>
              <a:t>begleidt in zijn werk of participatie om ervoor te zorgen dat de </a:t>
            </a:r>
            <a:r>
              <a:rPr lang="nl-NL" sz="1600" dirty="0" smtClean="0"/>
              <a:t>burger </a:t>
            </a:r>
            <a:r>
              <a:rPr lang="nl-NL" sz="1600" dirty="0"/>
              <a:t>zijn plek vindt op zijn werk of particiaptie plaats. De jobcoach kan samen met de </a:t>
            </a:r>
            <a:r>
              <a:rPr lang="nl-NL" sz="1600" dirty="0" smtClean="0"/>
              <a:t>burger </a:t>
            </a:r>
            <a:r>
              <a:rPr lang="nl-NL" sz="1600" dirty="0"/>
              <a:t>bekijken waar hij of zij tegenaan loopt en hoe deze barrières weg genomen kunnen worden. Een mogelijkheid bestaat dat de afspraken met de werkgever aangepast moeten worden bijvoorbeeld op het gebied van de werkplek of </a:t>
            </a:r>
            <a:r>
              <a:rPr lang="nl-NL" sz="1600" dirty="0" smtClean="0"/>
              <a:t>de uit te voeren werkzaamheden </a:t>
            </a:r>
            <a:r>
              <a:rPr lang="nl-NL" sz="1600" dirty="0"/>
              <a:t>om ervoor te zorgen dat de duurzame uitstroom naar werk of maatschappelijke participatie gehandhaafd blijft. </a:t>
            </a:r>
          </a:p>
          <a:p>
            <a:r>
              <a:rPr lang="nl-NL" sz="1600" dirty="0"/>
              <a:t>De specialist voert in de digitale omgeving de terugkoppeling/ verslag van elk bezoek in. Daarnaast kan de specialist aangeven welk deel van de terugkoppeling ook inzichtelijk is voor de </a:t>
            </a:r>
            <a:r>
              <a:rPr lang="nl-NL" sz="1600" dirty="0" smtClean="0"/>
              <a:t>burger. </a:t>
            </a:r>
            <a:r>
              <a:rPr lang="nl-NL" sz="1600" dirty="0"/>
              <a:t>In samenspraak met de </a:t>
            </a:r>
            <a:r>
              <a:rPr lang="nl-NL" sz="1600" dirty="0" smtClean="0"/>
              <a:t>burger </a:t>
            </a:r>
            <a:r>
              <a:rPr lang="nl-NL" sz="1600" dirty="0"/>
              <a:t>wordt bepaald wanneer het nazorg traject beïndigd wordt.</a:t>
            </a:r>
          </a:p>
          <a:p>
            <a:endParaRPr lang="nl-NL" sz="1600" dirty="0"/>
          </a:p>
          <a:p>
            <a:endParaRPr lang="nl-NL" sz="1600" dirty="0"/>
          </a:p>
          <a:p>
            <a:endParaRPr lang="nl-NL" sz="1600" dirty="0"/>
          </a:p>
          <a:p>
            <a:endParaRPr lang="nl-NL" sz="1600" dirty="0"/>
          </a:p>
          <a:p>
            <a:endParaRPr lang="nl-NL" sz="1600" dirty="0"/>
          </a:p>
          <a:p>
            <a:endParaRPr lang="nl-N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1" i="0" u="none" strike="noStrike" kern="1200" cap="none" spc="0" normalizeH="0" baseline="0" noProof="0" dirty="0">
              <a:ln>
                <a:noFill/>
              </a:ln>
              <a:solidFill>
                <a:srgbClr val="5A5A5A"/>
              </a:solidFill>
              <a:effectLst/>
              <a:uLnTx/>
              <a:uFillTx/>
              <a:latin typeface="Graphik Black" panose="020B0A03030202060203" pitchFamily="34" charset="0"/>
              <a:ea typeface="+mn-ea"/>
              <a:cs typeface="+mn-cs"/>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660020"/>
            <a:ext cx="10806305"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59993" y="5536001"/>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6141750" y="6325800"/>
            <a:ext cx="586297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D</a:t>
            </a:r>
            <a:r>
              <a:rPr lang="nl-NL" sz="1600" dirty="0">
                <a:solidFill>
                  <a:srgbClr val="FFFFFF">
                    <a:lumMod val="50000"/>
                  </a:srgbClr>
                </a:solidFill>
                <a:latin typeface="Avenir LT Std 35 Light"/>
              </a:rPr>
              <a:t>uurzame uitstroom werk en maatschappelijke participatie</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04" name="TextBox 203">
            <a:extLst>
              <a:ext uri="{FF2B5EF4-FFF2-40B4-BE49-F238E27FC236}">
                <a16:creationId xmlns:a16="http://schemas.microsoft.com/office/drawing/2014/main" id="{C3EACA14-A79D-4F97-B5BB-A1DD931E8E24}"/>
              </a:ext>
            </a:extLst>
          </p:cNvPr>
          <p:cNvSpPr txBox="1"/>
          <p:nvPr/>
        </p:nvSpPr>
        <p:spPr>
          <a:xfrm>
            <a:off x="1898539" y="6325800"/>
            <a:ext cx="24728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Inzetten specialisme</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9" name="Group 116">
            <a:extLst>
              <a:ext uri="{FF2B5EF4-FFF2-40B4-BE49-F238E27FC236}">
                <a16:creationId xmlns:a16="http://schemas.microsoft.com/office/drawing/2014/main" id="{772C3B8C-D086-4C77-94D4-8F27ED3E66EF}"/>
              </a:ext>
            </a:extLst>
          </p:cNvPr>
          <p:cNvGrpSpPr>
            <a:grpSpLocks noChangeAspect="1"/>
          </p:cNvGrpSpPr>
          <p:nvPr/>
        </p:nvGrpSpPr>
        <p:grpSpPr bwMode="auto">
          <a:xfrm>
            <a:off x="10764500" y="329246"/>
            <a:ext cx="418179" cy="455613"/>
            <a:chOff x="6557" y="1722"/>
            <a:chExt cx="391" cy="426"/>
          </a:xfrm>
          <a:solidFill>
            <a:schemeClr val="bg1">
              <a:lumMod val="85000"/>
            </a:schemeClr>
          </a:solidFill>
        </p:grpSpPr>
        <p:sp>
          <p:nvSpPr>
            <p:cNvPr id="30" name="Freeform 117">
              <a:extLst>
                <a:ext uri="{FF2B5EF4-FFF2-40B4-BE49-F238E27FC236}">
                  <a16:creationId xmlns:a16="http://schemas.microsoft.com/office/drawing/2014/main" id="{B88E7C4B-B2C4-45F1-A8CC-722505277FAC}"/>
                </a:ext>
              </a:extLst>
            </p:cNvPr>
            <p:cNvSpPr>
              <a:spLocks noEditPoints="1"/>
            </p:cNvSpPr>
            <p:nvPr/>
          </p:nvSpPr>
          <p:spPr bwMode="auto">
            <a:xfrm>
              <a:off x="6557" y="2006"/>
              <a:ext cx="89" cy="142"/>
            </a:xfrm>
            <a:custGeom>
              <a:avLst/>
              <a:gdLst>
                <a:gd name="T0" fmla="*/ 54 w 60"/>
                <a:gd name="T1" fmla="*/ 96 h 96"/>
                <a:gd name="T2" fmla="*/ 6 w 60"/>
                <a:gd name="T3" fmla="*/ 96 h 96"/>
                <a:gd name="T4" fmla="*/ 0 w 60"/>
                <a:gd name="T5" fmla="*/ 90 h 96"/>
                <a:gd name="T6" fmla="*/ 0 w 60"/>
                <a:gd name="T7" fmla="*/ 6 h 96"/>
                <a:gd name="T8" fmla="*/ 6 w 60"/>
                <a:gd name="T9" fmla="*/ 0 h 96"/>
                <a:gd name="T10" fmla="*/ 54 w 60"/>
                <a:gd name="T11" fmla="*/ 0 h 96"/>
                <a:gd name="T12" fmla="*/ 60 w 60"/>
                <a:gd name="T13" fmla="*/ 6 h 96"/>
                <a:gd name="T14" fmla="*/ 60 w 60"/>
                <a:gd name="T15" fmla="*/ 90 h 96"/>
                <a:gd name="T16" fmla="*/ 54 w 60"/>
                <a:gd name="T17" fmla="*/ 96 h 96"/>
                <a:gd name="T18" fmla="*/ 12 w 60"/>
                <a:gd name="T19" fmla="*/ 84 h 96"/>
                <a:gd name="T20" fmla="*/ 48 w 60"/>
                <a:gd name="T21" fmla="*/ 84 h 96"/>
                <a:gd name="T22" fmla="*/ 48 w 60"/>
                <a:gd name="T23" fmla="*/ 12 h 96"/>
                <a:gd name="T24" fmla="*/ 12 w 60"/>
                <a:gd name="T25" fmla="*/ 12 h 96"/>
                <a:gd name="T26" fmla="*/ 12 w 60"/>
                <a:gd name="T27" fmla="*/ 8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96">
                  <a:moveTo>
                    <a:pt x="54" y="96"/>
                  </a:moveTo>
                  <a:cubicBezTo>
                    <a:pt x="6" y="96"/>
                    <a:pt x="6" y="96"/>
                    <a:pt x="6" y="96"/>
                  </a:cubicBezTo>
                  <a:cubicBezTo>
                    <a:pt x="3" y="96"/>
                    <a:pt x="0" y="94"/>
                    <a:pt x="0" y="90"/>
                  </a:cubicBezTo>
                  <a:cubicBezTo>
                    <a:pt x="0" y="6"/>
                    <a:pt x="0" y="6"/>
                    <a:pt x="0" y="6"/>
                  </a:cubicBezTo>
                  <a:cubicBezTo>
                    <a:pt x="0" y="3"/>
                    <a:pt x="3" y="0"/>
                    <a:pt x="6" y="0"/>
                  </a:cubicBezTo>
                  <a:cubicBezTo>
                    <a:pt x="54" y="0"/>
                    <a:pt x="54" y="0"/>
                    <a:pt x="54" y="0"/>
                  </a:cubicBezTo>
                  <a:cubicBezTo>
                    <a:pt x="57" y="0"/>
                    <a:pt x="60" y="3"/>
                    <a:pt x="60" y="6"/>
                  </a:cubicBezTo>
                  <a:cubicBezTo>
                    <a:pt x="60" y="90"/>
                    <a:pt x="60" y="90"/>
                    <a:pt x="60" y="90"/>
                  </a:cubicBezTo>
                  <a:cubicBezTo>
                    <a:pt x="60" y="94"/>
                    <a:pt x="57" y="96"/>
                    <a:pt x="54" y="96"/>
                  </a:cubicBezTo>
                  <a:close/>
                  <a:moveTo>
                    <a:pt x="12" y="84"/>
                  </a:moveTo>
                  <a:cubicBezTo>
                    <a:pt x="48" y="84"/>
                    <a:pt x="48" y="84"/>
                    <a:pt x="48" y="84"/>
                  </a:cubicBezTo>
                  <a:cubicBezTo>
                    <a:pt x="48" y="12"/>
                    <a:pt x="48" y="12"/>
                    <a:pt x="48" y="12"/>
                  </a:cubicBezTo>
                  <a:cubicBezTo>
                    <a:pt x="12" y="12"/>
                    <a:pt x="12" y="12"/>
                    <a:pt x="12" y="12"/>
                  </a:cubicBezTo>
                  <a:lnTo>
                    <a:pt x="12"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1" name="Freeform 118">
              <a:extLst>
                <a:ext uri="{FF2B5EF4-FFF2-40B4-BE49-F238E27FC236}">
                  <a16:creationId xmlns:a16="http://schemas.microsoft.com/office/drawing/2014/main" id="{9D3CCAF2-D1D0-4AE2-AF7E-8E28C00CD069}"/>
                </a:ext>
              </a:extLst>
            </p:cNvPr>
            <p:cNvSpPr>
              <a:spLocks/>
            </p:cNvSpPr>
            <p:nvPr/>
          </p:nvSpPr>
          <p:spPr bwMode="auto">
            <a:xfrm>
              <a:off x="6628" y="2059"/>
              <a:ext cx="320" cy="71"/>
            </a:xfrm>
            <a:custGeom>
              <a:avLst/>
              <a:gdLst>
                <a:gd name="T0" fmla="*/ 210 w 216"/>
                <a:gd name="T1" fmla="*/ 48 h 48"/>
                <a:gd name="T2" fmla="*/ 6 w 216"/>
                <a:gd name="T3" fmla="*/ 48 h 48"/>
                <a:gd name="T4" fmla="*/ 0 w 216"/>
                <a:gd name="T5" fmla="*/ 42 h 48"/>
                <a:gd name="T6" fmla="*/ 6 w 216"/>
                <a:gd name="T7" fmla="*/ 36 h 48"/>
                <a:gd name="T8" fmla="*/ 201 w 216"/>
                <a:gd name="T9" fmla="*/ 36 h 48"/>
                <a:gd name="T10" fmla="*/ 120 w 216"/>
                <a:gd name="T11" fmla="*/ 12 h 48"/>
                <a:gd name="T12" fmla="*/ 36 w 216"/>
                <a:gd name="T13" fmla="*/ 12 h 48"/>
                <a:gd name="T14" fmla="*/ 30 w 216"/>
                <a:gd name="T15" fmla="*/ 6 h 48"/>
                <a:gd name="T16" fmla="*/ 36 w 216"/>
                <a:gd name="T17" fmla="*/ 0 h 48"/>
                <a:gd name="T18" fmla="*/ 120 w 216"/>
                <a:gd name="T19" fmla="*/ 0 h 48"/>
                <a:gd name="T20" fmla="*/ 216 w 216"/>
                <a:gd name="T21" fmla="*/ 42 h 48"/>
                <a:gd name="T22" fmla="*/ 210 w 216"/>
                <a:gd name="T2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6" h="48">
                  <a:moveTo>
                    <a:pt x="210" y="48"/>
                  </a:moveTo>
                  <a:cubicBezTo>
                    <a:pt x="6" y="48"/>
                    <a:pt x="6" y="48"/>
                    <a:pt x="6" y="48"/>
                  </a:cubicBezTo>
                  <a:cubicBezTo>
                    <a:pt x="3" y="48"/>
                    <a:pt x="0" y="46"/>
                    <a:pt x="0" y="42"/>
                  </a:cubicBezTo>
                  <a:cubicBezTo>
                    <a:pt x="0" y="39"/>
                    <a:pt x="3" y="36"/>
                    <a:pt x="6" y="36"/>
                  </a:cubicBezTo>
                  <a:cubicBezTo>
                    <a:pt x="201" y="36"/>
                    <a:pt x="201" y="36"/>
                    <a:pt x="201" y="36"/>
                  </a:cubicBezTo>
                  <a:cubicBezTo>
                    <a:pt x="192" y="25"/>
                    <a:pt x="160" y="12"/>
                    <a:pt x="120" y="12"/>
                  </a:cubicBezTo>
                  <a:cubicBezTo>
                    <a:pt x="36" y="12"/>
                    <a:pt x="36" y="12"/>
                    <a:pt x="36" y="12"/>
                  </a:cubicBezTo>
                  <a:cubicBezTo>
                    <a:pt x="33" y="12"/>
                    <a:pt x="30" y="10"/>
                    <a:pt x="30" y="6"/>
                  </a:cubicBezTo>
                  <a:cubicBezTo>
                    <a:pt x="30" y="3"/>
                    <a:pt x="33" y="0"/>
                    <a:pt x="36" y="0"/>
                  </a:cubicBezTo>
                  <a:cubicBezTo>
                    <a:pt x="120" y="0"/>
                    <a:pt x="120" y="0"/>
                    <a:pt x="120" y="0"/>
                  </a:cubicBezTo>
                  <a:cubicBezTo>
                    <a:pt x="165" y="0"/>
                    <a:pt x="216" y="18"/>
                    <a:pt x="216" y="42"/>
                  </a:cubicBezTo>
                  <a:cubicBezTo>
                    <a:pt x="216" y="46"/>
                    <a:pt x="213" y="48"/>
                    <a:pt x="21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2" name="Freeform 119">
              <a:extLst>
                <a:ext uri="{FF2B5EF4-FFF2-40B4-BE49-F238E27FC236}">
                  <a16:creationId xmlns:a16="http://schemas.microsoft.com/office/drawing/2014/main" id="{624436FF-6668-4ADA-AF1F-4F58A2A29F81}"/>
                </a:ext>
              </a:extLst>
            </p:cNvPr>
            <p:cNvSpPr>
              <a:spLocks/>
            </p:cNvSpPr>
            <p:nvPr/>
          </p:nvSpPr>
          <p:spPr bwMode="auto">
            <a:xfrm>
              <a:off x="6637" y="2024"/>
              <a:ext cx="139" cy="52"/>
            </a:xfrm>
            <a:custGeom>
              <a:avLst/>
              <a:gdLst>
                <a:gd name="T0" fmla="*/ 86 w 94"/>
                <a:gd name="T1" fmla="*/ 35 h 35"/>
                <a:gd name="T2" fmla="*/ 83 w 94"/>
                <a:gd name="T3" fmla="*/ 32 h 35"/>
                <a:gd name="T4" fmla="*/ 42 w 94"/>
                <a:gd name="T5" fmla="*/ 12 h 35"/>
                <a:gd name="T6" fmla="*/ 0 w 94"/>
                <a:gd name="T7" fmla="*/ 12 h 35"/>
                <a:gd name="T8" fmla="*/ 0 w 94"/>
                <a:gd name="T9" fmla="*/ 0 h 35"/>
                <a:gd name="T10" fmla="*/ 42 w 94"/>
                <a:gd name="T11" fmla="*/ 0 h 35"/>
                <a:gd name="T12" fmla="*/ 92 w 94"/>
                <a:gd name="T13" fmla="*/ 24 h 35"/>
                <a:gd name="T14" fmla="*/ 94 w 94"/>
                <a:gd name="T15" fmla="*/ 26 h 35"/>
                <a:gd name="T16" fmla="*/ 86 w 94"/>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35">
                  <a:moveTo>
                    <a:pt x="86" y="35"/>
                  </a:moveTo>
                  <a:cubicBezTo>
                    <a:pt x="85" y="34"/>
                    <a:pt x="84" y="33"/>
                    <a:pt x="83" y="32"/>
                  </a:cubicBezTo>
                  <a:cubicBezTo>
                    <a:pt x="77" y="25"/>
                    <a:pt x="65" y="12"/>
                    <a:pt x="42" y="12"/>
                  </a:cubicBezTo>
                  <a:cubicBezTo>
                    <a:pt x="0" y="12"/>
                    <a:pt x="0" y="12"/>
                    <a:pt x="0" y="12"/>
                  </a:cubicBezTo>
                  <a:cubicBezTo>
                    <a:pt x="0" y="0"/>
                    <a:pt x="0" y="0"/>
                    <a:pt x="0" y="0"/>
                  </a:cubicBezTo>
                  <a:cubicBezTo>
                    <a:pt x="42" y="0"/>
                    <a:pt x="42" y="0"/>
                    <a:pt x="42" y="0"/>
                  </a:cubicBezTo>
                  <a:cubicBezTo>
                    <a:pt x="70" y="0"/>
                    <a:pt x="85" y="16"/>
                    <a:pt x="92" y="24"/>
                  </a:cubicBezTo>
                  <a:cubicBezTo>
                    <a:pt x="93" y="25"/>
                    <a:pt x="94" y="26"/>
                    <a:pt x="94" y="26"/>
                  </a:cubicBezTo>
                  <a:lnTo>
                    <a:pt x="86"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3" name="Freeform 120">
              <a:extLst>
                <a:ext uri="{FF2B5EF4-FFF2-40B4-BE49-F238E27FC236}">
                  <a16:creationId xmlns:a16="http://schemas.microsoft.com/office/drawing/2014/main" id="{C62CBC87-CF6B-4D84-9E66-0AFDF9E57016}"/>
                </a:ext>
              </a:extLst>
            </p:cNvPr>
            <p:cNvSpPr>
              <a:spLocks/>
            </p:cNvSpPr>
            <p:nvPr/>
          </p:nvSpPr>
          <p:spPr bwMode="auto">
            <a:xfrm>
              <a:off x="6690" y="1722"/>
              <a:ext cx="249" cy="312"/>
            </a:xfrm>
            <a:custGeom>
              <a:avLst/>
              <a:gdLst>
                <a:gd name="T0" fmla="*/ 109 w 168"/>
                <a:gd name="T1" fmla="*/ 211 h 211"/>
                <a:gd name="T2" fmla="*/ 106 w 168"/>
                <a:gd name="T3" fmla="*/ 210 h 211"/>
                <a:gd name="T4" fmla="*/ 104 w 168"/>
                <a:gd name="T5" fmla="*/ 202 h 211"/>
                <a:gd name="T6" fmla="*/ 156 w 168"/>
                <a:gd name="T7" fmla="*/ 85 h 211"/>
                <a:gd name="T8" fmla="*/ 84 w 168"/>
                <a:gd name="T9" fmla="*/ 12 h 211"/>
                <a:gd name="T10" fmla="*/ 12 w 168"/>
                <a:gd name="T11" fmla="*/ 85 h 211"/>
                <a:gd name="T12" fmla="*/ 56 w 168"/>
                <a:gd name="T13" fmla="*/ 189 h 211"/>
                <a:gd name="T14" fmla="*/ 54 w 168"/>
                <a:gd name="T15" fmla="*/ 197 h 211"/>
                <a:gd name="T16" fmla="*/ 45 w 168"/>
                <a:gd name="T17" fmla="*/ 195 h 211"/>
                <a:gd name="T18" fmla="*/ 0 w 168"/>
                <a:gd name="T19" fmla="*/ 85 h 211"/>
                <a:gd name="T20" fmla="*/ 84 w 168"/>
                <a:gd name="T21" fmla="*/ 0 h 211"/>
                <a:gd name="T22" fmla="*/ 168 w 168"/>
                <a:gd name="T23" fmla="*/ 85 h 211"/>
                <a:gd name="T24" fmla="*/ 114 w 168"/>
                <a:gd name="T25" fmla="*/ 208 h 211"/>
                <a:gd name="T26" fmla="*/ 109 w 168"/>
                <a:gd name="T27"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211">
                  <a:moveTo>
                    <a:pt x="109" y="211"/>
                  </a:moveTo>
                  <a:cubicBezTo>
                    <a:pt x="108" y="211"/>
                    <a:pt x="107" y="211"/>
                    <a:pt x="106" y="210"/>
                  </a:cubicBezTo>
                  <a:cubicBezTo>
                    <a:pt x="103" y="209"/>
                    <a:pt x="102" y="205"/>
                    <a:pt x="104" y="202"/>
                  </a:cubicBezTo>
                  <a:cubicBezTo>
                    <a:pt x="138" y="146"/>
                    <a:pt x="156" y="104"/>
                    <a:pt x="156" y="85"/>
                  </a:cubicBezTo>
                  <a:cubicBezTo>
                    <a:pt x="156" y="45"/>
                    <a:pt x="124" y="12"/>
                    <a:pt x="84" y="12"/>
                  </a:cubicBezTo>
                  <a:cubicBezTo>
                    <a:pt x="44" y="12"/>
                    <a:pt x="12" y="45"/>
                    <a:pt x="12" y="85"/>
                  </a:cubicBezTo>
                  <a:cubicBezTo>
                    <a:pt x="12" y="102"/>
                    <a:pt x="27" y="139"/>
                    <a:pt x="56" y="189"/>
                  </a:cubicBezTo>
                  <a:cubicBezTo>
                    <a:pt x="58" y="192"/>
                    <a:pt x="57" y="196"/>
                    <a:pt x="54" y="197"/>
                  </a:cubicBezTo>
                  <a:cubicBezTo>
                    <a:pt x="51" y="199"/>
                    <a:pt x="47" y="198"/>
                    <a:pt x="45" y="195"/>
                  </a:cubicBezTo>
                  <a:cubicBezTo>
                    <a:pt x="15" y="142"/>
                    <a:pt x="0" y="105"/>
                    <a:pt x="0" y="85"/>
                  </a:cubicBezTo>
                  <a:cubicBezTo>
                    <a:pt x="0" y="38"/>
                    <a:pt x="37" y="0"/>
                    <a:pt x="84" y="0"/>
                  </a:cubicBezTo>
                  <a:cubicBezTo>
                    <a:pt x="130" y="0"/>
                    <a:pt x="168" y="38"/>
                    <a:pt x="168" y="85"/>
                  </a:cubicBezTo>
                  <a:cubicBezTo>
                    <a:pt x="168" y="112"/>
                    <a:pt x="139" y="167"/>
                    <a:pt x="114" y="208"/>
                  </a:cubicBezTo>
                  <a:cubicBezTo>
                    <a:pt x="113" y="210"/>
                    <a:pt x="111" y="211"/>
                    <a:pt x="109" y="2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4" name="Freeform 121">
              <a:extLst>
                <a:ext uri="{FF2B5EF4-FFF2-40B4-BE49-F238E27FC236}">
                  <a16:creationId xmlns:a16="http://schemas.microsoft.com/office/drawing/2014/main" id="{59FC4929-9113-4746-876C-61D40E543053}"/>
                </a:ext>
              </a:extLst>
            </p:cNvPr>
            <p:cNvSpPr>
              <a:spLocks noEditPoints="1"/>
            </p:cNvSpPr>
            <p:nvPr/>
          </p:nvSpPr>
          <p:spPr bwMode="auto">
            <a:xfrm>
              <a:off x="6760" y="1792"/>
              <a:ext cx="109" cy="111"/>
            </a:xfrm>
            <a:custGeom>
              <a:avLst/>
              <a:gdLst>
                <a:gd name="T0" fmla="*/ 37 w 74"/>
                <a:gd name="T1" fmla="*/ 75 h 75"/>
                <a:gd name="T2" fmla="*/ 0 w 74"/>
                <a:gd name="T3" fmla="*/ 38 h 75"/>
                <a:gd name="T4" fmla="*/ 37 w 74"/>
                <a:gd name="T5" fmla="*/ 0 h 75"/>
                <a:gd name="T6" fmla="*/ 74 w 74"/>
                <a:gd name="T7" fmla="*/ 38 h 75"/>
                <a:gd name="T8" fmla="*/ 37 w 74"/>
                <a:gd name="T9" fmla="*/ 75 h 75"/>
                <a:gd name="T10" fmla="*/ 37 w 74"/>
                <a:gd name="T11" fmla="*/ 12 h 75"/>
                <a:gd name="T12" fmla="*/ 12 w 74"/>
                <a:gd name="T13" fmla="*/ 38 h 75"/>
                <a:gd name="T14" fmla="*/ 37 w 74"/>
                <a:gd name="T15" fmla="*/ 63 h 75"/>
                <a:gd name="T16" fmla="*/ 62 w 74"/>
                <a:gd name="T17" fmla="*/ 38 h 75"/>
                <a:gd name="T18" fmla="*/ 37 w 74"/>
                <a:gd name="T19"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75">
                  <a:moveTo>
                    <a:pt x="37" y="75"/>
                  </a:moveTo>
                  <a:cubicBezTo>
                    <a:pt x="16" y="75"/>
                    <a:pt x="0" y="58"/>
                    <a:pt x="0" y="38"/>
                  </a:cubicBezTo>
                  <a:cubicBezTo>
                    <a:pt x="0" y="17"/>
                    <a:pt x="16" y="0"/>
                    <a:pt x="37" y="0"/>
                  </a:cubicBezTo>
                  <a:cubicBezTo>
                    <a:pt x="57" y="0"/>
                    <a:pt x="74" y="17"/>
                    <a:pt x="74" y="38"/>
                  </a:cubicBezTo>
                  <a:cubicBezTo>
                    <a:pt x="74" y="58"/>
                    <a:pt x="57" y="75"/>
                    <a:pt x="37" y="75"/>
                  </a:cubicBezTo>
                  <a:close/>
                  <a:moveTo>
                    <a:pt x="37" y="12"/>
                  </a:moveTo>
                  <a:cubicBezTo>
                    <a:pt x="23" y="12"/>
                    <a:pt x="12" y="24"/>
                    <a:pt x="12" y="38"/>
                  </a:cubicBezTo>
                  <a:cubicBezTo>
                    <a:pt x="12" y="52"/>
                    <a:pt x="23" y="63"/>
                    <a:pt x="37" y="63"/>
                  </a:cubicBezTo>
                  <a:cubicBezTo>
                    <a:pt x="51" y="63"/>
                    <a:pt x="62" y="52"/>
                    <a:pt x="62" y="38"/>
                  </a:cubicBezTo>
                  <a:cubicBezTo>
                    <a:pt x="62" y="24"/>
                    <a:pt x="51"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5" name="Group 26">
            <a:extLst>
              <a:ext uri="{FF2B5EF4-FFF2-40B4-BE49-F238E27FC236}">
                <a16:creationId xmlns:a16="http://schemas.microsoft.com/office/drawing/2014/main" id="{B88EA612-8A6A-412D-80C6-D6ADB74F4CBB}"/>
              </a:ext>
            </a:extLst>
          </p:cNvPr>
          <p:cNvGrpSpPr>
            <a:grpSpLocks noChangeAspect="1"/>
          </p:cNvGrpSpPr>
          <p:nvPr/>
        </p:nvGrpSpPr>
        <p:grpSpPr bwMode="auto">
          <a:xfrm>
            <a:off x="11423732" y="305354"/>
            <a:ext cx="503384" cy="503396"/>
            <a:chOff x="2402" y="439"/>
            <a:chExt cx="426" cy="426"/>
          </a:xfrm>
          <a:solidFill>
            <a:schemeClr val="bg1">
              <a:lumMod val="85000"/>
            </a:schemeClr>
          </a:solidFill>
        </p:grpSpPr>
        <p:sp>
          <p:nvSpPr>
            <p:cNvPr id="36" name="Freeform 27">
              <a:extLst>
                <a:ext uri="{FF2B5EF4-FFF2-40B4-BE49-F238E27FC236}">
                  <a16:creationId xmlns:a16="http://schemas.microsoft.com/office/drawing/2014/main" id="{A65D9208-B194-4E50-A8B6-BF82140114FC}"/>
                </a:ext>
              </a:extLst>
            </p:cNvPr>
            <p:cNvSpPr>
              <a:spLocks/>
            </p:cNvSpPr>
            <p:nvPr/>
          </p:nvSpPr>
          <p:spPr bwMode="auto">
            <a:xfrm>
              <a:off x="2544" y="439"/>
              <a:ext cx="284" cy="213"/>
            </a:xfrm>
            <a:custGeom>
              <a:avLst/>
              <a:gdLst>
                <a:gd name="T0" fmla="*/ 78 w 192"/>
                <a:gd name="T1" fmla="*/ 144 h 144"/>
                <a:gd name="T2" fmla="*/ 75 w 192"/>
                <a:gd name="T3" fmla="*/ 144 h 144"/>
                <a:gd name="T4" fmla="*/ 72 w 192"/>
                <a:gd name="T5" fmla="*/ 138 h 144"/>
                <a:gd name="T6" fmla="*/ 72 w 192"/>
                <a:gd name="T7" fmla="*/ 120 h 144"/>
                <a:gd name="T8" fmla="*/ 60 w 192"/>
                <a:gd name="T9" fmla="*/ 120 h 144"/>
                <a:gd name="T10" fmla="*/ 60 w 192"/>
                <a:gd name="T11" fmla="*/ 108 h 144"/>
                <a:gd name="T12" fmla="*/ 78 w 192"/>
                <a:gd name="T13" fmla="*/ 108 h 144"/>
                <a:gd name="T14" fmla="*/ 84 w 192"/>
                <a:gd name="T15" fmla="*/ 114 h 144"/>
                <a:gd name="T16" fmla="*/ 84 w 192"/>
                <a:gd name="T17" fmla="*/ 126 h 144"/>
                <a:gd name="T18" fmla="*/ 104 w 192"/>
                <a:gd name="T19" fmla="*/ 110 h 144"/>
                <a:gd name="T20" fmla="*/ 108 w 192"/>
                <a:gd name="T21" fmla="*/ 108 h 144"/>
                <a:gd name="T22" fmla="*/ 132 w 192"/>
                <a:gd name="T23" fmla="*/ 108 h 144"/>
                <a:gd name="T24" fmla="*/ 180 w 192"/>
                <a:gd name="T25" fmla="*/ 60 h 144"/>
                <a:gd name="T26" fmla="*/ 132 w 192"/>
                <a:gd name="T27" fmla="*/ 12 h 144"/>
                <a:gd name="T28" fmla="*/ 60 w 192"/>
                <a:gd name="T29" fmla="*/ 12 h 144"/>
                <a:gd name="T30" fmla="*/ 12 w 192"/>
                <a:gd name="T31" fmla="*/ 60 h 144"/>
                <a:gd name="T32" fmla="*/ 0 w 192"/>
                <a:gd name="T33" fmla="*/ 60 h 144"/>
                <a:gd name="T34" fmla="*/ 60 w 192"/>
                <a:gd name="T35" fmla="*/ 0 h 144"/>
                <a:gd name="T36" fmla="*/ 132 w 192"/>
                <a:gd name="T37" fmla="*/ 0 h 144"/>
                <a:gd name="T38" fmla="*/ 192 w 192"/>
                <a:gd name="T39" fmla="*/ 60 h 144"/>
                <a:gd name="T40" fmla="*/ 132 w 192"/>
                <a:gd name="T41" fmla="*/ 120 h 144"/>
                <a:gd name="T42" fmla="*/ 110 w 192"/>
                <a:gd name="T43" fmla="*/ 120 h 144"/>
                <a:gd name="T44" fmla="*/ 81 w 192"/>
                <a:gd name="T45" fmla="*/ 143 h 144"/>
                <a:gd name="T46" fmla="*/ 78 w 192"/>
                <a:gd name="T4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2" h="144">
                  <a:moveTo>
                    <a:pt x="78" y="144"/>
                  </a:moveTo>
                  <a:cubicBezTo>
                    <a:pt x="77" y="144"/>
                    <a:pt x="76" y="144"/>
                    <a:pt x="75" y="144"/>
                  </a:cubicBezTo>
                  <a:cubicBezTo>
                    <a:pt x="73" y="143"/>
                    <a:pt x="72" y="141"/>
                    <a:pt x="72" y="138"/>
                  </a:cubicBezTo>
                  <a:cubicBezTo>
                    <a:pt x="72" y="120"/>
                    <a:pt x="72" y="120"/>
                    <a:pt x="72" y="120"/>
                  </a:cubicBezTo>
                  <a:cubicBezTo>
                    <a:pt x="60" y="120"/>
                    <a:pt x="60" y="120"/>
                    <a:pt x="60" y="120"/>
                  </a:cubicBezTo>
                  <a:cubicBezTo>
                    <a:pt x="60" y="108"/>
                    <a:pt x="60" y="108"/>
                    <a:pt x="60" y="108"/>
                  </a:cubicBezTo>
                  <a:cubicBezTo>
                    <a:pt x="78" y="108"/>
                    <a:pt x="78" y="108"/>
                    <a:pt x="78" y="108"/>
                  </a:cubicBezTo>
                  <a:cubicBezTo>
                    <a:pt x="81" y="108"/>
                    <a:pt x="84" y="111"/>
                    <a:pt x="84" y="114"/>
                  </a:cubicBezTo>
                  <a:cubicBezTo>
                    <a:pt x="84" y="126"/>
                    <a:pt x="84" y="126"/>
                    <a:pt x="84" y="126"/>
                  </a:cubicBezTo>
                  <a:cubicBezTo>
                    <a:pt x="104" y="110"/>
                    <a:pt x="104" y="110"/>
                    <a:pt x="104" y="110"/>
                  </a:cubicBezTo>
                  <a:cubicBezTo>
                    <a:pt x="105" y="109"/>
                    <a:pt x="106" y="108"/>
                    <a:pt x="108" y="108"/>
                  </a:cubicBezTo>
                  <a:cubicBezTo>
                    <a:pt x="132" y="108"/>
                    <a:pt x="132" y="108"/>
                    <a:pt x="132" y="108"/>
                  </a:cubicBezTo>
                  <a:cubicBezTo>
                    <a:pt x="158" y="108"/>
                    <a:pt x="180" y="87"/>
                    <a:pt x="180" y="60"/>
                  </a:cubicBezTo>
                  <a:cubicBezTo>
                    <a:pt x="180" y="34"/>
                    <a:pt x="158" y="12"/>
                    <a:pt x="132" y="12"/>
                  </a:cubicBezTo>
                  <a:cubicBezTo>
                    <a:pt x="60" y="12"/>
                    <a:pt x="60" y="12"/>
                    <a:pt x="60" y="12"/>
                  </a:cubicBezTo>
                  <a:cubicBezTo>
                    <a:pt x="33" y="12"/>
                    <a:pt x="12" y="34"/>
                    <a:pt x="12" y="60"/>
                  </a:cubicBezTo>
                  <a:cubicBezTo>
                    <a:pt x="0" y="60"/>
                    <a:pt x="0" y="60"/>
                    <a:pt x="0" y="60"/>
                  </a:cubicBezTo>
                  <a:cubicBezTo>
                    <a:pt x="0" y="27"/>
                    <a:pt x="27" y="0"/>
                    <a:pt x="60" y="0"/>
                  </a:cubicBezTo>
                  <a:cubicBezTo>
                    <a:pt x="132" y="0"/>
                    <a:pt x="132" y="0"/>
                    <a:pt x="132" y="0"/>
                  </a:cubicBezTo>
                  <a:cubicBezTo>
                    <a:pt x="165" y="0"/>
                    <a:pt x="192" y="27"/>
                    <a:pt x="192" y="60"/>
                  </a:cubicBezTo>
                  <a:cubicBezTo>
                    <a:pt x="192" y="93"/>
                    <a:pt x="165" y="120"/>
                    <a:pt x="132" y="120"/>
                  </a:cubicBezTo>
                  <a:cubicBezTo>
                    <a:pt x="110" y="120"/>
                    <a:pt x="110" y="120"/>
                    <a:pt x="110" y="120"/>
                  </a:cubicBezTo>
                  <a:cubicBezTo>
                    <a:pt x="81" y="143"/>
                    <a:pt x="81" y="143"/>
                    <a:pt x="81" y="143"/>
                  </a:cubicBezTo>
                  <a:cubicBezTo>
                    <a:pt x="80" y="144"/>
                    <a:pt x="79" y="144"/>
                    <a:pt x="78"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7" name="Freeform 28">
              <a:extLst>
                <a:ext uri="{FF2B5EF4-FFF2-40B4-BE49-F238E27FC236}">
                  <a16:creationId xmlns:a16="http://schemas.microsoft.com/office/drawing/2014/main" id="{E441D853-0B83-4D05-A6D4-B64DC2C794CC}"/>
                </a:ext>
              </a:extLst>
            </p:cNvPr>
            <p:cNvSpPr>
              <a:spLocks/>
            </p:cNvSpPr>
            <p:nvPr/>
          </p:nvSpPr>
          <p:spPr bwMode="auto">
            <a:xfrm>
              <a:off x="2402" y="725"/>
              <a:ext cx="284" cy="140"/>
            </a:xfrm>
            <a:custGeom>
              <a:avLst/>
              <a:gdLst>
                <a:gd name="T0" fmla="*/ 186 w 192"/>
                <a:gd name="T1" fmla="*/ 95 h 95"/>
                <a:gd name="T2" fmla="*/ 6 w 192"/>
                <a:gd name="T3" fmla="*/ 95 h 95"/>
                <a:gd name="T4" fmla="*/ 0 w 192"/>
                <a:gd name="T5" fmla="*/ 89 h 95"/>
                <a:gd name="T6" fmla="*/ 0 w 192"/>
                <a:gd name="T7" fmla="*/ 71 h 95"/>
                <a:gd name="T8" fmla="*/ 22 w 192"/>
                <a:gd name="T9" fmla="*/ 39 h 95"/>
                <a:gd name="T10" fmla="*/ 66 w 192"/>
                <a:gd name="T11" fmla="*/ 23 h 95"/>
                <a:gd name="T12" fmla="*/ 66 w 192"/>
                <a:gd name="T13" fmla="*/ 1 h 95"/>
                <a:gd name="T14" fmla="*/ 78 w 192"/>
                <a:gd name="T15" fmla="*/ 1 h 95"/>
                <a:gd name="T16" fmla="*/ 78 w 192"/>
                <a:gd name="T17" fmla="*/ 28 h 95"/>
                <a:gd name="T18" fmla="*/ 74 w 192"/>
                <a:gd name="T19" fmla="*/ 33 h 95"/>
                <a:gd name="T20" fmla="*/ 26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2" y="95"/>
                    <a:pt x="0" y="93"/>
                    <a:pt x="0" y="89"/>
                  </a:cubicBezTo>
                  <a:cubicBezTo>
                    <a:pt x="0" y="71"/>
                    <a:pt x="0" y="71"/>
                    <a:pt x="0" y="71"/>
                  </a:cubicBezTo>
                  <a:cubicBezTo>
                    <a:pt x="0" y="57"/>
                    <a:pt x="9" y="44"/>
                    <a:pt x="22" y="39"/>
                  </a:cubicBezTo>
                  <a:cubicBezTo>
                    <a:pt x="66" y="23"/>
                    <a:pt x="66" y="23"/>
                    <a:pt x="66" y="23"/>
                  </a:cubicBezTo>
                  <a:cubicBezTo>
                    <a:pt x="66" y="1"/>
                    <a:pt x="66" y="1"/>
                    <a:pt x="66" y="1"/>
                  </a:cubicBezTo>
                  <a:cubicBezTo>
                    <a:pt x="78" y="1"/>
                    <a:pt x="78" y="1"/>
                    <a:pt x="78" y="1"/>
                  </a:cubicBezTo>
                  <a:cubicBezTo>
                    <a:pt x="78" y="28"/>
                    <a:pt x="78" y="28"/>
                    <a:pt x="78" y="28"/>
                  </a:cubicBezTo>
                  <a:cubicBezTo>
                    <a:pt x="78" y="30"/>
                    <a:pt x="76" y="32"/>
                    <a:pt x="74" y="33"/>
                  </a:cubicBezTo>
                  <a:cubicBezTo>
                    <a:pt x="26" y="50"/>
                    <a:pt x="26" y="50"/>
                    <a:pt x="26"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5"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8" name="Freeform 29">
              <a:extLst>
                <a:ext uri="{FF2B5EF4-FFF2-40B4-BE49-F238E27FC236}">
                  <a16:creationId xmlns:a16="http://schemas.microsoft.com/office/drawing/2014/main" id="{807AB194-B2D2-4578-8048-7B9CCFE4354F}"/>
                </a:ext>
              </a:extLst>
            </p:cNvPr>
            <p:cNvSpPr>
              <a:spLocks noEditPoints="1"/>
            </p:cNvSpPr>
            <p:nvPr/>
          </p:nvSpPr>
          <p:spPr bwMode="auto">
            <a:xfrm>
              <a:off x="2463" y="560"/>
              <a:ext cx="158" cy="187"/>
            </a:xfrm>
            <a:custGeom>
              <a:avLst/>
              <a:gdLst>
                <a:gd name="T0" fmla="*/ 53 w 107"/>
                <a:gd name="T1" fmla="*/ 126 h 126"/>
                <a:gd name="T2" fmla="*/ 0 w 107"/>
                <a:gd name="T3" fmla="*/ 63 h 126"/>
                <a:gd name="T4" fmla="*/ 53 w 107"/>
                <a:gd name="T5" fmla="*/ 0 h 126"/>
                <a:gd name="T6" fmla="*/ 107 w 107"/>
                <a:gd name="T7" fmla="*/ 63 h 126"/>
                <a:gd name="T8" fmla="*/ 53 w 107"/>
                <a:gd name="T9" fmla="*/ 126 h 126"/>
                <a:gd name="T10" fmla="*/ 53 w 107"/>
                <a:gd name="T11" fmla="*/ 12 h 126"/>
                <a:gd name="T12" fmla="*/ 12 w 107"/>
                <a:gd name="T13" fmla="*/ 63 h 126"/>
                <a:gd name="T14" fmla="*/ 53 w 107"/>
                <a:gd name="T15" fmla="*/ 114 h 126"/>
                <a:gd name="T16" fmla="*/ 95 w 107"/>
                <a:gd name="T17" fmla="*/ 63 h 126"/>
                <a:gd name="T18" fmla="*/ 53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3" y="126"/>
                  </a:moveTo>
                  <a:cubicBezTo>
                    <a:pt x="24" y="126"/>
                    <a:pt x="0" y="98"/>
                    <a:pt x="0" y="63"/>
                  </a:cubicBezTo>
                  <a:cubicBezTo>
                    <a:pt x="0" y="28"/>
                    <a:pt x="24" y="0"/>
                    <a:pt x="53" y="0"/>
                  </a:cubicBezTo>
                  <a:cubicBezTo>
                    <a:pt x="83" y="0"/>
                    <a:pt x="107" y="28"/>
                    <a:pt x="107" y="63"/>
                  </a:cubicBezTo>
                  <a:cubicBezTo>
                    <a:pt x="107" y="98"/>
                    <a:pt x="83" y="126"/>
                    <a:pt x="53" y="126"/>
                  </a:cubicBezTo>
                  <a:close/>
                  <a:moveTo>
                    <a:pt x="53" y="12"/>
                  </a:moveTo>
                  <a:cubicBezTo>
                    <a:pt x="31" y="12"/>
                    <a:pt x="12" y="35"/>
                    <a:pt x="12" y="63"/>
                  </a:cubicBezTo>
                  <a:cubicBezTo>
                    <a:pt x="12" y="91"/>
                    <a:pt x="31" y="114"/>
                    <a:pt x="53" y="114"/>
                  </a:cubicBezTo>
                  <a:cubicBezTo>
                    <a:pt x="76" y="114"/>
                    <a:pt x="95" y="91"/>
                    <a:pt x="95" y="63"/>
                  </a:cubicBezTo>
                  <a:cubicBezTo>
                    <a:pt x="95"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9" name="Freeform 30">
              <a:extLst>
                <a:ext uri="{FF2B5EF4-FFF2-40B4-BE49-F238E27FC236}">
                  <a16:creationId xmlns:a16="http://schemas.microsoft.com/office/drawing/2014/main" id="{C471BC5D-A8AE-43AC-A1DA-99ADB75EC22D}"/>
                </a:ext>
              </a:extLst>
            </p:cNvPr>
            <p:cNvSpPr>
              <a:spLocks/>
            </p:cNvSpPr>
            <p:nvPr/>
          </p:nvSpPr>
          <p:spPr bwMode="auto">
            <a:xfrm>
              <a:off x="2469" y="611"/>
              <a:ext cx="143" cy="45"/>
            </a:xfrm>
            <a:custGeom>
              <a:avLst/>
              <a:gdLst>
                <a:gd name="T0" fmla="*/ 84 w 97"/>
                <a:gd name="T1" fmla="*/ 31 h 31"/>
                <a:gd name="T2" fmla="*/ 56 w 97"/>
                <a:gd name="T3" fmla="*/ 16 h 31"/>
                <a:gd name="T4" fmla="*/ 21 w 97"/>
                <a:gd name="T5" fmla="*/ 30 h 31"/>
                <a:gd name="T6" fmla="*/ 0 w 97"/>
                <a:gd name="T7" fmla="*/ 25 h 31"/>
                <a:gd name="T8" fmla="*/ 5 w 97"/>
                <a:gd name="T9" fmla="*/ 15 h 31"/>
                <a:gd name="T10" fmla="*/ 21 w 97"/>
                <a:gd name="T11" fmla="*/ 18 h 31"/>
                <a:gd name="T12" fmla="*/ 51 w 97"/>
                <a:gd name="T13" fmla="*/ 3 h 31"/>
                <a:gd name="T14" fmla="*/ 57 w 97"/>
                <a:gd name="T15" fmla="*/ 0 h 31"/>
                <a:gd name="T16" fmla="*/ 62 w 97"/>
                <a:gd name="T17" fmla="*/ 3 h 31"/>
                <a:gd name="T18" fmla="*/ 91 w 97"/>
                <a:gd name="T19" fmla="*/ 18 h 31"/>
                <a:gd name="T20" fmla="*/ 94 w 97"/>
                <a:gd name="T21" fmla="*/ 18 h 31"/>
                <a:gd name="T22" fmla="*/ 96 w 97"/>
                <a:gd name="T23" fmla="*/ 18 h 31"/>
                <a:gd name="T24" fmla="*/ 97 w 97"/>
                <a:gd name="T25" fmla="*/ 30 h 31"/>
                <a:gd name="T26" fmla="*/ 95 w 97"/>
                <a:gd name="T27" fmla="*/ 30 h 31"/>
                <a:gd name="T28" fmla="*/ 93 w 97"/>
                <a:gd name="T29" fmla="*/ 30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6"/>
                    <a:pt x="56" y="16"/>
                  </a:cubicBezTo>
                  <a:cubicBezTo>
                    <a:pt x="48" y="24"/>
                    <a:pt x="34" y="30"/>
                    <a:pt x="21" y="30"/>
                  </a:cubicBezTo>
                  <a:cubicBezTo>
                    <a:pt x="13" y="30"/>
                    <a:pt x="6" y="29"/>
                    <a:pt x="0" y="25"/>
                  </a:cubicBezTo>
                  <a:cubicBezTo>
                    <a:pt x="5" y="15"/>
                    <a:pt x="5" y="15"/>
                    <a:pt x="5" y="15"/>
                  </a:cubicBezTo>
                  <a:cubicBezTo>
                    <a:pt x="10" y="17"/>
                    <a:pt x="15" y="18"/>
                    <a:pt x="21" y="18"/>
                  </a:cubicBezTo>
                  <a:cubicBezTo>
                    <a:pt x="33" y="18"/>
                    <a:pt x="47" y="11"/>
                    <a:pt x="51" y="3"/>
                  </a:cubicBezTo>
                  <a:cubicBezTo>
                    <a:pt x="52" y="1"/>
                    <a:pt x="54" y="0"/>
                    <a:pt x="57" y="0"/>
                  </a:cubicBezTo>
                  <a:cubicBezTo>
                    <a:pt x="59" y="0"/>
                    <a:pt x="61" y="1"/>
                    <a:pt x="62" y="3"/>
                  </a:cubicBezTo>
                  <a:cubicBezTo>
                    <a:pt x="70" y="17"/>
                    <a:pt x="78" y="21"/>
                    <a:pt x="91" y="18"/>
                  </a:cubicBezTo>
                  <a:cubicBezTo>
                    <a:pt x="92" y="18"/>
                    <a:pt x="93" y="18"/>
                    <a:pt x="94" y="18"/>
                  </a:cubicBezTo>
                  <a:cubicBezTo>
                    <a:pt x="95" y="18"/>
                    <a:pt x="95" y="18"/>
                    <a:pt x="96" y="18"/>
                  </a:cubicBezTo>
                  <a:cubicBezTo>
                    <a:pt x="97" y="30"/>
                    <a:pt x="97" y="30"/>
                    <a:pt x="97" y="30"/>
                  </a:cubicBezTo>
                  <a:cubicBezTo>
                    <a:pt x="96" y="30"/>
                    <a:pt x="96" y="30"/>
                    <a:pt x="95" y="30"/>
                  </a:cubicBezTo>
                  <a:cubicBezTo>
                    <a:pt x="94" y="30"/>
                    <a:pt x="94" y="30"/>
                    <a:pt x="93"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0" name="Rectangle 31">
              <a:extLst>
                <a:ext uri="{FF2B5EF4-FFF2-40B4-BE49-F238E27FC236}">
                  <a16:creationId xmlns:a16="http://schemas.microsoft.com/office/drawing/2014/main" id="{22E7E298-25EB-4803-B7AC-32D68757B69B}"/>
                </a:ext>
              </a:extLst>
            </p:cNvPr>
            <p:cNvSpPr>
              <a:spLocks noChangeArrowheads="1"/>
            </p:cNvSpPr>
            <p:nvPr/>
          </p:nvSpPr>
          <p:spPr bwMode="auto">
            <a:xfrm>
              <a:off x="2739" y="528"/>
              <a:ext cx="18"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1" name="Rectangle 32">
              <a:extLst>
                <a:ext uri="{FF2B5EF4-FFF2-40B4-BE49-F238E27FC236}">
                  <a16:creationId xmlns:a16="http://schemas.microsoft.com/office/drawing/2014/main" id="{C3BABE0A-204B-4E36-9E4B-03E73701F820}"/>
                </a:ext>
              </a:extLst>
            </p:cNvPr>
            <p:cNvSpPr>
              <a:spLocks noChangeArrowheads="1"/>
            </p:cNvSpPr>
            <p:nvPr/>
          </p:nvSpPr>
          <p:spPr bwMode="auto">
            <a:xfrm>
              <a:off x="2686" y="528"/>
              <a:ext cx="18"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2" name="Rectangle 33">
              <a:extLst>
                <a:ext uri="{FF2B5EF4-FFF2-40B4-BE49-F238E27FC236}">
                  <a16:creationId xmlns:a16="http://schemas.microsoft.com/office/drawing/2014/main" id="{F66F3FD4-A6B7-48D6-A5B1-E24D2D4841C8}"/>
                </a:ext>
              </a:extLst>
            </p:cNvPr>
            <p:cNvSpPr>
              <a:spLocks noChangeArrowheads="1"/>
            </p:cNvSpPr>
            <p:nvPr/>
          </p:nvSpPr>
          <p:spPr bwMode="auto">
            <a:xfrm>
              <a:off x="2633" y="528"/>
              <a:ext cx="18"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49" name="Freeform 165">
            <a:extLst>
              <a:ext uri="{FF2B5EF4-FFF2-40B4-BE49-F238E27FC236}">
                <a16:creationId xmlns:a16="http://schemas.microsoft.com/office/drawing/2014/main" id="{DE37EA1D-AABA-4591-B784-CEBB46961156}"/>
              </a:ext>
            </a:extLst>
          </p:cNvPr>
          <p:cNvSpPr>
            <a:spLocks noEditPoints="1"/>
          </p:cNvSpPr>
          <p:nvPr/>
        </p:nvSpPr>
        <p:spPr bwMode="auto">
          <a:xfrm>
            <a:off x="9107719" y="5862421"/>
            <a:ext cx="445544" cy="444500"/>
          </a:xfrm>
          <a:custGeom>
            <a:avLst/>
            <a:gdLst>
              <a:gd name="T0" fmla="*/ 282 w 288"/>
              <a:gd name="T1" fmla="*/ 288 h 288"/>
              <a:gd name="T2" fmla="*/ 6 w 288"/>
              <a:gd name="T3" fmla="*/ 288 h 288"/>
              <a:gd name="T4" fmla="*/ 0 w 288"/>
              <a:gd name="T5" fmla="*/ 282 h 288"/>
              <a:gd name="T6" fmla="*/ 0 w 288"/>
              <a:gd name="T7" fmla="*/ 6 h 288"/>
              <a:gd name="T8" fmla="*/ 6 w 288"/>
              <a:gd name="T9" fmla="*/ 0 h 288"/>
              <a:gd name="T10" fmla="*/ 282 w 288"/>
              <a:gd name="T11" fmla="*/ 0 h 288"/>
              <a:gd name="T12" fmla="*/ 288 w 288"/>
              <a:gd name="T13" fmla="*/ 6 h 288"/>
              <a:gd name="T14" fmla="*/ 288 w 288"/>
              <a:gd name="T15" fmla="*/ 282 h 288"/>
              <a:gd name="T16" fmla="*/ 282 w 288"/>
              <a:gd name="T17" fmla="*/ 288 h 288"/>
              <a:gd name="T18" fmla="*/ 12 w 288"/>
              <a:gd name="T19" fmla="*/ 276 h 288"/>
              <a:gd name="T20" fmla="*/ 276 w 288"/>
              <a:gd name="T21" fmla="*/ 276 h 288"/>
              <a:gd name="T22" fmla="*/ 276 w 288"/>
              <a:gd name="T23" fmla="*/ 12 h 288"/>
              <a:gd name="T24" fmla="*/ 12 w 288"/>
              <a:gd name="T25" fmla="*/ 12 h 288"/>
              <a:gd name="T26" fmla="*/ 12 w 288"/>
              <a:gd name="T27" fmla="*/ 276 h 288"/>
              <a:gd name="T28" fmla="*/ 168 w 288"/>
              <a:gd name="T29" fmla="*/ 216 h 288"/>
              <a:gd name="T30" fmla="*/ 114 w 288"/>
              <a:gd name="T31" fmla="*/ 216 h 288"/>
              <a:gd name="T32" fmla="*/ 108 w 288"/>
              <a:gd name="T33" fmla="*/ 212 h 288"/>
              <a:gd name="T34" fmla="*/ 110 w 288"/>
              <a:gd name="T35" fmla="*/ 206 h 288"/>
              <a:gd name="T36" fmla="*/ 147 w 288"/>
              <a:gd name="T37" fmla="*/ 168 h 288"/>
              <a:gd name="T38" fmla="*/ 54 w 288"/>
              <a:gd name="T39" fmla="*/ 168 h 288"/>
              <a:gd name="T40" fmla="*/ 48 w 288"/>
              <a:gd name="T41" fmla="*/ 162 h 288"/>
              <a:gd name="T42" fmla="*/ 48 w 288"/>
              <a:gd name="T43" fmla="*/ 126 h 288"/>
              <a:gd name="T44" fmla="*/ 54 w 288"/>
              <a:gd name="T45" fmla="*/ 120 h 288"/>
              <a:gd name="T46" fmla="*/ 147 w 288"/>
              <a:gd name="T47" fmla="*/ 120 h 288"/>
              <a:gd name="T48" fmla="*/ 110 w 288"/>
              <a:gd name="T49" fmla="*/ 82 h 288"/>
              <a:gd name="T50" fmla="*/ 108 w 288"/>
              <a:gd name="T51" fmla="*/ 76 h 288"/>
              <a:gd name="T52" fmla="*/ 114 w 288"/>
              <a:gd name="T53" fmla="*/ 72 h 288"/>
              <a:gd name="T54" fmla="*/ 168 w 288"/>
              <a:gd name="T55" fmla="*/ 72 h 288"/>
              <a:gd name="T56" fmla="*/ 172 w 288"/>
              <a:gd name="T57" fmla="*/ 74 h 288"/>
              <a:gd name="T58" fmla="*/ 232 w 288"/>
              <a:gd name="T59" fmla="*/ 140 h 288"/>
              <a:gd name="T60" fmla="*/ 232 w 288"/>
              <a:gd name="T61" fmla="*/ 148 h 288"/>
              <a:gd name="T62" fmla="*/ 172 w 288"/>
              <a:gd name="T63" fmla="*/ 214 h 288"/>
              <a:gd name="T64" fmla="*/ 168 w 288"/>
              <a:gd name="T65" fmla="*/ 216 h 288"/>
              <a:gd name="T66" fmla="*/ 128 w 288"/>
              <a:gd name="T67" fmla="*/ 204 h 288"/>
              <a:gd name="T68" fmla="*/ 165 w 288"/>
              <a:gd name="T69" fmla="*/ 204 h 288"/>
              <a:gd name="T70" fmla="*/ 220 w 288"/>
              <a:gd name="T71" fmla="*/ 144 h 288"/>
              <a:gd name="T72" fmla="*/ 165 w 288"/>
              <a:gd name="T73" fmla="*/ 84 h 288"/>
              <a:gd name="T74" fmla="*/ 128 w 288"/>
              <a:gd name="T75" fmla="*/ 84 h 288"/>
              <a:gd name="T76" fmla="*/ 166 w 288"/>
              <a:gd name="T77" fmla="*/ 122 h 288"/>
              <a:gd name="T78" fmla="*/ 167 w 288"/>
              <a:gd name="T79" fmla="*/ 129 h 288"/>
              <a:gd name="T80" fmla="*/ 162 w 288"/>
              <a:gd name="T81" fmla="*/ 132 h 288"/>
              <a:gd name="T82" fmla="*/ 60 w 288"/>
              <a:gd name="T83" fmla="*/ 132 h 288"/>
              <a:gd name="T84" fmla="*/ 60 w 288"/>
              <a:gd name="T85" fmla="*/ 156 h 288"/>
              <a:gd name="T86" fmla="*/ 162 w 288"/>
              <a:gd name="T87" fmla="*/ 156 h 288"/>
              <a:gd name="T88" fmla="*/ 167 w 288"/>
              <a:gd name="T89" fmla="*/ 160 h 288"/>
              <a:gd name="T90" fmla="*/ 166 w 288"/>
              <a:gd name="T91" fmla="*/ 166 h 288"/>
              <a:gd name="T92" fmla="*/ 128 w 288"/>
              <a:gd name="T93" fmla="*/ 20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8" h="288">
                <a:moveTo>
                  <a:pt x="282" y="288"/>
                </a:moveTo>
                <a:cubicBezTo>
                  <a:pt x="6" y="288"/>
                  <a:pt x="6" y="288"/>
                  <a:pt x="6" y="288"/>
                </a:cubicBezTo>
                <a:cubicBezTo>
                  <a:pt x="3" y="288"/>
                  <a:pt x="0" y="286"/>
                  <a:pt x="0" y="282"/>
                </a:cubicBezTo>
                <a:cubicBezTo>
                  <a:pt x="0" y="6"/>
                  <a:pt x="0" y="6"/>
                  <a:pt x="0" y="6"/>
                </a:cubicBezTo>
                <a:cubicBezTo>
                  <a:pt x="0" y="3"/>
                  <a:pt x="3" y="0"/>
                  <a:pt x="6" y="0"/>
                </a:cubicBezTo>
                <a:cubicBezTo>
                  <a:pt x="282" y="0"/>
                  <a:pt x="282" y="0"/>
                  <a:pt x="282" y="0"/>
                </a:cubicBezTo>
                <a:cubicBezTo>
                  <a:pt x="285" y="0"/>
                  <a:pt x="288" y="3"/>
                  <a:pt x="288" y="6"/>
                </a:cubicBezTo>
                <a:cubicBezTo>
                  <a:pt x="288" y="282"/>
                  <a:pt x="288" y="282"/>
                  <a:pt x="288" y="282"/>
                </a:cubicBezTo>
                <a:cubicBezTo>
                  <a:pt x="288" y="286"/>
                  <a:pt x="285" y="288"/>
                  <a:pt x="282" y="288"/>
                </a:cubicBezTo>
                <a:close/>
                <a:moveTo>
                  <a:pt x="12" y="276"/>
                </a:moveTo>
                <a:cubicBezTo>
                  <a:pt x="276" y="276"/>
                  <a:pt x="276" y="276"/>
                  <a:pt x="276" y="276"/>
                </a:cubicBezTo>
                <a:cubicBezTo>
                  <a:pt x="276" y="12"/>
                  <a:pt x="276" y="12"/>
                  <a:pt x="276" y="12"/>
                </a:cubicBezTo>
                <a:cubicBezTo>
                  <a:pt x="12" y="12"/>
                  <a:pt x="12" y="12"/>
                  <a:pt x="12" y="12"/>
                </a:cubicBezTo>
                <a:lnTo>
                  <a:pt x="12" y="276"/>
                </a:lnTo>
                <a:close/>
                <a:moveTo>
                  <a:pt x="168" y="216"/>
                </a:moveTo>
                <a:cubicBezTo>
                  <a:pt x="114" y="216"/>
                  <a:pt x="114" y="216"/>
                  <a:pt x="114" y="216"/>
                </a:cubicBezTo>
                <a:cubicBezTo>
                  <a:pt x="111" y="216"/>
                  <a:pt x="109" y="215"/>
                  <a:pt x="108" y="212"/>
                </a:cubicBezTo>
                <a:cubicBezTo>
                  <a:pt x="107" y="210"/>
                  <a:pt x="108" y="208"/>
                  <a:pt x="110" y="206"/>
                </a:cubicBezTo>
                <a:cubicBezTo>
                  <a:pt x="147" y="168"/>
                  <a:pt x="147" y="168"/>
                  <a:pt x="147" y="168"/>
                </a:cubicBezTo>
                <a:cubicBezTo>
                  <a:pt x="54" y="168"/>
                  <a:pt x="54" y="168"/>
                  <a:pt x="54" y="168"/>
                </a:cubicBezTo>
                <a:cubicBezTo>
                  <a:pt x="51" y="168"/>
                  <a:pt x="48" y="166"/>
                  <a:pt x="48" y="162"/>
                </a:cubicBezTo>
                <a:cubicBezTo>
                  <a:pt x="48" y="126"/>
                  <a:pt x="48" y="126"/>
                  <a:pt x="48" y="126"/>
                </a:cubicBezTo>
                <a:cubicBezTo>
                  <a:pt x="48" y="123"/>
                  <a:pt x="51" y="120"/>
                  <a:pt x="54" y="120"/>
                </a:cubicBezTo>
                <a:cubicBezTo>
                  <a:pt x="147" y="120"/>
                  <a:pt x="147" y="120"/>
                  <a:pt x="147" y="120"/>
                </a:cubicBezTo>
                <a:cubicBezTo>
                  <a:pt x="110" y="82"/>
                  <a:pt x="110" y="82"/>
                  <a:pt x="110" y="82"/>
                </a:cubicBezTo>
                <a:cubicBezTo>
                  <a:pt x="108" y="81"/>
                  <a:pt x="107" y="78"/>
                  <a:pt x="108" y="76"/>
                </a:cubicBezTo>
                <a:cubicBezTo>
                  <a:pt x="109" y="74"/>
                  <a:pt x="111" y="72"/>
                  <a:pt x="114" y="72"/>
                </a:cubicBezTo>
                <a:cubicBezTo>
                  <a:pt x="168" y="72"/>
                  <a:pt x="168" y="72"/>
                  <a:pt x="168" y="72"/>
                </a:cubicBezTo>
                <a:cubicBezTo>
                  <a:pt x="170" y="72"/>
                  <a:pt x="171" y="73"/>
                  <a:pt x="172" y="74"/>
                </a:cubicBezTo>
                <a:cubicBezTo>
                  <a:pt x="232" y="140"/>
                  <a:pt x="232" y="140"/>
                  <a:pt x="232" y="140"/>
                </a:cubicBezTo>
                <a:cubicBezTo>
                  <a:pt x="234" y="142"/>
                  <a:pt x="234" y="146"/>
                  <a:pt x="232" y="148"/>
                </a:cubicBezTo>
                <a:cubicBezTo>
                  <a:pt x="172" y="214"/>
                  <a:pt x="172" y="214"/>
                  <a:pt x="172" y="214"/>
                </a:cubicBezTo>
                <a:cubicBezTo>
                  <a:pt x="171" y="215"/>
                  <a:pt x="170" y="216"/>
                  <a:pt x="168" y="216"/>
                </a:cubicBezTo>
                <a:close/>
                <a:moveTo>
                  <a:pt x="128" y="204"/>
                </a:moveTo>
                <a:cubicBezTo>
                  <a:pt x="165" y="204"/>
                  <a:pt x="165" y="204"/>
                  <a:pt x="165" y="204"/>
                </a:cubicBezTo>
                <a:cubicBezTo>
                  <a:pt x="220" y="144"/>
                  <a:pt x="220" y="144"/>
                  <a:pt x="220" y="144"/>
                </a:cubicBezTo>
                <a:cubicBezTo>
                  <a:pt x="165" y="84"/>
                  <a:pt x="165" y="84"/>
                  <a:pt x="165" y="84"/>
                </a:cubicBezTo>
                <a:cubicBezTo>
                  <a:pt x="128" y="84"/>
                  <a:pt x="128" y="84"/>
                  <a:pt x="128" y="84"/>
                </a:cubicBezTo>
                <a:cubicBezTo>
                  <a:pt x="166" y="122"/>
                  <a:pt x="166" y="122"/>
                  <a:pt x="166" y="122"/>
                </a:cubicBezTo>
                <a:cubicBezTo>
                  <a:pt x="168" y="124"/>
                  <a:pt x="168" y="126"/>
                  <a:pt x="167" y="129"/>
                </a:cubicBezTo>
                <a:cubicBezTo>
                  <a:pt x="166" y="131"/>
                  <a:pt x="164" y="132"/>
                  <a:pt x="162" y="132"/>
                </a:cubicBezTo>
                <a:cubicBezTo>
                  <a:pt x="60" y="132"/>
                  <a:pt x="60" y="132"/>
                  <a:pt x="60" y="132"/>
                </a:cubicBezTo>
                <a:cubicBezTo>
                  <a:pt x="60" y="156"/>
                  <a:pt x="60" y="156"/>
                  <a:pt x="60" y="156"/>
                </a:cubicBezTo>
                <a:cubicBezTo>
                  <a:pt x="162" y="156"/>
                  <a:pt x="162" y="156"/>
                  <a:pt x="162" y="156"/>
                </a:cubicBezTo>
                <a:cubicBezTo>
                  <a:pt x="164" y="156"/>
                  <a:pt x="166" y="158"/>
                  <a:pt x="167" y="160"/>
                </a:cubicBezTo>
                <a:cubicBezTo>
                  <a:pt x="168" y="162"/>
                  <a:pt x="168" y="165"/>
                  <a:pt x="166" y="166"/>
                </a:cubicBezTo>
                <a:lnTo>
                  <a:pt x="128" y="204"/>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50" name="Group 140">
            <a:extLst>
              <a:ext uri="{FF2B5EF4-FFF2-40B4-BE49-F238E27FC236}">
                <a16:creationId xmlns:a16="http://schemas.microsoft.com/office/drawing/2014/main" id="{079D1FD0-63B7-480D-8445-47FF2B034B75}"/>
              </a:ext>
            </a:extLst>
          </p:cNvPr>
          <p:cNvGrpSpPr>
            <a:grpSpLocks noChangeAspect="1"/>
          </p:cNvGrpSpPr>
          <p:nvPr/>
        </p:nvGrpSpPr>
        <p:grpSpPr bwMode="auto">
          <a:xfrm>
            <a:off x="2638737" y="5827791"/>
            <a:ext cx="513762" cy="513760"/>
            <a:chOff x="1560" y="3157"/>
            <a:chExt cx="426" cy="426"/>
          </a:xfrm>
          <a:solidFill>
            <a:schemeClr val="bg1">
              <a:lumMod val="50000"/>
            </a:schemeClr>
          </a:solidFill>
        </p:grpSpPr>
        <p:sp>
          <p:nvSpPr>
            <p:cNvPr id="51" name="Freeform 141">
              <a:extLst>
                <a:ext uri="{FF2B5EF4-FFF2-40B4-BE49-F238E27FC236}">
                  <a16:creationId xmlns:a16="http://schemas.microsoft.com/office/drawing/2014/main" id="{0A6917AB-21BB-4006-92E2-BBB0B56E6A10}"/>
                </a:ext>
              </a:extLst>
            </p:cNvPr>
            <p:cNvSpPr>
              <a:spLocks noEditPoints="1"/>
            </p:cNvSpPr>
            <p:nvPr/>
          </p:nvSpPr>
          <p:spPr bwMode="auto">
            <a:xfrm>
              <a:off x="1702" y="3211"/>
              <a:ext cx="142" cy="141"/>
            </a:xfrm>
            <a:custGeom>
              <a:avLst/>
              <a:gdLst>
                <a:gd name="T0" fmla="*/ 48 w 96"/>
                <a:gd name="T1" fmla="*/ 96 h 96"/>
                <a:gd name="T2" fmla="*/ 0 w 96"/>
                <a:gd name="T3" fmla="*/ 48 h 96"/>
                <a:gd name="T4" fmla="*/ 48 w 96"/>
                <a:gd name="T5" fmla="*/ 0 h 96"/>
                <a:gd name="T6" fmla="*/ 96 w 96"/>
                <a:gd name="T7" fmla="*/ 48 h 96"/>
                <a:gd name="T8" fmla="*/ 48 w 96"/>
                <a:gd name="T9" fmla="*/ 96 h 96"/>
                <a:gd name="T10" fmla="*/ 48 w 96"/>
                <a:gd name="T11" fmla="*/ 12 h 96"/>
                <a:gd name="T12" fmla="*/ 12 w 96"/>
                <a:gd name="T13" fmla="*/ 48 h 96"/>
                <a:gd name="T14" fmla="*/ 48 w 96"/>
                <a:gd name="T15" fmla="*/ 84 h 96"/>
                <a:gd name="T16" fmla="*/ 84 w 96"/>
                <a:gd name="T17" fmla="*/ 48 h 96"/>
                <a:gd name="T18" fmla="*/ 48 w 96"/>
                <a:gd name="T19"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96"/>
                  </a:moveTo>
                  <a:cubicBezTo>
                    <a:pt x="22" y="96"/>
                    <a:pt x="0" y="75"/>
                    <a:pt x="0" y="48"/>
                  </a:cubicBezTo>
                  <a:cubicBezTo>
                    <a:pt x="0" y="22"/>
                    <a:pt x="22" y="0"/>
                    <a:pt x="48" y="0"/>
                  </a:cubicBezTo>
                  <a:cubicBezTo>
                    <a:pt x="75" y="0"/>
                    <a:pt x="96" y="22"/>
                    <a:pt x="96" y="48"/>
                  </a:cubicBezTo>
                  <a:cubicBezTo>
                    <a:pt x="96" y="75"/>
                    <a:pt x="75" y="96"/>
                    <a:pt x="48" y="96"/>
                  </a:cubicBezTo>
                  <a:close/>
                  <a:moveTo>
                    <a:pt x="48" y="12"/>
                  </a:moveTo>
                  <a:cubicBezTo>
                    <a:pt x="28" y="12"/>
                    <a:pt x="12" y="29"/>
                    <a:pt x="12" y="48"/>
                  </a:cubicBezTo>
                  <a:cubicBezTo>
                    <a:pt x="12" y="68"/>
                    <a:pt x="28" y="84"/>
                    <a:pt x="48" y="84"/>
                  </a:cubicBezTo>
                  <a:cubicBezTo>
                    <a:pt x="68" y="84"/>
                    <a:pt x="84" y="68"/>
                    <a:pt x="84" y="48"/>
                  </a:cubicBezTo>
                  <a:cubicBezTo>
                    <a:pt x="84" y="29"/>
                    <a:pt x="68" y="12"/>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2" name="Freeform 142">
              <a:extLst>
                <a:ext uri="{FF2B5EF4-FFF2-40B4-BE49-F238E27FC236}">
                  <a16:creationId xmlns:a16="http://schemas.microsoft.com/office/drawing/2014/main" id="{9CC8FFDA-4627-48FC-AA74-DB9363C903BA}"/>
                </a:ext>
              </a:extLst>
            </p:cNvPr>
            <p:cNvSpPr>
              <a:spLocks noEditPoints="1"/>
            </p:cNvSpPr>
            <p:nvPr/>
          </p:nvSpPr>
          <p:spPr bwMode="auto">
            <a:xfrm>
              <a:off x="1643" y="3157"/>
              <a:ext cx="262" cy="392"/>
            </a:xfrm>
            <a:custGeom>
              <a:avLst/>
              <a:gdLst>
                <a:gd name="T0" fmla="*/ 88 w 177"/>
                <a:gd name="T1" fmla="*/ 265 h 265"/>
                <a:gd name="T2" fmla="*/ 88 w 177"/>
                <a:gd name="T3" fmla="*/ 265 h 265"/>
                <a:gd name="T4" fmla="*/ 83 w 177"/>
                <a:gd name="T5" fmla="*/ 262 h 265"/>
                <a:gd name="T6" fmla="*/ 0 w 177"/>
                <a:gd name="T7" fmla="*/ 89 h 265"/>
                <a:gd name="T8" fmla="*/ 88 w 177"/>
                <a:gd name="T9" fmla="*/ 0 h 265"/>
                <a:gd name="T10" fmla="*/ 177 w 177"/>
                <a:gd name="T11" fmla="*/ 89 h 265"/>
                <a:gd name="T12" fmla="*/ 93 w 177"/>
                <a:gd name="T13" fmla="*/ 262 h 265"/>
                <a:gd name="T14" fmla="*/ 88 w 177"/>
                <a:gd name="T15" fmla="*/ 265 h 265"/>
                <a:gd name="T16" fmla="*/ 88 w 177"/>
                <a:gd name="T17" fmla="*/ 12 h 265"/>
                <a:gd name="T18" fmla="*/ 12 w 177"/>
                <a:gd name="T19" fmla="*/ 89 h 265"/>
                <a:gd name="T20" fmla="*/ 88 w 177"/>
                <a:gd name="T21" fmla="*/ 248 h 265"/>
                <a:gd name="T22" fmla="*/ 165 w 177"/>
                <a:gd name="T23" fmla="*/ 89 h 265"/>
                <a:gd name="T24" fmla="*/ 88 w 177"/>
                <a:gd name="T25" fmla="*/ 12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7" h="265">
                  <a:moveTo>
                    <a:pt x="88" y="265"/>
                  </a:moveTo>
                  <a:cubicBezTo>
                    <a:pt x="88" y="265"/>
                    <a:pt x="88" y="265"/>
                    <a:pt x="88" y="265"/>
                  </a:cubicBezTo>
                  <a:cubicBezTo>
                    <a:pt x="86" y="265"/>
                    <a:pt x="84" y="264"/>
                    <a:pt x="83" y="262"/>
                  </a:cubicBezTo>
                  <a:cubicBezTo>
                    <a:pt x="80" y="257"/>
                    <a:pt x="0" y="135"/>
                    <a:pt x="0" y="89"/>
                  </a:cubicBezTo>
                  <a:cubicBezTo>
                    <a:pt x="0" y="40"/>
                    <a:pt x="40" y="0"/>
                    <a:pt x="88" y="0"/>
                  </a:cubicBezTo>
                  <a:cubicBezTo>
                    <a:pt x="137" y="0"/>
                    <a:pt x="177" y="40"/>
                    <a:pt x="177" y="89"/>
                  </a:cubicBezTo>
                  <a:cubicBezTo>
                    <a:pt x="177" y="135"/>
                    <a:pt x="97" y="257"/>
                    <a:pt x="93" y="262"/>
                  </a:cubicBezTo>
                  <a:cubicBezTo>
                    <a:pt x="92" y="264"/>
                    <a:pt x="90" y="265"/>
                    <a:pt x="88" y="265"/>
                  </a:cubicBezTo>
                  <a:close/>
                  <a:moveTo>
                    <a:pt x="88" y="12"/>
                  </a:moveTo>
                  <a:cubicBezTo>
                    <a:pt x="46" y="12"/>
                    <a:pt x="12" y="47"/>
                    <a:pt x="12" y="89"/>
                  </a:cubicBezTo>
                  <a:cubicBezTo>
                    <a:pt x="12" y="126"/>
                    <a:pt x="71" y="220"/>
                    <a:pt x="88" y="248"/>
                  </a:cubicBezTo>
                  <a:cubicBezTo>
                    <a:pt x="106" y="220"/>
                    <a:pt x="165" y="126"/>
                    <a:pt x="165" y="89"/>
                  </a:cubicBezTo>
                  <a:cubicBezTo>
                    <a:pt x="165" y="47"/>
                    <a:pt x="130" y="12"/>
                    <a:pt x="8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3" name="Freeform 143">
              <a:extLst>
                <a:ext uri="{FF2B5EF4-FFF2-40B4-BE49-F238E27FC236}">
                  <a16:creationId xmlns:a16="http://schemas.microsoft.com/office/drawing/2014/main" id="{4BF2BAB9-CCA7-4B24-8517-62B833DFFD00}"/>
                </a:ext>
              </a:extLst>
            </p:cNvPr>
            <p:cNvSpPr>
              <a:spLocks noEditPoints="1"/>
            </p:cNvSpPr>
            <p:nvPr/>
          </p:nvSpPr>
          <p:spPr bwMode="auto">
            <a:xfrm>
              <a:off x="1560" y="3499"/>
              <a:ext cx="426" cy="84"/>
            </a:xfrm>
            <a:custGeom>
              <a:avLst/>
              <a:gdLst>
                <a:gd name="T0" fmla="*/ 144 w 288"/>
                <a:gd name="T1" fmla="*/ 57 h 57"/>
                <a:gd name="T2" fmla="*/ 0 w 288"/>
                <a:gd name="T3" fmla="*/ 27 h 57"/>
                <a:gd name="T4" fmla="*/ 83 w 288"/>
                <a:gd name="T5" fmla="*/ 0 h 57"/>
                <a:gd name="T6" fmla="*/ 90 w 288"/>
                <a:gd name="T7" fmla="*/ 5 h 57"/>
                <a:gd name="T8" fmla="*/ 84 w 288"/>
                <a:gd name="T9" fmla="*/ 12 h 57"/>
                <a:gd name="T10" fmla="*/ 13 w 288"/>
                <a:gd name="T11" fmla="*/ 27 h 57"/>
                <a:gd name="T12" fmla="*/ 144 w 288"/>
                <a:gd name="T13" fmla="*/ 45 h 57"/>
                <a:gd name="T14" fmla="*/ 276 w 288"/>
                <a:gd name="T15" fmla="*/ 27 h 57"/>
                <a:gd name="T16" fmla="*/ 204 w 288"/>
                <a:gd name="T17" fmla="*/ 12 h 57"/>
                <a:gd name="T18" fmla="*/ 198 w 288"/>
                <a:gd name="T19" fmla="*/ 5 h 57"/>
                <a:gd name="T20" fmla="*/ 205 w 288"/>
                <a:gd name="T21" fmla="*/ 0 h 57"/>
                <a:gd name="T22" fmla="*/ 288 w 288"/>
                <a:gd name="T23" fmla="*/ 27 h 57"/>
                <a:gd name="T24" fmla="*/ 144 w 288"/>
                <a:gd name="T25" fmla="*/ 57 h 57"/>
                <a:gd name="T26" fmla="*/ 276 w 288"/>
                <a:gd name="T27" fmla="*/ 28 h 57"/>
                <a:gd name="T28" fmla="*/ 276 w 288"/>
                <a:gd name="T29"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8" h="57">
                  <a:moveTo>
                    <a:pt x="144" y="57"/>
                  </a:moveTo>
                  <a:cubicBezTo>
                    <a:pt x="130" y="57"/>
                    <a:pt x="0" y="57"/>
                    <a:pt x="0" y="27"/>
                  </a:cubicBezTo>
                  <a:cubicBezTo>
                    <a:pt x="0" y="14"/>
                    <a:pt x="28" y="5"/>
                    <a:pt x="83" y="0"/>
                  </a:cubicBezTo>
                  <a:cubicBezTo>
                    <a:pt x="87" y="0"/>
                    <a:pt x="89" y="2"/>
                    <a:pt x="90" y="5"/>
                  </a:cubicBezTo>
                  <a:cubicBezTo>
                    <a:pt x="90" y="9"/>
                    <a:pt x="88" y="12"/>
                    <a:pt x="84" y="12"/>
                  </a:cubicBezTo>
                  <a:cubicBezTo>
                    <a:pt x="33" y="16"/>
                    <a:pt x="16" y="24"/>
                    <a:pt x="13" y="27"/>
                  </a:cubicBezTo>
                  <a:cubicBezTo>
                    <a:pt x="18" y="34"/>
                    <a:pt x="65" y="45"/>
                    <a:pt x="144" y="45"/>
                  </a:cubicBezTo>
                  <a:cubicBezTo>
                    <a:pt x="223" y="45"/>
                    <a:pt x="270" y="34"/>
                    <a:pt x="276" y="27"/>
                  </a:cubicBezTo>
                  <a:cubicBezTo>
                    <a:pt x="273" y="24"/>
                    <a:pt x="255" y="16"/>
                    <a:pt x="204" y="12"/>
                  </a:cubicBezTo>
                  <a:cubicBezTo>
                    <a:pt x="200" y="12"/>
                    <a:pt x="198" y="9"/>
                    <a:pt x="198" y="5"/>
                  </a:cubicBezTo>
                  <a:cubicBezTo>
                    <a:pt x="199" y="2"/>
                    <a:pt x="201" y="0"/>
                    <a:pt x="205" y="0"/>
                  </a:cubicBezTo>
                  <a:cubicBezTo>
                    <a:pt x="260" y="5"/>
                    <a:pt x="288" y="14"/>
                    <a:pt x="288" y="27"/>
                  </a:cubicBezTo>
                  <a:cubicBezTo>
                    <a:pt x="288" y="57"/>
                    <a:pt x="159" y="57"/>
                    <a:pt x="144" y="57"/>
                  </a:cubicBezTo>
                  <a:close/>
                  <a:moveTo>
                    <a:pt x="276" y="28"/>
                  </a:moveTo>
                  <a:cubicBezTo>
                    <a:pt x="276" y="28"/>
                    <a:pt x="276" y="28"/>
                    <a:pt x="27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43" name="Titel 2">
            <a:extLst>
              <a:ext uri="{FF2B5EF4-FFF2-40B4-BE49-F238E27FC236}">
                <a16:creationId xmlns:a16="http://schemas.microsoft.com/office/drawing/2014/main" id="{9D230DE9-CBDE-4A2F-883A-2D8C475BBA7E}"/>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spTree>
    <p:extLst>
      <p:ext uri="{BB962C8B-B14F-4D97-AF65-F5344CB8AC3E}">
        <p14:creationId xmlns:p14="http://schemas.microsoft.com/office/powerpoint/2010/main" val="3031162333"/>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Nazorg</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867327" y="3663714"/>
            <a:ext cx="4335586" cy="2412000"/>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Nadat het doel is bereikt dat de </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burger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een duurzame uitstroom naar werk of maatschappelijke participatie heeft bereikt en de eventuele inzet van specialismen in het nazorg traject is afgerond, wordt het dossier van de </a:t>
            </a:r>
            <a:r>
              <a:rPr lang="nl-NL" sz="1400" noProof="0" dirty="0" smtClean="0">
                <a:solidFill>
                  <a:srgbClr val="000000"/>
                </a:solidFill>
                <a:latin typeface="Avenir LT Std 35 Light"/>
                <a:cs typeface="Arial" pitchFamily="34" charset="0"/>
              </a:rPr>
              <a:t>burger</a:t>
            </a:r>
            <a:r>
              <a:rPr kumimoji="0" lang="nl-NL" sz="1400" b="0" i="0" u="none" strike="noStrike" kern="1200" cap="none" spc="0" normalizeH="0" baseline="0" noProof="0" dirty="0" smtClean="0">
                <a:ln>
                  <a:noFill/>
                </a:ln>
                <a:solidFill>
                  <a:srgbClr val="000000"/>
                </a:solidFill>
                <a:effectLst/>
                <a:uLnTx/>
                <a:uFillTx/>
                <a:latin typeface="Avenir LT Std 35 Light"/>
                <a:ea typeface="+mn-ea"/>
                <a:cs typeface="Arial" pitchFamily="34" charset="0"/>
              </a:rPr>
              <a:t> </a:t>
            </a: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rPr>
              <a:t>afgesloten. </a:t>
            </a:r>
            <a:r>
              <a:rPr lang="nl-NL" sz="1400" dirty="0">
                <a:solidFill>
                  <a:srgbClr val="000000"/>
                </a:solidFill>
                <a:latin typeface="Avenir LT Std 35 Light"/>
                <a:cs typeface="Arial" pitchFamily="34" charset="0"/>
              </a:rPr>
              <a:t>In de digitale omgeving is het mogelijk om het dossier zaakgericht op te slaan en te kunnen afsluiten. Er is een koppeling aanwezig met het Document Management Systeem (DMS) waar het afgesloten dossier naartoe doorgezet wordt inclusief het zaaktype en het resultaat </a:t>
            </a:r>
            <a:r>
              <a:rPr lang="nl-NL" sz="1400" dirty="0" smtClean="0">
                <a:solidFill>
                  <a:srgbClr val="000000"/>
                </a:solidFill>
                <a:latin typeface="Avenir LT Std 35 Light"/>
                <a:cs typeface="Arial" pitchFamily="34" charset="0"/>
              </a:rPr>
              <a:t>ter archivering.</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891047" y="1175648"/>
            <a:ext cx="4335586" cy="2369153"/>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nl-NL" sz="1400" dirty="0">
                <a:solidFill>
                  <a:prstClr val="black"/>
                </a:solidFill>
                <a:latin typeface="Avenir LT Std 35 Light"/>
                <a:cs typeface="Arial" panose="020B0604020202020204" pitchFamily="34" charset="0"/>
              </a:rPr>
              <a:t>De registratie voor de inzet van specialismen vindt plaats in het dossier. Hier wordt ook de duur, intensiteit en inhoud van het specialisme vastgelegd. De specialist registreert na elke afspraak een terugkoppeling/ verslag in het dossier. De specialist kiest welk deel van de terugkoppeling/ verslag ook in te zien is voor de </a:t>
            </a:r>
            <a:r>
              <a:rPr lang="nl-NL" sz="1400" dirty="0" smtClean="0">
                <a:solidFill>
                  <a:prstClr val="black"/>
                </a:solidFill>
                <a:latin typeface="Avenir LT Std 35 Light"/>
                <a:cs typeface="Arial" panose="020B0604020202020204" pitchFamily="34" charset="0"/>
              </a:rPr>
              <a:t>burger. </a:t>
            </a:r>
            <a:r>
              <a:rPr lang="nl-NL" sz="1400" dirty="0">
                <a:solidFill>
                  <a:prstClr val="black"/>
                </a:solidFill>
                <a:latin typeface="Avenir LT Std 35 Light"/>
                <a:cs typeface="Arial" panose="020B0604020202020204" pitchFamily="34" charset="0"/>
              </a:rPr>
              <a:t>De </a:t>
            </a:r>
            <a:r>
              <a:rPr lang="nl-NL" sz="1400" dirty="0" smtClean="0">
                <a:solidFill>
                  <a:prstClr val="black"/>
                </a:solidFill>
                <a:latin typeface="Avenir LT Std 35 Light"/>
                <a:cs typeface="Arial" panose="020B0604020202020204" pitchFamily="34" charset="0"/>
              </a:rPr>
              <a:t>burger </a:t>
            </a:r>
            <a:r>
              <a:rPr lang="nl-NL" sz="1400" dirty="0">
                <a:solidFill>
                  <a:prstClr val="black"/>
                </a:solidFill>
                <a:latin typeface="Avenir LT Std 35 Light"/>
                <a:cs typeface="Arial" panose="020B0604020202020204" pitchFamily="34" charset="0"/>
              </a:rPr>
              <a:t>ontvangt via het gekozen kanaal een notificatie zodra er nieuwe informatie betreffende de terugkoppeling/ het verslag in zijn digitale omgeving staat.</a:t>
            </a:r>
            <a:endPar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342135"/>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41776" y="3674539"/>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353395" y="1174320"/>
            <a:ext cx="0" cy="4824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545871" y="3665142"/>
            <a:ext cx="1512000" cy="241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a:defRPr/>
            </a:pPr>
            <a:r>
              <a:rPr lang="nl-NL" b="1" dirty="0">
                <a:solidFill>
                  <a:srgbClr val="FFFFFF"/>
                </a:solidFill>
              </a:rPr>
              <a:t>Duurzame uitstroom werk &amp; maatscha-ppelijke participatie</a:t>
            </a:r>
          </a:p>
        </p:txBody>
      </p:sp>
      <p:sp>
        <p:nvSpPr>
          <p:cNvPr id="102" name="Rectangle 101">
            <a:extLst>
              <a:ext uri="{FF2B5EF4-FFF2-40B4-BE49-F238E27FC236}">
                <a16:creationId xmlns:a16="http://schemas.microsoft.com/office/drawing/2014/main" id="{63205422-AC32-45DC-B723-E0471362C5B3}"/>
              </a:ext>
            </a:extLst>
          </p:cNvPr>
          <p:cNvSpPr/>
          <p:nvPr/>
        </p:nvSpPr>
        <p:spPr>
          <a:xfrm>
            <a:off x="569591" y="1175646"/>
            <a:ext cx="1512000" cy="2369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Inzet specialisme</a:t>
            </a:r>
          </a:p>
        </p:txBody>
      </p:sp>
      <p:grpSp>
        <p:nvGrpSpPr>
          <p:cNvPr id="86" name="Group 116">
            <a:extLst>
              <a:ext uri="{FF2B5EF4-FFF2-40B4-BE49-F238E27FC236}">
                <a16:creationId xmlns:a16="http://schemas.microsoft.com/office/drawing/2014/main" id="{4B177BEE-DCDD-46B3-9682-78108E15C02E}"/>
              </a:ext>
            </a:extLst>
          </p:cNvPr>
          <p:cNvGrpSpPr>
            <a:grpSpLocks noChangeAspect="1"/>
          </p:cNvGrpSpPr>
          <p:nvPr/>
        </p:nvGrpSpPr>
        <p:grpSpPr bwMode="auto">
          <a:xfrm>
            <a:off x="10764500" y="329246"/>
            <a:ext cx="418179" cy="455613"/>
            <a:chOff x="6557" y="1722"/>
            <a:chExt cx="391" cy="426"/>
          </a:xfrm>
          <a:solidFill>
            <a:schemeClr val="bg1">
              <a:lumMod val="85000"/>
            </a:schemeClr>
          </a:solidFill>
        </p:grpSpPr>
        <p:sp>
          <p:nvSpPr>
            <p:cNvPr id="87" name="Freeform 117">
              <a:extLst>
                <a:ext uri="{FF2B5EF4-FFF2-40B4-BE49-F238E27FC236}">
                  <a16:creationId xmlns:a16="http://schemas.microsoft.com/office/drawing/2014/main" id="{59DCA67C-E0B7-4889-A86D-E035AF4EDD9B}"/>
                </a:ext>
              </a:extLst>
            </p:cNvPr>
            <p:cNvSpPr>
              <a:spLocks noEditPoints="1"/>
            </p:cNvSpPr>
            <p:nvPr/>
          </p:nvSpPr>
          <p:spPr bwMode="auto">
            <a:xfrm>
              <a:off x="6557" y="2006"/>
              <a:ext cx="89" cy="142"/>
            </a:xfrm>
            <a:custGeom>
              <a:avLst/>
              <a:gdLst>
                <a:gd name="T0" fmla="*/ 54 w 60"/>
                <a:gd name="T1" fmla="*/ 96 h 96"/>
                <a:gd name="T2" fmla="*/ 6 w 60"/>
                <a:gd name="T3" fmla="*/ 96 h 96"/>
                <a:gd name="T4" fmla="*/ 0 w 60"/>
                <a:gd name="T5" fmla="*/ 90 h 96"/>
                <a:gd name="T6" fmla="*/ 0 w 60"/>
                <a:gd name="T7" fmla="*/ 6 h 96"/>
                <a:gd name="T8" fmla="*/ 6 w 60"/>
                <a:gd name="T9" fmla="*/ 0 h 96"/>
                <a:gd name="T10" fmla="*/ 54 w 60"/>
                <a:gd name="T11" fmla="*/ 0 h 96"/>
                <a:gd name="T12" fmla="*/ 60 w 60"/>
                <a:gd name="T13" fmla="*/ 6 h 96"/>
                <a:gd name="T14" fmla="*/ 60 w 60"/>
                <a:gd name="T15" fmla="*/ 90 h 96"/>
                <a:gd name="T16" fmla="*/ 54 w 60"/>
                <a:gd name="T17" fmla="*/ 96 h 96"/>
                <a:gd name="T18" fmla="*/ 12 w 60"/>
                <a:gd name="T19" fmla="*/ 84 h 96"/>
                <a:gd name="T20" fmla="*/ 48 w 60"/>
                <a:gd name="T21" fmla="*/ 84 h 96"/>
                <a:gd name="T22" fmla="*/ 48 w 60"/>
                <a:gd name="T23" fmla="*/ 12 h 96"/>
                <a:gd name="T24" fmla="*/ 12 w 60"/>
                <a:gd name="T25" fmla="*/ 12 h 96"/>
                <a:gd name="T26" fmla="*/ 12 w 60"/>
                <a:gd name="T27" fmla="*/ 8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96">
                  <a:moveTo>
                    <a:pt x="54" y="96"/>
                  </a:moveTo>
                  <a:cubicBezTo>
                    <a:pt x="6" y="96"/>
                    <a:pt x="6" y="96"/>
                    <a:pt x="6" y="96"/>
                  </a:cubicBezTo>
                  <a:cubicBezTo>
                    <a:pt x="3" y="96"/>
                    <a:pt x="0" y="94"/>
                    <a:pt x="0" y="90"/>
                  </a:cubicBezTo>
                  <a:cubicBezTo>
                    <a:pt x="0" y="6"/>
                    <a:pt x="0" y="6"/>
                    <a:pt x="0" y="6"/>
                  </a:cubicBezTo>
                  <a:cubicBezTo>
                    <a:pt x="0" y="3"/>
                    <a:pt x="3" y="0"/>
                    <a:pt x="6" y="0"/>
                  </a:cubicBezTo>
                  <a:cubicBezTo>
                    <a:pt x="54" y="0"/>
                    <a:pt x="54" y="0"/>
                    <a:pt x="54" y="0"/>
                  </a:cubicBezTo>
                  <a:cubicBezTo>
                    <a:pt x="57" y="0"/>
                    <a:pt x="60" y="3"/>
                    <a:pt x="60" y="6"/>
                  </a:cubicBezTo>
                  <a:cubicBezTo>
                    <a:pt x="60" y="90"/>
                    <a:pt x="60" y="90"/>
                    <a:pt x="60" y="90"/>
                  </a:cubicBezTo>
                  <a:cubicBezTo>
                    <a:pt x="60" y="94"/>
                    <a:pt x="57" y="96"/>
                    <a:pt x="54" y="96"/>
                  </a:cubicBezTo>
                  <a:close/>
                  <a:moveTo>
                    <a:pt x="12" y="84"/>
                  </a:moveTo>
                  <a:cubicBezTo>
                    <a:pt x="48" y="84"/>
                    <a:pt x="48" y="84"/>
                    <a:pt x="48" y="84"/>
                  </a:cubicBezTo>
                  <a:cubicBezTo>
                    <a:pt x="48" y="12"/>
                    <a:pt x="48" y="12"/>
                    <a:pt x="48" y="12"/>
                  </a:cubicBezTo>
                  <a:cubicBezTo>
                    <a:pt x="12" y="12"/>
                    <a:pt x="12" y="12"/>
                    <a:pt x="12" y="12"/>
                  </a:cubicBezTo>
                  <a:lnTo>
                    <a:pt x="12"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8" name="Freeform 118">
              <a:extLst>
                <a:ext uri="{FF2B5EF4-FFF2-40B4-BE49-F238E27FC236}">
                  <a16:creationId xmlns:a16="http://schemas.microsoft.com/office/drawing/2014/main" id="{999C961D-F19B-4F9B-A2EB-147D45388EF3}"/>
                </a:ext>
              </a:extLst>
            </p:cNvPr>
            <p:cNvSpPr>
              <a:spLocks/>
            </p:cNvSpPr>
            <p:nvPr/>
          </p:nvSpPr>
          <p:spPr bwMode="auto">
            <a:xfrm>
              <a:off x="6628" y="2059"/>
              <a:ext cx="320" cy="71"/>
            </a:xfrm>
            <a:custGeom>
              <a:avLst/>
              <a:gdLst>
                <a:gd name="T0" fmla="*/ 210 w 216"/>
                <a:gd name="T1" fmla="*/ 48 h 48"/>
                <a:gd name="T2" fmla="*/ 6 w 216"/>
                <a:gd name="T3" fmla="*/ 48 h 48"/>
                <a:gd name="T4" fmla="*/ 0 w 216"/>
                <a:gd name="T5" fmla="*/ 42 h 48"/>
                <a:gd name="T6" fmla="*/ 6 w 216"/>
                <a:gd name="T7" fmla="*/ 36 h 48"/>
                <a:gd name="T8" fmla="*/ 201 w 216"/>
                <a:gd name="T9" fmla="*/ 36 h 48"/>
                <a:gd name="T10" fmla="*/ 120 w 216"/>
                <a:gd name="T11" fmla="*/ 12 h 48"/>
                <a:gd name="T12" fmla="*/ 36 w 216"/>
                <a:gd name="T13" fmla="*/ 12 h 48"/>
                <a:gd name="T14" fmla="*/ 30 w 216"/>
                <a:gd name="T15" fmla="*/ 6 h 48"/>
                <a:gd name="T16" fmla="*/ 36 w 216"/>
                <a:gd name="T17" fmla="*/ 0 h 48"/>
                <a:gd name="T18" fmla="*/ 120 w 216"/>
                <a:gd name="T19" fmla="*/ 0 h 48"/>
                <a:gd name="T20" fmla="*/ 216 w 216"/>
                <a:gd name="T21" fmla="*/ 42 h 48"/>
                <a:gd name="T22" fmla="*/ 210 w 216"/>
                <a:gd name="T2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6" h="48">
                  <a:moveTo>
                    <a:pt x="210" y="48"/>
                  </a:moveTo>
                  <a:cubicBezTo>
                    <a:pt x="6" y="48"/>
                    <a:pt x="6" y="48"/>
                    <a:pt x="6" y="48"/>
                  </a:cubicBezTo>
                  <a:cubicBezTo>
                    <a:pt x="3" y="48"/>
                    <a:pt x="0" y="46"/>
                    <a:pt x="0" y="42"/>
                  </a:cubicBezTo>
                  <a:cubicBezTo>
                    <a:pt x="0" y="39"/>
                    <a:pt x="3" y="36"/>
                    <a:pt x="6" y="36"/>
                  </a:cubicBezTo>
                  <a:cubicBezTo>
                    <a:pt x="201" y="36"/>
                    <a:pt x="201" y="36"/>
                    <a:pt x="201" y="36"/>
                  </a:cubicBezTo>
                  <a:cubicBezTo>
                    <a:pt x="192" y="25"/>
                    <a:pt x="160" y="12"/>
                    <a:pt x="120" y="12"/>
                  </a:cubicBezTo>
                  <a:cubicBezTo>
                    <a:pt x="36" y="12"/>
                    <a:pt x="36" y="12"/>
                    <a:pt x="36" y="12"/>
                  </a:cubicBezTo>
                  <a:cubicBezTo>
                    <a:pt x="33" y="12"/>
                    <a:pt x="30" y="10"/>
                    <a:pt x="30" y="6"/>
                  </a:cubicBezTo>
                  <a:cubicBezTo>
                    <a:pt x="30" y="3"/>
                    <a:pt x="33" y="0"/>
                    <a:pt x="36" y="0"/>
                  </a:cubicBezTo>
                  <a:cubicBezTo>
                    <a:pt x="120" y="0"/>
                    <a:pt x="120" y="0"/>
                    <a:pt x="120" y="0"/>
                  </a:cubicBezTo>
                  <a:cubicBezTo>
                    <a:pt x="165" y="0"/>
                    <a:pt x="216" y="18"/>
                    <a:pt x="216" y="42"/>
                  </a:cubicBezTo>
                  <a:cubicBezTo>
                    <a:pt x="216" y="46"/>
                    <a:pt x="213" y="48"/>
                    <a:pt x="21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9" name="Freeform 119">
              <a:extLst>
                <a:ext uri="{FF2B5EF4-FFF2-40B4-BE49-F238E27FC236}">
                  <a16:creationId xmlns:a16="http://schemas.microsoft.com/office/drawing/2014/main" id="{3B9AA17C-24AC-4004-9D52-2314F1BE8F2A}"/>
                </a:ext>
              </a:extLst>
            </p:cNvPr>
            <p:cNvSpPr>
              <a:spLocks/>
            </p:cNvSpPr>
            <p:nvPr/>
          </p:nvSpPr>
          <p:spPr bwMode="auto">
            <a:xfrm>
              <a:off x="6637" y="2024"/>
              <a:ext cx="139" cy="52"/>
            </a:xfrm>
            <a:custGeom>
              <a:avLst/>
              <a:gdLst>
                <a:gd name="T0" fmla="*/ 86 w 94"/>
                <a:gd name="T1" fmla="*/ 35 h 35"/>
                <a:gd name="T2" fmla="*/ 83 w 94"/>
                <a:gd name="T3" fmla="*/ 32 h 35"/>
                <a:gd name="T4" fmla="*/ 42 w 94"/>
                <a:gd name="T5" fmla="*/ 12 h 35"/>
                <a:gd name="T6" fmla="*/ 0 w 94"/>
                <a:gd name="T7" fmla="*/ 12 h 35"/>
                <a:gd name="T8" fmla="*/ 0 w 94"/>
                <a:gd name="T9" fmla="*/ 0 h 35"/>
                <a:gd name="T10" fmla="*/ 42 w 94"/>
                <a:gd name="T11" fmla="*/ 0 h 35"/>
                <a:gd name="T12" fmla="*/ 92 w 94"/>
                <a:gd name="T13" fmla="*/ 24 h 35"/>
                <a:gd name="T14" fmla="*/ 94 w 94"/>
                <a:gd name="T15" fmla="*/ 26 h 35"/>
                <a:gd name="T16" fmla="*/ 86 w 94"/>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35">
                  <a:moveTo>
                    <a:pt x="86" y="35"/>
                  </a:moveTo>
                  <a:cubicBezTo>
                    <a:pt x="85" y="34"/>
                    <a:pt x="84" y="33"/>
                    <a:pt x="83" y="32"/>
                  </a:cubicBezTo>
                  <a:cubicBezTo>
                    <a:pt x="77" y="25"/>
                    <a:pt x="65" y="12"/>
                    <a:pt x="42" y="12"/>
                  </a:cubicBezTo>
                  <a:cubicBezTo>
                    <a:pt x="0" y="12"/>
                    <a:pt x="0" y="12"/>
                    <a:pt x="0" y="12"/>
                  </a:cubicBezTo>
                  <a:cubicBezTo>
                    <a:pt x="0" y="0"/>
                    <a:pt x="0" y="0"/>
                    <a:pt x="0" y="0"/>
                  </a:cubicBezTo>
                  <a:cubicBezTo>
                    <a:pt x="42" y="0"/>
                    <a:pt x="42" y="0"/>
                    <a:pt x="42" y="0"/>
                  </a:cubicBezTo>
                  <a:cubicBezTo>
                    <a:pt x="70" y="0"/>
                    <a:pt x="85" y="16"/>
                    <a:pt x="92" y="24"/>
                  </a:cubicBezTo>
                  <a:cubicBezTo>
                    <a:pt x="93" y="25"/>
                    <a:pt x="94" y="26"/>
                    <a:pt x="94" y="26"/>
                  </a:cubicBezTo>
                  <a:lnTo>
                    <a:pt x="86"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0" name="Freeform 120">
              <a:extLst>
                <a:ext uri="{FF2B5EF4-FFF2-40B4-BE49-F238E27FC236}">
                  <a16:creationId xmlns:a16="http://schemas.microsoft.com/office/drawing/2014/main" id="{2027014A-16BB-422C-BA61-8819FBE7043E}"/>
                </a:ext>
              </a:extLst>
            </p:cNvPr>
            <p:cNvSpPr>
              <a:spLocks/>
            </p:cNvSpPr>
            <p:nvPr/>
          </p:nvSpPr>
          <p:spPr bwMode="auto">
            <a:xfrm>
              <a:off x="6690" y="1722"/>
              <a:ext cx="249" cy="312"/>
            </a:xfrm>
            <a:custGeom>
              <a:avLst/>
              <a:gdLst>
                <a:gd name="T0" fmla="*/ 109 w 168"/>
                <a:gd name="T1" fmla="*/ 211 h 211"/>
                <a:gd name="T2" fmla="*/ 106 w 168"/>
                <a:gd name="T3" fmla="*/ 210 h 211"/>
                <a:gd name="T4" fmla="*/ 104 w 168"/>
                <a:gd name="T5" fmla="*/ 202 h 211"/>
                <a:gd name="T6" fmla="*/ 156 w 168"/>
                <a:gd name="T7" fmla="*/ 85 h 211"/>
                <a:gd name="T8" fmla="*/ 84 w 168"/>
                <a:gd name="T9" fmla="*/ 12 h 211"/>
                <a:gd name="T10" fmla="*/ 12 w 168"/>
                <a:gd name="T11" fmla="*/ 85 h 211"/>
                <a:gd name="T12" fmla="*/ 56 w 168"/>
                <a:gd name="T13" fmla="*/ 189 h 211"/>
                <a:gd name="T14" fmla="*/ 54 w 168"/>
                <a:gd name="T15" fmla="*/ 197 h 211"/>
                <a:gd name="T16" fmla="*/ 45 w 168"/>
                <a:gd name="T17" fmla="*/ 195 h 211"/>
                <a:gd name="T18" fmla="*/ 0 w 168"/>
                <a:gd name="T19" fmla="*/ 85 h 211"/>
                <a:gd name="T20" fmla="*/ 84 w 168"/>
                <a:gd name="T21" fmla="*/ 0 h 211"/>
                <a:gd name="T22" fmla="*/ 168 w 168"/>
                <a:gd name="T23" fmla="*/ 85 h 211"/>
                <a:gd name="T24" fmla="*/ 114 w 168"/>
                <a:gd name="T25" fmla="*/ 208 h 211"/>
                <a:gd name="T26" fmla="*/ 109 w 168"/>
                <a:gd name="T27"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211">
                  <a:moveTo>
                    <a:pt x="109" y="211"/>
                  </a:moveTo>
                  <a:cubicBezTo>
                    <a:pt x="108" y="211"/>
                    <a:pt x="107" y="211"/>
                    <a:pt x="106" y="210"/>
                  </a:cubicBezTo>
                  <a:cubicBezTo>
                    <a:pt x="103" y="209"/>
                    <a:pt x="102" y="205"/>
                    <a:pt x="104" y="202"/>
                  </a:cubicBezTo>
                  <a:cubicBezTo>
                    <a:pt x="138" y="146"/>
                    <a:pt x="156" y="104"/>
                    <a:pt x="156" y="85"/>
                  </a:cubicBezTo>
                  <a:cubicBezTo>
                    <a:pt x="156" y="45"/>
                    <a:pt x="124" y="12"/>
                    <a:pt x="84" y="12"/>
                  </a:cubicBezTo>
                  <a:cubicBezTo>
                    <a:pt x="44" y="12"/>
                    <a:pt x="12" y="45"/>
                    <a:pt x="12" y="85"/>
                  </a:cubicBezTo>
                  <a:cubicBezTo>
                    <a:pt x="12" y="102"/>
                    <a:pt x="27" y="139"/>
                    <a:pt x="56" y="189"/>
                  </a:cubicBezTo>
                  <a:cubicBezTo>
                    <a:pt x="58" y="192"/>
                    <a:pt x="57" y="196"/>
                    <a:pt x="54" y="197"/>
                  </a:cubicBezTo>
                  <a:cubicBezTo>
                    <a:pt x="51" y="199"/>
                    <a:pt x="47" y="198"/>
                    <a:pt x="45" y="195"/>
                  </a:cubicBezTo>
                  <a:cubicBezTo>
                    <a:pt x="15" y="142"/>
                    <a:pt x="0" y="105"/>
                    <a:pt x="0" y="85"/>
                  </a:cubicBezTo>
                  <a:cubicBezTo>
                    <a:pt x="0" y="38"/>
                    <a:pt x="37" y="0"/>
                    <a:pt x="84" y="0"/>
                  </a:cubicBezTo>
                  <a:cubicBezTo>
                    <a:pt x="130" y="0"/>
                    <a:pt x="168" y="38"/>
                    <a:pt x="168" y="85"/>
                  </a:cubicBezTo>
                  <a:cubicBezTo>
                    <a:pt x="168" y="112"/>
                    <a:pt x="139" y="167"/>
                    <a:pt x="114" y="208"/>
                  </a:cubicBezTo>
                  <a:cubicBezTo>
                    <a:pt x="113" y="210"/>
                    <a:pt x="111" y="211"/>
                    <a:pt x="109" y="2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1" name="Freeform 121">
              <a:extLst>
                <a:ext uri="{FF2B5EF4-FFF2-40B4-BE49-F238E27FC236}">
                  <a16:creationId xmlns:a16="http://schemas.microsoft.com/office/drawing/2014/main" id="{3D8231B7-8CE2-48C7-A28F-2FFC728919E2}"/>
                </a:ext>
              </a:extLst>
            </p:cNvPr>
            <p:cNvSpPr>
              <a:spLocks noEditPoints="1"/>
            </p:cNvSpPr>
            <p:nvPr/>
          </p:nvSpPr>
          <p:spPr bwMode="auto">
            <a:xfrm>
              <a:off x="6760" y="1792"/>
              <a:ext cx="109" cy="111"/>
            </a:xfrm>
            <a:custGeom>
              <a:avLst/>
              <a:gdLst>
                <a:gd name="T0" fmla="*/ 37 w 74"/>
                <a:gd name="T1" fmla="*/ 75 h 75"/>
                <a:gd name="T2" fmla="*/ 0 w 74"/>
                <a:gd name="T3" fmla="*/ 38 h 75"/>
                <a:gd name="T4" fmla="*/ 37 w 74"/>
                <a:gd name="T5" fmla="*/ 0 h 75"/>
                <a:gd name="T6" fmla="*/ 74 w 74"/>
                <a:gd name="T7" fmla="*/ 38 h 75"/>
                <a:gd name="T8" fmla="*/ 37 w 74"/>
                <a:gd name="T9" fmla="*/ 75 h 75"/>
                <a:gd name="T10" fmla="*/ 37 w 74"/>
                <a:gd name="T11" fmla="*/ 12 h 75"/>
                <a:gd name="T12" fmla="*/ 12 w 74"/>
                <a:gd name="T13" fmla="*/ 38 h 75"/>
                <a:gd name="T14" fmla="*/ 37 w 74"/>
                <a:gd name="T15" fmla="*/ 63 h 75"/>
                <a:gd name="T16" fmla="*/ 62 w 74"/>
                <a:gd name="T17" fmla="*/ 38 h 75"/>
                <a:gd name="T18" fmla="*/ 37 w 74"/>
                <a:gd name="T19"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75">
                  <a:moveTo>
                    <a:pt x="37" y="75"/>
                  </a:moveTo>
                  <a:cubicBezTo>
                    <a:pt x="16" y="75"/>
                    <a:pt x="0" y="58"/>
                    <a:pt x="0" y="38"/>
                  </a:cubicBezTo>
                  <a:cubicBezTo>
                    <a:pt x="0" y="17"/>
                    <a:pt x="16" y="0"/>
                    <a:pt x="37" y="0"/>
                  </a:cubicBezTo>
                  <a:cubicBezTo>
                    <a:pt x="57" y="0"/>
                    <a:pt x="74" y="17"/>
                    <a:pt x="74" y="38"/>
                  </a:cubicBezTo>
                  <a:cubicBezTo>
                    <a:pt x="74" y="58"/>
                    <a:pt x="57" y="75"/>
                    <a:pt x="37" y="75"/>
                  </a:cubicBezTo>
                  <a:close/>
                  <a:moveTo>
                    <a:pt x="37" y="12"/>
                  </a:moveTo>
                  <a:cubicBezTo>
                    <a:pt x="23" y="12"/>
                    <a:pt x="12" y="24"/>
                    <a:pt x="12" y="38"/>
                  </a:cubicBezTo>
                  <a:cubicBezTo>
                    <a:pt x="12" y="52"/>
                    <a:pt x="23" y="63"/>
                    <a:pt x="37" y="63"/>
                  </a:cubicBezTo>
                  <a:cubicBezTo>
                    <a:pt x="51" y="63"/>
                    <a:pt x="62" y="52"/>
                    <a:pt x="62" y="38"/>
                  </a:cubicBezTo>
                  <a:cubicBezTo>
                    <a:pt x="62" y="24"/>
                    <a:pt x="51"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03" name="Group 26">
            <a:extLst>
              <a:ext uri="{FF2B5EF4-FFF2-40B4-BE49-F238E27FC236}">
                <a16:creationId xmlns:a16="http://schemas.microsoft.com/office/drawing/2014/main" id="{86E26876-D960-4C19-892D-AA84D422A729}"/>
              </a:ext>
            </a:extLst>
          </p:cNvPr>
          <p:cNvGrpSpPr>
            <a:grpSpLocks noChangeAspect="1"/>
          </p:cNvGrpSpPr>
          <p:nvPr/>
        </p:nvGrpSpPr>
        <p:grpSpPr bwMode="auto">
          <a:xfrm>
            <a:off x="11423732" y="305354"/>
            <a:ext cx="503384" cy="503396"/>
            <a:chOff x="2402" y="439"/>
            <a:chExt cx="426" cy="426"/>
          </a:xfrm>
          <a:solidFill>
            <a:schemeClr val="bg1">
              <a:lumMod val="85000"/>
            </a:schemeClr>
          </a:solidFill>
        </p:grpSpPr>
        <p:sp>
          <p:nvSpPr>
            <p:cNvPr id="104" name="Freeform 27">
              <a:extLst>
                <a:ext uri="{FF2B5EF4-FFF2-40B4-BE49-F238E27FC236}">
                  <a16:creationId xmlns:a16="http://schemas.microsoft.com/office/drawing/2014/main" id="{9B2970C9-58C9-4651-B196-6234382008E7}"/>
                </a:ext>
              </a:extLst>
            </p:cNvPr>
            <p:cNvSpPr>
              <a:spLocks/>
            </p:cNvSpPr>
            <p:nvPr/>
          </p:nvSpPr>
          <p:spPr bwMode="auto">
            <a:xfrm>
              <a:off x="2544" y="439"/>
              <a:ext cx="284" cy="213"/>
            </a:xfrm>
            <a:custGeom>
              <a:avLst/>
              <a:gdLst>
                <a:gd name="T0" fmla="*/ 78 w 192"/>
                <a:gd name="T1" fmla="*/ 144 h 144"/>
                <a:gd name="T2" fmla="*/ 75 w 192"/>
                <a:gd name="T3" fmla="*/ 144 h 144"/>
                <a:gd name="T4" fmla="*/ 72 w 192"/>
                <a:gd name="T5" fmla="*/ 138 h 144"/>
                <a:gd name="T6" fmla="*/ 72 w 192"/>
                <a:gd name="T7" fmla="*/ 120 h 144"/>
                <a:gd name="T8" fmla="*/ 60 w 192"/>
                <a:gd name="T9" fmla="*/ 120 h 144"/>
                <a:gd name="T10" fmla="*/ 60 w 192"/>
                <a:gd name="T11" fmla="*/ 108 h 144"/>
                <a:gd name="T12" fmla="*/ 78 w 192"/>
                <a:gd name="T13" fmla="*/ 108 h 144"/>
                <a:gd name="T14" fmla="*/ 84 w 192"/>
                <a:gd name="T15" fmla="*/ 114 h 144"/>
                <a:gd name="T16" fmla="*/ 84 w 192"/>
                <a:gd name="T17" fmla="*/ 126 h 144"/>
                <a:gd name="T18" fmla="*/ 104 w 192"/>
                <a:gd name="T19" fmla="*/ 110 h 144"/>
                <a:gd name="T20" fmla="*/ 108 w 192"/>
                <a:gd name="T21" fmla="*/ 108 h 144"/>
                <a:gd name="T22" fmla="*/ 132 w 192"/>
                <a:gd name="T23" fmla="*/ 108 h 144"/>
                <a:gd name="T24" fmla="*/ 180 w 192"/>
                <a:gd name="T25" fmla="*/ 60 h 144"/>
                <a:gd name="T26" fmla="*/ 132 w 192"/>
                <a:gd name="T27" fmla="*/ 12 h 144"/>
                <a:gd name="T28" fmla="*/ 60 w 192"/>
                <a:gd name="T29" fmla="*/ 12 h 144"/>
                <a:gd name="T30" fmla="*/ 12 w 192"/>
                <a:gd name="T31" fmla="*/ 60 h 144"/>
                <a:gd name="T32" fmla="*/ 0 w 192"/>
                <a:gd name="T33" fmla="*/ 60 h 144"/>
                <a:gd name="T34" fmla="*/ 60 w 192"/>
                <a:gd name="T35" fmla="*/ 0 h 144"/>
                <a:gd name="T36" fmla="*/ 132 w 192"/>
                <a:gd name="T37" fmla="*/ 0 h 144"/>
                <a:gd name="T38" fmla="*/ 192 w 192"/>
                <a:gd name="T39" fmla="*/ 60 h 144"/>
                <a:gd name="T40" fmla="*/ 132 w 192"/>
                <a:gd name="T41" fmla="*/ 120 h 144"/>
                <a:gd name="T42" fmla="*/ 110 w 192"/>
                <a:gd name="T43" fmla="*/ 120 h 144"/>
                <a:gd name="T44" fmla="*/ 81 w 192"/>
                <a:gd name="T45" fmla="*/ 143 h 144"/>
                <a:gd name="T46" fmla="*/ 78 w 192"/>
                <a:gd name="T4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2" h="144">
                  <a:moveTo>
                    <a:pt x="78" y="144"/>
                  </a:moveTo>
                  <a:cubicBezTo>
                    <a:pt x="77" y="144"/>
                    <a:pt x="76" y="144"/>
                    <a:pt x="75" y="144"/>
                  </a:cubicBezTo>
                  <a:cubicBezTo>
                    <a:pt x="73" y="143"/>
                    <a:pt x="72" y="141"/>
                    <a:pt x="72" y="138"/>
                  </a:cubicBezTo>
                  <a:cubicBezTo>
                    <a:pt x="72" y="120"/>
                    <a:pt x="72" y="120"/>
                    <a:pt x="72" y="120"/>
                  </a:cubicBezTo>
                  <a:cubicBezTo>
                    <a:pt x="60" y="120"/>
                    <a:pt x="60" y="120"/>
                    <a:pt x="60" y="120"/>
                  </a:cubicBezTo>
                  <a:cubicBezTo>
                    <a:pt x="60" y="108"/>
                    <a:pt x="60" y="108"/>
                    <a:pt x="60" y="108"/>
                  </a:cubicBezTo>
                  <a:cubicBezTo>
                    <a:pt x="78" y="108"/>
                    <a:pt x="78" y="108"/>
                    <a:pt x="78" y="108"/>
                  </a:cubicBezTo>
                  <a:cubicBezTo>
                    <a:pt x="81" y="108"/>
                    <a:pt x="84" y="111"/>
                    <a:pt x="84" y="114"/>
                  </a:cubicBezTo>
                  <a:cubicBezTo>
                    <a:pt x="84" y="126"/>
                    <a:pt x="84" y="126"/>
                    <a:pt x="84" y="126"/>
                  </a:cubicBezTo>
                  <a:cubicBezTo>
                    <a:pt x="104" y="110"/>
                    <a:pt x="104" y="110"/>
                    <a:pt x="104" y="110"/>
                  </a:cubicBezTo>
                  <a:cubicBezTo>
                    <a:pt x="105" y="109"/>
                    <a:pt x="106" y="108"/>
                    <a:pt x="108" y="108"/>
                  </a:cubicBezTo>
                  <a:cubicBezTo>
                    <a:pt x="132" y="108"/>
                    <a:pt x="132" y="108"/>
                    <a:pt x="132" y="108"/>
                  </a:cubicBezTo>
                  <a:cubicBezTo>
                    <a:pt x="158" y="108"/>
                    <a:pt x="180" y="87"/>
                    <a:pt x="180" y="60"/>
                  </a:cubicBezTo>
                  <a:cubicBezTo>
                    <a:pt x="180" y="34"/>
                    <a:pt x="158" y="12"/>
                    <a:pt x="132" y="12"/>
                  </a:cubicBezTo>
                  <a:cubicBezTo>
                    <a:pt x="60" y="12"/>
                    <a:pt x="60" y="12"/>
                    <a:pt x="60" y="12"/>
                  </a:cubicBezTo>
                  <a:cubicBezTo>
                    <a:pt x="33" y="12"/>
                    <a:pt x="12" y="34"/>
                    <a:pt x="12" y="60"/>
                  </a:cubicBezTo>
                  <a:cubicBezTo>
                    <a:pt x="0" y="60"/>
                    <a:pt x="0" y="60"/>
                    <a:pt x="0" y="60"/>
                  </a:cubicBezTo>
                  <a:cubicBezTo>
                    <a:pt x="0" y="27"/>
                    <a:pt x="27" y="0"/>
                    <a:pt x="60" y="0"/>
                  </a:cubicBezTo>
                  <a:cubicBezTo>
                    <a:pt x="132" y="0"/>
                    <a:pt x="132" y="0"/>
                    <a:pt x="132" y="0"/>
                  </a:cubicBezTo>
                  <a:cubicBezTo>
                    <a:pt x="165" y="0"/>
                    <a:pt x="192" y="27"/>
                    <a:pt x="192" y="60"/>
                  </a:cubicBezTo>
                  <a:cubicBezTo>
                    <a:pt x="192" y="93"/>
                    <a:pt x="165" y="120"/>
                    <a:pt x="132" y="120"/>
                  </a:cubicBezTo>
                  <a:cubicBezTo>
                    <a:pt x="110" y="120"/>
                    <a:pt x="110" y="120"/>
                    <a:pt x="110" y="120"/>
                  </a:cubicBezTo>
                  <a:cubicBezTo>
                    <a:pt x="81" y="143"/>
                    <a:pt x="81" y="143"/>
                    <a:pt x="81" y="143"/>
                  </a:cubicBezTo>
                  <a:cubicBezTo>
                    <a:pt x="80" y="144"/>
                    <a:pt x="79" y="144"/>
                    <a:pt x="78"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5" name="Freeform 28">
              <a:extLst>
                <a:ext uri="{FF2B5EF4-FFF2-40B4-BE49-F238E27FC236}">
                  <a16:creationId xmlns:a16="http://schemas.microsoft.com/office/drawing/2014/main" id="{1698965D-AFDF-450D-8623-B792D9869516}"/>
                </a:ext>
              </a:extLst>
            </p:cNvPr>
            <p:cNvSpPr>
              <a:spLocks/>
            </p:cNvSpPr>
            <p:nvPr/>
          </p:nvSpPr>
          <p:spPr bwMode="auto">
            <a:xfrm>
              <a:off x="2402" y="725"/>
              <a:ext cx="284" cy="140"/>
            </a:xfrm>
            <a:custGeom>
              <a:avLst/>
              <a:gdLst>
                <a:gd name="T0" fmla="*/ 186 w 192"/>
                <a:gd name="T1" fmla="*/ 95 h 95"/>
                <a:gd name="T2" fmla="*/ 6 w 192"/>
                <a:gd name="T3" fmla="*/ 95 h 95"/>
                <a:gd name="T4" fmla="*/ 0 w 192"/>
                <a:gd name="T5" fmla="*/ 89 h 95"/>
                <a:gd name="T6" fmla="*/ 0 w 192"/>
                <a:gd name="T7" fmla="*/ 71 h 95"/>
                <a:gd name="T8" fmla="*/ 22 w 192"/>
                <a:gd name="T9" fmla="*/ 39 h 95"/>
                <a:gd name="T10" fmla="*/ 66 w 192"/>
                <a:gd name="T11" fmla="*/ 23 h 95"/>
                <a:gd name="T12" fmla="*/ 66 w 192"/>
                <a:gd name="T13" fmla="*/ 1 h 95"/>
                <a:gd name="T14" fmla="*/ 78 w 192"/>
                <a:gd name="T15" fmla="*/ 1 h 95"/>
                <a:gd name="T16" fmla="*/ 78 w 192"/>
                <a:gd name="T17" fmla="*/ 28 h 95"/>
                <a:gd name="T18" fmla="*/ 74 w 192"/>
                <a:gd name="T19" fmla="*/ 33 h 95"/>
                <a:gd name="T20" fmla="*/ 26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2" y="95"/>
                    <a:pt x="0" y="93"/>
                    <a:pt x="0" y="89"/>
                  </a:cubicBezTo>
                  <a:cubicBezTo>
                    <a:pt x="0" y="71"/>
                    <a:pt x="0" y="71"/>
                    <a:pt x="0" y="71"/>
                  </a:cubicBezTo>
                  <a:cubicBezTo>
                    <a:pt x="0" y="57"/>
                    <a:pt x="9" y="44"/>
                    <a:pt x="22" y="39"/>
                  </a:cubicBezTo>
                  <a:cubicBezTo>
                    <a:pt x="66" y="23"/>
                    <a:pt x="66" y="23"/>
                    <a:pt x="66" y="23"/>
                  </a:cubicBezTo>
                  <a:cubicBezTo>
                    <a:pt x="66" y="1"/>
                    <a:pt x="66" y="1"/>
                    <a:pt x="66" y="1"/>
                  </a:cubicBezTo>
                  <a:cubicBezTo>
                    <a:pt x="78" y="1"/>
                    <a:pt x="78" y="1"/>
                    <a:pt x="78" y="1"/>
                  </a:cubicBezTo>
                  <a:cubicBezTo>
                    <a:pt x="78" y="28"/>
                    <a:pt x="78" y="28"/>
                    <a:pt x="78" y="28"/>
                  </a:cubicBezTo>
                  <a:cubicBezTo>
                    <a:pt x="78" y="30"/>
                    <a:pt x="76" y="32"/>
                    <a:pt x="74" y="33"/>
                  </a:cubicBezTo>
                  <a:cubicBezTo>
                    <a:pt x="26" y="50"/>
                    <a:pt x="26" y="50"/>
                    <a:pt x="26"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5"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6" name="Freeform 29">
              <a:extLst>
                <a:ext uri="{FF2B5EF4-FFF2-40B4-BE49-F238E27FC236}">
                  <a16:creationId xmlns:a16="http://schemas.microsoft.com/office/drawing/2014/main" id="{359B59CB-E14A-4037-BDCC-F2380DBC4DB9}"/>
                </a:ext>
              </a:extLst>
            </p:cNvPr>
            <p:cNvSpPr>
              <a:spLocks noEditPoints="1"/>
            </p:cNvSpPr>
            <p:nvPr/>
          </p:nvSpPr>
          <p:spPr bwMode="auto">
            <a:xfrm>
              <a:off x="2463" y="560"/>
              <a:ext cx="158" cy="187"/>
            </a:xfrm>
            <a:custGeom>
              <a:avLst/>
              <a:gdLst>
                <a:gd name="T0" fmla="*/ 53 w 107"/>
                <a:gd name="T1" fmla="*/ 126 h 126"/>
                <a:gd name="T2" fmla="*/ 0 w 107"/>
                <a:gd name="T3" fmla="*/ 63 h 126"/>
                <a:gd name="T4" fmla="*/ 53 w 107"/>
                <a:gd name="T5" fmla="*/ 0 h 126"/>
                <a:gd name="T6" fmla="*/ 107 w 107"/>
                <a:gd name="T7" fmla="*/ 63 h 126"/>
                <a:gd name="T8" fmla="*/ 53 w 107"/>
                <a:gd name="T9" fmla="*/ 126 h 126"/>
                <a:gd name="T10" fmla="*/ 53 w 107"/>
                <a:gd name="T11" fmla="*/ 12 h 126"/>
                <a:gd name="T12" fmla="*/ 12 w 107"/>
                <a:gd name="T13" fmla="*/ 63 h 126"/>
                <a:gd name="T14" fmla="*/ 53 w 107"/>
                <a:gd name="T15" fmla="*/ 114 h 126"/>
                <a:gd name="T16" fmla="*/ 95 w 107"/>
                <a:gd name="T17" fmla="*/ 63 h 126"/>
                <a:gd name="T18" fmla="*/ 53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3" y="126"/>
                  </a:moveTo>
                  <a:cubicBezTo>
                    <a:pt x="24" y="126"/>
                    <a:pt x="0" y="98"/>
                    <a:pt x="0" y="63"/>
                  </a:cubicBezTo>
                  <a:cubicBezTo>
                    <a:pt x="0" y="28"/>
                    <a:pt x="24" y="0"/>
                    <a:pt x="53" y="0"/>
                  </a:cubicBezTo>
                  <a:cubicBezTo>
                    <a:pt x="83" y="0"/>
                    <a:pt x="107" y="28"/>
                    <a:pt x="107" y="63"/>
                  </a:cubicBezTo>
                  <a:cubicBezTo>
                    <a:pt x="107" y="98"/>
                    <a:pt x="83" y="126"/>
                    <a:pt x="53" y="126"/>
                  </a:cubicBezTo>
                  <a:close/>
                  <a:moveTo>
                    <a:pt x="53" y="12"/>
                  </a:moveTo>
                  <a:cubicBezTo>
                    <a:pt x="31" y="12"/>
                    <a:pt x="12" y="35"/>
                    <a:pt x="12" y="63"/>
                  </a:cubicBezTo>
                  <a:cubicBezTo>
                    <a:pt x="12" y="91"/>
                    <a:pt x="31" y="114"/>
                    <a:pt x="53" y="114"/>
                  </a:cubicBezTo>
                  <a:cubicBezTo>
                    <a:pt x="76" y="114"/>
                    <a:pt x="95" y="91"/>
                    <a:pt x="95" y="63"/>
                  </a:cubicBezTo>
                  <a:cubicBezTo>
                    <a:pt x="95"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7" name="Freeform 30">
              <a:extLst>
                <a:ext uri="{FF2B5EF4-FFF2-40B4-BE49-F238E27FC236}">
                  <a16:creationId xmlns:a16="http://schemas.microsoft.com/office/drawing/2014/main" id="{869E0E98-FBD1-4051-9DF2-377B3E1B696D}"/>
                </a:ext>
              </a:extLst>
            </p:cNvPr>
            <p:cNvSpPr>
              <a:spLocks/>
            </p:cNvSpPr>
            <p:nvPr/>
          </p:nvSpPr>
          <p:spPr bwMode="auto">
            <a:xfrm>
              <a:off x="2469" y="611"/>
              <a:ext cx="143" cy="45"/>
            </a:xfrm>
            <a:custGeom>
              <a:avLst/>
              <a:gdLst>
                <a:gd name="T0" fmla="*/ 84 w 97"/>
                <a:gd name="T1" fmla="*/ 31 h 31"/>
                <a:gd name="T2" fmla="*/ 56 w 97"/>
                <a:gd name="T3" fmla="*/ 16 h 31"/>
                <a:gd name="T4" fmla="*/ 21 w 97"/>
                <a:gd name="T5" fmla="*/ 30 h 31"/>
                <a:gd name="T6" fmla="*/ 0 w 97"/>
                <a:gd name="T7" fmla="*/ 25 h 31"/>
                <a:gd name="T8" fmla="*/ 5 w 97"/>
                <a:gd name="T9" fmla="*/ 15 h 31"/>
                <a:gd name="T10" fmla="*/ 21 w 97"/>
                <a:gd name="T11" fmla="*/ 18 h 31"/>
                <a:gd name="T12" fmla="*/ 51 w 97"/>
                <a:gd name="T13" fmla="*/ 3 h 31"/>
                <a:gd name="T14" fmla="*/ 57 w 97"/>
                <a:gd name="T15" fmla="*/ 0 h 31"/>
                <a:gd name="T16" fmla="*/ 62 w 97"/>
                <a:gd name="T17" fmla="*/ 3 h 31"/>
                <a:gd name="T18" fmla="*/ 91 w 97"/>
                <a:gd name="T19" fmla="*/ 18 h 31"/>
                <a:gd name="T20" fmla="*/ 94 w 97"/>
                <a:gd name="T21" fmla="*/ 18 h 31"/>
                <a:gd name="T22" fmla="*/ 96 w 97"/>
                <a:gd name="T23" fmla="*/ 18 h 31"/>
                <a:gd name="T24" fmla="*/ 97 w 97"/>
                <a:gd name="T25" fmla="*/ 30 h 31"/>
                <a:gd name="T26" fmla="*/ 95 w 97"/>
                <a:gd name="T27" fmla="*/ 30 h 31"/>
                <a:gd name="T28" fmla="*/ 93 w 97"/>
                <a:gd name="T29" fmla="*/ 30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6"/>
                    <a:pt x="56" y="16"/>
                  </a:cubicBezTo>
                  <a:cubicBezTo>
                    <a:pt x="48" y="24"/>
                    <a:pt x="34" y="30"/>
                    <a:pt x="21" y="30"/>
                  </a:cubicBezTo>
                  <a:cubicBezTo>
                    <a:pt x="13" y="30"/>
                    <a:pt x="6" y="29"/>
                    <a:pt x="0" y="25"/>
                  </a:cubicBezTo>
                  <a:cubicBezTo>
                    <a:pt x="5" y="15"/>
                    <a:pt x="5" y="15"/>
                    <a:pt x="5" y="15"/>
                  </a:cubicBezTo>
                  <a:cubicBezTo>
                    <a:pt x="10" y="17"/>
                    <a:pt x="15" y="18"/>
                    <a:pt x="21" y="18"/>
                  </a:cubicBezTo>
                  <a:cubicBezTo>
                    <a:pt x="33" y="18"/>
                    <a:pt x="47" y="11"/>
                    <a:pt x="51" y="3"/>
                  </a:cubicBezTo>
                  <a:cubicBezTo>
                    <a:pt x="52" y="1"/>
                    <a:pt x="54" y="0"/>
                    <a:pt x="57" y="0"/>
                  </a:cubicBezTo>
                  <a:cubicBezTo>
                    <a:pt x="59" y="0"/>
                    <a:pt x="61" y="1"/>
                    <a:pt x="62" y="3"/>
                  </a:cubicBezTo>
                  <a:cubicBezTo>
                    <a:pt x="70" y="17"/>
                    <a:pt x="78" y="21"/>
                    <a:pt x="91" y="18"/>
                  </a:cubicBezTo>
                  <a:cubicBezTo>
                    <a:pt x="92" y="18"/>
                    <a:pt x="93" y="18"/>
                    <a:pt x="94" y="18"/>
                  </a:cubicBezTo>
                  <a:cubicBezTo>
                    <a:pt x="95" y="18"/>
                    <a:pt x="95" y="18"/>
                    <a:pt x="96" y="18"/>
                  </a:cubicBezTo>
                  <a:cubicBezTo>
                    <a:pt x="97" y="30"/>
                    <a:pt x="97" y="30"/>
                    <a:pt x="97" y="30"/>
                  </a:cubicBezTo>
                  <a:cubicBezTo>
                    <a:pt x="96" y="30"/>
                    <a:pt x="96" y="30"/>
                    <a:pt x="95" y="30"/>
                  </a:cubicBezTo>
                  <a:cubicBezTo>
                    <a:pt x="94" y="30"/>
                    <a:pt x="94" y="30"/>
                    <a:pt x="93"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8" name="Rectangle 31">
              <a:extLst>
                <a:ext uri="{FF2B5EF4-FFF2-40B4-BE49-F238E27FC236}">
                  <a16:creationId xmlns:a16="http://schemas.microsoft.com/office/drawing/2014/main" id="{6199D02E-D0F3-46C5-AA06-2B856799778A}"/>
                </a:ext>
              </a:extLst>
            </p:cNvPr>
            <p:cNvSpPr>
              <a:spLocks noChangeArrowheads="1"/>
            </p:cNvSpPr>
            <p:nvPr/>
          </p:nvSpPr>
          <p:spPr bwMode="auto">
            <a:xfrm>
              <a:off x="2739" y="528"/>
              <a:ext cx="18"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9" name="Rectangle 32">
              <a:extLst>
                <a:ext uri="{FF2B5EF4-FFF2-40B4-BE49-F238E27FC236}">
                  <a16:creationId xmlns:a16="http://schemas.microsoft.com/office/drawing/2014/main" id="{E345BA90-184A-4161-9297-411B21361242}"/>
                </a:ext>
              </a:extLst>
            </p:cNvPr>
            <p:cNvSpPr>
              <a:spLocks noChangeArrowheads="1"/>
            </p:cNvSpPr>
            <p:nvPr/>
          </p:nvSpPr>
          <p:spPr bwMode="auto">
            <a:xfrm>
              <a:off x="2686" y="528"/>
              <a:ext cx="18"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0" name="Rectangle 33">
              <a:extLst>
                <a:ext uri="{FF2B5EF4-FFF2-40B4-BE49-F238E27FC236}">
                  <a16:creationId xmlns:a16="http://schemas.microsoft.com/office/drawing/2014/main" id="{DC47939C-FE85-4CBF-8A55-F043BF697E20}"/>
                </a:ext>
              </a:extLst>
            </p:cNvPr>
            <p:cNvSpPr>
              <a:spLocks noChangeArrowheads="1"/>
            </p:cNvSpPr>
            <p:nvPr/>
          </p:nvSpPr>
          <p:spPr bwMode="auto">
            <a:xfrm>
              <a:off x="2633" y="528"/>
              <a:ext cx="18"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93" name="Freeform 165">
            <a:extLst>
              <a:ext uri="{FF2B5EF4-FFF2-40B4-BE49-F238E27FC236}">
                <a16:creationId xmlns:a16="http://schemas.microsoft.com/office/drawing/2014/main" id="{752CF2AF-C347-4EF8-B16E-F8674B8215DD}"/>
              </a:ext>
            </a:extLst>
          </p:cNvPr>
          <p:cNvSpPr>
            <a:spLocks noEditPoints="1"/>
          </p:cNvSpPr>
          <p:nvPr/>
        </p:nvSpPr>
        <p:spPr bwMode="auto">
          <a:xfrm>
            <a:off x="1052474" y="3833583"/>
            <a:ext cx="445544" cy="444500"/>
          </a:xfrm>
          <a:custGeom>
            <a:avLst/>
            <a:gdLst>
              <a:gd name="T0" fmla="*/ 282 w 288"/>
              <a:gd name="T1" fmla="*/ 288 h 288"/>
              <a:gd name="T2" fmla="*/ 6 w 288"/>
              <a:gd name="T3" fmla="*/ 288 h 288"/>
              <a:gd name="T4" fmla="*/ 0 w 288"/>
              <a:gd name="T5" fmla="*/ 282 h 288"/>
              <a:gd name="T6" fmla="*/ 0 w 288"/>
              <a:gd name="T7" fmla="*/ 6 h 288"/>
              <a:gd name="T8" fmla="*/ 6 w 288"/>
              <a:gd name="T9" fmla="*/ 0 h 288"/>
              <a:gd name="T10" fmla="*/ 282 w 288"/>
              <a:gd name="T11" fmla="*/ 0 h 288"/>
              <a:gd name="T12" fmla="*/ 288 w 288"/>
              <a:gd name="T13" fmla="*/ 6 h 288"/>
              <a:gd name="T14" fmla="*/ 288 w 288"/>
              <a:gd name="T15" fmla="*/ 282 h 288"/>
              <a:gd name="T16" fmla="*/ 282 w 288"/>
              <a:gd name="T17" fmla="*/ 288 h 288"/>
              <a:gd name="T18" fmla="*/ 12 w 288"/>
              <a:gd name="T19" fmla="*/ 276 h 288"/>
              <a:gd name="T20" fmla="*/ 276 w 288"/>
              <a:gd name="T21" fmla="*/ 276 h 288"/>
              <a:gd name="T22" fmla="*/ 276 w 288"/>
              <a:gd name="T23" fmla="*/ 12 h 288"/>
              <a:gd name="T24" fmla="*/ 12 w 288"/>
              <a:gd name="T25" fmla="*/ 12 h 288"/>
              <a:gd name="T26" fmla="*/ 12 w 288"/>
              <a:gd name="T27" fmla="*/ 276 h 288"/>
              <a:gd name="T28" fmla="*/ 168 w 288"/>
              <a:gd name="T29" fmla="*/ 216 h 288"/>
              <a:gd name="T30" fmla="*/ 114 w 288"/>
              <a:gd name="T31" fmla="*/ 216 h 288"/>
              <a:gd name="T32" fmla="*/ 108 w 288"/>
              <a:gd name="T33" fmla="*/ 212 h 288"/>
              <a:gd name="T34" fmla="*/ 110 w 288"/>
              <a:gd name="T35" fmla="*/ 206 h 288"/>
              <a:gd name="T36" fmla="*/ 147 w 288"/>
              <a:gd name="T37" fmla="*/ 168 h 288"/>
              <a:gd name="T38" fmla="*/ 54 w 288"/>
              <a:gd name="T39" fmla="*/ 168 h 288"/>
              <a:gd name="T40" fmla="*/ 48 w 288"/>
              <a:gd name="T41" fmla="*/ 162 h 288"/>
              <a:gd name="T42" fmla="*/ 48 w 288"/>
              <a:gd name="T43" fmla="*/ 126 h 288"/>
              <a:gd name="T44" fmla="*/ 54 w 288"/>
              <a:gd name="T45" fmla="*/ 120 h 288"/>
              <a:gd name="T46" fmla="*/ 147 w 288"/>
              <a:gd name="T47" fmla="*/ 120 h 288"/>
              <a:gd name="T48" fmla="*/ 110 w 288"/>
              <a:gd name="T49" fmla="*/ 82 h 288"/>
              <a:gd name="T50" fmla="*/ 108 w 288"/>
              <a:gd name="T51" fmla="*/ 76 h 288"/>
              <a:gd name="T52" fmla="*/ 114 w 288"/>
              <a:gd name="T53" fmla="*/ 72 h 288"/>
              <a:gd name="T54" fmla="*/ 168 w 288"/>
              <a:gd name="T55" fmla="*/ 72 h 288"/>
              <a:gd name="T56" fmla="*/ 172 w 288"/>
              <a:gd name="T57" fmla="*/ 74 h 288"/>
              <a:gd name="T58" fmla="*/ 232 w 288"/>
              <a:gd name="T59" fmla="*/ 140 h 288"/>
              <a:gd name="T60" fmla="*/ 232 w 288"/>
              <a:gd name="T61" fmla="*/ 148 h 288"/>
              <a:gd name="T62" fmla="*/ 172 w 288"/>
              <a:gd name="T63" fmla="*/ 214 h 288"/>
              <a:gd name="T64" fmla="*/ 168 w 288"/>
              <a:gd name="T65" fmla="*/ 216 h 288"/>
              <a:gd name="T66" fmla="*/ 128 w 288"/>
              <a:gd name="T67" fmla="*/ 204 h 288"/>
              <a:gd name="T68" fmla="*/ 165 w 288"/>
              <a:gd name="T69" fmla="*/ 204 h 288"/>
              <a:gd name="T70" fmla="*/ 220 w 288"/>
              <a:gd name="T71" fmla="*/ 144 h 288"/>
              <a:gd name="T72" fmla="*/ 165 w 288"/>
              <a:gd name="T73" fmla="*/ 84 h 288"/>
              <a:gd name="T74" fmla="*/ 128 w 288"/>
              <a:gd name="T75" fmla="*/ 84 h 288"/>
              <a:gd name="T76" fmla="*/ 166 w 288"/>
              <a:gd name="T77" fmla="*/ 122 h 288"/>
              <a:gd name="T78" fmla="*/ 167 w 288"/>
              <a:gd name="T79" fmla="*/ 129 h 288"/>
              <a:gd name="T80" fmla="*/ 162 w 288"/>
              <a:gd name="T81" fmla="*/ 132 h 288"/>
              <a:gd name="T82" fmla="*/ 60 w 288"/>
              <a:gd name="T83" fmla="*/ 132 h 288"/>
              <a:gd name="T84" fmla="*/ 60 w 288"/>
              <a:gd name="T85" fmla="*/ 156 h 288"/>
              <a:gd name="T86" fmla="*/ 162 w 288"/>
              <a:gd name="T87" fmla="*/ 156 h 288"/>
              <a:gd name="T88" fmla="*/ 167 w 288"/>
              <a:gd name="T89" fmla="*/ 160 h 288"/>
              <a:gd name="T90" fmla="*/ 166 w 288"/>
              <a:gd name="T91" fmla="*/ 166 h 288"/>
              <a:gd name="T92" fmla="*/ 128 w 288"/>
              <a:gd name="T93" fmla="*/ 20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8" h="288">
                <a:moveTo>
                  <a:pt x="282" y="288"/>
                </a:moveTo>
                <a:cubicBezTo>
                  <a:pt x="6" y="288"/>
                  <a:pt x="6" y="288"/>
                  <a:pt x="6" y="288"/>
                </a:cubicBezTo>
                <a:cubicBezTo>
                  <a:pt x="3" y="288"/>
                  <a:pt x="0" y="286"/>
                  <a:pt x="0" y="282"/>
                </a:cubicBezTo>
                <a:cubicBezTo>
                  <a:pt x="0" y="6"/>
                  <a:pt x="0" y="6"/>
                  <a:pt x="0" y="6"/>
                </a:cubicBezTo>
                <a:cubicBezTo>
                  <a:pt x="0" y="3"/>
                  <a:pt x="3" y="0"/>
                  <a:pt x="6" y="0"/>
                </a:cubicBezTo>
                <a:cubicBezTo>
                  <a:pt x="282" y="0"/>
                  <a:pt x="282" y="0"/>
                  <a:pt x="282" y="0"/>
                </a:cubicBezTo>
                <a:cubicBezTo>
                  <a:pt x="285" y="0"/>
                  <a:pt x="288" y="3"/>
                  <a:pt x="288" y="6"/>
                </a:cubicBezTo>
                <a:cubicBezTo>
                  <a:pt x="288" y="282"/>
                  <a:pt x="288" y="282"/>
                  <a:pt x="288" y="282"/>
                </a:cubicBezTo>
                <a:cubicBezTo>
                  <a:pt x="288" y="286"/>
                  <a:pt x="285" y="288"/>
                  <a:pt x="282" y="288"/>
                </a:cubicBezTo>
                <a:close/>
                <a:moveTo>
                  <a:pt x="12" y="276"/>
                </a:moveTo>
                <a:cubicBezTo>
                  <a:pt x="276" y="276"/>
                  <a:pt x="276" y="276"/>
                  <a:pt x="276" y="276"/>
                </a:cubicBezTo>
                <a:cubicBezTo>
                  <a:pt x="276" y="12"/>
                  <a:pt x="276" y="12"/>
                  <a:pt x="276" y="12"/>
                </a:cubicBezTo>
                <a:cubicBezTo>
                  <a:pt x="12" y="12"/>
                  <a:pt x="12" y="12"/>
                  <a:pt x="12" y="12"/>
                </a:cubicBezTo>
                <a:lnTo>
                  <a:pt x="12" y="276"/>
                </a:lnTo>
                <a:close/>
                <a:moveTo>
                  <a:pt x="168" y="216"/>
                </a:moveTo>
                <a:cubicBezTo>
                  <a:pt x="114" y="216"/>
                  <a:pt x="114" y="216"/>
                  <a:pt x="114" y="216"/>
                </a:cubicBezTo>
                <a:cubicBezTo>
                  <a:pt x="111" y="216"/>
                  <a:pt x="109" y="215"/>
                  <a:pt x="108" y="212"/>
                </a:cubicBezTo>
                <a:cubicBezTo>
                  <a:pt x="107" y="210"/>
                  <a:pt x="108" y="208"/>
                  <a:pt x="110" y="206"/>
                </a:cubicBezTo>
                <a:cubicBezTo>
                  <a:pt x="147" y="168"/>
                  <a:pt x="147" y="168"/>
                  <a:pt x="147" y="168"/>
                </a:cubicBezTo>
                <a:cubicBezTo>
                  <a:pt x="54" y="168"/>
                  <a:pt x="54" y="168"/>
                  <a:pt x="54" y="168"/>
                </a:cubicBezTo>
                <a:cubicBezTo>
                  <a:pt x="51" y="168"/>
                  <a:pt x="48" y="166"/>
                  <a:pt x="48" y="162"/>
                </a:cubicBezTo>
                <a:cubicBezTo>
                  <a:pt x="48" y="126"/>
                  <a:pt x="48" y="126"/>
                  <a:pt x="48" y="126"/>
                </a:cubicBezTo>
                <a:cubicBezTo>
                  <a:pt x="48" y="123"/>
                  <a:pt x="51" y="120"/>
                  <a:pt x="54" y="120"/>
                </a:cubicBezTo>
                <a:cubicBezTo>
                  <a:pt x="147" y="120"/>
                  <a:pt x="147" y="120"/>
                  <a:pt x="147" y="120"/>
                </a:cubicBezTo>
                <a:cubicBezTo>
                  <a:pt x="110" y="82"/>
                  <a:pt x="110" y="82"/>
                  <a:pt x="110" y="82"/>
                </a:cubicBezTo>
                <a:cubicBezTo>
                  <a:pt x="108" y="81"/>
                  <a:pt x="107" y="78"/>
                  <a:pt x="108" y="76"/>
                </a:cubicBezTo>
                <a:cubicBezTo>
                  <a:pt x="109" y="74"/>
                  <a:pt x="111" y="72"/>
                  <a:pt x="114" y="72"/>
                </a:cubicBezTo>
                <a:cubicBezTo>
                  <a:pt x="168" y="72"/>
                  <a:pt x="168" y="72"/>
                  <a:pt x="168" y="72"/>
                </a:cubicBezTo>
                <a:cubicBezTo>
                  <a:pt x="170" y="72"/>
                  <a:pt x="171" y="73"/>
                  <a:pt x="172" y="74"/>
                </a:cubicBezTo>
                <a:cubicBezTo>
                  <a:pt x="232" y="140"/>
                  <a:pt x="232" y="140"/>
                  <a:pt x="232" y="140"/>
                </a:cubicBezTo>
                <a:cubicBezTo>
                  <a:pt x="234" y="142"/>
                  <a:pt x="234" y="146"/>
                  <a:pt x="232" y="148"/>
                </a:cubicBezTo>
                <a:cubicBezTo>
                  <a:pt x="172" y="214"/>
                  <a:pt x="172" y="214"/>
                  <a:pt x="172" y="214"/>
                </a:cubicBezTo>
                <a:cubicBezTo>
                  <a:pt x="171" y="215"/>
                  <a:pt x="170" y="216"/>
                  <a:pt x="168" y="216"/>
                </a:cubicBezTo>
                <a:close/>
                <a:moveTo>
                  <a:pt x="128" y="204"/>
                </a:moveTo>
                <a:cubicBezTo>
                  <a:pt x="165" y="204"/>
                  <a:pt x="165" y="204"/>
                  <a:pt x="165" y="204"/>
                </a:cubicBezTo>
                <a:cubicBezTo>
                  <a:pt x="220" y="144"/>
                  <a:pt x="220" y="144"/>
                  <a:pt x="220" y="144"/>
                </a:cubicBezTo>
                <a:cubicBezTo>
                  <a:pt x="165" y="84"/>
                  <a:pt x="165" y="84"/>
                  <a:pt x="165" y="84"/>
                </a:cubicBezTo>
                <a:cubicBezTo>
                  <a:pt x="128" y="84"/>
                  <a:pt x="128" y="84"/>
                  <a:pt x="128" y="84"/>
                </a:cubicBezTo>
                <a:cubicBezTo>
                  <a:pt x="166" y="122"/>
                  <a:pt x="166" y="122"/>
                  <a:pt x="166" y="122"/>
                </a:cubicBezTo>
                <a:cubicBezTo>
                  <a:pt x="168" y="124"/>
                  <a:pt x="168" y="126"/>
                  <a:pt x="167" y="129"/>
                </a:cubicBezTo>
                <a:cubicBezTo>
                  <a:pt x="166" y="131"/>
                  <a:pt x="164" y="132"/>
                  <a:pt x="162" y="132"/>
                </a:cubicBezTo>
                <a:cubicBezTo>
                  <a:pt x="60" y="132"/>
                  <a:pt x="60" y="132"/>
                  <a:pt x="60" y="132"/>
                </a:cubicBezTo>
                <a:cubicBezTo>
                  <a:pt x="60" y="156"/>
                  <a:pt x="60" y="156"/>
                  <a:pt x="60" y="156"/>
                </a:cubicBezTo>
                <a:cubicBezTo>
                  <a:pt x="162" y="156"/>
                  <a:pt x="162" y="156"/>
                  <a:pt x="162" y="156"/>
                </a:cubicBezTo>
                <a:cubicBezTo>
                  <a:pt x="164" y="156"/>
                  <a:pt x="166" y="158"/>
                  <a:pt x="167" y="160"/>
                </a:cubicBezTo>
                <a:cubicBezTo>
                  <a:pt x="168" y="162"/>
                  <a:pt x="168" y="165"/>
                  <a:pt x="166" y="166"/>
                </a:cubicBezTo>
                <a:lnTo>
                  <a:pt x="128" y="20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4" name="Freeform 43">
            <a:extLst>
              <a:ext uri="{FF2B5EF4-FFF2-40B4-BE49-F238E27FC236}">
                <a16:creationId xmlns:a16="http://schemas.microsoft.com/office/drawing/2014/main" id="{02727756-3D3B-4098-801D-0D00E0F4C245}"/>
              </a:ext>
            </a:extLst>
          </p:cNvPr>
          <p:cNvSpPr>
            <a:spLocks noChangeAspect="1" noEditPoints="1"/>
          </p:cNvSpPr>
          <p:nvPr/>
        </p:nvSpPr>
        <p:spPr bwMode="auto">
          <a:xfrm>
            <a:off x="6709866" y="2690538"/>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158" name="Table 4">
            <a:extLst>
              <a:ext uri="{FF2B5EF4-FFF2-40B4-BE49-F238E27FC236}">
                <a16:creationId xmlns:a16="http://schemas.microsoft.com/office/drawing/2014/main" id="{DC389D96-7D30-4CCF-A1A6-275715B218DE}"/>
              </a:ext>
            </a:extLst>
          </p:cNvPr>
          <p:cNvGraphicFramePr>
            <a:graphicFrameLocks noGrp="1"/>
          </p:cNvGraphicFramePr>
          <p:nvPr>
            <p:extLst>
              <p:ext uri="{D42A27DB-BD31-4B8C-83A1-F6EECF244321}">
                <p14:modId xmlns:p14="http://schemas.microsoft.com/office/powerpoint/2010/main" val="3701769569"/>
              </p:ext>
            </p:extLst>
          </p:nvPr>
        </p:nvGraphicFramePr>
        <p:xfrm>
          <a:off x="6567707" y="1181721"/>
          <a:ext cx="5458030" cy="3856096"/>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“Nazorg”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latin typeface="+mn-lt"/>
                        </a:rPr>
                        <a:t>Digitale matching module</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402002">
                <a:tc>
                  <a:txBody>
                    <a:bodyPr/>
                    <a:lstStyle/>
                    <a:p>
                      <a:endParaRPr lang="nl-NL" sz="1400" dirty="0"/>
                    </a:p>
                  </a:txBody>
                  <a:tcPr>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Digitale afspraakmodule (incl. notificatie functionaliteit)</a:t>
                      </a:r>
                      <a:endParaRPr lang="nl-NL" sz="1400" dirty="0">
                        <a:latin typeface="+mn-lt"/>
                      </a:endParaRPr>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668739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456715909"/>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50441259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met bedrijven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01129577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Interactie </a:t>
                      </a:r>
                      <a:r>
                        <a:rPr lang="en-US" sz="1400" dirty="0" smtClean="0">
                          <a:solidFill>
                            <a:schemeClr val="tx1"/>
                          </a:solidFill>
                          <a:latin typeface="+mn-lt"/>
                          <a:cs typeface="Calibri" panose="020F0502020204030204" pitchFamily="34" charset="0"/>
                        </a:rPr>
                        <a:t>kandidaat,</a:t>
                      </a:r>
                      <a:r>
                        <a:rPr lang="en-US" sz="1400" baseline="0" dirty="0" smtClean="0">
                          <a:solidFill>
                            <a:schemeClr val="tx1"/>
                          </a:solidFill>
                          <a:latin typeface="+mn-lt"/>
                          <a:cs typeface="Calibri" panose="020F0502020204030204" pitchFamily="34" charset="0"/>
                        </a:rPr>
                        <a:t> </a:t>
                      </a:r>
                      <a:r>
                        <a:rPr lang="en-US" sz="1400" dirty="0" smtClean="0">
                          <a:solidFill>
                            <a:schemeClr val="tx1"/>
                          </a:solidFill>
                          <a:latin typeface="+mn-lt"/>
                          <a:cs typeface="Calibri" panose="020F0502020204030204" pitchFamily="34" charset="0"/>
                        </a:rPr>
                        <a:t>werkgever en</a:t>
                      </a:r>
                      <a:r>
                        <a:rPr lang="en-US" sz="1400" baseline="0" dirty="0" smtClean="0">
                          <a:solidFill>
                            <a:schemeClr val="tx1"/>
                          </a:solidFill>
                          <a:latin typeface="+mn-lt"/>
                          <a:cs typeface="Calibri" panose="020F0502020204030204" pitchFamily="34" charset="0"/>
                        </a:rPr>
                        <a:t> burger</a:t>
                      </a:r>
                      <a:endParaRPr lang="en-US" sz="1400" dirty="0">
                        <a:solidFill>
                          <a:schemeClr val="tx1"/>
                        </a:solidFill>
                        <a:latin typeface="+mn-lt"/>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92601399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049576116"/>
                  </a:ext>
                </a:extLst>
              </a:tr>
            </a:tbl>
          </a:graphicData>
        </a:graphic>
      </p:graphicFrame>
      <p:grpSp>
        <p:nvGrpSpPr>
          <p:cNvPr id="176" name="Group 15">
            <a:extLst>
              <a:ext uri="{FF2B5EF4-FFF2-40B4-BE49-F238E27FC236}">
                <a16:creationId xmlns:a16="http://schemas.microsoft.com/office/drawing/2014/main" id="{25896C1C-CB6B-42C9-9881-5BBAF65D6683}"/>
              </a:ext>
            </a:extLst>
          </p:cNvPr>
          <p:cNvGrpSpPr>
            <a:grpSpLocks noChangeAspect="1"/>
          </p:cNvGrpSpPr>
          <p:nvPr/>
        </p:nvGrpSpPr>
        <p:grpSpPr bwMode="auto">
          <a:xfrm>
            <a:off x="6737349" y="3118144"/>
            <a:ext cx="238125" cy="238919"/>
            <a:chOff x="1877" y="2122"/>
            <a:chExt cx="300" cy="301"/>
          </a:xfrm>
          <a:solidFill>
            <a:srgbClr val="FF0000"/>
          </a:solidFill>
        </p:grpSpPr>
        <p:sp>
          <p:nvSpPr>
            <p:cNvPr id="177" name="Freeform 16">
              <a:extLst>
                <a:ext uri="{FF2B5EF4-FFF2-40B4-BE49-F238E27FC236}">
                  <a16:creationId xmlns:a16="http://schemas.microsoft.com/office/drawing/2014/main" id="{9EDA77C3-205B-4D75-ABFE-BCFF11853CBC}"/>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9" name="Freeform 17">
              <a:extLst>
                <a:ext uri="{FF2B5EF4-FFF2-40B4-BE49-F238E27FC236}">
                  <a16:creationId xmlns:a16="http://schemas.microsoft.com/office/drawing/2014/main" id="{4129F41A-8722-4A73-B23D-A5B21C801862}"/>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0" name="Freeform 18">
              <a:extLst>
                <a:ext uri="{FF2B5EF4-FFF2-40B4-BE49-F238E27FC236}">
                  <a16:creationId xmlns:a16="http://schemas.microsoft.com/office/drawing/2014/main" id="{8DAAAFF6-AD28-4E4F-9C89-8B6BBBCB64BE}"/>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1" name="Freeform 19">
              <a:extLst>
                <a:ext uri="{FF2B5EF4-FFF2-40B4-BE49-F238E27FC236}">
                  <a16:creationId xmlns:a16="http://schemas.microsoft.com/office/drawing/2014/main" id="{06DDB947-1D8A-488E-ABC6-D63A96AA39D4}"/>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4" name="Freeform 20">
              <a:extLst>
                <a:ext uri="{FF2B5EF4-FFF2-40B4-BE49-F238E27FC236}">
                  <a16:creationId xmlns:a16="http://schemas.microsoft.com/office/drawing/2014/main" id="{D6916A17-9D8C-444A-BAEC-B902AAF9761A}"/>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5" name="Freeform 21">
              <a:extLst>
                <a:ext uri="{FF2B5EF4-FFF2-40B4-BE49-F238E27FC236}">
                  <a16:creationId xmlns:a16="http://schemas.microsoft.com/office/drawing/2014/main" id="{93370B72-808A-494E-AF1B-E7428928761B}"/>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6" name="Freeform 22">
              <a:extLst>
                <a:ext uri="{FF2B5EF4-FFF2-40B4-BE49-F238E27FC236}">
                  <a16:creationId xmlns:a16="http://schemas.microsoft.com/office/drawing/2014/main" id="{F28918DA-4E6B-47DC-954F-CB23A10400CF}"/>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7" name="Freeform 23">
              <a:extLst>
                <a:ext uri="{FF2B5EF4-FFF2-40B4-BE49-F238E27FC236}">
                  <a16:creationId xmlns:a16="http://schemas.microsoft.com/office/drawing/2014/main" id="{8A14930A-6EC8-4020-A50A-A2DFEC3BE8C1}"/>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98" name="Group 197">
            <a:extLst>
              <a:ext uri="{FF2B5EF4-FFF2-40B4-BE49-F238E27FC236}">
                <a16:creationId xmlns:a16="http://schemas.microsoft.com/office/drawing/2014/main" id="{34171844-1B67-4266-92FF-6B953E8A5263}"/>
              </a:ext>
            </a:extLst>
          </p:cNvPr>
          <p:cNvGrpSpPr/>
          <p:nvPr/>
        </p:nvGrpSpPr>
        <p:grpSpPr>
          <a:xfrm>
            <a:off x="6701610" y="1858629"/>
            <a:ext cx="289082" cy="312393"/>
            <a:chOff x="2390775" y="912813"/>
            <a:chExt cx="608013" cy="638176"/>
          </a:xfrm>
          <a:solidFill>
            <a:srgbClr val="FF0000"/>
          </a:solidFill>
        </p:grpSpPr>
        <p:sp>
          <p:nvSpPr>
            <p:cNvPr id="199" name="Freeform 5">
              <a:extLst>
                <a:ext uri="{FF2B5EF4-FFF2-40B4-BE49-F238E27FC236}">
                  <a16:creationId xmlns:a16="http://schemas.microsoft.com/office/drawing/2014/main" id="{46A2A423-A6D4-49AF-9C48-5FC775DCD120}"/>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0" name="Freeform 6">
              <a:extLst>
                <a:ext uri="{FF2B5EF4-FFF2-40B4-BE49-F238E27FC236}">
                  <a16:creationId xmlns:a16="http://schemas.microsoft.com/office/drawing/2014/main" id="{9B8CC63F-343B-4B31-9895-3C8FACC3E83A}"/>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1" name="Freeform 7">
              <a:extLst>
                <a:ext uri="{FF2B5EF4-FFF2-40B4-BE49-F238E27FC236}">
                  <a16:creationId xmlns:a16="http://schemas.microsoft.com/office/drawing/2014/main" id="{D7FDF521-1A79-4CE3-9431-A5B9B9BFC284}"/>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2" name="Freeform 8">
              <a:extLst>
                <a:ext uri="{FF2B5EF4-FFF2-40B4-BE49-F238E27FC236}">
                  <a16:creationId xmlns:a16="http://schemas.microsoft.com/office/drawing/2014/main" id="{4EBF54B9-D0A8-4F81-9A79-482C7851A1FA}"/>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3" name="Freeform 9">
              <a:extLst>
                <a:ext uri="{FF2B5EF4-FFF2-40B4-BE49-F238E27FC236}">
                  <a16:creationId xmlns:a16="http://schemas.microsoft.com/office/drawing/2014/main" id="{00758B9E-C7FA-4308-B19F-F48B611BB829}"/>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204" name="Group 140">
            <a:extLst>
              <a:ext uri="{FF2B5EF4-FFF2-40B4-BE49-F238E27FC236}">
                <a16:creationId xmlns:a16="http://schemas.microsoft.com/office/drawing/2014/main" id="{EAB7814B-6DAB-412F-9588-B4400F503FC6}"/>
              </a:ext>
            </a:extLst>
          </p:cNvPr>
          <p:cNvGrpSpPr>
            <a:grpSpLocks noChangeAspect="1"/>
          </p:cNvGrpSpPr>
          <p:nvPr/>
        </p:nvGrpSpPr>
        <p:grpSpPr bwMode="auto">
          <a:xfrm>
            <a:off x="1053535" y="1321029"/>
            <a:ext cx="513762" cy="513760"/>
            <a:chOff x="1560" y="3157"/>
            <a:chExt cx="426" cy="426"/>
          </a:xfrm>
          <a:solidFill>
            <a:schemeClr val="bg1"/>
          </a:solidFill>
        </p:grpSpPr>
        <p:sp>
          <p:nvSpPr>
            <p:cNvPr id="205" name="Freeform 141">
              <a:extLst>
                <a:ext uri="{FF2B5EF4-FFF2-40B4-BE49-F238E27FC236}">
                  <a16:creationId xmlns:a16="http://schemas.microsoft.com/office/drawing/2014/main" id="{8023CB58-C739-4D42-9151-6D269A60368D}"/>
                </a:ext>
              </a:extLst>
            </p:cNvPr>
            <p:cNvSpPr>
              <a:spLocks noEditPoints="1"/>
            </p:cNvSpPr>
            <p:nvPr/>
          </p:nvSpPr>
          <p:spPr bwMode="auto">
            <a:xfrm>
              <a:off x="1702" y="3211"/>
              <a:ext cx="142" cy="141"/>
            </a:xfrm>
            <a:custGeom>
              <a:avLst/>
              <a:gdLst>
                <a:gd name="T0" fmla="*/ 48 w 96"/>
                <a:gd name="T1" fmla="*/ 96 h 96"/>
                <a:gd name="T2" fmla="*/ 0 w 96"/>
                <a:gd name="T3" fmla="*/ 48 h 96"/>
                <a:gd name="T4" fmla="*/ 48 w 96"/>
                <a:gd name="T5" fmla="*/ 0 h 96"/>
                <a:gd name="T6" fmla="*/ 96 w 96"/>
                <a:gd name="T7" fmla="*/ 48 h 96"/>
                <a:gd name="T8" fmla="*/ 48 w 96"/>
                <a:gd name="T9" fmla="*/ 96 h 96"/>
                <a:gd name="T10" fmla="*/ 48 w 96"/>
                <a:gd name="T11" fmla="*/ 12 h 96"/>
                <a:gd name="T12" fmla="*/ 12 w 96"/>
                <a:gd name="T13" fmla="*/ 48 h 96"/>
                <a:gd name="T14" fmla="*/ 48 w 96"/>
                <a:gd name="T15" fmla="*/ 84 h 96"/>
                <a:gd name="T16" fmla="*/ 84 w 96"/>
                <a:gd name="T17" fmla="*/ 48 h 96"/>
                <a:gd name="T18" fmla="*/ 48 w 96"/>
                <a:gd name="T19"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96"/>
                  </a:moveTo>
                  <a:cubicBezTo>
                    <a:pt x="22" y="96"/>
                    <a:pt x="0" y="75"/>
                    <a:pt x="0" y="48"/>
                  </a:cubicBezTo>
                  <a:cubicBezTo>
                    <a:pt x="0" y="22"/>
                    <a:pt x="22" y="0"/>
                    <a:pt x="48" y="0"/>
                  </a:cubicBezTo>
                  <a:cubicBezTo>
                    <a:pt x="75" y="0"/>
                    <a:pt x="96" y="22"/>
                    <a:pt x="96" y="48"/>
                  </a:cubicBezTo>
                  <a:cubicBezTo>
                    <a:pt x="96" y="75"/>
                    <a:pt x="75" y="96"/>
                    <a:pt x="48" y="96"/>
                  </a:cubicBezTo>
                  <a:close/>
                  <a:moveTo>
                    <a:pt x="48" y="12"/>
                  </a:moveTo>
                  <a:cubicBezTo>
                    <a:pt x="28" y="12"/>
                    <a:pt x="12" y="29"/>
                    <a:pt x="12" y="48"/>
                  </a:cubicBezTo>
                  <a:cubicBezTo>
                    <a:pt x="12" y="68"/>
                    <a:pt x="28" y="84"/>
                    <a:pt x="48" y="84"/>
                  </a:cubicBezTo>
                  <a:cubicBezTo>
                    <a:pt x="68" y="84"/>
                    <a:pt x="84" y="68"/>
                    <a:pt x="84" y="48"/>
                  </a:cubicBezTo>
                  <a:cubicBezTo>
                    <a:pt x="84" y="29"/>
                    <a:pt x="68" y="12"/>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06" name="Freeform 142">
              <a:extLst>
                <a:ext uri="{FF2B5EF4-FFF2-40B4-BE49-F238E27FC236}">
                  <a16:creationId xmlns:a16="http://schemas.microsoft.com/office/drawing/2014/main" id="{8C13CD74-E49D-4A3E-9C85-CB7827AF916C}"/>
                </a:ext>
              </a:extLst>
            </p:cNvPr>
            <p:cNvSpPr>
              <a:spLocks noEditPoints="1"/>
            </p:cNvSpPr>
            <p:nvPr/>
          </p:nvSpPr>
          <p:spPr bwMode="auto">
            <a:xfrm>
              <a:off x="1643" y="3157"/>
              <a:ext cx="262" cy="392"/>
            </a:xfrm>
            <a:custGeom>
              <a:avLst/>
              <a:gdLst>
                <a:gd name="T0" fmla="*/ 88 w 177"/>
                <a:gd name="T1" fmla="*/ 265 h 265"/>
                <a:gd name="T2" fmla="*/ 88 w 177"/>
                <a:gd name="T3" fmla="*/ 265 h 265"/>
                <a:gd name="T4" fmla="*/ 83 w 177"/>
                <a:gd name="T5" fmla="*/ 262 h 265"/>
                <a:gd name="T6" fmla="*/ 0 w 177"/>
                <a:gd name="T7" fmla="*/ 89 h 265"/>
                <a:gd name="T8" fmla="*/ 88 w 177"/>
                <a:gd name="T9" fmla="*/ 0 h 265"/>
                <a:gd name="T10" fmla="*/ 177 w 177"/>
                <a:gd name="T11" fmla="*/ 89 h 265"/>
                <a:gd name="T12" fmla="*/ 93 w 177"/>
                <a:gd name="T13" fmla="*/ 262 h 265"/>
                <a:gd name="T14" fmla="*/ 88 w 177"/>
                <a:gd name="T15" fmla="*/ 265 h 265"/>
                <a:gd name="T16" fmla="*/ 88 w 177"/>
                <a:gd name="T17" fmla="*/ 12 h 265"/>
                <a:gd name="T18" fmla="*/ 12 w 177"/>
                <a:gd name="T19" fmla="*/ 89 h 265"/>
                <a:gd name="T20" fmla="*/ 88 w 177"/>
                <a:gd name="T21" fmla="*/ 248 h 265"/>
                <a:gd name="T22" fmla="*/ 165 w 177"/>
                <a:gd name="T23" fmla="*/ 89 h 265"/>
                <a:gd name="T24" fmla="*/ 88 w 177"/>
                <a:gd name="T25" fmla="*/ 12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7" h="265">
                  <a:moveTo>
                    <a:pt x="88" y="265"/>
                  </a:moveTo>
                  <a:cubicBezTo>
                    <a:pt x="88" y="265"/>
                    <a:pt x="88" y="265"/>
                    <a:pt x="88" y="265"/>
                  </a:cubicBezTo>
                  <a:cubicBezTo>
                    <a:pt x="86" y="265"/>
                    <a:pt x="84" y="264"/>
                    <a:pt x="83" y="262"/>
                  </a:cubicBezTo>
                  <a:cubicBezTo>
                    <a:pt x="80" y="257"/>
                    <a:pt x="0" y="135"/>
                    <a:pt x="0" y="89"/>
                  </a:cubicBezTo>
                  <a:cubicBezTo>
                    <a:pt x="0" y="40"/>
                    <a:pt x="40" y="0"/>
                    <a:pt x="88" y="0"/>
                  </a:cubicBezTo>
                  <a:cubicBezTo>
                    <a:pt x="137" y="0"/>
                    <a:pt x="177" y="40"/>
                    <a:pt x="177" y="89"/>
                  </a:cubicBezTo>
                  <a:cubicBezTo>
                    <a:pt x="177" y="135"/>
                    <a:pt x="97" y="257"/>
                    <a:pt x="93" y="262"/>
                  </a:cubicBezTo>
                  <a:cubicBezTo>
                    <a:pt x="92" y="264"/>
                    <a:pt x="90" y="265"/>
                    <a:pt x="88" y="265"/>
                  </a:cubicBezTo>
                  <a:close/>
                  <a:moveTo>
                    <a:pt x="88" y="12"/>
                  </a:moveTo>
                  <a:cubicBezTo>
                    <a:pt x="46" y="12"/>
                    <a:pt x="12" y="47"/>
                    <a:pt x="12" y="89"/>
                  </a:cubicBezTo>
                  <a:cubicBezTo>
                    <a:pt x="12" y="126"/>
                    <a:pt x="71" y="220"/>
                    <a:pt x="88" y="248"/>
                  </a:cubicBezTo>
                  <a:cubicBezTo>
                    <a:pt x="106" y="220"/>
                    <a:pt x="165" y="126"/>
                    <a:pt x="165" y="89"/>
                  </a:cubicBezTo>
                  <a:cubicBezTo>
                    <a:pt x="165" y="47"/>
                    <a:pt x="130" y="12"/>
                    <a:pt x="8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07" name="Freeform 143">
              <a:extLst>
                <a:ext uri="{FF2B5EF4-FFF2-40B4-BE49-F238E27FC236}">
                  <a16:creationId xmlns:a16="http://schemas.microsoft.com/office/drawing/2014/main" id="{C727D05D-B7A2-4FB3-BEB4-EDFB29E927DE}"/>
                </a:ext>
              </a:extLst>
            </p:cNvPr>
            <p:cNvSpPr>
              <a:spLocks noEditPoints="1"/>
            </p:cNvSpPr>
            <p:nvPr/>
          </p:nvSpPr>
          <p:spPr bwMode="auto">
            <a:xfrm>
              <a:off x="1560" y="3499"/>
              <a:ext cx="426" cy="84"/>
            </a:xfrm>
            <a:custGeom>
              <a:avLst/>
              <a:gdLst>
                <a:gd name="T0" fmla="*/ 144 w 288"/>
                <a:gd name="T1" fmla="*/ 57 h 57"/>
                <a:gd name="T2" fmla="*/ 0 w 288"/>
                <a:gd name="T3" fmla="*/ 27 h 57"/>
                <a:gd name="T4" fmla="*/ 83 w 288"/>
                <a:gd name="T5" fmla="*/ 0 h 57"/>
                <a:gd name="T6" fmla="*/ 90 w 288"/>
                <a:gd name="T7" fmla="*/ 5 h 57"/>
                <a:gd name="T8" fmla="*/ 84 w 288"/>
                <a:gd name="T9" fmla="*/ 12 h 57"/>
                <a:gd name="T10" fmla="*/ 13 w 288"/>
                <a:gd name="T11" fmla="*/ 27 h 57"/>
                <a:gd name="T12" fmla="*/ 144 w 288"/>
                <a:gd name="T13" fmla="*/ 45 h 57"/>
                <a:gd name="T14" fmla="*/ 276 w 288"/>
                <a:gd name="T15" fmla="*/ 27 h 57"/>
                <a:gd name="T16" fmla="*/ 204 w 288"/>
                <a:gd name="T17" fmla="*/ 12 h 57"/>
                <a:gd name="T18" fmla="*/ 198 w 288"/>
                <a:gd name="T19" fmla="*/ 5 h 57"/>
                <a:gd name="T20" fmla="*/ 205 w 288"/>
                <a:gd name="T21" fmla="*/ 0 h 57"/>
                <a:gd name="T22" fmla="*/ 288 w 288"/>
                <a:gd name="T23" fmla="*/ 27 h 57"/>
                <a:gd name="T24" fmla="*/ 144 w 288"/>
                <a:gd name="T25" fmla="*/ 57 h 57"/>
                <a:gd name="T26" fmla="*/ 276 w 288"/>
                <a:gd name="T27" fmla="*/ 28 h 57"/>
                <a:gd name="T28" fmla="*/ 276 w 288"/>
                <a:gd name="T29"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8" h="57">
                  <a:moveTo>
                    <a:pt x="144" y="57"/>
                  </a:moveTo>
                  <a:cubicBezTo>
                    <a:pt x="130" y="57"/>
                    <a:pt x="0" y="57"/>
                    <a:pt x="0" y="27"/>
                  </a:cubicBezTo>
                  <a:cubicBezTo>
                    <a:pt x="0" y="14"/>
                    <a:pt x="28" y="5"/>
                    <a:pt x="83" y="0"/>
                  </a:cubicBezTo>
                  <a:cubicBezTo>
                    <a:pt x="87" y="0"/>
                    <a:pt x="89" y="2"/>
                    <a:pt x="90" y="5"/>
                  </a:cubicBezTo>
                  <a:cubicBezTo>
                    <a:pt x="90" y="9"/>
                    <a:pt x="88" y="12"/>
                    <a:pt x="84" y="12"/>
                  </a:cubicBezTo>
                  <a:cubicBezTo>
                    <a:pt x="33" y="16"/>
                    <a:pt x="16" y="24"/>
                    <a:pt x="13" y="27"/>
                  </a:cubicBezTo>
                  <a:cubicBezTo>
                    <a:pt x="18" y="34"/>
                    <a:pt x="65" y="45"/>
                    <a:pt x="144" y="45"/>
                  </a:cubicBezTo>
                  <a:cubicBezTo>
                    <a:pt x="223" y="45"/>
                    <a:pt x="270" y="34"/>
                    <a:pt x="276" y="27"/>
                  </a:cubicBezTo>
                  <a:cubicBezTo>
                    <a:pt x="273" y="24"/>
                    <a:pt x="255" y="16"/>
                    <a:pt x="204" y="12"/>
                  </a:cubicBezTo>
                  <a:cubicBezTo>
                    <a:pt x="200" y="12"/>
                    <a:pt x="198" y="9"/>
                    <a:pt x="198" y="5"/>
                  </a:cubicBezTo>
                  <a:cubicBezTo>
                    <a:pt x="199" y="2"/>
                    <a:pt x="201" y="0"/>
                    <a:pt x="205" y="0"/>
                  </a:cubicBezTo>
                  <a:cubicBezTo>
                    <a:pt x="260" y="5"/>
                    <a:pt x="288" y="14"/>
                    <a:pt x="288" y="27"/>
                  </a:cubicBezTo>
                  <a:cubicBezTo>
                    <a:pt x="288" y="57"/>
                    <a:pt x="159" y="57"/>
                    <a:pt x="144" y="57"/>
                  </a:cubicBezTo>
                  <a:close/>
                  <a:moveTo>
                    <a:pt x="276" y="28"/>
                  </a:moveTo>
                  <a:cubicBezTo>
                    <a:pt x="276" y="28"/>
                    <a:pt x="276" y="28"/>
                    <a:pt x="27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65" name="Group 33">
            <a:extLst>
              <a:ext uri="{FF2B5EF4-FFF2-40B4-BE49-F238E27FC236}">
                <a16:creationId xmlns:a16="http://schemas.microsoft.com/office/drawing/2014/main" id="{1B5C524F-60F2-4AA7-80EF-5FE3D8AAF018}"/>
              </a:ext>
            </a:extLst>
          </p:cNvPr>
          <p:cNvGrpSpPr>
            <a:grpSpLocks noChangeAspect="1"/>
          </p:cNvGrpSpPr>
          <p:nvPr/>
        </p:nvGrpSpPr>
        <p:grpSpPr bwMode="auto">
          <a:xfrm>
            <a:off x="6718606" y="3492784"/>
            <a:ext cx="252515" cy="252514"/>
            <a:chOff x="3438" y="437"/>
            <a:chExt cx="428" cy="428"/>
          </a:xfrm>
          <a:solidFill>
            <a:srgbClr val="FF0000"/>
          </a:solidFill>
        </p:grpSpPr>
        <p:sp>
          <p:nvSpPr>
            <p:cNvPr id="66" name="Freeform 34">
              <a:extLst>
                <a:ext uri="{FF2B5EF4-FFF2-40B4-BE49-F238E27FC236}">
                  <a16:creationId xmlns:a16="http://schemas.microsoft.com/office/drawing/2014/main" id="{9E377BCE-43A5-464A-9847-DD152BD5A42F}"/>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67" name="Freeform 35">
              <a:extLst>
                <a:ext uri="{FF2B5EF4-FFF2-40B4-BE49-F238E27FC236}">
                  <a16:creationId xmlns:a16="http://schemas.microsoft.com/office/drawing/2014/main" id="{385B26AA-3EEA-484A-810A-F728A5DA032A}"/>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93" name="Group 83">
            <a:extLst>
              <a:ext uri="{FF2B5EF4-FFF2-40B4-BE49-F238E27FC236}">
                <a16:creationId xmlns:a16="http://schemas.microsoft.com/office/drawing/2014/main" id="{67415768-DE39-45C1-B167-6CC642228E44}"/>
              </a:ext>
            </a:extLst>
          </p:cNvPr>
          <p:cNvGrpSpPr>
            <a:grpSpLocks noChangeAspect="1"/>
          </p:cNvGrpSpPr>
          <p:nvPr/>
        </p:nvGrpSpPr>
        <p:grpSpPr bwMode="auto">
          <a:xfrm>
            <a:off x="6723242" y="4674646"/>
            <a:ext cx="299675" cy="292864"/>
            <a:chOff x="2584" y="1926"/>
            <a:chExt cx="440" cy="430"/>
          </a:xfrm>
          <a:solidFill>
            <a:srgbClr val="FF0000"/>
          </a:solidFill>
        </p:grpSpPr>
        <p:sp>
          <p:nvSpPr>
            <p:cNvPr id="208" name="Freeform 84">
              <a:extLst>
                <a:ext uri="{FF2B5EF4-FFF2-40B4-BE49-F238E27FC236}">
                  <a16:creationId xmlns:a16="http://schemas.microsoft.com/office/drawing/2014/main" id="{F6E26FD8-AB9F-46B0-A25F-605A563234F7}"/>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9" name="Freeform 85">
              <a:extLst>
                <a:ext uri="{FF2B5EF4-FFF2-40B4-BE49-F238E27FC236}">
                  <a16:creationId xmlns:a16="http://schemas.microsoft.com/office/drawing/2014/main" id="{D8AE3B08-4278-4178-AFBB-172855D85814}"/>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0" name="Freeform 86">
              <a:extLst>
                <a:ext uri="{FF2B5EF4-FFF2-40B4-BE49-F238E27FC236}">
                  <a16:creationId xmlns:a16="http://schemas.microsoft.com/office/drawing/2014/main" id="{62A89E1C-D81E-4084-B59A-DCB4FB4E7148}"/>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1" name="Freeform 87">
              <a:extLst>
                <a:ext uri="{FF2B5EF4-FFF2-40B4-BE49-F238E27FC236}">
                  <a16:creationId xmlns:a16="http://schemas.microsoft.com/office/drawing/2014/main" id="{9669D66D-B2E9-47F4-9296-4D155AC13D0F}"/>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2" name="Freeform 88">
              <a:extLst>
                <a:ext uri="{FF2B5EF4-FFF2-40B4-BE49-F238E27FC236}">
                  <a16:creationId xmlns:a16="http://schemas.microsoft.com/office/drawing/2014/main" id="{C7D6BB97-70B1-4BDD-BE39-AE61FFA6CB34}"/>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3" name="Freeform 89">
              <a:extLst>
                <a:ext uri="{FF2B5EF4-FFF2-40B4-BE49-F238E27FC236}">
                  <a16:creationId xmlns:a16="http://schemas.microsoft.com/office/drawing/2014/main" id="{C7965375-4FE4-4D14-A98C-121A6377725E}"/>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4" name="Freeform 90">
              <a:extLst>
                <a:ext uri="{FF2B5EF4-FFF2-40B4-BE49-F238E27FC236}">
                  <a16:creationId xmlns:a16="http://schemas.microsoft.com/office/drawing/2014/main" id="{AC2FC573-6713-4FBD-8C3E-D58A95B21A60}"/>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5" name="Freeform 91">
              <a:extLst>
                <a:ext uri="{FF2B5EF4-FFF2-40B4-BE49-F238E27FC236}">
                  <a16:creationId xmlns:a16="http://schemas.microsoft.com/office/drawing/2014/main" id="{EBC36E06-2585-48FD-A282-105CF52F34BC}"/>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6" name="Freeform 92">
              <a:extLst>
                <a:ext uri="{FF2B5EF4-FFF2-40B4-BE49-F238E27FC236}">
                  <a16:creationId xmlns:a16="http://schemas.microsoft.com/office/drawing/2014/main" id="{F3143730-10CB-44E8-B6B0-B494C3E62316}"/>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7" name="Rectangle 93">
              <a:extLst>
                <a:ext uri="{FF2B5EF4-FFF2-40B4-BE49-F238E27FC236}">
                  <a16:creationId xmlns:a16="http://schemas.microsoft.com/office/drawing/2014/main" id="{B31B2622-5165-4B28-9D11-D9529AA906D0}"/>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8" name="Freeform 94">
              <a:extLst>
                <a:ext uri="{FF2B5EF4-FFF2-40B4-BE49-F238E27FC236}">
                  <a16:creationId xmlns:a16="http://schemas.microsoft.com/office/drawing/2014/main" id="{DDA09756-D88C-47CD-BC81-E8BE86D482C6}"/>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9" name="Group 153">
            <a:extLst>
              <a:ext uri="{FF2B5EF4-FFF2-40B4-BE49-F238E27FC236}">
                <a16:creationId xmlns:a16="http://schemas.microsoft.com/office/drawing/2014/main" id="{C0D65EA2-C00B-441E-88E8-8CA366CBCFE1}"/>
              </a:ext>
            </a:extLst>
          </p:cNvPr>
          <p:cNvGrpSpPr>
            <a:grpSpLocks noChangeAspect="1"/>
          </p:cNvGrpSpPr>
          <p:nvPr/>
        </p:nvGrpSpPr>
        <p:grpSpPr bwMode="auto">
          <a:xfrm>
            <a:off x="6720481" y="3883567"/>
            <a:ext cx="305197" cy="286554"/>
            <a:chOff x="1552" y="1951"/>
            <a:chExt cx="442" cy="415"/>
          </a:xfrm>
          <a:solidFill>
            <a:srgbClr val="FF0000"/>
          </a:solidFill>
        </p:grpSpPr>
        <p:sp>
          <p:nvSpPr>
            <p:cNvPr id="220" name="Freeform 154">
              <a:extLst>
                <a:ext uri="{FF2B5EF4-FFF2-40B4-BE49-F238E27FC236}">
                  <a16:creationId xmlns:a16="http://schemas.microsoft.com/office/drawing/2014/main" id="{0CC3EBBE-87BB-42E4-A65E-816CEFC87FB3}"/>
                </a:ext>
              </a:extLst>
            </p:cNvPr>
            <p:cNvSpPr>
              <a:spLocks/>
            </p:cNvSpPr>
            <p:nvPr/>
          </p:nvSpPr>
          <p:spPr bwMode="auto">
            <a:xfrm>
              <a:off x="1727" y="2117"/>
              <a:ext cx="84" cy="74"/>
            </a:xfrm>
            <a:custGeom>
              <a:avLst/>
              <a:gdLst>
                <a:gd name="T0" fmla="*/ 51 w 55"/>
                <a:gd name="T1" fmla="*/ 50 h 50"/>
                <a:gd name="T2" fmla="*/ 4 w 55"/>
                <a:gd name="T3" fmla="*/ 33 h 50"/>
                <a:gd name="T4" fmla="*/ 0 w 55"/>
                <a:gd name="T5" fmla="*/ 27 h 50"/>
                <a:gd name="T6" fmla="*/ 0 w 55"/>
                <a:gd name="T7" fmla="*/ 0 h 50"/>
                <a:gd name="T8" fmla="*/ 12 w 55"/>
                <a:gd name="T9" fmla="*/ 0 h 50"/>
                <a:gd name="T10" fmla="*/ 12 w 55"/>
                <a:gd name="T11" fmla="*/ 23 h 50"/>
                <a:gd name="T12" fmla="*/ 55 w 55"/>
                <a:gd name="T13" fmla="*/ 39 h 50"/>
                <a:gd name="T14" fmla="*/ 51 w 55"/>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1" y="50"/>
                  </a:moveTo>
                  <a:cubicBezTo>
                    <a:pt x="4" y="33"/>
                    <a:pt x="4" y="33"/>
                    <a:pt x="4" y="33"/>
                  </a:cubicBezTo>
                  <a:cubicBezTo>
                    <a:pt x="1" y="32"/>
                    <a:pt x="0" y="30"/>
                    <a:pt x="0" y="27"/>
                  </a:cubicBezTo>
                  <a:cubicBezTo>
                    <a:pt x="0" y="0"/>
                    <a:pt x="0" y="0"/>
                    <a:pt x="0" y="0"/>
                  </a:cubicBezTo>
                  <a:cubicBezTo>
                    <a:pt x="12" y="0"/>
                    <a:pt x="12" y="0"/>
                    <a:pt x="12" y="0"/>
                  </a:cubicBezTo>
                  <a:cubicBezTo>
                    <a:pt x="12" y="23"/>
                    <a:pt x="12" y="23"/>
                    <a:pt x="12" y="23"/>
                  </a:cubicBezTo>
                  <a:cubicBezTo>
                    <a:pt x="55" y="39"/>
                    <a:pt x="55" y="39"/>
                    <a:pt x="55" y="39"/>
                  </a:cubicBezTo>
                  <a:lnTo>
                    <a:pt x="51"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1" name="Freeform 155">
              <a:extLst>
                <a:ext uri="{FF2B5EF4-FFF2-40B4-BE49-F238E27FC236}">
                  <a16:creationId xmlns:a16="http://schemas.microsoft.com/office/drawing/2014/main" id="{374F2ABA-2960-4E70-AAE5-CAE66CCD56C7}"/>
                </a:ext>
              </a:extLst>
            </p:cNvPr>
            <p:cNvSpPr>
              <a:spLocks/>
            </p:cNvSpPr>
            <p:nvPr/>
          </p:nvSpPr>
          <p:spPr bwMode="auto">
            <a:xfrm>
              <a:off x="1552" y="2118"/>
              <a:ext cx="203" cy="140"/>
            </a:xfrm>
            <a:custGeom>
              <a:avLst/>
              <a:gdLst>
                <a:gd name="T0" fmla="*/ 132 w 132"/>
                <a:gd name="T1" fmla="*/ 94 h 94"/>
                <a:gd name="T2" fmla="*/ 6 w 132"/>
                <a:gd name="T3" fmla="*/ 94 h 94"/>
                <a:gd name="T4" fmla="*/ 0 w 132"/>
                <a:gd name="T5" fmla="*/ 88 h 94"/>
                <a:gd name="T6" fmla="*/ 0 w 132"/>
                <a:gd name="T7" fmla="*/ 70 h 94"/>
                <a:gd name="T8" fmla="*/ 22 w 132"/>
                <a:gd name="T9" fmla="*/ 38 h 94"/>
                <a:gd name="T10" fmla="*/ 66 w 132"/>
                <a:gd name="T11" fmla="*/ 22 h 94"/>
                <a:gd name="T12" fmla="*/ 66 w 132"/>
                <a:gd name="T13" fmla="*/ 0 h 94"/>
                <a:gd name="T14" fmla="*/ 78 w 132"/>
                <a:gd name="T15" fmla="*/ 0 h 94"/>
                <a:gd name="T16" fmla="*/ 78 w 132"/>
                <a:gd name="T17" fmla="*/ 26 h 94"/>
                <a:gd name="T18" fmla="*/ 74 w 132"/>
                <a:gd name="T19" fmla="*/ 32 h 94"/>
                <a:gd name="T20" fmla="*/ 26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2" y="94"/>
                    <a:pt x="0" y="91"/>
                    <a:pt x="0" y="88"/>
                  </a:cubicBezTo>
                  <a:cubicBezTo>
                    <a:pt x="0" y="70"/>
                    <a:pt x="0" y="70"/>
                    <a:pt x="0" y="70"/>
                  </a:cubicBezTo>
                  <a:cubicBezTo>
                    <a:pt x="0" y="56"/>
                    <a:pt x="9" y="43"/>
                    <a:pt x="22" y="38"/>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6" y="49"/>
                    <a:pt x="26" y="49"/>
                    <a:pt x="26" y="49"/>
                  </a:cubicBezTo>
                  <a:cubicBezTo>
                    <a:pt x="18" y="52"/>
                    <a:pt x="12" y="61"/>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2" name="Freeform 156">
              <a:extLst>
                <a:ext uri="{FF2B5EF4-FFF2-40B4-BE49-F238E27FC236}">
                  <a16:creationId xmlns:a16="http://schemas.microsoft.com/office/drawing/2014/main" id="{F8221743-D0D7-47C3-B8EC-ED964578FF58}"/>
                </a:ext>
              </a:extLst>
            </p:cNvPr>
            <p:cNvSpPr>
              <a:spLocks noEditPoints="1"/>
            </p:cNvSpPr>
            <p:nvPr/>
          </p:nvSpPr>
          <p:spPr bwMode="auto">
            <a:xfrm>
              <a:off x="1615" y="1951"/>
              <a:ext cx="164" cy="188"/>
            </a:xfrm>
            <a:custGeom>
              <a:avLst/>
              <a:gdLst>
                <a:gd name="T0" fmla="*/ 53 w 107"/>
                <a:gd name="T1" fmla="*/ 126 h 126"/>
                <a:gd name="T2" fmla="*/ 0 w 107"/>
                <a:gd name="T3" fmla="*/ 63 h 126"/>
                <a:gd name="T4" fmla="*/ 53 w 107"/>
                <a:gd name="T5" fmla="*/ 0 h 126"/>
                <a:gd name="T6" fmla="*/ 107 w 107"/>
                <a:gd name="T7" fmla="*/ 63 h 126"/>
                <a:gd name="T8" fmla="*/ 53 w 107"/>
                <a:gd name="T9" fmla="*/ 126 h 126"/>
                <a:gd name="T10" fmla="*/ 53 w 107"/>
                <a:gd name="T11" fmla="*/ 12 h 126"/>
                <a:gd name="T12" fmla="*/ 12 w 107"/>
                <a:gd name="T13" fmla="*/ 63 h 126"/>
                <a:gd name="T14" fmla="*/ 53 w 107"/>
                <a:gd name="T15" fmla="*/ 114 h 126"/>
                <a:gd name="T16" fmla="*/ 95 w 107"/>
                <a:gd name="T17" fmla="*/ 63 h 126"/>
                <a:gd name="T18" fmla="*/ 53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3" y="126"/>
                  </a:moveTo>
                  <a:cubicBezTo>
                    <a:pt x="24" y="126"/>
                    <a:pt x="0" y="97"/>
                    <a:pt x="0" y="63"/>
                  </a:cubicBezTo>
                  <a:cubicBezTo>
                    <a:pt x="0" y="28"/>
                    <a:pt x="24" y="0"/>
                    <a:pt x="53" y="0"/>
                  </a:cubicBezTo>
                  <a:cubicBezTo>
                    <a:pt x="83" y="0"/>
                    <a:pt x="107" y="28"/>
                    <a:pt x="107" y="63"/>
                  </a:cubicBezTo>
                  <a:cubicBezTo>
                    <a:pt x="107" y="97"/>
                    <a:pt x="83" y="126"/>
                    <a:pt x="53" y="126"/>
                  </a:cubicBezTo>
                  <a:close/>
                  <a:moveTo>
                    <a:pt x="53" y="12"/>
                  </a:moveTo>
                  <a:cubicBezTo>
                    <a:pt x="31" y="12"/>
                    <a:pt x="12" y="35"/>
                    <a:pt x="12" y="63"/>
                  </a:cubicBezTo>
                  <a:cubicBezTo>
                    <a:pt x="12" y="91"/>
                    <a:pt x="31" y="114"/>
                    <a:pt x="53" y="114"/>
                  </a:cubicBezTo>
                  <a:cubicBezTo>
                    <a:pt x="76" y="114"/>
                    <a:pt x="95" y="91"/>
                    <a:pt x="95" y="63"/>
                  </a:cubicBezTo>
                  <a:cubicBezTo>
                    <a:pt x="95"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3" name="Freeform 157">
              <a:extLst>
                <a:ext uri="{FF2B5EF4-FFF2-40B4-BE49-F238E27FC236}">
                  <a16:creationId xmlns:a16="http://schemas.microsoft.com/office/drawing/2014/main" id="{8EC64DBE-4E72-4F9C-90B5-BF8E544E4F8C}"/>
                </a:ext>
              </a:extLst>
            </p:cNvPr>
            <p:cNvSpPr>
              <a:spLocks/>
            </p:cNvSpPr>
            <p:nvPr/>
          </p:nvSpPr>
          <p:spPr bwMode="auto">
            <a:xfrm>
              <a:off x="1621" y="2002"/>
              <a:ext cx="149" cy="46"/>
            </a:xfrm>
            <a:custGeom>
              <a:avLst/>
              <a:gdLst>
                <a:gd name="T0" fmla="*/ 84 w 97"/>
                <a:gd name="T1" fmla="*/ 31 h 31"/>
                <a:gd name="T2" fmla="*/ 56 w 97"/>
                <a:gd name="T3" fmla="*/ 16 h 31"/>
                <a:gd name="T4" fmla="*/ 21 w 97"/>
                <a:gd name="T5" fmla="*/ 30 h 31"/>
                <a:gd name="T6" fmla="*/ 0 w 97"/>
                <a:gd name="T7" fmla="*/ 25 h 31"/>
                <a:gd name="T8" fmla="*/ 5 w 97"/>
                <a:gd name="T9" fmla="*/ 14 h 31"/>
                <a:gd name="T10" fmla="*/ 21 w 97"/>
                <a:gd name="T11" fmla="*/ 18 h 31"/>
                <a:gd name="T12" fmla="*/ 51 w 97"/>
                <a:gd name="T13" fmla="*/ 3 h 31"/>
                <a:gd name="T14" fmla="*/ 56 w 97"/>
                <a:gd name="T15" fmla="*/ 0 h 31"/>
                <a:gd name="T16" fmla="*/ 62 w 97"/>
                <a:gd name="T17" fmla="*/ 3 h 31"/>
                <a:gd name="T18" fmla="*/ 91 w 97"/>
                <a:gd name="T19" fmla="*/ 18 h 31"/>
                <a:gd name="T20" fmla="*/ 94 w 97"/>
                <a:gd name="T21" fmla="*/ 18 h 31"/>
                <a:gd name="T22" fmla="*/ 96 w 97"/>
                <a:gd name="T23" fmla="*/ 18 h 31"/>
                <a:gd name="T24" fmla="*/ 97 w 97"/>
                <a:gd name="T25" fmla="*/ 30 h 31"/>
                <a:gd name="T26" fmla="*/ 95 w 97"/>
                <a:gd name="T27" fmla="*/ 30 h 31"/>
                <a:gd name="T28" fmla="*/ 93 w 97"/>
                <a:gd name="T29" fmla="*/ 30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6"/>
                    <a:pt x="56" y="16"/>
                  </a:cubicBezTo>
                  <a:cubicBezTo>
                    <a:pt x="48" y="24"/>
                    <a:pt x="34" y="30"/>
                    <a:pt x="21" y="30"/>
                  </a:cubicBezTo>
                  <a:cubicBezTo>
                    <a:pt x="13" y="30"/>
                    <a:pt x="6" y="28"/>
                    <a:pt x="0" y="25"/>
                  </a:cubicBezTo>
                  <a:cubicBezTo>
                    <a:pt x="5" y="14"/>
                    <a:pt x="5" y="14"/>
                    <a:pt x="5" y="14"/>
                  </a:cubicBezTo>
                  <a:cubicBezTo>
                    <a:pt x="10" y="17"/>
                    <a:pt x="15" y="18"/>
                    <a:pt x="21" y="18"/>
                  </a:cubicBezTo>
                  <a:cubicBezTo>
                    <a:pt x="33" y="18"/>
                    <a:pt x="47" y="11"/>
                    <a:pt x="51" y="3"/>
                  </a:cubicBezTo>
                  <a:cubicBezTo>
                    <a:pt x="52" y="1"/>
                    <a:pt x="54" y="0"/>
                    <a:pt x="56" y="0"/>
                  </a:cubicBezTo>
                  <a:cubicBezTo>
                    <a:pt x="59" y="0"/>
                    <a:pt x="61" y="1"/>
                    <a:pt x="62" y="3"/>
                  </a:cubicBezTo>
                  <a:cubicBezTo>
                    <a:pt x="70" y="16"/>
                    <a:pt x="78" y="21"/>
                    <a:pt x="91" y="18"/>
                  </a:cubicBezTo>
                  <a:cubicBezTo>
                    <a:pt x="92" y="18"/>
                    <a:pt x="93" y="18"/>
                    <a:pt x="94" y="18"/>
                  </a:cubicBezTo>
                  <a:cubicBezTo>
                    <a:pt x="95" y="18"/>
                    <a:pt x="95" y="18"/>
                    <a:pt x="96" y="18"/>
                  </a:cubicBezTo>
                  <a:cubicBezTo>
                    <a:pt x="97" y="30"/>
                    <a:pt x="97" y="30"/>
                    <a:pt x="97" y="30"/>
                  </a:cubicBezTo>
                  <a:cubicBezTo>
                    <a:pt x="96" y="30"/>
                    <a:pt x="96" y="30"/>
                    <a:pt x="95" y="30"/>
                  </a:cubicBezTo>
                  <a:cubicBezTo>
                    <a:pt x="94" y="30"/>
                    <a:pt x="94" y="30"/>
                    <a:pt x="93"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4" name="Freeform 158">
              <a:extLst>
                <a:ext uri="{FF2B5EF4-FFF2-40B4-BE49-F238E27FC236}">
                  <a16:creationId xmlns:a16="http://schemas.microsoft.com/office/drawing/2014/main" id="{A83C48D6-E8F7-4D80-A0F4-DAF197BE7EAB}"/>
                </a:ext>
              </a:extLst>
            </p:cNvPr>
            <p:cNvSpPr>
              <a:spLocks/>
            </p:cNvSpPr>
            <p:nvPr/>
          </p:nvSpPr>
          <p:spPr bwMode="auto">
            <a:xfrm>
              <a:off x="1847" y="2108"/>
              <a:ext cx="18" cy="40"/>
            </a:xfrm>
            <a:custGeom>
              <a:avLst/>
              <a:gdLst>
                <a:gd name="T0" fmla="*/ 6 w 12"/>
                <a:gd name="T1" fmla="*/ 27 h 27"/>
                <a:gd name="T2" fmla="*/ 0 w 12"/>
                <a:gd name="T3" fmla="*/ 21 h 27"/>
                <a:gd name="T4" fmla="*/ 0 w 12"/>
                <a:gd name="T5" fmla="*/ 6 h 27"/>
                <a:gd name="T6" fmla="*/ 6 w 12"/>
                <a:gd name="T7" fmla="*/ 0 h 27"/>
                <a:gd name="T8" fmla="*/ 12 w 12"/>
                <a:gd name="T9" fmla="*/ 6 h 27"/>
                <a:gd name="T10" fmla="*/ 12 w 12"/>
                <a:gd name="T11" fmla="*/ 21 h 27"/>
                <a:gd name="T12" fmla="*/ 6 w 12"/>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12" h="27">
                  <a:moveTo>
                    <a:pt x="6" y="27"/>
                  </a:moveTo>
                  <a:cubicBezTo>
                    <a:pt x="2" y="27"/>
                    <a:pt x="0" y="25"/>
                    <a:pt x="0" y="21"/>
                  </a:cubicBezTo>
                  <a:cubicBezTo>
                    <a:pt x="0" y="6"/>
                    <a:pt x="0" y="6"/>
                    <a:pt x="0" y="6"/>
                  </a:cubicBezTo>
                  <a:cubicBezTo>
                    <a:pt x="0" y="2"/>
                    <a:pt x="2" y="0"/>
                    <a:pt x="6" y="0"/>
                  </a:cubicBezTo>
                  <a:cubicBezTo>
                    <a:pt x="9" y="0"/>
                    <a:pt x="12" y="2"/>
                    <a:pt x="12" y="6"/>
                  </a:cubicBezTo>
                  <a:cubicBezTo>
                    <a:pt x="12" y="21"/>
                    <a:pt x="12" y="21"/>
                    <a:pt x="12" y="21"/>
                  </a:cubicBezTo>
                  <a:cubicBezTo>
                    <a:pt x="12" y="25"/>
                    <a:pt x="9" y="27"/>
                    <a:pt x="6"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 name="Freeform 159">
              <a:extLst>
                <a:ext uri="{FF2B5EF4-FFF2-40B4-BE49-F238E27FC236}">
                  <a16:creationId xmlns:a16="http://schemas.microsoft.com/office/drawing/2014/main" id="{62885275-26A9-4145-AEB1-C973428557F6}"/>
                </a:ext>
              </a:extLst>
            </p:cNvPr>
            <p:cNvSpPr>
              <a:spLocks/>
            </p:cNvSpPr>
            <p:nvPr/>
          </p:nvSpPr>
          <p:spPr bwMode="auto">
            <a:xfrm>
              <a:off x="1807" y="1951"/>
              <a:ext cx="92" cy="188"/>
            </a:xfrm>
            <a:custGeom>
              <a:avLst/>
              <a:gdLst>
                <a:gd name="T0" fmla="*/ 6 w 60"/>
                <a:gd name="T1" fmla="*/ 126 h 126"/>
                <a:gd name="T2" fmla="*/ 0 w 60"/>
                <a:gd name="T3" fmla="*/ 120 h 126"/>
                <a:gd name="T4" fmla="*/ 6 w 60"/>
                <a:gd name="T5" fmla="*/ 114 h 126"/>
                <a:gd name="T6" fmla="*/ 48 w 60"/>
                <a:gd name="T7" fmla="*/ 63 h 126"/>
                <a:gd name="T8" fmla="*/ 6 w 60"/>
                <a:gd name="T9" fmla="*/ 12 h 126"/>
                <a:gd name="T10" fmla="*/ 0 w 60"/>
                <a:gd name="T11" fmla="*/ 6 h 126"/>
                <a:gd name="T12" fmla="*/ 6 w 60"/>
                <a:gd name="T13" fmla="*/ 0 h 126"/>
                <a:gd name="T14" fmla="*/ 60 w 60"/>
                <a:gd name="T15" fmla="*/ 63 h 126"/>
                <a:gd name="T16" fmla="*/ 6 w 60"/>
                <a:gd name="T1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26">
                  <a:moveTo>
                    <a:pt x="6" y="126"/>
                  </a:moveTo>
                  <a:cubicBezTo>
                    <a:pt x="3" y="126"/>
                    <a:pt x="0" y="123"/>
                    <a:pt x="0" y="120"/>
                  </a:cubicBezTo>
                  <a:cubicBezTo>
                    <a:pt x="0" y="116"/>
                    <a:pt x="3" y="114"/>
                    <a:pt x="6" y="114"/>
                  </a:cubicBezTo>
                  <a:cubicBezTo>
                    <a:pt x="29" y="114"/>
                    <a:pt x="48" y="91"/>
                    <a:pt x="48" y="63"/>
                  </a:cubicBezTo>
                  <a:cubicBezTo>
                    <a:pt x="48" y="35"/>
                    <a:pt x="29" y="12"/>
                    <a:pt x="6" y="12"/>
                  </a:cubicBezTo>
                  <a:cubicBezTo>
                    <a:pt x="3" y="12"/>
                    <a:pt x="0" y="9"/>
                    <a:pt x="0" y="6"/>
                  </a:cubicBezTo>
                  <a:cubicBezTo>
                    <a:pt x="0" y="3"/>
                    <a:pt x="3" y="0"/>
                    <a:pt x="6" y="0"/>
                  </a:cubicBezTo>
                  <a:cubicBezTo>
                    <a:pt x="36" y="0"/>
                    <a:pt x="60" y="28"/>
                    <a:pt x="60" y="63"/>
                  </a:cubicBezTo>
                  <a:cubicBezTo>
                    <a:pt x="60" y="97"/>
                    <a:pt x="36" y="126"/>
                    <a:pt x="6"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6" name="Freeform 160">
              <a:extLst>
                <a:ext uri="{FF2B5EF4-FFF2-40B4-BE49-F238E27FC236}">
                  <a16:creationId xmlns:a16="http://schemas.microsoft.com/office/drawing/2014/main" id="{508CBEAA-2835-4813-8B7F-DA342EAE27CE}"/>
                </a:ext>
              </a:extLst>
            </p:cNvPr>
            <p:cNvSpPr>
              <a:spLocks/>
            </p:cNvSpPr>
            <p:nvPr/>
          </p:nvSpPr>
          <p:spPr bwMode="auto">
            <a:xfrm>
              <a:off x="1818" y="2000"/>
              <a:ext cx="81" cy="48"/>
            </a:xfrm>
            <a:custGeom>
              <a:avLst/>
              <a:gdLst>
                <a:gd name="T0" fmla="*/ 34 w 53"/>
                <a:gd name="T1" fmla="*/ 32 h 32"/>
                <a:gd name="T2" fmla="*/ 1 w 53"/>
                <a:gd name="T3" fmla="*/ 10 h 32"/>
                <a:gd name="T4" fmla="*/ 4 w 53"/>
                <a:gd name="T5" fmla="*/ 1 h 32"/>
                <a:gd name="T6" fmla="*/ 12 w 53"/>
                <a:gd name="T7" fmla="*/ 4 h 32"/>
                <a:gd name="T8" fmla="*/ 41 w 53"/>
                <a:gd name="T9" fmla="*/ 19 h 32"/>
                <a:gd name="T10" fmla="*/ 44 w 53"/>
                <a:gd name="T11" fmla="*/ 19 h 32"/>
                <a:gd name="T12" fmla="*/ 46 w 53"/>
                <a:gd name="T13" fmla="*/ 19 h 32"/>
                <a:gd name="T14" fmla="*/ 52 w 53"/>
                <a:gd name="T15" fmla="*/ 24 h 32"/>
                <a:gd name="T16" fmla="*/ 47 w 53"/>
                <a:gd name="T17" fmla="*/ 31 h 32"/>
                <a:gd name="T18" fmla="*/ 45 w 53"/>
                <a:gd name="T19" fmla="*/ 31 h 32"/>
                <a:gd name="T20" fmla="*/ 43 w 53"/>
                <a:gd name="T21" fmla="*/ 31 h 32"/>
                <a:gd name="T22" fmla="*/ 34 w 53"/>
                <a:gd name="T23"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2">
                  <a:moveTo>
                    <a:pt x="34" y="32"/>
                  </a:moveTo>
                  <a:cubicBezTo>
                    <a:pt x="20" y="32"/>
                    <a:pt x="10" y="25"/>
                    <a:pt x="1" y="10"/>
                  </a:cubicBezTo>
                  <a:cubicBezTo>
                    <a:pt x="0" y="7"/>
                    <a:pt x="1" y="3"/>
                    <a:pt x="4" y="1"/>
                  </a:cubicBezTo>
                  <a:cubicBezTo>
                    <a:pt x="6" y="0"/>
                    <a:pt x="10" y="1"/>
                    <a:pt x="12" y="4"/>
                  </a:cubicBezTo>
                  <a:cubicBezTo>
                    <a:pt x="20" y="17"/>
                    <a:pt x="28" y="22"/>
                    <a:pt x="41" y="19"/>
                  </a:cubicBezTo>
                  <a:cubicBezTo>
                    <a:pt x="42" y="19"/>
                    <a:pt x="43" y="19"/>
                    <a:pt x="44" y="19"/>
                  </a:cubicBezTo>
                  <a:cubicBezTo>
                    <a:pt x="45" y="19"/>
                    <a:pt x="45" y="19"/>
                    <a:pt x="46" y="19"/>
                  </a:cubicBezTo>
                  <a:cubicBezTo>
                    <a:pt x="49" y="18"/>
                    <a:pt x="52" y="21"/>
                    <a:pt x="52" y="24"/>
                  </a:cubicBezTo>
                  <a:cubicBezTo>
                    <a:pt x="53" y="27"/>
                    <a:pt x="50" y="30"/>
                    <a:pt x="47" y="31"/>
                  </a:cubicBezTo>
                  <a:cubicBezTo>
                    <a:pt x="46" y="31"/>
                    <a:pt x="46" y="31"/>
                    <a:pt x="45" y="31"/>
                  </a:cubicBezTo>
                  <a:cubicBezTo>
                    <a:pt x="44" y="31"/>
                    <a:pt x="44" y="31"/>
                    <a:pt x="43" y="31"/>
                  </a:cubicBezTo>
                  <a:cubicBezTo>
                    <a:pt x="40" y="31"/>
                    <a:pt x="37" y="32"/>
                    <a:pt x="3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7" name="Freeform 161">
              <a:extLst>
                <a:ext uri="{FF2B5EF4-FFF2-40B4-BE49-F238E27FC236}">
                  <a16:creationId xmlns:a16="http://schemas.microsoft.com/office/drawing/2014/main" id="{4BF3DEBC-9B47-41E1-B297-1B451A449133}"/>
                </a:ext>
              </a:extLst>
            </p:cNvPr>
            <p:cNvSpPr>
              <a:spLocks/>
            </p:cNvSpPr>
            <p:nvPr/>
          </p:nvSpPr>
          <p:spPr bwMode="auto">
            <a:xfrm>
              <a:off x="1916" y="2196"/>
              <a:ext cx="78" cy="62"/>
            </a:xfrm>
            <a:custGeom>
              <a:avLst/>
              <a:gdLst>
                <a:gd name="T0" fmla="*/ 45 w 51"/>
                <a:gd name="T1" fmla="*/ 42 h 42"/>
                <a:gd name="T2" fmla="*/ 6 w 51"/>
                <a:gd name="T3" fmla="*/ 42 h 42"/>
                <a:gd name="T4" fmla="*/ 0 w 51"/>
                <a:gd name="T5" fmla="*/ 36 h 42"/>
                <a:gd name="T6" fmla="*/ 6 w 51"/>
                <a:gd name="T7" fmla="*/ 30 h 42"/>
                <a:gd name="T8" fmla="*/ 39 w 51"/>
                <a:gd name="T9" fmla="*/ 30 h 42"/>
                <a:gd name="T10" fmla="*/ 39 w 51"/>
                <a:gd name="T11" fmla="*/ 6 h 42"/>
                <a:gd name="T12" fmla="*/ 45 w 51"/>
                <a:gd name="T13" fmla="*/ 0 h 42"/>
                <a:gd name="T14" fmla="*/ 51 w 51"/>
                <a:gd name="T15" fmla="*/ 6 h 42"/>
                <a:gd name="T16" fmla="*/ 51 w 51"/>
                <a:gd name="T17" fmla="*/ 36 h 42"/>
                <a:gd name="T18" fmla="*/ 45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45" y="42"/>
                  </a:moveTo>
                  <a:cubicBezTo>
                    <a:pt x="6" y="42"/>
                    <a:pt x="6" y="42"/>
                    <a:pt x="6" y="42"/>
                  </a:cubicBezTo>
                  <a:cubicBezTo>
                    <a:pt x="2" y="42"/>
                    <a:pt x="0" y="40"/>
                    <a:pt x="0" y="36"/>
                  </a:cubicBezTo>
                  <a:cubicBezTo>
                    <a:pt x="0" y="33"/>
                    <a:pt x="2" y="30"/>
                    <a:pt x="6" y="30"/>
                  </a:cubicBezTo>
                  <a:cubicBezTo>
                    <a:pt x="39" y="30"/>
                    <a:pt x="39" y="30"/>
                    <a:pt x="39" y="30"/>
                  </a:cubicBezTo>
                  <a:cubicBezTo>
                    <a:pt x="39" y="6"/>
                    <a:pt x="39" y="6"/>
                    <a:pt x="39" y="6"/>
                  </a:cubicBezTo>
                  <a:cubicBezTo>
                    <a:pt x="39" y="3"/>
                    <a:pt x="41" y="0"/>
                    <a:pt x="45" y="0"/>
                  </a:cubicBezTo>
                  <a:cubicBezTo>
                    <a:pt x="48" y="0"/>
                    <a:pt x="51" y="3"/>
                    <a:pt x="51" y="6"/>
                  </a:cubicBezTo>
                  <a:cubicBezTo>
                    <a:pt x="51" y="36"/>
                    <a:pt x="51" y="36"/>
                    <a:pt x="51" y="36"/>
                  </a:cubicBezTo>
                  <a:cubicBezTo>
                    <a:pt x="51" y="40"/>
                    <a:pt x="48" y="42"/>
                    <a:pt x="45"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162">
              <a:extLst>
                <a:ext uri="{FF2B5EF4-FFF2-40B4-BE49-F238E27FC236}">
                  <a16:creationId xmlns:a16="http://schemas.microsoft.com/office/drawing/2014/main" id="{600622C0-FA12-4D03-8624-C7A432EB9B7D}"/>
                </a:ext>
              </a:extLst>
            </p:cNvPr>
            <p:cNvSpPr>
              <a:spLocks/>
            </p:cNvSpPr>
            <p:nvPr/>
          </p:nvSpPr>
          <p:spPr bwMode="auto">
            <a:xfrm>
              <a:off x="1799" y="2187"/>
              <a:ext cx="181" cy="73"/>
            </a:xfrm>
            <a:custGeom>
              <a:avLst/>
              <a:gdLst>
                <a:gd name="T0" fmla="*/ 7 w 118"/>
                <a:gd name="T1" fmla="*/ 48 h 49"/>
                <a:gd name="T2" fmla="*/ 5 w 118"/>
                <a:gd name="T3" fmla="*/ 48 h 49"/>
                <a:gd name="T4" fmla="*/ 1 w 118"/>
                <a:gd name="T5" fmla="*/ 40 h 49"/>
                <a:gd name="T6" fmla="*/ 58 w 118"/>
                <a:gd name="T7" fmla="*/ 0 h 49"/>
                <a:gd name="T8" fmla="*/ 117 w 118"/>
                <a:gd name="T9" fmla="*/ 40 h 49"/>
                <a:gd name="T10" fmla="*/ 113 w 118"/>
                <a:gd name="T11" fmla="*/ 48 h 49"/>
                <a:gd name="T12" fmla="*/ 106 w 118"/>
                <a:gd name="T13" fmla="*/ 44 h 49"/>
                <a:gd name="T14" fmla="*/ 58 w 118"/>
                <a:gd name="T15" fmla="*/ 12 h 49"/>
                <a:gd name="T16" fmla="*/ 12 w 118"/>
                <a:gd name="T17" fmla="*/ 44 h 49"/>
                <a:gd name="T18" fmla="*/ 7 w 118"/>
                <a:gd name="T1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49">
                  <a:moveTo>
                    <a:pt x="7" y="48"/>
                  </a:moveTo>
                  <a:cubicBezTo>
                    <a:pt x="6" y="48"/>
                    <a:pt x="5" y="48"/>
                    <a:pt x="5" y="48"/>
                  </a:cubicBezTo>
                  <a:cubicBezTo>
                    <a:pt x="2" y="47"/>
                    <a:pt x="0" y="43"/>
                    <a:pt x="1" y="40"/>
                  </a:cubicBezTo>
                  <a:cubicBezTo>
                    <a:pt x="10" y="16"/>
                    <a:pt x="32" y="0"/>
                    <a:pt x="58" y="0"/>
                  </a:cubicBezTo>
                  <a:cubicBezTo>
                    <a:pt x="84" y="0"/>
                    <a:pt x="109" y="17"/>
                    <a:pt x="117" y="40"/>
                  </a:cubicBezTo>
                  <a:cubicBezTo>
                    <a:pt x="118" y="43"/>
                    <a:pt x="116" y="47"/>
                    <a:pt x="113" y="48"/>
                  </a:cubicBezTo>
                  <a:cubicBezTo>
                    <a:pt x="110" y="49"/>
                    <a:pt x="107" y="47"/>
                    <a:pt x="106" y="44"/>
                  </a:cubicBezTo>
                  <a:cubicBezTo>
                    <a:pt x="99" y="26"/>
                    <a:pt x="79" y="12"/>
                    <a:pt x="58" y="12"/>
                  </a:cubicBezTo>
                  <a:cubicBezTo>
                    <a:pt x="37" y="12"/>
                    <a:pt x="19" y="25"/>
                    <a:pt x="12" y="44"/>
                  </a:cubicBezTo>
                  <a:cubicBezTo>
                    <a:pt x="12" y="47"/>
                    <a:pt x="9" y="48"/>
                    <a:pt x="7"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9" name="Freeform 163">
              <a:extLst>
                <a:ext uri="{FF2B5EF4-FFF2-40B4-BE49-F238E27FC236}">
                  <a16:creationId xmlns:a16="http://schemas.microsoft.com/office/drawing/2014/main" id="{797A55C1-FAC1-4CC0-90A1-3444E5D52795}"/>
                </a:ext>
              </a:extLst>
            </p:cNvPr>
            <p:cNvSpPr>
              <a:spLocks/>
            </p:cNvSpPr>
            <p:nvPr/>
          </p:nvSpPr>
          <p:spPr bwMode="auto">
            <a:xfrm>
              <a:off x="1791" y="2294"/>
              <a:ext cx="79" cy="63"/>
            </a:xfrm>
            <a:custGeom>
              <a:avLst/>
              <a:gdLst>
                <a:gd name="T0" fmla="*/ 6 w 51"/>
                <a:gd name="T1" fmla="*/ 42 h 42"/>
                <a:gd name="T2" fmla="*/ 0 w 51"/>
                <a:gd name="T3" fmla="*/ 36 h 42"/>
                <a:gd name="T4" fmla="*/ 0 w 51"/>
                <a:gd name="T5" fmla="*/ 6 h 42"/>
                <a:gd name="T6" fmla="*/ 6 w 51"/>
                <a:gd name="T7" fmla="*/ 0 h 42"/>
                <a:gd name="T8" fmla="*/ 45 w 51"/>
                <a:gd name="T9" fmla="*/ 0 h 42"/>
                <a:gd name="T10" fmla="*/ 51 w 51"/>
                <a:gd name="T11" fmla="*/ 6 h 42"/>
                <a:gd name="T12" fmla="*/ 45 w 51"/>
                <a:gd name="T13" fmla="*/ 12 h 42"/>
                <a:gd name="T14" fmla="*/ 12 w 51"/>
                <a:gd name="T15" fmla="*/ 12 h 42"/>
                <a:gd name="T16" fmla="*/ 12 w 51"/>
                <a:gd name="T17" fmla="*/ 36 h 42"/>
                <a:gd name="T18" fmla="*/ 6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6" y="42"/>
                  </a:moveTo>
                  <a:cubicBezTo>
                    <a:pt x="2" y="42"/>
                    <a:pt x="0" y="39"/>
                    <a:pt x="0" y="36"/>
                  </a:cubicBezTo>
                  <a:cubicBezTo>
                    <a:pt x="0" y="6"/>
                    <a:pt x="0" y="6"/>
                    <a:pt x="0" y="6"/>
                  </a:cubicBezTo>
                  <a:cubicBezTo>
                    <a:pt x="0" y="3"/>
                    <a:pt x="2" y="0"/>
                    <a:pt x="6" y="0"/>
                  </a:cubicBezTo>
                  <a:cubicBezTo>
                    <a:pt x="45" y="0"/>
                    <a:pt x="45" y="0"/>
                    <a:pt x="45" y="0"/>
                  </a:cubicBezTo>
                  <a:cubicBezTo>
                    <a:pt x="48" y="0"/>
                    <a:pt x="51" y="3"/>
                    <a:pt x="51" y="6"/>
                  </a:cubicBezTo>
                  <a:cubicBezTo>
                    <a:pt x="51" y="9"/>
                    <a:pt x="48" y="12"/>
                    <a:pt x="45" y="12"/>
                  </a:cubicBezTo>
                  <a:cubicBezTo>
                    <a:pt x="12" y="12"/>
                    <a:pt x="12" y="12"/>
                    <a:pt x="12" y="12"/>
                  </a:cubicBezTo>
                  <a:cubicBezTo>
                    <a:pt x="12" y="36"/>
                    <a:pt x="12" y="36"/>
                    <a:pt x="12" y="36"/>
                  </a:cubicBezTo>
                  <a:cubicBezTo>
                    <a:pt x="12" y="39"/>
                    <a:pt x="9" y="42"/>
                    <a:pt x="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0" name="Freeform 164">
              <a:extLst>
                <a:ext uri="{FF2B5EF4-FFF2-40B4-BE49-F238E27FC236}">
                  <a16:creationId xmlns:a16="http://schemas.microsoft.com/office/drawing/2014/main" id="{DA66192A-1B41-4CE2-8569-86ECE21F14B3}"/>
                </a:ext>
              </a:extLst>
            </p:cNvPr>
            <p:cNvSpPr>
              <a:spLocks/>
            </p:cNvSpPr>
            <p:nvPr/>
          </p:nvSpPr>
          <p:spPr bwMode="auto">
            <a:xfrm>
              <a:off x="1804" y="2293"/>
              <a:ext cx="181" cy="73"/>
            </a:xfrm>
            <a:custGeom>
              <a:avLst/>
              <a:gdLst>
                <a:gd name="T0" fmla="*/ 61 w 118"/>
                <a:gd name="T1" fmla="*/ 49 h 49"/>
                <a:gd name="T2" fmla="*/ 2 w 118"/>
                <a:gd name="T3" fmla="*/ 9 h 49"/>
                <a:gd name="T4" fmla="*/ 5 w 118"/>
                <a:gd name="T5" fmla="*/ 1 h 49"/>
                <a:gd name="T6" fmla="*/ 13 w 118"/>
                <a:gd name="T7" fmla="*/ 5 h 49"/>
                <a:gd name="T8" fmla="*/ 61 w 118"/>
                <a:gd name="T9" fmla="*/ 37 h 49"/>
                <a:gd name="T10" fmla="*/ 106 w 118"/>
                <a:gd name="T11" fmla="*/ 5 h 49"/>
                <a:gd name="T12" fmla="*/ 114 w 118"/>
                <a:gd name="T13" fmla="*/ 1 h 49"/>
                <a:gd name="T14" fmla="*/ 117 w 118"/>
                <a:gd name="T15" fmla="*/ 9 h 49"/>
                <a:gd name="T16" fmla="*/ 61 w 118"/>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49">
                  <a:moveTo>
                    <a:pt x="61" y="49"/>
                  </a:moveTo>
                  <a:cubicBezTo>
                    <a:pt x="35" y="49"/>
                    <a:pt x="10" y="32"/>
                    <a:pt x="2" y="9"/>
                  </a:cubicBezTo>
                  <a:cubicBezTo>
                    <a:pt x="0" y="6"/>
                    <a:pt x="2" y="3"/>
                    <a:pt x="5" y="1"/>
                  </a:cubicBezTo>
                  <a:cubicBezTo>
                    <a:pt x="8" y="0"/>
                    <a:pt x="12" y="2"/>
                    <a:pt x="13" y="5"/>
                  </a:cubicBezTo>
                  <a:cubicBezTo>
                    <a:pt x="19" y="23"/>
                    <a:pt x="39" y="37"/>
                    <a:pt x="61" y="37"/>
                  </a:cubicBezTo>
                  <a:cubicBezTo>
                    <a:pt x="81" y="37"/>
                    <a:pt x="99" y="24"/>
                    <a:pt x="106" y="5"/>
                  </a:cubicBezTo>
                  <a:cubicBezTo>
                    <a:pt x="107" y="2"/>
                    <a:pt x="111" y="0"/>
                    <a:pt x="114" y="1"/>
                  </a:cubicBezTo>
                  <a:cubicBezTo>
                    <a:pt x="117" y="2"/>
                    <a:pt x="118" y="6"/>
                    <a:pt x="117" y="9"/>
                  </a:cubicBezTo>
                  <a:cubicBezTo>
                    <a:pt x="109" y="33"/>
                    <a:pt x="86" y="49"/>
                    <a:pt x="6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31" name="Group 44">
            <a:extLst>
              <a:ext uri="{FF2B5EF4-FFF2-40B4-BE49-F238E27FC236}">
                <a16:creationId xmlns:a16="http://schemas.microsoft.com/office/drawing/2014/main" id="{96EEA6E3-DA4A-43EC-857B-F417199B3EE1}"/>
              </a:ext>
            </a:extLst>
          </p:cNvPr>
          <p:cNvGrpSpPr>
            <a:grpSpLocks noChangeAspect="1"/>
          </p:cNvGrpSpPr>
          <p:nvPr/>
        </p:nvGrpSpPr>
        <p:grpSpPr bwMode="auto">
          <a:xfrm>
            <a:off x="6722434" y="4277797"/>
            <a:ext cx="285421" cy="284750"/>
            <a:chOff x="4476" y="439"/>
            <a:chExt cx="427" cy="426"/>
          </a:xfrm>
          <a:solidFill>
            <a:srgbClr val="FF0000"/>
          </a:solidFill>
        </p:grpSpPr>
        <p:sp>
          <p:nvSpPr>
            <p:cNvPr id="232" name="Freeform 45">
              <a:extLst>
                <a:ext uri="{FF2B5EF4-FFF2-40B4-BE49-F238E27FC236}">
                  <a16:creationId xmlns:a16="http://schemas.microsoft.com/office/drawing/2014/main" id="{8D94ED50-64D5-4F6C-9BE7-44810D52F77B}"/>
                </a:ext>
              </a:extLst>
            </p:cNvPr>
            <p:cNvSpPr>
              <a:spLocks/>
            </p:cNvSpPr>
            <p:nvPr/>
          </p:nvSpPr>
          <p:spPr bwMode="auto">
            <a:xfrm>
              <a:off x="4476" y="725"/>
              <a:ext cx="284" cy="140"/>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2 h 95"/>
                <a:gd name="T14" fmla="*/ 78 w 192"/>
                <a:gd name="T15" fmla="*/ 2 h 95"/>
                <a:gd name="T16" fmla="*/ 78 w 192"/>
                <a:gd name="T17" fmla="*/ 28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3"/>
                    <a:pt x="0" y="89"/>
                  </a:cubicBezTo>
                  <a:cubicBezTo>
                    <a:pt x="0" y="71"/>
                    <a:pt x="0" y="71"/>
                    <a:pt x="0" y="71"/>
                  </a:cubicBezTo>
                  <a:cubicBezTo>
                    <a:pt x="0" y="57"/>
                    <a:pt x="9" y="44"/>
                    <a:pt x="23" y="39"/>
                  </a:cubicBezTo>
                  <a:cubicBezTo>
                    <a:pt x="66" y="23"/>
                    <a:pt x="66" y="23"/>
                    <a:pt x="66" y="23"/>
                  </a:cubicBezTo>
                  <a:cubicBezTo>
                    <a:pt x="66" y="2"/>
                    <a:pt x="66" y="2"/>
                    <a:pt x="66" y="2"/>
                  </a:cubicBezTo>
                  <a:cubicBezTo>
                    <a:pt x="78" y="2"/>
                    <a:pt x="78" y="2"/>
                    <a:pt x="78" y="2"/>
                  </a:cubicBezTo>
                  <a:cubicBezTo>
                    <a:pt x="78" y="28"/>
                    <a:pt x="78" y="28"/>
                    <a:pt x="78" y="28"/>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3" name="Freeform 46">
              <a:extLst>
                <a:ext uri="{FF2B5EF4-FFF2-40B4-BE49-F238E27FC236}">
                  <a16:creationId xmlns:a16="http://schemas.microsoft.com/office/drawing/2014/main" id="{33D658B2-252A-4550-A13A-176DB08B9A10}"/>
                </a:ext>
              </a:extLst>
            </p:cNvPr>
            <p:cNvSpPr>
              <a:spLocks noEditPoints="1"/>
            </p:cNvSpPr>
            <p:nvPr/>
          </p:nvSpPr>
          <p:spPr bwMode="auto">
            <a:xfrm>
              <a:off x="4537" y="560"/>
              <a:ext cx="158" cy="187"/>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8"/>
                    <a:pt x="0" y="63"/>
                  </a:cubicBezTo>
                  <a:cubicBezTo>
                    <a:pt x="0" y="28"/>
                    <a:pt x="24" y="0"/>
                    <a:pt x="54" y="0"/>
                  </a:cubicBezTo>
                  <a:cubicBezTo>
                    <a:pt x="83" y="0"/>
                    <a:pt x="107" y="28"/>
                    <a:pt x="107" y="63"/>
                  </a:cubicBezTo>
                  <a:cubicBezTo>
                    <a:pt x="107" y="98"/>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4" name="Freeform 47">
              <a:extLst>
                <a:ext uri="{FF2B5EF4-FFF2-40B4-BE49-F238E27FC236}">
                  <a16:creationId xmlns:a16="http://schemas.microsoft.com/office/drawing/2014/main" id="{7CC6506A-11CE-46C6-83FF-0E22AD7EF83B}"/>
                </a:ext>
              </a:extLst>
            </p:cNvPr>
            <p:cNvSpPr>
              <a:spLocks/>
            </p:cNvSpPr>
            <p:nvPr/>
          </p:nvSpPr>
          <p:spPr bwMode="auto">
            <a:xfrm>
              <a:off x="4543" y="611"/>
              <a:ext cx="145" cy="45"/>
            </a:xfrm>
            <a:custGeom>
              <a:avLst/>
              <a:gdLst>
                <a:gd name="T0" fmla="*/ 84 w 98"/>
                <a:gd name="T1" fmla="*/ 31 h 31"/>
                <a:gd name="T2" fmla="*/ 57 w 98"/>
                <a:gd name="T3" fmla="*/ 16 h 31"/>
                <a:gd name="T4" fmla="*/ 21 w 98"/>
                <a:gd name="T5" fmla="*/ 30 h 31"/>
                <a:gd name="T6" fmla="*/ 0 w 98"/>
                <a:gd name="T7" fmla="*/ 25 h 31"/>
                <a:gd name="T8" fmla="*/ 6 w 98"/>
                <a:gd name="T9" fmla="*/ 15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30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3" y="30"/>
                    <a:pt x="7" y="29"/>
                    <a:pt x="0" y="25"/>
                  </a:cubicBezTo>
                  <a:cubicBezTo>
                    <a:pt x="6" y="15"/>
                    <a:pt x="6" y="15"/>
                    <a:pt x="6" y="15"/>
                  </a:cubicBezTo>
                  <a:cubicBezTo>
                    <a:pt x="10" y="17"/>
                    <a:pt x="15" y="18"/>
                    <a:pt x="21" y="18"/>
                  </a:cubicBezTo>
                  <a:cubicBezTo>
                    <a:pt x="33" y="18"/>
                    <a:pt x="48" y="11"/>
                    <a:pt x="52" y="3"/>
                  </a:cubicBezTo>
                  <a:cubicBezTo>
                    <a:pt x="53" y="1"/>
                    <a:pt x="55" y="0"/>
                    <a:pt x="57" y="0"/>
                  </a:cubicBezTo>
                  <a:cubicBezTo>
                    <a:pt x="59" y="0"/>
                    <a:pt x="61" y="1"/>
                    <a:pt x="62" y="3"/>
                  </a:cubicBezTo>
                  <a:cubicBezTo>
                    <a:pt x="70" y="17"/>
                    <a:pt x="78" y="21"/>
                    <a:pt x="91" y="18"/>
                  </a:cubicBezTo>
                  <a:cubicBezTo>
                    <a:pt x="93" y="18"/>
                    <a:pt x="94" y="18"/>
                    <a:pt x="95" y="18"/>
                  </a:cubicBezTo>
                  <a:cubicBezTo>
                    <a:pt x="95" y="18"/>
                    <a:pt x="96" y="18"/>
                    <a:pt x="96" y="18"/>
                  </a:cubicBezTo>
                  <a:cubicBezTo>
                    <a:pt x="98" y="30"/>
                    <a:pt x="98" y="30"/>
                    <a:pt x="98" y="30"/>
                  </a:cubicBezTo>
                  <a:cubicBezTo>
                    <a:pt x="97" y="30"/>
                    <a:pt x="96" y="30"/>
                    <a:pt x="95" y="30"/>
                  </a:cubicBezTo>
                  <a:cubicBezTo>
                    <a:pt x="95" y="30"/>
                    <a:pt x="94" y="30"/>
                    <a:pt x="94"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5" name="Freeform 48">
              <a:extLst>
                <a:ext uri="{FF2B5EF4-FFF2-40B4-BE49-F238E27FC236}">
                  <a16:creationId xmlns:a16="http://schemas.microsoft.com/office/drawing/2014/main" id="{808B3211-4989-4CDB-861B-3FF14567DDC4}"/>
                </a:ext>
              </a:extLst>
            </p:cNvPr>
            <p:cNvSpPr>
              <a:spLocks/>
            </p:cNvSpPr>
            <p:nvPr/>
          </p:nvSpPr>
          <p:spPr bwMode="auto">
            <a:xfrm>
              <a:off x="4654" y="439"/>
              <a:ext cx="249" cy="284"/>
            </a:xfrm>
            <a:custGeom>
              <a:avLst/>
              <a:gdLst>
                <a:gd name="T0" fmla="*/ 66 w 168"/>
                <a:gd name="T1" fmla="*/ 192 h 192"/>
                <a:gd name="T2" fmla="*/ 64 w 168"/>
                <a:gd name="T3" fmla="*/ 192 h 192"/>
                <a:gd name="T4" fmla="*/ 60 w 168"/>
                <a:gd name="T5" fmla="*/ 186 h 192"/>
                <a:gd name="T6" fmla="*/ 60 w 168"/>
                <a:gd name="T7" fmla="*/ 154 h 192"/>
                <a:gd name="T8" fmla="*/ 46 w 168"/>
                <a:gd name="T9" fmla="*/ 150 h 192"/>
                <a:gd name="T10" fmla="*/ 50 w 168"/>
                <a:gd name="T11" fmla="*/ 139 h 192"/>
                <a:gd name="T12" fmla="*/ 67 w 168"/>
                <a:gd name="T13" fmla="*/ 143 h 192"/>
                <a:gd name="T14" fmla="*/ 72 w 168"/>
                <a:gd name="T15" fmla="*/ 149 h 192"/>
                <a:gd name="T16" fmla="*/ 72 w 168"/>
                <a:gd name="T17" fmla="*/ 173 h 192"/>
                <a:gd name="T18" fmla="*/ 92 w 168"/>
                <a:gd name="T19" fmla="*/ 156 h 192"/>
                <a:gd name="T20" fmla="*/ 110 w 168"/>
                <a:gd name="T21" fmla="*/ 140 h 192"/>
                <a:gd name="T22" fmla="*/ 112 w 168"/>
                <a:gd name="T23" fmla="*/ 139 h 192"/>
                <a:gd name="T24" fmla="*/ 156 w 168"/>
                <a:gd name="T25" fmla="*/ 78 h 192"/>
                <a:gd name="T26" fmla="*/ 84 w 168"/>
                <a:gd name="T27" fmla="*/ 12 h 192"/>
                <a:gd name="T28" fmla="*/ 12 w 168"/>
                <a:gd name="T29" fmla="*/ 78 h 192"/>
                <a:gd name="T30" fmla="*/ 0 w 168"/>
                <a:gd name="T31" fmla="*/ 78 h 192"/>
                <a:gd name="T32" fmla="*/ 84 w 168"/>
                <a:gd name="T33" fmla="*/ 0 h 192"/>
                <a:gd name="T34" fmla="*/ 168 w 168"/>
                <a:gd name="T35" fmla="*/ 78 h 192"/>
                <a:gd name="T36" fmla="*/ 117 w 168"/>
                <a:gd name="T37" fmla="*/ 150 h 192"/>
                <a:gd name="T38" fmla="*/ 100 w 168"/>
                <a:gd name="T39" fmla="*/ 165 h 192"/>
                <a:gd name="T40" fmla="*/ 70 w 168"/>
                <a:gd name="T41" fmla="*/ 190 h 192"/>
                <a:gd name="T42" fmla="*/ 66 w 168"/>
                <a:gd name="T4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8" h="192">
                  <a:moveTo>
                    <a:pt x="66" y="192"/>
                  </a:moveTo>
                  <a:cubicBezTo>
                    <a:pt x="65" y="192"/>
                    <a:pt x="64" y="192"/>
                    <a:pt x="64" y="192"/>
                  </a:cubicBezTo>
                  <a:cubicBezTo>
                    <a:pt x="61" y="191"/>
                    <a:pt x="60" y="189"/>
                    <a:pt x="60" y="186"/>
                  </a:cubicBezTo>
                  <a:cubicBezTo>
                    <a:pt x="60" y="181"/>
                    <a:pt x="60" y="164"/>
                    <a:pt x="60" y="154"/>
                  </a:cubicBezTo>
                  <a:cubicBezTo>
                    <a:pt x="55" y="153"/>
                    <a:pt x="50" y="152"/>
                    <a:pt x="46" y="150"/>
                  </a:cubicBezTo>
                  <a:cubicBezTo>
                    <a:pt x="50" y="139"/>
                    <a:pt x="50" y="139"/>
                    <a:pt x="50" y="139"/>
                  </a:cubicBezTo>
                  <a:cubicBezTo>
                    <a:pt x="55" y="141"/>
                    <a:pt x="61" y="143"/>
                    <a:pt x="67" y="143"/>
                  </a:cubicBezTo>
                  <a:cubicBezTo>
                    <a:pt x="70" y="144"/>
                    <a:pt x="72" y="146"/>
                    <a:pt x="72" y="149"/>
                  </a:cubicBezTo>
                  <a:cubicBezTo>
                    <a:pt x="72" y="154"/>
                    <a:pt x="72" y="164"/>
                    <a:pt x="72" y="173"/>
                  </a:cubicBezTo>
                  <a:cubicBezTo>
                    <a:pt x="78" y="168"/>
                    <a:pt x="85" y="162"/>
                    <a:pt x="92" y="156"/>
                  </a:cubicBezTo>
                  <a:cubicBezTo>
                    <a:pt x="100" y="149"/>
                    <a:pt x="108" y="142"/>
                    <a:pt x="110" y="140"/>
                  </a:cubicBezTo>
                  <a:cubicBezTo>
                    <a:pt x="111" y="140"/>
                    <a:pt x="111" y="139"/>
                    <a:pt x="112" y="139"/>
                  </a:cubicBezTo>
                  <a:cubicBezTo>
                    <a:pt x="139" y="129"/>
                    <a:pt x="156" y="105"/>
                    <a:pt x="156" y="78"/>
                  </a:cubicBezTo>
                  <a:cubicBezTo>
                    <a:pt x="156" y="42"/>
                    <a:pt x="124" y="12"/>
                    <a:pt x="84" y="12"/>
                  </a:cubicBezTo>
                  <a:cubicBezTo>
                    <a:pt x="44" y="12"/>
                    <a:pt x="12" y="42"/>
                    <a:pt x="12" y="78"/>
                  </a:cubicBezTo>
                  <a:cubicBezTo>
                    <a:pt x="0" y="78"/>
                    <a:pt x="0" y="78"/>
                    <a:pt x="0" y="78"/>
                  </a:cubicBezTo>
                  <a:cubicBezTo>
                    <a:pt x="0" y="35"/>
                    <a:pt x="38" y="0"/>
                    <a:pt x="84" y="0"/>
                  </a:cubicBezTo>
                  <a:cubicBezTo>
                    <a:pt x="130" y="0"/>
                    <a:pt x="168" y="35"/>
                    <a:pt x="168" y="78"/>
                  </a:cubicBezTo>
                  <a:cubicBezTo>
                    <a:pt x="168" y="110"/>
                    <a:pt x="148" y="138"/>
                    <a:pt x="117" y="150"/>
                  </a:cubicBezTo>
                  <a:cubicBezTo>
                    <a:pt x="114" y="153"/>
                    <a:pt x="107" y="158"/>
                    <a:pt x="100" y="165"/>
                  </a:cubicBezTo>
                  <a:cubicBezTo>
                    <a:pt x="88" y="175"/>
                    <a:pt x="74" y="187"/>
                    <a:pt x="70" y="190"/>
                  </a:cubicBezTo>
                  <a:cubicBezTo>
                    <a:pt x="69" y="192"/>
                    <a:pt x="68" y="192"/>
                    <a:pt x="6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6" name="Rectangle 49">
              <a:extLst>
                <a:ext uri="{FF2B5EF4-FFF2-40B4-BE49-F238E27FC236}">
                  <a16:creationId xmlns:a16="http://schemas.microsoft.com/office/drawing/2014/main" id="{AB0B7B8D-001B-49C7-8E7B-3AA23637835A}"/>
                </a:ext>
              </a:extLst>
            </p:cNvPr>
            <p:cNvSpPr>
              <a:spLocks noChangeArrowheads="1"/>
            </p:cNvSpPr>
            <p:nvPr/>
          </p:nvSpPr>
          <p:spPr bwMode="auto">
            <a:xfrm>
              <a:off x="4814"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7" name="Rectangle 50">
              <a:extLst>
                <a:ext uri="{FF2B5EF4-FFF2-40B4-BE49-F238E27FC236}">
                  <a16:creationId xmlns:a16="http://schemas.microsoft.com/office/drawing/2014/main" id="{9231574B-7F57-4330-A6B6-D49705AE31AE}"/>
                </a:ext>
              </a:extLst>
            </p:cNvPr>
            <p:cNvSpPr>
              <a:spLocks noChangeArrowheads="1"/>
            </p:cNvSpPr>
            <p:nvPr/>
          </p:nvSpPr>
          <p:spPr bwMode="auto">
            <a:xfrm>
              <a:off x="4769"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8" name="Rectangle 51">
              <a:extLst>
                <a:ext uri="{FF2B5EF4-FFF2-40B4-BE49-F238E27FC236}">
                  <a16:creationId xmlns:a16="http://schemas.microsoft.com/office/drawing/2014/main" id="{BF52480C-A455-4DB1-8BC2-7639686F0003}"/>
                </a:ext>
              </a:extLst>
            </p:cNvPr>
            <p:cNvSpPr>
              <a:spLocks noChangeArrowheads="1"/>
            </p:cNvSpPr>
            <p:nvPr/>
          </p:nvSpPr>
          <p:spPr bwMode="auto">
            <a:xfrm>
              <a:off x="4725"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00" name="Group 81">
            <a:extLst>
              <a:ext uri="{FF2B5EF4-FFF2-40B4-BE49-F238E27FC236}">
                <a16:creationId xmlns:a16="http://schemas.microsoft.com/office/drawing/2014/main" id="{B25395CB-4D57-4966-A550-81F07D226E6B}"/>
              </a:ext>
            </a:extLst>
          </p:cNvPr>
          <p:cNvGrpSpPr>
            <a:grpSpLocks noChangeAspect="1"/>
          </p:cNvGrpSpPr>
          <p:nvPr/>
        </p:nvGrpSpPr>
        <p:grpSpPr bwMode="auto">
          <a:xfrm>
            <a:off x="6724382" y="2290589"/>
            <a:ext cx="247655" cy="247068"/>
            <a:chOff x="1370" y="1720"/>
            <a:chExt cx="426" cy="425"/>
          </a:xfrm>
          <a:solidFill>
            <a:srgbClr val="FF0000"/>
          </a:solidFill>
        </p:grpSpPr>
        <p:sp>
          <p:nvSpPr>
            <p:cNvPr id="111" name="Freeform 82">
              <a:extLst>
                <a:ext uri="{FF2B5EF4-FFF2-40B4-BE49-F238E27FC236}">
                  <a16:creationId xmlns:a16="http://schemas.microsoft.com/office/drawing/2014/main" id="{BEE2AC00-4B09-4B16-8D5F-F91892532EA7}"/>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2" name="Freeform 83">
              <a:extLst>
                <a:ext uri="{FF2B5EF4-FFF2-40B4-BE49-F238E27FC236}">
                  <a16:creationId xmlns:a16="http://schemas.microsoft.com/office/drawing/2014/main" id="{6641BDE0-29C0-46FB-A6A6-698BB0DFD9B0}"/>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3" name="Freeform 84">
              <a:extLst>
                <a:ext uri="{FF2B5EF4-FFF2-40B4-BE49-F238E27FC236}">
                  <a16:creationId xmlns:a16="http://schemas.microsoft.com/office/drawing/2014/main" id="{2CB7D330-B197-489D-A7D6-4B8461EDD53C}"/>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4" name="Freeform 85">
              <a:extLst>
                <a:ext uri="{FF2B5EF4-FFF2-40B4-BE49-F238E27FC236}">
                  <a16:creationId xmlns:a16="http://schemas.microsoft.com/office/drawing/2014/main" id="{BAC9B0DA-94F4-463F-B513-E73CD668A04D}"/>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5" name="Freeform 86">
              <a:extLst>
                <a:ext uri="{FF2B5EF4-FFF2-40B4-BE49-F238E27FC236}">
                  <a16:creationId xmlns:a16="http://schemas.microsoft.com/office/drawing/2014/main" id="{3976DD68-C888-4619-AAA8-87459CE5C0A7}"/>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6" name="Freeform 87">
              <a:extLst>
                <a:ext uri="{FF2B5EF4-FFF2-40B4-BE49-F238E27FC236}">
                  <a16:creationId xmlns:a16="http://schemas.microsoft.com/office/drawing/2014/main" id="{85E4F399-DD80-4895-ACB7-584ED3424080}"/>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7" name="Freeform 88">
              <a:extLst>
                <a:ext uri="{FF2B5EF4-FFF2-40B4-BE49-F238E27FC236}">
                  <a16:creationId xmlns:a16="http://schemas.microsoft.com/office/drawing/2014/main" id="{7CC885D6-8BD7-4857-AD14-329830FEC072}"/>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8" name="Freeform 89">
              <a:extLst>
                <a:ext uri="{FF2B5EF4-FFF2-40B4-BE49-F238E27FC236}">
                  <a16:creationId xmlns:a16="http://schemas.microsoft.com/office/drawing/2014/main" id="{79D8A37E-389E-490B-AD17-E5767E3CC2AD}"/>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9" name="Freeform 90">
              <a:extLst>
                <a:ext uri="{FF2B5EF4-FFF2-40B4-BE49-F238E27FC236}">
                  <a16:creationId xmlns:a16="http://schemas.microsoft.com/office/drawing/2014/main" id="{DC8B9E14-F628-45FE-BF17-AE06BF69AAE1}"/>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8" name="Freeform 91">
              <a:extLst>
                <a:ext uri="{FF2B5EF4-FFF2-40B4-BE49-F238E27FC236}">
                  <a16:creationId xmlns:a16="http://schemas.microsoft.com/office/drawing/2014/main" id="{B3744123-79C0-4A2F-9F18-9AE59357675A}"/>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1" name="Freeform 92">
              <a:extLst>
                <a:ext uri="{FF2B5EF4-FFF2-40B4-BE49-F238E27FC236}">
                  <a16:creationId xmlns:a16="http://schemas.microsoft.com/office/drawing/2014/main" id="{AB976502-EDEF-4F4B-A4EC-3281C98DB760}"/>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396145594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F273C3-CA3F-455A-BF3D-9D3A73F6C597}"/>
              </a:ext>
            </a:extLst>
          </p:cNvPr>
          <p:cNvSpPr/>
          <p:nvPr/>
        </p:nvSpPr>
        <p:spPr>
          <a:xfrm>
            <a:off x="0" y="-45342"/>
            <a:ext cx="12192000" cy="17321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9" name="Rectangle 8">
            <a:extLst>
              <a:ext uri="{FF2B5EF4-FFF2-40B4-BE49-F238E27FC236}">
                <a16:creationId xmlns:a16="http://schemas.microsoft.com/office/drawing/2014/main" id="{CE5798A0-93E5-4D7B-97B2-04077FC6E897}"/>
              </a:ext>
            </a:extLst>
          </p:cNvPr>
          <p:cNvSpPr/>
          <p:nvPr/>
        </p:nvSpPr>
        <p:spPr>
          <a:xfrm>
            <a:off x="174113" y="4382601"/>
            <a:ext cx="3947533" cy="15651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cxnSp>
        <p:nvCxnSpPr>
          <p:cNvPr id="17" name="Straight Connector 16">
            <a:extLst>
              <a:ext uri="{FF2B5EF4-FFF2-40B4-BE49-F238E27FC236}">
                <a16:creationId xmlns:a16="http://schemas.microsoft.com/office/drawing/2014/main" id="{B77813A3-38E5-4783-B78F-38C1C55F8AA0}"/>
              </a:ext>
            </a:extLst>
          </p:cNvPr>
          <p:cNvCxnSpPr/>
          <p:nvPr/>
        </p:nvCxnSpPr>
        <p:spPr>
          <a:xfrm>
            <a:off x="6672064" y="1814284"/>
            <a:ext cx="0" cy="4392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5F9876B-EB45-4500-A659-55E079FE63E4}"/>
              </a:ext>
            </a:extLst>
          </p:cNvPr>
          <p:cNvSpPr txBox="1"/>
          <p:nvPr/>
        </p:nvSpPr>
        <p:spPr>
          <a:xfrm>
            <a:off x="653143" y="1820333"/>
            <a:ext cx="5725886" cy="4524315"/>
          </a:xfrm>
          <a:prstGeom prst="rect">
            <a:avLst/>
          </a:prstGeom>
          <a:noFill/>
        </p:spPr>
        <p:txBody>
          <a:bodyPr wrap="square" rtlCol="0">
            <a:spAutoFit/>
          </a:bodyPr>
          <a:lstStyle/>
          <a:p>
            <a:r>
              <a:rPr lang="nl-NL" sz="1600" dirty="0"/>
              <a:t>Dit document geeft op hoofdlijnen aan welke functionaliteiten </a:t>
            </a:r>
            <a:r>
              <a:rPr lang="nl-NL" sz="1600" dirty="0" smtClean="0"/>
              <a:t>gewenst </a:t>
            </a:r>
            <a:r>
              <a:rPr lang="nl-NL" sz="1600" dirty="0"/>
              <a:t>zijn voor de ICT ondersteuning van het proces om </a:t>
            </a:r>
            <a:r>
              <a:rPr lang="nl-NL" sz="1600" dirty="0" smtClean="0"/>
              <a:t>burgers </a:t>
            </a:r>
            <a:r>
              <a:rPr lang="nl-NL" sz="1600" dirty="0"/>
              <a:t>te begeleiden naar </a:t>
            </a:r>
            <a:r>
              <a:rPr lang="nl-NL" sz="1600" dirty="0" smtClean="0"/>
              <a:t>werk, participatie of scholing. </a:t>
            </a:r>
            <a:endParaRPr lang="nl-NL" sz="1600" dirty="0"/>
          </a:p>
          <a:p>
            <a:endParaRPr lang="nl-NL" sz="1600" dirty="0"/>
          </a:p>
          <a:p>
            <a:r>
              <a:rPr lang="nl-NL" sz="1600" dirty="0"/>
              <a:t>Het document bevat de volgende onderdelen:</a:t>
            </a:r>
          </a:p>
          <a:p>
            <a:pPr marL="285750" indent="-285750">
              <a:buFont typeface="Arial" panose="020B0604020202020204" pitchFamily="34" charset="0"/>
              <a:buChar char="•"/>
            </a:pPr>
            <a:r>
              <a:rPr lang="nl-NL" sz="1600" dirty="0"/>
              <a:t>Uitleg elementen </a:t>
            </a:r>
            <a:r>
              <a:rPr lang="nl-NL" sz="1600" dirty="0" smtClean="0"/>
              <a:t>werklandschap;</a:t>
            </a:r>
            <a:endParaRPr lang="nl-NL" sz="1600" dirty="0"/>
          </a:p>
          <a:p>
            <a:pPr marL="285750" indent="-285750">
              <a:buFont typeface="Arial" panose="020B0604020202020204" pitchFamily="34" charset="0"/>
              <a:buChar char="•"/>
            </a:pPr>
            <a:r>
              <a:rPr lang="nl-NL" sz="1600" dirty="0" smtClean="0"/>
              <a:t>Randvoorwaarden;</a:t>
            </a:r>
            <a:endParaRPr lang="nl-NL" sz="1600" dirty="0"/>
          </a:p>
          <a:p>
            <a:pPr marL="285750" indent="-285750">
              <a:buFont typeface="Arial" panose="020B0604020202020204" pitchFamily="34" charset="0"/>
              <a:buChar char="•"/>
            </a:pPr>
            <a:r>
              <a:rPr lang="nl-NL" sz="1600" dirty="0" smtClean="0"/>
              <a:t>Algemene functionaliteiten.</a:t>
            </a:r>
            <a:endParaRPr lang="nl-NL" sz="1600" dirty="0"/>
          </a:p>
          <a:p>
            <a:pPr marL="285750" indent="-285750">
              <a:buFont typeface="Arial" panose="020B0604020202020204" pitchFamily="34" charset="0"/>
              <a:buChar char="•"/>
            </a:pPr>
            <a:endParaRPr lang="nl-NL" sz="1600" dirty="0"/>
          </a:p>
          <a:p>
            <a:r>
              <a:rPr lang="nl-NL" sz="1600" dirty="0"/>
              <a:t>De beschrijving van het werklandschap Amsterdam is gebaseerd op het VNG model en de inzichten vanuit het </a:t>
            </a:r>
            <a:r>
              <a:rPr lang="nl-NL" sz="1600" dirty="0" smtClean="0"/>
              <a:t>PPI (Prof Portal Innovatie) programma G4. </a:t>
            </a:r>
            <a:r>
              <a:rPr lang="nl-NL" sz="1600" dirty="0"/>
              <a:t>Op </a:t>
            </a:r>
            <a:r>
              <a:rPr lang="nl-NL" sz="1600" dirty="0" smtClean="0"/>
              <a:t>de </a:t>
            </a:r>
            <a:r>
              <a:rPr lang="nl-NL" sz="1600" dirty="0"/>
              <a:t>volgende pagina zijn in het blauw de elementen van de VNG weergegeven. In het rood zijn hier specifieke Amsterdamse modules aan toegevoegd. Door het model van links naar rechts te lezen lijkt er een volgordelijkheid in de modules te zitten, de modules </a:t>
            </a:r>
            <a:r>
              <a:rPr lang="nl-NL" sz="1600" dirty="0" smtClean="0"/>
              <a:t>moeten echter </a:t>
            </a:r>
            <a:r>
              <a:rPr lang="nl-NL" sz="1600" dirty="0"/>
              <a:t>op elk moment in het proces inzetbaar zijn. </a:t>
            </a:r>
          </a:p>
        </p:txBody>
      </p:sp>
      <p:sp>
        <p:nvSpPr>
          <p:cNvPr id="28" name="Rectangle 27">
            <a:extLst>
              <a:ext uri="{FF2B5EF4-FFF2-40B4-BE49-F238E27FC236}">
                <a16:creationId xmlns:a16="http://schemas.microsoft.com/office/drawing/2014/main" id="{8E46DAA5-6636-48E1-B9DF-68B3FDE27141}"/>
              </a:ext>
            </a:extLst>
          </p:cNvPr>
          <p:cNvSpPr/>
          <p:nvPr/>
        </p:nvSpPr>
        <p:spPr bwMode="gray">
          <a:xfrm>
            <a:off x="7036654" y="4427036"/>
            <a:ext cx="4973081" cy="756000"/>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marL="0" marR="0" lvl="0" indent="0" defTabSz="914400" eaLnBrk="1" fontAlgn="auto" latinLnBrk="0" hangingPunct="1">
              <a:lnSpc>
                <a:spcPct val="100000"/>
              </a:lnSpc>
              <a:spcBef>
                <a:spcPts val="0"/>
              </a:spcBef>
              <a:spcAft>
                <a:spcPts val="300"/>
              </a:spcAft>
              <a:buClrTx/>
              <a:buSzTx/>
              <a:buFontTx/>
              <a:buNone/>
              <a:tabLst>
                <a:tab pos="119060" algn="l"/>
              </a:tabLst>
              <a:defRPr/>
            </a:pPr>
            <a:r>
              <a:rPr kumimoji="0" lang="nl-NL" sz="1600" i="0" u="none" strike="noStrike" kern="0" cap="none" spc="0" normalizeH="0" baseline="0" dirty="0">
                <a:ln>
                  <a:noFill/>
                </a:ln>
                <a:solidFill>
                  <a:sysClr val="windowText" lastClr="000000"/>
                </a:solidFill>
                <a:effectLst/>
                <a:uLnTx/>
                <a:uFillTx/>
                <a:cs typeface="Arial" pitchFamily="34" charset="0"/>
              </a:rPr>
              <a:t>Het werklandschap </a:t>
            </a:r>
            <a:r>
              <a:rPr kumimoji="0" lang="nl-NL" sz="1600" i="0" u="none" strike="noStrike" kern="0" cap="none" spc="0" normalizeH="0" baseline="0" dirty="0" smtClean="0">
                <a:ln>
                  <a:noFill/>
                </a:ln>
                <a:solidFill>
                  <a:sysClr val="windowText" lastClr="000000"/>
                </a:solidFill>
                <a:effectLst/>
                <a:uLnTx/>
                <a:uFillTx/>
                <a:cs typeface="Arial" pitchFamily="34" charset="0"/>
              </a:rPr>
              <a:t>geeft </a:t>
            </a:r>
            <a:r>
              <a:rPr kumimoji="0" lang="nl-NL" sz="1600" i="0" u="none" strike="noStrike" kern="0" cap="none" spc="0" normalizeH="0" baseline="0" dirty="0">
                <a:ln>
                  <a:noFill/>
                </a:ln>
                <a:solidFill>
                  <a:sysClr val="windowText" lastClr="000000"/>
                </a:solidFill>
                <a:effectLst/>
                <a:uLnTx/>
                <a:uFillTx/>
                <a:cs typeface="Arial" pitchFamily="34" charset="0"/>
              </a:rPr>
              <a:t>inzicht</a:t>
            </a:r>
            <a:r>
              <a:rPr kumimoji="0" lang="nl-NL" sz="1600" i="0" u="none" strike="noStrike" kern="0" cap="none" spc="0" normalizeH="0" dirty="0">
                <a:ln>
                  <a:noFill/>
                </a:ln>
                <a:solidFill>
                  <a:sysClr val="windowText" lastClr="000000"/>
                </a:solidFill>
                <a:effectLst/>
                <a:uLnTx/>
                <a:uFillTx/>
                <a:cs typeface="Arial" pitchFamily="34" charset="0"/>
              </a:rPr>
              <a:t> in de </a:t>
            </a:r>
            <a:r>
              <a:rPr kumimoji="0" lang="nl-NL" sz="1600" i="0" u="none" strike="noStrike" kern="0" cap="none" spc="0" normalizeH="0" dirty="0" smtClean="0">
                <a:ln>
                  <a:noFill/>
                </a:ln>
                <a:solidFill>
                  <a:sysClr val="windowText" lastClr="000000"/>
                </a:solidFill>
                <a:effectLst/>
                <a:uLnTx/>
                <a:uFillTx/>
                <a:cs typeface="Arial" pitchFamily="34" charset="0"/>
              </a:rPr>
              <a:t>noodzakelijke functionaliteiten</a:t>
            </a:r>
            <a:r>
              <a:rPr kumimoji="0" lang="nl-NL" sz="1600" i="0" u="none" strike="noStrike" kern="0" cap="none" spc="0" normalizeH="0" baseline="0" dirty="0" smtClean="0">
                <a:ln>
                  <a:noFill/>
                </a:ln>
                <a:solidFill>
                  <a:sysClr val="windowText" lastClr="000000"/>
                </a:solidFill>
                <a:effectLst/>
                <a:uLnTx/>
                <a:uFillTx/>
                <a:cs typeface="Arial" pitchFamily="34" charset="0"/>
              </a:rPr>
              <a:t> voor </a:t>
            </a:r>
            <a:r>
              <a:rPr kumimoji="0" lang="nl-NL" sz="1600" i="0" u="none" strike="noStrike" kern="0" cap="none" spc="0" normalizeH="0" baseline="0" dirty="0">
                <a:ln>
                  <a:noFill/>
                </a:ln>
                <a:solidFill>
                  <a:sysClr val="windowText" lastClr="000000"/>
                </a:solidFill>
                <a:effectLst/>
                <a:uLnTx/>
                <a:uFillTx/>
                <a:cs typeface="Arial" pitchFamily="34" charset="0"/>
              </a:rPr>
              <a:t>de </a:t>
            </a:r>
            <a:r>
              <a:rPr kumimoji="0" lang="nl-NL" sz="1600" i="0" u="none" strike="noStrike" kern="0" cap="none" spc="0" normalizeH="0" baseline="0" dirty="0" smtClean="0">
                <a:ln>
                  <a:noFill/>
                </a:ln>
                <a:solidFill>
                  <a:sysClr val="windowText" lastClr="000000"/>
                </a:solidFill>
                <a:effectLst/>
                <a:uLnTx/>
                <a:uFillTx/>
                <a:cs typeface="Arial" pitchFamily="34" charset="0"/>
              </a:rPr>
              <a:t>burger, </a:t>
            </a:r>
            <a:r>
              <a:rPr kumimoji="0" lang="nl-NL" sz="1600" i="0" u="none" strike="noStrike" kern="0" cap="none" spc="0" normalizeH="0" baseline="0" dirty="0">
                <a:ln>
                  <a:noFill/>
                </a:ln>
                <a:solidFill>
                  <a:sysClr val="windowText" lastClr="000000"/>
                </a:solidFill>
                <a:effectLst/>
                <a:uLnTx/>
                <a:uFillTx/>
                <a:cs typeface="Arial" pitchFamily="34" charset="0"/>
              </a:rPr>
              <a:t>professional en werkgever.</a:t>
            </a:r>
          </a:p>
        </p:txBody>
      </p:sp>
      <p:sp>
        <p:nvSpPr>
          <p:cNvPr id="29" name="Rectangle 28">
            <a:extLst>
              <a:ext uri="{FF2B5EF4-FFF2-40B4-BE49-F238E27FC236}">
                <a16:creationId xmlns:a16="http://schemas.microsoft.com/office/drawing/2014/main" id="{D6A222E3-3B21-4B20-8F50-08FE893F6019}"/>
              </a:ext>
            </a:extLst>
          </p:cNvPr>
          <p:cNvSpPr/>
          <p:nvPr/>
        </p:nvSpPr>
        <p:spPr bwMode="gray">
          <a:xfrm>
            <a:off x="7036654" y="2321830"/>
            <a:ext cx="4973081" cy="756000"/>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lvl="0">
              <a:spcAft>
                <a:spcPts val="300"/>
              </a:spcAft>
              <a:defRPr/>
            </a:pPr>
            <a:r>
              <a:rPr lang="en-US" sz="1600" kern="0" dirty="0">
                <a:solidFill>
                  <a:sysClr val="windowText" lastClr="000000"/>
                </a:solidFill>
                <a:cs typeface="Arial" pitchFamily="34" charset="0"/>
              </a:rPr>
              <a:t>Het werklandschap geeft </a:t>
            </a:r>
            <a:r>
              <a:rPr lang="en-US" sz="1600" kern="0" dirty="0" smtClean="0">
                <a:solidFill>
                  <a:sysClr val="windowText" lastClr="000000"/>
                </a:solidFill>
                <a:cs typeface="Arial" pitchFamily="34" charset="0"/>
              </a:rPr>
              <a:t>de functionaliteit </a:t>
            </a:r>
            <a:r>
              <a:rPr lang="en-US" sz="1600" kern="0" dirty="0">
                <a:solidFill>
                  <a:sysClr val="windowText" lastClr="000000"/>
                </a:solidFill>
                <a:cs typeface="Arial" pitchFamily="34" charset="0"/>
              </a:rPr>
              <a:t>weer die gebruikt </a:t>
            </a:r>
            <a:r>
              <a:rPr lang="en-US" sz="1600" kern="0" dirty="0" smtClean="0">
                <a:solidFill>
                  <a:sysClr val="windowText" lastClr="000000"/>
                </a:solidFill>
                <a:cs typeface="Arial" pitchFamily="34" charset="0"/>
              </a:rPr>
              <a:t>wordt </a:t>
            </a:r>
            <a:r>
              <a:rPr lang="en-US" sz="1600" kern="0" dirty="0">
                <a:solidFill>
                  <a:sysClr val="windowText" lastClr="000000"/>
                </a:solidFill>
                <a:cs typeface="Arial" pitchFamily="34" charset="0"/>
              </a:rPr>
              <a:t>bij het begeleiden van een </a:t>
            </a:r>
            <a:r>
              <a:rPr lang="en-US" sz="1600" kern="0" dirty="0" smtClean="0">
                <a:solidFill>
                  <a:sysClr val="windowText" lastClr="000000"/>
                </a:solidFill>
                <a:cs typeface="Arial" pitchFamily="34" charset="0"/>
              </a:rPr>
              <a:t>burger </a:t>
            </a:r>
            <a:r>
              <a:rPr lang="en-US" sz="1600" kern="0" dirty="0">
                <a:solidFill>
                  <a:sysClr val="windowText" lastClr="000000"/>
                </a:solidFill>
                <a:cs typeface="Arial" pitchFamily="34" charset="0"/>
              </a:rPr>
              <a:t>naar werk en/of </a:t>
            </a:r>
            <a:r>
              <a:rPr lang="en-US" sz="1600" kern="0" dirty="0" smtClean="0">
                <a:solidFill>
                  <a:sysClr val="windowText" lastClr="000000"/>
                </a:solidFill>
                <a:cs typeface="Arial" pitchFamily="34" charset="0"/>
              </a:rPr>
              <a:t>participatie en/of scholin</a:t>
            </a:r>
            <a:r>
              <a:rPr lang="en-US" sz="1600" kern="0" dirty="0">
                <a:solidFill>
                  <a:sysClr val="windowText" lastClr="000000"/>
                </a:solidFill>
                <a:cs typeface="Arial" pitchFamily="34" charset="0"/>
              </a:rPr>
              <a:t>g</a:t>
            </a:r>
            <a:r>
              <a:rPr lang="en-US" sz="1600" kern="0" dirty="0" smtClean="0">
                <a:solidFill>
                  <a:sysClr val="windowText" lastClr="000000"/>
                </a:solidFill>
                <a:cs typeface="Arial" pitchFamily="34" charset="0"/>
              </a:rPr>
              <a:t>.</a:t>
            </a:r>
            <a:endParaRPr lang="en-US" sz="1600" kern="0" dirty="0">
              <a:solidFill>
                <a:sysClr val="windowText" lastClr="000000"/>
              </a:solidFill>
              <a:cs typeface="Arial" pitchFamily="34" charset="0"/>
            </a:endParaRPr>
          </a:p>
        </p:txBody>
      </p:sp>
      <p:sp>
        <p:nvSpPr>
          <p:cNvPr id="31" name="Rectangle 30">
            <a:extLst>
              <a:ext uri="{FF2B5EF4-FFF2-40B4-BE49-F238E27FC236}">
                <a16:creationId xmlns:a16="http://schemas.microsoft.com/office/drawing/2014/main" id="{003F9247-4210-4119-A2AB-807105948E2C}"/>
              </a:ext>
            </a:extLst>
          </p:cNvPr>
          <p:cNvSpPr/>
          <p:nvPr/>
        </p:nvSpPr>
        <p:spPr bwMode="gray">
          <a:xfrm>
            <a:off x="7036654" y="3374433"/>
            <a:ext cx="4973081" cy="756000"/>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marL="0" marR="0" lvl="0" indent="0" defTabSz="914400" eaLnBrk="1" fontAlgn="base" latinLnBrk="0" hangingPunct="1">
              <a:lnSpc>
                <a:spcPct val="100000"/>
              </a:lnSpc>
              <a:spcBef>
                <a:spcPts val="0"/>
              </a:spcBef>
              <a:spcAft>
                <a:spcPts val="300"/>
              </a:spcAft>
              <a:buClrTx/>
              <a:buSzTx/>
              <a:buFontTx/>
              <a:buNone/>
              <a:tabLst>
                <a:tab pos="119060" algn="l"/>
              </a:tabLst>
              <a:defRPr/>
            </a:pPr>
            <a:r>
              <a:rPr lang="nl-NL" sz="1600" kern="0" dirty="0">
                <a:solidFill>
                  <a:sysClr val="windowText" lastClr="000000"/>
                </a:solidFill>
                <a:cs typeface="Arial" pitchFamily="34" charset="0"/>
              </a:rPr>
              <a:t>Het werklandschap geeft een ordening van de functionaliteiten aan</a:t>
            </a:r>
            <a:r>
              <a:rPr kumimoji="0" lang="nl-NL" sz="1600" i="0" u="none" strike="noStrike" kern="0" cap="none" spc="0" normalizeH="0" baseline="0" noProof="0" dirty="0">
                <a:ln>
                  <a:noFill/>
                </a:ln>
                <a:solidFill>
                  <a:sysClr val="windowText" lastClr="000000"/>
                </a:solidFill>
                <a:effectLst/>
                <a:uLnTx/>
                <a:uFillTx/>
                <a:cs typeface="Arial" pitchFamily="34" charset="0"/>
              </a:rPr>
              <a:t>.</a:t>
            </a:r>
          </a:p>
        </p:txBody>
      </p:sp>
      <p:sp>
        <p:nvSpPr>
          <p:cNvPr id="32" name="Oval 31">
            <a:extLst>
              <a:ext uri="{FF2B5EF4-FFF2-40B4-BE49-F238E27FC236}">
                <a16:creationId xmlns:a16="http://schemas.microsoft.com/office/drawing/2014/main" id="{DE577A0E-0FDB-47F1-8AC2-14937E9D6E29}"/>
              </a:ext>
            </a:extLst>
          </p:cNvPr>
          <p:cNvSpPr/>
          <p:nvPr/>
        </p:nvSpPr>
        <p:spPr bwMode="gray">
          <a:xfrm>
            <a:off x="6896166" y="2528360"/>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eaLnBrk="1" fontAlgn="base" latinLnBrk="0" hangingPunct="1">
              <a:lnSpc>
                <a:spcPct val="100000"/>
              </a:lnSpc>
              <a:spcBef>
                <a:spcPts val="0"/>
              </a:spcBef>
              <a:spcAft>
                <a:spcPts val="30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Graphik Black" panose="020B0A03030202060203" pitchFamily="34" charset="0"/>
                <a:cs typeface="Arial" pitchFamily="34" charset="0"/>
              </a:rPr>
              <a:t>1</a:t>
            </a:r>
          </a:p>
        </p:txBody>
      </p:sp>
      <p:sp>
        <p:nvSpPr>
          <p:cNvPr id="33" name="Oval 32">
            <a:extLst>
              <a:ext uri="{FF2B5EF4-FFF2-40B4-BE49-F238E27FC236}">
                <a16:creationId xmlns:a16="http://schemas.microsoft.com/office/drawing/2014/main" id="{E0FF9D58-F69F-4581-83B6-8B11FC47B9A1}"/>
              </a:ext>
            </a:extLst>
          </p:cNvPr>
          <p:cNvSpPr/>
          <p:nvPr/>
        </p:nvSpPr>
        <p:spPr bwMode="gray">
          <a:xfrm>
            <a:off x="6896166" y="3608617"/>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eaLnBrk="1" fontAlgn="base" latinLnBrk="0" hangingPunct="1">
              <a:lnSpc>
                <a:spcPct val="100000"/>
              </a:lnSpc>
              <a:spcBef>
                <a:spcPts val="0"/>
              </a:spcBef>
              <a:spcAft>
                <a:spcPts val="30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Graphik Black" panose="020B0A03030202060203" pitchFamily="34" charset="0"/>
                <a:cs typeface="Arial" pitchFamily="34" charset="0"/>
              </a:rPr>
              <a:t>2</a:t>
            </a:r>
          </a:p>
        </p:txBody>
      </p:sp>
      <p:sp>
        <p:nvSpPr>
          <p:cNvPr id="35" name="Oval 34">
            <a:extLst>
              <a:ext uri="{FF2B5EF4-FFF2-40B4-BE49-F238E27FC236}">
                <a16:creationId xmlns:a16="http://schemas.microsoft.com/office/drawing/2014/main" id="{E4CFC919-69DB-4C8E-9618-4093DEFC2AD6}"/>
              </a:ext>
            </a:extLst>
          </p:cNvPr>
          <p:cNvSpPr/>
          <p:nvPr/>
        </p:nvSpPr>
        <p:spPr bwMode="gray">
          <a:xfrm>
            <a:off x="6896166" y="4652587"/>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eaLnBrk="1" fontAlgn="base" latinLnBrk="0" hangingPunct="1">
              <a:lnSpc>
                <a:spcPct val="100000"/>
              </a:lnSpc>
              <a:spcBef>
                <a:spcPts val="0"/>
              </a:spcBef>
              <a:spcAft>
                <a:spcPts val="30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Graphik Black" panose="020B0A03030202060203" pitchFamily="34" charset="0"/>
                <a:cs typeface="Arial" pitchFamily="34" charset="0"/>
              </a:rPr>
              <a:t>3</a:t>
            </a:r>
          </a:p>
        </p:txBody>
      </p:sp>
      <p:sp>
        <p:nvSpPr>
          <p:cNvPr id="36" name="Rectangle 35">
            <a:extLst>
              <a:ext uri="{FF2B5EF4-FFF2-40B4-BE49-F238E27FC236}">
                <a16:creationId xmlns:a16="http://schemas.microsoft.com/office/drawing/2014/main" id="{2F170D5E-EA6B-4707-B8DD-C2A9813D76CC}"/>
              </a:ext>
            </a:extLst>
          </p:cNvPr>
          <p:cNvSpPr/>
          <p:nvPr/>
        </p:nvSpPr>
        <p:spPr bwMode="gray">
          <a:xfrm>
            <a:off x="6896166" y="1817690"/>
            <a:ext cx="5121721" cy="391628"/>
          </a:xfrm>
          <a:prstGeom prst="rect">
            <a:avLst/>
          </a:prstGeom>
          <a:solidFill>
            <a:srgbClr val="969696"/>
          </a:solidFill>
          <a:ln w="12700" algn="ctr">
            <a:noFill/>
            <a:miter lim="800000"/>
            <a:headEnd/>
            <a:tailEnd/>
          </a:ln>
        </p:spPr>
        <p:txBody>
          <a:bodyPr wrap="square" lIns="72000" tIns="72000" rIns="72000" bIns="72000" rtlCol="0" anchor="ctr" anchorCtr="0">
            <a:spAutoFit/>
          </a:bodyPr>
          <a:lstStyle/>
          <a:p>
            <a:pPr marL="0" marR="0" lvl="0" indent="0" defTabSz="763569" eaLnBrk="1" fontAlgn="auto" latinLnBrk="0" hangingPunct="1">
              <a:lnSpc>
                <a:spcPct val="100000"/>
              </a:lnSpc>
              <a:spcBef>
                <a:spcPts val="133"/>
              </a:spcBef>
              <a:spcAft>
                <a:spcPts val="133"/>
              </a:spcAft>
              <a:buClr>
                <a:srgbClr val="000066"/>
              </a:buClr>
              <a:buSzTx/>
              <a:buFontTx/>
              <a:buNone/>
              <a:tabLst/>
              <a:defRPr/>
            </a:pPr>
            <a:r>
              <a:rPr kumimoji="0" lang="nl-NL" sz="1600" b="1" i="0" u="none" strike="noStrike" kern="0" cap="none" spc="0" normalizeH="0" baseline="0" dirty="0">
                <a:ln>
                  <a:noFill/>
                </a:ln>
                <a:solidFill>
                  <a:prstClr val="white"/>
                </a:solidFill>
                <a:effectLst/>
                <a:uLnTx/>
                <a:uFillTx/>
                <a:cs typeface="Arial" panose="020B0604020202020204" pitchFamily="34" charset="0"/>
              </a:rPr>
              <a:t>Waarom dit werklandschap?</a:t>
            </a:r>
          </a:p>
        </p:txBody>
      </p:sp>
      <p:sp>
        <p:nvSpPr>
          <p:cNvPr id="18" name="Titel 2"/>
          <p:cNvSpPr txBox="1">
            <a:spLocks/>
          </p:cNvSpPr>
          <p:nvPr/>
        </p:nvSpPr>
        <p:spPr>
          <a:xfrm>
            <a:off x="838200" y="150379"/>
            <a:ext cx="10515600" cy="9995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Avenir LT Std 55 Roman"/>
                <a:ea typeface="+mj-ea"/>
                <a:cs typeface="+mj-cs"/>
              </a:rPr>
              <a:t>Introductie</a:t>
            </a:r>
            <a:endParaRPr kumimoji="0" lang="nl-NL" sz="4400" b="1" i="0" u="none" strike="noStrike" kern="1200" cap="none" spc="0" normalizeH="0" baseline="0" noProof="0" dirty="0">
              <a:ln>
                <a:noFill/>
              </a:ln>
              <a:solidFill>
                <a:srgbClr val="FF0000"/>
              </a:solidFill>
              <a:effectLst/>
              <a:uLnTx/>
              <a:uFillTx/>
              <a:latin typeface="Avenir LT Std 55 Roman"/>
              <a:ea typeface="+mj-ea"/>
              <a:cs typeface="+mj-cs"/>
            </a:endParaRPr>
          </a:p>
        </p:txBody>
      </p:sp>
    </p:spTree>
    <p:extLst>
      <p:ext uri="{BB962C8B-B14F-4D97-AF65-F5344CB8AC3E}">
        <p14:creationId xmlns:p14="http://schemas.microsoft.com/office/powerpoint/2010/main" val="3004621120"/>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45565"/>
            <a:ext cx="10515600" cy="999580"/>
          </a:xfrm>
        </p:spPr>
        <p:txBody>
          <a:bodyPr/>
          <a:lstStyle/>
          <a:p>
            <a:r>
              <a:rPr lang="en-US" dirty="0"/>
              <a:t>Beheermodule</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54188" y="1364705"/>
            <a:ext cx="10835042" cy="3707283"/>
          </a:xfrm>
          <a:prstGeom prst="rect">
            <a:avLst/>
          </a:prstGeom>
        </p:spPr>
        <p:txBody>
          <a:bodyPr wrap="square" lIns="0" tIns="0" rIns="0" bIns="0">
            <a:noAutofit/>
          </a:bodyPr>
          <a:lstStyle/>
          <a:p>
            <a:r>
              <a:rPr lang="nl-NL" sz="1600" dirty="0"/>
              <a:t>Middels de beheermodule </a:t>
            </a:r>
            <a:r>
              <a:rPr lang="en-US" sz="1600" dirty="0"/>
              <a:t>is het mogelijk, zonder aanpassingen van de structuur en zonder tussenkomst van de leverancier van het systeem, de inrichting en werking van het systeem door de gemeente Amsterdam zelf aan te passen. Deze </a:t>
            </a:r>
            <a:r>
              <a:rPr lang="en-US" sz="1600" dirty="0" smtClean="0"/>
              <a:t>functionaliteit onder </a:t>
            </a:r>
            <a:r>
              <a:rPr lang="en-US" sz="1600" dirty="0"/>
              <a:t>de naam Applicatiebeheer maakt integraal onderdeel uit van het systeem. </a:t>
            </a:r>
          </a:p>
          <a:p>
            <a:endParaRPr lang="nl-NL" sz="1600" dirty="0"/>
          </a:p>
          <a:p>
            <a:r>
              <a:rPr lang="nl-NL" sz="1600" dirty="0"/>
              <a:t>De beheermodule is te benaderen via de digitale omgeving door Functioneel en Technisch beheer. Het is ook mogelijk om de professional van de gemeente Amsterdam toegang te geven tot één van de onderdelen indien toegang vereist is voor het uitvoeren van zijn of haar werkzaamheden. De beheermodule is overzichtelijk opgebouwd en ziet er gebruiksvriendelijk uit. Daarnaast bestaat de beheermodule uit diverse submodules. Autorisatiebeheer, gegevensbeheer, processen/ workflows beheer, productbeheer en het beheer van koppelingen met externe bronnen zijn enkele van deze submodules.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1" i="0" u="none" strike="noStrike" kern="1200" cap="none" spc="0" normalizeH="0" baseline="0" noProof="0" dirty="0">
              <a:ln>
                <a:noFill/>
              </a:ln>
              <a:solidFill>
                <a:srgbClr val="5A5A5A"/>
              </a:solidFill>
              <a:effectLst/>
              <a:uLnTx/>
              <a:uFillTx/>
              <a:latin typeface="Graphik Black" panose="020B0A03030202060203" pitchFamily="34" charset="0"/>
              <a:ea typeface="+mn-ea"/>
              <a:cs typeface="+mn-cs"/>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149786" y="5660020"/>
            <a:ext cx="11897835"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651136" y="5536001"/>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144223" y="6305201"/>
            <a:ext cx="1828850" cy="3511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A</a:t>
            </a:r>
            <a:r>
              <a:rPr lang="nl-NL" sz="1600" dirty="0">
                <a:solidFill>
                  <a:srgbClr val="FFFFFF">
                    <a:lumMod val="50000"/>
                  </a:srgbClr>
                </a:solidFill>
                <a:latin typeface="Avenir LT Std 35 Light"/>
              </a:rPr>
              <a:t>utorisatiebeheer</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04" name="TextBox 203">
            <a:extLst>
              <a:ext uri="{FF2B5EF4-FFF2-40B4-BE49-F238E27FC236}">
                <a16:creationId xmlns:a16="http://schemas.microsoft.com/office/drawing/2014/main" id="{C3EACA14-A79D-4F97-B5BB-A1DD931E8E24}"/>
              </a:ext>
            </a:extLst>
          </p:cNvPr>
          <p:cNvSpPr txBox="1"/>
          <p:nvPr/>
        </p:nvSpPr>
        <p:spPr>
          <a:xfrm>
            <a:off x="7733888" y="6311487"/>
            <a:ext cx="24385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Beheer externe bronnen</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67" name="TextBox 266">
            <a:extLst>
              <a:ext uri="{FF2B5EF4-FFF2-40B4-BE49-F238E27FC236}">
                <a16:creationId xmlns:a16="http://schemas.microsoft.com/office/drawing/2014/main" id="{F7F19FD4-56BD-4DC2-A10E-136A5DAA3F62}"/>
              </a:ext>
            </a:extLst>
          </p:cNvPr>
          <p:cNvSpPr txBox="1"/>
          <p:nvPr/>
        </p:nvSpPr>
        <p:spPr>
          <a:xfrm>
            <a:off x="1842023" y="6311487"/>
            <a:ext cx="18288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G</a:t>
            </a:r>
            <a:r>
              <a:rPr lang="nl-NL" sz="1600" dirty="0">
                <a:solidFill>
                  <a:srgbClr val="FFFFFF">
                    <a:lumMod val="50000"/>
                  </a:srgbClr>
                </a:solidFill>
                <a:latin typeface="Avenir LT Std 35 Light"/>
              </a:rPr>
              <a:t>egevensbeheer</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9" name="Group 118">
            <a:extLst>
              <a:ext uri="{FF2B5EF4-FFF2-40B4-BE49-F238E27FC236}">
                <a16:creationId xmlns:a16="http://schemas.microsoft.com/office/drawing/2014/main" id="{D4AD5AE2-CC3F-48D9-873C-A6AAFC36F094}"/>
              </a:ext>
            </a:extLst>
          </p:cNvPr>
          <p:cNvGrpSpPr>
            <a:grpSpLocks noChangeAspect="1"/>
          </p:cNvGrpSpPr>
          <p:nvPr/>
        </p:nvGrpSpPr>
        <p:grpSpPr bwMode="auto">
          <a:xfrm>
            <a:off x="10775204" y="332191"/>
            <a:ext cx="450717" cy="446573"/>
            <a:chOff x="2399" y="2994"/>
            <a:chExt cx="435" cy="431"/>
          </a:xfrm>
          <a:solidFill>
            <a:schemeClr val="bg1">
              <a:lumMod val="85000"/>
            </a:schemeClr>
          </a:solidFill>
        </p:grpSpPr>
        <p:sp>
          <p:nvSpPr>
            <p:cNvPr id="30" name="Freeform 119">
              <a:extLst>
                <a:ext uri="{FF2B5EF4-FFF2-40B4-BE49-F238E27FC236}">
                  <a16:creationId xmlns:a16="http://schemas.microsoft.com/office/drawing/2014/main" id="{B9AAE06E-2D4D-42F7-B65E-30DB4E3B6934}"/>
                </a:ext>
              </a:extLst>
            </p:cNvPr>
            <p:cNvSpPr>
              <a:spLocks noEditPoints="1"/>
            </p:cNvSpPr>
            <p:nvPr/>
          </p:nvSpPr>
          <p:spPr bwMode="auto">
            <a:xfrm>
              <a:off x="2412" y="3237"/>
              <a:ext cx="181" cy="180"/>
            </a:xfrm>
            <a:custGeom>
              <a:avLst/>
              <a:gdLst>
                <a:gd name="T0" fmla="*/ 26 w 123"/>
                <a:gd name="T1" fmla="*/ 122 h 122"/>
                <a:gd name="T2" fmla="*/ 26 w 123"/>
                <a:gd name="T3" fmla="*/ 122 h 122"/>
                <a:gd name="T4" fmla="*/ 9 w 123"/>
                <a:gd name="T5" fmla="*/ 115 h 122"/>
                <a:gd name="T6" fmla="*/ 9 w 123"/>
                <a:gd name="T7" fmla="*/ 81 h 122"/>
                <a:gd name="T8" fmla="*/ 88 w 123"/>
                <a:gd name="T9" fmla="*/ 3 h 122"/>
                <a:gd name="T10" fmla="*/ 96 w 123"/>
                <a:gd name="T11" fmla="*/ 3 h 122"/>
                <a:gd name="T12" fmla="*/ 122 w 123"/>
                <a:gd name="T13" fmla="*/ 28 h 122"/>
                <a:gd name="T14" fmla="*/ 123 w 123"/>
                <a:gd name="T15" fmla="*/ 32 h 122"/>
                <a:gd name="T16" fmla="*/ 122 w 123"/>
                <a:gd name="T17" fmla="*/ 37 h 122"/>
                <a:gd name="T18" fmla="*/ 43 w 123"/>
                <a:gd name="T19" fmla="*/ 115 h 122"/>
                <a:gd name="T20" fmla="*/ 43 w 123"/>
                <a:gd name="T21" fmla="*/ 115 h 122"/>
                <a:gd name="T22" fmla="*/ 26 w 123"/>
                <a:gd name="T23" fmla="*/ 122 h 122"/>
                <a:gd name="T24" fmla="*/ 92 w 123"/>
                <a:gd name="T25" fmla="*/ 15 h 122"/>
                <a:gd name="T26" fmla="*/ 17 w 123"/>
                <a:gd name="T27" fmla="*/ 90 h 122"/>
                <a:gd name="T28" fmla="*/ 17 w 123"/>
                <a:gd name="T29" fmla="*/ 107 h 122"/>
                <a:gd name="T30" fmla="*/ 26 w 123"/>
                <a:gd name="T31" fmla="*/ 110 h 122"/>
                <a:gd name="T32" fmla="*/ 34 w 123"/>
                <a:gd name="T33" fmla="*/ 107 h 122"/>
                <a:gd name="T34" fmla="*/ 109 w 123"/>
                <a:gd name="T35" fmla="*/ 32 h 122"/>
                <a:gd name="T36" fmla="*/ 92 w 123"/>
                <a:gd name="T37"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22">
                  <a:moveTo>
                    <a:pt x="26" y="122"/>
                  </a:moveTo>
                  <a:cubicBezTo>
                    <a:pt x="26" y="122"/>
                    <a:pt x="26" y="122"/>
                    <a:pt x="26" y="122"/>
                  </a:cubicBezTo>
                  <a:cubicBezTo>
                    <a:pt x="19" y="122"/>
                    <a:pt x="13" y="120"/>
                    <a:pt x="9" y="115"/>
                  </a:cubicBezTo>
                  <a:cubicBezTo>
                    <a:pt x="0" y="106"/>
                    <a:pt x="0" y="91"/>
                    <a:pt x="9" y="81"/>
                  </a:cubicBezTo>
                  <a:cubicBezTo>
                    <a:pt x="88" y="3"/>
                    <a:pt x="88" y="3"/>
                    <a:pt x="88" y="3"/>
                  </a:cubicBezTo>
                  <a:cubicBezTo>
                    <a:pt x="90" y="0"/>
                    <a:pt x="94" y="0"/>
                    <a:pt x="96" y="3"/>
                  </a:cubicBezTo>
                  <a:cubicBezTo>
                    <a:pt x="122" y="28"/>
                    <a:pt x="122" y="28"/>
                    <a:pt x="122" y="28"/>
                  </a:cubicBezTo>
                  <a:cubicBezTo>
                    <a:pt x="123" y="29"/>
                    <a:pt x="123" y="31"/>
                    <a:pt x="123" y="32"/>
                  </a:cubicBezTo>
                  <a:cubicBezTo>
                    <a:pt x="123" y="34"/>
                    <a:pt x="123" y="35"/>
                    <a:pt x="122" y="37"/>
                  </a:cubicBezTo>
                  <a:cubicBezTo>
                    <a:pt x="43" y="115"/>
                    <a:pt x="43" y="115"/>
                    <a:pt x="43" y="115"/>
                  </a:cubicBezTo>
                  <a:cubicBezTo>
                    <a:pt x="43" y="115"/>
                    <a:pt x="43" y="115"/>
                    <a:pt x="43" y="115"/>
                  </a:cubicBezTo>
                  <a:cubicBezTo>
                    <a:pt x="38" y="120"/>
                    <a:pt x="32" y="122"/>
                    <a:pt x="26" y="122"/>
                  </a:cubicBezTo>
                  <a:close/>
                  <a:moveTo>
                    <a:pt x="92" y="15"/>
                  </a:moveTo>
                  <a:cubicBezTo>
                    <a:pt x="17" y="90"/>
                    <a:pt x="17" y="90"/>
                    <a:pt x="17" y="90"/>
                  </a:cubicBezTo>
                  <a:cubicBezTo>
                    <a:pt x="13" y="95"/>
                    <a:pt x="13" y="102"/>
                    <a:pt x="17" y="107"/>
                  </a:cubicBezTo>
                  <a:cubicBezTo>
                    <a:pt x="20" y="109"/>
                    <a:pt x="23" y="111"/>
                    <a:pt x="26" y="110"/>
                  </a:cubicBezTo>
                  <a:cubicBezTo>
                    <a:pt x="29" y="110"/>
                    <a:pt x="32" y="109"/>
                    <a:pt x="34" y="107"/>
                  </a:cubicBezTo>
                  <a:cubicBezTo>
                    <a:pt x="109" y="32"/>
                    <a:pt x="109" y="32"/>
                    <a:pt x="109" y="32"/>
                  </a:cubicBezTo>
                  <a:lnTo>
                    <a:pt x="92"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1" name="Freeform 120">
              <a:extLst>
                <a:ext uri="{FF2B5EF4-FFF2-40B4-BE49-F238E27FC236}">
                  <a16:creationId xmlns:a16="http://schemas.microsoft.com/office/drawing/2014/main" id="{27C7C87D-1115-445A-8295-CD91569BD4AA}"/>
                </a:ext>
              </a:extLst>
            </p:cNvPr>
            <p:cNvSpPr>
              <a:spLocks/>
            </p:cNvSpPr>
            <p:nvPr/>
          </p:nvSpPr>
          <p:spPr bwMode="auto">
            <a:xfrm>
              <a:off x="2520" y="3219"/>
              <a:ext cx="94" cy="93"/>
            </a:xfrm>
            <a:custGeom>
              <a:avLst/>
              <a:gdLst>
                <a:gd name="T0" fmla="*/ 57 w 64"/>
                <a:gd name="T1" fmla="*/ 63 h 63"/>
                <a:gd name="T2" fmla="*/ 53 w 64"/>
                <a:gd name="T3" fmla="*/ 61 h 63"/>
                <a:gd name="T4" fmla="*/ 2 w 64"/>
                <a:gd name="T5" fmla="*/ 10 h 63"/>
                <a:gd name="T6" fmla="*/ 2 w 64"/>
                <a:gd name="T7" fmla="*/ 2 h 63"/>
                <a:gd name="T8" fmla="*/ 11 w 64"/>
                <a:gd name="T9" fmla="*/ 2 h 63"/>
                <a:gd name="T10" fmla="*/ 61 w 64"/>
                <a:gd name="T11" fmla="*/ 53 h 63"/>
                <a:gd name="T12" fmla="*/ 61 w 64"/>
                <a:gd name="T13" fmla="*/ 61 h 63"/>
                <a:gd name="T14" fmla="*/ 57 w 64"/>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3">
                  <a:moveTo>
                    <a:pt x="57" y="63"/>
                  </a:moveTo>
                  <a:cubicBezTo>
                    <a:pt x="56" y="63"/>
                    <a:pt x="54" y="62"/>
                    <a:pt x="53" y="61"/>
                  </a:cubicBezTo>
                  <a:cubicBezTo>
                    <a:pt x="2" y="10"/>
                    <a:pt x="2" y="10"/>
                    <a:pt x="2" y="10"/>
                  </a:cubicBezTo>
                  <a:cubicBezTo>
                    <a:pt x="0" y="8"/>
                    <a:pt x="0" y="4"/>
                    <a:pt x="2" y="2"/>
                  </a:cubicBezTo>
                  <a:cubicBezTo>
                    <a:pt x="4" y="0"/>
                    <a:pt x="8" y="0"/>
                    <a:pt x="11" y="2"/>
                  </a:cubicBezTo>
                  <a:cubicBezTo>
                    <a:pt x="61" y="53"/>
                    <a:pt x="61" y="53"/>
                    <a:pt x="61" y="53"/>
                  </a:cubicBezTo>
                  <a:cubicBezTo>
                    <a:pt x="64" y="55"/>
                    <a:pt x="64" y="59"/>
                    <a:pt x="61" y="61"/>
                  </a:cubicBezTo>
                  <a:cubicBezTo>
                    <a:pt x="60" y="62"/>
                    <a:pt x="59" y="63"/>
                    <a:pt x="5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2" name="Freeform 121">
              <a:extLst>
                <a:ext uri="{FF2B5EF4-FFF2-40B4-BE49-F238E27FC236}">
                  <a16:creationId xmlns:a16="http://schemas.microsoft.com/office/drawing/2014/main" id="{24ED3FB0-C88A-446F-B685-1C03A5F41285}"/>
                </a:ext>
              </a:extLst>
            </p:cNvPr>
            <p:cNvSpPr>
              <a:spLocks/>
            </p:cNvSpPr>
            <p:nvPr/>
          </p:nvSpPr>
          <p:spPr bwMode="auto">
            <a:xfrm>
              <a:off x="2559" y="3069"/>
              <a:ext cx="203" cy="203"/>
            </a:xfrm>
            <a:custGeom>
              <a:avLst/>
              <a:gdLst>
                <a:gd name="T0" fmla="*/ 14 w 203"/>
                <a:gd name="T1" fmla="*/ 203 h 203"/>
                <a:gd name="T2" fmla="*/ 0 w 203"/>
                <a:gd name="T3" fmla="*/ 190 h 203"/>
                <a:gd name="T4" fmla="*/ 191 w 203"/>
                <a:gd name="T5" fmla="*/ 0 h 203"/>
                <a:gd name="T6" fmla="*/ 203 w 203"/>
                <a:gd name="T7" fmla="*/ 14 h 203"/>
                <a:gd name="T8" fmla="*/ 14 w 203"/>
                <a:gd name="T9" fmla="*/ 203 h 203"/>
              </a:gdLst>
              <a:ahLst/>
              <a:cxnLst>
                <a:cxn ang="0">
                  <a:pos x="T0" y="T1"/>
                </a:cxn>
                <a:cxn ang="0">
                  <a:pos x="T2" y="T3"/>
                </a:cxn>
                <a:cxn ang="0">
                  <a:pos x="T4" y="T5"/>
                </a:cxn>
                <a:cxn ang="0">
                  <a:pos x="T6" y="T7"/>
                </a:cxn>
                <a:cxn ang="0">
                  <a:pos x="T8" y="T9"/>
                </a:cxn>
              </a:cxnLst>
              <a:rect l="0" t="0" r="r" b="b"/>
              <a:pathLst>
                <a:path w="203" h="203">
                  <a:moveTo>
                    <a:pt x="14" y="203"/>
                  </a:moveTo>
                  <a:lnTo>
                    <a:pt x="0" y="190"/>
                  </a:lnTo>
                  <a:lnTo>
                    <a:pt x="191" y="0"/>
                  </a:lnTo>
                  <a:lnTo>
                    <a:pt x="203" y="14"/>
                  </a:lnTo>
                  <a:lnTo>
                    <a:pt x="14"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3" name="Freeform 122">
              <a:extLst>
                <a:ext uri="{FF2B5EF4-FFF2-40B4-BE49-F238E27FC236}">
                  <a16:creationId xmlns:a16="http://schemas.microsoft.com/office/drawing/2014/main" id="{BA5D0A6C-AB70-41E8-91F1-851C75F8188B}"/>
                </a:ext>
              </a:extLst>
            </p:cNvPr>
            <p:cNvSpPr>
              <a:spLocks noEditPoints="1"/>
            </p:cNvSpPr>
            <p:nvPr/>
          </p:nvSpPr>
          <p:spPr bwMode="auto">
            <a:xfrm>
              <a:off x="2723" y="3000"/>
              <a:ext cx="108" cy="106"/>
            </a:xfrm>
            <a:custGeom>
              <a:avLst/>
              <a:gdLst>
                <a:gd name="T0" fmla="*/ 36 w 73"/>
                <a:gd name="T1" fmla="*/ 72 h 72"/>
                <a:gd name="T2" fmla="*/ 32 w 73"/>
                <a:gd name="T3" fmla="*/ 70 h 72"/>
                <a:gd name="T4" fmla="*/ 2 w 73"/>
                <a:gd name="T5" fmla="*/ 40 h 72"/>
                <a:gd name="T6" fmla="*/ 0 w 73"/>
                <a:gd name="T7" fmla="*/ 35 h 72"/>
                <a:gd name="T8" fmla="*/ 3 w 73"/>
                <a:gd name="T9" fmla="*/ 31 h 72"/>
                <a:gd name="T10" fmla="*/ 45 w 73"/>
                <a:gd name="T11" fmla="*/ 2 h 72"/>
                <a:gd name="T12" fmla="*/ 53 w 73"/>
                <a:gd name="T13" fmla="*/ 2 h 72"/>
                <a:gd name="T14" fmla="*/ 71 w 73"/>
                <a:gd name="T15" fmla="*/ 20 h 72"/>
                <a:gd name="T16" fmla="*/ 72 w 73"/>
                <a:gd name="T17" fmla="*/ 28 h 72"/>
                <a:gd name="T18" fmla="*/ 41 w 73"/>
                <a:gd name="T19" fmla="*/ 69 h 72"/>
                <a:gd name="T20" fmla="*/ 36 w 73"/>
                <a:gd name="T21" fmla="*/ 72 h 72"/>
                <a:gd name="T22" fmla="*/ 36 w 73"/>
                <a:gd name="T23" fmla="*/ 72 h 72"/>
                <a:gd name="T24" fmla="*/ 16 w 73"/>
                <a:gd name="T25" fmla="*/ 37 h 72"/>
                <a:gd name="T26" fmla="*/ 35 w 73"/>
                <a:gd name="T27" fmla="*/ 57 h 72"/>
                <a:gd name="T28" fmla="*/ 59 w 73"/>
                <a:gd name="T29" fmla="*/ 25 h 72"/>
                <a:gd name="T30" fmla="*/ 48 w 73"/>
                <a:gd name="T31" fmla="*/ 14 h 72"/>
                <a:gd name="T32" fmla="*/ 16 w 73"/>
                <a:gd name="T33" fmla="*/ 3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72">
                  <a:moveTo>
                    <a:pt x="36" y="72"/>
                  </a:moveTo>
                  <a:cubicBezTo>
                    <a:pt x="34" y="72"/>
                    <a:pt x="33" y="71"/>
                    <a:pt x="32" y="70"/>
                  </a:cubicBezTo>
                  <a:cubicBezTo>
                    <a:pt x="2" y="40"/>
                    <a:pt x="2" y="40"/>
                    <a:pt x="2" y="40"/>
                  </a:cubicBezTo>
                  <a:cubicBezTo>
                    <a:pt x="1" y="39"/>
                    <a:pt x="0" y="37"/>
                    <a:pt x="0" y="35"/>
                  </a:cubicBezTo>
                  <a:cubicBezTo>
                    <a:pt x="1" y="34"/>
                    <a:pt x="1" y="32"/>
                    <a:pt x="3" y="31"/>
                  </a:cubicBezTo>
                  <a:cubicBezTo>
                    <a:pt x="45" y="2"/>
                    <a:pt x="45" y="2"/>
                    <a:pt x="45" y="2"/>
                  </a:cubicBezTo>
                  <a:cubicBezTo>
                    <a:pt x="48" y="0"/>
                    <a:pt x="51" y="0"/>
                    <a:pt x="53" y="2"/>
                  </a:cubicBezTo>
                  <a:cubicBezTo>
                    <a:pt x="71" y="20"/>
                    <a:pt x="71" y="20"/>
                    <a:pt x="71" y="20"/>
                  </a:cubicBezTo>
                  <a:cubicBezTo>
                    <a:pt x="73" y="22"/>
                    <a:pt x="73" y="26"/>
                    <a:pt x="72" y="28"/>
                  </a:cubicBezTo>
                  <a:cubicBezTo>
                    <a:pt x="41" y="69"/>
                    <a:pt x="41" y="69"/>
                    <a:pt x="41" y="69"/>
                  </a:cubicBezTo>
                  <a:cubicBezTo>
                    <a:pt x="40" y="71"/>
                    <a:pt x="38" y="72"/>
                    <a:pt x="36" y="72"/>
                  </a:cubicBezTo>
                  <a:cubicBezTo>
                    <a:pt x="36" y="72"/>
                    <a:pt x="36" y="72"/>
                    <a:pt x="36" y="72"/>
                  </a:cubicBezTo>
                  <a:close/>
                  <a:moveTo>
                    <a:pt x="16" y="37"/>
                  </a:moveTo>
                  <a:cubicBezTo>
                    <a:pt x="35" y="57"/>
                    <a:pt x="35" y="57"/>
                    <a:pt x="35" y="57"/>
                  </a:cubicBezTo>
                  <a:cubicBezTo>
                    <a:pt x="59" y="25"/>
                    <a:pt x="59" y="25"/>
                    <a:pt x="59" y="25"/>
                  </a:cubicBezTo>
                  <a:cubicBezTo>
                    <a:pt x="48" y="14"/>
                    <a:pt x="48" y="14"/>
                    <a:pt x="48" y="14"/>
                  </a:cubicBezTo>
                  <a:lnTo>
                    <a:pt x="16"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4" name="Freeform 123">
              <a:extLst>
                <a:ext uri="{FF2B5EF4-FFF2-40B4-BE49-F238E27FC236}">
                  <a16:creationId xmlns:a16="http://schemas.microsoft.com/office/drawing/2014/main" id="{51DD9A84-69BF-4E7B-8FA8-E312C01BDFCC}"/>
                </a:ext>
              </a:extLst>
            </p:cNvPr>
            <p:cNvSpPr>
              <a:spLocks/>
            </p:cNvSpPr>
            <p:nvPr/>
          </p:nvSpPr>
          <p:spPr bwMode="auto">
            <a:xfrm>
              <a:off x="2399" y="2994"/>
              <a:ext cx="224" cy="225"/>
            </a:xfrm>
            <a:custGeom>
              <a:avLst/>
              <a:gdLst>
                <a:gd name="T0" fmla="*/ 118 w 152"/>
                <a:gd name="T1" fmla="*/ 152 h 152"/>
                <a:gd name="T2" fmla="*/ 76 w 152"/>
                <a:gd name="T3" fmla="*/ 110 h 152"/>
                <a:gd name="T4" fmla="*/ 20 w 152"/>
                <a:gd name="T5" fmla="*/ 97 h 152"/>
                <a:gd name="T6" fmla="*/ 9 w 152"/>
                <a:gd name="T7" fmla="*/ 38 h 152"/>
                <a:gd name="T8" fmla="*/ 13 w 152"/>
                <a:gd name="T9" fmla="*/ 35 h 152"/>
                <a:gd name="T10" fmla="*/ 18 w 152"/>
                <a:gd name="T11" fmla="*/ 36 h 152"/>
                <a:gd name="T12" fmla="*/ 41 w 152"/>
                <a:gd name="T13" fmla="*/ 58 h 152"/>
                <a:gd name="T14" fmla="*/ 57 w 152"/>
                <a:gd name="T15" fmla="*/ 58 h 152"/>
                <a:gd name="T16" fmla="*/ 57 w 152"/>
                <a:gd name="T17" fmla="*/ 42 h 152"/>
                <a:gd name="T18" fmla="*/ 36 w 152"/>
                <a:gd name="T19" fmla="*/ 18 h 152"/>
                <a:gd name="T20" fmla="*/ 35 w 152"/>
                <a:gd name="T21" fmla="*/ 13 h 152"/>
                <a:gd name="T22" fmla="*/ 38 w 152"/>
                <a:gd name="T23" fmla="*/ 9 h 152"/>
                <a:gd name="T24" fmla="*/ 97 w 152"/>
                <a:gd name="T25" fmla="*/ 20 h 152"/>
                <a:gd name="T26" fmla="*/ 110 w 152"/>
                <a:gd name="T27" fmla="*/ 76 h 152"/>
                <a:gd name="T28" fmla="*/ 152 w 152"/>
                <a:gd name="T29" fmla="*/ 118 h 152"/>
                <a:gd name="T30" fmla="*/ 143 w 152"/>
                <a:gd name="T31" fmla="*/ 126 h 152"/>
                <a:gd name="T32" fmla="*/ 98 w 152"/>
                <a:gd name="T33" fmla="*/ 82 h 152"/>
                <a:gd name="T34" fmla="*/ 97 w 152"/>
                <a:gd name="T35" fmla="*/ 75 h 152"/>
                <a:gd name="T36" fmla="*/ 88 w 152"/>
                <a:gd name="T37" fmla="*/ 29 h 152"/>
                <a:gd name="T38" fmla="*/ 51 w 152"/>
                <a:gd name="T39" fmla="*/ 17 h 152"/>
                <a:gd name="T40" fmla="*/ 67 w 152"/>
                <a:gd name="T41" fmla="*/ 36 h 152"/>
                <a:gd name="T42" fmla="*/ 69 w 152"/>
                <a:gd name="T43" fmla="*/ 40 h 152"/>
                <a:gd name="T44" fmla="*/ 69 w 152"/>
                <a:gd name="T45" fmla="*/ 64 h 152"/>
                <a:gd name="T46" fmla="*/ 63 w 152"/>
                <a:gd name="T47" fmla="*/ 70 h 152"/>
                <a:gd name="T48" fmla="*/ 39 w 152"/>
                <a:gd name="T49" fmla="*/ 70 h 152"/>
                <a:gd name="T50" fmla="*/ 35 w 152"/>
                <a:gd name="T51" fmla="*/ 68 h 152"/>
                <a:gd name="T52" fmla="*/ 17 w 152"/>
                <a:gd name="T53" fmla="*/ 52 h 152"/>
                <a:gd name="T54" fmla="*/ 29 w 152"/>
                <a:gd name="T55" fmla="*/ 89 h 152"/>
                <a:gd name="T56" fmla="*/ 75 w 152"/>
                <a:gd name="T57" fmla="*/ 97 h 152"/>
                <a:gd name="T58" fmla="*/ 81 w 152"/>
                <a:gd name="T59" fmla="*/ 99 h 152"/>
                <a:gd name="T60" fmla="*/ 126 w 152"/>
                <a:gd name="T61" fmla="*/ 144 h 152"/>
                <a:gd name="T62" fmla="*/ 118 w 152"/>
                <a:gd name="T63"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2" h="152">
                  <a:moveTo>
                    <a:pt x="118" y="152"/>
                  </a:moveTo>
                  <a:cubicBezTo>
                    <a:pt x="76" y="110"/>
                    <a:pt x="76" y="110"/>
                    <a:pt x="76" y="110"/>
                  </a:cubicBezTo>
                  <a:cubicBezTo>
                    <a:pt x="56" y="117"/>
                    <a:pt x="35" y="112"/>
                    <a:pt x="20" y="97"/>
                  </a:cubicBezTo>
                  <a:cubicBezTo>
                    <a:pt x="5" y="82"/>
                    <a:pt x="0" y="59"/>
                    <a:pt x="9" y="38"/>
                  </a:cubicBezTo>
                  <a:cubicBezTo>
                    <a:pt x="9" y="37"/>
                    <a:pt x="11" y="35"/>
                    <a:pt x="13" y="35"/>
                  </a:cubicBezTo>
                  <a:cubicBezTo>
                    <a:pt x="15" y="34"/>
                    <a:pt x="17" y="35"/>
                    <a:pt x="18" y="36"/>
                  </a:cubicBezTo>
                  <a:cubicBezTo>
                    <a:pt x="41" y="58"/>
                    <a:pt x="41" y="58"/>
                    <a:pt x="41" y="58"/>
                  </a:cubicBezTo>
                  <a:cubicBezTo>
                    <a:pt x="57" y="58"/>
                    <a:pt x="57" y="58"/>
                    <a:pt x="57" y="58"/>
                  </a:cubicBezTo>
                  <a:cubicBezTo>
                    <a:pt x="57" y="42"/>
                    <a:pt x="57" y="42"/>
                    <a:pt x="57" y="42"/>
                  </a:cubicBezTo>
                  <a:cubicBezTo>
                    <a:pt x="36" y="18"/>
                    <a:pt x="36" y="18"/>
                    <a:pt x="36" y="18"/>
                  </a:cubicBezTo>
                  <a:cubicBezTo>
                    <a:pt x="35" y="17"/>
                    <a:pt x="34" y="15"/>
                    <a:pt x="35" y="13"/>
                  </a:cubicBezTo>
                  <a:cubicBezTo>
                    <a:pt x="35" y="11"/>
                    <a:pt x="36" y="10"/>
                    <a:pt x="38" y="9"/>
                  </a:cubicBezTo>
                  <a:cubicBezTo>
                    <a:pt x="59" y="0"/>
                    <a:pt x="81" y="5"/>
                    <a:pt x="97" y="20"/>
                  </a:cubicBezTo>
                  <a:cubicBezTo>
                    <a:pt x="111" y="35"/>
                    <a:pt x="116" y="56"/>
                    <a:pt x="110" y="76"/>
                  </a:cubicBezTo>
                  <a:cubicBezTo>
                    <a:pt x="152" y="118"/>
                    <a:pt x="152" y="118"/>
                    <a:pt x="152" y="118"/>
                  </a:cubicBezTo>
                  <a:cubicBezTo>
                    <a:pt x="143" y="126"/>
                    <a:pt x="143" y="126"/>
                    <a:pt x="143" y="126"/>
                  </a:cubicBezTo>
                  <a:cubicBezTo>
                    <a:pt x="98" y="82"/>
                    <a:pt x="98" y="82"/>
                    <a:pt x="98" y="82"/>
                  </a:cubicBezTo>
                  <a:cubicBezTo>
                    <a:pt x="97" y="80"/>
                    <a:pt x="96" y="77"/>
                    <a:pt x="97" y="75"/>
                  </a:cubicBezTo>
                  <a:cubicBezTo>
                    <a:pt x="104" y="59"/>
                    <a:pt x="100" y="41"/>
                    <a:pt x="88" y="29"/>
                  </a:cubicBezTo>
                  <a:cubicBezTo>
                    <a:pt x="78" y="19"/>
                    <a:pt x="64" y="15"/>
                    <a:pt x="51" y="17"/>
                  </a:cubicBezTo>
                  <a:cubicBezTo>
                    <a:pt x="67" y="36"/>
                    <a:pt x="67" y="36"/>
                    <a:pt x="67" y="36"/>
                  </a:cubicBezTo>
                  <a:cubicBezTo>
                    <a:pt x="68" y="37"/>
                    <a:pt x="69" y="38"/>
                    <a:pt x="69" y="40"/>
                  </a:cubicBezTo>
                  <a:cubicBezTo>
                    <a:pt x="69" y="64"/>
                    <a:pt x="69" y="64"/>
                    <a:pt x="69" y="64"/>
                  </a:cubicBezTo>
                  <a:cubicBezTo>
                    <a:pt x="69" y="67"/>
                    <a:pt x="66" y="70"/>
                    <a:pt x="63" y="70"/>
                  </a:cubicBezTo>
                  <a:cubicBezTo>
                    <a:pt x="39" y="70"/>
                    <a:pt x="39" y="70"/>
                    <a:pt x="39" y="70"/>
                  </a:cubicBezTo>
                  <a:cubicBezTo>
                    <a:pt x="37" y="70"/>
                    <a:pt x="36" y="69"/>
                    <a:pt x="35" y="68"/>
                  </a:cubicBezTo>
                  <a:cubicBezTo>
                    <a:pt x="17" y="52"/>
                    <a:pt x="17" y="52"/>
                    <a:pt x="17" y="52"/>
                  </a:cubicBezTo>
                  <a:cubicBezTo>
                    <a:pt x="15" y="65"/>
                    <a:pt x="19" y="79"/>
                    <a:pt x="29" y="89"/>
                  </a:cubicBezTo>
                  <a:cubicBezTo>
                    <a:pt x="41" y="101"/>
                    <a:pt x="59" y="104"/>
                    <a:pt x="75" y="97"/>
                  </a:cubicBezTo>
                  <a:cubicBezTo>
                    <a:pt x="77" y="96"/>
                    <a:pt x="80" y="97"/>
                    <a:pt x="81" y="99"/>
                  </a:cubicBezTo>
                  <a:cubicBezTo>
                    <a:pt x="126" y="144"/>
                    <a:pt x="126" y="144"/>
                    <a:pt x="126" y="144"/>
                  </a:cubicBezTo>
                  <a:lnTo>
                    <a:pt x="118" y="1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5" name="Freeform 124">
              <a:extLst>
                <a:ext uri="{FF2B5EF4-FFF2-40B4-BE49-F238E27FC236}">
                  <a16:creationId xmlns:a16="http://schemas.microsoft.com/office/drawing/2014/main" id="{5AB4440C-80D0-4F74-92BA-96852BEBBEF9}"/>
                </a:ext>
              </a:extLst>
            </p:cNvPr>
            <p:cNvSpPr>
              <a:spLocks/>
            </p:cNvSpPr>
            <p:nvPr/>
          </p:nvSpPr>
          <p:spPr bwMode="auto">
            <a:xfrm>
              <a:off x="2610" y="3206"/>
              <a:ext cx="224" cy="219"/>
            </a:xfrm>
            <a:custGeom>
              <a:avLst/>
              <a:gdLst>
                <a:gd name="T0" fmla="*/ 94 w 152"/>
                <a:gd name="T1" fmla="*/ 148 h 148"/>
                <a:gd name="T2" fmla="*/ 55 w 152"/>
                <a:gd name="T3" fmla="*/ 132 h 148"/>
                <a:gd name="T4" fmla="*/ 43 w 152"/>
                <a:gd name="T5" fmla="*/ 77 h 148"/>
                <a:gd name="T6" fmla="*/ 0 w 152"/>
                <a:gd name="T7" fmla="*/ 34 h 148"/>
                <a:gd name="T8" fmla="*/ 9 w 152"/>
                <a:gd name="T9" fmla="*/ 26 h 148"/>
                <a:gd name="T10" fmla="*/ 54 w 152"/>
                <a:gd name="T11" fmla="*/ 71 h 148"/>
                <a:gd name="T12" fmla="*/ 55 w 152"/>
                <a:gd name="T13" fmla="*/ 77 h 148"/>
                <a:gd name="T14" fmla="*/ 64 w 152"/>
                <a:gd name="T15" fmla="*/ 124 h 148"/>
                <a:gd name="T16" fmla="*/ 101 w 152"/>
                <a:gd name="T17" fmla="*/ 135 h 148"/>
                <a:gd name="T18" fmla="*/ 84 w 152"/>
                <a:gd name="T19" fmla="*/ 117 h 148"/>
                <a:gd name="T20" fmla="*/ 82 w 152"/>
                <a:gd name="T21" fmla="*/ 113 h 148"/>
                <a:gd name="T22" fmla="*/ 82 w 152"/>
                <a:gd name="T23" fmla="*/ 89 h 148"/>
                <a:gd name="T24" fmla="*/ 88 w 152"/>
                <a:gd name="T25" fmla="*/ 83 h 148"/>
                <a:gd name="T26" fmla="*/ 112 w 152"/>
                <a:gd name="T27" fmla="*/ 83 h 148"/>
                <a:gd name="T28" fmla="*/ 116 w 152"/>
                <a:gd name="T29" fmla="*/ 84 h 148"/>
                <a:gd name="T30" fmla="*/ 135 w 152"/>
                <a:gd name="T31" fmla="*/ 102 h 148"/>
                <a:gd name="T32" fmla="*/ 123 w 152"/>
                <a:gd name="T33" fmla="*/ 64 h 148"/>
                <a:gd name="T34" fmla="*/ 77 w 152"/>
                <a:gd name="T35" fmla="*/ 55 h 148"/>
                <a:gd name="T36" fmla="*/ 71 w 152"/>
                <a:gd name="T37" fmla="*/ 54 h 148"/>
                <a:gd name="T38" fmla="*/ 26 w 152"/>
                <a:gd name="T39" fmla="*/ 9 h 148"/>
                <a:gd name="T40" fmla="*/ 34 w 152"/>
                <a:gd name="T41" fmla="*/ 0 h 148"/>
                <a:gd name="T42" fmla="*/ 76 w 152"/>
                <a:gd name="T43" fmla="*/ 43 h 148"/>
                <a:gd name="T44" fmla="*/ 132 w 152"/>
                <a:gd name="T45" fmla="*/ 56 h 148"/>
                <a:gd name="T46" fmla="*/ 143 w 152"/>
                <a:gd name="T47" fmla="*/ 115 h 148"/>
                <a:gd name="T48" fmla="*/ 139 w 152"/>
                <a:gd name="T49" fmla="*/ 118 h 148"/>
                <a:gd name="T50" fmla="*/ 134 w 152"/>
                <a:gd name="T51" fmla="*/ 117 h 148"/>
                <a:gd name="T52" fmla="*/ 110 w 152"/>
                <a:gd name="T53" fmla="*/ 95 h 148"/>
                <a:gd name="T54" fmla="*/ 94 w 152"/>
                <a:gd name="T55" fmla="*/ 95 h 148"/>
                <a:gd name="T56" fmla="*/ 94 w 152"/>
                <a:gd name="T57" fmla="*/ 110 h 148"/>
                <a:gd name="T58" fmla="*/ 117 w 152"/>
                <a:gd name="T59" fmla="*/ 134 h 148"/>
                <a:gd name="T60" fmla="*/ 118 w 152"/>
                <a:gd name="T61" fmla="*/ 139 h 148"/>
                <a:gd name="T62" fmla="*/ 115 w 152"/>
                <a:gd name="T63" fmla="*/ 144 h 148"/>
                <a:gd name="T64" fmla="*/ 94 w 152"/>
                <a:gd name="T65"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8">
                  <a:moveTo>
                    <a:pt x="94" y="148"/>
                  </a:moveTo>
                  <a:cubicBezTo>
                    <a:pt x="80" y="148"/>
                    <a:pt x="66" y="142"/>
                    <a:pt x="55" y="132"/>
                  </a:cubicBezTo>
                  <a:cubicBezTo>
                    <a:pt x="41" y="117"/>
                    <a:pt x="36" y="96"/>
                    <a:pt x="43" y="77"/>
                  </a:cubicBezTo>
                  <a:cubicBezTo>
                    <a:pt x="0" y="34"/>
                    <a:pt x="0" y="34"/>
                    <a:pt x="0" y="34"/>
                  </a:cubicBezTo>
                  <a:cubicBezTo>
                    <a:pt x="9" y="26"/>
                    <a:pt x="9" y="26"/>
                    <a:pt x="9" y="26"/>
                  </a:cubicBezTo>
                  <a:cubicBezTo>
                    <a:pt x="54" y="71"/>
                    <a:pt x="54" y="71"/>
                    <a:pt x="54" y="71"/>
                  </a:cubicBezTo>
                  <a:cubicBezTo>
                    <a:pt x="55" y="73"/>
                    <a:pt x="56" y="75"/>
                    <a:pt x="55" y="77"/>
                  </a:cubicBezTo>
                  <a:cubicBezTo>
                    <a:pt x="48" y="93"/>
                    <a:pt x="52" y="111"/>
                    <a:pt x="64" y="124"/>
                  </a:cubicBezTo>
                  <a:cubicBezTo>
                    <a:pt x="74" y="133"/>
                    <a:pt x="88" y="138"/>
                    <a:pt x="101" y="135"/>
                  </a:cubicBezTo>
                  <a:cubicBezTo>
                    <a:pt x="84" y="117"/>
                    <a:pt x="84" y="117"/>
                    <a:pt x="84" y="117"/>
                  </a:cubicBezTo>
                  <a:cubicBezTo>
                    <a:pt x="83" y="116"/>
                    <a:pt x="82" y="114"/>
                    <a:pt x="82" y="113"/>
                  </a:cubicBezTo>
                  <a:cubicBezTo>
                    <a:pt x="82" y="89"/>
                    <a:pt x="82" y="89"/>
                    <a:pt x="82" y="89"/>
                  </a:cubicBezTo>
                  <a:cubicBezTo>
                    <a:pt x="82" y="85"/>
                    <a:pt x="85" y="83"/>
                    <a:pt x="88" y="83"/>
                  </a:cubicBezTo>
                  <a:cubicBezTo>
                    <a:pt x="112" y="83"/>
                    <a:pt x="112" y="83"/>
                    <a:pt x="112" y="83"/>
                  </a:cubicBezTo>
                  <a:cubicBezTo>
                    <a:pt x="114" y="83"/>
                    <a:pt x="115" y="83"/>
                    <a:pt x="116" y="84"/>
                  </a:cubicBezTo>
                  <a:cubicBezTo>
                    <a:pt x="135" y="102"/>
                    <a:pt x="135" y="102"/>
                    <a:pt x="135" y="102"/>
                  </a:cubicBezTo>
                  <a:cubicBezTo>
                    <a:pt x="138" y="88"/>
                    <a:pt x="133" y="74"/>
                    <a:pt x="123" y="64"/>
                  </a:cubicBezTo>
                  <a:cubicBezTo>
                    <a:pt x="111" y="52"/>
                    <a:pt x="93" y="48"/>
                    <a:pt x="77" y="55"/>
                  </a:cubicBezTo>
                  <a:cubicBezTo>
                    <a:pt x="75" y="56"/>
                    <a:pt x="72" y="56"/>
                    <a:pt x="71" y="54"/>
                  </a:cubicBezTo>
                  <a:cubicBezTo>
                    <a:pt x="26" y="9"/>
                    <a:pt x="26" y="9"/>
                    <a:pt x="26" y="9"/>
                  </a:cubicBezTo>
                  <a:cubicBezTo>
                    <a:pt x="34" y="0"/>
                    <a:pt x="34" y="0"/>
                    <a:pt x="34" y="0"/>
                  </a:cubicBezTo>
                  <a:cubicBezTo>
                    <a:pt x="76" y="43"/>
                    <a:pt x="76" y="43"/>
                    <a:pt x="76" y="43"/>
                  </a:cubicBezTo>
                  <a:cubicBezTo>
                    <a:pt x="96" y="36"/>
                    <a:pt x="117" y="41"/>
                    <a:pt x="132" y="56"/>
                  </a:cubicBezTo>
                  <a:cubicBezTo>
                    <a:pt x="147" y="71"/>
                    <a:pt x="152" y="94"/>
                    <a:pt x="143" y="115"/>
                  </a:cubicBezTo>
                  <a:cubicBezTo>
                    <a:pt x="143" y="117"/>
                    <a:pt x="141" y="118"/>
                    <a:pt x="139" y="118"/>
                  </a:cubicBezTo>
                  <a:cubicBezTo>
                    <a:pt x="137" y="119"/>
                    <a:pt x="135" y="118"/>
                    <a:pt x="134" y="117"/>
                  </a:cubicBezTo>
                  <a:cubicBezTo>
                    <a:pt x="110" y="95"/>
                    <a:pt x="110" y="95"/>
                    <a:pt x="110" y="95"/>
                  </a:cubicBezTo>
                  <a:cubicBezTo>
                    <a:pt x="94" y="95"/>
                    <a:pt x="94" y="95"/>
                    <a:pt x="94" y="95"/>
                  </a:cubicBezTo>
                  <a:cubicBezTo>
                    <a:pt x="94" y="110"/>
                    <a:pt x="94" y="110"/>
                    <a:pt x="94" y="110"/>
                  </a:cubicBezTo>
                  <a:cubicBezTo>
                    <a:pt x="117" y="134"/>
                    <a:pt x="117" y="134"/>
                    <a:pt x="117" y="134"/>
                  </a:cubicBezTo>
                  <a:cubicBezTo>
                    <a:pt x="118" y="135"/>
                    <a:pt x="119" y="137"/>
                    <a:pt x="118" y="139"/>
                  </a:cubicBezTo>
                  <a:cubicBezTo>
                    <a:pt x="118" y="141"/>
                    <a:pt x="117" y="143"/>
                    <a:pt x="115" y="144"/>
                  </a:cubicBezTo>
                  <a:cubicBezTo>
                    <a:pt x="108" y="146"/>
                    <a:pt x="101" y="148"/>
                    <a:pt x="94" y="1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6" name="Group 38">
            <a:extLst>
              <a:ext uri="{FF2B5EF4-FFF2-40B4-BE49-F238E27FC236}">
                <a16:creationId xmlns:a16="http://schemas.microsoft.com/office/drawing/2014/main" id="{848B0C1D-83DD-4867-BCEB-D34C41C9F117}"/>
              </a:ext>
            </a:extLst>
          </p:cNvPr>
          <p:cNvGrpSpPr>
            <a:grpSpLocks noChangeAspect="1"/>
          </p:cNvGrpSpPr>
          <p:nvPr/>
        </p:nvGrpSpPr>
        <p:grpSpPr bwMode="auto">
          <a:xfrm>
            <a:off x="11428849" y="314644"/>
            <a:ext cx="469230" cy="481666"/>
            <a:chOff x="4482" y="439"/>
            <a:chExt cx="415" cy="426"/>
          </a:xfrm>
          <a:solidFill>
            <a:schemeClr val="bg1">
              <a:lumMod val="85000"/>
            </a:schemeClr>
          </a:solidFill>
        </p:grpSpPr>
        <p:sp>
          <p:nvSpPr>
            <p:cNvPr id="37" name="Freeform 39">
              <a:extLst>
                <a:ext uri="{FF2B5EF4-FFF2-40B4-BE49-F238E27FC236}">
                  <a16:creationId xmlns:a16="http://schemas.microsoft.com/office/drawing/2014/main" id="{D173EF48-38F5-4A62-B4EE-6DE887713540}"/>
                </a:ext>
              </a:extLst>
            </p:cNvPr>
            <p:cNvSpPr>
              <a:spLocks noEditPoints="1"/>
            </p:cNvSpPr>
            <p:nvPr/>
          </p:nvSpPr>
          <p:spPr bwMode="auto">
            <a:xfrm>
              <a:off x="4651" y="439"/>
              <a:ext cx="246" cy="249"/>
            </a:xfrm>
            <a:custGeom>
              <a:avLst/>
              <a:gdLst>
                <a:gd name="T0" fmla="*/ 66 w 166"/>
                <a:gd name="T1" fmla="*/ 168 h 168"/>
                <a:gd name="T2" fmla="*/ 60 w 166"/>
                <a:gd name="T3" fmla="*/ 146 h 168"/>
                <a:gd name="T4" fmla="*/ 27 w 166"/>
                <a:gd name="T5" fmla="*/ 143 h 168"/>
                <a:gd name="T6" fmla="*/ 1 w 166"/>
                <a:gd name="T7" fmla="*/ 110 h 168"/>
                <a:gd name="T8" fmla="*/ 3 w 166"/>
                <a:gd name="T9" fmla="*/ 102 h 168"/>
                <a:gd name="T10" fmla="*/ 18 w 166"/>
                <a:gd name="T11" fmla="*/ 74 h 168"/>
                <a:gd name="T12" fmla="*/ 1 w 166"/>
                <a:gd name="T13" fmla="*/ 62 h 168"/>
                <a:gd name="T14" fmla="*/ 20 w 166"/>
                <a:gd name="T15" fmla="*/ 26 h 168"/>
                <a:gd name="T16" fmla="*/ 42 w 166"/>
                <a:gd name="T17" fmla="*/ 32 h 168"/>
                <a:gd name="T18" fmla="*/ 60 w 166"/>
                <a:gd name="T19" fmla="*/ 6 h 168"/>
                <a:gd name="T20" fmla="*/ 102 w 166"/>
                <a:gd name="T21" fmla="*/ 0 h 168"/>
                <a:gd name="T22" fmla="*/ 108 w 166"/>
                <a:gd name="T23" fmla="*/ 23 h 168"/>
                <a:gd name="T24" fmla="*/ 139 w 166"/>
                <a:gd name="T25" fmla="*/ 24 h 168"/>
                <a:gd name="T26" fmla="*/ 147 w 166"/>
                <a:gd name="T27" fmla="*/ 26 h 168"/>
                <a:gd name="T28" fmla="*/ 165 w 166"/>
                <a:gd name="T29" fmla="*/ 62 h 168"/>
                <a:gd name="T30" fmla="*/ 148 w 166"/>
                <a:gd name="T31" fmla="*/ 74 h 168"/>
                <a:gd name="T32" fmla="*/ 163 w 166"/>
                <a:gd name="T33" fmla="*/ 102 h 168"/>
                <a:gd name="T34" fmla="*/ 165 w 166"/>
                <a:gd name="T35" fmla="*/ 110 h 168"/>
                <a:gd name="T36" fmla="*/ 143 w 166"/>
                <a:gd name="T37" fmla="*/ 144 h 168"/>
                <a:gd name="T38" fmla="*/ 125 w 166"/>
                <a:gd name="T39" fmla="*/ 135 h 168"/>
                <a:gd name="T40" fmla="*/ 108 w 166"/>
                <a:gd name="T41" fmla="*/ 162 h 168"/>
                <a:gd name="T42" fmla="*/ 72 w 166"/>
                <a:gd name="T43" fmla="*/ 156 h 168"/>
                <a:gd name="T44" fmla="*/ 96 w 166"/>
                <a:gd name="T45" fmla="*/ 141 h 168"/>
                <a:gd name="T46" fmla="*/ 120 w 166"/>
                <a:gd name="T47" fmla="*/ 123 h 168"/>
                <a:gd name="T48" fmla="*/ 139 w 166"/>
                <a:gd name="T49" fmla="*/ 130 h 168"/>
                <a:gd name="T50" fmla="*/ 139 w 166"/>
                <a:gd name="T51" fmla="*/ 102 h 168"/>
                <a:gd name="T52" fmla="*/ 136 w 166"/>
                <a:gd name="T53" fmla="*/ 72 h 168"/>
                <a:gd name="T54" fmla="*/ 151 w 166"/>
                <a:gd name="T55" fmla="*/ 58 h 168"/>
                <a:gd name="T56" fmla="*/ 127 w 166"/>
                <a:gd name="T57" fmla="*/ 45 h 168"/>
                <a:gd name="T58" fmla="*/ 100 w 166"/>
                <a:gd name="T59" fmla="*/ 32 h 168"/>
                <a:gd name="T60" fmla="*/ 96 w 166"/>
                <a:gd name="T61" fmla="*/ 12 h 168"/>
                <a:gd name="T62" fmla="*/ 72 w 166"/>
                <a:gd name="T63" fmla="*/ 26 h 168"/>
                <a:gd name="T64" fmla="*/ 48 w 166"/>
                <a:gd name="T65" fmla="*/ 44 h 168"/>
                <a:gd name="T66" fmla="*/ 27 w 166"/>
                <a:gd name="T67" fmla="*/ 37 h 168"/>
                <a:gd name="T68" fmla="*/ 28 w 166"/>
                <a:gd name="T69" fmla="*/ 65 h 168"/>
                <a:gd name="T70" fmla="*/ 30 w 166"/>
                <a:gd name="T71" fmla="*/ 95 h 168"/>
                <a:gd name="T72" fmla="*/ 15 w 166"/>
                <a:gd name="T73" fmla="*/ 109 h 168"/>
                <a:gd name="T74" fmla="*/ 40 w 166"/>
                <a:gd name="T75" fmla="*/ 123 h 168"/>
                <a:gd name="T76" fmla="*/ 68 w 166"/>
                <a:gd name="T77" fmla="*/ 135 h 168"/>
                <a:gd name="T78" fmla="*/ 72 w 166"/>
                <a:gd name="T79" fmla="*/ 1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168">
                  <a:moveTo>
                    <a:pt x="102" y="168"/>
                  </a:moveTo>
                  <a:cubicBezTo>
                    <a:pt x="66" y="168"/>
                    <a:pt x="66" y="168"/>
                    <a:pt x="66" y="168"/>
                  </a:cubicBezTo>
                  <a:cubicBezTo>
                    <a:pt x="63" y="168"/>
                    <a:pt x="60" y="165"/>
                    <a:pt x="60" y="162"/>
                  </a:cubicBezTo>
                  <a:cubicBezTo>
                    <a:pt x="60" y="146"/>
                    <a:pt x="60" y="146"/>
                    <a:pt x="60" y="146"/>
                  </a:cubicBezTo>
                  <a:cubicBezTo>
                    <a:pt x="52" y="143"/>
                    <a:pt x="47" y="139"/>
                    <a:pt x="42" y="135"/>
                  </a:cubicBezTo>
                  <a:cubicBezTo>
                    <a:pt x="27" y="143"/>
                    <a:pt x="27" y="143"/>
                    <a:pt x="27" y="143"/>
                  </a:cubicBezTo>
                  <a:cubicBezTo>
                    <a:pt x="25" y="145"/>
                    <a:pt x="21" y="144"/>
                    <a:pt x="19" y="141"/>
                  </a:cubicBezTo>
                  <a:cubicBezTo>
                    <a:pt x="1" y="110"/>
                    <a:pt x="1" y="110"/>
                    <a:pt x="1" y="110"/>
                  </a:cubicBezTo>
                  <a:cubicBezTo>
                    <a:pt x="1" y="109"/>
                    <a:pt x="0" y="107"/>
                    <a:pt x="1" y="106"/>
                  </a:cubicBezTo>
                  <a:cubicBezTo>
                    <a:pt x="1" y="104"/>
                    <a:pt x="2" y="103"/>
                    <a:pt x="3" y="102"/>
                  </a:cubicBezTo>
                  <a:cubicBezTo>
                    <a:pt x="18" y="94"/>
                    <a:pt x="18" y="94"/>
                    <a:pt x="18" y="94"/>
                  </a:cubicBezTo>
                  <a:cubicBezTo>
                    <a:pt x="17" y="87"/>
                    <a:pt x="17" y="80"/>
                    <a:pt x="18" y="74"/>
                  </a:cubicBezTo>
                  <a:cubicBezTo>
                    <a:pt x="4" y="65"/>
                    <a:pt x="4" y="65"/>
                    <a:pt x="4" y="65"/>
                  </a:cubicBezTo>
                  <a:cubicBezTo>
                    <a:pt x="2" y="65"/>
                    <a:pt x="1" y="63"/>
                    <a:pt x="1" y="62"/>
                  </a:cubicBezTo>
                  <a:cubicBezTo>
                    <a:pt x="0" y="60"/>
                    <a:pt x="1" y="59"/>
                    <a:pt x="1" y="57"/>
                  </a:cubicBezTo>
                  <a:cubicBezTo>
                    <a:pt x="20" y="26"/>
                    <a:pt x="20" y="26"/>
                    <a:pt x="20" y="26"/>
                  </a:cubicBezTo>
                  <a:cubicBezTo>
                    <a:pt x="21" y="23"/>
                    <a:pt x="25" y="22"/>
                    <a:pt x="28" y="24"/>
                  </a:cubicBezTo>
                  <a:cubicBezTo>
                    <a:pt x="42" y="32"/>
                    <a:pt x="42" y="32"/>
                    <a:pt x="42" y="32"/>
                  </a:cubicBezTo>
                  <a:cubicBezTo>
                    <a:pt x="47" y="28"/>
                    <a:pt x="52" y="24"/>
                    <a:pt x="60" y="22"/>
                  </a:cubicBezTo>
                  <a:cubicBezTo>
                    <a:pt x="60" y="6"/>
                    <a:pt x="60" y="6"/>
                    <a:pt x="60" y="6"/>
                  </a:cubicBezTo>
                  <a:cubicBezTo>
                    <a:pt x="60" y="2"/>
                    <a:pt x="63" y="0"/>
                    <a:pt x="66" y="0"/>
                  </a:cubicBezTo>
                  <a:cubicBezTo>
                    <a:pt x="102" y="0"/>
                    <a:pt x="102" y="0"/>
                    <a:pt x="102" y="0"/>
                  </a:cubicBezTo>
                  <a:cubicBezTo>
                    <a:pt x="106" y="0"/>
                    <a:pt x="108" y="2"/>
                    <a:pt x="108" y="6"/>
                  </a:cubicBezTo>
                  <a:cubicBezTo>
                    <a:pt x="108" y="23"/>
                    <a:pt x="108" y="23"/>
                    <a:pt x="108" y="23"/>
                  </a:cubicBezTo>
                  <a:cubicBezTo>
                    <a:pt x="115" y="26"/>
                    <a:pt x="121" y="29"/>
                    <a:pt x="125" y="32"/>
                  </a:cubicBezTo>
                  <a:cubicBezTo>
                    <a:pt x="139" y="24"/>
                    <a:pt x="139" y="24"/>
                    <a:pt x="139" y="24"/>
                  </a:cubicBezTo>
                  <a:cubicBezTo>
                    <a:pt x="140" y="23"/>
                    <a:pt x="142" y="23"/>
                    <a:pt x="143" y="23"/>
                  </a:cubicBezTo>
                  <a:cubicBezTo>
                    <a:pt x="145" y="24"/>
                    <a:pt x="146" y="25"/>
                    <a:pt x="147" y="26"/>
                  </a:cubicBezTo>
                  <a:cubicBezTo>
                    <a:pt x="165" y="57"/>
                    <a:pt x="165" y="57"/>
                    <a:pt x="165" y="57"/>
                  </a:cubicBezTo>
                  <a:cubicBezTo>
                    <a:pt x="166" y="59"/>
                    <a:pt x="166" y="60"/>
                    <a:pt x="165" y="62"/>
                  </a:cubicBezTo>
                  <a:cubicBezTo>
                    <a:pt x="165" y="63"/>
                    <a:pt x="164" y="65"/>
                    <a:pt x="163" y="65"/>
                  </a:cubicBezTo>
                  <a:cubicBezTo>
                    <a:pt x="148" y="74"/>
                    <a:pt x="148" y="74"/>
                    <a:pt x="148" y="74"/>
                  </a:cubicBezTo>
                  <a:cubicBezTo>
                    <a:pt x="149" y="80"/>
                    <a:pt x="149" y="87"/>
                    <a:pt x="148" y="94"/>
                  </a:cubicBezTo>
                  <a:cubicBezTo>
                    <a:pt x="163" y="102"/>
                    <a:pt x="163" y="102"/>
                    <a:pt x="163" y="102"/>
                  </a:cubicBezTo>
                  <a:cubicBezTo>
                    <a:pt x="164" y="103"/>
                    <a:pt x="165" y="104"/>
                    <a:pt x="165" y="106"/>
                  </a:cubicBezTo>
                  <a:cubicBezTo>
                    <a:pt x="166" y="107"/>
                    <a:pt x="166" y="109"/>
                    <a:pt x="165" y="110"/>
                  </a:cubicBezTo>
                  <a:cubicBezTo>
                    <a:pt x="147" y="141"/>
                    <a:pt x="147" y="141"/>
                    <a:pt x="147" y="141"/>
                  </a:cubicBezTo>
                  <a:cubicBezTo>
                    <a:pt x="146" y="143"/>
                    <a:pt x="145" y="144"/>
                    <a:pt x="143" y="144"/>
                  </a:cubicBezTo>
                  <a:cubicBezTo>
                    <a:pt x="142" y="144"/>
                    <a:pt x="140" y="144"/>
                    <a:pt x="139" y="143"/>
                  </a:cubicBezTo>
                  <a:cubicBezTo>
                    <a:pt x="125" y="135"/>
                    <a:pt x="125" y="135"/>
                    <a:pt x="125" y="135"/>
                  </a:cubicBezTo>
                  <a:cubicBezTo>
                    <a:pt x="121" y="138"/>
                    <a:pt x="115" y="142"/>
                    <a:pt x="108" y="145"/>
                  </a:cubicBezTo>
                  <a:cubicBezTo>
                    <a:pt x="108" y="162"/>
                    <a:pt x="108" y="162"/>
                    <a:pt x="108" y="162"/>
                  </a:cubicBezTo>
                  <a:cubicBezTo>
                    <a:pt x="108" y="165"/>
                    <a:pt x="106" y="168"/>
                    <a:pt x="102" y="168"/>
                  </a:cubicBezTo>
                  <a:close/>
                  <a:moveTo>
                    <a:pt x="72" y="156"/>
                  </a:moveTo>
                  <a:cubicBezTo>
                    <a:pt x="96" y="156"/>
                    <a:pt x="96" y="156"/>
                    <a:pt x="96" y="156"/>
                  </a:cubicBezTo>
                  <a:cubicBezTo>
                    <a:pt x="96" y="141"/>
                    <a:pt x="96" y="141"/>
                    <a:pt x="96" y="141"/>
                  </a:cubicBezTo>
                  <a:cubicBezTo>
                    <a:pt x="96" y="139"/>
                    <a:pt x="98" y="136"/>
                    <a:pt x="100" y="135"/>
                  </a:cubicBezTo>
                  <a:cubicBezTo>
                    <a:pt x="109" y="131"/>
                    <a:pt x="116" y="127"/>
                    <a:pt x="120" y="123"/>
                  </a:cubicBezTo>
                  <a:cubicBezTo>
                    <a:pt x="122" y="122"/>
                    <a:pt x="125" y="121"/>
                    <a:pt x="127" y="123"/>
                  </a:cubicBezTo>
                  <a:cubicBezTo>
                    <a:pt x="139" y="130"/>
                    <a:pt x="139" y="130"/>
                    <a:pt x="139" y="130"/>
                  </a:cubicBezTo>
                  <a:cubicBezTo>
                    <a:pt x="151" y="109"/>
                    <a:pt x="151" y="109"/>
                    <a:pt x="151" y="109"/>
                  </a:cubicBezTo>
                  <a:cubicBezTo>
                    <a:pt x="139" y="102"/>
                    <a:pt x="139" y="102"/>
                    <a:pt x="139" y="102"/>
                  </a:cubicBezTo>
                  <a:cubicBezTo>
                    <a:pt x="136" y="101"/>
                    <a:pt x="135" y="98"/>
                    <a:pt x="136" y="95"/>
                  </a:cubicBezTo>
                  <a:cubicBezTo>
                    <a:pt x="137" y="87"/>
                    <a:pt x="137" y="80"/>
                    <a:pt x="136" y="72"/>
                  </a:cubicBezTo>
                  <a:cubicBezTo>
                    <a:pt x="135" y="69"/>
                    <a:pt x="136" y="67"/>
                    <a:pt x="139" y="65"/>
                  </a:cubicBezTo>
                  <a:cubicBezTo>
                    <a:pt x="151" y="58"/>
                    <a:pt x="151" y="58"/>
                    <a:pt x="151" y="58"/>
                  </a:cubicBezTo>
                  <a:cubicBezTo>
                    <a:pt x="139" y="37"/>
                    <a:pt x="139" y="37"/>
                    <a:pt x="139" y="37"/>
                  </a:cubicBezTo>
                  <a:cubicBezTo>
                    <a:pt x="127" y="45"/>
                    <a:pt x="127" y="45"/>
                    <a:pt x="127" y="45"/>
                  </a:cubicBezTo>
                  <a:cubicBezTo>
                    <a:pt x="125" y="46"/>
                    <a:pt x="122" y="46"/>
                    <a:pt x="120" y="44"/>
                  </a:cubicBezTo>
                  <a:cubicBezTo>
                    <a:pt x="116" y="40"/>
                    <a:pt x="109" y="36"/>
                    <a:pt x="100" y="32"/>
                  </a:cubicBezTo>
                  <a:cubicBezTo>
                    <a:pt x="98" y="31"/>
                    <a:pt x="96" y="29"/>
                    <a:pt x="96" y="26"/>
                  </a:cubicBezTo>
                  <a:cubicBezTo>
                    <a:pt x="96" y="12"/>
                    <a:pt x="96" y="12"/>
                    <a:pt x="96" y="12"/>
                  </a:cubicBezTo>
                  <a:cubicBezTo>
                    <a:pt x="72" y="12"/>
                    <a:pt x="72" y="12"/>
                    <a:pt x="72" y="12"/>
                  </a:cubicBezTo>
                  <a:cubicBezTo>
                    <a:pt x="72" y="26"/>
                    <a:pt x="72" y="26"/>
                    <a:pt x="72" y="26"/>
                  </a:cubicBezTo>
                  <a:cubicBezTo>
                    <a:pt x="72" y="29"/>
                    <a:pt x="71" y="32"/>
                    <a:pt x="68" y="32"/>
                  </a:cubicBezTo>
                  <a:cubicBezTo>
                    <a:pt x="57" y="35"/>
                    <a:pt x="54" y="38"/>
                    <a:pt x="48" y="44"/>
                  </a:cubicBezTo>
                  <a:cubicBezTo>
                    <a:pt x="46" y="45"/>
                    <a:pt x="43" y="46"/>
                    <a:pt x="40" y="45"/>
                  </a:cubicBezTo>
                  <a:cubicBezTo>
                    <a:pt x="27" y="37"/>
                    <a:pt x="27" y="37"/>
                    <a:pt x="27" y="37"/>
                  </a:cubicBezTo>
                  <a:cubicBezTo>
                    <a:pt x="15" y="58"/>
                    <a:pt x="15" y="58"/>
                    <a:pt x="15" y="58"/>
                  </a:cubicBezTo>
                  <a:cubicBezTo>
                    <a:pt x="28" y="65"/>
                    <a:pt x="28" y="65"/>
                    <a:pt x="28" y="65"/>
                  </a:cubicBezTo>
                  <a:cubicBezTo>
                    <a:pt x="30" y="67"/>
                    <a:pt x="31" y="69"/>
                    <a:pt x="30" y="72"/>
                  </a:cubicBezTo>
                  <a:cubicBezTo>
                    <a:pt x="29" y="80"/>
                    <a:pt x="29" y="88"/>
                    <a:pt x="30" y="95"/>
                  </a:cubicBezTo>
                  <a:cubicBezTo>
                    <a:pt x="31" y="98"/>
                    <a:pt x="30" y="101"/>
                    <a:pt x="28" y="102"/>
                  </a:cubicBezTo>
                  <a:cubicBezTo>
                    <a:pt x="15" y="109"/>
                    <a:pt x="15" y="109"/>
                    <a:pt x="15" y="109"/>
                  </a:cubicBezTo>
                  <a:cubicBezTo>
                    <a:pt x="27" y="130"/>
                    <a:pt x="27" y="130"/>
                    <a:pt x="27" y="130"/>
                  </a:cubicBezTo>
                  <a:cubicBezTo>
                    <a:pt x="40" y="123"/>
                    <a:pt x="40" y="123"/>
                    <a:pt x="40" y="123"/>
                  </a:cubicBezTo>
                  <a:cubicBezTo>
                    <a:pt x="43" y="121"/>
                    <a:pt x="45" y="122"/>
                    <a:pt x="47" y="123"/>
                  </a:cubicBezTo>
                  <a:cubicBezTo>
                    <a:pt x="54" y="129"/>
                    <a:pt x="57" y="133"/>
                    <a:pt x="68" y="135"/>
                  </a:cubicBezTo>
                  <a:cubicBezTo>
                    <a:pt x="71" y="136"/>
                    <a:pt x="72" y="138"/>
                    <a:pt x="72" y="141"/>
                  </a:cubicBezTo>
                  <a:lnTo>
                    <a:pt x="72"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8" name="Freeform 40">
              <a:extLst>
                <a:ext uri="{FF2B5EF4-FFF2-40B4-BE49-F238E27FC236}">
                  <a16:creationId xmlns:a16="http://schemas.microsoft.com/office/drawing/2014/main" id="{A445CB0C-301C-454B-9A49-3938A541505D}"/>
                </a:ext>
              </a:extLst>
            </p:cNvPr>
            <p:cNvSpPr>
              <a:spLocks noEditPoints="1"/>
            </p:cNvSpPr>
            <p:nvPr/>
          </p:nvSpPr>
          <p:spPr bwMode="auto">
            <a:xfrm>
              <a:off x="4729" y="519"/>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9" name="Freeform 41">
              <a:extLst>
                <a:ext uri="{FF2B5EF4-FFF2-40B4-BE49-F238E27FC236}">
                  <a16:creationId xmlns:a16="http://schemas.microsoft.com/office/drawing/2014/main" id="{7177DE39-7606-47D7-8466-3C637CA963DE}"/>
                </a:ext>
              </a:extLst>
            </p:cNvPr>
            <p:cNvSpPr>
              <a:spLocks noEditPoints="1"/>
            </p:cNvSpPr>
            <p:nvPr/>
          </p:nvSpPr>
          <p:spPr bwMode="auto">
            <a:xfrm>
              <a:off x="4482" y="617"/>
              <a:ext cx="246" cy="248"/>
            </a:xfrm>
            <a:custGeom>
              <a:avLst/>
              <a:gdLst>
                <a:gd name="T0" fmla="*/ 66 w 166"/>
                <a:gd name="T1" fmla="*/ 168 h 168"/>
                <a:gd name="T2" fmla="*/ 60 w 166"/>
                <a:gd name="T3" fmla="*/ 146 h 168"/>
                <a:gd name="T4" fmla="*/ 27 w 166"/>
                <a:gd name="T5" fmla="*/ 143 h 168"/>
                <a:gd name="T6" fmla="*/ 1 w 166"/>
                <a:gd name="T7" fmla="*/ 110 h 168"/>
                <a:gd name="T8" fmla="*/ 3 w 166"/>
                <a:gd name="T9" fmla="*/ 102 h 168"/>
                <a:gd name="T10" fmla="*/ 18 w 166"/>
                <a:gd name="T11" fmla="*/ 74 h 168"/>
                <a:gd name="T12" fmla="*/ 1 w 166"/>
                <a:gd name="T13" fmla="*/ 62 h 168"/>
                <a:gd name="T14" fmla="*/ 20 w 166"/>
                <a:gd name="T15" fmla="*/ 26 h 168"/>
                <a:gd name="T16" fmla="*/ 42 w 166"/>
                <a:gd name="T17" fmla="*/ 32 h 168"/>
                <a:gd name="T18" fmla="*/ 60 w 166"/>
                <a:gd name="T19" fmla="*/ 6 h 168"/>
                <a:gd name="T20" fmla="*/ 102 w 166"/>
                <a:gd name="T21" fmla="*/ 0 h 168"/>
                <a:gd name="T22" fmla="*/ 108 w 166"/>
                <a:gd name="T23" fmla="*/ 23 h 168"/>
                <a:gd name="T24" fmla="*/ 138 w 166"/>
                <a:gd name="T25" fmla="*/ 24 h 168"/>
                <a:gd name="T26" fmla="*/ 147 w 166"/>
                <a:gd name="T27" fmla="*/ 26 h 168"/>
                <a:gd name="T28" fmla="*/ 165 w 166"/>
                <a:gd name="T29" fmla="*/ 62 h 168"/>
                <a:gd name="T30" fmla="*/ 148 w 166"/>
                <a:gd name="T31" fmla="*/ 74 h 168"/>
                <a:gd name="T32" fmla="*/ 163 w 166"/>
                <a:gd name="T33" fmla="*/ 102 h 168"/>
                <a:gd name="T34" fmla="*/ 165 w 166"/>
                <a:gd name="T35" fmla="*/ 110 h 168"/>
                <a:gd name="T36" fmla="*/ 143 w 166"/>
                <a:gd name="T37" fmla="*/ 144 h 168"/>
                <a:gd name="T38" fmla="*/ 125 w 166"/>
                <a:gd name="T39" fmla="*/ 135 h 168"/>
                <a:gd name="T40" fmla="*/ 108 w 166"/>
                <a:gd name="T41" fmla="*/ 162 h 168"/>
                <a:gd name="T42" fmla="*/ 72 w 166"/>
                <a:gd name="T43" fmla="*/ 156 h 168"/>
                <a:gd name="T44" fmla="*/ 96 w 166"/>
                <a:gd name="T45" fmla="*/ 141 h 168"/>
                <a:gd name="T46" fmla="*/ 120 w 166"/>
                <a:gd name="T47" fmla="*/ 123 h 168"/>
                <a:gd name="T48" fmla="*/ 139 w 166"/>
                <a:gd name="T49" fmla="*/ 130 h 168"/>
                <a:gd name="T50" fmla="*/ 139 w 166"/>
                <a:gd name="T51" fmla="*/ 102 h 168"/>
                <a:gd name="T52" fmla="*/ 136 w 166"/>
                <a:gd name="T53" fmla="*/ 72 h 168"/>
                <a:gd name="T54" fmla="*/ 151 w 166"/>
                <a:gd name="T55" fmla="*/ 58 h 168"/>
                <a:gd name="T56" fmla="*/ 127 w 166"/>
                <a:gd name="T57" fmla="*/ 45 h 168"/>
                <a:gd name="T58" fmla="*/ 100 w 166"/>
                <a:gd name="T59" fmla="*/ 32 h 168"/>
                <a:gd name="T60" fmla="*/ 96 w 166"/>
                <a:gd name="T61" fmla="*/ 12 h 168"/>
                <a:gd name="T62" fmla="*/ 72 w 166"/>
                <a:gd name="T63" fmla="*/ 26 h 168"/>
                <a:gd name="T64" fmla="*/ 48 w 166"/>
                <a:gd name="T65" fmla="*/ 44 h 168"/>
                <a:gd name="T66" fmla="*/ 27 w 166"/>
                <a:gd name="T67" fmla="*/ 37 h 168"/>
                <a:gd name="T68" fmla="*/ 28 w 166"/>
                <a:gd name="T69" fmla="*/ 65 h 168"/>
                <a:gd name="T70" fmla="*/ 30 w 166"/>
                <a:gd name="T71" fmla="*/ 95 h 168"/>
                <a:gd name="T72" fmla="*/ 15 w 166"/>
                <a:gd name="T73" fmla="*/ 109 h 168"/>
                <a:gd name="T74" fmla="*/ 40 w 166"/>
                <a:gd name="T75" fmla="*/ 123 h 168"/>
                <a:gd name="T76" fmla="*/ 68 w 166"/>
                <a:gd name="T77" fmla="*/ 135 h 168"/>
                <a:gd name="T78" fmla="*/ 72 w 166"/>
                <a:gd name="T79" fmla="*/ 1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168">
                  <a:moveTo>
                    <a:pt x="102" y="168"/>
                  </a:moveTo>
                  <a:cubicBezTo>
                    <a:pt x="66" y="168"/>
                    <a:pt x="66" y="168"/>
                    <a:pt x="66" y="168"/>
                  </a:cubicBezTo>
                  <a:cubicBezTo>
                    <a:pt x="63" y="168"/>
                    <a:pt x="60" y="165"/>
                    <a:pt x="60" y="162"/>
                  </a:cubicBezTo>
                  <a:cubicBezTo>
                    <a:pt x="60" y="146"/>
                    <a:pt x="60" y="146"/>
                    <a:pt x="60" y="146"/>
                  </a:cubicBezTo>
                  <a:cubicBezTo>
                    <a:pt x="52" y="143"/>
                    <a:pt x="47" y="139"/>
                    <a:pt x="42" y="135"/>
                  </a:cubicBezTo>
                  <a:cubicBezTo>
                    <a:pt x="27" y="143"/>
                    <a:pt x="27" y="143"/>
                    <a:pt x="27" y="143"/>
                  </a:cubicBezTo>
                  <a:cubicBezTo>
                    <a:pt x="25" y="145"/>
                    <a:pt x="21" y="144"/>
                    <a:pt x="19" y="141"/>
                  </a:cubicBezTo>
                  <a:cubicBezTo>
                    <a:pt x="1" y="110"/>
                    <a:pt x="1" y="110"/>
                    <a:pt x="1" y="110"/>
                  </a:cubicBezTo>
                  <a:cubicBezTo>
                    <a:pt x="0" y="109"/>
                    <a:pt x="0" y="107"/>
                    <a:pt x="1" y="106"/>
                  </a:cubicBezTo>
                  <a:cubicBezTo>
                    <a:pt x="1" y="104"/>
                    <a:pt x="2" y="103"/>
                    <a:pt x="3" y="102"/>
                  </a:cubicBezTo>
                  <a:cubicBezTo>
                    <a:pt x="18" y="94"/>
                    <a:pt x="18" y="94"/>
                    <a:pt x="18" y="94"/>
                  </a:cubicBezTo>
                  <a:cubicBezTo>
                    <a:pt x="17" y="87"/>
                    <a:pt x="17" y="80"/>
                    <a:pt x="18" y="74"/>
                  </a:cubicBezTo>
                  <a:cubicBezTo>
                    <a:pt x="4" y="65"/>
                    <a:pt x="4" y="65"/>
                    <a:pt x="4" y="65"/>
                  </a:cubicBezTo>
                  <a:cubicBezTo>
                    <a:pt x="2" y="65"/>
                    <a:pt x="1" y="63"/>
                    <a:pt x="1" y="62"/>
                  </a:cubicBezTo>
                  <a:cubicBezTo>
                    <a:pt x="0" y="60"/>
                    <a:pt x="1" y="59"/>
                    <a:pt x="1" y="57"/>
                  </a:cubicBezTo>
                  <a:cubicBezTo>
                    <a:pt x="20" y="26"/>
                    <a:pt x="20" y="26"/>
                    <a:pt x="20" y="26"/>
                  </a:cubicBezTo>
                  <a:cubicBezTo>
                    <a:pt x="21" y="23"/>
                    <a:pt x="25" y="22"/>
                    <a:pt x="28" y="24"/>
                  </a:cubicBezTo>
                  <a:cubicBezTo>
                    <a:pt x="42" y="32"/>
                    <a:pt x="42" y="32"/>
                    <a:pt x="42" y="32"/>
                  </a:cubicBezTo>
                  <a:cubicBezTo>
                    <a:pt x="47" y="28"/>
                    <a:pt x="52" y="24"/>
                    <a:pt x="60" y="22"/>
                  </a:cubicBezTo>
                  <a:cubicBezTo>
                    <a:pt x="60" y="6"/>
                    <a:pt x="60" y="6"/>
                    <a:pt x="60" y="6"/>
                  </a:cubicBezTo>
                  <a:cubicBezTo>
                    <a:pt x="60" y="2"/>
                    <a:pt x="63" y="0"/>
                    <a:pt x="66" y="0"/>
                  </a:cubicBezTo>
                  <a:cubicBezTo>
                    <a:pt x="102" y="0"/>
                    <a:pt x="102" y="0"/>
                    <a:pt x="102" y="0"/>
                  </a:cubicBezTo>
                  <a:cubicBezTo>
                    <a:pt x="106" y="0"/>
                    <a:pt x="108" y="2"/>
                    <a:pt x="108" y="6"/>
                  </a:cubicBezTo>
                  <a:cubicBezTo>
                    <a:pt x="108" y="23"/>
                    <a:pt x="108" y="23"/>
                    <a:pt x="108" y="23"/>
                  </a:cubicBezTo>
                  <a:cubicBezTo>
                    <a:pt x="115" y="26"/>
                    <a:pt x="121" y="29"/>
                    <a:pt x="125" y="32"/>
                  </a:cubicBezTo>
                  <a:cubicBezTo>
                    <a:pt x="138" y="24"/>
                    <a:pt x="138" y="24"/>
                    <a:pt x="138" y="24"/>
                  </a:cubicBezTo>
                  <a:cubicBezTo>
                    <a:pt x="140" y="23"/>
                    <a:pt x="142" y="23"/>
                    <a:pt x="143" y="23"/>
                  </a:cubicBezTo>
                  <a:cubicBezTo>
                    <a:pt x="145" y="24"/>
                    <a:pt x="146" y="25"/>
                    <a:pt x="147" y="26"/>
                  </a:cubicBezTo>
                  <a:cubicBezTo>
                    <a:pt x="165" y="57"/>
                    <a:pt x="165" y="57"/>
                    <a:pt x="165" y="57"/>
                  </a:cubicBezTo>
                  <a:cubicBezTo>
                    <a:pt x="166" y="59"/>
                    <a:pt x="166" y="60"/>
                    <a:pt x="165" y="62"/>
                  </a:cubicBezTo>
                  <a:cubicBezTo>
                    <a:pt x="165" y="63"/>
                    <a:pt x="164" y="65"/>
                    <a:pt x="163" y="65"/>
                  </a:cubicBezTo>
                  <a:cubicBezTo>
                    <a:pt x="148" y="74"/>
                    <a:pt x="148" y="74"/>
                    <a:pt x="148" y="74"/>
                  </a:cubicBezTo>
                  <a:cubicBezTo>
                    <a:pt x="149" y="80"/>
                    <a:pt x="149" y="87"/>
                    <a:pt x="148" y="94"/>
                  </a:cubicBezTo>
                  <a:cubicBezTo>
                    <a:pt x="163" y="102"/>
                    <a:pt x="163" y="102"/>
                    <a:pt x="163" y="102"/>
                  </a:cubicBezTo>
                  <a:cubicBezTo>
                    <a:pt x="164" y="103"/>
                    <a:pt x="165" y="104"/>
                    <a:pt x="165" y="106"/>
                  </a:cubicBezTo>
                  <a:cubicBezTo>
                    <a:pt x="166" y="107"/>
                    <a:pt x="166" y="109"/>
                    <a:pt x="165" y="110"/>
                  </a:cubicBezTo>
                  <a:cubicBezTo>
                    <a:pt x="147" y="141"/>
                    <a:pt x="147" y="141"/>
                    <a:pt x="147" y="141"/>
                  </a:cubicBezTo>
                  <a:cubicBezTo>
                    <a:pt x="146" y="143"/>
                    <a:pt x="145" y="144"/>
                    <a:pt x="143" y="144"/>
                  </a:cubicBezTo>
                  <a:cubicBezTo>
                    <a:pt x="142" y="144"/>
                    <a:pt x="140" y="144"/>
                    <a:pt x="138" y="143"/>
                  </a:cubicBezTo>
                  <a:cubicBezTo>
                    <a:pt x="125" y="135"/>
                    <a:pt x="125" y="135"/>
                    <a:pt x="125" y="135"/>
                  </a:cubicBezTo>
                  <a:cubicBezTo>
                    <a:pt x="121" y="138"/>
                    <a:pt x="115" y="142"/>
                    <a:pt x="108" y="145"/>
                  </a:cubicBezTo>
                  <a:cubicBezTo>
                    <a:pt x="108" y="162"/>
                    <a:pt x="108" y="162"/>
                    <a:pt x="108" y="162"/>
                  </a:cubicBezTo>
                  <a:cubicBezTo>
                    <a:pt x="108" y="165"/>
                    <a:pt x="106" y="168"/>
                    <a:pt x="102" y="168"/>
                  </a:cubicBezTo>
                  <a:close/>
                  <a:moveTo>
                    <a:pt x="72" y="156"/>
                  </a:moveTo>
                  <a:cubicBezTo>
                    <a:pt x="96" y="156"/>
                    <a:pt x="96" y="156"/>
                    <a:pt x="96" y="156"/>
                  </a:cubicBezTo>
                  <a:cubicBezTo>
                    <a:pt x="96" y="141"/>
                    <a:pt x="96" y="141"/>
                    <a:pt x="96" y="141"/>
                  </a:cubicBezTo>
                  <a:cubicBezTo>
                    <a:pt x="96" y="139"/>
                    <a:pt x="98" y="136"/>
                    <a:pt x="100" y="135"/>
                  </a:cubicBezTo>
                  <a:cubicBezTo>
                    <a:pt x="109" y="131"/>
                    <a:pt x="116" y="127"/>
                    <a:pt x="120" y="123"/>
                  </a:cubicBezTo>
                  <a:cubicBezTo>
                    <a:pt x="122" y="122"/>
                    <a:pt x="125" y="121"/>
                    <a:pt x="127" y="123"/>
                  </a:cubicBezTo>
                  <a:cubicBezTo>
                    <a:pt x="139" y="130"/>
                    <a:pt x="139" y="130"/>
                    <a:pt x="139" y="130"/>
                  </a:cubicBezTo>
                  <a:cubicBezTo>
                    <a:pt x="151" y="109"/>
                    <a:pt x="151" y="109"/>
                    <a:pt x="151" y="109"/>
                  </a:cubicBezTo>
                  <a:cubicBezTo>
                    <a:pt x="139" y="102"/>
                    <a:pt x="139" y="102"/>
                    <a:pt x="139" y="102"/>
                  </a:cubicBezTo>
                  <a:cubicBezTo>
                    <a:pt x="136" y="101"/>
                    <a:pt x="135" y="98"/>
                    <a:pt x="136" y="95"/>
                  </a:cubicBezTo>
                  <a:cubicBezTo>
                    <a:pt x="137" y="87"/>
                    <a:pt x="137" y="80"/>
                    <a:pt x="136" y="72"/>
                  </a:cubicBezTo>
                  <a:cubicBezTo>
                    <a:pt x="135" y="69"/>
                    <a:pt x="136" y="67"/>
                    <a:pt x="139" y="65"/>
                  </a:cubicBezTo>
                  <a:cubicBezTo>
                    <a:pt x="151" y="58"/>
                    <a:pt x="151" y="58"/>
                    <a:pt x="151" y="58"/>
                  </a:cubicBezTo>
                  <a:cubicBezTo>
                    <a:pt x="139" y="37"/>
                    <a:pt x="139" y="37"/>
                    <a:pt x="139" y="37"/>
                  </a:cubicBezTo>
                  <a:cubicBezTo>
                    <a:pt x="127" y="45"/>
                    <a:pt x="127" y="45"/>
                    <a:pt x="127" y="45"/>
                  </a:cubicBezTo>
                  <a:cubicBezTo>
                    <a:pt x="125" y="46"/>
                    <a:pt x="122" y="46"/>
                    <a:pt x="120" y="44"/>
                  </a:cubicBezTo>
                  <a:cubicBezTo>
                    <a:pt x="116" y="40"/>
                    <a:pt x="109" y="36"/>
                    <a:pt x="100" y="32"/>
                  </a:cubicBezTo>
                  <a:cubicBezTo>
                    <a:pt x="98" y="31"/>
                    <a:pt x="96" y="29"/>
                    <a:pt x="96" y="26"/>
                  </a:cubicBezTo>
                  <a:cubicBezTo>
                    <a:pt x="96" y="12"/>
                    <a:pt x="96" y="12"/>
                    <a:pt x="96" y="12"/>
                  </a:cubicBezTo>
                  <a:cubicBezTo>
                    <a:pt x="72" y="12"/>
                    <a:pt x="72" y="12"/>
                    <a:pt x="72" y="12"/>
                  </a:cubicBezTo>
                  <a:cubicBezTo>
                    <a:pt x="72" y="26"/>
                    <a:pt x="72" y="26"/>
                    <a:pt x="72" y="26"/>
                  </a:cubicBezTo>
                  <a:cubicBezTo>
                    <a:pt x="72" y="29"/>
                    <a:pt x="71" y="32"/>
                    <a:pt x="68" y="32"/>
                  </a:cubicBezTo>
                  <a:cubicBezTo>
                    <a:pt x="58" y="35"/>
                    <a:pt x="54" y="38"/>
                    <a:pt x="48" y="44"/>
                  </a:cubicBezTo>
                  <a:cubicBezTo>
                    <a:pt x="46" y="45"/>
                    <a:pt x="43" y="46"/>
                    <a:pt x="40" y="45"/>
                  </a:cubicBezTo>
                  <a:cubicBezTo>
                    <a:pt x="27" y="37"/>
                    <a:pt x="27" y="37"/>
                    <a:pt x="27" y="37"/>
                  </a:cubicBezTo>
                  <a:cubicBezTo>
                    <a:pt x="15" y="58"/>
                    <a:pt x="15" y="58"/>
                    <a:pt x="15" y="58"/>
                  </a:cubicBezTo>
                  <a:cubicBezTo>
                    <a:pt x="28" y="65"/>
                    <a:pt x="28" y="65"/>
                    <a:pt x="28" y="65"/>
                  </a:cubicBezTo>
                  <a:cubicBezTo>
                    <a:pt x="30" y="67"/>
                    <a:pt x="31" y="69"/>
                    <a:pt x="30" y="72"/>
                  </a:cubicBezTo>
                  <a:cubicBezTo>
                    <a:pt x="29" y="80"/>
                    <a:pt x="29" y="88"/>
                    <a:pt x="30" y="95"/>
                  </a:cubicBezTo>
                  <a:cubicBezTo>
                    <a:pt x="31" y="98"/>
                    <a:pt x="30" y="101"/>
                    <a:pt x="28" y="102"/>
                  </a:cubicBezTo>
                  <a:cubicBezTo>
                    <a:pt x="15" y="109"/>
                    <a:pt x="15" y="109"/>
                    <a:pt x="15" y="109"/>
                  </a:cubicBezTo>
                  <a:cubicBezTo>
                    <a:pt x="27" y="130"/>
                    <a:pt x="27" y="130"/>
                    <a:pt x="27" y="130"/>
                  </a:cubicBezTo>
                  <a:cubicBezTo>
                    <a:pt x="40" y="123"/>
                    <a:pt x="40" y="123"/>
                    <a:pt x="40" y="123"/>
                  </a:cubicBezTo>
                  <a:cubicBezTo>
                    <a:pt x="43" y="121"/>
                    <a:pt x="45" y="122"/>
                    <a:pt x="47" y="123"/>
                  </a:cubicBezTo>
                  <a:cubicBezTo>
                    <a:pt x="54" y="129"/>
                    <a:pt x="57" y="133"/>
                    <a:pt x="68" y="135"/>
                  </a:cubicBezTo>
                  <a:cubicBezTo>
                    <a:pt x="71" y="136"/>
                    <a:pt x="72" y="138"/>
                    <a:pt x="72" y="141"/>
                  </a:cubicBezTo>
                  <a:lnTo>
                    <a:pt x="72"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0" name="Freeform 42">
              <a:extLst>
                <a:ext uri="{FF2B5EF4-FFF2-40B4-BE49-F238E27FC236}">
                  <a16:creationId xmlns:a16="http://schemas.microsoft.com/office/drawing/2014/main" id="{6EDA0A42-70AA-4D78-A8C6-4573E663BD38}"/>
                </a:ext>
              </a:extLst>
            </p:cNvPr>
            <p:cNvSpPr>
              <a:spLocks noEditPoints="1"/>
            </p:cNvSpPr>
            <p:nvPr/>
          </p:nvSpPr>
          <p:spPr bwMode="auto">
            <a:xfrm>
              <a:off x="4561" y="696"/>
              <a:ext cx="88"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23" name="TextBox 22">
            <a:extLst>
              <a:ext uri="{FF2B5EF4-FFF2-40B4-BE49-F238E27FC236}">
                <a16:creationId xmlns:a16="http://schemas.microsoft.com/office/drawing/2014/main" id="{FC15C60F-C123-477A-8798-395575A32082}"/>
              </a:ext>
            </a:extLst>
          </p:cNvPr>
          <p:cNvSpPr txBox="1"/>
          <p:nvPr/>
        </p:nvSpPr>
        <p:spPr>
          <a:xfrm>
            <a:off x="3508966" y="6311487"/>
            <a:ext cx="29502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Processen/ workflows beheer</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4" name="TextBox 23">
            <a:extLst>
              <a:ext uri="{FF2B5EF4-FFF2-40B4-BE49-F238E27FC236}">
                <a16:creationId xmlns:a16="http://schemas.microsoft.com/office/drawing/2014/main" id="{41D7F301-36D1-4A3A-9FFF-A164B02A0331}"/>
              </a:ext>
            </a:extLst>
          </p:cNvPr>
          <p:cNvSpPr txBox="1"/>
          <p:nvPr/>
        </p:nvSpPr>
        <p:spPr>
          <a:xfrm>
            <a:off x="6298748" y="6311487"/>
            <a:ext cx="16116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Productbeheer</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5" name="Group 43">
            <a:extLst>
              <a:ext uri="{FF2B5EF4-FFF2-40B4-BE49-F238E27FC236}">
                <a16:creationId xmlns:a16="http://schemas.microsoft.com/office/drawing/2014/main" id="{7BA55A44-67A9-4F53-9F11-AE3C36F92164}"/>
              </a:ext>
            </a:extLst>
          </p:cNvPr>
          <p:cNvGrpSpPr>
            <a:grpSpLocks noChangeAspect="1"/>
          </p:cNvGrpSpPr>
          <p:nvPr/>
        </p:nvGrpSpPr>
        <p:grpSpPr bwMode="auto">
          <a:xfrm>
            <a:off x="822308" y="5830140"/>
            <a:ext cx="472680" cy="441595"/>
            <a:chOff x="3617" y="3226"/>
            <a:chExt cx="441" cy="412"/>
          </a:xfrm>
          <a:solidFill>
            <a:schemeClr val="bg1">
              <a:lumMod val="50000"/>
            </a:schemeClr>
          </a:solidFill>
        </p:grpSpPr>
        <p:sp>
          <p:nvSpPr>
            <p:cNvPr id="26" name="Freeform 44">
              <a:extLst>
                <a:ext uri="{FF2B5EF4-FFF2-40B4-BE49-F238E27FC236}">
                  <a16:creationId xmlns:a16="http://schemas.microsoft.com/office/drawing/2014/main" id="{8E9DD8C7-4A54-450F-8F81-8B05BA0114C9}"/>
                </a:ext>
              </a:extLst>
            </p:cNvPr>
            <p:cNvSpPr>
              <a:spLocks/>
            </p:cNvSpPr>
            <p:nvPr/>
          </p:nvSpPr>
          <p:spPr bwMode="auto">
            <a:xfrm>
              <a:off x="3617" y="3495"/>
              <a:ext cx="294" cy="143"/>
            </a:xfrm>
            <a:custGeom>
              <a:avLst/>
              <a:gdLst>
                <a:gd name="T0" fmla="*/ 186 w 192"/>
                <a:gd name="T1" fmla="*/ 96 h 96"/>
                <a:gd name="T2" fmla="*/ 6 w 192"/>
                <a:gd name="T3" fmla="*/ 96 h 96"/>
                <a:gd name="T4" fmla="*/ 0 w 192"/>
                <a:gd name="T5" fmla="*/ 90 h 96"/>
                <a:gd name="T6" fmla="*/ 0 w 192"/>
                <a:gd name="T7" fmla="*/ 72 h 96"/>
                <a:gd name="T8" fmla="*/ 23 w 192"/>
                <a:gd name="T9" fmla="*/ 39 h 96"/>
                <a:gd name="T10" fmla="*/ 66 w 192"/>
                <a:gd name="T11" fmla="*/ 24 h 96"/>
                <a:gd name="T12" fmla="*/ 66 w 192"/>
                <a:gd name="T13" fmla="*/ 2 h 96"/>
                <a:gd name="T14" fmla="*/ 78 w 192"/>
                <a:gd name="T15" fmla="*/ 2 h 96"/>
                <a:gd name="T16" fmla="*/ 78 w 192"/>
                <a:gd name="T17" fmla="*/ 28 h 96"/>
                <a:gd name="T18" fmla="*/ 74 w 192"/>
                <a:gd name="T19" fmla="*/ 34 h 96"/>
                <a:gd name="T20" fmla="*/ 27 w 192"/>
                <a:gd name="T21" fmla="*/ 51 h 96"/>
                <a:gd name="T22" fmla="*/ 12 w 192"/>
                <a:gd name="T23" fmla="*/ 72 h 96"/>
                <a:gd name="T24" fmla="*/ 12 w 192"/>
                <a:gd name="T25" fmla="*/ 84 h 96"/>
                <a:gd name="T26" fmla="*/ 180 w 192"/>
                <a:gd name="T27" fmla="*/ 84 h 96"/>
                <a:gd name="T28" fmla="*/ 180 w 192"/>
                <a:gd name="T29" fmla="*/ 72 h 96"/>
                <a:gd name="T30" fmla="*/ 165 w 192"/>
                <a:gd name="T31" fmla="*/ 51 h 96"/>
                <a:gd name="T32" fmla="*/ 118 w 192"/>
                <a:gd name="T33" fmla="*/ 34 h 96"/>
                <a:gd name="T34" fmla="*/ 114 w 192"/>
                <a:gd name="T35" fmla="*/ 28 h 96"/>
                <a:gd name="T36" fmla="*/ 114 w 192"/>
                <a:gd name="T37" fmla="*/ 0 h 96"/>
                <a:gd name="T38" fmla="*/ 126 w 192"/>
                <a:gd name="T39" fmla="*/ 0 h 96"/>
                <a:gd name="T40" fmla="*/ 126 w 192"/>
                <a:gd name="T41" fmla="*/ 24 h 96"/>
                <a:gd name="T42" fmla="*/ 169 w 192"/>
                <a:gd name="T43" fmla="*/ 39 h 96"/>
                <a:gd name="T44" fmla="*/ 192 w 192"/>
                <a:gd name="T45" fmla="*/ 72 h 96"/>
                <a:gd name="T46" fmla="*/ 192 w 192"/>
                <a:gd name="T47" fmla="*/ 90 h 96"/>
                <a:gd name="T48" fmla="*/ 186 w 192"/>
                <a:gd name="T4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6">
                  <a:moveTo>
                    <a:pt x="186" y="96"/>
                  </a:moveTo>
                  <a:cubicBezTo>
                    <a:pt x="6" y="96"/>
                    <a:pt x="6" y="96"/>
                    <a:pt x="6" y="96"/>
                  </a:cubicBezTo>
                  <a:cubicBezTo>
                    <a:pt x="3" y="96"/>
                    <a:pt x="0" y="93"/>
                    <a:pt x="0" y="90"/>
                  </a:cubicBezTo>
                  <a:cubicBezTo>
                    <a:pt x="0" y="72"/>
                    <a:pt x="0" y="72"/>
                    <a:pt x="0" y="72"/>
                  </a:cubicBezTo>
                  <a:cubicBezTo>
                    <a:pt x="0" y="57"/>
                    <a:pt x="9" y="44"/>
                    <a:pt x="23" y="39"/>
                  </a:cubicBezTo>
                  <a:cubicBezTo>
                    <a:pt x="66" y="24"/>
                    <a:pt x="66" y="24"/>
                    <a:pt x="66" y="24"/>
                  </a:cubicBezTo>
                  <a:cubicBezTo>
                    <a:pt x="66" y="2"/>
                    <a:pt x="66" y="2"/>
                    <a:pt x="66" y="2"/>
                  </a:cubicBezTo>
                  <a:cubicBezTo>
                    <a:pt x="78" y="2"/>
                    <a:pt x="78" y="2"/>
                    <a:pt x="78" y="2"/>
                  </a:cubicBezTo>
                  <a:cubicBezTo>
                    <a:pt x="78" y="28"/>
                    <a:pt x="78" y="28"/>
                    <a:pt x="78" y="28"/>
                  </a:cubicBezTo>
                  <a:cubicBezTo>
                    <a:pt x="78" y="31"/>
                    <a:pt x="77" y="33"/>
                    <a:pt x="74" y="34"/>
                  </a:cubicBezTo>
                  <a:cubicBezTo>
                    <a:pt x="27" y="51"/>
                    <a:pt x="27" y="51"/>
                    <a:pt x="27" y="51"/>
                  </a:cubicBezTo>
                  <a:cubicBezTo>
                    <a:pt x="18" y="54"/>
                    <a:pt x="12" y="62"/>
                    <a:pt x="12" y="72"/>
                  </a:cubicBezTo>
                  <a:cubicBezTo>
                    <a:pt x="12" y="84"/>
                    <a:pt x="12" y="84"/>
                    <a:pt x="12" y="84"/>
                  </a:cubicBezTo>
                  <a:cubicBezTo>
                    <a:pt x="180" y="84"/>
                    <a:pt x="180" y="84"/>
                    <a:pt x="180" y="84"/>
                  </a:cubicBezTo>
                  <a:cubicBezTo>
                    <a:pt x="180" y="72"/>
                    <a:pt x="180" y="72"/>
                    <a:pt x="180" y="72"/>
                  </a:cubicBezTo>
                  <a:cubicBezTo>
                    <a:pt x="180" y="62"/>
                    <a:pt x="174" y="54"/>
                    <a:pt x="165" y="51"/>
                  </a:cubicBezTo>
                  <a:cubicBezTo>
                    <a:pt x="118" y="34"/>
                    <a:pt x="118" y="34"/>
                    <a:pt x="118" y="34"/>
                  </a:cubicBezTo>
                  <a:cubicBezTo>
                    <a:pt x="116" y="33"/>
                    <a:pt x="114" y="31"/>
                    <a:pt x="114" y="28"/>
                  </a:cubicBezTo>
                  <a:cubicBezTo>
                    <a:pt x="114" y="0"/>
                    <a:pt x="114" y="0"/>
                    <a:pt x="114" y="0"/>
                  </a:cubicBezTo>
                  <a:cubicBezTo>
                    <a:pt x="126" y="0"/>
                    <a:pt x="126" y="0"/>
                    <a:pt x="126" y="0"/>
                  </a:cubicBezTo>
                  <a:cubicBezTo>
                    <a:pt x="126" y="24"/>
                    <a:pt x="126" y="24"/>
                    <a:pt x="126" y="24"/>
                  </a:cubicBezTo>
                  <a:cubicBezTo>
                    <a:pt x="169" y="39"/>
                    <a:pt x="169" y="39"/>
                    <a:pt x="169" y="39"/>
                  </a:cubicBezTo>
                  <a:cubicBezTo>
                    <a:pt x="183" y="44"/>
                    <a:pt x="192" y="57"/>
                    <a:pt x="192" y="72"/>
                  </a:cubicBezTo>
                  <a:cubicBezTo>
                    <a:pt x="192" y="90"/>
                    <a:pt x="192" y="90"/>
                    <a:pt x="192" y="90"/>
                  </a:cubicBezTo>
                  <a:cubicBezTo>
                    <a:pt x="192" y="93"/>
                    <a:pt x="189" y="96"/>
                    <a:pt x="18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45">
              <a:extLst>
                <a:ext uri="{FF2B5EF4-FFF2-40B4-BE49-F238E27FC236}">
                  <a16:creationId xmlns:a16="http://schemas.microsoft.com/office/drawing/2014/main" id="{67050313-991C-4996-B025-FB82CE6AD4E4}"/>
                </a:ext>
              </a:extLst>
            </p:cNvPr>
            <p:cNvSpPr>
              <a:spLocks noEditPoints="1"/>
            </p:cNvSpPr>
            <p:nvPr/>
          </p:nvSpPr>
          <p:spPr bwMode="auto">
            <a:xfrm>
              <a:off x="3681" y="3329"/>
              <a:ext cx="163" cy="188"/>
            </a:xfrm>
            <a:custGeom>
              <a:avLst/>
              <a:gdLst>
                <a:gd name="T0" fmla="*/ 53 w 106"/>
                <a:gd name="T1" fmla="*/ 126 h 126"/>
                <a:gd name="T2" fmla="*/ 0 w 106"/>
                <a:gd name="T3" fmla="*/ 63 h 126"/>
                <a:gd name="T4" fmla="*/ 53 w 106"/>
                <a:gd name="T5" fmla="*/ 0 h 126"/>
                <a:gd name="T6" fmla="*/ 106 w 106"/>
                <a:gd name="T7" fmla="*/ 63 h 126"/>
                <a:gd name="T8" fmla="*/ 53 w 106"/>
                <a:gd name="T9" fmla="*/ 126 h 126"/>
                <a:gd name="T10" fmla="*/ 53 w 106"/>
                <a:gd name="T11" fmla="*/ 12 h 126"/>
                <a:gd name="T12" fmla="*/ 12 w 106"/>
                <a:gd name="T13" fmla="*/ 63 h 126"/>
                <a:gd name="T14" fmla="*/ 53 w 106"/>
                <a:gd name="T15" fmla="*/ 114 h 126"/>
                <a:gd name="T16" fmla="*/ 94 w 106"/>
                <a:gd name="T17" fmla="*/ 63 h 126"/>
                <a:gd name="T18" fmla="*/ 53 w 106"/>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26">
                  <a:moveTo>
                    <a:pt x="53" y="126"/>
                  </a:moveTo>
                  <a:cubicBezTo>
                    <a:pt x="23" y="126"/>
                    <a:pt x="0" y="98"/>
                    <a:pt x="0" y="63"/>
                  </a:cubicBezTo>
                  <a:cubicBezTo>
                    <a:pt x="0" y="29"/>
                    <a:pt x="23" y="0"/>
                    <a:pt x="53" y="0"/>
                  </a:cubicBezTo>
                  <a:cubicBezTo>
                    <a:pt x="82" y="0"/>
                    <a:pt x="106" y="29"/>
                    <a:pt x="106" y="63"/>
                  </a:cubicBezTo>
                  <a:cubicBezTo>
                    <a:pt x="106" y="98"/>
                    <a:pt x="82" y="126"/>
                    <a:pt x="53" y="126"/>
                  </a:cubicBezTo>
                  <a:close/>
                  <a:moveTo>
                    <a:pt x="53" y="12"/>
                  </a:moveTo>
                  <a:cubicBezTo>
                    <a:pt x="30" y="12"/>
                    <a:pt x="12" y="35"/>
                    <a:pt x="12" y="63"/>
                  </a:cubicBezTo>
                  <a:cubicBezTo>
                    <a:pt x="12" y="91"/>
                    <a:pt x="30" y="114"/>
                    <a:pt x="53" y="114"/>
                  </a:cubicBezTo>
                  <a:cubicBezTo>
                    <a:pt x="76" y="114"/>
                    <a:pt x="94" y="91"/>
                    <a:pt x="94" y="63"/>
                  </a:cubicBezTo>
                  <a:cubicBezTo>
                    <a:pt x="94"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46">
              <a:extLst>
                <a:ext uri="{FF2B5EF4-FFF2-40B4-BE49-F238E27FC236}">
                  <a16:creationId xmlns:a16="http://schemas.microsoft.com/office/drawing/2014/main" id="{64C0237C-6BE4-4841-B047-D552028BC74E}"/>
                </a:ext>
              </a:extLst>
            </p:cNvPr>
            <p:cNvSpPr>
              <a:spLocks/>
            </p:cNvSpPr>
            <p:nvPr/>
          </p:nvSpPr>
          <p:spPr bwMode="auto">
            <a:xfrm>
              <a:off x="3686" y="3380"/>
              <a:ext cx="150" cy="46"/>
            </a:xfrm>
            <a:custGeom>
              <a:avLst/>
              <a:gdLst>
                <a:gd name="T0" fmla="*/ 84 w 98"/>
                <a:gd name="T1" fmla="*/ 31 h 31"/>
                <a:gd name="T2" fmla="*/ 57 w 98"/>
                <a:gd name="T3" fmla="*/ 17 h 31"/>
                <a:gd name="T4" fmla="*/ 21 w 98"/>
                <a:gd name="T5" fmla="*/ 31 h 31"/>
                <a:gd name="T6" fmla="*/ 0 w 98"/>
                <a:gd name="T7" fmla="*/ 25 h 31"/>
                <a:gd name="T8" fmla="*/ 6 w 98"/>
                <a:gd name="T9" fmla="*/ 15 h 31"/>
                <a:gd name="T10" fmla="*/ 21 w 98"/>
                <a:gd name="T11" fmla="*/ 19 h 31"/>
                <a:gd name="T12" fmla="*/ 52 w 98"/>
                <a:gd name="T13" fmla="*/ 3 h 31"/>
                <a:gd name="T14" fmla="*/ 57 w 98"/>
                <a:gd name="T15" fmla="*/ 0 h 31"/>
                <a:gd name="T16" fmla="*/ 62 w 98"/>
                <a:gd name="T17" fmla="*/ 3 h 31"/>
                <a:gd name="T18" fmla="*/ 91 w 98"/>
                <a:gd name="T19" fmla="*/ 19 h 31"/>
                <a:gd name="T20" fmla="*/ 95 w 98"/>
                <a:gd name="T21" fmla="*/ 18 h 31"/>
                <a:gd name="T22" fmla="*/ 96 w 98"/>
                <a:gd name="T23" fmla="*/ 18 h 31"/>
                <a:gd name="T24" fmla="*/ 98 w 98"/>
                <a:gd name="T25" fmla="*/ 30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7"/>
                    <a:pt x="57" y="17"/>
                  </a:cubicBezTo>
                  <a:cubicBezTo>
                    <a:pt x="48" y="25"/>
                    <a:pt x="34" y="31"/>
                    <a:pt x="21" y="31"/>
                  </a:cubicBezTo>
                  <a:cubicBezTo>
                    <a:pt x="14" y="31"/>
                    <a:pt x="7" y="29"/>
                    <a:pt x="0" y="25"/>
                  </a:cubicBezTo>
                  <a:cubicBezTo>
                    <a:pt x="6" y="15"/>
                    <a:pt x="6" y="15"/>
                    <a:pt x="6" y="15"/>
                  </a:cubicBezTo>
                  <a:cubicBezTo>
                    <a:pt x="11" y="17"/>
                    <a:pt x="16" y="19"/>
                    <a:pt x="21" y="19"/>
                  </a:cubicBezTo>
                  <a:cubicBezTo>
                    <a:pt x="33" y="19"/>
                    <a:pt x="48" y="11"/>
                    <a:pt x="52" y="3"/>
                  </a:cubicBezTo>
                  <a:cubicBezTo>
                    <a:pt x="53" y="2"/>
                    <a:pt x="55" y="0"/>
                    <a:pt x="57" y="0"/>
                  </a:cubicBezTo>
                  <a:cubicBezTo>
                    <a:pt x="59" y="0"/>
                    <a:pt x="61" y="1"/>
                    <a:pt x="62" y="3"/>
                  </a:cubicBezTo>
                  <a:cubicBezTo>
                    <a:pt x="70" y="17"/>
                    <a:pt x="78" y="21"/>
                    <a:pt x="91" y="19"/>
                  </a:cubicBezTo>
                  <a:cubicBezTo>
                    <a:pt x="92" y="18"/>
                    <a:pt x="94" y="18"/>
                    <a:pt x="95" y="18"/>
                  </a:cubicBezTo>
                  <a:cubicBezTo>
                    <a:pt x="95" y="18"/>
                    <a:pt x="96" y="18"/>
                    <a:pt x="96" y="18"/>
                  </a:cubicBezTo>
                  <a:cubicBezTo>
                    <a:pt x="98" y="30"/>
                    <a:pt x="98" y="30"/>
                    <a:pt x="98" y="30"/>
                  </a:cubicBezTo>
                  <a:cubicBezTo>
                    <a:pt x="97" y="30"/>
                    <a:pt x="96" y="30"/>
                    <a:pt x="95" y="30"/>
                  </a:cubicBezTo>
                  <a:cubicBezTo>
                    <a:pt x="95" y="30"/>
                    <a:pt x="94" y="30"/>
                    <a:pt x="94"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47">
              <a:extLst>
                <a:ext uri="{FF2B5EF4-FFF2-40B4-BE49-F238E27FC236}">
                  <a16:creationId xmlns:a16="http://schemas.microsoft.com/office/drawing/2014/main" id="{8CEF0977-21DF-4E0C-B418-D1A59CF6FD6E}"/>
                </a:ext>
              </a:extLst>
            </p:cNvPr>
            <p:cNvSpPr>
              <a:spLocks/>
            </p:cNvSpPr>
            <p:nvPr/>
          </p:nvSpPr>
          <p:spPr bwMode="auto">
            <a:xfrm>
              <a:off x="3902" y="3486"/>
              <a:ext cx="119" cy="152"/>
            </a:xfrm>
            <a:custGeom>
              <a:avLst/>
              <a:gdLst>
                <a:gd name="T0" fmla="*/ 72 w 78"/>
                <a:gd name="T1" fmla="*/ 102 h 102"/>
                <a:gd name="T2" fmla="*/ 30 w 78"/>
                <a:gd name="T3" fmla="*/ 102 h 102"/>
                <a:gd name="T4" fmla="*/ 24 w 78"/>
                <a:gd name="T5" fmla="*/ 96 h 102"/>
                <a:gd name="T6" fmla="*/ 30 w 78"/>
                <a:gd name="T7" fmla="*/ 90 h 102"/>
                <a:gd name="T8" fmla="*/ 66 w 78"/>
                <a:gd name="T9" fmla="*/ 90 h 102"/>
                <a:gd name="T10" fmla="*/ 66 w 78"/>
                <a:gd name="T11" fmla="*/ 78 h 102"/>
                <a:gd name="T12" fmla="*/ 51 w 78"/>
                <a:gd name="T13" fmla="*/ 57 h 102"/>
                <a:gd name="T14" fmla="*/ 4 w 78"/>
                <a:gd name="T15" fmla="*/ 40 h 102"/>
                <a:gd name="T16" fmla="*/ 0 w 78"/>
                <a:gd name="T17" fmla="*/ 34 h 102"/>
                <a:gd name="T18" fmla="*/ 0 w 78"/>
                <a:gd name="T19" fmla="*/ 6 h 102"/>
                <a:gd name="T20" fmla="*/ 6 w 78"/>
                <a:gd name="T21" fmla="*/ 0 h 102"/>
                <a:gd name="T22" fmla="*/ 12 w 78"/>
                <a:gd name="T23" fmla="*/ 6 h 102"/>
                <a:gd name="T24" fmla="*/ 12 w 78"/>
                <a:gd name="T25" fmla="*/ 30 h 102"/>
                <a:gd name="T26" fmla="*/ 55 w 78"/>
                <a:gd name="T27" fmla="*/ 45 h 102"/>
                <a:gd name="T28" fmla="*/ 78 w 78"/>
                <a:gd name="T29" fmla="*/ 78 h 102"/>
                <a:gd name="T30" fmla="*/ 78 w 78"/>
                <a:gd name="T31" fmla="*/ 96 h 102"/>
                <a:gd name="T32" fmla="*/ 72 w 78"/>
                <a:gd name="T33"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02">
                  <a:moveTo>
                    <a:pt x="72" y="102"/>
                  </a:moveTo>
                  <a:cubicBezTo>
                    <a:pt x="30" y="102"/>
                    <a:pt x="30" y="102"/>
                    <a:pt x="30" y="102"/>
                  </a:cubicBezTo>
                  <a:cubicBezTo>
                    <a:pt x="27" y="102"/>
                    <a:pt x="24" y="99"/>
                    <a:pt x="24" y="96"/>
                  </a:cubicBezTo>
                  <a:cubicBezTo>
                    <a:pt x="24" y="92"/>
                    <a:pt x="27" y="90"/>
                    <a:pt x="30" y="90"/>
                  </a:cubicBezTo>
                  <a:cubicBezTo>
                    <a:pt x="66" y="90"/>
                    <a:pt x="66" y="90"/>
                    <a:pt x="66" y="90"/>
                  </a:cubicBezTo>
                  <a:cubicBezTo>
                    <a:pt x="66" y="78"/>
                    <a:pt x="66" y="78"/>
                    <a:pt x="66" y="78"/>
                  </a:cubicBezTo>
                  <a:cubicBezTo>
                    <a:pt x="66" y="68"/>
                    <a:pt x="60" y="60"/>
                    <a:pt x="51" y="57"/>
                  </a:cubicBezTo>
                  <a:cubicBezTo>
                    <a:pt x="4" y="40"/>
                    <a:pt x="4" y="40"/>
                    <a:pt x="4" y="40"/>
                  </a:cubicBezTo>
                  <a:cubicBezTo>
                    <a:pt x="2" y="39"/>
                    <a:pt x="0" y="37"/>
                    <a:pt x="0" y="34"/>
                  </a:cubicBezTo>
                  <a:cubicBezTo>
                    <a:pt x="0" y="6"/>
                    <a:pt x="0" y="6"/>
                    <a:pt x="0" y="6"/>
                  </a:cubicBezTo>
                  <a:cubicBezTo>
                    <a:pt x="0" y="3"/>
                    <a:pt x="3" y="0"/>
                    <a:pt x="6" y="0"/>
                  </a:cubicBezTo>
                  <a:cubicBezTo>
                    <a:pt x="9" y="0"/>
                    <a:pt x="12" y="3"/>
                    <a:pt x="12" y="6"/>
                  </a:cubicBezTo>
                  <a:cubicBezTo>
                    <a:pt x="12" y="30"/>
                    <a:pt x="12" y="30"/>
                    <a:pt x="12" y="30"/>
                  </a:cubicBezTo>
                  <a:cubicBezTo>
                    <a:pt x="55" y="45"/>
                    <a:pt x="55" y="45"/>
                    <a:pt x="55" y="45"/>
                  </a:cubicBezTo>
                  <a:cubicBezTo>
                    <a:pt x="69" y="50"/>
                    <a:pt x="78" y="63"/>
                    <a:pt x="78" y="78"/>
                  </a:cubicBezTo>
                  <a:cubicBezTo>
                    <a:pt x="78" y="96"/>
                    <a:pt x="78" y="96"/>
                    <a:pt x="78" y="96"/>
                  </a:cubicBezTo>
                  <a:cubicBezTo>
                    <a:pt x="78" y="99"/>
                    <a:pt x="75" y="102"/>
                    <a:pt x="72"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48">
              <a:extLst>
                <a:ext uri="{FF2B5EF4-FFF2-40B4-BE49-F238E27FC236}">
                  <a16:creationId xmlns:a16="http://schemas.microsoft.com/office/drawing/2014/main" id="{AFE28E06-3946-4F4D-AE1C-44B96C416BCA}"/>
                </a:ext>
              </a:extLst>
            </p:cNvPr>
            <p:cNvSpPr>
              <a:spLocks/>
            </p:cNvSpPr>
            <p:nvPr/>
          </p:nvSpPr>
          <p:spPr bwMode="auto">
            <a:xfrm>
              <a:off x="3864" y="3329"/>
              <a:ext cx="90" cy="188"/>
            </a:xfrm>
            <a:custGeom>
              <a:avLst/>
              <a:gdLst>
                <a:gd name="T0" fmla="*/ 6 w 59"/>
                <a:gd name="T1" fmla="*/ 126 h 126"/>
                <a:gd name="T2" fmla="*/ 0 w 59"/>
                <a:gd name="T3" fmla="*/ 120 h 126"/>
                <a:gd name="T4" fmla="*/ 6 w 59"/>
                <a:gd name="T5" fmla="*/ 114 h 126"/>
                <a:gd name="T6" fmla="*/ 47 w 59"/>
                <a:gd name="T7" fmla="*/ 63 h 126"/>
                <a:gd name="T8" fmla="*/ 6 w 59"/>
                <a:gd name="T9" fmla="*/ 12 h 126"/>
                <a:gd name="T10" fmla="*/ 0 w 59"/>
                <a:gd name="T11" fmla="*/ 6 h 126"/>
                <a:gd name="T12" fmla="*/ 6 w 59"/>
                <a:gd name="T13" fmla="*/ 0 h 126"/>
                <a:gd name="T14" fmla="*/ 59 w 59"/>
                <a:gd name="T15" fmla="*/ 63 h 126"/>
                <a:gd name="T16" fmla="*/ 6 w 59"/>
                <a:gd name="T1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26">
                  <a:moveTo>
                    <a:pt x="6" y="126"/>
                  </a:moveTo>
                  <a:cubicBezTo>
                    <a:pt x="3" y="126"/>
                    <a:pt x="0" y="123"/>
                    <a:pt x="0" y="120"/>
                  </a:cubicBezTo>
                  <a:cubicBezTo>
                    <a:pt x="0" y="117"/>
                    <a:pt x="3" y="114"/>
                    <a:pt x="6" y="114"/>
                  </a:cubicBezTo>
                  <a:cubicBezTo>
                    <a:pt x="29" y="114"/>
                    <a:pt x="47" y="91"/>
                    <a:pt x="47" y="63"/>
                  </a:cubicBezTo>
                  <a:cubicBezTo>
                    <a:pt x="47" y="35"/>
                    <a:pt x="29" y="12"/>
                    <a:pt x="6" y="12"/>
                  </a:cubicBezTo>
                  <a:cubicBezTo>
                    <a:pt x="3" y="12"/>
                    <a:pt x="0" y="10"/>
                    <a:pt x="0" y="6"/>
                  </a:cubicBezTo>
                  <a:cubicBezTo>
                    <a:pt x="0" y="3"/>
                    <a:pt x="3" y="0"/>
                    <a:pt x="6" y="0"/>
                  </a:cubicBezTo>
                  <a:cubicBezTo>
                    <a:pt x="35" y="0"/>
                    <a:pt x="59" y="29"/>
                    <a:pt x="59" y="63"/>
                  </a:cubicBezTo>
                  <a:cubicBezTo>
                    <a:pt x="59" y="98"/>
                    <a:pt x="35" y="126"/>
                    <a:pt x="6"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49">
              <a:extLst>
                <a:ext uri="{FF2B5EF4-FFF2-40B4-BE49-F238E27FC236}">
                  <a16:creationId xmlns:a16="http://schemas.microsoft.com/office/drawing/2014/main" id="{CC5C2468-B062-4D6D-9C2F-82CE1CC1AA9B}"/>
                </a:ext>
              </a:extLst>
            </p:cNvPr>
            <p:cNvSpPr>
              <a:spLocks/>
            </p:cNvSpPr>
            <p:nvPr/>
          </p:nvSpPr>
          <p:spPr bwMode="auto">
            <a:xfrm>
              <a:off x="3873" y="3378"/>
              <a:ext cx="81" cy="48"/>
            </a:xfrm>
            <a:custGeom>
              <a:avLst/>
              <a:gdLst>
                <a:gd name="T0" fmla="*/ 34 w 53"/>
                <a:gd name="T1" fmla="*/ 32 h 32"/>
                <a:gd name="T2" fmla="*/ 2 w 53"/>
                <a:gd name="T3" fmla="*/ 10 h 32"/>
                <a:gd name="T4" fmla="*/ 4 w 53"/>
                <a:gd name="T5" fmla="*/ 2 h 32"/>
                <a:gd name="T6" fmla="*/ 12 w 53"/>
                <a:gd name="T7" fmla="*/ 4 h 32"/>
                <a:gd name="T8" fmla="*/ 41 w 53"/>
                <a:gd name="T9" fmla="*/ 20 h 32"/>
                <a:gd name="T10" fmla="*/ 45 w 53"/>
                <a:gd name="T11" fmla="*/ 19 h 32"/>
                <a:gd name="T12" fmla="*/ 46 w 53"/>
                <a:gd name="T13" fmla="*/ 19 h 32"/>
                <a:gd name="T14" fmla="*/ 53 w 53"/>
                <a:gd name="T15" fmla="*/ 24 h 32"/>
                <a:gd name="T16" fmla="*/ 48 w 53"/>
                <a:gd name="T17" fmla="*/ 31 h 32"/>
                <a:gd name="T18" fmla="*/ 45 w 53"/>
                <a:gd name="T19" fmla="*/ 31 h 32"/>
                <a:gd name="T20" fmla="*/ 44 w 53"/>
                <a:gd name="T21" fmla="*/ 31 h 32"/>
                <a:gd name="T22" fmla="*/ 34 w 53"/>
                <a:gd name="T23"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2">
                  <a:moveTo>
                    <a:pt x="34" y="32"/>
                  </a:moveTo>
                  <a:cubicBezTo>
                    <a:pt x="21" y="32"/>
                    <a:pt x="10" y="25"/>
                    <a:pt x="2" y="10"/>
                  </a:cubicBezTo>
                  <a:cubicBezTo>
                    <a:pt x="0" y="7"/>
                    <a:pt x="1" y="4"/>
                    <a:pt x="4" y="2"/>
                  </a:cubicBezTo>
                  <a:cubicBezTo>
                    <a:pt x="7" y="0"/>
                    <a:pt x="11" y="1"/>
                    <a:pt x="12" y="4"/>
                  </a:cubicBezTo>
                  <a:cubicBezTo>
                    <a:pt x="20" y="18"/>
                    <a:pt x="28" y="22"/>
                    <a:pt x="41" y="20"/>
                  </a:cubicBezTo>
                  <a:cubicBezTo>
                    <a:pt x="42" y="19"/>
                    <a:pt x="44" y="19"/>
                    <a:pt x="45" y="19"/>
                  </a:cubicBezTo>
                  <a:cubicBezTo>
                    <a:pt x="45" y="19"/>
                    <a:pt x="46" y="19"/>
                    <a:pt x="46" y="19"/>
                  </a:cubicBezTo>
                  <a:cubicBezTo>
                    <a:pt x="49" y="19"/>
                    <a:pt x="52" y="21"/>
                    <a:pt x="53" y="24"/>
                  </a:cubicBezTo>
                  <a:cubicBezTo>
                    <a:pt x="53" y="28"/>
                    <a:pt x="51" y="31"/>
                    <a:pt x="48" y="31"/>
                  </a:cubicBezTo>
                  <a:cubicBezTo>
                    <a:pt x="47" y="31"/>
                    <a:pt x="46" y="31"/>
                    <a:pt x="45" y="31"/>
                  </a:cubicBezTo>
                  <a:cubicBezTo>
                    <a:pt x="45" y="31"/>
                    <a:pt x="44" y="31"/>
                    <a:pt x="44" y="31"/>
                  </a:cubicBezTo>
                  <a:cubicBezTo>
                    <a:pt x="40" y="32"/>
                    <a:pt x="37" y="32"/>
                    <a:pt x="3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50">
              <a:extLst>
                <a:ext uri="{FF2B5EF4-FFF2-40B4-BE49-F238E27FC236}">
                  <a16:creationId xmlns:a16="http://schemas.microsoft.com/office/drawing/2014/main" id="{E3C020F8-4958-4824-8536-3D505133BEDE}"/>
                </a:ext>
              </a:extLst>
            </p:cNvPr>
            <p:cNvSpPr>
              <a:spLocks/>
            </p:cNvSpPr>
            <p:nvPr/>
          </p:nvSpPr>
          <p:spPr bwMode="auto">
            <a:xfrm>
              <a:off x="3929" y="3280"/>
              <a:ext cx="129" cy="18"/>
            </a:xfrm>
            <a:custGeom>
              <a:avLst/>
              <a:gdLst>
                <a:gd name="T0" fmla="*/ 78 w 84"/>
                <a:gd name="T1" fmla="*/ 12 h 12"/>
                <a:gd name="T2" fmla="*/ 6 w 84"/>
                <a:gd name="T3" fmla="*/ 12 h 12"/>
                <a:gd name="T4" fmla="*/ 0 w 84"/>
                <a:gd name="T5" fmla="*/ 6 h 12"/>
                <a:gd name="T6" fmla="*/ 6 w 84"/>
                <a:gd name="T7" fmla="*/ 0 h 12"/>
                <a:gd name="T8" fmla="*/ 78 w 84"/>
                <a:gd name="T9" fmla="*/ 0 h 12"/>
                <a:gd name="T10" fmla="*/ 84 w 84"/>
                <a:gd name="T11" fmla="*/ 6 h 12"/>
                <a:gd name="T12" fmla="*/ 78 w 8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84" h="12">
                  <a:moveTo>
                    <a:pt x="78" y="12"/>
                  </a:moveTo>
                  <a:cubicBezTo>
                    <a:pt x="6" y="12"/>
                    <a:pt x="6" y="12"/>
                    <a:pt x="6" y="12"/>
                  </a:cubicBezTo>
                  <a:cubicBezTo>
                    <a:pt x="3" y="12"/>
                    <a:pt x="0" y="9"/>
                    <a:pt x="0" y="6"/>
                  </a:cubicBezTo>
                  <a:cubicBezTo>
                    <a:pt x="0" y="2"/>
                    <a:pt x="3" y="0"/>
                    <a:pt x="6" y="0"/>
                  </a:cubicBezTo>
                  <a:cubicBezTo>
                    <a:pt x="78" y="0"/>
                    <a:pt x="78" y="0"/>
                    <a:pt x="78" y="0"/>
                  </a:cubicBezTo>
                  <a:cubicBezTo>
                    <a:pt x="82" y="0"/>
                    <a:pt x="84" y="2"/>
                    <a:pt x="84" y="6"/>
                  </a:cubicBezTo>
                  <a:cubicBezTo>
                    <a:pt x="84" y="9"/>
                    <a:pt x="82"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51">
              <a:extLst>
                <a:ext uri="{FF2B5EF4-FFF2-40B4-BE49-F238E27FC236}">
                  <a16:creationId xmlns:a16="http://schemas.microsoft.com/office/drawing/2014/main" id="{3B78DBE2-0728-4FD2-8FC6-D7DA8ECE415F}"/>
                </a:ext>
              </a:extLst>
            </p:cNvPr>
            <p:cNvSpPr>
              <a:spLocks/>
            </p:cNvSpPr>
            <p:nvPr/>
          </p:nvSpPr>
          <p:spPr bwMode="auto">
            <a:xfrm>
              <a:off x="3984" y="3226"/>
              <a:ext cx="19" cy="125"/>
            </a:xfrm>
            <a:custGeom>
              <a:avLst/>
              <a:gdLst>
                <a:gd name="T0" fmla="*/ 6 w 12"/>
                <a:gd name="T1" fmla="*/ 84 h 84"/>
                <a:gd name="T2" fmla="*/ 0 w 12"/>
                <a:gd name="T3" fmla="*/ 78 h 84"/>
                <a:gd name="T4" fmla="*/ 0 w 12"/>
                <a:gd name="T5" fmla="*/ 6 h 84"/>
                <a:gd name="T6" fmla="*/ 6 w 12"/>
                <a:gd name="T7" fmla="*/ 0 h 84"/>
                <a:gd name="T8" fmla="*/ 12 w 12"/>
                <a:gd name="T9" fmla="*/ 6 h 84"/>
                <a:gd name="T10" fmla="*/ 12 w 12"/>
                <a:gd name="T11" fmla="*/ 78 h 84"/>
                <a:gd name="T12" fmla="*/ 6 w 12"/>
                <a:gd name="T13" fmla="*/ 84 h 84"/>
              </a:gdLst>
              <a:ahLst/>
              <a:cxnLst>
                <a:cxn ang="0">
                  <a:pos x="T0" y="T1"/>
                </a:cxn>
                <a:cxn ang="0">
                  <a:pos x="T2" y="T3"/>
                </a:cxn>
                <a:cxn ang="0">
                  <a:pos x="T4" y="T5"/>
                </a:cxn>
                <a:cxn ang="0">
                  <a:pos x="T6" y="T7"/>
                </a:cxn>
                <a:cxn ang="0">
                  <a:pos x="T8" y="T9"/>
                </a:cxn>
                <a:cxn ang="0">
                  <a:pos x="T10" y="T11"/>
                </a:cxn>
                <a:cxn ang="0">
                  <a:pos x="T12" y="T13"/>
                </a:cxn>
              </a:cxnLst>
              <a:rect l="0" t="0" r="r" b="b"/>
              <a:pathLst>
                <a:path w="12" h="84">
                  <a:moveTo>
                    <a:pt x="6" y="84"/>
                  </a:moveTo>
                  <a:cubicBezTo>
                    <a:pt x="3" y="84"/>
                    <a:pt x="0" y="81"/>
                    <a:pt x="0" y="78"/>
                  </a:cubicBezTo>
                  <a:cubicBezTo>
                    <a:pt x="0" y="6"/>
                    <a:pt x="0" y="6"/>
                    <a:pt x="0" y="6"/>
                  </a:cubicBezTo>
                  <a:cubicBezTo>
                    <a:pt x="0" y="2"/>
                    <a:pt x="3" y="0"/>
                    <a:pt x="6" y="0"/>
                  </a:cubicBezTo>
                  <a:cubicBezTo>
                    <a:pt x="9" y="0"/>
                    <a:pt x="12" y="2"/>
                    <a:pt x="12" y="6"/>
                  </a:cubicBezTo>
                  <a:cubicBezTo>
                    <a:pt x="12" y="78"/>
                    <a:pt x="12" y="78"/>
                    <a:pt x="12" y="78"/>
                  </a:cubicBezTo>
                  <a:cubicBezTo>
                    <a:pt x="12" y="81"/>
                    <a:pt x="9" y="84"/>
                    <a:pt x="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6" name="Group 24">
            <a:extLst>
              <a:ext uri="{FF2B5EF4-FFF2-40B4-BE49-F238E27FC236}">
                <a16:creationId xmlns:a16="http://schemas.microsoft.com/office/drawing/2014/main" id="{F1AAEADB-7FA0-4D19-8E1F-666528F5C90E}"/>
              </a:ext>
            </a:extLst>
          </p:cNvPr>
          <p:cNvGrpSpPr>
            <a:grpSpLocks noChangeAspect="1"/>
          </p:cNvGrpSpPr>
          <p:nvPr/>
        </p:nvGrpSpPr>
        <p:grpSpPr bwMode="auto">
          <a:xfrm>
            <a:off x="2272639" y="5815067"/>
            <a:ext cx="483809" cy="471740"/>
            <a:chOff x="1552" y="647"/>
            <a:chExt cx="441" cy="430"/>
          </a:xfrm>
          <a:solidFill>
            <a:schemeClr val="bg1">
              <a:lumMod val="50000"/>
            </a:schemeClr>
          </a:solidFill>
        </p:grpSpPr>
        <p:sp>
          <p:nvSpPr>
            <p:cNvPr id="47" name="Freeform 25">
              <a:extLst>
                <a:ext uri="{FF2B5EF4-FFF2-40B4-BE49-F238E27FC236}">
                  <a16:creationId xmlns:a16="http://schemas.microsoft.com/office/drawing/2014/main" id="{B6226AA4-5CD1-42F8-89BE-BB00D04A9502}"/>
                </a:ext>
              </a:extLst>
            </p:cNvPr>
            <p:cNvSpPr>
              <a:spLocks noEditPoints="1"/>
            </p:cNvSpPr>
            <p:nvPr/>
          </p:nvSpPr>
          <p:spPr bwMode="auto">
            <a:xfrm>
              <a:off x="1552" y="647"/>
              <a:ext cx="257" cy="72"/>
            </a:xfrm>
            <a:custGeom>
              <a:avLst/>
              <a:gdLst>
                <a:gd name="T0" fmla="*/ 162 w 168"/>
                <a:gd name="T1" fmla="*/ 48 h 48"/>
                <a:gd name="T2" fmla="*/ 6 w 168"/>
                <a:gd name="T3" fmla="*/ 48 h 48"/>
                <a:gd name="T4" fmla="*/ 0 w 168"/>
                <a:gd name="T5" fmla="*/ 42 h 48"/>
                <a:gd name="T6" fmla="*/ 0 w 168"/>
                <a:gd name="T7" fmla="*/ 6 h 48"/>
                <a:gd name="T8" fmla="*/ 6 w 168"/>
                <a:gd name="T9" fmla="*/ 0 h 48"/>
                <a:gd name="T10" fmla="*/ 162 w 168"/>
                <a:gd name="T11" fmla="*/ 0 h 48"/>
                <a:gd name="T12" fmla="*/ 168 w 168"/>
                <a:gd name="T13" fmla="*/ 6 h 48"/>
                <a:gd name="T14" fmla="*/ 168 w 168"/>
                <a:gd name="T15" fmla="*/ 42 h 48"/>
                <a:gd name="T16" fmla="*/ 162 w 168"/>
                <a:gd name="T17" fmla="*/ 48 h 48"/>
                <a:gd name="T18" fmla="*/ 12 w 168"/>
                <a:gd name="T19" fmla="*/ 36 h 48"/>
                <a:gd name="T20" fmla="*/ 156 w 168"/>
                <a:gd name="T21" fmla="*/ 36 h 48"/>
                <a:gd name="T22" fmla="*/ 156 w 168"/>
                <a:gd name="T23" fmla="*/ 12 h 48"/>
                <a:gd name="T24" fmla="*/ 12 w 168"/>
                <a:gd name="T25" fmla="*/ 12 h 48"/>
                <a:gd name="T26" fmla="*/ 12 w 168"/>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48">
                  <a:moveTo>
                    <a:pt x="162" y="48"/>
                  </a:moveTo>
                  <a:cubicBezTo>
                    <a:pt x="6" y="48"/>
                    <a:pt x="6" y="48"/>
                    <a:pt x="6" y="48"/>
                  </a:cubicBezTo>
                  <a:cubicBezTo>
                    <a:pt x="3" y="48"/>
                    <a:pt x="0" y="46"/>
                    <a:pt x="0" y="42"/>
                  </a:cubicBezTo>
                  <a:cubicBezTo>
                    <a:pt x="0" y="6"/>
                    <a:pt x="0" y="6"/>
                    <a:pt x="0" y="6"/>
                  </a:cubicBezTo>
                  <a:cubicBezTo>
                    <a:pt x="0" y="3"/>
                    <a:pt x="3" y="0"/>
                    <a:pt x="6" y="0"/>
                  </a:cubicBezTo>
                  <a:cubicBezTo>
                    <a:pt x="162" y="0"/>
                    <a:pt x="162" y="0"/>
                    <a:pt x="162" y="0"/>
                  </a:cubicBezTo>
                  <a:cubicBezTo>
                    <a:pt x="166" y="0"/>
                    <a:pt x="168" y="3"/>
                    <a:pt x="168" y="6"/>
                  </a:cubicBezTo>
                  <a:cubicBezTo>
                    <a:pt x="168" y="42"/>
                    <a:pt x="168" y="42"/>
                    <a:pt x="168" y="42"/>
                  </a:cubicBezTo>
                  <a:cubicBezTo>
                    <a:pt x="168" y="46"/>
                    <a:pt x="166" y="48"/>
                    <a:pt x="162" y="48"/>
                  </a:cubicBezTo>
                  <a:close/>
                  <a:moveTo>
                    <a:pt x="12" y="36"/>
                  </a:moveTo>
                  <a:cubicBezTo>
                    <a:pt x="156" y="36"/>
                    <a:pt x="156" y="36"/>
                    <a:pt x="156" y="36"/>
                  </a:cubicBezTo>
                  <a:cubicBezTo>
                    <a:pt x="156" y="12"/>
                    <a:pt x="156" y="12"/>
                    <a:pt x="15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6">
              <a:extLst>
                <a:ext uri="{FF2B5EF4-FFF2-40B4-BE49-F238E27FC236}">
                  <a16:creationId xmlns:a16="http://schemas.microsoft.com/office/drawing/2014/main" id="{80D414A2-DCBA-4FDB-8A60-BB2F093ACBDB}"/>
                </a:ext>
              </a:extLst>
            </p:cNvPr>
            <p:cNvSpPr>
              <a:spLocks noEditPoints="1"/>
            </p:cNvSpPr>
            <p:nvPr/>
          </p:nvSpPr>
          <p:spPr bwMode="auto">
            <a:xfrm>
              <a:off x="1735" y="862"/>
              <a:ext cx="258" cy="72"/>
            </a:xfrm>
            <a:custGeom>
              <a:avLst/>
              <a:gdLst>
                <a:gd name="T0" fmla="*/ 162 w 168"/>
                <a:gd name="T1" fmla="*/ 48 h 48"/>
                <a:gd name="T2" fmla="*/ 6 w 168"/>
                <a:gd name="T3" fmla="*/ 48 h 48"/>
                <a:gd name="T4" fmla="*/ 0 w 168"/>
                <a:gd name="T5" fmla="*/ 42 h 48"/>
                <a:gd name="T6" fmla="*/ 0 w 168"/>
                <a:gd name="T7" fmla="*/ 6 h 48"/>
                <a:gd name="T8" fmla="*/ 6 w 168"/>
                <a:gd name="T9" fmla="*/ 0 h 48"/>
                <a:gd name="T10" fmla="*/ 162 w 168"/>
                <a:gd name="T11" fmla="*/ 0 h 48"/>
                <a:gd name="T12" fmla="*/ 168 w 168"/>
                <a:gd name="T13" fmla="*/ 6 h 48"/>
                <a:gd name="T14" fmla="*/ 168 w 168"/>
                <a:gd name="T15" fmla="*/ 42 h 48"/>
                <a:gd name="T16" fmla="*/ 162 w 168"/>
                <a:gd name="T17" fmla="*/ 48 h 48"/>
                <a:gd name="T18" fmla="*/ 12 w 168"/>
                <a:gd name="T19" fmla="*/ 36 h 48"/>
                <a:gd name="T20" fmla="*/ 156 w 168"/>
                <a:gd name="T21" fmla="*/ 36 h 48"/>
                <a:gd name="T22" fmla="*/ 156 w 168"/>
                <a:gd name="T23" fmla="*/ 12 h 48"/>
                <a:gd name="T24" fmla="*/ 12 w 168"/>
                <a:gd name="T25" fmla="*/ 12 h 48"/>
                <a:gd name="T26" fmla="*/ 12 w 168"/>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48">
                  <a:moveTo>
                    <a:pt x="162" y="48"/>
                  </a:moveTo>
                  <a:cubicBezTo>
                    <a:pt x="6" y="48"/>
                    <a:pt x="6" y="48"/>
                    <a:pt x="6" y="48"/>
                  </a:cubicBezTo>
                  <a:cubicBezTo>
                    <a:pt x="3" y="48"/>
                    <a:pt x="0" y="46"/>
                    <a:pt x="0" y="42"/>
                  </a:cubicBezTo>
                  <a:cubicBezTo>
                    <a:pt x="0" y="6"/>
                    <a:pt x="0" y="6"/>
                    <a:pt x="0" y="6"/>
                  </a:cubicBezTo>
                  <a:cubicBezTo>
                    <a:pt x="0" y="3"/>
                    <a:pt x="3" y="0"/>
                    <a:pt x="6" y="0"/>
                  </a:cubicBezTo>
                  <a:cubicBezTo>
                    <a:pt x="162" y="0"/>
                    <a:pt x="162" y="0"/>
                    <a:pt x="162" y="0"/>
                  </a:cubicBezTo>
                  <a:cubicBezTo>
                    <a:pt x="166" y="0"/>
                    <a:pt x="168" y="3"/>
                    <a:pt x="168" y="6"/>
                  </a:cubicBezTo>
                  <a:cubicBezTo>
                    <a:pt x="168" y="42"/>
                    <a:pt x="168" y="42"/>
                    <a:pt x="168" y="42"/>
                  </a:cubicBezTo>
                  <a:cubicBezTo>
                    <a:pt x="168" y="46"/>
                    <a:pt x="166" y="48"/>
                    <a:pt x="162" y="48"/>
                  </a:cubicBezTo>
                  <a:close/>
                  <a:moveTo>
                    <a:pt x="12" y="36"/>
                  </a:moveTo>
                  <a:cubicBezTo>
                    <a:pt x="156" y="36"/>
                    <a:pt x="156" y="36"/>
                    <a:pt x="156" y="36"/>
                  </a:cubicBezTo>
                  <a:cubicBezTo>
                    <a:pt x="156" y="12"/>
                    <a:pt x="156" y="12"/>
                    <a:pt x="15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7">
              <a:extLst>
                <a:ext uri="{FF2B5EF4-FFF2-40B4-BE49-F238E27FC236}">
                  <a16:creationId xmlns:a16="http://schemas.microsoft.com/office/drawing/2014/main" id="{E5B98094-9A65-4EA6-B446-99DE654E044D}"/>
                </a:ext>
              </a:extLst>
            </p:cNvPr>
            <p:cNvSpPr>
              <a:spLocks noEditPoints="1"/>
            </p:cNvSpPr>
            <p:nvPr/>
          </p:nvSpPr>
          <p:spPr bwMode="auto">
            <a:xfrm>
              <a:off x="1735" y="1005"/>
              <a:ext cx="258" cy="72"/>
            </a:xfrm>
            <a:custGeom>
              <a:avLst/>
              <a:gdLst>
                <a:gd name="T0" fmla="*/ 162 w 168"/>
                <a:gd name="T1" fmla="*/ 48 h 48"/>
                <a:gd name="T2" fmla="*/ 6 w 168"/>
                <a:gd name="T3" fmla="*/ 48 h 48"/>
                <a:gd name="T4" fmla="*/ 0 w 168"/>
                <a:gd name="T5" fmla="*/ 42 h 48"/>
                <a:gd name="T6" fmla="*/ 0 w 168"/>
                <a:gd name="T7" fmla="*/ 6 h 48"/>
                <a:gd name="T8" fmla="*/ 6 w 168"/>
                <a:gd name="T9" fmla="*/ 0 h 48"/>
                <a:gd name="T10" fmla="*/ 162 w 168"/>
                <a:gd name="T11" fmla="*/ 0 h 48"/>
                <a:gd name="T12" fmla="*/ 168 w 168"/>
                <a:gd name="T13" fmla="*/ 6 h 48"/>
                <a:gd name="T14" fmla="*/ 168 w 168"/>
                <a:gd name="T15" fmla="*/ 42 h 48"/>
                <a:gd name="T16" fmla="*/ 162 w 168"/>
                <a:gd name="T17" fmla="*/ 48 h 48"/>
                <a:gd name="T18" fmla="*/ 12 w 168"/>
                <a:gd name="T19" fmla="*/ 36 h 48"/>
                <a:gd name="T20" fmla="*/ 156 w 168"/>
                <a:gd name="T21" fmla="*/ 36 h 48"/>
                <a:gd name="T22" fmla="*/ 156 w 168"/>
                <a:gd name="T23" fmla="*/ 12 h 48"/>
                <a:gd name="T24" fmla="*/ 12 w 168"/>
                <a:gd name="T25" fmla="*/ 12 h 48"/>
                <a:gd name="T26" fmla="*/ 12 w 168"/>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48">
                  <a:moveTo>
                    <a:pt x="162" y="48"/>
                  </a:moveTo>
                  <a:cubicBezTo>
                    <a:pt x="6" y="48"/>
                    <a:pt x="6" y="48"/>
                    <a:pt x="6" y="48"/>
                  </a:cubicBezTo>
                  <a:cubicBezTo>
                    <a:pt x="3" y="48"/>
                    <a:pt x="0" y="46"/>
                    <a:pt x="0" y="42"/>
                  </a:cubicBezTo>
                  <a:cubicBezTo>
                    <a:pt x="0" y="6"/>
                    <a:pt x="0" y="6"/>
                    <a:pt x="0" y="6"/>
                  </a:cubicBezTo>
                  <a:cubicBezTo>
                    <a:pt x="0" y="3"/>
                    <a:pt x="3" y="0"/>
                    <a:pt x="6" y="0"/>
                  </a:cubicBezTo>
                  <a:cubicBezTo>
                    <a:pt x="162" y="0"/>
                    <a:pt x="162" y="0"/>
                    <a:pt x="162" y="0"/>
                  </a:cubicBezTo>
                  <a:cubicBezTo>
                    <a:pt x="166" y="0"/>
                    <a:pt x="168" y="3"/>
                    <a:pt x="168" y="6"/>
                  </a:cubicBezTo>
                  <a:cubicBezTo>
                    <a:pt x="168" y="42"/>
                    <a:pt x="168" y="42"/>
                    <a:pt x="168" y="42"/>
                  </a:cubicBezTo>
                  <a:cubicBezTo>
                    <a:pt x="168" y="46"/>
                    <a:pt x="166" y="48"/>
                    <a:pt x="162" y="48"/>
                  </a:cubicBezTo>
                  <a:close/>
                  <a:moveTo>
                    <a:pt x="12" y="36"/>
                  </a:moveTo>
                  <a:cubicBezTo>
                    <a:pt x="156" y="36"/>
                    <a:pt x="156" y="36"/>
                    <a:pt x="156" y="36"/>
                  </a:cubicBezTo>
                  <a:cubicBezTo>
                    <a:pt x="156" y="12"/>
                    <a:pt x="156" y="12"/>
                    <a:pt x="15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8">
              <a:extLst>
                <a:ext uri="{FF2B5EF4-FFF2-40B4-BE49-F238E27FC236}">
                  <a16:creationId xmlns:a16="http://schemas.microsoft.com/office/drawing/2014/main" id="{764C2C7A-018C-4928-B337-1E24A80D6F61}"/>
                </a:ext>
              </a:extLst>
            </p:cNvPr>
            <p:cNvSpPr>
              <a:spLocks/>
            </p:cNvSpPr>
            <p:nvPr/>
          </p:nvSpPr>
          <p:spPr bwMode="auto">
            <a:xfrm>
              <a:off x="1864" y="916"/>
              <a:ext cx="18" cy="107"/>
            </a:xfrm>
            <a:custGeom>
              <a:avLst/>
              <a:gdLst>
                <a:gd name="T0" fmla="*/ 6 w 12"/>
                <a:gd name="T1" fmla="*/ 72 h 72"/>
                <a:gd name="T2" fmla="*/ 0 w 12"/>
                <a:gd name="T3" fmla="*/ 66 h 72"/>
                <a:gd name="T4" fmla="*/ 0 w 12"/>
                <a:gd name="T5" fmla="*/ 6 h 72"/>
                <a:gd name="T6" fmla="*/ 6 w 12"/>
                <a:gd name="T7" fmla="*/ 0 h 72"/>
                <a:gd name="T8" fmla="*/ 12 w 12"/>
                <a:gd name="T9" fmla="*/ 6 h 72"/>
                <a:gd name="T10" fmla="*/ 12 w 12"/>
                <a:gd name="T11" fmla="*/ 66 h 72"/>
                <a:gd name="T12" fmla="*/ 6 w 12"/>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12" h="72">
                  <a:moveTo>
                    <a:pt x="6" y="72"/>
                  </a:moveTo>
                  <a:cubicBezTo>
                    <a:pt x="3" y="72"/>
                    <a:pt x="0" y="70"/>
                    <a:pt x="0" y="66"/>
                  </a:cubicBezTo>
                  <a:cubicBezTo>
                    <a:pt x="0" y="6"/>
                    <a:pt x="0" y="6"/>
                    <a:pt x="0" y="6"/>
                  </a:cubicBezTo>
                  <a:cubicBezTo>
                    <a:pt x="0" y="3"/>
                    <a:pt x="3" y="0"/>
                    <a:pt x="6" y="0"/>
                  </a:cubicBezTo>
                  <a:cubicBezTo>
                    <a:pt x="10" y="0"/>
                    <a:pt x="12" y="3"/>
                    <a:pt x="12" y="6"/>
                  </a:cubicBezTo>
                  <a:cubicBezTo>
                    <a:pt x="12" y="66"/>
                    <a:pt x="12" y="66"/>
                    <a:pt x="12" y="66"/>
                  </a:cubicBezTo>
                  <a:cubicBezTo>
                    <a:pt x="12" y="70"/>
                    <a:pt x="10" y="72"/>
                    <a:pt x="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9">
              <a:extLst>
                <a:ext uri="{FF2B5EF4-FFF2-40B4-BE49-F238E27FC236}">
                  <a16:creationId xmlns:a16="http://schemas.microsoft.com/office/drawing/2014/main" id="{C9D51E95-9659-4F20-BFBB-0BFC8A2A4EE9}"/>
                </a:ext>
              </a:extLst>
            </p:cNvPr>
            <p:cNvSpPr>
              <a:spLocks/>
            </p:cNvSpPr>
            <p:nvPr/>
          </p:nvSpPr>
          <p:spPr bwMode="auto">
            <a:xfrm>
              <a:off x="1680" y="701"/>
              <a:ext cx="202" cy="179"/>
            </a:xfrm>
            <a:custGeom>
              <a:avLst/>
              <a:gdLst>
                <a:gd name="T0" fmla="*/ 126 w 132"/>
                <a:gd name="T1" fmla="*/ 120 h 120"/>
                <a:gd name="T2" fmla="*/ 120 w 132"/>
                <a:gd name="T3" fmla="*/ 114 h 120"/>
                <a:gd name="T4" fmla="*/ 120 w 132"/>
                <a:gd name="T5" fmla="*/ 96 h 120"/>
                <a:gd name="T6" fmla="*/ 108 w 132"/>
                <a:gd name="T7" fmla="*/ 84 h 120"/>
                <a:gd name="T8" fmla="*/ 24 w 132"/>
                <a:gd name="T9" fmla="*/ 84 h 120"/>
                <a:gd name="T10" fmla="*/ 0 w 132"/>
                <a:gd name="T11" fmla="*/ 60 h 120"/>
                <a:gd name="T12" fmla="*/ 0 w 132"/>
                <a:gd name="T13" fmla="*/ 6 h 120"/>
                <a:gd name="T14" fmla="*/ 6 w 132"/>
                <a:gd name="T15" fmla="*/ 0 h 120"/>
                <a:gd name="T16" fmla="*/ 12 w 132"/>
                <a:gd name="T17" fmla="*/ 6 h 120"/>
                <a:gd name="T18" fmla="*/ 12 w 132"/>
                <a:gd name="T19" fmla="*/ 60 h 120"/>
                <a:gd name="T20" fmla="*/ 24 w 132"/>
                <a:gd name="T21" fmla="*/ 72 h 120"/>
                <a:gd name="T22" fmla="*/ 108 w 132"/>
                <a:gd name="T23" fmla="*/ 72 h 120"/>
                <a:gd name="T24" fmla="*/ 132 w 132"/>
                <a:gd name="T25" fmla="*/ 96 h 120"/>
                <a:gd name="T26" fmla="*/ 132 w 132"/>
                <a:gd name="T27" fmla="*/ 114 h 120"/>
                <a:gd name="T28" fmla="*/ 126 w 132"/>
                <a:gd name="T29"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120">
                  <a:moveTo>
                    <a:pt x="126" y="120"/>
                  </a:moveTo>
                  <a:cubicBezTo>
                    <a:pt x="123" y="120"/>
                    <a:pt x="120" y="118"/>
                    <a:pt x="120" y="114"/>
                  </a:cubicBezTo>
                  <a:cubicBezTo>
                    <a:pt x="120" y="96"/>
                    <a:pt x="120" y="96"/>
                    <a:pt x="120" y="96"/>
                  </a:cubicBezTo>
                  <a:cubicBezTo>
                    <a:pt x="120" y="90"/>
                    <a:pt x="115" y="84"/>
                    <a:pt x="108" y="84"/>
                  </a:cubicBezTo>
                  <a:cubicBezTo>
                    <a:pt x="24" y="84"/>
                    <a:pt x="24" y="84"/>
                    <a:pt x="24" y="84"/>
                  </a:cubicBezTo>
                  <a:cubicBezTo>
                    <a:pt x="11" y="84"/>
                    <a:pt x="0" y="73"/>
                    <a:pt x="0" y="60"/>
                  </a:cubicBezTo>
                  <a:cubicBezTo>
                    <a:pt x="0" y="6"/>
                    <a:pt x="0" y="6"/>
                    <a:pt x="0" y="6"/>
                  </a:cubicBezTo>
                  <a:cubicBezTo>
                    <a:pt x="0" y="3"/>
                    <a:pt x="3" y="0"/>
                    <a:pt x="6" y="0"/>
                  </a:cubicBezTo>
                  <a:cubicBezTo>
                    <a:pt x="10" y="0"/>
                    <a:pt x="12" y="3"/>
                    <a:pt x="12" y="6"/>
                  </a:cubicBezTo>
                  <a:cubicBezTo>
                    <a:pt x="12" y="60"/>
                    <a:pt x="12" y="60"/>
                    <a:pt x="12" y="60"/>
                  </a:cubicBezTo>
                  <a:cubicBezTo>
                    <a:pt x="12" y="67"/>
                    <a:pt x="18" y="72"/>
                    <a:pt x="24" y="72"/>
                  </a:cubicBezTo>
                  <a:cubicBezTo>
                    <a:pt x="108" y="72"/>
                    <a:pt x="108" y="72"/>
                    <a:pt x="108" y="72"/>
                  </a:cubicBezTo>
                  <a:cubicBezTo>
                    <a:pt x="122" y="72"/>
                    <a:pt x="132" y="83"/>
                    <a:pt x="132" y="96"/>
                  </a:cubicBezTo>
                  <a:cubicBezTo>
                    <a:pt x="132" y="114"/>
                    <a:pt x="132" y="114"/>
                    <a:pt x="132" y="114"/>
                  </a:cubicBezTo>
                  <a:cubicBezTo>
                    <a:pt x="132" y="118"/>
                    <a:pt x="130" y="120"/>
                    <a:pt x="126"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2" name="Group 71">
            <a:extLst>
              <a:ext uri="{FF2B5EF4-FFF2-40B4-BE49-F238E27FC236}">
                <a16:creationId xmlns:a16="http://schemas.microsoft.com/office/drawing/2014/main" id="{E41D02C3-169A-481C-89C4-2EA687FE8356}"/>
              </a:ext>
            </a:extLst>
          </p:cNvPr>
          <p:cNvGrpSpPr>
            <a:grpSpLocks noChangeAspect="1"/>
          </p:cNvGrpSpPr>
          <p:nvPr/>
        </p:nvGrpSpPr>
        <p:grpSpPr bwMode="auto">
          <a:xfrm>
            <a:off x="6840620" y="5805170"/>
            <a:ext cx="516168" cy="491534"/>
            <a:chOff x="6721" y="1874"/>
            <a:chExt cx="440" cy="419"/>
          </a:xfrm>
          <a:solidFill>
            <a:schemeClr val="bg1">
              <a:lumMod val="50000"/>
            </a:schemeClr>
          </a:solidFill>
        </p:grpSpPr>
        <p:sp>
          <p:nvSpPr>
            <p:cNvPr id="53" name="Freeform 72">
              <a:extLst>
                <a:ext uri="{FF2B5EF4-FFF2-40B4-BE49-F238E27FC236}">
                  <a16:creationId xmlns:a16="http://schemas.microsoft.com/office/drawing/2014/main" id="{262D3493-3F7D-42CD-80F2-CC1498285E62}"/>
                </a:ext>
              </a:extLst>
            </p:cNvPr>
            <p:cNvSpPr>
              <a:spLocks noEditPoints="1"/>
            </p:cNvSpPr>
            <p:nvPr/>
          </p:nvSpPr>
          <p:spPr bwMode="auto">
            <a:xfrm>
              <a:off x="7033" y="1952"/>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8" y="0"/>
                    <a:pt x="48" y="10"/>
                    <a:pt x="48" y="24"/>
                  </a:cubicBezTo>
                  <a:cubicBezTo>
                    <a:pt x="48" y="37"/>
                    <a:pt x="38"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73">
              <a:extLst>
                <a:ext uri="{FF2B5EF4-FFF2-40B4-BE49-F238E27FC236}">
                  <a16:creationId xmlns:a16="http://schemas.microsoft.com/office/drawing/2014/main" id="{68C39603-C77F-46A0-A0B2-D5E00072A327}"/>
                </a:ext>
              </a:extLst>
            </p:cNvPr>
            <p:cNvSpPr>
              <a:spLocks noEditPoints="1"/>
            </p:cNvSpPr>
            <p:nvPr/>
          </p:nvSpPr>
          <p:spPr bwMode="auto">
            <a:xfrm>
              <a:off x="6979" y="1898"/>
              <a:ext cx="182" cy="180"/>
            </a:xfrm>
            <a:custGeom>
              <a:avLst/>
              <a:gdLst>
                <a:gd name="T0" fmla="*/ 48 w 119"/>
                <a:gd name="T1" fmla="*/ 120 h 120"/>
                <a:gd name="T2" fmla="*/ 42 w 119"/>
                <a:gd name="T3" fmla="*/ 104 h 120"/>
                <a:gd name="T4" fmla="*/ 22 w 119"/>
                <a:gd name="T5" fmla="*/ 102 h 120"/>
                <a:gd name="T6" fmla="*/ 1 w 119"/>
                <a:gd name="T7" fmla="*/ 79 h 120"/>
                <a:gd name="T8" fmla="*/ 4 w 119"/>
                <a:gd name="T9" fmla="*/ 71 h 120"/>
                <a:gd name="T10" fmla="*/ 11 w 119"/>
                <a:gd name="T11" fmla="*/ 60 h 120"/>
                <a:gd name="T12" fmla="*/ 4 w 119"/>
                <a:gd name="T13" fmla="*/ 48 h 120"/>
                <a:gd name="T14" fmla="*/ 2 w 119"/>
                <a:gd name="T15" fmla="*/ 40 h 120"/>
                <a:gd name="T16" fmla="*/ 22 w 119"/>
                <a:gd name="T17" fmla="*/ 17 h 120"/>
                <a:gd name="T18" fmla="*/ 42 w 119"/>
                <a:gd name="T19" fmla="*/ 15 h 120"/>
                <a:gd name="T20" fmla="*/ 48 w 119"/>
                <a:gd name="T21" fmla="*/ 0 h 120"/>
                <a:gd name="T22" fmla="*/ 78 w 119"/>
                <a:gd name="T23" fmla="*/ 6 h 120"/>
                <a:gd name="T24" fmla="*/ 89 w 119"/>
                <a:gd name="T25" fmla="*/ 22 h 120"/>
                <a:gd name="T26" fmla="*/ 102 w 119"/>
                <a:gd name="T27" fmla="*/ 16 h 120"/>
                <a:gd name="T28" fmla="*/ 117 w 119"/>
                <a:gd name="T29" fmla="*/ 40 h 120"/>
                <a:gd name="T30" fmla="*/ 115 w 119"/>
                <a:gd name="T31" fmla="*/ 48 h 120"/>
                <a:gd name="T32" fmla="*/ 107 w 119"/>
                <a:gd name="T33" fmla="*/ 60 h 120"/>
                <a:gd name="T34" fmla="*/ 115 w 119"/>
                <a:gd name="T35" fmla="*/ 71 h 120"/>
                <a:gd name="T36" fmla="*/ 106 w 119"/>
                <a:gd name="T37" fmla="*/ 100 h 120"/>
                <a:gd name="T38" fmla="*/ 97 w 119"/>
                <a:gd name="T39" fmla="*/ 102 h 120"/>
                <a:gd name="T40" fmla="*/ 78 w 119"/>
                <a:gd name="T41" fmla="*/ 104 h 120"/>
                <a:gd name="T42" fmla="*/ 72 w 119"/>
                <a:gd name="T43" fmla="*/ 120 h 120"/>
                <a:gd name="T44" fmla="*/ 66 w 119"/>
                <a:gd name="T45" fmla="*/ 108 h 120"/>
                <a:gd name="T46" fmla="*/ 71 w 119"/>
                <a:gd name="T47" fmla="*/ 94 h 120"/>
                <a:gd name="T48" fmla="*/ 92 w 119"/>
                <a:gd name="T49" fmla="*/ 85 h 120"/>
                <a:gd name="T50" fmla="*/ 104 w 119"/>
                <a:gd name="T51" fmla="*/ 78 h 120"/>
                <a:gd name="T52" fmla="*/ 95 w 119"/>
                <a:gd name="T53" fmla="*/ 68 h 120"/>
                <a:gd name="T54" fmla="*/ 94 w 119"/>
                <a:gd name="T55" fmla="*/ 51 h 120"/>
                <a:gd name="T56" fmla="*/ 104 w 119"/>
                <a:gd name="T57" fmla="*/ 41 h 120"/>
                <a:gd name="T58" fmla="*/ 92 w 119"/>
                <a:gd name="T59" fmla="*/ 34 h 120"/>
                <a:gd name="T60" fmla="*/ 70 w 119"/>
                <a:gd name="T61" fmla="*/ 25 h 120"/>
                <a:gd name="T62" fmla="*/ 66 w 119"/>
                <a:gd name="T63" fmla="*/ 12 h 120"/>
                <a:gd name="T64" fmla="*/ 54 w 119"/>
                <a:gd name="T65" fmla="*/ 19 h 120"/>
                <a:gd name="T66" fmla="*/ 35 w 119"/>
                <a:gd name="T67" fmla="*/ 33 h 120"/>
                <a:gd name="T68" fmla="*/ 21 w 119"/>
                <a:gd name="T69" fmla="*/ 30 h 120"/>
                <a:gd name="T70" fmla="*/ 22 w 119"/>
                <a:gd name="T71" fmla="*/ 45 h 120"/>
                <a:gd name="T72" fmla="*/ 23 w 119"/>
                <a:gd name="T73" fmla="*/ 60 h 120"/>
                <a:gd name="T74" fmla="*/ 22 w 119"/>
                <a:gd name="T75" fmla="*/ 74 h 120"/>
                <a:gd name="T76" fmla="*/ 21 w 119"/>
                <a:gd name="T77" fmla="*/ 89 h 120"/>
                <a:gd name="T78" fmla="*/ 35 w 119"/>
                <a:gd name="T79" fmla="*/ 86 h 120"/>
                <a:gd name="T80" fmla="*/ 54 w 119"/>
                <a:gd name="T81" fmla="*/ 10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9" h="120">
                  <a:moveTo>
                    <a:pt x="72" y="120"/>
                  </a:moveTo>
                  <a:cubicBezTo>
                    <a:pt x="48" y="120"/>
                    <a:pt x="48" y="120"/>
                    <a:pt x="48" y="120"/>
                  </a:cubicBezTo>
                  <a:cubicBezTo>
                    <a:pt x="45" y="120"/>
                    <a:pt x="42" y="117"/>
                    <a:pt x="42" y="114"/>
                  </a:cubicBezTo>
                  <a:cubicBezTo>
                    <a:pt x="42" y="104"/>
                    <a:pt x="42" y="104"/>
                    <a:pt x="42" y="104"/>
                  </a:cubicBezTo>
                  <a:cubicBezTo>
                    <a:pt x="38" y="102"/>
                    <a:pt x="34" y="100"/>
                    <a:pt x="30" y="97"/>
                  </a:cubicBezTo>
                  <a:cubicBezTo>
                    <a:pt x="22" y="102"/>
                    <a:pt x="22" y="102"/>
                    <a:pt x="22" y="102"/>
                  </a:cubicBezTo>
                  <a:cubicBezTo>
                    <a:pt x="19" y="104"/>
                    <a:pt x="15" y="103"/>
                    <a:pt x="13" y="100"/>
                  </a:cubicBezTo>
                  <a:cubicBezTo>
                    <a:pt x="1" y="79"/>
                    <a:pt x="1" y="79"/>
                    <a:pt x="1" y="79"/>
                  </a:cubicBezTo>
                  <a:cubicBezTo>
                    <a:pt x="1" y="78"/>
                    <a:pt x="0" y="76"/>
                    <a:pt x="1" y="75"/>
                  </a:cubicBezTo>
                  <a:cubicBezTo>
                    <a:pt x="1" y="73"/>
                    <a:pt x="2" y="72"/>
                    <a:pt x="4" y="71"/>
                  </a:cubicBezTo>
                  <a:cubicBezTo>
                    <a:pt x="12" y="66"/>
                    <a:pt x="12" y="66"/>
                    <a:pt x="12" y="66"/>
                  </a:cubicBezTo>
                  <a:cubicBezTo>
                    <a:pt x="12" y="64"/>
                    <a:pt x="11" y="62"/>
                    <a:pt x="11" y="60"/>
                  </a:cubicBezTo>
                  <a:cubicBezTo>
                    <a:pt x="11" y="57"/>
                    <a:pt x="12" y="55"/>
                    <a:pt x="12" y="53"/>
                  </a:cubicBezTo>
                  <a:cubicBezTo>
                    <a:pt x="4" y="48"/>
                    <a:pt x="4" y="48"/>
                    <a:pt x="4" y="48"/>
                  </a:cubicBezTo>
                  <a:cubicBezTo>
                    <a:pt x="2" y="47"/>
                    <a:pt x="1" y="46"/>
                    <a:pt x="1" y="44"/>
                  </a:cubicBezTo>
                  <a:cubicBezTo>
                    <a:pt x="1" y="43"/>
                    <a:pt x="1" y="41"/>
                    <a:pt x="2" y="40"/>
                  </a:cubicBezTo>
                  <a:cubicBezTo>
                    <a:pt x="14" y="19"/>
                    <a:pt x="14" y="19"/>
                    <a:pt x="14" y="19"/>
                  </a:cubicBezTo>
                  <a:cubicBezTo>
                    <a:pt x="15" y="16"/>
                    <a:pt x="19" y="15"/>
                    <a:pt x="22" y="17"/>
                  </a:cubicBezTo>
                  <a:cubicBezTo>
                    <a:pt x="30" y="22"/>
                    <a:pt x="30" y="22"/>
                    <a:pt x="30" y="22"/>
                  </a:cubicBezTo>
                  <a:cubicBezTo>
                    <a:pt x="34" y="19"/>
                    <a:pt x="38" y="17"/>
                    <a:pt x="42" y="15"/>
                  </a:cubicBezTo>
                  <a:cubicBezTo>
                    <a:pt x="42" y="6"/>
                    <a:pt x="42" y="6"/>
                    <a:pt x="42" y="6"/>
                  </a:cubicBezTo>
                  <a:cubicBezTo>
                    <a:pt x="42" y="2"/>
                    <a:pt x="45" y="0"/>
                    <a:pt x="48" y="0"/>
                  </a:cubicBezTo>
                  <a:cubicBezTo>
                    <a:pt x="72" y="0"/>
                    <a:pt x="72" y="0"/>
                    <a:pt x="72" y="0"/>
                  </a:cubicBezTo>
                  <a:cubicBezTo>
                    <a:pt x="76" y="0"/>
                    <a:pt x="78" y="2"/>
                    <a:pt x="78" y="6"/>
                  </a:cubicBezTo>
                  <a:cubicBezTo>
                    <a:pt x="78" y="15"/>
                    <a:pt x="78" y="15"/>
                    <a:pt x="78" y="15"/>
                  </a:cubicBezTo>
                  <a:cubicBezTo>
                    <a:pt x="82" y="17"/>
                    <a:pt x="86" y="19"/>
                    <a:pt x="89" y="22"/>
                  </a:cubicBezTo>
                  <a:cubicBezTo>
                    <a:pt x="97" y="17"/>
                    <a:pt x="97" y="17"/>
                    <a:pt x="97" y="17"/>
                  </a:cubicBezTo>
                  <a:cubicBezTo>
                    <a:pt x="99" y="16"/>
                    <a:pt x="100" y="16"/>
                    <a:pt x="102" y="16"/>
                  </a:cubicBezTo>
                  <a:cubicBezTo>
                    <a:pt x="103" y="17"/>
                    <a:pt x="105" y="18"/>
                    <a:pt x="105" y="19"/>
                  </a:cubicBezTo>
                  <a:cubicBezTo>
                    <a:pt x="117" y="40"/>
                    <a:pt x="117" y="40"/>
                    <a:pt x="117" y="40"/>
                  </a:cubicBezTo>
                  <a:cubicBezTo>
                    <a:pt x="118" y="41"/>
                    <a:pt x="118" y="43"/>
                    <a:pt x="118" y="44"/>
                  </a:cubicBezTo>
                  <a:cubicBezTo>
                    <a:pt x="118" y="46"/>
                    <a:pt x="117" y="47"/>
                    <a:pt x="115" y="48"/>
                  </a:cubicBezTo>
                  <a:cubicBezTo>
                    <a:pt x="107" y="53"/>
                    <a:pt x="107" y="53"/>
                    <a:pt x="107" y="53"/>
                  </a:cubicBezTo>
                  <a:cubicBezTo>
                    <a:pt x="107" y="55"/>
                    <a:pt x="107" y="57"/>
                    <a:pt x="107" y="60"/>
                  </a:cubicBezTo>
                  <a:cubicBezTo>
                    <a:pt x="107" y="62"/>
                    <a:pt x="107" y="64"/>
                    <a:pt x="107" y="66"/>
                  </a:cubicBezTo>
                  <a:cubicBezTo>
                    <a:pt x="115" y="71"/>
                    <a:pt x="115" y="71"/>
                    <a:pt x="115" y="71"/>
                  </a:cubicBezTo>
                  <a:cubicBezTo>
                    <a:pt x="118" y="73"/>
                    <a:pt x="119" y="76"/>
                    <a:pt x="118" y="79"/>
                  </a:cubicBezTo>
                  <a:cubicBezTo>
                    <a:pt x="106" y="100"/>
                    <a:pt x="106" y="100"/>
                    <a:pt x="106" y="100"/>
                  </a:cubicBezTo>
                  <a:cubicBezTo>
                    <a:pt x="105" y="101"/>
                    <a:pt x="104" y="102"/>
                    <a:pt x="102" y="103"/>
                  </a:cubicBezTo>
                  <a:cubicBezTo>
                    <a:pt x="100" y="103"/>
                    <a:pt x="99" y="103"/>
                    <a:pt x="97" y="102"/>
                  </a:cubicBezTo>
                  <a:cubicBezTo>
                    <a:pt x="89" y="97"/>
                    <a:pt x="89" y="97"/>
                    <a:pt x="89" y="97"/>
                  </a:cubicBezTo>
                  <a:cubicBezTo>
                    <a:pt x="86" y="100"/>
                    <a:pt x="82" y="102"/>
                    <a:pt x="78" y="104"/>
                  </a:cubicBezTo>
                  <a:cubicBezTo>
                    <a:pt x="78" y="114"/>
                    <a:pt x="78" y="114"/>
                    <a:pt x="78" y="114"/>
                  </a:cubicBezTo>
                  <a:cubicBezTo>
                    <a:pt x="78" y="117"/>
                    <a:pt x="76" y="120"/>
                    <a:pt x="72" y="120"/>
                  </a:cubicBezTo>
                  <a:close/>
                  <a:moveTo>
                    <a:pt x="54" y="108"/>
                  </a:moveTo>
                  <a:cubicBezTo>
                    <a:pt x="66" y="108"/>
                    <a:pt x="66" y="108"/>
                    <a:pt x="66" y="108"/>
                  </a:cubicBezTo>
                  <a:cubicBezTo>
                    <a:pt x="66" y="100"/>
                    <a:pt x="66" y="100"/>
                    <a:pt x="66" y="100"/>
                  </a:cubicBezTo>
                  <a:cubicBezTo>
                    <a:pt x="66" y="97"/>
                    <a:pt x="68" y="95"/>
                    <a:pt x="71" y="94"/>
                  </a:cubicBezTo>
                  <a:cubicBezTo>
                    <a:pt x="76" y="92"/>
                    <a:pt x="81" y="90"/>
                    <a:pt x="85" y="86"/>
                  </a:cubicBezTo>
                  <a:cubicBezTo>
                    <a:pt x="87" y="84"/>
                    <a:pt x="89" y="83"/>
                    <a:pt x="92" y="85"/>
                  </a:cubicBezTo>
                  <a:cubicBezTo>
                    <a:pt x="98" y="89"/>
                    <a:pt x="98" y="89"/>
                    <a:pt x="98" y="89"/>
                  </a:cubicBezTo>
                  <a:cubicBezTo>
                    <a:pt x="104" y="78"/>
                    <a:pt x="104" y="78"/>
                    <a:pt x="104" y="78"/>
                  </a:cubicBezTo>
                  <a:cubicBezTo>
                    <a:pt x="97" y="74"/>
                    <a:pt x="97" y="74"/>
                    <a:pt x="97" y="74"/>
                  </a:cubicBezTo>
                  <a:cubicBezTo>
                    <a:pt x="95" y="73"/>
                    <a:pt x="94" y="70"/>
                    <a:pt x="95" y="68"/>
                  </a:cubicBezTo>
                  <a:cubicBezTo>
                    <a:pt x="95" y="65"/>
                    <a:pt x="95" y="62"/>
                    <a:pt x="95" y="60"/>
                  </a:cubicBezTo>
                  <a:cubicBezTo>
                    <a:pt x="95" y="57"/>
                    <a:pt x="95" y="54"/>
                    <a:pt x="94" y="51"/>
                  </a:cubicBezTo>
                  <a:cubicBezTo>
                    <a:pt x="94" y="49"/>
                    <a:pt x="95" y="46"/>
                    <a:pt x="97" y="45"/>
                  </a:cubicBezTo>
                  <a:cubicBezTo>
                    <a:pt x="104" y="41"/>
                    <a:pt x="104" y="41"/>
                    <a:pt x="104" y="41"/>
                  </a:cubicBezTo>
                  <a:cubicBezTo>
                    <a:pt x="98" y="30"/>
                    <a:pt x="98" y="30"/>
                    <a:pt x="98" y="30"/>
                  </a:cubicBezTo>
                  <a:cubicBezTo>
                    <a:pt x="92" y="34"/>
                    <a:pt x="92" y="34"/>
                    <a:pt x="92" y="34"/>
                  </a:cubicBezTo>
                  <a:cubicBezTo>
                    <a:pt x="89" y="36"/>
                    <a:pt x="87" y="35"/>
                    <a:pt x="85" y="33"/>
                  </a:cubicBezTo>
                  <a:cubicBezTo>
                    <a:pt x="81" y="30"/>
                    <a:pt x="76" y="27"/>
                    <a:pt x="70" y="25"/>
                  </a:cubicBezTo>
                  <a:cubicBezTo>
                    <a:pt x="68" y="24"/>
                    <a:pt x="66" y="22"/>
                    <a:pt x="66" y="19"/>
                  </a:cubicBezTo>
                  <a:cubicBezTo>
                    <a:pt x="66" y="12"/>
                    <a:pt x="66" y="12"/>
                    <a:pt x="66" y="12"/>
                  </a:cubicBezTo>
                  <a:cubicBezTo>
                    <a:pt x="54" y="12"/>
                    <a:pt x="54" y="12"/>
                    <a:pt x="54" y="12"/>
                  </a:cubicBezTo>
                  <a:cubicBezTo>
                    <a:pt x="54" y="19"/>
                    <a:pt x="54" y="19"/>
                    <a:pt x="54" y="19"/>
                  </a:cubicBezTo>
                  <a:cubicBezTo>
                    <a:pt x="54" y="22"/>
                    <a:pt x="53" y="24"/>
                    <a:pt x="50" y="25"/>
                  </a:cubicBezTo>
                  <a:cubicBezTo>
                    <a:pt x="44" y="27"/>
                    <a:pt x="39" y="30"/>
                    <a:pt x="35" y="33"/>
                  </a:cubicBezTo>
                  <a:cubicBezTo>
                    <a:pt x="33" y="35"/>
                    <a:pt x="30" y="36"/>
                    <a:pt x="28" y="34"/>
                  </a:cubicBezTo>
                  <a:cubicBezTo>
                    <a:pt x="21" y="30"/>
                    <a:pt x="21" y="30"/>
                    <a:pt x="21" y="30"/>
                  </a:cubicBezTo>
                  <a:cubicBezTo>
                    <a:pt x="15" y="41"/>
                    <a:pt x="15" y="41"/>
                    <a:pt x="15" y="41"/>
                  </a:cubicBezTo>
                  <a:cubicBezTo>
                    <a:pt x="22" y="45"/>
                    <a:pt x="22" y="45"/>
                    <a:pt x="22" y="45"/>
                  </a:cubicBezTo>
                  <a:cubicBezTo>
                    <a:pt x="24" y="46"/>
                    <a:pt x="25" y="49"/>
                    <a:pt x="25" y="51"/>
                  </a:cubicBezTo>
                  <a:cubicBezTo>
                    <a:pt x="24" y="54"/>
                    <a:pt x="23" y="57"/>
                    <a:pt x="23" y="60"/>
                  </a:cubicBezTo>
                  <a:cubicBezTo>
                    <a:pt x="23" y="62"/>
                    <a:pt x="24" y="65"/>
                    <a:pt x="24" y="68"/>
                  </a:cubicBezTo>
                  <a:cubicBezTo>
                    <a:pt x="25" y="70"/>
                    <a:pt x="24" y="73"/>
                    <a:pt x="22" y="74"/>
                  </a:cubicBezTo>
                  <a:cubicBezTo>
                    <a:pt x="15" y="78"/>
                    <a:pt x="15" y="78"/>
                    <a:pt x="15" y="78"/>
                  </a:cubicBezTo>
                  <a:cubicBezTo>
                    <a:pt x="21" y="89"/>
                    <a:pt x="21" y="89"/>
                    <a:pt x="21" y="89"/>
                  </a:cubicBezTo>
                  <a:cubicBezTo>
                    <a:pt x="28" y="85"/>
                    <a:pt x="28" y="85"/>
                    <a:pt x="28" y="85"/>
                  </a:cubicBezTo>
                  <a:cubicBezTo>
                    <a:pt x="30" y="84"/>
                    <a:pt x="33" y="84"/>
                    <a:pt x="35" y="86"/>
                  </a:cubicBezTo>
                  <a:cubicBezTo>
                    <a:pt x="39" y="89"/>
                    <a:pt x="44" y="92"/>
                    <a:pt x="50" y="94"/>
                  </a:cubicBezTo>
                  <a:cubicBezTo>
                    <a:pt x="53" y="95"/>
                    <a:pt x="54" y="97"/>
                    <a:pt x="54" y="100"/>
                  </a:cubicBezTo>
                  <a:lnTo>
                    <a:pt x="54"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74">
              <a:extLst>
                <a:ext uri="{FF2B5EF4-FFF2-40B4-BE49-F238E27FC236}">
                  <a16:creationId xmlns:a16="http://schemas.microsoft.com/office/drawing/2014/main" id="{622FA867-ED83-4E65-8DC5-B5358232C1BA}"/>
                </a:ext>
              </a:extLst>
            </p:cNvPr>
            <p:cNvSpPr>
              <a:spLocks noEditPoints="1"/>
            </p:cNvSpPr>
            <p:nvPr/>
          </p:nvSpPr>
          <p:spPr bwMode="auto">
            <a:xfrm>
              <a:off x="6776" y="2095"/>
              <a:ext cx="330" cy="198"/>
            </a:xfrm>
            <a:custGeom>
              <a:avLst/>
              <a:gdLst>
                <a:gd name="T0" fmla="*/ 210 w 216"/>
                <a:gd name="T1" fmla="*/ 132 h 132"/>
                <a:gd name="T2" fmla="*/ 6 w 216"/>
                <a:gd name="T3" fmla="*/ 132 h 132"/>
                <a:gd name="T4" fmla="*/ 0 w 216"/>
                <a:gd name="T5" fmla="*/ 126 h 132"/>
                <a:gd name="T6" fmla="*/ 0 w 216"/>
                <a:gd name="T7" fmla="*/ 6 h 132"/>
                <a:gd name="T8" fmla="*/ 6 w 216"/>
                <a:gd name="T9" fmla="*/ 0 h 132"/>
                <a:gd name="T10" fmla="*/ 210 w 216"/>
                <a:gd name="T11" fmla="*/ 0 h 132"/>
                <a:gd name="T12" fmla="*/ 216 w 216"/>
                <a:gd name="T13" fmla="*/ 6 h 132"/>
                <a:gd name="T14" fmla="*/ 216 w 216"/>
                <a:gd name="T15" fmla="*/ 126 h 132"/>
                <a:gd name="T16" fmla="*/ 210 w 216"/>
                <a:gd name="T17" fmla="*/ 132 h 132"/>
                <a:gd name="T18" fmla="*/ 12 w 216"/>
                <a:gd name="T19" fmla="*/ 120 h 132"/>
                <a:gd name="T20" fmla="*/ 204 w 216"/>
                <a:gd name="T21" fmla="*/ 120 h 132"/>
                <a:gd name="T22" fmla="*/ 204 w 216"/>
                <a:gd name="T23" fmla="*/ 12 h 132"/>
                <a:gd name="T24" fmla="*/ 12 w 216"/>
                <a:gd name="T25" fmla="*/ 12 h 132"/>
                <a:gd name="T26" fmla="*/ 12 w 216"/>
                <a:gd name="T27"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132">
                  <a:moveTo>
                    <a:pt x="210" y="132"/>
                  </a:moveTo>
                  <a:cubicBezTo>
                    <a:pt x="6" y="132"/>
                    <a:pt x="6" y="132"/>
                    <a:pt x="6" y="132"/>
                  </a:cubicBezTo>
                  <a:cubicBezTo>
                    <a:pt x="3" y="132"/>
                    <a:pt x="0" y="129"/>
                    <a:pt x="0" y="126"/>
                  </a:cubicBezTo>
                  <a:cubicBezTo>
                    <a:pt x="0" y="6"/>
                    <a:pt x="0" y="6"/>
                    <a:pt x="0" y="6"/>
                  </a:cubicBezTo>
                  <a:cubicBezTo>
                    <a:pt x="0" y="2"/>
                    <a:pt x="3" y="0"/>
                    <a:pt x="6" y="0"/>
                  </a:cubicBezTo>
                  <a:cubicBezTo>
                    <a:pt x="210" y="0"/>
                    <a:pt x="210" y="0"/>
                    <a:pt x="210" y="0"/>
                  </a:cubicBezTo>
                  <a:cubicBezTo>
                    <a:pt x="214" y="0"/>
                    <a:pt x="216" y="2"/>
                    <a:pt x="216" y="6"/>
                  </a:cubicBezTo>
                  <a:cubicBezTo>
                    <a:pt x="216" y="126"/>
                    <a:pt x="216" y="126"/>
                    <a:pt x="216" y="126"/>
                  </a:cubicBezTo>
                  <a:cubicBezTo>
                    <a:pt x="216" y="129"/>
                    <a:pt x="214" y="132"/>
                    <a:pt x="210" y="132"/>
                  </a:cubicBezTo>
                  <a:close/>
                  <a:moveTo>
                    <a:pt x="12" y="120"/>
                  </a:moveTo>
                  <a:cubicBezTo>
                    <a:pt x="204" y="120"/>
                    <a:pt x="204" y="120"/>
                    <a:pt x="204" y="120"/>
                  </a:cubicBezTo>
                  <a:cubicBezTo>
                    <a:pt x="204" y="12"/>
                    <a:pt x="204" y="12"/>
                    <a:pt x="204" y="12"/>
                  </a:cubicBezTo>
                  <a:cubicBezTo>
                    <a:pt x="12" y="12"/>
                    <a:pt x="12" y="12"/>
                    <a:pt x="12" y="12"/>
                  </a:cubicBezTo>
                  <a:lnTo>
                    <a:pt x="12"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75">
              <a:extLst>
                <a:ext uri="{FF2B5EF4-FFF2-40B4-BE49-F238E27FC236}">
                  <a16:creationId xmlns:a16="http://schemas.microsoft.com/office/drawing/2014/main" id="{3D237E8A-7E9D-4CC8-A168-6BC0B94E375F}"/>
                </a:ext>
              </a:extLst>
            </p:cNvPr>
            <p:cNvSpPr>
              <a:spLocks/>
            </p:cNvSpPr>
            <p:nvPr/>
          </p:nvSpPr>
          <p:spPr bwMode="auto">
            <a:xfrm>
              <a:off x="6776" y="2049"/>
              <a:ext cx="330" cy="64"/>
            </a:xfrm>
            <a:custGeom>
              <a:avLst/>
              <a:gdLst>
                <a:gd name="T0" fmla="*/ 210 w 216"/>
                <a:gd name="T1" fmla="*/ 43 h 43"/>
                <a:gd name="T2" fmla="*/ 6 w 216"/>
                <a:gd name="T3" fmla="*/ 43 h 43"/>
                <a:gd name="T4" fmla="*/ 1 w 216"/>
                <a:gd name="T5" fmla="*/ 40 h 43"/>
                <a:gd name="T6" fmla="*/ 1 w 216"/>
                <a:gd name="T7" fmla="*/ 35 h 43"/>
                <a:gd name="T8" fmla="*/ 11 w 216"/>
                <a:gd name="T9" fmla="*/ 5 h 43"/>
                <a:gd name="T10" fmla="*/ 18 w 216"/>
                <a:gd name="T11" fmla="*/ 1 h 43"/>
                <a:gd name="T12" fmla="*/ 22 w 216"/>
                <a:gd name="T13" fmla="*/ 8 h 43"/>
                <a:gd name="T14" fmla="*/ 15 w 216"/>
                <a:gd name="T15" fmla="*/ 31 h 43"/>
                <a:gd name="T16" fmla="*/ 210 w 216"/>
                <a:gd name="T17" fmla="*/ 31 h 43"/>
                <a:gd name="T18" fmla="*/ 216 w 216"/>
                <a:gd name="T19" fmla="*/ 37 h 43"/>
                <a:gd name="T20" fmla="*/ 210 w 216"/>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6" h="43">
                  <a:moveTo>
                    <a:pt x="210" y="43"/>
                  </a:moveTo>
                  <a:cubicBezTo>
                    <a:pt x="6" y="43"/>
                    <a:pt x="6" y="43"/>
                    <a:pt x="6" y="43"/>
                  </a:cubicBezTo>
                  <a:cubicBezTo>
                    <a:pt x="4" y="43"/>
                    <a:pt x="3" y="42"/>
                    <a:pt x="1" y="40"/>
                  </a:cubicBezTo>
                  <a:cubicBezTo>
                    <a:pt x="0" y="38"/>
                    <a:pt x="0" y="36"/>
                    <a:pt x="1" y="35"/>
                  </a:cubicBezTo>
                  <a:cubicBezTo>
                    <a:pt x="11" y="5"/>
                    <a:pt x="11" y="5"/>
                    <a:pt x="11" y="5"/>
                  </a:cubicBezTo>
                  <a:cubicBezTo>
                    <a:pt x="12" y="2"/>
                    <a:pt x="15" y="0"/>
                    <a:pt x="18" y="1"/>
                  </a:cubicBezTo>
                  <a:cubicBezTo>
                    <a:pt x="21" y="2"/>
                    <a:pt x="23" y="5"/>
                    <a:pt x="22" y="8"/>
                  </a:cubicBezTo>
                  <a:cubicBezTo>
                    <a:pt x="15" y="31"/>
                    <a:pt x="15" y="31"/>
                    <a:pt x="15" y="31"/>
                  </a:cubicBezTo>
                  <a:cubicBezTo>
                    <a:pt x="210" y="31"/>
                    <a:pt x="210" y="31"/>
                    <a:pt x="210" y="31"/>
                  </a:cubicBezTo>
                  <a:cubicBezTo>
                    <a:pt x="214" y="31"/>
                    <a:pt x="216" y="33"/>
                    <a:pt x="216" y="37"/>
                  </a:cubicBezTo>
                  <a:cubicBezTo>
                    <a:pt x="216" y="40"/>
                    <a:pt x="214" y="43"/>
                    <a:pt x="210"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76">
              <a:extLst>
                <a:ext uri="{FF2B5EF4-FFF2-40B4-BE49-F238E27FC236}">
                  <a16:creationId xmlns:a16="http://schemas.microsoft.com/office/drawing/2014/main" id="{DC8821A4-BB6E-4E41-AB9D-830D83BAAC32}"/>
                </a:ext>
              </a:extLst>
            </p:cNvPr>
            <p:cNvSpPr>
              <a:spLocks/>
            </p:cNvSpPr>
            <p:nvPr/>
          </p:nvSpPr>
          <p:spPr bwMode="auto">
            <a:xfrm>
              <a:off x="6897" y="1988"/>
              <a:ext cx="72" cy="18"/>
            </a:xfrm>
            <a:custGeom>
              <a:avLst/>
              <a:gdLst>
                <a:gd name="T0" fmla="*/ 41 w 47"/>
                <a:gd name="T1" fmla="*/ 12 h 12"/>
                <a:gd name="T2" fmla="*/ 6 w 47"/>
                <a:gd name="T3" fmla="*/ 12 h 12"/>
                <a:gd name="T4" fmla="*/ 0 w 47"/>
                <a:gd name="T5" fmla="*/ 6 h 12"/>
                <a:gd name="T6" fmla="*/ 6 w 47"/>
                <a:gd name="T7" fmla="*/ 0 h 12"/>
                <a:gd name="T8" fmla="*/ 41 w 47"/>
                <a:gd name="T9" fmla="*/ 0 h 12"/>
                <a:gd name="T10" fmla="*/ 47 w 47"/>
                <a:gd name="T11" fmla="*/ 6 h 12"/>
                <a:gd name="T12" fmla="*/ 41 w 4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7" h="12">
                  <a:moveTo>
                    <a:pt x="41" y="12"/>
                  </a:moveTo>
                  <a:cubicBezTo>
                    <a:pt x="6" y="12"/>
                    <a:pt x="6" y="12"/>
                    <a:pt x="6" y="12"/>
                  </a:cubicBezTo>
                  <a:cubicBezTo>
                    <a:pt x="2" y="12"/>
                    <a:pt x="0" y="9"/>
                    <a:pt x="0" y="6"/>
                  </a:cubicBezTo>
                  <a:cubicBezTo>
                    <a:pt x="0" y="2"/>
                    <a:pt x="2" y="0"/>
                    <a:pt x="6" y="0"/>
                  </a:cubicBezTo>
                  <a:cubicBezTo>
                    <a:pt x="41" y="0"/>
                    <a:pt x="41" y="0"/>
                    <a:pt x="41" y="0"/>
                  </a:cubicBezTo>
                  <a:cubicBezTo>
                    <a:pt x="45" y="0"/>
                    <a:pt x="47" y="2"/>
                    <a:pt x="47" y="6"/>
                  </a:cubicBezTo>
                  <a:cubicBezTo>
                    <a:pt x="47" y="9"/>
                    <a:pt x="45" y="12"/>
                    <a:pt x="4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77">
              <a:extLst>
                <a:ext uri="{FF2B5EF4-FFF2-40B4-BE49-F238E27FC236}">
                  <a16:creationId xmlns:a16="http://schemas.microsoft.com/office/drawing/2014/main" id="{AE308014-3B24-4235-A321-755F9E7691DB}"/>
                </a:ext>
              </a:extLst>
            </p:cNvPr>
            <p:cNvSpPr>
              <a:spLocks/>
            </p:cNvSpPr>
            <p:nvPr/>
          </p:nvSpPr>
          <p:spPr bwMode="auto">
            <a:xfrm>
              <a:off x="6846" y="1995"/>
              <a:ext cx="78" cy="77"/>
            </a:xfrm>
            <a:custGeom>
              <a:avLst/>
              <a:gdLst>
                <a:gd name="T0" fmla="*/ 44 w 51"/>
                <a:gd name="T1" fmla="*/ 51 h 51"/>
                <a:gd name="T2" fmla="*/ 40 w 51"/>
                <a:gd name="T3" fmla="*/ 49 h 51"/>
                <a:gd name="T4" fmla="*/ 2 w 51"/>
                <a:gd name="T5" fmla="*/ 11 h 51"/>
                <a:gd name="T6" fmla="*/ 2 w 51"/>
                <a:gd name="T7" fmla="*/ 2 h 51"/>
                <a:gd name="T8" fmla="*/ 11 w 51"/>
                <a:gd name="T9" fmla="*/ 2 h 51"/>
                <a:gd name="T10" fmla="*/ 48 w 51"/>
                <a:gd name="T11" fmla="*/ 40 h 51"/>
                <a:gd name="T12" fmla="*/ 48 w 51"/>
                <a:gd name="T13" fmla="*/ 49 h 51"/>
                <a:gd name="T14" fmla="*/ 44 w 51"/>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1">
                  <a:moveTo>
                    <a:pt x="44" y="51"/>
                  </a:moveTo>
                  <a:cubicBezTo>
                    <a:pt x="43" y="51"/>
                    <a:pt x="41" y="50"/>
                    <a:pt x="40" y="49"/>
                  </a:cubicBezTo>
                  <a:cubicBezTo>
                    <a:pt x="2" y="11"/>
                    <a:pt x="2" y="11"/>
                    <a:pt x="2" y="11"/>
                  </a:cubicBezTo>
                  <a:cubicBezTo>
                    <a:pt x="0" y="9"/>
                    <a:pt x="0" y="5"/>
                    <a:pt x="2" y="2"/>
                  </a:cubicBezTo>
                  <a:cubicBezTo>
                    <a:pt x="4" y="0"/>
                    <a:pt x="8" y="0"/>
                    <a:pt x="11" y="2"/>
                  </a:cubicBezTo>
                  <a:cubicBezTo>
                    <a:pt x="48" y="40"/>
                    <a:pt x="48" y="40"/>
                    <a:pt x="48" y="40"/>
                  </a:cubicBezTo>
                  <a:cubicBezTo>
                    <a:pt x="51" y="43"/>
                    <a:pt x="51" y="47"/>
                    <a:pt x="48" y="49"/>
                  </a:cubicBezTo>
                  <a:cubicBezTo>
                    <a:pt x="47" y="50"/>
                    <a:pt x="46" y="51"/>
                    <a:pt x="44"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78">
              <a:extLst>
                <a:ext uri="{FF2B5EF4-FFF2-40B4-BE49-F238E27FC236}">
                  <a16:creationId xmlns:a16="http://schemas.microsoft.com/office/drawing/2014/main" id="{C8C74084-DBC5-4287-AFC2-C199BCB397DE}"/>
                </a:ext>
              </a:extLst>
            </p:cNvPr>
            <p:cNvSpPr>
              <a:spLocks noEditPoints="1"/>
            </p:cNvSpPr>
            <p:nvPr/>
          </p:nvSpPr>
          <p:spPr bwMode="auto">
            <a:xfrm>
              <a:off x="6721" y="1874"/>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5" y="108"/>
                    <a:pt x="0" y="84"/>
                    <a:pt x="0" y="54"/>
                  </a:cubicBezTo>
                  <a:cubicBezTo>
                    <a:pt x="0" y="24"/>
                    <a:pt x="25"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8" y="96"/>
                    <a:pt x="96" y="77"/>
                    <a:pt x="96" y="54"/>
                  </a:cubicBezTo>
                  <a:cubicBezTo>
                    <a:pt x="96" y="31"/>
                    <a:pt x="7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79">
              <a:extLst>
                <a:ext uri="{FF2B5EF4-FFF2-40B4-BE49-F238E27FC236}">
                  <a16:creationId xmlns:a16="http://schemas.microsoft.com/office/drawing/2014/main" id="{D5CCE2C9-C88C-4571-8150-663EDFBD7E48}"/>
                </a:ext>
              </a:extLst>
            </p:cNvPr>
            <p:cNvSpPr>
              <a:spLocks noEditPoints="1"/>
            </p:cNvSpPr>
            <p:nvPr/>
          </p:nvSpPr>
          <p:spPr bwMode="auto">
            <a:xfrm>
              <a:off x="6941" y="2203"/>
              <a:ext cx="128" cy="54"/>
            </a:xfrm>
            <a:custGeom>
              <a:avLst/>
              <a:gdLst>
                <a:gd name="T0" fmla="*/ 78 w 84"/>
                <a:gd name="T1" fmla="*/ 36 h 36"/>
                <a:gd name="T2" fmla="*/ 6 w 84"/>
                <a:gd name="T3" fmla="*/ 36 h 36"/>
                <a:gd name="T4" fmla="*/ 0 w 84"/>
                <a:gd name="T5" fmla="*/ 30 h 36"/>
                <a:gd name="T6" fmla="*/ 0 w 84"/>
                <a:gd name="T7" fmla="*/ 6 h 36"/>
                <a:gd name="T8" fmla="*/ 6 w 84"/>
                <a:gd name="T9" fmla="*/ 0 h 36"/>
                <a:gd name="T10" fmla="*/ 78 w 84"/>
                <a:gd name="T11" fmla="*/ 0 h 36"/>
                <a:gd name="T12" fmla="*/ 84 w 84"/>
                <a:gd name="T13" fmla="*/ 6 h 36"/>
                <a:gd name="T14" fmla="*/ 84 w 84"/>
                <a:gd name="T15" fmla="*/ 30 h 36"/>
                <a:gd name="T16" fmla="*/ 78 w 84"/>
                <a:gd name="T17" fmla="*/ 36 h 36"/>
                <a:gd name="T18" fmla="*/ 12 w 84"/>
                <a:gd name="T19" fmla="*/ 24 h 36"/>
                <a:gd name="T20" fmla="*/ 72 w 84"/>
                <a:gd name="T21" fmla="*/ 24 h 36"/>
                <a:gd name="T22" fmla="*/ 72 w 84"/>
                <a:gd name="T23" fmla="*/ 12 h 36"/>
                <a:gd name="T24" fmla="*/ 12 w 84"/>
                <a:gd name="T25" fmla="*/ 12 h 36"/>
                <a:gd name="T26" fmla="*/ 12 w 84"/>
                <a:gd name="T27"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36">
                  <a:moveTo>
                    <a:pt x="78" y="36"/>
                  </a:moveTo>
                  <a:cubicBezTo>
                    <a:pt x="6" y="36"/>
                    <a:pt x="6" y="36"/>
                    <a:pt x="6" y="36"/>
                  </a:cubicBezTo>
                  <a:cubicBezTo>
                    <a:pt x="3" y="36"/>
                    <a:pt x="0" y="33"/>
                    <a:pt x="0" y="30"/>
                  </a:cubicBezTo>
                  <a:cubicBezTo>
                    <a:pt x="0" y="6"/>
                    <a:pt x="0" y="6"/>
                    <a:pt x="0" y="6"/>
                  </a:cubicBezTo>
                  <a:cubicBezTo>
                    <a:pt x="0" y="2"/>
                    <a:pt x="3" y="0"/>
                    <a:pt x="6" y="0"/>
                  </a:cubicBezTo>
                  <a:cubicBezTo>
                    <a:pt x="78" y="0"/>
                    <a:pt x="78" y="0"/>
                    <a:pt x="78" y="0"/>
                  </a:cubicBezTo>
                  <a:cubicBezTo>
                    <a:pt x="82" y="0"/>
                    <a:pt x="84" y="2"/>
                    <a:pt x="84" y="6"/>
                  </a:cubicBezTo>
                  <a:cubicBezTo>
                    <a:pt x="84" y="30"/>
                    <a:pt x="84" y="30"/>
                    <a:pt x="84" y="30"/>
                  </a:cubicBezTo>
                  <a:cubicBezTo>
                    <a:pt x="84" y="33"/>
                    <a:pt x="82" y="36"/>
                    <a:pt x="78" y="36"/>
                  </a:cubicBezTo>
                  <a:close/>
                  <a:moveTo>
                    <a:pt x="12" y="24"/>
                  </a:moveTo>
                  <a:cubicBezTo>
                    <a:pt x="72" y="24"/>
                    <a:pt x="72" y="24"/>
                    <a:pt x="72" y="24"/>
                  </a:cubicBezTo>
                  <a:cubicBezTo>
                    <a:pt x="72" y="12"/>
                    <a:pt x="72" y="12"/>
                    <a:pt x="72" y="12"/>
                  </a:cubicBezTo>
                  <a:cubicBezTo>
                    <a:pt x="12" y="12"/>
                    <a:pt x="12" y="12"/>
                    <a:pt x="12" y="12"/>
                  </a:cubicBezTo>
                  <a:lnTo>
                    <a:pt x="1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1" name="Group 131">
            <a:extLst>
              <a:ext uri="{FF2B5EF4-FFF2-40B4-BE49-F238E27FC236}">
                <a16:creationId xmlns:a16="http://schemas.microsoft.com/office/drawing/2014/main" id="{1C0D1D48-A369-4C3F-AEA2-79CE5E12438F}"/>
              </a:ext>
            </a:extLst>
          </p:cNvPr>
          <p:cNvGrpSpPr>
            <a:grpSpLocks noChangeAspect="1"/>
          </p:cNvGrpSpPr>
          <p:nvPr/>
        </p:nvGrpSpPr>
        <p:grpSpPr bwMode="auto">
          <a:xfrm>
            <a:off x="8687015" y="5832939"/>
            <a:ext cx="437017" cy="435996"/>
            <a:chOff x="2400" y="2997"/>
            <a:chExt cx="428" cy="427"/>
          </a:xfrm>
          <a:solidFill>
            <a:schemeClr val="bg1">
              <a:lumMod val="50000"/>
            </a:schemeClr>
          </a:solidFill>
        </p:grpSpPr>
        <p:sp>
          <p:nvSpPr>
            <p:cNvPr id="62" name="Freeform 132">
              <a:extLst>
                <a:ext uri="{FF2B5EF4-FFF2-40B4-BE49-F238E27FC236}">
                  <a16:creationId xmlns:a16="http://schemas.microsoft.com/office/drawing/2014/main" id="{0C17586C-6F40-4403-9D11-BC5CF1F8F7DA}"/>
                </a:ext>
              </a:extLst>
            </p:cNvPr>
            <p:cNvSpPr>
              <a:spLocks/>
            </p:cNvSpPr>
            <p:nvPr/>
          </p:nvSpPr>
          <p:spPr bwMode="auto">
            <a:xfrm>
              <a:off x="2667" y="2997"/>
              <a:ext cx="161" cy="160"/>
            </a:xfrm>
            <a:custGeom>
              <a:avLst/>
              <a:gdLst>
                <a:gd name="T0" fmla="*/ 7 w 109"/>
                <a:gd name="T1" fmla="*/ 108 h 108"/>
                <a:gd name="T2" fmla="*/ 2 w 109"/>
                <a:gd name="T3" fmla="*/ 107 h 108"/>
                <a:gd name="T4" fmla="*/ 2 w 109"/>
                <a:gd name="T5" fmla="*/ 98 h 108"/>
                <a:gd name="T6" fmla="*/ 98 w 109"/>
                <a:gd name="T7" fmla="*/ 2 h 108"/>
                <a:gd name="T8" fmla="*/ 107 w 109"/>
                <a:gd name="T9" fmla="*/ 2 h 108"/>
                <a:gd name="T10" fmla="*/ 107 w 109"/>
                <a:gd name="T11" fmla="*/ 11 h 108"/>
                <a:gd name="T12" fmla="*/ 11 w 109"/>
                <a:gd name="T13" fmla="*/ 107 h 108"/>
                <a:gd name="T14" fmla="*/ 7 w 109"/>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08">
                  <a:moveTo>
                    <a:pt x="7" y="108"/>
                  </a:moveTo>
                  <a:cubicBezTo>
                    <a:pt x="5" y="108"/>
                    <a:pt x="4" y="108"/>
                    <a:pt x="2" y="107"/>
                  </a:cubicBezTo>
                  <a:cubicBezTo>
                    <a:pt x="0" y="104"/>
                    <a:pt x="0" y="101"/>
                    <a:pt x="2" y="98"/>
                  </a:cubicBezTo>
                  <a:cubicBezTo>
                    <a:pt x="98" y="2"/>
                    <a:pt x="98" y="2"/>
                    <a:pt x="98" y="2"/>
                  </a:cubicBezTo>
                  <a:cubicBezTo>
                    <a:pt x="101" y="0"/>
                    <a:pt x="105" y="0"/>
                    <a:pt x="107" y="2"/>
                  </a:cubicBezTo>
                  <a:cubicBezTo>
                    <a:pt x="109" y="5"/>
                    <a:pt x="109" y="8"/>
                    <a:pt x="107" y="11"/>
                  </a:cubicBezTo>
                  <a:cubicBezTo>
                    <a:pt x="11" y="107"/>
                    <a:pt x="11" y="107"/>
                    <a:pt x="11" y="107"/>
                  </a:cubicBezTo>
                  <a:cubicBezTo>
                    <a:pt x="10" y="108"/>
                    <a:pt x="8" y="108"/>
                    <a:pt x="7"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3" name="Freeform 133">
              <a:extLst>
                <a:ext uri="{FF2B5EF4-FFF2-40B4-BE49-F238E27FC236}">
                  <a16:creationId xmlns:a16="http://schemas.microsoft.com/office/drawing/2014/main" id="{917FF3FE-C782-491E-95A5-66D7DC6A9561}"/>
                </a:ext>
              </a:extLst>
            </p:cNvPr>
            <p:cNvSpPr>
              <a:spLocks/>
            </p:cNvSpPr>
            <p:nvPr/>
          </p:nvSpPr>
          <p:spPr bwMode="auto">
            <a:xfrm>
              <a:off x="2400" y="3264"/>
              <a:ext cx="162" cy="160"/>
            </a:xfrm>
            <a:custGeom>
              <a:avLst/>
              <a:gdLst>
                <a:gd name="T0" fmla="*/ 7 w 109"/>
                <a:gd name="T1" fmla="*/ 108 h 108"/>
                <a:gd name="T2" fmla="*/ 2 w 109"/>
                <a:gd name="T3" fmla="*/ 107 h 108"/>
                <a:gd name="T4" fmla="*/ 2 w 109"/>
                <a:gd name="T5" fmla="*/ 98 h 108"/>
                <a:gd name="T6" fmla="*/ 98 w 109"/>
                <a:gd name="T7" fmla="*/ 2 h 108"/>
                <a:gd name="T8" fmla="*/ 107 w 109"/>
                <a:gd name="T9" fmla="*/ 2 h 108"/>
                <a:gd name="T10" fmla="*/ 107 w 109"/>
                <a:gd name="T11" fmla="*/ 11 h 108"/>
                <a:gd name="T12" fmla="*/ 11 w 109"/>
                <a:gd name="T13" fmla="*/ 107 h 108"/>
                <a:gd name="T14" fmla="*/ 7 w 109"/>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08">
                  <a:moveTo>
                    <a:pt x="7" y="108"/>
                  </a:moveTo>
                  <a:cubicBezTo>
                    <a:pt x="5" y="108"/>
                    <a:pt x="4" y="108"/>
                    <a:pt x="2" y="107"/>
                  </a:cubicBezTo>
                  <a:cubicBezTo>
                    <a:pt x="0" y="104"/>
                    <a:pt x="0" y="101"/>
                    <a:pt x="2" y="98"/>
                  </a:cubicBezTo>
                  <a:cubicBezTo>
                    <a:pt x="98" y="2"/>
                    <a:pt x="98" y="2"/>
                    <a:pt x="98" y="2"/>
                  </a:cubicBezTo>
                  <a:cubicBezTo>
                    <a:pt x="101" y="0"/>
                    <a:pt x="105" y="0"/>
                    <a:pt x="107" y="2"/>
                  </a:cubicBezTo>
                  <a:cubicBezTo>
                    <a:pt x="109" y="5"/>
                    <a:pt x="109" y="8"/>
                    <a:pt x="107" y="11"/>
                  </a:cubicBezTo>
                  <a:cubicBezTo>
                    <a:pt x="11" y="107"/>
                    <a:pt x="11" y="107"/>
                    <a:pt x="11" y="107"/>
                  </a:cubicBezTo>
                  <a:cubicBezTo>
                    <a:pt x="10" y="108"/>
                    <a:pt x="8" y="108"/>
                    <a:pt x="7"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4" name="Freeform 134">
              <a:extLst>
                <a:ext uri="{FF2B5EF4-FFF2-40B4-BE49-F238E27FC236}">
                  <a16:creationId xmlns:a16="http://schemas.microsoft.com/office/drawing/2014/main" id="{3DA1F928-DDCA-4883-80D1-D1B6885F6A68}"/>
                </a:ext>
              </a:extLst>
            </p:cNvPr>
            <p:cNvSpPr>
              <a:spLocks/>
            </p:cNvSpPr>
            <p:nvPr/>
          </p:nvSpPr>
          <p:spPr bwMode="auto">
            <a:xfrm>
              <a:off x="2402" y="3317"/>
              <a:ext cx="106" cy="107"/>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2" y="72"/>
                    <a:pt x="0" y="70"/>
                    <a:pt x="0" y="66"/>
                  </a:cubicBezTo>
                  <a:cubicBezTo>
                    <a:pt x="0" y="6"/>
                    <a:pt x="0" y="6"/>
                    <a:pt x="0" y="6"/>
                  </a:cubicBezTo>
                  <a:cubicBezTo>
                    <a:pt x="0" y="3"/>
                    <a:pt x="2" y="0"/>
                    <a:pt x="6" y="0"/>
                  </a:cubicBezTo>
                  <a:cubicBezTo>
                    <a:pt x="9" y="0"/>
                    <a:pt x="12" y="3"/>
                    <a:pt x="12" y="6"/>
                  </a:cubicBezTo>
                  <a:cubicBezTo>
                    <a:pt x="12" y="60"/>
                    <a:pt x="12" y="60"/>
                    <a:pt x="12" y="60"/>
                  </a:cubicBezTo>
                  <a:cubicBezTo>
                    <a:pt x="66" y="60"/>
                    <a:pt x="66" y="60"/>
                    <a:pt x="66" y="60"/>
                  </a:cubicBezTo>
                  <a:cubicBezTo>
                    <a:pt x="69" y="60"/>
                    <a:pt x="72" y="63"/>
                    <a:pt x="72" y="66"/>
                  </a:cubicBezTo>
                  <a:cubicBezTo>
                    <a:pt x="72" y="70"/>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5" name="Freeform 135">
              <a:extLst>
                <a:ext uri="{FF2B5EF4-FFF2-40B4-BE49-F238E27FC236}">
                  <a16:creationId xmlns:a16="http://schemas.microsoft.com/office/drawing/2014/main" id="{11E5495A-639A-449E-B58A-E8EEDF1AE68C}"/>
                </a:ext>
              </a:extLst>
            </p:cNvPr>
            <p:cNvSpPr>
              <a:spLocks/>
            </p:cNvSpPr>
            <p:nvPr/>
          </p:nvSpPr>
          <p:spPr bwMode="auto">
            <a:xfrm>
              <a:off x="2722" y="2997"/>
              <a:ext cx="106" cy="107"/>
            </a:xfrm>
            <a:custGeom>
              <a:avLst/>
              <a:gdLst>
                <a:gd name="T0" fmla="*/ 66 w 72"/>
                <a:gd name="T1" fmla="*/ 72 h 72"/>
                <a:gd name="T2" fmla="*/ 60 w 72"/>
                <a:gd name="T3" fmla="*/ 66 h 72"/>
                <a:gd name="T4" fmla="*/ 60 w 72"/>
                <a:gd name="T5" fmla="*/ 12 h 72"/>
                <a:gd name="T6" fmla="*/ 6 w 72"/>
                <a:gd name="T7" fmla="*/ 12 h 72"/>
                <a:gd name="T8" fmla="*/ 0 w 72"/>
                <a:gd name="T9" fmla="*/ 6 h 72"/>
                <a:gd name="T10" fmla="*/ 6 w 72"/>
                <a:gd name="T11" fmla="*/ 0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2" y="72"/>
                    <a:pt x="60" y="70"/>
                    <a:pt x="60" y="66"/>
                  </a:cubicBezTo>
                  <a:cubicBezTo>
                    <a:pt x="60" y="12"/>
                    <a:pt x="60" y="12"/>
                    <a:pt x="60" y="12"/>
                  </a:cubicBezTo>
                  <a:cubicBezTo>
                    <a:pt x="6" y="12"/>
                    <a:pt x="6" y="12"/>
                    <a:pt x="6" y="12"/>
                  </a:cubicBezTo>
                  <a:cubicBezTo>
                    <a:pt x="2" y="12"/>
                    <a:pt x="0" y="10"/>
                    <a:pt x="0" y="6"/>
                  </a:cubicBezTo>
                  <a:cubicBezTo>
                    <a:pt x="0" y="3"/>
                    <a:pt x="2" y="0"/>
                    <a:pt x="6" y="0"/>
                  </a:cubicBezTo>
                  <a:cubicBezTo>
                    <a:pt x="66" y="0"/>
                    <a:pt x="66" y="0"/>
                    <a:pt x="66" y="0"/>
                  </a:cubicBezTo>
                  <a:cubicBezTo>
                    <a:pt x="69" y="0"/>
                    <a:pt x="72" y="3"/>
                    <a:pt x="72" y="6"/>
                  </a:cubicBezTo>
                  <a:cubicBezTo>
                    <a:pt x="72" y="66"/>
                    <a:pt x="72" y="66"/>
                    <a:pt x="72" y="66"/>
                  </a:cubicBezTo>
                  <a:cubicBezTo>
                    <a:pt x="72" y="70"/>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6" name="Freeform 136">
              <a:extLst>
                <a:ext uri="{FF2B5EF4-FFF2-40B4-BE49-F238E27FC236}">
                  <a16:creationId xmlns:a16="http://schemas.microsoft.com/office/drawing/2014/main" id="{82A790F0-71D1-4654-B01D-F84B1B144A9E}"/>
                </a:ext>
              </a:extLst>
            </p:cNvPr>
            <p:cNvSpPr>
              <a:spLocks/>
            </p:cNvSpPr>
            <p:nvPr/>
          </p:nvSpPr>
          <p:spPr bwMode="auto">
            <a:xfrm>
              <a:off x="2667" y="3264"/>
              <a:ext cx="161" cy="160"/>
            </a:xfrm>
            <a:custGeom>
              <a:avLst/>
              <a:gdLst>
                <a:gd name="T0" fmla="*/ 103 w 109"/>
                <a:gd name="T1" fmla="*/ 108 h 108"/>
                <a:gd name="T2" fmla="*/ 98 w 109"/>
                <a:gd name="T3" fmla="*/ 107 h 108"/>
                <a:gd name="T4" fmla="*/ 2 w 109"/>
                <a:gd name="T5" fmla="*/ 11 h 108"/>
                <a:gd name="T6" fmla="*/ 2 w 109"/>
                <a:gd name="T7" fmla="*/ 2 h 108"/>
                <a:gd name="T8" fmla="*/ 11 w 109"/>
                <a:gd name="T9" fmla="*/ 2 h 108"/>
                <a:gd name="T10" fmla="*/ 107 w 109"/>
                <a:gd name="T11" fmla="*/ 98 h 108"/>
                <a:gd name="T12" fmla="*/ 107 w 109"/>
                <a:gd name="T13" fmla="*/ 107 h 108"/>
                <a:gd name="T14" fmla="*/ 103 w 109"/>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08">
                  <a:moveTo>
                    <a:pt x="103" y="108"/>
                  </a:moveTo>
                  <a:cubicBezTo>
                    <a:pt x="101" y="108"/>
                    <a:pt x="100" y="108"/>
                    <a:pt x="98" y="107"/>
                  </a:cubicBezTo>
                  <a:cubicBezTo>
                    <a:pt x="2" y="11"/>
                    <a:pt x="2" y="11"/>
                    <a:pt x="2" y="11"/>
                  </a:cubicBezTo>
                  <a:cubicBezTo>
                    <a:pt x="0" y="8"/>
                    <a:pt x="0" y="5"/>
                    <a:pt x="2" y="2"/>
                  </a:cubicBezTo>
                  <a:cubicBezTo>
                    <a:pt x="5" y="0"/>
                    <a:pt x="9" y="0"/>
                    <a:pt x="11" y="2"/>
                  </a:cubicBezTo>
                  <a:cubicBezTo>
                    <a:pt x="107" y="98"/>
                    <a:pt x="107" y="98"/>
                    <a:pt x="107" y="98"/>
                  </a:cubicBezTo>
                  <a:cubicBezTo>
                    <a:pt x="109" y="101"/>
                    <a:pt x="109" y="104"/>
                    <a:pt x="107" y="107"/>
                  </a:cubicBezTo>
                  <a:cubicBezTo>
                    <a:pt x="106" y="108"/>
                    <a:pt x="104" y="108"/>
                    <a:pt x="103"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7" name="Freeform 137">
              <a:extLst>
                <a:ext uri="{FF2B5EF4-FFF2-40B4-BE49-F238E27FC236}">
                  <a16:creationId xmlns:a16="http://schemas.microsoft.com/office/drawing/2014/main" id="{7E13B79E-A504-44A0-9B69-72DCC595FC70}"/>
                </a:ext>
              </a:extLst>
            </p:cNvPr>
            <p:cNvSpPr>
              <a:spLocks/>
            </p:cNvSpPr>
            <p:nvPr/>
          </p:nvSpPr>
          <p:spPr bwMode="auto">
            <a:xfrm>
              <a:off x="2400" y="2997"/>
              <a:ext cx="162" cy="160"/>
            </a:xfrm>
            <a:custGeom>
              <a:avLst/>
              <a:gdLst>
                <a:gd name="T0" fmla="*/ 103 w 109"/>
                <a:gd name="T1" fmla="*/ 108 h 108"/>
                <a:gd name="T2" fmla="*/ 98 w 109"/>
                <a:gd name="T3" fmla="*/ 107 h 108"/>
                <a:gd name="T4" fmla="*/ 2 w 109"/>
                <a:gd name="T5" fmla="*/ 11 h 108"/>
                <a:gd name="T6" fmla="*/ 2 w 109"/>
                <a:gd name="T7" fmla="*/ 2 h 108"/>
                <a:gd name="T8" fmla="*/ 11 w 109"/>
                <a:gd name="T9" fmla="*/ 2 h 108"/>
                <a:gd name="T10" fmla="*/ 107 w 109"/>
                <a:gd name="T11" fmla="*/ 98 h 108"/>
                <a:gd name="T12" fmla="*/ 107 w 109"/>
                <a:gd name="T13" fmla="*/ 107 h 108"/>
                <a:gd name="T14" fmla="*/ 103 w 109"/>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08">
                  <a:moveTo>
                    <a:pt x="103" y="108"/>
                  </a:moveTo>
                  <a:cubicBezTo>
                    <a:pt x="101" y="108"/>
                    <a:pt x="100" y="108"/>
                    <a:pt x="98" y="107"/>
                  </a:cubicBezTo>
                  <a:cubicBezTo>
                    <a:pt x="2" y="11"/>
                    <a:pt x="2" y="11"/>
                    <a:pt x="2" y="11"/>
                  </a:cubicBezTo>
                  <a:cubicBezTo>
                    <a:pt x="0" y="8"/>
                    <a:pt x="0" y="5"/>
                    <a:pt x="2" y="2"/>
                  </a:cubicBezTo>
                  <a:cubicBezTo>
                    <a:pt x="5" y="0"/>
                    <a:pt x="9" y="0"/>
                    <a:pt x="11" y="2"/>
                  </a:cubicBezTo>
                  <a:cubicBezTo>
                    <a:pt x="107" y="98"/>
                    <a:pt x="107" y="98"/>
                    <a:pt x="107" y="98"/>
                  </a:cubicBezTo>
                  <a:cubicBezTo>
                    <a:pt x="109" y="101"/>
                    <a:pt x="109" y="104"/>
                    <a:pt x="107" y="107"/>
                  </a:cubicBezTo>
                  <a:cubicBezTo>
                    <a:pt x="106" y="108"/>
                    <a:pt x="104" y="108"/>
                    <a:pt x="103"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8" name="Freeform 138">
              <a:extLst>
                <a:ext uri="{FF2B5EF4-FFF2-40B4-BE49-F238E27FC236}">
                  <a16:creationId xmlns:a16="http://schemas.microsoft.com/office/drawing/2014/main" id="{D74F270D-98AC-4C90-98A6-9016DA7B529C}"/>
                </a:ext>
              </a:extLst>
            </p:cNvPr>
            <p:cNvSpPr>
              <a:spLocks/>
            </p:cNvSpPr>
            <p:nvPr/>
          </p:nvSpPr>
          <p:spPr bwMode="auto">
            <a:xfrm>
              <a:off x="2402" y="2997"/>
              <a:ext cx="106" cy="107"/>
            </a:xfrm>
            <a:custGeom>
              <a:avLst/>
              <a:gdLst>
                <a:gd name="T0" fmla="*/ 6 w 72"/>
                <a:gd name="T1" fmla="*/ 72 h 72"/>
                <a:gd name="T2" fmla="*/ 0 w 72"/>
                <a:gd name="T3" fmla="*/ 66 h 72"/>
                <a:gd name="T4" fmla="*/ 0 w 72"/>
                <a:gd name="T5" fmla="*/ 6 h 72"/>
                <a:gd name="T6" fmla="*/ 6 w 72"/>
                <a:gd name="T7" fmla="*/ 0 h 72"/>
                <a:gd name="T8" fmla="*/ 66 w 72"/>
                <a:gd name="T9" fmla="*/ 0 h 72"/>
                <a:gd name="T10" fmla="*/ 72 w 72"/>
                <a:gd name="T11" fmla="*/ 6 h 72"/>
                <a:gd name="T12" fmla="*/ 66 w 72"/>
                <a:gd name="T13" fmla="*/ 12 h 72"/>
                <a:gd name="T14" fmla="*/ 12 w 72"/>
                <a:gd name="T15" fmla="*/ 12 h 72"/>
                <a:gd name="T16" fmla="*/ 12 w 72"/>
                <a:gd name="T17" fmla="*/ 66 h 72"/>
                <a:gd name="T18" fmla="*/ 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 y="72"/>
                  </a:moveTo>
                  <a:cubicBezTo>
                    <a:pt x="2" y="72"/>
                    <a:pt x="0" y="70"/>
                    <a:pt x="0" y="66"/>
                  </a:cubicBezTo>
                  <a:cubicBezTo>
                    <a:pt x="0" y="6"/>
                    <a:pt x="0" y="6"/>
                    <a:pt x="0" y="6"/>
                  </a:cubicBezTo>
                  <a:cubicBezTo>
                    <a:pt x="0" y="3"/>
                    <a:pt x="2" y="0"/>
                    <a:pt x="6" y="0"/>
                  </a:cubicBezTo>
                  <a:cubicBezTo>
                    <a:pt x="66" y="0"/>
                    <a:pt x="66" y="0"/>
                    <a:pt x="66" y="0"/>
                  </a:cubicBezTo>
                  <a:cubicBezTo>
                    <a:pt x="69" y="0"/>
                    <a:pt x="72" y="3"/>
                    <a:pt x="72" y="6"/>
                  </a:cubicBezTo>
                  <a:cubicBezTo>
                    <a:pt x="72" y="10"/>
                    <a:pt x="69" y="12"/>
                    <a:pt x="66" y="12"/>
                  </a:cubicBezTo>
                  <a:cubicBezTo>
                    <a:pt x="12" y="12"/>
                    <a:pt x="12" y="12"/>
                    <a:pt x="12" y="12"/>
                  </a:cubicBezTo>
                  <a:cubicBezTo>
                    <a:pt x="12" y="66"/>
                    <a:pt x="12" y="66"/>
                    <a:pt x="12" y="66"/>
                  </a:cubicBezTo>
                  <a:cubicBezTo>
                    <a:pt x="12" y="70"/>
                    <a:pt x="9" y="72"/>
                    <a:pt x="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9" name="Freeform 139">
              <a:extLst>
                <a:ext uri="{FF2B5EF4-FFF2-40B4-BE49-F238E27FC236}">
                  <a16:creationId xmlns:a16="http://schemas.microsoft.com/office/drawing/2014/main" id="{8DF4789B-5D9B-4D40-A094-0A212FBE7026}"/>
                </a:ext>
              </a:extLst>
            </p:cNvPr>
            <p:cNvSpPr>
              <a:spLocks/>
            </p:cNvSpPr>
            <p:nvPr/>
          </p:nvSpPr>
          <p:spPr bwMode="auto">
            <a:xfrm>
              <a:off x="2722" y="3317"/>
              <a:ext cx="106" cy="107"/>
            </a:xfrm>
            <a:custGeom>
              <a:avLst/>
              <a:gdLst>
                <a:gd name="T0" fmla="*/ 66 w 72"/>
                <a:gd name="T1" fmla="*/ 72 h 72"/>
                <a:gd name="T2" fmla="*/ 6 w 72"/>
                <a:gd name="T3" fmla="*/ 72 h 72"/>
                <a:gd name="T4" fmla="*/ 0 w 72"/>
                <a:gd name="T5" fmla="*/ 66 h 72"/>
                <a:gd name="T6" fmla="*/ 6 w 72"/>
                <a:gd name="T7" fmla="*/ 60 h 72"/>
                <a:gd name="T8" fmla="*/ 60 w 72"/>
                <a:gd name="T9" fmla="*/ 60 h 72"/>
                <a:gd name="T10" fmla="*/ 60 w 72"/>
                <a:gd name="T11" fmla="*/ 6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2" y="72"/>
                    <a:pt x="0" y="70"/>
                    <a:pt x="0" y="66"/>
                  </a:cubicBezTo>
                  <a:cubicBezTo>
                    <a:pt x="0" y="63"/>
                    <a:pt x="2" y="60"/>
                    <a:pt x="6" y="60"/>
                  </a:cubicBezTo>
                  <a:cubicBezTo>
                    <a:pt x="60" y="60"/>
                    <a:pt x="60" y="60"/>
                    <a:pt x="60" y="60"/>
                  </a:cubicBezTo>
                  <a:cubicBezTo>
                    <a:pt x="60" y="6"/>
                    <a:pt x="60" y="6"/>
                    <a:pt x="60" y="6"/>
                  </a:cubicBezTo>
                  <a:cubicBezTo>
                    <a:pt x="60" y="3"/>
                    <a:pt x="62" y="0"/>
                    <a:pt x="66" y="0"/>
                  </a:cubicBezTo>
                  <a:cubicBezTo>
                    <a:pt x="69" y="0"/>
                    <a:pt x="72" y="3"/>
                    <a:pt x="72" y="6"/>
                  </a:cubicBezTo>
                  <a:cubicBezTo>
                    <a:pt x="72" y="66"/>
                    <a:pt x="72" y="66"/>
                    <a:pt x="72" y="66"/>
                  </a:cubicBezTo>
                  <a:cubicBezTo>
                    <a:pt x="72" y="70"/>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70" name="Group 48">
            <a:extLst>
              <a:ext uri="{FF2B5EF4-FFF2-40B4-BE49-F238E27FC236}">
                <a16:creationId xmlns:a16="http://schemas.microsoft.com/office/drawing/2014/main" id="{890C948E-95F5-4086-AB0E-A423B0CAF61D}"/>
              </a:ext>
            </a:extLst>
          </p:cNvPr>
          <p:cNvGrpSpPr>
            <a:grpSpLocks noChangeAspect="1"/>
          </p:cNvGrpSpPr>
          <p:nvPr/>
        </p:nvGrpSpPr>
        <p:grpSpPr bwMode="auto">
          <a:xfrm>
            <a:off x="4614987" y="5802555"/>
            <a:ext cx="515826" cy="496764"/>
            <a:chOff x="6532" y="451"/>
            <a:chExt cx="433" cy="417"/>
          </a:xfrm>
          <a:solidFill>
            <a:schemeClr val="bg1">
              <a:lumMod val="50000"/>
            </a:schemeClr>
          </a:solidFill>
        </p:grpSpPr>
        <p:sp>
          <p:nvSpPr>
            <p:cNvPr id="71" name="Freeform 49">
              <a:extLst>
                <a:ext uri="{FF2B5EF4-FFF2-40B4-BE49-F238E27FC236}">
                  <a16:creationId xmlns:a16="http://schemas.microsoft.com/office/drawing/2014/main" id="{B71217EA-7D15-4815-9D67-A92C4CCAF0B0}"/>
                </a:ext>
              </a:extLst>
            </p:cNvPr>
            <p:cNvSpPr>
              <a:spLocks/>
            </p:cNvSpPr>
            <p:nvPr/>
          </p:nvSpPr>
          <p:spPr bwMode="auto">
            <a:xfrm>
              <a:off x="6837" y="621"/>
              <a:ext cx="128" cy="94"/>
            </a:xfrm>
            <a:custGeom>
              <a:avLst/>
              <a:gdLst>
                <a:gd name="T0" fmla="*/ 7 w 86"/>
                <a:gd name="T1" fmla="*/ 64 h 64"/>
                <a:gd name="T2" fmla="*/ 3 w 86"/>
                <a:gd name="T3" fmla="*/ 63 h 64"/>
                <a:gd name="T4" fmla="*/ 1 w 86"/>
                <a:gd name="T5" fmla="*/ 55 h 64"/>
                <a:gd name="T6" fmla="*/ 34 w 86"/>
                <a:gd name="T7" fmla="*/ 3 h 64"/>
                <a:gd name="T8" fmla="*/ 38 w 86"/>
                <a:gd name="T9" fmla="*/ 0 h 64"/>
                <a:gd name="T10" fmla="*/ 43 w 86"/>
                <a:gd name="T11" fmla="*/ 2 h 64"/>
                <a:gd name="T12" fmla="*/ 84 w 86"/>
                <a:gd name="T13" fmla="*/ 48 h 64"/>
                <a:gd name="T14" fmla="*/ 84 w 86"/>
                <a:gd name="T15" fmla="*/ 56 h 64"/>
                <a:gd name="T16" fmla="*/ 75 w 86"/>
                <a:gd name="T17" fmla="*/ 56 h 64"/>
                <a:gd name="T18" fmla="*/ 40 w 86"/>
                <a:gd name="T19" fmla="*/ 16 h 64"/>
                <a:gd name="T20" fmla="*/ 12 w 86"/>
                <a:gd name="T21" fmla="*/ 61 h 64"/>
                <a:gd name="T22" fmla="*/ 7 w 86"/>
                <a:gd name="T2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64">
                  <a:moveTo>
                    <a:pt x="7" y="64"/>
                  </a:moveTo>
                  <a:cubicBezTo>
                    <a:pt x="5" y="64"/>
                    <a:pt x="4" y="64"/>
                    <a:pt x="3" y="63"/>
                  </a:cubicBezTo>
                  <a:cubicBezTo>
                    <a:pt x="1" y="62"/>
                    <a:pt x="0" y="58"/>
                    <a:pt x="1" y="55"/>
                  </a:cubicBezTo>
                  <a:cubicBezTo>
                    <a:pt x="34" y="3"/>
                    <a:pt x="34" y="3"/>
                    <a:pt x="34" y="3"/>
                  </a:cubicBezTo>
                  <a:cubicBezTo>
                    <a:pt x="35" y="1"/>
                    <a:pt x="36" y="0"/>
                    <a:pt x="38" y="0"/>
                  </a:cubicBezTo>
                  <a:cubicBezTo>
                    <a:pt x="40" y="0"/>
                    <a:pt x="42" y="1"/>
                    <a:pt x="43" y="2"/>
                  </a:cubicBezTo>
                  <a:cubicBezTo>
                    <a:pt x="84" y="48"/>
                    <a:pt x="84" y="48"/>
                    <a:pt x="84" y="48"/>
                  </a:cubicBezTo>
                  <a:cubicBezTo>
                    <a:pt x="86" y="50"/>
                    <a:pt x="86" y="54"/>
                    <a:pt x="84" y="56"/>
                  </a:cubicBezTo>
                  <a:cubicBezTo>
                    <a:pt x="81" y="58"/>
                    <a:pt x="78" y="58"/>
                    <a:pt x="75" y="56"/>
                  </a:cubicBezTo>
                  <a:cubicBezTo>
                    <a:pt x="40" y="16"/>
                    <a:pt x="40" y="16"/>
                    <a:pt x="40" y="16"/>
                  </a:cubicBezTo>
                  <a:cubicBezTo>
                    <a:pt x="12" y="61"/>
                    <a:pt x="12" y="61"/>
                    <a:pt x="12" y="61"/>
                  </a:cubicBezTo>
                  <a:cubicBezTo>
                    <a:pt x="11" y="63"/>
                    <a:pt x="9" y="64"/>
                    <a:pt x="7"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2" name="Freeform 50">
              <a:extLst>
                <a:ext uri="{FF2B5EF4-FFF2-40B4-BE49-F238E27FC236}">
                  <a16:creationId xmlns:a16="http://schemas.microsoft.com/office/drawing/2014/main" id="{E9F22863-AAEC-42F9-8970-D638DDF64F37}"/>
                </a:ext>
              </a:extLst>
            </p:cNvPr>
            <p:cNvSpPr>
              <a:spLocks/>
            </p:cNvSpPr>
            <p:nvPr/>
          </p:nvSpPr>
          <p:spPr bwMode="auto">
            <a:xfrm>
              <a:off x="6759" y="621"/>
              <a:ext cx="157" cy="233"/>
            </a:xfrm>
            <a:custGeom>
              <a:avLst/>
              <a:gdLst>
                <a:gd name="T0" fmla="*/ 7 w 106"/>
                <a:gd name="T1" fmla="*/ 158 h 158"/>
                <a:gd name="T2" fmla="*/ 1 w 106"/>
                <a:gd name="T3" fmla="*/ 154 h 158"/>
                <a:gd name="T4" fmla="*/ 5 w 106"/>
                <a:gd name="T5" fmla="*/ 147 h 158"/>
                <a:gd name="T6" fmla="*/ 74 w 106"/>
                <a:gd name="T7" fmla="*/ 94 h 158"/>
                <a:gd name="T8" fmla="*/ 86 w 106"/>
                <a:gd name="T9" fmla="*/ 8 h 158"/>
                <a:gd name="T10" fmla="*/ 90 w 106"/>
                <a:gd name="T11" fmla="*/ 1 h 158"/>
                <a:gd name="T12" fmla="*/ 97 w 106"/>
                <a:gd name="T13" fmla="*/ 5 h 158"/>
                <a:gd name="T14" fmla="*/ 84 w 106"/>
                <a:gd name="T15" fmla="*/ 100 h 158"/>
                <a:gd name="T16" fmla="*/ 8 w 106"/>
                <a:gd name="T17" fmla="*/ 158 h 158"/>
                <a:gd name="T18" fmla="*/ 7 w 106"/>
                <a:gd name="T1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58">
                  <a:moveTo>
                    <a:pt x="7" y="158"/>
                  </a:moveTo>
                  <a:cubicBezTo>
                    <a:pt x="4" y="158"/>
                    <a:pt x="2" y="157"/>
                    <a:pt x="1" y="154"/>
                  </a:cubicBezTo>
                  <a:cubicBezTo>
                    <a:pt x="0" y="151"/>
                    <a:pt x="2" y="147"/>
                    <a:pt x="5" y="147"/>
                  </a:cubicBezTo>
                  <a:cubicBezTo>
                    <a:pt x="34" y="139"/>
                    <a:pt x="59" y="121"/>
                    <a:pt x="74" y="94"/>
                  </a:cubicBezTo>
                  <a:cubicBezTo>
                    <a:pt x="89" y="68"/>
                    <a:pt x="93" y="38"/>
                    <a:pt x="86" y="8"/>
                  </a:cubicBezTo>
                  <a:cubicBezTo>
                    <a:pt x="85" y="5"/>
                    <a:pt x="87" y="2"/>
                    <a:pt x="90" y="1"/>
                  </a:cubicBezTo>
                  <a:cubicBezTo>
                    <a:pt x="93" y="0"/>
                    <a:pt x="97" y="2"/>
                    <a:pt x="97" y="5"/>
                  </a:cubicBezTo>
                  <a:cubicBezTo>
                    <a:pt x="106" y="38"/>
                    <a:pt x="101" y="71"/>
                    <a:pt x="84" y="100"/>
                  </a:cubicBezTo>
                  <a:cubicBezTo>
                    <a:pt x="67" y="129"/>
                    <a:pt x="40" y="150"/>
                    <a:pt x="8" y="158"/>
                  </a:cubicBezTo>
                  <a:cubicBezTo>
                    <a:pt x="8" y="158"/>
                    <a:pt x="7" y="158"/>
                    <a:pt x="7" y="1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3" name="Freeform 51">
              <a:extLst>
                <a:ext uri="{FF2B5EF4-FFF2-40B4-BE49-F238E27FC236}">
                  <a16:creationId xmlns:a16="http://schemas.microsoft.com/office/drawing/2014/main" id="{DDDC9D49-2FEA-4DEC-B7A4-23D5CB966261}"/>
                </a:ext>
              </a:extLst>
            </p:cNvPr>
            <p:cNvSpPr>
              <a:spLocks/>
            </p:cNvSpPr>
            <p:nvPr/>
          </p:nvSpPr>
          <p:spPr bwMode="auto">
            <a:xfrm>
              <a:off x="6599" y="451"/>
              <a:ext cx="110" cy="112"/>
            </a:xfrm>
            <a:custGeom>
              <a:avLst/>
              <a:gdLst>
                <a:gd name="T0" fmla="*/ 68 w 74"/>
                <a:gd name="T1" fmla="*/ 76 h 76"/>
                <a:gd name="T2" fmla="*/ 67 w 74"/>
                <a:gd name="T3" fmla="*/ 76 h 76"/>
                <a:gd name="T4" fmla="*/ 6 w 74"/>
                <a:gd name="T5" fmla="*/ 70 h 76"/>
                <a:gd name="T6" fmla="*/ 1 w 74"/>
                <a:gd name="T7" fmla="*/ 67 h 76"/>
                <a:gd name="T8" fmla="*/ 1 w 74"/>
                <a:gd name="T9" fmla="*/ 61 h 76"/>
                <a:gd name="T10" fmla="*/ 24 w 74"/>
                <a:gd name="T11" fmla="*/ 5 h 76"/>
                <a:gd name="T12" fmla="*/ 32 w 74"/>
                <a:gd name="T13" fmla="*/ 1 h 76"/>
                <a:gd name="T14" fmla="*/ 35 w 74"/>
                <a:gd name="T15" fmla="*/ 9 h 76"/>
                <a:gd name="T16" fmla="*/ 15 w 74"/>
                <a:gd name="T17" fmla="*/ 58 h 76"/>
                <a:gd name="T18" fmla="*/ 68 w 74"/>
                <a:gd name="T19" fmla="*/ 64 h 76"/>
                <a:gd name="T20" fmla="*/ 74 w 74"/>
                <a:gd name="T21" fmla="*/ 70 h 76"/>
                <a:gd name="T22" fmla="*/ 68 w 74"/>
                <a:gd name="T23"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76">
                  <a:moveTo>
                    <a:pt x="68" y="76"/>
                  </a:moveTo>
                  <a:cubicBezTo>
                    <a:pt x="67" y="76"/>
                    <a:pt x="67" y="76"/>
                    <a:pt x="67" y="76"/>
                  </a:cubicBezTo>
                  <a:cubicBezTo>
                    <a:pt x="6" y="70"/>
                    <a:pt x="6" y="70"/>
                    <a:pt x="6" y="70"/>
                  </a:cubicBezTo>
                  <a:cubicBezTo>
                    <a:pt x="4" y="69"/>
                    <a:pt x="2" y="68"/>
                    <a:pt x="1" y="67"/>
                  </a:cubicBezTo>
                  <a:cubicBezTo>
                    <a:pt x="1" y="65"/>
                    <a:pt x="0" y="63"/>
                    <a:pt x="1" y="61"/>
                  </a:cubicBezTo>
                  <a:cubicBezTo>
                    <a:pt x="24" y="5"/>
                    <a:pt x="24" y="5"/>
                    <a:pt x="24" y="5"/>
                  </a:cubicBezTo>
                  <a:cubicBezTo>
                    <a:pt x="25" y="1"/>
                    <a:pt x="29" y="0"/>
                    <a:pt x="32" y="1"/>
                  </a:cubicBezTo>
                  <a:cubicBezTo>
                    <a:pt x="35" y="2"/>
                    <a:pt x="36" y="6"/>
                    <a:pt x="35" y="9"/>
                  </a:cubicBezTo>
                  <a:cubicBezTo>
                    <a:pt x="15" y="58"/>
                    <a:pt x="15" y="58"/>
                    <a:pt x="15" y="58"/>
                  </a:cubicBezTo>
                  <a:cubicBezTo>
                    <a:pt x="68" y="64"/>
                    <a:pt x="68" y="64"/>
                    <a:pt x="68" y="64"/>
                  </a:cubicBezTo>
                  <a:cubicBezTo>
                    <a:pt x="71" y="64"/>
                    <a:pt x="74" y="67"/>
                    <a:pt x="74" y="70"/>
                  </a:cubicBezTo>
                  <a:cubicBezTo>
                    <a:pt x="73" y="73"/>
                    <a:pt x="71" y="76"/>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4" name="Freeform 52">
              <a:extLst>
                <a:ext uri="{FF2B5EF4-FFF2-40B4-BE49-F238E27FC236}">
                  <a16:creationId xmlns:a16="http://schemas.microsoft.com/office/drawing/2014/main" id="{94001084-CEE8-44A7-850A-D8F591CA6FDB}"/>
                </a:ext>
              </a:extLst>
            </p:cNvPr>
            <p:cNvSpPr>
              <a:spLocks/>
            </p:cNvSpPr>
            <p:nvPr/>
          </p:nvSpPr>
          <p:spPr bwMode="auto">
            <a:xfrm>
              <a:off x="6599" y="491"/>
              <a:ext cx="269" cy="81"/>
            </a:xfrm>
            <a:custGeom>
              <a:avLst/>
              <a:gdLst>
                <a:gd name="T0" fmla="*/ 175 w 182"/>
                <a:gd name="T1" fmla="*/ 55 h 55"/>
                <a:gd name="T2" fmla="*/ 171 w 182"/>
                <a:gd name="T3" fmla="*/ 53 h 55"/>
                <a:gd name="T4" fmla="*/ 94 w 182"/>
                <a:gd name="T5" fmla="*/ 14 h 55"/>
                <a:gd name="T6" fmla="*/ 11 w 182"/>
                <a:gd name="T7" fmla="*/ 41 h 55"/>
                <a:gd name="T8" fmla="*/ 2 w 182"/>
                <a:gd name="T9" fmla="*/ 40 h 55"/>
                <a:gd name="T10" fmla="*/ 3 w 182"/>
                <a:gd name="T11" fmla="*/ 32 h 55"/>
                <a:gd name="T12" fmla="*/ 94 w 182"/>
                <a:gd name="T13" fmla="*/ 2 h 55"/>
                <a:gd name="T14" fmla="*/ 180 w 182"/>
                <a:gd name="T15" fmla="*/ 45 h 55"/>
                <a:gd name="T16" fmla="*/ 179 w 182"/>
                <a:gd name="T17" fmla="*/ 53 h 55"/>
                <a:gd name="T18" fmla="*/ 175 w 182"/>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2" h="55">
                  <a:moveTo>
                    <a:pt x="175" y="55"/>
                  </a:moveTo>
                  <a:cubicBezTo>
                    <a:pt x="174" y="55"/>
                    <a:pt x="172" y="54"/>
                    <a:pt x="171" y="53"/>
                  </a:cubicBezTo>
                  <a:cubicBezTo>
                    <a:pt x="151" y="30"/>
                    <a:pt x="124" y="16"/>
                    <a:pt x="94" y="14"/>
                  </a:cubicBezTo>
                  <a:cubicBezTo>
                    <a:pt x="63" y="12"/>
                    <a:pt x="34" y="21"/>
                    <a:pt x="11" y="41"/>
                  </a:cubicBezTo>
                  <a:cubicBezTo>
                    <a:pt x="8" y="43"/>
                    <a:pt x="4" y="43"/>
                    <a:pt x="2" y="40"/>
                  </a:cubicBezTo>
                  <a:cubicBezTo>
                    <a:pt x="0" y="38"/>
                    <a:pt x="0" y="34"/>
                    <a:pt x="3" y="32"/>
                  </a:cubicBezTo>
                  <a:cubicBezTo>
                    <a:pt x="28" y="10"/>
                    <a:pt x="61" y="0"/>
                    <a:pt x="94" y="2"/>
                  </a:cubicBezTo>
                  <a:cubicBezTo>
                    <a:pt x="128" y="4"/>
                    <a:pt x="159" y="20"/>
                    <a:pt x="180" y="45"/>
                  </a:cubicBezTo>
                  <a:cubicBezTo>
                    <a:pt x="182" y="47"/>
                    <a:pt x="182" y="51"/>
                    <a:pt x="179" y="53"/>
                  </a:cubicBezTo>
                  <a:cubicBezTo>
                    <a:pt x="178" y="54"/>
                    <a:pt x="177" y="55"/>
                    <a:pt x="175"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5" name="Freeform 53">
              <a:extLst>
                <a:ext uri="{FF2B5EF4-FFF2-40B4-BE49-F238E27FC236}">
                  <a16:creationId xmlns:a16="http://schemas.microsoft.com/office/drawing/2014/main" id="{D4C5C04E-5F93-418D-BB1F-AD7A61DFF085}"/>
                </a:ext>
              </a:extLst>
            </p:cNvPr>
            <p:cNvSpPr>
              <a:spLocks/>
            </p:cNvSpPr>
            <p:nvPr/>
          </p:nvSpPr>
          <p:spPr bwMode="auto">
            <a:xfrm>
              <a:off x="6568" y="754"/>
              <a:ext cx="108" cy="114"/>
            </a:xfrm>
            <a:custGeom>
              <a:avLst/>
              <a:gdLst>
                <a:gd name="T0" fmla="*/ 7 w 73"/>
                <a:gd name="T1" fmla="*/ 77 h 77"/>
                <a:gd name="T2" fmla="*/ 1 w 73"/>
                <a:gd name="T3" fmla="*/ 72 h 77"/>
                <a:gd name="T4" fmla="*/ 6 w 73"/>
                <a:gd name="T5" fmla="*/ 65 h 77"/>
                <a:gd name="T6" fmla="*/ 58 w 73"/>
                <a:gd name="T7" fmla="*/ 57 h 77"/>
                <a:gd name="T8" fmla="*/ 36 w 73"/>
                <a:gd name="T9" fmla="*/ 9 h 77"/>
                <a:gd name="T10" fmla="*/ 39 w 73"/>
                <a:gd name="T11" fmla="*/ 1 h 77"/>
                <a:gd name="T12" fmla="*/ 47 w 73"/>
                <a:gd name="T13" fmla="*/ 4 h 77"/>
                <a:gd name="T14" fmla="*/ 73 w 73"/>
                <a:gd name="T15" fmla="*/ 60 h 77"/>
                <a:gd name="T16" fmla="*/ 73 w 73"/>
                <a:gd name="T17" fmla="*/ 65 h 77"/>
                <a:gd name="T18" fmla="*/ 68 w 73"/>
                <a:gd name="T19" fmla="*/ 68 h 77"/>
                <a:gd name="T20" fmla="*/ 7 w 73"/>
                <a:gd name="T21" fmla="*/ 77 h 77"/>
                <a:gd name="T22" fmla="*/ 7 w 73"/>
                <a:gd name="T23"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77">
                  <a:moveTo>
                    <a:pt x="7" y="77"/>
                  </a:moveTo>
                  <a:cubicBezTo>
                    <a:pt x="4" y="77"/>
                    <a:pt x="1" y="75"/>
                    <a:pt x="1" y="72"/>
                  </a:cubicBezTo>
                  <a:cubicBezTo>
                    <a:pt x="0" y="69"/>
                    <a:pt x="2" y="66"/>
                    <a:pt x="6" y="65"/>
                  </a:cubicBezTo>
                  <a:cubicBezTo>
                    <a:pt x="58" y="57"/>
                    <a:pt x="58" y="57"/>
                    <a:pt x="58" y="57"/>
                  </a:cubicBezTo>
                  <a:cubicBezTo>
                    <a:pt x="36" y="9"/>
                    <a:pt x="36" y="9"/>
                    <a:pt x="36" y="9"/>
                  </a:cubicBezTo>
                  <a:cubicBezTo>
                    <a:pt x="35" y="6"/>
                    <a:pt x="36" y="2"/>
                    <a:pt x="39" y="1"/>
                  </a:cubicBezTo>
                  <a:cubicBezTo>
                    <a:pt x="42" y="0"/>
                    <a:pt x="46" y="1"/>
                    <a:pt x="47" y="4"/>
                  </a:cubicBezTo>
                  <a:cubicBezTo>
                    <a:pt x="73" y="60"/>
                    <a:pt x="73" y="60"/>
                    <a:pt x="73" y="60"/>
                  </a:cubicBezTo>
                  <a:cubicBezTo>
                    <a:pt x="73" y="61"/>
                    <a:pt x="73" y="63"/>
                    <a:pt x="73" y="65"/>
                  </a:cubicBezTo>
                  <a:cubicBezTo>
                    <a:pt x="72" y="67"/>
                    <a:pt x="70" y="68"/>
                    <a:pt x="68" y="68"/>
                  </a:cubicBezTo>
                  <a:cubicBezTo>
                    <a:pt x="7" y="77"/>
                    <a:pt x="7" y="77"/>
                    <a:pt x="7" y="77"/>
                  </a:cubicBezTo>
                  <a:cubicBezTo>
                    <a:pt x="7" y="77"/>
                    <a:pt x="7" y="77"/>
                    <a:pt x="7"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6" name="Freeform 54">
              <a:extLst>
                <a:ext uri="{FF2B5EF4-FFF2-40B4-BE49-F238E27FC236}">
                  <a16:creationId xmlns:a16="http://schemas.microsoft.com/office/drawing/2014/main" id="{B7DD2C44-5485-425F-80F9-2554424CF61F}"/>
                </a:ext>
              </a:extLst>
            </p:cNvPr>
            <p:cNvSpPr>
              <a:spLocks/>
            </p:cNvSpPr>
            <p:nvPr/>
          </p:nvSpPr>
          <p:spPr bwMode="auto">
            <a:xfrm>
              <a:off x="6532" y="612"/>
              <a:ext cx="144" cy="242"/>
            </a:xfrm>
            <a:custGeom>
              <a:avLst/>
              <a:gdLst>
                <a:gd name="T0" fmla="*/ 90 w 97"/>
                <a:gd name="T1" fmla="*/ 164 h 164"/>
                <a:gd name="T2" fmla="*/ 88 w 97"/>
                <a:gd name="T3" fmla="*/ 163 h 164"/>
                <a:gd name="T4" fmla="*/ 17 w 97"/>
                <a:gd name="T5" fmla="*/ 100 h 164"/>
                <a:gd name="T6" fmla="*/ 11 w 97"/>
                <a:gd name="T7" fmla="*/ 4 h 164"/>
                <a:gd name="T8" fmla="*/ 19 w 97"/>
                <a:gd name="T9" fmla="*/ 1 h 164"/>
                <a:gd name="T10" fmla="*/ 22 w 97"/>
                <a:gd name="T11" fmla="*/ 8 h 164"/>
                <a:gd name="T12" fmla="*/ 27 w 97"/>
                <a:gd name="T13" fmla="*/ 94 h 164"/>
                <a:gd name="T14" fmla="*/ 92 w 97"/>
                <a:gd name="T15" fmla="*/ 152 h 164"/>
                <a:gd name="T16" fmla="*/ 96 w 97"/>
                <a:gd name="T17" fmla="*/ 160 h 164"/>
                <a:gd name="T18" fmla="*/ 90 w 97"/>
                <a:gd name="T19"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64">
                  <a:moveTo>
                    <a:pt x="90" y="164"/>
                  </a:moveTo>
                  <a:cubicBezTo>
                    <a:pt x="90" y="164"/>
                    <a:pt x="89" y="164"/>
                    <a:pt x="88" y="163"/>
                  </a:cubicBezTo>
                  <a:cubicBezTo>
                    <a:pt x="57" y="152"/>
                    <a:pt x="31" y="130"/>
                    <a:pt x="17" y="100"/>
                  </a:cubicBezTo>
                  <a:cubicBezTo>
                    <a:pt x="2" y="70"/>
                    <a:pt x="0" y="36"/>
                    <a:pt x="11" y="4"/>
                  </a:cubicBezTo>
                  <a:cubicBezTo>
                    <a:pt x="12" y="1"/>
                    <a:pt x="16" y="0"/>
                    <a:pt x="19" y="1"/>
                  </a:cubicBezTo>
                  <a:cubicBezTo>
                    <a:pt x="22" y="2"/>
                    <a:pt x="23" y="5"/>
                    <a:pt x="22" y="8"/>
                  </a:cubicBezTo>
                  <a:cubicBezTo>
                    <a:pt x="12" y="37"/>
                    <a:pt x="14" y="67"/>
                    <a:pt x="27" y="94"/>
                  </a:cubicBezTo>
                  <a:cubicBezTo>
                    <a:pt x="41" y="121"/>
                    <a:pt x="64" y="142"/>
                    <a:pt x="92" y="152"/>
                  </a:cubicBezTo>
                  <a:cubicBezTo>
                    <a:pt x="96" y="153"/>
                    <a:pt x="97" y="157"/>
                    <a:pt x="96" y="160"/>
                  </a:cubicBezTo>
                  <a:cubicBezTo>
                    <a:pt x="95" y="162"/>
                    <a:pt x="93" y="164"/>
                    <a:pt x="90" y="1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77" name="Titel 2">
            <a:extLst>
              <a:ext uri="{FF2B5EF4-FFF2-40B4-BE49-F238E27FC236}">
                <a16:creationId xmlns:a16="http://schemas.microsoft.com/office/drawing/2014/main" id="{5C3ACD3F-44B9-498E-9CCB-C7D632310AC5}"/>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sp>
        <p:nvSpPr>
          <p:cNvPr id="78" name="TextBox 203">
            <a:extLst>
              <a:ext uri="{FF2B5EF4-FFF2-40B4-BE49-F238E27FC236}">
                <a16:creationId xmlns:a16="http://schemas.microsoft.com/office/drawing/2014/main" id="{C3EACA14-A79D-4F97-B5BB-A1DD931E8E24}"/>
              </a:ext>
            </a:extLst>
          </p:cNvPr>
          <p:cNvSpPr txBox="1"/>
          <p:nvPr/>
        </p:nvSpPr>
        <p:spPr>
          <a:xfrm>
            <a:off x="10041370" y="6318298"/>
            <a:ext cx="24385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Beheer </a:t>
            </a:r>
            <a:r>
              <a:rPr kumimoji="0" lang="en-US" sz="1600" b="0" i="0" u="none" strike="noStrike" kern="1200" cap="none" spc="0" normalizeH="0" baseline="0" noProof="0" dirty="0" smtClean="0">
                <a:ln>
                  <a:noFill/>
                </a:ln>
                <a:solidFill>
                  <a:srgbClr val="FFFFFF">
                    <a:lumMod val="50000"/>
                  </a:srgbClr>
                </a:solidFill>
                <a:effectLst/>
                <a:uLnTx/>
                <a:uFillTx/>
                <a:latin typeface="Avenir LT Std 35 Light"/>
                <a:ea typeface="+mn-ea"/>
                <a:cs typeface="+mn-cs"/>
              </a:rPr>
              <a:t>instrumenten</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pic>
        <p:nvPicPr>
          <p:cNvPr id="12290"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57688" y="5796866"/>
            <a:ext cx="485775" cy="48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858908"/>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Beheermodule</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 (1/2)</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880850" y="3234481"/>
            <a:ext cx="4335586" cy="1492186"/>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nl-NL" sz="1400" dirty="0">
                <a:solidFill>
                  <a:srgbClr val="000000"/>
                </a:solidFill>
                <a:latin typeface="Avenir LT Std 35 Light"/>
                <a:cs typeface="Arial" pitchFamily="34" charset="0"/>
              </a:rPr>
              <a:t>Dit subonderdeel van de beheermodule gaat over het gemakkelijk kunnen toevoegen, aanpassen en verwijderen van gegevensvelden. Er is keuze uit platte tekstvelden en </a:t>
            </a:r>
            <a:r>
              <a:rPr lang="nl-NL" sz="1400" dirty="0" smtClean="0">
                <a:solidFill>
                  <a:srgbClr val="000000"/>
                </a:solidFill>
                <a:latin typeface="Avenir LT Std 35 Light"/>
                <a:cs typeface="Arial" pitchFamily="34" charset="0"/>
              </a:rPr>
              <a:t>dropdownmenu’s</a:t>
            </a:r>
            <a:r>
              <a:rPr lang="nl-NL" sz="1400" dirty="0">
                <a:solidFill>
                  <a:srgbClr val="000000"/>
                </a:solidFill>
                <a:latin typeface="Avenir LT Std 35 Light"/>
                <a:cs typeface="Arial" pitchFamily="34" charset="0"/>
              </a:rPr>
              <a:t>. Ook kan ingesteld worden dat bepaalde velden verplicht zijn en is het mogelijk om gegevensvalidatie toe te passen op </a:t>
            </a:r>
            <a:r>
              <a:rPr lang="nl-NL" sz="1400" dirty="0" smtClean="0">
                <a:solidFill>
                  <a:srgbClr val="000000"/>
                </a:solidFill>
                <a:latin typeface="Avenir LT Std 35 Light"/>
                <a:cs typeface="Arial" pitchFamily="34" charset="0"/>
              </a:rPr>
              <a:t>velden</a:t>
            </a:r>
            <a:r>
              <a:rPr lang="nl-NL" sz="1400" dirty="0">
                <a:solidFill>
                  <a:srgbClr val="000000"/>
                </a:solidFill>
                <a:latin typeface="Avenir LT Std 35 Light"/>
                <a:cs typeface="Arial" pitchFamily="34" charset="0"/>
              </a:rPr>
              <a:t>.</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880850" y="1279349"/>
            <a:ext cx="4335586" cy="1872000"/>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nl-NL" sz="1400" dirty="0">
                <a:solidFill>
                  <a:prstClr val="black"/>
                </a:solidFill>
                <a:latin typeface="Avenir LT Std 35 Light"/>
                <a:cs typeface="Arial" panose="020B0604020202020204" pitchFamily="34" charset="0"/>
              </a:rPr>
              <a:t>In dit subonderdeel van de beheermodule kunnen gemakkelijk nieuwe gebruikers worden aangemaakt en </a:t>
            </a:r>
            <a:r>
              <a:rPr lang="nl-NL" sz="1400" dirty="0" smtClean="0">
                <a:solidFill>
                  <a:prstClr val="black"/>
                </a:solidFill>
                <a:latin typeface="Avenir LT Std 35 Light"/>
                <a:cs typeface="Arial" panose="020B0604020202020204" pitchFamily="34" charset="0"/>
              </a:rPr>
              <a:t>worden gekoppeld </a:t>
            </a:r>
            <a:r>
              <a:rPr lang="nl-NL" sz="1400" dirty="0">
                <a:solidFill>
                  <a:prstClr val="black"/>
                </a:solidFill>
                <a:latin typeface="Avenir LT Std 35 Light"/>
                <a:cs typeface="Arial" panose="020B0604020202020204" pitchFamily="34" charset="0"/>
              </a:rPr>
              <a:t>aan rollen of autorisatieniveaus. Het is mogelijk om een bestaand ingericht profiel aan een nieuwe gebruiker te hangen indien deze gebruiker dezelfde rechten heeft als een reeds bestaande gebruiker. Ook kunnen rechten, rollen en autorisatieniveaus gemakkelijk aangepast worden.</a:t>
            </a:r>
            <a:endPar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461878"/>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41776" y="4297886"/>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353395" y="1304950"/>
            <a:ext cx="0" cy="5004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644059" y="1279347"/>
            <a:ext cx="1404000" cy="18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venir LT Std 35 Light"/>
                <a:ea typeface="+mn-ea"/>
                <a:cs typeface="+mn-cs"/>
              </a:rPr>
              <a:t>Autorisatie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venir LT Std 35 Light"/>
                <a:ea typeface="+mn-ea"/>
                <a:cs typeface="+mn-cs"/>
              </a:rPr>
              <a:t>beheer</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02" name="Rectangle 101">
            <a:extLst>
              <a:ext uri="{FF2B5EF4-FFF2-40B4-BE49-F238E27FC236}">
                <a16:creationId xmlns:a16="http://schemas.microsoft.com/office/drawing/2014/main" id="{63205422-AC32-45DC-B723-E0471362C5B3}"/>
              </a:ext>
            </a:extLst>
          </p:cNvPr>
          <p:cNvSpPr/>
          <p:nvPr/>
        </p:nvSpPr>
        <p:spPr>
          <a:xfrm>
            <a:off x="644059" y="3235907"/>
            <a:ext cx="1404000" cy="14921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FFFFFF"/>
                </a:solidFill>
                <a:latin typeface="Avenir LT Std 35 Light"/>
              </a:rPr>
              <a:t>Gegevens-beheer</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grpSp>
        <p:nvGrpSpPr>
          <p:cNvPr id="93" name="Group 118">
            <a:extLst>
              <a:ext uri="{FF2B5EF4-FFF2-40B4-BE49-F238E27FC236}">
                <a16:creationId xmlns:a16="http://schemas.microsoft.com/office/drawing/2014/main" id="{B411430D-188C-4B9D-AF8A-5D5C8286E0BA}"/>
              </a:ext>
            </a:extLst>
          </p:cNvPr>
          <p:cNvGrpSpPr>
            <a:grpSpLocks noChangeAspect="1"/>
          </p:cNvGrpSpPr>
          <p:nvPr/>
        </p:nvGrpSpPr>
        <p:grpSpPr bwMode="auto">
          <a:xfrm>
            <a:off x="10775204" y="332191"/>
            <a:ext cx="450717" cy="446573"/>
            <a:chOff x="2399" y="2994"/>
            <a:chExt cx="435" cy="431"/>
          </a:xfrm>
          <a:solidFill>
            <a:schemeClr val="bg1">
              <a:lumMod val="85000"/>
            </a:schemeClr>
          </a:solidFill>
        </p:grpSpPr>
        <p:sp>
          <p:nvSpPr>
            <p:cNvPr id="100" name="Freeform 119">
              <a:extLst>
                <a:ext uri="{FF2B5EF4-FFF2-40B4-BE49-F238E27FC236}">
                  <a16:creationId xmlns:a16="http://schemas.microsoft.com/office/drawing/2014/main" id="{9965FC30-6DFD-45AC-BE01-022CB670ED02}"/>
                </a:ext>
              </a:extLst>
            </p:cNvPr>
            <p:cNvSpPr>
              <a:spLocks noEditPoints="1"/>
            </p:cNvSpPr>
            <p:nvPr/>
          </p:nvSpPr>
          <p:spPr bwMode="auto">
            <a:xfrm>
              <a:off x="2412" y="3237"/>
              <a:ext cx="181" cy="180"/>
            </a:xfrm>
            <a:custGeom>
              <a:avLst/>
              <a:gdLst>
                <a:gd name="T0" fmla="*/ 26 w 123"/>
                <a:gd name="T1" fmla="*/ 122 h 122"/>
                <a:gd name="T2" fmla="*/ 26 w 123"/>
                <a:gd name="T3" fmla="*/ 122 h 122"/>
                <a:gd name="T4" fmla="*/ 9 w 123"/>
                <a:gd name="T5" fmla="*/ 115 h 122"/>
                <a:gd name="T6" fmla="*/ 9 w 123"/>
                <a:gd name="T7" fmla="*/ 81 h 122"/>
                <a:gd name="T8" fmla="*/ 88 w 123"/>
                <a:gd name="T9" fmla="*/ 3 h 122"/>
                <a:gd name="T10" fmla="*/ 96 w 123"/>
                <a:gd name="T11" fmla="*/ 3 h 122"/>
                <a:gd name="T12" fmla="*/ 122 w 123"/>
                <a:gd name="T13" fmla="*/ 28 h 122"/>
                <a:gd name="T14" fmla="*/ 123 w 123"/>
                <a:gd name="T15" fmla="*/ 32 h 122"/>
                <a:gd name="T16" fmla="*/ 122 w 123"/>
                <a:gd name="T17" fmla="*/ 37 h 122"/>
                <a:gd name="T18" fmla="*/ 43 w 123"/>
                <a:gd name="T19" fmla="*/ 115 h 122"/>
                <a:gd name="T20" fmla="*/ 43 w 123"/>
                <a:gd name="T21" fmla="*/ 115 h 122"/>
                <a:gd name="T22" fmla="*/ 26 w 123"/>
                <a:gd name="T23" fmla="*/ 122 h 122"/>
                <a:gd name="T24" fmla="*/ 92 w 123"/>
                <a:gd name="T25" fmla="*/ 15 h 122"/>
                <a:gd name="T26" fmla="*/ 17 w 123"/>
                <a:gd name="T27" fmla="*/ 90 h 122"/>
                <a:gd name="T28" fmla="*/ 17 w 123"/>
                <a:gd name="T29" fmla="*/ 107 h 122"/>
                <a:gd name="T30" fmla="*/ 26 w 123"/>
                <a:gd name="T31" fmla="*/ 110 h 122"/>
                <a:gd name="T32" fmla="*/ 34 w 123"/>
                <a:gd name="T33" fmla="*/ 107 h 122"/>
                <a:gd name="T34" fmla="*/ 109 w 123"/>
                <a:gd name="T35" fmla="*/ 32 h 122"/>
                <a:gd name="T36" fmla="*/ 92 w 123"/>
                <a:gd name="T37"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22">
                  <a:moveTo>
                    <a:pt x="26" y="122"/>
                  </a:moveTo>
                  <a:cubicBezTo>
                    <a:pt x="26" y="122"/>
                    <a:pt x="26" y="122"/>
                    <a:pt x="26" y="122"/>
                  </a:cubicBezTo>
                  <a:cubicBezTo>
                    <a:pt x="19" y="122"/>
                    <a:pt x="13" y="120"/>
                    <a:pt x="9" y="115"/>
                  </a:cubicBezTo>
                  <a:cubicBezTo>
                    <a:pt x="0" y="106"/>
                    <a:pt x="0" y="91"/>
                    <a:pt x="9" y="81"/>
                  </a:cubicBezTo>
                  <a:cubicBezTo>
                    <a:pt x="88" y="3"/>
                    <a:pt x="88" y="3"/>
                    <a:pt x="88" y="3"/>
                  </a:cubicBezTo>
                  <a:cubicBezTo>
                    <a:pt x="90" y="0"/>
                    <a:pt x="94" y="0"/>
                    <a:pt x="96" y="3"/>
                  </a:cubicBezTo>
                  <a:cubicBezTo>
                    <a:pt x="122" y="28"/>
                    <a:pt x="122" y="28"/>
                    <a:pt x="122" y="28"/>
                  </a:cubicBezTo>
                  <a:cubicBezTo>
                    <a:pt x="123" y="29"/>
                    <a:pt x="123" y="31"/>
                    <a:pt x="123" y="32"/>
                  </a:cubicBezTo>
                  <a:cubicBezTo>
                    <a:pt x="123" y="34"/>
                    <a:pt x="123" y="35"/>
                    <a:pt x="122" y="37"/>
                  </a:cubicBezTo>
                  <a:cubicBezTo>
                    <a:pt x="43" y="115"/>
                    <a:pt x="43" y="115"/>
                    <a:pt x="43" y="115"/>
                  </a:cubicBezTo>
                  <a:cubicBezTo>
                    <a:pt x="43" y="115"/>
                    <a:pt x="43" y="115"/>
                    <a:pt x="43" y="115"/>
                  </a:cubicBezTo>
                  <a:cubicBezTo>
                    <a:pt x="38" y="120"/>
                    <a:pt x="32" y="122"/>
                    <a:pt x="26" y="122"/>
                  </a:cubicBezTo>
                  <a:close/>
                  <a:moveTo>
                    <a:pt x="92" y="15"/>
                  </a:moveTo>
                  <a:cubicBezTo>
                    <a:pt x="17" y="90"/>
                    <a:pt x="17" y="90"/>
                    <a:pt x="17" y="90"/>
                  </a:cubicBezTo>
                  <a:cubicBezTo>
                    <a:pt x="13" y="95"/>
                    <a:pt x="13" y="102"/>
                    <a:pt x="17" y="107"/>
                  </a:cubicBezTo>
                  <a:cubicBezTo>
                    <a:pt x="20" y="109"/>
                    <a:pt x="23" y="111"/>
                    <a:pt x="26" y="110"/>
                  </a:cubicBezTo>
                  <a:cubicBezTo>
                    <a:pt x="29" y="110"/>
                    <a:pt x="32" y="109"/>
                    <a:pt x="34" y="107"/>
                  </a:cubicBezTo>
                  <a:cubicBezTo>
                    <a:pt x="109" y="32"/>
                    <a:pt x="109" y="32"/>
                    <a:pt x="109" y="32"/>
                  </a:cubicBezTo>
                  <a:lnTo>
                    <a:pt x="92"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1" name="Freeform 120">
              <a:extLst>
                <a:ext uri="{FF2B5EF4-FFF2-40B4-BE49-F238E27FC236}">
                  <a16:creationId xmlns:a16="http://schemas.microsoft.com/office/drawing/2014/main" id="{557FB36A-CD5E-4502-A605-485E8F928CF0}"/>
                </a:ext>
              </a:extLst>
            </p:cNvPr>
            <p:cNvSpPr>
              <a:spLocks/>
            </p:cNvSpPr>
            <p:nvPr/>
          </p:nvSpPr>
          <p:spPr bwMode="auto">
            <a:xfrm>
              <a:off x="2520" y="3219"/>
              <a:ext cx="94" cy="93"/>
            </a:xfrm>
            <a:custGeom>
              <a:avLst/>
              <a:gdLst>
                <a:gd name="T0" fmla="*/ 57 w 64"/>
                <a:gd name="T1" fmla="*/ 63 h 63"/>
                <a:gd name="T2" fmla="*/ 53 w 64"/>
                <a:gd name="T3" fmla="*/ 61 h 63"/>
                <a:gd name="T4" fmla="*/ 2 w 64"/>
                <a:gd name="T5" fmla="*/ 10 h 63"/>
                <a:gd name="T6" fmla="*/ 2 w 64"/>
                <a:gd name="T7" fmla="*/ 2 h 63"/>
                <a:gd name="T8" fmla="*/ 11 w 64"/>
                <a:gd name="T9" fmla="*/ 2 h 63"/>
                <a:gd name="T10" fmla="*/ 61 w 64"/>
                <a:gd name="T11" fmla="*/ 53 h 63"/>
                <a:gd name="T12" fmla="*/ 61 w 64"/>
                <a:gd name="T13" fmla="*/ 61 h 63"/>
                <a:gd name="T14" fmla="*/ 57 w 64"/>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3">
                  <a:moveTo>
                    <a:pt x="57" y="63"/>
                  </a:moveTo>
                  <a:cubicBezTo>
                    <a:pt x="56" y="63"/>
                    <a:pt x="54" y="62"/>
                    <a:pt x="53" y="61"/>
                  </a:cubicBezTo>
                  <a:cubicBezTo>
                    <a:pt x="2" y="10"/>
                    <a:pt x="2" y="10"/>
                    <a:pt x="2" y="10"/>
                  </a:cubicBezTo>
                  <a:cubicBezTo>
                    <a:pt x="0" y="8"/>
                    <a:pt x="0" y="4"/>
                    <a:pt x="2" y="2"/>
                  </a:cubicBezTo>
                  <a:cubicBezTo>
                    <a:pt x="4" y="0"/>
                    <a:pt x="8" y="0"/>
                    <a:pt x="11" y="2"/>
                  </a:cubicBezTo>
                  <a:cubicBezTo>
                    <a:pt x="61" y="53"/>
                    <a:pt x="61" y="53"/>
                    <a:pt x="61" y="53"/>
                  </a:cubicBezTo>
                  <a:cubicBezTo>
                    <a:pt x="64" y="55"/>
                    <a:pt x="64" y="59"/>
                    <a:pt x="61" y="61"/>
                  </a:cubicBezTo>
                  <a:cubicBezTo>
                    <a:pt x="60" y="62"/>
                    <a:pt x="59" y="63"/>
                    <a:pt x="5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2" name="Freeform 121">
              <a:extLst>
                <a:ext uri="{FF2B5EF4-FFF2-40B4-BE49-F238E27FC236}">
                  <a16:creationId xmlns:a16="http://schemas.microsoft.com/office/drawing/2014/main" id="{B3A3100D-E19A-4408-B894-3C459DD2E056}"/>
                </a:ext>
              </a:extLst>
            </p:cNvPr>
            <p:cNvSpPr>
              <a:spLocks/>
            </p:cNvSpPr>
            <p:nvPr/>
          </p:nvSpPr>
          <p:spPr bwMode="auto">
            <a:xfrm>
              <a:off x="2559" y="3069"/>
              <a:ext cx="203" cy="203"/>
            </a:xfrm>
            <a:custGeom>
              <a:avLst/>
              <a:gdLst>
                <a:gd name="T0" fmla="*/ 14 w 203"/>
                <a:gd name="T1" fmla="*/ 203 h 203"/>
                <a:gd name="T2" fmla="*/ 0 w 203"/>
                <a:gd name="T3" fmla="*/ 190 h 203"/>
                <a:gd name="T4" fmla="*/ 191 w 203"/>
                <a:gd name="T5" fmla="*/ 0 h 203"/>
                <a:gd name="T6" fmla="*/ 203 w 203"/>
                <a:gd name="T7" fmla="*/ 14 h 203"/>
                <a:gd name="T8" fmla="*/ 14 w 203"/>
                <a:gd name="T9" fmla="*/ 203 h 203"/>
              </a:gdLst>
              <a:ahLst/>
              <a:cxnLst>
                <a:cxn ang="0">
                  <a:pos x="T0" y="T1"/>
                </a:cxn>
                <a:cxn ang="0">
                  <a:pos x="T2" y="T3"/>
                </a:cxn>
                <a:cxn ang="0">
                  <a:pos x="T4" y="T5"/>
                </a:cxn>
                <a:cxn ang="0">
                  <a:pos x="T6" y="T7"/>
                </a:cxn>
                <a:cxn ang="0">
                  <a:pos x="T8" y="T9"/>
                </a:cxn>
              </a:cxnLst>
              <a:rect l="0" t="0" r="r" b="b"/>
              <a:pathLst>
                <a:path w="203" h="203">
                  <a:moveTo>
                    <a:pt x="14" y="203"/>
                  </a:moveTo>
                  <a:lnTo>
                    <a:pt x="0" y="190"/>
                  </a:lnTo>
                  <a:lnTo>
                    <a:pt x="191" y="0"/>
                  </a:lnTo>
                  <a:lnTo>
                    <a:pt x="203" y="14"/>
                  </a:lnTo>
                  <a:lnTo>
                    <a:pt x="14"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3" name="Freeform 122">
              <a:extLst>
                <a:ext uri="{FF2B5EF4-FFF2-40B4-BE49-F238E27FC236}">
                  <a16:creationId xmlns:a16="http://schemas.microsoft.com/office/drawing/2014/main" id="{CB43D1EC-37C9-4E22-B787-7F20462B932D}"/>
                </a:ext>
              </a:extLst>
            </p:cNvPr>
            <p:cNvSpPr>
              <a:spLocks noEditPoints="1"/>
            </p:cNvSpPr>
            <p:nvPr/>
          </p:nvSpPr>
          <p:spPr bwMode="auto">
            <a:xfrm>
              <a:off x="2723" y="3000"/>
              <a:ext cx="108" cy="106"/>
            </a:xfrm>
            <a:custGeom>
              <a:avLst/>
              <a:gdLst>
                <a:gd name="T0" fmla="*/ 36 w 73"/>
                <a:gd name="T1" fmla="*/ 72 h 72"/>
                <a:gd name="T2" fmla="*/ 32 w 73"/>
                <a:gd name="T3" fmla="*/ 70 h 72"/>
                <a:gd name="T4" fmla="*/ 2 w 73"/>
                <a:gd name="T5" fmla="*/ 40 h 72"/>
                <a:gd name="T6" fmla="*/ 0 w 73"/>
                <a:gd name="T7" fmla="*/ 35 h 72"/>
                <a:gd name="T8" fmla="*/ 3 w 73"/>
                <a:gd name="T9" fmla="*/ 31 h 72"/>
                <a:gd name="T10" fmla="*/ 45 w 73"/>
                <a:gd name="T11" fmla="*/ 2 h 72"/>
                <a:gd name="T12" fmla="*/ 53 w 73"/>
                <a:gd name="T13" fmla="*/ 2 h 72"/>
                <a:gd name="T14" fmla="*/ 71 w 73"/>
                <a:gd name="T15" fmla="*/ 20 h 72"/>
                <a:gd name="T16" fmla="*/ 72 w 73"/>
                <a:gd name="T17" fmla="*/ 28 h 72"/>
                <a:gd name="T18" fmla="*/ 41 w 73"/>
                <a:gd name="T19" fmla="*/ 69 h 72"/>
                <a:gd name="T20" fmla="*/ 36 w 73"/>
                <a:gd name="T21" fmla="*/ 72 h 72"/>
                <a:gd name="T22" fmla="*/ 36 w 73"/>
                <a:gd name="T23" fmla="*/ 72 h 72"/>
                <a:gd name="T24" fmla="*/ 16 w 73"/>
                <a:gd name="T25" fmla="*/ 37 h 72"/>
                <a:gd name="T26" fmla="*/ 35 w 73"/>
                <a:gd name="T27" fmla="*/ 57 h 72"/>
                <a:gd name="T28" fmla="*/ 59 w 73"/>
                <a:gd name="T29" fmla="*/ 25 h 72"/>
                <a:gd name="T30" fmla="*/ 48 w 73"/>
                <a:gd name="T31" fmla="*/ 14 h 72"/>
                <a:gd name="T32" fmla="*/ 16 w 73"/>
                <a:gd name="T33" fmla="*/ 3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72">
                  <a:moveTo>
                    <a:pt x="36" y="72"/>
                  </a:moveTo>
                  <a:cubicBezTo>
                    <a:pt x="34" y="72"/>
                    <a:pt x="33" y="71"/>
                    <a:pt x="32" y="70"/>
                  </a:cubicBezTo>
                  <a:cubicBezTo>
                    <a:pt x="2" y="40"/>
                    <a:pt x="2" y="40"/>
                    <a:pt x="2" y="40"/>
                  </a:cubicBezTo>
                  <a:cubicBezTo>
                    <a:pt x="1" y="39"/>
                    <a:pt x="0" y="37"/>
                    <a:pt x="0" y="35"/>
                  </a:cubicBezTo>
                  <a:cubicBezTo>
                    <a:pt x="1" y="34"/>
                    <a:pt x="1" y="32"/>
                    <a:pt x="3" y="31"/>
                  </a:cubicBezTo>
                  <a:cubicBezTo>
                    <a:pt x="45" y="2"/>
                    <a:pt x="45" y="2"/>
                    <a:pt x="45" y="2"/>
                  </a:cubicBezTo>
                  <a:cubicBezTo>
                    <a:pt x="48" y="0"/>
                    <a:pt x="51" y="0"/>
                    <a:pt x="53" y="2"/>
                  </a:cubicBezTo>
                  <a:cubicBezTo>
                    <a:pt x="71" y="20"/>
                    <a:pt x="71" y="20"/>
                    <a:pt x="71" y="20"/>
                  </a:cubicBezTo>
                  <a:cubicBezTo>
                    <a:pt x="73" y="22"/>
                    <a:pt x="73" y="26"/>
                    <a:pt x="72" y="28"/>
                  </a:cubicBezTo>
                  <a:cubicBezTo>
                    <a:pt x="41" y="69"/>
                    <a:pt x="41" y="69"/>
                    <a:pt x="41" y="69"/>
                  </a:cubicBezTo>
                  <a:cubicBezTo>
                    <a:pt x="40" y="71"/>
                    <a:pt x="38" y="72"/>
                    <a:pt x="36" y="72"/>
                  </a:cubicBezTo>
                  <a:cubicBezTo>
                    <a:pt x="36" y="72"/>
                    <a:pt x="36" y="72"/>
                    <a:pt x="36" y="72"/>
                  </a:cubicBezTo>
                  <a:close/>
                  <a:moveTo>
                    <a:pt x="16" y="37"/>
                  </a:moveTo>
                  <a:cubicBezTo>
                    <a:pt x="35" y="57"/>
                    <a:pt x="35" y="57"/>
                    <a:pt x="35" y="57"/>
                  </a:cubicBezTo>
                  <a:cubicBezTo>
                    <a:pt x="59" y="25"/>
                    <a:pt x="59" y="25"/>
                    <a:pt x="59" y="25"/>
                  </a:cubicBezTo>
                  <a:cubicBezTo>
                    <a:pt x="48" y="14"/>
                    <a:pt x="48" y="14"/>
                    <a:pt x="48" y="14"/>
                  </a:cubicBezTo>
                  <a:lnTo>
                    <a:pt x="16"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4" name="Freeform 123">
              <a:extLst>
                <a:ext uri="{FF2B5EF4-FFF2-40B4-BE49-F238E27FC236}">
                  <a16:creationId xmlns:a16="http://schemas.microsoft.com/office/drawing/2014/main" id="{B509E216-A709-40E8-AF5A-370F57E04AA7}"/>
                </a:ext>
              </a:extLst>
            </p:cNvPr>
            <p:cNvSpPr>
              <a:spLocks/>
            </p:cNvSpPr>
            <p:nvPr/>
          </p:nvSpPr>
          <p:spPr bwMode="auto">
            <a:xfrm>
              <a:off x="2399" y="2994"/>
              <a:ext cx="224" cy="225"/>
            </a:xfrm>
            <a:custGeom>
              <a:avLst/>
              <a:gdLst>
                <a:gd name="T0" fmla="*/ 118 w 152"/>
                <a:gd name="T1" fmla="*/ 152 h 152"/>
                <a:gd name="T2" fmla="*/ 76 w 152"/>
                <a:gd name="T3" fmla="*/ 110 h 152"/>
                <a:gd name="T4" fmla="*/ 20 w 152"/>
                <a:gd name="T5" fmla="*/ 97 h 152"/>
                <a:gd name="T6" fmla="*/ 9 w 152"/>
                <a:gd name="T7" fmla="*/ 38 h 152"/>
                <a:gd name="T8" fmla="*/ 13 w 152"/>
                <a:gd name="T9" fmla="*/ 35 h 152"/>
                <a:gd name="T10" fmla="*/ 18 w 152"/>
                <a:gd name="T11" fmla="*/ 36 h 152"/>
                <a:gd name="T12" fmla="*/ 41 w 152"/>
                <a:gd name="T13" fmla="*/ 58 h 152"/>
                <a:gd name="T14" fmla="*/ 57 w 152"/>
                <a:gd name="T15" fmla="*/ 58 h 152"/>
                <a:gd name="T16" fmla="*/ 57 w 152"/>
                <a:gd name="T17" fmla="*/ 42 h 152"/>
                <a:gd name="T18" fmla="*/ 36 w 152"/>
                <a:gd name="T19" fmla="*/ 18 h 152"/>
                <a:gd name="T20" fmla="*/ 35 w 152"/>
                <a:gd name="T21" fmla="*/ 13 h 152"/>
                <a:gd name="T22" fmla="*/ 38 w 152"/>
                <a:gd name="T23" fmla="*/ 9 h 152"/>
                <a:gd name="T24" fmla="*/ 97 w 152"/>
                <a:gd name="T25" fmla="*/ 20 h 152"/>
                <a:gd name="T26" fmla="*/ 110 w 152"/>
                <a:gd name="T27" fmla="*/ 76 h 152"/>
                <a:gd name="T28" fmla="*/ 152 w 152"/>
                <a:gd name="T29" fmla="*/ 118 h 152"/>
                <a:gd name="T30" fmla="*/ 143 w 152"/>
                <a:gd name="T31" fmla="*/ 126 h 152"/>
                <a:gd name="T32" fmla="*/ 98 w 152"/>
                <a:gd name="T33" fmla="*/ 82 h 152"/>
                <a:gd name="T34" fmla="*/ 97 w 152"/>
                <a:gd name="T35" fmla="*/ 75 h 152"/>
                <a:gd name="T36" fmla="*/ 88 w 152"/>
                <a:gd name="T37" fmla="*/ 29 h 152"/>
                <a:gd name="T38" fmla="*/ 51 w 152"/>
                <a:gd name="T39" fmla="*/ 17 h 152"/>
                <a:gd name="T40" fmla="*/ 67 w 152"/>
                <a:gd name="T41" fmla="*/ 36 h 152"/>
                <a:gd name="T42" fmla="*/ 69 w 152"/>
                <a:gd name="T43" fmla="*/ 40 h 152"/>
                <a:gd name="T44" fmla="*/ 69 w 152"/>
                <a:gd name="T45" fmla="*/ 64 h 152"/>
                <a:gd name="T46" fmla="*/ 63 w 152"/>
                <a:gd name="T47" fmla="*/ 70 h 152"/>
                <a:gd name="T48" fmla="*/ 39 w 152"/>
                <a:gd name="T49" fmla="*/ 70 h 152"/>
                <a:gd name="T50" fmla="*/ 35 w 152"/>
                <a:gd name="T51" fmla="*/ 68 h 152"/>
                <a:gd name="T52" fmla="*/ 17 w 152"/>
                <a:gd name="T53" fmla="*/ 52 h 152"/>
                <a:gd name="T54" fmla="*/ 29 w 152"/>
                <a:gd name="T55" fmla="*/ 89 h 152"/>
                <a:gd name="T56" fmla="*/ 75 w 152"/>
                <a:gd name="T57" fmla="*/ 97 h 152"/>
                <a:gd name="T58" fmla="*/ 81 w 152"/>
                <a:gd name="T59" fmla="*/ 99 h 152"/>
                <a:gd name="T60" fmla="*/ 126 w 152"/>
                <a:gd name="T61" fmla="*/ 144 h 152"/>
                <a:gd name="T62" fmla="*/ 118 w 152"/>
                <a:gd name="T63"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2" h="152">
                  <a:moveTo>
                    <a:pt x="118" y="152"/>
                  </a:moveTo>
                  <a:cubicBezTo>
                    <a:pt x="76" y="110"/>
                    <a:pt x="76" y="110"/>
                    <a:pt x="76" y="110"/>
                  </a:cubicBezTo>
                  <a:cubicBezTo>
                    <a:pt x="56" y="117"/>
                    <a:pt x="35" y="112"/>
                    <a:pt x="20" y="97"/>
                  </a:cubicBezTo>
                  <a:cubicBezTo>
                    <a:pt x="5" y="82"/>
                    <a:pt x="0" y="59"/>
                    <a:pt x="9" y="38"/>
                  </a:cubicBezTo>
                  <a:cubicBezTo>
                    <a:pt x="9" y="37"/>
                    <a:pt x="11" y="35"/>
                    <a:pt x="13" y="35"/>
                  </a:cubicBezTo>
                  <a:cubicBezTo>
                    <a:pt x="15" y="34"/>
                    <a:pt x="17" y="35"/>
                    <a:pt x="18" y="36"/>
                  </a:cubicBezTo>
                  <a:cubicBezTo>
                    <a:pt x="41" y="58"/>
                    <a:pt x="41" y="58"/>
                    <a:pt x="41" y="58"/>
                  </a:cubicBezTo>
                  <a:cubicBezTo>
                    <a:pt x="57" y="58"/>
                    <a:pt x="57" y="58"/>
                    <a:pt x="57" y="58"/>
                  </a:cubicBezTo>
                  <a:cubicBezTo>
                    <a:pt x="57" y="42"/>
                    <a:pt x="57" y="42"/>
                    <a:pt x="57" y="42"/>
                  </a:cubicBezTo>
                  <a:cubicBezTo>
                    <a:pt x="36" y="18"/>
                    <a:pt x="36" y="18"/>
                    <a:pt x="36" y="18"/>
                  </a:cubicBezTo>
                  <a:cubicBezTo>
                    <a:pt x="35" y="17"/>
                    <a:pt x="34" y="15"/>
                    <a:pt x="35" y="13"/>
                  </a:cubicBezTo>
                  <a:cubicBezTo>
                    <a:pt x="35" y="11"/>
                    <a:pt x="36" y="10"/>
                    <a:pt x="38" y="9"/>
                  </a:cubicBezTo>
                  <a:cubicBezTo>
                    <a:pt x="59" y="0"/>
                    <a:pt x="81" y="5"/>
                    <a:pt x="97" y="20"/>
                  </a:cubicBezTo>
                  <a:cubicBezTo>
                    <a:pt x="111" y="35"/>
                    <a:pt x="116" y="56"/>
                    <a:pt x="110" y="76"/>
                  </a:cubicBezTo>
                  <a:cubicBezTo>
                    <a:pt x="152" y="118"/>
                    <a:pt x="152" y="118"/>
                    <a:pt x="152" y="118"/>
                  </a:cubicBezTo>
                  <a:cubicBezTo>
                    <a:pt x="143" y="126"/>
                    <a:pt x="143" y="126"/>
                    <a:pt x="143" y="126"/>
                  </a:cubicBezTo>
                  <a:cubicBezTo>
                    <a:pt x="98" y="82"/>
                    <a:pt x="98" y="82"/>
                    <a:pt x="98" y="82"/>
                  </a:cubicBezTo>
                  <a:cubicBezTo>
                    <a:pt x="97" y="80"/>
                    <a:pt x="96" y="77"/>
                    <a:pt x="97" y="75"/>
                  </a:cubicBezTo>
                  <a:cubicBezTo>
                    <a:pt x="104" y="59"/>
                    <a:pt x="100" y="41"/>
                    <a:pt x="88" y="29"/>
                  </a:cubicBezTo>
                  <a:cubicBezTo>
                    <a:pt x="78" y="19"/>
                    <a:pt x="64" y="15"/>
                    <a:pt x="51" y="17"/>
                  </a:cubicBezTo>
                  <a:cubicBezTo>
                    <a:pt x="67" y="36"/>
                    <a:pt x="67" y="36"/>
                    <a:pt x="67" y="36"/>
                  </a:cubicBezTo>
                  <a:cubicBezTo>
                    <a:pt x="68" y="37"/>
                    <a:pt x="69" y="38"/>
                    <a:pt x="69" y="40"/>
                  </a:cubicBezTo>
                  <a:cubicBezTo>
                    <a:pt x="69" y="64"/>
                    <a:pt x="69" y="64"/>
                    <a:pt x="69" y="64"/>
                  </a:cubicBezTo>
                  <a:cubicBezTo>
                    <a:pt x="69" y="67"/>
                    <a:pt x="66" y="70"/>
                    <a:pt x="63" y="70"/>
                  </a:cubicBezTo>
                  <a:cubicBezTo>
                    <a:pt x="39" y="70"/>
                    <a:pt x="39" y="70"/>
                    <a:pt x="39" y="70"/>
                  </a:cubicBezTo>
                  <a:cubicBezTo>
                    <a:pt x="37" y="70"/>
                    <a:pt x="36" y="69"/>
                    <a:pt x="35" y="68"/>
                  </a:cubicBezTo>
                  <a:cubicBezTo>
                    <a:pt x="17" y="52"/>
                    <a:pt x="17" y="52"/>
                    <a:pt x="17" y="52"/>
                  </a:cubicBezTo>
                  <a:cubicBezTo>
                    <a:pt x="15" y="65"/>
                    <a:pt x="19" y="79"/>
                    <a:pt x="29" y="89"/>
                  </a:cubicBezTo>
                  <a:cubicBezTo>
                    <a:pt x="41" y="101"/>
                    <a:pt x="59" y="104"/>
                    <a:pt x="75" y="97"/>
                  </a:cubicBezTo>
                  <a:cubicBezTo>
                    <a:pt x="77" y="96"/>
                    <a:pt x="80" y="97"/>
                    <a:pt x="81" y="99"/>
                  </a:cubicBezTo>
                  <a:cubicBezTo>
                    <a:pt x="126" y="144"/>
                    <a:pt x="126" y="144"/>
                    <a:pt x="126" y="144"/>
                  </a:cubicBezTo>
                  <a:lnTo>
                    <a:pt x="118" y="1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5" name="Freeform 124">
              <a:extLst>
                <a:ext uri="{FF2B5EF4-FFF2-40B4-BE49-F238E27FC236}">
                  <a16:creationId xmlns:a16="http://schemas.microsoft.com/office/drawing/2014/main" id="{0A62D66E-4C56-4A10-B60B-4EAEBAD25C43}"/>
                </a:ext>
              </a:extLst>
            </p:cNvPr>
            <p:cNvSpPr>
              <a:spLocks/>
            </p:cNvSpPr>
            <p:nvPr/>
          </p:nvSpPr>
          <p:spPr bwMode="auto">
            <a:xfrm>
              <a:off x="2610" y="3206"/>
              <a:ext cx="224" cy="219"/>
            </a:xfrm>
            <a:custGeom>
              <a:avLst/>
              <a:gdLst>
                <a:gd name="T0" fmla="*/ 94 w 152"/>
                <a:gd name="T1" fmla="*/ 148 h 148"/>
                <a:gd name="T2" fmla="*/ 55 w 152"/>
                <a:gd name="T3" fmla="*/ 132 h 148"/>
                <a:gd name="T4" fmla="*/ 43 w 152"/>
                <a:gd name="T5" fmla="*/ 77 h 148"/>
                <a:gd name="T6" fmla="*/ 0 w 152"/>
                <a:gd name="T7" fmla="*/ 34 h 148"/>
                <a:gd name="T8" fmla="*/ 9 w 152"/>
                <a:gd name="T9" fmla="*/ 26 h 148"/>
                <a:gd name="T10" fmla="*/ 54 w 152"/>
                <a:gd name="T11" fmla="*/ 71 h 148"/>
                <a:gd name="T12" fmla="*/ 55 w 152"/>
                <a:gd name="T13" fmla="*/ 77 h 148"/>
                <a:gd name="T14" fmla="*/ 64 w 152"/>
                <a:gd name="T15" fmla="*/ 124 h 148"/>
                <a:gd name="T16" fmla="*/ 101 w 152"/>
                <a:gd name="T17" fmla="*/ 135 h 148"/>
                <a:gd name="T18" fmla="*/ 84 w 152"/>
                <a:gd name="T19" fmla="*/ 117 h 148"/>
                <a:gd name="T20" fmla="*/ 82 w 152"/>
                <a:gd name="T21" fmla="*/ 113 h 148"/>
                <a:gd name="T22" fmla="*/ 82 w 152"/>
                <a:gd name="T23" fmla="*/ 89 h 148"/>
                <a:gd name="T24" fmla="*/ 88 w 152"/>
                <a:gd name="T25" fmla="*/ 83 h 148"/>
                <a:gd name="T26" fmla="*/ 112 w 152"/>
                <a:gd name="T27" fmla="*/ 83 h 148"/>
                <a:gd name="T28" fmla="*/ 116 w 152"/>
                <a:gd name="T29" fmla="*/ 84 h 148"/>
                <a:gd name="T30" fmla="*/ 135 w 152"/>
                <a:gd name="T31" fmla="*/ 102 h 148"/>
                <a:gd name="T32" fmla="*/ 123 w 152"/>
                <a:gd name="T33" fmla="*/ 64 h 148"/>
                <a:gd name="T34" fmla="*/ 77 w 152"/>
                <a:gd name="T35" fmla="*/ 55 h 148"/>
                <a:gd name="T36" fmla="*/ 71 w 152"/>
                <a:gd name="T37" fmla="*/ 54 h 148"/>
                <a:gd name="T38" fmla="*/ 26 w 152"/>
                <a:gd name="T39" fmla="*/ 9 h 148"/>
                <a:gd name="T40" fmla="*/ 34 w 152"/>
                <a:gd name="T41" fmla="*/ 0 h 148"/>
                <a:gd name="T42" fmla="*/ 76 w 152"/>
                <a:gd name="T43" fmla="*/ 43 h 148"/>
                <a:gd name="T44" fmla="*/ 132 w 152"/>
                <a:gd name="T45" fmla="*/ 56 h 148"/>
                <a:gd name="T46" fmla="*/ 143 w 152"/>
                <a:gd name="T47" fmla="*/ 115 h 148"/>
                <a:gd name="T48" fmla="*/ 139 w 152"/>
                <a:gd name="T49" fmla="*/ 118 h 148"/>
                <a:gd name="T50" fmla="*/ 134 w 152"/>
                <a:gd name="T51" fmla="*/ 117 h 148"/>
                <a:gd name="T52" fmla="*/ 110 w 152"/>
                <a:gd name="T53" fmla="*/ 95 h 148"/>
                <a:gd name="T54" fmla="*/ 94 w 152"/>
                <a:gd name="T55" fmla="*/ 95 h 148"/>
                <a:gd name="T56" fmla="*/ 94 w 152"/>
                <a:gd name="T57" fmla="*/ 110 h 148"/>
                <a:gd name="T58" fmla="*/ 117 w 152"/>
                <a:gd name="T59" fmla="*/ 134 h 148"/>
                <a:gd name="T60" fmla="*/ 118 w 152"/>
                <a:gd name="T61" fmla="*/ 139 h 148"/>
                <a:gd name="T62" fmla="*/ 115 w 152"/>
                <a:gd name="T63" fmla="*/ 144 h 148"/>
                <a:gd name="T64" fmla="*/ 94 w 152"/>
                <a:gd name="T65"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8">
                  <a:moveTo>
                    <a:pt x="94" y="148"/>
                  </a:moveTo>
                  <a:cubicBezTo>
                    <a:pt x="80" y="148"/>
                    <a:pt x="66" y="142"/>
                    <a:pt x="55" y="132"/>
                  </a:cubicBezTo>
                  <a:cubicBezTo>
                    <a:pt x="41" y="117"/>
                    <a:pt x="36" y="96"/>
                    <a:pt x="43" y="77"/>
                  </a:cubicBezTo>
                  <a:cubicBezTo>
                    <a:pt x="0" y="34"/>
                    <a:pt x="0" y="34"/>
                    <a:pt x="0" y="34"/>
                  </a:cubicBezTo>
                  <a:cubicBezTo>
                    <a:pt x="9" y="26"/>
                    <a:pt x="9" y="26"/>
                    <a:pt x="9" y="26"/>
                  </a:cubicBezTo>
                  <a:cubicBezTo>
                    <a:pt x="54" y="71"/>
                    <a:pt x="54" y="71"/>
                    <a:pt x="54" y="71"/>
                  </a:cubicBezTo>
                  <a:cubicBezTo>
                    <a:pt x="55" y="73"/>
                    <a:pt x="56" y="75"/>
                    <a:pt x="55" y="77"/>
                  </a:cubicBezTo>
                  <a:cubicBezTo>
                    <a:pt x="48" y="93"/>
                    <a:pt x="52" y="111"/>
                    <a:pt x="64" y="124"/>
                  </a:cubicBezTo>
                  <a:cubicBezTo>
                    <a:pt x="74" y="133"/>
                    <a:pt x="88" y="138"/>
                    <a:pt x="101" y="135"/>
                  </a:cubicBezTo>
                  <a:cubicBezTo>
                    <a:pt x="84" y="117"/>
                    <a:pt x="84" y="117"/>
                    <a:pt x="84" y="117"/>
                  </a:cubicBezTo>
                  <a:cubicBezTo>
                    <a:pt x="83" y="116"/>
                    <a:pt x="82" y="114"/>
                    <a:pt x="82" y="113"/>
                  </a:cubicBezTo>
                  <a:cubicBezTo>
                    <a:pt x="82" y="89"/>
                    <a:pt x="82" y="89"/>
                    <a:pt x="82" y="89"/>
                  </a:cubicBezTo>
                  <a:cubicBezTo>
                    <a:pt x="82" y="85"/>
                    <a:pt x="85" y="83"/>
                    <a:pt x="88" y="83"/>
                  </a:cubicBezTo>
                  <a:cubicBezTo>
                    <a:pt x="112" y="83"/>
                    <a:pt x="112" y="83"/>
                    <a:pt x="112" y="83"/>
                  </a:cubicBezTo>
                  <a:cubicBezTo>
                    <a:pt x="114" y="83"/>
                    <a:pt x="115" y="83"/>
                    <a:pt x="116" y="84"/>
                  </a:cubicBezTo>
                  <a:cubicBezTo>
                    <a:pt x="135" y="102"/>
                    <a:pt x="135" y="102"/>
                    <a:pt x="135" y="102"/>
                  </a:cubicBezTo>
                  <a:cubicBezTo>
                    <a:pt x="138" y="88"/>
                    <a:pt x="133" y="74"/>
                    <a:pt x="123" y="64"/>
                  </a:cubicBezTo>
                  <a:cubicBezTo>
                    <a:pt x="111" y="52"/>
                    <a:pt x="93" y="48"/>
                    <a:pt x="77" y="55"/>
                  </a:cubicBezTo>
                  <a:cubicBezTo>
                    <a:pt x="75" y="56"/>
                    <a:pt x="72" y="56"/>
                    <a:pt x="71" y="54"/>
                  </a:cubicBezTo>
                  <a:cubicBezTo>
                    <a:pt x="26" y="9"/>
                    <a:pt x="26" y="9"/>
                    <a:pt x="26" y="9"/>
                  </a:cubicBezTo>
                  <a:cubicBezTo>
                    <a:pt x="34" y="0"/>
                    <a:pt x="34" y="0"/>
                    <a:pt x="34" y="0"/>
                  </a:cubicBezTo>
                  <a:cubicBezTo>
                    <a:pt x="76" y="43"/>
                    <a:pt x="76" y="43"/>
                    <a:pt x="76" y="43"/>
                  </a:cubicBezTo>
                  <a:cubicBezTo>
                    <a:pt x="96" y="36"/>
                    <a:pt x="117" y="41"/>
                    <a:pt x="132" y="56"/>
                  </a:cubicBezTo>
                  <a:cubicBezTo>
                    <a:pt x="147" y="71"/>
                    <a:pt x="152" y="94"/>
                    <a:pt x="143" y="115"/>
                  </a:cubicBezTo>
                  <a:cubicBezTo>
                    <a:pt x="143" y="117"/>
                    <a:pt x="141" y="118"/>
                    <a:pt x="139" y="118"/>
                  </a:cubicBezTo>
                  <a:cubicBezTo>
                    <a:pt x="137" y="119"/>
                    <a:pt x="135" y="118"/>
                    <a:pt x="134" y="117"/>
                  </a:cubicBezTo>
                  <a:cubicBezTo>
                    <a:pt x="110" y="95"/>
                    <a:pt x="110" y="95"/>
                    <a:pt x="110" y="95"/>
                  </a:cubicBezTo>
                  <a:cubicBezTo>
                    <a:pt x="94" y="95"/>
                    <a:pt x="94" y="95"/>
                    <a:pt x="94" y="95"/>
                  </a:cubicBezTo>
                  <a:cubicBezTo>
                    <a:pt x="94" y="110"/>
                    <a:pt x="94" y="110"/>
                    <a:pt x="94" y="110"/>
                  </a:cubicBezTo>
                  <a:cubicBezTo>
                    <a:pt x="117" y="134"/>
                    <a:pt x="117" y="134"/>
                    <a:pt x="117" y="134"/>
                  </a:cubicBezTo>
                  <a:cubicBezTo>
                    <a:pt x="118" y="135"/>
                    <a:pt x="119" y="137"/>
                    <a:pt x="118" y="139"/>
                  </a:cubicBezTo>
                  <a:cubicBezTo>
                    <a:pt x="118" y="141"/>
                    <a:pt x="117" y="143"/>
                    <a:pt x="115" y="144"/>
                  </a:cubicBezTo>
                  <a:cubicBezTo>
                    <a:pt x="108" y="146"/>
                    <a:pt x="101" y="148"/>
                    <a:pt x="94" y="1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16" name="Group 38">
            <a:extLst>
              <a:ext uri="{FF2B5EF4-FFF2-40B4-BE49-F238E27FC236}">
                <a16:creationId xmlns:a16="http://schemas.microsoft.com/office/drawing/2014/main" id="{E95DFBF7-520D-4108-8AB5-1AA049123DD2}"/>
              </a:ext>
            </a:extLst>
          </p:cNvPr>
          <p:cNvGrpSpPr>
            <a:grpSpLocks noChangeAspect="1"/>
          </p:cNvGrpSpPr>
          <p:nvPr/>
        </p:nvGrpSpPr>
        <p:grpSpPr bwMode="auto">
          <a:xfrm>
            <a:off x="11428849" y="314644"/>
            <a:ext cx="469230" cy="481666"/>
            <a:chOff x="4482" y="439"/>
            <a:chExt cx="415" cy="426"/>
          </a:xfrm>
          <a:solidFill>
            <a:schemeClr val="bg1">
              <a:lumMod val="85000"/>
            </a:schemeClr>
          </a:solidFill>
        </p:grpSpPr>
        <p:sp>
          <p:nvSpPr>
            <p:cNvPr id="117" name="Freeform 39">
              <a:extLst>
                <a:ext uri="{FF2B5EF4-FFF2-40B4-BE49-F238E27FC236}">
                  <a16:creationId xmlns:a16="http://schemas.microsoft.com/office/drawing/2014/main" id="{1680DE6B-4E14-4BB2-97A3-778C3AA505B9}"/>
                </a:ext>
              </a:extLst>
            </p:cNvPr>
            <p:cNvSpPr>
              <a:spLocks noEditPoints="1"/>
            </p:cNvSpPr>
            <p:nvPr/>
          </p:nvSpPr>
          <p:spPr bwMode="auto">
            <a:xfrm>
              <a:off x="4651" y="439"/>
              <a:ext cx="246" cy="249"/>
            </a:xfrm>
            <a:custGeom>
              <a:avLst/>
              <a:gdLst>
                <a:gd name="T0" fmla="*/ 66 w 166"/>
                <a:gd name="T1" fmla="*/ 168 h 168"/>
                <a:gd name="T2" fmla="*/ 60 w 166"/>
                <a:gd name="T3" fmla="*/ 146 h 168"/>
                <a:gd name="T4" fmla="*/ 27 w 166"/>
                <a:gd name="T5" fmla="*/ 143 h 168"/>
                <a:gd name="T6" fmla="*/ 1 w 166"/>
                <a:gd name="T7" fmla="*/ 110 h 168"/>
                <a:gd name="T8" fmla="*/ 3 w 166"/>
                <a:gd name="T9" fmla="*/ 102 h 168"/>
                <a:gd name="T10" fmla="*/ 18 w 166"/>
                <a:gd name="T11" fmla="*/ 74 h 168"/>
                <a:gd name="T12" fmla="*/ 1 w 166"/>
                <a:gd name="T13" fmla="*/ 62 h 168"/>
                <a:gd name="T14" fmla="*/ 20 w 166"/>
                <a:gd name="T15" fmla="*/ 26 h 168"/>
                <a:gd name="T16" fmla="*/ 42 w 166"/>
                <a:gd name="T17" fmla="*/ 32 h 168"/>
                <a:gd name="T18" fmla="*/ 60 w 166"/>
                <a:gd name="T19" fmla="*/ 6 h 168"/>
                <a:gd name="T20" fmla="*/ 102 w 166"/>
                <a:gd name="T21" fmla="*/ 0 h 168"/>
                <a:gd name="T22" fmla="*/ 108 w 166"/>
                <a:gd name="T23" fmla="*/ 23 h 168"/>
                <a:gd name="T24" fmla="*/ 139 w 166"/>
                <a:gd name="T25" fmla="*/ 24 h 168"/>
                <a:gd name="T26" fmla="*/ 147 w 166"/>
                <a:gd name="T27" fmla="*/ 26 h 168"/>
                <a:gd name="T28" fmla="*/ 165 w 166"/>
                <a:gd name="T29" fmla="*/ 62 h 168"/>
                <a:gd name="T30" fmla="*/ 148 w 166"/>
                <a:gd name="T31" fmla="*/ 74 h 168"/>
                <a:gd name="T32" fmla="*/ 163 w 166"/>
                <a:gd name="T33" fmla="*/ 102 h 168"/>
                <a:gd name="T34" fmla="*/ 165 w 166"/>
                <a:gd name="T35" fmla="*/ 110 h 168"/>
                <a:gd name="T36" fmla="*/ 143 w 166"/>
                <a:gd name="T37" fmla="*/ 144 h 168"/>
                <a:gd name="T38" fmla="*/ 125 w 166"/>
                <a:gd name="T39" fmla="*/ 135 h 168"/>
                <a:gd name="T40" fmla="*/ 108 w 166"/>
                <a:gd name="T41" fmla="*/ 162 h 168"/>
                <a:gd name="T42" fmla="*/ 72 w 166"/>
                <a:gd name="T43" fmla="*/ 156 h 168"/>
                <a:gd name="T44" fmla="*/ 96 w 166"/>
                <a:gd name="T45" fmla="*/ 141 h 168"/>
                <a:gd name="T46" fmla="*/ 120 w 166"/>
                <a:gd name="T47" fmla="*/ 123 h 168"/>
                <a:gd name="T48" fmla="*/ 139 w 166"/>
                <a:gd name="T49" fmla="*/ 130 h 168"/>
                <a:gd name="T50" fmla="*/ 139 w 166"/>
                <a:gd name="T51" fmla="*/ 102 h 168"/>
                <a:gd name="T52" fmla="*/ 136 w 166"/>
                <a:gd name="T53" fmla="*/ 72 h 168"/>
                <a:gd name="T54" fmla="*/ 151 w 166"/>
                <a:gd name="T55" fmla="*/ 58 h 168"/>
                <a:gd name="T56" fmla="*/ 127 w 166"/>
                <a:gd name="T57" fmla="*/ 45 h 168"/>
                <a:gd name="T58" fmla="*/ 100 w 166"/>
                <a:gd name="T59" fmla="*/ 32 h 168"/>
                <a:gd name="T60" fmla="*/ 96 w 166"/>
                <a:gd name="T61" fmla="*/ 12 h 168"/>
                <a:gd name="T62" fmla="*/ 72 w 166"/>
                <a:gd name="T63" fmla="*/ 26 h 168"/>
                <a:gd name="T64" fmla="*/ 48 w 166"/>
                <a:gd name="T65" fmla="*/ 44 h 168"/>
                <a:gd name="T66" fmla="*/ 27 w 166"/>
                <a:gd name="T67" fmla="*/ 37 h 168"/>
                <a:gd name="T68" fmla="*/ 28 w 166"/>
                <a:gd name="T69" fmla="*/ 65 h 168"/>
                <a:gd name="T70" fmla="*/ 30 w 166"/>
                <a:gd name="T71" fmla="*/ 95 h 168"/>
                <a:gd name="T72" fmla="*/ 15 w 166"/>
                <a:gd name="T73" fmla="*/ 109 h 168"/>
                <a:gd name="T74" fmla="*/ 40 w 166"/>
                <a:gd name="T75" fmla="*/ 123 h 168"/>
                <a:gd name="T76" fmla="*/ 68 w 166"/>
                <a:gd name="T77" fmla="*/ 135 h 168"/>
                <a:gd name="T78" fmla="*/ 72 w 166"/>
                <a:gd name="T79" fmla="*/ 1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168">
                  <a:moveTo>
                    <a:pt x="102" y="168"/>
                  </a:moveTo>
                  <a:cubicBezTo>
                    <a:pt x="66" y="168"/>
                    <a:pt x="66" y="168"/>
                    <a:pt x="66" y="168"/>
                  </a:cubicBezTo>
                  <a:cubicBezTo>
                    <a:pt x="63" y="168"/>
                    <a:pt x="60" y="165"/>
                    <a:pt x="60" y="162"/>
                  </a:cubicBezTo>
                  <a:cubicBezTo>
                    <a:pt x="60" y="146"/>
                    <a:pt x="60" y="146"/>
                    <a:pt x="60" y="146"/>
                  </a:cubicBezTo>
                  <a:cubicBezTo>
                    <a:pt x="52" y="143"/>
                    <a:pt x="47" y="139"/>
                    <a:pt x="42" y="135"/>
                  </a:cubicBezTo>
                  <a:cubicBezTo>
                    <a:pt x="27" y="143"/>
                    <a:pt x="27" y="143"/>
                    <a:pt x="27" y="143"/>
                  </a:cubicBezTo>
                  <a:cubicBezTo>
                    <a:pt x="25" y="145"/>
                    <a:pt x="21" y="144"/>
                    <a:pt x="19" y="141"/>
                  </a:cubicBezTo>
                  <a:cubicBezTo>
                    <a:pt x="1" y="110"/>
                    <a:pt x="1" y="110"/>
                    <a:pt x="1" y="110"/>
                  </a:cubicBezTo>
                  <a:cubicBezTo>
                    <a:pt x="1" y="109"/>
                    <a:pt x="0" y="107"/>
                    <a:pt x="1" y="106"/>
                  </a:cubicBezTo>
                  <a:cubicBezTo>
                    <a:pt x="1" y="104"/>
                    <a:pt x="2" y="103"/>
                    <a:pt x="3" y="102"/>
                  </a:cubicBezTo>
                  <a:cubicBezTo>
                    <a:pt x="18" y="94"/>
                    <a:pt x="18" y="94"/>
                    <a:pt x="18" y="94"/>
                  </a:cubicBezTo>
                  <a:cubicBezTo>
                    <a:pt x="17" y="87"/>
                    <a:pt x="17" y="80"/>
                    <a:pt x="18" y="74"/>
                  </a:cubicBezTo>
                  <a:cubicBezTo>
                    <a:pt x="4" y="65"/>
                    <a:pt x="4" y="65"/>
                    <a:pt x="4" y="65"/>
                  </a:cubicBezTo>
                  <a:cubicBezTo>
                    <a:pt x="2" y="65"/>
                    <a:pt x="1" y="63"/>
                    <a:pt x="1" y="62"/>
                  </a:cubicBezTo>
                  <a:cubicBezTo>
                    <a:pt x="0" y="60"/>
                    <a:pt x="1" y="59"/>
                    <a:pt x="1" y="57"/>
                  </a:cubicBezTo>
                  <a:cubicBezTo>
                    <a:pt x="20" y="26"/>
                    <a:pt x="20" y="26"/>
                    <a:pt x="20" y="26"/>
                  </a:cubicBezTo>
                  <a:cubicBezTo>
                    <a:pt x="21" y="23"/>
                    <a:pt x="25" y="22"/>
                    <a:pt x="28" y="24"/>
                  </a:cubicBezTo>
                  <a:cubicBezTo>
                    <a:pt x="42" y="32"/>
                    <a:pt x="42" y="32"/>
                    <a:pt x="42" y="32"/>
                  </a:cubicBezTo>
                  <a:cubicBezTo>
                    <a:pt x="47" y="28"/>
                    <a:pt x="52" y="24"/>
                    <a:pt x="60" y="22"/>
                  </a:cubicBezTo>
                  <a:cubicBezTo>
                    <a:pt x="60" y="6"/>
                    <a:pt x="60" y="6"/>
                    <a:pt x="60" y="6"/>
                  </a:cubicBezTo>
                  <a:cubicBezTo>
                    <a:pt x="60" y="2"/>
                    <a:pt x="63" y="0"/>
                    <a:pt x="66" y="0"/>
                  </a:cubicBezTo>
                  <a:cubicBezTo>
                    <a:pt x="102" y="0"/>
                    <a:pt x="102" y="0"/>
                    <a:pt x="102" y="0"/>
                  </a:cubicBezTo>
                  <a:cubicBezTo>
                    <a:pt x="106" y="0"/>
                    <a:pt x="108" y="2"/>
                    <a:pt x="108" y="6"/>
                  </a:cubicBezTo>
                  <a:cubicBezTo>
                    <a:pt x="108" y="23"/>
                    <a:pt x="108" y="23"/>
                    <a:pt x="108" y="23"/>
                  </a:cubicBezTo>
                  <a:cubicBezTo>
                    <a:pt x="115" y="26"/>
                    <a:pt x="121" y="29"/>
                    <a:pt x="125" y="32"/>
                  </a:cubicBezTo>
                  <a:cubicBezTo>
                    <a:pt x="139" y="24"/>
                    <a:pt x="139" y="24"/>
                    <a:pt x="139" y="24"/>
                  </a:cubicBezTo>
                  <a:cubicBezTo>
                    <a:pt x="140" y="23"/>
                    <a:pt x="142" y="23"/>
                    <a:pt x="143" y="23"/>
                  </a:cubicBezTo>
                  <a:cubicBezTo>
                    <a:pt x="145" y="24"/>
                    <a:pt x="146" y="25"/>
                    <a:pt x="147" y="26"/>
                  </a:cubicBezTo>
                  <a:cubicBezTo>
                    <a:pt x="165" y="57"/>
                    <a:pt x="165" y="57"/>
                    <a:pt x="165" y="57"/>
                  </a:cubicBezTo>
                  <a:cubicBezTo>
                    <a:pt x="166" y="59"/>
                    <a:pt x="166" y="60"/>
                    <a:pt x="165" y="62"/>
                  </a:cubicBezTo>
                  <a:cubicBezTo>
                    <a:pt x="165" y="63"/>
                    <a:pt x="164" y="65"/>
                    <a:pt x="163" y="65"/>
                  </a:cubicBezTo>
                  <a:cubicBezTo>
                    <a:pt x="148" y="74"/>
                    <a:pt x="148" y="74"/>
                    <a:pt x="148" y="74"/>
                  </a:cubicBezTo>
                  <a:cubicBezTo>
                    <a:pt x="149" y="80"/>
                    <a:pt x="149" y="87"/>
                    <a:pt x="148" y="94"/>
                  </a:cubicBezTo>
                  <a:cubicBezTo>
                    <a:pt x="163" y="102"/>
                    <a:pt x="163" y="102"/>
                    <a:pt x="163" y="102"/>
                  </a:cubicBezTo>
                  <a:cubicBezTo>
                    <a:pt x="164" y="103"/>
                    <a:pt x="165" y="104"/>
                    <a:pt x="165" y="106"/>
                  </a:cubicBezTo>
                  <a:cubicBezTo>
                    <a:pt x="166" y="107"/>
                    <a:pt x="166" y="109"/>
                    <a:pt x="165" y="110"/>
                  </a:cubicBezTo>
                  <a:cubicBezTo>
                    <a:pt x="147" y="141"/>
                    <a:pt x="147" y="141"/>
                    <a:pt x="147" y="141"/>
                  </a:cubicBezTo>
                  <a:cubicBezTo>
                    <a:pt x="146" y="143"/>
                    <a:pt x="145" y="144"/>
                    <a:pt x="143" y="144"/>
                  </a:cubicBezTo>
                  <a:cubicBezTo>
                    <a:pt x="142" y="144"/>
                    <a:pt x="140" y="144"/>
                    <a:pt x="139" y="143"/>
                  </a:cubicBezTo>
                  <a:cubicBezTo>
                    <a:pt x="125" y="135"/>
                    <a:pt x="125" y="135"/>
                    <a:pt x="125" y="135"/>
                  </a:cubicBezTo>
                  <a:cubicBezTo>
                    <a:pt x="121" y="138"/>
                    <a:pt x="115" y="142"/>
                    <a:pt x="108" y="145"/>
                  </a:cubicBezTo>
                  <a:cubicBezTo>
                    <a:pt x="108" y="162"/>
                    <a:pt x="108" y="162"/>
                    <a:pt x="108" y="162"/>
                  </a:cubicBezTo>
                  <a:cubicBezTo>
                    <a:pt x="108" y="165"/>
                    <a:pt x="106" y="168"/>
                    <a:pt x="102" y="168"/>
                  </a:cubicBezTo>
                  <a:close/>
                  <a:moveTo>
                    <a:pt x="72" y="156"/>
                  </a:moveTo>
                  <a:cubicBezTo>
                    <a:pt x="96" y="156"/>
                    <a:pt x="96" y="156"/>
                    <a:pt x="96" y="156"/>
                  </a:cubicBezTo>
                  <a:cubicBezTo>
                    <a:pt x="96" y="141"/>
                    <a:pt x="96" y="141"/>
                    <a:pt x="96" y="141"/>
                  </a:cubicBezTo>
                  <a:cubicBezTo>
                    <a:pt x="96" y="139"/>
                    <a:pt x="98" y="136"/>
                    <a:pt x="100" y="135"/>
                  </a:cubicBezTo>
                  <a:cubicBezTo>
                    <a:pt x="109" y="131"/>
                    <a:pt x="116" y="127"/>
                    <a:pt x="120" y="123"/>
                  </a:cubicBezTo>
                  <a:cubicBezTo>
                    <a:pt x="122" y="122"/>
                    <a:pt x="125" y="121"/>
                    <a:pt x="127" y="123"/>
                  </a:cubicBezTo>
                  <a:cubicBezTo>
                    <a:pt x="139" y="130"/>
                    <a:pt x="139" y="130"/>
                    <a:pt x="139" y="130"/>
                  </a:cubicBezTo>
                  <a:cubicBezTo>
                    <a:pt x="151" y="109"/>
                    <a:pt x="151" y="109"/>
                    <a:pt x="151" y="109"/>
                  </a:cubicBezTo>
                  <a:cubicBezTo>
                    <a:pt x="139" y="102"/>
                    <a:pt x="139" y="102"/>
                    <a:pt x="139" y="102"/>
                  </a:cubicBezTo>
                  <a:cubicBezTo>
                    <a:pt x="136" y="101"/>
                    <a:pt x="135" y="98"/>
                    <a:pt x="136" y="95"/>
                  </a:cubicBezTo>
                  <a:cubicBezTo>
                    <a:pt x="137" y="87"/>
                    <a:pt x="137" y="80"/>
                    <a:pt x="136" y="72"/>
                  </a:cubicBezTo>
                  <a:cubicBezTo>
                    <a:pt x="135" y="69"/>
                    <a:pt x="136" y="67"/>
                    <a:pt x="139" y="65"/>
                  </a:cubicBezTo>
                  <a:cubicBezTo>
                    <a:pt x="151" y="58"/>
                    <a:pt x="151" y="58"/>
                    <a:pt x="151" y="58"/>
                  </a:cubicBezTo>
                  <a:cubicBezTo>
                    <a:pt x="139" y="37"/>
                    <a:pt x="139" y="37"/>
                    <a:pt x="139" y="37"/>
                  </a:cubicBezTo>
                  <a:cubicBezTo>
                    <a:pt x="127" y="45"/>
                    <a:pt x="127" y="45"/>
                    <a:pt x="127" y="45"/>
                  </a:cubicBezTo>
                  <a:cubicBezTo>
                    <a:pt x="125" y="46"/>
                    <a:pt x="122" y="46"/>
                    <a:pt x="120" y="44"/>
                  </a:cubicBezTo>
                  <a:cubicBezTo>
                    <a:pt x="116" y="40"/>
                    <a:pt x="109" y="36"/>
                    <a:pt x="100" y="32"/>
                  </a:cubicBezTo>
                  <a:cubicBezTo>
                    <a:pt x="98" y="31"/>
                    <a:pt x="96" y="29"/>
                    <a:pt x="96" y="26"/>
                  </a:cubicBezTo>
                  <a:cubicBezTo>
                    <a:pt x="96" y="12"/>
                    <a:pt x="96" y="12"/>
                    <a:pt x="96" y="12"/>
                  </a:cubicBezTo>
                  <a:cubicBezTo>
                    <a:pt x="72" y="12"/>
                    <a:pt x="72" y="12"/>
                    <a:pt x="72" y="12"/>
                  </a:cubicBezTo>
                  <a:cubicBezTo>
                    <a:pt x="72" y="26"/>
                    <a:pt x="72" y="26"/>
                    <a:pt x="72" y="26"/>
                  </a:cubicBezTo>
                  <a:cubicBezTo>
                    <a:pt x="72" y="29"/>
                    <a:pt x="71" y="32"/>
                    <a:pt x="68" y="32"/>
                  </a:cubicBezTo>
                  <a:cubicBezTo>
                    <a:pt x="57" y="35"/>
                    <a:pt x="54" y="38"/>
                    <a:pt x="48" y="44"/>
                  </a:cubicBezTo>
                  <a:cubicBezTo>
                    <a:pt x="46" y="45"/>
                    <a:pt x="43" y="46"/>
                    <a:pt x="40" y="45"/>
                  </a:cubicBezTo>
                  <a:cubicBezTo>
                    <a:pt x="27" y="37"/>
                    <a:pt x="27" y="37"/>
                    <a:pt x="27" y="37"/>
                  </a:cubicBezTo>
                  <a:cubicBezTo>
                    <a:pt x="15" y="58"/>
                    <a:pt x="15" y="58"/>
                    <a:pt x="15" y="58"/>
                  </a:cubicBezTo>
                  <a:cubicBezTo>
                    <a:pt x="28" y="65"/>
                    <a:pt x="28" y="65"/>
                    <a:pt x="28" y="65"/>
                  </a:cubicBezTo>
                  <a:cubicBezTo>
                    <a:pt x="30" y="67"/>
                    <a:pt x="31" y="69"/>
                    <a:pt x="30" y="72"/>
                  </a:cubicBezTo>
                  <a:cubicBezTo>
                    <a:pt x="29" y="80"/>
                    <a:pt x="29" y="88"/>
                    <a:pt x="30" y="95"/>
                  </a:cubicBezTo>
                  <a:cubicBezTo>
                    <a:pt x="31" y="98"/>
                    <a:pt x="30" y="101"/>
                    <a:pt x="28" y="102"/>
                  </a:cubicBezTo>
                  <a:cubicBezTo>
                    <a:pt x="15" y="109"/>
                    <a:pt x="15" y="109"/>
                    <a:pt x="15" y="109"/>
                  </a:cubicBezTo>
                  <a:cubicBezTo>
                    <a:pt x="27" y="130"/>
                    <a:pt x="27" y="130"/>
                    <a:pt x="27" y="130"/>
                  </a:cubicBezTo>
                  <a:cubicBezTo>
                    <a:pt x="40" y="123"/>
                    <a:pt x="40" y="123"/>
                    <a:pt x="40" y="123"/>
                  </a:cubicBezTo>
                  <a:cubicBezTo>
                    <a:pt x="43" y="121"/>
                    <a:pt x="45" y="122"/>
                    <a:pt x="47" y="123"/>
                  </a:cubicBezTo>
                  <a:cubicBezTo>
                    <a:pt x="54" y="129"/>
                    <a:pt x="57" y="133"/>
                    <a:pt x="68" y="135"/>
                  </a:cubicBezTo>
                  <a:cubicBezTo>
                    <a:pt x="71" y="136"/>
                    <a:pt x="72" y="138"/>
                    <a:pt x="72" y="141"/>
                  </a:cubicBezTo>
                  <a:lnTo>
                    <a:pt x="72"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8" name="Freeform 40">
              <a:extLst>
                <a:ext uri="{FF2B5EF4-FFF2-40B4-BE49-F238E27FC236}">
                  <a16:creationId xmlns:a16="http://schemas.microsoft.com/office/drawing/2014/main" id="{A512B5BD-DE5D-4266-8EBB-8DC5B7F94E93}"/>
                </a:ext>
              </a:extLst>
            </p:cNvPr>
            <p:cNvSpPr>
              <a:spLocks noEditPoints="1"/>
            </p:cNvSpPr>
            <p:nvPr/>
          </p:nvSpPr>
          <p:spPr bwMode="auto">
            <a:xfrm>
              <a:off x="4729" y="519"/>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9" name="Freeform 41">
              <a:extLst>
                <a:ext uri="{FF2B5EF4-FFF2-40B4-BE49-F238E27FC236}">
                  <a16:creationId xmlns:a16="http://schemas.microsoft.com/office/drawing/2014/main" id="{187D19CC-23A0-4C68-AE27-4B458F25AFF0}"/>
                </a:ext>
              </a:extLst>
            </p:cNvPr>
            <p:cNvSpPr>
              <a:spLocks noEditPoints="1"/>
            </p:cNvSpPr>
            <p:nvPr/>
          </p:nvSpPr>
          <p:spPr bwMode="auto">
            <a:xfrm>
              <a:off x="4482" y="617"/>
              <a:ext cx="246" cy="248"/>
            </a:xfrm>
            <a:custGeom>
              <a:avLst/>
              <a:gdLst>
                <a:gd name="T0" fmla="*/ 66 w 166"/>
                <a:gd name="T1" fmla="*/ 168 h 168"/>
                <a:gd name="T2" fmla="*/ 60 w 166"/>
                <a:gd name="T3" fmla="*/ 146 h 168"/>
                <a:gd name="T4" fmla="*/ 27 w 166"/>
                <a:gd name="T5" fmla="*/ 143 h 168"/>
                <a:gd name="T6" fmla="*/ 1 w 166"/>
                <a:gd name="T7" fmla="*/ 110 h 168"/>
                <a:gd name="T8" fmla="*/ 3 w 166"/>
                <a:gd name="T9" fmla="*/ 102 h 168"/>
                <a:gd name="T10" fmla="*/ 18 w 166"/>
                <a:gd name="T11" fmla="*/ 74 h 168"/>
                <a:gd name="T12" fmla="*/ 1 w 166"/>
                <a:gd name="T13" fmla="*/ 62 h 168"/>
                <a:gd name="T14" fmla="*/ 20 w 166"/>
                <a:gd name="T15" fmla="*/ 26 h 168"/>
                <a:gd name="T16" fmla="*/ 42 w 166"/>
                <a:gd name="T17" fmla="*/ 32 h 168"/>
                <a:gd name="T18" fmla="*/ 60 w 166"/>
                <a:gd name="T19" fmla="*/ 6 h 168"/>
                <a:gd name="T20" fmla="*/ 102 w 166"/>
                <a:gd name="T21" fmla="*/ 0 h 168"/>
                <a:gd name="T22" fmla="*/ 108 w 166"/>
                <a:gd name="T23" fmla="*/ 23 h 168"/>
                <a:gd name="T24" fmla="*/ 138 w 166"/>
                <a:gd name="T25" fmla="*/ 24 h 168"/>
                <a:gd name="T26" fmla="*/ 147 w 166"/>
                <a:gd name="T27" fmla="*/ 26 h 168"/>
                <a:gd name="T28" fmla="*/ 165 w 166"/>
                <a:gd name="T29" fmla="*/ 62 h 168"/>
                <a:gd name="T30" fmla="*/ 148 w 166"/>
                <a:gd name="T31" fmla="*/ 74 h 168"/>
                <a:gd name="T32" fmla="*/ 163 w 166"/>
                <a:gd name="T33" fmla="*/ 102 h 168"/>
                <a:gd name="T34" fmla="*/ 165 w 166"/>
                <a:gd name="T35" fmla="*/ 110 h 168"/>
                <a:gd name="T36" fmla="*/ 143 w 166"/>
                <a:gd name="T37" fmla="*/ 144 h 168"/>
                <a:gd name="T38" fmla="*/ 125 w 166"/>
                <a:gd name="T39" fmla="*/ 135 h 168"/>
                <a:gd name="T40" fmla="*/ 108 w 166"/>
                <a:gd name="T41" fmla="*/ 162 h 168"/>
                <a:gd name="T42" fmla="*/ 72 w 166"/>
                <a:gd name="T43" fmla="*/ 156 h 168"/>
                <a:gd name="T44" fmla="*/ 96 w 166"/>
                <a:gd name="T45" fmla="*/ 141 h 168"/>
                <a:gd name="T46" fmla="*/ 120 w 166"/>
                <a:gd name="T47" fmla="*/ 123 h 168"/>
                <a:gd name="T48" fmla="*/ 139 w 166"/>
                <a:gd name="T49" fmla="*/ 130 h 168"/>
                <a:gd name="T50" fmla="*/ 139 w 166"/>
                <a:gd name="T51" fmla="*/ 102 h 168"/>
                <a:gd name="T52" fmla="*/ 136 w 166"/>
                <a:gd name="T53" fmla="*/ 72 h 168"/>
                <a:gd name="T54" fmla="*/ 151 w 166"/>
                <a:gd name="T55" fmla="*/ 58 h 168"/>
                <a:gd name="T56" fmla="*/ 127 w 166"/>
                <a:gd name="T57" fmla="*/ 45 h 168"/>
                <a:gd name="T58" fmla="*/ 100 w 166"/>
                <a:gd name="T59" fmla="*/ 32 h 168"/>
                <a:gd name="T60" fmla="*/ 96 w 166"/>
                <a:gd name="T61" fmla="*/ 12 h 168"/>
                <a:gd name="T62" fmla="*/ 72 w 166"/>
                <a:gd name="T63" fmla="*/ 26 h 168"/>
                <a:gd name="T64" fmla="*/ 48 w 166"/>
                <a:gd name="T65" fmla="*/ 44 h 168"/>
                <a:gd name="T66" fmla="*/ 27 w 166"/>
                <a:gd name="T67" fmla="*/ 37 h 168"/>
                <a:gd name="T68" fmla="*/ 28 w 166"/>
                <a:gd name="T69" fmla="*/ 65 h 168"/>
                <a:gd name="T70" fmla="*/ 30 w 166"/>
                <a:gd name="T71" fmla="*/ 95 h 168"/>
                <a:gd name="T72" fmla="*/ 15 w 166"/>
                <a:gd name="T73" fmla="*/ 109 h 168"/>
                <a:gd name="T74" fmla="*/ 40 w 166"/>
                <a:gd name="T75" fmla="*/ 123 h 168"/>
                <a:gd name="T76" fmla="*/ 68 w 166"/>
                <a:gd name="T77" fmla="*/ 135 h 168"/>
                <a:gd name="T78" fmla="*/ 72 w 166"/>
                <a:gd name="T79" fmla="*/ 1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168">
                  <a:moveTo>
                    <a:pt x="102" y="168"/>
                  </a:moveTo>
                  <a:cubicBezTo>
                    <a:pt x="66" y="168"/>
                    <a:pt x="66" y="168"/>
                    <a:pt x="66" y="168"/>
                  </a:cubicBezTo>
                  <a:cubicBezTo>
                    <a:pt x="63" y="168"/>
                    <a:pt x="60" y="165"/>
                    <a:pt x="60" y="162"/>
                  </a:cubicBezTo>
                  <a:cubicBezTo>
                    <a:pt x="60" y="146"/>
                    <a:pt x="60" y="146"/>
                    <a:pt x="60" y="146"/>
                  </a:cubicBezTo>
                  <a:cubicBezTo>
                    <a:pt x="52" y="143"/>
                    <a:pt x="47" y="139"/>
                    <a:pt x="42" y="135"/>
                  </a:cubicBezTo>
                  <a:cubicBezTo>
                    <a:pt x="27" y="143"/>
                    <a:pt x="27" y="143"/>
                    <a:pt x="27" y="143"/>
                  </a:cubicBezTo>
                  <a:cubicBezTo>
                    <a:pt x="25" y="145"/>
                    <a:pt x="21" y="144"/>
                    <a:pt x="19" y="141"/>
                  </a:cubicBezTo>
                  <a:cubicBezTo>
                    <a:pt x="1" y="110"/>
                    <a:pt x="1" y="110"/>
                    <a:pt x="1" y="110"/>
                  </a:cubicBezTo>
                  <a:cubicBezTo>
                    <a:pt x="0" y="109"/>
                    <a:pt x="0" y="107"/>
                    <a:pt x="1" y="106"/>
                  </a:cubicBezTo>
                  <a:cubicBezTo>
                    <a:pt x="1" y="104"/>
                    <a:pt x="2" y="103"/>
                    <a:pt x="3" y="102"/>
                  </a:cubicBezTo>
                  <a:cubicBezTo>
                    <a:pt x="18" y="94"/>
                    <a:pt x="18" y="94"/>
                    <a:pt x="18" y="94"/>
                  </a:cubicBezTo>
                  <a:cubicBezTo>
                    <a:pt x="17" y="87"/>
                    <a:pt x="17" y="80"/>
                    <a:pt x="18" y="74"/>
                  </a:cubicBezTo>
                  <a:cubicBezTo>
                    <a:pt x="4" y="65"/>
                    <a:pt x="4" y="65"/>
                    <a:pt x="4" y="65"/>
                  </a:cubicBezTo>
                  <a:cubicBezTo>
                    <a:pt x="2" y="65"/>
                    <a:pt x="1" y="63"/>
                    <a:pt x="1" y="62"/>
                  </a:cubicBezTo>
                  <a:cubicBezTo>
                    <a:pt x="0" y="60"/>
                    <a:pt x="1" y="59"/>
                    <a:pt x="1" y="57"/>
                  </a:cubicBezTo>
                  <a:cubicBezTo>
                    <a:pt x="20" y="26"/>
                    <a:pt x="20" y="26"/>
                    <a:pt x="20" y="26"/>
                  </a:cubicBezTo>
                  <a:cubicBezTo>
                    <a:pt x="21" y="23"/>
                    <a:pt x="25" y="22"/>
                    <a:pt x="28" y="24"/>
                  </a:cubicBezTo>
                  <a:cubicBezTo>
                    <a:pt x="42" y="32"/>
                    <a:pt x="42" y="32"/>
                    <a:pt x="42" y="32"/>
                  </a:cubicBezTo>
                  <a:cubicBezTo>
                    <a:pt x="47" y="28"/>
                    <a:pt x="52" y="24"/>
                    <a:pt x="60" y="22"/>
                  </a:cubicBezTo>
                  <a:cubicBezTo>
                    <a:pt x="60" y="6"/>
                    <a:pt x="60" y="6"/>
                    <a:pt x="60" y="6"/>
                  </a:cubicBezTo>
                  <a:cubicBezTo>
                    <a:pt x="60" y="2"/>
                    <a:pt x="63" y="0"/>
                    <a:pt x="66" y="0"/>
                  </a:cubicBezTo>
                  <a:cubicBezTo>
                    <a:pt x="102" y="0"/>
                    <a:pt x="102" y="0"/>
                    <a:pt x="102" y="0"/>
                  </a:cubicBezTo>
                  <a:cubicBezTo>
                    <a:pt x="106" y="0"/>
                    <a:pt x="108" y="2"/>
                    <a:pt x="108" y="6"/>
                  </a:cubicBezTo>
                  <a:cubicBezTo>
                    <a:pt x="108" y="23"/>
                    <a:pt x="108" y="23"/>
                    <a:pt x="108" y="23"/>
                  </a:cubicBezTo>
                  <a:cubicBezTo>
                    <a:pt x="115" y="26"/>
                    <a:pt x="121" y="29"/>
                    <a:pt x="125" y="32"/>
                  </a:cubicBezTo>
                  <a:cubicBezTo>
                    <a:pt x="138" y="24"/>
                    <a:pt x="138" y="24"/>
                    <a:pt x="138" y="24"/>
                  </a:cubicBezTo>
                  <a:cubicBezTo>
                    <a:pt x="140" y="23"/>
                    <a:pt x="142" y="23"/>
                    <a:pt x="143" y="23"/>
                  </a:cubicBezTo>
                  <a:cubicBezTo>
                    <a:pt x="145" y="24"/>
                    <a:pt x="146" y="25"/>
                    <a:pt x="147" y="26"/>
                  </a:cubicBezTo>
                  <a:cubicBezTo>
                    <a:pt x="165" y="57"/>
                    <a:pt x="165" y="57"/>
                    <a:pt x="165" y="57"/>
                  </a:cubicBezTo>
                  <a:cubicBezTo>
                    <a:pt x="166" y="59"/>
                    <a:pt x="166" y="60"/>
                    <a:pt x="165" y="62"/>
                  </a:cubicBezTo>
                  <a:cubicBezTo>
                    <a:pt x="165" y="63"/>
                    <a:pt x="164" y="65"/>
                    <a:pt x="163" y="65"/>
                  </a:cubicBezTo>
                  <a:cubicBezTo>
                    <a:pt x="148" y="74"/>
                    <a:pt x="148" y="74"/>
                    <a:pt x="148" y="74"/>
                  </a:cubicBezTo>
                  <a:cubicBezTo>
                    <a:pt x="149" y="80"/>
                    <a:pt x="149" y="87"/>
                    <a:pt x="148" y="94"/>
                  </a:cubicBezTo>
                  <a:cubicBezTo>
                    <a:pt x="163" y="102"/>
                    <a:pt x="163" y="102"/>
                    <a:pt x="163" y="102"/>
                  </a:cubicBezTo>
                  <a:cubicBezTo>
                    <a:pt x="164" y="103"/>
                    <a:pt x="165" y="104"/>
                    <a:pt x="165" y="106"/>
                  </a:cubicBezTo>
                  <a:cubicBezTo>
                    <a:pt x="166" y="107"/>
                    <a:pt x="166" y="109"/>
                    <a:pt x="165" y="110"/>
                  </a:cubicBezTo>
                  <a:cubicBezTo>
                    <a:pt x="147" y="141"/>
                    <a:pt x="147" y="141"/>
                    <a:pt x="147" y="141"/>
                  </a:cubicBezTo>
                  <a:cubicBezTo>
                    <a:pt x="146" y="143"/>
                    <a:pt x="145" y="144"/>
                    <a:pt x="143" y="144"/>
                  </a:cubicBezTo>
                  <a:cubicBezTo>
                    <a:pt x="142" y="144"/>
                    <a:pt x="140" y="144"/>
                    <a:pt x="138" y="143"/>
                  </a:cubicBezTo>
                  <a:cubicBezTo>
                    <a:pt x="125" y="135"/>
                    <a:pt x="125" y="135"/>
                    <a:pt x="125" y="135"/>
                  </a:cubicBezTo>
                  <a:cubicBezTo>
                    <a:pt x="121" y="138"/>
                    <a:pt x="115" y="142"/>
                    <a:pt x="108" y="145"/>
                  </a:cubicBezTo>
                  <a:cubicBezTo>
                    <a:pt x="108" y="162"/>
                    <a:pt x="108" y="162"/>
                    <a:pt x="108" y="162"/>
                  </a:cubicBezTo>
                  <a:cubicBezTo>
                    <a:pt x="108" y="165"/>
                    <a:pt x="106" y="168"/>
                    <a:pt x="102" y="168"/>
                  </a:cubicBezTo>
                  <a:close/>
                  <a:moveTo>
                    <a:pt x="72" y="156"/>
                  </a:moveTo>
                  <a:cubicBezTo>
                    <a:pt x="96" y="156"/>
                    <a:pt x="96" y="156"/>
                    <a:pt x="96" y="156"/>
                  </a:cubicBezTo>
                  <a:cubicBezTo>
                    <a:pt x="96" y="141"/>
                    <a:pt x="96" y="141"/>
                    <a:pt x="96" y="141"/>
                  </a:cubicBezTo>
                  <a:cubicBezTo>
                    <a:pt x="96" y="139"/>
                    <a:pt x="98" y="136"/>
                    <a:pt x="100" y="135"/>
                  </a:cubicBezTo>
                  <a:cubicBezTo>
                    <a:pt x="109" y="131"/>
                    <a:pt x="116" y="127"/>
                    <a:pt x="120" y="123"/>
                  </a:cubicBezTo>
                  <a:cubicBezTo>
                    <a:pt x="122" y="122"/>
                    <a:pt x="125" y="121"/>
                    <a:pt x="127" y="123"/>
                  </a:cubicBezTo>
                  <a:cubicBezTo>
                    <a:pt x="139" y="130"/>
                    <a:pt x="139" y="130"/>
                    <a:pt x="139" y="130"/>
                  </a:cubicBezTo>
                  <a:cubicBezTo>
                    <a:pt x="151" y="109"/>
                    <a:pt x="151" y="109"/>
                    <a:pt x="151" y="109"/>
                  </a:cubicBezTo>
                  <a:cubicBezTo>
                    <a:pt x="139" y="102"/>
                    <a:pt x="139" y="102"/>
                    <a:pt x="139" y="102"/>
                  </a:cubicBezTo>
                  <a:cubicBezTo>
                    <a:pt x="136" y="101"/>
                    <a:pt x="135" y="98"/>
                    <a:pt x="136" y="95"/>
                  </a:cubicBezTo>
                  <a:cubicBezTo>
                    <a:pt x="137" y="87"/>
                    <a:pt x="137" y="80"/>
                    <a:pt x="136" y="72"/>
                  </a:cubicBezTo>
                  <a:cubicBezTo>
                    <a:pt x="135" y="69"/>
                    <a:pt x="136" y="67"/>
                    <a:pt x="139" y="65"/>
                  </a:cubicBezTo>
                  <a:cubicBezTo>
                    <a:pt x="151" y="58"/>
                    <a:pt x="151" y="58"/>
                    <a:pt x="151" y="58"/>
                  </a:cubicBezTo>
                  <a:cubicBezTo>
                    <a:pt x="139" y="37"/>
                    <a:pt x="139" y="37"/>
                    <a:pt x="139" y="37"/>
                  </a:cubicBezTo>
                  <a:cubicBezTo>
                    <a:pt x="127" y="45"/>
                    <a:pt x="127" y="45"/>
                    <a:pt x="127" y="45"/>
                  </a:cubicBezTo>
                  <a:cubicBezTo>
                    <a:pt x="125" y="46"/>
                    <a:pt x="122" y="46"/>
                    <a:pt x="120" y="44"/>
                  </a:cubicBezTo>
                  <a:cubicBezTo>
                    <a:pt x="116" y="40"/>
                    <a:pt x="109" y="36"/>
                    <a:pt x="100" y="32"/>
                  </a:cubicBezTo>
                  <a:cubicBezTo>
                    <a:pt x="98" y="31"/>
                    <a:pt x="96" y="29"/>
                    <a:pt x="96" y="26"/>
                  </a:cubicBezTo>
                  <a:cubicBezTo>
                    <a:pt x="96" y="12"/>
                    <a:pt x="96" y="12"/>
                    <a:pt x="96" y="12"/>
                  </a:cubicBezTo>
                  <a:cubicBezTo>
                    <a:pt x="72" y="12"/>
                    <a:pt x="72" y="12"/>
                    <a:pt x="72" y="12"/>
                  </a:cubicBezTo>
                  <a:cubicBezTo>
                    <a:pt x="72" y="26"/>
                    <a:pt x="72" y="26"/>
                    <a:pt x="72" y="26"/>
                  </a:cubicBezTo>
                  <a:cubicBezTo>
                    <a:pt x="72" y="29"/>
                    <a:pt x="71" y="32"/>
                    <a:pt x="68" y="32"/>
                  </a:cubicBezTo>
                  <a:cubicBezTo>
                    <a:pt x="58" y="35"/>
                    <a:pt x="54" y="38"/>
                    <a:pt x="48" y="44"/>
                  </a:cubicBezTo>
                  <a:cubicBezTo>
                    <a:pt x="46" y="45"/>
                    <a:pt x="43" y="46"/>
                    <a:pt x="40" y="45"/>
                  </a:cubicBezTo>
                  <a:cubicBezTo>
                    <a:pt x="27" y="37"/>
                    <a:pt x="27" y="37"/>
                    <a:pt x="27" y="37"/>
                  </a:cubicBezTo>
                  <a:cubicBezTo>
                    <a:pt x="15" y="58"/>
                    <a:pt x="15" y="58"/>
                    <a:pt x="15" y="58"/>
                  </a:cubicBezTo>
                  <a:cubicBezTo>
                    <a:pt x="28" y="65"/>
                    <a:pt x="28" y="65"/>
                    <a:pt x="28" y="65"/>
                  </a:cubicBezTo>
                  <a:cubicBezTo>
                    <a:pt x="30" y="67"/>
                    <a:pt x="31" y="69"/>
                    <a:pt x="30" y="72"/>
                  </a:cubicBezTo>
                  <a:cubicBezTo>
                    <a:pt x="29" y="80"/>
                    <a:pt x="29" y="88"/>
                    <a:pt x="30" y="95"/>
                  </a:cubicBezTo>
                  <a:cubicBezTo>
                    <a:pt x="31" y="98"/>
                    <a:pt x="30" y="101"/>
                    <a:pt x="28" y="102"/>
                  </a:cubicBezTo>
                  <a:cubicBezTo>
                    <a:pt x="15" y="109"/>
                    <a:pt x="15" y="109"/>
                    <a:pt x="15" y="109"/>
                  </a:cubicBezTo>
                  <a:cubicBezTo>
                    <a:pt x="27" y="130"/>
                    <a:pt x="27" y="130"/>
                    <a:pt x="27" y="130"/>
                  </a:cubicBezTo>
                  <a:cubicBezTo>
                    <a:pt x="40" y="123"/>
                    <a:pt x="40" y="123"/>
                    <a:pt x="40" y="123"/>
                  </a:cubicBezTo>
                  <a:cubicBezTo>
                    <a:pt x="43" y="121"/>
                    <a:pt x="45" y="122"/>
                    <a:pt x="47" y="123"/>
                  </a:cubicBezTo>
                  <a:cubicBezTo>
                    <a:pt x="54" y="129"/>
                    <a:pt x="57" y="133"/>
                    <a:pt x="68" y="135"/>
                  </a:cubicBezTo>
                  <a:cubicBezTo>
                    <a:pt x="71" y="136"/>
                    <a:pt x="72" y="138"/>
                    <a:pt x="72" y="141"/>
                  </a:cubicBezTo>
                  <a:lnTo>
                    <a:pt x="72"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0" name="Freeform 42">
              <a:extLst>
                <a:ext uri="{FF2B5EF4-FFF2-40B4-BE49-F238E27FC236}">
                  <a16:creationId xmlns:a16="http://schemas.microsoft.com/office/drawing/2014/main" id="{53208F89-EF66-48AE-8CDE-009C5D0D008B}"/>
                </a:ext>
              </a:extLst>
            </p:cNvPr>
            <p:cNvSpPr>
              <a:spLocks noEditPoints="1"/>
            </p:cNvSpPr>
            <p:nvPr/>
          </p:nvSpPr>
          <p:spPr bwMode="auto">
            <a:xfrm>
              <a:off x="4561" y="696"/>
              <a:ext cx="88"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90" name="Rectangle 89">
            <a:extLst>
              <a:ext uri="{FF2B5EF4-FFF2-40B4-BE49-F238E27FC236}">
                <a16:creationId xmlns:a16="http://schemas.microsoft.com/office/drawing/2014/main" id="{40B7DF63-3FC7-443D-A2E1-7DC3162A84F0}"/>
              </a:ext>
            </a:extLst>
          </p:cNvPr>
          <p:cNvSpPr/>
          <p:nvPr/>
        </p:nvSpPr>
        <p:spPr>
          <a:xfrm>
            <a:off x="1880850" y="4832515"/>
            <a:ext cx="4335586" cy="1492186"/>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nl-NL" sz="1400" dirty="0">
                <a:solidFill>
                  <a:srgbClr val="000000"/>
                </a:solidFill>
                <a:latin typeface="Avenir LT Std 35 Light"/>
                <a:cs typeface="Arial" pitchFamily="34" charset="0"/>
              </a:rPr>
              <a:t>Dit subonderdeel van de beheermodule bevat het toevoegen, beheren en verwijderen van processen/workflows. Op een gebruiksvriendelijke wijze kunnen processen/workflows bij elkaar geklikt worden en aangepast worden. Autorisaties en rollen kunnen ook aan processtappen worden gekoppeld.</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91" name="Rectangle 90">
            <a:extLst>
              <a:ext uri="{FF2B5EF4-FFF2-40B4-BE49-F238E27FC236}">
                <a16:creationId xmlns:a16="http://schemas.microsoft.com/office/drawing/2014/main" id="{58B5B477-49DE-4107-8594-E16FFCB5E35A}"/>
              </a:ext>
            </a:extLst>
          </p:cNvPr>
          <p:cNvSpPr/>
          <p:nvPr/>
        </p:nvSpPr>
        <p:spPr>
          <a:xfrm>
            <a:off x="644059" y="4833941"/>
            <a:ext cx="1404000" cy="14921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FFFFFF"/>
                </a:solidFill>
                <a:latin typeface="Avenir LT Std 35 Light"/>
              </a:rPr>
              <a:t>Processen/ workflows beheer</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51" name="Freeform 43">
            <a:extLst>
              <a:ext uri="{FF2B5EF4-FFF2-40B4-BE49-F238E27FC236}">
                <a16:creationId xmlns:a16="http://schemas.microsoft.com/office/drawing/2014/main" id="{7E7ECD00-A149-4219-9A96-0CE9A72D8617}"/>
              </a:ext>
            </a:extLst>
          </p:cNvPr>
          <p:cNvSpPr>
            <a:spLocks noChangeAspect="1" noEditPoints="1"/>
          </p:cNvSpPr>
          <p:nvPr/>
        </p:nvSpPr>
        <p:spPr bwMode="auto">
          <a:xfrm>
            <a:off x="6720752" y="1969691"/>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155" name="Table 4">
            <a:extLst>
              <a:ext uri="{FF2B5EF4-FFF2-40B4-BE49-F238E27FC236}">
                <a16:creationId xmlns:a16="http://schemas.microsoft.com/office/drawing/2014/main" id="{B25A1AD2-895E-46BF-9D80-3B3884A775A8}"/>
              </a:ext>
            </a:extLst>
          </p:cNvPr>
          <p:cNvGraphicFramePr>
            <a:graphicFrameLocks noGrp="1"/>
          </p:cNvGraphicFramePr>
          <p:nvPr/>
        </p:nvGraphicFramePr>
        <p:xfrm>
          <a:off x="6578593" y="1279695"/>
          <a:ext cx="5458030" cy="1042082"/>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“Beheermodule”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385363"/>
                  </a:ext>
                </a:extLst>
              </a:tr>
            </a:tbl>
          </a:graphicData>
        </a:graphic>
      </p:graphicFrame>
      <p:grpSp>
        <p:nvGrpSpPr>
          <p:cNvPr id="201" name="Group 43">
            <a:extLst>
              <a:ext uri="{FF2B5EF4-FFF2-40B4-BE49-F238E27FC236}">
                <a16:creationId xmlns:a16="http://schemas.microsoft.com/office/drawing/2014/main" id="{40659E71-A16B-49E7-A013-2F0B3AAA00CA}"/>
              </a:ext>
            </a:extLst>
          </p:cNvPr>
          <p:cNvGrpSpPr>
            <a:grpSpLocks noChangeAspect="1"/>
          </p:cNvGrpSpPr>
          <p:nvPr/>
        </p:nvGrpSpPr>
        <p:grpSpPr bwMode="auto">
          <a:xfrm>
            <a:off x="1061168" y="1430057"/>
            <a:ext cx="472680" cy="441595"/>
            <a:chOff x="3617" y="3226"/>
            <a:chExt cx="441" cy="412"/>
          </a:xfrm>
          <a:solidFill>
            <a:schemeClr val="bg1"/>
          </a:solidFill>
        </p:grpSpPr>
        <p:sp>
          <p:nvSpPr>
            <p:cNvPr id="202" name="Freeform 44">
              <a:extLst>
                <a:ext uri="{FF2B5EF4-FFF2-40B4-BE49-F238E27FC236}">
                  <a16:creationId xmlns:a16="http://schemas.microsoft.com/office/drawing/2014/main" id="{D3E4B0B5-640E-48A7-94FB-0F79266D78F2}"/>
                </a:ext>
              </a:extLst>
            </p:cNvPr>
            <p:cNvSpPr>
              <a:spLocks/>
            </p:cNvSpPr>
            <p:nvPr/>
          </p:nvSpPr>
          <p:spPr bwMode="auto">
            <a:xfrm>
              <a:off x="3617" y="3495"/>
              <a:ext cx="294" cy="143"/>
            </a:xfrm>
            <a:custGeom>
              <a:avLst/>
              <a:gdLst>
                <a:gd name="T0" fmla="*/ 186 w 192"/>
                <a:gd name="T1" fmla="*/ 96 h 96"/>
                <a:gd name="T2" fmla="*/ 6 w 192"/>
                <a:gd name="T3" fmla="*/ 96 h 96"/>
                <a:gd name="T4" fmla="*/ 0 w 192"/>
                <a:gd name="T5" fmla="*/ 90 h 96"/>
                <a:gd name="T6" fmla="*/ 0 w 192"/>
                <a:gd name="T7" fmla="*/ 72 h 96"/>
                <a:gd name="T8" fmla="*/ 23 w 192"/>
                <a:gd name="T9" fmla="*/ 39 h 96"/>
                <a:gd name="T10" fmla="*/ 66 w 192"/>
                <a:gd name="T11" fmla="*/ 24 h 96"/>
                <a:gd name="T12" fmla="*/ 66 w 192"/>
                <a:gd name="T13" fmla="*/ 2 h 96"/>
                <a:gd name="T14" fmla="*/ 78 w 192"/>
                <a:gd name="T15" fmla="*/ 2 h 96"/>
                <a:gd name="T16" fmla="*/ 78 w 192"/>
                <a:gd name="T17" fmla="*/ 28 h 96"/>
                <a:gd name="T18" fmla="*/ 74 w 192"/>
                <a:gd name="T19" fmla="*/ 34 h 96"/>
                <a:gd name="T20" fmla="*/ 27 w 192"/>
                <a:gd name="T21" fmla="*/ 51 h 96"/>
                <a:gd name="T22" fmla="*/ 12 w 192"/>
                <a:gd name="T23" fmla="*/ 72 h 96"/>
                <a:gd name="T24" fmla="*/ 12 w 192"/>
                <a:gd name="T25" fmla="*/ 84 h 96"/>
                <a:gd name="T26" fmla="*/ 180 w 192"/>
                <a:gd name="T27" fmla="*/ 84 h 96"/>
                <a:gd name="T28" fmla="*/ 180 w 192"/>
                <a:gd name="T29" fmla="*/ 72 h 96"/>
                <a:gd name="T30" fmla="*/ 165 w 192"/>
                <a:gd name="T31" fmla="*/ 51 h 96"/>
                <a:gd name="T32" fmla="*/ 118 w 192"/>
                <a:gd name="T33" fmla="*/ 34 h 96"/>
                <a:gd name="T34" fmla="*/ 114 w 192"/>
                <a:gd name="T35" fmla="*/ 28 h 96"/>
                <a:gd name="T36" fmla="*/ 114 w 192"/>
                <a:gd name="T37" fmla="*/ 0 h 96"/>
                <a:gd name="T38" fmla="*/ 126 w 192"/>
                <a:gd name="T39" fmla="*/ 0 h 96"/>
                <a:gd name="T40" fmla="*/ 126 w 192"/>
                <a:gd name="T41" fmla="*/ 24 h 96"/>
                <a:gd name="T42" fmla="*/ 169 w 192"/>
                <a:gd name="T43" fmla="*/ 39 h 96"/>
                <a:gd name="T44" fmla="*/ 192 w 192"/>
                <a:gd name="T45" fmla="*/ 72 h 96"/>
                <a:gd name="T46" fmla="*/ 192 w 192"/>
                <a:gd name="T47" fmla="*/ 90 h 96"/>
                <a:gd name="T48" fmla="*/ 186 w 192"/>
                <a:gd name="T4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6">
                  <a:moveTo>
                    <a:pt x="186" y="96"/>
                  </a:moveTo>
                  <a:cubicBezTo>
                    <a:pt x="6" y="96"/>
                    <a:pt x="6" y="96"/>
                    <a:pt x="6" y="96"/>
                  </a:cubicBezTo>
                  <a:cubicBezTo>
                    <a:pt x="3" y="96"/>
                    <a:pt x="0" y="93"/>
                    <a:pt x="0" y="90"/>
                  </a:cubicBezTo>
                  <a:cubicBezTo>
                    <a:pt x="0" y="72"/>
                    <a:pt x="0" y="72"/>
                    <a:pt x="0" y="72"/>
                  </a:cubicBezTo>
                  <a:cubicBezTo>
                    <a:pt x="0" y="57"/>
                    <a:pt x="9" y="44"/>
                    <a:pt x="23" y="39"/>
                  </a:cubicBezTo>
                  <a:cubicBezTo>
                    <a:pt x="66" y="24"/>
                    <a:pt x="66" y="24"/>
                    <a:pt x="66" y="24"/>
                  </a:cubicBezTo>
                  <a:cubicBezTo>
                    <a:pt x="66" y="2"/>
                    <a:pt x="66" y="2"/>
                    <a:pt x="66" y="2"/>
                  </a:cubicBezTo>
                  <a:cubicBezTo>
                    <a:pt x="78" y="2"/>
                    <a:pt x="78" y="2"/>
                    <a:pt x="78" y="2"/>
                  </a:cubicBezTo>
                  <a:cubicBezTo>
                    <a:pt x="78" y="28"/>
                    <a:pt x="78" y="28"/>
                    <a:pt x="78" y="28"/>
                  </a:cubicBezTo>
                  <a:cubicBezTo>
                    <a:pt x="78" y="31"/>
                    <a:pt x="77" y="33"/>
                    <a:pt x="74" y="34"/>
                  </a:cubicBezTo>
                  <a:cubicBezTo>
                    <a:pt x="27" y="51"/>
                    <a:pt x="27" y="51"/>
                    <a:pt x="27" y="51"/>
                  </a:cubicBezTo>
                  <a:cubicBezTo>
                    <a:pt x="18" y="54"/>
                    <a:pt x="12" y="62"/>
                    <a:pt x="12" y="72"/>
                  </a:cubicBezTo>
                  <a:cubicBezTo>
                    <a:pt x="12" y="84"/>
                    <a:pt x="12" y="84"/>
                    <a:pt x="12" y="84"/>
                  </a:cubicBezTo>
                  <a:cubicBezTo>
                    <a:pt x="180" y="84"/>
                    <a:pt x="180" y="84"/>
                    <a:pt x="180" y="84"/>
                  </a:cubicBezTo>
                  <a:cubicBezTo>
                    <a:pt x="180" y="72"/>
                    <a:pt x="180" y="72"/>
                    <a:pt x="180" y="72"/>
                  </a:cubicBezTo>
                  <a:cubicBezTo>
                    <a:pt x="180" y="62"/>
                    <a:pt x="174" y="54"/>
                    <a:pt x="165" y="51"/>
                  </a:cubicBezTo>
                  <a:cubicBezTo>
                    <a:pt x="118" y="34"/>
                    <a:pt x="118" y="34"/>
                    <a:pt x="118" y="34"/>
                  </a:cubicBezTo>
                  <a:cubicBezTo>
                    <a:pt x="116" y="33"/>
                    <a:pt x="114" y="31"/>
                    <a:pt x="114" y="28"/>
                  </a:cubicBezTo>
                  <a:cubicBezTo>
                    <a:pt x="114" y="0"/>
                    <a:pt x="114" y="0"/>
                    <a:pt x="114" y="0"/>
                  </a:cubicBezTo>
                  <a:cubicBezTo>
                    <a:pt x="126" y="0"/>
                    <a:pt x="126" y="0"/>
                    <a:pt x="126" y="0"/>
                  </a:cubicBezTo>
                  <a:cubicBezTo>
                    <a:pt x="126" y="24"/>
                    <a:pt x="126" y="24"/>
                    <a:pt x="126" y="24"/>
                  </a:cubicBezTo>
                  <a:cubicBezTo>
                    <a:pt x="169" y="39"/>
                    <a:pt x="169" y="39"/>
                    <a:pt x="169" y="39"/>
                  </a:cubicBezTo>
                  <a:cubicBezTo>
                    <a:pt x="183" y="44"/>
                    <a:pt x="192" y="57"/>
                    <a:pt x="192" y="72"/>
                  </a:cubicBezTo>
                  <a:cubicBezTo>
                    <a:pt x="192" y="90"/>
                    <a:pt x="192" y="90"/>
                    <a:pt x="192" y="90"/>
                  </a:cubicBezTo>
                  <a:cubicBezTo>
                    <a:pt x="192" y="93"/>
                    <a:pt x="189" y="96"/>
                    <a:pt x="18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3" name="Freeform 45">
              <a:extLst>
                <a:ext uri="{FF2B5EF4-FFF2-40B4-BE49-F238E27FC236}">
                  <a16:creationId xmlns:a16="http://schemas.microsoft.com/office/drawing/2014/main" id="{A6B90122-1B1B-48AC-8383-23F1EAAEE31A}"/>
                </a:ext>
              </a:extLst>
            </p:cNvPr>
            <p:cNvSpPr>
              <a:spLocks noEditPoints="1"/>
            </p:cNvSpPr>
            <p:nvPr/>
          </p:nvSpPr>
          <p:spPr bwMode="auto">
            <a:xfrm>
              <a:off x="3681" y="3329"/>
              <a:ext cx="163" cy="188"/>
            </a:xfrm>
            <a:custGeom>
              <a:avLst/>
              <a:gdLst>
                <a:gd name="T0" fmla="*/ 53 w 106"/>
                <a:gd name="T1" fmla="*/ 126 h 126"/>
                <a:gd name="T2" fmla="*/ 0 w 106"/>
                <a:gd name="T3" fmla="*/ 63 h 126"/>
                <a:gd name="T4" fmla="*/ 53 w 106"/>
                <a:gd name="T5" fmla="*/ 0 h 126"/>
                <a:gd name="T6" fmla="*/ 106 w 106"/>
                <a:gd name="T7" fmla="*/ 63 h 126"/>
                <a:gd name="T8" fmla="*/ 53 w 106"/>
                <a:gd name="T9" fmla="*/ 126 h 126"/>
                <a:gd name="T10" fmla="*/ 53 w 106"/>
                <a:gd name="T11" fmla="*/ 12 h 126"/>
                <a:gd name="T12" fmla="*/ 12 w 106"/>
                <a:gd name="T13" fmla="*/ 63 h 126"/>
                <a:gd name="T14" fmla="*/ 53 w 106"/>
                <a:gd name="T15" fmla="*/ 114 h 126"/>
                <a:gd name="T16" fmla="*/ 94 w 106"/>
                <a:gd name="T17" fmla="*/ 63 h 126"/>
                <a:gd name="T18" fmla="*/ 53 w 106"/>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26">
                  <a:moveTo>
                    <a:pt x="53" y="126"/>
                  </a:moveTo>
                  <a:cubicBezTo>
                    <a:pt x="23" y="126"/>
                    <a:pt x="0" y="98"/>
                    <a:pt x="0" y="63"/>
                  </a:cubicBezTo>
                  <a:cubicBezTo>
                    <a:pt x="0" y="29"/>
                    <a:pt x="23" y="0"/>
                    <a:pt x="53" y="0"/>
                  </a:cubicBezTo>
                  <a:cubicBezTo>
                    <a:pt x="82" y="0"/>
                    <a:pt x="106" y="29"/>
                    <a:pt x="106" y="63"/>
                  </a:cubicBezTo>
                  <a:cubicBezTo>
                    <a:pt x="106" y="98"/>
                    <a:pt x="82" y="126"/>
                    <a:pt x="53" y="126"/>
                  </a:cubicBezTo>
                  <a:close/>
                  <a:moveTo>
                    <a:pt x="53" y="12"/>
                  </a:moveTo>
                  <a:cubicBezTo>
                    <a:pt x="30" y="12"/>
                    <a:pt x="12" y="35"/>
                    <a:pt x="12" y="63"/>
                  </a:cubicBezTo>
                  <a:cubicBezTo>
                    <a:pt x="12" y="91"/>
                    <a:pt x="30" y="114"/>
                    <a:pt x="53" y="114"/>
                  </a:cubicBezTo>
                  <a:cubicBezTo>
                    <a:pt x="76" y="114"/>
                    <a:pt x="94" y="91"/>
                    <a:pt x="94" y="63"/>
                  </a:cubicBezTo>
                  <a:cubicBezTo>
                    <a:pt x="94"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4" name="Freeform 46">
              <a:extLst>
                <a:ext uri="{FF2B5EF4-FFF2-40B4-BE49-F238E27FC236}">
                  <a16:creationId xmlns:a16="http://schemas.microsoft.com/office/drawing/2014/main" id="{2D906227-819A-413A-A777-4C47531401EE}"/>
                </a:ext>
              </a:extLst>
            </p:cNvPr>
            <p:cNvSpPr>
              <a:spLocks/>
            </p:cNvSpPr>
            <p:nvPr/>
          </p:nvSpPr>
          <p:spPr bwMode="auto">
            <a:xfrm>
              <a:off x="3686" y="3380"/>
              <a:ext cx="150" cy="46"/>
            </a:xfrm>
            <a:custGeom>
              <a:avLst/>
              <a:gdLst>
                <a:gd name="T0" fmla="*/ 84 w 98"/>
                <a:gd name="T1" fmla="*/ 31 h 31"/>
                <a:gd name="T2" fmla="*/ 57 w 98"/>
                <a:gd name="T3" fmla="*/ 17 h 31"/>
                <a:gd name="T4" fmla="*/ 21 w 98"/>
                <a:gd name="T5" fmla="*/ 31 h 31"/>
                <a:gd name="T6" fmla="*/ 0 w 98"/>
                <a:gd name="T7" fmla="*/ 25 h 31"/>
                <a:gd name="T8" fmla="*/ 6 w 98"/>
                <a:gd name="T9" fmla="*/ 15 h 31"/>
                <a:gd name="T10" fmla="*/ 21 w 98"/>
                <a:gd name="T11" fmla="*/ 19 h 31"/>
                <a:gd name="T12" fmla="*/ 52 w 98"/>
                <a:gd name="T13" fmla="*/ 3 h 31"/>
                <a:gd name="T14" fmla="*/ 57 w 98"/>
                <a:gd name="T15" fmla="*/ 0 h 31"/>
                <a:gd name="T16" fmla="*/ 62 w 98"/>
                <a:gd name="T17" fmla="*/ 3 h 31"/>
                <a:gd name="T18" fmla="*/ 91 w 98"/>
                <a:gd name="T19" fmla="*/ 19 h 31"/>
                <a:gd name="T20" fmla="*/ 95 w 98"/>
                <a:gd name="T21" fmla="*/ 18 h 31"/>
                <a:gd name="T22" fmla="*/ 96 w 98"/>
                <a:gd name="T23" fmla="*/ 18 h 31"/>
                <a:gd name="T24" fmla="*/ 98 w 98"/>
                <a:gd name="T25" fmla="*/ 30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7"/>
                    <a:pt x="57" y="17"/>
                  </a:cubicBezTo>
                  <a:cubicBezTo>
                    <a:pt x="48" y="25"/>
                    <a:pt x="34" y="31"/>
                    <a:pt x="21" y="31"/>
                  </a:cubicBezTo>
                  <a:cubicBezTo>
                    <a:pt x="14" y="31"/>
                    <a:pt x="7" y="29"/>
                    <a:pt x="0" y="25"/>
                  </a:cubicBezTo>
                  <a:cubicBezTo>
                    <a:pt x="6" y="15"/>
                    <a:pt x="6" y="15"/>
                    <a:pt x="6" y="15"/>
                  </a:cubicBezTo>
                  <a:cubicBezTo>
                    <a:pt x="11" y="17"/>
                    <a:pt x="16" y="19"/>
                    <a:pt x="21" y="19"/>
                  </a:cubicBezTo>
                  <a:cubicBezTo>
                    <a:pt x="33" y="19"/>
                    <a:pt x="48" y="11"/>
                    <a:pt x="52" y="3"/>
                  </a:cubicBezTo>
                  <a:cubicBezTo>
                    <a:pt x="53" y="2"/>
                    <a:pt x="55" y="0"/>
                    <a:pt x="57" y="0"/>
                  </a:cubicBezTo>
                  <a:cubicBezTo>
                    <a:pt x="59" y="0"/>
                    <a:pt x="61" y="1"/>
                    <a:pt x="62" y="3"/>
                  </a:cubicBezTo>
                  <a:cubicBezTo>
                    <a:pt x="70" y="17"/>
                    <a:pt x="78" y="21"/>
                    <a:pt x="91" y="19"/>
                  </a:cubicBezTo>
                  <a:cubicBezTo>
                    <a:pt x="92" y="18"/>
                    <a:pt x="94" y="18"/>
                    <a:pt x="95" y="18"/>
                  </a:cubicBezTo>
                  <a:cubicBezTo>
                    <a:pt x="95" y="18"/>
                    <a:pt x="96" y="18"/>
                    <a:pt x="96" y="18"/>
                  </a:cubicBezTo>
                  <a:cubicBezTo>
                    <a:pt x="98" y="30"/>
                    <a:pt x="98" y="30"/>
                    <a:pt x="98" y="30"/>
                  </a:cubicBezTo>
                  <a:cubicBezTo>
                    <a:pt x="97" y="30"/>
                    <a:pt x="96" y="30"/>
                    <a:pt x="95" y="30"/>
                  </a:cubicBezTo>
                  <a:cubicBezTo>
                    <a:pt x="95" y="30"/>
                    <a:pt x="94" y="30"/>
                    <a:pt x="94"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5" name="Freeform 47">
              <a:extLst>
                <a:ext uri="{FF2B5EF4-FFF2-40B4-BE49-F238E27FC236}">
                  <a16:creationId xmlns:a16="http://schemas.microsoft.com/office/drawing/2014/main" id="{27E58755-4643-478F-8667-1E4D59BD399B}"/>
                </a:ext>
              </a:extLst>
            </p:cNvPr>
            <p:cNvSpPr>
              <a:spLocks/>
            </p:cNvSpPr>
            <p:nvPr/>
          </p:nvSpPr>
          <p:spPr bwMode="auto">
            <a:xfrm>
              <a:off x="3902" y="3486"/>
              <a:ext cx="119" cy="152"/>
            </a:xfrm>
            <a:custGeom>
              <a:avLst/>
              <a:gdLst>
                <a:gd name="T0" fmla="*/ 72 w 78"/>
                <a:gd name="T1" fmla="*/ 102 h 102"/>
                <a:gd name="T2" fmla="*/ 30 w 78"/>
                <a:gd name="T3" fmla="*/ 102 h 102"/>
                <a:gd name="T4" fmla="*/ 24 w 78"/>
                <a:gd name="T5" fmla="*/ 96 h 102"/>
                <a:gd name="T6" fmla="*/ 30 w 78"/>
                <a:gd name="T7" fmla="*/ 90 h 102"/>
                <a:gd name="T8" fmla="*/ 66 w 78"/>
                <a:gd name="T9" fmla="*/ 90 h 102"/>
                <a:gd name="T10" fmla="*/ 66 w 78"/>
                <a:gd name="T11" fmla="*/ 78 h 102"/>
                <a:gd name="T12" fmla="*/ 51 w 78"/>
                <a:gd name="T13" fmla="*/ 57 h 102"/>
                <a:gd name="T14" fmla="*/ 4 w 78"/>
                <a:gd name="T15" fmla="*/ 40 h 102"/>
                <a:gd name="T16" fmla="*/ 0 w 78"/>
                <a:gd name="T17" fmla="*/ 34 h 102"/>
                <a:gd name="T18" fmla="*/ 0 w 78"/>
                <a:gd name="T19" fmla="*/ 6 h 102"/>
                <a:gd name="T20" fmla="*/ 6 w 78"/>
                <a:gd name="T21" fmla="*/ 0 h 102"/>
                <a:gd name="T22" fmla="*/ 12 w 78"/>
                <a:gd name="T23" fmla="*/ 6 h 102"/>
                <a:gd name="T24" fmla="*/ 12 w 78"/>
                <a:gd name="T25" fmla="*/ 30 h 102"/>
                <a:gd name="T26" fmla="*/ 55 w 78"/>
                <a:gd name="T27" fmla="*/ 45 h 102"/>
                <a:gd name="T28" fmla="*/ 78 w 78"/>
                <a:gd name="T29" fmla="*/ 78 h 102"/>
                <a:gd name="T30" fmla="*/ 78 w 78"/>
                <a:gd name="T31" fmla="*/ 96 h 102"/>
                <a:gd name="T32" fmla="*/ 72 w 78"/>
                <a:gd name="T33"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102">
                  <a:moveTo>
                    <a:pt x="72" y="102"/>
                  </a:moveTo>
                  <a:cubicBezTo>
                    <a:pt x="30" y="102"/>
                    <a:pt x="30" y="102"/>
                    <a:pt x="30" y="102"/>
                  </a:cubicBezTo>
                  <a:cubicBezTo>
                    <a:pt x="27" y="102"/>
                    <a:pt x="24" y="99"/>
                    <a:pt x="24" y="96"/>
                  </a:cubicBezTo>
                  <a:cubicBezTo>
                    <a:pt x="24" y="92"/>
                    <a:pt x="27" y="90"/>
                    <a:pt x="30" y="90"/>
                  </a:cubicBezTo>
                  <a:cubicBezTo>
                    <a:pt x="66" y="90"/>
                    <a:pt x="66" y="90"/>
                    <a:pt x="66" y="90"/>
                  </a:cubicBezTo>
                  <a:cubicBezTo>
                    <a:pt x="66" y="78"/>
                    <a:pt x="66" y="78"/>
                    <a:pt x="66" y="78"/>
                  </a:cubicBezTo>
                  <a:cubicBezTo>
                    <a:pt x="66" y="68"/>
                    <a:pt x="60" y="60"/>
                    <a:pt x="51" y="57"/>
                  </a:cubicBezTo>
                  <a:cubicBezTo>
                    <a:pt x="4" y="40"/>
                    <a:pt x="4" y="40"/>
                    <a:pt x="4" y="40"/>
                  </a:cubicBezTo>
                  <a:cubicBezTo>
                    <a:pt x="2" y="39"/>
                    <a:pt x="0" y="37"/>
                    <a:pt x="0" y="34"/>
                  </a:cubicBezTo>
                  <a:cubicBezTo>
                    <a:pt x="0" y="6"/>
                    <a:pt x="0" y="6"/>
                    <a:pt x="0" y="6"/>
                  </a:cubicBezTo>
                  <a:cubicBezTo>
                    <a:pt x="0" y="3"/>
                    <a:pt x="3" y="0"/>
                    <a:pt x="6" y="0"/>
                  </a:cubicBezTo>
                  <a:cubicBezTo>
                    <a:pt x="9" y="0"/>
                    <a:pt x="12" y="3"/>
                    <a:pt x="12" y="6"/>
                  </a:cubicBezTo>
                  <a:cubicBezTo>
                    <a:pt x="12" y="30"/>
                    <a:pt x="12" y="30"/>
                    <a:pt x="12" y="30"/>
                  </a:cubicBezTo>
                  <a:cubicBezTo>
                    <a:pt x="55" y="45"/>
                    <a:pt x="55" y="45"/>
                    <a:pt x="55" y="45"/>
                  </a:cubicBezTo>
                  <a:cubicBezTo>
                    <a:pt x="69" y="50"/>
                    <a:pt x="78" y="63"/>
                    <a:pt x="78" y="78"/>
                  </a:cubicBezTo>
                  <a:cubicBezTo>
                    <a:pt x="78" y="96"/>
                    <a:pt x="78" y="96"/>
                    <a:pt x="78" y="96"/>
                  </a:cubicBezTo>
                  <a:cubicBezTo>
                    <a:pt x="78" y="99"/>
                    <a:pt x="75" y="102"/>
                    <a:pt x="72"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6" name="Freeform 48">
              <a:extLst>
                <a:ext uri="{FF2B5EF4-FFF2-40B4-BE49-F238E27FC236}">
                  <a16:creationId xmlns:a16="http://schemas.microsoft.com/office/drawing/2014/main" id="{DB526F7E-ED00-46D2-85A7-793EB4391B89}"/>
                </a:ext>
              </a:extLst>
            </p:cNvPr>
            <p:cNvSpPr>
              <a:spLocks/>
            </p:cNvSpPr>
            <p:nvPr/>
          </p:nvSpPr>
          <p:spPr bwMode="auto">
            <a:xfrm>
              <a:off x="3864" y="3329"/>
              <a:ext cx="90" cy="188"/>
            </a:xfrm>
            <a:custGeom>
              <a:avLst/>
              <a:gdLst>
                <a:gd name="T0" fmla="*/ 6 w 59"/>
                <a:gd name="T1" fmla="*/ 126 h 126"/>
                <a:gd name="T2" fmla="*/ 0 w 59"/>
                <a:gd name="T3" fmla="*/ 120 h 126"/>
                <a:gd name="T4" fmla="*/ 6 w 59"/>
                <a:gd name="T5" fmla="*/ 114 h 126"/>
                <a:gd name="T6" fmla="*/ 47 w 59"/>
                <a:gd name="T7" fmla="*/ 63 h 126"/>
                <a:gd name="T8" fmla="*/ 6 w 59"/>
                <a:gd name="T9" fmla="*/ 12 h 126"/>
                <a:gd name="T10" fmla="*/ 0 w 59"/>
                <a:gd name="T11" fmla="*/ 6 h 126"/>
                <a:gd name="T12" fmla="*/ 6 w 59"/>
                <a:gd name="T13" fmla="*/ 0 h 126"/>
                <a:gd name="T14" fmla="*/ 59 w 59"/>
                <a:gd name="T15" fmla="*/ 63 h 126"/>
                <a:gd name="T16" fmla="*/ 6 w 59"/>
                <a:gd name="T1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26">
                  <a:moveTo>
                    <a:pt x="6" y="126"/>
                  </a:moveTo>
                  <a:cubicBezTo>
                    <a:pt x="3" y="126"/>
                    <a:pt x="0" y="123"/>
                    <a:pt x="0" y="120"/>
                  </a:cubicBezTo>
                  <a:cubicBezTo>
                    <a:pt x="0" y="117"/>
                    <a:pt x="3" y="114"/>
                    <a:pt x="6" y="114"/>
                  </a:cubicBezTo>
                  <a:cubicBezTo>
                    <a:pt x="29" y="114"/>
                    <a:pt x="47" y="91"/>
                    <a:pt x="47" y="63"/>
                  </a:cubicBezTo>
                  <a:cubicBezTo>
                    <a:pt x="47" y="35"/>
                    <a:pt x="29" y="12"/>
                    <a:pt x="6" y="12"/>
                  </a:cubicBezTo>
                  <a:cubicBezTo>
                    <a:pt x="3" y="12"/>
                    <a:pt x="0" y="10"/>
                    <a:pt x="0" y="6"/>
                  </a:cubicBezTo>
                  <a:cubicBezTo>
                    <a:pt x="0" y="3"/>
                    <a:pt x="3" y="0"/>
                    <a:pt x="6" y="0"/>
                  </a:cubicBezTo>
                  <a:cubicBezTo>
                    <a:pt x="35" y="0"/>
                    <a:pt x="59" y="29"/>
                    <a:pt x="59" y="63"/>
                  </a:cubicBezTo>
                  <a:cubicBezTo>
                    <a:pt x="59" y="98"/>
                    <a:pt x="35" y="126"/>
                    <a:pt x="6"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7" name="Freeform 49">
              <a:extLst>
                <a:ext uri="{FF2B5EF4-FFF2-40B4-BE49-F238E27FC236}">
                  <a16:creationId xmlns:a16="http://schemas.microsoft.com/office/drawing/2014/main" id="{64B2E6A3-A79F-406A-851F-8C481F195970}"/>
                </a:ext>
              </a:extLst>
            </p:cNvPr>
            <p:cNvSpPr>
              <a:spLocks/>
            </p:cNvSpPr>
            <p:nvPr/>
          </p:nvSpPr>
          <p:spPr bwMode="auto">
            <a:xfrm>
              <a:off x="3873" y="3378"/>
              <a:ext cx="81" cy="48"/>
            </a:xfrm>
            <a:custGeom>
              <a:avLst/>
              <a:gdLst>
                <a:gd name="T0" fmla="*/ 34 w 53"/>
                <a:gd name="T1" fmla="*/ 32 h 32"/>
                <a:gd name="T2" fmla="*/ 2 w 53"/>
                <a:gd name="T3" fmla="*/ 10 h 32"/>
                <a:gd name="T4" fmla="*/ 4 w 53"/>
                <a:gd name="T5" fmla="*/ 2 h 32"/>
                <a:gd name="T6" fmla="*/ 12 w 53"/>
                <a:gd name="T7" fmla="*/ 4 h 32"/>
                <a:gd name="T8" fmla="*/ 41 w 53"/>
                <a:gd name="T9" fmla="*/ 20 h 32"/>
                <a:gd name="T10" fmla="*/ 45 w 53"/>
                <a:gd name="T11" fmla="*/ 19 h 32"/>
                <a:gd name="T12" fmla="*/ 46 w 53"/>
                <a:gd name="T13" fmla="*/ 19 h 32"/>
                <a:gd name="T14" fmla="*/ 53 w 53"/>
                <a:gd name="T15" fmla="*/ 24 h 32"/>
                <a:gd name="T16" fmla="*/ 48 w 53"/>
                <a:gd name="T17" fmla="*/ 31 h 32"/>
                <a:gd name="T18" fmla="*/ 45 w 53"/>
                <a:gd name="T19" fmla="*/ 31 h 32"/>
                <a:gd name="T20" fmla="*/ 44 w 53"/>
                <a:gd name="T21" fmla="*/ 31 h 32"/>
                <a:gd name="T22" fmla="*/ 34 w 53"/>
                <a:gd name="T23"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2">
                  <a:moveTo>
                    <a:pt x="34" y="32"/>
                  </a:moveTo>
                  <a:cubicBezTo>
                    <a:pt x="21" y="32"/>
                    <a:pt x="10" y="25"/>
                    <a:pt x="2" y="10"/>
                  </a:cubicBezTo>
                  <a:cubicBezTo>
                    <a:pt x="0" y="7"/>
                    <a:pt x="1" y="4"/>
                    <a:pt x="4" y="2"/>
                  </a:cubicBezTo>
                  <a:cubicBezTo>
                    <a:pt x="7" y="0"/>
                    <a:pt x="11" y="1"/>
                    <a:pt x="12" y="4"/>
                  </a:cubicBezTo>
                  <a:cubicBezTo>
                    <a:pt x="20" y="18"/>
                    <a:pt x="28" y="22"/>
                    <a:pt x="41" y="20"/>
                  </a:cubicBezTo>
                  <a:cubicBezTo>
                    <a:pt x="42" y="19"/>
                    <a:pt x="44" y="19"/>
                    <a:pt x="45" y="19"/>
                  </a:cubicBezTo>
                  <a:cubicBezTo>
                    <a:pt x="45" y="19"/>
                    <a:pt x="46" y="19"/>
                    <a:pt x="46" y="19"/>
                  </a:cubicBezTo>
                  <a:cubicBezTo>
                    <a:pt x="49" y="19"/>
                    <a:pt x="52" y="21"/>
                    <a:pt x="53" y="24"/>
                  </a:cubicBezTo>
                  <a:cubicBezTo>
                    <a:pt x="53" y="28"/>
                    <a:pt x="51" y="31"/>
                    <a:pt x="48" y="31"/>
                  </a:cubicBezTo>
                  <a:cubicBezTo>
                    <a:pt x="47" y="31"/>
                    <a:pt x="46" y="31"/>
                    <a:pt x="45" y="31"/>
                  </a:cubicBezTo>
                  <a:cubicBezTo>
                    <a:pt x="45" y="31"/>
                    <a:pt x="44" y="31"/>
                    <a:pt x="44" y="31"/>
                  </a:cubicBezTo>
                  <a:cubicBezTo>
                    <a:pt x="40" y="32"/>
                    <a:pt x="37" y="32"/>
                    <a:pt x="3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8" name="Freeform 50">
              <a:extLst>
                <a:ext uri="{FF2B5EF4-FFF2-40B4-BE49-F238E27FC236}">
                  <a16:creationId xmlns:a16="http://schemas.microsoft.com/office/drawing/2014/main" id="{5D30AFE8-EC24-4A96-BEBC-E513B92D46E2}"/>
                </a:ext>
              </a:extLst>
            </p:cNvPr>
            <p:cNvSpPr>
              <a:spLocks/>
            </p:cNvSpPr>
            <p:nvPr/>
          </p:nvSpPr>
          <p:spPr bwMode="auto">
            <a:xfrm>
              <a:off x="3929" y="3280"/>
              <a:ext cx="129" cy="18"/>
            </a:xfrm>
            <a:custGeom>
              <a:avLst/>
              <a:gdLst>
                <a:gd name="T0" fmla="*/ 78 w 84"/>
                <a:gd name="T1" fmla="*/ 12 h 12"/>
                <a:gd name="T2" fmla="*/ 6 w 84"/>
                <a:gd name="T3" fmla="*/ 12 h 12"/>
                <a:gd name="T4" fmla="*/ 0 w 84"/>
                <a:gd name="T5" fmla="*/ 6 h 12"/>
                <a:gd name="T6" fmla="*/ 6 w 84"/>
                <a:gd name="T7" fmla="*/ 0 h 12"/>
                <a:gd name="T8" fmla="*/ 78 w 84"/>
                <a:gd name="T9" fmla="*/ 0 h 12"/>
                <a:gd name="T10" fmla="*/ 84 w 84"/>
                <a:gd name="T11" fmla="*/ 6 h 12"/>
                <a:gd name="T12" fmla="*/ 78 w 8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84" h="12">
                  <a:moveTo>
                    <a:pt x="78" y="12"/>
                  </a:moveTo>
                  <a:cubicBezTo>
                    <a:pt x="6" y="12"/>
                    <a:pt x="6" y="12"/>
                    <a:pt x="6" y="12"/>
                  </a:cubicBezTo>
                  <a:cubicBezTo>
                    <a:pt x="3" y="12"/>
                    <a:pt x="0" y="9"/>
                    <a:pt x="0" y="6"/>
                  </a:cubicBezTo>
                  <a:cubicBezTo>
                    <a:pt x="0" y="2"/>
                    <a:pt x="3" y="0"/>
                    <a:pt x="6" y="0"/>
                  </a:cubicBezTo>
                  <a:cubicBezTo>
                    <a:pt x="78" y="0"/>
                    <a:pt x="78" y="0"/>
                    <a:pt x="78" y="0"/>
                  </a:cubicBezTo>
                  <a:cubicBezTo>
                    <a:pt x="82" y="0"/>
                    <a:pt x="84" y="2"/>
                    <a:pt x="84" y="6"/>
                  </a:cubicBezTo>
                  <a:cubicBezTo>
                    <a:pt x="84" y="9"/>
                    <a:pt x="82"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9" name="Freeform 51">
              <a:extLst>
                <a:ext uri="{FF2B5EF4-FFF2-40B4-BE49-F238E27FC236}">
                  <a16:creationId xmlns:a16="http://schemas.microsoft.com/office/drawing/2014/main" id="{14CC849A-A774-4A2E-8465-1AC316674F8D}"/>
                </a:ext>
              </a:extLst>
            </p:cNvPr>
            <p:cNvSpPr>
              <a:spLocks/>
            </p:cNvSpPr>
            <p:nvPr/>
          </p:nvSpPr>
          <p:spPr bwMode="auto">
            <a:xfrm>
              <a:off x="3984" y="3226"/>
              <a:ext cx="19" cy="125"/>
            </a:xfrm>
            <a:custGeom>
              <a:avLst/>
              <a:gdLst>
                <a:gd name="T0" fmla="*/ 6 w 12"/>
                <a:gd name="T1" fmla="*/ 84 h 84"/>
                <a:gd name="T2" fmla="*/ 0 w 12"/>
                <a:gd name="T3" fmla="*/ 78 h 84"/>
                <a:gd name="T4" fmla="*/ 0 w 12"/>
                <a:gd name="T5" fmla="*/ 6 h 84"/>
                <a:gd name="T6" fmla="*/ 6 w 12"/>
                <a:gd name="T7" fmla="*/ 0 h 84"/>
                <a:gd name="T8" fmla="*/ 12 w 12"/>
                <a:gd name="T9" fmla="*/ 6 h 84"/>
                <a:gd name="T10" fmla="*/ 12 w 12"/>
                <a:gd name="T11" fmla="*/ 78 h 84"/>
                <a:gd name="T12" fmla="*/ 6 w 12"/>
                <a:gd name="T13" fmla="*/ 84 h 84"/>
              </a:gdLst>
              <a:ahLst/>
              <a:cxnLst>
                <a:cxn ang="0">
                  <a:pos x="T0" y="T1"/>
                </a:cxn>
                <a:cxn ang="0">
                  <a:pos x="T2" y="T3"/>
                </a:cxn>
                <a:cxn ang="0">
                  <a:pos x="T4" y="T5"/>
                </a:cxn>
                <a:cxn ang="0">
                  <a:pos x="T6" y="T7"/>
                </a:cxn>
                <a:cxn ang="0">
                  <a:pos x="T8" y="T9"/>
                </a:cxn>
                <a:cxn ang="0">
                  <a:pos x="T10" y="T11"/>
                </a:cxn>
                <a:cxn ang="0">
                  <a:pos x="T12" y="T13"/>
                </a:cxn>
              </a:cxnLst>
              <a:rect l="0" t="0" r="r" b="b"/>
              <a:pathLst>
                <a:path w="12" h="84">
                  <a:moveTo>
                    <a:pt x="6" y="84"/>
                  </a:moveTo>
                  <a:cubicBezTo>
                    <a:pt x="3" y="84"/>
                    <a:pt x="0" y="81"/>
                    <a:pt x="0" y="78"/>
                  </a:cubicBezTo>
                  <a:cubicBezTo>
                    <a:pt x="0" y="6"/>
                    <a:pt x="0" y="6"/>
                    <a:pt x="0" y="6"/>
                  </a:cubicBezTo>
                  <a:cubicBezTo>
                    <a:pt x="0" y="2"/>
                    <a:pt x="3" y="0"/>
                    <a:pt x="6" y="0"/>
                  </a:cubicBezTo>
                  <a:cubicBezTo>
                    <a:pt x="9" y="0"/>
                    <a:pt x="12" y="2"/>
                    <a:pt x="12" y="6"/>
                  </a:cubicBezTo>
                  <a:cubicBezTo>
                    <a:pt x="12" y="78"/>
                    <a:pt x="12" y="78"/>
                    <a:pt x="12" y="78"/>
                  </a:cubicBezTo>
                  <a:cubicBezTo>
                    <a:pt x="12" y="81"/>
                    <a:pt x="9" y="84"/>
                    <a:pt x="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0" name="Group 24">
            <a:extLst>
              <a:ext uri="{FF2B5EF4-FFF2-40B4-BE49-F238E27FC236}">
                <a16:creationId xmlns:a16="http://schemas.microsoft.com/office/drawing/2014/main" id="{08726EF4-6E2D-4B9B-96C6-2F9C74865D89}"/>
              </a:ext>
            </a:extLst>
          </p:cNvPr>
          <p:cNvGrpSpPr>
            <a:grpSpLocks noChangeAspect="1"/>
          </p:cNvGrpSpPr>
          <p:nvPr/>
        </p:nvGrpSpPr>
        <p:grpSpPr bwMode="auto">
          <a:xfrm>
            <a:off x="1055604" y="3465268"/>
            <a:ext cx="483809" cy="471740"/>
            <a:chOff x="1552" y="647"/>
            <a:chExt cx="441" cy="430"/>
          </a:xfrm>
          <a:solidFill>
            <a:schemeClr val="bg1"/>
          </a:solidFill>
        </p:grpSpPr>
        <p:sp>
          <p:nvSpPr>
            <p:cNvPr id="211" name="Freeform 25">
              <a:extLst>
                <a:ext uri="{FF2B5EF4-FFF2-40B4-BE49-F238E27FC236}">
                  <a16:creationId xmlns:a16="http://schemas.microsoft.com/office/drawing/2014/main" id="{C2A9097F-ADE2-4137-A3AA-7B2A70649DFE}"/>
                </a:ext>
              </a:extLst>
            </p:cNvPr>
            <p:cNvSpPr>
              <a:spLocks noEditPoints="1"/>
            </p:cNvSpPr>
            <p:nvPr/>
          </p:nvSpPr>
          <p:spPr bwMode="auto">
            <a:xfrm>
              <a:off x="1552" y="647"/>
              <a:ext cx="257" cy="72"/>
            </a:xfrm>
            <a:custGeom>
              <a:avLst/>
              <a:gdLst>
                <a:gd name="T0" fmla="*/ 162 w 168"/>
                <a:gd name="T1" fmla="*/ 48 h 48"/>
                <a:gd name="T2" fmla="*/ 6 w 168"/>
                <a:gd name="T3" fmla="*/ 48 h 48"/>
                <a:gd name="T4" fmla="*/ 0 w 168"/>
                <a:gd name="T5" fmla="*/ 42 h 48"/>
                <a:gd name="T6" fmla="*/ 0 w 168"/>
                <a:gd name="T7" fmla="*/ 6 h 48"/>
                <a:gd name="T8" fmla="*/ 6 w 168"/>
                <a:gd name="T9" fmla="*/ 0 h 48"/>
                <a:gd name="T10" fmla="*/ 162 w 168"/>
                <a:gd name="T11" fmla="*/ 0 h 48"/>
                <a:gd name="T12" fmla="*/ 168 w 168"/>
                <a:gd name="T13" fmla="*/ 6 h 48"/>
                <a:gd name="T14" fmla="*/ 168 w 168"/>
                <a:gd name="T15" fmla="*/ 42 h 48"/>
                <a:gd name="T16" fmla="*/ 162 w 168"/>
                <a:gd name="T17" fmla="*/ 48 h 48"/>
                <a:gd name="T18" fmla="*/ 12 w 168"/>
                <a:gd name="T19" fmla="*/ 36 h 48"/>
                <a:gd name="T20" fmla="*/ 156 w 168"/>
                <a:gd name="T21" fmla="*/ 36 h 48"/>
                <a:gd name="T22" fmla="*/ 156 w 168"/>
                <a:gd name="T23" fmla="*/ 12 h 48"/>
                <a:gd name="T24" fmla="*/ 12 w 168"/>
                <a:gd name="T25" fmla="*/ 12 h 48"/>
                <a:gd name="T26" fmla="*/ 12 w 168"/>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48">
                  <a:moveTo>
                    <a:pt x="162" y="48"/>
                  </a:moveTo>
                  <a:cubicBezTo>
                    <a:pt x="6" y="48"/>
                    <a:pt x="6" y="48"/>
                    <a:pt x="6" y="48"/>
                  </a:cubicBezTo>
                  <a:cubicBezTo>
                    <a:pt x="3" y="48"/>
                    <a:pt x="0" y="46"/>
                    <a:pt x="0" y="42"/>
                  </a:cubicBezTo>
                  <a:cubicBezTo>
                    <a:pt x="0" y="6"/>
                    <a:pt x="0" y="6"/>
                    <a:pt x="0" y="6"/>
                  </a:cubicBezTo>
                  <a:cubicBezTo>
                    <a:pt x="0" y="3"/>
                    <a:pt x="3" y="0"/>
                    <a:pt x="6" y="0"/>
                  </a:cubicBezTo>
                  <a:cubicBezTo>
                    <a:pt x="162" y="0"/>
                    <a:pt x="162" y="0"/>
                    <a:pt x="162" y="0"/>
                  </a:cubicBezTo>
                  <a:cubicBezTo>
                    <a:pt x="166" y="0"/>
                    <a:pt x="168" y="3"/>
                    <a:pt x="168" y="6"/>
                  </a:cubicBezTo>
                  <a:cubicBezTo>
                    <a:pt x="168" y="42"/>
                    <a:pt x="168" y="42"/>
                    <a:pt x="168" y="42"/>
                  </a:cubicBezTo>
                  <a:cubicBezTo>
                    <a:pt x="168" y="46"/>
                    <a:pt x="166" y="48"/>
                    <a:pt x="162" y="48"/>
                  </a:cubicBezTo>
                  <a:close/>
                  <a:moveTo>
                    <a:pt x="12" y="36"/>
                  </a:moveTo>
                  <a:cubicBezTo>
                    <a:pt x="156" y="36"/>
                    <a:pt x="156" y="36"/>
                    <a:pt x="156" y="36"/>
                  </a:cubicBezTo>
                  <a:cubicBezTo>
                    <a:pt x="156" y="12"/>
                    <a:pt x="156" y="12"/>
                    <a:pt x="15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2" name="Freeform 26">
              <a:extLst>
                <a:ext uri="{FF2B5EF4-FFF2-40B4-BE49-F238E27FC236}">
                  <a16:creationId xmlns:a16="http://schemas.microsoft.com/office/drawing/2014/main" id="{60257F98-386D-4673-A28A-EB984697F381}"/>
                </a:ext>
              </a:extLst>
            </p:cNvPr>
            <p:cNvSpPr>
              <a:spLocks noEditPoints="1"/>
            </p:cNvSpPr>
            <p:nvPr/>
          </p:nvSpPr>
          <p:spPr bwMode="auto">
            <a:xfrm>
              <a:off x="1735" y="862"/>
              <a:ext cx="258" cy="72"/>
            </a:xfrm>
            <a:custGeom>
              <a:avLst/>
              <a:gdLst>
                <a:gd name="T0" fmla="*/ 162 w 168"/>
                <a:gd name="T1" fmla="*/ 48 h 48"/>
                <a:gd name="T2" fmla="*/ 6 w 168"/>
                <a:gd name="T3" fmla="*/ 48 h 48"/>
                <a:gd name="T4" fmla="*/ 0 w 168"/>
                <a:gd name="T5" fmla="*/ 42 h 48"/>
                <a:gd name="T6" fmla="*/ 0 w 168"/>
                <a:gd name="T7" fmla="*/ 6 h 48"/>
                <a:gd name="T8" fmla="*/ 6 w 168"/>
                <a:gd name="T9" fmla="*/ 0 h 48"/>
                <a:gd name="T10" fmla="*/ 162 w 168"/>
                <a:gd name="T11" fmla="*/ 0 h 48"/>
                <a:gd name="T12" fmla="*/ 168 w 168"/>
                <a:gd name="T13" fmla="*/ 6 h 48"/>
                <a:gd name="T14" fmla="*/ 168 w 168"/>
                <a:gd name="T15" fmla="*/ 42 h 48"/>
                <a:gd name="T16" fmla="*/ 162 w 168"/>
                <a:gd name="T17" fmla="*/ 48 h 48"/>
                <a:gd name="T18" fmla="*/ 12 w 168"/>
                <a:gd name="T19" fmla="*/ 36 h 48"/>
                <a:gd name="T20" fmla="*/ 156 w 168"/>
                <a:gd name="T21" fmla="*/ 36 h 48"/>
                <a:gd name="T22" fmla="*/ 156 w 168"/>
                <a:gd name="T23" fmla="*/ 12 h 48"/>
                <a:gd name="T24" fmla="*/ 12 w 168"/>
                <a:gd name="T25" fmla="*/ 12 h 48"/>
                <a:gd name="T26" fmla="*/ 12 w 168"/>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48">
                  <a:moveTo>
                    <a:pt x="162" y="48"/>
                  </a:moveTo>
                  <a:cubicBezTo>
                    <a:pt x="6" y="48"/>
                    <a:pt x="6" y="48"/>
                    <a:pt x="6" y="48"/>
                  </a:cubicBezTo>
                  <a:cubicBezTo>
                    <a:pt x="3" y="48"/>
                    <a:pt x="0" y="46"/>
                    <a:pt x="0" y="42"/>
                  </a:cubicBezTo>
                  <a:cubicBezTo>
                    <a:pt x="0" y="6"/>
                    <a:pt x="0" y="6"/>
                    <a:pt x="0" y="6"/>
                  </a:cubicBezTo>
                  <a:cubicBezTo>
                    <a:pt x="0" y="3"/>
                    <a:pt x="3" y="0"/>
                    <a:pt x="6" y="0"/>
                  </a:cubicBezTo>
                  <a:cubicBezTo>
                    <a:pt x="162" y="0"/>
                    <a:pt x="162" y="0"/>
                    <a:pt x="162" y="0"/>
                  </a:cubicBezTo>
                  <a:cubicBezTo>
                    <a:pt x="166" y="0"/>
                    <a:pt x="168" y="3"/>
                    <a:pt x="168" y="6"/>
                  </a:cubicBezTo>
                  <a:cubicBezTo>
                    <a:pt x="168" y="42"/>
                    <a:pt x="168" y="42"/>
                    <a:pt x="168" y="42"/>
                  </a:cubicBezTo>
                  <a:cubicBezTo>
                    <a:pt x="168" y="46"/>
                    <a:pt x="166" y="48"/>
                    <a:pt x="162" y="48"/>
                  </a:cubicBezTo>
                  <a:close/>
                  <a:moveTo>
                    <a:pt x="12" y="36"/>
                  </a:moveTo>
                  <a:cubicBezTo>
                    <a:pt x="156" y="36"/>
                    <a:pt x="156" y="36"/>
                    <a:pt x="156" y="36"/>
                  </a:cubicBezTo>
                  <a:cubicBezTo>
                    <a:pt x="156" y="12"/>
                    <a:pt x="156" y="12"/>
                    <a:pt x="15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3" name="Freeform 27">
              <a:extLst>
                <a:ext uri="{FF2B5EF4-FFF2-40B4-BE49-F238E27FC236}">
                  <a16:creationId xmlns:a16="http://schemas.microsoft.com/office/drawing/2014/main" id="{7E3A1174-F84F-4A3C-9D1B-B63A37FF1FE8}"/>
                </a:ext>
              </a:extLst>
            </p:cNvPr>
            <p:cNvSpPr>
              <a:spLocks noEditPoints="1"/>
            </p:cNvSpPr>
            <p:nvPr/>
          </p:nvSpPr>
          <p:spPr bwMode="auto">
            <a:xfrm>
              <a:off x="1735" y="1005"/>
              <a:ext cx="258" cy="72"/>
            </a:xfrm>
            <a:custGeom>
              <a:avLst/>
              <a:gdLst>
                <a:gd name="T0" fmla="*/ 162 w 168"/>
                <a:gd name="T1" fmla="*/ 48 h 48"/>
                <a:gd name="T2" fmla="*/ 6 w 168"/>
                <a:gd name="T3" fmla="*/ 48 h 48"/>
                <a:gd name="T4" fmla="*/ 0 w 168"/>
                <a:gd name="T5" fmla="*/ 42 h 48"/>
                <a:gd name="T6" fmla="*/ 0 w 168"/>
                <a:gd name="T7" fmla="*/ 6 h 48"/>
                <a:gd name="T8" fmla="*/ 6 w 168"/>
                <a:gd name="T9" fmla="*/ 0 h 48"/>
                <a:gd name="T10" fmla="*/ 162 w 168"/>
                <a:gd name="T11" fmla="*/ 0 h 48"/>
                <a:gd name="T12" fmla="*/ 168 w 168"/>
                <a:gd name="T13" fmla="*/ 6 h 48"/>
                <a:gd name="T14" fmla="*/ 168 w 168"/>
                <a:gd name="T15" fmla="*/ 42 h 48"/>
                <a:gd name="T16" fmla="*/ 162 w 168"/>
                <a:gd name="T17" fmla="*/ 48 h 48"/>
                <a:gd name="T18" fmla="*/ 12 w 168"/>
                <a:gd name="T19" fmla="*/ 36 h 48"/>
                <a:gd name="T20" fmla="*/ 156 w 168"/>
                <a:gd name="T21" fmla="*/ 36 h 48"/>
                <a:gd name="T22" fmla="*/ 156 w 168"/>
                <a:gd name="T23" fmla="*/ 12 h 48"/>
                <a:gd name="T24" fmla="*/ 12 w 168"/>
                <a:gd name="T25" fmla="*/ 12 h 48"/>
                <a:gd name="T26" fmla="*/ 12 w 168"/>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48">
                  <a:moveTo>
                    <a:pt x="162" y="48"/>
                  </a:moveTo>
                  <a:cubicBezTo>
                    <a:pt x="6" y="48"/>
                    <a:pt x="6" y="48"/>
                    <a:pt x="6" y="48"/>
                  </a:cubicBezTo>
                  <a:cubicBezTo>
                    <a:pt x="3" y="48"/>
                    <a:pt x="0" y="46"/>
                    <a:pt x="0" y="42"/>
                  </a:cubicBezTo>
                  <a:cubicBezTo>
                    <a:pt x="0" y="6"/>
                    <a:pt x="0" y="6"/>
                    <a:pt x="0" y="6"/>
                  </a:cubicBezTo>
                  <a:cubicBezTo>
                    <a:pt x="0" y="3"/>
                    <a:pt x="3" y="0"/>
                    <a:pt x="6" y="0"/>
                  </a:cubicBezTo>
                  <a:cubicBezTo>
                    <a:pt x="162" y="0"/>
                    <a:pt x="162" y="0"/>
                    <a:pt x="162" y="0"/>
                  </a:cubicBezTo>
                  <a:cubicBezTo>
                    <a:pt x="166" y="0"/>
                    <a:pt x="168" y="3"/>
                    <a:pt x="168" y="6"/>
                  </a:cubicBezTo>
                  <a:cubicBezTo>
                    <a:pt x="168" y="42"/>
                    <a:pt x="168" y="42"/>
                    <a:pt x="168" y="42"/>
                  </a:cubicBezTo>
                  <a:cubicBezTo>
                    <a:pt x="168" y="46"/>
                    <a:pt x="166" y="48"/>
                    <a:pt x="162" y="48"/>
                  </a:cubicBezTo>
                  <a:close/>
                  <a:moveTo>
                    <a:pt x="12" y="36"/>
                  </a:moveTo>
                  <a:cubicBezTo>
                    <a:pt x="156" y="36"/>
                    <a:pt x="156" y="36"/>
                    <a:pt x="156" y="36"/>
                  </a:cubicBezTo>
                  <a:cubicBezTo>
                    <a:pt x="156" y="12"/>
                    <a:pt x="156" y="12"/>
                    <a:pt x="15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Freeform 28">
              <a:extLst>
                <a:ext uri="{FF2B5EF4-FFF2-40B4-BE49-F238E27FC236}">
                  <a16:creationId xmlns:a16="http://schemas.microsoft.com/office/drawing/2014/main" id="{1A25B315-9B25-4ACD-8A4E-FE23E9E8EEEB}"/>
                </a:ext>
              </a:extLst>
            </p:cNvPr>
            <p:cNvSpPr>
              <a:spLocks/>
            </p:cNvSpPr>
            <p:nvPr/>
          </p:nvSpPr>
          <p:spPr bwMode="auto">
            <a:xfrm>
              <a:off x="1864" y="916"/>
              <a:ext cx="18" cy="107"/>
            </a:xfrm>
            <a:custGeom>
              <a:avLst/>
              <a:gdLst>
                <a:gd name="T0" fmla="*/ 6 w 12"/>
                <a:gd name="T1" fmla="*/ 72 h 72"/>
                <a:gd name="T2" fmla="*/ 0 w 12"/>
                <a:gd name="T3" fmla="*/ 66 h 72"/>
                <a:gd name="T4" fmla="*/ 0 w 12"/>
                <a:gd name="T5" fmla="*/ 6 h 72"/>
                <a:gd name="T6" fmla="*/ 6 w 12"/>
                <a:gd name="T7" fmla="*/ 0 h 72"/>
                <a:gd name="T8" fmla="*/ 12 w 12"/>
                <a:gd name="T9" fmla="*/ 6 h 72"/>
                <a:gd name="T10" fmla="*/ 12 w 12"/>
                <a:gd name="T11" fmla="*/ 66 h 72"/>
                <a:gd name="T12" fmla="*/ 6 w 12"/>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12" h="72">
                  <a:moveTo>
                    <a:pt x="6" y="72"/>
                  </a:moveTo>
                  <a:cubicBezTo>
                    <a:pt x="3" y="72"/>
                    <a:pt x="0" y="70"/>
                    <a:pt x="0" y="66"/>
                  </a:cubicBezTo>
                  <a:cubicBezTo>
                    <a:pt x="0" y="6"/>
                    <a:pt x="0" y="6"/>
                    <a:pt x="0" y="6"/>
                  </a:cubicBezTo>
                  <a:cubicBezTo>
                    <a:pt x="0" y="3"/>
                    <a:pt x="3" y="0"/>
                    <a:pt x="6" y="0"/>
                  </a:cubicBezTo>
                  <a:cubicBezTo>
                    <a:pt x="10" y="0"/>
                    <a:pt x="12" y="3"/>
                    <a:pt x="12" y="6"/>
                  </a:cubicBezTo>
                  <a:cubicBezTo>
                    <a:pt x="12" y="66"/>
                    <a:pt x="12" y="66"/>
                    <a:pt x="12" y="66"/>
                  </a:cubicBezTo>
                  <a:cubicBezTo>
                    <a:pt x="12" y="70"/>
                    <a:pt x="10" y="72"/>
                    <a:pt x="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4" name="Freeform 29">
              <a:extLst>
                <a:ext uri="{FF2B5EF4-FFF2-40B4-BE49-F238E27FC236}">
                  <a16:creationId xmlns:a16="http://schemas.microsoft.com/office/drawing/2014/main" id="{85A459BF-B500-4424-8201-F7FD292AD9EC}"/>
                </a:ext>
              </a:extLst>
            </p:cNvPr>
            <p:cNvSpPr>
              <a:spLocks/>
            </p:cNvSpPr>
            <p:nvPr/>
          </p:nvSpPr>
          <p:spPr bwMode="auto">
            <a:xfrm>
              <a:off x="1680" y="701"/>
              <a:ext cx="202" cy="179"/>
            </a:xfrm>
            <a:custGeom>
              <a:avLst/>
              <a:gdLst>
                <a:gd name="T0" fmla="*/ 126 w 132"/>
                <a:gd name="T1" fmla="*/ 120 h 120"/>
                <a:gd name="T2" fmla="*/ 120 w 132"/>
                <a:gd name="T3" fmla="*/ 114 h 120"/>
                <a:gd name="T4" fmla="*/ 120 w 132"/>
                <a:gd name="T5" fmla="*/ 96 h 120"/>
                <a:gd name="T6" fmla="*/ 108 w 132"/>
                <a:gd name="T7" fmla="*/ 84 h 120"/>
                <a:gd name="T8" fmla="*/ 24 w 132"/>
                <a:gd name="T9" fmla="*/ 84 h 120"/>
                <a:gd name="T10" fmla="*/ 0 w 132"/>
                <a:gd name="T11" fmla="*/ 60 h 120"/>
                <a:gd name="T12" fmla="*/ 0 w 132"/>
                <a:gd name="T13" fmla="*/ 6 h 120"/>
                <a:gd name="T14" fmla="*/ 6 w 132"/>
                <a:gd name="T15" fmla="*/ 0 h 120"/>
                <a:gd name="T16" fmla="*/ 12 w 132"/>
                <a:gd name="T17" fmla="*/ 6 h 120"/>
                <a:gd name="T18" fmla="*/ 12 w 132"/>
                <a:gd name="T19" fmla="*/ 60 h 120"/>
                <a:gd name="T20" fmla="*/ 24 w 132"/>
                <a:gd name="T21" fmla="*/ 72 h 120"/>
                <a:gd name="T22" fmla="*/ 108 w 132"/>
                <a:gd name="T23" fmla="*/ 72 h 120"/>
                <a:gd name="T24" fmla="*/ 132 w 132"/>
                <a:gd name="T25" fmla="*/ 96 h 120"/>
                <a:gd name="T26" fmla="*/ 132 w 132"/>
                <a:gd name="T27" fmla="*/ 114 h 120"/>
                <a:gd name="T28" fmla="*/ 126 w 132"/>
                <a:gd name="T29"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120">
                  <a:moveTo>
                    <a:pt x="126" y="120"/>
                  </a:moveTo>
                  <a:cubicBezTo>
                    <a:pt x="123" y="120"/>
                    <a:pt x="120" y="118"/>
                    <a:pt x="120" y="114"/>
                  </a:cubicBezTo>
                  <a:cubicBezTo>
                    <a:pt x="120" y="96"/>
                    <a:pt x="120" y="96"/>
                    <a:pt x="120" y="96"/>
                  </a:cubicBezTo>
                  <a:cubicBezTo>
                    <a:pt x="120" y="90"/>
                    <a:pt x="115" y="84"/>
                    <a:pt x="108" y="84"/>
                  </a:cubicBezTo>
                  <a:cubicBezTo>
                    <a:pt x="24" y="84"/>
                    <a:pt x="24" y="84"/>
                    <a:pt x="24" y="84"/>
                  </a:cubicBezTo>
                  <a:cubicBezTo>
                    <a:pt x="11" y="84"/>
                    <a:pt x="0" y="73"/>
                    <a:pt x="0" y="60"/>
                  </a:cubicBezTo>
                  <a:cubicBezTo>
                    <a:pt x="0" y="6"/>
                    <a:pt x="0" y="6"/>
                    <a:pt x="0" y="6"/>
                  </a:cubicBezTo>
                  <a:cubicBezTo>
                    <a:pt x="0" y="3"/>
                    <a:pt x="3" y="0"/>
                    <a:pt x="6" y="0"/>
                  </a:cubicBezTo>
                  <a:cubicBezTo>
                    <a:pt x="10" y="0"/>
                    <a:pt x="12" y="3"/>
                    <a:pt x="12" y="6"/>
                  </a:cubicBezTo>
                  <a:cubicBezTo>
                    <a:pt x="12" y="60"/>
                    <a:pt x="12" y="60"/>
                    <a:pt x="12" y="60"/>
                  </a:cubicBezTo>
                  <a:cubicBezTo>
                    <a:pt x="12" y="67"/>
                    <a:pt x="18" y="72"/>
                    <a:pt x="24" y="72"/>
                  </a:cubicBezTo>
                  <a:cubicBezTo>
                    <a:pt x="108" y="72"/>
                    <a:pt x="108" y="72"/>
                    <a:pt x="108" y="72"/>
                  </a:cubicBezTo>
                  <a:cubicBezTo>
                    <a:pt x="122" y="72"/>
                    <a:pt x="132" y="83"/>
                    <a:pt x="132" y="96"/>
                  </a:cubicBezTo>
                  <a:cubicBezTo>
                    <a:pt x="132" y="114"/>
                    <a:pt x="132" y="114"/>
                    <a:pt x="132" y="114"/>
                  </a:cubicBezTo>
                  <a:cubicBezTo>
                    <a:pt x="132" y="118"/>
                    <a:pt x="130" y="120"/>
                    <a:pt x="126"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45" name="Group 48">
            <a:extLst>
              <a:ext uri="{FF2B5EF4-FFF2-40B4-BE49-F238E27FC236}">
                <a16:creationId xmlns:a16="http://schemas.microsoft.com/office/drawing/2014/main" id="{8402F061-86FC-4904-B938-4C857153F99D}"/>
              </a:ext>
            </a:extLst>
          </p:cNvPr>
          <p:cNvGrpSpPr>
            <a:grpSpLocks noChangeAspect="1"/>
          </p:cNvGrpSpPr>
          <p:nvPr/>
        </p:nvGrpSpPr>
        <p:grpSpPr bwMode="auto">
          <a:xfrm>
            <a:off x="1039595" y="4931723"/>
            <a:ext cx="515826" cy="496764"/>
            <a:chOff x="6532" y="451"/>
            <a:chExt cx="433" cy="417"/>
          </a:xfrm>
          <a:solidFill>
            <a:schemeClr val="bg1"/>
          </a:solidFill>
        </p:grpSpPr>
        <p:sp>
          <p:nvSpPr>
            <p:cNvPr id="246" name="Freeform 49">
              <a:extLst>
                <a:ext uri="{FF2B5EF4-FFF2-40B4-BE49-F238E27FC236}">
                  <a16:creationId xmlns:a16="http://schemas.microsoft.com/office/drawing/2014/main" id="{56320381-27AF-4905-B099-F089CDE84C73}"/>
                </a:ext>
              </a:extLst>
            </p:cNvPr>
            <p:cNvSpPr>
              <a:spLocks/>
            </p:cNvSpPr>
            <p:nvPr/>
          </p:nvSpPr>
          <p:spPr bwMode="auto">
            <a:xfrm>
              <a:off x="6837" y="621"/>
              <a:ext cx="128" cy="94"/>
            </a:xfrm>
            <a:custGeom>
              <a:avLst/>
              <a:gdLst>
                <a:gd name="T0" fmla="*/ 7 w 86"/>
                <a:gd name="T1" fmla="*/ 64 h 64"/>
                <a:gd name="T2" fmla="*/ 3 w 86"/>
                <a:gd name="T3" fmla="*/ 63 h 64"/>
                <a:gd name="T4" fmla="*/ 1 w 86"/>
                <a:gd name="T5" fmla="*/ 55 h 64"/>
                <a:gd name="T6" fmla="*/ 34 w 86"/>
                <a:gd name="T7" fmla="*/ 3 h 64"/>
                <a:gd name="T8" fmla="*/ 38 w 86"/>
                <a:gd name="T9" fmla="*/ 0 h 64"/>
                <a:gd name="T10" fmla="*/ 43 w 86"/>
                <a:gd name="T11" fmla="*/ 2 h 64"/>
                <a:gd name="T12" fmla="*/ 84 w 86"/>
                <a:gd name="T13" fmla="*/ 48 h 64"/>
                <a:gd name="T14" fmla="*/ 84 w 86"/>
                <a:gd name="T15" fmla="*/ 56 h 64"/>
                <a:gd name="T16" fmla="*/ 75 w 86"/>
                <a:gd name="T17" fmla="*/ 56 h 64"/>
                <a:gd name="T18" fmla="*/ 40 w 86"/>
                <a:gd name="T19" fmla="*/ 16 h 64"/>
                <a:gd name="T20" fmla="*/ 12 w 86"/>
                <a:gd name="T21" fmla="*/ 61 h 64"/>
                <a:gd name="T22" fmla="*/ 7 w 86"/>
                <a:gd name="T2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64">
                  <a:moveTo>
                    <a:pt x="7" y="64"/>
                  </a:moveTo>
                  <a:cubicBezTo>
                    <a:pt x="5" y="64"/>
                    <a:pt x="4" y="64"/>
                    <a:pt x="3" y="63"/>
                  </a:cubicBezTo>
                  <a:cubicBezTo>
                    <a:pt x="1" y="62"/>
                    <a:pt x="0" y="58"/>
                    <a:pt x="1" y="55"/>
                  </a:cubicBezTo>
                  <a:cubicBezTo>
                    <a:pt x="34" y="3"/>
                    <a:pt x="34" y="3"/>
                    <a:pt x="34" y="3"/>
                  </a:cubicBezTo>
                  <a:cubicBezTo>
                    <a:pt x="35" y="1"/>
                    <a:pt x="36" y="0"/>
                    <a:pt x="38" y="0"/>
                  </a:cubicBezTo>
                  <a:cubicBezTo>
                    <a:pt x="40" y="0"/>
                    <a:pt x="42" y="1"/>
                    <a:pt x="43" y="2"/>
                  </a:cubicBezTo>
                  <a:cubicBezTo>
                    <a:pt x="84" y="48"/>
                    <a:pt x="84" y="48"/>
                    <a:pt x="84" y="48"/>
                  </a:cubicBezTo>
                  <a:cubicBezTo>
                    <a:pt x="86" y="50"/>
                    <a:pt x="86" y="54"/>
                    <a:pt x="84" y="56"/>
                  </a:cubicBezTo>
                  <a:cubicBezTo>
                    <a:pt x="81" y="58"/>
                    <a:pt x="78" y="58"/>
                    <a:pt x="75" y="56"/>
                  </a:cubicBezTo>
                  <a:cubicBezTo>
                    <a:pt x="40" y="16"/>
                    <a:pt x="40" y="16"/>
                    <a:pt x="40" y="16"/>
                  </a:cubicBezTo>
                  <a:cubicBezTo>
                    <a:pt x="12" y="61"/>
                    <a:pt x="12" y="61"/>
                    <a:pt x="12" y="61"/>
                  </a:cubicBezTo>
                  <a:cubicBezTo>
                    <a:pt x="11" y="63"/>
                    <a:pt x="9" y="64"/>
                    <a:pt x="7"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7" name="Freeform 50">
              <a:extLst>
                <a:ext uri="{FF2B5EF4-FFF2-40B4-BE49-F238E27FC236}">
                  <a16:creationId xmlns:a16="http://schemas.microsoft.com/office/drawing/2014/main" id="{24B2B075-35DD-4773-8742-FBD8555D46FD}"/>
                </a:ext>
              </a:extLst>
            </p:cNvPr>
            <p:cNvSpPr>
              <a:spLocks/>
            </p:cNvSpPr>
            <p:nvPr/>
          </p:nvSpPr>
          <p:spPr bwMode="auto">
            <a:xfrm>
              <a:off x="6759" y="621"/>
              <a:ext cx="157" cy="233"/>
            </a:xfrm>
            <a:custGeom>
              <a:avLst/>
              <a:gdLst>
                <a:gd name="T0" fmla="*/ 7 w 106"/>
                <a:gd name="T1" fmla="*/ 158 h 158"/>
                <a:gd name="T2" fmla="*/ 1 w 106"/>
                <a:gd name="T3" fmla="*/ 154 h 158"/>
                <a:gd name="T4" fmla="*/ 5 w 106"/>
                <a:gd name="T5" fmla="*/ 147 h 158"/>
                <a:gd name="T6" fmla="*/ 74 w 106"/>
                <a:gd name="T7" fmla="*/ 94 h 158"/>
                <a:gd name="T8" fmla="*/ 86 w 106"/>
                <a:gd name="T9" fmla="*/ 8 h 158"/>
                <a:gd name="T10" fmla="*/ 90 w 106"/>
                <a:gd name="T11" fmla="*/ 1 h 158"/>
                <a:gd name="T12" fmla="*/ 97 w 106"/>
                <a:gd name="T13" fmla="*/ 5 h 158"/>
                <a:gd name="T14" fmla="*/ 84 w 106"/>
                <a:gd name="T15" fmla="*/ 100 h 158"/>
                <a:gd name="T16" fmla="*/ 8 w 106"/>
                <a:gd name="T17" fmla="*/ 158 h 158"/>
                <a:gd name="T18" fmla="*/ 7 w 106"/>
                <a:gd name="T1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58">
                  <a:moveTo>
                    <a:pt x="7" y="158"/>
                  </a:moveTo>
                  <a:cubicBezTo>
                    <a:pt x="4" y="158"/>
                    <a:pt x="2" y="157"/>
                    <a:pt x="1" y="154"/>
                  </a:cubicBezTo>
                  <a:cubicBezTo>
                    <a:pt x="0" y="151"/>
                    <a:pt x="2" y="147"/>
                    <a:pt x="5" y="147"/>
                  </a:cubicBezTo>
                  <a:cubicBezTo>
                    <a:pt x="34" y="139"/>
                    <a:pt x="59" y="121"/>
                    <a:pt x="74" y="94"/>
                  </a:cubicBezTo>
                  <a:cubicBezTo>
                    <a:pt x="89" y="68"/>
                    <a:pt x="93" y="38"/>
                    <a:pt x="86" y="8"/>
                  </a:cubicBezTo>
                  <a:cubicBezTo>
                    <a:pt x="85" y="5"/>
                    <a:pt x="87" y="2"/>
                    <a:pt x="90" y="1"/>
                  </a:cubicBezTo>
                  <a:cubicBezTo>
                    <a:pt x="93" y="0"/>
                    <a:pt x="97" y="2"/>
                    <a:pt x="97" y="5"/>
                  </a:cubicBezTo>
                  <a:cubicBezTo>
                    <a:pt x="106" y="38"/>
                    <a:pt x="101" y="71"/>
                    <a:pt x="84" y="100"/>
                  </a:cubicBezTo>
                  <a:cubicBezTo>
                    <a:pt x="67" y="129"/>
                    <a:pt x="40" y="150"/>
                    <a:pt x="8" y="158"/>
                  </a:cubicBezTo>
                  <a:cubicBezTo>
                    <a:pt x="8" y="158"/>
                    <a:pt x="7" y="158"/>
                    <a:pt x="7" y="1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8" name="Freeform 51">
              <a:extLst>
                <a:ext uri="{FF2B5EF4-FFF2-40B4-BE49-F238E27FC236}">
                  <a16:creationId xmlns:a16="http://schemas.microsoft.com/office/drawing/2014/main" id="{D0B2A3FE-707A-4878-B103-86C0A7347D4B}"/>
                </a:ext>
              </a:extLst>
            </p:cNvPr>
            <p:cNvSpPr>
              <a:spLocks/>
            </p:cNvSpPr>
            <p:nvPr/>
          </p:nvSpPr>
          <p:spPr bwMode="auto">
            <a:xfrm>
              <a:off x="6599" y="451"/>
              <a:ext cx="110" cy="112"/>
            </a:xfrm>
            <a:custGeom>
              <a:avLst/>
              <a:gdLst>
                <a:gd name="T0" fmla="*/ 68 w 74"/>
                <a:gd name="T1" fmla="*/ 76 h 76"/>
                <a:gd name="T2" fmla="*/ 67 w 74"/>
                <a:gd name="T3" fmla="*/ 76 h 76"/>
                <a:gd name="T4" fmla="*/ 6 w 74"/>
                <a:gd name="T5" fmla="*/ 70 h 76"/>
                <a:gd name="T6" fmla="*/ 1 w 74"/>
                <a:gd name="T7" fmla="*/ 67 h 76"/>
                <a:gd name="T8" fmla="*/ 1 w 74"/>
                <a:gd name="T9" fmla="*/ 61 h 76"/>
                <a:gd name="T10" fmla="*/ 24 w 74"/>
                <a:gd name="T11" fmla="*/ 5 h 76"/>
                <a:gd name="T12" fmla="*/ 32 w 74"/>
                <a:gd name="T13" fmla="*/ 1 h 76"/>
                <a:gd name="T14" fmla="*/ 35 w 74"/>
                <a:gd name="T15" fmla="*/ 9 h 76"/>
                <a:gd name="T16" fmla="*/ 15 w 74"/>
                <a:gd name="T17" fmla="*/ 58 h 76"/>
                <a:gd name="T18" fmla="*/ 68 w 74"/>
                <a:gd name="T19" fmla="*/ 64 h 76"/>
                <a:gd name="T20" fmla="*/ 74 w 74"/>
                <a:gd name="T21" fmla="*/ 70 h 76"/>
                <a:gd name="T22" fmla="*/ 68 w 74"/>
                <a:gd name="T23"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76">
                  <a:moveTo>
                    <a:pt x="68" y="76"/>
                  </a:moveTo>
                  <a:cubicBezTo>
                    <a:pt x="67" y="76"/>
                    <a:pt x="67" y="76"/>
                    <a:pt x="67" y="76"/>
                  </a:cubicBezTo>
                  <a:cubicBezTo>
                    <a:pt x="6" y="70"/>
                    <a:pt x="6" y="70"/>
                    <a:pt x="6" y="70"/>
                  </a:cubicBezTo>
                  <a:cubicBezTo>
                    <a:pt x="4" y="69"/>
                    <a:pt x="2" y="68"/>
                    <a:pt x="1" y="67"/>
                  </a:cubicBezTo>
                  <a:cubicBezTo>
                    <a:pt x="1" y="65"/>
                    <a:pt x="0" y="63"/>
                    <a:pt x="1" y="61"/>
                  </a:cubicBezTo>
                  <a:cubicBezTo>
                    <a:pt x="24" y="5"/>
                    <a:pt x="24" y="5"/>
                    <a:pt x="24" y="5"/>
                  </a:cubicBezTo>
                  <a:cubicBezTo>
                    <a:pt x="25" y="1"/>
                    <a:pt x="29" y="0"/>
                    <a:pt x="32" y="1"/>
                  </a:cubicBezTo>
                  <a:cubicBezTo>
                    <a:pt x="35" y="2"/>
                    <a:pt x="36" y="6"/>
                    <a:pt x="35" y="9"/>
                  </a:cubicBezTo>
                  <a:cubicBezTo>
                    <a:pt x="15" y="58"/>
                    <a:pt x="15" y="58"/>
                    <a:pt x="15" y="58"/>
                  </a:cubicBezTo>
                  <a:cubicBezTo>
                    <a:pt x="68" y="64"/>
                    <a:pt x="68" y="64"/>
                    <a:pt x="68" y="64"/>
                  </a:cubicBezTo>
                  <a:cubicBezTo>
                    <a:pt x="71" y="64"/>
                    <a:pt x="74" y="67"/>
                    <a:pt x="74" y="70"/>
                  </a:cubicBezTo>
                  <a:cubicBezTo>
                    <a:pt x="73" y="73"/>
                    <a:pt x="71" y="76"/>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9" name="Freeform 52">
              <a:extLst>
                <a:ext uri="{FF2B5EF4-FFF2-40B4-BE49-F238E27FC236}">
                  <a16:creationId xmlns:a16="http://schemas.microsoft.com/office/drawing/2014/main" id="{6E56367C-C7AD-4AD6-8429-C25D5B5C16F6}"/>
                </a:ext>
              </a:extLst>
            </p:cNvPr>
            <p:cNvSpPr>
              <a:spLocks/>
            </p:cNvSpPr>
            <p:nvPr/>
          </p:nvSpPr>
          <p:spPr bwMode="auto">
            <a:xfrm>
              <a:off x="6599" y="491"/>
              <a:ext cx="269" cy="81"/>
            </a:xfrm>
            <a:custGeom>
              <a:avLst/>
              <a:gdLst>
                <a:gd name="T0" fmla="*/ 175 w 182"/>
                <a:gd name="T1" fmla="*/ 55 h 55"/>
                <a:gd name="T2" fmla="*/ 171 w 182"/>
                <a:gd name="T3" fmla="*/ 53 h 55"/>
                <a:gd name="T4" fmla="*/ 94 w 182"/>
                <a:gd name="T5" fmla="*/ 14 h 55"/>
                <a:gd name="T6" fmla="*/ 11 w 182"/>
                <a:gd name="T7" fmla="*/ 41 h 55"/>
                <a:gd name="T8" fmla="*/ 2 w 182"/>
                <a:gd name="T9" fmla="*/ 40 h 55"/>
                <a:gd name="T10" fmla="*/ 3 w 182"/>
                <a:gd name="T11" fmla="*/ 32 h 55"/>
                <a:gd name="T12" fmla="*/ 94 w 182"/>
                <a:gd name="T13" fmla="*/ 2 h 55"/>
                <a:gd name="T14" fmla="*/ 180 w 182"/>
                <a:gd name="T15" fmla="*/ 45 h 55"/>
                <a:gd name="T16" fmla="*/ 179 w 182"/>
                <a:gd name="T17" fmla="*/ 53 h 55"/>
                <a:gd name="T18" fmla="*/ 175 w 182"/>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2" h="55">
                  <a:moveTo>
                    <a:pt x="175" y="55"/>
                  </a:moveTo>
                  <a:cubicBezTo>
                    <a:pt x="174" y="55"/>
                    <a:pt x="172" y="54"/>
                    <a:pt x="171" y="53"/>
                  </a:cubicBezTo>
                  <a:cubicBezTo>
                    <a:pt x="151" y="30"/>
                    <a:pt x="124" y="16"/>
                    <a:pt x="94" y="14"/>
                  </a:cubicBezTo>
                  <a:cubicBezTo>
                    <a:pt x="63" y="12"/>
                    <a:pt x="34" y="21"/>
                    <a:pt x="11" y="41"/>
                  </a:cubicBezTo>
                  <a:cubicBezTo>
                    <a:pt x="8" y="43"/>
                    <a:pt x="4" y="43"/>
                    <a:pt x="2" y="40"/>
                  </a:cubicBezTo>
                  <a:cubicBezTo>
                    <a:pt x="0" y="38"/>
                    <a:pt x="0" y="34"/>
                    <a:pt x="3" y="32"/>
                  </a:cubicBezTo>
                  <a:cubicBezTo>
                    <a:pt x="28" y="10"/>
                    <a:pt x="61" y="0"/>
                    <a:pt x="94" y="2"/>
                  </a:cubicBezTo>
                  <a:cubicBezTo>
                    <a:pt x="128" y="4"/>
                    <a:pt x="159" y="20"/>
                    <a:pt x="180" y="45"/>
                  </a:cubicBezTo>
                  <a:cubicBezTo>
                    <a:pt x="182" y="47"/>
                    <a:pt x="182" y="51"/>
                    <a:pt x="179" y="53"/>
                  </a:cubicBezTo>
                  <a:cubicBezTo>
                    <a:pt x="178" y="54"/>
                    <a:pt x="177" y="55"/>
                    <a:pt x="175"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0" name="Freeform 53">
              <a:extLst>
                <a:ext uri="{FF2B5EF4-FFF2-40B4-BE49-F238E27FC236}">
                  <a16:creationId xmlns:a16="http://schemas.microsoft.com/office/drawing/2014/main" id="{1F5A199B-09AD-4E17-872F-9DE881FDBC2C}"/>
                </a:ext>
              </a:extLst>
            </p:cNvPr>
            <p:cNvSpPr>
              <a:spLocks/>
            </p:cNvSpPr>
            <p:nvPr/>
          </p:nvSpPr>
          <p:spPr bwMode="auto">
            <a:xfrm>
              <a:off x="6568" y="754"/>
              <a:ext cx="108" cy="114"/>
            </a:xfrm>
            <a:custGeom>
              <a:avLst/>
              <a:gdLst>
                <a:gd name="T0" fmla="*/ 7 w 73"/>
                <a:gd name="T1" fmla="*/ 77 h 77"/>
                <a:gd name="T2" fmla="*/ 1 w 73"/>
                <a:gd name="T3" fmla="*/ 72 h 77"/>
                <a:gd name="T4" fmla="*/ 6 w 73"/>
                <a:gd name="T5" fmla="*/ 65 h 77"/>
                <a:gd name="T6" fmla="*/ 58 w 73"/>
                <a:gd name="T7" fmla="*/ 57 h 77"/>
                <a:gd name="T8" fmla="*/ 36 w 73"/>
                <a:gd name="T9" fmla="*/ 9 h 77"/>
                <a:gd name="T10" fmla="*/ 39 w 73"/>
                <a:gd name="T11" fmla="*/ 1 h 77"/>
                <a:gd name="T12" fmla="*/ 47 w 73"/>
                <a:gd name="T13" fmla="*/ 4 h 77"/>
                <a:gd name="T14" fmla="*/ 73 w 73"/>
                <a:gd name="T15" fmla="*/ 60 h 77"/>
                <a:gd name="T16" fmla="*/ 73 w 73"/>
                <a:gd name="T17" fmla="*/ 65 h 77"/>
                <a:gd name="T18" fmla="*/ 68 w 73"/>
                <a:gd name="T19" fmla="*/ 68 h 77"/>
                <a:gd name="T20" fmla="*/ 7 w 73"/>
                <a:gd name="T21" fmla="*/ 77 h 77"/>
                <a:gd name="T22" fmla="*/ 7 w 73"/>
                <a:gd name="T23"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77">
                  <a:moveTo>
                    <a:pt x="7" y="77"/>
                  </a:moveTo>
                  <a:cubicBezTo>
                    <a:pt x="4" y="77"/>
                    <a:pt x="1" y="75"/>
                    <a:pt x="1" y="72"/>
                  </a:cubicBezTo>
                  <a:cubicBezTo>
                    <a:pt x="0" y="69"/>
                    <a:pt x="2" y="66"/>
                    <a:pt x="6" y="65"/>
                  </a:cubicBezTo>
                  <a:cubicBezTo>
                    <a:pt x="58" y="57"/>
                    <a:pt x="58" y="57"/>
                    <a:pt x="58" y="57"/>
                  </a:cubicBezTo>
                  <a:cubicBezTo>
                    <a:pt x="36" y="9"/>
                    <a:pt x="36" y="9"/>
                    <a:pt x="36" y="9"/>
                  </a:cubicBezTo>
                  <a:cubicBezTo>
                    <a:pt x="35" y="6"/>
                    <a:pt x="36" y="2"/>
                    <a:pt x="39" y="1"/>
                  </a:cubicBezTo>
                  <a:cubicBezTo>
                    <a:pt x="42" y="0"/>
                    <a:pt x="46" y="1"/>
                    <a:pt x="47" y="4"/>
                  </a:cubicBezTo>
                  <a:cubicBezTo>
                    <a:pt x="73" y="60"/>
                    <a:pt x="73" y="60"/>
                    <a:pt x="73" y="60"/>
                  </a:cubicBezTo>
                  <a:cubicBezTo>
                    <a:pt x="73" y="61"/>
                    <a:pt x="73" y="63"/>
                    <a:pt x="73" y="65"/>
                  </a:cubicBezTo>
                  <a:cubicBezTo>
                    <a:pt x="72" y="67"/>
                    <a:pt x="70" y="68"/>
                    <a:pt x="68" y="68"/>
                  </a:cubicBezTo>
                  <a:cubicBezTo>
                    <a:pt x="7" y="77"/>
                    <a:pt x="7" y="77"/>
                    <a:pt x="7" y="77"/>
                  </a:cubicBezTo>
                  <a:cubicBezTo>
                    <a:pt x="7" y="77"/>
                    <a:pt x="7" y="77"/>
                    <a:pt x="7"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1" name="Freeform 54">
              <a:extLst>
                <a:ext uri="{FF2B5EF4-FFF2-40B4-BE49-F238E27FC236}">
                  <a16:creationId xmlns:a16="http://schemas.microsoft.com/office/drawing/2014/main" id="{702461B9-5F07-4EFB-8E0A-1F309506E0AD}"/>
                </a:ext>
              </a:extLst>
            </p:cNvPr>
            <p:cNvSpPr>
              <a:spLocks/>
            </p:cNvSpPr>
            <p:nvPr/>
          </p:nvSpPr>
          <p:spPr bwMode="auto">
            <a:xfrm>
              <a:off x="6532" y="612"/>
              <a:ext cx="144" cy="242"/>
            </a:xfrm>
            <a:custGeom>
              <a:avLst/>
              <a:gdLst>
                <a:gd name="T0" fmla="*/ 90 w 97"/>
                <a:gd name="T1" fmla="*/ 164 h 164"/>
                <a:gd name="T2" fmla="*/ 88 w 97"/>
                <a:gd name="T3" fmla="*/ 163 h 164"/>
                <a:gd name="T4" fmla="*/ 17 w 97"/>
                <a:gd name="T5" fmla="*/ 100 h 164"/>
                <a:gd name="T6" fmla="*/ 11 w 97"/>
                <a:gd name="T7" fmla="*/ 4 h 164"/>
                <a:gd name="T8" fmla="*/ 19 w 97"/>
                <a:gd name="T9" fmla="*/ 1 h 164"/>
                <a:gd name="T10" fmla="*/ 22 w 97"/>
                <a:gd name="T11" fmla="*/ 8 h 164"/>
                <a:gd name="T12" fmla="*/ 27 w 97"/>
                <a:gd name="T13" fmla="*/ 94 h 164"/>
                <a:gd name="T14" fmla="*/ 92 w 97"/>
                <a:gd name="T15" fmla="*/ 152 h 164"/>
                <a:gd name="T16" fmla="*/ 96 w 97"/>
                <a:gd name="T17" fmla="*/ 160 h 164"/>
                <a:gd name="T18" fmla="*/ 90 w 97"/>
                <a:gd name="T19"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64">
                  <a:moveTo>
                    <a:pt x="90" y="164"/>
                  </a:moveTo>
                  <a:cubicBezTo>
                    <a:pt x="90" y="164"/>
                    <a:pt x="89" y="164"/>
                    <a:pt x="88" y="163"/>
                  </a:cubicBezTo>
                  <a:cubicBezTo>
                    <a:pt x="57" y="152"/>
                    <a:pt x="31" y="130"/>
                    <a:pt x="17" y="100"/>
                  </a:cubicBezTo>
                  <a:cubicBezTo>
                    <a:pt x="2" y="70"/>
                    <a:pt x="0" y="36"/>
                    <a:pt x="11" y="4"/>
                  </a:cubicBezTo>
                  <a:cubicBezTo>
                    <a:pt x="12" y="1"/>
                    <a:pt x="16" y="0"/>
                    <a:pt x="19" y="1"/>
                  </a:cubicBezTo>
                  <a:cubicBezTo>
                    <a:pt x="22" y="2"/>
                    <a:pt x="23" y="5"/>
                    <a:pt x="22" y="8"/>
                  </a:cubicBezTo>
                  <a:cubicBezTo>
                    <a:pt x="12" y="37"/>
                    <a:pt x="14" y="67"/>
                    <a:pt x="27" y="94"/>
                  </a:cubicBezTo>
                  <a:cubicBezTo>
                    <a:pt x="41" y="121"/>
                    <a:pt x="64" y="142"/>
                    <a:pt x="92" y="152"/>
                  </a:cubicBezTo>
                  <a:cubicBezTo>
                    <a:pt x="96" y="153"/>
                    <a:pt x="97" y="157"/>
                    <a:pt x="96" y="160"/>
                  </a:cubicBezTo>
                  <a:cubicBezTo>
                    <a:pt x="95" y="162"/>
                    <a:pt x="93" y="164"/>
                    <a:pt x="90" y="1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1064783421"/>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Beheermodule</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 (2/2)</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364281" y="1424692"/>
            <a:ext cx="0" cy="4896000"/>
          </a:xfrm>
          <a:prstGeom prst="line">
            <a:avLst/>
          </a:prstGeom>
          <a:noFill/>
          <a:ln w="9525" cap="flat" cmpd="sng" algn="ctr">
            <a:solidFill>
              <a:srgbClr val="FF0000"/>
            </a:solidFill>
            <a:prstDash val="dash"/>
          </a:ln>
          <a:effectLst/>
        </p:spPr>
      </p:cxnSp>
      <p:grpSp>
        <p:nvGrpSpPr>
          <p:cNvPr id="93" name="Group 118">
            <a:extLst>
              <a:ext uri="{FF2B5EF4-FFF2-40B4-BE49-F238E27FC236}">
                <a16:creationId xmlns:a16="http://schemas.microsoft.com/office/drawing/2014/main" id="{B411430D-188C-4B9D-AF8A-5D5C8286E0BA}"/>
              </a:ext>
            </a:extLst>
          </p:cNvPr>
          <p:cNvGrpSpPr>
            <a:grpSpLocks noChangeAspect="1"/>
          </p:cNvGrpSpPr>
          <p:nvPr/>
        </p:nvGrpSpPr>
        <p:grpSpPr bwMode="auto">
          <a:xfrm>
            <a:off x="10775204" y="332191"/>
            <a:ext cx="450717" cy="446573"/>
            <a:chOff x="2399" y="2994"/>
            <a:chExt cx="435" cy="431"/>
          </a:xfrm>
          <a:solidFill>
            <a:schemeClr val="bg1">
              <a:lumMod val="85000"/>
            </a:schemeClr>
          </a:solidFill>
        </p:grpSpPr>
        <p:sp>
          <p:nvSpPr>
            <p:cNvPr id="100" name="Freeform 119">
              <a:extLst>
                <a:ext uri="{FF2B5EF4-FFF2-40B4-BE49-F238E27FC236}">
                  <a16:creationId xmlns:a16="http://schemas.microsoft.com/office/drawing/2014/main" id="{9965FC30-6DFD-45AC-BE01-022CB670ED02}"/>
                </a:ext>
              </a:extLst>
            </p:cNvPr>
            <p:cNvSpPr>
              <a:spLocks noEditPoints="1"/>
            </p:cNvSpPr>
            <p:nvPr/>
          </p:nvSpPr>
          <p:spPr bwMode="auto">
            <a:xfrm>
              <a:off x="2412" y="3237"/>
              <a:ext cx="181" cy="180"/>
            </a:xfrm>
            <a:custGeom>
              <a:avLst/>
              <a:gdLst>
                <a:gd name="T0" fmla="*/ 26 w 123"/>
                <a:gd name="T1" fmla="*/ 122 h 122"/>
                <a:gd name="T2" fmla="*/ 26 w 123"/>
                <a:gd name="T3" fmla="*/ 122 h 122"/>
                <a:gd name="T4" fmla="*/ 9 w 123"/>
                <a:gd name="T5" fmla="*/ 115 h 122"/>
                <a:gd name="T6" fmla="*/ 9 w 123"/>
                <a:gd name="T7" fmla="*/ 81 h 122"/>
                <a:gd name="T8" fmla="*/ 88 w 123"/>
                <a:gd name="T9" fmla="*/ 3 h 122"/>
                <a:gd name="T10" fmla="*/ 96 w 123"/>
                <a:gd name="T11" fmla="*/ 3 h 122"/>
                <a:gd name="T12" fmla="*/ 122 w 123"/>
                <a:gd name="T13" fmla="*/ 28 h 122"/>
                <a:gd name="T14" fmla="*/ 123 w 123"/>
                <a:gd name="T15" fmla="*/ 32 h 122"/>
                <a:gd name="T16" fmla="*/ 122 w 123"/>
                <a:gd name="T17" fmla="*/ 37 h 122"/>
                <a:gd name="T18" fmla="*/ 43 w 123"/>
                <a:gd name="T19" fmla="*/ 115 h 122"/>
                <a:gd name="T20" fmla="*/ 43 w 123"/>
                <a:gd name="T21" fmla="*/ 115 h 122"/>
                <a:gd name="T22" fmla="*/ 26 w 123"/>
                <a:gd name="T23" fmla="*/ 122 h 122"/>
                <a:gd name="T24" fmla="*/ 92 w 123"/>
                <a:gd name="T25" fmla="*/ 15 h 122"/>
                <a:gd name="T26" fmla="*/ 17 w 123"/>
                <a:gd name="T27" fmla="*/ 90 h 122"/>
                <a:gd name="T28" fmla="*/ 17 w 123"/>
                <a:gd name="T29" fmla="*/ 107 h 122"/>
                <a:gd name="T30" fmla="*/ 26 w 123"/>
                <a:gd name="T31" fmla="*/ 110 h 122"/>
                <a:gd name="T32" fmla="*/ 34 w 123"/>
                <a:gd name="T33" fmla="*/ 107 h 122"/>
                <a:gd name="T34" fmla="*/ 109 w 123"/>
                <a:gd name="T35" fmla="*/ 32 h 122"/>
                <a:gd name="T36" fmla="*/ 92 w 123"/>
                <a:gd name="T37"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22">
                  <a:moveTo>
                    <a:pt x="26" y="122"/>
                  </a:moveTo>
                  <a:cubicBezTo>
                    <a:pt x="26" y="122"/>
                    <a:pt x="26" y="122"/>
                    <a:pt x="26" y="122"/>
                  </a:cubicBezTo>
                  <a:cubicBezTo>
                    <a:pt x="19" y="122"/>
                    <a:pt x="13" y="120"/>
                    <a:pt x="9" y="115"/>
                  </a:cubicBezTo>
                  <a:cubicBezTo>
                    <a:pt x="0" y="106"/>
                    <a:pt x="0" y="91"/>
                    <a:pt x="9" y="81"/>
                  </a:cubicBezTo>
                  <a:cubicBezTo>
                    <a:pt x="88" y="3"/>
                    <a:pt x="88" y="3"/>
                    <a:pt x="88" y="3"/>
                  </a:cubicBezTo>
                  <a:cubicBezTo>
                    <a:pt x="90" y="0"/>
                    <a:pt x="94" y="0"/>
                    <a:pt x="96" y="3"/>
                  </a:cubicBezTo>
                  <a:cubicBezTo>
                    <a:pt x="122" y="28"/>
                    <a:pt x="122" y="28"/>
                    <a:pt x="122" y="28"/>
                  </a:cubicBezTo>
                  <a:cubicBezTo>
                    <a:pt x="123" y="29"/>
                    <a:pt x="123" y="31"/>
                    <a:pt x="123" y="32"/>
                  </a:cubicBezTo>
                  <a:cubicBezTo>
                    <a:pt x="123" y="34"/>
                    <a:pt x="123" y="35"/>
                    <a:pt x="122" y="37"/>
                  </a:cubicBezTo>
                  <a:cubicBezTo>
                    <a:pt x="43" y="115"/>
                    <a:pt x="43" y="115"/>
                    <a:pt x="43" y="115"/>
                  </a:cubicBezTo>
                  <a:cubicBezTo>
                    <a:pt x="43" y="115"/>
                    <a:pt x="43" y="115"/>
                    <a:pt x="43" y="115"/>
                  </a:cubicBezTo>
                  <a:cubicBezTo>
                    <a:pt x="38" y="120"/>
                    <a:pt x="32" y="122"/>
                    <a:pt x="26" y="122"/>
                  </a:cubicBezTo>
                  <a:close/>
                  <a:moveTo>
                    <a:pt x="92" y="15"/>
                  </a:moveTo>
                  <a:cubicBezTo>
                    <a:pt x="17" y="90"/>
                    <a:pt x="17" y="90"/>
                    <a:pt x="17" y="90"/>
                  </a:cubicBezTo>
                  <a:cubicBezTo>
                    <a:pt x="13" y="95"/>
                    <a:pt x="13" y="102"/>
                    <a:pt x="17" y="107"/>
                  </a:cubicBezTo>
                  <a:cubicBezTo>
                    <a:pt x="20" y="109"/>
                    <a:pt x="23" y="111"/>
                    <a:pt x="26" y="110"/>
                  </a:cubicBezTo>
                  <a:cubicBezTo>
                    <a:pt x="29" y="110"/>
                    <a:pt x="32" y="109"/>
                    <a:pt x="34" y="107"/>
                  </a:cubicBezTo>
                  <a:cubicBezTo>
                    <a:pt x="109" y="32"/>
                    <a:pt x="109" y="32"/>
                    <a:pt x="109" y="32"/>
                  </a:cubicBezTo>
                  <a:lnTo>
                    <a:pt x="92"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1" name="Freeform 120">
              <a:extLst>
                <a:ext uri="{FF2B5EF4-FFF2-40B4-BE49-F238E27FC236}">
                  <a16:creationId xmlns:a16="http://schemas.microsoft.com/office/drawing/2014/main" id="{557FB36A-CD5E-4502-A605-485E8F928CF0}"/>
                </a:ext>
              </a:extLst>
            </p:cNvPr>
            <p:cNvSpPr>
              <a:spLocks/>
            </p:cNvSpPr>
            <p:nvPr/>
          </p:nvSpPr>
          <p:spPr bwMode="auto">
            <a:xfrm>
              <a:off x="2520" y="3219"/>
              <a:ext cx="94" cy="93"/>
            </a:xfrm>
            <a:custGeom>
              <a:avLst/>
              <a:gdLst>
                <a:gd name="T0" fmla="*/ 57 w 64"/>
                <a:gd name="T1" fmla="*/ 63 h 63"/>
                <a:gd name="T2" fmla="*/ 53 w 64"/>
                <a:gd name="T3" fmla="*/ 61 h 63"/>
                <a:gd name="T4" fmla="*/ 2 w 64"/>
                <a:gd name="T5" fmla="*/ 10 h 63"/>
                <a:gd name="T6" fmla="*/ 2 w 64"/>
                <a:gd name="T7" fmla="*/ 2 h 63"/>
                <a:gd name="T8" fmla="*/ 11 w 64"/>
                <a:gd name="T9" fmla="*/ 2 h 63"/>
                <a:gd name="T10" fmla="*/ 61 w 64"/>
                <a:gd name="T11" fmla="*/ 53 h 63"/>
                <a:gd name="T12" fmla="*/ 61 w 64"/>
                <a:gd name="T13" fmla="*/ 61 h 63"/>
                <a:gd name="T14" fmla="*/ 57 w 64"/>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3">
                  <a:moveTo>
                    <a:pt x="57" y="63"/>
                  </a:moveTo>
                  <a:cubicBezTo>
                    <a:pt x="56" y="63"/>
                    <a:pt x="54" y="62"/>
                    <a:pt x="53" y="61"/>
                  </a:cubicBezTo>
                  <a:cubicBezTo>
                    <a:pt x="2" y="10"/>
                    <a:pt x="2" y="10"/>
                    <a:pt x="2" y="10"/>
                  </a:cubicBezTo>
                  <a:cubicBezTo>
                    <a:pt x="0" y="8"/>
                    <a:pt x="0" y="4"/>
                    <a:pt x="2" y="2"/>
                  </a:cubicBezTo>
                  <a:cubicBezTo>
                    <a:pt x="4" y="0"/>
                    <a:pt x="8" y="0"/>
                    <a:pt x="11" y="2"/>
                  </a:cubicBezTo>
                  <a:cubicBezTo>
                    <a:pt x="61" y="53"/>
                    <a:pt x="61" y="53"/>
                    <a:pt x="61" y="53"/>
                  </a:cubicBezTo>
                  <a:cubicBezTo>
                    <a:pt x="64" y="55"/>
                    <a:pt x="64" y="59"/>
                    <a:pt x="61" y="61"/>
                  </a:cubicBezTo>
                  <a:cubicBezTo>
                    <a:pt x="60" y="62"/>
                    <a:pt x="59" y="63"/>
                    <a:pt x="5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2" name="Freeform 121">
              <a:extLst>
                <a:ext uri="{FF2B5EF4-FFF2-40B4-BE49-F238E27FC236}">
                  <a16:creationId xmlns:a16="http://schemas.microsoft.com/office/drawing/2014/main" id="{B3A3100D-E19A-4408-B894-3C459DD2E056}"/>
                </a:ext>
              </a:extLst>
            </p:cNvPr>
            <p:cNvSpPr>
              <a:spLocks/>
            </p:cNvSpPr>
            <p:nvPr/>
          </p:nvSpPr>
          <p:spPr bwMode="auto">
            <a:xfrm>
              <a:off x="2559" y="3069"/>
              <a:ext cx="203" cy="203"/>
            </a:xfrm>
            <a:custGeom>
              <a:avLst/>
              <a:gdLst>
                <a:gd name="T0" fmla="*/ 14 w 203"/>
                <a:gd name="T1" fmla="*/ 203 h 203"/>
                <a:gd name="T2" fmla="*/ 0 w 203"/>
                <a:gd name="T3" fmla="*/ 190 h 203"/>
                <a:gd name="T4" fmla="*/ 191 w 203"/>
                <a:gd name="T5" fmla="*/ 0 h 203"/>
                <a:gd name="T6" fmla="*/ 203 w 203"/>
                <a:gd name="T7" fmla="*/ 14 h 203"/>
                <a:gd name="T8" fmla="*/ 14 w 203"/>
                <a:gd name="T9" fmla="*/ 203 h 203"/>
              </a:gdLst>
              <a:ahLst/>
              <a:cxnLst>
                <a:cxn ang="0">
                  <a:pos x="T0" y="T1"/>
                </a:cxn>
                <a:cxn ang="0">
                  <a:pos x="T2" y="T3"/>
                </a:cxn>
                <a:cxn ang="0">
                  <a:pos x="T4" y="T5"/>
                </a:cxn>
                <a:cxn ang="0">
                  <a:pos x="T6" y="T7"/>
                </a:cxn>
                <a:cxn ang="0">
                  <a:pos x="T8" y="T9"/>
                </a:cxn>
              </a:cxnLst>
              <a:rect l="0" t="0" r="r" b="b"/>
              <a:pathLst>
                <a:path w="203" h="203">
                  <a:moveTo>
                    <a:pt x="14" y="203"/>
                  </a:moveTo>
                  <a:lnTo>
                    <a:pt x="0" y="190"/>
                  </a:lnTo>
                  <a:lnTo>
                    <a:pt x="191" y="0"/>
                  </a:lnTo>
                  <a:lnTo>
                    <a:pt x="203" y="14"/>
                  </a:lnTo>
                  <a:lnTo>
                    <a:pt x="14"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3" name="Freeform 122">
              <a:extLst>
                <a:ext uri="{FF2B5EF4-FFF2-40B4-BE49-F238E27FC236}">
                  <a16:creationId xmlns:a16="http://schemas.microsoft.com/office/drawing/2014/main" id="{CB43D1EC-37C9-4E22-B787-7F20462B932D}"/>
                </a:ext>
              </a:extLst>
            </p:cNvPr>
            <p:cNvSpPr>
              <a:spLocks noEditPoints="1"/>
            </p:cNvSpPr>
            <p:nvPr/>
          </p:nvSpPr>
          <p:spPr bwMode="auto">
            <a:xfrm>
              <a:off x="2723" y="3000"/>
              <a:ext cx="108" cy="106"/>
            </a:xfrm>
            <a:custGeom>
              <a:avLst/>
              <a:gdLst>
                <a:gd name="T0" fmla="*/ 36 w 73"/>
                <a:gd name="T1" fmla="*/ 72 h 72"/>
                <a:gd name="T2" fmla="*/ 32 w 73"/>
                <a:gd name="T3" fmla="*/ 70 h 72"/>
                <a:gd name="T4" fmla="*/ 2 w 73"/>
                <a:gd name="T5" fmla="*/ 40 h 72"/>
                <a:gd name="T6" fmla="*/ 0 w 73"/>
                <a:gd name="T7" fmla="*/ 35 h 72"/>
                <a:gd name="T8" fmla="*/ 3 w 73"/>
                <a:gd name="T9" fmla="*/ 31 h 72"/>
                <a:gd name="T10" fmla="*/ 45 w 73"/>
                <a:gd name="T11" fmla="*/ 2 h 72"/>
                <a:gd name="T12" fmla="*/ 53 w 73"/>
                <a:gd name="T13" fmla="*/ 2 h 72"/>
                <a:gd name="T14" fmla="*/ 71 w 73"/>
                <a:gd name="T15" fmla="*/ 20 h 72"/>
                <a:gd name="T16" fmla="*/ 72 w 73"/>
                <a:gd name="T17" fmla="*/ 28 h 72"/>
                <a:gd name="T18" fmla="*/ 41 w 73"/>
                <a:gd name="T19" fmla="*/ 69 h 72"/>
                <a:gd name="T20" fmla="*/ 36 w 73"/>
                <a:gd name="T21" fmla="*/ 72 h 72"/>
                <a:gd name="T22" fmla="*/ 36 w 73"/>
                <a:gd name="T23" fmla="*/ 72 h 72"/>
                <a:gd name="T24" fmla="*/ 16 w 73"/>
                <a:gd name="T25" fmla="*/ 37 h 72"/>
                <a:gd name="T26" fmla="*/ 35 w 73"/>
                <a:gd name="T27" fmla="*/ 57 h 72"/>
                <a:gd name="T28" fmla="*/ 59 w 73"/>
                <a:gd name="T29" fmla="*/ 25 h 72"/>
                <a:gd name="T30" fmla="*/ 48 w 73"/>
                <a:gd name="T31" fmla="*/ 14 h 72"/>
                <a:gd name="T32" fmla="*/ 16 w 73"/>
                <a:gd name="T33" fmla="*/ 3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72">
                  <a:moveTo>
                    <a:pt x="36" y="72"/>
                  </a:moveTo>
                  <a:cubicBezTo>
                    <a:pt x="34" y="72"/>
                    <a:pt x="33" y="71"/>
                    <a:pt x="32" y="70"/>
                  </a:cubicBezTo>
                  <a:cubicBezTo>
                    <a:pt x="2" y="40"/>
                    <a:pt x="2" y="40"/>
                    <a:pt x="2" y="40"/>
                  </a:cubicBezTo>
                  <a:cubicBezTo>
                    <a:pt x="1" y="39"/>
                    <a:pt x="0" y="37"/>
                    <a:pt x="0" y="35"/>
                  </a:cubicBezTo>
                  <a:cubicBezTo>
                    <a:pt x="1" y="34"/>
                    <a:pt x="1" y="32"/>
                    <a:pt x="3" y="31"/>
                  </a:cubicBezTo>
                  <a:cubicBezTo>
                    <a:pt x="45" y="2"/>
                    <a:pt x="45" y="2"/>
                    <a:pt x="45" y="2"/>
                  </a:cubicBezTo>
                  <a:cubicBezTo>
                    <a:pt x="48" y="0"/>
                    <a:pt x="51" y="0"/>
                    <a:pt x="53" y="2"/>
                  </a:cubicBezTo>
                  <a:cubicBezTo>
                    <a:pt x="71" y="20"/>
                    <a:pt x="71" y="20"/>
                    <a:pt x="71" y="20"/>
                  </a:cubicBezTo>
                  <a:cubicBezTo>
                    <a:pt x="73" y="22"/>
                    <a:pt x="73" y="26"/>
                    <a:pt x="72" y="28"/>
                  </a:cubicBezTo>
                  <a:cubicBezTo>
                    <a:pt x="41" y="69"/>
                    <a:pt x="41" y="69"/>
                    <a:pt x="41" y="69"/>
                  </a:cubicBezTo>
                  <a:cubicBezTo>
                    <a:pt x="40" y="71"/>
                    <a:pt x="38" y="72"/>
                    <a:pt x="36" y="72"/>
                  </a:cubicBezTo>
                  <a:cubicBezTo>
                    <a:pt x="36" y="72"/>
                    <a:pt x="36" y="72"/>
                    <a:pt x="36" y="72"/>
                  </a:cubicBezTo>
                  <a:close/>
                  <a:moveTo>
                    <a:pt x="16" y="37"/>
                  </a:moveTo>
                  <a:cubicBezTo>
                    <a:pt x="35" y="57"/>
                    <a:pt x="35" y="57"/>
                    <a:pt x="35" y="57"/>
                  </a:cubicBezTo>
                  <a:cubicBezTo>
                    <a:pt x="59" y="25"/>
                    <a:pt x="59" y="25"/>
                    <a:pt x="59" y="25"/>
                  </a:cubicBezTo>
                  <a:cubicBezTo>
                    <a:pt x="48" y="14"/>
                    <a:pt x="48" y="14"/>
                    <a:pt x="48" y="14"/>
                  </a:cubicBezTo>
                  <a:lnTo>
                    <a:pt x="16"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4" name="Freeform 123">
              <a:extLst>
                <a:ext uri="{FF2B5EF4-FFF2-40B4-BE49-F238E27FC236}">
                  <a16:creationId xmlns:a16="http://schemas.microsoft.com/office/drawing/2014/main" id="{B509E216-A709-40E8-AF5A-370F57E04AA7}"/>
                </a:ext>
              </a:extLst>
            </p:cNvPr>
            <p:cNvSpPr>
              <a:spLocks/>
            </p:cNvSpPr>
            <p:nvPr/>
          </p:nvSpPr>
          <p:spPr bwMode="auto">
            <a:xfrm>
              <a:off x="2399" y="2994"/>
              <a:ext cx="224" cy="225"/>
            </a:xfrm>
            <a:custGeom>
              <a:avLst/>
              <a:gdLst>
                <a:gd name="T0" fmla="*/ 118 w 152"/>
                <a:gd name="T1" fmla="*/ 152 h 152"/>
                <a:gd name="T2" fmla="*/ 76 w 152"/>
                <a:gd name="T3" fmla="*/ 110 h 152"/>
                <a:gd name="T4" fmla="*/ 20 w 152"/>
                <a:gd name="T5" fmla="*/ 97 h 152"/>
                <a:gd name="T6" fmla="*/ 9 w 152"/>
                <a:gd name="T7" fmla="*/ 38 h 152"/>
                <a:gd name="T8" fmla="*/ 13 w 152"/>
                <a:gd name="T9" fmla="*/ 35 h 152"/>
                <a:gd name="T10" fmla="*/ 18 w 152"/>
                <a:gd name="T11" fmla="*/ 36 h 152"/>
                <a:gd name="T12" fmla="*/ 41 w 152"/>
                <a:gd name="T13" fmla="*/ 58 h 152"/>
                <a:gd name="T14" fmla="*/ 57 w 152"/>
                <a:gd name="T15" fmla="*/ 58 h 152"/>
                <a:gd name="T16" fmla="*/ 57 w 152"/>
                <a:gd name="T17" fmla="*/ 42 h 152"/>
                <a:gd name="T18" fmla="*/ 36 w 152"/>
                <a:gd name="T19" fmla="*/ 18 h 152"/>
                <a:gd name="T20" fmla="*/ 35 w 152"/>
                <a:gd name="T21" fmla="*/ 13 h 152"/>
                <a:gd name="T22" fmla="*/ 38 w 152"/>
                <a:gd name="T23" fmla="*/ 9 h 152"/>
                <a:gd name="T24" fmla="*/ 97 w 152"/>
                <a:gd name="T25" fmla="*/ 20 h 152"/>
                <a:gd name="T26" fmla="*/ 110 w 152"/>
                <a:gd name="T27" fmla="*/ 76 h 152"/>
                <a:gd name="T28" fmla="*/ 152 w 152"/>
                <a:gd name="T29" fmla="*/ 118 h 152"/>
                <a:gd name="T30" fmla="*/ 143 w 152"/>
                <a:gd name="T31" fmla="*/ 126 h 152"/>
                <a:gd name="T32" fmla="*/ 98 w 152"/>
                <a:gd name="T33" fmla="*/ 82 h 152"/>
                <a:gd name="T34" fmla="*/ 97 w 152"/>
                <a:gd name="T35" fmla="*/ 75 h 152"/>
                <a:gd name="T36" fmla="*/ 88 w 152"/>
                <a:gd name="T37" fmla="*/ 29 h 152"/>
                <a:gd name="T38" fmla="*/ 51 w 152"/>
                <a:gd name="T39" fmla="*/ 17 h 152"/>
                <a:gd name="T40" fmla="*/ 67 w 152"/>
                <a:gd name="T41" fmla="*/ 36 h 152"/>
                <a:gd name="T42" fmla="*/ 69 w 152"/>
                <a:gd name="T43" fmla="*/ 40 h 152"/>
                <a:gd name="T44" fmla="*/ 69 w 152"/>
                <a:gd name="T45" fmla="*/ 64 h 152"/>
                <a:gd name="T46" fmla="*/ 63 w 152"/>
                <a:gd name="T47" fmla="*/ 70 h 152"/>
                <a:gd name="T48" fmla="*/ 39 w 152"/>
                <a:gd name="T49" fmla="*/ 70 h 152"/>
                <a:gd name="T50" fmla="*/ 35 w 152"/>
                <a:gd name="T51" fmla="*/ 68 h 152"/>
                <a:gd name="T52" fmla="*/ 17 w 152"/>
                <a:gd name="T53" fmla="*/ 52 h 152"/>
                <a:gd name="T54" fmla="*/ 29 w 152"/>
                <a:gd name="T55" fmla="*/ 89 h 152"/>
                <a:gd name="T56" fmla="*/ 75 w 152"/>
                <a:gd name="T57" fmla="*/ 97 h 152"/>
                <a:gd name="T58" fmla="*/ 81 w 152"/>
                <a:gd name="T59" fmla="*/ 99 h 152"/>
                <a:gd name="T60" fmla="*/ 126 w 152"/>
                <a:gd name="T61" fmla="*/ 144 h 152"/>
                <a:gd name="T62" fmla="*/ 118 w 152"/>
                <a:gd name="T63"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2" h="152">
                  <a:moveTo>
                    <a:pt x="118" y="152"/>
                  </a:moveTo>
                  <a:cubicBezTo>
                    <a:pt x="76" y="110"/>
                    <a:pt x="76" y="110"/>
                    <a:pt x="76" y="110"/>
                  </a:cubicBezTo>
                  <a:cubicBezTo>
                    <a:pt x="56" y="117"/>
                    <a:pt x="35" y="112"/>
                    <a:pt x="20" y="97"/>
                  </a:cubicBezTo>
                  <a:cubicBezTo>
                    <a:pt x="5" y="82"/>
                    <a:pt x="0" y="59"/>
                    <a:pt x="9" y="38"/>
                  </a:cubicBezTo>
                  <a:cubicBezTo>
                    <a:pt x="9" y="37"/>
                    <a:pt x="11" y="35"/>
                    <a:pt x="13" y="35"/>
                  </a:cubicBezTo>
                  <a:cubicBezTo>
                    <a:pt x="15" y="34"/>
                    <a:pt x="17" y="35"/>
                    <a:pt x="18" y="36"/>
                  </a:cubicBezTo>
                  <a:cubicBezTo>
                    <a:pt x="41" y="58"/>
                    <a:pt x="41" y="58"/>
                    <a:pt x="41" y="58"/>
                  </a:cubicBezTo>
                  <a:cubicBezTo>
                    <a:pt x="57" y="58"/>
                    <a:pt x="57" y="58"/>
                    <a:pt x="57" y="58"/>
                  </a:cubicBezTo>
                  <a:cubicBezTo>
                    <a:pt x="57" y="42"/>
                    <a:pt x="57" y="42"/>
                    <a:pt x="57" y="42"/>
                  </a:cubicBezTo>
                  <a:cubicBezTo>
                    <a:pt x="36" y="18"/>
                    <a:pt x="36" y="18"/>
                    <a:pt x="36" y="18"/>
                  </a:cubicBezTo>
                  <a:cubicBezTo>
                    <a:pt x="35" y="17"/>
                    <a:pt x="34" y="15"/>
                    <a:pt x="35" y="13"/>
                  </a:cubicBezTo>
                  <a:cubicBezTo>
                    <a:pt x="35" y="11"/>
                    <a:pt x="36" y="10"/>
                    <a:pt x="38" y="9"/>
                  </a:cubicBezTo>
                  <a:cubicBezTo>
                    <a:pt x="59" y="0"/>
                    <a:pt x="81" y="5"/>
                    <a:pt x="97" y="20"/>
                  </a:cubicBezTo>
                  <a:cubicBezTo>
                    <a:pt x="111" y="35"/>
                    <a:pt x="116" y="56"/>
                    <a:pt x="110" y="76"/>
                  </a:cubicBezTo>
                  <a:cubicBezTo>
                    <a:pt x="152" y="118"/>
                    <a:pt x="152" y="118"/>
                    <a:pt x="152" y="118"/>
                  </a:cubicBezTo>
                  <a:cubicBezTo>
                    <a:pt x="143" y="126"/>
                    <a:pt x="143" y="126"/>
                    <a:pt x="143" y="126"/>
                  </a:cubicBezTo>
                  <a:cubicBezTo>
                    <a:pt x="98" y="82"/>
                    <a:pt x="98" y="82"/>
                    <a:pt x="98" y="82"/>
                  </a:cubicBezTo>
                  <a:cubicBezTo>
                    <a:pt x="97" y="80"/>
                    <a:pt x="96" y="77"/>
                    <a:pt x="97" y="75"/>
                  </a:cubicBezTo>
                  <a:cubicBezTo>
                    <a:pt x="104" y="59"/>
                    <a:pt x="100" y="41"/>
                    <a:pt x="88" y="29"/>
                  </a:cubicBezTo>
                  <a:cubicBezTo>
                    <a:pt x="78" y="19"/>
                    <a:pt x="64" y="15"/>
                    <a:pt x="51" y="17"/>
                  </a:cubicBezTo>
                  <a:cubicBezTo>
                    <a:pt x="67" y="36"/>
                    <a:pt x="67" y="36"/>
                    <a:pt x="67" y="36"/>
                  </a:cubicBezTo>
                  <a:cubicBezTo>
                    <a:pt x="68" y="37"/>
                    <a:pt x="69" y="38"/>
                    <a:pt x="69" y="40"/>
                  </a:cubicBezTo>
                  <a:cubicBezTo>
                    <a:pt x="69" y="64"/>
                    <a:pt x="69" y="64"/>
                    <a:pt x="69" y="64"/>
                  </a:cubicBezTo>
                  <a:cubicBezTo>
                    <a:pt x="69" y="67"/>
                    <a:pt x="66" y="70"/>
                    <a:pt x="63" y="70"/>
                  </a:cubicBezTo>
                  <a:cubicBezTo>
                    <a:pt x="39" y="70"/>
                    <a:pt x="39" y="70"/>
                    <a:pt x="39" y="70"/>
                  </a:cubicBezTo>
                  <a:cubicBezTo>
                    <a:pt x="37" y="70"/>
                    <a:pt x="36" y="69"/>
                    <a:pt x="35" y="68"/>
                  </a:cubicBezTo>
                  <a:cubicBezTo>
                    <a:pt x="17" y="52"/>
                    <a:pt x="17" y="52"/>
                    <a:pt x="17" y="52"/>
                  </a:cubicBezTo>
                  <a:cubicBezTo>
                    <a:pt x="15" y="65"/>
                    <a:pt x="19" y="79"/>
                    <a:pt x="29" y="89"/>
                  </a:cubicBezTo>
                  <a:cubicBezTo>
                    <a:pt x="41" y="101"/>
                    <a:pt x="59" y="104"/>
                    <a:pt x="75" y="97"/>
                  </a:cubicBezTo>
                  <a:cubicBezTo>
                    <a:pt x="77" y="96"/>
                    <a:pt x="80" y="97"/>
                    <a:pt x="81" y="99"/>
                  </a:cubicBezTo>
                  <a:cubicBezTo>
                    <a:pt x="126" y="144"/>
                    <a:pt x="126" y="144"/>
                    <a:pt x="126" y="144"/>
                  </a:cubicBezTo>
                  <a:lnTo>
                    <a:pt x="118" y="1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5" name="Freeform 124">
              <a:extLst>
                <a:ext uri="{FF2B5EF4-FFF2-40B4-BE49-F238E27FC236}">
                  <a16:creationId xmlns:a16="http://schemas.microsoft.com/office/drawing/2014/main" id="{0A62D66E-4C56-4A10-B60B-4EAEBAD25C43}"/>
                </a:ext>
              </a:extLst>
            </p:cNvPr>
            <p:cNvSpPr>
              <a:spLocks/>
            </p:cNvSpPr>
            <p:nvPr/>
          </p:nvSpPr>
          <p:spPr bwMode="auto">
            <a:xfrm>
              <a:off x="2610" y="3206"/>
              <a:ext cx="224" cy="219"/>
            </a:xfrm>
            <a:custGeom>
              <a:avLst/>
              <a:gdLst>
                <a:gd name="T0" fmla="*/ 94 w 152"/>
                <a:gd name="T1" fmla="*/ 148 h 148"/>
                <a:gd name="T2" fmla="*/ 55 w 152"/>
                <a:gd name="T3" fmla="*/ 132 h 148"/>
                <a:gd name="T4" fmla="*/ 43 w 152"/>
                <a:gd name="T5" fmla="*/ 77 h 148"/>
                <a:gd name="T6" fmla="*/ 0 w 152"/>
                <a:gd name="T7" fmla="*/ 34 h 148"/>
                <a:gd name="T8" fmla="*/ 9 w 152"/>
                <a:gd name="T9" fmla="*/ 26 h 148"/>
                <a:gd name="T10" fmla="*/ 54 w 152"/>
                <a:gd name="T11" fmla="*/ 71 h 148"/>
                <a:gd name="T12" fmla="*/ 55 w 152"/>
                <a:gd name="T13" fmla="*/ 77 h 148"/>
                <a:gd name="T14" fmla="*/ 64 w 152"/>
                <a:gd name="T15" fmla="*/ 124 h 148"/>
                <a:gd name="T16" fmla="*/ 101 w 152"/>
                <a:gd name="T17" fmla="*/ 135 h 148"/>
                <a:gd name="T18" fmla="*/ 84 w 152"/>
                <a:gd name="T19" fmla="*/ 117 h 148"/>
                <a:gd name="T20" fmla="*/ 82 w 152"/>
                <a:gd name="T21" fmla="*/ 113 h 148"/>
                <a:gd name="T22" fmla="*/ 82 w 152"/>
                <a:gd name="T23" fmla="*/ 89 h 148"/>
                <a:gd name="T24" fmla="*/ 88 w 152"/>
                <a:gd name="T25" fmla="*/ 83 h 148"/>
                <a:gd name="T26" fmla="*/ 112 w 152"/>
                <a:gd name="T27" fmla="*/ 83 h 148"/>
                <a:gd name="T28" fmla="*/ 116 w 152"/>
                <a:gd name="T29" fmla="*/ 84 h 148"/>
                <a:gd name="T30" fmla="*/ 135 w 152"/>
                <a:gd name="T31" fmla="*/ 102 h 148"/>
                <a:gd name="T32" fmla="*/ 123 w 152"/>
                <a:gd name="T33" fmla="*/ 64 h 148"/>
                <a:gd name="T34" fmla="*/ 77 w 152"/>
                <a:gd name="T35" fmla="*/ 55 h 148"/>
                <a:gd name="T36" fmla="*/ 71 w 152"/>
                <a:gd name="T37" fmla="*/ 54 h 148"/>
                <a:gd name="T38" fmla="*/ 26 w 152"/>
                <a:gd name="T39" fmla="*/ 9 h 148"/>
                <a:gd name="T40" fmla="*/ 34 w 152"/>
                <a:gd name="T41" fmla="*/ 0 h 148"/>
                <a:gd name="T42" fmla="*/ 76 w 152"/>
                <a:gd name="T43" fmla="*/ 43 h 148"/>
                <a:gd name="T44" fmla="*/ 132 w 152"/>
                <a:gd name="T45" fmla="*/ 56 h 148"/>
                <a:gd name="T46" fmla="*/ 143 w 152"/>
                <a:gd name="T47" fmla="*/ 115 h 148"/>
                <a:gd name="T48" fmla="*/ 139 w 152"/>
                <a:gd name="T49" fmla="*/ 118 h 148"/>
                <a:gd name="T50" fmla="*/ 134 w 152"/>
                <a:gd name="T51" fmla="*/ 117 h 148"/>
                <a:gd name="T52" fmla="*/ 110 w 152"/>
                <a:gd name="T53" fmla="*/ 95 h 148"/>
                <a:gd name="T54" fmla="*/ 94 w 152"/>
                <a:gd name="T55" fmla="*/ 95 h 148"/>
                <a:gd name="T56" fmla="*/ 94 w 152"/>
                <a:gd name="T57" fmla="*/ 110 h 148"/>
                <a:gd name="T58" fmla="*/ 117 w 152"/>
                <a:gd name="T59" fmla="*/ 134 h 148"/>
                <a:gd name="T60" fmla="*/ 118 w 152"/>
                <a:gd name="T61" fmla="*/ 139 h 148"/>
                <a:gd name="T62" fmla="*/ 115 w 152"/>
                <a:gd name="T63" fmla="*/ 144 h 148"/>
                <a:gd name="T64" fmla="*/ 94 w 152"/>
                <a:gd name="T65"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8">
                  <a:moveTo>
                    <a:pt x="94" y="148"/>
                  </a:moveTo>
                  <a:cubicBezTo>
                    <a:pt x="80" y="148"/>
                    <a:pt x="66" y="142"/>
                    <a:pt x="55" y="132"/>
                  </a:cubicBezTo>
                  <a:cubicBezTo>
                    <a:pt x="41" y="117"/>
                    <a:pt x="36" y="96"/>
                    <a:pt x="43" y="77"/>
                  </a:cubicBezTo>
                  <a:cubicBezTo>
                    <a:pt x="0" y="34"/>
                    <a:pt x="0" y="34"/>
                    <a:pt x="0" y="34"/>
                  </a:cubicBezTo>
                  <a:cubicBezTo>
                    <a:pt x="9" y="26"/>
                    <a:pt x="9" y="26"/>
                    <a:pt x="9" y="26"/>
                  </a:cubicBezTo>
                  <a:cubicBezTo>
                    <a:pt x="54" y="71"/>
                    <a:pt x="54" y="71"/>
                    <a:pt x="54" y="71"/>
                  </a:cubicBezTo>
                  <a:cubicBezTo>
                    <a:pt x="55" y="73"/>
                    <a:pt x="56" y="75"/>
                    <a:pt x="55" y="77"/>
                  </a:cubicBezTo>
                  <a:cubicBezTo>
                    <a:pt x="48" y="93"/>
                    <a:pt x="52" y="111"/>
                    <a:pt x="64" y="124"/>
                  </a:cubicBezTo>
                  <a:cubicBezTo>
                    <a:pt x="74" y="133"/>
                    <a:pt x="88" y="138"/>
                    <a:pt x="101" y="135"/>
                  </a:cubicBezTo>
                  <a:cubicBezTo>
                    <a:pt x="84" y="117"/>
                    <a:pt x="84" y="117"/>
                    <a:pt x="84" y="117"/>
                  </a:cubicBezTo>
                  <a:cubicBezTo>
                    <a:pt x="83" y="116"/>
                    <a:pt x="82" y="114"/>
                    <a:pt x="82" y="113"/>
                  </a:cubicBezTo>
                  <a:cubicBezTo>
                    <a:pt x="82" y="89"/>
                    <a:pt x="82" y="89"/>
                    <a:pt x="82" y="89"/>
                  </a:cubicBezTo>
                  <a:cubicBezTo>
                    <a:pt x="82" y="85"/>
                    <a:pt x="85" y="83"/>
                    <a:pt x="88" y="83"/>
                  </a:cubicBezTo>
                  <a:cubicBezTo>
                    <a:pt x="112" y="83"/>
                    <a:pt x="112" y="83"/>
                    <a:pt x="112" y="83"/>
                  </a:cubicBezTo>
                  <a:cubicBezTo>
                    <a:pt x="114" y="83"/>
                    <a:pt x="115" y="83"/>
                    <a:pt x="116" y="84"/>
                  </a:cubicBezTo>
                  <a:cubicBezTo>
                    <a:pt x="135" y="102"/>
                    <a:pt x="135" y="102"/>
                    <a:pt x="135" y="102"/>
                  </a:cubicBezTo>
                  <a:cubicBezTo>
                    <a:pt x="138" y="88"/>
                    <a:pt x="133" y="74"/>
                    <a:pt x="123" y="64"/>
                  </a:cubicBezTo>
                  <a:cubicBezTo>
                    <a:pt x="111" y="52"/>
                    <a:pt x="93" y="48"/>
                    <a:pt x="77" y="55"/>
                  </a:cubicBezTo>
                  <a:cubicBezTo>
                    <a:pt x="75" y="56"/>
                    <a:pt x="72" y="56"/>
                    <a:pt x="71" y="54"/>
                  </a:cubicBezTo>
                  <a:cubicBezTo>
                    <a:pt x="26" y="9"/>
                    <a:pt x="26" y="9"/>
                    <a:pt x="26" y="9"/>
                  </a:cubicBezTo>
                  <a:cubicBezTo>
                    <a:pt x="34" y="0"/>
                    <a:pt x="34" y="0"/>
                    <a:pt x="34" y="0"/>
                  </a:cubicBezTo>
                  <a:cubicBezTo>
                    <a:pt x="76" y="43"/>
                    <a:pt x="76" y="43"/>
                    <a:pt x="76" y="43"/>
                  </a:cubicBezTo>
                  <a:cubicBezTo>
                    <a:pt x="96" y="36"/>
                    <a:pt x="117" y="41"/>
                    <a:pt x="132" y="56"/>
                  </a:cubicBezTo>
                  <a:cubicBezTo>
                    <a:pt x="147" y="71"/>
                    <a:pt x="152" y="94"/>
                    <a:pt x="143" y="115"/>
                  </a:cubicBezTo>
                  <a:cubicBezTo>
                    <a:pt x="143" y="117"/>
                    <a:pt x="141" y="118"/>
                    <a:pt x="139" y="118"/>
                  </a:cubicBezTo>
                  <a:cubicBezTo>
                    <a:pt x="137" y="119"/>
                    <a:pt x="135" y="118"/>
                    <a:pt x="134" y="117"/>
                  </a:cubicBezTo>
                  <a:cubicBezTo>
                    <a:pt x="110" y="95"/>
                    <a:pt x="110" y="95"/>
                    <a:pt x="110" y="95"/>
                  </a:cubicBezTo>
                  <a:cubicBezTo>
                    <a:pt x="94" y="95"/>
                    <a:pt x="94" y="95"/>
                    <a:pt x="94" y="95"/>
                  </a:cubicBezTo>
                  <a:cubicBezTo>
                    <a:pt x="94" y="110"/>
                    <a:pt x="94" y="110"/>
                    <a:pt x="94" y="110"/>
                  </a:cubicBezTo>
                  <a:cubicBezTo>
                    <a:pt x="117" y="134"/>
                    <a:pt x="117" y="134"/>
                    <a:pt x="117" y="134"/>
                  </a:cubicBezTo>
                  <a:cubicBezTo>
                    <a:pt x="118" y="135"/>
                    <a:pt x="119" y="137"/>
                    <a:pt x="118" y="139"/>
                  </a:cubicBezTo>
                  <a:cubicBezTo>
                    <a:pt x="118" y="141"/>
                    <a:pt x="117" y="143"/>
                    <a:pt x="115" y="144"/>
                  </a:cubicBezTo>
                  <a:cubicBezTo>
                    <a:pt x="108" y="146"/>
                    <a:pt x="101" y="148"/>
                    <a:pt x="94" y="1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16" name="Group 38">
            <a:extLst>
              <a:ext uri="{FF2B5EF4-FFF2-40B4-BE49-F238E27FC236}">
                <a16:creationId xmlns:a16="http://schemas.microsoft.com/office/drawing/2014/main" id="{E95DFBF7-520D-4108-8AB5-1AA049123DD2}"/>
              </a:ext>
            </a:extLst>
          </p:cNvPr>
          <p:cNvGrpSpPr>
            <a:grpSpLocks noChangeAspect="1"/>
          </p:cNvGrpSpPr>
          <p:nvPr/>
        </p:nvGrpSpPr>
        <p:grpSpPr bwMode="auto">
          <a:xfrm>
            <a:off x="11428849" y="314644"/>
            <a:ext cx="469230" cy="481666"/>
            <a:chOff x="4482" y="439"/>
            <a:chExt cx="415" cy="426"/>
          </a:xfrm>
          <a:solidFill>
            <a:schemeClr val="bg1">
              <a:lumMod val="85000"/>
            </a:schemeClr>
          </a:solidFill>
        </p:grpSpPr>
        <p:sp>
          <p:nvSpPr>
            <p:cNvPr id="117" name="Freeform 39">
              <a:extLst>
                <a:ext uri="{FF2B5EF4-FFF2-40B4-BE49-F238E27FC236}">
                  <a16:creationId xmlns:a16="http://schemas.microsoft.com/office/drawing/2014/main" id="{1680DE6B-4E14-4BB2-97A3-778C3AA505B9}"/>
                </a:ext>
              </a:extLst>
            </p:cNvPr>
            <p:cNvSpPr>
              <a:spLocks noEditPoints="1"/>
            </p:cNvSpPr>
            <p:nvPr/>
          </p:nvSpPr>
          <p:spPr bwMode="auto">
            <a:xfrm>
              <a:off x="4651" y="439"/>
              <a:ext cx="246" cy="249"/>
            </a:xfrm>
            <a:custGeom>
              <a:avLst/>
              <a:gdLst>
                <a:gd name="T0" fmla="*/ 66 w 166"/>
                <a:gd name="T1" fmla="*/ 168 h 168"/>
                <a:gd name="T2" fmla="*/ 60 w 166"/>
                <a:gd name="T3" fmla="*/ 146 h 168"/>
                <a:gd name="T4" fmla="*/ 27 w 166"/>
                <a:gd name="T5" fmla="*/ 143 h 168"/>
                <a:gd name="T6" fmla="*/ 1 w 166"/>
                <a:gd name="T7" fmla="*/ 110 h 168"/>
                <a:gd name="T8" fmla="*/ 3 w 166"/>
                <a:gd name="T9" fmla="*/ 102 h 168"/>
                <a:gd name="T10" fmla="*/ 18 w 166"/>
                <a:gd name="T11" fmla="*/ 74 h 168"/>
                <a:gd name="T12" fmla="*/ 1 w 166"/>
                <a:gd name="T13" fmla="*/ 62 h 168"/>
                <a:gd name="T14" fmla="*/ 20 w 166"/>
                <a:gd name="T15" fmla="*/ 26 h 168"/>
                <a:gd name="T16" fmla="*/ 42 w 166"/>
                <a:gd name="T17" fmla="*/ 32 h 168"/>
                <a:gd name="T18" fmla="*/ 60 w 166"/>
                <a:gd name="T19" fmla="*/ 6 h 168"/>
                <a:gd name="T20" fmla="*/ 102 w 166"/>
                <a:gd name="T21" fmla="*/ 0 h 168"/>
                <a:gd name="T22" fmla="*/ 108 w 166"/>
                <a:gd name="T23" fmla="*/ 23 h 168"/>
                <a:gd name="T24" fmla="*/ 139 w 166"/>
                <a:gd name="T25" fmla="*/ 24 h 168"/>
                <a:gd name="T26" fmla="*/ 147 w 166"/>
                <a:gd name="T27" fmla="*/ 26 h 168"/>
                <a:gd name="T28" fmla="*/ 165 w 166"/>
                <a:gd name="T29" fmla="*/ 62 h 168"/>
                <a:gd name="T30" fmla="*/ 148 w 166"/>
                <a:gd name="T31" fmla="*/ 74 h 168"/>
                <a:gd name="T32" fmla="*/ 163 w 166"/>
                <a:gd name="T33" fmla="*/ 102 h 168"/>
                <a:gd name="T34" fmla="*/ 165 w 166"/>
                <a:gd name="T35" fmla="*/ 110 h 168"/>
                <a:gd name="T36" fmla="*/ 143 w 166"/>
                <a:gd name="T37" fmla="*/ 144 h 168"/>
                <a:gd name="T38" fmla="*/ 125 w 166"/>
                <a:gd name="T39" fmla="*/ 135 h 168"/>
                <a:gd name="T40" fmla="*/ 108 w 166"/>
                <a:gd name="T41" fmla="*/ 162 h 168"/>
                <a:gd name="T42" fmla="*/ 72 w 166"/>
                <a:gd name="T43" fmla="*/ 156 h 168"/>
                <a:gd name="T44" fmla="*/ 96 w 166"/>
                <a:gd name="T45" fmla="*/ 141 h 168"/>
                <a:gd name="T46" fmla="*/ 120 w 166"/>
                <a:gd name="T47" fmla="*/ 123 h 168"/>
                <a:gd name="T48" fmla="*/ 139 w 166"/>
                <a:gd name="T49" fmla="*/ 130 h 168"/>
                <a:gd name="T50" fmla="*/ 139 w 166"/>
                <a:gd name="T51" fmla="*/ 102 h 168"/>
                <a:gd name="T52" fmla="*/ 136 w 166"/>
                <a:gd name="T53" fmla="*/ 72 h 168"/>
                <a:gd name="T54" fmla="*/ 151 w 166"/>
                <a:gd name="T55" fmla="*/ 58 h 168"/>
                <a:gd name="T56" fmla="*/ 127 w 166"/>
                <a:gd name="T57" fmla="*/ 45 h 168"/>
                <a:gd name="T58" fmla="*/ 100 w 166"/>
                <a:gd name="T59" fmla="*/ 32 h 168"/>
                <a:gd name="T60" fmla="*/ 96 w 166"/>
                <a:gd name="T61" fmla="*/ 12 h 168"/>
                <a:gd name="T62" fmla="*/ 72 w 166"/>
                <a:gd name="T63" fmla="*/ 26 h 168"/>
                <a:gd name="T64" fmla="*/ 48 w 166"/>
                <a:gd name="T65" fmla="*/ 44 h 168"/>
                <a:gd name="T66" fmla="*/ 27 w 166"/>
                <a:gd name="T67" fmla="*/ 37 h 168"/>
                <a:gd name="T68" fmla="*/ 28 w 166"/>
                <a:gd name="T69" fmla="*/ 65 h 168"/>
                <a:gd name="T70" fmla="*/ 30 w 166"/>
                <a:gd name="T71" fmla="*/ 95 h 168"/>
                <a:gd name="T72" fmla="*/ 15 w 166"/>
                <a:gd name="T73" fmla="*/ 109 h 168"/>
                <a:gd name="T74" fmla="*/ 40 w 166"/>
                <a:gd name="T75" fmla="*/ 123 h 168"/>
                <a:gd name="T76" fmla="*/ 68 w 166"/>
                <a:gd name="T77" fmla="*/ 135 h 168"/>
                <a:gd name="T78" fmla="*/ 72 w 166"/>
                <a:gd name="T79" fmla="*/ 1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168">
                  <a:moveTo>
                    <a:pt x="102" y="168"/>
                  </a:moveTo>
                  <a:cubicBezTo>
                    <a:pt x="66" y="168"/>
                    <a:pt x="66" y="168"/>
                    <a:pt x="66" y="168"/>
                  </a:cubicBezTo>
                  <a:cubicBezTo>
                    <a:pt x="63" y="168"/>
                    <a:pt x="60" y="165"/>
                    <a:pt x="60" y="162"/>
                  </a:cubicBezTo>
                  <a:cubicBezTo>
                    <a:pt x="60" y="146"/>
                    <a:pt x="60" y="146"/>
                    <a:pt x="60" y="146"/>
                  </a:cubicBezTo>
                  <a:cubicBezTo>
                    <a:pt x="52" y="143"/>
                    <a:pt x="47" y="139"/>
                    <a:pt x="42" y="135"/>
                  </a:cubicBezTo>
                  <a:cubicBezTo>
                    <a:pt x="27" y="143"/>
                    <a:pt x="27" y="143"/>
                    <a:pt x="27" y="143"/>
                  </a:cubicBezTo>
                  <a:cubicBezTo>
                    <a:pt x="25" y="145"/>
                    <a:pt x="21" y="144"/>
                    <a:pt x="19" y="141"/>
                  </a:cubicBezTo>
                  <a:cubicBezTo>
                    <a:pt x="1" y="110"/>
                    <a:pt x="1" y="110"/>
                    <a:pt x="1" y="110"/>
                  </a:cubicBezTo>
                  <a:cubicBezTo>
                    <a:pt x="1" y="109"/>
                    <a:pt x="0" y="107"/>
                    <a:pt x="1" y="106"/>
                  </a:cubicBezTo>
                  <a:cubicBezTo>
                    <a:pt x="1" y="104"/>
                    <a:pt x="2" y="103"/>
                    <a:pt x="3" y="102"/>
                  </a:cubicBezTo>
                  <a:cubicBezTo>
                    <a:pt x="18" y="94"/>
                    <a:pt x="18" y="94"/>
                    <a:pt x="18" y="94"/>
                  </a:cubicBezTo>
                  <a:cubicBezTo>
                    <a:pt x="17" y="87"/>
                    <a:pt x="17" y="80"/>
                    <a:pt x="18" y="74"/>
                  </a:cubicBezTo>
                  <a:cubicBezTo>
                    <a:pt x="4" y="65"/>
                    <a:pt x="4" y="65"/>
                    <a:pt x="4" y="65"/>
                  </a:cubicBezTo>
                  <a:cubicBezTo>
                    <a:pt x="2" y="65"/>
                    <a:pt x="1" y="63"/>
                    <a:pt x="1" y="62"/>
                  </a:cubicBezTo>
                  <a:cubicBezTo>
                    <a:pt x="0" y="60"/>
                    <a:pt x="1" y="59"/>
                    <a:pt x="1" y="57"/>
                  </a:cubicBezTo>
                  <a:cubicBezTo>
                    <a:pt x="20" y="26"/>
                    <a:pt x="20" y="26"/>
                    <a:pt x="20" y="26"/>
                  </a:cubicBezTo>
                  <a:cubicBezTo>
                    <a:pt x="21" y="23"/>
                    <a:pt x="25" y="22"/>
                    <a:pt x="28" y="24"/>
                  </a:cubicBezTo>
                  <a:cubicBezTo>
                    <a:pt x="42" y="32"/>
                    <a:pt x="42" y="32"/>
                    <a:pt x="42" y="32"/>
                  </a:cubicBezTo>
                  <a:cubicBezTo>
                    <a:pt x="47" y="28"/>
                    <a:pt x="52" y="24"/>
                    <a:pt x="60" y="22"/>
                  </a:cubicBezTo>
                  <a:cubicBezTo>
                    <a:pt x="60" y="6"/>
                    <a:pt x="60" y="6"/>
                    <a:pt x="60" y="6"/>
                  </a:cubicBezTo>
                  <a:cubicBezTo>
                    <a:pt x="60" y="2"/>
                    <a:pt x="63" y="0"/>
                    <a:pt x="66" y="0"/>
                  </a:cubicBezTo>
                  <a:cubicBezTo>
                    <a:pt x="102" y="0"/>
                    <a:pt x="102" y="0"/>
                    <a:pt x="102" y="0"/>
                  </a:cubicBezTo>
                  <a:cubicBezTo>
                    <a:pt x="106" y="0"/>
                    <a:pt x="108" y="2"/>
                    <a:pt x="108" y="6"/>
                  </a:cubicBezTo>
                  <a:cubicBezTo>
                    <a:pt x="108" y="23"/>
                    <a:pt x="108" y="23"/>
                    <a:pt x="108" y="23"/>
                  </a:cubicBezTo>
                  <a:cubicBezTo>
                    <a:pt x="115" y="26"/>
                    <a:pt x="121" y="29"/>
                    <a:pt x="125" y="32"/>
                  </a:cubicBezTo>
                  <a:cubicBezTo>
                    <a:pt x="139" y="24"/>
                    <a:pt x="139" y="24"/>
                    <a:pt x="139" y="24"/>
                  </a:cubicBezTo>
                  <a:cubicBezTo>
                    <a:pt x="140" y="23"/>
                    <a:pt x="142" y="23"/>
                    <a:pt x="143" y="23"/>
                  </a:cubicBezTo>
                  <a:cubicBezTo>
                    <a:pt x="145" y="24"/>
                    <a:pt x="146" y="25"/>
                    <a:pt x="147" y="26"/>
                  </a:cubicBezTo>
                  <a:cubicBezTo>
                    <a:pt x="165" y="57"/>
                    <a:pt x="165" y="57"/>
                    <a:pt x="165" y="57"/>
                  </a:cubicBezTo>
                  <a:cubicBezTo>
                    <a:pt x="166" y="59"/>
                    <a:pt x="166" y="60"/>
                    <a:pt x="165" y="62"/>
                  </a:cubicBezTo>
                  <a:cubicBezTo>
                    <a:pt x="165" y="63"/>
                    <a:pt x="164" y="65"/>
                    <a:pt x="163" y="65"/>
                  </a:cubicBezTo>
                  <a:cubicBezTo>
                    <a:pt x="148" y="74"/>
                    <a:pt x="148" y="74"/>
                    <a:pt x="148" y="74"/>
                  </a:cubicBezTo>
                  <a:cubicBezTo>
                    <a:pt x="149" y="80"/>
                    <a:pt x="149" y="87"/>
                    <a:pt x="148" y="94"/>
                  </a:cubicBezTo>
                  <a:cubicBezTo>
                    <a:pt x="163" y="102"/>
                    <a:pt x="163" y="102"/>
                    <a:pt x="163" y="102"/>
                  </a:cubicBezTo>
                  <a:cubicBezTo>
                    <a:pt x="164" y="103"/>
                    <a:pt x="165" y="104"/>
                    <a:pt x="165" y="106"/>
                  </a:cubicBezTo>
                  <a:cubicBezTo>
                    <a:pt x="166" y="107"/>
                    <a:pt x="166" y="109"/>
                    <a:pt x="165" y="110"/>
                  </a:cubicBezTo>
                  <a:cubicBezTo>
                    <a:pt x="147" y="141"/>
                    <a:pt x="147" y="141"/>
                    <a:pt x="147" y="141"/>
                  </a:cubicBezTo>
                  <a:cubicBezTo>
                    <a:pt x="146" y="143"/>
                    <a:pt x="145" y="144"/>
                    <a:pt x="143" y="144"/>
                  </a:cubicBezTo>
                  <a:cubicBezTo>
                    <a:pt x="142" y="144"/>
                    <a:pt x="140" y="144"/>
                    <a:pt x="139" y="143"/>
                  </a:cubicBezTo>
                  <a:cubicBezTo>
                    <a:pt x="125" y="135"/>
                    <a:pt x="125" y="135"/>
                    <a:pt x="125" y="135"/>
                  </a:cubicBezTo>
                  <a:cubicBezTo>
                    <a:pt x="121" y="138"/>
                    <a:pt x="115" y="142"/>
                    <a:pt x="108" y="145"/>
                  </a:cubicBezTo>
                  <a:cubicBezTo>
                    <a:pt x="108" y="162"/>
                    <a:pt x="108" y="162"/>
                    <a:pt x="108" y="162"/>
                  </a:cubicBezTo>
                  <a:cubicBezTo>
                    <a:pt x="108" y="165"/>
                    <a:pt x="106" y="168"/>
                    <a:pt x="102" y="168"/>
                  </a:cubicBezTo>
                  <a:close/>
                  <a:moveTo>
                    <a:pt x="72" y="156"/>
                  </a:moveTo>
                  <a:cubicBezTo>
                    <a:pt x="96" y="156"/>
                    <a:pt x="96" y="156"/>
                    <a:pt x="96" y="156"/>
                  </a:cubicBezTo>
                  <a:cubicBezTo>
                    <a:pt x="96" y="141"/>
                    <a:pt x="96" y="141"/>
                    <a:pt x="96" y="141"/>
                  </a:cubicBezTo>
                  <a:cubicBezTo>
                    <a:pt x="96" y="139"/>
                    <a:pt x="98" y="136"/>
                    <a:pt x="100" y="135"/>
                  </a:cubicBezTo>
                  <a:cubicBezTo>
                    <a:pt x="109" y="131"/>
                    <a:pt x="116" y="127"/>
                    <a:pt x="120" y="123"/>
                  </a:cubicBezTo>
                  <a:cubicBezTo>
                    <a:pt x="122" y="122"/>
                    <a:pt x="125" y="121"/>
                    <a:pt x="127" y="123"/>
                  </a:cubicBezTo>
                  <a:cubicBezTo>
                    <a:pt x="139" y="130"/>
                    <a:pt x="139" y="130"/>
                    <a:pt x="139" y="130"/>
                  </a:cubicBezTo>
                  <a:cubicBezTo>
                    <a:pt x="151" y="109"/>
                    <a:pt x="151" y="109"/>
                    <a:pt x="151" y="109"/>
                  </a:cubicBezTo>
                  <a:cubicBezTo>
                    <a:pt x="139" y="102"/>
                    <a:pt x="139" y="102"/>
                    <a:pt x="139" y="102"/>
                  </a:cubicBezTo>
                  <a:cubicBezTo>
                    <a:pt x="136" y="101"/>
                    <a:pt x="135" y="98"/>
                    <a:pt x="136" y="95"/>
                  </a:cubicBezTo>
                  <a:cubicBezTo>
                    <a:pt x="137" y="87"/>
                    <a:pt x="137" y="80"/>
                    <a:pt x="136" y="72"/>
                  </a:cubicBezTo>
                  <a:cubicBezTo>
                    <a:pt x="135" y="69"/>
                    <a:pt x="136" y="67"/>
                    <a:pt x="139" y="65"/>
                  </a:cubicBezTo>
                  <a:cubicBezTo>
                    <a:pt x="151" y="58"/>
                    <a:pt x="151" y="58"/>
                    <a:pt x="151" y="58"/>
                  </a:cubicBezTo>
                  <a:cubicBezTo>
                    <a:pt x="139" y="37"/>
                    <a:pt x="139" y="37"/>
                    <a:pt x="139" y="37"/>
                  </a:cubicBezTo>
                  <a:cubicBezTo>
                    <a:pt x="127" y="45"/>
                    <a:pt x="127" y="45"/>
                    <a:pt x="127" y="45"/>
                  </a:cubicBezTo>
                  <a:cubicBezTo>
                    <a:pt x="125" y="46"/>
                    <a:pt x="122" y="46"/>
                    <a:pt x="120" y="44"/>
                  </a:cubicBezTo>
                  <a:cubicBezTo>
                    <a:pt x="116" y="40"/>
                    <a:pt x="109" y="36"/>
                    <a:pt x="100" y="32"/>
                  </a:cubicBezTo>
                  <a:cubicBezTo>
                    <a:pt x="98" y="31"/>
                    <a:pt x="96" y="29"/>
                    <a:pt x="96" y="26"/>
                  </a:cubicBezTo>
                  <a:cubicBezTo>
                    <a:pt x="96" y="12"/>
                    <a:pt x="96" y="12"/>
                    <a:pt x="96" y="12"/>
                  </a:cubicBezTo>
                  <a:cubicBezTo>
                    <a:pt x="72" y="12"/>
                    <a:pt x="72" y="12"/>
                    <a:pt x="72" y="12"/>
                  </a:cubicBezTo>
                  <a:cubicBezTo>
                    <a:pt x="72" y="26"/>
                    <a:pt x="72" y="26"/>
                    <a:pt x="72" y="26"/>
                  </a:cubicBezTo>
                  <a:cubicBezTo>
                    <a:pt x="72" y="29"/>
                    <a:pt x="71" y="32"/>
                    <a:pt x="68" y="32"/>
                  </a:cubicBezTo>
                  <a:cubicBezTo>
                    <a:pt x="57" y="35"/>
                    <a:pt x="54" y="38"/>
                    <a:pt x="48" y="44"/>
                  </a:cubicBezTo>
                  <a:cubicBezTo>
                    <a:pt x="46" y="45"/>
                    <a:pt x="43" y="46"/>
                    <a:pt x="40" y="45"/>
                  </a:cubicBezTo>
                  <a:cubicBezTo>
                    <a:pt x="27" y="37"/>
                    <a:pt x="27" y="37"/>
                    <a:pt x="27" y="37"/>
                  </a:cubicBezTo>
                  <a:cubicBezTo>
                    <a:pt x="15" y="58"/>
                    <a:pt x="15" y="58"/>
                    <a:pt x="15" y="58"/>
                  </a:cubicBezTo>
                  <a:cubicBezTo>
                    <a:pt x="28" y="65"/>
                    <a:pt x="28" y="65"/>
                    <a:pt x="28" y="65"/>
                  </a:cubicBezTo>
                  <a:cubicBezTo>
                    <a:pt x="30" y="67"/>
                    <a:pt x="31" y="69"/>
                    <a:pt x="30" y="72"/>
                  </a:cubicBezTo>
                  <a:cubicBezTo>
                    <a:pt x="29" y="80"/>
                    <a:pt x="29" y="88"/>
                    <a:pt x="30" y="95"/>
                  </a:cubicBezTo>
                  <a:cubicBezTo>
                    <a:pt x="31" y="98"/>
                    <a:pt x="30" y="101"/>
                    <a:pt x="28" y="102"/>
                  </a:cubicBezTo>
                  <a:cubicBezTo>
                    <a:pt x="15" y="109"/>
                    <a:pt x="15" y="109"/>
                    <a:pt x="15" y="109"/>
                  </a:cubicBezTo>
                  <a:cubicBezTo>
                    <a:pt x="27" y="130"/>
                    <a:pt x="27" y="130"/>
                    <a:pt x="27" y="130"/>
                  </a:cubicBezTo>
                  <a:cubicBezTo>
                    <a:pt x="40" y="123"/>
                    <a:pt x="40" y="123"/>
                    <a:pt x="40" y="123"/>
                  </a:cubicBezTo>
                  <a:cubicBezTo>
                    <a:pt x="43" y="121"/>
                    <a:pt x="45" y="122"/>
                    <a:pt x="47" y="123"/>
                  </a:cubicBezTo>
                  <a:cubicBezTo>
                    <a:pt x="54" y="129"/>
                    <a:pt x="57" y="133"/>
                    <a:pt x="68" y="135"/>
                  </a:cubicBezTo>
                  <a:cubicBezTo>
                    <a:pt x="71" y="136"/>
                    <a:pt x="72" y="138"/>
                    <a:pt x="72" y="141"/>
                  </a:cubicBezTo>
                  <a:lnTo>
                    <a:pt x="72"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8" name="Freeform 40">
              <a:extLst>
                <a:ext uri="{FF2B5EF4-FFF2-40B4-BE49-F238E27FC236}">
                  <a16:creationId xmlns:a16="http://schemas.microsoft.com/office/drawing/2014/main" id="{A512B5BD-DE5D-4266-8EBB-8DC5B7F94E93}"/>
                </a:ext>
              </a:extLst>
            </p:cNvPr>
            <p:cNvSpPr>
              <a:spLocks noEditPoints="1"/>
            </p:cNvSpPr>
            <p:nvPr/>
          </p:nvSpPr>
          <p:spPr bwMode="auto">
            <a:xfrm>
              <a:off x="4729" y="519"/>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9" name="Freeform 41">
              <a:extLst>
                <a:ext uri="{FF2B5EF4-FFF2-40B4-BE49-F238E27FC236}">
                  <a16:creationId xmlns:a16="http://schemas.microsoft.com/office/drawing/2014/main" id="{187D19CC-23A0-4C68-AE27-4B458F25AFF0}"/>
                </a:ext>
              </a:extLst>
            </p:cNvPr>
            <p:cNvSpPr>
              <a:spLocks noEditPoints="1"/>
            </p:cNvSpPr>
            <p:nvPr/>
          </p:nvSpPr>
          <p:spPr bwMode="auto">
            <a:xfrm>
              <a:off x="4482" y="617"/>
              <a:ext cx="246" cy="248"/>
            </a:xfrm>
            <a:custGeom>
              <a:avLst/>
              <a:gdLst>
                <a:gd name="T0" fmla="*/ 66 w 166"/>
                <a:gd name="T1" fmla="*/ 168 h 168"/>
                <a:gd name="T2" fmla="*/ 60 w 166"/>
                <a:gd name="T3" fmla="*/ 146 h 168"/>
                <a:gd name="T4" fmla="*/ 27 w 166"/>
                <a:gd name="T5" fmla="*/ 143 h 168"/>
                <a:gd name="T6" fmla="*/ 1 w 166"/>
                <a:gd name="T7" fmla="*/ 110 h 168"/>
                <a:gd name="T8" fmla="*/ 3 w 166"/>
                <a:gd name="T9" fmla="*/ 102 h 168"/>
                <a:gd name="T10" fmla="*/ 18 w 166"/>
                <a:gd name="T11" fmla="*/ 74 h 168"/>
                <a:gd name="T12" fmla="*/ 1 w 166"/>
                <a:gd name="T13" fmla="*/ 62 h 168"/>
                <a:gd name="T14" fmla="*/ 20 w 166"/>
                <a:gd name="T15" fmla="*/ 26 h 168"/>
                <a:gd name="T16" fmla="*/ 42 w 166"/>
                <a:gd name="T17" fmla="*/ 32 h 168"/>
                <a:gd name="T18" fmla="*/ 60 w 166"/>
                <a:gd name="T19" fmla="*/ 6 h 168"/>
                <a:gd name="T20" fmla="*/ 102 w 166"/>
                <a:gd name="T21" fmla="*/ 0 h 168"/>
                <a:gd name="T22" fmla="*/ 108 w 166"/>
                <a:gd name="T23" fmla="*/ 23 h 168"/>
                <a:gd name="T24" fmla="*/ 138 w 166"/>
                <a:gd name="T25" fmla="*/ 24 h 168"/>
                <a:gd name="T26" fmla="*/ 147 w 166"/>
                <a:gd name="T27" fmla="*/ 26 h 168"/>
                <a:gd name="T28" fmla="*/ 165 w 166"/>
                <a:gd name="T29" fmla="*/ 62 h 168"/>
                <a:gd name="T30" fmla="*/ 148 w 166"/>
                <a:gd name="T31" fmla="*/ 74 h 168"/>
                <a:gd name="T32" fmla="*/ 163 w 166"/>
                <a:gd name="T33" fmla="*/ 102 h 168"/>
                <a:gd name="T34" fmla="*/ 165 w 166"/>
                <a:gd name="T35" fmla="*/ 110 h 168"/>
                <a:gd name="T36" fmla="*/ 143 w 166"/>
                <a:gd name="T37" fmla="*/ 144 h 168"/>
                <a:gd name="T38" fmla="*/ 125 w 166"/>
                <a:gd name="T39" fmla="*/ 135 h 168"/>
                <a:gd name="T40" fmla="*/ 108 w 166"/>
                <a:gd name="T41" fmla="*/ 162 h 168"/>
                <a:gd name="T42" fmla="*/ 72 w 166"/>
                <a:gd name="T43" fmla="*/ 156 h 168"/>
                <a:gd name="T44" fmla="*/ 96 w 166"/>
                <a:gd name="T45" fmla="*/ 141 h 168"/>
                <a:gd name="T46" fmla="*/ 120 w 166"/>
                <a:gd name="T47" fmla="*/ 123 h 168"/>
                <a:gd name="T48" fmla="*/ 139 w 166"/>
                <a:gd name="T49" fmla="*/ 130 h 168"/>
                <a:gd name="T50" fmla="*/ 139 w 166"/>
                <a:gd name="T51" fmla="*/ 102 h 168"/>
                <a:gd name="T52" fmla="*/ 136 w 166"/>
                <a:gd name="T53" fmla="*/ 72 h 168"/>
                <a:gd name="T54" fmla="*/ 151 w 166"/>
                <a:gd name="T55" fmla="*/ 58 h 168"/>
                <a:gd name="T56" fmla="*/ 127 w 166"/>
                <a:gd name="T57" fmla="*/ 45 h 168"/>
                <a:gd name="T58" fmla="*/ 100 w 166"/>
                <a:gd name="T59" fmla="*/ 32 h 168"/>
                <a:gd name="T60" fmla="*/ 96 w 166"/>
                <a:gd name="T61" fmla="*/ 12 h 168"/>
                <a:gd name="T62" fmla="*/ 72 w 166"/>
                <a:gd name="T63" fmla="*/ 26 h 168"/>
                <a:gd name="T64" fmla="*/ 48 w 166"/>
                <a:gd name="T65" fmla="*/ 44 h 168"/>
                <a:gd name="T66" fmla="*/ 27 w 166"/>
                <a:gd name="T67" fmla="*/ 37 h 168"/>
                <a:gd name="T68" fmla="*/ 28 w 166"/>
                <a:gd name="T69" fmla="*/ 65 h 168"/>
                <a:gd name="T70" fmla="*/ 30 w 166"/>
                <a:gd name="T71" fmla="*/ 95 h 168"/>
                <a:gd name="T72" fmla="*/ 15 w 166"/>
                <a:gd name="T73" fmla="*/ 109 h 168"/>
                <a:gd name="T74" fmla="*/ 40 w 166"/>
                <a:gd name="T75" fmla="*/ 123 h 168"/>
                <a:gd name="T76" fmla="*/ 68 w 166"/>
                <a:gd name="T77" fmla="*/ 135 h 168"/>
                <a:gd name="T78" fmla="*/ 72 w 166"/>
                <a:gd name="T79" fmla="*/ 1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168">
                  <a:moveTo>
                    <a:pt x="102" y="168"/>
                  </a:moveTo>
                  <a:cubicBezTo>
                    <a:pt x="66" y="168"/>
                    <a:pt x="66" y="168"/>
                    <a:pt x="66" y="168"/>
                  </a:cubicBezTo>
                  <a:cubicBezTo>
                    <a:pt x="63" y="168"/>
                    <a:pt x="60" y="165"/>
                    <a:pt x="60" y="162"/>
                  </a:cubicBezTo>
                  <a:cubicBezTo>
                    <a:pt x="60" y="146"/>
                    <a:pt x="60" y="146"/>
                    <a:pt x="60" y="146"/>
                  </a:cubicBezTo>
                  <a:cubicBezTo>
                    <a:pt x="52" y="143"/>
                    <a:pt x="47" y="139"/>
                    <a:pt x="42" y="135"/>
                  </a:cubicBezTo>
                  <a:cubicBezTo>
                    <a:pt x="27" y="143"/>
                    <a:pt x="27" y="143"/>
                    <a:pt x="27" y="143"/>
                  </a:cubicBezTo>
                  <a:cubicBezTo>
                    <a:pt x="25" y="145"/>
                    <a:pt x="21" y="144"/>
                    <a:pt x="19" y="141"/>
                  </a:cubicBezTo>
                  <a:cubicBezTo>
                    <a:pt x="1" y="110"/>
                    <a:pt x="1" y="110"/>
                    <a:pt x="1" y="110"/>
                  </a:cubicBezTo>
                  <a:cubicBezTo>
                    <a:pt x="0" y="109"/>
                    <a:pt x="0" y="107"/>
                    <a:pt x="1" y="106"/>
                  </a:cubicBezTo>
                  <a:cubicBezTo>
                    <a:pt x="1" y="104"/>
                    <a:pt x="2" y="103"/>
                    <a:pt x="3" y="102"/>
                  </a:cubicBezTo>
                  <a:cubicBezTo>
                    <a:pt x="18" y="94"/>
                    <a:pt x="18" y="94"/>
                    <a:pt x="18" y="94"/>
                  </a:cubicBezTo>
                  <a:cubicBezTo>
                    <a:pt x="17" y="87"/>
                    <a:pt x="17" y="80"/>
                    <a:pt x="18" y="74"/>
                  </a:cubicBezTo>
                  <a:cubicBezTo>
                    <a:pt x="4" y="65"/>
                    <a:pt x="4" y="65"/>
                    <a:pt x="4" y="65"/>
                  </a:cubicBezTo>
                  <a:cubicBezTo>
                    <a:pt x="2" y="65"/>
                    <a:pt x="1" y="63"/>
                    <a:pt x="1" y="62"/>
                  </a:cubicBezTo>
                  <a:cubicBezTo>
                    <a:pt x="0" y="60"/>
                    <a:pt x="1" y="59"/>
                    <a:pt x="1" y="57"/>
                  </a:cubicBezTo>
                  <a:cubicBezTo>
                    <a:pt x="20" y="26"/>
                    <a:pt x="20" y="26"/>
                    <a:pt x="20" y="26"/>
                  </a:cubicBezTo>
                  <a:cubicBezTo>
                    <a:pt x="21" y="23"/>
                    <a:pt x="25" y="22"/>
                    <a:pt x="28" y="24"/>
                  </a:cubicBezTo>
                  <a:cubicBezTo>
                    <a:pt x="42" y="32"/>
                    <a:pt x="42" y="32"/>
                    <a:pt x="42" y="32"/>
                  </a:cubicBezTo>
                  <a:cubicBezTo>
                    <a:pt x="47" y="28"/>
                    <a:pt x="52" y="24"/>
                    <a:pt x="60" y="22"/>
                  </a:cubicBezTo>
                  <a:cubicBezTo>
                    <a:pt x="60" y="6"/>
                    <a:pt x="60" y="6"/>
                    <a:pt x="60" y="6"/>
                  </a:cubicBezTo>
                  <a:cubicBezTo>
                    <a:pt x="60" y="2"/>
                    <a:pt x="63" y="0"/>
                    <a:pt x="66" y="0"/>
                  </a:cubicBezTo>
                  <a:cubicBezTo>
                    <a:pt x="102" y="0"/>
                    <a:pt x="102" y="0"/>
                    <a:pt x="102" y="0"/>
                  </a:cubicBezTo>
                  <a:cubicBezTo>
                    <a:pt x="106" y="0"/>
                    <a:pt x="108" y="2"/>
                    <a:pt x="108" y="6"/>
                  </a:cubicBezTo>
                  <a:cubicBezTo>
                    <a:pt x="108" y="23"/>
                    <a:pt x="108" y="23"/>
                    <a:pt x="108" y="23"/>
                  </a:cubicBezTo>
                  <a:cubicBezTo>
                    <a:pt x="115" y="26"/>
                    <a:pt x="121" y="29"/>
                    <a:pt x="125" y="32"/>
                  </a:cubicBezTo>
                  <a:cubicBezTo>
                    <a:pt x="138" y="24"/>
                    <a:pt x="138" y="24"/>
                    <a:pt x="138" y="24"/>
                  </a:cubicBezTo>
                  <a:cubicBezTo>
                    <a:pt x="140" y="23"/>
                    <a:pt x="142" y="23"/>
                    <a:pt x="143" y="23"/>
                  </a:cubicBezTo>
                  <a:cubicBezTo>
                    <a:pt x="145" y="24"/>
                    <a:pt x="146" y="25"/>
                    <a:pt x="147" y="26"/>
                  </a:cubicBezTo>
                  <a:cubicBezTo>
                    <a:pt x="165" y="57"/>
                    <a:pt x="165" y="57"/>
                    <a:pt x="165" y="57"/>
                  </a:cubicBezTo>
                  <a:cubicBezTo>
                    <a:pt x="166" y="59"/>
                    <a:pt x="166" y="60"/>
                    <a:pt x="165" y="62"/>
                  </a:cubicBezTo>
                  <a:cubicBezTo>
                    <a:pt x="165" y="63"/>
                    <a:pt x="164" y="65"/>
                    <a:pt x="163" y="65"/>
                  </a:cubicBezTo>
                  <a:cubicBezTo>
                    <a:pt x="148" y="74"/>
                    <a:pt x="148" y="74"/>
                    <a:pt x="148" y="74"/>
                  </a:cubicBezTo>
                  <a:cubicBezTo>
                    <a:pt x="149" y="80"/>
                    <a:pt x="149" y="87"/>
                    <a:pt x="148" y="94"/>
                  </a:cubicBezTo>
                  <a:cubicBezTo>
                    <a:pt x="163" y="102"/>
                    <a:pt x="163" y="102"/>
                    <a:pt x="163" y="102"/>
                  </a:cubicBezTo>
                  <a:cubicBezTo>
                    <a:pt x="164" y="103"/>
                    <a:pt x="165" y="104"/>
                    <a:pt x="165" y="106"/>
                  </a:cubicBezTo>
                  <a:cubicBezTo>
                    <a:pt x="166" y="107"/>
                    <a:pt x="166" y="109"/>
                    <a:pt x="165" y="110"/>
                  </a:cubicBezTo>
                  <a:cubicBezTo>
                    <a:pt x="147" y="141"/>
                    <a:pt x="147" y="141"/>
                    <a:pt x="147" y="141"/>
                  </a:cubicBezTo>
                  <a:cubicBezTo>
                    <a:pt x="146" y="143"/>
                    <a:pt x="145" y="144"/>
                    <a:pt x="143" y="144"/>
                  </a:cubicBezTo>
                  <a:cubicBezTo>
                    <a:pt x="142" y="144"/>
                    <a:pt x="140" y="144"/>
                    <a:pt x="138" y="143"/>
                  </a:cubicBezTo>
                  <a:cubicBezTo>
                    <a:pt x="125" y="135"/>
                    <a:pt x="125" y="135"/>
                    <a:pt x="125" y="135"/>
                  </a:cubicBezTo>
                  <a:cubicBezTo>
                    <a:pt x="121" y="138"/>
                    <a:pt x="115" y="142"/>
                    <a:pt x="108" y="145"/>
                  </a:cubicBezTo>
                  <a:cubicBezTo>
                    <a:pt x="108" y="162"/>
                    <a:pt x="108" y="162"/>
                    <a:pt x="108" y="162"/>
                  </a:cubicBezTo>
                  <a:cubicBezTo>
                    <a:pt x="108" y="165"/>
                    <a:pt x="106" y="168"/>
                    <a:pt x="102" y="168"/>
                  </a:cubicBezTo>
                  <a:close/>
                  <a:moveTo>
                    <a:pt x="72" y="156"/>
                  </a:moveTo>
                  <a:cubicBezTo>
                    <a:pt x="96" y="156"/>
                    <a:pt x="96" y="156"/>
                    <a:pt x="96" y="156"/>
                  </a:cubicBezTo>
                  <a:cubicBezTo>
                    <a:pt x="96" y="141"/>
                    <a:pt x="96" y="141"/>
                    <a:pt x="96" y="141"/>
                  </a:cubicBezTo>
                  <a:cubicBezTo>
                    <a:pt x="96" y="139"/>
                    <a:pt x="98" y="136"/>
                    <a:pt x="100" y="135"/>
                  </a:cubicBezTo>
                  <a:cubicBezTo>
                    <a:pt x="109" y="131"/>
                    <a:pt x="116" y="127"/>
                    <a:pt x="120" y="123"/>
                  </a:cubicBezTo>
                  <a:cubicBezTo>
                    <a:pt x="122" y="122"/>
                    <a:pt x="125" y="121"/>
                    <a:pt x="127" y="123"/>
                  </a:cubicBezTo>
                  <a:cubicBezTo>
                    <a:pt x="139" y="130"/>
                    <a:pt x="139" y="130"/>
                    <a:pt x="139" y="130"/>
                  </a:cubicBezTo>
                  <a:cubicBezTo>
                    <a:pt x="151" y="109"/>
                    <a:pt x="151" y="109"/>
                    <a:pt x="151" y="109"/>
                  </a:cubicBezTo>
                  <a:cubicBezTo>
                    <a:pt x="139" y="102"/>
                    <a:pt x="139" y="102"/>
                    <a:pt x="139" y="102"/>
                  </a:cubicBezTo>
                  <a:cubicBezTo>
                    <a:pt x="136" y="101"/>
                    <a:pt x="135" y="98"/>
                    <a:pt x="136" y="95"/>
                  </a:cubicBezTo>
                  <a:cubicBezTo>
                    <a:pt x="137" y="87"/>
                    <a:pt x="137" y="80"/>
                    <a:pt x="136" y="72"/>
                  </a:cubicBezTo>
                  <a:cubicBezTo>
                    <a:pt x="135" y="69"/>
                    <a:pt x="136" y="67"/>
                    <a:pt x="139" y="65"/>
                  </a:cubicBezTo>
                  <a:cubicBezTo>
                    <a:pt x="151" y="58"/>
                    <a:pt x="151" y="58"/>
                    <a:pt x="151" y="58"/>
                  </a:cubicBezTo>
                  <a:cubicBezTo>
                    <a:pt x="139" y="37"/>
                    <a:pt x="139" y="37"/>
                    <a:pt x="139" y="37"/>
                  </a:cubicBezTo>
                  <a:cubicBezTo>
                    <a:pt x="127" y="45"/>
                    <a:pt x="127" y="45"/>
                    <a:pt x="127" y="45"/>
                  </a:cubicBezTo>
                  <a:cubicBezTo>
                    <a:pt x="125" y="46"/>
                    <a:pt x="122" y="46"/>
                    <a:pt x="120" y="44"/>
                  </a:cubicBezTo>
                  <a:cubicBezTo>
                    <a:pt x="116" y="40"/>
                    <a:pt x="109" y="36"/>
                    <a:pt x="100" y="32"/>
                  </a:cubicBezTo>
                  <a:cubicBezTo>
                    <a:pt x="98" y="31"/>
                    <a:pt x="96" y="29"/>
                    <a:pt x="96" y="26"/>
                  </a:cubicBezTo>
                  <a:cubicBezTo>
                    <a:pt x="96" y="12"/>
                    <a:pt x="96" y="12"/>
                    <a:pt x="96" y="12"/>
                  </a:cubicBezTo>
                  <a:cubicBezTo>
                    <a:pt x="72" y="12"/>
                    <a:pt x="72" y="12"/>
                    <a:pt x="72" y="12"/>
                  </a:cubicBezTo>
                  <a:cubicBezTo>
                    <a:pt x="72" y="26"/>
                    <a:pt x="72" y="26"/>
                    <a:pt x="72" y="26"/>
                  </a:cubicBezTo>
                  <a:cubicBezTo>
                    <a:pt x="72" y="29"/>
                    <a:pt x="71" y="32"/>
                    <a:pt x="68" y="32"/>
                  </a:cubicBezTo>
                  <a:cubicBezTo>
                    <a:pt x="58" y="35"/>
                    <a:pt x="54" y="38"/>
                    <a:pt x="48" y="44"/>
                  </a:cubicBezTo>
                  <a:cubicBezTo>
                    <a:pt x="46" y="45"/>
                    <a:pt x="43" y="46"/>
                    <a:pt x="40" y="45"/>
                  </a:cubicBezTo>
                  <a:cubicBezTo>
                    <a:pt x="27" y="37"/>
                    <a:pt x="27" y="37"/>
                    <a:pt x="27" y="37"/>
                  </a:cubicBezTo>
                  <a:cubicBezTo>
                    <a:pt x="15" y="58"/>
                    <a:pt x="15" y="58"/>
                    <a:pt x="15" y="58"/>
                  </a:cubicBezTo>
                  <a:cubicBezTo>
                    <a:pt x="28" y="65"/>
                    <a:pt x="28" y="65"/>
                    <a:pt x="28" y="65"/>
                  </a:cubicBezTo>
                  <a:cubicBezTo>
                    <a:pt x="30" y="67"/>
                    <a:pt x="31" y="69"/>
                    <a:pt x="30" y="72"/>
                  </a:cubicBezTo>
                  <a:cubicBezTo>
                    <a:pt x="29" y="80"/>
                    <a:pt x="29" y="88"/>
                    <a:pt x="30" y="95"/>
                  </a:cubicBezTo>
                  <a:cubicBezTo>
                    <a:pt x="31" y="98"/>
                    <a:pt x="30" y="101"/>
                    <a:pt x="28" y="102"/>
                  </a:cubicBezTo>
                  <a:cubicBezTo>
                    <a:pt x="15" y="109"/>
                    <a:pt x="15" y="109"/>
                    <a:pt x="15" y="109"/>
                  </a:cubicBezTo>
                  <a:cubicBezTo>
                    <a:pt x="27" y="130"/>
                    <a:pt x="27" y="130"/>
                    <a:pt x="27" y="130"/>
                  </a:cubicBezTo>
                  <a:cubicBezTo>
                    <a:pt x="40" y="123"/>
                    <a:pt x="40" y="123"/>
                    <a:pt x="40" y="123"/>
                  </a:cubicBezTo>
                  <a:cubicBezTo>
                    <a:pt x="43" y="121"/>
                    <a:pt x="45" y="122"/>
                    <a:pt x="47" y="123"/>
                  </a:cubicBezTo>
                  <a:cubicBezTo>
                    <a:pt x="54" y="129"/>
                    <a:pt x="57" y="133"/>
                    <a:pt x="68" y="135"/>
                  </a:cubicBezTo>
                  <a:cubicBezTo>
                    <a:pt x="71" y="136"/>
                    <a:pt x="72" y="138"/>
                    <a:pt x="72" y="141"/>
                  </a:cubicBezTo>
                  <a:lnTo>
                    <a:pt x="72"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0" name="Freeform 42">
              <a:extLst>
                <a:ext uri="{FF2B5EF4-FFF2-40B4-BE49-F238E27FC236}">
                  <a16:creationId xmlns:a16="http://schemas.microsoft.com/office/drawing/2014/main" id="{53208F89-EF66-48AE-8CDE-009C5D0D008B}"/>
                </a:ext>
              </a:extLst>
            </p:cNvPr>
            <p:cNvSpPr>
              <a:spLocks noEditPoints="1"/>
            </p:cNvSpPr>
            <p:nvPr/>
          </p:nvSpPr>
          <p:spPr bwMode="auto">
            <a:xfrm>
              <a:off x="4561" y="696"/>
              <a:ext cx="88"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103" name="Rectangle 102">
            <a:extLst>
              <a:ext uri="{FF2B5EF4-FFF2-40B4-BE49-F238E27FC236}">
                <a16:creationId xmlns:a16="http://schemas.microsoft.com/office/drawing/2014/main" id="{6E068AD3-DA79-4935-8A32-DE69763C442E}"/>
              </a:ext>
            </a:extLst>
          </p:cNvPr>
          <p:cNvSpPr/>
          <p:nvPr/>
        </p:nvSpPr>
        <p:spPr>
          <a:xfrm>
            <a:off x="1880850" y="1421210"/>
            <a:ext cx="4335586" cy="1243509"/>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nl-NL" sz="1400" dirty="0">
                <a:solidFill>
                  <a:srgbClr val="000000"/>
                </a:solidFill>
                <a:latin typeface="Avenir LT Std 35 Light"/>
                <a:cs typeface="Arial" pitchFamily="34" charset="0"/>
              </a:rPr>
              <a:t>Dit subonderdeel bevat het toevoegen, beheren en verwijderen van producten. Het is in de digitale omgeving ook mogelijk om subproducten aan te maken en te koppelen aan de hoofdproducten. </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104" name="Rectangle 103">
            <a:extLst>
              <a:ext uri="{FF2B5EF4-FFF2-40B4-BE49-F238E27FC236}">
                <a16:creationId xmlns:a16="http://schemas.microsoft.com/office/drawing/2014/main" id="{F3EB45FD-DE52-4C3B-8535-1D1AF55E6785}"/>
              </a:ext>
            </a:extLst>
          </p:cNvPr>
          <p:cNvSpPr/>
          <p:nvPr/>
        </p:nvSpPr>
        <p:spPr>
          <a:xfrm>
            <a:off x="644059" y="1421210"/>
            <a:ext cx="1260000" cy="12435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FFFFFF"/>
                </a:solidFill>
                <a:latin typeface="Avenir LT Std 35 Light"/>
              </a:rPr>
              <a:t>Product-beheer</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05" name="Rectangle 104">
            <a:extLst>
              <a:ext uri="{FF2B5EF4-FFF2-40B4-BE49-F238E27FC236}">
                <a16:creationId xmlns:a16="http://schemas.microsoft.com/office/drawing/2014/main" id="{6E8C36D1-43E8-4CEA-A5C1-6F2CCF9F329B}"/>
              </a:ext>
            </a:extLst>
          </p:cNvPr>
          <p:cNvSpPr/>
          <p:nvPr/>
        </p:nvSpPr>
        <p:spPr>
          <a:xfrm>
            <a:off x="1880850" y="2796884"/>
            <a:ext cx="4335586" cy="2090801"/>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nl-NL" sz="1400" dirty="0">
                <a:solidFill>
                  <a:srgbClr val="000000"/>
                </a:solidFill>
                <a:latin typeface="Avenir LT Std 35 Light"/>
                <a:cs typeface="Arial" pitchFamily="34" charset="0"/>
              </a:rPr>
              <a:t>Dit subonderdeel gaat over het aanmaken, beheren en verwijderen van koppelingen met externe bronnen (bijvoorbeeld </a:t>
            </a:r>
            <a:r>
              <a:rPr lang="nl-NL" sz="1400" dirty="0" smtClean="0">
                <a:solidFill>
                  <a:srgbClr val="000000"/>
                </a:solidFill>
                <a:latin typeface="Avenir LT Std 35 Light"/>
                <a:cs typeface="Arial" pitchFamily="34" charset="0"/>
              </a:rPr>
              <a:t>van </a:t>
            </a:r>
            <a:r>
              <a:rPr lang="nl-NL" sz="1400" dirty="0">
                <a:solidFill>
                  <a:srgbClr val="000000"/>
                </a:solidFill>
                <a:latin typeface="Avenir LT Std 35 Light"/>
                <a:cs typeface="Arial" pitchFamily="34" charset="0"/>
              </a:rPr>
              <a:t>ketenpartners). </a:t>
            </a:r>
            <a:r>
              <a:rPr lang="nl-NL" sz="1400" dirty="0" smtClean="0">
                <a:solidFill>
                  <a:srgbClr val="000000"/>
                </a:solidFill>
                <a:latin typeface="Avenir LT Std 35 Light"/>
                <a:cs typeface="Arial" pitchFamily="34" charset="0"/>
              </a:rPr>
              <a:t>Deze </a:t>
            </a:r>
            <a:r>
              <a:rPr lang="nl-NL" sz="1400" dirty="0">
                <a:solidFill>
                  <a:srgbClr val="000000"/>
                </a:solidFill>
                <a:latin typeface="Avenir LT Std 35 Light"/>
                <a:cs typeface="Arial" pitchFamily="34" charset="0"/>
              </a:rPr>
              <a:t>koppelingen kunnen gemakkelijk en veilig ingericht worden o.a. door de aanwezigheid van API’s. Hierdoor is het voor andere partijen mogelijk om hun systemen en apps eenvoudig te koppelen. Via de REST API kan data op een a</a:t>
            </a:r>
            <a:r>
              <a:rPr lang="nl-NL" sz="1400" dirty="0" smtClean="0">
                <a:solidFill>
                  <a:srgbClr val="000000"/>
                </a:solidFill>
                <a:latin typeface="Avenir LT Std 35 Light"/>
                <a:cs typeface="Arial" pitchFamily="34" charset="0"/>
              </a:rPr>
              <a:t>lgemene </a:t>
            </a:r>
            <a:r>
              <a:rPr lang="nl-NL" sz="1400" dirty="0">
                <a:solidFill>
                  <a:srgbClr val="000000"/>
                </a:solidFill>
                <a:latin typeface="Avenir LT Std 35 Light"/>
                <a:cs typeface="Arial" pitchFamily="34" charset="0"/>
              </a:rPr>
              <a:t>manier worden opgehaald en worden bewerkt.</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106" name="Rectangle 105">
            <a:extLst>
              <a:ext uri="{FF2B5EF4-FFF2-40B4-BE49-F238E27FC236}">
                <a16:creationId xmlns:a16="http://schemas.microsoft.com/office/drawing/2014/main" id="{94AA7CFA-80E9-4CC5-AD99-5BC1AFD93B6E}"/>
              </a:ext>
            </a:extLst>
          </p:cNvPr>
          <p:cNvSpPr/>
          <p:nvPr/>
        </p:nvSpPr>
        <p:spPr>
          <a:xfrm>
            <a:off x="644059" y="2798310"/>
            <a:ext cx="1260000" cy="20908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FFFFFF"/>
                </a:solidFill>
                <a:latin typeface="Avenir LT Std 35 Light"/>
              </a:rPr>
              <a:t>Beheer Externe bronnen</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51" name="Freeform 43">
            <a:extLst>
              <a:ext uri="{FF2B5EF4-FFF2-40B4-BE49-F238E27FC236}">
                <a16:creationId xmlns:a16="http://schemas.microsoft.com/office/drawing/2014/main" id="{7E7ECD00-A149-4219-9A96-0CE9A72D8617}"/>
              </a:ext>
            </a:extLst>
          </p:cNvPr>
          <p:cNvSpPr>
            <a:spLocks noChangeAspect="1" noEditPoints="1"/>
          </p:cNvSpPr>
          <p:nvPr/>
        </p:nvSpPr>
        <p:spPr bwMode="auto">
          <a:xfrm>
            <a:off x="6720752" y="2111206"/>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155" name="Table 4">
            <a:extLst>
              <a:ext uri="{FF2B5EF4-FFF2-40B4-BE49-F238E27FC236}">
                <a16:creationId xmlns:a16="http://schemas.microsoft.com/office/drawing/2014/main" id="{B25A1AD2-895E-46BF-9D80-3B3884A775A8}"/>
              </a:ext>
            </a:extLst>
          </p:cNvPr>
          <p:cNvGraphicFramePr>
            <a:graphicFrameLocks noGrp="1"/>
          </p:cNvGraphicFramePr>
          <p:nvPr/>
        </p:nvGraphicFramePr>
        <p:xfrm>
          <a:off x="6578593" y="1421210"/>
          <a:ext cx="5458030" cy="1042082"/>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“Beheermodule”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385363"/>
                  </a:ext>
                </a:extLst>
              </a:tr>
            </a:tbl>
          </a:graphicData>
        </a:graphic>
      </p:graphicFrame>
      <p:grpSp>
        <p:nvGrpSpPr>
          <p:cNvPr id="252" name="Group 71">
            <a:extLst>
              <a:ext uri="{FF2B5EF4-FFF2-40B4-BE49-F238E27FC236}">
                <a16:creationId xmlns:a16="http://schemas.microsoft.com/office/drawing/2014/main" id="{4FCDAAFA-FF6B-408C-BE24-DEBF5395DFA5}"/>
              </a:ext>
            </a:extLst>
          </p:cNvPr>
          <p:cNvGrpSpPr>
            <a:grpSpLocks noChangeAspect="1"/>
          </p:cNvGrpSpPr>
          <p:nvPr/>
        </p:nvGrpSpPr>
        <p:grpSpPr bwMode="auto">
          <a:xfrm>
            <a:off x="1033021" y="1569443"/>
            <a:ext cx="516168" cy="491534"/>
            <a:chOff x="6721" y="1874"/>
            <a:chExt cx="440" cy="419"/>
          </a:xfrm>
          <a:solidFill>
            <a:schemeClr val="bg1"/>
          </a:solidFill>
        </p:grpSpPr>
        <p:sp>
          <p:nvSpPr>
            <p:cNvPr id="253" name="Freeform 72">
              <a:extLst>
                <a:ext uri="{FF2B5EF4-FFF2-40B4-BE49-F238E27FC236}">
                  <a16:creationId xmlns:a16="http://schemas.microsoft.com/office/drawing/2014/main" id="{C7CCF0AD-9D23-4B18-9E7D-C88FD58957DB}"/>
                </a:ext>
              </a:extLst>
            </p:cNvPr>
            <p:cNvSpPr>
              <a:spLocks noEditPoints="1"/>
            </p:cNvSpPr>
            <p:nvPr/>
          </p:nvSpPr>
          <p:spPr bwMode="auto">
            <a:xfrm>
              <a:off x="7033" y="1952"/>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8" y="0"/>
                    <a:pt x="48" y="10"/>
                    <a:pt x="48" y="24"/>
                  </a:cubicBezTo>
                  <a:cubicBezTo>
                    <a:pt x="48" y="37"/>
                    <a:pt x="38"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4" name="Freeform 73">
              <a:extLst>
                <a:ext uri="{FF2B5EF4-FFF2-40B4-BE49-F238E27FC236}">
                  <a16:creationId xmlns:a16="http://schemas.microsoft.com/office/drawing/2014/main" id="{6FB7A365-86D1-493A-B8DE-CE4521AC473A}"/>
                </a:ext>
              </a:extLst>
            </p:cNvPr>
            <p:cNvSpPr>
              <a:spLocks noEditPoints="1"/>
            </p:cNvSpPr>
            <p:nvPr/>
          </p:nvSpPr>
          <p:spPr bwMode="auto">
            <a:xfrm>
              <a:off x="6979" y="1898"/>
              <a:ext cx="182" cy="180"/>
            </a:xfrm>
            <a:custGeom>
              <a:avLst/>
              <a:gdLst>
                <a:gd name="T0" fmla="*/ 48 w 119"/>
                <a:gd name="T1" fmla="*/ 120 h 120"/>
                <a:gd name="T2" fmla="*/ 42 w 119"/>
                <a:gd name="T3" fmla="*/ 104 h 120"/>
                <a:gd name="T4" fmla="*/ 22 w 119"/>
                <a:gd name="T5" fmla="*/ 102 h 120"/>
                <a:gd name="T6" fmla="*/ 1 w 119"/>
                <a:gd name="T7" fmla="*/ 79 h 120"/>
                <a:gd name="T8" fmla="*/ 4 w 119"/>
                <a:gd name="T9" fmla="*/ 71 h 120"/>
                <a:gd name="T10" fmla="*/ 11 w 119"/>
                <a:gd name="T11" fmla="*/ 60 h 120"/>
                <a:gd name="T12" fmla="*/ 4 w 119"/>
                <a:gd name="T13" fmla="*/ 48 h 120"/>
                <a:gd name="T14" fmla="*/ 2 w 119"/>
                <a:gd name="T15" fmla="*/ 40 h 120"/>
                <a:gd name="T16" fmla="*/ 22 w 119"/>
                <a:gd name="T17" fmla="*/ 17 h 120"/>
                <a:gd name="T18" fmla="*/ 42 w 119"/>
                <a:gd name="T19" fmla="*/ 15 h 120"/>
                <a:gd name="T20" fmla="*/ 48 w 119"/>
                <a:gd name="T21" fmla="*/ 0 h 120"/>
                <a:gd name="T22" fmla="*/ 78 w 119"/>
                <a:gd name="T23" fmla="*/ 6 h 120"/>
                <a:gd name="T24" fmla="*/ 89 w 119"/>
                <a:gd name="T25" fmla="*/ 22 h 120"/>
                <a:gd name="T26" fmla="*/ 102 w 119"/>
                <a:gd name="T27" fmla="*/ 16 h 120"/>
                <a:gd name="T28" fmla="*/ 117 w 119"/>
                <a:gd name="T29" fmla="*/ 40 h 120"/>
                <a:gd name="T30" fmla="*/ 115 w 119"/>
                <a:gd name="T31" fmla="*/ 48 h 120"/>
                <a:gd name="T32" fmla="*/ 107 w 119"/>
                <a:gd name="T33" fmla="*/ 60 h 120"/>
                <a:gd name="T34" fmla="*/ 115 w 119"/>
                <a:gd name="T35" fmla="*/ 71 h 120"/>
                <a:gd name="T36" fmla="*/ 106 w 119"/>
                <a:gd name="T37" fmla="*/ 100 h 120"/>
                <a:gd name="T38" fmla="*/ 97 w 119"/>
                <a:gd name="T39" fmla="*/ 102 h 120"/>
                <a:gd name="T40" fmla="*/ 78 w 119"/>
                <a:gd name="T41" fmla="*/ 104 h 120"/>
                <a:gd name="T42" fmla="*/ 72 w 119"/>
                <a:gd name="T43" fmla="*/ 120 h 120"/>
                <a:gd name="T44" fmla="*/ 66 w 119"/>
                <a:gd name="T45" fmla="*/ 108 h 120"/>
                <a:gd name="T46" fmla="*/ 71 w 119"/>
                <a:gd name="T47" fmla="*/ 94 h 120"/>
                <a:gd name="T48" fmla="*/ 92 w 119"/>
                <a:gd name="T49" fmla="*/ 85 h 120"/>
                <a:gd name="T50" fmla="*/ 104 w 119"/>
                <a:gd name="T51" fmla="*/ 78 h 120"/>
                <a:gd name="T52" fmla="*/ 95 w 119"/>
                <a:gd name="T53" fmla="*/ 68 h 120"/>
                <a:gd name="T54" fmla="*/ 94 w 119"/>
                <a:gd name="T55" fmla="*/ 51 h 120"/>
                <a:gd name="T56" fmla="*/ 104 w 119"/>
                <a:gd name="T57" fmla="*/ 41 h 120"/>
                <a:gd name="T58" fmla="*/ 92 w 119"/>
                <a:gd name="T59" fmla="*/ 34 h 120"/>
                <a:gd name="T60" fmla="*/ 70 w 119"/>
                <a:gd name="T61" fmla="*/ 25 h 120"/>
                <a:gd name="T62" fmla="*/ 66 w 119"/>
                <a:gd name="T63" fmla="*/ 12 h 120"/>
                <a:gd name="T64" fmla="*/ 54 w 119"/>
                <a:gd name="T65" fmla="*/ 19 h 120"/>
                <a:gd name="T66" fmla="*/ 35 w 119"/>
                <a:gd name="T67" fmla="*/ 33 h 120"/>
                <a:gd name="T68" fmla="*/ 21 w 119"/>
                <a:gd name="T69" fmla="*/ 30 h 120"/>
                <a:gd name="T70" fmla="*/ 22 w 119"/>
                <a:gd name="T71" fmla="*/ 45 h 120"/>
                <a:gd name="T72" fmla="*/ 23 w 119"/>
                <a:gd name="T73" fmla="*/ 60 h 120"/>
                <a:gd name="T74" fmla="*/ 22 w 119"/>
                <a:gd name="T75" fmla="*/ 74 h 120"/>
                <a:gd name="T76" fmla="*/ 21 w 119"/>
                <a:gd name="T77" fmla="*/ 89 h 120"/>
                <a:gd name="T78" fmla="*/ 35 w 119"/>
                <a:gd name="T79" fmla="*/ 86 h 120"/>
                <a:gd name="T80" fmla="*/ 54 w 119"/>
                <a:gd name="T81" fmla="*/ 10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9" h="120">
                  <a:moveTo>
                    <a:pt x="72" y="120"/>
                  </a:moveTo>
                  <a:cubicBezTo>
                    <a:pt x="48" y="120"/>
                    <a:pt x="48" y="120"/>
                    <a:pt x="48" y="120"/>
                  </a:cubicBezTo>
                  <a:cubicBezTo>
                    <a:pt x="45" y="120"/>
                    <a:pt x="42" y="117"/>
                    <a:pt x="42" y="114"/>
                  </a:cubicBezTo>
                  <a:cubicBezTo>
                    <a:pt x="42" y="104"/>
                    <a:pt x="42" y="104"/>
                    <a:pt x="42" y="104"/>
                  </a:cubicBezTo>
                  <a:cubicBezTo>
                    <a:pt x="38" y="102"/>
                    <a:pt x="34" y="100"/>
                    <a:pt x="30" y="97"/>
                  </a:cubicBezTo>
                  <a:cubicBezTo>
                    <a:pt x="22" y="102"/>
                    <a:pt x="22" y="102"/>
                    <a:pt x="22" y="102"/>
                  </a:cubicBezTo>
                  <a:cubicBezTo>
                    <a:pt x="19" y="104"/>
                    <a:pt x="15" y="103"/>
                    <a:pt x="13" y="100"/>
                  </a:cubicBezTo>
                  <a:cubicBezTo>
                    <a:pt x="1" y="79"/>
                    <a:pt x="1" y="79"/>
                    <a:pt x="1" y="79"/>
                  </a:cubicBezTo>
                  <a:cubicBezTo>
                    <a:pt x="1" y="78"/>
                    <a:pt x="0" y="76"/>
                    <a:pt x="1" y="75"/>
                  </a:cubicBezTo>
                  <a:cubicBezTo>
                    <a:pt x="1" y="73"/>
                    <a:pt x="2" y="72"/>
                    <a:pt x="4" y="71"/>
                  </a:cubicBezTo>
                  <a:cubicBezTo>
                    <a:pt x="12" y="66"/>
                    <a:pt x="12" y="66"/>
                    <a:pt x="12" y="66"/>
                  </a:cubicBezTo>
                  <a:cubicBezTo>
                    <a:pt x="12" y="64"/>
                    <a:pt x="11" y="62"/>
                    <a:pt x="11" y="60"/>
                  </a:cubicBezTo>
                  <a:cubicBezTo>
                    <a:pt x="11" y="57"/>
                    <a:pt x="12" y="55"/>
                    <a:pt x="12" y="53"/>
                  </a:cubicBezTo>
                  <a:cubicBezTo>
                    <a:pt x="4" y="48"/>
                    <a:pt x="4" y="48"/>
                    <a:pt x="4" y="48"/>
                  </a:cubicBezTo>
                  <a:cubicBezTo>
                    <a:pt x="2" y="47"/>
                    <a:pt x="1" y="46"/>
                    <a:pt x="1" y="44"/>
                  </a:cubicBezTo>
                  <a:cubicBezTo>
                    <a:pt x="1" y="43"/>
                    <a:pt x="1" y="41"/>
                    <a:pt x="2" y="40"/>
                  </a:cubicBezTo>
                  <a:cubicBezTo>
                    <a:pt x="14" y="19"/>
                    <a:pt x="14" y="19"/>
                    <a:pt x="14" y="19"/>
                  </a:cubicBezTo>
                  <a:cubicBezTo>
                    <a:pt x="15" y="16"/>
                    <a:pt x="19" y="15"/>
                    <a:pt x="22" y="17"/>
                  </a:cubicBezTo>
                  <a:cubicBezTo>
                    <a:pt x="30" y="22"/>
                    <a:pt x="30" y="22"/>
                    <a:pt x="30" y="22"/>
                  </a:cubicBezTo>
                  <a:cubicBezTo>
                    <a:pt x="34" y="19"/>
                    <a:pt x="38" y="17"/>
                    <a:pt x="42" y="15"/>
                  </a:cubicBezTo>
                  <a:cubicBezTo>
                    <a:pt x="42" y="6"/>
                    <a:pt x="42" y="6"/>
                    <a:pt x="42" y="6"/>
                  </a:cubicBezTo>
                  <a:cubicBezTo>
                    <a:pt x="42" y="2"/>
                    <a:pt x="45" y="0"/>
                    <a:pt x="48" y="0"/>
                  </a:cubicBezTo>
                  <a:cubicBezTo>
                    <a:pt x="72" y="0"/>
                    <a:pt x="72" y="0"/>
                    <a:pt x="72" y="0"/>
                  </a:cubicBezTo>
                  <a:cubicBezTo>
                    <a:pt x="76" y="0"/>
                    <a:pt x="78" y="2"/>
                    <a:pt x="78" y="6"/>
                  </a:cubicBezTo>
                  <a:cubicBezTo>
                    <a:pt x="78" y="15"/>
                    <a:pt x="78" y="15"/>
                    <a:pt x="78" y="15"/>
                  </a:cubicBezTo>
                  <a:cubicBezTo>
                    <a:pt x="82" y="17"/>
                    <a:pt x="86" y="19"/>
                    <a:pt x="89" y="22"/>
                  </a:cubicBezTo>
                  <a:cubicBezTo>
                    <a:pt x="97" y="17"/>
                    <a:pt x="97" y="17"/>
                    <a:pt x="97" y="17"/>
                  </a:cubicBezTo>
                  <a:cubicBezTo>
                    <a:pt x="99" y="16"/>
                    <a:pt x="100" y="16"/>
                    <a:pt x="102" y="16"/>
                  </a:cubicBezTo>
                  <a:cubicBezTo>
                    <a:pt x="103" y="17"/>
                    <a:pt x="105" y="18"/>
                    <a:pt x="105" y="19"/>
                  </a:cubicBezTo>
                  <a:cubicBezTo>
                    <a:pt x="117" y="40"/>
                    <a:pt x="117" y="40"/>
                    <a:pt x="117" y="40"/>
                  </a:cubicBezTo>
                  <a:cubicBezTo>
                    <a:pt x="118" y="41"/>
                    <a:pt x="118" y="43"/>
                    <a:pt x="118" y="44"/>
                  </a:cubicBezTo>
                  <a:cubicBezTo>
                    <a:pt x="118" y="46"/>
                    <a:pt x="117" y="47"/>
                    <a:pt x="115" y="48"/>
                  </a:cubicBezTo>
                  <a:cubicBezTo>
                    <a:pt x="107" y="53"/>
                    <a:pt x="107" y="53"/>
                    <a:pt x="107" y="53"/>
                  </a:cubicBezTo>
                  <a:cubicBezTo>
                    <a:pt x="107" y="55"/>
                    <a:pt x="107" y="57"/>
                    <a:pt x="107" y="60"/>
                  </a:cubicBezTo>
                  <a:cubicBezTo>
                    <a:pt x="107" y="62"/>
                    <a:pt x="107" y="64"/>
                    <a:pt x="107" y="66"/>
                  </a:cubicBezTo>
                  <a:cubicBezTo>
                    <a:pt x="115" y="71"/>
                    <a:pt x="115" y="71"/>
                    <a:pt x="115" y="71"/>
                  </a:cubicBezTo>
                  <a:cubicBezTo>
                    <a:pt x="118" y="73"/>
                    <a:pt x="119" y="76"/>
                    <a:pt x="118" y="79"/>
                  </a:cubicBezTo>
                  <a:cubicBezTo>
                    <a:pt x="106" y="100"/>
                    <a:pt x="106" y="100"/>
                    <a:pt x="106" y="100"/>
                  </a:cubicBezTo>
                  <a:cubicBezTo>
                    <a:pt x="105" y="101"/>
                    <a:pt x="104" y="102"/>
                    <a:pt x="102" y="103"/>
                  </a:cubicBezTo>
                  <a:cubicBezTo>
                    <a:pt x="100" y="103"/>
                    <a:pt x="99" y="103"/>
                    <a:pt x="97" y="102"/>
                  </a:cubicBezTo>
                  <a:cubicBezTo>
                    <a:pt x="89" y="97"/>
                    <a:pt x="89" y="97"/>
                    <a:pt x="89" y="97"/>
                  </a:cubicBezTo>
                  <a:cubicBezTo>
                    <a:pt x="86" y="100"/>
                    <a:pt x="82" y="102"/>
                    <a:pt x="78" y="104"/>
                  </a:cubicBezTo>
                  <a:cubicBezTo>
                    <a:pt x="78" y="114"/>
                    <a:pt x="78" y="114"/>
                    <a:pt x="78" y="114"/>
                  </a:cubicBezTo>
                  <a:cubicBezTo>
                    <a:pt x="78" y="117"/>
                    <a:pt x="76" y="120"/>
                    <a:pt x="72" y="120"/>
                  </a:cubicBezTo>
                  <a:close/>
                  <a:moveTo>
                    <a:pt x="54" y="108"/>
                  </a:moveTo>
                  <a:cubicBezTo>
                    <a:pt x="66" y="108"/>
                    <a:pt x="66" y="108"/>
                    <a:pt x="66" y="108"/>
                  </a:cubicBezTo>
                  <a:cubicBezTo>
                    <a:pt x="66" y="100"/>
                    <a:pt x="66" y="100"/>
                    <a:pt x="66" y="100"/>
                  </a:cubicBezTo>
                  <a:cubicBezTo>
                    <a:pt x="66" y="97"/>
                    <a:pt x="68" y="95"/>
                    <a:pt x="71" y="94"/>
                  </a:cubicBezTo>
                  <a:cubicBezTo>
                    <a:pt x="76" y="92"/>
                    <a:pt x="81" y="90"/>
                    <a:pt x="85" y="86"/>
                  </a:cubicBezTo>
                  <a:cubicBezTo>
                    <a:pt x="87" y="84"/>
                    <a:pt x="89" y="83"/>
                    <a:pt x="92" y="85"/>
                  </a:cubicBezTo>
                  <a:cubicBezTo>
                    <a:pt x="98" y="89"/>
                    <a:pt x="98" y="89"/>
                    <a:pt x="98" y="89"/>
                  </a:cubicBezTo>
                  <a:cubicBezTo>
                    <a:pt x="104" y="78"/>
                    <a:pt x="104" y="78"/>
                    <a:pt x="104" y="78"/>
                  </a:cubicBezTo>
                  <a:cubicBezTo>
                    <a:pt x="97" y="74"/>
                    <a:pt x="97" y="74"/>
                    <a:pt x="97" y="74"/>
                  </a:cubicBezTo>
                  <a:cubicBezTo>
                    <a:pt x="95" y="73"/>
                    <a:pt x="94" y="70"/>
                    <a:pt x="95" y="68"/>
                  </a:cubicBezTo>
                  <a:cubicBezTo>
                    <a:pt x="95" y="65"/>
                    <a:pt x="95" y="62"/>
                    <a:pt x="95" y="60"/>
                  </a:cubicBezTo>
                  <a:cubicBezTo>
                    <a:pt x="95" y="57"/>
                    <a:pt x="95" y="54"/>
                    <a:pt x="94" y="51"/>
                  </a:cubicBezTo>
                  <a:cubicBezTo>
                    <a:pt x="94" y="49"/>
                    <a:pt x="95" y="46"/>
                    <a:pt x="97" y="45"/>
                  </a:cubicBezTo>
                  <a:cubicBezTo>
                    <a:pt x="104" y="41"/>
                    <a:pt x="104" y="41"/>
                    <a:pt x="104" y="41"/>
                  </a:cubicBezTo>
                  <a:cubicBezTo>
                    <a:pt x="98" y="30"/>
                    <a:pt x="98" y="30"/>
                    <a:pt x="98" y="30"/>
                  </a:cubicBezTo>
                  <a:cubicBezTo>
                    <a:pt x="92" y="34"/>
                    <a:pt x="92" y="34"/>
                    <a:pt x="92" y="34"/>
                  </a:cubicBezTo>
                  <a:cubicBezTo>
                    <a:pt x="89" y="36"/>
                    <a:pt x="87" y="35"/>
                    <a:pt x="85" y="33"/>
                  </a:cubicBezTo>
                  <a:cubicBezTo>
                    <a:pt x="81" y="30"/>
                    <a:pt x="76" y="27"/>
                    <a:pt x="70" y="25"/>
                  </a:cubicBezTo>
                  <a:cubicBezTo>
                    <a:pt x="68" y="24"/>
                    <a:pt x="66" y="22"/>
                    <a:pt x="66" y="19"/>
                  </a:cubicBezTo>
                  <a:cubicBezTo>
                    <a:pt x="66" y="12"/>
                    <a:pt x="66" y="12"/>
                    <a:pt x="66" y="12"/>
                  </a:cubicBezTo>
                  <a:cubicBezTo>
                    <a:pt x="54" y="12"/>
                    <a:pt x="54" y="12"/>
                    <a:pt x="54" y="12"/>
                  </a:cubicBezTo>
                  <a:cubicBezTo>
                    <a:pt x="54" y="19"/>
                    <a:pt x="54" y="19"/>
                    <a:pt x="54" y="19"/>
                  </a:cubicBezTo>
                  <a:cubicBezTo>
                    <a:pt x="54" y="22"/>
                    <a:pt x="53" y="24"/>
                    <a:pt x="50" y="25"/>
                  </a:cubicBezTo>
                  <a:cubicBezTo>
                    <a:pt x="44" y="27"/>
                    <a:pt x="39" y="30"/>
                    <a:pt x="35" y="33"/>
                  </a:cubicBezTo>
                  <a:cubicBezTo>
                    <a:pt x="33" y="35"/>
                    <a:pt x="30" y="36"/>
                    <a:pt x="28" y="34"/>
                  </a:cubicBezTo>
                  <a:cubicBezTo>
                    <a:pt x="21" y="30"/>
                    <a:pt x="21" y="30"/>
                    <a:pt x="21" y="30"/>
                  </a:cubicBezTo>
                  <a:cubicBezTo>
                    <a:pt x="15" y="41"/>
                    <a:pt x="15" y="41"/>
                    <a:pt x="15" y="41"/>
                  </a:cubicBezTo>
                  <a:cubicBezTo>
                    <a:pt x="22" y="45"/>
                    <a:pt x="22" y="45"/>
                    <a:pt x="22" y="45"/>
                  </a:cubicBezTo>
                  <a:cubicBezTo>
                    <a:pt x="24" y="46"/>
                    <a:pt x="25" y="49"/>
                    <a:pt x="25" y="51"/>
                  </a:cubicBezTo>
                  <a:cubicBezTo>
                    <a:pt x="24" y="54"/>
                    <a:pt x="23" y="57"/>
                    <a:pt x="23" y="60"/>
                  </a:cubicBezTo>
                  <a:cubicBezTo>
                    <a:pt x="23" y="62"/>
                    <a:pt x="24" y="65"/>
                    <a:pt x="24" y="68"/>
                  </a:cubicBezTo>
                  <a:cubicBezTo>
                    <a:pt x="25" y="70"/>
                    <a:pt x="24" y="73"/>
                    <a:pt x="22" y="74"/>
                  </a:cubicBezTo>
                  <a:cubicBezTo>
                    <a:pt x="15" y="78"/>
                    <a:pt x="15" y="78"/>
                    <a:pt x="15" y="78"/>
                  </a:cubicBezTo>
                  <a:cubicBezTo>
                    <a:pt x="21" y="89"/>
                    <a:pt x="21" y="89"/>
                    <a:pt x="21" y="89"/>
                  </a:cubicBezTo>
                  <a:cubicBezTo>
                    <a:pt x="28" y="85"/>
                    <a:pt x="28" y="85"/>
                    <a:pt x="28" y="85"/>
                  </a:cubicBezTo>
                  <a:cubicBezTo>
                    <a:pt x="30" y="84"/>
                    <a:pt x="33" y="84"/>
                    <a:pt x="35" y="86"/>
                  </a:cubicBezTo>
                  <a:cubicBezTo>
                    <a:pt x="39" y="89"/>
                    <a:pt x="44" y="92"/>
                    <a:pt x="50" y="94"/>
                  </a:cubicBezTo>
                  <a:cubicBezTo>
                    <a:pt x="53" y="95"/>
                    <a:pt x="54" y="97"/>
                    <a:pt x="54" y="100"/>
                  </a:cubicBezTo>
                  <a:lnTo>
                    <a:pt x="54"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5" name="Freeform 74">
              <a:extLst>
                <a:ext uri="{FF2B5EF4-FFF2-40B4-BE49-F238E27FC236}">
                  <a16:creationId xmlns:a16="http://schemas.microsoft.com/office/drawing/2014/main" id="{82278D10-D90A-4D3B-9393-7DC7E857CF8F}"/>
                </a:ext>
              </a:extLst>
            </p:cNvPr>
            <p:cNvSpPr>
              <a:spLocks noEditPoints="1"/>
            </p:cNvSpPr>
            <p:nvPr/>
          </p:nvSpPr>
          <p:spPr bwMode="auto">
            <a:xfrm>
              <a:off x="6776" y="2095"/>
              <a:ext cx="330" cy="198"/>
            </a:xfrm>
            <a:custGeom>
              <a:avLst/>
              <a:gdLst>
                <a:gd name="T0" fmla="*/ 210 w 216"/>
                <a:gd name="T1" fmla="*/ 132 h 132"/>
                <a:gd name="T2" fmla="*/ 6 w 216"/>
                <a:gd name="T3" fmla="*/ 132 h 132"/>
                <a:gd name="T4" fmla="*/ 0 w 216"/>
                <a:gd name="T5" fmla="*/ 126 h 132"/>
                <a:gd name="T6" fmla="*/ 0 w 216"/>
                <a:gd name="T7" fmla="*/ 6 h 132"/>
                <a:gd name="T8" fmla="*/ 6 w 216"/>
                <a:gd name="T9" fmla="*/ 0 h 132"/>
                <a:gd name="T10" fmla="*/ 210 w 216"/>
                <a:gd name="T11" fmla="*/ 0 h 132"/>
                <a:gd name="T12" fmla="*/ 216 w 216"/>
                <a:gd name="T13" fmla="*/ 6 h 132"/>
                <a:gd name="T14" fmla="*/ 216 w 216"/>
                <a:gd name="T15" fmla="*/ 126 h 132"/>
                <a:gd name="T16" fmla="*/ 210 w 216"/>
                <a:gd name="T17" fmla="*/ 132 h 132"/>
                <a:gd name="T18" fmla="*/ 12 w 216"/>
                <a:gd name="T19" fmla="*/ 120 h 132"/>
                <a:gd name="T20" fmla="*/ 204 w 216"/>
                <a:gd name="T21" fmla="*/ 120 h 132"/>
                <a:gd name="T22" fmla="*/ 204 w 216"/>
                <a:gd name="T23" fmla="*/ 12 h 132"/>
                <a:gd name="T24" fmla="*/ 12 w 216"/>
                <a:gd name="T25" fmla="*/ 12 h 132"/>
                <a:gd name="T26" fmla="*/ 12 w 216"/>
                <a:gd name="T27"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132">
                  <a:moveTo>
                    <a:pt x="210" y="132"/>
                  </a:moveTo>
                  <a:cubicBezTo>
                    <a:pt x="6" y="132"/>
                    <a:pt x="6" y="132"/>
                    <a:pt x="6" y="132"/>
                  </a:cubicBezTo>
                  <a:cubicBezTo>
                    <a:pt x="3" y="132"/>
                    <a:pt x="0" y="129"/>
                    <a:pt x="0" y="126"/>
                  </a:cubicBezTo>
                  <a:cubicBezTo>
                    <a:pt x="0" y="6"/>
                    <a:pt x="0" y="6"/>
                    <a:pt x="0" y="6"/>
                  </a:cubicBezTo>
                  <a:cubicBezTo>
                    <a:pt x="0" y="2"/>
                    <a:pt x="3" y="0"/>
                    <a:pt x="6" y="0"/>
                  </a:cubicBezTo>
                  <a:cubicBezTo>
                    <a:pt x="210" y="0"/>
                    <a:pt x="210" y="0"/>
                    <a:pt x="210" y="0"/>
                  </a:cubicBezTo>
                  <a:cubicBezTo>
                    <a:pt x="214" y="0"/>
                    <a:pt x="216" y="2"/>
                    <a:pt x="216" y="6"/>
                  </a:cubicBezTo>
                  <a:cubicBezTo>
                    <a:pt x="216" y="126"/>
                    <a:pt x="216" y="126"/>
                    <a:pt x="216" y="126"/>
                  </a:cubicBezTo>
                  <a:cubicBezTo>
                    <a:pt x="216" y="129"/>
                    <a:pt x="214" y="132"/>
                    <a:pt x="210" y="132"/>
                  </a:cubicBezTo>
                  <a:close/>
                  <a:moveTo>
                    <a:pt x="12" y="120"/>
                  </a:moveTo>
                  <a:cubicBezTo>
                    <a:pt x="204" y="120"/>
                    <a:pt x="204" y="120"/>
                    <a:pt x="204" y="120"/>
                  </a:cubicBezTo>
                  <a:cubicBezTo>
                    <a:pt x="204" y="12"/>
                    <a:pt x="204" y="12"/>
                    <a:pt x="204" y="12"/>
                  </a:cubicBezTo>
                  <a:cubicBezTo>
                    <a:pt x="12" y="12"/>
                    <a:pt x="12" y="12"/>
                    <a:pt x="12" y="12"/>
                  </a:cubicBezTo>
                  <a:lnTo>
                    <a:pt x="12"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6" name="Freeform 75">
              <a:extLst>
                <a:ext uri="{FF2B5EF4-FFF2-40B4-BE49-F238E27FC236}">
                  <a16:creationId xmlns:a16="http://schemas.microsoft.com/office/drawing/2014/main" id="{C1FCEB58-ACD6-4C6C-AB79-A70E9BC9A1C3}"/>
                </a:ext>
              </a:extLst>
            </p:cNvPr>
            <p:cNvSpPr>
              <a:spLocks/>
            </p:cNvSpPr>
            <p:nvPr/>
          </p:nvSpPr>
          <p:spPr bwMode="auto">
            <a:xfrm>
              <a:off x="6776" y="2049"/>
              <a:ext cx="330" cy="64"/>
            </a:xfrm>
            <a:custGeom>
              <a:avLst/>
              <a:gdLst>
                <a:gd name="T0" fmla="*/ 210 w 216"/>
                <a:gd name="T1" fmla="*/ 43 h 43"/>
                <a:gd name="T2" fmla="*/ 6 w 216"/>
                <a:gd name="T3" fmla="*/ 43 h 43"/>
                <a:gd name="T4" fmla="*/ 1 w 216"/>
                <a:gd name="T5" fmla="*/ 40 h 43"/>
                <a:gd name="T6" fmla="*/ 1 w 216"/>
                <a:gd name="T7" fmla="*/ 35 h 43"/>
                <a:gd name="T8" fmla="*/ 11 w 216"/>
                <a:gd name="T9" fmla="*/ 5 h 43"/>
                <a:gd name="T10" fmla="*/ 18 w 216"/>
                <a:gd name="T11" fmla="*/ 1 h 43"/>
                <a:gd name="T12" fmla="*/ 22 w 216"/>
                <a:gd name="T13" fmla="*/ 8 h 43"/>
                <a:gd name="T14" fmla="*/ 15 w 216"/>
                <a:gd name="T15" fmla="*/ 31 h 43"/>
                <a:gd name="T16" fmla="*/ 210 w 216"/>
                <a:gd name="T17" fmla="*/ 31 h 43"/>
                <a:gd name="T18" fmla="*/ 216 w 216"/>
                <a:gd name="T19" fmla="*/ 37 h 43"/>
                <a:gd name="T20" fmla="*/ 210 w 216"/>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6" h="43">
                  <a:moveTo>
                    <a:pt x="210" y="43"/>
                  </a:moveTo>
                  <a:cubicBezTo>
                    <a:pt x="6" y="43"/>
                    <a:pt x="6" y="43"/>
                    <a:pt x="6" y="43"/>
                  </a:cubicBezTo>
                  <a:cubicBezTo>
                    <a:pt x="4" y="43"/>
                    <a:pt x="3" y="42"/>
                    <a:pt x="1" y="40"/>
                  </a:cubicBezTo>
                  <a:cubicBezTo>
                    <a:pt x="0" y="38"/>
                    <a:pt x="0" y="36"/>
                    <a:pt x="1" y="35"/>
                  </a:cubicBezTo>
                  <a:cubicBezTo>
                    <a:pt x="11" y="5"/>
                    <a:pt x="11" y="5"/>
                    <a:pt x="11" y="5"/>
                  </a:cubicBezTo>
                  <a:cubicBezTo>
                    <a:pt x="12" y="2"/>
                    <a:pt x="15" y="0"/>
                    <a:pt x="18" y="1"/>
                  </a:cubicBezTo>
                  <a:cubicBezTo>
                    <a:pt x="21" y="2"/>
                    <a:pt x="23" y="5"/>
                    <a:pt x="22" y="8"/>
                  </a:cubicBezTo>
                  <a:cubicBezTo>
                    <a:pt x="15" y="31"/>
                    <a:pt x="15" y="31"/>
                    <a:pt x="15" y="31"/>
                  </a:cubicBezTo>
                  <a:cubicBezTo>
                    <a:pt x="210" y="31"/>
                    <a:pt x="210" y="31"/>
                    <a:pt x="210" y="31"/>
                  </a:cubicBezTo>
                  <a:cubicBezTo>
                    <a:pt x="214" y="31"/>
                    <a:pt x="216" y="33"/>
                    <a:pt x="216" y="37"/>
                  </a:cubicBezTo>
                  <a:cubicBezTo>
                    <a:pt x="216" y="40"/>
                    <a:pt x="214" y="43"/>
                    <a:pt x="210"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7" name="Freeform 76">
              <a:extLst>
                <a:ext uri="{FF2B5EF4-FFF2-40B4-BE49-F238E27FC236}">
                  <a16:creationId xmlns:a16="http://schemas.microsoft.com/office/drawing/2014/main" id="{90A959B2-93FA-4631-99C8-A639CE31A06B}"/>
                </a:ext>
              </a:extLst>
            </p:cNvPr>
            <p:cNvSpPr>
              <a:spLocks/>
            </p:cNvSpPr>
            <p:nvPr/>
          </p:nvSpPr>
          <p:spPr bwMode="auto">
            <a:xfrm>
              <a:off x="6897" y="1988"/>
              <a:ext cx="72" cy="18"/>
            </a:xfrm>
            <a:custGeom>
              <a:avLst/>
              <a:gdLst>
                <a:gd name="T0" fmla="*/ 41 w 47"/>
                <a:gd name="T1" fmla="*/ 12 h 12"/>
                <a:gd name="T2" fmla="*/ 6 w 47"/>
                <a:gd name="T3" fmla="*/ 12 h 12"/>
                <a:gd name="T4" fmla="*/ 0 w 47"/>
                <a:gd name="T5" fmla="*/ 6 h 12"/>
                <a:gd name="T6" fmla="*/ 6 w 47"/>
                <a:gd name="T7" fmla="*/ 0 h 12"/>
                <a:gd name="T8" fmla="*/ 41 w 47"/>
                <a:gd name="T9" fmla="*/ 0 h 12"/>
                <a:gd name="T10" fmla="*/ 47 w 47"/>
                <a:gd name="T11" fmla="*/ 6 h 12"/>
                <a:gd name="T12" fmla="*/ 41 w 4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7" h="12">
                  <a:moveTo>
                    <a:pt x="41" y="12"/>
                  </a:moveTo>
                  <a:cubicBezTo>
                    <a:pt x="6" y="12"/>
                    <a:pt x="6" y="12"/>
                    <a:pt x="6" y="12"/>
                  </a:cubicBezTo>
                  <a:cubicBezTo>
                    <a:pt x="2" y="12"/>
                    <a:pt x="0" y="9"/>
                    <a:pt x="0" y="6"/>
                  </a:cubicBezTo>
                  <a:cubicBezTo>
                    <a:pt x="0" y="2"/>
                    <a:pt x="2" y="0"/>
                    <a:pt x="6" y="0"/>
                  </a:cubicBezTo>
                  <a:cubicBezTo>
                    <a:pt x="41" y="0"/>
                    <a:pt x="41" y="0"/>
                    <a:pt x="41" y="0"/>
                  </a:cubicBezTo>
                  <a:cubicBezTo>
                    <a:pt x="45" y="0"/>
                    <a:pt x="47" y="2"/>
                    <a:pt x="47" y="6"/>
                  </a:cubicBezTo>
                  <a:cubicBezTo>
                    <a:pt x="47" y="9"/>
                    <a:pt x="45" y="12"/>
                    <a:pt x="4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8" name="Freeform 77">
              <a:extLst>
                <a:ext uri="{FF2B5EF4-FFF2-40B4-BE49-F238E27FC236}">
                  <a16:creationId xmlns:a16="http://schemas.microsoft.com/office/drawing/2014/main" id="{F181B010-0F34-4529-8939-ED6E75CE45B0}"/>
                </a:ext>
              </a:extLst>
            </p:cNvPr>
            <p:cNvSpPr>
              <a:spLocks/>
            </p:cNvSpPr>
            <p:nvPr/>
          </p:nvSpPr>
          <p:spPr bwMode="auto">
            <a:xfrm>
              <a:off x="6846" y="1995"/>
              <a:ext cx="78" cy="77"/>
            </a:xfrm>
            <a:custGeom>
              <a:avLst/>
              <a:gdLst>
                <a:gd name="T0" fmla="*/ 44 w 51"/>
                <a:gd name="T1" fmla="*/ 51 h 51"/>
                <a:gd name="T2" fmla="*/ 40 w 51"/>
                <a:gd name="T3" fmla="*/ 49 h 51"/>
                <a:gd name="T4" fmla="*/ 2 w 51"/>
                <a:gd name="T5" fmla="*/ 11 h 51"/>
                <a:gd name="T6" fmla="*/ 2 w 51"/>
                <a:gd name="T7" fmla="*/ 2 h 51"/>
                <a:gd name="T8" fmla="*/ 11 w 51"/>
                <a:gd name="T9" fmla="*/ 2 h 51"/>
                <a:gd name="T10" fmla="*/ 48 w 51"/>
                <a:gd name="T11" fmla="*/ 40 h 51"/>
                <a:gd name="T12" fmla="*/ 48 w 51"/>
                <a:gd name="T13" fmla="*/ 49 h 51"/>
                <a:gd name="T14" fmla="*/ 44 w 51"/>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1">
                  <a:moveTo>
                    <a:pt x="44" y="51"/>
                  </a:moveTo>
                  <a:cubicBezTo>
                    <a:pt x="43" y="51"/>
                    <a:pt x="41" y="50"/>
                    <a:pt x="40" y="49"/>
                  </a:cubicBezTo>
                  <a:cubicBezTo>
                    <a:pt x="2" y="11"/>
                    <a:pt x="2" y="11"/>
                    <a:pt x="2" y="11"/>
                  </a:cubicBezTo>
                  <a:cubicBezTo>
                    <a:pt x="0" y="9"/>
                    <a:pt x="0" y="5"/>
                    <a:pt x="2" y="2"/>
                  </a:cubicBezTo>
                  <a:cubicBezTo>
                    <a:pt x="4" y="0"/>
                    <a:pt x="8" y="0"/>
                    <a:pt x="11" y="2"/>
                  </a:cubicBezTo>
                  <a:cubicBezTo>
                    <a:pt x="48" y="40"/>
                    <a:pt x="48" y="40"/>
                    <a:pt x="48" y="40"/>
                  </a:cubicBezTo>
                  <a:cubicBezTo>
                    <a:pt x="51" y="43"/>
                    <a:pt x="51" y="47"/>
                    <a:pt x="48" y="49"/>
                  </a:cubicBezTo>
                  <a:cubicBezTo>
                    <a:pt x="47" y="50"/>
                    <a:pt x="46" y="51"/>
                    <a:pt x="44"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9" name="Freeform 78">
              <a:extLst>
                <a:ext uri="{FF2B5EF4-FFF2-40B4-BE49-F238E27FC236}">
                  <a16:creationId xmlns:a16="http://schemas.microsoft.com/office/drawing/2014/main" id="{8352C0C6-C3AF-4F2B-9D33-9A15BB84DE3D}"/>
                </a:ext>
              </a:extLst>
            </p:cNvPr>
            <p:cNvSpPr>
              <a:spLocks noEditPoints="1"/>
            </p:cNvSpPr>
            <p:nvPr/>
          </p:nvSpPr>
          <p:spPr bwMode="auto">
            <a:xfrm>
              <a:off x="6721" y="1874"/>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5" y="108"/>
                    <a:pt x="0" y="84"/>
                    <a:pt x="0" y="54"/>
                  </a:cubicBezTo>
                  <a:cubicBezTo>
                    <a:pt x="0" y="24"/>
                    <a:pt x="25"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8" y="96"/>
                    <a:pt x="96" y="77"/>
                    <a:pt x="96" y="54"/>
                  </a:cubicBezTo>
                  <a:cubicBezTo>
                    <a:pt x="96" y="31"/>
                    <a:pt x="7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0" name="Freeform 79">
              <a:extLst>
                <a:ext uri="{FF2B5EF4-FFF2-40B4-BE49-F238E27FC236}">
                  <a16:creationId xmlns:a16="http://schemas.microsoft.com/office/drawing/2014/main" id="{51EC9E41-0B13-43E0-9532-D71EEE334791}"/>
                </a:ext>
              </a:extLst>
            </p:cNvPr>
            <p:cNvSpPr>
              <a:spLocks noEditPoints="1"/>
            </p:cNvSpPr>
            <p:nvPr/>
          </p:nvSpPr>
          <p:spPr bwMode="auto">
            <a:xfrm>
              <a:off x="6941" y="2203"/>
              <a:ext cx="128" cy="54"/>
            </a:xfrm>
            <a:custGeom>
              <a:avLst/>
              <a:gdLst>
                <a:gd name="T0" fmla="*/ 78 w 84"/>
                <a:gd name="T1" fmla="*/ 36 h 36"/>
                <a:gd name="T2" fmla="*/ 6 w 84"/>
                <a:gd name="T3" fmla="*/ 36 h 36"/>
                <a:gd name="T4" fmla="*/ 0 w 84"/>
                <a:gd name="T5" fmla="*/ 30 h 36"/>
                <a:gd name="T6" fmla="*/ 0 w 84"/>
                <a:gd name="T7" fmla="*/ 6 h 36"/>
                <a:gd name="T8" fmla="*/ 6 w 84"/>
                <a:gd name="T9" fmla="*/ 0 h 36"/>
                <a:gd name="T10" fmla="*/ 78 w 84"/>
                <a:gd name="T11" fmla="*/ 0 h 36"/>
                <a:gd name="T12" fmla="*/ 84 w 84"/>
                <a:gd name="T13" fmla="*/ 6 h 36"/>
                <a:gd name="T14" fmla="*/ 84 w 84"/>
                <a:gd name="T15" fmla="*/ 30 h 36"/>
                <a:gd name="T16" fmla="*/ 78 w 84"/>
                <a:gd name="T17" fmla="*/ 36 h 36"/>
                <a:gd name="T18" fmla="*/ 12 w 84"/>
                <a:gd name="T19" fmla="*/ 24 h 36"/>
                <a:gd name="T20" fmla="*/ 72 w 84"/>
                <a:gd name="T21" fmla="*/ 24 h 36"/>
                <a:gd name="T22" fmla="*/ 72 w 84"/>
                <a:gd name="T23" fmla="*/ 12 h 36"/>
                <a:gd name="T24" fmla="*/ 12 w 84"/>
                <a:gd name="T25" fmla="*/ 12 h 36"/>
                <a:gd name="T26" fmla="*/ 12 w 84"/>
                <a:gd name="T27"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36">
                  <a:moveTo>
                    <a:pt x="78" y="36"/>
                  </a:moveTo>
                  <a:cubicBezTo>
                    <a:pt x="6" y="36"/>
                    <a:pt x="6" y="36"/>
                    <a:pt x="6" y="36"/>
                  </a:cubicBezTo>
                  <a:cubicBezTo>
                    <a:pt x="3" y="36"/>
                    <a:pt x="0" y="33"/>
                    <a:pt x="0" y="30"/>
                  </a:cubicBezTo>
                  <a:cubicBezTo>
                    <a:pt x="0" y="6"/>
                    <a:pt x="0" y="6"/>
                    <a:pt x="0" y="6"/>
                  </a:cubicBezTo>
                  <a:cubicBezTo>
                    <a:pt x="0" y="2"/>
                    <a:pt x="3" y="0"/>
                    <a:pt x="6" y="0"/>
                  </a:cubicBezTo>
                  <a:cubicBezTo>
                    <a:pt x="78" y="0"/>
                    <a:pt x="78" y="0"/>
                    <a:pt x="78" y="0"/>
                  </a:cubicBezTo>
                  <a:cubicBezTo>
                    <a:pt x="82" y="0"/>
                    <a:pt x="84" y="2"/>
                    <a:pt x="84" y="6"/>
                  </a:cubicBezTo>
                  <a:cubicBezTo>
                    <a:pt x="84" y="30"/>
                    <a:pt x="84" y="30"/>
                    <a:pt x="84" y="30"/>
                  </a:cubicBezTo>
                  <a:cubicBezTo>
                    <a:pt x="84" y="33"/>
                    <a:pt x="82" y="36"/>
                    <a:pt x="78" y="36"/>
                  </a:cubicBezTo>
                  <a:close/>
                  <a:moveTo>
                    <a:pt x="12" y="24"/>
                  </a:moveTo>
                  <a:cubicBezTo>
                    <a:pt x="72" y="24"/>
                    <a:pt x="72" y="24"/>
                    <a:pt x="72" y="24"/>
                  </a:cubicBezTo>
                  <a:cubicBezTo>
                    <a:pt x="72" y="12"/>
                    <a:pt x="72" y="12"/>
                    <a:pt x="72" y="12"/>
                  </a:cubicBezTo>
                  <a:cubicBezTo>
                    <a:pt x="12" y="12"/>
                    <a:pt x="12" y="12"/>
                    <a:pt x="12" y="12"/>
                  </a:cubicBezTo>
                  <a:lnTo>
                    <a:pt x="1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1" name="Group 131">
            <a:extLst>
              <a:ext uri="{FF2B5EF4-FFF2-40B4-BE49-F238E27FC236}">
                <a16:creationId xmlns:a16="http://schemas.microsoft.com/office/drawing/2014/main" id="{20640505-8CBA-4568-9014-73575EF004FB}"/>
              </a:ext>
            </a:extLst>
          </p:cNvPr>
          <p:cNvGrpSpPr>
            <a:grpSpLocks noChangeAspect="1"/>
          </p:cNvGrpSpPr>
          <p:nvPr/>
        </p:nvGrpSpPr>
        <p:grpSpPr bwMode="auto">
          <a:xfrm>
            <a:off x="1072597" y="2950515"/>
            <a:ext cx="437017" cy="435996"/>
            <a:chOff x="2400" y="2997"/>
            <a:chExt cx="428" cy="427"/>
          </a:xfrm>
          <a:solidFill>
            <a:schemeClr val="bg1"/>
          </a:solidFill>
        </p:grpSpPr>
        <p:sp>
          <p:nvSpPr>
            <p:cNvPr id="262" name="Freeform 132">
              <a:extLst>
                <a:ext uri="{FF2B5EF4-FFF2-40B4-BE49-F238E27FC236}">
                  <a16:creationId xmlns:a16="http://schemas.microsoft.com/office/drawing/2014/main" id="{B4EFC665-1314-451F-A8D5-D06EA843ED98}"/>
                </a:ext>
              </a:extLst>
            </p:cNvPr>
            <p:cNvSpPr>
              <a:spLocks/>
            </p:cNvSpPr>
            <p:nvPr/>
          </p:nvSpPr>
          <p:spPr bwMode="auto">
            <a:xfrm>
              <a:off x="2667" y="2997"/>
              <a:ext cx="161" cy="160"/>
            </a:xfrm>
            <a:custGeom>
              <a:avLst/>
              <a:gdLst>
                <a:gd name="T0" fmla="*/ 7 w 109"/>
                <a:gd name="T1" fmla="*/ 108 h 108"/>
                <a:gd name="T2" fmla="*/ 2 w 109"/>
                <a:gd name="T3" fmla="*/ 107 h 108"/>
                <a:gd name="T4" fmla="*/ 2 w 109"/>
                <a:gd name="T5" fmla="*/ 98 h 108"/>
                <a:gd name="T6" fmla="*/ 98 w 109"/>
                <a:gd name="T7" fmla="*/ 2 h 108"/>
                <a:gd name="T8" fmla="*/ 107 w 109"/>
                <a:gd name="T9" fmla="*/ 2 h 108"/>
                <a:gd name="T10" fmla="*/ 107 w 109"/>
                <a:gd name="T11" fmla="*/ 11 h 108"/>
                <a:gd name="T12" fmla="*/ 11 w 109"/>
                <a:gd name="T13" fmla="*/ 107 h 108"/>
                <a:gd name="T14" fmla="*/ 7 w 109"/>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08">
                  <a:moveTo>
                    <a:pt x="7" y="108"/>
                  </a:moveTo>
                  <a:cubicBezTo>
                    <a:pt x="5" y="108"/>
                    <a:pt x="4" y="108"/>
                    <a:pt x="2" y="107"/>
                  </a:cubicBezTo>
                  <a:cubicBezTo>
                    <a:pt x="0" y="104"/>
                    <a:pt x="0" y="101"/>
                    <a:pt x="2" y="98"/>
                  </a:cubicBezTo>
                  <a:cubicBezTo>
                    <a:pt x="98" y="2"/>
                    <a:pt x="98" y="2"/>
                    <a:pt x="98" y="2"/>
                  </a:cubicBezTo>
                  <a:cubicBezTo>
                    <a:pt x="101" y="0"/>
                    <a:pt x="105" y="0"/>
                    <a:pt x="107" y="2"/>
                  </a:cubicBezTo>
                  <a:cubicBezTo>
                    <a:pt x="109" y="5"/>
                    <a:pt x="109" y="8"/>
                    <a:pt x="107" y="11"/>
                  </a:cubicBezTo>
                  <a:cubicBezTo>
                    <a:pt x="11" y="107"/>
                    <a:pt x="11" y="107"/>
                    <a:pt x="11" y="107"/>
                  </a:cubicBezTo>
                  <a:cubicBezTo>
                    <a:pt x="10" y="108"/>
                    <a:pt x="8" y="108"/>
                    <a:pt x="7"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3" name="Freeform 133">
              <a:extLst>
                <a:ext uri="{FF2B5EF4-FFF2-40B4-BE49-F238E27FC236}">
                  <a16:creationId xmlns:a16="http://schemas.microsoft.com/office/drawing/2014/main" id="{26B96166-054D-4AE5-A97A-FEF78BBB9F18}"/>
                </a:ext>
              </a:extLst>
            </p:cNvPr>
            <p:cNvSpPr>
              <a:spLocks/>
            </p:cNvSpPr>
            <p:nvPr/>
          </p:nvSpPr>
          <p:spPr bwMode="auto">
            <a:xfrm>
              <a:off x="2400" y="3264"/>
              <a:ext cx="162" cy="160"/>
            </a:xfrm>
            <a:custGeom>
              <a:avLst/>
              <a:gdLst>
                <a:gd name="T0" fmla="*/ 7 w 109"/>
                <a:gd name="T1" fmla="*/ 108 h 108"/>
                <a:gd name="T2" fmla="*/ 2 w 109"/>
                <a:gd name="T3" fmla="*/ 107 h 108"/>
                <a:gd name="T4" fmla="*/ 2 w 109"/>
                <a:gd name="T5" fmla="*/ 98 h 108"/>
                <a:gd name="T6" fmla="*/ 98 w 109"/>
                <a:gd name="T7" fmla="*/ 2 h 108"/>
                <a:gd name="T8" fmla="*/ 107 w 109"/>
                <a:gd name="T9" fmla="*/ 2 h 108"/>
                <a:gd name="T10" fmla="*/ 107 w 109"/>
                <a:gd name="T11" fmla="*/ 11 h 108"/>
                <a:gd name="T12" fmla="*/ 11 w 109"/>
                <a:gd name="T13" fmla="*/ 107 h 108"/>
                <a:gd name="T14" fmla="*/ 7 w 109"/>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08">
                  <a:moveTo>
                    <a:pt x="7" y="108"/>
                  </a:moveTo>
                  <a:cubicBezTo>
                    <a:pt x="5" y="108"/>
                    <a:pt x="4" y="108"/>
                    <a:pt x="2" y="107"/>
                  </a:cubicBezTo>
                  <a:cubicBezTo>
                    <a:pt x="0" y="104"/>
                    <a:pt x="0" y="101"/>
                    <a:pt x="2" y="98"/>
                  </a:cubicBezTo>
                  <a:cubicBezTo>
                    <a:pt x="98" y="2"/>
                    <a:pt x="98" y="2"/>
                    <a:pt x="98" y="2"/>
                  </a:cubicBezTo>
                  <a:cubicBezTo>
                    <a:pt x="101" y="0"/>
                    <a:pt x="105" y="0"/>
                    <a:pt x="107" y="2"/>
                  </a:cubicBezTo>
                  <a:cubicBezTo>
                    <a:pt x="109" y="5"/>
                    <a:pt x="109" y="8"/>
                    <a:pt x="107" y="11"/>
                  </a:cubicBezTo>
                  <a:cubicBezTo>
                    <a:pt x="11" y="107"/>
                    <a:pt x="11" y="107"/>
                    <a:pt x="11" y="107"/>
                  </a:cubicBezTo>
                  <a:cubicBezTo>
                    <a:pt x="10" y="108"/>
                    <a:pt x="8" y="108"/>
                    <a:pt x="7"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4" name="Freeform 134">
              <a:extLst>
                <a:ext uri="{FF2B5EF4-FFF2-40B4-BE49-F238E27FC236}">
                  <a16:creationId xmlns:a16="http://schemas.microsoft.com/office/drawing/2014/main" id="{2B3A2A57-DC90-4DDF-95A2-5840A0C007BE}"/>
                </a:ext>
              </a:extLst>
            </p:cNvPr>
            <p:cNvSpPr>
              <a:spLocks/>
            </p:cNvSpPr>
            <p:nvPr/>
          </p:nvSpPr>
          <p:spPr bwMode="auto">
            <a:xfrm>
              <a:off x="2402" y="3317"/>
              <a:ext cx="106" cy="107"/>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2" y="72"/>
                    <a:pt x="0" y="70"/>
                    <a:pt x="0" y="66"/>
                  </a:cubicBezTo>
                  <a:cubicBezTo>
                    <a:pt x="0" y="6"/>
                    <a:pt x="0" y="6"/>
                    <a:pt x="0" y="6"/>
                  </a:cubicBezTo>
                  <a:cubicBezTo>
                    <a:pt x="0" y="3"/>
                    <a:pt x="2" y="0"/>
                    <a:pt x="6" y="0"/>
                  </a:cubicBezTo>
                  <a:cubicBezTo>
                    <a:pt x="9" y="0"/>
                    <a:pt x="12" y="3"/>
                    <a:pt x="12" y="6"/>
                  </a:cubicBezTo>
                  <a:cubicBezTo>
                    <a:pt x="12" y="60"/>
                    <a:pt x="12" y="60"/>
                    <a:pt x="12" y="60"/>
                  </a:cubicBezTo>
                  <a:cubicBezTo>
                    <a:pt x="66" y="60"/>
                    <a:pt x="66" y="60"/>
                    <a:pt x="66" y="60"/>
                  </a:cubicBezTo>
                  <a:cubicBezTo>
                    <a:pt x="69" y="60"/>
                    <a:pt x="72" y="63"/>
                    <a:pt x="72" y="66"/>
                  </a:cubicBezTo>
                  <a:cubicBezTo>
                    <a:pt x="72" y="70"/>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5" name="Freeform 135">
              <a:extLst>
                <a:ext uri="{FF2B5EF4-FFF2-40B4-BE49-F238E27FC236}">
                  <a16:creationId xmlns:a16="http://schemas.microsoft.com/office/drawing/2014/main" id="{014E5E31-97FA-4B6B-81F9-70AC0644FA60}"/>
                </a:ext>
              </a:extLst>
            </p:cNvPr>
            <p:cNvSpPr>
              <a:spLocks/>
            </p:cNvSpPr>
            <p:nvPr/>
          </p:nvSpPr>
          <p:spPr bwMode="auto">
            <a:xfrm>
              <a:off x="2722" y="2997"/>
              <a:ext cx="106" cy="107"/>
            </a:xfrm>
            <a:custGeom>
              <a:avLst/>
              <a:gdLst>
                <a:gd name="T0" fmla="*/ 66 w 72"/>
                <a:gd name="T1" fmla="*/ 72 h 72"/>
                <a:gd name="T2" fmla="*/ 60 w 72"/>
                <a:gd name="T3" fmla="*/ 66 h 72"/>
                <a:gd name="T4" fmla="*/ 60 w 72"/>
                <a:gd name="T5" fmla="*/ 12 h 72"/>
                <a:gd name="T6" fmla="*/ 6 w 72"/>
                <a:gd name="T7" fmla="*/ 12 h 72"/>
                <a:gd name="T8" fmla="*/ 0 w 72"/>
                <a:gd name="T9" fmla="*/ 6 h 72"/>
                <a:gd name="T10" fmla="*/ 6 w 72"/>
                <a:gd name="T11" fmla="*/ 0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2" y="72"/>
                    <a:pt x="60" y="70"/>
                    <a:pt x="60" y="66"/>
                  </a:cubicBezTo>
                  <a:cubicBezTo>
                    <a:pt x="60" y="12"/>
                    <a:pt x="60" y="12"/>
                    <a:pt x="60" y="12"/>
                  </a:cubicBezTo>
                  <a:cubicBezTo>
                    <a:pt x="6" y="12"/>
                    <a:pt x="6" y="12"/>
                    <a:pt x="6" y="12"/>
                  </a:cubicBezTo>
                  <a:cubicBezTo>
                    <a:pt x="2" y="12"/>
                    <a:pt x="0" y="10"/>
                    <a:pt x="0" y="6"/>
                  </a:cubicBezTo>
                  <a:cubicBezTo>
                    <a:pt x="0" y="3"/>
                    <a:pt x="2" y="0"/>
                    <a:pt x="6" y="0"/>
                  </a:cubicBezTo>
                  <a:cubicBezTo>
                    <a:pt x="66" y="0"/>
                    <a:pt x="66" y="0"/>
                    <a:pt x="66" y="0"/>
                  </a:cubicBezTo>
                  <a:cubicBezTo>
                    <a:pt x="69" y="0"/>
                    <a:pt x="72" y="3"/>
                    <a:pt x="72" y="6"/>
                  </a:cubicBezTo>
                  <a:cubicBezTo>
                    <a:pt x="72" y="66"/>
                    <a:pt x="72" y="66"/>
                    <a:pt x="72" y="66"/>
                  </a:cubicBezTo>
                  <a:cubicBezTo>
                    <a:pt x="72" y="70"/>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6" name="Freeform 136">
              <a:extLst>
                <a:ext uri="{FF2B5EF4-FFF2-40B4-BE49-F238E27FC236}">
                  <a16:creationId xmlns:a16="http://schemas.microsoft.com/office/drawing/2014/main" id="{77C5C3A2-BE2B-4FA4-A3F6-B27DEE203E08}"/>
                </a:ext>
              </a:extLst>
            </p:cNvPr>
            <p:cNvSpPr>
              <a:spLocks/>
            </p:cNvSpPr>
            <p:nvPr/>
          </p:nvSpPr>
          <p:spPr bwMode="auto">
            <a:xfrm>
              <a:off x="2667" y="3264"/>
              <a:ext cx="161" cy="160"/>
            </a:xfrm>
            <a:custGeom>
              <a:avLst/>
              <a:gdLst>
                <a:gd name="T0" fmla="*/ 103 w 109"/>
                <a:gd name="T1" fmla="*/ 108 h 108"/>
                <a:gd name="T2" fmla="*/ 98 w 109"/>
                <a:gd name="T3" fmla="*/ 107 h 108"/>
                <a:gd name="T4" fmla="*/ 2 w 109"/>
                <a:gd name="T5" fmla="*/ 11 h 108"/>
                <a:gd name="T6" fmla="*/ 2 w 109"/>
                <a:gd name="T7" fmla="*/ 2 h 108"/>
                <a:gd name="T8" fmla="*/ 11 w 109"/>
                <a:gd name="T9" fmla="*/ 2 h 108"/>
                <a:gd name="T10" fmla="*/ 107 w 109"/>
                <a:gd name="T11" fmla="*/ 98 h 108"/>
                <a:gd name="T12" fmla="*/ 107 w 109"/>
                <a:gd name="T13" fmla="*/ 107 h 108"/>
                <a:gd name="T14" fmla="*/ 103 w 109"/>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08">
                  <a:moveTo>
                    <a:pt x="103" y="108"/>
                  </a:moveTo>
                  <a:cubicBezTo>
                    <a:pt x="101" y="108"/>
                    <a:pt x="100" y="108"/>
                    <a:pt x="98" y="107"/>
                  </a:cubicBezTo>
                  <a:cubicBezTo>
                    <a:pt x="2" y="11"/>
                    <a:pt x="2" y="11"/>
                    <a:pt x="2" y="11"/>
                  </a:cubicBezTo>
                  <a:cubicBezTo>
                    <a:pt x="0" y="8"/>
                    <a:pt x="0" y="5"/>
                    <a:pt x="2" y="2"/>
                  </a:cubicBezTo>
                  <a:cubicBezTo>
                    <a:pt x="5" y="0"/>
                    <a:pt x="9" y="0"/>
                    <a:pt x="11" y="2"/>
                  </a:cubicBezTo>
                  <a:cubicBezTo>
                    <a:pt x="107" y="98"/>
                    <a:pt x="107" y="98"/>
                    <a:pt x="107" y="98"/>
                  </a:cubicBezTo>
                  <a:cubicBezTo>
                    <a:pt x="109" y="101"/>
                    <a:pt x="109" y="104"/>
                    <a:pt x="107" y="107"/>
                  </a:cubicBezTo>
                  <a:cubicBezTo>
                    <a:pt x="106" y="108"/>
                    <a:pt x="104" y="108"/>
                    <a:pt x="103"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7" name="Freeform 137">
              <a:extLst>
                <a:ext uri="{FF2B5EF4-FFF2-40B4-BE49-F238E27FC236}">
                  <a16:creationId xmlns:a16="http://schemas.microsoft.com/office/drawing/2014/main" id="{DB6B711E-4C8E-4445-879E-F208E1EB0E7C}"/>
                </a:ext>
              </a:extLst>
            </p:cNvPr>
            <p:cNvSpPr>
              <a:spLocks/>
            </p:cNvSpPr>
            <p:nvPr/>
          </p:nvSpPr>
          <p:spPr bwMode="auto">
            <a:xfrm>
              <a:off x="2400" y="2997"/>
              <a:ext cx="162" cy="160"/>
            </a:xfrm>
            <a:custGeom>
              <a:avLst/>
              <a:gdLst>
                <a:gd name="T0" fmla="*/ 103 w 109"/>
                <a:gd name="T1" fmla="*/ 108 h 108"/>
                <a:gd name="T2" fmla="*/ 98 w 109"/>
                <a:gd name="T3" fmla="*/ 107 h 108"/>
                <a:gd name="T4" fmla="*/ 2 w 109"/>
                <a:gd name="T5" fmla="*/ 11 h 108"/>
                <a:gd name="T6" fmla="*/ 2 w 109"/>
                <a:gd name="T7" fmla="*/ 2 h 108"/>
                <a:gd name="T8" fmla="*/ 11 w 109"/>
                <a:gd name="T9" fmla="*/ 2 h 108"/>
                <a:gd name="T10" fmla="*/ 107 w 109"/>
                <a:gd name="T11" fmla="*/ 98 h 108"/>
                <a:gd name="T12" fmla="*/ 107 w 109"/>
                <a:gd name="T13" fmla="*/ 107 h 108"/>
                <a:gd name="T14" fmla="*/ 103 w 109"/>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08">
                  <a:moveTo>
                    <a:pt x="103" y="108"/>
                  </a:moveTo>
                  <a:cubicBezTo>
                    <a:pt x="101" y="108"/>
                    <a:pt x="100" y="108"/>
                    <a:pt x="98" y="107"/>
                  </a:cubicBezTo>
                  <a:cubicBezTo>
                    <a:pt x="2" y="11"/>
                    <a:pt x="2" y="11"/>
                    <a:pt x="2" y="11"/>
                  </a:cubicBezTo>
                  <a:cubicBezTo>
                    <a:pt x="0" y="8"/>
                    <a:pt x="0" y="5"/>
                    <a:pt x="2" y="2"/>
                  </a:cubicBezTo>
                  <a:cubicBezTo>
                    <a:pt x="5" y="0"/>
                    <a:pt x="9" y="0"/>
                    <a:pt x="11" y="2"/>
                  </a:cubicBezTo>
                  <a:cubicBezTo>
                    <a:pt x="107" y="98"/>
                    <a:pt x="107" y="98"/>
                    <a:pt x="107" y="98"/>
                  </a:cubicBezTo>
                  <a:cubicBezTo>
                    <a:pt x="109" y="101"/>
                    <a:pt x="109" y="104"/>
                    <a:pt x="107" y="107"/>
                  </a:cubicBezTo>
                  <a:cubicBezTo>
                    <a:pt x="106" y="108"/>
                    <a:pt x="104" y="108"/>
                    <a:pt x="103"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8" name="Freeform 138">
              <a:extLst>
                <a:ext uri="{FF2B5EF4-FFF2-40B4-BE49-F238E27FC236}">
                  <a16:creationId xmlns:a16="http://schemas.microsoft.com/office/drawing/2014/main" id="{B76C9DCD-CBA4-43DB-A15B-D3EA72F8904B}"/>
                </a:ext>
              </a:extLst>
            </p:cNvPr>
            <p:cNvSpPr>
              <a:spLocks/>
            </p:cNvSpPr>
            <p:nvPr/>
          </p:nvSpPr>
          <p:spPr bwMode="auto">
            <a:xfrm>
              <a:off x="2402" y="2997"/>
              <a:ext cx="106" cy="107"/>
            </a:xfrm>
            <a:custGeom>
              <a:avLst/>
              <a:gdLst>
                <a:gd name="T0" fmla="*/ 6 w 72"/>
                <a:gd name="T1" fmla="*/ 72 h 72"/>
                <a:gd name="T2" fmla="*/ 0 w 72"/>
                <a:gd name="T3" fmla="*/ 66 h 72"/>
                <a:gd name="T4" fmla="*/ 0 w 72"/>
                <a:gd name="T5" fmla="*/ 6 h 72"/>
                <a:gd name="T6" fmla="*/ 6 w 72"/>
                <a:gd name="T7" fmla="*/ 0 h 72"/>
                <a:gd name="T8" fmla="*/ 66 w 72"/>
                <a:gd name="T9" fmla="*/ 0 h 72"/>
                <a:gd name="T10" fmla="*/ 72 w 72"/>
                <a:gd name="T11" fmla="*/ 6 h 72"/>
                <a:gd name="T12" fmla="*/ 66 w 72"/>
                <a:gd name="T13" fmla="*/ 12 h 72"/>
                <a:gd name="T14" fmla="*/ 12 w 72"/>
                <a:gd name="T15" fmla="*/ 12 h 72"/>
                <a:gd name="T16" fmla="*/ 12 w 72"/>
                <a:gd name="T17" fmla="*/ 66 h 72"/>
                <a:gd name="T18" fmla="*/ 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 y="72"/>
                  </a:moveTo>
                  <a:cubicBezTo>
                    <a:pt x="2" y="72"/>
                    <a:pt x="0" y="70"/>
                    <a:pt x="0" y="66"/>
                  </a:cubicBezTo>
                  <a:cubicBezTo>
                    <a:pt x="0" y="6"/>
                    <a:pt x="0" y="6"/>
                    <a:pt x="0" y="6"/>
                  </a:cubicBezTo>
                  <a:cubicBezTo>
                    <a:pt x="0" y="3"/>
                    <a:pt x="2" y="0"/>
                    <a:pt x="6" y="0"/>
                  </a:cubicBezTo>
                  <a:cubicBezTo>
                    <a:pt x="66" y="0"/>
                    <a:pt x="66" y="0"/>
                    <a:pt x="66" y="0"/>
                  </a:cubicBezTo>
                  <a:cubicBezTo>
                    <a:pt x="69" y="0"/>
                    <a:pt x="72" y="3"/>
                    <a:pt x="72" y="6"/>
                  </a:cubicBezTo>
                  <a:cubicBezTo>
                    <a:pt x="72" y="10"/>
                    <a:pt x="69" y="12"/>
                    <a:pt x="66" y="12"/>
                  </a:cubicBezTo>
                  <a:cubicBezTo>
                    <a:pt x="12" y="12"/>
                    <a:pt x="12" y="12"/>
                    <a:pt x="12" y="12"/>
                  </a:cubicBezTo>
                  <a:cubicBezTo>
                    <a:pt x="12" y="66"/>
                    <a:pt x="12" y="66"/>
                    <a:pt x="12" y="66"/>
                  </a:cubicBezTo>
                  <a:cubicBezTo>
                    <a:pt x="12" y="70"/>
                    <a:pt x="9" y="72"/>
                    <a:pt x="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9" name="Freeform 139">
              <a:extLst>
                <a:ext uri="{FF2B5EF4-FFF2-40B4-BE49-F238E27FC236}">
                  <a16:creationId xmlns:a16="http://schemas.microsoft.com/office/drawing/2014/main" id="{D243ED86-3818-419F-9C25-68D5555A7D00}"/>
                </a:ext>
              </a:extLst>
            </p:cNvPr>
            <p:cNvSpPr>
              <a:spLocks/>
            </p:cNvSpPr>
            <p:nvPr/>
          </p:nvSpPr>
          <p:spPr bwMode="auto">
            <a:xfrm>
              <a:off x="2722" y="3317"/>
              <a:ext cx="106" cy="107"/>
            </a:xfrm>
            <a:custGeom>
              <a:avLst/>
              <a:gdLst>
                <a:gd name="T0" fmla="*/ 66 w 72"/>
                <a:gd name="T1" fmla="*/ 72 h 72"/>
                <a:gd name="T2" fmla="*/ 6 w 72"/>
                <a:gd name="T3" fmla="*/ 72 h 72"/>
                <a:gd name="T4" fmla="*/ 0 w 72"/>
                <a:gd name="T5" fmla="*/ 66 h 72"/>
                <a:gd name="T6" fmla="*/ 6 w 72"/>
                <a:gd name="T7" fmla="*/ 60 h 72"/>
                <a:gd name="T8" fmla="*/ 60 w 72"/>
                <a:gd name="T9" fmla="*/ 60 h 72"/>
                <a:gd name="T10" fmla="*/ 60 w 72"/>
                <a:gd name="T11" fmla="*/ 6 h 72"/>
                <a:gd name="T12" fmla="*/ 66 w 72"/>
                <a:gd name="T13" fmla="*/ 0 h 72"/>
                <a:gd name="T14" fmla="*/ 72 w 72"/>
                <a:gd name="T15" fmla="*/ 6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2" y="72"/>
                    <a:pt x="0" y="70"/>
                    <a:pt x="0" y="66"/>
                  </a:cubicBezTo>
                  <a:cubicBezTo>
                    <a:pt x="0" y="63"/>
                    <a:pt x="2" y="60"/>
                    <a:pt x="6" y="60"/>
                  </a:cubicBezTo>
                  <a:cubicBezTo>
                    <a:pt x="60" y="60"/>
                    <a:pt x="60" y="60"/>
                    <a:pt x="60" y="60"/>
                  </a:cubicBezTo>
                  <a:cubicBezTo>
                    <a:pt x="60" y="6"/>
                    <a:pt x="60" y="6"/>
                    <a:pt x="60" y="6"/>
                  </a:cubicBezTo>
                  <a:cubicBezTo>
                    <a:pt x="60" y="3"/>
                    <a:pt x="62" y="0"/>
                    <a:pt x="66" y="0"/>
                  </a:cubicBezTo>
                  <a:cubicBezTo>
                    <a:pt x="69" y="0"/>
                    <a:pt x="72" y="3"/>
                    <a:pt x="72" y="6"/>
                  </a:cubicBezTo>
                  <a:cubicBezTo>
                    <a:pt x="72" y="66"/>
                    <a:pt x="72" y="66"/>
                    <a:pt x="72" y="66"/>
                  </a:cubicBezTo>
                  <a:cubicBezTo>
                    <a:pt x="72" y="70"/>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2" name="Rectangle 1">
            <a:extLst>
              <a:ext uri="{FF2B5EF4-FFF2-40B4-BE49-F238E27FC236}">
                <a16:creationId xmlns:a16="http://schemas.microsoft.com/office/drawing/2014/main" id="{61DC7F54-21FD-DD4D-A944-2BA475A43E8C}"/>
              </a:ext>
            </a:extLst>
          </p:cNvPr>
          <p:cNvSpPr/>
          <p:nvPr/>
        </p:nvSpPr>
        <p:spPr>
          <a:xfrm>
            <a:off x="644059" y="4973950"/>
            <a:ext cx="1277046" cy="14050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FFFFFF"/>
                </a:solidFill>
                <a:latin typeface="Avenir LT Std 35 Light"/>
              </a:rPr>
              <a:t>Beheer </a:t>
            </a:r>
            <a:r>
              <a:rPr lang="en-US" b="1" dirty="0">
                <a:solidFill>
                  <a:srgbClr val="FFFFFF"/>
                </a:solidFill>
                <a:latin typeface="Avenir LT Std 35 Light"/>
              </a:rPr>
              <a:t>instru-menten</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3" name="Rectangle 2">
            <a:extLst>
              <a:ext uri="{FF2B5EF4-FFF2-40B4-BE49-F238E27FC236}">
                <a16:creationId xmlns:a16="http://schemas.microsoft.com/office/drawing/2014/main" id="{DD12EE47-E6D2-AF42-BF58-D65D5653C597}"/>
              </a:ext>
            </a:extLst>
          </p:cNvPr>
          <p:cNvSpPr/>
          <p:nvPr/>
        </p:nvSpPr>
        <p:spPr>
          <a:xfrm>
            <a:off x="1904059" y="4967895"/>
            <a:ext cx="4312377" cy="1497074"/>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a:tabLst>
                <a:tab pos="231775" algn="l"/>
              </a:tabLst>
              <a:defRPr/>
            </a:pPr>
            <a:r>
              <a:rPr lang="en-GB" sz="1400" dirty="0" smtClean="0">
                <a:solidFill>
                  <a:srgbClr val="000000"/>
                </a:solidFill>
                <a:latin typeface="Avenir LT Std 35 Light"/>
                <a:cs typeface="Arial" pitchFamily="34" charset="0"/>
              </a:rPr>
              <a:t>Binnen dit subonderdeel moet het eenvoudig </a:t>
            </a:r>
            <a:r>
              <a:rPr lang="en-GB" sz="1400" dirty="0">
                <a:solidFill>
                  <a:srgbClr val="000000"/>
                </a:solidFill>
                <a:latin typeface="Avenir LT Std 35 Light"/>
                <a:cs typeface="Arial" pitchFamily="34" charset="0"/>
              </a:rPr>
              <a:t>zijn om re-integratieinstrumenten te beheren en ter beschikking te stellen in het systeem zodat de </a:t>
            </a:r>
            <a:r>
              <a:rPr lang="en-GB" sz="1400" dirty="0" smtClean="0">
                <a:solidFill>
                  <a:srgbClr val="000000"/>
                </a:solidFill>
                <a:latin typeface="Avenir LT Std 35 Light"/>
                <a:cs typeface="Arial" pitchFamily="34" charset="0"/>
              </a:rPr>
              <a:t>professionals </a:t>
            </a:r>
            <a:r>
              <a:rPr lang="en-GB" sz="1400" dirty="0">
                <a:solidFill>
                  <a:srgbClr val="000000"/>
                </a:solidFill>
                <a:latin typeface="Avenir LT Std 35 Light"/>
                <a:cs typeface="Arial" pitchFamily="34" charset="0"/>
              </a:rPr>
              <a:t>de instrumenten kunnen inzetten bij de </a:t>
            </a:r>
            <a:r>
              <a:rPr lang="en-GB" sz="1400" dirty="0" smtClean="0">
                <a:solidFill>
                  <a:srgbClr val="000000"/>
                </a:solidFill>
                <a:latin typeface="Avenir LT Std 35 Light"/>
                <a:cs typeface="Arial" pitchFamily="34" charset="0"/>
              </a:rPr>
              <a:t>burgers</a:t>
            </a:r>
            <a:r>
              <a:rPr lang="en-US" sz="1400" dirty="0" smtClean="0">
                <a:solidFill>
                  <a:srgbClr val="000000"/>
                </a:solidFill>
                <a:latin typeface="Avenir LT Std 35 Light"/>
                <a:cs typeface="Arial" pitchFamily="34" charset="0"/>
              </a:rPr>
              <a:t>.</a:t>
            </a:r>
            <a:endParaRPr lang="en-GB" sz="1400" dirty="0">
              <a:solidFill>
                <a:srgbClr val="000000"/>
              </a:solidFill>
              <a:latin typeface="Avenir LT Std 35 Light"/>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pic>
        <p:nvPicPr>
          <p:cNvPr id="11267" name="Group 6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8217" y="4992627"/>
            <a:ext cx="485775" cy="487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512763"/>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53777" y="65614"/>
            <a:ext cx="7886700" cy="999580"/>
          </a:xfrm>
        </p:spPr>
        <p:txBody>
          <a:bodyPr/>
          <a:lstStyle/>
          <a:p>
            <a:r>
              <a:rPr lang="en-US" dirty="0"/>
              <a:t>Integratie Werk &amp; Inkomen</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33985" y="1262541"/>
            <a:ext cx="5229747" cy="1632244"/>
          </a:xfrm>
          <a:prstGeom prst="rect">
            <a:avLst/>
          </a:prstGeom>
        </p:spPr>
        <p:txBody>
          <a:bodyPr wrap="square" lIns="0" tIns="0" rIns="0" bIns="0">
            <a:noAutofit/>
          </a:bodyPr>
          <a:lstStyle/>
          <a:p>
            <a:pPr>
              <a:defRPr/>
            </a:pPr>
            <a:r>
              <a:rPr lang="nl-NL" sz="1600" dirty="0">
                <a:solidFill>
                  <a:srgbClr val="000000"/>
                </a:solidFill>
              </a:rPr>
              <a:t>Een uitkering </a:t>
            </a:r>
            <a:r>
              <a:rPr lang="nl-NL" sz="1600" dirty="0" smtClean="0">
                <a:solidFill>
                  <a:srgbClr val="000000"/>
                </a:solidFill>
              </a:rPr>
              <a:t>i.h.k.v. </a:t>
            </a:r>
            <a:r>
              <a:rPr lang="nl-NL" sz="1600" dirty="0">
                <a:solidFill>
                  <a:srgbClr val="000000"/>
                </a:solidFill>
              </a:rPr>
              <a:t>de Participatiewet is een tijdelijke maatregel </a:t>
            </a:r>
            <a:r>
              <a:rPr lang="nl-NL" sz="1600" dirty="0" smtClean="0">
                <a:solidFill>
                  <a:srgbClr val="000000"/>
                </a:solidFill>
              </a:rPr>
              <a:t>die ondersteuning biedt </a:t>
            </a:r>
            <a:r>
              <a:rPr lang="nl-NL" sz="1600" dirty="0">
                <a:solidFill>
                  <a:srgbClr val="000000"/>
                </a:solidFill>
              </a:rPr>
              <a:t>in de vorm van een basisinkomen. </a:t>
            </a:r>
            <a:r>
              <a:rPr lang="nl-NL" sz="1600" dirty="0" smtClean="0">
                <a:solidFill>
                  <a:srgbClr val="000000"/>
                </a:solidFill>
              </a:rPr>
              <a:t>Of </a:t>
            </a:r>
            <a:r>
              <a:rPr lang="nl-NL" sz="1600" dirty="0">
                <a:solidFill>
                  <a:srgbClr val="000000"/>
                </a:solidFill>
              </a:rPr>
              <a:t>iemand in aanmerking komt voor een uitkering wordt vastgesteld door de inkomensconsulent. </a:t>
            </a:r>
            <a:br>
              <a:rPr lang="nl-NL" sz="1600" dirty="0">
                <a:solidFill>
                  <a:srgbClr val="000000"/>
                </a:solidFill>
              </a:rPr>
            </a:br>
            <a:r>
              <a:rPr lang="nl-NL" sz="1600" dirty="0">
                <a:solidFill>
                  <a:srgbClr val="000000"/>
                </a:solidFill>
              </a:rPr>
              <a:t>De inkomensconsulent gaat over de rechtmatigheid van de uitkering en </a:t>
            </a:r>
            <a:r>
              <a:rPr lang="nl-NL" sz="1600" dirty="0" smtClean="0">
                <a:solidFill>
                  <a:srgbClr val="000000"/>
                </a:solidFill>
              </a:rPr>
              <a:t>past </a:t>
            </a:r>
            <a:r>
              <a:rPr lang="nl-NL" sz="1600" dirty="0">
                <a:solidFill>
                  <a:srgbClr val="000000"/>
                </a:solidFill>
              </a:rPr>
              <a:t>indien nodig de hoogte van de uitkering aan (Recht</a:t>
            </a:r>
            <a:r>
              <a:rPr lang="nl-NL" sz="1600" dirty="0" smtClean="0">
                <a:solidFill>
                  <a:srgbClr val="000000"/>
                </a:solidFill>
              </a:rPr>
              <a:t>).</a:t>
            </a:r>
          </a:p>
          <a:p>
            <a:pPr>
              <a:defRPr/>
            </a:pPr>
            <a:endParaRPr lang="nl-NL" sz="1600" dirty="0">
              <a:solidFill>
                <a:srgbClr val="000000"/>
              </a:solidFill>
            </a:endParaRPr>
          </a:p>
          <a:p>
            <a:pPr>
              <a:defRPr/>
            </a:pPr>
            <a:r>
              <a:rPr lang="nl-NL" sz="1600" dirty="0">
                <a:solidFill>
                  <a:srgbClr val="000000"/>
                </a:solidFill>
              </a:rPr>
              <a:t>Aan het Recht op uitkering </a:t>
            </a:r>
            <a:r>
              <a:rPr lang="nl-NL" sz="1600" dirty="0" smtClean="0">
                <a:solidFill>
                  <a:srgbClr val="000000"/>
                </a:solidFill>
              </a:rPr>
              <a:t>zijn </a:t>
            </a:r>
            <a:r>
              <a:rPr lang="nl-NL" sz="1600" dirty="0">
                <a:solidFill>
                  <a:srgbClr val="000000"/>
                </a:solidFill>
              </a:rPr>
              <a:t>verplichtingen verbonden. Deze verplichtingen zijn er </a:t>
            </a:r>
            <a:r>
              <a:rPr lang="nl-NL" sz="1600" dirty="0" smtClean="0">
                <a:solidFill>
                  <a:srgbClr val="000000"/>
                </a:solidFill>
              </a:rPr>
              <a:t>op gericht </a:t>
            </a:r>
            <a:r>
              <a:rPr lang="nl-NL" sz="1600" dirty="0">
                <a:solidFill>
                  <a:srgbClr val="000000"/>
                </a:solidFill>
              </a:rPr>
              <a:t>dat de </a:t>
            </a:r>
            <a:r>
              <a:rPr lang="nl-NL" sz="1600" dirty="0" smtClean="0">
                <a:solidFill>
                  <a:srgbClr val="000000"/>
                </a:solidFill>
              </a:rPr>
              <a:t>burger </a:t>
            </a:r>
            <a:r>
              <a:rPr lang="nl-NL" sz="1600" dirty="0">
                <a:solidFill>
                  <a:srgbClr val="000000"/>
                </a:solidFill>
              </a:rPr>
              <a:t>weer in zijn eigen bestaan kan voorzien (Doel</a:t>
            </a:r>
            <a:r>
              <a:rPr lang="nl-NL" sz="1600" dirty="0" smtClean="0">
                <a:solidFill>
                  <a:srgbClr val="000000"/>
                </a:solidFill>
              </a:rPr>
              <a:t>). </a:t>
            </a:r>
            <a:r>
              <a:rPr lang="nl-NL" sz="1600" dirty="0">
                <a:solidFill>
                  <a:srgbClr val="000000"/>
                </a:solidFill>
              </a:rPr>
              <a:t>De </a:t>
            </a:r>
            <a:r>
              <a:rPr lang="nl-NL" sz="1600" dirty="0" smtClean="0">
                <a:solidFill>
                  <a:srgbClr val="000000"/>
                </a:solidFill>
              </a:rPr>
              <a:t>professional </a:t>
            </a:r>
            <a:r>
              <a:rPr lang="nl-NL" sz="1600" dirty="0">
                <a:solidFill>
                  <a:srgbClr val="000000"/>
                </a:solidFill>
              </a:rPr>
              <a:t>bespreekt met de </a:t>
            </a:r>
            <a:r>
              <a:rPr lang="nl-NL" sz="1600" dirty="0" smtClean="0">
                <a:solidFill>
                  <a:srgbClr val="000000"/>
                </a:solidFill>
              </a:rPr>
              <a:t>burger </a:t>
            </a:r>
            <a:r>
              <a:rPr lang="nl-NL" sz="1600" dirty="0">
                <a:solidFill>
                  <a:srgbClr val="000000"/>
                </a:solidFill>
              </a:rPr>
              <a:t>wat zijn plan is om weer aan het werk te gaan of op een andere manier te participeren en geeft hierbij ondersteuning waar </a:t>
            </a:r>
            <a:r>
              <a:rPr lang="nl-NL" sz="1600" dirty="0" smtClean="0">
                <a:solidFill>
                  <a:srgbClr val="000000"/>
                </a:solidFill>
              </a:rPr>
              <a:t>nodig (o.a. </a:t>
            </a:r>
            <a:r>
              <a:rPr lang="nl-NL" sz="1600" dirty="0">
                <a:solidFill>
                  <a:srgbClr val="000000"/>
                </a:solidFill>
              </a:rPr>
              <a:t>door het inzetten van een </a:t>
            </a:r>
            <a:r>
              <a:rPr lang="nl-NL" sz="1600" dirty="0" smtClean="0">
                <a:solidFill>
                  <a:srgbClr val="000000"/>
                </a:solidFill>
              </a:rPr>
              <a:t>interventie).</a:t>
            </a:r>
            <a:endParaRPr lang="nl-NL" sz="1600" dirty="0">
              <a:solidFill>
                <a:srgbClr val="000000"/>
              </a:solidFill>
            </a:endParaRPr>
          </a:p>
          <a:p>
            <a:pPr>
              <a:defRPr/>
            </a:pPr>
            <a:r>
              <a:rPr lang="nl-NL" sz="1600" dirty="0" smtClean="0">
                <a:solidFill>
                  <a:srgbClr val="000000"/>
                </a:solidFill>
              </a:rPr>
              <a:t>Bij een burger </a:t>
            </a:r>
            <a:r>
              <a:rPr lang="nl-NL" sz="1600" dirty="0">
                <a:solidFill>
                  <a:srgbClr val="000000"/>
                </a:solidFill>
              </a:rPr>
              <a:t>met een uitkering uit de </a:t>
            </a:r>
            <a:r>
              <a:rPr lang="nl-NL" sz="1600" dirty="0" smtClean="0">
                <a:solidFill>
                  <a:srgbClr val="000000"/>
                </a:solidFill>
              </a:rPr>
              <a:t>Participatiewet zijn verschillende professionals betrokken (domein W &amp; I). </a:t>
            </a:r>
            <a:endParaRPr lang="nl-NL" sz="1600" dirty="0">
              <a:solidFill>
                <a:srgbClr val="000000"/>
              </a:solidFill>
            </a:endParaRPr>
          </a:p>
          <a:p>
            <a:pPr>
              <a:defRPr/>
            </a:pPr>
            <a:endParaRPr lang="nl-NL" sz="1600" b="1" dirty="0">
              <a:solidFill>
                <a:srgbClr val="5A5A5A"/>
              </a:solidFill>
              <a:latin typeface="Graphik Black" panose="020B0A03030202060203" pitchFamily="34" charset="0"/>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860521" y="5772314"/>
            <a:ext cx="9830987"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nl-NL" dirty="0">
              <a:solidFill>
                <a:srgbClr val="FFFFFF"/>
              </a:solidFill>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444721" y="5676161"/>
            <a:ext cx="2563586"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dirty="0">
                <a:solidFill>
                  <a:srgbClr val="FFFFFF"/>
                </a:solidFill>
              </a:rPr>
              <a:t>Producten</a:t>
            </a:r>
            <a:endParaRPr lang="nl-NL" dirty="0">
              <a:solidFill>
                <a:srgbClr val="FFFFFF"/>
              </a:solidFill>
            </a:endParaRPr>
          </a:p>
        </p:txBody>
      </p:sp>
      <p:sp>
        <p:nvSpPr>
          <p:cNvPr id="29" name="Freeform 144">
            <a:extLst>
              <a:ext uri="{FF2B5EF4-FFF2-40B4-BE49-F238E27FC236}">
                <a16:creationId xmlns:a16="http://schemas.microsoft.com/office/drawing/2014/main" id="{10A5F5E9-AC1B-44E3-9062-E145344F686B}"/>
              </a:ext>
            </a:extLst>
          </p:cNvPr>
          <p:cNvSpPr>
            <a:spLocks/>
          </p:cNvSpPr>
          <p:nvPr/>
        </p:nvSpPr>
        <p:spPr bwMode="auto">
          <a:xfrm>
            <a:off x="9695909" y="194101"/>
            <a:ext cx="205830" cy="529622"/>
          </a:xfrm>
          <a:custGeom>
            <a:avLst/>
            <a:gdLst>
              <a:gd name="T0" fmla="*/ 116 w 154"/>
              <a:gd name="T1" fmla="*/ 167 h 297"/>
              <a:gd name="T2" fmla="*/ 83 w 154"/>
              <a:gd name="T3" fmla="*/ 119 h 297"/>
              <a:gd name="T4" fmla="*/ 83 w 154"/>
              <a:gd name="T5" fmla="*/ 18 h 297"/>
              <a:gd name="T6" fmla="*/ 83 w 154"/>
              <a:gd name="T7" fmla="*/ 17 h 297"/>
              <a:gd name="T8" fmla="*/ 83 w 154"/>
              <a:gd name="T9" fmla="*/ 17 h 297"/>
              <a:gd name="T10" fmla="*/ 109 w 154"/>
              <a:gd name="T11" fmla="*/ 34 h 297"/>
              <a:gd name="T12" fmla="*/ 118 w 154"/>
              <a:gd name="T13" fmla="*/ 33 h 297"/>
              <a:gd name="T14" fmla="*/ 119 w 154"/>
              <a:gd name="T15" fmla="*/ 30 h 297"/>
              <a:gd name="T16" fmla="*/ 116 w 154"/>
              <a:gd name="T17" fmla="*/ 25 h 297"/>
              <a:gd name="T18" fmla="*/ 80 w 154"/>
              <a:gd name="T19" fmla="*/ 1 h 297"/>
              <a:gd name="T20" fmla="*/ 80 w 154"/>
              <a:gd name="T21" fmla="*/ 1 h 297"/>
              <a:gd name="T22" fmla="*/ 80 w 154"/>
              <a:gd name="T23" fmla="*/ 1 h 297"/>
              <a:gd name="T24" fmla="*/ 80 w 154"/>
              <a:gd name="T25" fmla="*/ 1 h 297"/>
              <a:gd name="T26" fmla="*/ 79 w 154"/>
              <a:gd name="T27" fmla="*/ 0 h 297"/>
              <a:gd name="T28" fmla="*/ 79 w 154"/>
              <a:gd name="T29" fmla="*/ 0 h 297"/>
              <a:gd name="T30" fmla="*/ 77 w 154"/>
              <a:gd name="T31" fmla="*/ 0 h 297"/>
              <a:gd name="T32" fmla="*/ 77 w 154"/>
              <a:gd name="T33" fmla="*/ 0 h 297"/>
              <a:gd name="T34" fmla="*/ 76 w 154"/>
              <a:gd name="T35" fmla="*/ 0 h 297"/>
              <a:gd name="T36" fmla="*/ 75 w 154"/>
              <a:gd name="T37" fmla="*/ 0 h 297"/>
              <a:gd name="T38" fmla="*/ 74 w 154"/>
              <a:gd name="T39" fmla="*/ 1 h 297"/>
              <a:gd name="T40" fmla="*/ 74 w 154"/>
              <a:gd name="T41" fmla="*/ 1 h 297"/>
              <a:gd name="T42" fmla="*/ 74 w 154"/>
              <a:gd name="T43" fmla="*/ 1 h 297"/>
              <a:gd name="T44" fmla="*/ 74 w 154"/>
              <a:gd name="T45" fmla="*/ 1 h 297"/>
              <a:gd name="T46" fmla="*/ 38 w 154"/>
              <a:gd name="T47" fmla="*/ 25 h 297"/>
              <a:gd name="T48" fmla="*/ 37 w 154"/>
              <a:gd name="T49" fmla="*/ 33 h 297"/>
              <a:gd name="T50" fmla="*/ 45 w 154"/>
              <a:gd name="T51" fmla="*/ 34 h 297"/>
              <a:gd name="T52" fmla="*/ 71 w 154"/>
              <a:gd name="T53" fmla="*/ 17 h 297"/>
              <a:gd name="T54" fmla="*/ 71 w 154"/>
              <a:gd name="T55" fmla="*/ 17 h 297"/>
              <a:gd name="T56" fmla="*/ 71 w 154"/>
              <a:gd name="T57" fmla="*/ 18 h 297"/>
              <a:gd name="T58" fmla="*/ 71 w 154"/>
              <a:gd name="T59" fmla="*/ 119 h 297"/>
              <a:gd name="T60" fmla="*/ 38 w 154"/>
              <a:gd name="T61" fmla="*/ 167 h 297"/>
              <a:gd name="T62" fmla="*/ 0 w 154"/>
              <a:gd name="T63" fmla="*/ 226 h 297"/>
              <a:gd name="T64" fmla="*/ 0 w 154"/>
              <a:gd name="T65" fmla="*/ 255 h 297"/>
              <a:gd name="T66" fmla="*/ 0 w 154"/>
              <a:gd name="T67" fmla="*/ 280 h 297"/>
              <a:gd name="T68" fmla="*/ 0 w 154"/>
              <a:gd name="T69" fmla="*/ 291 h 297"/>
              <a:gd name="T70" fmla="*/ 6 w 154"/>
              <a:gd name="T71" fmla="*/ 297 h 297"/>
              <a:gd name="T72" fmla="*/ 12 w 154"/>
              <a:gd name="T73" fmla="*/ 291 h 297"/>
              <a:gd name="T74" fmla="*/ 12 w 154"/>
              <a:gd name="T75" fmla="*/ 280 h 297"/>
              <a:gd name="T76" fmla="*/ 12 w 154"/>
              <a:gd name="T77" fmla="*/ 280 h 297"/>
              <a:gd name="T78" fmla="*/ 12 w 154"/>
              <a:gd name="T79" fmla="*/ 226 h 297"/>
              <a:gd name="T80" fmla="*/ 45 w 154"/>
              <a:gd name="T81" fmla="*/ 177 h 297"/>
              <a:gd name="T82" fmla="*/ 77 w 154"/>
              <a:gd name="T83" fmla="*/ 146 h 297"/>
              <a:gd name="T84" fmla="*/ 109 w 154"/>
              <a:gd name="T85" fmla="*/ 177 h 297"/>
              <a:gd name="T86" fmla="*/ 142 w 154"/>
              <a:gd name="T87" fmla="*/ 226 h 297"/>
              <a:gd name="T88" fmla="*/ 142 w 154"/>
              <a:gd name="T89" fmla="*/ 280 h 297"/>
              <a:gd name="T90" fmla="*/ 142 w 154"/>
              <a:gd name="T91" fmla="*/ 280 h 297"/>
              <a:gd name="T92" fmla="*/ 142 w 154"/>
              <a:gd name="T93" fmla="*/ 291 h 297"/>
              <a:gd name="T94" fmla="*/ 148 w 154"/>
              <a:gd name="T95" fmla="*/ 297 h 297"/>
              <a:gd name="T96" fmla="*/ 154 w 154"/>
              <a:gd name="T97" fmla="*/ 291 h 297"/>
              <a:gd name="T98" fmla="*/ 154 w 154"/>
              <a:gd name="T99" fmla="*/ 280 h 297"/>
              <a:gd name="T100" fmla="*/ 154 w 154"/>
              <a:gd name="T101" fmla="*/ 255 h 297"/>
              <a:gd name="T102" fmla="*/ 154 w 154"/>
              <a:gd name="T103" fmla="*/ 226 h 297"/>
              <a:gd name="T104" fmla="*/ 116 w 154"/>
              <a:gd name="T105" fmla="*/ 16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4" h="297">
                <a:moveTo>
                  <a:pt x="116" y="167"/>
                </a:moveTo>
                <a:cubicBezTo>
                  <a:pt x="98" y="156"/>
                  <a:pt x="83" y="146"/>
                  <a:pt x="83" y="119"/>
                </a:cubicBezTo>
                <a:cubicBezTo>
                  <a:pt x="83" y="18"/>
                  <a:pt x="83" y="18"/>
                  <a:pt x="83" y="18"/>
                </a:cubicBezTo>
                <a:cubicBezTo>
                  <a:pt x="83" y="18"/>
                  <a:pt x="83" y="17"/>
                  <a:pt x="83" y="17"/>
                </a:cubicBezTo>
                <a:cubicBezTo>
                  <a:pt x="83" y="17"/>
                  <a:pt x="83" y="17"/>
                  <a:pt x="83" y="17"/>
                </a:cubicBezTo>
                <a:cubicBezTo>
                  <a:pt x="109" y="34"/>
                  <a:pt x="109" y="34"/>
                  <a:pt x="109" y="34"/>
                </a:cubicBezTo>
                <a:cubicBezTo>
                  <a:pt x="112" y="36"/>
                  <a:pt x="116" y="36"/>
                  <a:pt x="118" y="33"/>
                </a:cubicBezTo>
                <a:cubicBezTo>
                  <a:pt x="118" y="32"/>
                  <a:pt x="119" y="31"/>
                  <a:pt x="119" y="30"/>
                </a:cubicBezTo>
                <a:cubicBezTo>
                  <a:pt x="119" y="28"/>
                  <a:pt x="118" y="26"/>
                  <a:pt x="116" y="25"/>
                </a:cubicBezTo>
                <a:cubicBezTo>
                  <a:pt x="80" y="1"/>
                  <a:pt x="80" y="1"/>
                  <a:pt x="80" y="1"/>
                </a:cubicBezTo>
                <a:cubicBezTo>
                  <a:pt x="80" y="1"/>
                  <a:pt x="80" y="1"/>
                  <a:pt x="80" y="1"/>
                </a:cubicBezTo>
                <a:cubicBezTo>
                  <a:pt x="80" y="1"/>
                  <a:pt x="80" y="1"/>
                  <a:pt x="80" y="1"/>
                </a:cubicBezTo>
                <a:cubicBezTo>
                  <a:pt x="80" y="1"/>
                  <a:pt x="80" y="1"/>
                  <a:pt x="80" y="1"/>
                </a:cubicBezTo>
                <a:cubicBezTo>
                  <a:pt x="80" y="1"/>
                  <a:pt x="79" y="0"/>
                  <a:pt x="79" y="0"/>
                </a:cubicBezTo>
                <a:cubicBezTo>
                  <a:pt x="79" y="0"/>
                  <a:pt x="79" y="0"/>
                  <a:pt x="79" y="0"/>
                </a:cubicBezTo>
                <a:cubicBezTo>
                  <a:pt x="78" y="0"/>
                  <a:pt x="78" y="0"/>
                  <a:pt x="77" y="0"/>
                </a:cubicBezTo>
                <a:cubicBezTo>
                  <a:pt x="77" y="0"/>
                  <a:pt x="77" y="0"/>
                  <a:pt x="77" y="0"/>
                </a:cubicBezTo>
                <a:cubicBezTo>
                  <a:pt x="76" y="0"/>
                  <a:pt x="76" y="0"/>
                  <a:pt x="76" y="0"/>
                </a:cubicBezTo>
                <a:cubicBezTo>
                  <a:pt x="75" y="0"/>
                  <a:pt x="75" y="0"/>
                  <a:pt x="75" y="0"/>
                </a:cubicBezTo>
                <a:cubicBezTo>
                  <a:pt x="75" y="0"/>
                  <a:pt x="74" y="1"/>
                  <a:pt x="74" y="1"/>
                </a:cubicBezTo>
                <a:cubicBezTo>
                  <a:pt x="74" y="1"/>
                  <a:pt x="74" y="1"/>
                  <a:pt x="74" y="1"/>
                </a:cubicBezTo>
                <a:cubicBezTo>
                  <a:pt x="74" y="1"/>
                  <a:pt x="74" y="1"/>
                  <a:pt x="74" y="1"/>
                </a:cubicBezTo>
                <a:cubicBezTo>
                  <a:pt x="74" y="1"/>
                  <a:pt x="74" y="1"/>
                  <a:pt x="74" y="1"/>
                </a:cubicBezTo>
                <a:cubicBezTo>
                  <a:pt x="38" y="25"/>
                  <a:pt x="38" y="25"/>
                  <a:pt x="38" y="25"/>
                </a:cubicBezTo>
                <a:cubicBezTo>
                  <a:pt x="35" y="26"/>
                  <a:pt x="35" y="30"/>
                  <a:pt x="37" y="33"/>
                </a:cubicBezTo>
                <a:cubicBezTo>
                  <a:pt x="38" y="36"/>
                  <a:pt x="42" y="36"/>
                  <a:pt x="45" y="34"/>
                </a:cubicBezTo>
                <a:cubicBezTo>
                  <a:pt x="71" y="17"/>
                  <a:pt x="71" y="17"/>
                  <a:pt x="71" y="17"/>
                </a:cubicBezTo>
                <a:cubicBezTo>
                  <a:pt x="71" y="17"/>
                  <a:pt x="71" y="17"/>
                  <a:pt x="71" y="17"/>
                </a:cubicBezTo>
                <a:cubicBezTo>
                  <a:pt x="71" y="17"/>
                  <a:pt x="71" y="18"/>
                  <a:pt x="71" y="18"/>
                </a:cubicBezTo>
                <a:cubicBezTo>
                  <a:pt x="71" y="119"/>
                  <a:pt x="71" y="119"/>
                  <a:pt x="71" y="119"/>
                </a:cubicBezTo>
                <a:cubicBezTo>
                  <a:pt x="71" y="146"/>
                  <a:pt x="56" y="156"/>
                  <a:pt x="38" y="167"/>
                </a:cubicBezTo>
                <a:cubicBezTo>
                  <a:pt x="20" y="179"/>
                  <a:pt x="0" y="193"/>
                  <a:pt x="0" y="226"/>
                </a:cubicBezTo>
                <a:cubicBezTo>
                  <a:pt x="0" y="255"/>
                  <a:pt x="0" y="255"/>
                  <a:pt x="0" y="255"/>
                </a:cubicBezTo>
                <a:cubicBezTo>
                  <a:pt x="0" y="280"/>
                  <a:pt x="0" y="280"/>
                  <a:pt x="0" y="280"/>
                </a:cubicBezTo>
                <a:cubicBezTo>
                  <a:pt x="0" y="291"/>
                  <a:pt x="0" y="291"/>
                  <a:pt x="0" y="291"/>
                </a:cubicBezTo>
                <a:cubicBezTo>
                  <a:pt x="0" y="294"/>
                  <a:pt x="3" y="297"/>
                  <a:pt x="6" y="297"/>
                </a:cubicBezTo>
                <a:cubicBezTo>
                  <a:pt x="9" y="297"/>
                  <a:pt x="12" y="294"/>
                  <a:pt x="12" y="291"/>
                </a:cubicBezTo>
                <a:cubicBezTo>
                  <a:pt x="12" y="280"/>
                  <a:pt x="12" y="280"/>
                  <a:pt x="12" y="280"/>
                </a:cubicBezTo>
                <a:cubicBezTo>
                  <a:pt x="12" y="280"/>
                  <a:pt x="12" y="280"/>
                  <a:pt x="12" y="280"/>
                </a:cubicBezTo>
                <a:cubicBezTo>
                  <a:pt x="12" y="226"/>
                  <a:pt x="12" y="226"/>
                  <a:pt x="12" y="226"/>
                </a:cubicBezTo>
                <a:cubicBezTo>
                  <a:pt x="12" y="199"/>
                  <a:pt x="27" y="189"/>
                  <a:pt x="45" y="177"/>
                </a:cubicBezTo>
                <a:cubicBezTo>
                  <a:pt x="57" y="169"/>
                  <a:pt x="70" y="161"/>
                  <a:pt x="77" y="146"/>
                </a:cubicBezTo>
                <a:cubicBezTo>
                  <a:pt x="84" y="161"/>
                  <a:pt x="97" y="169"/>
                  <a:pt x="109" y="177"/>
                </a:cubicBezTo>
                <a:cubicBezTo>
                  <a:pt x="127" y="189"/>
                  <a:pt x="142" y="199"/>
                  <a:pt x="142" y="226"/>
                </a:cubicBezTo>
                <a:cubicBezTo>
                  <a:pt x="142" y="280"/>
                  <a:pt x="142" y="280"/>
                  <a:pt x="142" y="280"/>
                </a:cubicBezTo>
                <a:cubicBezTo>
                  <a:pt x="142" y="280"/>
                  <a:pt x="142" y="280"/>
                  <a:pt x="142" y="280"/>
                </a:cubicBezTo>
                <a:cubicBezTo>
                  <a:pt x="142" y="291"/>
                  <a:pt x="142" y="291"/>
                  <a:pt x="142" y="291"/>
                </a:cubicBezTo>
                <a:cubicBezTo>
                  <a:pt x="142" y="294"/>
                  <a:pt x="145" y="297"/>
                  <a:pt x="148" y="297"/>
                </a:cubicBezTo>
                <a:cubicBezTo>
                  <a:pt x="152" y="297"/>
                  <a:pt x="154" y="294"/>
                  <a:pt x="154" y="291"/>
                </a:cubicBezTo>
                <a:cubicBezTo>
                  <a:pt x="154" y="280"/>
                  <a:pt x="154" y="280"/>
                  <a:pt x="154" y="280"/>
                </a:cubicBezTo>
                <a:cubicBezTo>
                  <a:pt x="154" y="255"/>
                  <a:pt x="154" y="255"/>
                  <a:pt x="154" y="255"/>
                </a:cubicBezTo>
                <a:cubicBezTo>
                  <a:pt x="154" y="226"/>
                  <a:pt x="154" y="226"/>
                  <a:pt x="154" y="226"/>
                </a:cubicBezTo>
                <a:cubicBezTo>
                  <a:pt x="154" y="193"/>
                  <a:pt x="134" y="179"/>
                  <a:pt x="116" y="167"/>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nvGrpSpPr>
          <p:cNvPr id="30" name="Group 100">
            <a:extLst>
              <a:ext uri="{FF2B5EF4-FFF2-40B4-BE49-F238E27FC236}">
                <a16:creationId xmlns:a16="http://schemas.microsoft.com/office/drawing/2014/main" id="{6F9ABBA4-8BCB-4920-A66E-E1C74FB7C6AD}"/>
              </a:ext>
            </a:extLst>
          </p:cNvPr>
          <p:cNvGrpSpPr>
            <a:grpSpLocks noChangeAspect="1"/>
          </p:cNvGrpSpPr>
          <p:nvPr/>
        </p:nvGrpSpPr>
        <p:grpSpPr bwMode="auto">
          <a:xfrm>
            <a:off x="10065663" y="245063"/>
            <a:ext cx="359070" cy="479886"/>
            <a:chOff x="6719" y="1948"/>
            <a:chExt cx="425" cy="426"/>
          </a:xfrm>
          <a:solidFill>
            <a:schemeClr val="bg1">
              <a:lumMod val="85000"/>
            </a:schemeClr>
          </a:solidFill>
        </p:grpSpPr>
        <p:sp>
          <p:nvSpPr>
            <p:cNvPr id="31" name="Freeform 101">
              <a:extLst>
                <a:ext uri="{FF2B5EF4-FFF2-40B4-BE49-F238E27FC236}">
                  <a16:creationId xmlns:a16="http://schemas.microsoft.com/office/drawing/2014/main" id="{CA70C5EB-8ACE-4544-A125-9667BF9DC94E}"/>
                </a:ext>
              </a:extLst>
            </p:cNvPr>
            <p:cNvSpPr>
              <a:spLocks noEditPoints="1"/>
            </p:cNvSpPr>
            <p:nvPr/>
          </p:nvSpPr>
          <p:spPr bwMode="auto">
            <a:xfrm>
              <a:off x="6870" y="1948"/>
              <a:ext cx="124" cy="124"/>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8" y="84"/>
                    <a:pt x="0" y="65"/>
                    <a:pt x="0" y="42"/>
                  </a:cubicBezTo>
                  <a:cubicBezTo>
                    <a:pt x="0" y="19"/>
                    <a:pt x="18" y="0"/>
                    <a:pt x="42" y="0"/>
                  </a:cubicBezTo>
                  <a:cubicBezTo>
                    <a:pt x="65" y="0"/>
                    <a:pt x="84" y="19"/>
                    <a:pt x="84" y="42"/>
                  </a:cubicBezTo>
                  <a:cubicBezTo>
                    <a:pt x="84" y="65"/>
                    <a:pt x="65" y="84"/>
                    <a:pt x="42" y="84"/>
                  </a:cubicBezTo>
                  <a:close/>
                  <a:moveTo>
                    <a:pt x="42" y="12"/>
                  </a:moveTo>
                  <a:cubicBezTo>
                    <a:pt x="25" y="12"/>
                    <a:pt x="12" y="26"/>
                    <a:pt x="12" y="42"/>
                  </a:cubicBezTo>
                  <a:cubicBezTo>
                    <a:pt x="12" y="59"/>
                    <a:pt x="25" y="72"/>
                    <a:pt x="42" y="72"/>
                  </a:cubicBezTo>
                  <a:cubicBezTo>
                    <a:pt x="58" y="72"/>
                    <a:pt x="72" y="59"/>
                    <a:pt x="72" y="42"/>
                  </a:cubicBezTo>
                  <a:cubicBezTo>
                    <a:pt x="72" y="26"/>
                    <a:pt x="58"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solidFill>
                  <a:srgbClr val="000000"/>
                </a:solidFill>
              </a:endParaRPr>
            </a:p>
          </p:txBody>
        </p:sp>
        <p:sp>
          <p:nvSpPr>
            <p:cNvPr id="32" name="Freeform 102">
              <a:extLst>
                <a:ext uri="{FF2B5EF4-FFF2-40B4-BE49-F238E27FC236}">
                  <a16:creationId xmlns:a16="http://schemas.microsoft.com/office/drawing/2014/main" id="{63778762-B0E9-4C55-9FFB-4029BC2B98FF}"/>
                </a:ext>
              </a:extLst>
            </p:cNvPr>
            <p:cNvSpPr>
              <a:spLocks noEditPoints="1"/>
            </p:cNvSpPr>
            <p:nvPr/>
          </p:nvSpPr>
          <p:spPr bwMode="auto">
            <a:xfrm>
              <a:off x="6843" y="2090"/>
              <a:ext cx="177" cy="195"/>
            </a:xfrm>
            <a:custGeom>
              <a:avLst/>
              <a:gdLst>
                <a:gd name="T0" fmla="*/ 78 w 120"/>
                <a:gd name="T1" fmla="*/ 132 h 132"/>
                <a:gd name="T2" fmla="*/ 42 w 120"/>
                <a:gd name="T3" fmla="*/ 132 h 132"/>
                <a:gd name="T4" fmla="*/ 36 w 120"/>
                <a:gd name="T5" fmla="*/ 126 h 132"/>
                <a:gd name="T6" fmla="*/ 36 w 120"/>
                <a:gd name="T7" fmla="*/ 79 h 132"/>
                <a:gd name="T8" fmla="*/ 0 w 120"/>
                <a:gd name="T9" fmla="*/ 6 h 132"/>
                <a:gd name="T10" fmla="*/ 6 w 120"/>
                <a:gd name="T11" fmla="*/ 0 h 132"/>
                <a:gd name="T12" fmla="*/ 114 w 120"/>
                <a:gd name="T13" fmla="*/ 0 h 132"/>
                <a:gd name="T14" fmla="*/ 120 w 120"/>
                <a:gd name="T15" fmla="*/ 6 h 132"/>
                <a:gd name="T16" fmla="*/ 84 w 120"/>
                <a:gd name="T17" fmla="*/ 79 h 132"/>
                <a:gd name="T18" fmla="*/ 84 w 120"/>
                <a:gd name="T19" fmla="*/ 126 h 132"/>
                <a:gd name="T20" fmla="*/ 78 w 120"/>
                <a:gd name="T21" fmla="*/ 132 h 132"/>
                <a:gd name="T22" fmla="*/ 48 w 120"/>
                <a:gd name="T23" fmla="*/ 120 h 132"/>
                <a:gd name="T24" fmla="*/ 72 w 120"/>
                <a:gd name="T25" fmla="*/ 120 h 132"/>
                <a:gd name="T26" fmla="*/ 72 w 120"/>
                <a:gd name="T27" fmla="*/ 75 h 132"/>
                <a:gd name="T28" fmla="*/ 76 w 120"/>
                <a:gd name="T29" fmla="*/ 69 h 132"/>
                <a:gd name="T30" fmla="*/ 107 w 120"/>
                <a:gd name="T31" fmla="*/ 12 h 132"/>
                <a:gd name="T32" fmla="*/ 12 w 120"/>
                <a:gd name="T33" fmla="*/ 12 h 132"/>
                <a:gd name="T34" fmla="*/ 44 w 120"/>
                <a:gd name="T35" fmla="*/ 69 h 132"/>
                <a:gd name="T36" fmla="*/ 48 w 120"/>
                <a:gd name="T37" fmla="*/ 75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8" y="132"/>
                    <a:pt x="36" y="130"/>
                    <a:pt x="36" y="126"/>
                  </a:cubicBezTo>
                  <a:cubicBezTo>
                    <a:pt x="36" y="79"/>
                    <a:pt x="36" y="79"/>
                    <a:pt x="36" y="79"/>
                  </a:cubicBezTo>
                  <a:cubicBezTo>
                    <a:pt x="12" y="67"/>
                    <a:pt x="0" y="34"/>
                    <a:pt x="0" y="6"/>
                  </a:cubicBezTo>
                  <a:cubicBezTo>
                    <a:pt x="0" y="3"/>
                    <a:pt x="2" y="0"/>
                    <a:pt x="6" y="0"/>
                  </a:cubicBezTo>
                  <a:cubicBezTo>
                    <a:pt x="114" y="0"/>
                    <a:pt x="114" y="0"/>
                    <a:pt x="114" y="0"/>
                  </a:cubicBezTo>
                  <a:cubicBezTo>
                    <a:pt x="117" y="0"/>
                    <a:pt x="120" y="3"/>
                    <a:pt x="120" y="6"/>
                  </a:cubicBezTo>
                  <a:cubicBezTo>
                    <a:pt x="120" y="34"/>
                    <a:pt x="107" y="67"/>
                    <a:pt x="84" y="79"/>
                  </a:cubicBezTo>
                  <a:cubicBezTo>
                    <a:pt x="84" y="126"/>
                    <a:pt x="84" y="126"/>
                    <a:pt x="84" y="126"/>
                  </a:cubicBezTo>
                  <a:cubicBezTo>
                    <a:pt x="84" y="130"/>
                    <a:pt x="81" y="132"/>
                    <a:pt x="78" y="132"/>
                  </a:cubicBezTo>
                  <a:close/>
                  <a:moveTo>
                    <a:pt x="48" y="120"/>
                  </a:moveTo>
                  <a:cubicBezTo>
                    <a:pt x="72" y="120"/>
                    <a:pt x="72" y="120"/>
                    <a:pt x="72" y="120"/>
                  </a:cubicBezTo>
                  <a:cubicBezTo>
                    <a:pt x="72" y="75"/>
                    <a:pt x="72" y="75"/>
                    <a:pt x="72" y="75"/>
                  </a:cubicBezTo>
                  <a:cubicBezTo>
                    <a:pt x="72" y="72"/>
                    <a:pt x="73" y="70"/>
                    <a:pt x="76" y="69"/>
                  </a:cubicBezTo>
                  <a:cubicBezTo>
                    <a:pt x="94" y="63"/>
                    <a:pt x="106" y="36"/>
                    <a:pt x="107" y="12"/>
                  </a:cubicBezTo>
                  <a:cubicBezTo>
                    <a:pt x="12" y="12"/>
                    <a:pt x="12" y="12"/>
                    <a:pt x="12" y="12"/>
                  </a:cubicBezTo>
                  <a:cubicBezTo>
                    <a:pt x="14" y="36"/>
                    <a:pt x="25" y="63"/>
                    <a:pt x="44" y="69"/>
                  </a:cubicBezTo>
                  <a:cubicBezTo>
                    <a:pt x="46" y="70"/>
                    <a:pt x="48" y="72"/>
                    <a:pt x="48" y="75"/>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solidFill>
                  <a:srgbClr val="000000"/>
                </a:solidFill>
              </a:endParaRPr>
            </a:p>
          </p:txBody>
        </p:sp>
        <p:sp>
          <p:nvSpPr>
            <p:cNvPr id="33" name="Freeform 103">
              <a:extLst>
                <a:ext uri="{FF2B5EF4-FFF2-40B4-BE49-F238E27FC236}">
                  <a16:creationId xmlns:a16="http://schemas.microsoft.com/office/drawing/2014/main" id="{13D46A51-7D50-48F8-BBE6-9F7F638F4246}"/>
                </a:ext>
              </a:extLst>
            </p:cNvPr>
            <p:cNvSpPr>
              <a:spLocks/>
            </p:cNvSpPr>
            <p:nvPr/>
          </p:nvSpPr>
          <p:spPr bwMode="auto">
            <a:xfrm>
              <a:off x="6719" y="2189"/>
              <a:ext cx="184" cy="148"/>
            </a:xfrm>
            <a:custGeom>
              <a:avLst/>
              <a:gdLst>
                <a:gd name="T0" fmla="*/ 119 w 125"/>
                <a:gd name="T1" fmla="*/ 100 h 100"/>
                <a:gd name="T2" fmla="*/ 119 w 125"/>
                <a:gd name="T3" fmla="*/ 100 h 100"/>
                <a:gd name="T4" fmla="*/ 0 w 125"/>
                <a:gd name="T5" fmla="*/ 47 h 100"/>
                <a:gd name="T6" fmla="*/ 70 w 125"/>
                <a:gd name="T7" fmla="*/ 0 h 100"/>
                <a:gd name="T8" fmla="*/ 77 w 125"/>
                <a:gd name="T9" fmla="*/ 5 h 100"/>
                <a:gd name="T10" fmla="*/ 73 w 125"/>
                <a:gd name="T11" fmla="*/ 12 h 100"/>
                <a:gd name="T12" fmla="*/ 12 w 125"/>
                <a:gd name="T13" fmla="*/ 47 h 100"/>
                <a:gd name="T14" fmla="*/ 119 w 125"/>
                <a:gd name="T15" fmla="*/ 88 h 100"/>
                <a:gd name="T16" fmla="*/ 125 w 125"/>
                <a:gd name="T17" fmla="*/ 95 h 100"/>
                <a:gd name="T18" fmla="*/ 119 w 125"/>
                <a:gd name="T19"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0">
                  <a:moveTo>
                    <a:pt x="119" y="100"/>
                  </a:moveTo>
                  <a:cubicBezTo>
                    <a:pt x="119" y="100"/>
                    <a:pt x="119" y="100"/>
                    <a:pt x="119" y="100"/>
                  </a:cubicBezTo>
                  <a:cubicBezTo>
                    <a:pt x="61" y="97"/>
                    <a:pt x="0" y="79"/>
                    <a:pt x="0" y="47"/>
                  </a:cubicBezTo>
                  <a:cubicBezTo>
                    <a:pt x="0" y="27"/>
                    <a:pt x="25" y="10"/>
                    <a:pt x="70" y="0"/>
                  </a:cubicBezTo>
                  <a:cubicBezTo>
                    <a:pt x="74" y="0"/>
                    <a:pt x="77" y="2"/>
                    <a:pt x="77" y="5"/>
                  </a:cubicBezTo>
                  <a:cubicBezTo>
                    <a:pt x="78" y="8"/>
                    <a:pt x="76" y="11"/>
                    <a:pt x="73" y="12"/>
                  </a:cubicBezTo>
                  <a:cubicBezTo>
                    <a:pt x="36" y="20"/>
                    <a:pt x="12" y="34"/>
                    <a:pt x="12" y="47"/>
                  </a:cubicBezTo>
                  <a:cubicBezTo>
                    <a:pt x="12" y="64"/>
                    <a:pt x="52" y="84"/>
                    <a:pt x="119" y="88"/>
                  </a:cubicBezTo>
                  <a:cubicBezTo>
                    <a:pt x="123" y="89"/>
                    <a:pt x="125" y="92"/>
                    <a:pt x="125" y="95"/>
                  </a:cubicBezTo>
                  <a:cubicBezTo>
                    <a:pt x="125" y="98"/>
                    <a:pt x="122" y="100"/>
                    <a:pt x="119"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solidFill>
                  <a:srgbClr val="000000"/>
                </a:solidFill>
              </a:endParaRPr>
            </a:p>
          </p:txBody>
        </p:sp>
        <p:sp>
          <p:nvSpPr>
            <p:cNvPr id="34" name="Freeform 104">
              <a:extLst>
                <a:ext uri="{FF2B5EF4-FFF2-40B4-BE49-F238E27FC236}">
                  <a16:creationId xmlns:a16="http://schemas.microsoft.com/office/drawing/2014/main" id="{2A58E9AE-0754-4E19-8104-36396B2038D7}"/>
                </a:ext>
              </a:extLst>
            </p:cNvPr>
            <p:cNvSpPr>
              <a:spLocks/>
            </p:cNvSpPr>
            <p:nvPr/>
          </p:nvSpPr>
          <p:spPr bwMode="auto">
            <a:xfrm>
              <a:off x="6940" y="2189"/>
              <a:ext cx="204" cy="150"/>
            </a:xfrm>
            <a:custGeom>
              <a:avLst/>
              <a:gdLst>
                <a:gd name="T0" fmla="*/ 6 w 138"/>
                <a:gd name="T1" fmla="*/ 101 h 101"/>
                <a:gd name="T2" fmla="*/ 0 w 138"/>
                <a:gd name="T3" fmla="*/ 95 h 101"/>
                <a:gd name="T4" fmla="*/ 5 w 138"/>
                <a:gd name="T5" fmla="*/ 89 h 101"/>
                <a:gd name="T6" fmla="*/ 126 w 138"/>
                <a:gd name="T7" fmla="*/ 47 h 101"/>
                <a:gd name="T8" fmla="*/ 65 w 138"/>
                <a:gd name="T9" fmla="*/ 12 h 101"/>
                <a:gd name="T10" fmla="*/ 60 w 138"/>
                <a:gd name="T11" fmla="*/ 5 h 101"/>
                <a:gd name="T12" fmla="*/ 67 w 138"/>
                <a:gd name="T13" fmla="*/ 0 h 101"/>
                <a:gd name="T14" fmla="*/ 138 w 138"/>
                <a:gd name="T15" fmla="*/ 47 h 101"/>
                <a:gd name="T16" fmla="*/ 6 w 138"/>
                <a:gd name="T17" fmla="*/ 101 h 101"/>
                <a:gd name="T18" fmla="*/ 6 w 138"/>
                <a:gd name="T19"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01">
                  <a:moveTo>
                    <a:pt x="6" y="101"/>
                  </a:moveTo>
                  <a:cubicBezTo>
                    <a:pt x="2" y="101"/>
                    <a:pt x="0" y="98"/>
                    <a:pt x="0" y="95"/>
                  </a:cubicBezTo>
                  <a:cubicBezTo>
                    <a:pt x="0" y="92"/>
                    <a:pt x="2" y="89"/>
                    <a:pt x="5" y="89"/>
                  </a:cubicBezTo>
                  <a:cubicBezTo>
                    <a:pt x="77" y="87"/>
                    <a:pt x="126" y="66"/>
                    <a:pt x="126" y="47"/>
                  </a:cubicBezTo>
                  <a:cubicBezTo>
                    <a:pt x="126" y="34"/>
                    <a:pt x="102" y="20"/>
                    <a:pt x="65" y="12"/>
                  </a:cubicBezTo>
                  <a:cubicBezTo>
                    <a:pt x="62" y="12"/>
                    <a:pt x="60" y="8"/>
                    <a:pt x="60" y="5"/>
                  </a:cubicBezTo>
                  <a:cubicBezTo>
                    <a:pt x="61" y="2"/>
                    <a:pt x="64" y="0"/>
                    <a:pt x="67" y="0"/>
                  </a:cubicBezTo>
                  <a:cubicBezTo>
                    <a:pt x="112" y="10"/>
                    <a:pt x="138" y="27"/>
                    <a:pt x="138" y="47"/>
                  </a:cubicBezTo>
                  <a:cubicBezTo>
                    <a:pt x="138" y="80"/>
                    <a:pt x="71" y="99"/>
                    <a:pt x="6" y="101"/>
                  </a:cubicBezTo>
                  <a:cubicBezTo>
                    <a:pt x="6" y="101"/>
                    <a:pt x="6" y="101"/>
                    <a:pt x="6"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solidFill>
                  <a:srgbClr val="000000"/>
                </a:solidFill>
              </a:endParaRPr>
            </a:p>
          </p:txBody>
        </p:sp>
        <p:sp>
          <p:nvSpPr>
            <p:cNvPr id="35" name="Freeform 105">
              <a:extLst>
                <a:ext uri="{FF2B5EF4-FFF2-40B4-BE49-F238E27FC236}">
                  <a16:creationId xmlns:a16="http://schemas.microsoft.com/office/drawing/2014/main" id="{7358A900-5867-4C8D-8074-9A021A0AA477}"/>
                </a:ext>
              </a:extLst>
            </p:cNvPr>
            <p:cNvSpPr>
              <a:spLocks/>
            </p:cNvSpPr>
            <p:nvPr/>
          </p:nvSpPr>
          <p:spPr bwMode="auto">
            <a:xfrm>
              <a:off x="6824" y="2262"/>
              <a:ext cx="79" cy="112"/>
            </a:xfrm>
            <a:custGeom>
              <a:avLst/>
              <a:gdLst>
                <a:gd name="T0" fmla="*/ 7 w 54"/>
                <a:gd name="T1" fmla="*/ 76 h 76"/>
                <a:gd name="T2" fmla="*/ 1 w 54"/>
                <a:gd name="T3" fmla="*/ 73 h 76"/>
                <a:gd name="T4" fmla="*/ 4 w 54"/>
                <a:gd name="T5" fmla="*/ 65 h 76"/>
                <a:gd name="T6" fmla="*/ 39 w 54"/>
                <a:gd name="T7" fmla="*/ 44 h 76"/>
                <a:gd name="T8" fmla="*/ 14 w 54"/>
                <a:gd name="T9" fmla="*/ 10 h 76"/>
                <a:gd name="T10" fmla="*/ 15 w 54"/>
                <a:gd name="T11" fmla="*/ 2 h 76"/>
                <a:gd name="T12" fmla="*/ 24 w 54"/>
                <a:gd name="T13" fmla="*/ 3 h 76"/>
                <a:gd name="T14" fmla="*/ 53 w 54"/>
                <a:gd name="T15" fmla="*/ 42 h 76"/>
                <a:gd name="T16" fmla="*/ 54 w 54"/>
                <a:gd name="T17" fmla="*/ 47 h 76"/>
                <a:gd name="T18" fmla="*/ 51 w 54"/>
                <a:gd name="T19" fmla="*/ 51 h 76"/>
                <a:gd name="T20" fmla="*/ 10 w 54"/>
                <a:gd name="T21" fmla="*/ 75 h 76"/>
                <a:gd name="T22" fmla="*/ 7 w 54"/>
                <a:gd name="T23"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76">
                  <a:moveTo>
                    <a:pt x="7" y="76"/>
                  </a:moveTo>
                  <a:cubicBezTo>
                    <a:pt x="5" y="76"/>
                    <a:pt x="3" y="75"/>
                    <a:pt x="1" y="73"/>
                  </a:cubicBezTo>
                  <a:cubicBezTo>
                    <a:pt x="0" y="70"/>
                    <a:pt x="1" y="67"/>
                    <a:pt x="4" y="65"/>
                  </a:cubicBezTo>
                  <a:cubicBezTo>
                    <a:pt x="39" y="44"/>
                    <a:pt x="39" y="44"/>
                    <a:pt x="39" y="44"/>
                  </a:cubicBezTo>
                  <a:cubicBezTo>
                    <a:pt x="14" y="10"/>
                    <a:pt x="14" y="10"/>
                    <a:pt x="14" y="10"/>
                  </a:cubicBezTo>
                  <a:cubicBezTo>
                    <a:pt x="12" y="7"/>
                    <a:pt x="13" y="4"/>
                    <a:pt x="15" y="2"/>
                  </a:cubicBezTo>
                  <a:cubicBezTo>
                    <a:pt x="18" y="0"/>
                    <a:pt x="22" y="0"/>
                    <a:pt x="24" y="3"/>
                  </a:cubicBezTo>
                  <a:cubicBezTo>
                    <a:pt x="53" y="42"/>
                    <a:pt x="53" y="42"/>
                    <a:pt x="53" y="42"/>
                  </a:cubicBezTo>
                  <a:cubicBezTo>
                    <a:pt x="54" y="43"/>
                    <a:pt x="54" y="45"/>
                    <a:pt x="54" y="47"/>
                  </a:cubicBezTo>
                  <a:cubicBezTo>
                    <a:pt x="54" y="48"/>
                    <a:pt x="53" y="50"/>
                    <a:pt x="51" y="51"/>
                  </a:cubicBezTo>
                  <a:cubicBezTo>
                    <a:pt x="10" y="75"/>
                    <a:pt x="10" y="75"/>
                    <a:pt x="10" y="75"/>
                  </a:cubicBezTo>
                  <a:cubicBezTo>
                    <a:pt x="9" y="76"/>
                    <a:pt x="8" y="76"/>
                    <a:pt x="7"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solidFill>
                  <a:srgbClr val="000000"/>
                </a:solidFill>
              </a:endParaRPr>
            </a:p>
          </p:txBody>
        </p:sp>
      </p:grpSp>
      <p:sp>
        <p:nvSpPr>
          <p:cNvPr id="27" name="Titel 2">
            <a:extLst>
              <a:ext uri="{FF2B5EF4-FFF2-40B4-BE49-F238E27FC236}">
                <a16:creationId xmlns:a16="http://schemas.microsoft.com/office/drawing/2014/main" id="{0465902D-4C53-44A3-8AC6-F2BB5F253678}"/>
              </a:ext>
            </a:extLst>
          </p:cNvPr>
          <p:cNvSpPr txBox="1">
            <a:spLocks/>
          </p:cNvSpPr>
          <p:nvPr/>
        </p:nvSpPr>
        <p:spPr>
          <a:xfrm>
            <a:off x="853777" y="809454"/>
            <a:ext cx="78867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grpSp>
        <p:nvGrpSpPr>
          <p:cNvPr id="26" name="Group 71">
            <a:extLst>
              <a:ext uri="{FF2B5EF4-FFF2-40B4-BE49-F238E27FC236}">
                <a16:creationId xmlns:a16="http://schemas.microsoft.com/office/drawing/2014/main" id="{CD22897C-3CB8-43D3-B59E-6CBB3D593F3D}"/>
              </a:ext>
            </a:extLst>
          </p:cNvPr>
          <p:cNvGrpSpPr>
            <a:grpSpLocks noChangeAspect="1"/>
          </p:cNvGrpSpPr>
          <p:nvPr/>
        </p:nvGrpSpPr>
        <p:grpSpPr bwMode="auto">
          <a:xfrm>
            <a:off x="1585659" y="5951950"/>
            <a:ext cx="343953" cy="344761"/>
            <a:chOff x="350" y="1719"/>
            <a:chExt cx="426" cy="427"/>
          </a:xfrm>
          <a:solidFill>
            <a:schemeClr val="bg1">
              <a:lumMod val="50000"/>
            </a:schemeClr>
          </a:solidFill>
        </p:grpSpPr>
        <p:sp>
          <p:nvSpPr>
            <p:cNvPr id="28" name="Freeform 72">
              <a:extLst>
                <a:ext uri="{FF2B5EF4-FFF2-40B4-BE49-F238E27FC236}">
                  <a16:creationId xmlns:a16="http://schemas.microsoft.com/office/drawing/2014/main" id="{27926657-BB74-4273-B5E3-2D9C196C09CF}"/>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6" name="Freeform 73">
              <a:extLst>
                <a:ext uri="{FF2B5EF4-FFF2-40B4-BE49-F238E27FC236}">
                  <a16:creationId xmlns:a16="http://schemas.microsoft.com/office/drawing/2014/main" id="{13D11230-61A0-414E-B07B-8116670DF965}"/>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7" name="Freeform 74">
              <a:extLst>
                <a:ext uri="{FF2B5EF4-FFF2-40B4-BE49-F238E27FC236}">
                  <a16:creationId xmlns:a16="http://schemas.microsoft.com/office/drawing/2014/main" id="{C6D493CA-AC85-4B7B-8643-CCF06384A4EB}"/>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8" name="Freeform 75">
              <a:extLst>
                <a:ext uri="{FF2B5EF4-FFF2-40B4-BE49-F238E27FC236}">
                  <a16:creationId xmlns:a16="http://schemas.microsoft.com/office/drawing/2014/main" id="{25058EE2-A1A5-43CC-809D-4053B28323A7}"/>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9" name="Freeform 76">
              <a:extLst>
                <a:ext uri="{FF2B5EF4-FFF2-40B4-BE49-F238E27FC236}">
                  <a16:creationId xmlns:a16="http://schemas.microsoft.com/office/drawing/2014/main" id="{7CA1C617-9D82-420B-95A2-4EA34444E128}"/>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0" name="Freeform 77">
              <a:extLst>
                <a:ext uri="{FF2B5EF4-FFF2-40B4-BE49-F238E27FC236}">
                  <a16:creationId xmlns:a16="http://schemas.microsoft.com/office/drawing/2014/main" id="{FE5B9D9A-3425-4AAC-852E-83ABBDBCFEEC}"/>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1" name="Freeform 78">
              <a:extLst>
                <a:ext uri="{FF2B5EF4-FFF2-40B4-BE49-F238E27FC236}">
                  <a16:creationId xmlns:a16="http://schemas.microsoft.com/office/drawing/2014/main" id="{E491C227-5F38-4696-B0D3-75B05EE0CB1D}"/>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2" name="Freeform 79">
              <a:extLst>
                <a:ext uri="{FF2B5EF4-FFF2-40B4-BE49-F238E27FC236}">
                  <a16:creationId xmlns:a16="http://schemas.microsoft.com/office/drawing/2014/main" id="{8D39249C-9EFD-4D95-8316-CC5079C679C4}"/>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3" name="Freeform 80">
              <a:extLst>
                <a:ext uri="{FF2B5EF4-FFF2-40B4-BE49-F238E27FC236}">
                  <a16:creationId xmlns:a16="http://schemas.microsoft.com/office/drawing/2014/main" id="{C5BEEEBB-F658-4063-AB00-04A3B21A352F}"/>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4" name="Freeform 81">
              <a:extLst>
                <a:ext uri="{FF2B5EF4-FFF2-40B4-BE49-F238E27FC236}">
                  <a16:creationId xmlns:a16="http://schemas.microsoft.com/office/drawing/2014/main" id="{4A1CB3F1-20CA-4F1A-BEEF-2499605306D6}"/>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5" name="Freeform 82">
              <a:extLst>
                <a:ext uri="{FF2B5EF4-FFF2-40B4-BE49-F238E27FC236}">
                  <a16:creationId xmlns:a16="http://schemas.microsoft.com/office/drawing/2014/main" id="{495A7F1E-227F-4256-AB17-48C5C9DE5DEF}"/>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6" name="Freeform 83">
              <a:extLst>
                <a:ext uri="{FF2B5EF4-FFF2-40B4-BE49-F238E27FC236}">
                  <a16:creationId xmlns:a16="http://schemas.microsoft.com/office/drawing/2014/main" id="{7E0FB27B-B03F-4FD1-84CB-8BC7B0F328E3}"/>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47" name="TextBox 20">
            <a:extLst>
              <a:ext uri="{FF2B5EF4-FFF2-40B4-BE49-F238E27FC236}">
                <a16:creationId xmlns:a16="http://schemas.microsoft.com/office/drawing/2014/main" id="{4E5E0D50-4D15-49AD-9AEC-30A8ADEA3D5B}"/>
              </a:ext>
            </a:extLst>
          </p:cNvPr>
          <p:cNvSpPr txBox="1"/>
          <p:nvPr/>
        </p:nvSpPr>
        <p:spPr>
          <a:xfrm>
            <a:off x="1048280" y="6438094"/>
            <a:ext cx="2153678" cy="338554"/>
          </a:xfrm>
          <a:prstGeom prst="rect">
            <a:avLst/>
          </a:prstGeom>
          <a:noFill/>
        </p:spPr>
        <p:txBody>
          <a:bodyPr wrap="square" rtlCol="0">
            <a:spAutoFit/>
          </a:bodyPr>
          <a:lstStyle/>
          <a:p>
            <a:r>
              <a:rPr lang="nl-NL" sz="1600" dirty="0" smtClean="0">
                <a:solidFill>
                  <a:schemeClr val="bg1">
                    <a:lumMod val="50000"/>
                  </a:schemeClr>
                </a:solidFill>
              </a:rPr>
              <a:t>Klantkenmerken</a:t>
            </a:r>
            <a:endParaRPr lang="nl-NL" sz="1600" dirty="0">
              <a:solidFill>
                <a:schemeClr val="bg1">
                  <a:lumMod val="50000"/>
                </a:schemeClr>
              </a:solidFill>
            </a:endParaRPr>
          </a:p>
        </p:txBody>
      </p:sp>
      <p:sp>
        <p:nvSpPr>
          <p:cNvPr id="48" name="TextBox 21">
            <a:extLst>
              <a:ext uri="{FF2B5EF4-FFF2-40B4-BE49-F238E27FC236}">
                <a16:creationId xmlns:a16="http://schemas.microsoft.com/office/drawing/2014/main" id="{5E01F2E7-5617-41AD-B862-ECE932FDFDDD}"/>
              </a:ext>
            </a:extLst>
          </p:cNvPr>
          <p:cNvSpPr txBox="1"/>
          <p:nvPr/>
        </p:nvSpPr>
        <p:spPr>
          <a:xfrm>
            <a:off x="5042151" y="6441035"/>
            <a:ext cx="3126138" cy="338554"/>
          </a:xfrm>
          <a:prstGeom prst="rect">
            <a:avLst/>
          </a:prstGeom>
          <a:noFill/>
        </p:spPr>
        <p:txBody>
          <a:bodyPr wrap="square" rtlCol="0">
            <a:spAutoFit/>
          </a:bodyPr>
          <a:lstStyle/>
          <a:p>
            <a:pPr>
              <a:defRPr/>
            </a:pPr>
            <a:r>
              <a:rPr lang="nl-NL" sz="1600" dirty="0" smtClean="0">
                <a:solidFill>
                  <a:srgbClr val="FFFFFF">
                    <a:lumMod val="50000"/>
                  </a:srgbClr>
                </a:solidFill>
                <a:latin typeface="Avenir LT Std 35 Light"/>
              </a:rPr>
              <a:t>Communicatie</a:t>
            </a:r>
            <a:endParaRPr lang="nl-NL" sz="1600" dirty="0">
              <a:solidFill>
                <a:srgbClr val="FFFFFF">
                  <a:lumMod val="50000"/>
                </a:srgbClr>
              </a:solidFill>
              <a:latin typeface="Avenir LT Std 35 Light"/>
            </a:endParaRPr>
          </a:p>
        </p:txBody>
      </p:sp>
      <p:sp>
        <p:nvSpPr>
          <p:cNvPr id="54" name="TextBox 20">
            <a:extLst>
              <a:ext uri="{FF2B5EF4-FFF2-40B4-BE49-F238E27FC236}">
                <a16:creationId xmlns:a16="http://schemas.microsoft.com/office/drawing/2014/main" id="{9ABC2BE3-BA59-4B9C-B03C-D7F13FC9A7CA}"/>
              </a:ext>
            </a:extLst>
          </p:cNvPr>
          <p:cNvSpPr txBox="1"/>
          <p:nvPr/>
        </p:nvSpPr>
        <p:spPr>
          <a:xfrm>
            <a:off x="8168289" y="6430951"/>
            <a:ext cx="3528826" cy="338554"/>
          </a:xfrm>
          <a:prstGeom prst="rect">
            <a:avLst/>
          </a:prstGeom>
          <a:noFill/>
        </p:spPr>
        <p:txBody>
          <a:bodyPr wrap="square" rtlCol="0">
            <a:spAutoFit/>
          </a:bodyPr>
          <a:lstStyle/>
          <a:p>
            <a:pPr>
              <a:defRPr/>
            </a:pPr>
            <a:r>
              <a:rPr lang="nl-NL" sz="1600" dirty="0" smtClean="0">
                <a:solidFill>
                  <a:srgbClr val="FFFFFF">
                    <a:lumMod val="50000"/>
                  </a:srgbClr>
                </a:solidFill>
                <a:latin typeface="Avenir LT Std 35 Light"/>
              </a:rPr>
              <a:t>Gegevensuitwisseling</a:t>
            </a:r>
            <a:endParaRPr lang="nl-NL" sz="1600" dirty="0">
              <a:solidFill>
                <a:srgbClr val="FFFFFF">
                  <a:lumMod val="50000"/>
                </a:srgbClr>
              </a:solidFill>
              <a:latin typeface="Avenir LT Std 35 Light"/>
            </a:endParaRPr>
          </a:p>
        </p:txBody>
      </p:sp>
      <p:pic>
        <p:nvPicPr>
          <p:cNvPr id="14338"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3601" y="5971645"/>
            <a:ext cx="504825" cy="506413"/>
          </a:xfrm>
          <a:prstGeom prst="rect">
            <a:avLst/>
          </a:prstGeom>
          <a:noFill/>
          <a:extLst>
            <a:ext uri="{909E8E84-426E-40DD-AFC4-6F175D3DCCD1}">
              <a14:hiddenFill xmlns:a14="http://schemas.microsoft.com/office/drawing/2010/main">
                <a:solidFill>
                  <a:srgbClr val="FFFFFF"/>
                </a:solidFill>
              </a14:hiddenFill>
            </a:ext>
          </a:extLst>
        </p:spPr>
      </p:pic>
      <p:pic>
        <p:nvPicPr>
          <p:cNvPr id="14339" name="Freeform 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0570" y="5957906"/>
            <a:ext cx="495300" cy="5048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el 1"/>
          <p:cNvGraphicFramePr>
            <a:graphicFrameLocks noGrp="1"/>
          </p:cNvGraphicFramePr>
          <p:nvPr>
            <p:extLst>
              <p:ext uri="{D42A27DB-BD31-4B8C-83A1-F6EECF244321}">
                <p14:modId xmlns:p14="http://schemas.microsoft.com/office/powerpoint/2010/main" val="3985081838"/>
              </p:ext>
            </p:extLst>
          </p:nvPr>
        </p:nvGraphicFramePr>
        <p:xfrm>
          <a:off x="6480444" y="1276649"/>
          <a:ext cx="4211064" cy="4129092"/>
        </p:xfrm>
        <a:graphic>
          <a:graphicData uri="http://schemas.openxmlformats.org/drawingml/2006/table">
            <a:tbl>
              <a:tblPr firstRow="1" bandRow="1">
                <a:tableStyleId>{5C22544A-7EE6-4342-B048-85BDC9FD1C3A}</a:tableStyleId>
              </a:tblPr>
              <a:tblGrid>
                <a:gridCol w="4211064">
                  <a:extLst>
                    <a:ext uri="{9D8B030D-6E8A-4147-A177-3AD203B41FA5}">
                      <a16:colId xmlns:a16="http://schemas.microsoft.com/office/drawing/2014/main" val="308248939"/>
                    </a:ext>
                  </a:extLst>
                </a:gridCol>
              </a:tblGrid>
              <a:tr h="344091">
                <a:tc>
                  <a:txBody>
                    <a:bodyPr/>
                    <a:lstStyle/>
                    <a:p>
                      <a:r>
                        <a:rPr lang="nl-NL" sz="1400" dirty="0" smtClean="0"/>
                        <a:t>Onderwerpen interactie</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286846390"/>
                  </a:ext>
                </a:extLst>
              </a:tr>
              <a:tr h="344091">
                <a:tc>
                  <a:txBody>
                    <a:bodyPr/>
                    <a:lstStyle/>
                    <a:p>
                      <a:r>
                        <a:rPr lang="nl-NL" sz="1400" dirty="0" smtClean="0"/>
                        <a:t>Aanvraag &amp; wijziging recht / hoogte op uitkering</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97261385"/>
                  </a:ext>
                </a:extLst>
              </a:tr>
              <a:tr h="344091">
                <a:tc>
                  <a:txBody>
                    <a:bodyPr/>
                    <a:lstStyle/>
                    <a:p>
                      <a:r>
                        <a:rPr lang="nl-NL" sz="1400" dirty="0" smtClean="0"/>
                        <a:t>Informeren rechten en plichten PW</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9752896"/>
                  </a:ext>
                </a:extLst>
              </a:tr>
              <a:tr h="344091">
                <a:tc>
                  <a:txBody>
                    <a:bodyPr/>
                    <a:lstStyle/>
                    <a:p>
                      <a:r>
                        <a:rPr lang="nl-NL" sz="1400" dirty="0" smtClean="0"/>
                        <a:t>Wijziging inkomen</a:t>
                      </a:r>
                      <a:r>
                        <a:rPr lang="nl-NL" sz="1400" baseline="0" dirty="0" smtClean="0"/>
                        <a:t> (uitstroom, parttime werk)</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41416758"/>
                  </a:ext>
                </a:extLst>
              </a:tr>
              <a:tr h="344091">
                <a:tc>
                  <a:txBody>
                    <a:bodyPr/>
                    <a:lstStyle/>
                    <a:p>
                      <a:r>
                        <a:rPr lang="nl-NL" sz="1400" dirty="0" smtClean="0"/>
                        <a:t>Aanvraag</a:t>
                      </a:r>
                      <a:r>
                        <a:rPr lang="nl-NL" sz="1400" baseline="0" dirty="0" smtClean="0"/>
                        <a:t> bijzondere bijstand</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3610664"/>
                  </a:ext>
                </a:extLst>
              </a:tr>
              <a:tr h="344091">
                <a:tc>
                  <a:txBody>
                    <a:bodyPr/>
                    <a:lstStyle/>
                    <a:p>
                      <a:r>
                        <a:rPr lang="nl-NL" sz="1400" dirty="0" smtClean="0"/>
                        <a:t>Handhaving &amp; maatregel</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09590207"/>
                  </a:ext>
                </a:extLst>
              </a:tr>
              <a:tr h="344091">
                <a:tc>
                  <a:txBody>
                    <a:bodyPr/>
                    <a:lstStyle/>
                    <a:p>
                      <a:r>
                        <a:rPr lang="nl-NL" sz="1400" dirty="0" smtClean="0"/>
                        <a:t>Inhouden vaste lasten</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51808902"/>
                  </a:ext>
                </a:extLst>
              </a:tr>
              <a:tr h="344091">
                <a:tc>
                  <a:txBody>
                    <a:bodyPr/>
                    <a:lstStyle/>
                    <a:p>
                      <a:r>
                        <a:rPr lang="nl-NL" sz="1400" dirty="0" smtClean="0"/>
                        <a:t>Schulden en betalingsachterstanden</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9510771"/>
                  </a:ext>
                </a:extLst>
              </a:tr>
              <a:tr h="344091">
                <a:tc>
                  <a:txBody>
                    <a:bodyPr/>
                    <a:lstStyle/>
                    <a:p>
                      <a:r>
                        <a:rPr lang="nl-NL" sz="1400" dirty="0" smtClean="0"/>
                        <a:t>Armoede voorzieningen</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17636657"/>
                  </a:ext>
                </a:extLst>
              </a:tr>
              <a:tr h="344091">
                <a:tc>
                  <a:txBody>
                    <a:bodyPr/>
                    <a:lstStyle/>
                    <a:p>
                      <a:r>
                        <a:rPr lang="nl-NL" sz="1400" dirty="0" smtClean="0"/>
                        <a:t>Regelen collectieve ziektekosten</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3446604"/>
                  </a:ext>
                </a:extLst>
              </a:tr>
              <a:tr h="344091">
                <a:tc>
                  <a:txBody>
                    <a:bodyPr/>
                    <a:lstStyle/>
                    <a:p>
                      <a:r>
                        <a:rPr lang="nl-NL" sz="1400" dirty="0" smtClean="0"/>
                        <a:t>Verblijf</a:t>
                      </a:r>
                      <a:r>
                        <a:rPr lang="nl-NL" sz="1400" baseline="0" dirty="0" smtClean="0"/>
                        <a:t> in buitenland detentie</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12828238"/>
                  </a:ext>
                </a:extLst>
              </a:tr>
              <a:tr h="344091">
                <a:tc>
                  <a:txBody>
                    <a:bodyPr/>
                    <a:lstStyle/>
                    <a:p>
                      <a:r>
                        <a:rPr lang="nl-NL" sz="1400" dirty="0" smtClean="0"/>
                        <a:t>Toekenning premie</a:t>
                      </a:r>
                      <a:r>
                        <a:rPr lang="nl-NL" sz="1400" baseline="0" dirty="0" smtClean="0"/>
                        <a:t> i.v.m. leerstages et cetera</a:t>
                      </a:r>
                      <a:endParaRPr lang="nl-NL" sz="14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5891492"/>
                  </a:ext>
                </a:extLst>
              </a:tr>
            </a:tbl>
          </a:graphicData>
        </a:graphic>
      </p:graphicFrame>
    </p:spTree>
    <p:extLst>
      <p:ext uri="{BB962C8B-B14F-4D97-AF65-F5344CB8AC3E}">
        <p14:creationId xmlns:p14="http://schemas.microsoft.com/office/powerpoint/2010/main" val="4040524757"/>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Integratie Werk &amp; Inkomen</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847466" y="2634655"/>
            <a:ext cx="4335586" cy="1343788"/>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a:tabLst>
                <a:tab pos="231775" algn="l"/>
              </a:tabLst>
              <a:defRPr/>
            </a:pPr>
            <a:r>
              <a:rPr lang="nl-NL" sz="1400" dirty="0">
                <a:solidFill>
                  <a:prstClr val="black"/>
                </a:solidFill>
                <a:cs typeface="Arial" panose="020B0604020202020204" pitchFamily="34" charset="0"/>
              </a:rPr>
              <a:t>Samenwerking tussen </a:t>
            </a:r>
            <a:r>
              <a:rPr lang="nl-NL" sz="1400" dirty="0" smtClean="0">
                <a:solidFill>
                  <a:prstClr val="black"/>
                </a:solidFill>
                <a:cs typeface="Arial" panose="020B0604020202020204" pitchFamily="34" charset="0"/>
              </a:rPr>
              <a:t>professionals van W &amp; I moet </a:t>
            </a:r>
            <a:r>
              <a:rPr lang="nl-NL" sz="1400" dirty="0">
                <a:solidFill>
                  <a:prstClr val="black"/>
                </a:solidFill>
                <a:cs typeface="Arial" panose="020B0604020202020204" pitchFamily="34" charset="0"/>
              </a:rPr>
              <a:t>worden ondersteund door </a:t>
            </a:r>
            <a:r>
              <a:rPr lang="nl-NL" sz="1400" dirty="0" smtClean="0">
                <a:solidFill>
                  <a:prstClr val="black"/>
                </a:solidFill>
                <a:cs typeface="Arial" panose="020B0604020202020204" pitchFamily="34" charset="0"/>
              </a:rPr>
              <a:t>optimale </a:t>
            </a:r>
            <a:r>
              <a:rPr lang="nl-NL" sz="1400" dirty="0">
                <a:solidFill>
                  <a:prstClr val="black"/>
                </a:solidFill>
                <a:cs typeface="Arial" panose="020B0604020202020204" pitchFamily="34" charset="0"/>
              </a:rPr>
              <a:t>communicatiemiddelen. Versturen van berichten, delen van documenten en acties/ opdrachten uitzetten.</a:t>
            </a:r>
            <a:endParaRPr lang="en-US" sz="1400" dirty="0">
              <a:solidFill>
                <a:srgbClr val="000000"/>
              </a:solidFill>
              <a:cs typeface="Arial" panose="020B0604020202020204"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891047" y="1175650"/>
            <a:ext cx="4335586" cy="1309404"/>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a:tabLst>
                <a:tab pos="231775" algn="l"/>
              </a:tabLst>
              <a:defRPr/>
            </a:pPr>
            <a:r>
              <a:rPr lang="en-US" sz="1400" dirty="0">
                <a:solidFill>
                  <a:srgbClr val="000000"/>
                </a:solidFill>
                <a:cs typeface="Arial" panose="020B0604020202020204" pitchFamily="34" charset="0"/>
              </a:rPr>
              <a:t>Uitgangspunt van de samenwerking is dat </a:t>
            </a:r>
            <a:r>
              <a:rPr lang="en-US" sz="1400" dirty="0" smtClean="0">
                <a:solidFill>
                  <a:srgbClr val="000000"/>
                </a:solidFill>
                <a:cs typeface="Arial" panose="020B0604020202020204" pitchFamily="34" charset="0"/>
              </a:rPr>
              <a:t>de professionals van W &amp; I </a:t>
            </a:r>
            <a:r>
              <a:rPr lang="en-US" sz="1400" dirty="0">
                <a:solidFill>
                  <a:srgbClr val="000000"/>
                </a:solidFill>
                <a:cs typeface="Arial" panose="020B0604020202020204" pitchFamily="34" charset="0"/>
              </a:rPr>
              <a:t>over dezelfde informatie beschikken zodat ze hun taken op elkaar kunnen afstemmen</a:t>
            </a:r>
            <a:r>
              <a:rPr lang="en-US" sz="1400" dirty="0" smtClean="0">
                <a:solidFill>
                  <a:srgbClr val="000000"/>
                </a:solidFill>
                <a:cs typeface="Arial" panose="020B0604020202020204" pitchFamily="34" charset="0"/>
              </a:rPr>
              <a:t>. Er zijn gedeelde klantkenmerken waarin beide professionals inzicht hebben en informatie kunnen toevoegen.</a:t>
            </a:r>
            <a:endParaRPr lang="en-US" sz="1400" dirty="0">
              <a:solidFill>
                <a:srgbClr val="000000"/>
              </a:solidFill>
              <a:cs typeface="Arial" panose="020B0604020202020204" pitchFamily="34" charset="0"/>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342135"/>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41776" y="3720944"/>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353395" y="1174320"/>
            <a:ext cx="0" cy="5436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642140" y="1168358"/>
            <a:ext cx="1406589" cy="1309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1" i="0" u="none" strike="noStrike" kern="1200" cap="none" spc="0" normalizeH="0" baseline="0" noProof="0" dirty="0">
                <a:ln>
                  <a:noFill/>
                </a:ln>
                <a:solidFill>
                  <a:srgbClr val="FFFFFF"/>
                </a:solidFill>
                <a:effectLst/>
                <a:uLnTx/>
                <a:uFillTx/>
                <a:latin typeface="Avenir LT Std 35 Light"/>
                <a:ea typeface="+mn-ea"/>
                <a:cs typeface="+mn-cs"/>
              </a:rPr>
              <a:t>Klant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1" i="0" u="none" strike="noStrike" kern="1200" cap="none" spc="0" normalizeH="0" baseline="0" noProof="0" dirty="0" smtClean="0">
                <a:ln>
                  <a:noFill/>
                </a:ln>
                <a:solidFill>
                  <a:srgbClr val="FFFFFF"/>
                </a:solidFill>
                <a:effectLst/>
                <a:uLnTx/>
                <a:uFillTx/>
                <a:latin typeface="Avenir LT Std 35 Light"/>
                <a:ea typeface="+mn-ea"/>
                <a:cs typeface="+mn-cs"/>
              </a:rPr>
              <a:t>kenmerken</a:t>
            </a:r>
            <a:endParaRPr kumimoji="0" lang="nl-NL"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02" name="Rectangle 101">
            <a:extLst>
              <a:ext uri="{FF2B5EF4-FFF2-40B4-BE49-F238E27FC236}">
                <a16:creationId xmlns:a16="http://schemas.microsoft.com/office/drawing/2014/main" id="{63205422-AC32-45DC-B723-E0471362C5B3}"/>
              </a:ext>
            </a:extLst>
          </p:cNvPr>
          <p:cNvSpPr/>
          <p:nvPr/>
        </p:nvSpPr>
        <p:spPr>
          <a:xfrm>
            <a:off x="654255" y="2634655"/>
            <a:ext cx="1383091" cy="13437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1" i="0" u="none" strike="noStrike" kern="1200" cap="none" spc="0" normalizeH="0" baseline="0" noProof="0" dirty="0" smtClean="0">
                <a:ln>
                  <a:noFill/>
                </a:ln>
                <a:solidFill>
                  <a:srgbClr val="FFFFFF"/>
                </a:solidFill>
                <a:effectLst/>
                <a:uLnTx/>
                <a:uFillTx/>
                <a:latin typeface="Avenir LT Std 35 Light"/>
                <a:ea typeface="+mn-ea"/>
                <a:cs typeface="+mn-cs"/>
              </a:rPr>
              <a:t>Commu-nicatie</a:t>
            </a:r>
            <a:endParaRPr kumimoji="0" lang="nl-NL" b="1" i="0" u="none" strike="noStrike" kern="1200" cap="none" spc="0" normalizeH="0" baseline="0" noProof="0" dirty="0">
              <a:ln>
                <a:noFill/>
              </a:ln>
              <a:solidFill>
                <a:srgbClr val="FFFFFF"/>
              </a:solidFill>
              <a:effectLst/>
              <a:uLnTx/>
              <a:uFillTx/>
              <a:latin typeface="Avenir LT Std 35 Light"/>
              <a:ea typeface="+mn-ea"/>
              <a:cs typeface="+mn-cs"/>
            </a:endParaRPr>
          </a:p>
        </p:txBody>
      </p:sp>
      <p:grpSp>
        <p:nvGrpSpPr>
          <p:cNvPr id="160" name="Group 12">
            <a:extLst>
              <a:ext uri="{FF2B5EF4-FFF2-40B4-BE49-F238E27FC236}">
                <a16:creationId xmlns:a16="http://schemas.microsoft.com/office/drawing/2014/main" id="{A6AF317E-D415-410C-B9C1-0A8EB572D373}"/>
              </a:ext>
            </a:extLst>
          </p:cNvPr>
          <p:cNvGrpSpPr>
            <a:grpSpLocks noChangeAspect="1"/>
          </p:cNvGrpSpPr>
          <p:nvPr/>
        </p:nvGrpSpPr>
        <p:grpSpPr bwMode="auto">
          <a:xfrm>
            <a:off x="6707004" y="1879973"/>
            <a:ext cx="297492" cy="236039"/>
            <a:chOff x="1367" y="483"/>
            <a:chExt cx="426" cy="338"/>
          </a:xfrm>
          <a:solidFill>
            <a:srgbClr val="FF0000"/>
          </a:solidFill>
        </p:grpSpPr>
        <p:sp>
          <p:nvSpPr>
            <p:cNvPr id="161" name="Freeform 13">
              <a:extLst>
                <a:ext uri="{FF2B5EF4-FFF2-40B4-BE49-F238E27FC236}">
                  <a16:creationId xmlns:a16="http://schemas.microsoft.com/office/drawing/2014/main" id="{4F0B88FE-2C6A-4FB6-B123-21D0645E1DB8}"/>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2" name="Freeform 14">
              <a:extLst>
                <a:ext uri="{FF2B5EF4-FFF2-40B4-BE49-F238E27FC236}">
                  <a16:creationId xmlns:a16="http://schemas.microsoft.com/office/drawing/2014/main" id="{6C63706E-7A83-471E-933E-479593FAA102}"/>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3" name="Freeform 15">
              <a:extLst>
                <a:ext uri="{FF2B5EF4-FFF2-40B4-BE49-F238E27FC236}">
                  <a16:creationId xmlns:a16="http://schemas.microsoft.com/office/drawing/2014/main" id="{57E3A204-C83E-49BB-87BC-7530A97341B4}"/>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4" name="Freeform 16">
              <a:extLst>
                <a:ext uri="{FF2B5EF4-FFF2-40B4-BE49-F238E27FC236}">
                  <a16:creationId xmlns:a16="http://schemas.microsoft.com/office/drawing/2014/main" id="{198DE532-A5B7-495D-8AAB-1275B66ECC4F}"/>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238" name="Freeform 43">
            <a:extLst>
              <a:ext uri="{FF2B5EF4-FFF2-40B4-BE49-F238E27FC236}">
                <a16:creationId xmlns:a16="http://schemas.microsoft.com/office/drawing/2014/main" id="{22584C69-2495-48A3-888E-DA7E4AED497B}"/>
              </a:ext>
            </a:extLst>
          </p:cNvPr>
          <p:cNvSpPr>
            <a:spLocks noChangeAspect="1" noEditPoints="1"/>
          </p:cNvSpPr>
          <p:nvPr/>
        </p:nvSpPr>
        <p:spPr bwMode="auto">
          <a:xfrm>
            <a:off x="6720752" y="2268651"/>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242" name="Table 4">
            <a:extLst>
              <a:ext uri="{FF2B5EF4-FFF2-40B4-BE49-F238E27FC236}">
                <a16:creationId xmlns:a16="http://schemas.microsoft.com/office/drawing/2014/main" id="{D8556D5A-9CB9-4EFC-9CE6-61BB8FD9E19E}"/>
              </a:ext>
            </a:extLst>
          </p:cNvPr>
          <p:cNvGraphicFramePr>
            <a:graphicFrameLocks noGrp="1"/>
          </p:cNvGraphicFramePr>
          <p:nvPr>
            <p:extLst>
              <p:ext uri="{D42A27DB-BD31-4B8C-83A1-F6EECF244321}">
                <p14:modId xmlns:p14="http://schemas.microsoft.com/office/powerpoint/2010/main" val="2325122734"/>
              </p:ext>
            </p:extLst>
          </p:nvPr>
        </p:nvGraphicFramePr>
        <p:xfrm>
          <a:off x="6578593" y="1154112"/>
          <a:ext cx="5458030" cy="1860461"/>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“Integratie Werk &amp; Inkomen”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solidFill>
                            <a:schemeClr val="tx1"/>
                          </a:solidFill>
                          <a:latin typeface="+mn-lt"/>
                        </a:rPr>
                        <a:t>Integrale en digitale omgeving</a:t>
                      </a:r>
                      <a:endParaRPr lang="en-US" sz="1400" dirty="0">
                        <a:solidFill>
                          <a:schemeClr val="tx1"/>
                        </a:solidFill>
                        <a:latin typeface="+mn-lt"/>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28013031"/>
                  </a:ext>
                </a:extLst>
              </a:tr>
              <a:tr h="4163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34528250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43723254"/>
                  </a:ext>
                </a:extLst>
              </a:tr>
            </a:tbl>
          </a:graphicData>
        </a:graphic>
      </p:graphicFrame>
      <p:sp>
        <p:nvSpPr>
          <p:cNvPr id="89" name="Freeform 144">
            <a:extLst>
              <a:ext uri="{FF2B5EF4-FFF2-40B4-BE49-F238E27FC236}">
                <a16:creationId xmlns:a16="http://schemas.microsoft.com/office/drawing/2014/main" id="{650897D3-00A7-4830-995E-7A3B3AAB1E41}"/>
              </a:ext>
            </a:extLst>
          </p:cNvPr>
          <p:cNvSpPr>
            <a:spLocks/>
          </p:cNvSpPr>
          <p:nvPr/>
        </p:nvSpPr>
        <p:spPr bwMode="auto">
          <a:xfrm>
            <a:off x="10895879" y="194101"/>
            <a:ext cx="274440" cy="529622"/>
          </a:xfrm>
          <a:custGeom>
            <a:avLst/>
            <a:gdLst>
              <a:gd name="T0" fmla="*/ 116 w 154"/>
              <a:gd name="T1" fmla="*/ 167 h 297"/>
              <a:gd name="T2" fmla="*/ 83 w 154"/>
              <a:gd name="T3" fmla="*/ 119 h 297"/>
              <a:gd name="T4" fmla="*/ 83 w 154"/>
              <a:gd name="T5" fmla="*/ 18 h 297"/>
              <a:gd name="T6" fmla="*/ 83 w 154"/>
              <a:gd name="T7" fmla="*/ 17 h 297"/>
              <a:gd name="T8" fmla="*/ 83 w 154"/>
              <a:gd name="T9" fmla="*/ 17 h 297"/>
              <a:gd name="T10" fmla="*/ 109 w 154"/>
              <a:gd name="T11" fmla="*/ 34 h 297"/>
              <a:gd name="T12" fmla="*/ 118 w 154"/>
              <a:gd name="T13" fmla="*/ 33 h 297"/>
              <a:gd name="T14" fmla="*/ 119 w 154"/>
              <a:gd name="T15" fmla="*/ 30 h 297"/>
              <a:gd name="T16" fmla="*/ 116 w 154"/>
              <a:gd name="T17" fmla="*/ 25 h 297"/>
              <a:gd name="T18" fmla="*/ 80 w 154"/>
              <a:gd name="T19" fmla="*/ 1 h 297"/>
              <a:gd name="T20" fmla="*/ 80 w 154"/>
              <a:gd name="T21" fmla="*/ 1 h 297"/>
              <a:gd name="T22" fmla="*/ 80 w 154"/>
              <a:gd name="T23" fmla="*/ 1 h 297"/>
              <a:gd name="T24" fmla="*/ 80 w 154"/>
              <a:gd name="T25" fmla="*/ 1 h 297"/>
              <a:gd name="T26" fmla="*/ 79 w 154"/>
              <a:gd name="T27" fmla="*/ 0 h 297"/>
              <a:gd name="T28" fmla="*/ 79 w 154"/>
              <a:gd name="T29" fmla="*/ 0 h 297"/>
              <a:gd name="T30" fmla="*/ 77 w 154"/>
              <a:gd name="T31" fmla="*/ 0 h 297"/>
              <a:gd name="T32" fmla="*/ 77 w 154"/>
              <a:gd name="T33" fmla="*/ 0 h 297"/>
              <a:gd name="T34" fmla="*/ 76 w 154"/>
              <a:gd name="T35" fmla="*/ 0 h 297"/>
              <a:gd name="T36" fmla="*/ 75 w 154"/>
              <a:gd name="T37" fmla="*/ 0 h 297"/>
              <a:gd name="T38" fmla="*/ 74 w 154"/>
              <a:gd name="T39" fmla="*/ 1 h 297"/>
              <a:gd name="T40" fmla="*/ 74 w 154"/>
              <a:gd name="T41" fmla="*/ 1 h 297"/>
              <a:gd name="T42" fmla="*/ 74 w 154"/>
              <a:gd name="T43" fmla="*/ 1 h 297"/>
              <a:gd name="T44" fmla="*/ 74 w 154"/>
              <a:gd name="T45" fmla="*/ 1 h 297"/>
              <a:gd name="T46" fmla="*/ 38 w 154"/>
              <a:gd name="T47" fmla="*/ 25 h 297"/>
              <a:gd name="T48" fmla="*/ 37 w 154"/>
              <a:gd name="T49" fmla="*/ 33 h 297"/>
              <a:gd name="T50" fmla="*/ 45 w 154"/>
              <a:gd name="T51" fmla="*/ 34 h 297"/>
              <a:gd name="T52" fmla="*/ 71 w 154"/>
              <a:gd name="T53" fmla="*/ 17 h 297"/>
              <a:gd name="T54" fmla="*/ 71 w 154"/>
              <a:gd name="T55" fmla="*/ 17 h 297"/>
              <a:gd name="T56" fmla="*/ 71 w 154"/>
              <a:gd name="T57" fmla="*/ 18 h 297"/>
              <a:gd name="T58" fmla="*/ 71 w 154"/>
              <a:gd name="T59" fmla="*/ 119 h 297"/>
              <a:gd name="T60" fmla="*/ 38 w 154"/>
              <a:gd name="T61" fmla="*/ 167 h 297"/>
              <a:gd name="T62" fmla="*/ 0 w 154"/>
              <a:gd name="T63" fmla="*/ 226 h 297"/>
              <a:gd name="T64" fmla="*/ 0 w 154"/>
              <a:gd name="T65" fmla="*/ 255 h 297"/>
              <a:gd name="T66" fmla="*/ 0 w 154"/>
              <a:gd name="T67" fmla="*/ 280 h 297"/>
              <a:gd name="T68" fmla="*/ 0 w 154"/>
              <a:gd name="T69" fmla="*/ 291 h 297"/>
              <a:gd name="T70" fmla="*/ 6 w 154"/>
              <a:gd name="T71" fmla="*/ 297 h 297"/>
              <a:gd name="T72" fmla="*/ 12 w 154"/>
              <a:gd name="T73" fmla="*/ 291 h 297"/>
              <a:gd name="T74" fmla="*/ 12 w 154"/>
              <a:gd name="T75" fmla="*/ 280 h 297"/>
              <a:gd name="T76" fmla="*/ 12 w 154"/>
              <a:gd name="T77" fmla="*/ 280 h 297"/>
              <a:gd name="T78" fmla="*/ 12 w 154"/>
              <a:gd name="T79" fmla="*/ 226 h 297"/>
              <a:gd name="T80" fmla="*/ 45 w 154"/>
              <a:gd name="T81" fmla="*/ 177 h 297"/>
              <a:gd name="T82" fmla="*/ 77 w 154"/>
              <a:gd name="T83" fmla="*/ 146 h 297"/>
              <a:gd name="T84" fmla="*/ 109 w 154"/>
              <a:gd name="T85" fmla="*/ 177 h 297"/>
              <a:gd name="T86" fmla="*/ 142 w 154"/>
              <a:gd name="T87" fmla="*/ 226 h 297"/>
              <a:gd name="T88" fmla="*/ 142 w 154"/>
              <a:gd name="T89" fmla="*/ 280 h 297"/>
              <a:gd name="T90" fmla="*/ 142 w 154"/>
              <a:gd name="T91" fmla="*/ 280 h 297"/>
              <a:gd name="T92" fmla="*/ 142 w 154"/>
              <a:gd name="T93" fmla="*/ 291 h 297"/>
              <a:gd name="T94" fmla="*/ 148 w 154"/>
              <a:gd name="T95" fmla="*/ 297 h 297"/>
              <a:gd name="T96" fmla="*/ 154 w 154"/>
              <a:gd name="T97" fmla="*/ 291 h 297"/>
              <a:gd name="T98" fmla="*/ 154 w 154"/>
              <a:gd name="T99" fmla="*/ 280 h 297"/>
              <a:gd name="T100" fmla="*/ 154 w 154"/>
              <a:gd name="T101" fmla="*/ 255 h 297"/>
              <a:gd name="T102" fmla="*/ 154 w 154"/>
              <a:gd name="T103" fmla="*/ 226 h 297"/>
              <a:gd name="T104" fmla="*/ 116 w 154"/>
              <a:gd name="T105" fmla="*/ 16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4" h="297">
                <a:moveTo>
                  <a:pt x="116" y="167"/>
                </a:moveTo>
                <a:cubicBezTo>
                  <a:pt x="98" y="156"/>
                  <a:pt x="83" y="146"/>
                  <a:pt x="83" y="119"/>
                </a:cubicBezTo>
                <a:cubicBezTo>
                  <a:pt x="83" y="18"/>
                  <a:pt x="83" y="18"/>
                  <a:pt x="83" y="18"/>
                </a:cubicBezTo>
                <a:cubicBezTo>
                  <a:pt x="83" y="18"/>
                  <a:pt x="83" y="17"/>
                  <a:pt x="83" y="17"/>
                </a:cubicBezTo>
                <a:cubicBezTo>
                  <a:pt x="83" y="17"/>
                  <a:pt x="83" y="17"/>
                  <a:pt x="83" y="17"/>
                </a:cubicBezTo>
                <a:cubicBezTo>
                  <a:pt x="109" y="34"/>
                  <a:pt x="109" y="34"/>
                  <a:pt x="109" y="34"/>
                </a:cubicBezTo>
                <a:cubicBezTo>
                  <a:pt x="112" y="36"/>
                  <a:pt x="116" y="36"/>
                  <a:pt x="118" y="33"/>
                </a:cubicBezTo>
                <a:cubicBezTo>
                  <a:pt x="118" y="32"/>
                  <a:pt x="119" y="31"/>
                  <a:pt x="119" y="30"/>
                </a:cubicBezTo>
                <a:cubicBezTo>
                  <a:pt x="119" y="28"/>
                  <a:pt x="118" y="26"/>
                  <a:pt x="116" y="25"/>
                </a:cubicBezTo>
                <a:cubicBezTo>
                  <a:pt x="80" y="1"/>
                  <a:pt x="80" y="1"/>
                  <a:pt x="80" y="1"/>
                </a:cubicBezTo>
                <a:cubicBezTo>
                  <a:pt x="80" y="1"/>
                  <a:pt x="80" y="1"/>
                  <a:pt x="80" y="1"/>
                </a:cubicBezTo>
                <a:cubicBezTo>
                  <a:pt x="80" y="1"/>
                  <a:pt x="80" y="1"/>
                  <a:pt x="80" y="1"/>
                </a:cubicBezTo>
                <a:cubicBezTo>
                  <a:pt x="80" y="1"/>
                  <a:pt x="80" y="1"/>
                  <a:pt x="80" y="1"/>
                </a:cubicBezTo>
                <a:cubicBezTo>
                  <a:pt x="80" y="1"/>
                  <a:pt x="79" y="0"/>
                  <a:pt x="79" y="0"/>
                </a:cubicBezTo>
                <a:cubicBezTo>
                  <a:pt x="79" y="0"/>
                  <a:pt x="79" y="0"/>
                  <a:pt x="79" y="0"/>
                </a:cubicBezTo>
                <a:cubicBezTo>
                  <a:pt x="78" y="0"/>
                  <a:pt x="78" y="0"/>
                  <a:pt x="77" y="0"/>
                </a:cubicBezTo>
                <a:cubicBezTo>
                  <a:pt x="77" y="0"/>
                  <a:pt x="77" y="0"/>
                  <a:pt x="77" y="0"/>
                </a:cubicBezTo>
                <a:cubicBezTo>
                  <a:pt x="76" y="0"/>
                  <a:pt x="76" y="0"/>
                  <a:pt x="76" y="0"/>
                </a:cubicBezTo>
                <a:cubicBezTo>
                  <a:pt x="75" y="0"/>
                  <a:pt x="75" y="0"/>
                  <a:pt x="75" y="0"/>
                </a:cubicBezTo>
                <a:cubicBezTo>
                  <a:pt x="75" y="0"/>
                  <a:pt x="74" y="1"/>
                  <a:pt x="74" y="1"/>
                </a:cubicBezTo>
                <a:cubicBezTo>
                  <a:pt x="74" y="1"/>
                  <a:pt x="74" y="1"/>
                  <a:pt x="74" y="1"/>
                </a:cubicBezTo>
                <a:cubicBezTo>
                  <a:pt x="74" y="1"/>
                  <a:pt x="74" y="1"/>
                  <a:pt x="74" y="1"/>
                </a:cubicBezTo>
                <a:cubicBezTo>
                  <a:pt x="74" y="1"/>
                  <a:pt x="74" y="1"/>
                  <a:pt x="74" y="1"/>
                </a:cubicBezTo>
                <a:cubicBezTo>
                  <a:pt x="38" y="25"/>
                  <a:pt x="38" y="25"/>
                  <a:pt x="38" y="25"/>
                </a:cubicBezTo>
                <a:cubicBezTo>
                  <a:pt x="35" y="26"/>
                  <a:pt x="35" y="30"/>
                  <a:pt x="37" y="33"/>
                </a:cubicBezTo>
                <a:cubicBezTo>
                  <a:pt x="38" y="36"/>
                  <a:pt x="42" y="36"/>
                  <a:pt x="45" y="34"/>
                </a:cubicBezTo>
                <a:cubicBezTo>
                  <a:pt x="71" y="17"/>
                  <a:pt x="71" y="17"/>
                  <a:pt x="71" y="17"/>
                </a:cubicBezTo>
                <a:cubicBezTo>
                  <a:pt x="71" y="17"/>
                  <a:pt x="71" y="17"/>
                  <a:pt x="71" y="17"/>
                </a:cubicBezTo>
                <a:cubicBezTo>
                  <a:pt x="71" y="17"/>
                  <a:pt x="71" y="18"/>
                  <a:pt x="71" y="18"/>
                </a:cubicBezTo>
                <a:cubicBezTo>
                  <a:pt x="71" y="119"/>
                  <a:pt x="71" y="119"/>
                  <a:pt x="71" y="119"/>
                </a:cubicBezTo>
                <a:cubicBezTo>
                  <a:pt x="71" y="146"/>
                  <a:pt x="56" y="156"/>
                  <a:pt x="38" y="167"/>
                </a:cubicBezTo>
                <a:cubicBezTo>
                  <a:pt x="20" y="179"/>
                  <a:pt x="0" y="193"/>
                  <a:pt x="0" y="226"/>
                </a:cubicBezTo>
                <a:cubicBezTo>
                  <a:pt x="0" y="255"/>
                  <a:pt x="0" y="255"/>
                  <a:pt x="0" y="255"/>
                </a:cubicBezTo>
                <a:cubicBezTo>
                  <a:pt x="0" y="280"/>
                  <a:pt x="0" y="280"/>
                  <a:pt x="0" y="280"/>
                </a:cubicBezTo>
                <a:cubicBezTo>
                  <a:pt x="0" y="291"/>
                  <a:pt x="0" y="291"/>
                  <a:pt x="0" y="291"/>
                </a:cubicBezTo>
                <a:cubicBezTo>
                  <a:pt x="0" y="294"/>
                  <a:pt x="3" y="297"/>
                  <a:pt x="6" y="297"/>
                </a:cubicBezTo>
                <a:cubicBezTo>
                  <a:pt x="9" y="297"/>
                  <a:pt x="12" y="294"/>
                  <a:pt x="12" y="291"/>
                </a:cubicBezTo>
                <a:cubicBezTo>
                  <a:pt x="12" y="280"/>
                  <a:pt x="12" y="280"/>
                  <a:pt x="12" y="280"/>
                </a:cubicBezTo>
                <a:cubicBezTo>
                  <a:pt x="12" y="280"/>
                  <a:pt x="12" y="280"/>
                  <a:pt x="12" y="280"/>
                </a:cubicBezTo>
                <a:cubicBezTo>
                  <a:pt x="12" y="226"/>
                  <a:pt x="12" y="226"/>
                  <a:pt x="12" y="226"/>
                </a:cubicBezTo>
                <a:cubicBezTo>
                  <a:pt x="12" y="199"/>
                  <a:pt x="27" y="189"/>
                  <a:pt x="45" y="177"/>
                </a:cubicBezTo>
                <a:cubicBezTo>
                  <a:pt x="57" y="169"/>
                  <a:pt x="70" y="161"/>
                  <a:pt x="77" y="146"/>
                </a:cubicBezTo>
                <a:cubicBezTo>
                  <a:pt x="84" y="161"/>
                  <a:pt x="97" y="169"/>
                  <a:pt x="109" y="177"/>
                </a:cubicBezTo>
                <a:cubicBezTo>
                  <a:pt x="127" y="189"/>
                  <a:pt x="142" y="199"/>
                  <a:pt x="142" y="226"/>
                </a:cubicBezTo>
                <a:cubicBezTo>
                  <a:pt x="142" y="280"/>
                  <a:pt x="142" y="280"/>
                  <a:pt x="142" y="280"/>
                </a:cubicBezTo>
                <a:cubicBezTo>
                  <a:pt x="142" y="280"/>
                  <a:pt x="142" y="280"/>
                  <a:pt x="142" y="280"/>
                </a:cubicBezTo>
                <a:cubicBezTo>
                  <a:pt x="142" y="291"/>
                  <a:pt x="142" y="291"/>
                  <a:pt x="142" y="291"/>
                </a:cubicBezTo>
                <a:cubicBezTo>
                  <a:pt x="142" y="294"/>
                  <a:pt x="145" y="297"/>
                  <a:pt x="148" y="297"/>
                </a:cubicBezTo>
                <a:cubicBezTo>
                  <a:pt x="152" y="297"/>
                  <a:pt x="154" y="294"/>
                  <a:pt x="154" y="291"/>
                </a:cubicBezTo>
                <a:cubicBezTo>
                  <a:pt x="154" y="280"/>
                  <a:pt x="154" y="280"/>
                  <a:pt x="154" y="280"/>
                </a:cubicBezTo>
                <a:cubicBezTo>
                  <a:pt x="154" y="255"/>
                  <a:pt x="154" y="255"/>
                  <a:pt x="154" y="255"/>
                </a:cubicBezTo>
                <a:cubicBezTo>
                  <a:pt x="154" y="226"/>
                  <a:pt x="154" y="226"/>
                  <a:pt x="154" y="226"/>
                </a:cubicBezTo>
                <a:cubicBezTo>
                  <a:pt x="154" y="193"/>
                  <a:pt x="134" y="179"/>
                  <a:pt x="116" y="167"/>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0" name="Group 100">
            <a:extLst>
              <a:ext uri="{FF2B5EF4-FFF2-40B4-BE49-F238E27FC236}">
                <a16:creationId xmlns:a16="http://schemas.microsoft.com/office/drawing/2014/main" id="{134BAAD2-9B66-4ACB-A90A-1AB8AEDD07C6}"/>
              </a:ext>
            </a:extLst>
          </p:cNvPr>
          <p:cNvGrpSpPr>
            <a:grpSpLocks noChangeAspect="1"/>
          </p:cNvGrpSpPr>
          <p:nvPr/>
        </p:nvGrpSpPr>
        <p:grpSpPr bwMode="auto">
          <a:xfrm>
            <a:off x="11388884" y="245063"/>
            <a:ext cx="478760" cy="479886"/>
            <a:chOff x="6719" y="1948"/>
            <a:chExt cx="425" cy="426"/>
          </a:xfrm>
          <a:solidFill>
            <a:schemeClr val="bg1">
              <a:lumMod val="85000"/>
            </a:schemeClr>
          </a:solidFill>
        </p:grpSpPr>
        <p:sp>
          <p:nvSpPr>
            <p:cNvPr id="91" name="Freeform 101">
              <a:extLst>
                <a:ext uri="{FF2B5EF4-FFF2-40B4-BE49-F238E27FC236}">
                  <a16:creationId xmlns:a16="http://schemas.microsoft.com/office/drawing/2014/main" id="{D65524A0-92C7-49E8-A214-C1F5923DCF43}"/>
                </a:ext>
              </a:extLst>
            </p:cNvPr>
            <p:cNvSpPr>
              <a:spLocks noEditPoints="1"/>
            </p:cNvSpPr>
            <p:nvPr/>
          </p:nvSpPr>
          <p:spPr bwMode="auto">
            <a:xfrm>
              <a:off x="6870" y="1948"/>
              <a:ext cx="124" cy="124"/>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8" y="84"/>
                    <a:pt x="0" y="65"/>
                    <a:pt x="0" y="42"/>
                  </a:cubicBezTo>
                  <a:cubicBezTo>
                    <a:pt x="0" y="19"/>
                    <a:pt x="18" y="0"/>
                    <a:pt x="42" y="0"/>
                  </a:cubicBezTo>
                  <a:cubicBezTo>
                    <a:pt x="65" y="0"/>
                    <a:pt x="84" y="19"/>
                    <a:pt x="84" y="42"/>
                  </a:cubicBezTo>
                  <a:cubicBezTo>
                    <a:pt x="84" y="65"/>
                    <a:pt x="65" y="84"/>
                    <a:pt x="42" y="84"/>
                  </a:cubicBezTo>
                  <a:close/>
                  <a:moveTo>
                    <a:pt x="42" y="12"/>
                  </a:moveTo>
                  <a:cubicBezTo>
                    <a:pt x="25" y="12"/>
                    <a:pt x="12" y="26"/>
                    <a:pt x="12" y="42"/>
                  </a:cubicBezTo>
                  <a:cubicBezTo>
                    <a:pt x="12" y="59"/>
                    <a:pt x="25" y="72"/>
                    <a:pt x="42" y="72"/>
                  </a:cubicBezTo>
                  <a:cubicBezTo>
                    <a:pt x="58" y="72"/>
                    <a:pt x="72" y="59"/>
                    <a:pt x="72" y="42"/>
                  </a:cubicBezTo>
                  <a:cubicBezTo>
                    <a:pt x="72" y="26"/>
                    <a:pt x="58"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3" name="Freeform 102">
              <a:extLst>
                <a:ext uri="{FF2B5EF4-FFF2-40B4-BE49-F238E27FC236}">
                  <a16:creationId xmlns:a16="http://schemas.microsoft.com/office/drawing/2014/main" id="{A3BCB950-43FE-4FE5-B77E-BAE452E2CB70}"/>
                </a:ext>
              </a:extLst>
            </p:cNvPr>
            <p:cNvSpPr>
              <a:spLocks noEditPoints="1"/>
            </p:cNvSpPr>
            <p:nvPr/>
          </p:nvSpPr>
          <p:spPr bwMode="auto">
            <a:xfrm>
              <a:off x="6843" y="2090"/>
              <a:ext cx="177" cy="195"/>
            </a:xfrm>
            <a:custGeom>
              <a:avLst/>
              <a:gdLst>
                <a:gd name="T0" fmla="*/ 78 w 120"/>
                <a:gd name="T1" fmla="*/ 132 h 132"/>
                <a:gd name="T2" fmla="*/ 42 w 120"/>
                <a:gd name="T3" fmla="*/ 132 h 132"/>
                <a:gd name="T4" fmla="*/ 36 w 120"/>
                <a:gd name="T5" fmla="*/ 126 h 132"/>
                <a:gd name="T6" fmla="*/ 36 w 120"/>
                <a:gd name="T7" fmla="*/ 79 h 132"/>
                <a:gd name="T8" fmla="*/ 0 w 120"/>
                <a:gd name="T9" fmla="*/ 6 h 132"/>
                <a:gd name="T10" fmla="*/ 6 w 120"/>
                <a:gd name="T11" fmla="*/ 0 h 132"/>
                <a:gd name="T12" fmla="*/ 114 w 120"/>
                <a:gd name="T13" fmla="*/ 0 h 132"/>
                <a:gd name="T14" fmla="*/ 120 w 120"/>
                <a:gd name="T15" fmla="*/ 6 h 132"/>
                <a:gd name="T16" fmla="*/ 84 w 120"/>
                <a:gd name="T17" fmla="*/ 79 h 132"/>
                <a:gd name="T18" fmla="*/ 84 w 120"/>
                <a:gd name="T19" fmla="*/ 126 h 132"/>
                <a:gd name="T20" fmla="*/ 78 w 120"/>
                <a:gd name="T21" fmla="*/ 132 h 132"/>
                <a:gd name="T22" fmla="*/ 48 w 120"/>
                <a:gd name="T23" fmla="*/ 120 h 132"/>
                <a:gd name="T24" fmla="*/ 72 w 120"/>
                <a:gd name="T25" fmla="*/ 120 h 132"/>
                <a:gd name="T26" fmla="*/ 72 w 120"/>
                <a:gd name="T27" fmla="*/ 75 h 132"/>
                <a:gd name="T28" fmla="*/ 76 w 120"/>
                <a:gd name="T29" fmla="*/ 69 h 132"/>
                <a:gd name="T30" fmla="*/ 107 w 120"/>
                <a:gd name="T31" fmla="*/ 12 h 132"/>
                <a:gd name="T32" fmla="*/ 12 w 120"/>
                <a:gd name="T33" fmla="*/ 12 h 132"/>
                <a:gd name="T34" fmla="*/ 44 w 120"/>
                <a:gd name="T35" fmla="*/ 69 h 132"/>
                <a:gd name="T36" fmla="*/ 48 w 120"/>
                <a:gd name="T37" fmla="*/ 75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8" y="132"/>
                    <a:pt x="36" y="130"/>
                    <a:pt x="36" y="126"/>
                  </a:cubicBezTo>
                  <a:cubicBezTo>
                    <a:pt x="36" y="79"/>
                    <a:pt x="36" y="79"/>
                    <a:pt x="36" y="79"/>
                  </a:cubicBezTo>
                  <a:cubicBezTo>
                    <a:pt x="12" y="67"/>
                    <a:pt x="0" y="34"/>
                    <a:pt x="0" y="6"/>
                  </a:cubicBezTo>
                  <a:cubicBezTo>
                    <a:pt x="0" y="3"/>
                    <a:pt x="2" y="0"/>
                    <a:pt x="6" y="0"/>
                  </a:cubicBezTo>
                  <a:cubicBezTo>
                    <a:pt x="114" y="0"/>
                    <a:pt x="114" y="0"/>
                    <a:pt x="114" y="0"/>
                  </a:cubicBezTo>
                  <a:cubicBezTo>
                    <a:pt x="117" y="0"/>
                    <a:pt x="120" y="3"/>
                    <a:pt x="120" y="6"/>
                  </a:cubicBezTo>
                  <a:cubicBezTo>
                    <a:pt x="120" y="34"/>
                    <a:pt x="107" y="67"/>
                    <a:pt x="84" y="79"/>
                  </a:cubicBezTo>
                  <a:cubicBezTo>
                    <a:pt x="84" y="126"/>
                    <a:pt x="84" y="126"/>
                    <a:pt x="84" y="126"/>
                  </a:cubicBezTo>
                  <a:cubicBezTo>
                    <a:pt x="84" y="130"/>
                    <a:pt x="81" y="132"/>
                    <a:pt x="78" y="132"/>
                  </a:cubicBezTo>
                  <a:close/>
                  <a:moveTo>
                    <a:pt x="48" y="120"/>
                  </a:moveTo>
                  <a:cubicBezTo>
                    <a:pt x="72" y="120"/>
                    <a:pt x="72" y="120"/>
                    <a:pt x="72" y="120"/>
                  </a:cubicBezTo>
                  <a:cubicBezTo>
                    <a:pt x="72" y="75"/>
                    <a:pt x="72" y="75"/>
                    <a:pt x="72" y="75"/>
                  </a:cubicBezTo>
                  <a:cubicBezTo>
                    <a:pt x="72" y="72"/>
                    <a:pt x="73" y="70"/>
                    <a:pt x="76" y="69"/>
                  </a:cubicBezTo>
                  <a:cubicBezTo>
                    <a:pt x="94" y="63"/>
                    <a:pt x="106" y="36"/>
                    <a:pt x="107" y="12"/>
                  </a:cubicBezTo>
                  <a:cubicBezTo>
                    <a:pt x="12" y="12"/>
                    <a:pt x="12" y="12"/>
                    <a:pt x="12" y="12"/>
                  </a:cubicBezTo>
                  <a:cubicBezTo>
                    <a:pt x="14" y="36"/>
                    <a:pt x="25" y="63"/>
                    <a:pt x="44" y="69"/>
                  </a:cubicBezTo>
                  <a:cubicBezTo>
                    <a:pt x="46" y="70"/>
                    <a:pt x="48" y="72"/>
                    <a:pt x="48" y="75"/>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4" name="Freeform 103">
              <a:extLst>
                <a:ext uri="{FF2B5EF4-FFF2-40B4-BE49-F238E27FC236}">
                  <a16:creationId xmlns:a16="http://schemas.microsoft.com/office/drawing/2014/main" id="{F56743E9-E315-44D9-A6F9-CC584912C814}"/>
                </a:ext>
              </a:extLst>
            </p:cNvPr>
            <p:cNvSpPr>
              <a:spLocks/>
            </p:cNvSpPr>
            <p:nvPr/>
          </p:nvSpPr>
          <p:spPr bwMode="auto">
            <a:xfrm>
              <a:off x="6719" y="2189"/>
              <a:ext cx="184" cy="148"/>
            </a:xfrm>
            <a:custGeom>
              <a:avLst/>
              <a:gdLst>
                <a:gd name="T0" fmla="*/ 119 w 125"/>
                <a:gd name="T1" fmla="*/ 100 h 100"/>
                <a:gd name="T2" fmla="*/ 119 w 125"/>
                <a:gd name="T3" fmla="*/ 100 h 100"/>
                <a:gd name="T4" fmla="*/ 0 w 125"/>
                <a:gd name="T5" fmla="*/ 47 h 100"/>
                <a:gd name="T6" fmla="*/ 70 w 125"/>
                <a:gd name="T7" fmla="*/ 0 h 100"/>
                <a:gd name="T8" fmla="*/ 77 w 125"/>
                <a:gd name="T9" fmla="*/ 5 h 100"/>
                <a:gd name="T10" fmla="*/ 73 w 125"/>
                <a:gd name="T11" fmla="*/ 12 h 100"/>
                <a:gd name="T12" fmla="*/ 12 w 125"/>
                <a:gd name="T13" fmla="*/ 47 h 100"/>
                <a:gd name="T14" fmla="*/ 119 w 125"/>
                <a:gd name="T15" fmla="*/ 88 h 100"/>
                <a:gd name="T16" fmla="*/ 125 w 125"/>
                <a:gd name="T17" fmla="*/ 95 h 100"/>
                <a:gd name="T18" fmla="*/ 119 w 125"/>
                <a:gd name="T19"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0">
                  <a:moveTo>
                    <a:pt x="119" y="100"/>
                  </a:moveTo>
                  <a:cubicBezTo>
                    <a:pt x="119" y="100"/>
                    <a:pt x="119" y="100"/>
                    <a:pt x="119" y="100"/>
                  </a:cubicBezTo>
                  <a:cubicBezTo>
                    <a:pt x="61" y="97"/>
                    <a:pt x="0" y="79"/>
                    <a:pt x="0" y="47"/>
                  </a:cubicBezTo>
                  <a:cubicBezTo>
                    <a:pt x="0" y="27"/>
                    <a:pt x="25" y="10"/>
                    <a:pt x="70" y="0"/>
                  </a:cubicBezTo>
                  <a:cubicBezTo>
                    <a:pt x="74" y="0"/>
                    <a:pt x="77" y="2"/>
                    <a:pt x="77" y="5"/>
                  </a:cubicBezTo>
                  <a:cubicBezTo>
                    <a:pt x="78" y="8"/>
                    <a:pt x="76" y="11"/>
                    <a:pt x="73" y="12"/>
                  </a:cubicBezTo>
                  <a:cubicBezTo>
                    <a:pt x="36" y="20"/>
                    <a:pt x="12" y="34"/>
                    <a:pt x="12" y="47"/>
                  </a:cubicBezTo>
                  <a:cubicBezTo>
                    <a:pt x="12" y="64"/>
                    <a:pt x="52" y="84"/>
                    <a:pt x="119" y="88"/>
                  </a:cubicBezTo>
                  <a:cubicBezTo>
                    <a:pt x="123" y="89"/>
                    <a:pt x="125" y="92"/>
                    <a:pt x="125" y="95"/>
                  </a:cubicBezTo>
                  <a:cubicBezTo>
                    <a:pt x="125" y="98"/>
                    <a:pt x="122" y="100"/>
                    <a:pt x="119"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5" name="Freeform 104">
              <a:extLst>
                <a:ext uri="{FF2B5EF4-FFF2-40B4-BE49-F238E27FC236}">
                  <a16:creationId xmlns:a16="http://schemas.microsoft.com/office/drawing/2014/main" id="{5BE71072-90B2-4CFE-8B61-2F947988AE3E}"/>
                </a:ext>
              </a:extLst>
            </p:cNvPr>
            <p:cNvSpPr>
              <a:spLocks/>
            </p:cNvSpPr>
            <p:nvPr/>
          </p:nvSpPr>
          <p:spPr bwMode="auto">
            <a:xfrm>
              <a:off x="6940" y="2189"/>
              <a:ext cx="204" cy="150"/>
            </a:xfrm>
            <a:custGeom>
              <a:avLst/>
              <a:gdLst>
                <a:gd name="T0" fmla="*/ 6 w 138"/>
                <a:gd name="T1" fmla="*/ 101 h 101"/>
                <a:gd name="T2" fmla="*/ 0 w 138"/>
                <a:gd name="T3" fmla="*/ 95 h 101"/>
                <a:gd name="T4" fmla="*/ 5 w 138"/>
                <a:gd name="T5" fmla="*/ 89 h 101"/>
                <a:gd name="T6" fmla="*/ 126 w 138"/>
                <a:gd name="T7" fmla="*/ 47 h 101"/>
                <a:gd name="T8" fmla="*/ 65 w 138"/>
                <a:gd name="T9" fmla="*/ 12 h 101"/>
                <a:gd name="T10" fmla="*/ 60 w 138"/>
                <a:gd name="T11" fmla="*/ 5 h 101"/>
                <a:gd name="T12" fmla="*/ 67 w 138"/>
                <a:gd name="T13" fmla="*/ 0 h 101"/>
                <a:gd name="T14" fmla="*/ 138 w 138"/>
                <a:gd name="T15" fmla="*/ 47 h 101"/>
                <a:gd name="T16" fmla="*/ 6 w 138"/>
                <a:gd name="T17" fmla="*/ 101 h 101"/>
                <a:gd name="T18" fmla="*/ 6 w 138"/>
                <a:gd name="T19"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01">
                  <a:moveTo>
                    <a:pt x="6" y="101"/>
                  </a:moveTo>
                  <a:cubicBezTo>
                    <a:pt x="2" y="101"/>
                    <a:pt x="0" y="98"/>
                    <a:pt x="0" y="95"/>
                  </a:cubicBezTo>
                  <a:cubicBezTo>
                    <a:pt x="0" y="92"/>
                    <a:pt x="2" y="89"/>
                    <a:pt x="5" y="89"/>
                  </a:cubicBezTo>
                  <a:cubicBezTo>
                    <a:pt x="77" y="87"/>
                    <a:pt x="126" y="66"/>
                    <a:pt x="126" y="47"/>
                  </a:cubicBezTo>
                  <a:cubicBezTo>
                    <a:pt x="126" y="34"/>
                    <a:pt x="102" y="20"/>
                    <a:pt x="65" y="12"/>
                  </a:cubicBezTo>
                  <a:cubicBezTo>
                    <a:pt x="62" y="12"/>
                    <a:pt x="60" y="8"/>
                    <a:pt x="60" y="5"/>
                  </a:cubicBezTo>
                  <a:cubicBezTo>
                    <a:pt x="61" y="2"/>
                    <a:pt x="64" y="0"/>
                    <a:pt x="67" y="0"/>
                  </a:cubicBezTo>
                  <a:cubicBezTo>
                    <a:pt x="112" y="10"/>
                    <a:pt x="138" y="27"/>
                    <a:pt x="138" y="47"/>
                  </a:cubicBezTo>
                  <a:cubicBezTo>
                    <a:pt x="138" y="80"/>
                    <a:pt x="71" y="99"/>
                    <a:pt x="6" y="101"/>
                  </a:cubicBezTo>
                  <a:cubicBezTo>
                    <a:pt x="6" y="101"/>
                    <a:pt x="6" y="101"/>
                    <a:pt x="6"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6" name="Freeform 105">
              <a:extLst>
                <a:ext uri="{FF2B5EF4-FFF2-40B4-BE49-F238E27FC236}">
                  <a16:creationId xmlns:a16="http://schemas.microsoft.com/office/drawing/2014/main" id="{DF86B370-339D-442A-8797-BEB03352E3E8}"/>
                </a:ext>
              </a:extLst>
            </p:cNvPr>
            <p:cNvSpPr>
              <a:spLocks/>
            </p:cNvSpPr>
            <p:nvPr/>
          </p:nvSpPr>
          <p:spPr bwMode="auto">
            <a:xfrm>
              <a:off x="6824" y="2262"/>
              <a:ext cx="79" cy="112"/>
            </a:xfrm>
            <a:custGeom>
              <a:avLst/>
              <a:gdLst>
                <a:gd name="T0" fmla="*/ 7 w 54"/>
                <a:gd name="T1" fmla="*/ 76 h 76"/>
                <a:gd name="T2" fmla="*/ 1 w 54"/>
                <a:gd name="T3" fmla="*/ 73 h 76"/>
                <a:gd name="T4" fmla="*/ 4 w 54"/>
                <a:gd name="T5" fmla="*/ 65 h 76"/>
                <a:gd name="T6" fmla="*/ 39 w 54"/>
                <a:gd name="T7" fmla="*/ 44 h 76"/>
                <a:gd name="T8" fmla="*/ 14 w 54"/>
                <a:gd name="T9" fmla="*/ 10 h 76"/>
                <a:gd name="T10" fmla="*/ 15 w 54"/>
                <a:gd name="T11" fmla="*/ 2 h 76"/>
                <a:gd name="T12" fmla="*/ 24 w 54"/>
                <a:gd name="T13" fmla="*/ 3 h 76"/>
                <a:gd name="T14" fmla="*/ 53 w 54"/>
                <a:gd name="T15" fmla="*/ 42 h 76"/>
                <a:gd name="T16" fmla="*/ 54 w 54"/>
                <a:gd name="T17" fmla="*/ 47 h 76"/>
                <a:gd name="T18" fmla="*/ 51 w 54"/>
                <a:gd name="T19" fmla="*/ 51 h 76"/>
                <a:gd name="T20" fmla="*/ 10 w 54"/>
                <a:gd name="T21" fmla="*/ 75 h 76"/>
                <a:gd name="T22" fmla="*/ 7 w 54"/>
                <a:gd name="T23"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76">
                  <a:moveTo>
                    <a:pt x="7" y="76"/>
                  </a:moveTo>
                  <a:cubicBezTo>
                    <a:pt x="5" y="76"/>
                    <a:pt x="3" y="75"/>
                    <a:pt x="1" y="73"/>
                  </a:cubicBezTo>
                  <a:cubicBezTo>
                    <a:pt x="0" y="70"/>
                    <a:pt x="1" y="67"/>
                    <a:pt x="4" y="65"/>
                  </a:cubicBezTo>
                  <a:cubicBezTo>
                    <a:pt x="39" y="44"/>
                    <a:pt x="39" y="44"/>
                    <a:pt x="39" y="44"/>
                  </a:cubicBezTo>
                  <a:cubicBezTo>
                    <a:pt x="14" y="10"/>
                    <a:pt x="14" y="10"/>
                    <a:pt x="14" y="10"/>
                  </a:cubicBezTo>
                  <a:cubicBezTo>
                    <a:pt x="12" y="7"/>
                    <a:pt x="13" y="4"/>
                    <a:pt x="15" y="2"/>
                  </a:cubicBezTo>
                  <a:cubicBezTo>
                    <a:pt x="18" y="0"/>
                    <a:pt x="22" y="0"/>
                    <a:pt x="24" y="3"/>
                  </a:cubicBezTo>
                  <a:cubicBezTo>
                    <a:pt x="53" y="42"/>
                    <a:pt x="53" y="42"/>
                    <a:pt x="53" y="42"/>
                  </a:cubicBezTo>
                  <a:cubicBezTo>
                    <a:pt x="54" y="43"/>
                    <a:pt x="54" y="45"/>
                    <a:pt x="54" y="47"/>
                  </a:cubicBezTo>
                  <a:cubicBezTo>
                    <a:pt x="54" y="48"/>
                    <a:pt x="53" y="50"/>
                    <a:pt x="51" y="51"/>
                  </a:cubicBezTo>
                  <a:cubicBezTo>
                    <a:pt x="10" y="75"/>
                    <a:pt x="10" y="75"/>
                    <a:pt x="10" y="75"/>
                  </a:cubicBezTo>
                  <a:cubicBezTo>
                    <a:pt x="9" y="76"/>
                    <a:pt x="8" y="76"/>
                    <a:pt x="7"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85" name="Group 33">
            <a:extLst>
              <a:ext uri="{FF2B5EF4-FFF2-40B4-BE49-F238E27FC236}">
                <a16:creationId xmlns:a16="http://schemas.microsoft.com/office/drawing/2014/main" id="{E4584BFF-AD5E-4D32-885E-95247E40604A}"/>
              </a:ext>
            </a:extLst>
          </p:cNvPr>
          <p:cNvGrpSpPr>
            <a:grpSpLocks noChangeAspect="1"/>
          </p:cNvGrpSpPr>
          <p:nvPr/>
        </p:nvGrpSpPr>
        <p:grpSpPr bwMode="auto">
          <a:xfrm>
            <a:off x="6729493" y="2686847"/>
            <a:ext cx="252515" cy="252514"/>
            <a:chOff x="3438" y="437"/>
            <a:chExt cx="428" cy="428"/>
          </a:xfrm>
          <a:solidFill>
            <a:srgbClr val="FF0000"/>
          </a:solidFill>
        </p:grpSpPr>
        <p:sp>
          <p:nvSpPr>
            <p:cNvPr id="86" name="Freeform 34">
              <a:extLst>
                <a:ext uri="{FF2B5EF4-FFF2-40B4-BE49-F238E27FC236}">
                  <a16:creationId xmlns:a16="http://schemas.microsoft.com/office/drawing/2014/main" id="{4D680E64-14DC-48B6-9C64-3B5E07FDA91F}"/>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87" name="Freeform 35">
              <a:extLst>
                <a:ext uri="{FF2B5EF4-FFF2-40B4-BE49-F238E27FC236}">
                  <a16:creationId xmlns:a16="http://schemas.microsoft.com/office/drawing/2014/main" id="{55A2BECA-8F53-4D48-BF94-310037441E48}"/>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38" name="Group 71">
            <a:extLst>
              <a:ext uri="{FF2B5EF4-FFF2-40B4-BE49-F238E27FC236}">
                <a16:creationId xmlns:a16="http://schemas.microsoft.com/office/drawing/2014/main" id="{0B3DAF9A-6510-456A-992B-2467CC944C3C}"/>
              </a:ext>
            </a:extLst>
          </p:cNvPr>
          <p:cNvGrpSpPr>
            <a:grpSpLocks noChangeAspect="1"/>
          </p:cNvGrpSpPr>
          <p:nvPr/>
        </p:nvGrpSpPr>
        <p:grpSpPr bwMode="auto">
          <a:xfrm>
            <a:off x="1079718" y="1397027"/>
            <a:ext cx="451623" cy="452684"/>
            <a:chOff x="350" y="1719"/>
            <a:chExt cx="426" cy="427"/>
          </a:xfrm>
          <a:solidFill>
            <a:schemeClr val="bg1"/>
          </a:solidFill>
        </p:grpSpPr>
        <p:sp>
          <p:nvSpPr>
            <p:cNvPr id="39" name="Freeform 72">
              <a:extLst>
                <a:ext uri="{FF2B5EF4-FFF2-40B4-BE49-F238E27FC236}">
                  <a16:creationId xmlns:a16="http://schemas.microsoft.com/office/drawing/2014/main" id="{0E1E485B-BC36-4462-A835-27AFF397F698}"/>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0" name="Freeform 73">
              <a:extLst>
                <a:ext uri="{FF2B5EF4-FFF2-40B4-BE49-F238E27FC236}">
                  <a16:creationId xmlns:a16="http://schemas.microsoft.com/office/drawing/2014/main" id="{CB28B509-8676-4076-BEB9-C14DF474AD90}"/>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1" name="Freeform 74">
              <a:extLst>
                <a:ext uri="{FF2B5EF4-FFF2-40B4-BE49-F238E27FC236}">
                  <a16:creationId xmlns:a16="http://schemas.microsoft.com/office/drawing/2014/main" id="{EE2C3372-BEDE-4403-9A0F-9C5482130434}"/>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2" name="Freeform 75">
              <a:extLst>
                <a:ext uri="{FF2B5EF4-FFF2-40B4-BE49-F238E27FC236}">
                  <a16:creationId xmlns:a16="http://schemas.microsoft.com/office/drawing/2014/main" id="{DF539EC7-3F34-40E1-B178-E4504EB7F560}"/>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3" name="Freeform 76">
              <a:extLst>
                <a:ext uri="{FF2B5EF4-FFF2-40B4-BE49-F238E27FC236}">
                  <a16:creationId xmlns:a16="http://schemas.microsoft.com/office/drawing/2014/main" id="{989F3CF0-832D-441B-B87B-D35DFEAB2A36}"/>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4" name="Freeform 77">
              <a:extLst>
                <a:ext uri="{FF2B5EF4-FFF2-40B4-BE49-F238E27FC236}">
                  <a16:creationId xmlns:a16="http://schemas.microsoft.com/office/drawing/2014/main" id="{813A3355-B672-47A2-AB9A-53BA2C0DDB29}"/>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5" name="Freeform 78">
              <a:extLst>
                <a:ext uri="{FF2B5EF4-FFF2-40B4-BE49-F238E27FC236}">
                  <a16:creationId xmlns:a16="http://schemas.microsoft.com/office/drawing/2014/main" id="{E411C5EE-BFC2-40FA-9E7F-DA5FB7FEE432}"/>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6" name="Freeform 79">
              <a:extLst>
                <a:ext uri="{FF2B5EF4-FFF2-40B4-BE49-F238E27FC236}">
                  <a16:creationId xmlns:a16="http://schemas.microsoft.com/office/drawing/2014/main" id="{A04FAF0C-BD9F-46EE-9569-B92DDA37D2C5}"/>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7" name="Freeform 80">
              <a:extLst>
                <a:ext uri="{FF2B5EF4-FFF2-40B4-BE49-F238E27FC236}">
                  <a16:creationId xmlns:a16="http://schemas.microsoft.com/office/drawing/2014/main" id="{1DB8ABCD-D4EE-4829-B426-93DE6F67C09A}"/>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8" name="Freeform 81">
              <a:extLst>
                <a:ext uri="{FF2B5EF4-FFF2-40B4-BE49-F238E27FC236}">
                  <a16:creationId xmlns:a16="http://schemas.microsoft.com/office/drawing/2014/main" id="{40872C41-5D62-41E7-8EEF-456A43E703B8}"/>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9" name="Freeform 82">
              <a:extLst>
                <a:ext uri="{FF2B5EF4-FFF2-40B4-BE49-F238E27FC236}">
                  <a16:creationId xmlns:a16="http://schemas.microsoft.com/office/drawing/2014/main" id="{F5C2AE90-B23B-408B-A488-19E90C52C512}"/>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0" name="Freeform 83">
              <a:extLst>
                <a:ext uri="{FF2B5EF4-FFF2-40B4-BE49-F238E27FC236}">
                  <a16:creationId xmlns:a16="http://schemas.microsoft.com/office/drawing/2014/main" id="{1E3D229F-25DF-4A7D-9854-DD6BEE86BBD8}"/>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51" name="Rectangle 91">
            <a:extLst>
              <a:ext uri="{FF2B5EF4-FFF2-40B4-BE49-F238E27FC236}">
                <a16:creationId xmlns:a16="http://schemas.microsoft.com/office/drawing/2014/main" id="{FC9C7126-E28D-4E0D-8BF7-BC4CBCE59E1D}"/>
              </a:ext>
            </a:extLst>
          </p:cNvPr>
          <p:cNvSpPr/>
          <p:nvPr/>
        </p:nvSpPr>
        <p:spPr>
          <a:xfrm>
            <a:off x="1919648" y="4177850"/>
            <a:ext cx="4196423" cy="1665969"/>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a:tabLst>
                <a:tab pos="231775" algn="l"/>
              </a:tabLst>
              <a:defRPr/>
            </a:pPr>
            <a:r>
              <a:rPr lang="nl-NL" sz="1400" dirty="0">
                <a:solidFill>
                  <a:prstClr val="black"/>
                </a:solidFill>
                <a:cs typeface="Arial" panose="020B0604020202020204" pitchFamily="34" charset="0"/>
              </a:rPr>
              <a:t>Informatie en mutaties die van invloed zijn op het recht en het doel zullen vanuit werk en inkomen gelijk beschikbaar moeten zijn. Inzage in elkaars werkprocessen bevorderen de afstemming van de taken. </a:t>
            </a:r>
            <a:endParaRPr lang="en-US" sz="1400" dirty="0">
              <a:solidFill>
                <a:srgbClr val="000000"/>
              </a:solidFill>
              <a:cs typeface="Arial" panose="020B0604020202020204" pitchFamily="34" charset="0"/>
            </a:endParaRPr>
          </a:p>
        </p:txBody>
      </p:sp>
      <p:sp>
        <p:nvSpPr>
          <p:cNvPr id="52" name="Rectangle 1">
            <a:extLst>
              <a:ext uri="{FF2B5EF4-FFF2-40B4-BE49-F238E27FC236}">
                <a16:creationId xmlns:a16="http://schemas.microsoft.com/office/drawing/2014/main" id="{0819AE21-6985-4422-9C9B-4324C2E2A99C}"/>
              </a:ext>
            </a:extLst>
          </p:cNvPr>
          <p:cNvSpPr/>
          <p:nvPr/>
        </p:nvSpPr>
        <p:spPr>
          <a:xfrm>
            <a:off x="654257" y="4177850"/>
            <a:ext cx="1393374" cy="16659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lang="nl-NL" b="1" dirty="0" smtClean="0">
                <a:solidFill>
                  <a:srgbClr val="FFFFFF"/>
                </a:solidFill>
              </a:rPr>
              <a:t>Gegevens uitwissel-ing</a:t>
            </a:r>
            <a:endParaRPr lang="nl-NL" b="1" dirty="0">
              <a:solidFill>
                <a:srgbClr val="FFFFFF"/>
              </a:solidFill>
            </a:endParaRPr>
          </a:p>
        </p:txBody>
      </p:sp>
      <p:pic>
        <p:nvPicPr>
          <p:cNvPr id="13314" name="Group 16"/>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1382" y="2812763"/>
            <a:ext cx="504825" cy="504825"/>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10;&#10;&#10;&#10;&#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3317" y="4403877"/>
            <a:ext cx="495300"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326703"/>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67337"/>
            <a:ext cx="10515600" cy="999580"/>
          </a:xfrm>
        </p:spPr>
        <p:txBody>
          <a:bodyPr/>
          <a:lstStyle/>
          <a:p>
            <a:r>
              <a:rPr lang="en-US" dirty="0"/>
              <a:t>Prestatiegericht sturen</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54187" y="1156158"/>
            <a:ext cx="10891135" cy="4192161"/>
          </a:xfrm>
          <a:prstGeom prst="rect">
            <a:avLst/>
          </a:prstGeom>
        </p:spPr>
        <p:txBody>
          <a:bodyPr wrap="square" lIns="0" tIns="0" rIns="0" bIns="0">
            <a:noAutofit/>
          </a:bodyPr>
          <a:lstStyle/>
          <a:p>
            <a:r>
              <a:rPr lang="nl-NL" sz="1600" dirty="0"/>
              <a:t>Er is veel informatie beschikbaar en ook nodig om het werk effectiever en efficiënter in te richten. Het kunnen uitvoeren van verschillende analyses in de vorm van dataproducten helpt hierbij. Datagestuurd werken heeft een belangrijke rol in het werklandschap van de gemeente Amsterdam, omdat data wordt ingezet voor het maken van weloverwogen beslissingen. Op deze manier kan er prestatiegericht gestuurd worden. Het doel van prestatiegericht sturen is </a:t>
            </a:r>
            <a:r>
              <a:rPr lang="nl-NL" sz="1600" dirty="0" smtClean="0"/>
              <a:t>door het </a:t>
            </a:r>
            <a:r>
              <a:rPr lang="nl-NL" sz="1600" dirty="0"/>
              <a:t>vastleggen en presenteren van procesgegevens die nodig zijn om de voortgang van de uitvoering te monitoren zodat iedereen weet wat hij of zij te doen heeft, heeft gedaan en </a:t>
            </a:r>
            <a:r>
              <a:rPr lang="nl-NL" sz="1600" dirty="0" smtClean="0"/>
              <a:t>wat de </a:t>
            </a:r>
            <a:r>
              <a:rPr lang="nl-NL" sz="1600" dirty="0"/>
              <a:t>resultaten daarvan zijn geweest (operationeel).</a:t>
            </a:r>
          </a:p>
          <a:p>
            <a:endParaRPr lang="nl-NL" sz="1600" dirty="0"/>
          </a:p>
          <a:p>
            <a:r>
              <a:rPr lang="nl-NL" sz="1600" dirty="0"/>
              <a:t>Er wordt gebruik gemaakt van actuele en complete informatie in de vorm van dataproducten, waardoor het mogelijk is om data-analyse patronen in dienstverlening en procesuitvoering te achterhalen, die helpen in de optimalisering en het verder vormgeven van de dienstverlening. De gemeente </a:t>
            </a:r>
            <a:r>
              <a:rPr lang="nl-NL" sz="1600" dirty="0" smtClean="0"/>
              <a:t>heeft </a:t>
            </a:r>
            <a:r>
              <a:rPr lang="nl-NL" sz="1600" dirty="0"/>
              <a:t>diverse indicatoren waarop gestuurd dient te worden. Enkele voorbeelden hiervan zijn de doorlooptijd van </a:t>
            </a:r>
            <a:r>
              <a:rPr lang="nl-NL" sz="1600" dirty="0" smtClean="0"/>
              <a:t>burgers op </a:t>
            </a:r>
            <a:r>
              <a:rPr lang="nl-NL" sz="1600" dirty="0"/>
              <a:t>een afdeling, het aantal matches op WSP vacatures of het aantal </a:t>
            </a:r>
            <a:r>
              <a:rPr lang="nl-NL" sz="1600" dirty="0" smtClean="0"/>
              <a:t>burgers </a:t>
            </a:r>
            <a:r>
              <a:rPr lang="nl-NL" sz="1600" dirty="0"/>
              <a:t>dat uitstroomt naar werk. Het doel is om op deze indicatoren te sturen, prestatiedialogen te voeren en dashboards op verschillende detailniveaus te maken.</a:t>
            </a:r>
          </a:p>
          <a:p>
            <a:endParaRPr lang="nl-NL" sz="1600" dirty="0"/>
          </a:p>
          <a:p>
            <a:r>
              <a:rPr lang="nl-NL" sz="1600" dirty="0"/>
              <a:t>Aanvullend hierop komt de digitale omgeving met suggesties voor het combineren van gegevens. Dit kunnen suggesties voor dienstverlening aan de </a:t>
            </a:r>
            <a:r>
              <a:rPr lang="nl-NL" sz="1600" dirty="0" smtClean="0"/>
              <a:t>burger </a:t>
            </a:r>
            <a:r>
              <a:rPr lang="nl-NL" sz="1600" dirty="0"/>
              <a:t>zijn (we zien dat u schoolgaande </a:t>
            </a:r>
            <a:r>
              <a:rPr lang="nl-NL" sz="1600" dirty="0" smtClean="0"/>
              <a:t>kinderen </a:t>
            </a:r>
            <a:r>
              <a:rPr lang="nl-NL" sz="1600" dirty="0"/>
              <a:t>heeft en daarvoor hebben wij aanvullende voorzieningen) maar ook worden suggesties voor de professional </a:t>
            </a:r>
            <a:r>
              <a:rPr lang="nl-NL" sz="1600" dirty="0" smtClean="0"/>
              <a:t>kunnen worden weergegeven </a:t>
            </a:r>
            <a:r>
              <a:rPr lang="nl-NL" sz="1600" dirty="0"/>
              <a:t>(het signaleren van een risicoprofiel). </a:t>
            </a:r>
          </a:p>
          <a:p>
            <a:endParaRPr lang="nl-NL" sz="1600" b="1" dirty="0">
              <a:solidFill>
                <a:srgbClr val="5A5A5A"/>
              </a:solidFill>
              <a:latin typeface="Graphik Black" panose="020B0A03030202060203" pitchFamily="34" charset="0"/>
            </a:endParaRPr>
          </a:p>
          <a:p>
            <a:endParaRPr lang="en-US" sz="1600" b="1" dirty="0">
              <a:solidFill>
                <a:srgbClr val="5A5A5A"/>
              </a:solidFill>
              <a:latin typeface="Graphik Black" panose="020B0A0303020206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1" i="0" u="none" strike="noStrike" kern="1200" cap="none" spc="0" normalizeH="0" baseline="0" noProof="0" dirty="0">
              <a:ln>
                <a:noFill/>
              </a:ln>
              <a:solidFill>
                <a:srgbClr val="5A5A5A"/>
              </a:solidFill>
              <a:effectLst/>
              <a:uLnTx/>
              <a:uFillTx/>
              <a:latin typeface="Graphik Black" panose="020B0A03030202060203" pitchFamily="34" charset="0"/>
              <a:ea typeface="+mn-ea"/>
              <a:cs typeface="+mn-cs"/>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660020"/>
            <a:ext cx="10806305"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92651" y="5536001"/>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9433302" y="6336686"/>
            <a:ext cx="352882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lumMod val="50000"/>
                  </a:srgbClr>
                </a:solidFill>
                <a:effectLst/>
                <a:uLnTx/>
                <a:uFillTx/>
                <a:latin typeface="Avenir LT Std 35 Light"/>
                <a:ea typeface="+mn-ea"/>
                <a:cs typeface="+mn-cs"/>
              </a:rPr>
              <a:t>Dataproducten</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9" name="Group 207">
            <a:extLst>
              <a:ext uri="{FF2B5EF4-FFF2-40B4-BE49-F238E27FC236}">
                <a16:creationId xmlns:a16="http://schemas.microsoft.com/office/drawing/2014/main" id="{C66DD701-8A64-4C74-828E-5FE83CC37674}"/>
              </a:ext>
            </a:extLst>
          </p:cNvPr>
          <p:cNvGrpSpPr>
            <a:grpSpLocks noChangeAspect="1"/>
          </p:cNvGrpSpPr>
          <p:nvPr/>
        </p:nvGrpSpPr>
        <p:grpSpPr bwMode="auto">
          <a:xfrm>
            <a:off x="10619168" y="397438"/>
            <a:ext cx="511362" cy="446540"/>
            <a:chOff x="3437" y="3023"/>
            <a:chExt cx="426" cy="372"/>
          </a:xfrm>
          <a:solidFill>
            <a:schemeClr val="bg1">
              <a:lumMod val="85000"/>
            </a:schemeClr>
          </a:solidFill>
        </p:grpSpPr>
        <p:sp>
          <p:nvSpPr>
            <p:cNvPr id="30" name="Freeform 208">
              <a:extLst>
                <a:ext uri="{FF2B5EF4-FFF2-40B4-BE49-F238E27FC236}">
                  <a16:creationId xmlns:a16="http://schemas.microsoft.com/office/drawing/2014/main" id="{A178ABD3-2758-47C2-ACE3-FE7528BA9051}"/>
                </a:ext>
              </a:extLst>
            </p:cNvPr>
            <p:cNvSpPr>
              <a:spLocks/>
            </p:cNvSpPr>
            <p:nvPr/>
          </p:nvSpPr>
          <p:spPr bwMode="auto">
            <a:xfrm>
              <a:off x="3570" y="3071"/>
              <a:ext cx="27" cy="82"/>
            </a:xfrm>
            <a:custGeom>
              <a:avLst/>
              <a:gdLst>
                <a:gd name="T0" fmla="*/ 12 w 18"/>
                <a:gd name="T1" fmla="*/ 55 h 55"/>
                <a:gd name="T2" fmla="*/ 6 w 18"/>
                <a:gd name="T3" fmla="*/ 49 h 55"/>
                <a:gd name="T4" fmla="*/ 6 w 18"/>
                <a:gd name="T5" fmla="*/ 18 h 55"/>
                <a:gd name="T6" fmla="*/ 3 w 18"/>
                <a:gd name="T7" fmla="*/ 16 h 55"/>
                <a:gd name="T8" fmla="*/ 3 w 18"/>
                <a:gd name="T9" fmla="*/ 7 h 55"/>
                <a:gd name="T10" fmla="*/ 8 w 18"/>
                <a:gd name="T11" fmla="*/ 3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9" y="55"/>
                    <a:pt x="6" y="52"/>
                    <a:pt x="6" y="49"/>
                  </a:cubicBezTo>
                  <a:cubicBezTo>
                    <a:pt x="6" y="18"/>
                    <a:pt x="6" y="18"/>
                    <a:pt x="6" y="18"/>
                  </a:cubicBezTo>
                  <a:cubicBezTo>
                    <a:pt x="5" y="17"/>
                    <a:pt x="3" y="17"/>
                    <a:pt x="3" y="16"/>
                  </a:cubicBezTo>
                  <a:cubicBezTo>
                    <a:pt x="0" y="13"/>
                    <a:pt x="0" y="10"/>
                    <a:pt x="3" y="7"/>
                  </a:cubicBezTo>
                  <a:cubicBezTo>
                    <a:pt x="8" y="3"/>
                    <a:pt x="8" y="3"/>
                    <a:pt x="8" y="3"/>
                  </a:cubicBezTo>
                  <a:cubicBezTo>
                    <a:pt x="10" y="1"/>
                    <a:pt x="12" y="0"/>
                    <a:pt x="14" y="1"/>
                  </a:cubicBezTo>
                  <a:cubicBezTo>
                    <a:pt x="16"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1" name="Freeform 209">
              <a:extLst>
                <a:ext uri="{FF2B5EF4-FFF2-40B4-BE49-F238E27FC236}">
                  <a16:creationId xmlns:a16="http://schemas.microsoft.com/office/drawing/2014/main" id="{A9C96D5A-5636-4CA7-887E-43B0425798C4}"/>
                </a:ext>
              </a:extLst>
            </p:cNvPr>
            <p:cNvSpPr>
              <a:spLocks/>
            </p:cNvSpPr>
            <p:nvPr/>
          </p:nvSpPr>
          <p:spPr bwMode="auto">
            <a:xfrm>
              <a:off x="3509" y="3159"/>
              <a:ext cx="26" cy="81"/>
            </a:xfrm>
            <a:custGeom>
              <a:avLst/>
              <a:gdLst>
                <a:gd name="T0" fmla="*/ 11 w 17"/>
                <a:gd name="T1" fmla="*/ 55 h 55"/>
                <a:gd name="T2" fmla="*/ 5 w 17"/>
                <a:gd name="T3" fmla="*/ 49 h 55"/>
                <a:gd name="T4" fmla="*/ 5 w 17"/>
                <a:gd name="T5" fmla="*/ 18 h 55"/>
                <a:gd name="T6" fmla="*/ 2 w 17"/>
                <a:gd name="T7" fmla="*/ 16 h 55"/>
                <a:gd name="T8" fmla="*/ 2 w 17"/>
                <a:gd name="T9" fmla="*/ 7 h 55"/>
                <a:gd name="T10" fmla="*/ 7 w 17"/>
                <a:gd name="T11" fmla="*/ 3 h 55"/>
                <a:gd name="T12" fmla="*/ 14 w 17"/>
                <a:gd name="T13" fmla="*/ 1 h 55"/>
                <a:gd name="T14" fmla="*/ 17 w 17"/>
                <a:gd name="T15" fmla="*/ 7 h 55"/>
                <a:gd name="T16" fmla="*/ 17 w 17"/>
                <a:gd name="T17" fmla="*/ 49 h 55"/>
                <a:gd name="T18" fmla="*/ 11 w 17"/>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55">
                  <a:moveTo>
                    <a:pt x="11" y="55"/>
                  </a:moveTo>
                  <a:cubicBezTo>
                    <a:pt x="8" y="55"/>
                    <a:pt x="5" y="52"/>
                    <a:pt x="5" y="49"/>
                  </a:cubicBezTo>
                  <a:cubicBezTo>
                    <a:pt x="5" y="18"/>
                    <a:pt x="5" y="18"/>
                    <a:pt x="5" y="18"/>
                  </a:cubicBezTo>
                  <a:cubicBezTo>
                    <a:pt x="4" y="17"/>
                    <a:pt x="3" y="17"/>
                    <a:pt x="2" y="16"/>
                  </a:cubicBezTo>
                  <a:cubicBezTo>
                    <a:pt x="0" y="13"/>
                    <a:pt x="0" y="10"/>
                    <a:pt x="2" y="7"/>
                  </a:cubicBezTo>
                  <a:cubicBezTo>
                    <a:pt x="7" y="3"/>
                    <a:pt x="7" y="3"/>
                    <a:pt x="7" y="3"/>
                  </a:cubicBezTo>
                  <a:cubicBezTo>
                    <a:pt x="9" y="1"/>
                    <a:pt x="11" y="0"/>
                    <a:pt x="14" y="1"/>
                  </a:cubicBezTo>
                  <a:cubicBezTo>
                    <a:pt x="16" y="2"/>
                    <a:pt x="17" y="4"/>
                    <a:pt x="17" y="7"/>
                  </a:cubicBezTo>
                  <a:cubicBezTo>
                    <a:pt x="17" y="49"/>
                    <a:pt x="17" y="49"/>
                    <a:pt x="17" y="49"/>
                  </a:cubicBezTo>
                  <a:cubicBezTo>
                    <a:pt x="17" y="52"/>
                    <a:pt x="15" y="55"/>
                    <a:pt x="11"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2" name="Freeform 210">
              <a:extLst>
                <a:ext uri="{FF2B5EF4-FFF2-40B4-BE49-F238E27FC236}">
                  <a16:creationId xmlns:a16="http://schemas.microsoft.com/office/drawing/2014/main" id="{55C333B0-606B-430A-B64A-B2D5AFAA1061}"/>
                </a:ext>
              </a:extLst>
            </p:cNvPr>
            <p:cNvSpPr>
              <a:spLocks/>
            </p:cNvSpPr>
            <p:nvPr/>
          </p:nvSpPr>
          <p:spPr bwMode="auto">
            <a:xfrm>
              <a:off x="3755" y="3071"/>
              <a:ext cx="27" cy="82"/>
            </a:xfrm>
            <a:custGeom>
              <a:avLst/>
              <a:gdLst>
                <a:gd name="T0" fmla="*/ 12 w 18"/>
                <a:gd name="T1" fmla="*/ 55 h 55"/>
                <a:gd name="T2" fmla="*/ 6 w 18"/>
                <a:gd name="T3" fmla="*/ 49 h 55"/>
                <a:gd name="T4" fmla="*/ 6 w 18"/>
                <a:gd name="T5" fmla="*/ 18 h 55"/>
                <a:gd name="T6" fmla="*/ 3 w 18"/>
                <a:gd name="T7" fmla="*/ 16 h 55"/>
                <a:gd name="T8" fmla="*/ 3 w 18"/>
                <a:gd name="T9" fmla="*/ 7 h 55"/>
                <a:gd name="T10" fmla="*/ 8 w 18"/>
                <a:gd name="T11" fmla="*/ 2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9" y="55"/>
                    <a:pt x="6" y="52"/>
                    <a:pt x="6" y="49"/>
                  </a:cubicBezTo>
                  <a:cubicBezTo>
                    <a:pt x="6" y="18"/>
                    <a:pt x="6" y="18"/>
                    <a:pt x="6" y="18"/>
                  </a:cubicBezTo>
                  <a:cubicBezTo>
                    <a:pt x="5" y="17"/>
                    <a:pt x="4" y="17"/>
                    <a:pt x="3" y="16"/>
                  </a:cubicBezTo>
                  <a:cubicBezTo>
                    <a:pt x="0" y="13"/>
                    <a:pt x="0" y="10"/>
                    <a:pt x="3" y="7"/>
                  </a:cubicBezTo>
                  <a:cubicBezTo>
                    <a:pt x="8" y="2"/>
                    <a:pt x="8" y="2"/>
                    <a:pt x="8" y="2"/>
                  </a:cubicBezTo>
                  <a:cubicBezTo>
                    <a:pt x="10" y="1"/>
                    <a:pt x="12" y="0"/>
                    <a:pt x="14" y="1"/>
                  </a:cubicBezTo>
                  <a:cubicBezTo>
                    <a:pt x="17"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3" name="Freeform 211">
              <a:extLst>
                <a:ext uri="{FF2B5EF4-FFF2-40B4-BE49-F238E27FC236}">
                  <a16:creationId xmlns:a16="http://schemas.microsoft.com/office/drawing/2014/main" id="{E8419563-21E9-4F1D-BD99-3407E7363DCC}"/>
                </a:ext>
              </a:extLst>
            </p:cNvPr>
            <p:cNvSpPr>
              <a:spLocks/>
            </p:cNvSpPr>
            <p:nvPr/>
          </p:nvSpPr>
          <p:spPr bwMode="auto">
            <a:xfrm>
              <a:off x="3755" y="3159"/>
              <a:ext cx="27" cy="81"/>
            </a:xfrm>
            <a:custGeom>
              <a:avLst/>
              <a:gdLst>
                <a:gd name="T0" fmla="*/ 12 w 18"/>
                <a:gd name="T1" fmla="*/ 55 h 55"/>
                <a:gd name="T2" fmla="*/ 6 w 18"/>
                <a:gd name="T3" fmla="*/ 49 h 55"/>
                <a:gd name="T4" fmla="*/ 6 w 18"/>
                <a:gd name="T5" fmla="*/ 18 h 55"/>
                <a:gd name="T6" fmla="*/ 3 w 18"/>
                <a:gd name="T7" fmla="*/ 16 h 55"/>
                <a:gd name="T8" fmla="*/ 3 w 18"/>
                <a:gd name="T9" fmla="*/ 7 h 55"/>
                <a:gd name="T10" fmla="*/ 8 w 18"/>
                <a:gd name="T11" fmla="*/ 3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9" y="55"/>
                    <a:pt x="6" y="52"/>
                    <a:pt x="6" y="49"/>
                  </a:cubicBezTo>
                  <a:cubicBezTo>
                    <a:pt x="6" y="18"/>
                    <a:pt x="6" y="18"/>
                    <a:pt x="6" y="18"/>
                  </a:cubicBezTo>
                  <a:cubicBezTo>
                    <a:pt x="5" y="17"/>
                    <a:pt x="4" y="17"/>
                    <a:pt x="3" y="16"/>
                  </a:cubicBezTo>
                  <a:cubicBezTo>
                    <a:pt x="0" y="13"/>
                    <a:pt x="0" y="10"/>
                    <a:pt x="3" y="7"/>
                  </a:cubicBezTo>
                  <a:cubicBezTo>
                    <a:pt x="8" y="3"/>
                    <a:pt x="8" y="3"/>
                    <a:pt x="8" y="3"/>
                  </a:cubicBezTo>
                  <a:cubicBezTo>
                    <a:pt x="10" y="1"/>
                    <a:pt x="12" y="0"/>
                    <a:pt x="14" y="1"/>
                  </a:cubicBezTo>
                  <a:cubicBezTo>
                    <a:pt x="17"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4" name="Freeform 212">
              <a:extLst>
                <a:ext uri="{FF2B5EF4-FFF2-40B4-BE49-F238E27FC236}">
                  <a16:creationId xmlns:a16="http://schemas.microsoft.com/office/drawing/2014/main" id="{22D55F21-ED97-4486-82DF-BF50B4C9BA46}"/>
                </a:ext>
              </a:extLst>
            </p:cNvPr>
            <p:cNvSpPr>
              <a:spLocks/>
            </p:cNvSpPr>
            <p:nvPr/>
          </p:nvSpPr>
          <p:spPr bwMode="auto">
            <a:xfrm>
              <a:off x="3694" y="3071"/>
              <a:ext cx="26" cy="82"/>
            </a:xfrm>
            <a:custGeom>
              <a:avLst/>
              <a:gdLst>
                <a:gd name="T0" fmla="*/ 11 w 17"/>
                <a:gd name="T1" fmla="*/ 55 h 55"/>
                <a:gd name="T2" fmla="*/ 5 w 17"/>
                <a:gd name="T3" fmla="*/ 49 h 55"/>
                <a:gd name="T4" fmla="*/ 5 w 17"/>
                <a:gd name="T5" fmla="*/ 18 h 55"/>
                <a:gd name="T6" fmla="*/ 2 w 17"/>
                <a:gd name="T7" fmla="*/ 16 h 55"/>
                <a:gd name="T8" fmla="*/ 2 w 17"/>
                <a:gd name="T9" fmla="*/ 7 h 55"/>
                <a:gd name="T10" fmla="*/ 7 w 17"/>
                <a:gd name="T11" fmla="*/ 3 h 55"/>
                <a:gd name="T12" fmla="*/ 14 w 17"/>
                <a:gd name="T13" fmla="*/ 1 h 55"/>
                <a:gd name="T14" fmla="*/ 17 w 17"/>
                <a:gd name="T15" fmla="*/ 7 h 55"/>
                <a:gd name="T16" fmla="*/ 17 w 17"/>
                <a:gd name="T17" fmla="*/ 49 h 55"/>
                <a:gd name="T18" fmla="*/ 11 w 17"/>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55">
                  <a:moveTo>
                    <a:pt x="11" y="55"/>
                  </a:moveTo>
                  <a:cubicBezTo>
                    <a:pt x="8" y="55"/>
                    <a:pt x="5" y="52"/>
                    <a:pt x="5" y="49"/>
                  </a:cubicBezTo>
                  <a:cubicBezTo>
                    <a:pt x="5" y="18"/>
                    <a:pt x="5" y="18"/>
                    <a:pt x="5" y="18"/>
                  </a:cubicBezTo>
                  <a:cubicBezTo>
                    <a:pt x="4" y="17"/>
                    <a:pt x="3" y="17"/>
                    <a:pt x="2" y="16"/>
                  </a:cubicBezTo>
                  <a:cubicBezTo>
                    <a:pt x="0" y="13"/>
                    <a:pt x="0" y="10"/>
                    <a:pt x="2" y="7"/>
                  </a:cubicBezTo>
                  <a:cubicBezTo>
                    <a:pt x="7" y="3"/>
                    <a:pt x="7" y="3"/>
                    <a:pt x="7" y="3"/>
                  </a:cubicBezTo>
                  <a:cubicBezTo>
                    <a:pt x="9" y="1"/>
                    <a:pt x="12" y="0"/>
                    <a:pt x="14" y="1"/>
                  </a:cubicBezTo>
                  <a:cubicBezTo>
                    <a:pt x="16" y="2"/>
                    <a:pt x="17" y="4"/>
                    <a:pt x="17" y="7"/>
                  </a:cubicBezTo>
                  <a:cubicBezTo>
                    <a:pt x="17" y="49"/>
                    <a:pt x="17" y="49"/>
                    <a:pt x="17" y="49"/>
                  </a:cubicBezTo>
                  <a:cubicBezTo>
                    <a:pt x="17" y="52"/>
                    <a:pt x="15" y="55"/>
                    <a:pt x="11"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5" name="Freeform 213">
              <a:extLst>
                <a:ext uri="{FF2B5EF4-FFF2-40B4-BE49-F238E27FC236}">
                  <a16:creationId xmlns:a16="http://schemas.microsoft.com/office/drawing/2014/main" id="{70B8896F-A9E4-428F-8F6D-548EACFD4DB8}"/>
                </a:ext>
              </a:extLst>
            </p:cNvPr>
            <p:cNvSpPr>
              <a:spLocks/>
            </p:cNvSpPr>
            <p:nvPr/>
          </p:nvSpPr>
          <p:spPr bwMode="auto">
            <a:xfrm>
              <a:off x="3632" y="3159"/>
              <a:ext cx="27" cy="81"/>
            </a:xfrm>
            <a:custGeom>
              <a:avLst/>
              <a:gdLst>
                <a:gd name="T0" fmla="*/ 12 w 18"/>
                <a:gd name="T1" fmla="*/ 55 h 55"/>
                <a:gd name="T2" fmla="*/ 6 w 18"/>
                <a:gd name="T3" fmla="*/ 49 h 55"/>
                <a:gd name="T4" fmla="*/ 6 w 18"/>
                <a:gd name="T5" fmla="*/ 18 h 55"/>
                <a:gd name="T6" fmla="*/ 2 w 18"/>
                <a:gd name="T7" fmla="*/ 16 h 55"/>
                <a:gd name="T8" fmla="*/ 2 w 18"/>
                <a:gd name="T9" fmla="*/ 7 h 55"/>
                <a:gd name="T10" fmla="*/ 7 w 18"/>
                <a:gd name="T11" fmla="*/ 3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8" y="55"/>
                    <a:pt x="6" y="52"/>
                    <a:pt x="6" y="49"/>
                  </a:cubicBezTo>
                  <a:cubicBezTo>
                    <a:pt x="6" y="18"/>
                    <a:pt x="6" y="18"/>
                    <a:pt x="6" y="18"/>
                  </a:cubicBezTo>
                  <a:cubicBezTo>
                    <a:pt x="4" y="17"/>
                    <a:pt x="3" y="17"/>
                    <a:pt x="2" y="16"/>
                  </a:cubicBezTo>
                  <a:cubicBezTo>
                    <a:pt x="0" y="13"/>
                    <a:pt x="0" y="10"/>
                    <a:pt x="2" y="7"/>
                  </a:cubicBezTo>
                  <a:cubicBezTo>
                    <a:pt x="7" y="3"/>
                    <a:pt x="7" y="3"/>
                    <a:pt x="7" y="3"/>
                  </a:cubicBezTo>
                  <a:cubicBezTo>
                    <a:pt x="9" y="1"/>
                    <a:pt x="12" y="0"/>
                    <a:pt x="14" y="1"/>
                  </a:cubicBezTo>
                  <a:cubicBezTo>
                    <a:pt x="16"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6" name="Freeform 214">
              <a:extLst>
                <a:ext uri="{FF2B5EF4-FFF2-40B4-BE49-F238E27FC236}">
                  <a16:creationId xmlns:a16="http://schemas.microsoft.com/office/drawing/2014/main" id="{8AF36976-11E3-4ED7-8B44-D82E412AD946}"/>
                </a:ext>
              </a:extLst>
            </p:cNvPr>
            <p:cNvSpPr>
              <a:spLocks noEditPoints="1"/>
            </p:cNvSpPr>
            <p:nvPr/>
          </p:nvSpPr>
          <p:spPr bwMode="auto">
            <a:xfrm>
              <a:off x="3498" y="3071"/>
              <a:ext cx="50" cy="82"/>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5" y="12"/>
                    <a:pt x="12" y="12"/>
                    <a:pt x="12" y="28"/>
                  </a:cubicBezTo>
                  <a:cubicBezTo>
                    <a:pt x="12" y="43"/>
                    <a:pt x="15" y="43"/>
                    <a:pt x="17" y="43"/>
                  </a:cubicBezTo>
                  <a:cubicBezTo>
                    <a:pt x="18" y="43"/>
                    <a:pt x="22" y="43"/>
                    <a:pt x="22" y="28"/>
                  </a:cubicBezTo>
                  <a:cubicBezTo>
                    <a:pt x="22" y="12"/>
                    <a:pt x="18"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7" name="Freeform 215">
              <a:extLst>
                <a:ext uri="{FF2B5EF4-FFF2-40B4-BE49-F238E27FC236}">
                  <a16:creationId xmlns:a16="http://schemas.microsoft.com/office/drawing/2014/main" id="{55E2CEEF-2F60-43FE-8E23-803C153C5020}"/>
                </a:ext>
              </a:extLst>
            </p:cNvPr>
            <p:cNvSpPr>
              <a:spLocks noEditPoints="1"/>
            </p:cNvSpPr>
            <p:nvPr/>
          </p:nvSpPr>
          <p:spPr bwMode="auto">
            <a:xfrm>
              <a:off x="3620" y="3071"/>
              <a:ext cx="51" cy="82"/>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5" y="12"/>
                    <a:pt x="12" y="12"/>
                    <a:pt x="12" y="28"/>
                  </a:cubicBezTo>
                  <a:cubicBezTo>
                    <a:pt x="12" y="43"/>
                    <a:pt x="15" y="43"/>
                    <a:pt x="17" y="43"/>
                  </a:cubicBezTo>
                  <a:cubicBezTo>
                    <a:pt x="19" y="43"/>
                    <a:pt x="22" y="43"/>
                    <a:pt x="22" y="28"/>
                  </a:cubicBezTo>
                  <a:cubicBezTo>
                    <a:pt x="22" y="12"/>
                    <a:pt x="19"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8" name="Freeform 216">
              <a:extLst>
                <a:ext uri="{FF2B5EF4-FFF2-40B4-BE49-F238E27FC236}">
                  <a16:creationId xmlns:a16="http://schemas.microsoft.com/office/drawing/2014/main" id="{875DD3CB-49E8-45C7-88F0-3763A787590A}"/>
                </a:ext>
              </a:extLst>
            </p:cNvPr>
            <p:cNvSpPr>
              <a:spLocks noEditPoints="1"/>
            </p:cNvSpPr>
            <p:nvPr/>
          </p:nvSpPr>
          <p:spPr bwMode="auto">
            <a:xfrm>
              <a:off x="3683" y="3159"/>
              <a:ext cx="50" cy="81"/>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5" y="12"/>
                    <a:pt x="12" y="12"/>
                    <a:pt x="12" y="28"/>
                  </a:cubicBezTo>
                  <a:cubicBezTo>
                    <a:pt x="12" y="43"/>
                    <a:pt x="15" y="43"/>
                    <a:pt x="17" y="43"/>
                  </a:cubicBezTo>
                  <a:cubicBezTo>
                    <a:pt x="19" y="43"/>
                    <a:pt x="22" y="43"/>
                    <a:pt x="22" y="28"/>
                  </a:cubicBezTo>
                  <a:cubicBezTo>
                    <a:pt x="22" y="12"/>
                    <a:pt x="19"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9" name="Freeform 217">
              <a:extLst>
                <a:ext uri="{FF2B5EF4-FFF2-40B4-BE49-F238E27FC236}">
                  <a16:creationId xmlns:a16="http://schemas.microsoft.com/office/drawing/2014/main" id="{F3A319DA-9573-47C5-88C0-C55AC111DF9F}"/>
                </a:ext>
              </a:extLst>
            </p:cNvPr>
            <p:cNvSpPr>
              <a:spLocks noEditPoints="1"/>
            </p:cNvSpPr>
            <p:nvPr/>
          </p:nvSpPr>
          <p:spPr bwMode="auto">
            <a:xfrm>
              <a:off x="3558" y="3159"/>
              <a:ext cx="51" cy="81"/>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6" y="12"/>
                    <a:pt x="12" y="12"/>
                    <a:pt x="12" y="28"/>
                  </a:cubicBezTo>
                  <a:cubicBezTo>
                    <a:pt x="12" y="43"/>
                    <a:pt x="16" y="43"/>
                    <a:pt x="17" y="43"/>
                  </a:cubicBezTo>
                  <a:cubicBezTo>
                    <a:pt x="19" y="43"/>
                    <a:pt x="22" y="43"/>
                    <a:pt x="22" y="28"/>
                  </a:cubicBezTo>
                  <a:cubicBezTo>
                    <a:pt x="22" y="12"/>
                    <a:pt x="19"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0" name="Freeform 218">
              <a:extLst>
                <a:ext uri="{FF2B5EF4-FFF2-40B4-BE49-F238E27FC236}">
                  <a16:creationId xmlns:a16="http://schemas.microsoft.com/office/drawing/2014/main" id="{A86AACFF-1FCA-4E49-AA70-3ED3C4FD64FE}"/>
                </a:ext>
              </a:extLst>
            </p:cNvPr>
            <p:cNvSpPr>
              <a:spLocks noEditPoints="1"/>
            </p:cNvSpPr>
            <p:nvPr/>
          </p:nvSpPr>
          <p:spPr bwMode="auto">
            <a:xfrm>
              <a:off x="3437" y="3023"/>
              <a:ext cx="426" cy="337"/>
            </a:xfrm>
            <a:custGeom>
              <a:avLst/>
              <a:gdLst>
                <a:gd name="T0" fmla="*/ 264 w 288"/>
                <a:gd name="T1" fmla="*/ 228 h 228"/>
                <a:gd name="T2" fmla="*/ 24 w 288"/>
                <a:gd name="T3" fmla="*/ 228 h 228"/>
                <a:gd name="T4" fmla="*/ 0 w 288"/>
                <a:gd name="T5" fmla="*/ 203 h 228"/>
                <a:gd name="T6" fmla="*/ 0 w 288"/>
                <a:gd name="T7" fmla="*/ 25 h 228"/>
                <a:gd name="T8" fmla="*/ 24 w 288"/>
                <a:gd name="T9" fmla="*/ 0 h 228"/>
                <a:gd name="T10" fmla="*/ 264 w 288"/>
                <a:gd name="T11" fmla="*/ 0 h 228"/>
                <a:gd name="T12" fmla="*/ 288 w 288"/>
                <a:gd name="T13" fmla="*/ 25 h 228"/>
                <a:gd name="T14" fmla="*/ 288 w 288"/>
                <a:gd name="T15" fmla="*/ 203 h 228"/>
                <a:gd name="T16" fmla="*/ 264 w 288"/>
                <a:gd name="T17" fmla="*/ 228 h 228"/>
                <a:gd name="T18" fmla="*/ 24 w 288"/>
                <a:gd name="T19" fmla="*/ 12 h 228"/>
                <a:gd name="T20" fmla="*/ 12 w 288"/>
                <a:gd name="T21" fmla="*/ 25 h 228"/>
                <a:gd name="T22" fmla="*/ 12 w 288"/>
                <a:gd name="T23" fmla="*/ 203 h 228"/>
                <a:gd name="T24" fmla="*/ 24 w 288"/>
                <a:gd name="T25" fmla="*/ 216 h 228"/>
                <a:gd name="T26" fmla="*/ 264 w 288"/>
                <a:gd name="T27" fmla="*/ 216 h 228"/>
                <a:gd name="T28" fmla="*/ 276 w 288"/>
                <a:gd name="T29" fmla="*/ 203 h 228"/>
                <a:gd name="T30" fmla="*/ 276 w 288"/>
                <a:gd name="T31" fmla="*/ 25 h 228"/>
                <a:gd name="T32" fmla="*/ 264 w 288"/>
                <a:gd name="T33" fmla="*/ 12 h 228"/>
                <a:gd name="T34" fmla="*/ 24 w 288"/>
                <a:gd name="T35"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28">
                  <a:moveTo>
                    <a:pt x="264" y="228"/>
                  </a:moveTo>
                  <a:cubicBezTo>
                    <a:pt x="24" y="228"/>
                    <a:pt x="24" y="228"/>
                    <a:pt x="24" y="228"/>
                  </a:cubicBezTo>
                  <a:cubicBezTo>
                    <a:pt x="10" y="228"/>
                    <a:pt x="0" y="217"/>
                    <a:pt x="0" y="203"/>
                  </a:cubicBezTo>
                  <a:cubicBezTo>
                    <a:pt x="0" y="25"/>
                    <a:pt x="0" y="25"/>
                    <a:pt x="0" y="25"/>
                  </a:cubicBezTo>
                  <a:cubicBezTo>
                    <a:pt x="0" y="11"/>
                    <a:pt x="10" y="0"/>
                    <a:pt x="24" y="0"/>
                  </a:cubicBezTo>
                  <a:cubicBezTo>
                    <a:pt x="264" y="0"/>
                    <a:pt x="264" y="0"/>
                    <a:pt x="264" y="0"/>
                  </a:cubicBezTo>
                  <a:cubicBezTo>
                    <a:pt x="277" y="0"/>
                    <a:pt x="288" y="11"/>
                    <a:pt x="288" y="25"/>
                  </a:cubicBezTo>
                  <a:cubicBezTo>
                    <a:pt x="288" y="203"/>
                    <a:pt x="288" y="203"/>
                    <a:pt x="288" y="203"/>
                  </a:cubicBezTo>
                  <a:cubicBezTo>
                    <a:pt x="288" y="217"/>
                    <a:pt x="277" y="228"/>
                    <a:pt x="264" y="228"/>
                  </a:cubicBezTo>
                  <a:close/>
                  <a:moveTo>
                    <a:pt x="24" y="12"/>
                  </a:moveTo>
                  <a:cubicBezTo>
                    <a:pt x="17" y="12"/>
                    <a:pt x="12" y="18"/>
                    <a:pt x="12" y="25"/>
                  </a:cubicBezTo>
                  <a:cubicBezTo>
                    <a:pt x="12" y="203"/>
                    <a:pt x="12" y="203"/>
                    <a:pt x="12" y="203"/>
                  </a:cubicBezTo>
                  <a:cubicBezTo>
                    <a:pt x="12" y="210"/>
                    <a:pt x="17" y="216"/>
                    <a:pt x="24" y="216"/>
                  </a:cubicBezTo>
                  <a:cubicBezTo>
                    <a:pt x="264" y="216"/>
                    <a:pt x="264" y="216"/>
                    <a:pt x="264" y="216"/>
                  </a:cubicBezTo>
                  <a:cubicBezTo>
                    <a:pt x="270" y="216"/>
                    <a:pt x="276" y="210"/>
                    <a:pt x="276" y="203"/>
                  </a:cubicBezTo>
                  <a:cubicBezTo>
                    <a:pt x="276" y="25"/>
                    <a:pt x="276" y="25"/>
                    <a:pt x="276" y="25"/>
                  </a:cubicBezTo>
                  <a:cubicBezTo>
                    <a:pt x="276" y="18"/>
                    <a:pt x="270" y="12"/>
                    <a:pt x="264" y="12"/>
                  </a:cubicBez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1" name="Freeform 219">
              <a:extLst>
                <a:ext uri="{FF2B5EF4-FFF2-40B4-BE49-F238E27FC236}">
                  <a16:creationId xmlns:a16="http://schemas.microsoft.com/office/drawing/2014/main" id="{44F2BBEC-CB46-4EDA-BE67-76B4DA994D54}"/>
                </a:ext>
              </a:extLst>
            </p:cNvPr>
            <p:cNvSpPr>
              <a:spLocks/>
            </p:cNvSpPr>
            <p:nvPr/>
          </p:nvSpPr>
          <p:spPr bwMode="auto">
            <a:xfrm>
              <a:off x="3517" y="3378"/>
              <a:ext cx="266" cy="17"/>
            </a:xfrm>
            <a:custGeom>
              <a:avLst/>
              <a:gdLst>
                <a:gd name="T0" fmla="*/ 174 w 180"/>
                <a:gd name="T1" fmla="*/ 12 h 12"/>
                <a:gd name="T2" fmla="*/ 6 w 180"/>
                <a:gd name="T3" fmla="*/ 12 h 12"/>
                <a:gd name="T4" fmla="*/ 0 w 180"/>
                <a:gd name="T5" fmla="*/ 6 h 12"/>
                <a:gd name="T6" fmla="*/ 6 w 180"/>
                <a:gd name="T7" fmla="*/ 0 h 12"/>
                <a:gd name="T8" fmla="*/ 174 w 180"/>
                <a:gd name="T9" fmla="*/ 0 h 12"/>
                <a:gd name="T10" fmla="*/ 180 w 180"/>
                <a:gd name="T11" fmla="*/ 6 h 12"/>
                <a:gd name="T12" fmla="*/ 174 w 18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80" h="12">
                  <a:moveTo>
                    <a:pt x="174" y="12"/>
                  </a:moveTo>
                  <a:cubicBezTo>
                    <a:pt x="6" y="12"/>
                    <a:pt x="6" y="12"/>
                    <a:pt x="6" y="12"/>
                  </a:cubicBezTo>
                  <a:cubicBezTo>
                    <a:pt x="2" y="12"/>
                    <a:pt x="0" y="10"/>
                    <a:pt x="0" y="6"/>
                  </a:cubicBezTo>
                  <a:cubicBezTo>
                    <a:pt x="0" y="3"/>
                    <a:pt x="2" y="0"/>
                    <a:pt x="6" y="0"/>
                  </a:cubicBezTo>
                  <a:cubicBezTo>
                    <a:pt x="174" y="0"/>
                    <a:pt x="174" y="0"/>
                    <a:pt x="174" y="0"/>
                  </a:cubicBezTo>
                  <a:cubicBezTo>
                    <a:pt x="177" y="0"/>
                    <a:pt x="180" y="3"/>
                    <a:pt x="180" y="6"/>
                  </a:cubicBezTo>
                  <a:cubicBezTo>
                    <a:pt x="180" y="10"/>
                    <a:pt x="177" y="12"/>
                    <a:pt x="17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2" name="Freeform 220">
              <a:extLst>
                <a:ext uri="{FF2B5EF4-FFF2-40B4-BE49-F238E27FC236}">
                  <a16:creationId xmlns:a16="http://schemas.microsoft.com/office/drawing/2014/main" id="{3DD542D7-F947-40C6-8ED1-E24BCB09C775}"/>
                </a:ext>
              </a:extLst>
            </p:cNvPr>
            <p:cNvSpPr>
              <a:spLocks/>
            </p:cNvSpPr>
            <p:nvPr/>
          </p:nvSpPr>
          <p:spPr bwMode="auto">
            <a:xfrm>
              <a:off x="3632" y="3342"/>
              <a:ext cx="18" cy="53"/>
            </a:xfrm>
            <a:custGeom>
              <a:avLst/>
              <a:gdLst>
                <a:gd name="T0" fmla="*/ 6 w 12"/>
                <a:gd name="T1" fmla="*/ 36 h 36"/>
                <a:gd name="T2" fmla="*/ 0 w 12"/>
                <a:gd name="T3" fmla="*/ 30 h 36"/>
                <a:gd name="T4" fmla="*/ 0 w 12"/>
                <a:gd name="T5" fmla="*/ 6 h 36"/>
                <a:gd name="T6" fmla="*/ 6 w 12"/>
                <a:gd name="T7" fmla="*/ 0 h 36"/>
                <a:gd name="T8" fmla="*/ 12 w 12"/>
                <a:gd name="T9" fmla="*/ 6 h 36"/>
                <a:gd name="T10" fmla="*/ 12 w 12"/>
                <a:gd name="T11" fmla="*/ 30 h 36"/>
                <a:gd name="T12" fmla="*/ 6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6" y="36"/>
                  </a:moveTo>
                  <a:cubicBezTo>
                    <a:pt x="2" y="36"/>
                    <a:pt x="0" y="34"/>
                    <a:pt x="0" y="30"/>
                  </a:cubicBezTo>
                  <a:cubicBezTo>
                    <a:pt x="0" y="6"/>
                    <a:pt x="0" y="6"/>
                    <a:pt x="0" y="6"/>
                  </a:cubicBezTo>
                  <a:cubicBezTo>
                    <a:pt x="0" y="3"/>
                    <a:pt x="2" y="0"/>
                    <a:pt x="6" y="0"/>
                  </a:cubicBezTo>
                  <a:cubicBezTo>
                    <a:pt x="9" y="0"/>
                    <a:pt x="12" y="3"/>
                    <a:pt x="12" y="6"/>
                  </a:cubicBezTo>
                  <a:cubicBezTo>
                    <a:pt x="12" y="30"/>
                    <a:pt x="12" y="30"/>
                    <a:pt x="12" y="30"/>
                  </a:cubicBezTo>
                  <a:cubicBezTo>
                    <a:pt x="12" y="34"/>
                    <a:pt x="9" y="36"/>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3" name="Oval 221">
              <a:extLst>
                <a:ext uri="{FF2B5EF4-FFF2-40B4-BE49-F238E27FC236}">
                  <a16:creationId xmlns:a16="http://schemas.microsoft.com/office/drawing/2014/main" id="{BE4D48C6-719F-4AC0-8581-7FBEC4E3EF0A}"/>
                </a:ext>
              </a:extLst>
            </p:cNvPr>
            <p:cNvSpPr>
              <a:spLocks noChangeArrowheads="1"/>
            </p:cNvSpPr>
            <p:nvPr/>
          </p:nvSpPr>
          <p:spPr bwMode="auto">
            <a:xfrm>
              <a:off x="3632" y="3298"/>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4" name="Rectangle 222">
              <a:extLst>
                <a:ext uri="{FF2B5EF4-FFF2-40B4-BE49-F238E27FC236}">
                  <a16:creationId xmlns:a16="http://schemas.microsoft.com/office/drawing/2014/main" id="{FA922286-6ACB-4AE6-81FB-0969E11946E9}"/>
                </a:ext>
              </a:extLst>
            </p:cNvPr>
            <p:cNvSpPr>
              <a:spLocks noChangeArrowheads="1"/>
            </p:cNvSpPr>
            <p:nvPr/>
          </p:nvSpPr>
          <p:spPr bwMode="auto">
            <a:xfrm>
              <a:off x="3446" y="3271"/>
              <a:ext cx="40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45" name="Freeform 43">
            <a:extLst>
              <a:ext uri="{FF2B5EF4-FFF2-40B4-BE49-F238E27FC236}">
                <a16:creationId xmlns:a16="http://schemas.microsoft.com/office/drawing/2014/main" id="{E4010419-8272-47E0-B240-F1BF17EE3DA0}"/>
              </a:ext>
            </a:extLst>
          </p:cNvPr>
          <p:cNvSpPr>
            <a:spLocks noChangeAspect="1" noEditPoints="1"/>
          </p:cNvSpPr>
          <p:nvPr/>
        </p:nvSpPr>
        <p:spPr bwMode="auto">
          <a:xfrm>
            <a:off x="11353800" y="368708"/>
            <a:ext cx="491523" cy="50400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53" name="Group 63">
            <a:extLst>
              <a:ext uri="{FF2B5EF4-FFF2-40B4-BE49-F238E27FC236}">
                <a16:creationId xmlns:a16="http://schemas.microsoft.com/office/drawing/2014/main" id="{A4FFBFE7-9F3A-4307-8B11-8F8AB5002D39}"/>
              </a:ext>
            </a:extLst>
          </p:cNvPr>
          <p:cNvGrpSpPr>
            <a:grpSpLocks noChangeAspect="1"/>
          </p:cNvGrpSpPr>
          <p:nvPr/>
        </p:nvGrpSpPr>
        <p:grpSpPr bwMode="auto">
          <a:xfrm>
            <a:off x="9951837" y="5910211"/>
            <a:ext cx="420688" cy="421676"/>
            <a:chOff x="1372" y="2996"/>
            <a:chExt cx="426" cy="427"/>
          </a:xfrm>
          <a:solidFill>
            <a:schemeClr val="bg1">
              <a:lumMod val="50000"/>
            </a:schemeClr>
          </a:solidFill>
        </p:grpSpPr>
        <p:sp>
          <p:nvSpPr>
            <p:cNvPr id="54" name="Freeform 64">
              <a:extLst>
                <a:ext uri="{FF2B5EF4-FFF2-40B4-BE49-F238E27FC236}">
                  <a16:creationId xmlns:a16="http://schemas.microsoft.com/office/drawing/2014/main" id="{ED8421BC-05A1-4DFC-84E1-C5E16354E3D4}"/>
                </a:ext>
              </a:extLst>
            </p:cNvPr>
            <p:cNvSpPr>
              <a:spLocks noEditPoints="1"/>
            </p:cNvSpPr>
            <p:nvPr/>
          </p:nvSpPr>
          <p:spPr bwMode="auto">
            <a:xfrm>
              <a:off x="1478" y="3085"/>
              <a:ext cx="214" cy="107"/>
            </a:xfrm>
            <a:custGeom>
              <a:avLst/>
              <a:gdLst>
                <a:gd name="T0" fmla="*/ 72 w 144"/>
                <a:gd name="T1" fmla="*/ 72 h 72"/>
                <a:gd name="T2" fmla="*/ 0 w 144"/>
                <a:gd name="T3" fmla="*/ 36 h 72"/>
                <a:gd name="T4" fmla="*/ 72 w 144"/>
                <a:gd name="T5" fmla="*/ 0 h 72"/>
                <a:gd name="T6" fmla="*/ 144 w 144"/>
                <a:gd name="T7" fmla="*/ 36 h 72"/>
                <a:gd name="T8" fmla="*/ 72 w 144"/>
                <a:gd name="T9" fmla="*/ 72 h 72"/>
                <a:gd name="T10" fmla="*/ 72 w 144"/>
                <a:gd name="T11" fmla="*/ 12 h 72"/>
                <a:gd name="T12" fmla="*/ 12 w 144"/>
                <a:gd name="T13" fmla="*/ 36 h 72"/>
                <a:gd name="T14" fmla="*/ 72 w 144"/>
                <a:gd name="T15" fmla="*/ 60 h 72"/>
                <a:gd name="T16" fmla="*/ 132 w 144"/>
                <a:gd name="T17" fmla="*/ 36 h 72"/>
                <a:gd name="T18" fmla="*/ 72 w 144"/>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72">
                  <a:moveTo>
                    <a:pt x="72" y="72"/>
                  </a:moveTo>
                  <a:cubicBezTo>
                    <a:pt x="31" y="72"/>
                    <a:pt x="0" y="56"/>
                    <a:pt x="0" y="36"/>
                  </a:cubicBezTo>
                  <a:cubicBezTo>
                    <a:pt x="0" y="15"/>
                    <a:pt x="31" y="0"/>
                    <a:pt x="72" y="0"/>
                  </a:cubicBezTo>
                  <a:cubicBezTo>
                    <a:pt x="113" y="0"/>
                    <a:pt x="144" y="15"/>
                    <a:pt x="144" y="36"/>
                  </a:cubicBezTo>
                  <a:cubicBezTo>
                    <a:pt x="144" y="56"/>
                    <a:pt x="113" y="72"/>
                    <a:pt x="72" y="72"/>
                  </a:cubicBezTo>
                  <a:close/>
                  <a:moveTo>
                    <a:pt x="72" y="12"/>
                  </a:moveTo>
                  <a:cubicBezTo>
                    <a:pt x="38" y="12"/>
                    <a:pt x="12" y="25"/>
                    <a:pt x="12" y="36"/>
                  </a:cubicBezTo>
                  <a:cubicBezTo>
                    <a:pt x="12" y="47"/>
                    <a:pt x="38" y="60"/>
                    <a:pt x="72" y="60"/>
                  </a:cubicBezTo>
                  <a:cubicBezTo>
                    <a:pt x="107" y="60"/>
                    <a:pt x="132" y="47"/>
                    <a:pt x="132" y="36"/>
                  </a:cubicBezTo>
                  <a:cubicBezTo>
                    <a:pt x="132" y="25"/>
                    <a:pt x="107" y="12"/>
                    <a:pt x="7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5" name="Freeform 65">
              <a:extLst>
                <a:ext uri="{FF2B5EF4-FFF2-40B4-BE49-F238E27FC236}">
                  <a16:creationId xmlns:a16="http://schemas.microsoft.com/office/drawing/2014/main" id="{474168D1-AFC3-4F26-9AA7-AF788A4B91B9}"/>
                </a:ext>
              </a:extLst>
            </p:cNvPr>
            <p:cNvSpPr>
              <a:spLocks noEditPoints="1"/>
            </p:cNvSpPr>
            <p:nvPr/>
          </p:nvSpPr>
          <p:spPr bwMode="auto">
            <a:xfrm>
              <a:off x="1692" y="2996"/>
              <a:ext cx="106" cy="71"/>
            </a:xfrm>
            <a:custGeom>
              <a:avLst/>
              <a:gdLst>
                <a:gd name="T0" fmla="*/ 36 w 72"/>
                <a:gd name="T1" fmla="*/ 48 h 48"/>
                <a:gd name="T2" fmla="*/ 0 w 72"/>
                <a:gd name="T3" fmla="*/ 24 h 48"/>
                <a:gd name="T4" fmla="*/ 36 w 72"/>
                <a:gd name="T5" fmla="*/ 0 h 48"/>
                <a:gd name="T6" fmla="*/ 72 w 72"/>
                <a:gd name="T7" fmla="*/ 24 h 48"/>
                <a:gd name="T8" fmla="*/ 36 w 72"/>
                <a:gd name="T9" fmla="*/ 48 h 48"/>
                <a:gd name="T10" fmla="*/ 36 w 72"/>
                <a:gd name="T11" fmla="*/ 12 h 48"/>
                <a:gd name="T12" fmla="*/ 12 w 72"/>
                <a:gd name="T13" fmla="*/ 24 h 48"/>
                <a:gd name="T14" fmla="*/ 36 w 72"/>
                <a:gd name="T15" fmla="*/ 36 h 48"/>
                <a:gd name="T16" fmla="*/ 60 w 72"/>
                <a:gd name="T17" fmla="*/ 24 h 48"/>
                <a:gd name="T18" fmla="*/ 36 w 72"/>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36" y="48"/>
                  </a:moveTo>
                  <a:cubicBezTo>
                    <a:pt x="16" y="48"/>
                    <a:pt x="0" y="37"/>
                    <a:pt x="0" y="24"/>
                  </a:cubicBezTo>
                  <a:cubicBezTo>
                    <a:pt x="0" y="10"/>
                    <a:pt x="16" y="0"/>
                    <a:pt x="36" y="0"/>
                  </a:cubicBezTo>
                  <a:cubicBezTo>
                    <a:pt x="56" y="0"/>
                    <a:pt x="72" y="10"/>
                    <a:pt x="72" y="24"/>
                  </a:cubicBezTo>
                  <a:cubicBezTo>
                    <a:pt x="72" y="37"/>
                    <a:pt x="56" y="48"/>
                    <a:pt x="36" y="48"/>
                  </a:cubicBezTo>
                  <a:close/>
                  <a:moveTo>
                    <a:pt x="36" y="12"/>
                  </a:moveTo>
                  <a:cubicBezTo>
                    <a:pt x="23" y="12"/>
                    <a:pt x="12" y="18"/>
                    <a:pt x="12" y="24"/>
                  </a:cubicBezTo>
                  <a:cubicBezTo>
                    <a:pt x="12" y="30"/>
                    <a:pt x="23" y="36"/>
                    <a:pt x="36" y="36"/>
                  </a:cubicBezTo>
                  <a:cubicBezTo>
                    <a:pt x="50" y="36"/>
                    <a:pt x="60" y="30"/>
                    <a:pt x="60" y="24"/>
                  </a:cubicBezTo>
                  <a:cubicBezTo>
                    <a:pt x="60" y="18"/>
                    <a:pt x="50"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6" name="Freeform 66">
              <a:extLst>
                <a:ext uri="{FF2B5EF4-FFF2-40B4-BE49-F238E27FC236}">
                  <a16:creationId xmlns:a16="http://schemas.microsoft.com/office/drawing/2014/main" id="{88C1A1D2-9658-462F-B81C-B4C0246DD4C6}"/>
                </a:ext>
              </a:extLst>
            </p:cNvPr>
            <p:cNvSpPr>
              <a:spLocks/>
            </p:cNvSpPr>
            <p:nvPr/>
          </p:nvSpPr>
          <p:spPr bwMode="auto">
            <a:xfrm>
              <a:off x="1692" y="3023"/>
              <a:ext cx="106" cy="98"/>
            </a:xfrm>
            <a:custGeom>
              <a:avLst/>
              <a:gdLst>
                <a:gd name="T0" fmla="*/ 36 w 72"/>
                <a:gd name="T1" fmla="*/ 66 h 66"/>
                <a:gd name="T2" fmla="*/ 0 w 72"/>
                <a:gd name="T3" fmla="*/ 42 h 66"/>
                <a:gd name="T4" fmla="*/ 0 w 72"/>
                <a:gd name="T5" fmla="*/ 6 h 66"/>
                <a:gd name="T6" fmla="*/ 6 w 72"/>
                <a:gd name="T7" fmla="*/ 0 h 66"/>
                <a:gd name="T8" fmla="*/ 12 w 72"/>
                <a:gd name="T9" fmla="*/ 6 h 66"/>
                <a:gd name="T10" fmla="*/ 12 w 72"/>
                <a:gd name="T11" fmla="*/ 42 h 66"/>
                <a:gd name="T12" fmla="*/ 36 w 72"/>
                <a:gd name="T13" fmla="*/ 54 h 66"/>
                <a:gd name="T14" fmla="*/ 60 w 72"/>
                <a:gd name="T15" fmla="*/ 42 h 66"/>
                <a:gd name="T16" fmla="*/ 60 w 72"/>
                <a:gd name="T17" fmla="*/ 6 h 66"/>
                <a:gd name="T18" fmla="*/ 66 w 72"/>
                <a:gd name="T19" fmla="*/ 0 h 66"/>
                <a:gd name="T20" fmla="*/ 72 w 72"/>
                <a:gd name="T21" fmla="*/ 6 h 66"/>
                <a:gd name="T22" fmla="*/ 72 w 72"/>
                <a:gd name="T23" fmla="*/ 42 h 66"/>
                <a:gd name="T24" fmla="*/ 36 w 72"/>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66">
                  <a:moveTo>
                    <a:pt x="36" y="66"/>
                  </a:moveTo>
                  <a:cubicBezTo>
                    <a:pt x="16" y="66"/>
                    <a:pt x="0" y="55"/>
                    <a:pt x="0" y="42"/>
                  </a:cubicBezTo>
                  <a:cubicBezTo>
                    <a:pt x="0" y="6"/>
                    <a:pt x="0" y="6"/>
                    <a:pt x="0" y="6"/>
                  </a:cubicBezTo>
                  <a:cubicBezTo>
                    <a:pt x="0" y="3"/>
                    <a:pt x="3" y="0"/>
                    <a:pt x="6" y="0"/>
                  </a:cubicBezTo>
                  <a:cubicBezTo>
                    <a:pt x="10" y="0"/>
                    <a:pt x="12" y="3"/>
                    <a:pt x="12" y="6"/>
                  </a:cubicBezTo>
                  <a:cubicBezTo>
                    <a:pt x="12" y="42"/>
                    <a:pt x="12" y="42"/>
                    <a:pt x="12" y="42"/>
                  </a:cubicBezTo>
                  <a:cubicBezTo>
                    <a:pt x="12" y="48"/>
                    <a:pt x="23" y="54"/>
                    <a:pt x="36" y="54"/>
                  </a:cubicBezTo>
                  <a:cubicBezTo>
                    <a:pt x="50" y="54"/>
                    <a:pt x="60" y="48"/>
                    <a:pt x="60" y="42"/>
                  </a:cubicBezTo>
                  <a:cubicBezTo>
                    <a:pt x="60" y="6"/>
                    <a:pt x="60" y="6"/>
                    <a:pt x="60" y="6"/>
                  </a:cubicBezTo>
                  <a:cubicBezTo>
                    <a:pt x="60" y="3"/>
                    <a:pt x="63" y="0"/>
                    <a:pt x="66" y="0"/>
                  </a:cubicBezTo>
                  <a:cubicBezTo>
                    <a:pt x="70" y="0"/>
                    <a:pt x="72" y="3"/>
                    <a:pt x="72" y="6"/>
                  </a:cubicBezTo>
                  <a:cubicBezTo>
                    <a:pt x="72" y="42"/>
                    <a:pt x="72" y="42"/>
                    <a:pt x="72" y="42"/>
                  </a:cubicBezTo>
                  <a:cubicBezTo>
                    <a:pt x="72" y="55"/>
                    <a:pt x="56" y="66"/>
                    <a:pt x="3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7" name="Freeform 67">
              <a:extLst>
                <a:ext uri="{FF2B5EF4-FFF2-40B4-BE49-F238E27FC236}">
                  <a16:creationId xmlns:a16="http://schemas.microsoft.com/office/drawing/2014/main" id="{38AC320E-1099-43B4-9128-794CD155DD88}"/>
                </a:ext>
              </a:extLst>
            </p:cNvPr>
            <p:cNvSpPr>
              <a:spLocks noEditPoints="1"/>
            </p:cNvSpPr>
            <p:nvPr/>
          </p:nvSpPr>
          <p:spPr bwMode="auto">
            <a:xfrm>
              <a:off x="1372" y="2996"/>
              <a:ext cx="106" cy="71"/>
            </a:xfrm>
            <a:custGeom>
              <a:avLst/>
              <a:gdLst>
                <a:gd name="T0" fmla="*/ 36 w 72"/>
                <a:gd name="T1" fmla="*/ 48 h 48"/>
                <a:gd name="T2" fmla="*/ 0 w 72"/>
                <a:gd name="T3" fmla="*/ 24 h 48"/>
                <a:gd name="T4" fmla="*/ 36 w 72"/>
                <a:gd name="T5" fmla="*/ 0 h 48"/>
                <a:gd name="T6" fmla="*/ 72 w 72"/>
                <a:gd name="T7" fmla="*/ 24 h 48"/>
                <a:gd name="T8" fmla="*/ 36 w 72"/>
                <a:gd name="T9" fmla="*/ 48 h 48"/>
                <a:gd name="T10" fmla="*/ 36 w 72"/>
                <a:gd name="T11" fmla="*/ 12 h 48"/>
                <a:gd name="T12" fmla="*/ 12 w 72"/>
                <a:gd name="T13" fmla="*/ 24 h 48"/>
                <a:gd name="T14" fmla="*/ 36 w 72"/>
                <a:gd name="T15" fmla="*/ 36 h 48"/>
                <a:gd name="T16" fmla="*/ 60 w 72"/>
                <a:gd name="T17" fmla="*/ 24 h 48"/>
                <a:gd name="T18" fmla="*/ 36 w 72"/>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36" y="48"/>
                  </a:moveTo>
                  <a:cubicBezTo>
                    <a:pt x="16" y="48"/>
                    <a:pt x="0" y="37"/>
                    <a:pt x="0" y="24"/>
                  </a:cubicBezTo>
                  <a:cubicBezTo>
                    <a:pt x="0" y="10"/>
                    <a:pt x="16" y="0"/>
                    <a:pt x="36" y="0"/>
                  </a:cubicBezTo>
                  <a:cubicBezTo>
                    <a:pt x="56" y="0"/>
                    <a:pt x="72" y="10"/>
                    <a:pt x="72" y="24"/>
                  </a:cubicBezTo>
                  <a:cubicBezTo>
                    <a:pt x="72" y="37"/>
                    <a:pt x="56" y="48"/>
                    <a:pt x="36" y="48"/>
                  </a:cubicBezTo>
                  <a:close/>
                  <a:moveTo>
                    <a:pt x="36" y="12"/>
                  </a:moveTo>
                  <a:cubicBezTo>
                    <a:pt x="23" y="12"/>
                    <a:pt x="12" y="18"/>
                    <a:pt x="12" y="24"/>
                  </a:cubicBezTo>
                  <a:cubicBezTo>
                    <a:pt x="12" y="30"/>
                    <a:pt x="23" y="36"/>
                    <a:pt x="36" y="36"/>
                  </a:cubicBezTo>
                  <a:cubicBezTo>
                    <a:pt x="50" y="36"/>
                    <a:pt x="60" y="30"/>
                    <a:pt x="60" y="24"/>
                  </a:cubicBezTo>
                  <a:cubicBezTo>
                    <a:pt x="60" y="18"/>
                    <a:pt x="50"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8" name="Freeform 68">
              <a:extLst>
                <a:ext uri="{FF2B5EF4-FFF2-40B4-BE49-F238E27FC236}">
                  <a16:creationId xmlns:a16="http://schemas.microsoft.com/office/drawing/2014/main" id="{ADCB1044-563A-4B3A-9F8F-3A94AF56211B}"/>
                </a:ext>
              </a:extLst>
            </p:cNvPr>
            <p:cNvSpPr>
              <a:spLocks/>
            </p:cNvSpPr>
            <p:nvPr/>
          </p:nvSpPr>
          <p:spPr bwMode="auto">
            <a:xfrm>
              <a:off x="1372" y="3023"/>
              <a:ext cx="106" cy="98"/>
            </a:xfrm>
            <a:custGeom>
              <a:avLst/>
              <a:gdLst>
                <a:gd name="T0" fmla="*/ 36 w 72"/>
                <a:gd name="T1" fmla="*/ 66 h 66"/>
                <a:gd name="T2" fmla="*/ 0 w 72"/>
                <a:gd name="T3" fmla="*/ 42 h 66"/>
                <a:gd name="T4" fmla="*/ 0 w 72"/>
                <a:gd name="T5" fmla="*/ 6 h 66"/>
                <a:gd name="T6" fmla="*/ 6 w 72"/>
                <a:gd name="T7" fmla="*/ 0 h 66"/>
                <a:gd name="T8" fmla="*/ 12 w 72"/>
                <a:gd name="T9" fmla="*/ 6 h 66"/>
                <a:gd name="T10" fmla="*/ 12 w 72"/>
                <a:gd name="T11" fmla="*/ 42 h 66"/>
                <a:gd name="T12" fmla="*/ 36 w 72"/>
                <a:gd name="T13" fmla="*/ 54 h 66"/>
                <a:gd name="T14" fmla="*/ 60 w 72"/>
                <a:gd name="T15" fmla="*/ 42 h 66"/>
                <a:gd name="T16" fmla="*/ 60 w 72"/>
                <a:gd name="T17" fmla="*/ 6 h 66"/>
                <a:gd name="T18" fmla="*/ 66 w 72"/>
                <a:gd name="T19" fmla="*/ 0 h 66"/>
                <a:gd name="T20" fmla="*/ 72 w 72"/>
                <a:gd name="T21" fmla="*/ 6 h 66"/>
                <a:gd name="T22" fmla="*/ 72 w 72"/>
                <a:gd name="T23" fmla="*/ 42 h 66"/>
                <a:gd name="T24" fmla="*/ 36 w 72"/>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66">
                  <a:moveTo>
                    <a:pt x="36" y="66"/>
                  </a:moveTo>
                  <a:cubicBezTo>
                    <a:pt x="16" y="66"/>
                    <a:pt x="0" y="55"/>
                    <a:pt x="0" y="42"/>
                  </a:cubicBezTo>
                  <a:cubicBezTo>
                    <a:pt x="0" y="6"/>
                    <a:pt x="0" y="6"/>
                    <a:pt x="0" y="6"/>
                  </a:cubicBezTo>
                  <a:cubicBezTo>
                    <a:pt x="0" y="3"/>
                    <a:pt x="3" y="0"/>
                    <a:pt x="6" y="0"/>
                  </a:cubicBezTo>
                  <a:cubicBezTo>
                    <a:pt x="10" y="0"/>
                    <a:pt x="12" y="3"/>
                    <a:pt x="12" y="6"/>
                  </a:cubicBezTo>
                  <a:cubicBezTo>
                    <a:pt x="12" y="42"/>
                    <a:pt x="12" y="42"/>
                    <a:pt x="12" y="42"/>
                  </a:cubicBezTo>
                  <a:cubicBezTo>
                    <a:pt x="12" y="48"/>
                    <a:pt x="23" y="54"/>
                    <a:pt x="36" y="54"/>
                  </a:cubicBezTo>
                  <a:cubicBezTo>
                    <a:pt x="50" y="54"/>
                    <a:pt x="60" y="48"/>
                    <a:pt x="60" y="42"/>
                  </a:cubicBezTo>
                  <a:cubicBezTo>
                    <a:pt x="60" y="6"/>
                    <a:pt x="60" y="6"/>
                    <a:pt x="60" y="6"/>
                  </a:cubicBezTo>
                  <a:cubicBezTo>
                    <a:pt x="60" y="3"/>
                    <a:pt x="63" y="0"/>
                    <a:pt x="66" y="0"/>
                  </a:cubicBezTo>
                  <a:cubicBezTo>
                    <a:pt x="70" y="0"/>
                    <a:pt x="72" y="3"/>
                    <a:pt x="72" y="6"/>
                  </a:cubicBezTo>
                  <a:cubicBezTo>
                    <a:pt x="72" y="42"/>
                    <a:pt x="72" y="42"/>
                    <a:pt x="72" y="42"/>
                  </a:cubicBezTo>
                  <a:cubicBezTo>
                    <a:pt x="72" y="55"/>
                    <a:pt x="56" y="66"/>
                    <a:pt x="3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9" name="Freeform 69">
              <a:extLst>
                <a:ext uri="{FF2B5EF4-FFF2-40B4-BE49-F238E27FC236}">
                  <a16:creationId xmlns:a16="http://schemas.microsoft.com/office/drawing/2014/main" id="{582A2CA5-27D8-4DD2-9343-1AB46BE7DE21}"/>
                </a:ext>
              </a:extLst>
            </p:cNvPr>
            <p:cNvSpPr>
              <a:spLocks noEditPoints="1"/>
            </p:cNvSpPr>
            <p:nvPr/>
          </p:nvSpPr>
          <p:spPr bwMode="auto">
            <a:xfrm>
              <a:off x="1692" y="3298"/>
              <a:ext cx="106" cy="71"/>
            </a:xfrm>
            <a:custGeom>
              <a:avLst/>
              <a:gdLst>
                <a:gd name="T0" fmla="*/ 36 w 72"/>
                <a:gd name="T1" fmla="*/ 48 h 48"/>
                <a:gd name="T2" fmla="*/ 0 w 72"/>
                <a:gd name="T3" fmla="*/ 24 h 48"/>
                <a:gd name="T4" fmla="*/ 36 w 72"/>
                <a:gd name="T5" fmla="*/ 0 h 48"/>
                <a:gd name="T6" fmla="*/ 72 w 72"/>
                <a:gd name="T7" fmla="*/ 24 h 48"/>
                <a:gd name="T8" fmla="*/ 36 w 72"/>
                <a:gd name="T9" fmla="*/ 48 h 48"/>
                <a:gd name="T10" fmla="*/ 36 w 72"/>
                <a:gd name="T11" fmla="*/ 12 h 48"/>
                <a:gd name="T12" fmla="*/ 12 w 72"/>
                <a:gd name="T13" fmla="*/ 24 h 48"/>
                <a:gd name="T14" fmla="*/ 36 w 72"/>
                <a:gd name="T15" fmla="*/ 36 h 48"/>
                <a:gd name="T16" fmla="*/ 60 w 72"/>
                <a:gd name="T17" fmla="*/ 24 h 48"/>
                <a:gd name="T18" fmla="*/ 36 w 72"/>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36" y="48"/>
                  </a:moveTo>
                  <a:cubicBezTo>
                    <a:pt x="16" y="48"/>
                    <a:pt x="0" y="37"/>
                    <a:pt x="0" y="24"/>
                  </a:cubicBezTo>
                  <a:cubicBezTo>
                    <a:pt x="0" y="10"/>
                    <a:pt x="16" y="0"/>
                    <a:pt x="36" y="0"/>
                  </a:cubicBezTo>
                  <a:cubicBezTo>
                    <a:pt x="56" y="0"/>
                    <a:pt x="72" y="10"/>
                    <a:pt x="72" y="24"/>
                  </a:cubicBezTo>
                  <a:cubicBezTo>
                    <a:pt x="72" y="37"/>
                    <a:pt x="56" y="48"/>
                    <a:pt x="36" y="48"/>
                  </a:cubicBezTo>
                  <a:close/>
                  <a:moveTo>
                    <a:pt x="36" y="12"/>
                  </a:moveTo>
                  <a:cubicBezTo>
                    <a:pt x="23" y="12"/>
                    <a:pt x="12" y="18"/>
                    <a:pt x="12" y="24"/>
                  </a:cubicBezTo>
                  <a:cubicBezTo>
                    <a:pt x="12" y="30"/>
                    <a:pt x="23" y="36"/>
                    <a:pt x="36" y="36"/>
                  </a:cubicBezTo>
                  <a:cubicBezTo>
                    <a:pt x="50" y="36"/>
                    <a:pt x="60" y="30"/>
                    <a:pt x="60" y="24"/>
                  </a:cubicBezTo>
                  <a:cubicBezTo>
                    <a:pt x="60" y="18"/>
                    <a:pt x="50"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0" name="Freeform 70">
              <a:extLst>
                <a:ext uri="{FF2B5EF4-FFF2-40B4-BE49-F238E27FC236}">
                  <a16:creationId xmlns:a16="http://schemas.microsoft.com/office/drawing/2014/main" id="{14BB00B9-E257-4348-AEF6-213A0A7010D2}"/>
                </a:ext>
              </a:extLst>
            </p:cNvPr>
            <p:cNvSpPr>
              <a:spLocks/>
            </p:cNvSpPr>
            <p:nvPr/>
          </p:nvSpPr>
          <p:spPr bwMode="auto">
            <a:xfrm>
              <a:off x="1692" y="3325"/>
              <a:ext cx="106" cy="98"/>
            </a:xfrm>
            <a:custGeom>
              <a:avLst/>
              <a:gdLst>
                <a:gd name="T0" fmla="*/ 36 w 72"/>
                <a:gd name="T1" fmla="*/ 66 h 66"/>
                <a:gd name="T2" fmla="*/ 0 w 72"/>
                <a:gd name="T3" fmla="*/ 42 h 66"/>
                <a:gd name="T4" fmla="*/ 0 w 72"/>
                <a:gd name="T5" fmla="*/ 6 h 66"/>
                <a:gd name="T6" fmla="*/ 6 w 72"/>
                <a:gd name="T7" fmla="*/ 0 h 66"/>
                <a:gd name="T8" fmla="*/ 12 w 72"/>
                <a:gd name="T9" fmla="*/ 6 h 66"/>
                <a:gd name="T10" fmla="*/ 12 w 72"/>
                <a:gd name="T11" fmla="*/ 42 h 66"/>
                <a:gd name="T12" fmla="*/ 36 w 72"/>
                <a:gd name="T13" fmla="*/ 54 h 66"/>
                <a:gd name="T14" fmla="*/ 60 w 72"/>
                <a:gd name="T15" fmla="*/ 42 h 66"/>
                <a:gd name="T16" fmla="*/ 60 w 72"/>
                <a:gd name="T17" fmla="*/ 6 h 66"/>
                <a:gd name="T18" fmla="*/ 66 w 72"/>
                <a:gd name="T19" fmla="*/ 0 h 66"/>
                <a:gd name="T20" fmla="*/ 72 w 72"/>
                <a:gd name="T21" fmla="*/ 6 h 66"/>
                <a:gd name="T22" fmla="*/ 72 w 72"/>
                <a:gd name="T23" fmla="*/ 42 h 66"/>
                <a:gd name="T24" fmla="*/ 36 w 72"/>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66">
                  <a:moveTo>
                    <a:pt x="36" y="66"/>
                  </a:moveTo>
                  <a:cubicBezTo>
                    <a:pt x="16" y="66"/>
                    <a:pt x="0" y="55"/>
                    <a:pt x="0" y="42"/>
                  </a:cubicBezTo>
                  <a:cubicBezTo>
                    <a:pt x="0" y="6"/>
                    <a:pt x="0" y="6"/>
                    <a:pt x="0" y="6"/>
                  </a:cubicBezTo>
                  <a:cubicBezTo>
                    <a:pt x="0" y="3"/>
                    <a:pt x="3" y="0"/>
                    <a:pt x="6" y="0"/>
                  </a:cubicBezTo>
                  <a:cubicBezTo>
                    <a:pt x="10" y="0"/>
                    <a:pt x="12" y="3"/>
                    <a:pt x="12" y="6"/>
                  </a:cubicBezTo>
                  <a:cubicBezTo>
                    <a:pt x="12" y="42"/>
                    <a:pt x="12" y="42"/>
                    <a:pt x="12" y="42"/>
                  </a:cubicBezTo>
                  <a:cubicBezTo>
                    <a:pt x="12" y="48"/>
                    <a:pt x="23" y="54"/>
                    <a:pt x="36" y="54"/>
                  </a:cubicBezTo>
                  <a:cubicBezTo>
                    <a:pt x="50" y="54"/>
                    <a:pt x="60" y="48"/>
                    <a:pt x="60" y="42"/>
                  </a:cubicBezTo>
                  <a:cubicBezTo>
                    <a:pt x="60" y="6"/>
                    <a:pt x="60" y="6"/>
                    <a:pt x="60" y="6"/>
                  </a:cubicBezTo>
                  <a:cubicBezTo>
                    <a:pt x="60" y="3"/>
                    <a:pt x="63" y="0"/>
                    <a:pt x="66" y="0"/>
                  </a:cubicBezTo>
                  <a:cubicBezTo>
                    <a:pt x="70" y="0"/>
                    <a:pt x="72" y="3"/>
                    <a:pt x="72" y="6"/>
                  </a:cubicBezTo>
                  <a:cubicBezTo>
                    <a:pt x="72" y="42"/>
                    <a:pt x="72" y="42"/>
                    <a:pt x="72" y="42"/>
                  </a:cubicBezTo>
                  <a:cubicBezTo>
                    <a:pt x="72" y="55"/>
                    <a:pt x="56" y="66"/>
                    <a:pt x="3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1" name="Freeform 71">
              <a:extLst>
                <a:ext uri="{FF2B5EF4-FFF2-40B4-BE49-F238E27FC236}">
                  <a16:creationId xmlns:a16="http://schemas.microsoft.com/office/drawing/2014/main" id="{AFC1F3F9-B86C-4B54-8188-B2C487E64C26}"/>
                </a:ext>
              </a:extLst>
            </p:cNvPr>
            <p:cNvSpPr>
              <a:spLocks noEditPoints="1"/>
            </p:cNvSpPr>
            <p:nvPr/>
          </p:nvSpPr>
          <p:spPr bwMode="auto">
            <a:xfrm>
              <a:off x="1372" y="3298"/>
              <a:ext cx="106" cy="71"/>
            </a:xfrm>
            <a:custGeom>
              <a:avLst/>
              <a:gdLst>
                <a:gd name="T0" fmla="*/ 36 w 72"/>
                <a:gd name="T1" fmla="*/ 48 h 48"/>
                <a:gd name="T2" fmla="*/ 0 w 72"/>
                <a:gd name="T3" fmla="*/ 24 h 48"/>
                <a:gd name="T4" fmla="*/ 36 w 72"/>
                <a:gd name="T5" fmla="*/ 0 h 48"/>
                <a:gd name="T6" fmla="*/ 72 w 72"/>
                <a:gd name="T7" fmla="*/ 24 h 48"/>
                <a:gd name="T8" fmla="*/ 36 w 72"/>
                <a:gd name="T9" fmla="*/ 48 h 48"/>
                <a:gd name="T10" fmla="*/ 36 w 72"/>
                <a:gd name="T11" fmla="*/ 12 h 48"/>
                <a:gd name="T12" fmla="*/ 12 w 72"/>
                <a:gd name="T13" fmla="*/ 24 h 48"/>
                <a:gd name="T14" fmla="*/ 36 w 72"/>
                <a:gd name="T15" fmla="*/ 36 h 48"/>
                <a:gd name="T16" fmla="*/ 60 w 72"/>
                <a:gd name="T17" fmla="*/ 24 h 48"/>
                <a:gd name="T18" fmla="*/ 36 w 72"/>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36" y="48"/>
                  </a:moveTo>
                  <a:cubicBezTo>
                    <a:pt x="16" y="48"/>
                    <a:pt x="0" y="37"/>
                    <a:pt x="0" y="24"/>
                  </a:cubicBezTo>
                  <a:cubicBezTo>
                    <a:pt x="0" y="10"/>
                    <a:pt x="16" y="0"/>
                    <a:pt x="36" y="0"/>
                  </a:cubicBezTo>
                  <a:cubicBezTo>
                    <a:pt x="56" y="0"/>
                    <a:pt x="72" y="10"/>
                    <a:pt x="72" y="24"/>
                  </a:cubicBezTo>
                  <a:cubicBezTo>
                    <a:pt x="72" y="37"/>
                    <a:pt x="56" y="48"/>
                    <a:pt x="36" y="48"/>
                  </a:cubicBezTo>
                  <a:close/>
                  <a:moveTo>
                    <a:pt x="36" y="12"/>
                  </a:moveTo>
                  <a:cubicBezTo>
                    <a:pt x="23" y="12"/>
                    <a:pt x="12" y="18"/>
                    <a:pt x="12" y="24"/>
                  </a:cubicBezTo>
                  <a:cubicBezTo>
                    <a:pt x="12" y="30"/>
                    <a:pt x="23" y="36"/>
                    <a:pt x="36" y="36"/>
                  </a:cubicBezTo>
                  <a:cubicBezTo>
                    <a:pt x="50" y="36"/>
                    <a:pt x="60" y="30"/>
                    <a:pt x="60" y="24"/>
                  </a:cubicBezTo>
                  <a:cubicBezTo>
                    <a:pt x="60" y="18"/>
                    <a:pt x="50"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2" name="Freeform 72">
              <a:extLst>
                <a:ext uri="{FF2B5EF4-FFF2-40B4-BE49-F238E27FC236}">
                  <a16:creationId xmlns:a16="http://schemas.microsoft.com/office/drawing/2014/main" id="{99AD5B0A-7455-4EF8-807B-0A9F10FF1B5D}"/>
                </a:ext>
              </a:extLst>
            </p:cNvPr>
            <p:cNvSpPr>
              <a:spLocks/>
            </p:cNvSpPr>
            <p:nvPr/>
          </p:nvSpPr>
          <p:spPr bwMode="auto">
            <a:xfrm>
              <a:off x="1372" y="3325"/>
              <a:ext cx="106" cy="98"/>
            </a:xfrm>
            <a:custGeom>
              <a:avLst/>
              <a:gdLst>
                <a:gd name="T0" fmla="*/ 36 w 72"/>
                <a:gd name="T1" fmla="*/ 66 h 66"/>
                <a:gd name="T2" fmla="*/ 0 w 72"/>
                <a:gd name="T3" fmla="*/ 42 h 66"/>
                <a:gd name="T4" fmla="*/ 0 w 72"/>
                <a:gd name="T5" fmla="*/ 6 h 66"/>
                <a:gd name="T6" fmla="*/ 6 w 72"/>
                <a:gd name="T7" fmla="*/ 0 h 66"/>
                <a:gd name="T8" fmla="*/ 12 w 72"/>
                <a:gd name="T9" fmla="*/ 6 h 66"/>
                <a:gd name="T10" fmla="*/ 12 w 72"/>
                <a:gd name="T11" fmla="*/ 42 h 66"/>
                <a:gd name="T12" fmla="*/ 36 w 72"/>
                <a:gd name="T13" fmla="*/ 54 h 66"/>
                <a:gd name="T14" fmla="*/ 60 w 72"/>
                <a:gd name="T15" fmla="*/ 42 h 66"/>
                <a:gd name="T16" fmla="*/ 60 w 72"/>
                <a:gd name="T17" fmla="*/ 6 h 66"/>
                <a:gd name="T18" fmla="*/ 66 w 72"/>
                <a:gd name="T19" fmla="*/ 0 h 66"/>
                <a:gd name="T20" fmla="*/ 72 w 72"/>
                <a:gd name="T21" fmla="*/ 6 h 66"/>
                <a:gd name="T22" fmla="*/ 72 w 72"/>
                <a:gd name="T23" fmla="*/ 42 h 66"/>
                <a:gd name="T24" fmla="*/ 36 w 72"/>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66">
                  <a:moveTo>
                    <a:pt x="36" y="66"/>
                  </a:moveTo>
                  <a:cubicBezTo>
                    <a:pt x="16" y="66"/>
                    <a:pt x="0" y="55"/>
                    <a:pt x="0" y="42"/>
                  </a:cubicBezTo>
                  <a:cubicBezTo>
                    <a:pt x="0" y="6"/>
                    <a:pt x="0" y="6"/>
                    <a:pt x="0" y="6"/>
                  </a:cubicBezTo>
                  <a:cubicBezTo>
                    <a:pt x="0" y="3"/>
                    <a:pt x="3" y="0"/>
                    <a:pt x="6" y="0"/>
                  </a:cubicBezTo>
                  <a:cubicBezTo>
                    <a:pt x="10" y="0"/>
                    <a:pt x="12" y="3"/>
                    <a:pt x="12" y="6"/>
                  </a:cubicBezTo>
                  <a:cubicBezTo>
                    <a:pt x="12" y="42"/>
                    <a:pt x="12" y="42"/>
                    <a:pt x="12" y="42"/>
                  </a:cubicBezTo>
                  <a:cubicBezTo>
                    <a:pt x="12" y="48"/>
                    <a:pt x="23" y="54"/>
                    <a:pt x="36" y="54"/>
                  </a:cubicBezTo>
                  <a:cubicBezTo>
                    <a:pt x="50" y="54"/>
                    <a:pt x="60" y="48"/>
                    <a:pt x="60" y="42"/>
                  </a:cubicBezTo>
                  <a:cubicBezTo>
                    <a:pt x="60" y="6"/>
                    <a:pt x="60" y="6"/>
                    <a:pt x="60" y="6"/>
                  </a:cubicBezTo>
                  <a:cubicBezTo>
                    <a:pt x="60" y="3"/>
                    <a:pt x="63" y="0"/>
                    <a:pt x="66" y="0"/>
                  </a:cubicBezTo>
                  <a:cubicBezTo>
                    <a:pt x="70" y="0"/>
                    <a:pt x="72" y="3"/>
                    <a:pt x="72" y="6"/>
                  </a:cubicBezTo>
                  <a:cubicBezTo>
                    <a:pt x="72" y="42"/>
                    <a:pt x="72" y="42"/>
                    <a:pt x="72" y="42"/>
                  </a:cubicBezTo>
                  <a:cubicBezTo>
                    <a:pt x="72" y="55"/>
                    <a:pt x="56" y="66"/>
                    <a:pt x="3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3" name="Freeform 73">
              <a:extLst>
                <a:ext uri="{FF2B5EF4-FFF2-40B4-BE49-F238E27FC236}">
                  <a16:creationId xmlns:a16="http://schemas.microsoft.com/office/drawing/2014/main" id="{C2FD704A-7EC0-48D3-A2A9-1C18746AD926}"/>
                </a:ext>
              </a:extLst>
            </p:cNvPr>
            <p:cNvSpPr>
              <a:spLocks/>
            </p:cNvSpPr>
            <p:nvPr/>
          </p:nvSpPr>
          <p:spPr bwMode="auto">
            <a:xfrm>
              <a:off x="1478" y="3201"/>
              <a:ext cx="214" cy="62"/>
            </a:xfrm>
            <a:custGeom>
              <a:avLst/>
              <a:gdLst>
                <a:gd name="T0" fmla="*/ 72 w 144"/>
                <a:gd name="T1" fmla="*/ 42 h 42"/>
                <a:gd name="T2" fmla="*/ 0 w 144"/>
                <a:gd name="T3" fmla="*/ 6 h 42"/>
                <a:gd name="T4" fmla="*/ 6 w 144"/>
                <a:gd name="T5" fmla="*/ 0 h 42"/>
                <a:gd name="T6" fmla="*/ 12 w 144"/>
                <a:gd name="T7" fmla="*/ 6 h 42"/>
                <a:gd name="T8" fmla="*/ 72 w 144"/>
                <a:gd name="T9" fmla="*/ 30 h 42"/>
                <a:gd name="T10" fmla="*/ 132 w 144"/>
                <a:gd name="T11" fmla="*/ 6 h 42"/>
                <a:gd name="T12" fmla="*/ 138 w 144"/>
                <a:gd name="T13" fmla="*/ 0 h 42"/>
                <a:gd name="T14" fmla="*/ 144 w 144"/>
                <a:gd name="T15" fmla="*/ 6 h 42"/>
                <a:gd name="T16" fmla="*/ 72 w 144"/>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42">
                  <a:moveTo>
                    <a:pt x="72" y="42"/>
                  </a:moveTo>
                  <a:cubicBezTo>
                    <a:pt x="31" y="42"/>
                    <a:pt x="0" y="26"/>
                    <a:pt x="0" y="6"/>
                  </a:cubicBezTo>
                  <a:cubicBezTo>
                    <a:pt x="0" y="3"/>
                    <a:pt x="3" y="0"/>
                    <a:pt x="6" y="0"/>
                  </a:cubicBezTo>
                  <a:cubicBezTo>
                    <a:pt x="10" y="0"/>
                    <a:pt x="12" y="3"/>
                    <a:pt x="12" y="6"/>
                  </a:cubicBezTo>
                  <a:cubicBezTo>
                    <a:pt x="12" y="17"/>
                    <a:pt x="38" y="30"/>
                    <a:pt x="72" y="30"/>
                  </a:cubicBezTo>
                  <a:cubicBezTo>
                    <a:pt x="107" y="30"/>
                    <a:pt x="132" y="17"/>
                    <a:pt x="132" y="6"/>
                  </a:cubicBezTo>
                  <a:cubicBezTo>
                    <a:pt x="132" y="3"/>
                    <a:pt x="135" y="0"/>
                    <a:pt x="138" y="0"/>
                  </a:cubicBezTo>
                  <a:cubicBezTo>
                    <a:pt x="142" y="0"/>
                    <a:pt x="144" y="3"/>
                    <a:pt x="144" y="6"/>
                  </a:cubicBezTo>
                  <a:cubicBezTo>
                    <a:pt x="144" y="26"/>
                    <a:pt x="113" y="42"/>
                    <a:pt x="72"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4" name="Freeform 74">
              <a:extLst>
                <a:ext uri="{FF2B5EF4-FFF2-40B4-BE49-F238E27FC236}">
                  <a16:creationId xmlns:a16="http://schemas.microsoft.com/office/drawing/2014/main" id="{5DBD786D-9829-477A-8D94-9B99FB899530}"/>
                </a:ext>
              </a:extLst>
            </p:cNvPr>
            <p:cNvSpPr>
              <a:spLocks/>
            </p:cNvSpPr>
            <p:nvPr/>
          </p:nvSpPr>
          <p:spPr bwMode="auto">
            <a:xfrm>
              <a:off x="1478" y="3130"/>
              <a:ext cx="214" cy="204"/>
            </a:xfrm>
            <a:custGeom>
              <a:avLst/>
              <a:gdLst>
                <a:gd name="T0" fmla="*/ 72 w 144"/>
                <a:gd name="T1" fmla="*/ 138 h 138"/>
                <a:gd name="T2" fmla="*/ 0 w 144"/>
                <a:gd name="T3" fmla="*/ 102 h 138"/>
                <a:gd name="T4" fmla="*/ 0 w 144"/>
                <a:gd name="T5" fmla="*/ 6 h 138"/>
                <a:gd name="T6" fmla="*/ 6 w 144"/>
                <a:gd name="T7" fmla="*/ 0 h 138"/>
                <a:gd name="T8" fmla="*/ 12 w 144"/>
                <a:gd name="T9" fmla="*/ 6 h 138"/>
                <a:gd name="T10" fmla="*/ 12 w 144"/>
                <a:gd name="T11" fmla="*/ 102 h 138"/>
                <a:gd name="T12" fmla="*/ 72 w 144"/>
                <a:gd name="T13" fmla="*/ 126 h 138"/>
                <a:gd name="T14" fmla="*/ 132 w 144"/>
                <a:gd name="T15" fmla="*/ 102 h 138"/>
                <a:gd name="T16" fmla="*/ 132 w 144"/>
                <a:gd name="T17" fmla="*/ 6 h 138"/>
                <a:gd name="T18" fmla="*/ 138 w 144"/>
                <a:gd name="T19" fmla="*/ 0 h 138"/>
                <a:gd name="T20" fmla="*/ 144 w 144"/>
                <a:gd name="T21" fmla="*/ 6 h 138"/>
                <a:gd name="T22" fmla="*/ 144 w 144"/>
                <a:gd name="T23" fmla="*/ 102 h 138"/>
                <a:gd name="T24" fmla="*/ 72 w 144"/>
                <a:gd name="T25"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38">
                  <a:moveTo>
                    <a:pt x="72" y="138"/>
                  </a:moveTo>
                  <a:cubicBezTo>
                    <a:pt x="31" y="138"/>
                    <a:pt x="0" y="122"/>
                    <a:pt x="0" y="102"/>
                  </a:cubicBezTo>
                  <a:cubicBezTo>
                    <a:pt x="0" y="6"/>
                    <a:pt x="0" y="6"/>
                    <a:pt x="0" y="6"/>
                  </a:cubicBezTo>
                  <a:cubicBezTo>
                    <a:pt x="0" y="3"/>
                    <a:pt x="3" y="0"/>
                    <a:pt x="6" y="0"/>
                  </a:cubicBezTo>
                  <a:cubicBezTo>
                    <a:pt x="10" y="0"/>
                    <a:pt x="12" y="3"/>
                    <a:pt x="12" y="6"/>
                  </a:cubicBezTo>
                  <a:cubicBezTo>
                    <a:pt x="12" y="102"/>
                    <a:pt x="12" y="102"/>
                    <a:pt x="12" y="102"/>
                  </a:cubicBezTo>
                  <a:cubicBezTo>
                    <a:pt x="12" y="113"/>
                    <a:pt x="38" y="126"/>
                    <a:pt x="72" y="126"/>
                  </a:cubicBezTo>
                  <a:cubicBezTo>
                    <a:pt x="107" y="126"/>
                    <a:pt x="132" y="113"/>
                    <a:pt x="132" y="102"/>
                  </a:cubicBezTo>
                  <a:cubicBezTo>
                    <a:pt x="132" y="6"/>
                    <a:pt x="132" y="6"/>
                    <a:pt x="132" y="6"/>
                  </a:cubicBezTo>
                  <a:cubicBezTo>
                    <a:pt x="132" y="3"/>
                    <a:pt x="135" y="0"/>
                    <a:pt x="138" y="0"/>
                  </a:cubicBezTo>
                  <a:cubicBezTo>
                    <a:pt x="142" y="0"/>
                    <a:pt x="144" y="3"/>
                    <a:pt x="144" y="6"/>
                  </a:cubicBezTo>
                  <a:cubicBezTo>
                    <a:pt x="144" y="102"/>
                    <a:pt x="144" y="102"/>
                    <a:pt x="144" y="102"/>
                  </a:cubicBezTo>
                  <a:cubicBezTo>
                    <a:pt x="144" y="122"/>
                    <a:pt x="113" y="138"/>
                    <a:pt x="72"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5" name="Freeform 75">
              <a:extLst>
                <a:ext uri="{FF2B5EF4-FFF2-40B4-BE49-F238E27FC236}">
                  <a16:creationId xmlns:a16="http://schemas.microsoft.com/office/drawing/2014/main" id="{39BDAA10-A2D4-48BC-AA5F-FE45512D5D21}"/>
                </a:ext>
              </a:extLst>
            </p:cNvPr>
            <p:cNvSpPr>
              <a:spLocks/>
            </p:cNvSpPr>
            <p:nvPr/>
          </p:nvSpPr>
          <p:spPr bwMode="auto">
            <a:xfrm>
              <a:off x="1416" y="3103"/>
              <a:ext cx="82" cy="80"/>
            </a:xfrm>
            <a:custGeom>
              <a:avLst/>
              <a:gdLst>
                <a:gd name="T0" fmla="*/ 48 w 55"/>
                <a:gd name="T1" fmla="*/ 54 h 54"/>
                <a:gd name="T2" fmla="*/ 44 w 55"/>
                <a:gd name="T3" fmla="*/ 52 h 54"/>
                <a:gd name="T4" fmla="*/ 2 w 55"/>
                <a:gd name="T5" fmla="*/ 10 h 54"/>
                <a:gd name="T6" fmla="*/ 2 w 55"/>
                <a:gd name="T7" fmla="*/ 2 h 54"/>
                <a:gd name="T8" fmla="*/ 11 w 55"/>
                <a:gd name="T9" fmla="*/ 2 h 54"/>
                <a:gd name="T10" fmla="*/ 53 w 55"/>
                <a:gd name="T11" fmla="*/ 44 h 54"/>
                <a:gd name="T12" fmla="*/ 53 w 55"/>
                <a:gd name="T13" fmla="*/ 52 h 54"/>
                <a:gd name="T14" fmla="*/ 48 w 55"/>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4">
                  <a:moveTo>
                    <a:pt x="48" y="54"/>
                  </a:moveTo>
                  <a:cubicBezTo>
                    <a:pt x="47" y="54"/>
                    <a:pt x="45" y="53"/>
                    <a:pt x="44" y="52"/>
                  </a:cubicBezTo>
                  <a:cubicBezTo>
                    <a:pt x="2" y="10"/>
                    <a:pt x="2" y="10"/>
                    <a:pt x="2" y="10"/>
                  </a:cubicBezTo>
                  <a:cubicBezTo>
                    <a:pt x="0" y="8"/>
                    <a:pt x="0" y="4"/>
                    <a:pt x="2" y="2"/>
                  </a:cubicBezTo>
                  <a:cubicBezTo>
                    <a:pt x="5" y="0"/>
                    <a:pt x="8" y="0"/>
                    <a:pt x="11" y="2"/>
                  </a:cubicBezTo>
                  <a:cubicBezTo>
                    <a:pt x="53" y="44"/>
                    <a:pt x="53" y="44"/>
                    <a:pt x="53" y="44"/>
                  </a:cubicBezTo>
                  <a:cubicBezTo>
                    <a:pt x="55" y="46"/>
                    <a:pt x="55" y="50"/>
                    <a:pt x="53" y="52"/>
                  </a:cubicBezTo>
                  <a:cubicBezTo>
                    <a:pt x="51" y="53"/>
                    <a:pt x="50" y="54"/>
                    <a:pt x="4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6" name="Freeform 76">
              <a:extLst>
                <a:ext uri="{FF2B5EF4-FFF2-40B4-BE49-F238E27FC236}">
                  <a16:creationId xmlns:a16="http://schemas.microsoft.com/office/drawing/2014/main" id="{87CEC9CC-F963-407F-A07E-E41CA8C14EF3}"/>
                </a:ext>
              </a:extLst>
            </p:cNvPr>
            <p:cNvSpPr>
              <a:spLocks/>
            </p:cNvSpPr>
            <p:nvPr/>
          </p:nvSpPr>
          <p:spPr bwMode="auto">
            <a:xfrm>
              <a:off x="1416" y="3235"/>
              <a:ext cx="82" cy="80"/>
            </a:xfrm>
            <a:custGeom>
              <a:avLst/>
              <a:gdLst>
                <a:gd name="T0" fmla="*/ 7 w 55"/>
                <a:gd name="T1" fmla="*/ 54 h 54"/>
                <a:gd name="T2" fmla="*/ 2 w 55"/>
                <a:gd name="T3" fmla="*/ 53 h 54"/>
                <a:gd name="T4" fmla="*/ 2 w 55"/>
                <a:gd name="T5" fmla="*/ 44 h 54"/>
                <a:gd name="T6" fmla="*/ 44 w 55"/>
                <a:gd name="T7" fmla="*/ 3 h 54"/>
                <a:gd name="T8" fmla="*/ 53 w 55"/>
                <a:gd name="T9" fmla="*/ 3 h 54"/>
                <a:gd name="T10" fmla="*/ 53 w 55"/>
                <a:gd name="T11" fmla="*/ 11 h 54"/>
                <a:gd name="T12" fmla="*/ 11 w 55"/>
                <a:gd name="T13" fmla="*/ 53 h 54"/>
                <a:gd name="T14" fmla="*/ 7 w 55"/>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4">
                  <a:moveTo>
                    <a:pt x="7" y="54"/>
                  </a:moveTo>
                  <a:cubicBezTo>
                    <a:pt x="5" y="54"/>
                    <a:pt x="4" y="54"/>
                    <a:pt x="2" y="53"/>
                  </a:cubicBezTo>
                  <a:cubicBezTo>
                    <a:pt x="0" y="50"/>
                    <a:pt x="0" y="47"/>
                    <a:pt x="2" y="44"/>
                  </a:cubicBezTo>
                  <a:cubicBezTo>
                    <a:pt x="44" y="3"/>
                    <a:pt x="44" y="3"/>
                    <a:pt x="44" y="3"/>
                  </a:cubicBezTo>
                  <a:cubicBezTo>
                    <a:pt x="46" y="0"/>
                    <a:pt x="50" y="0"/>
                    <a:pt x="53" y="3"/>
                  </a:cubicBezTo>
                  <a:cubicBezTo>
                    <a:pt x="55" y="5"/>
                    <a:pt x="55" y="9"/>
                    <a:pt x="53" y="11"/>
                  </a:cubicBezTo>
                  <a:cubicBezTo>
                    <a:pt x="11" y="53"/>
                    <a:pt x="11" y="53"/>
                    <a:pt x="11" y="53"/>
                  </a:cubicBezTo>
                  <a:cubicBezTo>
                    <a:pt x="10" y="54"/>
                    <a:pt x="8" y="54"/>
                    <a:pt x="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7" name="Freeform 77">
              <a:extLst>
                <a:ext uri="{FF2B5EF4-FFF2-40B4-BE49-F238E27FC236}">
                  <a16:creationId xmlns:a16="http://schemas.microsoft.com/office/drawing/2014/main" id="{673D4D27-F0C8-497D-8713-D02AD75C8125}"/>
                </a:ext>
              </a:extLst>
            </p:cNvPr>
            <p:cNvSpPr>
              <a:spLocks/>
            </p:cNvSpPr>
            <p:nvPr/>
          </p:nvSpPr>
          <p:spPr bwMode="auto">
            <a:xfrm>
              <a:off x="1674" y="3103"/>
              <a:ext cx="80" cy="80"/>
            </a:xfrm>
            <a:custGeom>
              <a:avLst/>
              <a:gdLst>
                <a:gd name="T0" fmla="*/ 6 w 54"/>
                <a:gd name="T1" fmla="*/ 54 h 54"/>
                <a:gd name="T2" fmla="*/ 2 w 54"/>
                <a:gd name="T3" fmla="*/ 52 h 54"/>
                <a:gd name="T4" fmla="*/ 2 w 54"/>
                <a:gd name="T5" fmla="*/ 44 h 54"/>
                <a:gd name="T6" fmla="*/ 44 w 54"/>
                <a:gd name="T7" fmla="*/ 2 h 54"/>
                <a:gd name="T8" fmla="*/ 52 w 54"/>
                <a:gd name="T9" fmla="*/ 2 h 54"/>
                <a:gd name="T10" fmla="*/ 52 w 54"/>
                <a:gd name="T11" fmla="*/ 10 h 54"/>
                <a:gd name="T12" fmla="*/ 10 w 54"/>
                <a:gd name="T13" fmla="*/ 52 h 54"/>
                <a:gd name="T14" fmla="*/ 6 w 54"/>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4">
                  <a:moveTo>
                    <a:pt x="6" y="54"/>
                  </a:moveTo>
                  <a:cubicBezTo>
                    <a:pt x="5" y="54"/>
                    <a:pt x="3" y="53"/>
                    <a:pt x="2" y="52"/>
                  </a:cubicBezTo>
                  <a:cubicBezTo>
                    <a:pt x="0" y="50"/>
                    <a:pt x="0" y="46"/>
                    <a:pt x="2" y="44"/>
                  </a:cubicBezTo>
                  <a:cubicBezTo>
                    <a:pt x="44" y="2"/>
                    <a:pt x="44" y="2"/>
                    <a:pt x="44" y="2"/>
                  </a:cubicBezTo>
                  <a:cubicBezTo>
                    <a:pt x="46" y="0"/>
                    <a:pt x="50" y="0"/>
                    <a:pt x="52" y="2"/>
                  </a:cubicBezTo>
                  <a:cubicBezTo>
                    <a:pt x="54" y="4"/>
                    <a:pt x="54" y="8"/>
                    <a:pt x="52" y="10"/>
                  </a:cubicBezTo>
                  <a:cubicBezTo>
                    <a:pt x="10" y="52"/>
                    <a:pt x="10" y="52"/>
                    <a:pt x="10" y="52"/>
                  </a:cubicBezTo>
                  <a:cubicBezTo>
                    <a:pt x="9" y="53"/>
                    <a:pt x="8" y="54"/>
                    <a:pt x="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8" name="Freeform 78">
              <a:extLst>
                <a:ext uri="{FF2B5EF4-FFF2-40B4-BE49-F238E27FC236}">
                  <a16:creationId xmlns:a16="http://schemas.microsoft.com/office/drawing/2014/main" id="{8EB65A73-3547-41A7-8497-ABBA1198D20C}"/>
                </a:ext>
              </a:extLst>
            </p:cNvPr>
            <p:cNvSpPr>
              <a:spLocks/>
            </p:cNvSpPr>
            <p:nvPr/>
          </p:nvSpPr>
          <p:spPr bwMode="auto">
            <a:xfrm>
              <a:off x="1674" y="3235"/>
              <a:ext cx="80" cy="80"/>
            </a:xfrm>
            <a:custGeom>
              <a:avLst/>
              <a:gdLst>
                <a:gd name="T0" fmla="*/ 48 w 54"/>
                <a:gd name="T1" fmla="*/ 54 h 54"/>
                <a:gd name="T2" fmla="*/ 44 w 54"/>
                <a:gd name="T3" fmla="*/ 53 h 54"/>
                <a:gd name="T4" fmla="*/ 2 w 54"/>
                <a:gd name="T5" fmla="*/ 11 h 54"/>
                <a:gd name="T6" fmla="*/ 2 w 54"/>
                <a:gd name="T7" fmla="*/ 3 h 54"/>
                <a:gd name="T8" fmla="*/ 10 w 54"/>
                <a:gd name="T9" fmla="*/ 3 h 54"/>
                <a:gd name="T10" fmla="*/ 52 w 54"/>
                <a:gd name="T11" fmla="*/ 44 h 54"/>
                <a:gd name="T12" fmla="*/ 52 w 54"/>
                <a:gd name="T13" fmla="*/ 53 h 54"/>
                <a:gd name="T14" fmla="*/ 48 w 54"/>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4">
                  <a:moveTo>
                    <a:pt x="48" y="54"/>
                  </a:moveTo>
                  <a:cubicBezTo>
                    <a:pt x="46" y="54"/>
                    <a:pt x="45" y="54"/>
                    <a:pt x="44" y="53"/>
                  </a:cubicBezTo>
                  <a:cubicBezTo>
                    <a:pt x="2" y="11"/>
                    <a:pt x="2" y="11"/>
                    <a:pt x="2" y="11"/>
                  </a:cubicBezTo>
                  <a:cubicBezTo>
                    <a:pt x="0" y="9"/>
                    <a:pt x="0" y="5"/>
                    <a:pt x="2" y="3"/>
                  </a:cubicBezTo>
                  <a:cubicBezTo>
                    <a:pt x="4" y="0"/>
                    <a:pt x="8" y="0"/>
                    <a:pt x="10" y="3"/>
                  </a:cubicBezTo>
                  <a:cubicBezTo>
                    <a:pt x="52" y="44"/>
                    <a:pt x="52" y="44"/>
                    <a:pt x="52" y="44"/>
                  </a:cubicBezTo>
                  <a:cubicBezTo>
                    <a:pt x="54" y="47"/>
                    <a:pt x="54" y="50"/>
                    <a:pt x="52" y="53"/>
                  </a:cubicBezTo>
                  <a:cubicBezTo>
                    <a:pt x="51" y="54"/>
                    <a:pt x="49" y="54"/>
                    <a:pt x="4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69" name="TextBox 68">
            <a:extLst>
              <a:ext uri="{FF2B5EF4-FFF2-40B4-BE49-F238E27FC236}">
                <a16:creationId xmlns:a16="http://schemas.microsoft.com/office/drawing/2014/main" id="{DB8EC8E3-0069-4A4E-AF0D-8A08745CACFA}"/>
              </a:ext>
            </a:extLst>
          </p:cNvPr>
          <p:cNvSpPr txBox="1"/>
          <p:nvPr/>
        </p:nvSpPr>
        <p:spPr>
          <a:xfrm>
            <a:off x="1705515" y="6325800"/>
            <a:ext cx="352882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R</a:t>
            </a:r>
            <a:r>
              <a:rPr lang="nl-NL" sz="1600" dirty="0">
                <a:solidFill>
                  <a:srgbClr val="FFFFFF">
                    <a:lumMod val="50000"/>
                  </a:srgbClr>
                </a:solidFill>
                <a:latin typeface="Avenir LT Std 35 Light"/>
              </a:rPr>
              <a:t>apporten en dashboards</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70" name="Group 199">
            <a:extLst>
              <a:ext uri="{FF2B5EF4-FFF2-40B4-BE49-F238E27FC236}">
                <a16:creationId xmlns:a16="http://schemas.microsoft.com/office/drawing/2014/main" id="{FFFC228B-9EC3-4131-87FA-4B31BB3E02E7}"/>
              </a:ext>
            </a:extLst>
          </p:cNvPr>
          <p:cNvGrpSpPr>
            <a:grpSpLocks noChangeAspect="1"/>
          </p:cNvGrpSpPr>
          <p:nvPr/>
        </p:nvGrpSpPr>
        <p:grpSpPr bwMode="auto">
          <a:xfrm>
            <a:off x="2683661" y="5825870"/>
            <a:ext cx="542850" cy="497084"/>
            <a:chOff x="3435" y="3010"/>
            <a:chExt cx="427" cy="391"/>
          </a:xfrm>
          <a:solidFill>
            <a:schemeClr val="bg1">
              <a:lumMod val="50000"/>
            </a:schemeClr>
          </a:solidFill>
        </p:grpSpPr>
        <p:sp>
          <p:nvSpPr>
            <p:cNvPr id="71" name="Freeform 200">
              <a:extLst>
                <a:ext uri="{FF2B5EF4-FFF2-40B4-BE49-F238E27FC236}">
                  <a16:creationId xmlns:a16="http://schemas.microsoft.com/office/drawing/2014/main" id="{BEEA23D5-5865-4F52-A6E9-73BDB5F49502}"/>
                </a:ext>
              </a:extLst>
            </p:cNvPr>
            <p:cNvSpPr>
              <a:spLocks noEditPoints="1"/>
            </p:cNvSpPr>
            <p:nvPr/>
          </p:nvSpPr>
          <p:spPr bwMode="auto">
            <a:xfrm>
              <a:off x="3435" y="3010"/>
              <a:ext cx="427" cy="391"/>
            </a:xfrm>
            <a:custGeom>
              <a:avLst/>
              <a:gdLst>
                <a:gd name="T0" fmla="*/ 258 w 288"/>
                <a:gd name="T1" fmla="*/ 264 h 264"/>
                <a:gd name="T2" fmla="*/ 30 w 288"/>
                <a:gd name="T3" fmla="*/ 264 h 264"/>
                <a:gd name="T4" fmla="*/ 0 w 288"/>
                <a:gd name="T5" fmla="*/ 234 h 264"/>
                <a:gd name="T6" fmla="*/ 0 w 288"/>
                <a:gd name="T7" fmla="*/ 30 h 264"/>
                <a:gd name="T8" fmla="*/ 30 w 288"/>
                <a:gd name="T9" fmla="*/ 0 h 264"/>
                <a:gd name="T10" fmla="*/ 258 w 288"/>
                <a:gd name="T11" fmla="*/ 0 h 264"/>
                <a:gd name="T12" fmla="*/ 288 w 288"/>
                <a:gd name="T13" fmla="*/ 30 h 264"/>
                <a:gd name="T14" fmla="*/ 288 w 288"/>
                <a:gd name="T15" fmla="*/ 234 h 264"/>
                <a:gd name="T16" fmla="*/ 258 w 288"/>
                <a:gd name="T17" fmla="*/ 264 h 264"/>
                <a:gd name="T18" fmla="*/ 30 w 288"/>
                <a:gd name="T19" fmla="*/ 12 h 264"/>
                <a:gd name="T20" fmla="*/ 12 w 288"/>
                <a:gd name="T21" fmla="*/ 30 h 264"/>
                <a:gd name="T22" fmla="*/ 12 w 288"/>
                <a:gd name="T23" fmla="*/ 234 h 264"/>
                <a:gd name="T24" fmla="*/ 30 w 288"/>
                <a:gd name="T25" fmla="*/ 252 h 264"/>
                <a:gd name="T26" fmla="*/ 258 w 288"/>
                <a:gd name="T27" fmla="*/ 252 h 264"/>
                <a:gd name="T28" fmla="*/ 276 w 288"/>
                <a:gd name="T29" fmla="*/ 234 h 264"/>
                <a:gd name="T30" fmla="*/ 276 w 288"/>
                <a:gd name="T31" fmla="*/ 30 h 264"/>
                <a:gd name="T32" fmla="*/ 258 w 288"/>
                <a:gd name="T33" fmla="*/ 12 h 264"/>
                <a:gd name="T34" fmla="*/ 30 w 288"/>
                <a:gd name="T35" fmla="*/ 1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64">
                  <a:moveTo>
                    <a:pt x="258" y="264"/>
                  </a:moveTo>
                  <a:cubicBezTo>
                    <a:pt x="30" y="264"/>
                    <a:pt x="30" y="264"/>
                    <a:pt x="30" y="264"/>
                  </a:cubicBezTo>
                  <a:cubicBezTo>
                    <a:pt x="14" y="264"/>
                    <a:pt x="0" y="251"/>
                    <a:pt x="0" y="234"/>
                  </a:cubicBezTo>
                  <a:cubicBezTo>
                    <a:pt x="0" y="30"/>
                    <a:pt x="0" y="30"/>
                    <a:pt x="0" y="30"/>
                  </a:cubicBezTo>
                  <a:cubicBezTo>
                    <a:pt x="0" y="13"/>
                    <a:pt x="14" y="0"/>
                    <a:pt x="30" y="0"/>
                  </a:cubicBezTo>
                  <a:cubicBezTo>
                    <a:pt x="258" y="0"/>
                    <a:pt x="258" y="0"/>
                    <a:pt x="258" y="0"/>
                  </a:cubicBezTo>
                  <a:cubicBezTo>
                    <a:pt x="275" y="0"/>
                    <a:pt x="288" y="13"/>
                    <a:pt x="288" y="30"/>
                  </a:cubicBezTo>
                  <a:cubicBezTo>
                    <a:pt x="288" y="234"/>
                    <a:pt x="288" y="234"/>
                    <a:pt x="288" y="234"/>
                  </a:cubicBezTo>
                  <a:cubicBezTo>
                    <a:pt x="288" y="251"/>
                    <a:pt x="275" y="264"/>
                    <a:pt x="258" y="264"/>
                  </a:cubicBezTo>
                  <a:close/>
                  <a:moveTo>
                    <a:pt x="30" y="12"/>
                  </a:moveTo>
                  <a:cubicBezTo>
                    <a:pt x="21" y="12"/>
                    <a:pt x="12" y="20"/>
                    <a:pt x="12" y="30"/>
                  </a:cubicBezTo>
                  <a:cubicBezTo>
                    <a:pt x="12" y="234"/>
                    <a:pt x="12" y="234"/>
                    <a:pt x="12" y="234"/>
                  </a:cubicBezTo>
                  <a:cubicBezTo>
                    <a:pt x="12" y="244"/>
                    <a:pt x="21" y="252"/>
                    <a:pt x="30" y="252"/>
                  </a:cubicBezTo>
                  <a:cubicBezTo>
                    <a:pt x="258" y="252"/>
                    <a:pt x="258" y="252"/>
                    <a:pt x="258" y="252"/>
                  </a:cubicBezTo>
                  <a:cubicBezTo>
                    <a:pt x="268" y="252"/>
                    <a:pt x="276" y="244"/>
                    <a:pt x="276" y="234"/>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2" name="Freeform 201">
              <a:extLst>
                <a:ext uri="{FF2B5EF4-FFF2-40B4-BE49-F238E27FC236}">
                  <a16:creationId xmlns:a16="http://schemas.microsoft.com/office/drawing/2014/main" id="{A41E26D1-3F8D-45E3-BA5A-F39CF9C695B1}"/>
                </a:ext>
              </a:extLst>
            </p:cNvPr>
            <p:cNvSpPr>
              <a:spLocks/>
            </p:cNvSpPr>
            <p:nvPr/>
          </p:nvSpPr>
          <p:spPr bwMode="auto">
            <a:xfrm>
              <a:off x="3435" y="3099"/>
              <a:ext cx="427"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3" name="Oval 202">
              <a:extLst>
                <a:ext uri="{FF2B5EF4-FFF2-40B4-BE49-F238E27FC236}">
                  <a16:creationId xmlns:a16="http://schemas.microsoft.com/office/drawing/2014/main" id="{3E00B3E1-8F90-4D62-AD26-F8543FB4BBA9}"/>
                </a:ext>
              </a:extLst>
            </p:cNvPr>
            <p:cNvSpPr>
              <a:spLocks noChangeArrowheads="1"/>
            </p:cNvSpPr>
            <p:nvPr/>
          </p:nvSpPr>
          <p:spPr bwMode="auto">
            <a:xfrm>
              <a:off x="3489" y="3046"/>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4" name="Oval 203">
              <a:extLst>
                <a:ext uri="{FF2B5EF4-FFF2-40B4-BE49-F238E27FC236}">
                  <a16:creationId xmlns:a16="http://schemas.microsoft.com/office/drawing/2014/main" id="{2FB4A4DD-950E-4B4D-ABAD-2B34C78A093E}"/>
                </a:ext>
              </a:extLst>
            </p:cNvPr>
            <p:cNvSpPr>
              <a:spLocks noChangeArrowheads="1"/>
            </p:cNvSpPr>
            <p:nvPr/>
          </p:nvSpPr>
          <p:spPr bwMode="auto">
            <a:xfrm>
              <a:off x="3542"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5" name="Oval 204">
              <a:extLst>
                <a:ext uri="{FF2B5EF4-FFF2-40B4-BE49-F238E27FC236}">
                  <a16:creationId xmlns:a16="http://schemas.microsoft.com/office/drawing/2014/main" id="{78404E2B-842B-44F4-AAAE-B84F1D05305C}"/>
                </a:ext>
              </a:extLst>
            </p:cNvPr>
            <p:cNvSpPr>
              <a:spLocks noChangeArrowheads="1"/>
            </p:cNvSpPr>
            <p:nvPr/>
          </p:nvSpPr>
          <p:spPr bwMode="auto">
            <a:xfrm>
              <a:off x="3595"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6" name="Freeform 205">
              <a:extLst>
                <a:ext uri="{FF2B5EF4-FFF2-40B4-BE49-F238E27FC236}">
                  <a16:creationId xmlns:a16="http://schemas.microsoft.com/office/drawing/2014/main" id="{ACD3F1DB-139D-4AA9-AE76-427229220BEA}"/>
                </a:ext>
              </a:extLst>
            </p:cNvPr>
            <p:cNvSpPr>
              <a:spLocks noEditPoints="1"/>
            </p:cNvSpPr>
            <p:nvPr/>
          </p:nvSpPr>
          <p:spPr bwMode="auto">
            <a:xfrm>
              <a:off x="3480" y="3152"/>
              <a:ext cx="195"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30"/>
                    <a:pt x="30" y="0"/>
                    <a:pt x="66" y="0"/>
                  </a:cubicBezTo>
                  <a:cubicBezTo>
                    <a:pt x="103" y="0"/>
                    <a:pt x="132" y="30"/>
                    <a:pt x="132" y="66"/>
                  </a:cubicBezTo>
                  <a:cubicBezTo>
                    <a:pt x="132" y="102"/>
                    <a:pt x="103" y="132"/>
                    <a:pt x="66" y="132"/>
                  </a:cubicBezTo>
                  <a:close/>
                  <a:moveTo>
                    <a:pt x="66" y="12"/>
                  </a:moveTo>
                  <a:cubicBezTo>
                    <a:pt x="37" y="12"/>
                    <a:pt x="12" y="36"/>
                    <a:pt x="12" y="66"/>
                  </a:cubicBezTo>
                  <a:cubicBezTo>
                    <a:pt x="12" y="96"/>
                    <a:pt x="37" y="120"/>
                    <a:pt x="66" y="120"/>
                  </a:cubicBezTo>
                  <a:cubicBezTo>
                    <a:pt x="96" y="120"/>
                    <a:pt x="120" y="96"/>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7" name="Freeform 206">
              <a:extLst>
                <a:ext uri="{FF2B5EF4-FFF2-40B4-BE49-F238E27FC236}">
                  <a16:creationId xmlns:a16="http://schemas.microsoft.com/office/drawing/2014/main" id="{4E2617E1-7DBC-4884-8AF2-9E4A4227413C}"/>
                </a:ext>
              </a:extLst>
            </p:cNvPr>
            <p:cNvSpPr>
              <a:spLocks/>
            </p:cNvSpPr>
            <p:nvPr/>
          </p:nvSpPr>
          <p:spPr bwMode="auto">
            <a:xfrm>
              <a:off x="3569" y="3167"/>
              <a:ext cx="77" cy="160"/>
            </a:xfrm>
            <a:custGeom>
              <a:avLst/>
              <a:gdLst>
                <a:gd name="T0" fmla="*/ 45 w 52"/>
                <a:gd name="T1" fmla="*/ 108 h 108"/>
                <a:gd name="T2" fmla="*/ 40 w 52"/>
                <a:gd name="T3" fmla="*/ 106 h 108"/>
                <a:gd name="T4" fmla="*/ 2 w 52"/>
                <a:gd name="T5" fmla="*/ 60 h 108"/>
                <a:gd name="T6" fmla="*/ 1 w 52"/>
                <a:gd name="T7" fmla="*/ 53 h 108"/>
                <a:gd name="T8" fmla="*/ 35 w 52"/>
                <a:gd name="T9" fmla="*/ 3 h 108"/>
                <a:gd name="T10" fmla="*/ 44 w 52"/>
                <a:gd name="T11" fmla="*/ 2 h 108"/>
                <a:gd name="T12" fmla="*/ 45 w 52"/>
                <a:gd name="T13" fmla="*/ 10 h 108"/>
                <a:gd name="T14" fmla="*/ 14 w 52"/>
                <a:gd name="T15" fmla="*/ 56 h 108"/>
                <a:gd name="T16" fmla="*/ 50 w 52"/>
                <a:gd name="T17" fmla="*/ 98 h 108"/>
                <a:gd name="T18" fmla="*/ 49 w 52"/>
                <a:gd name="T19" fmla="*/ 107 h 108"/>
                <a:gd name="T20" fmla="*/ 45 w 52"/>
                <a:gd name="T2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108">
                  <a:moveTo>
                    <a:pt x="45" y="108"/>
                  </a:moveTo>
                  <a:cubicBezTo>
                    <a:pt x="43" y="108"/>
                    <a:pt x="41" y="107"/>
                    <a:pt x="40" y="106"/>
                  </a:cubicBezTo>
                  <a:cubicBezTo>
                    <a:pt x="2" y="60"/>
                    <a:pt x="2" y="60"/>
                    <a:pt x="2" y="60"/>
                  </a:cubicBezTo>
                  <a:cubicBezTo>
                    <a:pt x="0" y="58"/>
                    <a:pt x="0" y="55"/>
                    <a:pt x="1" y="53"/>
                  </a:cubicBezTo>
                  <a:cubicBezTo>
                    <a:pt x="35" y="3"/>
                    <a:pt x="35" y="3"/>
                    <a:pt x="35" y="3"/>
                  </a:cubicBezTo>
                  <a:cubicBezTo>
                    <a:pt x="37" y="0"/>
                    <a:pt x="41" y="0"/>
                    <a:pt x="44" y="2"/>
                  </a:cubicBezTo>
                  <a:cubicBezTo>
                    <a:pt x="46" y="3"/>
                    <a:pt x="47" y="7"/>
                    <a:pt x="45" y="10"/>
                  </a:cubicBezTo>
                  <a:cubicBezTo>
                    <a:pt x="14" y="56"/>
                    <a:pt x="14" y="56"/>
                    <a:pt x="14" y="56"/>
                  </a:cubicBezTo>
                  <a:cubicBezTo>
                    <a:pt x="50" y="98"/>
                    <a:pt x="50" y="98"/>
                    <a:pt x="50" y="98"/>
                  </a:cubicBezTo>
                  <a:cubicBezTo>
                    <a:pt x="52" y="101"/>
                    <a:pt x="51" y="105"/>
                    <a:pt x="49" y="107"/>
                  </a:cubicBezTo>
                  <a:cubicBezTo>
                    <a:pt x="48" y="108"/>
                    <a:pt x="46" y="108"/>
                    <a:pt x="45"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8" name="Freeform 207">
              <a:extLst>
                <a:ext uri="{FF2B5EF4-FFF2-40B4-BE49-F238E27FC236}">
                  <a16:creationId xmlns:a16="http://schemas.microsoft.com/office/drawing/2014/main" id="{B9E2AF19-55FB-472F-80D4-89DB78C7FA86}"/>
                </a:ext>
              </a:extLst>
            </p:cNvPr>
            <p:cNvSpPr>
              <a:spLocks/>
            </p:cNvSpPr>
            <p:nvPr/>
          </p:nvSpPr>
          <p:spPr bwMode="auto">
            <a:xfrm>
              <a:off x="3480" y="3241"/>
              <a:ext cx="106"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9"/>
                    <a:pt x="0" y="6"/>
                  </a:cubicBezTo>
                  <a:cubicBezTo>
                    <a:pt x="0" y="3"/>
                    <a:pt x="3" y="0"/>
                    <a:pt x="6" y="0"/>
                  </a:cubicBezTo>
                  <a:cubicBezTo>
                    <a:pt x="66" y="0"/>
                    <a:pt x="66" y="0"/>
                    <a:pt x="66" y="0"/>
                  </a:cubicBezTo>
                  <a:cubicBezTo>
                    <a:pt x="70" y="0"/>
                    <a:pt x="72" y="3"/>
                    <a:pt x="72" y="6"/>
                  </a:cubicBezTo>
                  <a:cubicBezTo>
                    <a:pt x="72" y="9"/>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9" name="Rectangle 208">
              <a:extLst>
                <a:ext uri="{FF2B5EF4-FFF2-40B4-BE49-F238E27FC236}">
                  <a16:creationId xmlns:a16="http://schemas.microsoft.com/office/drawing/2014/main" id="{F5C7A1A9-198C-4AD0-977C-3CC3204238B1}"/>
                </a:ext>
              </a:extLst>
            </p:cNvPr>
            <p:cNvSpPr>
              <a:spLocks noChangeArrowheads="1"/>
            </p:cNvSpPr>
            <p:nvPr/>
          </p:nvSpPr>
          <p:spPr bwMode="auto">
            <a:xfrm>
              <a:off x="3702" y="3170"/>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0" name="Rectangle 209">
              <a:extLst>
                <a:ext uri="{FF2B5EF4-FFF2-40B4-BE49-F238E27FC236}">
                  <a16:creationId xmlns:a16="http://schemas.microsoft.com/office/drawing/2014/main" id="{03A3B4CF-3ED1-4E93-B0FB-28406FCA0DD8}"/>
                </a:ext>
              </a:extLst>
            </p:cNvPr>
            <p:cNvSpPr>
              <a:spLocks noChangeArrowheads="1"/>
            </p:cNvSpPr>
            <p:nvPr/>
          </p:nvSpPr>
          <p:spPr bwMode="auto">
            <a:xfrm>
              <a:off x="3702" y="3223"/>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1" name="Rectangle 210">
              <a:extLst>
                <a:ext uri="{FF2B5EF4-FFF2-40B4-BE49-F238E27FC236}">
                  <a16:creationId xmlns:a16="http://schemas.microsoft.com/office/drawing/2014/main" id="{5474DF24-2D0A-41E2-80CB-EC0E9BACA798}"/>
                </a:ext>
              </a:extLst>
            </p:cNvPr>
            <p:cNvSpPr>
              <a:spLocks noChangeArrowheads="1"/>
            </p:cNvSpPr>
            <p:nvPr/>
          </p:nvSpPr>
          <p:spPr bwMode="auto">
            <a:xfrm>
              <a:off x="3702" y="3276"/>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82" name="Titel 2">
            <a:extLst>
              <a:ext uri="{FF2B5EF4-FFF2-40B4-BE49-F238E27FC236}">
                <a16:creationId xmlns:a16="http://schemas.microsoft.com/office/drawing/2014/main" id="{045DF3C9-5FDC-46DB-AF1C-C2AC5607437B}"/>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spTree>
    <p:extLst>
      <p:ext uri="{BB962C8B-B14F-4D97-AF65-F5344CB8AC3E}">
        <p14:creationId xmlns:p14="http://schemas.microsoft.com/office/powerpoint/2010/main" val="1422752691"/>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Prestatiegericht sturen</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891047" y="4476959"/>
            <a:ext cx="4335586" cy="1934410"/>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nl-NL"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rPr>
              <a:t>Via de rapporten en dashboard functionaliteit kunnen eenvoudig dataproducten gemaakt worden</a:t>
            </a:r>
            <a:r>
              <a:rPr lang="nl-NL" sz="1400" dirty="0">
                <a:solidFill>
                  <a:srgbClr val="000000"/>
                </a:solidFill>
                <a:latin typeface="Avenir LT Std 35 Light"/>
                <a:cs typeface="Arial" panose="020B0604020202020204" pitchFamily="34" charset="0"/>
              </a:rPr>
              <a:t>. Deze dataproducten zijn middels de digitale omgeving in te zien. Aanvullend kunnen </a:t>
            </a:r>
            <a:r>
              <a:rPr lang="nl-NL" sz="1400" dirty="0" smtClean="0">
                <a:solidFill>
                  <a:srgbClr val="000000"/>
                </a:solidFill>
                <a:latin typeface="Avenir LT Std 35 Light"/>
                <a:cs typeface="Arial" panose="020B0604020202020204" pitchFamily="34" charset="0"/>
              </a:rPr>
              <a:t>dataproducten door het systeem </a:t>
            </a:r>
            <a:r>
              <a:rPr lang="nl-NL" sz="1400" dirty="0">
                <a:solidFill>
                  <a:srgbClr val="000000"/>
                </a:solidFill>
                <a:latin typeface="Avenir LT Std 35 Light"/>
                <a:cs typeface="Arial" panose="020B0604020202020204" pitchFamily="34" charset="0"/>
              </a:rPr>
              <a:t>worden ingezet </a:t>
            </a:r>
            <a:r>
              <a:rPr lang="nl-NL" sz="1400" dirty="0" smtClean="0">
                <a:solidFill>
                  <a:srgbClr val="000000"/>
                </a:solidFill>
                <a:latin typeface="Avenir LT Std 35 Light"/>
                <a:cs typeface="Arial" panose="020B0604020202020204" pitchFamily="34" charset="0"/>
              </a:rPr>
              <a:t>waardoor </a:t>
            </a:r>
            <a:r>
              <a:rPr lang="nl-NL" sz="1400" dirty="0">
                <a:solidFill>
                  <a:srgbClr val="000000"/>
                </a:solidFill>
                <a:latin typeface="Avenir LT Std 35 Light"/>
                <a:cs typeface="Arial" panose="020B0604020202020204" pitchFamily="34" charset="0"/>
              </a:rPr>
              <a:t>het mogelijk is dat het systeem met suggesties komt voor zowel </a:t>
            </a:r>
            <a:r>
              <a:rPr lang="en-US" sz="1400" dirty="0">
                <a:solidFill>
                  <a:srgbClr val="000000"/>
                </a:solidFill>
                <a:latin typeface="Avenir LT Std 35 Light"/>
                <a:cs typeface="Arial" panose="020B0604020202020204" pitchFamily="34" charset="0"/>
              </a:rPr>
              <a:t>de </a:t>
            </a:r>
            <a:r>
              <a:rPr lang="en-US" sz="1400" dirty="0" smtClean="0">
                <a:solidFill>
                  <a:srgbClr val="000000"/>
                </a:solidFill>
                <a:latin typeface="Avenir LT Std 35 Light"/>
                <a:cs typeface="Arial" panose="020B0604020202020204" pitchFamily="34" charset="0"/>
              </a:rPr>
              <a:t>burger </a:t>
            </a:r>
            <a:r>
              <a:rPr lang="en-US" sz="1400" dirty="0">
                <a:solidFill>
                  <a:srgbClr val="000000"/>
                </a:solidFill>
                <a:latin typeface="Avenir LT Std 35 Light"/>
                <a:cs typeface="Arial" panose="020B0604020202020204" pitchFamily="34" charset="0"/>
              </a:rPr>
              <a:t>als de professional.</a:t>
            </a:r>
            <a:endPar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342135"/>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41776" y="6107207"/>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353395" y="1174320"/>
            <a:ext cx="0" cy="5436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526557" y="4476957"/>
            <a:ext cx="1512000" cy="19344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venir LT Std 35 Light"/>
                <a:ea typeface="+mn-ea"/>
                <a:cs typeface="+mn-cs"/>
              </a:rPr>
              <a:t>Data-producten</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grpSp>
        <p:nvGrpSpPr>
          <p:cNvPr id="84" name="Group 207">
            <a:extLst>
              <a:ext uri="{FF2B5EF4-FFF2-40B4-BE49-F238E27FC236}">
                <a16:creationId xmlns:a16="http://schemas.microsoft.com/office/drawing/2014/main" id="{E19FB307-DDE2-4421-AD7A-8F4C3C6E2BE2}"/>
              </a:ext>
            </a:extLst>
          </p:cNvPr>
          <p:cNvGrpSpPr>
            <a:grpSpLocks noChangeAspect="1"/>
          </p:cNvGrpSpPr>
          <p:nvPr/>
        </p:nvGrpSpPr>
        <p:grpSpPr bwMode="auto">
          <a:xfrm>
            <a:off x="10619168" y="397438"/>
            <a:ext cx="511362" cy="446540"/>
            <a:chOff x="3437" y="3023"/>
            <a:chExt cx="426" cy="372"/>
          </a:xfrm>
          <a:solidFill>
            <a:schemeClr val="bg1">
              <a:lumMod val="85000"/>
            </a:schemeClr>
          </a:solidFill>
        </p:grpSpPr>
        <p:sp>
          <p:nvSpPr>
            <p:cNvPr id="85" name="Freeform 208">
              <a:extLst>
                <a:ext uri="{FF2B5EF4-FFF2-40B4-BE49-F238E27FC236}">
                  <a16:creationId xmlns:a16="http://schemas.microsoft.com/office/drawing/2014/main" id="{8E9A2452-2ECC-4B96-A721-BC2C4A13F8FB}"/>
                </a:ext>
              </a:extLst>
            </p:cNvPr>
            <p:cNvSpPr>
              <a:spLocks/>
            </p:cNvSpPr>
            <p:nvPr/>
          </p:nvSpPr>
          <p:spPr bwMode="auto">
            <a:xfrm>
              <a:off x="3570" y="3071"/>
              <a:ext cx="27" cy="82"/>
            </a:xfrm>
            <a:custGeom>
              <a:avLst/>
              <a:gdLst>
                <a:gd name="T0" fmla="*/ 12 w 18"/>
                <a:gd name="T1" fmla="*/ 55 h 55"/>
                <a:gd name="T2" fmla="*/ 6 w 18"/>
                <a:gd name="T3" fmla="*/ 49 h 55"/>
                <a:gd name="T4" fmla="*/ 6 w 18"/>
                <a:gd name="T5" fmla="*/ 18 h 55"/>
                <a:gd name="T6" fmla="*/ 3 w 18"/>
                <a:gd name="T7" fmla="*/ 16 h 55"/>
                <a:gd name="T8" fmla="*/ 3 w 18"/>
                <a:gd name="T9" fmla="*/ 7 h 55"/>
                <a:gd name="T10" fmla="*/ 8 w 18"/>
                <a:gd name="T11" fmla="*/ 3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9" y="55"/>
                    <a:pt x="6" y="52"/>
                    <a:pt x="6" y="49"/>
                  </a:cubicBezTo>
                  <a:cubicBezTo>
                    <a:pt x="6" y="18"/>
                    <a:pt x="6" y="18"/>
                    <a:pt x="6" y="18"/>
                  </a:cubicBezTo>
                  <a:cubicBezTo>
                    <a:pt x="5" y="17"/>
                    <a:pt x="3" y="17"/>
                    <a:pt x="3" y="16"/>
                  </a:cubicBezTo>
                  <a:cubicBezTo>
                    <a:pt x="0" y="13"/>
                    <a:pt x="0" y="10"/>
                    <a:pt x="3" y="7"/>
                  </a:cubicBezTo>
                  <a:cubicBezTo>
                    <a:pt x="8" y="3"/>
                    <a:pt x="8" y="3"/>
                    <a:pt x="8" y="3"/>
                  </a:cubicBezTo>
                  <a:cubicBezTo>
                    <a:pt x="10" y="1"/>
                    <a:pt x="12" y="0"/>
                    <a:pt x="14" y="1"/>
                  </a:cubicBezTo>
                  <a:cubicBezTo>
                    <a:pt x="16"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6" name="Freeform 209">
              <a:extLst>
                <a:ext uri="{FF2B5EF4-FFF2-40B4-BE49-F238E27FC236}">
                  <a16:creationId xmlns:a16="http://schemas.microsoft.com/office/drawing/2014/main" id="{07A8792D-EDE2-45BB-AAB2-86277EAAE2A5}"/>
                </a:ext>
              </a:extLst>
            </p:cNvPr>
            <p:cNvSpPr>
              <a:spLocks/>
            </p:cNvSpPr>
            <p:nvPr/>
          </p:nvSpPr>
          <p:spPr bwMode="auto">
            <a:xfrm>
              <a:off x="3509" y="3159"/>
              <a:ext cx="26" cy="81"/>
            </a:xfrm>
            <a:custGeom>
              <a:avLst/>
              <a:gdLst>
                <a:gd name="T0" fmla="*/ 11 w 17"/>
                <a:gd name="T1" fmla="*/ 55 h 55"/>
                <a:gd name="T2" fmla="*/ 5 w 17"/>
                <a:gd name="T3" fmla="*/ 49 h 55"/>
                <a:gd name="T4" fmla="*/ 5 w 17"/>
                <a:gd name="T5" fmla="*/ 18 h 55"/>
                <a:gd name="T6" fmla="*/ 2 w 17"/>
                <a:gd name="T7" fmla="*/ 16 h 55"/>
                <a:gd name="T8" fmla="*/ 2 w 17"/>
                <a:gd name="T9" fmla="*/ 7 h 55"/>
                <a:gd name="T10" fmla="*/ 7 w 17"/>
                <a:gd name="T11" fmla="*/ 3 h 55"/>
                <a:gd name="T12" fmla="*/ 14 w 17"/>
                <a:gd name="T13" fmla="*/ 1 h 55"/>
                <a:gd name="T14" fmla="*/ 17 w 17"/>
                <a:gd name="T15" fmla="*/ 7 h 55"/>
                <a:gd name="T16" fmla="*/ 17 w 17"/>
                <a:gd name="T17" fmla="*/ 49 h 55"/>
                <a:gd name="T18" fmla="*/ 11 w 17"/>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55">
                  <a:moveTo>
                    <a:pt x="11" y="55"/>
                  </a:moveTo>
                  <a:cubicBezTo>
                    <a:pt x="8" y="55"/>
                    <a:pt x="5" y="52"/>
                    <a:pt x="5" y="49"/>
                  </a:cubicBezTo>
                  <a:cubicBezTo>
                    <a:pt x="5" y="18"/>
                    <a:pt x="5" y="18"/>
                    <a:pt x="5" y="18"/>
                  </a:cubicBezTo>
                  <a:cubicBezTo>
                    <a:pt x="4" y="17"/>
                    <a:pt x="3" y="17"/>
                    <a:pt x="2" y="16"/>
                  </a:cubicBezTo>
                  <a:cubicBezTo>
                    <a:pt x="0" y="13"/>
                    <a:pt x="0" y="10"/>
                    <a:pt x="2" y="7"/>
                  </a:cubicBezTo>
                  <a:cubicBezTo>
                    <a:pt x="7" y="3"/>
                    <a:pt x="7" y="3"/>
                    <a:pt x="7" y="3"/>
                  </a:cubicBezTo>
                  <a:cubicBezTo>
                    <a:pt x="9" y="1"/>
                    <a:pt x="11" y="0"/>
                    <a:pt x="14" y="1"/>
                  </a:cubicBezTo>
                  <a:cubicBezTo>
                    <a:pt x="16" y="2"/>
                    <a:pt x="17" y="4"/>
                    <a:pt x="17" y="7"/>
                  </a:cubicBezTo>
                  <a:cubicBezTo>
                    <a:pt x="17" y="49"/>
                    <a:pt x="17" y="49"/>
                    <a:pt x="17" y="49"/>
                  </a:cubicBezTo>
                  <a:cubicBezTo>
                    <a:pt x="17" y="52"/>
                    <a:pt x="15" y="55"/>
                    <a:pt x="11"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7" name="Freeform 210">
              <a:extLst>
                <a:ext uri="{FF2B5EF4-FFF2-40B4-BE49-F238E27FC236}">
                  <a16:creationId xmlns:a16="http://schemas.microsoft.com/office/drawing/2014/main" id="{5B05476F-D157-4730-86DB-D6462F5A09DE}"/>
                </a:ext>
              </a:extLst>
            </p:cNvPr>
            <p:cNvSpPr>
              <a:spLocks/>
            </p:cNvSpPr>
            <p:nvPr/>
          </p:nvSpPr>
          <p:spPr bwMode="auto">
            <a:xfrm>
              <a:off x="3755" y="3071"/>
              <a:ext cx="27" cy="82"/>
            </a:xfrm>
            <a:custGeom>
              <a:avLst/>
              <a:gdLst>
                <a:gd name="T0" fmla="*/ 12 w 18"/>
                <a:gd name="T1" fmla="*/ 55 h 55"/>
                <a:gd name="T2" fmla="*/ 6 w 18"/>
                <a:gd name="T3" fmla="*/ 49 h 55"/>
                <a:gd name="T4" fmla="*/ 6 w 18"/>
                <a:gd name="T5" fmla="*/ 18 h 55"/>
                <a:gd name="T6" fmla="*/ 3 w 18"/>
                <a:gd name="T7" fmla="*/ 16 h 55"/>
                <a:gd name="T8" fmla="*/ 3 w 18"/>
                <a:gd name="T9" fmla="*/ 7 h 55"/>
                <a:gd name="T10" fmla="*/ 8 w 18"/>
                <a:gd name="T11" fmla="*/ 2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9" y="55"/>
                    <a:pt x="6" y="52"/>
                    <a:pt x="6" y="49"/>
                  </a:cubicBezTo>
                  <a:cubicBezTo>
                    <a:pt x="6" y="18"/>
                    <a:pt x="6" y="18"/>
                    <a:pt x="6" y="18"/>
                  </a:cubicBezTo>
                  <a:cubicBezTo>
                    <a:pt x="5" y="17"/>
                    <a:pt x="4" y="17"/>
                    <a:pt x="3" y="16"/>
                  </a:cubicBezTo>
                  <a:cubicBezTo>
                    <a:pt x="0" y="13"/>
                    <a:pt x="0" y="10"/>
                    <a:pt x="3" y="7"/>
                  </a:cubicBezTo>
                  <a:cubicBezTo>
                    <a:pt x="8" y="2"/>
                    <a:pt x="8" y="2"/>
                    <a:pt x="8" y="2"/>
                  </a:cubicBezTo>
                  <a:cubicBezTo>
                    <a:pt x="10" y="1"/>
                    <a:pt x="12" y="0"/>
                    <a:pt x="14" y="1"/>
                  </a:cubicBezTo>
                  <a:cubicBezTo>
                    <a:pt x="17"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8" name="Freeform 211">
              <a:extLst>
                <a:ext uri="{FF2B5EF4-FFF2-40B4-BE49-F238E27FC236}">
                  <a16:creationId xmlns:a16="http://schemas.microsoft.com/office/drawing/2014/main" id="{80BCDF85-2D6B-49D0-892F-3F368A7D0094}"/>
                </a:ext>
              </a:extLst>
            </p:cNvPr>
            <p:cNvSpPr>
              <a:spLocks/>
            </p:cNvSpPr>
            <p:nvPr/>
          </p:nvSpPr>
          <p:spPr bwMode="auto">
            <a:xfrm>
              <a:off x="3755" y="3159"/>
              <a:ext cx="27" cy="81"/>
            </a:xfrm>
            <a:custGeom>
              <a:avLst/>
              <a:gdLst>
                <a:gd name="T0" fmla="*/ 12 w 18"/>
                <a:gd name="T1" fmla="*/ 55 h 55"/>
                <a:gd name="T2" fmla="*/ 6 w 18"/>
                <a:gd name="T3" fmla="*/ 49 h 55"/>
                <a:gd name="T4" fmla="*/ 6 w 18"/>
                <a:gd name="T5" fmla="*/ 18 h 55"/>
                <a:gd name="T6" fmla="*/ 3 w 18"/>
                <a:gd name="T7" fmla="*/ 16 h 55"/>
                <a:gd name="T8" fmla="*/ 3 w 18"/>
                <a:gd name="T9" fmla="*/ 7 h 55"/>
                <a:gd name="T10" fmla="*/ 8 w 18"/>
                <a:gd name="T11" fmla="*/ 3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9" y="55"/>
                    <a:pt x="6" y="52"/>
                    <a:pt x="6" y="49"/>
                  </a:cubicBezTo>
                  <a:cubicBezTo>
                    <a:pt x="6" y="18"/>
                    <a:pt x="6" y="18"/>
                    <a:pt x="6" y="18"/>
                  </a:cubicBezTo>
                  <a:cubicBezTo>
                    <a:pt x="5" y="17"/>
                    <a:pt x="4" y="17"/>
                    <a:pt x="3" y="16"/>
                  </a:cubicBezTo>
                  <a:cubicBezTo>
                    <a:pt x="0" y="13"/>
                    <a:pt x="0" y="10"/>
                    <a:pt x="3" y="7"/>
                  </a:cubicBezTo>
                  <a:cubicBezTo>
                    <a:pt x="8" y="3"/>
                    <a:pt x="8" y="3"/>
                    <a:pt x="8" y="3"/>
                  </a:cubicBezTo>
                  <a:cubicBezTo>
                    <a:pt x="10" y="1"/>
                    <a:pt x="12" y="0"/>
                    <a:pt x="14" y="1"/>
                  </a:cubicBezTo>
                  <a:cubicBezTo>
                    <a:pt x="17"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3" name="Freeform 212">
              <a:extLst>
                <a:ext uri="{FF2B5EF4-FFF2-40B4-BE49-F238E27FC236}">
                  <a16:creationId xmlns:a16="http://schemas.microsoft.com/office/drawing/2014/main" id="{25B5E151-D9C8-4C6B-BA1B-D78BA1788B54}"/>
                </a:ext>
              </a:extLst>
            </p:cNvPr>
            <p:cNvSpPr>
              <a:spLocks/>
            </p:cNvSpPr>
            <p:nvPr/>
          </p:nvSpPr>
          <p:spPr bwMode="auto">
            <a:xfrm>
              <a:off x="3694" y="3071"/>
              <a:ext cx="26" cy="82"/>
            </a:xfrm>
            <a:custGeom>
              <a:avLst/>
              <a:gdLst>
                <a:gd name="T0" fmla="*/ 11 w 17"/>
                <a:gd name="T1" fmla="*/ 55 h 55"/>
                <a:gd name="T2" fmla="*/ 5 w 17"/>
                <a:gd name="T3" fmla="*/ 49 h 55"/>
                <a:gd name="T4" fmla="*/ 5 w 17"/>
                <a:gd name="T5" fmla="*/ 18 h 55"/>
                <a:gd name="T6" fmla="*/ 2 w 17"/>
                <a:gd name="T7" fmla="*/ 16 h 55"/>
                <a:gd name="T8" fmla="*/ 2 w 17"/>
                <a:gd name="T9" fmla="*/ 7 h 55"/>
                <a:gd name="T10" fmla="*/ 7 w 17"/>
                <a:gd name="T11" fmla="*/ 3 h 55"/>
                <a:gd name="T12" fmla="*/ 14 w 17"/>
                <a:gd name="T13" fmla="*/ 1 h 55"/>
                <a:gd name="T14" fmla="*/ 17 w 17"/>
                <a:gd name="T15" fmla="*/ 7 h 55"/>
                <a:gd name="T16" fmla="*/ 17 w 17"/>
                <a:gd name="T17" fmla="*/ 49 h 55"/>
                <a:gd name="T18" fmla="*/ 11 w 17"/>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55">
                  <a:moveTo>
                    <a:pt x="11" y="55"/>
                  </a:moveTo>
                  <a:cubicBezTo>
                    <a:pt x="8" y="55"/>
                    <a:pt x="5" y="52"/>
                    <a:pt x="5" y="49"/>
                  </a:cubicBezTo>
                  <a:cubicBezTo>
                    <a:pt x="5" y="18"/>
                    <a:pt x="5" y="18"/>
                    <a:pt x="5" y="18"/>
                  </a:cubicBezTo>
                  <a:cubicBezTo>
                    <a:pt x="4" y="17"/>
                    <a:pt x="3" y="17"/>
                    <a:pt x="2" y="16"/>
                  </a:cubicBezTo>
                  <a:cubicBezTo>
                    <a:pt x="0" y="13"/>
                    <a:pt x="0" y="10"/>
                    <a:pt x="2" y="7"/>
                  </a:cubicBezTo>
                  <a:cubicBezTo>
                    <a:pt x="7" y="3"/>
                    <a:pt x="7" y="3"/>
                    <a:pt x="7" y="3"/>
                  </a:cubicBezTo>
                  <a:cubicBezTo>
                    <a:pt x="9" y="1"/>
                    <a:pt x="12" y="0"/>
                    <a:pt x="14" y="1"/>
                  </a:cubicBezTo>
                  <a:cubicBezTo>
                    <a:pt x="16" y="2"/>
                    <a:pt x="17" y="4"/>
                    <a:pt x="17" y="7"/>
                  </a:cubicBezTo>
                  <a:cubicBezTo>
                    <a:pt x="17" y="49"/>
                    <a:pt x="17" y="49"/>
                    <a:pt x="17" y="49"/>
                  </a:cubicBezTo>
                  <a:cubicBezTo>
                    <a:pt x="17" y="52"/>
                    <a:pt x="15" y="55"/>
                    <a:pt x="11"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0" name="Freeform 213">
              <a:extLst>
                <a:ext uri="{FF2B5EF4-FFF2-40B4-BE49-F238E27FC236}">
                  <a16:creationId xmlns:a16="http://schemas.microsoft.com/office/drawing/2014/main" id="{CD81559C-22E0-4724-B5D2-44BAA2DC0639}"/>
                </a:ext>
              </a:extLst>
            </p:cNvPr>
            <p:cNvSpPr>
              <a:spLocks/>
            </p:cNvSpPr>
            <p:nvPr/>
          </p:nvSpPr>
          <p:spPr bwMode="auto">
            <a:xfrm>
              <a:off x="3632" y="3159"/>
              <a:ext cx="27" cy="81"/>
            </a:xfrm>
            <a:custGeom>
              <a:avLst/>
              <a:gdLst>
                <a:gd name="T0" fmla="*/ 12 w 18"/>
                <a:gd name="T1" fmla="*/ 55 h 55"/>
                <a:gd name="T2" fmla="*/ 6 w 18"/>
                <a:gd name="T3" fmla="*/ 49 h 55"/>
                <a:gd name="T4" fmla="*/ 6 w 18"/>
                <a:gd name="T5" fmla="*/ 18 h 55"/>
                <a:gd name="T6" fmla="*/ 2 w 18"/>
                <a:gd name="T7" fmla="*/ 16 h 55"/>
                <a:gd name="T8" fmla="*/ 2 w 18"/>
                <a:gd name="T9" fmla="*/ 7 h 55"/>
                <a:gd name="T10" fmla="*/ 7 w 18"/>
                <a:gd name="T11" fmla="*/ 3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8" y="55"/>
                    <a:pt x="6" y="52"/>
                    <a:pt x="6" y="49"/>
                  </a:cubicBezTo>
                  <a:cubicBezTo>
                    <a:pt x="6" y="18"/>
                    <a:pt x="6" y="18"/>
                    <a:pt x="6" y="18"/>
                  </a:cubicBezTo>
                  <a:cubicBezTo>
                    <a:pt x="4" y="17"/>
                    <a:pt x="3" y="17"/>
                    <a:pt x="2" y="16"/>
                  </a:cubicBezTo>
                  <a:cubicBezTo>
                    <a:pt x="0" y="13"/>
                    <a:pt x="0" y="10"/>
                    <a:pt x="2" y="7"/>
                  </a:cubicBezTo>
                  <a:cubicBezTo>
                    <a:pt x="7" y="3"/>
                    <a:pt x="7" y="3"/>
                    <a:pt x="7" y="3"/>
                  </a:cubicBezTo>
                  <a:cubicBezTo>
                    <a:pt x="9" y="1"/>
                    <a:pt x="12" y="0"/>
                    <a:pt x="14" y="1"/>
                  </a:cubicBezTo>
                  <a:cubicBezTo>
                    <a:pt x="16"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7" name="Freeform 214">
              <a:extLst>
                <a:ext uri="{FF2B5EF4-FFF2-40B4-BE49-F238E27FC236}">
                  <a16:creationId xmlns:a16="http://schemas.microsoft.com/office/drawing/2014/main" id="{407F536A-2862-42AA-9845-0CEF10446CE1}"/>
                </a:ext>
              </a:extLst>
            </p:cNvPr>
            <p:cNvSpPr>
              <a:spLocks noEditPoints="1"/>
            </p:cNvSpPr>
            <p:nvPr/>
          </p:nvSpPr>
          <p:spPr bwMode="auto">
            <a:xfrm>
              <a:off x="3498" y="3071"/>
              <a:ext cx="50" cy="82"/>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5" y="12"/>
                    <a:pt x="12" y="12"/>
                    <a:pt x="12" y="28"/>
                  </a:cubicBezTo>
                  <a:cubicBezTo>
                    <a:pt x="12" y="43"/>
                    <a:pt x="15" y="43"/>
                    <a:pt x="17" y="43"/>
                  </a:cubicBezTo>
                  <a:cubicBezTo>
                    <a:pt x="18" y="43"/>
                    <a:pt x="22" y="43"/>
                    <a:pt x="22" y="28"/>
                  </a:cubicBezTo>
                  <a:cubicBezTo>
                    <a:pt x="22" y="12"/>
                    <a:pt x="18"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8" name="Freeform 215">
              <a:extLst>
                <a:ext uri="{FF2B5EF4-FFF2-40B4-BE49-F238E27FC236}">
                  <a16:creationId xmlns:a16="http://schemas.microsoft.com/office/drawing/2014/main" id="{DE3772A0-6FEE-4D7A-B15B-40CB8FF755D3}"/>
                </a:ext>
              </a:extLst>
            </p:cNvPr>
            <p:cNvSpPr>
              <a:spLocks noEditPoints="1"/>
            </p:cNvSpPr>
            <p:nvPr/>
          </p:nvSpPr>
          <p:spPr bwMode="auto">
            <a:xfrm>
              <a:off x="3620" y="3071"/>
              <a:ext cx="51" cy="82"/>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5" y="12"/>
                    <a:pt x="12" y="12"/>
                    <a:pt x="12" y="28"/>
                  </a:cubicBezTo>
                  <a:cubicBezTo>
                    <a:pt x="12" y="43"/>
                    <a:pt x="15" y="43"/>
                    <a:pt x="17" y="43"/>
                  </a:cubicBezTo>
                  <a:cubicBezTo>
                    <a:pt x="19" y="43"/>
                    <a:pt x="22" y="43"/>
                    <a:pt x="22" y="28"/>
                  </a:cubicBezTo>
                  <a:cubicBezTo>
                    <a:pt x="22" y="12"/>
                    <a:pt x="19"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9" name="Freeform 216">
              <a:extLst>
                <a:ext uri="{FF2B5EF4-FFF2-40B4-BE49-F238E27FC236}">
                  <a16:creationId xmlns:a16="http://schemas.microsoft.com/office/drawing/2014/main" id="{4A7B435E-F605-485E-88FE-B686F29215B6}"/>
                </a:ext>
              </a:extLst>
            </p:cNvPr>
            <p:cNvSpPr>
              <a:spLocks noEditPoints="1"/>
            </p:cNvSpPr>
            <p:nvPr/>
          </p:nvSpPr>
          <p:spPr bwMode="auto">
            <a:xfrm>
              <a:off x="3683" y="3159"/>
              <a:ext cx="50" cy="81"/>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5" y="12"/>
                    <a:pt x="12" y="12"/>
                    <a:pt x="12" y="28"/>
                  </a:cubicBezTo>
                  <a:cubicBezTo>
                    <a:pt x="12" y="43"/>
                    <a:pt x="15" y="43"/>
                    <a:pt x="17" y="43"/>
                  </a:cubicBezTo>
                  <a:cubicBezTo>
                    <a:pt x="19" y="43"/>
                    <a:pt x="22" y="43"/>
                    <a:pt x="22" y="28"/>
                  </a:cubicBezTo>
                  <a:cubicBezTo>
                    <a:pt x="22" y="12"/>
                    <a:pt x="19"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0" name="Freeform 217">
              <a:extLst>
                <a:ext uri="{FF2B5EF4-FFF2-40B4-BE49-F238E27FC236}">
                  <a16:creationId xmlns:a16="http://schemas.microsoft.com/office/drawing/2014/main" id="{F1D7AA7C-81B2-4DB2-9FE7-87011FFFD8CE}"/>
                </a:ext>
              </a:extLst>
            </p:cNvPr>
            <p:cNvSpPr>
              <a:spLocks noEditPoints="1"/>
            </p:cNvSpPr>
            <p:nvPr/>
          </p:nvSpPr>
          <p:spPr bwMode="auto">
            <a:xfrm>
              <a:off x="3558" y="3159"/>
              <a:ext cx="51" cy="81"/>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6" y="12"/>
                    <a:pt x="12" y="12"/>
                    <a:pt x="12" y="28"/>
                  </a:cubicBezTo>
                  <a:cubicBezTo>
                    <a:pt x="12" y="43"/>
                    <a:pt x="16" y="43"/>
                    <a:pt x="17" y="43"/>
                  </a:cubicBezTo>
                  <a:cubicBezTo>
                    <a:pt x="19" y="43"/>
                    <a:pt x="22" y="43"/>
                    <a:pt x="22" y="28"/>
                  </a:cubicBezTo>
                  <a:cubicBezTo>
                    <a:pt x="22" y="12"/>
                    <a:pt x="19"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1" name="Freeform 218">
              <a:extLst>
                <a:ext uri="{FF2B5EF4-FFF2-40B4-BE49-F238E27FC236}">
                  <a16:creationId xmlns:a16="http://schemas.microsoft.com/office/drawing/2014/main" id="{5FDA5AA8-DB88-4C41-A98D-CC235DAE1D36}"/>
                </a:ext>
              </a:extLst>
            </p:cNvPr>
            <p:cNvSpPr>
              <a:spLocks noEditPoints="1"/>
            </p:cNvSpPr>
            <p:nvPr/>
          </p:nvSpPr>
          <p:spPr bwMode="auto">
            <a:xfrm>
              <a:off x="3437" y="3023"/>
              <a:ext cx="426" cy="337"/>
            </a:xfrm>
            <a:custGeom>
              <a:avLst/>
              <a:gdLst>
                <a:gd name="T0" fmla="*/ 264 w 288"/>
                <a:gd name="T1" fmla="*/ 228 h 228"/>
                <a:gd name="T2" fmla="*/ 24 w 288"/>
                <a:gd name="T3" fmla="*/ 228 h 228"/>
                <a:gd name="T4" fmla="*/ 0 w 288"/>
                <a:gd name="T5" fmla="*/ 203 h 228"/>
                <a:gd name="T6" fmla="*/ 0 w 288"/>
                <a:gd name="T7" fmla="*/ 25 h 228"/>
                <a:gd name="T8" fmla="*/ 24 w 288"/>
                <a:gd name="T9" fmla="*/ 0 h 228"/>
                <a:gd name="T10" fmla="*/ 264 w 288"/>
                <a:gd name="T11" fmla="*/ 0 h 228"/>
                <a:gd name="T12" fmla="*/ 288 w 288"/>
                <a:gd name="T13" fmla="*/ 25 h 228"/>
                <a:gd name="T14" fmla="*/ 288 w 288"/>
                <a:gd name="T15" fmla="*/ 203 h 228"/>
                <a:gd name="T16" fmla="*/ 264 w 288"/>
                <a:gd name="T17" fmla="*/ 228 h 228"/>
                <a:gd name="T18" fmla="*/ 24 w 288"/>
                <a:gd name="T19" fmla="*/ 12 h 228"/>
                <a:gd name="T20" fmla="*/ 12 w 288"/>
                <a:gd name="T21" fmla="*/ 25 h 228"/>
                <a:gd name="T22" fmla="*/ 12 w 288"/>
                <a:gd name="T23" fmla="*/ 203 h 228"/>
                <a:gd name="T24" fmla="*/ 24 w 288"/>
                <a:gd name="T25" fmla="*/ 216 h 228"/>
                <a:gd name="T26" fmla="*/ 264 w 288"/>
                <a:gd name="T27" fmla="*/ 216 h 228"/>
                <a:gd name="T28" fmla="*/ 276 w 288"/>
                <a:gd name="T29" fmla="*/ 203 h 228"/>
                <a:gd name="T30" fmla="*/ 276 w 288"/>
                <a:gd name="T31" fmla="*/ 25 h 228"/>
                <a:gd name="T32" fmla="*/ 264 w 288"/>
                <a:gd name="T33" fmla="*/ 12 h 228"/>
                <a:gd name="T34" fmla="*/ 24 w 288"/>
                <a:gd name="T35"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28">
                  <a:moveTo>
                    <a:pt x="264" y="228"/>
                  </a:moveTo>
                  <a:cubicBezTo>
                    <a:pt x="24" y="228"/>
                    <a:pt x="24" y="228"/>
                    <a:pt x="24" y="228"/>
                  </a:cubicBezTo>
                  <a:cubicBezTo>
                    <a:pt x="10" y="228"/>
                    <a:pt x="0" y="217"/>
                    <a:pt x="0" y="203"/>
                  </a:cubicBezTo>
                  <a:cubicBezTo>
                    <a:pt x="0" y="25"/>
                    <a:pt x="0" y="25"/>
                    <a:pt x="0" y="25"/>
                  </a:cubicBezTo>
                  <a:cubicBezTo>
                    <a:pt x="0" y="11"/>
                    <a:pt x="10" y="0"/>
                    <a:pt x="24" y="0"/>
                  </a:cubicBezTo>
                  <a:cubicBezTo>
                    <a:pt x="264" y="0"/>
                    <a:pt x="264" y="0"/>
                    <a:pt x="264" y="0"/>
                  </a:cubicBezTo>
                  <a:cubicBezTo>
                    <a:pt x="277" y="0"/>
                    <a:pt x="288" y="11"/>
                    <a:pt x="288" y="25"/>
                  </a:cubicBezTo>
                  <a:cubicBezTo>
                    <a:pt x="288" y="203"/>
                    <a:pt x="288" y="203"/>
                    <a:pt x="288" y="203"/>
                  </a:cubicBezTo>
                  <a:cubicBezTo>
                    <a:pt x="288" y="217"/>
                    <a:pt x="277" y="228"/>
                    <a:pt x="264" y="228"/>
                  </a:cubicBezTo>
                  <a:close/>
                  <a:moveTo>
                    <a:pt x="24" y="12"/>
                  </a:moveTo>
                  <a:cubicBezTo>
                    <a:pt x="17" y="12"/>
                    <a:pt x="12" y="18"/>
                    <a:pt x="12" y="25"/>
                  </a:cubicBezTo>
                  <a:cubicBezTo>
                    <a:pt x="12" y="203"/>
                    <a:pt x="12" y="203"/>
                    <a:pt x="12" y="203"/>
                  </a:cubicBezTo>
                  <a:cubicBezTo>
                    <a:pt x="12" y="210"/>
                    <a:pt x="17" y="216"/>
                    <a:pt x="24" y="216"/>
                  </a:cubicBezTo>
                  <a:cubicBezTo>
                    <a:pt x="264" y="216"/>
                    <a:pt x="264" y="216"/>
                    <a:pt x="264" y="216"/>
                  </a:cubicBezTo>
                  <a:cubicBezTo>
                    <a:pt x="270" y="216"/>
                    <a:pt x="276" y="210"/>
                    <a:pt x="276" y="203"/>
                  </a:cubicBezTo>
                  <a:cubicBezTo>
                    <a:pt x="276" y="25"/>
                    <a:pt x="276" y="25"/>
                    <a:pt x="276" y="25"/>
                  </a:cubicBezTo>
                  <a:cubicBezTo>
                    <a:pt x="276" y="18"/>
                    <a:pt x="270" y="12"/>
                    <a:pt x="264" y="12"/>
                  </a:cubicBez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2" name="Freeform 219">
              <a:extLst>
                <a:ext uri="{FF2B5EF4-FFF2-40B4-BE49-F238E27FC236}">
                  <a16:creationId xmlns:a16="http://schemas.microsoft.com/office/drawing/2014/main" id="{25D64109-E044-4468-9CED-2B5C5442B605}"/>
                </a:ext>
              </a:extLst>
            </p:cNvPr>
            <p:cNvSpPr>
              <a:spLocks/>
            </p:cNvSpPr>
            <p:nvPr/>
          </p:nvSpPr>
          <p:spPr bwMode="auto">
            <a:xfrm>
              <a:off x="3517" y="3378"/>
              <a:ext cx="266" cy="17"/>
            </a:xfrm>
            <a:custGeom>
              <a:avLst/>
              <a:gdLst>
                <a:gd name="T0" fmla="*/ 174 w 180"/>
                <a:gd name="T1" fmla="*/ 12 h 12"/>
                <a:gd name="T2" fmla="*/ 6 w 180"/>
                <a:gd name="T3" fmla="*/ 12 h 12"/>
                <a:gd name="T4" fmla="*/ 0 w 180"/>
                <a:gd name="T5" fmla="*/ 6 h 12"/>
                <a:gd name="T6" fmla="*/ 6 w 180"/>
                <a:gd name="T7" fmla="*/ 0 h 12"/>
                <a:gd name="T8" fmla="*/ 174 w 180"/>
                <a:gd name="T9" fmla="*/ 0 h 12"/>
                <a:gd name="T10" fmla="*/ 180 w 180"/>
                <a:gd name="T11" fmla="*/ 6 h 12"/>
                <a:gd name="T12" fmla="*/ 174 w 18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80" h="12">
                  <a:moveTo>
                    <a:pt x="174" y="12"/>
                  </a:moveTo>
                  <a:cubicBezTo>
                    <a:pt x="6" y="12"/>
                    <a:pt x="6" y="12"/>
                    <a:pt x="6" y="12"/>
                  </a:cubicBezTo>
                  <a:cubicBezTo>
                    <a:pt x="2" y="12"/>
                    <a:pt x="0" y="10"/>
                    <a:pt x="0" y="6"/>
                  </a:cubicBezTo>
                  <a:cubicBezTo>
                    <a:pt x="0" y="3"/>
                    <a:pt x="2" y="0"/>
                    <a:pt x="6" y="0"/>
                  </a:cubicBezTo>
                  <a:cubicBezTo>
                    <a:pt x="174" y="0"/>
                    <a:pt x="174" y="0"/>
                    <a:pt x="174" y="0"/>
                  </a:cubicBezTo>
                  <a:cubicBezTo>
                    <a:pt x="177" y="0"/>
                    <a:pt x="180" y="3"/>
                    <a:pt x="180" y="6"/>
                  </a:cubicBezTo>
                  <a:cubicBezTo>
                    <a:pt x="180" y="10"/>
                    <a:pt x="177" y="12"/>
                    <a:pt x="17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3" name="Freeform 220">
              <a:extLst>
                <a:ext uri="{FF2B5EF4-FFF2-40B4-BE49-F238E27FC236}">
                  <a16:creationId xmlns:a16="http://schemas.microsoft.com/office/drawing/2014/main" id="{E6D727EF-3714-4BE1-BE06-612303B76736}"/>
                </a:ext>
              </a:extLst>
            </p:cNvPr>
            <p:cNvSpPr>
              <a:spLocks/>
            </p:cNvSpPr>
            <p:nvPr/>
          </p:nvSpPr>
          <p:spPr bwMode="auto">
            <a:xfrm>
              <a:off x="3632" y="3342"/>
              <a:ext cx="18" cy="53"/>
            </a:xfrm>
            <a:custGeom>
              <a:avLst/>
              <a:gdLst>
                <a:gd name="T0" fmla="*/ 6 w 12"/>
                <a:gd name="T1" fmla="*/ 36 h 36"/>
                <a:gd name="T2" fmla="*/ 0 w 12"/>
                <a:gd name="T3" fmla="*/ 30 h 36"/>
                <a:gd name="T4" fmla="*/ 0 w 12"/>
                <a:gd name="T5" fmla="*/ 6 h 36"/>
                <a:gd name="T6" fmla="*/ 6 w 12"/>
                <a:gd name="T7" fmla="*/ 0 h 36"/>
                <a:gd name="T8" fmla="*/ 12 w 12"/>
                <a:gd name="T9" fmla="*/ 6 h 36"/>
                <a:gd name="T10" fmla="*/ 12 w 12"/>
                <a:gd name="T11" fmla="*/ 30 h 36"/>
                <a:gd name="T12" fmla="*/ 6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6" y="36"/>
                  </a:moveTo>
                  <a:cubicBezTo>
                    <a:pt x="2" y="36"/>
                    <a:pt x="0" y="34"/>
                    <a:pt x="0" y="30"/>
                  </a:cubicBezTo>
                  <a:cubicBezTo>
                    <a:pt x="0" y="6"/>
                    <a:pt x="0" y="6"/>
                    <a:pt x="0" y="6"/>
                  </a:cubicBezTo>
                  <a:cubicBezTo>
                    <a:pt x="0" y="3"/>
                    <a:pt x="2" y="0"/>
                    <a:pt x="6" y="0"/>
                  </a:cubicBezTo>
                  <a:cubicBezTo>
                    <a:pt x="9" y="0"/>
                    <a:pt x="12" y="3"/>
                    <a:pt x="12" y="6"/>
                  </a:cubicBezTo>
                  <a:cubicBezTo>
                    <a:pt x="12" y="30"/>
                    <a:pt x="12" y="30"/>
                    <a:pt x="12" y="30"/>
                  </a:cubicBezTo>
                  <a:cubicBezTo>
                    <a:pt x="12" y="34"/>
                    <a:pt x="9" y="36"/>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4" name="Oval 221">
              <a:extLst>
                <a:ext uri="{FF2B5EF4-FFF2-40B4-BE49-F238E27FC236}">
                  <a16:creationId xmlns:a16="http://schemas.microsoft.com/office/drawing/2014/main" id="{9B517AAC-2BF0-477B-AAE4-7F974ADA594B}"/>
                </a:ext>
              </a:extLst>
            </p:cNvPr>
            <p:cNvSpPr>
              <a:spLocks noChangeArrowheads="1"/>
            </p:cNvSpPr>
            <p:nvPr/>
          </p:nvSpPr>
          <p:spPr bwMode="auto">
            <a:xfrm>
              <a:off x="3632" y="3298"/>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5" name="Rectangle 222">
              <a:extLst>
                <a:ext uri="{FF2B5EF4-FFF2-40B4-BE49-F238E27FC236}">
                  <a16:creationId xmlns:a16="http://schemas.microsoft.com/office/drawing/2014/main" id="{12250671-3328-4CE7-B18F-4DA7F2A7730D}"/>
                </a:ext>
              </a:extLst>
            </p:cNvPr>
            <p:cNvSpPr>
              <a:spLocks noChangeArrowheads="1"/>
            </p:cNvSpPr>
            <p:nvPr/>
          </p:nvSpPr>
          <p:spPr bwMode="auto">
            <a:xfrm>
              <a:off x="3446" y="3271"/>
              <a:ext cx="40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16" name="Freeform 43">
            <a:extLst>
              <a:ext uri="{FF2B5EF4-FFF2-40B4-BE49-F238E27FC236}">
                <a16:creationId xmlns:a16="http://schemas.microsoft.com/office/drawing/2014/main" id="{0F91E287-5872-4FFB-8527-A130C8FCC5E9}"/>
              </a:ext>
            </a:extLst>
          </p:cNvPr>
          <p:cNvSpPr>
            <a:spLocks noChangeAspect="1" noEditPoints="1"/>
          </p:cNvSpPr>
          <p:nvPr/>
        </p:nvSpPr>
        <p:spPr bwMode="auto">
          <a:xfrm>
            <a:off x="11353800" y="368708"/>
            <a:ext cx="491523" cy="50400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104" name="Group 12">
            <a:extLst>
              <a:ext uri="{FF2B5EF4-FFF2-40B4-BE49-F238E27FC236}">
                <a16:creationId xmlns:a16="http://schemas.microsoft.com/office/drawing/2014/main" id="{8206145C-E826-4608-9641-99C27D94BD35}"/>
              </a:ext>
            </a:extLst>
          </p:cNvPr>
          <p:cNvGrpSpPr>
            <a:grpSpLocks noChangeAspect="1"/>
          </p:cNvGrpSpPr>
          <p:nvPr/>
        </p:nvGrpSpPr>
        <p:grpSpPr bwMode="auto">
          <a:xfrm>
            <a:off x="6707004" y="1901741"/>
            <a:ext cx="297492" cy="236039"/>
            <a:chOff x="1367" y="483"/>
            <a:chExt cx="426" cy="338"/>
          </a:xfrm>
          <a:solidFill>
            <a:srgbClr val="FF0000"/>
          </a:solidFill>
        </p:grpSpPr>
        <p:sp>
          <p:nvSpPr>
            <p:cNvPr id="105" name="Freeform 13">
              <a:extLst>
                <a:ext uri="{FF2B5EF4-FFF2-40B4-BE49-F238E27FC236}">
                  <a16:creationId xmlns:a16="http://schemas.microsoft.com/office/drawing/2014/main" id="{422B02B0-6148-4578-9EC0-8487CBD20B35}"/>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6" name="Freeform 14">
              <a:extLst>
                <a:ext uri="{FF2B5EF4-FFF2-40B4-BE49-F238E27FC236}">
                  <a16:creationId xmlns:a16="http://schemas.microsoft.com/office/drawing/2014/main" id="{A0252EDE-67D2-456E-BE1B-88891CAA5FD6}"/>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7" name="Freeform 15">
              <a:extLst>
                <a:ext uri="{FF2B5EF4-FFF2-40B4-BE49-F238E27FC236}">
                  <a16:creationId xmlns:a16="http://schemas.microsoft.com/office/drawing/2014/main" id="{9CA9A71C-E762-42F0-9FC2-020F1FB6C68D}"/>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8" name="Freeform 16">
              <a:extLst>
                <a:ext uri="{FF2B5EF4-FFF2-40B4-BE49-F238E27FC236}">
                  <a16:creationId xmlns:a16="http://schemas.microsoft.com/office/drawing/2014/main" id="{A0DAE22F-41E6-4CAE-A910-1A79351E225D}"/>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19" name="Freeform 43">
            <a:extLst>
              <a:ext uri="{FF2B5EF4-FFF2-40B4-BE49-F238E27FC236}">
                <a16:creationId xmlns:a16="http://schemas.microsoft.com/office/drawing/2014/main" id="{E4B037AC-7EA5-49A0-BF82-060E7ACDADC5}"/>
              </a:ext>
            </a:extLst>
          </p:cNvPr>
          <p:cNvSpPr>
            <a:spLocks noChangeAspect="1" noEditPoints="1"/>
          </p:cNvSpPr>
          <p:nvPr/>
        </p:nvSpPr>
        <p:spPr bwMode="auto">
          <a:xfrm>
            <a:off x="6720752" y="2290419"/>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120" name="Table 4">
            <a:extLst>
              <a:ext uri="{FF2B5EF4-FFF2-40B4-BE49-F238E27FC236}">
                <a16:creationId xmlns:a16="http://schemas.microsoft.com/office/drawing/2014/main" id="{45963BE8-861C-4ED3-B422-FE6C5464D654}"/>
              </a:ext>
            </a:extLst>
          </p:cNvPr>
          <p:cNvGraphicFramePr>
            <a:graphicFrameLocks noGrp="1"/>
          </p:cNvGraphicFramePr>
          <p:nvPr>
            <p:extLst>
              <p:ext uri="{D42A27DB-BD31-4B8C-83A1-F6EECF244321}">
                <p14:modId xmlns:p14="http://schemas.microsoft.com/office/powerpoint/2010/main" val="3343306589"/>
              </p:ext>
            </p:extLst>
          </p:nvPr>
        </p:nvGraphicFramePr>
        <p:xfrm>
          <a:off x="6578593" y="1175880"/>
          <a:ext cx="5458030" cy="5478479"/>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“Prestatiegericht sturen”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solidFill>
                            <a:schemeClr val="tx1"/>
                          </a:solidFill>
                          <a:latin typeface="+mn-lt"/>
                        </a:rPr>
                        <a:t>Integrale en digitale omgeving</a:t>
                      </a:r>
                      <a:endParaRPr lang="en-US" sz="1400" dirty="0">
                        <a:solidFill>
                          <a:schemeClr val="tx1"/>
                        </a:solidFill>
                        <a:latin typeface="+mn-lt"/>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28013031"/>
                  </a:ext>
                </a:extLst>
              </a:tr>
              <a:tr h="4163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34528250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Contractmodule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4372325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74633758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mn-lt"/>
                        </a:rPr>
                        <a:t>LKS</a:t>
                      </a:r>
                      <a:r>
                        <a:rPr lang="en-US" sz="1400" baseline="0" dirty="0" smtClean="0">
                          <a:solidFill>
                            <a:schemeClr val="tx1"/>
                          </a:solidFill>
                          <a:latin typeface="+mn-lt"/>
                        </a:rPr>
                        <a:t> en LWS </a:t>
                      </a:r>
                      <a:r>
                        <a:rPr lang="en-US" sz="1400" dirty="0" smtClean="0">
                          <a:solidFill>
                            <a:schemeClr val="tx1"/>
                          </a:solidFill>
                          <a:latin typeface="+mn-lt"/>
                        </a:rPr>
                        <a:t>module</a:t>
                      </a:r>
                      <a:endParaRPr lang="en-US" sz="1400" dirty="0">
                        <a:solidFill>
                          <a:schemeClr val="tx1"/>
                        </a:solidFill>
                        <a:latin typeface="+mn-lt"/>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2575240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Digitale matching 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53226151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vacature aanbod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21850733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App</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02077817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Digitale afspraak 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412752509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48789412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30336782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Verwijsadministratie</a:t>
                      </a: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6428789"/>
                  </a:ext>
                </a:extLst>
              </a:tr>
            </a:tbl>
          </a:graphicData>
        </a:graphic>
      </p:graphicFrame>
      <p:grpSp>
        <p:nvGrpSpPr>
          <p:cNvPr id="121" name="Group 50">
            <a:extLst>
              <a:ext uri="{FF2B5EF4-FFF2-40B4-BE49-F238E27FC236}">
                <a16:creationId xmlns:a16="http://schemas.microsoft.com/office/drawing/2014/main" id="{1DED00FE-77FA-480C-B085-6DCC27F82904}"/>
              </a:ext>
            </a:extLst>
          </p:cNvPr>
          <p:cNvGrpSpPr>
            <a:grpSpLocks noChangeAspect="1"/>
          </p:cNvGrpSpPr>
          <p:nvPr/>
        </p:nvGrpSpPr>
        <p:grpSpPr bwMode="auto">
          <a:xfrm>
            <a:off x="6749169" y="2721029"/>
            <a:ext cx="263644" cy="263644"/>
            <a:chOff x="5505" y="439"/>
            <a:chExt cx="426" cy="426"/>
          </a:xfrm>
          <a:solidFill>
            <a:schemeClr val="accent1"/>
          </a:solidFill>
        </p:grpSpPr>
        <p:sp>
          <p:nvSpPr>
            <p:cNvPr id="122" name="Freeform 51">
              <a:extLst>
                <a:ext uri="{FF2B5EF4-FFF2-40B4-BE49-F238E27FC236}">
                  <a16:creationId xmlns:a16="http://schemas.microsoft.com/office/drawing/2014/main" id="{281C70C7-A4CD-4755-BC4F-91DD6EB9C665}"/>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3" name="Freeform 52">
              <a:extLst>
                <a:ext uri="{FF2B5EF4-FFF2-40B4-BE49-F238E27FC236}">
                  <a16:creationId xmlns:a16="http://schemas.microsoft.com/office/drawing/2014/main" id="{49EAD7FE-66E4-41D1-BAA7-89CB8BC2A72E}"/>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4" name="Freeform 53">
              <a:extLst>
                <a:ext uri="{FF2B5EF4-FFF2-40B4-BE49-F238E27FC236}">
                  <a16:creationId xmlns:a16="http://schemas.microsoft.com/office/drawing/2014/main" id="{CB387D6E-048B-452D-8C35-AF2B69C13D26}"/>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5" name="Freeform 54">
              <a:extLst>
                <a:ext uri="{FF2B5EF4-FFF2-40B4-BE49-F238E27FC236}">
                  <a16:creationId xmlns:a16="http://schemas.microsoft.com/office/drawing/2014/main" id="{0C2D197B-1170-449F-AC95-7F091B5F5923}"/>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26" name="Group 15">
            <a:extLst>
              <a:ext uri="{FF2B5EF4-FFF2-40B4-BE49-F238E27FC236}">
                <a16:creationId xmlns:a16="http://schemas.microsoft.com/office/drawing/2014/main" id="{8C3244DF-8591-4ADD-8197-76131E83901F}"/>
              </a:ext>
            </a:extLst>
          </p:cNvPr>
          <p:cNvGrpSpPr>
            <a:grpSpLocks noChangeAspect="1"/>
          </p:cNvGrpSpPr>
          <p:nvPr/>
        </p:nvGrpSpPr>
        <p:grpSpPr bwMode="auto">
          <a:xfrm>
            <a:off x="6761929" y="3121324"/>
            <a:ext cx="238125" cy="238919"/>
            <a:chOff x="1877" y="2122"/>
            <a:chExt cx="300" cy="301"/>
          </a:xfrm>
          <a:solidFill>
            <a:srgbClr val="FF0000"/>
          </a:solidFill>
        </p:grpSpPr>
        <p:sp>
          <p:nvSpPr>
            <p:cNvPr id="127" name="Freeform 16">
              <a:extLst>
                <a:ext uri="{FF2B5EF4-FFF2-40B4-BE49-F238E27FC236}">
                  <a16:creationId xmlns:a16="http://schemas.microsoft.com/office/drawing/2014/main" id="{1C4AFE0B-9EE3-4638-A4FE-FA8C484CE943}"/>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5" name="Freeform 17">
              <a:extLst>
                <a:ext uri="{FF2B5EF4-FFF2-40B4-BE49-F238E27FC236}">
                  <a16:creationId xmlns:a16="http://schemas.microsoft.com/office/drawing/2014/main" id="{FB443B1A-8765-49BC-933F-04AD878E4702}"/>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6" name="Freeform 18">
              <a:extLst>
                <a:ext uri="{FF2B5EF4-FFF2-40B4-BE49-F238E27FC236}">
                  <a16:creationId xmlns:a16="http://schemas.microsoft.com/office/drawing/2014/main" id="{976EA3D9-F6DD-475F-942C-B27AF8CA7E2B}"/>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7" name="Freeform 19">
              <a:extLst>
                <a:ext uri="{FF2B5EF4-FFF2-40B4-BE49-F238E27FC236}">
                  <a16:creationId xmlns:a16="http://schemas.microsoft.com/office/drawing/2014/main" id="{86D3E894-F352-4A8D-81BA-24E404A6FFB9}"/>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8" name="Freeform 20">
              <a:extLst>
                <a:ext uri="{FF2B5EF4-FFF2-40B4-BE49-F238E27FC236}">
                  <a16:creationId xmlns:a16="http://schemas.microsoft.com/office/drawing/2014/main" id="{AB55E0CE-4470-496D-A715-BC601C79E884}"/>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9" name="Freeform 21">
              <a:extLst>
                <a:ext uri="{FF2B5EF4-FFF2-40B4-BE49-F238E27FC236}">
                  <a16:creationId xmlns:a16="http://schemas.microsoft.com/office/drawing/2014/main" id="{B511D4F6-F05D-4A46-AE8C-99AB0E0E0241}"/>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0" name="Freeform 22">
              <a:extLst>
                <a:ext uri="{FF2B5EF4-FFF2-40B4-BE49-F238E27FC236}">
                  <a16:creationId xmlns:a16="http://schemas.microsoft.com/office/drawing/2014/main" id="{F86604AE-C5FC-4A70-9FE2-A62451B19724}"/>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1" name="Freeform 23">
              <a:extLst>
                <a:ext uri="{FF2B5EF4-FFF2-40B4-BE49-F238E27FC236}">
                  <a16:creationId xmlns:a16="http://schemas.microsoft.com/office/drawing/2014/main" id="{26F2BA34-764C-450D-A0F7-6EE4358B1498}"/>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52" name="Group 226">
            <a:extLst>
              <a:ext uri="{FF2B5EF4-FFF2-40B4-BE49-F238E27FC236}">
                <a16:creationId xmlns:a16="http://schemas.microsoft.com/office/drawing/2014/main" id="{8FC38B57-2E58-45A9-8920-20E3C180DB50}"/>
              </a:ext>
            </a:extLst>
          </p:cNvPr>
          <p:cNvGrpSpPr>
            <a:grpSpLocks noChangeAspect="1"/>
          </p:cNvGrpSpPr>
          <p:nvPr/>
        </p:nvGrpSpPr>
        <p:grpSpPr bwMode="auto">
          <a:xfrm>
            <a:off x="6734407" y="3502082"/>
            <a:ext cx="293169" cy="286521"/>
            <a:chOff x="522" y="3216"/>
            <a:chExt cx="441" cy="431"/>
          </a:xfrm>
          <a:solidFill>
            <a:srgbClr val="FF0000"/>
          </a:solidFill>
        </p:grpSpPr>
        <p:sp>
          <p:nvSpPr>
            <p:cNvPr id="153" name="Freeform 227">
              <a:extLst>
                <a:ext uri="{FF2B5EF4-FFF2-40B4-BE49-F238E27FC236}">
                  <a16:creationId xmlns:a16="http://schemas.microsoft.com/office/drawing/2014/main" id="{CDA9A71F-D6EA-4388-9E28-BBC24040ECE2}"/>
                </a:ext>
              </a:extLst>
            </p:cNvPr>
            <p:cNvSpPr>
              <a:spLocks noEditPoints="1"/>
            </p:cNvSpPr>
            <p:nvPr/>
          </p:nvSpPr>
          <p:spPr bwMode="auto">
            <a:xfrm>
              <a:off x="522" y="3216"/>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Freeform 228">
              <a:extLst>
                <a:ext uri="{FF2B5EF4-FFF2-40B4-BE49-F238E27FC236}">
                  <a16:creationId xmlns:a16="http://schemas.microsoft.com/office/drawing/2014/main" id="{39C18FF8-4D78-49BA-B1AF-360B0E9C607A}"/>
                </a:ext>
              </a:extLst>
            </p:cNvPr>
            <p:cNvSpPr>
              <a:spLocks/>
            </p:cNvSpPr>
            <p:nvPr/>
          </p:nvSpPr>
          <p:spPr bwMode="auto">
            <a:xfrm>
              <a:off x="522" y="3252"/>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229">
              <a:extLst>
                <a:ext uri="{FF2B5EF4-FFF2-40B4-BE49-F238E27FC236}">
                  <a16:creationId xmlns:a16="http://schemas.microsoft.com/office/drawing/2014/main" id="{E0087E9F-7735-4CAB-81C8-3D5969BAB742}"/>
                </a:ext>
              </a:extLst>
            </p:cNvPr>
            <p:cNvSpPr>
              <a:spLocks/>
            </p:cNvSpPr>
            <p:nvPr/>
          </p:nvSpPr>
          <p:spPr bwMode="auto">
            <a:xfrm>
              <a:off x="522" y="330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230">
              <a:extLst>
                <a:ext uri="{FF2B5EF4-FFF2-40B4-BE49-F238E27FC236}">
                  <a16:creationId xmlns:a16="http://schemas.microsoft.com/office/drawing/2014/main" id="{5F61FEB8-D940-450A-9090-9B6DFE47F517}"/>
                </a:ext>
              </a:extLst>
            </p:cNvPr>
            <p:cNvSpPr>
              <a:spLocks noEditPoints="1"/>
            </p:cNvSpPr>
            <p:nvPr/>
          </p:nvSpPr>
          <p:spPr bwMode="auto">
            <a:xfrm>
              <a:off x="669" y="3450"/>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231">
              <a:extLst>
                <a:ext uri="{FF2B5EF4-FFF2-40B4-BE49-F238E27FC236}">
                  <a16:creationId xmlns:a16="http://schemas.microsoft.com/office/drawing/2014/main" id="{8CEB0F0D-00E0-40BE-B0B4-96F85D1A9431}"/>
                </a:ext>
              </a:extLst>
            </p:cNvPr>
            <p:cNvSpPr>
              <a:spLocks/>
            </p:cNvSpPr>
            <p:nvPr/>
          </p:nvSpPr>
          <p:spPr bwMode="auto">
            <a:xfrm>
              <a:off x="669" y="348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232">
              <a:extLst>
                <a:ext uri="{FF2B5EF4-FFF2-40B4-BE49-F238E27FC236}">
                  <a16:creationId xmlns:a16="http://schemas.microsoft.com/office/drawing/2014/main" id="{A3380FFD-E5F6-48E2-8D4B-9D3B34AE624D}"/>
                </a:ext>
              </a:extLst>
            </p:cNvPr>
            <p:cNvSpPr>
              <a:spLocks/>
            </p:cNvSpPr>
            <p:nvPr/>
          </p:nvSpPr>
          <p:spPr bwMode="auto">
            <a:xfrm>
              <a:off x="669" y="3540"/>
              <a:ext cx="294" cy="107"/>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233">
              <a:extLst>
                <a:ext uri="{FF2B5EF4-FFF2-40B4-BE49-F238E27FC236}">
                  <a16:creationId xmlns:a16="http://schemas.microsoft.com/office/drawing/2014/main" id="{10B8612B-12F2-4A3E-82F2-7ED87A6F2B13}"/>
                </a:ext>
              </a:extLst>
            </p:cNvPr>
            <p:cNvSpPr>
              <a:spLocks/>
            </p:cNvSpPr>
            <p:nvPr/>
          </p:nvSpPr>
          <p:spPr bwMode="auto">
            <a:xfrm>
              <a:off x="522" y="3360"/>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5" name="Freeform 234">
              <a:extLst>
                <a:ext uri="{FF2B5EF4-FFF2-40B4-BE49-F238E27FC236}">
                  <a16:creationId xmlns:a16="http://schemas.microsoft.com/office/drawing/2014/main" id="{65BA48A9-5F69-4DC3-B6D8-8A936838738C}"/>
                </a:ext>
              </a:extLst>
            </p:cNvPr>
            <p:cNvSpPr>
              <a:spLocks/>
            </p:cNvSpPr>
            <p:nvPr/>
          </p:nvSpPr>
          <p:spPr bwMode="auto">
            <a:xfrm>
              <a:off x="522" y="3414"/>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6" name="Freeform 235">
              <a:extLst>
                <a:ext uri="{FF2B5EF4-FFF2-40B4-BE49-F238E27FC236}">
                  <a16:creationId xmlns:a16="http://schemas.microsoft.com/office/drawing/2014/main" id="{6FEE1557-5E98-467D-888F-D6181B7B0CA2}"/>
                </a:ext>
              </a:extLst>
            </p:cNvPr>
            <p:cNvSpPr>
              <a:spLocks/>
            </p:cNvSpPr>
            <p:nvPr/>
          </p:nvSpPr>
          <p:spPr bwMode="auto">
            <a:xfrm>
              <a:off x="522" y="3468"/>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7" name="Freeform 236">
              <a:extLst>
                <a:ext uri="{FF2B5EF4-FFF2-40B4-BE49-F238E27FC236}">
                  <a16:creationId xmlns:a16="http://schemas.microsoft.com/office/drawing/2014/main" id="{BE2A5D2F-7313-4783-AB62-7511882FB502}"/>
                </a:ext>
              </a:extLst>
            </p:cNvPr>
            <p:cNvSpPr>
              <a:spLocks/>
            </p:cNvSpPr>
            <p:nvPr/>
          </p:nvSpPr>
          <p:spPr bwMode="auto">
            <a:xfrm>
              <a:off x="798" y="3414"/>
              <a:ext cx="18" cy="54"/>
            </a:xfrm>
            <a:custGeom>
              <a:avLst/>
              <a:gdLst>
                <a:gd name="T0" fmla="*/ 6 w 12"/>
                <a:gd name="T1" fmla="*/ 36 h 36"/>
                <a:gd name="T2" fmla="*/ 0 w 12"/>
                <a:gd name="T3" fmla="*/ 30 h 36"/>
                <a:gd name="T4" fmla="*/ 0 w 12"/>
                <a:gd name="T5" fmla="*/ 6 h 36"/>
                <a:gd name="T6" fmla="*/ 6 w 12"/>
                <a:gd name="T7" fmla="*/ 0 h 36"/>
                <a:gd name="T8" fmla="*/ 12 w 12"/>
                <a:gd name="T9" fmla="*/ 6 h 36"/>
                <a:gd name="T10" fmla="*/ 12 w 12"/>
                <a:gd name="T11" fmla="*/ 30 h 36"/>
                <a:gd name="T12" fmla="*/ 6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6" y="36"/>
                  </a:moveTo>
                  <a:cubicBezTo>
                    <a:pt x="3" y="36"/>
                    <a:pt x="0" y="33"/>
                    <a:pt x="0" y="30"/>
                  </a:cubicBezTo>
                  <a:cubicBezTo>
                    <a:pt x="0" y="6"/>
                    <a:pt x="0" y="6"/>
                    <a:pt x="0" y="6"/>
                  </a:cubicBezTo>
                  <a:cubicBezTo>
                    <a:pt x="0" y="3"/>
                    <a:pt x="3" y="0"/>
                    <a:pt x="6" y="0"/>
                  </a:cubicBezTo>
                  <a:cubicBezTo>
                    <a:pt x="9" y="0"/>
                    <a:pt x="12" y="3"/>
                    <a:pt x="12" y="6"/>
                  </a:cubicBezTo>
                  <a:cubicBezTo>
                    <a:pt x="12" y="30"/>
                    <a:pt x="12" y="30"/>
                    <a:pt x="12" y="30"/>
                  </a:cubicBezTo>
                  <a:cubicBezTo>
                    <a:pt x="12" y="33"/>
                    <a:pt x="9" y="36"/>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68" name="Group 167">
            <a:extLst>
              <a:ext uri="{FF2B5EF4-FFF2-40B4-BE49-F238E27FC236}">
                <a16:creationId xmlns:a16="http://schemas.microsoft.com/office/drawing/2014/main" id="{3A09AAE4-47B4-4066-84CD-C7E3A99B7EB5}"/>
              </a:ext>
            </a:extLst>
          </p:cNvPr>
          <p:cNvGrpSpPr/>
          <p:nvPr/>
        </p:nvGrpSpPr>
        <p:grpSpPr>
          <a:xfrm>
            <a:off x="6701666" y="3877652"/>
            <a:ext cx="289082" cy="312393"/>
            <a:chOff x="2390775" y="912813"/>
            <a:chExt cx="608013" cy="638176"/>
          </a:xfrm>
          <a:solidFill>
            <a:srgbClr val="FF0000"/>
          </a:solidFill>
        </p:grpSpPr>
        <p:sp>
          <p:nvSpPr>
            <p:cNvPr id="169" name="Freeform 5">
              <a:extLst>
                <a:ext uri="{FF2B5EF4-FFF2-40B4-BE49-F238E27FC236}">
                  <a16:creationId xmlns:a16="http://schemas.microsoft.com/office/drawing/2014/main" id="{B7A81629-3094-4C62-AA0B-47B5D93E8D3E}"/>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0" name="Freeform 6">
              <a:extLst>
                <a:ext uri="{FF2B5EF4-FFF2-40B4-BE49-F238E27FC236}">
                  <a16:creationId xmlns:a16="http://schemas.microsoft.com/office/drawing/2014/main" id="{A77C3280-B16E-4847-8781-7FE96CFAD1B6}"/>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7">
              <a:extLst>
                <a:ext uri="{FF2B5EF4-FFF2-40B4-BE49-F238E27FC236}">
                  <a16:creationId xmlns:a16="http://schemas.microsoft.com/office/drawing/2014/main" id="{E3E2A331-2072-4BD1-94D8-704BCB829641}"/>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2" name="Freeform 8">
              <a:extLst>
                <a:ext uri="{FF2B5EF4-FFF2-40B4-BE49-F238E27FC236}">
                  <a16:creationId xmlns:a16="http://schemas.microsoft.com/office/drawing/2014/main" id="{A8E44710-E391-4044-B949-36669741160A}"/>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9">
              <a:extLst>
                <a:ext uri="{FF2B5EF4-FFF2-40B4-BE49-F238E27FC236}">
                  <a16:creationId xmlns:a16="http://schemas.microsoft.com/office/drawing/2014/main" id="{52156396-5083-4ABD-8B4D-5135AC9BD81D}"/>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74" name="Group 149">
            <a:extLst>
              <a:ext uri="{FF2B5EF4-FFF2-40B4-BE49-F238E27FC236}">
                <a16:creationId xmlns:a16="http://schemas.microsoft.com/office/drawing/2014/main" id="{2022F010-9B21-4874-9165-AFD5A721982D}"/>
              </a:ext>
            </a:extLst>
          </p:cNvPr>
          <p:cNvGrpSpPr>
            <a:grpSpLocks noChangeAspect="1"/>
          </p:cNvGrpSpPr>
          <p:nvPr/>
        </p:nvGrpSpPr>
        <p:grpSpPr bwMode="auto">
          <a:xfrm>
            <a:off x="6701666" y="4278661"/>
            <a:ext cx="316879" cy="316878"/>
            <a:chOff x="4654" y="3225"/>
            <a:chExt cx="426" cy="426"/>
          </a:xfrm>
          <a:solidFill>
            <a:srgbClr val="FF0000"/>
          </a:solidFill>
        </p:grpSpPr>
        <p:sp>
          <p:nvSpPr>
            <p:cNvPr id="175" name="Freeform 150">
              <a:extLst>
                <a:ext uri="{FF2B5EF4-FFF2-40B4-BE49-F238E27FC236}">
                  <a16:creationId xmlns:a16="http://schemas.microsoft.com/office/drawing/2014/main" id="{985317F7-DB5B-4B22-94A4-71609C99E88C}"/>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76" name="Freeform 151">
              <a:extLst>
                <a:ext uri="{FF2B5EF4-FFF2-40B4-BE49-F238E27FC236}">
                  <a16:creationId xmlns:a16="http://schemas.microsoft.com/office/drawing/2014/main" id="{5B258340-89BC-43ED-8001-E966913F9A44}"/>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77" name="Freeform 152">
              <a:extLst>
                <a:ext uri="{FF2B5EF4-FFF2-40B4-BE49-F238E27FC236}">
                  <a16:creationId xmlns:a16="http://schemas.microsoft.com/office/drawing/2014/main" id="{463AE792-3309-4609-8AF9-5F3A688E71D6}"/>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79" name="Freeform 153">
              <a:extLst>
                <a:ext uri="{FF2B5EF4-FFF2-40B4-BE49-F238E27FC236}">
                  <a16:creationId xmlns:a16="http://schemas.microsoft.com/office/drawing/2014/main" id="{65766F1A-3FFA-455F-8DC4-FAFEEBB11B2B}"/>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0" name="Freeform 154">
              <a:extLst>
                <a:ext uri="{FF2B5EF4-FFF2-40B4-BE49-F238E27FC236}">
                  <a16:creationId xmlns:a16="http://schemas.microsoft.com/office/drawing/2014/main" id="{5806EDD2-21B2-4E3F-AF1D-68AE8563F4E4}"/>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1" name="Freeform 155">
              <a:extLst>
                <a:ext uri="{FF2B5EF4-FFF2-40B4-BE49-F238E27FC236}">
                  <a16:creationId xmlns:a16="http://schemas.microsoft.com/office/drawing/2014/main" id="{08334915-E43E-440F-9A1F-90F618B491AE}"/>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94" name="Group 193">
            <a:extLst>
              <a:ext uri="{FF2B5EF4-FFF2-40B4-BE49-F238E27FC236}">
                <a16:creationId xmlns:a16="http://schemas.microsoft.com/office/drawing/2014/main" id="{A9528D3B-099B-4835-AFDB-1166FAA3BD20}"/>
              </a:ext>
            </a:extLst>
          </p:cNvPr>
          <p:cNvGrpSpPr/>
          <p:nvPr/>
        </p:nvGrpSpPr>
        <p:grpSpPr>
          <a:xfrm>
            <a:off x="6771893" y="4686736"/>
            <a:ext cx="222960" cy="288469"/>
            <a:chOff x="6899275" y="1579563"/>
            <a:chExt cx="476250" cy="544513"/>
          </a:xfrm>
          <a:solidFill>
            <a:srgbClr val="FF0000"/>
          </a:solidFill>
        </p:grpSpPr>
        <p:sp>
          <p:nvSpPr>
            <p:cNvPr id="195" name="Freeform 48">
              <a:extLst>
                <a:ext uri="{FF2B5EF4-FFF2-40B4-BE49-F238E27FC236}">
                  <a16:creationId xmlns:a16="http://schemas.microsoft.com/office/drawing/2014/main" id="{F7A0C78E-B652-4747-9345-FDD0A672B0C1}"/>
                </a:ext>
              </a:extLst>
            </p:cNvPr>
            <p:cNvSpPr>
              <a:spLocks noEditPoints="1"/>
            </p:cNvSpPr>
            <p:nvPr/>
          </p:nvSpPr>
          <p:spPr bwMode="auto">
            <a:xfrm>
              <a:off x="6899275" y="1604963"/>
              <a:ext cx="317500" cy="519113"/>
            </a:xfrm>
            <a:custGeom>
              <a:avLst/>
              <a:gdLst>
                <a:gd name="T0" fmla="*/ 46 w 48"/>
                <a:gd name="T1" fmla="*/ 38 h 80"/>
                <a:gd name="T2" fmla="*/ 44 w 48"/>
                <a:gd name="T3" fmla="*/ 40 h 80"/>
                <a:gd name="T4" fmla="*/ 44 w 48"/>
                <a:gd name="T5" fmla="*/ 60 h 80"/>
                <a:gd name="T6" fmla="*/ 4 w 48"/>
                <a:gd name="T7" fmla="*/ 60 h 80"/>
                <a:gd name="T8" fmla="*/ 4 w 48"/>
                <a:gd name="T9" fmla="*/ 20 h 80"/>
                <a:gd name="T10" fmla="*/ 22 w 48"/>
                <a:gd name="T11" fmla="*/ 20 h 80"/>
                <a:gd name="T12" fmla="*/ 24 w 48"/>
                <a:gd name="T13" fmla="*/ 18 h 80"/>
                <a:gd name="T14" fmla="*/ 22 w 48"/>
                <a:gd name="T15" fmla="*/ 16 h 80"/>
                <a:gd name="T16" fmla="*/ 4 w 48"/>
                <a:gd name="T17" fmla="*/ 16 h 80"/>
                <a:gd name="T18" fmla="*/ 4 w 48"/>
                <a:gd name="T19" fmla="*/ 10 h 80"/>
                <a:gd name="T20" fmla="*/ 10 w 48"/>
                <a:gd name="T21" fmla="*/ 4 h 80"/>
                <a:gd name="T22" fmla="*/ 22 w 48"/>
                <a:gd name="T23" fmla="*/ 4 h 80"/>
                <a:gd name="T24" fmla="*/ 24 w 48"/>
                <a:gd name="T25" fmla="*/ 2 h 80"/>
                <a:gd name="T26" fmla="*/ 22 w 48"/>
                <a:gd name="T27" fmla="*/ 0 h 80"/>
                <a:gd name="T28" fmla="*/ 10 w 48"/>
                <a:gd name="T29" fmla="*/ 0 h 80"/>
                <a:gd name="T30" fmla="*/ 0 w 48"/>
                <a:gd name="T31" fmla="*/ 10 h 80"/>
                <a:gd name="T32" fmla="*/ 0 w 48"/>
                <a:gd name="T33" fmla="*/ 70 h 80"/>
                <a:gd name="T34" fmla="*/ 10 w 48"/>
                <a:gd name="T35" fmla="*/ 80 h 80"/>
                <a:gd name="T36" fmla="*/ 38 w 48"/>
                <a:gd name="T37" fmla="*/ 80 h 80"/>
                <a:gd name="T38" fmla="*/ 48 w 48"/>
                <a:gd name="T39" fmla="*/ 70 h 80"/>
                <a:gd name="T40" fmla="*/ 48 w 48"/>
                <a:gd name="T41" fmla="*/ 40 h 80"/>
                <a:gd name="T42" fmla="*/ 46 w 48"/>
                <a:gd name="T43" fmla="*/ 38 h 80"/>
                <a:gd name="T44" fmla="*/ 38 w 48"/>
                <a:gd name="T45" fmla="*/ 76 h 80"/>
                <a:gd name="T46" fmla="*/ 10 w 48"/>
                <a:gd name="T47" fmla="*/ 76 h 80"/>
                <a:gd name="T48" fmla="*/ 4 w 48"/>
                <a:gd name="T49" fmla="*/ 70 h 80"/>
                <a:gd name="T50" fmla="*/ 4 w 48"/>
                <a:gd name="T51" fmla="*/ 64 h 80"/>
                <a:gd name="T52" fmla="*/ 44 w 48"/>
                <a:gd name="T53" fmla="*/ 64 h 80"/>
                <a:gd name="T54" fmla="*/ 44 w 48"/>
                <a:gd name="T55" fmla="*/ 70 h 80"/>
                <a:gd name="T56" fmla="*/ 38 w 48"/>
                <a:gd name="T57" fmla="*/ 7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 h="80">
                  <a:moveTo>
                    <a:pt x="46" y="38"/>
                  </a:moveTo>
                  <a:cubicBezTo>
                    <a:pt x="45" y="38"/>
                    <a:pt x="44" y="39"/>
                    <a:pt x="44" y="40"/>
                  </a:cubicBezTo>
                  <a:cubicBezTo>
                    <a:pt x="44" y="60"/>
                    <a:pt x="44" y="60"/>
                    <a:pt x="44" y="60"/>
                  </a:cubicBezTo>
                  <a:cubicBezTo>
                    <a:pt x="4" y="60"/>
                    <a:pt x="4" y="60"/>
                    <a:pt x="4" y="60"/>
                  </a:cubicBezTo>
                  <a:cubicBezTo>
                    <a:pt x="4" y="20"/>
                    <a:pt x="4" y="20"/>
                    <a:pt x="4" y="20"/>
                  </a:cubicBezTo>
                  <a:cubicBezTo>
                    <a:pt x="22" y="20"/>
                    <a:pt x="22" y="20"/>
                    <a:pt x="22" y="20"/>
                  </a:cubicBezTo>
                  <a:cubicBezTo>
                    <a:pt x="23" y="20"/>
                    <a:pt x="24" y="19"/>
                    <a:pt x="24" y="18"/>
                  </a:cubicBezTo>
                  <a:cubicBezTo>
                    <a:pt x="24" y="17"/>
                    <a:pt x="23" y="16"/>
                    <a:pt x="22" y="16"/>
                  </a:cubicBezTo>
                  <a:cubicBezTo>
                    <a:pt x="4" y="16"/>
                    <a:pt x="4" y="16"/>
                    <a:pt x="4" y="16"/>
                  </a:cubicBezTo>
                  <a:cubicBezTo>
                    <a:pt x="4" y="10"/>
                    <a:pt x="4" y="10"/>
                    <a:pt x="4" y="10"/>
                  </a:cubicBezTo>
                  <a:cubicBezTo>
                    <a:pt x="4" y="7"/>
                    <a:pt x="7" y="4"/>
                    <a:pt x="10" y="4"/>
                  </a:cubicBezTo>
                  <a:cubicBezTo>
                    <a:pt x="22" y="4"/>
                    <a:pt x="22" y="4"/>
                    <a:pt x="22" y="4"/>
                  </a:cubicBezTo>
                  <a:cubicBezTo>
                    <a:pt x="23" y="4"/>
                    <a:pt x="24" y="3"/>
                    <a:pt x="24" y="2"/>
                  </a:cubicBezTo>
                  <a:cubicBezTo>
                    <a:pt x="24" y="1"/>
                    <a:pt x="23" y="0"/>
                    <a:pt x="22" y="0"/>
                  </a:cubicBezTo>
                  <a:cubicBezTo>
                    <a:pt x="10" y="0"/>
                    <a:pt x="10" y="0"/>
                    <a:pt x="10" y="0"/>
                  </a:cubicBezTo>
                  <a:cubicBezTo>
                    <a:pt x="4" y="0"/>
                    <a:pt x="0" y="4"/>
                    <a:pt x="0" y="10"/>
                  </a:cubicBezTo>
                  <a:cubicBezTo>
                    <a:pt x="0" y="70"/>
                    <a:pt x="0" y="70"/>
                    <a:pt x="0" y="70"/>
                  </a:cubicBezTo>
                  <a:cubicBezTo>
                    <a:pt x="0" y="76"/>
                    <a:pt x="4" y="80"/>
                    <a:pt x="10" y="80"/>
                  </a:cubicBezTo>
                  <a:cubicBezTo>
                    <a:pt x="38" y="80"/>
                    <a:pt x="38" y="80"/>
                    <a:pt x="38" y="80"/>
                  </a:cubicBezTo>
                  <a:cubicBezTo>
                    <a:pt x="44" y="80"/>
                    <a:pt x="48" y="76"/>
                    <a:pt x="48" y="70"/>
                  </a:cubicBezTo>
                  <a:cubicBezTo>
                    <a:pt x="48" y="40"/>
                    <a:pt x="48" y="40"/>
                    <a:pt x="48" y="40"/>
                  </a:cubicBezTo>
                  <a:cubicBezTo>
                    <a:pt x="48" y="39"/>
                    <a:pt x="47" y="38"/>
                    <a:pt x="46" y="38"/>
                  </a:cubicBezTo>
                  <a:close/>
                  <a:moveTo>
                    <a:pt x="38" y="76"/>
                  </a:moveTo>
                  <a:cubicBezTo>
                    <a:pt x="10" y="76"/>
                    <a:pt x="10" y="76"/>
                    <a:pt x="10" y="76"/>
                  </a:cubicBezTo>
                  <a:cubicBezTo>
                    <a:pt x="7" y="76"/>
                    <a:pt x="4" y="73"/>
                    <a:pt x="4" y="70"/>
                  </a:cubicBezTo>
                  <a:cubicBezTo>
                    <a:pt x="4" y="64"/>
                    <a:pt x="4" y="64"/>
                    <a:pt x="4" y="64"/>
                  </a:cubicBezTo>
                  <a:cubicBezTo>
                    <a:pt x="44" y="64"/>
                    <a:pt x="44" y="64"/>
                    <a:pt x="44" y="64"/>
                  </a:cubicBezTo>
                  <a:cubicBezTo>
                    <a:pt x="44" y="70"/>
                    <a:pt x="44" y="70"/>
                    <a:pt x="44" y="70"/>
                  </a:cubicBezTo>
                  <a:cubicBezTo>
                    <a:pt x="44" y="73"/>
                    <a:pt x="41" y="76"/>
                    <a:pt x="3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6" name="Freeform 49">
              <a:extLst>
                <a:ext uri="{FF2B5EF4-FFF2-40B4-BE49-F238E27FC236}">
                  <a16:creationId xmlns:a16="http://schemas.microsoft.com/office/drawing/2014/main" id="{5B8827BC-3684-4531-9261-43714AA16536}"/>
                </a:ext>
              </a:extLst>
            </p:cNvPr>
            <p:cNvSpPr>
              <a:spLocks/>
            </p:cNvSpPr>
            <p:nvPr/>
          </p:nvSpPr>
          <p:spPr bwMode="auto">
            <a:xfrm>
              <a:off x="7004050" y="1657350"/>
              <a:ext cx="53975" cy="25400"/>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7" name="Freeform 50">
              <a:extLst>
                <a:ext uri="{FF2B5EF4-FFF2-40B4-BE49-F238E27FC236}">
                  <a16:creationId xmlns:a16="http://schemas.microsoft.com/office/drawing/2014/main" id="{A93D655F-1BD2-4351-8BED-D9924E3D3CA7}"/>
                </a:ext>
              </a:extLst>
            </p:cNvPr>
            <p:cNvSpPr>
              <a:spLocks noEditPoints="1"/>
            </p:cNvSpPr>
            <p:nvPr/>
          </p:nvSpPr>
          <p:spPr bwMode="auto">
            <a:xfrm>
              <a:off x="7031038" y="2033588"/>
              <a:ext cx="52388" cy="50800"/>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8" name="Freeform 51">
              <a:extLst>
                <a:ext uri="{FF2B5EF4-FFF2-40B4-BE49-F238E27FC236}">
                  <a16:creationId xmlns:a16="http://schemas.microsoft.com/office/drawing/2014/main" id="{53ECFE3B-785A-4FBA-B3CE-9864AD6D04FE}"/>
                </a:ext>
              </a:extLst>
            </p:cNvPr>
            <p:cNvSpPr>
              <a:spLocks noEditPoints="1"/>
            </p:cNvSpPr>
            <p:nvPr/>
          </p:nvSpPr>
          <p:spPr bwMode="auto">
            <a:xfrm>
              <a:off x="7083425" y="1579563"/>
              <a:ext cx="292100" cy="285750"/>
            </a:xfrm>
            <a:custGeom>
              <a:avLst/>
              <a:gdLst>
                <a:gd name="T0" fmla="*/ 43 w 44"/>
                <a:gd name="T1" fmla="*/ 41 h 44"/>
                <a:gd name="T2" fmla="*/ 32 w 44"/>
                <a:gd name="T3" fmla="*/ 29 h 44"/>
                <a:gd name="T4" fmla="*/ 36 w 44"/>
                <a:gd name="T5" fmla="*/ 18 h 44"/>
                <a:gd name="T6" fmla="*/ 18 w 44"/>
                <a:gd name="T7" fmla="*/ 0 h 44"/>
                <a:gd name="T8" fmla="*/ 0 w 44"/>
                <a:gd name="T9" fmla="*/ 18 h 44"/>
                <a:gd name="T10" fmla="*/ 18 w 44"/>
                <a:gd name="T11" fmla="*/ 36 h 44"/>
                <a:gd name="T12" fmla="*/ 29 w 44"/>
                <a:gd name="T13" fmla="*/ 32 h 44"/>
                <a:gd name="T14" fmla="*/ 41 w 44"/>
                <a:gd name="T15" fmla="*/ 43 h 44"/>
                <a:gd name="T16" fmla="*/ 42 w 44"/>
                <a:gd name="T17" fmla="*/ 44 h 44"/>
                <a:gd name="T18" fmla="*/ 43 w 44"/>
                <a:gd name="T19" fmla="*/ 43 h 44"/>
                <a:gd name="T20" fmla="*/ 43 w 44"/>
                <a:gd name="T21" fmla="*/ 41 h 44"/>
                <a:gd name="T22" fmla="*/ 4 w 44"/>
                <a:gd name="T23" fmla="*/ 18 h 44"/>
                <a:gd name="T24" fmla="*/ 18 w 44"/>
                <a:gd name="T25" fmla="*/ 4 h 44"/>
                <a:gd name="T26" fmla="*/ 32 w 44"/>
                <a:gd name="T27" fmla="*/ 18 h 44"/>
                <a:gd name="T28" fmla="*/ 18 w 44"/>
                <a:gd name="T29" fmla="*/ 32 h 44"/>
                <a:gd name="T30" fmla="*/ 4 w 44"/>
                <a:gd name="T31"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44">
                  <a:moveTo>
                    <a:pt x="43" y="41"/>
                  </a:moveTo>
                  <a:cubicBezTo>
                    <a:pt x="32" y="29"/>
                    <a:pt x="32" y="29"/>
                    <a:pt x="32" y="29"/>
                  </a:cubicBezTo>
                  <a:cubicBezTo>
                    <a:pt x="34" y="26"/>
                    <a:pt x="36" y="22"/>
                    <a:pt x="36" y="18"/>
                  </a:cubicBezTo>
                  <a:cubicBezTo>
                    <a:pt x="36" y="8"/>
                    <a:pt x="28" y="0"/>
                    <a:pt x="18" y="0"/>
                  </a:cubicBezTo>
                  <a:cubicBezTo>
                    <a:pt x="8" y="0"/>
                    <a:pt x="0" y="8"/>
                    <a:pt x="0" y="18"/>
                  </a:cubicBezTo>
                  <a:cubicBezTo>
                    <a:pt x="0" y="28"/>
                    <a:pt x="8" y="36"/>
                    <a:pt x="18" y="36"/>
                  </a:cubicBezTo>
                  <a:cubicBezTo>
                    <a:pt x="22" y="36"/>
                    <a:pt x="26" y="34"/>
                    <a:pt x="29" y="32"/>
                  </a:cubicBezTo>
                  <a:cubicBezTo>
                    <a:pt x="41" y="43"/>
                    <a:pt x="41" y="43"/>
                    <a:pt x="41" y="43"/>
                  </a:cubicBezTo>
                  <a:cubicBezTo>
                    <a:pt x="41" y="44"/>
                    <a:pt x="41" y="44"/>
                    <a:pt x="42" y="44"/>
                  </a:cubicBezTo>
                  <a:cubicBezTo>
                    <a:pt x="43" y="44"/>
                    <a:pt x="43" y="44"/>
                    <a:pt x="43" y="43"/>
                  </a:cubicBezTo>
                  <a:cubicBezTo>
                    <a:pt x="44" y="43"/>
                    <a:pt x="44" y="41"/>
                    <a:pt x="43" y="41"/>
                  </a:cubicBezTo>
                  <a:close/>
                  <a:moveTo>
                    <a:pt x="4" y="18"/>
                  </a:moveTo>
                  <a:cubicBezTo>
                    <a:pt x="4" y="10"/>
                    <a:pt x="10" y="4"/>
                    <a:pt x="18" y="4"/>
                  </a:cubicBezTo>
                  <a:cubicBezTo>
                    <a:pt x="26" y="4"/>
                    <a:pt x="32" y="10"/>
                    <a:pt x="32" y="18"/>
                  </a:cubicBezTo>
                  <a:cubicBezTo>
                    <a:pt x="32" y="26"/>
                    <a:pt x="26" y="32"/>
                    <a:pt x="18" y="32"/>
                  </a:cubicBezTo>
                  <a:cubicBezTo>
                    <a:pt x="10" y="32"/>
                    <a:pt x="4" y="26"/>
                    <a:pt x="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99" name="Group 81">
            <a:extLst>
              <a:ext uri="{FF2B5EF4-FFF2-40B4-BE49-F238E27FC236}">
                <a16:creationId xmlns:a16="http://schemas.microsoft.com/office/drawing/2014/main" id="{6242CA8D-A4C9-42F0-837E-3A58495A37EE}"/>
              </a:ext>
            </a:extLst>
          </p:cNvPr>
          <p:cNvGrpSpPr>
            <a:grpSpLocks noChangeAspect="1"/>
          </p:cNvGrpSpPr>
          <p:nvPr/>
        </p:nvGrpSpPr>
        <p:grpSpPr bwMode="auto">
          <a:xfrm>
            <a:off x="6721739" y="5137398"/>
            <a:ext cx="247655" cy="247068"/>
            <a:chOff x="1370" y="1720"/>
            <a:chExt cx="426" cy="425"/>
          </a:xfrm>
          <a:solidFill>
            <a:srgbClr val="FF0000"/>
          </a:solidFill>
        </p:grpSpPr>
        <p:sp>
          <p:nvSpPr>
            <p:cNvPr id="200" name="Freeform 82">
              <a:extLst>
                <a:ext uri="{FF2B5EF4-FFF2-40B4-BE49-F238E27FC236}">
                  <a16:creationId xmlns:a16="http://schemas.microsoft.com/office/drawing/2014/main" id="{AC66D1B0-FB34-45A4-AFCE-BBA403076520}"/>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1" name="Freeform 83">
              <a:extLst>
                <a:ext uri="{FF2B5EF4-FFF2-40B4-BE49-F238E27FC236}">
                  <a16:creationId xmlns:a16="http://schemas.microsoft.com/office/drawing/2014/main" id="{6C9ED1D2-D68F-4624-B045-CB7A4AC4A823}"/>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2" name="Freeform 84">
              <a:extLst>
                <a:ext uri="{FF2B5EF4-FFF2-40B4-BE49-F238E27FC236}">
                  <a16:creationId xmlns:a16="http://schemas.microsoft.com/office/drawing/2014/main" id="{E9C01295-A4EE-40A6-A325-C482CF6764D6}"/>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3" name="Freeform 85">
              <a:extLst>
                <a:ext uri="{FF2B5EF4-FFF2-40B4-BE49-F238E27FC236}">
                  <a16:creationId xmlns:a16="http://schemas.microsoft.com/office/drawing/2014/main" id="{42EFB273-33A4-41C3-8819-1F3B3E082E8F}"/>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4" name="Freeform 86">
              <a:extLst>
                <a:ext uri="{FF2B5EF4-FFF2-40B4-BE49-F238E27FC236}">
                  <a16:creationId xmlns:a16="http://schemas.microsoft.com/office/drawing/2014/main" id="{FCDFFD6B-71DA-4B30-BA39-B9DA6B9FE1B5}"/>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5" name="Freeform 87">
              <a:extLst>
                <a:ext uri="{FF2B5EF4-FFF2-40B4-BE49-F238E27FC236}">
                  <a16:creationId xmlns:a16="http://schemas.microsoft.com/office/drawing/2014/main" id="{393DE51E-F430-45AA-ABE3-6F51EB93A7DD}"/>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6" name="Freeform 88">
              <a:extLst>
                <a:ext uri="{FF2B5EF4-FFF2-40B4-BE49-F238E27FC236}">
                  <a16:creationId xmlns:a16="http://schemas.microsoft.com/office/drawing/2014/main" id="{F44C5F69-6822-4B85-854C-E853FDFC8B36}"/>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7" name="Freeform 89">
              <a:extLst>
                <a:ext uri="{FF2B5EF4-FFF2-40B4-BE49-F238E27FC236}">
                  <a16:creationId xmlns:a16="http://schemas.microsoft.com/office/drawing/2014/main" id="{6F6FDB0F-747A-4BD6-97D9-6C06BD55421A}"/>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8" name="Freeform 90">
              <a:extLst>
                <a:ext uri="{FF2B5EF4-FFF2-40B4-BE49-F238E27FC236}">
                  <a16:creationId xmlns:a16="http://schemas.microsoft.com/office/drawing/2014/main" id="{8ADFD8E3-F204-45B7-8ACF-D7BEA868840A}"/>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9" name="Freeform 91">
              <a:extLst>
                <a:ext uri="{FF2B5EF4-FFF2-40B4-BE49-F238E27FC236}">
                  <a16:creationId xmlns:a16="http://schemas.microsoft.com/office/drawing/2014/main" id="{F6B4F5A7-130F-494C-8931-F3AC7B299B55}"/>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0" name="Freeform 92">
              <a:extLst>
                <a:ext uri="{FF2B5EF4-FFF2-40B4-BE49-F238E27FC236}">
                  <a16:creationId xmlns:a16="http://schemas.microsoft.com/office/drawing/2014/main" id="{7E52793B-4147-4EEE-AAD9-47906B7F634F}"/>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211" name="Group 48">
            <a:extLst>
              <a:ext uri="{FF2B5EF4-FFF2-40B4-BE49-F238E27FC236}">
                <a16:creationId xmlns:a16="http://schemas.microsoft.com/office/drawing/2014/main" id="{CF720816-391B-41EF-824D-C8E9AA1EC0DC}"/>
              </a:ext>
            </a:extLst>
          </p:cNvPr>
          <p:cNvGrpSpPr>
            <a:grpSpLocks noChangeAspect="1"/>
          </p:cNvGrpSpPr>
          <p:nvPr/>
        </p:nvGrpSpPr>
        <p:grpSpPr bwMode="auto">
          <a:xfrm>
            <a:off x="6698362" y="5511050"/>
            <a:ext cx="294408" cy="244881"/>
            <a:chOff x="3427" y="474"/>
            <a:chExt cx="428" cy="356"/>
          </a:xfrm>
          <a:solidFill>
            <a:srgbClr val="FF0000"/>
          </a:solidFill>
        </p:grpSpPr>
        <p:sp>
          <p:nvSpPr>
            <p:cNvPr id="212" name="Freeform 49">
              <a:extLst>
                <a:ext uri="{FF2B5EF4-FFF2-40B4-BE49-F238E27FC236}">
                  <a16:creationId xmlns:a16="http://schemas.microsoft.com/office/drawing/2014/main" id="{057DCDA2-7AA9-4727-A634-33252B309E8B}"/>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3" name="Freeform 50">
              <a:extLst>
                <a:ext uri="{FF2B5EF4-FFF2-40B4-BE49-F238E27FC236}">
                  <a16:creationId xmlns:a16="http://schemas.microsoft.com/office/drawing/2014/main" id="{75270184-C404-4D04-B7BF-7E4EBDD95834}"/>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43" name="Freeform 51">
              <a:extLst>
                <a:ext uri="{FF2B5EF4-FFF2-40B4-BE49-F238E27FC236}">
                  <a16:creationId xmlns:a16="http://schemas.microsoft.com/office/drawing/2014/main" id="{D1429853-221D-44C9-AAAB-E00140B6E8F9}"/>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44" name="Freeform 52">
              <a:extLst>
                <a:ext uri="{FF2B5EF4-FFF2-40B4-BE49-F238E27FC236}">
                  <a16:creationId xmlns:a16="http://schemas.microsoft.com/office/drawing/2014/main" id="{59C20623-8751-4CEE-8B1F-2C5759857C69}"/>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245" name="Group 33">
            <a:extLst>
              <a:ext uri="{FF2B5EF4-FFF2-40B4-BE49-F238E27FC236}">
                <a16:creationId xmlns:a16="http://schemas.microsoft.com/office/drawing/2014/main" id="{8C20A6C1-92B0-4EDB-AA41-3569A6591511}"/>
              </a:ext>
            </a:extLst>
          </p:cNvPr>
          <p:cNvGrpSpPr>
            <a:grpSpLocks noChangeAspect="1"/>
          </p:cNvGrpSpPr>
          <p:nvPr/>
        </p:nvGrpSpPr>
        <p:grpSpPr bwMode="auto">
          <a:xfrm>
            <a:off x="6726104" y="5940539"/>
            <a:ext cx="252515" cy="252514"/>
            <a:chOff x="3438" y="437"/>
            <a:chExt cx="428" cy="428"/>
          </a:xfrm>
          <a:solidFill>
            <a:srgbClr val="FF0000"/>
          </a:solidFill>
        </p:grpSpPr>
        <p:sp>
          <p:nvSpPr>
            <p:cNvPr id="246" name="Freeform 34">
              <a:extLst>
                <a:ext uri="{FF2B5EF4-FFF2-40B4-BE49-F238E27FC236}">
                  <a16:creationId xmlns:a16="http://schemas.microsoft.com/office/drawing/2014/main" id="{5B7C29CC-D74B-4374-A6EC-C013F51A9EF5}"/>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47" name="Freeform 35">
              <a:extLst>
                <a:ext uri="{FF2B5EF4-FFF2-40B4-BE49-F238E27FC236}">
                  <a16:creationId xmlns:a16="http://schemas.microsoft.com/office/drawing/2014/main" id="{757FE3A7-E4FD-4F7F-80E0-1274701C16D9}"/>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248" name="Group 247">
            <a:extLst>
              <a:ext uri="{FF2B5EF4-FFF2-40B4-BE49-F238E27FC236}">
                <a16:creationId xmlns:a16="http://schemas.microsoft.com/office/drawing/2014/main" id="{4606549A-FEE0-48BE-BAFF-AD655B14E657}"/>
              </a:ext>
            </a:extLst>
          </p:cNvPr>
          <p:cNvGrpSpPr/>
          <p:nvPr/>
        </p:nvGrpSpPr>
        <p:grpSpPr>
          <a:xfrm>
            <a:off x="6719574" y="6309771"/>
            <a:ext cx="321305" cy="288469"/>
            <a:chOff x="9164638" y="4545013"/>
            <a:chExt cx="635000" cy="542925"/>
          </a:xfrm>
          <a:solidFill>
            <a:srgbClr val="FF0000"/>
          </a:solidFill>
        </p:grpSpPr>
        <p:sp>
          <p:nvSpPr>
            <p:cNvPr id="249" name="Freeform 9">
              <a:extLst>
                <a:ext uri="{FF2B5EF4-FFF2-40B4-BE49-F238E27FC236}">
                  <a16:creationId xmlns:a16="http://schemas.microsoft.com/office/drawing/2014/main" id="{E5D207A1-F0D9-44B5-9A53-E336AA70FF83}"/>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0" name="Freeform 10">
              <a:extLst>
                <a:ext uri="{FF2B5EF4-FFF2-40B4-BE49-F238E27FC236}">
                  <a16:creationId xmlns:a16="http://schemas.microsoft.com/office/drawing/2014/main" id="{ECC96F0D-96F5-461A-BFE6-6504756208C4}"/>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1" name="Freeform 11">
              <a:extLst>
                <a:ext uri="{FF2B5EF4-FFF2-40B4-BE49-F238E27FC236}">
                  <a16:creationId xmlns:a16="http://schemas.microsoft.com/office/drawing/2014/main" id="{54AB6545-DEB0-40B3-9800-1471E9AB7F61}"/>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2" name="Freeform 12">
              <a:extLst>
                <a:ext uri="{FF2B5EF4-FFF2-40B4-BE49-F238E27FC236}">
                  <a16:creationId xmlns:a16="http://schemas.microsoft.com/office/drawing/2014/main" id="{435EDDF8-2444-474A-A8E0-41CD0F87B7CA}"/>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54" name="Group 63">
            <a:extLst>
              <a:ext uri="{FF2B5EF4-FFF2-40B4-BE49-F238E27FC236}">
                <a16:creationId xmlns:a16="http://schemas.microsoft.com/office/drawing/2014/main" id="{0AF3942B-8FCE-455A-9932-EC0B460796D9}"/>
              </a:ext>
            </a:extLst>
          </p:cNvPr>
          <p:cNvGrpSpPr>
            <a:grpSpLocks noChangeAspect="1"/>
          </p:cNvGrpSpPr>
          <p:nvPr/>
        </p:nvGrpSpPr>
        <p:grpSpPr bwMode="auto">
          <a:xfrm>
            <a:off x="1042327" y="4898212"/>
            <a:ext cx="586475" cy="587852"/>
            <a:chOff x="1372" y="2996"/>
            <a:chExt cx="426" cy="427"/>
          </a:xfrm>
          <a:solidFill>
            <a:schemeClr val="bg1"/>
          </a:solidFill>
        </p:grpSpPr>
        <p:sp>
          <p:nvSpPr>
            <p:cNvPr id="255" name="Freeform 64">
              <a:extLst>
                <a:ext uri="{FF2B5EF4-FFF2-40B4-BE49-F238E27FC236}">
                  <a16:creationId xmlns:a16="http://schemas.microsoft.com/office/drawing/2014/main" id="{67DCD27D-04D1-41FA-BBB8-A7439FD11EC3}"/>
                </a:ext>
              </a:extLst>
            </p:cNvPr>
            <p:cNvSpPr>
              <a:spLocks noEditPoints="1"/>
            </p:cNvSpPr>
            <p:nvPr/>
          </p:nvSpPr>
          <p:spPr bwMode="auto">
            <a:xfrm>
              <a:off x="1478" y="3085"/>
              <a:ext cx="214" cy="107"/>
            </a:xfrm>
            <a:custGeom>
              <a:avLst/>
              <a:gdLst>
                <a:gd name="T0" fmla="*/ 72 w 144"/>
                <a:gd name="T1" fmla="*/ 72 h 72"/>
                <a:gd name="T2" fmla="*/ 0 w 144"/>
                <a:gd name="T3" fmla="*/ 36 h 72"/>
                <a:gd name="T4" fmla="*/ 72 w 144"/>
                <a:gd name="T5" fmla="*/ 0 h 72"/>
                <a:gd name="T6" fmla="*/ 144 w 144"/>
                <a:gd name="T7" fmla="*/ 36 h 72"/>
                <a:gd name="T8" fmla="*/ 72 w 144"/>
                <a:gd name="T9" fmla="*/ 72 h 72"/>
                <a:gd name="T10" fmla="*/ 72 w 144"/>
                <a:gd name="T11" fmla="*/ 12 h 72"/>
                <a:gd name="T12" fmla="*/ 12 w 144"/>
                <a:gd name="T13" fmla="*/ 36 h 72"/>
                <a:gd name="T14" fmla="*/ 72 w 144"/>
                <a:gd name="T15" fmla="*/ 60 h 72"/>
                <a:gd name="T16" fmla="*/ 132 w 144"/>
                <a:gd name="T17" fmla="*/ 36 h 72"/>
                <a:gd name="T18" fmla="*/ 72 w 144"/>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72">
                  <a:moveTo>
                    <a:pt x="72" y="72"/>
                  </a:moveTo>
                  <a:cubicBezTo>
                    <a:pt x="31" y="72"/>
                    <a:pt x="0" y="56"/>
                    <a:pt x="0" y="36"/>
                  </a:cubicBezTo>
                  <a:cubicBezTo>
                    <a:pt x="0" y="15"/>
                    <a:pt x="31" y="0"/>
                    <a:pt x="72" y="0"/>
                  </a:cubicBezTo>
                  <a:cubicBezTo>
                    <a:pt x="113" y="0"/>
                    <a:pt x="144" y="15"/>
                    <a:pt x="144" y="36"/>
                  </a:cubicBezTo>
                  <a:cubicBezTo>
                    <a:pt x="144" y="56"/>
                    <a:pt x="113" y="72"/>
                    <a:pt x="72" y="72"/>
                  </a:cubicBezTo>
                  <a:close/>
                  <a:moveTo>
                    <a:pt x="72" y="12"/>
                  </a:moveTo>
                  <a:cubicBezTo>
                    <a:pt x="38" y="12"/>
                    <a:pt x="12" y="25"/>
                    <a:pt x="12" y="36"/>
                  </a:cubicBezTo>
                  <a:cubicBezTo>
                    <a:pt x="12" y="47"/>
                    <a:pt x="38" y="60"/>
                    <a:pt x="72" y="60"/>
                  </a:cubicBezTo>
                  <a:cubicBezTo>
                    <a:pt x="107" y="60"/>
                    <a:pt x="132" y="47"/>
                    <a:pt x="132" y="36"/>
                  </a:cubicBezTo>
                  <a:cubicBezTo>
                    <a:pt x="132" y="25"/>
                    <a:pt x="107" y="12"/>
                    <a:pt x="7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6" name="Freeform 65">
              <a:extLst>
                <a:ext uri="{FF2B5EF4-FFF2-40B4-BE49-F238E27FC236}">
                  <a16:creationId xmlns:a16="http://schemas.microsoft.com/office/drawing/2014/main" id="{87E021B4-D25F-4117-8707-D1124C5EBEA3}"/>
                </a:ext>
              </a:extLst>
            </p:cNvPr>
            <p:cNvSpPr>
              <a:spLocks noEditPoints="1"/>
            </p:cNvSpPr>
            <p:nvPr/>
          </p:nvSpPr>
          <p:spPr bwMode="auto">
            <a:xfrm>
              <a:off x="1692" y="2996"/>
              <a:ext cx="106" cy="71"/>
            </a:xfrm>
            <a:custGeom>
              <a:avLst/>
              <a:gdLst>
                <a:gd name="T0" fmla="*/ 36 w 72"/>
                <a:gd name="T1" fmla="*/ 48 h 48"/>
                <a:gd name="T2" fmla="*/ 0 w 72"/>
                <a:gd name="T3" fmla="*/ 24 h 48"/>
                <a:gd name="T4" fmla="*/ 36 w 72"/>
                <a:gd name="T5" fmla="*/ 0 h 48"/>
                <a:gd name="T6" fmla="*/ 72 w 72"/>
                <a:gd name="T7" fmla="*/ 24 h 48"/>
                <a:gd name="T8" fmla="*/ 36 w 72"/>
                <a:gd name="T9" fmla="*/ 48 h 48"/>
                <a:gd name="T10" fmla="*/ 36 w 72"/>
                <a:gd name="T11" fmla="*/ 12 h 48"/>
                <a:gd name="T12" fmla="*/ 12 w 72"/>
                <a:gd name="T13" fmla="*/ 24 h 48"/>
                <a:gd name="T14" fmla="*/ 36 w 72"/>
                <a:gd name="T15" fmla="*/ 36 h 48"/>
                <a:gd name="T16" fmla="*/ 60 w 72"/>
                <a:gd name="T17" fmla="*/ 24 h 48"/>
                <a:gd name="T18" fmla="*/ 36 w 72"/>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36" y="48"/>
                  </a:moveTo>
                  <a:cubicBezTo>
                    <a:pt x="16" y="48"/>
                    <a:pt x="0" y="37"/>
                    <a:pt x="0" y="24"/>
                  </a:cubicBezTo>
                  <a:cubicBezTo>
                    <a:pt x="0" y="10"/>
                    <a:pt x="16" y="0"/>
                    <a:pt x="36" y="0"/>
                  </a:cubicBezTo>
                  <a:cubicBezTo>
                    <a:pt x="56" y="0"/>
                    <a:pt x="72" y="10"/>
                    <a:pt x="72" y="24"/>
                  </a:cubicBezTo>
                  <a:cubicBezTo>
                    <a:pt x="72" y="37"/>
                    <a:pt x="56" y="48"/>
                    <a:pt x="36" y="48"/>
                  </a:cubicBezTo>
                  <a:close/>
                  <a:moveTo>
                    <a:pt x="36" y="12"/>
                  </a:moveTo>
                  <a:cubicBezTo>
                    <a:pt x="23" y="12"/>
                    <a:pt x="12" y="18"/>
                    <a:pt x="12" y="24"/>
                  </a:cubicBezTo>
                  <a:cubicBezTo>
                    <a:pt x="12" y="30"/>
                    <a:pt x="23" y="36"/>
                    <a:pt x="36" y="36"/>
                  </a:cubicBezTo>
                  <a:cubicBezTo>
                    <a:pt x="50" y="36"/>
                    <a:pt x="60" y="30"/>
                    <a:pt x="60" y="24"/>
                  </a:cubicBezTo>
                  <a:cubicBezTo>
                    <a:pt x="60" y="18"/>
                    <a:pt x="50"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7" name="Freeform 66">
              <a:extLst>
                <a:ext uri="{FF2B5EF4-FFF2-40B4-BE49-F238E27FC236}">
                  <a16:creationId xmlns:a16="http://schemas.microsoft.com/office/drawing/2014/main" id="{E4CCBDE8-ED26-4000-95DD-CD0D193B992F}"/>
                </a:ext>
              </a:extLst>
            </p:cNvPr>
            <p:cNvSpPr>
              <a:spLocks/>
            </p:cNvSpPr>
            <p:nvPr/>
          </p:nvSpPr>
          <p:spPr bwMode="auto">
            <a:xfrm>
              <a:off x="1692" y="3023"/>
              <a:ext cx="106" cy="98"/>
            </a:xfrm>
            <a:custGeom>
              <a:avLst/>
              <a:gdLst>
                <a:gd name="T0" fmla="*/ 36 w 72"/>
                <a:gd name="T1" fmla="*/ 66 h 66"/>
                <a:gd name="T2" fmla="*/ 0 w 72"/>
                <a:gd name="T3" fmla="*/ 42 h 66"/>
                <a:gd name="T4" fmla="*/ 0 w 72"/>
                <a:gd name="T5" fmla="*/ 6 h 66"/>
                <a:gd name="T6" fmla="*/ 6 w 72"/>
                <a:gd name="T7" fmla="*/ 0 h 66"/>
                <a:gd name="T8" fmla="*/ 12 w 72"/>
                <a:gd name="T9" fmla="*/ 6 h 66"/>
                <a:gd name="T10" fmla="*/ 12 w 72"/>
                <a:gd name="T11" fmla="*/ 42 h 66"/>
                <a:gd name="T12" fmla="*/ 36 w 72"/>
                <a:gd name="T13" fmla="*/ 54 h 66"/>
                <a:gd name="T14" fmla="*/ 60 w 72"/>
                <a:gd name="T15" fmla="*/ 42 h 66"/>
                <a:gd name="T16" fmla="*/ 60 w 72"/>
                <a:gd name="T17" fmla="*/ 6 h 66"/>
                <a:gd name="T18" fmla="*/ 66 w 72"/>
                <a:gd name="T19" fmla="*/ 0 h 66"/>
                <a:gd name="T20" fmla="*/ 72 w 72"/>
                <a:gd name="T21" fmla="*/ 6 h 66"/>
                <a:gd name="T22" fmla="*/ 72 w 72"/>
                <a:gd name="T23" fmla="*/ 42 h 66"/>
                <a:gd name="T24" fmla="*/ 36 w 72"/>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66">
                  <a:moveTo>
                    <a:pt x="36" y="66"/>
                  </a:moveTo>
                  <a:cubicBezTo>
                    <a:pt x="16" y="66"/>
                    <a:pt x="0" y="55"/>
                    <a:pt x="0" y="42"/>
                  </a:cubicBezTo>
                  <a:cubicBezTo>
                    <a:pt x="0" y="6"/>
                    <a:pt x="0" y="6"/>
                    <a:pt x="0" y="6"/>
                  </a:cubicBezTo>
                  <a:cubicBezTo>
                    <a:pt x="0" y="3"/>
                    <a:pt x="3" y="0"/>
                    <a:pt x="6" y="0"/>
                  </a:cubicBezTo>
                  <a:cubicBezTo>
                    <a:pt x="10" y="0"/>
                    <a:pt x="12" y="3"/>
                    <a:pt x="12" y="6"/>
                  </a:cubicBezTo>
                  <a:cubicBezTo>
                    <a:pt x="12" y="42"/>
                    <a:pt x="12" y="42"/>
                    <a:pt x="12" y="42"/>
                  </a:cubicBezTo>
                  <a:cubicBezTo>
                    <a:pt x="12" y="48"/>
                    <a:pt x="23" y="54"/>
                    <a:pt x="36" y="54"/>
                  </a:cubicBezTo>
                  <a:cubicBezTo>
                    <a:pt x="50" y="54"/>
                    <a:pt x="60" y="48"/>
                    <a:pt x="60" y="42"/>
                  </a:cubicBezTo>
                  <a:cubicBezTo>
                    <a:pt x="60" y="6"/>
                    <a:pt x="60" y="6"/>
                    <a:pt x="60" y="6"/>
                  </a:cubicBezTo>
                  <a:cubicBezTo>
                    <a:pt x="60" y="3"/>
                    <a:pt x="63" y="0"/>
                    <a:pt x="66" y="0"/>
                  </a:cubicBezTo>
                  <a:cubicBezTo>
                    <a:pt x="70" y="0"/>
                    <a:pt x="72" y="3"/>
                    <a:pt x="72" y="6"/>
                  </a:cubicBezTo>
                  <a:cubicBezTo>
                    <a:pt x="72" y="42"/>
                    <a:pt x="72" y="42"/>
                    <a:pt x="72" y="42"/>
                  </a:cubicBezTo>
                  <a:cubicBezTo>
                    <a:pt x="72" y="55"/>
                    <a:pt x="56" y="66"/>
                    <a:pt x="3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8" name="Freeform 67">
              <a:extLst>
                <a:ext uri="{FF2B5EF4-FFF2-40B4-BE49-F238E27FC236}">
                  <a16:creationId xmlns:a16="http://schemas.microsoft.com/office/drawing/2014/main" id="{91148A0E-FADF-4ABC-A390-5C3424AD2880}"/>
                </a:ext>
              </a:extLst>
            </p:cNvPr>
            <p:cNvSpPr>
              <a:spLocks noEditPoints="1"/>
            </p:cNvSpPr>
            <p:nvPr/>
          </p:nvSpPr>
          <p:spPr bwMode="auto">
            <a:xfrm>
              <a:off x="1372" y="2996"/>
              <a:ext cx="106" cy="71"/>
            </a:xfrm>
            <a:custGeom>
              <a:avLst/>
              <a:gdLst>
                <a:gd name="T0" fmla="*/ 36 w 72"/>
                <a:gd name="T1" fmla="*/ 48 h 48"/>
                <a:gd name="T2" fmla="*/ 0 w 72"/>
                <a:gd name="T3" fmla="*/ 24 h 48"/>
                <a:gd name="T4" fmla="*/ 36 w 72"/>
                <a:gd name="T5" fmla="*/ 0 h 48"/>
                <a:gd name="T6" fmla="*/ 72 w 72"/>
                <a:gd name="T7" fmla="*/ 24 h 48"/>
                <a:gd name="T8" fmla="*/ 36 w 72"/>
                <a:gd name="T9" fmla="*/ 48 h 48"/>
                <a:gd name="T10" fmla="*/ 36 w 72"/>
                <a:gd name="T11" fmla="*/ 12 h 48"/>
                <a:gd name="T12" fmla="*/ 12 w 72"/>
                <a:gd name="T13" fmla="*/ 24 h 48"/>
                <a:gd name="T14" fmla="*/ 36 w 72"/>
                <a:gd name="T15" fmla="*/ 36 h 48"/>
                <a:gd name="T16" fmla="*/ 60 w 72"/>
                <a:gd name="T17" fmla="*/ 24 h 48"/>
                <a:gd name="T18" fmla="*/ 36 w 72"/>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36" y="48"/>
                  </a:moveTo>
                  <a:cubicBezTo>
                    <a:pt x="16" y="48"/>
                    <a:pt x="0" y="37"/>
                    <a:pt x="0" y="24"/>
                  </a:cubicBezTo>
                  <a:cubicBezTo>
                    <a:pt x="0" y="10"/>
                    <a:pt x="16" y="0"/>
                    <a:pt x="36" y="0"/>
                  </a:cubicBezTo>
                  <a:cubicBezTo>
                    <a:pt x="56" y="0"/>
                    <a:pt x="72" y="10"/>
                    <a:pt x="72" y="24"/>
                  </a:cubicBezTo>
                  <a:cubicBezTo>
                    <a:pt x="72" y="37"/>
                    <a:pt x="56" y="48"/>
                    <a:pt x="36" y="48"/>
                  </a:cubicBezTo>
                  <a:close/>
                  <a:moveTo>
                    <a:pt x="36" y="12"/>
                  </a:moveTo>
                  <a:cubicBezTo>
                    <a:pt x="23" y="12"/>
                    <a:pt x="12" y="18"/>
                    <a:pt x="12" y="24"/>
                  </a:cubicBezTo>
                  <a:cubicBezTo>
                    <a:pt x="12" y="30"/>
                    <a:pt x="23" y="36"/>
                    <a:pt x="36" y="36"/>
                  </a:cubicBezTo>
                  <a:cubicBezTo>
                    <a:pt x="50" y="36"/>
                    <a:pt x="60" y="30"/>
                    <a:pt x="60" y="24"/>
                  </a:cubicBezTo>
                  <a:cubicBezTo>
                    <a:pt x="60" y="18"/>
                    <a:pt x="50"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9" name="Freeform 68">
              <a:extLst>
                <a:ext uri="{FF2B5EF4-FFF2-40B4-BE49-F238E27FC236}">
                  <a16:creationId xmlns:a16="http://schemas.microsoft.com/office/drawing/2014/main" id="{9DE47BFE-E305-46F9-9C31-3ED59D2328B0}"/>
                </a:ext>
              </a:extLst>
            </p:cNvPr>
            <p:cNvSpPr>
              <a:spLocks/>
            </p:cNvSpPr>
            <p:nvPr/>
          </p:nvSpPr>
          <p:spPr bwMode="auto">
            <a:xfrm>
              <a:off x="1372" y="3023"/>
              <a:ext cx="106" cy="98"/>
            </a:xfrm>
            <a:custGeom>
              <a:avLst/>
              <a:gdLst>
                <a:gd name="T0" fmla="*/ 36 w 72"/>
                <a:gd name="T1" fmla="*/ 66 h 66"/>
                <a:gd name="T2" fmla="*/ 0 w 72"/>
                <a:gd name="T3" fmla="*/ 42 h 66"/>
                <a:gd name="T4" fmla="*/ 0 w 72"/>
                <a:gd name="T5" fmla="*/ 6 h 66"/>
                <a:gd name="T6" fmla="*/ 6 w 72"/>
                <a:gd name="T7" fmla="*/ 0 h 66"/>
                <a:gd name="T8" fmla="*/ 12 w 72"/>
                <a:gd name="T9" fmla="*/ 6 h 66"/>
                <a:gd name="T10" fmla="*/ 12 w 72"/>
                <a:gd name="T11" fmla="*/ 42 h 66"/>
                <a:gd name="T12" fmla="*/ 36 w 72"/>
                <a:gd name="T13" fmla="*/ 54 h 66"/>
                <a:gd name="T14" fmla="*/ 60 w 72"/>
                <a:gd name="T15" fmla="*/ 42 h 66"/>
                <a:gd name="T16" fmla="*/ 60 w 72"/>
                <a:gd name="T17" fmla="*/ 6 h 66"/>
                <a:gd name="T18" fmla="*/ 66 w 72"/>
                <a:gd name="T19" fmla="*/ 0 h 66"/>
                <a:gd name="T20" fmla="*/ 72 w 72"/>
                <a:gd name="T21" fmla="*/ 6 h 66"/>
                <a:gd name="T22" fmla="*/ 72 w 72"/>
                <a:gd name="T23" fmla="*/ 42 h 66"/>
                <a:gd name="T24" fmla="*/ 36 w 72"/>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66">
                  <a:moveTo>
                    <a:pt x="36" y="66"/>
                  </a:moveTo>
                  <a:cubicBezTo>
                    <a:pt x="16" y="66"/>
                    <a:pt x="0" y="55"/>
                    <a:pt x="0" y="42"/>
                  </a:cubicBezTo>
                  <a:cubicBezTo>
                    <a:pt x="0" y="6"/>
                    <a:pt x="0" y="6"/>
                    <a:pt x="0" y="6"/>
                  </a:cubicBezTo>
                  <a:cubicBezTo>
                    <a:pt x="0" y="3"/>
                    <a:pt x="3" y="0"/>
                    <a:pt x="6" y="0"/>
                  </a:cubicBezTo>
                  <a:cubicBezTo>
                    <a:pt x="10" y="0"/>
                    <a:pt x="12" y="3"/>
                    <a:pt x="12" y="6"/>
                  </a:cubicBezTo>
                  <a:cubicBezTo>
                    <a:pt x="12" y="42"/>
                    <a:pt x="12" y="42"/>
                    <a:pt x="12" y="42"/>
                  </a:cubicBezTo>
                  <a:cubicBezTo>
                    <a:pt x="12" y="48"/>
                    <a:pt x="23" y="54"/>
                    <a:pt x="36" y="54"/>
                  </a:cubicBezTo>
                  <a:cubicBezTo>
                    <a:pt x="50" y="54"/>
                    <a:pt x="60" y="48"/>
                    <a:pt x="60" y="42"/>
                  </a:cubicBezTo>
                  <a:cubicBezTo>
                    <a:pt x="60" y="6"/>
                    <a:pt x="60" y="6"/>
                    <a:pt x="60" y="6"/>
                  </a:cubicBezTo>
                  <a:cubicBezTo>
                    <a:pt x="60" y="3"/>
                    <a:pt x="63" y="0"/>
                    <a:pt x="66" y="0"/>
                  </a:cubicBezTo>
                  <a:cubicBezTo>
                    <a:pt x="70" y="0"/>
                    <a:pt x="72" y="3"/>
                    <a:pt x="72" y="6"/>
                  </a:cubicBezTo>
                  <a:cubicBezTo>
                    <a:pt x="72" y="42"/>
                    <a:pt x="72" y="42"/>
                    <a:pt x="72" y="42"/>
                  </a:cubicBezTo>
                  <a:cubicBezTo>
                    <a:pt x="72" y="55"/>
                    <a:pt x="56" y="66"/>
                    <a:pt x="3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0" name="Freeform 69">
              <a:extLst>
                <a:ext uri="{FF2B5EF4-FFF2-40B4-BE49-F238E27FC236}">
                  <a16:creationId xmlns:a16="http://schemas.microsoft.com/office/drawing/2014/main" id="{6B3FA44E-C591-40EE-AAF9-822847F80C22}"/>
                </a:ext>
              </a:extLst>
            </p:cNvPr>
            <p:cNvSpPr>
              <a:spLocks noEditPoints="1"/>
            </p:cNvSpPr>
            <p:nvPr/>
          </p:nvSpPr>
          <p:spPr bwMode="auto">
            <a:xfrm>
              <a:off x="1692" y="3298"/>
              <a:ext cx="106" cy="71"/>
            </a:xfrm>
            <a:custGeom>
              <a:avLst/>
              <a:gdLst>
                <a:gd name="T0" fmla="*/ 36 w 72"/>
                <a:gd name="T1" fmla="*/ 48 h 48"/>
                <a:gd name="T2" fmla="*/ 0 w 72"/>
                <a:gd name="T3" fmla="*/ 24 h 48"/>
                <a:gd name="T4" fmla="*/ 36 w 72"/>
                <a:gd name="T5" fmla="*/ 0 h 48"/>
                <a:gd name="T6" fmla="*/ 72 w 72"/>
                <a:gd name="T7" fmla="*/ 24 h 48"/>
                <a:gd name="T8" fmla="*/ 36 w 72"/>
                <a:gd name="T9" fmla="*/ 48 h 48"/>
                <a:gd name="T10" fmla="*/ 36 w 72"/>
                <a:gd name="T11" fmla="*/ 12 h 48"/>
                <a:gd name="T12" fmla="*/ 12 w 72"/>
                <a:gd name="T13" fmla="*/ 24 h 48"/>
                <a:gd name="T14" fmla="*/ 36 w 72"/>
                <a:gd name="T15" fmla="*/ 36 h 48"/>
                <a:gd name="T16" fmla="*/ 60 w 72"/>
                <a:gd name="T17" fmla="*/ 24 h 48"/>
                <a:gd name="T18" fmla="*/ 36 w 72"/>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36" y="48"/>
                  </a:moveTo>
                  <a:cubicBezTo>
                    <a:pt x="16" y="48"/>
                    <a:pt x="0" y="37"/>
                    <a:pt x="0" y="24"/>
                  </a:cubicBezTo>
                  <a:cubicBezTo>
                    <a:pt x="0" y="10"/>
                    <a:pt x="16" y="0"/>
                    <a:pt x="36" y="0"/>
                  </a:cubicBezTo>
                  <a:cubicBezTo>
                    <a:pt x="56" y="0"/>
                    <a:pt x="72" y="10"/>
                    <a:pt x="72" y="24"/>
                  </a:cubicBezTo>
                  <a:cubicBezTo>
                    <a:pt x="72" y="37"/>
                    <a:pt x="56" y="48"/>
                    <a:pt x="36" y="48"/>
                  </a:cubicBezTo>
                  <a:close/>
                  <a:moveTo>
                    <a:pt x="36" y="12"/>
                  </a:moveTo>
                  <a:cubicBezTo>
                    <a:pt x="23" y="12"/>
                    <a:pt x="12" y="18"/>
                    <a:pt x="12" y="24"/>
                  </a:cubicBezTo>
                  <a:cubicBezTo>
                    <a:pt x="12" y="30"/>
                    <a:pt x="23" y="36"/>
                    <a:pt x="36" y="36"/>
                  </a:cubicBezTo>
                  <a:cubicBezTo>
                    <a:pt x="50" y="36"/>
                    <a:pt x="60" y="30"/>
                    <a:pt x="60" y="24"/>
                  </a:cubicBezTo>
                  <a:cubicBezTo>
                    <a:pt x="60" y="18"/>
                    <a:pt x="50"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1" name="Freeform 70">
              <a:extLst>
                <a:ext uri="{FF2B5EF4-FFF2-40B4-BE49-F238E27FC236}">
                  <a16:creationId xmlns:a16="http://schemas.microsoft.com/office/drawing/2014/main" id="{4BE296D3-2D41-43C6-BB81-2475ED64D251}"/>
                </a:ext>
              </a:extLst>
            </p:cNvPr>
            <p:cNvSpPr>
              <a:spLocks/>
            </p:cNvSpPr>
            <p:nvPr/>
          </p:nvSpPr>
          <p:spPr bwMode="auto">
            <a:xfrm>
              <a:off x="1692" y="3325"/>
              <a:ext cx="106" cy="98"/>
            </a:xfrm>
            <a:custGeom>
              <a:avLst/>
              <a:gdLst>
                <a:gd name="T0" fmla="*/ 36 w 72"/>
                <a:gd name="T1" fmla="*/ 66 h 66"/>
                <a:gd name="T2" fmla="*/ 0 w 72"/>
                <a:gd name="T3" fmla="*/ 42 h 66"/>
                <a:gd name="T4" fmla="*/ 0 w 72"/>
                <a:gd name="T5" fmla="*/ 6 h 66"/>
                <a:gd name="T6" fmla="*/ 6 w 72"/>
                <a:gd name="T7" fmla="*/ 0 h 66"/>
                <a:gd name="T8" fmla="*/ 12 w 72"/>
                <a:gd name="T9" fmla="*/ 6 h 66"/>
                <a:gd name="T10" fmla="*/ 12 w 72"/>
                <a:gd name="T11" fmla="*/ 42 h 66"/>
                <a:gd name="T12" fmla="*/ 36 w 72"/>
                <a:gd name="T13" fmla="*/ 54 h 66"/>
                <a:gd name="T14" fmla="*/ 60 w 72"/>
                <a:gd name="T15" fmla="*/ 42 h 66"/>
                <a:gd name="T16" fmla="*/ 60 w 72"/>
                <a:gd name="T17" fmla="*/ 6 h 66"/>
                <a:gd name="T18" fmla="*/ 66 w 72"/>
                <a:gd name="T19" fmla="*/ 0 h 66"/>
                <a:gd name="T20" fmla="*/ 72 w 72"/>
                <a:gd name="T21" fmla="*/ 6 h 66"/>
                <a:gd name="T22" fmla="*/ 72 w 72"/>
                <a:gd name="T23" fmla="*/ 42 h 66"/>
                <a:gd name="T24" fmla="*/ 36 w 72"/>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66">
                  <a:moveTo>
                    <a:pt x="36" y="66"/>
                  </a:moveTo>
                  <a:cubicBezTo>
                    <a:pt x="16" y="66"/>
                    <a:pt x="0" y="55"/>
                    <a:pt x="0" y="42"/>
                  </a:cubicBezTo>
                  <a:cubicBezTo>
                    <a:pt x="0" y="6"/>
                    <a:pt x="0" y="6"/>
                    <a:pt x="0" y="6"/>
                  </a:cubicBezTo>
                  <a:cubicBezTo>
                    <a:pt x="0" y="3"/>
                    <a:pt x="3" y="0"/>
                    <a:pt x="6" y="0"/>
                  </a:cubicBezTo>
                  <a:cubicBezTo>
                    <a:pt x="10" y="0"/>
                    <a:pt x="12" y="3"/>
                    <a:pt x="12" y="6"/>
                  </a:cubicBezTo>
                  <a:cubicBezTo>
                    <a:pt x="12" y="42"/>
                    <a:pt x="12" y="42"/>
                    <a:pt x="12" y="42"/>
                  </a:cubicBezTo>
                  <a:cubicBezTo>
                    <a:pt x="12" y="48"/>
                    <a:pt x="23" y="54"/>
                    <a:pt x="36" y="54"/>
                  </a:cubicBezTo>
                  <a:cubicBezTo>
                    <a:pt x="50" y="54"/>
                    <a:pt x="60" y="48"/>
                    <a:pt x="60" y="42"/>
                  </a:cubicBezTo>
                  <a:cubicBezTo>
                    <a:pt x="60" y="6"/>
                    <a:pt x="60" y="6"/>
                    <a:pt x="60" y="6"/>
                  </a:cubicBezTo>
                  <a:cubicBezTo>
                    <a:pt x="60" y="3"/>
                    <a:pt x="63" y="0"/>
                    <a:pt x="66" y="0"/>
                  </a:cubicBezTo>
                  <a:cubicBezTo>
                    <a:pt x="70" y="0"/>
                    <a:pt x="72" y="3"/>
                    <a:pt x="72" y="6"/>
                  </a:cubicBezTo>
                  <a:cubicBezTo>
                    <a:pt x="72" y="42"/>
                    <a:pt x="72" y="42"/>
                    <a:pt x="72" y="42"/>
                  </a:cubicBezTo>
                  <a:cubicBezTo>
                    <a:pt x="72" y="55"/>
                    <a:pt x="56" y="66"/>
                    <a:pt x="3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2" name="Freeform 71">
              <a:extLst>
                <a:ext uri="{FF2B5EF4-FFF2-40B4-BE49-F238E27FC236}">
                  <a16:creationId xmlns:a16="http://schemas.microsoft.com/office/drawing/2014/main" id="{AAD7EC9E-B41F-482D-B9FD-46262DF661EB}"/>
                </a:ext>
              </a:extLst>
            </p:cNvPr>
            <p:cNvSpPr>
              <a:spLocks noEditPoints="1"/>
            </p:cNvSpPr>
            <p:nvPr/>
          </p:nvSpPr>
          <p:spPr bwMode="auto">
            <a:xfrm>
              <a:off x="1372" y="3298"/>
              <a:ext cx="106" cy="71"/>
            </a:xfrm>
            <a:custGeom>
              <a:avLst/>
              <a:gdLst>
                <a:gd name="T0" fmla="*/ 36 w 72"/>
                <a:gd name="T1" fmla="*/ 48 h 48"/>
                <a:gd name="T2" fmla="*/ 0 w 72"/>
                <a:gd name="T3" fmla="*/ 24 h 48"/>
                <a:gd name="T4" fmla="*/ 36 w 72"/>
                <a:gd name="T5" fmla="*/ 0 h 48"/>
                <a:gd name="T6" fmla="*/ 72 w 72"/>
                <a:gd name="T7" fmla="*/ 24 h 48"/>
                <a:gd name="T8" fmla="*/ 36 w 72"/>
                <a:gd name="T9" fmla="*/ 48 h 48"/>
                <a:gd name="T10" fmla="*/ 36 w 72"/>
                <a:gd name="T11" fmla="*/ 12 h 48"/>
                <a:gd name="T12" fmla="*/ 12 w 72"/>
                <a:gd name="T13" fmla="*/ 24 h 48"/>
                <a:gd name="T14" fmla="*/ 36 w 72"/>
                <a:gd name="T15" fmla="*/ 36 h 48"/>
                <a:gd name="T16" fmla="*/ 60 w 72"/>
                <a:gd name="T17" fmla="*/ 24 h 48"/>
                <a:gd name="T18" fmla="*/ 36 w 72"/>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36" y="48"/>
                  </a:moveTo>
                  <a:cubicBezTo>
                    <a:pt x="16" y="48"/>
                    <a:pt x="0" y="37"/>
                    <a:pt x="0" y="24"/>
                  </a:cubicBezTo>
                  <a:cubicBezTo>
                    <a:pt x="0" y="10"/>
                    <a:pt x="16" y="0"/>
                    <a:pt x="36" y="0"/>
                  </a:cubicBezTo>
                  <a:cubicBezTo>
                    <a:pt x="56" y="0"/>
                    <a:pt x="72" y="10"/>
                    <a:pt x="72" y="24"/>
                  </a:cubicBezTo>
                  <a:cubicBezTo>
                    <a:pt x="72" y="37"/>
                    <a:pt x="56" y="48"/>
                    <a:pt x="36" y="48"/>
                  </a:cubicBezTo>
                  <a:close/>
                  <a:moveTo>
                    <a:pt x="36" y="12"/>
                  </a:moveTo>
                  <a:cubicBezTo>
                    <a:pt x="23" y="12"/>
                    <a:pt x="12" y="18"/>
                    <a:pt x="12" y="24"/>
                  </a:cubicBezTo>
                  <a:cubicBezTo>
                    <a:pt x="12" y="30"/>
                    <a:pt x="23" y="36"/>
                    <a:pt x="36" y="36"/>
                  </a:cubicBezTo>
                  <a:cubicBezTo>
                    <a:pt x="50" y="36"/>
                    <a:pt x="60" y="30"/>
                    <a:pt x="60" y="24"/>
                  </a:cubicBezTo>
                  <a:cubicBezTo>
                    <a:pt x="60" y="18"/>
                    <a:pt x="50"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3" name="Freeform 72">
              <a:extLst>
                <a:ext uri="{FF2B5EF4-FFF2-40B4-BE49-F238E27FC236}">
                  <a16:creationId xmlns:a16="http://schemas.microsoft.com/office/drawing/2014/main" id="{65215CC5-A9BC-4AAB-A0A8-CF3FFEEC7302}"/>
                </a:ext>
              </a:extLst>
            </p:cNvPr>
            <p:cNvSpPr>
              <a:spLocks/>
            </p:cNvSpPr>
            <p:nvPr/>
          </p:nvSpPr>
          <p:spPr bwMode="auto">
            <a:xfrm>
              <a:off x="1372" y="3325"/>
              <a:ext cx="106" cy="98"/>
            </a:xfrm>
            <a:custGeom>
              <a:avLst/>
              <a:gdLst>
                <a:gd name="T0" fmla="*/ 36 w 72"/>
                <a:gd name="T1" fmla="*/ 66 h 66"/>
                <a:gd name="T2" fmla="*/ 0 w 72"/>
                <a:gd name="T3" fmla="*/ 42 h 66"/>
                <a:gd name="T4" fmla="*/ 0 w 72"/>
                <a:gd name="T5" fmla="*/ 6 h 66"/>
                <a:gd name="T6" fmla="*/ 6 w 72"/>
                <a:gd name="T7" fmla="*/ 0 h 66"/>
                <a:gd name="T8" fmla="*/ 12 w 72"/>
                <a:gd name="T9" fmla="*/ 6 h 66"/>
                <a:gd name="T10" fmla="*/ 12 w 72"/>
                <a:gd name="T11" fmla="*/ 42 h 66"/>
                <a:gd name="T12" fmla="*/ 36 w 72"/>
                <a:gd name="T13" fmla="*/ 54 h 66"/>
                <a:gd name="T14" fmla="*/ 60 w 72"/>
                <a:gd name="T15" fmla="*/ 42 h 66"/>
                <a:gd name="T16" fmla="*/ 60 w 72"/>
                <a:gd name="T17" fmla="*/ 6 h 66"/>
                <a:gd name="T18" fmla="*/ 66 w 72"/>
                <a:gd name="T19" fmla="*/ 0 h 66"/>
                <a:gd name="T20" fmla="*/ 72 w 72"/>
                <a:gd name="T21" fmla="*/ 6 h 66"/>
                <a:gd name="T22" fmla="*/ 72 w 72"/>
                <a:gd name="T23" fmla="*/ 42 h 66"/>
                <a:gd name="T24" fmla="*/ 36 w 72"/>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66">
                  <a:moveTo>
                    <a:pt x="36" y="66"/>
                  </a:moveTo>
                  <a:cubicBezTo>
                    <a:pt x="16" y="66"/>
                    <a:pt x="0" y="55"/>
                    <a:pt x="0" y="42"/>
                  </a:cubicBezTo>
                  <a:cubicBezTo>
                    <a:pt x="0" y="6"/>
                    <a:pt x="0" y="6"/>
                    <a:pt x="0" y="6"/>
                  </a:cubicBezTo>
                  <a:cubicBezTo>
                    <a:pt x="0" y="3"/>
                    <a:pt x="3" y="0"/>
                    <a:pt x="6" y="0"/>
                  </a:cubicBezTo>
                  <a:cubicBezTo>
                    <a:pt x="10" y="0"/>
                    <a:pt x="12" y="3"/>
                    <a:pt x="12" y="6"/>
                  </a:cubicBezTo>
                  <a:cubicBezTo>
                    <a:pt x="12" y="42"/>
                    <a:pt x="12" y="42"/>
                    <a:pt x="12" y="42"/>
                  </a:cubicBezTo>
                  <a:cubicBezTo>
                    <a:pt x="12" y="48"/>
                    <a:pt x="23" y="54"/>
                    <a:pt x="36" y="54"/>
                  </a:cubicBezTo>
                  <a:cubicBezTo>
                    <a:pt x="50" y="54"/>
                    <a:pt x="60" y="48"/>
                    <a:pt x="60" y="42"/>
                  </a:cubicBezTo>
                  <a:cubicBezTo>
                    <a:pt x="60" y="6"/>
                    <a:pt x="60" y="6"/>
                    <a:pt x="60" y="6"/>
                  </a:cubicBezTo>
                  <a:cubicBezTo>
                    <a:pt x="60" y="3"/>
                    <a:pt x="63" y="0"/>
                    <a:pt x="66" y="0"/>
                  </a:cubicBezTo>
                  <a:cubicBezTo>
                    <a:pt x="70" y="0"/>
                    <a:pt x="72" y="3"/>
                    <a:pt x="72" y="6"/>
                  </a:cubicBezTo>
                  <a:cubicBezTo>
                    <a:pt x="72" y="42"/>
                    <a:pt x="72" y="42"/>
                    <a:pt x="72" y="42"/>
                  </a:cubicBezTo>
                  <a:cubicBezTo>
                    <a:pt x="72" y="55"/>
                    <a:pt x="56" y="66"/>
                    <a:pt x="3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4" name="Freeform 73">
              <a:extLst>
                <a:ext uri="{FF2B5EF4-FFF2-40B4-BE49-F238E27FC236}">
                  <a16:creationId xmlns:a16="http://schemas.microsoft.com/office/drawing/2014/main" id="{6BE6FE5D-02B7-4164-8C1E-81D274A5AF36}"/>
                </a:ext>
              </a:extLst>
            </p:cNvPr>
            <p:cNvSpPr>
              <a:spLocks/>
            </p:cNvSpPr>
            <p:nvPr/>
          </p:nvSpPr>
          <p:spPr bwMode="auto">
            <a:xfrm>
              <a:off x="1478" y="3201"/>
              <a:ext cx="214" cy="62"/>
            </a:xfrm>
            <a:custGeom>
              <a:avLst/>
              <a:gdLst>
                <a:gd name="T0" fmla="*/ 72 w 144"/>
                <a:gd name="T1" fmla="*/ 42 h 42"/>
                <a:gd name="T2" fmla="*/ 0 w 144"/>
                <a:gd name="T3" fmla="*/ 6 h 42"/>
                <a:gd name="T4" fmla="*/ 6 w 144"/>
                <a:gd name="T5" fmla="*/ 0 h 42"/>
                <a:gd name="T6" fmla="*/ 12 w 144"/>
                <a:gd name="T7" fmla="*/ 6 h 42"/>
                <a:gd name="T8" fmla="*/ 72 w 144"/>
                <a:gd name="T9" fmla="*/ 30 h 42"/>
                <a:gd name="T10" fmla="*/ 132 w 144"/>
                <a:gd name="T11" fmla="*/ 6 h 42"/>
                <a:gd name="T12" fmla="*/ 138 w 144"/>
                <a:gd name="T13" fmla="*/ 0 h 42"/>
                <a:gd name="T14" fmla="*/ 144 w 144"/>
                <a:gd name="T15" fmla="*/ 6 h 42"/>
                <a:gd name="T16" fmla="*/ 72 w 144"/>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42">
                  <a:moveTo>
                    <a:pt x="72" y="42"/>
                  </a:moveTo>
                  <a:cubicBezTo>
                    <a:pt x="31" y="42"/>
                    <a:pt x="0" y="26"/>
                    <a:pt x="0" y="6"/>
                  </a:cubicBezTo>
                  <a:cubicBezTo>
                    <a:pt x="0" y="3"/>
                    <a:pt x="3" y="0"/>
                    <a:pt x="6" y="0"/>
                  </a:cubicBezTo>
                  <a:cubicBezTo>
                    <a:pt x="10" y="0"/>
                    <a:pt x="12" y="3"/>
                    <a:pt x="12" y="6"/>
                  </a:cubicBezTo>
                  <a:cubicBezTo>
                    <a:pt x="12" y="17"/>
                    <a:pt x="38" y="30"/>
                    <a:pt x="72" y="30"/>
                  </a:cubicBezTo>
                  <a:cubicBezTo>
                    <a:pt x="107" y="30"/>
                    <a:pt x="132" y="17"/>
                    <a:pt x="132" y="6"/>
                  </a:cubicBezTo>
                  <a:cubicBezTo>
                    <a:pt x="132" y="3"/>
                    <a:pt x="135" y="0"/>
                    <a:pt x="138" y="0"/>
                  </a:cubicBezTo>
                  <a:cubicBezTo>
                    <a:pt x="142" y="0"/>
                    <a:pt x="144" y="3"/>
                    <a:pt x="144" y="6"/>
                  </a:cubicBezTo>
                  <a:cubicBezTo>
                    <a:pt x="144" y="26"/>
                    <a:pt x="113" y="42"/>
                    <a:pt x="72"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5" name="Freeform 74">
              <a:extLst>
                <a:ext uri="{FF2B5EF4-FFF2-40B4-BE49-F238E27FC236}">
                  <a16:creationId xmlns:a16="http://schemas.microsoft.com/office/drawing/2014/main" id="{B0086EBA-9C17-4F73-AE72-A3CDF2B7321A}"/>
                </a:ext>
              </a:extLst>
            </p:cNvPr>
            <p:cNvSpPr>
              <a:spLocks/>
            </p:cNvSpPr>
            <p:nvPr/>
          </p:nvSpPr>
          <p:spPr bwMode="auto">
            <a:xfrm>
              <a:off x="1478" y="3130"/>
              <a:ext cx="214" cy="204"/>
            </a:xfrm>
            <a:custGeom>
              <a:avLst/>
              <a:gdLst>
                <a:gd name="T0" fmla="*/ 72 w 144"/>
                <a:gd name="T1" fmla="*/ 138 h 138"/>
                <a:gd name="T2" fmla="*/ 0 w 144"/>
                <a:gd name="T3" fmla="*/ 102 h 138"/>
                <a:gd name="T4" fmla="*/ 0 w 144"/>
                <a:gd name="T5" fmla="*/ 6 h 138"/>
                <a:gd name="T6" fmla="*/ 6 w 144"/>
                <a:gd name="T7" fmla="*/ 0 h 138"/>
                <a:gd name="T8" fmla="*/ 12 w 144"/>
                <a:gd name="T9" fmla="*/ 6 h 138"/>
                <a:gd name="T10" fmla="*/ 12 w 144"/>
                <a:gd name="T11" fmla="*/ 102 h 138"/>
                <a:gd name="T12" fmla="*/ 72 w 144"/>
                <a:gd name="T13" fmla="*/ 126 h 138"/>
                <a:gd name="T14" fmla="*/ 132 w 144"/>
                <a:gd name="T15" fmla="*/ 102 h 138"/>
                <a:gd name="T16" fmla="*/ 132 w 144"/>
                <a:gd name="T17" fmla="*/ 6 h 138"/>
                <a:gd name="T18" fmla="*/ 138 w 144"/>
                <a:gd name="T19" fmla="*/ 0 h 138"/>
                <a:gd name="T20" fmla="*/ 144 w 144"/>
                <a:gd name="T21" fmla="*/ 6 h 138"/>
                <a:gd name="T22" fmla="*/ 144 w 144"/>
                <a:gd name="T23" fmla="*/ 102 h 138"/>
                <a:gd name="T24" fmla="*/ 72 w 144"/>
                <a:gd name="T25"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38">
                  <a:moveTo>
                    <a:pt x="72" y="138"/>
                  </a:moveTo>
                  <a:cubicBezTo>
                    <a:pt x="31" y="138"/>
                    <a:pt x="0" y="122"/>
                    <a:pt x="0" y="102"/>
                  </a:cubicBezTo>
                  <a:cubicBezTo>
                    <a:pt x="0" y="6"/>
                    <a:pt x="0" y="6"/>
                    <a:pt x="0" y="6"/>
                  </a:cubicBezTo>
                  <a:cubicBezTo>
                    <a:pt x="0" y="3"/>
                    <a:pt x="3" y="0"/>
                    <a:pt x="6" y="0"/>
                  </a:cubicBezTo>
                  <a:cubicBezTo>
                    <a:pt x="10" y="0"/>
                    <a:pt x="12" y="3"/>
                    <a:pt x="12" y="6"/>
                  </a:cubicBezTo>
                  <a:cubicBezTo>
                    <a:pt x="12" y="102"/>
                    <a:pt x="12" y="102"/>
                    <a:pt x="12" y="102"/>
                  </a:cubicBezTo>
                  <a:cubicBezTo>
                    <a:pt x="12" y="113"/>
                    <a:pt x="38" y="126"/>
                    <a:pt x="72" y="126"/>
                  </a:cubicBezTo>
                  <a:cubicBezTo>
                    <a:pt x="107" y="126"/>
                    <a:pt x="132" y="113"/>
                    <a:pt x="132" y="102"/>
                  </a:cubicBezTo>
                  <a:cubicBezTo>
                    <a:pt x="132" y="6"/>
                    <a:pt x="132" y="6"/>
                    <a:pt x="132" y="6"/>
                  </a:cubicBezTo>
                  <a:cubicBezTo>
                    <a:pt x="132" y="3"/>
                    <a:pt x="135" y="0"/>
                    <a:pt x="138" y="0"/>
                  </a:cubicBezTo>
                  <a:cubicBezTo>
                    <a:pt x="142" y="0"/>
                    <a:pt x="144" y="3"/>
                    <a:pt x="144" y="6"/>
                  </a:cubicBezTo>
                  <a:cubicBezTo>
                    <a:pt x="144" y="102"/>
                    <a:pt x="144" y="102"/>
                    <a:pt x="144" y="102"/>
                  </a:cubicBezTo>
                  <a:cubicBezTo>
                    <a:pt x="144" y="122"/>
                    <a:pt x="113" y="138"/>
                    <a:pt x="72"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6" name="Freeform 75">
              <a:extLst>
                <a:ext uri="{FF2B5EF4-FFF2-40B4-BE49-F238E27FC236}">
                  <a16:creationId xmlns:a16="http://schemas.microsoft.com/office/drawing/2014/main" id="{0A7D96AD-6551-4764-A89D-0E95D0A05249}"/>
                </a:ext>
              </a:extLst>
            </p:cNvPr>
            <p:cNvSpPr>
              <a:spLocks/>
            </p:cNvSpPr>
            <p:nvPr/>
          </p:nvSpPr>
          <p:spPr bwMode="auto">
            <a:xfrm>
              <a:off x="1416" y="3103"/>
              <a:ext cx="82" cy="80"/>
            </a:xfrm>
            <a:custGeom>
              <a:avLst/>
              <a:gdLst>
                <a:gd name="T0" fmla="*/ 48 w 55"/>
                <a:gd name="T1" fmla="*/ 54 h 54"/>
                <a:gd name="T2" fmla="*/ 44 w 55"/>
                <a:gd name="T3" fmla="*/ 52 h 54"/>
                <a:gd name="T4" fmla="*/ 2 w 55"/>
                <a:gd name="T5" fmla="*/ 10 h 54"/>
                <a:gd name="T6" fmla="*/ 2 w 55"/>
                <a:gd name="T7" fmla="*/ 2 h 54"/>
                <a:gd name="T8" fmla="*/ 11 w 55"/>
                <a:gd name="T9" fmla="*/ 2 h 54"/>
                <a:gd name="T10" fmla="*/ 53 w 55"/>
                <a:gd name="T11" fmla="*/ 44 h 54"/>
                <a:gd name="T12" fmla="*/ 53 w 55"/>
                <a:gd name="T13" fmla="*/ 52 h 54"/>
                <a:gd name="T14" fmla="*/ 48 w 55"/>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4">
                  <a:moveTo>
                    <a:pt x="48" y="54"/>
                  </a:moveTo>
                  <a:cubicBezTo>
                    <a:pt x="47" y="54"/>
                    <a:pt x="45" y="53"/>
                    <a:pt x="44" y="52"/>
                  </a:cubicBezTo>
                  <a:cubicBezTo>
                    <a:pt x="2" y="10"/>
                    <a:pt x="2" y="10"/>
                    <a:pt x="2" y="10"/>
                  </a:cubicBezTo>
                  <a:cubicBezTo>
                    <a:pt x="0" y="8"/>
                    <a:pt x="0" y="4"/>
                    <a:pt x="2" y="2"/>
                  </a:cubicBezTo>
                  <a:cubicBezTo>
                    <a:pt x="5" y="0"/>
                    <a:pt x="8" y="0"/>
                    <a:pt x="11" y="2"/>
                  </a:cubicBezTo>
                  <a:cubicBezTo>
                    <a:pt x="53" y="44"/>
                    <a:pt x="53" y="44"/>
                    <a:pt x="53" y="44"/>
                  </a:cubicBezTo>
                  <a:cubicBezTo>
                    <a:pt x="55" y="46"/>
                    <a:pt x="55" y="50"/>
                    <a:pt x="53" y="52"/>
                  </a:cubicBezTo>
                  <a:cubicBezTo>
                    <a:pt x="51" y="53"/>
                    <a:pt x="50" y="54"/>
                    <a:pt x="4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7" name="Freeform 76">
              <a:extLst>
                <a:ext uri="{FF2B5EF4-FFF2-40B4-BE49-F238E27FC236}">
                  <a16:creationId xmlns:a16="http://schemas.microsoft.com/office/drawing/2014/main" id="{1B6ABDA4-2394-4FE9-B976-CE709ED116CB}"/>
                </a:ext>
              </a:extLst>
            </p:cNvPr>
            <p:cNvSpPr>
              <a:spLocks/>
            </p:cNvSpPr>
            <p:nvPr/>
          </p:nvSpPr>
          <p:spPr bwMode="auto">
            <a:xfrm>
              <a:off x="1416" y="3235"/>
              <a:ext cx="82" cy="80"/>
            </a:xfrm>
            <a:custGeom>
              <a:avLst/>
              <a:gdLst>
                <a:gd name="T0" fmla="*/ 7 w 55"/>
                <a:gd name="T1" fmla="*/ 54 h 54"/>
                <a:gd name="T2" fmla="*/ 2 w 55"/>
                <a:gd name="T3" fmla="*/ 53 h 54"/>
                <a:gd name="T4" fmla="*/ 2 w 55"/>
                <a:gd name="T5" fmla="*/ 44 h 54"/>
                <a:gd name="T6" fmla="*/ 44 w 55"/>
                <a:gd name="T7" fmla="*/ 3 h 54"/>
                <a:gd name="T8" fmla="*/ 53 w 55"/>
                <a:gd name="T9" fmla="*/ 3 h 54"/>
                <a:gd name="T10" fmla="*/ 53 w 55"/>
                <a:gd name="T11" fmla="*/ 11 h 54"/>
                <a:gd name="T12" fmla="*/ 11 w 55"/>
                <a:gd name="T13" fmla="*/ 53 h 54"/>
                <a:gd name="T14" fmla="*/ 7 w 55"/>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4">
                  <a:moveTo>
                    <a:pt x="7" y="54"/>
                  </a:moveTo>
                  <a:cubicBezTo>
                    <a:pt x="5" y="54"/>
                    <a:pt x="4" y="54"/>
                    <a:pt x="2" y="53"/>
                  </a:cubicBezTo>
                  <a:cubicBezTo>
                    <a:pt x="0" y="50"/>
                    <a:pt x="0" y="47"/>
                    <a:pt x="2" y="44"/>
                  </a:cubicBezTo>
                  <a:cubicBezTo>
                    <a:pt x="44" y="3"/>
                    <a:pt x="44" y="3"/>
                    <a:pt x="44" y="3"/>
                  </a:cubicBezTo>
                  <a:cubicBezTo>
                    <a:pt x="46" y="0"/>
                    <a:pt x="50" y="0"/>
                    <a:pt x="53" y="3"/>
                  </a:cubicBezTo>
                  <a:cubicBezTo>
                    <a:pt x="55" y="5"/>
                    <a:pt x="55" y="9"/>
                    <a:pt x="53" y="11"/>
                  </a:cubicBezTo>
                  <a:cubicBezTo>
                    <a:pt x="11" y="53"/>
                    <a:pt x="11" y="53"/>
                    <a:pt x="11" y="53"/>
                  </a:cubicBezTo>
                  <a:cubicBezTo>
                    <a:pt x="10" y="54"/>
                    <a:pt x="8" y="54"/>
                    <a:pt x="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8" name="Freeform 77">
              <a:extLst>
                <a:ext uri="{FF2B5EF4-FFF2-40B4-BE49-F238E27FC236}">
                  <a16:creationId xmlns:a16="http://schemas.microsoft.com/office/drawing/2014/main" id="{10DB6C2D-546D-45C9-B67C-3BFA297935D3}"/>
                </a:ext>
              </a:extLst>
            </p:cNvPr>
            <p:cNvSpPr>
              <a:spLocks/>
            </p:cNvSpPr>
            <p:nvPr/>
          </p:nvSpPr>
          <p:spPr bwMode="auto">
            <a:xfrm>
              <a:off x="1674" y="3103"/>
              <a:ext cx="80" cy="80"/>
            </a:xfrm>
            <a:custGeom>
              <a:avLst/>
              <a:gdLst>
                <a:gd name="T0" fmla="*/ 6 w 54"/>
                <a:gd name="T1" fmla="*/ 54 h 54"/>
                <a:gd name="T2" fmla="*/ 2 w 54"/>
                <a:gd name="T3" fmla="*/ 52 h 54"/>
                <a:gd name="T4" fmla="*/ 2 w 54"/>
                <a:gd name="T5" fmla="*/ 44 h 54"/>
                <a:gd name="T6" fmla="*/ 44 w 54"/>
                <a:gd name="T7" fmla="*/ 2 h 54"/>
                <a:gd name="T8" fmla="*/ 52 w 54"/>
                <a:gd name="T9" fmla="*/ 2 h 54"/>
                <a:gd name="T10" fmla="*/ 52 w 54"/>
                <a:gd name="T11" fmla="*/ 10 h 54"/>
                <a:gd name="T12" fmla="*/ 10 w 54"/>
                <a:gd name="T13" fmla="*/ 52 h 54"/>
                <a:gd name="T14" fmla="*/ 6 w 54"/>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4">
                  <a:moveTo>
                    <a:pt x="6" y="54"/>
                  </a:moveTo>
                  <a:cubicBezTo>
                    <a:pt x="5" y="54"/>
                    <a:pt x="3" y="53"/>
                    <a:pt x="2" y="52"/>
                  </a:cubicBezTo>
                  <a:cubicBezTo>
                    <a:pt x="0" y="50"/>
                    <a:pt x="0" y="46"/>
                    <a:pt x="2" y="44"/>
                  </a:cubicBezTo>
                  <a:cubicBezTo>
                    <a:pt x="44" y="2"/>
                    <a:pt x="44" y="2"/>
                    <a:pt x="44" y="2"/>
                  </a:cubicBezTo>
                  <a:cubicBezTo>
                    <a:pt x="46" y="0"/>
                    <a:pt x="50" y="0"/>
                    <a:pt x="52" y="2"/>
                  </a:cubicBezTo>
                  <a:cubicBezTo>
                    <a:pt x="54" y="4"/>
                    <a:pt x="54" y="8"/>
                    <a:pt x="52" y="10"/>
                  </a:cubicBezTo>
                  <a:cubicBezTo>
                    <a:pt x="10" y="52"/>
                    <a:pt x="10" y="52"/>
                    <a:pt x="10" y="52"/>
                  </a:cubicBezTo>
                  <a:cubicBezTo>
                    <a:pt x="9" y="53"/>
                    <a:pt x="8" y="54"/>
                    <a:pt x="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9" name="Freeform 78">
              <a:extLst>
                <a:ext uri="{FF2B5EF4-FFF2-40B4-BE49-F238E27FC236}">
                  <a16:creationId xmlns:a16="http://schemas.microsoft.com/office/drawing/2014/main" id="{10BF8273-08F7-4F18-9E47-08659B4DE07A}"/>
                </a:ext>
              </a:extLst>
            </p:cNvPr>
            <p:cNvSpPr>
              <a:spLocks/>
            </p:cNvSpPr>
            <p:nvPr/>
          </p:nvSpPr>
          <p:spPr bwMode="auto">
            <a:xfrm>
              <a:off x="1674" y="3235"/>
              <a:ext cx="80" cy="80"/>
            </a:xfrm>
            <a:custGeom>
              <a:avLst/>
              <a:gdLst>
                <a:gd name="T0" fmla="*/ 48 w 54"/>
                <a:gd name="T1" fmla="*/ 54 h 54"/>
                <a:gd name="T2" fmla="*/ 44 w 54"/>
                <a:gd name="T3" fmla="*/ 53 h 54"/>
                <a:gd name="T4" fmla="*/ 2 w 54"/>
                <a:gd name="T5" fmla="*/ 11 h 54"/>
                <a:gd name="T6" fmla="*/ 2 w 54"/>
                <a:gd name="T7" fmla="*/ 3 h 54"/>
                <a:gd name="T8" fmla="*/ 10 w 54"/>
                <a:gd name="T9" fmla="*/ 3 h 54"/>
                <a:gd name="T10" fmla="*/ 52 w 54"/>
                <a:gd name="T11" fmla="*/ 44 h 54"/>
                <a:gd name="T12" fmla="*/ 52 w 54"/>
                <a:gd name="T13" fmla="*/ 53 h 54"/>
                <a:gd name="T14" fmla="*/ 48 w 54"/>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4">
                  <a:moveTo>
                    <a:pt x="48" y="54"/>
                  </a:moveTo>
                  <a:cubicBezTo>
                    <a:pt x="46" y="54"/>
                    <a:pt x="45" y="54"/>
                    <a:pt x="44" y="53"/>
                  </a:cubicBezTo>
                  <a:cubicBezTo>
                    <a:pt x="2" y="11"/>
                    <a:pt x="2" y="11"/>
                    <a:pt x="2" y="11"/>
                  </a:cubicBezTo>
                  <a:cubicBezTo>
                    <a:pt x="0" y="9"/>
                    <a:pt x="0" y="5"/>
                    <a:pt x="2" y="3"/>
                  </a:cubicBezTo>
                  <a:cubicBezTo>
                    <a:pt x="4" y="0"/>
                    <a:pt x="8" y="0"/>
                    <a:pt x="10" y="3"/>
                  </a:cubicBezTo>
                  <a:cubicBezTo>
                    <a:pt x="52" y="44"/>
                    <a:pt x="52" y="44"/>
                    <a:pt x="52" y="44"/>
                  </a:cubicBezTo>
                  <a:cubicBezTo>
                    <a:pt x="54" y="47"/>
                    <a:pt x="54" y="50"/>
                    <a:pt x="52" y="53"/>
                  </a:cubicBezTo>
                  <a:cubicBezTo>
                    <a:pt x="51" y="54"/>
                    <a:pt x="49" y="54"/>
                    <a:pt x="4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270" name="Rectangle 269">
            <a:extLst>
              <a:ext uri="{FF2B5EF4-FFF2-40B4-BE49-F238E27FC236}">
                <a16:creationId xmlns:a16="http://schemas.microsoft.com/office/drawing/2014/main" id="{376F3756-00C7-48D4-A30B-E1860DF703F3}"/>
              </a:ext>
            </a:extLst>
          </p:cNvPr>
          <p:cNvSpPr/>
          <p:nvPr/>
        </p:nvSpPr>
        <p:spPr>
          <a:xfrm>
            <a:off x="1891047" y="1192105"/>
            <a:ext cx="4335586" cy="3153502"/>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en-US" sz="1400" dirty="0">
                <a:solidFill>
                  <a:prstClr val="black"/>
                </a:solidFill>
                <a:latin typeface="Avenir LT Std 35 Light"/>
                <a:cs typeface="Arial" panose="020B0604020202020204" pitchFamily="34" charset="0"/>
              </a:rPr>
              <a:t>V</a:t>
            </a:r>
            <a:r>
              <a:rPr lang="nl-NL" sz="1400" dirty="0">
                <a:solidFill>
                  <a:prstClr val="black"/>
                </a:solidFill>
                <a:latin typeface="Avenir LT Std 35 Light"/>
                <a:cs typeface="Arial" panose="020B0604020202020204" pitchFamily="34" charset="0"/>
              </a:rPr>
              <a:t>ia de rapporten en dashboard functionaliteit kan een gebruiker gemakkelijk en snel </a:t>
            </a:r>
            <a:r>
              <a:rPr lang="nl-NL" sz="1400" dirty="0" smtClean="0">
                <a:solidFill>
                  <a:prstClr val="black"/>
                </a:solidFill>
                <a:latin typeface="Avenir LT Std 35 Light"/>
                <a:cs typeface="Arial" panose="020B0604020202020204" pitchFamily="34" charset="0"/>
              </a:rPr>
              <a:t>rapporten opstellen en informatie combineren </a:t>
            </a:r>
            <a:r>
              <a:rPr lang="nl-NL" sz="1400" dirty="0">
                <a:solidFill>
                  <a:prstClr val="black"/>
                </a:solidFill>
                <a:latin typeface="Avenir LT Std 35 Light"/>
                <a:cs typeface="Arial" panose="020B0604020202020204" pitchFamily="34" charset="0"/>
              </a:rPr>
              <a:t>door de gebruiksvriendelijke tool. Als de gebruiker de juiste datavelden bij elkaar heeft geklikt, kan er vervolgens aangegeven worden hoe deze data moet worden getoond. Aanvullend kan het gemaakte rapport gemakkelijk worden opgeslagen en kan er worden aangegeven wie het rapport moet kunnen inzien. Ook is het mogelijk om de gegevens uit het rapport te exporteren naar Excel. Gebruikers hebben de mogelijkheid om rapporten als favorieten te </a:t>
            </a:r>
            <a:r>
              <a:rPr lang="nl-NL" sz="1400" dirty="0" smtClean="0">
                <a:solidFill>
                  <a:prstClr val="black"/>
                </a:solidFill>
                <a:latin typeface="Avenir LT Std 35 Light"/>
                <a:cs typeface="Arial" panose="020B0604020202020204" pitchFamily="34" charset="0"/>
              </a:rPr>
              <a:t>labelen. </a:t>
            </a:r>
            <a:r>
              <a:rPr lang="nl-NL" sz="1400" dirty="0">
                <a:solidFill>
                  <a:prstClr val="black"/>
                </a:solidFill>
                <a:latin typeface="Avenir LT Std 35 Light"/>
                <a:cs typeface="Arial" panose="020B0604020202020204" pitchFamily="34" charset="0"/>
              </a:rPr>
              <a:t>Indien een gebruiker een rapport open heeft kan er worden doorgeklikt om het juiste detailniveau te kunnen inzien.</a:t>
            </a:r>
            <a:endPar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endParaRPr>
          </a:p>
        </p:txBody>
      </p:sp>
      <p:sp>
        <p:nvSpPr>
          <p:cNvPr id="271" name="Rectangle 270">
            <a:extLst>
              <a:ext uri="{FF2B5EF4-FFF2-40B4-BE49-F238E27FC236}">
                <a16:creationId xmlns:a16="http://schemas.microsoft.com/office/drawing/2014/main" id="{74142611-6208-4EA2-9018-38AEA03AE188}"/>
              </a:ext>
            </a:extLst>
          </p:cNvPr>
          <p:cNvSpPr/>
          <p:nvPr/>
        </p:nvSpPr>
        <p:spPr>
          <a:xfrm>
            <a:off x="535725" y="1192103"/>
            <a:ext cx="1512000" cy="3153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FFFFFF"/>
                </a:solidFill>
                <a:latin typeface="Avenir LT Std 35 Light"/>
              </a:rPr>
              <a:t>R</a:t>
            </a:r>
            <a:r>
              <a:rPr lang="nl-NL" b="1" dirty="0">
                <a:solidFill>
                  <a:srgbClr val="FFFFFF"/>
                </a:solidFill>
                <a:latin typeface="Avenir LT Std 35 Light"/>
              </a:rPr>
              <a:t>apporten en dashboards</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grpSp>
        <p:nvGrpSpPr>
          <p:cNvPr id="272" name="Group 199">
            <a:extLst>
              <a:ext uri="{FF2B5EF4-FFF2-40B4-BE49-F238E27FC236}">
                <a16:creationId xmlns:a16="http://schemas.microsoft.com/office/drawing/2014/main" id="{3F2E7B17-17BF-4B02-9B6B-83B92AD321AC}"/>
              </a:ext>
            </a:extLst>
          </p:cNvPr>
          <p:cNvGrpSpPr>
            <a:grpSpLocks noChangeAspect="1"/>
          </p:cNvGrpSpPr>
          <p:nvPr/>
        </p:nvGrpSpPr>
        <p:grpSpPr bwMode="auto">
          <a:xfrm>
            <a:off x="1026102" y="1589070"/>
            <a:ext cx="542850" cy="497084"/>
            <a:chOff x="3435" y="3010"/>
            <a:chExt cx="427" cy="391"/>
          </a:xfrm>
          <a:solidFill>
            <a:schemeClr val="bg1"/>
          </a:solidFill>
        </p:grpSpPr>
        <p:sp>
          <p:nvSpPr>
            <p:cNvPr id="273" name="Freeform 200">
              <a:extLst>
                <a:ext uri="{FF2B5EF4-FFF2-40B4-BE49-F238E27FC236}">
                  <a16:creationId xmlns:a16="http://schemas.microsoft.com/office/drawing/2014/main" id="{461EA1D0-0F5C-4BA7-9A2D-7F9D2AE859AF}"/>
                </a:ext>
              </a:extLst>
            </p:cNvPr>
            <p:cNvSpPr>
              <a:spLocks noEditPoints="1"/>
            </p:cNvSpPr>
            <p:nvPr/>
          </p:nvSpPr>
          <p:spPr bwMode="auto">
            <a:xfrm>
              <a:off x="3435" y="3010"/>
              <a:ext cx="427" cy="391"/>
            </a:xfrm>
            <a:custGeom>
              <a:avLst/>
              <a:gdLst>
                <a:gd name="T0" fmla="*/ 258 w 288"/>
                <a:gd name="T1" fmla="*/ 264 h 264"/>
                <a:gd name="T2" fmla="*/ 30 w 288"/>
                <a:gd name="T3" fmla="*/ 264 h 264"/>
                <a:gd name="T4" fmla="*/ 0 w 288"/>
                <a:gd name="T5" fmla="*/ 234 h 264"/>
                <a:gd name="T6" fmla="*/ 0 w 288"/>
                <a:gd name="T7" fmla="*/ 30 h 264"/>
                <a:gd name="T8" fmla="*/ 30 w 288"/>
                <a:gd name="T9" fmla="*/ 0 h 264"/>
                <a:gd name="T10" fmla="*/ 258 w 288"/>
                <a:gd name="T11" fmla="*/ 0 h 264"/>
                <a:gd name="T12" fmla="*/ 288 w 288"/>
                <a:gd name="T13" fmla="*/ 30 h 264"/>
                <a:gd name="T14" fmla="*/ 288 w 288"/>
                <a:gd name="T15" fmla="*/ 234 h 264"/>
                <a:gd name="T16" fmla="*/ 258 w 288"/>
                <a:gd name="T17" fmla="*/ 264 h 264"/>
                <a:gd name="T18" fmla="*/ 30 w 288"/>
                <a:gd name="T19" fmla="*/ 12 h 264"/>
                <a:gd name="T20" fmla="*/ 12 w 288"/>
                <a:gd name="T21" fmla="*/ 30 h 264"/>
                <a:gd name="T22" fmla="*/ 12 w 288"/>
                <a:gd name="T23" fmla="*/ 234 h 264"/>
                <a:gd name="T24" fmla="*/ 30 w 288"/>
                <a:gd name="T25" fmla="*/ 252 h 264"/>
                <a:gd name="T26" fmla="*/ 258 w 288"/>
                <a:gd name="T27" fmla="*/ 252 h 264"/>
                <a:gd name="T28" fmla="*/ 276 w 288"/>
                <a:gd name="T29" fmla="*/ 234 h 264"/>
                <a:gd name="T30" fmla="*/ 276 w 288"/>
                <a:gd name="T31" fmla="*/ 30 h 264"/>
                <a:gd name="T32" fmla="*/ 258 w 288"/>
                <a:gd name="T33" fmla="*/ 12 h 264"/>
                <a:gd name="T34" fmla="*/ 30 w 288"/>
                <a:gd name="T35" fmla="*/ 1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64">
                  <a:moveTo>
                    <a:pt x="258" y="264"/>
                  </a:moveTo>
                  <a:cubicBezTo>
                    <a:pt x="30" y="264"/>
                    <a:pt x="30" y="264"/>
                    <a:pt x="30" y="264"/>
                  </a:cubicBezTo>
                  <a:cubicBezTo>
                    <a:pt x="14" y="264"/>
                    <a:pt x="0" y="251"/>
                    <a:pt x="0" y="234"/>
                  </a:cubicBezTo>
                  <a:cubicBezTo>
                    <a:pt x="0" y="30"/>
                    <a:pt x="0" y="30"/>
                    <a:pt x="0" y="30"/>
                  </a:cubicBezTo>
                  <a:cubicBezTo>
                    <a:pt x="0" y="13"/>
                    <a:pt x="14" y="0"/>
                    <a:pt x="30" y="0"/>
                  </a:cubicBezTo>
                  <a:cubicBezTo>
                    <a:pt x="258" y="0"/>
                    <a:pt x="258" y="0"/>
                    <a:pt x="258" y="0"/>
                  </a:cubicBezTo>
                  <a:cubicBezTo>
                    <a:pt x="275" y="0"/>
                    <a:pt x="288" y="13"/>
                    <a:pt x="288" y="30"/>
                  </a:cubicBezTo>
                  <a:cubicBezTo>
                    <a:pt x="288" y="234"/>
                    <a:pt x="288" y="234"/>
                    <a:pt x="288" y="234"/>
                  </a:cubicBezTo>
                  <a:cubicBezTo>
                    <a:pt x="288" y="251"/>
                    <a:pt x="275" y="264"/>
                    <a:pt x="258" y="264"/>
                  </a:cubicBezTo>
                  <a:close/>
                  <a:moveTo>
                    <a:pt x="30" y="12"/>
                  </a:moveTo>
                  <a:cubicBezTo>
                    <a:pt x="21" y="12"/>
                    <a:pt x="12" y="20"/>
                    <a:pt x="12" y="30"/>
                  </a:cubicBezTo>
                  <a:cubicBezTo>
                    <a:pt x="12" y="234"/>
                    <a:pt x="12" y="234"/>
                    <a:pt x="12" y="234"/>
                  </a:cubicBezTo>
                  <a:cubicBezTo>
                    <a:pt x="12" y="244"/>
                    <a:pt x="21" y="252"/>
                    <a:pt x="30" y="252"/>
                  </a:cubicBezTo>
                  <a:cubicBezTo>
                    <a:pt x="258" y="252"/>
                    <a:pt x="258" y="252"/>
                    <a:pt x="258" y="252"/>
                  </a:cubicBezTo>
                  <a:cubicBezTo>
                    <a:pt x="268" y="252"/>
                    <a:pt x="276" y="244"/>
                    <a:pt x="276" y="234"/>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74" name="Freeform 201">
              <a:extLst>
                <a:ext uri="{FF2B5EF4-FFF2-40B4-BE49-F238E27FC236}">
                  <a16:creationId xmlns:a16="http://schemas.microsoft.com/office/drawing/2014/main" id="{870ECC4A-98B5-40A1-BF79-A25D33DD7973}"/>
                </a:ext>
              </a:extLst>
            </p:cNvPr>
            <p:cNvSpPr>
              <a:spLocks/>
            </p:cNvSpPr>
            <p:nvPr/>
          </p:nvSpPr>
          <p:spPr bwMode="auto">
            <a:xfrm>
              <a:off x="3435" y="3099"/>
              <a:ext cx="427"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75" name="Oval 202">
              <a:extLst>
                <a:ext uri="{FF2B5EF4-FFF2-40B4-BE49-F238E27FC236}">
                  <a16:creationId xmlns:a16="http://schemas.microsoft.com/office/drawing/2014/main" id="{8C589933-4122-41E6-8AF1-874DDD32A8A7}"/>
                </a:ext>
              </a:extLst>
            </p:cNvPr>
            <p:cNvSpPr>
              <a:spLocks noChangeArrowheads="1"/>
            </p:cNvSpPr>
            <p:nvPr/>
          </p:nvSpPr>
          <p:spPr bwMode="auto">
            <a:xfrm>
              <a:off x="3489" y="3046"/>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76" name="Oval 203">
              <a:extLst>
                <a:ext uri="{FF2B5EF4-FFF2-40B4-BE49-F238E27FC236}">
                  <a16:creationId xmlns:a16="http://schemas.microsoft.com/office/drawing/2014/main" id="{93F654E1-03CC-4EE5-A80F-5CC91752F9B7}"/>
                </a:ext>
              </a:extLst>
            </p:cNvPr>
            <p:cNvSpPr>
              <a:spLocks noChangeArrowheads="1"/>
            </p:cNvSpPr>
            <p:nvPr/>
          </p:nvSpPr>
          <p:spPr bwMode="auto">
            <a:xfrm>
              <a:off x="3542"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77" name="Oval 204">
              <a:extLst>
                <a:ext uri="{FF2B5EF4-FFF2-40B4-BE49-F238E27FC236}">
                  <a16:creationId xmlns:a16="http://schemas.microsoft.com/office/drawing/2014/main" id="{3BAFAAE2-D369-4E71-AE35-222FED993703}"/>
                </a:ext>
              </a:extLst>
            </p:cNvPr>
            <p:cNvSpPr>
              <a:spLocks noChangeArrowheads="1"/>
            </p:cNvSpPr>
            <p:nvPr/>
          </p:nvSpPr>
          <p:spPr bwMode="auto">
            <a:xfrm>
              <a:off x="3595"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78" name="Freeform 205">
              <a:extLst>
                <a:ext uri="{FF2B5EF4-FFF2-40B4-BE49-F238E27FC236}">
                  <a16:creationId xmlns:a16="http://schemas.microsoft.com/office/drawing/2014/main" id="{98330081-5AA4-4F2D-B1C7-F25E4DD32468}"/>
                </a:ext>
              </a:extLst>
            </p:cNvPr>
            <p:cNvSpPr>
              <a:spLocks noEditPoints="1"/>
            </p:cNvSpPr>
            <p:nvPr/>
          </p:nvSpPr>
          <p:spPr bwMode="auto">
            <a:xfrm>
              <a:off x="3480" y="3152"/>
              <a:ext cx="195"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30"/>
                    <a:pt x="30" y="0"/>
                    <a:pt x="66" y="0"/>
                  </a:cubicBezTo>
                  <a:cubicBezTo>
                    <a:pt x="103" y="0"/>
                    <a:pt x="132" y="30"/>
                    <a:pt x="132" y="66"/>
                  </a:cubicBezTo>
                  <a:cubicBezTo>
                    <a:pt x="132" y="102"/>
                    <a:pt x="103" y="132"/>
                    <a:pt x="66" y="132"/>
                  </a:cubicBezTo>
                  <a:close/>
                  <a:moveTo>
                    <a:pt x="66" y="12"/>
                  </a:moveTo>
                  <a:cubicBezTo>
                    <a:pt x="37" y="12"/>
                    <a:pt x="12" y="36"/>
                    <a:pt x="12" y="66"/>
                  </a:cubicBezTo>
                  <a:cubicBezTo>
                    <a:pt x="12" y="96"/>
                    <a:pt x="37" y="120"/>
                    <a:pt x="66" y="120"/>
                  </a:cubicBezTo>
                  <a:cubicBezTo>
                    <a:pt x="96" y="120"/>
                    <a:pt x="120" y="96"/>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79" name="Freeform 206">
              <a:extLst>
                <a:ext uri="{FF2B5EF4-FFF2-40B4-BE49-F238E27FC236}">
                  <a16:creationId xmlns:a16="http://schemas.microsoft.com/office/drawing/2014/main" id="{F5F1B5B5-8FA3-4DA7-9A1B-82EFA1958E52}"/>
                </a:ext>
              </a:extLst>
            </p:cNvPr>
            <p:cNvSpPr>
              <a:spLocks/>
            </p:cNvSpPr>
            <p:nvPr/>
          </p:nvSpPr>
          <p:spPr bwMode="auto">
            <a:xfrm>
              <a:off x="3569" y="3167"/>
              <a:ext cx="77" cy="160"/>
            </a:xfrm>
            <a:custGeom>
              <a:avLst/>
              <a:gdLst>
                <a:gd name="T0" fmla="*/ 45 w 52"/>
                <a:gd name="T1" fmla="*/ 108 h 108"/>
                <a:gd name="T2" fmla="*/ 40 w 52"/>
                <a:gd name="T3" fmla="*/ 106 h 108"/>
                <a:gd name="T4" fmla="*/ 2 w 52"/>
                <a:gd name="T5" fmla="*/ 60 h 108"/>
                <a:gd name="T6" fmla="*/ 1 w 52"/>
                <a:gd name="T7" fmla="*/ 53 h 108"/>
                <a:gd name="T8" fmla="*/ 35 w 52"/>
                <a:gd name="T9" fmla="*/ 3 h 108"/>
                <a:gd name="T10" fmla="*/ 44 w 52"/>
                <a:gd name="T11" fmla="*/ 2 h 108"/>
                <a:gd name="T12" fmla="*/ 45 w 52"/>
                <a:gd name="T13" fmla="*/ 10 h 108"/>
                <a:gd name="T14" fmla="*/ 14 w 52"/>
                <a:gd name="T15" fmla="*/ 56 h 108"/>
                <a:gd name="T16" fmla="*/ 50 w 52"/>
                <a:gd name="T17" fmla="*/ 98 h 108"/>
                <a:gd name="T18" fmla="*/ 49 w 52"/>
                <a:gd name="T19" fmla="*/ 107 h 108"/>
                <a:gd name="T20" fmla="*/ 45 w 52"/>
                <a:gd name="T2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108">
                  <a:moveTo>
                    <a:pt x="45" y="108"/>
                  </a:moveTo>
                  <a:cubicBezTo>
                    <a:pt x="43" y="108"/>
                    <a:pt x="41" y="107"/>
                    <a:pt x="40" y="106"/>
                  </a:cubicBezTo>
                  <a:cubicBezTo>
                    <a:pt x="2" y="60"/>
                    <a:pt x="2" y="60"/>
                    <a:pt x="2" y="60"/>
                  </a:cubicBezTo>
                  <a:cubicBezTo>
                    <a:pt x="0" y="58"/>
                    <a:pt x="0" y="55"/>
                    <a:pt x="1" y="53"/>
                  </a:cubicBezTo>
                  <a:cubicBezTo>
                    <a:pt x="35" y="3"/>
                    <a:pt x="35" y="3"/>
                    <a:pt x="35" y="3"/>
                  </a:cubicBezTo>
                  <a:cubicBezTo>
                    <a:pt x="37" y="0"/>
                    <a:pt x="41" y="0"/>
                    <a:pt x="44" y="2"/>
                  </a:cubicBezTo>
                  <a:cubicBezTo>
                    <a:pt x="46" y="3"/>
                    <a:pt x="47" y="7"/>
                    <a:pt x="45" y="10"/>
                  </a:cubicBezTo>
                  <a:cubicBezTo>
                    <a:pt x="14" y="56"/>
                    <a:pt x="14" y="56"/>
                    <a:pt x="14" y="56"/>
                  </a:cubicBezTo>
                  <a:cubicBezTo>
                    <a:pt x="50" y="98"/>
                    <a:pt x="50" y="98"/>
                    <a:pt x="50" y="98"/>
                  </a:cubicBezTo>
                  <a:cubicBezTo>
                    <a:pt x="52" y="101"/>
                    <a:pt x="51" y="105"/>
                    <a:pt x="49" y="107"/>
                  </a:cubicBezTo>
                  <a:cubicBezTo>
                    <a:pt x="48" y="108"/>
                    <a:pt x="46" y="108"/>
                    <a:pt x="45"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80" name="Freeform 207">
              <a:extLst>
                <a:ext uri="{FF2B5EF4-FFF2-40B4-BE49-F238E27FC236}">
                  <a16:creationId xmlns:a16="http://schemas.microsoft.com/office/drawing/2014/main" id="{A10C498A-B224-49E0-ACF6-F15CA8AA51E5}"/>
                </a:ext>
              </a:extLst>
            </p:cNvPr>
            <p:cNvSpPr>
              <a:spLocks/>
            </p:cNvSpPr>
            <p:nvPr/>
          </p:nvSpPr>
          <p:spPr bwMode="auto">
            <a:xfrm>
              <a:off x="3480" y="3241"/>
              <a:ext cx="106"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9"/>
                    <a:pt x="0" y="6"/>
                  </a:cubicBezTo>
                  <a:cubicBezTo>
                    <a:pt x="0" y="3"/>
                    <a:pt x="3" y="0"/>
                    <a:pt x="6" y="0"/>
                  </a:cubicBezTo>
                  <a:cubicBezTo>
                    <a:pt x="66" y="0"/>
                    <a:pt x="66" y="0"/>
                    <a:pt x="66" y="0"/>
                  </a:cubicBezTo>
                  <a:cubicBezTo>
                    <a:pt x="70" y="0"/>
                    <a:pt x="72" y="3"/>
                    <a:pt x="72" y="6"/>
                  </a:cubicBezTo>
                  <a:cubicBezTo>
                    <a:pt x="72" y="9"/>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81" name="Rectangle 208">
              <a:extLst>
                <a:ext uri="{FF2B5EF4-FFF2-40B4-BE49-F238E27FC236}">
                  <a16:creationId xmlns:a16="http://schemas.microsoft.com/office/drawing/2014/main" id="{3A41DB2D-DB06-46B2-869F-43EE772429D9}"/>
                </a:ext>
              </a:extLst>
            </p:cNvPr>
            <p:cNvSpPr>
              <a:spLocks noChangeArrowheads="1"/>
            </p:cNvSpPr>
            <p:nvPr/>
          </p:nvSpPr>
          <p:spPr bwMode="auto">
            <a:xfrm>
              <a:off x="3702" y="3170"/>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82" name="Rectangle 209">
              <a:extLst>
                <a:ext uri="{FF2B5EF4-FFF2-40B4-BE49-F238E27FC236}">
                  <a16:creationId xmlns:a16="http://schemas.microsoft.com/office/drawing/2014/main" id="{730E11E5-28FB-4780-90A1-78C985C5DB46}"/>
                </a:ext>
              </a:extLst>
            </p:cNvPr>
            <p:cNvSpPr>
              <a:spLocks noChangeArrowheads="1"/>
            </p:cNvSpPr>
            <p:nvPr/>
          </p:nvSpPr>
          <p:spPr bwMode="auto">
            <a:xfrm>
              <a:off x="3702" y="3223"/>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83" name="Rectangle 210">
              <a:extLst>
                <a:ext uri="{FF2B5EF4-FFF2-40B4-BE49-F238E27FC236}">
                  <a16:creationId xmlns:a16="http://schemas.microsoft.com/office/drawing/2014/main" id="{65B34EA4-4C9D-471C-8064-6703F40F2AC1}"/>
                </a:ext>
              </a:extLst>
            </p:cNvPr>
            <p:cNvSpPr>
              <a:spLocks noChangeArrowheads="1"/>
            </p:cNvSpPr>
            <p:nvPr/>
          </p:nvSpPr>
          <p:spPr bwMode="auto">
            <a:xfrm>
              <a:off x="3702" y="3276"/>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2363442223"/>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56451"/>
            <a:ext cx="10515600" cy="999580"/>
          </a:xfrm>
        </p:spPr>
        <p:txBody>
          <a:bodyPr/>
          <a:lstStyle/>
          <a:p>
            <a:r>
              <a:rPr lang="en-US" dirty="0"/>
              <a:t>Rapportage Management</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54188" y="1364705"/>
            <a:ext cx="10515600" cy="3707283"/>
          </a:xfrm>
          <a:prstGeom prst="rect">
            <a:avLst/>
          </a:prstGeom>
        </p:spPr>
        <p:txBody>
          <a:bodyPr wrap="square" lIns="0" tIns="0" rIns="0" bIns="0">
            <a:noAutofit/>
          </a:bodyPr>
          <a:lstStyle/>
          <a:p>
            <a:r>
              <a:rPr lang="nl-NL" sz="1600" dirty="0"/>
              <a:t>Rapportage management gaat over het aggregeren van gegevens in cijfers, zodat de gemeente als geheel weet of het op de goede weg is om gestelde doelen te halen (tactisch en strategisch). Managementinformatie wordt tot uitdrukking gebracht in rapporten en dashboards. Het uitgangspunt voor de presentatie van informatie is dat deze voor iedere doelgroep overzichtelijk en toegankelijk is en dat deze informatie op maat is. Tevens moet de informatie voorzien zijn van het juiste detailniveau. In de rapportage functionaliteit is het mogelijk om in een rapportage door te klikken en om informatie op een niveau dieper te kunnen bekijken. De kwaliteit van gegevens waarop managementinformatie is gebaseerd is van groot belang en de digitale omgeving ondersteund hierin doordat gegevensvelden flexibel kunnen worden ingericht en gebruik kan worden gemaakt van verplichte velden, </a:t>
            </a:r>
            <a:r>
              <a:rPr lang="nl-NL" sz="1600" dirty="0" smtClean="0"/>
              <a:t>dropdownmenu’s </a:t>
            </a:r>
            <a:r>
              <a:rPr lang="nl-NL" sz="1600" dirty="0"/>
              <a:t>et cetera. </a:t>
            </a:r>
            <a:r>
              <a:rPr lang="nl-NL" sz="1600" dirty="0" smtClean="0"/>
              <a:t>De </a:t>
            </a:r>
            <a:r>
              <a:rPr lang="nl-NL" sz="1600" dirty="0"/>
              <a:t>data in de rapportages en </a:t>
            </a:r>
            <a:r>
              <a:rPr lang="nl-NL" sz="1600" dirty="0" smtClean="0"/>
              <a:t>dashboards wordt </a:t>
            </a:r>
            <a:r>
              <a:rPr lang="nl-NL" sz="1600" dirty="0"/>
              <a:t>continu ververst. </a:t>
            </a:r>
          </a:p>
          <a:p>
            <a:endParaRPr lang="nl-NL" sz="1600" dirty="0"/>
          </a:p>
          <a:p>
            <a:r>
              <a:rPr lang="nl-NL" sz="1600" dirty="0"/>
              <a:t>Managementinformatie kan gebruikt worden voor zowel interne als externe verantwoording. Externe verantwoording vindt plaats in de vorm van een verantwoordingsrapportage die de gemeente moet versturen naar diverse instanties waaronder het SRG, CBS of in het kader van ESF. </a:t>
            </a:r>
          </a:p>
          <a:p>
            <a:endParaRPr lang="nl-NL" sz="1600" dirty="0"/>
          </a:p>
          <a:p>
            <a:endParaRPr lang="nl-NL" sz="1600" dirty="0"/>
          </a:p>
          <a:p>
            <a:endParaRPr lang="nl-NL"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1" i="0" u="none" strike="noStrike" kern="1200" cap="none" spc="0" normalizeH="0" baseline="0" noProof="0" dirty="0">
              <a:ln>
                <a:noFill/>
              </a:ln>
              <a:solidFill>
                <a:srgbClr val="5A5A5A"/>
              </a:solidFill>
              <a:effectLst/>
              <a:uLnTx/>
              <a:uFillTx/>
              <a:latin typeface="Graphik Black" panose="020B0A03030202060203" pitchFamily="34" charset="0"/>
              <a:ea typeface="+mn-ea"/>
              <a:cs typeface="+mn-cs"/>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660020"/>
            <a:ext cx="10806305"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2" name="Rectangle 201">
            <a:extLst>
              <a:ext uri="{FF2B5EF4-FFF2-40B4-BE49-F238E27FC236}">
                <a16:creationId xmlns:a16="http://schemas.microsoft.com/office/drawing/2014/main" id="{6010C7CA-7874-4284-A9F1-B923E0892C74}"/>
              </a:ext>
            </a:extLst>
          </p:cNvPr>
          <p:cNvSpPr/>
          <p:nvPr/>
        </p:nvSpPr>
        <p:spPr>
          <a:xfrm>
            <a:off x="4792651" y="5536001"/>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LT Std 35 Light"/>
                <a:ea typeface="+mn-ea"/>
                <a:cs typeface="+mn-cs"/>
              </a:rPr>
              <a:t>Producten</a:t>
            </a: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203" name="TextBox 202">
            <a:extLst>
              <a:ext uri="{FF2B5EF4-FFF2-40B4-BE49-F238E27FC236}">
                <a16:creationId xmlns:a16="http://schemas.microsoft.com/office/drawing/2014/main" id="{0BE7E57F-1F0A-4D6F-8225-9BB5E2DF904F}"/>
              </a:ext>
            </a:extLst>
          </p:cNvPr>
          <p:cNvSpPr txBox="1"/>
          <p:nvPr/>
        </p:nvSpPr>
        <p:spPr>
          <a:xfrm>
            <a:off x="1705515" y="6325800"/>
            <a:ext cx="352882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R</a:t>
            </a:r>
            <a:r>
              <a:rPr lang="nl-NL" sz="1600" dirty="0">
                <a:solidFill>
                  <a:srgbClr val="FFFFFF">
                    <a:lumMod val="50000"/>
                  </a:srgbClr>
                </a:solidFill>
                <a:latin typeface="Avenir LT Std 35 Light"/>
              </a:rPr>
              <a:t>apporten en dashboards</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sp>
        <p:nvSpPr>
          <p:cNvPr id="204" name="TextBox 203">
            <a:extLst>
              <a:ext uri="{FF2B5EF4-FFF2-40B4-BE49-F238E27FC236}">
                <a16:creationId xmlns:a16="http://schemas.microsoft.com/office/drawing/2014/main" id="{C3EACA14-A79D-4F97-B5BB-A1DD931E8E24}"/>
              </a:ext>
            </a:extLst>
          </p:cNvPr>
          <p:cNvSpPr txBox="1"/>
          <p:nvPr/>
        </p:nvSpPr>
        <p:spPr>
          <a:xfrm>
            <a:off x="8364277" y="6325800"/>
            <a:ext cx="298952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lumMod val="50000"/>
                  </a:srgbClr>
                </a:solidFill>
                <a:latin typeface="Avenir LT Std 35 Light"/>
              </a:rPr>
              <a:t>Verantwoordingsrapportages</a:t>
            </a:r>
            <a:endParaRPr kumimoji="0" lang="nl-NL" sz="1600" b="0" i="0" u="none" strike="noStrike" kern="1200" cap="none" spc="0" normalizeH="0" baseline="0" noProof="0" dirty="0">
              <a:ln>
                <a:noFill/>
              </a:ln>
              <a:solidFill>
                <a:srgbClr val="FFFFFF">
                  <a:lumMod val="50000"/>
                </a:srgbClr>
              </a:solidFill>
              <a:effectLst/>
              <a:uLnTx/>
              <a:uFillTx/>
              <a:latin typeface="Avenir LT Std 35 Light"/>
              <a:ea typeface="+mn-ea"/>
              <a:cs typeface="+mn-cs"/>
            </a:endParaRPr>
          </a:p>
        </p:txBody>
      </p:sp>
      <p:grpSp>
        <p:nvGrpSpPr>
          <p:cNvPr id="29" name="Group 86">
            <a:extLst>
              <a:ext uri="{FF2B5EF4-FFF2-40B4-BE49-F238E27FC236}">
                <a16:creationId xmlns:a16="http://schemas.microsoft.com/office/drawing/2014/main" id="{EE60E4D3-7E94-4DC4-BD64-C2305D60FD63}"/>
              </a:ext>
            </a:extLst>
          </p:cNvPr>
          <p:cNvGrpSpPr>
            <a:grpSpLocks noChangeAspect="1"/>
          </p:cNvGrpSpPr>
          <p:nvPr/>
        </p:nvGrpSpPr>
        <p:grpSpPr bwMode="auto">
          <a:xfrm>
            <a:off x="10604009" y="278914"/>
            <a:ext cx="541578" cy="542850"/>
            <a:chOff x="1370" y="1719"/>
            <a:chExt cx="426" cy="427"/>
          </a:xfrm>
          <a:solidFill>
            <a:schemeClr val="bg1">
              <a:lumMod val="85000"/>
            </a:schemeClr>
          </a:solidFill>
        </p:grpSpPr>
        <p:sp>
          <p:nvSpPr>
            <p:cNvPr id="30" name="Freeform 87">
              <a:extLst>
                <a:ext uri="{FF2B5EF4-FFF2-40B4-BE49-F238E27FC236}">
                  <a16:creationId xmlns:a16="http://schemas.microsoft.com/office/drawing/2014/main" id="{E7B5577B-14EA-466C-93D5-E082951718DD}"/>
                </a:ext>
              </a:extLst>
            </p:cNvPr>
            <p:cNvSpPr>
              <a:spLocks noEditPoints="1"/>
            </p:cNvSpPr>
            <p:nvPr/>
          </p:nvSpPr>
          <p:spPr bwMode="auto">
            <a:xfrm>
              <a:off x="137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1" y="12"/>
                    <a:pt x="12" y="20"/>
                    <a:pt x="12" y="30"/>
                  </a:cubicBezTo>
                  <a:cubicBezTo>
                    <a:pt x="12" y="258"/>
                    <a:pt x="12" y="258"/>
                    <a:pt x="12" y="258"/>
                  </a:cubicBezTo>
                  <a:cubicBezTo>
                    <a:pt x="12" y="268"/>
                    <a:pt x="21"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1" name="Freeform 88">
              <a:extLst>
                <a:ext uri="{FF2B5EF4-FFF2-40B4-BE49-F238E27FC236}">
                  <a16:creationId xmlns:a16="http://schemas.microsoft.com/office/drawing/2014/main" id="{5DE10DEC-FB32-486C-9404-E5DE43AF348F}"/>
                </a:ext>
              </a:extLst>
            </p:cNvPr>
            <p:cNvSpPr>
              <a:spLocks/>
            </p:cNvSpPr>
            <p:nvPr/>
          </p:nvSpPr>
          <p:spPr bwMode="auto">
            <a:xfrm>
              <a:off x="137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2" name="Oval 89">
              <a:extLst>
                <a:ext uri="{FF2B5EF4-FFF2-40B4-BE49-F238E27FC236}">
                  <a16:creationId xmlns:a16="http://schemas.microsoft.com/office/drawing/2014/main" id="{66467B99-561B-42A1-BD85-D26DF036368A}"/>
                </a:ext>
              </a:extLst>
            </p:cNvPr>
            <p:cNvSpPr>
              <a:spLocks noChangeArrowheads="1"/>
            </p:cNvSpPr>
            <p:nvPr/>
          </p:nvSpPr>
          <p:spPr bwMode="auto">
            <a:xfrm>
              <a:off x="1424"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3" name="Oval 90">
              <a:extLst>
                <a:ext uri="{FF2B5EF4-FFF2-40B4-BE49-F238E27FC236}">
                  <a16:creationId xmlns:a16="http://schemas.microsoft.com/office/drawing/2014/main" id="{1CE26A89-AF2E-4B86-8B9D-CE12B7738AC9}"/>
                </a:ext>
              </a:extLst>
            </p:cNvPr>
            <p:cNvSpPr>
              <a:spLocks noChangeArrowheads="1"/>
            </p:cNvSpPr>
            <p:nvPr/>
          </p:nvSpPr>
          <p:spPr bwMode="auto">
            <a:xfrm>
              <a:off x="1477"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4" name="Oval 91">
              <a:extLst>
                <a:ext uri="{FF2B5EF4-FFF2-40B4-BE49-F238E27FC236}">
                  <a16:creationId xmlns:a16="http://schemas.microsoft.com/office/drawing/2014/main" id="{6E8D96C9-B292-4D4A-ADF0-3BA47EEA30E5}"/>
                </a:ext>
              </a:extLst>
            </p:cNvPr>
            <p:cNvSpPr>
              <a:spLocks noChangeArrowheads="1"/>
            </p:cNvSpPr>
            <p:nvPr/>
          </p:nvSpPr>
          <p:spPr bwMode="auto">
            <a:xfrm>
              <a:off x="1530"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5" name="Freeform 92">
              <a:extLst>
                <a:ext uri="{FF2B5EF4-FFF2-40B4-BE49-F238E27FC236}">
                  <a16:creationId xmlns:a16="http://schemas.microsoft.com/office/drawing/2014/main" id="{DC2F1ADE-6F0F-4FE2-8898-CB05B4BE2DFB}"/>
                </a:ext>
              </a:extLst>
            </p:cNvPr>
            <p:cNvSpPr>
              <a:spLocks noEditPoints="1"/>
            </p:cNvSpPr>
            <p:nvPr/>
          </p:nvSpPr>
          <p:spPr bwMode="auto">
            <a:xfrm>
              <a:off x="1424" y="1844"/>
              <a:ext cx="319" cy="71"/>
            </a:xfrm>
            <a:custGeom>
              <a:avLst/>
              <a:gdLst>
                <a:gd name="T0" fmla="*/ 210 w 216"/>
                <a:gd name="T1" fmla="*/ 48 h 48"/>
                <a:gd name="T2" fmla="*/ 6 w 216"/>
                <a:gd name="T3" fmla="*/ 48 h 48"/>
                <a:gd name="T4" fmla="*/ 0 w 216"/>
                <a:gd name="T5" fmla="*/ 42 h 48"/>
                <a:gd name="T6" fmla="*/ 0 w 216"/>
                <a:gd name="T7" fmla="*/ 6 h 48"/>
                <a:gd name="T8" fmla="*/ 6 w 216"/>
                <a:gd name="T9" fmla="*/ 0 h 48"/>
                <a:gd name="T10" fmla="*/ 210 w 216"/>
                <a:gd name="T11" fmla="*/ 0 h 48"/>
                <a:gd name="T12" fmla="*/ 216 w 216"/>
                <a:gd name="T13" fmla="*/ 6 h 48"/>
                <a:gd name="T14" fmla="*/ 216 w 216"/>
                <a:gd name="T15" fmla="*/ 42 h 48"/>
                <a:gd name="T16" fmla="*/ 210 w 216"/>
                <a:gd name="T17" fmla="*/ 48 h 48"/>
                <a:gd name="T18" fmla="*/ 12 w 216"/>
                <a:gd name="T19" fmla="*/ 36 h 48"/>
                <a:gd name="T20" fmla="*/ 204 w 216"/>
                <a:gd name="T21" fmla="*/ 36 h 48"/>
                <a:gd name="T22" fmla="*/ 204 w 216"/>
                <a:gd name="T23" fmla="*/ 12 h 48"/>
                <a:gd name="T24" fmla="*/ 12 w 216"/>
                <a:gd name="T25" fmla="*/ 12 h 48"/>
                <a:gd name="T26" fmla="*/ 12 w 216"/>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48">
                  <a:moveTo>
                    <a:pt x="210" y="48"/>
                  </a:moveTo>
                  <a:cubicBezTo>
                    <a:pt x="6" y="48"/>
                    <a:pt x="6" y="48"/>
                    <a:pt x="6" y="48"/>
                  </a:cubicBezTo>
                  <a:cubicBezTo>
                    <a:pt x="3" y="48"/>
                    <a:pt x="0" y="45"/>
                    <a:pt x="0" y="42"/>
                  </a:cubicBezTo>
                  <a:cubicBezTo>
                    <a:pt x="0" y="6"/>
                    <a:pt x="0" y="6"/>
                    <a:pt x="0" y="6"/>
                  </a:cubicBezTo>
                  <a:cubicBezTo>
                    <a:pt x="0" y="3"/>
                    <a:pt x="3" y="0"/>
                    <a:pt x="6" y="0"/>
                  </a:cubicBezTo>
                  <a:cubicBezTo>
                    <a:pt x="210" y="0"/>
                    <a:pt x="210" y="0"/>
                    <a:pt x="210" y="0"/>
                  </a:cubicBezTo>
                  <a:cubicBezTo>
                    <a:pt x="214" y="0"/>
                    <a:pt x="216" y="3"/>
                    <a:pt x="216" y="6"/>
                  </a:cubicBezTo>
                  <a:cubicBezTo>
                    <a:pt x="216" y="42"/>
                    <a:pt x="216" y="42"/>
                    <a:pt x="216" y="42"/>
                  </a:cubicBezTo>
                  <a:cubicBezTo>
                    <a:pt x="216" y="45"/>
                    <a:pt x="214" y="48"/>
                    <a:pt x="210" y="48"/>
                  </a:cubicBezTo>
                  <a:close/>
                  <a:moveTo>
                    <a:pt x="12" y="36"/>
                  </a:moveTo>
                  <a:cubicBezTo>
                    <a:pt x="204" y="36"/>
                    <a:pt x="204" y="36"/>
                    <a:pt x="204" y="36"/>
                  </a:cubicBezTo>
                  <a:cubicBezTo>
                    <a:pt x="204" y="12"/>
                    <a:pt x="204" y="12"/>
                    <a:pt x="204"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6" name="Freeform 93">
              <a:extLst>
                <a:ext uri="{FF2B5EF4-FFF2-40B4-BE49-F238E27FC236}">
                  <a16:creationId xmlns:a16="http://schemas.microsoft.com/office/drawing/2014/main" id="{2225C608-222A-4901-B082-847EF39543CE}"/>
                </a:ext>
              </a:extLst>
            </p:cNvPr>
            <p:cNvSpPr>
              <a:spLocks noEditPoints="1"/>
            </p:cNvSpPr>
            <p:nvPr/>
          </p:nvSpPr>
          <p:spPr bwMode="auto">
            <a:xfrm>
              <a:off x="1424" y="1932"/>
              <a:ext cx="70" cy="160"/>
            </a:xfrm>
            <a:custGeom>
              <a:avLst/>
              <a:gdLst>
                <a:gd name="T0" fmla="*/ 42 w 48"/>
                <a:gd name="T1" fmla="*/ 108 h 108"/>
                <a:gd name="T2" fmla="*/ 6 w 48"/>
                <a:gd name="T3" fmla="*/ 108 h 108"/>
                <a:gd name="T4" fmla="*/ 0 w 48"/>
                <a:gd name="T5" fmla="*/ 102 h 108"/>
                <a:gd name="T6" fmla="*/ 0 w 48"/>
                <a:gd name="T7" fmla="*/ 6 h 108"/>
                <a:gd name="T8" fmla="*/ 6 w 48"/>
                <a:gd name="T9" fmla="*/ 0 h 108"/>
                <a:gd name="T10" fmla="*/ 42 w 48"/>
                <a:gd name="T11" fmla="*/ 0 h 108"/>
                <a:gd name="T12" fmla="*/ 48 w 48"/>
                <a:gd name="T13" fmla="*/ 6 h 108"/>
                <a:gd name="T14" fmla="*/ 48 w 48"/>
                <a:gd name="T15" fmla="*/ 102 h 108"/>
                <a:gd name="T16" fmla="*/ 42 w 48"/>
                <a:gd name="T17" fmla="*/ 108 h 108"/>
                <a:gd name="T18" fmla="*/ 12 w 48"/>
                <a:gd name="T19" fmla="*/ 96 h 108"/>
                <a:gd name="T20" fmla="*/ 36 w 48"/>
                <a:gd name="T21" fmla="*/ 96 h 108"/>
                <a:gd name="T22" fmla="*/ 36 w 48"/>
                <a:gd name="T23" fmla="*/ 12 h 108"/>
                <a:gd name="T24" fmla="*/ 12 w 48"/>
                <a:gd name="T25" fmla="*/ 12 h 108"/>
                <a:gd name="T26" fmla="*/ 12 w 48"/>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08">
                  <a:moveTo>
                    <a:pt x="42" y="108"/>
                  </a:moveTo>
                  <a:cubicBezTo>
                    <a:pt x="6" y="108"/>
                    <a:pt x="6" y="108"/>
                    <a:pt x="6" y="108"/>
                  </a:cubicBezTo>
                  <a:cubicBezTo>
                    <a:pt x="3" y="108"/>
                    <a:pt x="0" y="105"/>
                    <a:pt x="0" y="102"/>
                  </a:cubicBezTo>
                  <a:cubicBezTo>
                    <a:pt x="0" y="6"/>
                    <a:pt x="0" y="6"/>
                    <a:pt x="0" y="6"/>
                  </a:cubicBezTo>
                  <a:cubicBezTo>
                    <a:pt x="0" y="3"/>
                    <a:pt x="3" y="0"/>
                    <a:pt x="6" y="0"/>
                  </a:cubicBezTo>
                  <a:cubicBezTo>
                    <a:pt x="42" y="0"/>
                    <a:pt x="42" y="0"/>
                    <a:pt x="42" y="0"/>
                  </a:cubicBezTo>
                  <a:cubicBezTo>
                    <a:pt x="46" y="0"/>
                    <a:pt x="48" y="3"/>
                    <a:pt x="48" y="6"/>
                  </a:cubicBezTo>
                  <a:cubicBezTo>
                    <a:pt x="48" y="102"/>
                    <a:pt x="48" y="102"/>
                    <a:pt x="48" y="102"/>
                  </a:cubicBezTo>
                  <a:cubicBezTo>
                    <a:pt x="48" y="105"/>
                    <a:pt x="46" y="108"/>
                    <a:pt x="42" y="108"/>
                  </a:cubicBezTo>
                  <a:close/>
                  <a:moveTo>
                    <a:pt x="12" y="96"/>
                  </a:moveTo>
                  <a:cubicBezTo>
                    <a:pt x="36" y="96"/>
                    <a:pt x="36" y="96"/>
                    <a:pt x="36" y="96"/>
                  </a:cubicBezTo>
                  <a:cubicBezTo>
                    <a:pt x="36" y="12"/>
                    <a:pt x="36" y="12"/>
                    <a:pt x="36"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7" name="Freeform 94">
              <a:extLst>
                <a:ext uri="{FF2B5EF4-FFF2-40B4-BE49-F238E27FC236}">
                  <a16:creationId xmlns:a16="http://schemas.microsoft.com/office/drawing/2014/main" id="{40FD0FC0-3963-431F-9C8C-FDCF97D10D11}"/>
                </a:ext>
              </a:extLst>
            </p:cNvPr>
            <p:cNvSpPr>
              <a:spLocks noEditPoints="1"/>
            </p:cNvSpPr>
            <p:nvPr/>
          </p:nvSpPr>
          <p:spPr bwMode="auto">
            <a:xfrm>
              <a:off x="1530" y="1932"/>
              <a:ext cx="213" cy="71"/>
            </a:xfrm>
            <a:custGeom>
              <a:avLst/>
              <a:gdLst>
                <a:gd name="T0" fmla="*/ 138 w 144"/>
                <a:gd name="T1" fmla="*/ 48 h 48"/>
                <a:gd name="T2" fmla="*/ 6 w 144"/>
                <a:gd name="T3" fmla="*/ 48 h 48"/>
                <a:gd name="T4" fmla="*/ 0 w 144"/>
                <a:gd name="T5" fmla="*/ 42 h 48"/>
                <a:gd name="T6" fmla="*/ 0 w 144"/>
                <a:gd name="T7" fmla="*/ 6 h 48"/>
                <a:gd name="T8" fmla="*/ 6 w 144"/>
                <a:gd name="T9" fmla="*/ 0 h 48"/>
                <a:gd name="T10" fmla="*/ 138 w 144"/>
                <a:gd name="T11" fmla="*/ 0 h 48"/>
                <a:gd name="T12" fmla="*/ 144 w 144"/>
                <a:gd name="T13" fmla="*/ 6 h 48"/>
                <a:gd name="T14" fmla="*/ 144 w 144"/>
                <a:gd name="T15" fmla="*/ 42 h 48"/>
                <a:gd name="T16" fmla="*/ 138 w 144"/>
                <a:gd name="T17" fmla="*/ 48 h 48"/>
                <a:gd name="T18" fmla="*/ 12 w 144"/>
                <a:gd name="T19" fmla="*/ 36 h 48"/>
                <a:gd name="T20" fmla="*/ 132 w 144"/>
                <a:gd name="T21" fmla="*/ 36 h 48"/>
                <a:gd name="T22" fmla="*/ 132 w 144"/>
                <a:gd name="T23" fmla="*/ 12 h 48"/>
                <a:gd name="T24" fmla="*/ 12 w 144"/>
                <a:gd name="T25" fmla="*/ 12 h 48"/>
                <a:gd name="T26" fmla="*/ 12 w 144"/>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48">
                  <a:moveTo>
                    <a:pt x="138" y="48"/>
                  </a:moveTo>
                  <a:cubicBezTo>
                    <a:pt x="6" y="48"/>
                    <a:pt x="6" y="48"/>
                    <a:pt x="6" y="48"/>
                  </a:cubicBezTo>
                  <a:cubicBezTo>
                    <a:pt x="3" y="48"/>
                    <a:pt x="0" y="45"/>
                    <a:pt x="0" y="42"/>
                  </a:cubicBezTo>
                  <a:cubicBezTo>
                    <a:pt x="0" y="6"/>
                    <a:pt x="0" y="6"/>
                    <a:pt x="0" y="6"/>
                  </a:cubicBezTo>
                  <a:cubicBezTo>
                    <a:pt x="0" y="3"/>
                    <a:pt x="3" y="0"/>
                    <a:pt x="6" y="0"/>
                  </a:cubicBezTo>
                  <a:cubicBezTo>
                    <a:pt x="138" y="0"/>
                    <a:pt x="138" y="0"/>
                    <a:pt x="138" y="0"/>
                  </a:cubicBezTo>
                  <a:cubicBezTo>
                    <a:pt x="142" y="0"/>
                    <a:pt x="144" y="3"/>
                    <a:pt x="144" y="6"/>
                  </a:cubicBezTo>
                  <a:cubicBezTo>
                    <a:pt x="144" y="42"/>
                    <a:pt x="144" y="42"/>
                    <a:pt x="144" y="42"/>
                  </a:cubicBezTo>
                  <a:cubicBezTo>
                    <a:pt x="144" y="45"/>
                    <a:pt x="142" y="48"/>
                    <a:pt x="138" y="48"/>
                  </a:cubicBezTo>
                  <a:close/>
                  <a:moveTo>
                    <a:pt x="12" y="36"/>
                  </a:moveTo>
                  <a:cubicBezTo>
                    <a:pt x="132" y="36"/>
                    <a:pt x="132" y="36"/>
                    <a:pt x="132" y="36"/>
                  </a:cubicBezTo>
                  <a:cubicBezTo>
                    <a:pt x="132" y="12"/>
                    <a:pt x="132" y="12"/>
                    <a:pt x="132"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38" name="Freeform 95">
              <a:extLst>
                <a:ext uri="{FF2B5EF4-FFF2-40B4-BE49-F238E27FC236}">
                  <a16:creationId xmlns:a16="http://schemas.microsoft.com/office/drawing/2014/main" id="{70D77023-7BCC-4825-90F8-6F62E098F4D7}"/>
                </a:ext>
              </a:extLst>
            </p:cNvPr>
            <p:cNvSpPr>
              <a:spLocks noEditPoints="1"/>
            </p:cNvSpPr>
            <p:nvPr/>
          </p:nvSpPr>
          <p:spPr bwMode="auto">
            <a:xfrm>
              <a:off x="1530" y="2021"/>
              <a:ext cx="213" cy="71"/>
            </a:xfrm>
            <a:custGeom>
              <a:avLst/>
              <a:gdLst>
                <a:gd name="T0" fmla="*/ 138 w 144"/>
                <a:gd name="T1" fmla="*/ 48 h 48"/>
                <a:gd name="T2" fmla="*/ 6 w 144"/>
                <a:gd name="T3" fmla="*/ 48 h 48"/>
                <a:gd name="T4" fmla="*/ 0 w 144"/>
                <a:gd name="T5" fmla="*/ 42 h 48"/>
                <a:gd name="T6" fmla="*/ 0 w 144"/>
                <a:gd name="T7" fmla="*/ 6 h 48"/>
                <a:gd name="T8" fmla="*/ 6 w 144"/>
                <a:gd name="T9" fmla="*/ 0 h 48"/>
                <a:gd name="T10" fmla="*/ 138 w 144"/>
                <a:gd name="T11" fmla="*/ 0 h 48"/>
                <a:gd name="T12" fmla="*/ 144 w 144"/>
                <a:gd name="T13" fmla="*/ 6 h 48"/>
                <a:gd name="T14" fmla="*/ 144 w 144"/>
                <a:gd name="T15" fmla="*/ 42 h 48"/>
                <a:gd name="T16" fmla="*/ 138 w 144"/>
                <a:gd name="T17" fmla="*/ 48 h 48"/>
                <a:gd name="T18" fmla="*/ 12 w 144"/>
                <a:gd name="T19" fmla="*/ 36 h 48"/>
                <a:gd name="T20" fmla="*/ 132 w 144"/>
                <a:gd name="T21" fmla="*/ 36 h 48"/>
                <a:gd name="T22" fmla="*/ 132 w 144"/>
                <a:gd name="T23" fmla="*/ 12 h 48"/>
                <a:gd name="T24" fmla="*/ 12 w 144"/>
                <a:gd name="T25" fmla="*/ 12 h 48"/>
                <a:gd name="T26" fmla="*/ 12 w 144"/>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48">
                  <a:moveTo>
                    <a:pt x="138" y="48"/>
                  </a:moveTo>
                  <a:cubicBezTo>
                    <a:pt x="6" y="48"/>
                    <a:pt x="6" y="48"/>
                    <a:pt x="6" y="48"/>
                  </a:cubicBezTo>
                  <a:cubicBezTo>
                    <a:pt x="3" y="48"/>
                    <a:pt x="0" y="45"/>
                    <a:pt x="0" y="42"/>
                  </a:cubicBezTo>
                  <a:cubicBezTo>
                    <a:pt x="0" y="6"/>
                    <a:pt x="0" y="6"/>
                    <a:pt x="0" y="6"/>
                  </a:cubicBezTo>
                  <a:cubicBezTo>
                    <a:pt x="0" y="3"/>
                    <a:pt x="3" y="0"/>
                    <a:pt x="6" y="0"/>
                  </a:cubicBezTo>
                  <a:cubicBezTo>
                    <a:pt x="138" y="0"/>
                    <a:pt x="138" y="0"/>
                    <a:pt x="138" y="0"/>
                  </a:cubicBezTo>
                  <a:cubicBezTo>
                    <a:pt x="142" y="0"/>
                    <a:pt x="144" y="3"/>
                    <a:pt x="144" y="6"/>
                  </a:cubicBezTo>
                  <a:cubicBezTo>
                    <a:pt x="144" y="42"/>
                    <a:pt x="144" y="42"/>
                    <a:pt x="144" y="42"/>
                  </a:cubicBezTo>
                  <a:cubicBezTo>
                    <a:pt x="144" y="45"/>
                    <a:pt x="142" y="48"/>
                    <a:pt x="138" y="48"/>
                  </a:cubicBezTo>
                  <a:close/>
                  <a:moveTo>
                    <a:pt x="12" y="36"/>
                  </a:moveTo>
                  <a:cubicBezTo>
                    <a:pt x="132" y="36"/>
                    <a:pt x="132" y="36"/>
                    <a:pt x="132" y="36"/>
                  </a:cubicBezTo>
                  <a:cubicBezTo>
                    <a:pt x="132" y="12"/>
                    <a:pt x="132" y="12"/>
                    <a:pt x="132"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39" name="Group 223">
            <a:extLst>
              <a:ext uri="{FF2B5EF4-FFF2-40B4-BE49-F238E27FC236}">
                <a16:creationId xmlns:a16="http://schemas.microsoft.com/office/drawing/2014/main" id="{D30E3C64-E93A-4F17-81CE-F72D9A86D0AD}"/>
              </a:ext>
            </a:extLst>
          </p:cNvPr>
          <p:cNvGrpSpPr>
            <a:grpSpLocks noChangeAspect="1"/>
          </p:cNvGrpSpPr>
          <p:nvPr/>
        </p:nvGrpSpPr>
        <p:grpSpPr bwMode="auto">
          <a:xfrm>
            <a:off x="11352440" y="310724"/>
            <a:ext cx="544120" cy="542850"/>
            <a:chOff x="5505" y="2992"/>
            <a:chExt cx="428" cy="427"/>
          </a:xfrm>
          <a:solidFill>
            <a:schemeClr val="bg1">
              <a:lumMod val="85000"/>
            </a:schemeClr>
          </a:solidFill>
        </p:grpSpPr>
        <p:sp>
          <p:nvSpPr>
            <p:cNvPr id="40" name="Freeform 224">
              <a:extLst>
                <a:ext uri="{FF2B5EF4-FFF2-40B4-BE49-F238E27FC236}">
                  <a16:creationId xmlns:a16="http://schemas.microsoft.com/office/drawing/2014/main" id="{783BF3A3-A323-4B8A-A828-3503232CAEAE}"/>
                </a:ext>
              </a:extLst>
            </p:cNvPr>
            <p:cNvSpPr>
              <a:spLocks/>
            </p:cNvSpPr>
            <p:nvPr/>
          </p:nvSpPr>
          <p:spPr bwMode="auto">
            <a:xfrm>
              <a:off x="5505" y="3063"/>
              <a:ext cx="373" cy="18"/>
            </a:xfrm>
            <a:custGeom>
              <a:avLst/>
              <a:gdLst>
                <a:gd name="T0" fmla="*/ 246 w 252"/>
                <a:gd name="T1" fmla="*/ 12 h 12"/>
                <a:gd name="T2" fmla="*/ 6 w 252"/>
                <a:gd name="T3" fmla="*/ 12 h 12"/>
                <a:gd name="T4" fmla="*/ 0 w 252"/>
                <a:gd name="T5" fmla="*/ 6 h 12"/>
                <a:gd name="T6" fmla="*/ 6 w 252"/>
                <a:gd name="T7" fmla="*/ 0 h 12"/>
                <a:gd name="T8" fmla="*/ 246 w 252"/>
                <a:gd name="T9" fmla="*/ 0 h 12"/>
                <a:gd name="T10" fmla="*/ 252 w 252"/>
                <a:gd name="T11" fmla="*/ 6 h 12"/>
                <a:gd name="T12" fmla="*/ 246 w 25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52" h="12">
                  <a:moveTo>
                    <a:pt x="246" y="12"/>
                  </a:moveTo>
                  <a:cubicBezTo>
                    <a:pt x="6" y="12"/>
                    <a:pt x="6" y="12"/>
                    <a:pt x="6" y="12"/>
                  </a:cubicBezTo>
                  <a:cubicBezTo>
                    <a:pt x="3" y="12"/>
                    <a:pt x="0" y="9"/>
                    <a:pt x="0" y="6"/>
                  </a:cubicBezTo>
                  <a:cubicBezTo>
                    <a:pt x="0" y="3"/>
                    <a:pt x="3" y="0"/>
                    <a:pt x="6" y="0"/>
                  </a:cubicBezTo>
                  <a:cubicBezTo>
                    <a:pt x="246" y="0"/>
                    <a:pt x="246" y="0"/>
                    <a:pt x="246" y="0"/>
                  </a:cubicBezTo>
                  <a:cubicBezTo>
                    <a:pt x="249" y="0"/>
                    <a:pt x="252" y="3"/>
                    <a:pt x="252" y="6"/>
                  </a:cubicBezTo>
                  <a:cubicBezTo>
                    <a:pt x="252" y="9"/>
                    <a:pt x="249" y="12"/>
                    <a:pt x="24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1" name="Oval 225">
              <a:extLst>
                <a:ext uri="{FF2B5EF4-FFF2-40B4-BE49-F238E27FC236}">
                  <a16:creationId xmlns:a16="http://schemas.microsoft.com/office/drawing/2014/main" id="{9B641F19-01E2-40E3-946D-87547E5F8CB9}"/>
                </a:ext>
              </a:extLst>
            </p:cNvPr>
            <p:cNvSpPr>
              <a:spLocks noChangeArrowheads="1"/>
            </p:cNvSpPr>
            <p:nvPr/>
          </p:nvSpPr>
          <p:spPr bwMode="auto">
            <a:xfrm>
              <a:off x="5559" y="3028"/>
              <a:ext cx="17"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2" name="Oval 226">
              <a:extLst>
                <a:ext uri="{FF2B5EF4-FFF2-40B4-BE49-F238E27FC236}">
                  <a16:creationId xmlns:a16="http://schemas.microsoft.com/office/drawing/2014/main" id="{4C7C3ABA-F3E7-48F1-B5D8-A2FAD78666C9}"/>
                </a:ext>
              </a:extLst>
            </p:cNvPr>
            <p:cNvSpPr>
              <a:spLocks noChangeArrowheads="1"/>
            </p:cNvSpPr>
            <p:nvPr/>
          </p:nvSpPr>
          <p:spPr bwMode="auto">
            <a:xfrm>
              <a:off x="5594" y="3028"/>
              <a:ext cx="18"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3" name="Oval 227">
              <a:extLst>
                <a:ext uri="{FF2B5EF4-FFF2-40B4-BE49-F238E27FC236}">
                  <a16:creationId xmlns:a16="http://schemas.microsoft.com/office/drawing/2014/main" id="{B6CBC204-DB04-43FD-9626-6D18A7E30CCD}"/>
                </a:ext>
              </a:extLst>
            </p:cNvPr>
            <p:cNvSpPr>
              <a:spLocks noChangeArrowheads="1"/>
            </p:cNvSpPr>
            <p:nvPr/>
          </p:nvSpPr>
          <p:spPr bwMode="auto">
            <a:xfrm>
              <a:off x="5630" y="3028"/>
              <a:ext cx="17"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4" name="Freeform 228">
              <a:extLst>
                <a:ext uri="{FF2B5EF4-FFF2-40B4-BE49-F238E27FC236}">
                  <a16:creationId xmlns:a16="http://schemas.microsoft.com/office/drawing/2014/main" id="{ACF9B7DA-A835-4068-BF80-82F7DF148EFB}"/>
                </a:ext>
              </a:extLst>
            </p:cNvPr>
            <p:cNvSpPr>
              <a:spLocks/>
            </p:cNvSpPr>
            <p:nvPr/>
          </p:nvSpPr>
          <p:spPr bwMode="auto">
            <a:xfrm>
              <a:off x="5505" y="2992"/>
              <a:ext cx="373" cy="302"/>
            </a:xfrm>
            <a:custGeom>
              <a:avLst/>
              <a:gdLst>
                <a:gd name="T0" fmla="*/ 114 w 252"/>
                <a:gd name="T1" fmla="*/ 204 h 204"/>
                <a:gd name="T2" fmla="*/ 30 w 252"/>
                <a:gd name="T3" fmla="*/ 204 h 204"/>
                <a:gd name="T4" fmla="*/ 0 w 252"/>
                <a:gd name="T5" fmla="*/ 174 h 204"/>
                <a:gd name="T6" fmla="*/ 0 w 252"/>
                <a:gd name="T7" fmla="*/ 30 h 204"/>
                <a:gd name="T8" fmla="*/ 30 w 252"/>
                <a:gd name="T9" fmla="*/ 0 h 204"/>
                <a:gd name="T10" fmla="*/ 222 w 252"/>
                <a:gd name="T11" fmla="*/ 0 h 204"/>
                <a:gd name="T12" fmla="*/ 252 w 252"/>
                <a:gd name="T13" fmla="*/ 30 h 204"/>
                <a:gd name="T14" fmla="*/ 252 w 252"/>
                <a:gd name="T15" fmla="*/ 126 h 204"/>
                <a:gd name="T16" fmla="*/ 246 w 252"/>
                <a:gd name="T17" fmla="*/ 132 h 204"/>
                <a:gd name="T18" fmla="*/ 240 w 252"/>
                <a:gd name="T19" fmla="*/ 126 h 204"/>
                <a:gd name="T20" fmla="*/ 240 w 252"/>
                <a:gd name="T21" fmla="*/ 30 h 204"/>
                <a:gd name="T22" fmla="*/ 222 w 252"/>
                <a:gd name="T23" fmla="*/ 12 h 204"/>
                <a:gd name="T24" fmla="*/ 30 w 252"/>
                <a:gd name="T25" fmla="*/ 12 h 204"/>
                <a:gd name="T26" fmla="*/ 12 w 252"/>
                <a:gd name="T27" fmla="*/ 30 h 204"/>
                <a:gd name="T28" fmla="*/ 12 w 252"/>
                <a:gd name="T29" fmla="*/ 174 h 204"/>
                <a:gd name="T30" fmla="*/ 30 w 252"/>
                <a:gd name="T31" fmla="*/ 192 h 204"/>
                <a:gd name="T32" fmla="*/ 114 w 252"/>
                <a:gd name="T33" fmla="*/ 192 h 204"/>
                <a:gd name="T34" fmla="*/ 120 w 252"/>
                <a:gd name="T35" fmla="*/ 198 h 204"/>
                <a:gd name="T36" fmla="*/ 114 w 252"/>
                <a:gd name="T37"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04">
                  <a:moveTo>
                    <a:pt x="114" y="204"/>
                  </a:moveTo>
                  <a:cubicBezTo>
                    <a:pt x="30" y="204"/>
                    <a:pt x="30" y="204"/>
                    <a:pt x="30" y="204"/>
                  </a:cubicBezTo>
                  <a:cubicBezTo>
                    <a:pt x="13" y="204"/>
                    <a:pt x="0" y="191"/>
                    <a:pt x="0" y="174"/>
                  </a:cubicBezTo>
                  <a:cubicBezTo>
                    <a:pt x="0" y="30"/>
                    <a:pt x="0" y="30"/>
                    <a:pt x="0" y="30"/>
                  </a:cubicBezTo>
                  <a:cubicBezTo>
                    <a:pt x="0" y="13"/>
                    <a:pt x="13" y="0"/>
                    <a:pt x="30" y="0"/>
                  </a:cubicBezTo>
                  <a:cubicBezTo>
                    <a:pt x="222" y="0"/>
                    <a:pt x="222" y="0"/>
                    <a:pt x="222" y="0"/>
                  </a:cubicBezTo>
                  <a:cubicBezTo>
                    <a:pt x="238" y="0"/>
                    <a:pt x="252" y="13"/>
                    <a:pt x="252" y="30"/>
                  </a:cubicBezTo>
                  <a:cubicBezTo>
                    <a:pt x="252" y="126"/>
                    <a:pt x="252" y="126"/>
                    <a:pt x="252" y="126"/>
                  </a:cubicBezTo>
                  <a:cubicBezTo>
                    <a:pt x="252" y="129"/>
                    <a:pt x="249" y="132"/>
                    <a:pt x="246" y="132"/>
                  </a:cubicBezTo>
                  <a:cubicBezTo>
                    <a:pt x="243" y="132"/>
                    <a:pt x="240" y="129"/>
                    <a:pt x="240" y="126"/>
                  </a:cubicBezTo>
                  <a:cubicBezTo>
                    <a:pt x="240" y="30"/>
                    <a:pt x="240" y="30"/>
                    <a:pt x="240" y="30"/>
                  </a:cubicBezTo>
                  <a:cubicBezTo>
                    <a:pt x="240" y="20"/>
                    <a:pt x="232" y="12"/>
                    <a:pt x="222" y="12"/>
                  </a:cubicBezTo>
                  <a:cubicBezTo>
                    <a:pt x="30" y="12"/>
                    <a:pt x="30" y="12"/>
                    <a:pt x="30" y="12"/>
                  </a:cubicBezTo>
                  <a:cubicBezTo>
                    <a:pt x="20" y="12"/>
                    <a:pt x="12" y="20"/>
                    <a:pt x="12" y="30"/>
                  </a:cubicBezTo>
                  <a:cubicBezTo>
                    <a:pt x="12" y="174"/>
                    <a:pt x="12" y="174"/>
                    <a:pt x="12" y="174"/>
                  </a:cubicBezTo>
                  <a:cubicBezTo>
                    <a:pt x="12" y="184"/>
                    <a:pt x="20" y="192"/>
                    <a:pt x="30" y="192"/>
                  </a:cubicBezTo>
                  <a:cubicBezTo>
                    <a:pt x="114" y="192"/>
                    <a:pt x="114" y="192"/>
                    <a:pt x="114" y="192"/>
                  </a:cubicBezTo>
                  <a:cubicBezTo>
                    <a:pt x="117" y="192"/>
                    <a:pt x="120" y="195"/>
                    <a:pt x="120" y="198"/>
                  </a:cubicBezTo>
                  <a:cubicBezTo>
                    <a:pt x="120" y="201"/>
                    <a:pt x="117" y="204"/>
                    <a:pt x="114" y="2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5" name="Freeform 229">
              <a:extLst>
                <a:ext uri="{FF2B5EF4-FFF2-40B4-BE49-F238E27FC236}">
                  <a16:creationId xmlns:a16="http://schemas.microsoft.com/office/drawing/2014/main" id="{E793ED9C-B69F-402A-B685-2C8933D26B50}"/>
                </a:ext>
              </a:extLst>
            </p:cNvPr>
            <p:cNvSpPr>
              <a:spLocks noEditPoints="1"/>
            </p:cNvSpPr>
            <p:nvPr/>
          </p:nvSpPr>
          <p:spPr bwMode="auto">
            <a:xfrm>
              <a:off x="5717" y="3205"/>
              <a:ext cx="216" cy="214"/>
            </a:xfrm>
            <a:custGeom>
              <a:avLst/>
              <a:gdLst>
                <a:gd name="T0" fmla="*/ 55 w 146"/>
                <a:gd name="T1" fmla="*/ 144 h 144"/>
                <a:gd name="T2" fmla="*/ 49 w 146"/>
                <a:gd name="T3" fmla="*/ 127 h 144"/>
                <a:gd name="T4" fmla="*/ 27 w 146"/>
                <a:gd name="T5" fmla="*/ 126 h 144"/>
                <a:gd name="T6" fmla="*/ 1 w 146"/>
                <a:gd name="T7" fmla="*/ 92 h 144"/>
                <a:gd name="T8" fmla="*/ 13 w 146"/>
                <a:gd name="T9" fmla="*/ 79 h 144"/>
                <a:gd name="T10" fmla="*/ 13 w 146"/>
                <a:gd name="T11" fmla="*/ 65 h 144"/>
                <a:gd name="T12" fmla="*/ 1 w 146"/>
                <a:gd name="T13" fmla="*/ 52 h 144"/>
                <a:gd name="T14" fmla="*/ 28 w 146"/>
                <a:gd name="T15" fmla="*/ 18 h 144"/>
                <a:gd name="T16" fmla="*/ 49 w 146"/>
                <a:gd name="T17" fmla="*/ 17 h 144"/>
                <a:gd name="T18" fmla="*/ 55 w 146"/>
                <a:gd name="T19" fmla="*/ 0 h 144"/>
                <a:gd name="T20" fmla="*/ 97 w 146"/>
                <a:gd name="T21" fmla="*/ 6 h 144"/>
                <a:gd name="T22" fmla="*/ 108 w 146"/>
                <a:gd name="T23" fmla="*/ 24 h 144"/>
                <a:gd name="T24" fmla="*/ 122 w 146"/>
                <a:gd name="T25" fmla="*/ 18 h 144"/>
                <a:gd name="T26" fmla="*/ 144 w 146"/>
                <a:gd name="T27" fmla="*/ 52 h 144"/>
                <a:gd name="T28" fmla="*/ 132 w 146"/>
                <a:gd name="T29" fmla="*/ 65 h 144"/>
                <a:gd name="T30" fmla="*/ 132 w 146"/>
                <a:gd name="T31" fmla="*/ 79 h 144"/>
                <a:gd name="T32" fmla="*/ 144 w 146"/>
                <a:gd name="T33" fmla="*/ 92 h 144"/>
                <a:gd name="T34" fmla="*/ 122 w 146"/>
                <a:gd name="T35" fmla="*/ 126 h 144"/>
                <a:gd name="T36" fmla="*/ 108 w 146"/>
                <a:gd name="T37" fmla="*/ 120 h 144"/>
                <a:gd name="T38" fmla="*/ 97 w 146"/>
                <a:gd name="T39" fmla="*/ 138 h 144"/>
                <a:gd name="T40" fmla="*/ 61 w 146"/>
                <a:gd name="T41" fmla="*/ 132 h 144"/>
                <a:gd name="T42" fmla="*/ 85 w 146"/>
                <a:gd name="T43" fmla="*/ 123 h 144"/>
                <a:gd name="T44" fmla="*/ 104 w 146"/>
                <a:gd name="T45" fmla="*/ 109 h 144"/>
                <a:gd name="T46" fmla="*/ 119 w 146"/>
                <a:gd name="T47" fmla="*/ 112 h 144"/>
                <a:gd name="T48" fmla="*/ 123 w 146"/>
                <a:gd name="T49" fmla="*/ 87 h 144"/>
                <a:gd name="T50" fmla="*/ 121 w 146"/>
                <a:gd name="T51" fmla="*/ 72 h 144"/>
                <a:gd name="T52" fmla="*/ 123 w 146"/>
                <a:gd name="T53" fmla="*/ 57 h 144"/>
                <a:gd name="T54" fmla="*/ 119 w 146"/>
                <a:gd name="T55" fmla="*/ 32 h 144"/>
                <a:gd name="T56" fmla="*/ 104 w 146"/>
                <a:gd name="T57" fmla="*/ 36 h 144"/>
                <a:gd name="T58" fmla="*/ 85 w 146"/>
                <a:gd name="T59" fmla="*/ 21 h 144"/>
                <a:gd name="T60" fmla="*/ 61 w 146"/>
                <a:gd name="T61" fmla="*/ 12 h 144"/>
                <a:gd name="T62" fmla="*/ 57 w 146"/>
                <a:gd name="T63" fmla="*/ 27 h 144"/>
                <a:gd name="T64" fmla="*/ 35 w 146"/>
                <a:gd name="T65" fmla="*/ 36 h 144"/>
                <a:gd name="T66" fmla="*/ 15 w 146"/>
                <a:gd name="T67" fmla="*/ 52 h 144"/>
                <a:gd name="T68" fmla="*/ 26 w 146"/>
                <a:gd name="T69" fmla="*/ 63 h 144"/>
                <a:gd name="T70" fmla="*/ 25 w 146"/>
                <a:gd name="T71" fmla="*/ 81 h 144"/>
                <a:gd name="T72" fmla="*/ 15 w 146"/>
                <a:gd name="T73" fmla="*/ 92 h 144"/>
                <a:gd name="T74" fmla="*/ 35 w 146"/>
                <a:gd name="T75" fmla="*/ 108 h 144"/>
                <a:gd name="T76" fmla="*/ 57 w 146"/>
                <a:gd name="T77" fmla="*/ 117 h 144"/>
                <a:gd name="T78" fmla="*/ 61 w 146"/>
                <a:gd name="T79" fmla="*/ 13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6" h="144">
                  <a:moveTo>
                    <a:pt x="91" y="144"/>
                  </a:moveTo>
                  <a:cubicBezTo>
                    <a:pt x="55" y="144"/>
                    <a:pt x="55" y="144"/>
                    <a:pt x="55" y="144"/>
                  </a:cubicBezTo>
                  <a:cubicBezTo>
                    <a:pt x="52" y="144"/>
                    <a:pt x="49" y="141"/>
                    <a:pt x="49" y="138"/>
                  </a:cubicBezTo>
                  <a:cubicBezTo>
                    <a:pt x="49" y="127"/>
                    <a:pt x="49" y="127"/>
                    <a:pt x="49" y="127"/>
                  </a:cubicBezTo>
                  <a:cubicBezTo>
                    <a:pt x="45" y="125"/>
                    <a:pt x="41" y="123"/>
                    <a:pt x="37" y="120"/>
                  </a:cubicBezTo>
                  <a:cubicBezTo>
                    <a:pt x="27" y="126"/>
                    <a:pt x="27" y="126"/>
                    <a:pt x="27" y="126"/>
                  </a:cubicBezTo>
                  <a:cubicBezTo>
                    <a:pt x="25" y="127"/>
                    <a:pt x="21" y="126"/>
                    <a:pt x="19" y="124"/>
                  </a:cubicBezTo>
                  <a:cubicBezTo>
                    <a:pt x="1" y="92"/>
                    <a:pt x="1" y="92"/>
                    <a:pt x="1" y="92"/>
                  </a:cubicBezTo>
                  <a:cubicBezTo>
                    <a:pt x="0" y="90"/>
                    <a:pt x="1" y="86"/>
                    <a:pt x="3" y="84"/>
                  </a:cubicBezTo>
                  <a:cubicBezTo>
                    <a:pt x="13" y="79"/>
                    <a:pt x="13" y="79"/>
                    <a:pt x="13" y="79"/>
                  </a:cubicBezTo>
                  <a:cubicBezTo>
                    <a:pt x="13" y="76"/>
                    <a:pt x="13" y="74"/>
                    <a:pt x="13" y="72"/>
                  </a:cubicBezTo>
                  <a:cubicBezTo>
                    <a:pt x="13" y="70"/>
                    <a:pt x="13" y="68"/>
                    <a:pt x="13" y="65"/>
                  </a:cubicBezTo>
                  <a:cubicBezTo>
                    <a:pt x="4" y="60"/>
                    <a:pt x="4" y="60"/>
                    <a:pt x="4" y="60"/>
                  </a:cubicBezTo>
                  <a:cubicBezTo>
                    <a:pt x="1" y="58"/>
                    <a:pt x="0" y="54"/>
                    <a:pt x="1" y="52"/>
                  </a:cubicBezTo>
                  <a:cubicBezTo>
                    <a:pt x="19" y="20"/>
                    <a:pt x="19" y="20"/>
                    <a:pt x="19" y="20"/>
                  </a:cubicBezTo>
                  <a:cubicBezTo>
                    <a:pt x="21" y="18"/>
                    <a:pt x="25" y="17"/>
                    <a:pt x="28" y="18"/>
                  </a:cubicBezTo>
                  <a:cubicBezTo>
                    <a:pt x="37" y="24"/>
                    <a:pt x="37" y="24"/>
                    <a:pt x="37" y="24"/>
                  </a:cubicBezTo>
                  <a:cubicBezTo>
                    <a:pt x="41" y="21"/>
                    <a:pt x="45" y="19"/>
                    <a:pt x="49" y="17"/>
                  </a:cubicBezTo>
                  <a:cubicBezTo>
                    <a:pt x="49" y="6"/>
                    <a:pt x="49" y="6"/>
                    <a:pt x="49" y="6"/>
                  </a:cubicBezTo>
                  <a:cubicBezTo>
                    <a:pt x="49" y="3"/>
                    <a:pt x="52" y="0"/>
                    <a:pt x="55" y="0"/>
                  </a:cubicBezTo>
                  <a:cubicBezTo>
                    <a:pt x="91" y="0"/>
                    <a:pt x="91" y="0"/>
                    <a:pt x="91" y="0"/>
                  </a:cubicBezTo>
                  <a:cubicBezTo>
                    <a:pt x="94" y="0"/>
                    <a:pt x="97" y="3"/>
                    <a:pt x="97" y="6"/>
                  </a:cubicBezTo>
                  <a:cubicBezTo>
                    <a:pt x="97" y="17"/>
                    <a:pt x="97" y="17"/>
                    <a:pt x="97" y="17"/>
                  </a:cubicBezTo>
                  <a:cubicBezTo>
                    <a:pt x="101" y="19"/>
                    <a:pt x="105" y="21"/>
                    <a:pt x="108" y="24"/>
                  </a:cubicBezTo>
                  <a:cubicBezTo>
                    <a:pt x="118" y="18"/>
                    <a:pt x="118" y="18"/>
                    <a:pt x="118" y="18"/>
                  </a:cubicBezTo>
                  <a:cubicBezTo>
                    <a:pt x="119" y="17"/>
                    <a:pt x="121" y="17"/>
                    <a:pt x="122" y="18"/>
                  </a:cubicBezTo>
                  <a:cubicBezTo>
                    <a:pt x="124" y="18"/>
                    <a:pt x="125" y="19"/>
                    <a:pt x="126" y="20"/>
                  </a:cubicBezTo>
                  <a:cubicBezTo>
                    <a:pt x="144" y="52"/>
                    <a:pt x="144" y="52"/>
                    <a:pt x="144" y="52"/>
                  </a:cubicBezTo>
                  <a:cubicBezTo>
                    <a:pt x="146" y="54"/>
                    <a:pt x="145" y="58"/>
                    <a:pt x="142" y="60"/>
                  </a:cubicBezTo>
                  <a:cubicBezTo>
                    <a:pt x="132" y="65"/>
                    <a:pt x="132" y="65"/>
                    <a:pt x="132" y="65"/>
                  </a:cubicBezTo>
                  <a:cubicBezTo>
                    <a:pt x="133" y="68"/>
                    <a:pt x="133" y="70"/>
                    <a:pt x="133" y="72"/>
                  </a:cubicBezTo>
                  <a:cubicBezTo>
                    <a:pt x="133" y="74"/>
                    <a:pt x="133" y="76"/>
                    <a:pt x="132" y="79"/>
                  </a:cubicBezTo>
                  <a:cubicBezTo>
                    <a:pt x="142" y="84"/>
                    <a:pt x="142" y="84"/>
                    <a:pt x="142" y="84"/>
                  </a:cubicBezTo>
                  <a:cubicBezTo>
                    <a:pt x="145" y="86"/>
                    <a:pt x="146" y="90"/>
                    <a:pt x="144" y="92"/>
                  </a:cubicBezTo>
                  <a:cubicBezTo>
                    <a:pt x="126" y="124"/>
                    <a:pt x="126" y="124"/>
                    <a:pt x="126" y="124"/>
                  </a:cubicBezTo>
                  <a:cubicBezTo>
                    <a:pt x="125" y="125"/>
                    <a:pt x="124" y="126"/>
                    <a:pt x="122" y="126"/>
                  </a:cubicBezTo>
                  <a:cubicBezTo>
                    <a:pt x="121" y="127"/>
                    <a:pt x="119" y="127"/>
                    <a:pt x="118" y="126"/>
                  </a:cubicBezTo>
                  <a:cubicBezTo>
                    <a:pt x="108" y="120"/>
                    <a:pt x="108" y="120"/>
                    <a:pt x="108" y="120"/>
                  </a:cubicBezTo>
                  <a:cubicBezTo>
                    <a:pt x="105" y="123"/>
                    <a:pt x="101" y="125"/>
                    <a:pt x="97" y="127"/>
                  </a:cubicBezTo>
                  <a:cubicBezTo>
                    <a:pt x="97" y="138"/>
                    <a:pt x="97" y="138"/>
                    <a:pt x="97" y="138"/>
                  </a:cubicBezTo>
                  <a:cubicBezTo>
                    <a:pt x="97" y="141"/>
                    <a:pt x="94" y="144"/>
                    <a:pt x="91" y="144"/>
                  </a:cubicBezTo>
                  <a:close/>
                  <a:moveTo>
                    <a:pt x="61" y="132"/>
                  </a:moveTo>
                  <a:cubicBezTo>
                    <a:pt x="85" y="132"/>
                    <a:pt x="85" y="132"/>
                    <a:pt x="85" y="132"/>
                  </a:cubicBezTo>
                  <a:cubicBezTo>
                    <a:pt x="85" y="123"/>
                    <a:pt x="85" y="123"/>
                    <a:pt x="85" y="123"/>
                  </a:cubicBezTo>
                  <a:cubicBezTo>
                    <a:pt x="85" y="120"/>
                    <a:pt x="86" y="118"/>
                    <a:pt x="89" y="117"/>
                  </a:cubicBezTo>
                  <a:cubicBezTo>
                    <a:pt x="94" y="115"/>
                    <a:pt x="100" y="112"/>
                    <a:pt x="104" y="109"/>
                  </a:cubicBezTo>
                  <a:cubicBezTo>
                    <a:pt x="106" y="107"/>
                    <a:pt x="109" y="107"/>
                    <a:pt x="111" y="108"/>
                  </a:cubicBezTo>
                  <a:cubicBezTo>
                    <a:pt x="119" y="112"/>
                    <a:pt x="119" y="112"/>
                    <a:pt x="119" y="112"/>
                  </a:cubicBezTo>
                  <a:cubicBezTo>
                    <a:pt x="131" y="92"/>
                    <a:pt x="131" y="92"/>
                    <a:pt x="131" y="92"/>
                  </a:cubicBezTo>
                  <a:cubicBezTo>
                    <a:pt x="123" y="87"/>
                    <a:pt x="123" y="87"/>
                    <a:pt x="123" y="87"/>
                  </a:cubicBezTo>
                  <a:cubicBezTo>
                    <a:pt x="121" y="86"/>
                    <a:pt x="119" y="83"/>
                    <a:pt x="120" y="81"/>
                  </a:cubicBezTo>
                  <a:cubicBezTo>
                    <a:pt x="120" y="78"/>
                    <a:pt x="121" y="75"/>
                    <a:pt x="121" y="72"/>
                  </a:cubicBezTo>
                  <a:cubicBezTo>
                    <a:pt x="121" y="69"/>
                    <a:pt x="120" y="66"/>
                    <a:pt x="120" y="63"/>
                  </a:cubicBezTo>
                  <a:cubicBezTo>
                    <a:pt x="119" y="61"/>
                    <a:pt x="121" y="58"/>
                    <a:pt x="123" y="57"/>
                  </a:cubicBezTo>
                  <a:cubicBezTo>
                    <a:pt x="131" y="52"/>
                    <a:pt x="131" y="52"/>
                    <a:pt x="131" y="52"/>
                  </a:cubicBezTo>
                  <a:cubicBezTo>
                    <a:pt x="119" y="32"/>
                    <a:pt x="119" y="32"/>
                    <a:pt x="119" y="32"/>
                  </a:cubicBezTo>
                  <a:cubicBezTo>
                    <a:pt x="111" y="36"/>
                    <a:pt x="111" y="36"/>
                    <a:pt x="111" y="36"/>
                  </a:cubicBezTo>
                  <a:cubicBezTo>
                    <a:pt x="109" y="37"/>
                    <a:pt x="106" y="37"/>
                    <a:pt x="104" y="36"/>
                  </a:cubicBezTo>
                  <a:cubicBezTo>
                    <a:pt x="100" y="32"/>
                    <a:pt x="94" y="29"/>
                    <a:pt x="89" y="27"/>
                  </a:cubicBezTo>
                  <a:cubicBezTo>
                    <a:pt x="86" y="26"/>
                    <a:pt x="85" y="24"/>
                    <a:pt x="85" y="21"/>
                  </a:cubicBezTo>
                  <a:cubicBezTo>
                    <a:pt x="85" y="12"/>
                    <a:pt x="85" y="12"/>
                    <a:pt x="85" y="12"/>
                  </a:cubicBezTo>
                  <a:cubicBezTo>
                    <a:pt x="61" y="12"/>
                    <a:pt x="61" y="12"/>
                    <a:pt x="61" y="12"/>
                  </a:cubicBezTo>
                  <a:cubicBezTo>
                    <a:pt x="61" y="21"/>
                    <a:pt x="61" y="21"/>
                    <a:pt x="61" y="21"/>
                  </a:cubicBezTo>
                  <a:cubicBezTo>
                    <a:pt x="61" y="24"/>
                    <a:pt x="59" y="26"/>
                    <a:pt x="57" y="27"/>
                  </a:cubicBezTo>
                  <a:cubicBezTo>
                    <a:pt x="51" y="29"/>
                    <a:pt x="46" y="32"/>
                    <a:pt x="42" y="36"/>
                  </a:cubicBezTo>
                  <a:cubicBezTo>
                    <a:pt x="40" y="37"/>
                    <a:pt x="37" y="37"/>
                    <a:pt x="35" y="36"/>
                  </a:cubicBezTo>
                  <a:cubicBezTo>
                    <a:pt x="27" y="32"/>
                    <a:pt x="27" y="32"/>
                    <a:pt x="27" y="32"/>
                  </a:cubicBezTo>
                  <a:cubicBezTo>
                    <a:pt x="15" y="52"/>
                    <a:pt x="15" y="52"/>
                    <a:pt x="15" y="52"/>
                  </a:cubicBezTo>
                  <a:cubicBezTo>
                    <a:pt x="23" y="57"/>
                    <a:pt x="23" y="57"/>
                    <a:pt x="23" y="57"/>
                  </a:cubicBezTo>
                  <a:cubicBezTo>
                    <a:pt x="25" y="58"/>
                    <a:pt x="26" y="61"/>
                    <a:pt x="26" y="63"/>
                  </a:cubicBezTo>
                  <a:cubicBezTo>
                    <a:pt x="25" y="66"/>
                    <a:pt x="25" y="69"/>
                    <a:pt x="25" y="72"/>
                  </a:cubicBezTo>
                  <a:cubicBezTo>
                    <a:pt x="25" y="75"/>
                    <a:pt x="25" y="78"/>
                    <a:pt x="25" y="81"/>
                  </a:cubicBezTo>
                  <a:cubicBezTo>
                    <a:pt x="26" y="83"/>
                    <a:pt x="25" y="86"/>
                    <a:pt x="23" y="87"/>
                  </a:cubicBezTo>
                  <a:cubicBezTo>
                    <a:pt x="15" y="92"/>
                    <a:pt x="15" y="92"/>
                    <a:pt x="15" y="92"/>
                  </a:cubicBezTo>
                  <a:cubicBezTo>
                    <a:pt x="27" y="112"/>
                    <a:pt x="27" y="112"/>
                    <a:pt x="27" y="112"/>
                  </a:cubicBezTo>
                  <a:cubicBezTo>
                    <a:pt x="35" y="108"/>
                    <a:pt x="35" y="108"/>
                    <a:pt x="35" y="108"/>
                  </a:cubicBezTo>
                  <a:cubicBezTo>
                    <a:pt x="37" y="107"/>
                    <a:pt x="40" y="107"/>
                    <a:pt x="42" y="109"/>
                  </a:cubicBezTo>
                  <a:cubicBezTo>
                    <a:pt x="46" y="112"/>
                    <a:pt x="51" y="115"/>
                    <a:pt x="57" y="117"/>
                  </a:cubicBezTo>
                  <a:cubicBezTo>
                    <a:pt x="59" y="118"/>
                    <a:pt x="61" y="120"/>
                    <a:pt x="61" y="123"/>
                  </a:cubicBezTo>
                  <a:lnTo>
                    <a:pt x="61"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6" name="Freeform 230">
              <a:extLst>
                <a:ext uri="{FF2B5EF4-FFF2-40B4-BE49-F238E27FC236}">
                  <a16:creationId xmlns:a16="http://schemas.microsoft.com/office/drawing/2014/main" id="{D5B06480-DC66-45D4-8E57-4AE3A22D1DB0}"/>
                </a:ext>
              </a:extLst>
            </p:cNvPr>
            <p:cNvSpPr>
              <a:spLocks noEditPoints="1"/>
            </p:cNvSpPr>
            <p:nvPr/>
          </p:nvSpPr>
          <p:spPr bwMode="auto">
            <a:xfrm>
              <a:off x="5781" y="3268"/>
              <a:ext cx="88" cy="88"/>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7"/>
                    <a:pt x="0" y="30"/>
                  </a:cubicBezTo>
                  <a:cubicBezTo>
                    <a:pt x="0" y="13"/>
                    <a:pt x="13" y="0"/>
                    <a:pt x="30" y="0"/>
                  </a:cubicBezTo>
                  <a:cubicBezTo>
                    <a:pt x="46" y="0"/>
                    <a:pt x="60" y="13"/>
                    <a:pt x="60" y="30"/>
                  </a:cubicBezTo>
                  <a:cubicBezTo>
                    <a:pt x="60" y="47"/>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47" name="Group 199">
            <a:extLst>
              <a:ext uri="{FF2B5EF4-FFF2-40B4-BE49-F238E27FC236}">
                <a16:creationId xmlns:a16="http://schemas.microsoft.com/office/drawing/2014/main" id="{11DE9202-778F-49CB-967C-37EA6D1BEB29}"/>
              </a:ext>
            </a:extLst>
          </p:cNvPr>
          <p:cNvGrpSpPr>
            <a:grpSpLocks noChangeAspect="1"/>
          </p:cNvGrpSpPr>
          <p:nvPr/>
        </p:nvGrpSpPr>
        <p:grpSpPr bwMode="auto">
          <a:xfrm>
            <a:off x="2683661" y="5825870"/>
            <a:ext cx="542850" cy="497084"/>
            <a:chOff x="3435" y="3010"/>
            <a:chExt cx="427" cy="391"/>
          </a:xfrm>
          <a:solidFill>
            <a:schemeClr val="bg1">
              <a:lumMod val="50000"/>
            </a:schemeClr>
          </a:solidFill>
        </p:grpSpPr>
        <p:sp>
          <p:nvSpPr>
            <p:cNvPr id="48" name="Freeform 200">
              <a:extLst>
                <a:ext uri="{FF2B5EF4-FFF2-40B4-BE49-F238E27FC236}">
                  <a16:creationId xmlns:a16="http://schemas.microsoft.com/office/drawing/2014/main" id="{37F2D04F-CDAF-45BD-8E7D-D18CAA1622D8}"/>
                </a:ext>
              </a:extLst>
            </p:cNvPr>
            <p:cNvSpPr>
              <a:spLocks noEditPoints="1"/>
            </p:cNvSpPr>
            <p:nvPr/>
          </p:nvSpPr>
          <p:spPr bwMode="auto">
            <a:xfrm>
              <a:off x="3435" y="3010"/>
              <a:ext cx="427" cy="391"/>
            </a:xfrm>
            <a:custGeom>
              <a:avLst/>
              <a:gdLst>
                <a:gd name="T0" fmla="*/ 258 w 288"/>
                <a:gd name="T1" fmla="*/ 264 h 264"/>
                <a:gd name="T2" fmla="*/ 30 w 288"/>
                <a:gd name="T3" fmla="*/ 264 h 264"/>
                <a:gd name="T4" fmla="*/ 0 w 288"/>
                <a:gd name="T5" fmla="*/ 234 h 264"/>
                <a:gd name="T6" fmla="*/ 0 w 288"/>
                <a:gd name="T7" fmla="*/ 30 h 264"/>
                <a:gd name="T8" fmla="*/ 30 w 288"/>
                <a:gd name="T9" fmla="*/ 0 h 264"/>
                <a:gd name="T10" fmla="*/ 258 w 288"/>
                <a:gd name="T11" fmla="*/ 0 h 264"/>
                <a:gd name="T12" fmla="*/ 288 w 288"/>
                <a:gd name="T13" fmla="*/ 30 h 264"/>
                <a:gd name="T14" fmla="*/ 288 w 288"/>
                <a:gd name="T15" fmla="*/ 234 h 264"/>
                <a:gd name="T16" fmla="*/ 258 w 288"/>
                <a:gd name="T17" fmla="*/ 264 h 264"/>
                <a:gd name="T18" fmla="*/ 30 w 288"/>
                <a:gd name="T19" fmla="*/ 12 h 264"/>
                <a:gd name="T20" fmla="*/ 12 w 288"/>
                <a:gd name="T21" fmla="*/ 30 h 264"/>
                <a:gd name="T22" fmla="*/ 12 w 288"/>
                <a:gd name="T23" fmla="*/ 234 h 264"/>
                <a:gd name="T24" fmla="*/ 30 w 288"/>
                <a:gd name="T25" fmla="*/ 252 h 264"/>
                <a:gd name="T26" fmla="*/ 258 w 288"/>
                <a:gd name="T27" fmla="*/ 252 h 264"/>
                <a:gd name="T28" fmla="*/ 276 w 288"/>
                <a:gd name="T29" fmla="*/ 234 h 264"/>
                <a:gd name="T30" fmla="*/ 276 w 288"/>
                <a:gd name="T31" fmla="*/ 30 h 264"/>
                <a:gd name="T32" fmla="*/ 258 w 288"/>
                <a:gd name="T33" fmla="*/ 12 h 264"/>
                <a:gd name="T34" fmla="*/ 30 w 288"/>
                <a:gd name="T35" fmla="*/ 1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64">
                  <a:moveTo>
                    <a:pt x="258" y="264"/>
                  </a:moveTo>
                  <a:cubicBezTo>
                    <a:pt x="30" y="264"/>
                    <a:pt x="30" y="264"/>
                    <a:pt x="30" y="264"/>
                  </a:cubicBezTo>
                  <a:cubicBezTo>
                    <a:pt x="14" y="264"/>
                    <a:pt x="0" y="251"/>
                    <a:pt x="0" y="234"/>
                  </a:cubicBezTo>
                  <a:cubicBezTo>
                    <a:pt x="0" y="30"/>
                    <a:pt x="0" y="30"/>
                    <a:pt x="0" y="30"/>
                  </a:cubicBezTo>
                  <a:cubicBezTo>
                    <a:pt x="0" y="13"/>
                    <a:pt x="14" y="0"/>
                    <a:pt x="30" y="0"/>
                  </a:cubicBezTo>
                  <a:cubicBezTo>
                    <a:pt x="258" y="0"/>
                    <a:pt x="258" y="0"/>
                    <a:pt x="258" y="0"/>
                  </a:cubicBezTo>
                  <a:cubicBezTo>
                    <a:pt x="275" y="0"/>
                    <a:pt x="288" y="13"/>
                    <a:pt x="288" y="30"/>
                  </a:cubicBezTo>
                  <a:cubicBezTo>
                    <a:pt x="288" y="234"/>
                    <a:pt x="288" y="234"/>
                    <a:pt x="288" y="234"/>
                  </a:cubicBezTo>
                  <a:cubicBezTo>
                    <a:pt x="288" y="251"/>
                    <a:pt x="275" y="264"/>
                    <a:pt x="258" y="264"/>
                  </a:cubicBezTo>
                  <a:close/>
                  <a:moveTo>
                    <a:pt x="30" y="12"/>
                  </a:moveTo>
                  <a:cubicBezTo>
                    <a:pt x="21" y="12"/>
                    <a:pt x="12" y="20"/>
                    <a:pt x="12" y="30"/>
                  </a:cubicBezTo>
                  <a:cubicBezTo>
                    <a:pt x="12" y="234"/>
                    <a:pt x="12" y="234"/>
                    <a:pt x="12" y="234"/>
                  </a:cubicBezTo>
                  <a:cubicBezTo>
                    <a:pt x="12" y="244"/>
                    <a:pt x="21" y="252"/>
                    <a:pt x="30" y="252"/>
                  </a:cubicBezTo>
                  <a:cubicBezTo>
                    <a:pt x="258" y="252"/>
                    <a:pt x="258" y="252"/>
                    <a:pt x="258" y="252"/>
                  </a:cubicBezTo>
                  <a:cubicBezTo>
                    <a:pt x="268" y="252"/>
                    <a:pt x="276" y="244"/>
                    <a:pt x="276" y="234"/>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49" name="Freeform 201">
              <a:extLst>
                <a:ext uri="{FF2B5EF4-FFF2-40B4-BE49-F238E27FC236}">
                  <a16:creationId xmlns:a16="http://schemas.microsoft.com/office/drawing/2014/main" id="{D085D197-345D-49C0-A94C-17EF0434AAF4}"/>
                </a:ext>
              </a:extLst>
            </p:cNvPr>
            <p:cNvSpPr>
              <a:spLocks/>
            </p:cNvSpPr>
            <p:nvPr/>
          </p:nvSpPr>
          <p:spPr bwMode="auto">
            <a:xfrm>
              <a:off x="3435" y="3099"/>
              <a:ext cx="427"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0" name="Oval 202">
              <a:extLst>
                <a:ext uri="{FF2B5EF4-FFF2-40B4-BE49-F238E27FC236}">
                  <a16:creationId xmlns:a16="http://schemas.microsoft.com/office/drawing/2014/main" id="{63460BFD-1B23-4D93-8863-B30A4DAF42D7}"/>
                </a:ext>
              </a:extLst>
            </p:cNvPr>
            <p:cNvSpPr>
              <a:spLocks noChangeArrowheads="1"/>
            </p:cNvSpPr>
            <p:nvPr/>
          </p:nvSpPr>
          <p:spPr bwMode="auto">
            <a:xfrm>
              <a:off x="3489" y="3046"/>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1" name="Oval 203">
              <a:extLst>
                <a:ext uri="{FF2B5EF4-FFF2-40B4-BE49-F238E27FC236}">
                  <a16:creationId xmlns:a16="http://schemas.microsoft.com/office/drawing/2014/main" id="{F83AB71C-D1E1-487B-B3F7-4C14316F49A4}"/>
                </a:ext>
              </a:extLst>
            </p:cNvPr>
            <p:cNvSpPr>
              <a:spLocks noChangeArrowheads="1"/>
            </p:cNvSpPr>
            <p:nvPr/>
          </p:nvSpPr>
          <p:spPr bwMode="auto">
            <a:xfrm>
              <a:off x="3542"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2" name="Oval 204">
              <a:extLst>
                <a:ext uri="{FF2B5EF4-FFF2-40B4-BE49-F238E27FC236}">
                  <a16:creationId xmlns:a16="http://schemas.microsoft.com/office/drawing/2014/main" id="{0BDA3B66-6E02-4FE0-9499-B99E12AE450F}"/>
                </a:ext>
              </a:extLst>
            </p:cNvPr>
            <p:cNvSpPr>
              <a:spLocks noChangeArrowheads="1"/>
            </p:cNvSpPr>
            <p:nvPr/>
          </p:nvSpPr>
          <p:spPr bwMode="auto">
            <a:xfrm>
              <a:off x="3595"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3" name="Freeform 205">
              <a:extLst>
                <a:ext uri="{FF2B5EF4-FFF2-40B4-BE49-F238E27FC236}">
                  <a16:creationId xmlns:a16="http://schemas.microsoft.com/office/drawing/2014/main" id="{8BECE3A4-FB4E-4B39-B86D-727BE19F9D49}"/>
                </a:ext>
              </a:extLst>
            </p:cNvPr>
            <p:cNvSpPr>
              <a:spLocks noEditPoints="1"/>
            </p:cNvSpPr>
            <p:nvPr/>
          </p:nvSpPr>
          <p:spPr bwMode="auto">
            <a:xfrm>
              <a:off x="3480" y="3152"/>
              <a:ext cx="195"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30"/>
                    <a:pt x="30" y="0"/>
                    <a:pt x="66" y="0"/>
                  </a:cubicBezTo>
                  <a:cubicBezTo>
                    <a:pt x="103" y="0"/>
                    <a:pt x="132" y="30"/>
                    <a:pt x="132" y="66"/>
                  </a:cubicBezTo>
                  <a:cubicBezTo>
                    <a:pt x="132" y="102"/>
                    <a:pt x="103" y="132"/>
                    <a:pt x="66" y="132"/>
                  </a:cubicBezTo>
                  <a:close/>
                  <a:moveTo>
                    <a:pt x="66" y="12"/>
                  </a:moveTo>
                  <a:cubicBezTo>
                    <a:pt x="37" y="12"/>
                    <a:pt x="12" y="36"/>
                    <a:pt x="12" y="66"/>
                  </a:cubicBezTo>
                  <a:cubicBezTo>
                    <a:pt x="12" y="96"/>
                    <a:pt x="37" y="120"/>
                    <a:pt x="66" y="120"/>
                  </a:cubicBezTo>
                  <a:cubicBezTo>
                    <a:pt x="96" y="120"/>
                    <a:pt x="120" y="96"/>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4" name="Freeform 206">
              <a:extLst>
                <a:ext uri="{FF2B5EF4-FFF2-40B4-BE49-F238E27FC236}">
                  <a16:creationId xmlns:a16="http://schemas.microsoft.com/office/drawing/2014/main" id="{2D34D35E-0C77-448B-B285-3AE0147DB937}"/>
                </a:ext>
              </a:extLst>
            </p:cNvPr>
            <p:cNvSpPr>
              <a:spLocks/>
            </p:cNvSpPr>
            <p:nvPr/>
          </p:nvSpPr>
          <p:spPr bwMode="auto">
            <a:xfrm>
              <a:off x="3569" y="3167"/>
              <a:ext cx="77" cy="160"/>
            </a:xfrm>
            <a:custGeom>
              <a:avLst/>
              <a:gdLst>
                <a:gd name="T0" fmla="*/ 45 w 52"/>
                <a:gd name="T1" fmla="*/ 108 h 108"/>
                <a:gd name="T2" fmla="*/ 40 w 52"/>
                <a:gd name="T3" fmla="*/ 106 h 108"/>
                <a:gd name="T4" fmla="*/ 2 w 52"/>
                <a:gd name="T5" fmla="*/ 60 h 108"/>
                <a:gd name="T6" fmla="*/ 1 w 52"/>
                <a:gd name="T7" fmla="*/ 53 h 108"/>
                <a:gd name="T8" fmla="*/ 35 w 52"/>
                <a:gd name="T9" fmla="*/ 3 h 108"/>
                <a:gd name="T10" fmla="*/ 44 w 52"/>
                <a:gd name="T11" fmla="*/ 2 h 108"/>
                <a:gd name="T12" fmla="*/ 45 w 52"/>
                <a:gd name="T13" fmla="*/ 10 h 108"/>
                <a:gd name="T14" fmla="*/ 14 w 52"/>
                <a:gd name="T15" fmla="*/ 56 h 108"/>
                <a:gd name="T16" fmla="*/ 50 w 52"/>
                <a:gd name="T17" fmla="*/ 98 h 108"/>
                <a:gd name="T18" fmla="*/ 49 w 52"/>
                <a:gd name="T19" fmla="*/ 107 h 108"/>
                <a:gd name="T20" fmla="*/ 45 w 52"/>
                <a:gd name="T2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108">
                  <a:moveTo>
                    <a:pt x="45" y="108"/>
                  </a:moveTo>
                  <a:cubicBezTo>
                    <a:pt x="43" y="108"/>
                    <a:pt x="41" y="107"/>
                    <a:pt x="40" y="106"/>
                  </a:cubicBezTo>
                  <a:cubicBezTo>
                    <a:pt x="2" y="60"/>
                    <a:pt x="2" y="60"/>
                    <a:pt x="2" y="60"/>
                  </a:cubicBezTo>
                  <a:cubicBezTo>
                    <a:pt x="0" y="58"/>
                    <a:pt x="0" y="55"/>
                    <a:pt x="1" y="53"/>
                  </a:cubicBezTo>
                  <a:cubicBezTo>
                    <a:pt x="35" y="3"/>
                    <a:pt x="35" y="3"/>
                    <a:pt x="35" y="3"/>
                  </a:cubicBezTo>
                  <a:cubicBezTo>
                    <a:pt x="37" y="0"/>
                    <a:pt x="41" y="0"/>
                    <a:pt x="44" y="2"/>
                  </a:cubicBezTo>
                  <a:cubicBezTo>
                    <a:pt x="46" y="3"/>
                    <a:pt x="47" y="7"/>
                    <a:pt x="45" y="10"/>
                  </a:cubicBezTo>
                  <a:cubicBezTo>
                    <a:pt x="14" y="56"/>
                    <a:pt x="14" y="56"/>
                    <a:pt x="14" y="56"/>
                  </a:cubicBezTo>
                  <a:cubicBezTo>
                    <a:pt x="50" y="98"/>
                    <a:pt x="50" y="98"/>
                    <a:pt x="50" y="98"/>
                  </a:cubicBezTo>
                  <a:cubicBezTo>
                    <a:pt x="52" y="101"/>
                    <a:pt x="51" y="105"/>
                    <a:pt x="49" y="107"/>
                  </a:cubicBezTo>
                  <a:cubicBezTo>
                    <a:pt x="48" y="108"/>
                    <a:pt x="46" y="108"/>
                    <a:pt x="45"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5" name="Freeform 207">
              <a:extLst>
                <a:ext uri="{FF2B5EF4-FFF2-40B4-BE49-F238E27FC236}">
                  <a16:creationId xmlns:a16="http://schemas.microsoft.com/office/drawing/2014/main" id="{A64EFDAB-CAA4-47D5-A0DB-159D4C41CB01}"/>
                </a:ext>
              </a:extLst>
            </p:cNvPr>
            <p:cNvSpPr>
              <a:spLocks/>
            </p:cNvSpPr>
            <p:nvPr/>
          </p:nvSpPr>
          <p:spPr bwMode="auto">
            <a:xfrm>
              <a:off x="3480" y="3241"/>
              <a:ext cx="106"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9"/>
                    <a:pt x="0" y="6"/>
                  </a:cubicBezTo>
                  <a:cubicBezTo>
                    <a:pt x="0" y="3"/>
                    <a:pt x="3" y="0"/>
                    <a:pt x="6" y="0"/>
                  </a:cubicBezTo>
                  <a:cubicBezTo>
                    <a:pt x="66" y="0"/>
                    <a:pt x="66" y="0"/>
                    <a:pt x="66" y="0"/>
                  </a:cubicBezTo>
                  <a:cubicBezTo>
                    <a:pt x="70" y="0"/>
                    <a:pt x="72" y="3"/>
                    <a:pt x="72" y="6"/>
                  </a:cubicBezTo>
                  <a:cubicBezTo>
                    <a:pt x="72" y="9"/>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6" name="Rectangle 208">
              <a:extLst>
                <a:ext uri="{FF2B5EF4-FFF2-40B4-BE49-F238E27FC236}">
                  <a16:creationId xmlns:a16="http://schemas.microsoft.com/office/drawing/2014/main" id="{A78C8441-4CA4-4BD3-A973-11BEA409F9BD}"/>
                </a:ext>
              </a:extLst>
            </p:cNvPr>
            <p:cNvSpPr>
              <a:spLocks noChangeArrowheads="1"/>
            </p:cNvSpPr>
            <p:nvPr/>
          </p:nvSpPr>
          <p:spPr bwMode="auto">
            <a:xfrm>
              <a:off x="3702" y="3170"/>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7" name="Rectangle 209">
              <a:extLst>
                <a:ext uri="{FF2B5EF4-FFF2-40B4-BE49-F238E27FC236}">
                  <a16:creationId xmlns:a16="http://schemas.microsoft.com/office/drawing/2014/main" id="{BF2E2C65-2FF0-4F19-ADFF-6FF9FF1544E5}"/>
                </a:ext>
              </a:extLst>
            </p:cNvPr>
            <p:cNvSpPr>
              <a:spLocks noChangeArrowheads="1"/>
            </p:cNvSpPr>
            <p:nvPr/>
          </p:nvSpPr>
          <p:spPr bwMode="auto">
            <a:xfrm>
              <a:off x="3702" y="3223"/>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8" name="Rectangle 210">
              <a:extLst>
                <a:ext uri="{FF2B5EF4-FFF2-40B4-BE49-F238E27FC236}">
                  <a16:creationId xmlns:a16="http://schemas.microsoft.com/office/drawing/2014/main" id="{421CC111-6992-43B6-BF2D-AB4A8BAD046A}"/>
                </a:ext>
              </a:extLst>
            </p:cNvPr>
            <p:cNvSpPr>
              <a:spLocks noChangeArrowheads="1"/>
            </p:cNvSpPr>
            <p:nvPr/>
          </p:nvSpPr>
          <p:spPr bwMode="auto">
            <a:xfrm>
              <a:off x="3702" y="3276"/>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59" name="Group 97">
            <a:extLst>
              <a:ext uri="{FF2B5EF4-FFF2-40B4-BE49-F238E27FC236}">
                <a16:creationId xmlns:a16="http://schemas.microsoft.com/office/drawing/2014/main" id="{5C762954-655B-47BE-8564-F52BEA669150}"/>
              </a:ext>
            </a:extLst>
          </p:cNvPr>
          <p:cNvGrpSpPr>
            <a:grpSpLocks noChangeAspect="1"/>
          </p:cNvGrpSpPr>
          <p:nvPr/>
        </p:nvGrpSpPr>
        <p:grpSpPr bwMode="auto">
          <a:xfrm>
            <a:off x="9685858" y="5842427"/>
            <a:ext cx="463972" cy="463970"/>
            <a:chOff x="354" y="437"/>
            <a:chExt cx="427" cy="427"/>
          </a:xfrm>
          <a:solidFill>
            <a:schemeClr val="bg1">
              <a:lumMod val="50000"/>
            </a:schemeClr>
          </a:solidFill>
        </p:grpSpPr>
        <p:sp>
          <p:nvSpPr>
            <p:cNvPr id="60" name="Freeform 98">
              <a:extLst>
                <a:ext uri="{FF2B5EF4-FFF2-40B4-BE49-F238E27FC236}">
                  <a16:creationId xmlns:a16="http://schemas.microsoft.com/office/drawing/2014/main" id="{292565B1-57E3-410A-A390-2E23697B10A0}"/>
                </a:ext>
              </a:extLst>
            </p:cNvPr>
            <p:cNvSpPr>
              <a:spLocks noEditPoints="1"/>
            </p:cNvSpPr>
            <p:nvPr/>
          </p:nvSpPr>
          <p:spPr bwMode="auto">
            <a:xfrm>
              <a:off x="354" y="437"/>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3" y="108"/>
                    <a:pt x="0" y="84"/>
                    <a:pt x="0" y="54"/>
                  </a:cubicBezTo>
                  <a:cubicBezTo>
                    <a:pt x="0" y="24"/>
                    <a:pt x="53" y="0"/>
                    <a:pt x="120" y="0"/>
                  </a:cubicBezTo>
                  <a:cubicBezTo>
                    <a:pt x="188" y="0"/>
                    <a:pt x="240" y="24"/>
                    <a:pt x="240" y="54"/>
                  </a:cubicBezTo>
                  <a:cubicBezTo>
                    <a:pt x="240" y="84"/>
                    <a:pt x="188" y="108"/>
                    <a:pt x="120" y="108"/>
                  </a:cubicBezTo>
                  <a:close/>
                  <a:moveTo>
                    <a:pt x="120" y="12"/>
                  </a:moveTo>
                  <a:cubicBezTo>
                    <a:pt x="57" y="12"/>
                    <a:pt x="12" y="34"/>
                    <a:pt x="12" y="54"/>
                  </a:cubicBezTo>
                  <a:cubicBezTo>
                    <a:pt x="12" y="74"/>
                    <a:pt x="57" y="96"/>
                    <a:pt x="120" y="96"/>
                  </a:cubicBezTo>
                  <a:cubicBezTo>
                    <a:pt x="184" y="96"/>
                    <a:pt x="228" y="74"/>
                    <a:pt x="228" y="54"/>
                  </a:cubicBezTo>
                  <a:cubicBezTo>
                    <a:pt x="228" y="34"/>
                    <a:pt x="184"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1" name="Freeform 99">
              <a:extLst>
                <a:ext uri="{FF2B5EF4-FFF2-40B4-BE49-F238E27FC236}">
                  <a16:creationId xmlns:a16="http://schemas.microsoft.com/office/drawing/2014/main" id="{B608ED13-F7F6-49D3-A7C0-12143CCBCA75}"/>
                </a:ext>
              </a:extLst>
            </p:cNvPr>
            <p:cNvSpPr>
              <a:spLocks/>
            </p:cNvSpPr>
            <p:nvPr/>
          </p:nvSpPr>
          <p:spPr bwMode="auto">
            <a:xfrm>
              <a:off x="354" y="579"/>
              <a:ext cx="187" cy="89"/>
            </a:xfrm>
            <a:custGeom>
              <a:avLst/>
              <a:gdLst>
                <a:gd name="T0" fmla="*/ 120 w 126"/>
                <a:gd name="T1" fmla="*/ 60 h 60"/>
                <a:gd name="T2" fmla="*/ 0 w 126"/>
                <a:gd name="T3" fmla="*/ 6 h 60"/>
                <a:gd name="T4" fmla="*/ 6 w 126"/>
                <a:gd name="T5" fmla="*/ 0 h 60"/>
                <a:gd name="T6" fmla="*/ 12 w 126"/>
                <a:gd name="T7" fmla="*/ 6 h 60"/>
                <a:gd name="T8" fmla="*/ 120 w 126"/>
                <a:gd name="T9" fmla="*/ 48 h 60"/>
                <a:gd name="T10" fmla="*/ 126 w 126"/>
                <a:gd name="T11" fmla="*/ 54 h 60"/>
                <a:gd name="T12" fmla="*/ 120 w 12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26" h="60">
                  <a:moveTo>
                    <a:pt x="120" y="60"/>
                  </a:moveTo>
                  <a:cubicBezTo>
                    <a:pt x="53" y="60"/>
                    <a:pt x="0" y="36"/>
                    <a:pt x="0" y="6"/>
                  </a:cubicBezTo>
                  <a:cubicBezTo>
                    <a:pt x="0" y="3"/>
                    <a:pt x="3" y="0"/>
                    <a:pt x="6" y="0"/>
                  </a:cubicBezTo>
                  <a:cubicBezTo>
                    <a:pt x="10" y="0"/>
                    <a:pt x="12" y="3"/>
                    <a:pt x="12" y="6"/>
                  </a:cubicBezTo>
                  <a:cubicBezTo>
                    <a:pt x="12" y="26"/>
                    <a:pt x="57" y="48"/>
                    <a:pt x="120" y="48"/>
                  </a:cubicBezTo>
                  <a:cubicBezTo>
                    <a:pt x="124" y="48"/>
                    <a:pt x="126" y="51"/>
                    <a:pt x="126" y="54"/>
                  </a:cubicBezTo>
                  <a:cubicBezTo>
                    <a:pt x="126" y="57"/>
                    <a:pt x="124"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2" name="Freeform 100">
              <a:extLst>
                <a:ext uri="{FF2B5EF4-FFF2-40B4-BE49-F238E27FC236}">
                  <a16:creationId xmlns:a16="http://schemas.microsoft.com/office/drawing/2014/main" id="{0AE2BCAE-EBC7-4D55-915C-AF3E3A2FA612}"/>
                </a:ext>
              </a:extLst>
            </p:cNvPr>
            <p:cNvSpPr>
              <a:spLocks/>
            </p:cNvSpPr>
            <p:nvPr/>
          </p:nvSpPr>
          <p:spPr bwMode="auto">
            <a:xfrm>
              <a:off x="354" y="659"/>
              <a:ext cx="162" cy="88"/>
            </a:xfrm>
            <a:custGeom>
              <a:avLst/>
              <a:gdLst>
                <a:gd name="T0" fmla="*/ 102 w 109"/>
                <a:gd name="T1" fmla="*/ 59 h 59"/>
                <a:gd name="T2" fmla="*/ 102 w 109"/>
                <a:gd name="T3" fmla="*/ 59 h 59"/>
                <a:gd name="T4" fmla="*/ 0 w 109"/>
                <a:gd name="T5" fmla="*/ 6 h 59"/>
                <a:gd name="T6" fmla="*/ 6 w 109"/>
                <a:gd name="T7" fmla="*/ 0 h 59"/>
                <a:gd name="T8" fmla="*/ 12 w 109"/>
                <a:gd name="T9" fmla="*/ 6 h 59"/>
                <a:gd name="T10" fmla="*/ 103 w 109"/>
                <a:gd name="T11" fmla="*/ 47 h 59"/>
                <a:gd name="T12" fmla="*/ 108 w 109"/>
                <a:gd name="T13" fmla="*/ 54 h 59"/>
                <a:gd name="T14" fmla="*/ 102 w 109"/>
                <a:gd name="T15" fmla="*/ 5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59">
                  <a:moveTo>
                    <a:pt x="102" y="59"/>
                  </a:moveTo>
                  <a:cubicBezTo>
                    <a:pt x="102" y="59"/>
                    <a:pt x="102" y="59"/>
                    <a:pt x="102" y="59"/>
                  </a:cubicBezTo>
                  <a:cubicBezTo>
                    <a:pt x="42" y="55"/>
                    <a:pt x="0" y="33"/>
                    <a:pt x="0" y="6"/>
                  </a:cubicBezTo>
                  <a:cubicBezTo>
                    <a:pt x="0" y="3"/>
                    <a:pt x="3" y="0"/>
                    <a:pt x="6" y="0"/>
                  </a:cubicBezTo>
                  <a:cubicBezTo>
                    <a:pt x="10" y="0"/>
                    <a:pt x="12" y="3"/>
                    <a:pt x="12" y="6"/>
                  </a:cubicBezTo>
                  <a:cubicBezTo>
                    <a:pt x="12" y="26"/>
                    <a:pt x="52" y="44"/>
                    <a:pt x="103" y="47"/>
                  </a:cubicBezTo>
                  <a:cubicBezTo>
                    <a:pt x="106" y="48"/>
                    <a:pt x="109" y="51"/>
                    <a:pt x="108" y="54"/>
                  </a:cubicBezTo>
                  <a:cubicBezTo>
                    <a:pt x="108" y="57"/>
                    <a:pt x="106" y="59"/>
                    <a:pt x="102"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3" name="Freeform 101">
              <a:extLst>
                <a:ext uri="{FF2B5EF4-FFF2-40B4-BE49-F238E27FC236}">
                  <a16:creationId xmlns:a16="http://schemas.microsoft.com/office/drawing/2014/main" id="{3042B004-5805-4992-9400-E69B6FB776AB}"/>
                </a:ext>
              </a:extLst>
            </p:cNvPr>
            <p:cNvSpPr>
              <a:spLocks/>
            </p:cNvSpPr>
            <p:nvPr/>
          </p:nvSpPr>
          <p:spPr bwMode="auto">
            <a:xfrm>
              <a:off x="354" y="508"/>
              <a:ext cx="171" cy="320"/>
            </a:xfrm>
            <a:custGeom>
              <a:avLst/>
              <a:gdLst>
                <a:gd name="T0" fmla="*/ 108 w 115"/>
                <a:gd name="T1" fmla="*/ 216 h 216"/>
                <a:gd name="T2" fmla="*/ 108 w 115"/>
                <a:gd name="T3" fmla="*/ 216 h 216"/>
                <a:gd name="T4" fmla="*/ 0 w 115"/>
                <a:gd name="T5" fmla="*/ 162 h 216"/>
                <a:gd name="T6" fmla="*/ 0 w 115"/>
                <a:gd name="T7" fmla="*/ 6 h 216"/>
                <a:gd name="T8" fmla="*/ 6 w 115"/>
                <a:gd name="T9" fmla="*/ 0 h 216"/>
                <a:gd name="T10" fmla="*/ 12 w 115"/>
                <a:gd name="T11" fmla="*/ 6 h 216"/>
                <a:gd name="T12" fmla="*/ 12 w 115"/>
                <a:gd name="T13" fmla="*/ 162 h 216"/>
                <a:gd name="T14" fmla="*/ 109 w 115"/>
                <a:gd name="T15" fmla="*/ 204 h 216"/>
                <a:gd name="T16" fmla="*/ 114 w 115"/>
                <a:gd name="T17" fmla="*/ 210 h 216"/>
                <a:gd name="T18" fmla="*/ 108 w 115"/>
                <a:gd name="T19"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216">
                  <a:moveTo>
                    <a:pt x="108" y="216"/>
                  </a:moveTo>
                  <a:cubicBezTo>
                    <a:pt x="108" y="216"/>
                    <a:pt x="108" y="216"/>
                    <a:pt x="108" y="216"/>
                  </a:cubicBezTo>
                  <a:cubicBezTo>
                    <a:pt x="46" y="213"/>
                    <a:pt x="0" y="190"/>
                    <a:pt x="0" y="162"/>
                  </a:cubicBezTo>
                  <a:cubicBezTo>
                    <a:pt x="0" y="6"/>
                    <a:pt x="0" y="6"/>
                    <a:pt x="0" y="6"/>
                  </a:cubicBezTo>
                  <a:cubicBezTo>
                    <a:pt x="0" y="3"/>
                    <a:pt x="3" y="0"/>
                    <a:pt x="6" y="0"/>
                  </a:cubicBezTo>
                  <a:cubicBezTo>
                    <a:pt x="10" y="0"/>
                    <a:pt x="12" y="3"/>
                    <a:pt x="12" y="6"/>
                  </a:cubicBezTo>
                  <a:cubicBezTo>
                    <a:pt x="12" y="162"/>
                    <a:pt x="12" y="162"/>
                    <a:pt x="12" y="162"/>
                  </a:cubicBezTo>
                  <a:cubicBezTo>
                    <a:pt x="12" y="180"/>
                    <a:pt x="49" y="201"/>
                    <a:pt x="109" y="204"/>
                  </a:cubicBezTo>
                  <a:cubicBezTo>
                    <a:pt x="112" y="204"/>
                    <a:pt x="115" y="207"/>
                    <a:pt x="114" y="210"/>
                  </a:cubicBezTo>
                  <a:cubicBezTo>
                    <a:pt x="114" y="213"/>
                    <a:pt x="112" y="216"/>
                    <a:pt x="108"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4" name="Freeform 102">
              <a:extLst>
                <a:ext uri="{FF2B5EF4-FFF2-40B4-BE49-F238E27FC236}">
                  <a16:creationId xmlns:a16="http://schemas.microsoft.com/office/drawing/2014/main" id="{4EC5FC7E-F9C6-4955-BCC2-6FD5776F6BF1}"/>
                </a:ext>
              </a:extLst>
            </p:cNvPr>
            <p:cNvSpPr>
              <a:spLocks/>
            </p:cNvSpPr>
            <p:nvPr/>
          </p:nvSpPr>
          <p:spPr bwMode="auto">
            <a:xfrm>
              <a:off x="692" y="508"/>
              <a:ext cx="18" cy="98"/>
            </a:xfrm>
            <a:custGeom>
              <a:avLst/>
              <a:gdLst>
                <a:gd name="T0" fmla="*/ 6 w 12"/>
                <a:gd name="T1" fmla="*/ 66 h 66"/>
                <a:gd name="T2" fmla="*/ 0 w 12"/>
                <a:gd name="T3" fmla="*/ 60 h 66"/>
                <a:gd name="T4" fmla="*/ 0 w 12"/>
                <a:gd name="T5" fmla="*/ 6 h 66"/>
                <a:gd name="T6" fmla="*/ 6 w 12"/>
                <a:gd name="T7" fmla="*/ 0 h 66"/>
                <a:gd name="T8" fmla="*/ 12 w 12"/>
                <a:gd name="T9" fmla="*/ 6 h 66"/>
                <a:gd name="T10" fmla="*/ 12 w 12"/>
                <a:gd name="T11" fmla="*/ 60 h 66"/>
                <a:gd name="T12" fmla="*/ 6 w 12"/>
                <a:gd name="T13" fmla="*/ 66 h 66"/>
              </a:gdLst>
              <a:ahLst/>
              <a:cxnLst>
                <a:cxn ang="0">
                  <a:pos x="T0" y="T1"/>
                </a:cxn>
                <a:cxn ang="0">
                  <a:pos x="T2" y="T3"/>
                </a:cxn>
                <a:cxn ang="0">
                  <a:pos x="T4" y="T5"/>
                </a:cxn>
                <a:cxn ang="0">
                  <a:pos x="T6" y="T7"/>
                </a:cxn>
                <a:cxn ang="0">
                  <a:pos x="T8" y="T9"/>
                </a:cxn>
                <a:cxn ang="0">
                  <a:pos x="T10" y="T11"/>
                </a:cxn>
                <a:cxn ang="0">
                  <a:pos x="T12" y="T13"/>
                </a:cxn>
              </a:cxnLst>
              <a:rect l="0" t="0" r="r" b="b"/>
              <a:pathLst>
                <a:path w="12" h="66">
                  <a:moveTo>
                    <a:pt x="6" y="66"/>
                  </a:moveTo>
                  <a:cubicBezTo>
                    <a:pt x="3" y="66"/>
                    <a:pt x="0" y="63"/>
                    <a:pt x="0" y="60"/>
                  </a:cubicBezTo>
                  <a:cubicBezTo>
                    <a:pt x="0" y="6"/>
                    <a:pt x="0" y="6"/>
                    <a:pt x="0" y="6"/>
                  </a:cubicBezTo>
                  <a:cubicBezTo>
                    <a:pt x="0" y="3"/>
                    <a:pt x="3" y="0"/>
                    <a:pt x="6" y="0"/>
                  </a:cubicBezTo>
                  <a:cubicBezTo>
                    <a:pt x="10" y="0"/>
                    <a:pt x="12" y="3"/>
                    <a:pt x="12" y="6"/>
                  </a:cubicBezTo>
                  <a:cubicBezTo>
                    <a:pt x="12" y="60"/>
                    <a:pt x="12" y="60"/>
                    <a:pt x="12" y="60"/>
                  </a:cubicBezTo>
                  <a:cubicBezTo>
                    <a:pt x="12" y="63"/>
                    <a:pt x="10" y="66"/>
                    <a:pt x="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5" name="Freeform 103">
              <a:extLst>
                <a:ext uri="{FF2B5EF4-FFF2-40B4-BE49-F238E27FC236}">
                  <a16:creationId xmlns:a16="http://schemas.microsoft.com/office/drawing/2014/main" id="{92E485BD-DF97-48A8-9319-4B2F0EA94E1A}"/>
                </a:ext>
              </a:extLst>
            </p:cNvPr>
            <p:cNvSpPr>
              <a:spLocks noEditPoints="1"/>
            </p:cNvSpPr>
            <p:nvPr/>
          </p:nvSpPr>
          <p:spPr bwMode="auto">
            <a:xfrm>
              <a:off x="692" y="650"/>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close/>
                  <a:moveTo>
                    <a:pt x="30" y="12"/>
                  </a:moveTo>
                  <a:cubicBezTo>
                    <a:pt x="21" y="12"/>
                    <a:pt x="12" y="20"/>
                    <a:pt x="12" y="30"/>
                  </a:cubicBezTo>
                  <a:cubicBezTo>
                    <a:pt x="12" y="40"/>
                    <a:pt x="21"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6" name="Freeform 104">
              <a:extLst>
                <a:ext uri="{FF2B5EF4-FFF2-40B4-BE49-F238E27FC236}">
                  <a16:creationId xmlns:a16="http://schemas.microsoft.com/office/drawing/2014/main" id="{A0CAFD0E-228B-4DF9-AAB0-26134BDF7297}"/>
                </a:ext>
              </a:extLst>
            </p:cNvPr>
            <p:cNvSpPr>
              <a:spLocks noEditPoints="1"/>
            </p:cNvSpPr>
            <p:nvPr/>
          </p:nvSpPr>
          <p:spPr bwMode="auto">
            <a:xfrm>
              <a:off x="692" y="775"/>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close/>
                  <a:moveTo>
                    <a:pt x="30" y="12"/>
                  </a:moveTo>
                  <a:cubicBezTo>
                    <a:pt x="21" y="12"/>
                    <a:pt x="12" y="20"/>
                    <a:pt x="12" y="30"/>
                  </a:cubicBezTo>
                  <a:cubicBezTo>
                    <a:pt x="12" y="40"/>
                    <a:pt x="21"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7" name="Freeform 105">
              <a:extLst>
                <a:ext uri="{FF2B5EF4-FFF2-40B4-BE49-F238E27FC236}">
                  <a16:creationId xmlns:a16="http://schemas.microsoft.com/office/drawing/2014/main" id="{5DE0CB61-D33F-4890-91D6-A5CDF60D5F91}"/>
                </a:ext>
              </a:extLst>
            </p:cNvPr>
            <p:cNvSpPr>
              <a:spLocks noEditPoints="1"/>
            </p:cNvSpPr>
            <p:nvPr/>
          </p:nvSpPr>
          <p:spPr bwMode="auto">
            <a:xfrm>
              <a:off x="550" y="721"/>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close/>
                  <a:moveTo>
                    <a:pt x="30" y="12"/>
                  </a:moveTo>
                  <a:cubicBezTo>
                    <a:pt x="21" y="12"/>
                    <a:pt x="12" y="20"/>
                    <a:pt x="12" y="30"/>
                  </a:cubicBezTo>
                  <a:cubicBezTo>
                    <a:pt x="12" y="40"/>
                    <a:pt x="21"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8" name="Freeform 106">
              <a:extLst>
                <a:ext uri="{FF2B5EF4-FFF2-40B4-BE49-F238E27FC236}">
                  <a16:creationId xmlns:a16="http://schemas.microsoft.com/office/drawing/2014/main" id="{BB36538E-12EC-4500-8325-B710E955296F}"/>
                </a:ext>
              </a:extLst>
            </p:cNvPr>
            <p:cNvSpPr>
              <a:spLocks/>
            </p:cNvSpPr>
            <p:nvPr/>
          </p:nvSpPr>
          <p:spPr bwMode="auto">
            <a:xfrm>
              <a:off x="617" y="701"/>
              <a:ext cx="99" cy="57"/>
            </a:xfrm>
            <a:custGeom>
              <a:avLst/>
              <a:gdLst>
                <a:gd name="T0" fmla="*/ 7 w 67"/>
                <a:gd name="T1" fmla="*/ 39 h 39"/>
                <a:gd name="T2" fmla="*/ 2 w 67"/>
                <a:gd name="T3" fmla="*/ 36 h 39"/>
                <a:gd name="T4" fmla="*/ 4 w 67"/>
                <a:gd name="T5" fmla="*/ 28 h 39"/>
                <a:gd name="T6" fmla="*/ 57 w 67"/>
                <a:gd name="T7" fmla="*/ 1 h 39"/>
                <a:gd name="T8" fmla="*/ 65 w 67"/>
                <a:gd name="T9" fmla="*/ 4 h 39"/>
                <a:gd name="T10" fmla="*/ 63 w 67"/>
                <a:gd name="T11" fmla="*/ 12 h 39"/>
                <a:gd name="T12" fmla="*/ 10 w 67"/>
                <a:gd name="T13" fmla="*/ 39 h 39"/>
                <a:gd name="T14" fmla="*/ 7 w 67"/>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9">
                  <a:moveTo>
                    <a:pt x="7" y="39"/>
                  </a:moveTo>
                  <a:cubicBezTo>
                    <a:pt x="5" y="39"/>
                    <a:pt x="3" y="38"/>
                    <a:pt x="2" y="36"/>
                  </a:cubicBezTo>
                  <a:cubicBezTo>
                    <a:pt x="0" y="33"/>
                    <a:pt x="1" y="29"/>
                    <a:pt x="4" y="28"/>
                  </a:cubicBezTo>
                  <a:cubicBezTo>
                    <a:pt x="57" y="1"/>
                    <a:pt x="57" y="1"/>
                    <a:pt x="57" y="1"/>
                  </a:cubicBezTo>
                  <a:cubicBezTo>
                    <a:pt x="60" y="0"/>
                    <a:pt x="64" y="1"/>
                    <a:pt x="65" y="4"/>
                  </a:cubicBezTo>
                  <a:cubicBezTo>
                    <a:pt x="67" y="7"/>
                    <a:pt x="66" y="11"/>
                    <a:pt x="63" y="12"/>
                  </a:cubicBezTo>
                  <a:cubicBezTo>
                    <a:pt x="10" y="39"/>
                    <a:pt x="10" y="39"/>
                    <a:pt x="10" y="39"/>
                  </a:cubicBezTo>
                  <a:cubicBezTo>
                    <a:pt x="9" y="39"/>
                    <a:pt x="8" y="39"/>
                    <a:pt x="7"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9" name="Freeform 107">
              <a:extLst>
                <a:ext uri="{FF2B5EF4-FFF2-40B4-BE49-F238E27FC236}">
                  <a16:creationId xmlns:a16="http://schemas.microsoft.com/office/drawing/2014/main" id="{8D674B4E-F424-4E99-B189-93F39B844415}"/>
                </a:ext>
              </a:extLst>
            </p:cNvPr>
            <p:cNvSpPr>
              <a:spLocks/>
            </p:cNvSpPr>
            <p:nvPr/>
          </p:nvSpPr>
          <p:spPr bwMode="auto">
            <a:xfrm>
              <a:off x="618" y="769"/>
              <a:ext cx="96" cy="47"/>
            </a:xfrm>
            <a:custGeom>
              <a:avLst/>
              <a:gdLst>
                <a:gd name="T0" fmla="*/ 58 w 65"/>
                <a:gd name="T1" fmla="*/ 32 h 32"/>
                <a:gd name="T2" fmla="*/ 56 w 65"/>
                <a:gd name="T3" fmla="*/ 31 h 32"/>
                <a:gd name="T4" fmla="*/ 5 w 65"/>
                <a:gd name="T5" fmla="*/ 12 h 32"/>
                <a:gd name="T6" fmla="*/ 1 w 65"/>
                <a:gd name="T7" fmla="*/ 4 h 32"/>
                <a:gd name="T8" fmla="*/ 9 w 65"/>
                <a:gd name="T9" fmla="*/ 1 h 32"/>
                <a:gd name="T10" fmla="*/ 60 w 65"/>
                <a:gd name="T11" fmla="*/ 20 h 32"/>
                <a:gd name="T12" fmla="*/ 64 w 65"/>
                <a:gd name="T13" fmla="*/ 28 h 32"/>
                <a:gd name="T14" fmla="*/ 58 w 65"/>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32">
                  <a:moveTo>
                    <a:pt x="58" y="32"/>
                  </a:moveTo>
                  <a:cubicBezTo>
                    <a:pt x="57" y="32"/>
                    <a:pt x="57" y="31"/>
                    <a:pt x="56" y="31"/>
                  </a:cubicBezTo>
                  <a:cubicBezTo>
                    <a:pt x="5" y="12"/>
                    <a:pt x="5" y="12"/>
                    <a:pt x="5" y="12"/>
                  </a:cubicBezTo>
                  <a:cubicBezTo>
                    <a:pt x="2" y="11"/>
                    <a:pt x="0" y="7"/>
                    <a:pt x="1" y="4"/>
                  </a:cubicBezTo>
                  <a:cubicBezTo>
                    <a:pt x="2" y="1"/>
                    <a:pt x="6" y="0"/>
                    <a:pt x="9" y="1"/>
                  </a:cubicBezTo>
                  <a:cubicBezTo>
                    <a:pt x="60" y="20"/>
                    <a:pt x="60" y="20"/>
                    <a:pt x="60" y="20"/>
                  </a:cubicBezTo>
                  <a:cubicBezTo>
                    <a:pt x="63" y="21"/>
                    <a:pt x="65" y="25"/>
                    <a:pt x="64" y="28"/>
                  </a:cubicBezTo>
                  <a:cubicBezTo>
                    <a:pt x="63" y="30"/>
                    <a:pt x="60" y="32"/>
                    <a:pt x="58"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84" name="Titel 2">
            <a:extLst>
              <a:ext uri="{FF2B5EF4-FFF2-40B4-BE49-F238E27FC236}">
                <a16:creationId xmlns:a16="http://schemas.microsoft.com/office/drawing/2014/main" id="{A4315EE4-B758-4BB6-972B-AE01C47BFCEE}"/>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spTree>
    <p:extLst>
      <p:ext uri="{BB962C8B-B14F-4D97-AF65-F5344CB8AC3E}">
        <p14:creationId xmlns:p14="http://schemas.microsoft.com/office/powerpoint/2010/main" val="2076897759"/>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Rapportage Management</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891047" y="4536045"/>
            <a:ext cx="4335586" cy="1933213"/>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lvl="0">
              <a:tabLst>
                <a:tab pos="231775" algn="l"/>
              </a:tabLst>
              <a:defRPr/>
            </a:pPr>
            <a:r>
              <a:rPr lang="nl-NL" sz="1400" dirty="0">
                <a:solidFill>
                  <a:srgbClr val="000000"/>
                </a:solidFill>
                <a:cs typeface="Arial" pitchFamily="34" charset="0"/>
              </a:rPr>
              <a:t>Externe verantwoording vindt plaats in de vorm van een verantwoordingsrapportage die de gemeente moet versturen naar diverse instanties waaronder het SRG, CBS of in het kader van ESF. De verantwoordingsrapportage kan gemakkelijk in de rapporten en dashboard functionaliteit bij elkaar geklikt worden en worden gedeeld met de betreffende instantie. </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891047" y="1192105"/>
            <a:ext cx="4335586" cy="3239788"/>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lvl="0">
              <a:tabLst>
                <a:tab pos="231775" algn="l"/>
              </a:tabLst>
              <a:defRPr/>
            </a:pPr>
            <a:r>
              <a:rPr lang="en-US" sz="1400" dirty="0">
                <a:solidFill>
                  <a:prstClr val="black"/>
                </a:solidFill>
                <a:cs typeface="Arial" panose="020B0604020202020204" pitchFamily="34" charset="0"/>
              </a:rPr>
              <a:t>V</a:t>
            </a:r>
            <a:r>
              <a:rPr lang="nl-NL" sz="1400" dirty="0">
                <a:solidFill>
                  <a:prstClr val="black"/>
                </a:solidFill>
                <a:cs typeface="Arial" panose="020B0604020202020204" pitchFamily="34" charset="0"/>
              </a:rPr>
              <a:t>ia de rapporten en dashboard functionaliteit kan een gebruiker gemakkelijk en snel rapporten opstellen en informatie combineren door de gebruiksvriendelijke tool. Als </a:t>
            </a:r>
            <a:r>
              <a:rPr lang="nl-NL" sz="1400" dirty="0">
                <a:solidFill>
                  <a:prstClr val="black"/>
                </a:solidFill>
                <a:latin typeface="Avenir LT Std 35 Light"/>
                <a:cs typeface="Arial" panose="020B0604020202020204" pitchFamily="34" charset="0"/>
              </a:rPr>
              <a:t>de gebruiker de juiste datavelden bij elkaar heeft geklikt, kan er vervolgens aangegeven worden hoe deze data moet worden getoond. Aanvullend kan het gemaakte rapport gemakkelijk worden opgeslagen en kan er worden aangegeven wie het rapport moet kunnen inzien. Ook is het mogelijk </a:t>
            </a:r>
            <a:r>
              <a:rPr lang="nl-NL" sz="1400" dirty="0" smtClean="0">
                <a:solidFill>
                  <a:prstClr val="black"/>
                </a:solidFill>
                <a:latin typeface="Avenir LT Std 35 Light"/>
                <a:cs typeface="Arial" panose="020B0604020202020204" pitchFamily="34" charset="0"/>
              </a:rPr>
              <a:t>om </a:t>
            </a:r>
            <a:r>
              <a:rPr lang="nl-NL" sz="1400" dirty="0">
                <a:solidFill>
                  <a:prstClr val="black"/>
                </a:solidFill>
                <a:latin typeface="Avenir LT Std 35 Light"/>
                <a:cs typeface="Arial" panose="020B0604020202020204" pitchFamily="34" charset="0"/>
              </a:rPr>
              <a:t>gegevens uit het rapport te exporteren naar Excel. Gebruikers hebben de mogelijkheid om rapporten als favorieten te </a:t>
            </a:r>
            <a:r>
              <a:rPr lang="nl-NL" sz="1400" dirty="0" smtClean="0">
                <a:solidFill>
                  <a:prstClr val="black"/>
                </a:solidFill>
                <a:latin typeface="Avenir LT Std 35 Light"/>
                <a:cs typeface="Arial" panose="020B0604020202020204" pitchFamily="34" charset="0"/>
              </a:rPr>
              <a:t>labelen. </a:t>
            </a:r>
            <a:r>
              <a:rPr lang="nl-NL" sz="1400" dirty="0">
                <a:solidFill>
                  <a:prstClr val="black"/>
                </a:solidFill>
                <a:latin typeface="Avenir LT Std 35 Light"/>
                <a:cs typeface="Arial" panose="020B0604020202020204" pitchFamily="34" charset="0"/>
              </a:rPr>
              <a:t>Indien een gebruiker een rapport open heeft, kan er worden doorgeklikt om het juiste detailniveau te kunnen inzien.</a:t>
            </a:r>
            <a:endPar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358591"/>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41776" y="3737400"/>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353395" y="1174320"/>
            <a:ext cx="0" cy="5436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569591" y="1192103"/>
            <a:ext cx="1512000" cy="32397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FFFFFF"/>
                </a:solidFill>
                <a:latin typeface="Avenir LT Std 35 Light"/>
              </a:rPr>
              <a:t>R</a:t>
            </a:r>
            <a:r>
              <a:rPr lang="nl-NL" b="1" dirty="0">
                <a:solidFill>
                  <a:srgbClr val="FFFFFF"/>
                </a:solidFill>
                <a:latin typeface="Avenir LT Std 35 Light"/>
              </a:rPr>
              <a:t>apporten en dashboards</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02" name="Rectangle 101">
            <a:extLst>
              <a:ext uri="{FF2B5EF4-FFF2-40B4-BE49-F238E27FC236}">
                <a16:creationId xmlns:a16="http://schemas.microsoft.com/office/drawing/2014/main" id="{63205422-AC32-45DC-B723-E0471362C5B3}"/>
              </a:ext>
            </a:extLst>
          </p:cNvPr>
          <p:cNvSpPr/>
          <p:nvPr/>
        </p:nvSpPr>
        <p:spPr>
          <a:xfrm>
            <a:off x="569591" y="4537471"/>
            <a:ext cx="1512000" cy="1933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Verant-woordings-rapportage</a:t>
            </a:r>
          </a:p>
        </p:txBody>
      </p:sp>
      <p:grpSp>
        <p:nvGrpSpPr>
          <p:cNvPr id="103" name="Group 86">
            <a:extLst>
              <a:ext uri="{FF2B5EF4-FFF2-40B4-BE49-F238E27FC236}">
                <a16:creationId xmlns:a16="http://schemas.microsoft.com/office/drawing/2014/main" id="{0527B08C-42C2-48E2-BB1C-8430087252A9}"/>
              </a:ext>
            </a:extLst>
          </p:cNvPr>
          <p:cNvGrpSpPr>
            <a:grpSpLocks noChangeAspect="1"/>
          </p:cNvGrpSpPr>
          <p:nvPr/>
        </p:nvGrpSpPr>
        <p:grpSpPr bwMode="auto">
          <a:xfrm>
            <a:off x="10604009" y="278914"/>
            <a:ext cx="541578" cy="542850"/>
            <a:chOff x="1370" y="1719"/>
            <a:chExt cx="426" cy="427"/>
          </a:xfrm>
          <a:solidFill>
            <a:schemeClr val="bg1">
              <a:lumMod val="85000"/>
            </a:schemeClr>
          </a:solidFill>
        </p:grpSpPr>
        <p:sp>
          <p:nvSpPr>
            <p:cNvPr id="104" name="Freeform 87">
              <a:extLst>
                <a:ext uri="{FF2B5EF4-FFF2-40B4-BE49-F238E27FC236}">
                  <a16:creationId xmlns:a16="http://schemas.microsoft.com/office/drawing/2014/main" id="{2E385B4B-79FF-4843-8AA7-757D1103BB21}"/>
                </a:ext>
              </a:extLst>
            </p:cNvPr>
            <p:cNvSpPr>
              <a:spLocks noEditPoints="1"/>
            </p:cNvSpPr>
            <p:nvPr/>
          </p:nvSpPr>
          <p:spPr bwMode="auto">
            <a:xfrm>
              <a:off x="137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1" y="12"/>
                    <a:pt x="12" y="20"/>
                    <a:pt x="12" y="30"/>
                  </a:cubicBezTo>
                  <a:cubicBezTo>
                    <a:pt x="12" y="258"/>
                    <a:pt x="12" y="258"/>
                    <a:pt x="12" y="258"/>
                  </a:cubicBezTo>
                  <a:cubicBezTo>
                    <a:pt x="12" y="268"/>
                    <a:pt x="21"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5" name="Freeform 88">
              <a:extLst>
                <a:ext uri="{FF2B5EF4-FFF2-40B4-BE49-F238E27FC236}">
                  <a16:creationId xmlns:a16="http://schemas.microsoft.com/office/drawing/2014/main" id="{D87E5BB6-5AAF-4ADC-96E4-9C7E71E3DAFB}"/>
                </a:ext>
              </a:extLst>
            </p:cNvPr>
            <p:cNvSpPr>
              <a:spLocks/>
            </p:cNvSpPr>
            <p:nvPr/>
          </p:nvSpPr>
          <p:spPr bwMode="auto">
            <a:xfrm>
              <a:off x="137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6" name="Oval 89">
              <a:extLst>
                <a:ext uri="{FF2B5EF4-FFF2-40B4-BE49-F238E27FC236}">
                  <a16:creationId xmlns:a16="http://schemas.microsoft.com/office/drawing/2014/main" id="{ACA96732-5B8B-4132-B18B-C2A92EAB62F4}"/>
                </a:ext>
              </a:extLst>
            </p:cNvPr>
            <p:cNvSpPr>
              <a:spLocks noChangeArrowheads="1"/>
            </p:cNvSpPr>
            <p:nvPr/>
          </p:nvSpPr>
          <p:spPr bwMode="auto">
            <a:xfrm>
              <a:off x="1424"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7" name="Oval 90">
              <a:extLst>
                <a:ext uri="{FF2B5EF4-FFF2-40B4-BE49-F238E27FC236}">
                  <a16:creationId xmlns:a16="http://schemas.microsoft.com/office/drawing/2014/main" id="{0F3EA59E-86EE-4CA7-B62A-3B290D1B4030}"/>
                </a:ext>
              </a:extLst>
            </p:cNvPr>
            <p:cNvSpPr>
              <a:spLocks noChangeArrowheads="1"/>
            </p:cNvSpPr>
            <p:nvPr/>
          </p:nvSpPr>
          <p:spPr bwMode="auto">
            <a:xfrm>
              <a:off x="1477"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8" name="Oval 91">
              <a:extLst>
                <a:ext uri="{FF2B5EF4-FFF2-40B4-BE49-F238E27FC236}">
                  <a16:creationId xmlns:a16="http://schemas.microsoft.com/office/drawing/2014/main" id="{80056DF8-913C-46C7-9ECA-83B914070BB9}"/>
                </a:ext>
              </a:extLst>
            </p:cNvPr>
            <p:cNvSpPr>
              <a:spLocks noChangeArrowheads="1"/>
            </p:cNvSpPr>
            <p:nvPr/>
          </p:nvSpPr>
          <p:spPr bwMode="auto">
            <a:xfrm>
              <a:off x="1530"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9" name="Freeform 92">
              <a:extLst>
                <a:ext uri="{FF2B5EF4-FFF2-40B4-BE49-F238E27FC236}">
                  <a16:creationId xmlns:a16="http://schemas.microsoft.com/office/drawing/2014/main" id="{5BD59871-1CD3-4BE2-BC3C-72A10FBE752D}"/>
                </a:ext>
              </a:extLst>
            </p:cNvPr>
            <p:cNvSpPr>
              <a:spLocks noEditPoints="1"/>
            </p:cNvSpPr>
            <p:nvPr/>
          </p:nvSpPr>
          <p:spPr bwMode="auto">
            <a:xfrm>
              <a:off x="1424" y="1844"/>
              <a:ext cx="319" cy="71"/>
            </a:xfrm>
            <a:custGeom>
              <a:avLst/>
              <a:gdLst>
                <a:gd name="T0" fmla="*/ 210 w 216"/>
                <a:gd name="T1" fmla="*/ 48 h 48"/>
                <a:gd name="T2" fmla="*/ 6 w 216"/>
                <a:gd name="T3" fmla="*/ 48 h 48"/>
                <a:gd name="T4" fmla="*/ 0 w 216"/>
                <a:gd name="T5" fmla="*/ 42 h 48"/>
                <a:gd name="T6" fmla="*/ 0 w 216"/>
                <a:gd name="T7" fmla="*/ 6 h 48"/>
                <a:gd name="T8" fmla="*/ 6 w 216"/>
                <a:gd name="T9" fmla="*/ 0 h 48"/>
                <a:gd name="T10" fmla="*/ 210 w 216"/>
                <a:gd name="T11" fmla="*/ 0 h 48"/>
                <a:gd name="T12" fmla="*/ 216 w 216"/>
                <a:gd name="T13" fmla="*/ 6 h 48"/>
                <a:gd name="T14" fmla="*/ 216 w 216"/>
                <a:gd name="T15" fmla="*/ 42 h 48"/>
                <a:gd name="T16" fmla="*/ 210 w 216"/>
                <a:gd name="T17" fmla="*/ 48 h 48"/>
                <a:gd name="T18" fmla="*/ 12 w 216"/>
                <a:gd name="T19" fmla="*/ 36 h 48"/>
                <a:gd name="T20" fmla="*/ 204 w 216"/>
                <a:gd name="T21" fmla="*/ 36 h 48"/>
                <a:gd name="T22" fmla="*/ 204 w 216"/>
                <a:gd name="T23" fmla="*/ 12 h 48"/>
                <a:gd name="T24" fmla="*/ 12 w 216"/>
                <a:gd name="T25" fmla="*/ 12 h 48"/>
                <a:gd name="T26" fmla="*/ 12 w 216"/>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48">
                  <a:moveTo>
                    <a:pt x="210" y="48"/>
                  </a:moveTo>
                  <a:cubicBezTo>
                    <a:pt x="6" y="48"/>
                    <a:pt x="6" y="48"/>
                    <a:pt x="6" y="48"/>
                  </a:cubicBezTo>
                  <a:cubicBezTo>
                    <a:pt x="3" y="48"/>
                    <a:pt x="0" y="45"/>
                    <a:pt x="0" y="42"/>
                  </a:cubicBezTo>
                  <a:cubicBezTo>
                    <a:pt x="0" y="6"/>
                    <a:pt x="0" y="6"/>
                    <a:pt x="0" y="6"/>
                  </a:cubicBezTo>
                  <a:cubicBezTo>
                    <a:pt x="0" y="3"/>
                    <a:pt x="3" y="0"/>
                    <a:pt x="6" y="0"/>
                  </a:cubicBezTo>
                  <a:cubicBezTo>
                    <a:pt x="210" y="0"/>
                    <a:pt x="210" y="0"/>
                    <a:pt x="210" y="0"/>
                  </a:cubicBezTo>
                  <a:cubicBezTo>
                    <a:pt x="214" y="0"/>
                    <a:pt x="216" y="3"/>
                    <a:pt x="216" y="6"/>
                  </a:cubicBezTo>
                  <a:cubicBezTo>
                    <a:pt x="216" y="42"/>
                    <a:pt x="216" y="42"/>
                    <a:pt x="216" y="42"/>
                  </a:cubicBezTo>
                  <a:cubicBezTo>
                    <a:pt x="216" y="45"/>
                    <a:pt x="214" y="48"/>
                    <a:pt x="210" y="48"/>
                  </a:cubicBezTo>
                  <a:close/>
                  <a:moveTo>
                    <a:pt x="12" y="36"/>
                  </a:moveTo>
                  <a:cubicBezTo>
                    <a:pt x="204" y="36"/>
                    <a:pt x="204" y="36"/>
                    <a:pt x="204" y="36"/>
                  </a:cubicBezTo>
                  <a:cubicBezTo>
                    <a:pt x="204" y="12"/>
                    <a:pt x="204" y="12"/>
                    <a:pt x="204"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0" name="Freeform 93">
              <a:extLst>
                <a:ext uri="{FF2B5EF4-FFF2-40B4-BE49-F238E27FC236}">
                  <a16:creationId xmlns:a16="http://schemas.microsoft.com/office/drawing/2014/main" id="{74DADD01-9E5D-422A-811D-BE447A5A438B}"/>
                </a:ext>
              </a:extLst>
            </p:cNvPr>
            <p:cNvSpPr>
              <a:spLocks noEditPoints="1"/>
            </p:cNvSpPr>
            <p:nvPr/>
          </p:nvSpPr>
          <p:spPr bwMode="auto">
            <a:xfrm>
              <a:off x="1424" y="1932"/>
              <a:ext cx="70" cy="160"/>
            </a:xfrm>
            <a:custGeom>
              <a:avLst/>
              <a:gdLst>
                <a:gd name="T0" fmla="*/ 42 w 48"/>
                <a:gd name="T1" fmla="*/ 108 h 108"/>
                <a:gd name="T2" fmla="*/ 6 w 48"/>
                <a:gd name="T3" fmla="*/ 108 h 108"/>
                <a:gd name="T4" fmla="*/ 0 w 48"/>
                <a:gd name="T5" fmla="*/ 102 h 108"/>
                <a:gd name="T6" fmla="*/ 0 w 48"/>
                <a:gd name="T7" fmla="*/ 6 h 108"/>
                <a:gd name="T8" fmla="*/ 6 w 48"/>
                <a:gd name="T9" fmla="*/ 0 h 108"/>
                <a:gd name="T10" fmla="*/ 42 w 48"/>
                <a:gd name="T11" fmla="*/ 0 h 108"/>
                <a:gd name="T12" fmla="*/ 48 w 48"/>
                <a:gd name="T13" fmla="*/ 6 h 108"/>
                <a:gd name="T14" fmla="*/ 48 w 48"/>
                <a:gd name="T15" fmla="*/ 102 h 108"/>
                <a:gd name="T16" fmla="*/ 42 w 48"/>
                <a:gd name="T17" fmla="*/ 108 h 108"/>
                <a:gd name="T18" fmla="*/ 12 w 48"/>
                <a:gd name="T19" fmla="*/ 96 h 108"/>
                <a:gd name="T20" fmla="*/ 36 w 48"/>
                <a:gd name="T21" fmla="*/ 96 h 108"/>
                <a:gd name="T22" fmla="*/ 36 w 48"/>
                <a:gd name="T23" fmla="*/ 12 h 108"/>
                <a:gd name="T24" fmla="*/ 12 w 48"/>
                <a:gd name="T25" fmla="*/ 12 h 108"/>
                <a:gd name="T26" fmla="*/ 12 w 48"/>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08">
                  <a:moveTo>
                    <a:pt x="42" y="108"/>
                  </a:moveTo>
                  <a:cubicBezTo>
                    <a:pt x="6" y="108"/>
                    <a:pt x="6" y="108"/>
                    <a:pt x="6" y="108"/>
                  </a:cubicBezTo>
                  <a:cubicBezTo>
                    <a:pt x="3" y="108"/>
                    <a:pt x="0" y="105"/>
                    <a:pt x="0" y="102"/>
                  </a:cubicBezTo>
                  <a:cubicBezTo>
                    <a:pt x="0" y="6"/>
                    <a:pt x="0" y="6"/>
                    <a:pt x="0" y="6"/>
                  </a:cubicBezTo>
                  <a:cubicBezTo>
                    <a:pt x="0" y="3"/>
                    <a:pt x="3" y="0"/>
                    <a:pt x="6" y="0"/>
                  </a:cubicBezTo>
                  <a:cubicBezTo>
                    <a:pt x="42" y="0"/>
                    <a:pt x="42" y="0"/>
                    <a:pt x="42" y="0"/>
                  </a:cubicBezTo>
                  <a:cubicBezTo>
                    <a:pt x="46" y="0"/>
                    <a:pt x="48" y="3"/>
                    <a:pt x="48" y="6"/>
                  </a:cubicBezTo>
                  <a:cubicBezTo>
                    <a:pt x="48" y="102"/>
                    <a:pt x="48" y="102"/>
                    <a:pt x="48" y="102"/>
                  </a:cubicBezTo>
                  <a:cubicBezTo>
                    <a:pt x="48" y="105"/>
                    <a:pt x="46" y="108"/>
                    <a:pt x="42" y="108"/>
                  </a:cubicBezTo>
                  <a:close/>
                  <a:moveTo>
                    <a:pt x="12" y="96"/>
                  </a:moveTo>
                  <a:cubicBezTo>
                    <a:pt x="36" y="96"/>
                    <a:pt x="36" y="96"/>
                    <a:pt x="36" y="96"/>
                  </a:cubicBezTo>
                  <a:cubicBezTo>
                    <a:pt x="36" y="12"/>
                    <a:pt x="36" y="12"/>
                    <a:pt x="36"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1" name="Freeform 94">
              <a:extLst>
                <a:ext uri="{FF2B5EF4-FFF2-40B4-BE49-F238E27FC236}">
                  <a16:creationId xmlns:a16="http://schemas.microsoft.com/office/drawing/2014/main" id="{7008C9F3-C809-48BD-881E-6C775C25494B}"/>
                </a:ext>
              </a:extLst>
            </p:cNvPr>
            <p:cNvSpPr>
              <a:spLocks noEditPoints="1"/>
            </p:cNvSpPr>
            <p:nvPr/>
          </p:nvSpPr>
          <p:spPr bwMode="auto">
            <a:xfrm>
              <a:off x="1530" y="1932"/>
              <a:ext cx="213" cy="71"/>
            </a:xfrm>
            <a:custGeom>
              <a:avLst/>
              <a:gdLst>
                <a:gd name="T0" fmla="*/ 138 w 144"/>
                <a:gd name="T1" fmla="*/ 48 h 48"/>
                <a:gd name="T2" fmla="*/ 6 w 144"/>
                <a:gd name="T3" fmla="*/ 48 h 48"/>
                <a:gd name="T4" fmla="*/ 0 w 144"/>
                <a:gd name="T5" fmla="*/ 42 h 48"/>
                <a:gd name="T6" fmla="*/ 0 w 144"/>
                <a:gd name="T7" fmla="*/ 6 h 48"/>
                <a:gd name="T8" fmla="*/ 6 w 144"/>
                <a:gd name="T9" fmla="*/ 0 h 48"/>
                <a:gd name="T10" fmla="*/ 138 w 144"/>
                <a:gd name="T11" fmla="*/ 0 h 48"/>
                <a:gd name="T12" fmla="*/ 144 w 144"/>
                <a:gd name="T13" fmla="*/ 6 h 48"/>
                <a:gd name="T14" fmla="*/ 144 w 144"/>
                <a:gd name="T15" fmla="*/ 42 h 48"/>
                <a:gd name="T16" fmla="*/ 138 w 144"/>
                <a:gd name="T17" fmla="*/ 48 h 48"/>
                <a:gd name="T18" fmla="*/ 12 w 144"/>
                <a:gd name="T19" fmla="*/ 36 h 48"/>
                <a:gd name="T20" fmla="*/ 132 w 144"/>
                <a:gd name="T21" fmla="*/ 36 h 48"/>
                <a:gd name="T22" fmla="*/ 132 w 144"/>
                <a:gd name="T23" fmla="*/ 12 h 48"/>
                <a:gd name="T24" fmla="*/ 12 w 144"/>
                <a:gd name="T25" fmla="*/ 12 h 48"/>
                <a:gd name="T26" fmla="*/ 12 w 144"/>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48">
                  <a:moveTo>
                    <a:pt x="138" y="48"/>
                  </a:moveTo>
                  <a:cubicBezTo>
                    <a:pt x="6" y="48"/>
                    <a:pt x="6" y="48"/>
                    <a:pt x="6" y="48"/>
                  </a:cubicBezTo>
                  <a:cubicBezTo>
                    <a:pt x="3" y="48"/>
                    <a:pt x="0" y="45"/>
                    <a:pt x="0" y="42"/>
                  </a:cubicBezTo>
                  <a:cubicBezTo>
                    <a:pt x="0" y="6"/>
                    <a:pt x="0" y="6"/>
                    <a:pt x="0" y="6"/>
                  </a:cubicBezTo>
                  <a:cubicBezTo>
                    <a:pt x="0" y="3"/>
                    <a:pt x="3" y="0"/>
                    <a:pt x="6" y="0"/>
                  </a:cubicBezTo>
                  <a:cubicBezTo>
                    <a:pt x="138" y="0"/>
                    <a:pt x="138" y="0"/>
                    <a:pt x="138" y="0"/>
                  </a:cubicBezTo>
                  <a:cubicBezTo>
                    <a:pt x="142" y="0"/>
                    <a:pt x="144" y="3"/>
                    <a:pt x="144" y="6"/>
                  </a:cubicBezTo>
                  <a:cubicBezTo>
                    <a:pt x="144" y="42"/>
                    <a:pt x="144" y="42"/>
                    <a:pt x="144" y="42"/>
                  </a:cubicBezTo>
                  <a:cubicBezTo>
                    <a:pt x="144" y="45"/>
                    <a:pt x="142" y="48"/>
                    <a:pt x="138" y="48"/>
                  </a:cubicBezTo>
                  <a:close/>
                  <a:moveTo>
                    <a:pt x="12" y="36"/>
                  </a:moveTo>
                  <a:cubicBezTo>
                    <a:pt x="132" y="36"/>
                    <a:pt x="132" y="36"/>
                    <a:pt x="132" y="36"/>
                  </a:cubicBezTo>
                  <a:cubicBezTo>
                    <a:pt x="132" y="12"/>
                    <a:pt x="132" y="12"/>
                    <a:pt x="132"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2" name="Freeform 95">
              <a:extLst>
                <a:ext uri="{FF2B5EF4-FFF2-40B4-BE49-F238E27FC236}">
                  <a16:creationId xmlns:a16="http://schemas.microsoft.com/office/drawing/2014/main" id="{BF739487-23C5-4531-B4FB-907839A03F7E}"/>
                </a:ext>
              </a:extLst>
            </p:cNvPr>
            <p:cNvSpPr>
              <a:spLocks noEditPoints="1"/>
            </p:cNvSpPr>
            <p:nvPr/>
          </p:nvSpPr>
          <p:spPr bwMode="auto">
            <a:xfrm>
              <a:off x="1530" y="2021"/>
              <a:ext cx="213" cy="71"/>
            </a:xfrm>
            <a:custGeom>
              <a:avLst/>
              <a:gdLst>
                <a:gd name="T0" fmla="*/ 138 w 144"/>
                <a:gd name="T1" fmla="*/ 48 h 48"/>
                <a:gd name="T2" fmla="*/ 6 w 144"/>
                <a:gd name="T3" fmla="*/ 48 h 48"/>
                <a:gd name="T4" fmla="*/ 0 w 144"/>
                <a:gd name="T5" fmla="*/ 42 h 48"/>
                <a:gd name="T6" fmla="*/ 0 w 144"/>
                <a:gd name="T7" fmla="*/ 6 h 48"/>
                <a:gd name="T8" fmla="*/ 6 w 144"/>
                <a:gd name="T9" fmla="*/ 0 h 48"/>
                <a:gd name="T10" fmla="*/ 138 w 144"/>
                <a:gd name="T11" fmla="*/ 0 h 48"/>
                <a:gd name="T12" fmla="*/ 144 w 144"/>
                <a:gd name="T13" fmla="*/ 6 h 48"/>
                <a:gd name="T14" fmla="*/ 144 w 144"/>
                <a:gd name="T15" fmla="*/ 42 h 48"/>
                <a:gd name="T16" fmla="*/ 138 w 144"/>
                <a:gd name="T17" fmla="*/ 48 h 48"/>
                <a:gd name="T18" fmla="*/ 12 w 144"/>
                <a:gd name="T19" fmla="*/ 36 h 48"/>
                <a:gd name="T20" fmla="*/ 132 w 144"/>
                <a:gd name="T21" fmla="*/ 36 h 48"/>
                <a:gd name="T22" fmla="*/ 132 w 144"/>
                <a:gd name="T23" fmla="*/ 12 h 48"/>
                <a:gd name="T24" fmla="*/ 12 w 144"/>
                <a:gd name="T25" fmla="*/ 12 h 48"/>
                <a:gd name="T26" fmla="*/ 12 w 144"/>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48">
                  <a:moveTo>
                    <a:pt x="138" y="48"/>
                  </a:moveTo>
                  <a:cubicBezTo>
                    <a:pt x="6" y="48"/>
                    <a:pt x="6" y="48"/>
                    <a:pt x="6" y="48"/>
                  </a:cubicBezTo>
                  <a:cubicBezTo>
                    <a:pt x="3" y="48"/>
                    <a:pt x="0" y="45"/>
                    <a:pt x="0" y="42"/>
                  </a:cubicBezTo>
                  <a:cubicBezTo>
                    <a:pt x="0" y="6"/>
                    <a:pt x="0" y="6"/>
                    <a:pt x="0" y="6"/>
                  </a:cubicBezTo>
                  <a:cubicBezTo>
                    <a:pt x="0" y="3"/>
                    <a:pt x="3" y="0"/>
                    <a:pt x="6" y="0"/>
                  </a:cubicBezTo>
                  <a:cubicBezTo>
                    <a:pt x="138" y="0"/>
                    <a:pt x="138" y="0"/>
                    <a:pt x="138" y="0"/>
                  </a:cubicBezTo>
                  <a:cubicBezTo>
                    <a:pt x="142" y="0"/>
                    <a:pt x="144" y="3"/>
                    <a:pt x="144" y="6"/>
                  </a:cubicBezTo>
                  <a:cubicBezTo>
                    <a:pt x="144" y="42"/>
                    <a:pt x="144" y="42"/>
                    <a:pt x="144" y="42"/>
                  </a:cubicBezTo>
                  <a:cubicBezTo>
                    <a:pt x="144" y="45"/>
                    <a:pt x="142" y="48"/>
                    <a:pt x="138" y="48"/>
                  </a:cubicBezTo>
                  <a:close/>
                  <a:moveTo>
                    <a:pt x="12" y="36"/>
                  </a:moveTo>
                  <a:cubicBezTo>
                    <a:pt x="132" y="36"/>
                    <a:pt x="132" y="36"/>
                    <a:pt x="132" y="36"/>
                  </a:cubicBezTo>
                  <a:cubicBezTo>
                    <a:pt x="132" y="12"/>
                    <a:pt x="132" y="12"/>
                    <a:pt x="132"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23" name="Group 223">
            <a:extLst>
              <a:ext uri="{FF2B5EF4-FFF2-40B4-BE49-F238E27FC236}">
                <a16:creationId xmlns:a16="http://schemas.microsoft.com/office/drawing/2014/main" id="{F4056203-B59F-4DAB-BC52-414F73F2101F}"/>
              </a:ext>
            </a:extLst>
          </p:cNvPr>
          <p:cNvGrpSpPr>
            <a:grpSpLocks noChangeAspect="1"/>
          </p:cNvGrpSpPr>
          <p:nvPr/>
        </p:nvGrpSpPr>
        <p:grpSpPr bwMode="auto">
          <a:xfrm>
            <a:off x="11352440" y="310724"/>
            <a:ext cx="544120" cy="542850"/>
            <a:chOff x="5505" y="2992"/>
            <a:chExt cx="428" cy="427"/>
          </a:xfrm>
          <a:solidFill>
            <a:schemeClr val="bg1">
              <a:lumMod val="85000"/>
            </a:schemeClr>
          </a:solidFill>
        </p:grpSpPr>
        <p:sp>
          <p:nvSpPr>
            <p:cNvPr id="124" name="Freeform 224">
              <a:extLst>
                <a:ext uri="{FF2B5EF4-FFF2-40B4-BE49-F238E27FC236}">
                  <a16:creationId xmlns:a16="http://schemas.microsoft.com/office/drawing/2014/main" id="{0F87BE09-3A9B-41D4-9CB5-EAFBC648166B}"/>
                </a:ext>
              </a:extLst>
            </p:cNvPr>
            <p:cNvSpPr>
              <a:spLocks/>
            </p:cNvSpPr>
            <p:nvPr/>
          </p:nvSpPr>
          <p:spPr bwMode="auto">
            <a:xfrm>
              <a:off x="5505" y="3063"/>
              <a:ext cx="373" cy="18"/>
            </a:xfrm>
            <a:custGeom>
              <a:avLst/>
              <a:gdLst>
                <a:gd name="T0" fmla="*/ 246 w 252"/>
                <a:gd name="T1" fmla="*/ 12 h 12"/>
                <a:gd name="T2" fmla="*/ 6 w 252"/>
                <a:gd name="T3" fmla="*/ 12 h 12"/>
                <a:gd name="T4" fmla="*/ 0 w 252"/>
                <a:gd name="T5" fmla="*/ 6 h 12"/>
                <a:gd name="T6" fmla="*/ 6 w 252"/>
                <a:gd name="T7" fmla="*/ 0 h 12"/>
                <a:gd name="T8" fmla="*/ 246 w 252"/>
                <a:gd name="T9" fmla="*/ 0 h 12"/>
                <a:gd name="T10" fmla="*/ 252 w 252"/>
                <a:gd name="T11" fmla="*/ 6 h 12"/>
                <a:gd name="T12" fmla="*/ 246 w 25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52" h="12">
                  <a:moveTo>
                    <a:pt x="246" y="12"/>
                  </a:moveTo>
                  <a:cubicBezTo>
                    <a:pt x="6" y="12"/>
                    <a:pt x="6" y="12"/>
                    <a:pt x="6" y="12"/>
                  </a:cubicBezTo>
                  <a:cubicBezTo>
                    <a:pt x="3" y="12"/>
                    <a:pt x="0" y="9"/>
                    <a:pt x="0" y="6"/>
                  </a:cubicBezTo>
                  <a:cubicBezTo>
                    <a:pt x="0" y="3"/>
                    <a:pt x="3" y="0"/>
                    <a:pt x="6" y="0"/>
                  </a:cubicBezTo>
                  <a:cubicBezTo>
                    <a:pt x="246" y="0"/>
                    <a:pt x="246" y="0"/>
                    <a:pt x="246" y="0"/>
                  </a:cubicBezTo>
                  <a:cubicBezTo>
                    <a:pt x="249" y="0"/>
                    <a:pt x="252" y="3"/>
                    <a:pt x="252" y="6"/>
                  </a:cubicBezTo>
                  <a:cubicBezTo>
                    <a:pt x="252" y="9"/>
                    <a:pt x="249" y="12"/>
                    <a:pt x="24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5" name="Oval 225">
              <a:extLst>
                <a:ext uri="{FF2B5EF4-FFF2-40B4-BE49-F238E27FC236}">
                  <a16:creationId xmlns:a16="http://schemas.microsoft.com/office/drawing/2014/main" id="{D990D145-25FF-47DE-B5C4-993BB3F87598}"/>
                </a:ext>
              </a:extLst>
            </p:cNvPr>
            <p:cNvSpPr>
              <a:spLocks noChangeArrowheads="1"/>
            </p:cNvSpPr>
            <p:nvPr/>
          </p:nvSpPr>
          <p:spPr bwMode="auto">
            <a:xfrm>
              <a:off x="5559" y="3028"/>
              <a:ext cx="17"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6" name="Oval 226">
              <a:extLst>
                <a:ext uri="{FF2B5EF4-FFF2-40B4-BE49-F238E27FC236}">
                  <a16:creationId xmlns:a16="http://schemas.microsoft.com/office/drawing/2014/main" id="{FF5782D0-991B-4499-ADD7-BD91EAF4189E}"/>
                </a:ext>
              </a:extLst>
            </p:cNvPr>
            <p:cNvSpPr>
              <a:spLocks noChangeArrowheads="1"/>
            </p:cNvSpPr>
            <p:nvPr/>
          </p:nvSpPr>
          <p:spPr bwMode="auto">
            <a:xfrm>
              <a:off x="5594" y="3028"/>
              <a:ext cx="18"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7" name="Oval 227">
              <a:extLst>
                <a:ext uri="{FF2B5EF4-FFF2-40B4-BE49-F238E27FC236}">
                  <a16:creationId xmlns:a16="http://schemas.microsoft.com/office/drawing/2014/main" id="{1F8240E0-CDEE-40C3-A44C-FE0AF3528140}"/>
                </a:ext>
              </a:extLst>
            </p:cNvPr>
            <p:cNvSpPr>
              <a:spLocks noChangeArrowheads="1"/>
            </p:cNvSpPr>
            <p:nvPr/>
          </p:nvSpPr>
          <p:spPr bwMode="auto">
            <a:xfrm>
              <a:off x="5630" y="3028"/>
              <a:ext cx="17"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5" name="Freeform 228">
              <a:extLst>
                <a:ext uri="{FF2B5EF4-FFF2-40B4-BE49-F238E27FC236}">
                  <a16:creationId xmlns:a16="http://schemas.microsoft.com/office/drawing/2014/main" id="{FDB8F50B-364A-438C-A06F-935D6A499E73}"/>
                </a:ext>
              </a:extLst>
            </p:cNvPr>
            <p:cNvSpPr>
              <a:spLocks/>
            </p:cNvSpPr>
            <p:nvPr/>
          </p:nvSpPr>
          <p:spPr bwMode="auto">
            <a:xfrm>
              <a:off x="5505" y="2992"/>
              <a:ext cx="373" cy="302"/>
            </a:xfrm>
            <a:custGeom>
              <a:avLst/>
              <a:gdLst>
                <a:gd name="T0" fmla="*/ 114 w 252"/>
                <a:gd name="T1" fmla="*/ 204 h 204"/>
                <a:gd name="T2" fmla="*/ 30 w 252"/>
                <a:gd name="T3" fmla="*/ 204 h 204"/>
                <a:gd name="T4" fmla="*/ 0 w 252"/>
                <a:gd name="T5" fmla="*/ 174 h 204"/>
                <a:gd name="T6" fmla="*/ 0 w 252"/>
                <a:gd name="T7" fmla="*/ 30 h 204"/>
                <a:gd name="T8" fmla="*/ 30 w 252"/>
                <a:gd name="T9" fmla="*/ 0 h 204"/>
                <a:gd name="T10" fmla="*/ 222 w 252"/>
                <a:gd name="T11" fmla="*/ 0 h 204"/>
                <a:gd name="T12" fmla="*/ 252 w 252"/>
                <a:gd name="T13" fmla="*/ 30 h 204"/>
                <a:gd name="T14" fmla="*/ 252 w 252"/>
                <a:gd name="T15" fmla="*/ 126 h 204"/>
                <a:gd name="T16" fmla="*/ 246 w 252"/>
                <a:gd name="T17" fmla="*/ 132 h 204"/>
                <a:gd name="T18" fmla="*/ 240 w 252"/>
                <a:gd name="T19" fmla="*/ 126 h 204"/>
                <a:gd name="T20" fmla="*/ 240 w 252"/>
                <a:gd name="T21" fmla="*/ 30 h 204"/>
                <a:gd name="T22" fmla="*/ 222 w 252"/>
                <a:gd name="T23" fmla="*/ 12 h 204"/>
                <a:gd name="T24" fmla="*/ 30 w 252"/>
                <a:gd name="T25" fmla="*/ 12 h 204"/>
                <a:gd name="T26" fmla="*/ 12 w 252"/>
                <a:gd name="T27" fmla="*/ 30 h 204"/>
                <a:gd name="T28" fmla="*/ 12 w 252"/>
                <a:gd name="T29" fmla="*/ 174 h 204"/>
                <a:gd name="T30" fmla="*/ 30 w 252"/>
                <a:gd name="T31" fmla="*/ 192 h 204"/>
                <a:gd name="T32" fmla="*/ 114 w 252"/>
                <a:gd name="T33" fmla="*/ 192 h 204"/>
                <a:gd name="T34" fmla="*/ 120 w 252"/>
                <a:gd name="T35" fmla="*/ 198 h 204"/>
                <a:gd name="T36" fmla="*/ 114 w 252"/>
                <a:gd name="T37"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04">
                  <a:moveTo>
                    <a:pt x="114" y="204"/>
                  </a:moveTo>
                  <a:cubicBezTo>
                    <a:pt x="30" y="204"/>
                    <a:pt x="30" y="204"/>
                    <a:pt x="30" y="204"/>
                  </a:cubicBezTo>
                  <a:cubicBezTo>
                    <a:pt x="13" y="204"/>
                    <a:pt x="0" y="191"/>
                    <a:pt x="0" y="174"/>
                  </a:cubicBezTo>
                  <a:cubicBezTo>
                    <a:pt x="0" y="30"/>
                    <a:pt x="0" y="30"/>
                    <a:pt x="0" y="30"/>
                  </a:cubicBezTo>
                  <a:cubicBezTo>
                    <a:pt x="0" y="13"/>
                    <a:pt x="13" y="0"/>
                    <a:pt x="30" y="0"/>
                  </a:cubicBezTo>
                  <a:cubicBezTo>
                    <a:pt x="222" y="0"/>
                    <a:pt x="222" y="0"/>
                    <a:pt x="222" y="0"/>
                  </a:cubicBezTo>
                  <a:cubicBezTo>
                    <a:pt x="238" y="0"/>
                    <a:pt x="252" y="13"/>
                    <a:pt x="252" y="30"/>
                  </a:cubicBezTo>
                  <a:cubicBezTo>
                    <a:pt x="252" y="126"/>
                    <a:pt x="252" y="126"/>
                    <a:pt x="252" y="126"/>
                  </a:cubicBezTo>
                  <a:cubicBezTo>
                    <a:pt x="252" y="129"/>
                    <a:pt x="249" y="132"/>
                    <a:pt x="246" y="132"/>
                  </a:cubicBezTo>
                  <a:cubicBezTo>
                    <a:pt x="243" y="132"/>
                    <a:pt x="240" y="129"/>
                    <a:pt x="240" y="126"/>
                  </a:cubicBezTo>
                  <a:cubicBezTo>
                    <a:pt x="240" y="30"/>
                    <a:pt x="240" y="30"/>
                    <a:pt x="240" y="30"/>
                  </a:cubicBezTo>
                  <a:cubicBezTo>
                    <a:pt x="240" y="20"/>
                    <a:pt x="232" y="12"/>
                    <a:pt x="222" y="12"/>
                  </a:cubicBezTo>
                  <a:cubicBezTo>
                    <a:pt x="30" y="12"/>
                    <a:pt x="30" y="12"/>
                    <a:pt x="30" y="12"/>
                  </a:cubicBezTo>
                  <a:cubicBezTo>
                    <a:pt x="20" y="12"/>
                    <a:pt x="12" y="20"/>
                    <a:pt x="12" y="30"/>
                  </a:cubicBezTo>
                  <a:cubicBezTo>
                    <a:pt x="12" y="174"/>
                    <a:pt x="12" y="174"/>
                    <a:pt x="12" y="174"/>
                  </a:cubicBezTo>
                  <a:cubicBezTo>
                    <a:pt x="12" y="184"/>
                    <a:pt x="20" y="192"/>
                    <a:pt x="30" y="192"/>
                  </a:cubicBezTo>
                  <a:cubicBezTo>
                    <a:pt x="114" y="192"/>
                    <a:pt x="114" y="192"/>
                    <a:pt x="114" y="192"/>
                  </a:cubicBezTo>
                  <a:cubicBezTo>
                    <a:pt x="117" y="192"/>
                    <a:pt x="120" y="195"/>
                    <a:pt x="120" y="198"/>
                  </a:cubicBezTo>
                  <a:cubicBezTo>
                    <a:pt x="120" y="201"/>
                    <a:pt x="117" y="204"/>
                    <a:pt x="114" y="2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6" name="Freeform 229">
              <a:extLst>
                <a:ext uri="{FF2B5EF4-FFF2-40B4-BE49-F238E27FC236}">
                  <a16:creationId xmlns:a16="http://schemas.microsoft.com/office/drawing/2014/main" id="{F2281285-0F3E-4493-850C-A98236A1AE18}"/>
                </a:ext>
              </a:extLst>
            </p:cNvPr>
            <p:cNvSpPr>
              <a:spLocks noEditPoints="1"/>
            </p:cNvSpPr>
            <p:nvPr/>
          </p:nvSpPr>
          <p:spPr bwMode="auto">
            <a:xfrm>
              <a:off x="5717" y="3205"/>
              <a:ext cx="216" cy="214"/>
            </a:xfrm>
            <a:custGeom>
              <a:avLst/>
              <a:gdLst>
                <a:gd name="T0" fmla="*/ 55 w 146"/>
                <a:gd name="T1" fmla="*/ 144 h 144"/>
                <a:gd name="T2" fmla="*/ 49 w 146"/>
                <a:gd name="T3" fmla="*/ 127 h 144"/>
                <a:gd name="T4" fmla="*/ 27 w 146"/>
                <a:gd name="T5" fmla="*/ 126 h 144"/>
                <a:gd name="T6" fmla="*/ 1 w 146"/>
                <a:gd name="T7" fmla="*/ 92 h 144"/>
                <a:gd name="T8" fmla="*/ 13 w 146"/>
                <a:gd name="T9" fmla="*/ 79 h 144"/>
                <a:gd name="T10" fmla="*/ 13 w 146"/>
                <a:gd name="T11" fmla="*/ 65 h 144"/>
                <a:gd name="T12" fmla="*/ 1 w 146"/>
                <a:gd name="T13" fmla="*/ 52 h 144"/>
                <a:gd name="T14" fmla="*/ 28 w 146"/>
                <a:gd name="T15" fmla="*/ 18 h 144"/>
                <a:gd name="T16" fmla="*/ 49 w 146"/>
                <a:gd name="T17" fmla="*/ 17 h 144"/>
                <a:gd name="T18" fmla="*/ 55 w 146"/>
                <a:gd name="T19" fmla="*/ 0 h 144"/>
                <a:gd name="T20" fmla="*/ 97 w 146"/>
                <a:gd name="T21" fmla="*/ 6 h 144"/>
                <a:gd name="T22" fmla="*/ 108 w 146"/>
                <a:gd name="T23" fmla="*/ 24 h 144"/>
                <a:gd name="T24" fmla="*/ 122 w 146"/>
                <a:gd name="T25" fmla="*/ 18 h 144"/>
                <a:gd name="T26" fmla="*/ 144 w 146"/>
                <a:gd name="T27" fmla="*/ 52 h 144"/>
                <a:gd name="T28" fmla="*/ 132 w 146"/>
                <a:gd name="T29" fmla="*/ 65 h 144"/>
                <a:gd name="T30" fmla="*/ 132 w 146"/>
                <a:gd name="T31" fmla="*/ 79 h 144"/>
                <a:gd name="T32" fmla="*/ 144 w 146"/>
                <a:gd name="T33" fmla="*/ 92 h 144"/>
                <a:gd name="T34" fmla="*/ 122 w 146"/>
                <a:gd name="T35" fmla="*/ 126 h 144"/>
                <a:gd name="T36" fmla="*/ 108 w 146"/>
                <a:gd name="T37" fmla="*/ 120 h 144"/>
                <a:gd name="T38" fmla="*/ 97 w 146"/>
                <a:gd name="T39" fmla="*/ 138 h 144"/>
                <a:gd name="T40" fmla="*/ 61 w 146"/>
                <a:gd name="T41" fmla="*/ 132 h 144"/>
                <a:gd name="T42" fmla="*/ 85 w 146"/>
                <a:gd name="T43" fmla="*/ 123 h 144"/>
                <a:gd name="T44" fmla="*/ 104 w 146"/>
                <a:gd name="T45" fmla="*/ 109 h 144"/>
                <a:gd name="T46" fmla="*/ 119 w 146"/>
                <a:gd name="T47" fmla="*/ 112 h 144"/>
                <a:gd name="T48" fmla="*/ 123 w 146"/>
                <a:gd name="T49" fmla="*/ 87 h 144"/>
                <a:gd name="T50" fmla="*/ 121 w 146"/>
                <a:gd name="T51" fmla="*/ 72 h 144"/>
                <a:gd name="T52" fmla="*/ 123 w 146"/>
                <a:gd name="T53" fmla="*/ 57 h 144"/>
                <a:gd name="T54" fmla="*/ 119 w 146"/>
                <a:gd name="T55" fmla="*/ 32 h 144"/>
                <a:gd name="T56" fmla="*/ 104 w 146"/>
                <a:gd name="T57" fmla="*/ 36 h 144"/>
                <a:gd name="T58" fmla="*/ 85 w 146"/>
                <a:gd name="T59" fmla="*/ 21 h 144"/>
                <a:gd name="T60" fmla="*/ 61 w 146"/>
                <a:gd name="T61" fmla="*/ 12 h 144"/>
                <a:gd name="T62" fmla="*/ 57 w 146"/>
                <a:gd name="T63" fmla="*/ 27 h 144"/>
                <a:gd name="T64" fmla="*/ 35 w 146"/>
                <a:gd name="T65" fmla="*/ 36 h 144"/>
                <a:gd name="T66" fmla="*/ 15 w 146"/>
                <a:gd name="T67" fmla="*/ 52 h 144"/>
                <a:gd name="T68" fmla="*/ 26 w 146"/>
                <a:gd name="T69" fmla="*/ 63 h 144"/>
                <a:gd name="T70" fmla="*/ 25 w 146"/>
                <a:gd name="T71" fmla="*/ 81 h 144"/>
                <a:gd name="T72" fmla="*/ 15 w 146"/>
                <a:gd name="T73" fmla="*/ 92 h 144"/>
                <a:gd name="T74" fmla="*/ 35 w 146"/>
                <a:gd name="T75" fmla="*/ 108 h 144"/>
                <a:gd name="T76" fmla="*/ 57 w 146"/>
                <a:gd name="T77" fmla="*/ 117 h 144"/>
                <a:gd name="T78" fmla="*/ 61 w 146"/>
                <a:gd name="T79" fmla="*/ 13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6" h="144">
                  <a:moveTo>
                    <a:pt x="91" y="144"/>
                  </a:moveTo>
                  <a:cubicBezTo>
                    <a:pt x="55" y="144"/>
                    <a:pt x="55" y="144"/>
                    <a:pt x="55" y="144"/>
                  </a:cubicBezTo>
                  <a:cubicBezTo>
                    <a:pt x="52" y="144"/>
                    <a:pt x="49" y="141"/>
                    <a:pt x="49" y="138"/>
                  </a:cubicBezTo>
                  <a:cubicBezTo>
                    <a:pt x="49" y="127"/>
                    <a:pt x="49" y="127"/>
                    <a:pt x="49" y="127"/>
                  </a:cubicBezTo>
                  <a:cubicBezTo>
                    <a:pt x="45" y="125"/>
                    <a:pt x="41" y="123"/>
                    <a:pt x="37" y="120"/>
                  </a:cubicBezTo>
                  <a:cubicBezTo>
                    <a:pt x="27" y="126"/>
                    <a:pt x="27" y="126"/>
                    <a:pt x="27" y="126"/>
                  </a:cubicBezTo>
                  <a:cubicBezTo>
                    <a:pt x="25" y="127"/>
                    <a:pt x="21" y="126"/>
                    <a:pt x="19" y="124"/>
                  </a:cubicBezTo>
                  <a:cubicBezTo>
                    <a:pt x="1" y="92"/>
                    <a:pt x="1" y="92"/>
                    <a:pt x="1" y="92"/>
                  </a:cubicBezTo>
                  <a:cubicBezTo>
                    <a:pt x="0" y="90"/>
                    <a:pt x="1" y="86"/>
                    <a:pt x="3" y="84"/>
                  </a:cubicBezTo>
                  <a:cubicBezTo>
                    <a:pt x="13" y="79"/>
                    <a:pt x="13" y="79"/>
                    <a:pt x="13" y="79"/>
                  </a:cubicBezTo>
                  <a:cubicBezTo>
                    <a:pt x="13" y="76"/>
                    <a:pt x="13" y="74"/>
                    <a:pt x="13" y="72"/>
                  </a:cubicBezTo>
                  <a:cubicBezTo>
                    <a:pt x="13" y="70"/>
                    <a:pt x="13" y="68"/>
                    <a:pt x="13" y="65"/>
                  </a:cubicBezTo>
                  <a:cubicBezTo>
                    <a:pt x="4" y="60"/>
                    <a:pt x="4" y="60"/>
                    <a:pt x="4" y="60"/>
                  </a:cubicBezTo>
                  <a:cubicBezTo>
                    <a:pt x="1" y="58"/>
                    <a:pt x="0" y="54"/>
                    <a:pt x="1" y="52"/>
                  </a:cubicBezTo>
                  <a:cubicBezTo>
                    <a:pt x="19" y="20"/>
                    <a:pt x="19" y="20"/>
                    <a:pt x="19" y="20"/>
                  </a:cubicBezTo>
                  <a:cubicBezTo>
                    <a:pt x="21" y="18"/>
                    <a:pt x="25" y="17"/>
                    <a:pt x="28" y="18"/>
                  </a:cubicBezTo>
                  <a:cubicBezTo>
                    <a:pt x="37" y="24"/>
                    <a:pt x="37" y="24"/>
                    <a:pt x="37" y="24"/>
                  </a:cubicBezTo>
                  <a:cubicBezTo>
                    <a:pt x="41" y="21"/>
                    <a:pt x="45" y="19"/>
                    <a:pt x="49" y="17"/>
                  </a:cubicBezTo>
                  <a:cubicBezTo>
                    <a:pt x="49" y="6"/>
                    <a:pt x="49" y="6"/>
                    <a:pt x="49" y="6"/>
                  </a:cubicBezTo>
                  <a:cubicBezTo>
                    <a:pt x="49" y="3"/>
                    <a:pt x="52" y="0"/>
                    <a:pt x="55" y="0"/>
                  </a:cubicBezTo>
                  <a:cubicBezTo>
                    <a:pt x="91" y="0"/>
                    <a:pt x="91" y="0"/>
                    <a:pt x="91" y="0"/>
                  </a:cubicBezTo>
                  <a:cubicBezTo>
                    <a:pt x="94" y="0"/>
                    <a:pt x="97" y="3"/>
                    <a:pt x="97" y="6"/>
                  </a:cubicBezTo>
                  <a:cubicBezTo>
                    <a:pt x="97" y="17"/>
                    <a:pt x="97" y="17"/>
                    <a:pt x="97" y="17"/>
                  </a:cubicBezTo>
                  <a:cubicBezTo>
                    <a:pt x="101" y="19"/>
                    <a:pt x="105" y="21"/>
                    <a:pt x="108" y="24"/>
                  </a:cubicBezTo>
                  <a:cubicBezTo>
                    <a:pt x="118" y="18"/>
                    <a:pt x="118" y="18"/>
                    <a:pt x="118" y="18"/>
                  </a:cubicBezTo>
                  <a:cubicBezTo>
                    <a:pt x="119" y="17"/>
                    <a:pt x="121" y="17"/>
                    <a:pt x="122" y="18"/>
                  </a:cubicBezTo>
                  <a:cubicBezTo>
                    <a:pt x="124" y="18"/>
                    <a:pt x="125" y="19"/>
                    <a:pt x="126" y="20"/>
                  </a:cubicBezTo>
                  <a:cubicBezTo>
                    <a:pt x="144" y="52"/>
                    <a:pt x="144" y="52"/>
                    <a:pt x="144" y="52"/>
                  </a:cubicBezTo>
                  <a:cubicBezTo>
                    <a:pt x="146" y="54"/>
                    <a:pt x="145" y="58"/>
                    <a:pt x="142" y="60"/>
                  </a:cubicBezTo>
                  <a:cubicBezTo>
                    <a:pt x="132" y="65"/>
                    <a:pt x="132" y="65"/>
                    <a:pt x="132" y="65"/>
                  </a:cubicBezTo>
                  <a:cubicBezTo>
                    <a:pt x="133" y="68"/>
                    <a:pt x="133" y="70"/>
                    <a:pt x="133" y="72"/>
                  </a:cubicBezTo>
                  <a:cubicBezTo>
                    <a:pt x="133" y="74"/>
                    <a:pt x="133" y="76"/>
                    <a:pt x="132" y="79"/>
                  </a:cubicBezTo>
                  <a:cubicBezTo>
                    <a:pt x="142" y="84"/>
                    <a:pt x="142" y="84"/>
                    <a:pt x="142" y="84"/>
                  </a:cubicBezTo>
                  <a:cubicBezTo>
                    <a:pt x="145" y="86"/>
                    <a:pt x="146" y="90"/>
                    <a:pt x="144" y="92"/>
                  </a:cubicBezTo>
                  <a:cubicBezTo>
                    <a:pt x="126" y="124"/>
                    <a:pt x="126" y="124"/>
                    <a:pt x="126" y="124"/>
                  </a:cubicBezTo>
                  <a:cubicBezTo>
                    <a:pt x="125" y="125"/>
                    <a:pt x="124" y="126"/>
                    <a:pt x="122" y="126"/>
                  </a:cubicBezTo>
                  <a:cubicBezTo>
                    <a:pt x="121" y="127"/>
                    <a:pt x="119" y="127"/>
                    <a:pt x="118" y="126"/>
                  </a:cubicBezTo>
                  <a:cubicBezTo>
                    <a:pt x="108" y="120"/>
                    <a:pt x="108" y="120"/>
                    <a:pt x="108" y="120"/>
                  </a:cubicBezTo>
                  <a:cubicBezTo>
                    <a:pt x="105" y="123"/>
                    <a:pt x="101" y="125"/>
                    <a:pt x="97" y="127"/>
                  </a:cubicBezTo>
                  <a:cubicBezTo>
                    <a:pt x="97" y="138"/>
                    <a:pt x="97" y="138"/>
                    <a:pt x="97" y="138"/>
                  </a:cubicBezTo>
                  <a:cubicBezTo>
                    <a:pt x="97" y="141"/>
                    <a:pt x="94" y="144"/>
                    <a:pt x="91" y="144"/>
                  </a:cubicBezTo>
                  <a:close/>
                  <a:moveTo>
                    <a:pt x="61" y="132"/>
                  </a:moveTo>
                  <a:cubicBezTo>
                    <a:pt x="85" y="132"/>
                    <a:pt x="85" y="132"/>
                    <a:pt x="85" y="132"/>
                  </a:cubicBezTo>
                  <a:cubicBezTo>
                    <a:pt x="85" y="123"/>
                    <a:pt x="85" y="123"/>
                    <a:pt x="85" y="123"/>
                  </a:cubicBezTo>
                  <a:cubicBezTo>
                    <a:pt x="85" y="120"/>
                    <a:pt x="86" y="118"/>
                    <a:pt x="89" y="117"/>
                  </a:cubicBezTo>
                  <a:cubicBezTo>
                    <a:pt x="94" y="115"/>
                    <a:pt x="100" y="112"/>
                    <a:pt x="104" y="109"/>
                  </a:cubicBezTo>
                  <a:cubicBezTo>
                    <a:pt x="106" y="107"/>
                    <a:pt x="109" y="107"/>
                    <a:pt x="111" y="108"/>
                  </a:cubicBezTo>
                  <a:cubicBezTo>
                    <a:pt x="119" y="112"/>
                    <a:pt x="119" y="112"/>
                    <a:pt x="119" y="112"/>
                  </a:cubicBezTo>
                  <a:cubicBezTo>
                    <a:pt x="131" y="92"/>
                    <a:pt x="131" y="92"/>
                    <a:pt x="131" y="92"/>
                  </a:cubicBezTo>
                  <a:cubicBezTo>
                    <a:pt x="123" y="87"/>
                    <a:pt x="123" y="87"/>
                    <a:pt x="123" y="87"/>
                  </a:cubicBezTo>
                  <a:cubicBezTo>
                    <a:pt x="121" y="86"/>
                    <a:pt x="119" y="83"/>
                    <a:pt x="120" y="81"/>
                  </a:cubicBezTo>
                  <a:cubicBezTo>
                    <a:pt x="120" y="78"/>
                    <a:pt x="121" y="75"/>
                    <a:pt x="121" y="72"/>
                  </a:cubicBezTo>
                  <a:cubicBezTo>
                    <a:pt x="121" y="69"/>
                    <a:pt x="120" y="66"/>
                    <a:pt x="120" y="63"/>
                  </a:cubicBezTo>
                  <a:cubicBezTo>
                    <a:pt x="119" y="61"/>
                    <a:pt x="121" y="58"/>
                    <a:pt x="123" y="57"/>
                  </a:cubicBezTo>
                  <a:cubicBezTo>
                    <a:pt x="131" y="52"/>
                    <a:pt x="131" y="52"/>
                    <a:pt x="131" y="52"/>
                  </a:cubicBezTo>
                  <a:cubicBezTo>
                    <a:pt x="119" y="32"/>
                    <a:pt x="119" y="32"/>
                    <a:pt x="119" y="32"/>
                  </a:cubicBezTo>
                  <a:cubicBezTo>
                    <a:pt x="111" y="36"/>
                    <a:pt x="111" y="36"/>
                    <a:pt x="111" y="36"/>
                  </a:cubicBezTo>
                  <a:cubicBezTo>
                    <a:pt x="109" y="37"/>
                    <a:pt x="106" y="37"/>
                    <a:pt x="104" y="36"/>
                  </a:cubicBezTo>
                  <a:cubicBezTo>
                    <a:pt x="100" y="32"/>
                    <a:pt x="94" y="29"/>
                    <a:pt x="89" y="27"/>
                  </a:cubicBezTo>
                  <a:cubicBezTo>
                    <a:pt x="86" y="26"/>
                    <a:pt x="85" y="24"/>
                    <a:pt x="85" y="21"/>
                  </a:cubicBezTo>
                  <a:cubicBezTo>
                    <a:pt x="85" y="12"/>
                    <a:pt x="85" y="12"/>
                    <a:pt x="85" y="12"/>
                  </a:cubicBezTo>
                  <a:cubicBezTo>
                    <a:pt x="61" y="12"/>
                    <a:pt x="61" y="12"/>
                    <a:pt x="61" y="12"/>
                  </a:cubicBezTo>
                  <a:cubicBezTo>
                    <a:pt x="61" y="21"/>
                    <a:pt x="61" y="21"/>
                    <a:pt x="61" y="21"/>
                  </a:cubicBezTo>
                  <a:cubicBezTo>
                    <a:pt x="61" y="24"/>
                    <a:pt x="59" y="26"/>
                    <a:pt x="57" y="27"/>
                  </a:cubicBezTo>
                  <a:cubicBezTo>
                    <a:pt x="51" y="29"/>
                    <a:pt x="46" y="32"/>
                    <a:pt x="42" y="36"/>
                  </a:cubicBezTo>
                  <a:cubicBezTo>
                    <a:pt x="40" y="37"/>
                    <a:pt x="37" y="37"/>
                    <a:pt x="35" y="36"/>
                  </a:cubicBezTo>
                  <a:cubicBezTo>
                    <a:pt x="27" y="32"/>
                    <a:pt x="27" y="32"/>
                    <a:pt x="27" y="32"/>
                  </a:cubicBezTo>
                  <a:cubicBezTo>
                    <a:pt x="15" y="52"/>
                    <a:pt x="15" y="52"/>
                    <a:pt x="15" y="52"/>
                  </a:cubicBezTo>
                  <a:cubicBezTo>
                    <a:pt x="23" y="57"/>
                    <a:pt x="23" y="57"/>
                    <a:pt x="23" y="57"/>
                  </a:cubicBezTo>
                  <a:cubicBezTo>
                    <a:pt x="25" y="58"/>
                    <a:pt x="26" y="61"/>
                    <a:pt x="26" y="63"/>
                  </a:cubicBezTo>
                  <a:cubicBezTo>
                    <a:pt x="25" y="66"/>
                    <a:pt x="25" y="69"/>
                    <a:pt x="25" y="72"/>
                  </a:cubicBezTo>
                  <a:cubicBezTo>
                    <a:pt x="25" y="75"/>
                    <a:pt x="25" y="78"/>
                    <a:pt x="25" y="81"/>
                  </a:cubicBezTo>
                  <a:cubicBezTo>
                    <a:pt x="26" y="83"/>
                    <a:pt x="25" y="86"/>
                    <a:pt x="23" y="87"/>
                  </a:cubicBezTo>
                  <a:cubicBezTo>
                    <a:pt x="15" y="92"/>
                    <a:pt x="15" y="92"/>
                    <a:pt x="15" y="92"/>
                  </a:cubicBezTo>
                  <a:cubicBezTo>
                    <a:pt x="27" y="112"/>
                    <a:pt x="27" y="112"/>
                    <a:pt x="27" y="112"/>
                  </a:cubicBezTo>
                  <a:cubicBezTo>
                    <a:pt x="35" y="108"/>
                    <a:pt x="35" y="108"/>
                    <a:pt x="35" y="108"/>
                  </a:cubicBezTo>
                  <a:cubicBezTo>
                    <a:pt x="37" y="107"/>
                    <a:pt x="40" y="107"/>
                    <a:pt x="42" y="109"/>
                  </a:cubicBezTo>
                  <a:cubicBezTo>
                    <a:pt x="46" y="112"/>
                    <a:pt x="51" y="115"/>
                    <a:pt x="57" y="117"/>
                  </a:cubicBezTo>
                  <a:cubicBezTo>
                    <a:pt x="59" y="118"/>
                    <a:pt x="61" y="120"/>
                    <a:pt x="61" y="123"/>
                  </a:cubicBezTo>
                  <a:lnTo>
                    <a:pt x="61"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7" name="Freeform 230">
              <a:extLst>
                <a:ext uri="{FF2B5EF4-FFF2-40B4-BE49-F238E27FC236}">
                  <a16:creationId xmlns:a16="http://schemas.microsoft.com/office/drawing/2014/main" id="{96F45302-83F0-44D7-9051-D7ED4BAF7F8C}"/>
                </a:ext>
              </a:extLst>
            </p:cNvPr>
            <p:cNvSpPr>
              <a:spLocks noEditPoints="1"/>
            </p:cNvSpPr>
            <p:nvPr/>
          </p:nvSpPr>
          <p:spPr bwMode="auto">
            <a:xfrm>
              <a:off x="5781" y="3268"/>
              <a:ext cx="88" cy="88"/>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7"/>
                    <a:pt x="0" y="30"/>
                  </a:cubicBezTo>
                  <a:cubicBezTo>
                    <a:pt x="0" y="13"/>
                    <a:pt x="13" y="0"/>
                    <a:pt x="30" y="0"/>
                  </a:cubicBezTo>
                  <a:cubicBezTo>
                    <a:pt x="46" y="0"/>
                    <a:pt x="60" y="13"/>
                    <a:pt x="60" y="30"/>
                  </a:cubicBezTo>
                  <a:cubicBezTo>
                    <a:pt x="60" y="47"/>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00" name="Group 199">
            <a:extLst>
              <a:ext uri="{FF2B5EF4-FFF2-40B4-BE49-F238E27FC236}">
                <a16:creationId xmlns:a16="http://schemas.microsoft.com/office/drawing/2014/main" id="{EED60457-3129-4E3B-BF1F-DC26E22F9881}"/>
              </a:ext>
            </a:extLst>
          </p:cNvPr>
          <p:cNvGrpSpPr>
            <a:grpSpLocks noChangeAspect="1"/>
          </p:cNvGrpSpPr>
          <p:nvPr/>
        </p:nvGrpSpPr>
        <p:grpSpPr bwMode="auto">
          <a:xfrm>
            <a:off x="1026102" y="1809203"/>
            <a:ext cx="542850" cy="497084"/>
            <a:chOff x="3435" y="3010"/>
            <a:chExt cx="427" cy="391"/>
          </a:xfrm>
          <a:solidFill>
            <a:schemeClr val="bg1"/>
          </a:solidFill>
        </p:grpSpPr>
        <p:sp>
          <p:nvSpPr>
            <p:cNvPr id="107" name="Freeform 200">
              <a:extLst>
                <a:ext uri="{FF2B5EF4-FFF2-40B4-BE49-F238E27FC236}">
                  <a16:creationId xmlns:a16="http://schemas.microsoft.com/office/drawing/2014/main" id="{C3831792-6ADA-43FD-831B-E047263BA96C}"/>
                </a:ext>
              </a:extLst>
            </p:cNvPr>
            <p:cNvSpPr>
              <a:spLocks noEditPoints="1"/>
            </p:cNvSpPr>
            <p:nvPr/>
          </p:nvSpPr>
          <p:spPr bwMode="auto">
            <a:xfrm>
              <a:off x="3435" y="3010"/>
              <a:ext cx="427" cy="391"/>
            </a:xfrm>
            <a:custGeom>
              <a:avLst/>
              <a:gdLst>
                <a:gd name="T0" fmla="*/ 258 w 288"/>
                <a:gd name="T1" fmla="*/ 264 h 264"/>
                <a:gd name="T2" fmla="*/ 30 w 288"/>
                <a:gd name="T3" fmla="*/ 264 h 264"/>
                <a:gd name="T4" fmla="*/ 0 w 288"/>
                <a:gd name="T5" fmla="*/ 234 h 264"/>
                <a:gd name="T6" fmla="*/ 0 w 288"/>
                <a:gd name="T7" fmla="*/ 30 h 264"/>
                <a:gd name="T8" fmla="*/ 30 w 288"/>
                <a:gd name="T9" fmla="*/ 0 h 264"/>
                <a:gd name="T10" fmla="*/ 258 w 288"/>
                <a:gd name="T11" fmla="*/ 0 h 264"/>
                <a:gd name="T12" fmla="*/ 288 w 288"/>
                <a:gd name="T13" fmla="*/ 30 h 264"/>
                <a:gd name="T14" fmla="*/ 288 w 288"/>
                <a:gd name="T15" fmla="*/ 234 h 264"/>
                <a:gd name="T16" fmla="*/ 258 w 288"/>
                <a:gd name="T17" fmla="*/ 264 h 264"/>
                <a:gd name="T18" fmla="*/ 30 w 288"/>
                <a:gd name="T19" fmla="*/ 12 h 264"/>
                <a:gd name="T20" fmla="*/ 12 w 288"/>
                <a:gd name="T21" fmla="*/ 30 h 264"/>
                <a:gd name="T22" fmla="*/ 12 w 288"/>
                <a:gd name="T23" fmla="*/ 234 h 264"/>
                <a:gd name="T24" fmla="*/ 30 w 288"/>
                <a:gd name="T25" fmla="*/ 252 h 264"/>
                <a:gd name="T26" fmla="*/ 258 w 288"/>
                <a:gd name="T27" fmla="*/ 252 h 264"/>
                <a:gd name="T28" fmla="*/ 276 w 288"/>
                <a:gd name="T29" fmla="*/ 234 h 264"/>
                <a:gd name="T30" fmla="*/ 276 w 288"/>
                <a:gd name="T31" fmla="*/ 30 h 264"/>
                <a:gd name="T32" fmla="*/ 258 w 288"/>
                <a:gd name="T33" fmla="*/ 12 h 264"/>
                <a:gd name="T34" fmla="*/ 30 w 288"/>
                <a:gd name="T35" fmla="*/ 1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64">
                  <a:moveTo>
                    <a:pt x="258" y="264"/>
                  </a:moveTo>
                  <a:cubicBezTo>
                    <a:pt x="30" y="264"/>
                    <a:pt x="30" y="264"/>
                    <a:pt x="30" y="264"/>
                  </a:cubicBezTo>
                  <a:cubicBezTo>
                    <a:pt x="14" y="264"/>
                    <a:pt x="0" y="251"/>
                    <a:pt x="0" y="234"/>
                  </a:cubicBezTo>
                  <a:cubicBezTo>
                    <a:pt x="0" y="30"/>
                    <a:pt x="0" y="30"/>
                    <a:pt x="0" y="30"/>
                  </a:cubicBezTo>
                  <a:cubicBezTo>
                    <a:pt x="0" y="13"/>
                    <a:pt x="14" y="0"/>
                    <a:pt x="30" y="0"/>
                  </a:cubicBezTo>
                  <a:cubicBezTo>
                    <a:pt x="258" y="0"/>
                    <a:pt x="258" y="0"/>
                    <a:pt x="258" y="0"/>
                  </a:cubicBezTo>
                  <a:cubicBezTo>
                    <a:pt x="275" y="0"/>
                    <a:pt x="288" y="13"/>
                    <a:pt x="288" y="30"/>
                  </a:cubicBezTo>
                  <a:cubicBezTo>
                    <a:pt x="288" y="234"/>
                    <a:pt x="288" y="234"/>
                    <a:pt x="288" y="234"/>
                  </a:cubicBezTo>
                  <a:cubicBezTo>
                    <a:pt x="288" y="251"/>
                    <a:pt x="275" y="264"/>
                    <a:pt x="258" y="264"/>
                  </a:cubicBezTo>
                  <a:close/>
                  <a:moveTo>
                    <a:pt x="30" y="12"/>
                  </a:moveTo>
                  <a:cubicBezTo>
                    <a:pt x="21" y="12"/>
                    <a:pt x="12" y="20"/>
                    <a:pt x="12" y="30"/>
                  </a:cubicBezTo>
                  <a:cubicBezTo>
                    <a:pt x="12" y="234"/>
                    <a:pt x="12" y="234"/>
                    <a:pt x="12" y="234"/>
                  </a:cubicBezTo>
                  <a:cubicBezTo>
                    <a:pt x="12" y="244"/>
                    <a:pt x="21" y="252"/>
                    <a:pt x="30" y="252"/>
                  </a:cubicBezTo>
                  <a:cubicBezTo>
                    <a:pt x="258" y="252"/>
                    <a:pt x="258" y="252"/>
                    <a:pt x="258" y="252"/>
                  </a:cubicBezTo>
                  <a:cubicBezTo>
                    <a:pt x="268" y="252"/>
                    <a:pt x="276" y="244"/>
                    <a:pt x="276" y="234"/>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8" name="Freeform 201">
              <a:extLst>
                <a:ext uri="{FF2B5EF4-FFF2-40B4-BE49-F238E27FC236}">
                  <a16:creationId xmlns:a16="http://schemas.microsoft.com/office/drawing/2014/main" id="{4AE3847A-356C-447A-B692-08EDDA6BF151}"/>
                </a:ext>
              </a:extLst>
            </p:cNvPr>
            <p:cNvSpPr>
              <a:spLocks/>
            </p:cNvSpPr>
            <p:nvPr/>
          </p:nvSpPr>
          <p:spPr bwMode="auto">
            <a:xfrm>
              <a:off x="3435" y="3099"/>
              <a:ext cx="427"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9" name="Oval 202">
              <a:extLst>
                <a:ext uri="{FF2B5EF4-FFF2-40B4-BE49-F238E27FC236}">
                  <a16:creationId xmlns:a16="http://schemas.microsoft.com/office/drawing/2014/main" id="{2581B3BE-5755-49B2-AB2D-DAE78DA2A937}"/>
                </a:ext>
              </a:extLst>
            </p:cNvPr>
            <p:cNvSpPr>
              <a:spLocks noChangeArrowheads="1"/>
            </p:cNvSpPr>
            <p:nvPr/>
          </p:nvSpPr>
          <p:spPr bwMode="auto">
            <a:xfrm>
              <a:off x="3489" y="3046"/>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0" name="Oval 203">
              <a:extLst>
                <a:ext uri="{FF2B5EF4-FFF2-40B4-BE49-F238E27FC236}">
                  <a16:creationId xmlns:a16="http://schemas.microsoft.com/office/drawing/2014/main" id="{C7766310-BC99-4A03-AB73-147CE0365AF8}"/>
                </a:ext>
              </a:extLst>
            </p:cNvPr>
            <p:cNvSpPr>
              <a:spLocks noChangeArrowheads="1"/>
            </p:cNvSpPr>
            <p:nvPr/>
          </p:nvSpPr>
          <p:spPr bwMode="auto">
            <a:xfrm>
              <a:off x="3542"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1" name="Oval 204">
              <a:extLst>
                <a:ext uri="{FF2B5EF4-FFF2-40B4-BE49-F238E27FC236}">
                  <a16:creationId xmlns:a16="http://schemas.microsoft.com/office/drawing/2014/main" id="{AA8E4B84-EDF4-43D8-8677-79D6F21F9495}"/>
                </a:ext>
              </a:extLst>
            </p:cNvPr>
            <p:cNvSpPr>
              <a:spLocks noChangeArrowheads="1"/>
            </p:cNvSpPr>
            <p:nvPr/>
          </p:nvSpPr>
          <p:spPr bwMode="auto">
            <a:xfrm>
              <a:off x="3595"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2" name="Freeform 205">
              <a:extLst>
                <a:ext uri="{FF2B5EF4-FFF2-40B4-BE49-F238E27FC236}">
                  <a16:creationId xmlns:a16="http://schemas.microsoft.com/office/drawing/2014/main" id="{0831F053-67B9-4842-BD3A-12344321DDE2}"/>
                </a:ext>
              </a:extLst>
            </p:cNvPr>
            <p:cNvSpPr>
              <a:spLocks noEditPoints="1"/>
            </p:cNvSpPr>
            <p:nvPr/>
          </p:nvSpPr>
          <p:spPr bwMode="auto">
            <a:xfrm>
              <a:off x="3480" y="3152"/>
              <a:ext cx="195"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30"/>
                    <a:pt x="30" y="0"/>
                    <a:pt x="66" y="0"/>
                  </a:cubicBezTo>
                  <a:cubicBezTo>
                    <a:pt x="103" y="0"/>
                    <a:pt x="132" y="30"/>
                    <a:pt x="132" y="66"/>
                  </a:cubicBezTo>
                  <a:cubicBezTo>
                    <a:pt x="132" y="102"/>
                    <a:pt x="103" y="132"/>
                    <a:pt x="66" y="132"/>
                  </a:cubicBezTo>
                  <a:close/>
                  <a:moveTo>
                    <a:pt x="66" y="12"/>
                  </a:moveTo>
                  <a:cubicBezTo>
                    <a:pt x="37" y="12"/>
                    <a:pt x="12" y="36"/>
                    <a:pt x="12" y="66"/>
                  </a:cubicBezTo>
                  <a:cubicBezTo>
                    <a:pt x="12" y="96"/>
                    <a:pt x="37" y="120"/>
                    <a:pt x="66" y="120"/>
                  </a:cubicBezTo>
                  <a:cubicBezTo>
                    <a:pt x="96" y="120"/>
                    <a:pt x="120" y="96"/>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3" name="Freeform 206">
              <a:extLst>
                <a:ext uri="{FF2B5EF4-FFF2-40B4-BE49-F238E27FC236}">
                  <a16:creationId xmlns:a16="http://schemas.microsoft.com/office/drawing/2014/main" id="{64246F13-7C71-4092-B785-0B95764E44C0}"/>
                </a:ext>
              </a:extLst>
            </p:cNvPr>
            <p:cNvSpPr>
              <a:spLocks/>
            </p:cNvSpPr>
            <p:nvPr/>
          </p:nvSpPr>
          <p:spPr bwMode="auto">
            <a:xfrm>
              <a:off x="3569" y="3167"/>
              <a:ext cx="77" cy="160"/>
            </a:xfrm>
            <a:custGeom>
              <a:avLst/>
              <a:gdLst>
                <a:gd name="T0" fmla="*/ 45 w 52"/>
                <a:gd name="T1" fmla="*/ 108 h 108"/>
                <a:gd name="T2" fmla="*/ 40 w 52"/>
                <a:gd name="T3" fmla="*/ 106 h 108"/>
                <a:gd name="T4" fmla="*/ 2 w 52"/>
                <a:gd name="T5" fmla="*/ 60 h 108"/>
                <a:gd name="T6" fmla="*/ 1 w 52"/>
                <a:gd name="T7" fmla="*/ 53 h 108"/>
                <a:gd name="T8" fmla="*/ 35 w 52"/>
                <a:gd name="T9" fmla="*/ 3 h 108"/>
                <a:gd name="T10" fmla="*/ 44 w 52"/>
                <a:gd name="T11" fmla="*/ 2 h 108"/>
                <a:gd name="T12" fmla="*/ 45 w 52"/>
                <a:gd name="T13" fmla="*/ 10 h 108"/>
                <a:gd name="T14" fmla="*/ 14 w 52"/>
                <a:gd name="T15" fmla="*/ 56 h 108"/>
                <a:gd name="T16" fmla="*/ 50 w 52"/>
                <a:gd name="T17" fmla="*/ 98 h 108"/>
                <a:gd name="T18" fmla="*/ 49 w 52"/>
                <a:gd name="T19" fmla="*/ 107 h 108"/>
                <a:gd name="T20" fmla="*/ 45 w 52"/>
                <a:gd name="T2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108">
                  <a:moveTo>
                    <a:pt x="45" y="108"/>
                  </a:moveTo>
                  <a:cubicBezTo>
                    <a:pt x="43" y="108"/>
                    <a:pt x="41" y="107"/>
                    <a:pt x="40" y="106"/>
                  </a:cubicBezTo>
                  <a:cubicBezTo>
                    <a:pt x="2" y="60"/>
                    <a:pt x="2" y="60"/>
                    <a:pt x="2" y="60"/>
                  </a:cubicBezTo>
                  <a:cubicBezTo>
                    <a:pt x="0" y="58"/>
                    <a:pt x="0" y="55"/>
                    <a:pt x="1" y="53"/>
                  </a:cubicBezTo>
                  <a:cubicBezTo>
                    <a:pt x="35" y="3"/>
                    <a:pt x="35" y="3"/>
                    <a:pt x="35" y="3"/>
                  </a:cubicBezTo>
                  <a:cubicBezTo>
                    <a:pt x="37" y="0"/>
                    <a:pt x="41" y="0"/>
                    <a:pt x="44" y="2"/>
                  </a:cubicBezTo>
                  <a:cubicBezTo>
                    <a:pt x="46" y="3"/>
                    <a:pt x="47" y="7"/>
                    <a:pt x="45" y="10"/>
                  </a:cubicBezTo>
                  <a:cubicBezTo>
                    <a:pt x="14" y="56"/>
                    <a:pt x="14" y="56"/>
                    <a:pt x="14" y="56"/>
                  </a:cubicBezTo>
                  <a:cubicBezTo>
                    <a:pt x="50" y="98"/>
                    <a:pt x="50" y="98"/>
                    <a:pt x="50" y="98"/>
                  </a:cubicBezTo>
                  <a:cubicBezTo>
                    <a:pt x="52" y="101"/>
                    <a:pt x="51" y="105"/>
                    <a:pt x="49" y="107"/>
                  </a:cubicBezTo>
                  <a:cubicBezTo>
                    <a:pt x="48" y="108"/>
                    <a:pt x="46" y="108"/>
                    <a:pt x="45"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4" name="Freeform 207">
              <a:extLst>
                <a:ext uri="{FF2B5EF4-FFF2-40B4-BE49-F238E27FC236}">
                  <a16:creationId xmlns:a16="http://schemas.microsoft.com/office/drawing/2014/main" id="{392594F0-0D62-46BE-85C1-B0B411AF75DD}"/>
                </a:ext>
              </a:extLst>
            </p:cNvPr>
            <p:cNvSpPr>
              <a:spLocks/>
            </p:cNvSpPr>
            <p:nvPr/>
          </p:nvSpPr>
          <p:spPr bwMode="auto">
            <a:xfrm>
              <a:off x="3480" y="3241"/>
              <a:ext cx="106"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9"/>
                    <a:pt x="0" y="6"/>
                  </a:cubicBezTo>
                  <a:cubicBezTo>
                    <a:pt x="0" y="3"/>
                    <a:pt x="3" y="0"/>
                    <a:pt x="6" y="0"/>
                  </a:cubicBezTo>
                  <a:cubicBezTo>
                    <a:pt x="66" y="0"/>
                    <a:pt x="66" y="0"/>
                    <a:pt x="66" y="0"/>
                  </a:cubicBezTo>
                  <a:cubicBezTo>
                    <a:pt x="70" y="0"/>
                    <a:pt x="72" y="3"/>
                    <a:pt x="72" y="6"/>
                  </a:cubicBezTo>
                  <a:cubicBezTo>
                    <a:pt x="72" y="9"/>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5" name="Rectangle 208">
              <a:extLst>
                <a:ext uri="{FF2B5EF4-FFF2-40B4-BE49-F238E27FC236}">
                  <a16:creationId xmlns:a16="http://schemas.microsoft.com/office/drawing/2014/main" id="{78829808-47D8-41DE-BB35-879C233A4ABC}"/>
                </a:ext>
              </a:extLst>
            </p:cNvPr>
            <p:cNvSpPr>
              <a:spLocks noChangeArrowheads="1"/>
            </p:cNvSpPr>
            <p:nvPr/>
          </p:nvSpPr>
          <p:spPr bwMode="auto">
            <a:xfrm>
              <a:off x="3702" y="3170"/>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6" name="Rectangle 209">
              <a:extLst>
                <a:ext uri="{FF2B5EF4-FFF2-40B4-BE49-F238E27FC236}">
                  <a16:creationId xmlns:a16="http://schemas.microsoft.com/office/drawing/2014/main" id="{7E555DC5-0DB4-446F-B0F9-E07DD371CFE8}"/>
                </a:ext>
              </a:extLst>
            </p:cNvPr>
            <p:cNvSpPr>
              <a:spLocks noChangeArrowheads="1"/>
            </p:cNvSpPr>
            <p:nvPr/>
          </p:nvSpPr>
          <p:spPr bwMode="auto">
            <a:xfrm>
              <a:off x="3702" y="3223"/>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8" name="Rectangle 210">
              <a:extLst>
                <a:ext uri="{FF2B5EF4-FFF2-40B4-BE49-F238E27FC236}">
                  <a16:creationId xmlns:a16="http://schemas.microsoft.com/office/drawing/2014/main" id="{6C9897B7-113D-4B13-9BF7-FE8D786E699D}"/>
                </a:ext>
              </a:extLst>
            </p:cNvPr>
            <p:cNvSpPr>
              <a:spLocks noChangeArrowheads="1"/>
            </p:cNvSpPr>
            <p:nvPr/>
          </p:nvSpPr>
          <p:spPr bwMode="auto">
            <a:xfrm>
              <a:off x="3702" y="3276"/>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49" name="Group 97">
            <a:extLst>
              <a:ext uri="{FF2B5EF4-FFF2-40B4-BE49-F238E27FC236}">
                <a16:creationId xmlns:a16="http://schemas.microsoft.com/office/drawing/2014/main" id="{9BF16785-065F-4C27-89FB-D35107663260}"/>
              </a:ext>
            </a:extLst>
          </p:cNvPr>
          <p:cNvGrpSpPr>
            <a:grpSpLocks noChangeAspect="1"/>
          </p:cNvGrpSpPr>
          <p:nvPr/>
        </p:nvGrpSpPr>
        <p:grpSpPr bwMode="auto">
          <a:xfrm>
            <a:off x="1146755" y="4755215"/>
            <a:ext cx="463972" cy="463970"/>
            <a:chOff x="354" y="437"/>
            <a:chExt cx="427" cy="427"/>
          </a:xfrm>
          <a:solidFill>
            <a:schemeClr val="bg1"/>
          </a:solidFill>
        </p:grpSpPr>
        <p:sp>
          <p:nvSpPr>
            <p:cNvPr id="150" name="Freeform 98">
              <a:extLst>
                <a:ext uri="{FF2B5EF4-FFF2-40B4-BE49-F238E27FC236}">
                  <a16:creationId xmlns:a16="http://schemas.microsoft.com/office/drawing/2014/main" id="{92118CA0-9E70-4978-AF88-97B38CDEAACF}"/>
                </a:ext>
              </a:extLst>
            </p:cNvPr>
            <p:cNvSpPr>
              <a:spLocks noEditPoints="1"/>
            </p:cNvSpPr>
            <p:nvPr/>
          </p:nvSpPr>
          <p:spPr bwMode="auto">
            <a:xfrm>
              <a:off x="354" y="437"/>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3" y="108"/>
                    <a:pt x="0" y="84"/>
                    <a:pt x="0" y="54"/>
                  </a:cubicBezTo>
                  <a:cubicBezTo>
                    <a:pt x="0" y="24"/>
                    <a:pt x="53" y="0"/>
                    <a:pt x="120" y="0"/>
                  </a:cubicBezTo>
                  <a:cubicBezTo>
                    <a:pt x="188" y="0"/>
                    <a:pt x="240" y="24"/>
                    <a:pt x="240" y="54"/>
                  </a:cubicBezTo>
                  <a:cubicBezTo>
                    <a:pt x="240" y="84"/>
                    <a:pt x="188" y="108"/>
                    <a:pt x="120" y="108"/>
                  </a:cubicBezTo>
                  <a:close/>
                  <a:moveTo>
                    <a:pt x="120" y="12"/>
                  </a:moveTo>
                  <a:cubicBezTo>
                    <a:pt x="57" y="12"/>
                    <a:pt x="12" y="34"/>
                    <a:pt x="12" y="54"/>
                  </a:cubicBezTo>
                  <a:cubicBezTo>
                    <a:pt x="12" y="74"/>
                    <a:pt x="57" y="96"/>
                    <a:pt x="120" y="96"/>
                  </a:cubicBezTo>
                  <a:cubicBezTo>
                    <a:pt x="184" y="96"/>
                    <a:pt x="228" y="74"/>
                    <a:pt x="228" y="54"/>
                  </a:cubicBezTo>
                  <a:cubicBezTo>
                    <a:pt x="228" y="34"/>
                    <a:pt x="184"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1" name="Freeform 99">
              <a:extLst>
                <a:ext uri="{FF2B5EF4-FFF2-40B4-BE49-F238E27FC236}">
                  <a16:creationId xmlns:a16="http://schemas.microsoft.com/office/drawing/2014/main" id="{9B7B1E90-AA9E-498A-9AC8-019B405A4B7D}"/>
                </a:ext>
              </a:extLst>
            </p:cNvPr>
            <p:cNvSpPr>
              <a:spLocks/>
            </p:cNvSpPr>
            <p:nvPr/>
          </p:nvSpPr>
          <p:spPr bwMode="auto">
            <a:xfrm>
              <a:off x="354" y="579"/>
              <a:ext cx="187" cy="89"/>
            </a:xfrm>
            <a:custGeom>
              <a:avLst/>
              <a:gdLst>
                <a:gd name="T0" fmla="*/ 120 w 126"/>
                <a:gd name="T1" fmla="*/ 60 h 60"/>
                <a:gd name="T2" fmla="*/ 0 w 126"/>
                <a:gd name="T3" fmla="*/ 6 h 60"/>
                <a:gd name="T4" fmla="*/ 6 w 126"/>
                <a:gd name="T5" fmla="*/ 0 h 60"/>
                <a:gd name="T6" fmla="*/ 12 w 126"/>
                <a:gd name="T7" fmla="*/ 6 h 60"/>
                <a:gd name="T8" fmla="*/ 120 w 126"/>
                <a:gd name="T9" fmla="*/ 48 h 60"/>
                <a:gd name="T10" fmla="*/ 126 w 126"/>
                <a:gd name="T11" fmla="*/ 54 h 60"/>
                <a:gd name="T12" fmla="*/ 120 w 12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26" h="60">
                  <a:moveTo>
                    <a:pt x="120" y="60"/>
                  </a:moveTo>
                  <a:cubicBezTo>
                    <a:pt x="53" y="60"/>
                    <a:pt x="0" y="36"/>
                    <a:pt x="0" y="6"/>
                  </a:cubicBezTo>
                  <a:cubicBezTo>
                    <a:pt x="0" y="3"/>
                    <a:pt x="3" y="0"/>
                    <a:pt x="6" y="0"/>
                  </a:cubicBezTo>
                  <a:cubicBezTo>
                    <a:pt x="10" y="0"/>
                    <a:pt x="12" y="3"/>
                    <a:pt x="12" y="6"/>
                  </a:cubicBezTo>
                  <a:cubicBezTo>
                    <a:pt x="12" y="26"/>
                    <a:pt x="57" y="48"/>
                    <a:pt x="120" y="48"/>
                  </a:cubicBezTo>
                  <a:cubicBezTo>
                    <a:pt x="124" y="48"/>
                    <a:pt x="126" y="51"/>
                    <a:pt x="126" y="54"/>
                  </a:cubicBezTo>
                  <a:cubicBezTo>
                    <a:pt x="126" y="57"/>
                    <a:pt x="124"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2" name="Freeform 100">
              <a:extLst>
                <a:ext uri="{FF2B5EF4-FFF2-40B4-BE49-F238E27FC236}">
                  <a16:creationId xmlns:a16="http://schemas.microsoft.com/office/drawing/2014/main" id="{3978F146-CBE6-4F00-AE53-73EE92297AF0}"/>
                </a:ext>
              </a:extLst>
            </p:cNvPr>
            <p:cNvSpPr>
              <a:spLocks/>
            </p:cNvSpPr>
            <p:nvPr/>
          </p:nvSpPr>
          <p:spPr bwMode="auto">
            <a:xfrm>
              <a:off x="354" y="659"/>
              <a:ext cx="162" cy="88"/>
            </a:xfrm>
            <a:custGeom>
              <a:avLst/>
              <a:gdLst>
                <a:gd name="T0" fmla="*/ 102 w 109"/>
                <a:gd name="T1" fmla="*/ 59 h 59"/>
                <a:gd name="T2" fmla="*/ 102 w 109"/>
                <a:gd name="T3" fmla="*/ 59 h 59"/>
                <a:gd name="T4" fmla="*/ 0 w 109"/>
                <a:gd name="T5" fmla="*/ 6 h 59"/>
                <a:gd name="T6" fmla="*/ 6 w 109"/>
                <a:gd name="T7" fmla="*/ 0 h 59"/>
                <a:gd name="T8" fmla="*/ 12 w 109"/>
                <a:gd name="T9" fmla="*/ 6 h 59"/>
                <a:gd name="T10" fmla="*/ 103 w 109"/>
                <a:gd name="T11" fmla="*/ 47 h 59"/>
                <a:gd name="T12" fmla="*/ 108 w 109"/>
                <a:gd name="T13" fmla="*/ 54 h 59"/>
                <a:gd name="T14" fmla="*/ 102 w 109"/>
                <a:gd name="T15" fmla="*/ 5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59">
                  <a:moveTo>
                    <a:pt x="102" y="59"/>
                  </a:moveTo>
                  <a:cubicBezTo>
                    <a:pt x="102" y="59"/>
                    <a:pt x="102" y="59"/>
                    <a:pt x="102" y="59"/>
                  </a:cubicBezTo>
                  <a:cubicBezTo>
                    <a:pt x="42" y="55"/>
                    <a:pt x="0" y="33"/>
                    <a:pt x="0" y="6"/>
                  </a:cubicBezTo>
                  <a:cubicBezTo>
                    <a:pt x="0" y="3"/>
                    <a:pt x="3" y="0"/>
                    <a:pt x="6" y="0"/>
                  </a:cubicBezTo>
                  <a:cubicBezTo>
                    <a:pt x="10" y="0"/>
                    <a:pt x="12" y="3"/>
                    <a:pt x="12" y="6"/>
                  </a:cubicBezTo>
                  <a:cubicBezTo>
                    <a:pt x="12" y="26"/>
                    <a:pt x="52" y="44"/>
                    <a:pt x="103" y="47"/>
                  </a:cubicBezTo>
                  <a:cubicBezTo>
                    <a:pt x="106" y="48"/>
                    <a:pt x="109" y="51"/>
                    <a:pt x="108" y="54"/>
                  </a:cubicBezTo>
                  <a:cubicBezTo>
                    <a:pt x="108" y="57"/>
                    <a:pt x="106" y="59"/>
                    <a:pt x="102"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3" name="Freeform 101">
              <a:extLst>
                <a:ext uri="{FF2B5EF4-FFF2-40B4-BE49-F238E27FC236}">
                  <a16:creationId xmlns:a16="http://schemas.microsoft.com/office/drawing/2014/main" id="{1836A459-4C02-48B1-AE28-9E8873C7DC2E}"/>
                </a:ext>
              </a:extLst>
            </p:cNvPr>
            <p:cNvSpPr>
              <a:spLocks/>
            </p:cNvSpPr>
            <p:nvPr/>
          </p:nvSpPr>
          <p:spPr bwMode="auto">
            <a:xfrm>
              <a:off x="354" y="508"/>
              <a:ext cx="171" cy="320"/>
            </a:xfrm>
            <a:custGeom>
              <a:avLst/>
              <a:gdLst>
                <a:gd name="T0" fmla="*/ 108 w 115"/>
                <a:gd name="T1" fmla="*/ 216 h 216"/>
                <a:gd name="T2" fmla="*/ 108 w 115"/>
                <a:gd name="T3" fmla="*/ 216 h 216"/>
                <a:gd name="T4" fmla="*/ 0 w 115"/>
                <a:gd name="T5" fmla="*/ 162 h 216"/>
                <a:gd name="T6" fmla="*/ 0 w 115"/>
                <a:gd name="T7" fmla="*/ 6 h 216"/>
                <a:gd name="T8" fmla="*/ 6 w 115"/>
                <a:gd name="T9" fmla="*/ 0 h 216"/>
                <a:gd name="T10" fmla="*/ 12 w 115"/>
                <a:gd name="T11" fmla="*/ 6 h 216"/>
                <a:gd name="T12" fmla="*/ 12 w 115"/>
                <a:gd name="T13" fmla="*/ 162 h 216"/>
                <a:gd name="T14" fmla="*/ 109 w 115"/>
                <a:gd name="T15" fmla="*/ 204 h 216"/>
                <a:gd name="T16" fmla="*/ 114 w 115"/>
                <a:gd name="T17" fmla="*/ 210 h 216"/>
                <a:gd name="T18" fmla="*/ 108 w 115"/>
                <a:gd name="T19"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216">
                  <a:moveTo>
                    <a:pt x="108" y="216"/>
                  </a:moveTo>
                  <a:cubicBezTo>
                    <a:pt x="108" y="216"/>
                    <a:pt x="108" y="216"/>
                    <a:pt x="108" y="216"/>
                  </a:cubicBezTo>
                  <a:cubicBezTo>
                    <a:pt x="46" y="213"/>
                    <a:pt x="0" y="190"/>
                    <a:pt x="0" y="162"/>
                  </a:cubicBezTo>
                  <a:cubicBezTo>
                    <a:pt x="0" y="6"/>
                    <a:pt x="0" y="6"/>
                    <a:pt x="0" y="6"/>
                  </a:cubicBezTo>
                  <a:cubicBezTo>
                    <a:pt x="0" y="3"/>
                    <a:pt x="3" y="0"/>
                    <a:pt x="6" y="0"/>
                  </a:cubicBezTo>
                  <a:cubicBezTo>
                    <a:pt x="10" y="0"/>
                    <a:pt x="12" y="3"/>
                    <a:pt x="12" y="6"/>
                  </a:cubicBezTo>
                  <a:cubicBezTo>
                    <a:pt x="12" y="162"/>
                    <a:pt x="12" y="162"/>
                    <a:pt x="12" y="162"/>
                  </a:cubicBezTo>
                  <a:cubicBezTo>
                    <a:pt x="12" y="180"/>
                    <a:pt x="49" y="201"/>
                    <a:pt x="109" y="204"/>
                  </a:cubicBezTo>
                  <a:cubicBezTo>
                    <a:pt x="112" y="204"/>
                    <a:pt x="115" y="207"/>
                    <a:pt x="114" y="210"/>
                  </a:cubicBezTo>
                  <a:cubicBezTo>
                    <a:pt x="114" y="213"/>
                    <a:pt x="112" y="216"/>
                    <a:pt x="108"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4" name="Freeform 102">
              <a:extLst>
                <a:ext uri="{FF2B5EF4-FFF2-40B4-BE49-F238E27FC236}">
                  <a16:creationId xmlns:a16="http://schemas.microsoft.com/office/drawing/2014/main" id="{55964B1B-3DA4-41A8-8D86-D71C4C57113B}"/>
                </a:ext>
              </a:extLst>
            </p:cNvPr>
            <p:cNvSpPr>
              <a:spLocks/>
            </p:cNvSpPr>
            <p:nvPr/>
          </p:nvSpPr>
          <p:spPr bwMode="auto">
            <a:xfrm>
              <a:off x="692" y="508"/>
              <a:ext cx="18" cy="98"/>
            </a:xfrm>
            <a:custGeom>
              <a:avLst/>
              <a:gdLst>
                <a:gd name="T0" fmla="*/ 6 w 12"/>
                <a:gd name="T1" fmla="*/ 66 h 66"/>
                <a:gd name="T2" fmla="*/ 0 w 12"/>
                <a:gd name="T3" fmla="*/ 60 h 66"/>
                <a:gd name="T4" fmla="*/ 0 w 12"/>
                <a:gd name="T5" fmla="*/ 6 h 66"/>
                <a:gd name="T6" fmla="*/ 6 w 12"/>
                <a:gd name="T7" fmla="*/ 0 h 66"/>
                <a:gd name="T8" fmla="*/ 12 w 12"/>
                <a:gd name="T9" fmla="*/ 6 h 66"/>
                <a:gd name="T10" fmla="*/ 12 w 12"/>
                <a:gd name="T11" fmla="*/ 60 h 66"/>
                <a:gd name="T12" fmla="*/ 6 w 12"/>
                <a:gd name="T13" fmla="*/ 66 h 66"/>
              </a:gdLst>
              <a:ahLst/>
              <a:cxnLst>
                <a:cxn ang="0">
                  <a:pos x="T0" y="T1"/>
                </a:cxn>
                <a:cxn ang="0">
                  <a:pos x="T2" y="T3"/>
                </a:cxn>
                <a:cxn ang="0">
                  <a:pos x="T4" y="T5"/>
                </a:cxn>
                <a:cxn ang="0">
                  <a:pos x="T6" y="T7"/>
                </a:cxn>
                <a:cxn ang="0">
                  <a:pos x="T8" y="T9"/>
                </a:cxn>
                <a:cxn ang="0">
                  <a:pos x="T10" y="T11"/>
                </a:cxn>
                <a:cxn ang="0">
                  <a:pos x="T12" y="T13"/>
                </a:cxn>
              </a:cxnLst>
              <a:rect l="0" t="0" r="r" b="b"/>
              <a:pathLst>
                <a:path w="12" h="66">
                  <a:moveTo>
                    <a:pt x="6" y="66"/>
                  </a:moveTo>
                  <a:cubicBezTo>
                    <a:pt x="3" y="66"/>
                    <a:pt x="0" y="63"/>
                    <a:pt x="0" y="60"/>
                  </a:cubicBezTo>
                  <a:cubicBezTo>
                    <a:pt x="0" y="6"/>
                    <a:pt x="0" y="6"/>
                    <a:pt x="0" y="6"/>
                  </a:cubicBezTo>
                  <a:cubicBezTo>
                    <a:pt x="0" y="3"/>
                    <a:pt x="3" y="0"/>
                    <a:pt x="6" y="0"/>
                  </a:cubicBezTo>
                  <a:cubicBezTo>
                    <a:pt x="10" y="0"/>
                    <a:pt x="12" y="3"/>
                    <a:pt x="12" y="6"/>
                  </a:cubicBezTo>
                  <a:cubicBezTo>
                    <a:pt x="12" y="60"/>
                    <a:pt x="12" y="60"/>
                    <a:pt x="12" y="60"/>
                  </a:cubicBezTo>
                  <a:cubicBezTo>
                    <a:pt x="12" y="63"/>
                    <a:pt x="10" y="66"/>
                    <a:pt x="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5" name="Freeform 103">
              <a:extLst>
                <a:ext uri="{FF2B5EF4-FFF2-40B4-BE49-F238E27FC236}">
                  <a16:creationId xmlns:a16="http://schemas.microsoft.com/office/drawing/2014/main" id="{B8ECCDB6-5E92-4C2F-8F15-1C38C0DAF4FB}"/>
                </a:ext>
              </a:extLst>
            </p:cNvPr>
            <p:cNvSpPr>
              <a:spLocks noEditPoints="1"/>
            </p:cNvSpPr>
            <p:nvPr/>
          </p:nvSpPr>
          <p:spPr bwMode="auto">
            <a:xfrm>
              <a:off x="692" y="650"/>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close/>
                  <a:moveTo>
                    <a:pt x="30" y="12"/>
                  </a:moveTo>
                  <a:cubicBezTo>
                    <a:pt x="21" y="12"/>
                    <a:pt x="12" y="20"/>
                    <a:pt x="12" y="30"/>
                  </a:cubicBezTo>
                  <a:cubicBezTo>
                    <a:pt x="12" y="40"/>
                    <a:pt x="21"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6" name="Freeform 104">
              <a:extLst>
                <a:ext uri="{FF2B5EF4-FFF2-40B4-BE49-F238E27FC236}">
                  <a16:creationId xmlns:a16="http://schemas.microsoft.com/office/drawing/2014/main" id="{67A300CC-E55A-4061-9D88-22E6EC31234F}"/>
                </a:ext>
              </a:extLst>
            </p:cNvPr>
            <p:cNvSpPr>
              <a:spLocks noEditPoints="1"/>
            </p:cNvSpPr>
            <p:nvPr/>
          </p:nvSpPr>
          <p:spPr bwMode="auto">
            <a:xfrm>
              <a:off x="692" y="775"/>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close/>
                  <a:moveTo>
                    <a:pt x="30" y="12"/>
                  </a:moveTo>
                  <a:cubicBezTo>
                    <a:pt x="21" y="12"/>
                    <a:pt x="12" y="20"/>
                    <a:pt x="12" y="30"/>
                  </a:cubicBezTo>
                  <a:cubicBezTo>
                    <a:pt x="12" y="40"/>
                    <a:pt x="21"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7" name="Freeform 105">
              <a:extLst>
                <a:ext uri="{FF2B5EF4-FFF2-40B4-BE49-F238E27FC236}">
                  <a16:creationId xmlns:a16="http://schemas.microsoft.com/office/drawing/2014/main" id="{554BCAF8-0E7E-4ACB-8369-A6A0A4287F39}"/>
                </a:ext>
              </a:extLst>
            </p:cNvPr>
            <p:cNvSpPr>
              <a:spLocks noEditPoints="1"/>
            </p:cNvSpPr>
            <p:nvPr/>
          </p:nvSpPr>
          <p:spPr bwMode="auto">
            <a:xfrm>
              <a:off x="550" y="721"/>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close/>
                  <a:moveTo>
                    <a:pt x="30" y="12"/>
                  </a:moveTo>
                  <a:cubicBezTo>
                    <a:pt x="21" y="12"/>
                    <a:pt x="12" y="20"/>
                    <a:pt x="12" y="30"/>
                  </a:cubicBezTo>
                  <a:cubicBezTo>
                    <a:pt x="12" y="40"/>
                    <a:pt x="21"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8" name="Freeform 106">
              <a:extLst>
                <a:ext uri="{FF2B5EF4-FFF2-40B4-BE49-F238E27FC236}">
                  <a16:creationId xmlns:a16="http://schemas.microsoft.com/office/drawing/2014/main" id="{CD5589C7-E7ED-4249-A122-41B15B3BC5B8}"/>
                </a:ext>
              </a:extLst>
            </p:cNvPr>
            <p:cNvSpPr>
              <a:spLocks/>
            </p:cNvSpPr>
            <p:nvPr/>
          </p:nvSpPr>
          <p:spPr bwMode="auto">
            <a:xfrm>
              <a:off x="617" y="701"/>
              <a:ext cx="99" cy="57"/>
            </a:xfrm>
            <a:custGeom>
              <a:avLst/>
              <a:gdLst>
                <a:gd name="T0" fmla="*/ 7 w 67"/>
                <a:gd name="T1" fmla="*/ 39 h 39"/>
                <a:gd name="T2" fmla="*/ 2 w 67"/>
                <a:gd name="T3" fmla="*/ 36 h 39"/>
                <a:gd name="T4" fmla="*/ 4 w 67"/>
                <a:gd name="T5" fmla="*/ 28 h 39"/>
                <a:gd name="T6" fmla="*/ 57 w 67"/>
                <a:gd name="T7" fmla="*/ 1 h 39"/>
                <a:gd name="T8" fmla="*/ 65 w 67"/>
                <a:gd name="T9" fmla="*/ 4 h 39"/>
                <a:gd name="T10" fmla="*/ 63 w 67"/>
                <a:gd name="T11" fmla="*/ 12 h 39"/>
                <a:gd name="T12" fmla="*/ 10 w 67"/>
                <a:gd name="T13" fmla="*/ 39 h 39"/>
                <a:gd name="T14" fmla="*/ 7 w 67"/>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9">
                  <a:moveTo>
                    <a:pt x="7" y="39"/>
                  </a:moveTo>
                  <a:cubicBezTo>
                    <a:pt x="5" y="39"/>
                    <a:pt x="3" y="38"/>
                    <a:pt x="2" y="36"/>
                  </a:cubicBezTo>
                  <a:cubicBezTo>
                    <a:pt x="0" y="33"/>
                    <a:pt x="1" y="29"/>
                    <a:pt x="4" y="28"/>
                  </a:cubicBezTo>
                  <a:cubicBezTo>
                    <a:pt x="57" y="1"/>
                    <a:pt x="57" y="1"/>
                    <a:pt x="57" y="1"/>
                  </a:cubicBezTo>
                  <a:cubicBezTo>
                    <a:pt x="60" y="0"/>
                    <a:pt x="64" y="1"/>
                    <a:pt x="65" y="4"/>
                  </a:cubicBezTo>
                  <a:cubicBezTo>
                    <a:pt x="67" y="7"/>
                    <a:pt x="66" y="11"/>
                    <a:pt x="63" y="12"/>
                  </a:cubicBezTo>
                  <a:cubicBezTo>
                    <a:pt x="10" y="39"/>
                    <a:pt x="10" y="39"/>
                    <a:pt x="10" y="39"/>
                  </a:cubicBezTo>
                  <a:cubicBezTo>
                    <a:pt x="9" y="39"/>
                    <a:pt x="8" y="39"/>
                    <a:pt x="7"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9" name="Freeform 107">
              <a:extLst>
                <a:ext uri="{FF2B5EF4-FFF2-40B4-BE49-F238E27FC236}">
                  <a16:creationId xmlns:a16="http://schemas.microsoft.com/office/drawing/2014/main" id="{3A2647A0-925B-4559-B842-D040E21E5EBB}"/>
                </a:ext>
              </a:extLst>
            </p:cNvPr>
            <p:cNvSpPr>
              <a:spLocks/>
            </p:cNvSpPr>
            <p:nvPr/>
          </p:nvSpPr>
          <p:spPr bwMode="auto">
            <a:xfrm>
              <a:off x="618" y="769"/>
              <a:ext cx="96" cy="47"/>
            </a:xfrm>
            <a:custGeom>
              <a:avLst/>
              <a:gdLst>
                <a:gd name="T0" fmla="*/ 58 w 65"/>
                <a:gd name="T1" fmla="*/ 32 h 32"/>
                <a:gd name="T2" fmla="*/ 56 w 65"/>
                <a:gd name="T3" fmla="*/ 31 h 32"/>
                <a:gd name="T4" fmla="*/ 5 w 65"/>
                <a:gd name="T5" fmla="*/ 12 h 32"/>
                <a:gd name="T6" fmla="*/ 1 w 65"/>
                <a:gd name="T7" fmla="*/ 4 h 32"/>
                <a:gd name="T8" fmla="*/ 9 w 65"/>
                <a:gd name="T9" fmla="*/ 1 h 32"/>
                <a:gd name="T10" fmla="*/ 60 w 65"/>
                <a:gd name="T11" fmla="*/ 20 h 32"/>
                <a:gd name="T12" fmla="*/ 64 w 65"/>
                <a:gd name="T13" fmla="*/ 28 h 32"/>
                <a:gd name="T14" fmla="*/ 58 w 65"/>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32">
                  <a:moveTo>
                    <a:pt x="58" y="32"/>
                  </a:moveTo>
                  <a:cubicBezTo>
                    <a:pt x="57" y="32"/>
                    <a:pt x="57" y="31"/>
                    <a:pt x="56" y="31"/>
                  </a:cubicBezTo>
                  <a:cubicBezTo>
                    <a:pt x="5" y="12"/>
                    <a:pt x="5" y="12"/>
                    <a:pt x="5" y="12"/>
                  </a:cubicBezTo>
                  <a:cubicBezTo>
                    <a:pt x="2" y="11"/>
                    <a:pt x="0" y="7"/>
                    <a:pt x="1" y="4"/>
                  </a:cubicBezTo>
                  <a:cubicBezTo>
                    <a:pt x="2" y="1"/>
                    <a:pt x="6" y="0"/>
                    <a:pt x="9" y="1"/>
                  </a:cubicBezTo>
                  <a:cubicBezTo>
                    <a:pt x="60" y="20"/>
                    <a:pt x="60" y="20"/>
                    <a:pt x="60" y="20"/>
                  </a:cubicBezTo>
                  <a:cubicBezTo>
                    <a:pt x="63" y="21"/>
                    <a:pt x="65" y="25"/>
                    <a:pt x="64" y="28"/>
                  </a:cubicBezTo>
                  <a:cubicBezTo>
                    <a:pt x="63" y="30"/>
                    <a:pt x="60" y="32"/>
                    <a:pt x="58"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67" name="Group 12">
            <a:extLst>
              <a:ext uri="{FF2B5EF4-FFF2-40B4-BE49-F238E27FC236}">
                <a16:creationId xmlns:a16="http://schemas.microsoft.com/office/drawing/2014/main" id="{F1371289-19CA-4BE9-B2E2-BE87E47DF8F8}"/>
              </a:ext>
            </a:extLst>
          </p:cNvPr>
          <p:cNvGrpSpPr>
            <a:grpSpLocks noChangeAspect="1"/>
          </p:cNvGrpSpPr>
          <p:nvPr/>
        </p:nvGrpSpPr>
        <p:grpSpPr bwMode="auto">
          <a:xfrm>
            <a:off x="6707004" y="1901741"/>
            <a:ext cx="297492" cy="236039"/>
            <a:chOff x="1367" y="483"/>
            <a:chExt cx="426" cy="338"/>
          </a:xfrm>
          <a:solidFill>
            <a:srgbClr val="FF0000"/>
          </a:solidFill>
        </p:grpSpPr>
        <p:sp>
          <p:nvSpPr>
            <p:cNvPr id="168" name="Freeform 13">
              <a:extLst>
                <a:ext uri="{FF2B5EF4-FFF2-40B4-BE49-F238E27FC236}">
                  <a16:creationId xmlns:a16="http://schemas.microsoft.com/office/drawing/2014/main" id="{72C75090-168A-4438-A1B6-AAFD22CAC2D0}"/>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9" name="Freeform 14">
              <a:extLst>
                <a:ext uri="{FF2B5EF4-FFF2-40B4-BE49-F238E27FC236}">
                  <a16:creationId xmlns:a16="http://schemas.microsoft.com/office/drawing/2014/main" id="{1D49EAD5-848B-4CFB-A30D-7EC4BED4A6F5}"/>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0" name="Freeform 15">
              <a:extLst>
                <a:ext uri="{FF2B5EF4-FFF2-40B4-BE49-F238E27FC236}">
                  <a16:creationId xmlns:a16="http://schemas.microsoft.com/office/drawing/2014/main" id="{B26C7873-B389-412F-B98B-8E2668ACD944}"/>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1" name="Freeform 16">
              <a:extLst>
                <a:ext uri="{FF2B5EF4-FFF2-40B4-BE49-F238E27FC236}">
                  <a16:creationId xmlns:a16="http://schemas.microsoft.com/office/drawing/2014/main" id="{D180480C-C5A2-4F7B-973B-BAA9734ABED7}"/>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72" name="Freeform 43">
            <a:extLst>
              <a:ext uri="{FF2B5EF4-FFF2-40B4-BE49-F238E27FC236}">
                <a16:creationId xmlns:a16="http://schemas.microsoft.com/office/drawing/2014/main" id="{1A273D2D-82F1-407B-A727-0E463120A7B9}"/>
              </a:ext>
            </a:extLst>
          </p:cNvPr>
          <p:cNvSpPr>
            <a:spLocks noChangeAspect="1" noEditPoints="1"/>
          </p:cNvSpPr>
          <p:nvPr/>
        </p:nvSpPr>
        <p:spPr bwMode="auto">
          <a:xfrm>
            <a:off x="6720752" y="2290419"/>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173" name="Table 4">
            <a:extLst>
              <a:ext uri="{FF2B5EF4-FFF2-40B4-BE49-F238E27FC236}">
                <a16:creationId xmlns:a16="http://schemas.microsoft.com/office/drawing/2014/main" id="{30B192E8-0DAF-47C4-BB97-07AD1BD01670}"/>
              </a:ext>
            </a:extLst>
          </p:cNvPr>
          <p:cNvGraphicFramePr>
            <a:graphicFrameLocks noGrp="1"/>
          </p:cNvGraphicFramePr>
          <p:nvPr>
            <p:extLst>
              <p:ext uri="{D42A27DB-BD31-4B8C-83A1-F6EECF244321}">
                <p14:modId xmlns:p14="http://schemas.microsoft.com/office/powerpoint/2010/main" val="1411275572"/>
              </p:ext>
            </p:extLst>
          </p:nvPr>
        </p:nvGraphicFramePr>
        <p:xfrm>
          <a:off x="6578593" y="1175880"/>
          <a:ext cx="5458030" cy="5478479"/>
        </p:xfrm>
        <a:graphic>
          <a:graphicData uri="http://schemas.openxmlformats.org/drawingml/2006/table">
            <a:tbl>
              <a:tblPr firstRow="1" bandRow="1">
                <a:tableStyleId>{2D5ABB26-0587-4C30-8999-92F81FD0307C}</a:tableStyleId>
              </a:tblPr>
              <a:tblGrid>
                <a:gridCol w="518877">
                  <a:extLst>
                    <a:ext uri="{9D8B030D-6E8A-4147-A177-3AD203B41FA5}">
                      <a16:colId xmlns:a16="http://schemas.microsoft.com/office/drawing/2014/main" val="2036198197"/>
                    </a:ext>
                  </a:extLst>
                </a:gridCol>
                <a:gridCol w="493915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“Rapportage Management”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solidFill>
                            <a:schemeClr val="tx1"/>
                          </a:solidFill>
                          <a:latin typeface="+mn-lt"/>
                        </a:rPr>
                        <a:t>Integrale en digitale omgeving</a:t>
                      </a:r>
                      <a:endParaRPr lang="en-US" sz="1400" dirty="0">
                        <a:solidFill>
                          <a:schemeClr val="tx1"/>
                        </a:solidFill>
                        <a:latin typeface="+mn-lt"/>
                      </a:endParaRPr>
                    </a:p>
                  </a:txBody>
                  <a:tcP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28013031"/>
                  </a:ext>
                </a:extLst>
              </a:tr>
              <a:tr h="4163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34528250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Contractmodule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64372325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Leveranciersmodule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746337585"/>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mn-lt"/>
                        </a:rPr>
                        <a:t>LKS</a:t>
                      </a:r>
                      <a:r>
                        <a:rPr lang="en-US" sz="1400" baseline="0" dirty="0" smtClean="0">
                          <a:solidFill>
                            <a:schemeClr val="tx1"/>
                          </a:solidFill>
                          <a:latin typeface="+mn-lt"/>
                        </a:rPr>
                        <a:t> en LWS </a:t>
                      </a:r>
                      <a:r>
                        <a:rPr lang="en-US" sz="1400" dirty="0" smtClean="0">
                          <a:solidFill>
                            <a:schemeClr val="tx1"/>
                          </a:solidFill>
                          <a:latin typeface="+mn-lt"/>
                        </a:rPr>
                        <a:t>module</a:t>
                      </a:r>
                      <a:endParaRPr lang="en-US" sz="1400" dirty="0">
                        <a:solidFill>
                          <a:schemeClr val="tx1"/>
                        </a:solidFill>
                        <a:latin typeface="+mn-lt"/>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2575240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Digitale matching 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53226151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vacature aanbod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21850733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App</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02077817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Digitale afspraak module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4127525092"/>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48789412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303367828"/>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endParaRP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Verwijsadministratie</a:t>
                      </a:r>
                    </a:p>
                  </a:txBody>
                  <a:tcPr>
                    <a:lnL>
                      <a:noFill/>
                    </a:lnL>
                    <a:lnR>
                      <a:noFill/>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6428789"/>
                  </a:ext>
                </a:extLst>
              </a:tr>
            </a:tbl>
          </a:graphicData>
        </a:graphic>
      </p:graphicFrame>
      <p:grpSp>
        <p:nvGrpSpPr>
          <p:cNvPr id="177" name="Group 50">
            <a:extLst>
              <a:ext uri="{FF2B5EF4-FFF2-40B4-BE49-F238E27FC236}">
                <a16:creationId xmlns:a16="http://schemas.microsoft.com/office/drawing/2014/main" id="{78CF854A-7115-4931-8155-28AC015C263C}"/>
              </a:ext>
            </a:extLst>
          </p:cNvPr>
          <p:cNvGrpSpPr>
            <a:grpSpLocks noChangeAspect="1"/>
          </p:cNvGrpSpPr>
          <p:nvPr/>
        </p:nvGrpSpPr>
        <p:grpSpPr bwMode="auto">
          <a:xfrm>
            <a:off x="6749169" y="2721029"/>
            <a:ext cx="263644" cy="263644"/>
            <a:chOff x="5505" y="439"/>
            <a:chExt cx="426" cy="426"/>
          </a:xfrm>
          <a:solidFill>
            <a:schemeClr val="accent1"/>
          </a:solidFill>
        </p:grpSpPr>
        <p:sp>
          <p:nvSpPr>
            <p:cNvPr id="179" name="Freeform 51">
              <a:extLst>
                <a:ext uri="{FF2B5EF4-FFF2-40B4-BE49-F238E27FC236}">
                  <a16:creationId xmlns:a16="http://schemas.microsoft.com/office/drawing/2014/main" id="{C664D73D-8CA4-487B-8203-578252AE53A3}"/>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0" name="Freeform 52">
              <a:extLst>
                <a:ext uri="{FF2B5EF4-FFF2-40B4-BE49-F238E27FC236}">
                  <a16:creationId xmlns:a16="http://schemas.microsoft.com/office/drawing/2014/main" id="{826FEFE3-2A59-4FBD-AB85-A8644C496A77}"/>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1" name="Freeform 53">
              <a:extLst>
                <a:ext uri="{FF2B5EF4-FFF2-40B4-BE49-F238E27FC236}">
                  <a16:creationId xmlns:a16="http://schemas.microsoft.com/office/drawing/2014/main" id="{70019180-D130-4E50-AC64-FD4795BFD520}"/>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4" name="Freeform 54">
              <a:extLst>
                <a:ext uri="{FF2B5EF4-FFF2-40B4-BE49-F238E27FC236}">
                  <a16:creationId xmlns:a16="http://schemas.microsoft.com/office/drawing/2014/main" id="{32A1B9AE-A41D-42D2-B57A-765B1D63AD52}"/>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95" name="Group 15">
            <a:extLst>
              <a:ext uri="{FF2B5EF4-FFF2-40B4-BE49-F238E27FC236}">
                <a16:creationId xmlns:a16="http://schemas.microsoft.com/office/drawing/2014/main" id="{0C687FDD-A758-4B0C-97B3-2DEB3F6ACE9B}"/>
              </a:ext>
            </a:extLst>
          </p:cNvPr>
          <p:cNvGrpSpPr>
            <a:grpSpLocks noChangeAspect="1"/>
          </p:cNvGrpSpPr>
          <p:nvPr/>
        </p:nvGrpSpPr>
        <p:grpSpPr bwMode="auto">
          <a:xfrm>
            <a:off x="6761929" y="3121324"/>
            <a:ext cx="238125" cy="238919"/>
            <a:chOff x="1877" y="2122"/>
            <a:chExt cx="300" cy="301"/>
          </a:xfrm>
          <a:solidFill>
            <a:srgbClr val="FF0000"/>
          </a:solidFill>
        </p:grpSpPr>
        <p:sp>
          <p:nvSpPr>
            <p:cNvPr id="196" name="Freeform 16">
              <a:extLst>
                <a:ext uri="{FF2B5EF4-FFF2-40B4-BE49-F238E27FC236}">
                  <a16:creationId xmlns:a16="http://schemas.microsoft.com/office/drawing/2014/main" id="{69C3843E-5722-4C8E-B4A5-F197258E868D}"/>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7" name="Freeform 17">
              <a:extLst>
                <a:ext uri="{FF2B5EF4-FFF2-40B4-BE49-F238E27FC236}">
                  <a16:creationId xmlns:a16="http://schemas.microsoft.com/office/drawing/2014/main" id="{1C240000-F7FB-4C7C-A07E-73CAA2F28A79}"/>
                </a:ext>
              </a:extLst>
            </p:cNvPr>
            <p:cNvSpPr>
              <a:spLocks noEditPoints="1"/>
            </p:cNvSpPr>
            <p:nvPr/>
          </p:nvSpPr>
          <p:spPr bwMode="auto">
            <a:xfrm>
              <a:off x="1901" y="2122"/>
              <a:ext cx="102" cy="102"/>
            </a:xfrm>
            <a:custGeom>
              <a:avLst/>
              <a:gdLst>
                <a:gd name="T0" fmla="*/ 89 w 178"/>
                <a:gd name="T1" fmla="*/ 178 h 178"/>
                <a:gd name="T2" fmla="*/ 0 w 178"/>
                <a:gd name="T3" fmla="*/ 89 h 178"/>
                <a:gd name="T4" fmla="*/ 89 w 178"/>
                <a:gd name="T5" fmla="*/ 0 h 178"/>
                <a:gd name="T6" fmla="*/ 178 w 178"/>
                <a:gd name="T7" fmla="*/ 89 h 178"/>
                <a:gd name="T8" fmla="*/ 89 w 178"/>
                <a:gd name="T9" fmla="*/ 178 h 178"/>
                <a:gd name="T10" fmla="*/ 89 w 178"/>
                <a:gd name="T11" fmla="*/ 23 h 178"/>
                <a:gd name="T12" fmla="*/ 23 w 178"/>
                <a:gd name="T13" fmla="*/ 89 h 178"/>
                <a:gd name="T14" fmla="*/ 89 w 178"/>
                <a:gd name="T15" fmla="*/ 156 h 178"/>
                <a:gd name="T16" fmla="*/ 156 w 178"/>
                <a:gd name="T17" fmla="*/ 89 h 178"/>
                <a:gd name="T18" fmla="*/ 89 w 17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8">
                  <a:moveTo>
                    <a:pt x="89" y="178"/>
                  </a:moveTo>
                  <a:cubicBezTo>
                    <a:pt x="41" y="178"/>
                    <a:pt x="0" y="137"/>
                    <a:pt x="0" y="89"/>
                  </a:cubicBezTo>
                  <a:cubicBezTo>
                    <a:pt x="0" y="39"/>
                    <a:pt x="41" y="0"/>
                    <a:pt x="89" y="0"/>
                  </a:cubicBezTo>
                  <a:cubicBezTo>
                    <a:pt x="139" y="0"/>
                    <a:pt x="178" y="39"/>
                    <a:pt x="178" y="89"/>
                  </a:cubicBezTo>
                  <a:cubicBezTo>
                    <a:pt x="178" y="137"/>
                    <a:pt x="139" y="178"/>
                    <a:pt x="89" y="178"/>
                  </a:cubicBezTo>
                  <a:close/>
                  <a:moveTo>
                    <a:pt x="89" y="23"/>
                  </a:moveTo>
                  <a:cubicBezTo>
                    <a:pt x="52" y="23"/>
                    <a:pt x="23" y="52"/>
                    <a:pt x="23" y="89"/>
                  </a:cubicBezTo>
                  <a:cubicBezTo>
                    <a:pt x="23" y="126"/>
                    <a:pt x="52" y="156"/>
                    <a:pt x="89" y="156"/>
                  </a:cubicBezTo>
                  <a:cubicBezTo>
                    <a:pt x="126" y="156"/>
                    <a:pt x="156" y="126"/>
                    <a:pt x="156" y="89"/>
                  </a:cubicBezTo>
                  <a:cubicBezTo>
                    <a:pt x="156" y="52"/>
                    <a:pt x="126" y="23"/>
                    <a:pt x="8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8" name="Freeform 18">
              <a:extLst>
                <a:ext uri="{FF2B5EF4-FFF2-40B4-BE49-F238E27FC236}">
                  <a16:creationId xmlns:a16="http://schemas.microsoft.com/office/drawing/2014/main" id="{253628DB-9C59-4CAA-BADF-F6AAB6153705}"/>
                </a:ext>
              </a:extLst>
            </p:cNvPr>
            <p:cNvSpPr>
              <a:spLocks noEditPoints="1"/>
            </p:cNvSpPr>
            <p:nvPr/>
          </p:nvSpPr>
          <p:spPr bwMode="auto">
            <a:xfrm>
              <a:off x="1877" y="2236"/>
              <a:ext cx="153" cy="187"/>
            </a:xfrm>
            <a:custGeom>
              <a:avLst/>
              <a:gdLst>
                <a:gd name="T0" fmla="*/ 177 w 266"/>
                <a:gd name="T1" fmla="*/ 324 h 324"/>
                <a:gd name="T2" fmla="*/ 88 w 266"/>
                <a:gd name="T3" fmla="*/ 324 h 324"/>
                <a:gd name="T4" fmla="*/ 77 w 266"/>
                <a:gd name="T5" fmla="*/ 313 h 324"/>
                <a:gd name="T6" fmla="*/ 77 w 266"/>
                <a:gd name="T7" fmla="*/ 178 h 324"/>
                <a:gd name="T8" fmla="*/ 0 w 266"/>
                <a:gd name="T9" fmla="*/ 11 h 324"/>
                <a:gd name="T10" fmla="*/ 11 w 266"/>
                <a:gd name="T11" fmla="*/ 0 h 324"/>
                <a:gd name="T12" fmla="*/ 255 w 266"/>
                <a:gd name="T13" fmla="*/ 0 h 324"/>
                <a:gd name="T14" fmla="*/ 266 w 266"/>
                <a:gd name="T15" fmla="*/ 11 h 324"/>
                <a:gd name="T16" fmla="*/ 188 w 266"/>
                <a:gd name="T17" fmla="*/ 178 h 324"/>
                <a:gd name="T18" fmla="*/ 188 w 266"/>
                <a:gd name="T19" fmla="*/ 313 h 324"/>
                <a:gd name="T20" fmla="*/ 177 w 266"/>
                <a:gd name="T21" fmla="*/ 324 h 324"/>
                <a:gd name="T22" fmla="*/ 99 w 266"/>
                <a:gd name="T23" fmla="*/ 302 h 324"/>
                <a:gd name="T24" fmla="*/ 166 w 266"/>
                <a:gd name="T25" fmla="*/ 302 h 324"/>
                <a:gd name="T26" fmla="*/ 166 w 266"/>
                <a:gd name="T27" fmla="*/ 173 h 324"/>
                <a:gd name="T28" fmla="*/ 172 w 266"/>
                <a:gd name="T29" fmla="*/ 164 h 324"/>
                <a:gd name="T30" fmla="*/ 244 w 266"/>
                <a:gd name="T31" fmla="*/ 21 h 324"/>
                <a:gd name="T32" fmla="*/ 22 w 266"/>
                <a:gd name="T33" fmla="*/ 21 h 324"/>
                <a:gd name="T34" fmla="*/ 94 w 266"/>
                <a:gd name="T35" fmla="*/ 164 h 324"/>
                <a:gd name="T36" fmla="*/ 99 w 266"/>
                <a:gd name="T37" fmla="*/ 173 h 324"/>
                <a:gd name="T38" fmla="*/ 99 w 266"/>
                <a:gd name="T39" fmla="*/ 302 h 324"/>
                <a:gd name="T40" fmla="*/ 99 w 266"/>
                <a:gd name="T41" fmla="*/ 30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324">
                  <a:moveTo>
                    <a:pt x="177" y="324"/>
                  </a:moveTo>
                  <a:cubicBezTo>
                    <a:pt x="88" y="324"/>
                    <a:pt x="88" y="324"/>
                    <a:pt x="88" y="324"/>
                  </a:cubicBezTo>
                  <a:cubicBezTo>
                    <a:pt x="83" y="324"/>
                    <a:pt x="77" y="318"/>
                    <a:pt x="77" y="313"/>
                  </a:cubicBezTo>
                  <a:cubicBezTo>
                    <a:pt x="77" y="178"/>
                    <a:pt x="77" y="178"/>
                    <a:pt x="77" y="178"/>
                  </a:cubicBezTo>
                  <a:cubicBezTo>
                    <a:pt x="27" y="147"/>
                    <a:pt x="0" y="86"/>
                    <a:pt x="0" y="11"/>
                  </a:cubicBezTo>
                  <a:cubicBezTo>
                    <a:pt x="0" y="5"/>
                    <a:pt x="5" y="0"/>
                    <a:pt x="11" y="0"/>
                  </a:cubicBezTo>
                  <a:cubicBezTo>
                    <a:pt x="255" y="0"/>
                    <a:pt x="255" y="0"/>
                    <a:pt x="255" y="0"/>
                  </a:cubicBezTo>
                  <a:cubicBezTo>
                    <a:pt x="262" y="0"/>
                    <a:pt x="266" y="5"/>
                    <a:pt x="266" y="11"/>
                  </a:cubicBezTo>
                  <a:cubicBezTo>
                    <a:pt x="266" y="86"/>
                    <a:pt x="238" y="147"/>
                    <a:pt x="188" y="178"/>
                  </a:cubicBezTo>
                  <a:cubicBezTo>
                    <a:pt x="188" y="313"/>
                    <a:pt x="188" y="313"/>
                    <a:pt x="188" y="313"/>
                  </a:cubicBezTo>
                  <a:cubicBezTo>
                    <a:pt x="188" y="318"/>
                    <a:pt x="185" y="324"/>
                    <a:pt x="177" y="324"/>
                  </a:cubicBezTo>
                  <a:close/>
                  <a:moveTo>
                    <a:pt x="99" y="302"/>
                  </a:moveTo>
                  <a:cubicBezTo>
                    <a:pt x="166" y="302"/>
                    <a:pt x="166" y="302"/>
                    <a:pt x="166" y="302"/>
                  </a:cubicBezTo>
                  <a:cubicBezTo>
                    <a:pt x="166" y="173"/>
                    <a:pt x="166" y="173"/>
                    <a:pt x="166" y="173"/>
                  </a:cubicBezTo>
                  <a:cubicBezTo>
                    <a:pt x="166" y="169"/>
                    <a:pt x="168" y="165"/>
                    <a:pt x="172" y="164"/>
                  </a:cubicBezTo>
                  <a:cubicBezTo>
                    <a:pt x="216" y="138"/>
                    <a:pt x="242" y="88"/>
                    <a:pt x="244" y="21"/>
                  </a:cubicBezTo>
                  <a:cubicBezTo>
                    <a:pt x="22" y="21"/>
                    <a:pt x="22" y="21"/>
                    <a:pt x="22" y="21"/>
                  </a:cubicBezTo>
                  <a:cubicBezTo>
                    <a:pt x="25" y="88"/>
                    <a:pt x="51" y="138"/>
                    <a:pt x="94" y="164"/>
                  </a:cubicBezTo>
                  <a:cubicBezTo>
                    <a:pt x="98" y="165"/>
                    <a:pt x="99" y="169"/>
                    <a:pt x="99" y="173"/>
                  </a:cubicBezTo>
                  <a:cubicBezTo>
                    <a:pt x="99" y="302"/>
                    <a:pt x="99" y="302"/>
                    <a:pt x="99" y="302"/>
                  </a:cubicBezTo>
                  <a:cubicBezTo>
                    <a:pt x="99" y="302"/>
                    <a:pt x="99" y="302"/>
                    <a:pt x="9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9" name="Freeform 19">
              <a:extLst>
                <a:ext uri="{FF2B5EF4-FFF2-40B4-BE49-F238E27FC236}">
                  <a16:creationId xmlns:a16="http://schemas.microsoft.com/office/drawing/2014/main" id="{378E29F5-336C-4157-AB4C-92D7CD751BEB}"/>
                </a:ext>
              </a:extLst>
            </p:cNvPr>
            <p:cNvSpPr>
              <a:spLocks/>
            </p:cNvSpPr>
            <p:nvPr/>
          </p:nvSpPr>
          <p:spPr bwMode="auto">
            <a:xfrm>
              <a:off x="2048" y="2273"/>
              <a:ext cx="72" cy="14"/>
            </a:xfrm>
            <a:custGeom>
              <a:avLst/>
              <a:gdLst>
                <a:gd name="T0" fmla="*/ 0 w 72"/>
                <a:gd name="T1" fmla="*/ 0 h 14"/>
                <a:gd name="T2" fmla="*/ 72 w 72"/>
                <a:gd name="T3" fmla="*/ 0 h 14"/>
                <a:gd name="T4" fmla="*/ 72 w 72"/>
                <a:gd name="T5" fmla="*/ 14 h 14"/>
                <a:gd name="T6" fmla="*/ 0 w 72"/>
                <a:gd name="T7" fmla="*/ 14 h 14"/>
                <a:gd name="T8" fmla="*/ 0 w 72"/>
                <a:gd name="T9" fmla="*/ 0 h 14"/>
                <a:gd name="T10" fmla="*/ 0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0" y="0"/>
                  </a:moveTo>
                  <a:lnTo>
                    <a:pt x="72" y="0"/>
                  </a:lnTo>
                  <a:lnTo>
                    <a:pt x="72" y="14"/>
                  </a:lnTo>
                  <a:lnTo>
                    <a:pt x="0" y="1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0" name="Freeform 20">
              <a:extLst>
                <a:ext uri="{FF2B5EF4-FFF2-40B4-BE49-F238E27FC236}">
                  <a16:creationId xmlns:a16="http://schemas.microsoft.com/office/drawing/2014/main" id="{D9A9DE38-7317-43EC-AB93-F0E04FE96BC8}"/>
                </a:ext>
              </a:extLst>
            </p:cNvPr>
            <p:cNvSpPr>
              <a:spLocks/>
            </p:cNvSpPr>
            <p:nvPr/>
          </p:nvSpPr>
          <p:spPr bwMode="auto">
            <a:xfrm>
              <a:off x="2075" y="2161"/>
              <a:ext cx="45" cy="225"/>
            </a:xfrm>
            <a:custGeom>
              <a:avLst/>
              <a:gdLst>
                <a:gd name="T0" fmla="*/ 79 w 79"/>
                <a:gd name="T1" fmla="*/ 392 h 392"/>
                <a:gd name="T2" fmla="*/ 12 w 79"/>
                <a:gd name="T3" fmla="*/ 392 h 392"/>
                <a:gd name="T4" fmla="*/ 0 w 79"/>
                <a:gd name="T5" fmla="*/ 381 h 392"/>
                <a:gd name="T6" fmla="*/ 0 w 79"/>
                <a:gd name="T7" fmla="*/ 11 h 392"/>
                <a:gd name="T8" fmla="*/ 12 w 79"/>
                <a:gd name="T9" fmla="*/ 0 h 392"/>
                <a:gd name="T10" fmla="*/ 79 w 79"/>
                <a:gd name="T11" fmla="*/ 0 h 392"/>
                <a:gd name="T12" fmla="*/ 79 w 79"/>
                <a:gd name="T13" fmla="*/ 22 h 392"/>
                <a:gd name="T14" fmla="*/ 23 w 79"/>
                <a:gd name="T15" fmla="*/ 22 h 392"/>
                <a:gd name="T16" fmla="*/ 23 w 79"/>
                <a:gd name="T17" fmla="*/ 370 h 392"/>
                <a:gd name="T18" fmla="*/ 79 w 79"/>
                <a:gd name="T19" fmla="*/ 370 h 392"/>
                <a:gd name="T20" fmla="*/ 79 w 79"/>
                <a:gd name="T21" fmla="*/ 392 h 392"/>
                <a:gd name="T22" fmla="*/ 79 w 79"/>
                <a:gd name="T23"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2">
                  <a:moveTo>
                    <a:pt x="79" y="392"/>
                  </a:moveTo>
                  <a:cubicBezTo>
                    <a:pt x="12" y="392"/>
                    <a:pt x="12" y="392"/>
                    <a:pt x="12" y="392"/>
                  </a:cubicBezTo>
                  <a:cubicBezTo>
                    <a:pt x="6" y="392"/>
                    <a:pt x="0" y="387"/>
                    <a:pt x="0" y="381"/>
                  </a:cubicBezTo>
                  <a:cubicBezTo>
                    <a:pt x="0" y="11"/>
                    <a:pt x="0" y="11"/>
                    <a:pt x="0" y="11"/>
                  </a:cubicBezTo>
                  <a:cubicBezTo>
                    <a:pt x="0" y="6"/>
                    <a:pt x="6" y="0"/>
                    <a:pt x="12" y="0"/>
                  </a:cubicBezTo>
                  <a:cubicBezTo>
                    <a:pt x="79" y="0"/>
                    <a:pt x="79" y="0"/>
                    <a:pt x="79" y="0"/>
                  </a:cubicBezTo>
                  <a:cubicBezTo>
                    <a:pt x="79" y="22"/>
                    <a:pt x="79" y="22"/>
                    <a:pt x="79" y="22"/>
                  </a:cubicBezTo>
                  <a:cubicBezTo>
                    <a:pt x="23" y="22"/>
                    <a:pt x="23" y="22"/>
                    <a:pt x="23" y="22"/>
                  </a:cubicBezTo>
                  <a:cubicBezTo>
                    <a:pt x="23" y="370"/>
                    <a:pt x="23" y="370"/>
                    <a:pt x="23" y="370"/>
                  </a:cubicBezTo>
                  <a:cubicBezTo>
                    <a:pt x="79" y="370"/>
                    <a:pt x="79" y="370"/>
                    <a:pt x="79" y="370"/>
                  </a:cubicBezTo>
                  <a:cubicBezTo>
                    <a:pt x="79" y="392"/>
                    <a:pt x="79" y="392"/>
                    <a:pt x="79" y="392"/>
                  </a:cubicBezTo>
                  <a:cubicBezTo>
                    <a:pt x="79" y="392"/>
                    <a:pt x="79" y="392"/>
                    <a:pt x="79"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1" name="Freeform 21">
              <a:extLst>
                <a:ext uri="{FF2B5EF4-FFF2-40B4-BE49-F238E27FC236}">
                  <a16:creationId xmlns:a16="http://schemas.microsoft.com/office/drawing/2014/main" id="{FAF51898-2366-4173-87FF-008EA14C4B30}"/>
                </a:ext>
              </a:extLst>
            </p:cNvPr>
            <p:cNvSpPr>
              <a:spLocks noEditPoints="1"/>
            </p:cNvSpPr>
            <p:nvPr/>
          </p:nvSpPr>
          <p:spPr bwMode="auto">
            <a:xfrm>
              <a:off x="2114" y="2134"/>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2" name="Freeform 22">
              <a:extLst>
                <a:ext uri="{FF2B5EF4-FFF2-40B4-BE49-F238E27FC236}">
                  <a16:creationId xmlns:a16="http://schemas.microsoft.com/office/drawing/2014/main" id="{B3B507C9-276F-4089-A0E6-376EA7EF20AA}"/>
                </a:ext>
              </a:extLst>
            </p:cNvPr>
            <p:cNvSpPr>
              <a:spLocks noEditPoints="1"/>
            </p:cNvSpPr>
            <p:nvPr/>
          </p:nvSpPr>
          <p:spPr bwMode="auto">
            <a:xfrm>
              <a:off x="2114" y="2248"/>
              <a:ext cx="63" cy="63"/>
            </a:xfrm>
            <a:custGeom>
              <a:avLst/>
              <a:gdLst>
                <a:gd name="T0" fmla="*/ 99 w 110"/>
                <a:gd name="T1" fmla="*/ 109 h 109"/>
                <a:gd name="T2" fmla="*/ 11 w 110"/>
                <a:gd name="T3" fmla="*/ 109 h 109"/>
                <a:gd name="T4" fmla="*/ 0 w 110"/>
                <a:gd name="T5" fmla="*/ 98 h 109"/>
                <a:gd name="T6" fmla="*/ 0 w 110"/>
                <a:gd name="T7" fmla="*/ 11 h 109"/>
                <a:gd name="T8" fmla="*/ 11 w 110"/>
                <a:gd name="T9" fmla="*/ 0 h 109"/>
                <a:gd name="T10" fmla="*/ 99 w 110"/>
                <a:gd name="T11" fmla="*/ 0 h 109"/>
                <a:gd name="T12" fmla="*/ 110 w 110"/>
                <a:gd name="T13" fmla="*/ 11 h 109"/>
                <a:gd name="T14" fmla="*/ 110 w 110"/>
                <a:gd name="T15" fmla="*/ 98 h 109"/>
                <a:gd name="T16" fmla="*/ 99 w 110"/>
                <a:gd name="T17" fmla="*/ 109 h 109"/>
                <a:gd name="T18" fmla="*/ 22 w 110"/>
                <a:gd name="T19" fmla="*/ 88 h 109"/>
                <a:gd name="T20" fmla="*/ 88 w 110"/>
                <a:gd name="T21" fmla="*/ 88 h 109"/>
                <a:gd name="T22" fmla="*/ 88 w 110"/>
                <a:gd name="T23" fmla="*/ 22 h 109"/>
                <a:gd name="T24" fmla="*/ 22 w 110"/>
                <a:gd name="T25" fmla="*/ 22 h 109"/>
                <a:gd name="T26" fmla="*/ 22 w 110"/>
                <a:gd name="T27" fmla="*/ 88 h 109"/>
                <a:gd name="T28" fmla="*/ 22 w 110"/>
                <a:gd name="T29"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09">
                  <a:moveTo>
                    <a:pt x="99" y="109"/>
                  </a:moveTo>
                  <a:cubicBezTo>
                    <a:pt x="11" y="109"/>
                    <a:pt x="11" y="109"/>
                    <a:pt x="11" y="109"/>
                  </a:cubicBezTo>
                  <a:cubicBezTo>
                    <a:pt x="6" y="109"/>
                    <a:pt x="0" y="104"/>
                    <a:pt x="0" y="98"/>
                  </a:cubicBezTo>
                  <a:cubicBezTo>
                    <a:pt x="0" y="11"/>
                    <a:pt x="0" y="11"/>
                    <a:pt x="0" y="11"/>
                  </a:cubicBezTo>
                  <a:cubicBezTo>
                    <a:pt x="0" y="5"/>
                    <a:pt x="6" y="0"/>
                    <a:pt x="11" y="0"/>
                  </a:cubicBezTo>
                  <a:cubicBezTo>
                    <a:pt x="99" y="0"/>
                    <a:pt x="99" y="0"/>
                    <a:pt x="99" y="0"/>
                  </a:cubicBezTo>
                  <a:cubicBezTo>
                    <a:pt x="106" y="0"/>
                    <a:pt x="110" y="5"/>
                    <a:pt x="110" y="11"/>
                  </a:cubicBezTo>
                  <a:cubicBezTo>
                    <a:pt x="110" y="98"/>
                    <a:pt x="110" y="98"/>
                    <a:pt x="110" y="98"/>
                  </a:cubicBezTo>
                  <a:cubicBezTo>
                    <a:pt x="110" y="104"/>
                    <a:pt x="106" y="109"/>
                    <a:pt x="99" y="109"/>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3" name="Freeform 23">
              <a:extLst>
                <a:ext uri="{FF2B5EF4-FFF2-40B4-BE49-F238E27FC236}">
                  <a16:creationId xmlns:a16="http://schemas.microsoft.com/office/drawing/2014/main" id="{B69191FE-E6E2-40F5-83B6-9897C6368691}"/>
                </a:ext>
              </a:extLst>
            </p:cNvPr>
            <p:cNvSpPr>
              <a:spLocks noEditPoints="1"/>
            </p:cNvSpPr>
            <p:nvPr/>
          </p:nvSpPr>
          <p:spPr bwMode="auto">
            <a:xfrm>
              <a:off x="2114" y="2347"/>
              <a:ext cx="63" cy="63"/>
            </a:xfrm>
            <a:custGeom>
              <a:avLst/>
              <a:gdLst>
                <a:gd name="T0" fmla="*/ 99 w 110"/>
                <a:gd name="T1" fmla="*/ 110 h 110"/>
                <a:gd name="T2" fmla="*/ 11 w 110"/>
                <a:gd name="T3" fmla="*/ 110 h 110"/>
                <a:gd name="T4" fmla="*/ 0 w 110"/>
                <a:gd name="T5" fmla="*/ 99 h 110"/>
                <a:gd name="T6" fmla="*/ 0 w 110"/>
                <a:gd name="T7" fmla="*/ 11 h 110"/>
                <a:gd name="T8" fmla="*/ 11 w 110"/>
                <a:gd name="T9" fmla="*/ 0 h 110"/>
                <a:gd name="T10" fmla="*/ 99 w 110"/>
                <a:gd name="T11" fmla="*/ 0 h 110"/>
                <a:gd name="T12" fmla="*/ 110 w 110"/>
                <a:gd name="T13" fmla="*/ 11 h 110"/>
                <a:gd name="T14" fmla="*/ 110 w 110"/>
                <a:gd name="T15" fmla="*/ 99 h 110"/>
                <a:gd name="T16" fmla="*/ 99 w 110"/>
                <a:gd name="T17" fmla="*/ 110 h 110"/>
                <a:gd name="T18" fmla="*/ 22 w 110"/>
                <a:gd name="T19" fmla="*/ 88 h 110"/>
                <a:gd name="T20" fmla="*/ 88 w 110"/>
                <a:gd name="T21" fmla="*/ 88 h 110"/>
                <a:gd name="T22" fmla="*/ 88 w 110"/>
                <a:gd name="T23" fmla="*/ 22 h 110"/>
                <a:gd name="T24" fmla="*/ 22 w 110"/>
                <a:gd name="T25" fmla="*/ 22 h 110"/>
                <a:gd name="T26" fmla="*/ 22 w 110"/>
                <a:gd name="T27" fmla="*/ 88 h 110"/>
                <a:gd name="T28" fmla="*/ 22 w 110"/>
                <a:gd name="T29"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110">
                  <a:moveTo>
                    <a:pt x="99" y="110"/>
                  </a:moveTo>
                  <a:cubicBezTo>
                    <a:pt x="11" y="110"/>
                    <a:pt x="11" y="110"/>
                    <a:pt x="11" y="110"/>
                  </a:cubicBezTo>
                  <a:cubicBezTo>
                    <a:pt x="6" y="110"/>
                    <a:pt x="0" y="104"/>
                    <a:pt x="0" y="99"/>
                  </a:cubicBezTo>
                  <a:cubicBezTo>
                    <a:pt x="0" y="11"/>
                    <a:pt x="0" y="11"/>
                    <a:pt x="0" y="11"/>
                  </a:cubicBezTo>
                  <a:cubicBezTo>
                    <a:pt x="0" y="6"/>
                    <a:pt x="6" y="0"/>
                    <a:pt x="11" y="0"/>
                  </a:cubicBezTo>
                  <a:cubicBezTo>
                    <a:pt x="99" y="0"/>
                    <a:pt x="99" y="0"/>
                    <a:pt x="99" y="0"/>
                  </a:cubicBezTo>
                  <a:cubicBezTo>
                    <a:pt x="106" y="0"/>
                    <a:pt x="110" y="6"/>
                    <a:pt x="110" y="11"/>
                  </a:cubicBezTo>
                  <a:cubicBezTo>
                    <a:pt x="110" y="99"/>
                    <a:pt x="110" y="99"/>
                    <a:pt x="110" y="99"/>
                  </a:cubicBezTo>
                  <a:cubicBezTo>
                    <a:pt x="110" y="104"/>
                    <a:pt x="106" y="110"/>
                    <a:pt x="99" y="110"/>
                  </a:cubicBezTo>
                  <a:close/>
                  <a:moveTo>
                    <a:pt x="22" y="88"/>
                  </a:moveTo>
                  <a:cubicBezTo>
                    <a:pt x="88" y="88"/>
                    <a:pt x="88" y="88"/>
                    <a:pt x="88" y="88"/>
                  </a:cubicBezTo>
                  <a:cubicBezTo>
                    <a:pt x="88" y="22"/>
                    <a:pt x="88" y="22"/>
                    <a:pt x="88" y="22"/>
                  </a:cubicBezTo>
                  <a:cubicBezTo>
                    <a:pt x="22" y="22"/>
                    <a:pt x="22" y="22"/>
                    <a:pt x="22" y="22"/>
                  </a:cubicBezTo>
                  <a:cubicBezTo>
                    <a:pt x="22" y="88"/>
                    <a:pt x="22" y="88"/>
                    <a:pt x="22" y="88"/>
                  </a:cubicBezTo>
                  <a:cubicBezTo>
                    <a:pt x="22" y="88"/>
                    <a:pt x="22" y="88"/>
                    <a:pt x="2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04" name="Group 226">
            <a:extLst>
              <a:ext uri="{FF2B5EF4-FFF2-40B4-BE49-F238E27FC236}">
                <a16:creationId xmlns:a16="http://schemas.microsoft.com/office/drawing/2014/main" id="{0A411F34-8723-48DF-81E5-66ECFFF8BFFC}"/>
              </a:ext>
            </a:extLst>
          </p:cNvPr>
          <p:cNvGrpSpPr>
            <a:grpSpLocks noChangeAspect="1"/>
          </p:cNvGrpSpPr>
          <p:nvPr/>
        </p:nvGrpSpPr>
        <p:grpSpPr bwMode="auto">
          <a:xfrm>
            <a:off x="6734407" y="3502082"/>
            <a:ext cx="293169" cy="286521"/>
            <a:chOff x="522" y="3216"/>
            <a:chExt cx="441" cy="431"/>
          </a:xfrm>
          <a:solidFill>
            <a:srgbClr val="FF0000"/>
          </a:solidFill>
        </p:grpSpPr>
        <p:sp>
          <p:nvSpPr>
            <p:cNvPr id="205" name="Freeform 227">
              <a:extLst>
                <a:ext uri="{FF2B5EF4-FFF2-40B4-BE49-F238E27FC236}">
                  <a16:creationId xmlns:a16="http://schemas.microsoft.com/office/drawing/2014/main" id="{31F0A233-D67C-4538-A913-5F7F6F47787A}"/>
                </a:ext>
              </a:extLst>
            </p:cNvPr>
            <p:cNvSpPr>
              <a:spLocks noEditPoints="1"/>
            </p:cNvSpPr>
            <p:nvPr/>
          </p:nvSpPr>
          <p:spPr bwMode="auto">
            <a:xfrm>
              <a:off x="522" y="3216"/>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6" name="Freeform 228">
              <a:extLst>
                <a:ext uri="{FF2B5EF4-FFF2-40B4-BE49-F238E27FC236}">
                  <a16:creationId xmlns:a16="http://schemas.microsoft.com/office/drawing/2014/main" id="{2C9ECF09-DC21-4921-9F5E-920EF27CA8A1}"/>
                </a:ext>
              </a:extLst>
            </p:cNvPr>
            <p:cNvSpPr>
              <a:spLocks/>
            </p:cNvSpPr>
            <p:nvPr/>
          </p:nvSpPr>
          <p:spPr bwMode="auto">
            <a:xfrm>
              <a:off x="522" y="3252"/>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7" name="Freeform 229">
              <a:extLst>
                <a:ext uri="{FF2B5EF4-FFF2-40B4-BE49-F238E27FC236}">
                  <a16:creationId xmlns:a16="http://schemas.microsoft.com/office/drawing/2014/main" id="{D61363FF-922E-40DB-BDAD-6F90236FC73A}"/>
                </a:ext>
              </a:extLst>
            </p:cNvPr>
            <p:cNvSpPr>
              <a:spLocks/>
            </p:cNvSpPr>
            <p:nvPr/>
          </p:nvSpPr>
          <p:spPr bwMode="auto">
            <a:xfrm>
              <a:off x="522" y="330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8" name="Freeform 230">
              <a:extLst>
                <a:ext uri="{FF2B5EF4-FFF2-40B4-BE49-F238E27FC236}">
                  <a16:creationId xmlns:a16="http://schemas.microsoft.com/office/drawing/2014/main" id="{CD644FF8-A663-4716-8900-4308BC5D1C77}"/>
                </a:ext>
              </a:extLst>
            </p:cNvPr>
            <p:cNvSpPr>
              <a:spLocks noEditPoints="1"/>
            </p:cNvSpPr>
            <p:nvPr/>
          </p:nvSpPr>
          <p:spPr bwMode="auto">
            <a:xfrm>
              <a:off x="669" y="3450"/>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9" name="Freeform 231">
              <a:extLst>
                <a:ext uri="{FF2B5EF4-FFF2-40B4-BE49-F238E27FC236}">
                  <a16:creationId xmlns:a16="http://schemas.microsoft.com/office/drawing/2014/main" id="{7A9F1183-250D-48CB-8C1A-F8BDFA744957}"/>
                </a:ext>
              </a:extLst>
            </p:cNvPr>
            <p:cNvSpPr>
              <a:spLocks/>
            </p:cNvSpPr>
            <p:nvPr/>
          </p:nvSpPr>
          <p:spPr bwMode="auto">
            <a:xfrm>
              <a:off x="669" y="348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0" name="Freeform 232">
              <a:extLst>
                <a:ext uri="{FF2B5EF4-FFF2-40B4-BE49-F238E27FC236}">
                  <a16:creationId xmlns:a16="http://schemas.microsoft.com/office/drawing/2014/main" id="{6C644AA1-AACA-4D55-B0E4-AAC54D131B20}"/>
                </a:ext>
              </a:extLst>
            </p:cNvPr>
            <p:cNvSpPr>
              <a:spLocks/>
            </p:cNvSpPr>
            <p:nvPr/>
          </p:nvSpPr>
          <p:spPr bwMode="auto">
            <a:xfrm>
              <a:off x="669" y="3540"/>
              <a:ext cx="294" cy="107"/>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1" name="Freeform 233">
              <a:extLst>
                <a:ext uri="{FF2B5EF4-FFF2-40B4-BE49-F238E27FC236}">
                  <a16:creationId xmlns:a16="http://schemas.microsoft.com/office/drawing/2014/main" id="{1A18C027-6941-4AFB-AAEC-5E5408DCB568}"/>
                </a:ext>
              </a:extLst>
            </p:cNvPr>
            <p:cNvSpPr>
              <a:spLocks/>
            </p:cNvSpPr>
            <p:nvPr/>
          </p:nvSpPr>
          <p:spPr bwMode="auto">
            <a:xfrm>
              <a:off x="522" y="3360"/>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2" name="Freeform 234">
              <a:extLst>
                <a:ext uri="{FF2B5EF4-FFF2-40B4-BE49-F238E27FC236}">
                  <a16:creationId xmlns:a16="http://schemas.microsoft.com/office/drawing/2014/main" id="{F359B2F5-E50F-481D-A30E-96BAD1BBA6CC}"/>
                </a:ext>
              </a:extLst>
            </p:cNvPr>
            <p:cNvSpPr>
              <a:spLocks/>
            </p:cNvSpPr>
            <p:nvPr/>
          </p:nvSpPr>
          <p:spPr bwMode="auto">
            <a:xfrm>
              <a:off x="522" y="3414"/>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3" name="Freeform 235">
              <a:extLst>
                <a:ext uri="{FF2B5EF4-FFF2-40B4-BE49-F238E27FC236}">
                  <a16:creationId xmlns:a16="http://schemas.microsoft.com/office/drawing/2014/main" id="{D2C72042-2530-422F-B84A-535B0705393B}"/>
                </a:ext>
              </a:extLst>
            </p:cNvPr>
            <p:cNvSpPr>
              <a:spLocks/>
            </p:cNvSpPr>
            <p:nvPr/>
          </p:nvSpPr>
          <p:spPr bwMode="auto">
            <a:xfrm>
              <a:off x="522" y="3468"/>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Freeform 236">
              <a:extLst>
                <a:ext uri="{FF2B5EF4-FFF2-40B4-BE49-F238E27FC236}">
                  <a16:creationId xmlns:a16="http://schemas.microsoft.com/office/drawing/2014/main" id="{B6F8AEC7-E5B8-497E-8964-6448F6755AB2}"/>
                </a:ext>
              </a:extLst>
            </p:cNvPr>
            <p:cNvSpPr>
              <a:spLocks/>
            </p:cNvSpPr>
            <p:nvPr/>
          </p:nvSpPr>
          <p:spPr bwMode="auto">
            <a:xfrm>
              <a:off x="798" y="3414"/>
              <a:ext cx="18" cy="54"/>
            </a:xfrm>
            <a:custGeom>
              <a:avLst/>
              <a:gdLst>
                <a:gd name="T0" fmla="*/ 6 w 12"/>
                <a:gd name="T1" fmla="*/ 36 h 36"/>
                <a:gd name="T2" fmla="*/ 0 w 12"/>
                <a:gd name="T3" fmla="*/ 30 h 36"/>
                <a:gd name="T4" fmla="*/ 0 w 12"/>
                <a:gd name="T5" fmla="*/ 6 h 36"/>
                <a:gd name="T6" fmla="*/ 6 w 12"/>
                <a:gd name="T7" fmla="*/ 0 h 36"/>
                <a:gd name="T8" fmla="*/ 12 w 12"/>
                <a:gd name="T9" fmla="*/ 6 h 36"/>
                <a:gd name="T10" fmla="*/ 12 w 12"/>
                <a:gd name="T11" fmla="*/ 30 h 36"/>
                <a:gd name="T12" fmla="*/ 6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6" y="36"/>
                  </a:moveTo>
                  <a:cubicBezTo>
                    <a:pt x="3" y="36"/>
                    <a:pt x="0" y="33"/>
                    <a:pt x="0" y="30"/>
                  </a:cubicBezTo>
                  <a:cubicBezTo>
                    <a:pt x="0" y="6"/>
                    <a:pt x="0" y="6"/>
                    <a:pt x="0" y="6"/>
                  </a:cubicBezTo>
                  <a:cubicBezTo>
                    <a:pt x="0" y="3"/>
                    <a:pt x="3" y="0"/>
                    <a:pt x="6" y="0"/>
                  </a:cubicBezTo>
                  <a:cubicBezTo>
                    <a:pt x="9" y="0"/>
                    <a:pt x="12" y="3"/>
                    <a:pt x="12" y="6"/>
                  </a:cubicBezTo>
                  <a:cubicBezTo>
                    <a:pt x="12" y="30"/>
                    <a:pt x="12" y="30"/>
                    <a:pt x="12" y="30"/>
                  </a:cubicBezTo>
                  <a:cubicBezTo>
                    <a:pt x="12" y="33"/>
                    <a:pt x="9" y="36"/>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44" name="Group 243">
            <a:extLst>
              <a:ext uri="{FF2B5EF4-FFF2-40B4-BE49-F238E27FC236}">
                <a16:creationId xmlns:a16="http://schemas.microsoft.com/office/drawing/2014/main" id="{6943591A-E0BB-47B5-A86A-11152E3F9CA8}"/>
              </a:ext>
            </a:extLst>
          </p:cNvPr>
          <p:cNvGrpSpPr/>
          <p:nvPr/>
        </p:nvGrpSpPr>
        <p:grpSpPr>
          <a:xfrm>
            <a:off x="6701666" y="3877652"/>
            <a:ext cx="289082" cy="312393"/>
            <a:chOff x="2390775" y="912813"/>
            <a:chExt cx="608013" cy="638176"/>
          </a:xfrm>
          <a:solidFill>
            <a:srgbClr val="FF0000"/>
          </a:solidFill>
        </p:grpSpPr>
        <p:sp>
          <p:nvSpPr>
            <p:cNvPr id="245" name="Freeform 5">
              <a:extLst>
                <a:ext uri="{FF2B5EF4-FFF2-40B4-BE49-F238E27FC236}">
                  <a16:creationId xmlns:a16="http://schemas.microsoft.com/office/drawing/2014/main" id="{8DEA8F16-5C61-48C2-B96B-B886193EE350}"/>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6" name="Freeform 6">
              <a:extLst>
                <a:ext uri="{FF2B5EF4-FFF2-40B4-BE49-F238E27FC236}">
                  <a16:creationId xmlns:a16="http://schemas.microsoft.com/office/drawing/2014/main" id="{E030A9C0-D92F-4B0A-9DF9-5DA884D4DAF5}"/>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7" name="Freeform 7">
              <a:extLst>
                <a:ext uri="{FF2B5EF4-FFF2-40B4-BE49-F238E27FC236}">
                  <a16:creationId xmlns:a16="http://schemas.microsoft.com/office/drawing/2014/main" id="{AA08E6BB-B582-4BEF-992F-6159A3B5FB06}"/>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8" name="Freeform 8">
              <a:extLst>
                <a:ext uri="{FF2B5EF4-FFF2-40B4-BE49-F238E27FC236}">
                  <a16:creationId xmlns:a16="http://schemas.microsoft.com/office/drawing/2014/main" id="{86FBE14A-07B2-490A-BFD6-3A12EF651AA9}"/>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9" name="Freeform 9">
              <a:extLst>
                <a:ext uri="{FF2B5EF4-FFF2-40B4-BE49-F238E27FC236}">
                  <a16:creationId xmlns:a16="http://schemas.microsoft.com/office/drawing/2014/main" id="{0F688F79-858C-42C0-ADE5-6A8C491A112E}"/>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50" name="Group 149">
            <a:extLst>
              <a:ext uri="{FF2B5EF4-FFF2-40B4-BE49-F238E27FC236}">
                <a16:creationId xmlns:a16="http://schemas.microsoft.com/office/drawing/2014/main" id="{FBC62BC4-5793-4E6F-95CC-1B56E843E183}"/>
              </a:ext>
            </a:extLst>
          </p:cNvPr>
          <p:cNvGrpSpPr>
            <a:grpSpLocks noChangeAspect="1"/>
          </p:cNvGrpSpPr>
          <p:nvPr/>
        </p:nvGrpSpPr>
        <p:grpSpPr bwMode="auto">
          <a:xfrm>
            <a:off x="6701666" y="4278661"/>
            <a:ext cx="316879" cy="316878"/>
            <a:chOff x="4654" y="3225"/>
            <a:chExt cx="426" cy="426"/>
          </a:xfrm>
          <a:solidFill>
            <a:srgbClr val="FF0000"/>
          </a:solidFill>
        </p:grpSpPr>
        <p:sp>
          <p:nvSpPr>
            <p:cNvPr id="251" name="Freeform 150">
              <a:extLst>
                <a:ext uri="{FF2B5EF4-FFF2-40B4-BE49-F238E27FC236}">
                  <a16:creationId xmlns:a16="http://schemas.microsoft.com/office/drawing/2014/main" id="{8B5771B5-B2EE-4674-A228-51931862549B}"/>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52" name="Freeform 151">
              <a:extLst>
                <a:ext uri="{FF2B5EF4-FFF2-40B4-BE49-F238E27FC236}">
                  <a16:creationId xmlns:a16="http://schemas.microsoft.com/office/drawing/2014/main" id="{242395D0-2241-429E-8A9F-CE2E7E34E12B}"/>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53" name="Freeform 152">
              <a:extLst>
                <a:ext uri="{FF2B5EF4-FFF2-40B4-BE49-F238E27FC236}">
                  <a16:creationId xmlns:a16="http://schemas.microsoft.com/office/drawing/2014/main" id="{87B064B4-9E72-48E6-8F7F-3110EA0C7247}"/>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54" name="Freeform 153">
              <a:extLst>
                <a:ext uri="{FF2B5EF4-FFF2-40B4-BE49-F238E27FC236}">
                  <a16:creationId xmlns:a16="http://schemas.microsoft.com/office/drawing/2014/main" id="{52ECCD22-F49B-4BB4-897B-D3D172A34FA9}"/>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55" name="Freeform 154">
              <a:extLst>
                <a:ext uri="{FF2B5EF4-FFF2-40B4-BE49-F238E27FC236}">
                  <a16:creationId xmlns:a16="http://schemas.microsoft.com/office/drawing/2014/main" id="{D3691860-2B73-40E5-A608-D1C37474E90C}"/>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56" name="Freeform 155">
              <a:extLst>
                <a:ext uri="{FF2B5EF4-FFF2-40B4-BE49-F238E27FC236}">
                  <a16:creationId xmlns:a16="http://schemas.microsoft.com/office/drawing/2014/main" id="{93535905-AA05-4F25-9322-B7010939E08F}"/>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257" name="Group 256">
            <a:extLst>
              <a:ext uri="{FF2B5EF4-FFF2-40B4-BE49-F238E27FC236}">
                <a16:creationId xmlns:a16="http://schemas.microsoft.com/office/drawing/2014/main" id="{3BA94523-5C3D-47DA-8357-CE225B9C0CC8}"/>
              </a:ext>
            </a:extLst>
          </p:cNvPr>
          <p:cNvGrpSpPr/>
          <p:nvPr/>
        </p:nvGrpSpPr>
        <p:grpSpPr>
          <a:xfrm>
            <a:off x="6771893" y="4686736"/>
            <a:ext cx="222960" cy="288469"/>
            <a:chOff x="6899275" y="1579563"/>
            <a:chExt cx="476250" cy="544513"/>
          </a:xfrm>
          <a:solidFill>
            <a:srgbClr val="FF0000"/>
          </a:solidFill>
        </p:grpSpPr>
        <p:sp>
          <p:nvSpPr>
            <p:cNvPr id="258" name="Freeform 48">
              <a:extLst>
                <a:ext uri="{FF2B5EF4-FFF2-40B4-BE49-F238E27FC236}">
                  <a16:creationId xmlns:a16="http://schemas.microsoft.com/office/drawing/2014/main" id="{9CE01C31-84A2-468E-BABA-C097C003AC09}"/>
                </a:ext>
              </a:extLst>
            </p:cNvPr>
            <p:cNvSpPr>
              <a:spLocks noEditPoints="1"/>
            </p:cNvSpPr>
            <p:nvPr/>
          </p:nvSpPr>
          <p:spPr bwMode="auto">
            <a:xfrm>
              <a:off x="6899275" y="1604963"/>
              <a:ext cx="317500" cy="519113"/>
            </a:xfrm>
            <a:custGeom>
              <a:avLst/>
              <a:gdLst>
                <a:gd name="T0" fmla="*/ 46 w 48"/>
                <a:gd name="T1" fmla="*/ 38 h 80"/>
                <a:gd name="T2" fmla="*/ 44 w 48"/>
                <a:gd name="T3" fmla="*/ 40 h 80"/>
                <a:gd name="T4" fmla="*/ 44 w 48"/>
                <a:gd name="T5" fmla="*/ 60 h 80"/>
                <a:gd name="T6" fmla="*/ 4 w 48"/>
                <a:gd name="T7" fmla="*/ 60 h 80"/>
                <a:gd name="T8" fmla="*/ 4 w 48"/>
                <a:gd name="T9" fmla="*/ 20 h 80"/>
                <a:gd name="T10" fmla="*/ 22 w 48"/>
                <a:gd name="T11" fmla="*/ 20 h 80"/>
                <a:gd name="T12" fmla="*/ 24 w 48"/>
                <a:gd name="T13" fmla="*/ 18 h 80"/>
                <a:gd name="T14" fmla="*/ 22 w 48"/>
                <a:gd name="T15" fmla="*/ 16 h 80"/>
                <a:gd name="T16" fmla="*/ 4 w 48"/>
                <a:gd name="T17" fmla="*/ 16 h 80"/>
                <a:gd name="T18" fmla="*/ 4 w 48"/>
                <a:gd name="T19" fmla="*/ 10 h 80"/>
                <a:gd name="T20" fmla="*/ 10 w 48"/>
                <a:gd name="T21" fmla="*/ 4 h 80"/>
                <a:gd name="T22" fmla="*/ 22 w 48"/>
                <a:gd name="T23" fmla="*/ 4 h 80"/>
                <a:gd name="T24" fmla="*/ 24 w 48"/>
                <a:gd name="T25" fmla="*/ 2 h 80"/>
                <a:gd name="T26" fmla="*/ 22 w 48"/>
                <a:gd name="T27" fmla="*/ 0 h 80"/>
                <a:gd name="T28" fmla="*/ 10 w 48"/>
                <a:gd name="T29" fmla="*/ 0 h 80"/>
                <a:gd name="T30" fmla="*/ 0 w 48"/>
                <a:gd name="T31" fmla="*/ 10 h 80"/>
                <a:gd name="T32" fmla="*/ 0 w 48"/>
                <a:gd name="T33" fmla="*/ 70 h 80"/>
                <a:gd name="T34" fmla="*/ 10 w 48"/>
                <a:gd name="T35" fmla="*/ 80 h 80"/>
                <a:gd name="T36" fmla="*/ 38 w 48"/>
                <a:gd name="T37" fmla="*/ 80 h 80"/>
                <a:gd name="T38" fmla="*/ 48 w 48"/>
                <a:gd name="T39" fmla="*/ 70 h 80"/>
                <a:gd name="T40" fmla="*/ 48 w 48"/>
                <a:gd name="T41" fmla="*/ 40 h 80"/>
                <a:gd name="T42" fmla="*/ 46 w 48"/>
                <a:gd name="T43" fmla="*/ 38 h 80"/>
                <a:gd name="T44" fmla="*/ 38 w 48"/>
                <a:gd name="T45" fmla="*/ 76 h 80"/>
                <a:gd name="T46" fmla="*/ 10 w 48"/>
                <a:gd name="T47" fmla="*/ 76 h 80"/>
                <a:gd name="T48" fmla="*/ 4 w 48"/>
                <a:gd name="T49" fmla="*/ 70 h 80"/>
                <a:gd name="T50" fmla="*/ 4 w 48"/>
                <a:gd name="T51" fmla="*/ 64 h 80"/>
                <a:gd name="T52" fmla="*/ 44 w 48"/>
                <a:gd name="T53" fmla="*/ 64 h 80"/>
                <a:gd name="T54" fmla="*/ 44 w 48"/>
                <a:gd name="T55" fmla="*/ 70 h 80"/>
                <a:gd name="T56" fmla="*/ 38 w 48"/>
                <a:gd name="T57" fmla="*/ 7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 h="80">
                  <a:moveTo>
                    <a:pt x="46" y="38"/>
                  </a:moveTo>
                  <a:cubicBezTo>
                    <a:pt x="45" y="38"/>
                    <a:pt x="44" y="39"/>
                    <a:pt x="44" y="40"/>
                  </a:cubicBezTo>
                  <a:cubicBezTo>
                    <a:pt x="44" y="60"/>
                    <a:pt x="44" y="60"/>
                    <a:pt x="44" y="60"/>
                  </a:cubicBezTo>
                  <a:cubicBezTo>
                    <a:pt x="4" y="60"/>
                    <a:pt x="4" y="60"/>
                    <a:pt x="4" y="60"/>
                  </a:cubicBezTo>
                  <a:cubicBezTo>
                    <a:pt x="4" y="20"/>
                    <a:pt x="4" y="20"/>
                    <a:pt x="4" y="20"/>
                  </a:cubicBezTo>
                  <a:cubicBezTo>
                    <a:pt x="22" y="20"/>
                    <a:pt x="22" y="20"/>
                    <a:pt x="22" y="20"/>
                  </a:cubicBezTo>
                  <a:cubicBezTo>
                    <a:pt x="23" y="20"/>
                    <a:pt x="24" y="19"/>
                    <a:pt x="24" y="18"/>
                  </a:cubicBezTo>
                  <a:cubicBezTo>
                    <a:pt x="24" y="17"/>
                    <a:pt x="23" y="16"/>
                    <a:pt x="22" y="16"/>
                  </a:cubicBezTo>
                  <a:cubicBezTo>
                    <a:pt x="4" y="16"/>
                    <a:pt x="4" y="16"/>
                    <a:pt x="4" y="16"/>
                  </a:cubicBezTo>
                  <a:cubicBezTo>
                    <a:pt x="4" y="10"/>
                    <a:pt x="4" y="10"/>
                    <a:pt x="4" y="10"/>
                  </a:cubicBezTo>
                  <a:cubicBezTo>
                    <a:pt x="4" y="7"/>
                    <a:pt x="7" y="4"/>
                    <a:pt x="10" y="4"/>
                  </a:cubicBezTo>
                  <a:cubicBezTo>
                    <a:pt x="22" y="4"/>
                    <a:pt x="22" y="4"/>
                    <a:pt x="22" y="4"/>
                  </a:cubicBezTo>
                  <a:cubicBezTo>
                    <a:pt x="23" y="4"/>
                    <a:pt x="24" y="3"/>
                    <a:pt x="24" y="2"/>
                  </a:cubicBezTo>
                  <a:cubicBezTo>
                    <a:pt x="24" y="1"/>
                    <a:pt x="23" y="0"/>
                    <a:pt x="22" y="0"/>
                  </a:cubicBezTo>
                  <a:cubicBezTo>
                    <a:pt x="10" y="0"/>
                    <a:pt x="10" y="0"/>
                    <a:pt x="10" y="0"/>
                  </a:cubicBezTo>
                  <a:cubicBezTo>
                    <a:pt x="4" y="0"/>
                    <a:pt x="0" y="4"/>
                    <a:pt x="0" y="10"/>
                  </a:cubicBezTo>
                  <a:cubicBezTo>
                    <a:pt x="0" y="70"/>
                    <a:pt x="0" y="70"/>
                    <a:pt x="0" y="70"/>
                  </a:cubicBezTo>
                  <a:cubicBezTo>
                    <a:pt x="0" y="76"/>
                    <a:pt x="4" y="80"/>
                    <a:pt x="10" y="80"/>
                  </a:cubicBezTo>
                  <a:cubicBezTo>
                    <a:pt x="38" y="80"/>
                    <a:pt x="38" y="80"/>
                    <a:pt x="38" y="80"/>
                  </a:cubicBezTo>
                  <a:cubicBezTo>
                    <a:pt x="44" y="80"/>
                    <a:pt x="48" y="76"/>
                    <a:pt x="48" y="70"/>
                  </a:cubicBezTo>
                  <a:cubicBezTo>
                    <a:pt x="48" y="40"/>
                    <a:pt x="48" y="40"/>
                    <a:pt x="48" y="40"/>
                  </a:cubicBezTo>
                  <a:cubicBezTo>
                    <a:pt x="48" y="39"/>
                    <a:pt x="47" y="38"/>
                    <a:pt x="46" y="38"/>
                  </a:cubicBezTo>
                  <a:close/>
                  <a:moveTo>
                    <a:pt x="38" y="76"/>
                  </a:moveTo>
                  <a:cubicBezTo>
                    <a:pt x="10" y="76"/>
                    <a:pt x="10" y="76"/>
                    <a:pt x="10" y="76"/>
                  </a:cubicBezTo>
                  <a:cubicBezTo>
                    <a:pt x="7" y="76"/>
                    <a:pt x="4" y="73"/>
                    <a:pt x="4" y="70"/>
                  </a:cubicBezTo>
                  <a:cubicBezTo>
                    <a:pt x="4" y="64"/>
                    <a:pt x="4" y="64"/>
                    <a:pt x="4" y="64"/>
                  </a:cubicBezTo>
                  <a:cubicBezTo>
                    <a:pt x="44" y="64"/>
                    <a:pt x="44" y="64"/>
                    <a:pt x="44" y="64"/>
                  </a:cubicBezTo>
                  <a:cubicBezTo>
                    <a:pt x="44" y="70"/>
                    <a:pt x="44" y="70"/>
                    <a:pt x="44" y="70"/>
                  </a:cubicBezTo>
                  <a:cubicBezTo>
                    <a:pt x="44" y="73"/>
                    <a:pt x="41" y="76"/>
                    <a:pt x="3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9" name="Freeform 49">
              <a:extLst>
                <a:ext uri="{FF2B5EF4-FFF2-40B4-BE49-F238E27FC236}">
                  <a16:creationId xmlns:a16="http://schemas.microsoft.com/office/drawing/2014/main" id="{4BF9FA47-8471-434D-9751-24C319A8187E}"/>
                </a:ext>
              </a:extLst>
            </p:cNvPr>
            <p:cNvSpPr>
              <a:spLocks/>
            </p:cNvSpPr>
            <p:nvPr/>
          </p:nvSpPr>
          <p:spPr bwMode="auto">
            <a:xfrm>
              <a:off x="7004050" y="1657350"/>
              <a:ext cx="53975" cy="25400"/>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0" name="Freeform 50">
              <a:extLst>
                <a:ext uri="{FF2B5EF4-FFF2-40B4-BE49-F238E27FC236}">
                  <a16:creationId xmlns:a16="http://schemas.microsoft.com/office/drawing/2014/main" id="{396BF07B-B3B3-4EFC-A4B7-5D8D0B10A9F1}"/>
                </a:ext>
              </a:extLst>
            </p:cNvPr>
            <p:cNvSpPr>
              <a:spLocks noEditPoints="1"/>
            </p:cNvSpPr>
            <p:nvPr/>
          </p:nvSpPr>
          <p:spPr bwMode="auto">
            <a:xfrm>
              <a:off x="7031038" y="2033588"/>
              <a:ext cx="52388" cy="50800"/>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1" name="Freeform 51">
              <a:extLst>
                <a:ext uri="{FF2B5EF4-FFF2-40B4-BE49-F238E27FC236}">
                  <a16:creationId xmlns:a16="http://schemas.microsoft.com/office/drawing/2014/main" id="{BDD21D1E-70FE-4249-BFA9-0566F52F9895}"/>
                </a:ext>
              </a:extLst>
            </p:cNvPr>
            <p:cNvSpPr>
              <a:spLocks noEditPoints="1"/>
            </p:cNvSpPr>
            <p:nvPr/>
          </p:nvSpPr>
          <p:spPr bwMode="auto">
            <a:xfrm>
              <a:off x="7083425" y="1579563"/>
              <a:ext cx="292100" cy="285750"/>
            </a:xfrm>
            <a:custGeom>
              <a:avLst/>
              <a:gdLst>
                <a:gd name="T0" fmla="*/ 43 w 44"/>
                <a:gd name="T1" fmla="*/ 41 h 44"/>
                <a:gd name="T2" fmla="*/ 32 w 44"/>
                <a:gd name="T3" fmla="*/ 29 h 44"/>
                <a:gd name="T4" fmla="*/ 36 w 44"/>
                <a:gd name="T5" fmla="*/ 18 h 44"/>
                <a:gd name="T6" fmla="*/ 18 w 44"/>
                <a:gd name="T7" fmla="*/ 0 h 44"/>
                <a:gd name="T8" fmla="*/ 0 w 44"/>
                <a:gd name="T9" fmla="*/ 18 h 44"/>
                <a:gd name="T10" fmla="*/ 18 w 44"/>
                <a:gd name="T11" fmla="*/ 36 h 44"/>
                <a:gd name="T12" fmla="*/ 29 w 44"/>
                <a:gd name="T13" fmla="*/ 32 h 44"/>
                <a:gd name="T14" fmla="*/ 41 w 44"/>
                <a:gd name="T15" fmla="*/ 43 h 44"/>
                <a:gd name="T16" fmla="*/ 42 w 44"/>
                <a:gd name="T17" fmla="*/ 44 h 44"/>
                <a:gd name="T18" fmla="*/ 43 w 44"/>
                <a:gd name="T19" fmla="*/ 43 h 44"/>
                <a:gd name="T20" fmla="*/ 43 w 44"/>
                <a:gd name="T21" fmla="*/ 41 h 44"/>
                <a:gd name="T22" fmla="*/ 4 w 44"/>
                <a:gd name="T23" fmla="*/ 18 h 44"/>
                <a:gd name="T24" fmla="*/ 18 w 44"/>
                <a:gd name="T25" fmla="*/ 4 h 44"/>
                <a:gd name="T26" fmla="*/ 32 w 44"/>
                <a:gd name="T27" fmla="*/ 18 h 44"/>
                <a:gd name="T28" fmla="*/ 18 w 44"/>
                <a:gd name="T29" fmla="*/ 32 h 44"/>
                <a:gd name="T30" fmla="*/ 4 w 44"/>
                <a:gd name="T31"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44">
                  <a:moveTo>
                    <a:pt x="43" y="41"/>
                  </a:moveTo>
                  <a:cubicBezTo>
                    <a:pt x="32" y="29"/>
                    <a:pt x="32" y="29"/>
                    <a:pt x="32" y="29"/>
                  </a:cubicBezTo>
                  <a:cubicBezTo>
                    <a:pt x="34" y="26"/>
                    <a:pt x="36" y="22"/>
                    <a:pt x="36" y="18"/>
                  </a:cubicBezTo>
                  <a:cubicBezTo>
                    <a:pt x="36" y="8"/>
                    <a:pt x="28" y="0"/>
                    <a:pt x="18" y="0"/>
                  </a:cubicBezTo>
                  <a:cubicBezTo>
                    <a:pt x="8" y="0"/>
                    <a:pt x="0" y="8"/>
                    <a:pt x="0" y="18"/>
                  </a:cubicBezTo>
                  <a:cubicBezTo>
                    <a:pt x="0" y="28"/>
                    <a:pt x="8" y="36"/>
                    <a:pt x="18" y="36"/>
                  </a:cubicBezTo>
                  <a:cubicBezTo>
                    <a:pt x="22" y="36"/>
                    <a:pt x="26" y="34"/>
                    <a:pt x="29" y="32"/>
                  </a:cubicBezTo>
                  <a:cubicBezTo>
                    <a:pt x="41" y="43"/>
                    <a:pt x="41" y="43"/>
                    <a:pt x="41" y="43"/>
                  </a:cubicBezTo>
                  <a:cubicBezTo>
                    <a:pt x="41" y="44"/>
                    <a:pt x="41" y="44"/>
                    <a:pt x="42" y="44"/>
                  </a:cubicBezTo>
                  <a:cubicBezTo>
                    <a:pt x="43" y="44"/>
                    <a:pt x="43" y="44"/>
                    <a:pt x="43" y="43"/>
                  </a:cubicBezTo>
                  <a:cubicBezTo>
                    <a:pt x="44" y="43"/>
                    <a:pt x="44" y="41"/>
                    <a:pt x="43" y="41"/>
                  </a:cubicBezTo>
                  <a:close/>
                  <a:moveTo>
                    <a:pt x="4" y="18"/>
                  </a:moveTo>
                  <a:cubicBezTo>
                    <a:pt x="4" y="10"/>
                    <a:pt x="10" y="4"/>
                    <a:pt x="18" y="4"/>
                  </a:cubicBezTo>
                  <a:cubicBezTo>
                    <a:pt x="26" y="4"/>
                    <a:pt x="32" y="10"/>
                    <a:pt x="32" y="18"/>
                  </a:cubicBezTo>
                  <a:cubicBezTo>
                    <a:pt x="32" y="26"/>
                    <a:pt x="26" y="32"/>
                    <a:pt x="18" y="32"/>
                  </a:cubicBezTo>
                  <a:cubicBezTo>
                    <a:pt x="10" y="32"/>
                    <a:pt x="4" y="26"/>
                    <a:pt x="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2" name="Group 81">
            <a:extLst>
              <a:ext uri="{FF2B5EF4-FFF2-40B4-BE49-F238E27FC236}">
                <a16:creationId xmlns:a16="http://schemas.microsoft.com/office/drawing/2014/main" id="{3F7960C3-1851-4C69-8448-486F2E3FF843}"/>
              </a:ext>
            </a:extLst>
          </p:cNvPr>
          <p:cNvGrpSpPr>
            <a:grpSpLocks noChangeAspect="1"/>
          </p:cNvGrpSpPr>
          <p:nvPr/>
        </p:nvGrpSpPr>
        <p:grpSpPr bwMode="auto">
          <a:xfrm>
            <a:off x="6721739" y="5137398"/>
            <a:ext cx="247655" cy="247068"/>
            <a:chOff x="1370" y="1720"/>
            <a:chExt cx="426" cy="425"/>
          </a:xfrm>
          <a:solidFill>
            <a:srgbClr val="FF0000"/>
          </a:solidFill>
        </p:grpSpPr>
        <p:sp>
          <p:nvSpPr>
            <p:cNvPr id="263" name="Freeform 82">
              <a:extLst>
                <a:ext uri="{FF2B5EF4-FFF2-40B4-BE49-F238E27FC236}">
                  <a16:creationId xmlns:a16="http://schemas.microsoft.com/office/drawing/2014/main" id="{FD7CE245-195C-42EF-A973-4B540E5BAA03}"/>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64" name="Freeform 83">
              <a:extLst>
                <a:ext uri="{FF2B5EF4-FFF2-40B4-BE49-F238E27FC236}">
                  <a16:creationId xmlns:a16="http://schemas.microsoft.com/office/drawing/2014/main" id="{5A33B482-37AC-4720-8D5F-E8E11597F4B2}"/>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65" name="Freeform 84">
              <a:extLst>
                <a:ext uri="{FF2B5EF4-FFF2-40B4-BE49-F238E27FC236}">
                  <a16:creationId xmlns:a16="http://schemas.microsoft.com/office/drawing/2014/main" id="{686AF46B-D929-4F0A-9AE1-678E24427A9B}"/>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66" name="Freeform 85">
              <a:extLst>
                <a:ext uri="{FF2B5EF4-FFF2-40B4-BE49-F238E27FC236}">
                  <a16:creationId xmlns:a16="http://schemas.microsoft.com/office/drawing/2014/main" id="{98B63298-62C6-4A68-A8A1-43E1ACF106CA}"/>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67" name="Freeform 86">
              <a:extLst>
                <a:ext uri="{FF2B5EF4-FFF2-40B4-BE49-F238E27FC236}">
                  <a16:creationId xmlns:a16="http://schemas.microsoft.com/office/drawing/2014/main" id="{39DFC3F7-25DC-4BF8-A7CB-5D36DCA5B9CD}"/>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68" name="Freeform 87">
              <a:extLst>
                <a:ext uri="{FF2B5EF4-FFF2-40B4-BE49-F238E27FC236}">
                  <a16:creationId xmlns:a16="http://schemas.microsoft.com/office/drawing/2014/main" id="{7EFF637F-8871-4C28-AEA6-3CB85E68F847}"/>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69" name="Freeform 88">
              <a:extLst>
                <a:ext uri="{FF2B5EF4-FFF2-40B4-BE49-F238E27FC236}">
                  <a16:creationId xmlns:a16="http://schemas.microsoft.com/office/drawing/2014/main" id="{A4987544-2E9A-4339-A77E-C635570B5743}"/>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0" name="Freeform 89">
              <a:extLst>
                <a:ext uri="{FF2B5EF4-FFF2-40B4-BE49-F238E27FC236}">
                  <a16:creationId xmlns:a16="http://schemas.microsoft.com/office/drawing/2014/main" id="{60F611F5-2676-4E0C-B4B8-4F0A31211249}"/>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1" name="Freeform 90">
              <a:extLst>
                <a:ext uri="{FF2B5EF4-FFF2-40B4-BE49-F238E27FC236}">
                  <a16:creationId xmlns:a16="http://schemas.microsoft.com/office/drawing/2014/main" id="{E9030661-FBC8-4E94-B218-5A3C8E7529A4}"/>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2" name="Freeform 91">
              <a:extLst>
                <a:ext uri="{FF2B5EF4-FFF2-40B4-BE49-F238E27FC236}">
                  <a16:creationId xmlns:a16="http://schemas.microsoft.com/office/drawing/2014/main" id="{5401142A-D7D9-4550-8B42-863BB132709B}"/>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3" name="Freeform 92">
              <a:extLst>
                <a:ext uri="{FF2B5EF4-FFF2-40B4-BE49-F238E27FC236}">
                  <a16:creationId xmlns:a16="http://schemas.microsoft.com/office/drawing/2014/main" id="{FEBE2808-1F54-4F28-8C60-2608DA219E1C}"/>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274" name="Group 48">
            <a:extLst>
              <a:ext uri="{FF2B5EF4-FFF2-40B4-BE49-F238E27FC236}">
                <a16:creationId xmlns:a16="http://schemas.microsoft.com/office/drawing/2014/main" id="{7D1BE16F-FCF8-4162-9301-BC2BE2D829A6}"/>
              </a:ext>
            </a:extLst>
          </p:cNvPr>
          <p:cNvGrpSpPr>
            <a:grpSpLocks noChangeAspect="1"/>
          </p:cNvGrpSpPr>
          <p:nvPr/>
        </p:nvGrpSpPr>
        <p:grpSpPr bwMode="auto">
          <a:xfrm>
            <a:off x="6698362" y="5511050"/>
            <a:ext cx="294408" cy="244881"/>
            <a:chOff x="3427" y="474"/>
            <a:chExt cx="428" cy="356"/>
          </a:xfrm>
          <a:solidFill>
            <a:srgbClr val="FF0000"/>
          </a:solidFill>
        </p:grpSpPr>
        <p:sp>
          <p:nvSpPr>
            <p:cNvPr id="275" name="Freeform 49">
              <a:extLst>
                <a:ext uri="{FF2B5EF4-FFF2-40B4-BE49-F238E27FC236}">
                  <a16:creationId xmlns:a16="http://schemas.microsoft.com/office/drawing/2014/main" id="{9433E611-0706-422D-888B-8760E4D64843}"/>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6" name="Freeform 50">
              <a:extLst>
                <a:ext uri="{FF2B5EF4-FFF2-40B4-BE49-F238E27FC236}">
                  <a16:creationId xmlns:a16="http://schemas.microsoft.com/office/drawing/2014/main" id="{3A754001-DF1F-4544-8567-7ABFBC6FC783}"/>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7" name="Freeform 51">
              <a:extLst>
                <a:ext uri="{FF2B5EF4-FFF2-40B4-BE49-F238E27FC236}">
                  <a16:creationId xmlns:a16="http://schemas.microsoft.com/office/drawing/2014/main" id="{A8F79A2C-AEC5-4FB6-BE8E-3EB7FA17694A}"/>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8" name="Freeform 52">
              <a:extLst>
                <a:ext uri="{FF2B5EF4-FFF2-40B4-BE49-F238E27FC236}">
                  <a16:creationId xmlns:a16="http://schemas.microsoft.com/office/drawing/2014/main" id="{DC8B5579-EDFE-4727-AE80-0398A1B25D50}"/>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282" name="Group 33">
            <a:extLst>
              <a:ext uri="{FF2B5EF4-FFF2-40B4-BE49-F238E27FC236}">
                <a16:creationId xmlns:a16="http://schemas.microsoft.com/office/drawing/2014/main" id="{8DBC536C-EEF8-494A-AAAD-D13C2D26DB16}"/>
              </a:ext>
            </a:extLst>
          </p:cNvPr>
          <p:cNvGrpSpPr>
            <a:grpSpLocks noChangeAspect="1"/>
          </p:cNvGrpSpPr>
          <p:nvPr/>
        </p:nvGrpSpPr>
        <p:grpSpPr bwMode="auto">
          <a:xfrm>
            <a:off x="6726104" y="5940539"/>
            <a:ext cx="252515" cy="252514"/>
            <a:chOff x="3438" y="437"/>
            <a:chExt cx="428" cy="428"/>
          </a:xfrm>
          <a:solidFill>
            <a:srgbClr val="FF0000"/>
          </a:solidFill>
        </p:grpSpPr>
        <p:sp>
          <p:nvSpPr>
            <p:cNvPr id="283" name="Freeform 34">
              <a:extLst>
                <a:ext uri="{FF2B5EF4-FFF2-40B4-BE49-F238E27FC236}">
                  <a16:creationId xmlns:a16="http://schemas.microsoft.com/office/drawing/2014/main" id="{3CC1D723-6C37-4CA7-B3A0-E314F8B36E93}"/>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84" name="Freeform 35">
              <a:extLst>
                <a:ext uri="{FF2B5EF4-FFF2-40B4-BE49-F238E27FC236}">
                  <a16:creationId xmlns:a16="http://schemas.microsoft.com/office/drawing/2014/main" id="{0A485931-65D4-45E3-BBB6-569474FC92B1}"/>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285" name="Group 284">
            <a:extLst>
              <a:ext uri="{FF2B5EF4-FFF2-40B4-BE49-F238E27FC236}">
                <a16:creationId xmlns:a16="http://schemas.microsoft.com/office/drawing/2014/main" id="{7B3717F4-FD6C-48BE-A760-19E4F13DCECE}"/>
              </a:ext>
            </a:extLst>
          </p:cNvPr>
          <p:cNvGrpSpPr/>
          <p:nvPr/>
        </p:nvGrpSpPr>
        <p:grpSpPr>
          <a:xfrm>
            <a:off x="6719574" y="6309771"/>
            <a:ext cx="321305" cy="288469"/>
            <a:chOff x="9164638" y="4545013"/>
            <a:chExt cx="635000" cy="542925"/>
          </a:xfrm>
          <a:solidFill>
            <a:srgbClr val="FF0000"/>
          </a:solidFill>
        </p:grpSpPr>
        <p:sp>
          <p:nvSpPr>
            <p:cNvPr id="286" name="Freeform 9">
              <a:extLst>
                <a:ext uri="{FF2B5EF4-FFF2-40B4-BE49-F238E27FC236}">
                  <a16:creationId xmlns:a16="http://schemas.microsoft.com/office/drawing/2014/main" id="{C4D13C78-8923-4778-9154-40A310E7B6A0}"/>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7" name="Freeform 10">
              <a:extLst>
                <a:ext uri="{FF2B5EF4-FFF2-40B4-BE49-F238E27FC236}">
                  <a16:creationId xmlns:a16="http://schemas.microsoft.com/office/drawing/2014/main" id="{E54B8544-FAF1-470B-96D0-5294CCCE44D6}"/>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8" name="Freeform 11">
              <a:extLst>
                <a:ext uri="{FF2B5EF4-FFF2-40B4-BE49-F238E27FC236}">
                  <a16:creationId xmlns:a16="http://schemas.microsoft.com/office/drawing/2014/main" id="{11C6B20C-E87C-4717-B4E5-0986B3307A6D}"/>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9" name="Freeform 12">
              <a:extLst>
                <a:ext uri="{FF2B5EF4-FFF2-40B4-BE49-F238E27FC236}">
                  <a16:creationId xmlns:a16="http://schemas.microsoft.com/office/drawing/2014/main" id="{CEA16343-7BB0-4C6E-85C1-2E4E084D722D}"/>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206241664"/>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Randvoorwaarden</a:t>
            </a:r>
            <a:endParaRPr lang="nl-NL" dirty="0"/>
          </a:p>
        </p:txBody>
      </p:sp>
      <p:sp>
        <p:nvSpPr>
          <p:cNvPr id="3" name="TextBox 2">
            <a:extLst>
              <a:ext uri="{FF2B5EF4-FFF2-40B4-BE49-F238E27FC236}">
                <a16:creationId xmlns:a16="http://schemas.microsoft.com/office/drawing/2014/main" id="{F320BF86-FDBF-4230-A415-03C6E0FFDB66}"/>
              </a:ext>
            </a:extLst>
          </p:cNvPr>
          <p:cNvSpPr txBox="1"/>
          <p:nvPr/>
        </p:nvSpPr>
        <p:spPr>
          <a:xfrm>
            <a:off x="861084" y="885265"/>
            <a:ext cx="11080545" cy="584775"/>
          </a:xfrm>
          <a:prstGeom prst="rect">
            <a:avLst/>
          </a:prstGeom>
          <a:noFill/>
        </p:spPr>
        <p:txBody>
          <a:bodyPr wrap="square" rtlCol="0">
            <a:spAutoFit/>
          </a:bodyPr>
          <a:lstStyle/>
          <a:p>
            <a:r>
              <a:rPr lang="nl-NL" sz="1600" dirty="0"/>
              <a:t>Naast de </a:t>
            </a:r>
            <a:r>
              <a:rPr lang="nl-NL" sz="1600" dirty="0" smtClean="0"/>
              <a:t>algemene </a:t>
            </a:r>
            <a:r>
              <a:rPr lang="nl-NL" sz="1600" dirty="0"/>
              <a:t>functionaliteiten heeft de </a:t>
            </a:r>
            <a:r>
              <a:rPr lang="nl-NL" sz="1600" dirty="0" smtClean="0"/>
              <a:t>gemeente </a:t>
            </a:r>
            <a:r>
              <a:rPr lang="nl-NL" sz="1600" dirty="0"/>
              <a:t>Amsterdam een aantal randvoorwaarden voor een nieuw systeem gedefinieerd. Deze randvoorwaarden worden hieronder weergegeven en nader toegelicht.</a:t>
            </a:r>
          </a:p>
        </p:txBody>
      </p:sp>
      <p:sp>
        <p:nvSpPr>
          <p:cNvPr id="51" name="Rectangle 50">
            <a:extLst>
              <a:ext uri="{FF2B5EF4-FFF2-40B4-BE49-F238E27FC236}">
                <a16:creationId xmlns:a16="http://schemas.microsoft.com/office/drawing/2014/main" id="{904BC4E0-4FDB-4531-9746-DE6544AB687E}"/>
              </a:ext>
            </a:extLst>
          </p:cNvPr>
          <p:cNvSpPr/>
          <p:nvPr/>
        </p:nvSpPr>
        <p:spPr>
          <a:xfrm>
            <a:off x="4248778" y="3752110"/>
            <a:ext cx="2376000"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600" b="1" kern="0" dirty="0">
                <a:solidFill>
                  <a:srgbClr val="5A5A5A"/>
                </a:solidFill>
              </a:rPr>
              <a:t>Upload digitale documenten</a:t>
            </a:r>
            <a:endParaRPr kumimoji="0" lang="en-US" sz="1600" b="1" i="0" u="none" strike="noStrike" kern="0" cap="none" spc="0" normalizeH="0" baseline="0" noProof="0" dirty="0">
              <a:ln>
                <a:noFill/>
              </a:ln>
              <a:solidFill>
                <a:srgbClr val="5A5A5A"/>
              </a:solidFill>
              <a:effectLst/>
              <a:uLnTx/>
              <a:uFillTx/>
            </a:endParaRPr>
          </a:p>
        </p:txBody>
      </p:sp>
      <p:sp>
        <p:nvSpPr>
          <p:cNvPr id="52" name="Rectangle 51">
            <a:extLst>
              <a:ext uri="{FF2B5EF4-FFF2-40B4-BE49-F238E27FC236}">
                <a16:creationId xmlns:a16="http://schemas.microsoft.com/office/drawing/2014/main" id="{B15525B5-6405-424F-B88A-A1BC3D75EACF}"/>
              </a:ext>
            </a:extLst>
          </p:cNvPr>
          <p:cNvSpPr/>
          <p:nvPr/>
        </p:nvSpPr>
        <p:spPr>
          <a:xfrm>
            <a:off x="6825585" y="3805631"/>
            <a:ext cx="2351489"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600" b="1" kern="0" dirty="0">
                <a:solidFill>
                  <a:srgbClr val="5A5A5A"/>
                </a:solidFill>
              </a:rPr>
              <a:t>Informatie toevoegen in zelfde dossier</a:t>
            </a:r>
            <a:endParaRPr kumimoji="0" lang="en-US" sz="1600" b="1" i="0" u="none" strike="noStrike" kern="0" cap="none" spc="0" normalizeH="0" baseline="0" noProof="0" dirty="0">
              <a:ln>
                <a:noFill/>
              </a:ln>
              <a:solidFill>
                <a:srgbClr val="5A5A5A"/>
              </a:solidFill>
              <a:effectLst/>
              <a:uLnTx/>
              <a:uFillTx/>
            </a:endParaRPr>
          </a:p>
        </p:txBody>
      </p:sp>
      <p:sp>
        <p:nvSpPr>
          <p:cNvPr id="54" name="Rectangle 53">
            <a:extLst>
              <a:ext uri="{FF2B5EF4-FFF2-40B4-BE49-F238E27FC236}">
                <a16:creationId xmlns:a16="http://schemas.microsoft.com/office/drawing/2014/main" id="{72A728E8-4953-4E51-86AC-BE36805046E5}"/>
              </a:ext>
            </a:extLst>
          </p:cNvPr>
          <p:cNvSpPr/>
          <p:nvPr/>
        </p:nvSpPr>
        <p:spPr>
          <a:xfrm>
            <a:off x="4236113" y="1571086"/>
            <a:ext cx="2376000"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Standardisatie van registratie</a:t>
            </a:r>
          </a:p>
        </p:txBody>
      </p:sp>
      <p:sp>
        <p:nvSpPr>
          <p:cNvPr id="56" name="Rectangle 55">
            <a:extLst>
              <a:ext uri="{FF2B5EF4-FFF2-40B4-BE49-F238E27FC236}">
                <a16:creationId xmlns:a16="http://schemas.microsoft.com/office/drawing/2014/main" id="{E746CDE9-387C-4D22-B98B-11CEA11DAAE4}"/>
              </a:ext>
            </a:extLst>
          </p:cNvPr>
          <p:cNvSpPr/>
          <p:nvPr/>
        </p:nvSpPr>
        <p:spPr>
          <a:xfrm>
            <a:off x="4233582" y="4597631"/>
            <a:ext cx="2376000" cy="1846659"/>
          </a:xfrm>
          <a:prstGeom prst="rect">
            <a:avLst/>
          </a:prstGeom>
          <a:noFill/>
        </p:spPr>
        <p:txBody>
          <a:bodyPr wrap="square" lIns="0" tIns="0" rIns="0" bIns="0">
            <a:spAutoFit/>
          </a:bodyPr>
          <a:lstStyle/>
          <a:p>
            <a:pPr>
              <a:spcAft>
                <a:spcPts val="1200"/>
              </a:spcAft>
              <a:defRPr/>
            </a:pPr>
            <a:r>
              <a:rPr lang="nl-NL" sz="1200" dirty="0"/>
              <a:t>Uploaden van digitale documenten in het dossier van de </a:t>
            </a:r>
            <a:r>
              <a:rPr lang="nl-NL" sz="1200" dirty="0" smtClean="0"/>
              <a:t>burger </a:t>
            </a:r>
            <a:r>
              <a:rPr lang="nl-NL" sz="1200" dirty="0"/>
              <a:t>door zowel </a:t>
            </a:r>
            <a:r>
              <a:rPr lang="nl-NL" sz="1200" dirty="0" smtClean="0"/>
              <a:t>burger </a:t>
            </a:r>
            <a:r>
              <a:rPr lang="nl-NL" sz="1200" dirty="0"/>
              <a:t>als professional. Indien de professional nieuwe documenten upload in het systeem ontvangt de </a:t>
            </a:r>
            <a:r>
              <a:rPr lang="nl-NL" sz="1200" dirty="0" smtClean="0"/>
              <a:t>burger </a:t>
            </a:r>
            <a:r>
              <a:rPr lang="nl-NL" sz="1200" dirty="0"/>
              <a:t>hier een notificatie van. </a:t>
            </a:r>
            <a:r>
              <a:rPr lang="nl-NL" sz="1200" dirty="0" smtClean="0"/>
              <a:t>Indien de burger nieuwe documenten upload in het systeem ontvangt de professional hier een notificatie van.</a:t>
            </a:r>
            <a:endParaRPr lang="en-US" sz="1200" dirty="0">
              <a:solidFill>
                <a:srgbClr val="000000"/>
              </a:solidFill>
            </a:endParaRPr>
          </a:p>
        </p:txBody>
      </p:sp>
      <p:sp>
        <p:nvSpPr>
          <p:cNvPr id="58" name="Rectangle 57">
            <a:extLst>
              <a:ext uri="{FF2B5EF4-FFF2-40B4-BE49-F238E27FC236}">
                <a16:creationId xmlns:a16="http://schemas.microsoft.com/office/drawing/2014/main" id="{AC7693A4-1098-45FA-8241-8224A45B2484}"/>
              </a:ext>
            </a:extLst>
          </p:cNvPr>
          <p:cNvSpPr/>
          <p:nvPr/>
        </p:nvSpPr>
        <p:spPr>
          <a:xfrm>
            <a:off x="4236114" y="2416608"/>
            <a:ext cx="2376000" cy="1292662"/>
          </a:xfrm>
          <a:prstGeom prst="rect">
            <a:avLst/>
          </a:prstGeom>
        </p:spPr>
        <p:txBody>
          <a:bodyPr wrap="square" lIns="0" tIns="0" rIns="0" bIns="0">
            <a:spAutoFit/>
          </a:bodyPr>
          <a:lstStyle/>
          <a:p>
            <a:pPr>
              <a:defRPr/>
            </a:pPr>
            <a:r>
              <a:rPr lang="nl-NL" sz="1200" dirty="0"/>
              <a:t>Standaardisatie van registratie door het mogelijk maken van verplichte invulvelden, </a:t>
            </a:r>
            <a:r>
              <a:rPr lang="nl-NL" sz="1200" dirty="0" smtClean="0"/>
              <a:t>dropdownmenu’s </a:t>
            </a:r>
            <a:r>
              <a:rPr lang="nl-NL" sz="1200" dirty="0"/>
              <a:t>et cetera</a:t>
            </a:r>
            <a:r>
              <a:rPr lang="nl-NL" sz="1200" dirty="0" smtClean="0"/>
              <a:t>. Tevens is het mogelijk due dates en notificaties in te stellen voor bepaalde acties. </a:t>
            </a:r>
            <a:endParaRPr lang="en-US" sz="1200" dirty="0"/>
          </a:p>
        </p:txBody>
      </p:sp>
      <p:sp>
        <p:nvSpPr>
          <p:cNvPr id="59" name="Rectangle 58">
            <a:extLst>
              <a:ext uri="{FF2B5EF4-FFF2-40B4-BE49-F238E27FC236}">
                <a16:creationId xmlns:a16="http://schemas.microsoft.com/office/drawing/2014/main" id="{E710F43F-9DC6-44B8-AD7E-68816FD5D92F}"/>
              </a:ext>
            </a:extLst>
          </p:cNvPr>
          <p:cNvSpPr/>
          <p:nvPr/>
        </p:nvSpPr>
        <p:spPr>
          <a:xfrm>
            <a:off x="6825586" y="4651151"/>
            <a:ext cx="2351489" cy="1477328"/>
          </a:xfrm>
          <a:prstGeom prst="rect">
            <a:avLst/>
          </a:prstGeom>
          <a:noFill/>
        </p:spPr>
        <p:txBody>
          <a:bodyPr wrap="square" lIns="0" tIns="0" rIns="0" bIns="0">
            <a:spAutoFit/>
          </a:bodyPr>
          <a:lstStyle/>
          <a:p>
            <a:pPr>
              <a:spcAft>
                <a:spcPts val="1200"/>
              </a:spcAft>
              <a:defRPr/>
            </a:pPr>
            <a:r>
              <a:rPr lang="nl-NL" sz="1200" dirty="0" smtClean="0">
                <a:solidFill>
                  <a:srgbClr val="000000"/>
                </a:solidFill>
              </a:rPr>
              <a:t>Burger </a:t>
            </a:r>
            <a:r>
              <a:rPr lang="nl-NL" sz="1200" dirty="0">
                <a:solidFill>
                  <a:srgbClr val="000000"/>
                </a:solidFill>
              </a:rPr>
              <a:t>en professional registreren en vullen aan in hetzelfde dossier. Dit moet altijd up to date zijn en real-time informatie bevatten</a:t>
            </a:r>
            <a:r>
              <a:rPr lang="nl-NL" sz="1200" dirty="0" smtClean="0">
                <a:solidFill>
                  <a:srgbClr val="000000"/>
                </a:solidFill>
              </a:rPr>
              <a:t>. Tevens kan aan een burger meerdere professionals worden toegewezen, maar er is altijd één professional die de regiehouder is.</a:t>
            </a:r>
            <a:endParaRPr lang="en-US" sz="1200" dirty="0">
              <a:solidFill>
                <a:srgbClr val="000000"/>
              </a:solidFill>
            </a:endParaRPr>
          </a:p>
        </p:txBody>
      </p:sp>
      <p:grpSp>
        <p:nvGrpSpPr>
          <p:cNvPr id="61" name="Group 23">
            <a:extLst>
              <a:ext uri="{FF2B5EF4-FFF2-40B4-BE49-F238E27FC236}">
                <a16:creationId xmlns:a16="http://schemas.microsoft.com/office/drawing/2014/main" id="{1CEB2011-FA26-4B63-8F11-7EC4478D2B58}"/>
              </a:ext>
            </a:extLst>
          </p:cNvPr>
          <p:cNvGrpSpPr>
            <a:grpSpLocks noChangeAspect="1"/>
          </p:cNvGrpSpPr>
          <p:nvPr/>
        </p:nvGrpSpPr>
        <p:grpSpPr bwMode="auto">
          <a:xfrm>
            <a:off x="4333498" y="3894423"/>
            <a:ext cx="359998" cy="501385"/>
            <a:chOff x="415" y="1740"/>
            <a:chExt cx="301" cy="390"/>
          </a:xfrm>
          <a:solidFill>
            <a:srgbClr val="FF0000"/>
          </a:solidFill>
        </p:grpSpPr>
        <p:sp>
          <p:nvSpPr>
            <p:cNvPr id="62" name="Freeform 24">
              <a:extLst>
                <a:ext uri="{FF2B5EF4-FFF2-40B4-BE49-F238E27FC236}">
                  <a16:creationId xmlns:a16="http://schemas.microsoft.com/office/drawing/2014/main" id="{1A23CC25-4609-41BF-ADCD-F08F5DE01E0A}"/>
                </a:ext>
              </a:extLst>
            </p:cNvPr>
            <p:cNvSpPr>
              <a:spLocks/>
            </p:cNvSpPr>
            <p:nvPr/>
          </p:nvSpPr>
          <p:spPr bwMode="auto">
            <a:xfrm>
              <a:off x="503" y="2113"/>
              <a:ext cx="125" cy="17"/>
            </a:xfrm>
            <a:custGeom>
              <a:avLst/>
              <a:gdLst>
                <a:gd name="T0" fmla="*/ 78 w 84"/>
                <a:gd name="T1" fmla="*/ 12 h 12"/>
                <a:gd name="T2" fmla="*/ 6 w 84"/>
                <a:gd name="T3" fmla="*/ 12 h 12"/>
                <a:gd name="T4" fmla="*/ 0 w 84"/>
                <a:gd name="T5" fmla="*/ 6 h 12"/>
                <a:gd name="T6" fmla="*/ 6 w 84"/>
                <a:gd name="T7" fmla="*/ 0 h 12"/>
                <a:gd name="T8" fmla="*/ 78 w 84"/>
                <a:gd name="T9" fmla="*/ 0 h 12"/>
                <a:gd name="T10" fmla="*/ 84 w 84"/>
                <a:gd name="T11" fmla="*/ 6 h 12"/>
                <a:gd name="T12" fmla="*/ 78 w 8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84" h="12">
                  <a:moveTo>
                    <a:pt x="78" y="12"/>
                  </a:moveTo>
                  <a:cubicBezTo>
                    <a:pt x="6" y="12"/>
                    <a:pt x="6" y="12"/>
                    <a:pt x="6" y="12"/>
                  </a:cubicBezTo>
                  <a:cubicBezTo>
                    <a:pt x="3" y="12"/>
                    <a:pt x="0" y="10"/>
                    <a:pt x="0" y="6"/>
                  </a:cubicBezTo>
                  <a:cubicBezTo>
                    <a:pt x="0" y="3"/>
                    <a:pt x="3" y="0"/>
                    <a:pt x="6" y="0"/>
                  </a:cubicBezTo>
                  <a:cubicBezTo>
                    <a:pt x="78" y="0"/>
                    <a:pt x="78" y="0"/>
                    <a:pt x="78" y="0"/>
                  </a:cubicBezTo>
                  <a:cubicBezTo>
                    <a:pt x="81" y="0"/>
                    <a:pt x="84" y="3"/>
                    <a:pt x="84" y="6"/>
                  </a:cubicBezTo>
                  <a:cubicBezTo>
                    <a:pt x="84" y="10"/>
                    <a:pt x="81"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3" name="Freeform 25">
              <a:extLst>
                <a:ext uri="{FF2B5EF4-FFF2-40B4-BE49-F238E27FC236}">
                  <a16:creationId xmlns:a16="http://schemas.microsoft.com/office/drawing/2014/main" id="{4987E1CB-F40D-4CCF-9408-CCEF24AA8C42}"/>
                </a:ext>
              </a:extLst>
            </p:cNvPr>
            <p:cNvSpPr>
              <a:spLocks/>
            </p:cNvSpPr>
            <p:nvPr/>
          </p:nvSpPr>
          <p:spPr bwMode="auto">
            <a:xfrm>
              <a:off x="557" y="2077"/>
              <a:ext cx="17" cy="53"/>
            </a:xfrm>
            <a:custGeom>
              <a:avLst/>
              <a:gdLst>
                <a:gd name="T0" fmla="*/ 6 w 12"/>
                <a:gd name="T1" fmla="*/ 36 h 36"/>
                <a:gd name="T2" fmla="*/ 0 w 12"/>
                <a:gd name="T3" fmla="*/ 30 h 36"/>
                <a:gd name="T4" fmla="*/ 0 w 12"/>
                <a:gd name="T5" fmla="*/ 6 h 36"/>
                <a:gd name="T6" fmla="*/ 6 w 12"/>
                <a:gd name="T7" fmla="*/ 0 h 36"/>
                <a:gd name="T8" fmla="*/ 12 w 12"/>
                <a:gd name="T9" fmla="*/ 6 h 36"/>
                <a:gd name="T10" fmla="*/ 12 w 12"/>
                <a:gd name="T11" fmla="*/ 30 h 36"/>
                <a:gd name="T12" fmla="*/ 6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6" y="36"/>
                  </a:moveTo>
                  <a:cubicBezTo>
                    <a:pt x="3" y="36"/>
                    <a:pt x="0" y="34"/>
                    <a:pt x="0" y="30"/>
                  </a:cubicBezTo>
                  <a:cubicBezTo>
                    <a:pt x="0" y="6"/>
                    <a:pt x="0" y="6"/>
                    <a:pt x="0" y="6"/>
                  </a:cubicBezTo>
                  <a:cubicBezTo>
                    <a:pt x="0" y="3"/>
                    <a:pt x="3" y="0"/>
                    <a:pt x="6" y="0"/>
                  </a:cubicBezTo>
                  <a:cubicBezTo>
                    <a:pt x="9" y="0"/>
                    <a:pt x="12" y="3"/>
                    <a:pt x="12" y="6"/>
                  </a:cubicBezTo>
                  <a:cubicBezTo>
                    <a:pt x="12" y="30"/>
                    <a:pt x="12" y="30"/>
                    <a:pt x="12" y="30"/>
                  </a:cubicBezTo>
                  <a:cubicBezTo>
                    <a:pt x="12" y="34"/>
                    <a:pt x="9" y="36"/>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4" name="Rectangle 26">
              <a:extLst>
                <a:ext uri="{FF2B5EF4-FFF2-40B4-BE49-F238E27FC236}">
                  <a16:creationId xmlns:a16="http://schemas.microsoft.com/office/drawing/2014/main" id="{901E3D8C-B932-443F-A6A6-29703AB06292}"/>
                </a:ext>
              </a:extLst>
            </p:cNvPr>
            <p:cNvSpPr>
              <a:spLocks noChangeArrowheads="1"/>
            </p:cNvSpPr>
            <p:nvPr/>
          </p:nvSpPr>
          <p:spPr bwMode="auto">
            <a:xfrm>
              <a:off x="423" y="2042"/>
              <a:ext cx="285"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5" name="Freeform 27">
              <a:extLst>
                <a:ext uri="{FF2B5EF4-FFF2-40B4-BE49-F238E27FC236}">
                  <a16:creationId xmlns:a16="http://schemas.microsoft.com/office/drawing/2014/main" id="{61198CD3-DF44-4E29-984A-AF4AD7C343A8}"/>
                </a:ext>
              </a:extLst>
            </p:cNvPr>
            <p:cNvSpPr>
              <a:spLocks/>
            </p:cNvSpPr>
            <p:nvPr/>
          </p:nvSpPr>
          <p:spPr bwMode="auto">
            <a:xfrm>
              <a:off x="557" y="1740"/>
              <a:ext cx="17"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4"/>
                    <a:pt x="0" y="150"/>
                  </a:cubicBezTo>
                  <a:cubicBezTo>
                    <a:pt x="0" y="6"/>
                    <a:pt x="0" y="6"/>
                    <a:pt x="0" y="6"/>
                  </a:cubicBezTo>
                  <a:cubicBezTo>
                    <a:pt x="0" y="3"/>
                    <a:pt x="3" y="0"/>
                    <a:pt x="6" y="0"/>
                  </a:cubicBezTo>
                  <a:cubicBezTo>
                    <a:pt x="9" y="0"/>
                    <a:pt x="12" y="3"/>
                    <a:pt x="12" y="6"/>
                  </a:cubicBezTo>
                  <a:cubicBezTo>
                    <a:pt x="12" y="150"/>
                    <a:pt x="12" y="150"/>
                    <a:pt x="12" y="150"/>
                  </a:cubicBezTo>
                  <a:cubicBezTo>
                    <a:pt x="12" y="154"/>
                    <a:pt x="9" y="156"/>
                    <a:pt x="6"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6" name="Freeform 28">
              <a:extLst>
                <a:ext uri="{FF2B5EF4-FFF2-40B4-BE49-F238E27FC236}">
                  <a16:creationId xmlns:a16="http://schemas.microsoft.com/office/drawing/2014/main" id="{BE4ABF92-BD37-4E0D-9698-F10AE908F1A7}"/>
                </a:ext>
              </a:extLst>
            </p:cNvPr>
            <p:cNvSpPr>
              <a:spLocks/>
            </p:cNvSpPr>
            <p:nvPr/>
          </p:nvSpPr>
          <p:spPr bwMode="auto">
            <a:xfrm>
              <a:off x="484" y="1740"/>
              <a:ext cx="161" cy="90"/>
            </a:xfrm>
            <a:custGeom>
              <a:avLst/>
              <a:gdLst>
                <a:gd name="T0" fmla="*/ 103 w 109"/>
                <a:gd name="T1" fmla="*/ 60 h 61"/>
                <a:gd name="T2" fmla="*/ 99 w 109"/>
                <a:gd name="T3" fmla="*/ 59 h 61"/>
                <a:gd name="T4" fmla="*/ 55 w 109"/>
                <a:gd name="T5" fmla="*/ 15 h 61"/>
                <a:gd name="T6" fmla="*/ 11 w 109"/>
                <a:gd name="T7" fmla="*/ 59 h 61"/>
                <a:gd name="T8" fmla="*/ 3 w 109"/>
                <a:gd name="T9" fmla="*/ 59 h 61"/>
                <a:gd name="T10" fmla="*/ 3 w 109"/>
                <a:gd name="T11" fmla="*/ 50 h 61"/>
                <a:gd name="T12" fmla="*/ 51 w 109"/>
                <a:gd name="T13" fmla="*/ 2 h 61"/>
                <a:gd name="T14" fmla="*/ 59 w 109"/>
                <a:gd name="T15" fmla="*/ 2 h 61"/>
                <a:gd name="T16" fmla="*/ 107 w 109"/>
                <a:gd name="T17" fmla="*/ 50 h 61"/>
                <a:gd name="T18" fmla="*/ 107 w 109"/>
                <a:gd name="T19" fmla="*/ 59 h 61"/>
                <a:gd name="T20" fmla="*/ 103 w 109"/>
                <a:gd name="T21"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61">
                  <a:moveTo>
                    <a:pt x="103" y="60"/>
                  </a:moveTo>
                  <a:cubicBezTo>
                    <a:pt x="101" y="60"/>
                    <a:pt x="100" y="60"/>
                    <a:pt x="99" y="59"/>
                  </a:cubicBezTo>
                  <a:cubicBezTo>
                    <a:pt x="55" y="15"/>
                    <a:pt x="55" y="15"/>
                    <a:pt x="55" y="15"/>
                  </a:cubicBezTo>
                  <a:cubicBezTo>
                    <a:pt x="11" y="59"/>
                    <a:pt x="11" y="59"/>
                    <a:pt x="11" y="59"/>
                  </a:cubicBezTo>
                  <a:cubicBezTo>
                    <a:pt x="9" y="61"/>
                    <a:pt x="5" y="61"/>
                    <a:pt x="3" y="59"/>
                  </a:cubicBezTo>
                  <a:cubicBezTo>
                    <a:pt x="0" y="56"/>
                    <a:pt x="0" y="53"/>
                    <a:pt x="3" y="50"/>
                  </a:cubicBezTo>
                  <a:cubicBezTo>
                    <a:pt x="51" y="2"/>
                    <a:pt x="51" y="2"/>
                    <a:pt x="51" y="2"/>
                  </a:cubicBezTo>
                  <a:cubicBezTo>
                    <a:pt x="53" y="0"/>
                    <a:pt x="57" y="0"/>
                    <a:pt x="59" y="2"/>
                  </a:cubicBezTo>
                  <a:cubicBezTo>
                    <a:pt x="107" y="50"/>
                    <a:pt x="107" y="50"/>
                    <a:pt x="107" y="50"/>
                  </a:cubicBezTo>
                  <a:cubicBezTo>
                    <a:pt x="109" y="53"/>
                    <a:pt x="109" y="56"/>
                    <a:pt x="107" y="59"/>
                  </a:cubicBezTo>
                  <a:cubicBezTo>
                    <a:pt x="106" y="60"/>
                    <a:pt x="104" y="60"/>
                    <a:pt x="103"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7" name="Freeform 29">
              <a:extLst>
                <a:ext uri="{FF2B5EF4-FFF2-40B4-BE49-F238E27FC236}">
                  <a16:creationId xmlns:a16="http://schemas.microsoft.com/office/drawing/2014/main" id="{0D072564-0E37-41FC-A5BC-FE10F534FC9B}"/>
                </a:ext>
              </a:extLst>
            </p:cNvPr>
            <p:cNvSpPr>
              <a:spLocks/>
            </p:cNvSpPr>
            <p:nvPr/>
          </p:nvSpPr>
          <p:spPr bwMode="auto">
            <a:xfrm>
              <a:off x="415" y="1900"/>
              <a:ext cx="301" cy="195"/>
            </a:xfrm>
            <a:custGeom>
              <a:avLst/>
              <a:gdLst>
                <a:gd name="T0" fmla="*/ 180 w 204"/>
                <a:gd name="T1" fmla="*/ 132 h 132"/>
                <a:gd name="T2" fmla="*/ 24 w 204"/>
                <a:gd name="T3" fmla="*/ 132 h 132"/>
                <a:gd name="T4" fmla="*/ 0 w 204"/>
                <a:gd name="T5" fmla="*/ 108 h 132"/>
                <a:gd name="T6" fmla="*/ 0 w 204"/>
                <a:gd name="T7" fmla="*/ 24 h 132"/>
                <a:gd name="T8" fmla="*/ 24 w 204"/>
                <a:gd name="T9" fmla="*/ 0 h 132"/>
                <a:gd name="T10" fmla="*/ 66 w 204"/>
                <a:gd name="T11" fmla="*/ 0 h 132"/>
                <a:gd name="T12" fmla="*/ 72 w 204"/>
                <a:gd name="T13" fmla="*/ 6 h 132"/>
                <a:gd name="T14" fmla="*/ 66 w 204"/>
                <a:gd name="T15" fmla="*/ 12 h 132"/>
                <a:gd name="T16" fmla="*/ 24 w 204"/>
                <a:gd name="T17" fmla="*/ 12 h 132"/>
                <a:gd name="T18" fmla="*/ 12 w 204"/>
                <a:gd name="T19" fmla="*/ 24 h 132"/>
                <a:gd name="T20" fmla="*/ 12 w 204"/>
                <a:gd name="T21" fmla="*/ 108 h 132"/>
                <a:gd name="T22" fmla="*/ 24 w 204"/>
                <a:gd name="T23" fmla="*/ 120 h 132"/>
                <a:gd name="T24" fmla="*/ 180 w 204"/>
                <a:gd name="T25" fmla="*/ 120 h 132"/>
                <a:gd name="T26" fmla="*/ 192 w 204"/>
                <a:gd name="T27" fmla="*/ 108 h 132"/>
                <a:gd name="T28" fmla="*/ 192 w 204"/>
                <a:gd name="T29" fmla="*/ 24 h 132"/>
                <a:gd name="T30" fmla="*/ 180 w 204"/>
                <a:gd name="T31" fmla="*/ 12 h 132"/>
                <a:gd name="T32" fmla="*/ 138 w 204"/>
                <a:gd name="T33" fmla="*/ 12 h 132"/>
                <a:gd name="T34" fmla="*/ 132 w 204"/>
                <a:gd name="T35" fmla="*/ 6 h 132"/>
                <a:gd name="T36" fmla="*/ 138 w 204"/>
                <a:gd name="T37" fmla="*/ 0 h 132"/>
                <a:gd name="T38" fmla="*/ 180 w 204"/>
                <a:gd name="T39" fmla="*/ 0 h 132"/>
                <a:gd name="T40" fmla="*/ 204 w 204"/>
                <a:gd name="T41" fmla="*/ 24 h 132"/>
                <a:gd name="T42" fmla="*/ 204 w 204"/>
                <a:gd name="T43" fmla="*/ 108 h 132"/>
                <a:gd name="T44" fmla="*/ 180 w 204"/>
                <a:gd name="T45"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4" h="132">
                  <a:moveTo>
                    <a:pt x="180" y="132"/>
                  </a:moveTo>
                  <a:cubicBezTo>
                    <a:pt x="24" y="132"/>
                    <a:pt x="24" y="132"/>
                    <a:pt x="24" y="132"/>
                  </a:cubicBezTo>
                  <a:cubicBezTo>
                    <a:pt x="11" y="132"/>
                    <a:pt x="0" y="122"/>
                    <a:pt x="0" y="108"/>
                  </a:cubicBezTo>
                  <a:cubicBezTo>
                    <a:pt x="0" y="24"/>
                    <a:pt x="0" y="24"/>
                    <a:pt x="0" y="24"/>
                  </a:cubicBezTo>
                  <a:cubicBezTo>
                    <a:pt x="0" y="11"/>
                    <a:pt x="11" y="0"/>
                    <a:pt x="24" y="0"/>
                  </a:cubicBezTo>
                  <a:cubicBezTo>
                    <a:pt x="66" y="0"/>
                    <a:pt x="66" y="0"/>
                    <a:pt x="66" y="0"/>
                  </a:cubicBezTo>
                  <a:cubicBezTo>
                    <a:pt x="69" y="0"/>
                    <a:pt x="72" y="3"/>
                    <a:pt x="72" y="6"/>
                  </a:cubicBezTo>
                  <a:cubicBezTo>
                    <a:pt x="72" y="10"/>
                    <a:pt x="69" y="12"/>
                    <a:pt x="66" y="12"/>
                  </a:cubicBezTo>
                  <a:cubicBezTo>
                    <a:pt x="24" y="12"/>
                    <a:pt x="24" y="12"/>
                    <a:pt x="24" y="12"/>
                  </a:cubicBezTo>
                  <a:cubicBezTo>
                    <a:pt x="17" y="12"/>
                    <a:pt x="12" y="18"/>
                    <a:pt x="12" y="24"/>
                  </a:cubicBezTo>
                  <a:cubicBezTo>
                    <a:pt x="12" y="108"/>
                    <a:pt x="12" y="108"/>
                    <a:pt x="12" y="108"/>
                  </a:cubicBezTo>
                  <a:cubicBezTo>
                    <a:pt x="12" y="115"/>
                    <a:pt x="17" y="120"/>
                    <a:pt x="24" y="120"/>
                  </a:cubicBezTo>
                  <a:cubicBezTo>
                    <a:pt x="180" y="120"/>
                    <a:pt x="180" y="120"/>
                    <a:pt x="180" y="120"/>
                  </a:cubicBezTo>
                  <a:cubicBezTo>
                    <a:pt x="186" y="120"/>
                    <a:pt x="192" y="115"/>
                    <a:pt x="192" y="108"/>
                  </a:cubicBezTo>
                  <a:cubicBezTo>
                    <a:pt x="192" y="24"/>
                    <a:pt x="192" y="24"/>
                    <a:pt x="192" y="24"/>
                  </a:cubicBezTo>
                  <a:cubicBezTo>
                    <a:pt x="192" y="18"/>
                    <a:pt x="186" y="12"/>
                    <a:pt x="180" y="12"/>
                  </a:cubicBezTo>
                  <a:cubicBezTo>
                    <a:pt x="138" y="12"/>
                    <a:pt x="138" y="12"/>
                    <a:pt x="138" y="12"/>
                  </a:cubicBezTo>
                  <a:cubicBezTo>
                    <a:pt x="135" y="12"/>
                    <a:pt x="132" y="10"/>
                    <a:pt x="132" y="6"/>
                  </a:cubicBezTo>
                  <a:cubicBezTo>
                    <a:pt x="132" y="3"/>
                    <a:pt x="135" y="0"/>
                    <a:pt x="138" y="0"/>
                  </a:cubicBezTo>
                  <a:cubicBezTo>
                    <a:pt x="180" y="0"/>
                    <a:pt x="180" y="0"/>
                    <a:pt x="180" y="0"/>
                  </a:cubicBezTo>
                  <a:cubicBezTo>
                    <a:pt x="193" y="0"/>
                    <a:pt x="204" y="11"/>
                    <a:pt x="204" y="24"/>
                  </a:cubicBezTo>
                  <a:cubicBezTo>
                    <a:pt x="204" y="108"/>
                    <a:pt x="204" y="108"/>
                    <a:pt x="204" y="108"/>
                  </a:cubicBezTo>
                  <a:cubicBezTo>
                    <a:pt x="204" y="122"/>
                    <a:pt x="193" y="132"/>
                    <a:pt x="18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68" name="Group 4">
            <a:extLst>
              <a:ext uri="{FF2B5EF4-FFF2-40B4-BE49-F238E27FC236}">
                <a16:creationId xmlns:a16="http://schemas.microsoft.com/office/drawing/2014/main" id="{481301C9-898A-4CA0-9F29-2023B1882A31}"/>
              </a:ext>
            </a:extLst>
          </p:cNvPr>
          <p:cNvGrpSpPr>
            <a:grpSpLocks noChangeAspect="1"/>
          </p:cNvGrpSpPr>
          <p:nvPr/>
        </p:nvGrpSpPr>
        <p:grpSpPr bwMode="auto">
          <a:xfrm>
            <a:off x="6954261" y="4014339"/>
            <a:ext cx="446238" cy="409576"/>
            <a:chOff x="348" y="455"/>
            <a:chExt cx="426" cy="391"/>
          </a:xfrm>
          <a:solidFill>
            <a:srgbClr val="FF0000"/>
          </a:solidFill>
        </p:grpSpPr>
        <p:sp>
          <p:nvSpPr>
            <p:cNvPr id="69" name="Freeform 5">
              <a:extLst>
                <a:ext uri="{FF2B5EF4-FFF2-40B4-BE49-F238E27FC236}">
                  <a16:creationId xmlns:a16="http://schemas.microsoft.com/office/drawing/2014/main" id="{E26C11B4-DCF2-4EB1-A665-FCA836C2F3DE}"/>
                </a:ext>
              </a:extLst>
            </p:cNvPr>
            <p:cNvSpPr>
              <a:spLocks noEditPoints="1"/>
            </p:cNvSpPr>
            <p:nvPr/>
          </p:nvSpPr>
          <p:spPr bwMode="auto">
            <a:xfrm>
              <a:off x="348" y="562"/>
              <a:ext cx="426" cy="284"/>
            </a:xfrm>
            <a:custGeom>
              <a:avLst/>
              <a:gdLst>
                <a:gd name="T0" fmla="*/ 264 w 288"/>
                <a:gd name="T1" fmla="*/ 192 h 192"/>
                <a:gd name="T2" fmla="*/ 24 w 288"/>
                <a:gd name="T3" fmla="*/ 192 h 192"/>
                <a:gd name="T4" fmla="*/ 0 w 288"/>
                <a:gd name="T5" fmla="*/ 168 h 192"/>
                <a:gd name="T6" fmla="*/ 0 w 288"/>
                <a:gd name="T7" fmla="*/ 24 h 192"/>
                <a:gd name="T8" fmla="*/ 24 w 288"/>
                <a:gd name="T9" fmla="*/ 0 h 192"/>
                <a:gd name="T10" fmla="*/ 264 w 288"/>
                <a:gd name="T11" fmla="*/ 0 h 192"/>
                <a:gd name="T12" fmla="*/ 288 w 288"/>
                <a:gd name="T13" fmla="*/ 24 h 192"/>
                <a:gd name="T14" fmla="*/ 288 w 288"/>
                <a:gd name="T15" fmla="*/ 168 h 192"/>
                <a:gd name="T16" fmla="*/ 264 w 288"/>
                <a:gd name="T17" fmla="*/ 192 h 192"/>
                <a:gd name="T18" fmla="*/ 24 w 288"/>
                <a:gd name="T19" fmla="*/ 12 h 192"/>
                <a:gd name="T20" fmla="*/ 12 w 288"/>
                <a:gd name="T21" fmla="*/ 24 h 192"/>
                <a:gd name="T22" fmla="*/ 12 w 288"/>
                <a:gd name="T23" fmla="*/ 168 h 192"/>
                <a:gd name="T24" fmla="*/ 24 w 288"/>
                <a:gd name="T25" fmla="*/ 180 h 192"/>
                <a:gd name="T26" fmla="*/ 264 w 288"/>
                <a:gd name="T27" fmla="*/ 180 h 192"/>
                <a:gd name="T28" fmla="*/ 276 w 288"/>
                <a:gd name="T29" fmla="*/ 168 h 192"/>
                <a:gd name="T30" fmla="*/ 276 w 288"/>
                <a:gd name="T31" fmla="*/ 24 h 192"/>
                <a:gd name="T32" fmla="*/ 264 w 288"/>
                <a:gd name="T33" fmla="*/ 12 h 192"/>
                <a:gd name="T34" fmla="*/ 24 w 288"/>
                <a:gd name="T35" fmla="*/ 1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192">
                  <a:moveTo>
                    <a:pt x="264" y="192"/>
                  </a:moveTo>
                  <a:cubicBezTo>
                    <a:pt x="24" y="192"/>
                    <a:pt x="24" y="192"/>
                    <a:pt x="24" y="192"/>
                  </a:cubicBezTo>
                  <a:cubicBezTo>
                    <a:pt x="11" y="192"/>
                    <a:pt x="0" y="181"/>
                    <a:pt x="0" y="168"/>
                  </a:cubicBezTo>
                  <a:cubicBezTo>
                    <a:pt x="0" y="24"/>
                    <a:pt x="0" y="24"/>
                    <a:pt x="0" y="24"/>
                  </a:cubicBezTo>
                  <a:cubicBezTo>
                    <a:pt x="0" y="11"/>
                    <a:pt x="11" y="0"/>
                    <a:pt x="24" y="0"/>
                  </a:cubicBezTo>
                  <a:cubicBezTo>
                    <a:pt x="264" y="0"/>
                    <a:pt x="264" y="0"/>
                    <a:pt x="264" y="0"/>
                  </a:cubicBezTo>
                  <a:cubicBezTo>
                    <a:pt x="277" y="0"/>
                    <a:pt x="288" y="11"/>
                    <a:pt x="288" y="24"/>
                  </a:cubicBezTo>
                  <a:cubicBezTo>
                    <a:pt x="288" y="168"/>
                    <a:pt x="288" y="168"/>
                    <a:pt x="288" y="168"/>
                  </a:cubicBezTo>
                  <a:cubicBezTo>
                    <a:pt x="288" y="181"/>
                    <a:pt x="277" y="192"/>
                    <a:pt x="264" y="192"/>
                  </a:cubicBezTo>
                  <a:close/>
                  <a:moveTo>
                    <a:pt x="24" y="12"/>
                  </a:moveTo>
                  <a:cubicBezTo>
                    <a:pt x="18" y="12"/>
                    <a:pt x="12" y="17"/>
                    <a:pt x="12" y="24"/>
                  </a:cubicBezTo>
                  <a:cubicBezTo>
                    <a:pt x="12" y="168"/>
                    <a:pt x="12" y="168"/>
                    <a:pt x="12" y="168"/>
                  </a:cubicBezTo>
                  <a:cubicBezTo>
                    <a:pt x="12" y="175"/>
                    <a:pt x="18" y="180"/>
                    <a:pt x="24" y="180"/>
                  </a:cubicBezTo>
                  <a:cubicBezTo>
                    <a:pt x="264" y="180"/>
                    <a:pt x="264" y="180"/>
                    <a:pt x="264" y="180"/>
                  </a:cubicBezTo>
                  <a:cubicBezTo>
                    <a:pt x="271" y="180"/>
                    <a:pt x="276" y="175"/>
                    <a:pt x="276" y="168"/>
                  </a:cubicBezTo>
                  <a:cubicBezTo>
                    <a:pt x="276" y="24"/>
                    <a:pt x="276" y="24"/>
                    <a:pt x="276" y="24"/>
                  </a:cubicBezTo>
                  <a:cubicBezTo>
                    <a:pt x="276" y="17"/>
                    <a:pt x="271" y="12"/>
                    <a:pt x="264" y="12"/>
                  </a:cubicBez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0" name="Freeform 6">
              <a:extLst>
                <a:ext uri="{FF2B5EF4-FFF2-40B4-BE49-F238E27FC236}">
                  <a16:creationId xmlns:a16="http://schemas.microsoft.com/office/drawing/2014/main" id="{520056C6-E886-46BE-8928-60DF32F2122E}"/>
                </a:ext>
              </a:extLst>
            </p:cNvPr>
            <p:cNvSpPr>
              <a:spLocks noEditPoints="1"/>
            </p:cNvSpPr>
            <p:nvPr/>
          </p:nvSpPr>
          <p:spPr bwMode="auto">
            <a:xfrm>
              <a:off x="632" y="615"/>
              <a:ext cx="89" cy="89"/>
            </a:xfrm>
            <a:custGeom>
              <a:avLst/>
              <a:gdLst>
                <a:gd name="T0" fmla="*/ 54 w 60"/>
                <a:gd name="T1" fmla="*/ 60 h 60"/>
                <a:gd name="T2" fmla="*/ 6 w 60"/>
                <a:gd name="T3" fmla="*/ 60 h 60"/>
                <a:gd name="T4" fmla="*/ 0 w 60"/>
                <a:gd name="T5" fmla="*/ 54 h 60"/>
                <a:gd name="T6" fmla="*/ 0 w 60"/>
                <a:gd name="T7" fmla="*/ 6 h 60"/>
                <a:gd name="T8" fmla="*/ 6 w 60"/>
                <a:gd name="T9" fmla="*/ 0 h 60"/>
                <a:gd name="T10" fmla="*/ 54 w 60"/>
                <a:gd name="T11" fmla="*/ 0 h 60"/>
                <a:gd name="T12" fmla="*/ 60 w 60"/>
                <a:gd name="T13" fmla="*/ 6 h 60"/>
                <a:gd name="T14" fmla="*/ 60 w 60"/>
                <a:gd name="T15" fmla="*/ 54 h 60"/>
                <a:gd name="T16" fmla="*/ 54 w 60"/>
                <a:gd name="T17" fmla="*/ 60 h 60"/>
                <a:gd name="T18" fmla="*/ 12 w 60"/>
                <a:gd name="T19" fmla="*/ 48 h 60"/>
                <a:gd name="T20" fmla="*/ 48 w 60"/>
                <a:gd name="T21" fmla="*/ 48 h 60"/>
                <a:gd name="T22" fmla="*/ 48 w 60"/>
                <a:gd name="T23" fmla="*/ 12 h 60"/>
                <a:gd name="T24" fmla="*/ 12 w 60"/>
                <a:gd name="T25" fmla="*/ 12 h 60"/>
                <a:gd name="T26" fmla="*/ 12 w 60"/>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60">
                  <a:moveTo>
                    <a:pt x="54" y="60"/>
                  </a:moveTo>
                  <a:cubicBezTo>
                    <a:pt x="6" y="60"/>
                    <a:pt x="6" y="60"/>
                    <a:pt x="6" y="60"/>
                  </a:cubicBezTo>
                  <a:cubicBezTo>
                    <a:pt x="3" y="60"/>
                    <a:pt x="0" y="57"/>
                    <a:pt x="0" y="54"/>
                  </a:cubicBezTo>
                  <a:cubicBezTo>
                    <a:pt x="0" y="6"/>
                    <a:pt x="0" y="6"/>
                    <a:pt x="0" y="6"/>
                  </a:cubicBezTo>
                  <a:cubicBezTo>
                    <a:pt x="0" y="3"/>
                    <a:pt x="3" y="0"/>
                    <a:pt x="6" y="0"/>
                  </a:cubicBezTo>
                  <a:cubicBezTo>
                    <a:pt x="54" y="0"/>
                    <a:pt x="54" y="0"/>
                    <a:pt x="54" y="0"/>
                  </a:cubicBezTo>
                  <a:cubicBezTo>
                    <a:pt x="58" y="0"/>
                    <a:pt x="60" y="3"/>
                    <a:pt x="60" y="6"/>
                  </a:cubicBezTo>
                  <a:cubicBezTo>
                    <a:pt x="60" y="54"/>
                    <a:pt x="60" y="54"/>
                    <a:pt x="60" y="54"/>
                  </a:cubicBezTo>
                  <a:cubicBezTo>
                    <a:pt x="60" y="57"/>
                    <a:pt x="58" y="60"/>
                    <a:pt x="54" y="60"/>
                  </a:cubicBezTo>
                  <a:close/>
                  <a:moveTo>
                    <a:pt x="12" y="48"/>
                  </a:moveTo>
                  <a:cubicBezTo>
                    <a:pt x="48" y="48"/>
                    <a:pt x="48" y="48"/>
                    <a:pt x="48" y="48"/>
                  </a:cubicBezTo>
                  <a:cubicBezTo>
                    <a:pt x="48" y="12"/>
                    <a:pt x="48" y="12"/>
                    <a:pt x="48" y="12"/>
                  </a:cubicBezTo>
                  <a:cubicBezTo>
                    <a:pt x="12" y="12"/>
                    <a:pt x="12" y="12"/>
                    <a:pt x="12" y="12"/>
                  </a:cubicBezTo>
                  <a:lnTo>
                    <a:pt x="1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1" name="Freeform 7">
              <a:extLst>
                <a:ext uri="{FF2B5EF4-FFF2-40B4-BE49-F238E27FC236}">
                  <a16:creationId xmlns:a16="http://schemas.microsoft.com/office/drawing/2014/main" id="{C859FB73-FB88-44BD-8EBE-C24E61F669E8}"/>
                </a:ext>
              </a:extLst>
            </p:cNvPr>
            <p:cNvSpPr>
              <a:spLocks/>
            </p:cNvSpPr>
            <p:nvPr/>
          </p:nvSpPr>
          <p:spPr bwMode="auto">
            <a:xfrm>
              <a:off x="419" y="633"/>
              <a:ext cx="53" cy="17"/>
            </a:xfrm>
            <a:custGeom>
              <a:avLst/>
              <a:gdLst>
                <a:gd name="T0" fmla="*/ 30 w 36"/>
                <a:gd name="T1" fmla="*/ 12 h 12"/>
                <a:gd name="T2" fmla="*/ 6 w 36"/>
                <a:gd name="T3" fmla="*/ 12 h 12"/>
                <a:gd name="T4" fmla="*/ 0 w 36"/>
                <a:gd name="T5" fmla="*/ 6 h 12"/>
                <a:gd name="T6" fmla="*/ 6 w 36"/>
                <a:gd name="T7" fmla="*/ 0 h 12"/>
                <a:gd name="T8" fmla="*/ 30 w 36"/>
                <a:gd name="T9" fmla="*/ 0 h 12"/>
                <a:gd name="T10" fmla="*/ 36 w 36"/>
                <a:gd name="T11" fmla="*/ 6 h 12"/>
                <a:gd name="T12" fmla="*/ 30 w 3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36" h="12">
                  <a:moveTo>
                    <a:pt x="30" y="12"/>
                  </a:moveTo>
                  <a:cubicBezTo>
                    <a:pt x="6" y="12"/>
                    <a:pt x="6" y="12"/>
                    <a:pt x="6" y="12"/>
                  </a:cubicBezTo>
                  <a:cubicBezTo>
                    <a:pt x="3" y="12"/>
                    <a:pt x="0" y="9"/>
                    <a:pt x="0" y="6"/>
                  </a:cubicBezTo>
                  <a:cubicBezTo>
                    <a:pt x="0" y="3"/>
                    <a:pt x="3" y="0"/>
                    <a:pt x="6" y="0"/>
                  </a:cubicBezTo>
                  <a:cubicBezTo>
                    <a:pt x="30" y="0"/>
                    <a:pt x="30" y="0"/>
                    <a:pt x="30" y="0"/>
                  </a:cubicBezTo>
                  <a:cubicBezTo>
                    <a:pt x="34" y="0"/>
                    <a:pt x="36" y="3"/>
                    <a:pt x="36" y="6"/>
                  </a:cubicBezTo>
                  <a:cubicBezTo>
                    <a:pt x="36" y="9"/>
                    <a:pt x="34"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2" name="Freeform 8">
              <a:extLst>
                <a:ext uri="{FF2B5EF4-FFF2-40B4-BE49-F238E27FC236}">
                  <a16:creationId xmlns:a16="http://schemas.microsoft.com/office/drawing/2014/main" id="{3E2DB47A-8D94-470F-AF44-9029A9400B52}"/>
                </a:ext>
              </a:extLst>
            </p:cNvPr>
            <p:cNvSpPr>
              <a:spLocks/>
            </p:cNvSpPr>
            <p:nvPr/>
          </p:nvSpPr>
          <p:spPr bwMode="auto">
            <a:xfrm>
              <a:off x="419" y="739"/>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3"/>
                    <a:pt x="3" y="0"/>
                    <a:pt x="6" y="0"/>
                  </a:cubicBezTo>
                  <a:cubicBezTo>
                    <a:pt x="114" y="0"/>
                    <a:pt x="114" y="0"/>
                    <a:pt x="114" y="0"/>
                  </a:cubicBezTo>
                  <a:cubicBezTo>
                    <a:pt x="118" y="0"/>
                    <a:pt x="120" y="3"/>
                    <a:pt x="120" y="6"/>
                  </a:cubicBezTo>
                  <a:cubicBezTo>
                    <a:pt x="120" y="9"/>
                    <a:pt x="118" y="12"/>
                    <a:pt x="11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3" name="Freeform 9">
              <a:extLst>
                <a:ext uri="{FF2B5EF4-FFF2-40B4-BE49-F238E27FC236}">
                  <a16:creationId xmlns:a16="http://schemas.microsoft.com/office/drawing/2014/main" id="{DEFD84D2-0DB5-49EF-B872-9459D6F318EF}"/>
                </a:ext>
              </a:extLst>
            </p:cNvPr>
            <p:cNvSpPr>
              <a:spLocks/>
            </p:cNvSpPr>
            <p:nvPr/>
          </p:nvSpPr>
          <p:spPr bwMode="auto">
            <a:xfrm>
              <a:off x="419" y="775"/>
              <a:ext cx="231" cy="18"/>
            </a:xfrm>
            <a:custGeom>
              <a:avLst/>
              <a:gdLst>
                <a:gd name="T0" fmla="*/ 150 w 156"/>
                <a:gd name="T1" fmla="*/ 12 h 12"/>
                <a:gd name="T2" fmla="*/ 6 w 156"/>
                <a:gd name="T3" fmla="*/ 12 h 12"/>
                <a:gd name="T4" fmla="*/ 0 w 156"/>
                <a:gd name="T5" fmla="*/ 6 h 12"/>
                <a:gd name="T6" fmla="*/ 6 w 156"/>
                <a:gd name="T7" fmla="*/ 0 h 12"/>
                <a:gd name="T8" fmla="*/ 150 w 156"/>
                <a:gd name="T9" fmla="*/ 0 h 12"/>
                <a:gd name="T10" fmla="*/ 156 w 156"/>
                <a:gd name="T11" fmla="*/ 6 h 12"/>
                <a:gd name="T12" fmla="*/ 150 w 15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6" h="12">
                  <a:moveTo>
                    <a:pt x="150" y="12"/>
                  </a:moveTo>
                  <a:cubicBezTo>
                    <a:pt x="6" y="12"/>
                    <a:pt x="6" y="12"/>
                    <a:pt x="6" y="12"/>
                  </a:cubicBezTo>
                  <a:cubicBezTo>
                    <a:pt x="3" y="12"/>
                    <a:pt x="0" y="9"/>
                    <a:pt x="0" y="6"/>
                  </a:cubicBezTo>
                  <a:cubicBezTo>
                    <a:pt x="0" y="3"/>
                    <a:pt x="3" y="0"/>
                    <a:pt x="6" y="0"/>
                  </a:cubicBezTo>
                  <a:cubicBezTo>
                    <a:pt x="150" y="0"/>
                    <a:pt x="150" y="0"/>
                    <a:pt x="150" y="0"/>
                  </a:cubicBezTo>
                  <a:cubicBezTo>
                    <a:pt x="154" y="0"/>
                    <a:pt x="156" y="3"/>
                    <a:pt x="156" y="6"/>
                  </a:cubicBezTo>
                  <a:cubicBezTo>
                    <a:pt x="156" y="9"/>
                    <a:pt x="154" y="12"/>
                    <a:pt x="15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4" name="Freeform 10">
              <a:extLst>
                <a:ext uri="{FF2B5EF4-FFF2-40B4-BE49-F238E27FC236}">
                  <a16:creationId xmlns:a16="http://schemas.microsoft.com/office/drawing/2014/main" id="{0BB1DDE1-C239-410C-B26E-8037BE19B16F}"/>
                </a:ext>
              </a:extLst>
            </p:cNvPr>
            <p:cNvSpPr>
              <a:spLocks/>
            </p:cNvSpPr>
            <p:nvPr/>
          </p:nvSpPr>
          <p:spPr bwMode="auto">
            <a:xfrm>
              <a:off x="383" y="526"/>
              <a:ext cx="356"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3"/>
                    <a:pt x="3" y="0"/>
                    <a:pt x="6" y="0"/>
                  </a:cubicBezTo>
                  <a:cubicBezTo>
                    <a:pt x="234" y="0"/>
                    <a:pt x="234" y="0"/>
                    <a:pt x="234" y="0"/>
                  </a:cubicBezTo>
                  <a:cubicBezTo>
                    <a:pt x="238" y="0"/>
                    <a:pt x="240" y="3"/>
                    <a:pt x="240" y="6"/>
                  </a:cubicBezTo>
                  <a:cubicBezTo>
                    <a:pt x="240" y="9"/>
                    <a:pt x="238" y="12"/>
                    <a:pt x="2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5" name="Freeform 11">
              <a:extLst>
                <a:ext uri="{FF2B5EF4-FFF2-40B4-BE49-F238E27FC236}">
                  <a16:creationId xmlns:a16="http://schemas.microsoft.com/office/drawing/2014/main" id="{CB7DA75C-4AB9-4AE5-951C-2FE20CD72761}"/>
                </a:ext>
              </a:extLst>
            </p:cNvPr>
            <p:cNvSpPr>
              <a:spLocks/>
            </p:cNvSpPr>
            <p:nvPr/>
          </p:nvSpPr>
          <p:spPr bwMode="auto">
            <a:xfrm>
              <a:off x="419" y="491"/>
              <a:ext cx="284" cy="17"/>
            </a:xfrm>
            <a:custGeom>
              <a:avLst/>
              <a:gdLst>
                <a:gd name="T0" fmla="*/ 186 w 192"/>
                <a:gd name="T1" fmla="*/ 12 h 12"/>
                <a:gd name="T2" fmla="*/ 6 w 192"/>
                <a:gd name="T3" fmla="*/ 12 h 12"/>
                <a:gd name="T4" fmla="*/ 0 w 192"/>
                <a:gd name="T5" fmla="*/ 6 h 12"/>
                <a:gd name="T6" fmla="*/ 6 w 192"/>
                <a:gd name="T7" fmla="*/ 0 h 12"/>
                <a:gd name="T8" fmla="*/ 186 w 192"/>
                <a:gd name="T9" fmla="*/ 0 h 12"/>
                <a:gd name="T10" fmla="*/ 192 w 192"/>
                <a:gd name="T11" fmla="*/ 6 h 12"/>
                <a:gd name="T12" fmla="*/ 186 w 19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92" h="12">
                  <a:moveTo>
                    <a:pt x="186" y="12"/>
                  </a:moveTo>
                  <a:cubicBezTo>
                    <a:pt x="6" y="12"/>
                    <a:pt x="6" y="12"/>
                    <a:pt x="6" y="12"/>
                  </a:cubicBezTo>
                  <a:cubicBezTo>
                    <a:pt x="3" y="12"/>
                    <a:pt x="0" y="9"/>
                    <a:pt x="0" y="6"/>
                  </a:cubicBezTo>
                  <a:cubicBezTo>
                    <a:pt x="0" y="3"/>
                    <a:pt x="3" y="0"/>
                    <a:pt x="6" y="0"/>
                  </a:cubicBezTo>
                  <a:cubicBezTo>
                    <a:pt x="186" y="0"/>
                    <a:pt x="186" y="0"/>
                    <a:pt x="186" y="0"/>
                  </a:cubicBezTo>
                  <a:cubicBezTo>
                    <a:pt x="190" y="0"/>
                    <a:pt x="192" y="3"/>
                    <a:pt x="192" y="6"/>
                  </a:cubicBezTo>
                  <a:cubicBezTo>
                    <a:pt x="192" y="9"/>
                    <a:pt x="190" y="12"/>
                    <a:pt x="18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6" name="Freeform 12">
              <a:extLst>
                <a:ext uri="{FF2B5EF4-FFF2-40B4-BE49-F238E27FC236}">
                  <a16:creationId xmlns:a16="http://schemas.microsoft.com/office/drawing/2014/main" id="{6B53E6BE-F6B4-48D7-A72B-D883F2052A94}"/>
                </a:ext>
              </a:extLst>
            </p:cNvPr>
            <p:cNvSpPr>
              <a:spLocks/>
            </p:cNvSpPr>
            <p:nvPr/>
          </p:nvSpPr>
          <p:spPr bwMode="auto">
            <a:xfrm>
              <a:off x="454" y="455"/>
              <a:ext cx="213" cy="18"/>
            </a:xfrm>
            <a:custGeom>
              <a:avLst/>
              <a:gdLst>
                <a:gd name="T0" fmla="*/ 138 w 144"/>
                <a:gd name="T1" fmla="*/ 12 h 12"/>
                <a:gd name="T2" fmla="*/ 6 w 144"/>
                <a:gd name="T3" fmla="*/ 12 h 12"/>
                <a:gd name="T4" fmla="*/ 0 w 144"/>
                <a:gd name="T5" fmla="*/ 6 h 12"/>
                <a:gd name="T6" fmla="*/ 6 w 144"/>
                <a:gd name="T7" fmla="*/ 0 h 12"/>
                <a:gd name="T8" fmla="*/ 138 w 144"/>
                <a:gd name="T9" fmla="*/ 0 h 12"/>
                <a:gd name="T10" fmla="*/ 144 w 144"/>
                <a:gd name="T11" fmla="*/ 6 h 12"/>
                <a:gd name="T12" fmla="*/ 138 w 14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44" h="12">
                  <a:moveTo>
                    <a:pt x="138" y="12"/>
                  </a:moveTo>
                  <a:cubicBezTo>
                    <a:pt x="6" y="12"/>
                    <a:pt x="6" y="12"/>
                    <a:pt x="6" y="12"/>
                  </a:cubicBezTo>
                  <a:cubicBezTo>
                    <a:pt x="3" y="12"/>
                    <a:pt x="0" y="9"/>
                    <a:pt x="0" y="6"/>
                  </a:cubicBezTo>
                  <a:cubicBezTo>
                    <a:pt x="0" y="3"/>
                    <a:pt x="3" y="0"/>
                    <a:pt x="6" y="0"/>
                  </a:cubicBezTo>
                  <a:cubicBezTo>
                    <a:pt x="138" y="0"/>
                    <a:pt x="138" y="0"/>
                    <a:pt x="138" y="0"/>
                  </a:cubicBezTo>
                  <a:cubicBezTo>
                    <a:pt x="142" y="0"/>
                    <a:pt x="144" y="3"/>
                    <a:pt x="144" y="6"/>
                  </a:cubicBezTo>
                  <a:cubicBezTo>
                    <a:pt x="144" y="9"/>
                    <a:pt x="142" y="12"/>
                    <a:pt x="13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96" name="Group 86">
            <a:extLst>
              <a:ext uri="{FF2B5EF4-FFF2-40B4-BE49-F238E27FC236}">
                <a16:creationId xmlns:a16="http://schemas.microsoft.com/office/drawing/2014/main" id="{AFAA4C2E-8DF0-4E18-A69F-560D0CAB1797}"/>
              </a:ext>
            </a:extLst>
          </p:cNvPr>
          <p:cNvGrpSpPr>
            <a:grpSpLocks noChangeAspect="1"/>
          </p:cNvGrpSpPr>
          <p:nvPr/>
        </p:nvGrpSpPr>
        <p:grpSpPr bwMode="auto">
          <a:xfrm>
            <a:off x="4429296" y="1697025"/>
            <a:ext cx="541578" cy="542850"/>
            <a:chOff x="1370" y="1719"/>
            <a:chExt cx="426" cy="427"/>
          </a:xfrm>
          <a:solidFill>
            <a:srgbClr val="FF0000"/>
          </a:solidFill>
        </p:grpSpPr>
        <p:sp>
          <p:nvSpPr>
            <p:cNvPr id="97" name="Freeform 87">
              <a:extLst>
                <a:ext uri="{FF2B5EF4-FFF2-40B4-BE49-F238E27FC236}">
                  <a16:creationId xmlns:a16="http://schemas.microsoft.com/office/drawing/2014/main" id="{8B50A687-5EC1-4D74-9073-FBF8F50E2D13}"/>
                </a:ext>
              </a:extLst>
            </p:cNvPr>
            <p:cNvSpPr>
              <a:spLocks noEditPoints="1"/>
            </p:cNvSpPr>
            <p:nvPr/>
          </p:nvSpPr>
          <p:spPr bwMode="auto">
            <a:xfrm>
              <a:off x="137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1" y="12"/>
                    <a:pt x="12" y="20"/>
                    <a:pt x="12" y="30"/>
                  </a:cubicBezTo>
                  <a:cubicBezTo>
                    <a:pt x="12" y="258"/>
                    <a:pt x="12" y="258"/>
                    <a:pt x="12" y="258"/>
                  </a:cubicBezTo>
                  <a:cubicBezTo>
                    <a:pt x="12" y="268"/>
                    <a:pt x="21"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8" name="Freeform 88">
              <a:extLst>
                <a:ext uri="{FF2B5EF4-FFF2-40B4-BE49-F238E27FC236}">
                  <a16:creationId xmlns:a16="http://schemas.microsoft.com/office/drawing/2014/main" id="{794DD480-1974-4CB4-B44A-4DAE63D53D52}"/>
                </a:ext>
              </a:extLst>
            </p:cNvPr>
            <p:cNvSpPr>
              <a:spLocks/>
            </p:cNvSpPr>
            <p:nvPr/>
          </p:nvSpPr>
          <p:spPr bwMode="auto">
            <a:xfrm>
              <a:off x="137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9" name="Oval 89">
              <a:extLst>
                <a:ext uri="{FF2B5EF4-FFF2-40B4-BE49-F238E27FC236}">
                  <a16:creationId xmlns:a16="http://schemas.microsoft.com/office/drawing/2014/main" id="{23D7C971-9EDC-4D9C-87B8-C47A11FCE688}"/>
                </a:ext>
              </a:extLst>
            </p:cNvPr>
            <p:cNvSpPr>
              <a:spLocks noChangeArrowheads="1"/>
            </p:cNvSpPr>
            <p:nvPr/>
          </p:nvSpPr>
          <p:spPr bwMode="auto">
            <a:xfrm>
              <a:off x="1424"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1" name="Oval 90">
              <a:extLst>
                <a:ext uri="{FF2B5EF4-FFF2-40B4-BE49-F238E27FC236}">
                  <a16:creationId xmlns:a16="http://schemas.microsoft.com/office/drawing/2014/main" id="{DE9C241D-0AD7-4C00-B6CC-523FFB1F9E08}"/>
                </a:ext>
              </a:extLst>
            </p:cNvPr>
            <p:cNvSpPr>
              <a:spLocks noChangeArrowheads="1"/>
            </p:cNvSpPr>
            <p:nvPr/>
          </p:nvSpPr>
          <p:spPr bwMode="auto">
            <a:xfrm>
              <a:off x="1477"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2" name="Oval 91">
              <a:extLst>
                <a:ext uri="{FF2B5EF4-FFF2-40B4-BE49-F238E27FC236}">
                  <a16:creationId xmlns:a16="http://schemas.microsoft.com/office/drawing/2014/main" id="{DBB24600-7460-4FEA-8E06-C2209D35953F}"/>
                </a:ext>
              </a:extLst>
            </p:cNvPr>
            <p:cNvSpPr>
              <a:spLocks noChangeArrowheads="1"/>
            </p:cNvSpPr>
            <p:nvPr/>
          </p:nvSpPr>
          <p:spPr bwMode="auto">
            <a:xfrm>
              <a:off x="1530"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5" name="Freeform 92">
              <a:extLst>
                <a:ext uri="{FF2B5EF4-FFF2-40B4-BE49-F238E27FC236}">
                  <a16:creationId xmlns:a16="http://schemas.microsoft.com/office/drawing/2014/main" id="{4B05EB01-13DB-4E81-B68A-1364E0771D72}"/>
                </a:ext>
              </a:extLst>
            </p:cNvPr>
            <p:cNvSpPr>
              <a:spLocks noEditPoints="1"/>
            </p:cNvSpPr>
            <p:nvPr/>
          </p:nvSpPr>
          <p:spPr bwMode="auto">
            <a:xfrm>
              <a:off x="1424" y="1844"/>
              <a:ext cx="319" cy="71"/>
            </a:xfrm>
            <a:custGeom>
              <a:avLst/>
              <a:gdLst>
                <a:gd name="T0" fmla="*/ 210 w 216"/>
                <a:gd name="T1" fmla="*/ 48 h 48"/>
                <a:gd name="T2" fmla="*/ 6 w 216"/>
                <a:gd name="T3" fmla="*/ 48 h 48"/>
                <a:gd name="T4" fmla="*/ 0 w 216"/>
                <a:gd name="T5" fmla="*/ 42 h 48"/>
                <a:gd name="T6" fmla="*/ 0 w 216"/>
                <a:gd name="T7" fmla="*/ 6 h 48"/>
                <a:gd name="T8" fmla="*/ 6 w 216"/>
                <a:gd name="T9" fmla="*/ 0 h 48"/>
                <a:gd name="T10" fmla="*/ 210 w 216"/>
                <a:gd name="T11" fmla="*/ 0 h 48"/>
                <a:gd name="T12" fmla="*/ 216 w 216"/>
                <a:gd name="T13" fmla="*/ 6 h 48"/>
                <a:gd name="T14" fmla="*/ 216 w 216"/>
                <a:gd name="T15" fmla="*/ 42 h 48"/>
                <a:gd name="T16" fmla="*/ 210 w 216"/>
                <a:gd name="T17" fmla="*/ 48 h 48"/>
                <a:gd name="T18" fmla="*/ 12 w 216"/>
                <a:gd name="T19" fmla="*/ 36 h 48"/>
                <a:gd name="T20" fmla="*/ 204 w 216"/>
                <a:gd name="T21" fmla="*/ 36 h 48"/>
                <a:gd name="T22" fmla="*/ 204 w 216"/>
                <a:gd name="T23" fmla="*/ 12 h 48"/>
                <a:gd name="T24" fmla="*/ 12 w 216"/>
                <a:gd name="T25" fmla="*/ 12 h 48"/>
                <a:gd name="T26" fmla="*/ 12 w 216"/>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48">
                  <a:moveTo>
                    <a:pt x="210" y="48"/>
                  </a:moveTo>
                  <a:cubicBezTo>
                    <a:pt x="6" y="48"/>
                    <a:pt x="6" y="48"/>
                    <a:pt x="6" y="48"/>
                  </a:cubicBezTo>
                  <a:cubicBezTo>
                    <a:pt x="3" y="48"/>
                    <a:pt x="0" y="45"/>
                    <a:pt x="0" y="42"/>
                  </a:cubicBezTo>
                  <a:cubicBezTo>
                    <a:pt x="0" y="6"/>
                    <a:pt x="0" y="6"/>
                    <a:pt x="0" y="6"/>
                  </a:cubicBezTo>
                  <a:cubicBezTo>
                    <a:pt x="0" y="3"/>
                    <a:pt x="3" y="0"/>
                    <a:pt x="6" y="0"/>
                  </a:cubicBezTo>
                  <a:cubicBezTo>
                    <a:pt x="210" y="0"/>
                    <a:pt x="210" y="0"/>
                    <a:pt x="210" y="0"/>
                  </a:cubicBezTo>
                  <a:cubicBezTo>
                    <a:pt x="214" y="0"/>
                    <a:pt x="216" y="3"/>
                    <a:pt x="216" y="6"/>
                  </a:cubicBezTo>
                  <a:cubicBezTo>
                    <a:pt x="216" y="42"/>
                    <a:pt x="216" y="42"/>
                    <a:pt x="216" y="42"/>
                  </a:cubicBezTo>
                  <a:cubicBezTo>
                    <a:pt x="216" y="45"/>
                    <a:pt x="214" y="48"/>
                    <a:pt x="210" y="48"/>
                  </a:cubicBezTo>
                  <a:close/>
                  <a:moveTo>
                    <a:pt x="12" y="36"/>
                  </a:moveTo>
                  <a:cubicBezTo>
                    <a:pt x="204" y="36"/>
                    <a:pt x="204" y="36"/>
                    <a:pt x="204" y="36"/>
                  </a:cubicBezTo>
                  <a:cubicBezTo>
                    <a:pt x="204" y="12"/>
                    <a:pt x="204" y="12"/>
                    <a:pt x="204"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6" name="Freeform 93">
              <a:extLst>
                <a:ext uri="{FF2B5EF4-FFF2-40B4-BE49-F238E27FC236}">
                  <a16:creationId xmlns:a16="http://schemas.microsoft.com/office/drawing/2014/main" id="{BF0CE39C-5E2D-421D-B297-0C8A8FE18F5A}"/>
                </a:ext>
              </a:extLst>
            </p:cNvPr>
            <p:cNvSpPr>
              <a:spLocks noEditPoints="1"/>
            </p:cNvSpPr>
            <p:nvPr/>
          </p:nvSpPr>
          <p:spPr bwMode="auto">
            <a:xfrm>
              <a:off x="1424" y="1932"/>
              <a:ext cx="70" cy="160"/>
            </a:xfrm>
            <a:custGeom>
              <a:avLst/>
              <a:gdLst>
                <a:gd name="T0" fmla="*/ 42 w 48"/>
                <a:gd name="T1" fmla="*/ 108 h 108"/>
                <a:gd name="T2" fmla="*/ 6 w 48"/>
                <a:gd name="T3" fmla="*/ 108 h 108"/>
                <a:gd name="T4" fmla="*/ 0 w 48"/>
                <a:gd name="T5" fmla="*/ 102 h 108"/>
                <a:gd name="T6" fmla="*/ 0 w 48"/>
                <a:gd name="T7" fmla="*/ 6 h 108"/>
                <a:gd name="T8" fmla="*/ 6 w 48"/>
                <a:gd name="T9" fmla="*/ 0 h 108"/>
                <a:gd name="T10" fmla="*/ 42 w 48"/>
                <a:gd name="T11" fmla="*/ 0 h 108"/>
                <a:gd name="T12" fmla="*/ 48 w 48"/>
                <a:gd name="T13" fmla="*/ 6 h 108"/>
                <a:gd name="T14" fmla="*/ 48 w 48"/>
                <a:gd name="T15" fmla="*/ 102 h 108"/>
                <a:gd name="T16" fmla="*/ 42 w 48"/>
                <a:gd name="T17" fmla="*/ 108 h 108"/>
                <a:gd name="T18" fmla="*/ 12 w 48"/>
                <a:gd name="T19" fmla="*/ 96 h 108"/>
                <a:gd name="T20" fmla="*/ 36 w 48"/>
                <a:gd name="T21" fmla="*/ 96 h 108"/>
                <a:gd name="T22" fmla="*/ 36 w 48"/>
                <a:gd name="T23" fmla="*/ 12 h 108"/>
                <a:gd name="T24" fmla="*/ 12 w 48"/>
                <a:gd name="T25" fmla="*/ 12 h 108"/>
                <a:gd name="T26" fmla="*/ 12 w 48"/>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08">
                  <a:moveTo>
                    <a:pt x="42" y="108"/>
                  </a:moveTo>
                  <a:cubicBezTo>
                    <a:pt x="6" y="108"/>
                    <a:pt x="6" y="108"/>
                    <a:pt x="6" y="108"/>
                  </a:cubicBezTo>
                  <a:cubicBezTo>
                    <a:pt x="3" y="108"/>
                    <a:pt x="0" y="105"/>
                    <a:pt x="0" y="102"/>
                  </a:cubicBezTo>
                  <a:cubicBezTo>
                    <a:pt x="0" y="6"/>
                    <a:pt x="0" y="6"/>
                    <a:pt x="0" y="6"/>
                  </a:cubicBezTo>
                  <a:cubicBezTo>
                    <a:pt x="0" y="3"/>
                    <a:pt x="3" y="0"/>
                    <a:pt x="6" y="0"/>
                  </a:cubicBezTo>
                  <a:cubicBezTo>
                    <a:pt x="42" y="0"/>
                    <a:pt x="42" y="0"/>
                    <a:pt x="42" y="0"/>
                  </a:cubicBezTo>
                  <a:cubicBezTo>
                    <a:pt x="46" y="0"/>
                    <a:pt x="48" y="3"/>
                    <a:pt x="48" y="6"/>
                  </a:cubicBezTo>
                  <a:cubicBezTo>
                    <a:pt x="48" y="102"/>
                    <a:pt x="48" y="102"/>
                    <a:pt x="48" y="102"/>
                  </a:cubicBezTo>
                  <a:cubicBezTo>
                    <a:pt x="48" y="105"/>
                    <a:pt x="46" y="108"/>
                    <a:pt x="42" y="108"/>
                  </a:cubicBezTo>
                  <a:close/>
                  <a:moveTo>
                    <a:pt x="12" y="96"/>
                  </a:moveTo>
                  <a:cubicBezTo>
                    <a:pt x="36" y="96"/>
                    <a:pt x="36" y="96"/>
                    <a:pt x="36" y="96"/>
                  </a:cubicBezTo>
                  <a:cubicBezTo>
                    <a:pt x="36" y="12"/>
                    <a:pt x="36" y="12"/>
                    <a:pt x="36"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7" name="Freeform 94">
              <a:extLst>
                <a:ext uri="{FF2B5EF4-FFF2-40B4-BE49-F238E27FC236}">
                  <a16:creationId xmlns:a16="http://schemas.microsoft.com/office/drawing/2014/main" id="{0B64B0AA-1DED-4DFE-BE91-82CF1F54454B}"/>
                </a:ext>
              </a:extLst>
            </p:cNvPr>
            <p:cNvSpPr>
              <a:spLocks noEditPoints="1"/>
            </p:cNvSpPr>
            <p:nvPr/>
          </p:nvSpPr>
          <p:spPr bwMode="auto">
            <a:xfrm>
              <a:off x="1530" y="1932"/>
              <a:ext cx="213" cy="71"/>
            </a:xfrm>
            <a:custGeom>
              <a:avLst/>
              <a:gdLst>
                <a:gd name="T0" fmla="*/ 138 w 144"/>
                <a:gd name="T1" fmla="*/ 48 h 48"/>
                <a:gd name="T2" fmla="*/ 6 w 144"/>
                <a:gd name="T3" fmla="*/ 48 h 48"/>
                <a:gd name="T4" fmla="*/ 0 w 144"/>
                <a:gd name="T5" fmla="*/ 42 h 48"/>
                <a:gd name="T6" fmla="*/ 0 w 144"/>
                <a:gd name="T7" fmla="*/ 6 h 48"/>
                <a:gd name="T8" fmla="*/ 6 w 144"/>
                <a:gd name="T9" fmla="*/ 0 h 48"/>
                <a:gd name="T10" fmla="*/ 138 w 144"/>
                <a:gd name="T11" fmla="*/ 0 h 48"/>
                <a:gd name="T12" fmla="*/ 144 w 144"/>
                <a:gd name="T13" fmla="*/ 6 h 48"/>
                <a:gd name="T14" fmla="*/ 144 w 144"/>
                <a:gd name="T15" fmla="*/ 42 h 48"/>
                <a:gd name="T16" fmla="*/ 138 w 144"/>
                <a:gd name="T17" fmla="*/ 48 h 48"/>
                <a:gd name="T18" fmla="*/ 12 w 144"/>
                <a:gd name="T19" fmla="*/ 36 h 48"/>
                <a:gd name="T20" fmla="*/ 132 w 144"/>
                <a:gd name="T21" fmla="*/ 36 h 48"/>
                <a:gd name="T22" fmla="*/ 132 w 144"/>
                <a:gd name="T23" fmla="*/ 12 h 48"/>
                <a:gd name="T24" fmla="*/ 12 w 144"/>
                <a:gd name="T25" fmla="*/ 12 h 48"/>
                <a:gd name="T26" fmla="*/ 12 w 144"/>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48">
                  <a:moveTo>
                    <a:pt x="138" y="48"/>
                  </a:moveTo>
                  <a:cubicBezTo>
                    <a:pt x="6" y="48"/>
                    <a:pt x="6" y="48"/>
                    <a:pt x="6" y="48"/>
                  </a:cubicBezTo>
                  <a:cubicBezTo>
                    <a:pt x="3" y="48"/>
                    <a:pt x="0" y="45"/>
                    <a:pt x="0" y="42"/>
                  </a:cubicBezTo>
                  <a:cubicBezTo>
                    <a:pt x="0" y="6"/>
                    <a:pt x="0" y="6"/>
                    <a:pt x="0" y="6"/>
                  </a:cubicBezTo>
                  <a:cubicBezTo>
                    <a:pt x="0" y="3"/>
                    <a:pt x="3" y="0"/>
                    <a:pt x="6" y="0"/>
                  </a:cubicBezTo>
                  <a:cubicBezTo>
                    <a:pt x="138" y="0"/>
                    <a:pt x="138" y="0"/>
                    <a:pt x="138" y="0"/>
                  </a:cubicBezTo>
                  <a:cubicBezTo>
                    <a:pt x="142" y="0"/>
                    <a:pt x="144" y="3"/>
                    <a:pt x="144" y="6"/>
                  </a:cubicBezTo>
                  <a:cubicBezTo>
                    <a:pt x="144" y="42"/>
                    <a:pt x="144" y="42"/>
                    <a:pt x="144" y="42"/>
                  </a:cubicBezTo>
                  <a:cubicBezTo>
                    <a:pt x="144" y="45"/>
                    <a:pt x="142" y="48"/>
                    <a:pt x="138" y="48"/>
                  </a:cubicBezTo>
                  <a:close/>
                  <a:moveTo>
                    <a:pt x="12" y="36"/>
                  </a:moveTo>
                  <a:cubicBezTo>
                    <a:pt x="132" y="36"/>
                    <a:pt x="132" y="36"/>
                    <a:pt x="132" y="36"/>
                  </a:cubicBezTo>
                  <a:cubicBezTo>
                    <a:pt x="132" y="12"/>
                    <a:pt x="132" y="12"/>
                    <a:pt x="132"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8" name="Freeform 95">
              <a:extLst>
                <a:ext uri="{FF2B5EF4-FFF2-40B4-BE49-F238E27FC236}">
                  <a16:creationId xmlns:a16="http://schemas.microsoft.com/office/drawing/2014/main" id="{4F71DB6B-CB91-4593-9EC5-27E213F65194}"/>
                </a:ext>
              </a:extLst>
            </p:cNvPr>
            <p:cNvSpPr>
              <a:spLocks noEditPoints="1"/>
            </p:cNvSpPr>
            <p:nvPr/>
          </p:nvSpPr>
          <p:spPr bwMode="auto">
            <a:xfrm>
              <a:off x="1530" y="2021"/>
              <a:ext cx="213" cy="71"/>
            </a:xfrm>
            <a:custGeom>
              <a:avLst/>
              <a:gdLst>
                <a:gd name="T0" fmla="*/ 138 w 144"/>
                <a:gd name="T1" fmla="*/ 48 h 48"/>
                <a:gd name="T2" fmla="*/ 6 w 144"/>
                <a:gd name="T3" fmla="*/ 48 h 48"/>
                <a:gd name="T4" fmla="*/ 0 w 144"/>
                <a:gd name="T5" fmla="*/ 42 h 48"/>
                <a:gd name="T6" fmla="*/ 0 w 144"/>
                <a:gd name="T7" fmla="*/ 6 h 48"/>
                <a:gd name="T8" fmla="*/ 6 w 144"/>
                <a:gd name="T9" fmla="*/ 0 h 48"/>
                <a:gd name="T10" fmla="*/ 138 w 144"/>
                <a:gd name="T11" fmla="*/ 0 h 48"/>
                <a:gd name="T12" fmla="*/ 144 w 144"/>
                <a:gd name="T13" fmla="*/ 6 h 48"/>
                <a:gd name="T14" fmla="*/ 144 w 144"/>
                <a:gd name="T15" fmla="*/ 42 h 48"/>
                <a:gd name="T16" fmla="*/ 138 w 144"/>
                <a:gd name="T17" fmla="*/ 48 h 48"/>
                <a:gd name="T18" fmla="*/ 12 w 144"/>
                <a:gd name="T19" fmla="*/ 36 h 48"/>
                <a:gd name="T20" fmla="*/ 132 w 144"/>
                <a:gd name="T21" fmla="*/ 36 h 48"/>
                <a:gd name="T22" fmla="*/ 132 w 144"/>
                <a:gd name="T23" fmla="*/ 12 h 48"/>
                <a:gd name="T24" fmla="*/ 12 w 144"/>
                <a:gd name="T25" fmla="*/ 12 h 48"/>
                <a:gd name="T26" fmla="*/ 12 w 144"/>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48">
                  <a:moveTo>
                    <a:pt x="138" y="48"/>
                  </a:moveTo>
                  <a:cubicBezTo>
                    <a:pt x="6" y="48"/>
                    <a:pt x="6" y="48"/>
                    <a:pt x="6" y="48"/>
                  </a:cubicBezTo>
                  <a:cubicBezTo>
                    <a:pt x="3" y="48"/>
                    <a:pt x="0" y="45"/>
                    <a:pt x="0" y="42"/>
                  </a:cubicBezTo>
                  <a:cubicBezTo>
                    <a:pt x="0" y="6"/>
                    <a:pt x="0" y="6"/>
                    <a:pt x="0" y="6"/>
                  </a:cubicBezTo>
                  <a:cubicBezTo>
                    <a:pt x="0" y="3"/>
                    <a:pt x="3" y="0"/>
                    <a:pt x="6" y="0"/>
                  </a:cubicBezTo>
                  <a:cubicBezTo>
                    <a:pt x="138" y="0"/>
                    <a:pt x="138" y="0"/>
                    <a:pt x="138" y="0"/>
                  </a:cubicBezTo>
                  <a:cubicBezTo>
                    <a:pt x="142" y="0"/>
                    <a:pt x="144" y="3"/>
                    <a:pt x="144" y="6"/>
                  </a:cubicBezTo>
                  <a:cubicBezTo>
                    <a:pt x="144" y="42"/>
                    <a:pt x="144" y="42"/>
                    <a:pt x="144" y="42"/>
                  </a:cubicBezTo>
                  <a:cubicBezTo>
                    <a:pt x="144" y="45"/>
                    <a:pt x="142" y="48"/>
                    <a:pt x="138" y="48"/>
                  </a:cubicBezTo>
                  <a:close/>
                  <a:moveTo>
                    <a:pt x="12" y="36"/>
                  </a:moveTo>
                  <a:cubicBezTo>
                    <a:pt x="132" y="36"/>
                    <a:pt x="132" y="36"/>
                    <a:pt x="132" y="36"/>
                  </a:cubicBezTo>
                  <a:cubicBezTo>
                    <a:pt x="132" y="12"/>
                    <a:pt x="132" y="12"/>
                    <a:pt x="132"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cxnSp>
        <p:nvCxnSpPr>
          <p:cNvPr id="123" name="Straight Connector 122">
            <a:extLst>
              <a:ext uri="{FF2B5EF4-FFF2-40B4-BE49-F238E27FC236}">
                <a16:creationId xmlns:a16="http://schemas.microsoft.com/office/drawing/2014/main" id="{764458D8-D69E-4C45-912F-EBECD8952535}"/>
              </a:ext>
            </a:extLst>
          </p:cNvPr>
          <p:cNvCxnSpPr>
            <a:cxnSpLocks/>
          </p:cNvCxnSpPr>
          <p:nvPr/>
        </p:nvCxnSpPr>
        <p:spPr>
          <a:xfrm>
            <a:off x="6682062" y="1581970"/>
            <a:ext cx="0" cy="4500000"/>
          </a:xfrm>
          <a:prstGeom prst="line">
            <a:avLst/>
          </a:prstGeom>
          <a:noFill/>
          <a:ln w="9525" cap="flat" cmpd="sng" algn="ctr">
            <a:solidFill>
              <a:srgbClr val="FF0000"/>
            </a:solidFill>
            <a:prstDash val="dash"/>
          </a:ln>
          <a:effectLst/>
        </p:spPr>
      </p:cxnSp>
      <p:cxnSp>
        <p:nvCxnSpPr>
          <p:cNvPr id="124" name="Straight Connector 123">
            <a:extLst>
              <a:ext uri="{FF2B5EF4-FFF2-40B4-BE49-F238E27FC236}">
                <a16:creationId xmlns:a16="http://schemas.microsoft.com/office/drawing/2014/main" id="{C6F3FE27-2872-49E0-A797-C1BB94088682}"/>
              </a:ext>
            </a:extLst>
          </p:cNvPr>
          <p:cNvCxnSpPr>
            <a:cxnSpLocks/>
          </p:cNvCxnSpPr>
          <p:nvPr/>
        </p:nvCxnSpPr>
        <p:spPr>
          <a:xfrm>
            <a:off x="9335780" y="1581970"/>
            <a:ext cx="0" cy="4500000"/>
          </a:xfrm>
          <a:prstGeom prst="line">
            <a:avLst/>
          </a:prstGeom>
          <a:noFill/>
          <a:ln w="9525" cap="flat" cmpd="sng" algn="ctr">
            <a:solidFill>
              <a:srgbClr val="FF0000"/>
            </a:solidFill>
            <a:prstDash val="dash"/>
          </a:ln>
          <a:effectLst/>
        </p:spPr>
      </p:cxnSp>
      <p:cxnSp>
        <p:nvCxnSpPr>
          <p:cNvPr id="125" name="Straight Connector 124">
            <a:extLst>
              <a:ext uri="{FF2B5EF4-FFF2-40B4-BE49-F238E27FC236}">
                <a16:creationId xmlns:a16="http://schemas.microsoft.com/office/drawing/2014/main" id="{C21484DE-D098-433C-90F4-9D0FAD5E50CF}"/>
              </a:ext>
            </a:extLst>
          </p:cNvPr>
          <p:cNvCxnSpPr>
            <a:cxnSpLocks/>
          </p:cNvCxnSpPr>
          <p:nvPr/>
        </p:nvCxnSpPr>
        <p:spPr>
          <a:xfrm>
            <a:off x="4062849" y="1581970"/>
            <a:ext cx="0" cy="4500000"/>
          </a:xfrm>
          <a:prstGeom prst="line">
            <a:avLst/>
          </a:prstGeom>
          <a:noFill/>
          <a:ln w="9525" cap="flat" cmpd="sng" algn="ctr">
            <a:solidFill>
              <a:srgbClr val="FF0000"/>
            </a:solidFill>
            <a:prstDash val="dash"/>
          </a:ln>
          <a:effectLst/>
        </p:spPr>
      </p:cxnSp>
      <p:cxnSp>
        <p:nvCxnSpPr>
          <p:cNvPr id="126" name="Straight Connector 125">
            <a:extLst>
              <a:ext uri="{FF2B5EF4-FFF2-40B4-BE49-F238E27FC236}">
                <a16:creationId xmlns:a16="http://schemas.microsoft.com/office/drawing/2014/main" id="{332AD340-677B-4C21-8A85-84DFAA593EAC}"/>
              </a:ext>
            </a:extLst>
          </p:cNvPr>
          <p:cNvCxnSpPr>
            <a:cxnSpLocks/>
          </p:cNvCxnSpPr>
          <p:nvPr/>
        </p:nvCxnSpPr>
        <p:spPr>
          <a:xfrm rot="5400000">
            <a:off x="7948582" y="-160839"/>
            <a:ext cx="0" cy="7740000"/>
          </a:xfrm>
          <a:prstGeom prst="line">
            <a:avLst/>
          </a:prstGeom>
          <a:noFill/>
          <a:ln w="9525" cap="flat" cmpd="sng" algn="ctr">
            <a:solidFill>
              <a:srgbClr val="FF0000"/>
            </a:solidFill>
            <a:prstDash val="dash"/>
          </a:ln>
          <a:effectLst/>
        </p:spPr>
      </p:cxnSp>
      <p:sp>
        <p:nvSpPr>
          <p:cNvPr id="127" name="Rectangle 126">
            <a:extLst>
              <a:ext uri="{FF2B5EF4-FFF2-40B4-BE49-F238E27FC236}">
                <a16:creationId xmlns:a16="http://schemas.microsoft.com/office/drawing/2014/main" id="{9AC93EDB-CFCD-43DF-BEC5-CD8874D0664A}"/>
              </a:ext>
            </a:extLst>
          </p:cNvPr>
          <p:cNvSpPr/>
          <p:nvPr/>
        </p:nvSpPr>
        <p:spPr>
          <a:xfrm>
            <a:off x="6825585" y="1609129"/>
            <a:ext cx="2351489"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Elk moment toegang tot klantbestand</a:t>
            </a:r>
          </a:p>
        </p:txBody>
      </p:sp>
      <p:sp>
        <p:nvSpPr>
          <p:cNvPr id="128" name="Rectangle 127">
            <a:extLst>
              <a:ext uri="{FF2B5EF4-FFF2-40B4-BE49-F238E27FC236}">
                <a16:creationId xmlns:a16="http://schemas.microsoft.com/office/drawing/2014/main" id="{27976BBB-1B5E-462F-AFF3-0C2C320FE9D8}"/>
              </a:ext>
            </a:extLst>
          </p:cNvPr>
          <p:cNvSpPr/>
          <p:nvPr/>
        </p:nvSpPr>
        <p:spPr>
          <a:xfrm>
            <a:off x="6825585" y="2452030"/>
            <a:ext cx="2351489" cy="738664"/>
          </a:xfrm>
          <a:prstGeom prst="rect">
            <a:avLst/>
          </a:prstGeom>
          <a:noFill/>
        </p:spPr>
        <p:txBody>
          <a:bodyPr wrap="square" lIns="0" tIns="0" rIns="0" bIns="0">
            <a:spAutoFit/>
          </a:bodyPr>
          <a:lstStyle/>
          <a:p>
            <a:pPr>
              <a:spcAft>
                <a:spcPts val="1200"/>
              </a:spcAft>
              <a:defRPr/>
            </a:pPr>
            <a:r>
              <a:rPr lang="nl-NL" sz="1200" dirty="0">
                <a:cs typeface="Arial" panose="020B0604020202020204" pitchFamily="34" charset="0"/>
              </a:rPr>
              <a:t>Op elk moment kan het geüpdatet klantbestand worden opgeroepen en worden gekeken welke </a:t>
            </a:r>
            <a:r>
              <a:rPr lang="nl-NL" sz="1200" dirty="0" smtClean="0">
                <a:cs typeface="Arial" panose="020B0604020202020204" pitchFamily="34" charset="0"/>
              </a:rPr>
              <a:t>burgers </a:t>
            </a:r>
            <a:r>
              <a:rPr lang="nl-NL" sz="1200" dirty="0">
                <a:cs typeface="Arial" panose="020B0604020202020204" pitchFamily="34" charset="0"/>
              </a:rPr>
              <a:t>gesproken dienen te worden</a:t>
            </a:r>
          </a:p>
        </p:txBody>
      </p:sp>
      <p:sp>
        <p:nvSpPr>
          <p:cNvPr id="131" name="Freeform 21">
            <a:extLst>
              <a:ext uri="{FF2B5EF4-FFF2-40B4-BE49-F238E27FC236}">
                <a16:creationId xmlns:a16="http://schemas.microsoft.com/office/drawing/2014/main" id="{C000AC31-D3CD-4931-8E05-C4926AF99F76}"/>
              </a:ext>
            </a:extLst>
          </p:cNvPr>
          <p:cNvSpPr>
            <a:spLocks noEditPoints="1"/>
          </p:cNvSpPr>
          <p:nvPr/>
        </p:nvSpPr>
        <p:spPr bwMode="auto">
          <a:xfrm>
            <a:off x="6979555" y="1735449"/>
            <a:ext cx="505854" cy="505854"/>
          </a:xfrm>
          <a:custGeom>
            <a:avLst/>
            <a:gdLst>
              <a:gd name="T0" fmla="*/ 70 w 96"/>
              <a:gd name="T1" fmla="*/ 78 h 96"/>
              <a:gd name="T2" fmla="*/ 68 w 96"/>
              <a:gd name="T3" fmla="*/ 80 h 96"/>
              <a:gd name="T4" fmla="*/ 68 w 96"/>
              <a:gd name="T5" fmla="*/ 84 h 96"/>
              <a:gd name="T6" fmla="*/ 40 w 96"/>
              <a:gd name="T7" fmla="*/ 84 h 96"/>
              <a:gd name="T8" fmla="*/ 40 w 96"/>
              <a:gd name="T9" fmla="*/ 12 h 96"/>
              <a:gd name="T10" fmla="*/ 68 w 96"/>
              <a:gd name="T11" fmla="*/ 12 h 96"/>
              <a:gd name="T12" fmla="*/ 68 w 96"/>
              <a:gd name="T13" fmla="*/ 20 h 96"/>
              <a:gd name="T14" fmla="*/ 70 w 96"/>
              <a:gd name="T15" fmla="*/ 22 h 96"/>
              <a:gd name="T16" fmla="*/ 72 w 96"/>
              <a:gd name="T17" fmla="*/ 20 h 96"/>
              <a:gd name="T18" fmla="*/ 72 w 96"/>
              <a:gd name="T19" fmla="*/ 10 h 96"/>
              <a:gd name="T20" fmla="*/ 70 w 96"/>
              <a:gd name="T21" fmla="*/ 8 h 96"/>
              <a:gd name="T22" fmla="*/ 40 w 96"/>
              <a:gd name="T23" fmla="*/ 8 h 96"/>
              <a:gd name="T24" fmla="*/ 40 w 96"/>
              <a:gd name="T25" fmla="*/ 2 h 96"/>
              <a:gd name="T26" fmla="*/ 39 w 96"/>
              <a:gd name="T27" fmla="*/ 0 h 96"/>
              <a:gd name="T28" fmla="*/ 38 w 96"/>
              <a:gd name="T29" fmla="*/ 0 h 96"/>
              <a:gd name="T30" fmla="*/ 2 w 96"/>
              <a:gd name="T31" fmla="*/ 8 h 96"/>
              <a:gd name="T32" fmla="*/ 0 w 96"/>
              <a:gd name="T33" fmla="*/ 10 h 96"/>
              <a:gd name="T34" fmla="*/ 0 w 96"/>
              <a:gd name="T35" fmla="*/ 86 h 96"/>
              <a:gd name="T36" fmla="*/ 2 w 96"/>
              <a:gd name="T37" fmla="*/ 88 h 96"/>
              <a:gd name="T38" fmla="*/ 38 w 96"/>
              <a:gd name="T39" fmla="*/ 96 h 96"/>
              <a:gd name="T40" fmla="*/ 38 w 96"/>
              <a:gd name="T41" fmla="*/ 96 h 96"/>
              <a:gd name="T42" fmla="*/ 39 w 96"/>
              <a:gd name="T43" fmla="*/ 96 h 96"/>
              <a:gd name="T44" fmla="*/ 40 w 96"/>
              <a:gd name="T45" fmla="*/ 94 h 96"/>
              <a:gd name="T46" fmla="*/ 40 w 96"/>
              <a:gd name="T47" fmla="*/ 88 h 96"/>
              <a:gd name="T48" fmla="*/ 70 w 96"/>
              <a:gd name="T49" fmla="*/ 88 h 96"/>
              <a:gd name="T50" fmla="*/ 72 w 96"/>
              <a:gd name="T51" fmla="*/ 86 h 96"/>
              <a:gd name="T52" fmla="*/ 72 w 96"/>
              <a:gd name="T53" fmla="*/ 80 h 96"/>
              <a:gd name="T54" fmla="*/ 70 w 96"/>
              <a:gd name="T55" fmla="*/ 78 h 96"/>
              <a:gd name="T56" fmla="*/ 36 w 96"/>
              <a:gd name="T57" fmla="*/ 92 h 96"/>
              <a:gd name="T58" fmla="*/ 4 w 96"/>
              <a:gd name="T59" fmla="*/ 84 h 96"/>
              <a:gd name="T60" fmla="*/ 4 w 96"/>
              <a:gd name="T61" fmla="*/ 12 h 96"/>
              <a:gd name="T62" fmla="*/ 36 w 96"/>
              <a:gd name="T63" fmla="*/ 4 h 96"/>
              <a:gd name="T64" fmla="*/ 36 w 96"/>
              <a:gd name="T65" fmla="*/ 92 h 96"/>
              <a:gd name="T66" fmla="*/ 24 w 96"/>
              <a:gd name="T67" fmla="*/ 42 h 96"/>
              <a:gd name="T68" fmla="*/ 16 w 96"/>
              <a:gd name="T69" fmla="*/ 50 h 96"/>
              <a:gd name="T70" fmla="*/ 24 w 96"/>
              <a:gd name="T71" fmla="*/ 58 h 96"/>
              <a:gd name="T72" fmla="*/ 32 w 96"/>
              <a:gd name="T73" fmla="*/ 50 h 96"/>
              <a:gd name="T74" fmla="*/ 24 w 96"/>
              <a:gd name="T75" fmla="*/ 42 h 96"/>
              <a:gd name="T76" fmla="*/ 24 w 96"/>
              <a:gd name="T77" fmla="*/ 54 h 96"/>
              <a:gd name="T78" fmla="*/ 20 w 96"/>
              <a:gd name="T79" fmla="*/ 50 h 96"/>
              <a:gd name="T80" fmla="*/ 24 w 96"/>
              <a:gd name="T81" fmla="*/ 46 h 96"/>
              <a:gd name="T82" fmla="*/ 28 w 96"/>
              <a:gd name="T83" fmla="*/ 50 h 96"/>
              <a:gd name="T84" fmla="*/ 24 w 96"/>
              <a:gd name="T85" fmla="*/ 54 h 96"/>
              <a:gd name="T86" fmla="*/ 96 w 96"/>
              <a:gd name="T87" fmla="*/ 50 h 96"/>
              <a:gd name="T88" fmla="*/ 96 w 96"/>
              <a:gd name="T89" fmla="*/ 50 h 96"/>
              <a:gd name="T90" fmla="*/ 95 w 96"/>
              <a:gd name="T91" fmla="*/ 52 h 96"/>
              <a:gd name="T92" fmla="*/ 79 w 96"/>
              <a:gd name="T93" fmla="*/ 67 h 96"/>
              <a:gd name="T94" fmla="*/ 78 w 96"/>
              <a:gd name="T95" fmla="*/ 68 h 96"/>
              <a:gd name="T96" fmla="*/ 77 w 96"/>
              <a:gd name="T97" fmla="*/ 67 h 96"/>
              <a:gd name="T98" fmla="*/ 77 w 96"/>
              <a:gd name="T99" fmla="*/ 65 h 96"/>
              <a:gd name="T100" fmla="*/ 89 w 96"/>
              <a:gd name="T101" fmla="*/ 52 h 96"/>
              <a:gd name="T102" fmla="*/ 48 w 96"/>
              <a:gd name="T103" fmla="*/ 52 h 96"/>
              <a:gd name="T104" fmla="*/ 46 w 96"/>
              <a:gd name="T105" fmla="*/ 50 h 96"/>
              <a:gd name="T106" fmla="*/ 48 w 96"/>
              <a:gd name="T107" fmla="*/ 48 h 96"/>
              <a:gd name="T108" fmla="*/ 89 w 96"/>
              <a:gd name="T109" fmla="*/ 48 h 96"/>
              <a:gd name="T110" fmla="*/ 77 w 96"/>
              <a:gd name="T111" fmla="*/ 35 h 96"/>
              <a:gd name="T112" fmla="*/ 77 w 96"/>
              <a:gd name="T113" fmla="*/ 33 h 96"/>
              <a:gd name="T114" fmla="*/ 79 w 96"/>
              <a:gd name="T115" fmla="*/ 33 h 96"/>
              <a:gd name="T116" fmla="*/ 95 w 96"/>
              <a:gd name="T117" fmla="*/ 49 h 96"/>
              <a:gd name="T118" fmla="*/ 96 w 96"/>
              <a:gd name="T119"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6" h="96">
                <a:moveTo>
                  <a:pt x="70" y="78"/>
                </a:moveTo>
                <a:cubicBezTo>
                  <a:pt x="69" y="78"/>
                  <a:pt x="68" y="79"/>
                  <a:pt x="68" y="80"/>
                </a:cubicBezTo>
                <a:cubicBezTo>
                  <a:pt x="68" y="84"/>
                  <a:pt x="68" y="84"/>
                  <a:pt x="68" y="84"/>
                </a:cubicBezTo>
                <a:cubicBezTo>
                  <a:pt x="40" y="84"/>
                  <a:pt x="40" y="84"/>
                  <a:pt x="40" y="84"/>
                </a:cubicBezTo>
                <a:cubicBezTo>
                  <a:pt x="40" y="12"/>
                  <a:pt x="40" y="12"/>
                  <a:pt x="40" y="12"/>
                </a:cubicBezTo>
                <a:cubicBezTo>
                  <a:pt x="68" y="12"/>
                  <a:pt x="68" y="12"/>
                  <a:pt x="68" y="12"/>
                </a:cubicBezTo>
                <a:cubicBezTo>
                  <a:pt x="68" y="20"/>
                  <a:pt x="68" y="20"/>
                  <a:pt x="68" y="20"/>
                </a:cubicBezTo>
                <a:cubicBezTo>
                  <a:pt x="68" y="21"/>
                  <a:pt x="69" y="22"/>
                  <a:pt x="70" y="22"/>
                </a:cubicBezTo>
                <a:cubicBezTo>
                  <a:pt x="71" y="22"/>
                  <a:pt x="72" y="21"/>
                  <a:pt x="72" y="20"/>
                </a:cubicBezTo>
                <a:cubicBezTo>
                  <a:pt x="72" y="10"/>
                  <a:pt x="72" y="10"/>
                  <a:pt x="72" y="10"/>
                </a:cubicBezTo>
                <a:cubicBezTo>
                  <a:pt x="72" y="9"/>
                  <a:pt x="71" y="8"/>
                  <a:pt x="70" y="8"/>
                </a:cubicBezTo>
                <a:cubicBezTo>
                  <a:pt x="40" y="8"/>
                  <a:pt x="40" y="8"/>
                  <a:pt x="40" y="8"/>
                </a:cubicBezTo>
                <a:cubicBezTo>
                  <a:pt x="40" y="2"/>
                  <a:pt x="40" y="2"/>
                  <a:pt x="40" y="2"/>
                </a:cubicBezTo>
                <a:cubicBezTo>
                  <a:pt x="40" y="1"/>
                  <a:pt x="40" y="1"/>
                  <a:pt x="39" y="0"/>
                </a:cubicBezTo>
                <a:cubicBezTo>
                  <a:pt x="39" y="0"/>
                  <a:pt x="38" y="0"/>
                  <a:pt x="38" y="0"/>
                </a:cubicBezTo>
                <a:cubicBezTo>
                  <a:pt x="2" y="8"/>
                  <a:pt x="2" y="8"/>
                  <a:pt x="2" y="8"/>
                </a:cubicBezTo>
                <a:cubicBezTo>
                  <a:pt x="1" y="8"/>
                  <a:pt x="0" y="9"/>
                  <a:pt x="0" y="10"/>
                </a:cubicBezTo>
                <a:cubicBezTo>
                  <a:pt x="0" y="86"/>
                  <a:pt x="0" y="86"/>
                  <a:pt x="0" y="86"/>
                </a:cubicBezTo>
                <a:cubicBezTo>
                  <a:pt x="0" y="87"/>
                  <a:pt x="1" y="88"/>
                  <a:pt x="2" y="88"/>
                </a:cubicBezTo>
                <a:cubicBezTo>
                  <a:pt x="38" y="96"/>
                  <a:pt x="38" y="96"/>
                  <a:pt x="38" y="96"/>
                </a:cubicBezTo>
                <a:cubicBezTo>
                  <a:pt x="38" y="96"/>
                  <a:pt x="38" y="96"/>
                  <a:pt x="38" y="96"/>
                </a:cubicBezTo>
                <a:cubicBezTo>
                  <a:pt x="38" y="96"/>
                  <a:pt x="39" y="96"/>
                  <a:pt x="39" y="96"/>
                </a:cubicBezTo>
                <a:cubicBezTo>
                  <a:pt x="40" y="95"/>
                  <a:pt x="40" y="95"/>
                  <a:pt x="40" y="94"/>
                </a:cubicBezTo>
                <a:cubicBezTo>
                  <a:pt x="40" y="88"/>
                  <a:pt x="40" y="88"/>
                  <a:pt x="40" y="88"/>
                </a:cubicBezTo>
                <a:cubicBezTo>
                  <a:pt x="70" y="88"/>
                  <a:pt x="70" y="88"/>
                  <a:pt x="70" y="88"/>
                </a:cubicBezTo>
                <a:cubicBezTo>
                  <a:pt x="71" y="88"/>
                  <a:pt x="72" y="87"/>
                  <a:pt x="72" y="86"/>
                </a:cubicBezTo>
                <a:cubicBezTo>
                  <a:pt x="72" y="80"/>
                  <a:pt x="72" y="80"/>
                  <a:pt x="72" y="80"/>
                </a:cubicBezTo>
                <a:cubicBezTo>
                  <a:pt x="72" y="79"/>
                  <a:pt x="71" y="78"/>
                  <a:pt x="70" y="78"/>
                </a:cubicBezTo>
                <a:close/>
                <a:moveTo>
                  <a:pt x="36" y="92"/>
                </a:moveTo>
                <a:cubicBezTo>
                  <a:pt x="4" y="84"/>
                  <a:pt x="4" y="84"/>
                  <a:pt x="4" y="84"/>
                </a:cubicBezTo>
                <a:cubicBezTo>
                  <a:pt x="4" y="12"/>
                  <a:pt x="4" y="12"/>
                  <a:pt x="4" y="12"/>
                </a:cubicBezTo>
                <a:cubicBezTo>
                  <a:pt x="36" y="4"/>
                  <a:pt x="36" y="4"/>
                  <a:pt x="36" y="4"/>
                </a:cubicBezTo>
                <a:lnTo>
                  <a:pt x="36" y="92"/>
                </a:lnTo>
                <a:close/>
                <a:moveTo>
                  <a:pt x="24" y="42"/>
                </a:moveTo>
                <a:cubicBezTo>
                  <a:pt x="20" y="42"/>
                  <a:pt x="16" y="46"/>
                  <a:pt x="16" y="50"/>
                </a:cubicBezTo>
                <a:cubicBezTo>
                  <a:pt x="16" y="54"/>
                  <a:pt x="20" y="58"/>
                  <a:pt x="24" y="58"/>
                </a:cubicBezTo>
                <a:cubicBezTo>
                  <a:pt x="28" y="58"/>
                  <a:pt x="32" y="54"/>
                  <a:pt x="32" y="50"/>
                </a:cubicBezTo>
                <a:cubicBezTo>
                  <a:pt x="32" y="46"/>
                  <a:pt x="28" y="42"/>
                  <a:pt x="24" y="42"/>
                </a:cubicBezTo>
                <a:close/>
                <a:moveTo>
                  <a:pt x="24" y="54"/>
                </a:moveTo>
                <a:cubicBezTo>
                  <a:pt x="22" y="54"/>
                  <a:pt x="20" y="52"/>
                  <a:pt x="20" y="50"/>
                </a:cubicBezTo>
                <a:cubicBezTo>
                  <a:pt x="20" y="48"/>
                  <a:pt x="22" y="46"/>
                  <a:pt x="24" y="46"/>
                </a:cubicBezTo>
                <a:cubicBezTo>
                  <a:pt x="26" y="46"/>
                  <a:pt x="28" y="48"/>
                  <a:pt x="28" y="50"/>
                </a:cubicBezTo>
                <a:cubicBezTo>
                  <a:pt x="28" y="52"/>
                  <a:pt x="26" y="54"/>
                  <a:pt x="24" y="54"/>
                </a:cubicBezTo>
                <a:close/>
                <a:moveTo>
                  <a:pt x="96" y="50"/>
                </a:moveTo>
                <a:cubicBezTo>
                  <a:pt x="96" y="50"/>
                  <a:pt x="96" y="50"/>
                  <a:pt x="96" y="50"/>
                </a:cubicBezTo>
                <a:cubicBezTo>
                  <a:pt x="96" y="51"/>
                  <a:pt x="96" y="51"/>
                  <a:pt x="95" y="52"/>
                </a:cubicBezTo>
                <a:cubicBezTo>
                  <a:pt x="79" y="67"/>
                  <a:pt x="79" y="67"/>
                  <a:pt x="79" y="67"/>
                </a:cubicBezTo>
                <a:cubicBezTo>
                  <a:pt x="79" y="68"/>
                  <a:pt x="79" y="68"/>
                  <a:pt x="78" y="68"/>
                </a:cubicBezTo>
                <a:cubicBezTo>
                  <a:pt x="77" y="68"/>
                  <a:pt x="77" y="68"/>
                  <a:pt x="77" y="67"/>
                </a:cubicBezTo>
                <a:cubicBezTo>
                  <a:pt x="76" y="67"/>
                  <a:pt x="76" y="65"/>
                  <a:pt x="77" y="65"/>
                </a:cubicBezTo>
                <a:cubicBezTo>
                  <a:pt x="89" y="52"/>
                  <a:pt x="89" y="52"/>
                  <a:pt x="89" y="52"/>
                </a:cubicBezTo>
                <a:cubicBezTo>
                  <a:pt x="48" y="52"/>
                  <a:pt x="48" y="52"/>
                  <a:pt x="48" y="52"/>
                </a:cubicBezTo>
                <a:cubicBezTo>
                  <a:pt x="47" y="52"/>
                  <a:pt x="46" y="51"/>
                  <a:pt x="46" y="50"/>
                </a:cubicBezTo>
                <a:cubicBezTo>
                  <a:pt x="46" y="49"/>
                  <a:pt x="47" y="48"/>
                  <a:pt x="48" y="48"/>
                </a:cubicBezTo>
                <a:cubicBezTo>
                  <a:pt x="89" y="48"/>
                  <a:pt x="89" y="48"/>
                  <a:pt x="89" y="48"/>
                </a:cubicBezTo>
                <a:cubicBezTo>
                  <a:pt x="77" y="35"/>
                  <a:pt x="77" y="35"/>
                  <a:pt x="77" y="35"/>
                </a:cubicBezTo>
                <a:cubicBezTo>
                  <a:pt x="76" y="35"/>
                  <a:pt x="76" y="33"/>
                  <a:pt x="77" y="33"/>
                </a:cubicBezTo>
                <a:cubicBezTo>
                  <a:pt x="77" y="32"/>
                  <a:pt x="79" y="32"/>
                  <a:pt x="79" y="33"/>
                </a:cubicBezTo>
                <a:cubicBezTo>
                  <a:pt x="95" y="49"/>
                  <a:pt x="95" y="49"/>
                  <a:pt x="95" y="49"/>
                </a:cubicBezTo>
                <a:cubicBezTo>
                  <a:pt x="96" y="49"/>
                  <a:pt x="96" y="49"/>
                  <a:pt x="96" y="5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n-AU" dirty="0"/>
          </a:p>
        </p:txBody>
      </p:sp>
      <p:sp>
        <p:nvSpPr>
          <p:cNvPr id="132" name="Rectangle 131">
            <a:extLst>
              <a:ext uri="{FF2B5EF4-FFF2-40B4-BE49-F238E27FC236}">
                <a16:creationId xmlns:a16="http://schemas.microsoft.com/office/drawing/2014/main" id="{9102D8A4-2F29-4474-A5C7-A95635AE98E9}"/>
              </a:ext>
            </a:extLst>
          </p:cNvPr>
          <p:cNvSpPr/>
          <p:nvPr/>
        </p:nvSpPr>
        <p:spPr>
          <a:xfrm>
            <a:off x="595768" y="1572449"/>
            <a:ext cx="3379063"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Integrale &amp; digitale omgeving</a:t>
            </a:r>
          </a:p>
        </p:txBody>
      </p:sp>
      <p:sp>
        <p:nvSpPr>
          <p:cNvPr id="133" name="Rectangle 132">
            <a:extLst>
              <a:ext uri="{FF2B5EF4-FFF2-40B4-BE49-F238E27FC236}">
                <a16:creationId xmlns:a16="http://schemas.microsoft.com/office/drawing/2014/main" id="{6449BDB9-6CC9-43E6-AD25-AAD3FB6D663D}"/>
              </a:ext>
            </a:extLst>
          </p:cNvPr>
          <p:cNvSpPr/>
          <p:nvPr/>
        </p:nvSpPr>
        <p:spPr>
          <a:xfrm>
            <a:off x="595768" y="2437123"/>
            <a:ext cx="3446462" cy="4486105"/>
          </a:xfrm>
          <a:prstGeom prst="rect">
            <a:avLst/>
          </a:prstGeom>
        </p:spPr>
        <p:txBody>
          <a:bodyPr wrap="square" lIns="0" tIns="0" rIns="0" bIns="0">
            <a:noAutofit/>
          </a:bodyPr>
          <a:lstStyle/>
          <a:p>
            <a:r>
              <a:rPr lang="nl-NL" sz="1200" dirty="0">
                <a:solidFill>
                  <a:prstClr val="black"/>
                </a:solidFill>
                <a:cs typeface="Arial" panose="020B0604020202020204" pitchFamily="34" charset="0"/>
              </a:rPr>
              <a:t>De </a:t>
            </a:r>
            <a:r>
              <a:rPr lang="nl-NL" sz="1200" dirty="0" smtClean="0">
                <a:solidFill>
                  <a:prstClr val="black"/>
                </a:solidFill>
                <a:cs typeface="Arial" panose="020B0604020202020204" pitchFamily="34" charset="0"/>
              </a:rPr>
              <a:t>burger </a:t>
            </a:r>
            <a:r>
              <a:rPr lang="nl-NL" sz="1200" dirty="0">
                <a:solidFill>
                  <a:prstClr val="black"/>
                </a:solidFill>
                <a:cs typeface="Arial" panose="020B0604020202020204" pitchFamily="34" charset="0"/>
              </a:rPr>
              <a:t>beschikt over een eigen digitale omgeving waarin het mogelijk is om </a:t>
            </a:r>
            <a:r>
              <a:rPr lang="nl-NL" sz="1200" dirty="0" smtClean="0">
                <a:solidFill>
                  <a:prstClr val="black"/>
                </a:solidFill>
                <a:cs typeface="Arial" panose="020B0604020202020204" pitchFamily="34" charset="0"/>
              </a:rPr>
              <a:t>de klantkenmerken te </a:t>
            </a:r>
            <a:r>
              <a:rPr lang="nl-NL" sz="1200" dirty="0">
                <a:solidFill>
                  <a:prstClr val="black"/>
                </a:solidFill>
                <a:cs typeface="Arial" panose="020B0604020202020204" pitchFamily="34" charset="0"/>
              </a:rPr>
              <a:t>vullen, </a:t>
            </a:r>
            <a:r>
              <a:rPr lang="nl-NL" sz="1200" dirty="0" smtClean="0">
                <a:solidFill>
                  <a:prstClr val="black"/>
                </a:solidFill>
                <a:cs typeface="Arial" panose="020B0604020202020204" pitchFamily="34" charset="0"/>
              </a:rPr>
              <a:t>instrumentarium </a:t>
            </a:r>
            <a:r>
              <a:rPr lang="nl-NL" sz="1200" dirty="0">
                <a:solidFill>
                  <a:prstClr val="black"/>
                </a:solidFill>
                <a:cs typeface="Arial" panose="020B0604020202020204" pitchFamily="34" charset="0"/>
              </a:rPr>
              <a:t>te gebruiken en voor het vinden en matchen van vacatures of arbeidsplaatsen. De professional voert verschillende acties uit in samenspraak met de </a:t>
            </a:r>
            <a:r>
              <a:rPr lang="nl-NL" sz="1200" dirty="0" smtClean="0">
                <a:solidFill>
                  <a:prstClr val="black"/>
                </a:solidFill>
                <a:cs typeface="Arial" panose="020B0604020202020204" pitchFamily="34" charset="0"/>
              </a:rPr>
              <a:t>burger </a:t>
            </a:r>
            <a:r>
              <a:rPr lang="nl-NL" sz="1200" dirty="0">
                <a:solidFill>
                  <a:prstClr val="black"/>
                </a:solidFill>
                <a:cs typeface="Arial" panose="020B0604020202020204" pitchFamily="34" charset="0"/>
              </a:rPr>
              <a:t>zoals </a:t>
            </a:r>
            <a:r>
              <a:rPr lang="nl-NL" sz="1200" dirty="0" smtClean="0">
                <a:solidFill>
                  <a:prstClr val="black"/>
                </a:solidFill>
                <a:cs typeface="Arial" panose="020B0604020202020204" pitchFamily="34" charset="0"/>
              </a:rPr>
              <a:t>de klantkenmerken </a:t>
            </a:r>
            <a:r>
              <a:rPr lang="nl-NL" sz="1200" dirty="0">
                <a:solidFill>
                  <a:prstClr val="black"/>
                </a:solidFill>
                <a:cs typeface="Arial" panose="020B0604020202020204" pitchFamily="34" charset="0"/>
              </a:rPr>
              <a:t>verder aanvullen en de verificatie van deze gegevens. Gedurende het proces worden de gegevens van de </a:t>
            </a:r>
            <a:r>
              <a:rPr lang="nl-NL" sz="1200" dirty="0" smtClean="0">
                <a:solidFill>
                  <a:prstClr val="black"/>
                </a:solidFill>
                <a:cs typeface="Arial" panose="020B0604020202020204" pitchFamily="34" charset="0"/>
              </a:rPr>
              <a:t>burger continu </a:t>
            </a:r>
            <a:r>
              <a:rPr lang="nl-NL" sz="1200" dirty="0">
                <a:solidFill>
                  <a:prstClr val="black"/>
                </a:solidFill>
                <a:cs typeface="Arial" panose="020B0604020202020204" pitchFamily="34" charset="0"/>
              </a:rPr>
              <a:t>toegevoegd en verder verrijkt. De digitale omgeving bevat gegevensvelden die benodigd zijn om te kunnen voldoen aan de wetgeving. Aanvullend moet het mogelijk zijn om gegevens te kunnen wijzigen en moet de omgeving en de bijbehorende informatievelden flexibel in te richten zijn naar de processen van de gemeente Amsterdam. De digitale omgeving bevat een zoekfunctie wat het mogelijk maakt gemakkelijk informatie op te kunnen zoeken. Indien gegevens worden aangepast in het systeem is het mogelijk om de </a:t>
            </a:r>
            <a:r>
              <a:rPr lang="nl-NL" sz="1200" dirty="0" smtClean="0">
                <a:solidFill>
                  <a:prstClr val="black"/>
                </a:solidFill>
                <a:cs typeface="Arial" panose="020B0604020202020204" pitchFamily="34" charset="0"/>
              </a:rPr>
              <a:t>burger </a:t>
            </a:r>
            <a:r>
              <a:rPr lang="nl-NL" sz="1200" dirty="0">
                <a:solidFill>
                  <a:prstClr val="black"/>
                </a:solidFill>
                <a:cs typeface="Arial" panose="020B0604020202020204" pitchFamily="34" charset="0"/>
              </a:rPr>
              <a:t>hier een notificatie van te kunnen sturen via het gewenste kanaal van de </a:t>
            </a:r>
            <a:r>
              <a:rPr lang="nl-NL" sz="1200" dirty="0" smtClean="0">
                <a:solidFill>
                  <a:prstClr val="black"/>
                </a:solidFill>
                <a:cs typeface="Arial" panose="020B0604020202020204" pitchFamily="34" charset="0"/>
              </a:rPr>
              <a:t>burger. </a:t>
            </a:r>
            <a:endParaRPr lang="nl-NL" sz="1200" dirty="0">
              <a:solidFill>
                <a:prstClr val="black"/>
              </a:solidFill>
              <a:cs typeface="Arial" panose="020B0604020202020204" pitchFamily="34" charset="0"/>
            </a:endParaRPr>
          </a:p>
        </p:txBody>
      </p:sp>
      <p:grpSp>
        <p:nvGrpSpPr>
          <p:cNvPr id="157" name="Group 12">
            <a:extLst>
              <a:ext uri="{FF2B5EF4-FFF2-40B4-BE49-F238E27FC236}">
                <a16:creationId xmlns:a16="http://schemas.microsoft.com/office/drawing/2014/main" id="{20E48EB5-B769-4389-90AD-AA009BBCBF9E}"/>
              </a:ext>
            </a:extLst>
          </p:cNvPr>
          <p:cNvGrpSpPr>
            <a:grpSpLocks noChangeAspect="1"/>
          </p:cNvGrpSpPr>
          <p:nvPr/>
        </p:nvGrpSpPr>
        <p:grpSpPr bwMode="auto">
          <a:xfrm>
            <a:off x="761544" y="1798887"/>
            <a:ext cx="541578" cy="429704"/>
            <a:chOff x="1367" y="483"/>
            <a:chExt cx="426" cy="338"/>
          </a:xfrm>
          <a:solidFill>
            <a:srgbClr val="FF0000"/>
          </a:solidFill>
        </p:grpSpPr>
        <p:sp>
          <p:nvSpPr>
            <p:cNvPr id="158" name="Freeform 13">
              <a:extLst>
                <a:ext uri="{FF2B5EF4-FFF2-40B4-BE49-F238E27FC236}">
                  <a16:creationId xmlns:a16="http://schemas.microsoft.com/office/drawing/2014/main" id="{4A72C35A-1144-48A2-8E30-A4D28B7765B3}"/>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9" name="Freeform 14">
              <a:extLst>
                <a:ext uri="{FF2B5EF4-FFF2-40B4-BE49-F238E27FC236}">
                  <a16:creationId xmlns:a16="http://schemas.microsoft.com/office/drawing/2014/main" id="{32990050-2569-4251-970E-7335DD7D092D}"/>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60" name="Freeform 15">
              <a:extLst>
                <a:ext uri="{FF2B5EF4-FFF2-40B4-BE49-F238E27FC236}">
                  <a16:creationId xmlns:a16="http://schemas.microsoft.com/office/drawing/2014/main" id="{CC32C4F0-D21E-4BD4-A72A-D98838F18109}"/>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61" name="Freeform 16">
              <a:extLst>
                <a:ext uri="{FF2B5EF4-FFF2-40B4-BE49-F238E27FC236}">
                  <a16:creationId xmlns:a16="http://schemas.microsoft.com/office/drawing/2014/main" id="{4D186C2D-2AE0-42BF-97EE-832B24125A2A}"/>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sp>
        <p:nvSpPr>
          <p:cNvPr id="53" name="Rectangle 52">
            <a:extLst>
              <a:ext uri="{FF2B5EF4-FFF2-40B4-BE49-F238E27FC236}">
                <a16:creationId xmlns:a16="http://schemas.microsoft.com/office/drawing/2014/main" id="{9308787E-8E12-4989-A5D7-0BB3EBF87055}"/>
              </a:ext>
            </a:extLst>
          </p:cNvPr>
          <p:cNvSpPr/>
          <p:nvPr/>
        </p:nvSpPr>
        <p:spPr>
          <a:xfrm>
            <a:off x="9472840" y="1561088"/>
            <a:ext cx="2468787"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lang="nl-NL" sz="1600" b="1" kern="0" dirty="0">
                <a:solidFill>
                  <a:srgbClr val="5A5A5A"/>
                </a:solidFill>
              </a:rPr>
              <a:t>Eén manier van inloggen</a:t>
            </a:r>
            <a:endParaRPr kumimoji="0" lang="en-US" sz="1600" b="1" i="0" u="none" strike="noStrike" kern="0" cap="none" spc="0" normalizeH="0" baseline="0" noProof="0" dirty="0">
              <a:ln>
                <a:noFill/>
              </a:ln>
              <a:solidFill>
                <a:srgbClr val="5A5A5A"/>
              </a:solidFill>
              <a:effectLst/>
              <a:uLnTx/>
              <a:uFillTx/>
            </a:endParaRPr>
          </a:p>
        </p:txBody>
      </p:sp>
      <p:sp>
        <p:nvSpPr>
          <p:cNvPr id="55" name="Rectangle 54">
            <a:extLst>
              <a:ext uri="{FF2B5EF4-FFF2-40B4-BE49-F238E27FC236}">
                <a16:creationId xmlns:a16="http://schemas.microsoft.com/office/drawing/2014/main" id="{B73F5BBE-FBCC-4007-9695-42DF67B78E9B}"/>
              </a:ext>
            </a:extLst>
          </p:cNvPr>
          <p:cNvSpPr/>
          <p:nvPr/>
        </p:nvSpPr>
        <p:spPr>
          <a:xfrm>
            <a:off x="9472841" y="2406608"/>
            <a:ext cx="2516657" cy="1107996"/>
          </a:xfrm>
          <a:prstGeom prst="rect">
            <a:avLst/>
          </a:prstGeom>
          <a:noFill/>
        </p:spPr>
        <p:txBody>
          <a:bodyPr wrap="square" lIns="0" tIns="0" rIns="0" bIns="0">
            <a:spAutoFit/>
          </a:bodyPr>
          <a:lstStyle/>
          <a:p>
            <a:pPr>
              <a:spcAft>
                <a:spcPts val="1200"/>
              </a:spcAft>
              <a:defRPr/>
            </a:pPr>
            <a:r>
              <a:rPr lang="nl-NL" sz="1200" dirty="0">
                <a:solidFill>
                  <a:srgbClr val="000000"/>
                </a:solidFill>
              </a:rPr>
              <a:t>Zowel </a:t>
            </a:r>
            <a:r>
              <a:rPr lang="nl-NL" sz="1200" dirty="0" smtClean="0">
                <a:solidFill>
                  <a:srgbClr val="000000"/>
                </a:solidFill>
              </a:rPr>
              <a:t>de burger </a:t>
            </a:r>
            <a:r>
              <a:rPr lang="nl-NL" sz="1200" dirty="0">
                <a:solidFill>
                  <a:srgbClr val="000000"/>
                </a:solidFill>
              </a:rPr>
              <a:t>als </a:t>
            </a:r>
            <a:r>
              <a:rPr lang="nl-NL" sz="1200" dirty="0" smtClean="0">
                <a:solidFill>
                  <a:srgbClr val="000000"/>
                </a:solidFill>
              </a:rPr>
              <a:t>professional hebben </a:t>
            </a:r>
            <a:r>
              <a:rPr lang="nl-NL" sz="1200" dirty="0">
                <a:solidFill>
                  <a:srgbClr val="000000"/>
                </a:solidFill>
              </a:rPr>
              <a:t>één manier van inloggen in de digitale </a:t>
            </a:r>
            <a:r>
              <a:rPr lang="nl-NL" sz="1200" dirty="0" smtClean="0"/>
              <a:t>omgeving, namelijk via het Digi</a:t>
            </a:r>
            <a:r>
              <a:rPr lang="nl-NL" sz="1200" dirty="0"/>
              <a:t>D</a:t>
            </a:r>
            <a:r>
              <a:rPr lang="nl-NL" sz="1200" dirty="0" smtClean="0"/>
              <a:t>. Deze manier van inloggen </a:t>
            </a:r>
            <a:r>
              <a:rPr lang="nl-NL" sz="1200" dirty="0" smtClean="0">
                <a:solidFill>
                  <a:srgbClr val="000000"/>
                </a:solidFill>
              </a:rPr>
              <a:t>sluit </a:t>
            </a:r>
            <a:r>
              <a:rPr lang="nl-NL" sz="1200" dirty="0">
                <a:solidFill>
                  <a:srgbClr val="000000"/>
                </a:solidFill>
              </a:rPr>
              <a:t>aan op de toegangstool van de gemeente Amsterdam.</a:t>
            </a:r>
            <a:endParaRPr lang="en-US" sz="1200" dirty="0">
              <a:solidFill>
                <a:srgbClr val="000000"/>
              </a:solidFill>
            </a:endParaRPr>
          </a:p>
        </p:txBody>
      </p:sp>
      <p:grpSp>
        <p:nvGrpSpPr>
          <p:cNvPr id="57" name="Group 83">
            <a:extLst>
              <a:ext uri="{FF2B5EF4-FFF2-40B4-BE49-F238E27FC236}">
                <a16:creationId xmlns:a16="http://schemas.microsoft.com/office/drawing/2014/main" id="{0CF488E8-A2AE-4A7B-948D-5351DA89C8D1}"/>
              </a:ext>
            </a:extLst>
          </p:cNvPr>
          <p:cNvGrpSpPr>
            <a:grpSpLocks noChangeAspect="1"/>
          </p:cNvGrpSpPr>
          <p:nvPr/>
        </p:nvGrpSpPr>
        <p:grpSpPr bwMode="auto">
          <a:xfrm>
            <a:off x="9700316" y="1676590"/>
            <a:ext cx="350806" cy="452832"/>
            <a:chOff x="362" y="1720"/>
            <a:chExt cx="408" cy="427"/>
          </a:xfrm>
          <a:solidFill>
            <a:srgbClr val="FF0000"/>
          </a:solidFill>
        </p:grpSpPr>
        <p:sp>
          <p:nvSpPr>
            <p:cNvPr id="60" name="Freeform 84">
              <a:extLst>
                <a:ext uri="{FF2B5EF4-FFF2-40B4-BE49-F238E27FC236}">
                  <a16:creationId xmlns:a16="http://schemas.microsoft.com/office/drawing/2014/main" id="{C1384D41-4E82-4DFD-9D41-568BC6CC9D71}"/>
                </a:ext>
              </a:extLst>
            </p:cNvPr>
            <p:cNvSpPr>
              <a:spLocks/>
            </p:cNvSpPr>
            <p:nvPr/>
          </p:nvSpPr>
          <p:spPr bwMode="auto">
            <a:xfrm>
              <a:off x="415" y="1862"/>
              <a:ext cx="302" cy="196"/>
            </a:xfrm>
            <a:custGeom>
              <a:avLst/>
              <a:gdLst>
                <a:gd name="T0" fmla="*/ 198 w 204"/>
                <a:gd name="T1" fmla="*/ 132 h 132"/>
                <a:gd name="T2" fmla="*/ 6 w 204"/>
                <a:gd name="T3" fmla="*/ 132 h 132"/>
                <a:gd name="T4" fmla="*/ 0 w 204"/>
                <a:gd name="T5" fmla="*/ 126 h 132"/>
                <a:gd name="T6" fmla="*/ 0 w 204"/>
                <a:gd name="T7" fmla="*/ 6 h 132"/>
                <a:gd name="T8" fmla="*/ 6 w 204"/>
                <a:gd name="T9" fmla="*/ 0 h 132"/>
                <a:gd name="T10" fmla="*/ 60 w 204"/>
                <a:gd name="T11" fmla="*/ 0 h 132"/>
                <a:gd name="T12" fmla="*/ 66 w 204"/>
                <a:gd name="T13" fmla="*/ 6 h 132"/>
                <a:gd name="T14" fmla="*/ 60 w 204"/>
                <a:gd name="T15" fmla="*/ 12 h 132"/>
                <a:gd name="T16" fmla="*/ 12 w 204"/>
                <a:gd name="T17" fmla="*/ 12 h 132"/>
                <a:gd name="T18" fmla="*/ 12 w 204"/>
                <a:gd name="T19" fmla="*/ 120 h 132"/>
                <a:gd name="T20" fmla="*/ 192 w 204"/>
                <a:gd name="T21" fmla="*/ 120 h 132"/>
                <a:gd name="T22" fmla="*/ 192 w 204"/>
                <a:gd name="T23" fmla="*/ 12 h 132"/>
                <a:gd name="T24" fmla="*/ 143 w 204"/>
                <a:gd name="T25" fmla="*/ 12 h 132"/>
                <a:gd name="T26" fmla="*/ 137 w 204"/>
                <a:gd name="T27" fmla="*/ 6 h 132"/>
                <a:gd name="T28" fmla="*/ 143 w 204"/>
                <a:gd name="T29" fmla="*/ 0 h 132"/>
                <a:gd name="T30" fmla="*/ 198 w 204"/>
                <a:gd name="T31" fmla="*/ 0 h 132"/>
                <a:gd name="T32" fmla="*/ 204 w 204"/>
                <a:gd name="T33" fmla="*/ 6 h 132"/>
                <a:gd name="T34" fmla="*/ 204 w 204"/>
                <a:gd name="T35" fmla="*/ 126 h 132"/>
                <a:gd name="T36" fmla="*/ 198 w 204"/>
                <a:gd name="T3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132">
                  <a:moveTo>
                    <a:pt x="198" y="132"/>
                  </a:moveTo>
                  <a:cubicBezTo>
                    <a:pt x="6" y="132"/>
                    <a:pt x="6" y="132"/>
                    <a:pt x="6" y="132"/>
                  </a:cubicBezTo>
                  <a:cubicBezTo>
                    <a:pt x="2" y="132"/>
                    <a:pt x="0" y="129"/>
                    <a:pt x="0" y="126"/>
                  </a:cubicBezTo>
                  <a:cubicBezTo>
                    <a:pt x="0" y="6"/>
                    <a:pt x="0" y="6"/>
                    <a:pt x="0" y="6"/>
                  </a:cubicBezTo>
                  <a:cubicBezTo>
                    <a:pt x="0" y="3"/>
                    <a:pt x="2" y="0"/>
                    <a:pt x="6" y="0"/>
                  </a:cubicBezTo>
                  <a:cubicBezTo>
                    <a:pt x="60" y="0"/>
                    <a:pt x="60" y="0"/>
                    <a:pt x="60" y="0"/>
                  </a:cubicBezTo>
                  <a:cubicBezTo>
                    <a:pt x="63" y="0"/>
                    <a:pt x="66" y="3"/>
                    <a:pt x="66" y="6"/>
                  </a:cubicBezTo>
                  <a:cubicBezTo>
                    <a:pt x="66" y="9"/>
                    <a:pt x="63" y="12"/>
                    <a:pt x="60" y="12"/>
                  </a:cubicBezTo>
                  <a:cubicBezTo>
                    <a:pt x="12" y="12"/>
                    <a:pt x="12" y="12"/>
                    <a:pt x="12" y="12"/>
                  </a:cubicBezTo>
                  <a:cubicBezTo>
                    <a:pt x="12" y="120"/>
                    <a:pt x="12" y="120"/>
                    <a:pt x="12" y="120"/>
                  </a:cubicBezTo>
                  <a:cubicBezTo>
                    <a:pt x="192" y="120"/>
                    <a:pt x="192" y="120"/>
                    <a:pt x="192" y="120"/>
                  </a:cubicBezTo>
                  <a:cubicBezTo>
                    <a:pt x="192" y="12"/>
                    <a:pt x="192" y="12"/>
                    <a:pt x="192" y="12"/>
                  </a:cubicBezTo>
                  <a:cubicBezTo>
                    <a:pt x="143" y="12"/>
                    <a:pt x="143" y="12"/>
                    <a:pt x="143" y="12"/>
                  </a:cubicBezTo>
                  <a:cubicBezTo>
                    <a:pt x="140" y="12"/>
                    <a:pt x="137" y="9"/>
                    <a:pt x="137" y="6"/>
                  </a:cubicBezTo>
                  <a:cubicBezTo>
                    <a:pt x="137" y="3"/>
                    <a:pt x="140" y="0"/>
                    <a:pt x="143" y="0"/>
                  </a:cubicBezTo>
                  <a:cubicBezTo>
                    <a:pt x="198" y="0"/>
                    <a:pt x="198" y="0"/>
                    <a:pt x="198" y="0"/>
                  </a:cubicBezTo>
                  <a:cubicBezTo>
                    <a:pt x="201" y="0"/>
                    <a:pt x="204" y="3"/>
                    <a:pt x="204" y="6"/>
                  </a:cubicBezTo>
                  <a:cubicBezTo>
                    <a:pt x="204" y="126"/>
                    <a:pt x="204" y="126"/>
                    <a:pt x="204" y="126"/>
                  </a:cubicBezTo>
                  <a:cubicBezTo>
                    <a:pt x="204" y="129"/>
                    <a:pt x="201" y="132"/>
                    <a:pt x="198"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7" name="Freeform 85">
              <a:extLst>
                <a:ext uri="{FF2B5EF4-FFF2-40B4-BE49-F238E27FC236}">
                  <a16:creationId xmlns:a16="http://schemas.microsoft.com/office/drawing/2014/main" id="{AE27723A-7B59-4A18-BC1B-E3EB10CE83FE}"/>
                </a:ext>
              </a:extLst>
            </p:cNvPr>
            <p:cNvSpPr>
              <a:spLocks/>
            </p:cNvSpPr>
            <p:nvPr/>
          </p:nvSpPr>
          <p:spPr bwMode="auto">
            <a:xfrm>
              <a:off x="619" y="1827"/>
              <a:ext cx="134" cy="266"/>
            </a:xfrm>
            <a:custGeom>
              <a:avLst/>
              <a:gdLst>
                <a:gd name="T0" fmla="*/ 84 w 90"/>
                <a:gd name="T1" fmla="*/ 180 h 180"/>
                <a:gd name="T2" fmla="*/ 78 w 90"/>
                <a:gd name="T3" fmla="*/ 174 h 180"/>
                <a:gd name="T4" fmla="*/ 78 w 90"/>
                <a:gd name="T5" fmla="*/ 24 h 180"/>
                <a:gd name="T6" fmla="*/ 66 w 90"/>
                <a:gd name="T7" fmla="*/ 12 h 180"/>
                <a:gd name="T8" fmla="*/ 6 w 90"/>
                <a:gd name="T9" fmla="*/ 12 h 180"/>
                <a:gd name="T10" fmla="*/ 0 w 90"/>
                <a:gd name="T11" fmla="*/ 6 h 180"/>
                <a:gd name="T12" fmla="*/ 6 w 90"/>
                <a:gd name="T13" fmla="*/ 0 h 180"/>
                <a:gd name="T14" fmla="*/ 66 w 90"/>
                <a:gd name="T15" fmla="*/ 0 h 180"/>
                <a:gd name="T16" fmla="*/ 90 w 90"/>
                <a:gd name="T17" fmla="*/ 24 h 180"/>
                <a:gd name="T18" fmla="*/ 90 w 90"/>
                <a:gd name="T19" fmla="*/ 174 h 180"/>
                <a:gd name="T20" fmla="*/ 84 w 90"/>
                <a:gd name="T21"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180">
                  <a:moveTo>
                    <a:pt x="84" y="180"/>
                  </a:moveTo>
                  <a:cubicBezTo>
                    <a:pt x="80" y="180"/>
                    <a:pt x="78" y="177"/>
                    <a:pt x="78" y="174"/>
                  </a:cubicBezTo>
                  <a:cubicBezTo>
                    <a:pt x="78" y="24"/>
                    <a:pt x="78" y="24"/>
                    <a:pt x="78" y="24"/>
                  </a:cubicBezTo>
                  <a:cubicBezTo>
                    <a:pt x="78" y="17"/>
                    <a:pt x="72" y="12"/>
                    <a:pt x="66" y="12"/>
                  </a:cubicBezTo>
                  <a:cubicBezTo>
                    <a:pt x="6" y="12"/>
                    <a:pt x="6" y="12"/>
                    <a:pt x="6" y="12"/>
                  </a:cubicBezTo>
                  <a:cubicBezTo>
                    <a:pt x="2" y="12"/>
                    <a:pt x="0" y="9"/>
                    <a:pt x="0" y="6"/>
                  </a:cubicBezTo>
                  <a:cubicBezTo>
                    <a:pt x="0" y="3"/>
                    <a:pt x="2" y="0"/>
                    <a:pt x="6" y="0"/>
                  </a:cubicBezTo>
                  <a:cubicBezTo>
                    <a:pt x="66" y="0"/>
                    <a:pt x="66" y="0"/>
                    <a:pt x="66" y="0"/>
                  </a:cubicBezTo>
                  <a:cubicBezTo>
                    <a:pt x="79" y="0"/>
                    <a:pt x="90" y="11"/>
                    <a:pt x="90" y="24"/>
                  </a:cubicBezTo>
                  <a:cubicBezTo>
                    <a:pt x="90" y="174"/>
                    <a:pt x="90" y="174"/>
                    <a:pt x="90" y="174"/>
                  </a:cubicBezTo>
                  <a:cubicBezTo>
                    <a:pt x="90" y="177"/>
                    <a:pt x="87" y="180"/>
                    <a:pt x="84" y="1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8" name="Freeform 86">
              <a:extLst>
                <a:ext uri="{FF2B5EF4-FFF2-40B4-BE49-F238E27FC236}">
                  <a16:creationId xmlns:a16="http://schemas.microsoft.com/office/drawing/2014/main" id="{D22D124D-8D64-4A7B-A8C3-C228398159C0}"/>
                </a:ext>
              </a:extLst>
            </p:cNvPr>
            <p:cNvSpPr>
              <a:spLocks/>
            </p:cNvSpPr>
            <p:nvPr/>
          </p:nvSpPr>
          <p:spPr bwMode="auto">
            <a:xfrm>
              <a:off x="380" y="1827"/>
              <a:ext cx="133" cy="266"/>
            </a:xfrm>
            <a:custGeom>
              <a:avLst/>
              <a:gdLst>
                <a:gd name="T0" fmla="*/ 6 w 90"/>
                <a:gd name="T1" fmla="*/ 180 h 180"/>
                <a:gd name="T2" fmla="*/ 0 w 90"/>
                <a:gd name="T3" fmla="*/ 174 h 180"/>
                <a:gd name="T4" fmla="*/ 0 w 90"/>
                <a:gd name="T5" fmla="*/ 24 h 180"/>
                <a:gd name="T6" fmla="*/ 24 w 90"/>
                <a:gd name="T7" fmla="*/ 0 h 180"/>
                <a:gd name="T8" fmla="*/ 84 w 90"/>
                <a:gd name="T9" fmla="*/ 0 h 180"/>
                <a:gd name="T10" fmla="*/ 90 w 90"/>
                <a:gd name="T11" fmla="*/ 6 h 180"/>
                <a:gd name="T12" fmla="*/ 84 w 90"/>
                <a:gd name="T13" fmla="*/ 12 h 180"/>
                <a:gd name="T14" fmla="*/ 24 w 90"/>
                <a:gd name="T15" fmla="*/ 12 h 180"/>
                <a:gd name="T16" fmla="*/ 12 w 90"/>
                <a:gd name="T17" fmla="*/ 24 h 180"/>
                <a:gd name="T18" fmla="*/ 12 w 90"/>
                <a:gd name="T19" fmla="*/ 174 h 180"/>
                <a:gd name="T20" fmla="*/ 6 w 90"/>
                <a:gd name="T21"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180">
                  <a:moveTo>
                    <a:pt x="6" y="180"/>
                  </a:moveTo>
                  <a:cubicBezTo>
                    <a:pt x="2" y="180"/>
                    <a:pt x="0" y="177"/>
                    <a:pt x="0" y="174"/>
                  </a:cubicBezTo>
                  <a:cubicBezTo>
                    <a:pt x="0" y="24"/>
                    <a:pt x="0" y="24"/>
                    <a:pt x="0" y="24"/>
                  </a:cubicBezTo>
                  <a:cubicBezTo>
                    <a:pt x="0" y="11"/>
                    <a:pt x="10" y="0"/>
                    <a:pt x="24" y="0"/>
                  </a:cubicBezTo>
                  <a:cubicBezTo>
                    <a:pt x="84" y="0"/>
                    <a:pt x="84" y="0"/>
                    <a:pt x="84" y="0"/>
                  </a:cubicBezTo>
                  <a:cubicBezTo>
                    <a:pt x="87" y="0"/>
                    <a:pt x="90" y="3"/>
                    <a:pt x="90" y="6"/>
                  </a:cubicBezTo>
                  <a:cubicBezTo>
                    <a:pt x="90" y="9"/>
                    <a:pt x="87" y="12"/>
                    <a:pt x="84" y="12"/>
                  </a:cubicBezTo>
                  <a:cubicBezTo>
                    <a:pt x="24" y="12"/>
                    <a:pt x="24" y="12"/>
                    <a:pt x="24" y="12"/>
                  </a:cubicBezTo>
                  <a:cubicBezTo>
                    <a:pt x="17" y="12"/>
                    <a:pt x="12" y="17"/>
                    <a:pt x="12" y="24"/>
                  </a:cubicBezTo>
                  <a:cubicBezTo>
                    <a:pt x="12" y="174"/>
                    <a:pt x="12" y="174"/>
                    <a:pt x="12" y="174"/>
                  </a:cubicBezTo>
                  <a:cubicBezTo>
                    <a:pt x="12" y="177"/>
                    <a:pt x="9" y="180"/>
                    <a:pt x="6" y="1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9" name="Freeform 87">
              <a:extLst>
                <a:ext uri="{FF2B5EF4-FFF2-40B4-BE49-F238E27FC236}">
                  <a16:creationId xmlns:a16="http://schemas.microsoft.com/office/drawing/2014/main" id="{CCE4B688-3F2F-4336-9AC7-91F3DD908715}"/>
                </a:ext>
              </a:extLst>
            </p:cNvPr>
            <p:cNvSpPr>
              <a:spLocks noEditPoints="1"/>
            </p:cNvSpPr>
            <p:nvPr/>
          </p:nvSpPr>
          <p:spPr bwMode="auto">
            <a:xfrm>
              <a:off x="362" y="2076"/>
              <a:ext cx="408" cy="71"/>
            </a:xfrm>
            <a:custGeom>
              <a:avLst/>
              <a:gdLst>
                <a:gd name="T0" fmla="*/ 258 w 276"/>
                <a:gd name="T1" fmla="*/ 48 h 48"/>
                <a:gd name="T2" fmla="*/ 18 w 276"/>
                <a:gd name="T3" fmla="*/ 48 h 48"/>
                <a:gd name="T4" fmla="*/ 0 w 276"/>
                <a:gd name="T5" fmla="*/ 30 h 48"/>
                <a:gd name="T6" fmla="*/ 0 w 276"/>
                <a:gd name="T7" fmla="*/ 6 h 48"/>
                <a:gd name="T8" fmla="*/ 6 w 276"/>
                <a:gd name="T9" fmla="*/ 0 h 48"/>
                <a:gd name="T10" fmla="*/ 114 w 276"/>
                <a:gd name="T11" fmla="*/ 0 h 48"/>
                <a:gd name="T12" fmla="*/ 120 w 276"/>
                <a:gd name="T13" fmla="*/ 6 h 48"/>
                <a:gd name="T14" fmla="*/ 120 w 276"/>
                <a:gd name="T15" fmla="*/ 12 h 48"/>
                <a:gd name="T16" fmla="*/ 156 w 276"/>
                <a:gd name="T17" fmla="*/ 12 h 48"/>
                <a:gd name="T18" fmla="*/ 156 w 276"/>
                <a:gd name="T19" fmla="*/ 6 h 48"/>
                <a:gd name="T20" fmla="*/ 162 w 276"/>
                <a:gd name="T21" fmla="*/ 0 h 48"/>
                <a:gd name="T22" fmla="*/ 270 w 276"/>
                <a:gd name="T23" fmla="*/ 0 h 48"/>
                <a:gd name="T24" fmla="*/ 276 w 276"/>
                <a:gd name="T25" fmla="*/ 6 h 48"/>
                <a:gd name="T26" fmla="*/ 276 w 276"/>
                <a:gd name="T27" fmla="*/ 30 h 48"/>
                <a:gd name="T28" fmla="*/ 258 w 276"/>
                <a:gd name="T29" fmla="*/ 48 h 48"/>
                <a:gd name="T30" fmla="*/ 12 w 276"/>
                <a:gd name="T31" fmla="*/ 12 h 48"/>
                <a:gd name="T32" fmla="*/ 12 w 276"/>
                <a:gd name="T33" fmla="*/ 30 h 48"/>
                <a:gd name="T34" fmla="*/ 18 w 276"/>
                <a:gd name="T35" fmla="*/ 36 h 48"/>
                <a:gd name="T36" fmla="*/ 258 w 276"/>
                <a:gd name="T37" fmla="*/ 36 h 48"/>
                <a:gd name="T38" fmla="*/ 264 w 276"/>
                <a:gd name="T39" fmla="*/ 30 h 48"/>
                <a:gd name="T40" fmla="*/ 264 w 276"/>
                <a:gd name="T41" fmla="*/ 12 h 48"/>
                <a:gd name="T42" fmla="*/ 168 w 276"/>
                <a:gd name="T43" fmla="*/ 12 h 48"/>
                <a:gd name="T44" fmla="*/ 168 w 276"/>
                <a:gd name="T45" fmla="*/ 18 h 48"/>
                <a:gd name="T46" fmla="*/ 162 w 276"/>
                <a:gd name="T47" fmla="*/ 24 h 48"/>
                <a:gd name="T48" fmla="*/ 114 w 276"/>
                <a:gd name="T49" fmla="*/ 24 h 48"/>
                <a:gd name="T50" fmla="*/ 108 w 276"/>
                <a:gd name="T51" fmla="*/ 18 h 48"/>
                <a:gd name="T52" fmla="*/ 108 w 276"/>
                <a:gd name="T53" fmla="*/ 12 h 48"/>
                <a:gd name="T54" fmla="*/ 12 w 276"/>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6" h="48">
                  <a:moveTo>
                    <a:pt x="258" y="48"/>
                  </a:moveTo>
                  <a:cubicBezTo>
                    <a:pt x="18" y="48"/>
                    <a:pt x="18" y="48"/>
                    <a:pt x="18" y="48"/>
                  </a:cubicBezTo>
                  <a:cubicBezTo>
                    <a:pt x="8" y="48"/>
                    <a:pt x="0" y="40"/>
                    <a:pt x="0" y="30"/>
                  </a:cubicBezTo>
                  <a:cubicBezTo>
                    <a:pt x="0" y="6"/>
                    <a:pt x="0" y="6"/>
                    <a:pt x="0" y="6"/>
                  </a:cubicBezTo>
                  <a:cubicBezTo>
                    <a:pt x="0" y="3"/>
                    <a:pt x="2" y="0"/>
                    <a:pt x="6" y="0"/>
                  </a:cubicBezTo>
                  <a:cubicBezTo>
                    <a:pt x="114" y="0"/>
                    <a:pt x="114" y="0"/>
                    <a:pt x="114" y="0"/>
                  </a:cubicBezTo>
                  <a:cubicBezTo>
                    <a:pt x="117" y="0"/>
                    <a:pt x="120" y="3"/>
                    <a:pt x="120" y="6"/>
                  </a:cubicBezTo>
                  <a:cubicBezTo>
                    <a:pt x="120" y="12"/>
                    <a:pt x="120" y="12"/>
                    <a:pt x="120" y="12"/>
                  </a:cubicBezTo>
                  <a:cubicBezTo>
                    <a:pt x="156" y="12"/>
                    <a:pt x="156" y="12"/>
                    <a:pt x="156" y="12"/>
                  </a:cubicBezTo>
                  <a:cubicBezTo>
                    <a:pt x="156" y="6"/>
                    <a:pt x="156" y="6"/>
                    <a:pt x="156" y="6"/>
                  </a:cubicBezTo>
                  <a:cubicBezTo>
                    <a:pt x="156" y="3"/>
                    <a:pt x="158" y="0"/>
                    <a:pt x="162" y="0"/>
                  </a:cubicBezTo>
                  <a:cubicBezTo>
                    <a:pt x="270" y="0"/>
                    <a:pt x="270" y="0"/>
                    <a:pt x="270" y="0"/>
                  </a:cubicBezTo>
                  <a:cubicBezTo>
                    <a:pt x="273" y="0"/>
                    <a:pt x="276" y="3"/>
                    <a:pt x="276" y="6"/>
                  </a:cubicBezTo>
                  <a:cubicBezTo>
                    <a:pt x="276" y="30"/>
                    <a:pt x="276" y="30"/>
                    <a:pt x="276" y="30"/>
                  </a:cubicBezTo>
                  <a:cubicBezTo>
                    <a:pt x="276" y="40"/>
                    <a:pt x="268" y="48"/>
                    <a:pt x="258" y="48"/>
                  </a:cubicBezTo>
                  <a:close/>
                  <a:moveTo>
                    <a:pt x="12" y="12"/>
                  </a:moveTo>
                  <a:cubicBezTo>
                    <a:pt x="12" y="30"/>
                    <a:pt x="12" y="30"/>
                    <a:pt x="12" y="30"/>
                  </a:cubicBezTo>
                  <a:cubicBezTo>
                    <a:pt x="12" y="33"/>
                    <a:pt x="14" y="36"/>
                    <a:pt x="18" y="36"/>
                  </a:cubicBezTo>
                  <a:cubicBezTo>
                    <a:pt x="258" y="36"/>
                    <a:pt x="258" y="36"/>
                    <a:pt x="258" y="36"/>
                  </a:cubicBezTo>
                  <a:cubicBezTo>
                    <a:pt x="261" y="36"/>
                    <a:pt x="264" y="33"/>
                    <a:pt x="264" y="30"/>
                  </a:cubicBezTo>
                  <a:cubicBezTo>
                    <a:pt x="264" y="12"/>
                    <a:pt x="264" y="12"/>
                    <a:pt x="264" y="12"/>
                  </a:cubicBezTo>
                  <a:cubicBezTo>
                    <a:pt x="168" y="12"/>
                    <a:pt x="168" y="12"/>
                    <a:pt x="168" y="12"/>
                  </a:cubicBezTo>
                  <a:cubicBezTo>
                    <a:pt x="168" y="18"/>
                    <a:pt x="168" y="18"/>
                    <a:pt x="168" y="18"/>
                  </a:cubicBezTo>
                  <a:cubicBezTo>
                    <a:pt x="168" y="21"/>
                    <a:pt x="165" y="24"/>
                    <a:pt x="162" y="24"/>
                  </a:cubicBezTo>
                  <a:cubicBezTo>
                    <a:pt x="114" y="24"/>
                    <a:pt x="114" y="24"/>
                    <a:pt x="114" y="24"/>
                  </a:cubicBezTo>
                  <a:cubicBezTo>
                    <a:pt x="110"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0" name="Freeform 88">
              <a:extLst>
                <a:ext uri="{FF2B5EF4-FFF2-40B4-BE49-F238E27FC236}">
                  <a16:creationId xmlns:a16="http://schemas.microsoft.com/office/drawing/2014/main" id="{EEAA6C71-63E2-4E5F-9F66-910FAC1E2B3A}"/>
                </a:ext>
              </a:extLst>
            </p:cNvPr>
            <p:cNvSpPr>
              <a:spLocks/>
            </p:cNvSpPr>
            <p:nvPr/>
          </p:nvSpPr>
          <p:spPr bwMode="auto">
            <a:xfrm>
              <a:off x="557" y="1720"/>
              <a:ext cx="18" cy="276"/>
            </a:xfrm>
            <a:custGeom>
              <a:avLst/>
              <a:gdLst>
                <a:gd name="T0" fmla="*/ 6 w 12"/>
                <a:gd name="T1" fmla="*/ 186 h 186"/>
                <a:gd name="T2" fmla="*/ 0 w 12"/>
                <a:gd name="T3" fmla="*/ 180 h 186"/>
                <a:gd name="T4" fmla="*/ 0 w 12"/>
                <a:gd name="T5" fmla="*/ 6 h 186"/>
                <a:gd name="T6" fmla="*/ 6 w 12"/>
                <a:gd name="T7" fmla="*/ 0 h 186"/>
                <a:gd name="T8" fmla="*/ 12 w 12"/>
                <a:gd name="T9" fmla="*/ 6 h 186"/>
                <a:gd name="T10" fmla="*/ 12 w 12"/>
                <a:gd name="T11" fmla="*/ 180 h 186"/>
                <a:gd name="T12" fmla="*/ 6 w 12"/>
                <a:gd name="T13" fmla="*/ 186 h 186"/>
              </a:gdLst>
              <a:ahLst/>
              <a:cxnLst>
                <a:cxn ang="0">
                  <a:pos x="T0" y="T1"/>
                </a:cxn>
                <a:cxn ang="0">
                  <a:pos x="T2" y="T3"/>
                </a:cxn>
                <a:cxn ang="0">
                  <a:pos x="T4" y="T5"/>
                </a:cxn>
                <a:cxn ang="0">
                  <a:pos x="T6" y="T7"/>
                </a:cxn>
                <a:cxn ang="0">
                  <a:pos x="T8" y="T9"/>
                </a:cxn>
                <a:cxn ang="0">
                  <a:pos x="T10" y="T11"/>
                </a:cxn>
                <a:cxn ang="0">
                  <a:pos x="T12" y="T13"/>
                </a:cxn>
              </a:cxnLst>
              <a:rect l="0" t="0" r="r" b="b"/>
              <a:pathLst>
                <a:path w="12" h="186">
                  <a:moveTo>
                    <a:pt x="6" y="186"/>
                  </a:moveTo>
                  <a:cubicBezTo>
                    <a:pt x="2" y="186"/>
                    <a:pt x="0" y="183"/>
                    <a:pt x="0" y="180"/>
                  </a:cubicBezTo>
                  <a:cubicBezTo>
                    <a:pt x="0" y="6"/>
                    <a:pt x="0" y="6"/>
                    <a:pt x="0" y="6"/>
                  </a:cubicBezTo>
                  <a:cubicBezTo>
                    <a:pt x="0" y="3"/>
                    <a:pt x="2" y="0"/>
                    <a:pt x="6" y="0"/>
                  </a:cubicBezTo>
                  <a:cubicBezTo>
                    <a:pt x="9" y="0"/>
                    <a:pt x="12" y="3"/>
                    <a:pt x="12" y="6"/>
                  </a:cubicBezTo>
                  <a:cubicBezTo>
                    <a:pt x="12" y="180"/>
                    <a:pt x="12" y="180"/>
                    <a:pt x="12" y="180"/>
                  </a:cubicBezTo>
                  <a:cubicBezTo>
                    <a:pt x="12" y="183"/>
                    <a:pt x="9" y="186"/>
                    <a:pt x="6" y="1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1" name="Freeform 89">
              <a:extLst>
                <a:ext uri="{FF2B5EF4-FFF2-40B4-BE49-F238E27FC236}">
                  <a16:creationId xmlns:a16="http://schemas.microsoft.com/office/drawing/2014/main" id="{7DBC028B-3FE4-45BB-8FAF-A294D23AD441}"/>
                </a:ext>
              </a:extLst>
            </p:cNvPr>
            <p:cNvSpPr>
              <a:spLocks/>
            </p:cNvSpPr>
            <p:nvPr/>
          </p:nvSpPr>
          <p:spPr bwMode="auto">
            <a:xfrm>
              <a:off x="485" y="1905"/>
              <a:ext cx="161" cy="91"/>
            </a:xfrm>
            <a:custGeom>
              <a:avLst/>
              <a:gdLst>
                <a:gd name="T0" fmla="*/ 55 w 109"/>
                <a:gd name="T1" fmla="*/ 61 h 61"/>
                <a:gd name="T2" fmla="*/ 50 w 109"/>
                <a:gd name="T3" fmla="*/ 59 h 61"/>
                <a:gd name="T4" fmla="*/ 2 w 109"/>
                <a:gd name="T5" fmla="*/ 11 h 61"/>
                <a:gd name="T6" fmla="*/ 2 w 109"/>
                <a:gd name="T7" fmla="*/ 3 h 61"/>
                <a:gd name="T8" fmla="*/ 11 w 109"/>
                <a:gd name="T9" fmla="*/ 3 h 61"/>
                <a:gd name="T10" fmla="*/ 55 w 109"/>
                <a:gd name="T11" fmla="*/ 47 h 61"/>
                <a:gd name="T12" fmla="*/ 98 w 109"/>
                <a:gd name="T13" fmla="*/ 3 h 61"/>
                <a:gd name="T14" fmla="*/ 107 w 109"/>
                <a:gd name="T15" fmla="*/ 3 h 61"/>
                <a:gd name="T16" fmla="*/ 107 w 109"/>
                <a:gd name="T17" fmla="*/ 11 h 61"/>
                <a:gd name="T18" fmla="*/ 59 w 109"/>
                <a:gd name="T19" fmla="*/ 59 h 61"/>
                <a:gd name="T20" fmla="*/ 55 w 109"/>
                <a:gd name="T2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61">
                  <a:moveTo>
                    <a:pt x="55" y="61"/>
                  </a:moveTo>
                  <a:cubicBezTo>
                    <a:pt x="53" y="61"/>
                    <a:pt x="52" y="60"/>
                    <a:pt x="50" y="59"/>
                  </a:cubicBezTo>
                  <a:cubicBezTo>
                    <a:pt x="2" y="11"/>
                    <a:pt x="2" y="11"/>
                    <a:pt x="2" y="11"/>
                  </a:cubicBezTo>
                  <a:cubicBezTo>
                    <a:pt x="0" y="9"/>
                    <a:pt x="0" y="5"/>
                    <a:pt x="2" y="3"/>
                  </a:cubicBezTo>
                  <a:cubicBezTo>
                    <a:pt x="5" y="0"/>
                    <a:pt x="9" y="0"/>
                    <a:pt x="11" y="3"/>
                  </a:cubicBezTo>
                  <a:cubicBezTo>
                    <a:pt x="55" y="47"/>
                    <a:pt x="55" y="47"/>
                    <a:pt x="55" y="47"/>
                  </a:cubicBezTo>
                  <a:cubicBezTo>
                    <a:pt x="98" y="3"/>
                    <a:pt x="98" y="3"/>
                    <a:pt x="98" y="3"/>
                  </a:cubicBezTo>
                  <a:cubicBezTo>
                    <a:pt x="101" y="0"/>
                    <a:pt x="105" y="0"/>
                    <a:pt x="107" y="3"/>
                  </a:cubicBezTo>
                  <a:cubicBezTo>
                    <a:pt x="109" y="5"/>
                    <a:pt x="109" y="9"/>
                    <a:pt x="107" y="11"/>
                  </a:cubicBezTo>
                  <a:cubicBezTo>
                    <a:pt x="59" y="59"/>
                    <a:pt x="59" y="59"/>
                    <a:pt x="59" y="59"/>
                  </a:cubicBezTo>
                  <a:cubicBezTo>
                    <a:pt x="58" y="60"/>
                    <a:pt x="56" y="61"/>
                    <a:pt x="55"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82" name="Rectangle 81">
            <a:extLst>
              <a:ext uri="{FF2B5EF4-FFF2-40B4-BE49-F238E27FC236}">
                <a16:creationId xmlns:a16="http://schemas.microsoft.com/office/drawing/2014/main" id="{6E234696-FEB5-4EB0-9D90-D91D1585D3B0}"/>
              </a:ext>
            </a:extLst>
          </p:cNvPr>
          <p:cNvSpPr/>
          <p:nvPr/>
        </p:nvSpPr>
        <p:spPr>
          <a:xfrm>
            <a:off x="9440929" y="3788073"/>
            <a:ext cx="2468787"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lang="nl-NL" sz="1600" b="1" kern="0" dirty="0" smtClean="0">
                <a:solidFill>
                  <a:srgbClr val="5A5A5A"/>
                </a:solidFill>
              </a:rPr>
              <a:t>Burger </a:t>
            </a:r>
            <a:r>
              <a:rPr lang="nl-NL" sz="1600" b="1" kern="0" dirty="0">
                <a:solidFill>
                  <a:srgbClr val="5A5A5A"/>
                </a:solidFill>
              </a:rPr>
              <a:t>maakt keuze voor kanaal</a:t>
            </a:r>
            <a:endParaRPr kumimoji="0" lang="en-US" sz="1600" b="1" i="0" u="none" strike="noStrike" kern="0" cap="none" spc="0" normalizeH="0" baseline="0" noProof="0" dirty="0">
              <a:ln>
                <a:noFill/>
              </a:ln>
              <a:solidFill>
                <a:srgbClr val="5A5A5A"/>
              </a:solidFill>
              <a:effectLst/>
              <a:uLnTx/>
              <a:uFillTx/>
            </a:endParaRPr>
          </a:p>
        </p:txBody>
      </p:sp>
      <p:sp>
        <p:nvSpPr>
          <p:cNvPr id="83" name="Rectangle 82">
            <a:extLst>
              <a:ext uri="{FF2B5EF4-FFF2-40B4-BE49-F238E27FC236}">
                <a16:creationId xmlns:a16="http://schemas.microsoft.com/office/drawing/2014/main" id="{A9250BCC-C58E-47D9-8AF8-CB6470ACDEA5}"/>
              </a:ext>
            </a:extLst>
          </p:cNvPr>
          <p:cNvSpPr/>
          <p:nvPr/>
        </p:nvSpPr>
        <p:spPr>
          <a:xfrm>
            <a:off x="9440930" y="4649635"/>
            <a:ext cx="2548568" cy="2031325"/>
          </a:xfrm>
          <a:prstGeom prst="rect">
            <a:avLst/>
          </a:prstGeom>
          <a:noFill/>
        </p:spPr>
        <p:txBody>
          <a:bodyPr wrap="square" lIns="0" tIns="0" rIns="0" bIns="0">
            <a:spAutoFit/>
          </a:bodyPr>
          <a:lstStyle/>
          <a:p>
            <a:pPr>
              <a:spcAft>
                <a:spcPts val="1200"/>
              </a:spcAft>
              <a:defRPr/>
            </a:pPr>
            <a:r>
              <a:rPr lang="nl-NL" sz="1200" dirty="0">
                <a:solidFill>
                  <a:srgbClr val="000000"/>
                </a:solidFill>
              </a:rPr>
              <a:t>De </a:t>
            </a:r>
            <a:r>
              <a:rPr lang="nl-NL" sz="1200" dirty="0" smtClean="0">
                <a:solidFill>
                  <a:srgbClr val="000000"/>
                </a:solidFill>
              </a:rPr>
              <a:t>burger </a:t>
            </a:r>
            <a:r>
              <a:rPr lang="nl-NL" sz="1200" dirty="0">
                <a:solidFill>
                  <a:srgbClr val="000000"/>
                </a:solidFill>
              </a:rPr>
              <a:t>geeft aan via welk kanaal hij of zij in contact wil staan met de gemeente Amsterdam en hoe hij of zij notificaties wil ontvangen indien informatie is toegevoegd, is gewijzigd of er een bericht klaar staat</a:t>
            </a:r>
            <a:r>
              <a:rPr lang="nl-NL" sz="1200" dirty="0" smtClean="0">
                <a:solidFill>
                  <a:srgbClr val="000000"/>
                </a:solidFill>
              </a:rPr>
              <a:t>. Tevens is er de mogelijkheid vragen via een chatbot te stellen waarbij de burger direct een antwoord ontvangt. Voor complexe vragen wordt de burger doorverwezen naar een medewerker.</a:t>
            </a:r>
            <a:endParaRPr lang="en-US" sz="1200" dirty="0">
              <a:solidFill>
                <a:srgbClr val="000000"/>
              </a:solidFill>
            </a:endParaRPr>
          </a:p>
        </p:txBody>
      </p:sp>
      <p:grpSp>
        <p:nvGrpSpPr>
          <p:cNvPr id="91" name="Group 13">
            <a:extLst>
              <a:ext uri="{FF2B5EF4-FFF2-40B4-BE49-F238E27FC236}">
                <a16:creationId xmlns:a16="http://schemas.microsoft.com/office/drawing/2014/main" id="{22BE744C-690A-45EF-86BF-7013130E2C3D}"/>
              </a:ext>
            </a:extLst>
          </p:cNvPr>
          <p:cNvGrpSpPr>
            <a:grpSpLocks noChangeAspect="1"/>
          </p:cNvGrpSpPr>
          <p:nvPr/>
        </p:nvGrpSpPr>
        <p:grpSpPr bwMode="auto">
          <a:xfrm>
            <a:off x="9621844" y="3918799"/>
            <a:ext cx="506890" cy="508082"/>
            <a:chOff x="1355" y="440"/>
            <a:chExt cx="426" cy="427"/>
          </a:xfrm>
          <a:solidFill>
            <a:srgbClr val="FF0000"/>
          </a:solidFill>
        </p:grpSpPr>
        <p:sp>
          <p:nvSpPr>
            <p:cNvPr id="92" name="Freeform 14">
              <a:extLst>
                <a:ext uri="{FF2B5EF4-FFF2-40B4-BE49-F238E27FC236}">
                  <a16:creationId xmlns:a16="http://schemas.microsoft.com/office/drawing/2014/main" id="{49907C71-DA99-49ED-84F5-77B8564F50AD}"/>
                </a:ext>
              </a:extLst>
            </p:cNvPr>
            <p:cNvSpPr>
              <a:spLocks/>
            </p:cNvSpPr>
            <p:nvPr/>
          </p:nvSpPr>
          <p:spPr bwMode="auto">
            <a:xfrm>
              <a:off x="1355" y="440"/>
              <a:ext cx="391" cy="356"/>
            </a:xfrm>
            <a:custGeom>
              <a:avLst/>
              <a:gdLst>
                <a:gd name="T0" fmla="*/ 18 w 264"/>
                <a:gd name="T1" fmla="*/ 240 h 240"/>
                <a:gd name="T2" fmla="*/ 14 w 264"/>
                <a:gd name="T3" fmla="*/ 238 h 240"/>
                <a:gd name="T4" fmla="*/ 13 w 264"/>
                <a:gd name="T5" fmla="*/ 231 h 240"/>
                <a:gd name="T6" fmla="*/ 35 w 264"/>
                <a:gd name="T7" fmla="*/ 182 h 240"/>
                <a:gd name="T8" fmla="*/ 0 w 264"/>
                <a:gd name="T9" fmla="*/ 108 h 240"/>
                <a:gd name="T10" fmla="*/ 131 w 264"/>
                <a:gd name="T11" fmla="*/ 0 h 240"/>
                <a:gd name="T12" fmla="*/ 264 w 264"/>
                <a:gd name="T13" fmla="*/ 108 h 240"/>
                <a:gd name="T14" fmla="*/ 263 w 264"/>
                <a:gd name="T15" fmla="*/ 121 h 240"/>
                <a:gd name="T16" fmla="*/ 251 w 264"/>
                <a:gd name="T17" fmla="*/ 119 h 240"/>
                <a:gd name="T18" fmla="*/ 252 w 264"/>
                <a:gd name="T19" fmla="*/ 108 h 240"/>
                <a:gd name="T20" fmla="*/ 131 w 264"/>
                <a:gd name="T21" fmla="*/ 12 h 240"/>
                <a:gd name="T22" fmla="*/ 12 w 264"/>
                <a:gd name="T23" fmla="*/ 108 h 240"/>
                <a:gd name="T24" fmla="*/ 46 w 264"/>
                <a:gd name="T25" fmla="*/ 175 h 240"/>
                <a:gd name="T26" fmla="*/ 48 w 264"/>
                <a:gd name="T27" fmla="*/ 182 h 240"/>
                <a:gd name="T28" fmla="*/ 30 w 264"/>
                <a:gd name="T29" fmla="*/ 222 h 240"/>
                <a:gd name="T30" fmla="*/ 82 w 264"/>
                <a:gd name="T31" fmla="*/ 198 h 240"/>
                <a:gd name="T32" fmla="*/ 86 w 264"/>
                <a:gd name="T33" fmla="*/ 198 h 240"/>
                <a:gd name="T34" fmla="*/ 115 w 264"/>
                <a:gd name="T35" fmla="*/ 203 h 240"/>
                <a:gd name="T36" fmla="*/ 114 w 264"/>
                <a:gd name="T37" fmla="*/ 215 h 240"/>
                <a:gd name="T38" fmla="*/ 85 w 264"/>
                <a:gd name="T39" fmla="*/ 210 h 240"/>
                <a:gd name="T40" fmla="*/ 21 w 264"/>
                <a:gd name="T41" fmla="*/ 239 h 240"/>
                <a:gd name="T42" fmla="*/ 18 w 264"/>
                <a:gd name="T43"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4" h="240">
                  <a:moveTo>
                    <a:pt x="18" y="240"/>
                  </a:moveTo>
                  <a:cubicBezTo>
                    <a:pt x="17" y="240"/>
                    <a:pt x="15" y="239"/>
                    <a:pt x="14" y="238"/>
                  </a:cubicBezTo>
                  <a:cubicBezTo>
                    <a:pt x="12" y="236"/>
                    <a:pt x="12" y="234"/>
                    <a:pt x="13" y="231"/>
                  </a:cubicBezTo>
                  <a:cubicBezTo>
                    <a:pt x="35" y="182"/>
                    <a:pt x="35" y="182"/>
                    <a:pt x="35" y="182"/>
                  </a:cubicBezTo>
                  <a:cubicBezTo>
                    <a:pt x="12" y="162"/>
                    <a:pt x="0" y="137"/>
                    <a:pt x="0" y="108"/>
                  </a:cubicBezTo>
                  <a:cubicBezTo>
                    <a:pt x="0" y="48"/>
                    <a:pt x="59" y="0"/>
                    <a:pt x="131" y="0"/>
                  </a:cubicBezTo>
                  <a:cubicBezTo>
                    <a:pt x="205" y="0"/>
                    <a:pt x="264" y="48"/>
                    <a:pt x="264" y="108"/>
                  </a:cubicBezTo>
                  <a:cubicBezTo>
                    <a:pt x="264" y="112"/>
                    <a:pt x="264" y="117"/>
                    <a:pt x="263" y="121"/>
                  </a:cubicBezTo>
                  <a:cubicBezTo>
                    <a:pt x="251" y="119"/>
                    <a:pt x="251" y="119"/>
                    <a:pt x="251" y="119"/>
                  </a:cubicBezTo>
                  <a:cubicBezTo>
                    <a:pt x="252" y="115"/>
                    <a:pt x="252" y="112"/>
                    <a:pt x="252" y="108"/>
                  </a:cubicBezTo>
                  <a:cubicBezTo>
                    <a:pt x="252" y="55"/>
                    <a:pt x="198" y="12"/>
                    <a:pt x="131" y="12"/>
                  </a:cubicBezTo>
                  <a:cubicBezTo>
                    <a:pt x="66" y="12"/>
                    <a:pt x="12" y="55"/>
                    <a:pt x="12" y="108"/>
                  </a:cubicBezTo>
                  <a:cubicBezTo>
                    <a:pt x="12" y="134"/>
                    <a:pt x="24" y="157"/>
                    <a:pt x="46" y="175"/>
                  </a:cubicBezTo>
                  <a:cubicBezTo>
                    <a:pt x="48" y="177"/>
                    <a:pt x="49" y="180"/>
                    <a:pt x="48" y="182"/>
                  </a:cubicBezTo>
                  <a:cubicBezTo>
                    <a:pt x="30" y="222"/>
                    <a:pt x="30" y="222"/>
                    <a:pt x="30" y="222"/>
                  </a:cubicBezTo>
                  <a:cubicBezTo>
                    <a:pt x="82" y="198"/>
                    <a:pt x="82" y="198"/>
                    <a:pt x="82" y="198"/>
                  </a:cubicBezTo>
                  <a:cubicBezTo>
                    <a:pt x="83" y="198"/>
                    <a:pt x="85" y="198"/>
                    <a:pt x="86" y="198"/>
                  </a:cubicBezTo>
                  <a:cubicBezTo>
                    <a:pt x="94" y="200"/>
                    <a:pt x="104" y="202"/>
                    <a:pt x="115" y="203"/>
                  </a:cubicBezTo>
                  <a:cubicBezTo>
                    <a:pt x="114" y="215"/>
                    <a:pt x="114" y="215"/>
                    <a:pt x="114" y="215"/>
                  </a:cubicBezTo>
                  <a:cubicBezTo>
                    <a:pt x="106" y="214"/>
                    <a:pt x="95" y="213"/>
                    <a:pt x="85" y="210"/>
                  </a:cubicBezTo>
                  <a:cubicBezTo>
                    <a:pt x="21" y="239"/>
                    <a:pt x="21" y="239"/>
                    <a:pt x="21" y="239"/>
                  </a:cubicBezTo>
                  <a:cubicBezTo>
                    <a:pt x="20" y="240"/>
                    <a:pt x="19" y="240"/>
                    <a:pt x="18" y="2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3" name="Freeform 15">
              <a:extLst>
                <a:ext uri="{FF2B5EF4-FFF2-40B4-BE49-F238E27FC236}">
                  <a16:creationId xmlns:a16="http://schemas.microsoft.com/office/drawing/2014/main" id="{181B9B35-CEBA-4B69-8B2B-D72B573D4786}"/>
                </a:ext>
              </a:extLst>
            </p:cNvPr>
            <p:cNvSpPr>
              <a:spLocks noEditPoints="1"/>
            </p:cNvSpPr>
            <p:nvPr/>
          </p:nvSpPr>
          <p:spPr bwMode="auto">
            <a:xfrm>
              <a:off x="1692" y="653"/>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6"/>
                    <a:pt x="0" y="30"/>
                  </a:cubicBezTo>
                  <a:cubicBezTo>
                    <a:pt x="0" y="13"/>
                    <a:pt x="14"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4" name="Freeform 16">
              <a:extLst>
                <a:ext uri="{FF2B5EF4-FFF2-40B4-BE49-F238E27FC236}">
                  <a16:creationId xmlns:a16="http://schemas.microsoft.com/office/drawing/2014/main" id="{60041881-D036-4EBF-9B11-0C573BB5D40D}"/>
                </a:ext>
              </a:extLst>
            </p:cNvPr>
            <p:cNvSpPr>
              <a:spLocks noEditPoints="1"/>
            </p:cNvSpPr>
            <p:nvPr/>
          </p:nvSpPr>
          <p:spPr bwMode="auto">
            <a:xfrm>
              <a:off x="1692" y="778"/>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6"/>
                    <a:pt x="0" y="30"/>
                  </a:cubicBezTo>
                  <a:cubicBezTo>
                    <a:pt x="0" y="13"/>
                    <a:pt x="14"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5" name="Freeform 17">
              <a:extLst>
                <a:ext uri="{FF2B5EF4-FFF2-40B4-BE49-F238E27FC236}">
                  <a16:creationId xmlns:a16="http://schemas.microsoft.com/office/drawing/2014/main" id="{01941659-D8FC-4286-92EC-9FF8BD5935FA}"/>
                </a:ext>
              </a:extLst>
            </p:cNvPr>
            <p:cNvSpPr>
              <a:spLocks noEditPoints="1"/>
            </p:cNvSpPr>
            <p:nvPr/>
          </p:nvSpPr>
          <p:spPr bwMode="auto">
            <a:xfrm>
              <a:off x="1550" y="725"/>
              <a:ext cx="89" cy="88"/>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6"/>
                    <a:pt x="0" y="30"/>
                  </a:cubicBezTo>
                  <a:cubicBezTo>
                    <a:pt x="0" y="13"/>
                    <a:pt x="14"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0" name="Freeform 18">
              <a:extLst>
                <a:ext uri="{FF2B5EF4-FFF2-40B4-BE49-F238E27FC236}">
                  <a16:creationId xmlns:a16="http://schemas.microsoft.com/office/drawing/2014/main" id="{5CF2E139-1E54-4608-8D98-65B29B1162A2}"/>
                </a:ext>
              </a:extLst>
            </p:cNvPr>
            <p:cNvSpPr>
              <a:spLocks/>
            </p:cNvSpPr>
            <p:nvPr/>
          </p:nvSpPr>
          <p:spPr bwMode="auto">
            <a:xfrm>
              <a:off x="1617" y="707"/>
              <a:ext cx="100" cy="55"/>
            </a:xfrm>
            <a:custGeom>
              <a:avLst/>
              <a:gdLst>
                <a:gd name="T0" fmla="*/ 7 w 68"/>
                <a:gd name="T1" fmla="*/ 37 h 37"/>
                <a:gd name="T2" fmla="*/ 1 w 68"/>
                <a:gd name="T3" fmla="*/ 34 h 37"/>
                <a:gd name="T4" fmla="*/ 4 w 68"/>
                <a:gd name="T5" fmla="*/ 26 h 37"/>
                <a:gd name="T6" fmla="*/ 59 w 68"/>
                <a:gd name="T7" fmla="*/ 1 h 37"/>
                <a:gd name="T8" fmla="*/ 66 w 68"/>
                <a:gd name="T9" fmla="*/ 4 h 37"/>
                <a:gd name="T10" fmla="*/ 63 w 68"/>
                <a:gd name="T11" fmla="*/ 12 h 37"/>
                <a:gd name="T12" fmla="*/ 9 w 68"/>
                <a:gd name="T13" fmla="*/ 37 h 37"/>
                <a:gd name="T14" fmla="*/ 7 w 68"/>
                <a:gd name="T15" fmla="*/ 37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7">
                  <a:moveTo>
                    <a:pt x="7" y="37"/>
                  </a:moveTo>
                  <a:cubicBezTo>
                    <a:pt x="4" y="37"/>
                    <a:pt x="2" y="36"/>
                    <a:pt x="1" y="34"/>
                  </a:cubicBezTo>
                  <a:cubicBezTo>
                    <a:pt x="0" y="31"/>
                    <a:pt x="1" y="27"/>
                    <a:pt x="4" y="26"/>
                  </a:cubicBezTo>
                  <a:cubicBezTo>
                    <a:pt x="59" y="1"/>
                    <a:pt x="59" y="1"/>
                    <a:pt x="59" y="1"/>
                  </a:cubicBezTo>
                  <a:cubicBezTo>
                    <a:pt x="62" y="0"/>
                    <a:pt x="65" y="1"/>
                    <a:pt x="66" y="4"/>
                  </a:cubicBezTo>
                  <a:cubicBezTo>
                    <a:pt x="68" y="7"/>
                    <a:pt x="66" y="11"/>
                    <a:pt x="63" y="12"/>
                  </a:cubicBezTo>
                  <a:cubicBezTo>
                    <a:pt x="9" y="37"/>
                    <a:pt x="9" y="37"/>
                    <a:pt x="9" y="37"/>
                  </a:cubicBezTo>
                  <a:cubicBezTo>
                    <a:pt x="8" y="37"/>
                    <a:pt x="8" y="37"/>
                    <a:pt x="7"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3" name="Freeform 19">
              <a:extLst>
                <a:ext uri="{FF2B5EF4-FFF2-40B4-BE49-F238E27FC236}">
                  <a16:creationId xmlns:a16="http://schemas.microsoft.com/office/drawing/2014/main" id="{2666ACE3-BCC1-440D-A763-B469C66131D3}"/>
                </a:ext>
              </a:extLst>
            </p:cNvPr>
            <p:cNvSpPr>
              <a:spLocks/>
            </p:cNvSpPr>
            <p:nvPr/>
          </p:nvSpPr>
          <p:spPr bwMode="auto">
            <a:xfrm>
              <a:off x="1621" y="772"/>
              <a:ext cx="95" cy="41"/>
            </a:xfrm>
            <a:custGeom>
              <a:avLst/>
              <a:gdLst>
                <a:gd name="T0" fmla="*/ 58 w 64"/>
                <a:gd name="T1" fmla="*/ 28 h 28"/>
                <a:gd name="T2" fmla="*/ 56 w 64"/>
                <a:gd name="T3" fmla="*/ 28 h 28"/>
                <a:gd name="T4" fmla="*/ 4 w 64"/>
                <a:gd name="T5" fmla="*/ 12 h 28"/>
                <a:gd name="T6" fmla="*/ 0 w 64"/>
                <a:gd name="T7" fmla="*/ 5 h 28"/>
                <a:gd name="T8" fmla="*/ 8 w 64"/>
                <a:gd name="T9" fmla="*/ 1 h 28"/>
                <a:gd name="T10" fmla="*/ 59 w 64"/>
                <a:gd name="T11" fmla="*/ 16 h 28"/>
                <a:gd name="T12" fmla="*/ 63 w 64"/>
                <a:gd name="T13" fmla="*/ 24 h 28"/>
                <a:gd name="T14" fmla="*/ 58 w 64"/>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28">
                  <a:moveTo>
                    <a:pt x="58" y="28"/>
                  </a:moveTo>
                  <a:cubicBezTo>
                    <a:pt x="57" y="28"/>
                    <a:pt x="56" y="28"/>
                    <a:pt x="56" y="28"/>
                  </a:cubicBezTo>
                  <a:cubicBezTo>
                    <a:pt x="4" y="12"/>
                    <a:pt x="4" y="12"/>
                    <a:pt x="4" y="12"/>
                  </a:cubicBezTo>
                  <a:cubicBezTo>
                    <a:pt x="1" y="11"/>
                    <a:pt x="0" y="8"/>
                    <a:pt x="0" y="5"/>
                  </a:cubicBezTo>
                  <a:cubicBezTo>
                    <a:pt x="1" y="1"/>
                    <a:pt x="5" y="0"/>
                    <a:pt x="8" y="1"/>
                  </a:cubicBezTo>
                  <a:cubicBezTo>
                    <a:pt x="59" y="16"/>
                    <a:pt x="59" y="16"/>
                    <a:pt x="59" y="16"/>
                  </a:cubicBezTo>
                  <a:cubicBezTo>
                    <a:pt x="62" y="17"/>
                    <a:pt x="64" y="20"/>
                    <a:pt x="63" y="24"/>
                  </a:cubicBezTo>
                  <a:cubicBezTo>
                    <a:pt x="62" y="26"/>
                    <a:pt x="60" y="28"/>
                    <a:pt x="58"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189466273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F273C3-CA3F-455A-BF3D-9D3A73F6C597}"/>
              </a:ext>
            </a:extLst>
          </p:cNvPr>
          <p:cNvSpPr/>
          <p:nvPr/>
        </p:nvSpPr>
        <p:spPr>
          <a:xfrm>
            <a:off x="0" y="-45342"/>
            <a:ext cx="12192000" cy="17321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Avenir LT Std 35 Light"/>
              <a:ea typeface="+mn-ea"/>
              <a:cs typeface="+mn-cs"/>
            </a:endParaRPr>
          </a:p>
        </p:txBody>
      </p:sp>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cxnSp>
        <p:nvCxnSpPr>
          <p:cNvPr id="17" name="Straight Connector 16">
            <a:extLst>
              <a:ext uri="{FF2B5EF4-FFF2-40B4-BE49-F238E27FC236}">
                <a16:creationId xmlns:a16="http://schemas.microsoft.com/office/drawing/2014/main" id="{B77813A3-38E5-4783-B78F-38C1C55F8AA0}"/>
              </a:ext>
            </a:extLst>
          </p:cNvPr>
          <p:cNvCxnSpPr/>
          <p:nvPr/>
        </p:nvCxnSpPr>
        <p:spPr>
          <a:xfrm>
            <a:off x="6231800" y="1772068"/>
            <a:ext cx="0" cy="4644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el 2"/>
          <p:cNvSpPr txBox="1">
            <a:spLocks/>
          </p:cNvSpPr>
          <p:nvPr/>
        </p:nvSpPr>
        <p:spPr>
          <a:xfrm>
            <a:off x="838200" y="150379"/>
            <a:ext cx="10515600" cy="9995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FF0000"/>
                </a:solidFill>
                <a:effectLst/>
                <a:uLnTx/>
                <a:uFillTx/>
                <a:latin typeface="Avenir LT Std 55 Roman"/>
                <a:ea typeface="+mj-ea"/>
                <a:cs typeface="+mj-cs"/>
              </a:rPr>
              <a:t>Wetgeving</a:t>
            </a:r>
            <a:endParaRPr kumimoji="0" lang="nl-NL" sz="4400" b="1"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44" name="Rectangle 28">
            <a:extLst>
              <a:ext uri="{FF2B5EF4-FFF2-40B4-BE49-F238E27FC236}">
                <a16:creationId xmlns:a16="http://schemas.microsoft.com/office/drawing/2014/main" id="{D6A222E3-3B21-4B20-8F50-08FE893F6019}"/>
              </a:ext>
            </a:extLst>
          </p:cNvPr>
          <p:cNvSpPr/>
          <p:nvPr/>
        </p:nvSpPr>
        <p:spPr bwMode="gray">
          <a:xfrm>
            <a:off x="6644168" y="2386659"/>
            <a:ext cx="4973081" cy="497627"/>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lvl="0">
              <a:spcAft>
                <a:spcPts val="300"/>
              </a:spcAft>
              <a:defRPr/>
            </a:pPr>
            <a:r>
              <a:rPr lang="nl-NL" sz="1600" kern="0" dirty="0" smtClean="0">
                <a:solidFill>
                  <a:sysClr val="windowText" lastClr="000000"/>
                </a:solidFill>
                <a:cs typeface="Arial" pitchFamily="34" charset="0"/>
              </a:rPr>
              <a:t>Participatiewet </a:t>
            </a:r>
            <a:r>
              <a:rPr lang="nl-NL" sz="1600" kern="0" dirty="0">
                <a:solidFill>
                  <a:sysClr val="windowText" lastClr="000000"/>
                </a:solidFill>
                <a:cs typeface="Arial" pitchFamily="34" charset="0"/>
              </a:rPr>
              <a:t>(inclusief BBZ</a:t>
            </a:r>
            <a:r>
              <a:rPr lang="nl-NL" sz="1600" kern="0" dirty="0" smtClean="0">
                <a:solidFill>
                  <a:sysClr val="windowText" lastClr="000000"/>
                </a:solidFill>
                <a:cs typeface="Arial" pitchFamily="34" charset="0"/>
              </a:rPr>
              <a:t>, wachttijd </a:t>
            </a:r>
            <a:r>
              <a:rPr lang="nl-NL" sz="1600" kern="0" dirty="0">
                <a:solidFill>
                  <a:sysClr val="windowText" lastClr="000000"/>
                </a:solidFill>
                <a:cs typeface="Arial" pitchFamily="34" charset="0"/>
              </a:rPr>
              <a:t>jongeren en </a:t>
            </a:r>
            <a:r>
              <a:rPr lang="nl-NL" sz="1600" kern="0" dirty="0" smtClean="0">
                <a:solidFill>
                  <a:sysClr val="windowText" lastClr="000000"/>
                </a:solidFill>
                <a:cs typeface="Arial" pitchFamily="34" charset="0"/>
              </a:rPr>
              <a:t>doelgroepenregister)</a:t>
            </a:r>
            <a:endParaRPr kumimoji="0" lang="en-US" sz="1600" b="0" i="0" u="none" strike="noStrike" kern="0" cap="none" spc="0" normalizeH="0" baseline="0" noProof="0" dirty="0">
              <a:ln>
                <a:noFill/>
              </a:ln>
              <a:solidFill>
                <a:sysClr val="windowText" lastClr="000000"/>
              </a:solidFill>
              <a:effectLst/>
              <a:uLnTx/>
              <a:uFillTx/>
              <a:latin typeface="Open Sans"/>
              <a:ea typeface="+mn-ea"/>
              <a:cs typeface="Arial" pitchFamily="34" charset="0"/>
            </a:endParaRPr>
          </a:p>
        </p:txBody>
      </p:sp>
      <p:sp>
        <p:nvSpPr>
          <p:cNvPr id="45" name="Oval 31">
            <a:extLst>
              <a:ext uri="{FF2B5EF4-FFF2-40B4-BE49-F238E27FC236}">
                <a16:creationId xmlns:a16="http://schemas.microsoft.com/office/drawing/2014/main" id="{DE577A0E-0FDB-47F1-8AC2-14937E9D6E29}"/>
              </a:ext>
            </a:extLst>
          </p:cNvPr>
          <p:cNvSpPr/>
          <p:nvPr/>
        </p:nvSpPr>
        <p:spPr bwMode="gray">
          <a:xfrm>
            <a:off x="6534101" y="2436182"/>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rtl="0" eaLnBrk="1" fontAlgn="base" latinLnBrk="0" hangingPunct="1">
              <a:lnSpc>
                <a:spcPct val="100000"/>
              </a:lnSpc>
              <a:spcBef>
                <a:spcPts val="0"/>
              </a:spcBef>
              <a:spcAft>
                <a:spcPts val="30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Graphik Black" panose="020B0A03030202060203" pitchFamily="34" charset="0"/>
                <a:ea typeface="+mn-ea"/>
                <a:cs typeface="Arial" pitchFamily="34" charset="0"/>
              </a:rPr>
              <a:t>1</a:t>
            </a:r>
          </a:p>
        </p:txBody>
      </p:sp>
      <p:sp>
        <p:nvSpPr>
          <p:cNvPr id="46" name="Rectangle 35">
            <a:extLst>
              <a:ext uri="{FF2B5EF4-FFF2-40B4-BE49-F238E27FC236}">
                <a16:creationId xmlns:a16="http://schemas.microsoft.com/office/drawing/2014/main" id="{2F170D5E-EA6B-4707-B8DD-C2A9813D76CC}"/>
              </a:ext>
            </a:extLst>
          </p:cNvPr>
          <p:cNvSpPr/>
          <p:nvPr/>
        </p:nvSpPr>
        <p:spPr bwMode="gray">
          <a:xfrm>
            <a:off x="6503680" y="1882520"/>
            <a:ext cx="5121721" cy="391628"/>
          </a:xfrm>
          <a:prstGeom prst="rect">
            <a:avLst/>
          </a:prstGeom>
          <a:solidFill>
            <a:srgbClr val="969696"/>
          </a:solidFill>
          <a:ln w="12700" algn="ctr">
            <a:noFill/>
            <a:miter lim="800000"/>
            <a:headEnd/>
            <a:tailEnd/>
          </a:ln>
        </p:spPr>
        <p:txBody>
          <a:bodyPr wrap="square" lIns="72000" tIns="72000" rIns="72000" bIns="72000" rtlCol="0" anchor="ctr" anchorCtr="0">
            <a:spAutoFit/>
          </a:bodyPr>
          <a:lstStyle/>
          <a:p>
            <a:pPr marL="0" marR="0" lvl="0" indent="0" algn="l" defTabSz="763569" rtl="0" eaLnBrk="1" fontAlgn="auto" latinLnBrk="0" hangingPunct="1">
              <a:lnSpc>
                <a:spcPct val="100000"/>
              </a:lnSpc>
              <a:spcBef>
                <a:spcPts val="133"/>
              </a:spcBef>
              <a:spcAft>
                <a:spcPts val="133"/>
              </a:spcAft>
              <a:buClr>
                <a:srgbClr val="000066"/>
              </a:buClr>
              <a:buSzTx/>
              <a:buFontTx/>
              <a:buNone/>
              <a:tabLst/>
              <a:defRPr/>
            </a:pPr>
            <a:r>
              <a:rPr kumimoji="0" lang="en-US" sz="1600" b="1" i="0" u="none" strike="noStrike" kern="0" cap="none" spc="0" normalizeH="0" baseline="0" noProof="0" dirty="0" smtClean="0">
                <a:ln>
                  <a:noFill/>
                </a:ln>
                <a:solidFill>
                  <a:prstClr val="white"/>
                </a:solidFill>
                <a:effectLst/>
                <a:uLnTx/>
                <a:uFillTx/>
                <a:latin typeface="Open Sans"/>
                <a:ea typeface="+mn-ea"/>
                <a:cs typeface="Arial" panose="020B0604020202020204" pitchFamily="34" charset="0"/>
              </a:rPr>
              <a:t>Wet- en regelgeving</a:t>
            </a:r>
            <a:endParaRPr kumimoji="0" lang="nl-NL" sz="1600" b="1" i="0" u="none" strike="noStrike" kern="0" cap="none" spc="0" normalizeH="0" baseline="0" noProof="0" dirty="0">
              <a:ln>
                <a:noFill/>
              </a:ln>
              <a:solidFill>
                <a:prstClr val="white"/>
              </a:solidFill>
              <a:effectLst/>
              <a:uLnTx/>
              <a:uFillTx/>
              <a:latin typeface="Open Sans"/>
              <a:ea typeface="+mn-ea"/>
              <a:cs typeface="Arial" panose="020B0604020202020204" pitchFamily="34" charset="0"/>
            </a:endParaRPr>
          </a:p>
        </p:txBody>
      </p:sp>
      <p:sp>
        <p:nvSpPr>
          <p:cNvPr id="47" name="Rectangle 28">
            <a:extLst>
              <a:ext uri="{FF2B5EF4-FFF2-40B4-BE49-F238E27FC236}">
                <a16:creationId xmlns:a16="http://schemas.microsoft.com/office/drawing/2014/main" id="{D6A222E3-3B21-4B20-8F50-08FE893F6019}"/>
              </a:ext>
            </a:extLst>
          </p:cNvPr>
          <p:cNvSpPr/>
          <p:nvPr/>
        </p:nvSpPr>
        <p:spPr bwMode="gray">
          <a:xfrm>
            <a:off x="6652320" y="2973114"/>
            <a:ext cx="4973081" cy="407952"/>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lvl="0">
              <a:spcAft>
                <a:spcPts val="300"/>
              </a:spcAft>
              <a:defRPr/>
            </a:pPr>
            <a:r>
              <a:rPr lang="en-US" sz="1600" kern="0" dirty="0">
                <a:solidFill>
                  <a:sysClr val="windowText" lastClr="000000"/>
                </a:solidFill>
                <a:cs typeface="Arial" pitchFamily="34" charset="0"/>
              </a:rPr>
              <a:t>IOAW/IOAZ</a:t>
            </a:r>
            <a:endParaRPr kumimoji="0" lang="en-US" sz="1600" b="0" i="0" u="none" strike="noStrike" kern="0" cap="none" spc="0" normalizeH="0" baseline="0" noProof="0" dirty="0">
              <a:ln>
                <a:noFill/>
              </a:ln>
              <a:solidFill>
                <a:sysClr val="windowText" lastClr="000000"/>
              </a:solidFill>
              <a:effectLst/>
              <a:uLnTx/>
              <a:uFillTx/>
              <a:latin typeface="Open Sans"/>
              <a:ea typeface="+mn-ea"/>
              <a:cs typeface="Arial" pitchFamily="34" charset="0"/>
            </a:endParaRPr>
          </a:p>
        </p:txBody>
      </p:sp>
      <p:sp>
        <p:nvSpPr>
          <p:cNvPr id="48" name="Oval 31">
            <a:extLst>
              <a:ext uri="{FF2B5EF4-FFF2-40B4-BE49-F238E27FC236}">
                <a16:creationId xmlns:a16="http://schemas.microsoft.com/office/drawing/2014/main" id="{DE577A0E-0FDB-47F1-8AC2-14937E9D6E29}"/>
              </a:ext>
            </a:extLst>
          </p:cNvPr>
          <p:cNvSpPr/>
          <p:nvPr/>
        </p:nvSpPr>
        <p:spPr bwMode="gray">
          <a:xfrm>
            <a:off x="6542253" y="3022636"/>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rtl="0" eaLnBrk="1" fontAlgn="base" latinLnBrk="0" hangingPunct="1">
              <a:lnSpc>
                <a:spcPct val="100000"/>
              </a:lnSpc>
              <a:spcBef>
                <a:spcPts val="0"/>
              </a:spcBef>
              <a:spcAft>
                <a:spcPts val="300"/>
              </a:spcAft>
              <a:buClrTx/>
              <a:buSzTx/>
              <a:buFontTx/>
              <a:buNone/>
              <a:tabLst/>
              <a:defRPr/>
            </a:pPr>
            <a:r>
              <a:rPr lang="en-GB" sz="1400" b="1" kern="0" dirty="0">
                <a:solidFill>
                  <a:srgbClr val="FFFFFF"/>
                </a:solidFill>
                <a:latin typeface="Graphik Black" panose="020B0A03030202060203" pitchFamily="34" charset="0"/>
                <a:cs typeface="Arial" pitchFamily="34" charset="0"/>
              </a:rPr>
              <a:t>2</a:t>
            </a:r>
            <a:endParaRPr kumimoji="0" lang="en-GB" sz="1400" b="1" i="0" u="none" strike="noStrike" kern="0" cap="none" spc="0" normalizeH="0" baseline="0" noProof="0" dirty="0">
              <a:ln>
                <a:noFill/>
              </a:ln>
              <a:solidFill>
                <a:srgbClr val="FFFFFF"/>
              </a:solidFill>
              <a:effectLst/>
              <a:uLnTx/>
              <a:uFillTx/>
              <a:latin typeface="Graphik Black" panose="020B0A03030202060203" pitchFamily="34" charset="0"/>
              <a:ea typeface="+mn-ea"/>
              <a:cs typeface="Arial" pitchFamily="34" charset="0"/>
            </a:endParaRPr>
          </a:p>
        </p:txBody>
      </p:sp>
      <p:sp>
        <p:nvSpPr>
          <p:cNvPr id="49" name="Rectangle 28">
            <a:extLst>
              <a:ext uri="{FF2B5EF4-FFF2-40B4-BE49-F238E27FC236}">
                <a16:creationId xmlns:a16="http://schemas.microsoft.com/office/drawing/2014/main" id="{D6A222E3-3B21-4B20-8F50-08FE893F6019}"/>
              </a:ext>
            </a:extLst>
          </p:cNvPr>
          <p:cNvSpPr/>
          <p:nvPr/>
        </p:nvSpPr>
        <p:spPr bwMode="gray">
          <a:xfrm>
            <a:off x="6652320" y="3469893"/>
            <a:ext cx="4973081" cy="407952"/>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0" i="0" u="none" strike="noStrike" kern="0" cap="none" spc="0" normalizeH="0" baseline="0" noProof="0" dirty="0" smtClean="0">
                <a:ln>
                  <a:noFill/>
                </a:ln>
                <a:solidFill>
                  <a:sysClr val="windowText" lastClr="000000"/>
                </a:solidFill>
                <a:effectLst/>
                <a:uLnTx/>
                <a:uFillTx/>
                <a:latin typeface="Open Sans"/>
                <a:ea typeface="+mn-ea"/>
                <a:cs typeface="Arial" pitchFamily="34" charset="0"/>
              </a:rPr>
              <a:t>Wet Taaleis</a:t>
            </a:r>
            <a:endParaRPr kumimoji="0" lang="en-US" sz="1600" b="0" i="0" u="none" strike="noStrike" kern="0" cap="none" spc="0" normalizeH="0" baseline="0" noProof="0" dirty="0">
              <a:ln>
                <a:noFill/>
              </a:ln>
              <a:solidFill>
                <a:sysClr val="windowText" lastClr="000000"/>
              </a:solidFill>
              <a:effectLst/>
              <a:uLnTx/>
              <a:uFillTx/>
              <a:latin typeface="Open Sans"/>
              <a:ea typeface="+mn-ea"/>
              <a:cs typeface="Arial" pitchFamily="34" charset="0"/>
            </a:endParaRPr>
          </a:p>
        </p:txBody>
      </p:sp>
      <p:sp>
        <p:nvSpPr>
          <p:cNvPr id="50" name="Oval 31">
            <a:extLst>
              <a:ext uri="{FF2B5EF4-FFF2-40B4-BE49-F238E27FC236}">
                <a16:creationId xmlns:a16="http://schemas.microsoft.com/office/drawing/2014/main" id="{DE577A0E-0FDB-47F1-8AC2-14937E9D6E29}"/>
              </a:ext>
            </a:extLst>
          </p:cNvPr>
          <p:cNvSpPr/>
          <p:nvPr/>
        </p:nvSpPr>
        <p:spPr bwMode="gray">
          <a:xfrm>
            <a:off x="6542253" y="3519415"/>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rtl="0" eaLnBrk="1" fontAlgn="base" latinLnBrk="0" hangingPunct="1">
              <a:lnSpc>
                <a:spcPct val="100000"/>
              </a:lnSpc>
              <a:spcBef>
                <a:spcPts val="0"/>
              </a:spcBef>
              <a:spcAft>
                <a:spcPts val="300"/>
              </a:spcAft>
              <a:buClrTx/>
              <a:buSzTx/>
              <a:buFontTx/>
              <a:buNone/>
              <a:tabLst/>
              <a:defRPr/>
            </a:pPr>
            <a:r>
              <a:rPr lang="en-GB" sz="1400" b="1" kern="0" dirty="0">
                <a:solidFill>
                  <a:srgbClr val="FFFFFF"/>
                </a:solidFill>
                <a:latin typeface="Graphik Black" panose="020B0A03030202060203" pitchFamily="34" charset="0"/>
                <a:cs typeface="Arial" pitchFamily="34" charset="0"/>
              </a:rPr>
              <a:t>3</a:t>
            </a:r>
            <a:endParaRPr kumimoji="0" lang="en-GB" sz="1400" b="1" i="0" u="none" strike="noStrike" kern="0" cap="none" spc="0" normalizeH="0" baseline="0" noProof="0" dirty="0">
              <a:ln>
                <a:noFill/>
              </a:ln>
              <a:solidFill>
                <a:srgbClr val="FFFFFF"/>
              </a:solidFill>
              <a:effectLst/>
              <a:uLnTx/>
              <a:uFillTx/>
              <a:latin typeface="Graphik Black" panose="020B0A03030202060203" pitchFamily="34" charset="0"/>
              <a:ea typeface="+mn-ea"/>
              <a:cs typeface="Arial" pitchFamily="34" charset="0"/>
            </a:endParaRPr>
          </a:p>
        </p:txBody>
      </p:sp>
      <p:sp>
        <p:nvSpPr>
          <p:cNvPr id="51" name="Rectangle 28">
            <a:extLst>
              <a:ext uri="{FF2B5EF4-FFF2-40B4-BE49-F238E27FC236}">
                <a16:creationId xmlns:a16="http://schemas.microsoft.com/office/drawing/2014/main" id="{D6A222E3-3B21-4B20-8F50-08FE893F6019}"/>
              </a:ext>
            </a:extLst>
          </p:cNvPr>
          <p:cNvSpPr/>
          <p:nvPr/>
        </p:nvSpPr>
        <p:spPr bwMode="gray">
          <a:xfrm>
            <a:off x="6644168" y="3968068"/>
            <a:ext cx="4973081" cy="407952"/>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lvl="0">
              <a:spcAft>
                <a:spcPts val="300"/>
              </a:spcAft>
              <a:defRPr/>
            </a:pPr>
            <a:r>
              <a:rPr lang="en-US" sz="1600" kern="0" dirty="0" smtClean="0">
                <a:solidFill>
                  <a:sysClr val="windowText" lastClr="000000"/>
                </a:solidFill>
                <a:cs typeface="Arial" pitchFamily="34" charset="0"/>
              </a:rPr>
              <a:t>WCAG</a:t>
            </a:r>
            <a:endParaRPr kumimoji="0" lang="en-US" sz="1600" b="0" i="0" u="none" strike="noStrike" kern="0" cap="none" spc="0" normalizeH="0" baseline="0" noProof="0" dirty="0">
              <a:ln>
                <a:noFill/>
              </a:ln>
              <a:solidFill>
                <a:sysClr val="windowText" lastClr="000000"/>
              </a:solidFill>
              <a:effectLst/>
              <a:uLnTx/>
              <a:uFillTx/>
              <a:latin typeface="Open Sans"/>
              <a:ea typeface="+mn-ea"/>
              <a:cs typeface="Arial" pitchFamily="34" charset="0"/>
            </a:endParaRPr>
          </a:p>
        </p:txBody>
      </p:sp>
      <p:sp>
        <p:nvSpPr>
          <p:cNvPr id="52" name="Oval 31">
            <a:extLst>
              <a:ext uri="{FF2B5EF4-FFF2-40B4-BE49-F238E27FC236}">
                <a16:creationId xmlns:a16="http://schemas.microsoft.com/office/drawing/2014/main" id="{DE577A0E-0FDB-47F1-8AC2-14937E9D6E29}"/>
              </a:ext>
            </a:extLst>
          </p:cNvPr>
          <p:cNvSpPr/>
          <p:nvPr/>
        </p:nvSpPr>
        <p:spPr bwMode="gray">
          <a:xfrm>
            <a:off x="6534101" y="4017590"/>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rtl="0" eaLnBrk="1" fontAlgn="base" latinLnBrk="0" hangingPunct="1">
              <a:lnSpc>
                <a:spcPct val="100000"/>
              </a:lnSpc>
              <a:spcBef>
                <a:spcPts val="0"/>
              </a:spcBef>
              <a:spcAft>
                <a:spcPts val="300"/>
              </a:spcAft>
              <a:buClrTx/>
              <a:buSzTx/>
              <a:buFontTx/>
              <a:buNone/>
              <a:tabLst/>
              <a:defRPr/>
            </a:pPr>
            <a:r>
              <a:rPr lang="en-GB" sz="1400" b="1" kern="0" dirty="0">
                <a:solidFill>
                  <a:srgbClr val="FFFFFF"/>
                </a:solidFill>
                <a:latin typeface="Graphik Black" panose="020B0A03030202060203" pitchFamily="34" charset="0"/>
                <a:cs typeface="Arial" pitchFamily="34" charset="0"/>
              </a:rPr>
              <a:t>4</a:t>
            </a:r>
            <a:endParaRPr kumimoji="0" lang="en-GB" sz="1400" b="1" i="0" u="none" strike="noStrike" kern="0" cap="none" spc="0" normalizeH="0" baseline="0" noProof="0" dirty="0">
              <a:ln>
                <a:noFill/>
              </a:ln>
              <a:solidFill>
                <a:srgbClr val="FFFFFF"/>
              </a:solidFill>
              <a:effectLst/>
              <a:uLnTx/>
              <a:uFillTx/>
              <a:latin typeface="Graphik Black" panose="020B0A03030202060203" pitchFamily="34" charset="0"/>
              <a:ea typeface="+mn-ea"/>
              <a:cs typeface="Arial" pitchFamily="34" charset="0"/>
            </a:endParaRPr>
          </a:p>
        </p:txBody>
      </p:sp>
      <p:sp>
        <p:nvSpPr>
          <p:cNvPr id="26" name="Rectangle 28">
            <a:extLst>
              <a:ext uri="{FF2B5EF4-FFF2-40B4-BE49-F238E27FC236}">
                <a16:creationId xmlns:a16="http://schemas.microsoft.com/office/drawing/2014/main" id="{D6A222E3-3B21-4B20-8F50-08FE893F6019}"/>
              </a:ext>
            </a:extLst>
          </p:cNvPr>
          <p:cNvSpPr/>
          <p:nvPr/>
        </p:nvSpPr>
        <p:spPr bwMode="gray">
          <a:xfrm>
            <a:off x="6644168" y="4459666"/>
            <a:ext cx="4973081" cy="407952"/>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lvl="0">
              <a:spcAft>
                <a:spcPts val="300"/>
              </a:spcAft>
              <a:defRPr/>
            </a:pPr>
            <a:r>
              <a:rPr kumimoji="0" lang="en-US" sz="1600" b="0" i="0" u="none" strike="noStrike" kern="0" cap="none" spc="0" normalizeH="0" baseline="0" noProof="0" dirty="0" smtClean="0">
                <a:ln>
                  <a:noFill/>
                </a:ln>
                <a:solidFill>
                  <a:sysClr val="windowText" lastClr="000000"/>
                </a:solidFill>
                <a:effectLst/>
                <a:uLnTx/>
                <a:uFillTx/>
                <a:latin typeface="Open Sans"/>
                <a:ea typeface="+mn-ea"/>
                <a:cs typeface="Arial" pitchFamily="34" charset="0"/>
              </a:rPr>
              <a:t>AVG</a:t>
            </a:r>
            <a:endParaRPr kumimoji="0" lang="en-US" sz="1600" b="0" i="0" u="none" strike="noStrike" kern="0" cap="none" spc="0" normalizeH="0" baseline="0" noProof="0" dirty="0">
              <a:ln>
                <a:noFill/>
              </a:ln>
              <a:solidFill>
                <a:sysClr val="windowText" lastClr="000000"/>
              </a:solidFill>
              <a:effectLst/>
              <a:uLnTx/>
              <a:uFillTx/>
              <a:latin typeface="Open Sans"/>
              <a:ea typeface="+mn-ea"/>
              <a:cs typeface="Arial" pitchFamily="34" charset="0"/>
            </a:endParaRPr>
          </a:p>
        </p:txBody>
      </p:sp>
      <p:sp>
        <p:nvSpPr>
          <p:cNvPr id="27" name="Oval 31">
            <a:extLst>
              <a:ext uri="{FF2B5EF4-FFF2-40B4-BE49-F238E27FC236}">
                <a16:creationId xmlns:a16="http://schemas.microsoft.com/office/drawing/2014/main" id="{DE577A0E-0FDB-47F1-8AC2-14937E9D6E29}"/>
              </a:ext>
            </a:extLst>
          </p:cNvPr>
          <p:cNvSpPr/>
          <p:nvPr/>
        </p:nvSpPr>
        <p:spPr bwMode="gray">
          <a:xfrm>
            <a:off x="6534101" y="4509188"/>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rtl="0" eaLnBrk="1" fontAlgn="base" latinLnBrk="0" hangingPunct="1">
              <a:lnSpc>
                <a:spcPct val="100000"/>
              </a:lnSpc>
              <a:spcBef>
                <a:spcPts val="0"/>
              </a:spcBef>
              <a:spcAft>
                <a:spcPts val="300"/>
              </a:spcAft>
              <a:buClrTx/>
              <a:buSzTx/>
              <a:buFontTx/>
              <a:buNone/>
              <a:tabLst/>
              <a:defRPr/>
            </a:pPr>
            <a:r>
              <a:rPr lang="en-GB" sz="1400" b="1" kern="0" noProof="0" dirty="0">
                <a:solidFill>
                  <a:srgbClr val="FFFFFF"/>
                </a:solidFill>
                <a:latin typeface="Graphik Black" panose="020B0A03030202060203" pitchFamily="34" charset="0"/>
                <a:cs typeface="Arial" pitchFamily="34" charset="0"/>
              </a:rPr>
              <a:t>5</a:t>
            </a:r>
            <a:endParaRPr kumimoji="0" lang="en-GB" sz="1400" b="1" i="0" u="none" strike="noStrike" kern="0" cap="none" spc="0" normalizeH="0" baseline="0" noProof="0" dirty="0">
              <a:ln>
                <a:noFill/>
              </a:ln>
              <a:solidFill>
                <a:srgbClr val="FFFFFF"/>
              </a:solidFill>
              <a:effectLst/>
              <a:uLnTx/>
              <a:uFillTx/>
              <a:latin typeface="Graphik Black" panose="020B0A03030202060203" pitchFamily="34" charset="0"/>
              <a:ea typeface="+mn-ea"/>
              <a:cs typeface="Arial" pitchFamily="34" charset="0"/>
            </a:endParaRPr>
          </a:p>
        </p:txBody>
      </p:sp>
      <p:sp>
        <p:nvSpPr>
          <p:cNvPr id="28" name="Rectangle 28">
            <a:extLst>
              <a:ext uri="{FF2B5EF4-FFF2-40B4-BE49-F238E27FC236}">
                <a16:creationId xmlns:a16="http://schemas.microsoft.com/office/drawing/2014/main" id="{D6A222E3-3B21-4B20-8F50-08FE893F6019}"/>
              </a:ext>
            </a:extLst>
          </p:cNvPr>
          <p:cNvSpPr/>
          <p:nvPr/>
        </p:nvSpPr>
        <p:spPr bwMode="gray">
          <a:xfrm>
            <a:off x="6652320" y="4951992"/>
            <a:ext cx="4973081" cy="407952"/>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lvl="0">
              <a:spcAft>
                <a:spcPts val="300"/>
              </a:spcAft>
              <a:defRPr/>
            </a:pPr>
            <a:r>
              <a:rPr lang="en-US" sz="1600" kern="0" dirty="0" smtClean="0">
                <a:solidFill>
                  <a:sysClr val="windowText" lastClr="000000"/>
                </a:solidFill>
                <a:cs typeface="Arial" pitchFamily="34" charset="0"/>
              </a:rPr>
              <a:t>BIO</a:t>
            </a:r>
            <a:endParaRPr kumimoji="0" lang="en-US" sz="1600" b="0" i="0" u="none" strike="noStrike" kern="0" cap="none" spc="0" normalizeH="0" baseline="0" noProof="0" dirty="0">
              <a:ln>
                <a:noFill/>
              </a:ln>
              <a:solidFill>
                <a:sysClr val="windowText" lastClr="000000"/>
              </a:solidFill>
              <a:effectLst/>
              <a:uLnTx/>
              <a:uFillTx/>
              <a:latin typeface="Open Sans"/>
              <a:ea typeface="+mn-ea"/>
              <a:cs typeface="Arial" pitchFamily="34" charset="0"/>
            </a:endParaRPr>
          </a:p>
        </p:txBody>
      </p:sp>
      <p:sp>
        <p:nvSpPr>
          <p:cNvPr id="29" name="Oval 31">
            <a:extLst>
              <a:ext uri="{FF2B5EF4-FFF2-40B4-BE49-F238E27FC236}">
                <a16:creationId xmlns:a16="http://schemas.microsoft.com/office/drawing/2014/main" id="{DE577A0E-0FDB-47F1-8AC2-14937E9D6E29}"/>
              </a:ext>
            </a:extLst>
          </p:cNvPr>
          <p:cNvSpPr/>
          <p:nvPr/>
        </p:nvSpPr>
        <p:spPr bwMode="gray">
          <a:xfrm>
            <a:off x="6542253" y="5001514"/>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rtl="0" eaLnBrk="1" fontAlgn="base" latinLnBrk="0" hangingPunct="1">
              <a:lnSpc>
                <a:spcPct val="100000"/>
              </a:lnSpc>
              <a:spcBef>
                <a:spcPts val="0"/>
              </a:spcBef>
              <a:spcAft>
                <a:spcPts val="300"/>
              </a:spcAft>
              <a:buClrTx/>
              <a:buSzTx/>
              <a:buFontTx/>
              <a:buNone/>
              <a:tabLst/>
              <a:defRPr/>
            </a:pPr>
            <a:r>
              <a:rPr lang="en-GB" sz="1400" b="1" kern="0" noProof="0" dirty="0">
                <a:solidFill>
                  <a:srgbClr val="FFFFFF"/>
                </a:solidFill>
                <a:latin typeface="Graphik Black" panose="020B0A03030202060203" pitchFamily="34" charset="0"/>
                <a:cs typeface="Arial" pitchFamily="34" charset="0"/>
              </a:rPr>
              <a:t>6</a:t>
            </a:r>
            <a:endParaRPr kumimoji="0" lang="en-GB" sz="1400" b="1" i="0" u="none" strike="noStrike" kern="0" cap="none" spc="0" normalizeH="0" baseline="0" noProof="0" dirty="0">
              <a:ln>
                <a:noFill/>
              </a:ln>
              <a:solidFill>
                <a:srgbClr val="FFFFFF"/>
              </a:solidFill>
              <a:effectLst/>
              <a:uLnTx/>
              <a:uFillTx/>
              <a:latin typeface="Graphik Black" panose="020B0A03030202060203" pitchFamily="34" charset="0"/>
              <a:ea typeface="+mn-ea"/>
              <a:cs typeface="Arial" pitchFamily="34" charset="0"/>
            </a:endParaRPr>
          </a:p>
        </p:txBody>
      </p:sp>
      <p:sp>
        <p:nvSpPr>
          <p:cNvPr id="30" name="Rectangle 28">
            <a:extLst>
              <a:ext uri="{FF2B5EF4-FFF2-40B4-BE49-F238E27FC236}">
                <a16:creationId xmlns:a16="http://schemas.microsoft.com/office/drawing/2014/main" id="{D6A222E3-3B21-4B20-8F50-08FE893F6019}"/>
              </a:ext>
            </a:extLst>
          </p:cNvPr>
          <p:cNvSpPr/>
          <p:nvPr/>
        </p:nvSpPr>
        <p:spPr bwMode="gray">
          <a:xfrm>
            <a:off x="6644168" y="5493840"/>
            <a:ext cx="4973081" cy="407952"/>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lvl="0">
              <a:spcAft>
                <a:spcPts val="300"/>
              </a:spcAft>
              <a:defRPr/>
            </a:pPr>
            <a:r>
              <a:rPr lang="en-US" sz="1600" kern="0" dirty="0" smtClean="0">
                <a:solidFill>
                  <a:sysClr val="windowText" lastClr="000000"/>
                </a:solidFill>
                <a:cs typeface="Arial" pitchFamily="34" charset="0"/>
              </a:rPr>
              <a:t>Archiefwet</a:t>
            </a:r>
            <a:endParaRPr kumimoji="0" lang="en-US" sz="1600" b="0" i="0" u="none" strike="noStrike" kern="0" cap="none" spc="0" normalizeH="0" baseline="0" noProof="0" dirty="0">
              <a:ln>
                <a:noFill/>
              </a:ln>
              <a:solidFill>
                <a:sysClr val="windowText" lastClr="000000"/>
              </a:solidFill>
              <a:effectLst/>
              <a:uLnTx/>
              <a:uFillTx/>
              <a:latin typeface="Open Sans"/>
              <a:ea typeface="+mn-ea"/>
              <a:cs typeface="Arial" pitchFamily="34" charset="0"/>
            </a:endParaRPr>
          </a:p>
        </p:txBody>
      </p:sp>
      <p:sp>
        <p:nvSpPr>
          <p:cNvPr id="31" name="Oval 31">
            <a:extLst>
              <a:ext uri="{FF2B5EF4-FFF2-40B4-BE49-F238E27FC236}">
                <a16:creationId xmlns:a16="http://schemas.microsoft.com/office/drawing/2014/main" id="{DE577A0E-0FDB-47F1-8AC2-14937E9D6E29}"/>
              </a:ext>
            </a:extLst>
          </p:cNvPr>
          <p:cNvSpPr/>
          <p:nvPr/>
        </p:nvSpPr>
        <p:spPr bwMode="gray">
          <a:xfrm>
            <a:off x="6534101" y="5543362"/>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rtl="0" eaLnBrk="1" fontAlgn="base" latinLnBrk="0" hangingPunct="1">
              <a:lnSpc>
                <a:spcPct val="100000"/>
              </a:lnSpc>
              <a:spcBef>
                <a:spcPts val="0"/>
              </a:spcBef>
              <a:spcAft>
                <a:spcPts val="300"/>
              </a:spcAft>
              <a:buClrTx/>
              <a:buSzTx/>
              <a:buFontTx/>
              <a:buNone/>
              <a:tabLst/>
              <a:defRPr/>
            </a:pPr>
            <a:r>
              <a:rPr kumimoji="0" lang="en-GB" sz="1400" b="1" i="0" u="none" strike="noStrike" kern="0" cap="none" spc="0" normalizeH="0" baseline="0" noProof="0" dirty="0" smtClean="0">
                <a:ln>
                  <a:noFill/>
                </a:ln>
                <a:solidFill>
                  <a:srgbClr val="FFFFFF"/>
                </a:solidFill>
                <a:effectLst/>
                <a:uLnTx/>
                <a:uFillTx/>
                <a:latin typeface="Graphik Black" panose="020B0A03030202060203" pitchFamily="34" charset="0"/>
                <a:ea typeface="+mn-ea"/>
                <a:cs typeface="Arial" pitchFamily="34" charset="0"/>
              </a:rPr>
              <a:t>7</a:t>
            </a:r>
            <a:endParaRPr kumimoji="0" lang="en-GB" sz="1400" b="1" i="0" u="none" strike="noStrike" kern="0" cap="none" spc="0" normalizeH="0" baseline="0" noProof="0" dirty="0">
              <a:ln>
                <a:noFill/>
              </a:ln>
              <a:solidFill>
                <a:srgbClr val="FFFFFF"/>
              </a:solidFill>
              <a:effectLst/>
              <a:uLnTx/>
              <a:uFillTx/>
              <a:latin typeface="Graphik Black" panose="020B0A03030202060203" pitchFamily="34" charset="0"/>
              <a:ea typeface="+mn-ea"/>
              <a:cs typeface="Arial" pitchFamily="34" charset="0"/>
            </a:endParaRPr>
          </a:p>
        </p:txBody>
      </p:sp>
      <p:sp>
        <p:nvSpPr>
          <p:cNvPr id="32" name="TextBox 3">
            <a:extLst>
              <a:ext uri="{FF2B5EF4-FFF2-40B4-BE49-F238E27FC236}">
                <a16:creationId xmlns:a16="http://schemas.microsoft.com/office/drawing/2014/main" id="{A5F9876B-EB45-4500-A659-55E079FE63E4}"/>
              </a:ext>
            </a:extLst>
          </p:cNvPr>
          <p:cNvSpPr txBox="1"/>
          <p:nvPr/>
        </p:nvSpPr>
        <p:spPr>
          <a:xfrm>
            <a:off x="653143" y="1894947"/>
            <a:ext cx="5442857" cy="1569660"/>
          </a:xfrm>
          <a:prstGeom prst="rect">
            <a:avLst/>
          </a:prstGeom>
          <a:noFill/>
        </p:spPr>
        <p:txBody>
          <a:bodyPr wrap="square" rtlCol="0">
            <a:spAutoFit/>
          </a:bodyPr>
          <a:lstStyle/>
          <a:p>
            <a:r>
              <a:rPr lang="nl-NL" sz="1600" dirty="0" smtClean="0"/>
              <a:t>Er zijn een aantal wetten waar de gemeente Amsterdam aan moet voldoen en die zij in acht moeten nemen bij het uitvoeren van de dienstverlening richting burgers in het sociaal domein. De wetten die betrekking hebben op het werklandschap zoals beschreven in dit document zijn aan de rechterkant van deze slide opgesomd. </a:t>
            </a:r>
            <a:endParaRPr lang="nl-NL" sz="1600" dirty="0"/>
          </a:p>
        </p:txBody>
      </p:sp>
      <p:sp>
        <p:nvSpPr>
          <p:cNvPr id="33" name="Rectangle 28">
            <a:extLst>
              <a:ext uri="{FF2B5EF4-FFF2-40B4-BE49-F238E27FC236}">
                <a16:creationId xmlns:a16="http://schemas.microsoft.com/office/drawing/2014/main" id="{D6A222E3-3B21-4B20-8F50-08FE893F6019}"/>
              </a:ext>
            </a:extLst>
          </p:cNvPr>
          <p:cNvSpPr/>
          <p:nvPr/>
        </p:nvSpPr>
        <p:spPr bwMode="gray">
          <a:xfrm>
            <a:off x="6652320" y="6048998"/>
            <a:ext cx="4973081" cy="407952"/>
          </a:xfrm>
          <a:prstGeom prst="rect">
            <a:avLst/>
          </a:prstGeom>
          <a:solidFill>
            <a:srgbClr val="969696">
              <a:lumMod val="20000"/>
              <a:lumOff val="80000"/>
            </a:srgbClr>
          </a:solidFill>
          <a:ln w="6350">
            <a:noFill/>
            <a:miter lim="800000"/>
            <a:headEnd/>
            <a:tailEnd/>
          </a:ln>
          <a:effectLst/>
        </p:spPr>
        <p:txBody>
          <a:bodyPr vert="horz" wrap="square" lIns="252000" tIns="72000" rIns="72000" bIns="72000" numCol="1" rtlCol="0" anchor="ctr" anchorCtr="0" compatLnSpc="1">
            <a:prstTxWarp prst="textNoShape">
              <a:avLst/>
            </a:prstTxWarp>
            <a:noAutofit/>
          </a:bodyPr>
          <a:lstStyle/>
          <a:p>
            <a:pPr lvl="0">
              <a:spcAft>
                <a:spcPts val="300"/>
              </a:spcAft>
              <a:defRPr/>
            </a:pPr>
            <a:r>
              <a:rPr kumimoji="0" lang="en-US" sz="1600" b="0" i="0" u="none" strike="noStrike" kern="0" cap="none" spc="0" normalizeH="0" baseline="0" noProof="0" dirty="0" smtClean="0">
                <a:ln>
                  <a:noFill/>
                </a:ln>
                <a:solidFill>
                  <a:sysClr val="windowText" lastClr="000000"/>
                </a:solidFill>
                <a:effectLst/>
                <a:uLnTx/>
                <a:uFillTx/>
                <a:latin typeface="Open Sans"/>
                <a:ea typeface="+mn-ea"/>
                <a:cs typeface="Arial" pitchFamily="34" charset="0"/>
              </a:rPr>
              <a:t>Wet Inburgering</a:t>
            </a:r>
            <a:endParaRPr kumimoji="0" lang="en-US" sz="1600" b="0" i="0" u="none" strike="noStrike" kern="0" cap="none" spc="0" normalizeH="0" baseline="0" noProof="0" dirty="0">
              <a:ln>
                <a:noFill/>
              </a:ln>
              <a:solidFill>
                <a:sysClr val="windowText" lastClr="000000"/>
              </a:solidFill>
              <a:effectLst/>
              <a:uLnTx/>
              <a:uFillTx/>
              <a:latin typeface="Open Sans"/>
              <a:ea typeface="+mn-ea"/>
              <a:cs typeface="Arial" pitchFamily="34" charset="0"/>
            </a:endParaRPr>
          </a:p>
        </p:txBody>
      </p:sp>
      <p:sp>
        <p:nvSpPr>
          <p:cNvPr id="34" name="Oval 31">
            <a:extLst>
              <a:ext uri="{FF2B5EF4-FFF2-40B4-BE49-F238E27FC236}">
                <a16:creationId xmlns:a16="http://schemas.microsoft.com/office/drawing/2014/main" id="{DE577A0E-0FDB-47F1-8AC2-14937E9D6E29}"/>
              </a:ext>
            </a:extLst>
          </p:cNvPr>
          <p:cNvSpPr/>
          <p:nvPr/>
        </p:nvSpPr>
        <p:spPr bwMode="gray">
          <a:xfrm>
            <a:off x="6542253" y="6098520"/>
            <a:ext cx="336000" cy="325609"/>
          </a:xfrm>
          <a:prstGeom prst="ellipse">
            <a:avLst/>
          </a:prstGeom>
          <a:solidFill>
            <a:srgbClr val="EF4C8E"/>
          </a:solidFill>
          <a:ln w="19050">
            <a:no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377" rtl="0" eaLnBrk="1" fontAlgn="base" latinLnBrk="0" hangingPunct="1">
              <a:lnSpc>
                <a:spcPct val="100000"/>
              </a:lnSpc>
              <a:spcBef>
                <a:spcPts val="0"/>
              </a:spcBef>
              <a:spcAft>
                <a:spcPts val="300"/>
              </a:spcAft>
              <a:buClrTx/>
              <a:buSzTx/>
              <a:buFontTx/>
              <a:buNone/>
              <a:tabLst/>
              <a:defRPr/>
            </a:pPr>
            <a:r>
              <a:rPr kumimoji="0" lang="en-GB" sz="1400" b="1" i="0" u="none" strike="noStrike" kern="0" cap="none" spc="0" normalizeH="0" baseline="0" noProof="0" dirty="0" smtClean="0">
                <a:ln>
                  <a:noFill/>
                </a:ln>
                <a:solidFill>
                  <a:srgbClr val="FFFFFF"/>
                </a:solidFill>
                <a:effectLst/>
                <a:uLnTx/>
                <a:uFillTx/>
                <a:latin typeface="Graphik Black" panose="020B0A03030202060203" pitchFamily="34" charset="0"/>
                <a:ea typeface="+mn-ea"/>
                <a:cs typeface="Arial" pitchFamily="34" charset="0"/>
              </a:rPr>
              <a:t>8</a:t>
            </a:r>
            <a:endParaRPr kumimoji="0" lang="en-GB" sz="1400" b="1" i="0" u="none" strike="noStrike" kern="0" cap="none" spc="0" normalizeH="0" baseline="0" noProof="0" dirty="0">
              <a:ln>
                <a:noFill/>
              </a:ln>
              <a:solidFill>
                <a:srgbClr val="FFFFFF"/>
              </a:solidFill>
              <a:effectLst/>
              <a:uLnTx/>
              <a:uFillTx/>
              <a:latin typeface="Graphik Black" panose="020B0A03030202060203" pitchFamily="34" charset="0"/>
              <a:ea typeface="+mn-ea"/>
              <a:cs typeface="Arial" pitchFamily="34" charset="0"/>
            </a:endParaRPr>
          </a:p>
        </p:txBody>
      </p:sp>
    </p:spTree>
    <p:extLst>
      <p:ext uri="{BB962C8B-B14F-4D97-AF65-F5344CB8AC3E}">
        <p14:creationId xmlns:p14="http://schemas.microsoft.com/office/powerpoint/2010/main" val="3822281536"/>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28" name="Rectangle 27">
            <a:extLst>
              <a:ext uri="{FF2B5EF4-FFF2-40B4-BE49-F238E27FC236}">
                <a16:creationId xmlns:a16="http://schemas.microsoft.com/office/drawing/2014/main" id="{15AF4F68-1F6B-4EDF-AD90-6E3D798A0693}"/>
              </a:ext>
            </a:extLst>
          </p:cNvPr>
          <p:cNvSpPr/>
          <p:nvPr/>
        </p:nvSpPr>
        <p:spPr>
          <a:xfrm>
            <a:off x="6501812" y="1454397"/>
            <a:ext cx="2398117"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600" b="1" kern="0" dirty="0" smtClean="0">
                <a:solidFill>
                  <a:srgbClr val="5A5A5A"/>
                </a:solidFill>
              </a:rPr>
              <a:t>LKS en </a:t>
            </a:r>
            <a:r>
              <a:rPr lang="en-US" sz="1600" b="1" kern="0" dirty="0">
                <a:solidFill>
                  <a:srgbClr val="5A5A5A"/>
                </a:solidFill>
              </a:rPr>
              <a:t>LWS </a:t>
            </a:r>
            <a:r>
              <a:rPr lang="en-US" sz="1600" b="1" kern="0" dirty="0" smtClean="0">
                <a:solidFill>
                  <a:srgbClr val="5A5A5A"/>
                </a:solidFill>
              </a:rPr>
              <a:t>module</a:t>
            </a:r>
            <a:endParaRPr kumimoji="0" lang="en-US" sz="1600" b="1" i="0" u="none" strike="noStrike" kern="0" cap="none" spc="0" normalizeH="0" baseline="0" noProof="0" dirty="0">
              <a:ln>
                <a:noFill/>
              </a:ln>
              <a:solidFill>
                <a:srgbClr val="5A5A5A"/>
              </a:solidFill>
              <a:effectLst/>
              <a:uLnTx/>
              <a:uFillTx/>
            </a:endParaRPr>
          </a:p>
        </p:txBody>
      </p:sp>
      <p:sp>
        <p:nvSpPr>
          <p:cNvPr id="37" name="Rectangle 36">
            <a:extLst>
              <a:ext uri="{FF2B5EF4-FFF2-40B4-BE49-F238E27FC236}">
                <a16:creationId xmlns:a16="http://schemas.microsoft.com/office/drawing/2014/main" id="{BB560BC3-A55C-4459-8FE3-14EF9CEDEE63}"/>
              </a:ext>
            </a:extLst>
          </p:cNvPr>
          <p:cNvSpPr/>
          <p:nvPr/>
        </p:nvSpPr>
        <p:spPr>
          <a:xfrm>
            <a:off x="6511900" y="2283324"/>
            <a:ext cx="2398117" cy="3323987"/>
          </a:xfrm>
          <a:prstGeom prst="rect">
            <a:avLst/>
          </a:prstGeom>
          <a:noFill/>
        </p:spPr>
        <p:txBody>
          <a:bodyPr wrap="square" lIns="0" tIns="0" rIns="0" bIns="0">
            <a:spAutoFit/>
          </a:bodyPr>
          <a:lstStyle/>
          <a:p>
            <a:pPr>
              <a:spcAft>
                <a:spcPts val="1200"/>
              </a:spcAft>
              <a:defRPr/>
            </a:pPr>
            <a:r>
              <a:rPr lang="nl-NL" sz="1200" dirty="0">
                <a:solidFill>
                  <a:prstClr val="black"/>
                </a:solidFill>
                <a:cs typeface="Arial" panose="020B0604020202020204" pitchFamily="34" charset="0"/>
              </a:rPr>
              <a:t>In deze module worden diverse acties m.b.t. het inregelen van de Loonkostensubsidie (</a:t>
            </a:r>
            <a:r>
              <a:rPr lang="nl-NL" sz="1200" dirty="0" smtClean="0">
                <a:solidFill>
                  <a:prstClr val="black"/>
                </a:solidFill>
                <a:cs typeface="Arial" panose="020B0604020202020204" pitchFamily="34" charset="0"/>
              </a:rPr>
              <a:t>LKS) en Loonwaardesubsidie </a:t>
            </a:r>
            <a:r>
              <a:rPr lang="nl-NL" sz="1200" dirty="0">
                <a:solidFill>
                  <a:prstClr val="black"/>
                </a:solidFill>
                <a:cs typeface="Arial" panose="020B0604020202020204" pitchFamily="34" charset="0"/>
              </a:rPr>
              <a:t>(LWS) </a:t>
            </a:r>
            <a:r>
              <a:rPr lang="nl-NL" sz="1200" dirty="0" smtClean="0">
                <a:solidFill>
                  <a:prstClr val="black"/>
                </a:solidFill>
                <a:cs typeface="Arial" panose="020B0604020202020204" pitchFamily="34" charset="0"/>
              </a:rPr>
              <a:t>uitgevoerd</a:t>
            </a:r>
            <a:r>
              <a:rPr lang="nl-NL" sz="1200" dirty="0">
                <a:solidFill>
                  <a:prstClr val="black"/>
                </a:solidFill>
                <a:cs typeface="Arial" panose="020B0604020202020204" pitchFamily="34" charset="0"/>
              </a:rPr>
              <a:t>. De module bestaat uit een verscheidenheid aan informatievelden die flexibel in te richten zijn waar o.a. aanvragen, werkgevergegevens, regelingen en tarieven in vastgelegd kunnen worden. Bestanden kunnen gemakkelijk worden geupload en worden toegevoegd. Tevens is het mogelijk om een automatisch fiatteringsproces in te richten om het vierogen principe te kunnen waarborgen i.h.k.v. het vastleggen van gegevens inzake </a:t>
            </a:r>
            <a:r>
              <a:rPr lang="nl-NL" sz="1200" dirty="0" smtClean="0">
                <a:solidFill>
                  <a:prstClr val="black"/>
                </a:solidFill>
                <a:cs typeface="Arial" panose="020B0604020202020204" pitchFamily="34" charset="0"/>
              </a:rPr>
              <a:t>LKS en LWS. </a:t>
            </a:r>
            <a:endParaRPr lang="nl-NL" sz="1200" dirty="0">
              <a:solidFill>
                <a:prstClr val="black"/>
              </a:solidFill>
              <a:cs typeface="Arial" panose="020B0604020202020204" pitchFamily="34" charset="0"/>
            </a:endParaRPr>
          </a:p>
        </p:txBody>
      </p:sp>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smtClean="0"/>
              <a:t>Algemene </a:t>
            </a:r>
            <a:r>
              <a:rPr lang="en-US" dirty="0"/>
              <a:t>functionaliteiten</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Functionaliteiten (1/4)</a:t>
            </a:r>
            <a:endParaRPr lang="nl-NL" sz="2000" b="0" dirty="0">
              <a:solidFill>
                <a:srgbClr val="FF0000"/>
              </a:solidFill>
            </a:endParaRPr>
          </a:p>
        </p:txBody>
      </p:sp>
      <p:sp>
        <p:nvSpPr>
          <p:cNvPr id="134" name="Rectangle 133">
            <a:extLst>
              <a:ext uri="{FF2B5EF4-FFF2-40B4-BE49-F238E27FC236}">
                <a16:creationId xmlns:a16="http://schemas.microsoft.com/office/drawing/2014/main" id="{F7C6CED3-A96F-44D6-A508-8D65934763CA}"/>
              </a:ext>
            </a:extLst>
          </p:cNvPr>
          <p:cNvSpPr/>
          <p:nvPr/>
        </p:nvSpPr>
        <p:spPr>
          <a:xfrm>
            <a:off x="946302" y="1431649"/>
            <a:ext cx="2681194"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Digitale afspraakmodule (incl</a:t>
            </a:r>
            <a:r>
              <a:rPr kumimoji="0" lang="en-US" sz="1600" b="1" i="0" u="none" strike="noStrike" kern="0" cap="none" spc="0" normalizeH="0" baseline="0" noProof="0" dirty="0">
                <a:ln>
                  <a:noFill/>
                </a:ln>
                <a:solidFill>
                  <a:schemeClr val="bg2">
                    <a:lumMod val="50000"/>
                  </a:schemeClr>
                </a:solidFill>
                <a:effectLst/>
                <a:uLnTx/>
                <a:uFillTx/>
              </a:rPr>
              <a:t>. notificatie</a:t>
            </a:r>
            <a:r>
              <a:rPr kumimoji="0" lang="en-US" sz="1600" b="1" i="0" u="none" strike="noStrike" kern="0" cap="none" spc="0" normalizeH="0" baseline="0" noProof="0" dirty="0">
                <a:ln>
                  <a:noFill/>
                </a:ln>
                <a:solidFill>
                  <a:srgbClr val="5A5A5A"/>
                </a:solidFill>
                <a:effectLst/>
                <a:uLnTx/>
                <a:uFillTx/>
              </a:rPr>
              <a:t>)</a:t>
            </a:r>
          </a:p>
        </p:txBody>
      </p:sp>
      <p:sp>
        <p:nvSpPr>
          <p:cNvPr id="135" name="Rectangle 134">
            <a:extLst>
              <a:ext uri="{FF2B5EF4-FFF2-40B4-BE49-F238E27FC236}">
                <a16:creationId xmlns:a16="http://schemas.microsoft.com/office/drawing/2014/main" id="{B22302C5-903B-4300-BB98-46CB17671920}"/>
              </a:ext>
            </a:extLst>
          </p:cNvPr>
          <p:cNvSpPr/>
          <p:nvPr/>
        </p:nvSpPr>
        <p:spPr>
          <a:xfrm>
            <a:off x="952271" y="2283324"/>
            <a:ext cx="2670444" cy="2585323"/>
          </a:xfrm>
          <a:prstGeom prst="rect">
            <a:avLst/>
          </a:prstGeom>
        </p:spPr>
        <p:txBody>
          <a:bodyPr wrap="square" lIns="0" tIns="0" rIns="0" bIns="0">
            <a:spAutoFit/>
          </a:bodyPr>
          <a:lstStyle/>
          <a:p>
            <a:r>
              <a:rPr lang="nl-NL" sz="1200" dirty="0">
                <a:solidFill>
                  <a:prstClr val="black"/>
                </a:solidFill>
              </a:rPr>
              <a:t>Mogelijkheid om automatisch afspraken te generen bij gegevens vastlegging in het systeem of het afhandelen van de vorige afspraak. Professionals kunnen tijdsblokken aangeven waarin het mogelijk is om afspraken in te plannen. </a:t>
            </a:r>
            <a:r>
              <a:rPr lang="nl-NL" sz="1200" dirty="0" smtClean="0">
                <a:solidFill>
                  <a:prstClr val="black"/>
                </a:solidFill>
              </a:rPr>
              <a:t>Burgers </a:t>
            </a:r>
            <a:r>
              <a:rPr lang="nl-NL" sz="1200" dirty="0">
                <a:solidFill>
                  <a:prstClr val="black"/>
                </a:solidFill>
              </a:rPr>
              <a:t>en professionals kunnen zelf digitaal afspraken inplannen. Biedt professional inzicht in afspraken, afsprakenhistorie en beschikbare ruimtes. De </a:t>
            </a:r>
            <a:r>
              <a:rPr lang="nl-NL" sz="1200" dirty="0" smtClean="0">
                <a:solidFill>
                  <a:prstClr val="black"/>
                </a:solidFill>
              </a:rPr>
              <a:t>burger </a:t>
            </a:r>
            <a:r>
              <a:rPr lang="nl-NL" sz="1200" dirty="0">
                <a:solidFill>
                  <a:prstClr val="black"/>
                </a:solidFill>
              </a:rPr>
              <a:t>ontvangt een herinnering middels een notificatie en het is mogelijk om deze in bulk te sturen.</a:t>
            </a:r>
            <a:endParaRPr lang="en-US" sz="1200" dirty="0">
              <a:solidFill>
                <a:srgbClr val="000000"/>
              </a:solidFill>
            </a:endParaRPr>
          </a:p>
        </p:txBody>
      </p:sp>
      <p:grpSp>
        <p:nvGrpSpPr>
          <p:cNvPr id="136" name="Group 81">
            <a:extLst>
              <a:ext uri="{FF2B5EF4-FFF2-40B4-BE49-F238E27FC236}">
                <a16:creationId xmlns:a16="http://schemas.microsoft.com/office/drawing/2014/main" id="{F5D7CD51-3179-4FCD-9097-855DEE35962C}"/>
              </a:ext>
            </a:extLst>
          </p:cNvPr>
          <p:cNvGrpSpPr>
            <a:grpSpLocks noChangeAspect="1"/>
          </p:cNvGrpSpPr>
          <p:nvPr/>
        </p:nvGrpSpPr>
        <p:grpSpPr bwMode="auto">
          <a:xfrm>
            <a:off x="1070861" y="1624198"/>
            <a:ext cx="450851" cy="449782"/>
            <a:chOff x="1370" y="1720"/>
            <a:chExt cx="426" cy="425"/>
          </a:xfrm>
          <a:solidFill>
            <a:srgbClr val="FF0000"/>
          </a:solidFill>
        </p:grpSpPr>
        <p:sp>
          <p:nvSpPr>
            <p:cNvPr id="137" name="Freeform 82">
              <a:extLst>
                <a:ext uri="{FF2B5EF4-FFF2-40B4-BE49-F238E27FC236}">
                  <a16:creationId xmlns:a16="http://schemas.microsoft.com/office/drawing/2014/main" id="{64662A4F-3EA1-4AA7-8AC0-9D1E9FFDD18F}"/>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83">
              <a:extLst>
                <a:ext uri="{FF2B5EF4-FFF2-40B4-BE49-F238E27FC236}">
                  <a16:creationId xmlns:a16="http://schemas.microsoft.com/office/drawing/2014/main" id="{BD10236B-76E9-4D34-89E1-1AC2B202BDFD}"/>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84">
              <a:extLst>
                <a:ext uri="{FF2B5EF4-FFF2-40B4-BE49-F238E27FC236}">
                  <a16:creationId xmlns:a16="http://schemas.microsoft.com/office/drawing/2014/main" id="{A5E40310-6B7D-4F43-A722-1CE3FB49D589}"/>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85">
              <a:extLst>
                <a:ext uri="{FF2B5EF4-FFF2-40B4-BE49-F238E27FC236}">
                  <a16:creationId xmlns:a16="http://schemas.microsoft.com/office/drawing/2014/main" id="{193E4327-89C0-49A4-9FB4-9C86A6309A30}"/>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86">
              <a:extLst>
                <a:ext uri="{FF2B5EF4-FFF2-40B4-BE49-F238E27FC236}">
                  <a16:creationId xmlns:a16="http://schemas.microsoft.com/office/drawing/2014/main" id="{5813C9FC-3120-4104-B370-C423414A5622}"/>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87">
              <a:extLst>
                <a:ext uri="{FF2B5EF4-FFF2-40B4-BE49-F238E27FC236}">
                  <a16:creationId xmlns:a16="http://schemas.microsoft.com/office/drawing/2014/main" id="{696D8125-91EE-456E-8ADC-AF7A2C9684CB}"/>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4" name="Freeform 88">
              <a:extLst>
                <a:ext uri="{FF2B5EF4-FFF2-40B4-BE49-F238E27FC236}">
                  <a16:creationId xmlns:a16="http://schemas.microsoft.com/office/drawing/2014/main" id="{E0F74F08-3F13-4503-8B47-87E3019C4A5D}"/>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89">
              <a:extLst>
                <a:ext uri="{FF2B5EF4-FFF2-40B4-BE49-F238E27FC236}">
                  <a16:creationId xmlns:a16="http://schemas.microsoft.com/office/drawing/2014/main" id="{80463957-3CE3-4B4A-A17D-E3D3EF8421F5}"/>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90">
              <a:extLst>
                <a:ext uri="{FF2B5EF4-FFF2-40B4-BE49-F238E27FC236}">
                  <a16:creationId xmlns:a16="http://schemas.microsoft.com/office/drawing/2014/main" id="{DF77D354-900B-4725-8594-84BB1973F2AC}"/>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91">
              <a:extLst>
                <a:ext uri="{FF2B5EF4-FFF2-40B4-BE49-F238E27FC236}">
                  <a16:creationId xmlns:a16="http://schemas.microsoft.com/office/drawing/2014/main" id="{0C731026-481A-42CA-A7A1-3AE5BB8C1F4C}"/>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92">
              <a:extLst>
                <a:ext uri="{FF2B5EF4-FFF2-40B4-BE49-F238E27FC236}">
                  <a16:creationId xmlns:a16="http://schemas.microsoft.com/office/drawing/2014/main" id="{E797C326-F0B3-47FB-95A9-3867CB098C65}"/>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49" name="Rectangle 148">
            <a:extLst>
              <a:ext uri="{FF2B5EF4-FFF2-40B4-BE49-F238E27FC236}">
                <a16:creationId xmlns:a16="http://schemas.microsoft.com/office/drawing/2014/main" id="{B0DF11B6-B36A-4C81-B52A-7D07D3189AD9}"/>
              </a:ext>
            </a:extLst>
          </p:cNvPr>
          <p:cNvSpPr/>
          <p:nvPr/>
        </p:nvSpPr>
        <p:spPr>
          <a:xfrm>
            <a:off x="3827712" y="1435562"/>
            <a:ext cx="2489123"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Digitale </a:t>
            </a:r>
            <a:r>
              <a:rPr lang="en-US" sz="1600" b="1" kern="0" dirty="0">
                <a:solidFill>
                  <a:srgbClr val="5A5A5A"/>
                </a:solidFill>
              </a:rPr>
              <a:t>doelmatigheids-controle</a:t>
            </a:r>
            <a:endParaRPr kumimoji="0" lang="en-US" sz="1600" b="1" i="0" u="none" strike="noStrike" kern="0" cap="none" spc="0" normalizeH="0" baseline="0" noProof="0" dirty="0">
              <a:ln>
                <a:noFill/>
              </a:ln>
              <a:solidFill>
                <a:srgbClr val="5A5A5A"/>
              </a:solidFill>
              <a:effectLst/>
              <a:uLnTx/>
              <a:uFillTx/>
            </a:endParaRPr>
          </a:p>
        </p:txBody>
      </p:sp>
      <p:sp>
        <p:nvSpPr>
          <p:cNvPr id="150" name="Rectangle 149">
            <a:extLst>
              <a:ext uri="{FF2B5EF4-FFF2-40B4-BE49-F238E27FC236}">
                <a16:creationId xmlns:a16="http://schemas.microsoft.com/office/drawing/2014/main" id="{28531EC6-6A90-47A7-9CF8-70C85099F25E}"/>
              </a:ext>
            </a:extLst>
          </p:cNvPr>
          <p:cNvSpPr/>
          <p:nvPr/>
        </p:nvSpPr>
        <p:spPr>
          <a:xfrm>
            <a:off x="3938320" y="2318380"/>
            <a:ext cx="2378516" cy="3323987"/>
          </a:xfrm>
          <a:prstGeom prst="rect">
            <a:avLst/>
          </a:prstGeom>
        </p:spPr>
        <p:txBody>
          <a:bodyPr wrap="square" lIns="0" tIns="0" rIns="0" bIns="0">
            <a:spAutoFit/>
          </a:bodyPr>
          <a:lstStyle/>
          <a:p>
            <a:pPr>
              <a:spcAft>
                <a:spcPts val="1200"/>
              </a:spcAft>
              <a:defRPr/>
            </a:pPr>
            <a:r>
              <a:rPr lang="nl-NL" sz="1200" dirty="0">
                <a:solidFill>
                  <a:prstClr val="black"/>
                </a:solidFill>
              </a:rPr>
              <a:t>Doelmatigheidscontrole is gedurende het hele proces </a:t>
            </a:r>
            <a:r>
              <a:rPr lang="nl-NL" sz="1200" dirty="0" smtClean="0">
                <a:solidFill>
                  <a:prstClr val="black"/>
                </a:solidFill>
              </a:rPr>
              <a:t>inzetbaar waarbij </a:t>
            </a:r>
            <a:r>
              <a:rPr lang="nl-NL" sz="1200" dirty="0">
                <a:solidFill>
                  <a:prstClr val="black"/>
                </a:solidFill>
              </a:rPr>
              <a:t>de professional in staat is om de gemaakte afspraken en acties van de </a:t>
            </a:r>
            <a:r>
              <a:rPr lang="nl-NL" sz="1200" dirty="0" smtClean="0">
                <a:solidFill>
                  <a:prstClr val="black"/>
                </a:solidFill>
              </a:rPr>
              <a:t>burger, </a:t>
            </a:r>
            <a:r>
              <a:rPr lang="nl-NL" sz="1200" dirty="0">
                <a:solidFill>
                  <a:prstClr val="black"/>
                </a:solidFill>
              </a:rPr>
              <a:t>zoals vastgesteld schriftelijk, te monitoren en te sturen. Het geeft de professional inzicht om te </a:t>
            </a:r>
            <a:r>
              <a:rPr lang="nl-NL" sz="1200" dirty="0" smtClean="0">
                <a:solidFill>
                  <a:prstClr val="black"/>
                </a:solidFill>
              </a:rPr>
              <a:t>toetsen </a:t>
            </a:r>
            <a:r>
              <a:rPr lang="nl-NL" sz="1200" dirty="0">
                <a:solidFill>
                  <a:prstClr val="black"/>
                </a:solidFill>
              </a:rPr>
              <a:t>en de resultaten en bevindingen  te  registreren. Daarnaast is de professional ook in staat om te toetsen op gegeven </a:t>
            </a:r>
            <a:r>
              <a:rPr lang="nl-NL" sz="1200" dirty="0" smtClean="0">
                <a:solidFill>
                  <a:prstClr val="black"/>
                </a:solidFill>
              </a:rPr>
              <a:t>waarschuwingen bij een schending van lichte arbeidsverplichtingen, </a:t>
            </a:r>
            <a:r>
              <a:rPr lang="nl-NL" sz="1200" dirty="0">
                <a:solidFill>
                  <a:prstClr val="black"/>
                </a:solidFill>
              </a:rPr>
              <a:t>recidive gedrag en het opleggen van een </a:t>
            </a:r>
            <a:r>
              <a:rPr lang="nl-NL" sz="1200" dirty="0" smtClean="0">
                <a:solidFill>
                  <a:prstClr val="black"/>
                </a:solidFill>
              </a:rPr>
              <a:t>maatregel als de persoon in kwestie zijn gedrag niet aanpast </a:t>
            </a:r>
            <a:r>
              <a:rPr lang="nl-NL" sz="1200" dirty="0">
                <a:solidFill>
                  <a:prstClr val="black"/>
                </a:solidFill>
              </a:rPr>
              <a:t>met de daarbij horende </a:t>
            </a:r>
            <a:r>
              <a:rPr lang="nl-NL" sz="1200" dirty="0" smtClean="0">
                <a:solidFill>
                  <a:prstClr val="black"/>
                </a:solidFill>
              </a:rPr>
              <a:t>registratie</a:t>
            </a:r>
            <a:r>
              <a:rPr lang="nl-NL" sz="1200" dirty="0">
                <a:solidFill>
                  <a:prstClr val="black"/>
                </a:solidFill>
              </a:rPr>
              <a:t>. </a:t>
            </a:r>
          </a:p>
        </p:txBody>
      </p:sp>
      <p:grpSp>
        <p:nvGrpSpPr>
          <p:cNvPr id="151" name="Group 33">
            <a:extLst>
              <a:ext uri="{FF2B5EF4-FFF2-40B4-BE49-F238E27FC236}">
                <a16:creationId xmlns:a16="http://schemas.microsoft.com/office/drawing/2014/main" id="{9DA2A4CD-4BF1-431C-85BE-0B5CA88C895F}"/>
              </a:ext>
            </a:extLst>
          </p:cNvPr>
          <p:cNvGrpSpPr>
            <a:grpSpLocks noChangeAspect="1"/>
          </p:cNvGrpSpPr>
          <p:nvPr/>
        </p:nvGrpSpPr>
        <p:grpSpPr bwMode="auto">
          <a:xfrm>
            <a:off x="3966230" y="1607126"/>
            <a:ext cx="483928" cy="483926"/>
            <a:chOff x="3438" y="437"/>
            <a:chExt cx="428" cy="428"/>
          </a:xfrm>
          <a:solidFill>
            <a:srgbClr val="FF0000"/>
          </a:solidFill>
        </p:grpSpPr>
        <p:sp>
          <p:nvSpPr>
            <p:cNvPr id="152" name="Freeform 34">
              <a:extLst>
                <a:ext uri="{FF2B5EF4-FFF2-40B4-BE49-F238E27FC236}">
                  <a16:creationId xmlns:a16="http://schemas.microsoft.com/office/drawing/2014/main" id="{8A47DB51-BC6D-46C7-9111-B9BD80F59D38}"/>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3" name="Freeform 35">
              <a:extLst>
                <a:ext uri="{FF2B5EF4-FFF2-40B4-BE49-F238E27FC236}">
                  <a16:creationId xmlns:a16="http://schemas.microsoft.com/office/drawing/2014/main" id="{EA8A8F25-DF8F-4A10-942B-9B92EFCD7E86}"/>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83" name="Group 226">
            <a:extLst>
              <a:ext uri="{FF2B5EF4-FFF2-40B4-BE49-F238E27FC236}">
                <a16:creationId xmlns:a16="http://schemas.microsoft.com/office/drawing/2014/main" id="{06549049-76D9-46DD-BAFC-BE3F29C770EE}"/>
              </a:ext>
            </a:extLst>
          </p:cNvPr>
          <p:cNvGrpSpPr>
            <a:grpSpLocks noChangeAspect="1"/>
          </p:cNvGrpSpPr>
          <p:nvPr/>
        </p:nvGrpSpPr>
        <p:grpSpPr bwMode="auto">
          <a:xfrm>
            <a:off x="6624984" y="1602571"/>
            <a:ext cx="504476" cy="493036"/>
            <a:chOff x="522" y="3216"/>
            <a:chExt cx="441" cy="431"/>
          </a:xfrm>
          <a:solidFill>
            <a:srgbClr val="FF0000"/>
          </a:solidFill>
        </p:grpSpPr>
        <p:sp>
          <p:nvSpPr>
            <p:cNvPr id="84" name="Freeform 227">
              <a:extLst>
                <a:ext uri="{FF2B5EF4-FFF2-40B4-BE49-F238E27FC236}">
                  <a16:creationId xmlns:a16="http://schemas.microsoft.com/office/drawing/2014/main" id="{1E0B3F0F-055F-4382-B688-C6452EBC7459}"/>
                </a:ext>
              </a:extLst>
            </p:cNvPr>
            <p:cNvSpPr>
              <a:spLocks noEditPoints="1"/>
            </p:cNvSpPr>
            <p:nvPr/>
          </p:nvSpPr>
          <p:spPr bwMode="auto">
            <a:xfrm>
              <a:off x="522" y="3216"/>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228">
              <a:extLst>
                <a:ext uri="{FF2B5EF4-FFF2-40B4-BE49-F238E27FC236}">
                  <a16:creationId xmlns:a16="http://schemas.microsoft.com/office/drawing/2014/main" id="{32EEAFD4-1154-440A-8E05-C7D31544C646}"/>
                </a:ext>
              </a:extLst>
            </p:cNvPr>
            <p:cNvSpPr>
              <a:spLocks/>
            </p:cNvSpPr>
            <p:nvPr/>
          </p:nvSpPr>
          <p:spPr bwMode="auto">
            <a:xfrm>
              <a:off x="522" y="3252"/>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229">
              <a:extLst>
                <a:ext uri="{FF2B5EF4-FFF2-40B4-BE49-F238E27FC236}">
                  <a16:creationId xmlns:a16="http://schemas.microsoft.com/office/drawing/2014/main" id="{285CCAA1-7649-4539-B5E7-780F69D9B1F7}"/>
                </a:ext>
              </a:extLst>
            </p:cNvPr>
            <p:cNvSpPr>
              <a:spLocks/>
            </p:cNvSpPr>
            <p:nvPr/>
          </p:nvSpPr>
          <p:spPr bwMode="auto">
            <a:xfrm>
              <a:off x="522" y="330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230">
              <a:extLst>
                <a:ext uri="{FF2B5EF4-FFF2-40B4-BE49-F238E27FC236}">
                  <a16:creationId xmlns:a16="http://schemas.microsoft.com/office/drawing/2014/main" id="{A2741CBB-7CF6-4B84-87D5-E868EBAB3F2D}"/>
                </a:ext>
              </a:extLst>
            </p:cNvPr>
            <p:cNvSpPr>
              <a:spLocks noEditPoints="1"/>
            </p:cNvSpPr>
            <p:nvPr/>
          </p:nvSpPr>
          <p:spPr bwMode="auto">
            <a:xfrm>
              <a:off x="669" y="3450"/>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231">
              <a:extLst>
                <a:ext uri="{FF2B5EF4-FFF2-40B4-BE49-F238E27FC236}">
                  <a16:creationId xmlns:a16="http://schemas.microsoft.com/office/drawing/2014/main" id="{B869D8A9-F2EC-4582-B9C0-8473AF0CB786}"/>
                </a:ext>
              </a:extLst>
            </p:cNvPr>
            <p:cNvSpPr>
              <a:spLocks/>
            </p:cNvSpPr>
            <p:nvPr/>
          </p:nvSpPr>
          <p:spPr bwMode="auto">
            <a:xfrm>
              <a:off x="669" y="348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232">
              <a:extLst>
                <a:ext uri="{FF2B5EF4-FFF2-40B4-BE49-F238E27FC236}">
                  <a16:creationId xmlns:a16="http://schemas.microsoft.com/office/drawing/2014/main" id="{044AA741-2906-44A4-A53A-00B3B414E262}"/>
                </a:ext>
              </a:extLst>
            </p:cNvPr>
            <p:cNvSpPr>
              <a:spLocks/>
            </p:cNvSpPr>
            <p:nvPr/>
          </p:nvSpPr>
          <p:spPr bwMode="auto">
            <a:xfrm>
              <a:off x="669" y="3540"/>
              <a:ext cx="294" cy="107"/>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233">
              <a:extLst>
                <a:ext uri="{FF2B5EF4-FFF2-40B4-BE49-F238E27FC236}">
                  <a16:creationId xmlns:a16="http://schemas.microsoft.com/office/drawing/2014/main" id="{4955E75D-CCB4-49E9-9578-0EEE5BF9CE6B}"/>
                </a:ext>
              </a:extLst>
            </p:cNvPr>
            <p:cNvSpPr>
              <a:spLocks/>
            </p:cNvSpPr>
            <p:nvPr/>
          </p:nvSpPr>
          <p:spPr bwMode="auto">
            <a:xfrm>
              <a:off x="522" y="3360"/>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234">
              <a:extLst>
                <a:ext uri="{FF2B5EF4-FFF2-40B4-BE49-F238E27FC236}">
                  <a16:creationId xmlns:a16="http://schemas.microsoft.com/office/drawing/2014/main" id="{9E8A592B-9360-4103-B833-30A90DAC2EFD}"/>
                </a:ext>
              </a:extLst>
            </p:cNvPr>
            <p:cNvSpPr>
              <a:spLocks/>
            </p:cNvSpPr>
            <p:nvPr/>
          </p:nvSpPr>
          <p:spPr bwMode="auto">
            <a:xfrm>
              <a:off x="522" y="3414"/>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235">
              <a:extLst>
                <a:ext uri="{FF2B5EF4-FFF2-40B4-BE49-F238E27FC236}">
                  <a16:creationId xmlns:a16="http://schemas.microsoft.com/office/drawing/2014/main" id="{046D7F5D-78DF-43CD-B9FA-4E85354268EB}"/>
                </a:ext>
              </a:extLst>
            </p:cNvPr>
            <p:cNvSpPr>
              <a:spLocks/>
            </p:cNvSpPr>
            <p:nvPr/>
          </p:nvSpPr>
          <p:spPr bwMode="auto">
            <a:xfrm>
              <a:off x="522" y="3468"/>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236">
              <a:extLst>
                <a:ext uri="{FF2B5EF4-FFF2-40B4-BE49-F238E27FC236}">
                  <a16:creationId xmlns:a16="http://schemas.microsoft.com/office/drawing/2014/main" id="{1BBC2736-DD01-4F0E-AE85-6F59E8C330A0}"/>
                </a:ext>
              </a:extLst>
            </p:cNvPr>
            <p:cNvSpPr>
              <a:spLocks/>
            </p:cNvSpPr>
            <p:nvPr/>
          </p:nvSpPr>
          <p:spPr bwMode="auto">
            <a:xfrm>
              <a:off x="798" y="3414"/>
              <a:ext cx="18" cy="54"/>
            </a:xfrm>
            <a:custGeom>
              <a:avLst/>
              <a:gdLst>
                <a:gd name="T0" fmla="*/ 6 w 12"/>
                <a:gd name="T1" fmla="*/ 36 h 36"/>
                <a:gd name="T2" fmla="*/ 0 w 12"/>
                <a:gd name="T3" fmla="*/ 30 h 36"/>
                <a:gd name="T4" fmla="*/ 0 w 12"/>
                <a:gd name="T5" fmla="*/ 6 h 36"/>
                <a:gd name="T6" fmla="*/ 6 w 12"/>
                <a:gd name="T7" fmla="*/ 0 h 36"/>
                <a:gd name="T8" fmla="*/ 12 w 12"/>
                <a:gd name="T9" fmla="*/ 6 h 36"/>
                <a:gd name="T10" fmla="*/ 12 w 12"/>
                <a:gd name="T11" fmla="*/ 30 h 36"/>
                <a:gd name="T12" fmla="*/ 6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6" y="36"/>
                  </a:moveTo>
                  <a:cubicBezTo>
                    <a:pt x="3" y="36"/>
                    <a:pt x="0" y="33"/>
                    <a:pt x="0" y="30"/>
                  </a:cubicBezTo>
                  <a:cubicBezTo>
                    <a:pt x="0" y="6"/>
                    <a:pt x="0" y="6"/>
                    <a:pt x="0" y="6"/>
                  </a:cubicBezTo>
                  <a:cubicBezTo>
                    <a:pt x="0" y="3"/>
                    <a:pt x="3" y="0"/>
                    <a:pt x="6" y="0"/>
                  </a:cubicBezTo>
                  <a:cubicBezTo>
                    <a:pt x="9" y="0"/>
                    <a:pt x="12" y="3"/>
                    <a:pt x="12" y="6"/>
                  </a:cubicBezTo>
                  <a:cubicBezTo>
                    <a:pt x="12" y="30"/>
                    <a:pt x="12" y="30"/>
                    <a:pt x="12" y="30"/>
                  </a:cubicBezTo>
                  <a:cubicBezTo>
                    <a:pt x="12" y="33"/>
                    <a:pt x="9" y="36"/>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cxnSp>
        <p:nvCxnSpPr>
          <p:cNvPr id="154" name="Straight Connector 153">
            <a:extLst>
              <a:ext uri="{FF2B5EF4-FFF2-40B4-BE49-F238E27FC236}">
                <a16:creationId xmlns:a16="http://schemas.microsoft.com/office/drawing/2014/main" id="{DCFBEB3A-7F0B-40AB-901A-94FA8578B7DA}"/>
              </a:ext>
            </a:extLst>
          </p:cNvPr>
          <p:cNvCxnSpPr>
            <a:cxnSpLocks/>
          </p:cNvCxnSpPr>
          <p:nvPr/>
        </p:nvCxnSpPr>
        <p:spPr>
          <a:xfrm>
            <a:off x="9021081" y="1454397"/>
            <a:ext cx="0" cy="4824000"/>
          </a:xfrm>
          <a:prstGeom prst="line">
            <a:avLst/>
          </a:prstGeom>
          <a:noFill/>
          <a:ln w="9525" cap="flat" cmpd="sng" algn="ctr">
            <a:solidFill>
              <a:srgbClr val="FF0000"/>
            </a:solidFill>
            <a:prstDash val="dash"/>
          </a:ln>
          <a:effectLst/>
        </p:spPr>
      </p:cxnSp>
      <p:cxnSp>
        <p:nvCxnSpPr>
          <p:cNvPr id="155" name="Straight Connector 154">
            <a:extLst>
              <a:ext uri="{FF2B5EF4-FFF2-40B4-BE49-F238E27FC236}">
                <a16:creationId xmlns:a16="http://schemas.microsoft.com/office/drawing/2014/main" id="{51BDE8C1-6A01-46AE-A52E-73D7AA2EF1C0}"/>
              </a:ext>
            </a:extLst>
          </p:cNvPr>
          <p:cNvCxnSpPr>
            <a:cxnSpLocks/>
          </p:cNvCxnSpPr>
          <p:nvPr/>
        </p:nvCxnSpPr>
        <p:spPr>
          <a:xfrm>
            <a:off x="3722918" y="1454397"/>
            <a:ext cx="0" cy="4824000"/>
          </a:xfrm>
          <a:prstGeom prst="line">
            <a:avLst/>
          </a:prstGeom>
          <a:noFill/>
          <a:ln w="9525" cap="flat" cmpd="sng" algn="ctr">
            <a:solidFill>
              <a:srgbClr val="FF0000"/>
            </a:solidFill>
            <a:prstDash val="dash"/>
          </a:ln>
          <a:effectLst/>
        </p:spPr>
      </p:cxnSp>
      <p:cxnSp>
        <p:nvCxnSpPr>
          <p:cNvPr id="156" name="Straight Connector 155">
            <a:extLst>
              <a:ext uri="{FF2B5EF4-FFF2-40B4-BE49-F238E27FC236}">
                <a16:creationId xmlns:a16="http://schemas.microsoft.com/office/drawing/2014/main" id="{807BD46C-9EA8-4E3A-95C4-A34FE71DD385}"/>
              </a:ext>
            </a:extLst>
          </p:cNvPr>
          <p:cNvCxnSpPr>
            <a:cxnSpLocks/>
          </p:cNvCxnSpPr>
          <p:nvPr/>
        </p:nvCxnSpPr>
        <p:spPr>
          <a:xfrm>
            <a:off x="6394802" y="1461317"/>
            <a:ext cx="0" cy="4824000"/>
          </a:xfrm>
          <a:prstGeom prst="line">
            <a:avLst/>
          </a:prstGeom>
          <a:noFill/>
          <a:ln w="9525" cap="flat" cmpd="sng" algn="ctr">
            <a:solidFill>
              <a:srgbClr val="FF0000"/>
            </a:solidFill>
            <a:prstDash val="dash"/>
          </a:ln>
          <a:effectLst/>
        </p:spPr>
      </p:cxnSp>
      <p:sp>
        <p:nvSpPr>
          <p:cNvPr id="48" name="Rectangle 47">
            <a:extLst>
              <a:ext uri="{FF2B5EF4-FFF2-40B4-BE49-F238E27FC236}">
                <a16:creationId xmlns:a16="http://schemas.microsoft.com/office/drawing/2014/main" id="{93D4A71A-88E0-4323-B661-7FE4E4463C4F}"/>
              </a:ext>
            </a:extLst>
          </p:cNvPr>
          <p:cNvSpPr/>
          <p:nvPr/>
        </p:nvSpPr>
        <p:spPr>
          <a:xfrm>
            <a:off x="9159879" y="1453619"/>
            <a:ext cx="2605011"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Contractmodule</a:t>
            </a:r>
          </a:p>
        </p:txBody>
      </p:sp>
      <p:sp>
        <p:nvSpPr>
          <p:cNvPr id="49" name="Rectangle 48">
            <a:extLst>
              <a:ext uri="{FF2B5EF4-FFF2-40B4-BE49-F238E27FC236}">
                <a16:creationId xmlns:a16="http://schemas.microsoft.com/office/drawing/2014/main" id="{F46C5A9A-7146-4D11-B7CF-983938E57650}"/>
              </a:ext>
            </a:extLst>
          </p:cNvPr>
          <p:cNvSpPr/>
          <p:nvPr/>
        </p:nvSpPr>
        <p:spPr>
          <a:xfrm>
            <a:off x="9200380" y="2296520"/>
            <a:ext cx="2702861" cy="4401205"/>
          </a:xfrm>
          <a:prstGeom prst="rect">
            <a:avLst/>
          </a:prstGeom>
          <a:noFill/>
        </p:spPr>
        <p:txBody>
          <a:bodyPr wrap="square" lIns="0" tIns="0" rIns="0" bIns="0">
            <a:spAutoFit/>
          </a:bodyPr>
          <a:lstStyle/>
          <a:p>
            <a:pPr>
              <a:spcAft>
                <a:spcPts val="1200"/>
              </a:spcAft>
              <a:defRPr/>
            </a:pPr>
            <a:r>
              <a:rPr lang="nl-NL" sz="1200" dirty="0">
                <a:solidFill>
                  <a:prstClr val="black"/>
                </a:solidFill>
                <a:cs typeface="Arial" panose="020B0604020202020204" pitchFamily="34" charset="0"/>
              </a:rPr>
              <a:t>In </a:t>
            </a:r>
            <a:r>
              <a:rPr lang="nl-NL" sz="1200" dirty="0" smtClean="0">
                <a:solidFill>
                  <a:prstClr val="black"/>
                </a:solidFill>
                <a:cs typeface="Arial" panose="020B0604020202020204" pitchFamily="34" charset="0"/>
              </a:rPr>
              <a:t>de </a:t>
            </a:r>
            <a:r>
              <a:rPr lang="nl-NL" sz="1200" dirty="0">
                <a:solidFill>
                  <a:prstClr val="black"/>
                </a:solidFill>
                <a:cs typeface="Arial" panose="020B0604020202020204" pitchFamily="34" charset="0"/>
              </a:rPr>
              <a:t>module worden diverse acties m.b.t. het aanmaken, vastleggen, regelen en onderhouden van contracten uitgevoerd. De module bestaat uit een verscheidenheid aan informatievelden die flexibel in te richten zijn waar o.a. contractgegevens en contractactiviteiten in zijn vastgelegd. In deze module is tevens geregeld wie welk contract mag inzien en er is een koppeling met de leveranciersmodule indien iemand is aangemeld voor een contractactiviteit. Daarnaast kan de digitale instrumentencatalogus opgevraagd worden in de contractmodule. Derde partijen hebben de mogelijkheid om digitaal gegevens aan te leveren die in deze module worden opgenomen. Aanvullend is het mogelijk om contracten te koppelen aan bijvoorbeeld aanbieders en instrumenten. </a:t>
            </a:r>
          </a:p>
          <a:p>
            <a:pPr>
              <a:spcAft>
                <a:spcPts val="1200"/>
              </a:spcAft>
              <a:defRPr/>
            </a:pPr>
            <a:endParaRPr lang="nl-NL" sz="1200" dirty="0">
              <a:solidFill>
                <a:prstClr val="black"/>
              </a:solidFill>
              <a:cs typeface="Arial" panose="020B0604020202020204" pitchFamily="34" charset="0"/>
            </a:endParaRPr>
          </a:p>
        </p:txBody>
      </p:sp>
      <p:grpSp>
        <p:nvGrpSpPr>
          <p:cNvPr id="50" name="Group 50">
            <a:extLst>
              <a:ext uri="{FF2B5EF4-FFF2-40B4-BE49-F238E27FC236}">
                <a16:creationId xmlns:a16="http://schemas.microsoft.com/office/drawing/2014/main" id="{49D9FD80-3FF0-41CA-BC27-F06441136A8F}"/>
              </a:ext>
            </a:extLst>
          </p:cNvPr>
          <p:cNvGrpSpPr>
            <a:grpSpLocks noChangeAspect="1"/>
          </p:cNvGrpSpPr>
          <p:nvPr/>
        </p:nvGrpSpPr>
        <p:grpSpPr bwMode="auto">
          <a:xfrm>
            <a:off x="9424979" y="1616520"/>
            <a:ext cx="465138" cy="465138"/>
            <a:chOff x="5505" y="439"/>
            <a:chExt cx="426" cy="426"/>
          </a:xfrm>
          <a:solidFill>
            <a:schemeClr val="accent1"/>
          </a:solidFill>
        </p:grpSpPr>
        <p:sp>
          <p:nvSpPr>
            <p:cNvPr id="51" name="Freeform 51">
              <a:extLst>
                <a:ext uri="{FF2B5EF4-FFF2-40B4-BE49-F238E27FC236}">
                  <a16:creationId xmlns:a16="http://schemas.microsoft.com/office/drawing/2014/main" id="{20CF7C62-83FB-4879-B089-5AEEA34B0DA6}"/>
                </a:ext>
              </a:extLst>
            </p:cNvPr>
            <p:cNvSpPr>
              <a:spLocks/>
            </p:cNvSpPr>
            <p:nvPr/>
          </p:nvSpPr>
          <p:spPr bwMode="auto">
            <a:xfrm>
              <a:off x="5505" y="439"/>
              <a:ext cx="302" cy="391"/>
            </a:xfrm>
            <a:custGeom>
              <a:avLst/>
              <a:gdLst>
                <a:gd name="T0" fmla="*/ 126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2 w 204"/>
                <a:gd name="T13" fmla="*/ 1 h 264"/>
                <a:gd name="T14" fmla="*/ 202 w 204"/>
                <a:gd name="T15" fmla="*/ 61 h 264"/>
                <a:gd name="T16" fmla="*/ 204 w 204"/>
                <a:gd name="T17" fmla="*/ 66 h 264"/>
                <a:gd name="T18" fmla="*/ 204 w 204"/>
                <a:gd name="T19" fmla="*/ 132 h 264"/>
                <a:gd name="T20" fmla="*/ 192 w 204"/>
                <a:gd name="T21" fmla="*/ 132 h 264"/>
                <a:gd name="T22" fmla="*/ 192 w 204"/>
                <a:gd name="T23" fmla="*/ 68 h 264"/>
                <a:gd name="T24" fmla="*/ 135 w 204"/>
                <a:gd name="T25" fmla="*/ 12 h 264"/>
                <a:gd name="T26" fmla="*/ 12 w 204"/>
                <a:gd name="T27" fmla="*/ 12 h 264"/>
                <a:gd name="T28" fmla="*/ 12 w 204"/>
                <a:gd name="T29" fmla="*/ 252 h 264"/>
                <a:gd name="T30" fmla="*/ 126 w 204"/>
                <a:gd name="T31" fmla="*/ 252 h 264"/>
                <a:gd name="T32" fmla="*/ 126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3" y="62"/>
                    <a:pt x="204" y="64"/>
                    <a:pt x="204" y="66"/>
                  </a:cubicBezTo>
                  <a:cubicBezTo>
                    <a:pt x="204" y="132"/>
                    <a:pt x="204" y="132"/>
                    <a:pt x="204" y="132"/>
                  </a:cubicBezTo>
                  <a:cubicBezTo>
                    <a:pt x="192" y="132"/>
                    <a:pt x="192" y="132"/>
                    <a:pt x="192" y="132"/>
                  </a:cubicBezTo>
                  <a:cubicBezTo>
                    <a:pt x="192" y="68"/>
                    <a:pt x="192" y="68"/>
                    <a:pt x="192" y="68"/>
                  </a:cubicBezTo>
                  <a:cubicBezTo>
                    <a:pt x="135" y="12"/>
                    <a:pt x="135" y="12"/>
                    <a:pt x="135" y="12"/>
                  </a:cubicBezTo>
                  <a:cubicBezTo>
                    <a:pt x="12" y="12"/>
                    <a:pt x="12" y="12"/>
                    <a:pt x="12" y="12"/>
                  </a:cubicBezTo>
                  <a:cubicBezTo>
                    <a:pt x="12" y="252"/>
                    <a:pt x="12" y="252"/>
                    <a:pt x="12" y="252"/>
                  </a:cubicBezTo>
                  <a:cubicBezTo>
                    <a:pt x="126" y="252"/>
                    <a:pt x="126" y="252"/>
                    <a:pt x="126" y="252"/>
                  </a:cubicBezTo>
                  <a:lnTo>
                    <a:pt x="126"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2" name="Freeform 52">
              <a:extLst>
                <a:ext uri="{FF2B5EF4-FFF2-40B4-BE49-F238E27FC236}">
                  <a16:creationId xmlns:a16="http://schemas.microsoft.com/office/drawing/2014/main" id="{117CA49E-C079-44BE-896A-E26569DE9922}"/>
                </a:ext>
              </a:extLst>
            </p:cNvPr>
            <p:cNvSpPr>
              <a:spLocks/>
            </p:cNvSpPr>
            <p:nvPr/>
          </p:nvSpPr>
          <p:spPr bwMode="auto">
            <a:xfrm>
              <a:off x="5700" y="439"/>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3" name="Freeform 53">
              <a:extLst>
                <a:ext uri="{FF2B5EF4-FFF2-40B4-BE49-F238E27FC236}">
                  <a16:creationId xmlns:a16="http://schemas.microsoft.com/office/drawing/2014/main" id="{51FD2594-6948-443A-BBDA-3FE99160FAD5}"/>
                </a:ext>
              </a:extLst>
            </p:cNvPr>
            <p:cNvSpPr>
              <a:spLocks/>
            </p:cNvSpPr>
            <p:nvPr/>
          </p:nvSpPr>
          <p:spPr bwMode="auto">
            <a:xfrm>
              <a:off x="5697" y="723"/>
              <a:ext cx="142" cy="142"/>
            </a:xfrm>
            <a:custGeom>
              <a:avLst/>
              <a:gdLst>
                <a:gd name="T0" fmla="*/ 6 w 96"/>
                <a:gd name="T1" fmla="*/ 96 h 96"/>
                <a:gd name="T2" fmla="*/ 2 w 96"/>
                <a:gd name="T3" fmla="*/ 94 h 96"/>
                <a:gd name="T4" fmla="*/ 2 w 96"/>
                <a:gd name="T5" fmla="*/ 86 h 96"/>
                <a:gd name="T6" fmla="*/ 85 w 96"/>
                <a:gd name="T7" fmla="*/ 2 h 96"/>
                <a:gd name="T8" fmla="*/ 94 w 96"/>
                <a:gd name="T9" fmla="*/ 2 h 96"/>
                <a:gd name="T10" fmla="*/ 94 w 96"/>
                <a:gd name="T11" fmla="*/ 11 h 96"/>
                <a:gd name="T12" fmla="*/ 10 w 96"/>
                <a:gd name="T13" fmla="*/ 94 h 96"/>
                <a:gd name="T14" fmla="*/ 6 w 96"/>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6">
                  <a:moveTo>
                    <a:pt x="6" y="96"/>
                  </a:moveTo>
                  <a:cubicBezTo>
                    <a:pt x="5" y="96"/>
                    <a:pt x="3" y="95"/>
                    <a:pt x="2" y="94"/>
                  </a:cubicBezTo>
                  <a:cubicBezTo>
                    <a:pt x="0" y="92"/>
                    <a:pt x="0" y="88"/>
                    <a:pt x="2" y="86"/>
                  </a:cubicBezTo>
                  <a:cubicBezTo>
                    <a:pt x="85" y="2"/>
                    <a:pt x="85" y="2"/>
                    <a:pt x="85" y="2"/>
                  </a:cubicBezTo>
                  <a:cubicBezTo>
                    <a:pt x="88" y="0"/>
                    <a:pt x="92" y="0"/>
                    <a:pt x="94" y="2"/>
                  </a:cubicBezTo>
                  <a:cubicBezTo>
                    <a:pt x="96" y="4"/>
                    <a:pt x="96" y="8"/>
                    <a:pt x="94" y="11"/>
                  </a:cubicBezTo>
                  <a:cubicBezTo>
                    <a:pt x="10" y="94"/>
                    <a:pt x="10" y="94"/>
                    <a:pt x="10" y="94"/>
                  </a:cubicBezTo>
                  <a:cubicBezTo>
                    <a:pt x="9" y="95"/>
                    <a:pt x="8" y="96"/>
                    <a:pt x="6"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54" name="Freeform 54">
              <a:extLst>
                <a:ext uri="{FF2B5EF4-FFF2-40B4-BE49-F238E27FC236}">
                  <a16:creationId xmlns:a16="http://schemas.microsoft.com/office/drawing/2014/main" id="{07726DE1-8356-4027-A3D3-5378CF27BB38}"/>
                </a:ext>
              </a:extLst>
            </p:cNvPr>
            <p:cNvSpPr>
              <a:spLocks noEditPoints="1"/>
            </p:cNvSpPr>
            <p:nvPr/>
          </p:nvSpPr>
          <p:spPr bwMode="auto">
            <a:xfrm>
              <a:off x="5727" y="631"/>
              <a:ext cx="204" cy="190"/>
            </a:xfrm>
            <a:custGeom>
              <a:avLst/>
              <a:gdLst>
                <a:gd name="T0" fmla="*/ 38 w 138"/>
                <a:gd name="T1" fmla="*/ 128 h 128"/>
                <a:gd name="T2" fmla="*/ 16 w 138"/>
                <a:gd name="T3" fmla="*/ 120 h 128"/>
                <a:gd name="T4" fmla="*/ 7 w 138"/>
                <a:gd name="T5" fmla="*/ 73 h 128"/>
                <a:gd name="T6" fmla="*/ 47 w 138"/>
                <a:gd name="T7" fmla="*/ 28 h 128"/>
                <a:gd name="T8" fmla="*/ 52 w 138"/>
                <a:gd name="T9" fmla="*/ 30 h 128"/>
                <a:gd name="T10" fmla="*/ 54 w 138"/>
                <a:gd name="T11" fmla="*/ 34 h 128"/>
                <a:gd name="T12" fmla="*/ 54 w 138"/>
                <a:gd name="T13" fmla="*/ 48 h 128"/>
                <a:gd name="T14" fmla="*/ 68 w 138"/>
                <a:gd name="T15" fmla="*/ 22 h 128"/>
                <a:gd name="T16" fmla="*/ 71 w 138"/>
                <a:gd name="T17" fmla="*/ 17 h 128"/>
                <a:gd name="T18" fmla="*/ 130 w 138"/>
                <a:gd name="T19" fmla="*/ 1 h 128"/>
                <a:gd name="T20" fmla="*/ 136 w 138"/>
                <a:gd name="T21" fmla="*/ 2 h 128"/>
                <a:gd name="T22" fmla="*/ 137 w 138"/>
                <a:gd name="T23" fmla="*/ 8 h 128"/>
                <a:gd name="T24" fmla="*/ 92 w 138"/>
                <a:gd name="T25" fmla="*/ 100 h 128"/>
                <a:gd name="T26" fmla="*/ 48 w 138"/>
                <a:gd name="T27" fmla="*/ 127 h 128"/>
                <a:gd name="T28" fmla="*/ 38 w 138"/>
                <a:gd name="T29" fmla="*/ 128 h 128"/>
                <a:gd name="T30" fmla="*/ 42 w 138"/>
                <a:gd name="T31" fmla="*/ 44 h 128"/>
                <a:gd name="T32" fmla="*/ 18 w 138"/>
                <a:gd name="T33" fmla="*/ 78 h 128"/>
                <a:gd name="T34" fmla="*/ 25 w 138"/>
                <a:gd name="T35" fmla="*/ 112 h 128"/>
                <a:gd name="T36" fmla="*/ 46 w 138"/>
                <a:gd name="T37" fmla="*/ 115 h 128"/>
                <a:gd name="T38" fmla="*/ 83 w 138"/>
                <a:gd name="T39" fmla="*/ 91 h 128"/>
                <a:gd name="T40" fmla="*/ 123 w 138"/>
                <a:gd name="T41" fmla="*/ 14 h 128"/>
                <a:gd name="T42" fmla="*/ 79 w 138"/>
                <a:gd name="T43" fmla="*/ 27 h 128"/>
                <a:gd name="T44" fmla="*/ 48 w 138"/>
                <a:gd name="T45" fmla="*/ 62 h 128"/>
                <a:gd name="T46" fmla="*/ 42 w 138"/>
                <a:gd name="T47" fmla="*/ 56 h 128"/>
                <a:gd name="T48" fmla="*/ 42 w 138"/>
                <a:gd name="T49" fmla="*/ 4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28">
                  <a:moveTo>
                    <a:pt x="38" y="128"/>
                  </a:moveTo>
                  <a:cubicBezTo>
                    <a:pt x="29" y="128"/>
                    <a:pt x="22" y="126"/>
                    <a:pt x="16" y="120"/>
                  </a:cubicBezTo>
                  <a:cubicBezTo>
                    <a:pt x="4" y="108"/>
                    <a:pt x="0" y="91"/>
                    <a:pt x="7" y="73"/>
                  </a:cubicBezTo>
                  <a:cubicBezTo>
                    <a:pt x="15" y="51"/>
                    <a:pt x="36" y="29"/>
                    <a:pt x="47" y="28"/>
                  </a:cubicBezTo>
                  <a:cubicBezTo>
                    <a:pt x="49" y="28"/>
                    <a:pt x="51" y="29"/>
                    <a:pt x="52" y="30"/>
                  </a:cubicBezTo>
                  <a:cubicBezTo>
                    <a:pt x="53" y="31"/>
                    <a:pt x="54" y="33"/>
                    <a:pt x="54" y="34"/>
                  </a:cubicBezTo>
                  <a:cubicBezTo>
                    <a:pt x="54" y="48"/>
                    <a:pt x="54" y="48"/>
                    <a:pt x="54" y="48"/>
                  </a:cubicBezTo>
                  <a:cubicBezTo>
                    <a:pt x="66" y="43"/>
                    <a:pt x="68" y="23"/>
                    <a:pt x="68" y="22"/>
                  </a:cubicBezTo>
                  <a:cubicBezTo>
                    <a:pt x="68" y="20"/>
                    <a:pt x="69" y="18"/>
                    <a:pt x="71" y="17"/>
                  </a:cubicBezTo>
                  <a:cubicBezTo>
                    <a:pt x="99" y="5"/>
                    <a:pt x="129" y="1"/>
                    <a:pt x="130" y="1"/>
                  </a:cubicBezTo>
                  <a:cubicBezTo>
                    <a:pt x="132" y="0"/>
                    <a:pt x="134" y="1"/>
                    <a:pt x="136" y="2"/>
                  </a:cubicBezTo>
                  <a:cubicBezTo>
                    <a:pt x="137" y="4"/>
                    <a:pt x="138" y="6"/>
                    <a:pt x="137" y="8"/>
                  </a:cubicBezTo>
                  <a:cubicBezTo>
                    <a:pt x="137" y="10"/>
                    <a:pt x="123" y="68"/>
                    <a:pt x="92" y="100"/>
                  </a:cubicBezTo>
                  <a:cubicBezTo>
                    <a:pt x="77" y="114"/>
                    <a:pt x="62" y="124"/>
                    <a:pt x="48" y="127"/>
                  </a:cubicBezTo>
                  <a:cubicBezTo>
                    <a:pt x="45" y="128"/>
                    <a:pt x="41" y="128"/>
                    <a:pt x="38" y="128"/>
                  </a:cubicBezTo>
                  <a:close/>
                  <a:moveTo>
                    <a:pt x="42" y="44"/>
                  </a:moveTo>
                  <a:cubicBezTo>
                    <a:pt x="34" y="51"/>
                    <a:pt x="22" y="64"/>
                    <a:pt x="18" y="78"/>
                  </a:cubicBezTo>
                  <a:cubicBezTo>
                    <a:pt x="13" y="92"/>
                    <a:pt x="16" y="103"/>
                    <a:pt x="25" y="112"/>
                  </a:cubicBezTo>
                  <a:cubicBezTo>
                    <a:pt x="29" y="116"/>
                    <a:pt x="37" y="118"/>
                    <a:pt x="46" y="115"/>
                  </a:cubicBezTo>
                  <a:cubicBezTo>
                    <a:pt x="54" y="114"/>
                    <a:pt x="67" y="108"/>
                    <a:pt x="83" y="91"/>
                  </a:cubicBezTo>
                  <a:cubicBezTo>
                    <a:pt x="105" y="69"/>
                    <a:pt x="118" y="31"/>
                    <a:pt x="123" y="14"/>
                  </a:cubicBezTo>
                  <a:cubicBezTo>
                    <a:pt x="113" y="16"/>
                    <a:pt x="96" y="20"/>
                    <a:pt x="79" y="27"/>
                  </a:cubicBezTo>
                  <a:cubicBezTo>
                    <a:pt x="78" y="41"/>
                    <a:pt x="69" y="62"/>
                    <a:pt x="48" y="62"/>
                  </a:cubicBezTo>
                  <a:cubicBezTo>
                    <a:pt x="45" y="62"/>
                    <a:pt x="42" y="59"/>
                    <a:pt x="42" y="56"/>
                  </a:cubicBezTo>
                  <a:lnTo>
                    <a:pt x="4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84643315"/>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C851B893-0463-4703-B18E-8564BD749678}"/>
              </a:ext>
            </a:extLst>
          </p:cNvPr>
          <p:cNvSpPr/>
          <p:nvPr/>
        </p:nvSpPr>
        <p:spPr>
          <a:xfrm>
            <a:off x="7036105" y="1104147"/>
            <a:ext cx="2325845"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Leveranciers-module</a:t>
            </a:r>
          </a:p>
        </p:txBody>
      </p:sp>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smtClean="0"/>
              <a:t>Algemene </a:t>
            </a:r>
            <a:r>
              <a:rPr lang="en-US" dirty="0"/>
              <a:t>functionaliteiten</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Functionaliteiten (2/4)</a:t>
            </a:r>
            <a:endParaRPr lang="nl-NL" sz="2000" b="0" dirty="0">
              <a:solidFill>
                <a:srgbClr val="FF0000"/>
              </a:solidFill>
            </a:endParaRPr>
          </a:p>
        </p:txBody>
      </p:sp>
      <p:sp>
        <p:nvSpPr>
          <p:cNvPr id="134" name="Rectangle 133">
            <a:extLst>
              <a:ext uri="{FF2B5EF4-FFF2-40B4-BE49-F238E27FC236}">
                <a16:creationId xmlns:a16="http://schemas.microsoft.com/office/drawing/2014/main" id="{8E0FCA3B-ADD2-4F3E-AF88-7C093D398BD8}"/>
              </a:ext>
            </a:extLst>
          </p:cNvPr>
          <p:cNvSpPr/>
          <p:nvPr/>
        </p:nvSpPr>
        <p:spPr>
          <a:xfrm>
            <a:off x="943196" y="1143292"/>
            <a:ext cx="3312027"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Digitale matching module</a:t>
            </a:r>
          </a:p>
        </p:txBody>
      </p:sp>
      <p:sp>
        <p:nvSpPr>
          <p:cNvPr id="135" name="Rectangle 134">
            <a:extLst>
              <a:ext uri="{FF2B5EF4-FFF2-40B4-BE49-F238E27FC236}">
                <a16:creationId xmlns:a16="http://schemas.microsoft.com/office/drawing/2014/main" id="{F44FF7B7-754B-443E-9737-DA202C2E3B02}"/>
              </a:ext>
            </a:extLst>
          </p:cNvPr>
          <p:cNvSpPr/>
          <p:nvPr/>
        </p:nvSpPr>
        <p:spPr>
          <a:xfrm>
            <a:off x="958614" y="1954109"/>
            <a:ext cx="3324015" cy="4801314"/>
          </a:xfrm>
          <a:prstGeom prst="rect">
            <a:avLst/>
          </a:prstGeom>
        </p:spPr>
        <p:txBody>
          <a:bodyPr wrap="square" lIns="0" tIns="0" rIns="0" bIns="0">
            <a:spAutoFit/>
          </a:bodyPr>
          <a:lstStyle/>
          <a:p>
            <a:pPr>
              <a:defRPr/>
            </a:pPr>
            <a:r>
              <a:rPr lang="nl-NL" sz="1200" dirty="0">
                <a:solidFill>
                  <a:prstClr val="black"/>
                </a:solidFill>
                <a:cs typeface="Arial" panose="020B0604020202020204" pitchFamily="34" charset="0"/>
              </a:rPr>
              <a:t>Digitale omgeving </a:t>
            </a:r>
            <a:r>
              <a:rPr lang="nl-NL" sz="1200" dirty="0" smtClean="0">
                <a:solidFill>
                  <a:prstClr val="black"/>
                </a:solidFill>
                <a:cs typeface="Arial" panose="020B0604020202020204" pitchFamily="34" charset="0"/>
              </a:rPr>
              <a:t>voor gepersonaliseerde matching </a:t>
            </a:r>
            <a:r>
              <a:rPr lang="nl-NL" sz="1200" dirty="0">
                <a:solidFill>
                  <a:prstClr val="black"/>
                </a:solidFill>
                <a:cs typeface="Arial" panose="020B0604020202020204" pitchFamily="34" charset="0"/>
              </a:rPr>
              <a:t>op instrumenten en vacatures/ arbeidsplaatsen. De module geeft een </a:t>
            </a:r>
            <a:r>
              <a:rPr lang="nl-NL" sz="1200" dirty="0" smtClean="0">
                <a:solidFill>
                  <a:prstClr val="black"/>
                </a:solidFill>
                <a:cs typeface="Arial" panose="020B0604020202020204" pitchFamily="34" charset="0"/>
              </a:rPr>
              <a:t>automatische gepersonaliseerde </a:t>
            </a:r>
            <a:r>
              <a:rPr lang="nl-NL" sz="1200" dirty="0">
                <a:solidFill>
                  <a:prstClr val="black"/>
                </a:solidFill>
                <a:cs typeface="Arial" panose="020B0604020202020204" pitchFamily="34" charset="0"/>
              </a:rPr>
              <a:t>match in de vorm van een top 3 instrumenten aan de professional gebaseerd op de effectiviteit van instrumenten (eindresultaat van elk instrument is vastgelegd in het systeem) en </a:t>
            </a:r>
            <a:r>
              <a:rPr lang="nl-NL" sz="1200" dirty="0" smtClean="0">
                <a:solidFill>
                  <a:prstClr val="black"/>
                </a:solidFill>
                <a:cs typeface="Arial" panose="020B0604020202020204" pitchFamily="34" charset="0"/>
              </a:rPr>
              <a:t>de klantkenmerken van </a:t>
            </a:r>
            <a:r>
              <a:rPr lang="nl-NL" sz="1200" dirty="0">
                <a:solidFill>
                  <a:prstClr val="black"/>
                </a:solidFill>
                <a:cs typeface="Arial" panose="020B0604020202020204" pitchFamily="34" charset="0"/>
              </a:rPr>
              <a:t>de </a:t>
            </a:r>
            <a:r>
              <a:rPr lang="nl-NL" sz="1200" dirty="0" smtClean="0">
                <a:solidFill>
                  <a:prstClr val="black"/>
                </a:solidFill>
                <a:cs typeface="Arial" panose="020B0604020202020204" pitchFamily="34" charset="0"/>
              </a:rPr>
              <a:t>burger. </a:t>
            </a:r>
            <a:r>
              <a:rPr lang="nl-NL" sz="1200" dirty="0">
                <a:solidFill>
                  <a:prstClr val="black"/>
                </a:solidFill>
                <a:cs typeface="Arial" panose="020B0604020202020204" pitchFamily="34" charset="0"/>
              </a:rPr>
              <a:t>De digitale instrumenten catalogus is </a:t>
            </a:r>
            <a:r>
              <a:rPr lang="nl-NL" sz="1200" dirty="0" smtClean="0">
                <a:solidFill>
                  <a:prstClr val="black"/>
                </a:solidFill>
                <a:cs typeface="Arial" panose="020B0604020202020204" pitchFamily="34" charset="0"/>
              </a:rPr>
              <a:t>te </a:t>
            </a:r>
            <a:r>
              <a:rPr lang="nl-NL" sz="1200" dirty="0">
                <a:solidFill>
                  <a:prstClr val="black"/>
                </a:solidFill>
                <a:cs typeface="Arial" panose="020B0604020202020204" pitchFamily="34" charset="0"/>
              </a:rPr>
              <a:t>raadplegen via deze module. Het matchen van </a:t>
            </a:r>
            <a:r>
              <a:rPr lang="nl-NL" sz="1200" dirty="0" smtClean="0">
                <a:solidFill>
                  <a:prstClr val="black"/>
                </a:solidFill>
                <a:cs typeface="Arial" panose="020B0604020202020204" pitchFamily="34" charset="0"/>
              </a:rPr>
              <a:t>burger </a:t>
            </a:r>
            <a:r>
              <a:rPr lang="nl-NL" sz="1200" dirty="0">
                <a:solidFill>
                  <a:prstClr val="black"/>
                </a:solidFill>
                <a:cs typeface="Arial" panose="020B0604020202020204" pitchFamily="34" charset="0"/>
              </a:rPr>
              <a:t>aan werkgever vindt continu in het proces plaats met realtime data direct nadat </a:t>
            </a:r>
            <a:r>
              <a:rPr lang="nl-NL" sz="1200" dirty="0" smtClean="0">
                <a:solidFill>
                  <a:prstClr val="black"/>
                </a:solidFill>
                <a:cs typeface="Arial" panose="020B0604020202020204" pitchFamily="34" charset="0"/>
              </a:rPr>
              <a:t>de klantkenmerken zijn </a:t>
            </a:r>
            <a:r>
              <a:rPr lang="nl-NL" sz="1200" dirty="0">
                <a:solidFill>
                  <a:prstClr val="black"/>
                </a:solidFill>
                <a:cs typeface="Arial" panose="020B0604020202020204" pitchFamily="34" charset="0"/>
              </a:rPr>
              <a:t>opgesteld. De module bestaat uit een functionaliteit waarbij </a:t>
            </a:r>
            <a:r>
              <a:rPr lang="nl-NL" sz="1200" dirty="0" smtClean="0">
                <a:solidFill>
                  <a:prstClr val="black"/>
                </a:solidFill>
                <a:cs typeface="Arial" panose="020B0604020202020204" pitchFamily="34" charset="0"/>
              </a:rPr>
              <a:t>de klantkenmerken van </a:t>
            </a:r>
            <a:r>
              <a:rPr lang="nl-NL" sz="1200" dirty="0">
                <a:solidFill>
                  <a:prstClr val="black"/>
                </a:solidFill>
                <a:cs typeface="Arial" panose="020B0604020202020204" pitchFamily="34" charset="0"/>
              </a:rPr>
              <a:t>de </a:t>
            </a:r>
            <a:r>
              <a:rPr lang="nl-NL" sz="1200" dirty="0" smtClean="0">
                <a:solidFill>
                  <a:prstClr val="black"/>
                </a:solidFill>
                <a:cs typeface="Arial" panose="020B0604020202020204" pitchFamily="34" charset="0"/>
              </a:rPr>
              <a:t>burger </a:t>
            </a:r>
            <a:r>
              <a:rPr lang="nl-NL" sz="1200" dirty="0">
                <a:solidFill>
                  <a:prstClr val="black"/>
                </a:solidFill>
                <a:cs typeface="Arial" panose="020B0604020202020204" pitchFamily="34" charset="0"/>
              </a:rPr>
              <a:t>en het opgestelde doel- of marktprofiel wordt gematcht met beschikbare vacatures of arbeidsplaatsen van de werkgever. Indien er een match plaats vindt, wordt de opdracht afgehandeld en wordt alle informatie </a:t>
            </a:r>
            <a:r>
              <a:rPr lang="nl-NL" sz="1200" dirty="0" smtClean="0">
                <a:solidFill>
                  <a:prstClr val="black"/>
                </a:solidFill>
                <a:cs typeface="Arial" panose="020B0604020202020204" pitchFamily="34" charset="0"/>
              </a:rPr>
              <a:t>automatisch geregistreerd</a:t>
            </a:r>
            <a:r>
              <a:rPr lang="nl-NL" sz="1200" dirty="0">
                <a:solidFill>
                  <a:prstClr val="black"/>
                </a:solidFill>
                <a:cs typeface="Arial" panose="020B0604020202020204" pitchFamily="34" charset="0"/>
              </a:rPr>
              <a:t>. Ook is het mogelijk om bij een kansrijk beroepsprofiel de match te maken welke </a:t>
            </a:r>
            <a:r>
              <a:rPr lang="nl-NL" sz="1200" dirty="0" smtClean="0">
                <a:solidFill>
                  <a:prstClr val="black"/>
                </a:solidFill>
                <a:cs typeface="Arial" panose="020B0604020202020204" pitchFamily="34" charset="0"/>
              </a:rPr>
              <a:t>burgers </a:t>
            </a:r>
            <a:r>
              <a:rPr lang="nl-NL" sz="1200" dirty="0">
                <a:solidFill>
                  <a:prstClr val="black"/>
                </a:solidFill>
                <a:cs typeface="Arial" panose="020B0604020202020204" pitchFamily="34" charset="0"/>
              </a:rPr>
              <a:t>hieraan voldoen. Indien er geen 100% match is, biedt het systeem inzicht in de ontbrekende kenmerken. De matchingmodule sluit aan op het systeem van het UWV.</a:t>
            </a:r>
            <a:endParaRPr lang="en-US" sz="1200" dirty="0">
              <a:solidFill>
                <a:srgbClr val="004DFF"/>
              </a:solidFill>
              <a:cs typeface="Arial" panose="020B0604020202020204" pitchFamily="34" charset="0"/>
            </a:endParaRPr>
          </a:p>
        </p:txBody>
      </p:sp>
      <p:grpSp>
        <p:nvGrpSpPr>
          <p:cNvPr id="136" name="Group 135">
            <a:extLst>
              <a:ext uri="{FF2B5EF4-FFF2-40B4-BE49-F238E27FC236}">
                <a16:creationId xmlns:a16="http://schemas.microsoft.com/office/drawing/2014/main" id="{38F54EA5-CBE3-41BA-8C2E-BF62EB5BEAAD}"/>
              </a:ext>
            </a:extLst>
          </p:cNvPr>
          <p:cNvGrpSpPr/>
          <p:nvPr/>
        </p:nvGrpSpPr>
        <p:grpSpPr>
          <a:xfrm>
            <a:off x="1162438" y="1274152"/>
            <a:ext cx="453729" cy="476238"/>
            <a:chOff x="2390775" y="912813"/>
            <a:chExt cx="608013" cy="638176"/>
          </a:xfrm>
          <a:solidFill>
            <a:srgbClr val="FF0000"/>
          </a:solidFill>
        </p:grpSpPr>
        <p:sp>
          <p:nvSpPr>
            <p:cNvPr id="137" name="Freeform 5">
              <a:extLst>
                <a:ext uri="{FF2B5EF4-FFF2-40B4-BE49-F238E27FC236}">
                  <a16:creationId xmlns:a16="http://schemas.microsoft.com/office/drawing/2014/main" id="{82664013-D2AE-4FB1-9D6C-89F542B137F5}"/>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6">
              <a:extLst>
                <a:ext uri="{FF2B5EF4-FFF2-40B4-BE49-F238E27FC236}">
                  <a16:creationId xmlns:a16="http://schemas.microsoft.com/office/drawing/2014/main" id="{92028D6C-4F9D-41CA-9857-64185E4E36C1}"/>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7">
              <a:extLst>
                <a:ext uri="{FF2B5EF4-FFF2-40B4-BE49-F238E27FC236}">
                  <a16:creationId xmlns:a16="http://schemas.microsoft.com/office/drawing/2014/main" id="{9C73C1FE-EA9E-4E0D-8B9F-8747F35C1EA5}"/>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8">
              <a:extLst>
                <a:ext uri="{FF2B5EF4-FFF2-40B4-BE49-F238E27FC236}">
                  <a16:creationId xmlns:a16="http://schemas.microsoft.com/office/drawing/2014/main" id="{FBE09112-951E-4CB0-936D-C0B3E1BE5BDC}"/>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9">
              <a:extLst>
                <a:ext uri="{FF2B5EF4-FFF2-40B4-BE49-F238E27FC236}">
                  <a16:creationId xmlns:a16="http://schemas.microsoft.com/office/drawing/2014/main" id="{FCABB085-A448-4BF7-B9FC-1FA580967CAA}"/>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43" name="Rectangle 142">
            <a:extLst>
              <a:ext uri="{FF2B5EF4-FFF2-40B4-BE49-F238E27FC236}">
                <a16:creationId xmlns:a16="http://schemas.microsoft.com/office/drawing/2014/main" id="{C69A3F20-386E-4954-8D37-B5FA548A6137}"/>
              </a:ext>
            </a:extLst>
          </p:cNvPr>
          <p:cNvSpPr/>
          <p:nvPr/>
        </p:nvSpPr>
        <p:spPr>
          <a:xfrm>
            <a:off x="4575692" y="1088966"/>
            <a:ext cx="2183278"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600" b="1" kern="0" dirty="0">
                <a:solidFill>
                  <a:srgbClr val="5A5A5A"/>
                </a:solidFill>
              </a:rPr>
              <a:t>Vacature</a:t>
            </a:r>
          </a:p>
          <a:p>
            <a:pPr marL="0" marR="0" lvl="0" indent="0" defTabSz="914400" eaLnBrk="1" fontAlgn="auto" latinLnBrk="0" hangingPunct="1">
              <a:lnSpc>
                <a:spcPct val="90000"/>
              </a:lnSpc>
              <a:spcBef>
                <a:spcPts val="0"/>
              </a:spcBef>
              <a:spcAft>
                <a:spcPts val="0"/>
              </a:spcAft>
              <a:buClrTx/>
              <a:buSzTx/>
              <a:buFontTx/>
              <a:buNone/>
              <a:tabLst/>
              <a:defRPr/>
            </a:pPr>
            <a:r>
              <a:rPr lang="en-US" sz="1600" b="1" kern="0" dirty="0">
                <a:solidFill>
                  <a:srgbClr val="5A5A5A"/>
                </a:solidFill>
              </a:rPr>
              <a:t>aanbod  </a:t>
            </a:r>
            <a:endParaRPr kumimoji="0" lang="en-US" sz="1600" b="1" i="0" u="none" strike="noStrike" kern="0" cap="none" spc="0" normalizeH="0" baseline="0" noProof="0" dirty="0">
              <a:ln>
                <a:noFill/>
              </a:ln>
              <a:solidFill>
                <a:srgbClr val="5A5A5A"/>
              </a:solidFill>
              <a:effectLst/>
              <a:uLnTx/>
              <a:uFillTx/>
            </a:endParaRPr>
          </a:p>
        </p:txBody>
      </p:sp>
      <p:sp>
        <p:nvSpPr>
          <p:cNvPr id="144" name="Rectangle 143">
            <a:extLst>
              <a:ext uri="{FF2B5EF4-FFF2-40B4-BE49-F238E27FC236}">
                <a16:creationId xmlns:a16="http://schemas.microsoft.com/office/drawing/2014/main" id="{69493067-40CF-4254-A4AA-19FDD3205652}"/>
              </a:ext>
            </a:extLst>
          </p:cNvPr>
          <p:cNvSpPr/>
          <p:nvPr/>
        </p:nvSpPr>
        <p:spPr>
          <a:xfrm>
            <a:off x="4575693" y="1931867"/>
            <a:ext cx="2259005" cy="4370481"/>
          </a:xfrm>
          <a:prstGeom prst="rect">
            <a:avLst/>
          </a:prstGeom>
        </p:spPr>
        <p:txBody>
          <a:bodyPr wrap="square" lIns="0" tIns="0" rIns="0" bIns="0">
            <a:noAutofit/>
          </a:bodyPr>
          <a:lstStyle/>
          <a:p>
            <a:r>
              <a:rPr lang="nl-NL" sz="1200" dirty="0">
                <a:solidFill>
                  <a:prstClr val="black"/>
                </a:solidFill>
              </a:rPr>
              <a:t>Geeft </a:t>
            </a:r>
            <a:r>
              <a:rPr lang="nl-NL" sz="1200" dirty="0" smtClean="0">
                <a:solidFill>
                  <a:prstClr val="black"/>
                </a:solidFill>
              </a:rPr>
              <a:t>burgers </a:t>
            </a:r>
            <a:r>
              <a:rPr lang="nl-NL" sz="1200" dirty="0">
                <a:solidFill>
                  <a:prstClr val="black"/>
                </a:solidFill>
              </a:rPr>
              <a:t>en professional de mogelijkheid snel en gemakkelijk door vacatures en arbeidsplaatsen te bladeren. Het is een gemakkelijk, intuïtief en compleet dashboard waarin</a:t>
            </a:r>
          </a:p>
          <a:p>
            <a:r>
              <a:rPr lang="nl-NL" sz="1200" dirty="0">
                <a:solidFill>
                  <a:srgbClr val="000000"/>
                </a:solidFill>
                <a:cs typeface="Arial" panose="020B0604020202020204" pitchFamily="34" charset="0"/>
              </a:rPr>
              <a:t>zowel vacatures en arbeidsplaatsen die via het WSP zijn aangemeld als vacatures en arbeidslaatsen die worden aangeboden op het internet </a:t>
            </a:r>
            <a:r>
              <a:rPr lang="nl-NL" sz="1200" dirty="0">
                <a:solidFill>
                  <a:prstClr val="black"/>
                </a:solidFill>
              </a:rPr>
              <a:t>staan. De functionaliteit geeft </a:t>
            </a:r>
            <a:r>
              <a:rPr lang="nl-NL" sz="1200" dirty="0" smtClean="0">
                <a:solidFill>
                  <a:prstClr val="black"/>
                </a:solidFill>
              </a:rPr>
              <a:t>gepersonaliseerde suggesties </a:t>
            </a:r>
            <a:r>
              <a:rPr lang="nl-NL" sz="1200" dirty="0">
                <a:solidFill>
                  <a:prstClr val="black"/>
                </a:solidFill>
              </a:rPr>
              <a:t>aan de </a:t>
            </a:r>
            <a:r>
              <a:rPr lang="nl-NL" sz="1200" dirty="0" smtClean="0">
                <a:solidFill>
                  <a:prstClr val="black"/>
                </a:solidFill>
              </a:rPr>
              <a:t>burger </a:t>
            </a:r>
            <a:r>
              <a:rPr lang="nl-NL" sz="1200" dirty="0">
                <a:solidFill>
                  <a:prstClr val="black"/>
                </a:solidFill>
              </a:rPr>
              <a:t>van mogelijke matches. Mogelijkheid om vanuit </a:t>
            </a:r>
            <a:r>
              <a:rPr lang="nl-NL" sz="1200" dirty="0" smtClean="0">
                <a:solidFill>
                  <a:prstClr val="black"/>
                </a:solidFill>
              </a:rPr>
              <a:t>klantkenmerken zoekcriteria </a:t>
            </a:r>
            <a:r>
              <a:rPr lang="nl-NL" sz="1200" dirty="0">
                <a:solidFill>
                  <a:prstClr val="black"/>
                </a:solidFill>
              </a:rPr>
              <a:t>in te </a:t>
            </a:r>
            <a:r>
              <a:rPr lang="nl-NL" sz="1200" dirty="0" smtClean="0">
                <a:solidFill>
                  <a:prstClr val="black"/>
                </a:solidFill>
              </a:rPr>
              <a:t>vullen, </a:t>
            </a:r>
            <a:r>
              <a:rPr lang="nl-NL" sz="1200" dirty="0">
                <a:solidFill>
                  <a:prstClr val="black"/>
                </a:solidFill>
              </a:rPr>
              <a:t>selectie van vacatures en arbeidsplaatsen te zien en om vacatures te kunnen </a:t>
            </a:r>
            <a:r>
              <a:rPr lang="nl-NL" sz="1200" dirty="0" smtClean="0">
                <a:solidFill>
                  <a:prstClr val="black"/>
                </a:solidFill>
              </a:rPr>
              <a:t>reserveren (alleen door professional). </a:t>
            </a:r>
            <a:r>
              <a:rPr lang="nl-NL" sz="1200" dirty="0">
                <a:solidFill>
                  <a:prstClr val="black"/>
                </a:solidFill>
              </a:rPr>
              <a:t>De matchingsmodule gaat over het maken van de digitale match en het vacature aanbod geeft inzicht in beschikbare vacatures en arbeidsplaatsen.</a:t>
            </a:r>
            <a:endParaRPr lang="en-US" sz="1200" dirty="0">
              <a:solidFill>
                <a:prstClr val="black"/>
              </a:solidFill>
            </a:endParaRPr>
          </a:p>
        </p:txBody>
      </p:sp>
      <p:grpSp>
        <p:nvGrpSpPr>
          <p:cNvPr id="145" name="Group 149">
            <a:extLst>
              <a:ext uri="{FF2B5EF4-FFF2-40B4-BE49-F238E27FC236}">
                <a16:creationId xmlns:a16="http://schemas.microsoft.com/office/drawing/2014/main" id="{CF45366F-44C7-4220-A5FE-C39BCE165FCF}"/>
              </a:ext>
            </a:extLst>
          </p:cNvPr>
          <p:cNvGrpSpPr>
            <a:grpSpLocks noChangeAspect="1"/>
          </p:cNvGrpSpPr>
          <p:nvPr/>
        </p:nvGrpSpPr>
        <p:grpSpPr bwMode="auto">
          <a:xfrm>
            <a:off x="4768811" y="1228787"/>
            <a:ext cx="479887" cy="479886"/>
            <a:chOff x="4654" y="3225"/>
            <a:chExt cx="426" cy="426"/>
          </a:xfrm>
          <a:solidFill>
            <a:srgbClr val="FF0000"/>
          </a:solidFill>
        </p:grpSpPr>
        <p:sp>
          <p:nvSpPr>
            <p:cNvPr id="146" name="Freeform 150">
              <a:extLst>
                <a:ext uri="{FF2B5EF4-FFF2-40B4-BE49-F238E27FC236}">
                  <a16:creationId xmlns:a16="http://schemas.microsoft.com/office/drawing/2014/main" id="{EE999334-CADD-4F7B-BADE-24E510C423E0}"/>
                </a:ext>
              </a:extLst>
            </p:cNvPr>
            <p:cNvSpPr>
              <a:spLocks noEditPoints="1"/>
            </p:cNvSpPr>
            <p:nvPr/>
          </p:nvSpPr>
          <p:spPr bwMode="auto">
            <a:xfrm>
              <a:off x="4654" y="3225"/>
              <a:ext cx="337" cy="337"/>
            </a:xfrm>
            <a:custGeom>
              <a:avLst/>
              <a:gdLst>
                <a:gd name="T0" fmla="*/ 114 w 228"/>
                <a:gd name="T1" fmla="*/ 228 h 228"/>
                <a:gd name="T2" fmla="*/ 0 w 228"/>
                <a:gd name="T3" fmla="*/ 114 h 228"/>
                <a:gd name="T4" fmla="*/ 114 w 228"/>
                <a:gd name="T5" fmla="*/ 0 h 228"/>
                <a:gd name="T6" fmla="*/ 228 w 228"/>
                <a:gd name="T7" fmla="*/ 114 h 228"/>
                <a:gd name="T8" fmla="*/ 114 w 228"/>
                <a:gd name="T9" fmla="*/ 228 h 228"/>
                <a:gd name="T10" fmla="*/ 114 w 228"/>
                <a:gd name="T11" fmla="*/ 12 h 228"/>
                <a:gd name="T12" fmla="*/ 12 w 228"/>
                <a:gd name="T13" fmla="*/ 114 h 228"/>
                <a:gd name="T14" fmla="*/ 114 w 228"/>
                <a:gd name="T15" fmla="*/ 216 h 228"/>
                <a:gd name="T16" fmla="*/ 216 w 228"/>
                <a:gd name="T17" fmla="*/ 114 h 228"/>
                <a:gd name="T18" fmla="*/ 114 w 228"/>
                <a:gd name="T1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228"/>
                  </a:moveTo>
                  <a:cubicBezTo>
                    <a:pt x="51" y="228"/>
                    <a:pt x="0" y="177"/>
                    <a:pt x="0" y="114"/>
                  </a:cubicBezTo>
                  <a:cubicBezTo>
                    <a:pt x="0" y="51"/>
                    <a:pt x="51" y="0"/>
                    <a:pt x="114" y="0"/>
                  </a:cubicBezTo>
                  <a:cubicBezTo>
                    <a:pt x="176" y="0"/>
                    <a:pt x="228" y="51"/>
                    <a:pt x="228" y="114"/>
                  </a:cubicBezTo>
                  <a:cubicBezTo>
                    <a:pt x="228" y="177"/>
                    <a:pt x="176" y="228"/>
                    <a:pt x="114" y="228"/>
                  </a:cubicBezTo>
                  <a:close/>
                  <a:moveTo>
                    <a:pt x="114" y="12"/>
                  </a:moveTo>
                  <a:cubicBezTo>
                    <a:pt x="57" y="12"/>
                    <a:pt x="12" y="58"/>
                    <a:pt x="12" y="114"/>
                  </a:cubicBezTo>
                  <a:cubicBezTo>
                    <a:pt x="12" y="170"/>
                    <a:pt x="57" y="216"/>
                    <a:pt x="114" y="216"/>
                  </a:cubicBezTo>
                  <a:cubicBezTo>
                    <a:pt x="170" y="216"/>
                    <a:pt x="216" y="170"/>
                    <a:pt x="216" y="114"/>
                  </a:cubicBezTo>
                  <a:cubicBezTo>
                    <a:pt x="216" y="58"/>
                    <a:pt x="170"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7" name="Freeform 151">
              <a:extLst>
                <a:ext uri="{FF2B5EF4-FFF2-40B4-BE49-F238E27FC236}">
                  <a16:creationId xmlns:a16="http://schemas.microsoft.com/office/drawing/2014/main" id="{B2163820-E10B-4829-BA37-239374A77730}"/>
                </a:ext>
              </a:extLst>
            </p:cNvPr>
            <p:cNvSpPr>
              <a:spLocks/>
            </p:cNvSpPr>
            <p:nvPr/>
          </p:nvSpPr>
          <p:spPr bwMode="auto">
            <a:xfrm>
              <a:off x="4925" y="3497"/>
              <a:ext cx="155" cy="154"/>
            </a:xfrm>
            <a:custGeom>
              <a:avLst/>
              <a:gdLst>
                <a:gd name="T0" fmla="*/ 99 w 105"/>
                <a:gd name="T1" fmla="*/ 104 h 104"/>
                <a:gd name="T2" fmla="*/ 94 w 105"/>
                <a:gd name="T3" fmla="*/ 102 h 104"/>
                <a:gd name="T4" fmla="*/ 3 w 105"/>
                <a:gd name="T5" fmla="*/ 11 h 104"/>
                <a:gd name="T6" fmla="*/ 3 w 105"/>
                <a:gd name="T7" fmla="*/ 2 h 104"/>
                <a:gd name="T8" fmla="*/ 11 w 105"/>
                <a:gd name="T9" fmla="*/ 2 h 104"/>
                <a:gd name="T10" fmla="*/ 103 w 105"/>
                <a:gd name="T11" fmla="*/ 94 h 104"/>
                <a:gd name="T12" fmla="*/ 103 w 105"/>
                <a:gd name="T13" fmla="*/ 102 h 104"/>
                <a:gd name="T14" fmla="*/ 99 w 105"/>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99" y="104"/>
                  </a:moveTo>
                  <a:cubicBezTo>
                    <a:pt x="97" y="104"/>
                    <a:pt x="96" y="104"/>
                    <a:pt x="94" y="102"/>
                  </a:cubicBezTo>
                  <a:cubicBezTo>
                    <a:pt x="3" y="11"/>
                    <a:pt x="3" y="11"/>
                    <a:pt x="3" y="11"/>
                  </a:cubicBezTo>
                  <a:cubicBezTo>
                    <a:pt x="0" y="8"/>
                    <a:pt x="0" y="5"/>
                    <a:pt x="3" y="2"/>
                  </a:cubicBezTo>
                  <a:cubicBezTo>
                    <a:pt x="5" y="0"/>
                    <a:pt x="9" y="0"/>
                    <a:pt x="11" y="2"/>
                  </a:cubicBezTo>
                  <a:cubicBezTo>
                    <a:pt x="103" y="94"/>
                    <a:pt x="103" y="94"/>
                    <a:pt x="103" y="94"/>
                  </a:cubicBezTo>
                  <a:cubicBezTo>
                    <a:pt x="105" y="96"/>
                    <a:pt x="105" y="100"/>
                    <a:pt x="103" y="102"/>
                  </a:cubicBezTo>
                  <a:cubicBezTo>
                    <a:pt x="102" y="104"/>
                    <a:pt x="100" y="104"/>
                    <a:pt x="99"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8" name="Freeform 152">
              <a:extLst>
                <a:ext uri="{FF2B5EF4-FFF2-40B4-BE49-F238E27FC236}">
                  <a16:creationId xmlns:a16="http://schemas.microsoft.com/office/drawing/2014/main" id="{C8AC86F8-E4A2-4BC4-8B91-528A79F1679B}"/>
                </a:ext>
              </a:extLst>
            </p:cNvPr>
            <p:cNvSpPr>
              <a:spLocks/>
            </p:cNvSpPr>
            <p:nvPr/>
          </p:nvSpPr>
          <p:spPr bwMode="auto">
            <a:xfrm>
              <a:off x="4840" y="3413"/>
              <a:ext cx="83" cy="68"/>
            </a:xfrm>
            <a:custGeom>
              <a:avLst/>
              <a:gdLst>
                <a:gd name="T0" fmla="*/ 51 w 56"/>
                <a:gd name="T1" fmla="*/ 46 h 46"/>
                <a:gd name="T2" fmla="*/ 3 w 56"/>
                <a:gd name="T3" fmla="*/ 26 h 46"/>
                <a:gd name="T4" fmla="*/ 0 w 56"/>
                <a:gd name="T5" fmla="*/ 21 h 46"/>
                <a:gd name="T6" fmla="*/ 0 w 56"/>
                <a:gd name="T7" fmla="*/ 0 h 46"/>
                <a:gd name="T8" fmla="*/ 12 w 56"/>
                <a:gd name="T9" fmla="*/ 0 h 46"/>
                <a:gd name="T10" fmla="*/ 12 w 56"/>
                <a:gd name="T11" fmla="*/ 17 h 46"/>
                <a:gd name="T12" fmla="*/ 56 w 56"/>
                <a:gd name="T13" fmla="*/ 35 h 46"/>
                <a:gd name="T14" fmla="*/ 51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1" y="46"/>
                  </a:moveTo>
                  <a:cubicBezTo>
                    <a:pt x="3" y="26"/>
                    <a:pt x="3" y="26"/>
                    <a:pt x="3" y="26"/>
                  </a:cubicBezTo>
                  <a:cubicBezTo>
                    <a:pt x="1" y="26"/>
                    <a:pt x="0" y="23"/>
                    <a:pt x="0" y="21"/>
                  </a:cubicBezTo>
                  <a:cubicBezTo>
                    <a:pt x="0" y="0"/>
                    <a:pt x="0" y="0"/>
                    <a:pt x="0" y="0"/>
                  </a:cubicBezTo>
                  <a:cubicBezTo>
                    <a:pt x="12" y="0"/>
                    <a:pt x="12" y="0"/>
                    <a:pt x="12" y="0"/>
                  </a:cubicBezTo>
                  <a:cubicBezTo>
                    <a:pt x="12" y="17"/>
                    <a:pt x="12" y="17"/>
                    <a:pt x="12" y="17"/>
                  </a:cubicBezTo>
                  <a:cubicBezTo>
                    <a:pt x="56" y="35"/>
                    <a:pt x="56" y="35"/>
                    <a:pt x="56" y="35"/>
                  </a:cubicBezTo>
                  <a:lnTo>
                    <a:pt x="51"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9" name="Freeform 153">
              <a:extLst>
                <a:ext uri="{FF2B5EF4-FFF2-40B4-BE49-F238E27FC236}">
                  <a16:creationId xmlns:a16="http://schemas.microsoft.com/office/drawing/2014/main" id="{7CAB6FF4-25C7-4A9E-AD24-5541D12FE5EC}"/>
                </a:ext>
              </a:extLst>
            </p:cNvPr>
            <p:cNvSpPr>
              <a:spLocks/>
            </p:cNvSpPr>
            <p:nvPr/>
          </p:nvSpPr>
          <p:spPr bwMode="auto">
            <a:xfrm>
              <a:off x="4721" y="3415"/>
              <a:ext cx="84" cy="66"/>
            </a:xfrm>
            <a:custGeom>
              <a:avLst/>
              <a:gdLst>
                <a:gd name="T0" fmla="*/ 5 w 57"/>
                <a:gd name="T1" fmla="*/ 45 h 45"/>
                <a:gd name="T2" fmla="*/ 0 w 57"/>
                <a:gd name="T3" fmla="*/ 34 h 45"/>
                <a:gd name="T4" fmla="*/ 45 w 57"/>
                <a:gd name="T5" fmla="*/ 16 h 45"/>
                <a:gd name="T6" fmla="*/ 45 w 57"/>
                <a:gd name="T7" fmla="*/ 0 h 45"/>
                <a:gd name="T8" fmla="*/ 57 w 57"/>
                <a:gd name="T9" fmla="*/ 0 h 45"/>
                <a:gd name="T10" fmla="*/ 57 w 57"/>
                <a:gd name="T11" fmla="*/ 20 h 45"/>
                <a:gd name="T12" fmla="*/ 53 w 57"/>
                <a:gd name="T13" fmla="*/ 26 h 45"/>
                <a:gd name="T14" fmla="*/ 5 w 5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5">
                  <a:moveTo>
                    <a:pt x="5" y="45"/>
                  </a:moveTo>
                  <a:cubicBezTo>
                    <a:pt x="0" y="34"/>
                    <a:pt x="0" y="34"/>
                    <a:pt x="0" y="34"/>
                  </a:cubicBezTo>
                  <a:cubicBezTo>
                    <a:pt x="45" y="16"/>
                    <a:pt x="45" y="16"/>
                    <a:pt x="45" y="16"/>
                  </a:cubicBezTo>
                  <a:cubicBezTo>
                    <a:pt x="45" y="0"/>
                    <a:pt x="45" y="0"/>
                    <a:pt x="45" y="0"/>
                  </a:cubicBezTo>
                  <a:cubicBezTo>
                    <a:pt x="57" y="0"/>
                    <a:pt x="57" y="0"/>
                    <a:pt x="57" y="0"/>
                  </a:cubicBezTo>
                  <a:cubicBezTo>
                    <a:pt x="57" y="20"/>
                    <a:pt x="57" y="20"/>
                    <a:pt x="57" y="20"/>
                  </a:cubicBezTo>
                  <a:cubicBezTo>
                    <a:pt x="57" y="22"/>
                    <a:pt x="55" y="25"/>
                    <a:pt x="53" y="26"/>
                  </a:cubicBez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0" name="Freeform 154">
              <a:extLst>
                <a:ext uri="{FF2B5EF4-FFF2-40B4-BE49-F238E27FC236}">
                  <a16:creationId xmlns:a16="http://schemas.microsoft.com/office/drawing/2014/main" id="{0CB7C8A3-C6FC-4C2B-96E3-5F8ECC20C513}"/>
                </a:ext>
              </a:extLst>
            </p:cNvPr>
            <p:cNvSpPr>
              <a:spLocks noEditPoints="1"/>
            </p:cNvSpPr>
            <p:nvPr/>
          </p:nvSpPr>
          <p:spPr bwMode="auto">
            <a:xfrm>
              <a:off x="4756" y="3277"/>
              <a:ext cx="130" cy="154"/>
            </a:xfrm>
            <a:custGeom>
              <a:avLst/>
              <a:gdLst>
                <a:gd name="T0" fmla="*/ 44 w 88"/>
                <a:gd name="T1" fmla="*/ 104 h 104"/>
                <a:gd name="T2" fmla="*/ 0 w 88"/>
                <a:gd name="T3" fmla="*/ 52 h 104"/>
                <a:gd name="T4" fmla="*/ 44 w 88"/>
                <a:gd name="T5" fmla="*/ 0 h 104"/>
                <a:gd name="T6" fmla="*/ 88 w 88"/>
                <a:gd name="T7" fmla="*/ 52 h 104"/>
                <a:gd name="T8" fmla="*/ 44 w 88"/>
                <a:gd name="T9" fmla="*/ 104 h 104"/>
                <a:gd name="T10" fmla="*/ 44 w 88"/>
                <a:gd name="T11" fmla="*/ 12 h 104"/>
                <a:gd name="T12" fmla="*/ 12 w 88"/>
                <a:gd name="T13" fmla="*/ 52 h 104"/>
                <a:gd name="T14" fmla="*/ 44 w 88"/>
                <a:gd name="T15" fmla="*/ 92 h 104"/>
                <a:gd name="T16" fmla="*/ 76 w 88"/>
                <a:gd name="T17" fmla="*/ 52 h 104"/>
                <a:gd name="T18" fmla="*/ 44 w 88"/>
                <a:gd name="T19"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04">
                  <a:moveTo>
                    <a:pt x="44" y="104"/>
                  </a:moveTo>
                  <a:cubicBezTo>
                    <a:pt x="20" y="104"/>
                    <a:pt x="0" y="80"/>
                    <a:pt x="0" y="52"/>
                  </a:cubicBezTo>
                  <a:cubicBezTo>
                    <a:pt x="0" y="23"/>
                    <a:pt x="20" y="0"/>
                    <a:pt x="44" y="0"/>
                  </a:cubicBezTo>
                  <a:cubicBezTo>
                    <a:pt x="69" y="0"/>
                    <a:pt x="88" y="23"/>
                    <a:pt x="88" y="52"/>
                  </a:cubicBezTo>
                  <a:cubicBezTo>
                    <a:pt x="88" y="80"/>
                    <a:pt x="69" y="104"/>
                    <a:pt x="44" y="104"/>
                  </a:cubicBezTo>
                  <a:close/>
                  <a:moveTo>
                    <a:pt x="44" y="12"/>
                  </a:moveTo>
                  <a:cubicBezTo>
                    <a:pt x="26" y="12"/>
                    <a:pt x="12" y="29"/>
                    <a:pt x="12" y="52"/>
                  </a:cubicBezTo>
                  <a:cubicBezTo>
                    <a:pt x="12" y="74"/>
                    <a:pt x="26" y="92"/>
                    <a:pt x="44" y="92"/>
                  </a:cubicBezTo>
                  <a:cubicBezTo>
                    <a:pt x="62" y="92"/>
                    <a:pt x="76" y="74"/>
                    <a:pt x="76" y="52"/>
                  </a:cubicBezTo>
                  <a:cubicBezTo>
                    <a:pt x="76" y="29"/>
                    <a:pt x="62" y="12"/>
                    <a:pt x="4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1" name="Freeform 155">
              <a:extLst>
                <a:ext uri="{FF2B5EF4-FFF2-40B4-BE49-F238E27FC236}">
                  <a16:creationId xmlns:a16="http://schemas.microsoft.com/office/drawing/2014/main" id="{02DE02EE-F652-4BEE-8BC4-83CA265C14B6}"/>
                </a:ext>
              </a:extLst>
            </p:cNvPr>
            <p:cNvSpPr>
              <a:spLocks/>
            </p:cNvSpPr>
            <p:nvPr/>
          </p:nvSpPr>
          <p:spPr bwMode="auto">
            <a:xfrm>
              <a:off x="4762" y="3315"/>
              <a:ext cx="117" cy="40"/>
            </a:xfrm>
            <a:custGeom>
              <a:avLst/>
              <a:gdLst>
                <a:gd name="T0" fmla="*/ 68 w 79"/>
                <a:gd name="T1" fmla="*/ 27 h 27"/>
                <a:gd name="T2" fmla="*/ 46 w 79"/>
                <a:gd name="T3" fmla="*/ 16 h 27"/>
                <a:gd name="T4" fmla="*/ 19 w 79"/>
                <a:gd name="T5" fmla="*/ 26 h 27"/>
                <a:gd name="T6" fmla="*/ 0 w 79"/>
                <a:gd name="T7" fmla="*/ 22 h 27"/>
                <a:gd name="T8" fmla="*/ 5 w 79"/>
                <a:gd name="T9" fmla="*/ 11 h 27"/>
                <a:gd name="T10" fmla="*/ 19 w 79"/>
                <a:gd name="T11" fmla="*/ 14 h 27"/>
                <a:gd name="T12" fmla="*/ 41 w 79"/>
                <a:gd name="T13" fmla="*/ 3 h 27"/>
                <a:gd name="T14" fmla="*/ 46 w 79"/>
                <a:gd name="T15" fmla="*/ 0 h 27"/>
                <a:gd name="T16" fmla="*/ 52 w 79"/>
                <a:gd name="T17" fmla="*/ 3 h 27"/>
                <a:gd name="T18" fmla="*/ 73 w 79"/>
                <a:gd name="T19" fmla="*/ 14 h 27"/>
                <a:gd name="T20" fmla="*/ 76 w 79"/>
                <a:gd name="T21" fmla="*/ 14 h 27"/>
                <a:gd name="T22" fmla="*/ 77 w 79"/>
                <a:gd name="T23" fmla="*/ 14 h 27"/>
                <a:gd name="T24" fmla="*/ 79 w 79"/>
                <a:gd name="T25" fmla="*/ 26 h 27"/>
                <a:gd name="T26" fmla="*/ 77 w 79"/>
                <a:gd name="T27" fmla="*/ 26 h 27"/>
                <a:gd name="T28" fmla="*/ 75 w 79"/>
                <a:gd name="T29" fmla="*/ 26 h 27"/>
                <a:gd name="T30" fmla="*/ 68 w 79"/>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27">
                  <a:moveTo>
                    <a:pt x="68" y="27"/>
                  </a:moveTo>
                  <a:cubicBezTo>
                    <a:pt x="59" y="27"/>
                    <a:pt x="52" y="23"/>
                    <a:pt x="46" y="16"/>
                  </a:cubicBezTo>
                  <a:cubicBezTo>
                    <a:pt x="39" y="22"/>
                    <a:pt x="29" y="26"/>
                    <a:pt x="19" y="26"/>
                  </a:cubicBezTo>
                  <a:cubicBezTo>
                    <a:pt x="12" y="26"/>
                    <a:pt x="5" y="24"/>
                    <a:pt x="0" y="22"/>
                  </a:cubicBezTo>
                  <a:cubicBezTo>
                    <a:pt x="5" y="11"/>
                    <a:pt x="5" y="11"/>
                    <a:pt x="5" y="11"/>
                  </a:cubicBezTo>
                  <a:cubicBezTo>
                    <a:pt x="9" y="13"/>
                    <a:pt x="14" y="14"/>
                    <a:pt x="19" y="14"/>
                  </a:cubicBezTo>
                  <a:cubicBezTo>
                    <a:pt x="28" y="14"/>
                    <a:pt x="38" y="9"/>
                    <a:pt x="41" y="3"/>
                  </a:cubicBezTo>
                  <a:cubicBezTo>
                    <a:pt x="42" y="1"/>
                    <a:pt x="44" y="0"/>
                    <a:pt x="46" y="0"/>
                  </a:cubicBezTo>
                  <a:cubicBezTo>
                    <a:pt x="49" y="0"/>
                    <a:pt x="51" y="1"/>
                    <a:pt x="52" y="3"/>
                  </a:cubicBezTo>
                  <a:cubicBezTo>
                    <a:pt x="57" y="13"/>
                    <a:pt x="63" y="16"/>
                    <a:pt x="73" y="14"/>
                  </a:cubicBezTo>
                  <a:cubicBezTo>
                    <a:pt x="74" y="14"/>
                    <a:pt x="75" y="14"/>
                    <a:pt x="76" y="14"/>
                  </a:cubicBezTo>
                  <a:cubicBezTo>
                    <a:pt x="77" y="14"/>
                    <a:pt x="77" y="14"/>
                    <a:pt x="77" y="14"/>
                  </a:cubicBezTo>
                  <a:cubicBezTo>
                    <a:pt x="79" y="26"/>
                    <a:pt x="79" y="26"/>
                    <a:pt x="79" y="26"/>
                  </a:cubicBezTo>
                  <a:cubicBezTo>
                    <a:pt x="78" y="26"/>
                    <a:pt x="77" y="26"/>
                    <a:pt x="77" y="26"/>
                  </a:cubicBezTo>
                  <a:cubicBezTo>
                    <a:pt x="76" y="26"/>
                    <a:pt x="76" y="26"/>
                    <a:pt x="75" y="26"/>
                  </a:cubicBezTo>
                  <a:cubicBezTo>
                    <a:pt x="73" y="26"/>
                    <a:pt x="70" y="27"/>
                    <a:pt x="68" y="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cxnSp>
        <p:nvCxnSpPr>
          <p:cNvPr id="152" name="Straight Connector 151">
            <a:extLst>
              <a:ext uri="{FF2B5EF4-FFF2-40B4-BE49-F238E27FC236}">
                <a16:creationId xmlns:a16="http://schemas.microsoft.com/office/drawing/2014/main" id="{A612DBDF-B0AA-47CB-B10E-EA7110135E78}"/>
              </a:ext>
            </a:extLst>
          </p:cNvPr>
          <p:cNvCxnSpPr>
            <a:cxnSpLocks/>
          </p:cNvCxnSpPr>
          <p:nvPr/>
        </p:nvCxnSpPr>
        <p:spPr>
          <a:xfrm>
            <a:off x="4409106" y="1154348"/>
            <a:ext cx="0" cy="5328000"/>
          </a:xfrm>
          <a:prstGeom prst="line">
            <a:avLst/>
          </a:prstGeom>
          <a:noFill/>
          <a:ln w="9525" cap="flat" cmpd="sng" algn="ctr">
            <a:solidFill>
              <a:srgbClr val="FF0000"/>
            </a:solidFill>
            <a:prstDash val="dash"/>
          </a:ln>
          <a:effectLst/>
        </p:spPr>
      </p:cxnSp>
      <p:cxnSp>
        <p:nvCxnSpPr>
          <p:cNvPr id="153" name="Straight Connector 152">
            <a:extLst>
              <a:ext uri="{FF2B5EF4-FFF2-40B4-BE49-F238E27FC236}">
                <a16:creationId xmlns:a16="http://schemas.microsoft.com/office/drawing/2014/main" id="{62938934-10A9-4C0D-A099-BD2E165F806F}"/>
              </a:ext>
            </a:extLst>
          </p:cNvPr>
          <p:cNvCxnSpPr>
            <a:cxnSpLocks/>
          </p:cNvCxnSpPr>
          <p:nvPr/>
        </p:nvCxnSpPr>
        <p:spPr>
          <a:xfrm>
            <a:off x="6912854" y="1104147"/>
            <a:ext cx="0" cy="5328000"/>
          </a:xfrm>
          <a:prstGeom prst="line">
            <a:avLst/>
          </a:prstGeom>
          <a:noFill/>
          <a:ln w="9525" cap="flat" cmpd="sng" algn="ctr">
            <a:solidFill>
              <a:srgbClr val="FF0000"/>
            </a:solidFill>
            <a:prstDash val="dash"/>
          </a:ln>
          <a:effectLst/>
        </p:spPr>
      </p:cxnSp>
      <p:cxnSp>
        <p:nvCxnSpPr>
          <p:cNvPr id="154" name="Straight Connector 153">
            <a:extLst>
              <a:ext uri="{FF2B5EF4-FFF2-40B4-BE49-F238E27FC236}">
                <a16:creationId xmlns:a16="http://schemas.microsoft.com/office/drawing/2014/main" id="{7CAF038D-B616-4668-A97E-D3EEBD75241F}"/>
              </a:ext>
            </a:extLst>
          </p:cNvPr>
          <p:cNvCxnSpPr>
            <a:cxnSpLocks/>
          </p:cNvCxnSpPr>
          <p:nvPr/>
        </p:nvCxnSpPr>
        <p:spPr>
          <a:xfrm>
            <a:off x="9455526" y="1154348"/>
            <a:ext cx="0" cy="5328000"/>
          </a:xfrm>
          <a:prstGeom prst="line">
            <a:avLst/>
          </a:prstGeom>
          <a:noFill/>
          <a:ln w="9525" cap="flat" cmpd="sng" algn="ctr">
            <a:solidFill>
              <a:srgbClr val="FF0000"/>
            </a:solidFill>
            <a:prstDash val="dash"/>
          </a:ln>
          <a:effectLst/>
        </p:spPr>
      </p:cxnSp>
      <p:sp>
        <p:nvSpPr>
          <p:cNvPr id="37" name="Rectangle 36">
            <a:extLst>
              <a:ext uri="{FF2B5EF4-FFF2-40B4-BE49-F238E27FC236}">
                <a16:creationId xmlns:a16="http://schemas.microsoft.com/office/drawing/2014/main" id="{A5F667C7-A519-4243-9A97-CF953C644991}"/>
              </a:ext>
            </a:extLst>
          </p:cNvPr>
          <p:cNvSpPr/>
          <p:nvPr/>
        </p:nvSpPr>
        <p:spPr>
          <a:xfrm>
            <a:off x="7051526" y="1947048"/>
            <a:ext cx="2325844" cy="4616648"/>
          </a:xfrm>
          <a:prstGeom prst="rect">
            <a:avLst/>
          </a:prstGeom>
        </p:spPr>
        <p:txBody>
          <a:bodyPr wrap="square" lIns="0" tIns="0" rIns="0" bIns="0">
            <a:spAutoFit/>
          </a:bodyPr>
          <a:lstStyle/>
          <a:p>
            <a:pPr>
              <a:defRPr/>
            </a:pPr>
            <a:r>
              <a:rPr lang="en-US" sz="1200" dirty="0"/>
              <a:t>In de </a:t>
            </a:r>
            <a:r>
              <a:rPr lang="nl-NL" sz="1200" dirty="0"/>
              <a:t>leveranciersmodule vindt de aanmelding en administratie van </a:t>
            </a:r>
            <a:r>
              <a:rPr lang="nl-NL" sz="1200" dirty="0" smtClean="0"/>
              <a:t>instrumenten </a:t>
            </a:r>
            <a:r>
              <a:rPr lang="nl-NL" sz="1200" dirty="0"/>
              <a:t>of andere </a:t>
            </a:r>
            <a:r>
              <a:rPr lang="nl-NL" sz="1200" dirty="0" smtClean="0"/>
              <a:t>diensten plaats</a:t>
            </a:r>
            <a:r>
              <a:rPr lang="nl-NL" sz="1200" dirty="0"/>
              <a:t>. Als de professional de </a:t>
            </a:r>
            <a:r>
              <a:rPr lang="nl-NL" sz="1200" dirty="0" smtClean="0"/>
              <a:t>burger </a:t>
            </a:r>
            <a:r>
              <a:rPr lang="nl-NL" sz="1200" dirty="0"/>
              <a:t>wil aanmelden voor een instrument dan worden zij doorverwezen naar de leveranciersmodule. Hier </a:t>
            </a:r>
            <a:r>
              <a:rPr lang="nl-NL" sz="1200" dirty="0" smtClean="0"/>
              <a:t>vult </a:t>
            </a:r>
            <a:r>
              <a:rPr lang="nl-NL" sz="1200" dirty="0"/>
              <a:t>de professional samen met de </a:t>
            </a:r>
            <a:r>
              <a:rPr lang="nl-NL" sz="1200" dirty="0" smtClean="0"/>
              <a:t>burger </a:t>
            </a:r>
            <a:r>
              <a:rPr lang="nl-NL" sz="1200" dirty="0"/>
              <a:t>de informatievelden in. De leverancier kan via de leveranciersmodule eenvoudig een terugkoppeling geven omtrent de aanwezigheid, het gedrag van de </a:t>
            </a:r>
            <a:r>
              <a:rPr lang="nl-NL" sz="1200" dirty="0" smtClean="0"/>
              <a:t>burger </a:t>
            </a:r>
            <a:r>
              <a:rPr lang="nl-NL" sz="1200" dirty="0"/>
              <a:t>en het behaalde resultaat. Deze beoordeling wordt gebruikt voor de betaling van de factuur en wordt dus doorgezet naar het systeem van financiën. Tevens wordt informatie over de effectiviteit van het instrument gebruikt in de rapportagemodule. Derde partijen kunnen eenvoudig </a:t>
            </a:r>
            <a:r>
              <a:rPr lang="en-US" sz="1200" dirty="0"/>
              <a:t>digitale gegevens aanleveren.</a:t>
            </a:r>
            <a:endParaRPr lang="nl-NL" sz="1200" dirty="0"/>
          </a:p>
          <a:p>
            <a:pPr>
              <a:defRPr/>
            </a:pPr>
            <a:endParaRPr lang="en-US" sz="1200" dirty="0">
              <a:solidFill>
                <a:srgbClr val="004DFF"/>
              </a:solidFill>
              <a:cs typeface="Arial" panose="020B0604020202020204" pitchFamily="34" charset="0"/>
            </a:endParaRPr>
          </a:p>
        </p:txBody>
      </p:sp>
      <p:grpSp>
        <p:nvGrpSpPr>
          <p:cNvPr id="47" name="Group 30">
            <a:extLst>
              <a:ext uri="{FF2B5EF4-FFF2-40B4-BE49-F238E27FC236}">
                <a16:creationId xmlns:a16="http://schemas.microsoft.com/office/drawing/2014/main" id="{60324CC4-B7B1-4090-89D4-8C8D82647FFA}"/>
              </a:ext>
            </a:extLst>
          </p:cNvPr>
          <p:cNvGrpSpPr>
            <a:grpSpLocks noChangeAspect="1"/>
          </p:cNvGrpSpPr>
          <p:nvPr/>
        </p:nvGrpSpPr>
        <p:grpSpPr bwMode="auto">
          <a:xfrm>
            <a:off x="7182154" y="1254888"/>
            <a:ext cx="525280" cy="495502"/>
            <a:chOff x="4655" y="3224"/>
            <a:chExt cx="441" cy="416"/>
          </a:xfrm>
          <a:solidFill>
            <a:schemeClr val="accent1"/>
          </a:solidFill>
        </p:grpSpPr>
        <p:sp>
          <p:nvSpPr>
            <p:cNvPr id="48" name="Freeform 31">
              <a:extLst>
                <a:ext uri="{FF2B5EF4-FFF2-40B4-BE49-F238E27FC236}">
                  <a16:creationId xmlns:a16="http://schemas.microsoft.com/office/drawing/2014/main" id="{7E0E7703-5CA9-4813-B415-7CA3E98A6294}"/>
                </a:ext>
              </a:extLst>
            </p:cNvPr>
            <p:cNvSpPr>
              <a:spLocks/>
            </p:cNvSpPr>
            <p:nvPr/>
          </p:nvSpPr>
          <p:spPr bwMode="auto">
            <a:xfrm>
              <a:off x="4830" y="3390"/>
              <a:ext cx="84" cy="75"/>
            </a:xfrm>
            <a:custGeom>
              <a:avLst/>
              <a:gdLst>
                <a:gd name="T0" fmla="*/ 51 w 55"/>
                <a:gd name="T1" fmla="*/ 50 h 50"/>
                <a:gd name="T2" fmla="*/ 3 w 55"/>
                <a:gd name="T3" fmla="*/ 33 h 50"/>
                <a:gd name="T4" fmla="*/ 0 w 55"/>
                <a:gd name="T5" fmla="*/ 27 h 50"/>
                <a:gd name="T6" fmla="*/ 0 w 55"/>
                <a:gd name="T7" fmla="*/ 0 h 50"/>
                <a:gd name="T8" fmla="*/ 12 w 55"/>
                <a:gd name="T9" fmla="*/ 0 h 50"/>
                <a:gd name="T10" fmla="*/ 12 w 55"/>
                <a:gd name="T11" fmla="*/ 23 h 50"/>
                <a:gd name="T12" fmla="*/ 55 w 55"/>
                <a:gd name="T13" fmla="*/ 38 h 50"/>
                <a:gd name="T14" fmla="*/ 51 w 55"/>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1" y="50"/>
                  </a:moveTo>
                  <a:cubicBezTo>
                    <a:pt x="3" y="33"/>
                    <a:pt x="3" y="33"/>
                    <a:pt x="3" y="33"/>
                  </a:cubicBezTo>
                  <a:cubicBezTo>
                    <a:pt x="1" y="32"/>
                    <a:pt x="0" y="30"/>
                    <a:pt x="0" y="27"/>
                  </a:cubicBezTo>
                  <a:cubicBezTo>
                    <a:pt x="0" y="0"/>
                    <a:pt x="0" y="0"/>
                    <a:pt x="0" y="0"/>
                  </a:cubicBezTo>
                  <a:cubicBezTo>
                    <a:pt x="12" y="0"/>
                    <a:pt x="12" y="0"/>
                    <a:pt x="12" y="0"/>
                  </a:cubicBezTo>
                  <a:cubicBezTo>
                    <a:pt x="12" y="23"/>
                    <a:pt x="12" y="23"/>
                    <a:pt x="12" y="23"/>
                  </a:cubicBezTo>
                  <a:cubicBezTo>
                    <a:pt x="55" y="38"/>
                    <a:pt x="55" y="38"/>
                    <a:pt x="55" y="38"/>
                  </a:cubicBezTo>
                  <a:lnTo>
                    <a:pt x="51"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32">
              <a:extLst>
                <a:ext uri="{FF2B5EF4-FFF2-40B4-BE49-F238E27FC236}">
                  <a16:creationId xmlns:a16="http://schemas.microsoft.com/office/drawing/2014/main" id="{AEDC8AE7-C452-49D5-8AC9-6BE8DC3FC63E}"/>
                </a:ext>
              </a:extLst>
            </p:cNvPr>
            <p:cNvSpPr>
              <a:spLocks/>
            </p:cNvSpPr>
            <p:nvPr/>
          </p:nvSpPr>
          <p:spPr bwMode="auto">
            <a:xfrm>
              <a:off x="4655" y="3392"/>
              <a:ext cx="202" cy="140"/>
            </a:xfrm>
            <a:custGeom>
              <a:avLst/>
              <a:gdLst>
                <a:gd name="T0" fmla="*/ 132 w 132"/>
                <a:gd name="T1" fmla="*/ 94 h 94"/>
                <a:gd name="T2" fmla="*/ 6 w 132"/>
                <a:gd name="T3" fmla="*/ 94 h 94"/>
                <a:gd name="T4" fmla="*/ 0 w 132"/>
                <a:gd name="T5" fmla="*/ 88 h 94"/>
                <a:gd name="T6" fmla="*/ 0 w 132"/>
                <a:gd name="T7" fmla="*/ 70 h 94"/>
                <a:gd name="T8" fmla="*/ 22 w 132"/>
                <a:gd name="T9" fmla="*/ 37 h 94"/>
                <a:gd name="T10" fmla="*/ 66 w 132"/>
                <a:gd name="T11" fmla="*/ 22 h 94"/>
                <a:gd name="T12" fmla="*/ 66 w 132"/>
                <a:gd name="T13" fmla="*/ 0 h 94"/>
                <a:gd name="T14" fmla="*/ 78 w 132"/>
                <a:gd name="T15" fmla="*/ 0 h 94"/>
                <a:gd name="T16" fmla="*/ 78 w 132"/>
                <a:gd name="T17" fmla="*/ 26 h 94"/>
                <a:gd name="T18" fmla="*/ 74 w 132"/>
                <a:gd name="T19" fmla="*/ 32 h 94"/>
                <a:gd name="T20" fmla="*/ 26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2" y="94"/>
                    <a:pt x="0" y="91"/>
                    <a:pt x="0" y="88"/>
                  </a:cubicBezTo>
                  <a:cubicBezTo>
                    <a:pt x="0" y="70"/>
                    <a:pt x="0" y="70"/>
                    <a:pt x="0" y="70"/>
                  </a:cubicBezTo>
                  <a:cubicBezTo>
                    <a:pt x="0" y="55"/>
                    <a:pt x="9" y="42"/>
                    <a:pt x="22" y="37"/>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6" y="49"/>
                    <a:pt x="26" y="49"/>
                    <a:pt x="26" y="49"/>
                  </a:cubicBezTo>
                  <a:cubicBezTo>
                    <a:pt x="17" y="52"/>
                    <a:pt x="12" y="60"/>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33">
              <a:extLst>
                <a:ext uri="{FF2B5EF4-FFF2-40B4-BE49-F238E27FC236}">
                  <a16:creationId xmlns:a16="http://schemas.microsoft.com/office/drawing/2014/main" id="{13B3D9C6-DFFC-4CD5-8BC5-A230C19C4F25}"/>
                </a:ext>
              </a:extLst>
            </p:cNvPr>
            <p:cNvSpPr>
              <a:spLocks noEditPoints="1"/>
            </p:cNvSpPr>
            <p:nvPr/>
          </p:nvSpPr>
          <p:spPr bwMode="auto">
            <a:xfrm>
              <a:off x="4718" y="3224"/>
              <a:ext cx="164" cy="187"/>
            </a:xfrm>
            <a:custGeom>
              <a:avLst/>
              <a:gdLst>
                <a:gd name="T0" fmla="*/ 53 w 107"/>
                <a:gd name="T1" fmla="*/ 125 h 125"/>
                <a:gd name="T2" fmla="*/ 0 w 107"/>
                <a:gd name="T3" fmla="*/ 62 h 125"/>
                <a:gd name="T4" fmla="*/ 53 w 107"/>
                <a:gd name="T5" fmla="*/ 0 h 125"/>
                <a:gd name="T6" fmla="*/ 107 w 107"/>
                <a:gd name="T7" fmla="*/ 62 h 125"/>
                <a:gd name="T8" fmla="*/ 53 w 107"/>
                <a:gd name="T9" fmla="*/ 125 h 125"/>
                <a:gd name="T10" fmla="*/ 53 w 107"/>
                <a:gd name="T11" fmla="*/ 12 h 125"/>
                <a:gd name="T12" fmla="*/ 12 w 107"/>
                <a:gd name="T13" fmla="*/ 62 h 125"/>
                <a:gd name="T14" fmla="*/ 53 w 107"/>
                <a:gd name="T15" fmla="*/ 113 h 125"/>
                <a:gd name="T16" fmla="*/ 95 w 107"/>
                <a:gd name="T17" fmla="*/ 62 h 125"/>
                <a:gd name="T18" fmla="*/ 53 w 107"/>
                <a:gd name="T19" fmla="*/ 1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5">
                  <a:moveTo>
                    <a:pt x="53" y="125"/>
                  </a:moveTo>
                  <a:cubicBezTo>
                    <a:pt x="24" y="125"/>
                    <a:pt x="0" y="97"/>
                    <a:pt x="0" y="62"/>
                  </a:cubicBezTo>
                  <a:cubicBezTo>
                    <a:pt x="0" y="28"/>
                    <a:pt x="24" y="0"/>
                    <a:pt x="53" y="0"/>
                  </a:cubicBezTo>
                  <a:cubicBezTo>
                    <a:pt x="83" y="0"/>
                    <a:pt x="107" y="28"/>
                    <a:pt x="107" y="62"/>
                  </a:cubicBezTo>
                  <a:cubicBezTo>
                    <a:pt x="107" y="97"/>
                    <a:pt x="83" y="125"/>
                    <a:pt x="53" y="125"/>
                  </a:cubicBezTo>
                  <a:close/>
                  <a:moveTo>
                    <a:pt x="53" y="12"/>
                  </a:moveTo>
                  <a:cubicBezTo>
                    <a:pt x="31" y="12"/>
                    <a:pt x="12" y="34"/>
                    <a:pt x="12" y="62"/>
                  </a:cubicBezTo>
                  <a:cubicBezTo>
                    <a:pt x="12" y="90"/>
                    <a:pt x="31" y="113"/>
                    <a:pt x="53" y="113"/>
                  </a:cubicBezTo>
                  <a:cubicBezTo>
                    <a:pt x="76" y="113"/>
                    <a:pt x="95" y="90"/>
                    <a:pt x="95" y="62"/>
                  </a:cubicBezTo>
                  <a:cubicBezTo>
                    <a:pt x="95" y="34"/>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34">
              <a:extLst>
                <a:ext uri="{FF2B5EF4-FFF2-40B4-BE49-F238E27FC236}">
                  <a16:creationId xmlns:a16="http://schemas.microsoft.com/office/drawing/2014/main" id="{1721BB34-096C-4D79-8418-29C9B756FCDB}"/>
                </a:ext>
              </a:extLst>
            </p:cNvPr>
            <p:cNvSpPr>
              <a:spLocks/>
            </p:cNvSpPr>
            <p:nvPr/>
          </p:nvSpPr>
          <p:spPr bwMode="auto">
            <a:xfrm>
              <a:off x="4724" y="3274"/>
              <a:ext cx="149" cy="46"/>
            </a:xfrm>
            <a:custGeom>
              <a:avLst/>
              <a:gdLst>
                <a:gd name="T0" fmla="*/ 84 w 97"/>
                <a:gd name="T1" fmla="*/ 31 h 31"/>
                <a:gd name="T2" fmla="*/ 56 w 97"/>
                <a:gd name="T3" fmla="*/ 17 h 31"/>
                <a:gd name="T4" fmla="*/ 21 w 97"/>
                <a:gd name="T5" fmla="*/ 31 h 31"/>
                <a:gd name="T6" fmla="*/ 0 w 97"/>
                <a:gd name="T7" fmla="*/ 26 h 31"/>
                <a:gd name="T8" fmla="*/ 5 w 97"/>
                <a:gd name="T9" fmla="*/ 15 h 31"/>
                <a:gd name="T10" fmla="*/ 21 w 97"/>
                <a:gd name="T11" fmla="*/ 19 h 31"/>
                <a:gd name="T12" fmla="*/ 51 w 97"/>
                <a:gd name="T13" fmla="*/ 4 h 31"/>
                <a:gd name="T14" fmla="*/ 56 w 97"/>
                <a:gd name="T15" fmla="*/ 0 h 31"/>
                <a:gd name="T16" fmla="*/ 62 w 97"/>
                <a:gd name="T17" fmla="*/ 3 h 31"/>
                <a:gd name="T18" fmla="*/ 91 w 97"/>
                <a:gd name="T19" fmla="*/ 19 h 31"/>
                <a:gd name="T20" fmla="*/ 94 w 97"/>
                <a:gd name="T21" fmla="*/ 18 h 31"/>
                <a:gd name="T22" fmla="*/ 96 w 97"/>
                <a:gd name="T23" fmla="*/ 18 h 31"/>
                <a:gd name="T24" fmla="*/ 97 w 97"/>
                <a:gd name="T25" fmla="*/ 30 h 31"/>
                <a:gd name="T26" fmla="*/ 95 w 97"/>
                <a:gd name="T27" fmla="*/ 30 h 31"/>
                <a:gd name="T28" fmla="*/ 93 w 97"/>
                <a:gd name="T29" fmla="*/ 31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7"/>
                    <a:pt x="56" y="17"/>
                  </a:cubicBezTo>
                  <a:cubicBezTo>
                    <a:pt x="48" y="25"/>
                    <a:pt x="34" y="31"/>
                    <a:pt x="21" y="31"/>
                  </a:cubicBezTo>
                  <a:cubicBezTo>
                    <a:pt x="13" y="31"/>
                    <a:pt x="6" y="29"/>
                    <a:pt x="0" y="26"/>
                  </a:cubicBezTo>
                  <a:cubicBezTo>
                    <a:pt x="5" y="15"/>
                    <a:pt x="5" y="15"/>
                    <a:pt x="5" y="15"/>
                  </a:cubicBezTo>
                  <a:cubicBezTo>
                    <a:pt x="10" y="17"/>
                    <a:pt x="15" y="19"/>
                    <a:pt x="21" y="19"/>
                  </a:cubicBezTo>
                  <a:cubicBezTo>
                    <a:pt x="33" y="19"/>
                    <a:pt x="47" y="11"/>
                    <a:pt x="51" y="4"/>
                  </a:cubicBezTo>
                  <a:cubicBezTo>
                    <a:pt x="52" y="2"/>
                    <a:pt x="54" y="0"/>
                    <a:pt x="56" y="0"/>
                  </a:cubicBezTo>
                  <a:cubicBezTo>
                    <a:pt x="59" y="0"/>
                    <a:pt x="61" y="1"/>
                    <a:pt x="62" y="3"/>
                  </a:cubicBezTo>
                  <a:cubicBezTo>
                    <a:pt x="69" y="17"/>
                    <a:pt x="78" y="21"/>
                    <a:pt x="91" y="19"/>
                  </a:cubicBezTo>
                  <a:cubicBezTo>
                    <a:pt x="92" y="19"/>
                    <a:pt x="93" y="18"/>
                    <a:pt x="94" y="18"/>
                  </a:cubicBezTo>
                  <a:cubicBezTo>
                    <a:pt x="95" y="18"/>
                    <a:pt x="95" y="18"/>
                    <a:pt x="96" y="18"/>
                  </a:cubicBezTo>
                  <a:cubicBezTo>
                    <a:pt x="97" y="30"/>
                    <a:pt x="97" y="30"/>
                    <a:pt x="97" y="30"/>
                  </a:cubicBezTo>
                  <a:cubicBezTo>
                    <a:pt x="96" y="30"/>
                    <a:pt x="95" y="30"/>
                    <a:pt x="95" y="30"/>
                  </a:cubicBezTo>
                  <a:cubicBezTo>
                    <a:pt x="94" y="30"/>
                    <a:pt x="94" y="30"/>
                    <a:pt x="93" y="31"/>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35">
              <a:extLst>
                <a:ext uri="{FF2B5EF4-FFF2-40B4-BE49-F238E27FC236}">
                  <a16:creationId xmlns:a16="http://schemas.microsoft.com/office/drawing/2014/main" id="{F9B212BD-B5FF-4939-AA16-1FAC608352A4}"/>
                </a:ext>
              </a:extLst>
            </p:cNvPr>
            <p:cNvSpPr>
              <a:spLocks/>
            </p:cNvSpPr>
            <p:nvPr/>
          </p:nvSpPr>
          <p:spPr bwMode="auto">
            <a:xfrm>
              <a:off x="4949" y="3381"/>
              <a:ext cx="19" cy="41"/>
            </a:xfrm>
            <a:custGeom>
              <a:avLst/>
              <a:gdLst>
                <a:gd name="T0" fmla="*/ 6 w 12"/>
                <a:gd name="T1" fmla="*/ 27 h 27"/>
                <a:gd name="T2" fmla="*/ 0 w 12"/>
                <a:gd name="T3" fmla="*/ 21 h 27"/>
                <a:gd name="T4" fmla="*/ 0 w 12"/>
                <a:gd name="T5" fmla="*/ 6 h 27"/>
                <a:gd name="T6" fmla="*/ 6 w 12"/>
                <a:gd name="T7" fmla="*/ 0 h 27"/>
                <a:gd name="T8" fmla="*/ 12 w 12"/>
                <a:gd name="T9" fmla="*/ 6 h 27"/>
                <a:gd name="T10" fmla="*/ 12 w 12"/>
                <a:gd name="T11" fmla="*/ 21 h 27"/>
                <a:gd name="T12" fmla="*/ 6 w 12"/>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12" h="27">
                  <a:moveTo>
                    <a:pt x="6" y="27"/>
                  </a:moveTo>
                  <a:cubicBezTo>
                    <a:pt x="2" y="27"/>
                    <a:pt x="0" y="24"/>
                    <a:pt x="0" y="21"/>
                  </a:cubicBezTo>
                  <a:cubicBezTo>
                    <a:pt x="0" y="6"/>
                    <a:pt x="0" y="6"/>
                    <a:pt x="0" y="6"/>
                  </a:cubicBezTo>
                  <a:cubicBezTo>
                    <a:pt x="0" y="2"/>
                    <a:pt x="2" y="0"/>
                    <a:pt x="6" y="0"/>
                  </a:cubicBezTo>
                  <a:cubicBezTo>
                    <a:pt x="9" y="0"/>
                    <a:pt x="12" y="2"/>
                    <a:pt x="12" y="6"/>
                  </a:cubicBezTo>
                  <a:cubicBezTo>
                    <a:pt x="12" y="21"/>
                    <a:pt x="12" y="21"/>
                    <a:pt x="12" y="21"/>
                  </a:cubicBezTo>
                  <a:cubicBezTo>
                    <a:pt x="12" y="24"/>
                    <a:pt x="9" y="27"/>
                    <a:pt x="6"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36">
              <a:extLst>
                <a:ext uri="{FF2B5EF4-FFF2-40B4-BE49-F238E27FC236}">
                  <a16:creationId xmlns:a16="http://schemas.microsoft.com/office/drawing/2014/main" id="{AAC84111-D99C-48C3-90EC-A58CABE5E3E4}"/>
                </a:ext>
              </a:extLst>
            </p:cNvPr>
            <p:cNvSpPr>
              <a:spLocks/>
            </p:cNvSpPr>
            <p:nvPr/>
          </p:nvSpPr>
          <p:spPr bwMode="auto">
            <a:xfrm>
              <a:off x="4909" y="3224"/>
              <a:ext cx="92" cy="187"/>
            </a:xfrm>
            <a:custGeom>
              <a:avLst/>
              <a:gdLst>
                <a:gd name="T0" fmla="*/ 6 w 60"/>
                <a:gd name="T1" fmla="*/ 125 h 125"/>
                <a:gd name="T2" fmla="*/ 0 w 60"/>
                <a:gd name="T3" fmla="*/ 119 h 125"/>
                <a:gd name="T4" fmla="*/ 6 w 60"/>
                <a:gd name="T5" fmla="*/ 113 h 125"/>
                <a:gd name="T6" fmla="*/ 48 w 60"/>
                <a:gd name="T7" fmla="*/ 62 h 125"/>
                <a:gd name="T8" fmla="*/ 6 w 60"/>
                <a:gd name="T9" fmla="*/ 12 h 125"/>
                <a:gd name="T10" fmla="*/ 0 w 60"/>
                <a:gd name="T11" fmla="*/ 6 h 125"/>
                <a:gd name="T12" fmla="*/ 6 w 60"/>
                <a:gd name="T13" fmla="*/ 0 h 125"/>
                <a:gd name="T14" fmla="*/ 60 w 60"/>
                <a:gd name="T15" fmla="*/ 62 h 125"/>
                <a:gd name="T16" fmla="*/ 6 w 60"/>
                <a:gd name="T17"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25">
                  <a:moveTo>
                    <a:pt x="6" y="125"/>
                  </a:moveTo>
                  <a:cubicBezTo>
                    <a:pt x="3" y="125"/>
                    <a:pt x="0" y="123"/>
                    <a:pt x="0" y="119"/>
                  </a:cubicBezTo>
                  <a:cubicBezTo>
                    <a:pt x="0" y="116"/>
                    <a:pt x="3" y="113"/>
                    <a:pt x="6" y="113"/>
                  </a:cubicBezTo>
                  <a:cubicBezTo>
                    <a:pt x="29" y="113"/>
                    <a:pt x="48" y="90"/>
                    <a:pt x="48" y="62"/>
                  </a:cubicBezTo>
                  <a:cubicBezTo>
                    <a:pt x="48" y="34"/>
                    <a:pt x="29" y="12"/>
                    <a:pt x="6" y="12"/>
                  </a:cubicBezTo>
                  <a:cubicBezTo>
                    <a:pt x="3" y="12"/>
                    <a:pt x="0" y="9"/>
                    <a:pt x="0" y="6"/>
                  </a:cubicBezTo>
                  <a:cubicBezTo>
                    <a:pt x="0" y="2"/>
                    <a:pt x="3" y="0"/>
                    <a:pt x="6" y="0"/>
                  </a:cubicBezTo>
                  <a:cubicBezTo>
                    <a:pt x="36" y="0"/>
                    <a:pt x="60" y="28"/>
                    <a:pt x="60" y="62"/>
                  </a:cubicBezTo>
                  <a:cubicBezTo>
                    <a:pt x="60" y="97"/>
                    <a:pt x="36"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37">
              <a:extLst>
                <a:ext uri="{FF2B5EF4-FFF2-40B4-BE49-F238E27FC236}">
                  <a16:creationId xmlns:a16="http://schemas.microsoft.com/office/drawing/2014/main" id="{5524C3AB-67BF-46B7-9920-5F8180E6E71F}"/>
                </a:ext>
              </a:extLst>
            </p:cNvPr>
            <p:cNvSpPr>
              <a:spLocks/>
            </p:cNvSpPr>
            <p:nvPr/>
          </p:nvSpPr>
          <p:spPr bwMode="auto">
            <a:xfrm>
              <a:off x="4920" y="3274"/>
              <a:ext cx="81" cy="46"/>
            </a:xfrm>
            <a:custGeom>
              <a:avLst/>
              <a:gdLst>
                <a:gd name="T0" fmla="*/ 34 w 53"/>
                <a:gd name="T1" fmla="*/ 31 h 31"/>
                <a:gd name="T2" fmla="*/ 1 w 53"/>
                <a:gd name="T3" fmla="*/ 9 h 31"/>
                <a:gd name="T4" fmla="*/ 3 w 53"/>
                <a:gd name="T5" fmla="*/ 1 h 31"/>
                <a:gd name="T6" fmla="*/ 12 w 53"/>
                <a:gd name="T7" fmla="*/ 3 h 31"/>
                <a:gd name="T8" fmla="*/ 41 w 53"/>
                <a:gd name="T9" fmla="*/ 19 h 31"/>
                <a:gd name="T10" fmla="*/ 44 w 53"/>
                <a:gd name="T11" fmla="*/ 18 h 31"/>
                <a:gd name="T12" fmla="*/ 46 w 53"/>
                <a:gd name="T13" fmla="*/ 18 h 31"/>
                <a:gd name="T14" fmla="*/ 52 w 53"/>
                <a:gd name="T15" fmla="*/ 23 h 31"/>
                <a:gd name="T16" fmla="*/ 47 w 53"/>
                <a:gd name="T17" fmla="*/ 30 h 31"/>
                <a:gd name="T18" fmla="*/ 45 w 53"/>
                <a:gd name="T19" fmla="*/ 30 h 31"/>
                <a:gd name="T20" fmla="*/ 43 w 53"/>
                <a:gd name="T21" fmla="*/ 31 h 31"/>
                <a:gd name="T22" fmla="*/ 34 w 53"/>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1">
                  <a:moveTo>
                    <a:pt x="34" y="31"/>
                  </a:moveTo>
                  <a:cubicBezTo>
                    <a:pt x="20" y="31"/>
                    <a:pt x="10" y="24"/>
                    <a:pt x="1" y="9"/>
                  </a:cubicBezTo>
                  <a:cubicBezTo>
                    <a:pt x="0" y="6"/>
                    <a:pt x="1" y="3"/>
                    <a:pt x="3" y="1"/>
                  </a:cubicBezTo>
                  <a:cubicBezTo>
                    <a:pt x="6" y="0"/>
                    <a:pt x="10" y="1"/>
                    <a:pt x="12" y="3"/>
                  </a:cubicBezTo>
                  <a:cubicBezTo>
                    <a:pt x="19" y="17"/>
                    <a:pt x="28" y="21"/>
                    <a:pt x="41" y="19"/>
                  </a:cubicBezTo>
                  <a:cubicBezTo>
                    <a:pt x="42" y="19"/>
                    <a:pt x="43" y="18"/>
                    <a:pt x="44" y="18"/>
                  </a:cubicBezTo>
                  <a:cubicBezTo>
                    <a:pt x="45" y="18"/>
                    <a:pt x="45" y="18"/>
                    <a:pt x="46" y="18"/>
                  </a:cubicBezTo>
                  <a:cubicBezTo>
                    <a:pt x="49" y="18"/>
                    <a:pt x="52" y="20"/>
                    <a:pt x="52" y="23"/>
                  </a:cubicBezTo>
                  <a:cubicBezTo>
                    <a:pt x="53" y="27"/>
                    <a:pt x="50" y="30"/>
                    <a:pt x="47" y="30"/>
                  </a:cubicBezTo>
                  <a:cubicBezTo>
                    <a:pt x="46" y="30"/>
                    <a:pt x="45" y="30"/>
                    <a:pt x="45" y="30"/>
                  </a:cubicBezTo>
                  <a:cubicBezTo>
                    <a:pt x="44" y="30"/>
                    <a:pt x="44" y="30"/>
                    <a:pt x="43" y="31"/>
                  </a:cubicBezTo>
                  <a:cubicBezTo>
                    <a:pt x="40" y="31"/>
                    <a:pt x="37" y="31"/>
                    <a:pt x="3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38">
              <a:extLst>
                <a:ext uri="{FF2B5EF4-FFF2-40B4-BE49-F238E27FC236}">
                  <a16:creationId xmlns:a16="http://schemas.microsoft.com/office/drawing/2014/main" id="{7BE67C09-0993-4107-AA93-D86940C54736}"/>
                </a:ext>
              </a:extLst>
            </p:cNvPr>
            <p:cNvSpPr>
              <a:spLocks noEditPoints="1"/>
            </p:cNvSpPr>
            <p:nvPr/>
          </p:nvSpPr>
          <p:spPr bwMode="auto">
            <a:xfrm>
              <a:off x="4894" y="3443"/>
              <a:ext cx="202" cy="197"/>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6"/>
                    <a:pt x="36" y="120"/>
                    <a:pt x="66" y="120"/>
                  </a:cubicBezTo>
                  <a:cubicBezTo>
                    <a:pt x="95" y="120"/>
                    <a:pt x="120" y="96"/>
                    <a:pt x="120" y="66"/>
                  </a:cubicBezTo>
                  <a:cubicBezTo>
                    <a:pt x="120" y="36"/>
                    <a:pt x="95"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39">
              <a:extLst>
                <a:ext uri="{FF2B5EF4-FFF2-40B4-BE49-F238E27FC236}">
                  <a16:creationId xmlns:a16="http://schemas.microsoft.com/office/drawing/2014/main" id="{C864A354-5A52-4AAF-9D11-54A2ED161A1C}"/>
                </a:ext>
              </a:extLst>
            </p:cNvPr>
            <p:cNvSpPr>
              <a:spLocks/>
            </p:cNvSpPr>
            <p:nvPr/>
          </p:nvSpPr>
          <p:spPr bwMode="auto">
            <a:xfrm>
              <a:off x="4986" y="3487"/>
              <a:ext cx="18" cy="108"/>
            </a:xfrm>
            <a:custGeom>
              <a:avLst/>
              <a:gdLst>
                <a:gd name="T0" fmla="*/ 6 w 12"/>
                <a:gd name="T1" fmla="*/ 72 h 72"/>
                <a:gd name="T2" fmla="*/ 0 w 12"/>
                <a:gd name="T3" fmla="*/ 66 h 72"/>
                <a:gd name="T4" fmla="*/ 0 w 12"/>
                <a:gd name="T5" fmla="*/ 6 h 72"/>
                <a:gd name="T6" fmla="*/ 6 w 12"/>
                <a:gd name="T7" fmla="*/ 0 h 72"/>
                <a:gd name="T8" fmla="*/ 12 w 12"/>
                <a:gd name="T9" fmla="*/ 6 h 72"/>
                <a:gd name="T10" fmla="*/ 12 w 12"/>
                <a:gd name="T11" fmla="*/ 66 h 72"/>
                <a:gd name="T12" fmla="*/ 6 w 12"/>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12" h="72">
                  <a:moveTo>
                    <a:pt x="6" y="72"/>
                  </a:moveTo>
                  <a:cubicBezTo>
                    <a:pt x="2" y="72"/>
                    <a:pt x="0" y="69"/>
                    <a:pt x="0" y="66"/>
                  </a:cubicBezTo>
                  <a:cubicBezTo>
                    <a:pt x="0" y="6"/>
                    <a:pt x="0" y="6"/>
                    <a:pt x="0" y="6"/>
                  </a:cubicBezTo>
                  <a:cubicBezTo>
                    <a:pt x="0" y="2"/>
                    <a:pt x="2" y="0"/>
                    <a:pt x="6" y="0"/>
                  </a:cubicBezTo>
                  <a:cubicBezTo>
                    <a:pt x="9" y="0"/>
                    <a:pt x="12" y="2"/>
                    <a:pt x="12" y="6"/>
                  </a:cubicBezTo>
                  <a:cubicBezTo>
                    <a:pt x="12" y="66"/>
                    <a:pt x="12" y="66"/>
                    <a:pt x="12" y="66"/>
                  </a:cubicBezTo>
                  <a:cubicBezTo>
                    <a:pt x="12" y="69"/>
                    <a:pt x="9" y="72"/>
                    <a:pt x="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40">
              <a:extLst>
                <a:ext uri="{FF2B5EF4-FFF2-40B4-BE49-F238E27FC236}">
                  <a16:creationId xmlns:a16="http://schemas.microsoft.com/office/drawing/2014/main" id="{1C509A39-05A5-4873-85A2-8B074888906F}"/>
                </a:ext>
              </a:extLst>
            </p:cNvPr>
            <p:cNvSpPr>
              <a:spLocks/>
            </p:cNvSpPr>
            <p:nvPr/>
          </p:nvSpPr>
          <p:spPr bwMode="auto">
            <a:xfrm>
              <a:off x="4940" y="3532"/>
              <a:ext cx="110"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2" y="12"/>
                    <a:pt x="0" y="9"/>
                    <a:pt x="0" y="6"/>
                  </a:cubicBezTo>
                  <a:cubicBezTo>
                    <a:pt x="0" y="2"/>
                    <a:pt x="2" y="0"/>
                    <a:pt x="6" y="0"/>
                  </a:cubicBezTo>
                  <a:cubicBezTo>
                    <a:pt x="66" y="0"/>
                    <a:pt x="66" y="0"/>
                    <a:pt x="66" y="0"/>
                  </a:cubicBezTo>
                  <a:cubicBezTo>
                    <a:pt x="69" y="0"/>
                    <a:pt x="72" y="2"/>
                    <a:pt x="72" y="6"/>
                  </a:cubicBezTo>
                  <a:cubicBezTo>
                    <a:pt x="72" y="9"/>
                    <a:pt x="69"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6" name="Rectangle 65">
            <a:extLst>
              <a:ext uri="{FF2B5EF4-FFF2-40B4-BE49-F238E27FC236}">
                <a16:creationId xmlns:a16="http://schemas.microsoft.com/office/drawing/2014/main" id="{ACFD4451-2E26-46A5-9930-475F25126221}"/>
              </a:ext>
            </a:extLst>
          </p:cNvPr>
          <p:cNvSpPr/>
          <p:nvPr/>
        </p:nvSpPr>
        <p:spPr>
          <a:xfrm>
            <a:off x="9541390" y="1088966"/>
            <a:ext cx="2520000"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600" b="1" kern="0" dirty="0">
                <a:solidFill>
                  <a:srgbClr val="5A5A5A"/>
                </a:solidFill>
              </a:rPr>
              <a:t>Aansluiting </a:t>
            </a:r>
            <a:r>
              <a:rPr lang="en-US" sz="1600" b="1" kern="0" dirty="0" smtClean="0">
                <a:solidFill>
                  <a:srgbClr val="5A5A5A"/>
                </a:solidFill>
              </a:rPr>
              <a:t>dienstverlening </a:t>
            </a:r>
            <a:r>
              <a:rPr lang="en-US" sz="1600" b="1" kern="0" dirty="0">
                <a:solidFill>
                  <a:srgbClr val="5A5A5A"/>
                </a:solidFill>
              </a:rPr>
              <a:t>WPI op buurtteams</a:t>
            </a:r>
            <a:endParaRPr kumimoji="0" lang="en-US" sz="1600" b="1" i="0" u="none" strike="noStrike" kern="0" cap="none" spc="0" normalizeH="0" baseline="0" noProof="0" dirty="0">
              <a:ln>
                <a:noFill/>
              </a:ln>
              <a:solidFill>
                <a:srgbClr val="5A5A5A"/>
              </a:solidFill>
              <a:effectLst/>
              <a:uLnTx/>
              <a:uFillTx/>
            </a:endParaRPr>
          </a:p>
        </p:txBody>
      </p:sp>
      <p:sp>
        <p:nvSpPr>
          <p:cNvPr id="67" name="Rectangle 66">
            <a:extLst>
              <a:ext uri="{FF2B5EF4-FFF2-40B4-BE49-F238E27FC236}">
                <a16:creationId xmlns:a16="http://schemas.microsoft.com/office/drawing/2014/main" id="{7D0E893D-75D1-4689-ABDE-2EB61DE9FCA1}"/>
              </a:ext>
            </a:extLst>
          </p:cNvPr>
          <p:cNvSpPr/>
          <p:nvPr/>
        </p:nvSpPr>
        <p:spPr>
          <a:xfrm>
            <a:off x="9582004" y="1931866"/>
            <a:ext cx="2419746" cy="4247317"/>
          </a:xfrm>
          <a:prstGeom prst="rect">
            <a:avLst/>
          </a:prstGeom>
        </p:spPr>
        <p:txBody>
          <a:bodyPr wrap="square" lIns="0" tIns="0" rIns="0" bIns="0">
            <a:spAutoFit/>
          </a:bodyPr>
          <a:lstStyle/>
          <a:p>
            <a:r>
              <a:rPr lang="nl-NL" sz="1200" dirty="0"/>
              <a:t>De gemeente werkt nauw samen met buurtteams. Er wordt in de buurtteams dienstverlening aangeboden en de gemeente dient inzicht te hebben in dit aanbod om vanuit het oogpunt van maatschappelijk fit en werk fit hier </a:t>
            </a:r>
            <a:r>
              <a:rPr lang="nl-NL" sz="1200" dirty="0" smtClean="0"/>
              <a:t>de burger </a:t>
            </a:r>
            <a:r>
              <a:rPr lang="nl-NL" sz="1200" dirty="0"/>
              <a:t>op te kunnen matchen. Er is een koppeling met het systeem van de buurtteams waardoor er realtime inzicht is in het </a:t>
            </a:r>
            <a:r>
              <a:rPr lang="nl-NL" sz="1200" dirty="0" smtClean="0"/>
              <a:t>aanbod, de dienstverlening en zorg/ ondersteuning geboden door het buurtteam. </a:t>
            </a:r>
            <a:r>
              <a:rPr lang="nl-NL" sz="1200" dirty="0"/>
              <a:t>Tevens is het mogelijk om de </a:t>
            </a:r>
            <a:r>
              <a:rPr lang="nl-NL" sz="1200" dirty="0" smtClean="0"/>
              <a:t>burger </a:t>
            </a:r>
            <a:r>
              <a:rPr lang="nl-NL" sz="1200" dirty="0"/>
              <a:t>aan te melden indien er sprake is van passend aanbod. Het buurtteam geeft een terugkoppeling over de voortgang wat vervolgens in de digitale omgeving komt te staan. </a:t>
            </a:r>
          </a:p>
          <a:p>
            <a:pPr>
              <a:defRPr/>
            </a:pPr>
            <a:endParaRPr lang="nl-NL" sz="1200" dirty="0">
              <a:solidFill>
                <a:srgbClr val="7030A0"/>
              </a:solidFill>
            </a:endParaRPr>
          </a:p>
          <a:p>
            <a:pPr>
              <a:defRPr/>
            </a:pPr>
            <a:endParaRPr lang="nl-NL" sz="1200" dirty="0"/>
          </a:p>
          <a:p>
            <a:pPr>
              <a:defRPr/>
            </a:pPr>
            <a:endParaRPr lang="en-US" sz="1200" dirty="0">
              <a:solidFill>
                <a:srgbClr val="004DFF"/>
              </a:solidFill>
              <a:cs typeface="Arial" panose="020B0604020202020204" pitchFamily="34" charset="0"/>
            </a:endParaRPr>
          </a:p>
        </p:txBody>
      </p:sp>
      <p:grpSp>
        <p:nvGrpSpPr>
          <p:cNvPr id="69" name="Group 31">
            <a:extLst>
              <a:ext uri="{FF2B5EF4-FFF2-40B4-BE49-F238E27FC236}">
                <a16:creationId xmlns:a16="http://schemas.microsoft.com/office/drawing/2014/main" id="{F644917A-B53B-4174-AA65-BAD5077751A5}"/>
              </a:ext>
            </a:extLst>
          </p:cNvPr>
          <p:cNvGrpSpPr>
            <a:grpSpLocks noChangeAspect="1"/>
          </p:cNvGrpSpPr>
          <p:nvPr/>
        </p:nvGrpSpPr>
        <p:grpSpPr bwMode="auto">
          <a:xfrm>
            <a:off x="9769998" y="1249095"/>
            <a:ext cx="485702" cy="474663"/>
            <a:chOff x="3619" y="663"/>
            <a:chExt cx="440" cy="430"/>
          </a:xfrm>
          <a:solidFill>
            <a:srgbClr val="FF0000"/>
          </a:solidFill>
        </p:grpSpPr>
        <p:sp>
          <p:nvSpPr>
            <p:cNvPr id="70" name="Freeform 32">
              <a:extLst>
                <a:ext uri="{FF2B5EF4-FFF2-40B4-BE49-F238E27FC236}">
                  <a16:creationId xmlns:a16="http://schemas.microsoft.com/office/drawing/2014/main" id="{AE8E6DC1-B342-4ECD-81A9-42237F0278B5}"/>
                </a:ext>
              </a:extLst>
            </p:cNvPr>
            <p:cNvSpPr>
              <a:spLocks noEditPoints="1"/>
            </p:cNvSpPr>
            <p:nvPr/>
          </p:nvSpPr>
          <p:spPr bwMode="auto">
            <a:xfrm>
              <a:off x="3646"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33">
              <a:extLst>
                <a:ext uri="{FF2B5EF4-FFF2-40B4-BE49-F238E27FC236}">
                  <a16:creationId xmlns:a16="http://schemas.microsoft.com/office/drawing/2014/main" id="{D00FE700-3312-48C0-970E-276A8E89C07C}"/>
                </a:ext>
              </a:extLst>
            </p:cNvPr>
            <p:cNvSpPr>
              <a:spLocks noEditPoints="1"/>
            </p:cNvSpPr>
            <p:nvPr/>
          </p:nvSpPr>
          <p:spPr bwMode="auto">
            <a:xfrm>
              <a:off x="3619"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34">
              <a:extLst>
                <a:ext uri="{FF2B5EF4-FFF2-40B4-BE49-F238E27FC236}">
                  <a16:creationId xmlns:a16="http://schemas.microsoft.com/office/drawing/2014/main" id="{BA45ED17-4655-4FA0-87E6-CE7151D17C4F}"/>
                </a:ext>
              </a:extLst>
            </p:cNvPr>
            <p:cNvSpPr>
              <a:spLocks noEditPoints="1"/>
            </p:cNvSpPr>
            <p:nvPr/>
          </p:nvSpPr>
          <p:spPr bwMode="auto">
            <a:xfrm>
              <a:off x="3940"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35">
              <a:extLst>
                <a:ext uri="{FF2B5EF4-FFF2-40B4-BE49-F238E27FC236}">
                  <a16:creationId xmlns:a16="http://schemas.microsoft.com/office/drawing/2014/main" id="{E836421F-3E30-4C14-81D8-F0FE6C11128F}"/>
                </a:ext>
              </a:extLst>
            </p:cNvPr>
            <p:cNvSpPr>
              <a:spLocks noEditPoints="1"/>
            </p:cNvSpPr>
            <p:nvPr/>
          </p:nvSpPr>
          <p:spPr bwMode="auto">
            <a:xfrm>
              <a:off x="3912"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36">
              <a:extLst>
                <a:ext uri="{FF2B5EF4-FFF2-40B4-BE49-F238E27FC236}">
                  <a16:creationId xmlns:a16="http://schemas.microsoft.com/office/drawing/2014/main" id="{B38D8C7C-D411-42A6-825D-7320DE86B7E6}"/>
                </a:ext>
              </a:extLst>
            </p:cNvPr>
            <p:cNvSpPr>
              <a:spLocks noEditPoints="1"/>
            </p:cNvSpPr>
            <p:nvPr/>
          </p:nvSpPr>
          <p:spPr bwMode="auto">
            <a:xfrm>
              <a:off x="3793" y="663"/>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37">
              <a:extLst>
                <a:ext uri="{FF2B5EF4-FFF2-40B4-BE49-F238E27FC236}">
                  <a16:creationId xmlns:a16="http://schemas.microsoft.com/office/drawing/2014/main" id="{D622B376-2FB2-4985-AD30-0674620D8B67}"/>
                </a:ext>
              </a:extLst>
            </p:cNvPr>
            <p:cNvSpPr>
              <a:spLocks noEditPoints="1"/>
            </p:cNvSpPr>
            <p:nvPr/>
          </p:nvSpPr>
          <p:spPr bwMode="auto">
            <a:xfrm>
              <a:off x="3766" y="771"/>
              <a:ext cx="146"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911211480"/>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23" name="Rectangle 22">
            <a:extLst>
              <a:ext uri="{FF2B5EF4-FFF2-40B4-BE49-F238E27FC236}">
                <a16:creationId xmlns:a16="http://schemas.microsoft.com/office/drawing/2014/main" id="{54A9DC18-30BC-4466-B368-7723095EC677}"/>
              </a:ext>
            </a:extLst>
          </p:cNvPr>
          <p:cNvSpPr/>
          <p:nvPr/>
        </p:nvSpPr>
        <p:spPr>
          <a:xfrm>
            <a:off x="6547980" y="1452269"/>
            <a:ext cx="2606400" cy="792000"/>
          </a:xfrm>
          <a:prstGeom prst="rect">
            <a:avLst/>
          </a:prstGeom>
          <a:solidFill>
            <a:srgbClr val="FFFFFF">
              <a:lumMod val="95000"/>
            </a:srgbClr>
          </a:solidFill>
        </p:spPr>
        <p:txBody>
          <a:bodyPr wrap="square" lIns="792000" tIns="72000" rIns="72000" bIns="72000" anchor="ctr" anchorCtr="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5A5A5A"/>
                </a:solidFill>
                <a:effectLst/>
                <a:uLnTx/>
                <a:uFillTx/>
                <a:ea typeface="+mn-ea"/>
                <a:cs typeface="+mn-cs"/>
              </a:rPr>
              <a:t>Interactie kandidaat en werkgever</a:t>
            </a:r>
            <a:endParaRPr kumimoji="0" lang="en-US" sz="1600" b="1" i="0" u="none" strike="noStrike" kern="0" cap="none" spc="0" normalizeH="0" baseline="0" noProof="0" dirty="0">
              <a:ln>
                <a:noFill/>
              </a:ln>
              <a:solidFill>
                <a:srgbClr val="5A5A5A"/>
              </a:solidFill>
              <a:effectLst/>
              <a:uLnTx/>
              <a:uFillTx/>
              <a:ea typeface="+mn-ea"/>
              <a:cs typeface="+mn-cs"/>
            </a:endParaRPr>
          </a:p>
        </p:txBody>
      </p:sp>
      <p:sp>
        <p:nvSpPr>
          <p:cNvPr id="38" name="Rectangle 37">
            <a:extLst>
              <a:ext uri="{FF2B5EF4-FFF2-40B4-BE49-F238E27FC236}">
                <a16:creationId xmlns:a16="http://schemas.microsoft.com/office/drawing/2014/main" id="{4B6FC960-DC24-4B15-8767-ADDE67995F83}"/>
              </a:ext>
            </a:extLst>
          </p:cNvPr>
          <p:cNvSpPr/>
          <p:nvPr/>
        </p:nvSpPr>
        <p:spPr>
          <a:xfrm>
            <a:off x="6547981" y="2329521"/>
            <a:ext cx="2649748" cy="313932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Avenir LT Std 35 Light"/>
                <a:ea typeface="+mn-ea"/>
                <a:cs typeface="+mn-cs"/>
              </a:rPr>
              <a:t>Deze functionaliteit maakt het mogelijk dat </a:t>
            </a:r>
            <a:r>
              <a:rPr lang="nl-NL" sz="1200" dirty="0" smtClean="0">
                <a:solidFill>
                  <a:prstClr val="black"/>
                </a:solidFill>
                <a:latin typeface="Avenir LT Std 35 Light"/>
              </a:rPr>
              <a:t>burgers</a:t>
            </a:r>
            <a:r>
              <a:rPr kumimoji="0" lang="nl-NL" sz="1200" b="0" i="0" u="none" strike="noStrike" kern="1200" cap="none" spc="0" normalizeH="0" baseline="0" noProof="0" dirty="0" smtClean="0">
                <a:ln>
                  <a:noFill/>
                </a:ln>
                <a:solidFill>
                  <a:prstClr val="black"/>
                </a:solidFill>
                <a:effectLst/>
                <a:uLnTx/>
                <a:uFillTx/>
                <a:latin typeface="Avenir LT Std 35 Light"/>
                <a:ea typeface="+mn-ea"/>
                <a:cs typeface="+mn-cs"/>
              </a:rPr>
              <a:t> </a:t>
            </a:r>
            <a:r>
              <a:rPr kumimoji="0" lang="nl-NL" sz="1200" b="0" i="0" u="none" strike="noStrike" kern="1200" cap="none" spc="0" normalizeH="0" baseline="0" noProof="0" dirty="0">
                <a:ln>
                  <a:noFill/>
                </a:ln>
                <a:solidFill>
                  <a:prstClr val="black"/>
                </a:solidFill>
                <a:effectLst/>
                <a:uLnTx/>
                <a:uFillTx/>
                <a:latin typeface="Avenir LT Std 35 Light"/>
                <a:ea typeface="+mn-ea"/>
                <a:cs typeface="+mn-cs"/>
              </a:rPr>
              <a:t>en werkgevers met elkaar in contact komen. De </a:t>
            </a:r>
            <a:r>
              <a:rPr lang="nl-NL" sz="1200" dirty="0" smtClean="0">
                <a:solidFill>
                  <a:prstClr val="black"/>
                </a:solidFill>
                <a:latin typeface="Avenir LT Std 35 Light"/>
              </a:rPr>
              <a:t>burger</a:t>
            </a:r>
            <a:r>
              <a:rPr kumimoji="0" lang="nl-NL" sz="1200" b="0" i="0" u="none" strike="noStrike" kern="1200" cap="none" spc="0" normalizeH="0" baseline="0" noProof="0" dirty="0" smtClean="0">
                <a:ln>
                  <a:noFill/>
                </a:ln>
                <a:solidFill>
                  <a:prstClr val="black"/>
                </a:solidFill>
                <a:effectLst/>
                <a:uLnTx/>
                <a:uFillTx/>
                <a:latin typeface="Avenir LT Std 35 Light"/>
                <a:ea typeface="+mn-ea"/>
                <a:cs typeface="+mn-cs"/>
              </a:rPr>
              <a:t> </a:t>
            </a:r>
            <a:r>
              <a:rPr kumimoji="0" lang="nl-NL" sz="1200" b="0" i="0" u="none" strike="noStrike" kern="1200" cap="none" spc="0" normalizeH="0" baseline="0" noProof="0" dirty="0">
                <a:ln>
                  <a:noFill/>
                </a:ln>
                <a:solidFill>
                  <a:prstClr val="black"/>
                </a:solidFill>
                <a:effectLst/>
                <a:uLnTx/>
                <a:uFillTx/>
                <a:latin typeface="Avenir LT Std 35 Light"/>
                <a:ea typeface="+mn-ea"/>
                <a:cs typeface="+mn-cs"/>
              </a:rPr>
              <a:t>kan zoeken naar vacatures en arbeidsplaatsen in de functionaliteit en als hij of zij een passende vacature of arbeidsplaats heeft gevonden, is er de mogelijkheid om in contact te komen met een werkgever. Zodra een </a:t>
            </a:r>
            <a:r>
              <a:rPr lang="nl-NL" sz="1200" dirty="0" smtClean="0">
                <a:solidFill>
                  <a:prstClr val="black"/>
                </a:solidFill>
                <a:latin typeface="Avenir LT Std 35 Light"/>
              </a:rPr>
              <a:t>burger </a:t>
            </a:r>
            <a:r>
              <a:rPr kumimoji="0" lang="nl-NL" sz="1200" b="0" i="0" u="none" strike="noStrike" kern="1200" cap="none" spc="0" normalizeH="0" baseline="0" noProof="0" dirty="0" smtClean="0">
                <a:ln>
                  <a:noFill/>
                </a:ln>
                <a:solidFill>
                  <a:prstClr val="black"/>
                </a:solidFill>
                <a:effectLst/>
                <a:uLnTx/>
                <a:uFillTx/>
                <a:latin typeface="Avenir LT Std 35 Light"/>
                <a:ea typeface="+mn-ea"/>
                <a:cs typeface="+mn-cs"/>
              </a:rPr>
              <a:t>een </a:t>
            </a:r>
            <a:r>
              <a:rPr kumimoji="0" lang="nl-NL" sz="1200" b="0" i="0" u="none" strike="noStrike" kern="1200" cap="none" spc="0" normalizeH="0" baseline="0" noProof="0" dirty="0">
                <a:ln>
                  <a:noFill/>
                </a:ln>
                <a:solidFill>
                  <a:prstClr val="black"/>
                </a:solidFill>
                <a:effectLst/>
                <a:uLnTx/>
                <a:uFillTx/>
                <a:latin typeface="Avenir LT Std 35 Light"/>
                <a:ea typeface="+mn-ea"/>
                <a:cs typeface="+mn-cs"/>
              </a:rPr>
              <a:t>melding maakt, komt deze functionaliteit beschikbaar voor de werkgever. Daarnaast heeft de werkgever de mogelijkheid om door het klantenbestand te zoeken naar een passende match en heeft de werkgever de mogelijkheid om contact op te nemen met de </a:t>
            </a:r>
            <a:r>
              <a:rPr lang="nl-NL" sz="1200" dirty="0" smtClean="0">
                <a:solidFill>
                  <a:prstClr val="black"/>
                </a:solidFill>
                <a:latin typeface="Avenir LT Std 35 Light"/>
              </a:rPr>
              <a:t>burger</a:t>
            </a:r>
            <a:r>
              <a:rPr kumimoji="0" lang="nl-NL" sz="1200" b="0" i="0" u="none" strike="noStrike" kern="1200" cap="none" spc="0" normalizeH="0" baseline="0" noProof="0" dirty="0" smtClean="0">
                <a:ln>
                  <a:noFill/>
                </a:ln>
                <a:solidFill>
                  <a:prstClr val="black"/>
                </a:solidFill>
                <a:effectLst/>
                <a:uLnTx/>
                <a:uFillTx/>
                <a:latin typeface="Avenir LT Std 35 Light"/>
                <a:ea typeface="+mn-ea"/>
                <a:cs typeface="+mn-cs"/>
              </a:rPr>
              <a:t>. </a:t>
            </a:r>
            <a:endParaRPr kumimoji="0" lang="en-US" sz="1200" b="0" i="0" u="none" strike="noStrike" kern="1200" cap="none" spc="0" normalizeH="0" baseline="0" noProof="0" dirty="0">
              <a:ln>
                <a:noFill/>
              </a:ln>
              <a:solidFill>
                <a:prstClr val="black"/>
              </a:solidFill>
              <a:effectLst/>
              <a:uLnTx/>
              <a:uFillTx/>
              <a:latin typeface="Avenir LT Std 35 Light"/>
              <a:ea typeface="+mn-ea"/>
              <a:cs typeface="+mn-cs"/>
            </a:endParaRPr>
          </a:p>
        </p:txBody>
      </p:sp>
      <p:sp>
        <p:nvSpPr>
          <p:cNvPr id="85" name="Rectangle 84">
            <a:extLst>
              <a:ext uri="{FF2B5EF4-FFF2-40B4-BE49-F238E27FC236}">
                <a16:creationId xmlns:a16="http://schemas.microsoft.com/office/drawing/2014/main" id="{9DBF0F23-D0A4-4406-BC8C-48387B0912F2}"/>
              </a:ext>
            </a:extLst>
          </p:cNvPr>
          <p:cNvSpPr/>
          <p:nvPr/>
        </p:nvSpPr>
        <p:spPr>
          <a:xfrm>
            <a:off x="3623056" y="1452269"/>
            <a:ext cx="2605011" cy="792000"/>
          </a:xfrm>
          <a:prstGeom prst="rect">
            <a:avLst/>
          </a:prstGeom>
          <a:solidFill>
            <a:srgbClr val="FFFFFF">
              <a:lumMod val="95000"/>
            </a:srgbClr>
          </a:solidFill>
        </p:spPr>
        <p:txBody>
          <a:bodyPr wrap="square" lIns="792000" tIns="72000" rIns="72000" bIns="72000" anchor="ctr" anchorCtr="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1600" b="1" kern="0" dirty="0">
                <a:solidFill>
                  <a:srgbClr val="5A5A5A"/>
                </a:solidFill>
              </a:rPr>
              <a:t>Instrumenten catalogus</a:t>
            </a:r>
            <a:endParaRPr kumimoji="0" lang="en-US" sz="1600" b="1" i="0" u="none" strike="noStrike" kern="0" cap="none" spc="0" normalizeH="0" baseline="0" noProof="0" dirty="0">
              <a:ln>
                <a:noFill/>
              </a:ln>
              <a:solidFill>
                <a:srgbClr val="5A5A5A"/>
              </a:solidFill>
              <a:effectLst/>
              <a:uLnTx/>
              <a:uFillTx/>
            </a:endParaRPr>
          </a:p>
        </p:txBody>
      </p:sp>
      <p:sp>
        <p:nvSpPr>
          <p:cNvPr id="86" name="Rectangle 85">
            <a:extLst>
              <a:ext uri="{FF2B5EF4-FFF2-40B4-BE49-F238E27FC236}">
                <a16:creationId xmlns:a16="http://schemas.microsoft.com/office/drawing/2014/main" id="{FD259758-D409-4E3C-B557-043A12582240}"/>
              </a:ext>
            </a:extLst>
          </p:cNvPr>
          <p:cNvSpPr/>
          <p:nvPr/>
        </p:nvSpPr>
        <p:spPr>
          <a:xfrm>
            <a:off x="3623056" y="2329521"/>
            <a:ext cx="2570217" cy="276998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Avenir LT Std 35 Light"/>
                <a:ea typeface="+mn-ea"/>
                <a:cs typeface="+mn-cs"/>
              </a:rPr>
              <a:t>De instrumenten catalogus bevat een overzicht van het aanbod van instrumentarium binnen werk, participatie en inkomen (WPI). Het is mogelijk om het aanbod te raadplegen en hier gemakkelijk door heen te zoeken middels de zoekfilters. De digitale matching module heeft een koppeling met de instrumenten catalogus en kan hier informatie uit ophalen. Tevens kunnen instrumenten geselecteerd worden, de inzet hiervan geregistreerd worden, terugkoppeling ontvangen worden van de aanbieder en kan de rekening betaald worden. </a:t>
            </a:r>
            <a:endParaRPr kumimoji="0" lang="en-US" sz="1200" b="0" i="0" u="none" strike="noStrike" kern="1200" cap="none" spc="0" normalizeH="0" baseline="0" noProof="0" dirty="0">
              <a:ln>
                <a:noFill/>
              </a:ln>
              <a:solidFill>
                <a:prstClr val="black"/>
              </a:solidFill>
              <a:effectLst/>
              <a:uLnTx/>
              <a:uFillTx/>
              <a:latin typeface="Avenir LT Std 35 Light"/>
              <a:ea typeface="+mn-ea"/>
              <a:cs typeface="+mn-cs"/>
            </a:endParaRPr>
          </a:p>
        </p:txBody>
      </p:sp>
      <p:sp>
        <p:nvSpPr>
          <p:cNvPr id="90" name="Titel 2">
            <a:extLst>
              <a:ext uri="{FF2B5EF4-FFF2-40B4-BE49-F238E27FC236}">
                <a16:creationId xmlns:a16="http://schemas.microsoft.com/office/drawing/2014/main" id="{BE778DDD-6675-4CFF-A73D-B95F1FEB58F6}"/>
              </a:ext>
            </a:extLst>
          </p:cNvPr>
          <p:cNvSpPr>
            <a:spLocks noGrp="1"/>
          </p:cNvSpPr>
          <p:nvPr>
            <p:ph type="title"/>
          </p:nvPr>
        </p:nvSpPr>
        <p:spPr>
          <a:xfrm>
            <a:off x="861084" y="378911"/>
            <a:ext cx="10515600" cy="526156"/>
          </a:xfrm>
        </p:spPr>
        <p:txBody>
          <a:bodyPr>
            <a:normAutofit fontScale="90000"/>
          </a:bodyPr>
          <a:lstStyle/>
          <a:p>
            <a:r>
              <a:rPr lang="en-US" dirty="0" smtClean="0"/>
              <a:t>Algemene </a:t>
            </a:r>
            <a:r>
              <a:rPr lang="en-US" dirty="0"/>
              <a:t>functionaliteiten</a:t>
            </a:r>
            <a:endParaRPr lang="nl-NL" dirty="0"/>
          </a:p>
        </p:txBody>
      </p:sp>
      <p:sp>
        <p:nvSpPr>
          <p:cNvPr id="91" name="Titel 2">
            <a:extLst>
              <a:ext uri="{FF2B5EF4-FFF2-40B4-BE49-F238E27FC236}">
                <a16:creationId xmlns:a16="http://schemas.microsoft.com/office/drawing/2014/main" id="{7354D8B7-90C6-4210-8C8A-847AF370FE76}"/>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 (3/4)</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cxnSp>
        <p:nvCxnSpPr>
          <p:cNvPr id="101" name="Straight Connector 100">
            <a:extLst>
              <a:ext uri="{FF2B5EF4-FFF2-40B4-BE49-F238E27FC236}">
                <a16:creationId xmlns:a16="http://schemas.microsoft.com/office/drawing/2014/main" id="{E31CE2EC-D08F-4B60-8A5A-1A91F147E85C}"/>
              </a:ext>
            </a:extLst>
          </p:cNvPr>
          <p:cNvCxnSpPr>
            <a:cxnSpLocks/>
          </p:cNvCxnSpPr>
          <p:nvPr/>
        </p:nvCxnSpPr>
        <p:spPr>
          <a:xfrm>
            <a:off x="6384247" y="1439883"/>
            <a:ext cx="0" cy="4176000"/>
          </a:xfrm>
          <a:prstGeom prst="line">
            <a:avLst/>
          </a:prstGeom>
          <a:noFill/>
          <a:ln w="9525" cap="flat" cmpd="sng" algn="ctr">
            <a:solidFill>
              <a:srgbClr val="FF0000"/>
            </a:solidFill>
            <a:prstDash val="dash"/>
          </a:ln>
          <a:effectLst/>
        </p:spPr>
      </p:cxnSp>
      <p:cxnSp>
        <p:nvCxnSpPr>
          <p:cNvPr id="103" name="Straight Connector 102">
            <a:extLst>
              <a:ext uri="{FF2B5EF4-FFF2-40B4-BE49-F238E27FC236}">
                <a16:creationId xmlns:a16="http://schemas.microsoft.com/office/drawing/2014/main" id="{4ADEBFBB-F576-4B81-ACB5-F280FA9A386F}"/>
              </a:ext>
            </a:extLst>
          </p:cNvPr>
          <p:cNvCxnSpPr>
            <a:cxnSpLocks/>
          </p:cNvCxnSpPr>
          <p:nvPr/>
        </p:nvCxnSpPr>
        <p:spPr>
          <a:xfrm>
            <a:off x="3466876" y="1484000"/>
            <a:ext cx="0" cy="4176000"/>
          </a:xfrm>
          <a:prstGeom prst="line">
            <a:avLst/>
          </a:prstGeom>
          <a:noFill/>
          <a:ln w="9525" cap="flat" cmpd="sng" algn="ctr">
            <a:solidFill>
              <a:srgbClr val="FF0000"/>
            </a:solidFill>
            <a:prstDash val="dash"/>
          </a:ln>
          <a:effectLst/>
        </p:spPr>
      </p:cxnSp>
      <p:sp>
        <p:nvSpPr>
          <p:cNvPr id="77" name="Rectangle 76">
            <a:extLst>
              <a:ext uri="{FF2B5EF4-FFF2-40B4-BE49-F238E27FC236}">
                <a16:creationId xmlns:a16="http://schemas.microsoft.com/office/drawing/2014/main" id="{14E8E54F-6BA2-4F28-B452-E5B638F8D7B2}"/>
              </a:ext>
            </a:extLst>
          </p:cNvPr>
          <p:cNvSpPr/>
          <p:nvPr/>
        </p:nvSpPr>
        <p:spPr>
          <a:xfrm>
            <a:off x="954793" y="1484000"/>
            <a:ext cx="2393327"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600" b="1" kern="0" dirty="0">
                <a:solidFill>
                  <a:srgbClr val="5A5A5A"/>
                </a:solidFill>
              </a:rPr>
              <a:t>Interactie met bedrijven</a:t>
            </a:r>
            <a:endParaRPr kumimoji="0" lang="en-US" sz="1600" b="1" i="0" u="none" strike="noStrike" kern="0" cap="none" spc="0" normalizeH="0" baseline="0" noProof="0" dirty="0">
              <a:ln>
                <a:noFill/>
              </a:ln>
              <a:solidFill>
                <a:srgbClr val="5A5A5A"/>
              </a:solidFill>
              <a:effectLst/>
              <a:uLnTx/>
              <a:uFillTx/>
            </a:endParaRPr>
          </a:p>
        </p:txBody>
      </p:sp>
      <p:sp>
        <p:nvSpPr>
          <p:cNvPr id="78" name="Rectangle 77">
            <a:extLst>
              <a:ext uri="{FF2B5EF4-FFF2-40B4-BE49-F238E27FC236}">
                <a16:creationId xmlns:a16="http://schemas.microsoft.com/office/drawing/2014/main" id="{42FA98F8-06F9-4966-8E23-36438909CA45}"/>
              </a:ext>
            </a:extLst>
          </p:cNvPr>
          <p:cNvSpPr/>
          <p:nvPr/>
        </p:nvSpPr>
        <p:spPr>
          <a:xfrm>
            <a:off x="995406" y="2326900"/>
            <a:ext cx="2393326" cy="2954655"/>
          </a:xfrm>
          <a:prstGeom prst="rect">
            <a:avLst/>
          </a:prstGeom>
        </p:spPr>
        <p:txBody>
          <a:bodyPr wrap="square" lIns="0" tIns="0" rIns="0" bIns="0">
            <a:spAutoFit/>
          </a:bodyPr>
          <a:lstStyle/>
          <a:p>
            <a:pPr>
              <a:defRPr/>
            </a:pPr>
            <a:r>
              <a:rPr lang="nl-NL" sz="1200" dirty="0"/>
              <a:t>Dit zorgt ervoor dat op één plek de interactie tussen de gemeente en de </a:t>
            </a:r>
            <a:r>
              <a:rPr lang="nl-NL" sz="1200" dirty="0" smtClean="0"/>
              <a:t>werkgevers </a:t>
            </a:r>
            <a:r>
              <a:rPr lang="nl-NL" sz="1200" dirty="0"/>
              <a:t>en leveranciers is geregeld. Alle gegevens met betrekking tot de samenwerking tussen bedrijven en gemeente worden hierin vastgelegd, onderhouden en beheerd. Deze informatie wordt overzichtelijk aangeboden aan het bedrijf. </a:t>
            </a:r>
          </a:p>
          <a:p>
            <a:pPr>
              <a:defRPr/>
            </a:pPr>
            <a:endParaRPr lang="nl-NL" sz="1200" dirty="0"/>
          </a:p>
          <a:p>
            <a:pPr>
              <a:defRPr/>
            </a:pPr>
            <a:endParaRPr lang="nl-NL" sz="1200" dirty="0">
              <a:solidFill>
                <a:srgbClr val="7030A0"/>
              </a:solidFill>
            </a:endParaRPr>
          </a:p>
          <a:p>
            <a:pPr>
              <a:defRPr/>
            </a:pPr>
            <a:endParaRPr lang="nl-NL" sz="1200" dirty="0">
              <a:solidFill>
                <a:srgbClr val="7030A0"/>
              </a:solidFill>
            </a:endParaRPr>
          </a:p>
          <a:p>
            <a:pPr>
              <a:defRPr/>
            </a:pPr>
            <a:endParaRPr lang="nl-NL" sz="1200" dirty="0">
              <a:solidFill>
                <a:srgbClr val="7030A0"/>
              </a:solidFill>
            </a:endParaRPr>
          </a:p>
          <a:p>
            <a:pPr>
              <a:defRPr/>
            </a:pPr>
            <a:endParaRPr lang="nl-NL" sz="1200" dirty="0"/>
          </a:p>
          <a:p>
            <a:pPr>
              <a:defRPr/>
            </a:pPr>
            <a:endParaRPr lang="en-US" sz="1200" dirty="0">
              <a:solidFill>
                <a:srgbClr val="004DFF"/>
              </a:solidFill>
              <a:cs typeface="Arial" panose="020B0604020202020204" pitchFamily="34" charset="0"/>
            </a:endParaRPr>
          </a:p>
        </p:txBody>
      </p:sp>
      <p:grpSp>
        <p:nvGrpSpPr>
          <p:cNvPr id="79" name="Group 153">
            <a:extLst>
              <a:ext uri="{FF2B5EF4-FFF2-40B4-BE49-F238E27FC236}">
                <a16:creationId xmlns:a16="http://schemas.microsoft.com/office/drawing/2014/main" id="{6162FB74-A9A4-41BE-B9E3-446971B3BF0D}"/>
              </a:ext>
            </a:extLst>
          </p:cNvPr>
          <p:cNvGrpSpPr>
            <a:grpSpLocks noChangeAspect="1"/>
          </p:cNvGrpSpPr>
          <p:nvPr/>
        </p:nvGrpSpPr>
        <p:grpSpPr bwMode="auto">
          <a:xfrm>
            <a:off x="1131716" y="1626986"/>
            <a:ext cx="550372" cy="516752"/>
            <a:chOff x="1552" y="1951"/>
            <a:chExt cx="442" cy="415"/>
          </a:xfrm>
          <a:solidFill>
            <a:srgbClr val="FF0000"/>
          </a:solidFill>
        </p:grpSpPr>
        <p:sp>
          <p:nvSpPr>
            <p:cNvPr id="80" name="Freeform 154">
              <a:extLst>
                <a:ext uri="{FF2B5EF4-FFF2-40B4-BE49-F238E27FC236}">
                  <a16:creationId xmlns:a16="http://schemas.microsoft.com/office/drawing/2014/main" id="{0DD8EB5A-AD3C-400D-A48B-8244C3D58301}"/>
                </a:ext>
              </a:extLst>
            </p:cNvPr>
            <p:cNvSpPr>
              <a:spLocks/>
            </p:cNvSpPr>
            <p:nvPr/>
          </p:nvSpPr>
          <p:spPr bwMode="auto">
            <a:xfrm>
              <a:off x="1727" y="2117"/>
              <a:ext cx="84" cy="74"/>
            </a:xfrm>
            <a:custGeom>
              <a:avLst/>
              <a:gdLst>
                <a:gd name="T0" fmla="*/ 51 w 55"/>
                <a:gd name="T1" fmla="*/ 50 h 50"/>
                <a:gd name="T2" fmla="*/ 4 w 55"/>
                <a:gd name="T3" fmla="*/ 33 h 50"/>
                <a:gd name="T4" fmla="*/ 0 w 55"/>
                <a:gd name="T5" fmla="*/ 27 h 50"/>
                <a:gd name="T6" fmla="*/ 0 w 55"/>
                <a:gd name="T7" fmla="*/ 0 h 50"/>
                <a:gd name="T8" fmla="*/ 12 w 55"/>
                <a:gd name="T9" fmla="*/ 0 h 50"/>
                <a:gd name="T10" fmla="*/ 12 w 55"/>
                <a:gd name="T11" fmla="*/ 23 h 50"/>
                <a:gd name="T12" fmla="*/ 55 w 55"/>
                <a:gd name="T13" fmla="*/ 39 h 50"/>
                <a:gd name="T14" fmla="*/ 51 w 55"/>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1" y="50"/>
                  </a:moveTo>
                  <a:cubicBezTo>
                    <a:pt x="4" y="33"/>
                    <a:pt x="4" y="33"/>
                    <a:pt x="4" y="33"/>
                  </a:cubicBezTo>
                  <a:cubicBezTo>
                    <a:pt x="1" y="32"/>
                    <a:pt x="0" y="30"/>
                    <a:pt x="0" y="27"/>
                  </a:cubicBezTo>
                  <a:cubicBezTo>
                    <a:pt x="0" y="0"/>
                    <a:pt x="0" y="0"/>
                    <a:pt x="0" y="0"/>
                  </a:cubicBezTo>
                  <a:cubicBezTo>
                    <a:pt x="12" y="0"/>
                    <a:pt x="12" y="0"/>
                    <a:pt x="12" y="0"/>
                  </a:cubicBezTo>
                  <a:cubicBezTo>
                    <a:pt x="12" y="23"/>
                    <a:pt x="12" y="23"/>
                    <a:pt x="12" y="23"/>
                  </a:cubicBezTo>
                  <a:cubicBezTo>
                    <a:pt x="55" y="39"/>
                    <a:pt x="55" y="39"/>
                    <a:pt x="55" y="39"/>
                  </a:cubicBezTo>
                  <a:lnTo>
                    <a:pt x="51"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155">
              <a:extLst>
                <a:ext uri="{FF2B5EF4-FFF2-40B4-BE49-F238E27FC236}">
                  <a16:creationId xmlns:a16="http://schemas.microsoft.com/office/drawing/2014/main" id="{636C7325-EAC9-4965-89AC-46899E0FB924}"/>
                </a:ext>
              </a:extLst>
            </p:cNvPr>
            <p:cNvSpPr>
              <a:spLocks/>
            </p:cNvSpPr>
            <p:nvPr/>
          </p:nvSpPr>
          <p:spPr bwMode="auto">
            <a:xfrm>
              <a:off x="1552" y="2118"/>
              <a:ext cx="203" cy="140"/>
            </a:xfrm>
            <a:custGeom>
              <a:avLst/>
              <a:gdLst>
                <a:gd name="T0" fmla="*/ 132 w 132"/>
                <a:gd name="T1" fmla="*/ 94 h 94"/>
                <a:gd name="T2" fmla="*/ 6 w 132"/>
                <a:gd name="T3" fmla="*/ 94 h 94"/>
                <a:gd name="T4" fmla="*/ 0 w 132"/>
                <a:gd name="T5" fmla="*/ 88 h 94"/>
                <a:gd name="T6" fmla="*/ 0 w 132"/>
                <a:gd name="T7" fmla="*/ 70 h 94"/>
                <a:gd name="T8" fmla="*/ 22 w 132"/>
                <a:gd name="T9" fmla="*/ 38 h 94"/>
                <a:gd name="T10" fmla="*/ 66 w 132"/>
                <a:gd name="T11" fmla="*/ 22 h 94"/>
                <a:gd name="T12" fmla="*/ 66 w 132"/>
                <a:gd name="T13" fmla="*/ 0 h 94"/>
                <a:gd name="T14" fmla="*/ 78 w 132"/>
                <a:gd name="T15" fmla="*/ 0 h 94"/>
                <a:gd name="T16" fmla="*/ 78 w 132"/>
                <a:gd name="T17" fmla="*/ 26 h 94"/>
                <a:gd name="T18" fmla="*/ 74 w 132"/>
                <a:gd name="T19" fmla="*/ 32 h 94"/>
                <a:gd name="T20" fmla="*/ 26 w 132"/>
                <a:gd name="T21" fmla="*/ 49 h 94"/>
                <a:gd name="T22" fmla="*/ 12 w 132"/>
                <a:gd name="T23" fmla="*/ 70 h 94"/>
                <a:gd name="T24" fmla="*/ 12 w 132"/>
                <a:gd name="T25" fmla="*/ 82 h 94"/>
                <a:gd name="T26" fmla="*/ 132 w 132"/>
                <a:gd name="T27" fmla="*/ 82 h 94"/>
                <a:gd name="T28" fmla="*/ 132 w 132"/>
                <a:gd name="T2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4">
                  <a:moveTo>
                    <a:pt x="132" y="94"/>
                  </a:moveTo>
                  <a:cubicBezTo>
                    <a:pt x="6" y="94"/>
                    <a:pt x="6" y="94"/>
                    <a:pt x="6" y="94"/>
                  </a:cubicBezTo>
                  <a:cubicBezTo>
                    <a:pt x="2" y="94"/>
                    <a:pt x="0" y="91"/>
                    <a:pt x="0" y="88"/>
                  </a:cubicBezTo>
                  <a:cubicBezTo>
                    <a:pt x="0" y="70"/>
                    <a:pt x="0" y="70"/>
                    <a:pt x="0" y="70"/>
                  </a:cubicBezTo>
                  <a:cubicBezTo>
                    <a:pt x="0" y="56"/>
                    <a:pt x="9" y="43"/>
                    <a:pt x="22" y="38"/>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6" y="49"/>
                    <a:pt x="26" y="49"/>
                    <a:pt x="26" y="49"/>
                  </a:cubicBezTo>
                  <a:cubicBezTo>
                    <a:pt x="18" y="52"/>
                    <a:pt x="12" y="61"/>
                    <a:pt x="12" y="70"/>
                  </a:cubicBezTo>
                  <a:cubicBezTo>
                    <a:pt x="12" y="82"/>
                    <a:pt x="12" y="82"/>
                    <a:pt x="12" y="82"/>
                  </a:cubicBezTo>
                  <a:cubicBezTo>
                    <a:pt x="132" y="82"/>
                    <a:pt x="132" y="82"/>
                    <a:pt x="132" y="82"/>
                  </a:cubicBezTo>
                  <a:lnTo>
                    <a:pt x="13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156">
              <a:extLst>
                <a:ext uri="{FF2B5EF4-FFF2-40B4-BE49-F238E27FC236}">
                  <a16:creationId xmlns:a16="http://schemas.microsoft.com/office/drawing/2014/main" id="{20309D70-7FF4-4BB3-87C9-B4A58BE07946}"/>
                </a:ext>
              </a:extLst>
            </p:cNvPr>
            <p:cNvSpPr>
              <a:spLocks noEditPoints="1"/>
            </p:cNvSpPr>
            <p:nvPr/>
          </p:nvSpPr>
          <p:spPr bwMode="auto">
            <a:xfrm>
              <a:off x="1615" y="1951"/>
              <a:ext cx="164" cy="188"/>
            </a:xfrm>
            <a:custGeom>
              <a:avLst/>
              <a:gdLst>
                <a:gd name="T0" fmla="*/ 53 w 107"/>
                <a:gd name="T1" fmla="*/ 126 h 126"/>
                <a:gd name="T2" fmla="*/ 0 w 107"/>
                <a:gd name="T3" fmla="*/ 63 h 126"/>
                <a:gd name="T4" fmla="*/ 53 w 107"/>
                <a:gd name="T5" fmla="*/ 0 h 126"/>
                <a:gd name="T6" fmla="*/ 107 w 107"/>
                <a:gd name="T7" fmla="*/ 63 h 126"/>
                <a:gd name="T8" fmla="*/ 53 w 107"/>
                <a:gd name="T9" fmla="*/ 126 h 126"/>
                <a:gd name="T10" fmla="*/ 53 w 107"/>
                <a:gd name="T11" fmla="*/ 12 h 126"/>
                <a:gd name="T12" fmla="*/ 12 w 107"/>
                <a:gd name="T13" fmla="*/ 63 h 126"/>
                <a:gd name="T14" fmla="*/ 53 w 107"/>
                <a:gd name="T15" fmla="*/ 114 h 126"/>
                <a:gd name="T16" fmla="*/ 95 w 107"/>
                <a:gd name="T17" fmla="*/ 63 h 126"/>
                <a:gd name="T18" fmla="*/ 53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3" y="126"/>
                  </a:moveTo>
                  <a:cubicBezTo>
                    <a:pt x="24" y="126"/>
                    <a:pt x="0" y="97"/>
                    <a:pt x="0" y="63"/>
                  </a:cubicBezTo>
                  <a:cubicBezTo>
                    <a:pt x="0" y="28"/>
                    <a:pt x="24" y="0"/>
                    <a:pt x="53" y="0"/>
                  </a:cubicBezTo>
                  <a:cubicBezTo>
                    <a:pt x="83" y="0"/>
                    <a:pt x="107" y="28"/>
                    <a:pt x="107" y="63"/>
                  </a:cubicBezTo>
                  <a:cubicBezTo>
                    <a:pt x="107" y="97"/>
                    <a:pt x="83" y="126"/>
                    <a:pt x="53" y="126"/>
                  </a:cubicBezTo>
                  <a:close/>
                  <a:moveTo>
                    <a:pt x="53" y="12"/>
                  </a:moveTo>
                  <a:cubicBezTo>
                    <a:pt x="31" y="12"/>
                    <a:pt x="12" y="35"/>
                    <a:pt x="12" y="63"/>
                  </a:cubicBezTo>
                  <a:cubicBezTo>
                    <a:pt x="12" y="91"/>
                    <a:pt x="31" y="114"/>
                    <a:pt x="53" y="114"/>
                  </a:cubicBezTo>
                  <a:cubicBezTo>
                    <a:pt x="76" y="114"/>
                    <a:pt x="95" y="91"/>
                    <a:pt x="95" y="63"/>
                  </a:cubicBezTo>
                  <a:cubicBezTo>
                    <a:pt x="95"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157">
              <a:extLst>
                <a:ext uri="{FF2B5EF4-FFF2-40B4-BE49-F238E27FC236}">
                  <a16:creationId xmlns:a16="http://schemas.microsoft.com/office/drawing/2014/main" id="{16C03B87-A5B3-4956-A35F-56AD6F09F693}"/>
                </a:ext>
              </a:extLst>
            </p:cNvPr>
            <p:cNvSpPr>
              <a:spLocks/>
            </p:cNvSpPr>
            <p:nvPr/>
          </p:nvSpPr>
          <p:spPr bwMode="auto">
            <a:xfrm>
              <a:off x="1621" y="2002"/>
              <a:ext cx="149" cy="46"/>
            </a:xfrm>
            <a:custGeom>
              <a:avLst/>
              <a:gdLst>
                <a:gd name="T0" fmla="*/ 84 w 97"/>
                <a:gd name="T1" fmla="*/ 31 h 31"/>
                <a:gd name="T2" fmla="*/ 56 w 97"/>
                <a:gd name="T3" fmla="*/ 16 h 31"/>
                <a:gd name="T4" fmla="*/ 21 w 97"/>
                <a:gd name="T5" fmla="*/ 30 h 31"/>
                <a:gd name="T6" fmla="*/ 0 w 97"/>
                <a:gd name="T7" fmla="*/ 25 h 31"/>
                <a:gd name="T8" fmla="*/ 5 w 97"/>
                <a:gd name="T9" fmla="*/ 14 h 31"/>
                <a:gd name="T10" fmla="*/ 21 w 97"/>
                <a:gd name="T11" fmla="*/ 18 h 31"/>
                <a:gd name="T12" fmla="*/ 51 w 97"/>
                <a:gd name="T13" fmla="*/ 3 h 31"/>
                <a:gd name="T14" fmla="*/ 56 w 97"/>
                <a:gd name="T15" fmla="*/ 0 h 31"/>
                <a:gd name="T16" fmla="*/ 62 w 97"/>
                <a:gd name="T17" fmla="*/ 3 h 31"/>
                <a:gd name="T18" fmla="*/ 91 w 97"/>
                <a:gd name="T19" fmla="*/ 18 h 31"/>
                <a:gd name="T20" fmla="*/ 94 w 97"/>
                <a:gd name="T21" fmla="*/ 18 h 31"/>
                <a:gd name="T22" fmla="*/ 96 w 97"/>
                <a:gd name="T23" fmla="*/ 18 h 31"/>
                <a:gd name="T24" fmla="*/ 97 w 97"/>
                <a:gd name="T25" fmla="*/ 30 h 31"/>
                <a:gd name="T26" fmla="*/ 95 w 97"/>
                <a:gd name="T27" fmla="*/ 30 h 31"/>
                <a:gd name="T28" fmla="*/ 93 w 97"/>
                <a:gd name="T29" fmla="*/ 30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6"/>
                    <a:pt x="56" y="16"/>
                  </a:cubicBezTo>
                  <a:cubicBezTo>
                    <a:pt x="48" y="24"/>
                    <a:pt x="34" y="30"/>
                    <a:pt x="21" y="30"/>
                  </a:cubicBezTo>
                  <a:cubicBezTo>
                    <a:pt x="13" y="30"/>
                    <a:pt x="6" y="28"/>
                    <a:pt x="0" y="25"/>
                  </a:cubicBezTo>
                  <a:cubicBezTo>
                    <a:pt x="5" y="14"/>
                    <a:pt x="5" y="14"/>
                    <a:pt x="5" y="14"/>
                  </a:cubicBezTo>
                  <a:cubicBezTo>
                    <a:pt x="10" y="17"/>
                    <a:pt x="15" y="18"/>
                    <a:pt x="21" y="18"/>
                  </a:cubicBezTo>
                  <a:cubicBezTo>
                    <a:pt x="33" y="18"/>
                    <a:pt x="47" y="11"/>
                    <a:pt x="51" y="3"/>
                  </a:cubicBezTo>
                  <a:cubicBezTo>
                    <a:pt x="52" y="1"/>
                    <a:pt x="54" y="0"/>
                    <a:pt x="56" y="0"/>
                  </a:cubicBezTo>
                  <a:cubicBezTo>
                    <a:pt x="59" y="0"/>
                    <a:pt x="61" y="1"/>
                    <a:pt x="62" y="3"/>
                  </a:cubicBezTo>
                  <a:cubicBezTo>
                    <a:pt x="70" y="16"/>
                    <a:pt x="78" y="21"/>
                    <a:pt x="91" y="18"/>
                  </a:cubicBezTo>
                  <a:cubicBezTo>
                    <a:pt x="92" y="18"/>
                    <a:pt x="93" y="18"/>
                    <a:pt x="94" y="18"/>
                  </a:cubicBezTo>
                  <a:cubicBezTo>
                    <a:pt x="95" y="18"/>
                    <a:pt x="95" y="18"/>
                    <a:pt x="96" y="18"/>
                  </a:cubicBezTo>
                  <a:cubicBezTo>
                    <a:pt x="97" y="30"/>
                    <a:pt x="97" y="30"/>
                    <a:pt x="97" y="30"/>
                  </a:cubicBezTo>
                  <a:cubicBezTo>
                    <a:pt x="96" y="30"/>
                    <a:pt x="96" y="30"/>
                    <a:pt x="95" y="30"/>
                  </a:cubicBezTo>
                  <a:cubicBezTo>
                    <a:pt x="94" y="30"/>
                    <a:pt x="94" y="30"/>
                    <a:pt x="93"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158">
              <a:extLst>
                <a:ext uri="{FF2B5EF4-FFF2-40B4-BE49-F238E27FC236}">
                  <a16:creationId xmlns:a16="http://schemas.microsoft.com/office/drawing/2014/main" id="{352CE4C0-54DF-4C29-89AA-3FD779B6933A}"/>
                </a:ext>
              </a:extLst>
            </p:cNvPr>
            <p:cNvSpPr>
              <a:spLocks/>
            </p:cNvSpPr>
            <p:nvPr/>
          </p:nvSpPr>
          <p:spPr bwMode="auto">
            <a:xfrm>
              <a:off x="1847" y="2108"/>
              <a:ext cx="18" cy="40"/>
            </a:xfrm>
            <a:custGeom>
              <a:avLst/>
              <a:gdLst>
                <a:gd name="T0" fmla="*/ 6 w 12"/>
                <a:gd name="T1" fmla="*/ 27 h 27"/>
                <a:gd name="T2" fmla="*/ 0 w 12"/>
                <a:gd name="T3" fmla="*/ 21 h 27"/>
                <a:gd name="T4" fmla="*/ 0 w 12"/>
                <a:gd name="T5" fmla="*/ 6 h 27"/>
                <a:gd name="T6" fmla="*/ 6 w 12"/>
                <a:gd name="T7" fmla="*/ 0 h 27"/>
                <a:gd name="T8" fmla="*/ 12 w 12"/>
                <a:gd name="T9" fmla="*/ 6 h 27"/>
                <a:gd name="T10" fmla="*/ 12 w 12"/>
                <a:gd name="T11" fmla="*/ 21 h 27"/>
                <a:gd name="T12" fmla="*/ 6 w 12"/>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12" h="27">
                  <a:moveTo>
                    <a:pt x="6" y="27"/>
                  </a:moveTo>
                  <a:cubicBezTo>
                    <a:pt x="2" y="27"/>
                    <a:pt x="0" y="25"/>
                    <a:pt x="0" y="21"/>
                  </a:cubicBezTo>
                  <a:cubicBezTo>
                    <a:pt x="0" y="6"/>
                    <a:pt x="0" y="6"/>
                    <a:pt x="0" y="6"/>
                  </a:cubicBezTo>
                  <a:cubicBezTo>
                    <a:pt x="0" y="2"/>
                    <a:pt x="2" y="0"/>
                    <a:pt x="6" y="0"/>
                  </a:cubicBezTo>
                  <a:cubicBezTo>
                    <a:pt x="9" y="0"/>
                    <a:pt x="12" y="2"/>
                    <a:pt x="12" y="6"/>
                  </a:cubicBezTo>
                  <a:cubicBezTo>
                    <a:pt x="12" y="21"/>
                    <a:pt x="12" y="21"/>
                    <a:pt x="12" y="21"/>
                  </a:cubicBezTo>
                  <a:cubicBezTo>
                    <a:pt x="12" y="25"/>
                    <a:pt x="9" y="27"/>
                    <a:pt x="6"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159">
              <a:extLst>
                <a:ext uri="{FF2B5EF4-FFF2-40B4-BE49-F238E27FC236}">
                  <a16:creationId xmlns:a16="http://schemas.microsoft.com/office/drawing/2014/main" id="{ECD3184D-40F6-4D7D-93E4-5F1FDEBDB97D}"/>
                </a:ext>
              </a:extLst>
            </p:cNvPr>
            <p:cNvSpPr>
              <a:spLocks/>
            </p:cNvSpPr>
            <p:nvPr/>
          </p:nvSpPr>
          <p:spPr bwMode="auto">
            <a:xfrm>
              <a:off x="1807" y="1951"/>
              <a:ext cx="92" cy="188"/>
            </a:xfrm>
            <a:custGeom>
              <a:avLst/>
              <a:gdLst>
                <a:gd name="T0" fmla="*/ 6 w 60"/>
                <a:gd name="T1" fmla="*/ 126 h 126"/>
                <a:gd name="T2" fmla="*/ 0 w 60"/>
                <a:gd name="T3" fmla="*/ 120 h 126"/>
                <a:gd name="T4" fmla="*/ 6 w 60"/>
                <a:gd name="T5" fmla="*/ 114 h 126"/>
                <a:gd name="T6" fmla="*/ 48 w 60"/>
                <a:gd name="T7" fmla="*/ 63 h 126"/>
                <a:gd name="T8" fmla="*/ 6 w 60"/>
                <a:gd name="T9" fmla="*/ 12 h 126"/>
                <a:gd name="T10" fmla="*/ 0 w 60"/>
                <a:gd name="T11" fmla="*/ 6 h 126"/>
                <a:gd name="T12" fmla="*/ 6 w 60"/>
                <a:gd name="T13" fmla="*/ 0 h 126"/>
                <a:gd name="T14" fmla="*/ 60 w 60"/>
                <a:gd name="T15" fmla="*/ 63 h 126"/>
                <a:gd name="T16" fmla="*/ 6 w 60"/>
                <a:gd name="T1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26">
                  <a:moveTo>
                    <a:pt x="6" y="126"/>
                  </a:moveTo>
                  <a:cubicBezTo>
                    <a:pt x="3" y="126"/>
                    <a:pt x="0" y="123"/>
                    <a:pt x="0" y="120"/>
                  </a:cubicBezTo>
                  <a:cubicBezTo>
                    <a:pt x="0" y="116"/>
                    <a:pt x="3" y="114"/>
                    <a:pt x="6" y="114"/>
                  </a:cubicBezTo>
                  <a:cubicBezTo>
                    <a:pt x="29" y="114"/>
                    <a:pt x="48" y="91"/>
                    <a:pt x="48" y="63"/>
                  </a:cubicBezTo>
                  <a:cubicBezTo>
                    <a:pt x="48" y="35"/>
                    <a:pt x="29" y="12"/>
                    <a:pt x="6" y="12"/>
                  </a:cubicBezTo>
                  <a:cubicBezTo>
                    <a:pt x="3" y="12"/>
                    <a:pt x="0" y="9"/>
                    <a:pt x="0" y="6"/>
                  </a:cubicBezTo>
                  <a:cubicBezTo>
                    <a:pt x="0" y="3"/>
                    <a:pt x="3" y="0"/>
                    <a:pt x="6" y="0"/>
                  </a:cubicBezTo>
                  <a:cubicBezTo>
                    <a:pt x="36" y="0"/>
                    <a:pt x="60" y="28"/>
                    <a:pt x="60" y="63"/>
                  </a:cubicBezTo>
                  <a:cubicBezTo>
                    <a:pt x="60" y="97"/>
                    <a:pt x="36" y="126"/>
                    <a:pt x="6"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160">
              <a:extLst>
                <a:ext uri="{FF2B5EF4-FFF2-40B4-BE49-F238E27FC236}">
                  <a16:creationId xmlns:a16="http://schemas.microsoft.com/office/drawing/2014/main" id="{FC58EF32-29E5-462A-A8A5-EC7027403028}"/>
                </a:ext>
              </a:extLst>
            </p:cNvPr>
            <p:cNvSpPr>
              <a:spLocks/>
            </p:cNvSpPr>
            <p:nvPr/>
          </p:nvSpPr>
          <p:spPr bwMode="auto">
            <a:xfrm>
              <a:off x="1818" y="2000"/>
              <a:ext cx="81" cy="48"/>
            </a:xfrm>
            <a:custGeom>
              <a:avLst/>
              <a:gdLst>
                <a:gd name="T0" fmla="*/ 34 w 53"/>
                <a:gd name="T1" fmla="*/ 32 h 32"/>
                <a:gd name="T2" fmla="*/ 1 w 53"/>
                <a:gd name="T3" fmla="*/ 10 h 32"/>
                <a:gd name="T4" fmla="*/ 4 w 53"/>
                <a:gd name="T5" fmla="*/ 1 h 32"/>
                <a:gd name="T6" fmla="*/ 12 w 53"/>
                <a:gd name="T7" fmla="*/ 4 h 32"/>
                <a:gd name="T8" fmla="*/ 41 w 53"/>
                <a:gd name="T9" fmla="*/ 19 h 32"/>
                <a:gd name="T10" fmla="*/ 44 w 53"/>
                <a:gd name="T11" fmla="*/ 19 h 32"/>
                <a:gd name="T12" fmla="*/ 46 w 53"/>
                <a:gd name="T13" fmla="*/ 19 h 32"/>
                <a:gd name="T14" fmla="*/ 52 w 53"/>
                <a:gd name="T15" fmla="*/ 24 h 32"/>
                <a:gd name="T16" fmla="*/ 47 w 53"/>
                <a:gd name="T17" fmla="*/ 31 h 32"/>
                <a:gd name="T18" fmla="*/ 45 w 53"/>
                <a:gd name="T19" fmla="*/ 31 h 32"/>
                <a:gd name="T20" fmla="*/ 43 w 53"/>
                <a:gd name="T21" fmla="*/ 31 h 32"/>
                <a:gd name="T22" fmla="*/ 34 w 53"/>
                <a:gd name="T23"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32">
                  <a:moveTo>
                    <a:pt x="34" y="32"/>
                  </a:moveTo>
                  <a:cubicBezTo>
                    <a:pt x="20" y="32"/>
                    <a:pt x="10" y="25"/>
                    <a:pt x="1" y="10"/>
                  </a:cubicBezTo>
                  <a:cubicBezTo>
                    <a:pt x="0" y="7"/>
                    <a:pt x="1" y="3"/>
                    <a:pt x="4" y="1"/>
                  </a:cubicBezTo>
                  <a:cubicBezTo>
                    <a:pt x="6" y="0"/>
                    <a:pt x="10" y="1"/>
                    <a:pt x="12" y="4"/>
                  </a:cubicBezTo>
                  <a:cubicBezTo>
                    <a:pt x="20" y="17"/>
                    <a:pt x="28" y="22"/>
                    <a:pt x="41" y="19"/>
                  </a:cubicBezTo>
                  <a:cubicBezTo>
                    <a:pt x="42" y="19"/>
                    <a:pt x="43" y="19"/>
                    <a:pt x="44" y="19"/>
                  </a:cubicBezTo>
                  <a:cubicBezTo>
                    <a:pt x="45" y="19"/>
                    <a:pt x="45" y="19"/>
                    <a:pt x="46" y="19"/>
                  </a:cubicBezTo>
                  <a:cubicBezTo>
                    <a:pt x="49" y="18"/>
                    <a:pt x="52" y="21"/>
                    <a:pt x="52" y="24"/>
                  </a:cubicBezTo>
                  <a:cubicBezTo>
                    <a:pt x="53" y="27"/>
                    <a:pt x="50" y="30"/>
                    <a:pt x="47" y="31"/>
                  </a:cubicBezTo>
                  <a:cubicBezTo>
                    <a:pt x="46" y="31"/>
                    <a:pt x="46" y="31"/>
                    <a:pt x="45" y="31"/>
                  </a:cubicBezTo>
                  <a:cubicBezTo>
                    <a:pt x="44" y="31"/>
                    <a:pt x="44" y="31"/>
                    <a:pt x="43" y="31"/>
                  </a:cubicBezTo>
                  <a:cubicBezTo>
                    <a:pt x="40" y="31"/>
                    <a:pt x="37" y="32"/>
                    <a:pt x="3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161">
              <a:extLst>
                <a:ext uri="{FF2B5EF4-FFF2-40B4-BE49-F238E27FC236}">
                  <a16:creationId xmlns:a16="http://schemas.microsoft.com/office/drawing/2014/main" id="{467DBE9F-EECE-42AE-98D9-74CFF8D5BA37}"/>
                </a:ext>
              </a:extLst>
            </p:cNvPr>
            <p:cNvSpPr>
              <a:spLocks/>
            </p:cNvSpPr>
            <p:nvPr/>
          </p:nvSpPr>
          <p:spPr bwMode="auto">
            <a:xfrm>
              <a:off x="1916" y="2196"/>
              <a:ext cx="78" cy="62"/>
            </a:xfrm>
            <a:custGeom>
              <a:avLst/>
              <a:gdLst>
                <a:gd name="T0" fmla="*/ 45 w 51"/>
                <a:gd name="T1" fmla="*/ 42 h 42"/>
                <a:gd name="T2" fmla="*/ 6 w 51"/>
                <a:gd name="T3" fmla="*/ 42 h 42"/>
                <a:gd name="T4" fmla="*/ 0 w 51"/>
                <a:gd name="T5" fmla="*/ 36 h 42"/>
                <a:gd name="T6" fmla="*/ 6 w 51"/>
                <a:gd name="T7" fmla="*/ 30 h 42"/>
                <a:gd name="T8" fmla="*/ 39 w 51"/>
                <a:gd name="T9" fmla="*/ 30 h 42"/>
                <a:gd name="T10" fmla="*/ 39 w 51"/>
                <a:gd name="T11" fmla="*/ 6 h 42"/>
                <a:gd name="T12" fmla="*/ 45 w 51"/>
                <a:gd name="T13" fmla="*/ 0 h 42"/>
                <a:gd name="T14" fmla="*/ 51 w 51"/>
                <a:gd name="T15" fmla="*/ 6 h 42"/>
                <a:gd name="T16" fmla="*/ 51 w 51"/>
                <a:gd name="T17" fmla="*/ 36 h 42"/>
                <a:gd name="T18" fmla="*/ 45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45" y="42"/>
                  </a:moveTo>
                  <a:cubicBezTo>
                    <a:pt x="6" y="42"/>
                    <a:pt x="6" y="42"/>
                    <a:pt x="6" y="42"/>
                  </a:cubicBezTo>
                  <a:cubicBezTo>
                    <a:pt x="2" y="42"/>
                    <a:pt x="0" y="40"/>
                    <a:pt x="0" y="36"/>
                  </a:cubicBezTo>
                  <a:cubicBezTo>
                    <a:pt x="0" y="33"/>
                    <a:pt x="2" y="30"/>
                    <a:pt x="6" y="30"/>
                  </a:cubicBezTo>
                  <a:cubicBezTo>
                    <a:pt x="39" y="30"/>
                    <a:pt x="39" y="30"/>
                    <a:pt x="39" y="30"/>
                  </a:cubicBezTo>
                  <a:cubicBezTo>
                    <a:pt x="39" y="6"/>
                    <a:pt x="39" y="6"/>
                    <a:pt x="39" y="6"/>
                  </a:cubicBezTo>
                  <a:cubicBezTo>
                    <a:pt x="39" y="3"/>
                    <a:pt x="41" y="0"/>
                    <a:pt x="45" y="0"/>
                  </a:cubicBezTo>
                  <a:cubicBezTo>
                    <a:pt x="48" y="0"/>
                    <a:pt x="51" y="3"/>
                    <a:pt x="51" y="6"/>
                  </a:cubicBezTo>
                  <a:cubicBezTo>
                    <a:pt x="51" y="36"/>
                    <a:pt x="51" y="36"/>
                    <a:pt x="51" y="36"/>
                  </a:cubicBezTo>
                  <a:cubicBezTo>
                    <a:pt x="51" y="40"/>
                    <a:pt x="48" y="42"/>
                    <a:pt x="45"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162">
              <a:extLst>
                <a:ext uri="{FF2B5EF4-FFF2-40B4-BE49-F238E27FC236}">
                  <a16:creationId xmlns:a16="http://schemas.microsoft.com/office/drawing/2014/main" id="{0D272EDD-45AF-41BC-ACC9-C6DC54903EC4}"/>
                </a:ext>
              </a:extLst>
            </p:cNvPr>
            <p:cNvSpPr>
              <a:spLocks/>
            </p:cNvSpPr>
            <p:nvPr/>
          </p:nvSpPr>
          <p:spPr bwMode="auto">
            <a:xfrm>
              <a:off x="1799" y="2187"/>
              <a:ext cx="181" cy="73"/>
            </a:xfrm>
            <a:custGeom>
              <a:avLst/>
              <a:gdLst>
                <a:gd name="T0" fmla="*/ 7 w 118"/>
                <a:gd name="T1" fmla="*/ 48 h 49"/>
                <a:gd name="T2" fmla="*/ 5 w 118"/>
                <a:gd name="T3" fmla="*/ 48 h 49"/>
                <a:gd name="T4" fmla="*/ 1 w 118"/>
                <a:gd name="T5" fmla="*/ 40 h 49"/>
                <a:gd name="T6" fmla="*/ 58 w 118"/>
                <a:gd name="T7" fmla="*/ 0 h 49"/>
                <a:gd name="T8" fmla="*/ 117 w 118"/>
                <a:gd name="T9" fmla="*/ 40 h 49"/>
                <a:gd name="T10" fmla="*/ 113 w 118"/>
                <a:gd name="T11" fmla="*/ 48 h 49"/>
                <a:gd name="T12" fmla="*/ 106 w 118"/>
                <a:gd name="T13" fmla="*/ 44 h 49"/>
                <a:gd name="T14" fmla="*/ 58 w 118"/>
                <a:gd name="T15" fmla="*/ 12 h 49"/>
                <a:gd name="T16" fmla="*/ 12 w 118"/>
                <a:gd name="T17" fmla="*/ 44 h 49"/>
                <a:gd name="T18" fmla="*/ 7 w 118"/>
                <a:gd name="T1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49">
                  <a:moveTo>
                    <a:pt x="7" y="48"/>
                  </a:moveTo>
                  <a:cubicBezTo>
                    <a:pt x="6" y="48"/>
                    <a:pt x="5" y="48"/>
                    <a:pt x="5" y="48"/>
                  </a:cubicBezTo>
                  <a:cubicBezTo>
                    <a:pt x="2" y="47"/>
                    <a:pt x="0" y="43"/>
                    <a:pt x="1" y="40"/>
                  </a:cubicBezTo>
                  <a:cubicBezTo>
                    <a:pt x="10" y="16"/>
                    <a:pt x="32" y="0"/>
                    <a:pt x="58" y="0"/>
                  </a:cubicBezTo>
                  <a:cubicBezTo>
                    <a:pt x="84" y="0"/>
                    <a:pt x="109" y="17"/>
                    <a:pt x="117" y="40"/>
                  </a:cubicBezTo>
                  <a:cubicBezTo>
                    <a:pt x="118" y="43"/>
                    <a:pt x="116" y="47"/>
                    <a:pt x="113" y="48"/>
                  </a:cubicBezTo>
                  <a:cubicBezTo>
                    <a:pt x="110" y="49"/>
                    <a:pt x="107" y="47"/>
                    <a:pt x="106" y="44"/>
                  </a:cubicBezTo>
                  <a:cubicBezTo>
                    <a:pt x="99" y="26"/>
                    <a:pt x="79" y="12"/>
                    <a:pt x="58" y="12"/>
                  </a:cubicBezTo>
                  <a:cubicBezTo>
                    <a:pt x="37" y="12"/>
                    <a:pt x="19" y="25"/>
                    <a:pt x="12" y="44"/>
                  </a:cubicBezTo>
                  <a:cubicBezTo>
                    <a:pt x="12" y="47"/>
                    <a:pt x="9" y="48"/>
                    <a:pt x="7"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163">
              <a:extLst>
                <a:ext uri="{FF2B5EF4-FFF2-40B4-BE49-F238E27FC236}">
                  <a16:creationId xmlns:a16="http://schemas.microsoft.com/office/drawing/2014/main" id="{88D68A5A-A1D0-4BD4-AC8C-530F385A8EFA}"/>
                </a:ext>
              </a:extLst>
            </p:cNvPr>
            <p:cNvSpPr>
              <a:spLocks/>
            </p:cNvSpPr>
            <p:nvPr/>
          </p:nvSpPr>
          <p:spPr bwMode="auto">
            <a:xfrm>
              <a:off x="1791" y="2294"/>
              <a:ext cx="79" cy="63"/>
            </a:xfrm>
            <a:custGeom>
              <a:avLst/>
              <a:gdLst>
                <a:gd name="T0" fmla="*/ 6 w 51"/>
                <a:gd name="T1" fmla="*/ 42 h 42"/>
                <a:gd name="T2" fmla="*/ 0 w 51"/>
                <a:gd name="T3" fmla="*/ 36 h 42"/>
                <a:gd name="T4" fmla="*/ 0 w 51"/>
                <a:gd name="T5" fmla="*/ 6 h 42"/>
                <a:gd name="T6" fmla="*/ 6 w 51"/>
                <a:gd name="T7" fmla="*/ 0 h 42"/>
                <a:gd name="T8" fmla="*/ 45 w 51"/>
                <a:gd name="T9" fmla="*/ 0 h 42"/>
                <a:gd name="T10" fmla="*/ 51 w 51"/>
                <a:gd name="T11" fmla="*/ 6 h 42"/>
                <a:gd name="T12" fmla="*/ 45 w 51"/>
                <a:gd name="T13" fmla="*/ 12 h 42"/>
                <a:gd name="T14" fmla="*/ 12 w 51"/>
                <a:gd name="T15" fmla="*/ 12 h 42"/>
                <a:gd name="T16" fmla="*/ 12 w 51"/>
                <a:gd name="T17" fmla="*/ 36 h 42"/>
                <a:gd name="T18" fmla="*/ 6 w 5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2">
                  <a:moveTo>
                    <a:pt x="6" y="42"/>
                  </a:moveTo>
                  <a:cubicBezTo>
                    <a:pt x="2" y="42"/>
                    <a:pt x="0" y="39"/>
                    <a:pt x="0" y="36"/>
                  </a:cubicBezTo>
                  <a:cubicBezTo>
                    <a:pt x="0" y="6"/>
                    <a:pt x="0" y="6"/>
                    <a:pt x="0" y="6"/>
                  </a:cubicBezTo>
                  <a:cubicBezTo>
                    <a:pt x="0" y="3"/>
                    <a:pt x="2" y="0"/>
                    <a:pt x="6" y="0"/>
                  </a:cubicBezTo>
                  <a:cubicBezTo>
                    <a:pt x="45" y="0"/>
                    <a:pt x="45" y="0"/>
                    <a:pt x="45" y="0"/>
                  </a:cubicBezTo>
                  <a:cubicBezTo>
                    <a:pt x="48" y="0"/>
                    <a:pt x="51" y="3"/>
                    <a:pt x="51" y="6"/>
                  </a:cubicBezTo>
                  <a:cubicBezTo>
                    <a:pt x="51" y="9"/>
                    <a:pt x="48" y="12"/>
                    <a:pt x="45" y="12"/>
                  </a:cubicBezTo>
                  <a:cubicBezTo>
                    <a:pt x="12" y="12"/>
                    <a:pt x="12" y="12"/>
                    <a:pt x="12" y="12"/>
                  </a:cubicBezTo>
                  <a:cubicBezTo>
                    <a:pt x="12" y="36"/>
                    <a:pt x="12" y="36"/>
                    <a:pt x="12" y="36"/>
                  </a:cubicBezTo>
                  <a:cubicBezTo>
                    <a:pt x="12" y="39"/>
                    <a:pt x="9" y="42"/>
                    <a:pt x="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164">
              <a:extLst>
                <a:ext uri="{FF2B5EF4-FFF2-40B4-BE49-F238E27FC236}">
                  <a16:creationId xmlns:a16="http://schemas.microsoft.com/office/drawing/2014/main" id="{E9E032B4-F237-4381-9658-A3A488FD04B7}"/>
                </a:ext>
              </a:extLst>
            </p:cNvPr>
            <p:cNvSpPr>
              <a:spLocks/>
            </p:cNvSpPr>
            <p:nvPr/>
          </p:nvSpPr>
          <p:spPr bwMode="auto">
            <a:xfrm>
              <a:off x="1804" y="2293"/>
              <a:ext cx="181" cy="73"/>
            </a:xfrm>
            <a:custGeom>
              <a:avLst/>
              <a:gdLst>
                <a:gd name="T0" fmla="*/ 61 w 118"/>
                <a:gd name="T1" fmla="*/ 49 h 49"/>
                <a:gd name="T2" fmla="*/ 2 w 118"/>
                <a:gd name="T3" fmla="*/ 9 h 49"/>
                <a:gd name="T4" fmla="*/ 5 w 118"/>
                <a:gd name="T5" fmla="*/ 1 h 49"/>
                <a:gd name="T6" fmla="*/ 13 w 118"/>
                <a:gd name="T7" fmla="*/ 5 h 49"/>
                <a:gd name="T8" fmla="*/ 61 w 118"/>
                <a:gd name="T9" fmla="*/ 37 h 49"/>
                <a:gd name="T10" fmla="*/ 106 w 118"/>
                <a:gd name="T11" fmla="*/ 5 h 49"/>
                <a:gd name="T12" fmla="*/ 114 w 118"/>
                <a:gd name="T13" fmla="*/ 1 h 49"/>
                <a:gd name="T14" fmla="*/ 117 w 118"/>
                <a:gd name="T15" fmla="*/ 9 h 49"/>
                <a:gd name="T16" fmla="*/ 61 w 118"/>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49">
                  <a:moveTo>
                    <a:pt x="61" y="49"/>
                  </a:moveTo>
                  <a:cubicBezTo>
                    <a:pt x="35" y="49"/>
                    <a:pt x="10" y="32"/>
                    <a:pt x="2" y="9"/>
                  </a:cubicBezTo>
                  <a:cubicBezTo>
                    <a:pt x="0" y="6"/>
                    <a:pt x="2" y="3"/>
                    <a:pt x="5" y="1"/>
                  </a:cubicBezTo>
                  <a:cubicBezTo>
                    <a:pt x="8" y="0"/>
                    <a:pt x="12" y="2"/>
                    <a:pt x="13" y="5"/>
                  </a:cubicBezTo>
                  <a:cubicBezTo>
                    <a:pt x="19" y="23"/>
                    <a:pt x="39" y="37"/>
                    <a:pt x="61" y="37"/>
                  </a:cubicBezTo>
                  <a:cubicBezTo>
                    <a:pt x="81" y="37"/>
                    <a:pt x="99" y="24"/>
                    <a:pt x="106" y="5"/>
                  </a:cubicBezTo>
                  <a:cubicBezTo>
                    <a:pt x="107" y="2"/>
                    <a:pt x="111" y="0"/>
                    <a:pt x="114" y="1"/>
                  </a:cubicBezTo>
                  <a:cubicBezTo>
                    <a:pt x="117" y="2"/>
                    <a:pt x="118" y="6"/>
                    <a:pt x="117" y="9"/>
                  </a:cubicBezTo>
                  <a:cubicBezTo>
                    <a:pt x="109" y="33"/>
                    <a:pt x="86" y="49"/>
                    <a:pt x="6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1" name="Group 83">
            <a:extLst>
              <a:ext uri="{FF2B5EF4-FFF2-40B4-BE49-F238E27FC236}">
                <a16:creationId xmlns:a16="http://schemas.microsoft.com/office/drawing/2014/main" id="{93651571-F59A-4FE7-BCE2-F00F8965C792}"/>
              </a:ext>
            </a:extLst>
          </p:cNvPr>
          <p:cNvGrpSpPr>
            <a:grpSpLocks noChangeAspect="1"/>
          </p:cNvGrpSpPr>
          <p:nvPr/>
        </p:nvGrpSpPr>
        <p:grpSpPr bwMode="auto">
          <a:xfrm>
            <a:off x="3831686" y="1610061"/>
            <a:ext cx="513716" cy="502040"/>
            <a:chOff x="2584" y="1926"/>
            <a:chExt cx="440" cy="430"/>
          </a:xfrm>
          <a:solidFill>
            <a:srgbClr val="FF0000"/>
          </a:solidFill>
        </p:grpSpPr>
        <p:sp>
          <p:nvSpPr>
            <p:cNvPr id="112" name="Freeform 84">
              <a:extLst>
                <a:ext uri="{FF2B5EF4-FFF2-40B4-BE49-F238E27FC236}">
                  <a16:creationId xmlns:a16="http://schemas.microsoft.com/office/drawing/2014/main" id="{5F6395E2-6638-475E-9C03-D807A57EA1B4}"/>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85">
              <a:extLst>
                <a:ext uri="{FF2B5EF4-FFF2-40B4-BE49-F238E27FC236}">
                  <a16:creationId xmlns:a16="http://schemas.microsoft.com/office/drawing/2014/main" id="{D6CA158C-F1FB-4DEB-A020-1DEC067D5E71}"/>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86">
              <a:extLst>
                <a:ext uri="{FF2B5EF4-FFF2-40B4-BE49-F238E27FC236}">
                  <a16:creationId xmlns:a16="http://schemas.microsoft.com/office/drawing/2014/main" id="{25D12B81-77AC-4D24-A297-E9AB4E543654}"/>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87">
              <a:extLst>
                <a:ext uri="{FF2B5EF4-FFF2-40B4-BE49-F238E27FC236}">
                  <a16:creationId xmlns:a16="http://schemas.microsoft.com/office/drawing/2014/main" id="{62BA16C8-F7A4-4064-BE01-444E76B3D6EE}"/>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88">
              <a:extLst>
                <a:ext uri="{FF2B5EF4-FFF2-40B4-BE49-F238E27FC236}">
                  <a16:creationId xmlns:a16="http://schemas.microsoft.com/office/drawing/2014/main" id="{E6B394E2-B474-40BB-B4F1-B89A065797CE}"/>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89">
              <a:extLst>
                <a:ext uri="{FF2B5EF4-FFF2-40B4-BE49-F238E27FC236}">
                  <a16:creationId xmlns:a16="http://schemas.microsoft.com/office/drawing/2014/main" id="{FE428D80-1A21-4C44-97FA-008BF4A8F9E8}"/>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90">
              <a:extLst>
                <a:ext uri="{FF2B5EF4-FFF2-40B4-BE49-F238E27FC236}">
                  <a16:creationId xmlns:a16="http://schemas.microsoft.com/office/drawing/2014/main" id="{DC503800-EF53-4F0B-90D9-7CE3B652BE0E}"/>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91">
              <a:extLst>
                <a:ext uri="{FF2B5EF4-FFF2-40B4-BE49-F238E27FC236}">
                  <a16:creationId xmlns:a16="http://schemas.microsoft.com/office/drawing/2014/main" id="{98E6C582-D50C-4904-A15D-8BCFDD100D46}"/>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92">
              <a:extLst>
                <a:ext uri="{FF2B5EF4-FFF2-40B4-BE49-F238E27FC236}">
                  <a16:creationId xmlns:a16="http://schemas.microsoft.com/office/drawing/2014/main" id="{574A3245-1CBD-4F5D-968A-49A5AD6D3581}"/>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Rectangle 93">
              <a:extLst>
                <a:ext uri="{FF2B5EF4-FFF2-40B4-BE49-F238E27FC236}">
                  <a16:creationId xmlns:a16="http://schemas.microsoft.com/office/drawing/2014/main" id="{4ABEC93C-E7D8-4771-B74C-B060F2852A9F}"/>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94">
              <a:extLst>
                <a:ext uri="{FF2B5EF4-FFF2-40B4-BE49-F238E27FC236}">
                  <a16:creationId xmlns:a16="http://schemas.microsoft.com/office/drawing/2014/main" id="{BCBE2A12-16DB-4B76-AA8C-DBC438068AEE}"/>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3" name="Group 44">
            <a:extLst>
              <a:ext uri="{FF2B5EF4-FFF2-40B4-BE49-F238E27FC236}">
                <a16:creationId xmlns:a16="http://schemas.microsoft.com/office/drawing/2014/main" id="{59817FDC-1504-4005-8FA2-BAFEA17A7169}"/>
              </a:ext>
            </a:extLst>
          </p:cNvPr>
          <p:cNvGrpSpPr>
            <a:grpSpLocks noChangeAspect="1"/>
          </p:cNvGrpSpPr>
          <p:nvPr/>
        </p:nvGrpSpPr>
        <p:grpSpPr bwMode="auto">
          <a:xfrm>
            <a:off x="6753012" y="1580469"/>
            <a:ext cx="504566" cy="503380"/>
            <a:chOff x="4476" y="439"/>
            <a:chExt cx="427" cy="426"/>
          </a:xfrm>
          <a:solidFill>
            <a:srgbClr val="FF0000"/>
          </a:solidFill>
        </p:grpSpPr>
        <p:sp>
          <p:nvSpPr>
            <p:cNvPr id="124" name="Freeform 45">
              <a:extLst>
                <a:ext uri="{FF2B5EF4-FFF2-40B4-BE49-F238E27FC236}">
                  <a16:creationId xmlns:a16="http://schemas.microsoft.com/office/drawing/2014/main" id="{E1BBED6D-4966-4357-BF10-B291C901DC58}"/>
                </a:ext>
              </a:extLst>
            </p:cNvPr>
            <p:cNvSpPr>
              <a:spLocks/>
            </p:cNvSpPr>
            <p:nvPr/>
          </p:nvSpPr>
          <p:spPr bwMode="auto">
            <a:xfrm>
              <a:off x="4476" y="725"/>
              <a:ext cx="284" cy="140"/>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2 h 95"/>
                <a:gd name="T14" fmla="*/ 78 w 192"/>
                <a:gd name="T15" fmla="*/ 2 h 95"/>
                <a:gd name="T16" fmla="*/ 78 w 192"/>
                <a:gd name="T17" fmla="*/ 28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3"/>
                    <a:pt x="0" y="89"/>
                  </a:cubicBezTo>
                  <a:cubicBezTo>
                    <a:pt x="0" y="71"/>
                    <a:pt x="0" y="71"/>
                    <a:pt x="0" y="71"/>
                  </a:cubicBezTo>
                  <a:cubicBezTo>
                    <a:pt x="0" y="57"/>
                    <a:pt x="9" y="44"/>
                    <a:pt x="23" y="39"/>
                  </a:cubicBezTo>
                  <a:cubicBezTo>
                    <a:pt x="66" y="23"/>
                    <a:pt x="66" y="23"/>
                    <a:pt x="66" y="23"/>
                  </a:cubicBezTo>
                  <a:cubicBezTo>
                    <a:pt x="66" y="2"/>
                    <a:pt x="66" y="2"/>
                    <a:pt x="66" y="2"/>
                  </a:cubicBezTo>
                  <a:cubicBezTo>
                    <a:pt x="78" y="2"/>
                    <a:pt x="78" y="2"/>
                    <a:pt x="78" y="2"/>
                  </a:cubicBezTo>
                  <a:cubicBezTo>
                    <a:pt x="78" y="28"/>
                    <a:pt x="78" y="28"/>
                    <a:pt x="78" y="28"/>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5" name="Freeform 46">
              <a:extLst>
                <a:ext uri="{FF2B5EF4-FFF2-40B4-BE49-F238E27FC236}">
                  <a16:creationId xmlns:a16="http://schemas.microsoft.com/office/drawing/2014/main" id="{86D84414-9D22-4BC1-AA2B-99DA44D427E7}"/>
                </a:ext>
              </a:extLst>
            </p:cNvPr>
            <p:cNvSpPr>
              <a:spLocks noEditPoints="1"/>
            </p:cNvSpPr>
            <p:nvPr/>
          </p:nvSpPr>
          <p:spPr bwMode="auto">
            <a:xfrm>
              <a:off x="4537" y="560"/>
              <a:ext cx="158" cy="187"/>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8"/>
                    <a:pt x="0" y="63"/>
                  </a:cubicBezTo>
                  <a:cubicBezTo>
                    <a:pt x="0" y="28"/>
                    <a:pt x="24" y="0"/>
                    <a:pt x="54" y="0"/>
                  </a:cubicBezTo>
                  <a:cubicBezTo>
                    <a:pt x="83" y="0"/>
                    <a:pt x="107" y="28"/>
                    <a:pt x="107" y="63"/>
                  </a:cubicBezTo>
                  <a:cubicBezTo>
                    <a:pt x="107" y="98"/>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6" name="Freeform 47">
              <a:extLst>
                <a:ext uri="{FF2B5EF4-FFF2-40B4-BE49-F238E27FC236}">
                  <a16:creationId xmlns:a16="http://schemas.microsoft.com/office/drawing/2014/main" id="{D278205B-A3E0-4491-B058-F74CA938B4C5}"/>
                </a:ext>
              </a:extLst>
            </p:cNvPr>
            <p:cNvSpPr>
              <a:spLocks/>
            </p:cNvSpPr>
            <p:nvPr/>
          </p:nvSpPr>
          <p:spPr bwMode="auto">
            <a:xfrm>
              <a:off x="4543" y="611"/>
              <a:ext cx="145" cy="45"/>
            </a:xfrm>
            <a:custGeom>
              <a:avLst/>
              <a:gdLst>
                <a:gd name="T0" fmla="*/ 84 w 98"/>
                <a:gd name="T1" fmla="*/ 31 h 31"/>
                <a:gd name="T2" fmla="*/ 57 w 98"/>
                <a:gd name="T3" fmla="*/ 16 h 31"/>
                <a:gd name="T4" fmla="*/ 21 w 98"/>
                <a:gd name="T5" fmla="*/ 30 h 31"/>
                <a:gd name="T6" fmla="*/ 0 w 98"/>
                <a:gd name="T7" fmla="*/ 25 h 31"/>
                <a:gd name="T8" fmla="*/ 6 w 98"/>
                <a:gd name="T9" fmla="*/ 15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30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3" y="30"/>
                    <a:pt x="7" y="29"/>
                    <a:pt x="0" y="25"/>
                  </a:cubicBezTo>
                  <a:cubicBezTo>
                    <a:pt x="6" y="15"/>
                    <a:pt x="6" y="15"/>
                    <a:pt x="6" y="15"/>
                  </a:cubicBezTo>
                  <a:cubicBezTo>
                    <a:pt x="10" y="17"/>
                    <a:pt x="15" y="18"/>
                    <a:pt x="21" y="18"/>
                  </a:cubicBezTo>
                  <a:cubicBezTo>
                    <a:pt x="33" y="18"/>
                    <a:pt x="48" y="11"/>
                    <a:pt x="52" y="3"/>
                  </a:cubicBezTo>
                  <a:cubicBezTo>
                    <a:pt x="53" y="1"/>
                    <a:pt x="55" y="0"/>
                    <a:pt x="57" y="0"/>
                  </a:cubicBezTo>
                  <a:cubicBezTo>
                    <a:pt x="59" y="0"/>
                    <a:pt x="61" y="1"/>
                    <a:pt x="62" y="3"/>
                  </a:cubicBezTo>
                  <a:cubicBezTo>
                    <a:pt x="70" y="17"/>
                    <a:pt x="78" y="21"/>
                    <a:pt x="91" y="18"/>
                  </a:cubicBezTo>
                  <a:cubicBezTo>
                    <a:pt x="93" y="18"/>
                    <a:pt x="94" y="18"/>
                    <a:pt x="95" y="18"/>
                  </a:cubicBezTo>
                  <a:cubicBezTo>
                    <a:pt x="95" y="18"/>
                    <a:pt x="96" y="18"/>
                    <a:pt x="96" y="18"/>
                  </a:cubicBezTo>
                  <a:cubicBezTo>
                    <a:pt x="98" y="30"/>
                    <a:pt x="98" y="30"/>
                    <a:pt x="98" y="30"/>
                  </a:cubicBezTo>
                  <a:cubicBezTo>
                    <a:pt x="97" y="30"/>
                    <a:pt x="96" y="30"/>
                    <a:pt x="95" y="30"/>
                  </a:cubicBezTo>
                  <a:cubicBezTo>
                    <a:pt x="95" y="30"/>
                    <a:pt x="94" y="30"/>
                    <a:pt x="94"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7" name="Freeform 48">
              <a:extLst>
                <a:ext uri="{FF2B5EF4-FFF2-40B4-BE49-F238E27FC236}">
                  <a16:creationId xmlns:a16="http://schemas.microsoft.com/office/drawing/2014/main" id="{1397E9B5-3E4C-4936-B39D-3ABC3184A799}"/>
                </a:ext>
              </a:extLst>
            </p:cNvPr>
            <p:cNvSpPr>
              <a:spLocks/>
            </p:cNvSpPr>
            <p:nvPr/>
          </p:nvSpPr>
          <p:spPr bwMode="auto">
            <a:xfrm>
              <a:off x="4654" y="439"/>
              <a:ext cx="249" cy="284"/>
            </a:xfrm>
            <a:custGeom>
              <a:avLst/>
              <a:gdLst>
                <a:gd name="T0" fmla="*/ 66 w 168"/>
                <a:gd name="T1" fmla="*/ 192 h 192"/>
                <a:gd name="T2" fmla="*/ 64 w 168"/>
                <a:gd name="T3" fmla="*/ 192 h 192"/>
                <a:gd name="T4" fmla="*/ 60 w 168"/>
                <a:gd name="T5" fmla="*/ 186 h 192"/>
                <a:gd name="T6" fmla="*/ 60 w 168"/>
                <a:gd name="T7" fmla="*/ 154 h 192"/>
                <a:gd name="T8" fmla="*/ 46 w 168"/>
                <a:gd name="T9" fmla="*/ 150 h 192"/>
                <a:gd name="T10" fmla="*/ 50 w 168"/>
                <a:gd name="T11" fmla="*/ 139 h 192"/>
                <a:gd name="T12" fmla="*/ 67 w 168"/>
                <a:gd name="T13" fmla="*/ 143 h 192"/>
                <a:gd name="T14" fmla="*/ 72 w 168"/>
                <a:gd name="T15" fmla="*/ 149 h 192"/>
                <a:gd name="T16" fmla="*/ 72 w 168"/>
                <a:gd name="T17" fmla="*/ 173 h 192"/>
                <a:gd name="T18" fmla="*/ 92 w 168"/>
                <a:gd name="T19" fmla="*/ 156 h 192"/>
                <a:gd name="T20" fmla="*/ 110 w 168"/>
                <a:gd name="T21" fmla="*/ 140 h 192"/>
                <a:gd name="T22" fmla="*/ 112 w 168"/>
                <a:gd name="T23" fmla="*/ 139 h 192"/>
                <a:gd name="T24" fmla="*/ 156 w 168"/>
                <a:gd name="T25" fmla="*/ 78 h 192"/>
                <a:gd name="T26" fmla="*/ 84 w 168"/>
                <a:gd name="T27" fmla="*/ 12 h 192"/>
                <a:gd name="T28" fmla="*/ 12 w 168"/>
                <a:gd name="T29" fmla="*/ 78 h 192"/>
                <a:gd name="T30" fmla="*/ 0 w 168"/>
                <a:gd name="T31" fmla="*/ 78 h 192"/>
                <a:gd name="T32" fmla="*/ 84 w 168"/>
                <a:gd name="T33" fmla="*/ 0 h 192"/>
                <a:gd name="T34" fmla="*/ 168 w 168"/>
                <a:gd name="T35" fmla="*/ 78 h 192"/>
                <a:gd name="T36" fmla="*/ 117 w 168"/>
                <a:gd name="T37" fmla="*/ 150 h 192"/>
                <a:gd name="T38" fmla="*/ 100 w 168"/>
                <a:gd name="T39" fmla="*/ 165 h 192"/>
                <a:gd name="T40" fmla="*/ 70 w 168"/>
                <a:gd name="T41" fmla="*/ 190 h 192"/>
                <a:gd name="T42" fmla="*/ 66 w 168"/>
                <a:gd name="T4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8" h="192">
                  <a:moveTo>
                    <a:pt x="66" y="192"/>
                  </a:moveTo>
                  <a:cubicBezTo>
                    <a:pt x="65" y="192"/>
                    <a:pt x="64" y="192"/>
                    <a:pt x="64" y="192"/>
                  </a:cubicBezTo>
                  <a:cubicBezTo>
                    <a:pt x="61" y="191"/>
                    <a:pt x="60" y="189"/>
                    <a:pt x="60" y="186"/>
                  </a:cubicBezTo>
                  <a:cubicBezTo>
                    <a:pt x="60" y="181"/>
                    <a:pt x="60" y="164"/>
                    <a:pt x="60" y="154"/>
                  </a:cubicBezTo>
                  <a:cubicBezTo>
                    <a:pt x="55" y="153"/>
                    <a:pt x="50" y="152"/>
                    <a:pt x="46" y="150"/>
                  </a:cubicBezTo>
                  <a:cubicBezTo>
                    <a:pt x="50" y="139"/>
                    <a:pt x="50" y="139"/>
                    <a:pt x="50" y="139"/>
                  </a:cubicBezTo>
                  <a:cubicBezTo>
                    <a:pt x="55" y="141"/>
                    <a:pt x="61" y="143"/>
                    <a:pt x="67" y="143"/>
                  </a:cubicBezTo>
                  <a:cubicBezTo>
                    <a:pt x="70" y="144"/>
                    <a:pt x="72" y="146"/>
                    <a:pt x="72" y="149"/>
                  </a:cubicBezTo>
                  <a:cubicBezTo>
                    <a:pt x="72" y="154"/>
                    <a:pt x="72" y="164"/>
                    <a:pt x="72" y="173"/>
                  </a:cubicBezTo>
                  <a:cubicBezTo>
                    <a:pt x="78" y="168"/>
                    <a:pt x="85" y="162"/>
                    <a:pt x="92" y="156"/>
                  </a:cubicBezTo>
                  <a:cubicBezTo>
                    <a:pt x="100" y="149"/>
                    <a:pt x="108" y="142"/>
                    <a:pt x="110" y="140"/>
                  </a:cubicBezTo>
                  <a:cubicBezTo>
                    <a:pt x="111" y="140"/>
                    <a:pt x="111" y="139"/>
                    <a:pt x="112" y="139"/>
                  </a:cubicBezTo>
                  <a:cubicBezTo>
                    <a:pt x="139" y="129"/>
                    <a:pt x="156" y="105"/>
                    <a:pt x="156" y="78"/>
                  </a:cubicBezTo>
                  <a:cubicBezTo>
                    <a:pt x="156" y="42"/>
                    <a:pt x="124" y="12"/>
                    <a:pt x="84" y="12"/>
                  </a:cubicBezTo>
                  <a:cubicBezTo>
                    <a:pt x="44" y="12"/>
                    <a:pt x="12" y="42"/>
                    <a:pt x="12" y="78"/>
                  </a:cubicBezTo>
                  <a:cubicBezTo>
                    <a:pt x="0" y="78"/>
                    <a:pt x="0" y="78"/>
                    <a:pt x="0" y="78"/>
                  </a:cubicBezTo>
                  <a:cubicBezTo>
                    <a:pt x="0" y="35"/>
                    <a:pt x="38" y="0"/>
                    <a:pt x="84" y="0"/>
                  </a:cubicBezTo>
                  <a:cubicBezTo>
                    <a:pt x="130" y="0"/>
                    <a:pt x="168" y="35"/>
                    <a:pt x="168" y="78"/>
                  </a:cubicBezTo>
                  <a:cubicBezTo>
                    <a:pt x="168" y="110"/>
                    <a:pt x="148" y="138"/>
                    <a:pt x="117" y="150"/>
                  </a:cubicBezTo>
                  <a:cubicBezTo>
                    <a:pt x="114" y="153"/>
                    <a:pt x="107" y="158"/>
                    <a:pt x="100" y="165"/>
                  </a:cubicBezTo>
                  <a:cubicBezTo>
                    <a:pt x="88" y="175"/>
                    <a:pt x="74" y="187"/>
                    <a:pt x="70" y="190"/>
                  </a:cubicBezTo>
                  <a:cubicBezTo>
                    <a:pt x="69" y="192"/>
                    <a:pt x="68" y="192"/>
                    <a:pt x="6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8" name="Rectangle 49">
              <a:extLst>
                <a:ext uri="{FF2B5EF4-FFF2-40B4-BE49-F238E27FC236}">
                  <a16:creationId xmlns:a16="http://schemas.microsoft.com/office/drawing/2014/main" id="{A225C648-E0FD-4925-8C2A-91D7CC0C5558}"/>
                </a:ext>
              </a:extLst>
            </p:cNvPr>
            <p:cNvSpPr>
              <a:spLocks noChangeArrowheads="1"/>
            </p:cNvSpPr>
            <p:nvPr/>
          </p:nvSpPr>
          <p:spPr bwMode="auto">
            <a:xfrm>
              <a:off x="4814"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9" name="Rectangle 50">
              <a:extLst>
                <a:ext uri="{FF2B5EF4-FFF2-40B4-BE49-F238E27FC236}">
                  <a16:creationId xmlns:a16="http://schemas.microsoft.com/office/drawing/2014/main" id="{9735D924-1208-4332-B928-61C14855DF5F}"/>
                </a:ext>
              </a:extLst>
            </p:cNvPr>
            <p:cNvSpPr>
              <a:spLocks noChangeArrowheads="1"/>
            </p:cNvSpPr>
            <p:nvPr/>
          </p:nvSpPr>
          <p:spPr bwMode="auto">
            <a:xfrm>
              <a:off x="4769"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0" name="Rectangle 51">
              <a:extLst>
                <a:ext uri="{FF2B5EF4-FFF2-40B4-BE49-F238E27FC236}">
                  <a16:creationId xmlns:a16="http://schemas.microsoft.com/office/drawing/2014/main" id="{E758B271-6009-446C-B0DD-01066A7A2230}"/>
                </a:ext>
              </a:extLst>
            </p:cNvPr>
            <p:cNvSpPr>
              <a:spLocks noChangeArrowheads="1"/>
            </p:cNvSpPr>
            <p:nvPr/>
          </p:nvSpPr>
          <p:spPr bwMode="auto">
            <a:xfrm>
              <a:off x="4725" y="55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2300375586"/>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23" name="Rectangle 22">
            <a:extLst>
              <a:ext uri="{FF2B5EF4-FFF2-40B4-BE49-F238E27FC236}">
                <a16:creationId xmlns:a16="http://schemas.microsoft.com/office/drawing/2014/main" id="{54A9DC18-30BC-4466-B368-7723095EC677}"/>
              </a:ext>
            </a:extLst>
          </p:cNvPr>
          <p:cNvSpPr/>
          <p:nvPr/>
        </p:nvSpPr>
        <p:spPr>
          <a:xfrm>
            <a:off x="5839206" y="1316805"/>
            <a:ext cx="3027918" cy="792000"/>
          </a:xfrm>
          <a:prstGeom prst="rect">
            <a:avLst/>
          </a:prstGeom>
          <a:solidFill>
            <a:srgbClr val="FFFFFF">
              <a:lumMod val="95000"/>
            </a:srgbClr>
          </a:solidFill>
        </p:spPr>
        <p:txBody>
          <a:bodyPr wrap="square" lIns="792000" tIns="72000" rIns="72000" bIns="72000" anchor="ctr" anchorCtr="0">
            <a:noAutofit/>
          </a:bodyPr>
          <a:lstStyle/>
          <a:p>
            <a:pPr lvl="0">
              <a:lnSpc>
                <a:spcPct val="90000"/>
              </a:lnSpc>
              <a:defRPr/>
            </a:pPr>
            <a:r>
              <a:rPr lang="nl-NL" sz="1600" b="1" kern="0" dirty="0">
                <a:solidFill>
                  <a:srgbClr val="5A5A5A"/>
                </a:solidFill>
              </a:rPr>
              <a:t>Koppeling met ketenpartner/</a:t>
            </a:r>
          </a:p>
          <a:p>
            <a:pPr lvl="0">
              <a:lnSpc>
                <a:spcPct val="90000"/>
              </a:lnSpc>
              <a:defRPr/>
            </a:pPr>
            <a:r>
              <a:rPr lang="nl-NL" sz="1600" b="1" kern="0" dirty="0">
                <a:solidFill>
                  <a:srgbClr val="5A5A5A"/>
                </a:solidFill>
              </a:rPr>
              <a:t>externe bronnen</a:t>
            </a:r>
            <a:endParaRPr kumimoji="0" lang="en-US" sz="1600" b="1" i="0" u="none" strike="noStrike" kern="0" cap="none" spc="0" normalizeH="0" baseline="0" noProof="0" dirty="0">
              <a:ln>
                <a:noFill/>
              </a:ln>
              <a:solidFill>
                <a:srgbClr val="5A5A5A"/>
              </a:solidFill>
              <a:effectLst/>
              <a:uLnTx/>
              <a:uFillTx/>
            </a:endParaRPr>
          </a:p>
        </p:txBody>
      </p:sp>
      <p:sp>
        <p:nvSpPr>
          <p:cNvPr id="25" name="Rectangle 24">
            <a:extLst>
              <a:ext uri="{FF2B5EF4-FFF2-40B4-BE49-F238E27FC236}">
                <a16:creationId xmlns:a16="http://schemas.microsoft.com/office/drawing/2014/main" id="{31A23E03-F514-43AF-A368-39839C3FE5F3}"/>
              </a:ext>
            </a:extLst>
          </p:cNvPr>
          <p:cNvSpPr/>
          <p:nvPr/>
        </p:nvSpPr>
        <p:spPr>
          <a:xfrm>
            <a:off x="9394864" y="1316805"/>
            <a:ext cx="2341770"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Werkvoorraad-beheer</a:t>
            </a:r>
          </a:p>
        </p:txBody>
      </p:sp>
      <p:sp>
        <p:nvSpPr>
          <p:cNvPr id="29" name="Rectangle 28">
            <a:extLst>
              <a:ext uri="{FF2B5EF4-FFF2-40B4-BE49-F238E27FC236}">
                <a16:creationId xmlns:a16="http://schemas.microsoft.com/office/drawing/2014/main" id="{C5199F20-86FD-4E6E-96D9-D9491372775E}"/>
              </a:ext>
            </a:extLst>
          </p:cNvPr>
          <p:cNvSpPr/>
          <p:nvPr/>
        </p:nvSpPr>
        <p:spPr>
          <a:xfrm>
            <a:off x="345017" y="1316805"/>
            <a:ext cx="2458645" cy="792000"/>
          </a:xfrm>
          <a:prstGeom prst="rect">
            <a:avLst/>
          </a:prstGeom>
          <a:solidFill>
            <a:srgbClr val="FFFFFF">
              <a:lumMod val="95000"/>
            </a:srgbClr>
          </a:solidFill>
        </p:spPr>
        <p:txBody>
          <a:bodyPr wrap="square" lIns="792000" tIns="72000" rIns="72000" bIns="72000" anchor="ctr" anchorCtr="0">
            <a:noAutofit/>
          </a:bodyPr>
          <a:lstStyle/>
          <a:p>
            <a:pPr lvl="0">
              <a:lnSpc>
                <a:spcPct val="90000"/>
              </a:lnSpc>
              <a:defRPr/>
            </a:pPr>
            <a:r>
              <a:rPr lang="nl-NL" sz="1600" b="1" kern="0" dirty="0">
                <a:solidFill>
                  <a:srgbClr val="5A5A5A"/>
                </a:solidFill>
              </a:rPr>
              <a:t>Vragenlijsten functionaliteit</a:t>
            </a:r>
            <a:endParaRPr kumimoji="0" lang="en-US" sz="1600" b="1" i="0" u="none" strike="noStrike" kern="0" cap="none" spc="0" normalizeH="0" baseline="0" noProof="0" dirty="0">
              <a:ln>
                <a:noFill/>
              </a:ln>
              <a:solidFill>
                <a:srgbClr val="5A5A5A"/>
              </a:solidFill>
              <a:effectLst/>
              <a:uLnTx/>
              <a:uFillTx/>
            </a:endParaRPr>
          </a:p>
        </p:txBody>
      </p:sp>
      <p:sp>
        <p:nvSpPr>
          <p:cNvPr id="31" name="Rectangle 30">
            <a:extLst>
              <a:ext uri="{FF2B5EF4-FFF2-40B4-BE49-F238E27FC236}">
                <a16:creationId xmlns:a16="http://schemas.microsoft.com/office/drawing/2014/main" id="{6CE0FCEC-C5D1-4356-8F1D-B3F55FEF8BD3}"/>
              </a:ext>
            </a:extLst>
          </p:cNvPr>
          <p:cNvSpPr/>
          <p:nvPr/>
        </p:nvSpPr>
        <p:spPr>
          <a:xfrm>
            <a:off x="395186" y="2217227"/>
            <a:ext cx="2420280" cy="1800557"/>
          </a:xfrm>
          <a:prstGeom prst="rect">
            <a:avLst/>
          </a:prstGeom>
        </p:spPr>
        <p:txBody>
          <a:bodyPr wrap="square" lIns="0" tIns="0" rIns="0" bIns="0">
            <a:noAutofit/>
          </a:bodyPr>
          <a:lstStyle/>
          <a:p>
            <a:r>
              <a:rPr lang="nl-NL" sz="1200" dirty="0">
                <a:solidFill>
                  <a:prstClr val="black"/>
                </a:solidFill>
              </a:rPr>
              <a:t>Deze functionaliteit maakt het mogelijk om gemakkelijk vragenlijsten te kunnen aanmaken, in te richten, te versturen naar de </a:t>
            </a:r>
            <a:r>
              <a:rPr lang="nl-NL" sz="1200" dirty="0" smtClean="0">
                <a:solidFill>
                  <a:prstClr val="black"/>
                </a:solidFill>
              </a:rPr>
              <a:t>burger </a:t>
            </a:r>
            <a:r>
              <a:rPr lang="nl-NL" sz="1200" dirty="0">
                <a:solidFill>
                  <a:prstClr val="black"/>
                </a:solidFill>
              </a:rPr>
              <a:t>en de resultaten hiervan te kunnen verwerken.</a:t>
            </a:r>
            <a:endParaRPr lang="en-US" sz="1200" dirty="0">
              <a:solidFill>
                <a:srgbClr val="000000"/>
              </a:solidFill>
            </a:endParaRPr>
          </a:p>
        </p:txBody>
      </p:sp>
      <p:sp>
        <p:nvSpPr>
          <p:cNvPr id="34" name="Rectangle 33">
            <a:extLst>
              <a:ext uri="{FF2B5EF4-FFF2-40B4-BE49-F238E27FC236}">
                <a16:creationId xmlns:a16="http://schemas.microsoft.com/office/drawing/2014/main" id="{246BE641-3579-4A4C-B0E6-F9EB6BF870AA}"/>
              </a:ext>
            </a:extLst>
          </p:cNvPr>
          <p:cNvSpPr/>
          <p:nvPr/>
        </p:nvSpPr>
        <p:spPr>
          <a:xfrm>
            <a:off x="9394865" y="2194057"/>
            <a:ext cx="2341770" cy="1110903"/>
          </a:xfrm>
          <a:prstGeom prst="rect">
            <a:avLst/>
          </a:prstGeom>
        </p:spPr>
        <p:txBody>
          <a:bodyPr wrap="square" lIns="0" tIns="0" rIns="0" bIns="0">
            <a:noAutofit/>
          </a:bodyPr>
          <a:lstStyle/>
          <a:p>
            <a:r>
              <a:rPr lang="nl-NL" sz="1200" dirty="0">
                <a:solidFill>
                  <a:prstClr val="black"/>
                </a:solidFill>
              </a:rPr>
              <a:t>Op basis van de acties die uit het plan van aanpak </a:t>
            </a:r>
            <a:r>
              <a:rPr lang="nl-NL" sz="1200" dirty="0" smtClean="0">
                <a:solidFill>
                  <a:prstClr val="black"/>
                </a:solidFill>
              </a:rPr>
              <a:t>van de burger komen, </a:t>
            </a:r>
            <a:r>
              <a:rPr lang="nl-NL" sz="1200" dirty="0">
                <a:solidFill>
                  <a:prstClr val="black"/>
                </a:solidFill>
              </a:rPr>
              <a:t>kan de professional de werkvoorraad managen. Mogelijkheid bestaat om de caseload en werkvoorraad naar andere professionals over te hevelen (individueel of in bulk). </a:t>
            </a:r>
            <a:endParaRPr lang="en-US" sz="1200" dirty="0">
              <a:solidFill>
                <a:prstClr val="black"/>
              </a:solidFill>
            </a:endParaRPr>
          </a:p>
        </p:txBody>
      </p:sp>
      <p:sp>
        <p:nvSpPr>
          <p:cNvPr id="38" name="Rectangle 37">
            <a:extLst>
              <a:ext uri="{FF2B5EF4-FFF2-40B4-BE49-F238E27FC236}">
                <a16:creationId xmlns:a16="http://schemas.microsoft.com/office/drawing/2014/main" id="{4B6FC960-DC24-4B15-8767-ADDE67995F83}"/>
              </a:ext>
            </a:extLst>
          </p:cNvPr>
          <p:cNvSpPr/>
          <p:nvPr/>
        </p:nvSpPr>
        <p:spPr>
          <a:xfrm>
            <a:off x="5839206" y="2194057"/>
            <a:ext cx="3341639" cy="1661993"/>
          </a:xfrm>
          <a:prstGeom prst="rect">
            <a:avLst/>
          </a:prstGeom>
        </p:spPr>
        <p:txBody>
          <a:bodyPr wrap="square" lIns="0" tIns="0" rIns="0" bIns="0">
            <a:spAutoFit/>
          </a:bodyPr>
          <a:lstStyle/>
          <a:p>
            <a:pPr>
              <a:spcAft>
                <a:spcPts val="1200"/>
              </a:spcAft>
              <a:defRPr/>
            </a:pPr>
            <a:r>
              <a:rPr lang="nl-NL" sz="1200" dirty="0">
                <a:solidFill>
                  <a:prstClr val="black"/>
                </a:solidFill>
              </a:rPr>
              <a:t>Informatie wordt opgehaald en gedeeld met ketenpartners. Deze koppelingen zijn eenvoudig in te richten middels o.a. API’s. Gegevens kunnen worden opgehaald bij instellingen zoals bijvoorbeeld het UWV, ISA, NOA, RIS Wijkzorg, RIS Samen Doen, DUO en eenvoudig geïmporteerd worden waardoor </a:t>
            </a:r>
            <a:r>
              <a:rPr lang="nl-NL" sz="1200" dirty="0" smtClean="0">
                <a:solidFill>
                  <a:prstClr val="black"/>
                </a:solidFill>
              </a:rPr>
              <a:t>klantkenmerken deels </a:t>
            </a:r>
            <a:r>
              <a:rPr lang="nl-NL" sz="1200" dirty="0">
                <a:solidFill>
                  <a:prstClr val="black"/>
                </a:solidFill>
              </a:rPr>
              <a:t>al gevuld </a:t>
            </a:r>
            <a:r>
              <a:rPr lang="nl-NL" sz="1200" dirty="0" smtClean="0">
                <a:solidFill>
                  <a:prstClr val="black"/>
                </a:solidFill>
              </a:rPr>
              <a:t>zijn. Aanvullend zijn acties mogelijk naar andere systemen.</a:t>
            </a:r>
            <a:endParaRPr lang="en-US" sz="1200" dirty="0">
              <a:solidFill>
                <a:prstClr val="black"/>
              </a:solidFill>
            </a:endParaRPr>
          </a:p>
        </p:txBody>
      </p:sp>
      <p:sp>
        <p:nvSpPr>
          <p:cNvPr id="69" name="Freeform 43">
            <a:extLst>
              <a:ext uri="{FF2B5EF4-FFF2-40B4-BE49-F238E27FC236}">
                <a16:creationId xmlns:a16="http://schemas.microsoft.com/office/drawing/2014/main" id="{1BF0779B-7DE8-4C98-875C-64C8630F6144}"/>
              </a:ext>
            </a:extLst>
          </p:cNvPr>
          <p:cNvSpPr>
            <a:spLocks noChangeAspect="1" noEditPoints="1"/>
          </p:cNvSpPr>
          <p:nvPr/>
        </p:nvSpPr>
        <p:spPr bwMode="auto">
          <a:xfrm>
            <a:off x="6064104" y="1460805"/>
            <a:ext cx="491523" cy="50400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n-AU" dirty="0"/>
          </a:p>
        </p:txBody>
      </p:sp>
      <p:grpSp>
        <p:nvGrpSpPr>
          <p:cNvPr id="70" name="Group 48">
            <a:extLst>
              <a:ext uri="{FF2B5EF4-FFF2-40B4-BE49-F238E27FC236}">
                <a16:creationId xmlns:a16="http://schemas.microsoft.com/office/drawing/2014/main" id="{A4EE4D05-4A82-4B43-8C99-B00647481D2F}"/>
              </a:ext>
            </a:extLst>
          </p:cNvPr>
          <p:cNvGrpSpPr>
            <a:grpSpLocks noChangeAspect="1"/>
          </p:cNvGrpSpPr>
          <p:nvPr/>
        </p:nvGrpSpPr>
        <p:grpSpPr bwMode="auto">
          <a:xfrm>
            <a:off x="9505958" y="1489905"/>
            <a:ext cx="535963" cy="445801"/>
            <a:chOff x="3427" y="474"/>
            <a:chExt cx="428" cy="356"/>
          </a:xfrm>
          <a:solidFill>
            <a:srgbClr val="FF0000"/>
          </a:solidFill>
        </p:grpSpPr>
        <p:sp>
          <p:nvSpPr>
            <p:cNvPr id="71" name="Freeform 49">
              <a:extLst>
                <a:ext uri="{FF2B5EF4-FFF2-40B4-BE49-F238E27FC236}">
                  <a16:creationId xmlns:a16="http://schemas.microsoft.com/office/drawing/2014/main" id="{5F77CA0F-6601-40E6-BAA8-E8DCB37E6533}"/>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2" name="Freeform 50">
              <a:extLst>
                <a:ext uri="{FF2B5EF4-FFF2-40B4-BE49-F238E27FC236}">
                  <a16:creationId xmlns:a16="http://schemas.microsoft.com/office/drawing/2014/main" id="{6A93F57F-EE12-4BCE-9195-8C9489326C4F}"/>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3" name="Freeform 51">
              <a:extLst>
                <a:ext uri="{FF2B5EF4-FFF2-40B4-BE49-F238E27FC236}">
                  <a16:creationId xmlns:a16="http://schemas.microsoft.com/office/drawing/2014/main" id="{868674B3-16C5-418A-8329-408A057A7221}"/>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4" name="Freeform 52">
              <a:extLst>
                <a:ext uri="{FF2B5EF4-FFF2-40B4-BE49-F238E27FC236}">
                  <a16:creationId xmlns:a16="http://schemas.microsoft.com/office/drawing/2014/main" id="{EA59E306-E813-4BAB-9BA0-572829B1764E}"/>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85" name="Rectangle 84">
            <a:extLst>
              <a:ext uri="{FF2B5EF4-FFF2-40B4-BE49-F238E27FC236}">
                <a16:creationId xmlns:a16="http://schemas.microsoft.com/office/drawing/2014/main" id="{9DBF0F23-D0A4-4406-BC8C-48387B0912F2}"/>
              </a:ext>
            </a:extLst>
          </p:cNvPr>
          <p:cNvSpPr/>
          <p:nvPr/>
        </p:nvSpPr>
        <p:spPr>
          <a:xfrm>
            <a:off x="3083614" y="1316805"/>
            <a:ext cx="2442816" cy="792000"/>
          </a:xfrm>
          <a:prstGeom prst="rect">
            <a:avLst/>
          </a:prstGeom>
          <a:solidFill>
            <a:srgbClr val="FFFFFF">
              <a:lumMod val="95000"/>
            </a:srgbClr>
          </a:solidFill>
        </p:spPr>
        <p:txBody>
          <a:bodyPr wrap="square" lIns="792000" tIns="72000" rIns="72000" bIns="72000" anchor="ctr" anchorCtr="0">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5A5A5A"/>
                </a:solidFill>
                <a:effectLst/>
                <a:uLnTx/>
                <a:uFillTx/>
              </a:rPr>
              <a:t>Gespreks-leidraad</a:t>
            </a:r>
          </a:p>
        </p:txBody>
      </p:sp>
      <p:sp>
        <p:nvSpPr>
          <p:cNvPr id="86" name="Rectangle 85">
            <a:extLst>
              <a:ext uri="{FF2B5EF4-FFF2-40B4-BE49-F238E27FC236}">
                <a16:creationId xmlns:a16="http://schemas.microsoft.com/office/drawing/2014/main" id="{FD259758-D409-4E3C-B557-043A12582240}"/>
              </a:ext>
            </a:extLst>
          </p:cNvPr>
          <p:cNvSpPr/>
          <p:nvPr/>
        </p:nvSpPr>
        <p:spPr>
          <a:xfrm>
            <a:off x="3083613" y="2194057"/>
            <a:ext cx="2570217" cy="1292662"/>
          </a:xfrm>
          <a:prstGeom prst="rect">
            <a:avLst/>
          </a:prstGeom>
          <a:noFill/>
        </p:spPr>
        <p:txBody>
          <a:bodyPr wrap="square" lIns="0" tIns="0" rIns="0" bIns="0">
            <a:spAutoFit/>
          </a:bodyPr>
          <a:lstStyle/>
          <a:p>
            <a:pPr>
              <a:spcAft>
                <a:spcPts val="1200"/>
              </a:spcAft>
              <a:defRPr/>
            </a:pPr>
            <a:r>
              <a:rPr lang="nl-NL" sz="1200" dirty="0">
                <a:solidFill>
                  <a:prstClr val="black"/>
                </a:solidFill>
              </a:rPr>
              <a:t>Beleidsvoorschriften, werkvoorschriften en online formulieren zijn digitaal beschikbaar. Er is een koppeling met systeem waarin callcenter medewerkers in werken, zodat zij deze documenten ook kunnen opvragen. Deze documenten zijn enkel beschikbaar voor professionals. </a:t>
            </a:r>
            <a:endParaRPr lang="en-US" sz="1200" dirty="0">
              <a:solidFill>
                <a:prstClr val="black"/>
              </a:solidFill>
            </a:endParaRPr>
          </a:p>
        </p:txBody>
      </p:sp>
      <p:grpSp>
        <p:nvGrpSpPr>
          <p:cNvPr id="87" name="Group 128">
            <a:extLst>
              <a:ext uri="{FF2B5EF4-FFF2-40B4-BE49-F238E27FC236}">
                <a16:creationId xmlns:a16="http://schemas.microsoft.com/office/drawing/2014/main" id="{28C6376C-7A45-47A9-90F6-D25D50D1E428}"/>
              </a:ext>
            </a:extLst>
          </p:cNvPr>
          <p:cNvGrpSpPr>
            <a:grpSpLocks noChangeAspect="1"/>
          </p:cNvGrpSpPr>
          <p:nvPr/>
        </p:nvGrpSpPr>
        <p:grpSpPr bwMode="auto">
          <a:xfrm>
            <a:off x="3275697" y="1464714"/>
            <a:ext cx="506890" cy="496182"/>
            <a:chOff x="4478" y="2999"/>
            <a:chExt cx="426" cy="417"/>
          </a:xfrm>
          <a:solidFill>
            <a:srgbClr val="FF0000"/>
          </a:solidFill>
        </p:grpSpPr>
        <p:sp>
          <p:nvSpPr>
            <p:cNvPr id="88" name="Freeform 129">
              <a:extLst>
                <a:ext uri="{FF2B5EF4-FFF2-40B4-BE49-F238E27FC236}">
                  <a16:creationId xmlns:a16="http://schemas.microsoft.com/office/drawing/2014/main" id="{8CB2F93B-0F36-418C-AA12-15AEF293B3B1}"/>
                </a:ext>
              </a:extLst>
            </p:cNvPr>
            <p:cNvSpPr>
              <a:spLocks/>
            </p:cNvSpPr>
            <p:nvPr/>
          </p:nvSpPr>
          <p:spPr bwMode="auto">
            <a:xfrm>
              <a:off x="4478" y="2999"/>
              <a:ext cx="320" cy="293"/>
            </a:xfrm>
            <a:custGeom>
              <a:avLst/>
              <a:gdLst>
                <a:gd name="T0" fmla="*/ 12 w 216"/>
                <a:gd name="T1" fmla="*/ 198 h 198"/>
                <a:gd name="T2" fmla="*/ 7 w 216"/>
                <a:gd name="T3" fmla="*/ 196 h 198"/>
                <a:gd name="T4" fmla="*/ 6 w 216"/>
                <a:gd name="T5" fmla="*/ 189 h 198"/>
                <a:gd name="T6" fmla="*/ 28 w 216"/>
                <a:gd name="T7" fmla="*/ 151 h 198"/>
                <a:gd name="T8" fmla="*/ 0 w 216"/>
                <a:gd name="T9" fmla="*/ 89 h 198"/>
                <a:gd name="T10" fmla="*/ 108 w 216"/>
                <a:gd name="T11" fmla="*/ 0 h 198"/>
                <a:gd name="T12" fmla="*/ 216 w 216"/>
                <a:gd name="T13" fmla="*/ 89 h 198"/>
                <a:gd name="T14" fmla="*/ 204 w 216"/>
                <a:gd name="T15" fmla="*/ 89 h 198"/>
                <a:gd name="T16" fmla="*/ 108 w 216"/>
                <a:gd name="T17" fmla="*/ 12 h 198"/>
                <a:gd name="T18" fmla="*/ 12 w 216"/>
                <a:gd name="T19" fmla="*/ 89 h 198"/>
                <a:gd name="T20" fmla="*/ 39 w 216"/>
                <a:gd name="T21" fmla="*/ 145 h 198"/>
                <a:gd name="T22" fmla="*/ 41 w 216"/>
                <a:gd name="T23" fmla="*/ 153 h 198"/>
                <a:gd name="T24" fmla="*/ 25 w 216"/>
                <a:gd name="T25" fmla="*/ 180 h 198"/>
                <a:gd name="T26" fmla="*/ 69 w 216"/>
                <a:gd name="T27" fmla="*/ 162 h 198"/>
                <a:gd name="T28" fmla="*/ 73 w 216"/>
                <a:gd name="T29" fmla="*/ 162 h 198"/>
                <a:gd name="T30" fmla="*/ 90 w 216"/>
                <a:gd name="T31" fmla="*/ 166 h 198"/>
                <a:gd name="T32" fmla="*/ 88 w 216"/>
                <a:gd name="T33" fmla="*/ 178 h 198"/>
                <a:gd name="T34" fmla="*/ 72 w 216"/>
                <a:gd name="T35" fmla="*/ 174 h 198"/>
                <a:gd name="T36" fmla="*/ 14 w 216"/>
                <a:gd name="T37" fmla="*/ 198 h 198"/>
                <a:gd name="T38" fmla="*/ 12 w 216"/>
                <a:gd name="T3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 h="198">
                  <a:moveTo>
                    <a:pt x="12" y="198"/>
                  </a:moveTo>
                  <a:cubicBezTo>
                    <a:pt x="10" y="198"/>
                    <a:pt x="8" y="197"/>
                    <a:pt x="7" y="196"/>
                  </a:cubicBezTo>
                  <a:cubicBezTo>
                    <a:pt x="5" y="194"/>
                    <a:pt x="5" y="191"/>
                    <a:pt x="6" y="189"/>
                  </a:cubicBezTo>
                  <a:cubicBezTo>
                    <a:pt x="28" y="151"/>
                    <a:pt x="28" y="151"/>
                    <a:pt x="28" y="151"/>
                  </a:cubicBezTo>
                  <a:cubicBezTo>
                    <a:pt x="10" y="135"/>
                    <a:pt x="0" y="113"/>
                    <a:pt x="0" y="89"/>
                  </a:cubicBezTo>
                  <a:cubicBezTo>
                    <a:pt x="0" y="40"/>
                    <a:pt x="48" y="0"/>
                    <a:pt x="108" y="0"/>
                  </a:cubicBezTo>
                  <a:cubicBezTo>
                    <a:pt x="167" y="0"/>
                    <a:pt x="216" y="40"/>
                    <a:pt x="216" y="89"/>
                  </a:cubicBezTo>
                  <a:cubicBezTo>
                    <a:pt x="204" y="89"/>
                    <a:pt x="204" y="89"/>
                    <a:pt x="204" y="89"/>
                  </a:cubicBezTo>
                  <a:cubicBezTo>
                    <a:pt x="204" y="47"/>
                    <a:pt x="161" y="12"/>
                    <a:pt x="108" y="12"/>
                  </a:cubicBezTo>
                  <a:cubicBezTo>
                    <a:pt x="55" y="12"/>
                    <a:pt x="12" y="47"/>
                    <a:pt x="12" y="89"/>
                  </a:cubicBezTo>
                  <a:cubicBezTo>
                    <a:pt x="12" y="111"/>
                    <a:pt x="22" y="131"/>
                    <a:pt x="39" y="145"/>
                  </a:cubicBezTo>
                  <a:cubicBezTo>
                    <a:pt x="42" y="147"/>
                    <a:pt x="42" y="150"/>
                    <a:pt x="41" y="153"/>
                  </a:cubicBezTo>
                  <a:cubicBezTo>
                    <a:pt x="25" y="180"/>
                    <a:pt x="25" y="180"/>
                    <a:pt x="25" y="180"/>
                  </a:cubicBezTo>
                  <a:cubicBezTo>
                    <a:pt x="69" y="162"/>
                    <a:pt x="69" y="162"/>
                    <a:pt x="69" y="162"/>
                  </a:cubicBezTo>
                  <a:cubicBezTo>
                    <a:pt x="71" y="162"/>
                    <a:pt x="72" y="162"/>
                    <a:pt x="73" y="162"/>
                  </a:cubicBezTo>
                  <a:cubicBezTo>
                    <a:pt x="79" y="164"/>
                    <a:pt x="84" y="165"/>
                    <a:pt x="90" y="166"/>
                  </a:cubicBezTo>
                  <a:cubicBezTo>
                    <a:pt x="88" y="178"/>
                    <a:pt x="88" y="178"/>
                    <a:pt x="88" y="178"/>
                  </a:cubicBezTo>
                  <a:cubicBezTo>
                    <a:pt x="83" y="177"/>
                    <a:pt x="77" y="176"/>
                    <a:pt x="72" y="174"/>
                  </a:cubicBezTo>
                  <a:cubicBezTo>
                    <a:pt x="14" y="198"/>
                    <a:pt x="14" y="198"/>
                    <a:pt x="14" y="198"/>
                  </a:cubicBezTo>
                  <a:cubicBezTo>
                    <a:pt x="13" y="198"/>
                    <a:pt x="12" y="198"/>
                    <a:pt x="12"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89" name="Freeform 130">
              <a:extLst>
                <a:ext uri="{FF2B5EF4-FFF2-40B4-BE49-F238E27FC236}">
                  <a16:creationId xmlns:a16="http://schemas.microsoft.com/office/drawing/2014/main" id="{66F18690-4359-44F6-BA67-50764E16BFA2}"/>
                </a:ext>
              </a:extLst>
            </p:cNvPr>
            <p:cNvSpPr>
              <a:spLocks noEditPoints="1"/>
            </p:cNvSpPr>
            <p:nvPr/>
          </p:nvSpPr>
          <p:spPr bwMode="auto">
            <a:xfrm>
              <a:off x="4638" y="3167"/>
              <a:ext cx="266" cy="249"/>
            </a:xfrm>
            <a:custGeom>
              <a:avLst/>
              <a:gdLst>
                <a:gd name="T0" fmla="*/ 168 w 180"/>
                <a:gd name="T1" fmla="*/ 168 h 168"/>
                <a:gd name="T2" fmla="*/ 166 w 180"/>
                <a:gd name="T3" fmla="*/ 168 h 168"/>
                <a:gd name="T4" fmla="*/ 120 w 180"/>
                <a:gd name="T5" fmla="*/ 151 h 168"/>
                <a:gd name="T6" fmla="*/ 37 w 180"/>
                <a:gd name="T7" fmla="*/ 143 h 168"/>
                <a:gd name="T8" fmla="*/ 0 w 180"/>
                <a:gd name="T9" fmla="*/ 78 h 168"/>
                <a:gd name="T10" fmla="*/ 90 w 180"/>
                <a:gd name="T11" fmla="*/ 0 h 168"/>
                <a:gd name="T12" fmla="*/ 180 w 180"/>
                <a:gd name="T13" fmla="*/ 78 h 168"/>
                <a:gd name="T14" fmla="*/ 157 w 180"/>
                <a:gd name="T15" fmla="*/ 128 h 168"/>
                <a:gd name="T16" fmla="*/ 173 w 180"/>
                <a:gd name="T17" fmla="*/ 159 h 168"/>
                <a:gd name="T18" fmla="*/ 172 w 180"/>
                <a:gd name="T19" fmla="*/ 166 h 168"/>
                <a:gd name="T20" fmla="*/ 168 w 180"/>
                <a:gd name="T21" fmla="*/ 168 h 168"/>
                <a:gd name="T22" fmla="*/ 120 w 180"/>
                <a:gd name="T23" fmla="*/ 138 h 168"/>
                <a:gd name="T24" fmla="*/ 122 w 180"/>
                <a:gd name="T25" fmla="*/ 138 h 168"/>
                <a:gd name="T26" fmla="*/ 155 w 180"/>
                <a:gd name="T27" fmla="*/ 151 h 168"/>
                <a:gd name="T28" fmla="*/ 144 w 180"/>
                <a:gd name="T29" fmla="*/ 129 h 168"/>
                <a:gd name="T30" fmla="*/ 146 w 180"/>
                <a:gd name="T31" fmla="*/ 121 h 168"/>
                <a:gd name="T32" fmla="*/ 168 w 180"/>
                <a:gd name="T33" fmla="*/ 78 h 168"/>
                <a:gd name="T34" fmla="*/ 90 w 180"/>
                <a:gd name="T35" fmla="*/ 12 h 168"/>
                <a:gd name="T36" fmla="*/ 12 w 180"/>
                <a:gd name="T37" fmla="*/ 78 h 168"/>
                <a:gd name="T38" fmla="*/ 43 w 180"/>
                <a:gd name="T39" fmla="*/ 133 h 168"/>
                <a:gd name="T40" fmla="*/ 117 w 180"/>
                <a:gd name="T41" fmla="*/ 139 h 168"/>
                <a:gd name="T42" fmla="*/ 120 w 180"/>
                <a:gd name="T43" fmla="*/ 13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 h="168">
                  <a:moveTo>
                    <a:pt x="168" y="168"/>
                  </a:moveTo>
                  <a:cubicBezTo>
                    <a:pt x="167" y="168"/>
                    <a:pt x="166" y="168"/>
                    <a:pt x="166" y="168"/>
                  </a:cubicBezTo>
                  <a:cubicBezTo>
                    <a:pt x="120" y="151"/>
                    <a:pt x="120" y="151"/>
                    <a:pt x="120" y="151"/>
                  </a:cubicBezTo>
                  <a:cubicBezTo>
                    <a:pt x="92" y="162"/>
                    <a:pt x="62" y="159"/>
                    <a:pt x="37" y="143"/>
                  </a:cubicBezTo>
                  <a:cubicBezTo>
                    <a:pt x="13" y="128"/>
                    <a:pt x="0" y="104"/>
                    <a:pt x="0" y="78"/>
                  </a:cubicBezTo>
                  <a:cubicBezTo>
                    <a:pt x="0" y="36"/>
                    <a:pt x="41" y="0"/>
                    <a:pt x="90" y="0"/>
                  </a:cubicBezTo>
                  <a:cubicBezTo>
                    <a:pt x="138" y="0"/>
                    <a:pt x="180" y="36"/>
                    <a:pt x="180" y="78"/>
                  </a:cubicBezTo>
                  <a:cubicBezTo>
                    <a:pt x="180" y="97"/>
                    <a:pt x="172" y="114"/>
                    <a:pt x="157" y="128"/>
                  </a:cubicBezTo>
                  <a:cubicBezTo>
                    <a:pt x="173" y="159"/>
                    <a:pt x="173" y="159"/>
                    <a:pt x="173" y="159"/>
                  </a:cubicBezTo>
                  <a:cubicBezTo>
                    <a:pt x="174" y="162"/>
                    <a:pt x="174" y="164"/>
                    <a:pt x="172" y="166"/>
                  </a:cubicBezTo>
                  <a:cubicBezTo>
                    <a:pt x="171" y="167"/>
                    <a:pt x="169" y="168"/>
                    <a:pt x="168" y="168"/>
                  </a:cubicBezTo>
                  <a:close/>
                  <a:moveTo>
                    <a:pt x="120" y="138"/>
                  </a:moveTo>
                  <a:cubicBezTo>
                    <a:pt x="120" y="138"/>
                    <a:pt x="121" y="138"/>
                    <a:pt x="122" y="138"/>
                  </a:cubicBezTo>
                  <a:cubicBezTo>
                    <a:pt x="155" y="151"/>
                    <a:pt x="155" y="151"/>
                    <a:pt x="155" y="151"/>
                  </a:cubicBezTo>
                  <a:cubicBezTo>
                    <a:pt x="144" y="129"/>
                    <a:pt x="144" y="129"/>
                    <a:pt x="144" y="129"/>
                  </a:cubicBezTo>
                  <a:cubicBezTo>
                    <a:pt x="143" y="126"/>
                    <a:pt x="144" y="123"/>
                    <a:pt x="146" y="121"/>
                  </a:cubicBezTo>
                  <a:cubicBezTo>
                    <a:pt x="160" y="110"/>
                    <a:pt x="168" y="95"/>
                    <a:pt x="168" y="78"/>
                  </a:cubicBezTo>
                  <a:cubicBezTo>
                    <a:pt x="168" y="42"/>
                    <a:pt x="132" y="12"/>
                    <a:pt x="90" y="12"/>
                  </a:cubicBezTo>
                  <a:cubicBezTo>
                    <a:pt x="47" y="12"/>
                    <a:pt x="12" y="42"/>
                    <a:pt x="12" y="78"/>
                  </a:cubicBezTo>
                  <a:cubicBezTo>
                    <a:pt x="12" y="99"/>
                    <a:pt x="23" y="120"/>
                    <a:pt x="43" y="133"/>
                  </a:cubicBezTo>
                  <a:cubicBezTo>
                    <a:pt x="65" y="147"/>
                    <a:pt x="93" y="149"/>
                    <a:pt x="117" y="139"/>
                  </a:cubicBezTo>
                  <a:cubicBezTo>
                    <a:pt x="118" y="138"/>
                    <a:pt x="119" y="138"/>
                    <a:pt x="12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sp>
        <p:nvSpPr>
          <p:cNvPr id="90" name="Titel 2">
            <a:extLst>
              <a:ext uri="{FF2B5EF4-FFF2-40B4-BE49-F238E27FC236}">
                <a16:creationId xmlns:a16="http://schemas.microsoft.com/office/drawing/2014/main" id="{BE778DDD-6675-4CFF-A73D-B95F1FEB58F6}"/>
              </a:ext>
            </a:extLst>
          </p:cNvPr>
          <p:cNvSpPr>
            <a:spLocks noGrp="1"/>
          </p:cNvSpPr>
          <p:nvPr>
            <p:ph type="title"/>
          </p:nvPr>
        </p:nvSpPr>
        <p:spPr>
          <a:xfrm>
            <a:off x="861084" y="378911"/>
            <a:ext cx="10515600" cy="526156"/>
          </a:xfrm>
        </p:spPr>
        <p:txBody>
          <a:bodyPr>
            <a:normAutofit fontScale="90000"/>
          </a:bodyPr>
          <a:lstStyle/>
          <a:p>
            <a:r>
              <a:rPr lang="en-US" dirty="0" smtClean="0"/>
              <a:t>Algemene </a:t>
            </a:r>
            <a:r>
              <a:rPr lang="en-US" dirty="0"/>
              <a:t>functionaliteiten</a:t>
            </a:r>
            <a:endParaRPr lang="nl-NL" dirty="0"/>
          </a:p>
        </p:txBody>
      </p:sp>
      <p:sp>
        <p:nvSpPr>
          <p:cNvPr id="91" name="Titel 2">
            <a:extLst>
              <a:ext uri="{FF2B5EF4-FFF2-40B4-BE49-F238E27FC236}">
                <a16:creationId xmlns:a16="http://schemas.microsoft.com/office/drawing/2014/main" id="{7354D8B7-90C6-4210-8C8A-847AF370FE76}"/>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Functionaliteiten (4/4)</a:t>
            </a:r>
            <a:endParaRPr lang="nl-NL" sz="2000" b="0" dirty="0">
              <a:solidFill>
                <a:srgbClr val="FF0000"/>
              </a:solidFill>
            </a:endParaRPr>
          </a:p>
        </p:txBody>
      </p:sp>
      <p:grpSp>
        <p:nvGrpSpPr>
          <p:cNvPr id="92" name="Group 78">
            <a:extLst>
              <a:ext uri="{FF2B5EF4-FFF2-40B4-BE49-F238E27FC236}">
                <a16:creationId xmlns:a16="http://schemas.microsoft.com/office/drawing/2014/main" id="{5481F528-1709-4B44-B947-B1143F6F6D6A}"/>
              </a:ext>
            </a:extLst>
          </p:cNvPr>
          <p:cNvGrpSpPr>
            <a:grpSpLocks noChangeAspect="1"/>
          </p:cNvGrpSpPr>
          <p:nvPr/>
        </p:nvGrpSpPr>
        <p:grpSpPr bwMode="auto">
          <a:xfrm>
            <a:off x="568716" y="1491455"/>
            <a:ext cx="332545" cy="442701"/>
            <a:chOff x="5561" y="440"/>
            <a:chExt cx="320" cy="426"/>
          </a:xfrm>
          <a:solidFill>
            <a:srgbClr val="FF0000"/>
          </a:solidFill>
        </p:grpSpPr>
        <p:sp>
          <p:nvSpPr>
            <p:cNvPr id="93" name="Freeform 79">
              <a:extLst>
                <a:ext uri="{FF2B5EF4-FFF2-40B4-BE49-F238E27FC236}">
                  <a16:creationId xmlns:a16="http://schemas.microsoft.com/office/drawing/2014/main" id="{1CCFA18D-0944-4DEB-9813-A5BA035BF22A}"/>
                </a:ext>
              </a:extLst>
            </p:cNvPr>
            <p:cNvSpPr>
              <a:spLocks noEditPoints="1"/>
            </p:cNvSpPr>
            <p:nvPr/>
          </p:nvSpPr>
          <p:spPr bwMode="auto">
            <a:xfrm>
              <a:off x="5561" y="440"/>
              <a:ext cx="320" cy="426"/>
            </a:xfrm>
            <a:custGeom>
              <a:avLst/>
              <a:gdLst>
                <a:gd name="T0" fmla="*/ 210 w 216"/>
                <a:gd name="T1" fmla="*/ 288 h 288"/>
                <a:gd name="T2" fmla="*/ 6 w 216"/>
                <a:gd name="T3" fmla="*/ 288 h 288"/>
                <a:gd name="T4" fmla="*/ 0 w 216"/>
                <a:gd name="T5" fmla="*/ 282 h 288"/>
                <a:gd name="T6" fmla="*/ 0 w 216"/>
                <a:gd name="T7" fmla="*/ 6 h 288"/>
                <a:gd name="T8" fmla="*/ 6 w 216"/>
                <a:gd name="T9" fmla="*/ 0 h 288"/>
                <a:gd name="T10" fmla="*/ 138 w 216"/>
                <a:gd name="T11" fmla="*/ 0 h 288"/>
                <a:gd name="T12" fmla="*/ 142 w 216"/>
                <a:gd name="T13" fmla="*/ 2 h 288"/>
                <a:gd name="T14" fmla="*/ 214 w 216"/>
                <a:gd name="T15" fmla="*/ 74 h 288"/>
                <a:gd name="T16" fmla="*/ 216 w 216"/>
                <a:gd name="T17" fmla="*/ 78 h 288"/>
                <a:gd name="T18" fmla="*/ 216 w 216"/>
                <a:gd name="T19" fmla="*/ 282 h 288"/>
                <a:gd name="T20" fmla="*/ 210 w 216"/>
                <a:gd name="T21" fmla="*/ 288 h 288"/>
                <a:gd name="T22" fmla="*/ 12 w 216"/>
                <a:gd name="T23" fmla="*/ 276 h 288"/>
                <a:gd name="T24" fmla="*/ 204 w 216"/>
                <a:gd name="T25" fmla="*/ 276 h 288"/>
                <a:gd name="T26" fmla="*/ 204 w 216"/>
                <a:gd name="T27" fmla="*/ 81 h 288"/>
                <a:gd name="T28" fmla="*/ 136 w 216"/>
                <a:gd name="T29" fmla="*/ 12 h 288"/>
                <a:gd name="T30" fmla="*/ 12 w 216"/>
                <a:gd name="T31" fmla="*/ 12 h 288"/>
                <a:gd name="T32" fmla="*/ 12 w 216"/>
                <a:gd name="T3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6" h="288">
                  <a:moveTo>
                    <a:pt x="210" y="288"/>
                  </a:moveTo>
                  <a:cubicBezTo>
                    <a:pt x="6" y="288"/>
                    <a:pt x="6" y="288"/>
                    <a:pt x="6" y="288"/>
                  </a:cubicBezTo>
                  <a:cubicBezTo>
                    <a:pt x="3" y="288"/>
                    <a:pt x="0" y="286"/>
                    <a:pt x="0" y="282"/>
                  </a:cubicBezTo>
                  <a:cubicBezTo>
                    <a:pt x="0" y="6"/>
                    <a:pt x="0" y="6"/>
                    <a:pt x="0" y="6"/>
                  </a:cubicBezTo>
                  <a:cubicBezTo>
                    <a:pt x="0" y="3"/>
                    <a:pt x="3" y="0"/>
                    <a:pt x="6" y="0"/>
                  </a:cubicBezTo>
                  <a:cubicBezTo>
                    <a:pt x="138" y="0"/>
                    <a:pt x="138" y="0"/>
                    <a:pt x="138" y="0"/>
                  </a:cubicBezTo>
                  <a:cubicBezTo>
                    <a:pt x="140" y="0"/>
                    <a:pt x="141" y="1"/>
                    <a:pt x="142" y="2"/>
                  </a:cubicBezTo>
                  <a:cubicBezTo>
                    <a:pt x="214" y="74"/>
                    <a:pt x="214" y="74"/>
                    <a:pt x="214" y="74"/>
                  </a:cubicBezTo>
                  <a:cubicBezTo>
                    <a:pt x="216" y="75"/>
                    <a:pt x="216" y="77"/>
                    <a:pt x="216" y="78"/>
                  </a:cubicBezTo>
                  <a:cubicBezTo>
                    <a:pt x="216" y="282"/>
                    <a:pt x="216" y="282"/>
                    <a:pt x="216" y="282"/>
                  </a:cubicBezTo>
                  <a:cubicBezTo>
                    <a:pt x="216" y="286"/>
                    <a:pt x="214" y="288"/>
                    <a:pt x="210" y="288"/>
                  </a:cubicBezTo>
                  <a:close/>
                  <a:moveTo>
                    <a:pt x="12" y="276"/>
                  </a:moveTo>
                  <a:cubicBezTo>
                    <a:pt x="204" y="276"/>
                    <a:pt x="204" y="276"/>
                    <a:pt x="204" y="276"/>
                  </a:cubicBezTo>
                  <a:cubicBezTo>
                    <a:pt x="204" y="81"/>
                    <a:pt x="204" y="81"/>
                    <a:pt x="204" y="81"/>
                  </a:cubicBezTo>
                  <a:cubicBezTo>
                    <a:pt x="136" y="12"/>
                    <a:pt x="136" y="12"/>
                    <a:pt x="136" y="12"/>
                  </a:cubicBezTo>
                  <a:cubicBezTo>
                    <a:pt x="12" y="12"/>
                    <a:pt x="12" y="12"/>
                    <a:pt x="12" y="12"/>
                  </a:cubicBezTo>
                  <a:lnTo>
                    <a:pt x="12"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4" name="Freeform 80">
              <a:extLst>
                <a:ext uri="{FF2B5EF4-FFF2-40B4-BE49-F238E27FC236}">
                  <a16:creationId xmlns:a16="http://schemas.microsoft.com/office/drawing/2014/main" id="{2B99DD53-32EB-4B1A-A233-306F056439E0}"/>
                </a:ext>
              </a:extLst>
            </p:cNvPr>
            <p:cNvSpPr>
              <a:spLocks/>
            </p:cNvSpPr>
            <p:nvPr/>
          </p:nvSpPr>
          <p:spPr bwMode="auto">
            <a:xfrm>
              <a:off x="5757" y="440"/>
              <a:ext cx="124" cy="125"/>
            </a:xfrm>
            <a:custGeom>
              <a:avLst/>
              <a:gdLst>
                <a:gd name="T0" fmla="*/ 78 w 84"/>
                <a:gd name="T1" fmla="*/ 84 h 84"/>
                <a:gd name="T2" fmla="*/ 6 w 84"/>
                <a:gd name="T3" fmla="*/ 84 h 84"/>
                <a:gd name="T4" fmla="*/ 0 w 84"/>
                <a:gd name="T5" fmla="*/ 78 h 84"/>
                <a:gd name="T6" fmla="*/ 0 w 84"/>
                <a:gd name="T7" fmla="*/ 6 h 84"/>
                <a:gd name="T8" fmla="*/ 6 w 84"/>
                <a:gd name="T9" fmla="*/ 0 h 84"/>
                <a:gd name="T10" fmla="*/ 12 w 84"/>
                <a:gd name="T11" fmla="*/ 6 h 84"/>
                <a:gd name="T12" fmla="*/ 12 w 84"/>
                <a:gd name="T13" fmla="*/ 72 h 84"/>
                <a:gd name="T14" fmla="*/ 78 w 84"/>
                <a:gd name="T15" fmla="*/ 72 h 84"/>
                <a:gd name="T16" fmla="*/ 84 w 84"/>
                <a:gd name="T17" fmla="*/ 78 h 84"/>
                <a:gd name="T18" fmla="*/ 78 w 84"/>
                <a:gd name="T1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78" y="84"/>
                  </a:moveTo>
                  <a:cubicBezTo>
                    <a:pt x="6" y="84"/>
                    <a:pt x="6" y="84"/>
                    <a:pt x="6" y="84"/>
                  </a:cubicBezTo>
                  <a:cubicBezTo>
                    <a:pt x="3" y="84"/>
                    <a:pt x="0" y="82"/>
                    <a:pt x="0" y="78"/>
                  </a:cubicBezTo>
                  <a:cubicBezTo>
                    <a:pt x="0" y="6"/>
                    <a:pt x="0" y="6"/>
                    <a:pt x="0" y="6"/>
                  </a:cubicBezTo>
                  <a:cubicBezTo>
                    <a:pt x="0" y="3"/>
                    <a:pt x="3" y="0"/>
                    <a:pt x="6" y="0"/>
                  </a:cubicBezTo>
                  <a:cubicBezTo>
                    <a:pt x="10" y="0"/>
                    <a:pt x="12" y="3"/>
                    <a:pt x="12" y="6"/>
                  </a:cubicBezTo>
                  <a:cubicBezTo>
                    <a:pt x="12" y="72"/>
                    <a:pt x="12" y="72"/>
                    <a:pt x="12" y="72"/>
                  </a:cubicBezTo>
                  <a:cubicBezTo>
                    <a:pt x="78" y="72"/>
                    <a:pt x="78" y="72"/>
                    <a:pt x="78" y="72"/>
                  </a:cubicBezTo>
                  <a:cubicBezTo>
                    <a:pt x="82" y="72"/>
                    <a:pt x="84" y="75"/>
                    <a:pt x="84" y="78"/>
                  </a:cubicBezTo>
                  <a:cubicBezTo>
                    <a:pt x="84" y="82"/>
                    <a:pt x="82"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5" name="Freeform 81">
              <a:extLst>
                <a:ext uri="{FF2B5EF4-FFF2-40B4-BE49-F238E27FC236}">
                  <a16:creationId xmlns:a16="http://schemas.microsoft.com/office/drawing/2014/main" id="{22DFB6EE-EF84-49C9-93EE-97974DC51CB6}"/>
                </a:ext>
              </a:extLst>
            </p:cNvPr>
            <p:cNvSpPr>
              <a:spLocks/>
            </p:cNvSpPr>
            <p:nvPr/>
          </p:nvSpPr>
          <p:spPr bwMode="auto">
            <a:xfrm>
              <a:off x="5721" y="618"/>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6" name="Freeform 82">
              <a:extLst>
                <a:ext uri="{FF2B5EF4-FFF2-40B4-BE49-F238E27FC236}">
                  <a16:creationId xmlns:a16="http://schemas.microsoft.com/office/drawing/2014/main" id="{48AB0AED-133F-45AD-84AE-86993C54AA7E}"/>
                </a:ext>
              </a:extLst>
            </p:cNvPr>
            <p:cNvSpPr>
              <a:spLocks/>
            </p:cNvSpPr>
            <p:nvPr/>
          </p:nvSpPr>
          <p:spPr bwMode="auto">
            <a:xfrm>
              <a:off x="5721" y="68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7" name="Freeform 83">
              <a:extLst>
                <a:ext uri="{FF2B5EF4-FFF2-40B4-BE49-F238E27FC236}">
                  <a16:creationId xmlns:a16="http://schemas.microsoft.com/office/drawing/2014/main" id="{052C10A0-4190-4603-8F6E-1C55A89A99C2}"/>
                </a:ext>
              </a:extLst>
            </p:cNvPr>
            <p:cNvSpPr>
              <a:spLocks/>
            </p:cNvSpPr>
            <p:nvPr/>
          </p:nvSpPr>
          <p:spPr bwMode="auto">
            <a:xfrm>
              <a:off x="5721" y="760"/>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8" name="Freeform 84">
              <a:extLst>
                <a:ext uri="{FF2B5EF4-FFF2-40B4-BE49-F238E27FC236}">
                  <a16:creationId xmlns:a16="http://schemas.microsoft.com/office/drawing/2014/main" id="{989ED5D4-4637-431C-A0D0-406FBE13344C}"/>
                </a:ext>
              </a:extLst>
            </p:cNvPr>
            <p:cNvSpPr>
              <a:spLocks/>
            </p:cNvSpPr>
            <p:nvPr/>
          </p:nvSpPr>
          <p:spPr bwMode="auto">
            <a:xfrm>
              <a:off x="5614" y="582"/>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99" name="Freeform 85">
              <a:extLst>
                <a:ext uri="{FF2B5EF4-FFF2-40B4-BE49-F238E27FC236}">
                  <a16:creationId xmlns:a16="http://schemas.microsoft.com/office/drawing/2014/main" id="{55E9985E-44D6-43E8-952B-D6A0E81FF2B5}"/>
                </a:ext>
              </a:extLst>
            </p:cNvPr>
            <p:cNvSpPr>
              <a:spLocks/>
            </p:cNvSpPr>
            <p:nvPr/>
          </p:nvSpPr>
          <p:spPr bwMode="auto">
            <a:xfrm>
              <a:off x="5614" y="653"/>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0" name="Freeform 86">
              <a:extLst>
                <a:ext uri="{FF2B5EF4-FFF2-40B4-BE49-F238E27FC236}">
                  <a16:creationId xmlns:a16="http://schemas.microsoft.com/office/drawing/2014/main" id="{6C653812-89C0-43C9-846C-9F2E0F6E66C3}"/>
                </a:ext>
              </a:extLst>
            </p:cNvPr>
            <p:cNvSpPr>
              <a:spLocks/>
            </p:cNvSpPr>
            <p:nvPr/>
          </p:nvSpPr>
          <p:spPr bwMode="auto">
            <a:xfrm>
              <a:off x="5614" y="724"/>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cxnSp>
        <p:nvCxnSpPr>
          <p:cNvPr id="101" name="Straight Connector 100">
            <a:extLst>
              <a:ext uri="{FF2B5EF4-FFF2-40B4-BE49-F238E27FC236}">
                <a16:creationId xmlns:a16="http://schemas.microsoft.com/office/drawing/2014/main" id="{E31CE2EC-D08F-4B60-8A5A-1A91F147E85C}"/>
              </a:ext>
            </a:extLst>
          </p:cNvPr>
          <p:cNvCxnSpPr>
            <a:cxnSpLocks/>
          </p:cNvCxnSpPr>
          <p:nvPr/>
        </p:nvCxnSpPr>
        <p:spPr>
          <a:xfrm>
            <a:off x="5692407" y="1407799"/>
            <a:ext cx="0" cy="4968000"/>
          </a:xfrm>
          <a:prstGeom prst="line">
            <a:avLst/>
          </a:prstGeom>
          <a:noFill/>
          <a:ln w="9525" cap="flat" cmpd="sng" algn="ctr">
            <a:solidFill>
              <a:srgbClr val="FF0000"/>
            </a:solidFill>
            <a:prstDash val="dash"/>
          </a:ln>
          <a:effectLst/>
        </p:spPr>
      </p:cxnSp>
      <p:cxnSp>
        <p:nvCxnSpPr>
          <p:cNvPr id="102" name="Straight Connector 101">
            <a:extLst>
              <a:ext uri="{FF2B5EF4-FFF2-40B4-BE49-F238E27FC236}">
                <a16:creationId xmlns:a16="http://schemas.microsoft.com/office/drawing/2014/main" id="{85C31D37-FDFF-4B21-B78D-5316ABFF8872}"/>
              </a:ext>
            </a:extLst>
          </p:cNvPr>
          <p:cNvCxnSpPr>
            <a:cxnSpLocks/>
          </p:cNvCxnSpPr>
          <p:nvPr/>
        </p:nvCxnSpPr>
        <p:spPr>
          <a:xfrm>
            <a:off x="9177480" y="1484000"/>
            <a:ext cx="0" cy="4968000"/>
          </a:xfrm>
          <a:prstGeom prst="line">
            <a:avLst/>
          </a:prstGeom>
          <a:noFill/>
          <a:ln w="9525" cap="flat" cmpd="sng" algn="ctr">
            <a:solidFill>
              <a:srgbClr val="FF0000"/>
            </a:solidFill>
            <a:prstDash val="dash"/>
          </a:ln>
          <a:effectLst/>
        </p:spPr>
      </p:cxnSp>
      <p:cxnSp>
        <p:nvCxnSpPr>
          <p:cNvPr id="103" name="Straight Connector 102">
            <a:extLst>
              <a:ext uri="{FF2B5EF4-FFF2-40B4-BE49-F238E27FC236}">
                <a16:creationId xmlns:a16="http://schemas.microsoft.com/office/drawing/2014/main" id="{4ADEBFBB-F576-4B81-ACB5-F280FA9A386F}"/>
              </a:ext>
            </a:extLst>
          </p:cNvPr>
          <p:cNvCxnSpPr>
            <a:cxnSpLocks/>
          </p:cNvCxnSpPr>
          <p:nvPr/>
        </p:nvCxnSpPr>
        <p:spPr>
          <a:xfrm>
            <a:off x="2910500" y="1484000"/>
            <a:ext cx="0" cy="4968000"/>
          </a:xfrm>
          <a:prstGeom prst="line">
            <a:avLst/>
          </a:prstGeom>
          <a:noFill/>
          <a:ln w="9525" cap="flat" cmpd="sng" algn="ctr">
            <a:solidFill>
              <a:srgbClr val="FF0000"/>
            </a:solidFill>
            <a:prstDash val="dash"/>
          </a:ln>
          <a:effectLst/>
        </p:spPr>
      </p:cxnSp>
      <p:cxnSp>
        <p:nvCxnSpPr>
          <p:cNvPr id="104" name="Straight Connector 103">
            <a:extLst>
              <a:ext uri="{FF2B5EF4-FFF2-40B4-BE49-F238E27FC236}">
                <a16:creationId xmlns:a16="http://schemas.microsoft.com/office/drawing/2014/main" id="{52B6651D-0D16-44D8-8987-0CB539CF91A0}"/>
              </a:ext>
            </a:extLst>
          </p:cNvPr>
          <p:cNvCxnSpPr>
            <a:cxnSpLocks/>
          </p:cNvCxnSpPr>
          <p:nvPr/>
        </p:nvCxnSpPr>
        <p:spPr>
          <a:xfrm rot="5400000">
            <a:off x="6090804" y="-1780767"/>
            <a:ext cx="0" cy="11304000"/>
          </a:xfrm>
          <a:prstGeom prst="line">
            <a:avLst/>
          </a:prstGeom>
          <a:noFill/>
          <a:ln w="9525" cap="flat" cmpd="sng" algn="ctr">
            <a:solidFill>
              <a:srgbClr val="FF0000"/>
            </a:solidFill>
            <a:prstDash val="dash"/>
          </a:ln>
          <a:effectLst/>
        </p:spPr>
      </p:cxnSp>
      <p:sp>
        <p:nvSpPr>
          <p:cNvPr id="56" name="Rectangle 55">
            <a:extLst>
              <a:ext uri="{FF2B5EF4-FFF2-40B4-BE49-F238E27FC236}">
                <a16:creationId xmlns:a16="http://schemas.microsoft.com/office/drawing/2014/main" id="{7AB01315-A5D2-414F-BBF7-79633BB529FC}"/>
              </a:ext>
            </a:extLst>
          </p:cNvPr>
          <p:cNvSpPr/>
          <p:nvPr/>
        </p:nvSpPr>
        <p:spPr>
          <a:xfrm>
            <a:off x="395186" y="3941910"/>
            <a:ext cx="2408476" cy="792000"/>
          </a:xfrm>
          <a:prstGeom prst="rect">
            <a:avLst/>
          </a:prstGeom>
          <a:solidFill>
            <a:srgbClr val="FFFFFF">
              <a:lumMod val="95000"/>
            </a:srgbClr>
          </a:solidFill>
        </p:spPr>
        <p:txBody>
          <a:bodyPr wrap="square" lIns="792000" tIns="72000" rIns="72000" bIns="72000" anchor="ctr" anchorCtr="0">
            <a:noAutofit/>
          </a:bodyPr>
          <a:lstStyle/>
          <a:p>
            <a:pPr lvl="0">
              <a:lnSpc>
                <a:spcPct val="90000"/>
              </a:lnSpc>
              <a:defRPr/>
            </a:pPr>
            <a:r>
              <a:rPr lang="nl-NL" sz="1600" b="1" kern="0" dirty="0">
                <a:solidFill>
                  <a:srgbClr val="5A5A5A"/>
                </a:solidFill>
              </a:rPr>
              <a:t>Verwijs-administratie</a:t>
            </a:r>
            <a:endParaRPr kumimoji="0" lang="en-US" sz="1600" b="1" i="0" u="none" strike="noStrike" kern="0" cap="none" spc="0" normalizeH="0" baseline="0" noProof="0" dirty="0">
              <a:ln>
                <a:noFill/>
              </a:ln>
              <a:solidFill>
                <a:srgbClr val="5A5A5A"/>
              </a:solidFill>
              <a:effectLst/>
              <a:uLnTx/>
              <a:uFillTx/>
            </a:endParaRPr>
          </a:p>
        </p:txBody>
      </p:sp>
      <p:sp>
        <p:nvSpPr>
          <p:cNvPr id="57" name="Rectangle 56">
            <a:extLst>
              <a:ext uri="{FF2B5EF4-FFF2-40B4-BE49-F238E27FC236}">
                <a16:creationId xmlns:a16="http://schemas.microsoft.com/office/drawing/2014/main" id="{AF8E89DA-8B6A-41D6-89AF-FB8AC7615CBF}"/>
              </a:ext>
            </a:extLst>
          </p:cNvPr>
          <p:cNvSpPr/>
          <p:nvPr/>
        </p:nvSpPr>
        <p:spPr>
          <a:xfrm>
            <a:off x="445355" y="4819162"/>
            <a:ext cx="2260563" cy="1800557"/>
          </a:xfrm>
          <a:prstGeom prst="rect">
            <a:avLst/>
          </a:prstGeom>
        </p:spPr>
        <p:txBody>
          <a:bodyPr wrap="square" lIns="0" tIns="0" rIns="0" bIns="0">
            <a:noAutofit/>
          </a:bodyPr>
          <a:lstStyle/>
          <a:p>
            <a:r>
              <a:rPr lang="nl-NL" sz="1200" dirty="0"/>
              <a:t>In de verwijsadministratie vindt de administratie en registratie van instrumenten en vacatures/ arbeidsplaatsen plaats. Informatie kan gemakkelijk vastgelegd worden in de flexibel in te richten </a:t>
            </a:r>
            <a:r>
              <a:rPr lang="nl-NL" sz="1200" dirty="0" smtClean="0"/>
              <a:t>gegevensvelden</a:t>
            </a:r>
            <a:r>
              <a:rPr lang="nl-NL" sz="1200" dirty="0"/>
              <a:t>. </a:t>
            </a:r>
          </a:p>
          <a:p>
            <a:endParaRPr lang="en-US" sz="1200" dirty="0">
              <a:solidFill>
                <a:srgbClr val="000000"/>
              </a:solidFill>
            </a:endParaRPr>
          </a:p>
        </p:txBody>
      </p:sp>
      <p:grpSp>
        <p:nvGrpSpPr>
          <p:cNvPr id="51" name="Group 50">
            <a:extLst>
              <a:ext uri="{FF2B5EF4-FFF2-40B4-BE49-F238E27FC236}">
                <a16:creationId xmlns:a16="http://schemas.microsoft.com/office/drawing/2014/main" id="{B528ACC1-5697-433A-84CE-6B9F4612C6F6}"/>
              </a:ext>
            </a:extLst>
          </p:cNvPr>
          <p:cNvGrpSpPr/>
          <p:nvPr/>
        </p:nvGrpSpPr>
        <p:grpSpPr>
          <a:xfrm>
            <a:off x="582348" y="4103048"/>
            <a:ext cx="541779" cy="415269"/>
            <a:chOff x="9164638" y="4545013"/>
            <a:chExt cx="635000" cy="542925"/>
          </a:xfrm>
          <a:solidFill>
            <a:srgbClr val="FF0000"/>
          </a:solidFill>
        </p:grpSpPr>
        <p:sp>
          <p:nvSpPr>
            <p:cNvPr id="52" name="Freeform 9">
              <a:extLst>
                <a:ext uri="{FF2B5EF4-FFF2-40B4-BE49-F238E27FC236}">
                  <a16:creationId xmlns:a16="http://schemas.microsoft.com/office/drawing/2014/main" id="{F309B8E9-3F26-44F7-9404-57F19259EB6C}"/>
                </a:ext>
              </a:extLst>
            </p:cNvPr>
            <p:cNvSpPr>
              <a:spLocks noEditPoints="1"/>
            </p:cNvSpPr>
            <p:nvPr/>
          </p:nvSpPr>
          <p:spPr bwMode="auto">
            <a:xfrm>
              <a:off x="9164638" y="4545013"/>
              <a:ext cx="635000" cy="542925"/>
            </a:xfrm>
            <a:custGeom>
              <a:avLst/>
              <a:gdLst>
                <a:gd name="T0" fmla="*/ 88 w 96"/>
                <a:gd name="T1" fmla="*/ 0 h 84"/>
                <a:gd name="T2" fmla="*/ 8 w 96"/>
                <a:gd name="T3" fmla="*/ 0 h 84"/>
                <a:gd name="T4" fmla="*/ 0 w 96"/>
                <a:gd name="T5" fmla="*/ 8 h 84"/>
                <a:gd name="T6" fmla="*/ 0 w 96"/>
                <a:gd name="T7" fmla="*/ 68 h 84"/>
                <a:gd name="T8" fmla="*/ 8 w 96"/>
                <a:gd name="T9" fmla="*/ 76 h 84"/>
                <a:gd name="T10" fmla="*/ 46 w 96"/>
                <a:gd name="T11" fmla="*/ 76 h 84"/>
                <a:gd name="T12" fmla="*/ 46 w 96"/>
                <a:gd name="T13" fmla="*/ 80 h 84"/>
                <a:gd name="T14" fmla="*/ 20 w 96"/>
                <a:gd name="T15" fmla="*/ 80 h 84"/>
                <a:gd name="T16" fmla="*/ 18 w 96"/>
                <a:gd name="T17" fmla="*/ 82 h 84"/>
                <a:gd name="T18" fmla="*/ 20 w 96"/>
                <a:gd name="T19" fmla="*/ 84 h 84"/>
                <a:gd name="T20" fmla="*/ 76 w 96"/>
                <a:gd name="T21" fmla="*/ 84 h 84"/>
                <a:gd name="T22" fmla="*/ 78 w 96"/>
                <a:gd name="T23" fmla="*/ 82 h 84"/>
                <a:gd name="T24" fmla="*/ 76 w 96"/>
                <a:gd name="T25" fmla="*/ 80 h 84"/>
                <a:gd name="T26" fmla="*/ 50 w 96"/>
                <a:gd name="T27" fmla="*/ 80 h 84"/>
                <a:gd name="T28" fmla="*/ 50 w 96"/>
                <a:gd name="T29" fmla="*/ 76 h 84"/>
                <a:gd name="T30" fmla="*/ 88 w 96"/>
                <a:gd name="T31" fmla="*/ 76 h 84"/>
                <a:gd name="T32" fmla="*/ 96 w 96"/>
                <a:gd name="T33" fmla="*/ 68 h 84"/>
                <a:gd name="T34" fmla="*/ 96 w 96"/>
                <a:gd name="T35" fmla="*/ 8 h 84"/>
                <a:gd name="T36" fmla="*/ 88 w 96"/>
                <a:gd name="T37" fmla="*/ 0 h 84"/>
                <a:gd name="T38" fmla="*/ 8 w 96"/>
                <a:gd name="T39" fmla="*/ 4 h 84"/>
                <a:gd name="T40" fmla="*/ 88 w 96"/>
                <a:gd name="T41" fmla="*/ 4 h 84"/>
                <a:gd name="T42" fmla="*/ 92 w 96"/>
                <a:gd name="T43" fmla="*/ 8 h 84"/>
                <a:gd name="T44" fmla="*/ 92 w 96"/>
                <a:gd name="T45" fmla="*/ 56 h 84"/>
                <a:gd name="T46" fmla="*/ 4 w 96"/>
                <a:gd name="T47" fmla="*/ 56 h 84"/>
                <a:gd name="T48" fmla="*/ 4 w 96"/>
                <a:gd name="T49" fmla="*/ 8 h 84"/>
                <a:gd name="T50" fmla="*/ 8 w 96"/>
                <a:gd name="T51" fmla="*/ 4 h 84"/>
                <a:gd name="T52" fmla="*/ 88 w 96"/>
                <a:gd name="T53" fmla="*/ 72 h 84"/>
                <a:gd name="T54" fmla="*/ 8 w 96"/>
                <a:gd name="T55" fmla="*/ 72 h 84"/>
                <a:gd name="T56" fmla="*/ 4 w 96"/>
                <a:gd name="T57" fmla="*/ 68 h 84"/>
                <a:gd name="T58" fmla="*/ 4 w 96"/>
                <a:gd name="T59" fmla="*/ 60 h 84"/>
                <a:gd name="T60" fmla="*/ 92 w 96"/>
                <a:gd name="T61" fmla="*/ 60 h 84"/>
                <a:gd name="T62" fmla="*/ 92 w 96"/>
                <a:gd name="T63" fmla="*/ 68 h 84"/>
                <a:gd name="T64" fmla="*/ 88 w 96"/>
                <a:gd name="T65" fmla="*/ 7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84">
                  <a:moveTo>
                    <a:pt x="88" y="0"/>
                  </a:moveTo>
                  <a:cubicBezTo>
                    <a:pt x="8" y="0"/>
                    <a:pt x="8" y="0"/>
                    <a:pt x="8" y="0"/>
                  </a:cubicBezTo>
                  <a:cubicBezTo>
                    <a:pt x="4" y="0"/>
                    <a:pt x="0" y="4"/>
                    <a:pt x="0" y="8"/>
                  </a:cubicBezTo>
                  <a:cubicBezTo>
                    <a:pt x="0" y="68"/>
                    <a:pt x="0" y="68"/>
                    <a:pt x="0" y="68"/>
                  </a:cubicBezTo>
                  <a:cubicBezTo>
                    <a:pt x="0" y="72"/>
                    <a:pt x="4" y="76"/>
                    <a:pt x="8" y="76"/>
                  </a:cubicBezTo>
                  <a:cubicBezTo>
                    <a:pt x="46" y="76"/>
                    <a:pt x="46" y="76"/>
                    <a:pt x="46" y="76"/>
                  </a:cubicBezTo>
                  <a:cubicBezTo>
                    <a:pt x="46" y="80"/>
                    <a:pt x="46" y="80"/>
                    <a:pt x="46" y="80"/>
                  </a:cubicBezTo>
                  <a:cubicBezTo>
                    <a:pt x="20" y="80"/>
                    <a:pt x="20" y="80"/>
                    <a:pt x="20" y="80"/>
                  </a:cubicBezTo>
                  <a:cubicBezTo>
                    <a:pt x="19" y="80"/>
                    <a:pt x="18" y="81"/>
                    <a:pt x="18" y="82"/>
                  </a:cubicBezTo>
                  <a:cubicBezTo>
                    <a:pt x="18" y="83"/>
                    <a:pt x="19" y="84"/>
                    <a:pt x="20" y="84"/>
                  </a:cubicBezTo>
                  <a:cubicBezTo>
                    <a:pt x="76" y="84"/>
                    <a:pt x="76" y="84"/>
                    <a:pt x="76" y="84"/>
                  </a:cubicBezTo>
                  <a:cubicBezTo>
                    <a:pt x="77" y="84"/>
                    <a:pt x="78" y="83"/>
                    <a:pt x="78" y="82"/>
                  </a:cubicBezTo>
                  <a:cubicBezTo>
                    <a:pt x="78" y="81"/>
                    <a:pt x="77" y="80"/>
                    <a:pt x="76" y="80"/>
                  </a:cubicBezTo>
                  <a:cubicBezTo>
                    <a:pt x="50" y="80"/>
                    <a:pt x="50" y="80"/>
                    <a:pt x="50" y="80"/>
                  </a:cubicBezTo>
                  <a:cubicBezTo>
                    <a:pt x="50" y="76"/>
                    <a:pt x="50" y="76"/>
                    <a:pt x="50" y="76"/>
                  </a:cubicBezTo>
                  <a:cubicBezTo>
                    <a:pt x="88" y="76"/>
                    <a:pt x="88" y="76"/>
                    <a:pt x="88" y="76"/>
                  </a:cubicBezTo>
                  <a:cubicBezTo>
                    <a:pt x="92" y="76"/>
                    <a:pt x="96" y="72"/>
                    <a:pt x="96" y="68"/>
                  </a:cubicBezTo>
                  <a:cubicBezTo>
                    <a:pt x="96" y="8"/>
                    <a:pt x="96" y="8"/>
                    <a:pt x="96" y="8"/>
                  </a:cubicBezTo>
                  <a:cubicBezTo>
                    <a:pt x="96" y="4"/>
                    <a:pt x="92" y="0"/>
                    <a:pt x="88" y="0"/>
                  </a:cubicBezTo>
                  <a:close/>
                  <a:moveTo>
                    <a:pt x="8" y="4"/>
                  </a:moveTo>
                  <a:cubicBezTo>
                    <a:pt x="88" y="4"/>
                    <a:pt x="88" y="4"/>
                    <a:pt x="88" y="4"/>
                  </a:cubicBezTo>
                  <a:cubicBezTo>
                    <a:pt x="90" y="4"/>
                    <a:pt x="92" y="6"/>
                    <a:pt x="92" y="8"/>
                  </a:cubicBezTo>
                  <a:cubicBezTo>
                    <a:pt x="92" y="56"/>
                    <a:pt x="92" y="56"/>
                    <a:pt x="92" y="56"/>
                  </a:cubicBezTo>
                  <a:cubicBezTo>
                    <a:pt x="4" y="56"/>
                    <a:pt x="4" y="56"/>
                    <a:pt x="4" y="56"/>
                  </a:cubicBezTo>
                  <a:cubicBezTo>
                    <a:pt x="4" y="8"/>
                    <a:pt x="4" y="8"/>
                    <a:pt x="4" y="8"/>
                  </a:cubicBezTo>
                  <a:cubicBezTo>
                    <a:pt x="4" y="6"/>
                    <a:pt x="6" y="4"/>
                    <a:pt x="8" y="4"/>
                  </a:cubicBezTo>
                  <a:close/>
                  <a:moveTo>
                    <a:pt x="88" y="72"/>
                  </a:moveTo>
                  <a:cubicBezTo>
                    <a:pt x="8" y="72"/>
                    <a:pt x="8" y="72"/>
                    <a:pt x="8" y="72"/>
                  </a:cubicBezTo>
                  <a:cubicBezTo>
                    <a:pt x="6" y="72"/>
                    <a:pt x="4" y="70"/>
                    <a:pt x="4" y="68"/>
                  </a:cubicBezTo>
                  <a:cubicBezTo>
                    <a:pt x="4" y="60"/>
                    <a:pt x="4" y="60"/>
                    <a:pt x="4" y="60"/>
                  </a:cubicBezTo>
                  <a:cubicBezTo>
                    <a:pt x="92" y="60"/>
                    <a:pt x="92" y="60"/>
                    <a:pt x="92" y="60"/>
                  </a:cubicBezTo>
                  <a:cubicBezTo>
                    <a:pt x="92" y="68"/>
                    <a:pt x="92" y="68"/>
                    <a:pt x="92" y="68"/>
                  </a:cubicBezTo>
                  <a:cubicBezTo>
                    <a:pt x="92" y="70"/>
                    <a:pt x="90"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0">
              <a:extLst>
                <a:ext uri="{FF2B5EF4-FFF2-40B4-BE49-F238E27FC236}">
                  <a16:creationId xmlns:a16="http://schemas.microsoft.com/office/drawing/2014/main" id="{53CAA1CE-9909-4EFA-AB03-6E3B68D6F0A9}"/>
                </a:ext>
              </a:extLst>
            </p:cNvPr>
            <p:cNvSpPr>
              <a:spLocks noEditPoints="1"/>
            </p:cNvSpPr>
            <p:nvPr/>
          </p:nvSpPr>
          <p:spPr bwMode="auto">
            <a:xfrm>
              <a:off x="9455151" y="4945063"/>
              <a:ext cx="53975" cy="52388"/>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1">
              <a:extLst>
                <a:ext uri="{FF2B5EF4-FFF2-40B4-BE49-F238E27FC236}">
                  <a16:creationId xmlns:a16="http://schemas.microsoft.com/office/drawing/2014/main" id="{BE455CFE-2C8E-4022-9BBC-8CB216485F04}"/>
                </a:ext>
              </a:extLst>
            </p:cNvPr>
            <p:cNvSpPr>
              <a:spLocks noEditPoints="1"/>
            </p:cNvSpPr>
            <p:nvPr/>
          </p:nvSpPr>
          <p:spPr bwMode="auto">
            <a:xfrm>
              <a:off x="9323388" y="4648201"/>
              <a:ext cx="317500" cy="206375"/>
            </a:xfrm>
            <a:custGeom>
              <a:avLst/>
              <a:gdLst>
                <a:gd name="T0" fmla="*/ 8 w 48"/>
                <a:gd name="T1" fmla="*/ 32 h 32"/>
                <a:gd name="T2" fmla="*/ 40 w 48"/>
                <a:gd name="T3" fmla="*/ 32 h 32"/>
                <a:gd name="T4" fmla="*/ 48 w 48"/>
                <a:gd name="T5" fmla="*/ 24 h 32"/>
                <a:gd name="T6" fmla="*/ 48 w 48"/>
                <a:gd name="T7" fmla="*/ 8 h 32"/>
                <a:gd name="T8" fmla="*/ 40 w 48"/>
                <a:gd name="T9" fmla="*/ 0 h 32"/>
                <a:gd name="T10" fmla="*/ 8 w 48"/>
                <a:gd name="T11" fmla="*/ 0 h 32"/>
                <a:gd name="T12" fmla="*/ 0 w 48"/>
                <a:gd name="T13" fmla="*/ 8 h 32"/>
                <a:gd name="T14" fmla="*/ 0 w 48"/>
                <a:gd name="T15" fmla="*/ 24 h 32"/>
                <a:gd name="T16" fmla="*/ 8 w 48"/>
                <a:gd name="T17" fmla="*/ 32 h 32"/>
                <a:gd name="T18" fmla="*/ 4 w 48"/>
                <a:gd name="T19" fmla="*/ 8 h 32"/>
                <a:gd name="T20" fmla="*/ 8 w 48"/>
                <a:gd name="T21" fmla="*/ 4 h 32"/>
                <a:gd name="T22" fmla="*/ 40 w 48"/>
                <a:gd name="T23" fmla="*/ 4 h 32"/>
                <a:gd name="T24" fmla="*/ 44 w 48"/>
                <a:gd name="T25" fmla="*/ 8 h 32"/>
                <a:gd name="T26" fmla="*/ 44 w 48"/>
                <a:gd name="T27" fmla="*/ 24 h 32"/>
                <a:gd name="T28" fmla="*/ 40 w 48"/>
                <a:gd name="T29" fmla="*/ 28 h 32"/>
                <a:gd name="T30" fmla="*/ 8 w 48"/>
                <a:gd name="T31" fmla="*/ 28 h 32"/>
                <a:gd name="T32" fmla="*/ 4 w 48"/>
                <a:gd name="T33" fmla="*/ 24 h 32"/>
                <a:gd name="T34" fmla="*/ 4 w 48"/>
                <a:gd name="T35"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32">
                  <a:moveTo>
                    <a:pt x="8" y="32"/>
                  </a:moveTo>
                  <a:cubicBezTo>
                    <a:pt x="40" y="32"/>
                    <a:pt x="40" y="32"/>
                    <a:pt x="40" y="32"/>
                  </a:cubicBezTo>
                  <a:cubicBezTo>
                    <a:pt x="44" y="32"/>
                    <a:pt x="48" y="28"/>
                    <a:pt x="48" y="24"/>
                  </a:cubicBezTo>
                  <a:cubicBezTo>
                    <a:pt x="48" y="8"/>
                    <a:pt x="48" y="8"/>
                    <a:pt x="48" y="8"/>
                  </a:cubicBezTo>
                  <a:cubicBezTo>
                    <a:pt x="48" y="4"/>
                    <a:pt x="44" y="0"/>
                    <a:pt x="40" y="0"/>
                  </a:cubicBezTo>
                  <a:cubicBezTo>
                    <a:pt x="8" y="0"/>
                    <a:pt x="8" y="0"/>
                    <a:pt x="8" y="0"/>
                  </a:cubicBezTo>
                  <a:cubicBezTo>
                    <a:pt x="4" y="0"/>
                    <a:pt x="0" y="4"/>
                    <a:pt x="0" y="8"/>
                  </a:cubicBezTo>
                  <a:cubicBezTo>
                    <a:pt x="0" y="24"/>
                    <a:pt x="0" y="24"/>
                    <a:pt x="0" y="24"/>
                  </a:cubicBezTo>
                  <a:cubicBezTo>
                    <a:pt x="0" y="28"/>
                    <a:pt x="4" y="32"/>
                    <a:pt x="8" y="32"/>
                  </a:cubicBezTo>
                  <a:close/>
                  <a:moveTo>
                    <a:pt x="4" y="8"/>
                  </a:moveTo>
                  <a:cubicBezTo>
                    <a:pt x="4" y="6"/>
                    <a:pt x="6" y="4"/>
                    <a:pt x="8" y="4"/>
                  </a:cubicBezTo>
                  <a:cubicBezTo>
                    <a:pt x="40" y="4"/>
                    <a:pt x="40" y="4"/>
                    <a:pt x="40" y="4"/>
                  </a:cubicBezTo>
                  <a:cubicBezTo>
                    <a:pt x="42" y="4"/>
                    <a:pt x="44" y="6"/>
                    <a:pt x="44" y="8"/>
                  </a:cubicBezTo>
                  <a:cubicBezTo>
                    <a:pt x="44" y="24"/>
                    <a:pt x="44" y="24"/>
                    <a:pt x="44" y="24"/>
                  </a:cubicBezTo>
                  <a:cubicBezTo>
                    <a:pt x="44" y="26"/>
                    <a:pt x="42" y="28"/>
                    <a:pt x="40" y="28"/>
                  </a:cubicBezTo>
                  <a:cubicBezTo>
                    <a:pt x="8" y="28"/>
                    <a:pt x="8" y="28"/>
                    <a:pt x="8" y="28"/>
                  </a:cubicBezTo>
                  <a:cubicBezTo>
                    <a:pt x="6" y="28"/>
                    <a:pt x="4" y="26"/>
                    <a:pt x="4" y="2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12">
              <a:extLst>
                <a:ext uri="{FF2B5EF4-FFF2-40B4-BE49-F238E27FC236}">
                  <a16:creationId xmlns:a16="http://schemas.microsoft.com/office/drawing/2014/main" id="{71BDC9D8-5BE6-4B6F-8C6C-DC4BB3FB945A}"/>
                </a:ext>
              </a:extLst>
            </p:cNvPr>
            <p:cNvSpPr>
              <a:spLocks/>
            </p:cNvSpPr>
            <p:nvPr/>
          </p:nvSpPr>
          <p:spPr bwMode="auto">
            <a:xfrm>
              <a:off x="9390063" y="4700588"/>
              <a:ext cx="184150" cy="103188"/>
            </a:xfrm>
            <a:custGeom>
              <a:avLst/>
              <a:gdLst>
                <a:gd name="T0" fmla="*/ 1 w 28"/>
                <a:gd name="T1" fmla="*/ 15 h 16"/>
                <a:gd name="T2" fmla="*/ 2 w 28"/>
                <a:gd name="T3" fmla="*/ 16 h 16"/>
                <a:gd name="T4" fmla="*/ 3 w 28"/>
                <a:gd name="T5" fmla="*/ 15 h 16"/>
                <a:gd name="T6" fmla="*/ 9 w 28"/>
                <a:gd name="T7" fmla="*/ 10 h 16"/>
                <a:gd name="T8" fmla="*/ 13 w 28"/>
                <a:gd name="T9" fmla="*/ 14 h 16"/>
                <a:gd name="T10" fmla="*/ 14 w 28"/>
                <a:gd name="T11" fmla="*/ 14 h 16"/>
                <a:gd name="T12" fmla="*/ 15 w 28"/>
                <a:gd name="T13" fmla="*/ 14 h 16"/>
                <a:gd name="T14" fmla="*/ 19 w 28"/>
                <a:gd name="T15" fmla="*/ 10 h 16"/>
                <a:gd name="T16" fmla="*/ 25 w 28"/>
                <a:gd name="T17" fmla="*/ 15 h 16"/>
                <a:gd name="T18" fmla="*/ 26 w 28"/>
                <a:gd name="T19" fmla="*/ 16 h 16"/>
                <a:gd name="T20" fmla="*/ 27 w 28"/>
                <a:gd name="T21" fmla="*/ 15 h 16"/>
                <a:gd name="T22" fmla="*/ 27 w 28"/>
                <a:gd name="T23" fmla="*/ 13 h 16"/>
                <a:gd name="T24" fmla="*/ 22 w 28"/>
                <a:gd name="T25" fmla="*/ 8 h 16"/>
                <a:gd name="T26" fmla="*/ 27 w 28"/>
                <a:gd name="T27" fmla="*/ 4 h 16"/>
                <a:gd name="T28" fmla="*/ 28 w 28"/>
                <a:gd name="T29" fmla="*/ 1 h 16"/>
                <a:gd name="T30" fmla="*/ 25 w 28"/>
                <a:gd name="T31" fmla="*/ 0 h 16"/>
                <a:gd name="T32" fmla="*/ 14 w 28"/>
                <a:gd name="T33" fmla="*/ 9 h 16"/>
                <a:gd name="T34" fmla="*/ 3 w 28"/>
                <a:gd name="T35" fmla="*/ 0 h 16"/>
                <a:gd name="T36" fmla="*/ 0 w 28"/>
                <a:gd name="T37" fmla="*/ 1 h 16"/>
                <a:gd name="T38" fmla="*/ 1 w 28"/>
                <a:gd name="T39" fmla="*/ 4 h 16"/>
                <a:gd name="T40" fmla="*/ 6 w 28"/>
                <a:gd name="T41" fmla="*/ 8 h 16"/>
                <a:gd name="T42" fmla="*/ 1 w 28"/>
                <a:gd name="T43" fmla="*/ 13 h 16"/>
                <a:gd name="T44" fmla="*/ 1 w 28"/>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16">
                  <a:moveTo>
                    <a:pt x="1" y="15"/>
                  </a:moveTo>
                  <a:cubicBezTo>
                    <a:pt x="1" y="16"/>
                    <a:pt x="1" y="16"/>
                    <a:pt x="2" y="16"/>
                  </a:cubicBezTo>
                  <a:cubicBezTo>
                    <a:pt x="3" y="16"/>
                    <a:pt x="3" y="16"/>
                    <a:pt x="3" y="15"/>
                  </a:cubicBezTo>
                  <a:cubicBezTo>
                    <a:pt x="9" y="10"/>
                    <a:pt x="9" y="10"/>
                    <a:pt x="9" y="10"/>
                  </a:cubicBezTo>
                  <a:cubicBezTo>
                    <a:pt x="13" y="14"/>
                    <a:pt x="13" y="14"/>
                    <a:pt x="13" y="14"/>
                  </a:cubicBezTo>
                  <a:cubicBezTo>
                    <a:pt x="13" y="14"/>
                    <a:pt x="14" y="14"/>
                    <a:pt x="14" y="14"/>
                  </a:cubicBezTo>
                  <a:cubicBezTo>
                    <a:pt x="14" y="14"/>
                    <a:pt x="15" y="14"/>
                    <a:pt x="15" y="14"/>
                  </a:cubicBezTo>
                  <a:cubicBezTo>
                    <a:pt x="19" y="10"/>
                    <a:pt x="19" y="10"/>
                    <a:pt x="19" y="10"/>
                  </a:cubicBezTo>
                  <a:cubicBezTo>
                    <a:pt x="25" y="15"/>
                    <a:pt x="25" y="15"/>
                    <a:pt x="25" y="15"/>
                  </a:cubicBezTo>
                  <a:cubicBezTo>
                    <a:pt x="25" y="16"/>
                    <a:pt x="25" y="16"/>
                    <a:pt x="26" y="16"/>
                  </a:cubicBezTo>
                  <a:cubicBezTo>
                    <a:pt x="27" y="16"/>
                    <a:pt x="27" y="16"/>
                    <a:pt x="27" y="15"/>
                  </a:cubicBezTo>
                  <a:cubicBezTo>
                    <a:pt x="28" y="15"/>
                    <a:pt x="28" y="13"/>
                    <a:pt x="27" y="13"/>
                  </a:cubicBezTo>
                  <a:cubicBezTo>
                    <a:pt x="22" y="8"/>
                    <a:pt x="22" y="8"/>
                    <a:pt x="22" y="8"/>
                  </a:cubicBezTo>
                  <a:cubicBezTo>
                    <a:pt x="27" y="4"/>
                    <a:pt x="27" y="4"/>
                    <a:pt x="27" y="4"/>
                  </a:cubicBezTo>
                  <a:cubicBezTo>
                    <a:pt x="28" y="3"/>
                    <a:pt x="28" y="2"/>
                    <a:pt x="28" y="1"/>
                  </a:cubicBezTo>
                  <a:cubicBezTo>
                    <a:pt x="27" y="0"/>
                    <a:pt x="26" y="0"/>
                    <a:pt x="25" y="0"/>
                  </a:cubicBezTo>
                  <a:cubicBezTo>
                    <a:pt x="14" y="9"/>
                    <a:pt x="14" y="9"/>
                    <a:pt x="14" y="9"/>
                  </a:cubicBezTo>
                  <a:cubicBezTo>
                    <a:pt x="3" y="0"/>
                    <a:pt x="3" y="0"/>
                    <a:pt x="3" y="0"/>
                  </a:cubicBezTo>
                  <a:cubicBezTo>
                    <a:pt x="2" y="0"/>
                    <a:pt x="1" y="0"/>
                    <a:pt x="0" y="1"/>
                  </a:cubicBezTo>
                  <a:cubicBezTo>
                    <a:pt x="0" y="2"/>
                    <a:pt x="0" y="3"/>
                    <a:pt x="1" y="4"/>
                  </a:cubicBezTo>
                  <a:cubicBezTo>
                    <a:pt x="6" y="8"/>
                    <a:pt x="6" y="8"/>
                    <a:pt x="6" y="8"/>
                  </a:cubicBezTo>
                  <a:cubicBezTo>
                    <a:pt x="1" y="13"/>
                    <a:pt x="1" y="13"/>
                    <a:pt x="1" y="13"/>
                  </a:cubicBezTo>
                  <a:cubicBezTo>
                    <a:pt x="0" y="13"/>
                    <a:pt x="0" y="15"/>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8" name="Rectangle 57">
            <a:extLst>
              <a:ext uri="{FF2B5EF4-FFF2-40B4-BE49-F238E27FC236}">
                <a16:creationId xmlns:a16="http://schemas.microsoft.com/office/drawing/2014/main" id="{7F5AF33A-DB7F-4D4A-A006-843C87274DD0}"/>
              </a:ext>
            </a:extLst>
          </p:cNvPr>
          <p:cNvSpPr/>
          <p:nvPr/>
        </p:nvSpPr>
        <p:spPr>
          <a:xfrm>
            <a:off x="3083613" y="3954731"/>
            <a:ext cx="2444119" cy="792000"/>
          </a:xfrm>
          <a:prstGeom prst="rect">
            <a:avLst/>
          </a:prstGeom>
          <a:solidFill>
            <a:srgbClr val="FFFFFF">
              <a:lumMod val="95000"/>
            </a:srgbClr>
          </a:solidFill>
        </p:spPr>
        <p:txBody>
          <a:bodyPr wrap="square" lIns="792000" tIns="72000" rIns="72000" bIns="72000" anchor="ctr" anchorCtr="0">
            <a:noAutofit/>
          </a:bodyPr>
          <a:lstStyle/>
          <a:p>
            <a:pPr lvl="0">
              <a:lnSpc>
                <a:spcPct val="90000"/>
              </a:lnSpc>
              <a:defRPr/>
            </a:pPr>
            <a:r>
              <a:rPr lang="nl-NL" sz="1600" b="1" kern="0" dirty="0">
                <a:solidFill>
                  <a:srgbClr val="5A5A5A"/>
                </a:solidFill>
              </a:rPr>
              <a:t>App</a:t>
            </a:r>
            <a:endParaRPr kumimoji="0" lang="en-US" sz="1600" b="1" i="0" u="none" kern="0" cap="none" spc="0" normalizeH="0" baseline="0" noProof="0" dirty="0">
              <a:ln>
                <a:noFill/>
              </a:ln>
              <a:solidFill>
                <a:srgbClr val="5A5A5A"/>
              </a:solidFill>
              <a:effectLst/>
              <a:uLnTx/>
              <a:uFillTx/>
            </a:endParaRPr>
          </a:p>
        </p:txBody>
      </p:sp>
      <p:sp>
        <p:nvSpPr>
          <p:cNvPr id="59" name="Rectangle 58">
            <a:extLst>
              <a:ext uri="{FF2B5EF4-FFF2-40B4-BE49-F238E27FC236}">
                <a16:creationId xmlns:a16="http://schemas.microsoft.com/office/drawing/2014/main" id="{98230BF8-1A31-4852-8099-0015B09E7C65}"/>
              </a:ext>
            </a:extLst>
          </p:cNvPr>
          <p:cNvSpPr/>
          <p:nvPr/>
        </p:nvSpPr>
        <p:spPr>
          <a:xfrm>
            <a:off x="3133782" y="4831983"/>
            <a:ext cx="2405980" cy="1800557"/>
          </a:xfrm>
          <a:prstGeom prst="rect">
            <a:avLst/>
          </a:prstGeom>
        </p:spPr>
        <p:txBody>
          <a:bodyPr wrap="square" lIns="0" tIns="0" rIns="0" bIns="0">
            <a:noAutofit/>
          </a:bodyPr>
          <a:lstStyle/>
          <a:p>
            <a:r>
              <a:rPr lang="nl-NL" sz="1200" dirty="0"/>
              <a:t>De digitale omgeving heeft een directe realtime koppeling met een  </a:t>
            </a:r>
            <a:r>
              <a:rPr lang="nl-NL" sz="1200" dirty="0" smtClean="0"/>
              <a:t>app</a:t>
            </a:r>
            <a:r>
              <a:rPr lang="nl-NL" sz="1200" dirty="0"/>
              <a:t>. In de </a:t>
            </a:r>
            <a:r>
              <a:rPr lang="nl-NL" sz="1200" dirty="0" smtClean="0"/>
              <a:t>app </a:t>
            </a:r>
            <a:r>
              <a:rPr lang="nl-NL" sz="1200" dirty="0"/>
              <a:t>kan de </a:t>
            </a:r>
            <a:r>
              <a:rPr lang="nl-NL" sz="1200" dirty="0" smtClean="0"/>
              <a:t>burger gemakkelijk </a:t>
            </a:r>
            <a:r>
              <a:rPr lang="nl-NL" sz="1200" dirty="0"/>
              <a:t>alle vacatures en arbeidsplaatsen terug zien die overeenkomen met het vacature aanbod in de digitale omgeving. Tevens zijn participatie en werk </a:t>
            </a:r>
            <a:r>
              <a:rPr lang="nl-NL" sz="1200" dirty="0" smtClean="0"/>
              <a:t>evenementen </a:t>
            </a:r>
            <a:r>
              <a:rPr lang="nl-NL" sz="1200" dirty="0"/>
              <a:t>zichtbaar in de app. </a:t>
            </a:r>
          </a:p>
          <a:p>
            <a:endParaRPr lang="nl-NL" sz="1200" dirty="0">
              <a:solidFill>
                <a:srgbClr val="7030A0"/>
              </a:solidFill>
            </a:endParaRPr>
          </a:p>
          <a:p>
            <a:endParaRPr lang="en-US" sz="1200" dirty="0">
              <a:solidFill>
                <a:srgbClr val="000000"/>
              </a:solidFill>
            </a:endParaRPr>
          </a:p>
        </p:txBody>
      </p:sp>
      <p:grpSp>
        <p:nvGrpSpPr>
          <p:cNvPr id="60" name="Group 59">
            <a:extLst>
              <a:ext uri="{FF2B5EF4-FFF2-40B4-BE49-F238E27FC236}">
                <a16:creationId xmlns:a16="http://schemas.microsoft.com/office/drawing/2014/main" id="{66088148-7EE0-42A5-B4C1-CE1D1AEE755E}"/>
              </a:ext>
            </a:extLst>
          </p:cNvPr>
          <p:cNvGrpSpPr/>
          <p:nvPr/>
        </p:nvGrpSpPr>
        <p:grpSpPr>
          <a:xfrm>
            <a:off x="3359101" y="4120593"/>
            <a:ext cx="374487" cy="428164"/>
            <a:chOff x="6899275" y="1579563"/>
            <a:chExt cx="476250" cy="544513"/>
          </a:xfrm>
          <a:solidFill>
            <a:srgbClr val="FF0000"/>
          </a:solidFill>
        </p:grpSpPr>
        <p:sp>
          <p:nvSpPr>
            <p:cNvPr id="61" name="Freeform 48">
              <a:extLst>
                <a:ext uri="{FF2B5EF4-FFF2-40B4-BE49-F238E27FC236}">
                  <a16:creationId xmlns:a16="http://schemas.microsoft.com/office/drawing/2014/main" id="{FB688A99-4DAA-42B9-804F-92BF6C596A01}"/>
                </a:ext>
              </a:extLst>
            </p:cNvPr>
            <p:cNvSpPr>
              <a:spLocks noEditPoints="1"/>
            </p:cNvSpPr>
            <p:nvPr/>
          </p:nvSpPr>
          <p:spPr bwMode="auto">
            <a:xfrm>
              <a:off x="6899275" y="1604963"/>
              <a:ext cx="317500" cy="519113"/>
            </a:xfrm>
            <a:custGeom>
              <a:avLst/>
              <a:gdLst>
                <a:gd name="T0" fmla="*/ 46 w 48"/>
                <a:gd name="T1" fmla="*/ 38 h 80"/>
                <a:gd name="T2" fmla="*/ 44 w 48"/>
                <a:gd name="T3" fmla="*/ 40 h 80"/>
                <a:gd name="T4" fmla="*/ 44 w 48"/>
                <a:gd name="T5" fmla="*/ 60 h 80"/>
                <a:gd name="T6" fmla="*/ 4 w 48"/>
                <a:gd name="T7" fmla="*/ 60 h 80"/>
                <a:gd name="T8" fmla="*/ 4 w 48"/>
                <a:gd name="T9" fmla="*/ 20 h 80"/>
                <a:gd name="T10" fmla="*/ 22 w 48"/>
                <a:gd name="T11" fmla="*/ 20 h 80"/>
                <a:gd name="T12" fmla="*/ 24 w 48"/>
                <a:gd name="T13" fmla="*/ 18 h 80"/>
                <a:gd name="T14" fmla="*/ 22 w 48"/>
                <a:gd name="T15" fmla="*/ 16 h 80"/>
                <a:gd name="T16" fmla="*/ 4 w 48"/>
                <a:gd name="T17" fmla="*/ 16 h 80"/>
                <a:gd name="T18" fmla="*/ 4 w 48"/>
                <a:gd name="T19" fmla="*/ 10 h 80"/>
                <a:gd name="T20" fmla="*/ 10 w 48"/>
                <a:gd name="T21" fmla="*/ 4 h 80"/>
                <a:gd name="T22" fmla="*/ 22 w 48"/>
                <a:gd name="T23" fmla="*/ 4 h 80"/>
                <a:gd name="T24" fmla="*/ 24 w 48"/>
                <a:gd name="T25" fmla="*/ 2 h 80"/>
                <a:gd name="T26" fmla="*/ 22 w 48"/>
                <a:gd name="T27" fmla="*/ 0 h 80"/>
                <a:gd name="T28" fmla="*/ 10 w 48"/>
                <a:gd name="T29" fmla="*/ 0 h 80"/>
                <a:gd name="T30" fmla="*/ 0 w 48"/>
                <a:gd name="T31" fmla="*/ 10 h 80"/>
                <a:gd name="T32" fmla="*/ 0 w 48"/>
                <a:gd name="T33" fmla="*/ 70 h 80"/>
                <a:gd name="T34" fmla="*/ 10 w 48"/>
                <a:gd name="T35" fmla="*/ 80 h 80"/>
                <a:gd name="T36" fmla="*/ 38 w 48"/>
                <a:gd name="T37" fmla="*/ 80 h 80"/>
                <a:gd name="T38" fmla="*/ 48 w 48"/>
                <a:gd name="T39" fmla="*/ 70 h 80"/>
                <a:gd name="T40" fmla="*/ 48 w 48"/>
                <a:gd name="T41" fmla="*/ 40 h 80"/>
                <a:gd name="T42" fmla="*/ 46 w 48"/>
                <a:gd name="T43" fmla="*/ 38 h 80"/>
                <a:gd name="T44" fmla="*/ 38 w 48"/>
                <a:gd name="T45" fmla="*/ 76 h 80"/>
                <a:gd name="T46" fmla="*/ 10 w 48"/>
                <a:gd name="T47" fmla="*/ 76 h 80"/>
                <a:gd name="T48" fmla="*/ 4 w 48"/>
                <a:gd name="T49" fmla="*/ 70 h 80"/>
                <a:gd name="T50" fmla="*/ 4 w 48"/>
                <a:gd name="T51" fmla="*/ 64 h 80"/>
                <a:gd name="T52" fmla="*/ 44 w 48"/>
                <a:gd name="T53" fmla="*/ 64 h 80"/>
                <a:gd name="T54" fmla="*/ 44 w 48"/>
                <a:gd name="T55" fmla="*/ 70 h 80"/>
                <a:gd name="T56" fmla="*/ 38 w 48"/>
                <a:gd name="T57" fmla="*/ 7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 h="80">
                  <a:moveTo>
                    <a:pt x="46" y="38"/>
                  </a:moveTo>
                  <a:cubicBezTo>
                    <a:pt x="45" y="38"/>
                    <a:pt x="44" y="39"/>
                    <a:pt x="44" y="40"/>
                  </a:cubicBezTo>
                  <a:cubicBezTo>
                    <a:pt x="44" y="60"/>
                    <a:pt x="44" y="60"/>
                    <a:pt x="44" y="60"/>
                  </a:cubicBezTo>
                  <a:cubicBezTo>
                    <a:pt x="4" y="60"/>
                    <a:pt x="4" y="60"/>
                    <a:pt x="4" y="60"/>
                  </a:cubicBezTo>
                  <a:cubicBezTo>
                    <a:pt x="4" y="20"/>
                    <a:pt x="4" y="20"/>
                    <a:pt x="4" y="20"/>
                  </a:cubicBezTo>
                  <a:cubicBezTo>
                    <a:pt x="22" y="20"/>
                    <a:pt x="22" y="20"/>
                    <a:pt x="22" y="20"/>
                  </a:cubicBezTo>
                  <a:cubicBezTo>
                    <a:pt x="23" y="20"/>
                    <a:pt x="24" y="19"/>
                    <a:pt x="24" y="18"/>
                  </a:cubicBezTo>
                  <a:cubicBezTo>
                    <a:pt x="24" y="17"/>
                    <a:pt x="23" y="16"/>
                    <a:pt x="22" y="16"/>
                  </a:cubicBezTo>
                  <a:cubicBezTo>
                    <a:pt x="4" y="16"/>
                    <a:pt x="4" y="16"/>
                    <a:pt x="4" y="16"/>
                  </a:cubicBezTo>
                  <a:cubicBezTo>
                    <a:pt x="4" y="10"/>
                    <a:pt x="4" y="10"/>
                    <a:pt x="4" y="10"/>
                  </a:cubicBezTo>
                  <a:cubicBezTo>
                    <a:pt x="4" y="7"/>
                    <a:pt x="7" y="4"/>
                    <a:pt x="10" y="4"/>
                  </a:cubicBezTo>
                  <a:cubicBezTo>
                    <a:pt x="22" y="4"/>
                    <a:pt x="22" y="4"/>
                    <a:pt x="22" y="4"/>
                  </a:cubicBezTo>
                  <a:cubicBezTo>
                    <a:pt x="23" y="4"/>
                    <a:pt x="24" y="3"/>
                    <a:pt x="24" y="2"/>
                  </a:cubicBezTo>
                  <a:cubicBezTo>
                    <a:pt x="24" y="1"/>
                    <a:pt x="23" y="0"/>
                    <a:pt x="22" y="0"/>
                  </a:cubicBezTo>
                  <a:cubicBezTo>
                    <a:pt x="10" y="0"/>
                    <a:pt x="10" y="0"/>
                    <a:pt x="10" y="0"/>
                  </a:cubicBezTo>
                  <a:cubicBezTo>
                    <a:pt x="4" y="0"/>
                    <a:pt x="0" y="4"/>
                    <a:pt x="0" y="10"/>
                  </a:cubicBezTo>
                  <a:cubicBezTo>
                    <a:pt x="0" y="70"/>
                    <a:pt x="0" y="70"/>
                    <a:pt x="0" y="70"/>
                  </a:cubicBezTo>
                  <a:cubicBezTo>
                    <a:pt x="0" y="76"/>
                    <a:pt x="4" y="80"/>
                    <a:pt x="10" y="80"/>
                  </a:cubicBezTo>
                  <a:cubicBezTo>
                    <a:pt x="38" y="80"/>
                    <a:pt x="38" y="80"/>
                    <a:pt x="38" y="80"/>
                  </a:cubicBezTo>
                  <a:cubicBezTo>
                    <a:pt x="44" y="80"/>
                    <a:pt x="48" y="76"/>
                    <a:pt x="48" y="70"/>
                  </a:cubicBezTo>
                  <a:cubicBezTo>
                    <a:pt x="48" y="40"/>
                    <a:pt x="48" y="40"/>
                    <a:pt x="48" y="40"/>
                  </a:cubicBezTo>
                  <a:cubicBezTo>
                    <a:pt x="48" y="39"/>
                    <a:pt x="47" y="38"/>
                    <a:pt x="46" y="38"/>
                  </a:cubicBezTo>
                  <a:close/>
                  <a:moveTo>
                    <a:pt x="38" y="76"/>
                  </a:moveTo>
                  <a:cubicBezTo>
                    <a:pt x="10" y="76"/>
                    <a:pt x="10" y="76"/>
                    <a:pt x="10" y="76"/>
                  </a:cubicBezTo>
                  <a:cubicBezTo>
                    <a:pt x="7" y="76"/>
                    <a:pt x="4" y="73"/>
                    <a:pt x="4" y="70"/>
                  </a:cubicBezTo>
                  <a:cubicBezTo>
                    <a:pt x="4" y="64"/>
                    <a:pt x="4" y="64"/>
                    <a:pt x="4" y="64"/>
                  </a:cubicBezTo>
                  <a:cubicBezTo>
                    <a:pt x="44" y="64"/>
                    <a:pt x="44" y="64"/>
                    <a:pt x="44" y="64"/>
                  </a:cubicBezTo>
                  <a:cubicBezTo>
                    <a:pt x="44" y="70"/>
                    <a:pt x="44" y="70"/>
                    <a:pt x="44" y="70"/>
                  </a:cubicBezTo>
                  <a:cubicBezTo>
                    <a:pt x="44" y="73"/>
                    <a:pt x="41" y="76"/>
                    <a:pt x="3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49">
              <a:extLst>
                <a:ext uri="{FF2B5EF4-FFF2-40B4-BE49-F238E27FC236}">
                  <a16:creationId xmlns:a16="http://schemas.microsoft.com/office/drawing/2014/main" id="{43BE370C-61D1-47E9-9C87-7842EA16438C}"/>
                </a:ext>
              </a:extLst>
            </p:cNvPr>
            <p:cNvSpPr>
              <a:spLocks/>
            </p:cNvSpPr>
            <p:nvPr/>
          </p:nvSpPr>
          <p:spPr bwMode="auto">
            <a:xfrm>
              <a:off x="7004050" y="1657350"/>
              <a:ext cx="53975" cy="25400"/>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50">
              <a:extLst>
                <a:ext uri="{FF2B5EF4-FFF2-40B4-BE49-F238E27FC236}">
                  <a16:creationId xmlns:a16="http://schemas.microsoft.com/office/drawing/2014/main" id="{23ABFCE2-0D5F-476A-A644-D225D6E84F14}"/>
                </a:ext>
              </a:extLst>
            </p:cNvPr>
            <p:cNvSpPr>
              <a:spLocks noEditPoints="1"/>
            </p:cNvSpPr>
            <p:nvPr/>
          </p:nvSpPr>
          <p:spPr bwMode="auto">
            <a:xfrm>
              <a:off x="7031038" y="2033588"/>
              <a:ext cx="52388" cy="50800"/>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4 h 8"/>
                <a:gd name="T12" fmla="*/ 4 w 8"/>
                <a:gd name="T13" fmla="*/ 4 h 8"/>
                <a:gd name="T14" fmla="*/ 6 w 8"/>
                <a:gd name="T15" fmla="*/ 4 h 8"/>
                <a:gd name="T16" fmla="*/ 4 w 8"/>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4"/>
                  </a:moveTo>
                  <a:cubicBezTo>
                    <a:pt x="4" y="4"/>
                    <a:pt x="4" y="4"/>
                    <a:pt x="4" y="4"/>
                  </a:cubicBezTo>
                  <a:cubicBezTo>
                    <a:pt x="6" y="4"/>
                    <a:pt x="6" y="4"/>
                    <a:pt x="6" y="4"/>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51">
              <a:extLst>
                <a:ext uri="{FF2B5EF4-FFF2-40B4-BE49-F238E27FC236}">
                  <a16:creationId xmlns:a16="http://schemas.microsoft.com/office/drawing/2014/main" id="{25B4E0DC-C606-430A-8793-81744C3BD808}"/>
                </a:ext>
              </a:extLst>
            </p:cNvPr>
            <p:cNvSpPr>
              <a:spLocks noEditPoints="1"/>
            </p:cNvSpPr>
            <p:nvPr/>
          </p:nvSpPr>
          <p:spPr bwMode="auto">
            <a:xfrm>
              <a:off x="7083425" y="1579563"/>
              <a:ext cx="292100" cy="285750"/>
            </a:xfrm>
            <a:custGeom>
              <a:avLst/>
              <a:gdLst>
                <a:gd name="T0" fmla="*/ 43 w 44"/>
                <a:gd name="T1" fmla="*/ 41 h 44"/>
                <a:gd name="T2" fmla="*/ 32 w 44"/>
                <a:gd name="T3" fmla="*/ 29 h 44"/>
                <a:gd name="T4" fmla="*/ 36 w 44"/>
                <a:gd name="T5" fmla="*/ 18 h 44"/>
                <a:gd name="T6" fmla="*/ 18 w 44"/>
                <a:gd name="T7" fmla="*/ 0 h 44"/>
                <a:gd name="T8" fmla="*/ 0 w 44"/>
                <a:gd name="T9" fmla="*/ 18 h 44"/>
                <a:gd name="T10" fmla="*/ 18 w 44"/>
                <a:gd name="T11" fmla="*/ 36 h 44"/>
                <a:gd name="T12" fmla="*/ 29 w 44"/>
                <a:gd name="T13" fmla="*/ 32 h 44"/>
                <a:gd name="T14" fmla="*/ 41 w 44"/>
                <a:gd name="T15" fmla="*/ 43 h 44"/>
                <a:gd name="T16" fmla="*/ 42 w 44"/>
                <a:gd name="T17" fmla="*/ 44 h 44"/>
                <a:gd name="T18" fmla="*/ 43 w 44"/>
                <a:gd name="T19" fmla="*/ 43 h 44"/>
                <a:gd name="T20" fmla="*/ 43 w 44"/>
                <a:gd name="T21" fmla="*/ 41 h 44"/>
                <a:gd name="T22" fmla="*/ 4 w 44"/>
                <a:gd name="T23" fmla="*/ 18 h 44"/>
                <a:gd name="T24" fmla="*/ 18 w 44"/>
                <a:gd name="T25" fmla="*/ 4 h 44"/>
                <a:gd name="T26" fmla="*/ 32 w 44"/>
                <a:gd name="T27" fmla="*/ 18 h 44"/>
                <a:gd name="T28" fmla="*/ 18 w 44"/>
                <a:gd name="T29" fmla="*/ 32 h 44"/>
                <a:gd name="T30" fmla="*/ 4 w 44"/>
                <a:gd name="T31"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44">
                  <a:moveTo>
                    <a:pt x="43" y="41"/>
                  </a:moveTo>
                  <a:cubicBezTo>
                    <a:pt x="32" y="29"/>
                    <a:pt x="32" y="29"/>
                    <a:pt x="32" y="29"/>
                  </a:cubicBezTo>
                  <a:cubicBezTo>
                    <a:pt x="34" y="26"/>
                    <a:pt x="36" y="22"/>
                    <a:pt x="36" y="18"/>
                  </a:cubicBezTo>
                  <a:cubicBezTo>
                    <a:pt x="36" y="8"/>
                    <a:pt x="28" y="0"/>
                    <a:pt x="18" y="0"/>
                  </a:cubicBezTo>
                  <a:cubicBezTo>
                    <a:pt x="8" y="0"/>
                    <a:pt x="0" y="8"/>
                    <a:pt x="0" y="18"/>
                  </a:cubicBezTo>
                  <a:cubicBezTo>
                    <a:pt x="0" y="28"/>
                    <a:pt x="8" y="36"/>
                    <a:pt x="18" y="36"/>
                  </a:cubicBezTo>
                  <a:cubicBezTo>
                    <a:pt x="22" y="36"/>
                    <a:pt x="26" y="34"/>
                    <a:pt x="29" y="32"/>
                  </a:cubicBezTo>
                  <a:cubicBezTo>
                    <a:pt x="41" y="43"/>
                    <a:pt x="41" y="43"/>
                    <a:pt x="41" y="43"/>
                  </a:cubicBezTo>
                  <a:cubicBezTo>
                    <a:pt x="41" y="44"/>
                    <a:pt x="41" y="44"/>
                    <a:pt x="42" y="44"/>
                  </a:cubicBezTo>
                  <a:cubicBezTo>
                    <a:pt x="43" y="44"/>
                    <a:pt x="43" y="44"/>
                    <a:pt x="43" y="43"/>
                  </a:cubicBezTo>
                  <a:cubicBezTo>
                    <a:pt x="44" y="43"/>
                    <a:pt x="44" y="41"/>
                    <a:pt x="43" y="41"/>
                  </a:cubicBezTo>
                  <a:close/>
                  <a:moveTo>
                    <a:pt x="4" y="18"/>
                  </a:moveTo>
                  <a:cubicBezTo>
                    <a:pt x="4" y="10"/>
                    <a:pt x="10" y="4"/>
                    <a:pt x="18" y="4"/>
                  </a:cubicBezTo>
                  <a:cubicBezTo>
                    <a:pt x="26" y="4"/>
                    <a:pt x="32" y="10"/>
                    <a:pt x="32" y="18"/>
                  </a:cubicBezTo>
                  <a:cubicBezTo>
                    <a:pt x="32" y="26"/>
                    <a:pt x="26" y="32"/>
                    <a:pt x="18" y="32"/>
                  </a:cubicBezTo>
                  <a:cubicBezTo>
                    <a:pt x="10" y="32"/>
                    <a:pt x="4" y="26"/>
                    <a:pt x="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5" name="Rectangle 64">
            <a:extLst>
              <a:ext uri="{FF2B5EF4-FFF2-40B4-BE49-F238E27FC236}">
                <a16:creationId xmlns:a16="http://schemas.microsoft.com/office/drawing/2014/main" id="{862AA001-6844-4EDB-B133-3A24CBD02E6A}"/>
              </a:ext>
            </a:extLst>
          </p:cNvPr>
          <p:cNvSpPr/>
          <p:nvPr/>
        </p:nvSpPr>
        <p:spPr>
          <a:xfrm>
            <a:off x="5871094" y="3941910"/>
            <a:ext cx="2996029" cy="792000"/>
          </a:xfrm>
          <a:prstGeom prst="rect">
            <a:avLst/>
          </a:prstGeom>
          <a:solidFill>
            <a:srgbClr val="FFFFFF">
              <a:lumMod val="95000"/>
            </a:srgbClr>
          </a:solidFill>
        </p:spPr>
        <p:txBody>
          <a:bodyPr wrap="square" lIns="792000" tIns="72000" rIns="72000" bIns="72000" anchor="ctr" anchorCtr="0">
            <a:noAutofit/>
          </a:bodyPr>
          <a:lstStyle/>
          <a:p>
            <a:pPr lvl="0">
              <a:lnSpc>
                <a:spcPct val="90000"/>
              </a:lnSpc>
              <a:defRPr/>
            </a:pPr>
            <a:r>
              <a:rPr lang="nl-NL" sz="1600" b="1" kern="0" dirty="0">
                <a:solidFill>
                  <a:srgbClr val="5A5A5A"/>
                </a:solidFill>
              </a:rPr>
              <a:t>Werkgevers-benadering</a:t>
            </a:r>
            <a:endParaRPr kumimoji="0" lang="en-US" sz="1600" b="1" i="0" u="none" strike="noStrike" kern="0" cap="none" spc="0" normalizeH="0" baseline="0" noProof="0" dirty="0">
              <a:ln>
                <a:noFill/>
              </a:ln>
              <a:solidFill>
                <a:srgbClr val="5A5A5A"/>
              </a:solidFill>
              <a:effectLst/>
              <a:uLnTx/>
              <a:uFillTx/>
            </a:endParaRPr>
          </a:p>
        </p:txBody>
      </p:sp>
      <p:sp>
        <p:nvSpPr>
          <p:cNvPr id="66" name="Rectangle 65">
            <a:extLst>
              <a:ext uri="{FF2B5EF4-FFF2-40B4-BE49-F238E27FC236}">
                <a16:creationId xmlns:a16="http://schemas.microsoft.com/office/drawing/2014/main" id="{34243F0D-AA6C-48AD-852C-B45EB94D4483}"/>
              </a:ext>
            </a:extLst>
          </p:cNvPr>
          <p:cNvSpPr/>
          <p:nvPr/>
        </p:nvSpPr>
        <p:spPr>
          <a:xfrm>
            <a:off x="5839207" y="4819162"/>
            <a:ext cx="3056722" cy="1800557"/>
          </a:xfrm>
          <a:prstGeom prst="rect">
            <a:avLst/>
          </a:prstGeom>
        </p:spPr>
        <p:txBody>
          <a:bodyPr wrap="square" lIns="0" tIns="0" rIns="0" bIns="0">
            <a:noAutofit/>
          </a:bodyPr>
          <a:lstStyle/>
          <a:p>
            <a:r>
              <a:rPr lang="nl-NL" sz="1200" dirty="0"/>
              <a:t>Er moet sprake zijn van een eenduidige, afgestemde, uniforme </a:t>
            </a:r>
            <a:r>
              <a:rPr lang="nl-NL" sz="1200" dirty="0" smtClean="0"/>
              <a:t>werkgevers-benadering</a:t>
            </a:r>
            <a:r>
              <a:rPr lang="nl-NL" sz="1200" dirty="0"/>
              <a:t>. Het doel is om vraag en aanbod bij elkaar te brengen en in partnerschap met bedrijven </a:t>
            </a:r>
            <a:r>
              <a:rPr lang="nl-NL" sz="1200" dirty="0" smtClean="0"/>
              <a:t>burgers aan </a:t>
            </a:r>
            <a:r>
              <a:rPr lang="nl-NL" sz="1200" dirty="0"/>
              <a:t>het werk te helpen. Dit houdt ook in dat de gemeente een service biedt aan werkgevers om hen te helpen in het vervullen van vacatures. Dit doen zij via diverse functionaliteiten waaronder digitale matching, verwijsadministratie en aquisitie.</a:t>
            </a:r>
          </a:p>
          <a:p>
            <a:endParaRPr lang="en-US" sz="1200" dirty="0">
              <a:solidFill>
                <a:srgbClr val="000000"/>
              </a:solidFill>
            </a:endParaRPr>
          </a:p>
        </p:txBody>
      </p:sp>
      <p:grpSp>
        <p:nvGrpSpPr>
          <p:cNvPr id="67" name="Group 190">
            <a:extLst>
              <a:ext uri="{FF2B5EF4-FFF2-40B4-BE49-F238E27FC236}">
                <a16:creationId xmlns:a16="http://schemas.microsoft.com/office/drawing/2014/main" id="{81B35C52-8901-4FCE-863E-7B19A271A496}"/>
              </a:ext>
            </a:extLst>
          </p:cNvPr>
          <p:cNvGrpSpPr>
            <a:grpSpLocks noChangeAspect="1"/>
          </p:cNvGrpSpPr>
          <p:nvPr/>
        </p:nvGrpSpPr>
        <p:grpSpPr bwMode="auto">
          <a:xfrm>
            <a:off x="5956440" y="4205049"/>
            <a:ext cx="522082" cy="303734"/>
            <a:chOff x="6539" y="3087"/>
            <a:chExt cx="428" cy="249"/>
          </a:xfrm>
          <a:solidFill>
            <a:srgbClr val="FF0000"/>
          </a:solidFill>
        </p:grpSpPr>
        <p:sp>
          <p:nvSpPr>
            <p:cNvPr id="68" name="Freeform 191">
              <a:extLst>
                <a:ext uri="{FF2B5EF4-FFF2-40B4-BE49-F238E27FC236}">
                  <a16:creationId xmlns:a16="http://schemas.microsoft.com/office/drawing/2014/main" id="{820C0B32-022D-4F1A-9E79-327120AF3360}"/>
                </a:ext>
              </a:extLst>
            </p:cNvPr>
            <p:cNvSpPr>
              <a:spLocks noEditPoints="1"/>
            </p:cNvSpPr>
            <p:nvPr/>
          </p:nvSpPr>
          <p:spPr bwMode="auto">
            <a:xfrm>
              <a:off x="6539" y="3087"/>
              <a:ext cx="428" cy="249"/>
            </a:xfrm>
            <a:custGeom>
              <a:avLst/>
              <a:gdLst>
                <a:gd name="T0" fmla="*/ 144 w 289"/>
                <a:gd name="T1" fmla="*/ 168 h 168"/>
                <a:gd name="T2" fmla="*/ 2 w 289"/>
                <a:gd name="T3" fmla="*/ 88 h 168"/>
                <a:gd name="T4" fmla="*/ 2 w 289"/>
                <a:gd name="T5" fmla="*/ 80 h 168"/>
                <a:gd name="T6" fmla="*/ 144 w 289"/>
                <a:gd name="T7" fmla="*/ 0 h 168"/>
                <a:gd name="T8" fmla="*/ 287 w 289"/>
                <a:gd name="T9" fmla="*/ 80 h 168"/>
                <a:gd name="T10" fmla="*/ 287 w 289"/>
                <a:gd name="T11" fmla="*/ 88 h 168"/>
                <a:gd name="T12" fmla="*/ 144 w 289"/>
                <a:gd name="T13" fmla="*/ 168 h 168"/>
                <a:gd name="T14" fmla="*/ 14 w 289"/>
                <a:gd name="T15" fmla="*/ 84 h 168"/>
                <a:gd name="T16" fmla="*/ 144 w 289"/>
                <a:gd name="T17" fmla="*/ 156 h 168"/>
                <a:gd name="T18" fmla="*/ 275 w 289"/>
                <a:gd name="T19" fmla="*/ 84 h 168"/>
                <a:gd name="T20" fmla="*/ 144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4" y="168"/>
                  </a:moveTo>
                  <a:cubicBezTo>
                    <a:pt x="66" y="168"/>
                    <a:pt x="4" y="91"/>
                    <a:pt x="2" y="88"/>
                  </a:cubicBezTo>
                  <a:cubicBezTo>
                    <a:pt x="0" y="86"/>
                    <a:pt x="0" y="82"/>
                    <a:pt x="2" y="80"/>
                  </a:cubicBezTo>
                  <a:cubicBezTo>
                    <a:pt x="4" y="77"/>
                    <a:pt x="66" y="0"/>
                    <a:pt x="144" y="0"/>
                  </a:cubicBezTo>
                  <a:cubicBezTo>
                    <a:pt x="223" y="0"/>
                    <a:pt x="285" y="77"/>
                    <a:pt x="287" y="80"/>
                  </a:cubicBezTo>
                  <a:cubicBezTo>
                    <a:pt x="289" y="82"/>
                    <a:pt x="289" y="86"/>
                    <a:pt x="287" y="88"/>
                  </a:cubicBezTo>
                  <a:cubicBezTo>
                    <a:pt x="285" y="91"/>
                    <a:pt x="223" y="168"/>
                    <a:pt x="144" y="168"/>
                  </a:cubicBezTo>
                  <a:close/>
                  <a:moveTo>
                    <a:pt x="14" y="84"/>
                  </a:moveTo>
                  <a:cubicBezTo>
                    <a:pt x="28" y="99"/>
                    <a:pt x="81" y="156"/>
                    <a:pt x="144" y="156"/>
                  </a:cubicBezTo>
                  <a:cubicBezTo>
                    <a:pt x="207" y="156"/>
                    <a:pt x="261" y="99"/>
                    <a:pt x="275" y="84"/>
                  </a:cubicBezTo>
                  <a:cubicBezTo>
                    <a:pt x="261" y="69"/>
                    <a:pt x="207" y="12"/>
                    <a:pt x="144" y="12"/>
                  </a:cubicBezTo>
                  <a:cubicBezTo>
                    <a:pt x="81" y="12"/>
                    <a:pt x="28" y="69"/>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5" name="Freeform 192">
              <a:extLst>
                <a:ext uri="{FF2B5EF4-FFF2-40B4-BE49-F238E27FC236}">
                  <a16:creationId xmlns:a16="http://schemas.microsoft.com/office/drawing/2014/main" id="{66A65A59-E6DF-4C0D-ADE0-574EC555B018}"/>
                </a:ext>
              </a:extLst>
            </p:cNvPr>
            <p:cNvSpPr>
              <a:spLocks noEditPoints="1"/>
            </p:cNvSpPr>
            <p:nvPr/>
          </p:nvSpPr>
          <p:spPr bwMode="auto">
            <a:xfrm>
              <a:off x="6672" y="3132"/>
              <a:ext cx="160" cy="159"/>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5" y="108"/>
                    <a:pt x="0" y="84"/>
                    <a:pt x="0" y="54"/>
                  </a:cubicBezTo>
                  <a:cubicBezTo>
                    <a:pt x="0" y="24"/>
                    <a:pt x="25"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8" y="96"/>
                    <a:pt x="96" y="77"/>
                    <a:pt x="96" y="54"/>
                  </a:cubicBezTo>
                  <a:cubicBezTo>
                    <a:pt x="96" y="31"/>
                    <a:pt x="7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6" name="Freeform 193">
              <a:extLst>
                <a:ext uri="{FF2B5EF4-FFF2-40B4-BE49-F238E27FC236}">
                  <a16:creationId xmlns:a16="http://schemas.microsoft.com/office/drawing/2014/main" id="{ADC63688-A315-418C-AF4E-37287744960A}"/>
                </a:ext>
              </a:extLst>
            </p:cNvPr>
            <p:cNvSpPr>
              <a:spLocks/>
            </p:cNvSpPr>
            <p:nvPr/>
          </p:nvSpPr>
          <p:spPr bwMode="auto">
            <a:xfrm>
              <a:off x="6708" y="3167"/>
              <a:ext cx="89" cy="89"/>
            </a:xfrm>
            <a:custGeom>
              <a:avLst/>
              <a:gdLst>
                <a:gd name="T0" fmla="*/ 30 w 60"/>
                <a:gd name="T1" fmla="*/ 60 h 60"/>
                <a:gd name="T2" fmla="*/ 0 w 60"/>
                <a:gd name="T3" fmla="*/ 30 h 60"/>
                <a:gd name="T4" fmla="*/ 6 w 60"/>
                <a:gd name="T5" fmla="*/ 24 h 60"/>
                <a:gd name="T6" fmla="*/ 12 w 60"/>
                <a:gd name="T7" fmla="*/ 30 h 60"/>
                <a:gd name="T8" fmla="*/ 30 w 60"/>
                <a:gd name="T9" fmla="*/ 48 h 60"/>
                <a:gd name="T10" fmla="*/ 48 w 60"/>
                <a:gd name="T11" fmla="*/ 30 h 60"/>
                <a:gd name="T12" fmla="*/ 30 w 60"/>
                <a:gd name="T13" fmla="*/ 12 h 60"/>
                <a:gd name="T14" fmla="*/ 24 w 60"/>
                <a:gd name="T15" fmla="*/ 6 h 60"/>
                <a:gd name="T16" fmla="*/ 30 w 60"/>
                <a:gd name="T17" fmla="*/ 0 h 60"/>
                <a:gd name="T18" fmla="*/ 60 w 60"/>
                <a:gd name="T19" fmla="*/ 30 h 60"/>
                <a:gd name="T20" fmla="*/ 30 w 60"/>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30" y="60"/>
                  </a:moveTo>
                  <a:cubicBezTo>
                    <a:pt x="14" y="60"/>
                    <a:pt x="0" y="47"/>
                    <a:pt x="0" y="30"/>
                  </a:cubicBezTo>
                  <a:cubicBezTo>
                    <a:pt x="0" y="27"/>
                    <a:pt x="3" y="24"/>
                    <a:pt x="6" y="24"/>
                  </a:cubicBezTo>
                  <a:cubicBezTo>
                    <a:pt x="10" y="24"/>
                    <a:pt x="12" y="27"/>
                    <a:pt x="12" y="30"/>
                  </a:cubicBezTo>
                  <a:cubicBezTo>
                    <a:pt x="12" y="40"/>
                    <a:pt x="21" y="48"/>
                    <a:pt x="30" y="48"/>
                  </a:cubicBezTo>
                  <a:cubicBezTo>
                    <a:pt x="40" y="48"/>
                    <a:pt x="48" y="40"/>
                    <a:pt x="48" y="30"/>
                  </a:cubicBezTo>
                  <a:cubicBezTo>
                    <a:pt x="48" y="20"/>
                    <a:pt x="40" y="12"/>
                    <a:pt x="30" y="12"/>
                  </a:cubicBezTo>
                  <a:cubicBezTo>
                    <a:pt x="27" y="12"/>
                    <a:pt x="24" y="9"/>
                    <a:pt x="24" y="6"/>
                  </a:cubicBezTo>
                  <a:cubicBezTo>
                    <a:pt x="24" y="3"/>
                    <a:pt x="27" y="0"/>
                    <a:pt x="30" y="0"/>
                  </a:cubicBezTo>
                  <a:cubicBezTo>
                    <a:pt x="47" y="0"/>
                    <a:pt x="60" y="13"/>
                    <a:pt x="60" y="30"/>
                  </a:cubicBezTo>
                  <a:cubicBezTo>
                    <a:pt x="60" y="47"/>
                    <a:pt x="47"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2292844962"/>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able, computer, sitting, man&#10;&#10;Description automatically generated">
            <a:extLst>
              <a:ext uri="{FF2B5EF4-FFF2-40B4-BE49-F238E27FC236}">
                <a16:creationId xmlns:a16="http://schemas.microsoft.com/office/drawing/2014/main" id="{A3DD7853-F944-4B6D-92F7-51C738C18CD1}"/>
              </a:ext>
            </a:extLst>
          </p:cNvPr>
          <p:cNvPicPr>
            <a:picLocks noChangeAspect="1"/>
          </p:cNvPicPr>
          <p:nvPr/>
        </p:nvPicPr>
        <p:blipFill rotWithShape="1">
          <a:blip r:embed="rId3">
            <a:alphaModFix amt="50000"/>
          </a:blip>
          <a:srcRect t="7812" b="10313"/>
          <a:stretch/>
        </p:blipFill>
        <p:spPr>
          <a:xfrm>
            <a:off x="1" y="4005943"/>
            <a:ext cx="12192000" cy="2852062"/>
          </a:xfrm>
          <a:prstGeom prst="rect">
            <a:avLst/>
          </a:prstGeom>
        </p:spPr>
      </p:pic>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85066"/>
            <a:ext cx="10515600" cy="999580"/>
          </a:xfrm>
        </p:spPr>
        <p:txBody>
          <a:bodyPr/>
          <a:lstStyle/>
          <a:p>
            <a:r>
              <a:rPr lang="en-US" dirty="0"/>
              <a:t>Bronvermelding</a:t>
            </a:r>
            <a:endParaRPr lang="nl-NL" dirty="0"/>
          </a:p>
        </p:txBody>
      </p:sp>
      <p:sp>
        <p:nvSpPr>
          <p:cNvPr id="43" name="Rectangle 42">
            <a:extLst>
              <a:ext uri="{FF2B5EF4-FFF2-40B4-BE49-F238E27FC236}">
                <a16:creationId xmlns:a16="http://schemas.microsoft.com/office/drawing/2014/main" id="{72230A1C-7621-42F6-A836-7252C966F874}"/>
              </a:ext>
            </a:extLst>
          </p:cNvPr>
          <p:cNvSpPr/>
          <p:nvPr/>
        </p:nvSpPr>
        <p:spPr>
          <a:xfrm>
            <a:off x="6317698" y="1091172"/>
            <a:ext cx="5297359" cy="2707939"/>
          </a:xfrm>
          <a:prstGeom prst="rect">
            <a:avLst/>
          </a:prstGeom>
        </p:spPr>
        <p:txBody>
          <a:bodyPr wrap="square" lIns="0" tIns="0" rIns="0" bIns="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Bouwblokken 1e uitwerking van de Doelarchitectuur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Visie en Scope Document Interactie met bedrijven v99.pdf PPI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Doelarchitectuur met beschrijving (definitie) van de bouwblokken.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Interactief Werklandschap vKM v3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Koers BCM werk 8-3 opmerkingen (002)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180125 G4 Richtinggevende uitspraken over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klantinteractie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op Sociaal domein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Digitalisering bij WPI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600" dirty="0">
                <a:solidFill>
                  <a:srgbClr val="000000"/>
                </a:solidFill>
                <a:latin typeface="Avenir LT Std 35 Light"/>
              </a:rPr>
              <a:t>2019-07-24 Schetsen SSI Concept (TWI-PIO) v0.5</a:t>
            </a: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6" name="Rectangle 15">
            <a:extLst>
              <a:ext uri="{FF2B5EF4-FFF2-40B4-BE49-F238E27FC236}">
                <a16:creationId xmlns:a16="http://schemas.microsoft.com/office/drawing/2014/main" id="{084DF134-1689-4EA9-A4A5-9ED15DFBB1D5}"/>
              </a:ext>
            </a:extLst>
          </p:cNvPr>
          <p:cNvSpPr/>
          <p:nvPr/>
        </p:nvSpPr>
        <p:spPr>
          <a:xfrm>
            <a:off x="1000689" y="1091172"/>
            <a:ext cx="5055752" cy="2852062"/>
          </a:xfrm>
          <a:prstGeom prst="rect">
            <a:avLst/>
          </a:prstGeom>
        </p:spPr>
        <p:txBody>
          <a:bodyPr wrap="square" lIns="0" tIns="0" rIns="0" bIns="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Programmaplan  PPI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Visie en scope Stuur en Managementinformatie PPI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Leidende principes PPI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Demand 2020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MO verkenning slimmer matchen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Implementatie klantbeeld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Geïntegreerd proces Werk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Documenten meer kans op werk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Presentatie startproces (20190913_Startproces_Innovatielab_Analyse)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600" dirty="0">
                <a:solidFill>
                  <a:srgbClr val="000000"/>
                </a:solidFill>
                <a:latin typeface="Avenir LT Std 35 Light"/>
              </a:rPr>
              <a:t>Functionaliteit RAAK geplot op Architectuur bouwblokken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2020-02-03 informatie-uitwisseling 2020 v0.1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p:txBody>
      </p:sp>
    </p:spTree>
    <p:extLst>
      <p:ext uri="{BB962C8B-B14F-4D97-AF65-F5344CB8AC3E}">
        <p14:creationId xmlns:p14="http://schemas.microsoft.com/office/powerpoint/2010/main" val="124003327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a:extLst>
              <a:ext uri="{FF2B5EF4-FFF2-40B4-BE49-F238E27FC236}">
                <a16:creationId xmlns:a16="http://schemas.microsoft.com/office/drawing/2014/main" id="{6858F497-26BE-415F-AA18-7032A25C8052}"/>
              </a:ext>
            </a:extLst>
          </p:cNvPr>
          <p:cNvPicPr>
            <a:picLocks noChangeAspect="1"/>
          </p:cNvPicPr>
          <p:nvPr/>
        </p:nvPicPr>
        <p:blipFill>
          <a:blip r:embed="rId3">
            <a:alphaModFix amt="35000"/>
            <a:duotone>
              <a:schemeClr val="accent1">
                <a:shade val="45000"/>
                <a:satMod val="135000"/>
              </a:schemeClr>
              <a:prstClr val="white"/>
            </a:duotone>
          </a:blip>
          <a:stretch>
            <a:fillRect/>
          </a:stretch>
        </p:blipFill>
        <p:spPr>
          <a:xfrm>
            <a:off x="2925205" y="17791"/>
            <a:ext cx="9264880" cy="6813682"/>
          </a:xfrm>
          <a:prstGeom prst="rect">
            <a:avLst/>
          </a:prstGeom>
        </p:spPr>
      </p:pic>
      <p:sp>
        <p:nvSpPr>
          <p:cNvPr id="142" name="Freeform 8">
            <a:extLst>
              <a:ext uri="{FF2B5EF4-FFF2-40B4-BE49-F238E27FC236}">
                <a16:creationId xmlns:a16="http://schemas.microsoft.com/office/drawing/2014/main" id="{7493E8E4-B19D-4666-94FB-1A794087DEFA}"/>
              </a:ext>
            </a:extLst>
          </p:cNvPr>
          <p:cNvSpPr>
            <a:spLocks/>
          </p:cNvSpPr>
          <p:nvPr/>
        </p:nvSpPr>
        <p:spPr bwMode="auto">
          <a:xfrm>
            <a:off x="7827474" y="4628365"/>
            <a:ext cx="2013857" cy="2022822"/>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1"/>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Prestatiegericht  sturen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Management informatie, dashboards,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KPI’s</a:t>
            </a:r>
          </a:p>
        </p:txBody>
      </p:sp>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150379"/>
            <a:ext cx="10515600" cy="999580"/>
          </a:xfrm>
        </p:spPr>
        <p:txBody>
          <a:bodyPr/>
          <a:lstStyle/>
          <a:p>
            <a:r>
              <a:rPr lang="en-US" dirty="0"/>
              <a:t>Werklandschap gemeente Amsterdam</a:t>
            </a:r>
            <a:endParaRPr lang="nl-NL" dirty="0"/>
          </a:p>
        </p:txBody>
      </p:sp>
      <p:sp>
        <p:nvSpPr>
          <p:cNvPr id="6" name="Freeform 8">
            <a:extLst>
              <a:ext uri="{FF2B5EF4-FFF2-40B4-BE49-F238E27FC236}">
                <a16:creationId xmlns:a16="http://schemas.microsoft.com/office/drawing/2014/main" id="{B4BFBD6B-7D2C-4C4B-B53B-008746B18DDB}"/>
              </a:ext>
            </a:extLst>
          </p:cNvPr>
          <p:cNvSpPr>
            <a:spLocks/>
          </p:cNvSpPr>
          <p:nvPr/>
        </p:nvSpPr>
        <p:spPr bwMode="auto">
          <a:xfrm>
            <a:off x="194739" y="3005155"/>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Melding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Start</a:t>
            </a:r>
          </a:p>
        </p:txBody>
      </p:sp>
      <p:sp>
        <p:nvSpPr>
          <p:cNvPr id="7" name="Freeform 8">
            <a:extLst>
              <a:ext uri="{FF2B5EF4-FFF2-40B4-BE49-F238E27FC236}">
                <a16:creationId xmlns:a16="http://schemas.microsoft.com/office/drawing/2014/main" id="{F745678D-82A7-4E0A-97BE-48281F815BCF}"/>
              </a:ext>
            </a:extLst>
          </p:cNvPr>
          <p:cNvSpPr>
            <a:spLocks/>
          </p:cNvSpPr>
          <p:nvPr/>
        </p:nvSpPr>
        <p:spPr bwMode="auto">
          <a:xfrm>
            <a:off x="2345265" y="3005155"/>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Intake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Opstellen </a:t>
            </a:r>
            <a:r>
              <a:rPr kumimoji="0" lang="en-US" sz="1200" b="0" i="0" u="none" strike="noStrike" kern="0" cap="none" spc="0" normalizeH="0" baseline="0" noProof="0" dirty="0" smtClean="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klantkenmerken</a:t>
            </a:r>
            <a:endPar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p:txBody>
      </p:sp>
      <p:sp>
        <p:nvSpPr>
          <p:cNvPr id="8" name="Freeform 8">
            <a:extLst>
              <a:ext uri="{FF2B5EF4-FFF2-40B4-BE49-F238E27FC236}">
                <a16:creationId xmlns:a16="http://schemas.microsoft.com/office/drawing/2014/main" id="{B12B0E5F-367A-41F5-897B-661681E12D19}"/>
              </a:ext>
            </a:extLst>
          </p:cNvPr>
          <p:cNvSpPr>
            <a:spLocks/>
          </p:cNvSpPr>
          <p:nvPr/>
        </p:nvSpPr>
        <p:spPr bwMode="auto">
          <a:xfrm>
            <a:off x="3458032" y="1389443"/>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Maatschappelijk fit (participatie)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Meedoen, in balans zijn, participeren</a:t>
            </a:r>
          </a:p>
        </p:txBody>
      </p:sp>
      <p:sp>
        <p:nvSpPr>
          <p:cNvPr id="9" name="Freeform 8">
            <a:extLst>
              <a:ext uri="{FF2B5EF4-FFF2-40B4-BE49-F238E27FC236}">
                <a16:creationId xmlns:a16="http://schemas.microsoft.com/office/drawing/2014/main" id="{5807A5CC-1796-4B3E-A736-3C668C2A225F}"/>
              </a:ext>
            </a:extLst>
          </p:cNvPr>
          <p:cNvSpPr>
            <a:spLocks/>
          </p:cNvSpPr>
          <p:nvPr/>
        </p:nvSpPr>
        <p:spPr bwMode="auto">
          <a:xfrm>
            <a:off x="3475706" y="4693068"/>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Werk fit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Klaar voor werk</a:t>
            </a:r>
          </a:p>
        </p:txBody>
      </p:sp>
      <p:sp>
        <p:nvSpPr>
          <p:cNvPr id="10" name="Freeform 8">
            <a:extLst>
              <a:ext uri="{FF2B5EF4-FFF2-40B4-BE49-F238E27FC236}">
                <a16:creationId xmlns:a16="http://schemas.microsoft.com/office/drawing/2014/main" id="{A21843D5-AC11-47A6-A603-9710834CBC3F}"/>
              </a:ext>
            </a:extLst>
          </p:cNvPr>
          <p:cNvSpPr>
            <a:spLocks/>
          </p:cNvSpPr>
          <p:nvPr/>
        </p:nvSpPr>
        <p:spPr bwMode="auto">
          <a:xfrm>
            <a:off x="6734328" y="2989985"/>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Bemiddeling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Kandidaten en vacatures koppelen</a:t>
            </a:r>
          </a:p>
        </p:txBody>
      </p:sp>
      <p:sp>
        <p:nvSpPr>
          <p:cNvPr id="12" name="Freeform 8">
            <a:extLst>
              <a:ext uri="{FF2B5EF4-FFF2-40B4-BE49-F238E27FC236}">
                <a16:creationId xmlns:a16="http://schemas.microsoft.com/office/drawing/2014/main" id="{41878E76-5DE8-43B4-81BD-31D0368DA95B}"/>
              </a:ext>
            </a:extLst>
          </p:cNvPr>
          <p:cNvSpPr>
            <a:spLocks/>
          </p:cNvSpPr>
          <p:nvPr/>
        </p:nvSpPr>
        <p:spPr bwMode="auto">
          <a:xfrm>
            <a:off x="4559008" y="3042568"/>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Ori</a:t>
            </a:r>
            <a:r>
              <a:rPr kumimoji="0" lang="nl-NL"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ëntatie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Op de arbeidsmarkt</a:t>
            </a:r>
            <a:endPar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p:txBody>
      </p:sp>
      <p:sp>
        <p:nvSpPr>
          <p:cNvPr id="13" name="Freeform 8">
            <a:extLst>
              <a:ext uri="{FF2B5EF4-FFF2-40B4-BE49-F238E27FC236}">
                <a16:creationId xmlns:a16="http://schemas.microsoft.com/office/drawing/2014/main" id="{4157658B-8312-4211-AA06-892A8CCF7201}"/>
              </a:ext>
            </a:extLst>
          </p:cNvPr>
          <p:cNvSpPr>
            <a:spLocks/>
          </p:cNvSpPr>
          <p:nvPr/>
        </p:nvSpPr>
        <p:spPr bwMode="auto">
          <a:xfrm>
            <a:off x="5653619" y="1389443"/>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Opleiden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Kwalificeren</a:t>
            </a:r>
          </a:p>
        </p:txBody>
      </p:sp>
      <p:sp>
        <p:nvSpPr>
          <p:cNvPr id="14" name="Freeform 8">
            <a:extLst>
              <a:ext uri="{FF2B5EF4-FFF2-40B4-BE49-F238E27FC236}">
                <a16:creationId xmlns:a16="http://schemas.microsoft.com/office/drawing/2014/main" id="{5F0DFFB2-C1F4-4F49-B5C4-707C7F361BF5}"/>
              </a:ext>
            </a:extLst>
          </p:cNvPr>
          <p:cNvSpPr>
            <a:spLocks/>
          </p:cNvSpPr>
          <p:nvPr/>
        </p:nvSpPr>
        <p:spPr bwMode="auto">
          <a:xfrm>
            <a:off x="8939594" y="2971589"/>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Plaatsing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Werkelijk aan de slag</a:t>
            </a:r>
          </a:p>
        </p:txBody>
      </p:sp>
      <p:sp>
        <p:nvSpPr>
          <p:cNvPr id="15" name="Freeform 8">
            <a:extLst>
              <a:ext uri="{FF2B5EF4-FFF2-40B4-BE49-F238E27FC236}">
                <a16:creationId xmlns:a16="http://schemas.microsoft.com/office/drawing/2014/main" id="{1645D618-4042-4E00-B2D1-9BEBF0D07F28}"/>
              </a:ext>
            </a:extLst>
          </p:cNvPr>
          <p:cNvSpPr>
            <a:spLocks/>
          </p:cNvSpPr>
          <p:nvPr/>
        </p:nvSpPr>
        <p:spPr bwMode="auto">
          <a:xfrm>
            <a:off x="10064929" y="1393818"/>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Nazorg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Voor duurzame plaatsing</a:t>
            </a:r>
          </a:p>
        </p:txBody>
      </p:sp>
      <p:sp>
        <p:nvSpPr>
          <p:cNvPr id="16" name="Freeform 8">
            <a:extLst>
              <a:ext uri="{FF2B5EF4-FFF2-40B4-BE49-F238E27FC236}">
                <a16:creationId xmlns:a16="http://schemas.microsoft.com/office/drawing/2014/main" id="{CF952303-DEAB-4484-B5C1-2EA377E0D823}"/>
              </a:ext>
            </a:extLst>
          </p:cNvPr>
          <p:cNvSpPr>
            <a:spLocks/>
          </p:cNvSpPr>
          <p:nvPr/>
        </p:nvSpPr>
        <p:spPr bwMode="auto">
          <a:xfrm>
            <a:off x="1269461" y="1391502"/>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1"/>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A0E6"/>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Integratie W &amp; 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Integratie van Werk, Participatie 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Inkomen</a:t>
            </a:r>
          </a:p>
        </p:txBody>
      </p:sp>
      <p:grpSp>
        <p:nvGrpSpPr>
          <p:cNvPr id="17" name="Group 183">
            <a:extLst>
              <a:ext uri="{FF2B5EF4-FFF2-40B4-BE49-F238E27FC236}">
                <a16:creationId xmlns:a16="http://schemas.microsoft.com/office/drawing/2014/main" id="{7CC98070-CCC8-4F8C-A9A3-7DC65DD042F5}"/>
              </a:ext>
            </a:extLst>
          </p:cNvPr>
          <p:cNvGrpSpPr>
            <a:grpSpLocks noChangeAspect="1"/>
          </p:cNvGrpSpPr>
          <p:nvPr/>
        </p:nvGrpSpPr>
        <p:grpSpPr bwMode="auto">
          <a:xfrm>
            <a:off x="1103464" y="3375942"/>
            <a:ext cx="541580" cy="497084"/>
            <a:chOff x="2402" y="3010"/>
            <a:chExt cx="426" cy="391"/>
          </a:xfrm>
          <a:solidFill>
            <a:schemeClr val="tx1"/>
          </a:solidFill>
        </p:grpSpPr>
        <p:sp>
          <p:nvSpPr>
            <p:cNvPr id="18" name="Freeform 184">
              <a:extLst>
                <a:ext uri="{FF2B5EF4-FFF2-40B4-BE49-F238E27FC236}">
                  <a16:creationId xmlns:a16="http://schemas.microsoft.com/office/drawing/2014/main" id="{7A16820B-DE3E-4D45-8627-7BAC8AB77D20}"/>
                </a:ext>
              </a:extLst>
            </p:cNvPr>
            <p:cNvSpPr>
              <a:spLocks/>
            </p:cNvSpPr>
            <p:nvPr/>
          </p:nvSpPr>
          <p:spPr bwMode="auto">
            <a:xfrm>
              <a:off x="2402" y="3010"/>
              <a:ext cx="426" cy="338"/>
            </a:xfrm>
            <a:custGeom>
              <a:avLst/>
              <a:gdLst>
                <a:gd name="T0" fmla="*/ 145 w 288"/>
                <a:gd name="T1" fmla="*/ 228 h 228"/>
                <a:gd name="T2" fmla="*/ 30 w 288"/>
                <a:gd name="T3" fmla="*/ 228 h 228"/>
                <a:gd name="T4" fmla="*/ 0 w 288"/>
                <a:gd name="T5" fmla="*/ 198 h 228"/>
                <a:gd name="T6" fmla="*/ 0 w 288"/>
                <a:gd name="T7" fmla="*/ 30 h 228"/>
                <a:gd name="T8" fmla="*/ 30 w 288"/>
                <a:gd name="T9" fmla="*/ 0 h 228"/>
                <a:gd name="T10" fmla="*/ 258 w 288"/>
                <a:gd name="T11" fmla="*/ 0 h 228"/>
                <a:gd name="T12" fmla="*/ 288 w 288"/>
                <a:gd name="T13" fmla="*/ 30 h 228"/>
                <a:gd name="T14" fmla="*/ 288 w 288"/>
                <a:gd name="T15" fmla="*/ 120 h 228"/>
                <a:gd name="T16" fmla="*/ 282 w 288"/>
                <a:gd name="T17" fmla="*/ 126 h 228"/>
                <a:gd name="T18" fmla="*/ 276 w 288"/>
                <a:gd name="T19" fmla="*/ 120 h 228"/>
                <a:gd name="T20" fmla="*/ 276 w 288"/>
                <a:gd name="T21" fmla="*/ 30 h 228"/>
                <a:gd name="T22" fmla="*/ 258 w 288"/>
                <a:gd name="T23" fmla="*/ 12 h 228"/>
                <a:gd name="T24" fmla="*/ 30 w 288"/>
                <a:gd name="T25" fmla="*/ 12 h 228"/>
                <a:gd name="T26" fmla="*/ 12 w 288"/>
                <a:gd name="T27" fmla="*/ 30 h 228"/>
                <a:gd name="T28" fmla="*/ 12 w 288"/>
                <a:gd name="T29" fmla="*/ 198 h 228"/>
                <a:gd name="T30" fmla="*/ 30 w 288"/>
                <a:gd name="T31" fmla="*/ 216 h 228"/>
                <a:gd name="T32" fmla="*/ 145 w 288"/>
                <a:gd name="T33" fmla="*/ 216 h 228"/>
                <a:gd name="T34" fmla="*/ 151 w 288"/>
                <a:gd name="T35" fmla="*/ 222 h 228"/>
                <a:gd name="T36" fmla="*/ 145 w 288"/>
                <a:gd name="T37"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28">
                  <a:moveTo>
                    <a:pt x="145" y="228"/>
                  </a:moveTo>
                  <a:cubicBezTo>
                    <a:pt x="30" y="228"/>
                    <a:pt x="30" y="228"/>
                    <a:pt x="30" y="228"/>
                  </a:cubicBezTo>
                  <a:cubicBezTo>
                    <a:pt x="14" y="228"/>
                    <a:pt x="0" y="214"/>
                    <a:pt x="0" y="198"/>
                  </a:cubicBezTo>
                  <a:cubicBezTo>
                    <a:pt x="0" y="30"/>
                    <a:pt x="0" y="30"/>
                    <a:pt x="0" y="30"/>
                  </a:cubicBezTo>
                  <a:cubicBezTo>
                    <a:pt x="0" y="13"/>
                    <a:pt x="14" y="0"/>
                    <a:pt x="30" y="0"/>
                  </a:cubicBezTo>
                  <a:cubicBezTo>
                    <a:pt x="258" y="0"/>
                    <a:pt x="258" y="0"/>
                    <a:pt x="258" y="0"/>
                  </a:cubicBezTo>
                  <a:cubicBezTo>
                    <a:pt x="275" y="0"/>
                    <a:pt x="288" y="13"/>
                    <a:pt x="288" y="30"/>
                  </a:cubicBezTo>
                  <a:cubicBezTo>
                    <a:pt x="288" y="120"/>
                    <a:pt x="288" y="120"/>
                    <a:pt x="288" y="120"/>
                  </a:cubicBezTo>
                  <a:cubicBezTo>
                    <a:pt x="288" y="124"/>
                    <a:pt x="286" y="126"/>
                    <a:pt x="282" y="126"/>
                  </a:cubicBezTo>
                  <a:cubicBezTo>
                    <a:pt x="279" y="126"/>
                    <a:pt x="276" y="124"/>
                    <a:pt x="276" y="120"/>
                  </a:cubicBezTo>
                  <a:cubicBezTo>
                    <a:pt x="276" y="30"/>
                    <a:pt x="276" y="30"/>
                    <a:pt x="276" y="30"/>
                  </a:cubicBezTo>
                  <a:cubicBezTo>
                    <a:pt x="276" y="20"/>
                    <a:pt x="268" y="12"/>
                    <a:pt x="258" y="12"/>
                  </a:cubicBezTo>
                  <a:cubicBezTo>
                    <a:pt x="30" y="12"/>
                    <a:pt x="30" y="12"/>
                    <a:pt x="30" y="12"/>
                  </a:cubicBezTo>
                  <a:cubicBezTo>
                    <a:pt x="20" y="12"/>
                    <a:pt x="12" y="20"/>
                    <a:pt x="12" y="30"/>
                  </a:cubicBezTo>
                  <a:cubicBezTo>
                    <a:pt x="12" y="198"/>
                    <a:pt x="12" y="198"/>
                    <a:pt x="12" y="198"/>
                  </a:cubicBezTo>
                  <a:cubicBezTo>
                    <a:pt x="12" y="208"/>
                    <a:pt x="20" y="216"/>
                    <a:pt x="30" y="216"/>
                  </a:cubicBezTo>
                  <a:cubicBezTo>
                    <a:pt x="145" y="216"/>
                    <a:pt x="145" y="216"/>
                    <a:pt x="145" y="216"/>
                  </a:cubicBezTo>
                  <a:cubicBezTo>
                    <a:pt x="148" y="216"/>
                    <a:pt x="151" y="219"/>
                    <a:pt x="151" y="222"/>
                  </a:cubicBezTo>
                  <a:cubicBezTo>
                    <a:pt x="151" y="225"/>
                    <a:pt x="148" y="228"/>
                    <a:pt x="145"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 name="Freeform 185">
              <a:extLst>
                <a:ext uri="{FF2B5EF4-FFF2-40B4-BE49-F238E27FC236}">
                  <a16:creationId xmlns:a16="http://schemas.microsoft.com/office/drawing/2014/main" id="{75F1BCC7-53D8-478D-9A22-4FF39C73FE09}"/>
                </a:ext>
              </a:extLst>
            </p:cNvPr>
            <p:cNvSpPr>
              <a:spLocks/>
            </p:cNvSpPr>
            <p:nvPr/>
          </p:nvSpPr>
          <p:spPr bwMode="auto">
            <a:xfrm>
              <a:off x="2402" y="3099"/>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 name="Oval 186">
              <a:extLst>
                <a:ext uri="{FF2B5EF4-FFF2-40B4-BE49-F238E27FC236}">
                  <a16:creationId xmlns:a16="http://schemas.microsoft.com/office/drawing/2014/main" id="{8D464455-91F7-4E8C-B8B7-833041356616}"/>
                </a:ext>
              </a:extLst>
            </p:cNvPr>
            <p:cNvSpPr>
              <a:spLocks noChangeArrowheads="1"/>
            </p:cNvSpPr>
            <p:nvPr/>
          </p:nvSpPr>
          <p:spPr bwMode="auto">
            <a:xfrm>
              <a:off x="2455"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 name="Oval 187">
              <a:extLst>
                <a:ext uri="{FF2B5EF4-FFF2-40B4-BE49-F238E27FC236}">
                  <a16:creationId xmlns:a16="http://schemas.microsoft.com/office/drawing/2014/main" id="{CBA1307D-3C24-4BA1-8A4C-57E2CD022872}"/>
                </a:ext>
              </a:extLst>
            </p:cNvPr>
            <p:cNvSpPr>
              <a:spLocks noChangeArrowheads="1"/>
            </p:cNvSpPr>
            <p:nvPr/>
          </p:nvSpPr>
          <p:spPr bwMode="auto">
            <a:xfrm>
              <a:off x="2508"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2" name="Oval 188">
              <a:extLst>
                <a:ext uri="{FF2B5EF4-FFF2-40B4-BE49-F238E27FC236}">
                  <a16:creationId xmlns:a16="http://schemas.microsoft.com/office/drawing/2014/main" id="{BDF3B8C3-521C-420A-845F-DBB20782D4C8}"/>
                </a:ext>
              </a:extLst>
            </p:cNvPr>
            <p:cNvSpPr>
              <a:spLocks noChangeArrowheads="1"/>
            </p:cNvSpPr>
            <p:nvPr/>
          </p:nvSpPr>
          <p:spPr bwMode="auto">
            <a:xfrm>
              <a:off x="2562" y="3046"/>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3" name="Freeform 189">
              <a:extLst>
                <a:ext uri="{FF2B5EF4-FFF2-40B4-BE49-F238E27FC236}">
                  <a16:creationId xmlns:a16="http://schemas.microsoft.com/office/drawing/2014/main" id="{CC76CF7D-6E8B-4379-B1DF-4C8C50EEBFB6}"/>
                </a:ext>
              </a:extLst>
            </p:cNvPr>
            <p:cNvSpPr>
              <a:spLocks/>
            </p:cNvSpPr>
            <p:nvPr/>
          </p:nvSpPr>
          <p:spPr bwMode="auto">
            <a:xfrm>
              <a:off x="2544" y="3152"/>
              <a:ext cx="195" cy="18"/>
            </a:xfrm>
            <a:custGeom>
              <a:avLst/>
              <a:gdLst>
                <a:gd name="T0" fmla="*/ 126 w 132"/>
                <a:gd name="T1" fmla="*/ 12 h 12"/>
                <a:gd name="T2" fmla="*/ 6 w 132"/>
                <a:gd name="T3" fmla="*/ 12 h 12"/>
                <a:gd name="T4" fmla="*/ 0 w 132"/>
                <a:gd name="T5" fmla="*/ 6 h 12"/>
                <a:gd name="T6" fmla="*/ 6 w 132"/>
                <a:gd name="T7" fmla="*/ 0 h 12"/>
                <a:gd name="T8" fmla="*/ 126 w 132"/>
                <a:gd name="T9" fmla="*/ 0 h 12"/>
                <a:gd name="T10" fmla="*/ 132 w 132"/>
                <a:gd name="T11" fmla="*/ 6 h 12"/>
                <a:gd name="T12" fmla="*/ 126 w 13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32" h="12">
                  <a:moveTo>
                    <a:pt x="126" y="12"/>
                  </a:moveTo>
                  <a:cubicBezTo>
                    <a:pt x="6" y="12"/>
                    <a:pt x="6" y="12"/>
                    <a:pt x="6" y="12"/>
                  </a:cubicBezTo>
                  <a:cubicBezTo>
                    <a:pt x="3" y="12"/>
                    <a:pt x="0" y="9"/>
                    <a:pt x="0" y="6"/>
                  </a:cubicBezTo>
                  <a:cubicBezTo>
                    <a:pt x="0" y="3"/>
                    <a:pt x="3" y="0"/>
                    <a:pt x="6" y="0"/>
                  </a:cubicBezTo>
                  <a:cubicBezTo>
                    <a:pt x="126" y="0"/>
                    <a:pt x="126" y="0"/>
                    <a:pt x="126" y="0"/>
                  </a:cubicBezTo>
                  <a:cubicBezTo>
                    <a:pt x="130" y="0"/>
                    <a:pt x="132" y="3"/>
                    <a:pt x="132" y="6"/>
                  </a:cubicBezTo>
                  <a:cubicBezTo>
                    <a:pt x="132" y="9"/>
                    <a:pt x="130" y="12"/>
                    <a:pt x="12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4" name="Freeform 190">
              <a:extLst>
                <a:ext uri="{FF2B5EF4-FFF2-40B4-BE49-F238E27FC236}">
                  <a16:creationId xmlns:a16="http://schemas.microsoft.com/office/drawing/2014/main" id="{B740A123-E280-4C11-B1E1-25550E728FB5}"/>
                </a:ext>
              </a:extLst>
            </p:cNvPr>
            <p:cNvSpPr>
              <a:spLocks/>
            </p:cNvSpPr>
            <p:nvPr/>
          </p:nvSpPr>
          <p:spPr bwMode="auto">
            <a:xfrm>
              <a:off x="2473" y="3152"/>
              <a:ext cx="35" cy="18"/>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9"/>
                    <a:pt x="0" y="6"/>
                  </a:cubicBezTo>
                  <a:cubicBezTo>
                    <a:pt x="0" y="3"/>
                    <a:pt x="3" y="0"/>
                    <a:pt x="6" y="0"/>
                  </a:cubicBezTo>
                  <a:cubicBezTo>
                    <a:pt x="18" y="0"/>
                    <a:pt x="18" y="0"/>
                    <a:pt x="18" y="0"/>
                  </a:cubicBezTo>
                  <a:cubicBezTo>
                    <a:pt x="22" y="0"/>
                    <a:pt x="24" y="3"/>
                    <a:pt x="24" y="6"/>
                  </a:cubicBezTo>
                  <a:cubicBezTo>
                    <a:pt x="24" y="9"/>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5" name="Freeform 191">
              <a:extLst>
                <a:ext uri="{FF2B5EF4-FFF2-40B4-BE49-F238E27FC236}">
                  <a16:creationId xmlns:a16="http://schemas.microsoft.com/office/drawing/2014/main" id="{EDEBF28E-A8EF-49E1-B56D-9B06933B0856}"/>
                </a:ext>
              </a:extLst>
            </p:cNvPr>
            <p:cNvSpPr>
              <a:spLocks/>
            </p:cNvSpPr>
            <p:nvPr/>
          </p:nvSpPr>
          <p:spPr bwMode="auto">
            <a:xfrm>
              <a:off x="2544" y="3205"/>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6" name="Freeform 192">
              <a:extLst>
                <a:ext uri="{FF2B5EF4-FFF2-40B4-BE49-F238E27FC236}">
                  <a16:creationId xmlns:a16="http://schemas.microsoft.com/office/drawing/2014/main" id="{2FD6CB3C-0097-475E-B6F6-DF4D2AC42111}"/>
                </a:ext>
              </a:extLst>
            </p:cNvPr>
            <p:cNvSpPr>
              <a:spLocks/>
            </p:cNvSpPr>
            <p:nvPr/>
          </p:nvSpPr>
          <p:spPr bwMode="auto">
            <a:xfrm>
              <a:off x="2473" y="3205"/>
              <a:ext cx="35" cy="18"/>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9"/>
                    <a:pt x="0" y="6"/>
                  </a:cubicBezTo>
                  <a:cubicBezTo>
                    <a:pt x="0" y="3"/>
                    <a:pt x="3" y="0"/>
                    <a:pt x="6" y="0"/>
                  </a:cubicBezTo>
                  <a:cubicBezTo>
                    <a:pt x="18" y="0"/>
                    <a:pt x="18" y="0"/>
                    <a:pt x="18" y="0"/>
                  </a:cubicBezTo>
                  <a:cubicBezTo>
                    <a:pt x="22" y="0"/>
                    <a:pt x="24" y="3"/>
                    <a:pt x="24" y="6"/>
                  </a:cubicBezTo>
                  <a:cubicBezTo>
                    <a:pt x="24" y="9"/>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7" name="Freeform 193">
              <a:extLst>
                <a:ext uri="{FF2B5EF4-FFF2-40B4-BE49-F238E27FC236}">
                  <a16:creationId xmlns:a16="http://schemas.microsoft.com/office/drawing/2014/main" id="{E91163E1-1A9C-499C-B774-BAD2E5A4AE9D}"/>
                </a:ext>
              </a:extLst>
            </p:cNvPr>
            <p:cNvSpPr>
              <a:spLocks/>
            </p:cNvSpPr>
            <p:nvPr/>
          </p:nvSpPr>
          <p:spPr bwMode="auto">
            <a:xfrm>
              <a:off x="2544" y="325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8" name="Freeform 194">
              <a:extLst>
                <a:ext uri="{FF2B5EF4-FFF2-40B4-BE49-F238E27FC236}">
                  <a16:creationId xmlns:a16="http://schemas.microsoft.com/office/drawing/2014/main" id="{FB69229C-0B0A-4D14-9D15-6B1CB2D6A92F}"/>
                </a:ext>
              </a:extLst>
            </p:cNvPr>
            <p:cNvSpPr>
              <a:spLocks/>
            </p:cNvSpPr>
            <p:nvPr/>
          </p:nvSpPr>
          <p:spPr bwMode="auto">
            <a:xfrm>
              <a:off x="2473" y="3259"/>
              <a:ext cx="35" cy="17"/>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9"/>
                    <a:pt x="0" y="6"/>
                  </a:cubicBezTo>
                  <a:cubicBezTo>
                    <a:pt x="0" y="3"/>
                    <a:pt x="3" y="0"/>
                    <a:pt x="6" y="0"/>
                  </a:cubicBezTo>
                  <a:cubicBezTo>
                    <a:pt x="18" y="0"/>
                    <a:pt x="18" y="0"/>
                    <a:pt x="18" y="0"/>
                  </a:cubicBezTo>
                  <a:cubicBezTo>
                    <a:pt x="22" y="0"/>
                    <a:pt x="24" y="3"/>
                    <a:pt x="24" y="6"/>
                  </a:cubicBezTo>
                  <a:cubicBezTo>
                    <a:pt x="24" y="9"/>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9" name="Freeform 195">
              <a:extLst>
                <a:ext uri="{FF2B5EF4-FFF2-40B4-BE49-F238E27FC236}">
                  <a16:creationId xmlns:a16="http://schemas.microsoft.com/office/drawing/2014/main" id="{76E489B9-92B8-4528-880A-5E99BD013582}"/>
                </a:ext>
              </a:extLst>
            </p:cNvPr>
            <p:cNvSpPr>
              <a:spLocks noEditPoints="1"/>
            </p:cNvSpPr>
            <p:nvPr/>
          </p:nvSpPr>
          <p:spPr bwMode="auto">
            <a:xfrm>
              <a:off x="2683" y="3207"/>
              <a:ext cx="116" cy="115"/>
            </a:xfrm>
            <a:custGeom>
              <a:avLst/>
              <a:gdLst>
                <a:gd name="T0" fmla="*/ 39 w 78"/>
                <a:gd name="T1" fmla="*/ 78 h 78"/>
                <a:gd name="T2" fmla="*/ 0 w 78"/>
                <a:gd name="T3" fmla="*/ 39 h 78"/>
                <a:gd name="T4" fmla="*/ 39 w 78"/>
                <a:gd name="T5" fmla="*/ 0 h 78"/>
                <a:gd name="T6" fmla="*/ 78 w 78"/>
                <a:gd name="T7" fmla="*/ 39 h 78"/>
                <a:gd name="T8" fmla="*/ 39 w 78"/>
                <a:gd name="T9" fmla="*/ 78 h 78"/>
                <a:gd name="T10" fmla="*/ 39 w 78"/>
                <a:gd name="T11" fmla="*/ 12 h 78"/>
                <a:gd name="T12" fmla="*/ 12 w 78"/>
                <a:gd name="T13" fmla="*/ 39 h 78"/>
                <a:gd name="T14" fmla="*/ 39 w 78"/>
                <a:gd name="T15" fmla="*/ 66 h 78"/>
                <a:gd name="T16" fmla="*/ 66 w 78"/>
                <a:gd name="T17" fmla="*/ 39 h 78"/>
                <a:gd name="T18" fmla="*/ 39 w 78"/>
                <a:gd name="T19" fmla="*/ 1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39" y="78"/>
                  </a:moveTo>
                  <a:cubicBezTo>
                    <a:pt x="18" y="78"/>
                    <a:pt x="0" y="61"/>
                    <a:pt x="0" y="39"/>
                  </a:cubicBezTo>
                  <a:cubicBezTo>
                    <a:pt x="0" y="17"/>
                    <a:pt x="18" y="0"/>
                    <a:pt x="39" y="0"/>
                  </a:cubicBezTo>
                  <a:cubicBezTo>
                    <a:pt x="61" y="0"/>
                    <a:pt x="78" y="17"/>
                    <a:pt x="78" y="39"/>
                  </a:cubicBezTo>
                  <a:cubicBezTo>
                    <a:pt x="78" y="61"/>
                    <a:pt x="61" y="78"/>
                    <a:pt x="39" y="78"/>
                  </a:cubicBezTo>
                  <a:close/>
                  <a:moveTo>
                    <a:pt x="39" y="12"/>
                  </a:moveTo>
                  <a:cubicBezTo>
                    <a:pt x="24" y="12"/>
                    <a:pt x="12" y="24"/>
                    <a:pt x="12" y="39"/>
                  </a:cubicBezTo>
                  <a:cubicBezTo>
                    <a:pt x="12" y="54"/>
                    <a:pt x="24" y="66"/>
                    <a:pt x="39" y="66"/>
                  </a:cubicBezTo>
                  <a:cubicBezTo>
                    <a:pt x="54" y="66"/>
                    <a:pt x="66" y="54"/>
                    <a:pt x="66" y="39"/>
                  </a:cubicBezTo>
                  <a:cubicBezTo>
                    <a:pt x="66" y="24"/>
                    <a:pt x="54" y="12"/>
                    <a:pt x="3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0" name="Freeform 196">
              <a:extLst>
                <a:ext uri="{FF2B5EF4-FFF2-40B4-BE49-F238E27FC236}">
                  <a16:creationId xmlns:a16="http://schemas.microsoft.com/office/drawing/2014/main" id="{63A8176B-9A26-4704-8870-8DAEAF9F4C75}"/>
                </a:ext>
              </a:extLst>
            </p:cNvPr>
            <p:cNvSpPr>
              <a:spLocks noEditPoints="1"/>
            </p:cNvSpPr>
            <p:nvPr/>
          </p:nvSpPr>
          <p:spPr bwMode="auto">
            <a:xfrm>
              <a:off x="2653" y="3305"/>
              <a:ext cx="175" cy="96"/>
            </a:xfrm>
            <a:custGeom>
              <a:avLst/>
              <a:gdLst>
                <a:gd name="T0" fmla="*/ 112 w 118"/>
                <a:gd name="T1" fmla="*/ 65 h 65"/>
                <a:gd name="T2" fmla="*/ 6 w 118"/>
                <a:gd name="T3" fmla="*/ 65 h 65"/>
                <a:gd name="T4" fmla="*/ 0 w 118"/>
                <a:gd name="T5" fmla="*/ 59 h 65"/>
                <a:gd name="T6" fmla="*/ 59 w 118"/>
                <a:gd name="T7" fmla="*/ 0 h 65"/>
                <a:gd name="T8" fmla="*/ 118 w 118"/>
                <a:gd name="T9" fmla="*/ 59 h 65"/>
                <a:gd name="T10" fmla="*/ 112 w 118"/>
                <a:gd name="T11" fmla="*/ 65 h 65"/>
                <a:gd name="T12" fmla="*/ 13 w 118"/>
                <a:gd name="T13" fmla="*/ 53 h 65"/>
                <a:gd name="T14" fmla="*/ 106 w 118"/>
                <a:gd name="T15" fmla="*/ 53 h 65"/>
                <a:gd name="T16" fmla="*/ 59 w 118"/>
                <a:gd name="T17" fmla="*/ 12 h 65"/>
                <a:gd name="T18" fmla="*/ 13 w 118"/>
                <a:gd name="T19" fmla="*/ 5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65">
                  <a:moveTo>
                    <a:pt x="112" y="65"/>
                  </a:moveTo>
                  <a:cubicBezTo>
                    <a:pt x="6" y="65"/>
                    <a:pt x="6" y="65"/>
                    <a:pt x="6" y="65"/>
                  </a:cubicBezTo>
                  <a:cubicBezTo>
                    <a:pt x="3" y="65"/>
                    <a:pt x="0" y="62"/>
                    <a:pt x="0" y="59"/>
                  </a:cubicBezTo>
                  <a:cubicBezTo>
                    <a:pt x="0" y="27"/>
                    <a:pt x="27" y="0"/>
                    <a:pt x="59" y="0"/>
                  </a:cubicBezTo>
                  <a:cubicBezTo>
                    <a:pt x="92" y="0"/>
                    <a:pt x="118" y="27"/>
                    <a:pt x="118" y="59"/>
                  </a:cubicBezTo>
                  <a:cubicBezTo>
                    <a:pt x="118" y="62"/>
                    <a:pt x="116" y="65"/>
                    <a:pt x="112" y="65"/>
                  </a:cubicBezTo>
                  <a:close/>
                  <a:moveTo>
                    <a:pt x="13" y="53"/>
                  </a:moveTo>
                  <a:cubicBezTo>
                    <a:pt x="106" y="53"/>
                    <a:pt x="106" y="53"/>
                    <a:pt x="106" y="53"/>
                  </a:cubicBezTo>
                  <a:cubicBezTo>
                    <a:pt x="103" y="30"/>
                    <a:pt x="83" y="12"/>
                    <a:pt x="59" y="12"/>
                  </a:cubicBezTo>
                  <a:cubicBezTo>
                    <a:pt x="35" y="12"/>
                    <a:pt x="16" y="30"/>
                    <a:pt x="13"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31" name="Group 4">
            <a:extLst>
              <a:ext uri="{FF2B5EF4-FFF2-40B4-BE49-F238E27FC236}">
                <a16:creationId xmlns:a16="http://schemas.microsoft.com/office/drawing/2014/main" id="{CB7218A7-A60E-4BE9-B72A-9654FF6BB1DD}"/>
              </a:ext>
            </a:extLst>
          </p:cNvPr>
          <p:cNvGrpSpPr>
            <a:grpSpLocks noChangeAspect="1"/>
          </p:cNvGrpSpPr>
          <p:nvPr/>
        </p:nvGrpSpPr>
        <p:grpSpPr bwMode="auto">
          <a:xfrm>
            <a:off x="3815627" y="5124618"/>
            <a:ext cx="569818" cy="331506"/>
            <a:chOff x="346" y="526"/>
            <a:chExt cx="428" cy="249"/>
          </a:xfrm>
          <a:solidFill>
            <a:schemeClr val="tx1"/>
          </a:solidFill>
        </p:grpSpPr>
        <p:sp>
          <p:nvSpPr>
            <p:cNvPr id="32" name="Freeform 5">
              <a:extLst>
                <a:ext uri="{FF2B5EF4-FFF2-40B4-BE49-F238E27FC236}">
                  <a16:creationId xmlns:a16="http://schemas.microsoft.com/office/drawing/2014/main" id="{35966559-2AD2-40F4-9F00-5695D8F6372E}"/>
                </a:ext>
              </a:extLst>
            </p:cNvPr>
            <p:cNvSpPr>
              <a:spLocks noEditPoints="1"/>
            </p:cNvSpPr>
            <p:nvPr/>
          </p:nvSpPr>
          <p:spPr bwMode="auto">
            <a:xfrm>
              <a:off x="346" y="526"/>
              <a:ext cx="428" cy="249"/>
            </a:xfrm>
            <a:custGeom>
              <a:avLst/>
              <a:gdLst>
                <a:gd name="T0" fmla="*/ 145 w 289"/>
                <a:gd name="T1" fmla="*/ 168 h 168"/>
                <a:gd name="T2" fmla="*/ 2 w 289"/>
                <a:gd name="T3" fmla="*/ 88 h 168"/>
                <a:gd name="T4" fmla="*/ 2 w 289"/>
                <a:gd name="T5" fmla="*/ 80 h 168"/>
                <a:gd name="T6" fmla="*/ 145 w 289"/>
                <a:gd name="T7" fmla="*/ 0 h 168"/>
                <a:gd name="T8" fmla="*/ 287 w 289"/>
                <a:gd name="T9" fmla="*/ 80 h 168"/>
                <a:gd name="T10" fmla="*/ 287 w 289"/>
                <a:gd name="T11" fmla="*/ 88 h 168"/>
                <a:gd name="T12" fmla="*/ 145 w 289"/>
                <a:gd name="T13" fmla="*/ 168 h 168"/>
                <a:gd name="T14" fmla="*/ 14 w 289"/>
                <a:gd name="T15" fmla="*/ 84 h 168"/>
                <a:gd name="T16" fmla="*/ 145 w 289"/>
                <a:gd name="T17" fmla="*/ 156 h 168"/>
                <a:gd name="T18" fmla="*/ 275 w 289"/>
                <a:gd name="T19" fmla="*/ 84 h 168"/>
                <a:gd name="T20" fmla="*/ 145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5" y="168"/>
                  </a:moveTo>
                  <a:cubicBezTo>
                    <a:pt x="66" y="168"/>
                    <a:pt x="5" y="91"/>
                    <a:pt x="2" y="88"/>
                  </a:cubicBezTo>
                  <a:cubicBezTo>
                    <a:pt x="0" y="86"/>
                    <a:pt x="0" y="82"/>
                    <a:pt x="2" y="80"/>
                  </a:cubicBezTo>
                  <a:cubicBezTo>
                    <a:pt x="5" y="77"/>
                    <a:pt x="66" y="0"/>
                    <a:pt x="145" y="0"/>
                  </a:cubicBezTo>
                  <a:cubicBezTo>
                    <a:pt x="223" y="0"/>
                    <a:pt x="285" y="77"/>
                    <a:pt x="287" y="80"/>
                  </a:cubicBezTo>
                  <a:cubicBezTo>
                    <a:pt x="289" y="82"/>
                    <a:pt x="289" y="86"/>
                    <a:pt x="287" y="88"/>
                  </a:cubicBezTo>
                  <a:cubicBezTo>
                    <a:pt x="285" y="91"/>
                    <a:pt x="223" y="168"/>
                    <a:pt x="145" y="168"/>
                  </a:cubicBezTo>
                  <a:close/>
                  <a:moveTo>
                    <a:pt x="14" y="84"/>
                  </a:moveTo>
                  <a:cubicBezTo>
                    <a:pt x="28" y="99"/>
                    <a:pt x="82" y="156"/>
                    <a:pt x="145" y="156"/>
                  </a:cubicBezTo>
                  <a:cubicBezTo>
                    <a:pt x="208" y="156"/>
                    <a:pt x="261" y="99"/>
                    <a:pt x="275" y="84"/>
                  </a:cubicBezTo>
                  <a:cubicBezTo>
                    <a:pt x="261" y="69"/>
                    <a:pt x="208" y="12"/>
                    <a:pt x="145" y="12"/>
                  </a:cubicBezTo>
                  <a:cubicBezTo>
                    <a:pt x="82" y="12"/>
                    <a:pt x="28" y="69"/>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3" name="Freeform 6">
              <a:extLst>
                <a:ext uri="{FF2B5EF4-FFF2-40B4-BE49-F238E27FC236}">
                  <a16:creationId xmlns:a16="http://schemas.microsoft.com/office/drawing/2014/main" id="{F05B559C-C798-4AAA-8428-928EAE99B0A5}"/>
                </a:ext>
              </a:extLst>
            </p:cNvPr>
            <p:cNvSpPr>
              <a:spLocks noEditPoints="1"/>
            </p:cNvSpPr>
            <p:nvPr/>
          </p:nvSpPr>
          <p:spPr bwMode="auto">
            <a:xfrm>
              <a:off x="481" y="571"/>
              <a:ext cx="160" cy="159"/>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3" y="0"/>
                    <a:pt x="108" y="24"/>
                    <a:pt x="108" y="54"/>
                  </a:cubicBezTo>
                  <a:cubicBezTo>
                    <a:pt x="108" y="84"/>
                    <a:pt x="83" y="108"/>
                    <a:pt x="54" y="108"/>
                  </a:cubicBezTo>
                  <a:close/>
                  <a:moveTo>
                    <a:pt x="54" y="12"/>
                  </a:moveTo>
                  <a:cubicBezTo>
                    <a:pt x="30" y="12"/>
                    <a:pt x="12" y="31"/>
                    <a:pt x="12" y="54"/>
                  </a:cubicBezTo>
                  <a:cubicBezTo>
                    <a:pt x="12" y="77"/>
                    <a:pt x="30"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34" name="Group 265">
            <a:extLst>
              <a:ext uri="{FF2B5EF4-FFF2-40B4-BE49-F238E27FC236}">
                <a16:creationId xmlns:a16="http://schemas.microsoft.com/office/drawing/2014/main" id="{37DE88E7-6C79-4F45-9574-08AB3F08F806}"/>
              </a:ext>
            </a:extLst>
          </p:cNvPr>
          <p:cNvGrpSpPr>
            <a:grpSpLocks noChangeAspect="1"/>
          </p:cNvGrpSpPr>
          <p:nvPr/>
        </p:nvGrpSpPr>
        <p:grpSpPr bwMode="auto">
          <a:xfrm>
            <a:off x="6780792" y="1735531"/>
            <a:ext cx="375153" cy="442701"/>
            <a:chOff x="6573" y="2997"/>
            <a:chExt cx="361" cy="426"/>
          </a:xfrm>
          <a:solidFill>
            <a:schemeClr val="tx1"/>
          </a:solidFill>
        </p:grpSpPr>
        <p:sp>
          <p:nvSpPr>
            <p:cNvPr id="35" name="Freeform 266">
              <a:extLst>
                <a:ext uri="{FF2B5EF4-FFF2-40B4-BE49-F238E27FC236}">
                  <a16:creationId xmlns:a16="http://schemas.microsoft.com/office/drawing/2014/main" id="{D1910D2E-7839-4110-912F-0DBB07CA6E42}"/>
                </a:ext>
              </a:extLst>
            </p:cNvPr>
            <p:cNvSpPr>
              <a:spLocks/>
            </p:cNvSpPr>
            <p:nvPr/>
          </p:nvSpPr>
          <p:spPr bwMode="auto">
            <a:xfrm>
              <a:off x="6573" y="2997"/>
              <a:ext cx="302" cy="391"/>
            </a:xfrm>
            <a:custGeom>
              <a:avLst/>
              <a:gdLst>
                <a:gd name="T0" fmla="*/ 114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3 w 204"/>
                <a:gd name="T13" fmla="*/ 1 h 264"/>
                <a:gd name="T14" fmla="*/ 203 w 204"/>
                <a:gd name="T15" fmla="*/ 61 h 264"/>
                <a:gd name="T16" fmla="*/ 204 w 204"/>
                <a:gd name="T17" fmla="*/ 66 h 264"/>
                <a:gd name="T18" fmla="*/ 204 w 204"/>
                <a:gd name="T19" fmla="*/ 78 h 264"/>
                <a:gd name="T20" fmla="*/ 198 w 204"/>
                <a:gd name="T21" fmla="*/ 84 h 264"/>
                <a:gd name="T22" fmla="*/ 192 w 204"/>
                <a:gd name="T23" fmla="*/ 78 h 264"/>
                <a:gd name="T24" fmla="*/ 192 w 204"/>
                <a:gd name="T25" fmla="*/ 68 h 264"/>
                <a:gd name="T26" fmla="*/ 136 w 204"/>
                <a:gd name="T27" fmla="*/ 12 h 264"/>
                <a:gd name="T28" fmla="*/ 12 w 204"/>
                <a:gd name="T29" fmla="*/ 12 h 264"/>
                <a:gd name="T30" fmla="*/ 12 w 204"/>
                <a:gd name="T31" fmla="*/ 252 h 264"/>
                <a:gd name="T32" fmla="*/ 114 w 204"/>
                <a:gd name="T33" fmla="*/ 252 h 264"/>
                <a:gd name="T34" fmla="*/ 120 w 204"/>
                <a:gd name="T35" fmla="*/ 258 h 264"/>
                <a:gd name="T36" fmla="*/ 114 w 204"/>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264">
                  <a:moveTo>
                    <a:pt x="114"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2" y="0"/>
                    <a:pt x="143" y="1"/>
                  </a:cubicBezTo>
                  <a:cubicBezTo>
                    <a:pt x="203" y="61"/>
                    <a:pt x="203" y="61"/>
                    <a:pt x="203" y="61"/>
                  </a:cubicBezTo>
                  <a:cubicBezTo>
                    <a:pt x="204" y="63"/>
                    <a:pt x="204" y="64"/>
                    <a:pt x="204" y="66"/>
                  </a:cubicBezTo>
                  <a:cubicBezTo>
                    <a:pt x="204" y="78"/>
                    <a:pt x="204" y="78"/>
                    <a:pt x="204" y="78"/>
                  </a:cubicBezTo>
                  <a:cubicBezTo>
                    <a:pt x="204" y="81"/>
                    <a:pt x="202" y="84"/>
                    <a:pt x="198" y="84"/>
                  </a:cubicBezTo>
                  <a:cubicBezTo>
                    <a:pt x="195" y="84"/>
                    <a:pt x="192" y="81"/>
                    <a:pt x="192" y="78"/>
                  </a:cubicBezTo>
                  <a:cubicBezTo>
                    <a:pt x="192" y="68"/>
                    <a:pt x="192" y="68"/>
                    <a:pt x="192" y="68"/>
                  </a:cubicBezTo>
                  <a:cubicBezTo>
                    <a:pt x="136" y="12"/>
                    <a:pt x="136" y="12"/>
                    <a:pt x="136" y="12"/>
                  </a:cubicBezTo>
                  <a:cubicBezTo>
                    <a:pt x="12" y="12"/>
                    <a:pt x="12" y="12"/>
                    <a:pt x="12" y="12"/>
                  </a:cubicBezTo>
                  <a:cubicBezTo>
                    <a:pt x="12" y="252"/>
                    <a:pt x="12" y="252"/>
                    <a:pt x="12" y="252"/>
                  </a:cubicBezTo>
                  <a:cubicBezTo>
                    <a:pt x="114" y="252"/>
                    <a:pt x="114" y="252"/>
                    <a:pt x="114" y="252"/>
                  </a:cubicBezTo>
                  <a:cubicBezTo>
                    <a:pt x="118" y="252"/>
                    <a:pt x="120" y="254"/>
                    <a:pt x="120" y="258"/>
                  </a:cubicBezTo>
                  <a:cubicBezTo>
                    <a:pt x="120" y="261"/>
                    <a:pt x="118" y="264"/>
                    <a:pt x="114"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6" name="Freeform 267">
              <a:extLst>
                <a:ext uri="{FF2B5EF4-FFF2-40B4-BE49-F238E27FC236}">
                  <a16:creationId xmlns:a16="http://schemas.microsoft.com/office/drawing/2014/main" id="{1000192F-806A-40FE-98C2-F92F51969F19}"/>
                </a:ext>
              </a:extLst>
            </p:cNvPr>
            <p:cNvSpPr>
              <a:spLocks/>
            </p:cNvSpPr>
            <p:nvPr/>
          </p:nvSpPr>
          <p:spPr bwMode="auto">
            <a:xfrm>
              <a:off x="6768" y="2997"/>
              <a:ext cx="107"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10" y="0"/>
                    <a:pt x="12" y="2"/>
                    <a:pt x="12" y="6"/>
                  </a:cubicBezTo>
                  <a:cubicBezTo>
                    <a:pt x="12" y="60"/>
                    <a:pt x="12" y="60"/>
                    <a:pt x="12" y="60"/>
                  </a:cubicBezTo>
                  <a:cubicBezTo>
                    <a:pt x="66" y="60"/>
                    <a:pt x="66" y="60"/>
                    <a:pt x="66" y="60"/>
                  </a:cubicBezTo>
                  <a:cubicBezTo>
                    <a:pt x="70" y="60"/>
                    <a:pt x="72" y="62"/>
                    <a:pt x="72" y="66"/>
                  </a:cubicBezTo>
                  <a:cubicBezTo>
                    <a:pt x="72" y="69"/>
                    <a:pt x="70"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7" name="Freeform 268">
              <a:extLst>
                <a:ext uri="{FF2B5EF4-FFF2-40B4-BE49-F238E27FC236}">
                  <a16:creationId xmlns:a16="http://schemas.microsoft.com/office/drawing/2014/main" id="{BCE62AF1-9752-497E-AC8C-C57FABDDF3DE}"/>
                </a:ext>
              </a:extLst>
            </p:cNvPr>
            <p:cNvSpPr>
              <a:spLocks/>
            </p:cNvSpPr>
            <p:nvPr/>
          </p:nvSpPr>
          <p:spPr bwMode="auto">
            <a:xfrm>
              <a:off x="6786" y="3299"/>
              <a:ext cx="124" cy="124"/>
            </a:xfrm>
            <a:custGeom>
              <a:avLst/>
              <a:gdLst>
                <a:gd name="T0" fmla="*/ 78 w 84"/>
                <a:gd name="T1" fmla="*/ 84 h 84"/>
                <a:gd name="T2" fmla="*/ 75 w 84"/>
                <a:gd name="T3" fmla="*/ 82 h 84"/>
                <a:gd name="T4" fmla="*/ 42 w 84"/>
                <a:gd name="T5" fmla="*/ 55 h 84"/>
                <a:gd name="T6" fmla="*/ 10 w 84"/>
                <a:gd name="T7" fmla="*/ 82 h 84"/>
                <a:gd name="T8" fmla="*/ 4 w 84"/>
                <a:gd name="T9" fmla="*/ 83 h 84"/>
                <a:gd name="T10" fmla="*/ 0 w 84"/>
                <a:gd name="T11" fmla="*/ 78 h 84"/>
                <a:gd name="T12" fmla="*/ 0 w 84"/>
                <a:gd name="T13" fmla="*/ 0 h 84"/>
                <a:gd name="T14" fmla="*/ 12 w 84"/>
                <a:gd name="T15" fmla="*/ 0 h 84"/>
                <a:gd name="T16" fmla="*/ 12 w 84"/>
                <a:gd name="T17" fmla="*/ 65 h 84"/>
                <a:gd name="T18" fmla="*/ 39 w 84"/>
                <a:gd name="T19" fmla="*/ 43 h 84"/>
                <a:gd name="T20" fmla="*/ 46 w 84"/>
                <a:gd name="T21" fmla="*/ 43 h 84"/>
                <a:gd name="T22" fmla="*/ 72 w 84"/>
                <a:gd name="T23" fmla="*/ 65 h 84"/>
                <a:gd name="T24" fmla="*/ 72 w 84"/>
                <a:gd name="T25" fmla="*/ 0 h 84"/>
                <a:gd name="T26" fmla="*/ 84 w 84"/>
                <a:gd name="T27" fmla="*/ 0 h 84"/>
                <a:gd name="T28" fmla="*/ 84 w 84"/>
                <a:gd name="T29" fmla="*/ 78 h 84"/>
                <a:gd name="T30" fmla="*/ 81 w 84"/>
                <a:gd name="T31" fmla="*/ 83 h 84"/>
                <a:gd name="T32" fmla="*/ 78 w 84"/>
                <a:gd name="T33"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84">
                  <a:moveTo>
                    <a:pt x="78" y="84"/>
                  </a:moveTo>
                  <a:cubicBezTo>
                    <a:pt x="77" y="84"/>
                    <a:pt x="76" y="83"/>
                    <a:pt x="75" y="82"/>
                  </a:cubicBezTo>
                  <a:cubicBezTo>
                    <a:pt x="42" y="55"/>
                    <a:pt x="42" y="55"/>
                    <a:pt x="42" y="55"/>
                  </a:cubicBezTo>
                  <a:cubicBezTo>
                    <a:pt x="10" y="82"/>
                    <a:pt x="10" y="82"/>
                    <a:pt x="10" y="82"/>
                  </a:cubicBezTo>
                  <a:cubicBezTo>
                    <a:pt x="8" y="84"/>
                    <a:pt x="6" y="84"/>
                    <a:pt x="4" y="83"/>
                  </a:cubicBezTo>
                  <a:cubicBezTo>
                    <a:pt x="2" y="82"/>
                    <a:pt x="0" y="80"/>
                    <a:pt x="0" y="78"/>
                  </a:cubicBezTo>
                  <a:cubicBezTo>
                    <a:pt x="0" y="0"/>
                    <a:pt x="0" y="0"/>
                    <a:pt x="0" y="0"/>
                  </a:cubicBezTo>
                  <a:cubicBezTo>
                    <a:pt x="12" y="0"/>
                    <a:pt x="12" y="0"/>
                    <a:pt x="12" y="0"/>
                  </a:cubicBezTo>
                  <a:cubicBezTo>
                    <a:pt x="12" y="65"/>
                    <a:pt x="12" y="65"/>
                    <a:pt x="12" y="65"/>
                  </a:cubicBezTo>
                  <a:cubicBezTo>
                    <a:pt x="39" y="43"/>
                    <a:pt x="39" y="43"/>
                    <a:pt x="39" y="43"/>
                  </a:cubicBezTo>
                  <a:cubicBezTo>
                    <a:pt x="41" y="41"/>
                    <a:pt x="44" y="41"/>
                    <a:pt x="46" y="43"/>
                  </a:cubicBezTo>
                  <a:cubicBezTo>
                    <a:pt x="72" y="65"/>
                    <a:pt x="72" y="65"/>
                    <a:pt x="72" y="65"/>
                  </a:cubicBezTo>
                  <a:cubicBezTo>
                    <a:pt x="72" y="0"/>
                    <a:pt x="72" y="0"/>
                    <a:pt x="72" y="0"/>
                  </a:cubicBezTo>
                  <a:cubicBezTo>
                    <a:pt x="84" y="0"/>
                    <a:pt x="84" y="0"/>
                    <a:pt x="84" y="0"/>
                  </a:cubicBezTo>
                  <a:cubicBezTo>
                    <a:pt x="84" y="78"/>
                    <a:pt x="84" y="78"/>
                    <a:pt x="84" y="78"/>
                  </a:cubicBezTo>
                  <a:cubicBezTo>
                    <a:pt x="84" y="80"/>
                    <a:pt x="83" y="82"/>
                    <a:pt x="81" y="83"/>
                  </a:cubicBezTo>
                  <a:cubicBezTo>
                    <a:pt x="80" y="83"/>
                    <a:pt x="79"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8" name="Freeform 269">
              <a:extLst>
                <a:ext uri="{FF2B5EF4-FFF2-40B4-BE49-F238E27FC236}">
                  <a16:creationId xmlns:a16="http://schemas.microsoft.com/office/drawing/2014/main" id="{FE49E8D2-7E69-4780-814D-501DDAF02918}"/>
                </a:ext>
              </a:extLst>
            </p:cNvPr>
            <p:cNvSpPr>
              <a:spLocks noEditPoints="1"/>
            </p:cNvSpPr>
            <p:nvPr/>
          </p:nvSpPr>
          <p:spPr bwMode="auto">
            <a:xfrm>
              <a:off x="6813" y="3210"/>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8" y="0"/>
                    <a:pt x="48" y="10"/>
                    <a:pt x="48" y="24"/>
                  </a:cubicBezTo>
                  <a:cubicBezTo>
                    <a:pt x="48" y="37"/>
                    <a:pt x="38"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39" name="Freeform 270">
              <a:extLst>
                <a:ext uri="{FF2B5EF4-FFF2-40B4-BE49-F238E27FC236}">
                  <a16:creationId xmlns:a16="http://schemas.microsoft.com/office/drawing/2014/main" id="{876C273E-D13F-4E47-A7B0-ECCE52EF330A}"/>
                </a:ext>
              </a:extLst>
            </p:cNvPr>
            <p:cNvSpPr>
              <a:spLocks noEditPoints="1"/>
            </p:cNvSpPr>
            <p:nvPr/>
          </p:nvSpPr>
          <p:spPr bwMode="auto">
            <a:xfrm>
              <a:off x="6764" y="3157"/>
              <a:ext cx="170" cy="177"/>
            </a:xfrm>
            <a:custGeom>
              <a:avLst/>
              <a:gdLst>
                <a:gd name="T0" fmla="*/ 57 w 115"/>
                <a:gd name="T1" fmla="*/ 120 h 120"/>
                <a:gd name="T2" fmla="*/ 31 w 115"/>
                <a:gd name="T3" fmla="*/ 105 h 120"/>
                <a:gd name="T4" fmla="*/ 31 w 115"/>
                <a:gd name="T5" fmla="*/ 105 h 120"/>
                <a:gd name="T6" fmla="*/ 5 w 115"/>
                <a:gd name="T7" fmla="*/ 90 h 120"/>
                <a:gd name="T8" fmla="*/ 6 w 115"/>
                <a:gd name="T9" fmla="*/ 60 h 120"/>
                <a:gd name="T10" fmla="*/ 5 w 115"/>
                <a:gd name="T11" fmla="*/ 30 h 120"/>
                <a:gd name="T12" fmla="*/ 31 w 115"/>
                <a:gd name="T13" fmla="*/ 15 h 120"/>
                <a:gd name="T14" fmla="*/ 31 w 115"/>
                <a:gd name="T15" fmla="*/ 15 h 120"/>
                <a:gd name="T16" fmla="*/ 57 w 115"/>
                <a:gd name="T17" fmla="*/ 0 h 120"/>
                <a:gd name="T18" fmla="*/ 83 w 115"/>
                <a:gd name="T19" fmla="*/ 15 h 120"/>
                <a:gd name="T20" fmla="*/ 109 w 115"/>
                <a:gd name="T21" fmla="*/ 30 h 120"/>
                <a:gd name="T22" fmla="*/ 109 w 115"/>
                <a:gd name="T23" fmla="*/ 60 h 120"/>
                <a:gd name="T24" fmla="*/ 109 w 115"/>
                <a:gd name="T25" fmla="*/ 90 h 120"/>
                <a:gd name="T26" fmla="*/ 84 w 115"/>
                <a:gd name="T27" fmla="*/ 105 h 120"/>
                <a:gd name="T28" fmla="*/ 83 w 115"/>
                <a:gd name="T29" fmla="*/ 105 h 120"/>
                <a:gd name="T30" fmla="*/ 57 w 115"/>
                <a:gd name="T31" fmla="*/ 120 h 120"/>
                <a:gd name="T32" fmla="*/ 35 w 115"/>
                <a:gd name="T33" fmla="*/ 92 h 120"/>
                <a:gd name="T34" fmla="*/ 41 w 115"/>
                <a:gd name="T35" fmla="*/ 96 h 120"/>
                <a:gd name="T36" fmla="*/ 57 w 115"/>
                <a:gd name="T37" fmla="*/ 108 h 120"/>
                <a:gd name="T38" fmla="*/ 74 w 115"/>
                <a:gd name="T39" fmla="*/ 96 h 120"/>
                <a:gd name="T40" fmla="*/ 81 w 115"/>
                <a:gd name="T41" fmla="*/ 92 h 120"/>
                <a:gd name="T42" fmla="*/ 99 w 115"/>
                <a:gd name="T43" fmla="*/ 84 h 120"/>
                <a:gd name="T44" fmla="*/ 97 w 115"/>
                <a:gd name="T45" fmla="*/ 63 h 120"/>
                <a:gd name="T46" fmla="*/ 97 w 115"/>
                <a:gd name="T47" fmla="*/ 56 h 120"/>
                <a:gd name="T48" fmla="*/ 99 w 115"/>
                <a:gd name="T49" fmla="*/ 36 h 120"/>
                <a:gd name="T50" fmla="*/ 81 w 115"/>
                <a:gd name="T51" fmla="*/ 27 h 120"/>
                <a:gd name="T52" fmla="*/ 74 w 115"/>
                <a:gd name="T53" fmla="*/ 23 h 120"/>
                <a:gd name="T54" fmla="*/ 57 w 115"/>
                <a:gd name="T55" fmla="*/ 12 h 120"/>
                <a:gd name="T56" fmla="*/ 41 w 115"/>
                <a:gd name="T57" fmla="*/ 23 h 120"/>
                <a:gd name="T58" fmla="*/ 34 w 115"/>
                <a:gd name="T59" fmla="*/ 27 h 120"/>
                <a:gd name="T60" fmla="*/ 16 w 115"/>
                <a:gd name="T61" fmla="*/ 36 h 120"/>
                <a:gd name="T62" fmla="*/ 17 w 115"/>
                <a:gd name="T63" fmla="*/ 56 h 120"/>
                <a:gd name="T64" fmla="*/ 17 w 115"/>
                <a:gd name="T65" fmla="*/ 63 h 120"/>
                <a:gd name="T66" fmla="*/ 16 w 115"/>
                <a:gd name="T67" fmla="*/ 84 h 120"/>
                <a:gd name="T68" fmla="*/ 34 w 115"/>
                <a:gd name="T69" fmla="*/ 92 h 120"/>
                <a:gd name="T70" fmla="*/ 35 w 115"/>
                <a:gd name="T71" fmla="*/ 9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5" h="120">
                  <a:moveTo>
                    <a:pt x="57" y="120"/>
                  </a:moveTo>
                  <a:cubicBezTo>
                    <a:pt x="47" y="120"/>
                    <a:pt x="37" y="114"/>
                    <a:pt x="31" y="105"/>
                  </a:cubicBezTo>
                  <a:cubicBezTo>
                    <a:pt x="31" y="105"/>
                    <a:pt x="31" y="105"/>
                    <a:pt x="31" y="105"/>
                  </a:cubicBezTo>
                  <a:cubicBezTo>
                    <a:pt x="21" y="105"/>
                    <a:pt x="11" y="99"/>
                    <a:pt x="5" y="90"/>
                  </a:cubicBezTo>
                  <a:cubicBezTo>
                    <a:pt x="0" y="80"/>
                    <a:pt x="0" y="69"/>
                    <a:pt x="6" y="60"/>
                  </a:cubicBezTo>
                  <a:cubicBezTo>
                    <a:pt x="0" y="50"/>
                    <a:pt x="0" y="39"/>
                    <a:pt x="5" y="30"/>
                  </a:cubicBezTo>
                  <a:cubicBezTo>
                    <a:pt x="11" y="20"/>
                    <a:pt x="21" y="15"/>
                    <a:pt x="31" y="15"/>
                  </a:cubicBezTo>
                  <a:cubicBezTo>
                    <a:pt x="31" y="15"/>
                    <a:pt x="31" y="15"/>
                    <a:pt x="31" y="15"/>
                  </a:cubicBezTo>
                  <a:cubicBezTo>
                    <a:pt x="37" y="5"/>
                    <a:pt x="47" y="0"/>
                    <a:pt x="57" y="0"/>
                  </a:cubicBezTo>
                  <a:cubicBezTo>
                    <a:pt x="68" y="0"/>
                    <a:pt x="78" y="5"/>
                    <a:pt x="83" y="15"/>
                  </a:cubicBezTo>
                  <a:cubicBezTo>
                    <a:pt x="94" y="15"/>
                    <a:pt x="104" y="20"/>
                    <a:pt x="109" y="30"/>
                  </a:cubicBezTo>
                  <a:cubicBezTo>
                    <a:pt x="115" y="39"/>
                    <a:pt x="115" y="50"/>
                    <a:pt x="109" y="60"/>
                  </a:cubicBezTo>
                  <a:cubicBezTo>
                    <a:pt x="115" y="69"/>
                    <a:pt x="115" y="80"/>
                    <a:pt x="109" y="90"/>
                  </a:cubicBezTo>
                  <a:cubicBezTo>
                    <a:pt x="104" y="99"/>
                    <a:pt x="94" y="105"/>
                    <a:pt x="84" y="105"/>
                  </a:cubicBezTo>
                  <a:cubicBezTo>
                    <a:pt x="83" y="105"/>
                    <a:pt x="83" y="105"/>
                    <a:pt x="83" y="105"/>
                  </a:cubicBezTo>
                  <a:cubicBezTo>
                    <a:pt x="78" y="114"/>
                    <a:pt x="68" y="120"/>
                    <a:pt x="57" y="120"/>
                  </a:cubicBezTo>
                  <a:close/>
                  <a:moveTo>
                    <a:pt x="35" y="92"/>
                  </a:moveTo>
                  <a:cubicBezTo>
                    <a:pt x="38" y="92"/>
                    <a:pt x="40" y="94"/>
                    <a:pt x="41" y="96"/>
                  </a:cubicBezTo>
                  <a:cubicBezTo>
                    <a:pt x="43" y="103"/>
                    <a:pt x="50" y="108"/>
                    <a:pt x="57" y="108"/>
                  </a:cubicBezTo>
                  <a:cubicBezTo>
                    <a:pt x="65" y="108"/>
                    <a:pt x="71" y="103"/>
                    <a:pt x="74" y="96"/>
                  </a:cubicBezTo>
                  <a:cubicBezTo>
                    <a:pt x="75" y="94"/>
                    <a:pt x="78" y="92"/>
                    <a:pt x="81" y="92"/>
                  </a:cubicBezTo>
                  <a:cubicBezTo>
                    <a:pt x="88" y="94"/>
                    <a:pt x="95" y="90"/>
                    <a:pt x="99" y="84"/>
                  </a:cubicBezTo>
                  <a:cubicBezTo>
                    <a:pt x="103" y="77"/>
                    <a:pt x="102" y="69"/>
                    <a:pt x="97" y="63"/>
                  </a:cubicBezTo>
                  <a:cubicBezTo>
                    <a:pt x="96" y="61"/>
                    <a:pt x="96" y="58"/>
                    <a:pt x="97" y="56"/>
                  </a:cubicBezTo>
                  <a:cubicBezTo>
                    <a:pt x="102" y="50"/>
                    <a:pt x="103" y="42"/>
                    <a:pt x="99" y="36"/>
                  </a:cubicBezTo>
                  <a:cubicBezTo>
                    <a:pt x="95" y="29"/>
                    <a:pt x="88" y="26"/>
                    <a:pt x="81" y="27"/>
                  </a:cubicBezTo>
                  <a:cubicBezTo>
                    <a:pt x="78" y="27"/>
                    <a:pt x="75" y="26"/>
                    <a:pt x="74" y="23"/>
                  </a:cubicBezTo>
                  <a:cubicBezTo>
                    <a:pt x="71" y="16"/>
                    <a:pt x="65" y="12"/>
                    <a:pt x="57" y="12"/>
                  </a:cubicBezTo>
                  <a:cubicBezTo>
                    <a:pt x="50" y="12"/>
                    <a:pt x="43" y="16"/>
                    <a:pt x="41" y="23"/>
                  </a:cubicBezTo>
                  <a:cubicBezTo>
                    <a:pt x="40" y="26"/>
                    <a:pt x="37" y="27"/>
                    <a:pt x="34" y="27"/>
                  </a:cubicBezTo>
                  <a:cubicBezTo>
                    <a:pt x="27" y="26"/>
                    <a:pt x="20" y="29"/>
                    <a:pt x="16" y="36"/>
                  </a:cubicBezTo>
                  <a:cubicBezTo>
                    <a:pt x="12" y="42"/>
                    <a:pt x="13" y="50"/>
                    <a:pt x="17" y="56"/>
                  </a:cubicBezTo>
                  <a:cubicBezTo>
                    <a:pt x="19" y="58"/>
                    <a:pt x="19" y="61"/>
                    <a:pt x="17" y="63"/>
                  </a:cubicBezTo>
                  <a:cubicBezTo>
                    <a:pt x="13" y="69"/>
                    <a:pt x="12" y="77"/>
                    <a:pt x="16" y="84"/>
                  </a:cubicBezTo>
                  <a:cubicBezTo>
                    <a:pt x="20" y="90"/>
                    <a:pt x="27" y="94"/>
                    <a:pt x="34" y="92"/>
                  </a:cubicBezTo>
                  <a:cubicBezTo>
                    <a:pt x="35" y="92"/>
                    <a:pt x="35" y="92"/>
                    <a:pt x="35"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40" name="Group 175">
            <a:extLst>
              <a:ext uri="{FF2B5EF4-FFF2-40B4-BE49-F238E27FC236}">
                <a16:creationId xmlns:a16="http://schemas.microsoft.com/office/drawing/2014/main" id="{242F0F90-90D5-4504-871D-058E1C18DE90}"/>
              </a:ext>
            </a:extLst>
          </p:cNvPr>
          <p:cNvGrpSpPr>
            <a:grpSpLocks noChangeAspect="1"/>
          </p:cNvGrpSpPr>
          <p:nvPr/>
        </p:nvGrpSpPr>
        <p:grpSpPr bwMode="auto">
          <a:xfrm>
            <a:off x="2747577" y="3412646"/>
            <a:ext cx="462886" cy="423677"/>
            <a:chOff x="6540" y="3009"/>
            <a:chExt cx="425" cy="389"/>
          </a:xfrm>
          <a:solidFill>
            <a:schemeClr val="tx1"/>
          </a:solidFill>
        </p:grpSpPr>
        <p:sp>
          <p:nvSpPr>
            <p:cNvPr id="41" name="Freeform 176">
              <a:extLst>
                <a:ext uri="{FF2B5EF4-FFF2-40B4-BE49-F238E27FC236}">
                  <a16:creationId xmlns:a16="http://schemas.microsoft.com/office/drawing/2014/main" id="{CDC12ACD-0A2D-4B33-8C7B-2C2F52F36782}"/>
                </a:ext>
              </a:extLst>
            </p:cNvPr>
            <p:cNvSpPr>
              <a:spLocks/>
            </p:cNvSpPr>
            <p:nvPr/>
          </p:nvSpPr>
          <p:spPr bwMode="auto">
            <a:xfrm>
              <a:off x="6540" y="3009"/>
              <a:ext cx="354" cy="301"/>
            </a:xfrm>
            <a:custGeom>
              <a:avLst/>
              <a:gdLst>
                <a:gd name="T0" fmla="*/ 101 w 239"/>
                <a:gd name="T1" fmla="*/ 143 h 203"/>
                <a:gd name="T2" fmla="*/ 89 w 239"/>
                <a:gd name="T3" fmla="*/ 143 h 203"/>
                <a:gd name="T4" fmla="*/ 85 w 239"/>
                <a:gd name="T5" fmla="*/ 145 h 203"/>
                <a:gd name="T6" fmla="*/ 47 w 239"/>
                <a:gd name="T7" fmla="*/ 183 h 203"/>
                <a:gd name="T8" fmla="*/ 47 w 239"/>
                <a:gd name="T9" fmla="*/ 149 h 203"/>
                <a:gd name="T10" fmla="*/ 41 w 239"/>
                <a:gd name="T11" fmla="*/ 143 h 203"/>
                <a:gd name="T12" fmla="*/ 12 w 239"/>
                <a:gd name="T13" fmla="*/ 143 h 203"/>
                <a:gd name="T14" fmla="*/ 12 w 239"/>
                <a:gd name="T15" fmla="*/ 11 h 203"/>
                <a:gd name="T16" fmla="*/ 227 w 239"/>
                <a:gd name="T17" fmla="*/ 11 h 203"/>
                <a:gd name="T18" fmla="*/ 227 w 239"/>
                <a:gd name="T19" fmla="*/ 83 h 203"/>
                <a:gd name="T20" fmla="*/ 233 w 239"/>
                <a:gd name="T21" fmla="*/ 89 h 203"/>
                <a:gd name="T22" fmla="*/ 239 w 239"/>
                <a:gd name="T23" fmla="*/ 83 h 203"/>
                <a:gd name="T24" fmla="*/ 239 w 239"/>
                <a:gd name="T25" fmla="*/ 5 h 203"/>
                <a:gd name="T26" fmla="*/ 233 w 239"/>
                <a:gd name="T27" fmla="*/ 0 h 203"/>
                <a:gd name="T28" fmla="*/ 6 w 239"/>
                <a:gd name="T29" fmla="*/ 0 h 203"/>
                <a:gd name="T30" fmla="*/ 0 w 239"/>
                <a:gd name="T31" fmla="*/ 5 h 203"/>
                <a:gd name="T32" fmla="*/ 0 w 239"/>
                <a:gd name="T33" fmla="*/ 149 h 203"/>
                <a:gd name="T34" fmla="*/ 6 w 239"/>
                <a:gd name="T35" fmla="*/ 155 h 203"/>
                <a:gd name="T36" fmla="*/ 35 w 239"/>
                <a:gd name="T37" fmla="*/ 155 h 203"/>
                <a:gd name="T38" fmla="*/ 35 w 239"/>
                <a:gd name="T39" fmla="*/ 197 h 203"/>
                <a:gd name="T40" fmla="*/ 39 w 239"/>
                <a:gd name="T41" fmla="*/ 203 h 203"/>
                <a:gd name="T42" fmla="*/ 41 w 239"/>
                <a:gd name="T43" fmla="*/ 203 h 203"/>
                <a:gd name="T44" fmla="*/ 46 w 239"/>
                <a:gd name="T45" fmla="*/ 201 h 203"/>
                <a:gd name="T46" fmla="*/ 92 w 239"/>
                <a:gd name="T47" fmla="*/ 155 h 203"/>
                <a:gd name="T48" fmla="*/ 101 w 239"/>
                <a:gd name="T49" fmla="*/ 155 h 203"/>
                <a:gd name="T50" fmla="*/ 107 w 239"/>
                <a:gd name="T51" fmla="*/ 149 h 203"/>
                <a:gd name="T52" fmla="*/ 101 w 239"/>
                <a:gd name="T53" fmla="*/ 14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9" h="203">
                  <a:moveTo>
                    <a:pt x="101" y="143"/>
                  </a:moveTo>
                  <a:cubicBezTo>
                    <a:pt x="89" y="143"/>
                    <a:pt x="89" y="143"/>
                    <a:pt x="89" y="143"/>
                  </a:cubicBezTo>
                  <a:cubicBezTo>
                    <a:pt x="88" y="143"/>
                    <a:pt x="86" y="144"/>
                    <a:pt x="85" y="145"/>
                  </a:cubicBezTo>
                  <a:cubicBezTo>
                    <a:pt x="47" y="183"/>
                    <a:pt x="47" y="183"/>
                    <a:pt x="47" y="183"/>
                  </a:cubicBezTo>
                  <a:cubicBezTo>
                    <a:pt x="47" y="149"/>
                    <a:pt x="47" y="149"/>
                    <a:pt x="47" y="149"/>
                  </a:cubicBezTo>
                  <a:cubicBezTo>
                    <a:pt x="47" y="146"/>
                    <a:pt x="45" y="143"/>
                    <a:pt x="41" y="143"/>
                  </a:cubicBezTo>
                  <a:cubicBezTo>
                    <a:pt x="12" y="143"/>
                    <a:pt x="12" y="143"/>
                    <a:pt x="12" y="143"/>
                  </a:cubicBezTo>
                  <a:cubicBezTo>
                    <a:pt x="12" y="11"/>
                    <a:pt x="12" y="11"/>
                    <a:pt x="12" y="11"/>
                  </a:cubicBezTo>
                  <a:cubicBezTo>
                    <a:pt x="227" y="11"/>
                    <a:pt x="227" y="11"/>
                    <a:pt x="227" y="11"/>
                  </a:cubicBezTo>
                  <a:cubicBezTo>
                    <a:pt x="227" y="83"/>
                    <a:pt x="227" y="83"/>
                    <a:pt x="227" y="83"/>
                  </a:cubicBezTo>
                  <a:cubicBezTo>
                    <a:pt x="227" y="87"/>
                    <a:pt x="230" y="89"/>
                    <a:pt x="233" y="89"/>
                  </a:cubicBezTo>
                  <a:cubicBezTo>
                    <a:pt x="236" y="89"/>
                    <a:pt x="239" y="87"/>
                    <a:pt x="239" y="83"/>
                  </a:cubicBezTo>
                  <a:cubicBezTo>
                    <a:pt x="239" y="5"/>
                    <a:pt x="239" y="5"/>
                    <a:pt x="239" y="5"/>
                  </a:cubicBezTo>
                  <a:cubicBezTo>
                    <a:pt x="239" y="2"/>
                    <a:pt x="236" y="0"/>
                    <a:pt x="233" y="0"/>
                  </a:cubicBezTo>
                  <a:cubicBezTo>
                    <a:pt x="6" y="0"/>
                    <a:pt x="6" y="0"/>
                    <a:pt x="6" y="0"/>
                  </a:cubicBezTo>
                  <a:cubicBezTo>
                    <a:pt x="2" y="0"/>
                    <a:pt x="0" y="2"/>
                    <a:pt x="0" y="5"/>
                  </a:cubicBezTo>
                  <a:cubicBezTo>
                    <a:pt x="0" y="149"/>
                    <a:pt x="0" y="149"/>
                    <a:pt x="0" y="149"/>
                  </a:cubicBezTo>
                  <a:cubicBezTo>
                    <a:pt x="0" y="153"/>
                    <a:pt x="2" y="155"/>
                    <a:pt x="6" y="155"/>
                  </a:cubicBezTo>
                  <a:cubicBezTo>
                    <a:pt x="35" y="155"/>
                    <a:pt x="35" y="155"/>
                    <a:pt x="35" y="155"/>
                  </a:cubicBezTo>
                  <a:cubicBezTo>
                    <a:pt x="35" y="197"/>
                    <a:pt x="35" y="197"/>
                    <a:pt x="35" y="197"/>
                  </a:cubicBezTo>
                  <a:cubicBezTo>
                    <a:pt x="35" y="200"/>
                    <a:pt x="37" y="202"/>
                    <a:pt x="39" y="203"/>
                  </a:cubicBezTo>
                  <a:cubicBezTo>
                    <a:pt x="40" y="203"/>
                    <a:pt x="41" y="203"/>
                    <a:pt x="41" y="203"/>
                  </a:cubicBezTo>
                  <a:cubicBezTo>
                    <a:pt x="43" y="203"/>
                    <a:pt x="45" y="202"/>
                    <a:pt x="46" y="201"/>
                  </a:cubicBezTo>
                  <a:cubicBezTo>
                    <a:pt x="92" y="155"/>
                    <a:pt x="92" y="155"/>
                    <a:pt x="92" y="155"/>
                  </a:cubicBezTo>
                  <a:cubicBezTo>
                    <a:pt x="101" y="155"/>
                    <a:pt x="101" y="155"/>
                    <a:pt x="101" y="155"/>
                  </a:cubicBezTo>
                  <a:cubicBezTo>
                    <a:pt x="105" y="155"/>
                    <a:pt x="107" y="153"/>
                    <a:pt x="107" y="149"/>
                  </a:cubicBezTo>
                  <a:cubicBezTo>
                    <a:pt x="107" y="146"/>
                    <a:pt x="105" y="143"/>
                    <a:pt x="101"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2" name="Freeform 177">
              <a:extLst>
                <a:ext uri="{FF2B5EF4-FFF2-40B4-BE49-F238E27FC236}">
                  <a16:creationId xmlns:a16="http://schemas.microsoft.com/office/drawing/2014/main" id="{883FEA47-5AE1-49C3-9B73-AEF46DE6992B}"/>
                </a:ext>
              </a:extLst>
            </p:cNvPr>
            <p:cNvSpPr>
              <a:spLocks noEditPoints="1"/>
            </p:cNvSpPr>
            <p:nvPr/>
          </p:nvSpPr>
          <p:spPr bwMode="auto">
            <a:xfrm>
              <a:off x="6734" y="3167"/>
              <a:ext cx="231" cy="231"/>
            </a:xfrm>
            <a:custGeom>
              <a:avLst/>
              <a:gdLst>
                <a:gd name="T0" fmla="*/ 150 w 156"/>
                <a:gd name="T1" fmla="*/ 0 h 156"/>
                <a:gd name="T2" fmla="*/ 6 w 156"/>
                <a:gd name="T3" fmla="*/ 0 h 156"/>
                <a:gd name="T4" fmla="*/ 0 w 156"/>
                <a:gd name="T5" fmla="*/ 6 h 156"/>
                <a:gd name="T6" fmla="*/ 0 w 156"/>
                <a:gd name="T7" fmla="*/ 102 h 156"/>
                <a:gd name="T8" fmla="*/ 6 w 156"/>
                <a:gd name="T9" fmla="*/ 108 h 156"/>
                <a:gd name="T10" fmla="*/ 70 w 156"/>
                <a:gd name="T11" fmla="*/ 108 h 156"/>
                <a:gd name="T12" fmla="*/ 122 w 156"/>
                <a:gd name="T13" fmla="*/ 154 h 156"/>
                <a:gd name="T14" fmla="*/ 126 w 156"/>
                <a:gd name="T15" fmla="*/ 156 h 156"/>
                <a:gd name="T16" fmla="*/ 128 w 156"/>
                <a:gd name="T17" fmla="*/ 155 h 156"/>
                <a:gd name="T18" fmla="*/ 132 w 156"/>
                <a:gd name="T19" fmla="*/ 150 h 156"/>
                <a:gd name="T20" fmla="*/ 132 w 156"/>
                <a:gd name="T21" fmla="*/ 108 h 156"/>
                <a:gd name="T22" fmla="*/ 150 w 156"/>
                <a:gd name="T23" fmla="*/ 108 h 156"/>
                <a:gd name="T24" fmla="*/ 156 w 156"/>
                <a:gd name="T25" fmla="*/ 102 h 156"/>
                <a:gd name="T26" fmla="*/ 156 w 156"/>
                <a:gd name="T27" fmla="*/ 6 h 156"/>
                <a:gd name="T28" fmla="*/ 150 w 156"/>
                <a:gd name="T29" fmla="*/ 0 h 156"/>
                <a:gd name="T30" fmla="*/ 144 w 156"/>
                <a:gd name="T31" fmla="*/ 96 h 156"/>
                <a:gd name="T32" fmla="*/ 126 w 156"/>
                <a:gd name="T33" fmla="*/ 96 h 156"/>
                <a:gd name="T34" fmla="*/ 120 w 156"/>
                <a:gd name="T35" fmla="*/ 102 h 156"/>
                <a:gd name="T36" fmla="*/ 120 w 156"/>
                <a:gd name="T37" fmla="*/ 137 h 156"/>
                <a:gd name="T38" fmla="*/ 76 w 156"/>
                <a:gd name="T39" fmla="*/ 98 h 156"/>
                <a:gd name="T40" fmla="*/ 72 w 156"/>
                <a:gd name="T41" fmla="*/ 96 h 156"/>
                <a:gd name="T42" fmla="*/ 12 w 156"/>
                <a:gd name="T43" fmla="*/ 96 h 156"/>
                <a:gd name="T44" fmla="*/ 12 w 156"/>
                <a:gd name="T45" fmla="*/ 12 h 156"/>
                <a:gd name="T46" fmla="*/ 144 w 156"/>
                <a:gd name="T47" fmla="*/ 12 h 156"/>
                <a:gd name="T48" fmla="*/ 144 w 156"/>
                <a:gd name="T49" fmla="*/ 9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6" h="156">
                  <a:moveTo>
                    <a:pt x="150" y="0"/>
                  </a:moveTo>
                  <a:cubicBezTo>
                    <a:pt x="6" y="0"/>
                    <a:pt x="6" y="0"/>
                    <a:pt x="6" y="0"/>
                  </a:cubicBezTo>
                  <a:cubicBezTo>
                    <a:pt x="3" y="0"/>
                    <a:pt x="0" y="3"/>
                    <a:pt x="0" y="6"/>
                  </a:cubicBezTo>
                  <a:cubicBezTo>
                    <a:pt x="0" y="102"/>
                    <a:pt x="0" y="102"/>
                    <a:pt x="0" y="102"/>
                  </a:cubicBezTo>
                  <a:cubicBezTo>
                    <a:pt x="0" y="105"/>
                    <a:pt x="3" y="108"/>
                    <a:pt x="6" y="108"/>
                  </a:cubicBezTo>
                  <a:cubicBezTo>
                    <a:pt x="70" y="108"/>
                    <a:pt x="70" y="108"/>
                    <a:pt x="70" y="108"/>
                  </a:cubicBezTo>
                  <a:cubicBezTo>
                    <a:pt x="122" y="154"/>
                    <a:pt x="122" y="154"/>
                    <a:pt x="122" y="154"/>
                  </a:cubicBezTo>
                  <a:cubicBezTo>
                    <a:pt x="123" y="155"/>
                    <a:pt x="125" y="156"/>
                    <a:pt x="126" y="156"/>
                  </a:cubicBezTo>
                  <a:cubicBezTo>
                    <a:pt x="127" y="156"/>
                    <a:pt x="128" y="156"/>
                    <a:pt x="128" y="155"/>
                  </a:cubicBezTo>
                  <a:cubicBezTo>
                    <a:pt x="131" y="154"/>
                    <a:pt x="132" y="152"/>
                    <a:pt x="132" y="150"/>
                  </a:cubicBezTo>
                  <a:cubicBezTo>
                    <a:pt x="132" y="108"/>
                    <a:pt x="132" y="108"/>
                    <a:pt x="132" y="108"/>
                  </a:cubicBezTo>
                  <a:cubicBezTo>
                    <a:pt x="150" y="108"/>
                    <a:pt x="150" y="108"/>
                    <a:pt x="150" y="108"/>
                  </a:cubicBezTo>
                  <a:cubicBezTo>
                    <a:pt x="153" y="108"/>
                    <a:pt x="156" y="105"/>
                    <a:pt x="156" y="102"/>
                  </a:cubicBezTo>
                  <a:cubicBezTo>
                    <a:pt x="156" y="6"/>
                    <a:pt x="156" y="6"/>
                    <a:pt x="156" y="6"/>
                  </a:cubicBezTo>
                  <a:cubicBezTo>
                    <a:pt x="156" y="3"/>
                    <a:pt x="153" y="0"/>
                    <a:pt x="150" y="0"/>
                  </a:cubicBezTo>
                  <a:close/>
                  <a:moveTo>
                    <a:pt x="144" y="96"/>
                  </a:moveTo>
                  <a:cubicBezTo>
                    <a:pt x="126" y="96"/>
                    <a:pt x="126" y="96"/>
                    <a:pt x="126" y="96"/>
                  </a:cubicBezTo>
                  <a:cubicBezTo>
                    <a:pt x="123" y="96"/>
                    <a:pt x="120" y="99"/>
                    <a:pt x="120" y="102"/>
                  </a:cubicBezTo>
                  <a:cubicBezTo>
                    <a:pt x="120" y="137"/>
                    <a:pt x="120" y="137"/>
                    <a:pt x="120" y="137"/>
                  </a:cubicBezTo>
                  <a:cubicBezTo>
                    <a:pt x="76" y="98"/>
                    <a:pt x="76" y="98"/>
                    <a:pt x="76" y="98"/>
                  </a:cubicBezTo>
                  <a:cubicBezTo>
                    <a:pt x="75" y="97"/>
                    <a:pt x="74" y="96"/>
                    <a:pt x="72" y="96"/>
                  </a:cubicBezTo>
                  <a:cubicBezTo>
                    <a:pt x="12" y="96"/>
                    <a:pt x="12" y="96"/>
                    <a:pt x="12" y="96"/>
                  </a:cubicBezTo>
                  <a:cubicBezTo>
                    <a:pt x="12" y="12"/>
                    <a:pt x="12" y="12"/>
                    <a:pt x="12" y="12"/>
                  </a:cubicBezTo>
                  <a:cubicBezTo>
                    <a:pt x="144" y="12"/>
                    <a:pt x="144" y="12"/>
                    <a:pt x="144" y="12"/>
                  </a:cubicBezTo>
                  <a:lnTo>
                    <a:pt x="144"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3" name="Oval 178">
              <a:extLst>
                <a:ext uri="{FF2B5EF4-FFF2-40B4-BE49-F238E27FC236}">
                  <a16:creationId xmlns:a16="http://schemas.microsoft.com/office/drawing/2014/main" id="{5B5AE3C7-F925-45F8-8542-C5F2BBDA37EA}"/>
                </a:ext>
              </a:extLst>
            </p:cNvPr>
            <p:cNvSpPr>
              <a:spLocks noChangeArrowheads="1"/>
            </p:cNvSpPr>
            <p:nvPr/>
          </p:nvSpPr>
          <p:spPr bwMode="auto">
            <a:xfrm>
              <a:off x="6647" y="3105"/>
              <a:ext cx="30"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4" name="Oval 179">
              <a:extLst>
                <a:ext uri="{FF2B5EF4-FFF2-40B4-BE49-F238E27FC236}">
                  <a16:creationId xmlns:a16="http://schemas.microsoft.com/office/drawing/2014/main" id="{ECE81A36-4343-4666-81B1-CBB4C381B3FA}"/>
                </a:ext>
              </a:extLst>
            </p:cNvPr>
            <p:cNvSpPr>
              <a:spLocks noChangeArrowheads="1"/>
            </p:cNvSpPr>
            <p:nvPr/>
          </p:nvSpPr>
          <p:spPr bwMode="auto">
            <a:xfrm>
              <a:off x="6764" y="3105"/>
              <a:ext cx="29"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5" name="Oval 180">
              <a:extLst>
                <a:ext uri="{FF2B5EF4-FFF2-40B4-BE49-F238E27FC236}">
                  <a16:creationId xmlns:a16="http://schemas.microsoft.com/office/drawing/2014/main" id="{22197C83-5375-4595-9AD4-69D8050211D8}"/>
                </a:ext>
              </a:extLst>
            </p:cNvPr>
            <p:cNvSpPr>
              <a:spLocks noChangeArrowheads="1"/>
            </p:cNvSpPr>
            <p:nvPr/>
          </p:nvSpPr>
          <p:spPr bwMode="auto">
            <a:xfrm>
              <a:off x="6705" y="3105"/>
              <a:ext cx="29"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6" name="Oval 181">
              <a:extLst>
                <a:ext uri="{FF2B5EF4-FFF2-40B4-BE49-F238E27FC236}">
                  <a16:creationId xmlns:a16="http://schemas.microsoft.com/office/drawing/2014/main" id="{7F35922C-D3B3-4124-9731-BFF9F569AC1A}"/>
                </a:ext>
              </a:extLst>
            </p:cNvPr>
            <p:cNvSpPr>
              <a:spLocks noChangeArrowheads="1"/>
            </p:cNvSpPr>
            <p:nvPr/>
          </p:nvSpPr>
          <p:spPr bwMode="auto">
            <a:xfrm>
              <a:off x="6804" y="3240"/>
              <a:ext cx="18"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7" name="Oval 182">
              <a:extLst>
                <a:ext uri="{FF2B5EF4-FFF2-40B4-BE49-F238E27FC236}">
                  <a16:creationId xmlns:a16="http://schemas.microsoft.com/office/drawing/2014/main" id="{47E3A577-9707-437D-8580-1E2D99159BDD}"/>
                </a:ext>
              </a:extLst>
            </p:cNvPr>
            <p:cNvSpPr>
              <a:spLocks noChangeArrowheads="1"/>
            </p:cNvSpPr>
            <p:nvPr/>
          </p:nvSpPr>
          <p:spPr bwMode="auto">
            <a:xfrm>
              <a:off x="6879" y="3240"/>
              <a:ext cx="18"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48" name="Oval 183">
              <a:extLst>
                <a:ext uri="{FF2B5EF4-FFF2-40B4-BE49-F238E27FC236}">
                  <a16:creationId xmlns:a16="http://schemas.microsoft.com/office/drawing/2014/main" id="{C6A6D928-303A-47E0-A897-CDE875D01305}"/>
                </a:ext>
              </a:extLst>
            </p:cNvPr>
            <p:cNvSpPr>
              <a:spLocks noChangeArrowheads="1"/>
            </p:cNvSpPr>
            <p:nvPr/>
          </p:nvSpPr>
          <p:spPr bwMode="auto">
            <a:xfrm>
              <a:off x="6841" y="3240"/>
              <a:ext cx="19"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54" name="Group 141">
            <a:extLst>
              <a:ext uri="{FF2B5EF4-FFF2-40B4-BE49-F238E27FC236}">
                <a16:creationId xmlns:a16="http://schemas.microsoft.com/office/drawing/2014/main" id="{43E287B6-CE58-4542-B2F7-ED783E0106FF}"/>
              </a:ext>
            </a:extLst>
          </p:cNvPr>
          <p:cNvGrpSpPr>
            <a:grpSpLocks noChangeAspect="1"/>
          </p:cNvGrpSpPr>
          <p:nvPr/>
        </p:nvGrpSpPr>
        <p:grpSpPr bwMode="auto">
          <a:xfrm>
            <a:off x="7826207" y="3370443"/>
            <a:ext cx="508082" cy="508082"/>
            <a:chOff x="6536" y="2994"/>
            <a:chExt cx="427" cy="427"/>
          </a:xfrm>
          <a:solidFill>
            <a:schemeClr val="tx1"/>
          </a:solidFill>
        </p:grpSpPr>
        <p:sp>
          <p:nvSpPr>
            <p:cNvPr id="55" name="Freeform 142">
              <a:extLst>
                <a:ext uri="{FF2B5EF4-FFF2-40B4-BE49-F238E27FC236}">
                  <a16:creationId xmlns:a16="http://schemas.microsoft.com/office/drawing/2014/main" id="{74EDC7C8-014C-4975-BD5B-798CB26E55B7}"/>
                </a:ext>
              </a:extLst>
            </p:cNvPr>
            <p:cNvSpPr>
              <a:spLocks/>
            </p:cNvSpPr>
            <p:nvPr/>
          </p:nvSpPr>
          <p:spPr bwMode="auto">
            <a:xfrm>
              <a:off x="6678" y="2994"/>
              <a:ext cx="285" cy="249"/>
            </a:xfrm>
            <a:custGeom>
              <a:avLst/>
              <a:gdLst>
                <a:gd name="T0" fmla="*/ 90 w 192"/>
                <a:gd name="T1" fmla="*/ 168 h 168"/>
                <a:gd name="T2" fmla="*/ 88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9 h 168"/>
                <a:gd name="T18" fmla="*/ 140 w 192"/>
                <a:gd name="T19" fmla="*/ 110 h 168"/>
                <a:gd name="T20" fmla="*/ 144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6 w 192"/>
                <a:gd name="T45" fmla="*/ 120 h 168"/>
                <a:gd name="T46" fmla="*/ 94 w 192"/>
                <a:gd name="T47" fmla="*/ 167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8"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9"/>
                    <a:pt x="96" y="149"/>
                    <a:pt x="96" y="149"/>
                  </a:cubicBezTo>
                  <a:cubicBezTo>
                    <a:pt x="140" y="110"/>
                    <a:pt x="140" y="110"/>
                    <a:pt x="140" y="110"/>
                  </a:cubicBezTo>
                  <a:cubicBezTo>
                    <a:pt x="141" y="109"/>
                    <a:pt x="143" y="108"/>
                    <a:pt x="144"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6" y="120"/>
                    <a:pt x="146" y="120"/>
                    <a:pt x="146" y="120"/>
                  </a:cubicBezTo>
                  <a:cubicBezTo>
                    <a:pt x="94" y="167"/>
                    <a:pt x="94" y="167"/>
                    <a:pt x="94" y="167"/>
                  </a:cubicBezTo>
                  <a:cubicBezTo>
                    <a:pt x="93" y="168"/>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6" name="Freeform 143">
              <a:extLst>
                <a:ext uri="{FF2B5EF4-FFF2-40B4-BE49-F238E27FC236}">
                  <a16:creationId xmlns:a16="http://schemas.microsoft.com/office/drawing/2014/main" id="{F59FFE85-1539-4ED0-B8B8-2789ECFC766F}"/>
                </a:ext>
              </a:extLst>
            </p:cNvPr>
            <p:cNvSpPr>
              <a:spLocks/>
            </p:cNvSpPr>
            <p:nvPr/>
          </p:nvSpPr>
          <p:spPr bwMode="auto">
            <a:xfrm>
              <a:off x="6536" y="3280"/>
              <a:ext cx="284" cy="141"/>
            </a:xfrm>
            <a:custGeom>
              <a:avLst/>
              <a:gdLst>
                <a:gd name="T0" fmla="*/ 186 w 192"/>
                <a:gd name="T1" fmla="*/ 95 h 95"/>
                <a:gd name="T2" fmla="*/ 6 w 192"/>
                <a:gd name="T3" fmla="*/ 95 h 95"/>
                <a:gd name="T4" fmla="*/ 0 w 192"/>
                <a:gd name="T5" fmla="*/ 89 h 95"/>
                <a:gd name="T6" fmla="*/ 0 w 192"/>
                <a:gd name="T7" fmla="*/ 71 h 95"/>
                <a:gd name="T8" fmla="*/ 23 w 192"/>
                <a:gd name="T9" fmla="*/ 39 h 95"/>
                <a:gd name="T10" fmla="*/ 66 w 192"/>
                <a:gd name="T11" fmla="*/ 23 h 95"/>
                <a:gd name="T12" fmla="*/ 66 w 192"/>
                <a:gd name="T13" fmla="*/ 1 h 95"/>
                <a:gd name="T14" fmla="*/ 78 w 192"/>
                <a:gd name="T15" fmla="*/ 1 h 95"/>
                <a:gd name="T16" fmla="*/ 78 w 192"/>
                <a:gd name="T17" fmla="*/ 27 h 95"/>
                <a:gd name="T18" fmla="*/ 74 w 192"/>
                <a:gd name="T19" fmla="*/ 33 h 95"/>
                <a:gd name="T20" fmla="*/ 27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7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3" y="95"/>
                    <a:pt x="0" y="92"/>
                    <a:pt x="0" y="89"/>
                  </a:cubicBezTo>
                  <a:cubicBezTo>
                    <a:pt x="0" y="71"/>
                    <a:pt x="0" y="71"/>
                    <a:pt x="0" y="71"/>
                  </a:cubicBezTo>
                  <a:cubicBezTo>
                    <a:pt x="0" y="57"/>
                    <a:pt x="9" y="44"/>
                    <a:pt x="23" y="39"/>
                  </a:cubicBezTo>
                  <a:cubicBezTo>
                    <a:pt x="66" y="23"/>
                    <a:pt x="66" y="23"/>
                    <a:pt x="66" y="23"/>
                  </a:cubicBezTo>
                  <a:cubicBezTo>
                    <a:pt x="66" y="1"/>
                    <a:pt x="66" y="1"/>
                    <a:pt x="66" y="1"/>
                  </a:cubicBezTo>
                  <a:cubicBezTo>
                    <a:pt x="78" y="1"/>
                    <a:pt x="78" y="1"/>
                    <a:pt x="78" y="1"/>
                  </a:cubicBezTo>
                  <a:cubicBezTo>
                    <a:pt x="78" y="27"/>
                    <a:pt x="78" y="27"/>
                    <a:pt x="78" y="27"/>
                  </a:cubicBezTo>
                  <a:cubicBezTo>
                    <a:pt x="78" y="30"/>
                    <a:pt x="76" y="32"/>
                    <a:pt x="74" y="33"/>
                  </a:cubicBezTo>
                  <a:cubicBezTo>
                    <a:pt x="27" y="50"/>
                    <a:pt x="27" y="50"/>
                    <a:pt x="27"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6" y="32"/>
                    <a:pt x="114" y="30"/>
                    <a:pt x="114" y="27"/>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2"/>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7" name="Freeform 144">
              <a:extLst>
                <a:ext uri="{FF2B5EF4-FFF2-40B4-BE49-F238E27FC236}">
                  <a16:creationId xmlns:a16="http://schemas.microsoft.com/office/drawing/2014/main" id="{40CEA08E-16BC-4DC9-88EC-A7E0D9BE7497}"/>
                </a:ext>
              </a:extLst>
            </p:cNvPr>
            <p:cNvSpPr>
              <a:spLocks noEditPoints="1"/>
            </p:cNvSpPr>
            <p:nvPr/>
          </p:nvSpPr>
          <p:spPr bwMode="auto">
            <a:xfrm>
              <a:off x="6597" y="3116"/>
              <a:ext cx="158" cy="186"/>
            </a:xfrm>
            <a:custGeom>
              <a:avLst/>
              <a:gdLst>
                <a:gd name="T0" fmla="*/ 54 w 107"/>
                <a:gd name="T1" fmla="*/ 126 h 126"/>
                <a:gd name="T2" fmla="*/ 0 w 107"/>
                <a:gd name="T3" fmla="*/ 63 h 126"/>
                <a:gd name="T4" fmla="*/ 54 w 107"/>
                <a:gd name="T5" fmla="*/ 0 h 126"/>
                <a:gd name="T6" fmla="*/ 107 w 107"/>
                <a:gd name="T7" fmla="*/ 63 h 126"/>
                <a:gd name="T8" fmla="*/ 54 w 107"/>
                <a:gd name="T9" fmla="*/ 126 h 126"/>
                <a:gd name="T10" fmla="*/ 54 w 107"/>
                <a:gd name="T11" fmla="*/ 12 h 126"/>
                <a:gd name="T12" fmla="*/ 12 w 107"/>
                <a:gd name="T13" fmla="*/ 63 h 126"/>
                <a:gd name="T14" fmla="*/ 54 w 107"/>
                <a:gd name="T15" fmla="*/ 114 h 126"/>
                <a:gd name="T16" fmla="*/ 95 w 107"/>
                <a:gd name="T17" fmla="*/ 63 h 126"/>
                <a:gd name="T18" fmla="*/ 54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4" y="126"/>
                  </a:moveTo>
                  <a:cubicBezTo>
                    <a:pt x="24" y="126"/>
                    <a:pt x="0" y="97"/>
                    <a:pt x="0" y="63"/>
                  </a:cubicBezTo>
                  <a:cubicBezTo>
                    <a:pt x="0" y="28"/>
                    <a:pt x="24" y="0"/>
                    <a:pt x="54" y="0"/>
                  </a:cubicBezTo>
                  <a:cubicBezTo>
                    <a:pt x="83" y="0"/>
                    <a:pt x="107" y="28"/>
                    <a:pt x="107" y="63"/>
                  </a:cubicBezTo>
                  <a:cubicBezTo>
                    <a:pt x="107" y="97"/>
                    <a:pt x="83" y="126"/>
                    <a:pt x="54" y="126"/>
                  </a:cubicBezTo>
                  <a:close/>
                  <a:moveTo>
                    <a:pt x="54" y="12"/>
                  </a:moveTo>
                  <a:cubicBezTo>
                    <a:pt x="31" y="12"/>
                    <a:pt x="12" y="35"/>
                    <a:pt x="12" y="63"/>
                  </a:cubicBezTo>
                  <a:cubicBezTo>
                    <a:pt x="12" y="91"/>
                    <a:pt x="31" y="114"/>
                    <a:pt x="54" y="114"/>
                  </a:cubicBezTo>
                  <a:cubicBezTo>
                    <a:pt x="77" y="114"/>
                    <a:pt x="95" y="91"/>
                    <a:pt x="95" y="63"/>
                  </a:cubicBezTo>
                  <a:cubicBezTo>
                    <a:pt x="95" y="35"/>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8" name="Freeform 145">
              <a:extLst>
                <a:ext uri="{FF2B5EF4-FFF2-40B4-BE49-F238E27FC236}">
                  <a16:creationId xmlns:a16="http://schemas.microsoft.com/office/drawing/2014/main" id="{2D84AFCD-3FAF-405A-A05D-DAE67461C697}"/>
                </a:ext>
              </a:extLst>
            </p:cNvPr>
            <p:cNvSpPr>
              <a:spLocks/>
            </p:cNvSpPr>
            <p:nvPr/>
          </p:nvSpPr>
          <p:spPr bwMode="auto">
            <a:xfrm>
              <a:off x="6603" y="3166"/>
              <a:ext cx="145" cy="46"/>
            </a:xfrm>
            <a:custGeom>
              <a:avLst/>
              <a:gdLst>
                <a:gd name="T0" fmla="*/ 84 w 98"/>
                <a:gd name="T1" fmla="*/ 31 h 31"/>
                <a:gd name="T2" fmla="*/ 57 w 98"/>
                <a:gd name="T3" fmla="*/ 16 h 31"/>
                <a:gd name="T4" fmla="*/ 21 w 98"/>
                <a:gd name="T5" fmla="*/ 30 h 31"/>
                <a:gd name="T6" fmla="*/ 0 w 98"/>
                <a:gd name="T7" fmla="*/ 25 h 31"/>
                <a:gd name="T8" fmla="*/ 6 w 98"/>
                <a:gd name="T9" fmla="*/ 14 h 31"/>
                <a:gd name="T10" fmla="*/ 21 w 98"/>
                <a:gd name="T11" fmla="*/ 18 h 31"/>
                <a:gd name="T12" fmla="*/ 52 w 98"/>
                <a:gd name="T13" fmla="*/ 3 h 31"/>
                <a:gd name="T14" fmla="*/ 57 w 98"/>
                <a:gd name="T15" fmla="*/ 0 h 31"/>
                <a:gd name="T16" fmla="*/ 62 w 98"/>
                <a:gd name="T17" fmla="*/ 3 h 31"/>
                <a:gd name="T18" fmla="*/ 91 w 98"/>
                <a:gd name="T19" fmla="*/ 18 h 31"/>
                <a:gd name="T20" fmla="*/ 95 w 98"/>
                <a:gd name="T21" fmla="*/ 18 h 31"/>
                <a:gd name="T22" fmla="*/ 96 w 98"/>
                <a:gd name="T23" fmla="*/ 18 h 31"/>
                <a:gd name="T24" fmla="*/ 98 w 98"/>
                <a:gd name="T25" fmla="*/ 29 h 31"/>
                <a:gd name="T26" fmla="*/ 95 w 98"/>
                <a:gd name="T27" fmla="*/ 30 h 31"/>
                <a:gd name="T28" fmla="*/ 94 w 98"/>
                <a:gd name="T29" fmla="*/ 30 h 31"/>
                <a:gd name="T30" fmla="*/ 84 w 98"/>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31">
                  <a:moveTo>
                    <a:pt x="84" y="31"/>
                  </a:moveTo>
                  <a:cubicBezTo>
                    <a:pt x="73" y="31"/>
                    <a:pt x="64" y="26"/>
                    <a:pt x="57" y="16"/>
                  </a:cubicBezTo>
                  <a:cubicBezTo>
                    <a:pt x="48" y="24"/>
                    <a:pt x="34" y="30"/>
                    <a:pt x="21" y="30"/>
                  </a:cubicBezTo>
                  <a:cubicBezTo>
                    <a:pt x="14" y="30"/>
                    <a:pt x="7" y="28"/>
                    <a:pt x="0" y="25"/>
                  </a:cubicBezTo>
                  <a:cubicBezTo>
                    <a:pt x="6" y="14"/>
                    <a:pt x="6" y="14"/>
                    <a:pt x="6" y="14"/>
                  </a:cubicBezTo>
                  <a:cubicBezTo>
                    <a:pt x="11" y="17"/>
                    <a:pt x="16" y="18"/>
                    <a:pt x="21" y="18"/>
                  </a:cubicBezTo>
                  <a:cubicBezTo>
                    <a:pt x="33" y="18"/>
                    <a:pt x="48" y="11"/>
                    <a:pt x="52" y="3"/>
                  </a:cubicBezTo>
                  <a:cubicBezTo>
                    <a:pt x="53" y="1"/>
                    <a:pt x="55" y="0"/>
                    <a:pt x="57" y="0"/>
                  </a:cubicBezTo>
                  <a:cubicBezTo>
                    <a:pt x="59" y="0"/>
                    <a:pt x="61" y="1"/>
                    <a:pt x="62" y="3"/>
                  </a:cubicBezTo>
                  <a:cubicBezTo>
                    <a:pt x="70" y="16"/>
                    <a:pt x="78" y="21"/>
                    <a:pt x="91" y="18"/>
                  </a:cubicBezTo>
                  <a:cubicBezTo>
                    <a:pt x="93" y="18"/>
                    <a:pt x="94" y="18"/>
                    <a:pt x="95" y="18"/>
                  </a:cubicBezTo>
                  <a:cubicBezTo>
                    <a:pt x="95" y="18"/>
                    <a:pt x="96" y="18"/>
                    <a:pt x="96" y="18"/>
                  </a:cubicBezTo>
                  <a:cubicBezTo>
                    <a:pt x="98" y="29"/>
                    <a:pt x="98" y="29"/>
                    <a:pt x="98" y="29"/>
                  </a:cubicBezTo>
                  <a:cubicBezTo>
                    <a:pt x="97" y="30"/>
                    <a:pt x="96" y="30"/>
                    <a:pt x="95" y="30"/>
                  </a:cubicBezTo>
                  <a:cubicBezTo>
                    <a:pt x="95" y="30"/>
                    <a:pt x="94" y="30"/>
                    <a:pt x="94" y="30"/>
                  </a:cubicBezTo>
                  <a:cubicBezTo>
                    <a:pt x="90" y="30"/>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59" name="Rectangle 146">
              <a:extLst>
                <a:ext uri="{FF2B5EF4-FFF2-40B4-BE49-F238E27FC236}">
                  <a16:creationId xmlns:a16="http://schemas.microsoft.com/office/drawing/2014/main" id="{E29DE399-540C-4B08-BB53-3ADBAB8F6EA6}"/>
                </a:ext>
              </a:extLst>
            </p:cNvPr>
            <p:cNvSpPr>
              <a:spLocks noChangeArrowheads="1"/>
            </p:cNvSpPr>
            <p:nvPr/>
          </p:nvSpPr>
          <p:spPr bwMode="auto">
            <a:xfrm>
              <a:off x="6874"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0" name="Rectangle 147">
              <a:extLst>
                <a:ext uri="{FF2B5EF4-FFF2-40B4-BE49-F238E27FC236}">
                  <a16:creationId xmlns:a16="http://schemas.microsoft.com/office/drawing/2014/main" id="{3B08C3E2-5379-46B9-9336-E90FE5D24CA6}"/>
                </a:ext>
              </a:extLst>
            </p:cNvPr>
            <p:cNvSpPr>
              <a:spLocks noChangeArrowheads="1"/>
            </p:cNvSpPr>
            <p:nvPr/>
          </p:nvSpPr>
          <p:spPr bwMode="auto">
            <a:xfrm>
              <a:off x="6820"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1" name="Rectangle 148">
              <a:extLst>
                <a:ext uri="{FF2B5EF4-FFF2-40B4-BE49-F238E27FC236}">
                  <a16:creationId xmlns:a16="http://schemas.microsoft.com/office/drawing/2014/main" id="{B5A041BA-04BD-4403-A9B2-52BF6E8B02ED}"/>
                </a:ext>
              </a:extLst>
            </p:cNvPr>
            <p:cNvSpPr>
              <a:spLocks noChangeArrowheads="1"/>
            </p:cNvSpPr>
            <p:nvPr/>
          </p:nvSpPr>
          <p:spPr bwMode="auto">
            <a:xfrm>
              <a:off x="6767" y="3083"/>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62" name="Group 72">
            <a:extLst>
              <a:ext uri="{FF2B5EF4-FFF2-40B4-BE49-F238E27FC236}">
                <a16:creationId xmlns:a16="http://schemas.microsoft.com/office/drawing/2014/main" id="{43089F84-873F-44C0-99B4-5C0616E253DD}"/>
              </a:ext>
            </a:extLst>
          </p:cNvPr>
          <p:cNvGrpSpPr>
            <a:grpSpLocks noChangeAspect="1"/>
          </p:cNvGrpSpPr>
          <p:nvPr/>
        </p:nvGrpSpPr>
        <p:grpSpPr bwMode="auto">
          <a:xfrm>
            <a:off x="9404280" y="3385334"/>
            <a:ext cx="479425" cy="478300"/>
            <a:chOff x="1356" y="1721"/>
            <a:chExt cx="426" cy="425"/>
          </a:xfrm>
          <a:solidFill>
            <a:schemeClr val="tx1"/>
          </a:solidFill>
        </p:grpSpPr>
        <p:sp>
          <p:nvSpPr>
            <p:cNvPr id="63" name="Freeform 73">
              <a:extLst>
                <a:ext uri="{FF2B5EF4-FFF2-40B4-BE49-F238E27FC236}">
                  <a16:creationId xmlns:a16="http://schemas.microsoft.com/office/drawing/2014/main" id="{4929D65D-4FE7-4BDE-BF1F-CE26FCCB9736}"/>
                </a:ext>
              </a:extLst>
            </p:cNvPr>
            <p:cNvSpPr>
              <a:spLocks noEditPoints="1"/>
            </p:cNvSpPr>
            <p:nvPr/>
          </p:nvSpPr>
          <p:spPr bwMode="auto">
            <a:xfrm>
              <a:off x="1356" y="1721"/>
              <a:ext cx="426" cy="425"/>
            </a:xfrm>
            <a:custGeom>
              <a:avLst/>
              <a:gdLst>
                <a:gd name="T0" fmla="*/ 144 w 288"/>
                <a:gd name="T1" fmla="*/ 288 h 288"/>
                <a:gd name="T2" fmla="*/ 0 w 288"/>
                <a:gd name="T3" fmla="*/ 144 h 288"/>
                <a:gd name="T4" fmla="*/ 144 w 288"/>
                <a:gd name="T5" fmla="*/ 0 h 288"/>
                <a:gd name="T6" fmla="*/ 288 w 288"/>
                <a:gd name="T7" fmla="*/ 144 h 288"/>
                <a:gd name="T8" fmla="*/ 144 w 288"/>
                <a:gd name="T9" fmla="*/ 288 h 288"/>
                <a:gd name="T10" fmla="*/ 144 w 288"/>
                <a:gd name="T11" fmla="*/ 12 h 288"/>
                <a:gd name="T12" fmla="*/ 12 w 288"/>
                <a:gd name="T13" fmla="*/ 144 h 288"/>
                <a:gd name="T14" fmla="*/ 144 w 288"/>
                <a:gd name="T15" fmla="*/ 276 h 288"/>
                <a:gd name="T16" fmla="*/ 276 w 288"/>
                <a:gd name="T17" fmla="*/ 144 h 288"/>
                <a:gd name="T18" fmla="*/ 144 w 288"/>
                <a:gd name="T19"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144" y="288"/>
                  </a:moveTo>
                  <a:cubicBezTo>
                    <a:pt x="65" y="288"/>
                    <a:pt x="0" y="223"/>
                    <a:pt x="0" y="144"/>
                  </a:cubicBezTo>
                  <a:cubicBezTo>
                    <a:pt x="0" y="64"/>
                    <a:pt x="65" y="0"/>
                    <a:pt x="144" y="0"/>
                  </a:cubicBezTo>
                  <a:cubicBezTo>
                    <a:pt x="224" y="0"/>
                    <a:pt x="288" y="64"/>
                    <a:pt x="288" y="144"/>
                  </a:cubicBezTo>
                  <a:cubicBezTo>
                    <a:pt x="288" y="223"/>
                    <a:pt x="224" y="288"/>
                    <a:pt x="144" y="288"/>
                  </a:cubicBezTo>
                  <a:close/>
                  <a:moveTo>
                    <a:pt x="144" y="12"/>
                  </a:moveTo>
                  <a:cubicBezTo>
                    <a:pt x="72" y="12"/>
                    <a:pt x="12" y="71"/>
                    <a:pt x="12" y="144"/>
                  </a:cubicBezTo>
                  <a:cubicBezTo>
                    <a:pt x="12" y="216"/>
                    <a:pt x="72" y="276"/>
                    <a:pt x="144" y="276"/>
                  </a:cubicBezTo>
                  <a:cubicBezTo>
                    <a:pt x="217" y="276"/>
                    <a:pt x="276" y="216"/>
                    <a:pt x="276" y="144"/>
                  </a:cubicBezTo>
                  <a:cubicBezTo>
                    <a:pt x="276" y="71"/>
                    <a:pt x="217" y="12"/>
                    <a:pt x="14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4" name="Freeform 74">
              <a:extLst>
                <a:ext uri="{FF2B5EF4-FFF2-40B4-BE49-F238E27FC236}">
                  <a16:creationId xmlns:a16="http://schemas.microsoft.com/office/drawing/2014/main" id="{47089CBF-52CF-4285-99B3-C329184AD4C0}"/>
                </a:ext>
              </a:extLst>
            </p:cNvPr>
            <p:cNvSpPr>
              <a:spLocks noEditPoints="1"/>
            </p:cNvSpPr>
            <p:nvPr/>
          </p:nvSpPr>
          <p:spPr bwMode="auto">
            <a:xfrm>
              <a:off x="1427" y="1951"/>
              <a:ext cx="284" cy="142"/>
            </a:xfrm>
            <a:custGeom>
              <a:avLst/>
              <a:gdLst>
                <a:gd name="T0" fmla="*/ 96 w 192"/>
                <a:gd name="T1" fmla="*/ 96 h 96"/>
                <a:gd name="T2" fmla="*/ 0 w 192"/>
                <a:gd name="T3" fmla="*/ 6 h 96"/>
                <a:gd name="T4" fmla="*/ 6 w 192"/>
                <a:gd name="T5" fmla="*/ 0 h 96"/>
                <a:gd name="T6" fmla="*/ 186 w 192"/>
                <a:gd name="T7" fmla="*/ 0 h 96"/>
                <a:gd name="T8" fmla="*/ 192 w 192"/>
                <a:gd name="T9" fmla="*/ 6 h 96"/>
                <a:gd name="T10" fmla="*/ 96 w 192"/>
                <a:gd name="T11" fmla="*/ 96 h 96"/>
                <a:gd name="T12" fmla="*/ 13 w 192"/>
                <a:gd name="T13" fmla="*/ 12 h 96"/>
                <a:gd name="T14" fmla="*/ 96 w 192"/>
                <a:gd name="T15" fmla="*/ 84 h 96"/>
                <a:gd name="T16" fmla="*/ 180 w 192"/>
                <a:gd name="T17" fmla="*/ 12 h 96"/>
                <a:gd name="T18" fmla="*/ 13 w 192"/>
                <a:gd name="T19"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96">
                  <a:moveTo>
                    <a:pt x="96" y="96"/>
                  </a:moveTo>
                  <a:cubicBezTo>
                    <a:pt x="44" y="96"/>
                    <a:pt x="0" y="54"/>
                    <a:pt x="0" y="6"/>
                  </a:cubicBezTo>
                  <a:cubicBezTo>
                    <a:pt x="0" y="2"/>
                    <a:pt x="3" y="0"/>
                    <a:pt x="6" y="0"/>
                  </a:cubicBezTo>
                  <a:cubicBezTo>
                    <a:pt x="186" y="0"/>
                    <a:pt x="186" y="0"/>
                    <a:pt x="186" y="0"/>
                  </a:cubicBezTo>
                  <a:cubicBezTo>
                    <a:pt x="190" y="0"/>
                    <a:pt x="192" y="2"/>
                    <a:pt x="192" y="6"/>
                  </a:cubicBezTo>
                  <a:cubicBezTo>
                    <a:pt x="192" y="54"/>
                    <a:pt x="148" y="96"/>
                    <a:pt x="96" y="96"/>
                  </a:cubicBezTo>
                  <a:close/>
                  <a:moveTo>
                    <a:pt x="13" y="12"/>
                  </a:moveTo>
                  <a:cubicBezTo>
                    <a:pt x="16" y="51"/>
                    <a:pt x="54" y="84"/>
                    <a:pt x="96" y="84"/>
                  </a:cubicBezTo>
                  <a:cubicBezTo>
                    <a:pt x="139" y="84"/>
                    <a:pt x="177" y="51"/>
                    <a:pt x="180"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5" name="Freeform 75">
              <a:extLst>
                <a:ext uri="{FF2B5EF4-FFF2-40B4-BE49-F238E27FC236}">
                  <a16:creationId xmlns:a16="http://schemas.microsoft.com/office/drawing/2014/main" id="{88E28A72-B52B-44AA-A212-2068896802AD}"/>
                </a:ext>
              </a:extLst>
            </p:cNvPr>
            <p:cNvSpPr>
              <a:spLocks/>
            </p:cNvSpPr>
            <p:nvPr/>
          </p:nvSpPr>
          <p:spPr bwMode="auto">
            <a:xfrm>
              <a:off x="1445" y="1854"/>
              <a:ext cx="89" cy="53"/>
            </a:xfrm>
            <a:custGeom>
              <a:avLst/>
              <a:gdLst>
                <a:gd name="T0" fmla="*/ 54 w 60"/>
                <a:gd name="T1" fmla="*/ 36 h 36"/>
                <a:gd name="T2" fmla="*/ 48 w 60"/>
                <a:gd name="T3" fmla="*/ 30 h 36"/>
                <a:gd name="T4" fmla="*/ 30 w 60"/>
                <a:gd name="T5" fmla="*/ 12 h 36"/>
                <a:gd name="T6" fmla="*/ 12 w 60"/>
                <a:gd name="T7" fmla="*/ 30 h 36"/>
                <a:gd name="T8" fmla="*/ 6 w 60"/>
                <a:gd name="T9" fmla="*/ 36 h 36"/>
                <a:gd name="T10" fmla="*/ 0 w 60"/>
                <a:gd name="T11" fmla="*/ 30 h 36"/>
                <a:gd name="T12" fmla="*/ 30 w 60"/>
                <a:gd name="T13" fmla="*/ 0 h 36"/>
                <a:gd name="T14" fmla="*/ 60 w 60"/>
                <a:gd name="T15" fmla="*/ 30 h 36"/>
                <a:gd name="T16" fmla="*/ 54 w 60"/>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6">
                  <a:moveTo>
                    <a:pt x="54" y="36"/>
                  </a:moveTo>
                  <a:cubicBezTo>
                    <a:pt x="51" y="36"/>
                    <a:pt x="48" y="33"/>
                    <a:pt x="48" y="30"/>
                  </a:cubicBezTo>
                  <a:cubicBezTo>
                    <a:pt x="48" y="20"/>
                    <a:pt x="40" y="12"/>
                    <a:pt x="30" y="12"/>
                  </a:cubicBezTo>
                  <a:cubicBezTo>
                    <a:pt x="21" y="12"/>
                    <a:pt x="12" y="20"/>
                    <a:pt x="12" y="30"/>
                  </a:cubicBezTo>
                  <a:cubicBezTo>
                    <a:pt x="12" y="33"/>
                    <a:pt x="10" y="36"/>
                    <a:pt x="6" y="36"/>
                  </a:cubicBezTo>
                  <a:cubicBezTo>
                    <a:pt x="3" y="36"/>
                    <a:pt x="0" y="33"/>
                    <a:pt x="0" y="30"/>
                  </a:cubicBezTo>
                  <a:cubicBezTo>
                    <a:pt x="0" y="13"/>
                    <a:pt x="14" y="0"/>
                    <a:pt x="30" y="0"/>
                  </a:cubicBezTo>
                  <a:cubicBezTo>
                    <a:pt x="47" y="0"/>
                    <a:pt x="60" y="13"/>
                    <a:pt x="60" y="30"/>
                  </a:cubicBezTo>
                  <a:cubicBezTo>
                    <a:pt x="60" y="33"/>
                    <a:pt x="58" y="36"/>
                    <a:pt x="5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66" name="Freeform 76">
              <a:extLst>
                <a:ext uri="{FF2B5EF4-FFF2-40B4-BE49-F238E27FC236}">
                  <a16:creationId xmlns:a16="http://schemas.microsoft.com/office/drawing/2014/main" id="{DFAA492B-7E58-46A5-8176-675376CDDFB3}"/>
                </a:ext>
              </a:extLst>
            </p:cNvPr>
            <p:cNvSpPr>
              <a:spLocks/>
            </p:cNvSpPr>
            <p:nvPr/>
          </p:nvSpPr>
          <p:spPr bwMode="auto">
            <a:xfrm>
              <a:off x="1605" y="1854"/>
              <a:ext cx="88" cy="53"/>
            </a:xfrm>
            <a:custGeom>
              <a:avLst/>
              <a:gdLst>
                <a:gd name="T0" fmla="*/ 54 w 60"/>
                <a:gd name="T1" fmla="*/ 36 h 36"/>
                <a:gd name="T2" fmla="*/ 48 w 60"/>
                <a:gd name="T3" fmla="*/ 30 h 36"/>
                <a:gd name="T4" fmla="*/ 30 w 60"/>
                <a:gd name="T5" fmla="*/ 12 h 36"/>
                <a:gd name="T6" fmla="*/ 12 w 60"/>
                <a:gd name="T7" fmla="*/ 30 h 36"/>
                <a:gd name="T8" fmla="*/ 6 w 60"/>
                <a:gd name="T9" fmla="*/ 36 h 36"/>
                <a:gd name="T10" fmla="*/ 0 w 60"/>
                <a:gd name="T11" fmla="*/ 30 h 36"/>
                <a:gd name="T12" fmla="*/ 30 w 60"/>
                <a:gd name="T13" fmla="*/ 0 h 36"/>
                <a:gd name="T14" fmla="*/ 60 w 60"/>
                <a:gd name="T15" fmla="*/ 30 h 36"/>
                <a:gd name="T16" fmla="*/ 54 w 60"/>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6">
                  <a:moveTo>
                    <a:pt x="54" y="36"/>
                  </a:moveTo>
                  <a:cubicBezTo>
                    <a:pt x="51" y="36"/>
                    <a:pt x="48" y="33"/>
                    <a:pt x="48" y="30"/>
                  </a:cubicBezTo>
                  <a:cubicBezTo>
                    <a:pt x="48" y="20"/>
                    <a:pt x="40" y="12"/>
                    <a:pt x="30" y="12"/>
                  </a:cubicBezTo>
                  <a:cubicBezTo>
                    <a:pt x="21" y="12"/>
                    <a:pt x="12" y="20"/>
                    <a:pt x="12" y="30"/>
                  </a:cubicBezTo>
                  <a:cubicBezTo>
                    <a:pt x="12" y="33"/>
                    <a:pt x="10" y="36"/>
                    <a:pt x="6" y="36"/>
                  </a:cubicBezTo>
                  <a:cubicBezTo>
                    <a:pt x="3" y="36"/>
                    <a:pt x="0" y="33"/>
                    <a:pt x="0" y="30"/>
                  </a:cubicBezTo>
                  <a:cubicBezTo>
                    <a:pt x="0" y="13"/>
                    <a:pt x="14" y="0"/>
                    <a:pt x="30" y="0"/>
                  </a:cubicBezTo>
                  <a:cubicBezTo>
                    <a:pt x="47" y="0"/>
                    <a:pt x="60" y="13"/>
                    <a:pt x="60" y="30"/>
                  </a:cubicBezTo>
                  <a:cubicBezTo>
                    <a:pt x="60" y="33"/>
                    <a:pt x="58" y="36"/>
                    <a:pt x="5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71" name="Group 32">
            <a:extLst>
              <a:ext uri="{FF2B5EF4-FFF2-40B4-BE49-F238E27FC236}">
                <a16:creationId xmlns:a16="http://schemas.microsoft.com/office/drawing/2014/main" id="{342B7EA9-A809-45D0-98AC-FF01BE7EFA1F}"/>
              </a:ext>
            </a:extLst>
          </p:cNvPr>
          <p:cNvGrpSpPr>
            <a:grpSpLocks noChangeAspect="1"/>
          </p:cNvGrpSpPr>
          <p:nvPr/>
        </p:nvGrpSpPr>
        <p:grpSpPr bwMode="auto">
          <a:xfrm>
            <a:off x="5616378" y="3376964"/>
            <a:ext cx="493858" cy="495040"/>
            <a:chOff x="4482" y="443"/>
            <a:chExt cx="418" cy="419"/>
          </a:xfrm>
          <a:solidFill>
            <a:schemeClr val="tx1"/>
          </a:solidFill>
        </p:grpSpPr>
        <p:sp>
          <p:nvSpPr>
            <p:cNvPr id="72" name="Freeform 33">
              <a:extLst>
                <a:ext uri="{FF2B5EF4-FFF2-40B4-BE49-F238E27FC236}">
                  <a16:creationId xmlns:a16="http://schemas.microsoft.com/office/drawing/2014/main" id="{7782134F-6FEA-41D1-84AA-8645D463C561}"/>
                </a:ext>
              </a:extLst>
            </p:cNvPr>
            <p:cNvSpPr>
              <a:spLocks/>
            </p:cNvSpPr>
            <p:nvPr/>
          </p:nvSpPr>
          <p:spPr bwMode="auto">
            <a:xfrm>
              <a:off x="4482" y="443"/>
              <a:ext cx="391" cy="382"/>
            </a:xfrm>
            <a:custGeom>
              <a:avLst/>
              <a:gdLst>
                <a:gd name="T0" fmla="*/ 123 w 264"/>
                <a:gd name="T1" fmla="*/ 258 h 258"/>
                <a:gd name="T2" fmla="*/ 0 w 264"/>
                <a:gd name="T3" fmla="*/ 82 h 258"/>
                <a:gd name="T4" fmla="*/ 66 w 264"/>
                <a:gd name="T5" fmla="*/ 2 h 258"/>
                <a:gd name="T6" fmla="*/ 132 w 264"/>
                <a:gd name="T7" fmla="*/ 44 h 258"/>
                <a:gd name="T8" fmla="*/ 197 w 264"/>
                <a:gd name="T9" fmla="*/ 4 h 258"/>
                <a:gd name="T10" fmla="*/ 264 w 264"/>
                <a:gd name="T11" fmla="*/ 82 h 258"/>
                <a:gd name="T12" fmla="*/ 256 w 264"/>
                <a:gd name="T13" fmla="*/ 123 h 258"/>
                <a:gd name="T14" fmla="*/ 244 w 264"/>
                <a:gd name="T15" fmla="*/ 119 h 258"/>
                <a:gd name="T16" fmla="*/ 252 w 264"/>
                <a:gd name="T17" fmla="*/ 82 h 258"/>
                <a:gd name="T18" fmla="*/ 196 w 264"/>
                <a:gd name="T19" fmla="*/ 16 h 258"/>
                <a:gd name="T20" fmla="*/ 138 w 264"/>
                <a:gd name="T21" fmla="*/ 67 h 258"/>
                <a:gd name="T22" fmla="*/ 132 w 264"/>
                <a:gd name="T23" fmla="*/ 72 h 258"/>
                <a:gd name="T24" fmla="*/ 126 w 264"/>
                <a:gd name="T25" fmla="*/ 67 h 258"/>
                <a:gd name="T26" fmla="*/ 67 w 264"/>
                <a:gd name="T27" fmla="*/ 14 h 258"/>
                <a:gd name="T28" fmla="*/ 12 w 264"/>
                <a:gd name="T29" fmla="*/ 82 h 258"/>
                <a:gd name="T30" fmla="*/ 130 w 264"/>
                <a:gd name="T31" fmla="*/ 248 h 258"/>
                <a:gd name="T32" fmla="*/ 123 w 264"/>
                <a:gd name="T33"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258">
                  <a:moveTo>
                    <a:pt x="123" y="258"/>
                  </a:moveTo>
                  <a:cubicBezTo>
                    <a:pt x="94" y="237"/>
                    <a:pt x="0" y="163"/>
                    <a:pt x="0" y="82"/>
                  </a:cubicBezTo>
                  <a:cubicBezTo>
                    <a:pt x="0" y="31"/>
                    <a:pt x="34" y="5"/>
                    <a:pt x="66" y="2"/>
                  </a:cubicBezTo>
                  <a:cubicBezTo>
                    <a:pt x="91" y="0"/>
                    <a:pt x="119" y="13"/>
                    <a:pt x="132" y="44"/>
                  </a:cubicBezTo>
                  <a:cubicBezTo>
                    <a:pt x="145" y="14"/>
                    <a:pt x="172" y="2"/>
                    <a:pt x="197" y="4"/>
                  </a:cubicBezTo>
                  <a:cubicBezTo>
                    <a:pt x="230" y="7"/>
                    <a:pt x="264" y="34"/>
                    <a:pt x="264" y="82"/>
                  </a:cubicBezTo>
                  <a:cubicBezTo>
                    <a:pt x="264" y="95"/>
                    <a:pt x="261" y="109"/>
                    <a:pt x="256" y="123"/>
                  </a:cubicBezTo>
                  <a:cubicBezTo>
                    <a:pt x="244" y="119"/>
                    <a:pt x="244" y="119"/>
                    <a:pt x="244" y="119"/>
                  </a:cubicBezTo>
                  <a:cubicBezTo>
                    <a:pt x="249" y="106"/>
                    <a:pt x="252" y="94"/>
                    <a:pt x="252" y="82"/>
                  </a:cubicBezTo>
                  <a:cubicBezTo>
                    <a:pt x="252" y="42"/>
                    <a:pt x="224" y="18"/>
                    <a:pt x="196" y="16"/>
                  </a:cubicBezTo>
                  <a:cubicBezTo>
                    <a:pt x="173" y="15"/>
                    <a:pt x="144" y="27"/>
                    <a:pt x="138" y="67"/>
                  </a:cubicBezTo>
                  <a:cubicBezTo>
                    <a:pt x="138" y="70"/>
                    <a:pt x="135" y="72"/>
                    <a:pt x="132" y="72"/>
                  </a:cubicBezTo>
                  <a:cubicBezTo>
                    <a:pt x="129" y="72"/>
                    <a:pt x="127" y="70"/>
                    <a:pt x="126" y="67"/>
                  </a:cubicBezTo>
                  <a:cubicBezTo>
                    <a:pt x="120" y="28"/>
                    <a:pt x="92" y="12"/>
                    <a:pt x="67" y="14"/>
                  </a:cubicBezTo>
                  <a:cubicBezTo>
                    <a:pt x="40" y="16"/>
                    <a:pt x="12" y="38"/>
                    <a:pt x="12" y="82"/>
                  </a:cubicBezTo>
                  <a:cubicBezTo>
                    <a:pt x="12" y="159"/>
                    <a:pt x="110" y="234"/>
                    <a:pt x="130" y="248"/>
                  </a:cubicBezTo>
                  <a:lnTo>
                    <a:pt x="123" y="2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3" name="Freeform 34">
              <a:extLst>
                <a:ext uri="{FF2B5EF4-FFF2-40B4-BE49-F238E27FC236}">
                  <a16:creationId xmlns:a16="http://schemas.microsoft.com/office/drawing/2014/main" id="{69E13E3B-81C2-45EE-A95A-C1AAF7EAD5EC}"/>
                </a:ext>
              </a:extLst>
            </p:cNvPr>
            <p:cNvSpPr>
              <a:spLocks/>
            </p:cNvSpPr>
            <p:nvPr/>
          </p:nvSpPr>
          <p:spPr bwMode="auto">
            <a:xfrm>
              <a:off x="4737" y="683"/>
              <a:ext cx="96" cy="57"/>
            </a:xfrm>
            <a:custGeom>
              <a:avLst/>
              <a:gdLst>
                <a:gd name="T0" fmla="*/ 6 w 65"/>
                <a:gd name="T1" fmla="*/ 39 h 39"/>
                <a:gd name="T2" fmla="*/ 2 w 65"/>
                <a:gd name="T3" fmla="*/ 37 h 39"/>
                <a:gd name="T4" fmla="*/ 2 w 65"/>
                <a:gd name="T5" fmla="*/ 29 h 39"/>
                <a:gd name="T6" fmla="*/ 28 w 65"/>
                <a:gd name="T7" fmla="*/ 2 h 39"/>
                <a:gd name="T8" fmla="*/ 37 w 65"/>
                <a:gd name="T9" fmla="*/ 2 h 39"/>
                <a:gd name="T10" fmla="*/ 63 w 65"/>
                <a:gd name="T11" fmla="*/ 29 h 39"/>
                <a:gd name="T12" fmla="*/ 63 w 65"/>
                <a:gd name="T13" fmla="*/ 37 h 39"/>
                <a:gd name="T14" fmla="*/ 54 w 65"/>
                <a:gd name="T15" fmla="*/ 37 h 39"/>
                <a:gd name="T16" fmla="*/ 32 w 65"/>
                <a:gd name="T17" fmla="*/ 15 h 39"/>
                <a:gd name="T18" fmla="*/ 10 w 65"/>
                <a:gd name="T19" fmla="*/ 37 h 39"/>
                <a:gd name="T20" fmla="*/ 6 w 65"/>
                <a:gd name="T21"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39">
                  <a:moveTo>
                    <a:pt x="6" y="39"/>
                  </a:moveTo>
                  <a:cubicBezTo>
                    <a:pt x="5" y="39"/>
                    <a:pt x="3" y="38"/>
                    <a:pt x="2" y="37"/>
                  </a:cubicBezTo>
                  <a:cubicBezTo>
                    <a:pt x="0" y="35"/>
                    <a:pt x="0" y="31"/>
                    <a:pt x="2" y="29"/>
                  </a:cubicBezTo>
                  <a:cubicBezTo>
                    <a:pt x="28" y="2"/>
                    <a:pt x="28" y="2"/>
                    <a:pt x="28" y="2"/>
                  </a:cubicBezTo>
                  <a:cubicBezTo>
                    <a:pt x="31" y="0"/>
                    <a:pt x="34" y="0"/>
                    <a:pt x="37" y="2"/>
                  </a:cubicBezTo>
                  <a:cubicBezTo>
                    <a:pt x="63" y="29"/>
                    <a:pt x="63" y="29"/>
                    <a:pt x="63" y="29"/>
                  </a:cubicBezTo>
                  <a:cubicBezTo>
                    <a:pt x="65" y="31"/>
                    <a:pt x="65" y="35"/>
                    <a:pt x="63" y="37"/>
                  </a:cubicBezTo>
                  <a:cubicBezTo>
                    <a:pt x="60" y="39"/>
                    <a:pt x="57" y="39"/>
                    <a:pt x="54" y="37"/>
                  </a:cubicBezTo>
                  <a:cubicBezTo>
                    <a:pt x="32" y="15"/>
                    <a:pt x="32" y="15"/>
                    <a:pt x="32" y="15"/>
                  </a:cubicBezTo>
                  <a:cubicBezTo>
                    <a:pt x="10" y="37"/>
                    <a:pt x="10" y="37"/>
                    <a:pt x="10" y="37"/>
                  </a:cubicBezTo>
                  <a:cubicBezTo>
                    <a:pt x="9" y="38"/>
                    <a:pt x="8" y="39"/>
                    <a:pt x="6"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4" name="Freeform 35">
              <a:extLst>
                <a:ext uri="{FF2B5EF4-FFF2-40B4-BE49-F238E27FC236}">
                  <a16:creationId xmlns:a16="http://schemas.microsoft.com/office/drawing/2014/main" id="{2156436D-6E28-4F0A-9E1F-B4022D20E8C0}"/>
                </a:ext>
              </a:extLst>
            </p:cNvPr>
            <p:cNvSpPr>
              <a:spLocks noEditPoints="1"/>
            </p:cNvSpPr>
            <p:nvPr/>
          </p:nvSpPr>
          <p:spPr bwMode="auto">
            <a:xfrm>
              <a:off x="4669" y="631"/>
              <a:ext cx="231" cy="231"/>
            </a:xfrm>
            <a:custGeom>
              <a:avLst/>
              <a:gdLst>
                <a:gd name="T0" fmla="*/ 78 w 156"/>
                <a:gd name="T1" fmla="*/ 156 h 156"/>
                <a:gd name="T2" fmla="*/ 0 w 156"/>
                <a:gd name="T3" fmla="*/ 78 h 156"/>
                <a:gd name="T4" fmla="*/ 78 w 156"/>
                <a:gd name="T5" fmla="*/ 0 h 156"/>
                <a:gd name="T6" fmla="*/ 156 w 156"/>
                <a:gd name="T7" fmla="*/ 78 h 156"/>
                <a:gd name="T8" fmla="*/ 78 w 156"/>
                <a:gd name="T9" fmla="*/ 156 h 156"/>
                <a:gd name="T10" fmla="*/ 78 w 156"/>
                <a:gd name="T11" fmla="*/ 12 h 156"/>
                <a:gd name="T12" fmla="*/ 12 w 156"/>
                <a:gd name="T13" fmla="*/ 78 h 156"/>
                <a:gd name="T14" fmla="*/ 78 w 156"/>
                <a:gd name="T15" fmla="*/ 144 h 156"/>
                <a:gd name="T16" fmla="*/ 144 w 156"/>
                <a:gd name="T17" fmla="*/ 78 h 156"/>
                <a:gd name="T18" fmla="*/ 78 w 156"/>
                <a:gd name="T19" fmla="*/ 1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156">
                  <a:moveTo>
                    <a:pt x="78" y="156"/>
                  </a:moveTo>
                  <a:cubicBezTo>
                    <a:pt x="35" y="156"/>
                    <a:pt x="0" y="121"/>
                    <a:pt x="0" y="78"/>
                  </a:cubicBezTo>
                  <a:cubicBezTo>
                    <a:pt x="0" y="35"/>
                    <a:pt x="35" y="0"/>
                    <a:pt x="78" y="0"/>
                  </a:cubicBezTo>
                  <a:cubicBezTo>
                    <a:pt x="121" y="0"/>
                    <a:pt x="156" y="35"/>
                    <a:pt x="156" y="78"/>
                  </a:cubicBezTo>
                  <a:cubicBezTo>
                    <a:pt x="156" y="121"/>
                    <a:pt x="121" y="156"/>
                    <a:pt x="78" y="156"/>
                  </a:cubicBezTo>
                  <a:close/>
                  <a:moveTo>
                    <a:pt x="78" y="12"/>
                  </a:moveTo>
                  <a:cubicBezTo>
                    <a:pt x="42" y="12"/>
                    <a:pt x="12" y="41"/>
                    <a:pt x="12" y="78"/>
                  </a:cubicBezTo>
                  <a:cubicBezTo>
                    <a:pt x="12" y="114"/>
                    <a:pt x="42" y="144"/>
                    <a:pt x="78" y="144"/>
                  </a:cubicBezTo>
                  <a:cubicBezTo>
                    <a:pt x="115" y="144"/>
                    <a:pt x="144" y="114"/>
                    <a:pt x="144" y="78"/>
                  </a:cubicBezTo>
                  <a:cubicBezTo>
                    <a:pt x="144" y="41"/>
                    <a:pt x="115"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5" name="Freeform 36">
              <a:extLst>
                <a:ext uri="{FF2B5EF4-FFF2-40B4-BE49-F238E27FC236}">
                  <a16:creationId xmlns:a16="http://schemas.microsoft.com/office/drawing/2014/main" id="{C1E22249-E6E9-44A9-B341-3298FB67201E}"/>
                </a:ext>
              </a:extLst>
            </p:cNvPr>
            <p:cNvSpPr>
              <a:spLocks/>
            </p:cNvSpPr>
            <p:nvPr/>
          </p:nvSpPr>
          <p:spPr bwMode="auto">
            <a:xfrm>
              <a:off x="4775" y="684"/>
              <a:ext cx="18" cy="120"/>
            </a:xfrm>
            <a:custGeom>
              <a:avLst/>
              <a:gdLst>
                <a:gd name="T0" fmla="*/ 6 w 12"/>
                <a:gd name="T1" fmla="*/ 81 h 81"/>
                <a:gd name="T2" fmla="*/ 0 w 12"/>
                <a:gd name="T3" fmla="*/ 75 h 81"/>
                <a:gd name="T4" fmla="*/ 0 w 12"/>
                <a:gd name="T5" fmla="*/ 6 h 81"/>
                <a:gd name="T6" fmla="*/ 6 w 12"/>
                <a:gd name="T7" fmla="*/ 0 h 81"/>
                <a:gd name="T8" fmla="*/ 12 w 12"/>
                <a:gd name="T9" fmla="*/ 6 h 81"/>
                <a:gd name="T10" fmla="*/ 12 w 12"/>
                <a:gd name="T11" fmla="*/ 75 h 81"/>
                <a:gd name="T12" fmla="*/ 6 w 12"/>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12" h="81">
                  <a:moveTo>
                    <a:pt x="6" y="81"/>
                  </a:moveTo>
                  <a:cubicBezTo>
                    <a:pt x="3" y="81"/>
                    <a:pt x="0" y="78"/>
                    <a:pt x="0" y="75"/>
                  </a:cubicBezTo>
                  <a:cubicBezTo>
                    <a:pt x="0" y="6"/>
                    <a:pt x="0" y="6"/>
                    <a:pt x="0" y="6"/>
                  </a:cubicBezTo>
                  <a:cubicBezTo>
                    <a:pt x="0" y="2"/>
                    <a:pt x="3" y="0"/>
                    <a:pt x="6" y="0"/>
                  </a:cubicBezTo>
                  <a:cubicBezTo>
                    <a:pt x="10" y="0"/>
                    <a:pt x="12" y="2"/>
                    <a:pt x="12" y="6"/>
                  </a:cubicBezTo>
                  <a:cubicBezTo>
                    <a:pt x="12" y="75"/>
                    <a:pt x="12" y="75"/>
                    <a:pt x="12" y="75"/>
                  </a:cubicBezTo>
                  <a:cubicBezTo>
                    <a:pt x="12" y="78"/>
                    <a:pt x="10" y="81"/>
                    <a:pt x="6"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76" name="Group 25">
            <a:extLst>
              <a:ext uri="{FF2B5EF4-FFF2-40B4-BE49-F238E27FC236}">
                <a16:creationId xmlns:a16="http://schemas.microsoft.com/office/drawing/2014/main" id="{5F4A544E-F8A9-4ADC-A657-AFFF00574B9C}"/>
              </a:ext>
            </a:extLst>
          </p:cNvPr>
          <p:cNvGrpSpPr>
            <a:grpSpLocks noChangeAspect="1"/>
          </p:cNvGrpSpPr>
          <p:nvPr/>
        </p:nvGrpSpPr>
        <p:grpSpPr bwMode="auto">
          <a:xfrm>
            <a:off x="4952682" y="3373668"/>
            <a:ext cx="500456" cy="501632"/>
            <a:chOff x="3437" y="437"/>
            <a:chExt cx="426" cy="427"/>
          </a:xfrm>
          <a:solidFill>
            <a:schemeClr val="tx1"/>
          </a:solidFill>
        </p:grpSpPr>
        <p:sp>
          <p:nvSpPr>
            <p:cNvPr id="77" name="Freeform 26">
              <a:extLst>
                <a:ext uri="{FF2B5EF4-FFF2-40B4-BE49-F238E27FC236}">
                  <a16:creationId xmlns:a16="http://schemas.microsoft.com/office/drawing/2014/main" id="{D7F1AAAF-0F65-4331-8BB7-C2639045FFC6}"/>
                </a:ext>
              </a:extLst>
            </p:cNvPr>
            <p:cNvSpPr>
              <a:spLocks noEditPoints="1"/>
            </p:cNvSpPr>
            <p:nvPr/>
          </p:nvSpPr>
          <p:spPr bwMode="auto">
            <a:xfrm>
              <a:off x="3588" y="437"/>
              <a:ext cx="124" cy="125"/>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9" y="84"/>
                    <a:pt x="0" y="65"/>
                    <a:pt x="0" y="42"/>
                  </a:cubicBezTo>
                  <a:cubicBezTo>
                    <a:pt x="0" y="19"/>
                    <a:pt x="19" y="0"/>
                    <a:pt x="42" y="0"/>
                  </a:cubicBezTo>
                  <a:cubicBezTo>
                    <a:pt x="65" y="0"/>
                    <a:pt x="84" y="19"/>
                    <a:pt x="84" y="42"/>
                  </a:cubicBezTo>
                  <a:cubicBezTo>
                    <a:pt x="84" y="65"/>
                    <a:pt x="65" y="84"/>
                    <a:pt x="42" y="84"/>
                  </a:cubicBezTo>
                  <a:close/>
                  <a:moveTo>
                    <a:pt x="42" y="12"/>
                  </a:moveTo>
                  <a:cubicBezTo>
                    <a:pt x="26" y="12"/>
                    <a:pt x="12" y="25"/>
                    <a:pt x="12" y="42"/>
                  </a:cubicBezTo>
                  <a:cubicBezTo>
                    <a:pt x="12" y="59"/>
                    <a:pt x="26" y="72"/>
                    <a:pt x="42" y="72"/>
                  </a:cubicBezTo>
                  <a:cubicBezTo>
                    <a:pt x="59" y="72"/>
                    <a:pt x="72" y="59"/>
                    <a:pt x="72" y="42"/>
                  </a:cubicBezTo>
                  <a:cubicBezTo>
                    <a:pt x="72" y="25"/>
                    <a:pt x="59"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8" name="Freeform 27">
              <a:extLst>
                <a:ext uri="{FF2B5EF4-FFF2-40B4-BE49-F238E27FC236}">
                  <a16:creationId xmlns:a16="http://schemas.microsoft.com/office/drawing/2014/main" id="{290BF13A-B67B-4B8B-8402-30EA91481518}"/>
                </a:ext>
              </a:extLst>
            </p:cNvPr>
            <p:cNvSpPr>
              <a:spLocks noEditPoints="1"/>
            </p:cNvSpPr>
            <p:nvPr/>
          </p:nvSpPr>
          <p:spPr bwMode="auto">
            <a:xfrm>
              <a:off x="3561" y="579"/>
              <a:ext cx="178" cy="196"/>
            </a:xfrm>
            <a:custGeom>
              <a:avLst/>
              <a:gdLst>
                <a:gd name="T0" fmla="*/ 78 w 120"/>
                <a:gd name="T1" fmla="*/ 132 h 132"/>
                <a:gd name="T2" fmla="*/ 42 w 120"/>
                <a:gd name="T3" fmla="*/ 132 h 132"/>
                <a:gd name="T4" fmla="*/ 36 w 120"/>
                <a:gd name="T5" fmla="*/ 126 h 132"/>
                <a:gd name="T6" fmla="*/ 36 w 120"/>
                <a:gd name="T7" fmla="*/ 78 h 132"/>
                <a:gd name="T8" fmla="*/ 0 w 120"/>
                <a:gd name="T9" fmla="*/ 6 h 132"/>
                <a:gd name="T10" fmla="*/ 6 w 120"/>
                <a:gd name="T11" fmla="*/ 0 h 132"/>
                <a:gd name="T12" fmla="*/ 114 w 120"/>
                <a:gd name="T13" fmla="*/ 0 h 132"/>
                <a:gd name="T14" fmla="*/ 120 w 120"/>
                <a:gd name="T15" fmla="*/ 6 h 132"/>
                <a:gd name="T16" fmla="*/ 84 w 120"/>
                <a:gd name="T17" fmla="*/ 78 h 132"/>
                <a:gd name="T18" fmla="*/ 84 w 120"/>
                <a:gd name="T19" fmla="*/ 126 h 132"/>
                <a:gd name="T20" fmla="*/ 78 w 120"/>
                <a:gd name="T21" fmla="*/ 132 h 132"/>
                <a:gd name="T22" fmla="*/ 48 w 120"/>
                <a:gd name="T23" fmla="*/ 120 h 132"/>
                <a:gd name="T24" fmla="*/ 72 w 120"/>
                <a:gd name="T25" fmla="*/ 120 h 132"/>
                <a:gd name="T26" fmla="*/ 72 w 120"/>
                <a:gd name="T27" fmla="*/ 74 h 132"/>
                <a:gd name="T28" fmla="*/ 76 w 120"/>
                <a:gd name="T29" fmla="*/ 69 h 132"/>
                <a:gd name="T30" fmla="*/ 108 w 120"/>
                <a:gd name="T31" fmla="*/ 12 h 132"/>
                <a:gd name="T32" fmla="*/ 12 w 120"/>
                <a:gd name="T33" fmla="*/ 12 h 132"/>
                <a:gd name="T34" fmla="*/ 44 w 120"/>
                <a:gd name="T35" fmla="*/ 69 h 132"/>
                <a:gd name="T36" fmla="*/ 48 w 120"/>
                <a:gd name="T37" fmla="*/ 74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9" y="132"/>
                    <a:pt x="36" y="129"/>
                    <a:pt x="36" y="126"/>
                  </a:cubicBezTo>
                  <a:cubicBezTo>
                    <a:pt x="36" y="78"/>
                    <a:pt x="36" y="78"/>
                    <a:pt x="36" y="78"/>
                  </a:cubicBezTo>
                  <a:cubicBezTo>
                    <a:pt x="13" y="67"/>
                    <a:pt x="0" y="34"/>
                    <a:pt x="0" y="6"/>
                  </a:cubicBezTo>
                  <a:cubicBezTo>
                    <a:pt x="0" y="3"/>
                    <a:pt x="3" y="0"/>
                    <a:pt x="6" y="0"/>
                  </a:cubicBezTo>
                  <a:cubicBezTo>
                    <a:pt x="114" y="0"/>
                    <a:pt x="114" y="0"/>
                    <a:pt x="114" y="0"/>
                  </a:cubicBezTo>
                  <a:cubicBezTo>
                    <a:pt x="118" y="0"/>
                    <a:pt x="120" y="3"/>
                    <a:pt x="120" y="6"/>
                  </a:cubicBezTo>
                  <a:cubicBezTo>
                    <a:pt x="120" y="34"/>
                    <a:pt x="108" y="67"/>
                    <a:pt x="84" y="78"/>
                  </a:cubicBezTo>
                  <a:cubicBezTo>
                    <a:pt x="84" y="126"/>
                    <a:pt x="84" y="126"/>
                    <a:pt x="84" y="126"/>
                  </a:cubicBezTo>
                  <a:cubicBezTo>
                    <a:pt x="84" y="129"/>
                    <a:pt x="82" y="132"/>
                    <a:pt x="78" y="132"/>
                  </a:cubicBezTo>
                  <a:close/>
                  <a:moveTo>
                    <a:pt x="48" y="120"/>
                  </a:moveTo>
                  <a:cubicBezTo>
                    <a:pt x="72" y="120"/>
                    <a:pt x="72" y="120"/>
                    <a:pt x="72" y="120"/>
                  </a:cubicBezTo>
                  <a:cubicBezTo>
                    <a:pt x="72" y="74"/>
                    <a:pt x="72" y="74"/>
                    <a:pt x="72" y="74"/>
                  </a:cubicBezTo>
                  <a:cubicBezTo>
                    <a:pt x="72" y="72"/>
                    <a:pt x="74" y="70"/>
                    <a:pt x="76" y="69"/>
                  </a:cubicBezTo>
                  <a:cubicBezTo>
                    <a:pt x="94" y="62"/>
                    <a:pt x="106" y="36"/>
                    <a:pt x="108" y="12"/>
                  </a:cubicBezTo>
                  <a:cubicBezTo>
                    <a:pt x="12" y="12"/>
                    <a:pt x="12" y="12"/>
                    <a:pt x="12" y="12"/>
                  </a:cubicBezTo>
                  <a:cubicBezTo>
                    <a:pt x="14" y="36"/>
                    <a:pt x="26" y="62"/>
                    <a:pt x="44" y="69"/>
                  </a:cubicBezTo>
                  <a:cubicBezTo>
                    <a:pt x="47" y="70"/>
                    <a:pt x="48" y="72"/>
                    <a:pt x="48" y="74"/>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79" name="Freeform 28">
              <a:extLst>
                <a:ext uri="{FF2B5EF4-FFF2-40B4-BE49-F238E27FC236}">
                  <a16:creationId xmlns:a16="http://schemas.microsoft.com/office/drawing/2014/main" id="{713C8F8E-86A3-43BD-9B07-4C5F233872A7}"/>
                </a:ext>
              </a:extLst>
            </p:cNvPr>
            <p:cNvSpPr>
              <a:spLocks/>
            </p:cNvSpPr>
            <p:nvPr/>
          </p:nvSpPr>
          <p:spPr bwMode="auto">
            <a:xfrm>
              <a:off x="3517" y="744"/>
              <a:ext cx="266" cy="75"/>
            </a:xfrm>
            <a:custGeom>
              <a:avLst/>
              <a:gdLst>
                <a:gd name="T0" fmla="*/ 90 w 180"/>
                <a:gd name="T1" fmla="*/ 51 h 51"/>
                <a:gd name="T2" fmla="*/ 0 w 180"/>
                <a:gd name="T3" fmla="*/ 24 h 51"/>
                <a:gd name="T4" fmla="*/ 41 w 180"/>
                <a:gd name="T5" fmla="*/ 1 h 51"/>
                <a:gd name="T6" fmla="*/ 48 w 180"/>
                <a:gd name="T7" fmla="*/ 6 h 51"/>
                <a:gd name="T8" fmla="*/ 43 w 180"/>
                <a:gd name="T9" fmla="*/ 13 h 51"/>
                <a:gd name="T10" fmla="*/ 12 w 180"/>
                <a:gd name="T11" fmla="*/ 24 h 51"/>
                <a:gd name="T12" fmla="*/ 90 w 180"/>
                <a:gd name="T13" fmla="*/ 39 h 51"/>
                <a:gd name="T14" fmla="*/ 168 w 180"/>
                <a:gd name="T15" fmla="*/ 24 h 51"/>
                <a:gd name="T16" fmla="*/ 137 w 180"/>
                <a:gd name="T17" fmla="*/ 13 h 51"/>
                <a:gd name="T18" fmla="*/ 133 w 180"/>
                <a:gd name="T19" fmla="*/ 6 h 51"/>
                <a:gd name="T20" fmla="*/ 140 w 180"/>
                <a:gd name="T21" fmla="*/ 1 h 51"/>
                <a:gd name="T22" fmla="*/ 180 w 180"/>
                <a:gd name="T23" fmla="*/ 24 h 51"/>
                <a:gd name="T24" fmla="*/ 90 w 180"/>
                <a:gd name="T2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51">
                  <a:moveTo>
                    <a:pt x="90" y="51"/>
                  </a:moveTo>
                  <a:cubicBezTo>
                    <a:pt x="57" y="51"/>
                    <a:pt x="0" y="45"/>
                    <a:pt x="0" y="24"/>
                  </a:cubicBezTo>
                  <a:cubicBezTo>
                    <a:pt x="0" y="13"/>
                    <a:pt x="14" y="6"/>
                    <a:pt x="41" y="1"/>
                  </a:cubicBezTo>
                  <a:cubicBezTo>
                    <a:pt x="44" y="0"/>
                    <a:pt x="47" y="3"/>
                    <a:pt x="48" y="6"/>
                  </a:cubicBezTo>
                  <a:cubicBezTo>
                    <a:pt x="49" y="9"/>
                    <a:pt x="46" y="12"/>
                    <a:pt x="43" y="13"/>
                  </a:cubicBezTo>
                  <a:cubicBezTo>
                    <a:pt x="19" y="17"/>
                    <a:pt x="13" y="23"/>
                    <a:pt x="12" y="24"/>
                  </a:cubicBezTo>
                  <a:cubicBezTo>
                    <a:pt x="14" y="29"/>
                    <a:pt x="42" y="39"/>
                    <a:pt x="90" y="39"/>
                  </a:cubicBezTo>
                  <a:cubicBezTo>
                    <a:pt x="138" y="39"/>
                    <a:pt x="167" y="29"/>
                    <a:pt x="168" y="24"/>
                  </a:cubicBezTo>
                  <a:cubicBezTo>
                    <a:pt x="168" y="23"/>
                    <a:pt x="161" y="17"/>
                    <a:pt x="137" y="13"/>
                  </a:cubicBezTo>
                  <a:cubicBezTo>
                    <a:pt x="134" y="12"/>
                    <a:pt x="132" y="9"/>
                    <a:pt x="133" y="6"/>
                  </a:cubicBezTo>
                  <a:cubicBezTo>
                    <a:pt x="133" y="3"/>
                    <a:pt x="136" y="0"/>
                    <a:pt x="140" y="1"/>
                  </a:cubicBezTo>
                  <a:cubicBezTo>
                    <a:pt x="167" y="6"/>
                    <a:pt x="180" y="13"/>
                    <a:pt x="180" y="24"/>
                  </a:cubicBezTo>
                  <a:cubicBezTo>
                    <a:pt x="180" y="45"/>
                    <a:pt x="124" y="51"/>
                    <a:pt x="9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0" name="Freeform 29">
              <a:extLst>
                <a:ext uri="{FF2B5EF4-FFF2-40B4-BE49-F238E27FC236}">
                  <a16:creationId xmlns:a16="http://schemas.microsoft.com/office/drawing/2014/main" id="{1C7DCDC5-541E-4A67-96D2-7B43B3D238DF}"/>
                </a:ext>
              </a:extLst>
            </p:cNvPr>
            <p:cNvSpPr>
              <a:spLocks/>
            </p:cNvSpPr>
            <p:nvPr/>
          </p:nvSpPr>
          <p:spPr bwMode="auto">
            <a:xfrm>
              <a:off x="3437" y="708"/>
              <a:ext cx="426" cy="156"/>
            </a:xfrm>
            <a:custGeom>
              <a:avLst/>
              <a:gdLst>
                <a:gd name="T0" fmla="*/ 144 w 288"/>
                <a:gd name="T1" fmla="*/ 105 h 105"/>
                <a:gd name="T2" fmla="*/ 0 w 288"/>
                <a:gd name="T3" fmla="*/ 51 h 105"/>
                <a:gd name="T4" fmla="*/ 95 w 288"/>
                <a:gd name="T5" fmla="*/ 0 h 105"/>
                <a:gd name="T6" fmla="*/ 102 w 288"/>
                <a:gd name="T7" fmla="*/ 5 h 105"/>
                <a:gd name="T8" fmla="*/ 97 w 288"/>
                <a:gd name="T9" fmla="*/ 12 h 105"/>
                <a:gd name="T10" fmla="*/ 12 w 288"/>
                <a:gd name="T11" fmla="*/ 51 h 105"/>
                <a:gd name="T12" fmla="*/ 144 w 288"/>
                <a:gd name="T13" fmla="*/ 93 h 105"/>
                <a:gd name="T14" fmla="*/ 276 w 288"/>
                <a:gd name="T15" fmla="*/ 51 h 105"/>
                <a:gd name="T16" fmla="*/ 192 w 288"/>
                <a:gd name="T17" fmla="*/ 12 h 105"/>
                <a:gd name="T18" fmla="*/ 186 w 288"/>
                <a:gd name="T19" fmla="*/ 5 h 105"/>
                <a:gd name="T20" fmla="*/ 193 w 288"/>
                <a:gd name="T21" fmla="*/ 0 h 105"/>
                <a:gd name="T22" fmla="*/ 288 w 288"/>
                <a:gd name="T23" fmla="*/ 51 h 105"/>
                <a:gd name="T24" fmla="*/ 144 w 288"/>
                <a:gd name="T2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8" h="105">
                  <a:moveTo>
                    <a:pt x="144" y="105"/>
                  </a:moveTo>
                  <a:cubicBezTo>
                    <a:pt x="74" y="105"/>
                    <a:pt x="0" y="86"/>
                    <a:pt x="0" y="51"/>
                  </a:cubicBezTo>
                  <a:cubicBezTo>
                    <a:pt x="0" y="23"/>
                    <a:pt x="49" y="6"/>
                    <a:pt x="95" y="0"/>
                  </a:cubicBezTo>
                  <a:cubicBezTo>
                    <a:pt x="99" y="0"/>
                    <a:pt x="102" y="2"/>
                    <a:pt x="102" y="5"/>
                  </a:cubicBezTo>
                  <a:cubicBezTo>
                    <a:pt x="103" y="9"/>
                    <a:pt x="100" y="12"/>
                    <a:pt x="97" y="12"/>
                  </a:cubicBezTo>
                  <a:cubicBezTo>
                    <a:pt x="41" y="19"/>
                    <a:pt x="12" y="37"/>
                    <a:pt x="12" y="51"/>
                  </a:cubicBezTo>
                  <a:cubicBezTo>
                    <a:pt x="12" y="71"/>
                    <a:pt x="66" y="93"/>
                    <a:pt x="144" y="93"/>
                  </a:cubicBezTo>
                  <a:cubicBezTo>
                    <a:pt x="222" y="93"/>
                    <a:pt x="276" y="71"/>
                    <a:pt x="276" y="51"/>
                  </a:cubicBezTo>
                  <a:cubicBezTo>
                    <a:pt x="276" y="37"/>
                    <a:pt x="247" y="19"/>
                    <a:pt x="192" y="12"/>
                  </a:cubicBezTo>
                  <a:cubicBezTo>
                    <a:pt x="188" y="12"/>
                    <a:pt x="186" y="9"/>
                    <a:pt x="186" y="5"/>
                  </a:cubicBezTo>
                  <a:cubicBezTo>
                    <a:pt x="187" y="2"/>
                    <a:pt x="190" y="0"/>
                    <a:pt x="193" y="0"/>
                  </a:cubicBezTo>
                  <a:cubicBezTo>
                    <a:pt x="239" y="6"/>
                    <a:pt x="288" y="23"/>
                    <a:pt x="288" y="51"/>
                  </a:cubicBezTo>
                  <a:cubicBezTo>
                    <a:pt x="288" y="86"/>
                    <a:pt x="214" y="105"/>
                    <a:pt x="144"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81" name="Group 63">
            <a:extLst>
              <a:ext uri="{FF2B5EF4-FFF2-40B4-BE49-F238E27FC236}">
                <a16:creationId xmlns:a16="http://schemas.microsoft.com/office/drawing/2014/main" id="{BC6C2114-5D16-40A3-A06E-0920415EE125}"/>
              </a:ext>
            </a:extLst>
          </p:cNvPr>
          <p:cNvGrpSpPr>
            <a:grpSpLocks noChangeAspect="1"/>
          </p:cNvGrpSpPr>
          <p:nvPr/>
        </p:nvGrpSpPr>
        <p:grpSpPr bwMode="auto">
          <a:xfrm>
            <a:off x="7224280" y="3453331"/>
            <a:ext cx="494314" cy="342306"/>
            <a:chOff x="6700" y="1999"/>
            <a:chExt cx="439" cy="304"/>
          </a:xfrm>
          <a:solidFill>
            <a:schemeClr val="tx1"/>
          </a:solidFill>
        </p:grpSpPr>
        <p:sp>
          <p:nvSpPr>
            <p:cNvPr id="82" name="Freeform 64">
              <a:extLst>
                <a:ext uri="{FF2B5EF4-FFF2-40B4-BE49-F238E27FC236}">
                  <a16:creationId xmlns:a16="http://schemas.microsoft.com/office/drawing/2014/main" id="{F2FD0727-A8B4-4CBE-A5CB-721441AF6A92}"/>
                </a:ext>
              </a:extLst>
            </p:cNvPr>
            <p:cNvSpPr>
              <a:spLocks/>
            </p:cNvSpPr>
            <p:nvPr/>
          </p:nvSpPr>
          <p:spPr bwMode="auto">
            <a:xfrm>
              <a:off x="6864" y="2012"/>
              <a:ext cx="92" cy="112"/>
            </a:xfrm>
            <a:custGeom>
              <a:avLst/>
              <a:gdLst>
                <a:gd name="T0" fmla="*/ 60 w 60"/>
                <a:gd name="T1" fmla="*/ 37 h 75"/>
                <a:gd name="T2" fmla="*/ 60 w 60"/>
                <a:gd name="T3" fmla="*/ 36 h 75"/>
                <a:gd name="T4" fmla="*/ 60 w 60"/>
                <a:gd name="T5" fmla="*/ 35 h 75"/>
                <a:gd name="T6" fmla="*/ 59 w 60"/>
                <a:gd name="T7" fmla="*/ 34 h 75"/>
                <a:gd name="T8" fmla="*/ 59 w 60"/>
                <a:gd name="T9" fmla="*/ 34 h 75"/>
                <a:gd name="T10" fmla="*/ 34 w 60"/>
                <a:gd name="T11" fmla="*/ 3 h 75"/>
                <a:gd name="T12" fmla="*/ 26 w 60"/>
                <a:gd name="T13" fmla="*/ 2 h 75"/>
                <a:gd name="T14" fmla="*/ 25 w 60"/>
                <a:gd name="T15" fmla="*/ 10 h 75"/>
                <a:gd name="T16" fmla="*/ 25 w 60"/>
                <a:gd name="T17" fmla="*/ 10 h 75"/>
                <a:gd name="T18" fmla="*/ 42 w 60"/>
                <a:gd name="T19" fmla="*/ 31 h 75"/>
                <a:gd name="T20" fmla="*/ 6 w 60"/>
                <a:gd name="T21" fmla="*/ 31 h 75"/>
                <a:gd name="T22" fmla="*/ 0 w 60"/>
                <a:gd name="T23" fmla="*/ 37 h 75"/>
                <a:gd name="T24" fmla="*/ 6 w 60"/>
                <a:gd name="T25" fmla="*/ 43 h 75"/>
                <a:gd name="T26" fmla="*/ 42 w 60"/>
                <a:gd name="T27" fmla="*/ 43 h 75"/>
                <a:gd name="T28" fmla="*/ 25 w 60"/>
                <a:gd name="T29" fmla="*/ 64 h 75"/>
                <a:gd name="T30" fmla="*/ 26 w 60"/>
                <a:gd name="T31" fmla="*/ 73 h 75"/>
                <a:gd name="T32" fmla="*/ 34 w 60"/>
                <a:gd name="T33" fmla="*/ 72 h 75"/>
                <a:gd name="T34" fmla="*/ 59 w 60"/>
                <a:gd name="T35" fmla="*/ 41 h 75"/>
                <a:gd name="T36" fmla="*/ 59 w 60"/>
                <a:gd name="T37" fmla="*/ 41 h 75"/>
                <a:gd name="T38" fmla="*/ 60 w 60"/>
                <a:gd name="T39" fmla="*/ 39 h 75"/>
                <a:gd name="T40" fmla="*/ 60 w 60"/>
                <a:gd name="T41" fmla="*/ 39 h 75"/>
                <a:gd name="T42" fmla="*/ 60 w 60"/>
                <a:gd name="T43" fmla="*/ 37 h 75"/>
                <a:gd name="T44" fmla="*/ 60 w 60"/>
                <a:gd name="T45"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75">
                  <a:moveTo>
                    <a:pt x="60" y="37"/>
                  </a:moveTo>
                  <a:cubicBezTo>
                    <a:pt x="60" y="37"/>
                    <a:pt x="60" y="36"/>
                    <a:pt x="60" y="36"/>
                  </a:cubicBezTo>
                  <a:cubicBezTo>
                    <a:pt x="60" y="35"/>
                    <a:pt x="60" y="35"/>
                    <a:pt x="60" y="35"/>
                  </a:cubicBezTo>
                  <a:cubicBezTo>
                    <a:pt x="60" y="35"/>
                    <a:pt x="59" y="34"/>
                    <a:pt x="59" y="34"/>
                  </a:cubicBezTo>
                  <a:cubicBezTo>
                    <a:pt x="59" y="34"/>
                    <a:pt x="59" y="34"/>
                    <a:pt x="59" y="34"/>
                  </a:cubicBezTo>
                  <a:cubicBezTo>
                    <a:pt x="34" y="3"/>
                    <a:pt x="34" y="3"/>
                    <a:pt x="34" y="3"/>
                  </a:cubicBezTo>
                  <a:cubicBezTo>
                    <a:pt x="32" y="0"/>
                    <a:pt x="28" y="0"/>
                    <a:pt x="26" y="2"/>
                  </a:cubicBezTo>
                  <a:cubicBezTo>
                    <a:pt x="23" y="4"/>
                    <a:pt x="23" y="8"/>
                    <a:pt x="25" y="10"/>
                  </a:cubicBezTo>
                  <a:cubicBezTo>
                    <a:pt x="25" y="10"/>
                    <a:pt x="25" y="10"/>
                    <a:pt x="25" y="10"/>
                  </a:cubicBezTo>
                  <a:cubicBezTo>
                    <a:pt x="42" y="31"/>
                    <a:pt x="42" y="31"/>
                    <a:pt x="42" y="31"/>
                  </a:cubicBezTo>
                  <a:cubicBezTo>
                    <a:pt x="6" y="31"/>
                    <a:pt x="6" y="31"/>
                    <a:pt x="6" y="31"/>
                  </a:cubicBezTo>
                  <a:cubicBezTo>
                    <a:pt x="3" y="31"/>
                    <a:pt x="0" y="34"/>
                    <a:pt x="0" y="37"/>
                  </a:cubicBezTo>
                  <a:cubicBezTo>
                    <a:pt x="0" y="41"/>
                    <a:pt x="3" y="43"/>
                    <a:pt x="6" y="43"/>
                  </a:cubicBezTo>
                  <a:cubicBezTo>
                    <a:pt x="42" y="43"/>
                    <a:pt x="42" y="43"/>
                    <a:pt x="42" y="43"/>
                  </a:cubicBezTo>
                  <a:cubicBezTo>
                    <a:pt x="25" y="64"/>
                    <a:pt x="25" y="64"/>
                    <a:pt x="25" y="64"/>
                  </a:cubicBezTo>
                  <a:cubicBezTo>
                    <a:pt x="23" y="67"/>
                    <a:pt x="23" y="71"/>
                    <a:pt x="26" y="73"/>
                  </a:cubicBezTo>
                  <a:cubicBezTo>
                    <a:pt x="28" y="75"/>
                    <a:pt x="32" y="74"/>
                    <a:pt x="34" y="72"/>
                  </a:cubicBezTo>
                  <a:cubicBezTo>
                    <a:pt x="59" y="41"/>
                    <a:pt x="59" y="41"/>
                    <a:pt x="59" y="41"/>
                  </a:cubicBezTo>
                  <a:cubicBezTo>
                    <a:pt x="59" y="41"/>
                    <a:pt x="59" y="41"/>
                    <a:pt x="59" y="41"/>
                  </a:cubicBezTo>
                  <a:cubicBezTo>
                    <a:pt x="59" y="40"/>
                    <a:pt x="60" y="40"/>
                    <a:pt x="60" y="39"/>
                  </a:cubicBezTo>
                  <a:cubicBezTo>
                    <a:pt x="60" y="39"/>
                    <a:pt x="60" y="39"/>
                    <a:pt x="60" y="39"/>
                  </a:cubicBezTo>
                  <a:cubicBezTo>
                    <a:pt x="60" y="39"/>
                    <a:pt x="60" y="38"/>
                    <a:pt x="60" y="37"/>
                  </a:cubicBezTo>
                  <a:cubicBezTo>
                    <a:pt x="60" y="37"/>
                    <a:pt x="60" y="37"/>
                    <a:pt x="6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3" name="Freeform 65">
              <a:extLst>
                <a:ext uri="{FF2B5EF4-FFF2-40B4-BE49-F238E27FC236}">
                  <a16:creationId xmlns:a16="http://schemas.microsoft.com/office/drawing/2014/main" id="{899D784B-4078-4327-8377-2A78D8E1A420}"/>
                </a:ext>
              </a:extLst>
            </p:cNvPr>
            <p:cNvSpPr>
              <a:spLocks/>
            </p:cNvSpPr>
            <p:nvPr/>
          </p:nvSpPr>
          <p:spPr bwMode="auto">
            <a:xfrm>
              <a:off x="6864" y="2175"/>
              <a:ext cx="92" cy="112"/>
            </a:xfrm>
            <a:custGeom>
              <a:avLst/>
              <a:gdLst>
                <a:gd name="T0" fmla="*/ 54 w 60"/>
                <a:gd name="T1" fmla="*/ 32 h 75"/>
                <a:gd name="T2" fmla="*/ 19 w 60"/>
                <a:gd name="T3" fmla="*/ 32 h 75"/>
                <a:gd name="T4" fmla="*/ 36 w 60"/>
                <a:gd name="T5" fmla="*/ 11 h 75"/>
                <a:gd name="T6" fmla="*/ 35 w 60"/>
                <a:gd name="T7" fmla="*/ 2 h 75"/>
                <a:gd name="T8" fmla="*/ 26 w 60"/>
                <a:gd name="T9" fmla="*/ 3 h 75"/>
                <a:gd name="T10" fmla="*/ 26 w 60"/>
                <a:gd name="T11" fmla="*/ 3 h 75"/>
                <a:gd name="T12" fmla="*/ 2 w 60"/>
                <a:gd name="T13" fmla="*/ 34 h 75"/>
                <a:gd name="T14" fmla="*/ 2 w 60"/>
                <a:gd name="T15" fmla="*/ 34 h 75"/>
                <a:gd name="T16" fmla="*/ 1 w 60"/>
                <a:gd name="T17" fmla="*/ 36 h 75"/>
                <a:gd name="T18" fmla="*/ 1 w 60"/>
                <a:gd name="T19" fmla="*/ 36 h 75"/>
                <a:gd name="T20" fmla="*/ 0 w 60"/>
                <a:gd name="T21" fmla="*/ 38 h 75"/>
                <a:gd name="T22" fmla="*/ 0 w 60"/>
                <a:gd name="T23" fmla="*/ 38 h 75"/>
                <a:gd name="T24" fmla="*/ 0 w 60"/>
                <a:gd name="T25" fmla="*/ 38 h 75"/>
                <a:gd name="T26" fmla="*/ 1 w 60"/>
                <a:gd name="T27" fmla="*/ 40 h 75"/>
                <a:gd name="T28" fmla="*/ 1 w 60"/>
                <a:gd name="T29" fmla="*/ 40 h 75"/>
                <a:gd name="T30" fmla="*/ 2 w 60"/>
                <a:gd name="T31" fmla="*/ 41 h 75"/>
                <a:gd name="T32" fmla="*/ 2 w 60"/>
                <a:gd name="T33" fmla="*/ 42 h 75"/>
                <a:gd name="T34" fmla="*/ 26 w 60"/>
                <a:gd name="T35" fmla="*/ 72 h 75"/>
                <a:gd name="T36" fmla="*/ 35 w 60"/>
                <a:gd name="T37" fmla="*/ 73 h 75"/>
                <a:gd name="T38" fmla="*/ 36 w 60"/>
                <a:gd name="T39" fmla="*/ 65 h 75"/>
                <a:gd name="T40" fmla="*/ 19 w 60"/>
                <a:gd name="T41" fmla="*/ 44 h 75"/>
                <a:gd name="T42" fmla="*/ 54 w 60"/>
                <a:gd name="T43" fmla="*/ 44 h 75"/>
                <a:gd name="T44" fmla="*/ 60 w 60"/>
                <a:gd name="T45" fmla="*/ 38 h 75"/>
                <a:gd name="T46" fmla="*/ 54 w 60"/>
                <a:gd name="T47"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5">
                  <a:moveTo>
                    <a:pt x="54" y="32"/>
                  </a:moveTo>
                  <a:cubicBezTo>
                    <a:pt x="19" y="32"/>
                    <a:pt x="19" y="32"/>
                    <a:pt x="19" y="32"/>
                  </a:cubicBezTo>
                  <a:cubicBezTo>
                    <a:pt x="36" y="11"/>
                    <a:pt x="36" y="11"/>
                    <a:pt x="36" y="11"/>
                  </a:cubicBezTo>
                  <a:cubicBezTo>
                    <a:pt x="38" y="8"/>
                    <a:pt x="37" y="4"/>
                    <a:pt x="35" y="2"/>
                  </a:cubicBezTo>
                  <a:cubicBezTo>
                    <a:pt x="32" y="0"/>
                    <a:pt x="28" y="1"/>
                    <a:pt x="26" y="3"/>
                  </a:cubicBezTo>
                  <a:cubicBezTo>
                    <a:pt x="26" y="3"/>
                    <a:pt x="26" y="3"/>
                    <a:pt x="26" y="3"/>
                  </a:cubicBezTo>
                  <a:cubicBezTo>
                    <a:pt x="2" y="34"/>
                    <a:pt x="2" y="34"/>
                    <a:pt x="2" y="34"/>
                  </a:cubicBezTo>
                  <a:cubicBezTo>
                    <a:pt x="2" y="34"/>
                    <a:pt x="2" y="34"/>
                    <a:pt x="2" y="34"/>
                  </a:cubicBezTo>
                  <a:cubicBezTo>
                    <a:pt x="1" y="35"/>
                    <a:pt x="1" y="35"/>
                    <a:pt x="1" y="36"/>
                  </a:cubicBezTo>
                  <a:cubicBezTo>
                    <a:pt x="1" y="36"/>
                    <a:pt x="1" y="36"/>
                    <a:pt x="1" y="36"/>
                  </a:cubicBezTo>
                  <a:cubicBezTo>
                    <a:pt x="0" y="37"/>
                    <a:pt x="0" y="37"/>
                    <a:pt x="0" y="38"/>
                  </a:cubicBezTo>
                  <a:cubicBezTo>
                    <a:pt x="0" y="38"/>
                    <a:pt x="0" y="38"/>
                    <a:pt x="0" y="38"/>
                  </a:cubicBezTo>
                  <a:cubicBezTo>
                    <a:pt x="0" y="38"/>
                    <a:pt x="0" y="38"/>
                    <a:pt x="0" y="38"/>
                  </a:cubicBezTo>
                  <a:cubicBezTo>
                    <a:pt x="0" y="38"/>
                    <a:pt x="0" y="39"/>
                    <a:pt x="1" y="40"/>
                  </a:cubicBezTo>
                  <a:cubicBezTo>
                    <a:pt x="1" y="40"/>
                    <a:pt x="1" y="40"/>
                    <a:pt x="1" y="40"/>
                  </a:cubicBezTo>
                  <a:cubicBezTo>
                    <a:pt x="1" y="40"/>
                    <a:pt x="1" y="41"/>
                    <a:pt x="2" y="41"/>
                  </a:cubicBezTo>
                  <a:cubicBezTo>
                    <a:pt x="2" y="42"/>
                    <a:pt x="2" y="42"/>
                    <a:pt x="2" y="42"/>
                  </a:cubicBezTo>
                  <a:cubicBezTo>
                    <a:pt x="26" y="72"/>
                    <a:pt x="26" y="72"/>
                    <a:pt x="26" y="72"/>
                  </a:cubicBezTo>
                  <a:cubicBezTo>
                    <a:pt x="28" y="75"/>
                    <a:pt x="32" y="75"/>
                    <a:pt x="35" y="73"/>
                  </a:cubicBezTo>
                  <a:cubicBezTo>
                    <a:pt x="37" y="71"/>
                    <a:pt x="38" y="68"/>
                    <a:pt x="36" y="65"/>
                  </a:cubicBezTo>
                  <a:cubicBezTo>
                    <a:pt x="19" y="44"/>
                    <a:pt x="19" y="44"/>
                    <a:pt x="19" y="44"/>
                  </a:cubicBezTo>
                  <a:cubicBezTo>
                    <a:pt x="54" y="44"/>
                    <a:pt x="54" y="44"/>
                    <a:pt x="54" y="44"/>
                  </a:cubicBezTo>
                  <a:cubicBezTo>
                    <a:pt x="58" y="44"/>
                    <a:pt x="60" y="41"/>
                    <a:pt x="60" y="38"/>
                  </a:cubicBezTo>
                  <a:cubicBezTo>
                    <a:pt x="60" y="35"/>
                    <a:pt x="58" y="32"/>
                    <a:pt x="5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4" name="Freeform 66">
              <a:extLst>
                <a:ext uri="{FF2B5EF4-FFF2-40B4-BE49-F238E27FC236}">
                  <a16:creationId xmlns:a16="http://schemas.microsoft.com/office/drawing/2014/main" id="{64D4BA57-30AF-4D30-A3D0-4E32E86524F8}"/>
                </a:ext>
              </a:extLst>
            </p:cNvPr>
            <p:cNvSpPr>
              <a:spLocks noEditPoints="1"/>
            </p:cNvSpPr>
            <p:nvPr/>
          </p:nvSpPr>
          <p:spPr bwMode="auto">
            <a:xfrm>
              <a:off x="6700" y="1999"/>
              <a:ext cx="110" cy="107"/>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36 w 72"/>
                <a:gd name="T11" fmla="*/ 60 h 72"/>
                <a:gd name="T12" fmla="*/ 12 w 72"/>
                <a:gd name="T13" fmla="*/ 36 h 72"/>
                <a:gd name="T14" fmla="*/ 36 w 72"/>
                <a:gd name="T15" fmla="*/ 12 h 72"/>
                <a:gd name="T16" fmla="*/ 60 w 72"/>
                <a:gd name="T17" fmla="*/ 36 h 72"/>
                <a:gd name="T18" fmla="*/ 36 w 72"/>
                <a:gd name="T1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0"/>
                  </a:moveTo>
                  <a:cubicBezTo>
                    <a:pt x="16" y="0"/>
                    <a:pt x="0" y="17"/>
                    <a:pt x="0" y="36"/>
                  </a:cubicBezTo>
                  <a:cubicBezTo>
                    <a:pt x="0" y="56"/>
                    <a:pt x="16" y="72"/>
                    <a:pt x="36" y="72"/>
                  </a:cubicBezTo>
                  <a:cubicBezTo>
                    <a:pt x="56" y="72"/>
                    <a:pt x="72" y="56"/>
                    <a:pt x="72" y="36"/>
                  </a:cubicBezTo>
                  <a:cubicBezTo>
                    <a:pt x="72" y="17"/>
                    <a:pt x="56" y="0"/>
                    <a:pt x="36" y="0"/>
                  </a:cubicBezTo>
                  <a:close/>
                  <a:moveTo>
                    <a:pt x="36" y="60"/>
                  </a:moveTo>
                  <a:cubicBezTo>
                    <a:pt x="23" y="60"/>
                    <a:pt x="12" y="50"/>
                    <a:pt x="12" y="36"/>
                  </a:cubicBezTo>
                  <a:cubicBezTo>
                    <a:pt x="12" y="23"/>
                    <a:pt x="23" y="12"/>
                    <a:pt x="36" y="12"/>
                  </a:cubicBezTo>
                  <a:cubicBezTo>
                    <a:pt x="49" y="12"/>
                    <a:pt x="60" y="23"/>
                    <a:pt x="60" y="36"/>
                  </a:cubicBezTo>
                  <a:cubicBezTo>
                    <a:pt x="60" y="50"/>
                    <a:pt x="49" y="60"/>
                    <a:pt x="3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5" name="Freeform 67">
              <a:extLst>
                <a:ext uri="{FF2B5EF4-FFF2-40B4-BE49-F238E27FC236}">
                  <a16:creationId xmlns:a16="http://schemas.microsoft.com/office/drawing/2014/main" id="{EA7DDA2D-52A4-4C6A-BD3D-0E0776BD4476}"/>
                </a:ext>
              </a:extLst>
            </p:cNvPr>
            <p:cNvSpPr>
              <a:spLocks noEditPoints="1"/>
            </p:cNvSpPr>
            <p:nvPr/>
          </p:nvSpPr>
          <p:spPr bwMode="auto">
            <a:xfrm>
              <a:off x="6700" y="2124"/>
              <a:ext cx="110" cy="179"/>
            </a:xfrm>
            <a:custGeom>
              <a:avLst/>
              <a:gdLst>
                <a:gd name="T0" fmla="*/ 36 w 72"/>
                <a:gd name="T1" fmla="*/ 0 h 120"/>
                <a:gd name="T2" fmla="*/ 0 w 72"/>
                <a:gd name="T3" fmla="*/ 36 h 120"/>
                <a:gd name="T4" fmla="*/ 0 w 72"/>
                <a:gd name="T5" fmla="*/ 114 h 120"/>
                <a:gd name="T6" fmla="*/ 2 w 72"/>
                <a:gd name="T7" fmla="*/ 118 h 120"/>
                <a:gd name="T8" fmla="*/ 6 w 72"/>
                <a:gd name="T9" fmla="*/ 120 h 120"/>
                <a:gd name="T10" fmla="*/ 66 w 72"/>
                <a:gd name="T11" fmla="*/ 120 h 120"/>
                <a:gd name="T12" fmla="*/ 70 w 72"/>
                <a:gd name="T13" fmla="*/ 118 h 120"/>
                <a:gd name="T14" fmla="*/ 72 w 72"/>
                <a:gd name="T15" fmla="*/ 114 h 120"/>
                <a:gd name="T16" fmla="*/ 72 w 72"/>
                <a:gd name="T17" fmla="*/ 36 h 120"/>
                <a:gd name="T18" fmla="*/ 36 w 72"/>
                <a:gd name="T19" fmla="*/ 0 h 120"/>
                <a:gd name="T20" fmla="*/ 60 w 72"/>
                <a:gd name="T21" fmla="*/ 108 h 120"/>
                <a:gd name="T22" fmla="*/ 12 w 72"/>
                <a:gd name="T23" fmla="*/ 108 h 120"/>
                <a:gd name="T24" fmla="*/ 12 w 72"/>
                <a:gd name="T25" fmla="*/ 36 h 120"/>
                <a:gd name="T26" fmla="*/ 36 w 72"/>
                <a:gd name="T27" fmla="*/ 12 h 120"/>
                <a:gd name="T28" fmla="*/ 60 w 72"/>
                <a:gd name="T29" fmla="*/ 36 h 120"/>
                <a:gd name="T30" fmla="*/ 60 w 72"/>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120">
                  <a:moveTo>
                    <a:pt x="36" y="0"/>
                  </a:moveTo>
                  <a:cubicBezTo>
                    <a:pt x="16" y="0"/>
                    <a:pt x="0" y="16"/>
                    <a:pt x="0" y="36"/>
                  </a:cubicBezTo>
                  <a:cubicBezTo>
                    <a:pt x="0" y="114"/>
                    <a:pt x="0" y="114"/>
                    <a:pt x="0" y="114"/>
                  </a:cubicBezTo>
                  <a:cubicBezTo>
                    <a:pt x="0" y="116"/>
                    <a:pt x="1" y="117"/>
                    <a:pt x="2" y="118"/>
                  </a:cubicBezTo>
                  <a:cubicBezTo>
                    <a:pt x="3" y="119"/>
                    <a:pt x="4" y="120"/>
                    <a:pt x="6" y="120"/>
                  </a:cubicBezTo>
                  <a:cubicBezTo>
                    <a:pt x="66" y="120"/>
                    <a:pt x="66" y="120"/>
                    <a:pt x="66" y="120"/>
                  </a:cubicBezTo>
                  <a:cubicBezTo>
                    <a:pt x="67" y="120"/>
                    <a:pt x="69" y="119"/>
                    <a:pt x="70" y="118"/>
                  </a:cubicBezTo>
                  <a:cubicBezTo>
                    <a:pt x="71" y="117"/>
                    <a:pt x="72" y="116"/>
                    <a:pt x="72" y="114"/>
                  </a:cubicBezTo>
                  <a:cubicBezTo>
                    <a:pt x="72" y="36"/>
                    <a:pt x="72" y="36"/>
                    <a:pt x="72" y="36"/>
                  </a:cubicBezTo>
                  <a:cubicBezTo>
                    <a:pt x="72" y="16"/>
                    <a:pt x="56" y="0"/>
                    <a:pt x="36" y="0"/>
                  </a:cubicBezTo>
                  <a:close/>
                  <a:moveTo>
                    <a:pt x="60" y="108"/>
                  </a:moveTo>
                  <a:cubicBezTo>
                    <a:pt x="12" y="108"/>
                    <a:pt x="12" y="108"/>
                    <a:pt x="12" y="108"/>
                  </a:cubicBezTo>
                  <a:cubicBezTo>
                    <a:pt x="12" y="36"/>
                    <a:pt x="12" y="36"/>
                    <a:pt x="12" y="36"/>
                  </a:cubicBezTo>
                  <a:cubicBezTo>
                    <a:pt x="12" y="23"/>
                    <a:pt x="23" y="12"/>
                    <a:pt x="36" y="12"/>
                  </a:cubicBezTo>
                  <a:cubicBezTo>
                    <a:pt x="49" y="12"/>
                    <a:pt x="60" y="23"/>
                    <a:pt x="60" y="36"/>
                  </a:cubicBezTo>
                  <a:lnTo>
                    <a:pt x="6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6" name="Freeform 68">
              <a:extLst>
                <a:ext uri="{FF2B5EF4-FFF2-40B4-BE49-F238E27FC236}">
                  <a16:creationId xmlns:a16="http://schemas.microsoft.com/office/drawing/2014/main" id="{7F52D099-E5BA-4F39-90E4-1AFD92B6C92B}"/>
                </a:ext>
              </a:extLst>
            </p:cNvPr>
            <p:cNvSpPr>
              <a:spLocks noEditPoints="1"/>
            </p:cNvSpPr>
            <p:nvPr/>
          </p:nvSpPr>
          <p:spPr bwMode="auto">
            <a:xfrm>
              <a:off x="7031" y="1999"/>
              <a:ext cx="108" cy="107"/>
            </a:xfrm>
            <a:custGeom>
              <a:avLst/>
              <a:gdLst>
                <a:gd name="T0" fmla="*/ 35 w 71"/>
                <a:gd name="T1" fmla="*/ 72 h 72"/>
                <a:gd name="T2" fmla="*/ 71 w 71"/>
                <a:gd name="T3" fmla="*/ 36 h 72"/>
                <a:gd name="T4" fmla="*/ 35 w 71"/>
                <a:gd name="T5" fmla="*/ 0 h 72"/>
                <a:gd name="T6" fmla="*/ 0 w 71"/>
                <a:gd name="T7" fmla="*/ 36 h 72"/>
                <a:gd name="T8" fmla="*/ 35 w 71"/>
                <a:gd name="T9" fmla="*/ 72 h 72"/>
                <a:gd name="T10" fmla="*/ 35 w 71"/>
                <a:gd name="T11" fmla="*/ 12 h 72"/>
                <a:gd name="T12" fmla="*/ 59 w 71"/>
                <a:gd name="T13" fmla="*/ 36 h 72"/>
                <a:gd name="T14" fmla="*/ 35 w 71"/>
                <a:gd name="T15" fmla="*/ 60 h 72"/>
                <a:gd name="T16" fmla="*/ 11 w 71"/>
                <a:gd name="T17" fmla="*/ 36 h 72"/>
                <a:gd name="T18" fmla="*/ 35 w 71"/>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2">
                  <a:moveTo>
                    <a:pt x="35" y="72"/>
                  </a:moveTo>
                  <a:cubicBezTo>
                    <a:pt x="55" y="72"/>
                    <a:pt x="71" y="56"/>
                    <a:pt x="71" y="36"/>
                  </a:cubicBezTo>
                  <a:cubicBezTo>
                    <a:pt x="71" y="17"/>
                    <a:pt x="55" y="0"/>
                    <a:pt x="35" y="0"/>
                  </a:cubicBezTo>
                  <a:cubicBezTo>
                    <a:pt x="16" y="0"/>
                    <a:pt x="0" y="17"/>
                    <a:pt x="0" y="36"/>
                  </a:cubicBezTo>
                  <a:cubicBezTo>
                    <a:pt x="0" y="56"/>
                    <a:pt x="16" y="72"/>
                    <a:pt x="35" y="72"/>
                  </a:cubicBezTo>
                  <a:close/>
                  <a:moveTo>
                    <a:pt x="35" y="12"/>
                  </a:moveTo>
                  <a:cubicBezTo>
                    <a:pt x="49" y="12"/>
                    <a:pt x="59" y="23"/>
                    <a:pt x="59" y="36"/>
                  </a:cubicBezTo>
                  <a:cubicBezTo>
                    <a:pt x="59" y="50"/>
                    <a:pt x="49" y="60"/>
                    <a:pt x="35" y="60"/>
                  </a:cubicBezTo>
                  <a:cubicBezTo>
                    <a:pt x="22" y="60"/>
                    <a:pt x="12" y="50"/>
                    <a:pt x="11" y="36"/>
                  </a:cubicBezTo>
                  <a:cubicBezTo>
                    <a:pt x="12" y="23"/>
                    <a:pt x="22" y="12"/>
                    <a:pt x="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7" name="Freeform 69">
              <a:extLst>
                <a:ext uri="{FF2B5EF4-FFF2-40B4-BE49-F238E27FC236}">
                  <a16:creationId xmlns:a16="http://schemas.microsoft.com/office/drawing/2014/main" id="{C01FFC99-B653-4E76-B67F-450C8AA4CE26}"/>
                </a:ext>
              </a:extLst>
            </p:cNvPr>
            <p:cNvSpPr>
              <a:spLocks noEditPoints="1"/>
            </p:cNvSpPr>
            <p:nvPr/>
          </p:nvSpPr>
          <p:spPr bwMode="auto">
            <a:xfrm>
              <a:off x="7031" y="2124"/>
              <a:ext cx="108" cy="179"/>
            </a:xfrm>
            <a:custGeom>
              <a:avLst/>
              <a:gdLst>
                <a:gd name="T0" fmla="*/ 35 w 71"/>
                <a:gd name="T1" fmla="*/ 0 h 120"/>
                <a:gd name="T2" fmla="*/ 0 w 71"/>
                <a:gd name="T3" fmla="*/ 36 h 120"/>
                <a:gd name="T4" fmla="*/ 0 w 71"/>
                <a:gd name="T5" fmla="*/ 114 h 120"/>
                <a:gd name="T6" fmla="*/ 1 w 71"/>
                <a:gd name="T7" fmla="*/ 118 h 120"/>
                <a:gd name="T8" fmla="*/ 6 w 71"/>
                <a:gd name="T9" fmla="*/ 120 h 120"/>
                <a:gd name="T10" fmla="*/ 65 w 71"/>
                <a:gd name="T11" fmla="*/ 120 h 120"/>
                <a:gd name="T12" fmla="*/ 70 w 71"/>
                <a:gd name="T13" fmla="*/ 118 h 120"/>
                <a:gd name="T14" fmla="*/ 71 w 71"/>
                <a:gd name="T15" fmla="*/ 114 h 120"/>
                <a:gd name="T16" fmla="*/ 71 w 71"/>
                <a:gd name="T17" fmla="*/ 36 h 120"/>
                <a:gd name="T18" fmla="*/ 35 w 71"/>
                <a:gd name="T19" fmla="*/ 0 h 120"/>
                <a:gd name="T20" fmla="*/ 59 w 71"/>
                <a:gd name="T21" fmla="*/ 108 h 120"/>
                <a:gd name="T22" fmla="*/ 11 w 71"/>
                <a:gd name="T23" fmla="*/ 108 h 120"/>
                <a:gd name="T24" fmla="*/ 11 w 71"/>
                <a:gd name="T25" fmla="*/ 36 h 120"/>
                <a:gd name="T26" fmla="*/ 35 w 71"/>
                <a:gd name="T27" fmla="*/ 12 h 120"/>
                <a:gd name="T28" fmla="*/ 59 w 71"/>
                <a:gd name="T29" fmla="*/ 36 h 120"/>
                <a:gd name="T30" fmla="*/ 59 w 71"/>
                <a:gd name="T31"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5" y="0"/>
                  </a:moveTo>
                  <a:cubicBezTo>
                    <a:pt x="16" y="0"/>
                    <a:pt x="0" y="16"/>
                    <a:pt x="0" y="36"/>
                  </a:cubicBezTo>
                  <a:cubicBezTo>
                    <a:pt x="0" y="114"/>
                    <a:pt x="0" y="114"/>
                    <a:pt x="0" y="114"/>
                  </a:cubicBezTo>
                  <a:cubicBezTo>
                    <a:pt x="0" y="116"/>
                    <a:pt x="0" y="117"/>
                    <a:pt x="1" y="118"/>
                  </a:cubicBezTo>
                  <a:cubicBezTo>
                    <a:pt x="2" y="119"/>
                    <a:pt x="4" y="120"/>
                    <a:pt x="6" y="120"/>
                  </a:cubicBezTo>
                  <a:cubicBezTo>
                    <a:pt x="65" y="120"/>
                    <a:pt x="65" y="120"/>
                    <a:pt x="65" y="120"/>
                  </a:cubicBezTo>
                  <a:cubicBezTo>
                    <a:pt x="67" y="120"/>
                    <a:pt x="69" y="119"/>
                    <a:pt x="70" y="118"/>
                  </a:cubicBezTo>
                  <a:cubicBezTo>
                    <a:pt x="71" y="117"/>
                    <a:pt x="71" y="116"/>
                    <a:pt x="71" y="114"/>
                  </a:cubicBezTo>
                  <a:cubicBezTo>
                    <a:pt x="71" y="36"/>
                    <a:pt x="71" y="36"/>
                    <a:pt x="71" y="36"/>
                  </a:cubicBezTo>
                  <a:cubicBezTo>
                    <a:pt x="71" y="16"/>
                    <a:pt x="55" y="0"/>
                    <a:pt x="35" y="0"/>
                  </a:cubicBezTo>
                  <a:close/>
                  <a:moveTo>
                    <a:pt x="59" y="108"/>
                  </a:moveTo>
                  <a:cubicBezTo>
                    <a:pt x="11" y="108"/>
                    <a:pt x="11" y="108"/>
                    <a:pt x="11" y="108"/>
                  </a:cubicBezTo>
                  <a:cubicBezTo>
                    <a:pt x="11" y="36"/>
                    <a:pt x="11" y="36"/>
                    <a:pt x="11" y="36"/>
                  </a:cubicBezTo>
                  <a:cubicBezTo>
                    <a:pt x="12" y="23"/>
                    <a:pt x="22" y="12"/>
                    <a:pt x="35" y="12"/>
                  </a:cubicBezTo>
                  <a:cubicBezTo>
                    <a:pt x="49" y="12"/>
                    <a:pt x="59" y="23"/>
                    <a:pt x="59" y="36"/>
                  </a:cubicBezTo>
                  <a:lnTo>
                    <a:pt x="59"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88" name="Group 46">
            <a:extLst>
              <a:ext uri="{FF2B5EF4-FFF2-40B4-BE49-F238E27FC236}">
                <a16:creationId xmlns:a16="http://schemas.microsoft.com/office/drawing/2014/main" id="{4D1B6F82-289D-4C30-958B-C074B5014D0B}"/>
              </a:ext>
            </a:extLst>
          </p:cNvPr>
          <p:cNvGrpSpPr>
            <a:grpSpLocks noChangeAspect="1"/>
          </p:cNvGrpSpPr>
          <p:nvPr/>
        </p:nvGrpSpPr>
        <p:grpSpPr bwMode="auto">
          <a:xfrm>
            <a:off x="6050659" y="1718446"/>
            <a:ext cx="475443" cy="476871"/>
            <a:chOff x="3673" y="1993"/>
            <a:chExt cx="333" cy="334"/>
          </a:xfrm>
        </p:grpSpPr>
        <p:sp>
          <p:nvSpPr>
            <p:cNvPr id="89" name="Freeform 47">
              <a:extLst>
                <a:ext uri="{FF2B5EF4-FFF2-40B4-BE49-F238E27FC236}">
                  <a16:creationId xmlns:a16="http://schemas.microsoft.com/office/drawing/2014/main" id="{0845D7D8-279E-4451-94E8-CB911C6851D2}"/>
                </a:ext>
              </a:extLst>
            </p:cNvPr>
            <p:cNvSpPr>
              <a:spLocks noEditPoints="1"/>
            </p:cNvSpPr>
            <p:nvPr/>
          </p:nvSpPr>
          <p:spPr bwMode="auto">
            <a:xfrm>
              <a:off x="3699" y="1993"/>
              <a:ext cx="114" cy="110"/>
            </a:xfrm>
            <a:custGeom>
              <a:avLst/>
              <a:gdLst>
                <a:gd name="T0" fmla="*/ 78 w 157"/>
                <a:gd name="T1" fmla="*/ 152 h 152"/>
                <a:gd name="T2" fmla="*/ 0 w 157"/>
                <a:gd name="T3" fmla="*/ 76 h 152"/>
                <a:gd name="T4" fmla="*/ 78 w 157"/>
                <a:gd name="T5" fmla="*/ 0 h 152"/>
                <a:gd name="T6" fmla="*/ 157 w 157"/>
                <a:gd name="T7" fmla="*/ 76 h 152"/>
                <a:gd name="T8" fmla="*/ 78 w 157"/>
                <a:gd name="T9" fmla="*/ 152 h 152"/>
                <a:gd name="T10" fmla="*/ 78 w 157"/>
                <a:gd name="T11" fmla="*/ 19 h 152"/>
                <a:gd name="T12" fmla="*/ 19 w 157"/>
                <a:gd name="T13" fmla="*/ 76 h 152"/>
                <a:gd name="T14" fmla="*/ 78 w 157"/>
                <a:gd name="T15" fmla="*/ 133 h 152"/>
                <a:gd name="T16" fmla="*/ 137 w 157"/>
                <a:gd name="T17" fmla="*/ 76 h 152"/>
                <a:gd name="T18" fmla="*/ 78 w 157"/>
                <a:gd name="T19" fmla="*/ 1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2">
                  <a:moveTo>
                    <a:pt x="78" y="152"/>
                  </a:moveTo>
                  <a:cubicBezTo>
                    <a:pt x="34" y="152"/>
                    <a:pt x="0" y="117"/>
                    <a:pt x="0" y="76"/>
                  </a:cubicBezTo>
                  <a:cubicBezTo>
                    <a:pt x="0" y="33"/>
                    <a:pt x="34" y="0"/>
                    <a:pt x="78" y="0"/>
                  </a:cubicBezTo>
                  <a:cubicBezTo>
                    <a:pt x="121" y="0"/>
                    <a:pt x="157" y="33"/>
                    <a:pt x="157" y="76"/>
                  </a:cubicBezTo>
                  <a:cubicBezTo>
                    <a:pt x="157" y="117"/>
                    <a:pt x="121" y="152"/>
                    <a:pt x="78" y="152"/>
                  </a:cubicBezTo>
                  <a:close/>
                  <a:moveTo>
                    <a:pt x="78" y="19"/>
                  </a:moveTo>
                  <a:cubicBezTo>
                    <a:pt x="46" y="19"/>
                    <a:pt x="19" y="44"/>
                    <a:pt x="19" y="76"/>
                  </a:cubicBezTo>
                  <a:cubicBezTo>
                    <a:pt x="19" y="108"/>
                    <a:pt x="46" y="133"/>
                    <a:pt x="78" y="133"/>
                  </a:cubicBezTo>
                  <a:cubicBezTo>
                    <a:pt x="111" y="133"/>
                    <a:pt x="137" y="108"/>
                    <a:pt x="137" y="76"/>
                  </a:cubicBezTo>
                  <a:cubicBezTo>
                    <a:pt x="137" y="44"/>
                    <a:pt x="111" y="19"/>
                    <a:pt x="78" y="1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0" name="Freeform 48">
              <a:extLst>
                <a:ext uri="{FF2B5EF4-FFF2-40B4-BE49-F238E27FC236}">
                  <a16:creationId xmlns:a16="http://schemas.microsoft.com/office/drawing/2014/main" id="{ACB116F6-669D-4B4D-A82C-55E1FCA41046}"/>
                </a:ext>
              </a:extLst>
            </p:cNvPr>
            <p:cNvSpPr>
              <a:spLocks noEditPoints="1"/>
            </p:cNvSpPr>
            <p:nvPr/>
          </p:nvSpPr>
          <p:spPr bwMode="auto">
            <a:xfrm>
              <a:off x="3699" y="1993"/>
              <a:ext cx="114" cy="110"/>
            </a:xfrm>
            <a:custGeom>
              <a:avLst/>
              <a:gdLst>
                <a:gd name="T0" fmla="*/ 78 w 157"/>
                <a:gd name="T1" fmla="*/ 152 h 152"/>
                <a:gd name="T2" fmla="*/ 0 w 157"/>
                <a:gd name="T3" fmla="*/ 76 h 152"/>
                <a:gd name="T4" fmla="*/ 78 w 157"/>
                <a:gd name="T5" fmla="*/ 0 h 152"/>
                <a:gd name="T6" fmla="*/ 157 w 157"/>
                <a:gd name="T7" fmla="*/ 76 h 152"/>
                <a:gd name="T8" fmla="*/ 78 w 157"/>
                <a:gd name="T9" fmla="*/ 152 h 152"/>
                <a:gd name="T10" fmla="*/ 78 w 157"/>
                <a:gd name="T11" fmla="*/ 19 h 152"/>
                <a:gd name="T12" fmla="*/ 19 w 157"/>
                <a:gd name="T13" fmla="*/ 76 h 152"/>
                <a:gd name="T14" fmla="*/ 78 w 157"/>
                <a:gd name="T15" fmla="*/ 133 h 152"/>
                <a:gd name="T16" fmla="*/ 137 w 157"/>
                <a:gd name="T17" fmla="*/ 76 h 152"/>
                <a:gd name="T18" fmla="*/ 78 w 157"/>
                <a:gd name="T19" fmla="*/ 1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2">
                  <a:moveTo>
                    <a:pt x="78" y="152"/>
                  </a:moveTo>
                  <a:cubicBezTo>
                    <a:pt x="34" y="152"/>
                    <a:pt x="0" y="117"/>
                    <a:pt x="0" y="76"/>
                  </a:cubicBezTo>
                  <a:cubicBezTo>
                    <a:pt x="0" y="33"/>
                    <a:pt x="34" y="0"/>
                    <a:pt x="78" y="0"/>
                  </a:cubicBezTo>
                  <a:cubicBezTo>
                    <a:pt x="121" y="0"/>
                    <a:pt x="157" y="33"/>
                    <a:pt x="157" y="76"/>
                  </a:cubicBezTo>
                  <a:cubicBezTo>
                    <a:pt x="157" y="117"/>
                    <a:pt x="121" y="152"/>
                    <a:pt x="78" y="152"/>
                  </a:cubicBezTo>
                  <a:close/>
                  <a:moveTo>
                    <a:pt x="78" y="19"/>
                  </a:moveTo>
                  <a:cubicBezTo>
                    <a:pt x="46" y="19"/>
                    <a:pt x="19" y="44"/>
                    <a:pt x="19" y="76"/>
                  </a:cubicBezTo>
                  <a:cubicBezTo>
                    <a:pt x="19" y="108"/>
                    <a:pt x="46" y="133"/>
                    <a:pt x="78" y="133"/>
                  </a:cubicBezTo>
                  <a:cubicBezTo>
                    <a:pt x="111" y="133"/>
                    <a:pt x="137" y="108"/>
                    <a:pt x="137" y="76"/>
                  </a:cubicBezTo>
                  <a:cubicBezTo>
                    <a:pt x="137" y="44"/>
                    <a:pt x="111" y="19"/>
                    <a:pt x="78" y="1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1" name="Freeform 49">
              <a:extLst>
                <a:ext uri="{FF2B5EF4-FFF2-40B4-BE49-F238E27FC236}">
                  <a16:creationId xmlns:a16="http://schemas.microsoft.com/office/drawing/2014/main" id="{8515374E-469F-4C6F-B24A-F1B2CF69B1AB}"/>
                </a:ext>
              </a:extLst>
            </p:cNvPr>
            <p:cNvSpPr>
              <a:spLocks noEditPoints="1"/>
            </p:cNvSpPr>
            <p:nvPr/>
          </p:nvSpPr>
          <p:spPr bwMode="auto">
            <a:xfrm>
              <a:off x="3673" y="2117"/>
              <a:ext cx="170" cy="210"/>
            </a:xfrm>
            <a:custGeom>
              <a:avLst/>
              <a:gdLst>
                <a:gd name="T0" fmla="*/ 157 w 236"/>
                <a:gd name="T1" fmla="*/ 292 h 292"/>
                <a:gd name="T2" fmla="*/ 78 w 236"/>
                <a:gd name="T3" fmla="*/ 292 h 292"/>
                <a:gd name="T4" fmla="*/ 69 w 236"/>
                <a:gd name="T5" fmla="*/ 282 h 292"/>
                <a:gd name="T6" fmla="*/ 69 w 236"/>
                <a:gd name="T7" fmla="*/ 160 h 292"/>
                <a:gd name="T8" fmla="*/ 0 w 236"/>
                <a:gd name="T9" fmla="*/ 10 h 292"/>
                <a:gd name="T10" fmla="*/ 9 w 236"/>
                <a:gd name="T11" fmla="*/ 0 h 292"/>
                <a:gd name="T12" fmla="*/ 226 w 236"/>
                <a:gd name="T13" fmla="*/ 0 h 292"/>
                <a:gd name="T14" fmla="*/ 236 w 236"/>
                <a:gd name="T15" fmla="*/ 10 h 292"/>
                <a:gd name="T16" fmla="*/ 167 w 236"/>
                <a:gd name="T17" fmla="*/ 160 h 292"/>
                <a:gd name="T18" fmla="*/ 167 w 236"/>
                <a:gd name="T19" fmla="*/ 282 h 292"/>
                <a:gd name="T20" fmla="*/ 157 w 236"/>
                <a:gd name="T21" fmla="*/ 292 h 292"/>
                <a:gd name="T22" fmla="*/ 88 w 236"/>
                <a:gd name="T23" fmla="*/ 272 h 292"/>
                <a:gd name="T24" fmla="*/ 147 w 236"/>
                <a:gd name="T25" fmla="*/ 272 h 292"/>
                <a:gd name="T26" fmla="*/ 147 w 236"/>
                <a:gd name="T27" fmla="*/ 155 h 292"/>
                <a:gd name="T28" fmla="*/ 152 w 236"/>
                <a:gd name="T29" fmla="*/ 147 h 292"/>
                <a:gd name="T30" fmla="*/ 216 w 236"/>
                <a:gd name="T31" fmla="*/ 19 h 292"/>
                <a:gd name="T32" fmla="*/ 19 w 236"/>
                <a:gd name="T33" fmla="*/ 19 h 292"/>
                <a:gd name="T34" fmla="*/ 83 w 236"/>
                <a:gd name="T35" fmla="*/ 147 h 292"/>
                <a:gd name="T36" fmla="*/ 88 w 236"/>
                <a:gd name="T37" fmla="*/ 155 h 292"/>
                <a:gd name="T38" fmla="*/ 88 w 236"/>
                <a:gd name="T39" fmla="*/ 272 h 292"/>
                <a:gd name="T40" fmla="*/ 88 w 236"/>
                <a:gd name="T41" fmla="*/ 27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6" h="292">
                  <a:moveTo>
                    <a:pt x="157" y="292"/>
                  </a:moveTo>
                  <a:cubicBezTo>
                    <a:pt x="78" y="292"/>
                    <a:pt x="78" y="292"/>
                    <a:pt x="78" y="292"/>
                  </a:cubicBezTo>
                  <a:cubicBezTo>
                    <a:pt x="73" y="292"/>
                    <a:pt x="69" y="287"/>
                    <a:pt x="69" y="282"/>
                  </a:cubicBezTo>
                  <a:cubicBezTo>
                    <a:pt x="69" y="160"/>
                    <a:pt x="69" y="160"/>
                    <a:pt x="69" y="160"/>
                  </a:cubicBezTo>
                  <a:cubicBezTo>
                    <a:pt x="24" y="133"/>
                    <a:pt x="0" y="78"/>
                    <a:pt x="0" y="10"/>
                  </a:cubicBezTo>
                  <a:cubicBezTo>
                    <a:pt x="0" y="5"/>
                    <a:pt x="5" y="0"/>
                    <a:pt x="9" y="0"/>
                  </a:cubicBezTo>
                  <a:cubicBezTo>
                    <a:pt x="226" y="0"/>
                    <a:pt x="226" y="0"/>
                    <a:pt x="226" y="0"/>
                  </a:cubicBezTo>
                  <a:cubicBezTo>
                    <a:pt x="231" y="0"/>
                    <a:pt x="236" y="5"/>
                    <a:pt x="236" y="10"/>
                  </a:cubicBezTo>
                  <a:cubicBezTo>
                    <a:pt x="236" y="78"/>
                    <a:pt x="211" y="133"/>
                    <a:pt x="167" y="160"/>
                  </a:cubicBezTo>
                  <a:cubicBezTo>
                    <a:pt x="167" y="282"/>
                    <a:pt x="167" y="282"/>
                    <a:pt x="167" y="282"/>
                  </a:cubicBezTo>
                  <a:cubicBezTo>
                    <a:pt x="167" y="287"/>
                    <a:pt x="162" y="292"/>
                    <a:pt x="157" y="292"/>
                  </a:cubicBezTo>
                  <a:close/>
                  <a:moveTo>
                    <a:pt x="88" y="272"/>
                  </a:moveTo>
                  <a:cubicBezTo>
                    <a:pt x="147" y="272"/>
                    <a:pt x="147" y="272"/>
                    <a:pt x="147" y="272"/>
                  </a:cubicBezTo>
                  <a:cubicBezTo>
                    <a:pt x="147" y="155"/>
                    <a:pt x="147" y="155"/>
                    <a:pt x="147" y="155"/>
                  </a:cubicBezTo>
                  <a:cubicBezTo>
                    <a:pt x="147" y="152"/>
                    <a:pt x="149" y="149"/>
                    <a:pt x="152" y="147"/>
                  </a:cubicBezTo>
                  <a:cubicBezTo>
                    <a:pt x="190" y="125"/>
                    <a:pt x="213" y="79"/>
                    <a:pt x="216" y="19"/>
                  </a:cubicBezTo>
                  <a:cubicBezTo>
                    <a:pt x="19" y="19"/>
                    <a:pt x="19" y="19"/>
                    <a:pt x="19" y="19"/>
                  </a:cubicBezTo>
                  <a:cubicBezTo>
                    <a:pt x="21" y="79"/>
                    <a:pt x="44" y="125"/>
                    <a:pt x="83" y="147"/>
                  </a:cubicBezTo>
                  <a:cubicBezTo>
                    <a:pt x="87" y="149"/>
                    <a:pt x="88" y="152"/>
                    <a:pt x="88" y="155"/>
                  </a:cubicBezTo>
                  <a:cubicBezTo>
                    <a:pt x="88" y="272"/>
                    <a:pt x="88" y="272"/>
                    <a:pt x="88" y="272"/>
                  </a:cubicBezTo>
                  <a:cubicBezTo>
                    <a:pt x="88" y="272"/>
                    <a:pt x="88" y="272"/>
                    <a:pt x="88" y="27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2" name="Freeform 50">
              <a:extLst>
                <a:ext uri="{FF2B5EF4-FFF2-40B4-BE49-F238E27FC236}">
                  <a16:creationId xmlns:a16="http://schemas.microsoft.com/office/drawing/2014/main" id="{05DB401A-D2C4-4490-839E-A5259F079ADA}"/>
                </a:ext>
              </a:extLst>
            </p:cNvPr>
            <p:cNvSpPr>
              <a:spLocks/>
            </p:cNvSpPr>
            <p:nvPr/>
          </p:nvSpPr>
          <p:spPr bwMode="auto">
            <a:xfrm>
              <a:off x="3836" y="2006"/>
              <a:ext cx="157" cy="180"/>
            </a:xfrm>
            <a:custGeom>
              <a:avLst/>
              <a:gdLst>
                <a:gd name="T0" fmla="*/ 89 w 218"/>
                <a:gd name="T1" fmla="*/ 250 h 250"/>
                <a:gd name="T2" fmla="*/ 38 w 218"/>
                <a:gd name="T3" fmla="*/ 241 h 250"/>
                <a:gd name="T4" fmla="*/ 33 w 218"/>
                <a:gd name="T5" fmla="*/ 228 h 250"/>
                <a:gd name="T6" fmla="*/ 47 w 218"/>
                <a:gd name="T7" fmla="*/ 223 h 250"/>
                <a:gd name="T8" fmla="*/ 89 w 218"/>
                <a:gd name="T9" fmla="*/ 231 h 250"/>
                <a:gd name="T10" fmla="*/ 198 w 218"/>
                <a:gd name="T11" fmla="*/ 125 h 250"/>
                <a:gd name="T12" fmla="*/ 89 w 218"/>
                <a:gd name="T13" fmla="*/ 19 h 250"/>
                <a:gd name="T14" fmla="*/ 19 w 218"/>
                <a:gd name="T15" fmla="*/ 45 h 250"/>
                <a:gd name="T16" fmla="*/ 5 w 218"/>
                <a:gd name="T17" fmla="*/ 43 h 250"/>
                <a:gd name="T18" fmla="*/ 5 w 218"/>
                <a:gd name="T19" fmla="*/ 31 h 250"/>
                <a:gd name="T20" fmla="*/ 89 w 218"/>
                <a:gd name="T21" fmla="*/ 0 h 250"/>
                <a:gd name="T22" fmla="*/ 218 w 218"/>
                <a:gd name="T23" fmla="*/ 125 h 250"/>
                <a:gd name="T24" fmla="*/ 89 w 218"/>
                <a:gd name="T25"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8" h="250">
                  <a:moveTo>
                    <a:pt x="89" y="250"/>
                  </a:moveTo>
                  <a:cubicBezTo>
                    <a:pt x="71" y="250"/>
                    <a:pt x="55" y="247"/>
                    <a:pt x="38" y="241"/>
                  </a:cubicBezTo>
                  <a:cubicBezTo>
                    <a:pt x="33" y="237"/>
                    <a:pt x="32" y="233"/>
                    <a:pt x="33" y="228"/>
                  </a:cubicBezTo>
                  <a:cubicBezTo>
                    <a:pt x="35" y="223"/>
                    <a:pt x="42" y="220"/>
                    <a:pt x="47" y="223"/>
                  </a:cubicBezTo>
                  <a:cubicBezTo>
                    <a:pt x="60" y="228"/>
                    <a:pt x="75" y="231"/>
                    <a:pt x="89" y="231"/>
                  </a:cubicBezTo>
                  <a:cubicBezTo>
                    <a:pt x="149" y="231"/>
                    <a:pt x="198" y="183"/>
                    <a:pt x="198" y="125"/>
                  </a:cubicBezTo>
                  <a:cubicBezTo>
                    <a:pt x="198" y="66"/>
                    <a:pt x="149" y="19"/>
                    <a:pt x="89" y="19"/>
                  </a:cubicBezTo>
                  <a:cubicBezTo>
                    <a:pt x="63" y="19"/>
                    <a:pt x="38" y="27"/>
                    <a:pt x="19" y="45"/>
                  </a:cubicBezTo>
                  <a:cubicBezTo>
                    <a:pt x="14" y="48"/>
                    <a:pt x="9" y="48"/>
                    <a:pt x="5" y="43"/>
                  </a:cubicBezTo>
                  <a:cubicBezTo>
                    <a:pt x="0" y="39"/>
                    <a:pt x="2" y="34"/>
                    <a:pt x="5" y="31"/>
                  </a:cubicBezTo>
                  <a:cubicBezTo>
                    <a:pt x="28" y="10"/>
                    <a:pt x="58" y="0"/>
                    <a:pt x="89" y="0"/>
                  </a:cubicBezTo>
                  <a:cubicBezTo>
                    <a:pt x="160" y="0"/>
                    <a:pt x="218" y="56"/>
                    <a:pt x="218" y="125"/>
                  </a:cubicBezTo>
                  <a:cubicBezTo>
                    <a:pt x="218" y="194"/>
                    <a:pt x="160" y="250"/>
                    <a:pt x="89" y="25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3" name="Freeform 51">
              <a:extLst>
                <a:ext uri="{FF2B5EF4-FFF2-40B4-BE49-F238E27FC236}">
                  <a16:creationId xmlns:a16="http://schemas.microsoft.com/office/drawing/2014/main" id="{1321A437-6CC7-44CD-A26E-2E79C7ED13D7}"/>
                </a:ext>
              </a:extLst>
            </p:cNvPr>
            <p:cNvSpPr>
              <a:spLocks/>
            </p:cNvSpPr>
            <p:nvPr/>
          </p:nvSpPr>
          <p:spPr bwMode="auto">
            <a:xfrm>
              <a:off x="3856" y="1993"/>
              <a:ext cx="150" cy="140"/>
            </a:xfrm>
            <a:custGeom>
              <a:avLst/>
              <a:gdLst>
                <a:gd name="T0" fmla="*/ 62 w 209"/>
                <a:gd name="T1" fmla="*/ 194 h 194"/>
                <a:gd name="T2" fmla="*/ 56 w 209"/>
                <a:gd name="T3" fmla="*/ 191 h 194"/>
                <a:gd name="T4" fmla="*/ 4 w 209"/>
                <a:gd name="T5" fmla="*/ 140 h 194"/>
                <a:gd name="T6" fmla="*/ 4 w 209"/>
                <a:gd name="T7" fmla="*/ 128 h 194"/>
                <a:gd name="T8" fmla="*/ 17 w 209"/>
                <a:gd name="T9" fmla="*/ 128 h 194"/>
                <a:gd name="T10" fmla="*/ 62 w 209"/>
                <a:gd name="T11" fmla="*/ 170 h 194"/>
                <a:gd name="T12" fmla="*/ 189 w 209"/>
                <a:gd name="T13" fmla="*/ 4 h 194"/>
                <a:gd name="T14" fmla="*/ 202 w 209"/>
                <a:gd name="T15" fmla="*/ 3 h 194"/>
                <a:gd name="T16" fmla="*/ 205 w 209"/>
                <a:gd name="T17" fmla="*/ 15 h 194"/>
                <a:gd name="T18" fmla="*/ 70 w 209"/>
                <a:gd name="T19" fmla="*/ 191 h 194"/>
                <a:gd name="T20" fmla="*/ 64 w 209"/>
                <a:gd name="T21" fmla="*/ 194 h 194"/>
                <a:gd name="T22" fmla="*/ 62 w 209"/>
                <a:gd name="T23"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194">
                  <a:moveTo>
                    <a:pt x="62" y="194"/>
                  </a:moveTo>
                  <a:cubicBezTo>
                    <a:pt x="60" y="194"/>
                    <a:pt x="57" y="192"/>
                    <a:pt x="56" y="191"/>
                  </a:cubicBezTo>
                  <a:cubicBezTo>
                    <a:pt x="4" y="140"/>
                    <a:pt x="4" y="140"/>
                    <a:pt x="4" y="140"/>
                  </a:cubicBezTo>
                  <a:cubicBezTo>
                    <a:pt x="0" y="137"/>
                    <a:pt x="0" y="131"/>
                    <a:pt x="4" y="128"/>
                  </a:cubicBezTo>
                  <a:cubicBezTo>
                    <a:pt x="7" y="123"/>
                    <a:pt x="13" y="123"/>
                    <a:pt x="17" y="128"/>
                  </a:cubicBezTo>
                  <a:cubicBezTo>
                    <a:pt x="62" y="170"/>
                    <a:pt x="62" y="170"/>
                    <a:pt x="62" y="170"/>
                  </a:cubicBezTo>
                  <a:cubicBezTo>
                    <a:pt x="189" y="4"/>
                    <a:pt x="189" y="4"/>
                    <a:pt x="189" y="4"/>
                  </a:cubicBezTo>
                  <a:cubicBezTo>
                    <a:pt x="192" y="1"/>
                    <a:pt x="199" y="0"/>
                    <a:pt x="202" y="3"/>
                  </a:cubicBezTo>
                  <a:cubicBezTo>
                    <a:pt x="207" y="6"/>
                    <a:pt x="209" y="12"/>
                    <a:pt x="205" y="15"/>
                  </a:cubicBezTo>
                  <a:cubicBezTo>
                    <a:pt x="70" y="191"/>
                    <a:pt x="70" y="191"/>
                    <a:pt x="70" y="191"/>
                  </a:cubicBezTo>
                  <a:cubicBezTo>
                    <a:pt x="69" y="192"/>
                    <a:pt x="65" y="194"/>
                    <a:pt x="64" y="194"/>
                  </a:cubicBezTo>
                  <a:cubicBezTo>
                    <a:pt x="62" y="194"/>
                    <a:pt x="62" y="194"/>
                    <a:pt x="62" y="19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94" name="Group 134">
            <a:extLst>
              <a:ext uri="{FF2B5EF4-FFF2-40B4-BE49-F238E27FC236}">
                <a16:creationId xmlns:a16="http://schemas.microsoft.com/office/drawing/2014/main" id="{0DA27F47-B06E-4977-9044-FFC79CF52677}"/>
              </a:ext>
            </a:extLst>
          </p:cNvPr>
          <p:cNvGrpSpPr>
            <a:grpSpLocks noChangeAspect="1"/>
          </p:cNvGrpSpPr>
          <p:nvPr/>
        </p:nvGrpSpPr>
        <p:grpSpPr bwMode="auto">
          <a:xfrm>
            <a:off x="3868316" y="1716938"/>
            <a:ext cx="433700" cy="479886"/>
            <a:chOff x="2606" y="3225"/>
            <a:chExt cx="385" cy="426"/>
          </a:xfrm>
          <a:solidFill>
            <a:schemeClr val="tx1"/>
          </a:solidFill>
        </p:grpSpPr>
        <p:sp>
          <p:nvSpPr>
            <p:cNvPr id="95" name="Freeform 135">
              <a:extLst>
                <a:ext uri="{FF2B5EF4-FFF2-40B4-BE49-F238E27FC236}">
                  <a16:creationId xmlns:a16="http://schemas.microsoft.com/office/drawing/2014/main" id="{F4091960-279D-4FBF-85D0-45320E2367F8}"/>
                </a:ext>
              </a:extLst>
            </p:cNvPr>
            <p:cNvSpPr>
              <a:spLocks noEditPoints="1"/>
            </p:cNvSpPr>
            <p:nvPr/>
          </p:nvSpPr>
          <p:spPr bwMode="auto">
            <a:xfrm>
              <a:off x="2606" y="3225"/>
              <a:ext cx="385" cy="426"/>
            </a:xfrm>
            <a:custGeom>
              <a:avLst/>
              <a:gdLst>
                <a:gd name="T0" fmla="*/ 174 w 261"/>
                <a:gd name="T1" fmla="*/ 288 h 288"/>
                <a:gd name="T2" fmla="*/ 54 w 261"/>
                <a:gd name="T3" fmla="*/ 288 h 288"/>
                <a:gd name="T4" fmla="*/ 48 w 261"/>
                <a:gd name="T5" fmla="*/ 282 h 288"/>
                <a:gd name="T6" fmla="*/ 48 w 261"/>
                <a:gd name="T7" fmla="*/ 216 h 288"/>
                <a:gd name="T8" fmla="*/ 0 w 261"/>
                <a:gd name="T9" fmla="*/ 121 h 288"/>
                <a:gd name="T10" fmla="*/ 120 w 261"/>
                <a:gd name="T11" fmla="*/ 0 h 288"/>
                <a:gd name="T12" fmla="*/ 235 w 261"/>
                <a:gd name="T13" fmla="*/ 101 h 288"/>
                <a:gd name="T14" fmla="*/ 243 w 261"/>
                <a:gd name="T15" fmla="*/ 118 h 288"/>
                <a:gd name="T16" fmla="*/ 260 w 261"/>
                <a:gd name="T17" fmla="*/ 163 h 288"/>
                <a:gd name="T18" fmla="*/ 260 w 261"/>
                <a:gd name="T19" fmla="*/ 165 h 288"/>
                <a:gd name="T20" fmla="*/ 258 w 261"/>
                <a:gd name="T21" fmla="*/ 174 h 288"/>
                <a:gd name="T22" fmla="*/ 247 w 261"/>
                <a:gd name="T23" fmla="*/ 180 h 288"/>
                <a:gd name="T24" fmla="*/ 234 w 261"/>
                <a:gd name="T25" fmla="*/ 180 h 288"/>
                <a:gd name="T26" fmla="*/ 223 w 261"/>
                <a:gd name="T27" fmla="*/ 235 h 288"/>
                <a:gd name="T28" fmla="*/ 180 w 261"/>
                <a:gd name="T29" fmla="*/ 246 h 288"/>
                <a:gd name="T30" fmla="*/ 180 w 261"/>
                <a:gd name="T31" fmla="*/ 282 h 288"/>
                <a:gd name="T32" fmla="*/ 174 w 261"/>
                <a:gd name="T33" fmla="*/ 288 h 288"/>
                <a:gd name="T34" fmla="*/ 60 w 261"/>
                <a:gd name="T35" fmla="*/ 276 h 288"/>
                <a:gd name="T36" fmla="*/ 168 w 261"/>
                <a:gd name="T37" fmla="*/ 276 h 288"/>
                <a:gd name="T38" fmla="*/ 168 w 261"/>
                <a:gd name="T39" fmla="*/ 240 h 288"/>
                <a:gd name="T40" fmla="*/ 170 w 261"/>
                <a:gd name="T41" fmla="*/ 236 h 288"/>
                <a:gd name="T42" fmla="*/ 174 w 261"/>
                <a:gd name="T43" fmla="*/ 234 h 288"/>
                <a:gd name="T44" fmla="*/ 214 w 261"/>
                <a:gd name="T45" fmla="*/ 226 h 288"/>
                <a:gd name="T46" fmla="*/ 222 w 261"/>
                <a:gd name="T47" fmla="*/ 174 h 288"/>
                <a:gd name="T48" fmla="*/ 224 w 261"/>
                <a:gd name="T49" fmla="*/ 170 h 288"/>
                <a:gd name="T50" fmla="*/ 229 w 261"/>
                <a:gd name="T51" fmla="*/ 168 h 288"/>
                <a:gd name="T52" fmla="*/ 246 w 261"/>
                <a:gd name="T53" fmla="*/ 168 h 288"/>
                <a:gd name="T54" fmla="*/ 248 w 261"/>
                <a:gd name="T55" fmla="*/ 167 h 288"/>
                <a:gd name="T56" fmla="*/ 248 w 261"/>
                <a:gd name="T57" fmla="*/ 165 h 288"/>
                <a:gd name="T58" fmla="*/ 248 w 261"/>
                <a:gd name="T59" fmla="*/ 162 h 288"/>
                <a:gd name="T60" fmla="*/ 233 w 261"/>
                <a:gd name="T61" fmla="*/ 124 h 288"/>
                <a:gd name="T62" fmla="*/ 223 w 261"/>
                <a:gd name="T63" fmla="*/ 101 h 288"/>
                <a:gd name="T64" fmla="*/ 120 w 261"/>
                <a:gd name="T65" fmla="*/ 12 h 288"/>
                <a:gd name="T66" fmla="*/ 12 w 261"/>
                <a:gd name="T67" fmla="*/ 121 h 288"/>
                <a:gd name="T68" fmla="*/ 57 w 261"/>
                <a:gd name="T69" fmla="*/ 208 h 288"/>
                <a:gd name="T70" fmla="*/ 60 w 261"/>
                <a:gd name="T71" fmla="*/ 213 h 288"/>
                <a:gd name="T72" fmla="*/ 60 w 261"/>
                <a:gd name="T7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1" h="288">
                  <a:moveTo>
                    <a:pt x="174" y="288"/>
                  </a:moveTo>
                  <a:cubicBezTo>
                    <a:pt x="54" y="288"/>
                    <a:pt x="54" y="288"/>
                    <a:pt x="54" y="288"/>
                  </a:cubicBezTo>
                  <a:cubicBezTo>
                    <a:pt x="51" y="288"/>
                    <a:pt x="48" y="285"/>
                    <a:pt x="48" y="282"/>
                  </a:cubicBezTo>
                  <a:cubicBezTo>
                    <a:pt x="48" y="216"/>
                    <a:pt x="48" y="216"/>
                    <a:pt x="48" y="216"/>
                  </a:cubicBezTo>
                  <a:cubicBezTo>
                    <a:pt x="16" y="196"/>
                    <a:pt x="0" y="164"/>
                    <a:pt x="0" y="121"/>
                  </a:cubicBezTo>
                  <a:cubicBezTo>
                    <a:pt x="0" y="53"/>
                    <a:pt x="53" y="0"/>
                    <a:pt x="120" y="0"/>
                  </a:cubicBezTo>
                  <a:cubicBezTo>
                    <a:pt x="176" y="0"/>
                    <a:pt x="235" y="38"/>
                    <a:pt x="235" y="101"/>
                  </a:cubicBezTo>
                  <a:cubicBezTo>
                    <a:pt x="235" y="103"/>
                    <a:pt x="240" y="112"/>
                    <a:pt x="243" y="118"/>
                  </a:cubicBezTo>
                  <a:cubicBezTo>
                    <a:pt x="252" y="133"/>
                    <a:pt x="261" y="150"/>
                    <a:pt x="260" y="163"/>
                  </a:cubicBezTo>
                  <a:cubicBezTo>
                    <a:pt x="260" y="164"/>
                    <a:pt x="260" y="164"/>
                    <a:pt x="260" y="165"/>
                  </a:cubicBezTo>
                  <a:cubicBezTo>
                    <a:pt x="260" y="167"/>
                    <a:pt x="260" y="171"/>
                    <a:pt x="258" y="174"/>
                  </a:cubicBezTo>
                  <a:cubicBezTo>
                    <a:pt x="256" y="178"/>
                    <a:pt x="251" y="180"/>
                    <a:pt x="247" y="180"/>
                  </a:cubicBezTo>
                  <a:cubicBezTo>
                    <a:pt x="243" y="180"/>
                    <a:pt x="238" y="180"/>
                    <a:pt x="234" y="180"/>
                  </a:cubicBezTo>
                  <a:cubicBezTo>
                    <a:pt x="234" y="194"/>
                    <a:pt x="233" y="225"/>
                    <a:pt x="223" y="235"/>
                  </a:cubicBezTo>
                  <a:cubicBezTo>
                    <a:pt x="214" y="244"/>
                    <a:pt x="201" y="246"/>
                    <a:pt x="180" y="246"/>
                  </a:cubicBezTo>
                  <a:cubicBezTo>
                    <a:pt x="180" y="282"/>
                    <a:pt x="180" y="282"/>
                    <a:pt x="180" y="282"/>
                  </a:cubicBezTo>
                  <a:cubicBezTo>
                    <a:pt x="180" y="285"/>
                    <a:pt x="177" y="288"/>
                    <a:pt x="174" y="288"/>
                  </a:cubicBezTo>
                  <a:close/>
                  <a:moveTo>
                    <a:pt x="60" y="276"/>
                  </a:moveTo>
                  <a:cubicBezTo>
                    <a:pt x="168" y="276"/>
                    <a:pt x="168" y="276"/>
                    <a:pt x="168" y="276"/>
                  </a:cubicBezTo>
                  <a:cubicBezTo>
                    <a:pt x="168" y="240"/>
                    <a:pt x="168" y="240"/>
                    <a:pt x="168" y="240"/>
                  </a:cubicBezTo>
                  <a:cubicBezTo>
                    <a:pt x="168" y="239"/>
                    <a:pt x="169" y="237"/>
                    <a:pt x="170" y="236"/>
                  </a:cubicBezTo>
                  <a:cubicBezTo>
                    <a:pt x="171" y="235"/>
                    <a:pt x="172" y="234"/>
                    <a:pt x="174" y="234"/>
                  </a:cubicBezTo>
                  <a:cubicBezTo>
                    <a:pt x="198" y="234"/>
                    <a:pt x="208" y="233"/>
                    <a:pt x="214" y="226"/>
                  </a:cubicBezTo>
                  <a:cubicBezTo>
                    <a:pt x="221" y="220"/>
                    <a:pt x="223" y="192"/>
                    <a:pt x="222" y="174"/>
                  </a:cubicBezTo>
                  <a:cubicBezTo>
                    <a:pt x="222" y="173"/>
                    <a:pt x="223" y="171"/>
                    <a:pt x="224" y="170"/>
                  </a:cubicBezTo>
                  <a:cubicBezTo>
                    <a:pt x="225" y="169"/>
                    <a:pt x="227" y="168"/>
                    <a:pt x="229" y="168"/>
                  </a:cubicBezTo>
                  <a:cubicBezTo>
                    <a:pt x="229" y="168"/>
                    <a:pt x="239" y="168"/>
                    <a:pt x="246" y="168"/>
                  </a:cubicBezTo>
                  <a:cubicBezTo>
                    <a:pt x="247" y="168"/>
                    <a:pt x="248" y="168"/>
                    <a:pt x="248" y="167"/>
                  </a:cubicBezTo>
                  <a:cubicBezTo>
                    <a:pt x="248" y="167"/>
                    <a:pt x="248" y="166"/>
                    <a:pt x="248" y="165"/>
                  </a:cubicBezTo>
                  <a:cubicBezTo>
                    <a:pt x="248" y="164"/>
                    <a:pt x="248" y="163"/>
                    <a:pt x="248" y="162"/>
                  </a:cubicBezTo>
                  <a:cubicBezTo>
                    <a:pt x="249" y="153"/>
                    <a:pt x="240" y="136"/>
                    <a:pt x="233" y="124"/>
                  </a:cubicBezTo>
                  <a:cubicBezTo>
                    <a:pt x="226" y="113"/>
                    <a:pt x="223" y="106"/>
                    <a:pt x="223" y="101"/>
                  </a:cubicBezTo>
                  <a:cubicBezTo>
                    <a:pt x="223" y="45"/>
                    <a:pt x="170" y="12"/>
                    <a:pt x="120" y="12"/>
                  </a:cubicBezTo>
                  <a:cubicBezTo>
                    <a:pt x="59" y="12"/>
                    <a:pt x="12" y="60"/>
                    <a:pt x="12" y="121"/>
                  </a:cubicBezTo>
                  <a:cubicBezTo>
                    <a:pt x="12" y="161"/>
                    <a:pt x="27" y="190"/>
                    <a:pt x="57" y="208"/>
                  </a:cubicBezTo>
                  <a:cubicBezTo>
                    <a:pt x="59" y="209"/>
                    <a:pt x="60" y="211"/>
                    <a:pt x="60" y="213"/>
                  </a:cubicBezTo>
                  <a:lnTo>
                    <a:pt x="60"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6" name="Freeform 136">
              <a:extLst>
                <a:ext uri="{FF2B5EF4-FFF2-40B4-BE49-F238E27FC236}">
                  <a16:creationId xmlns:a16="http://schemas.microsoft.com/office/drawing/2014/main" id="{BB6CD360-EF79-4A39-9AAB-CDF2D8CE45DB}"/>
                </a:ext>
              </a:extLst>
            </p:cNvPr>
            <p:cNvSpPr>
              <a:spLocks noEditPoints="1"/>
            </p:cNvSpPr>
            <p:nvPr/>
          </p:nvSpPr>
          <p:spPr bwMode="auto">
            <a:xfrm>
              <a:off x="2685" y="3314"/>
              <a:ext cx="195" cy="179"/>
            </a:xfrm>
            <a:custGeom>
              <a:avLst/>
              <a:gdLst>
                <a:gd name="T0" fmla="*/ 66 w 132"/>
                <a:gd name="T1" fmla="*/ 121 h 121"/>
                <a:gd name="T2" fmla="*/ 62 w 132"/>
                <a:gd name="T3" fmla="*/ 120 h 121"/>
                <a:gd name="T4" fmla="*/ 0 w 132"/>
                <a:gd name="T5" fmla="*/ 40 h 121"/>
                <a:gd name="T6" fmla="*/ 32 w 132"/>
                <a:gd name="T7" fmla="*/ 1 h 121"/>
                <a:gd name="T8" fmla="*/ 66 w 132"/>
                <a:gd name="T9" fmla="*/ 19 h 121"/>
                <a:gd name="T10" fmla="*/ 100 w 132"/>
                <a:gd name="T11" fmla="*/ 1 h 121"/>
                <a:gd name="T12" fmla="*/ 132 w 132"/>
                <a:gd name="T13" fmla="*/ 40 h 121"/>
                <a:gd name="T14" fmla="*/ 69 w 132"/>
                <a:gd name="T15" fmla="*/ 120 h 121"/>
                <a:gd name="T16" fmla="*/ 66 w 132"/>
                <a:gd name="T17" fmla="*/ 121 h 121"/>
                <a:gd name="T18" fmla="*/ 36 w 132"/>
                <a:gd name="T19" fmla="*/ 13 h 121"/>
                <a:gd name="T20" fmla="*/ 33 w 132"/>
                <a:gd name="T21" fmla="*/ 13 h 121"/>
                <a:gd name="T22" fmla="*/ 12 w 132"/>
                <a:gd name="T23" fmla="*/ 40 h 121"/>
                <a:gd name="T24" fmla="*/ 66 w 132"/>
                <a:gd name="T25" fmla="*/ 107 h 121"/>
                <a:gd name="T26" fmla="*/ 120 w 132"/>
                <a:gd name="T27" fmla="*/ 40 h 121"/>
                <a:gd name="T28" fmla="*/ 99 w 132"/>
                <a:gd name="T29" fmla="*/ 13 h 121"/>
                <a:gd name="T30" fmla="*/ 72 w 132"/>
                <a:gd name="T31" fmla="*/ 37 h 121"/>
                <a:gd name="T32" fmla="*/ 66 w 132"/>
                <a:gd name="T33" fmla="*/ 42 h 121"/>
                <a:gd name="T34" fmla="*/ 60 w 132"/>
                <a:gd name="T35" fmla="*/ 37 h 121"/>
                <a:gd name="T36" fmla="*/ 36 w 132"/>
                <a:gd name="T37" fmla="*/ 1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2" h="121">
                  <a:moveTo>
                    <a:pt x="66" y="121"/>
                  </a:moveTo>
                  <a:cubicBezTo>
                    <a:pt x="65" y="121"/>
                    <a:pt x="64" y="120"/>
                    <a:pt x="62" y="120"/>
                  </a:cubicBezTo>
                  <a:cubicBezTo>
                    <a:pt x="56" y="115"/>
                    <a:pt x="0" y="74"/>
                    <a:pt x="0" y="40"/>
                  </a:cubicBezTo>
                  <a:cubicBezTo>
                    <a:pt x="0" y="17"/>
                    <a:pt x="16" y="3"/>
                    <a:pt x="32" y="1"/>
                  </a:cubicBezTo>
                  <a:cubicBezTo>
                    <a:pt x="43" y="0"/>
                    <a:pt x="57" y="4"/>
                    <a:pt x="66" y="19"/>
                  </a:cubicBezTo>
                  <a:cubicBezTo>
                    <a:pt x="75" y="4"/>
                    <a:pt x="89" y="0"/>
                    <a:pt x="100" y="1"/>
                  </a:cubicBezTo>
                  <a:cubicBezTo>
                    <a:pt x="116" y="3"/>
                    <a:pt x="132" y="17"/>
                    <a:pt x="132" y="40"/>
                  </a:cubicBezTo>
                  <a:cubicBezTo>
                    <a:pt x="132" y="74"/>
                    <a:pt x="76" y="115"/>
                    <a:pt x="69" y="120"/>
                  </a:cubicBezTo>
                  <a:cubicBezTo>
                    <a:pt x="68" y="120"/>
                    <a:pt x="67" y="121"/>
                    <a:pt x="66" y="121"/>
                  </a:cubicBezTo>
                  <a:close/>
                  <a:moveTo>
                    <a:pt x="36" y="13"/>
                  </a:moveTo>
                  <a:cubicBezTo>
                    <a:pt x="35" y="13"/>
                    <a:pt x="34" y="13"/>
                    <a:pt x="33" y="13"/>
                  </a:cubicBezTo>
                  <a:cubicBezTo>
                    <a:pt x="23" y="14"/>
                    <a:pt x="12" y="24"/>
                    <a:pt x="12" y="40"/>
                  </a:cubicBezTo>
                  <a:cubicBezTo>
                    <a:pt x="12" y="62"/>
                    <a:pt x="48" y="94"/>
                    <a:pt x="66" y="107"/>
                  </a:cubicBezTo>
                  <a:cubicBezTo>
                    <a:pt x="84" y="94"/>
                    <a:pt x="120" y="62"/>
                    <a:pt x="120" y="40"/>
                  </a:cubicBezTo>
                  <a:cubicBezTo>
                    <a:pt x="120" y="24"/>
                    <a:pt x="109" y="14"/>
                    <a:pt x="99" y="13"/>
                  </a:cubicBezTo>
                  <a:cubicBezTo>
                    <a:pt x="89" y="12"/>
                    <a:pt x="77" y="17"/>
                    <a:pt x="72" y="37"/>
                  </a:cubicBezTo>
                  <a:cubicBezTo>
                    <a:pt x="71" y="40"/>
                    <a:pt x="69" y="42"/>
                    <a:pt x="66" y="42"/>
                  </a:cubicBezTo>
                  <a:cubicBezTo>
                    <a:pt x="63" y="42"/>
                    <a:pt x="61" y="40"/>
                    <a:pt x="60" y="37"/>
                  </a:cubicBezTo>
                  <a:cubicBezTo>
                    <a:pt x="56" y="19"/>
                    <a:pt x="45" y="13"/>
                    <a:pt x="3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97" name="Group 77">
            <a:extLst>
              <a:ext uri="{FF2B5EF4-FFF2-40B4-BE49-F238E27FC236}">
                <a16:creationId xmlns:a16="http://schemas.microsoft.com/office/drawing/2014/main" id="{0DCD1D07-7B18-4393-921F-C14A70420CCA}"/>
              </a:ext>
            </a:extLst>
          </p:cNvPr>
          <p:cNvGrpSpPr>
            <a:grpSpLocks noChangeAspect="1"/>
          </p:cNvGrpSpPr>
          <p:nvPr/>
        </p:nvGrpSpPr>
        <p:grpSpPr bwMode="auto">
          <a:xfrm>
            <a:off x="4540748" y="1740303"/>
            <a:ext cx="506710" cy="433156"/>
            <a:chOff x="3613" y="1954"/>
            <a:chExt cx="434" cy="371"/>
          </a:xfrm>
          <a:solidFill>
            <a:schemeClr val="tx1"/>
          </a:solidFill>
        </p:grpSpPr>
        <p:sp>
          <p:nvSpPr>
            <p:cNvPr id="98" name="Freeform 78">
              <a:extLst>
                <a:ext uri="{FF2B5EF4-FFF2-40B4-BE49-F238E27FC236}">
                  <a16:creationId xmlns:a16="http://schemas.microsoft.com/office/drawing/2014/main" id="{A60ED7CE-BBC0-4CED-AF97-DA9966C54485}"/>
                </a:ext>
              </a:extLst>
            </p:cNvPr>
            <p:cNvSpPr>
              <a:spLocks noEditPoints="1"/>
            </p:cNvSpPr>
            <p:nvPr/>
          </p:nvSpPr>
          <p:spPr bwMode="auto">
            <a:xfrm>
              <a:off x="3614" y="2078"/>
              <a:ext cx="343" cy="247"/>
            </a:xfrm>
            <a:custGeom>
              <a:avLst/>
              <a:gdLst>
                <a:gd name="T0" fmla="*/ 224 w 224"/>
                <a:gd name="T1" fmla="*/ 109 h 165"/>
                <a:gd name="T2" fmla="*/ 224 w 224"/>
                <a:gd name="T3" fmla="*/ 108 h 165"/>
                <a:gd name="T4" fmla="*/ 224 w 224"/>
                <a:gd name="T5" fmla="*/ 107 h 165"/>
                <a:gd name="T6" fmla="*/ 223 w 224"/>
                <a:gd name="T7" fmla="*/ 107 h 165"/>
                <a:gd name="T8" fmla="*/ 223 w 224"/>
                <a:gd name="T9" fmla="*/ 106 h 165"/>
                <a:gd name="T10" fmla="*/ 175 w 224"/>
                <a:gd name="T11" fmla="*/ 58 h 165"/>
                <a:gd name="T12" fmla="*/ 170 w 224"/>
                <a:gd name="T13" fmla="*/ 56 h 165"/>
                <a:gd name="T14" fmla="*/ 166 w 224"/>
                <a:gd name="T15" fmla="*/ 58 h 165"/>
                <a:gd name="T16" fmla="*/ 166 w 224"/>
                <a:gd name="T17" fmla="*/ 67 h 165"/>
                <a:gd name="T18" fmla="*/ 204 w 224"/>
                <a:gd name="T19" fmla="*/ 104 h 165"/>
                <a:gd name="T20" fmla="*/ 48 w 224"/>
                <a:gd name="T21" fmla="*/ 104 h 165"/>
                <a:gd name="T22" fmla="*/ 12 w 224"/>
                <a:gd name="T23" fmla="*/ 68 h 165"/>
                <a:gd name="T24" fmla="*/ 48 w 224"/>
                <a:gd name="T25" fmla="*/ 32 h 165"/>
                <a:gd name="T26" fmla="*/ 111 w 224"/>
                <a:gd name="T27" fmla="*/ 32 h 165"/>
                <a:gd name="T28" fmla="*/ 111 w 224"/>
                <a:gd name="T29" fmla="*/ 44 h 165"/>
                <a:gd name="T30" fmla="*/ 117 w 224"/>
                <a:gd name="T31" fmla="*/ 50 h 165"/>
                <a:gd name="T32" fmla="*/ 155 w 224"/>
                <a:gd name="T33" fmla="*/ 50 h 165"/>
                <a:gd name="T34" fmla="*/ 161 w 224"/>
                <a:gd name="T35" fmla="*/ 44 h 165"/>
                <a:gd name="T36" fmla="*/ 161 w 224"/>
                <a:gd name="T37" fmla="*/ 6 h 165"/>
                <a:gd name="T38" fmla="*/ 155 w 224"/>
                <a:gd name="T39" fmla="*/ 0 h 165"/>
                <a:gd name="T40" fmla="*/ 117 w 224"/>
                <a:gd name="T41" fmla="*/ 0 h 165"/>
                <a:gd name="T42" fmla="*/ 111 w 224"/>
                <a:gd name="T43" fmla="*/ 6 h 165"/>
                <a:gd name="T44" fmla="*/ 111 w 224"/>
                <a:gd name="T45" fmla="*/ 21 h 165"/>
                <a:gd name="T46" fmla="*/ 48 w 224"/>
                <a:gd name="T47" fmla="*/ 21 h 165"/>
                <a:gd name="T48" fmla="*/ 0 w 224"/>
                <a:gd name="T49" fmla="*/ 68 h 165"/>
                <a:gd name="T50" fmla="*/ 48 w 224"/>
                <a:gd name="T51" fmla="*/ 116 h 165"/>
                <a:gd name="T52" fmla="*/ 204 w 224"/>
                <a:gd name="T53" fmla="*/ 116 h 165"/>
                <a:gd name="T54" fmla="*/ 166 w 224"/>
                <a:gd name="T55" fmla="*/ 154 h 165"/>
                <a:gd name="T56" fmla="*/ 166 w 224"/>
                <a:gd name="T57" fmla="*/ 163 h 165"/>
                <a:gd name="T58" fmla="*/ 175 w 224"/>
                <a:gd name="T59" fmla="*/ 163 h 165"/>
                <a:gd name="T60" fmla="*/ 223 w 224"/>
                <a:gd name="T61" fmla="*/ 115 h 165"/>
                <a:gd name="T62" fmla="*/ 223 w 224"/>
                <a:gd name="T63" fmla="*/ 114 h 165"/>
                <a:gd name="T64" fmla="*/ 224 w 224"/>
                <a:gd name="T65" fmla="*/ 113 h 165"/>
                <a:gd name="T66" fmla="*/ 224 w 224"/>
                <a:gd name="T67" fmla="*/ 113 h 165"/>
                <a:gd name="T68" fmla="*/ 224 w 224"/>
                <a:gd name="T69" fmla="*/ 112 h 165"/>
                <a:gd name="T70" fmla="*/ 224 w 224"/>
                <a:gd name="T71" fmla="*/ 112 h 165"/>
                <a:gd name="T72" fmla="*/ 224 w 224"/>
                <a:gd name="T73" fmla="*/ 109 h 165"/>
                <a:gd name="T74" fmla="*/ 224 w 224"/>
                <a:gd name="T75" fmla="*/ 109 h 165"/>
                <a:gd name="T76" fmla="*/ 122 w 224"/>
                <a:gd name="T77" fmla="*/ 12 h 165"/>
                <a:gd name="T78" fmla="*/ 149 w 224"/>
                <a:gd name="T79" fmla="*/ 12 h 165"/>
                <a:gd name="T80" fmla="*/ 149 w 224"/>
                <a:gd name="T81" fmla="*/ 38 h 165"/>
                <a:gd name="T82" fmla="*/ 122 w 224"/>
                <a:gd name="T83" fmla="*/ 38 h 165"/>
                <a:gd name="T84" fmla="*/ 122 w 224"/>
                <a:gd name="T85" fmla="*/ 1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4" h="165">
                  <a:moveTo>
                    <a:pt x="224" y="109"/>
                  </a:moveTo>
                  <a:cubicBezTo>
                    <a:pt x="224" y="108"/>
                    <a:pt x="224" y="108"/>
                    <a:pt x="224" y="108"/>
                  </a:cubicBezTo>
                  <a:cubicBezTo>
                    <a:pt x="224" y="108"/>
                    <a:pt x="224" y="108"/>
                    <a:pt x="224" y="107"/>
                  </a:cubicBezTo>
                  <a:cubicBezTo>
                    <a:pt x="224" y="107"/>
                    <a:pt x="223" y="107"/>
                    <a:pt x="223" y="107"/>
                  </a:cubicBezTo>
                  <a:cubicBezTo>
                    <a:pt x="223" y="107"/>
                    <a:pt x="223" y="106"/>
                    <a:pt x="223" y="106"/>
                  </a:cubicBezTo>
                  <a:cubicBezTo>
                    <a:pt x="175" y="58"/>
                    <a:pt x="175" y="58"/>
                    <a:pt x="175" y="58"/>
                  </a:cubicBezTo>
                  <a:cubicBezTo>
                    <a:pt x="174" y="57"/>
                    <a:pt x="172" y="56"/>
                    <a:pt x="170" y="56"/>
                  </a:cubicBezTo>
                  <a:cubicBezTo>
                    <a:pt x="169" y="56"/>
                    <a:pt x="167" y="57"/>
                    <a:pt x="166" y="58"/>
                  </a:cubicBezTo>
                  <a:cubicBezTo>
                    <a:pt x="164" y="61"/>
                    <a:pt x="164" y="64"/>
                    <a:pt x="166" y="67"/>
                  </a:cubicBezTo>
                  <a:cubicBezTo>
                    <a:pt x="204" y="104"/>
                    <a:pt x="204" y="104"/>
                    <a:pt x="204" y="104"/>
                  </a:cubicBezTo>
                  <a:cubicBezTo>
                    <a:pt x="48" y="104"/>
                    <a:pt x="48" y="104"/>
                    <a:pt x="48" y="104"/>
                  </a:cubicBezTo>
                  <a:cubicBezTo>
                    <a:pt x="28" y="104"/>
                    <a:pt x="12" y="88"/>
                    <a:pt x="12" y="68"/>
                  </a:cubicBezTo>
                  <a:cubicBezTo>
                    <a:pt x="12" y="49"/>
                    <a:pt x="28" y="32"/>
                    <a:pt x="48" y="32"/>
                  </a:cubicBezTo>
                  <a:cubicBezTo>
                    <a:pt x="111" y="32"/>
                    <a:pt x="111" y="32"/>
                    <a:pt x="111" y="32"/>
                  </a:cubicBezTo>
                  <a:cubicBezTo>
                    <a:pt x="111" y="44"/>
                    <a:pt x="111" y="44"/>
                    <a:pt x="111" y="44"/>
                  </a:cubicBezTo>
                  <a:cubicBezTo>
                    <a:pt x="111" y="48"/>
                    <a:pt x="113" y="50"/>
                    <a:pt x="117" y="50"/>
                  </a:cubicBezTo>
                  <a:cubicBezTo>
                    <a:pt x="155" y="50"/>
                    <a:pt x="155" y="50"/>
                    <a:pt x="155" y="50"/>
                  </a:cubicBezTo>
                  <a:cubicBezTo>
                    <a:pt x="158" y="50"/>
                    <a:pt x="161" y="48"/>
                    <a:pt x="161" y="44"/>
                  </a:cubicBezTo>
                  <a:cubicBezTo>
                    <a:pt x="161" y="6"/>
                    <a:pt x="161" y="6"/>
                    <a:pt x="161" y="6"/>
                  </a:cubicBezTo>
                  <a:cubicBezTo>
                    <a:pt x="161" y="3"/>
                    <a:pt x="158" y="0"/>
                    <a:pt x="155" y="0"/>
                  </a:cubicBezTo>
                  <a:cubicBezTo>
                    <a:pt x="117" y="0"/>
                    <a:pt x="117" y="0"/>
                    <a:pt x="117" y="0"/>
                  </a:cubicBezTo>
                  <a:cubicBezTo>
                    <a:pt x="113" y="0"/>
                    <a:pt x="111" y="3"/>
                    <a:pt x="111" y="6"/>
                  </a:cubicBezTo>
                  <a:cubicBezTo>
                    <a:pt x="111" y="21"/>
                    <a:pt x="111" y="21"/>
                    <a:pt x="111" y="21"/>
                  </a:cubicBezTo>
                  <a:cubicBezTo>
                    <a:pt x="48" y="21"/>
                    <a:pt x="48" y="21"/>
                    <a:pt x="48" y="21"/>
                  </a:cubicBezTo>
                  <a:cubicBezTo>
                    <a:pt x="21" y="21"/>
                    <a:pt x="0" y="42"/>
                    <a:pt x="0" y="68"/>
                  </a:cubicBezTo>
                  <a:cubicBezTo>
                    <a:pt x="0" y="95"/>
                    <a:pt x="21" y="116"/>
                    <a:pt x="48" y="116"/>
                  </a:cubicBezTo>
                  <a:cubicBezTo>
                    <a:pt x="204" y="116"/>
                    <a:pt x="204" y="116"/>
                    <a:pt x="204" y="116"/>
                  </a:cubicBezTo>
                  <a:cubicBezTo>
                    <a:pt x="166" y="154"/>
                    <a:pt x="166" y="154"/>
                    <a:pt x="166" y="154"/>
                  </a:cubicBezTo>
                  <a:cubicBezTo>
                    <a:pt x="164" y="156"/>
                    <a:pt x="164" y="160"/>
                    <a:pt x="166" y="163"/>
                  </a:cubicBezTo>
                  <a:cubicBezTo>
                    <a:pt x="169" y="165"/>
                    <a:pt x="172" y="165"/>
                    <a:pt x="175" y="163"/>
                  </a:cubicBezTo>
                  <a:cubicBezTo>
                    <a:pt x="223" y="115"/>
                    <a:pt x="223" y="115"/>
                    <a:pt x="223" y="115"/>
                  </a:cubicBezTo>
                  <a:cubicBezTo>
                    <a:pt x="223" y="114"/>
                    <a:pt x="223" y="114"/>
                    <a:pt x="223" y="114"/>
                  </a:cubicBezTo>
                  <a:cubicBezTo>
                    <a:pt x="223" y="114"/>
                    <a:pt x="224" y="113"/>
                    <a:pt x="224" y="113"/>
                  </a:cubicBezTo>
                  <a:cubicBezTo>
                    <a:pt x="224" y="113"/>
                    <a:pt x="224" y="113"/>
                    <a:pt x="224" y="113"/>
                  </a:cubicBezTo>
                  <a:cubicBezTo>
                    <a:pt x="224" y="113"/>
                    <a:pt x="224" y="112"/>
                    <a:pt x="224" y="112"/>
                  </a:cubicBezTo>
                  <a:cubicBezTo>
                    <a:pt x="224" y="112"/>
                    <a:pt x="224" y="112"/>
                    <a:pt x="224" y="112"/>
                  </a:cubicBezTo>
                  <a:cubicBezTo>
                    <a:pt x="224" y="111"/>
                    <a:pt x="224" y="110"/>
                    <a:pt x="224" y="109"/>
                  </a:cubicBezTo>
                  <a:cubicBezTo>
                    <a:pt x="224" y="109"/>
                    <a:pt x="224" y="109"/>
                    <a:pt x="224" y="109"/>
                  </a:cubicBezTo>
                  <a:close/>
                  <a:moveTo>
                    <a:pt x="122" y="12"/>
                  </a:moveTo>
                  <a:cubicBezTo>
                    <a:pt x="149" y="12"/>
                    <a:pt x="149" y="12"/>
                    <a:pt x="149" y="12"/>
                  </a:cubicBezTo>
                  <a:cubicBezTo>
                    <a:pt x="149" y="38"/>
                    <a:pt x="149" y="38"/>
                    <a:pt x="149" y="38"/>
                  </a:cubicBezTo>
                  <a:cubicBezTo>
                    <a:pt x="122" y="38"/>
                    <a:pt x="122" y="38"/>
                    <a:pt x="122" y="38"/>
                  </a:cubicBezTo>
                  <a:lnTo>
                    <a:pt x="12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9" name="Freeform 79">
              <a:extLst>
                <a:ext uri="{FF2B5EF4-FFF2-40B4-BE49-F238E27FC236}">
                  <a16:creationId xmlns:a16="http://schemas.microsoft.com/office/drawing/2014/main" id="{5176A067-B23B-470E-897C-51A9207C447F}"/>
                </a:ext>
              </a:extLst>
            </p:cNvPr>
            <p:cNvSpPr>
              <a:spLocks noEditPoints="1"/>
            </p:cNvSpPr>
            <p:nvPr/>
          </p:nvSpPr>
          <p:spPr bwMode="auto">
            <a:xfrm>
              <a:off x="3971" y="2203"/>
              <a:ext cx="76" cy="75"/>
            </a:xfrm>
            <a:custGeom>
              <a:avLst/>
              <a:gdLst>
                <a:gd name="T0" fmla="*/ 44 w 50"/>
                <a:gd name="T1" fmla="*/ 0 h 50"/>
                <a:gd name="T2" fmla="*/ 6 w 50"/>
                <a:gd name="T3" fmla="*/ 0 h 50"/>
                <a:gd name="T4" fmla="*/ 0 w 50"/>
                <a:gd name="T5" fmla="*/ 6 h 50"/>
                <a:gd name="T6" fmla="*/ 0 w 50"/>
                <a:gd name="T7" fmla="*/ 44 h 50"/>
                <a:gd name="T8" fmla="*/ 6 w 50"/>
                <a:gd name="T9" fmla="*/ 50 h 50"/>
                <a:gd name="T10" fmla="*/ 44 w 50"/>
                <a:gd name="T11" fmla="*/ 50 h 50"/>
                <a:gd name="T12" fmla="*/ 50 w 50"/>
                <a:gd name="T13" fmla="*/ 44 h 50"/>
                <a:gd name="T14" fmla="*/ 50 w 50"/>
                <a:gd name="T15" fmla="*/ 6 h 50"/>
                <a:gd name="T16" fmla="*/ 44 w 50"/>
                <a:gd name="T17" fmla="*/ 0 h 50"/>
                <a:gd name="T18" fmla="*/ 38 w 50"/>
                <a:gd name="T19" fmla="*/ 38 h 50"/>
                <a:gd name="T20" fmla="*/ 12 w 50"/>
                <a:gd name="T21" fmla="*/ 38 h 50"/>
                <a:gd name="T22" fmla="*/ 12 w 50"/>
                <a:gd name="T23" fmla="*/ 12 h 50"/>
                <a:gd name="T24" fmla="*/ 38 w 50"/>
                <a:gd name="T25" fmla="*/ 12 h 50"/>
                <a:gd name="T26" fmla="*/ 38 w 50"/>
                <a:gd name="T27" fmla="*/ 3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50">
                  <a:moveTo>
                    <a:pt x="44" y="0"/>
                  </a:moveTo>
                  <a:cubicBezTo>
                    <a:pt x="6" y="0"/>
                    <a:pt x="6" y="0"/>
                    <a:pt x="6" y="0"/>
                  </a:cubicBezTo>
                  <a:cubicBezTo>
                    <a:pt x="3" y="0"/>
                    <a:pt x="0" y="3"/>
                    <a:pt x="0" y="6"/>
                  </a:cubicBezTo>
                  <a:cubicBezTo>
                    <a:pt x="0" y="44"/>
                    <a:pt x="0" y="44"/>
                    <a:pt x="0" y="44"/>
                  </a:cubicBezTo>
                  <a:cubicBezTo>
                    <a:pt x="0" y="47"/>
                    <a:pt x="3" y="50"/>
                    <a:pt x="6" y="50"/>
                  </a:cubicBezTo>
                  <a:cubicBezTo>
                    <a:pt x="44" y="50"/>
                    <a:pt x="44" y="50"/>
                    <a:pt x="44" y="50"/>
                  </a:cubicBezTo>
                  <a:cubicBezTo>
                    <a:pt x="48" y="50"/>
                    <a:pt x="50" y="47"/>
                    <a:pt x="50" y="44"/>
                  </a:cubicBezTo>
                  <a:cubicBezTo>
                    <a:pt x="50" y="6"/>
                    <a:pt x="50" y="6"/>
                    <a:pt x="50" y="6"/>
                  </a:cubicBezTo>
                  <a:cubicBezTo>
                    <a:pt x="50" y="3"/>
                    <a:pt x="48" y="0"/>
                    <a:pt x="44" y="0"/>
                  </a:cubicBezTo>
                  <a:close/>
                  <a:moveTo>
                    <a:pt x="38" y="38"/>
                  </a:moveTo>
                  <a:cubicBezTo>
                    <a:pt x="12" y="38"/>
                    <a:pt x="12" y="38"/>
                    <a:pt x="12" y="38"/>
                  </a:cubicBezTo>
                  <a:cubicBezTo>
                    <a:pt x="12" y="12"/>
                    <a:pt x="12" y="12"/>
                    <a:pt x="12" y="12"/>
                  </a:cubicBezTo>
                  <a:cubicBezTo>
                    <a:pt x="38" y="12"/>
                    <a:pt x="38" y="12"/>
                    <a:pt x="38" y="12"/>
                  </a:cubicBezTo>
                  <a:lnTo>
                    <a:pt x="38"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0" name="Freeform 80">
              <a:extLst>
                <a:ext uri="{FF2B5EF4-FFF2-40B4-BE49-F238E27FC236}">
                  <a16:creationId xmlns:a16="http://schemas.microsoft.com/office/drawing/2014/main" id="{FEE12FDB-6933-465D-8550-2BA60FC8ACB4}"/>
                </a:ext>
              </a:extLst>
            </p:cNvPr>
            <p:cNvSpPr>
              <a:spLocks noEditPoints="1"/>
            </p:cNvSpPr>
            <p:nvPr/>
          </p:nvSpPr>
          <p:spPr bwMode="auto">
            <a:xfrm>
              <a:off x="3613" y="1954"/>
              <a:ext cx="434" cy="243"/>
            </a:xfrm>
            <a:custGeom>
              <a:avLst/>
              <a:gdLst>
                <a:gd name="T0" fmla="*/ 193 w 284"/>
                <a:gd name="T1" fmla="*/ 115 h 163"/>
                <a:gd name="T2" fmla="*/ 236 w 284"/>
                <a:gd name="T3" fmla="*/ 115 h 163"/>
                <a:gd name="T4" fmla="*/ 284 w 284"/>
                <a:gd name="T5" fmla="*/ 68 h 163"/>
                <a:gd name="T6" fmla="*/ 236 w 284"/>
                <a:gd name="T7" fmla="*/ 20 h 163"/>
                <a:gd name="T8" fmla="*/ 50 w 284"/>
                <a:gd name="T9" fmla="*/ 20 h 163"/>
                <a:gd name="T10" fmla="*/ 50 w 284"/>
                <a:gd name="T11" fmla="*/ 5 h 163"/>
                <a:gd name="T12" fmla="*/ 44 w 284"/>
                <a:gd name="T13" fmla="*/ 0 h 163"/>
                <a:gd name="T14" fmla="*/ 6 w 284"/>
                <a:gd name="T15" fmla="*/ 0 h 163"/>
                <a:gd name="T16" fmla="*/ 0 w 284"/>
                <a:gd name="T17" fmla="*/ 5 h 163"/>
                <a:gd name="T18" fmla="*/ 0 w 284"/>
                <a:gd name="T19" fmla="*/ 44 h 163"/>
                <a:gd name="T20" fmla="*/ 6 w 284"/>
                <a:gd name="T21" fmla="*/ 49 h 163"/>
                <a:gd name="T22" fmla="*/ 44 w 284"/>
                <a:gd name="T23" fmla="*/ 49 h 163"/>
                <a:gd name="T24" fmla="*/ 50 w 284"/>
                <a:gd name="T25" fmla="*/ 44 h 163"/>
                <a:gd name="T26" fmla="*/ 50 w 284"/>
                <a:gd name="T27" fmla="*/ 32 h 163"/>
                <a:gd name="T28" fmla="*/ 236 w 284"/>
                <a:gd name="T29" fmla="*/ 32 h 163"/>
                <a:gd name="T30" fmla="*/ 272 w 284"/>
                <a:gd name="T31" fmla="*/ 68 h 163"/>
                <a:gd name="T32" fmla="*/ 236 w 284"/>
                <a:gd name="T33" fmla="*/ 104 h 163"/>
                <a:gd name="T34" fmla="*/ 192 w 284"/>
                <a:gd name="T35" fmla="*/ 104 h 163"/>
                <a:gd name="T36" fmla="*/ 192 w 284"/>
                <a:gd name="T37" fmla="*/ 102 h 163"/>
                <a:gd name="T38" fmla="*/ 229 w 284"/>
                <a:gd name="T39" fmla="*/ 65 h 163"/>
                <a:gd name="T40" fmla="*/ 229 w 284"/>
                <a:gd name="T41" fmla="*/ 56 h 163"/>
                <a:gd name="T42" fmla="*/ 225 w 284"/>
                <a:gd name="T43" fmla="*/ 54 h 163"/>
                <a:gd name="T44" fmla="*/ 221 w 284"/>
                <a:gd name="T45" fmla="*/ 56 h 163"/>
                <a:gd name="T46" fmla="*/ 173 w 284"/>
                <a:gd name="T47" fmla="*/ 104 h 163"/>
                <a:gd name="T48" fmla="*/ 172 w 284"/>
                <a:gd name="T49" fmla="*/ 105 h 163"/>
                <a:gd name="T50" fmla="*/ 172 w 284"/>
                <a:gd name="T51" fmla="*/ 105 h 163"/>
                <a:gd name="T52" fmla="*/ 171 w 284"/>
                <a:gd name="T53" fmla="*/ 106 h 163"/>
                <a:gd name="T54" fmla="*/ 171 w 284"/>
                <a:gd name="T55" fmla="*/ 107 h 163"/>
                <a:gd name="T56" fmla="*/ 171 w 284"/>
                <a:gd name="T57" fmla="*/ 107 h 163"/>
                <a:gd name="T58" fmla="*/ 171 w 284"/>
                <a:gd name="T59" fmla="*/ 109 h 163"/>
                <a:gd name="T60" fmla="*/ 171 w 284"/>
                <a:gd name="T61" fmla="*/ 110 h 163"/>
                <a:gd name="T62" fmla="*/ 171 w 284"/>
                <a:gd name="T63" fmla="*/ 111 h 163"/>
                <a:gd name="T64" fmla="*/ 172 w 284"/>
                <a:gd name="T65" fmla="*/ 111 h 163"/>
                <a:gd name="T66" fmla="*/ 172 w 284"/>
                <a:gd name="T67" fmla="*/ 112 h 163"/>
                <a:gd name="T68" fmla="*/ 173 w 284"/>
                <a:gd name="T69" fmla="*/ 113 h 163"/>
                <a:gd name="T70" fmla="*/ 221 w 284"/>
                <a:gd name="T71" fmla="*/ 160 h 163"/>
                <a:gd name="T72" fmla="*/ 229 w 284"/>
                <a:gd name="T73" fmla="*/ 160 h 163"/>
                <a:gd name="T74" fmla="*/ 229 w 284"/>
                <a:gd name="T75" fmla="*/ 152 h 163"/>
                <a:gd name="T76" fmla="*/ 193 w 284"/>
                <a:gd name="T77" fmla="*/ 115 h 163"/>
                <a:gd name="T78" fmla="*/ 38 w 284"/>
                <a:gd name="T79" fmla="*/ 38 h 163"/>
                <a:gd name="T80" fmla="*/ 12 w 284"/>
                <a:gd name="T81" fmla="*/ 38 h 163"/>
                <a:gd name="T82" fmla="*/ 12 w 284"/>
                <a:gd name="T83" fmla="*/ 11 h 163"/>
                <a:gd name="T84" fmla="*/ 38 w 284"/>
                <a:gd name="T85" fmla="*/ 11 h 163"/>
                <a:gd name="T86" fmla="*/ 38 w 284"/>
                <a:gd name="T8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4" h="163">
                  <a:moveTo>
                    <a:pt x="193" y="115"/>
                  </a:moveTo>
                  <a:cubicBezTo>
                    <a:pt x="236" y="115"/>
                    <a:pt x="236" y="115"/>
                    <a:pt x="236" y="115"/>
                  </a:cubicBezTo>
                  <a:cubicBezTo>
                    <a:pt x="262" y="115"/>
                    <a:pt x="284" y="94"/>
                    <a:pt x="284" y="68"/>
                  </a:cubicBezTo>
                  <a:cubicBezTo>
                    <a:pt x="284" y="41"/>
                    <a:pt x="262" y="20"/>
                    <a:pt x="236" y="20"/>
                  </a:cubicBezTo>
                  <a:cubicBezTo>
                    <a:pt x="50" y="20"/>
                    <a:pt x="50" y="20"/>
                    <a:pt x="50" y="20"/>
                  </a:cubicBezTo>
                  <a:cubicBezTo>
                    <a:pt x="50" y="5"/>
                    <a:pt x="50" y="5"/>
                    <a:pt x="50" y="5"/>
                  </a:cubicBezTo>
                  <a:cubicBezTo>
                    <a:pt x="50" y="2"/>
                    <a:pt x="47" y="0"/>
                    <a:pt x="44" y="0"/>
                  </a:cubicBezTo>
                  <a:cubicBezTo>
                    <a:pt x="6" y="0"/>
                    <a:pt x="6" y="0"/>
                    <a:pt x="6" y="0"/>
                  </a:cubicBezTo>
                  <a:cubicBezTo>
                    <a:pt x="3" y="0"/>
                    <a:pt x="0" y="2"/>
                    <a:pt x="0" y="5"/>
                  </a:cubicBezTo>
                  <a:cubicBezTo>
                    <a:pt x="0" y="44"/>
                    <a:pt x="0" y="44"/>
                    <a:pt x="0" y="44"/>
                  </a:cubicBezTo>
                  <a:cubicBezTo>
                    <a:pt x="0" y="47"/>
                    <a:pt x="3" y="49"/>
                    <a:pt x="6" y="49"/>
                  </a:cubicBezTo>
                  <a:cubicBezTo>
                    <a:pt x="44" y="49"/>
                    <a:pt x="44" y="49"/>
                    <a:pt x="44" y="49"/>
                  </a:cubicBezTo>
                  <a:cubicBezTo>
                    <a:pt x="47" y="49"/>
                    <a:pt x="50" y="47"/>
                    <a:pt x="50" y="44"/>
                  </a:cubicBezTo>
                  <a:cubicBezTo>
                    <a:pt x="50" y="32"/>
                    <a:pt x="50" y="32"/>
                    <a:pt x="50" y="32"/>
                  </a:cubicBezTo>
                  <a:cubicBezTo>
                    <a:pt x="236" y="32"/>
                    <a:pt x="236" y="32"/>
                    <a:pt x="236" y="32"/>
                  </a:cubicBezTo>
                  <a:cubicBezTo>
                    <a:pt x="256" y="32"/>
                    <a:pt x="272" y="48"/>
                    <a:pt x="272" y="68"/>
                  </a:cubicBezTo>
                  <a:cubicBezTo>
                    <a:pt x="272" y="87"/>
                    <a:pt x="256" y="104"/>
                    <a:pt x="236" y="104"/>
                  </a:cubicBezTo>
                  <a:cubicBezTo>
                    <a:pt x="192" y="104"/>
                    <a:pt x="192" y="104"/>
                    <a:pt x="192" y="104"/>
                  </a:cubicBezTo>
                  <a:cubicBezTo>
                    <a:pt x="192" y="102"/>
                    <a:pt x="192" y="102"/>
                    <a:pt x="192" y="102"/>
                  </a:cubicBezTo>
                  <a:cubicBezTo>
                    <a:pt x="229" y="65"/>
                    <a:pt x="229" y="65"/>
                    <a:pt x="229" y="65"/>
                  </a:cubicBezTo>
                  <a:cubicBezTo>
                    <a:pt x="232" y="62"/>
                    <a:pt x="232" y="58"/>
                    <a:pt x="229" y="56"/>
                  </a:cubicBezTo>
                  <a:cubicBezTo>
                    <a:pt x="228" y="55"/>
                    <a:pt x="227" y="54"/>
                    <a:pt x="225" y="54"/>
                  </a:cubicBezTo>
                  <a:cubicBezTo>
                    <a:pt x="223" y="54"/>
                    <a:pt x="222" y="55"/>
                    <a:pt x="221" y="56"/>
                  </a:cubicBezTo>
                  <a:cubicBezTo>
                    <a:pt x="173" y="104"/>
                    <a:pt x="173" y="104"/>
                    <a:pt x="173" y="104"/>
                  </a:cubicBezTo>
                  <a:cubicBezTo>
                    <a:pt x="173" y="104"/>
                    <a:pt x="172" y="105"/>
                    <a:pt x="172" y="105"/>
                  </a:cubicBezTo>
                  <a:cubicBezTo>
                    <a:pt x="172" y="105"/>
                    <a:pt x="172" y="105"/>
                    <a:pt x="172" y="105"/>
                  </a:cubicBezTo>
                  <a:cubicBezTo>
                    <a:pt x="172" y="106"/>
                    <a:pt x="172" y="106"/>
                    <a:pt x="171" y="106"/>
                  </a:cubicBezTo>
                  <a:cubicBezTo>
                    <a:pt x="171" y="106"/>
                    <a:pt x="171" y="106"/>
                    <a:pt x="171" y="107"/>
                  </a:cubicBezTo>
                  <a:cubicBezTo>
                    <a:pt x="171" y="107"/>
                    <a:pt x="171" y="107"/>
                    <a:pt x="171" y="107"/>
                  </a:cubicBezTo>
                  <a:cubicBezTo>
                    <a:pt x="171" y="108"/>
                    <a:pt x="171" y="109"/>
                    <a:pt x="171" y="109"/>
                  </a:cubicBezTo>
                  <a:cubicBezTo>
                    <a:pt x="171" y="110"/>
                    <a:pt x="171" y="110"/>
                    <a:pt x="171" y="110"/>
                  </a:cubicBezTo>
                  <a:cubicBezTo>
                    <a:pt x="171" y="110"/>
                    <a:pt x="171" y="110"/>
                    <a:pt x="171" y="111"/>
                  </a:cubicBezTo>
                  <a:cubicBezTo>
                    <a:pt x="172" y="111"/>
                    <a:pt x="172" y="111"/>
                    <a:pt x="172" y="111"/>
                  </a:cubicBezTo>
                  <a:cubicBezTo>
                    <a:pt x="172" y="111"/>
                    <a:pt x="172" y="111"/>
                    <a:pt x="172" y="112"/>
                  </a:cubicBezTo>
                  <a:cubicBezTo>
                    <a:pt x="172" y="112"/>
                    <a:pt x="173" y="112"/>
                    <a:pt x="173" y="113"/>
                  </a:cubicBezTo>
                  <a:cubicBezTo>
                    <a:pt x="221" y="160"/>
                    <a:pt x="221" y="160"/>
                    <a:pt x="221" y="160"/>
                  </a:cubicBezTo>
                  <a:cubicBezTo>
                    <a:pt x="223" y="163"/>
                    <a:pt x="227" y="163"/>
                    <a:pt x="229" y="160"/>
                  </a:cubicBezTo>
                  <a:cubicBezTo>
                    <a:pt x="232" y="158"/>
                    <a:pt x="232" y="154"/>
                    <a:pt x="229" y="152"/>
                  </a:cubicBezTo>
                  <a:lnTo>
                    <a:pt x="193" y="115"/>
                  </a:lnTo>
                  <a:close/>
                  <a:moveTo>
                    <a:pt x="38" y="38"/>
                  </a:moveTo>
                  <a:cubicBezTo>
                    <a:pt x="12" y="38"/>
                    <a:pt x="12" y="38"/>
                    <a:pt x="12" y="38"/>
                  </a:cubicBezTo>
                  <a:cubicBezTo>
                    <a:pt x="12" y="11"/>
                    <a:pt x="12" y="11"/>
                    <a:pt x="12" y="11"/>
                  </a:cubicBezTo>
                  <a:cubicBezTo>
                    <a:pt x="38" y="11"/>
                    <a:pt x="38" y="11"/>
                    <a:pt x="38" y="11"/>
                  </a:cubicBezTo>
                  <a:lnTo>
                    <a:pt x="38"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01" name="Group 138">
            <a:extLst>
              <a:ext uri="{FF2B5EF4-FFF2-40B4-BE49-F238E27FC236}">
                <a16:creationId xmlns:a16="http://schemas.microsoft.com/office/drawing/2014/main" id="{14A60E18-E72B-4A43-A8E2-78595515E3EC}"/>
              </a:ext>
            </a:extLst>
          </p:cNvPr>
          <p:cNvGrpSpPr>
            <a:grpSpLocks noChangeAspect="1"/>
          </p:cNvGrpSpPr>
          <p:nvPr/>
        </p:nvGrpSpPr>
        <p:grpSpPr bwMode="auto">
          <a:xfrm>
            <a:off x="9933447" y="3435964"/>
            <a:ext cx="579686" cy="377041"/>
            <a:chOff x="3600" y="3229"/>
            <a:chExt cx="472" cy="307"/>
          </a:xfrm>
          <a:solidFill>
            <a:schemeClr val="tx1"/>
          </a:solidFill>
        </p:grpSpPr>
        <p:sp>
          <p:nvSpPr>
            <p:cNvPr id="102" name="Freeform 139">
              <a:extLst>
                <a:ext uri="{FF2B5EF4-FFF2-40B4-BE49-F238E27FC236}">
                  <a16:creationId xmlns:a16="http://schemas.microsoft.com/office/drawing/2014/main" id="{2E8D04F5-835D-4441-9644-CA628CD0E8F9}"/>
                </a:ext>
              </a:extLst>
            </p:cNvPr>
            <p:cNvSpPr>
              <a:spLocks noEditPoints="1"/>
            </p:cNvSpPr>
            <p:nvPr/>
          </p:nvSpPr>
          <p:spPr bwMode="auto">
            <a:xfrm>
              <a:off x="3600" y="3229"/>
              <a:ext cx="472" cy="307"/>
            </a:xfrm>
            <a:custGeom>
              <a:avLst/>
              <a:gdLst>
                <a:gd name="T0" fmla="*/ 239 w 309"/>
                <a:gd name="T1" fmla="*/ 157 h 206"/>
                <a:gd name="T2" fmla="*/ 236 w 309"/>
                <a:gd name="T3" fmla="*/ 129 h 206"/>
                <a:gd name="T4" fmla="*/ 281 w 309"/>
                <a:gd name="T5" fmla="*/ 105 h 206"/>
                <a:gd name="T6" fmla="*/ 240 w 309"/>
                <a:gd name="T7" fmla="*/ 5 h 206"/>
                <a:gd name="T8" fmla="*/ 207 w 309"/>
                <a:gd name="T9" fmla="*/ 38 h 206"/>
                <a:gd name="T10" fmla="*/ 195 w 309"/>
                <a:gd name="T11" fmla="*/ 44 h 206"/>
                <a:gd name="T12" fmla="*/ 130 w 309"/>
                <a:gd name="T13" fmla="*/ 35 h 206"/>
                <a:gd name="T14" fmla="*/ 94 w 309"/>
                <a:gd name="T15" fmla="*/ 43 h 206"/>
                <a:gd name="T16" fmla="*/ 76 w 309"/>
                <a:gd name="T17" fmla="*/ 2 h 206"/>
                <a:gd name="T18" fmla="*/ 2 w 309"/>
                <a:gd name="T19" fmla="*/ 76 h 206"/>
                <a:gd name="T20" fmla="*/ 41 w 309"/>
                <a:gd name="T21" fmla="*/ 96 h 206"/>
                <a:gd name="T22" fmla="*/ 50 w 309"/>
                <a:gd name="T23" fmla="*/ 142 h 206"/>
                <a:gd name="T24" fmla="*/ 83 w 309"/>
                <a:gd name="T25" fmla="*/ 170 h 206"/>
                <a:gd name="T26" fmla="*/ 113 w 309"/>
                <a:gd name="T27" fmla="*/ 195 h 206"/>
                <a:gd name="T28" fmla="*/ 142 w 309"/>
                <a:gd name="T29" fmla="*/ 189 h 206"/>
                <a:gd name="T30" fmla="*/ 153 w 309"/>
                <a:gd name="T31" fmla="*/ 200 h 206"/>
                <a:gd name="T32" fmla="*/ 201 w 309"/>
                <a:gd name="T33" fmla="*/ 190 h 206"/>
                <a:gd name="T34" fmla="*/ 237 w 309"/>
                <a:gd name="T35" fmla="*/ 16 h 206"/>
                <a:gd name="T36" fmla="*/ 218 w 309"/>
                <a:gd name="T37" fmla="*/ 34 h 206"/>
                <a:gd name="T38" fmla="*/ 189 w 309"/>
                <a:gd name="T39" fmla="*/ 52 h 206"/>
                <a:gd name="T40" fmla="*/ 259 w 309"/>
                <a:gd name="T41" fmla="*/ 90 h 206"/>
                <a:gd name="T42" fmla="*/ 177 w 309"/>
                <a:gd name="T43" fmla="*/ 70 h 206"/>
                <a:gd name="T44" fmla="*/ 138 w 309"/>
                <a:gd name="T45" fmla="*/ 71 h 206"/>
                <a:gd name="T46" fmla="*/ 32 w 309"/>
                <a:gd name="T47" fmla="*/ 91 h 206"/>
                <a:gd name="T48" fmla="*/ 91 w 309"/>
                <a:gd name="T49" fmla="*/ 31 h 206"/>
                <a:gd name="T50" fmla="*/ 57 w 309"/>
                <a:gd name="T51" fmla="*/ 124 h 206"/>
                <a:gd name="T52" fmla="*/ 86 w 309"/>
                <a:gd name="T53" fmla="*/ 118 h 206"/>
                <a:gd name="T54" fmla="*/ 73 w 309"/>
                <a:gd name="T55" fmla="*/ 158 h 206"/>
                <a:gd name="T56" fmla="*/ 104 w 309"/>
                <a:gd name="T57" fmla="*/ 126 h 206"/>
                <a:gd name="T58" fmla="*/ 73 w 309"/>
                <a:gd name="T59" fmla="*/ 158 h 206"/>
                <a:gd name="T60" fmla="*/ 110 w 309"/>
                <a:gd name="T61" fmla="*/ 148 h 206"/>
                <a:gd name="T62" fmla="*/ 107 w 309"/>
                <a:gd name="T63" fmla="*/ 174 h 206"/>
                <a:gd name="T64" fmla="*/ 119 w 309"/>
                <a:gd name="T65" fmla="*/ 176 h 206"/>
                <a:gd name="T66" fmla="*/ 140 w 309"/>
                <a:gd name="T67" fmla="*/ 177 h 206"/>
                <a:gd name="T68" fmla="*/ 184 w 309"/>
                <a:gd name="T69" fmla="*/ 184 h 206"/>
                <a:gd name="T70" fmla="*/ 163 w 309"/>
                <a:gd name="T71" fmla="*/ 162 h 206"/>
                <a:gd name="T72" fmla="*/ 156 w 309"/>
                <a:gd name="T73" fmla="*/ 169 h 206"/>
                <a:gd name="T74" fmla="*/ 160 w 309"/>
                <a:gd name="T75" fmla="*/ 193 h 206"/>
                <a:gd name="T76" fmla="*/ 133 w 309"/>
                <a:gd name="T77" fmla="*/ 155 h 206"/>
                <a:gd name="T78" fmla="*/ 112 w 309"/>
                <a:gd name="T79" fmla="*/ 119 h 206"/>
                <a:gd name="T80" fmla="*/ 68 w 309"/>
                <a:gd name="T81" fmla="*/ 98 h 206"/>
                <a:gd name="T82" fmla="*/ 48 w 309"/>
                <a:gd name="T83" fmla="*/ 89 h 206"/>
                <a:gd name="T84" fmla="*/ 121 w 309"/>
                <a:gd name="T85" fmla="*/ 50 h 206"/>
                <a:gd name="T86" fmla="*/ 133 w 309"/>
                <a:gd name="T87" fmla="*/ 53 h 206"/>
                <a:gd name="T88" fmla="*/ 152 w 309"/>
                <a:gd name="T89" fmla="*/ 85 h 206"/>
                <a:gd name="T90" fmla="*/ 153 w 309"/>
                <a:gd name="T91" fmla="*/ 85 h 206"/>
                <a:gd name="T92" fmla="*/ 154 w 309"/>
                <a:gd name="T93" fmla="*/ 84 h 206"/>
                <a:gd name="T94" fmla="*/ 233 w 309"/>
                <a:gd name="T95" fmla="*/ 140 h 206"/>
                <a:gd name="T96" fmla="*/ 206 w 309"/>
                <a:gd name="T97" fmla="*/ 135 h 206"/>
                <a:gd name="T98" fmla="*/ 191 w 309"/>
                <a:gd name="T99" fmla="*/ 120 h 206"/>
                <a:gd name="T100" fmla="*/ 215 w 309"/>
                <a:gd name="T101" fmla="*/ 158 h 206"/>
                <a:gd name="T102" fmla="*/ 176 w 309"/>
                <a:gd name="T103" fmla="*/ 140 h 206"/>
                <a:gd name="T104" fmla="*/ 169 w 309"/>
                <a:gd name="T105" fmla="*/ 147 h 206"/>
                <a:gd name="T106" fmla="*/ 195 w 309"/>
                <a:gd name="T107" fmla="*/ 17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9" h="206">
                  <a:moveTo>
                    <a:pt x="221" y="175"/>
                  </a:moveTo>
                  <a:cubicBezTo>
                    <a:pt x="225" y="171"/>
                    <a:pt x="227" y="166"/>
                    <a:pt x="227" y="162"/>
                  </a:cubicBezTo>
                  <a:cubicBezTo>
                    <a:pt x="231" y="162"/>
                    <a:pt x="236" y="160"/>
                    <a:pt x="239" y="157"/>
                  </a:cubicBezTo>
                  <a:cubicBezTo>
                    <a:pt x="245" y="150"/>
                    <a:pt x="246" y="141"/>
                    <a:pt x="241" y="134"/>
                  </a:cubicBezTo>
                  <a:cubicBezTo>
                    <a:pt x="241" y="134"/>
                    <a:pt x="241" y="133"/>
                    <a:pt x="240" y="133"/>
                  </a:cubicBezTo>
                  <a:cubicBezTo>
                    <a:pt x="236" y="129"/>
                    <a:pt x="236" y="129"/>
                    <a:pt x="236" y="129"/>
                  </a:cubicBezTo>
                  <a:cubicBezTo>
                    <a:pt x="266" y="97"/>
                    <a:pt x="266" y="97"/>
                    <a:pt x="266" y="97"/>
                  </a:cubicBezTo>
                  <a:cubicBezTo>
                    <a:pt x="274" y="105"/>
                    <a:pt x="274" y="105"/>
                    <a:pt x="274" y="105"/>
                  </a:cubicBezTo>
                  <a:cubicBezTo>
                    <a:pt x="276" y="106"/>
                    <a:pt x="279" y="106"/>
                    <a:pt x="281" y="105"/>
                  </a:cubicBezTo>
                  <a:cubicBezTo>
                    <a:pt x="307" y="79"/>
                    <a:pt x="307" y="79"/>
                    <a:pt x="307" y="79"/>
                  </a:cubicBezTo>
                  <a:cubicBezTo>
                    <a:pt x="309" y="77"/>
                    <a:pt x="309" y="73"/>
                    <a:pt x="307" y="71"/>
                  </a:cubicBezTo>
                  <a:cubicBezTo>
                    <a:pt x="240" y="5"/>
                    <a:pt x="240" y="5"/>
                    <a:pt x="240" y="5"/>
                  </a:cubicBezTo>
                  <a:cubicBezTo>
                    <a:pt x="238" y="3"/>
                    <a:pt x="235" y="3"/>
                    <a:pt x="233" y="5"/>
                  </a:cubicBezTo>
                  <a:cubicBezTo>
                    <a:pt x="207" y="31"/>
                    <a:pt x="207" y="31"/>
                    <a:pt x="207" y="31"/>
                  </a:cubicBezTo>
                  <a:cubicBezTo>
                    <a:pt x="205" y="33"/>
                    <a:pt x="205" y="36"/>
                    <a:pt x="207" y="38"/>
                  </a:cubicBezTo>
                  <a:cubicBezTo>
                    <a:pt x="216" y="46"/>
                    <a:pt x="216" y="46"/>
                    <a:pt x="216" y="46"/>
                  </a:cubicBezTo>
                  <a:cubicBezTo>
                    <a:pt x="213" y="48"/>
                    <a:pt x="210" y="49"/>
                    <a:pt x="206" y="49"/>
                  </a:cubicBezTo>
                  <a:cubicBezTo>
                    <a:pt x="202" y="49"/>
                    <a:pt x="198" y="46"/>
                    <a:pt x="195" y="44"/>
                  </a:cubicBezTo>
                  <a:cubicBezTo>
                    <a:pt x="189" y="40"/>
                    <a:pt x="183" y="36"/>
                    <a:pt x="176" y="36"/>
                  </a:cubicBezTo>
                  <a:cubicBezTo>
                    <a:pt x="169" y="36"/>
                    <a:pt x="160" y="37"/>
                    <a:pt x="151" y="41"/>
                  </a:cubicBezTo>
                  <a:cubicBezTo>
                    <a:pt x="148" y="39"/>
                    <a:pt x="140" y="33"/>
                    <a:pt x="130" y="35"/>
                  </a:cubicBezTo>
                  <a:cubicBezTo>
                    <a:pt x="124" y="36"/>
                    <a:pt x="120" y="39"/>
                    <a:pt x="116" y="41"/>
                  </a:cubicBezTo>
                  <a:cubicBezTo>
                    <a:pt x="111" y="44"/>
                    <a:pt x="108" y="46"/>
                    <a:pt x="104" y="46"/>
                  </a:cubicBezTo>
                  <a:cubicBezTo>
                    <a:pt x="100" y="45"/>
                    <a:pt x="97" y="44"/>
                    <a:pt x="94" y="43"/>
                  </a:cubicBezTo>
                  <a:cubicBezTo>
                    <a:pt x="102" y="35"/>
                    <a:pt x="102" y="35"/>
                    <a:pt x="102" y="35"/>
                  </a:cubicBezTo>
                  <a:cubicBezTo>
                    <a:pt x="104" y="33"/>
                    <a:pt x="104" y="30"/>
                    <a:pt x="102" y="28"/>
                  </a:cubicBezTo>
                  <a:cubicBezTo>
                    <a:pt x="76" y="2"/>
                    <a:pt x="76" y="2"/>
                    <a:pt x="76" y="2"/>
                  </a:cubicBezTo>
                  <a:cubicBezTo>
                    <a:pt x="74" y="0"/>
                    <a:pt x="71" y="0"/>
                    <a:pt x="69" y="2"/>
                  </a:cubicBezTo>
                  <a:cubicBezTo>
                    <a:pt x="2" y="68"/>
                    <a:pt x="2" y="68"/>
                    <a:pt x="2" y="68"/>
                  </a:cubicBezTo>
                  <a:cubicBezTo>
                    <a:pt x="0" y="70"/>
                    <a:pt x="0" y="74"/>
                    <a:pt x="2" y="76"/>
                  </a:cubicBezTo>
                  <a:cubicBezTo>
                    <a:pt x="28" y="101"/>
                    <a:pt x="28" y="101"/>
                    <a:pt x="28" y="101"/>
                  </a:cubicBezTo>
                  <a:cubicBezTo>
                    <a:pt x="30" y="103"/>
                    <a:pt x="33" y="103"/>
                    <a:pt x="35" y="101"/>
                  </a:cubicBezTo>
                  <a:cubicBezTo>
                    <a:pt x="41" y="96"/>
                    <a:pt x="41" y="96"/>
                    <a:pt x="41" y="96"/>
                  </a:cubicBezTo>
                  <a:cubicBezTo>
                    <a:pt x="57" y="109"/>
                    <a:pt x="57" y="109"/>
                    <a:pt x="57" y="109"/>
                  </a:cubicBezTo>
                  <a:cubicBezTo>
                    <a:pt x="50" y="116"/>
                    <a:pt x="50" y="116"/>
                    <a:pt x="50" y="116"/>
                  </a:cubicBezTo>
                  <a:cubicBezTo>
                    <a:pt x="43" y="123"/>
                    <a:pt x="43" y="135"/>
                    <a:pt x="50" y="142"/>
                  </a:cubicBezTo>
                  <a:cubicBezTo>
                    <a:pt x="53" y="145"/>
                    <a:pt x="57" y="147"/>
                    <a:pt x="61" y="148"/>
                  </a:cubicBezTo>
                  <a:cubicBezTo>
                    <a:pt x="60" y="154"/>
                    <a:pt x="61" y="160"/>
                    <a:pt x="66" y="165"/>
                  </a:cubicBezTo>
                  <a:cubicBezTo>
                    <a:pt x="71" y="170"/>
                    <a:pt x="77" y="171"/>
                    <a:pt x="83" y="170"/>
                  </a:cubicBezTo>
                  <a:cubicBezTo>
                    <a:pt x="84" y="174"/>
                    <a:pt x="85" y="178"/>
                    <a:pt x="89" y="181"/>
                  </a:cubicBezTo>
                  <a:cubicBezTo>
                    <a:pt x="94" y="186"/>
                    <a:pt x="101" y="188"/>
                    <a:pt x="107" y="186"/>
                  </a:cubicBezTo>
                  <a:cubicBezTo>
                    <a:pt x="108" y="189"/>
                    <a:pt x="110" y="193"/>
                    <a:pt x="113" y="195"/>
                  </a:cubicBezTo>
                  <a:cubicBezTo>
                    <a:pt x="120" y="202"/>
                    <a:pt x="130" y="202"/>
                    <a:pt x="137" y="194"/>
                  </a:cubicBezTo>
                  <a:cubicBezTo>
                    <a:pt x="137" y="194"/>
                    <a:pt x="137" y="194"/>
                    <a:pt x="137" y="194"/>
                  </a:cubicBezTo>
                  <a:cubicBezTo>
                    <a:pt x="142" y="189"/>
                    <a:pt x="142" y="189"/>
                    <a:pt x="142" y="189"/>
                  </a:cubicBezTo>
                  <a:cubicBezTo>
                    <a:pt x="152" y="199"/>
                    <a:pt x="152" y="199"/>
                    <a:pt x="152" y="199"/>
                  </a:cubicBezTo>
                  <a:cubicBezTo>
                    <a:pt x="153" y="200"/>
                    <a:pt x="153" y="200"/>
                    <a:pt x="153" y="200"/>
                  </a:cubicBezTo>
                  <a:cubicBezTo>
                    <a:pt x="153" y="200"/>
                    <a:pt x="153" y="200"/>
                    <a:pt x="153" y="200"/>
                  </a:cubicBezTo>
                  <a:cubicBezTo>
                    <a:pt x="160" y="206"/>
                    <a:pt x="168" y="205"/>
                    <a:pt x="175" y="199"/>
                  </a:cubicBezTo>
                  <a:cubicBezTo>
                    <a:pt x="177" y="197"/>
                    <a:pt x="178" y="195"/>
                    <a:pt x="179" y="192"/>
                  </a:cubicBezTo>
                  <a:cubicBezTo>
                    <a:pt x="186" y="197"/>
                    <a:pt x="195" y="196"/>
                    <a:pt x="201" y="190"/>
                  </a:cubicBezTo>
                  <a:cubicBezTo>
                    <a:pt x="204" y="187"/>
                    <a:pt x="205" y="183"/>
                    <a:pt x="206" y="180"/>
                  </a:cubicBezTo>
                  <a:cubicBezTo>
                    <a:pt x="211" y="180"/>
                    <a:pt x="217" y="179"/>
                    <a:pt x="221" y="175"/>
                  </a:cubicBezTo>
                  <a:close/>
                  <a:moveTo>
                    <a:pt x="237" y="16"/>
                  </a:moveTo>
                  <a:cubicBezTo>
                    <a:pt x="296" y="75"/>
                    <a:pt x="296" y="75"/>
                    <a:pt x="296" y="75"/>
                  </a:cubicBezTo>
                  <a:cubicBezTo>
                    <a:pt x="277" y="94"/>
                    <a:pt x="277" y="94"/>
                    <a:pt x="277" y="94"/>
                  </a:cubicBezTo>
                  <a:cubicBezTo>
                    <a:pt x="218" y="34"/>
                    <a:pt x="218" y="34"/>
                    <a:pt x="218" y="34"/>
                  </a:cubicBezTo>
                  <a:lnTo>
                    <a:pt x="237" y="16"/>
                  </a:lnTo>
                  <a:close/>
                  <a:moveTo>
                    <a:pt x="176" y="46"/>
                  </a:moveTo>
                  <a:cubicBezTo>
                    <a:pt x="180" y="46"/>
                    <a:pt x="184" y="49"/>
                    <a:pt x="189" y="52"/>
                  </a:cubicBezTo>
                  <a:cubicBezTo>
                    <a:pt x="194" y="55"/>
                    <a:pt x="199" y="59"/>
                    <a:pt x="205" y="59"/>
                  </a:cubicBezTo>
                  <a:cubicBezTo>
                    <a:pt x="213" y="60"/>
                    <a:pt x="220" y="56"/>
                    <a:pt x="223" y="53"/>
                  </a:cubicBezTo>
                  <a:cubicBezTo>
                    <a:pt x="259" y="90"/>
                    <a:pt x="259" y="90"/>
                    <a:pt x="259" y="90"/>
                  </a:cubicBezTo>
                  <a:cubicBezTo>
                    <a:pt x="229" y="122"/>
                    <a:pt x="229" y="122"/>
                    <a:pt x="229" y="122"/>
                  </a:cubicBezTo>
                  <a:cubicBezTo>
                    <a:pt x="224" y="117"/>
                    <a:pt x="224" y="117"/>
                    <a:pt x="224" y="117"/>
                  </a:cubicBezTo>
                  <a:cubicBezTo>
                    <a:pt x="177" y="70"/>
                    <a:pt x="177" y="70"/>
                    <a:pt x="177" y="70"/>
                  </a:cubicBezTo>
                  <a:cubicBezTo>
                    <a:pt x="176" y="69"/>
                    <a:pt x="175" y="68"/>
                    <a:pt x="174" y="68"/>
                  </a:cubicBezTo>
                  <a:cubicBezTo>
                    <a:pt x="173" y="68"/>
                    <a:pt x="160" y="68"/>
                    <a:pt x="149" y="76"/>
                  </a:cubicBezTo>
                  <a:cubicBezTo>
                    <a:pt x="144" y="77"/>
                    <a:pt x="140" y="74"/>
                    <a:pt x="138" y="71"/>
                  </a:cubicBezTo>
                  <a:cubicBezTo>
                    <a:pt x="136" y="69"/>
                    <a:pt x="135" y="65"/>
                    <a:pt x="140" y="60"/>
                  </a:cubicBezTo>
                  <a:cubicBezTo>
                    <a:pt x="151" y="48"/>
                    <a:pt x="166" y="46"/>
                    <a:pt x="176" y="46"/>
                  </a:cubicBezTo>
                  <a:close/>
                  <a:moveTo>
                    <a:pt x="32" y="91"/>
                  </a:moveTo>
                  <a:cubicBezTo>
                    <a:pt x="13" y="72"/>
                    <a:pt x="13" y="72"/>
                    <a:pt x="13" y="72"/>
                  </a:cubicBezTo>
                  <a:cubicBezTo>
                    <a:pt x="72" y="13"/>
                    <a:pt x="72" y="13"/>
                    <a:pt x="72" y="13"/>
                  </a:cubicBezTo>
                  <a:cubicBezTo>
                    <a:pt x="91" y="31"/>
                    <a:pt x="91" y="31"/>
                    <a:pt x="91" y="31"/>
                  </a:cubicBezTo>
                  <a:lnTo>
                    <a:pt x="32" y="91"/>
                  </a:lnTo>
                  <a:close/>
                  <a:moveTo>
                    <a:pt x="57" y="135"/>
                  </a:moveTo>
                  <a:cubicBezTo>
                    <a:pt x="54" y="132"/>
                    <a:pt x="54" y="127"/>
                    <a:pt x="57" y="124"/>
                  </a:cubicBezTo>
                  <a:cubicBezTo>
                    <a:pt x="74" y="106"/>
                    <a:pt x="74" y="106"/>
                    <a:pt x="74" y="106"/>
                  </a:cubicBezTo>
                  <a:cubicBezTo>
                    <a:pt x="78" y="104"/>
                    <a:pt x="82" y="104"/>
                    <a:pt x="85" y="107"/>
                  </a:cubicBezTo>
                  <a:cubicBezTo>
                    <a:pt x="88" y="110"/>
                    <a:pt x="89" y="115"/>
                    <a:pt x="86" y="118"/>
                  </a:cubicBezTo>
                  <a:cubicBezTo>
                    <a:pt x="69" y="136"/>
                    <a:pt x="69" y="136"/>
                    <a:pt x="69" y="136"/>
                  </a:cubicBezTo>
                  <a:cubicBezTo>
                    <a:pt x="66" y="139"/>
                    <a:pt x="60" y="139"/>
                    <a:pt x="57" y="135"/>
                  </a:cubicBezTo>
                  <a:close/>
                  <a:moveTo>
                    <a:pt x="73" y="158"/>
                  </a:moveTo>
                  <a:cubicBezTo>
                    <a:pt x="70" y="155"/>
                    <a:pt x="70" y="149"/>
                    <a:pt x="73" y="146"/>
                  </a:cubicBezTo>
                  <a:cubicBezTo>
                    <a:pt x="94" y="125"/>
                    <a:pt x="94" y="125"/>
                    <a:pt x="94" y="125"/>
                  </a:cubicBezTo>
                  <a:cubicBezTo>
                    <a:pt x="97" y="123"/>
                    <a:pt x="101" y="123"/>
                    <a:pt x="104" y="126"/>
                  </a:cubicBezTo>
                  <a:cubicBezTo>
                    <a:pt x="107" y="129"/>
                    <a:pt x="108" y="134"/>
                    <a:pt x="106" y="137"/>
                  </a:cubicBezTo>
                  <a:cubicBezTo>
                    <a:pt x="85" y="158"/>
                    <a:pt x="85" y="158"/>
                    <a:pt x="85" y="158"/>
                  </a:cubicBezTo>
                  <a:cubicBezTo>
                    <a:pt x="82" y="161"/>
                    <a:pt x="76" y="161"/>
                    <a:pt x="73" y="158"/>
                  </a:cubicBezTo>
                  <a:close/>
                  <a:moveTo>
                    <a:pt x="96" y="174"/>
                  </a:moveTo>
                  <a:cubicBezTo>
                    <a:pt x="92" y="170"/>
                    <a:pt x="92" y="165"/>
                    <a:pt x="95" y="162"/>
                  </a:cubicBezTo>
                  <a:cubicBezTo>
                    <a:pt x="110" y="148"/>
                    <a:pt x="110" y="148"/>
                    <a:pt x="110" y="148"/>
                  </a:cubicBezTo>
                  <a:cubicBezTo>
                    <a:pt x="113" y="145"/>
                    <a:pt x="118" y="146"/>
                    <a:pt x="121" y="149"/>
                  </a:cubicBezTo>
                  <a:cubicBezTo>
                    <a:pt x="124" y="152"/>
                    <a:pt x="124" y="156"/>
                    <a:pt x="122" y="159"/>
                  </a:cubicBezTo>
                  <a:cubicBezTo>
                    <a:pt x="107" y="174"/>
                    <a:pt x="107" y="174"/>
                    <a:pt x="107" y="174"/>
                  </a:cubicBezTo>
                  <a:cubicBezTo>
                    <a:pt x="104" y="177"/>
                    <a:pt x="99" y="177"/>
                    <a:pt x="96" y="174"/>
                  </a:cubicBezTo>
                  <a:close/>
                  <a:moveTo>
                    <a:pt x="120" y="188"/>
                  </a:moveTo>
                  <a:cubicBezTo>
                    <a:pt x="116" y="185"/>
                    <a:pt x="116" y="180"/>
                    <a:pt x="119" y="176"/>
                  </a:cubicBezTo>
                  <a:cubicBezTo>
                    <a:pt x="129" y="167"/>
                    <a:pt x="129" y="167"/>
                    <a:pt x="129" y="167"/>
                  </a:cubicBezTo>
                  <a:cubicBezTo>
                    <a:pt x="133" y="164"/>
                    <a:pt x="137" y="165"/>
                    <a:pt x="140" y="168"/>
                  </a:cubicBezTo>
                  <a:cubicBezTo>
                    <a:pt x="143" y="171"/>
                    <a:pt x="142" y="175"/>
                    <a:pt x="140" y="177"/>
                  </a:cubicBezTo>
                  <a:cubicBezTo>
                    <a:pt x="130" y="187"/>
                    <a:pt x="130" y="187"/>
                    <a:pt x="130" y="187"/>
                  </a:cubicBezTo>
                  <a:cubicBezTo>
                    <a:pt x="128" y="190"/>
                    <a:pt x="123" y="192"/>
                    <a:pt x="120" y="188"/>
                  </a:cubicBezTo>
                  <a:close/>
                  <a:moveTo>
                    <a:pt x="184" y="184"/>
                  </a:moveTo>
                  <a:cubicBezTo>
                    <a:pt x="171" y="170"/>
                    <a:pt x="171" y="170"/>
                    <a:pt x="171" y="170"/>
                  </a:cubicBezTo>
                  <a:cubicBezTo>
                    <a:pt x="170" y="170"/>
                    <a:pt x="170" y="170"/>
                    <a:pt x="170" y="170"/>
                  </a:cubicBezTo>
                  <a:cubicBezTo>
                    <a:pt x="163" y="162"/>
                    <a:pt x="163" y="162"/>
                    <a:pt x="163" y="162"/>
                  </a:cubicBezTo>
                  <a:cubicBezTo>
                    <a:pt x="163" y="162"/>
                    <a:pt x="163" y="162"/>
                    <a:pt x="163" y="162"/>
                  </a:cubicBezTo>
                  <a:cubicBezTo>
                    <a:pt x="161" y="160"/>
                    <a:pt x="158" y="160"/>
                    <a:pt x="156" y="162"/>
                  </a:cubicBezTo>
                  <a:cubicBezTo>
                    <a:pt x="154" y="164"/>
                    <a:pt x="154" y="167"/>
                    <a:pt x="156" y="169"/>
                  </a:cubicBezTo>
                  <a:cubicBezTo>
                    <a:pt x="168" y="182"/>
                    <a:pt x="168" y="182"/>
                    <a:pt x="168" y="182"/>
                  </a:cubicBezTo>
                  <a:cubicBezTo>
                    <a:pt x="170" y="185"/>
                    <a:pt x="170" y="189"/>
                    <a:pt x="167" y="192"/>
                  </a:cubicBezTo>
                  <a:cubicBezTo>
                    <a:pt x="165" y="194"/>
                    <a:pt x="163" y="195"/>
                    <a:pt x="160" y="193"/>
                  </a:cubicBezTo>
                  <a:cubicBezTo>
                    <a:pt x="149" y="182"/>
                    <a:pt x="149" y="182"/>
                    <a:pt x="149" y="182"/>
                  </a:cubicBezTo>
                  <a:cubicBezTo>
                    <a:pt x="154" y="175"/>
                    <a:pt x="153" y="167"/>
                    <a:pt x="147" y="161"/>
                  </a:cubicBezTo>
                  <a:cubicBezTo>
                    <a:pt x="143" y="157"/>
                    <a:pt x="138" y="155"/>
                    <a:pt x="133" y="155"/>
                  </a:cubicBezTo>
                  <a:cubicBezTo>
                    <a:pt x="134" y="150"/>
                    <a:pt x="132" y="145"/>
                    <a:pt x="128" y="141"/>
                  </a:cubicBezTo>
                  <a:cubicBezTo>
                    <a:pt x="125" y="138"/>
                    <a:pt x="121" y="137"/>
                    <a:pt x="117" y="136"/>
                  </a:cubicBezTo>
                  <a:cubicBezTo>
                    <a:pt x="118" y="130"/>
                    <a:pt x="116" y="124"/>
                    <a:pt x="112" y="119"/>
                  </a:cubicBezTo>
                  <a:cubicBezTo>
                    <a:pt x="108" y="116"/>
                    <a:pt x="103" y="114"/>
                    <a:pt x="98" y="114"/>
                  </a:cubicBezTo>
                  <a:cubicBezTo>
                    <a:pt x="98" y="109"/>
                    <a:pt x="96" y="104"/>
                    <a:pt x="92" y="100"/>
                  </a:cubicBezTo>
                  <a:cubicBezTo>
                    <a:pt x="86" y="93"/>
                    <a:pt x="75" y="93"/>
                    <a:pt x="68" y="98"/>
                  </a:cubicBezTo>
                  <a:cubicBezTo>
                    <a:pt x="68" y="98"/>
                    <a:pt x="68" y="99"/>
                    <a:pt x="68" y="99"/>
                  </a:cubicBezTo>
                  <a:cubicBezTo>
                    <a:pt x="65" y="102"/>
                    <a:pt x="65" y="102"/>
                    <a:pt x="65" y="102"/>
                  </a:cubicBezTo>
                  <a:cubicBezTo>
                    <a:pt x="48" y="89"/>
                    <a:pt x="48" y="89"/>
                    <a:pt x="48" y="89"/>
                  </a:cubicBezTo>
                  <a:cubicBezTo>
                    <a:pt x="87" y="50"/>
                    <a:pt x="87" y="50"/>
                    <a:pt x="87" y="50"/>
                  </a:cubicBezTo>
                  <a:cubicBezTo>
                    <a:pt x="90" y="52"/>
                    <a:pt x="96" y="55"/>
                    <a:pt x="103" y="56"/>
                  </a:cubicBezTo>
                  <a:cubicBezTo>
                    <a:pt x="110" y="57"/>
                    <a:pt x="116" y="53"/>
                    <a:pt x="121" y="50"/>
                  </a:cubicBezTo>
                  <a:cubicBezTo>
                    <a:pt x="125" y="48"/>
                    <a:pt x="128" y="46"/>
                    <a:pt x="131" y="45"/>
                  </a:cubicBezTo>
                  <a:cubicBezTo>
                    <a:pt x="135" y="44"/>
                    <a:pt x="138" y="45"/>
                    <a:pt x="140" y="46"/>
                  </a:cubicBezTo>
                  <a:cubicBezTo>
                    <a:pt x="138" y="48"/>
                    <a:pt x="135" y="50"/>
                    <a:pt x="133" y="53"/>
                  </a:cubicBezTo>
                  <a:cubicBezTo>
                    <a:pt x="124" y="61"/>
                    <a:pt x="125" y="71"/>
                    <a:pt x="129" y="77"/>
                  </a:cubicBezTo>
                  <a:cubicBezTo>
                    <a:pt x="130" y="78"/>
                    <a:pt x="131" y="79"/>
                    <a:pt x="132" y="80"/>
                  </a:cubicBezTo>
                  <a:cubicBezTo>
                    <a:pt x="137" y="85"/>
                    <a:pt x="145" y="87"/>
                    <a:pt x="152" y="85"/>
                  </a:cubicBezTo>
                  <a:cubicBezTo>
                    <a:pt x="152" y="85"/>
                    <a:pt x="152" y="85"/>
                    <a:pt x="152" y="85"/>
                  </a:cubicBezTo>
                  <a:cubicBezTo>
                    <a:pt x="152" y="85"/>
                    <a:pt x="152" y="85"/>
                    <a:pt x="153" y="85"/>
                  </a:cubicBezTo>
                  <a:cubicBezTo>
                    <a:pt x="153" y="85"/>
                    <a:pt x="153" y="85"/>
                    <a:pt x="153" y="85"/>
                  </a:cubicBezTo>
                  <a:cubicBezTo>
                    <a:pt x="153" y="85"/>
                    <a:pt x="153" y="85"/>
                    <a:pt x="153" y="85"/>
                  </a:cubicBezTo>
                  <a:cubicBezTo>
                    <a:pt x="153" y="84"/>
                    <a:pt x="153" y="84"/>
                    <a:pt x="154" y="84"/>
                  </a:cubicBezTo>
                  <a:cubicBezTo>
                    <a:pt x="154" y="84"/>
                    <a:pt x="154" y="84"/>
                    <a:pt x="154" y="84"/>
                  </a:cubicBezTo>
                  <a:cubicBezTo>
                    <a:pt x="160" y="79"/>
                    <a:pt x="168" y="78"/>
                    <a:pt x="171" y="78"/>
                  </a:cubicBezTo>
                  <a:cubicBezTo>
                    <a:pt x="217" y="124"/>
                    <a:pt x="217" y="124"/>
                    <a:pt x="217" y="124"/>
                  </a:cubicBezTo>
                  <a:cubicBezTo>
                    <a:pt x="233" y="140"/>
                    <a:pt x="233" y="140"/>
                    <a:pt x="233" y="140"/>
                  </a:cubicBezTo>
                  <a:cubicBezTo>
                    <a:pt x="235" y="143"/>
                    <a:pt x="235" y="147"/>
                    <a:pt x="232" y="150"/>
                  </a:cubicBezTo>
                  <a:cubicBezTo>
                    <a:pt x="229" y="152"/>
                    <a:pt x="225" y="153"/>
                    <a:pt x="223" y="151"/>
                  </a:cubicBezTo>
                  <a:cubicBezTo>
                    <a:pt x="206" y="135"/>
                    <a:pt x="206" y="135"/>
                    <a:pt x="206" y="135"/>
                  </a:cubicBezTo>
                  <a:cubicBezTo>
                    <a:pt x="206" y="134"/>
                    <a:pt x="206" y="134"/>
                    <a:pt x="206" y="134"/>
                  </a:cubicBezTo>
                  <a:cubicBezTo>
                    <a:pt x="191" y="120"/>
                    <a:pt x="191" y="120"/>
                    <a:pt x="191" y="120"/>
                  </a:cubicBezTo>
                  <a:cubicBezTo>
                    <a:pt x="191" y="120"/>
                    <a:pt x="191" y="120"/>
                    <a:pt x="191" y="120"/>
                  </a:cubicBezTo>
                  <a:cubicBezTo>
                    <a:pt x="189" y="118"/>
                    <a:pt x="186" y="118"/>
                    <a:pt x="184" y="120"/>
                  </a:cubicBezTo>
                  <a:cubicBezTo>
                    <a:pt x="182" y="122"/>
                    <a:pt x="182" y="125"/>
                    <a:pt x="184" y="127"/>
                  </a:cubicBezTo>
                  <a:cubicBezTo>
                    <a:pt x="215" y="158"/>
                    <a:pt x="215" y="158"/>
                    <a:pt x="215" y="158"/>
                  </a:cubicBezTo>
                  <a:cubicBezTo>
                    <a:pt x="217" y="161"/>
                    <a:pt x="217" y="165"/>
                    <a:pt x="214" y="167"/>
                  </a:cubicBezTo>
                  <a:cubicBezTo>
                    <a:pt x="212" y="170"/>
                    <a:pt x="208" y="170"/>
                    <a:pt x="205" y="168"/>
                  </a:cubicBezTo>
                  <a:cubicBezTo>
                    <a:pt x="176" y="140"/>
                    <a:pt x="176" y="140"/>
                    <a:pt x="176" y="140"/>
                  </a:cubicBezTo>
                  <a:cubicBezTo>
                    <a:pt x="174" y="138"/>
                    <a:pt x="171" y="138"/>
                    <a:pt x="169" y="140"/>
                  </a:cubicBezTo>
                  <a:cubicBezTo>
                    <a:pt x="167" y="142"/>
                    <a:pt x="167" y="146"/>
                    <a:pt x="169" y="147"/>
                  </a:cubicBezTo>
                  <a:cubicBezTo>
                    <a:pt x="169" y="147"/>
                    <a:pt x="169" y="147"/>
                    <a:pt x="169" y="147"/>
                  </a:cubicBezTo>
                  <a:cubicBezTo>
                    <a:pt x="181" y="159"/>
                    <a:pt x="181" y="159"/>
                    <a:pt x="181" y="159"/>
                  </a:cubicBezTo>
                  <a:cubicBezTo>
                    <a:pt x="181" y="159"/>
                    <a:pt x="181" y="159"/>
                    <a:pt x="181" y="159"/>
                  </a:cubicBezTo>
                  <a:cubicBezTo>
                    <a:pt x="195" y="173"/>
                    <a:pt x="195" y="173"/>
                    <a:pt x="195" y="173"/>
                  </a:cubicBezTo>
                  <a:cubicBezTo>
                    <a:pt x="197" y="176"/>
                    <a:pt x="196" y="180"/>
                    <a:pt x="194" y="183"/>
                  </a:cubicBezTo>
                  <a:cubicBezTo>
                    <a:pt x="191" y="185"/>
                    <a:pt x="187" y="186"/>
                    <a:pt x="184" y="1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3" name="Freeform 140">
              <a:extLst>
                <a:ext uri="{FF2B5EF4-FFF2-40B4-BE49-F238E27FC236}">
                  <a16:creationId xmlns:a16="http://schemas.microsoft.com/office/drawing/2014/main" id="{E1BECADA-014E-400A-99F3-9FEFBBB70B91}"/>
                </a:ext>
              </a:extLst>
            </p:cNvPr>
            <p:cNvSpPr>
              <a:spLocks/>
            </p:cNvSpPr>
            <p:nvPr/>
          </p:nvSpPr>
          <p:spPr bwMode="auto">
            <a:xfrm>
              <a:off x="3699" y="3268"/>
              <a:ext cx="20" cy="17"/>
            </a:xfrm>
            <a:custGeom>
              <a:avLst/>
              <a:gdLst>
                <a:gd name="T0" fmla="*/ 3 w 13"/>
                <a:gd name="T1" fmla="*/ 10 h 12"/>
                <a:gd name="T2" fmla="*/ 11 w 13"/>
                <a:gd name="T3" fmla="*/ 10 h 12"/>
                <a:gd name="T4" fmla="*/ 11 w 13"/>
                <a:gd name="T5" fmla="*/ 2 h 12"/>
                <a:gd name="T6" fmla="*/ 3 w 13"/>
                <a:gd name="T7" fmla="*/ 2 h 12"/>
                <a:gd name="T8" fmla="*/ 3 w 13"/>
                <a:gd name="T9" fmla="*/ 10 h 12"/>
              </a:gdLst>
              <a:ahLst/>
              <a:cxnLst>
                <a:cxn ang="0">
                  <a:pos x="T0" y="T1"/>
                </a:cxn>
                <a:cxn ang="0">
                  <a:pos x="T2" y="T3"/>
                </a:cxn>
                <a:cxn ang="0">
                  <a:pos x="T4" y="T5"/>
                </a:cxn>
                <a:cxn ang="0">
                  <a:pos x="T6" y="T7"/>
                </a:cxn>
                <a:cxn ang="0">
                  <a:pos x="T8" y="T9"/>
                </a:cxn>
              </a:cxnLst>
              <a:rect l="0" t="0" r="r" b="b"/>
              <a:pathLst>
                <a:path w="13" h="12">
                  <a:moveTo>
                    <a:pt x="3" y="10"/>
                  </a:moveTo>
                  <a:cubicBezTo>
                    <a:pt x="5" y="12"/>
                    <a:pt x="8" y="12"/>
                    <a:pt x="11" y="10"/>
                  </a:cubicBezTo>
                  <a:cubicBezTo>
                    <a:pt x="13" y="8"/>
                    <a:pt x="13" y="4"/>
                    <a:pt x="11" y="2"/>
                  </a:cubicBezTo>
                  <a:cubicBezTo>
                    <a:pt x="8" y="0"/>
                    <a:pt x="5" y="0"/>
                    <a:pt x="3" y="2"/>
                  </a:cubicBezTo>
                  <a:cubicBezTo>
                    <a:pt x="0" y="4"/>
                    <a:pt x="0" y="8"/>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4" name="Freeform 141">
              <a:extLst>
                <a:ext uri="{FF2B5EF4-FFF2-40B4-BE49-F238E27FC236}">
                  <a16:creationId xmlns:a16="http://schemas.microsoft.com/office/drawing/2014/main" id="{52621241-FDC5-471A-B6B8-9B8531AB8478}"/>
                </a:ext>
              </a:extLst>
            </p:cNvPr>
            <p:cNvSpPr>
              <a:spLocks/>
            </p:cNvSpPr>
            <p:nvPr/>
          </p:nvSpPr>
          <p:spPr bwMode="auto">
            <a:xfrm>
              <a:off x="3952" y="3269"/>
              <a:ext cx="18" cy="19"/>
            </a:xfrm>
            <a:custGeom>
              <a:avLst/>
              <a:gdLst>
                <a:gd name="T0" fmla="*/ 10 w 12"/>
                <a:gd name="T1" fmla="*/ 3 h 13"/>
                <a:gd name="T2" fmla="*/ 2 w 12"/>
                <a:gd name="T3" fmla="*/ 3 h 13"/>
                <a:gd name="T4" fmla="*/ 2 w 12"/>
                <a:gd name="T5" fmla="*/ 10 h 13"/>
                <a:gd name="T6" fmla="*/ 10 w 12"/>
                <a:gd name="T7" fmla="*/ 10 h 13"/>
                <a:gd name="T8" fmla="*/ 10 w 12"/>
                <a:gd name="T9" fmla="*/ 3 h 13"/>
              </a:gdLst>
              <a:ahLst/>
              <a:cxnLst>
                <a:cxn ang="0">
                  <a:pos x="T0" y="T1"/>
                </a:cxn>
                <a:cxn ang="0">
                  <a:pos x="T2" y="T3"/>
                </a:cxn>
                <a:cxn ang="0">
                  <a:pos x="T4" y="T5"/>
                </a:cxn>
                <a:cxn ang="0">
                  <a:pos x="T6" y="T7"/>
                </a:cxn>
                <a:cxn ang="0">
                  <a:pos x="T8" y="T9"/>
                </a:cxn>
              </a:cxnLst>
              <a:rect l="0" t="0" r="r" b="b"/>
              <a:pathLst>
                <a:path w="12" h="13">
                  <a:moveTo>
                    <a:pt x="10" y="3"/>
                  </a:moveTo>
                  <a:cubicBezTo>
                    <a:pt x="8" y="0"/>
                    <a:pt x="4" y="0"/>
                    <a:pt x="2" y="3"/>
                  </a:cubicBezTo>
                  <a:cubicBezTo>
                    <a:pt x="0" y="5"/>
                    <a:pt x="0" y="8"/>
                    <a:pt x="2" y="10"/>
                  </a:cubicBezTo>
                  <a:cubicBezTo>
                    <a:pt x="4" y="13"/>
                    <a:pt x="8" y="13"/>
                    <a:pt x="10" y="10"/>
                  </a:cubicBezTo>
                  <a:cubicBezTo>
                    <a:pt x="12" y="8"/>
                    <a:pt x="12" y="5"/>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05" name="Group 207">
            <a:extLst>
              <a:ext uri="{FF2B5EF4-FFF2-40B4-BE49-F238E27FC236}">
                <a16:creationId xmlns:a16="http://schemas.microsoft.com/office/drawing/2014/main" id="{3573B32E-CD76-4A64-8298-B3A42941FFB3}"/>
              </a:ext>
            </a:extLst>
          </p:cNvPr>
          <p:cNvGrpSpPr>
            <a:grpSpLocks noChangeAspect="1"/>
          </p:cNvGrpSpPr>
          <p:nvPr/>
        </p:nvGrpSpPr>
        <p:grpSpPr bwMode="auto">
          <a:xfrm>
            <a:off x="8258351" y="5067101"/>
            <a:ext cx="511362" cy="446540"/>
            <a:chOff x="3437" y="3023"/>
            <a:chExt cx="426" cy="372"/>
          </a:xfrm>
          <a:solidFill>
            <a:schemeClr val="tx1"/>
          </a:solidFill>
        </p:grpSpPr>
        <p:sp>
          <p:nvSpPr>
            <p:cNvPr id="106" name="Freeform 208">
              <a:extLst>
                <a:ext uri="{FF2B5EF4-FFF2-40B4-BE49-F238E27FC236}">
                  <a16:creationId xmlns:a16="http://schemas.microsoft.com/office/drawing/2014/main" id="{85E1990D-8FDC-4E62-A92B-9E7807F49F80}"/>
                </a:ext>
              </a:extLst>
            </p:cNvPr>
            <p:cNvSpPr>
              <a:spLocks/>
            </p:cNvSpPr>
            <p:nvPr/>
          </p:nvSpPr>
          <p:spPr bwMode="auto">
            <a:xfrm>
              <a:off x="3570" y="3071"/>
              <a:ext cx="27" cy="82"/>
            </a:xfrm>
            <a:custGeom>
              <a:avLst/>
              <a:gdLst>
                <a:gd name="T0" fmla="*/ 12 w 18"/>
                <a:gd name="T1" fmla="*/ 55 h 55"/>
                <a:gd name="T2" fmla="*/ 6 w 18"/>
                <a:gd name="T3" fmla="*/ 49 h 55"/>
                <a:gd name="T4" fmla="*/ 6 w 18"/>
                <a:gd name="T5" fmla="*/ 18 h 55"/>
                <a:gd name="T6" fmla="*/ 3 w 18"/>
                <a:gd name="T7" fmla="*/ 16 h 55"/>
                <a:gd name="T8" fmla="*/ 3 w 18"/>
                <a:gd name="T9" fmla="*/ 7 h 55"/>
                <a:gd name="T10" fmla="*/ 8 w 18"/>
                <a:gd name="T11" fmla="*/ 3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9" y="55"/>
                    <a:pt x="6" y="52"/>
                    <a:pt x="6" y="49"/>
                  </a:cubicBezTo>
                  <a:cubicBezTo>
                    <a:pt x="6" y="18"/>
                    <a:pt x="6" y="18"/>
                    <a:pt x="6" y="18"/>
                  </a:cubicBezTo>
                  <a:cubicBezTo>
                    <a:pt x="5" y="17"/>
                    <a:pt x="3" y="17"/>
                    <a:pt x="3" y="16"/>
                  </a:cubicBezTo>
                  <a:cubicBezTo>
                    <a:pt x="0" y="13"/>
                    <a:pt x="0" y="10"/>
                    <a:pt x="3" y="7"/>
                  </a:cubicBezTo>
                  <a:cubicBezTo>
                    <a:pt x="8" y="3"/>
                    <a:pt x="8" y="3"/>
                    <a:pt x="8" y="3"/>
                  </a:cubicBezTo>
                  <a:cubicBezTo>
                    <a:pt x="10" y="1"/>
                    <a:pt x="12" y="0"/>
                    <a:pt x="14" y="1"/>
                  </a:cubicBezTo>
                  <a:cubicBezTo>
                    <a:pt x="16"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7" name="Freeform 209">
              <a:extLst>
                <a:ext uri="{FF2B5EF4-FFF2-40B4-BE49-F238E27FC236}">
                  <a16:creationId xmlns:a16="http://schemas.microsoft.com/office/drawing/2014/main" id="{F936A22B-8C06-4D96-8E4C-6B10E7B97571}"/>
                </a:ext>
              </a:extLst>
            </p:cNvPr>
            <p:cNvSpPr>
              <a:spLocks/>
            </p:cNvSpPr>
            <p:nvPr/>
          </p:nvSpPr>
          <p:spPr bwMode="auto">
            <a:xfrm>
              <a:off x="3509" y="3159"/>
              <a:ext cx="26" cy="81"/>
            </a:xfrm>
            <a:custGeom>
              <a:avLst/>
              <a:gdLst>
                <a:gd name="T0" fmla="*/ 11 w 17"/>
                <a:gd name="T1" fmla="*/ 55 h 55"/>
                <a:gd name="T2" fmla="*/ 5 w 17"/>
                <a:gd name="T3" fmla="*/ 49 h 55"/>
                <a:gd name="T4" fmla="*/ 5 w 17"/>
                <a:gd name="T5" fmla="*/ 18 h 55"/>
                <a:gd name="T6" fmla="*/ 2 w 17"/>
                <a:gd name="T7" fmla="*/ 16 h 55"/>
                <a:gd name="T8" fmla="*/ 2 w 17"/>
                <a:gd name="T9" fmla="*/ 7 h 55"/>
                <a:gd name="T10" fmla="*/ 7 w 17"/>
                <a:gd name="T11" fmla="*/ 3 h 55"/>
                <a:gd name="T12" fmla="*/ 14 w 17"/>
                <a:gd name="T13" fmla="*/ 1 h 55"/>
                <a:gd name="T14" fmla="*/ 17 w 17"/>
                <a:gd name="T15" fmla="*/ 7 h 55"/>
                <a:gd name="T16" fmla="*/ 17 w 17"/>
                <a:gd name="T17" fmla="*/ 49 h 55"/>
                <a:gd name="T18" fmla="*/ 11 w 17"/>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55">
                  <a:moveTo>
                    <a:pt x="11" y="55"/>
                  </a:moveTo>
                  <a:cubicBezTo>
                    <a:pt x="8" y="55"/>
                    <a:pt x="5" y="52"/>
                    <a:pt x="5" y="49"/>
                  </a:cubicBezTo>
                  <a:cubicBezTo>
                    <a:pt x="5" y="18"/>
                    <a:pt x="5" y="18"/>
                    <a:pt x="5" y="18"/>
                  </a:cubicBezTo>
                  <a:cubicBezTo>
                    <a:pt x="4" y="17"/>
                    <a:pt x="3" y="17"/>
                    <a:pt x="2" y="16"/>
                  </a:cubicBezTo>
                  <a:cubicBezTo>
                    <a:pt x="0" y="13"/>
                    <a:pt x="0" y="10"/>
                    <a:pt x="2" y="7"/>
                  </a:cubicBezTo>
                  <a:cubicBezTo>
                    <a:pt x="7" y="3"/>
                    <a:pt x="7" y="3"/>
                    <a:pt x="7" y="3"/>
                  </a:cubicBezTo>
                  <a:cubicBezTo>
                    <a:pt x="9" y="1"/>
                    <a:pt x="11" y="0"/>
                    <a:pt x="14" y="1"/>
                  </a:cubicBezTo>
                  <a:cubicBezTo>
                    <a:pt x="16" y="2"/>
                    <a:pt x="17" y="4"/>
                    <a:pt x="17" y="7"/>
                  </a:cubicBezTo>
                  <a:cubicBezTo>
                    <a:pt x="17" y="49"/>
                    <a:pt x="17" y="49"/>
                    <a:pt x="17" y="49"/>
                  </a:cubicBezTo>
                  <a:cubicBezTo>
                    <a:pt x="17" y="52"/>
                    <a:pt x="15" y="55"/>
                    <a:pt x="11"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8" name="Freeform 210">
              <a:extLst>
                <a:ext uri="{FF2B5EF4-FFF2-40B4-BE49-F238E27FC236}">
                  <a16:creationId xmlns:a16="http://schemas.microsoft.com/office/drawing/2014/main" id="{C6A0EE76-EB95-4DE7-A7D8-43C020B09E31}"/>
                </a:ext>
              </a:extLst>
            </p:cNvPr>
            <p:cNvSpPr>
              <a:spLocks/>
            </p:cNvSpPr>
            <p:nvPr/>
          </p:nvSpPr>
          <p:spPr bwMode="auto">
            <a:xfrm>
              <a:off x="3755" y="3071"/>
              <a:ext cx="27" cy="82"/>
            </a:xfrm>
            <a:custGeom>
              <a:avLst/>
              <a:gdLst>
                <a:gd name="T0" fmla="*/ 12 w 18"/>
                <a:gd name="T1" fmla="*/ 55 h 55"/>
                <a:gd name="T2" fmla="*/ 6 w 18"/>
                <a:gd name="T3" fmla="*/ 49 h 55"/>
                <a:gd name="T4" fmla="*/ 6 w 18"/>
                <a:gd name="T5" fmla="*/ 18 h 55"/>
                <a:gd name="T6" fmla="*/ 3 w 18"/>
                <a:gd name="T7" fmla="*/ 16 h 55"/>
                <a:gd name="T8" fmla="*/ 3 w 18"/>
                <a:gd name="T9" fmla="*/ 7 h 55"/>
                <a:gd name="T10" fmla="*/ 8 w 18"/>
                <a:gd name="T11" fmla="*/ 2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9" y="55"/>
                    <a:pt x="6" y="52"/>
                    <a:pt x="6" y="49"/>
                  </a:cubicBezTo>
                  <a:cubicBezTo>
                    <a:pt x="6" y="18"/>
                    <a:pt x="6" y="18"/>
                    <a:pt x="6" y="18"/>
                  </a:cubicBezTo>
                  <a:cubicBezTo>
                    <a:pt x="5" y="17"/>
                    <a:pt x="4" y="17"/>
                    <a:pt x="3" y="16"/>
                  </a:cubicBezTo>
                  <a:cubicBezTo>
                    <a:pt x="0" y="13"/>
                    <a:pt x="0" y="10"/>
                    <a:pt x="3" y="7"/>
                  </a:cubicBezTo>
                  <a:cubicBezTo>
                    <a:pt x="8" y="2"/>
                    <a:pt x="8" y="2"/>
                    <a:pt x="8" y="2"/>
                  </a:cubicBezTo>
                  <a:cubicBezTo>
                    <a:pt x="10" y="1"/>
                    <a:pt x="12" y="0"/>
                    <a:pt x="14" y="1"/>
                  </a:cubicBezTo>
                  <a:cubicBezTo>
                    <a:pt x="17"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9" name="Freeform 211">
              <a:extLst>
                <a:ext uri="{FF2B5EF4-FFF2-40B4-BE49-F238E27FC236}">
                  <a16:creationId xmlns:a16="http://schemas.microsoft.com/office/drawing/2014/main" id="{DB4C95B0-74F2-4265-9F82-071E281598D0}"/>
                </a:ext>
              </a:extLst>
            </p:cNvPr>
            <p:cNvSpPr>
              <a:spLocks/>
            </p:cNvSpPr>
            <p:nvPr/>
          </p:nvSpPr>
          <p:spPr bwMode="auto">
            <a:xfrm>
              <a:off x="3755" y="3159"/>
              <a:ext cx="27" cy="81"/>
            </a:xfrm>
            <a:custGeom>
              <a:avLst/>
              <a:gdLst>
                <a:gd name="T0" fmla="*/ 12 w 18"/>
                <a:gd name="T1" fmla="*/ 55 h 55"/>
                <a:gd name="T2" fmla="*/ 6 w 18"/>
                <a:gd name="T3" fmla="*/ 49 h 55"/>
                <a:gd name="T4" fmla="*/ 6 w 18"/>
                <a:gd name="T5" fmla="*/ 18 h 55"/>
                <a:gd name="T6" fmla="*/ 3 w 18"/>
                <a:gd name="T7" fmla="*/ 16 h 55"/>
                <a:gd name="T8" fmla="*/ 3 w 18"/>
                <a:gd name="T9" fmla="*/ 7 h 55"/>
                <a:gd name="T10" fmla="*/ 8 w 18"/>
                <a:gd name="T11" fmla="*/ 3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9" y="55"/>
                    <a:pt x="6" y="52"/>
                    <a:pt x="6" y="49"/>
                  </a:cubicBezTo>
                  <a:cubicBezTo>
                    <a:pt x="6" y="18"/>
                    <a:pt x="6" y="18"/>
                    <a:pt x="6" y="18"/>
                  </a:cubicBezTo>
                  <a:cubicBezTo>
                    <a:pt x="5" y="17"/>
                    <a:pt x="4" y="17"/>
                    <a:pt x="3" y="16"/>
                  </a:cubicBezTo>
                  <a:cubicBezTo>
                    <a:pt x="0" y="13"/>
                    <a:pt x="0" y="10"/>
                    <a:pt x="3" y="7"/>
                  </a:cubicBezTo>
                  <a:cubicBezTo>
                    <a:pt x="8" y="3"/>
                    <a:pt x="8" y="3"/>
                    <a:pt x="8" y="3"/>
                  </a:cubicBezTo>
                  <a:cubicBezTo>
                    <a:pt x="10" y="1"/>
                    <a:pt x="12" y="0"/>
                    <a:pt x="14" y="1"/>
                  </a:cubicBezTo>
                  <a:cubicBezTo>
                    <a:pt x="17"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0" name="Freeform 212">
              <a:extLst>
                <a:ext uri="{FF2B5EF4-FFF2-40B4-BE49-F238E27FC236}">
                  <a16:creationId xmlns:a16="http://schemas.microsoft.com/office/drawing/2014/main" id="{7E250DE8-A72C-4EDD-B5C8-71489EF595A6}"/>
                </a:ext>
              </a:extLst>
            </p:cNvPr>
            <p:cNvSpPr>
              <a:spLocks/>
            </p:cNvSpPr>
            <p:nvPr/>
          </p:nvSpPr>
          <p:spPr bwMode="auto">
            <a:xfrm>
              <a:off x="3694" y="3071"/>
              <a:ext cx="26" cy="82"/>
            </a:xfrm>
            <a:custGeom>
              <a:avLst/>
              <a:gdLst>
                <a:gd name="T0" fmla="*/ 11 w 17"/>
                <a:gd name="T1" fmla="*/ 55 h 55"/>
                <a:gd name="T2" fmla="*/ 5 w 17"/>
                <a:gd name="T3" fmla="*/ 49 h 55"/>
                <a:gd name="T4" fmla="*/ 5 w 17"/>
                <a:gd name="T5" fmla="*/ 18 h 55"/>
                <a:gd name="T6" fmla="*/ 2 w 17"/>
                <a:gd name="T7" fmla="*/ 16 h 55"/>
                <a:gd name="T8" fmla="*/ 2 w 17"/>
                <a:gd name="T9" fmla="*/ 7 h 55"/>
                <a:gd name="T10" fmla="*/ 7 w 17"/>
                <a:gd name="T11" fmla="*/ 3 h 55"/>
                <a:gd name="T12" fmla="*/ 14 w 17"/>
                <a:gd name="T13" fmla="*/ 1 h 55"/>
                <a:gd name="T14" fmla="*/ 17 w 17"/>
                <a:gd name="T15" fmla="*/ 7 h 55"/>
                <a:gd name="T16" fmla="*/ 17 w 17"/>
                <a:gd name="T17" fmla="*/ 49 h 55"/>
                <a:gd name="T18" fmla="*/ 11 w 17"/>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55">
                  <a:moveTo>
                    <a:pt x="11" y="55"/>
                  </a:moveTo>
                  <a:cubicBezTo>
                    <a:pt x="8" y="55"/>
                    <a:pt x="5" y="52"/>
                    <a:pt x="5" y="49"/>
                  </a:cubicBezTo>
                  <a:cubicBezTo>
                    <a:pt x="5" y="18"/>
                    <a:pt x="5" y="18"/>
                    <a:pt x="5" y="18"/>
                  </a:cubicBezTo>
                  <a:cubicBezTo>
                    <a:pt x="4" y="17"/>
                    <a:pt x="3" y="17"/>
                    <a:pt x="2" y="16"/>
                  </a:cubicBezTo>
                  <a:cubicBezTo>
                    <a:pt x="0" y="13"/>
                    <a:pt x="0" y="10"/>
                    <a:pt x="2" y="7"/>
                  </a:cubicBezTo>
                  <a:cubicBezTo>
                    <a:pt x="7" y="3"/>
                    <a:pt x="7" y="3"/>
                    <a:pt x="7" y="3"/>
                  </a:cubicBezTo>
                  <a:cubicBezTo>
                    <a:pt x="9" y="1"/>
                    <a:pt x="12" y="0"/>
                    <a:pt x="14" y="1"/>
                  </a:cubicBezTo>
                  <a:cubicBezTo>
                    <a:pt x="16" y="2"/>
                    <a:pt x="17" y="4"/>
                    <a:pt x="17" y="7"/>
                  </a:cubicBezTo>
                  <a:cubicBezTo>
                    <a:pt x="17" y="49"/>
                    <a:pt x="17" y="49"/>
                    <a:pt x="17" y="49"/>
                  </a:cubicBezTo>
                  <a:cubicBezTo>
                    <a:pt x="17" y="52"/>
                    <a:pt x="15" y="55"/>
                    <a:pt x="11"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1" name="Freeform 213">
              <a:extLst>
                <a:ext uri="{FF2B5EF4-FFF2-40B4-BE49-F238E27FC236}">
                  <a16:creationId xmlns:a16="http://schemas.microsoft.com/office/drawing/2014/main" id="{FE65E4AE-980D-4BF9-A842-7C78BCF04C91}"/>
                </a:ext>
              </a:extLst>
            </p:cNvPr>
            <p:cNvSpPr>
              <a:spLocks/>
            </p:cNvSpPr>
            <p:nvPr/>
          </p:nvSpPr>
          <p:spPr bwMode="auto">
            <a:xfrm>
              <a:off x="3632" y="3159"/>
              <a:ext cx="27" cy="81"/>
            </a:xfrm>
            <a:custGeom>
              <a:avLst/>
              <a:gdLst>
                <a:gd name="T0" fmla="*/ 12 w 18"/>
                <a:gd name="T1" fmla="*/ 55 h 55"/>
                <a:gd name="T2" fmla="*/ 6 w 18"/>
                <a:gd name="T3" fmla="*/ 49 h 55"/>
                <a:gd name="T4" fmla="*/ 6 w 18"/>
                <a:gd name="T5" fmla="*/ 18 h 55"/>
                <a:gd name="T6" fmla="*/ 2 w 18"/>
                <a:gd name="T7" fmla="*/ 16 h 55"/>
                <a:gd name="T8" fmla="*/ 2 w 18"/>
                <a:gd name="T9" fmla="*/ 7 h 55"/>
                <a:gd name="T10" fmla="*/ 7 w 18"/>
                <a:gd name="T11" fmla="*/ 3 h 55"/>
                <a:gd name="T12" fmla="*/ 14 w 18"/>
                <a:gd name="T13" fmla="*/ 1 h 55"/>
                <a:gd name="T14" fmla="*/ 18 w 18"/>
                <a:gd name="T15" fmla="*/ 7 h 55"/>
                <a:gd name="T16" fmla="*/ 18 w 18"/>
                <a:gd name="T17" fmla="*/ 49 h 55"/>
                <a:gd name="T18" fmla="*/ 12 w 18"/>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55">
                  <a:moveTo>
                    <a:pt x="12" y="55"/>
                  </a:moveTo>
                  <a:cubicBezTo>
                    <a:pt x="8" y="55"/>
                    <a:pt x="6" y="52"/>
                    <a:pt x="6" y="49"/>
                  </a:cubicBezTo>
                  <a:cubicBezTo>
                    <a:pt x="6" y="18"/>
                    <a:pt x="6" y="18"/>
                    <a:pt x="6" y="18"/>
                  </a:cubicBezTo>
                  <a:cubicBezTo>
                    <a:pt x="4" y="17"/>
                    <a:pt x="3" y="17"/>
                    <a:pt x="2" y="16"/>
                  </a:cubicBezTo>
                  <a:cubicBezTo>
                    <a:pt x="0" y="13"/>
                    <a:pt x="0" y="10"/>
                    <a:pt x="2" y="7"/>
                  </a:cubicBezTo>
                  <a:cubicBezTo>
                    <a:pt x="7" y="3"/>
                    <a:pt x="7" y="3"/>
                    <a:pt x="7" y="3"/>
                  </a:cubicBezTo>
                  <a:cubicBezTo>
                    <a:pt x="9" y="1"/>
                    <a:pt x="12" y="0"/>
                    <a:pt x="14" y="1"/>
                  </a:cubicBezTo>
                  <a:cubicBezTo>
                    <a:pt x="16" y="2"/>
                    <a:pt x="18" y="4"/>
                    <a:pt x="18" y="7"/>
                  </a:cubicBezTo>
                  <a:cubicBezTo>
                    <a:pt x="18" y="49"/>
                    <a:pt x="18" y="49"/>
                    <a:pt x="18" y="49"/>
                  </a:cubicBezTo>
                  <a:cubicBezTo>
                    <a:pt x="18" y="52"/>
                    <a:pt x="15" y="55"/>
                    <a:pt x="1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2" name="Freeform 214">
              <a:extLst>
                <a:ext uri="{FF2B5EF4-FFF2-40B4-BE49-F238E27FC236}">
                  <a16:creationId xmlns:a16="http://schemas.microsoft.com/office/drawing/2014/main" id="{8361C66A-CA8C-49E3-A222-B97C1A8D579C}"/>
                </a:ext>
              </a:extLst>
            </p:cNvPr>
            <p:cNvSpPr>
              <a:spLocks noEditPoints="1"/>
            </p:cNvSpPr>
            <p:nvPr/>
          </p:nvSpPr>
          <p:spPr bwMode="auto">
            <a:xfrm>
              <a:off x="3498" y="3071"/>
              <a:ext cx="50" cy="82"/>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5" y="12"/>
                    <a:pt x="12" y="12"/>
                    <a:pt x="12" y="28"/>
                  </a:cubicBezTo>
                  <a:cubicBezTo>
                    <a:pt x="12" y="43"/>
                    <a:pt x="15" y="43"/>
                    <a:pt x="17" y="43"/>
                  </a:cubicBezTo>
                  <a:cubicBezTo>
                    <a:pt x="18" y="43"/>
                    <a:pt x="22" y="43"/>
                    <a:pt x="22" y="28"/>
                  </a:cubicBezTo>
                  <a:cubicBezTo>
                    <a:pt x="22" y="12"/>
                    <a:pt x="18"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3" name="Freeform 215">
              <a:extLst>
                <a:ext uri="{FF2B5EF4-FFF2-40B4-BE49-F238E27FC236}">
                  <a16:creationId xmlns:a16="http://schemas.microsoft.com/office/drawing/2014/main" id="{76D22863-5401-4F35-B438-A9C99E34E42F}"/>
                </a:ext>
              </a:extLst>
            </p:cNvPr>
            <p:cNvSpPr>
              <a:spLocks noEditPoints="1"/>
            </p:cNvSpPr>
            <p:nvPr/>
          </p:nvSpPr>
          <p:spPr bwMode="auto">
            <a:xfrm>
              <a:off x="3620" y="3071"/>
              <a:ext cx="51" cy="82"/>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5" y="12"/>
                    <a:pt x="12" y="12"/>
                    <a:pt x="12" y="28"/>
                  </a:cubicBezTo>
                  <a:cubicBezTo>
                    <a:pt x="12" y="43"/>
                    <a:pt x="15" y="43"/>
                    <a:pt x="17" y="43"/>
                  </a:cubicBezTo>
                  <a:cubicBezTo>
                    <a:pt x="19" y="43"/>
                    <a:pt x="22" y="43"/>
                    <a:pt x="22" y="28"/>
                  </a:cubicBezTo>
                  <a:cubicBezTo>
                    <a:pt x="22" y="12"/>
                    <a:pt x="19"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4" name="Freeform 216">
              <a:extLst>
                <a:ext uri="{FF2B5EF4-FFF2-40B4-BE49-F238E27FC236}">
                  <a16:creationId xmlns:a16="http://schemas.microsoft.com/office/drawing/2014/main" id="{CAD49B0D-7374-4D72-ADDA-FAD9B400FA10}"/>
                </a:ext>
              </a:extLst>
            </p:cNvPr>
            <p:cNvSpPr>
              <a:spLocks noEditPoints="1"/>
            </p:cNvSpPr>
            <p:nvPr/>
          </p:nvSpPr>
          <p:spPr bwMode="auto">
            <a:xfrm>
              <a:off x="3683" y="3159"/>
              <a:ext cx="50" cy="81"/>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5" y="12"/>
                    <a:pt x="12" y="12"/>
                    <a:pt x="12" y="28"/>
                  </a:cubicBezTo>
                  <a:cubicBezTo>
                    <a:pt x="12" y="43"/>
                    <a:pt x="15" y="43"/>
                    <a:pt x="17" y="43"/>
                  </a:cubicBezTo>
                  <a:cubicBezTo>
                    <a:pt x="19" y="43"/>
                    <a:pt x="22" y="43"/>
                    <a:pt x="22" y="28"/>
                  </a:cubicBezTo>
                  <a:cubicBezTo>
                    <a:pt x="22" y="12"/>
                    <a:pt x="19"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5" name="Freeform 217">
              <a:extLst>
                <a:ext uri="{FF2B5EF4-FFF2-40B4-BE49-F238E27FC236}">
                  <a16:creationId xmlns:a16="http://schemas.microsoft.com/office/drawing/2014/main" id="{3BDBCC28-077B-41B1-8D79-7D690568CD94}"/>
                </a:ext>
              </a:extLst>
            </p:cNvPr>
            <p:cNvSpPr>
              <a:spLocks noEditPoints="1"/>
            </p:cNvSpPr>
            <p:nvPr/>
          </p:nvSpPr>
          <p:spPr bwMode="auto">
            <a:xfrm>
              <a:off x="3558" y="3159"/>
              <a:ext cx="51" cy="81"/>
            </a:xfrm>
            <a:custGeom>
              <a:avLst/>
              <a:gdLst>
                <a:gd name="T0" fmla="*/ 17 w 34"/>
                <a:gd name="T1" fmla="*/ 55 h 55"/>
                <a:gd name="T2" fmla="*/ 0 w 34"/>
                <a:gd name="T3" fmla="*/ 28 h 55"/>
                <a:gd name="T4" fmla="*/ 17 w 34"/>
                <a:gd name="T5" fmla="*/ 0 h 55"/>
                <a:gd name="T6" fmla="*/ 34 w 34"/>
                <a:gd name="T7" fmla="*/ 28 h 55"/>
                <a:gd name="T8" fmla="*/ 17 w 34"/>
                <a:gd name="T9" fmla="*/ 55 h 55"/>
                <a:gd name="T10" fmla="*/ 17 w 34"/>
                <a:gd name="T11" fmla="*/ 12 h 55"/>
                <a:gd name="T12" fmla="*/ 12 w 34"/>
                <a:gd name="T13" fmla="*/ 28 h 55"/>
                <a:gd name="T14" fmla="*/ 17 w 34"/>
                <a:gd name="T15" fmla="*/ 43 h 55"/>
                <a:gd name="T16" fmla="*/ 22 w 34"/>
                <a:gd name="T17" fmla="*/ 28 h 55"/>
                <a:gd name="T18" fmla="*/ 17 w 34"/>
                <a:gd name="T19"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17" y="55"/>
                  </a:moveTo>
                  <a:cubicBezTo>
                    <a:pt x="0" y="55"/>
                    <a:pt x="0" y="35"/>
                    <a:pt x="0" y="28"/>
                  </a:cubicBezTo>
                  <a:cubicBezTo>
                    <a:pt x="0" y="20"/>
                    <a:pt x="0" y="0"/>
                    <a:pt x="17" y="0"/>
                  </a:cubicBezTo>
                  <a:cubicBezTo>
                    <a:pt x="34" y="0"/>
                    <a:pt x="34" y="20"/>
                    <a:pt x="34" y="28"/>
                  </a:cubicBezTo>
                  <a:cubicBezTo>
                    <a:pt x="34" y="35"/>
                    <a:pt x="34" y="55"/>
                    <a:pt x="17" y="55"/>
                  </a:cubicBezTo>
                  <a:close/>
                  <a:moveTo>
                    <a:pt x="17" y="12"/>
                  </a:moveTo>
                  <a:cubicBezTo>
                    <a:pt x="16" y="12"/>
                    <a:pt x="12" y="12"/>
                    <a:pt x="12" y="28"/>
                  </a:cubicBezTo>
                  <a:cubicBezTo>
                    <a:pt x="12" y="43"/>
                    <a:pt x="16" y="43"/>
                    <a:pt x="17" y="43"/>
                  </a:cubicBezTo>
                  <a:cubicBezTo>
                    <a:pt x="19" y="43"/>
                    <a:pt x="22" y="43"/>
                    <a:pt x="22" y="28"/>
                  </a:cubicBezTo>
                  <a:cubicBezTo>
                    <a:pt x="22" y="12"/>
                    <a:pt x="19" y="12"/>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6" name="Freeform 218">
              <a:extLst>
                <a:ext uri="{FF2B5EF4-FFF2-40B4-BE49-F238E27FC236}">
                  <a16:creationId xmlns:a16="http://schemas.microsoft.com/office/drawing/2014/main" id="{C2E80D55-4E4E-472C-A819-FB4CA8D25E3C}"/>
                </a:ext>
              </a:extLst>
            </p:cNvPr>
            <p:cNvSpPr>
              <a:spLocks noEditPoints="1"/>
            </p:cNvSpPr>
            <p:nvPr/>
          </p:nvSpPr>
          <p:spPr bwMode="auto">
            <a:xfrm>
              <a:off x="3437" y="3023"/>
              <a:ext cx="426" cy="337"/>
            </a:xfrm>
            <a:custGeom>
              <a:avLst/>
              <a:gdLst>
                <a:gd name="T0" fmla="*/ 264 w 288"/>
                <a:gd name="T1" fmla="*/ 228 h 228"/>
                <a:gd name="T2" fmla="*/ 24 w 288"/>
                <a:gd name="T3" fmla="*/ 228 h 228"/>
                <a:gd name="T4" fmla="*/ 0 w 288"/>
                <a:gd name="T5" fmla="*/ 203 h 228"/>
                <a:gd name="T6" fmla="*/ 0 w 288"/>
                <a:gd name="T7" fmla="*/ 25 h 228"/>
                <a:gd name="T8" fmla="*/ 24 w 288"/>
                <a:gd name="T9" fmla="*/ 0 h 228"/>
                <a:gd name="T10" fmla="*/ 264 w 288"/>
                <a:gd name="T11" fmla="*/ 0 h 228"/>
                <a:gd name="T12" fmla="*/ 288 w 288"/>
                <a:gd name="T13" fmla="*/ 25 h 228"/>
                <a:gd name="T14" fmla="*/ 288 w 288"/>
                <a:gd name="T15" fmla="*/ 203 h 228"/>
                <a:gd name="T16" fmla="*/ 264 w 288"/>
                <a:gd name="T17" fmla="*/ 228 h 228"/>
                <a:gd name="T18" fmla="*/ 24 w 288"/>
                <a:gd name="T19" fmla="*/ 12 h 228"/>
                <a:gd name="T20" fmla="*/ 12 w 288"/>
                <a:gd name="T21" fmla="*/ 25 h 228"/>
                <a:gd name="T22" fmla="*/ 12 w 288"/>
                <a:gd name="T23" fmla="*/ 203 h 228"/>
                <a:gd name="T24" fmla="*/ 24 w 288"/>
                <a:gd name="T25" fmla="*/ 216 h 228"/>
                <a:gd name="T26" fmla="*/ 264 w 288"/>
                <a:gd name="T27" fmla="*/ 216 h 228"/>
                <a:gd name="T28" fmla="*/ 276 w 288"/>
                <a:gd name="T29" fmla="*/ 203 h 228"/>
                <a:gd name="T30" fmla="*/ 276 w 288"/>
                <a:gd name="T31" fmla="*/ 25 h 228"/>
                <a:gd name="T32" fmla="*/ 264 w 288"/>
                <a:gd name="T33" fmla="*/ 12 h 228"/>
                <a:gd name="T34" fmla="*/ 24 w 288"/>
                <a:gd name="T35"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28">
                  <a:moveTo>
                    <a:pt x="264" y="228"/>
                  </a:moveTo>
                  <a:cubicBezTo>
                    <a:pt x="24" y="228"/>
                    <a:pt x="24" y="228"/>
                    <a:pt x="24" y="228"/>
                  </a:cubicBezTo>
                  <a:cubicBezTo>
                    <a:pt x="10" y="228"/>
                    <a:pt x="0" y="217"/>
                    <a:pt x="0" y="203"/>
                  </a:cubicBezTo>
                  <a:cubicBezTo>
                    <a:pt x="0" y="25"/>
                    <a:pt x="0" y="25"/>
                    <a:pt x="0" y="25"/>
                  </a:cubicBezTo>
                  <a:cubicBezTo>
                    <a:pt x="0" y="11"/>
                    <a:pt x="10" y="0"/>
                    <a:pt x="24" y="0"/>
                  </a:cubicBezTo>
                  <a:cubicBezTo>
                    <a:pt x="264" y="0"/>
                    <a:pt x="264" y="0"/>
                    <a:pt x="264" y="0"/>
                  </a:cubicBezTo>
                  <a:cubicBezTo>
                    <a:pt x="277" y="0"/>
                    <a:pt x="288" y="11"/>
                    <a:pt x="288" y="25"/>
                  </a:cubicBezTo>
                  <a:cubicBezTo>
                    <a:pt x="288" y="203"/>
                    <a:pt x="288" y="203"/>
                    <a:pt x="288" y="203"/>
                  </a:cubicBezTo>
                  <a:cubicBezTo>
                    <a:pt x="288" y="217"/>
                    <a:pt x="277" y="228"/>
                    <a:pt x="264" y="228"/>
                  </a:cubicBezTo>
                  <a:close/>
                  <a:moveTo>
                    <a:pt x="24" y="12"/>
                  </a:moveTo>
                  <a:cubicBezTo>
                    <a:pt x="17" y="12"/>
                    <a:pt x="12" y="18"/>
                    <a:pt x="12" y="25"/>
                  </a:cubicBezTo>
                  <a:cubicBezTo>
                    <a:pt x="12" y="203"/>
                    <a:pt x="12" y="203"/>
                    <a:pt x="12" y="203"/>
                  </a:cubicBezTo>
                  <a:cubicBezTo>
                    <a:pt x="12" y="210"/>
                    <a:pt x="17" y="216"/>
                    <a:pt x="24" y="216"/>
                  </a:cubicBezTo>
                  <a:cubicBezTo>
                    <a:pt x="264" y="216"/>
                    <a:pt x="264" y="216"/>
                    <a:pt x="264" y="216"/>
                  </a:cubicBezTo>
                  <a:cubicBezTo>
                    <a:pt x="270" y="216"/>
                    <a:pt x="276" y="210"/>
                    <a:pt x="276" y="203"/>
                  </a:cubicBezTo>
                  <a:cubicBezTo>
                    <a:pt x="276" y="25"/>
                    <a:pt x="276" y="25"/>
                    <a:pt x="276" y="25"/>
                  </a:cubicBezTo>
                  <a:cubicBezTo>
                    <a:pt x="276" y="18"/>
                    <a:pt x="270" y="12"/>
                    <a:pt x="264" y="12"/>
                  </a:cubicBez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7" name="Freeform 219">
              <a:extLst>
                <a:ext uri="{FF2B5EF4-FFF2-40B4-BE49-F238E27FC236}">
                  <a16:creationId xmlns:a16="http://schemas.microsoft.com/office/drawing/2014/main" id="{8EED4A35-D53B-4B30-9951-BAA89D72F8A4}"/>
                </a:ext>
              </a:extLst>
            </p:cNvPr>
            <p:cNvSpPr>
              <a:spLocks/>
            </p:cNvSpPr>
            <p:nvPr/>
          </p:nvSpPr>
          <p:spPr bwMode="auto">
            <a:xfrm>
              <a:off x="3517" y="3378"/>
              <a:ext cx="266" cy="17"/>
            </a:xfrm>
            <a:custGeom>
              <a:avLst/>
              <a:gdLst>
                <a:gd name="T0" fmla="*/ 174 w 180"/>
                <a:gd name="T1" fmla="*/ 12 h 12"/>
                <a:gd name="T2" fmla="*/ 6 w 180"/>
                <a:gd name="T3" fmla="*/ 12 h 12"/>
                <a:gd name="T4" fmla="*/ 0 w 180"/>
                <a:gd name="T5" fmla="*/ 6 h 12"/>
                <a:gd name="T6" fmla="*/ 6 w 180"/>
                <a:gd name="T7" fmla="*/ 0 h 12"/>
                <a:gd name="T8" fmla="*/ 174 w 180"/>
                <a:gd name="T9" fmla="*/ 0 h 12"/>
                <a:gd name="T10" fmla="*/ 180 w 180"/>
                <a:gd name="T11" fmla="*/ 6 h 12"/>
                <a:gd name="T12" fmla="*/ 174 w 18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80" h="12">
                  <a:moveTo>
                    <a:pt x="174" y="12"/>
                  </a:moveTo>
                  <a:cubicBezTo>
                    <a:pt x="6" y="12"/>
                    <a:pt x="6" y="12"/>
                    <a:pt x="6" y="12"/>
                  </a:cubicBezTo>
                  <a:cubicBezTo>
                    <a:pt x="2" y="12"/>
                    <a:pt x="0" y="10"/>
                    <a:pt x="0" y="6"/>
                  </a:cubicBezTo>
                  <a:cubicBezTo>
                    <a:pt x="0" y="3"/>
                    <a:pt x="2" y="0"/>
                    <a:pt x="6" y="0"/>
                  </a:cubicBezTo>
                  <a:cubicBezTo>
                    <a:pt x="174" y="0"/>
                    <a:pt x="174" y="0"/>
                    <a:pt x="174" y="0"/>
                  </a:cubicBezTo>
                  <a:cubicBezTo>
                    <a:pt x="177" y="0"/>
                    <a:pt x="180" y="3"/>
                    <a:pt x="180" y="6"/>
                  </a:cubicBezTo>
                  <a:cubicBezTo>
                    <a:pt x="180" y="10"/>
                    <a:pt x="177" y="12"/>
                    <a:pt x="17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8" name="Freeform 220">
              <a:extLst>
                <a:ext uri="{FF2B5EF4-FFF2-40B4-BE49-F238E27FC236}">
                  <a16:creationId xmlns:a16="http://schemas.microsoft.com/office/drawing/2014/main" id="{BB0EC404-9C2D-4EE2-92A5-1EF089EBCCE7}"/>
                </a:ext>
              </a:extLst>
            </p:cNvPr>
            <p:cNvSpPr>
              <a:spLocks/>
            </p:cNvSpPr>
            <p:nvPr/>
          </p:nvSpPr>
          <p:spPr bwMode="auto">
            <a:xfrm>
              <a:off x="3632" y="3342"/>
              <a:ext cx="18" cy="53"/>
            </a:xfrm>
            <a:custGeom>
              <a:avLst/>
              <a:gdLst>
                <a:gd name="T0" fmla="*/ 6 w 12"/>
                <a:gd name="T1" fmla="*/ 36 h 36"/>
                <a:gd name="T2" fmla="*/ 0 w 12"/>
                <a:gd name="T3" fmla="*/ 30 h 36"/>
                <a:gd name="T4" fmla="*/ 0 w 12"/>
                <a:gd name="T5" fmla="*/ 6 h 36"/>
                <a:gd name="T6" fmla="*/ 6 w 12"/>
                <a:gd name="T7" fmla="*/ 0 h 36"/>
                <a:gd name="T8" fmla="*/ 12 w 12"/>
                <a:gd name="T9" fmla="*/ 6 h 36"/>
                <a:gd name="T10" fmla="*/ 12 w 12"/>
                <a:gd name="T11" fmla="*/ 30 h 36"/>
                <a:gd name="T12" fmla="*/ 6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6" y="36"/>
                  </a:moveTo>
                  <a:cubicBezTo>
                    <a:pt x="2" y="36"/>
                    <a:pt x="0" y="34"/>
                    <a:pt x="0" y="30"/>
                  </a:cubicBezTo>
                  <a:cubicBezTo>
                    <a:pt x="0" y="6"/>
                    <a:pt x="0" y="6"/>
                    <a:pt x="0" y="6"/>
                  </a:cubicBezTo>
                  <a:cubicBezTo>
                    <a:pt x="0" y="3"/>
                    <a:pt x="2" y="0"/>
                    <a:pt x="6" y="0"/>
                  </a:cubicBezTo>
                  <a:cubicBezTo>
                    <a:pt x="9" y="0"/>
                    <a:pt x="12" y="3"/>
                    <a:pt x="12" y="6"/>
                  </a:cubicBezTo>
                  <a:cubicBezTo>
                    <a:pt x="12" y="30"/>
                    <a:pt x="12" y="30"/>
                    <a:pt x="12" y="30"/>
                  </a:cubicBezTo>
                  <a:cubicBezTo>
                    <a:pt x="12" y="34"/>
                    <a:pt x="9" y="36"/>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19" name="Oval 221">
              <a:extLst>
                <a:ext uri="{FF2B5EF4-FFF2-40B4-BE49-F238E27FC236}">
                  <a16:creationId xmlns:a16="http://schemas.microsoft.com/office/drawing/2014/main" id="{ADE52171-9FB1-4F5D-B806-B940E70DA1A7}"/>
                </a:ext>
              </a:extLst>
            </p:cNvPr>
            <p:cNvSpPr>
              <a:spLocks noChangeArrowheads="1"/>
            </p:cNvSpPr>
            <p:nvPr/>
          </p:nvSpPr>
          <p:spPr bwMode="auto">
            <a:xfrm>
              <a:off x="3632" y="3298"/>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0" name="Rectangle 222">
              <a:extLst>
                <a:ext uri="{FF2B5EF4-FFF2-40B4-BE49-F238E27FC236}">
                  <a16:creationId xmlns:a16="http://schemas.microsoft.com/office/drawing/2014/main" id="{919B50E8-A2F4-420D-A2A9-1E95D05621EC}"/>
                </a:ext>
              </a:extLst>
            </p:cNvPr>
            <p:cNvSpPr>
              <a:spLocks noChangeArrowheads="1"/>
            </p:cNvSpPr>
            <p:nvPr/>
          </p:nvSpPr>
          <p:spPr bwMode="auto">
            <a:xfrm>
              <a:off x="3446" y="3271"/>
              <a:ext cx="40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21" name="Freeform 43">
            <a:extLst>
              <a:ext uri="{FF2B5EF4-FFF2-40B4-BE49-F238E27FC236}">
                <a16:creationId xmlns:a16="http://schemas.microsoft.com/office/drawing/2014/main" id="{5B10E516-322A-4623-BD04-EDE1412BEB5B}"/>
              </a:ext>
            </a:extLst>
          </p:cNvPr>
          <p:cNvSpPr>
            <a:spLocks noChangeAspect="1" noEditPoints="1"/>
          </p:cNvSpPr>
          <p:nvPr/>
        </p:nvSpPr>
        <p:spPr bwMode="auto">
          <a:xfrm>
            <a:off x="8987000" y="5038371"/>
            <a:ext cx="491523" cy="50400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122" name="Group 12">
            <a:extLst>
              <a:ext uri="{FF2B5EF4-FFF2-40B4-BE49-F238E27FC236}">
                <a16:creationId xmlns:a16="http://schemas.microsoft.com/office/drawing/2014/main" id="{27972E99-B88D-4C81-B4D0-43EBDFE44A8F}"/>
              </a:ext>
            </a:extLst>
          </p:cNvPr>
          <p:cNvGrpSpPr>
            <a:grpSpLocks noChangeAspect="1"/>
          </p:cNvGrpSpPr>
          <p:nvPr/>
        </p:nvGrpSpPr>
        <p:grpSpPr bwMode="auto">
          <a:xfrm>
            <a:off x="3415372" y="3409632"/>
            <a:ext cx="541578" cy="429704"/>
            <a:chOff x="1367" y="483"/>
            <a:chExt cx="426" cy="338"/>
          </a:xfrm>
          <a:solidFill>
            <a:schemeClr val="tx1"/>
          </a:solidFill>
        </p:grpSpPr>
        <p:sp>
          <p:nvSpPr>
            <p:cNvPr id="123" name="Freeform 13">
              <a:extLst>
                <a:ext uri="{FF2B5EF4-FFF2-40B4-BE49-F238E27FC236}">
                  <a16:creationId xmlns:a16="http://schemas.microsoft.com/office/drawing/2014/main" id="{7EDB4B08-4C85-4735-AD8D-7F8EABEC8E45}"/>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4" name="Freeform 14">
              <a:extLst>
                <a:ext uri="{FF2B5EF4-FFF2-40B4-BE49-F238E27FC236}">
                  <a16:creationId xmlns:a16="http://schemas.microsoft.com/office/drawing/2014/main" id="{B212220B-814E-44BE-A331-371CDE50871B}"/>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5" name="Freeform 15">
              <a:extLst>
                <a:ext uri="{FF2B5EF4-FFF2-40B4-BE49-F238E27FC236}">
                  <a16:creationId xmlns:a16="http://schemas.microsoft.com/office/drawing/2014/main" id="{BF882031-A6C7-4737-9226-9D618D85E812}"/>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6" name="Freeform 16">
              <a:extLst>
                <a:ext uri="{FF2B5EF4-FFF2-40B4-BE49-F238E27FC236}">
                  <a16:creationId xmlns:a16="http://schemas.microsoft.com/office/drawing/2014/main" id="{99F8F845-4643-4ACB-8A45-A0D0F67B90C0}"/>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27" name="Group 116">
            <a:extLst>
              <a:ext uri="{FF2B5EF4-FFF2-40B4-BE49-F238E27FC236}">
                <a16:creationId xmlns:a16="http://schemas.microsoft.com/office/drawing/2014/main" id="{40CD5263-25D0-41AC-BF80-C24EA7248761}"/>
              </a:ext>
            </a:extLst>
          </p:cNvPr>
          <p:cNvGrpSpPr>
            <a:grpSpLocks noChangeAspect="1"/>
          </p:cNvGrpSpPr>
          <p:nvPr/>
        </p:nvGrpSpPr>
        <p:grpSpPr bwMode="auto">
          <a:xfrm>
            <a:off x="10550575" y="1729075"/>
            <a:ext cx="418179" cy="455613"/>
            <a:chOff x="6557" y="1722"/>
            <a:chExt cx="391" cy="426"/>
          </a:xfrm>
          <a:solidFill>
            <a:schemeClr val="tx1"/>
          </a:solidFill>
        </p:grpSpPr>
        <p:sp>
          <p:nvSpPr>
            <p:cNvPr id="128" name="Freeform 117">
              <a:extLst>
                <a:ext uri="{FF2B5EF4-FFF2-40B4-BE49-F238E27FC236}">
                  <a16:creationId xmlns:a16="http://schemas.microsoft.com/office/drawing/2014/main" id="{3AF89FDC-6A7D-4B03-BA04-4410FD2D0BCA}"/>
                </a:ext>
              </a:extLst>
            </p:cNvPr>
            <p:cNvSpPr>
              <a:spLocks noEditPoints="1"/>
            </p:cNvSpPr>
            <p:nvPr/>
          </p:nvSpPr>
          <p:spPr bwMode="auto">
            <a:xfrm>
              <a:off x="6557" y="2006"/>
              <a:ext cx="89" cy="142"/>
            </a:xfrm>
            <a:custGeom>
              <a:avLst/>
              <a:gdLst>
                <a:gd name="T0" fmla="*/ 54 w 60"/>
                <a:gd name="T1" fmla="*/ 96 h 96"/>
                <a:gd name="T2" fmla="*/ 6 w 60"/>
                <a:gd name="T3" fmla="*/ 96 h 96"/>
                <a:gd name="T4" fmla="*/ 0 w 60"/>
                <a:gd name="T5" fmla="*/ 90 h 96"/>
                <a:gd name="T6" fmla="*/ 0 w 60"/>
                <a:gd name="T7" fmla="*/ 6 h 96"/>
                <a:gd name="T8" fmla="*/ 6 w 60"/>
                <a:gd name="T9" fmla="*/ 0 h 96"/>
                <a:gd name="T10" fmla="*/ 54 w 60"/>
                <a:gd name="T11" fmla="*/ 0 h 96"/>
                <a:gd name="T12" fmla="*/ 60 w 60"/>
                <a:gd name="T13" fmla="*/ 6 h 96"/>
                <a:gd name="T14" fmla="*/ 60 w 60"/>
                <a:gd name="T15" fmla="*/ 90 h 96"/>
                <a:gd name="T16" fmla="*/ 54 w 60"/>
                <a:gd name="T17" fmla="*/ 96 h 96"/>
                <a:gd name="T18" fmla="*/ 12 w 60"/>
                <a:gd name="T19" fmla="*/ 84 h 96"/>
                <a:gd name="T20" fmla="*/ 48 w 60"/>
                <a:gd name="T21" fmla="*/ 84 h 96"/>
                <a:gd name="T22" fmla="*/ 48 w 60"/>
                <a:gd name="T23" fmla="*/ 12 h 96"/>
                <a:gd name="T24" fmla="*/ 12 w 60"/>
                <a:gd name="T25" fmla="*/ 12 h 96"/>
                <a:gd name="T26" fmla="*/ 12 w 60"/>
                <a:gd name="T27" fmla="*/ 8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96">
                  <a:moveTo>
                    <a:pt x="54" y="96"/>
                  </a:moveTo>
                  <a:cubicBezTo>
                    <a:pt x="6" y="96"/>
                    <a:pt x="6" y="96"/>
                    <a:pt x="6" y="96"/>
                  </a:cubicBezTo>
                  <a:cubicBezTo>
                    <a:pt x="3" y="96"/>
                    <a:pt x="0" y="94"/>
                    <a:pt x="0" y="90"/>
                  </a:cubicBezTo>
                  <a:cubicBezTo>
                    <a:pt x="0" y="6"/>
                    <a:pt x="0" y="6"/>
                    <a:pt x="0" y="6"/>
                  </a:cubicBezTo>
                  <a:cubicBezTo>
                    <a:pt x="0" y="3"/>
                    <a:pt x="3" y="0"/>
                    <a:pt x="6" y="0"/>
                  </a:cubicBezTo>
                  <a:cubicBezTo>
                    <a:pt x="54" y="0"/>
                    <a:pt x="54" y="0"/>
                    <a:pt x="54" y="0"/>
                  </a:cubicBezTo>
                  <a:cubicBezTo>
                    <a:pt x="57" y="0"/>
                    <a:pt x="60" y="3"/>
                    <a:pt x="60" y="6"/>
                  </a:cubicBezTo>
                  <a:cubicBezTo>
                    <a:pt x="60" y="90"/>
                    <a:pt x="60" y="90"/>
                    <a:pt x="60" y="90"/>
                  </a:cubicBezTo>
                  <a:cubicBezTo>
                    <a:pt x="60" y="94"/>
                    <a:pt x="57" y="96"/>
                    <a:pt x="54" y="96"/>
                  </a:cubicBezTo>
                  <a:close/>
                  <a:moveTo>
                    <a:pt x="12" y="84"/>
                  </a:moveTo>
                  <a:cubicBezTo>
                    <a:pt x="48" y="84"/>
                    <a:pt x="48" y="84"/>
                    <a:pt x="48" y="84"/>
                  </a:cubicBezTo>
                  <a:cubicBezTo>
                    <a:pt x="48" y="12"/>
                    <a:pt x="48" y="12"/>
                    <a:pt x="48" y="12"/>
                  </a:cubicBezTo>
                  <a:cubicBezTo>
                    <a:pt x="12" y="12"/>
                    <a:pt x="12" y="12"/>
                    <a:pt x="12" y="12"/>
                  </a:cubicBezTo>
                  <a:lnTo>
                    <a:pt x="12"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9" name="Freeform 118">
              <a:extLst>
                <a:ext uri="{FF2B5EF4-FFF2-40B4-BE49-F238E27FC236}">
                  <a16:creationId xmlns:a16="http://schemas.microsoft.com/office/drawing/2014/main" id="{317B792E-7F3A-4998-B929-5CD3DB547F77}"/>
                </a:ext>
              </a:extLst>
            </p:cNvPr>
            <p:cNvSpPr>
              <a:spLocks/>
            </p:cNvSpPr>
            <p:nvPr/>
          </p:nvSpPr>
          <p:spPr bwMode="auto">
            <a:xfrm>
              <a:off x="6628" y="2059"/>
              <a:ext cx="320" cy="71"/>
            </a:xfrm>
            <a:custGeom>
              <a:avLst/>
              <a:gdLst>
                <a:gd name="T0" fmla="*/ 210 w 216"/>
                <a:gd name="T1" fmla="*/ 48 h 48"/>
                <a:gd name="T2" fmla="*/ 6 w 216"/>
                <a:gd name="T3" fmla="*/ 48 h 48"/>
                <a:gd name="T4" fmla="*/ 0 w 216"/>
                <a:gd name="T5" fmla="*/ 42 h 48"/>
                <a:gd name="T6" fmla="*/ 6 w 216"/>
                <a:gd name="T7" fmla="*/ 36 h 48"/>
                <a:gd name="T8" fmla="*/ 201 w 216"/>
                <a:gd name="T9" fmla="*/ 36 h 48"/>
                <a:gd name="T10" fmla="*/ 120 w 216"/>
                <a:gd name="T11" fmla="*/ 12 h 48"/>
                <a:gd name="T12" fmla="*/ 36 w 216"/>
                <a:gd name="T13" fmla="*/ 12 h 48"/>
                <a:gd name="T14" fmla="*/ 30 w 216"/>
                <a:gd name="T15" fmla="*/ 6 h 48"/>
                <a:gd name="T16" fmla="*/ 36 w 216"/>
                <a:gd name="T17" fmla="*/ 0 h 48"/>
                <a:gd name="T18" fmla="*/ 120 w 216"/>
                <a:gd name="T19" fmla="*/ 0 h 48"/>
                <a:gd name="T20" fmla="*/ 216 w 216"/>
                <a:gd name="T21" fmla="*/ 42 h 48"/>
                <a:gd name="T22" fmla="*/ 210 w 216"/>
                <a:gd name="T2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6" h="48">
                  <a:moveTo>
                    <a:pt x="210" y="48"/>
                  </a:moveTo>
                  <a:cubicBezTo>
                    <a:pt x="6" y="48"/>
                    <a:pt x="6" y="48"/>
                    <a:pt x="6" y="48"/>
                  </a:cubicBezTo>
                  <a:cubicBezTo>
                    <a:pt x="3" y="48"/>
                    <a:pt x="0" y="46"/>
                    <a:pt x="0" y="42"/>
                  </a:cubicBezTo>
                  <a:cubicBezTo>
                    <a:pt x="0" y="39"/>
                    <a:pt x="3" y="36"/>
                    <a:pt x="6" y="36"/>
                  </a:cubicBezTo>
                  <a:cubicBezTo>
                    <a:pt x="201" y="36"/>
                    <a:pt x="201" y="36"/>
                    <a:pt x="201" y="36"/>
                  </a:cubicBezTo>
                  <a:cubicBezTo>
                    <a:pt x="192" y="25"/>
                    <a:pt x="160" y="12"/>
                    <a:pt x="120" y="12"/>
                  </a:cubicBezTo>
                  <a:cubicBezTo>
                    <a:pt x="36" y="12"/>
                    <a:pt x="36" y="12"/>
                    <a:pt x="36" y="12"/>
                  </a:cubicBezTo>
                  <a:cubicBezTo>
                    <a:pt x="33" y="12"/>
                    <a:pt x="30" y="10"/>
                    <a:pt x="30" y="6"/>
                  </a:cubicBezTo>
                  <a:cubicBezTo>
                    <a:pt x="30" y="3"/>
                    <a:pt x="33" y="0"/>
                    <a:pt x="36" y="0"/>
                  </a:cubicBezTo>
                  <a:cubicBezTo>
                    <a:pt x="120" y="0"/>
                    <a:pt x="120" y="0"/>
                    <a:pt x="120" y="0"/>
                  </a:cubicBezTo>
                  <a:cubicBezTo>
                    <a:pt x="165" y="0"/>
                    <a:pt x="216" y="18"/>
                    <a:pt x="216" y="42"/>
                  </a:cubicBezTo>
                  <a:cubicBezTo>
                    <a:pt x="216" y="46"/>
                    <a:pt x="213" y="48"/>
                    <a:pt x="21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0" name="Freeform 119">
              <a:extLst>
                <a:ext uri="{FF2B5EF4-FFF2-40B4-BE49-F238E27FC236}">
                  <a16:creationId xmlns:a16="http://schemas.microsoft.com/office/drawing/2014/main" id="{D2E4B55F-F0D9-456E-9D89-192ED4BFE66D}"/>
                </a:ext>
              </a:extLst>
            </p:cNvPr>
            <p:cNvSpPr>
              <a:spLocks/>
            </p:cNvSpPr>
            <p:nvPr/>
          </p:nvSpPr>
          <p:spPr bwMode="auto">
            <a:xfrm>
              <a:off x="6637" y="2024"/>
              <a:ext cx="139" cy="52"/>
            </a:xfrm>
            <a:custGeom>
              <a:avLst/>
              <a:gdLst>
                <a:gd name="T0" fmla="*/ 86 w 94"/>
                <a:gd name="T1" fmla="*/ 35 h 35"/>
                <a:gd name="T2" fmla="*/ 83 w 94"/>
                <a:gd name="T3" fmla="*/ 32 h 35"/>
                <a:gd name="T4" fmla="*/ 42 w 94"/>
                <a:gd name="T5" fmla="*/ 12 h 35"/>
                <a:gd name="T6" fmla="*/ 0 w 94"/>
                <a:gd name="T7" fmla="*/ 12 h 35"/>
                <a:gd name="T8" fmla="*/ 0 w 94"/>
                <a:gd name="T9" fmla="*/ 0 h 35"/>
                <a:gd name="T10" fmla="*/ 42 w 94"/>
                <a:gd name="T11" fmla="*/ 0 h 35"/>
                <a:gd name="T12" fmla="*/ 92 w 94"/>
                <a:gd name="T13" fmla="*/ 24 h 35"/>
                <a:gd name="T14" fmla="*/ 94 w 94"/>
                <a:gd name="T15" fmla="*/ 26 h 35"/>
                <a:gd name="T16" fmla="*/ 86 w 94"/>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35">
                  <a:moveTo>
                    <a:pt x="86" y="35"/>
                  </a:moveTo>
                  <a:cubicBezTo>
                    <a:pt x="85" y="34"/>
                    <a:pt x="84" y="33"/>
                    <a:pt x="83" y="32"/>
                  </a:cubicBezTo>
                  <a:cubicBezTo>
                    <a:pt x="77" y="25"/>
                    <a:pt x="65" y="12"/>
                    <a:pt x="42" y="12"/>
                  </a:cubicBezTo>
                  <a:cubicBezTo>
                    <a:pt x="0" y="12"/>
                    <a:pt x="0" y="12"/>
                    <a:pt x="0" y="12"/>
                  </a:cubicBezTo>
                  <a:cubicBezTo>
                    <a:pt x="0" y="0"/>
                    <a:pt x="0" y="0"/>
                    <a:pt x="0" y="0"/>
                  </a:cubicBezTo>
                  <a:cubicBezTo>
                    <a:pt x="42" y="0"/>
                    <a:pt x="42" y="0"/>
                    <a:pt x="42" y="0"/>
                  </a:cubicBezTo>
                  <a:cubicBezTo>
                    <a:pt x="70" y="0"/>
                    <a:pt x="85" y="16"/>
                    <a:pt x="92" y="24"/>
                  </a:cubicBezTo>
                  <a:cubicBezTo>
                    <a:pt x="93" y="25"/>
                    <a:pt x="94" y="26"/>
                    <a:pt x="94" y="26"/>
                  </a:cubicBezTo>
                  <a:lnTo>
                    <a:pt x="86"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1" name="Freeform 120">
              <a:extLst>
                <a:ext uri="{FF2B5EF4-FFF2-40B4-BE49-F238E27FC236}">
                  <a16:creationId xmlns:a16="http://schemas.microsoft.com/office/drawing/2014/main" id="{A1A44A5D-CE13-4D6D-A2F5-646B5DE5CF87}"/>
                </a:ext>
              </a:extLst>
            </p:cNvPr>
            <p:cNvSpPr>
              <a:spLocks/>
            </p:cNvSpPr>
            <p:nvPr/>
          </p:nvSpPr>
          <p:spPr bwMode="auto">
            <a:xfrm>
              <a:off x="6690" y="1722"/>
              <a:ext cx="249" cy="312"/>
            </a:xfrm>
            <a:custGeom>
              <a:avLst/>
              <a:gdLst>
                <a:gd name="T0" fmla="*/ 109 w 168"/>
                <a:gd name="T1" fmla="*/ 211 h 211"/>
                <a:gd name="T2" fmla="*/ 106 w 168"/>
                <a:gd name="T3" fmla="*/ 210 h 211"/>
                <a:gd name="T4" fmla="*/ 104 w 168"/>
                <a:gd name="T5" fmla="*/ 202 h 211"/>
                <a:gd name="T6" fmla="*/ 156 w 168"/>
                <a:gd name="T7" fmla="*/ 85 h 211"/>
                <a:gd name="T8" fmla="*/ 84 w 168"/>
                <a:gd name="T9" fmla="*/ 12 h 211"/>
                <a:gd name="T10" fmla="*/ 12 w 168"/>
                <a:gd name="T11" fmla="*/ 85 h 211"/>
                <a:gd name="T12" fmla="*/ 56 w 168"/>
                <a:gd name="T13" fmla="*/ 189 h 211"/>
                <a:gd name="T14" fmla="*/ 54 w 168"/>
                <a:gd name="T15" fmla="*/ 197 h 211"/>
                <a:gd name="T16" fmla="*/ 45 w 168"/>
                <a:gd name="T17" fmla="*/ 195 h 211"/>
                <a:gd name="T18" fmla="*/ 0 w 168"/>
                <a:gd name="T19" fmla="*/ 85 h 211"/>
                <a:gd name="T20" fmla="*/ 84 w 168"/>
                <a:gd name="T21" fmla="*/ 0 h 211"/>
                <a:gd name="T22" fmla="*/ 168 w 168"/>
                <a:gd name="T23" fmla="*/ 85 h 211"/>
                <a:gd name="T24" fmla="*/ 114 w 168"/>
                <a:gd name="T25" fmla="*/ 208 h 211"/>
                <a:gd name="T26" fmla="*/ 109 w 168"/>
                <a:gd name="T27"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211">
                  <a:moveTo>
                    <a:pt x="109" y="211"/>
                  </a:moveTo>
                  <a:cubicBezTo>
                    <a:pt x="108" y="211"/>
                    <a:pt x="107" y="211"/>
                    <a:pt x="106" y="210"/>
                  </a:cubicBezTo>
                  <a:cubicBezTo>
                    <a:pt x="103" y="209"/>
                    <a:pt x="102" y="205"/>
                    <a:pt x="104" y="202"/>
                  </a:cubicBezTo>
                  <a:cubicBezTo>
                    <a:pt x="138" y="146"/>
                    <a:pt x="156" y="104"/>
                    <a:pt x="156" y="85"/>
                  </a:cubicBezTo>
                  <a:cubicBezTo>
                    <a:pt x="156" y="45"/>
                    <a:pt x="124" y="12"/>
                    <a:pt x="84" y="12"/>
                  </a:cubicBezTo>
                  <a:cubicBezTo>
                    <a:pt x="44" y="12"/>
                    <a:pt x="12" y="45"/>
                    <a:pt x="12" y="85"/>
                  </a:cubicBezTo>
                  <a:cubicBezTo>
                    <a:pt x="12" y="102"/>
                    <a:pt x="27" y="139"/>
                    <a:pt x="56" y="189"/>
                  </a:cubicBezTo>
                  <a:cubicBezTo>
                    <a:pt x="58" y="192"/>
                    <a:pt x="57" y="196"/>
                    <a:pt x="54" y="197"/>
                  </a:cubicBezTo>
                  <a:cubicBezTo>
                    <a:pt x="51" y="199"/>
                    <a:pt x="47" y="198"/>
                    <a:pt x="45" y="195"/>
                  </a:cubicBezTo>
                  <a:cubicBezTo>
                    <a:pt x="15" y="142"/>
                    <a:pt x="0" y="105"/>
                    <a:pt x="0" y="85"/>
                  </a:cubicBezTo>
                  <a:cubicBezTo>
                    <a:pt x="0" y="38"/>
                    <a:pt x="37" y="0"/>
                    <a:pt x="84" y="0"/>
                  </a:cubicBezTo>
                  <a:cubicBezTo>
                    <a:pt x="130" y="0"/>
                    <a:pt x="168" y="38"/>
                    <a:pt x="168" y="85"/>
                  </a:cubicBezTo>
                  <a:cubicBezTo>
                    <a:pt x="168" y="112"/>
                    <a:pt x="139" y="167"/>
                    <a:pt x="114" y="208"/>
                  </a:cubicBezTo>
                  <a:cubicBezTo>
                    <a:pt x="113" y="210"/>
                    <a:pt x="111" y="211"/>
                    <a:pt x="109" y="2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2" name="Freeform 121">
              <a:extLst>
                <a:ext uri="{FF2B5EF4-FFF2-40B4-BE49-F238E27FC236}">
                  <a16:creationId xmlns:a16="http://schemas.microsoft.com/office/drawing/2014/main" id="{5DA7D253-6C11-4AA7-813D-56A361CC9EEF}"/>
                </a:ext>
              </a:extLst>
            </p:cNvPr>
            <p:cNvSpPr>
              <a:spLocks noEditPoints="1"/>
            </p:cNvSpPr>
            <p:nvPr/>
          </p:nvSpPr>
          <p:spPr bwMode="auto">
            <a:xfrm>
              <a:off x="6760" y="1792"/>
              <a:ext cx="109" cy="111"/>
            </a:xfrm>
            <a:custGeom>
              <a:avLst/>
              <a:gdLst>
                <a:gd name="T0" fmla="*/ 37 w 74"/>
                <a:gd name="T1" fmla="*/ 75 h 75"/>
                <a:gd name="T2" fmla="*/ 0 w 74"/>
                <a:gd name="T3" fmla="*/ 38 h 75"/>
                <a:gd name="T4" fmla="*/ 37 w 74"/>
                <a:gd name="T5" fmla="*/ 0 h 75"/>
                <a:gd name="T6" fmla="*/ 74 w 74"/>
                <a:gd name="T7" fmla="*/ 38 h 75"/>
                <a:gd name="T8" fmla="*/ 37 w 74"/>
                <a:gd name="T9" fmla="*/ 75 h 75"/>
                <a:gd name="T10" fmla="*/ 37 w 74"/>
                <a:gd name="T11" fmla="*/ 12 h 75"/>
                <a:gd name="T12" fmla="*/ 12 w 74"/>
                <a:gd name="T13" fmla="*/ 38 h 75"/>
                <a:gd name="T14" fmla="*/ 37 w 74"/>
                <a:gd name="T15" fmla="*/ 63 h 75"/>
                <a:gd name="T16" fmla="*/ 62 w 74"/>
                <a:gd name="T17" fmla="*/ 38 h 75"/>
                <a:gd name="T18" fmla="*/ 37 w 74"/>
                <a:gd name="T19"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75">
                  <a:moveTo>
                    <a:pt x="37" y="75"/>
                  </a:moveTo>
                  <a:cubicBezTo>
                    <a:pt x="16" y="75"/>
                    <a:pt x="0" y="58"/>
                    <a:pt x="0" y="38"/>
                  </a:cubicBezTo>
                  <a:cubicBezTo>
                    <a:pt x="0" y="17"/>
                    <a:pt x="16" y="0"/>
                    <a:pt x="37" y="0"/>
                  </a:cubicBezTo>
                  <a:cubicBezTo>
                    <a:pt x="57" y="0"/>
                    <a:pt x="74" y="17"/>
                    <a:pt x="74" y="38"/>
                  </a:cubicBezTo>
                  <a:cubicBezTo>
                    <a:pt x="74" y="58"/>
                    <a:pt x="57" y="75"/>
                    <a:pt x="37" y="75"/>
                  </a:cubicBezTo>
                  <a:close/>
                  <a:moveTo>
                    <a:pt x="37" y="12"/>
                  </a:moveTo>
                  <a:cubicBezTo>
                    <a:pt x="23" y="12"/>
                    <a:pt x="12" y="24"/>
                    <a:pt x="12" y="38"/>
                  </a:cubicBezTo>
                  <a:cubicBezTo>
                    <a:pt x="12" y="52"/>
                    <a:pt x="23" y="63"/>
                    <a:pt x="37" y="63"/>
                  </a:cubicBezTo>
                  <a:cubicBezTo>
                    <a:pt x="51" y="63"/>
                    <a:pt x="62" y="52"/>
                    <a:pt x="62" y="38"/>
                  </a:cubicBezTo>
                  <a:cubicBezTo>
                    <a:pt x="62" y="24"/>
                    <a:pt x="51"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33" name="Group 26">
            <a:extLst>
              <a:ext uri="{FF2B5EF4-FFF2-40B4-BE49-F238E27FC236}">
                <a16:creationId xmlns:a16="http://schemas.microsoft.com/office/drawing/2014/main" id="{7E0B36DF-65B0-404F-A606-74E059AD2A3C}"/>
              </a:ext>
            </a:extLst>
          </p:cNvPr>
          <p:cNvGrpSpPr>
            <a:grpSpLocks noChangeAspect="1"/>
          </p:cNvGrpSpPr>
          <p:nvPr/>
        </p:nvGrpSpPr>
        <p:grpSpPr bwMode="auto">
          <a:xfrm>
            <a:off x="11171755" y="1705183"/>
            <a:ext cx="503384" cy="503396"/>
            <a:chOff x="2402" y="439"/>
            <a:chExt cx="426" cy="426"/>
          </a:xfrm>
          <a:solidFill>
            <a:schemeClr val="tx1"/>
          </a:solidFill>
        </p:grpSpPr>
        <p:sp>
          <p:nvSpPr>
            <p:cNvPr id="134" name="Freeform 27">
              <a:extLst>
                <a:ext uri="{FF2B5EF4-FFF2-40B4-BE49-F238E27FC236}">
                  <a16:creationId xmlns:a16="http://schemas.microsoft.com/office/drawing/2014/main" id="{260C061C-F27F-4B06-9D43-A5662740FB39}"/>
                </a:ext>
              </a:extLst>
            </p:cNvPr>
            <p:cNvSpPr>
              <a:spLocks/>
            </p:cNvSpPr>
            <p:nvPr/>
          </p:nvSpPr>
          <p:spPr bwMode="auto">
            <a:xfrm>
              <a:off x="2544" y="439"/>
              <a:ext cx="284" cy="213"/>
            </a:xfrm>
            <a:custGeom>
              <a:avLst/>
              <a:gdLst>
                <a:gd name="T0" fmla="*/ 78 w 192"/>
                <a:gd name="T1" fmla="*/ 144 h 144"/>
                <a:gd name="T2" fmla="*/ 75 w 192"/>
                <a:gd name="T3" fmla="*/ 144 h 144"/>
                <a:gd name="T4" fmla="*/ 72 w 192"/>
                <a:gd name="T5" fmla="*/ 138 h 144"/>
                <a:gd name="T6" fmla="*/ 72 w 192"/>
                <a:gd name="T7" fmla="*/ 120 h 144"/>
                <a:gd name="T8" fmla="*/ 60 w 192"/>
                <a:gd name="T9" fmla="*/ 120 h 144"/>
                <a:gd name="T10" fmla="*/ 60 w 192"/>
                <a:gd name="T11" fmla="*/ 108 h 144"/>
                <a:gd name="T12" fmla="*/ 78 w 192"/>
                <a:gd name="T13" fmla="*/ 108 h 144"/>
                <a:gd name="T14" fmla="*/ 84 w 192"/>
                <a:gd name="T15" fmla="*/ 114 h 144"/>
                <a:gd name="T16" fmla="*/ 84 w 192"/>
                <a:gd name="T17" fmla="*/ 126 h 144"/>
                <a:gd name="T18" fmla="*/ 104 w 192"/>
                <a:gd name="T19" fmla="*/ 110 h 144"/>
                <a:gd name="T20" fmla="*/ 108 w 192"/>
                <a:gd name="T21" fmla="*/ 108 h 144"/>
                <a:gd name="T22" fmla="*/ 132 w 192"/>
                <a:gd name="T23" fmla="*/ 108 h 144"/>
                <a:gd name="T24" fmla="*/ 180 w 192"/>
                <a:gd name="T25" fmla="*/ 60 h 144"/>
                <a:gd name="T26" fmla="*/ 132 w 192"/>
                <a:gd name="T27" fmla="*/ 12 h 144"/>
                <a:gd name="T28" fmla="*/ 60 w 192"/>
                <a:gd name="T29" fmla="*/ 12 h 144"/>
                <a:gd name="T30" fmla="*/ 12 w 192"/>
                <a:gd name="T31" fmla="*/ 60 h 144"/>
                <a:gd name="T32" fmla="*/ 0 w 192"/>
                <a:gd name="T33" fmla="*/ 60 h 144"/>
                <a:gd name="T34" fmla="*/ 60 w 192"/>
                <a:gd name="T35" fmla="*/ 0 h 144"/>
                <a:gd name="T36" fmla="*/ 132 w 192"/>
                <a:gd name="T37" fmla="*/ 0 h 144"/>
                <a:gd name="T38" fmla="*/ 192 w 192"/>
                <a:gd name="T39" fmla="*/ 60 h 144"/>
                <a:gd name="T40" fmla="*/ 132 w 192"/>
                <a:gd name="T41" fmla="*/ 120 h 144"/>
                <a:gd name="T42" fmla="*/ 110 w 192"/>
                <a:gd name="T43" fmla="*/ 120 h 144"/>
                <a:gd name="T44" fmla="*/ 81 w 192"/>
                <a:gd name="T45" fmla="*/ 143 h 144"/>
                <a:gd name="T46" fmla="*/ 78 w 192"/>
                <a:gd name="T4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2" h="144">
                  <a:moveTo>
                    <a:pt x="78" y="144"/>
                  </a:moveTo>
                  <a:cubicBezTo>
                    <a:pt x="77" y="144"/>
                    <a:pt x="76" y="144"/>
                    <a:pt x="75" y="144"/>
                  </a:cubicBezTo>
                  <a:cubicBezTo>
                    <a:pt x="73" y="143"/>
                    <a:pt x="72" y="141"/>
                    <a:pt x="72" y="138"/>
                  </a:cubicBezTo>
                  <a:cubicBezTo>
                    <a:pt x="72" y="120"/>
                    <a:pt x="72" y="120"/>
                    <a:pt x="72" y="120"/>
                  </a:cubicBezTo>
                  <a:cubicBezTo>
                    <a:pt x="60" y="120"/>
                    <a:pt x="60" y="120"/>
                    <a:pt x="60" y="120"/>
                  </a:cubicBezTo>
                  <a:cubicBezTo>
                    <a:pt x="60" y="108"/>
                    <a:pt x="60" y="108"/>
                    <a:pt x="60" y="108"/>
                  </a:cubicBezTo>
                  <a:cubicBezTo>
                    <a:pt x="78" y="108"/>
                    <a:pt x="78" y="108"/>
                    <a:pt x="78" y="108"/>
                  </a:cubicBezTo>
                  <a:cubicBezTo>
                    <a:pt x="81" y="108"/>
                    <a:pt x="84" y="111"/>
                    <a:pt x="84" y="114"/>
                  </a:cubicBezTo>
                  <a:cubicBezTo>
                    <a:pt x="84" y="126"/>
                    <a:pt x="84" y="126"/>
                    <a:pt x="84" y="126"/>
                  </a:cubicBezTo>
                  <a:cubicBezTo>
                    <a:pt x="104" y="110"/>
                    <a:pt x="104" y="110"/>
                    <a:pt x="104" y="110"/>
                  </a:cubicBezTo>
                  <a:cubicBezTo>
                    <a:pt x="105" y="109"/>
                    <a:pt x="106" y="108"/>
                    <a:pt x="108" y="108"/>
                  </a:cubicBezTo>
                  <a:cubicBezTo>
                    <a:pt x="132" y="108"/>
                    <a:pt x="132" y="108"/>
                    <a:pt x="132" y="108"/>
                  </a:cubicBezTo>
                  <a:cubicBezTo>
                    <a:pt x="158" y="108"/>
                    <a:pt x="180" y="87"/>
                    <a:pt x="180" y="60"/>
                  </a:cubicBezTo>
                  <a:cubicBezTo>
                    <a:pt x="180" y="34"/>
                    <a:pt x="158" y="12"/>
                    <a:pt x="132" y="12"/>
                  </a:cubicBezTo>
                  <a:cubicBezTo>
                    <a:pt x="60" y="12"/>
                    <a:pt x="60" y="12"/>
                    <a:pt x="60" y="12"/>
                  </a:cubicBezTo>
                  <a:cubicBezTo>
                    <a:pt x="33" y="12"/>
                    <a:pt x="12" y="34"/>
                    <a:pt x="12" y="60"/>
                  </a:cubicBezTo>
                  <a:cubicBezTo>
                    <a:pt x="0" y="60"/>
                    <a:pt x="0" y="60"/>
                    <a:pt x="0" y="60"/>
                  </a:cubicBezTo>
                  <a:cubicBezTo>
                    <a:pt x="0" y="27"/>
                    <a:pt x="27" y="0"/>
                    <a:pt x="60" y="0"/>
                  </a:cubicBezTo>
                  <a:cubicBezTo>
                    <a:pt x="132" y="0"/>
                    <a:pt x="132" y="0"/>
                    <a:pt x="132" y="0"/>
                  </a:cubicBezTo>
                  <a:cubicBezTo>
                    <a:pt x="165" y="0"/>
                    <a:pt x="192" y="27"/>
                    <a:pt x="192" y="60"/>
                  </a:cubicBezTo>
                  <a:cubicBezTo>
                    <a:pt x="192" y="93"/>
                    <a:pt x="165" y="120"/>
                    <a:pt x="132" y="120"/>
                  </a:cubicBezTo>
                  <a:cubicBezTo>
                    <a:pt x="110" y="120"/>
                    <a:pt x="110" y="120"/>
                    <a:pt x="110" y="120"/>
                  </a:cubicBezTo>
                  <a:cubicBezTo>
                    <a:pt x="81" y="143"/>
                    <a:pt x="81" y="143"/>
                    <a:pt x="81" y="143"/>
                  </a:cubicBezTo>
                  <a:cubicBezTo>
                    <a:pt x="80" y="144"/>
                    <a:pt x="79" y="144"/>
                    <a:pt x="78"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5" name="Freeform 28">
              <a:extLst>
                <a:ext uri="{FF2B5EF4-FFF2-40B4-BE49-F238E27FC236}">
                  <a16:creationId xmlns:a16="http://schemas.microsoft.com/office/drawing/2014/main" id="{89A00614-9BCE-4312-AFBE-C29922553816}"/>
                </a:ext>
              </a:extLst>
            </p:cNvPr>
            <p:cNvSpPr>
              <a:spLocks/>
            </p:cNvSpPr>
            <p:nvPr/>
          </p:nvSpPr>
          <p:spPr bwMode="auto">
            <a:xfrm>
              <a:off x="2402" y="725"/>
              <a:ext cx="284" cy="140"/>
            </a:xfrm>
            <a:custGeom>
              <a:avLst/>
              <a:gdLst>
                <a:gd name="T0" fmla="*/ 186 w 192"/>
                <a:gd name="T1" fmla="*/ 95 h 95"/>
                <a:gd name="T2" fmla="*/ 6 w 192"/>
                <a:gd name="T3" fmla="*/ 95 h 95"/>
                <a:gd name="T4" fmla="*/ 0 w 192"/>
                <a:gd name="T5" fmla="*/ 89 h 95"/>
                <a:gd name="T6" fmla="*/ 0 w 192"/>
                <a:gd name="T7" fmla="*/ 71 h 95"/>
                <a:gd name="T8" fmla="*/ 22 w 192"/>
                <a:gd name="T9" fmla="*/ 39 h 95"/>
                <a:gd name="T10" fmla="*/ 66 w 192"/>
                <a:gd name="T11" fmla="*/ 23 h 95"/>
                <a:gd name="T12" fmla="*/ 66 w 192"/>
                <a:gd name="T13" fmla="*/ 1 h 95"/>
                <a:gd name="T14" fmla="*/ 78 w 192"/>
                <a:gd name="T15" fmla="*/ 1 h 95"/>
                <a:gd name="T16" fmla="*/ 78 w 192"/>
                <a:gd name="T17" fmla="*/ 28 h 95"/>
                <a:gd name="T18" fmla="*/ 74 w 192"/>
                <a:gd name="T19" fmla="*/ 33 h 95"/>
                <a:gd name="T20" fmla="*/ 26 w 192"/>
                <a:gd name="T21" fmla="*/ 50 h 95"/>
                <a:gd name="T22" fmla="*/ 12 w 192"/>
                <a:gd name="T23" fmla="*/ 71 h 95"/>
                <a:gd name="T24" fmla="*/ 12 w 192"/>
                <a:gd name="T25" fmla="*/ 83 h 95"/>
                <a:gd name="T26" fmla="*/ 180 w 192"/>
                <a:gd name="T27" fmla="*/ 83 h 95"/>
                <a:gd name="T28" fmla="*/ 180 w 192"/>
                <a:gd name="T29" fmla="*/ 71 h 95"/>
                <a:gd name="T30" fmla="*/ 165 w 192"/>
                <a:gd name="T31" fmla="*/ 50 h 95"/>
                <a:gd name="T32" fmla="*/ 118 w 192"/>
                <a:gd name="T33" fmla="*/ 33 h 95"/>
                <a:gd name="T34" fmla="*/ 114 w 192"/>
                <a:gd name="T35" fmla="*/ 28 h 95"/>
                <a:gd name="T36" fmla="*/ 114 w 192"/>
                <a:gd name="T37" fmla="*/ 0 h 95"/>
                <a:gd name="T38" fmla="*/ 126 w 192"/>
                <a:gd name="T39" fmla="*/ 0 h 95"/>
                <a:gd name="T40" fmla="*/ 126 w 192"/>
                <a:gd name="T41" fmla="*/ 23 h 95"/>
                <a:gd name="T42" fmla="*/ 169 w 192"/>
                <a:gd name="T43" fmla="*/ 39 h 95"/>
                <a:gd name="T44" fmla="*/ 192 w 192"/>
                <a:gd name="T45" fmla="*/ 71 h 95"/>
                <a:gd name="T46" fmla="*/ 192 w 192"/>
                <a:gd name="T47" fmla="*/ 89 h 95"/>
                <a:gd name="T48" fmla="*/ 186 w 192"/>
                <a:gd name="T4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95">
                  <a:moveTo>
                    <a:pt x="186" y="95"/>
                  </a:moveTo>
                  <a:cubicBezTo>
                    <a:pt x="6" y="95"/>
                    <a:pt x="6" y="95"/>
                    <a:pt x="6" y="95"/>
                  </a:cubicBezTo>
                  <a:cubicBezTo>
                    <a:pt x="2" y="95"/>
                    <a:pt x="0" y="93"/>
                    <a:pt x="0" y="89"/>
                  </a:cubicBezTo>
                  <a:cubicBezTo>
                    <a:pt x="0" y="71"/>
                    <a:pt x="0" y="71"/>
                    <a:pt x="0" y="71"/>
                  </a:cubicBezTo>
                  <a:cubicBezTo>
                    <a:pt x="0" y="57"/>
                    <a:pt x="9" y="44"/>
                    <a:pt x="22" y="39"/>
                  </a:cubicBezTo>
                  <a:cubicBezTo>
                    <a:pt x="66" y="23"/>
                    <a:pt x="66" y="23"/>
                    <a:pt x="66" y="23"/>
                  </a:cubicBezTo>
                  <a:cubicBezTo>
                    <a:pt x="66" y="1"/>
                    <a:pt x="66" y="1"/>
                    <a:pt x="66" y="1"/>
                  </a:cubicBezTo>
                  <a:cubicBezTo>
                    <a:pt x="78" y="1"/>
                    <a:pt x="78" y="1"/>
                    <a:pt x="78" y="1"/>
                  </a:cubicBezTo>
                  <a:cubicBezTo>
                    <a:pt x="78" y="28"/>
                    <a:pt x="78" y="28"/>
                    <a:pt x="78" y="28"/>
                  </a:cubicBezTo>
                  <a:cubicBezTo>
                    <a:pt x="78" y="30"/>
                    <a:pt x="76" y="32"/>
                    <a:pt x="74" y="33"/>
                  </a:cubicBezTo>
                  <a:cubicBezTo>
                    <a:pt x="26" y="50"/>
                    <a:pt x="26" y="50"/>
                    <a:pt x="26" y="50"/>
                  </a:cubicBezTo>
                  <a:cubicBezTo>
                    <a:pt x="18" y="53"/>
                    <a:pt x="12" y="62"/>
                    <a:pt x="12" y="71"/>
                  </a:cubicBezTo>
                  <a:cubicBezTo>
                    <a:pt x="12" y="83"/>
                    <a:pt x="12" y="83"/>
                    <a:pt x="12" y="83"/>
                  </a:cubicBezTo>
                  <a:cubicBezTo>
                    <a:pt x="180" y="83"/>
                    <a:pt x="180" y="83"/>
                    <a:pt x="180" y="83"/>
                  </a:cubicBezTo>
                  <a:cubicBezTo>
                    <a:pt x="180" y="71"/>
                    <a:pt x="180" y="71"/>
                    <a:pt x="180" y="71"/>
                  </a:cubicBezTo>
                  <a:cubicBezTo>
                    <a:pt x="180" y="62"/>
                    <a:pt x="174" y="53"/>
                    <a:pt x="165" y="50"/>
                  </a:cubicBezTo>
                  <a:cubicBezTo>
                    <a:pt x="118" y="33"/>
                    <a:pt x="118" y="33"/>
                    <a:pt x="118" y="33"/>
                  </a:cubicBezTo>
                  <a:cubicBezTo>
                    <a:pt x="115" y="32"/>
                    <a:pt x="114" y="30"/>
                    <a:pt x="114" y="28"/>
                  </a:cubicBezTo>
                  <a:cubicBezTo>
                    <a:pt x="114" y="0"/>
                    <a:pt x="114" y="0"/>
                    <a:pt x="114" y="0"/>
                  </a:cubicBezTo>
                  <a:cubicBezTo>
                    <a:pt x="126" y="0"/>
                    <a:pt x="126" y="0"/>
                    <a:pt x="126" y="0"/>
                  </a:cubicBezTo>
                  <a:cubicBezTo>
                    <a:pt x="126" y="23"/>
                    <a:pt x="126" y="23"/>
                    <a:pt x="126" y="23"/>
                  </a:cubicBezTo>
                  <a:cubicBezTo>
                    <a:pt x="169" y="39"/>
                    <a:pt x="169" y="39"/>
                    <a:pt x="169" y="39"/>
                  </a:cubicBezTo>
                  <a:cubicBezTo>
                    <a:pt x="183" y="44"/>
                    <a:pt x="192" y="57"/>
                    <a:pt x="192" y="71"/>
                  </a:cubicBezTo>
                  <a:cubicBezTo>
                    <a:pt x="192" y="89"/>
                    <a:pt x="192" y="89"/>
                    <a:pt x="192" y="89"/>
                  </a:cubicBezTo>
                  <a:cubicBezTo>
                    <a:pt x="192" y="93"/>
                    <a:pt x="189" y="95"/>
                    <a:pt x="18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6" name="Freeform 29">
              <a:extLst>
                <a:ext uri="{FF2B5EF4-FFF2-40B4-BE49-F238E27FC236}">
                  <a16:creationId xmlns:a16="http://schemas.microsoft.com/office/drawing/2014/main" id="{42AA05E2-72BE-45C8-8DEE-96052E20FDEA}"/>
                </a:ext>
              </a:extLst>
            </p:cNvPr>
            <p:cNvSpPr>
              <a:spLocks noEditPoints="1"/>
            </p:cNvSpPr>
            <p:nvPr/>
          </p:nvSpPr>
          <p:spPr bwMode="auto">
            <a:xfrm>
              <a:off x="2463" y="560"/>
              <a:ext cx="158" cy="187"/>
            </a:xfrm>
            <a:custGeom>
              <a:avLst/>
              <a:gdLst>
                <a:gd name="T0" fmla="*/ 53 w 107"/>
                <a:gd name="T1" fmla="*/ 126 h 126"/>
                <a:gd name="T2" fmla="*/ 0 w 107"/>
                <a:gd name="T3" fmla="*/ 63 h 126"/>
                <a:gd name="T4" fmla="*/ 53 w 107"/>
                <a:gd name="T5" fmla="*/ 0 h 126"/>
                <a:gd name="T6" fmla="*/ 107 w 107"/>
                <a:gd name="T7" fmla="*/ 63 h 126"/>
                <a:gd name="T8" fmla="*/ 53 w 107"/>
                <a:gd name="T9" fmla="*/ 126 h 126"/>
                <a:gd name="T10" fmla="*/ 53 w 107"/>
                <a:gd name="T11" fmla="*/ 12 h 126"/>
                <a:gd name="T12" fmla="*/ 12 w 107"/>
                <a:gd name="T13" fmla="*/ 63 h 126"/>
                <a:gd name="T14" fmla="*/ 53 w 107"/>
                <a:gd name="T15" fmla="*/ 114 h 126"/>
                <a:gd name="T16" fmla="*/ 95 w 107"/>
                <a:gd name="T17" fmla="*/ 63 h 126"/>
                <a:gd name="T18" fmla="*/ 53 w 107"/>
                <a:gd name="T19"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26">
                  <a:moveTo>
                    <a:pt x="53" y="126"/>
                  </a:moveTo>
                  <a:cubicBezTo>
                    <a:pt x="24" y="126"/>
                    <a:pt x="0" y="98"/>
                    <a:pt x="0" y="63"/>
                  </a:cubicBezTo>
                  <a:cubicBezTo>
                    <a:pt x="0" y="28"/>
                    <a:pt x="24" y="0"/>
                    <a:pt x="53" y="0"/>
                  </a:cubicBezTo>
                  <a:cubicBezTo>
                    <a:pt x="83" y="0"/>
                    <a:pt x="107" y="28"/>
                    <a:pt x="107" y="63"/>
                  </a:cubicBezTo>
                  <a:cubicBezTo>
                    <a:pt x="107" y="98"/>
                    <a:pt x="83" y="126"/>
                    <a:pt x="53" y="126"/>
                  </a:cubicBezTo>
                  <a:close/>
                  <a:moveTo>
                    <a:pt x="53" y="12"/>
                  </a:moveTo>
                  <a:cubicBezTo>
                    <a:pt x="31" y="12"/>
                    <a:pt x="12" y="35"/>
                    <a:pt x="12" y="63"/>
                  </a:cubicBezTo>
                  <a:cubicBezTo>
                    <a:pt x="12" y="91"/>
                    <a:pt x="31" y="114"/>
                    <a:pt x="53" y="114"/>
                  </a:cubicBezTo>
                  <a:cubicBezTo>
                    <a:pt x="76" y="114"/>
                    <a:pt x="95" y="91"/>
                    <a:pt x="95" y="63"/>
                  </a:cubicBezTo>
                  <a:cubicBezTo>
                    <a:pt x="95" y="35"/>
                    <a:pt x="76" y="12"/>
                    <a:pt x="5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7" name="Freeform 30">
              <a:extLst>
                <a:ext uri="{FF2B5EF4-FFF2-40B4-BE49-F238E27FC236}">
                  <a16:creationId xmlns:a16="http://schemas.microsoft.com/office/drawing/2014/main" id="{221B41AD-99E0-4886-944E-452B42750E57}"/>
                </a:ext>
              </a:extLst>
            </p:cNvPr>
            <p:cNvSpPr>
              <a:spLocks/>
            </p:cNvSpPr>
            <p:nvPr/>
          </p:nvSpPr>
          <p:spPr bwMode="auto">
            <a:xfrm>
              <a:off x="2469" y="611"/>
              <a:ext cx="143" cy="45"/>
            </a:xfrm>
            <a:custGeom>
              <a:avLst/>
              <a:gdLst>
                <a:gd name="T0" fmla="*/ 84 w 97"/>
                <a:gd name="T1" fmla="*/ 31 h 31"/>
                <a:gd name="T2" fmla="*/ 56 w 97"/>
                <a:gd name="T3" fmla="*/ 16 h 31"/>
                <a:gd name="T4" fmla="*/ 21 w 97"/>
                <a:gd name="T5" fmla="*/ 30 h 31"/>
                <a:gd name="T6" fmla="*/ 0 w 97"/>
                <a:gd name="T7" fmla="*/ 25 h 31"/>
                <a:gd name="T8" fmla="*/ 5 w 97"/>
                <a:gd name="T9" fmla="*/ 15 h 31"/>
                <a:gd name="T10" fmla="*/ 21 w 97"/>
                <a:gd name="T11" fmla="*/ 18 h 31"/>
                <a:gd name="T12" fmla="*/ 51 w 97"/>
                <a:gd name="T13" fmla="*/ 3 h 31"/>
                <a:gd name="T14" fmla="*/ 57 w 97"/>
                <a:gd name="T15" fmla="*/ 0 h 31"/>
                <a:gd name="T16" fmla="*/ 62 w 97"/>
                <a:gd name="T17" fmla="*/ 3 h 31"/>
                <a:gd name="T18" fmla="*/ 91 w 97"/>
                <a:gd name="T19" fmla="*/ 18 h 31"/>
                <a:gd name="T20" fmla="*/ 94 w 97"/>
                <a:gd name="T21" fmla="*/ 18 h 31"/>
                <a:gd name="T22" fmla="*/ 96 w 97"/>
                <a:gd name="T23" fmla="*/ 18 h 31"/>
                <a:gd name="T24" fmla="*/ 97 w 97"/>
                <a:gd name="T25" fmla="*/ 30 h 31"/>
                <a:gd name="T26" fmla="*/ 95 w 97"/>
                <a:gd name="T27" fmla="*/ 30 h 31"/>
                <a:gd name="T28" fmla="*/ 93 w 97"/>
                <a:gd name="T29" fmla="*/ 30 h 31"/>
                <a:gd name="T30" fmla="*/ 84 w 97"/>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1">
                  <a:moveTo>
                    <a:pt x="84" y="31"/>
                  </a:moveTo>
                  <a:cubicBezTo>
                    <a:pt x="73" y="31"/>
                    <a:pt x="64" y="26"/>
                    <a:pt x="56" y="16"/>
                  </a:cubicBezTo>
                  <a:cubicBezTo>
                    <a:pt x="48" y="24"/>
                    <a:pt x="34" y="30"/>
                    <a:pt x="21" y="30"/>
                  </a:cubicBezTo>
                  <a:cubicBezTo>
                    <a:pt x="13" y="30"/>
                    <a:pt x="6" y="29"/>
                    <a:pt x="0" y="25"/>
                  </a:cubicBezTo>
                  <a:cubicBezTo>
                    <a:pt x="5" y="15"/>
                    <a:pt x="5" y="15"/>
                    <a:pt x="5" y="15"/>
                  </a:cubicBezTo>
                  <a:cubicBezTo>
                    <a:pt x="10" y="17"/>
                    <a:pt x="15" y="18"/>
                    <a:pt x="21" y="18"/>
                  </a:cubicBezTo>
                  <a:cubicBezTo>
                    <a:pt x="33" y="18"/>
                    <a:pt x="47" y="11"/>
                    <a:pt x="51" y="3"/>
                  </a:cubicBezTo>
                  <a:cubicBezTo>
                    <a:pt x="52" y="1"/>
                    <a:pt x="54" y="0"/>
                    <a:pt x="57" y="0"/>
                  </a:cubicBezTo>
                  <a:cubicBezTo>
                    <a:pt x="59" y="0"/>
                    <a:pt x="61" y="1"/>
                    <a:pt x="62" y="3"/>
                  </a:cubicBezTo>
                  <a:cubicBezTo>
                    <a:pt x="70" y="17"/>
                    <a:pt x="78" y="21"/>
                    <a:pt x="91" y="18"/>
                  </a:cubicBezTo>
                  <a:cubicBezTo>
                    <a:pt x="92" y="18"/>
                    <a:pt x="93" y="18"/>
                    <a:pt x="94" y="18"/>
                  </a:cubicBezTo>
                  <a:cubicBezTo>
                    <a:pt x="95" y="18"/>
                    <a:pt x="95" y="18"/>
                    <a:pt x="96" y="18"/>
                  </a:cubicBezTo>
                  <a:cubicBezTo>
                    <a:pt x="97" y="30"/>
                    <a:pt x="97" y="30"/>
                    <a:pt x="97" y="30"/>
                  </a:cubicBezTo>
                  <a:cubicBezTo>
                    <a:pt x="96" y="30"/>
                    <a:pt x="96" y="30"/>
                    <a:pt x="95" y="30"/>
                  </a:cubicBezTo>
                  <a:cubicBezTo>
                    <a:pt x="94" y="30"/>
                    <a:pt x="94" y="30"/>
                    <a:pt x="93" y="30"/>
                  </a:cubicBezTo>
                  <a:cubicBezTo>
                    <a:pt x="90" y="31"/>
                    <a:pt x="87" y="31"/>
                    <a:pt x="8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8" name="Rectangle 31">
              <a:extLst>
                <a:ext uri="{FF2B5EF4-FFF2-40B4-BE49-F238E27FC236}">
                  <a16:creationId xmlns:a16="http://schemas.microsoft.com/office/drawing/2014/main" id="{75A5527D-4C7B-4C32-8FE8-9220DAE8D184}"/>
                </a:ext>
              </a:extLst>
            </p:cNvPr>
            <p:cNvSpPr>
              <a:spLocks noChangeArrowheads="1"/>
            </p:cNvSpPr>
            <p:nvPr/>
          </p:nvSpPr>
          <p:spPr bwMode="auto">
            <a:xfrm>
              <a:off x="2739" y="528"/>
              <a:ext cx="18"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0" name="Rectangle 32">
              <a:extLst>
                <a:ext uri="{FF2B5EF4-FFF2-40B4-BE49-F238E27FC236}">
                  <a16:creationId xmlns:a16="http://schemas.microsoft.com/office/drawing/2014/main" id="{EEE91CEC-4E93-4626-BF4F-1F8932134DBA}"/>
                </a:ext>
              </a:extLst>
            </p:cNvPr>
            <p:cNvSpPr>
              <a:spLocks noChangeArrowheads="1"/>
            </p:cNvSpPr>
            <p:nvPr/>
          </p:nvSpPr>
          <p:spPr bwMode="auto">
            <a:xfrm>
              <a:off x="2686" y="528"/>
              <a:ext cx="18"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1" name="Rectangle 33">
              <a:extLst>
                <a:ext uri="{FF2B5EF4-FFF2-40B4-BE49-F238E27FC236}">
                  <a16:creationId xmlns:a16="http://schemas.microsoft.com/office/drawing/2014/main" id="{0CA36ABF-969A-43F3-A8B5-128BFD8E8B9F}"/>
                </a:ext>
              </a:extLst>
            </p:cNvPr>
            <p:cNvSpPr>
              <a:spLocks noChangeArrowheads="1"/>
            </p:cNvSpPr>
            <p:nvPr/>
          </p:nvSpPr>
          <p:spPr bwMode="auto">
            <a:xfrm>
              <a:off x="2633" y="528"/>
              <a:ext cx="18"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47" name="Group 83">
            <a:extLst>
              <a:ext uri="{FF2B5EF4-FFF2-40B4-BE49-F238E27FC236}">
                <a16:creationId xmlns:a16="http://schemas.microsoft.com/office/drawing/2014/main" id="{D6DC831C-B888-491B-9831-27E316894E46}"/>
              </a:ext>
            </a:extLst>
          </p:cNvPr>
          <p:cNvGrpSpPr>
            <a:grpSpLocks noChangeAspect="1"/>
          </p:cNvGrpSpPr>
          <p:nvPr/>
        </p:nvGrpSpPr>
        <p:grpSpPr bwMode="auto">
          <a:xfrm>
            <a:off x="671784" y="3374256"/>
            <a:ext cx="333638" cy="500456"/>
            <a:chOff x="3508" y="1719"/>
            <a:chExt cx="284" cy="426"/>
          </a:xfrm>
          <a:solidFill>
            <a:schemeClr val="tx1"/>
          </a:solidFill>
        </p:grpSpPr>
        <p:sp>
          <p:nvSpPr>
            <p:cNvPr id="148" name="Freeform 84">
              <a:extLst>
                <a:ext uri="{FF2B5EF4-FFF2-40B4-BE49-F238E27FC236}">
                  <a16:creationId xmlns:a16="http://schemas.microsoft.com/office/drawing/2014/main" id="{8D6F845D-1D53-4757-802E-6C66DB14B105}"/>
                </a:ext>
              </a:extLst>
            </p:cNvPr>
            <p:cNvSpPr>
              <a:spLocks/>
            </p:cNvSpPr>
            <p:nvPr/>
          </p:nvSpPr>
          <p:spPr bwMode="auto">
            <a:xfrm>
              <a:off x="3560" y="2073"/>
              <a:ext cx="179" cy="72"/>
            </a:xfrm>
            <a:custGeom>
              <a:avLst/>
              <a:gdLst>
                <a:gd name="T0" fmla="*/ 7 w 121"/>
                <a:gd name="T1" fmla="*/ 49 h 49"/>
                <a:gd name="T2" fmla="*/ 1 w 121"/>
                <a:gd name="T3" fmla="*/ 45 h 49"/>
                <a:gd name="T4" fmla="*/ 5 w 121"/>
                <a:gd name="T5" fmla="*/ 38 h 49"/>
                <a:gd name="T6" fmla="*/ 113 w 121"/>
                <a:gd name="T7" fmla="*/ 2 h 49"/>
                <a:gd name="T8" fmla="*/ 120 w 121"/>
                <a:gd name="T9" fmla="*/ 5 h 49"/>
                <a:gd name="T10" fmla="*/ 117 w 121"/>
                <a:gd name="T11" fmla="*/ 13 h 49"/>
                <a:gd name="T12" fmla="*/ 9 w 121"/>
                <a:gd name="T13" fmla="*/ 49 h 49"/>
                <a:gd name="T14" fmla="*/ 7 w 121"/>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49">
                  <a:moveTo>
                    <a:pt x="7" y="49"/>
                  </a:moveTo>
                  <a:cubicBezTo>
                    <a:pt x="4" y="49"/>
                    <a:pt x="2" y="48"/>
                    <a:pt x="1" y="45"/>
                  </a:cubicBezTo>
                  <a:cubicBezTo>
                    <a:pt x="0" y="42"/>
                    <a:pt x="2" y="39"/>
                    <a:pt x="5" y="38"/>
                  </a:cubicBezTo>
                  <a:cubicBezTo>
                    <a:pt x="113" y="2"/>
                    <a:pt x="113" y="2"/>
                    <a:pt x="113" y="2"/>
                  </a:cubicBezTo>
                  <a:cubicBezTo>
                    <a:pt x="116" y="0"/>
                    <a:pt x="119" y="2"/>
                    <a:pt x="120" y="5"/>
                  </a:cubicBezTo>
                  <a:cubicBezTo>
                    <a:pt x="121" y="8"/>
                    <a:pt x="120" y="12"/>
                    <a:pt x="117" y="13"/>
                  </a:cubicBezTo>
                  <a:cubicBezTo>
                    <a:pt x="9" y="49"/>
                    <a:pt x="9" y="49"/>
                    <a:pt x="9" y="49"/>
                  </a:cubicBezTo>
                  <a:cubicBezTo>
                    <a:pt x="8" y="49"/>
                    <a:pt x="7" y="49"/>
                    <a:pt x="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9" name="Freeform 85">
              <a:extLst>
                <a:ext uri="{FF2B5EF4-FFF2-40B4-BE49-F238E27FC236}">
                  <a16:creationId xmlns:a16="http://schemas.microsoft.com/office/drawing/2014/main" id="{8DE690CA-FB6F-4A97-B032-A30F089A3D85}"/>
                </a:ext>
              </a:extLst>
            </p:cNvPr>
            <p:cNvSpPr>
              <a:spLocks/>
            </p:cNvSpPr>
            <p:nvPr/>
          </p:nvSpPr>
          <p:spPr bwMode="auto">
            <a:xfrm>
              <a:off x="3560" y="2073"/>
              <a:ext cx="179" cy="72"/>
            </a:xfrm>
            <a:custGeom>
              <a:avLst/>
              <a:gdLst>
                <a:gd name="T0" fmla="*/ 115 w 121"/>
                <a:gd name="T1" fmla="*/ 49 h 49"/>
                <a:gd name="T2" fmla="*/ 113 w 121"/>
                <a:gd name="T3" fmla="*/ 49 h 49"/>
                <a:gd name="T4" fmla="*/ 5 w 121"/>
                <a:gd name="T5" fmla="*/ 13 h 49"/>
                <a:gd name="T6" fmla="*/ 1 w 121"/>
                <a:gd name="T7" fmla="*/ 5 h 49"/>
                <a:gd name="T8" fmla="*/ 9 w 121"/>
                <a:gd name="T9" fmla="*/ 2 h 49"/>
                <a:gd name="T10" fmla="*/ 117 w 121"/>
                <a:gd name="T11" fmla="*/ 38 h 49"/>
                <a:gd name="T12" fmla="*/ 120 w 121"/>
                <a:gd name="T13" fmla="*/ 45 h 49"/>
                <a:gd name="T14" fmla="*/ 115 w 121"/>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49">
                  <a:moveTo>
                    <a:pt x="115" y="49"/>
                  </a:moveTo>
                  <a:cubicBezTo>
                    <a:pt x="114" y="49"/>
                    <a:pt x="113" y="49"/>
                    <a:pt x="113" y="49"/>
                  </a:cubicBezTo>
                  <a:cubicBezTo>
                    <a:pt x="5" y="13"/>
                    <a:pt x="5" y="13"/>
                    <a:pt x="5" y="13"/>
                  </a:cubicBezTo>
                  <a:cubicBezTo>
                    <a:pt x="2" y="12"/>
                    <a:pt x="0" y="8"/>
                    <a:pt x="1" y="5"/>
                  </a:cubicBezTo>
                  <a:cubicBezTo>
                    <a:pt x="2" y="2"/>
                    <a:pt x="5" y="0"/>
                    <a:pt x="9" y="2"/>
                  </a:cubicBezTo>
                  <a:cubicBezTo>
                    <a:pt x="117" y="38"/>
                    <a:pt x="117" y="38"/>
                    <a:pt x="117" y="38"/>
                  </a:cubicBezTo>
                  <a:cubicBezTo>
                    <a:pt x="120" y="39"/>
                    <a:pt x="121" y="42"/>
                    <a:pt x="120" y="45"/>
                  </a:cubicBezTo>
                  <a:cubicBezTo>
                    <a:pt x="119" y="48"/>
                    <a:pt x="117" y="49"/>
                    <a:pt x="115"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0" name="Freeform 86">
              <a:extLst>
                <a:ext uri="{FF2B5EF4-FFF2-40B4-BE49-F238E27FC236}">
                  <a16:creationId xmlns:a16="http://schemas.microsoft.com/office/drawing/2014/main" id="{FB3F4664-6900-44A3-B6F3-5524CEBB1264}"/>
                </a:ext>
              </a:extLst>
            </p:cNvPr>
            <p:cNvSpPr>
              <a:spLocks noEditPoints="1"/>
            </p:cNvSpPr>
            <p:nvPr/>
          </p:nvSpPr>
          <p:spPr bwMode="auto">
            <a:xfrm>
              <a:off x="3561" y="1772"/>
              <a:ext cx="178" cy="178"/>
            </a:xfrm>
            <a:custGeom>
              <a:avLst/>
              <a:gdLst>
                <a:gd name="T0" fmla="*/ 60 w 120"/>
                <a:gd name="T1" fmla="*/ 120 h 120"/>
                <a:gd name="T2" fmla="*/ 0 w 120"/>
                <a:gd name="T3" fmla="*/ 60 h 120"/>
                <a:gd name="T4" fmla="*/ 60 w 120"/>
                <a:gd name="T5" fmla="*/ 0 h 120"/>
                <a:gd name="T6" fmla="*/ 120 w 120"/>
                <a:gd name="T7" fmla="*/ 60 h 120"/>
                <a:gd name="T8" fmla="*/ 60 w 120"/>
                <a:gd name="T9" fmla="*/ 120 h 120"/>
                <a:gd name="T10" fmla="*/ 60 w 120"/>
                <a:gd name="T11" fmla="*/ 12 h 120"/>
                <a:gd name="T12" fmla="*/ 12 w 120"/>
                <a:gd name="T13" fmla="*/ 60 h 120"/>
                <a:gd name="T14" fmla="*/ 60 w 120"/>
                <a:gd name="T15" fmla="*/ 108 h 120"/>
                <a:gd name="T16" fmla="*/ 108 w 120"/>
                <a:gd name="T17" fmla="*/ 60 h 120"/>
                <a:gd name="T18" fmla="*/ 60 w 120"/>
                <a:gd name="T19" fmla="*/ 1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120">
                  <a:moveTo>
                    <a:pt x="60" y="120"/>
                  </a:moveTo>
                  <a:cubicBezTo>
                    <a:pt x="27" y="120"/>
                    <a:pt x="0" y="93"/>
                    <a:pt x="0" y="60"/>
                  </a:cubicBezTo>
                  <a:cubicBezTo>
                    <a:pt x="0" y="27"/>
                    <a:pt x="27" y="0"/>
                    <a:pt x="60" y="0"/>
                  </a:cubicBezTo>
                  <a:cubicBezTo>
                    <a:pt x="93" y="0"/>
                    <a:pt x="120" y="27"/>
                    <a:pt x="120" y="60"/>
                  </a:cubicBezTo>
                  <a:cubicBezTo>
                    <a:pt x="120" y="93"/>
                    <a:pt x="93" y="120"/>
                    <a:pt x="60" y="120"/>
                  </a:cubicBezTo>
                  <a:close/>
                  <a:moveTo>
                    <a:pt x="60" y="12"/>
                  </a:moveTo>
                  <a:cubicBezTo>
                    <a:pt x="33" y="12"/>
                    <a:pt x="12" y="34"/>
                    <a:pt x="12" y="60"/>
                  </a:cubicBezTo>
                  <a:cubicBezTo>
                    <a:pt x="12" y="87"/>
                    <a:pt x="33" y="108"/>
                    <a:pt x="60" y="108"/>
                  </a:cubicBezTo>
                  <a:cubicBezTo>
                    <a:pt x="86" y="108"/>
                    <a:pt x="108" y="87"/>
                    <a:pt x="108" y="60"/>
                  </a:cubicBezTo>
                  <a:cubicBezTo>
                    <a:pt x="108" y="34"/>
                    <a:pt x="86" y="12"/>
                    <a:pt x="6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1" name="Freeform 87">
              <a:extLst>
                <a:ext uri="{FF2B5EF4-FFF2-40B4-BE49-F238E27FC236}">
                  <a16:creationId xmlns:a16="http://schemas.microsoft.com/office/drawing/2014/main" id="{39B9D69C-1CDD-432B-8704-8CDE09F7EF8E}"/>
                </a:ext>
              </a:extLst>
            </p:cNvPr>
            <p:cNvSpPr>
              <a:spLocks noEditPoints="1"/>
            </p:cNvSpPr>
            <p:nvPr/>
          </p:nvSpPr>
          <p:spPr bwMode="auto">
            <a:xfrm>
              <a:off x="3508" y="1719"/>
              <a:ext cx="284" cy="364"/>
            </a:xfrm>
            <a:custGeom>
              <a:avLst/>
              <a:gdLst>
                <a:gd name="T0" fmla="*/ 96 w 192"/>
                <a:gd name="T1" fmla="*/ 246 h 246"/>
                <a:gd name="T2" fmla="*/ 96 w 192"/>
                <a:gd name="T3" fmla="*/ 246 h 246"/>
                <a:gd name="T4" fmla="*/ 90 w 192"/>
                <a:gd name="T5" fmla="*/ 242 h 246"/>
                <a:gd name="T6" fmla="*/ 74 w 192"/>
                <a:gd name="T7" fmla="*/ 190 h 246"/>
                <a:gd name="T8" fmla="*/ 0 w 192"/>
                <a:gd name="T9" fmla="*/ 96 h 246"/>
                <a:gd name="T10" fmla="*/ 96 w 192"/>
                <a:gd name="T11" fmla="*/ 0 h 246"/>
                <a:gd name="T12" fmla="*/ 192 w 192"/>
                <a:gd name="T13" fmla="*/ 96 h 246"/>
                <a:gd name="T14" fmla="*/ 117 w 192"/>
                <a:gd name="T15" fmla="*/ 190 h 246"/>
                <a:gd name="T16" fmla="*/ 101 w 192"/>
                <a:gd name="T17" fmla="*/ 242 h 246"/>
                <a:gd name="T18" fmla="*/ 96 w 192"/>
                <a:gd name="T19" fmla="*/ 246 h 246"/>
                <a:gd name="T20" fmla="*/ 96 w 192"/>
                <a:gd name="T21" fmla="*/ 12 h 246"/>
                <a:gd name="T22" fmla="*/ 12 w 192"/>
                <a:gd name="T23" fmla="*/ 96 h 246"/>
                <a:gd name="T24" fmla="*/ 80 w 192"/>
                <a:gd name="T25" fmla="*/ 179 h 246"/>
                <a:gd name="T26" fmla="*/ 85 w 192"/>
                <a:gd name="T27" fmla="*/ 183 h 246"/>
                <a:gd name="T28" fmla="*/ 96 w 192"/>
                <a:gd name="T29" fmla="*/ 219 h 246"/>
                <a:gd name="T30" fmla="*/ 107 w 192"/>
                <a:gd name="T31" fmla="*/ 183 h 246"/>
                <a:gd name="T32" fmla="*/ 111 w 192"/>
                <a:gd name="T33" fmla="*/ 179 h 246"/>
                <a:gd name="T34" fmla="*/ 180 w 192"/>
                <a:gd name="T35" fmla="*/ 96 h 246"/>
                <a:gd name="T36" fmla="*/ 96 w 192"/>
                <a:gd name="T37" fmla="*/ 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2" h="246">
                  <a:moveTo>
                    <a:pt x="96" y="246"/>
                  </a:moveTo>
                  <a:cubicBezTo>
                    <a:pt x="96" y="246"/>
                    <a:pt x="96" y="246"/>
                    <a:pt x="96" y="246"/>
                  </a:cubicBezTo>
                  <a:cubicBezTo>
                    <a:pt x="93" y="246"/>
                    <a:pt x="91" y="245"/>
                    <a:pt x="90" y="242"/>
                  </a:cubicBezTo>
                  <a:cubicBezTo>
                    <a:pt x="74" y="190"/>
                    <a:pt x="74" y="190"/>
                    <a:pt x="74" y="190"/>
                  </a:cubicBezTo>
                  <a:cubicBezTo>
                    <a:pt x="31" y="180"/>
                    <a:pt x="0" y="141"/>
                    <a:pt x="0" y="96"/>
                  </a:cubicBezTo>
                  <a:cubicBezTo>
                    <a:pt x="0" y="43"/>
                    <a:pt x="43" y="0"/>
                    <a:pt x="96" y="0"/>
                  </a:cubicBezTo>
                  <a:cubicBezTo>
                    <a:pt x="149" y="0"/>
                    <a:pt x="192" y="43"/>
                    <a:pt x="192" y="96"/>
                  </a:cubicBezTo>
                  <a:cubicBezTo>
                    <a:pt x="192" y="141"/>
                    <a:pt x="160" y="180"/>
                    <a:pt x="117" y="190"/>
                  </a:cubicBezTo>
                  <a:cubicBezTo>
                    <a:pt x="101" y="242"/>
                    <a:pt x="101" y="242"/>
                    <a:pt x="101" y="242"/>
                  </a:cubicBezTo>
                  <a:cubicBezTo>
                    <a:pt x="101" y="245"/>
                    <a:pt x="98" y="246"/>
                    <a:pt x="96" y="246"/>
                  </a:cubicBezTo>
                  <a:close/>
                  <a:moveTo>
                    <a:pt x="96" y="12"/>
                  </a:moveTo>
                  <a:cubicBezTo>
                    <a:pt x="49" y="12"/>
                    <a:pt x="12" y="50"/>
                    <a:pt x="12" y="96"/>
                  </a:cubicBezTo>
                  <a:cubicBezTo>
                    <a:pt x="12" y="137"/>
                    <a:pt x="40" y="171"/>
                    <a:pt x="80" y="179"/>
                  </a:cubicBezTo>
                  <a:cubicBezTo>
                    <a:pt x="82" y="179"/>
                    <a:pt x="84" y="181"/>
                    <a:pt x="85" y="183"/>
                  </a:cubicBezTo>
                  <a:cubicBezTo>
                    <a:pt x="96" y="219"/>
                    <a:pt x="96" y="219"/>
                    <a:pt x="96" y="219"/>
                  </a:cubicBezTo>
                  <a:cubicBezTo>
                    <a:pt x="107" y="183"/>
                    <a:pt x="107" y="183"/>
                    <a:pt x="107" y="183"/>
                  </a:cubicBezTo>
                  <a:cubicBezTo>
                    <a:pt x="107" y="181"/>
                    <a:pt x="109" y="179"/>
                    <a:pt x="111" y="179"/>
                  </a:cubicBezTo>
                  <a:cubicBezTo>
                    <a:pt x="151" y="171"/>
                    <a:pt x="180" y="137"/>
                    <a:pt x="180" y="96"/>
                  </a:cubicBezTo>
                  <a:cubicBezTo>
                    <a:pt x="180" y="50"/>
                    <a:pt x="142"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52" name="Group 31">
            <a:extLst>
              <a:ext uri="{FF2B5EF4-FFF2-40B4-BE49-F238E27FC236}">
                <a16:creationId xmlns:a16="http://schemas.microsoft.com/office/drawing/2014/main" id="{0065EE06-93C9-467A-B9D9-D123720B4EFE}"/>
              </a:ext>
            </a:extLst>
          </p:cNvPr>
          <p:cNvGrpSpPr>
            <a:grpSpLocks noChangeAspect="1"/>
          </p:cNvGrpSpPr>
          <p:nvPr/>
        </p:nvGrpSpPr>
        <p:grpSpPr bwMode="auto">
          <a:xfrm>
            <a:off x="4527907" y="5053040"/>
            <a:ext cx="485702" cy="474663"/>
            <a:chOff x="3619" y="663"/>
            <a:chExt cx="440" cy="430"/>
          </a:xfrm>
          <a:solidFill>
            <a:schemeClr val="tx1"/>
          </a:solidFill>
        </p:grpSpPr>
        <p:sp>
          <p:nvSpPr>
            <p:cNvPr id="153" name="Freeform 32">
              <a:extLst>
                <a:ext uri="{FF2B5EF4-FFF2-40B4-BE49-F238E27FC236}">
                  <a16:creationId xmlns:a16="http://schemas.microsoft.com/office/drawing/2014/main" id="{DAA0722D-5050-4371-A5AC-653426C864BA}"/>
                </a:ext>
              </a:extLst>
            </p:cNvPr>
            <p:cNvSpPr>
              <a:spLocks noEditPoints="1"/>
            </p:cNvSpPr>
            <p:nvPr/>
          </p:nvSpPr>
          <p:spPr bwMode="auto">
            <a:xfrm>
              <a:off x="3646"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4" name="Freeform 33">
              <a:extLst>
                <a:ext uri="{FF2B5EF4-FFF2-40B4-BE49-F238E27FC236}">
                  <a16:creationId xmlns:a16="http://schemas.microsoft.com/office/drawing/2014/main" id="{A8196C4C-86B3-415A-96AD-E09AFD519888}"/>
                </a:ext>
              </a:extLst>
            </p:cNvPr>
            <p:cNvSpPr>
              <a:spLocks noEditPoints="1"/>
            </p:cNvSpPr>
            <p:nvPr/>
          </p:nvSpPr>
          <p:spPr bwMode="auto">
            <a:xfrm>
              <a:off x="3619"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5" name="Freeform 34">
              <a:extLst>
                <a:ext uri="{FF2B5EF4-FFF2-40B4-BE49-F238E27FC236}">
                  <a16:creationId xmlns:a16="http://schemas.microsoft.com/office/drawing/2014/main" id="{09657120-24B0-4ED9-B5DC-A110B844D195}"/>
                </a:ext>
              </a:extLst>
            </p:cNvPr>
            <p:cNvSpPr>
              <a:spLocks noEditPoints="1"/>
            </p:cNvSpPr>
            <p:nvPr/>
          </p:nvSpPr>
          <p:spPr bwMode="auto">
            <a:xfrm>
              <a:off x="3940" y="806"/>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6" name="Freeform 35">
              <a:extLst>
                <a:ext uri="{FF2B5EF4-FFF2-40B4-BE49-F238E27FC236}">
                  <a16:creationId xmlns:a16="http://schemas.microsoft.com/office/drawing/2014/main" id="{5763D1FE-A4D0-4BDE-8BBA-2274534A05AA}"/>
                </a:ext>
              </a:extLst>
            </p:cNvPr>
            <p:cNvSpPr>
              <a:spLocks noEditPoints="1"/>
            </p:cNvSpPr>
            <p:nvPr/>
          </p:nvSpPr>
          <p:spPr bwMode="auto">
            <a:xfrm>
              <a:off x="3912" y="914"/>
              <a:ext cx="147"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7" name="Freeform 36">
              <a:extLst>
                <a:ext uri="{FF2B5EF4-FFF2-40B4-BE49-F238E27FC236}">
                  <a16:creationId xmlns:a16="http://schemas.microsoft.com/office/drawing/2014/main" id="{AE671902-C59E-481B-9BAA-F674197316EA}"/>
                </a:ext>
              </a:extLst>
            </p:cNvPr>
            <p:cNvSpPr>
              <a:spLocks noEditPoints="1"/>
            </p:cNvSpPr>
            <p:nvPr/>
          </p:nvSpPr>
          <p:spPr bwMode="auto">
            <a:xfrm>
              <a:off x="3793" y="663"/>
              <a:ext cx="92" cy="90"/>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8" name="Freeform 37">
              <a:extLst>
                <a:ext uri="{FF2B5EF4-FFF2-40B4-BE49-F238E27FC236}">
                  <a16:creationId xmlns:a16="http://schemas.microsoft.com/office/drawing/2014/main" id="{20044BC3-539F-4304-9979-DD25744A87DF}"/>
                </a:ext>
              </a:extLst>
            </p:cNvPr>
            <p:cNvSpPr>
              <a:spLocks noEditPoints="1"/>
            </p:cNvSpPr>
            <p:nvPr/>
          </p:nvSpPr>
          <p:spPr bwMode="auto">
            <a:xfrm>
              <a:off x="3766" y="771"/>
              <a:ext cx="146" cy="179"/>
            </a:xfrm>
            <a:custGeom>
              <a:avLst/>
              <a:gdLst>
                <a:gd name="T0" fmla="*/ 66 w 96"/>
                <a:gd name="T1" fmla="*/ 120 h 120"/>
                <a:gd name="T2" fmla="*/ 30 w 96"/>
                <a:gd name="T3" fmla="*/ 120 h 120"/>
                <a:gd name="T4" fmla="*/ 24 w 96"/>
                <a:gd name="T5" fmla="*/ 114 h 120"/>
                <a:gd name="T6" fmla="*/ 24 w 96"/>
                <a:gd name="T7" fmla="*/ 69 h 120"/>
                <a:gd name="T8" fmla="*/ 0 w 96"/>
                <a:gd name="T9" fmla="*/ 6 h 120"/>
                <a:gd name="T10" fmla="*/ 6 w 96"/>
                <a:gd name="T11" fmla="*/ 0 h 120"/>
                <a:gd name="T12" fmla="*/ 90 w 96"/>
                <a:gd name="T13" fmla="*/ 0 h 120"/>
                <a:gd name="T14" fmla="*/ 96 w 96"/>
                <a:gd name="T15" fmla="*/ 6 h 120"/>
                <a:gd name="T16" fmla="*/ 72 w 96"/>
                <a:gd name="T17" fmla="*/ 69 h 120"/>
                <a:gd name="T18" fmla="*/ 72 w 96"/>
                <a:gd name="T19" fmla="*/ 114 h 120"/>
                <a:gd name="T20" fmla="*/ 66 w 96"/>
                <a:gd name="T21" fmla="*/ 120 h 120"/>
                <a:gd name="T22" fmla="*/ 36 w 96"/>
                <a:gd name="T23" fmla="*/ 108 h 120"/>
                <a:gd name="T24" fmla="*/ 60 w 96"/>
                <a:gd name="T25" fmla="*/ 108 h 120"/>
                <a:gd name="T26" fmla="*/ 60 w 96"/>
                <a:gd name="T27" fmla="*/ 65 h 120"/>
                <a:gd name="T28" fmla="*/ 64 w 96"/>
                <a:gd name="T29" fmla="*/ 59 h 120"/>
                <a:gd name="T30" fmla="*/ 84 w 96"/>
                <a:gd name="T31" fmla="*/ 12 h 120"/>
                <a:gd name="T32" fmla="*/ 12 w 96"/>
                <a:gd name="T33" fmla="*/ 12 h 120"/>
                <a:gd name="T34" fmla="*/ 31 w 96"/>
                <a:gd name="T35" fmla="*/ 59 h 120"/>
                <a:gd name="T36" fmla="*/ 36 w 96"/>
                <a:gd name="T37" fmla="*/ 65 h 120"/>
                <a:gd name="T38" fmla="*/ 36 w 96"/>
                <a:gd name="T39"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120">
                  <a:moveTo>
                    <a:pt x="66" y="120"/>
                  </a:moveTo>
                  <a:cubicBezTo>
                    <a:pt x="30" y="120"/>
                    <a:pt x="30" y="120"/>
                    <a:pt x="30" y="120"/>
                  </a:cubicBezTo>
                  <a:cubicBezTo>
                    <a:pt x="27" y="120"/>
                    <a:pt x="24" y="117"/>
                    <a:pt x="24" y="114"/>
                  </a:cubicBezTo>
                  <a:cubicBezTo>
                    <a:pt x="24" y="69"/>
                    <a:pt x="24" y="69"/>
                    <a:pt x="24" y="69"/>
                  </a:cubicBezTo>
                  <a:cubicBezTo>
                    <a:pt x="2" y="61"/>
                    <a:pt x="0" y="34"/>
                    <a:pt x="0" y="6"/>
                  </a:cubicBezTo>
                  <a:cubicBezTo>
                    <a:pt x="0" y="2"/>
                    <a:pt x="3" y="0"/>
                    <a:pt x="6" y="0"/>
                  </a:cubicBezTo>
                  <a:cubicBezTo>
                    <a:pt x="90" y="0"/>
                    <a:pt x="90" y="0"/>
                    <a:pt x="90" y="0"/>
                  </a:cubicBezTo>
                  <a:cubicBezTo>
                    <a:pt x="93" y="0"/>
                    <a:pt x="96" y="2"/>
                    <a:pt x="96" y="6"/>
                  </a:cubicBezTo>
                  <a:cubicBezTo>
                    <a:pt x="96" y="34"/>
                    <a:pt x="94" y="61"/>
                    <a:pt x="72" y="69"/>
                  </a:cubicBezTo>
                  <a:cubicBezTo>
                    <a:pt x="72" y="114"/>
                    <a:pt x="72" y="114"/>
                    <a:pt x="72" y="114"/>
                  </a:cubicBezTo>
                  <a:cubicBezTo>
                    <a:pt x="72" y="117"/>
                    <a:pt x="69" y="120"/>
                    <a:pt x="66" y="120"/>
                  </a:cubicBezTo>
                  <a:close/>
                  <a:moveTo>
                    <a:pt x="36" y="108"/>
                  </a:moveTo>
                  <a:cubicBezTo>
                    <a:pt x="60" y="108"/>
                    <a:pt x="60" y="108"/>
                    <a:pt x="60" y="108"/>
                  </a:cubicBezTo>
                  <a:cubicBezTo>
                    <a:pt x="60" y="65"/>
                    <a:pt x="60" y="65"/>
                    <a:pt x="60" y="65"/>
                  </a:cubicBezTo>
                  <a:cubicBezTo>
                    <a:pt x="60" y="62"/>
                    <a:pt x="62" y="60"/>
                    <a:pt x="64" y="59"/>
                  </a:cubicBezTo>
                  <a:cubicBezTo>
                    <a:pt x="80" y="55"/>
                    <a:pt x="83" y="39"/>
                    <a:pt x="84" y="12"/>
                  </a:cubicBezTo>
                  <a:cubicBezTo>
                    <a:pt x="12" y="12"/>
                    <a:pt x="12" y="12"/>
                    <a:pt x="12" y="12"/>
                  </a:cubicBezTo>
                  <a:cubicBezTo>
                    <a:pt x="12" y="39"/>
                    <a:pt x="16" y="55"/>
                    <a:pt x="31" y="59"/>
                  </a:cubicBezTo>
                  <a:cubicBezTo>
                    <a:pt x="34" y="60"/>
                    <a:pt x="36" y="62"/>
                    <a:pt x="36" y="65"/>
                  </a:cubicBezTo>
                  <a:lnTo>
                    <a:pt x="3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72" name="Freeform 8">
            <a:extLst>
              <a:ext uri="{FF2B5EF4-FFF2-40B4-BE49-F238E27FC236}">
                <a16:creationId xmlns:a16="http://schemas.microsoft.com/office/drawing/2014/main" id="{7A12A7B5-F980-414E-A8BD-23B57940ED0E}"/>
              </a:ext>
            </a:extLst>
          </p:cNvPr>
          <p:cNvSpPr>
            <a:spLocks/>
          </p:cNvSpPr>
          <p:nvPr/>
        </p:nvSpPr>
        <p:spPr bwMode="auto">
          <a:xfrm>
            <a:off x="10021384" y="4693068"/>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1"/>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Rapportage Management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Sturing dankzij overzicht en inzicht</a:t>
            </a:r>
          </a:p>
        </p:txBody>
      </p:sp>
      <p:sp>
        <p:nvSpPr>
          <p:cNvPr id="173" name="Freeform 144">
            <a:extLst>
              <a:ext uri="{FF2B5EF4-FFF2-40B4-BE49-F238E27FC236}">
                <a16:creationId xmlns:a16="http://schemas.microsoft.com/office/drawing/2014/main" id="{E40635DA-51A4-42E4-8D4D-E0EDEBFD8A36}"/>
              </a:ext>
            </a:extLst>
          </p:cNvPr>
          <p:cNvSpPr>
            <a:spLocks/>
          </p:cNvSpPr>
          <p:nvPr/>
        </p:nvSpPr>
        <p:spPr bwMode="auto">
          <a:xfrm>
            <a:off x="1787019" y="1692070"/>
            <a:ext cx="274440" cy="529622"/>
          </a:xfrm>
          <a:custGeom>
            <a:avLst/>
            <a:gdLst>
              <a:gd name="T0" fmla="*/ 116 w 154"/>
              <a:gd name="T1" fmla="*/ 167 h 297"/>
              <a:gd name="T2" fmla="*/ 83 w 154"/>
              <a:gd name="T3" fmla="*/ 119 h 297"/>
              <a:gd name="T4" fmla="*/ 83 w 154"/>
              <a:gd name="T5" fmla="*/ 18 h 297"/>
              <a:gd name="T6" fmla="*/ 83 w 154"/>
              <a:gd name="T7" fmla="*/ 17 h 297"/>
              <a:gd name="T8" fmla="*/ 83 w 154"/>
              <a:gd name="T9" fmla="*/ 17 h 297"/>
              <a:gd name="T10" fmla="*/ 109 w 154"/>
              <a:gd name="T11" fmla="*/ 34 h 297"/>
              <a:gd name="T12" fmla="*/ 118 w 154"/>
              <a:gd name="T13" fmla="*/ 33 h 297"/>
              <a:gd name="T14" fmla="*/ 119 w 154"/>
              <a:gd name="T15" fmla="*/ 30 h 297"/>
              <a:gd name="T16" fmla="*/ 116 w 154"/>
              <a:gd name="T17" fmla="*/ 25 h 297"/>
              <a:gd name="T18" fmla="*/ 80 w 154"/>
              <a:gd name="T19" fmla="*/ 1 h 297"/>
              <a:gd name="T20" fmla="*/ 80 w 154"/>
              <a:gd name="T21" fmla="*/ 1 h 297"/>
              <a:gd name="T22" fmla="*/ 80 w 154"/>
              <a:gd name="T23" fmla="*/ 1 h 297"/>
              <a:gd name="T24" fmla="*/ 80 w 154"/>
              <a:gd name="T25" fmla="*/ 1 h 297"/>
              <a:gd name="T26" fmla="*/ 79 w 154"/>
              <a:gd name="T27" fmla="*/ 0 h 297"/>
              <a:gd name="T28" fmla="*/ 79 w 154"/>
              <a:gd name="T29" fmla="*/ 0 h 297"/>
              <a:gd name="T30" fmla="*/ 77 w 154"/>
              <a:gd name="T31" fmla="*/ 0 h 297"/>
              <a:gd name="T32" fmla="*/ 77 w 154"/>
              <a:gd name="T33" fmla="*/ 0 h 297"/>
              <a:gd name="T34" fmla="*/ 76 w 154"/>
              <a:gd name="T35" fmla="*/ 0 h 297"/>
              <a:gd name="T36" fmla="*/ 75 w 154"/>
              <a:gd name="T37" fmla="*/ 0 h 297"/>
              <a:gd name="T38" fmla="*/ 74 w 154"/>
              <a:gd name="T39" fmla="*/ 1 h 297"/>
              <a:gd name="T40" fmla="*/ 74 w 154"/>
              <a:gd name="T41" fmla="*/ 1 h 297"/>
              <a:gd name="T42" fmla="*/ 74 w 154"/>
              <a:gd name="T43" fmla="*/ 1 h 297"/>
              <a:gd name="T44" fmla="*/ 74 w 154"/>
              <a:gd name="T45" fmla="*/ 1 h 297"/>
              <a:gd name="T46" fmla="*/ 38 w 154"/>
              <a:gd name="T47" fmla="*/ 25 h 297"/>
              <a:gd name="T48" fmla="*/ 37 w 154"/>
              <a:gd name="T49" fmla="*/ 33 h 297"/>
              <a:gd name="T50" fmla="*/ 45 w 154"/>
              <a:gd name="T51" fmla="*/ 34 h 297"/>
              <a:gd name="T52" fmla="*/ 71 w 154"/>
              <a:gd name="T53" fmla="*/ 17 h 297"/>
              <a:gd name="T54" fmla="*/ 71 w 154"/>
              <a:gd name="T55" fmla="*/ 17 h 297"/>
              <a:gd name="T56" fmla="*/ 71 w 154"/>
              <a:gd name="T57" fmla="*/ 18 h 297"/>
              <a:gd name="T58" fmla="*/ 71 w 154"/>
              <a:gd name="T59" fmla="*/ 119 h 297"/>
              <a:gd name="T60" fmla="*/ 38 w 154"/>
              <a:gd name="T61" fmla="*/ 167 h 297"/>
              <a:gd name="T62" fmla="*/ 0 w 154"/>
              <a:gd name="T63" fmla="*/ 226 h 297"/>
              <a:gd name="T64" fmla="*/ 0 w 154"/>
              <a:gd name="T65" fmla="*/ 255 h 297"/>
              <a:gd name="T66" fmla="*/ 0 w 154"/>
              <a:gd name="T67" fmla="*/ 280 h 297"/>
              <a:gd name="T68" fmla="*/ 0 w 154"/>
              <a:gd name="T69" fmla="*/ 291 h 297"/>
              <a:gd name="T70" fmla="*/ 6 w 154"/>
              <a:gd name="T71" fmla="*/ 297 h 297"/>
              <a:gd name="T72" fmla="*/ 12 w 154"/>
              <a:gd name="T73" fmla="*/ 291 h 297"/>
              <a:gd name="T74" fmla="*/ 12 w 154"/>
              <a:gd name="T75" fmla="*/ 280 h 297"/>
              <a:gd name="T76" fmla="*/ 12 w 154"/>
              <a:gd name="T77" fmla="*/ 280 h 297"/>
              <a:gd name="T78" fmla="*/ 12 w 154"/>
              <a:gd name="T79" fmla="*/ 226 h 297"/>
              <a:gd name="T80" fmla="*/ 45 w 154"/>
              <a:gd name="T81" fmla="*/ 177 h 297"/>
              <a:gd name="T82" fmla="*/ 77 w 154"/>
              <a:gd name="T83" fmla="*/ 146 h 297"/>
              <a:gd name="T84" fmla="*/ 109 w 154"/>
              <a:gd name="T85" fmla="*/ 177 h 297"/>
              <a:gd name="T86" fmla="*/ 142 w 154"/>
              <a:gd name="T87" fmla="*/ 226 h 297"/>
              <a:gd name="T88" fmla="*/ 142 w 154"/>
              <a:gd name="T89" fmla="*/ 280 h 297"/>
              <a:gd name="T90" fmla="*/ 142 w 154"/>
              <a:gd name="T91" fmla="*/ 280 h 297"/>
              <a:gd name="T92" fmla="*/ 142 w 154"/>
              <a:gd name="T93" fmla="*/ 291 h 297"/>
              <a:gd name="T94" fmla="*/ 148 w 154"/>
              <a:gd name="T95" fmla="*/ 297 h 297"/>
              <a:gd name="T96" fmla="*/ 154 w 154"/>
              <a:gd name="T97" fmla="*/ 291 h 297"/>
              <a:gd name="T98" fmla="*/ 154 w 154"/>
              <a:gd name="T99" fmla="*/ 280 h 297"/>
              <a:gd name="T100" fmla="*/ 154 w 154"/>
              <a:gd name="T101" fmla="*/ 255 h 297"/>
              <a:gd name="T102" fmla="*/ 154 w 154"/>
              <a:gd name="T103" fmla="*/ 226 h 297"/>
              <a:gd name="T104" fmla="*/ 116 w 154"/>
              <a:gd name="T105" fmla="*/ 16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4" h="297">
                <a:moveTo>
                  <a:pt x="116" y="167"/>
                </a:moveTo>
                <a:cubicBezTo>
                  <a:pt x="98" y="156"/>
                  <a:pt x="83" y="146"/>
                  <a:pt x="83" y="119"/>
                </a:cubicBezTo>
                <a:cubicBezTo>
                  <a:pt x="83" y="18"/>
                  <a:pt x="83" y="18"/>
                  <a:pt x="83" y="18"/>
                </a:cubicBezTo>
                <a:cubicBezTo>
                  <a:pt x="83" y="18"/>
                  <a:pt x="83" y="17"/>
                  <a:pt x="83" y="17"/>
                </a:cubicBezTo>
                <a:cubicBezTo>
                  <a:pt x="83" y="17"/>
                  <a:pt x="83" y="17"/>
                  <a:pt x="83" y="17"/>
                </a:cubicBezTo>
                <a:cubicBezTo>
                  <a:pt x="109" y="34"/>
                  <a:pt x="109" y="34"/>
                  <a:pt x="109" y="34"/>
                </a:cubicBezTo>
                <a:cubicBezTo>
                  <a:pt x="112" y="36"/>
                  <a:pt x="116" y="36"/>
                  <a:pt x="118" y="33"/>
                </a:cubicBezTo>
                <a:cubicBezTo>
                  <a:pt x="118" y="32"/>
                  <a:pt x="119" y="31"/>
                  <a:pt x="119" y="30"/>
                </a:cubicBezTo>
                <a:cubicBezTo>
                  <a:pt x="119" y="28"/>
                  <a:pt x="118" y="26"/>
                  <a:pt x="116" y="25"/>
                </a:cubicBezTo>
                <a:cubicBezTo>
                  <a:pt x="80" y="1"/>
                  <a:pt x="80" y="1"/>
                  <a:pt x="80" y="1"/>
                </a:cubicBezTo>
                <a:cubicBezTo>
                  <a:pt x="80" y="1"/>
                  <a:pt x="80" y="1"/>
                  <a:pt x="80" y="1"/>
                </a:cubicBezTo>
                <a:cubicBezTo>
                  <a:pt x="80" y="1"/>
                  <a:pt x="80" y="1"/>
                  <a:pt x="80" y="1"/>
                </a:cubicBezTo>
                <a:cubicBezTo>
                  <a:pt x="80" y="1"/>
                  <a:pt x="80" y="1"/>
                  <a:pt x="80" y="1"/>
                </a:cubicBezTo>
                <a:cubicBezTo>
                  <a:pt x="80" y="1"/>
                  <a:pt x="79" y="0"/>
                  <a:pt x="79" y="0"/>
                </a:cubicBezTo>
                <a:cubicBezTo>
                  <a:pt x="79" y="0"/>
                  <a:pt x="79" y="0"/>
                  <a:pt x="79" y="0"/>
                </a:cubicBezTo>
                <a:cubicBezTo>
                  <a:pt x="78" y="0"/>
                  <a:pt x="78" y="0"/>
                  <a:pt x="77" y="0"/>
                </a:cubicBezTo>
                <a:cubicBezTo>
                  <a:pt x="77" y="0"/>
                  <a:pt x="77" y="0"/>
                  <a:pt x="77" y="0"/>
                </a:cubicBezTo>
                <a:cubicBezTo>
                  <a:pt x="76" y="0"/>
                  <a:pt x="76" y="0"/>
                  <a:pt x="76" y="0"/>
                </a:cubicBezTo>
                <a:cubicBezTo>
                  <a:pt x="75" y="0"/>
                  <a:pt x="75" y="0"/>
                  <a:pt x="75" y="0"/>
                </a:cubicBezTo>
                <a:cubicBezTo>
                  <a:pt x="75" y="0"/>
                  <a:pt x="74" y="1"/>
                  <a:pt x="74" y="1"/>
                </a:cubicBezTo>
                <a:cubicBezTo>
                  <a:pt x="74" y="1"/>
                  <a:pt x="74" y="1"/>
                  <a:pt x="74" y="1"/>
                </a:cubicBezTo>
                <a:cubicBezTo>
                  <a:pt x="74" y="1"/>
                  <a:pt x="74" y="1"/>
                  <a:pt x="74" y="1"/>
                </a:cubicBezTo>
                <a:cubicBezTo>
                  <a:pt x="74" y="1"/>
                  <a:pt x="74" y="1"/>
                  <a:pt x="74" y="1"/>
                </a:cubicBezTo>
                <a:cubicBezTo>
                  <a:pt x="38" y="25"/>
                  <a:pt x="38" y="25"/>
                  <a:pt x="38" y="25"/>
                </a:cubicBezTo>
                <a:cubicBezTo>
                  <a:pt x="35" y="26"/>
                  <a:pt x="35" y="30"/>
                  <a:pt x="37" y="33"/>
                </a:cubicBezTo>
                <a:cubicBezTo>
                  <a:pt x="38" y="36"/>
                  <a:pt x="42" y="36"/>
                  <a:pt x="45" y="34"/>
                </a:cubicBezTo>
                <a:cubicBezTo>
                  <a:pt x="71" y="17"/>
                  <a:pt x="71" y="17"/>
                  <a:pt x="71" y="17"/>
                </a:cubicBezTo>
                <a:cubicBezTo>
                  <a:pt x="71" y="17"/>
                  <a:pt x="71" y="17"/>
                  <a:pt x="71" y="17"/>
                </a:cubicBezTo>
                <a:cubicBezTo>
                  <a:pt x="71" y="17"/>
                  <a:pt x="71" y="18"/>
                  <a:pt x="71" y="18"/>
                </a:cubicBezTo>
                <a:cubicBezTo>
                  <a:pt x="71" y="119"/>
                  <a:pt x="71" y="119"/>
                  <a:pt x="71" y="119"/>
                </a:cubicBezTo>
                <a:cubicBezTo>
                  <a:pt x="71" y="146"/>
                  <a:pt x="56" y="156"/>
                  <a:pt x="38" y="167"/>
                </a:cubicBezTo>
                <a:cubicBezTo>
                  <a:pt x="20" y="179"/>
                  <a:pt x="0" y="193"/>
                  <a:pt x="0" y="226"/>
                </a:cubicBezTo>
                <a:cubicBezTo>
                  <a:pt x="0" y="255"/>
                  <a:pt x="0" y="255"/>
                  <a:pt x="0" y="255"/>
                </a:cubicBezTo>
                <a:cubicBezTo>
                  <a:pt x="0" y="280"/>
                  <a:pt x="0" y="280"/>
                  <a:pt x="0" y="280"/>
                </a:cubicBezTo>
                <a:cubicBezTo>
                  <a:pt x="0" y="291"/>
                  <a:pt x="0" y="291"/>
                  <a:pt x="0" y="291"/>
                </a:cubicBezTo>
                <a:cubicBezTo>
                  <a:pt x="0" y="294"/>
                  <a:pt x="3" y="297"/>
                  <a:pt x="6" y="297"/>
                </a:cubicBezTo>
                <a:cubicBezTo>
                  <a:pt x="9" y="297"/>
                  <a:pt x="12" y="294"/>
                  <a:pt x="12" y="291"/>
                </a:cubicBezTo>
                <a:cubicBezTo>
                  <a:pt x="12" y="280"/>
                  <a:pt x="12" y="280"/>
                  <a:pt x="12" y="280"/>
                </a:cubicBezTo>
                <a:cubicBezTo>
                  <a:pt x="12" y="280"/>
                  <a:pt x="12" y="280"/>
                  <a:pt x="12" y="280"/>
                </a:cubicBezTo>
                <a:cubicBezTo>
                  <a:pt x="12" y="226"/>
                  <a:pt x="12" y="226"/>
                  <a:pt x="12" y="226"/>
                </a:cubicBezTo>
                <a:cubicBezTo>
                  <a:pt x="12" y="199"/>
                  <a:pt x="27" y="189"/>
                  <a:pt x="45" y="177"/>
                </a:cubicBezTo>
                <a:cubicBezTo>
                  <a:pt x="57" y="169"/>
                  <a:pt x="70" y="161"/>
                  <a:pt x="77" y="146"/>
                </a:cubicBezTo>
                <a:cubicBezTo>
                  <a:pt x="84" y="161"/>
                  <a:pt x="97" y="169"/>
                  <a:pt x="109" y="177"/>
                </a:cubicBezTo>
                <a:cubicBezTo>
                  <a:pt x="127" y="189"/>
                  <a:pt x="142" y="199"/>
                  <a:pt x="142" y="226"/>
                </a:cubicBezTo>
                <a:cubicBezTo>
                  <a:pt x="142" y="280"/>
                  <a:pt x="142" y="280"/>
                  <a:pt x="142" y="280"/>
                </a:cubicBezTo>
                <a:cubicBezTo>
                  <a:pt x="142" y="280"/>
                  <a:pt x="142" y="280"/>
                  <a:pt x="142" y="280"/>
                </a:cubicBezTo>
                <a:cubicBezTo>
                  <a:pt x="142" y="291"/>
                  <a:pt x="142" y="291"/>
                  <a:pt x="142" y="291"/>
                </a:cubicBezTo>
                <a:cubicBezTo>
                  <a:pt x="142" y="294"/>
                  <a:pt x="145" y="297"/>
                  <a:pt x="148" y="297"/>
                </a:cubicBezTo>
                <a:cubicBezTo>
                  <a:pt x="152" y="297"/>
                  <a:pt x="154" y="294"/>
                  <a:pt x="154" y="291"/>
                </a:cubicBezTo>
                <a:cubicBezTo>
                  <a:pt x="154" y="280"/>
                  <a:pt x="154" y="280"/>
                  <a:pt x="154" y="280"/>
                </a:cubicBezTo>
                <a:cubicBezTo>
                  <a:pt x="154" y="255"/>
                  <a:pt x="154" y="255"/>
                  <a:pt x="154" y="255"/>
                </a:cubicBezTo>
                <a:cubicBezTo>
                  <a:pt x="154" y="226"/>
                  <a:pt x="154" y="226"/>
                  <a:pt x="154" y="226"/>
                </a:cubicBezTo>
                <a:cubicBezTo>
                  <a:pt x="154" y="193"/>
                  <a:pt x="134" y="179"/>
                  <a:pt x="116" y="1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nvGrpSpPr>
          <p:cNvPr id="174" name="Group 86">
            <a:extLst>
              <a:ext uri="{FF2B5EF4-FFF2-40B4-BE49-F238E27FC236}">
                <a16:creationId xmlns:a16="http://schemas.microsoft.com/office/drawing/2014/main" id="{B4A58497-B294-4DD6-AB47-7A5A8DBC849B}"/>
              </a:ext>
            </a:extLst>
          </p:cNvPr>
          <p:cNvGrpSpPr>
            <a:grpSpLocks noChangeAspect="1"/>
          </p:cNvGrpSpPr>
          <p:nvPr/>
        </p:nvGrpSpPr>
        <p:grpSpPr bwMode="auto">
          <a:xfrm>
            <a:off x="10484859" y="5058272"/>
            <a:ext cx="463111" cy="464199"/>
            <a:chOff x="1370" y="1719"/>
            <a:chExt cx="426" cy="427"/>
          </a:xfrm>
          <a:solidFill>
            <a:schemeClr val="tx1"/>
          </a:solidFill>
        </p:grpSpPr>
        <p:sp>
          <p:nvSpPr>
            <p:cNvPr id="175" name="Freeform 87">
              <a:extLst>
                <a:ext uri="{FF2B5EF4-FFF2-40B4-BE49-F238E27FC236}">
                  <a16:creationId xmlns:a16="http://schemas.microsoft.com/office/drawing/2014/main" id="{A73780C2-6B86-487D-AB03-A6FB89F81D9E}"/>
                </a:ext>
              </a:extLst>
            </p:cNvPr>
            <p:cNvSpPr>
              <a:spLocks noEditPoints="1"/>
            </p:cNvSpPr>
            <p:nvPr/>
          </p:nvSpPr>
          <p:spPr bwMode="auto">
            <a:xfrm>
              <a:off x="137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1" y="12"/>
                    <a:pt x="12" y="20"/>
                    <a:pt x="12" y="30"/>
                  </a:cubicBezTo>
                  <a:cubicBezTo>
                    <a:pt x="12" y="258"/>
                    <a:pt x="12" y="258"/>
                    <a:pt x="12" y="258"/>
                  </a:cubicBezTo>
                  <a:cubicBezTo>
                    <a:pt x="12" y="268"/>
                    <a:pt x="21"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6" name="Freeform 88">
              <a:extLst>
                <a:ext uri="{FF2B5EF4-FFF2-40B4-BE49-F238E27FC236}">
                  <a16:creationId xmlns:a16="http://schemas.microsoft.com/office/drawing/2014/main" id="{F5AB16FD-4AAA-4DE1-B216-EAE3EB2F6938}"/>
                </a:ext>
              </a:extLst>
            </p:cNvPr>
            <p:cNvSpPr>
              <a:spLocks/>
            </p:cNvSpPr>
            <p:nvPr/>
          </p:nvSpPr>
          <p:spPr bwMode="auto">
            <a:xfrm>
              <a:off x="137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7" name="Oval 89">
              <a:extLst>
                <a:ext uri="{FF2B5EF4-FFF2-40B4-BE49-F238E27FC236}">
                  <a16:creationId xmlns:a16="http://schemas.microsoft.com/office/drawing/2014/main" id="{E63D290A-9773-42C6-B040-D748F594EACA}"/>
                </a:ext>
              </a:extLst>
            </p:cNvPr>
            <p:cNvSpPr>
              <a:spLocks noChangeArrowheads="1"/>
            </p:cNvSpPr>
            <p:nvPr/>
          </p:nvSpPr>
          <p:spPr bwMode="auto">
            <a:xfrm>
              <a:off x="1424"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8" name="Oval 90">
              <a:extLst>
                <a:ext uri="{FF2B5EF4-FFF2-40B4-BE49-F238E27FC236}">
                  <a16:creationId xmlns:a16="http://schemas.microsoft.com/office/drawing/2014/main" id="{0C2FA5AA-08ED-4310-952D-7C58E4F7BB77}"/>
                </a:ext>
              </a:extLst>
            </p:cNvPr>
            <p:cNvSpPr>
              <a:spLocks noChangeArrowheads="1"/>
            </p:cNvSpPr>
            <p:nvPr/>
          </p:nvSpPr>
          <p:spPr bwMode="auto">
            <a:xfrm>
              <a:off x="1477"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79" name="Oval 91">
              <a:extLst>
                <a:ext uri="{FF2B5EF4-FFF2-40B4-BE49-F238E27FC236}">
                  <a16:creationId xmlns:a16="http://schemas.microsoft.com/office/drawing/2014/main" id="{16D870B3-B921-4D17-9567-2DEA37B430B1}"/>
                </a:ext>
              </a:extLst>
            </p:cNvPr>
            <p:cNvSpPr>
              <a:spLocks noChangeArrowheads="1"/>
            </p:cNvSpPr>
            <p:nvPr/>
          </p:nvSpPr>
          <p:spPr bwMode="auto">
            <a:xfrm>
              <a:off x="1530" y="1755"/>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0" name="Freeform 92">
              <a:extLst>
                <a:ext uri="{FF2B5EF4-FFF2-40B4-BE49-F238E27FC236}">
                  <a16:creationId xmlns:a16="http://schemas.microsoft.com/office/drawing/2014/main" id="{027F42B9-2B1D-4D20-812B-08B6D6325682}"/>
                </a:ext>
              </a:extLst>
            </p:cNvPr>
            <p:cNvSpPr>
              <a:spLocks noEditPoints="1"/>
            </p:cNvSpPr>
            <p:nvPr/>
          </p:nvSpPr>
          <p:spPr bwMode="auto">
            <a:xfrm>
              <a:off x="1424" y="1844"/>
              <a:ext cx="319" cy="71"/>
            </a:xfrm>
            <a:custGeom>
              <a:avLst/>
              <a:gdLst>
                <a:gd name="T0" fmla="*/ 210 w 216"/>
                <a:gd name="T1" fmla="*/ 48 h 48"/>
                <a:gd name="T2" fmla="*/ 6 w 216"/>
                <a:gd name="T3" fmla="*/ 48 h 48"/>
                <a:gd name="T4" fmla="*/ 0 w 216"/>
                <a:gd name="T5" fmla="*/ 42 h 48"/>
                <a:gd name="T6" fmla="*/ 0 w 216"/>
                <a:gd name="T7" fmla="*/ 6 h 48"/>
                <a:gd name="T8" fmla="*/ 6 w 216"/>
                <a:gd name="T9" fmla="*/ 0 h 48"/>
                <a:gd name="T10" fmla="*/ 210 w 216"/>
                <a:gd name="T11" fmla="*/ 0 h 48"/>
                <a:gd name="T12" fmla="*/ 216 w 216"/>
                <a:gd name="T13" fmla="*/ 6 h 48"/>
                <a:gd name="T14" fmla="*/ 216 w 216"/>
                <a:gd name="T15" fmla="*/ 42 h 48"/>
                <a:gd name="T16" fmla="*/ 210 w 216"/>
                <a:gd name="T17" fmla="*/ 48 h 48"/>
                <a:gd name="T18" fmla="*/ 12 w 216"/>
                <a:gd name="T19" fmla="*/ 36 h 48"/>
                <a:gd name="T20" fmla="*/ 204 w 216"/>
                <a:gd name="T21" fmla="*/ 36 h 48"/>
                <a:gd name="T22" fmla="*/ 204 w 216"/>
                <a:gd name="T23" fmla="*/ 12 h 48"/>
                <a:gd name="T24" fmla="*/ 12 w 216"/>
                <a:gd name="T25" fmla="*/ 12 h 48"/>
                <a:gd name="T26" fmla="*/ 12 w 216"/>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48">
                  <a:moveTo>
                    <a:pt x="210" y="48"/>
                  </a:moveTo>
                  <a:cubicBezTo>
                    <a:pt x="6" y="48"/>
                    <a:pt x="6" y="48"/>
                    <a:pt x="6" y="48"/>
                  </a:cubicBezTo>
                  <a:cubicBezTo>
                    <a:pt x="3" y="48"/>
                    <a:pt x="0" y="45"/>
                    <a:pt x="0" y="42"/>
                  </a:cubicBezTo>
                  <a:cubicBezTo>
                    <a:pt x="0" y="6"/>
                    <a:pt x="0" y="6"/>
                    <a:pt x="0" y="6"/>
                  </a:cubicBezTo>
                  <a:cubicBezTo>
                    <a:pt x="0" y="3"/>
                    <a:pt x="3" y="0"/>
                    <a:pt x="6" y="0"/>
                  </a:cubicBezTo>
                  <a:cubicBezTo>
                    <a:pt x="210" y="0"/>
                    <a:pt x="210" y="0"/>
                    <a:pt x="210" y="0"/>
                  </a:cubicBezTo>
                  <a:cubicBezTo>
                    <a:pt x="214" y="0"/>
                    <a:pt x="216" y="3"/>
                    <a:pt x="216" y="6"/>
                  </a:cubicBezTo>
                  <a:cubicBezTo>
                    <a:pt x="216" y="42"/>
                    <a:pt x="216" y="42"/>
                    <a:pt x="216" y="42"/>
                  </a:cubicBezTo>
                  <a:cubicBezTo>
                    <a:pt x="216" y="45"/>
                    <a:pt x="214" y="48"/>
                    <a:pt x="210" y="48"/>
                  </a:cubicBezTo>
                  <a:close/>
                  <a:moveTo>
                    <a:pt x="12" y="36"/>
                  </a:moveTo>
                  <a:cubicBezTo>
                    <a:pt x="204" y="36"/>
                    <a:pt x="204" y="36"/>
                    <a:pt x="204" y="36"/>
                  </a:cubicBezTo>
                  <a:cubicBezTo>
                    <a:pt x="204" y="12"/>
                    <a:pt x="204" y="12"/>
                    <a:pt x="204"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1" name="Freeform 93">
              <a:extLst>
                <a:ext uri="{FF2B5EF4-FFF2-40B4-BE49-F238E27FC236}">
                  <a16:creationId xmlns:a16="http://schemas.microsoft.com/office/drawing/2014/main" id="{541CB0A3-8D50-4BBC-9F26-407026582B98}"/>
                </a:ext>
              </a:extLst>
            </p:cNvPr>
            <p:cNvSpPr>
              <a:spLocks noEditPoints="1"/>
            </p:cNvSpPr>
            <p:nvPr/>
          </p:nvSpPr>
          <p:spPr bwMode="auto">
            <a:xfrm>
              <a:off x="1424" y="1932"/>
              <a:ext cx="70" cy="160"/>
            </a:xfrm>
            <a:custGeom>
              <a:avLst/>
              <a:gdLst>
                <a:gd name="T0" fmla="*/ 42 w 48"/>
                <a:gd name="T1" fmla="*/ 108 h 108"/>
                <a:gd name="T2" fmla="*/ 6 w 48"/>
                <a:gd name="T3" fmla="*/ 108 h 108"/>
                <a:gd name="T4" fmla="*/ 0 w 48"/>
                <a:gd name="T5" fmla="*/ 102 h 108"/>
                <a:gd name="T6" fmla="*/ 0 w 48"/>
                <a:gd name="T7" fmla="*/ 6 h 108"/>
                <a:gd name="T8" fmla="*/ 6 w 48"/>
                <a:gd name="T9" fmla="*/ 0 h 108"/>
                <a:gd name="T10" fmla="*/ 42 w 48"/>
                <a:gd name="T11" fmla="*/ 0 h 108"/>
                <a:gd name="T12" fmla="*/ 48 w 48"/>
                <a:gd name="T13" fmla="*/ 6 h 108"/>
                <a:gd name="T14" fmla="*/ 48 w 48"/>
                <a:gd name="T15" fmla="*/ 102 h 108"/>
                <a:gd name="T16" fmla="*/ 42 w 48"/>
                <a:gd name="T17" fmla="*/ 108 h 108"/>
                <a:gd name="T18" fmla="*/ 12 w 48"/>
                <a:gd name="T19" fmla="*/ 96 h 108"/>
                <a:gd name="T20" fmla="*/ 36 w 48"/>
                <a:gd name="T21" fmla="*/ 96 h 108"/>
                <a:gd name="T22" fmla="*/ 36 w 48"/>
                <a:gd name="T23" fmla="*/ 12 h 108"/>
                <a:gd name="T24" fmla="*/ 12 w 48"/>
                <a:gd name="T25" fmla="*/ 12 h 108"/>
                <a:gd name="T26" fmla="*/ 12 w 48"/>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08">
                  <a:moveTo>
                    <a:pt x="42" y="108"/>
                  </a:moveTo>
                  <a:cubicBezTo>
                    <a:pt x="6" y="108"/>
                    <a:pt x="6" y="108"/>
                    <a:pt x="6" y="108"/>
                  </a:cubicBezTo>
                  <a:cubicBezTo>
                    <a:pt x="3" y="108"/>
                    <a:pt x="0" y="105"/>
                    <a:pt x="0" y="102"/>
                  </a:cubicBezTo>
                  <a:cubicBezTo>
                    <a:pt x="0" y="6"/>
                    <a:pt x="0" y="6"/>
                    <a:pt x="0" y="6"/>
                  </a:cubicBezTo>
                  <a:cubicBezTo>
                    <a:pt x="0" y="3"/>
                    <a:pt x="3" y="0"/>
                    <a:pt x="6" y="0"/>
                  </a:cubicBezTo>
                  <a:cubicBezTo>
                    <a:pt x="42" y="0"/>
                    <a:pt x="42" y="0"/>
                    <a:pt x="42" y="0"/>
                  </a:cubicBezTo>
                  <a:cubicBezTo>
                    <a:pt x="46" y="0"/>
                    <a:pt x="48" y="3"/>
                    <a:pt x="48" y="6"/>
                  </a:cubicBezTo>
                  <a:cubicBezTo>
                    <a:pt x="48" y="102"/>
                    <a:pt x="48" y="102"/>
                    <a:pt x="48" y="102"/>
                  </a:cubicBezTo>
                  <a:cubicBezTo>
                    <a:pt x="48" y="105"/>
                    <a:pt x="46" y="108"/>
                    <a:pt x="42" y="108"/>
                  </a:cubicBezTo>
                  <a:close/>
                  <a:moveTo>
                    <a:pt x="12" y="96"/>
                  </a:moveTo>
                  <a:cubicBezTo>
                    <a:pt x="36" y="96"/>
                    <a:pt x="36" y="96"/>
                    <a:pt x="36" y="96"/>
                  </a:cubicBezTo>
                  <a:cubicBezTo>
                    <a:pt x="36" y="12"/>
                    <a:pt x="36" y="12"/>
                    <a:pt x="36"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2" name="Freeform 94">
              <a:extLst>
                <a:ext uri="{FF2B5EF4-FFF2-40B4-BE49-F238E27FC236}">
                  <a16:creationId xmlns:a16="http://schemas.microsoft.com/office/drawing/2014/main" id="{8AE0A200-2545-4CB6-A641-1848BF1DC190}"/>
                </a:ext>
              </a:extLst>
            </p:cNvPr>
            <p:cNvSpPr>
              <a:spLocks noEditPoints="1"/>
            </p:cNvSpPr>
            <p:nvPr/>
          </p:nvSpPr>
          <p:spPr bwMode="auto">
            <a:xfrm>
              <a:off x="1530" y="1932"/>
              <a:ext cx="213" cy="71"/>
            </a:xfrm>
            <a:custGeom>
              <a:avLst/>
              <a:gdLst>
                <a:gd name="T0" fmla="*/ 138 w 144"/>
                <a:gd name="T1" fmla="*/ 48 h 48"/>
                <a:gd name="T2" fmla="*/ 6 w 144"/>
                <a:gd name="T3" fmla="*/ 48 h 48"/>
                <a:gd name="T4" fmla="*/ 0 w 144"/>
                <a:gd name="T5" fmla="*/ 42 h 48"/>
                <a:gd name="T6" fmla="*/ 0 w 144"/>
                <a:gd name="T7" fmla="*/ 6 h 48"/>
                <a:gd name="T8" fmla="*/ 6 w 144"/>
                <a:gd name="T9" fmla="*/ 0 h 48"/>
                <a:gd name="T10" fmla="*/ 138 w 144"/>
                <a:gd name="T11" fmla="*/ 0 h 48"/>
                <a:gd name="T12" fmla="*/ 144 w 144"/>
                <a:gd name="T13" fmla="*/ 6 h 48"/>
                <a:gd name="T14" fmla="*/ 144 w 144"/>
                <a:gd name="T15" fmla="*/ 42 h 48"/>
                <a:gd name="T16" fmla="*/ 138 w 144"/>
                <a:gd name="T17" fmla="*/ 48 h 48"/>
                <a:gd name="T18" fmla="*/ 12 w 144"/>
                <a:gd name="T19" fmla="*/ 36 h 48"/>
                <a:gd name="T20" fmla="*/ 132 w 144"/>
                <a:gd name="T21" fmla="*/ 36 h 48"/>
                <a:gd name="T22" fmla="*/ 132 w 144"/>
                <a:gd name="T23" fmla="*/ 12 h 48"/>
                <a:gd name="T24" fmla="*/ 12 w 144"/>
                <a:gd name="T25" fmla="*/ 12 h 48"/>
                <a:gd name="T26" fmla="*/ 12 w 144"/>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48">
                  <a:moveTo>
                    <a:pt x="138" y="48"/>
                  </a:moveTo>
                  <a:cubicBezTo>
                    <a:pt x="6" y="48"/>
                    <a:pt x="6" y="48"/>
                    <a:pt x="6" y="48"/>
                  </a:cubicBezTo>
                  <a:cubicBezTo>
                    <a:pt x="3" y="48"/>
                    <a:pt x="0" y="45"/>
                    <a:pt x="0" y="42"/>
                  </a:cubicBezTo>
                  <a:cubicBezTo>
                    <a:pt x="0" y="6"/>
                    <a:pt x="0" y="6"/>
                    <a:pt x="0" y="6"/>
                  </a:cubicBezTo>
                  <a:cubicBezTo>
                    <a:pt x="0" y="3"/>
                    <a:pt x="3" y="0"/>
                    <a:pt x="6" y="0"/>
                  </a:cubicBezTo>
                  <a:cubicBezTo>
                    <a:pt x="138" y="0"/>
                    <a:pt x="138" y="0"/>
                    <a:pt x="138" y="0"/>
                  </a:cubicBezTo>
                  <a:cubicBezTo>
                    <a:pt x="142" y="0"/>
                    <a:pt x="144" y="3"/>
                    <a:pt x="144" y="6"/>
                  </a:cubicBezTo>
                  <a:cubicBezTo>
                    <a:pt x="144" y="42"/>
                    <a:pt x="144" y="42"/>
                    <a:pt x="144" y="42"/>
                  </a:cubicBezTo>
                  <a:cubicBezTo>
                    <a:pt x="144" y="45"/>
                    <a:pt x="142" y="48"/>
                    <a:pt x="138" y="48"/>
                  </a:cubicBezTo>
                  <a:close/>
                  <a:moveTo>
                    <a:pt x="12" y="36"/>
                  </a:moveTo>
                  <a:cubicBezTo>
                    <a:pt x="132" y="36"/>
                    <a:pt x="132" y="36"/>
                    <a:pt x="132" y="36"/>
                  </a:cubicBezTo>
                  <a:cubicBezTo>
                    <a:pt x="132" y="12"/>
                    <a:pt x="132" y="12"/>
                    <a:pt x="132"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3" name="Freeform 95">
              <a:extLst>
                <a:ext uri="{FF2B5EF4-FFF2-40B4-BE49-F238E27FC236}">
                  <a16:creationId xmlns:a16="http://schemas.microsoft.com/office/drawing/2014/main" id="{5A768397-D368-4363-8472-AD8E257BFA39}"/>
                </a:ext>
              </a:extLst>
            </p:cNvPr>
            <p:cNvSpPr>
              <a:spLocks noEditPoints="1"/>
            </p:cNvSpPr>
            <p:nvPr/>
          </p:nvSpPr>
          <p:spPr bwMode="auto">
            <a:xfrm>
              <a:off x="1530" y="2021"/>
              <a:ext cx="213" cy="71"/>
            </a:xfrm>
            <a:custGeom>
              <a:avLst/>
              <a:gdLst>
                <a:gd name="T0" fmla="*/ 138 w 144"/>
                <a:gd name="T1" fmla="*/ 48 h 48"/>
                <a:gd name="T2" fmla="*/ 6 w 144"/>
                <a:gd name="T3" fmla="*/ 48 h 48"/>
                <a:gd name="T4" fmla="*/ 0 w 144"/>
                <a:gd name="T5" fmla="*/ 42 h 48"/>
                <a:gd name="T6" fmla="*/ 0 w 144"/>
                <a:gd name="T7" fmla="*/ 6 h 48"/>
                <a:gd name="T8" fmla="*/ 6 w 144"/>
                <a:gd name="T9" fmla="*/ 0 h 48"/>
                <a:gd name="T10" fmla="*/ 138 w 144"/>
                <a:gd name="T11" fmla="*/ 0 h 48"/>
                <a:gd name="T12" fmla="*/ 144 w 144"/>
                <a:gd name="T13" fmla="*/ 6 h 48"/>
                <a:gd name="T14" fmla="*/ 144 w 144"/>
                <a:gd name="T15" fmla="*/ 42 h 48"/>
                <a:gd name="T16" fmla="*/ 138 w 144"/>
                <a:gd name="T17" fmla="*/ 48 h 48"/>
                <a:gd name="T18" fmla="*/ 12 w 144"/>
                <a:gd name="T19" fmla="*/ 36 h 48"/>
                <a:gd name="T20" fmla="*/ 132 w 144"/>
                <a:gd name="T21" fmla="*/ 36 h 48"/>
                <a:gd name="T22" fmla="*/ 132 w 144"/>
                <a:gd name="T23" fmla="*/ 12 h 48"/>
                <a:gd name="T24" fmla="*/ 12 w 144"/>
                <a:gd name="T25" fmla="*/ 12 h 48"/>
                <a:gd name="T26" fmla="*/ 12 w 144"/>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48">
                  <a:moveTo>
                    <a:pt x="138" y="48"/>
                  </a:moveTo>
                  <a:cubicBezTo>
                    <a:pt x="6" y="48"/>
                    <a:pt x="6" y="48"/>
                    <a:pt x="6" y="48"/>
                  </a:cubicBezTo>
                  <a:cubicBezTo>
                    <a:pt x="3" y="48"/>
                    <a:pt x="0" y="45"/>
                    <a:pt x="0" y="42"/>
                  </a:cubicBezTo>
                  <a:cubicBezTo>
                    <a:pt x="0" y="6"/>
                    <a:pt x="0" y="6"/>
                    <a:pt x="0" y="6"/>
                  </a:cubicBezTo>
                  <a:cubicBezTo>
                    <a:pt x="0" y="3"/>
                    <a:pt x="3" y="0"/>
                    <a:pt x="6" y="0"/>
                  </a:cubicBezTo>
                  <a:cubicBezTo>
                    <a:pt x="138" y="0"/>
                    <a:pt x="138" y="0"/>
                    <a:pt x="138" y="0"/>
                  </a:cubicBezTo>
                  <a:cubicBezTo>
                    <a:pt x="142" y="0"/>
                    <a:pt x="144" y="3"/>
                    <a:pt x="144" y="6"/>
                  </a:cubicBezTo>
                  <a:cubicBezTo>
                    <a:pt x="144" y="42"/>
                    <a:pt x="144" y="42"/>
                    <a:pt x="144" y="42"/>
                  </a:cubicBezTo>
                  <a:cubicBezTo>
                    <a:pt x="144" y="45"/>
                    <a:pt x="142" y="48"/>
                    <a:pt x="138" y="48"/>
                  </a:cubicBezTo>
                  <a:close/>
                  <a:moveTo>
                    <a:pt x="12" y="36"/>
                  </a:moveTo>
                  <a:cubicBezTo>
                    <a:pt x="132" y="36"/>
                    <a:pt x="132" y="36"/>
                    <a:pt x="132" y="36"/>
                  </a:cubicBezTo>
                  <a:cubicBezTo>
                    <a:pt x="132" y="12"/>
                    <a:pt x="132" y="12"/>
                    <a:pt x="132"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84" name="Group 223">
            <a:extLst>
              <a:ext uri="{FF2B5EF4-FFF2-40B4-BE49-F238E27FC236}">
                <a16:creationId xmlns:a16="http://schemas.microsoft.com/office/drawing/2014/main" id="{7037EB4A-CFC6-4E50-8C2D-5731590F2ACC}"/>
              </a:ext>
            </a:extLst>
          </p:cNvPr>
          <p:cNvGrpSpPr>
            <a:grpSpLocks noChangeAspect="1"/>
          </p:cNvGrpSpPr>
          <p:nvPr/>
        </p:nvGrpSpPr>
        <p:grpSpPr bwMode="auto">
          <a:xfrm>
            <a:off x="11245148" y="5058272"/>
            <a:ext cx="465285" cy="464199"/>
            <a:chOff x="5505" y="2992"/>
            <a:chExt cx="428" cy="427"/>
          </a:xfrm>
          <a:solidFill>
            <a:schemeClr val="tx1"/>
          </a:solidFill>
        </p:grpSpPr>
        <p:sp>
          <p:nvSpPr>
            <p:cNvPr id="185" name="Freeform 224">
              <a:extLst>
                <a:ext uri="{FF2B5EF4-FFF2-40B4-BE49-F238E27FC236}">
                  <a16:creationId xmlns:a16="http://schemas.microsoft.com/office/drawing/2014/main" id="{A68AA079-8E9C-4FB5-A523-1BA4E999810C}"/>
                </a:ext>
              </a:extLst>
            </p:cNvPr>
            <p:cNvSpPr>
              <a:spLocks/>
            </p:cNvSpPr>
            <p:nvPr/>
          </p:nvSpPr>
          <p:spPr bwMode="auto">
            <a:xfrm>
              <a:off x="5505" y="3063"/>
              <a:ext cx="373" cy="18"/>
            </a:xfrm>
            <a:custGeom>
              <a:avLst/>
              <a:gdLst>
                <a:gd name="T0" fmla="*/ 246 w 252"/>
                <a:gd name="T1" fmla="*/ 12 h 12"/>
                <a:gd name="T2" fmla="*/ 6 w 252"/>
                <a:gd name="T3" fmla="*/ 12 h 12"/>
                <a:gd name="T4" fmla="*/ 0 w 252"/>
                <a:gd name="T5" fmla="*/ 6 h 12"/>
                <a:gd name="T6" fmla="*/ 6 w 252"/>
                <a:gd name="T7" fmla="*/ 0 h 12"/>
                <a:gd name="T8" fmla="*/ 246 w 252"/>
                <a:gd name="T9" fmla="*/ 0 h 12"/>
                <a:gd name="T10" fmla="*/ 252 w 252"/>
                <a:gd name="T11" fmla="*/ 6 h 12"/>
                <a:gd name="T12" fmla="*/ 246 w 25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52" h="12">
                  <a:moveTo>
                    <a:pt x="246" y="12"/>
                  </a:moveTo>
                  <a:cubicBezTo>
                    <a:pt x="6" y="12"/>
                    <a:pt x="6" y="12"/>
                    <a:pt x="6" y="12"/>
                  </a:cubicBezTo>
                  <a:cubicBezTo>
                    <a:pt x="3" y="12"/>
                    <a:pt x="0" y="9"/>
                    <a:pt x="0" y="6"/>
                  </a:cubicBezTo>
                  <a:cubicBezTo>
                    <a:pt x="0" y="3"/>
                    <a:pt x="3" y="0"/>
                    <a:pt x="6" y="0"/>
                  </a:cubicBezTo>
                  <a:cubicBezTo>
                    <a:pt x="246" y="0"/>
                    <a:pt x="246" y="0"/>
                    <a:pt x="246" y="0"/>
                  </a:cubicBezTo>
                  <a:cubicBezTo>
                    <a:pt x="249" y="0"/>
                    <a:pt x="252" y="3"/>
                    <a:pt x="252" y="6"/>
                  </a:cubicBezTo>
                  <a:cubicBezTo>
                    <a:pt x="252" y="9"/>
                    <a:pt x="249" y="12"/>
                    <a:pt x="24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6" name="Oval 225">
              <a:extLst>
                <a:ext uri="{FF2B5EF4-FFF2-40B4-BE49-F238E27FC236}">
                  <a16:creationId xmlns:a16="http://schemas.microsoft.com/office/drawing/2014/main" id="{2545B17F-6554-4831-87E9-CFB69AB09A0C}"/>
                </a:ext>
              </a:extLst>
            </p:cNvPr>
            <p:cNvSpPr>
              <a:spLocks noChangeArrowheads="1"/>
            </p:cNvSpPr>
            <p:nvPr/>
          </p:nvSpPr>
          <p:spPr bwMode="auto">
            <a:xfrm>
              <a:off x="5559" y="3028"/>
              <a:ext cx="17"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7" name="Oval 226">
              <a:extLst>
                <a:ext uri="{FF2B5EF4-FFF2-40B4-BE49-F238E27FC236}">
                  <a16:creationId xmlns:a16="http://schemas.microsoft.com/office/drawing/2014/main" id="{FB3B737C-6A7F-4AC9-BE10-2EE43AB0ADAA}"/>
                </a:ext>
              </a:extLst>
            </p:cNvPr>
            <p:cNvSpPr>
              <a:spLocks noChangeArrowheads="1"/>
            </p:cNvSpPr>
            <p:nvPr/>
          </p:nvSpPr>
          <p:spPr bwMode="auto">
            <a:xfrm>
              <a:off x="5594" y="3028"/>
              <a:ext cx="18"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8" name="Oval 227">
              <a:extLst>
                <a:ext uri="{FF2B5EF4-FFF2-40B4-BE49-F238E27FC236}">
                  <a16:creationId xmlns:a16="http://schemas.microsoft.com/office/drawing/2014/main" id="{B33E671D-C889-418F-9570-88B76C9B0E74}"/>
                </a:ext>
              </a:extLst>
            </p:cNvPr>
            <p:cNvSpPr>
              <a:spLocks noChangeArrowheads="1"/>
            </p:cNvSpPr>
            <p:nvPr/>
          </p:nvSpPr>
          <p:spPr bwMode="auto">
            <a:xfrm>
              <a:off x="5630" y="3028"/>
              <a:ext cx="17"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9" name="Freeform 228">
              <a:extLst>
                <a:ext uri="{FF2B5EF4-FFF2-40B4-BE49-F238E27FC236}">
                  <a16:creationId xmlns:a16="http://schemas.microsoft.com/office/drawing/2014/main" id="{52DD1E08-1C42-4433-9C13-4EA520E2134D}"/>
                </a:ext>
              </a:extLst>
            </p:cNvPr>
            <p:cNvSpPr>
              <a:spLocks/>
            </p:cNvSpPr>
            <p:nvPr/>
          </p:nvSpPr>
          <p:spPr bwMode="auto">
            <a:xfrm>
              <a:off x="5505" y="2992"/>
              <a:ext cx="373" cy="302"/>
            </a:xfrm>
            <a:custGeom>
              <a:avLst/>
              <a:gdLst>
                <a:gd name="T0" fmla="*/ 114 w 252"/>
                <a:gd name="T1" fmla="*/ 204 h 204"/>
                <a:gd name="T2" fmla="*/ 30 w 252"/>
                <a:gd name="T3" fmla="*/ 204 h 204"/>
                <a:gd name="T4" fmla="*/ 0 w 252"/>
                <a:gd name="T5" fmla="*/ 174 h 204"/>
                <a:gd name="T6" fmla="*/ 0 w 252"/>
                <a:gd name="T7" fmla="*/ 30 h 204"/>
                <a:gd name="T8" fmla="*/ 30 w 252"/>
                <a:gd name="T9" fmla="*/ 0 h 204"/>
                <a:gd name="T10" fmla="*/ 222 w 252"/>
                <a:gd name="T11" fmla="*/ 0 h 204"/>
                <a:gd name="T12" fmla="*/ 252 w 252"/>
                <a:gd name="T13" fmla="*/ 30 h 204"/>
                <a:gd name="T14" fmla="*/ 252 w 252"/>
                <a:gd name="T15" fmla="*/ 126 h 204"/>
                <a:gd name="T16" fmla="*/ 246 w 252"/>
                <a:gd name="T17" fmla="*/ 132 h 204"/>
                <a:gd name="T18" fmla="*/ 240 w 252"/>
                <a:gd name="T19" fmla="*/ 126 h 204"/>
                <a:gd name="T20" fmla="*/ 240 w 252"/>
                <a:gd name="T21" fmla="*/ 30 h 204"/>
                <a:gd name="T22" fmla="*/ 222 w 252"/>
                <a:gd name="T23" fmla="*/ 12 h 204"/>
                <a:gd name="T24" fmla="*/ 30 w 252"/>
                <a:gd name="T25" fmla="*/ 12 h 204"/>
                <a:gd name="T26" fmla="*/ 12 w 252"/>
                <a:gd name="T27" fmla="*/ 30 h 204"/>
                <a:gd name="T28" fmla="*/ 12 w 252"/>
                <a:gd name="T29" fmla="*/ 174 h 204"/>
                <a:gd name="T30" fmla="*/ 30 w 252"/>
                <a:gd name="T31" fmla="*/ 192 h 204"/>
                <a:gd name="T32" fmla="*/ 114 w 252"/>
                <a:gd name="T33" fmla="*/ 192 h 204"/>
                <a:gd name="T34" fmla="*/ 120 w 252"/>
                <a:gd name="T35" fmla="*/ 198 h 204"/>
                <a:gd name="T36" fmla="*/ 114 w 252"/>
                <a:gd name="T37"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04">
                  <a:moveTo>
                    <a:pt x="114" y="204"/>
                  </a:moveTo>
                  <a:cubicBezTo>
                    <a:pt x="30" y="204"/>
                    <a:pt x="30" y="204"/>
                    <a:pt x="30" y="204"/>
                  </a:cubicBezTo>
                  <a:cubicBezTo>
                    <a:pt x="13" y="204"/>
                    <a:pt x="0" y="191"/>
                    <a:pt x="0" y="174"/>
                  </a:cubicBezTo>
                  <a:cubicBezTo>
                    <a:pt x="0" y="30"/>
                    <a:pt x="0" y="30"/>
                    <a:pt x="0" y="30"/>
                  </a:cubicBezTo>
                  <a:cubicBezTo>
                    <a:pt x="0" y="13"/>
                    <a:pt x="13" y="0"/>
                    <a:pt x="30" y="0"/>
                  </a:cubicBezTo>
                  <a:cubicBezTo>
                    <a:pt x="222" y="0"/>
                    <a:pt x="222" y="0"/>
                    <a:pt x="222" y="0"/>
                  </a:cubicBezTo>
                  <a:cubicBezTo>
                    <a:pt x="238" y="0"/>
                    <a:pt x="252" y="13"/>
                    <a:pt x="252" y="30"/>
                  </a:cubicBezTo>
                  <a:cubicBezTo>
                    <a:pt x="252" y="126"/>
                    <a:pt x="252" y="126"/>
                    <a:pt x="252" y="126"/>
                  </a:cubicBezTo>
                  <a:cubicBezTo>
                    <a:pt x="252" y="129"/>
                    <a:pt x="249" y="132"/>
                    <a:pt x="246" y="132"/>
                  </a:cubicBezTo>
                  <a:cubicBezTo>
                    <a:pt x="243" y="132"/>
                    <a:pt x="240" y="129"/>
                    <a:pt x="240" y="126"/>
                  </a:cubicBezTo>
                  <a:cubicBezTo>
                    <a:pt x="240" y="30"/>
                    <a:pt x="240" y="30"/>
                    <a:pt x="240" y="30"/>
                  </a:cubicBezTo>
                  <a:cubicBezTo>
                    <a:pt x="240" y="20"/>
                    <a:pt x="232" y="12"/>
                    <a:pt x="222" y="12"/>
                  </a:cubicBezTo>
                  <a:cubicBezTo>
                    <a:pt x="30" y="12"/>
                    <a:pt x="30" y="12"/>
                    <a:pt x="30" y="12"/>
                  </a:cubicBezTo>
                  <a:cubicBezTo>
                    <a:pt x="20" y="12"/>
                    <a:pt x="12" y="20"/>
                    <a:pt x="12" y="30"/>
                  </a:cubicBezTo>
                  <a:cubicBezTo>
                    <a:pt x="12" y="174"/>
                    <a:pt x="12" y="174"/>
                    <a:pt x="12" y="174"/>
                  </a:cubicBezTo>
                  <a:cubicBezTo>
                    <a:pt x="12" y="184"/>
                    <a:pt x="20" y="192"/>
                    <a:pt x="30" y="192"/>
                  </a:cubicBezTo>
                  <a:cubicBezTo>
                    <a:pt x="114" y="192"/>
                    <a:pt x="114" y="192"/>
                    <a:pt x="114" y="192"/>
                  </a:cubicBezTo>
                  <a:cubicBezTo>
                    <a:pt x="117" y="192"/>
                    <a:pt x="120" y="195"/>
                    <a:pt x="120" y="198"/>
                  </a:cubicBezTo>
                  <a:cubicBezTo>
                    <a:pt x="120" y="201"/>
                    <a:pt x="117" y="204"/>
                    <a:pt x="114" y="2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0" name="Freeform 229">
              <a:extLst>
                <a:ext uri="{FF2B5EF4-FFF2-40B4-BE49-F238E27FC236}">
                  <a16:creationId xmlns:a16="http://schemas.microsoft.com/office/drawing/2014/main" id="{FE75F668-0FA1-4012-A382-C90C4C6AAF6C}"/>
                </a:ext>
              </a:extLst>
            </p:cNvPr>
            <p:cNvSpPr>
              <a:spLocks noEditPoints="1"/>
            </p:cNvSpPr>
            <p:nvPr/>
          </p:nvSpPr>
          <p:spPr bwMode="auto">
            <a:xfrm>
              <a:off x="5717" y="3205"/>
              <a:ext cx="216" cy="214"/>
            </a:xfrm>
            <a:custGeom>
              <a:avLst/>
              <a:gdLst>
                <a:gd name="T0" fmla="*/ 55 w 146"/>
                <a:gd name="T1" fmla="*/ 144 h 144"/>
                <a:gd name="T2" fmla="*/ 49 w 146"/>
                <a:gd name="T3" fmla="*/ 127 h 144"/>
                <a:gd name="T4" fmla="*/ 27 w 146"/>
                <a:gd name="T5" fmla="*/ 126 h 144"/>
                <a:gd name="T6" fmla="*/ 1 w 146"/>
                <a:gd name="T7" fmla="*/ 92 h 144"/>
                <a:gd name="T8" fmla="*/ 13 w 146"/>
                <a:gd name="T9" fmla="*/ 79 h 144"/>
                <a:gd name="T10" fmla="*/ 13 w 146"/>
                <a:gd name="T11" fmla="*/ 65 h 144"/>
                <a:gd name="T12" fmla="*/ 1 w 146"/>
                <a:gd name="T13" fmla="*/ 52 h 144"/>
                <a:gd name="T14" fmla="*/ 28 w 146"/>
                <a:gd name="T15" fmla="*/ 18 h 144"/>
                <a:gd name="T16" fmla="*/ 49 w 146"/>
                <a:gd name="T17" fmla="*/ 17 h 144"/>
                <a:gd name="T18" fmla="*/ 55 w 146"/>
                <a:gd name="T19" fmla="*/ 0 h 144"/>
                <a:gd name="T20" fmla="*/ 97 w 146"/>
                <a:gd name="T21" fmla="*/ 6 h 144"/>
                <a:gd name="T22" fmla="*/ 108 w 146"/>
                <a:gd name="T23" fmla="*/ 24 h 144"/>
                <a:gd name="T24" fmla="*/ 122 w 146"/>
                <a:gd name="T25" fmla="*/ 18 h 144"/>
                <a:gd name="T26" fmla="*/ 144 w 146"/>
                <a:gd name="T27" fmla="*/ 52 h 144"/>
                <a:gd name="T28" fmla="*/ 132 w 146"/>
                <a:gd name="T29" fmla="*/ 65 h 144"/>
                <a:gd name="T30" fmla="*/ 132 w 146"/>
                <a:gd name="T31" fmla="*/ 79 h 144"/>
                <a:gd name="T32" fmla="*/ 144 w 146"/>
                <a:gd name="T33" fmla="*/ 92 h 144"/>
                <a:gd name="T34" fmla="*/ 122 w 146"/>
                <a:gd name="T35" fmla="*/ 126 h 144"/>
                <a:gd name="T36" fmla="*/ 108 w 146"/>
                <a:gd name="T37" fmla="*/ 120 h 144"/>
                <a:gd name="T38" fmla="*/ 97 w 146"/>
                <a:gd name="T39" fmla="*/ 138 h 144"/>
                <a:gd name="T40" fmla="*/ 61 w 146"/>
                <a:gd name="T41" fmla="*/ 132 h 144"/>
                <a:gd name="T42" fmla="*/ 85 w 146"/>
                <a:gd name="T43" fmla="*/ 123 h 144"/>
                <a:gd name="T44" fmla="*/ 104 w 146"/>
                <a:gd name="T45" fmla="*/ 109 h 144"/>
                <a:gd name="T46" fmla="*/ 119 w 146"/>
                <a:gd name="T47" fmla="*/ 112 h 144"/>
                <a:gd name="T48" fmla="*/ 123 w 146"/>
                <a:gd name="T49" fmla="*/ 87 h 144"/>
                <a:gd name="T50" fmla="*/ 121 w 146"/>
                <a:gd name="T51" fmla="*/ 72 h 144"/>
                <a:gd name="T52" fmla="*/ 123 w 146"/>
                <a:gd name="T53" fmla="*/ 57 h 144"/>
                <a:gd name="T54" fmla="*/ 119 w 146"/>
                <a:gd name="T55" fmla="*/ 32 h 144"/>
                <a:gd name="T56" fmla="*/ 104 w 146"/>
                <a:gd name="T57" fmla="*/ 36 h 144"/>
                <a:gd name="T58" fmla="*/ 85 w 146"/>
                <a:gd name="T59" fmla="*/ 21 h 144"/>
                <a:gd name="T60" fmla="*/ 61 w 146"/>
                <a:gd name="T61" fmla="*/ 12 h 144"/>
                <a:gd name="T62" fmla="*/ 57 w 146"/>
                <a:gd name="T63" fmla="*/ 27 h 144"/>
                <a:gd name="T64" fmla="*/ 35 w 146"/>
                <a:gd name="T65" fmla="*/ 36 h 144"/>
                <a:gd name="T66" fmla="*/ 15 w 146"/>
                <a:gd name="T67" fmla="*/ 52 h 144"/>
                <a:gd name="T68" fmla="*/ 26 w 146"/>
                <a:gd name="T69" fmla="*/ 63 h 144"/>
                <a:gd name="T70" fmla="*/ 25 w 146"/>
                <a:gd name="T71" fmla="*/ 81 h 144"/>
                <a:gd name="T72" fmla="*/ 15 w 146"/>
                <a:gd name="T73" fmla="*/ 92 h 144"/>
                <a:gd name="T74" fmla="*/ 35 w 146"/>
                <a:gd name="T75" fmla="*/ 108 h 144"/>
                <a:gd name="T76" fmla="*/ 57 w 146"/>
                <a:gd name="T77" fmla="*/ 117 h 144"/>
                <a:gd name="T78" fmla="*/ 61 w 146"/>
                <a:gd name="T79" fmla="*/ 13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6" h="144">
                  <a:moveTo>
                    <a:pt x="91" y="144"/>
                  </a:moveTo>
                  <a:cubicBezTo>
                    <a:pt x="55" y="144"/>
                    <a:pt x="55" y="144"/>
                    <a:pt x="55" y="144"/>
                  </a:cubicBezTo>
                  <a:cubicBezTo>
                    <a:pt x="52" y="144"/>
                    <a:pt x="49" y="141"/>
                    <a:pt x="49" y="138"/>
                  </a:cubicBezTo>
                  <a:cubicBezTo>
                    <a:pt x="49" y="127"/>
                    <a:pt x="49" y="127"/>
                    <a:pt x="49" y="127"/>
                  </a:cubicBezTo>
                  <a:cubicBezTo>
                    <a:pt x="45" y="125"/>
                    <a:pt x="41" y="123"/>
                    <a:pt x="37" y="120"/>
                  </a:cubicBezTo>
                  <a:cubicBezTo>
                    <a:pt x="27" y="126"/>
                    <a:pt x="27" y="126"/>
                    <a:pt x="27" y="126"/>
                  </a:cubicBezTo>
                  <a:cubicBezTo>
                    <a:pt x="25" y="127"/>
                    <a:pt x="21" y="126"/>
                    <a:pt x="19" y="124"/>
                  </a:cubicBezTo>
                  <a:cubicBezTo>
                    <a:pt x="1" y="92"/>
                    <a:pt x="1" y="92"/>
                    <a:pt x="1" y="92"/>
                  </a:cubicBezTo>
                  <a:cubicBezTo>
                    <a:pt x="0" y="90"/>
                    <a:pt x="1" y="86"/>
                    <a:pt x="3" y="84"/>
                  </a:cubicBezTo>
                  <a:cubicBezTo>
                    <a:pt x="13" y="79"/>
                    <a:pt x="13" y="79"/>
                    <a:pt x="13" y="79"/>
                  </a:cubicBezTo>
                  <a:cubicBezTo>
                    <a:pt x="13" y="76"/>
                    <a:pt x="13" y="74"/>
                    <a:pt x="13" y="72"/>
                  </a:cubicBezTo>
                  <a:cubicBezTo>
                    <a:pt x="13" y="70"/>
                    <a:pt x="13" y="68"/>
                    <a:pt x="13" y="65"/>
                  </a:cubicBezTo>
                  <a:cubicBezTo>
                    <a:pt x="4" y="60"/>
                    <a:pt x="4" y="60"/>
                    <a:pt x="4" y="60"/>
                  </a:cubicBezTo>
                  <a:cubicBezTo>
                    <a:pt x="1" y="58"/>
                    <a:pt x="0" y="54"/>
                    <a:pt x="1" y="52"/>
                  </a:cubicBezTo>
                  <a:cubicBezTo>
                    <a:pt x="19" y="20"/>
                    <a:pt x="19" y="20"/>
                    <a:pt x="19" y="20"/>
                  </a:cubicBezTo>
                  <a:cubicBezTo>
                    <a:pt x="21" y="18"/>
                    <a:pt x="25" y="17"/>
                    <a:pt x="28" y="18"/>
                  </a:cubicBezTo>
                  <a:cubicBezTo>
                    <a:pt x="37" y="24"/>
                    <a:pt x="37" y="24"/>
                    <a:pt x="37" y="24"/>
                  </a:cubicBezTo>
                  <a:cubicBezTo>
                    <a:pt x="41" y="21"/>
                    <a:pt x="45" y="19"/>
                    <a:pt x="49" y="17"/>
                  </a:cubicBezTo>
                  <a:cubicBezTo>
                    <a:pt x="49" y="6"/>
                    <a:pt x="49" y="6"/>
                    <a:pt x="49" y="6"/>
                  </a:cubicBezTo>
                  <a:cubicBezTo>
                    <a:pt x="49" y="3"/>
                    <a:pt x="52" y="0"/>
                    <a:pt x="55" y="0"/>
                  </a:cubicBezTo>
                  <a:cubicBezTo>
                    <a:pt x="91" y="0"/>
                    <a:pt x="91" y="0"/>
                    <a:pt x="91" y="0"/>
                  </a:cubicBezTo>
                  <a:cubicBezTo>
                    <a:pt x="94" y="0"/>
                    <a:pt x="97" y="3"/>
                    <a:pt x="97" y="6"/>
                  </a:cubicBezTo>
                  <a:cubicBezTo>
                    <a:pt x="97" y="17"/>
                    <a:pt x="97" y="17"/>
                    <a:pt x="97" y="17"/>
                  </a:cubicBezTo>
                  <a:cubicBezTo>
                    <a:pt x="101" y="19"/>
                    <a:pt x="105" y="21"/>
                    <a:pt x="108" y="24"/>
                  </a:cubicBezTo>
                  <a:cubicBezTo>
                    <a:pt x="118" y="18"/>
                    <a:pt x="118" y="18"/>
                    <a:pt x="118" y="18"/>
                  </a:cubicBezTo>
                  <a:cubicBezTo>
                    <a:pt x="119" y="17"/>
                    <a:pt x="121" y="17"/>
                    <a:pt x="122" y="18"/>
                  </a:cubicBezTo>
                  <a:cubicBezTo>
                    <a:pt x="124" y="18"/>
                    <a:pt x="125" y="19"/>
                    <a:pt x="126" y="20"/>
                  </a:cubicBezTo>
                  <a:cubicBezTo>
                    <a:pt x="144" y="52"/>
                    <a:pt x="144" y="52"/>
                    <a:pt x="144" y="52"/>
                  </a:cubicBezTo>
                  <a:cubicBezTo>
                    <a:pt x="146" y="54"/>
                    <a:pt x="145" y="58"/>
                    <a:pt x="142" y="60"/>
                  </a:cubicBezTo>
                  <a:cubicBezTo>
                    <a:pt x="132" y="65"/>
                    <a:pt x="132" y="65"/>
                    <a:pt x="132" y="65"/>
                  </a:cubicBezTo>
                  <a:cubicBezTo>
                    <a:pt x="133" y="68"/>
                    <a:pt x="133" y="70"/>
                    <a:pt x="133" y="72"/>
                  </a:cubicBezTo>
                  <a:cubicBezTo>
                    <a:pt x="133" y="74"/>
                    <a:pt x="133" y="76"/>
                    <a:pt x="132" y="79"/>
                  </a:cubicBezTo>
                  <a:cubicBezTo>
                    <a:pt x="142" y="84"/>
                    <a:pt x="142" y="84"/>
                    <a:pt x="142" y="84"/>
                  </a:cubicBezTo>
                  <a:cubicBezTo>
                    <a:pt x="145" y="86"/>
                    <a:pt x="146" y="90"/>
                    <a:pt x="144" y="92"/>
                  </a:cubicBezTo>
                  <a:cubicBezTo>
                    <a:pt x="126" y="124"/>
                    <a:pt x="126" y="124"/>
                    <a:pt x="126" y="124"/>
                  </a:cubicBezTo>
                  <a:cubicBezTo>
                    <a:pt x="125" y="125"/>
                    <a:pt x="124" y="126"/>
                    <a:pt x="122" y="126"/>
                  </a:cubicBezTo>
                  <a:cubicBezTo>
                    <a:pt x="121" y="127"/>
                    <a:pt x="119" y="127"/>
                    <a:pt x="118" y="126"/>
                  </a:cubicBezTo>
                  <a:cubicBezTo>
                    <a:pt x="108" y="120"/>
                    <a:pt x="108" y="120"/>
                    <a:pt x="108" y="120"/>
                  </a:cubicBezTo>
                  <a:cubicBezTo>
                    <a:pt x="105" y="123"/>
                    <a:pt x="101" y="125"/>
                    <a:pt x="97" y="127"/>
                  </a:cubicBezTo>
                  <a:cubicBezTo>
                    <a:pt x="97" y="138"/>
                    <a:pt x="97" y="138"/>
                    <a:pt x="97" y="138"/>
                  </a:cubicBezTo>
                  <a:cubicBezTo>
                    <a:pt x="97" y="141"/>
                    <a:pt x="94" y="144"/>
                    <a:pt x="91" y="144"/>
                  </a:cubicBezTo>
                  <a:close/>
                  <a:moveTo>
                    <a:pt x="61" y="132"/>
                  </a:moveTo>
                  <a:cubicBezTo>
                    <a:pt x="85" y="132"/>
                    <a:pt x="85" y="132"/>
                    <a:pt x="85" y="132"/>
                  </a:cubicBezTo>
                  <a:cubicBezTo>
                    <a:pt x="85" y="123"/>
                    <a:pt x="85" y="123"/>
                    <a:pt x="85" y="123"/>
                  </a:cubicBezTo>
                  <a:cubicBezTo>
                    <a:pt x="85" y="120"/>
                    <a:pt x="86" y="118"/>
                    <a:pt x="89" y="117"/>
                  </a:cubicBezTo>
                  <a:cubicBezTo>
                    <a:pt x="94" y="115"/>
                    <a:pt x="100" y="112"/>
                    <a:pt x="104" y="109"/>
                  </a:cubicBezTo>
                  <a:cubicBezTo>
                    <a:pt x="106" y="107"/>
                    <a:pt x="109" y="107"/>
                    <a:pt x="111" y="108"/>
                  </a:cubicBezTo>
                  <a:cubicBezTo>
                    <a:pt x="119" y="112"/>
                    <a:pt x="119" y="112"/>
                    <a:pt x="119" y="112"/>
                  </a:cubicBezTo>
                  <a:cubicBezTo>
                    <a:pt x="131" y="92"/>
                    <a:pt x="131" y="92"/>
                    <a:pt x="131" y="92"/>
                  </a:cubicBezTo>
                  <a:cubicBezTo>
                    <a:pt x="123" y="87"/>
                    <a:pt x="123" y="87"/>
                    <a:pt x="123" y="87"/>
                  </a:cubicBezTo>
                  <a:cubicBezTo>
                    <a:pt x="121" y="86"/>
                    <a:pt x="119" y="83"/>
                    <a:pt x="120" y="81"/>
                  </a:cubicBezTo>
                  <a:cubicBezTo>
                    <a:pt x="120" y="78"/>
                    <a:pt x="121" y="75"/>
                    <a:pt x="121" y="72"/>
                  </a:cubicBezTo>
                  <a:cubicBezTo>
                    <a:pt x="121" y="69"/>
                    <a:pt x="120" y="66"/>
                    <a:pt x="120" y="63"/>
                  </a:cubicBezTo>
                  <a:cubicBezTo>
                    <a:pt x="119" y="61"/>
                    <a:pt x="121" y="58"/>
                    <a:pt x="123" y="57"/>
                  </a:cubicBezTo>
                  <a:cubicBezTo>
                    <a:pt x="131" y="52"/>
                    <a:pt x="131" y="52"/>
                    <a:pt x="131" y="52"/>
                  </a:cubicBezTo>
                  <a:cubicBezTo>
                    <a:pt x="119" y="32"/>
                    <a:pt x="119" y="32"/>
                    <a:pt x="119" y="32"/>
                  </a:cubicBezTo>
                  <a:cubicBezTo>
                    <a:pt x="111" y="36"/>
                    <a:pt x="111" y="36"/>
                    <a:pt x="111" y="36"/>
                  </a:cubicBezTo>
                  <a:cubicBezTo>
                    <a:pt x="109" y="37"/>
                    <a:pt x="106" y="37"/>
                    <a:pt x="104" y="36"/>
                  </a:cubicBezTo>
                  <a:cubicBezTo>
                    <a:pt x="100" y="32"/>
                    <a:pt x="94" y="29"/>
                    <a:pt x="89" y="27"/>
                  </a:cubicBezTo>
                  <a:cubicBezTo>
                    <a:pt x="86" y="26"/>
                    <a:pt x="85" y="24"/>
                    <a:pt x="85" y="21"/>
                  </a:cubicBezTo>
                  <a:cubicBezTo>
                    <a:pt x="85" y="12"/>
                    <a:pt x="85" y="12"/>
                    <a:pt x="85" y="12"/>
                  </a:cubicBezTo>
                  <a:cubicBezTo>
                    <a:pt x="61" y="12"/>
                    <a:pt x="61" y="12"/>
                    <a:pt x="61" y="12"/>
                  </a:cubicBezTo>
                  <a:cubicBezTo>
                    <a:pt x="61" y="21"/>
                    <a:pt x="61" y="21"/>
                    <a:pt x="61" y="21"/>
                  </a:cubicBezTo>
                  <a:cubicBezTo>
                    <a:pt x="61" y="24"/>
                    <a:pt x="59" y="26"/>
                    <a:pt x="57" y="27"/>
                  </a:cubicBezTo>
                  <a:cubicBezTo>
                    <a:pt x="51" y="29"/>
                    <a:pt x="46" y="32"/>
                    <a:pt x="42" y="36"/>
                  </a:cubicBezTo>
                  <a:cubicBezTo>
                    <a:pt x="40" y="37"/>
                    <a:pt x="37" y="37"/>
                    <a:pt x="35" y="36"/>
                  </a:cubicBezTo>
                  <a:cubicBezTo>
                    <a:pt x="27" y="32"/>
                    <a:pt x="27" y="32"/>
                    <a:pt x="27" y="32"/>
                  </a:cubicBezTo>
                  <a:cubicBezTo>
                    <a:pt x="15" y="52"/>
                    <a:pt x="15" y="52"/>
                    <a:pt x="15" y="52"/>
                  </a:cubicBezTo>
                  <a:cubicBezTo>
                    <a:pt x="23" y="57"/>
                    <a:pt x="23" y="57"/>
                    <a:pt x="23" y="57"/>
                  </a:cubicBezTo>
                  <a:cubicBezTo>
                    <a:pt x="25" y="58"/>
                    <a:pt x="26" y="61"/>
                    <a:pt x="26" y="63"/>
                  </a:cubicBezTo>
                  <a:cubicBezTo>
                    <a:pt x="25" y="66"/>
                    <a:pt x="25" y="69"/>
                    <a:pt x="25" y="72"/>
                  </a:cubicBezTo>
                  <a:cubicBezTo>
                    <a:pt x="25" y="75"/>
                    <a:pt x="25" y="78"/>
                    <a:pt x="25" y="81"/>
                  </a:cubicBezTo>
                  <a:cubicBezTo>
                    <a:pt x="26" y="83"/>
                    <a:pt x="25" y="86"/>
                    <a:pt x="23" y="87"/>
                  </a:cubicBezTo>
                  <a:cubicBezTo>
                    <a:pt x="15" y="92"/>
                    <a:pt x="15" y="92"/>
                    <a:pt x="15" y="92"/>
                  </a:cubicBezTo>
                  <a:cubicBezTo>
                    <a:pt x="27" y="112"/>
                    <a:pt x="27" y="112"/>
                    <a:pt x="27" y="112"/>
                  </a:cubicBezTo>
                  <a:cubicBezTo>
                    <a:pt x="35" y="108"/>
                    <a:pt x="35" y="108"/>
                    <a:pt x="35" y="108"/>
                  </a:cubicBezTo>
                  <a:cubicBezTo>
                    <a:pt x="37" y="107"/>
                    <a:pt x="40" y="107"/>
                    <a:pt x="42" y="109"/>
                  </a:cubicBezTo>
                  <a:cubicBezTo>
                    <a:pt x="46" y="112"/>
                    <a:pt x="51" y="115"/>
                    <a:pt x="57" y="117"/>
                  </a:cubicBezTo>
                  <a:cubicBezTo>
                    <a:pt x="59" y="118"/>
                    <a:pt x="61" y="120"/>
                    <a:pt x="61" y="123"/>
                  </a:cubicBezTo>
                  <a:lnTo>
                    <a:pt x="61"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1" name="Freeform 230">
              <a:extLst>
                <a:ext uri="{FF2B5EF4-FFF2-40B4-BE49-F238E27FC236}">
                  <a16:creationId xmlns:a16="http://schemas.microsoft.com/office/drawing/2014/main" id="{865A9DEE-A35E-4553-A616-B7F4D7B2CDA4}"/>
                </a:ext>
              </a:extLst>
            </p:cNvPr>
            <p:cNvSpPr>
              <a:spLocks noEditPoints="1"/>
            </p:cNvSpPr>
            <p:nvPr/>
          </p:nvSpPr>
          <p:spPr bwMode="auto">
            <a:xfrm>
              <a:off x="5781" y="3268"/>
              <a:ext cx="88" cy="88"/>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7"/>
                    <a:pt x="0" y="30"/>
                  </a:cubicBezTo>
                  <a:cubicBezTo>
                    <a:pt x="0" y="13"/>
                    <a:pt x="13" y="0"/>
                    <a:pt x="30" y="0"/>
                  </a:cubicBezTo>
                  <a:cubicBezTo>
                    <a:pt x="46" y="0"/>
                    <a:pt x="60" y="13"/>
                    <a:pt x="60" y="30"/>
                  </a:cubicBezTo>
                  <a:cubicBezTo>
                    <a:pt x="60" y="47"/>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92" name="Group 100">
            <a:extLst>
              <a:ext uri="{FF2B5EF4-FFF2-40B4-BE49-F238E27FC236}">
                <a16:creationId xmlns:a16="http://schemas.microsoft.com/office/drawing/2014/main" id="{9609693C-BC9E-4B16-A06A-BC745A040F8D}"/>
              </a:ext>
            </a:extLst>
          </p:cNvPr>
          <p:cNvGrpSpPr>
            <a:grpSpLocks noChangeAspect="1"/>
          </p:cNvGrpSpPr>
          <p:nvPr/>
        </p:nvGrpSpPr>
        <p:grpSpPr bwMode="auto">
          <a:xfrm>
            <a:off x="2424573" y="1716938"/>
            <a:ext cx="478760" cy="479886"/>
            <a:chOff x="6719" y="1948"/>
            <a:chExt cx="425" cy="426"/>
          </a:xfrm>
          <a:solidFill>
            <a:schemeClr val="tx1"/>
          </a:solidFill>
        </p:grpSpPr>
        <p:sp>
          <p:nvSpPr>
            <p:cNvPr id="193" name="Freeform 101">
              <a:extLst>
                <a:ext uri="{FF2B5EF4-FFF2-40B4-BE49-F238E27FC236}">
                  <a16:creationId xmlns:a16="http://schemas.microsoft.com/office/drawing/2014/main" id="{92B3B1DB-7604-40AA-8A45-71347B71B790}"/>
                </a:ext>
              </a:extLst>
            </p:cNvPr>
            <p:cNvSpPr>
              <a:spLocks noEditPoints="1"/>
            </p:cNvSpPr>
            <p:nvPr/>
          </p:nvSpPr>
          <p:spPr bwMode="auto">
            <a:xfrm>
              <a:off x="6870" y="1948"/>
              <a:ext cx="124" cy="124"/>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8" y="84"/>
                    <a:pt x="0" y="65"/>
                    <a:pt x="0" y="42"/>
                  </a:cubicBezTo>
                  <a:cubicBezTo>
                    <a:pt x="0" y="19"/>
                    <a:pt x="18" y="0"/>
                    <a:pt x="42" y="0"/>
                  </a:cubicBezTo>
                  <a:cubicBezTo>
                    <a:pt x="65" y="0"/>
                    <a:pt x="84" y="19"/>
                    <a:pt x="84" y="42"/>
                  </a:cubicBezTo>
                  <a:cubicBezTo>
                    <a:pt x="84" y="65"/>
                    <a:pt x="65" y="84"/>
                    <a:pt x="42" y="84"/>
                  </a:cubicBezTo>
                  <a:close/>
                  <a:moveTo>
                    <a:pt x="42" y="12"/>
                  </a:moveTo>
                  <a:cubicBezTo>
                    <a:pt x="25" y="12"/>
                    <a:pt x="12" y="26"/>
                    <a:pt x="12" y="42"/>
                  </a:cubicBezTo>
                  <a:cubicBezTo>
                    <a:pt x="12" y="59"/>
                    <a:pt x="25" y="72"/>
                    <a:pt x="42" y="72"/>
                  </a:cubicBezTo>
                  <a:cubicBezTo>
                    <a:pt x="58" y="72"/>
                    <a:pt x="72" y="59"/>
                    <a:pt x="72" y="42"/>
                  </a:cubicBezTo>
                  <a:cubicBezTo>
                    <a:pt x="72" y="26"/>
                    <a:pt x="58"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4" name="Freeform 102">
              <a:extLst>
                <a:ext uri="{FF2B5EF4-FFF2-40B4-BE49-F238E27FC236}">
                  <a16:creationId xmlns:a16="http://schemas.microsoft.com/office/drawing/2014/main" id="{04989726-40EE-4EF5-B47F-B112E4502EA4}"/>
                </a:ext>
              </a:extLst>
            </p:cNvPr>
            <p:cNvSpPr>
              <a:spLocks noEditPoints="1"/>
            </p:cNvSpPr>
            <p:nvPr/>
          </p:nvSpPr>
          <p:spPr bwMode="auto">
            <a:xfrm>
              <a:off x="6843" y="2090"/>
              <a:ext cx="177" cy="195"/>
            </a:xfrm>
            <a:custGeom>
              <a:avLst/>
              <a:gdLst>
                <a:gd name="T0" fmla="*/ 78 w 120"/>
                <a:gd name="T1" fmla="*/ 132 h 132"/>
                <a:gd name="T2" fmla="*/ 42 w 120"/>
                <a:gd name="T3" fmla="*/ 132 h 132"/>
                <a:gd name="T4" fmla="*/ 36 w 120"/>
                <a:gd name="T5" fmla="*/ 126 h 132"/>
                <a:gd name="T6" fmla="*/ 36 w 120"/>
                <a:gd name="T7" fmla="*/ 79 h 132"/>
                <a:gd name="T8" fmla="*/ 0 w 120"/>
                <a:gd name="T9" fmla="*/ 6 h 132"/>
                <a:gd name="T10" fmla="*/ 6 w 120"/>
                <a:gd name="T11" fmla="*/ 0 h 132"/>
                <a:gd name="T12" fmla="*/ 114 w 120"/>
                <a:gd name="T13" fmla="*/ 0 h 132"/>
                <a:gd name="T14" fmla="*/ 120 w 120"/>
                <a:gd name="T15" fmla="*/ 6 h 132"/>
                <a:gd name="T16" fmla="*/ 84 w 120"/>
                <a:gd name="T17" fmla="*/ 79 h 132"/>
                <a:gd name="T18" fmla="*/ 84 w 120"/>
                <a:gd name="T19" fmla="*/ 126 h 132"/>
                <a:gd name="T20" fmla="*/ 78 w 120"/>
                <a:gd name="T21" fmla="*/ 132 h 132"/>
                <a:gd name="T22" fmla="*/ 48 w 120"/>
                <a:gd name="T23" fmla="*/ 120 h 132"/>
                <a:gd name="T24" fmla="*/ 72 w 120"/>
                <a:gd name="T25" fmla="*/ 120 h 132"/>
                <a:gd name="T26" fmla="*/ 72 w 120"/>
                <a:gd name="T27" fmla="*/ 75 h 132"/>
                <a:gd name="T28" fmla="*/ 76 w 120"/>
                <a:gd name="T29" fmla="*/ 69 h 132"/>
                <a:gd name="T30" fmla="*/ 107 w 120"/>
                <a:gd name="T31" fmla="*/ 12 h 132"/>
                <a:gd name="T32" fmla="*/ 12 w 120"/>
                <a:gd name="T33" fmla="*/ 12 h 132"/>
                <a:gd name="T34" fmla="*/ 44 w 120"/>
                <a:gd name="T35" fmla="*/ 69 h 132"/>
                <a:gd name="T36" fmla="*/ 48 w 120"/>
                <a:gd name="T37" fmla="*/ 75 h 132"/>
                <a:gd name="T38" fmla="*/ 48 w 120"/>
                <a:gd name="T39"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32">
                  <a:moveTo>
                    <a:pt x="78" y="132"/>
                  </a:moveTo>
                  <a:cubicBezTo>
                    <a:pt x="42" y="132"/>
                    <a:pt x="42" y="132"/>
                    <a:pt x="42" y="132"/>
                  </a:cubicBezTo>
                  <a:cubicBezTo>
                    <a:pt x="38" y="132"/>
                    <a:pt x="36" y="130"/>
                    <a:pt x="36" y="126"/>
                  </a:cubicBezTo>
                  <a:cubicBezTo>
                    <a:pt x="36" y="79"/>
                    <a:pt x="36" y="79"/>
                    <a:pt x="36" y="79"/>
                  </a:cubicBezTo>
                  <a:cubicBezTo>
                    <a:pt x="12" y="67"/>
                    <a:pt x="0" y="34"/>
                    <a:pt x="0" y="6"/>
                  </a:cubicBezTo>
                  <a:cubicBezTo>
                    <a:pt x="0" y="3"/>
                    <a:pt x="2" y="0"/>
                    <a:pt x="6" y="0"/>
                  </a:cubicBezTo>
                  <a:cubicBezTo>
                    <a:pt x="114" y="0"/>
                    <a:pt x="114" y="0"/>
                    <a:pt x="114" y="0"/>
                  </a:cubicBezTo>
                  <a:cubicBezTo>
                    <a:pt x="117" y="0"/>
                    <a:pt x="120" y="3"/>
                    <a:pt x="120" y="6"/>
                  </a:cubicBezTo>
                  <a:cubicBezTo>
                    <a:pt x="120" y="34"/>
                    <a:pt x="107" y="67"/>
                    <a:pt x="84" y="79"/>
                  </a:cubicBezTo>
                  <a:cubicBezTo>
                    <a:pt x="84" y="126"/>
                    <a:pt x="84" y="126"/>
                    <a:pt x="84" y="126"/>
                  </a:cubicBezTo>
                  <a:cubicBezTo>
                    <a:pt x="84" y="130"/>
                    <a:pt x="81" y="132"/>
                    <a:pt x="78" y="132"/>
                  </a:cubicBezTo>
                  <a:close/>
                  <a:moveTo>
                    <a:pt x="48" y="120"/>
                  </a:moveTo>
                  <a:cubicBezTo>
                    <a:pt x="72" y="120"/>
                    <a:pt x="72" y="120"/>
                    <a:pt x="72" y="120"/>
                  </a:cubicBezTo>
                  <a:cubicBezTo>
                    <a:pt x="72" y="75"/>
                    <a:pt x="72" y="75"/>
                    <a:pt x="72" y="75"/>
                  </a:cubicBezTo>
                  <a:cubicBezTo>
                    <a:pt x="72" y="72"/>
                    <a:pt x="73" y="70"/>
                    <a:pt x="76" y="69"/>
                  </a:cubicBezTo>
                  <a:cubicBezTo>
                    <a:pt x="94" y="63"/>
                    <a:pt x="106" y="36"/>
                    <a:pt x="107" y="12"/>
                  </a:cubicBezTo>
                  <a:cubicBezTo>
                    <a:pt x="12" y="12"/>
                    <a:pt x="12" y="12"/>
                    <a:pt x="12" y="12"/>
                  </a:cubicBezTo>
                  <a:cubicBezTo>
                    <a:pt x="14" y="36"/>
                    <a:pt x="25" y="63"/>
                    <a:pt x="44" y="69"/>
                  </a:cubicBezTo>
                  <a:cubicBezTo>
                    <a:pt x="46" y="70"/>
                    <a:pt x="48" y="72"/>
                    <a:pt x="48" y="75"/>
                  </a:cubicBezTo>
                  <a:lnTo>
                    <a:pt x="4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5" name="Freeform 103">
              <a:extLst>
                <a:ext uri="{FF2B5EF4-FFF2-40B4-BE49-F238E27FC236}">
                  <a16:creationId xmlns:a16="http://schemas.microsoft.com/office/drawing/2014/main" id="{33F0A1A9-CEEC-4CF3-B545-8D406E097379}"/>
                </a:ext>
              </a:extLst>
            </p:cNvPr>
            <p:cNvSpPr>
              <a:spLocks/>
            </p:cNvSpPr>
            <p:nvPr/>
          </p:nvSpPr>
          <p:spPr bwMode="auto">
            <a:xfrm>
              <a:off x="6719" y="2189"/>
              <a:ext cx="184" cy="148"/>
            </a:xfrm>
            <a:custGeom>
              <a:avLst/>
              <a:gdLst>
                <a:gd name="T0" fmla="*/ 119 w 125"/>
                <a:gd name="T1" fmla="*/ 100 h 100"/>
                <a:gd name="T2" fmla="*/ 119 w 125"/>
                <a:gd name="T3" fmla="*/ 100 h 100"/>
                <a:gd name="T4" fmla="*/ 0 w 125"/>
                <a:gd name="T5" fmla="*/ 47 h 100"/>
                <a:gd name="T6" fmla="*/ 70 w 125"/>
                <a:gd name="T7" fmla="*/ 0 h 100"/>
                <a:gd name="T8" fmla="*/ 77 w 125"/>
                <a:gd name="T9" fmla="*/ 5 h 100"/>
                <a:gd name="T10" fmla="*/ 73 w 125"/>
                <a:gd name="T11" fmla="*/ 12 h 100"/>
                <a:gd name="T12" fmla="*/ 12 w 125"/>
                <a:gd name="T13" fmla="*/ 47 h 100"/>
                <a:gd name="T14" fmla="*/ 119 w 125"/>
                <a:gd name="T15" fmla="*/ 88 h 100"/>
                <a:gd name="T16" fmla="*/ 125 w 125"/>
                <a:gd name="T17" fmla="*/ 95 h 100"/>
                <a:gd name="T18" fmla="*/ 119 w 125"/>
                <a:gd name="T19"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0">
                  <a:moveTo>
                    <a:pt x="119" y="100"/>
                  </a:moveTo>
                  <a:cubicBezTo>
                    <a:pt x="119" y="100"/>
                    <a:pt x="119" y="100"/>
                    <a:pt x="119" y="100"/>
                  </a:cubicBezTo>
                  <a:cubicBezTo>
                    <a:pt x="61" y="97"/>
                    <a:pt x="0" y="79"/>
                    <a:pt x="0" y="47"/>
                  </a:cubicBezTo>
                  <a:cubicBezTo>
                    <a:pt x="0" y="27"/>
                    <a:pt x="25" y="10"/>
                    <a:pt x="70" y="0"/>
                  </a:cubicBezTo>
                  <a:cubicBezTo>
                    <a:pt x="74" y="0"/>
                    <a:pt x="77" y="2"/>
                    <a:pt x="77" y="5"/>
                  </a:cubicBezTo>
                  <a:cubicBezTo>
                    <a:pt x="78" y="8"/>
                    <a:pt x="76" y="11"/>
                    <a:pt x="73" y="12"/>
                  </a:cubicBezTo>
                  <a:cubicBezTo>
                    <a:pt x="36" y="20"/>
                    <a:pt x="12" y="34"/>
                    <a:pt x="12" y="47"/>
                  </a:cubicBezTo>
                  <a:cubicBezTo>
                    <a:pt x="12" y="64"/>
                    <a:pt x="52" y="84"/>
                    <a:pt x="119" y="88"/>
                  </a:cubicBezTo>
                  <a:cubicBezTo>
                    <a:pt x="123" y="89"/>
                    <a:pt x="125" y="92"/>
                    <a:pt x="125" y="95"/>
                  </a:cubicBezTo>
                  <a:cubicBezTo>
                    <a:pt x="125" y="98"/>
                    <a:pt x="122" y="100"/>
                    <a:pt x="119"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6" name="Freeform 104">
              <a:extLst>
                <a:ext uri="{FF2B5EF4-FFF2-40B4-BE49-F238E27FC236}">
                  <a16:creationId xmlns:a16="http://schemas.microsoft.com/office/drawing/2014/main" id="{7E4BB4AA-C815-4202-AA9E-D9744FA2E250}"/>
                </a:ext>
              </a:extLst>
            </p:cNvPr>
            <p:cNvSpPr>
              <a:spLocks/>
            </p:cNvSpPr>
            <p:nvPr/>
          </p:nvSpPr>
          <p:spPr bwMode="auto">
            <a:xfrm>
              <a:off x="6940" y="2189"/>
              <a:ext cx="204" cy="150"/>
            </a:xfrm>
            <a:custGeom>
              <a:avLst/>
              <a:gdLst>
                <a:gd name="T0" fmla="*/ 6 w 138"/>
                <a:gd name="T1" fmla="*/ 101 h 101"/>
                <a:gd name="T2" fmla="*/ 0 w 138"/>
                <a:gd name="T3" fmla="*/ 95 h 101"/>
                <a:gd name="T4" fmla="*/ 5 w 138"/>
                <a:gd name="T5" fmla="*/ 89 h 101"/>
                <a:gd name="T6" fmla="*/ 126 w 138"/>
                <a:gd name="T7" fmla="*/ 47 h 101"/>
                <a:gd name="T8" fmla="*/ 65 w 138"/>
                <a:gd name="T9" fmla="*/ 12 h 101"/>
                <a:gd name="T10" fmla="*/ 60 w 138"/>
                <a:gd name="T11" fmla="*/ 5 h 101"/>
                <a:gd name="T12" fmla="*/ 67 w 138"/>
                <a:gd name="T13" fmla="*/ 0 h 101"/>
                <a:gd name="T14" fmla="*/ 138 w 138"/>
                <a:gd name="T15" fmla="*/ 47 h 101"/>
                <a:gd name="T16" fmla="*/ 6 w 138"/>
                <a:gd name="T17" fmla="*/ 101 h 101"/>
                <a:gd name="T18" fmla="*/ 6 w 138"/>
                <a:gd name="T19"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01">
                  <a:moveTo>
                    <a:pt x="6" y="101"/>
                  </a:moveTo>
                  <a:cubicBezTo>
                    <a:pt x="2" y="101"/>
                    <a:pt x="0" y="98"/>
                    <a:pt x="0" y="95"/>
                  </a:cubicBezTo>
                  <a:cubicBezTo>
                    <a:pt x="0" y="92"/>
                    <a:pt x="2" y="89"/>
                    <a:pt x="5" y="89"/>
                  </a:cubicBezTo>
                  <a:cubicBezTo>
                    <a:pt x="77" y="87"/>
                    <a:pt x="126" y="66"/>
                    <a:pt x="126" y="47"/>
                  </a:cubicBezTo>
                  <a:cubicBezTo>
                    <a:pt x="126" y="34"/>
                    <a:pt x="102" y="20"/>
                    <a:pt x="65" y="12"/>
                  </a:cubicBezTo>
                  <a:cubicBezTo>
                    <a:pt x="62" y="12"/>
                    <a:pt x="60" y="8"/>
                    <a:pt x="60" y="5"/>
                  </a:cubicBezTo>
                  <a:cubicBezTo>
                    <a:pt x="61" y="2"/>
                    <a:pt x="64" y="0"/>
                    <a:pt x="67" y="0"/>
                  </a:cubicBezTo>
                  <a:cubicBezTo>
                    <a:pt x="112" y="10"/>
                    <a:pt x="138" y="27"/>
                    <a:pt x="138" y="47"/>
                  </a:cubicBezTo>
                  <a:cubicBezTo>
                    <a:pt x="138" y="80"/>
                    <a:pt x="71" y="99"/>
                    <a:pt x="6" y="101"/>
                  </a:cubicBezTo>
                  <a:cubicBezTo>
                    <a:pt x="6" y="101"/>
                    <a:pt x="6" y="101"/>
                    <a:pt x="6"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7" name="Freeform 105">
              <a:extLst>
                <a:ext uri="{FF2B5EF4-FFF2-40B4-BE49-F238E27FC236}">
                  <a16:creationId xmlns:a16="http://schemas.microsoft.com/office/drawing/2014/main" id="{9114B783-8A35-45D8-BF9D-ADAB29A0620F}"/>
                </a:ext>
              </a:extLst>
            </p:cNvPr>
            <p:cNvSpPr>
              <a:spLocks/>
            </p:cNvSpPr>
            <p:nvPr/>
          </p:nvSpPr>
          <p:spPr bwMode="auto">
            <a:xfrm>
              <a:off x="6824" y="2262"/>
              <a:ext cx="79" cy="112"/>
            </a:xfrm>
            <a:custGeom>
              <a:avLst/>
              <a:gdLst>
                <a:gd name="T0" fmla="*/ 7 w 54"/>
                <a:gd name="T1" fmla="*/ 76 h 76"/>
                <a:gd name="T2" fmla="*/ 1 w 54"/>
                <a:gd name="T3" fmla="*/ 73 h 76"/>
                <a:gd name="T4" fmla="*/ 4 w 54"/>
                <a:gd name="T5" fmla="*/ 65 h 76"/>
                <a:gd name="T6" fmla="*/ 39 w 54"/>
                <a:gd name="T7" fmla="*/ 44 h 76"/>
                <a:gd name="T8" fmla="*/ 14 w 54"/>
                <a:gd name="T9" fmla="*/ 10 h 76"/>
                <a:gd name="T10" fmla="*/ 15 w 54"/>
                <a:gd name="T11" fmla="*/ 2 h 76"/>
                <a:gd name="T12" fmla="*/ 24 w 54"/>
                <a:gd name="T13" fmla="*/ 3 h 76"/>
                <a:gd name="T14" fmla="*/ 53 w 54"/>
                <a:gd name="T15" fmla="*/ 42 h 76"/>
                <a:gd name="T16" fmla="*/ 54 w 54"/>
                <a:gd name="T17" fmla="*/ 47 h 76"/>
                <a:gd name="T18" fmla="*/ 51 w 54"/>
                <a:gd name="T19" fmla="*/ 51 h 76"/>
                <a:gd name="T20" fmla="*/ 10 w 54"/>
                <a:gd name="T21" fmla="*/ 75 h 76"/>
                <a:gd name="T22" fmla="*/ 7 w 54"/>
                <a:gd name="T23"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76">
                  <a:moveTo>
                    <a:pt x="7" y="76"/>
                  </a:moveTo>
                  <a:cubicBezTo>
                    <a:pt x="5" y="76"/>
                    <a:pt x="3" y="75"/>
                    <a:pt x="1" y="73"/>
                  </a:cubicBezTo>
                  <a:cubicBezTo>
                    <a:pt x="0" y="70"/>
                    <a:pt x="1" y="67"/>
                    <a:pt x="4" y="65"/>
                  </a:cubicBezTo>
                  <a:cubicBezTo>
                    <a:pt x="39" y="44"/>
                    <a:pt x="39" y="44"/>
                    <a:pt x="39" y="44"/>
                  </a:cubicBezTo>
                  <a:cubicBezTo>
                    <a:pt x="14" y="10"/>
                    <a:pt x="14" y="10"/>
                    <a:pt x="14" y="10"/>
                  </a:cubicBezTo>
                  <a:cubicBezTo>
                    <a:pt x="12" y="7"/>
                    <a:pt x="13" y="4"/>
                    <a:pt x="15" y="2"/>
                  </a:cubicBezTo>
                  <a:cubicBezTo>
                    <a:pt x="18" y="0"/>
                    <a:pt x="22" y="0"/>
                    <a:pt x="24" y="3"/>
                  </a:cubicBezTo>
                  <a:cubicBezTo>
                    <a:pt x="53" y="42"/>
                    <a:pt x="53" y="42"/>
                    <a:pt x="53" y="42"/>
                  </a:cubicBezTo>
                  <a:cubicBezTo>
                    <a:pt x="54" y="43"/>
                    <a:pt x="54" y="45"/>
                    <a:pt x="54" y="47"/>
                  </a:cubicBezTo>
                  <a:cubicBezTo>
                    <a:pt x="54" y="48"/>
                    <a:pt x="53" y="50"/>
                    <a:pt x="51" y="51"/>
                  </a:cubicBezTo>
                  <a:cubicBezTo>
                    <a:pt x="10" y="75"/>
                    <a:pt x="10" y="75"/>
                    <a:pt x="10" y="75"/>
                  </a:cubicBezTo>
                  <a:cubicBezTo>
                    <a:pt x="9" y="76"/>
                    <a:pt x="8" y="76"/>
                    <a:pt x="7"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69" name="Freeform 8">
            <a:extLst>
              <a:ext uri="{FF2B5EF4-FFF2-40B4-BE49-F238E27FC236}">
                <a16:creationId xmlns:a16="http://schemas.microsoft.com/office/drawing/2014/main" id="{A57D1D8A-82CF-4E1D-AA89-8822D9CB9A55}"/>
              </a:ext>
            </a:extLst>
          </p:cNvPr>
          <p:cNvSpPr>
            <a:spLocks/>
          </p:cNvSpPr>
          <p:nvPr/>
        </p:nvSpPr>
        <p:spPr bwMode="auto">
          <a:xfrm>
            <a:off x="217550" y="6118088"/>
            <a:ext cx="210598" cy="233383"/>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rgbClr val="FFFFFF"/>
          </a:solidFill>
          <a:ln w="28575">
            <a:solidFill>
              <a:schemeClr val="accent4"/>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p:txBody>
      </p:sp>
      <p:sp>
        <p:nvSpPr>
          <p:cNvPr id="170" name="Freeform 8">
            <a:extLst>
              <a:ext uri="{FF2B5EF4-FFF2-40B4-BE49-F238E27FC236}">
                <a16:creationId xmlns:a16="http://schemas.microsoft.com/office/drawing/2014/main" id="{22D9905D-904B-4762-84FB-B4F626967164}"/>
              </a:ext>
            </a:extLst>
          </p:cNvPr>
          <p:cNvSpPr>
            <a:spLocks/>
          </p:cNvSpPr>
          <p:nvPr/>
        </p:nvSpPr>
        <p:spPr bwMode="auto">
          <a:xfrm>
            <a:off x="209184" y="6427244"/>
            <a:ext cx="210598" cy="233383"/>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rgbClr val="FFFFFF"/>
          </a:solidFill>
          <a:ln w="28575">
            <a:solidFill>
              <a:schemeClr val="accent1"/>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A0E6"/>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p:txBody>
      </p:sp>
      <p:sp>
        <p:nvSpPr>
          <p:cNvPr id="171" name="TextBox 170">
            <a:extLst>
              <a:ext uri="{FF2B5EF4-FFF2-40B4-BE49-F238E27FC236}">
                <a16:creationId xmlns:a16="http://schemas.microsoft.com/office/drawing/2014/main" id="{15980ADB-8515-4E88-A84F-B6565A76FC28}"/>
              </a:ext>
            </a:extLst>
          </p:cNvPr>
          <p:cNvSpPr txBox="1"/>
          <p:nvPr/>
        </p:nvSpPr>
        <p:spPr>
          <a:xfrm>
            <a:off x="570305" y="6111669"/>
            <a:ext cx="149115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venir LT Std 35 Light"/>
                <a:ea typeface="+mn-ea"/>
                <a:cs typeface="+mn-cs"/>
              </a:rPr>
              <a:t>VNG Werklandschap </a:t>
            </a:r>
            <a:endParaRPr kumimoji="0" lang="nl-NL" sz="10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8" name="TextBox 197">
            <a:extLst>
              <a:ext uri="{FF2B5EF4-FFF2-40B4-BE49-F238E27FC236}">
                <a16:creationId xmlns:a16="http://schemas.microsoft.com/office/drawing/2014/main" id="{C99ACCB4-F578-4ED6-B36D-E35FA6E8FD04}"/>
              </a:ext>
            </a:extLst>
          </p:cNvPr>
          <p:cNvSpPr txBox="1"/>
          <p:nvPr/>
        </p:nvSpPr>
        <p:spPr>
          <a:xfrm>
            <a:off x="538413" y="6420825"/>
            <a:ext cx="232570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venir LT Std 35 Light"/>
                <a:ea typeface="+mn-ea"/>
                <a:cs typeface="+mn-cs"/>
              </a:rPr>
              <a:t>Gemeente Amsterdam Werklandschap </a:t>
            </a:r>
            <a:endParaRPr kumimoji="0" lang="nl-NL" sz="10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9" name="Freeform 8">
            <a:extLst>
              <a:ext uri="{FF2B5EF4-FFF2-40B4-BE49-F238E27FC236}">
                <a16:creationId xmlns:a16="http://schemas.microsoft.com/office/drawing/2014/main" id="{DA4D9E34-BD79-4968-B550-1E7EF94D4803}"/>
              </a:ext>
            </a:extLst>
          </p:cNvPr>
          <p:cNvSpPr>
            <a:spLocks/>
          </p:cNvSpPr>
          <p:nvPr/>
        </p:nvSpPr>
        <p:spPr bwMode="auto">
          <a:xfrm>
            <a:off x="5645762" y="4693068"/>
            <a:ext cx="2013857" cy="1893416"/>
          </a:xfrm>
          <a:custGeom>
            <a:avLst/>
            <a:gdLst>
              <a:gd name="T0" fmla="*/ 444 w 888"/>
              <a:gd name="T1" fmla="*/ 0 h 1026"/>
              <a:gd name="T2" fmla="*/ 888 w 888"/>
              <a:gd name="T3" fmla="*/ 253 h 1026"/>
              <a:gd name="T4" fmla="*/ 888 w 888"/>
              <a:gd name="T5" fmla="*/ 768 h 1026"/>
              <a:gd name="T6" fmla="*/ 444 w 888"/>
              <a:gd name="T7" fmla="*/ 1026 h 1026"/>
              <a:gd name="T8" fmla="*/ 0 w 888"/>
              <a:gd name="T9" fmla="*/ 768 h 1026"/>
              <a:gd name="T10" fmla="*/ 0 w 888"/>
              <a:gd name="T11" fmla="*/ 255 h 1026"/>
              <a:gd name="T12" fmla="*/ 444 w 888"/>
              <a:gd name="T13" fmla="*/ 0 h 1026"/>
            </a:gdLst>
            <a:ahLst/>
            <a:cxnLst>
              <a:cxn ang="0">
                <a:pos x="T0" y="T1"/>
              </a:cxn>
              <a:cxn ang="0">
                <a:pos x="T2" y="T3"/>
              </a:cxn>
              <a:cxn ang="0">
                <a:pos x="T4" y="T5"/>
              </a:cxn>
              <a:cxn ang="0">
                <a:pos x="T6" y="T7"/>
              </a:cxn>
              <a:cxn ang="0">
                <a:pos x="T8" y="T9"/>
              </a:cxn>
              <a:cxn ang="0">
                <a:pos x="T10" y="T11"/>
              </a:cxn>
              <a:cxn ang="0">
                <a:pos x="T12" y="T13"/>
              </a:cxn>
            </a:cxnLst>
            <a:rect l="0" t="0" r="r" b="b"/>
            <a:pathLst>
              <a:path w="888" h="1026">
                <a:moveTo>
                  <a:pt x="444" y="0"/>
                </a:moveTo>
                <a:lnTo>
                  <a:pt x="888" y="253"/>
                </a:lnTo>
                <a:lnTo>
                  <a:pt x="888" y="768"/>
                </a:lnTo>
                <a:lnTo>
                  <a:pt x="444" y="1026"/>
                </a:lnTo>
                <a:lnTo>
                  <a:pt x="0" y="768"/>
                </a:lnTo>
                <a:lnTo>
                  <a:pt x="0" y="255"/>
                </a:lnTo>
                <a:lnTo>
                  <a:pt x="444" y="0"/>
                </a:lnTo>
                <a:close/>
              </a:path>
            </a:pathLst>
          </a:custGeom>
          <a:solidFill>
            <a:schemeClr val="bg1"/>
          </a:solidFill>
          <a:ln w="28575">
            <a:solidFill>
              <a:schemeClr val="accent1"/>
            </a:solidFill>
            <a:round/>
            <a:headEnd/>
            <a:tailEnd/>
          </a:ln>
        </p:spPr>
        <p:txBody>
          <a:bodyPr vert="horz" wrap="square" lIns="91419" tIns="45709" rIns="91419" bIns="45709"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A0E6"/>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Beheermodule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Arial" panose="020B0604020202020204" pitchFamily="34" charset="0"/>
                <a:ea typeface="Segoe UI" panose="020B0502040204020203" pitchFamily="34" charset="0"/>
                <a:cs typeface="Arial" panose="020B0604020202020204" pitchFamily="34" charset="0"/>
              </a:rPr>
              <a:t>Hierin wordt het applicatiebeheer geregeld</a:t>
            </a:r>
          </a:p>
        </p:txBody>
      </p:sp>
      <p:grpSp>
        <p:nvGrpSpPr>
          <p:cNvPr id="207" name="Group 118">
            <a:extLst>
              <a:ext uri="{FF2B5EF4-FFF2-40B4-BE49-F238E27FC236}">
                <a16:creationId xmlns:a16="http://schemas.microsoft.com/office/drawing/2014/main" id="{01548BB1-E638-4C1E-8045-55CB8C91E67A}"/>
              </a:ext>
            </a:extLst>
          </p:cNvPr>
          <p:cNvGrpSpPr>
            <a:grpSpLocks noChangeAspect="1"/>
          </p:cNvGrpSpPr>
          <p:nvPr/>
        </p:nvGrpSpPr>
        <p:grpSpPr bwMode="auto">
          <a:xfrm>
            <a:off x="6031077" y="5067085"/>
            <a:ext cx="450717" cy="446573"/>
            <a:chOff x="2399" y="2994"/>
            <a:chExt cx="435" cy="431"/>
          </a:xfrm>
          <a:solidFill>
            <a:schemeClr val="tx1"/>
          </a:solidFill>
        </p:grpSpPr>
        <p:sp>
          <p:nvSpPr>
            <p:cNvPr id="208" name="Freeform 119">
              <a:extLst>
                <a:ext uri="{FF2B5EF4-FFF2-40B4-BE49-F238E27FC236}">
                  <a16:creationId xmlns:a16="http://schemas.microsoft.com/office/drawing/2014/main" id="{F3D12730-2D6B-444B-85F6-6BF7E39CB4A6}"/>
                </a:ext>
              </a:extLst>
            </p:cNvPr>
            <p:cNvSpPr>
              <a:spLocks noEditPoints="1"/>
            </p:cNvSpPr>
            <p:nvPr/>
          </p:nvSpPr>
          <p:spPr bwMode="auto">
            <a:xfrm>
              <a:off x="2412" y="3237"/>
              <a:ext cx="181" cy="180"/>
            </a:xfrm>
            <a:custGeom>
              <a:avLst/>
              <a:gdLst>
                <a:gd name="T0" fmla="*/ 26 w 123"/>
                <a:gd name="T1" fmla="*/ 122 h 122"/>
                <a:gd name="T2" fmla="*/ 26 w 123"/>
                <a:gd name="T3" fmla="*/ 122 h 122"/>
                <a:gd name="T4" fmla="*/ 9 w 123"/>
                <a:gd name="T5" fmla="*/ 115 h 122"/>
                <a:gd name="T6" fmla="*/ 9 w 123"/>
                <a:gd name="T7" fmla="*/ 81 h 122"/>
                <a:gd name="T8" fmla="*/ 88 w 123"/>
                <a:gd name="T9" fmla="*/ 3 h 122"/>
                <a:gd name="T10" fmla="*/ 96 w 123"/>
                <a:gd name="T11" fmla="*/ 3 h 122"/>
                <a:gd name="T12" fmla="*/ 122 w 123"/>
                <a:gd name="T13" fmla="*/ 28 h 122"/>
                <a:gd name="T14" fmla="*/ 123 w 123"/>
                <a:gd name="T15" fmla="*/ 32 h 122"/>
                <a:gd name="T16" fmla="*/ 122 w 123"/>
                <a:gd name="T17" fmla="*/ 37 h 122"/>
                <a:gd name="T18" fmla="*/ 43 w 123"/>
                <a:gd name="T19" fmla="*/ 115 h 122"/>
                <a:gd name="T20" fmla="*/ 43 w 123"/>
                <a:gd name="T21" fmla="*/ 115 h 122"/>
                <a:gd name="T22" fmla="*/ 26 w 123"/>
                <a:gd name="T23" fmla="*/ 122 h 122"/>
                <a:gd name="T24" fmla="*/ 92 w 123"/>
                <a:gd name="T25" fmla="*/ 15 h 122"/>
                <a:gd name="T26" fmla="*/ 17 w 123"/>
                <a:gd name="T27" fmla="*/ 90 h 122"/>
                <a:gd name="T28" fmla="*/ 17 w 123"/>
                <a:gd name="T29" fmla="*/ 107 h 122"/>
                <a:gd name="T30" fmla="*/ 26 w 123"/>
                <a:gd name="T31" fmla="*/ 110 h 122"/>
                <a:gd name="T32" fmla="*/ 34 w 123"/>
                <a:gd name="T33" fmla="*/ 107 h 122"/>
                <a:gd name="T34" fmla="*/ 109 w 123"/>
                <a:gd name="T35" fmla="*/ 32 h 122"/>
                <a:gd name="T36" fmla="*/ 92 w 123"/>
                <a:gd name="T37"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22">
                  <a:moveTo>
                    <a:pt x="26" y="122"/>
                  </a:moveTo>
                  <a:cubicBezTo>
                    <a:pt x="26" y="122"/>
                    <a:pt x="26" y="122"/>
                    <a:pt x="26" y="122"/>
                  </a:cubicBezTo>
                  <a:cubicBezTo>
                    <a:pt x="19" y="122"/>
                    <a:pt x="13" y="120"/>
                    <a:pt x="9" y="115"/>
                  </a:cubicBezTo>
                  <a:cubicBezTo>
                    <a:pt x="0" y="106"/>
                    <a:pt x="0" y="91"/>
                    <a:pt x="9" y="81"/>
                  </a:cubicBezTo>
                  <a:cubicBezTo>
                    <a:pt x="88" y="3"/>
                    <a:pt x="88" y="3"/>
                    <a:pt x="88" y="3"/>
                  </a:cubicBezTo>
                  <a:cubicBezTo>
                    <a:pt x="90" y="0"/>
                    <a:pt x="94" y="0"/>
                    <a:pt x="96" y="3"/>
                  </a:cubicBezTo>
                  <a:cubicBezTo>
                    <a:pt x="122" y="28"/>
                    <a:pt x="122" y="28"/>
                    <a:pt x="122" y="28"/>
                  </a:cubicBezTo>
                  <a:cubicBezTo>
                    <a:pt x="123" y="29"/>
                    <a:pt x="123" y="31"/>
                    <a:pt x="123" y="32"/>
                  </a:cubicBezTo>
                  <a:cubicBezTo>
                    <a:pt x="123" y="34"/>
                    <a:pt x="123" y="35"/>
                    <a:pt x="122" y="37"/>
                  </a:cubicBezTo>
                  <a:cubicBezTo>
                    <a:pt x="43" y="115"/>
                    <a:pt x="43" y="115"/>
                    <a:pt x="43" y="115"/>
                  </a:cubicBezTo>
                  <a:cubicBezTo>
                    <a:pt x="43" y="115"/>
                    <a:pt x="43" y="115"/>
                    <a:pt x="43" y="115"/>
                  </a:cubicBezTo>
                  <a:cubicBezTo>
                    <a:pt x="38" y="120"/>
                    <a:pt x="32" y="122"/>
                    <a:pt x="26" y="122"/>
                  </a:cubicBezTo>
                  <a:close/>
                  <a:moveTo>
                    <a:pt x="92" y="15"/>
                  </a:moveTo>
                  <a:cubicBezTo>
                    <a:pt x="17" y="90"/>
                    <a:pt x="17" y="90"/>
                    <a:pt x="17" y="90"/>
                  </a:cubicBezTo>
                  <a:cubicBezTo>
                    <a:pt x="13" y="95"/>
                    <a:pt x="13" y="102"/>
                    <a:pt x="17" y="107"/>
                  </a:cubicBezTo>
                  <a:cubicBezTo>
                    <a:pt x="20" y="109"/>
                    <a:pt x="23" y="111"/>
                    <a:pt x="26" y="110"/>
                  </a:cubicBezTo>
                  <a:cubicBezTo>
                    <a:pt x="29" y="110"/>
                    <a:pt x="32" y="109"/>
                    <a:pt x="34" y="107"/>
                  </a:cubicBezTo>
                  <a:cubicBezTo>
                    <a:pt x="109" y="32"/>
                    <a:pt x="109" y="32"/>
                    <a:pt x="109" y="32"/>
                  </a:cubicBezTo>
                  <a:lnTo>
                    <a:pt x="92"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9" name="Freeform 120">
              <a:extLst>
                <a:ext uri="{FF2B5EF4-FFF2-40B4-BE49-F238E27FC236}">
                  <a16:creationId xmlns:a16="http://schemas.microsoft.com/office/drawing/2014/main" id="{B9F81B26-61AC-4F0E-B832-A36C41F960CC}"/>
                </a:ext>
              </a:extLst>
            </p:cNvPr>
            <p:cNvSpPr>
              <a:spLocks/>
            </p:cNvSpPr>
            <p:nvPr/>
          </p:nvSpPr>
          <p:spPr bwMode="auto">
            <a:xfrm>
              <a:off x="2520" y="3219"/>
              <a:ext cx="94" cy="93"/>
            </a:xfrm>
            <a:custGeom>
              <a:avLst/>
              <a:gdLst>
                <a:gd name="T0" fmla="*/ 57 w 64"/>
                <a:gd name="T1" fmla="*/ 63 h 63"/>
                <a:gd name="T2" fmla="*/ 53 w 64"/>
                <a:gd name="T3" fmla="*/ 61 h 63"/>
                <a:gd name="T4" fmla="*/ 2 w 64"/>
                <a:gd name="T5" fmla="*/ 10 h 63"/>
                <a:gd name="T6" fmla="*/ 2 w 64"/>
                <a:gd name="T7" fmla="*/ 2 h 63"/>
                <a:gd name="T8" fmla="*/ 11 w 64"/>
                <a:gd name="T9" fmla="*/ 2 h 63"/>
                <a:gd name="T10" fmla="*/ 61 w 64"/>
                <a:gd name="T11" fmla="*/ 53 h 63"/>
                <a:gd name="T12" fmla="*/ 61 w 64"/>
                <a:gd name="T13" fmla="*/ 61 h 63"/>
                <a:gd name="T14" fmla="*/ 57 w 64"/>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3">
                  <a:moveTo>
                    <a:pt x="57" y="63"/>
                  </a:moveTo>
                  <a:cubicBezTo>
                    <a:pt x="56" y="63"/>
                    <a:pt x="54" y="62"/>
                    <a:pt x="53" y="61"/>
                  </a:cubicBezTo>
                  <a:cubicBezTo>
                    <a:pt x="2" y="10"/>
                    <a:pt x="2" y="10"/>
                    <a:pt x="2" y="10"/>
                  </a:cubicBezTo>
                  <a:cubicBezTo>
                    <a:pt x="0" y="8"/>
                    <a:pt x="0" y="4"/>
                    <a:pt x="2" y="2"/>
                  </a:cubicBezTo>
                  <a:cubicBezTo>
                    <a:pt x="4" y="0"/>
                    <a:pt x="8" y="0"/>
                    <a:pt x="11" y="2"/>
                  </a:cubicBezTo>
                  <a:cubicBezTo>
                    <a:pt x="61" y="53"/>
                    <a:pt x="61" y="53"/>
                    <a:pt x="61" y="53"/>
                  </a:cubicBezTo>
                  <a:cubicBezTo>
                    <a:pt x="64" y="55"/>
                    <a:pt x="64" y="59"/>
                    <a:pt x="61" y="61"/>
                  </a:cubicBezTo>
                  <a:cubicBezTo>
                    <a:pt x="60" y="62"/>
                    <a:pt x="59" y="63"/>
                    <a:pt x="5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0" name="Freeform 121">
              <a:extLst>
                <a:ext uri="{FF2B5EF4-FFF2-40B4-BE49-F238E27FC236}">
                  <a16:creationId xmlns:a16="http://schemas.microsoft.com/office/drawing/2014/main" id="{3082FE3C-76FC-4D4F-B1B3-AB644168A04F}"/>
                </a:ext>
              </a:extLst>
            </p:cNvPr>
            <p:cNvSpPr>
              <a:spLocks/>
            </p:cNvSpPr>
            <p:nvPr/>
          </p:nvSpPr>
          <p:spPr bwMode="auto">
            <a:xfrm>
              <a:off x="2559" y="3069"/>
              <a:ext cx="203" cy="203"/>
            </a:xfrm>
            <a:custGeom>
              <a:avLst/>
              <a:gdLst>
                <a:gd name="T0" fmla="*/ 14 w 203"/>
                <a:gd name="T1" fmla="*/ 203 h 203"/>
                <a:gd name="T2" fmla="*/ 0 w 203"/>
                <a:gd name="T3" fmla="*/ 190 h 203"/>
                <a:gd name="T4" fmla="*/ 191 w 203"/>
                <a:gd name="T5" fmla="*/ 0 h 203"/>
                <a:gd name="T6" fmla="*/ 203 w 203"/>
                <a:gd name="T7" fmla="*/ 14 h 203"/>
                <a:gd name="T8" fmla="*/ 14 w 203"/>
                <a:gd name="T9" fmla="*/ 203 h 203"/>
              </a:gdLst>
              <a:ahLst/>
              <a:cxnLst>
                <a:cxn ang="0">
                  <a:pos x="T0" y="T1"/>
                </a:cxn>
                <a:cxn ang="0">
                  <a:pos x="T2" y="T3"/>
                </a:cxn>
                <a:cxn ang="0">
                  <a:pos x="T4" y="T5"/>
                </a:cxn>
                <a:cxn ang="0">
                  <a:pos x="T6" y="T7"/>
                </a:cxn>
                <a:cxn ang="0">
                  <a:pos x="T8" y="T9"/>
                </a:cxn>
              </a:cxnLst>
              <a:rect l="0" t="0" r="r" b="b"/>
              <a:pathLst>
                <a:path w="203" h="203">
                  <a:moveTo>
                    <a:pt x="14" y="203"/>
                  </a:moveTo>
                  <a:lnTo>
                    <a:pt x="0" y="190"/>
                  </a:lnTo>
                  <a:lnTo>
                    <a:pt x="191" y="0"/>
                  </a:lnTo>
                  <a:lnTo>
                    <a:pt x="203" y="14"/>
                  </a:lnTo>
                  <a:lnTo>
                    <a:pt x="14"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1" name="Freeform 122">
              <a:extLst>
                <a:ext uri="{FF2B5EF4-FFF2-40B4-BE49-F238E27FC236}">
                  <a16:creationId xmlns:a16="http://schemas.microsoft.com/office/drawing/2014/main" id="{90D541BF-F37B-43E8-A8EB-1FC66BF7CEA4}"/>
                </a:ext>
              </a:extLst>
            </p:cNvPr>
            <p:cNvSpPr>
              <a:spLocks noEditPoints="1"/>
            </p:cNvSpPr>
            <p:nvPr/>
          </p:nvSpPr>
          <p:spPr bwMode="auto">
            <a:xfrm>
              <a:off x="2723" y="3000"/>
              <a:ext cx="108" cy="106"/>
            </a:xfrm>
            <a:custGeom>
              <a:avLst/>
              <a:gdLst>
                <a:gd name="T0" fmla="*/ 36 w 73"/>
                <a:gd name="T1" fmla="*/ 72 h 72"/>
                <a:gd name="T2" fmla="*/ 32 w 73"/>
                <a:gd name="T3" fmla="*/ 70 h 72"/>
                <a:gd name="T4" fmla="*/ 2 w 73"/>
                <a:gd name="T5" fmla="*/ 40 h 72"/>
                <a:gd name="T6" fmla="*/ 0 w 73"/>
                <a:gd name="T7" fmla="*/ 35 h 72"/>
                <a:gd name="T8" fmla="*/ 3 w 73"/>
                <a:gd name="T9" fmla="*/ 31 h 72"/>
                <a:gd name="T10" fmla="*/ 45 w 73"/>
                <a:gd name="T11" fmla="*/ 2 h 72"/>
                <a:gd name="T12" fmla="*/ 53 w 73"/>
                <a:gd name="T13" fmla="*/ 2 h 72"/>
                <a:gd name="T14" fmla="*/ 71 w 73"/>
                <a:gd name="T15" fmla="*/ 20 h 72"/>
                <a:gd name="T16" fmla="*/ 72 w 73"/>
                <a:gd name="T17" fmla="*/ 28 h 72"/>
                <a:gd name="T18" fmla="*/ 41 w 73"/>
                <a:gd name="T19" fmla="*/ 69 h 72"/>
                <a:gd name="T20" fmla="*/ 36 w 73"/>
                <a:gd name="T21" fmla="*/ 72 h 72"/>
                <a:gd name="T22" fmla="*/ 36 w 73"/>
                <a:gd name="T23" fmla="*/ 72 h 72"/>
                <a:gd name="T24" fmla="*/ 16 w 73"/>
                <a:gd name="T25" fmla="*/ 37 h 72"/>
                <a:gd name="T26" fmla="*/ 35 w 73"/>
                <a:gd name="T27" fmla="*/ 57 h 72"/>
                <a:gd name="T28" fmla="*/ 59 w 73"/>
                <a:gd name="T29" fmla="*/ 25 h 72"/>
                <a:gd name="T30" fmla="*/ 48 w 73"/>
                <a:gd name="T31" fmla="*/ 14 h 72"/>
                <a:gd name="T32" fmla="*/ 16 w 73"/>
                <a:gd name="T33" fmla="*/ 3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72">
                  <a:moveTo>
                    <a:pt x="36" y="72"/>
                  </a:moveTo>
                  <a:cubicBezTo>
                    <a:pt x="34" y="72"/>
                    <a:pt x="33" y="71"/>
                    <a:pt x="32" y="70"/>
                  </a:cubicBezTo>
                  <a:cubicBezTo>
                    <a:pt x="2" y="40"/>
                    <a:pt x="2" y="40"/>
                    <a:pt x="2" y="40"/>
                  </a:cubicBezTo>
                  <a:cubicBezTo>
                    <a:pt x="1" y="39"/>
                    <a:pt x="0" y="37"/>
                    <a:pt x="0" y="35"/>
                  </a:cubicBezTo>
                  <a:cubicBezTo>
                    <a:pt x="1" y="34"/>
                    <a:pt x="1" y="32"/>
                    <a:pt x="3" y="31"/>
                  </a:cubicBezTo>
                  <a:cubicBezTo>
                    <a:pt x="45" y="2"/>
                    <a:pt x="45" y="2"/>
                    <a:pt x="45" y="2"/>
                  </a:cubicBezTo>
                  <a:cubicBezTo>
                    <a:pt x="48" y="0"/>
                    <a:pt x="51" y="0"/>
                    <a:pt x="53" y="2"/>
                  </a:cubicBezTo>
                  <a:cubicBezTo>
                    <a:pt x="71" y="20"/>
                    <a:pt x="71" y="20"/>
                    <a:pt x="71" y="20"/>
                  </a:cubicBezTo>
                  <a:cubicBezTo>
                    <a:pt x="73" y="22"/>
                    <a:pt x="73" y="26"/>
                    <a:pt x="72" y="28"/>
                  </a:cubicBezTo>
                  <a:cubicBezTo>
                    <a:pt x="41" y="69"/>
                    <a:pt x="41" y="69"/>
                    <a:pt x="41" y="69"/>
                  </a:cubicBezTo>
                  <a:cubicBezTo>
                    <a:pt x="40" y="71"/>
                    <a:pt x="38" y="72"/>
                    <a:pt x="36" y="72"/>
                  </a:cubicBezTo>
                  <a:cubicBezTo>
                    <a:pt x="36" y="72"/>
                    <a:pt x="36" y="72"/>
                    <a:pt x="36" y="72"/>
                  </a:cubicBezTo>
                  <a:close/>
                  <a:moveTo>
                    <a:pt x="16" y="37"/>
                  </a:moveTo>
                  <a:cubicBezTo>
                    <a:pt x="35" y="57"/>
                    <a:pt x="35" y="57"/>
                    <a:pt x="35" y="57"/>
                  </a:cubicBezTo>
                  <a:cubicBezTo>
                    <a:pt x="59" y="25"/>
                    <a:pt x="59" y="25"/>
                    <a:pt x="59" y="25"/>
                  </a:cubicBezTo>
                  <a:cubicBezTo>
                    <a:pt x="48" y="14"/>
                    <a:pt x="48" y="14"/>
                    <a:pt x="48" y="14"/>
                  </a:cubicBezTo>
                  <a:lnTo>
                    <a:pt x="16"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2" name="Freeform 123">
              <a:extLst>
                <a:ext uri="{FF2B5EF4-FFF2-40B4-BE49-F238E27FC236}">
                  <a16:creationId xmlns:a16="http://schemas.microsoft.com/office/drawing/2014/main" id="{DD09541F-DF2F-40AC-9729-115BEC72765E}"/>
                </a:ext>
              </a:extLst>
            </p:cNvPr>
            <p:cNvSpPr>
              <a:spLocks/>
            </p:cNvSpPr>
            <p:nvPr/>
          </p:nvSpPr>
          <p:spPr bwMode="auto">
            <a:xfrm>
              <a:off x="2399" y="2994"/>
              <a:ext cx="224" cy="225"/>
            </a:xfrm>
            <a:custGeom>
              <a:avLst/>
              <a:gdLst>
                <a:gd name="T0" fmla="*/ 118 w 152"/>
                <a:gd name="T1" fmla="*/ 152 h 152"/>
                <a:gd name="T2" fmla="*/ 76 w 152"/>
                <a:gd name="T3" fmla="*/ 110 h 152"/>
                <a:gd name="T4" fmla="*/ 20 w 152"/>
                <a:gd name="T5" fmla="*/ 97 h 152"/>
                <a:gd name="T6" fmla="*/ 9 w 152"/>
                <a:gd name="T7" fmla="*/ 38 h 152"/>
                <a:gd name="T8" fmla="*/ 13 w 152"/>
                <a:gd name="T9" fmla="*/ 35 h 152"/>
                <a:gd name="T10" fmla="*/ 18 w 152"/>
                <a:gd name="T11" fmla="*/ 36 h 152"/>
                <a:gd name="T12" fmla="*/ 41 w 152"/>
                <a:gd name="T13" fmla="*/ 58 h 152"/>
                <a:gd name="T14" fmla="*/ 57 w 152"/>
                <a:gd name="T15" fmla="*/ 58 h 152"/>
                <a:gd name="T16" fmla="*/ 57 w 152"/>
                <a:gd name="T17" fmla="*/ 42 h 152"/>
                <a:gd name="T18" fmla="*/ 36 w 152"/>
                <a:gd name="T19" fmla="*/ 18 h 152"/>
                <a:gd name="T20" fmla="*/ 35 w 152"/>
                <a:gd name="T21" fmla="*/ 13 h 152"/>
                <a:gd name="T22" fmla="*/ 38 w 152"/>
                <a:gd name="T23" fmla="*/ 9 h 152"/>
                <a:gd name="T24" fmla="*/ 97 w 152"/>
                <a:gd name="T25" fmla="*/ 20 h 152"/>
                <a:gd name="T26" fmla="*/ 110 w 152"/>
                <a:gd name="T27" fmla="*/ 76 h 152"/>
                <a:gd name="T28" fmla="*/ 152 w 152"/>
                <a:gd name="T29" fmla="*/ 118 h 152"/>
                <a:gd name="T30" fmla="*/ 143 w 152"/>
                <a:gd name="T31" fmla="*/ 126 h 152"/>
                <a:gd name="T32" fmla="*/ 98 w 152"/>
                <a:gd name="T33" fmla="*/ 82 h 152"/>
                <a:gd name="T34" fmla="*/ 97 w 152"/>
                <a:gd name="T35" fmla="*/ 75 h 152"/>
                <a:gd name="T36" fmla="*/ 88 w 152"/>
                <a:gd name="T37" fmla="*/ 29 h 152"/>
                <a:gd name="T38" fmla="*/ 51 w 152"/>
                <a:gd name="T39" fmla="*/ 17 h 152"/>
                <a:gd name="T40" fmla="*/ 67 w 152"/>
                <a:gd name="T41" fmla="*/ 36 h 152"/>
                <a:gd name="T42" fmla="*/ 69 w 152"/>
                <a:gd name="T43" fmla="*/ 40 h 152"/>
                <a:gd name="T44" fmla="*/ 69 w 152"/>
                <a:gd name="T45" fmla="*/ 64 h 152"/>
                <a:gd name="T46" fmla="*/ 63 w 152"/>
                <a:gd name="T47" fmla="*/ 70 h 152"/>
                <a:gd name="T48" fmla="*/ 39 w 152"/>
                <a:gd name="T49" fmla="*/ 70 h 152"/>
                <a:gd name="T50" fmla="*/ 35 w 152"/>
                <a:gd name="T51" fmla="*/ 68 h 152"/>
                <a:gd name="T52" fmla="*/ 17 w 152"/>
                <a:gd name="T53" fmla="*/ 52 h 152"/>
                <a:gd name="T54" fmla="*/ 29 w 152"/>
                <a:gd name="T55" fmla="*/ 89 h 152"/>
                <a:gd name="T56" fmla="*/ 75 w 152"/>
                <a:gd name="T57" fmla="*/ 97 h 152"/>
                <a:gd name="T58" fmla="*/ 81 w 152"/>
                <a:gd name="T59" fmla="*/ 99 h 152"/>
                <a:gd name="T60" fmla="*/ 126 w 152"/>
                <a:gd name="T61" fmla="*/ 144 h 152"/>
                <a:gd name="T62" fmla="*/ 118 w 152"/>
                <a:gd name="T63"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2" h="152">
                  <a:moveTo>
                    <a:pt x="118" y="152"/>
                  </a:moveTo>
                  <a:cubicBezTo>
                    <a:pt x="76" y="110"/>
                    <a:pt x="76" y="110"/>
                    <a:pt x="76" y="110"/>
                  </a:cubicBezTo>
                  <a:cubicBezTo>
                    <a:pt x="56" y="117"/>
                    <a:pt x="35" y="112"/>
                    <a:pt x="20" y="97"/>
                  </a:cubicBezTo>
                  <a:cubicBezTo>
                    <a:pt x="5" y="82"/>
                    <a:pt x="0" y="59"/>
                    <a:pt x="9" y="38"/>
                  </a:cubicBezTo>
                  <a:cubicBezTo>
                    <a:pt x="9" y="37"/>
                    <a:pt x="11" y="35"/>
                    <a:pt x="13" y="35"/>
                  </a:cubicBezTo>
                  <a:cubicBezTo>
                    <a:pt x="15" y="34"/>
                    <a:pt x="17" y="35"/>
                    <a:pt x="18" y="36"/>
                  </a:cubicBezTo>
                  <a:cubicBezTo>
                    <a:pt x="41" y="58"/>
                    <a:pt x="41" y="58"/>
                    <a:pt x="41" y="58"/>
                  </a:cubicBezTo>
                  <a:cubicBezTo>
                    <a:pt x="57" y="58"/>
                    <a:pt x="57" y="58"/>
                    <a:pt x="57" y="58"/>
                  </a:cubicBezTo>
                  <a:cubicBezTo>
                    <a:pt x="57" y="42"/>
                    <a:pt x="57" y="42"/>
                    <a:pt x="57" y="42"/>
                  </a:cubicBezTo>
                  <a:cubicBezTo>
                    <a:pt x="36" y="18"/>
                    <a:pt x="36" y="18"/>
                    <a:pt x="36" y="18"/>
                  </a:cubicBezTo>
                  <a:cubicBezTo>
                    <a:pt x="35" y="17"/>
                    <a:pt x="34" y="15"/>
                    <a:pt x="35" y="13"/>
                  </a:cubicBezTo>
                  <a:cubicBezTo>
                    <a:pt x="35" y="11"/>
                    <a:pt x="36" y="10"/>
                    <a:pt x="38" y="9"/>
                  </a:cubicBezTo>
                  <a:cubicBezTo>
                    <a:pt x="59" y="0"/>
                    <a:pt x="81" y="5"/>
                    <a:pt x="97" y="20"/>
                  </a:cubicBezTo>
                  <a:cubicBezTo>
                    <a:pt x="111" y="35"/>
                    <a:pt x="116" y="56"/>
                    <a:pt x="110" y="76"/>
                  </a:cubicBezTo>
                  <a:cubicBezTo>
                    <a:pt x="152" y="118"/>
                    <a:pt x="152" y="118"/>
                    <a:pt x="152" y="118"/>
                  </a:cubicBezTo>
                  <a:cubicBezTo>
                    <a:pt x="143" y="126"/>
                    <a:pt x="143" y="126"/>
                    <a:pt x="143" y="126"/>
                  </a:cubicBezTo>
                  <a:cubicBezTo>
                    <a:pt x="98" y="82"/>
                    <a:pt x="98" y="82"/>
                    <a:pt x="98" y="82"/>
                  </a:cubicBezTo>
                  <a:cubicBezTo>
                    <a:pt x="97" y="80"/>
                    <a:pt x="96" y="77"/>
                    <a:pt x="97" y="75"/>
                  </a:cubicBezTo>
                  <a:cubicBezTo>
                    <a:pt x="104" y="59"/>
                    <a:pt x="100" y="41"/>
                    <a:pt x="88" y="29"/>
                  </a:cubicBezTo>
                  <a:cubicBezTo>
                    <a:pt x="78" y="19"/>
                    <a:pt x="64" y="15"/>
                    <a:pt x="51" y="17"/>
                  </a:cubicBezTo>
                  <a:cubicBezTo>
                    <a:pt x="67" y="36"/>
                    <a:pt x="67" y="36"/>
                    <a:pt x="67" y="36"/>
                  </a:cubicBezTo>
                  <a:cubicBezTo>
                    <a:pt x="68" y="37"/>
                    <a:pt x="69" y="38"/>
                    <a:pt x="69" y="40"/>
                  </a:cubicBezTo>
                  <a:cubicBezTo>
                    <a:pt x="69" y="64"/>
                    <a:pt x="69" y="64"/>
                    <a:pt x="69" y="64"/>
                  </a:cubicBezTo>
                  <a:cubicBezTo>
                    <a:pt x="69" y="67"/>
                    <a:pt x="66" y="70"/>
                    <a:pt x="63" y="70"/>
                  </a:cubicBezTo>
                  <a:cubicBezTo>
                    <a:pt x="39" y="70"/>
                    <a:pt x="39" y="70"/>
                    <a:pt x="39" y="70"/>
                  </a:cubicBezTo>
                  <a:cubicBezTo>
                    <a:pt x="37" y="70"/>
                    <a:pt x="36" y="69"/>
                    <a:pt x="35" y="68"/>
                  </a:cubicBezTo>
                  <a:cubicBezTo>
                    <a:pt x="17" y="52"/>
                    <a:pt x="17" y="52"/>
                    <a:pt x="17" y="52"/>
                  </a:cubicBezTo>
                  <a:cubicBezTo>
                    <a:pt x="15" y="65"/>
                    <a:pt x="19" y="79"/>
                    <a:pt x="29" y="89"/>
                  </a:cubicBezTo>
                  <a:cubicBezTo>
                    <a:pt x="41" y="101"/>
                    <a:pt x="59" y="104"/>
                    <a:pt x="75" y="97"/>
                  </a:cubicBezTo>
                  <a:cubicBezTo>
                    <a:pt x="77" y="96"/>
                    <a:pt x="80" y="97"/>
                    <a:pt x="81" y="99"/>
                  </a:cubicBezTo>
                  <a:cubicBezTo>
                    <a:pt x="126" y="144"/>
                    <a:pt x="126" y="144"/>
                    <a:pt x="126" y="144"/>
                  </a:cubicBezTo>
                  <a:lnTo>
                    <a:pt x="118" y="1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3" name="Freeform 124">
              <a:extLst>
                <a:ext uri="{FF2B5EF4-FFF2-40B4-BE49-F238E27FC236}">
                  <a16:creationId xmlns:a16="http://schemas.microsoft.com/office/drawing/2014/main" id="{6C2FC030-D760-40E3-9AFD-00B67E6F36BE}"/>
                </a:ext>
              </a:extLst>
            </p:cNvPr>
            <p:cNvSpPr>
              <a:spLocks/>
            </p:cNvSpPr>
            <p:nvPr/>
          </p:nvSpPr>
          <p:spPr bwMode="auto">
            <a:xfrm>
              <a:off x="2610" y="3206"/>
              <a:ext cx="224" cy="219"/>
            </a:xfrm>
            <a:custGeom>
              <a:avLst/>
              <a:gdLst>
                <a:gd name="T0" fmla="*/ 94 w 152"/>
                <a:gd name="T1" fmla="*/ 148 h 148"/>
                <a:gd name="T2" fmla="*/ 55 w 152"/>
                <a:gd name="T3" fmla="*/ 132 h 148"/>
                <a:gd name="T4" fmla="*/ 43 w 152"/>
                <a:gd name="T5" fmla="*/ 77 h 148"/>
                <a:gd name="T6" fmla="*/ 0 w 152"/>
                <a:gd name="T7" fmla="*/ 34 h 148"/>
                <a:gd name="T8" fmla="*/ 9 w 152"/>
                <a:gd name="T9" fmla="*/ 26 h 148"/>
                <a:gd name="T10" fmla="*/ 54 w 152"/>
                <a:gd name="T11" fmla="*/ 71 h 148"/>
                <a:gd name="T12" fmla="*/ 55 w 152"/>
                <a:gd name="T13" fmla="*/ 77 h 148"/>
                <a:gd name="T14" fmla="*/ 64 w 152"/>
                <a:gd name="T15" fmla="*/ 124 h 148"/>
                <a:gd name="T16" fmla="*/ 101 w 152"/>
                <a:gd name="T17" fmla="*/ 135 h 148"/>
                <a:gd name="T18" fmla="*/ 84 w 152"/>
                <a:gd name="T19" fmla="*/ 117 h 148"/>
                <a:gd name="T20" fmla="*/ 82 w 152"/>
                <a:gd name="T21" fmla="*/ 113 h 148"/>
                <a:gd name="T22" fmla="*/ 82 w 152"/>
                <a:gd name="T23" fmla="*/ 89 h 148"/>
                <a:gd name="T24" fmla="*/ 88 w 152"/>
                <a:gd name="T25" fmla="*/ 83 h 148"/>
                <a:gd name="T26" fmla="*/ 112 w 152"/>
                <a:gd name="T27" fmla="*/ 83 h 148"/>
                <a:gd name="T28" fmla="*/ 116 w 152"/>
                <a:gd name="T29" fmla="*/ 84 h 148"/>
                <a:gd name="T30" fmla="*/ 135 w 152"/>
                <a:gd name="T31" fmla="*/ 102 h 148"/>
                <a:gd name="T32" fmla="*/ 123 w 152"/>
                <a:gd name="T33" fmla="*/ 64 h 148"/>
                <a:gd name="T34" fmla="*/ 77 w 152"/>
                <a:gd name="T35" fmla="*/ 55 h 148"/>
                <a:gd name="T36" fmla="*/ 71 w 152"/>
                <a:gd name="T37" fmla="*/ 54 h 148"/>
                <a:gd name="T38" fmla="*/ 26 w 152"/>
                <a:gd name="T39" fmla="*/ 9 h 148"/>
                <a:gd name="T40" fmla="*/ 34 w 152"/>
                <a:gd name="T41" fmla="*/ 0 h 148"/>
                <a:gd name="T42" fmla="*/ 76 w 152"/>
                <a:gd name="T43" fmla="*/ 43 h 148"/>
                <a:gd name="T44" fmla="*/ 132 w 152"/>
                <a:gd name="T45" fmla="*/ 56 h 148"/>
                <a:gd name="T46" fmla="*/ 143 w 152"/>
                <a:gd name="T47" fmla="*/ 115 h 148"/>
                <a:gd name="T48" fmla="*/ 139 w 152"/>
                <a:gd name="T49" fmla="*/ 118 h 148"/>
                <a:gd name="T50" fmla="*/ 134 w 152"/>
                <a:gd name="T51" fmla="*/ 117 h 148"/>
                <a:gd name="T52" fmla="*/ 110 w 152"/>
                <a:gd name="T53" fmla="*/ 95 h 148"/>
                <a:gd name="T54" fmla="*/ 94 w 152"/>
                <a:gd name="T55" fmla="*/ 95 h 148"/>
                <a:gd name="T56" fmla="*/ 94 w 152"/>
                <a:gd name="T57" fmla="*/ 110 h 148"/>
                <a:gd name="T58" fmla="*/ 117 w 152"/>
                <a:gd name="T59" fmla="*/ 134 h 148"/>
                <a:gd name="T60" fmla="*/ 118 w 152"/>
                <a:gd name="T61" fmla="*/ 139 h 148"/>
                <a:gd name="T62" fmla="*/ 115 w 152"/>
                <a:gd name="T63" fmla="*/ 144 h 148"/>
                <a:gd name="T64" fmla="*/ 94 w 152"/>
                <a:gd name="T65"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8">
                  <a:moveTo>
                    <a:pt x="94" y="148"/>
                  </a:moveTo>
                  <a:cubicBezTo>
                    <a:pt x="80" y="148"/>
                    <a:pt x="66" y="142"/>
                    <a:pt x="55" y="132"/>
                  </a:cubicBezTo>
                  <a:cubicBezTo>
                    <a:pt x="41" y="117"/>
                    <a:pt x="36" y="96"/>
                    <a:pt x="43" y="77"/>
                  </a:cubicBezTo>
                  <a:cubicBezTo>
                    <a:pt x="0" y="34"/>
                    <a:pt x="0" y="34"/>
                    <a:pt x="0" y="34"/>
                  </a:cubicBezTo>
                  <a:cubicBezTo>
                    <a:pt x="9" y="26"/>
                    <a:pt x="9" y="26"/>
                    <a:pt x="9" y="26"/>
                  </a:cubicBezTo>
                  <a:cubicBezTo>
                    <a:pt x="54" y="71"/>
                    <a:pt x="54" y="71"/>
                    <a:pt x="54" y="71"/>
                  </a:cubicBezTo>
                  <a:cubicBezTo>
                    <a:pt x="55" y="73"/>
                    <a:pt x="56" y="75"/>
                    <a:pt x="55" y="77"/>
                  </a:cubicBezTo>
                  <a:cubicBezTo>
                    <a:pt x="48" y="93"/>
                    <a:pt x="52" y="111"/>
                    <a:pt x="64" y="124"/>
                  </a:cubicBezTo>
                  <a:cubicBezTo>
                    <a:pt x="74" y="133"/>
                    <a:pt x="88" y="138"/>
                    <a:pt x="101" y="135"/>
                  </a:cubicBezTo>
                  <a:cubicBezTo>
                    <a:pt x="84" y="117"/>
                    <a:pt x="84" y="117"/>
                    <a:pt x="84" y="117"/>
                  </a:cubicBezTo>
                  <a:cubicBezTo>
                    <a:pt x="83" y="116"/>
                    <a:pt x="82" y="114"/>
                    <a:pt x="82" y="113"/>
                  </a:cubicBezTo>
                  <a:cubicBezTo>
                    <a:pt x="82" y="89"/>
                    <a:pt x="82" y="89"/>
                    <a:pt x="82" y="89"/>
                  </a:cubicBezTo>
                  <a:cubicBezTo>
                    <a:pt x="82" y="85"/>
                    <a:pt x="85" y="83"/>
                    <a:pt x="88" y="83"/>
                  </a:cubicBezTo>
                  <a:cubicBezTo>
                    <a:pt x="112" y="83"/>
                    <a:pt x="112" y="83"/>
                    <a:pt x="112" y="83"/>
                  </a:cubicBezTo>
                  <a:cubicBezTo>
                    <a:pt x="114" y="83"/>
                    <a:pt x="115" y="83"/>
                    <a:pt x="116" y="84"/>
                  </a:cubicBezTo>
                  <a:cubicBezTo>
                    <a:pt x="135" y="102"/>
                    <a:pt x="135" y="102"/>
                    <a:pt x="135" y="102"/>
                  </a:cubicBezTo>
                  <a:cubicBezTo>
                    <a:pt x="138" y="88"/>
                    <a:pt x="133" y="74"/>
                    <a:pt x="123" y="64"/>
                  </a:cubicBezTo>
                  <a:cubicBezTo>
                    <a:pt x="111" y="52"/>
                    <a:pt x="93" y="48"/>
                    <a:pt x="77" y="55"/>
                  </a:cubicBezTo>
                  <a:cubicBezTo>
                    <a:pt x="75" y="56"/>
                    <a:pt x="72" y="56"/>
                    <a:pt x="71" y="54"/>
                  </a:cubicBezTo>
                  <a:cubicBezTo>
                    <a:pt x="26" y="9"/>
                    <a:pt x="26" y="9"/>
                    <a:pt x="26" y="9"/>
                  </a:cubicBezTo>
                  <a:cubicBezTo>
                    <a:pt x="34" y="0"/>
                    <a:pt x="34" y="0"/>
                    <a:pt x="34" y="0"/>
                  </a:cubicBezTo>
                  <a:cubicBezTo>
                    <a:pt x="76" y="43"/>
                    <a:pt x="76" y="43"/>
                    <a:pt x="76" y="43"/>
                  </a:cubicBezTo>
                  <a:cubicBezTo>
                    <a:pt x="96" y="36"/>
                    <a:pt x="117" y="41"/>
                    <a:pt x="132" y="56"/>
                  </a:cubicBezTo>
                  <a:cubicBezTo>
                    <a:pt x="147" y="71"/>
                    <a:pt x="152" y="94"/>
                    <a:pt x="143" y="115"/>
                  </a:cubicBezTo>
                  <a:cubicBezTo>
                    <a:pt x="143" y="117"/>
                    <a:pt x="141" y="118"/>
                    <a:pt x="139" y="118"/>
                  </a:cubicBezTo>
                  <a:cubicBezTo>
                    <a:pt x="137" y="119"/>
                    <a:pt x="135" y="118"/>
                    <a:pt x="134" y="117"/>
                  </a:cubicBezTo>
                  <a:cubicBezTo>
                    <a:pt x="110" y="95"/>
                    <a:pt x="110" y="95"/>
                    <a:pt x="110" y="95"/>
                  </a:cubicBezTo>
                  <a:cubicBezTo>
                    <a:pt x="94" y="95"/>
                    <a:pt x="94" y="95"/>
                    <a:pt x="94" y="95"/>
                  </a:cubicBezTo>
                  <a:cubicBezTo>
                    <a:pt x="94" y="110"/>
                    <a:pt x="94" y="110"/>
                    <a:pt x="94" y="110"/>
                  </a:cubicBezTo>
                  <a:cubicBezTo>
                    <a:pt x="117" y="134"/>
                    <a:pt x="117" y="134"/>
                    <a:pt x="117" y="134"/>
                  </a:cubicBezTo>
                  <a:cubicBezTo>
                    <a:pt x="118" y="135"/>
                    <a:pt x="119" y="137"/>
                    <a:pt x="118" y="139"/>
                  </a:cubicBezTo>
                  <a:cubicBezTo>
                    <a:pt x="118" y="141"/>
                    <a:pt x="117" y="143"/>
                    <a:pt x="115" y="144"/>
                  </a:cubicBezTo>
                  <a:cubicBezTo>
                    <a:pt x="108" y="146"/>
                    <a:pt x="101" y="148"/>
                    <a:pt x="94" y="1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214" name="Group 38">
            <a:extLst>
              <a:ext uri="{FF2B5EF4-FFF2-40B4-BE49-F238E27FC236}">
                <a16:creationId xmlns:a16="http://schemas.microsoft.com/office/drawing/2014/main" id="{78CFA64B-1861-427F-8489-FB1F7149BCEC}"/>
              </a:ext>
            </a:extLst>
          </p:cNvPr>
          <p:cNvGrpSpPr>
            <a:grpSpLocks noChangeAspect="1"/>
          </p:cNvGrpSpPr>
          <p:nvPr/>
        </p:nvGrpSpPr>
        <p:grpSpPr bwMode="auto">
          <a:xfrm>
            <a:off x="6684722" y="5049538"/>
            <a:ext cx="469230" cy="481666"/>
            <a:chOff x="4482" y="439"/>
            <a:chExt cx="415" cy="426"/>
          </a:xfrm>
          <a:solidFill>
            <a:schemeClr val="tx1"/>
          </a:solidFill>
        </p:grpSpPr>
        <p:sp>
          <p:nvSpPr>
            <p:cNvPr id="215" name="Freeform 39">
              <a:extLst>
                <a:ext uri="{FF2B5EF4-FFF2-40B4-BE49-F238E27FC236}">
                  <a16:creationId xmlns:a16="http://schemas.microsoft.com/office/drawing/2014/main" id="{3D746076-A27C-41A9-9846-057BC31763A9}"/>
                </a:ext>
              </a:extLst>
            </p:cNvPr>
            <p:cNvSpPr>
              <a:spLocks noEditPoints="1"/>
            </p:cNvSpPr>
            <p:nvPr/>
          </p:nvSpPr>
          <p:spPr bwMode="auto">
            <a:xfrm>
              <a:off x="4651" y="439"/>
              <a:ext cx="246" cy="249"/>
            </a:xfrm>
            <a:custGeom>
              <a:avLst/>
              <a:gdLst>
                <a:gd name="T0" fmla="*/ 66 w 166"/>
                <a:gd name="T1" fmla="*/ 168 h 168"/>
                <a:gd name="T2" fmla="*/ 60 w 166"/>
                <a:gd name="T3" fmla="*/ 146 h 168"/>
                <a:gd name="T4" fmla="*/ 27 w 166"/>
                <a:gd name="T5" fmla="*/ 143 h 168"/>
                <a:gd name="T6" fmla="*/ 1 w 166"/>
                <a:gd name="T7" fmla="*/ 110 h 168"/>
                <a:gd name="T8" fmla="*/ 3 w 166"/>
                <a:gd name="T9" fmla="*/ 102 h 168"/>
                <a:gd name="T10" fmla="*/ 18 w 166"/>
                <a:gd name="T11" fmla="*/ 74 h 168"/>
                <a:gd name="T12" fmla="*/ 1 w 166"/>
                <a:gd name="T13" fmla="*/ 62 h 168"/>
                <a:gd name="T14" fmla="*/ 20 w 166"/>
                <a:gd name="T15" fmla="*/ 26 h 168"/>
                <a:gd name="T16" fmla="*/ 42 w 166"/>
                <a:gd name="T17" fmla="*/ 32 h 168"/>
                <a:gd name="T18" fmla="*/ 60 w 166"/>
                <a:gd name="T19" fmla="*/ 6 h 168"/>
                <a:gd name="T20" fmla="*/ 102 w 166"/>
                <a:gd name="T21" fmla="*/ 0 h 168"/>
                <a:gd name="T22" fmla="*/ 108 w 166"/>
                <a:gd name="T23" fmla="*/ 23 h 168"/>
                <a:gd name="T24" fmla="*/ 139 w 166"/>
                <a:gd name="T25" fmla="*/ 24 h 168"/>
                <a:gd name="T26" fmla="*/ 147 w 166"/>
                <a:gd name="T27" fmla="*/ 26 h 168"/>
                <a:gd name="T28" fmla="*/ 165 w 166"/>
                <a:gd name="T29" fmla="*/ 62 h 168"/>
                <a:gd name="T30" fmla="*/ 148 w 166"/>
                <a:gd name="T31" fmla="*/ 74 h 168"/>
                <a:gd name="T32" fmla="*/ 163 w 166"/>
                <a:gd name="T33" fmla="*/ 102 h 168"/>
                <a:gd name="T34" fmla="*/ 165 w 166"/>
                <a:gd name="T35" fmla="*/ 110 h 168"/>
                <a:gd name="T36" fmla="*/ 143 w 166"/>
                <a:gd name="T37" fmla="*/ 144 h 168"/>
                <a:gd name="T38" fmla="*/ 125 w 166"/>
                <a:gd name="T39" fmla="*/ 135 h 168"/>
                <a:gd name="T40" fmla="*/ 108 w 166"/>
                <a:gd name="T41" fmla="*/ 162 h 168"/>
                <a:gd name="T42" fmla="*/ 72 w 166"/>
                <a:gd name="T43" fmla="*/ 156 h 168"/>
                <a:gd name="T44" fmla="*/ 96 w 166"/>
                <a:gd name="T45" fmla="*/ 141 h 168"/>
                <a:gd name="T46" fmla="*/ 120 w 166"/>
                <a:gd name="T47" fmla="*/ 123 h 168"/>
                <a:gd name="T48" fmla="*/ 139 w 166"/>
                <a:gd name="T49" fmla="*/ 130 h 168"/>
                <a:gd name="T50" fmla="*/ 139 w 166"/>
                <a:gd name="T51" fmla="*/ 102 h 168"/>
                <a:gd name="T52" fmla="*/ 136 w 166"/>
                <a:gd name="T53" fmla="*/ 72 h 168"/>
                <a:gd name="T54" fmla="*/ 151 w 166"/>
                <a:gd name="T55" fmla="*/ 58 h 168"/>
                <a:gd name="T56" fmla="*/ 127 w 166"/>
                <a:gd name="T57" fmla="*/ 45 h 168"/>
                <a:gd name="T58" fmla="*/ 100 w 166"/>
                <a:gd name="T59" fmla="*/ 32 h 168"/>
                <a:gd name="T60" fmla="*/ 96 w 166"/>
                <a:gd name="T61" fmla="*/ 12 h 168"/>
                <a:gd name="T62" fmla="*/ 72 w 166"/>
                <a:gd name="T63" fmla="*/ 26 h 168"/>
                <a:gd name="T64" fmla="*/ 48 w 166"/>
                <a:gd name="T65" fmla="*/ 44 h 168"/>
                <a:gd name="T66" fmla="*/ 27 w 166"/>
                <a:gd name="T67" fmla="*/ 37 h 168"/>
                <a:gd name="T68" fmla="*/ 28 w 166"/>
                <a:gd name="T69" fmla="*/ 65 h 168"/>
                <a:gd name="T70" fmla="*/ 30 w 166"/>
                <a:gd name="T71" fmla="*/ 95 h 168"/>
                <a:gd name="T72" fmla="*/ 15 w 166"/>
                <a:gd name="T73" fmla="*/ 109 h 168"/>
                <a:gd name="T74" fmla="*/ 40 w 166"/>
                <a:gd name="T75" fmla="*/ 123 h 168"/>
                <a:gd name="T76" fmla="*/ 68 w 166"/>
                <a:gd name="T77" fmla="*/ 135 h 168"/>
                <a:gd name="T78" fmla="*/ 72 w 166"/>
                <a:gd name="T79" fmla="*/ 1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168">
                  <a:moveTo>
                    <a:pt x="102" y="168"/>
                  </a:moveTo>
                  <a:cubicBezTo>
                    <a:pt x="66" y="168"/>
                    <a:pt x="66" y="168"/>
                    <a:pt x="66" y="168"/>
                  </a:cubicBezTo>
                  <a:cubicBezTo>
                    <a:pt x="63" y="168"/>
                    <a:pt x="60" y="165"/>
                    <a:pt x="60" y="162"/>
                  </a:cubicBezTo>
                  <a:cubicBezTo>
                    <a:pt x="60" y="146"/>
                    <a:pt x="60" y="146"/>
                    <a:pt x="60" y="146"/>
                  </a:cubicBezTo>
                  <a:cubicBezTo>
                    <a:pt x="52" y="143"/>
                    <a:pt x="47" y="139"/>
                    <a:pt x="42" y="135"/>
                  </a:cubicBezTo>
                  <a:cubicBezTo>
                    <a:pt x="27" y="143"/>
                    <a:pt x="27" y="143"/>
                    <a:pt x="27" y="143"/>
                  </a:cubicBezTo>
                  <a:cubicBezTo>
                    <a:pt x="25" y="145"/>
                    <a:pt x="21" y="144"/>
                    <a:pt x="19" y="141"/>
                  </a:cubicBezTo>
                  <a:cubicBezTo>
                    <a:pt x="1" y="110"/>
                    <a:pt x="1" y="110"/>
                    <a:pt x="1" y="110"/>
                  </a:cubicBezTo>
                  <a:cubicBezTo>
                    <a:pt x="1" y="109"/>
                    <a:pt x="0" y="107"/>
                    <a:pt x="1" y="106"/>
                  </a:cubicBezTo>
                  <a:cubicBezTo>
                    <a:pt x="1" y="104"/>
                    <a:pt x="2" y="103"/>
                    <a:pt x="3" y="102"/>
                  </a:cubicBezTo>
                  <a:cubicBezTo>
                    <a:pt x="18" y="94"/>
                    <a:pt x="18" y="94"/>
                    <a:pt x="18" y="94"/>
                  </a:cubicBezTo>
                  <a:cubicBezTo>
                    <a:pt x="17" y="87"/>
                    <a:pt x="17" y="80"/>
                    <a:pt x="18" y="74"/>
                  </a:cubicBezTo>
                  <a:cubicBezTo>
                    <a:pt x="4" y="65"/>
                    <a:pt x="4" y="65"/>
                    <a:pt x="4" y="65"/>
                  </a:cubicBezTo>
                  <a:cubicBezTo>
                    <a:pt x="2" y="65"/>
                    <a:pt x="1" y="63"/>
                    <a:pt x="1" y="62"/>
                  </a:cubicBezTo>
                  <a:cubicBezTo>
                    <a:pt x="0" y="60"/>
                    <a:pt x="1" y="59"/>
                    <a:pt x="1" y="57"/>
                  </a:cubicBezTo>
                  <a:cubicBezTo>
                    <a:pt x="20" y="26"/>
                    <a:pt x="20" y="26"/>
                    <a:pt x="20" y="26"/>
                  </a:cubicBezTo>
                  <a:cubicBezTo>
                    <a:pt x="21" y="23"/>
                    <a:pt x="25" y="22"/>
                    <a:pt x="28" y="24"/>
                  </a:cubicBezTo>
                  <a:cubicBezTo>
                    <a:pt x="42" y="32"/>
                    <a:pt x="42" y="32"/>
                    <a:pt x="42" y="32"/>
                  </a:cubicBezTo>
                  <a:cubicBezTo>
                    <a:pt x="47" y="28"/>
                    <a:pt x="52" y="24"/>
                    <a:pt x="60" y="22"/>
                  </a:cubicBezTo>
                  <a:cubicBezTo>
                    <a:pt x="60" y="6"/>
                    <a:pt x="60" y="6"/>
                    <a:pt x="60" y="6"/>
                  </a:cubicBezTo>
                  <a:cubicBezTo>
                    <a:pt x="60" y="2"/>
                    <a:pt x="63" y="0"/>
                    <a:pt x="66" y="0"/>
                  </a:cubicBezTo>
                  <a:cubicBezTo>
                    <a:pt x="102" y="0"/>
                    <a:pt x="102" y="0"/>
                    <a:pt x="102" y="0"/>
                  </a:cubicBezTo>
                  <a:cubicBezTo>
                    <a:pt x="106" y="0"/>
                    <a:pt x="108" y="2"/>
                    <a:pt x="108" y="6"/>
                  </a:cubicBezTo>
                  <a:cubicBezTo>
                    <a:pt x="108" y="23"/>
                    <a:pt x="108" y="23"/>
                    <a:pt x="108" y="23"/>
                  </a:cubicBezTo>
                  <a:cubicBezTo>
                    <a:pt x="115" y="26"/>
                    <a:pt x="121" y="29"/>
                    <a:pt x="125" y="32"/>
                  </a:cubicBezTo>
                  <a:cubicBezTo>
                    <a:pt x="139" y="24"/>
                    <a:pt x="139" y="24"/>
                    <a:pt x="139" y="24"/>
                  </a:cubicBezTo>
                  <a:cubicBezTo>
                    <a:pt x="140" y="23"/>
                    <a:pt x="142" y="23"/>
                    <a:pt x="143" y="23"/>
                  </a:cubicBezTo>
                  <a:cubicBezTo>
                    <a:pt x="145" y="24"/>
                    <a:pt x="146" y="25"/>
                    <a:pt x="147" y="26"/>
                  </a:cubicBezTo>
                  <a:cubicBezTo>
                    <a:pt x="165" y="57"/>
                    <a:pt x="165" y="57"/>
                    <a:pt x="165" y="57"/>
                  </a:cubicBezTo>
                  <a:cubicBezTo>
                    <a:pt x="166" y="59"/>
                    <a:pt x="166" y="60"/>
                    <a:pt x="165" y="62"/>
                  </a:cubicBezTo>
                  <a:cubicBezTo>
                    <a:pt x="165" y="63"/>
                    <a:pt x="164" y="65"/>
                    <a:pt x="163" y="65"/>
                  </a:cubicBezTo>
                  <a:cubicBezTo>
                    <a:pt x="148" y="74"/>
                    <a:pt x="148" y="74"/>
                    <a:pt x="148" y="74"/>
                  </a:cubicBezTo>
                  <a:cubicBezTo>
                    <a:pt x="149" y="80"/>
                    <a:pt x="149" y="87"/>
                    <a:pt x="148" y="94"/>
                  </a:cubicBezTo>
                  <a:cubicBezTo>
                    <a:pt x="163" y="102"/>
                    <a:pt x="163" y="102"/>
                    <a:pt x="163" y="102"/>
                  </a:cubicBezTo>
                  <a:cubicBezTo>
                    <a:pt x="164" y="103"/>
                    <a:pt x="165" y="104"/>
                    <a:pt x="165" y="106"/>
                  </a:cubicBezTo>
                  <a:cubicBezTo>
                    <a:pt x="166" y="107"/>
                    <a:pt x="166" y="109"/>
                    <a:pt x="165" y="110"/>
                  </a:cubicBezTo>
                  <a:cubicBezTo>
                    <a:pt x="147" y="141"/>
                    <a:pt x="147" y="141"/>
                    <a:pt x="147" y="141"/>
                  </a:cubicBezTo>
                  <a:cubicBezTo>
                    <a:pt x="146" y="143"/>
                    <a:pt x="145" y="144"/>
                    <a:pt x="143" y="144"/>
                  </a:cubicBezTo>
                  <a:cubicBezTo>
                    <a:pt x="142" y="144"/>
                    <a:pt x="140" y="144"/>
                    <a:pt x="139" y="143"/>
                  </a:cubicBezTo>
                  <a:cubicBezTo>
                    <a:pt x="125" y="135"/>
                    <a:pt x="125" y="135"/>
                    <a:pt x="125" y="135"/>
                  </a:cubicBezTo>
                  <a:cubicBezTo>
                    <a:pt x="121" y="138"/>
                    <a:pt x="115" y="142"/>
                    <a:pt x="108" y="145"/>
                  </a:cubicBezTo>
                  <a:cubicBezTo>
                    <a:pt x="108" y="162"/>
                    <a:pt x="108" y="162"/>
                    <a:pt x="108" y="162"/>
                  </a:cubicBezTo>
                  <a:cubicBezTo>
                    <a:pt x="108" y="165"/>
                    <a:pt x="106" y="168"/>
                    <a:pt x="102" y="168"/>
                  </a:cubicBezTo>
                  <a:close/>
                  <a:moveTo>
                    <a:pt x="72" y="156"/>
                  </a:moveTo>
                  <a:cubicBezTo>
                    <a:pt x="96" y="156"/>
                    <a:pt x="96" y="156"/>
                    <a:pt x="96" y="156"/>
                  </a:cubicBezTo>
                  <a:cubicBezTo>
                    <a:pt x="96" y="141"/>
                    <a:pt x="96" y="141"/>
                    <a:pt x="96" y="141"/>
                  </a:cubicBezTo>
                  <a:cubicBezTo>
                    <a:pt x="96" y="139"/>
                    <a:pt x="98" y="136"/>
                    <a:pt x="100" y="135"/>
                  </a:cubicBezTo>
                  <a:cubicBezTo>
                    <a:pt x="109" y="131"/>
                    <a:pt x="116" y="127"/>
                    <a:pt x="120" y="123"/>
                  </a:cubicBezTo>
                  <a:cubicBezTo>
                    <a:pt x="122" y="122"/>
                    <a:pt x="125" y="121"/>
                    <a:pt x="127" y="123"/>
                  </a:cubicBezTo>
                  <a:cubicBezTo>
                    <a:pt x="139" y="130"/>
                    <a:pt x="139" y="130"/>
                    <a:pt x="139" y="130"/>
                  </a:cubicBezTo>
                  <a:cubicBezTo>
                    <a:pt x="151" y="109"/>
                    <a:pt x="151" y="109"/>
                    <a:pt x="151" y="109"/>
                  </a:cubicBezTo>
                  <a:cubicBezTo>
                    <a:pt x="139" y="102"/>
                    <a:pt x="139" y="102"/>
                    <a:pt x="139" y="102"/>
                  </a:cubicBezTo>
                  <a:cubicBezTo>
                    <a:pt x="136" y="101"/>
                    <a:pt x="135" y="98"/>
                    <a:pt x="136" y="95"/>
                  </a:cubicBezTo>
                  <a:cubicBezTo>
                    <a:pt x="137" y="87"/>
                    <a:pt x="137" y="80"/>
                    <a:pt x="136" y="72"/>
                  </a:cubicBezTo>
                  <a:cubicBezTo>
                    <a:pt x="135" y="69"/>
                    <a:pt x="136" y="67"/>
                    <a:pt x="139" y="65"/>
                  </a:cubicBezTo>
                  <a:cubicBezTo>
                    <a:pt x="151" y="58"/>
                    <a:pt x="151" y="58"/>
                    <a:pt x="151" y="58"/>
                  </a:cubicBezTo>
                  <a:cubicBezTo>
                    <a:pt x="139" y="37"/>
                    <a:pt x="139" y="37"/>
                    <a:pt x="139" y="37"/>
                  </a:cubicBezTo>
                  <a:cubicBezTo>
                    <a:pt x="127" y="45"/>
                    <a:pt x="127" y="45"/>
                    <a:pt x="127" y="45"/>
                  </a:cubicBezTo>
                  <a:cubicBezTo>
                    <a:pt x="125" y="46"/>
                    <a:pt x="122" y="46"/>
                    <a:pt x="120" y="44"/>
                  </a:cubicBezTo>
                  <a:cubicBezTo>
                    <a:pt x="116" y="40"/>
                    <a:pt x="109" y="36"/>
                    <a:pt x="100" y="32"/>
                  </a:cubicBezTo>
                  <a:cubicBezTo>
                    <a:pt x="98" y="31"/>
                    <a:pt x="96" y="29"/>
                    <a:pt x="96" y="26"/>
                  </a:cubicBezTo>
                  <a:cubicBezTo>
                    <a:pt x="96" y="12"/>
                    <a:pt x="96" y="12"/>
                    <a:pt x="96" y="12"/>
                  </a:cubicBezTo>
                  <a:cubicBezTo>
                    <a:pt x="72" y="12"/>
                    <a:pt x="72" y="12"/>
                    <a:pt x="72" y="12"/>
                  </a:cubicBezTo>
                  <a:cubicBezTo>
                    <a:pt x="72" y="26"/>
                    <a:pt x="72" y="26"/>
                    <a:pt x="72" y="26"/>
                  </a:cubicBezTo>
                  <a:cubicBezTo>
                    <a:pt x="72" y="29"/>
                    <a:pt x="71" y="32"/>
                    <a:pt x="68" y="32"/>
                  </a:cubicBezTo>
                  <a:cubicBezTo>
                    <a:pt x="57" y="35"/>
                    <a:pt x="54" y="38"/>
                    <a:pt x="48" y="44"/>
                  </a:cubicBezTo>
                  <a:cubicBezTo>
                    <a:pt x="46" y="45"/>
                    <a:pt x="43" y="46"/>
                    <a:pt x="40" y="45"/>
                  </a:cubicBezTo>
                  <a:cubicBezTo>
                    <a:pt x="27" y="37"/>
                    <a:pt x="27" y="37"/>
                    <a:pt x="27" y="37"/>
                  </a:cubicBezTo>
                  <a:cubicBezTo>
                    <a:pt x="15" y="58"/>
                    <a:pt x="15" y="58"/>
                    <a:pt x="15" y="58"/>
                  </a:cubicBezTo>
                  <a:cubicBezTo>
                    <a:pt x="28" y="65"/>
                    <a:pt x="28" y="65"/>
                    <a:pt x="28" y="65"/>
                  </a:cubicBezTo>
                  <a:cubicBezTo>
                    <a:pt x="30" y="67"/>
                    <a:pt x="31" y="69"/>
                    <a:pt x="30" y="72"/>
                  </a:cubicBezTo>
                  <a:cubicBezTo>
                    <a:pt x="29" y="80"/>
                    <a:pt x="29" y="88"/>
                    <a:pt x="30" y="95"/>
                  </a:cubicBezTo>
                  <a:cubicBezTo>
                    <a:pt x="31" y="98"/>
                    <a:pt x="30" y="101"/>
                    <a:pt x="28" y="102"/>
                  </a:cubicBezTo>
                  <a:cubicBezTo>
                    <a:pt x="15" y="109"/>
                    <a:pt x="15" y="109"/>
                    <a:pt x="15" y="109"/>
                  </a:cubicBezTo>
                  <a:cubicBezTo>
                    <a:pt x="27" y="130"/>
                    <a:pt x="27" y="130"/>
                    <a:pt x="27" y="130"/>
                  </a:cubicBezTo>
                  <a:cubicBezTo>
                    <a:pt x="40" y="123"/>
                    <a:pt x="40" y="123"/>
                    <a:pt x="40" y="123"/>
                  </a:cubicBezTo>
                  <a:cubicBezTo>
                    <a:pt x="43" y="121"/>
                    <a:pt x="45" y="122"/>
                    <a:pt x="47" y="123"/>
                  </a:cubicBezTo>
                  <a:cubicBezTo>
                    <a:pt x="54" y="129"/>
                    <a:pt x="57" y="133"/>
                    <a:pt x="68" y="135"/>
                  </a:cubicBezTo>
                  <a:cubicBezTo>
                    <a:pt x="71" y="136"/>
                    <a:pt x="72" y="138"/>
                    <a:pt x="72" y="141"/>
                  </a:cubicBezTo>
                  <a:lnTo>
                    <a:pt x="72"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6" name="Freeform 40">
              <a:extLst>
                <a:ext uri="{FF2B5EF4-FFF2-40B4-BE49-F238E27FC236}">
                  <a16:creationId xmlns:a16="http://schemas.microsoft.com/office/drawing/2014/main" id="{F67692D5-7B52-4E10-A6E8-53D52A14B1C0}"/>
                </a:ext>
              </a:extLst>
            </p:cNvPr>
            <p:cNvSpPr>
              <a:spLocks noEditPoints="1"/>
            </p:cNvSpPr>
            <p:nvPr/>
          </p:nvSpPr>
          <p:spPr bwMode="auto">
            <a:xfrm>
              <a:off x="4729" y="519"/>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7" name="Freeform 41">
              <a:extLst>
                <a:ext uri="{FF2B5EF4-FFF2-40B4-BE49-F238E27FC236}">
                  <a16:creationId xmlns:a16="http://schemas.microsoft.com/office/drawing/2014/main" id="{81FE1DB7-AE83-422D-9522-58DACE81B858}"/>
                </a:ext>
              </a:extLst>
            </p:cNvPr>
            <p:cNvSpPr>
              <a:spLocks noEditPoints="1"/>
            </p:cNvSpPr>
            <p:nvPr/>
          </p:nvSpPr>
          <p:spPr bwMode="auto">
            <a:xfrm>
              <a:off x="4482" y="617"/>
              <a:ext cx="246" cy="248"/>
            </a:xfrm>
            <a:custGeom>
              <a:avLst/>
              <a:gdLst>
                <a:gd name="T0" fmla="*/ 66 w 166"/>
                <a:gd name="T1" fmla="*/ 168 h 168"/>
                <a:gd name="T2" fmla="*/ 60 w 166"/>
                <a:gd name="T3" fmla="*/ 146 h 168"/>
                <a:gd name="T4" fmla="*/ 27 w 166"/>
                <a:gd name="T5" fmla="*/ 143 h 168"/>
                <a:gd name="T6" fmla="*/ 1 w 166"/>
                <a:gd name="T7" fmla="*/ 110 h 168"/>
                <a:gd name="T8" fmla="*/ 3 w 166"/>
                <a:gd name="T9" fmla="*/ 102 h 168"/>
                <a:gd name="T10" fmla="*/ 18 w 166"/>
                <a:gd name="T11" fmla="*/ 74 h 168"/>
                <a:gd name="T12" fmla="*/ 1 w 166"/>
                <a:gd name="T13" fmla="*/ 62 h 168"/>
                <a:gd name="T14" fmla="*/ 20 w 166"/>
                <a:gd name="T15" fmla="*/ 26 h 168"/>
                <a:gd name="T16" fmla="*/ 42 w 166"/>
                <a:gd name="T17" fmla="*/ 32 h 168"/>
                <a:gd name="T18" fmla="*/ 60 w 166"/>
                <a:gd name="T19" fmla="*/ 6 h 168"/>
                <a:gd name="T20" fmla="*/ 102 w 166"/>
                <a:gd name="T21" fmla="*/ 0 h 168"/>
                <a:gd name="T22" fmla="*/ 108 w 166"/>
                <a:gd name="T23" fmla="*/ 23 h 168"/>
                <a:gd name="T24" fmla="*/ 138 w 166"/>
                <a:gd name="T25" fmla="*/ 24 h 168"/>
                <a:gd name="T26" fmla="*/ 147 w 166"/>
                <a:gd name="T27" fmla="*/ 26 h 168"/>
                <a:gd name="T28" fmla="*/ 165 w 166"/>
                <a:gd name="T29" fmla="*/ 62 h 168"/>
                <a:gd name="T30" fmla="*/ 148 w 166"/>
                <a:gd name="T31" fmla="*/ 74 h 168"/>
                <a:gd name="T32" fmla="*/ 163 w 166"/>
                <a:gd name="T33" fmla="*/ 102 h 168"/>
                <a:gd name="T34" fmla="*/ 165 w 166"/>
                <a:gd name="T35" fmla="*/ 110 h 168"/>
                <a:gd name="T36" fmla="*/ 143 w 166"/>
                <a:gd name="T37" fmla="*/ 144 h 168"/>
                <a:gd name="T38" fmla="*/ 125 w 166"/>
                <a:gd name="T39" fmla="*/ 135 h 168"/>
                <a:gd name="T40" fmla="*/ 108 w 166"/>
                <a:gd name="T41" fmla="*/ 162 h 168"/>
                <a:gd name="T42" fmla="*/ 72 w 166"/>
                <a:gd name="T43" fmla="*/ 156 h 168"/>
                <a:gd name="T44" fmla="*/ 96 w 166"/>
                <a:gd name="T45" fmla="*/ 141 h 168"/>
                <a:gd name="T46" fmla="*/ 120 w 166"/>
                <a:gd name="T47" fmla="*/ 123 h 168"/>
                <a:gd name="T48" fmla="*/ 139 w 166"/>
                <a:gd name="T49" fmla="*/ 130 h 168"/>
                <a:gd name="T50" fmla="*/ 139 w 166"/>
                <a:gd name="T51" fmla="*/ 102 h 168"/>
                <a:gd name="T52" fmla="*/ 136 w 166"/>
                <a:gd name="T53" fmla="*/ 72 h 168"/>
                <a:gd name="T54" fmla="*/ 151 w 166"/>
                <a:gd name="T55" fmla="*/ 58 h 168"/>
                <a:gd name="T56" fmla="*/ 127 w 166"/>
                <a:gd name="T57" fmla="*/ 45 h 168"/>
                <a:gd name="T58" fmla="*/ 100 w 166"/>
                <a:gd name="T59" fmla="*/ 32 h 168"/>
                <a:gd name="T60" fmla="*/ 96 w 166"/>
                <a:gd name="T61" fmla="*/ 12 h 168"/>
                <a:gd name="T62" fmla="*/ 72 w 166"/>
                <a:gd name="T63" fmla="*/ 26 h 168"/>
                <a:gd name="T64" fmla="*/ 48 w 166"/>
                <a:gd name="T65" fmla="*/ 44 h 168"/>
                <a:gd name="T66" fmla="*/ 27 w 166"/>
                <a:gd name="T67" fmla="*/ 37 h 168"/>
                <a:gd name="T68" fmla="*/ 28 w 166"/>
                <a:gd name="T69" fmla="*/ 65 h 168"/>
                <a:gd name="T70" fmla="*/ 30 w 166"/>
                <a:gd name="T71" fmla="*/ 95 h 168"/>
                <a:gd name="T72" fmla="*/ 15 w 166"/>
                <a:gd name="T73" fmla="*/ 109 h 168"/>
                <a:gd name="T74" fmla="*/ 40 w 166"/>
                <a:gd name="T75" fmla="*/ 123 h 168"/>
                <a:gd name="T76" fmla="*/ 68 w 166"/>
                <a:gd name="T77" fmla="*/ 135 h 168"/>
                <a:gd name="T78" fmla="*/ 72 w 166"/>
                <a:gd name="T79" fmla="*/ 1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168">
                  <a:moveTo>
                    <a:pt x="102" y="168"/>
                  </a:moveTo>
                  <a:cubicBezTo>
                    <a:pt x="66" y="168"/>
                    <a:pt x="66" y="168"/>
                    <a:pt x="66" y="168"/>
                  </a:cubicBezTo>
                  <a:cubicBezTo>
                    <a:pt x="63" y="168"/>
                    <a:pt x="60" y="165"/>
                    <a:pt x="60" y="162"/>
                  </a:cubicBezTo>
                  <a:cubicBezTo>
                    <a:pt x="60" y="146"/>
                    <a:pt x="60" y="146"/>
                    <a:pt x="60" y="146"/>
                  </a:cubicBezTo>
                  <a:cubicBezTo>
                    <a:pt x="52" y="143"/>
                    <a:pt x="47" y="139"/>
                    <a:pt x="42" y="135"/>
                  </a:cubicBezTo>
                  <a:cubicBezTo>
                    <a:pt x="27" y="143"/>
                    <a:pt x="27" y="143"/>
                    <a:pt x="27" y="143"/>
                  </a:cubicBezTo>
                  <a:cubicBezTo>
                    <a:pt x="25" y="145"/>
                    <a:pt x="21" y="144"/>
                    <a:pt x="19" y="141"/>
                  </a:cubicBezTo>
                  <a:cubicBezTo>
                    <a:pt x="1" y="110"/>
                    <a:pt x="1" y="110"/>
                    <a:pt x="1" y="110"/>
                  </a:cubicBezTo>
                  <a:cubicBezTo>
                    <a:pt x="0" y="109"/>
                    <a:pt x="0" y="107"/>
                    <a:pt x="1" y="106"/>
                  </a:cubicBezTo>
                  <a:cubicBezTo>
                    <a:pt x="1" y="104"/>
                    <a:pt x="2" y="103"/>
                    <a:pt x="3" y="102"/>
                  </a:cubicBezTo>
                  <a:cubicBezTo>
                    <a:pt x="18" y="94"/>
                    <a:pt x="18" y="94"/>
                    <a:pt x="18" y="94"/>
                  </a:cubicBezTo>
                  <a:cubicBezTo>
                    <a:pt x="17" y="87"/>
                    <a:pt x="17" y="80"/>
                    <a:pt x="18" y="74"/>
                  </a:cubicBezTo>
                  <a:cubicBezTo>
                    <a:pt x="4" y="65"/>
                    <a:pt x="4" y="65"/>
                    <a:pt x="4" y="65"/>
                  </a:cubicBezTo>
                  <a:cubicBezTo>
                    <a:pt x="2" y="65"/>
                    <a:pt x="1" y="63"/>
                    <a:pt x="1" y="62"/>
                  </a:cubicBezTo>
                  <a:cubicBezTo>
                    <a:pt x="0" y="60"/>
                    <a:pt x="1" y="59"/>
                    <a:pt x="1" y="57"/>
                  </a:cubicBezTo>
                  <a:cubicBezTo>
                    <a:pt x="20" y="26"/>
                    <a:pt x="20" y="26"/>
                    <a:pt x="20" y="26"/>
                  </a:cubicBezTo>
                  <a:cubicBezTo>
                    <a:pt x="21" y="23"/>
                    <a:pt x="25" y="22"/>
                    <a:pt x="28" y="24"/>
                  </a:cubicBezTo>
                  <a:cubicBezTo>
                    <a:pt x="42" y="32"/>
                    <a:pt x="42" y="32"/>
                    <a:pt x="42" y="32"/>
                  </a:cubicBezTo>
                  <a:cubicBezTo>
                    <a:pt x="47" y="28"/>
                    <a:pt x="52" y="24"/>
                    <a:pt x="60" y="22"/>
                  </a:cubicBezTo>
                  <a:cubicBezTo>
                    <a:pt x="60" y="6"/>
                    <a:pt x="60" y="6"/>
                    <a:pt x="60" y="6"/>
                  </a:cubicBezTo>
                  <a:cubicBezTo>
                    <a:pt x="60" y="2"/>
                    <a:pt x="63" y="0"/>
                    <a:pt x="66" y="0"/>
                  </a:cubicBezTo>
                  <a:cubicBezTo>
                    <a:pt x="102" y="0"/>
                    <a:pt x="102" y="0"/>
                    <a:pt x="102" y="0"/>
                  </a:cubicBezTo>
                  <a:cubicBezTo>
                    <a:pt x="106" y="0"/>
                    <a:pt x="108" y="2"/>
                    <a:pt x="108" y="6"/>
                  </a:cubicBezTo>
                  <a:cubicBezTo>
                    <a:pt x="108" y="23"/>
                    <a:pt x="108" y="23"/>
                    <a:pt x="108" y="23"/>
                  </a:cubicBezTo>
                  <a:cubicBezTo>
                    <a:pt x="115" y="26"/>
                    <a:pt x="121" y="29"/>
                    <a:pt x="125" y="32"/>
                  </a:cubicBezTo>
                  <a:cubicBezTo>
                    <a:pt x="138" y="24"/>
                    <a:pt x="138" y="24"/>
                    <a:pt x="138" y="24"/>
                  </a:cubicBezTo>
                  <a:cubicBezTo>
                    <a:pt x="140" y="23"/>
                    <a:pt x="142" y="23"/>
                    <a:pt x="143" y="23"/>
                  </a:cubicBezTo>
                  <a:cubicBezTo>
                    <a:pt x="145" y="24"/>
                    <a:pt x="146" y="25"/>
                    <a:pt x="147" y="26"/>
                  </a:cubicBezTo>
                  <a:cubicBezTo>
                    <a:pt x="165" y="57"/>
                    <a:pt x="165" y="57"/>
                    <a:pt x="165" y="57"/>
                  </a:cubicBezTo>
                  <a:cubicBezTo>
                    <a:pt x="166" y="59"/>
                    <a:pt x="166" y="60"/>
                    <a:pt x="165" y="62"/>
                  </a:cubicBezTo>
                  <a:cubicBezTo>
                    <a:pt x="165" y="63"/>
                    <a:pt x="164" y="65"/>
                    <a:pt x="163" y="65"/>
                  </a:cubicBezTo>
                  <a:cubicBezTo>
                    <a:pt x="148" y="74"/>
                    <a:pt x="148" y="74"/>
                    <a:pt x="148" y="74"/>
                  </a:cubicBezTo>
                  <a:cubicBezTo>
                    <a:pt x="149" y="80"/>
                    <a:pt x="149" y="87"/>
                    <a:pt x="148" y="94"/>
                  </a:cubicBezTo>
                  <a:cubicBezTo>
                    <a:pt x="163" y="102"/>
                    <a:pt x="163" y="102"/>
                    <a:pt x="163" y="102"/>
                  </a:cubicBezTo>
                  <a:cubicBezTo>
                    <a:pt x="164" y="103"/>
                    <a:pt x="165" y="104"/>
                    <a:pt x="165" y="106"/>
                  </a:cubicBezTo>
                  <a:cubicBezTo>
                    <a:pt x="166" y="107"/>
                    <a:pt x="166" y="109"/>
                    <a:pt x="165" y="110"/>
                  </a:cubicBezTo>
                  <a:cubicBezTo>
                    <a:pt x="147" y="141"/>
                    <a:pt x="147" y="141"/>
                    <a:pt x="147" y="141"/>
                  </a:cubicBezTo>
                  <a:cubicBezTo>
                    <a:pt x="146" y="143"/>
                    <a:pt x="145" y="144"/>
                    <a:pt x="143" y="144"/>
                  </a:cubicBezTo>
                  <a:cubicBezTo>
                    <a:pt x="142" y="144"/>
                    <a:pt x="140" y="144"/>
                    <a:pt x="138" y="143"/>
                  </a:cubicBezTo>
                  <a:cubicBezTo>
                    <a:pt x="125" y="135"/>
                    <a:pt x="125" y="135"/>
                    <a:pt x="125" y="135"/>
                  </a:cubicBezTo>
                  <a:cubicBezTo>
                    <a:pt x="121" y="138"/>
                    <a:pt x="115" y="142"/>
                    <a:pt x="108" y="145"/>
                  </a:cubicBezTo>
                  <a:cubicBezTo>
                    <a:pt x="108" y="162"/>
                    <a:pt x="108" y="162"/>
                    <a:pt x="108" y="162"/>
                  </a:cubicBezTo>
                  <a:cubicBezTo>
                    <a:pt x="108" y="165"/>
                    <a:pt x="106" y="168"/>
                    <a:pt x="102" y="168"/>
                  </a:cubicBezTo>
                  <a:close/>
                  <a:moveTo>
                    <a:pt x="72" y="156"/>
                  </a:moveTo>
                  <a:cubicBezTo>
                    <a:pt x="96" y="156"/>
                    <a:pt x="96" y="156"/>
                    <a:pt x="96" y="156"/>
                  </a:cubicBezTo>
                  <a:cubicBezTo>
                    <a:pt x="96" y="141"/>
                    <a:pt x="96" y="141"/>
                    <a:pt x="96" y="141"/>
                  </a:cubicBezTo>
                  <a:cubicBezTo>
                    <a:pt x="96" y="139"/>
                    <a:pt x="98" y="136"/>
                    <a:pt x="100" y="135"/>
                  </a:cubicBezTo>
                  <a:cubicBezTo>
                    <a:pt x="109" y="131"/>
                    <a:pt x="116" y="127"/>
                    <a:pt x="120" y="123"/>
                  </a:cubicBezTo>
                  <a:cubicBezTo>
                    <a:pt x="122" y="122"/>
                    <a:pt x="125" y="121"/>
                    <a:pt x="127" y="123"/>
                  </a:cubicBezTo>
                  <a:cubicBezTo>
                    <a:pt x="139" y="130"/>
                    <a:pt x="139" y="130"/>
                    <a:pt x="139" y="130"/>
                  </a:cubicBezTo>
                  <a:cubicBezTo>
                    <a:pt x="151" y="109"/>
                    <a:pt x="151" y="109"/>
                    <a:pt x="151" y="109"/>
                  </a:cubicBezTo>
                  <a:cubicBezTo>
                    <a:pt x="139" y="102"/>
                    <a:pt x="139" y="102"/>
                    <a:pt x="139" y="102"/>
                  </a:cubicBezTo>
                  <a:cubicBezTo>
                    <a:pt x="136" y="101"/>
                    <a:pt x="135" y="98"/>
                    <a:pt x="136" y="95"/>
                  </a:cubicBezTo>
                  <a:cubicBezTo>
                    <a:pt x="137" y="87"/>
                    <a:pt x="137" y="80"/>
                    <a:pt x="136" y="72"/>
                  </a:cubicBezTo>
                  <a:cubicBezTo>
                    <a:pt x="135" y="69"/>
                    <a:pt x="136" y="67"/>
                    <a:pt x="139" y="65"/>
                  </a:cubicBezTo>
                  <a:cubicBezTo>
                    <a:pt x="151" y="58"/>
                    <a:pt x="151" y="58"/>
                    <a:pt x="151" y="58"/>
                  </a:cubicBezTo>
                  <a:cubicBezTo>
                    <a:pt x="139" y="37"/>
                    <a:pt x="139" y="37"/>
                    <a:pt x="139" y="37"/>
                  </a:cubicBezTo>
                  <a:cubicBezTo>
                    <a:pt x="127" y="45"/>
                    <a:pt x="127" y="45"/>
                    <a:pt x="127" y="45"/>
                  </a:cubicBezTo>
                  <a:cubicBezTo>
                    <a:pt x="125" y="46"/>
                    <a:pt x="122" y="46"/>
                    <a:pt x="120" y="44"/>
                  </a:cubicBezTo>
                  <a:cubicBezTo>
                    <a:pt x="116" y="40"/>
                    <a:pt x="109" y="36"/>
                    <a:pt x="100" y="32"/>
                  </a:cubicBezTo>
                  <a:cubicBezTo>
                    <a:pt x="98" y="31"/>
                    <a:pt x="96" y="29"/>
                    <a:pt x="96" y="26"/>
                  </a:cubicBezTo>
                  <a:cubicBezTo>
                    <a:pt x="96" y="12"/>
                    <a:pt x="96" y="12"/>
                    <a:pt x="96" y="12"/>
                  </a:cubicBezTo>
                  <a:cubicBezTo>
                    <a:pt x="72" y="12"/>
                    <a:pt x="72" y="12"/>
                    <a:pt x="72" y="12"/>
                  </a:cubicBezTo>
                  <a:cubicBezTo>
                    <a:pt x="72" y="26"/>
                    <a:pt x="72" y="26"/>
                    <a:pt x="72" y="26"/>
                  </a:cubicBezTo>
                  <a:cubicBezTo>
                    <a:pt x="72" y="29"/>
                    <a:pt x="71" y="32"/>
                    <a:pt x="68" y="32"/>
                  </a:cubicBezTo>
                  <a:cubicBezTo>
                    <a:pt x="58" y="35"/>
                    <a:pt x="54" y="38"/>
                    <a:pt x="48" y="44"/>
                  </a:cubicBezTo>
                  <a:cubicBezTo>
                    <a:pt x="46" y="45"/>
                    <a:pt x="43" y="46"/>
                    <a:pt x="40" y="45"/>
                  </a:cubicBezTo>
                  <a:cubicBezTo>
                    <a:pt x="27" y="37"/>
                    <a:pt x="27" y="37"/>
                    <a:pt x="27" y="37"/>
                  </a:cubicBezTo>
                  <a:cubicBezTo>
                    <a:pt x="15" y="58"/>
                    <a:pt x="15" y="58"/>
                    <a:pt x="15" y="58"/>
                  </a:cubicBezTo>
                  <a:cubicBezTo>
                    <a:pt x="28" y="65"/>
                    <a:pt x="28" y="65"/>
                    <a:pt x="28" y="65"/>
                  </a:cubicBezTo>
                  <a:cubicBezTo>
                    <a:pt x="30" y="67"/>
                    <a:pt x="31" y="69"/>
                    <a:pt x="30" y="72"/>
                  </a:cubicBezTo>
                  <a:cubicBezTo>
                    <a:pt x="29" y="80"/>
                    <a:pt x="29" y="88"/>
                    <a:pt x="30" y="95"/>
                  </a:cubicBezTo>
                  <a:cubicBezTo>
                    <a:pt x="31" y="98"/>
                    <a:pt x="30" y="101"/>
                    <a:pt x="28" y="102"/>
                  </a:cubicBezTo>
                  <a:cubicBezTo>
                    <a:pt x="15" y="109"/>
                    <a:pt x="15" y="109"/>
                    <a:pt x="15" y="109"/>
                  </a:cubicBezTo>
                  <a:cubicBezTo>
                    <a:pt x="27" y="130"/>
                    <a:pt x="27" y="130"/>
                    <a:pt x="27" y="130"/>
                  </a:cubicBezTo>
                  <a:cubicBezTo>
                    <a:pt x="40" y="123"/>
                    <a:pt x="40" y="123"/>
                    <a:pt x="40" y="123"/>
                  </a:cubicBezTo>
                  <a:cubicBezTo>
                    <a:pt x="43" y="121"/>
                    <a:pt x="45" y="122"/>
                    <a:pt x="47" y="123"/>
                  </a:cubicBezTo>
                  <a:cubicBezTo>
                    <a:pt x="54" y="129"/>
                    <a:pt x="57" y="133"/>
                    <a:pt x="68" y="135"/>
                  </a:cubicBezTo>
                  <a:cubicBezTo>
                    <a:pt x="71" y="136"/>
                    <a:pt x="72" y="138"/>
                    <a:pt x="72" y="141"/>
                  </a:cubicBezTo>
                  <a:lnTo>
                    <a:pt x="72"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18" name="Freeform 42">
              <a:extLst>
                <a:ext uri="{FF2B5EF4-FFF2-40B4-BE49-F238E27FC236}">
                  <a16:creationId xmlns:a16="http://schemas.microsoft.com/office/drawing/2014/main" id="{4A1472CF-0C01-4823-AC54-F9EF8937D00E}"/>
                </a:ext>
              </a:extLst>
            </p:cNvPr>
            <p:cNvSpPr>
              <a:spLocks noEditPoints="1"/>
            </p:cNvSpPr>
            <p:nvPr/>
          </p:nvSpPr>
          <p:spPr bwMode="auto">
            <a:xfrm>
              <a:off x="4561" y="696"/>
              <a:ext cx="88"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6"/>
                    <a:pt x="0" y="30"/>
                  </a:cubicBezTo>
                  <a:cubicBezTo>
                    <a:pt x="0" y="13"/>
                    <a:pt x="13" y="0"/>
                    <a:pt x="30" y="0"/>
                  </a:cubicBezTo>
                  <a:cubicBezTo>
                    <a:pt x="47" y="0"/>
                    <a:pt x="60" y="13"/>
                    <a:pt x="60" y="30"/>
                  </a:cubicBezTo>
                  <a:cubicBezTo>
                    <a:pt x="60" y="46"/>
                    <a:pt x="47"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Tree>
    <p:extLst>
      <p:ext uri="{BB962C8B-B14F-4D97-AF65-F5344CB8AC3E}">
        <p14:creationId xmlns:p14="http://schemas.microsoft.com/office/powerpoint/2010/main" val="161673358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38200" y="-56451"/>
            <a:ext cx="10515600" cy="999580"/>
          </a:xfrm>
        </p:spPr>
        <p:txBody>
          <a:bodyPr/>
          <a:lstStyle/>
          <a:p>
            <a:r>
              <a:rPr lang="en-US" dirty="0"/>
              <a:t>Melding</a:t>
            </a:r>
            <a:endParaRPr lang="nl-NL" dirty="0"/>
          </a:p>
        </p:txBody>
      </p:sp>
      <p:sp>
        <p:nvSpPr>
          <p:cNvPr id="200" name="Rectangle 199">
            <a:extLst>
              <a:ext uri="{FF2B5EF4-FFF2-40B4-BE49-F238E27FC236}">
                <a16:creationId xmlns:a16="http://schemas.microsoft.com/office/drawing/2014/main" id="{66133738-6BBC-4E7D-B29E-C4A140E68B62}"/>
              </a:ext>
            </a:extLst>
          </p:cNvPr>
          <p:cNvSpPr/>
          <p:nvPr/>
        </p:nvSpPr>
        <p:spPr>
          <a:xfrm>
            <a:off x="954187" y="1146990"/>
            <a:ext cx="10878880" cy="4374651"/>
          </a:xfrm>
          <a:prstGeom prst="rect">
            <a:avLst/>
          </a:prstGeom>
        </p:spPr>
        <p:txBody>
          <a:bodyPr wrap="square" lIns="0" tIns="0" rIns="0" bIns="0">
            <a:noAutofit/>
          </a:bodyPr>
          <a:lstStyle/>
          <a:p>
            <a:r>
              <a:rPr lang="nl-NL" sz="1600" dirty="0"/>
              <a:t>Een </a:t>
            </a:r>
            <a:r>
              <a:rPr lang="nl-NL" sz="1600" dirty="0" smtClean="0"/>
              <a:t>burger </a:t>
            </a:r>
            <a:r>
              <a:rPr lang="nl-NL" sz="1600" dirty="0"/>
              <a:t>meldt zich bij de gemeente, omdat de </a:t>
            </a:r>
            <a:r>
              <a:rPr lang="nl-NL" sz="1600" dirty="0" smtClean="0"/>
              <a:t>burger </a:t>
            </a:r>
            <a:r>
              <a:rPr lang="nl-NL" sz="1600" dirty="0"/>
              <a:t>een </a:t>
            </a:r>
            <a:r>
              <a:rPr lang="nl-NL" sz="1600" dirty="0" smtClean="0"/>
              <a:t>beroep </a:t>
            </a:r>
            <a:r>
              <a:rPr lang="nl-NL" sz="1600" dirty="0"/>
              <a:t>wil doen op de </a:t>
            </a:r>
            <a:r>
              <a:rPr lang="nl-NL" sz="1600" dirty="0" smtClean="0"/>
              <a:t>Participatiewet</a:t>
            </a:r>
            <a:r>
              <a:rPr lang="nl-NL" sz="1600" dirty="0"/>
              <a:t>. Er kunnen </a:t>
            </a:r>
            <a:r>
              <a:rPr lang="nl-NL" sz="1600" dirty="0" smtClean="0"/>
              <a:t>verzoeken voor verschillende producten door </a:t>
            </a:r>
            <a:r>
              <a:rPr lang="nl-NL" sz="1600" dirty="0"/>
              <a:t>de </a:t>
            </a:r>
            <a:r>
              <a:rPr lang="nl-NL" sz="1600" dirty="0" smtClean="0"/>
              <a:t>burger worden ingediend. </a:t>
            </a:r>
            <a:r>
              <a:rPr lang="nl-NL" sz="1600" dirty="0"/>
              <a:t>Een mogelijkheid is dat </a:t>
            </a:r>
            <a:r>
              <a:rPr lang="nl-NL" sz="1600" dirty="0" smtClean="0"/>
              <a:t>de burger een </a:t>
            </a:r>
            <a:r>
              <a:rPr lang="nl-NL" sz="1600" dirty="0"/>
              <a:t>verzoek indient voor ondersteuning op het gebied van inkomen waarbij automatisch de ondersteuning voor werk verplicht wordt gesteld. Een andere mogelijkheid is dat de </a:t>
            </a:r>
            <a:r>
              <a:rPr lang="nl-NL" sz="1600" dirty="0" smtClean="0"/>
              <a:t>burger </a:t>
            </a:r>
            <a:r>
              <a:rPr lang="nl-NL" sz="1600" dirty="0"/>
              <a:t>een verzoek indient voor ondersteuning op het gebied van inkomen waarbij nog geen aanvraag voor levensonderhoud (LO) mag worden gedaan, maar wel direct mag worden gestart met het werk- of opleidingstraject. </a:t>
            </a:r>
            <a:r>
              <a:rPr lang="nl-NL" sz="1600" dirty="0" smtClean="0"/>
              <a:t>Tevens </a:t>
            </a:r>
            <a:r>
              <a:rPr lang="nl-NL" sz="1600" dirty="0"/>
              <a:t>is er de mogelijkheid dat de </a:t>
            </a:r>
            <a:r>
              <a:rPr lang="nl-NL" sz="1600" dirty="0" smtClean="0"/>
              <a:t>burger </a:t>
            </a:r>
            <a:r>
              <a:rPr lang="nl-NL" sz="1600" dirty="0"/>
              <a:t>een verzoek voor ondersteuning indient zonder inkomensaanvraag. De aanvraag kan digitaal, fysiek aan de balie of via een gemachtigde </a:t>
            </a:r>
            <a:r>
              <a:rPr lang="nl-NL" sz="1600" dirty="0" smtClean="0"/>
              <a:t>derde </a:t>
            </a:r>
            <a:r>
              <a:rPr lang="nl-NL" sz="1600" dirty="0"/>
              <a:t>ingediend worden. </a:t>
            </a:r>
            <a:r>
              <a:rPr lang="nl-NL" sz="1600" dirty="0" smtClean="0"/>
              <a:t>Ook </a:t>
            </a:r>
            <a:r>
              <a:rPr lang="nl-NL" sz="1600" dirty="0"/>
              <a:t>vindt </a:t>
            </a:r>
            <a:r>
              <a:rPr lang="nl-NL" sz="1600" dirty="0" smtClean="0"/>
              <a:t>hier een </a:t>
            </a:r>
            <a:r>
              <a:rPr lang="nl-NL" sz="1600" dirty="0"/>
              <a:t>check op rechtmatigheid </a:t>
            </a:r>
            <a:r>
              <a:rPr lang="nl-NL" sz="1600" dirty="0" smtClean="0"/>
              <a:t>en doelmatigheid plaats</a:t>
            </a:r>
            <a:r>
              <a:rPr lang="nl-NL" sz="1600" dirty="0"/>
              <a:t>. </a:t>
            </a:r>
          </a:p>
          <a:p>
            <a:endParaRPr lang="nl-NL" sz="1600" dirty="0"/>
          </a:p>
          <a:p>
            <a:r>
              <a:rPr lang="nl-NL" sz="1600" dirty="0" smtClean="0"/>
              <a:t>Burgers </a:t>
            </a:r>
            <a:r>
              <a:rPr lang="nl-NL" sz="1600" dirty="0"/>
              <a:t>krijgen via het inloggen met DigiD toegang tot een digitale omgeving waar de </a:t>
            </a:r>
            <a:r>
              <a:rPr lang="nl-NL" sz="1600" dirty="0" smtClean="0"/>
              <a:t>burger </a:t>
            </a:r>
            <a:r>
              <a:rPr lang="nl-NL" sz="1600" dirty="0"/>
              <a:t>zich meldt voor een aanvraag en zelf de regie heeft om een eigen profiel in te vullen. Dit profiel wordt </a:t>
            </a:r>
            <a:r>
              <a:rPr lang="nl-NL" sz="1600" dirty="0" smtClean="0"/>
              <a:t>voor ingevuld </a:t>
            </a:r>
            <a:r>
              <a:rPr lang="nl-NL" sz="1600" dirty="0"/>
              <a:t>met informatie uit andere systemen van de gemeente Amsterdam of van ketenpartners. </a:t>
            </a:r>
          </a:p>
          <a:p>
            <a:endParaRPr lang="nl-NL" sz="1600" dirty="0"/>
          </a:p>
          <a:p>
            <a:r>
              <a:rPr lang="nl-NL" sz="1600" dirty="0"/>
              <a:t>Op basis van de informatie die de </a:t>
            </a:r>
            <a:r>
              <a:rPr lang="nl-NL" sz="1600" dirty="0" smtClean="0"/>
              <a:t>burger </a:t>
            </a:r>
            <a:r>
              <a:rPr lang="nl-NL" sz="1600" dirty="0"/>
              <a:t>heeft ingevuld in de aanvraag wordt automatisch door het systeem gekeken wat de verdere procesgang is van de aanvraag en naar welke afdeling de </a:t>
            </a:r>
            <a:r>
              <a:rPr lang="nl-NL" sz="1600" dirty="0" smtClean="0"/>
              <a:t>burger </a:t>
            </a:r>
            <a:r>
              <a:rPr lang="nl-NL" sz="1600" dirty="0"/>
              <a:t>moet worden doorverwezen. Vervolgens wordt een intake gesprek ingepland (automatisch / handmatig ) met de professional. De </a:t>
            </a:r>
            <a:r>
              <a:rPr lang="nl-NL" sz="1600" dirty="0" smtClean="0"/>
              <a:t>burger ontvangt </a:t>
            </a:r>
            <a:r>
              <a:rPr lang="nl-NL" sz="1600" dirty="0"/>
              <a:t>een notificatie van het intake gesprek waarin de locatie, de datum en het tijdstip van het gesprek worden genoemd.</a:t>
            </a:r>
          </a:p>
          <a:p>
            <a:endParaRPr lang="nl-NL" sz="1600" b="1" dirty="0">
              <a:solidFill>
                <a:srgbClr val="5A5A5A"/>
              </a:solidFill>
              <a:latin typeface="Graphik Black" panose="020B0A03030202060203" pitchFamily="34" charset="0"/>
            </a:endParaRPr>
          </a:p>
        </p:txBody>
      </p:sp>
      <p:sp>
        <p:nvSpPr>
          <p:cNvPr id="201" name="Rectangle 200">
            <a:extLst>
              <a:ext uri="{FF2B5EF4-FFF2-40B4-BE49-F238E27FC236}">
                <a16:creationId xmlns:a16="http://schemas.microsoft.com/office/drawing/2014/main" id="{4FA4F0F4-F619-4728-9154-6B5EFB9E0C86}"/>
              </a:ext>
            </a:extLst>
          </p:cNvPr>
          <p:cNvSpPr/>
          <p:nvPr/>
        </p:nvSpPr>
        <p:spPr>
          <a:xfrm>
            <a:off x="936498" y="5692678"/>
            <a:ext cx="10806305" cy="996832"/>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2" name="Rectangle 201">
            <a:extLst>
              <a:ext uri="{FF2B5EF4-FFF2-40B4-BE49-F238E27FC236}">
                <a16:creationId xmlns:a16="http://schemas.microsoft.com/office/drawing/2014/main" id="{6010C7CA-7874-4284-A9F1-B923E0892C74}"/>
              </a:ext>
            </a:extLst>
          </p:cNvPr>
          <p:cNvSpPr/>
          <p:nvPr/>
        </p:nvSpPr>
        <p:spPr>
          <a:xfrm>
            <a:off x="4792651" y="5568659"/>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Producten</a:t>
            </a:r>
            <a:endParaRPr lang="nl-NL" dirty="0"/>
          </a:p>
        </p:txBody>
      </p:sp>
      <p:sp>
        <p:nvSpPr>
          <p:cNvPr id="203" name="TextBox 202">
            <a:extLst>
              <a:ext uri="{FF2B5EF4-FFF2-40B4-BE49-F238E27FC236}">
                <a16:creationId xmlns:a16="http://schemas.microsoft.com/office/drawing/2014/main" id="{0BE7E57F-1F0A-4D6F-8225-9BB5E2DF904F}"/>
              </a:ext>
            </a:extLst>
          </p:cNvPr>
          <p:cNvSpPr txBox="1"/>
          <p:nvPr/>
        </p:nvSpPr>
        <p:spPr>
          <a:xfrm>
            <a:off x="1007123" y="6358458"/>
            <a:ext cx="3528826" cy="338554"/>
          </a:xfrm>
          <a:prstGeom prst="rect">
            <a:avLst/>
          </a:prstGeom>
          <a:noFill/>
        </p:spPr>
        <p:txBody>
          <a:bodyPr wrap="square" rtlCol="0">
            <a:spAutoFit/>
          </a:bodyPr>
          <a:lstStyle/>
          <a:p>
            <a:r>
              <a:rPr lang="nl-NL" sz="1600" dirty="0">
                <a:solidFill>
                  <a:schemeClr val="bg1">
                    <a:lumMod val="50000"/>
                  </a:schemeClr>
                </a:solidFill>
              </a:rPr>
              <a:t>Digitale melding van </a:t>
            </a:r>
            <a:r>
              <a:rPr lang="nl-NL" sz="1600" dirty="0" smtClean="0">
                <a:solidFill>
                  <a:schemeClr val="bg1">
                    <a:lumMod val="50000"/>
                  </a:schemeClr>
                </a:solidFill>
              </a:rPr>
              <a:t>burger</a:t>
            </a:r>
            <a:endParaRPr lang="nl-NL" sz="1600" dirty="0">
              <a:solidFill>
                <a:schemeClr val="bg1">
                  <a:lumMod val="50000"/>
                </a:schemeClr>
              </a:solidFill>
            </a:endParaRPr>
          </a:p>
        </p:txBody>
      </p:sp>
      <p:sp>
        <p:nvSpPr>
          <p:cNvPr id="204" name="TextBox 203">
            <a:extLst>
              <a:ext uri="{FF2B5EF4-FFF2-40B4-BE49-F238E27FC236}">
                <a16:creationId xmlns:a16="http://schemas.microsoft.com/office/drawing/2014/main" id="{C3EACA14-A79D-4F97-B5BB-A1DD931E8E24}"/>
              </a:ext>
            </a:extLst>
          </p:cNvPr>
          <p:cNvSpPr txBox="1"/>
          <p:nvPr/>
        </p:nvSpPr>
        <p:spPr>
          <a:xfrm>
            <a:off x="7475475" y="6358458"/>
            <a:ext cx="2472861" cy="338554"/>
          </a:xfrm>
          <a:prstGeom prst="rect">
            <a:avLst/>
          </a:prstGeom>
          <a:noFill/>
        </p:spPr>
        <p:txBody>
          <a:bodyPr wrap="square" rtlCol="0">
            <a:spAutoFit/>
          </a:bodyPr>
          <a:lstStyle/>
          <a:p>
            <a:r>
              <a:rPr lang="en-US" sz="1600" dirty="0">
                <a:solidFill>
                  <a:schemeClr val="bg1">
                    <a:lumMod val="50000"/>
                  </a:schemeClr>
                </a:solidFill>
              </a:rPr>
              <a:t>Afspraak Intake gesprek</a:t>
            </a:r>
            <a:endParaRPr lang="nl-NL" sz="1600" dirty="0">
              <a:solidFill>
                <a:schemeClr val="bg1">
                  <a:lumMod val="50000"/>
                </a:schemeClr>
              </a:solidFill>
            </a:endParaRPr>
          </a:p>
        </p:txBody>
      </p:sp>
      <p:grpSp>
        <p:nvGrpSpPr>
          <p:cNvPr id="223" name="Group 71">
            <a:extLst>
              <a:ext uri="{FF2B5EF4-FFF2-40B4-BE49-F238E27FC236}">
                <a16:creationId xmlns:a16="http://schemas.microsoft.com/office/drawing/2014/main" id="{A1D1D708-283F-40B1-A45E-36513F9B2B3E}"/>
              </a:ext>
            </a:extLst>
          </p:cNvPr>
          <p:cNvGrpSpPr>
            <a:grpSpLocks noChangeAspect="1"/>
          </p:cNvGrpSpPr>
          <p:nvPr/>
        </p:nvGrpSpPr>
        <p:grpSpPr bwMode="auto">
          <a:xfrm>
            <a:off x="10436102" y="5879522"/>
            <a:ext cx="508351" cy="509545"/>
            <a:chOff x="350" y="1719"/>
            <a:chExt cx="426" cy="427"/>
          </a:xfrm>
          <a:solidFill>
            <a:schemeClr val="bg1">
              <a:lumMod val="50000"/>
            </a:schemeClr>
          </a:solidFill>
        </p:grpSpPr>
        <p:sp>
          <p:nvSpPr>
            <p:cNvPr id="224" name="Freeform 72">
              <a:extLst>
                <a:ext uri="{FF2B5EF4-FFF2-40B4-BE49-F238E27FC236}">
                  <a16:creationId xmlns:a16="http://schemas.microsoft.com/office/drawing/2014/main" id="{72BC8A4D-47C4-4861-BD01-9B375B4D5FB5}"/>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25" name="Freeform 73">
              <a:extLst>
                <a:ext uri="{FF2B5EF4-FFF2-40B4-BE49-F238E27FC236}">
                  <a16:creationId xmlns:a16="http://schemas.microsoft.com/office/drawing/2014/main" id="{A35C953B-0CC0-4361-89F6-7C7C2DAE625D}"/>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26" name="Freeform 74">
              <a:extLst>
                <a:ext uri="{FF2B5EF4-FFF2-40B4-BE49-F238E27FC236}">
                  <a16:creationId xmlns:a16="http://schemas.microsoft.com/office/drawing/2014/main" id="{DC6BEF9B-3AE4-4A78-9FE6-43D4536E8803}"/>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27" name="Freeform 75">
              <a:extLst>
                <a:ext uri="{FF2B5EF4-FFF2-40B4-BE49-F238E27FC236}">
                  <a16:creationId xmlns:a16="http://schemas.microsoft.com/office/drawing/2014/main" id="{210D3FF4-DBF8-4D6D-ADF0-EF11940271C4}"/>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28" name="Freeform 76">
              <a:extLst>
                <a:ext uri="{FF2B5EF4-FFF2-40B4-BE49-F238E27FC236}">
                  <a16:creationId xmlns:a16="http://schemas.microsoft.com/office/drawing/2014/main" id="{C531B7FF-6717-4CB0-9DF5-3A2AEB840421}"/>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29" name="Freeform 77">
              <a:extLst>
                <a:ext uri="{FF2B5EF4-FFF2-40B4-BE49-F238E27FC236}">
                  <a16:creationId xmlns:a16="http://schemas.microsoft.com/office/drawing/2014/main" id="{43E16D6A-3B67-4101-A64D-2689583A179F}"/>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0" name="Freeform 78">
              <a:extLst>
                <a:ext uri="{FF2B5EF4-FFF2-40B4-BE49-F238E27FC236}">
                  <a16:creationId xmlns:a16="http://schemas.microsoft.com/office/drawing/2014/main" id="{2BAEFC81-7486-4AA2-B509-38F742A6549C}"/>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1" name="Freeform 79">
              <a:extLst>
                <a:ext uri="{FF2B5EF4-FFF2-40B4-BE49-F238E27FC236}">
                  <a16:creationId xmlns:a16="http://schemas.microsoft.com/office/drawing/2014/main" id="{BF674EAE-B729-4380-9759-8580BAECE2C4}"/>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2" name="Freeform 80">
              <a:extLst>
                <a:ext uri="{FF2B5EF4-FFF2-40B4-BE49-F238E27FC236}">
                  <a16:creationId xmlns:a16="http://schemas.microsoft.com/office/drawing/2014/main" id="{425B54FA-AB70-49B1-8D4B-2714E99ABC2E}"/>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3" name="Freeform 81">
              <a:extLst>
                <a:ext uri="{FF2B5EF4-FFF2-40B4-BE49-F238E27FC236}">
                  <a16:creationId xmlns:a16="http://schemas.microsoft.com/office/drawing/2014/main" id="{5B999E9A-6CC8-429D-90C1-6DA6AC9B5296}"/>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4" name="Freeform 82">
              <a:extLst>
                <a:ext uri="{FF2B5EF4-FFF2-40B4-BE49-F238E27FC236}">
                  <a16:creationId xmlns:a16="http://schemas.microsoft.com/office/drawing/2014/main" id="{26428F26-ED11-4801-B865-03566524AAE1}"/>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5" name="Freeform 83">
              <a:extLst>
                <a:ext uri="{FF2B5EF4-FFF2-40B4-BE49-F238E27FC236}">
                  <a16:creationId xmlns:a16="http://schemas.microsoft.com/office/drawing/2014/main" id="{C54AE0A4-9983-434D-8CDB-A44DC2371D33}"/>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36" name="Group 199">
            <a:extLst>
              <a:ext uri="{FF2B5EF4-FFF2-40B4-BE49-F238E27FC236}">
                <a16:creationId xmlns:a16="http://schemas.microsoft.com/office/drawing/2014/main" id="{75CE8412-CDD8-4C5C-BA6F-7D0E6FBAD17B}"/>
              </a:ext>
            </a:extLst>
          </p:cNvPr>
          <p:cNvGrpSpPr>
            <a:grpSpLocks noChangeAspect="1"/>
          </p:cNvGrpSpPr>
          <p:nvPr/>
        </p:nvGrpSpPr>
        <p:grpSpPr bwMode="auto">
          <a:xfrm>
            <a:off x="5207637" y="5908100"/>
            <a:ext cx="509545" cy="466587"/>
            <a:chOff x="3435" y="3010"/>
            <a:chExt cx="427" cy="391"/>
          </a:xfrm>
          <a:solidFill>
            <a:schemeClr val="bg1">
              <a:lumMod val="50000"/>
            </a:schemeClr>
          </a:solidFill>
        </p:grpSpPr>
        <p:sp>
          <p:nvSpPr>
            <p:cNvPr id="237" name="Freeform 200">
              <a:extLst>
                <a:ext uri="{FF2B5EF4-FFF2-40B4-BE49-F238E27FC236}">
                  <a16:creationId xmlns:a16="http://schemas.microsoft.com/office/drawing/2014/main" id="{E8FA4FFC-3D25-4969-93B7-F0C80DF8A3B4}"/>
                </a:ext>
              </a:extLst>
            </p:cNvPr>
            <p:cNvSpPr>
              <a:spLocks noEditPoints="1"/>
            </p:cNvSpPr>
            <p:nvPr/>
          </p:nvSpPr>
          <p:spPr bwMode="auto">
            <a:xfrm>
              <a:off x="3435" y="3010"/>
              <a:ext cx="427" cy="391"/>
            </a:xfrm>
            <a:custGeom>
              <a:avLst/>
              <a:gdLst>
                <a:gd name="T0" fmla="*/ 258 w 288"/>
                <a:gd name="T1" fmla="*/ 264 h 264"/>
                <a:gd name="T2" fmla="*/ 30 w 288"/>
                <a:gd name="T3" fmla="*/ 264 h 264"/>
                <a:gd name="T4" fmla="*/ 0 w 288"/>
                <a:gd name="T5" fmla="*/ 234 h 264"/>
                <a:gd name="T6" fmla="*/ 0 w 288"/>
                <a:gd name="T7" fmla="*/ 30 h 264"/>
                <a:gd name="T8" fmla="*/ 30 w 288"/>
                <a:gd name="T9" fmla="*/ 0 h 264"/>
                <a:gd name="T10" fmla="*/ 258 w 288"/>
                <a:gd name="T11" fmla="*/ 0 h 264"/>
                <a:gd name="T12" fmla="*/ 288 w 288"/>
                <a:gd name="T13" fmla="*/ 30 h 264"/>
                <a:gd name="T14" fmla="*/ 288 w 288"/>
                <a:gd name="T15" fmla="*/ 234 h 264"/>
                <a:gd name="T16" fmla="*/ 258 w 288"/>
                <a:gd name="T17" fmla="*/ 264 h 264"/>
                <a:gd name="T18" fmla="*/ 30 w 288"/>
                <a:gd name="T19" fmla="*/ 12 h 264"/>
                <a:gd name="T20" fmla="*/ 12 w 288"/>
                <a:gd name="T21" fmla="*/ 30 h 264"/>
                <a:gd name="T22" fmla="*/ 12 w 288"/>
                <a:gd name="T23" fmla="*/ 234 h 264"/>
                <a:gd name="T24" fmla="*/ 30 w 288"/>
                <a:gd name="T25" fmla="*/ 252 h 264"/>
                <a:gd name="T26" fmla="*/ 258 w 288"/>
                <a:gd name="T27" fmla="*/ 252 h 264"/>
                <a:gd name="T28" fmla="*/ 276 w 288"/>
                <a:gd name="T29" fmla="*/ 234 h 264"/>
                <a:gd name="T30" fmla="*/ 276 w 288"/>
                <a:gd name="T31" fmla="*/ 30 h 264"/>
                <a:gd name="T32" fmla="*/ 258 w 288"/>
                <a:gd name="T33" fmla="*/ 12 h 264"/>
                <a:gd name="T34" fmla="*/ 30 w 288"/>
                <a:gd name="T35" fmla="*/ 1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64">
                  <a:moveTo>
                    <a:pt x="258" y="264"/>
                  </a:moveTo>
                  <a:cubicBezTo>
                    <a:pt x="30" y="264"/>
                    <a:pt x="30" y="264"/>
                    <a:pt x="30" y="264"/>
                  </a:cubicBezTo>
                  <a:cubicBezTo>
                    <a:pt x="14" y="264"/>
                    <a:pt x="0" y="251"/>
                    <a:pt x="0" y="234"/>
                  </a:cubicBezTo>
                  <a:cubicBezTo>
                    <a:pt x="0" y="30"/>
                    <a:pt x="0" y="30"/>
                    <a:pt x="0" y="30"/>
                  </a:cubicBezTo>
                  <a:cubicBezTo>
                    <a:pt x="0" y="13"/>
                    <a:pt x="14" y="0"/>
                    <a:pt x="30" y="0"/>
                  </a:cubicBezTo>
                  <a:cubicBezTo>
                    <a:pt x="258" y="0"/>
                    <a:pt x="258" y="0"/>
                    <a:pt x="258" y="0"/>
                  </a:cubicBezTo>
                  <a:cubicBezTo>
                    <a:pt x="275" y="0"/>
                    <a:pt x="288" y="13"/>
                    <a:pt x="288" y="30"/>
                  </a:cubicBezTo>
                  <a:cubicBezTo>
                    <a:pt x="288" y="234"/>
                    <a:pt x="288" y="234"/>
                    <a:pt x="288" y="234"/>
                  </a:cubicBezTo>
                  <a:cubicBezTo>
                    <a:pt x="288" y="251"/>
                    <a:pt x="275" y="264"/>
                    <a:pt x="258" y="264"/>
                  </a:cubicBezTo>
                  <a:close/>
                  <a:moveTo>
                    <a:pt x="30" y="12"/>
                  </a:moveTo>
                  <a:cubicBezTo>
                    <a:pt x="21" y="12"/>
                    <a:pt x="12" y="20"/>
                    <a:pt x="12" y="30"/>
                  </a:cubicBezTo>
                  <a:cubicBezTo>
                    <a:pt x="12" y="234"/>
                    <a:pt x="12" y="234"/>
                    <a:pt x="12" y="234"/>
                  </a:cubicBezTo>
                  <a:cubicBezTo>
                    <a:pt x="12" y="244"/>
                    <a:pt x="21" y="252"/>
                    <a:pt x="30" y="252"/>
                  </a:cubicBezTo>
                  <a:cubicBezTo>
                    <a:pt x="258" y="252"/>
                    <a:pt x="258" y="252"/>
                    <a:pt x="258" y="252"/>
                  </a:cubicBezTo>
                  <a:cubicBezTo>
                    <a:pt x="268" y="252"/>
                    <a:pt x="276" y="244"/>
                    <a:pt x="276" y="234"/>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8" name="Freeform 201">
              <a:extLst>
                <a:ext uri="{FF2B5EF4-FFF2-40B4-BE49-F238E27FC236}">
                  <a16:creationId xmlns:a16="http://schemas.microsoft.com/office/drawing/2014/main" id="{504D8379-D5F6-48AC-B8A8-B09ED1E93308}"/>
                </a:ext>
              </a:extLst>
            </p:cNvPr>
            <p:cNvSpPr>
              <a:spLocks/>
            </p:cNvSpPr>
            <p:nvPr/>
          </p:nvSpPr>
          <p:spPr bwMode="auto">
            <a:xfrm>
              <a:off x="3435" y="3099"/>
              <a:ext cx="427"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9" name="Oval 202">
              <a:extLst>
                <a:ext uri="{FF2B5EF4-FFF2-40B4-BE49-F238E27FC236}">
                  <a16:creationId xmlns:a16="http://schemas.microsoft.com/office/drawing/2014/main" id="{12CB4558-F007-41D8-8DA4-BF83437CDBC7}"/>
                </a:ext>
              </a:extLst>
            </p:cNvPr>
            <p:cNvSpPr>
              <a:spLocks noChangeArrowheads="1"/>
            </p:cNvSpPr>
            <p:nvPr/>
          </p:nvSpPr>
          <p:spPr bwMode="auto">
            <a:xfrm>
              <a:off x="3489" y="3046"/>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0" name="Oval 203">
              <a:extLst>
                <a:ext uri="{FF2B5EF4-FFF2-40B4-BE49-F238E27FC236}">
                  <a16:creationId xmlns:a16="http://schemas.microsoft.com/office/drawing/2014/main" id="{13480AA5-05FE-47DD-8240-B6574899F9F3}"/>
                </a:ext>
              </a:extLst>
            </p:cNvPr>
            <p:cNvSpPr>
              <a:spLocks noChangeArrowheads="1"/>
            </p:cNvSpPr>
            <p:nvPr/>
          </p:nvSpPr>
          <p:spPr bwMode="auto">
            <a:xfrm>
              <a:off x="3542"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1" name="Oval 204">
              <a:extLst>
                <a:ext uri="{FF2B5EF4-FFF2-40B4-BE49-F238E27FC236}">
                  <a16:creationId xmlns:a16="http://schemas.microsoft.com/office/drawing/2014/main" id="{909EF67A-2840-4D9D-8140-F578FC69CB2F}"/>
                </a:ext>
              </a:extLst>
            </p:cNvPr>
            <p:cNvSpPr>
              <a:spLocks noChangeArrowheads="1"/>
            </p:cNvSpPr>
            <p:nvPr/>
          </p:nvSpPr>
          <p:spPr bwMode="auto">
            <a:xfrm>
              <a:off x="3595"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2" name="Freeform 205">
              <a:extLst>
                <a:ext uri="{FF2B5EF4-FFF2-40B4-BE49-F238E27FC236}">
                  <a16:creationId xmlns:a16="http://schemas.microsoft.com/office/drawing/2014/main" id="{D224D83E-2DBD-4FF2-A34F-9BCB28B5524F}"/>
                </a:ext>
              </a:extLst>
            </p:cNvPr>
            <p:cNvSpPr>
              <a:spLocks noEditPoints="1"/>
            </p:cNvSpPr>
            <p:nvPr/>
          </p:nvSpPr>
          <p:spPr bwMode="auto">
            <a:xfrm>
              <a:off x="3480" y="3152"/>
              <a:ext cx="195"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30"/>
                    <a:pt x="30" y="0"/>
                    <a:pt x="66" y="0"/>
                  </a:cubicBezTo>
                  <a:cubicBezTo>
                    <a:pt x="103" y="0"/>
                    <a:pt x="132" y="30"/>
                    <a:pt x="132" y="66"/>
                  </a:cubicBezTo>
                  <a:cubicBezTo>
                    <a:pt x="132" y="102"/>
                    <a:pt x="103" y="132"/>
                    <a:pt x="66" y="132"/>
                  </a:cubicBezTo>
                  <a:close/>
                  <a:moveTo>
                    <a:pt x="66" y="12"/>
                  </a:moveTo>
                  <a:cubicBezTo>
                    <a:pt x="37" y="12"/>
                    <a:pt x="12" y="36"/>
                    <a:pt x="12" y="66"/>
                  </a:cubicBezTo>
                  <a:cubicBezTo>
                    <a:pt x="12" y="96"/>
                    <a:pt x="37" y="120"/>
                    <a:pt x="66" y="120"/>
                  </a:cubicBezTo>
                  <a:cubicBezTo>
                    <a:pt x="96" y="120"/>
                    <a:pt x="120" y="96"/>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3" name="Freeform 206">
              <a:extLst>
                <a:ext uri="{FF2B5EF4-FFF2-40B4-BE49-F238E27FC236}">
                  <a16:creationId xmlns:a16="http://schemas.microsoft.com/office/drawing/2014/main" id="{D7169DE4-091F-4236-8DBC-27C4BDCA05F8}"/>
                </a:ext>
              </a:extLst>
            </p:cNvPr>
            <p:cNvSpPr>
              <a:spLocks/>
            </p:cNvSpPr>
            <p:nvPr/>
          </p:nvSpPr>
          <p:spPr bwMode="auto">
            <a:xfrm>
              <a:off x="3569" y="3167"/>
              <a:ext cx="77" cy="160"/>
            </a:xfrm>
            <a:custGeom>
              <a:avLst/>
              <a:gdLst>
                <a:gd name="T0" fmla="*/ 45 w 52"/>
                <a:gd name="T1" fmla="*/ 108 h 108"/>
                <a:gd name="T2" fmla="*/ 40 w 52"/>
                <a:gd name="T3" fmla="*/ 106 h 108"/>
                <a:gd name="T4" fmla="*/ 2 w 52"/>
                <a:gd name="T5" fmla="*/ 60 h 108"/>
                <a:gd name="T6" fmla="*/ 1 w 52"/>
                <a:gd name="T7" fmla="*/ 53 h 108"/>
                <a:gd name="T8" fmla="*/ 35 w 52"/>
                <a:gd name="T9" fmla="*/ 3 h 108"/>
                <a:gd name="T10" fmla="*/ 44 w 52"/>
                <a:gd name="T11" fmla="*/ 2 h 108"/>
                <a:gd name="T12" fmla="*/ 45 w 52"/>
                <a:gd name="T13" fmla="*/ 10 h 108"/>
                <a:gd name="T14" fmla="*/ 14 w 52"/>
                <a:gd name="T15" fmla="*/ 56 h 108"/>
                <a:gd name="T16" fmla="*/ 50 w 52"/>
                <a:gd name="T17" fmla="*/ 98 h 108"/>
                <a:gd name="T18" fmla="*/ 49 w 52"/>
                <a:gd name="T19" fmla="*/ 107 h 108"/>
                <a:gd name="T20" fmla="*/ 45 w 52"/>
                <a:gd name="T2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108">
                  <a:moveTo>
                    <a:pt x="45" y="108"/>
                  </a:moveTo>
                  <a:cubicBezTo>
                    <a:pt x="43" y="108"/>
                    <a:pt x="41" y="107"/>
                    <a:pt x="40" y="106"/>
                  </a:cubicBezTo>
                  <a:cubicBezTo>
                    <a:pt x="2" y="60"/>
                    <a:pt x="2" y="60"/>
                    <a:pt x="2" y="60"/>
                  </a:cubicBezTo>
                  <a:cubicBezTo>
                    <a:pt x="0" y="58"/>
                    <a:pt x="0" y="55"/>
                    <a:pt x="1" y="53"/>
                  </a:cubicBezTo>
                  <a:cubicBezTo>
                    <a:pt x="35" y="3"/>
                    <a:pt x="35" y="3"/>
                    <a:pt x="35" y="3"/>
                  </a:cubicBezTo>
                  <a:cubicBezTo>
                    <a:pt x="37" y="0"/>
                    <a:pt x="41" y="0"/>
                    <a:pt x="44" y="2"/>
                  </a:cubicBezTo>
                  <a:cubicBezTo>
                    <a:pt x="46" y="3"/>
                    <a:pt x="47" y="7"/>
                    <a:pt x="45" y="10"/>
                  </a:cubicBezTo>
                  <a:cubicBezTo>
                    <a:pt x="14" y="56"/>
                    <a:pt x="14" y="56"/>
                    <a:pt x="14" y="56"/>
                  </a:cubicBezTo>
                  <a:cubicBezTo>
                    <a:pt x="50" y="98"/>
                    <a:pt x="50" y="98"/>
                    <a:pt x="50" y="98"/>
                  </a:cubicBezTo>
                  <a:cubicBezTo>
                    <a:pt x="52" y="101"/>
                    <a:pt x="51" y="105"/>
                    <a:pt x="49" y="107"/>
                  </a:cubicBezTo>
                  <a:cubicBezTo>
                    <a:pt x="48" y="108"/>
                    <a:pt x="46" y="108"/>
                    <a:pt x="45"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4" name="Freeform 207">
              <a:extLst>
                <a:ext uri="{FF2B5EF4-FFF2-40B4-BE49-F238E27FC236}">
                  <a16:creationId xmlns:a16="http://schemas.microsoft.com/office/drawing/2014/main" id="{16141547-2B87-46CB-BA81-0DF37D3778E3}"/>
                </a:ext>
              </a:extLst>
            </p:cNvPr>
            <p:cNvSpPr>
              <a:spLocks/>
            </p:cNvSpPr>
            <p:nvPr/>
          </p:nvSpPr>
          <p:spPr bwMode="auto">
            <a:xfrm>
              <a:off x="3480" y="3241"/>
              <a:ext cx="106"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9"/>
                    <a:pt x="0" y="6"/>
                  </a:cubicBezTo>
                  <a:cubicBezTo>
                    <a:pt x="0" y="3"/>
                    <a:pt x="3" y="0"/>
                    <a:pt x="6" y="0"/>
                  </a:cubicBezTo>
                  <a:cubicBezTo>
                    <a:pt x="66" y="0"/>
                    <a:pt x="66" y="0"/>
                    <a:pt x="66" y="0"/>
                  </a:cubicBezTo>
                  <a:cubicBezTo>
                    <a:pt x="70" y="0"/>
                    <a:pt x="72" y="3"/>
                    <a:pt x="72" y="6"/>
                  </a:cubicBezTo>
                  <a:cubicBezTo>
                    <a:pt x="72" y="9"/>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5" name="Rectangle 208">
              <a:extLst>
                <a:ext uri="{FF2B5EF4-FFF2-40B4-BE49-F238E27FC236}">
                  <a16:creationId xmlns:a16="http://schemas.microsoft.com/office/drawing/2014/main" id="{2CD4DB6A-913C-4E8D-AFE1-218B5CEF927E}"/>
                </a:ext>
              </a:extLst>
            </p:cNvPr>
            <p:cNvSpPr>
              <a:spLocks noChangeArrowheads="1"/>
            </p:cNvSpPr>
            <p:nvPr/>
          </p:nvSpPr>
          <p:spPr bwMode="auto">
            <a:xfrm>
              <a:off x="3702" y="3170"/>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6" name="Rectangle 209">
              <a:extLst>
                <a:ext uri="{FF2B5EF4-FFF2-40B4-BE49-F238E27FC236}">
                  <a16:creationId xmlns:a16="http://schemas.microsoft.com/office/drawing/2014/main" id="{1A9A7590-EF7C-49FF-9EEA-115A100D607B}"/>
                </a:ext>
              </a:extLst>
            </p:cNvPr>
            <p:cNvSpPr>
              <a:spLocks noChangeArrowheads="1"/>
            </p:cNvSpPr>
            <p:nvPr/>
          </p:nvSpPr>
          <p:spPr bwMode="auto">
            <a:xfrm>
              <a:off x="3702" y="3223"/>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7" name="Rectangle 210">
              <a:extLst>
                <a:ext uri="{FF2B5EF4-FFF2-40B4-BE49-F238E27FC236}">
                  <a16:creationId xmlns:a16="http://schemas.microsoft.com/office/drawing/2014/main" id="{2898BF60-06F4-4C3B-A4FB-FBA18B25FCE5}"/>
                </a:ext>
              </a:extLst>
            </p:cNvPr>
            <p:cNvSpPr>
              <a:spLocks noChangeArrowheads="1"/>
            </p:cNvSpPr>
            <p:nvPr/>
          </p:nvSpPr>
          <p:spPr bwMode="auto">
            <a:xfrm>
              <a:off x="3702" y="3276"/>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48" name="Group 183">
            <a:extLst>
              <a:ext uri="{FF2B5EF4-FFF2-40B4-BE49-F238E27FC236}">
                <a16:creationId xmlns:a16="http://schemas.microsoft.com/office/drawing/2014/main" id="{773D0E8A-A817-43A3-8512-75913415AABB}"/>
              </a:ext>
            </a:extLst>
          </p:cNvPr>
          <p:cNvGrpSpPr>
            <a:grpSpLocks noChangeAspect="1"/>
          </p:cNvGrpSpPr>
          <p:nvPr/>
        </p:nvGrpSpPr>
        <p:grpSpPr bwMode="auto">
          <a:xfrm>
            <a:off x="11404634" y="260012"/>
            <a:ext cx="541580" cy="497084"/>
            <a:chOff x="2402" y="3010"/>
            <a:chExt cx="426" cy="391"/>
          </a:xfrm>
          <a:solidFill>
            <a:schemeClr val="bg1">
              <a:lumMod val="85000"/>
            </a:schemeClr>
          </a:solidFill>
        </p:grpSpPr>
        <p:sp>
          <p:nvSpPr>
            <p:cNvPr id="249" name="Freeform 184">
              <a:extLst>
                <a:ext uri="{FF2B5EF4-FFF2-40B4-BE49-F238E27FC236}">
                  <a16:creationId xmlns:a16="http://schemas.microsoft.com/office/drawing/2014/main" id="{53A2F04A-28B8-4F48-885E-894BE53E8AA6}"/>
                </a:ext>
              </a:extLst>
            </p:cNvPr>
            <p:cNvSpPr>
              <a:spLocks/>
            </p:cNvSpPr>
            <p:nvPr/>
          </p:nvSpPr>
          <p:spPr bwMode="auto">
            <a:xfrm>
              <a:off x="2402" y="3010"/>
              <a:ext cx="426" cy="338"/>
            </a:xfrm>
            <a:custGeom>
              <a:avLst/>
              <a:gdLst>
                <a:gd name="T0" fmla="*/ 145 w 288"/>
                <a:gd name="T1" fmla="*/ 228 h 228"/>
                <a:gd name="T2" fmla="*/ 30 w 288"/>
                <a:gd name="T3" fmla="*/ 228 h 228"/>
                <a:gd name="T4" fmla="*/ 0 w 288"/>
                <a:gd name="T5" fmla="*/ 198 h 228"/>
                <a:gd name="T6" fmla="*/ 0 w 288"/>
                <a:gd name="T7" fmla="*/ 30 h 228"/>
                <a:gd name="T8" fmla="*/ 30 w 288"/>
                <a:gd name="T9" fmla="*/ 0 h 228"/>
                <a:gd name="T10" fmla="*/ 258 w 288"/>
                <a:gd name="T11" fmla="*/ 0 h 228"/>
                <a:gd name="T12" fmla="*/ 288 w 288"/>
                <a:gd name="T13" fmla="*/ 30 h 228"/>
                <a:gd name="T14" fmla="*/ 288 w 288"/>
                <a:gd name="T15" fmla="*/ 120 h 228"/>
                <a:gd name="T16" fmla="*/ 282 w 288"/>
                <a:gd name="T17" fmla="*/ 126 h 228"/>
                <a:gd name="T18" fmla="*/ 276 w 288"/>
                <a:gd name="T19" fmla="*/ 120 h 228"/>
                <a:gd name="T20" fmla="*/ 276 w 288"/>
                <a:gd name="T21" fmla="*/ 30 h 228"/>
                <a:gd name="T22" fmla="*/ 258 w 288"/>
                <a:gd name="T23" fmla="*/ 12 h 228"/>
                <a:gd name="T24" fmla="*/ 30 w 288"/>
                <a:gd name="T25" fmla="*/ 12 h 228"/>
                <a:gd name="T26" fmla="*/ 12 w 288"/>
                <a:gd name="T27" fmla="*/ 30 h 228"/>
                <a:gd name="T28" fmla="*/ 12 w 288"/>
                <a:gd name="T29" fmla="*/ 198 h 228"/>
                <a:gd name="T30" fmla="*/ 30 w 288"/>
                <a:gd name="T31" fmla="*/ 216 h 228"/>
                <a:gd name="T32" fmla="*/ 145 w 288"/>
                <a:gd name="T33" fmla="*/ 216 h 228"/>
                <a:gd name="T34" fmla="*/ 151 w 288"/>
                <a:gd name="T35" fmla="*/ 222 h 228"/>
                <a:gd name="T36" fmla="*/ 145 w 288"/>
                <a:gd name="T37"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28">
                  <a:moveTo>
                    <a:pt x="145" y="228"/>
                  </a:moveTo>
                  <a:cubicBezTo>
                    <a:pt x="30" y="228"/>
                    <a:pt x="30" y="228"/>
                    <a:pt x="30" y="228"/>
                  </a:cubicBezTo>
                  <a:cubicBezTo>
                    <a:pt x="14" y="228"/>
                    <a:pt x="0" y="214"/>
                    <a:pt x="0" y="198"/>
                  </a:cubicBezTo>
                  <a:cubicBezTo>
                    <a:pt x="0" y="30"/>
                    <a:pt x="0" y="30"/>
                    <a:pt x="0" y="30"/>
                  </a:cubicBezTo>
                  <a:cubicBezTo>
                    <a:pt x="0" y="13"/>
                    <a:pt x="14" y="0"/>
                    <a:pt x="30" y="0"/>
                  </a:cubicBezTo>
                  <a:cubicBezTo>
                    <a:pt x="258" y="0"/>
                    <a:pt x="258" y="0"/>
                    <a:pt x="258" y="0"/>
                  </a:cubicBezTo>
                  <a:cubicBezTo>
                    <a:pt x="275" y="0"/>
                    <a:pt x="288" y="13"/>
                    <a:pt x="288" y="30"/>
                  </a:cubicBezTo>
                  <a:cubicBezTo>
                    <a:pt x="288" y="120"/>
                    <a:pt x="288" y="120"/>
                    <a:pt x="288" y="120"/>
                  </a:cubicBezTo>
                  <a:cubicBezTo>
                    <a:pt x="288" y="124"/>
                    <a:pt x="286" y="126"/>
                    <a:pt x="282" y="126"/>
                  </a:cubicBezTo>
                  <a:cubicBezTo>
                    <a:pt x="279" y="126"/>
                    <a:pt x="276" y="124"/>
                    <a:pt x="276" y="120"/>
                  </a:cubicBezTo>
                  <a:cubicBezTo>
                    <a:pt x="276" y="30"/>
                    <a:pt x="276" y="30"/>
                    <a:pt x="276" y="30"/>
                  </a:cubicBezTo>
                  <a:cubicBezTo>
                    <a:pt x="276" y="20"/>
                    <a:pt x="268" y="12"/>
                    <a:pt x="258" y="12"/>
                  </a:cubicBezTo>
                  <a:cubicBezTo>
                    <a:pt x="30" y="12"/>
                    <a:pt x="30" y="12"/>
                    <a:pt x="30" y="12"/>
                  </a:cubicBezTo>
                  <a:cubicBezTo>
                    <a:pt x="20" y="12"/>
                    <a:pt x="12" y="20"/>
                    <a:pt x="12" y="30"/>
                  </a:cubicBezTo>
                  <a:cubicBezTo>
                    <a:pt x="12" y="198"/>
                    <a:pt x="12" y="198"/>
                    <a:pt x="12" y="198"/>
                  </a:cubicBezTo>
                  <a:cubicBezTo>
                    <a:pt x="12" y="208"/>
                    <a:pt x="20" y="216"/>
                    <a:pt x="30" y="216"/>
                  </a:cubicBezTo>
                  <a:cubicBezTo>
                    <a:pt x="145" y="216"/>
                    <a:pt x="145" y="216"/>
                    <a:pt x="145" y="216"/>
                  </a:cubicBezTo>
                  <a:cubicBezTo>
                    <a:pt x="148" y="216"/>
                    <a:pt x="151" y="219"/>
                    <a:pt x="151" y="222"/>
                  </a:cubicBezTo>
                  <a:cubicBezTo>
                    <a:pt x="151" y="225"/>
                    <a:pt x="148" y="228"/>
                    <a:pt x="145"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0" name="Freeform 185">
              <a:extLst>
                <a:ext uri="{FF2B5EF4-FFF2-40B4-BE49-F238E27FC236}">
                  <a16:creationId xmlns:a16="http://schemas.microsoft.com/office/drawing/2014/main" id="{6E5A3D04-E935-4A76-BF06-E61B913BB950}"/>
                </a:ext>
              </a:extLst>
            </p:cNvPr>
            <p:cNvSpPr>
              <a:spLocks/>
            </p:cNvSpPr>
            <p:nvPr/>
          </p:nvSpPr>
          <p:spPr bwMode="auto">
            <a:xfrm>
              <a:off x="2402" y="3099"/>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1" name="Oval 186">
              <a:extLst>
                <a:ext uri="{FF2B5EF4-FFF2-40B4-BE49-F238E27FC236}">
                  <a16:creationId xmlns:a16="http://schemas.microsoft.com/office/drawing/2014/main" id="{BEA8F838-2D6B-4577-8B6A-E7C6A8304B1C}"/>
                </a:ext>
              </a:extLst>
            </p:cNvPr>
            <p:cNvSpPr>
              <a:spLocks noChangeArrowheads="1"/>
            </p:cNvSpPr>
            <p:nvPr/>
          </p:nvSpPr>
          <p:spPr bwMode="auto">
            <a:xfrm>
              <a:off x="2455"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2" name="Oval 187">
              <a:extLst>
                <a:ext uri="{FF2B5EF4-FFF2-40B4-BE49-F238E27FC236}">
                  <a16:creationId xmlns:a16="http://schemas.microsoft.com/office/drawing/2014/main" id="{60AC5699-6F33-4D26-B9C5-027226D2B732}"/>
                </a:ext>
              </a:extLst>
            </p:cNvPr>
            <p:cNvSpPr>
              <a:spLocks noChangeArrowheads="1"/>
            </p:cNvSpPr>
            <p:nvPr/>
          </p:nvSpPr>
          <p:spPr bwMode="auto">
            <a:xfrm>
              <a:off x="2508"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3" name="Oval 188">
              <a:extLst>
                <a:ext uri="{FF2B5EF4-FFF2-40B4-BE49-F238E27FC236}">
                  <a16:creationId xmlns:a16="http://schemas.microsoft.com/office/drawing/2014/main" id="{81E1ACC1-8D75-439C-A0D7-816F71B58C43}"/>
                </a:ext>
              </a:extLst>
            </p:cNvPr>
            <p:cNvSpPr>
              <a:spLocks noChangeArrowheads="1"/>
            </p:cNvSpPr>
            <p:nvPr/>
          </p:nvSpPr>
          <p:spPr bwMode="auto">
            <a:xfrm>
              <a:off x="2562" y="3046"/>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4" name="Freeform 189">
              <a:extLst>
                <a:ext uri="{FF2B5EF4-FFF2-40B4-BE49-F238E27FC236}">
                  <a16:creationId xmlns:a16="http://schemas.microsoft.com/office/drawing/2014/main" id="{D023E730-88D2-422A-9684-576F7B824FF0}"/>
                </a:ext>
              </a:extLst>
            </p:cNvPr>
            <p:cNvSpPr>
              <a:spLocks/>
            </p:cNvSpPr>
            <p:nvPr/>
          </p:nvSpPr>
          <p:spPr bwMode="auto">
            <a:xfrm>
              <a:off x="2544" y="3152"/>
              <a:ext cx="195" cy="18"/>
            </a:xfrm>
            <a:custGeom>
              <a:avLst/>
              <a:gdLst>
                <a:gd name="T0" fmla="*/ 126 w 132"/>
                <a:gd name="T1" fmla="*/ 12 h 12"/>
                <a:gd name="T2" fmla="*/ 6 w 132"/>
                <a:gd name="T3" fmla="*/ 12 h 12"/>
                <a:gd name="T4" fmla="*/ 0 w 132"/>
                <a:gd name="T5" fmla="*/ 6 h 12"/>
                <a:gd name="T6" fmla="*/ 6 w 132"/>
                <a:gd name="T7" fmla="*/ 0 h 12"/>
                <a:gd name="T8" fmla="*/ 126 w 132"/>
                <a:gd name="T9" fmla="*/ 0 h 12"/>
                <a:gd name="T10" fmla="*/ 132 w 132"/>
                <a:gd name="T11" fmla="*/ 6 h 12"/>
                <a:gd name="T12" fmla="*/ 126 w 13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32" h="12">
                  <a:moveTo>
                    <a:pt x="126" y="12"/>
                  </a:moveTo>
                  <a:cubicBezTo>
                    <a:pt x="6" y="12"/>
                    <a:pt x="6" y="12"/>
                    <a:pt x="6" y="12"/>
                  </a:cubicBezTo>
                  <a:cubicBezTo>
                    <a:pt x="3" y="12"/>
                    <a:pt x="0" y="9"/>
                    <a:pt x="0" y="6"/>
                  </a:cubicBezTo>
                  <a:cubicBezTo>
                    <a:pt x="0" y="3"/>
                    <a:pt x="3" y="0"/>
                    <a:pt x="6" y="0"/>
                  </a:cubicBezTo>
                  <a:cubicBezTo>
                    <a:pt x="126" y="0"/>
                    <a:pt x="126" y="0"/>
                    <a:pt x="126" y="0"/>
                  </a:cubicBezTo>
                  <a:cubicBezTo>
                    <a:pt x="130" y="0"/>
                    <a:pt x="132" y="3"/>
                    <a:pt x="132" y="6"/>
                  </a:cubicBezTo>
                  <a:cubicBezTo>
                    <a:pt x="132" y="9"/>
                    <a:pt x="130" y="12"/>
                    <a:pt x="12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5" name="Freeform 190">
              <a:extLst>
                <a:ext uri="{FF2B5EF4-FFF2-40B4-BE49-F238E27FC236}">
                  <a16:creationId xmlns:a16="http://schemas.microsoft.com/office/drawing/2014/main" id="{F855C0F4-BC99-4ECB-BE3D-5532CB7D1A6A}"/>
                </a:ext>
              </a:extLst>
            </p:cNvPr>
            <p:cNvSpPr>
              <a:spLocks/>
            </p:cNvSpPr>
            <p:nvPr/>
          </p:nvSpPr>
          <p:spPr bwMode="auto">
            <a:xfrm>
              <a:off x="2473" y="3152"/>
              <a:ext cx="35" cy="18"/>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9"/>
                    <a:pt x="0" y="6"/>
                  </a:cubicBezTo>
                  <a:cubicBezTo>
                    <a:pt x="0" y="3"/>
                    <a:pt x="3" y="0"/>
                    <a:pt x="6" y="0"/>
                  </a:cubicBezTo>
                  <a:cubicBezTo>
                    <a:pt x="18" y="0"/>
                    <a:pt x="18" y="0"/>
                    <a:pt x="18" y="0"/>
                  </a:cubicBezTo>
                  <a:cubicBezTo>
                    <a:pt x="22" y="0"/>
                    <a:pt x="24" y="3"/>
                    <a:pt x="24" y="6"/>
                  </a:cubicBezTo>
                  <a:cubicBezTo>
                    <a:pt x="24" y="9"/>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6" name="Freeform 191">
              <a:extLst>
                <a:ext uri="{FF2B5EF4-FFF2-40B4-BE49-F238E27FC236}">
                  <a16:creationId xmlns:a16="http://schemas.microsoft.com/office/drawing/2014/main" id="{198241A4-991B-49A3-9298-C6FF167B9E36}"/>
                </a:ext>
              </a:extLst>
            </p:cNvPr>
            <p:cNvSpPr>
              <a:spLocks/>
            </p:cNvSpPr>
            <p:nvPr/>
          </p:nvSpPr>
          <p:spPr bwMode="auto">
            <a:xfrm>
              <a:off x="2544" y="3205"/>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7" name="Freeform 192">
              <a:extLst>
                <a:ext uri="{FF2B5EF4-FFF2-40B4-BE49-F238E27FC236}">
                  <a16:creationId xmlns:a16="http://schemas.microsoft.com/office/drawing/2014/main" id="{B48DDBE3-2D56-4E0A-8742-68AD2D2CA6AB}"/>
                </a:ext>
              </a:extLst>
            </p:cNvPr>
            <p:cNvSpPr>
              <a:spLocks/>
            </p:cNvSpPr>
            <p:nvPr/>
          </p:nvSpPr>
          <p:spPr bwMode="auto">
            <a:xfrm>
              <a:off x="2473" y="3205"/>
              <a:ext cx="35" cy="18"/>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9"/>
                    <a:pt x="0" y="6"/>
                  </a:cubicBezTo>
                  <a:cubicBezTo>
                    <a:pt x="0" y="3"/>
                    <a:pt x="3" y="0"/>
                    <a:pt x="6" y="0"/>
                  </a:cubicBezTo>
                  <a:cubicBezTo>
                    <a:pt x="18" y="0"/>
                    <a:pt x="18" y="0"/>
                    <a:pt x="18" y="0"/>
                  </a:cubicBezTo>
                  <a:cubicBezTo>
                    <a:pt x="22" y="0"/>
                    <a:pt x="24" y="3"/>
                    <a:pt x="24" y="6"/>
                  </a:cubicBezTo>
                  <a:cubicBezTo>
                    <a:pt x="24" y="9"/>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8" name="Freeform 193">
              <a:extLst>
                <a:ext uri="{FF2B5EF4-FFF2-40B4-BE49-F238E27FC236}">
                  <a16:creationId xmlns:a16="http://schemas.microsoft.com/office/drawing/2014/main" id="{9076BD87-33D8-4E82-98F5-1FC20DF0F9C3}"/>
                </a:ext>
              </a:extLst>
            </p:cNvPr>
            <p:cNvSpPr>
              <a:spLocks/>
            </p:cNvSpPr>
            <p:nvPr/>
          </p:nvSpPr>
          <p:spPr bwMode="auto">
            <a:xfrm>
              <a:off x="2544" y="325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9" name="Freeform 194">
              <a:extLst>
                <a:ext uri="{FF2B5EF4-FFF2-40B4-BE49-F238E27FC236}">
                  <a16:creationId xmlns:a16="http://schemas.microsoft.com/office/drawing/2014/main" id="{7687B78F-FCF0-4A7B-83E6-7BE6821B68EC}"/>
                </a:ext>
              </a:extLst>
            </p:cNvPr>
            <p:cNvSpPr>
              <a:spLocks/>
            </p:cNvSpPr>
            <p:nvPr/>
          </p:nvSpPr>
          <p:spPr bwMode="auto">
            <a:xfrm>
              <a:off x="2473" y="3259"/>
              <a:ext cx="35" cy="17"/>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9"/>
                    <a:pt x="0" y="6"/>
                  </a:cubicBezTo>
                  <a:cubicBezTo>
                    <a:pt x="0" y="3"/>
                    <a:pt x="3" y="0"/>
                    <a:pt x="6" y="0"/>
                  </a:cubicBezTo>
                  <a:cubicBezTo>
                    <a:pt x="18" y="0"/>
                    <a:pt x="18" y="0"/>
                    <a:pt x="18" y="0"/>
                  </a:cubicBezTo>
                  <a:cubicBezTo>
                    <a:pt x="22" y="0"/>
                    <a:pt x="24" y="3"/>
                    <a:pt x="24" y="6"/>
                  </a:cubicBezTo>
                  <a:cubicBezTo>
                    <a:pt x="24" y="9"/>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0" name="Freeform 195">
              <a:extLst>
                <a:ext uri="{FF2B5EF4-FFF2-40B4-BE49-F238E27FC236}">
                  <a16:creationId xmlns:a16="http://schemas.microsoft.com/office/drawing/2014/main" id="{7FA5AEB3-F547-425D-BBF4-DD56F5C8C05C}"/>
                </a:ext>
              </a:extLst>
            </p:cNvPr>
            <p:cNvSpPr>
              <a:spLocks noEditPoints="1"/>
            </p:cNvSpPr>
            <p:nvPr/>
          </p:nvSpPr>
          <p:spPr bwMode="auto">
            <a:xfrm>
              <a:off x="2683" y="3207"/>
              <a:ext cx="116" cy="115"/>
            </a:xfrm>
            <a:custGeom>
              <a:avLst/>
              <a:gdLst>
                <a:gd name="T0" fmla="*/ 39 w 78"/>
                <a:gd name="T1" fmla="*/ 78 h 78"/>
                <a:gd name="T2" fmla="*/ 0 w 78"/>
                <a:gd name="T3" fmla="*/ 39 h 78"/>
                <a:gd name="T4" fmla="*/ 39 w 78"/>
                <a:gd name="T5" fmla="*/ 0 h 78"/>
                <a:gd name="T6" fmla="*/ 78 w 78"/>
                <a:gd name="T7" fmla="*/ 39 h 78"/>
                <a:gd name="T8" fmla="*/ 39 w 78"/>
                <a:gd name="T9" fmla="*/ 78 h 78"/>
                <a:gd name="T10" fmla="*/ 39 w 78"/>
                <a:gd name="T11" fmla="*/ 12 h 78"/>
                <a:gd name="T12" fmla="*/ 12 w 78"/>
                <a:gd name="T13" fmla="*/ 39 h 78"/>
                <a:gd name="T14" fmla="*/ 39 w 78"/>
                <a:gd name="T15" fmla="*/ 66 h 78"/>
                <a:gd name="T16" fmla="*/ 66 w 78"/>
                <a:gd name="T17" fmla="*/ 39 h 78"/>
                <a:gd name="T18" fmla="*/ 39 w 78"/>
                <a:gd name="T19" fmla="*/ 1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39" y="78"/>
                  </a:moveTo>
                  <a:cubicBezTo>
                    <a:pt x="18" y="78"/>
                    <a:pt x="0" y="61"/>
                    <a:pt x="0" y="39"/>
                  </a:cubicBezTo>
                  <a:cubicBezTo>
                    <a:pt x="0" y="17"/>
                    <a:pt x="18" y="0"/>
                    <a:pt x="39" y="0"/>
                  </a:cubicBezTo>
                  <a:cubicBezTo>
                    <a:pt x="61" y="0"/>
                    <a:pt x="78" y="17"/>
                    <a:pt x="78" y="39"/>
                  </a:cubicBezTo>
                  <a:cubicBezTo>
                    <a:pt x="78" y="61"/>
                    <a:pt x="61" y="78"/>
                    <a:pt x="39" y="78"/>
                  </a:cubicBezTo>
                  <a:close/>
                  <a:moveTo>
                    <a:pt x="39" y="12"/>
                  </a:moveTo>
                  <a:cubicBezTo>
                    <a:pt x="24" y="12"/>
                    <a:pt x="12" y="24"/>
                    <a:pt x="12" y="39"/>
                  </a:cubicBezTo>
                  <a:cubicBezTo>
                    <a:pt x="12" y="54"/>
                    <a:pt x="24" y="66"/>
                    <a:pt x="39" y="66"/>
                  </a:cubicBezTo>
                  <a:cubicBezTo>
                    <a:pt x="54" y="66"/>
                    <a:pt x="66" y="54"/>
                    <a:pt x="66" y="39"/>
                  </a:cubicBezTo>
                  <a:cubicBezTo>
                    <a:pt x="66" y="24"/>
                    <a:pt x="54" y="12"/>
                    <a:pt x="3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1" name="Freeform 196">
              <a:extLst>
                <a:ext uri="{FF2B5EF4-FFF2-40B4-BE49-F238E27FC236}">
                  <a16:creationId xmlns:a16="http://schemas.microsoft.com/office/drawing/2014/main" id="{4D1AA398-15F7-4D73-8C92-A9088012AE01}"/>
                </a:ext>
              </a:extLst>
            </p:cNvPr>
            <p:cNvSpPr>
              <a:spLocks noEditPoints="1"/>
            </p:cNvSpPr>
            <p:nvPr/>
          </p:nvSpPr>
          <p:spPr bwMode="auto">
            <a:xfrm>
              <a:off x="2653" y="3305"/>
              <a:ext cx="175" cy="96"/>
            </a:xfrm>
            <a:custGeom>
              <a:avLst/>
              <a:gdLst>
                <a:gd name="T0" fmla="*/ 112 w 118"/>
                <a:gd name="T1" fmla="*/ 65 h 65"/>
                <a:gd name="T2" fmla="*/ 6 w 118"/>
                <a:gd name="T3" fmla="*/ 65 h 65"/>
                <a:gd name="T4" fmla="*/ 0 w 118"/>
                <a:gd name="T5" fmla="*/ 59 h 65"/>
                <a:gd name="T6" fmla="*/ 59 w 118"/>
                <a:gd name="T7" fmla="*/ 0 h 65"/>
                <a:gd name="T8" fmla="*/ 118 w 118"/>
                <a:gd name="T9" fmla="*/ 59 h 65"/>
                <a:gd name="T10" fmla="*/ 112 w 118"/>
                <a:gd name="T11" fmla="*/ 65 h 65"/>
                <a:gd name="T12" fmla="*/ 13 w 118"/>
                <a:gd name="T13" fmla="*/ 53 h 65"/>
                <a:gd name="T14" fmla="*/ 106 w 118"/>
                <a:gd name="T15" fmla="*/ 53 h 65"/>
                <a:gd name="T16" fmla="*/ 59 w 118"/>
                <a:gd name="T17" fmla="*/ 12 h 65"/>
                <a:gd name="T18" fmla="*/ 13 w 118"/>
                <a:gd name="T19" fmla="*/ 5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65">
                  <a:moveTo>
                    <a:pt x="112" y="65"/>
                  </a:moveTo>
                  <a:cubicBezTo>
                    <a:pt x="6" y="65"/>
                    <a:pt x="6" y="65"/>
                    <a:pt x="6" y="65"/>
                  </a:cubicBezTo>
                  <a:cubicBezTo>
                    <a:pt x="3" y="65"/>
                    <a:pt x="0" y="62"/>
                    <a:pt x="0" y="59"/>
                  </a:cubicBezTo>
                  <a:cubicBezTo>
                    <a:pt x="0" y="27"/>
                    <a:pt x="27" y="0"/>
                    <a:pt x="59" y="0"/>
                  </a:cubicBezTo>
                  <a:cubicBezTo>
                    <a:pt x="92" y="0"/>
                    <a:pt x="118" y="27"/>
                    <a:pt x="118" y="59"/>
                  </a:cubicBezTo>
                  <a:cubicBezTo>
                    <a:pt x="118" y="62"/>
                    <a:pt x="116" y="65"/>
                    <a:pt x="112" y="65"/>
                  </a:cubicBezTo>
                  <a:close/>
                  <a:moveTo>
                    <a:pt x="13" y="53"/>
                  </a:moveTo>
                  <a:cubicBezTo>
                    <a:pt x="106" y="53"/>
                    <a:pt x="106" y="53"/>
                    <a:pt x="106" y="53"/>
                  </a:cubicBezTo>
                  <a:cubicBezTo>
                    <a:pt x="103" y="30"/>
                    <a:pt x="83" y="12"/>
                    <a:pt x="59" y="12"/>
                  </a:cubicBezTo>
                  <a:cubicBezTo>
                    <a:pt x="35" y="12"/>
                    <a:pt x="16" y="30"/>
                    <a:pt x="13"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62" name="Group 83">
            <a:extLst>
              <a:ext uri="{FF2B5EF4-FFF2-40B4-BE49-F238E27FC236}">
                <a16:creationId xmlns:a16="http://schemas.microsoft.com/office/drawing/2014/main" id="{FADE6A96-7935-47C5-A9E6-9832BCAAD352}"/>
              </a:ext>
            </a:extLst>
          </p:cNvPr>
          <p:cNvGrpSpPr>
            <a:grpSpLocks noChangeAspect="1"/>
          </p:cNvGrpSpPr>
          <p:nvPr/>
        </p:nvGrpSpPr>
        <p:grpSpPr bwMode="auto">
          <a:xfrm>
            <a:off x="10896752" y="258326"/>
            <a:ext cx="333638" cy="500456"/>
            <a:chOff x="3508" y="1719"/>
            <a:chExt cx="284" cy="426"/>
          </a:xfrm>
          <a:solidFill>
            <a:schemeClr val="bg1">
              <a:lumMod val="85000"/>
            </a:schemeClr>
          </a:solidFill>
        </p:grpSpPr>
        <p:sp>
          <p:nvSpPr>
            <p:cNvPr id="263" name="Freeform 84">
              <a:extLst>
                <a:ext uri="{FF2B5EF4-FFF2-40B4-BE49-F238E27FC236}">
                  <a16:creationId xmlns:a16="http://schemas.microsoft.com/office/drawing/2014/main" id="{84A5324A-3012-48A3-B9A2-20E7C7910D6E}"/>
                </a:ext>
              </a:extLst>
            </p:cNvPr>
            <p:cNvSpPr>
              <a:spLocks/>
            </p:cNvSpPr>
            <p:nvPr/>
          </p:nvSpPr>
          <p:spPr bwMode="auto">
            <a:xfrm>
              <a:off x="3560" y="2073"/>
              <a:ext cx="179" cy="72"/>
            </a:xfrm>
            <a:custGeom>
              <a:avLst/>
              <a:gdLst>
                <a:gd name="T0" fmla="*/ 7 w 121"/>
                <a:gd name="T1" fmla="*/ 49 h 49"/>
                <a:gd name="T2" fmla="*/ 1 w 121"/>
                <a:gd name="T3" fmla="*/ 45 h 49"/>
                <a:gd name="T4" fmla="*/ 5 w 121"/>
                <a:gd name="T5" fmla="*/ 38 h 49"/>
                <a:gd name="T6" fmla="*/ 113 w 121"/>
                <a:gd name="T7" fmla="*/ 2 h 49"/>
                <a:gd name="T8" fmla="*/ 120 w 121"/>
                <a:gd name="T9" fmla="*/ 5 h 49"/>
                <a:gd name="T10" fmla="*/ 117 w 121"/>
                <a:gd name="T11" fmla="*/ 13 h 49"/>
                <a:gd name="T12" fmla="*/ 9 w 121"/>
                <a:gd name="T13" fmla="*/ 49 h 49"/>
                <a:gd name="T14" fmla="*/ 7 w 121"/>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49">
                  <a:moveTo>
                    <a:pt x="7" y="49"/>
                  </a:moveTo>
                  <a:cubicBezTo>
                    <a:pt x="4" y="49"/>
                    <a:pt x="2" y="48"/>
                    <a:pt x="1" y="45"/>
                  </a:cubicBezTo>
                  <a:cubicBezTo>
                    <a:pt x="0" y="42"/>
                    <a:pt x="2" y="39"/>
                    <a:pt x="5" y="38"/>
                  </a:cubicBezTo>
                  <a:cubicBezTo>
                    <a:pt x="113" y="2"/>
                    <a:pt x="113" y="2"/>
                    <a:pt x="113" y="2"/>
                  </a:cubicBezTo>
                  <a:cubicBezTo>
                    <a:pt x="116" y="0"/>
                    <a:pt x="119" y="2"/>
                    <a:pt x="120" y="5"/>
                  </a:cubicBezTo>
                  <a:cubicBezTo>
                    <a:pt x="121" y="8"/>
                    <a:pt x="120" y="12"/>
                    <a:pt x="117" y="13"/>
                  </a:cubicBezTo>
                  <a:cubicBezTo>
                    <a:pt x="9" y="49"/>
                    <a:pt x="9" y="49"/>
                    <a:pt x="9" y="49"/>
                  </a:cubicBezTo>
                  <a:cubicBezTo>
                    <a:pt x="8" y="49"/>
                    <a:pt x="7" y="49"/>
                    <a:pt x="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4" name="Freeform 85">
              <a:extLst>
                <a:ext uri="{FF2B5EF4-FFF2-40B4-BE49-F238E27FC236}">
                  <a16:creationId xmlns:a16="http://schemas.microsoft.com/office/drawing/2014/main" id="{F98C78EB-0903-4373-B196-6AE80C516343}"/>
                </a:ext>
              </a:extLst>
            </p:cNvPr>
            <p:cNvSpPr>
              <a:spLocks/>
            </p:cNvSpPr>
            <p:nvPr/>
          </p:nvSpPr>
          <p:spPr bwMode="auto">
            <a:xfrm>
              <a:off x="3560" y="2073"/>
              <a:ext cx="179" cy="72"/>
            </a:xfrm>
            <a:custGeom>
              <a:avLst/>
              <a:gdLst>
                <a:gd name="T0" fmla="*/ 115 w 121"/>
                <a:gd name="T1" fmla="*/ 49 h 49"/>
                <a:gd name="T2" fmla="*/ 113 w 121"/>
                <a:gd name="T3" fmla="*/ 49 h 49"/>
                <a:gd name="T4" fmla="*/ 5 w 121"/>
                <a:gd name="T5" fmla="*/ 13 h 49"/>
                <a:gd name="T6" fmla="*/ 1 w 121"/>
                <a:gd name="T7" fmla="*/ 5 h 49"/>
                <a:gd name="T8" fmla="*/ 9 w 121"/>
                <a:gd name="T9" fmla="*/ 2 h 49"/>
                <a:gd name="T10" fmla="*/ 117 w 121"/>
                <a:gd name="T11" fmla="*/ 38 h 49"/>
                <a:gd name="T12" fmla="*/ 120 w 121"/>
                <a:gd name="T13" fmla="*/ 45 h 49"/>
                <a:gd name="T14" fmla="*/ 115 w 121"/>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49">
                  <a:moveTo>
                    <a:pt x="115" y="49"/>
                  </a:moveTo>
                  <a:cubicBezTo>
                    <a:pt x="114" y="49"/>
                    <a:pt x="113" y="49"/>
                    <a:pt x="113" y="49"/>
                  </a:cubicBezTo>
                  <a:cubicBezTo>
                    <a:pt x="5" y="13"/>
                    <a:pt x="5" y="13"/>
                    <a:pt x="5" y="13"/>
                  </a:cubicBezTo>
                  <a:cubicBezTo>
                    <a:pt x="2" y="12"/>
                    <a:pt x="0" y="8"/>
                    <a:pt x="1" y="5"/>
                  </a:cubicBezTo>
                  <a:cubicBezTo>
                    <a:pt x="2" y="2"/>
                    <a:pt x="5" y="0"/>
                    <a:pt x="9" y="2"/>
                  </a:cubicBezTo>
                  <a:cubicBezTo>
                    <a:pt x="117" y="38"/>
                    <a:pt x="117" y="38"/>
                    <a:pt x="117" y="38"/>
                  </a:cubicBezTo>
                  <a:cubicBezTo>
                    <a:pt x="120" y="39"/>
                    <a:pt x="121" y="42"/>
                    <a:pt x="120" y="45"/>
                  </a:cubicBezTo>
                  <a:cubicBezTo>
                    <a:pt x="119" y="48"/>
                    <a:pt x="117" y="49"/>
                    <a:pt x="115"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5" name="Freeform 86">
              <a:extLst>
                <a:ext uri="{FF2B5EF4-FFF2-40B4-BE49-F238E27FC236}">
                  <a16:creationId xmlns:a16="http://schemas.microsoft.com/office/drawing/2014/main" id="{2B4996E1-BEFB-4DE1-8FA0-B37F30C8A2FA}"/>
                </a:ext>
              </a:extLst>
            </p:cNvPr>
            <p:cNvSpPr>
              <a:spLocks noEditPoints="1"/>
            </p:cNvSpPr>
            <p:nvPr/>
          </p:nvSpPr>
          <p:spPr bwMode="auto">
            <a:xfrm>
              <a:off x="3561" y="1772"/>
              <a:ext cx="178" cy="178"/>
            </a:xfrm>
            <a:custGeom>
              <a:avLst/>
              <a:gdLst>
                <a:gd name="T0" fmla="*/ 60 w 120"/>
                <a:gd name="T1" fmla="*/ 120 h 120"/>
                <a:gd name="T2" fmla="*/ 0 w 120"/>
                <a:gd name="T3" fmla="*/ 60 h 120"/>
                <a:gd name="T4" fmla="*/ 60 w 120"/>
                <a:gd name="T5" fmla="*/ 0 h 120"/>
                <a:gd name="T6" fmla="*/ 120 w 120"/>
                <a:gd name="T7" fmla="*/ 60 h 120"/>
                <a:gd name="T8" fmla="*/ 60 w 120"/>
                <a:gd name="T9" fmla="*/ 120 h 120"/>
                <a:gd name="T10" fmla="*/ 60 w 120"/>
                <a:gd name="T11" fmla="*/ 12 h 120"/>
                <a:gd name="T12" fmla="*/ 12 w 120"/>
                <a:gd name="T13" fmla="*/ 60 h 120"/>
                <a:gd name="T14" fmla="*/ 60 w 120"/>
                <a:gd name="T15" fmla="*/ 108 h 120"/>
                <a:gd name="T16" fmla="*/ 108 w 120"/>
                <a:gd name="T17" fmla="*/ 60 h 120"/>
                <a:gd name="T18" fmla="*/ 60 w 120"/>
                <a:gd name="T19" fmla="*/ 1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120">
                  <a:moveTo>
                    <a:pt x="60" y="120"/>
                  </a:moveTo>
                  <a:cubicBezTo>
                    <a:pt x="27" y="120"/>
                    <a:pt x="0" y="93"/>
                    <a:pt x="0" y="60"/>
                  </a:cubicBezTo>
                  <a:cubicBezTo>
                    <a:pt x="0" y="27"/>
                    <a:pt x="27" y="0"/>
                    <a:pt x="60" y="0"/>
                  </a:cubicBezTo>
                  <a:cubicBezTo>
                    <a:pt x="93" y="0"/>
                    <a:pt x="120" y="27"/>
                    <a:pt x="120" y="60"/>
                  </a:cubicBezTo>
                  <a:cubicBezTo>
                    <a:pt x="120" y="93"/>
                    <a:pt x="93" y="120"/>
                    <a:pt x="60" y="120"/>
                  </a:cubicBezTo>
                  <a:close/>
                  <a:moveTo>
                    <a:pt x="60" y="12"/>
                  </a:moveTo>
                  <a:cubicBezTo>
                    <a:pt x="33" y="12"/>
                    <a:pt x="12" y="34"/>
                    <a:pt x="12" y="60"/>
                  </a:cubicBezTo>
                  <a:cubicBezTo>
                    <a:pt x="12" y="87"/>
                    <a:pt x="33" y="108"/>
                    <a:pt x="60" y="108"/>
                  </a:cubicBezTo>
                  <a:cubicBezTo>
                    <a:pt x="86" y="108"/>
                    <a:pt x="108" y="87"/>
                    <a:pt x="108" y="60"/>
                  </a:cubicBezTo>
                  <a:cubicBezTo>
                    <a:pt x="108" y="34"/>
                    <a:pt x="86" y="12"/>
                    <a:pt x="6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66" name="Freeform 87">
              <a:extLst>
                <a:ext uri="{FF2B5EF4-FFF2-40B4-BE49-F238E27FC236}">
                  <a16:creationId xmlns:a16="http://schemas.microsoft.com/office/drawing/2014/main" id="{49D765C7-E459-49BB-A27D-4DC4398EECAD}"/>
                </a:ext>
              </a:extLst>
            </p:cNvPr>
            <p:cNvSpPr>
              <a:spLocks noEditPoints="1"/>
            </p:cNvSpPr>
            <p:nvPr/>
          </p:nvSpPr>
          <p:spPr bwMode="auto">
            <a:xfrm>
              <a:off x="3508" y="1719"/>
              <a:ext cx="284" cy="364"/>
            </a:xfrm>
            <a:custGeom>
              <a:avLst/>
              <a:gdLst>
                <a:gd name="T0" fmla="*/ 96 w 192"/>
                <a:gd name="T1" fmla="*/ 246 h 246"/>
                <a:gd name="T2" fmla="*/ 96 w 192"/>
                <a:gd name="T3" fmla="*/ 246 h 246"/>
                <a:gd name="T4" fmla="*/ 90 w 192"/>
                <a:gd name="T5" fmla="*/ 242 h 246"/>
                <a:gd name="T6" fmla="*/ 74 w 192"/>
                <a:gd name="T7" fmla="*/ 190 h 246"/>
                <a:gd name="T8" fmla="*/ 0 w 192"/>
                <a:gd name="T9" fmla="*/ 96 h 246"/>
                <a:gd name="T10" fmla="*/ 96 w 192"/>
                <a:gd name="T11" fmla="*/ 0 h 246"/>
                <a:gd name="T12" fmla="*/ 192 w 192"/>
                <a:gd name="T13" fmla="*/ 96 h 246"/>
                <a:gd name="T14" fmla="*/ 117 w 192"/>
                <a:gd name="T15" fmla="*/ 190 h 246"/>
                <a:gd name="T16" fmla="*/ 101 w 192"/>
                <a:gd name="T17" fmla="*/ 242 h 246"/>
                <a:gd name="T18" fmla="*/ 96 w 192"/>
                <a:gd name="T19" fmla="*/ 246 h 246"/>
                <a:gd name="T20" fmla="*/ 96 w 192"/>
                <a:gd name="T21" fmla="*/ 12 h 246"/>
                <a:gd name="T22" fmla="*/ 12 w 192"/>
                <a:gd name="T23" fmla="*/ 96 h 246"/>
                <a:gd name="T24" fmla="*/ 80 w 192"/>
                <a:gd name="T25" fmla="*/ 179 h 246"/>
                <a:gd name="T26" fmla="*/ 85 w 192"/>
                <a:gd name="T27" fmla="*/ 183 h 246"/>
                <a:gd name="T28" fmla="*/ 96 w 192"/>
                <a:gd name="T29" fmla="*/ 219 h 246"/>
                <a:gd name="T30" fmla="*/ 107 w 192"/>
                <a:gd name="T31" fmla="*/ 183 h 246"/>
                <a:gd name="T32" fmla="*/ 111 w 192"/>
                <a:gd name="T33" fmla="*/ 179 h 246"/>
                <a:gd name="T34" fmla="*/ 180 w 192"/>
                <a:gd name="T35" fmla="*/ 96 h 246"/>
                <a:gd name="T36" fmla="*/ 96 w 192"/>
                <a:gd name="T37" fmla="*/ 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2" h="246">
                  <a:moveTo>
                    <a:pt x="96" y="246"/>
                  </a:moveTo>
                  <a:cubicBezTo>
                    <a:pt x="96" y="246"/>
                    <a:pt x="96" y="246"/>
                    <a:pt x="96" y="246"/>
                  </a:cubicBezTo>
                  <a:cubicBezTo>
                    <a:pt x="93" y="246"/>
                    <a:pt x="91" y="245"/>
                    <a:pt x="90" y="242"/>
                  </a:cubicBezTo>
                  <a:cubicBezTo>
                    <a:pt x="74" y="190"/>
                    <a:pt x="74" y="190"/>
                    <a:pt x="74" y="190"/>
                  </a:cubicBezTo>
                  <a:cubicBezTo>
                    <a:pt x="31" y="180"/>
                    <a:pt x="0" y="141"/>
                    <a:pt x="0" y="96"/>
                  </a:cubicBezTo>
                  <a:cubicBezTo>
                    <a:pt x="0" y="43"/>
                    <a:pt x="43" y="0"/>
                    <a:pt x="96" y="0"/>
                  </a:cubicBezTo>
                  <a:cubicBezTo>
                    <a:pt x="149" y="0"/>
                    <a:pt x="192" y="43"/>
                    <a:pt x="192" y="96"/>
                  </a:cubicBezTo>
                  <a:cubicBezTo>
                    <a:pt x="192" y="141"/>
                    <a:pt x="160" y="180"/>
                    <a:pt x="117" y="190"/>
                  </a:cubicBezTo>
                  <a:cubicBezTo>
                    <a:pt x="101" y="242"/>
                    <a:pt x="101" y="242"/>
                    <a:pt x="101" y="242"/>
                  </a:cubicBezTo>
                  <a:cubicBezTo>
                    <a:pt x="101" y="245"/>
                    <a:pt x="98" y="246"/>
                    <a:pt x="96" y="246"/>
                  </a:cubicBezTo>
                  <a:close/>
                  <a:moveTo>
                    <a:pt x="96" y="12"/>
                  </a:moveTo>
                  <a:cubicBezTo>
                    <a:pt x="49" y="12"/>
                    <a:pt x="12" y="50"/>
                    <a:pt x="12" y="96"/>
                  </a:cubicBezTo>
                  <a:cubicBezTo>
                    <a:pt x="12" y="137"/>
                    <a:pt x="40" y="171"/>
                    <a:pt x="80" y="179"/>
                  </a:cubicBezTo>
                  <a:cubicBezTo>
                    <a:pt x="82" y="179"/>
                    <a:pt x="84" y="181"/>
                    <a:pt x="85" y="183"/>
                  </a:cubicBezTo>
                  <a:cubicBezTo>
                    <a:pt x="96" y="219"/>
                    <a:pt x="96" y="219"/>
                    <a:pt x="96" y="219"/>
                  </a:cubicBezTo>
                  <a:cubicBezTo>
                    <a:pt x="107" y="183"/>
                    <a:pt x="107" y="183"/>
                    <a:pt x="107" y="183"/>
                  </a:cubicBezTo>
                  <a:cubicBezTo>
                    <a:pt x="107" y="181"/>
                    <a:pt x="109" y="179"/>
                    <a:pt x="111" y="179"/>
                  </a:cubicBezTo>
                  <a:cubicBezTo>
                    <a:pt x="151" y="171"/>
                    <a:pt x="180" y="137"/>
                    <a:pt x="180" y="96"/>
                  </a:cubicBezTo>
                  <a:cubicBezTo>
                    <a:pt x="180" y="50"/>
                    <a:pt x="142"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267" name="TextBox 266">
            <a:extLst>
              <a:ext uri="{FF2B5EF4-FFF2-40B4-BE49-F238E27FC236}">
                <a16:creationId xmlns:a16="http://schemas.microsoft.com/office/drawing/2014/main" id="{F7F19FD4-56BD-4DC2-A10E-136A5DAA3F62}"/>
              </a:ext>
            </a:extLst>
          </p:cNvPr>
          <p:cNvSpPr txBox="1"/>
          <p:nvPr/>
        </p:nvSpPr>
        <p:spPr>
          <a:xfrm>
            <a:off x="3856945" y="6358458"/>
            <a:ext cx="3327629" cy="338554"/>
          </a:xfrm>
          <a:prstGeom prst="rect">
            <a:avLst/>
          </a:prstGeom>
          <a:noFill/>
        </p:spPr>
        <p:txBody>
          <a:bodyPr wrap="square" rtlCol="0">
            <a:spAutoFit/>
          </a:bodyPr>
          <a:lstStyle/>
          <a:p>
            <a:r>
              <a:rPr lang="nl-NL" sz="1600" dirty="0">
                <a:solidFill>
                  <a:schemeClr val="bg1">
                    <a:lumMod val="50000"/>
                  </a:schemeClr>
                </a:solidFill>
              </a:rPr>
              <a:t>Ingevuld digitaal formulier inkomen</a:t>
            </a:r>
          </a:p>
        </p:txBody>
      </p:sp>
      <p:grpSp>
        <p:nvGrpSpPr>
          <p:cNvPr id="268" name="Group 81">
            <a:extLst>
              <a:ext uri="{FF2B5EF4-FFF2-40B4-BE49-F238E27FC236}">
                <a16:creationId xmlns:a16="http://schemas.microsoft.com/office/drawing/2014/main" id="{6539387E-7DCC-41F5-8ED1-1697D30360EA}"/>
              </a:ext>
            </a:extLst>
          </p:cNvPr>
          <p:cNvGrpSpPr>
            <a:grpSpLocks noChangeAspect="1"/>
          </p:cNvGrpSpPr>
          <p:nvPr/>
        </p:nvGrpSpPr>
        <p:grpSpPr bwMode="auto">
          <a:xfrm>
            <a:off x="8402565" y="5907634"/>
            <a:ext cx="423190" cy="422187"/>
            <a:chOff x="1370" y="1720"/>
            <a:chExt cx="426" cy="425"/>
          </a:xfrm>
          <a:solidFill>
            <a:schemeClr val="bg1">
              <a:lumMod val="50000"/>
            </a:schemeClr>
          </a:solidFill>
        </p:grpSpPr>
        <p:sp>
          <p:nvSpPr>
            <p:cNvPr id="269" name="Freeform 82">
              <a:extLst>
                <a:ext uri="{FF2B5EF4-FFF2-40B4-BE49-F238E27FC236}">
                  <a16:creationId xmlns:a16="http://schemas.microsoft.com/office/drawing/2014/main" id="{733369E2-0911-4FB9-9E87-EB357EBE7109}"/>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0" name="Freeform 83">
              <a:extLst>
                <a:ext uri="{FF2B5EF4-FFF2-40B4-BE49-F238E27FC236}">
                  <a16:creationId xmlns:a16="http://schemas.microsoft.com/office/drawing/2014/main" id="{6240B41D-2B57-46EA-9EDA-1620AAAFF832}"/>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1" name="Freeform 84">
              <a:extLst>
                <a:ext uri="{FF2B5EF4-FFF2-40B4-BE49-F238E27FC236}">
                  <a16:creationId xmlns:a16="http://schemas.microsoft.com/office/drawing/2014/main" id="{CF1CA865-70EA-45A0-BA3E-1078CA0A0502}"/>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2" name="Freeform 85">
              <a:extLst>
                <a:ext uri="{FF2B5EF4-FFF2-40B4-BE49-F238E27FC236}">
                  <a16:creationId xmlns:a16="http://schemas.microsoft.com/office/drawing/2014/main" id="{60D94A77-E6A6-4246-AD68-7D0F317A424F}"/>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3" name="Freeform 86">
              <a:extLst>
                <a:ext uri="{FF2B5EF4-FFF2-40B4-BE49-F238E27FC236}">
                  <a16:creationId xmlns:a16="http://schemas.microsoft.com/office/drawing/2014/main" id="{8B1D4E6B-279D-41F0-A577-2D9D189B5C7D}"/>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4" name="Freeform 87">
              <a:extLst>
                <a:ext uri="{FF2B5EF4-FFF2-40B4-BE49-F238E27FC236}">
                  <a16:creationId xmlns:a16="http://schemas.microsoft.com/office/drawing/2014/main" id="{DE4D23B1-46F1-4CE4-BBA2-936FEA553694}"/>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5" name="Freeform 88">
              <a:extLst>
                <a:ext uri="{FF2B5EF4-FFF2-40B4-BE49-F238E27FC236}">
                  <a16:creationId xmlns:a16="http://schemas.microsoft.com/office/drawing/2014/main" id="{D9636AF1-F31C-49F5-B46C-8FDAEA58234C}"/>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6" name="Freeform 89">
              <a:extLst>
                <a:ext uri="{FF2B5EF4-FFF2-40B4-BE49-F238E27FC236}">
                  <a16:creationId xmlns:a16="http://schemas.microsoft.com/office/drawing/2014/main" id="{54D8AD99-9DF9-4981-8EB4-59A4DCF45D91}"/>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7" name="Freeform 90">
              <a:extLst>
                <a:ext uri="{FF2B5EF4-FFF2-40B4-BE49-F238E27FC236}">
                  <a16:creationId xmlns:a16="http://schemas.microsoft.com/office/drawing/2014/main" id="{8761F59B-1A34-4787-A68F-5224762F3805}"/>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8" name="Freeform 91">
              <a:extLst>
                <a:ext uri="{FF2B5EF4-FFF2-40B4-BE49-F238E27FC236}">
                  <a16:creationId xmlns:a16="http://schemas.microsoft.com/office/drawing/2014/main" id="{D6B3D62C-C89A-4D6E-91BC-883031502B43}"/>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9" name="Freeform 92">
              <a:extLst>
                <a:ext uri="{FF2B5EF4-FFF2-40B4-BE49-F238E27FC236}">
                  <a16:creationId xmlns:a16="http://schemas.microsoft.com/office/drawing/2014/main" id="{0A5F6CE8-1CAE-4929-AF0A-E097B801BD34}"/>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8" name="Titel 2">
            <a:extLst>
              <a:ext uri="{FF2B5EF4-FFF2-40B4-BE49-F238E27FC236}">
                <a16:creationId xmlns:a16="http://schemas.microsoft.com/office/drawing/2014/main" id="{B6BBB806-9199-4499-887B-75B3451F9E79}"/>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grpSp>
        <p:nvGrpSpPr>
          <p:cNvPr id="67" name="Group 71">
            <a:extLst>
              <a:ext uri="{FF2B5EF4-FFF2-40B4-BE49-F238E27FC236}">
                <a16:creationId xmlns:a16="http://schemas.microsoft.com/office/drawing/2014/main" id="{CD22897C-3CB8-43D3-B59E-6CBB3D593F3D}"/>
              </a:ext>
            </a:extLst>
          </p:cNvPr>
          <p:cNvGrpSpPr>
            <a:grpSpLocks noChangeAspect="1"/>
          </p:cNvGrpSpPr>
          <p:nvPr/>
        </p:nvGrpSpPr>
        <p:grpSpPr bwMode="auto">
          <a:xfrm>
            <a:off x="2234887" y="6043927"/>
            <a:ext cx="392826" cy="393749"/>
            <a:chOff x="350" y="1719"/>
            <a:chExt cx="426" cy="427"/>
          </a:xfrm>
          <a:solidFill>
            <a:schemeClr val="bg1">
              <a:lumMod val="50000"/>
            </a:schemeClr>
          </a:solidFill>
        </p:grpSpPr>
        <p:sp>
          <p:nvSpPr>
            <p:cNvPr id="69" name="Freeform 72">
              <a:extLst>
                <a:ext uri="{FF2B5EF4-FFF2-40B4-BE49-F238E27FC236}">
                  <a16:creationId xmlns:a16="http://schemas.microsoft.com/office/drawing/2014/main" id="{27926657-BB74-4273-B5E3-2D9C196C09CF}"/>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0" name="Freeform 73">
              <a:extLst>
                <a:ext uri="{FF2B5EF4-FFF2-40B4-BE49-F238E27FC236}">
                  <a16:creationId xmlns:a16="http://schemas.microsoft.com/office/drawing/2014/main" id="{13D11230-61A0-414E-B07B-8116670DF965}"/>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1" name="Freeform 74">
              <a:extLst>
                <a:ext uri="{FF2B5EF4-FFF2-40B4-BE49-F238E27FC236}">
                  <a16:creationId xmlns:a16="http://schemas.microsoft.com/office/drawing/2014/main" id="{C6D493CA-AC85-4B7B-8643-CCF06384A4EB}"/>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2" name="Freeform 75">
              <a:extLst>
                <a:ext uri="{FF2B5EF4-FFF2-40B4-BE49-F238E27FC236}">
                  <a16:creationId xmlns:a16="http://schemas.microsoft.com/office/drawing/2014/main" id="{25058EE2-A1A5-43CC-809D-4053B28323A7}"/>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3" name="Freeform 76">
              <a:extLst>
                <a:ext uri="{FF2B5EF4-FFF2-40B4-BE49-F238E27FC236}">
                  <a16:creationId xmlns:a16="http://schemas.microsoft.com/office/drawing/2014/main" id="{7CA1C617-9D82-420B-95A2-4EA34444E128}"/>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4" name="Freeform 77">
              <a:extLst>
                <a:ext uri="{FF2B5EF4-FFF2-40B4-BE49-F238E27FC236}">
                  <a16:creationId xmlns:a16="http://schemas.microsoft.com/office/drawing/2014/main" id="{FE5B9D9A-3425-4AAC-852E-83ABBDBCFEEC}"/>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5" name="Freeform 78">
              <a:extLst>
                <a:ext uri="{FF2B5EF4-FFF2-40B4-BE49-F238E27FC236}">
                  <a16:creationId xmlns:a16="http://schemas.microsoft.com/office/drawing/2014/main" id="{E491C227-5F38-4696-B0D3-75B05EE0CB1D}"/>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6" name="Freeform 79">
              <a:extLst>
                <a:ext uri="{FF2B5EF4-FFF2-40B4-BE49-F238E27FC236}">
                  <a16:creationId xmlns:a16="http://schemas.microsoft.com/office/drawing/2014/main" id="{8D39249C-9EFD-4D95-8316-CC5079C679C4}"/>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7" name="Freeform 80">
              <a:extLst>
                <a:ext uri="{FF2B5EF4-FFF2-40B4-BE49-F238E27FC236}">
                  <a16:creationId xmlns:a16="http://schemas.microsoft.com/office/drawing/2014/main" id="{C5BEEEBB-F658-4063-AB00-04A3B21A352F}"/>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8" name="Freeform 81">
              <a:extLst>
                <a:ext uri="{FF2B5EF4-FFF2-40B4-BE49-F238E27FC236}">
                  <a16:creationId xmlns:a16="http://schemas.microsoft.com/office/drawing/2014/main" id="{4A1CB3F1-20CA-4F1A-BEEF-2499605306D6}"/>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79" name="Freeform 82">
              <a:extLst>
                <a:ext uri="{FF2B5EF4-FFF2-40B4-BE49-F238E27FC236}">
                  <a16:creationId xmlns:a16="http://schemas.microsoft.com/office/drawing/2014/main" id="{495A7F1E-227F-4256-AB17-48C5C9DE5DEF}"/>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0" name="Freeform 83">
              <a:extLst>
                <a:ext uri="{FF2B5EF4-FFF2-40B4-BE49-F238E27FC236}">
                  <a16:creationId xmlns:a16="http://schemas.microsoft.com/office/drawing/2014/main" id="{7E0FB27B-B03F-4FD1-84CB-8BC7B0F328E3}"/>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81" name="TextBox 203">
            <a:extLst>
              <a:ext uri="{FF2B5EF4-FFF2-40B4-BE49-F238E27FC236}">
                <a16:creationId xmlns:a16="http://schemas.microsoft.com/office/drawing/2014/main" id="{C3EACA14-A79D-4F97-B5BB-A1DD931E8E24}"/>
              </a:ext>
            </a:extLst>
          </p:cNvPr>
          <p:cNvSpPr txBox="1"/>
          <p:nvPr/>
        </p:nvSpPr>
        <p:spPr>
          <a:xfrm>
            <a:off x="10046453" y="6372435"/>
            <a:ext cx="2472861" cy="338554"/>
          </a:xfrm>
          <a:prstGeom prst="rect">
            <a:avLst/>
          </a:prstGeom>
          <a:noFill/>
        </p:spPr>
        <p:txBody>
          <a:bodyPr wrap="square" rtlCol="0">
            <a:spAutoFit/>
          </a:bodyPr>
          <a:lstStyle/>
          <a:p>
            <a:r>
              <a:rPr lang="en-US" sz="1600" dirty="0" smtClean="0">
                <a:solidFill>
                  <a:schemeClr val="bg1">
                    <a:lumMod val="50000"/>
                  </a:schemeClr>
                </a:solidFill>
              </a:rPr>
              <a:t>Klantkenmerken</a:t>
            </a:r>
            <a:endParaRPr lang="nl-NL" sz="1600" dirty="0">
              <a:solidFill>
                <a:schemeClr val="bg1">
                  <a:lumMod val="50000"/>
                </a:schemeClr>
              </a:solidFill>
            </a:endParaRPr>
          </a:p>
        </p:txBody>
      </p:sp>
    </p:spTree>
    <p:extLst>
      <p:ext uri="{BB962C8B-B14F-4D97-AF65-F5344CB8AC3E}">
        <p14:creationId xmlns:p14="http://schemas.microsoft.com/office/powerpoint/2010/main" val="2209104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Rectangle 78">
            <a:extLst>
              <a:ext uri="{FF2B5EF4-FFF2-40B4-BE49-F238E27FC236}">
                <a16:creationId xmlns:a16="http://schemas.microsoft.com/office/drawing/2014/main" id="{8036E7B3-AB9D-4769-BE93-08D0082B4F48}"/>
              </a:ext>
            </a:extLst>
          </p:cNvPr>
          <p:cNvSpPr/>
          <p:nvPr/>
        </p:nvSpPr>
        <p:spPr>
          <a:xfrm>
            <a:off x="1854635" y="5657138"/>
            <a:ext cx="4915699" cy="1032955"/>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nl-NL" sz="1400" dirty="0" smtClean="0">
                <a:solidFill>
                  <a:srgbClr val="000000"/>
                </a:solidFill>
                <a:latin typeface="Avenir LT Std 35 Light"/>
                <a:cs typeface="Arial" pitchFamily="34" charset="0"/>
              </a:rPr>
              <a:t>Een deel van de klantkenmerken worden gevuld enerzijds met informatie uit andere systemen van de gemeente Amsterdam of van ketenpartners en anderzijds omdat de burger in de digitale melding gegevens invult middels de verplichte velden en dropdownmenu’s.</a:t>
            </a:r>
            <a:endParaRPr kumimoji="0" lang="nl-NL" sz="1400" b="0" i="0" u="none" strike="noStrike" kern="1200" cap="none" spc="0" normalizeH="0" baseline="0" noProof="0" dirty="0">
              <a:ln>
                <a:noFill/>
              </a:ln>
              <a:solidFill>
                <a:srgbClr val="000000"/>
              </a:solidFill>
              <a:effectLst/>
              <a:highlight>
                <a:srgbClr val="FFFF00"/>
              </a:highlight>
              <a:uLnTx/>
              <a:uFillTx/>
              <a:latin typeface="Avenir LT Std 35 Light"/>
              <a:ea typeface="+mn-ea"/>
              <a:cs typeface="Arial" pitchFamily="34" charset="0"/>
            </a:endParaRPr>
          </a:p>
        </p:txBody>
      </p:sp>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Melding</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venir LT Std 55 Roman"/>
                <a:ea typeface="+mj-ea"/>
                <a:cs typeface="+mj-cs"/>
              </a:rPr>
              <a:t>Functionaliteiten</a:t>
            </a:r>
            <a:endParaRPr kumimoji="0" lang="nl-NL" sz="2000" b="0" i="0" u="none" strike="noStrike" kern="1200" cap="none" spc="0" normalizeH="0" baseline="0" noProof="0" dirty="0">
              <a:ln>
                <a:noFill/>
              </a:ln>
              <a:solidFill>
                <a:srgbClr val="FF0000"/>
              </a:solidFill>
              <a:effectLst/>
              <a:uLnTx/>
              <a:uFillTx/>
              <a:latin typeface="Avenir LT Std 55 Roman"/>
              <a:ea typeface="+mj-ea"/>
              <a:cs typeface="+mj-cs"/>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822099" y="2453504"/>
            <a:ext cx="4915699" cy="1528103"/>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lang="en-US" sz="1400" dirty="0">
                <a:solidFill>
                  <a:srgbClr val="000000"/>
                </a:solidFill>
                <a:latin typeface="Avenir LT Std 35 Light"/>
                <a:cs typeface="Arial" pitchFamily="34" charset="0"/>
              </a:rPr>
              <a:t>D</a:t>
            </a:r>
            <a:r>
              <a:rPr lang="nl-NL" sz="1400" dirty="0">
                <a:solidFill>
                  <a:srgbClr val="000000"/>
                </a:solidFill>
                <a:latin typeface="Avenir LT Std 35 Light"/>
                <a:cs typeface="Arial" pitchFamily="34" charset="0"/>
              </a:rPr>
              <a:t>it geldt enkel voor </a:t>
            </a:r>
            <a:r>
              <a:rPr lang="nl-NL" sz="1400" dirty="0" smtClean="0">
                <a:solidFill>
                  <a:srgbClr val="000000"/>
                </a:solidFill>
                <a:latin typeface="Avenir LT Std 35 Light"/>
                <a:cs typeface="Arial" pitchFamily="34" charset="0"/>
              </a:rPr>
              <a:t>burgers die </a:t>
            </a:r>
            <a:r>
              <a:rPr lang="nl-NL" sz="1400" dirty="0">
                <a:solidFill>
                  <a:srgbClr val="000000"/>
                </a:solidFill>
                <a:latin typeface="Avenir LT Std 35 Light"/>
                <a:cs typeface="Arial" pitchFamily="34" charset="0"/>
              </a:rPr>
              <a:t>ook een verzoek voor inkomensondersteuning hebben ingediend. De module is ingericht met verplichte velden en </a:t>
            </a:r>
            <a:r>
              <a:rPr lang="nl-NL" sz="1400" dirty="0" smtClean="0">
                <a:solidFill>
                  <a:srgbClr val="000000"/>
                </a:solidFill>
                <a:latin typeface="Avenir LT Std 35 Light"/>
                <a:cs typeface="Arial" pitchFamily="34" charset="0"/>
              </a:rPr>
              <a:t>dropdownmenu’s</a:t>
            </a:r>
            <a:r>
              <a:rPr lang="nl-NL" sz="1400" dirty="0">
                <a:solidFill>
                  <a:srgbClr val="000000"/>
                </a:solidFill>
                <a:latin typeface="Avenir LT Std 35 Light"/>
                <a:cs typeface="Arial" pitchFamily="34" charset="0"/>
              </a:rPr>
              <a:t>. </a:t>
            </a:r>
            <a:endParaRPr kumimoji="0" lang="nl-NL" sz="1400" b="0" i="0" u="none" strike="noStrike" kern="1200" cap="none" spc="0" normalizeH="0" baseline="0" noProof="0" dirty="0">
              <a:ln>
                <a:noFill/>
              </a:ln>
              <a:solidFill>
                <a:srgbClr val="000000"/>
              </a:solidFill>
              <a:effectLst/>
              <a:highlight>
                <a:srgbClr val="FFFF00"/>
              </a:highlight>
              <a:uLnTx/>
              <a:uFillTx/>
              <a:latin typeface="Avenir LT Std 35 Light"/>
              <a:ea typeface="+mn-ea"/>
              <a:cs typeface="Arial"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822099" y="1152318"/>
            <a:ext cx="4915699" cy="1230069"/>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tab pos="231775" algn="l"/>
              </a:tabLst>
              <a:defRPr/>
            </a:pPr>
            <a:r>
              <a:rPr kumimoji="0" lang="nl-NL" sz="1400" b="0" i="0" u="none" strike="noStrike" kern="1200" cap="none" spc="0" normalizeH="0" baseline="0" noProof="0" dirty="0">
                <a:ln>
                  <a:noFill/>
                </a:ln>
                <a:solidFill>
                  <a:prstClr val="black"/>
                </a:solidFill>
                <a:effectLst/>
                <a:uLnTx/>
                <a:uFillTx/>
                <a:latin typeface="Avenir LT Std 35 Light"/>
                <a:ea typeface="+mn-ea"/>
                <a:cs typeface="Arial" panose="020B0604020202020204" pitchFamily="34" charset="0"/>
              </a:rPr>
              <a:t>De </a:t>
            </a:r>
            <a:r>
              <a:rPr kumimoji="0" lang="nl-NL" sz="1400" b="0" i="0" u="none" strike="noStrike" kern="1200" cap="none" spc="0" normalizeH="0" baseline="0" noProof="0" dirty="0" smtClean="0">
                <a:ln>
                  <a:noFill/>
                </a:ln>
                <a:solidFill>
                  <a:prstClr val="black"/>
                </a:solidFill>
                <a:effectLst/>
                <a:uLnTx/>
                <a:uFillTx/>
                <a:latin typeface="Avenir LT Std 35 Light"/>
                <a:ea typeface="+mn-ea"/>
                <a:cs typeface="Arial" panose="020B0604020202020204" pitchFamily="34" charset="0"/>
              </a:rPr>
              <a:t>burger </a:t>
            </a:r>
            <a:r>
              <a:rPr kumimoji="0" lang="nl-NL" sz="1400" b="0" i="0" u="none" strike="noStrike" kern="1200" cap="none" spc="0" normalizeH="0" baseline="0" noProof="0" dirty="0">
                <a:ln>
                  <a:noFill/>
                </a:ln>
                <a:solidFill>
                  <a:prstClr val="black"/>
                </a:solidFill>
                <a:effectLst/>
                <a:uLnTx/>
                <a:uFillTx/>
                <a:latin typeface="Avenir LT Std 35 Light"/>
                <a:ea typeface="+mn-ea"/>
                <a:cs typeface="Arial" panose="020B0604020202020204" pitchFamily="34" charset="0"/>
              </a:rPr>
              <a:t>doet een melding voor ondersteuning via een digitaal portaal. Het formulier is ingericht met verplichte velden en </a:t>
            </a:r>
            <a:r>
              <a:rPr kumimoji="0" lang="nl-NL" sz="1400" b="0" i="0" u="none" strike="noStrike" kern="1200" cap="none" spc="0" normalizeH="0" baseline="0" noProof="0" dirty="0" smtClean="0">
                <a:ln>
                  <a:noFill/>
                </a:ln>
                <a:solidFill>
                  <a:prstClr val="black"/>
                </a:solidFill>
                <a:effectLst/>
                <a:uLnTx/>
                <a:uFillTx/>
                <a:latin typeface="Avenir LT Std 35 Light"/>
                <a:ea typeface="+mn-ea"/>
                <a:cs typeface="Arial" panose="020B0604020202020204" pitchFamily="34" charset="0"/>
              </a:rPr>
              <a:t>dropdownmenu’s</a:t>
            </a:r>
            <a:r>
              <a:rPr kumimoji="0" lang="nl-NL" sz="1400" b="0" i="0" u="none" strike="noStrike" kern="1200" cap="none" spc="0" normalizeH="0" baseline="0" noProof="0" dirty="0">
                <a:ln>
                  <a:noFill/>
                </a:ln>
                <a:solidFill>
                  <a:prstClr val="black"/>
                </a:solidFill>
                <a:effectLst/>
                <a:uLnTx/>
                <a:uFillTx/>
                <a:latin typeface="Avenir LT Std 35 Light"/>
                <a:ea typeface="+mn-ea"/>
                <a:cs typeface="Arial" panose="020B0604020202020204" pitchFamily="34" charset="0"/>
              </a:rPr>
              <a:t>. Tevens wordt hier geregistreerd hoe de </a:t>
            </a:r>
            <a:r>
              <a:rPr kumimoji="0" lang="nl-NL" sz="1400" b="0" i="0" u="none" strike="noStrike" kern="1200" cap="none" spc="0" normalizeH="0" baseline="0" noProof="0" dirty="0" smtClean="0">
                <a:ln>
                  <a:noFill/>
                </a:ln>
                <a:solidFill>
                  <a:prstClr val="black"/>
                </a:solidFill>
                <a:effectLst/>
                <a:uLnTx/>
                <a:uFillTx/>
                <a:latin typeface="Avenir LT Std 35 Light"/>
                <a:ea typeface="+mn-ea"/>
                <a:cs typeface="Arial" panose="020B0604020202020204" pitchFamily="34" charset="0"/>
              </a:rPr>
              <a:t>burger </a:t>
            </a:r>
            <a:r>
              <a:rPr kumimoji="0" lang="nl-NL" sz="1400" b="0" i="0" u="none" strike="noStrike" kern="1200" cap="none" spc="0" normalizeH="0" baseline="0" noProof="0" dirty="0">
                <a:ln>
                  <a:noFill/>
                </a:ln>
                <a:solidFill>
                  <a:prstClr val="black"/>
                </a:solidFill>
                <a:effectLst/>
                <a:uLnTx/>
                <a:uFillTx/>
                <a:latin typeface="Avenir LT Std 35 Light"/>
                <a:ea typeface="+mn-ea"/>
                <a:cs typeface="Arial" panose="020B0604020202020204" pitchFamily="34" charset="0"/>
              </a:rPr>
              <a:t>genotificeerd wil </a:t>
            </a:r>
            <a:r>
              <a:rPr kumimoji="0" lang="nl-NL" sz="1400" b="0" i="0" u="none" strike="noStrike" kern="1200" cap="none" spc="0" normalizeH="0" baseline="0" noProof="0" dirty="0" smtClean="0">
                <a:ln>
                  <a:noFill/>
                </a:ln>
                <a:solidFill>
                  <a:prstClr val="black"/>
                </a:solidFill>
                <a:effectLst/>
                <a:uLnTx/>
                <a:uFillTx/>
                <a:latin typeface="Avenir LT Std 35 Light"/>
                <a:ea typeface="+mn-ea"/>
                <a:cs typeface="Arial" panose="020B0604020202020204" pitchFamily="34" charset="0"/>
              </a:rPr>
              <a:t>worden</a:t>
            </a:r>
            <a:r>
              <a:rPr lang="nl-NL" sz="1400" dirty="0">
                <a:solidFill>
                  <a:prstClr val="black"/>
                </a:solidFill>
                <a:latin typeface="Avenir LT Std 35 Light"/>
                <a:cs typeface="Arial" panose="020B0604020202020204" pitchFamily="34" charset="0"/>
              </a:rPr>
              <a:t> </a:t>
            </a:r>
            <a:r>
              <a:rPr lang="nl-NL" sz="1400" dirty="0" smtClean="0">
                <a:solidFill>
                  <a:prstClr val="black"/>
                </a:solidFill>
                <a:latin typeface="Avenir LT Std 35 Light"/>
                <a:cs typeface="Arial" panose="020B0604020202020204" pitchFamily="34" charset="0"/>
              </a:rPr>
              <a:t>en</a:t>
            </a:r>
            <a:r>
              <a:rPr kumimoji="0" lang="nl-NL" sz="1400" b="0" i="0" u="none" strike="noStrike" kern="1200" cap="none" spc="0" normalizeH="0" baseline="0" noProof="0" dirty="0" smtClean="0">
                <a:ln>
                  <a:noFill/>
                </a:ln>
                <a:solidFill>
                  <a:prstClr val="black"/>
                </a:solidFill>
                <a:effectLst/>
                <a:uLnTx/>
                <a:uFillTx/>
                <a:latin typeface="Avenir LT Std 35 Light"/>
                <a:ea typeface="+mn-ea"/>
                <a:cs typeface="Arial" panose="020B0604020202020204" pitchFamily="34" charset="0"/>
              </a:rPr>
              <a:t> </a:t>
            </a:r>
            <a:r>
              <a:rPr kumimoji="0" lang="nl-NL" sz="1400" b="0" i="0" u="none" strike="noStrike" kern="1200" cap="none" spc="0" normalizeH="0" baseline="0" noProof="0" dirty="0">
                <a:ln>
                  <a:noFill/>
                </a:ln>
                <a:solidFill>
                  <a:prstClr val="black"/>
                </a:solidFill>
                <a:effectLst/>
                <a:uLnTx/>
                <a:uFillTx/>
                <a:latin typeface="Avenir LT Std 35 Light"/>
                <a:ea typeface="+mn-ea"/>
                <a:cs typeface="Arial" panose="020B0604020202020204" pitchFamily="34" charset="0"/>
              </a:rPr>
              <a:t>is het mogelijk om de digitale melding tussentijds op te slaan.</a:t>
            </a:r>
            <a:r>
              <a:rPr lang="nl-NL" sz="1400" dirty="0">
                <a:solidFill>
                  <a:prstClr val="black"/>
                </a:solidFill>
                <a:latin typeface="Avenir LT Std 35 Light"/>
                <a:cs typeface="Arial" panose="020B0604020202020204" pitchFamily="34" charset="0"/>
              </a:rPr>
              <a:t> </a:t>
            </a:r>
            <a:endParaRPr kumimoji="0" lang="en-US" sz="1400" b="0" i="0" u="none" strike="noStrike" kern="1200" cap="none" spc="0" normalizeH="0" baseline="0" noProof="0" dirty="0">
              <a:ln>
                <a:noFill/>
              </a:ln>
              <a:solidFill>
                <a:srgbClr val="000000"/>
              </a:solidFill>
              <a:effectLst/>
              <a:uLnTx/>
              <a:uFillTx/>
              <a:latin typeface="Avenir LT Std 35 Light"/>
              <a:ea typeface="+mn-ea"/>
              <a:cs typeface="Arial" panose="020B0604020202020204" pitchFamily="34" charset="0"/>
            </a:endParaRP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55989" y="1554695"/>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841776" y="3278264"/>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844460" y="1163438"/>
            <a:ext cx="0" cy="5472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544460" y="1152316"/>
            <a:ext cx="1480280" cy="12300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b="1" dirty="0">
                <a:solidFill>
                  <a:srgbClr val="FFFFFF"/>
                </a:solidFill>
                <a:latin typeface="Avenir LT Std 35 Light"/>
              </a:rPr>
              <a:t>Digitale melding</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sp>
        <p:nvSpPr>
          <p:cNvPr id="102" name="Rectangle 101">
            <a:extLst>
              <a:ext uri="{FF2B5EF4-FFF2-40B4-BE49-F238E27FC236}">
                <a16:creationId xmlns:a16="http://schemas.microsoft.com/office/drawing/2014/main" id="{63205422-AC32-45DC-B723-E0471362C5B3}"/>
              </a:ext>
            </a:extLst>
          </p:cNvPr>
          <p:cNvSpPr/>
          <p:nvPr/>
        </p:nvSpPr>
        <p:spPr>
          <a:xfrm>
            <a:off x="544460" y="2454930"/>
            <a:ext cx="1480280" cy="1528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Ingevuld digitaal formulier inkomen</a:t>
            </a:r>
          </a:p>
        </p:txBody>
      </p:sp>
      <p:sp>
        <p:nvSpPr>
          <p:cNvPr id="238" name="Freeform 43">
            <a:extLst>
              <a:ext uri="{FF2B5EF4-FFF2-40B4-BE49-F238E27FC236}">
                <a16:creationId xmlns:a16="http://schemas.microsoft.com/office/drawing/2014/main" id="{22584C69-2495-48A3-888E-DA7E4AED497B}"/>
              </a:ext>
            </a:extLst>
          </p:cNvPr>
          <p:cNvSpPr>
            <a:spLocks noChangeAspect="1" noEditPoints="1"/>
          </p:cNvSpPr>
          <p:nvPr/>
        </p:nvSpPr>
        <p:spPr bwMode="auto">
          <a:xfrm>
            <a:off x="7129657" y="2460027"/>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aphicFrame>
        <p:nvGraphicFramePr>
          <p:cNvPr id="242" name="Table 4">
            <a:extLst>
              <a:ext uri="{FF2B5EF4-FFF2-40B4-BE49-F238E27FC236}">
                <a16:creationId xmlns:a16="http://schemas.microsoft.com/office/drawing/2014/main" id="{D8556D5A-9CB9-4EFC-9CE6-61BB8FD9E19E}"/>
              </a:ext>
            </a:extLst>
          </p:cNvPr>
          <p:cNvGraphicFramePr>
            <a:graphicFrameLocks noGrp="1"/>
          </p:cNvGraphicFramePr>
          <p:nvPr>
            <p:extLst>
              <p:ext uri="{D42A27DB-BD31-4B8C-83A1-F6EECF244321}">
                <p14:modId xmlns:p14="http://schemas.microsoft.com/office/powerpoint/2010/main" val="252374754"/>
              </p:ext>
            </p:extLst>
          </p:nvPr>
        </p:nvGraphicFramePr>
        <p:xfrm>
          <a:off x="6951123" y="1132345"/>
          <a:ext cx="5050862" cy="1835447"/>
        </p:xfrm>
        <a:graphic>
          <a:graphicData uri="http://schemas.openxmlformats.org/drawingml/2006/table">
            <a:tbl>
              <a:tblPr firstRow="1" bandRow="1">
                <a:tableStyleId>{2D5ABB26-0587-4C30-8999-92F81FD0307C}</a:tableStyleId>
              </a:tblPr>
              <a:tblGrid>
                <a:gridCol w="480169">
                  <a:extLst>
                    <a:ext uri="{9D8B030D-6E8A-4147-A177-3AD203B41FA5}">
                      <a16:colId xmlns:a16="http://schemas.microsoft.com/office/drawing/2014/main" val="2036198197"/>
                    </a:ext>
                  </a:extLst>
                </a:gridCol>
                <a:gridCol w="4570693">
                  <a:extLst>
                    <a:ext uri="{9D8B030D-6E8A-4147-A177-3AD203B41FA5}">
                      <a16:colId xmlns:a16="http://schemas.microsoft.com/office/drawing/2014/main" val="3747225292"/>
                    </a:ext>
                  </a:extLst>
                </a:gridCol>
              </a:tblGrid>
              <a:tr h="840865">
                <a:tc gridSpan="2">
                  <a:txBody>
                    <a:bodyPr/>
                    <a:lstStyle/>
                    <a:p>
                      <a:r>
                        <a:rPr lang="en-US" b="1" dirty="0" smtClean="0">
                          <a:solidFill>
                            <a:schemeClr val="accent1"/>
                          </a:solidFill>
                        </a:rPr>
                        <a:t>Algemene </a:t>
                      </a:r>
                      <a:r>
                        <a:rPr lang="en-US" b="1" dirty="0">
                          <a:solidFill>
                            <a:schemeClr val="accent1"/>
                          </a:solidFill>
                        </a:rPr>
                        <a:t>functionaliteiten die binnen “Melding”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528105">
                <a:tc>
                  <a:txBody>
                    <a:bodyPr/>
                    <a:lstStyle/>
                    <a:p>
                      <a:endParaRPr lang="nl-NL" sz="1400" dirty="0"/>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solidFill>
                            <a:schemeClr val="tx1"/>
                          </a:solidFill>
                          <a:latin typeface="+mn-lt"/>
                        </a:rPr>
                        <a:t>Digitale afspraakmodule (incl. notificatie functionaliteit)</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466477">
                <a:tc>
                  <a:txBody>
                    <a:bodyPr/>
                    <a:lstStyle/>
                    <a:p>
                      <a:endParaRPr lang="nl-NL" sz="1400" dirty="0"/>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a:t>
                      </a:r>
                      <a:r>
                        <a:rPr lang="en-US" sz="1400" dirty="0" smtClean="0">
                          <a:solidFill>
                            <a:schemeClr val="tx1"/>
                          </a:solidFill>
                          <a:latin typeface="+mn-lt"/>
                          <a:cs typeface="Calibri" panose="020F0502020204030204" pitchFamily="34" charset="0"/>
                        </a:rPr>
                        <a:t>bronnen</a:t>
                      </a:r>
                      <a:endParaRPr lang="en-US" sz="1400" dirty="0">
                        <a:solidFill>
                          <a:schemeClr val="tx1"/>
                        </a:solidFill>
                        <a:latin typeface="+mn-lt"/>
                        <a:cs typeface="Calibri" panose="020F0502020204030204" pitchFamily="34" charset="0"/>
                      </a:endParaRPr>
                    </a:p>
                  </a:txBody>
                  <a:tcP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830657"/>
                  </a:ext>
                </a:extLst>
              </a:tr>
            </a:tbl>
          </a:graphicData>
        </a:graphic>
      </p:graphicFrame>
      <p:grpSp>
        <p:nvGrpSpPr>
          <p:cNvPr id="128" name="Group 183">
            <a:extLst>
              <a:ext uri="{FF2B5EF4-FFF2-40B4-BE49-F238E27FC236}">
                <a16:creationId xmlns:a16="http://schemas.microsoft.com/office/drawing/2014/main" id="{6C8F1CCE-4BA8-4522-9F98-5BB7156E9407}"/>
              </a:ext>
            </a:extLst>
          </p:cNvPr>
          <p:cNvGrpSpPr>
            <a:grpSpLocks noChangeAspect="1"/>
          </p:cNvGrpSpPr>
          <p:nvPr/>
        </p:nvGrpSpPr>
        <p:grpSpPr bwMode="auto">
          <a:xfrm>
            <a:off x="11404634" y="260012"/>
            <a:ext cx="541580" cy="497084"/>
            <a:chOff x="2402" y="3010"/>
            <a:chExt cx="426" cy="391"/>
          </a:xfrm>
          <a:solidFill>
            <a:schemeClr val="bg1">
              <a:lumMod val="85000"/>
            </a:schemeClr>
          </a:solidFill>
        </p:grpSpPr>
        <p:sp>
          <p:nvSpPr>
            <p:cNvPr id="131" name="Freeform 184">
              <a:extLst>
                <a:ext uri="{FF2B5EF4-FFF2-40B4-BE49-F238E27FC236}">
                  <a16:creationId xmlns:a16="http://schemas.microsoft.com/office/drawing/2014/main" id="{9C005CAB-5DF7-4D9A-BA22-0EC08E0F6F1D}"/>
                </a:ext>
              </a:extLst>
            </p:cNvPr>
            <p:cNvSpPr>
              <a:spLocks/>
            </p:cNvSpPr>
            <p:nvPr/>
          </p:nvSpPr>
          <p:spPr bwMode="auto">
            <a:xfrm>
              <a:off x="2402" y="3010"/>
              <a:ext cx="426" cy="338"/>
            </a:xfrm>
            <a:custGeom>
              <a:avLst/>
              <a:gdLst>
                <a:gd name="T0" fmla="*/ 145 w 288"/>
                <a:gd name="T1" fmla="*/ 228 h 228"/>
                <a:gd name="T2" fmla="*/ 30 w 288"/>
                <a:gd name="T3" fmla="*/ 228 h 228"/>
                <a:gd name="T4" fmla="*/ 0 w 288"/>
                <a:gd name="T5" fmla="*/ 198 h 228"/>
                <a:gd name="T6" fmla="*/ 0 w 288"/>
                <a:gd name="T7" fmla="*/ 30 h 228"/>
                <a:gd name="T8" fmla="*/ 30 w 288"/>
                <a:gd name="T9" fmla="*/ 0 h 228"/>
                <a:gd name="T10" fmla="*/ 258 w 288"/>
                <a:gd name="T11" fmla="*/ 0 h 228"/>
                <a:gd name="T12" fmla="*/ 288 w 288"/>
                <a:gd name="T13" fmla="*/ 30 h 228"/>
                <a:gd name="T14" fmla="*/ 288 w 288"/>
                <a:gd name="T15" fmla="*/ 120 h 228"/>
                <a:gd name="T16" fmla="*/ 282 w 288"/>
                <a:gd name="T17" fmla="*/ 126 h 228"/>
                <a:gd name="T18" fmla="*/ 276 w 288"/>
                <a:gd name="T19" fmla="*/ 120 h 228"/>
                <a:gd name="T20" fmla="*/ 276 w 288"/>
                <a:gd name="T21" fmla="*/ 30 h 228"/>
                <a:gd name="T22" fmla="*/ 258 w 288"/>
                <a:gd name="T23" fmla="*/ 12 h 228"/>
                <a:gd name="T24" fmla="*/ 30 w 288"/>
                <a:gd name="T25" fmla="*/ 12 h 228"/>
                <a:gd name="T26" fmla="*/ 12 w 288"/>
                <a:gd name="T27" fmla="*/ 30 h 228"/>
                <a:gd name="T28" fmla="*/ 12 w 288"/>
                <a:gd name="T29" fmla="*/ 198 h 228"/>
                <a:gd name="T30" fmla="*/ 30 w 288"/>
                <a:gd name="T31" fmla="*/ 216 h 228"/>
                <a:gd name="T32" fmla="*/ 145 w 288"/>
                <a:gd name="T33" fmla="*/ 216 h 228"/>
                <a:gd name="T34" fmla="*/ 151 w 288"/>
                <a:gd name="T35" fmla="*/ 222 h 228"/>
                <a:gd name="T36" fmla="*/ 145 w 288"/>
                <a:gd name="T37"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28">
                  <a:moveTo>
                    <a:pt x="145" y="228"/>
                  </a:moveTo>
                  <a:cubicBezTo>
                    <a:pt x="30" y="228"/>
                    <a:pt x="30" y="228"/>
                    <a:pt x="30" y="228"/>
                  </a:cubicBezTo>
                  <a:cubicBezTo>
                    <a:pt x="14" y="228"/>
                    <a:pt x="0" y="214"/>
                    <a:pt x="0" y="198"/>
                  </a:cubicBezTo>
                  <a:cubicBezTo>
                    <a:pt x="0" y="30"/>
                    <a:pt x="0" y="30"/>
                    <a:pt x="0" y="30"/>
                  </a:cubicBezTo>
                  <a:cubicBezTo>
                    <a:pt x="0" y="13"/>
                    <a:pt x="14" y="0"/>
                    <a:pt x="30" y="0"/>
                  </a:cubicBezTo>
                  <a:cubicBezTo>
                    <a:pt x="258" y="0"/>
                    <a:pt x="258" y="0"/>
                    <a:pt x="258" y="0"/>
                  </a:cubicBezTo>
                  <a:cubicBezTo>
                    <a:pt x="275" y="0"/>
                    <a:pt x="288" y="13"/>
                    <a:pt x="288" y="30"/>
                  </a:cubicBezTo>
                  <a:cubicBezTo>
                    <a:pt x="288" y="120"/>
                    <a:pt x="288" y="120"/>
                    <a:pt x="288" y="120"/>
                  </a:cubicBezTo>
                  <a:cubicBezTo>
                    <a:pt x="288" y="124"/>
                    <a:pt x="286" y="126"/>
                    <a:pt x="282" y="126"/>
                  </a:cubicBezTo>
                  <a:cubicBezTo>
                    <a:pt x="279" y="126"/>
                    <a:pt x="276" y="124"/>
                    <a:pt x="276" y="120"/>
                  </a:cubicBezTo>
                  <a:cubicBezTo>
                    <a:pt x="276" y="30"/>
                    <a:pt x="276" y="30"/>
                    <a:pt x="276" y="30"/>
                  </a:cubicBezTo>
                  <a:cubicBezTo>
                    <a:pt x="276" y="20"/>
                    <a:pt x="268" y="12"/>
                    <a:pt x="258" y="12"/>
                  </a:cubicBezTo>
                  <a:cubicBezTo>
                    <a:pt x="30" y="12"/>
                    <a:pt x="30" y="12"/>
                    <a:pt x="30" y="12"/>
                  </a:cubicBezTo>
                  <a:cubicBezTo>
                    <a:pt x="20" y="12"/>
                    <a:pt x="12" y="20"/>
                    <a:pt x="12" y="30"/>
                  </a:cubicBezTo>
                  <a:cubicBezTo>
                    <a:pt x="12" y="198"/>
                    <a:pt x="12" y="198"/>
                    <a:pt x="12" y="198"/>
                  </a:cubicBezTo>
                  <a:cubicBezTo>
                    <a:pt x="12" y="208"/>
                    <a:pt x="20" y="216"/>
                    <a:pt x="30" y="216"/>
                  </a:cubicBezTo>
                  <a:cubicBezTo>
                    <a:pt x="145" y="216"/>
                    <a:pt x="145" y="216"/>
                    <a:pt x="145" y="216"/>
                  </a:cubicBezTo>
                  <a:cubicBezTo>
                    <a:pt x="148" y="216"/>
                    <a:pt x="151" y="219"/>
                    <a:pt x="151" y="222"/>
                  </a:cubicBezTo>
                  <a:cubicBezTo>
                    <a:pt x="151" y="225"/>
                    <a:pt x="148" y="228"/>
                    <a:pt x="145"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2" name="Freeform 185">
              <a:extLst>
                <a:ext uri="{FF2B5EF4-FFF2-40B4-BE49-F238E27FC236}">
                  <a16:creationId xmlns:a16="http://schemas.microsoft.com/office/drawing/2014/main" id="{1D4F06FF-07EB-4847-8747-33F2B24EE773}"/>
                </a:ext>
              </a:extLst>
            </p:cNvPr>
            <p:cNvSpPr>
              <a:spLocks/>
            </p:cNvSpPr>
            <p:nvPr/>
          </p:nvSpPr>
          <p:spPr bwMode="auto">
            <a:xfrm>
              <a:off x="2402" y="3099"/>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3" name="Oval 186">
              <a:extLst>
                <a:ext uri="{FF2B5EF4-FFF2-40B4-BE49-F238E27FC236}">
                  <a16:creationId xmlns:a16="http://schemas.microsoft.com/office/drawing/2014/main" id="{64444A0E-453D-4DE5-9FB4-3E981F1F4DEE}"/>
                </a:ext>
              </a:extLst>
            </p:cNvPr>
            <p:cNvSpPr>
              <a:spLocks noChangeArrowheads="1"/>
            </p:cNvSpPr>
            <p:nvPr/>
          </p:nvSpPr>
          <p:spPr bwMode="auto">
            <a:xfrm>
              <a:off x="2455"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4" name="Oval 187">
              <a:extLst>
                <a:ext uri="{FF2B5EF4-FFF2-40B4-BE49-F238E27FC236}">
                  <a16:creationId xmlns:a16="http://schemas.microsoft.com/office/drawing/2014/main" id="{04573361-C714-4D1D-8C8B-375E5F6BE77B}"/>
                </a:ext>
              </a:extLst>
            </p:cNvPr>
            <p:cNvSpPr>
              <a:spLocks noChangeArrowheads="1"/>
            </p:cNvSpPr>
            <p:nvPr/>
          </p:nvSpPr>
          <p:spPr bwMode="auto">
            <a:xfrm>
              <a:off x="2508"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5" name="Oval 188">
              <a:extLst>
                <a:ext uri="{FF2B5EF4-FFF2-40B4-BE49-F238E27FC236}">
                  <a16:creationId xmlns:a16="http://schemas.microsoft.com/office/drawing/2014/main" id="{AA5F3033-DD39-4A58-BF19-4995C3F08C37}"/>
                </a:ext>
              </a:extLst>
            </p:cNvPr>
            <p:cNvSpPr>
              <a:spLocks noChangeArrowheads="1"/>
            </p:cNvSpPr>
            <p:nvPr/>
          </p:nvSpPr>
          <p:spPr bwMode="auto">
            <a:xfrm>
              <a:off x="2562" y="3046"/>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6" name="Freeform 189">
              <a:extLst>
                <a:ext uri="{FF2B5EF4-FFF2-40B4-BE49-F238E27FC236}">
                  <a16:creationId xmlns:a16="http://schemas.microsoft.com/office/drawing/2014/main" id="{52B7BD4E-DB14-4D4A-B3A6-3C94631BA42A}"/>
                </a:ext>
              </a:extLst>
            </p:cNvPr>
            <p:cNvSpPr>
              <a:spLocks/>
            </p:cNvSpPr>
            <p:nvPr/>
          </p:nvSpPr>
          <p:spPr bwMode="auto">
            <a:xfrm>
              <a:off x="2544" y="3152"/>
              <a:ext cx="195" cy="18"/>
            </a:xfrm>
            <a:custGeom>
              <a:avLst/>
              <a:gdLst>
                <a:gd name="T0" fmla="*/ 126 w 132"/>
                <a:gd name="T1" fmla="*/ 12 h 12"/>
                <a:gd name="T2" fmla="*/ 6 w 132"/>
                <a:gd name="T3" fmla="*/ 12 h 12"/>
                <a:gd name="T4" fmla="*/ 0 w 132"/>
                <a:gd name="T5" fmla="*/ 6 h 12"/>
                <a:gd name="T6" fmla="*/ 6 w 132"/>
                <a:gd name="T7" fmla="*/ 0 h 12"/>
                <a:gd name="T8" fmla="*/ 126 w 132"/>
                <a:gd name="T9" fmla="*/ 0 h 12"/>
                <a:gd name="T10" fmla="*/ 132 w 132"/>
                <a:gd name="T11" fmla="*/ 6 h 12"/>
                <a:gd name="T12" fmla="*/ 126 w 13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32" h="12">
                  <a:moveTo>
                    <a:pt x="126" y="12"/>
                  </a:moveTo>
                  <a:cubicBezTo>
                    <a:pt x="6" y="12"/>
                    <a:pt x="6" y="12"/>
                    <a:pt x="6" y="12"/>
                  </a:cubicBezTo>
                  <a:cubicBezTo>
                    <a:pt x="3" y="12"/>
                    <a:pt x="0" y="9"/>
                    <a:pt x="0" y="6"/>
                  </a:cubicBezTo>
                  <a:cubicBezTo>
                    <a:pt x="0" y="3"/>
                    <a:pt x="3" y="0"/>
                    <a:pt x="6" y="0"/>
                  </a:cubicBezTo>
                  <a:cubicBezTo>
                    <a:pt x="126" y="0"/>
                    <a:pt x="126" y="0"/>
                    <a:pt x="126" y="0"/>
                  </a:cubicBezTo>
                  <a:cubicBezTo>
                    <a:pt x="130" y="0"/>
                    <a:pt x="132" y="3"/>
                    <a:pt x="132" y="6"/>
                  </a:cubicBezTo>
                  <a:cubicBezTo>
                    <a:pt x="132" y="9"/>
                    <a:pt x="130" y="12"/>
                    <a:pt x="12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7" name="Freeform 190">
              <a:extLst>
                <a:ext uri="{FF2B5EF4-FFF2-40B4-BE49-F238E27FC236}">
                  <a16:creationId xmlns:a16="http://schemas.microsoft.com/office/drawing/2014/main" id="{74FF7C38-71F7-4504-B0A5-2D49822D7B98}"/>
                </a:ext>
              </a:extLst>
            </p:cNvPr>
            <p:cNvSpPr>
              <a:spLocks/>
            </p:cNvSpPr>
            <p:nvPr/>
          </p:nvSpPr>
          <p:spPr bwMode="auto">
            <a:xfrm>
              <a:off x="2473" y="3152"/>
              <a:ext cx="35" cy="18"/>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9"/>
                    <a:pt x="0" y="6"/>
                  </a:cubicBezTo>
                  <a:cubicBezTo>
                    <a:pt x="0" y="3"/>
                    <a:pt x="3" y="0"/>
                    <a:pt x="6" y="0"/>
                  </a:cubicBezTo>
                  <a:cubicBezTo>
                    <a:pt x="18" y="0"/>
                    <a:pt x="18" y="0"/>
                    <a:pt x="18" y="0"/>
                  </a:cubicBezTo>
                  <a:cubicBezTo>
                    <a:pt x="22" y="0"/>
                    <a:pt x="24" y="3"/>
                    <a:pt x="24" y="6"/>
                  </a:cubicBezTo>
                  <a:cubicBezTo>
                    <a:pt x="24" y="9"/>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8" name="Freeform 191">
              <a:extLst>
                <a:ext uri="{FF2B5EF4-FFF2-40B4-BE49-F238E27FC236}">
                  <a16:creationId xmlns:a16="http://schemas.microsoft.com/office/drawing/2014/main" id="{5CAD1F7F-6D0F-40F8-8EC4-3E0E4455FAB2}"/>
                </a:ext>
              </a:extLst>
            </p:cNvPr>
            <p:cNvSpPr>
              <a:spLocks/>
            </p:cNvSpPr>
            <p:nvPr/>
          </p:nvSpPr>
          <p:spPr bwMode="auto">
            <a:xfrm>
              <a:off x="2544" y="3205"/>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0" name="Freeform 192">
              <a:extLst>
                <a:ext uri="{FF2B5EF4-FFF2-40B4-BE49-F238E27FC236}">
                  <a16:creationId xmlns:a16="http://schemas.microsoft.com/office/drawing/2014/main" id="{B25CBFB4-EF44-4728-8A71-5AE97B111AB8}"/>
                </a:ext>
              </a:extLst>
            </p:cNvPr>
            <p:cNvSpPr>
              <a:spLocks/>
            </p:cNvSpPr>
            <p:nvPr/>
          </p:nvSpPr>
          <p:spPr bwMode="auto">
            <a:xfrm>
              <a:off x="2473" y="3205"/>
              <a:ext cx="35" cy="18"/>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9"/>
                    <a:pt x="0" y="6"/>
                  </a:cubicBezTo>
                  <a:cubicBezTo>
                    <a:pt x="0" y="3"/>
                    <a:pt x="3" y="0"/>
                    <a:pt x="6" y="0"/>
                  </a:cubicBezTo>
                  <a:cubicBezTo>
                    <a:pt x="18" y="0"/>
                    <a:pt x="18" y="0"/>
                    <a:pt x="18" y="0"/>
                  </a:cubicBezTo>
                  <a:cubicBezTo>
                    <a:pt x="22" y="0"/>
                    <a:pt x="24" y="3"/>
                    <a:pt x="24" y="6"/>
                  </a:cubicBezTo>
                  <a:cubicBezTo>
                    <a:pt x="24" y="9"/>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1" name="Freeform 193">
              <a:extLst>
                <a:ext uri="{FF2B5EF4-FFF2-40B4-BE49-F238E27FC236}">
                  <a16:creationId xmlns:a16="http://schemas.microsoft.com/office/drawing/2014/main" id="{BFE7BDE9-478B-4626-B2AB-11532D07F883}"/>
                </a:ext>
              </a:extLst>
            </p:cNvPr>
            <p:cNvSpPr>
              <a:spLocks/>
            </p:cNvSpPr>
            <p:nvPr/>
          </p:nvSpPr>
          <p:spPr bwMode="auto">
            <a:xfrm>
              <a:off x="2544" y="325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2" name="Freeform 194">
              <a:extLst>
                <a:ext uri="{FF2B5EF4-FFF2-40B4-BE49-F238E27FC236}">
                  <a16:creationId xmlns:a16="http://schemas.microsoft.com/office/drawing/2014/main" id="{E0E4F333-8F94-418C-AE50-866374A94CFA}"/>
                </a:ext>
              </a:extLst>
            </p:cNvPr>
            <p:cNvSpPr>
              <a:spLocks/>
            </p:cNvSpPr>
            <p:nvPr/>
          </p:nvSpPr>
          <p:spPr bwMode="auto">
            <a:xfrm>
              <a:off x="2473" y="3259"/>
              <a:ext cx="35" cy="17"/>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9"/>
                    <a:pt x="0" y="6"/>
                  </a:cubicBezTo>
                  <a:cubicBezTo>
                    <a:pt x="0" y="3"/>
                    <a:pt x="3" y="0"/>
                    <a:pt x="6" y="0"/>
                  </a:cubicBezTo>
                  <a:cubicBezTo>
                    <a:pt x="18" y="0"/>
                    <a:pt x="18" y="0"/>
                    <a:pt x="18" y="0"/>
                  </a:cubicBezTo>
                  <a:cubicBezTo>
                    <a:pt x="22" y="0"/>
                    <a:pt x="24" y="3"/>
                    <a:pt x="24" y="6"/>
                  </a:cubicBezTo>
                  <a:cubicBezTo>
                    <a:pt x="24" y="9"/>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3" name="Freeform 195">
              <a:extLst>
                <a:ext uri="{FF2B5EF4-FFF2-40B4-BE49-F238E27FC236}">
                  <a16:creationId xmlns:a16="http://schemas.microsoft.com/office/drawing/2014/main" id="{8CB03139-BAD4-4559-9FF8-CE9CE7AFA8D7}"/>
                </a:ext>
              </a:extLst>
            </p:cNvPr>
            <p:cNvSpPr>
              <a:spLocks noEditPoints="1"/>
            </p:cNvSpPr>
            <p:nvPr/>
          </p:nvSpPr>
          <p:spPr bwMode="auto">
            <a:xfrm>
              <a:off x="2683" y="3207"/>
              <a:ext cx="116" cy="115"/>
            </a:xfrm>
            <a:custGeom>
              <a:avLst/>
              <a:gdLst>
                <a:gd name="T0" fmla="*/ 39 w 78"/>
                <a:gd name="T1" fmla="*/ 78 h 78"/>
                <a:gd name="T2" fmla="*/ 0 w 78"/>
                <a:gd name="T3" fmla="*/ 39 h 78"/>
                <a:gd name="T4" fmla="*/ 39 w 78"/>
                <a:gd name="T5" fmla="*/ 0 h 78"/>
                <a:gd name="T6" fmla="*/ 78 w 78"/>
                <a:gd name="T7" fmla="*/ 39 h 78"/>
                <a:gd name="T8" fmla="*/ 39 w 78"/>
                <a:gd name="T9" fmla="*/ 78 h 78"/>
                <a:gd name="T10" fmla="*/ 39 w 78"/>
                <a:gd name="T11" fmla="*/ 12 h 78"/>
                <a:gd name="T12" fmla="*/ 12 w 78"/>
                <a:gd name="T13" fmla="*/ 39 h 78"/>
                <a:gd name="T14" fmla="*/ 39 w 78"/>
                <a:gd name="T15" fmla="*/ 66 h 78"/>
                <a:gd name="T16" fmla="*/ 66 w 78"/>
                <a:gd name="T17" fmla="*/ 39 h 78"/>
                <a:gd name="T18" fmla="*/ 39 w 78"/>
                <a:gd name="T19" fmla="*/ 1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39" y="78"/>
                  </a:moveTo>
                  <a:cubicBezTo>
                    <a:pt x="18" y="78"/>
                    <a:pt x="0" y="61"/>
                    <a:pt x="0" y="39"/>
                  </a:cubicBezTo>
                  <a:cubicBezTo>
                    <a:pt x="0" y="17"/>
                    <a:pt x="18" y="0"/>
                    <a:pt x="39" y="0"/>
                  </a:cubicBezTo>
                  <a:cubicBezTo>
                    <a:pt x="61" y="0"/>
                    <a:pt x="78" y="17"/>
                    <a:pt x="78" y="39"/>
                  </a:cubicBezTo>
                  <a:cubicBezTo>
                    <a:pt x="78" y="61"/>
                    <a:pt x="61" y="78"/>
                    <a:pt x="39" y="78"/>
                  </a:cubicBezTo>
                  <a:close/>
                  <a:moveTo>
                    <a:pt x="39" y="12"/>
                  </a:moveTo>
                  <a:cubicBezTo>
                    <a:pt x="24" y="12"/>
                    <a:pt x="12" y="24"/>
                    <a:pt x="12" y="39"/>
                  </a:cubicBezTo>
                  <a:cubicBezTo>
                    <a:pt x="12" y="54"/>
                    <a:pt x="24" y="66"/>
                    <a:pt x="39" y="66"/>
                  </a:cubicBezTo>
                  <a:cubicBezTo>
                    <a:pt x="54" y="66"/>
                    <a:pt x="66" y="54"/>
                    <a:pt x="66" y="39"/>
                  </a:cubicBezTo>
                  <a:cubicBezTo>
                    <a:pt x="66" y="24"/>
                    <a:pt x="54" y="12"/>
                    <a:pt x="3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4" name="Freeform 196">
              <a:extLst>
                <a:ext uri="{FF2B5EF4-FFF2-40B4-BE49-F238E27FC236}">
                  <a16:creationId xmlns:a16="http://schemas.microsoft.com/office/drawing/2014/main" id="{5FAC90EE-7263-4029-B2A0-18D042AE6E87}"/>
                </a:ext>
              </a:extLst>
            </p:cNvPr>
            <p:cNvSpPr>
              <a:spLocks noEditPoints="1"/>
            </p:cNvSpPr>
            <p:nvPr/>
          </p:nvSpPr>
          <p:spPr bwMode="auto">
            <a:xfrm>
              <a:off x="2653" y="3305"/>
              <a:ext cx="175" cy="96"/>
            </a:xfrm>
            <a:custGeom>
              <a:avLst/>
              <a:gdLst>
                <a:gd name="T0" fmla="*/ 112 w 118"/>
                <a:gd name="T1" fmla="*/ 65 h 65"/>
                <a:gd name="T2" fmla="*/ 6 w 118"/>
                <a:gd name="T3" fmla="*/ 65 h 65"/>
                <a:gd name="T4" fmla="*/ 0 w 118"/>
                <a:gd name="T5" fmla="*/ 59 h 65"/>
                <a:gd name="T6" fmla="*/ 59 w 118"/>
                <a:gd name="T7" fmla="*/ 0 h 65"/>
                <a:gd name="T8" fmla="*/ 118 w 118"/>
                <a:gd name="T9" fmla="*/ 59 h 65"/>
                <a:gd name="T10" fmla="*/ 112 w 118"/>
                <a:gd name="T11" fmla="*/ 65 h 65"/>
                <a:gd name="T12" fmla="*/ 13 w 118"/>
                <a:gd name="T13" fmla="*/ 53 h 65"/>
                <a:gd name="T14" fmla="*/ 106 w 118"/>
                <a:gd name="T15" fmla="*/ 53 h 65"/>
                <a:gd name="T16" fmla="*/ 59 w 118"/>
                <a:gd name="T17" fmla="*/ 12 h 65"/>
                <a:gd name="T18" fmla="*/ 13 w 118"/>
                <a:gd name="T19" fmla="*/ 5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65">
                  <a:moveTo>
                    <a:pt x="112" y="65"/>
                  </a:moveTo>
                  <a:cubicBezTo>
                    <a:pt x="6" y="65"/>
                    <a:pt x="6" y="65"/>
                    <a:pt x="6" y="65"/>
                  </a:cubicBezTo>
                  <a:cubicBezTo>
                    <a:pt x="3" y="65"/>
                    <a:pt x="0" y="62"/>
                    <a:pt x="0" y="59"/>
                  </a:cubicBezTo>
                  <a:cubicBezTo>
                    <a:pt x="0" y="27"/>
                    <a:pt x="27" y="0"/>
                    <a:pt x="59" y="0"/>
                  </a:cubicBezTo>
                  <a:cubicBezTo>
                    <a:pt x="92" y="0"/>
                    <a:pt x="118" y="27"/>
                    <a:pt x="118" y="59"/>
                  </a:cubicBezTo>
                  <a:cubicBezTo>
                    <a:pt x="118" y="62"/>
                    <a:pt x="116" y="65"/>
                    <a:pt x="112" y="65"/>
                  </a:cubicBezTo>
                  <a:close/>
                  <a:moveTo>
                    <a:pt x="13" y="53"/>
                  </a:moveTo>
                  <a:cubicBezTo>
                    <a:pt x="106" y="53"/>
                    <a:pt x="106" y="53"/>
                    <a:pt x="106" y="53"/>
                  </a:cubicBezTo>
                  <a:cubicBezTo>
                    <a:pt x="103" y="30"/>
                    <a:pt x="83" y="12"/>
                    <a:pt x="59" y="12"/>
                  </a:cubicBezTo>
                  <a:cubicBezTo>
                    <a:pt x="35" y="12"/>
                    <a:pt x="16" y="30"/>
                    <a:pt x="13"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45" name="Group 83">
            <a:extLst>
              <a:ext uri="{FF2B5EF4-FFF2-40B4-BE49-F238E27FC236}">
                <a16:creationId xmlns:a16="http://schemas.microsoft.com/office/drawing/2014/main" id="{F7944878-83FE-43EF-AA35-EDA8CC390538}"/>
              </a:ext>
            </a:extLst>
          </p:cNvPr>
          <p:cNvGrpSpPr>
            <a:grpSpLocks noChangeAspect="1"/>
          </p:cNvGrpSpPr>
          <p:nvPr/>
        </p:nvGrpSpPr>
        <p:grpSpPr bwMode="auto">
          <a:xfrm>
            <a:off x="10896752" y="258326"/>
            <a:ext cx="333638" cy="500456"/>
            <a:chOff x="3508" y="1719"/>
            <a:chExt cx="284" cy="426"/>
          </a:xfrm>
          <a:solidFill>
            <a:schemeClr val="bg1">
              <a:lumMod val="85000"/>
            </a:schemeClr>
          </a:solidFill>
        </p:grpSpPr>
        <p:sp>
          <p:nvSpPr>
            <p:cNvPr id="150" name="Freeform 84">
              <a:extLst>
                <a:ext uri="{FF2B5EF4-FFF2-40B4-BE49-F238E27FC236}">
                  <a16:creationId xmlns:a16="http://schemas.microsoft.com/office/drawing/2014/main" id="{939BB5F8-5820-497A-9A53-C3B23140A948}"/>
                </a:ext>
              </a:extLst>
            </p:cNvPr>
            <p:cNvSpPr>
              <a:spLocks/>
            </p:cNvSpPr>
            <p:nvPr/>
          </p:nvSpPr>
          <p:spPr bwMode="auto">
            <a:xfrm>
              <a:off x="3560" y="2073"/>
              <a:ext cx="179" cy="72"/>
            </a:xfrm>
            <a:custGeom>
              <a:avLst/>
              <a:gdLst>
                <a:gd name="T0" fmla="*/ 7 w 121"/>
                <a:gd name="T1" fmla="*/ 49 h 49"/>
                <a:gd name="T2" fmla="*/ 1 w 121"/>
                <a:gd name="T3" fmla="*/ 45 h 49"/>
                <a:gd name="T4" fmla="*/ 5 w 121"/>
                <a:gd name="T5" fmla="*/ 38 h 49"/>
                <a:gd name="T6" fmla="*/ 113 w 121"/>
                <a:gd name="T7" fmla="*/ 2 h 49"/>
                <a:gd name="T8" fmla="*/ 120 w 121"/>
                <a:gd name="T9" fmla="*/ 5 h 49"/>
                <a:gd name="T10" fmla="*/ 117 w 121"/>
                <a:gd name="T11" fmla="*/ 13 h 49"/>
                <a:gd name="T12" fmla="*/ 9 w 121"/>
                <a:gd name="T13" fmla="*/ 49 h 49"/>
                <a:gd name="T14" fmla="*/ 7 w 121"/>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49">
                  <a:moveTo>
                    <a:pt x="7" y="49"/>
                  </a:moveTo>
                  <a:cubicBezTo>
                    <a:pt x="4" y="49"/>
                    <a:pt x="2" y="48"/>
                    <a:pt x="1" y="45"/>
                  </a:cubicBezTo>
                  <a:cubicBezTo>
                    <a:pt x="0" y="42"/>
                    <a:pt x="2" y="39"/>
                    <a:pt x="5" y="38"/>
                  </a:cubicBezTo>
                  <a:cubicBezTo>
                    <a:pt x="113" y="2"/>
                    <a:pt x="113" y="2"/>
                    <a:pt x="113" y="2"/>
                  </a:cubicBezTo>
                  <a:cubicBezTo>
                    <a:pt x="116" y="0"/>
                    <a:pt x="119" y="2"/>
                    <a:pt x="120" y="5"/>
                  </a:cubicBezTo>
                  <a:cubicBezTo>
                    <a:pt x="121" y="8"/>
                    <a:pt x="120" y="12"/>
                    <a:pt x="117" y="13"/>
                  </a:cubicBezTo>
                  <a:cubicBezTo>
                    <a:pt x="9" y="49"/>
                    <a:pt x="9" y="49"/>
                    <a:pt x="9" y="49"/>
                  </a:cubicBezTo>
                  <a:cubicBezTo>
                    <a:pt x="8" y="49"/>
                    <a:pt x="7" y="49"/>
                    <a:pt x="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1" name="Freeform 85">
              <a:extLst>
                <a:ext uri="{FF2B5EF4-FFF2-40B4-BE49-F238E27FC236}">
                  <a16:creationId xmlns:a16="http://schemas.microsoft.com/office/drawing/2014/main" id="{2342F425-7A00-459E-9A07-2CD7D31EBEDA}"/>
                </a:ext>
              </a:extLst>
            </p:cNvPr>
            <p:cNvSpPr>
              <a:spLocks/>
            </p:cNvSpPr>
            <p:nvPr/>
          </p:nvSpPr>
          <p:spPr bwMode="auto">
            <a:xfrm>
              <a:off x="3560" y="2073"/>
              <a:ext cx="179" cy="72"/>
            </a:xfrm>
            <a:custGeom>
              <a:avLst/>
              <a:gdLst>
                <a:gd name="T0" fmla="*/ 115 w 121"/>
                <a:gd name="T1" fmla="*/ 49 h 49"/>
                <a:gd name="T2" fmla="*/ 113 w 121"/>
                <a:gd name="T3" fmla="*/ 49 h 49"/>
                <a:gd name="T4" fmla="*/ 5 w 121"/>
                <a:gd name="T5" fmla="*/ 13 h 49"/>
                <a:gd name="T6" fmla="*/ 1 w 121"/>
                <a:gd name="T7" fmla="*/ 5 h 49"/>
                <a:gd name="T8" fmla="*/ 9 w 121"/>
                <a:gd name="T9" fmla="*/ 2 h 49"/>
                <a:gd name="T10" fmla="*/ 117 w 121"/>
                <a:gd name="T11" fmla="*/ 38 h 49"/>
                <a:gd name="T12" fmla="*/ 120 w 121"/>
                <a:gd name="T13" fmla="*/ 45 h 49"/>
                <a:gd name="T14" fmla="*/ 115 w 121"/>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49">
                  <a:moveTo>
                    <a:pt x="115" y="49"/>
                  </a:moveTo>
                  <a:cubicBezTo>
                    <a:pt x="114" y="49"/>
                    <a:pt x="113" y="49"/>
                    <a:pt x="113" y="49"/>
                  </a:cubicBezTo>
                  <a:cubicBezTo>
                    <a:pt x="5" y="13"/>
                    <a:pt x="5" y="13"/>
                    <a:pt x="5" y="13"/>
                  </a:cubicBezTo>
                  <a:cubicBezTo>
                    <a:pt x="2" y="12"/>
                    <a:pt x="0" y="8"/>
                    <a:pt x="1" y="5"/>
                  </a:cubicBezTo>
                  <a:cubicBezTo>
                    <a:pt x="2" y="2"/>
                    <a:pt x="5" y="0"/>
                    <a:pt x="9" y="2"/>
                  </a:cubicBezTo>
                  <a:cubicBezTo>
                    <a:pt x="117" y="38"/>
                    <a:pt x="117" y="38"/>
                    <a:pt x="117" y="38"/>
                  </a:cubicBezTo>
                  <a:cubicBezTo>
                    <a:pt x="120" y="39"/>
                    <a:pt x="121" y="42"/>
                    <a:pt x="120" y="45"/>
                  </a:cubicBezTo>
                  <a:cubicBezTo>
                    <a:pt x="119" y="48"/>
                    <a:pt x="117" y="49"/>
                    <a:pt x="115"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2" name="Freeform 86">
              <a:extLst>
                <a:ext uri="{FF2B5EF4-FFF2-40B4-BE49-F238E27FC236}">
                  <a16:creationId xmlns:a16="http://schemas.microsoft.com/office/drawing/2014/main" id="{7969ED67-9771-4104-9725-B92F604D2DCF}"/>
                </a:ext>
              </a:extLst>
            </p:cNvPr>
            <p:cNvSpPr>
              <a:spLocks noEditPoints="1"/>
            </p:cNvSpPr>
            <p:nvPr/>
          </p:nvSpPr>
          <p:spPr bwMode="auto">
            <a:xfrm>
              <a:off x="3561" y="1772"/>
              <a:ext cx="178" cy="178"/>
            </a:xfrm>
            <a:custGeom>
              <a:avLst/>
              <a:gdLst>
                <a:gd name="T0" fmla="*/ 60 w 120"/>
                <a:gd name="T1" fmla="*/ 120 h 120"/>
                <a:gd name="T2" fmla="*/ 0 w 120"/>
                <a:gd name="T3" fmla="*/ 60 h 120"/>
                <a:gd name="T4" fmla="*/ 60 w 120"/>
                <a:gd name="T5" fmla="*/ 0 h 120"/>
                <a:gd name="T6" fmla="*/ 120 w 120"/>
                <a:gd name="T7" fmla="*/ 60 h 120"/>
                <a:gd name="T8" fmla="*/ 60 w 120"/>
                <a:gd name="T9" fmla="*/ 120 h 120"/>
                <a:gd name="T10" fmla="*/ 60 w 120"/>
                <a:gd name="T11" fmla="*/ 12 h 120"/>
                <a:gd name="T12" fmla="*/ 12 w 120"/>
                <a:gd name="T13" fmla="*/ 60 h 120"/>
                <a:gd name="T14" fmla="*/ 60 w 120"/>
                <a:gd name="T15" fmla="*/ 108 h 120"/>
                <a:gd name="T16" fmla="*/ 108 w 120"/>
                <a:gd name="T17" fmla="*/ 60 h 120"/>
                <a:gd name="T18" fmla="*/ 60 w 120"/>
                <a:gd name="T19" fmla="*/ 1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120">
                  <a:moveTo>
                    <a:pt x="60" y="120"/>
                  </a:moveTo>
                  <a:cubicBezTo>
                    <a:pt x="27" y="120"/>
                    <a:pt x="0" y="93"/>
                    <a:pt x="0" y="60"/>
                  </a:cubicBezTo>
                  <a:cubicBezTo>
                    <a:pt x="0" y="27"/>
                    <a:pt x="27" y="0"/>
                    <a:pt x="60" y="0"/>
                  </a:cubicBezTo>
                  <a:cubicBezTo>
                    <a:pt x="93" y="0"/>
                    <a:pt x="120" y="27"/>
                    <a:pt x="120" y="60"/>
                  </a:cubicBezTo>
                  <a:cubicBezTo>
                    <a:pt x="120" y="93"/>
                    <a:pt x="93" y="120"/>
                    <a:pt x="60" y="120"/>
                  </a:cubicBezTo>
                  <a:close/>
                  <a:moveTo>
                    <a:pt x="60" y="12"/>
                  </a:moveTo>
                  <a:cubicBezTo>
                    <a:pt x="33" y="12"/>
                    <a:pt x="12" y="34"/>
                    <a:pt x="12" y="60"/>
                  </a:cubicBezTo>
                  <a:cubicBezTo>
                    <a:pt x="12" y="87"/>
                    <a:pt x="33" y="108"/>
                    <a:pt x="60" y="108"/>
                  </a:cubicBezTo>
                  <a:cubicBezTo>
                    <a:pt x="86" y="108"/>
                    <a:pt x="108" y="87"/>
                    <a:pt x="108" y="60"/>
                  </a:cubicBezTo>
                  <a:cubicBezTo>
                    <a:pt x="108" y="34"/>
                    <a:pt x="86" y="12"/>
                    <a:pt x="6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3" name="Freeform 87">
              <a:extLst>
                <a:ext uri="{FF2B5EF4-FFF2-40B4-BE49-F238E27FC236}">
                  <a16:creationId xmlns:a16="http://schemas.microsoft.com/office/drawing/2014/main" id="{232C2F7A-D58C-49B5-BA4A-50E3177A749D}"/>
                </a:ext>
              </a:extLst>
            </p:cNvPr>
            <p:cNvSpPr>
              <a:spLocks noEditPoints="1"/>
            </p:cNvSpPr>
            <p:nvPr/>
          </p:nvSpPr>
          <p:spPr bwMode="auto">
            <a:xfrm>
              <a:off x="3508" y="1719"/>
              <a:ext cx="284" cy="364"/>
            </a:xfrm>
            <a:custGeom>
              <a:avLst/>
              <a:gdLst>
                <a:gd name="T0" fmla="*/ 96 w 192"/>
                <a:gd name="T1" fmla="*/ 246 h 246"/>
                <a:gd name="T2" fmla="*/ 96 w 192"/>
                <a:gd name="T3" fmla="*/ 246 h 246"/>
                <a:gd name="T4" fmla="*/ 90 w 192"/>
                <a:gd name="T5" fmla="*/ 242 h 246"/>
                <a:gd name="T6" fmla="*/ 74 w 192"/>
                <a:gd name="T7" fmla="*/ 190 h 246"/>
                <a:gd name="T8" fmla="*/ 0 w 192"/>
                <a:gd name="T9" fmla="*/ 96 h 246"/>
                <a:gd name="T10" fmla="*/ 96 w 192"/>
                <a:gd name="T11" fmla="*/ 0 h 246"/>
                <a:gd name="T12" fmla="*/ 192 w 192"/>
                <a:gd name="T13" fmla="*/ 96 h 246"/>
                <a:gd name="T14" fmla="*/ 117 w 192"/>
                <a:gd name="T15" fmla="*/ 190 h 246"/>
                <a:gd name="T16" fmla="*/ 101 w 192"/>
                <a:gd name="T17" fmla="*/ 242 h 246"/>
                <a:gd name="T18" fmla="*/ 96 w 192"/>
                <a:gd name="T19" fmla="*/ 246 h 246"/>
                <a:gd name="T20" fmla="*/ 96 w 192"/>
                <a:gd name="T21" fmla="*/ 12 h 246"/>
                <a:gd name="T22" fmla="*/ 12 w 192"/>
                <a:gd name="T23" fmla="*/ 96 h 246"/>
                <a:gd name="T24" fmla="*/ 80 w 192"/>
                <a:gd name="T25" fmla="*/ 179 h 246"/>
                <a:gd name="T26" fmla="*/ 85 w 192"/>
                <a:gd name="T27" fmla="*/ 183 h 246"/>
                <a:gd name="T28" fmla="*/ 96 w 192"/>
                <a:gd name="T29" fmla="*/ 219 h 246"/>
                <a:gd name="T30" fmla="*/ 107 w 192"/>
                <a:gd name="T31" fmla="*/ 183 h 246"/>
                <a:gd name="T32" fmla="*/ 111 w 192"/>
                <a:gd name="T33" fmla="*/ 179 h 246"/>
                <a:gd name="T34" fmla="*/ 180 w 192"/>
                <a:gd name="T35" fmla="*/ 96 h 246"/>
                <a:gd name="T36" fmla="*/ 96 w 192"/>
                <a:gd name="T37" fmla="*/ 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2" h="246">
                  <a:moveTo>
                    <a:pt x="96" y="246"/>
                  </a:moveTo>
                  <a:cubicBezTo>
                    <a:pt x="96" y="246"/>
                    <a:pt x="96" y="246"/>
                    <a:pt x="96" y="246"/>
                  </a:cubicBezTo>
                  <a:cubicBezTo>
                    <a:pt x="93" y="246"/>
                    <a:pt x="91" y="245"/>
                    <a:pt x="90" y="242"/>
                  </a:cubicBezTo>
                  <a:cubicBezTo>
                    <a:pt x="74" y="190"/>
                    <a:pt x="74" y="190"/>
                    <a:pt x="74" y="190"/>
                  </a:cubicBezTo>
                  <a:cubicBezTo>
                    <a:pt x="31" y="180"/>
                    <a:pt x="0" y="141"/>
                    <a:pt x="0" y="96"/>
                  </a:cubicBezTo>
                  <a:cubicBezTo>
                    <a:pt x="0" y="43"/>
                    <a:pt x="43" y="0"/>
                    <a:pt x="96" y="0"/>
                  </a:cubicBezTo>
                  <a:cubicBezTo>
                    <a:pt x="149" y="0"/>
                    <a:pt x="192" y="43"/>
                    <a:pt x="192" y="96"/>
                  </a:cubicBezTo>
                  <a:cubicBezTo>
                    <a:pt x="192" y="141"/>
                    <a:pt x="160" y="180"/>
                    <a:pt x="117" y="190"/>
                  </a:cubicBezTo>
                  <a:cubicBezTo>
                    <a:pt x="101" y="242"/>
                    <a:pt x="101" y="242"/>
                    <a:pt x="101" y="242"/>
                  </a:cubicBezTo>
                  <a:cubicBezTo>
                    <a:pt x="101" y="245"/>
                    <a:pt x="98" y="246"/>
                    <a:pt x="96" y="246"/>
                  </a:cubicBezTo>
                  <a:close/>
                  <a:moveTo>
                    <a:pt x="96" y="12"/>
                  </a:moveTo>
                  <a:cubicBezTo>
                    <a:pt x="49" y="12"/>
                    <a:pt x="12" y="50"/>
                    <a:pt x="12" y="96"/>
                  </a:cubicBezTo>
                  <a:cubicBezTo>
                    <a:pt x="12" y="137"/>
                    <a:pt x="40" y="171"/>
                    <a:pt x="80" y="179"/>
                  </a:cubicBezTo>
                  <a:cubicBezTo>
                    <a:pt x="82" y="179"/>
                    <a:pt x="84" y="181"/>
                    <a:pt x="85" y="183"/>
                  </a:cubicBezTo>
                  <a:cubicBezTo>
                    <a:pt x="96" y="219"/>
                    <a:pt x="96" y="219"/>
                    <a:pt x="96" y="219"/>
                  </a:cubicBezTo>
                  <a:cubicBezTo>
                    <a:pt x="107" y="183"/>
                    <a:pt x="107" y="183"/>
                    <a:pt x="107" y="183"/>
                  </a:cubicBezTo>
                  <a:cubicBezTo>
                    <a:pt x="107" y="181"/>
                    <a:pt x="109" y="179"/>
                    <a:pt x="111" y="179"/>
                  </a:cubicBezTo>
                  <a:cubicBezTo>
                    <a:pt x="151" y="171"/>
                    <a:pt x="180" y="137"/>
                    <a:pt x="180" y="96"/>
                  </a:cubicBezTo>
                  <a:cubicBezTo>
                    <a:pt x="180" y="50"/>
                    <a:pt x="142"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154" name="Rectangle 153">
            <a:extLst>
              <a:ext uri="{FF2B5EF4-FFF2-40B4-BE49-F238E27FC236}">
                <a16:creationId xmlns:a16="http://schemas.microsoft.com/office/drawing/2014/main" id="{ADB0A27F-E9D5-4300-9E5A-73E5EA8070D6}"/>
              </a:ext>
            </a:extLst>
          </p:cNvPr>
          <p:cNvSpPr/>
          <p:nvPr/>
        </p:nvSpPr>
        <p:spPr>
          <a:xfrm>
            <a:off x="1822099" y="4058956"/>
            <a:ext cx="4915699" cy="1506731"/>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lvl="0">
              <a:tabLst>
                <a:tab pos="231775" algn="l"/>
              </a:tabLst>
              <a:defRPr/>
            </a:pPr>
            <a:r>
              <a:rPr lang="en-US" sz="1400" dirty="0">
                <a:solidFill>
                  <a:srgbClr val="000000"/>
                </a:solidFill>
                <a:latin typeface="Avenir LT Std 35 Light"/>
                <a:cs typeface="Arial" pitchFamily="34" charset="0"/>
              </a:rPr>
              <a:t>Zodra de melding is ingediend en is bepaald naar welke afdeling de </a:t>
            </a:r>
            <a:r>
              <a:rPr lang="en-US" sz="1400" dirty="0" smtClean="0">
                <a:solidFill>
                  <a:srgbClr val="000000"/>
                </a:solidFill>
                <a:latin typeface="Avenir LT Std 35 Light"/>
                <a:cs typeface="Arial" pitchFamily="34" charset="0"/>
              </a:rPr>
              <a:t>burger </a:t>
            </a:r>
            <a:r>
              <a:rPr lang="en-US" sz="1400" dirty="0">
                <a:solidFill>
                  <a:srgbClr val="000000"/>
                </a:solidFill>
                <a:latin typeface="Avenir LT Std 35 Light"/>
                <a:cs typeface="Arial" pitchFamily="34" charset="0"/>
              </a:rPr>
              <a:t>wordt doorverwezen, wordt automatisch het intake gesprek gepland. Mocht de </a:t>
            </a:r>
            <a:r>
              <a:rPr lang="en-US" sz="1400" dirty="0" smtClean="0">
                <a:solidFill>
                  <a:srgbClr val="000000"/>
                </a:solidFill>
                <a:cs typeface="Arial" pitchFamily="34" charset="0"/>
              </a:rPr>
              <a:t>burger op </a:t>
            </a:r>
            <a:r>
              <a:rPr lang="en-US" sz="1400" dirty="0">
                <a:solidFill>
                  <a:srgbClr val="000000"/>
                </a:solidFill>
                <a:latin typeface="Avenir LT Std 35 Light"/>
                <a:cs typeface="Arial" pitchFamily="34" charset="0"/>
              </a:rPr>
              <a:t>dit tijdstip niet kunnen dan kan hij of zij dit in het systeem aangeven en wordt de afspraak herpland. De </a:t>
            </a:r>
            <a:r>
              <a:rPr lang="en-US" sz="1400" dirty="0" smtClean="0">
                <a:solidFill>
                  <a:srgbClr val="000000"/>
                </a:solidFill>
                <a:latin typeface="Avenir LT Std 35 Light"/>
                <a:cs typeface="Arial" pitchFamily="34" charset="0"/>
              </a:rPr>
              <a:t>burger </a:t>
            </a:r>
            <a:r>
              <a:rPr lang="en-US" sz="1400" dirty="0">
                <a:solidFill>
                  <a:srgbClr val="000000"/>
                </a:solidFill>
                <a:latin typeface="Avenir LT Std 35 Light"/>
                <a:cs typeface="Arial" pitchFamily="34" charset="0"/>
              </a:rPr>
              <a:t>ontvangt een notificatie van de afspraak. Vlak voor de afspraak ontvangt de </a:t>
            </a:r>
            <a:r>
              <a:rPr lang="en-US" sz="1400" dirty="0" smtClean="0">
                <a:solidFill>
                  <a:srgbClr val="000000"/>
                </a:solidFill>
                <a:latin typeface="Avenir LT Std 35 Light"/>
                <a:cs typeface="Arial" pitchFamily="34" charset="0"/>
              </a:rPr>
              <a:t>burger </a:t>
            </a:r>
            <a:r>
              <a:rPr lang="en-US" sz="1400" dirty="0">
                <a:solidFill>
                  <a:srgbClr val="000000"/>
                </a:solidFill>
                <a:latin typeface="Avenir LT Std 35 Light"/>
                <a:cs typeface="Arial" pitchFamily="34" charset="0"/>
              </a:rPr>
              <a:t>een </a:t>
            </a:r>
            <a:r>
              <a:rPr lang="en-US" sz="1400" dirty="0" smtClean="0">
                <a:solidFill>
                  <a:srgbClr val="000000"/>
                </a:solidFill>
                <a:latin typeface="Avenir LT Std 35 Light"/>
                <a:cs typeface="Arial" pitchFamily="34" charset="0"/>
              </a:rPr>
              <a:t>herinnering.</a:t>
            </a:r>
            <a:endParaRPr kumimoji="0" lang="nl-NL" sz="1400" b="0" i="0" u="none" strike="noStrike" kern="1200" cap="none" spc="0" normalizeH="0" baseline="0" noProof="0" dirty="0">
              <a:ln>
                <a:noFill/>
              </a:ln>
              <a:solidFill>
                <a:srgbClr val="000000"/>
              </a:solidFill>
              <a:effectLst/>
              <a:uLnTx/>
              <a:uFillTx/>
              <a:latin typeface="Avenir LT Std 35 Light"/>
              <a:ea typeface="+mn-ea"/>
              <a:cs typeface="Arial" pitchFamily="34" charset="0"/>
            </a:endParaRPr>
          </a:p>
        </p:txBody>
      </p:sp>
      <p:sp>
        <p:nvSpPr>
          <p:cNvPr id="155" name="Rectangle 154">
            <a:extLst>
              <a:ext uri="{FF2B5EF4-FFF2-40B4-BE49-F238E27FC236}">
                <a16:creationId xmlns:a16="http://schemas.microsoft.com/office/drawing/2014/main" id="{BBEB8507-5211-45DC-80C9-9D1D49C74A20}"/>
              </a:ext>
            </a:extLst>
          </p:cNvPr>
          <p:cNvSpPr/>
          <p:nvPr/>
        </p:nvSpPr>
        <p:spPr>
          <a:xfrm>
            <a:off x="544460" y="4060382"/>
            <a:ext cx="1480280" cy="15067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FFFFF"/>
                </a:solidFill>
                <a:effectLst/>
                <a:uLnTx/>
                <a:uFillTx/>
                <a:latin typeface="Avenir LT Std 35 Light"/>
                <a:ea typeface="+mn-ea"/>
                <a:cs typeface="+mn-cs"/>
              </a:rPr>
              <a:t>Afspraak Intake gesprek</a:t>
            </a:r>
          </a:p>
        </p:txBody>
      </p:sp>
      <p:grpSp>
        <p:nvGrpSpPr>
          <p:cNvPr id="156" name="Group 71">
            <a:extLst>
              <a:ext uri="{FF2B5EF4-FFF2-40B4-BE49-F238E27FC236}">
                <a16:creationId xmlns:a16="http://schemas.microsoft.com/office/drawing/2014/main" id="{AEA68B29-9DEA-49AB-B580-396D9C6B2FC3}"/>
              </a:ext>
            </a:extLst>
          </p:cNvPr>
          <p:cNvGrpSpPr>
            <a:grpSpLocks noChangeAspect="1"/>
          </p:cNvGrpSpPr>
          <p:nvPr/>
        </p:nvGrpSpPr>
        <p:grpSpPr bwMode="auto">
          <a:xfrm>
            <a:off x="1015922" y="1249190"/>
            <a:ext cx="508351" cy="509545"/>
            <a:chOff x="350" y="1719"/>
            <a:chExt cx="426" cy="427"/>
          </a:xfrm>
          <a:solidFill>
            <a:schemeClr val="bg1"/>
          </a:solidFill>
        </p:grpSpPr>
        <p:sp>
          <p:nvSpPr>
            <p:cNvPr id="157" name="Freeform 72">
              <a:extLst>
                <a:ext uri="{FF2B5EF4-FFF2-40B4-BE49-F238E27FC236}">
                  <a16:creationId xmlns:a16="http://schemas.microsoft.com/office/drawing/2014/main" id="{5F3044A7-ADE2-497D-B8AA-774BBBDFAF43}"/>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8" name="Freeform 73">
              <a:extLst>
                <a:ext uri="{FF2B5EF4-FFF2-40B4-BE49-F238E27FC236}">
                  <a16:creationId xmlns:a16="http://schemas.microsoft.com/office/drawing/2014/main" id="{7CFD0294-2269-4726-BED4-2C883EC54089}"/>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9" name="Freeform 74">
              <a:extLst>
                <a:ext uri="{FF2B5EF4-FFF2-40B4-BE49-F238E27FC236}">
                  <a16:creationId xmlns:a16="http://schemas.microsoft.com/office/drawing/2014/main" id="{D7D5DD08-A5FC-44C0-B2E7-89FA4719FF43}"/>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79" name="Freeform 75">
              <a:extLst>
                <a:ext uri="{FF2B5EF4-FFF2-40B4-BE49-F238E27FC236}">
                  <a16:creationId xmlns:a16="http://schemas.microsoft.com/office/drawing/2014/main" id="{5DA6BCD2-9449-4C59-8895-91534A131D92}"/>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0" name="Freeform 76">
              <a:extLst>
                <a:ext uri="{FF2B5EF4-FFF2-40B4-BE49-F238E27FC236}">
                  <a16:creationId xmlns:a16="http://schemas.microsoft.com/office/drawing/2014/main" id="{A45A4660-3C52-4C9A-93D5-68D2C83A7C69}"/>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81" name="Freeform 77">
              <a:extLst>
                <a:ext uri="{FF2B5EF4-FFF2-40B4-BE49-F238E27FC236}">
                  <a16:creationId xmlns:a16="http://schemas.microsoft.com/office/drawing/2014/main" id="{B813E551-4C9F-467D-B417-47171B7B964E}"/>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4" name="Freeform 78">
              <a:extLst>
                <a:ext uri="{FF2B5EF4-FFF2-40B4-BE49-F238E27FC236}">
                  <a16:creationId xmlns:a16="http://schemas.microsoft.com/office/drawing/2014/main" id="{3B84198D-A8C6-4DC5-94D0-3AC9BD7F55B1}"/>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5" name="Freeform 79">
              <a:extLst>
                <a:ext uri="{FF2B5EF4-FFF2-40B4-BE49-F238E27FC236}">
                  <a16:creationId xmlns:a16="http://schemas.microsoft.com/office/drawing/2014/main" id="{A536DD64-2438-4630-87E8-9611FAED4B99}"/>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6" name="Freeform 80">
              <a:extLst>
                <a:ext uri="{FF2B5EF4-FFF2-40B4-BE49-F238E27FC236}">
                  <a16:creationId xmlns:a16="http://schemas.microsoft.com/office/drawing/2014/main" id="{CC62BB82-9CE9-4C4A-8DF6-D0F2EA5BDB98}"/>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7" name="Freeform 81">
              <a:extLst>
                <a:ext uri="{FF2B5EF4-FFF2-40B4-BE49-F238E27FC236}">
                  <a16:creationId xmlns:a16="http://schemas.microsoft.com/office/drawing/2014/main" id="{76F2F22A-233E-4BF1-B05E-A49F6B146A67}"/>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8" name="Freeform 82">
              <a:extLst>
                <a:ext uri="{FF2B5EF4-FFF2-40B4-BE49-F238E27FC236}">
                  <a16:creationId xmlns:a16="http://schemas.microsoft.com/office/drawing/2014/main" id="{2098EEF3-C3A9-4024-81ED-11DA97415A2E}"/>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99" name="Freeform 83">
              <a:extLst>
                <a:ext uri="{FF2B5EF4-FFF2-40B4-BE49-F238E27FC236}">
                  <a16:creationId xmlns:a16="http://schemas.microsoft.com/office/drawing/2014/main" id="{28E24E11-C256-4800-9689-785FDB1BA055}"/>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00" name="Group 199">
            <a:extLst>
              <a:ext uri="{FF2B5EF4-FFF2-40B4-BE49-F238E27FC236}">
                <a16:creationId xmlns:a16="http://schemas.microsoft.com/office/drawing/2014/main" id="{D868E124-62D0-459D-A41A-FF56528C9C07}"/>
              </a:ext>
            </a:extLst>
          </p:cNvPr>
          <p:cNvGrpSpPr>
            <a:grpSpLocks noChangeAspect="1"/>
          </p:cNvGrpSpPr>
          <p:nvPr/>
        </p:nvGrpSpPr>
        <p:grpSpPr bwMode="auto">
          <a:xfrm>
            <a:off x="1056537" y="2480144"/>
            <a:ext cx="509545" cy="405519"/>
            <a:chOff x="3435" y="3010"/>
            <a:chExt cx="427" cy="391"/>
          </a:xfrm>
          <a:solidFill>
            <a:schemeClr val="bg1"/>
          </a:solidFill>
        </p:grpSpPr>
        <p:sp>
          <p:nvSpPr>
            <p:cNvPr id="201" name="Freeform 200">
              <a:extLst>
                <a:ext uri="{FF2B5EF4-FFF2-40B4-BE49-F238E27FC236}">
                  <a16:creationId xmlns:a16="http://schemas.microsoft.com/office/drawing/2014/main" id="{DAD78AAC-634D-4FE3-9244-CAE10BE9CAB3}"/>
                </a:ext>
              </a:extLst>
            </p:cNvPr>
            <p:cNvSpPr>
              <a:spLocks noEditPoints="1"/>
            </p:cNvSpPr>
            <p:nvPr/>
          </p:nvSpPr>
          <p:spPr bwMode="auto">
            <a:xfrm>
              <a:off x="3435" y="3010"/>
              <a:ext cx="427" cy="391"/>
            </a:xfrm>
            <a:custGeom>
              <a:avLst/>
              <a:gdLst>
                <a:gd name="T0" fmla="*/ 258 w 288"/>
                <a:gd name="T1" fmla="*/ 264 h 264"/>
                <a:gd name="T2" fmla="*/ 30 w 288"/>
                <a:gd name="T3" fmla="*/ 264 h 264"/>
                <a:gd name="T4" fmla="*/ 0 w 288"/>
                <a:gd name="T5" fmla="*/ 234 h 264"/>
                <a:gd name="T6" fmla="*/ 0 w 288"/>
                <a:gd name="T7" fmla="*/ 30 h 264"/>
                <a:gd name="T8" fmla="*/ 30 w 288"/>
                <a:gd name="T9" fmla="*/ 0 h 264"/>
                <a:gd name="T10" fmla="*/ 258 w 288"/>
                <a:gd name="T11" fmla="*/ 0 h 264"/>
                <a:gd name="T12" fmla="*/ 288 w 288"/>
                <a:gd name="T13" fmla="*/ 30 h 264"/>
                <a:gd name="T14" fmla="*/ 288 w 288"/>
                <a:gd name="T15" fmla="*/ 234 h 264"/>
                <a:gd name="T16" fmla="*/ 258 w 288"/>
                <a:gd name="T17" fmla="*/ 264 h 264"/>
                <a:gd name="T18" fmla="*/ 30 w 288"/>
                <a:gd name="T19" fmla="*/ 12 h 264"/>
                <a:gd name="T20" fmla="*/ 12 w 288"/>
                <a:gd name="T21" fmla="*/ 30 h 264"/>
                <a:gd name="T22" fmla="*/ 12 w 288"/>
                <a:gd name="T23" fmla="*/ 234 h 264"/>
                <a:gd name="T24" fmla="*/ 30 w 288"/>
                <a:gd name="T25" fmla="*/ 252 h 264"/>
                <a:gd name="T26" fmla="*/ 258 w 288"/>
                <a:gd name="T27" fmla="*/ 252 h 264"/>
                <a:gd name="T28" fmla="*/ 276 w 288"/>
                <a:gd name="T29" fmla="*/ 234 h 264"/>
                <a:gd name="T30" fmla="*/ 276 w 288"/>
                <a:gd name="T31" fmla="*/ 30 h 264"/>
                <a:gd name="T32" fmla="*/ 258 w 288"/>
                <a:gd name="T33" fmla="*/ 12 h 264"/>
                <a:gd name="T34" fmla="*/ 30 w 288"/>
                <a:gd name="T35" fmla="*/ 1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64">
                  <a:moveTo>
                    <a:pt x="258" y="264"/>
                  </a:moveTo>
                  <a:cubicBezTo>
                    <a:pt x="30" y="264"/>
                    <a:pt x="30" y="264"/>
                    <a:pt x="30" y="264"/>
                  </a:cubicBezTo>
                  <a:cubicBezTo>
                    <a:pt x="14" y="264"/>
                    <a:pt x="0" y="251"/>
                    <a:pt x="0" y="234"/>
                  </a:cubicBezTo>
                  <a:cubicBezTo>
                    <a:pt x="0" y="30"/>
                    <a:pt x="0" y="30"/>
                    <a:pt x="0" y="30"/>
                  </a:cubicBezTo>
                  <a:cubicBezTo>
                    <a:pt x="0" y="13"/>
                    <a:pt x="14" y="0"/>
                    <a:pt x="30" y="0"/>
                  </a:cubicBezTo>
                  <a:cubicBezTo>
                    <a:pt x="258" y="0"/>
                    <a:pt x="258" y="0"/>
                    <a:pt x="258" y="0"/>
                  </a:cubicBezTo>
                  <a:cubicBezTo>
                    <a:pt x="275" y="0"/>
                    <a:pt x="288" y="13"/>
                    <a:pt x="288" y="30"/>
                  </a:cubicBezTo>
                  <a:cubicBezTo>
                    <a:pt x="288" y="234"/>
                    <a:pt x="288" y="234"/>
                    <a:pt x="288" y="234"/>
                  </a:cubicBezTo>
                  <a:cubicBezTo>
                    <a:pt x="288" y="251"/>
                    <a:pt x="275" y="264"/>
                    <a:pt x="258" y="264"/>
                  </a:cubicBezTo>
                  <a:close/>
                  <a:moveTo>
                    <a:pt x="30" y="12"/>
                  </a:moveTo>
                  <a:cubicBezTo>
                    <a:pt x="21" y="12"/>
                    <a:pt x="12" y="20"/>
                    <a:pt x="12" y="30"/>
                  </a:cubicBezTo>
                  <a:cubicBezTo>
                    <a:pt x="12" y="234"/>
                    <a:pt x="12" y="234"/>
                    <a:pt x="12" y="234"/>
                  </a:cubicBezTo>
                  <a:cubicBezTo>
                    <a:pt x="12" y="244"/>
                    <a:pt x="21" y="252"/>
                    <a:pt x="30" y="252"/>
                  </a:cubicBezTo>
                  <a:cubicBezTo>
                    <a:pt x="258" y="252"/>
                    <a:pt x="258" y="252"/>
                    <a:pt x="258" y="252"/>
                  </a:cubicBezTo>
                  <a:cubicBezTo>
                    <a:pt x="268" y="252"/>
                    <a:pt x="276" y="244"/>
                    <a:pt x="276" y="234"/>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02" name="Freeform 201">
              <a:extLst>
                <a:ext uri="{FF2B5EF4-FFF2-40B4-BE49-F238E27FC236}">
                  <a16:creationId xmlns:a16="http://schemas.microsoft.com/office/drawing/2014/main" id="{462FD2E2-8F6A-4B41-8CE9-54FFCCE1DF11}"/>
                </a:ext>
              </a:extLst>
            </p:cNvPr>
            <p:cNvSpPr>
              <a:spLocks/>
            </p:cNvSpPr>
            <p:nvPr/>
          </p:nvSpPr>
          <p:spPr bwMode="auto">
            <a:xfrm>
              <a:off x="3435" y="3099"/>
              <a:ext cx="427"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03" name="Oval 202">
              <a:extLst>
                <a:ext uri="{FF2B5EF4-FFF2-40B4-BE49-F238E27FC236}">
                  <a16:creationId xmlns:a16="http://schemas.microsoft.com/office/drawing/2014/main" id="{086CF182-BD4F-4BCC-BC89-53DC9EDFE986}"/>
                </a:ext>
              </a:extLst>
            </p:cNvPr>
            <p:cNvSpPr>
              <a:spLocks noChangeArrowheads="1"/>
            </p:cNvSpPr>
            <p:nvPr/>
          </p:nvSpPr>
          <p:spPr bwMode="auto">
            <a:xfrm>
              <a:off x="3489" y="3046"/>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3" name="Oval 203">
              <a:extLst>
                <a:ext uri="{FF2B5EF4-FFF2-40B4-BE49-F238E27FC236}">
                  <a16:creationId xmlns:a16="http://schemas.microsoft.com/office/drawing/2014/main" id="{5C765E57-3B1F-4155-9619-49095B8AD9D0}"/>
                </a:ext>
              </a:extLst>
            </p:cNvPr>
            <p:cNvSpPr>
              <a:spLocks noChangeArrowheads="1"/>
            </p:cNvSpPr>
            <p:nvPr/>
          </p:nvSpPr>
          <p:spPr bwMode="auto">
            <a:xfrm>
              <a:off x="3542"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4" name="Oval 204">
              <a:extLst>
                <a:ext uri="{FF2B5EF4-FFF2-40B4-BE49-F238E27FC236}">
                  <a16:creationId xmlns:a16="http://schemas.microsoft.com/office/drawing/2014/main" id="{E15B23B6-AB8A-4478-B166-2A3782C5C86D}"/>
                </a:ext>
              </a:extLst>
            </p:cNvPr>
            <p:cNvSpPr>
              <a:spLocks noChangeArrowheads="1"/>
            </p:cNvSpPr>
            <p:nvPr/>
          </p:nvSpPr>
          <p:spPr bwMode="auto">
            <a:xfrm>
              <a:off x="3595" y="3046"/>
              <a:ext cx="36"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5" name="Freeform 205">
              <a:extLst>
                <a:ext uri="{FF2B5EF4-FFF2-40B4-BE49-F238E27FC236}">
                  <a16:creationId xmlns:a16="http://schemas.microsoft.com/office/drawing/2014/main" id="{80F99B0D-CF8D-4083-AFDD-600B73948586}"/>
                </a:ext>
              </a:extLst>
            </p:cNvPr>
            <p:cNvSpPr>
              <a:spLocks noEditPoints="1"/>
            </p:cNvSpPr>
            <p:nvPr/>
          </p:nvSpPr>
          <p:spPr bwMode="auto">
            <a:xfrm>
              <a:off x="3480" y="3152"/>
              <a:ext cx="195"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30"/>
                    <a:pt x="30" y="0"/>
                    <a:pt x="66" y="0"/>
                  </a:cubicBezTo>
                  <a:cubicBezTo>
                    <a:pt x="103" y="0"/>
                    <a:pt x="132" y="30"/>
                    <a:pt x="132" y="66"/>
                  </a:cubicBezTo>
                  <a:cubicBezTo>
                    <a:pt x="132" y="102"/>
                    <a:pt x="103" y="132"/>
                    <a:pt x="66" y="132"/>
                  </a:cubicBezTo>
                  <a:close/>
                  <a:moveTo>
                    <a:pt x="66" y="12"/>
                  </a:moveTo>
                  <a:cubicBezTo>
                    <a:pt x="37" y="12"/>
                    <a:pt x="12" y="36"/>
                    <a:pt x="12" y="66"/>
                  </a:cubicBezTo>
                  <a:cubicBezTo>
                    <a:pt x="12" y="96"/>
                    <a:pt x="37" y="120"/>
                    <a:pt x="66" y="120"/>
                  </a:cubicBezTo>
                  <a:cubicBezTo>
                    <a:pt x="96" y="120"/>
                    <a:pt x="120" y="96"/>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6" name="Freeform 206">
              <a:extLst>
                <a:ext uri="{FF2B5EF4-FFF2-40B4-BE49-F238E27FC236}">
                  <a16:creationId xmlns:a16="http://schemas.microsoft.com/office/drawing/2014/main" id="{E472690B-598A-4DCA-9333-AA213E13ACF8}"/>
                </a:ext>
              </a:extLst>
            </p:cNvPr>
            <p:cNvSpPr>
              <a:spLocks/>
            </p:cNvSpPr>
            <p:nvPr/>
          </p:nvSpPr>
          <p:spPr bwMode="auto">
            <a:xfrm>
              <a:off x="3569" y="3167"/>
              <a:ext cx="77" cy="160"/>
            </a:xfrm>
            <a:custGeom>
              <a:avLst/>
              <a:gdLst>
                <a:gd name="T0" fmla="*/ 45 w 52"/>
                <a:gd name="T1" fmla="*/ 108 h 108"/>
                <a:gd name="T2" fmla="*/ 40 w 52"/>
                <a:gd name="T3" fmla="*/ 106 h 108"/>
                <a:gd name="T4" fmla="*/ 2 w 52"/>
                <a:gd name="T5" fmla="*/ 60 h 108"/>
                <a:gd name="T6" fmla="*/ 1 w 52"/>
                <a:gd name="T7" fmla="*/ 53 h 108"/>
                <a:gd name="T8" fmla="*/ 35 w 52"/>
                <a:gd name="T9" fmla="*/ 3 h 108"/>
                <a:gd name="T10" fmla="*/ 44 w 52"/>
                <a:gd name="T11" fmla="*/ 2 h 108"/>
                <a:gd name="T12" fmla="*/ 45 w 52"/>
                <a:gd name="T13" fmla="*/ 10 h 108"/>
                <a:gd name="T14" fmla="*/ 14 w 52"/>
                <a:gd name="T15" fmla="*/ 56 h 108"/>
                <a:gd name="T16" fmla="*/ 50 w 52"/>
                <a:gd name="T17" fmla="*/ 98 h 108"/>
                <a:gd name="T18" fmla="*/ 49 w 52"/>
                <a:gd name="T19" fmla="*/ 107 h 108"/>
                <a:gd name="T20" fmla="*/ 45 w 52"/>
                <a:gd name="T21"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108">
                  <a:moveTo>
                    <a:pt x="45" y="108"/>
                  </a:moveTo>
                  <a:cubicBezTo>
                    <a:pt x="43" y="108"/>
                    <a:pt x="41" y="107"/>
                    <a:pt x="40" y="106"/>
                  </a:cubicBezTo>
                  <a:cubicBezTo>
                    <a:pt x="2" y="60"/>
                    <a:pt x="2" y="60"/>
                    <a:pt x="2" y="60"/>
                  </a:cubicBezTo>
                  <a:cubicBezTo>
                    <a:pt x="0" y="58"/>
                    <a:pt x="0" y="55"/>
                    <a:pt x="1" y="53"/>
                  </a:cubicBezTo>
                  <a:cubicBezTo>
                    <a:pt x="35" y="3"/>
                    <a:pt x="35" y="3"/>
                    <a:pt x="35" y="3"/>
                  </a:cubicBezTo>
                  <a:cubicBezTo>
                    <a:pt x="37" y="0"/>
                    <a:pt x="41" y="0"/>
                    <a:pt x="44" y="2"/>
                  </a:cubicBezTo>
                  <a:cubicBezTo>
                    <a:pt x="46" y="3"/>
                    <a:pt x="47" y="7"/>
                    <a:pt x="45" y="10"/>
                  </a:cubicBezTo>
                  <a:cubicBezTo>
                    <a:pt x="14" y="56"/>
                    <a:pt x="14" y="56"/>
                    <a:pt x="14" y="56"/>
                  </a:cubicBezTo>
                  <a:cubicBezTo>
                    <a:pt x="50" y="98"/>
                    <a:pt x="50" y="98"/>
                    <a:pt x="50" y="98"/>
                  </a:cubicBezTo>
                  <a:cubicBezTo>
                    <a:pt x="52" y="101"/>
                    <a:pt x="51" y="105"/>
                    <a:pt x="49" y="107"/>
                  </a:cubicBezTo>
                  <a:cubicBezTo>
                    <a:pt x="48" y="108"/>
                    <a:pt x="46" y="108"/>
                    <a:pt x="45"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7" name="Freeform 207">
              <a:extLst>
                <a:ext uri="{FF2B5EF4-FFF2-40B4-BE49-F238E27FC236}">
                  <a16:creationId xmlns:a16="http://schemas.microsoft.com/office/drawing/2014/main" id="{B1A5394E-85CA-4E3B-A259-BA88D563B873}"/>
                </a:ext>
              </a:extLst>
            </p:cNvPr>
            <p:cNvSpPr>
              <a:spLocks/>
            </p:cNvSpPr>
            <p:nvPr/>
          </p:nvSpPr>
          <p:spPr bwMode="auto">
            <a:xfrm>
              <a:off x="3480" y="3241"/>
              <a:ext cx="106"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9"/>
                    <a:pt x="0" y="6"/>
                  </a:cubicBezTo>
                  <a:cubicBezTo>
                    <a:pt x="0" y="3"/>
                    <a:pt x="3" y="0"/>
                    <a:pt x="6" y="0"/>
                  </a:cubicBezTo>
                  <a:cubicBezTo>
                    <a:pt x="66" y="0"/>
                    <a:pt x="66" y="0"/>
                    <a:pt x="66" y="0"/>
                  </a:cubicBezTo>
                  <a:cubicBezTo>
                    <a:pt x="70" y="0"/>
                    <a:pt x="72" y="3"/>
                    <a:pt x="72" y="6"/>
                  </a:cubicBezTo>
                  <a:cubicBezTo>
                    <a:pt x="72" y="9"/>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8" name="Rectangle 208">
              <a:extLst>
                <a:ext uri="{FF2B5EF4-FFF2-40B4-BE49-F238E27FC236}">
                  <a16:creationId xmlns:a16="http://schemas.microsoft.com/office/drawing/2014/main" id="{DE1335CA-B3D4-4778-AD49-3452161C40C9}"/>
                </a:ext>
              </a:extLst>
            </p:cNvPr>
            <p:cNvSpPr>
              <a:spLocks noChangeArrowheads="1"/>
            </p:cNvSpPr>
            <p:nvPr/>
          </p:nvSpPr>
          <p:spPr bwMode="auto">
            <a:xfrm>
              <a:off x="3702" y="3170"/>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49" name="Rectangle 209">
              <a:extLst>
                <a:ext uri="{FF2B5EF4-FFF2-40B4-BE49-F238E27FC236}">
                  <a16:creationId xmlns:a16="http://schemas.microsoft.com/office/drawing/2014/main" id="{F511670F-FCEC-4CC1-B99E-9C742FA98D14}"/>
                </a:ext>
              </a:extLst>
            </p:cNvPr>
            <p:cNvSpPr>
              <a:spLocks noChangeArrowheads="1"/>
            </p:cNvSpPr>
            <p:nvPr/>
          </p:nvSpPr>
          <p:spPr bwMode="auto">
            <a:xfrm>
              <a:off x="3702" y="3223"/>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50" name="Rectangle 210">
              <a:extLst>
                <a:ext uri="{FF2B5EF4-FFF2-40B4-BE49-F238E27FC236}">
                  <a16:creationId xmlns:a16="http://schemas.microsoft.com/office/drawing/2014/main" id="{40165147-05AA-4076-A64F-AB4C773BBA1B}"/>
                </a:ext>
              </a:extLst>
            </p:cNvPr>
            <p:cNvSpPr>
              <a:spLocks noChangeArrowheads="1"/>
            </p:cNvSpPr>
            <p:nvPr/>
          </p:nvSpPr>
          <p:spPr bwMode="auto">
            <a:xfrm>
              <a:off x="3702" y="3276"/>
              <a:ext cx="10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51" name="Group 81">
            <a:extLst>
              <a:ext uri="{FF2B5EF4-FFF2-40B4-BE49-F238E27FC236}">
                <a16:creationId xmlns:a16="http://schemas.microsoft.com/office/drawing/2014/main" id="{831E12A7-5BE0-4019-B961-23A6D4AF0257}"/>
              </a:ext>
            </a:extLst>
          </p:cNvPr>
          <p:cNvGrpSpPr>
            <a:grpSpLocks noChangeAspect="1"/>
          </p:cNvGrpSpPr>
          <p:nvPr/>
        </p:nvGrpSpPr>
        <p:grpSpPr bwMode="auto">
          <a:xfrm>
            <a:off x="1079982" y="4222978"/>
            <a:ext cx="423190" cy="422187"/>
            <a:chOff x="1370" y="1720"/>
            <a:chExt cx="426" cy="425"/>
          </a:xfrm>
          <a:solidFill>
            <a:schemeClr val="bg1"/>
          </a:solidFill>
        </p:grpSpPr>
        <p:sp>
          <p:nvSpPr>
            <p:cNvPr id="252" name="Freeform 82">
              <a:extLst>
                <a:ext uri="{FF2B5EF4-FFF2-40B4-BE49-F238E27FC236}">
                  <a16:creationId xmlns:a16="http://schemas.microsoft.com/office/drawing/2014/main" id="{E1D3017E-4E94-4918-BF98-D1F009773E2A}"/>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3" name="Freeform 83">
              <a:extLst>
                <a:ext uri="{FF2B5EF4-FFF2-40B4-BE49-F238E27FC236}">
                  <a16:creationId xmlns:a16="http://schemas.microsoft.com/office/drawing/2014/main" id="{372E775C-D87C-43F3-BF31-AB5E5AF6C8F7}"/>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4" name="Freeform 84">
              <a:extLst>
                <a:ext uri="{FF2B5EF4-FFF2-40B4-BE49-F238E27FC236}">
                  <a16:creationId xmlns:a16="http://schemas.microsoft.com/office/drawing/2014/main" id="{686A9E10-CA34-4D91-A634-1F04FA29657B}"/>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5" name="Freeform 85">
              <a:extLst>
                <a:ext uri="{FF2B5EF4-FFF2-40B4-BE49-F238E27FC236}">
                  <a16:creationId xmlns:a16="http://schemas.microsoft.com/office/drawing/2014/main" id="{AC94CB33-4A33-4257-9FDA-76BEBD2C3AC4}"/>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6" name="Freeform 86">
              <a:extLst>
                <a:ext uri="{FF2B5EF4-FFF2-40B4-BE49-F238E27FC236}">
                  <a16:creationId xmlns:a16="http://schemas.microsoft.com/office/drawing/2014/main" id="{B52D617B-B3D6-45E4-8DE9-A73B65C52F32}"/>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7" name="Freeform 87">
              <a:extLst>
                <a:ext uri="{FF2B5EF4-FFF2-40B4-BE49-F238E27FC236}">
                  <a16:creationId xmlns:a16="http://schemas.microsoft.com/office/drawing/2014/main" id="{65FD3B4D-7B8F-4F48-BD14-64BB233A60A7}"/>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8" name="Freeform 88">
              <a:extLst>
                <a:ext uri="{FF2B5EF4-FFF2-40B4-BE49-F238E27FC236}">
                  <a16:creationId xmlns:a16="http://schemas.microsoft.com/office/drawing/2014/main" id="{2FDD8FB7-2771-47FB-AF98-BB224043B4F7}"/>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9" name="Freeform 89">
              <a:extLst>
                <a:ext uri="{FF2B5EF4-FFF2-40B4-BE49-F238E27FC236}">
                  <a16:creationId xmlns:a16="http://schemas.microsoft.com/office/drawing/2014/main" id="{0E887372-0A8C-4243-9923-588CAB0014B9}"/>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0" name="Freeform 90">
              <a:extLst>
                <a:ext uri="{FF2B5EF4-FFF2-40B4-BE49-F238E27FC236}">
                  <a16:creationId xmlns:a16="http://schemas.microsoft.com/office/drawing/2014/main" id="{C717087A-9A14-453C-BAC7-1E4DC82C5452}"/>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1" name="Freeform 91">
              <a:extLst>
                <a:ext uri="{FF2B5EF4-FFF2-40B4-BE49-F238E27FC236}">
                  <a16:creationId xmlns:a16="http://schemas.microsoft.com/office/drawing/2014/main" id="{D94EECA1-8D23-4B02-8E0B-89DBAAB900C6}"/>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2" name="Freeform 92">
              <a:extLst>
                <a:ext uri="{FF2B5EF4-FFF2-40B4-BE49-F238E27FC236}">
                  <a16:creationId xmlns:a16="http://schemas.microsoft.com/office/drawing/2014/main" id="{B3494FCB-5A11-4D68-A797-A9554B1229F8}"/>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8" name="Group 81">
            <a:extLst>
              <a:ext uri="{FF2B5EF4-FFF2-40B4-BE49-F238E27FC236}">
                <a16:creationId xmlns:a16="http://schemas.microsoft.com/office/drawing/2014/main" id="{F5D7CD51-3179-4FCD-9097-855DEE35962C}"/>
              </a:ext>
            </a:extLst>
          </p:cNvPr>
          <p:cNvGrpSpPr>
            <a:grpSpLocks noChangeAspect="1"/>
          </p:cNvGrpSpPr>
          <p:nvPr/>
        </p:nvGrpSpPr>
        <p:grpSpPr bwMode="auto">
          <a:xfrm>
            <a:off x="7088780" y="2096627"/>
            <a:ext cx="286439" cy="285760"/>
            <a:chOff x="1370" y="1720"/>
            <a:chExt cx="426" cy="425"/>
          </a:xfrm>
          <a:solidFill>
            <a:srgbClr val="FF0000"/>
          </a:solidFill>
        </p:grpSpPr>
        <p:sp>
          <p:nvSpPr>
            <p:cNvPr id="89" name="Freeform 82">
              <a:extLst>
                <a:ext uri="{FF2B5EF4-FFF2-40B4-BE49-F238E27FC236}">
                  <a16:creationId xmlns:a16="http://schemas.microsoft.com/office/drawing/2014/main" id="{64662A4F-3EA1-4AA7-8AC0-9D1E9FFDD18F}"/>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0" name="Freeform 83">
              <a:extLst>
                <a:ext uri="{FF2B5EF4-FFF2-40B4-BE49-F238E27FC236}">
                  <a16:creationId xmlns:a16="http://schemas.microsoft.com/office/drawing/2014/main" id="{BD10236B-76E9-4D34-89E1-1AC2B202BDFD}"/>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1" name="Freeform 84">
              <a:extLst>
                <a:ext uri="{FF2B5EF4-FFF2-40B4-BE49-F238E27FC236}">
                  <a16:creationId xmlns:a16="http://schemas.microsoft.com/office/drawing/2014/main" id="{A5E40310-6B7D-4F43-A722-1CE3FB49D589}"/>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85">
              <a:extLst>
                <a:ext uri="{FF2B5EF4-FFF2-40B4-BE49-F238E27FC236}">
                  <a16:creationId xmlns:a16="http://schemas.microsoft.com/office/drawing/2014/main" id="{193E4327-89C0-49A4-9FB4-9C86A6309A30}"/>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0" name="Freeform 86">
              <a:extLst>
                <a:ext uri="{FF2B5EF4-FFF2-40B4-BE49-F238E27FC236}">
                  <a16:creationId xmlns:a16="http://schemas.microsoft.com/office/drawing/2014/main" id="{5813C9FC-3120-4104-B370-C423414A5622}"/>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 name="Freeform 87">
              <a:extLst>
                <a:ext uri="{FF2B5EF4-FFF2-40B4-BE49-F238E27FC236}">
                  <a16:creationId xmlns:a16="http://schemas.microsoft.com/office/drawing/2014/main" id="{696D8125-91EE-456E-8ADC-AF7A2C9684CB}"/>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4" name="Freeform 88">
              <a:extLst>
                <a:ext uri="{FF2B5EF4-FFF2-40B4-BE49-F238E27FC236}">
                  <a16:creationId xmlns:a16="http://schemas.microsoft.com/office/drawing/2014/main" id="{E0F74F08-3F13-4503-8B47-87E3019C4A5D}"/>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89">
              <a:extLst>
                <a:ext uri="{FF2B5EF4-FFF2-40B4-BE49-F238E27FC236}">
                  <a16:creationId xmlns:a16="http://schemas.microsoft.com/office/drawing/2014/main" id="{80463957-3CE3-4B4A-A17D-E3D3EF8421F5}"/>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 name="Freeform 90">
              <a:extLst>
                <a:ext uri="{FF2B5EF4-FFF2-40B4-BE49-F238E27FC236}">
                  <a16:creationId xmlns:a16="http://schemas.microsoft.com/office/drawing/2014/main" id="{DF77D354-900B-4725-8594-84BB1973F2AC}"/>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7" name="Freeform 91">
              <a:extLst>
                <a:ext uri="{FF2B5EF4-FFF2-40B4-BE49-F238E27FC236}">
                  <a16:creationId xmlns:a16="http://schemas.microsoft.com/office/drawing/2014/main" id="{0C731026-481A-42CA-A7A1-3AE5BB8C1F4C}"/>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 name="Freeform 92">
              <a:extLst>
                <a:ext uri="{FF2B5EF4-FFF2-40B4-BE49-F238E27FC236}">
                  <a16:creationId xmlns:a16="http://schemas.microsoft.com/office/drawing/2014/main" id="{E797C326-F0B3-47FB-95A9-3867CB098C65}"/>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10" name="Rectangle 101">
            <a:extLst>
              <a:ext uri="{FF2B5EF4-FFF2-40B4-BE49-F238E27FC236}">
                <a16:creationId xmlns:a16="http://schemas.microsoft.com/office/drawing/2014/main" id="{63205422-AC32-45DC-B723-E0471362C5B3}"/>
              </a:ext>
            </a:extLst>
          </p:cNvPr>
          <p:cNvSpPr/>
          <p:nvPr/>
        </p:nvSpPr>
        <p:spPr>
          <a:xfrm>
            <a:off x="544460" y="5660252"/>
            <a:ext cx="1480280" cy="10298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srgbClr val="FFFFFF"/>
                </a:solidFill>
                <a:effectLst/>
                <a:uLnTx/>
                <a:uFillTx/>
                <a:latin typeface="Avenir LT Std 35 Light"/>
                <a:ea typeface="+mn-ea"/>
                <a:cs typeface="+mn-cs"/>
              </a:rPr>
              <a:t>Klant-kenmerken</a:t>
            </a:r>
            <a:endParaRPr kumimoji="0" lang="nl-NL" sz="1800" b="1" i="0" u="none" strike="noStrike" kern="1200" cap="none" spc="0" normalizeH="0" baseline="0" noProof="0" dirty="0">
              <a:ln>
                <a:noFill/>
              </a:ln>
              <a:solidFill>
                <a:srgbClr val="FFFFFF"/>
              </a:solidFill>
              <a:effectLst/>
              <a:uLnTx/>
              <a:uFillTx/>
              <a:latin typeface="Avenir LT Std 35 Light"/>
              <a:ea typeface="+mn-ea"/>
              <a:cs typeface="+mn-cs"/>
            </a:endParaRPr>
          </a:p>
        </p:txBody>
      </p:sp>
      <p:grpSp>
        <p:nvGrpSpPr>
          <p:cNvPr id="111" name="Group 71">
            <a:extLst>
              <a:ext uri="{FF2B5EF4-FFF2-40B4-BE49-F238E27FC236}">
                <a16:creationId xmlns:a16="http://schemas.microsoft.com/office/drawing/2014/main" id="{A1D1D708-283F-40B1-A45E-36513F9B2B3E}"/>
              </a:ext>
            </a:extLst>
          </p:cNvPr>
          <p:cNvGrpSpPr>
            <a:grpSpLocks noChangeAspect="1"/>
          </p:cNvGrpSpPr>
          <p:nvPr/>
        </p:nvGrpSpPr>
        <p:grpSpPr bwMode="auto">
          <a:xfrm>
            <a:off x="1089907" y="5729709"/>
            <a:ext cx="462720" cy="389622"/>
            <a:chOff x="350" y="1719"/>
            <a:chExt cx="426" cy="427"/>
          </a:xfrm>
          <a:solidFill>
            <a:schemeClr val="bg1"/>
          </a:solidFill>
        </p:grpSpPr>
        <p:sp>
          <p:nvSpPr>
            <p:cNvPr id="112" name="Freeform 72">
              <a:extLst>
                <a:ext uri="{FF2B5EF4-FFF2-40B4-BE49-F238E27FC236}">
                  <a16:creationId xmlns:a16="http://schemas.microsoft.com/office/drawing/2014/main" id="{72BC8A4D-47C4-4861-BD01-9B375B4D5FB5}"/>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3" name="Freeform 73">
              <a:extLst>
                <a:ext uri="{FF2B5EF4-FFF2-40B4-BE49-F238E27FC236}">
                  <a16:creationId xmlns:a16="http://schemas.microsoft.com/office/drawing/2014/main" id="{A35C953B-0CC0-4361-89F6-7C7C2DAE625D}"/>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4" name="Freeform 74">
              <a:extLst>
                <a:ext uri="{FF2B5EF4-FFF2-40B4-BE49-F238E27FC236}">
                  <a16:creationId xmlns:a16="http://schemas.microsoft.com/office/drawing/2014/main" id="{DC6BEF9B-3AE4-4A78-9FE6-43D4536E8803}"/>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5" name="Freeform 75">
              <a:extLst>
                <a:ext uri="{FF2B5EF4-FFF2-40B4-BE49-F238E27FC236}">
                  <a16:creationId xmlns:a16="http://schemas.microsoft.com/office/drawing/2014/main" id="{210D3FF4-DBF8-4D6D-ADF0-EF11940271C4}"/>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6" name="Freeform 76">
              <a:extLst>
                <a:ext uri="{FF2B5EF4-FFF2-40B4-BE49-F238E27FC236}">
                  <a16:creationId xmlns:a16="http://schemas.microsoft.com/office/drawing/2014/main" id="{C531B7FF-6717-4CB0-9DF5-3A2AEB840421}"/>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7" name="Freeform 77">
              <a:extLst>
                <a:ext uri="{FF2B5EF4-FFF2-40B4-BE49-F238E27FC236}">
                  <a16:creationId xmlns:a16="http://schemas.microsoft.com/office/drawing/2014/main" id="{43E16D6A-3B67-4101-A64D-2689583A179F}"/>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8" name="Freeform 78">
              <a:extLst>
                <a:ext uri="{FF2B5EF4-FFF2-40B4-BE49-F238E27FC236}">
                  <a16:creationId xmlns:a16="http://schemas.microsoft.com/office/drawing/2014/main" id="{2BAEFC81-7486-4AA2-B509-38F742A6549C}"/>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9" name="Freeform 79">
              <a:extLst>
                <a:ext uri="{FF2B5EF4-FFF2-40B4-BE49-F238E27FC236}">
                  <a16:creationId xmlns:a16="http://schemas.microsoft.com/office/drawing/2014/main" id="{BF674EAE-B729-4380-9759-8580BAECE2C4}"/>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0" name="Freeform 80">
              <a:extLst>
                <a:ext uri="{FF2B5EF4-FFF2-40B4-BE49-F238E27FC236}">
                  <a16:creationId xmlns:a16="http://schemas.microsoft.com/office/drawing/2014/main" id="{425B54FA-AB70-49B1-8D4B-2714E99ABC2E}"/>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1" name="Freeform 81">
              <a:extLst>
                <a:ext uri="{FF2B5EF4-FFF2-40B4-BE49-F238E27FC236}">
                  <a16:creationId xmlns:a16="http://schemas.microsoft.com/office/drawing/2014/main" id="{5B999E9A-6CC8-429D-90C1-6DA6AC9B5296}"/>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2" name="Freeform 82">
              <a:extLst>
                <a:ext uri="{FF2B5EF4-FFF2-40B4-BE49-F238E27FC236}">
                  <a16:creationId xmlns:a16="http://schemas.microsoft.com/office/drawing/2014/main" id="{26428F26-ED11-4801-B865-03566524AAE1}"/>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3" name="Freeform 83">
              <a:extLst>
                <a:ext uri="{FF2B5EF4-FFF2-40B4-BE49-F238E27FC236}">
                  <a16:creationId xmlns:a16="http://schemas.microsoft.com/office/drawing/2014/main" id="{C54AE0A4-9983-434D-8CDB-A44DC2371D33}"/>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222676899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sp>
        <p:nvSpPr>
          <p:cNvPr id="3" name="Titel 2"/>
          <p:cNvSpPr>
            <a:spLocks noGrp="1"/>
          </p:cNvSpPr>
          <p:nvPr>
            <p:ph type="title"/>
          </p:nvPr>
        </p:nvSpPr>
        <p:spPr>
          <a:xfrm>
            <a:off x="861084" y="378911"/>
            <a:ext cx="10515600" cy="526156"/>
          </a:xfrm>
        </p:spPr>
        <p:txBody>
          <a:bodyPr>
            <a:normAutofit fontScale="90000"/>
          </a:bodyPr>
          <a:lstStyle/>
          <a:p>
            <a:r>
              <a:rPr lang="en-US" dirty="0"/>
              <a:t>Intake</a:t>
            </a:r>
            <a:endParaRPr lang="nl-NL" dirty="0"/>
          </a:p>
        </p:txBody>
      </p:sp>
      <p:grpSp>
        <p:nvGrpSpPr>
          <p:cNvPr id="6" name="Group 175">
            <a:extLst>
              <a:ext uri="{FF2B5EF4-FFF2-40B4-BE49-F238E27FC236}">
                <a16:creationId xmlns:a16="http://schemas.microsoft.com/office/drawing/2014/main" id="{273F7238-4431-45CA-B42B-CEDDB8F3489D}"/>
              </a:ext>
            </a:extLst>
          </p:cNvPr>
          <p:cNvGrpSpPr>
            <a:grpSpLocks noChangeAspect="1"/>
          </p:cNvGrpSpPr>
          <p:nvPr/>
        </p:nvGrpSpPr>
        <p:grpSpPr bwMode="auto">
          <a:xfrm>
            <a:off x="10736840" y="296716"/>
            <a:ext cx="462886" cy="423677"/>
            <a:chOff x="6540" y="3009"/>
            <a:chExt cx="425" cy="389"/>
          </a:xfrm>
          <a:solidFill>
            <a:schemeClr val="bg1">
              <a:lumMod val="85000"/>
            </a:schemeClr>
          </a:solidFill>
        </p:grpSpPr>
        <p:sp>
          <p:nvSpPr>
            <p:cNvPr id="7" name="Freeform 176">
              <a:extLst>
                <a:ext uri="{FF2B5EF4-FFF2-40B4-BE49-F238E27FC236}">
                  <a16:creationId xmlns:a16="http://schemas.microsoft.com/office/drawing/2014/main" id="{3CB5C2CB-FC53-4507-AC43-1A6838CB4747}"/>
                </a:ext>
              </a:extLst>
            </p:cNvPr>
            <p:cNvSpPr>
              <a:spLocks/>
            </p:cNvSpPr>
            <p:nvPr/>
          </p:nvSpPr>
          <p:spPr bwMode="auto">
            <a:xfrm>
              <a:off x="6540" y="3009"/>
              <a:ext cx="354" cy="301"/>
            </a:xfrm>
            <a:custGeom>
              <a:avLst/>
              <a:gdLst>
                <a:gd name="T0" fmla="*/ 101 w 239"/>
                <a:gd name="T1" fmla="*/ 143 h 203"/>
                <a:gd name="T2" fmla="*/ 89 w 239"/>
                <a:gd name="T3" fmla="*/ 143 h 203"/>
                <a:gd name="T4" fmla="*/ 85 w 239"/>
                <a:gd name="T5" fmla="*/ 145 h 203"/>
                <a:gd name="T6" fmla="*/ 47 w 239"/>
                <a:gd name="T7" fmla="*/ 183 h 203"/>
                <a:gd name="T8" fmla="*/ 47 w 239"/>
                <a:gd name="T9" fmla="*/ 149 h 203"/>
                <a:gd name="T10" fmla="*/ 41 w 239"/>
                <a:gd name="T11" fmla="*/ 143 h 203"/>
                <a:gd name="T12" fmla="*/ 12 w 239"/>
                <a:gd name="T13" fmla="*/ 143 h 203"/>
                <a:gd name="T14" fmla="*/ 12 w 239"/>
                <a:gd name="T15" fmla="*/ 11 h 203"/>
                <a:gd name="T16" fmla="*/ 227 w 239"/>
                <a:gd name="T17" fmla="*/ 11 h 203"/>
                <a:gd name="T18" fmla="*/ 227 w 239"/>
                <a:gd name="T19" fmla="*/ 83 h 203"/>
                <a:gd name="T20" fmla="*/ 233 w 239"/>
                <a:gd name="T21" fmla="*/ 89 h 203"/>
                <a:gd name="T22" fmla="*/ 239 w 239"/>
                <a:gd name="T23" fmla="*/ 83 h 203"/>
                <a:gd name="T24" fmla="*/ 239 w 239"/>
                <a:gd name="T25" fmla="*/ 5 h 203"/>
                <a:gd name="T26" fmla="*/ 233 w 239"/>
                <a:gd name="T27" fmla="*/ 0 h 203"/>
                <a:gd name="T28" fmla="*/ 6 w 239"/>
                <a:gd name="T29" fmla="*/ 0 h 203"/>
                <a:gd name="T30" fmla="*/ 0 w 239"/>
                <a:gd name="T31" fmla="*/ 5 h 203"/>
                <a:gd name="T32" fmla="*/ 0 w 239"/>
                <a:gd name="T33" fmla="*/ 149 h 203"/>
                <a:gd name="T34" fmla="*/ 6 w 239"/>
                <a:gd name="T35" fmla="*/ 155 h 203"/>
                <a:gd name="T36" fmla="*/ 35 w 239"/>
                <a:gd name="T37" fmla="*/ 155 h 203"/>
                <a:gd name="T38" fmla="*/ 35 w 239"/>
                <a:gd name="T39" fmla="*/ 197 h 203"/>
                <a:gd name="T40" fmla="*/ 39 w 239"/>
                <a:gd name="T41" fmla="*/ 203 h 203"/>
                <a:gd name="T42" fmla="*/ 41 w 239"/>
                <a:gd name="T43" fmla="*/ 203 h 203"/>
                <a:gd name="T44" fmla="*/ 46 w 239"/>
                <a:gd name="T45" fmla="*/ 201 h 203"/>
                <a:gd name="T46" fmla="*/ 92 w 239"/>
                <a:gd name="T47" fmla="*/ 155 h 203"/>
                <a:gd name="T48" fmla="*/ 101 w 239"/>
                <a:gd name="T49" fmla="*/ 155 h 203"/>
                <a:gd name="T50" fmla="*/ 107 w 239"/>
                <a:gd name="T51" fmla="*/ 149 h 203"/>
                <a:gd name="T52" fmla="*/ 101 w 239"/>
                <a:gd name="T53" fmla="*/ 14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9" h="203">
                  <a:moveTo>
                    <a:pt x="101" y="143"/>
                  </a:moveTo>
                  <a:cubicBezTo>
                    <a:pt x="89" y="143"/>
                    <a:pt x="89" y="143"/>
                    <a:pt x="89" y="143"/>
                  </a:cubicBezTo>
                  <a:cubicBezTo>
                    <a:pt x="88" y="143"/>
                    <a:pt x="86" y="144"/>
                    <a:pt x="85" y="145"/>
                  </a:cubicBezTo>
                  <a:cubicBezTo>
                    <a:pt x="47" y="183"/>
                    <a:pt x="47" y="183"/>
                    <a:pt x="47" y="183"/>
                  </a:cubicBezTo>
                  <a:cubicBezTo>
                    <a:pt x="47" y="149"/>
                    <a:pt x="47" y="149"/>
                    <a:pt x="47" y="149"/>
                  </a:cubicBezTo>
                  <a:cubicBezTo>
                    <a:pt x="47" y="146"/>
                    <a:pt x="45" y="143"/>
                    <a:pt x="41" y="143"/>
                  </a:cubicBezTo>
                  <a:cubicBezTo>
                    <a:pt x="12" y="143"/>
                    <a:pt x="12" y="143"/>
                    <a:pt x="12" y="143"/>
                  </a:cubicBezTo>
                  <a:cubicBezTo>
                    <a:pt x="12" y="11"/>
                    <a:pt x="12" y="11"/>
                    <a:pt x="12" y="11"/>
                  </a:cubicBezTo>
                  <a:cubicBezTo>
                    <a:pt x="227" y="11"/>
                    <a:pt x="227" y="11"/>
                    <a:pt x="227" y="11"/>
                  </a:cubicBezTo>
                  <a:cubicBezTo>
                    <a:pt x="227" y="83"/>
                    <a:pt x="227" y="83"/>
                    <a:pt x="227" y="83"/>
                  </a:cubicBezTo>
                  <a:cubicBezTo>
                    <a:pt x="227" y="87"/>
                    <a:pt x="230" y="89"/>
                    <a:pt x="233" y="89"/>
                  </a:cubicBezTo>
                  <a:cubicBezTo>
                    <a:pt x="236" y="89"/>
                    <a:pt x="239" y="87"/>
                    <a:pt x="239" y="83"/>
                  </a:cubicBezTo>
                  <a:cubicBezTo>
                    <a:pt x="239" y="5"/>
                    <a:pt x="239" y="5"/>
                    <a:pt x="239" y="5"/>
                  </a:cubicBezTo>
                  <a:cubicBezTo>
                    <a:pt x="239" y="2"/>
                    <a:pt x="236" y="0"/>
                    <a:pt x="233" y="0"/>
                  </a:cubicBezTo>
                  <a:cubicBezTo>
                    <a:pt x="6" y="0"/>
                    <a:pt x="6" y="0"/>
                    <a:pt x="6" y="0"/>
                  </a:cubicBezTo>
                  <a:cubicBezTo>
                    <a:pt x="2" y="0"/>
                    <a:pt x="0" y="2"/>
                    <a:pt x="0" y="5"/>
                  </a:cubicBezTo>
                  <a:cubicBezTo>
                    <a:pt x="0" y="149"/>
                    <a:pt x="0" y="149"/>
                    <a:pt x="0" y="149"/>
                  </a:cubicBezTo>
                  <a:cubicBezTo>
                    <a:pt x="0" y="153"/>
                    <a:pt x="2" y="155"/>
                    <a:pt x="6" y="155"/>
                  </a:cubicBezTo>
                  <a:cubicBezTo>
                    <a:pt x="35" y="155"/>
                    <a:pt x="35" y="155"/>
                    <a:pt x="35" y="155"/>
                  </a:cubicBezTo>
                  <a:cubicBezTo>
                    <a:pt x="35" y="197"/>
                    <a:pt x="35" y="197"/>
                    <a:pt x="35" y="197"/>
                  </a:cubicBezTo>
                  <a:cubicBezTo>
                    <a:pt x="35" y="200"/>
                    <a:pt x="37" y="202"/>
                    <a:pt x="39" y="203"/>
                  </a:cubicBezTo>
                  <a:cubicBezTo>
                    <a:pt x="40" y="203"/>
                    <a:pt x="41" y="203"/>
                    <a:pt x="41" y="203"/>
                  </a:cubicBezTo>
                  <a:cubicBezTo>
                    <a:pt x="43" y="203"/>
                    <a:pt x="45" y="202"/>
                    <a:pt x="46" y="201"/>
                  </a:cubicBezTo>
                  <a:cubicBezTo>
                    <a:pt x="92" y="155"/>
                    <a:pt x="92" y="155"/>
                    <a:pt x="92" y="155"/>
                  </a:cubicBezTo>
                  <a:cubicBezTo>
                    <a:pt x="101" y="155"/>
                    <a:pt x="101" y="155"/>
                    <a:pt x="101" y="155"/>
                  </a:cubicBezTo>
                  <a:cubicBezTo>
                    <a:pt x="105" y="155"/>
                    <a:pt x="107" y="153"/>
                    <a:pt x="107" y="149"/>
                  </a:cubicBezTo>
                  <a:cubicBezTo>
                    <a:pt x="107" y="146"/>
                    <a:pt x="105" y="143"/>
                    <a:pt x="101"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 name="Freeform 177">
              <a:extLst>
                <a:ext uri="{FF2B5EF4-FFF2-40B4-BE49-F238E27FC236}">
                  <a16:creationId xmlns:a16="http://schemas.microsoft.com/office/drawing/2014/main" id="{37EBA8D4-0522-44E1-B199-02A149D4E00B}"/>
                </a:ext>
              </a:extLst>
            </p:cNvPr>
            <p:cNvSpPr>
              <a:spLocks noEditPoints="1"/>
            </p:cNvSpPr>
            <p:nvPr/>
          </p:nvSpPr>
          <p:spPr bwMode="auto">
            <a:xfrm>
              <a:off x="6734" y="3167"/>
              <a:ext cx="231" cy="231"/>
            </a:xfrm>
            <a:custGeom>
              <a:avLst/>
              <a:gdLst>
                <a:gd name="T0" fmla="*/ 150 w 156"/>
                <a:gd name="T1" fmla="*/ 0 h 156"/>
                <a:gd name="T2" fmla="*/ 6 w 156"/>
                <a:gd name="T3" fmla="*/ 0 h 156"/>
                <a:gd name="T4" fmla="*/ 0 w 156"/>
                <a:gd name="T5" fmla="*/ 6 h 156"/>
                <a:gd name="T6" fmla="*/ 0 w 156"/>
                <a:gd name="T7" fmla="*/ 102 h 156"/>
                <a:gd name="T8" fmla="*/ 6 w 156"/>
                <a:gd name="T9" fmla="*/ 108 h 156"/>
                <a:gd name="T10" fmla="*/ 70 w 156"/>
                <a:gd name="T11" fmla="*/ 108 h 156"/>
                <a:gd name="T12" fmla="*/ 122 w 156"/>
                <a:gd name="T13" fmla="*/ 154 h 156"/>
                <a:gd name="T14" fmla="*/ 126 w 156"/>
                <a:gd name="T15" fmla="*/ 156 h 156"/>
                <a:gd name="T16" fmla="*/ 128 w 156"/>
                <a:gd name="T17" fmla="*/ 155 h 156"/>
                <a:gd name="T18" fmla="*/ 132 w 156"/>
                <a:gd name="T19" fmla="*/ 150 h 156"/>
                <a:gd name="T20" fmla="*/ 132 w 156"/>
                <a:gd name="T21" fmla="*/ 108 h 156"/>
                <a:gd name="T22" fmla="*/ 150 w 156"/>
                <a:gd name="T23" fmla="*/ 108 h 156"/>
                <a:gd name="T24" fmla="*/ 156 w 156"/>
                <a:gd name="T25" fmla="*/ 102 h 156"/>
                <a:gd name="T26" fmla="*/ 156 w 156"/>
                <a:gd name="T27" fmla="*/ 6 h 156"/>
                <a:gd name="T28" fmla="*/ 150 w 156"/>
                <a:gd name="T29" fmla="*/ 0 h 156"/>
                <a:gd name="T30" fmla="*/ 144 w 156"/>
                <a:gd name="T31" fmla="*/ 96 h 156"/>
                <a:gd name="T32" fmla="*/ 126 w 156"/>
                <a:gd name="T33" fmla="*/ 96 h 156"/>
                <a:gd name="T34" fmla="*/ 120 w 156"/>
                <a:gd name="T35" fmla="*/ 102 h 156"/>
                <a:gd name="T36" fmla="*/ 120 w 156"/>
                <a:gd name="T37" fmla="*/ 137 h 156"/>
                <a:gd name="T38" fmla="*/ 76 w 156"/>
                <a:gd name="T39" fmla="*/ 98 h 156"/>
                <a:gd name="T40" fmla="*/ 72 w 156"/>
                <a:gd name="T41" fmla="*/ 96 h 156"/>
                <a:gd name="T42" fmla="*/ 12 w 156"/>
                <a:gd name="T43" fmla="*/ 96 h 156"/>
                <a:gd name="T44" fmla="*/ 12 w 156"/>
                <a:gd name="T45" fmla="*/ 12 h 156"/>
                <a:gd name="T46" fmla="*/ 144 w 156"/>
                <a:gd name="T47" fmla="*/ 12 h 156"/>
                <a:gd name="T48" fmla="*/ 144 w 156"/>
                <a:gd name="T49" fmla="*/ 9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6" h="156">
                  <a:moveTo>
                    <a:pt x="150" y="0"/>
                  </a:moveTo>
                  <a:cubicBezTo>
                    <a:pt x="6" y="0"/>
                    <a:pt x="6" y="0"/>
                    <a:pt x="6" y="0"/>
                  </a:cubicBezTo>
                  <a:cubicBezTo>
                    <a:pt x="3" y="0"/>
                    <a:pt x="0" y="3"/>
                    <a:pt x="0" y="6"/>
                  </a:cubicBezTo>
                  <a:cubicBezTo>
                    <a:pt x="0" y="102"/>
                    <a:pt x="0" y="102"/>
                    <a:pt x="0" y="102"/>
                  </a:cubicBezTo>
                  <a:cubicBezTo>
                    <a:pt x="0" y="105"/>
                    <a:pt x="3" y="108"/>
                    <a:pt x="6" y="108"/>
                  </a:cubicBezTo>
                  <a:cubicBezTo>
                    <a:pt x="70" y="108"/>
                    <a:pt x="70" y="108"/>
                    <a:pt x="70" y="108"/>
                  </a:cubicBezTo>
                  <a:cubicBezTo>
                    <a:pt x="122" y="154"/>
                    <a:pt x="122" y="154"/>
                    <a:pt x="122" y="154"/>
                  </a:cubicBezTo>
                  <a:cubicBezTo>
                    <a:pt x="123" y="155"/>
                    <a:pt x="125" y="156"/>
                    <a:pt x="126" y="156"/>
                  </a:cubicBezTo>
                  <a:cubicBezTo>
                    <a:pt x="127" y="156"/>
                    <a:pt x="128" y="156"/>
                    <a:pt x="128" y="155"/>
                  </a:cubicBezTo>
                  <a:cubicBezTo>
                    <a:pt x="131" y="154"/>
                    <a:pt x="132" y="152"/>
                    <a:pt x="132" y="150"/>
                  </a:cubicBezTo>
                  <a:cubicBezTo>
                    <a:pt x="132" y="108"/>
                    <a:pt x="132" y="108"/>
                    <a:pt x="132" y="108"/>
                  </a:cubicBezTo>
                  <a:cubicBezTo>
                    <a:pt x="150" y="108"/>
                    <a:pt x="150" y="108"/>
                    <a:pt x="150" y="108"/>
                  </a:cubicBezTo>
                  <a:cubicBezTo>
                    <a:pt x="153" y="108"/>
                    <a:pt x="156" y="105"/>
                    <a:pt x="156" y="102"/>
                  </a:cubicBezTo>
                  <a:cubicBezTo>
                    <a:pt x="156" y="6"/>
                    <a:pt x="156" y="6"/>
                    <a:pt x="156" y="6"/>
                  </a:cubicBezTo>
                  <a:cubicBezTo>
                    <a:pt x="156" y="3"/>
                    <a:pt x="153" y="0"/>
                    <a:pt x="150" y="0"/>
                  </a:cubicBezTo>
                  <a:close/>
                  <a:moveTo>
                    <a:pt x="144" y="96"/>
                  </a:moveTo>
                  <a:cubicBezTo>
                    <a:pt x="126" y="96"/>
                    <a:pt x="126" y="96"/>
                    <a:pt x="126" y="96"/>
                  </a:cubicBezTo>
                  <a:cubicBezTo>
                    <a:pt x="123" y="96"/>
                    <a:pt x="120" y="99"/>
                    <a:pt x="120" y="102"/>
                  </a:cubicBezTo>
                  <a:cubicBezTo>
                    <a:pt x="120" y="137"/>
                    <a:pt x="120" y="137"/>
                    <a:pt x="120" y="137"/>
                  </a:cubicBezTo>
                  <a:cubicBezTo>
                    <a:pt x="76" y="98"/>
                    <a:pt x="76" y="98"/>
                    <a:pt x="76" y="98"/>
                  </a:cubicBezTo>
                  <a:cubicBezTo>
                    <a:pt x="75" y="97"/>
                    <a:pt x="74" y="96"/>
                    <a:pt x="72" y="96"/>
                  </a:cubicBezTo>
                  <a:cubicBezTo>
                    <a:pt x="12" y="96"/>
                    <a:pt x="12" y="96"/>
                    <a:pt x="12" y="96"/>
                  </a:cubicBezTo>
                  <a:cubicBezTo>
                    <a:pt x="12" y="12"/>
                    <a:pt x="12" y="12"/>
                    <a:pt x="12" y="12"/>
                  </a:cubicBezTo>
                  <a:cubicBezTo>
                    <a:pt x="144" y="12"/>
                    <a:pt x="144" y="12"/>
                    <a:pt x="144" y="12"/>
                  </a:cubicBezTo>
                  <a:lnTo>
                    <a:pt x="144"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 name="Oval 178">
              <a:extLst>
                <a:ext uri="{FF2B5EF4-FFF2-40B4-BE49-F238E27FC236}">
                  <a16:creationId xmlns:a16="http://schemas.microsoft.com/office/drawing/2014/main" id="{FF11A9E7-57C9-441C-8546-0F497A55B109}"/>
                </a:ext>
              </a:extLst>
            </p:cNvPr>
            <p:cNvSpPr>
              <a:spLocks noChangeArrowheads="1"/>
            </p:cNvSpPr>
            <p:nvPr/>
          </p:nvSpPr>
          <p:spPr bwMode="auto">
            <a:xfrm>
              <a:off x="6647" y="3105"/>
              <a:ext cx="30"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 name="Oval 179">
              <a:extLst>
                <a:ext uri="{FF2B5EF4-FFF2-40B4-BE49-F238E27FC236}">
                  <a16:creationId xmlns:a16="http://schemas.microsoft.com/office/drawing/2014/main" id="{588D12C1-46DB-43D5-8692-16624205E4B3}"/>
                </a:ext>
              </a:extLst>
            </p:cNvPr>
            <p:cNvSpPr>
              <a:spLocks noChangeArrowheads="1"/>
            </p:cNvSpPr>
            <p:nvPr/>
          </p:nvSpPr>
          <p:spPr bwMode="auto">
            <a:xfrm>
              <a:off x="6764" y="3105"/>
              <a:ext cx="29"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 name="Oval 180">
              <a:extLst>
                <a:ext uri="{FF2B5EF4-FFF2-40B4-BE49-F238E27FC236}">
                  <a16:creationId xmlns:a16="http://schemas.microsoft.com/office/drawing/2014/main" id="{879CF57B-31C2-4926-868A-403E5DBE4C8D}"/>
                </a:ext>
              </a:extLst>
            </p:cNvPr>
            <p:cNvSpPr>
              <a:spLocks noChangeArrowheads="1"/>
            </p:cNvSpPr>
            <p:nvPr/>
          </p:nvSpPr>
          <p:spPr bwMode="auto">
            <a:xfrm>
              <a:off x="6705" y="3105"/>
              <a:ext cx="29"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 name="Oval 181">
              <a:extLst>
                <a:ext uri="{FF2B5EF4-FFF2-40B4-BE49-F238E27FC236}">
                  <a16:creationId xmlns:a16="http://schemas.microsoft.com/office/drawing/2014/main" id="{9402DD67-D372-4324-8E73-63D1DD6427A0}"/>
                </a:ext>
              </a:extLst>
            </p:cNvPr>
            <p:cNvSpPr>
              <a:spLocks noChangeArrowheads="1"/>
            </p:cNvSpPr>
            <p:nvPr/>
          </p:nvSpPr>
          <p:spPr bwMode="auto">
            <a:xfrm>
              <a:off x="6804" y="3240"/>
              <a:ext cx="18"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 name="Oval 182">
              <a:extLst>
                <a:ext uri="{FF2B5EF4-FFF2-40B4-BE49-F238E27FC236}">
                  <a16:creationId xmlns:a16="http://schemas.microsoft.com/office/drawing/2014/main" id="{BC72BD1C-732B-4413-8195-EEB89F94371C}"/>
                </a:ext>
              </a:extLst>
            </p:cNvPr>
            <p:cNvSpPr>
              <a:spLocks noChangeArrowheads="1"/>
            </p:cNvSpPr>
            <p:nvPr/>
          </p:nvSpPr>
          <p:spPr bwMode="auto">
            <a:xfrm>
              <a:off x="6879" y="3240"/>
              <a:ext cx="18"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 name="Oval 183">
              <a:extLst>
                <a:ext uri="{FF2B5EF4-FFF2-40B4-BE49-F238E27FC236}">
                  <a16:creationId xmlns:a16="http://schemas.microsoft.com/office/drawing/2014/main" id="{D61AD364-62AA-4DF1-B681-394073B54003}"/>
                </a:ext>
              </a:extLst>
            </p:cNvPr>
            <p:cNvSpPr>
              <a:spLocks noChangeArrowheads="1"/>
            </p:cNvSpPr>
            <p:nvPr/>
          </p:nvSpPr>
          <p:spPr bwMode="auto">
            <a:xfrm>
              <a:off x="6841" y="3240"/>
              <a:ext cx="19"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6" name="Group 12">
            <a:extLst>
              <a:ext uri="{FF2B5EF4-FFF2-40B4-BE49-F238E27FC236}">
                <a16:creationId xmlns:a16="http://schemas.microsoft.com/office/drawing/2014/main" id="{4B67A3D4-6027-43C3-950A-9355D2DD86C0}"/>
              </a:ext>
            </a:extLst>
          </p:cNvPr>
          <p:cNvGrpSpPr>
            <a:grpSpLocks noChangeAspect="1"/>
          </p:cNvGrpSpPr>
          <p:nvPr/>
        </p:nvGrpSpPr>
        <p:grpSpPr bwMode="auto">
          <a:xfrm>
            <a:off x="11404635" y="293702"/>
            <a:ext cx="541578" cy="429704"/>
            <a:chOff x="1367" y="483"/>
            <a:chExt cx="426" cy="338"/>
          </a:xfrm>
          <a:solidFill>
            <a:schemeClr val="bg1">
              <a:lumMod val="85000"/>
            </a:schemeClr>
          </a:solidFill>
        </p:grpSpPr>
        <p:sp>
          <p:nvSpPr>
            <p:cNvPr id="17" name="Freeform 13">
              <a:extLst>
                <a:ext uri="{FF2B5EF4-FFF2-40B4-BE49-F238E27FC236}">
                  <a16:creationId xmlns:a16="http://schemas.microsoft.com/office/drawing/2014/main" id="{207F4391-0475-4353-8B54-3FB021BF5397}"/>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 name="Freeform 14">
              <a:extLst>
                <a:ext uri="{FF2B5EF4-FFF2-40B4-BE49-F238E27FC236}">
                  <a16:creationId xmlns:a16="http://schemas.microsoft.com/office/drawing/2014/main" id="{D0C32AA7-2902-47C5-A4FA-6C737DA12679}"/>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 name="Freeform 15">
              <a:extLst>
                <a:ext uri="{FF2B5EF4-FFF2-40B4-BE49-F238E27FC236}">
                  <a16:creationId xmlns:a16="http://schemas.microsoft.com/office/drawing/2014/main" id="{86CA4AD5-FF91-4F80-A2F4-55CE3EE43326}"/>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 name="Freeform 16">
              <a:extLst>
                <a:ext uri="{FF2B5EF4-FFF2-40B4-BE49-F238E27FC236}">
                  <a16:creationId xmlns:a16="http://schemas.microsoft.com/office/drawing/2014/main" id="{89099693-D4B6-4FD3-B795-7158CBD33282}"/>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22" name="Rectangle 21">
            <a:extLst>
              <a:ext uri="{FF2B5EF4-FFF2-40B4-BE49-F238E27FC236}">
                <a16:creationId xmlns:a16="http://schemas.microsoft.com/office/drawing/2014/main" id="{6200E652-2154-4BDB-BE98-8207A73809F2}"/>
              </a:ext>
            </a:extLst>
          </p:cNvPr>
          <p:cNvSpPr/>
          <p:nvPr/>
        </p:nvSpPr>
        <p:spPr>
          <a:xfrm>
            <a:off x="936498" y="1117082"/>
            <a:ext cx="11009715" cy="4381516"/>
          </a:xfrm>
          <a:prstGeom prst="rect">
            <a:avLst/>
          </a:prstGeom>
        </p:spPr>
        <p:txBody>
          <a:bodyPr wrap="square" lIns="0" tIns="0" rIns="0" bIns="0">
            <a:noAutofit/>
          </a:bodyPr>
          <a:lstStyle/>
          <a:p>
            <a:pPr>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wordt uitgenodigd voor een intake gesprek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t.b.v.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werk en inkomen waarin de hulpvraag wordt verhelderd en gegevens worden verzameld. De professional verkent gezamenlijk met 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zijn of haar situatie op de verschillende leefgebieden, mogelijkheden, belemmeringen, motivatie en drijfveren. Hierin wordt ook gekeken naar het levensonderhoud van 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en diverse gegevens op het gebied van inkomen worden geregistreerd</a:t>
            </a:r>
            <a:r>
              <a:rPr lang="nl-NL" sz="1600" dirty="0">
                <a:solidFill>
                  <a:srgbClr val="000000"/>
                </a:solidFill>
              </a:rPr>
              <a:t>. Het intake gesprek is de start van de intake en gedurende de route die de </a:t>
            </a:r>
            <a:r>
              <a:rPr lang="nl-NL" sz="1600" dirty="0" smtClean="0">
                <a:solidFill>
                  <a:srgbClr val="000000"/>
                </a:solidFill>
              </a:rPr>
              <a:t>burger </a:t>
            </a:r>
            <a:r>
              <a:rPr lang="nl-NL" sz="1600" dirty="0">
                <a:solidFill>
                  <a:srgbClr val="000000"/>
                </a:solidFill>
              </a:rPr>
              <a:t>doorloopt, </a:t>
            </a:r>
            <a:r>
              <a:rPr lang="nl-NL" sz="1600" dirty="0" smtClean="0">
                <a:solidFill>
                  <a:srgbClr val="000000"/>
                </a:solidFill>
              </a:rPr>
              <a:t>wordt intake </a:t>
            </a:r>
            <a:r>
              <a:rPr lang="nl-NL" sz="1600" dirty="0">
                <a:solidFill>
                  <a:srgbClr val="000000"/>
                </a:solidFill>
              </a:rPr>
              <a:t>continu geraadpleegd om </a:t>
            </a:r>
            <a:r>
              <a:rPr lang="nl-NL" sz="1600" dirty="0" smtClean="0">
                <a:solidFill>
                  <a:srgbClr val="000000"/>
                </a:solidFill>
              </a:rPr>
              <a:t>de klantkenmerken en </a:t>
            </a:r>
            <a:r>
              <a:rPr lang="nl-NL" sz="1600" dirty="0">
                <a:solidFill>
                  <a:srgbClr val="000000"/>
                </a:solidFill>
              </a:rPr>
              <a:t>het Plan van Aanpak (PvA) voor vervolgdienstverlening verder aan te passen en te verrijken met informatie. </a:t>
            </a:r>
          </a:p>
          <a:p>
            <a:pPr>
              <a:defRPr/>
            </a:pPr>
            <a:endParaRPr kumimoji="0" lang="nl-NL" sz="1600" b="0" i="0" u="none" strike="noStrike" kern="1200" cap="none" spc="0" normalizeH="0" baseline="0" noProof="0" dirty="0">
              <a:ln>
                <a:noFill/>
              </a:ln>
              <a:solidFill>
                <a:srgbClr val="000000"/>
              </a:solidFill>
              <a:effectLst/>
              <a:uLnTx/>
              <a:uFillTx/>
              <a:latin typeface="Avenir LT Std 35 Light"/>
              <a:ea typeface="+mn-ea"/>
              <a:cs typeface="+mn-cs"/>
            </a:endParaRPr>
          </a:p>
          <a:p>
            <a:pPr lvl="0">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Het opstellen van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klantkenmerken </a:t>
            </a:r>
            <a:r>
              <a:rPr kumimoji="0" lang="nl-NL" sz="1600" b="0" i="0" u="none" strike="noStrike" kern="1200" cap="none" spc="0" normalizeH="0" baseline="0" noProof="0" dirty="0" smtClean="0">
                <a:ln>
                  <a:noFill/>
                </a:ln>
                <a:effectLst/>
                <a:uLnTx/>
                <a:uFillTx/>
                <a:latin typeface="Avenir LT Std 35 Light"/>
                <a:ea typeface="+mn-ea"/>
                <a:cs typeface="+mn-cs"/>
              </a:rPr>
              <a:t>is </a:t>
            </a:r>
            <a:r>
              <a:rPr kumimoji="0" lang="nl-NL" sz="1600" b="0" i="0" u="none" strike="noStrike" kern="1200" cap="none" spc="0" normalizeH="0" baseline="0" noProof="0" dirty="0">
                <a:ln>
                  <a:noFill/>
                </a:ln>
                <a:effectLst/>
                <a:uLnTx/>
                <a:uFillTx/>
                <a:latin typeface="Avenir LT Std 35 Light"/>
                <a:ea typeface="+mn-ea"/>
                <a:cs typeface="+mn-cs"/>
              </a:rPr>
              <a:t>een belangrijk </a:t>
            </a:r>
            <a:r>
              <a:rPr kumimoji="0" lang="nl-NL" sz="1600" b="0" i="0" u="none" strike="noStrike" kern="1200" cap="none" spc="0" normalizeH="0" baseline="0" noProof="0" dirty="0" smtClean="0">
                <a:ln>
                  <a:noFill/>
                </a:ln>
                <a:effectLst/>
                <a:uLnTx/>
                <a:uFillTx/>
                <a:latin typeface="Avenir LT Std 35 Light"/>
                <a:ea typeface="+mn-ea"/>
                <a:cs typeface="+mn-cs"/>
              </a:rPr>
              <a:t>onderdeel van het intake element.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De klantkenmerken worden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deels gevuld met gegevens uit andere (</a:t>
            </a:r>
            <a:r>
              <a:rPr lang="nl-NL" sz="1600" dirty="0">
                <a:solidFill>
                  <a:srgbClr val="000000"/>
                </a:solidFill>
                <a:latin typeface="Avenir LT Std 35 Light"/>
              </a:rPr>
              <a:t>bronregistratie</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 systemen en 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vult in samenspraak met de professional deze gegevens verder aan. </a:t>
            </a:r>
          </a:p>
          <a:p>
            <a:pPr lvl="0">
              <a:defRPr/>
            </a:pPr>
            <a:endParaRPr lang="nl-NL" sz="1600" dirty="0">
              <a:solidFill>
                <a:srgbClr val="000000"/>
              </a:solidFill>
              <a:latin typeface="Avenir LT Std 35 Light"/>
            </a:endParaRPr>
          </a:p>
          <a:p>
            <a:pPr lvl="0">
              <a:defRPr/>
            </a:pP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Aan het eind van </a:t>
            </a:r>
            <a:r>
              <a:rPr lang="nl-NL" sz="1600" dirty="0">
                <a:solidFill>
                  <a:srgbClr val="000000"/>
                </a:solidFill>
                <a:latin typeface="Avenir LT Std 35 Light"/>
              </a:rPr>
              <a:t>het</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 intake gesprek is er een op maat gemaakt PvA opgesteld waarin de vervolgdienstverlening is opgenomen. Op basis van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de opgestelde klantkenmerken</a:t>
            </a:r>
            <a:r>
              <a:rPr kumimoji="0" lang="nl-NL" sz="1600" b="0" i="0" u="none" strike="noStrike" kern="1200" cap="none" spc="0" normalizeH="0" noProof="0" dirty="0" smtClean="0">
                <a:ln>
                  <a:noFill/>
                </a:ln>
                <a:solidFill>
                  <a:srgbClr val="000000"/>
                </a:solidFill>
                <a:effectLst/>
                <a:uLnTx/>
                <a:uFillTx/>
                <a:latin typeface="Avenir LT Std 35 Light"/>
                <a:ea typeface="+mn-ea"/>
                <a:cs typeface="+mn-cs"/>
              </a:rPr>
              <a:t> </a:t>
            </a:r>
            <a:r>
              <a:rPr lang="nl-NL" sz="1600" dirty="0" smtClean="0">
                <a:solidFill>
                  <a:srgbClr val="000000"/>
                </a:solidFill>
                <a:latin typeface="Avenir LT Std 35 Light"/>
              </a:rPr>
              <a:t>genereert</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het systeem een voorstel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voor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de professional voor vervolgdienstverlening</a:t>
            </a:r>
            <a:r>
              <a:rPr kumimoji="0" lang="nl-NL" sz="1600" b="0" i="0" u="none" strike="noStrike" kern="1200" cap="none" spc="0" normalizeH="0" noProof="0" dirty="0">
                <a:ln>
                  <a:noFill/>
                </a:ln>
                <a:solidFill>
                  <a:srgbClr val="000000"/>
                </a:solidFill>
                <a:effectLst/>
                <a:uLnTx/>
                <a:uFillTx/>
                <a:latin typeface="Avenir LT Std 35 Light"/>
                <a:ea typeface="+mn-ea"/>
                <a:cs typeface="+mn-cs"/>
              </a:rPr>
              <a:t> (</a:t>
            </a:r>
            <a:r>
              <a:rPr kumimoji="0" lang="nl-NL" sz="1600" b="0" i="0" u="none" strike="noStrike" kern="1200" cap="none" spc="0" normalizeH="0" noProof="0" dirty="0" smtClean="0">
                <a:ln>
                  <a:noFill/>
                </a:ln>
                <a:solidFill>
                  <a:srgbClr val="000000"/>
                </a:solidFill>
                <a:effectLst/>
                <a:uLnTx/>
                <a:uFillTx/>
                <a:latin typeface="Avenir LT Std 35 Light"/>
                <a:ea typeface="+mn-ea"/>
                <a:cs typeface="+mn-cs"/>
              </a:rPr>
              <a:t>bijv. </a:t>
            </a:r>
            <a:r>
              <a:rPr kumimoji="0" lang="nl-NL" sz="1600" b="0" i="0" u="none" strike="noStrike" kern="1200" cap="none" spc="0" normalizeH="0" noProof="0" dirty="0">
                <a:ln>
                  <a:noFill/>
                </a:ln>
                <a:solidFill>
                  <a:srgbClr val="000000"/>
                </a:solidFill>
                <a:effectLst/>
                <a:uLnTx/>
                <a:uFillTx/>
                <a:latin typeface="Avenir LT Std 35 Light"/>
                <a:ea typeface="+mn-ea"/>
                <a:cs typeface="+mn-cs"/>
              </a:rPr>
              <a:t>werk fit, maatschappelijk fit</a:t>
            </a:r>
            <a:r>
              <a:rPr kumimoji="0" lang="nl-NL" sz="1600" b="0" i="0" u="none" strike="noStrike" kern="1200" cap="none" spc="0" normalizeH="0" noProof="0" dirty="0" smtClean="0">
                <a:ln>
                  <a:noFill/>
                </a:ln>
                <a:solidFill>
                  <a:srgbClr val="000000"/>
                </a:solidFill>
                <a:effectLst/>
                <a:uLnTx/>
                <a:uFillTx/>
                <a:latin typeface="Avenir LT Std 35 Light"/>
                <a:ea typeface="+mn-ea"/>
                <a:cs typeface="+mn-cs"/>
              </a:rPr>
              <a:t>)</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De professional verwijst 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burger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door naar het passende </a:t>
            </a:r>
            <a:r>
              <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rPr>
              <a:t>element </a:t>
            </a:r>
            <a:r>
              <a:rPr kumimoji="0" lang="nl-NL" sz="1600" b="0" i="0" u="none" strike="noStrike" kern="1200" cap="none" spc="0" normalizeH="0" baseline="0" noProof="0" dirty="0">
                <a:ln>
                  <a:noFill/>
                </a:ln>
                <a:solidFill>
                  <a:srgbClr val="000000"/>
                </a:solidFill>
                <a:effectLst/>
                <a:uLnTx/>
                <a:uFillTx/>
                <a:latin typeface="Avenir LT Std 35 Light"/>
                <a:ea typeface="+mn-ea"/>
                <a:cs typeface="+mn-cs"/>
              </a:rPr>
              <a:t>en er wordt direct gestart met de betreffende dienstverlening. </a:t>
            </a:r>
            <a:endParaRPr kumimoji="0" lang="nl-NL" sz="1600" b="0" i="0" u="none" strike="noStrike" kern="1200" cap="none" spc="0" normalizeH="0" baseline="0" noProof="0" dirty="0" smtClean="0">
              <a:ln>
                <a:noFill/>
              </a:ln>
              <a:solidFill>
                <a:srgbClr val="000000"/>
              </a:solidFill>
              <a:effectLst/>
              <a:uLnTx/>
              <a:uFillTx/>
              <a:latin typeface="Avenir LT Std 35 Light"/>
              <a:ea typeface="+mn-ea"/>
              <a:cs typeface="+mn-cs"/>
            </a:endParaRPr>
          </a:p>
          <a:p>
            <a:pPr lvl="0">
              <a:defRPr/>
            </a:pPr>
            <a:endParaRPr lang="nl-NL" sz="1600" dirty="0">
              <a:solidFill>
                <a:srgbClr val="000000"/>
              </a:solidFill>
              <a:latin typeface="Avenir LT Std 35 Light"/>
            </a:endParaRPr>
          </a:p>
          <a:p>
            <a:pPr lvl="0">
              <a:lnSpc>
                <a:spcPct val="90000"/>
              </a:lnSpc>
              <a:defRPr/>
            </a:pPr>
            <a:r>
              <a:rPr lang="nl-NL" sz="1600" dirty="0"/>
              <a:t>De regie op het invullen van gegevens, dat deel uit maakt van </a:t>
            </a:r>
            <a:r>
              <a:rPr lang="nl-NL" sz="1600" dirty="0" smtClean="0"/>
              <a:t>de klantkenmerken, </a:t>
            </a:r>
            <a:r>
              <a:rPr lang="nl-NL" sz="1600" dirty="0"/>
              <a:t>ligt vanuit het zelfsturingsprincipe in de basis bij de </a:t>
            </a:r>
            <a:r>
              <a:rPr lang="nl-NL" sz="1600" dirty="0" smtClean="0"/>
              <a:t>burger. </a:t>
            </a:r>
            <a:r>
              <a:rPr lang="nl-NL" sz="1600" dirty="0"/>
              <a:t>De regie op de (inzet van) activiteiten ligt primair bij de professional.</a:t>
            </a:r>
            <a:endParaRPr kumimoji="0" lang="en-US" sz="1600" i="0" u="none" strike="noStrike" kern="1200" cap="none" spc="0" normalizeH="0" baseline="0" noProof="0" dirty="0">
              <a:ln>
                <a:noFill/>
              </a:ln>
              <a:effectLst/>
              <a:uLnTx/>
              <a:uFillTx/>
            </a:endParaRPr>
          </a:p>
        </p:txBody>
      </p:sp>
      <p:sp>
        <p:nvSpPr>
          <p:cNvPr id="4" name="Rectangle 3">
            <a:extLst>
              <a:ext uri="{FF2B5EF4-FFF2-40B4-BE49-F238E27FC236}">
                <a16:creationId xmlns:a16="http://schemas.microsoft.com/office/drawing/2014/main" id="{B9AC1148-AE7D-42BD-8DFB-A290C601D3DE}"/>
              </a:ext>
            </a:extLst>
          </p:cNvPr>
          <p:cNvSpPr/>
          <p:nvPr/>
        </p:nvSpPr>
        <p:spPr>
          <a:xfrm>
            <a:off x="936498" y="5976194"/>
            <a:ext cx="10806305" cy="745971"/>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Rectangle 4">
            <a:extLst>
              <a:ext uri="{FF2B5EF4-FFF2-40B4-BE49-F238E27FC236}">
                <a16:creationId xmlns:a16="http://schemas.microsoft.com/office/drawing/2014/main" id="{8F3642FF-C0A4-43E3-88D1-8369C5384DD3}"/>
              </a:ext>
            </a:extLst>
          </p:cNvPr>
          <p:cNvSpPr/>
          <p:nvPr/>
        </p:nvSpPr>
        <p:spPr>
          <a:xfrm>
            <a:off x="4792651" y="5799678"/>
            <a:ext cx="3418114" cy="2442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Producten</a:t>
            </a:r>
            <a:endParaRPr lang="nl-NL" dirty="0"/>
          </a:p>
        </p:txBody>
      </p:sp>
      <p:grpSp>
        <p:nvGrpSpPr>
          <p:cNvPr id="101" name="Group 71">
            <a:extLst>
              <a:ext uri="{FF2B5EF4-FFF2-40B4-BE49-F238E27FC236}">
                <a16:creationId xmlns:a16="http://schemas.microsoft.com/office/drawing/2014/main" id="{CD22897C-3CB8-43D3-B59E-6CBB3D593F3D}"/>
              </a:ext>
            </a:extLst>
          </p:cNvPr>
          <p:cNvGrpSpPr>
            <a:grpSpLocks noChangeAspect="1"/>
          </p:cNvGrpSpPr>
          <p:nvPr/>
        </p:nvGrpSpPr>
        <p:grpSpPr bwMode="auto">
          <a:xfrm>
            <a:off x="2353418" y="6043927"/>
            <a:ext cx="392826" cy="393749"/>
            <a:chOff x="350" y="1719"/>
            <a:chExt cx="426" cy="427"/>
          </a:xfrm>
          <a:solidFill>
            <a:schemeClr val="bg1">
              <a:lumMod val="50000"/>
            </a:schemeClr>
          </a:solidFill>
        </p:grpSpPr>
        <p:sp>
          <p:nvSpPr>
            <p:cNvPr id="102" name="Freeform 72">
              <a:extLst>
                <a:ext uri="{FF2B5EF4-FFF2-40B4-BE49-F238E27FC236}">
                  <a16:creationId xmlns:a16="http://schemas.microsoft.com/office/drawing/2014/main" id="{27926657-BB74-4273-B5E3-2D9C196C09CF}"/>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3" name="Freeform 73">
              <a:extLst>
                <a:ext uri="{FF2B5EF4-FFF2-40B4-BE49-F238E27FC236}">
                  <a16:creationId xmlns:a16="http://schemas.microsoft.com/office/drawing/2014/main" id="{13D11230-61A0-414E-B07B-8116670DF965}"/>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4" name="Freeform 74">
              <a:extLst>
                <a:ext uri="{FF2B5EF4-FFF2-40B4-BE49-F238E27FC236}">
                  <a16:creationId xmlns:a16="http://schemas.microsoft.com/office/drawing/2014/main" id="{C6D493CA-AC85-4B7B-8643-CCF06384A4EB}"/>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5" name="Freeform 75">
              <a:extLst>
                <a:ext uri="{FF2B5EF4-FFF2-40B4-BE49-F238E27FC236}">
                  <a16:creationId xmlns:a16="http://schemas.microsoft.com/office/drawing/2014/main" id="{25058EE2-A1A5-43CC-809D-4053B28323A7}"/>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6" name="Freeform 76">
              <a:extLst>
                <a:ext uri="{FF2B5EF4-FFF2-40B4-BE49-F238E27FC236}">
                  <a16:creationId xmlns:a16="http://schemas.microsoft.com/office/drawing/2014/main" id="{7CA1C617-9D82-420B-95A2-4EA34444E128}"/>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7" name="Freeform 77">
              <a:extLst>
                <a:ext uri="{FF2B5EF4-FFF2-40B4-BE49-F238E27FC236}">
                  <a16:creationId xmlns:a16="http://schemas.microsoft.com/office/drawing/2014/main" id="{FE5B9D9A-3425-4AAC-852E-83ABBDBCFEEC}"/>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8" name="Freeform 78">
              <a:extLst>
                <a:ext uri="{FF2B5EF4-FFF2-40B4-BE49-F238E27FC236}">
                  <a16:creationId xmlns:a16="http://schemas.microsoft.com/office/drawing/2014/main" id="{E491C227-5F38-4696-B0D3-75B05EE0CB1D}"/>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09" name="Freeform 79">
              <a:extLst>
                <a:ext uri="{FF2B5EF4-FFF2-40B4-BE49-F238E27FC236}">
                  <a16:creationId xmlns:a16="http://schemas.microsoft.com/office/drawing/2014/main" id="{8D39249C-9EFD-4D95-8316-CC5079C679C4}"/>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0" name="Freeform 80">
              <a:extLst>
                <a:ext uri="{FF2B5EF4-FFF2-40B4-BE49-F238E27FC236}">
                  <a16:creationId xmlns:a16="http://schemas.microsoft.com/office/drawing/2014/main" id="{C5BEEEBB-F658-4063-AB00-04A3B21A352F}"/>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1" name="Freeform 81">
              <a:extLst>
                <a:ext uri="{FF2B5EF4-FFF2-40B4-BE49-F238E27FC236}">
                  <a16:creationId xmlns:a16="http://schemas.microsoft.com/office/drawing/2014/main" id="{4A1CB3F1-20CA-4F1A-BEEF-2499605306D6}"/>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2" name="Freeform 82">
              <a:extLst>
                <a:ext uri="{FF2B5EF4-FFF2-40B4-BE49-F238E27FC236}">
                  <a16:creationId xmlns:a16="http://schemas.microsoft.com/office/drawing/2014/main" id="{495A7F1E-227F-4256-AB17-48C5C9DE5DEF}"/>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3" name="Freeform 83">
              <a:extLst>
                <a:ext uri="{FF2B5EF4-FFF2-40B4-BE49-F238E27FC236}">
                  <a16:creationId xmlns:a16="http://schemas.microsoft.com/office/drawing/2014/main" id="{7E0FB27B-B03F-4FD1-84CB-8BC7B0F328E3}"/>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21" name="TextBox 20">
            <a:extLst>
              <a:ext uri="{FF2B5EF4-FFF2-40B4-BE49-F238E27FC236}">
                <a16:creationId xmlns:a16="http://schemas.microsoft.com/office/drawing/2014/main" id="{4E5E0D50-4D15-49AD-9AEC-30A8ADEA3D5B}"/>
              </a:ext>
            </a:extLst>
          </p:cNvPr>
          <p:cNvSpPr txBox="1"/>
          <p:nvPr/>
        </p:nvSpPr>
        <p:spPr>
          <a:xfrm>
            <a:off x="1376621" y="6404176"/>
            <a:ext cx="2649948" cy="338554"/>
          </a:xfrm>
          <a:prstGeom prst="rect">
            <a:avLst/>
          </a:prstGeom>
          <a:noFill/>
        </p:spPr>
        <p:txBody>
          <a:bodyPr wrap="square" rtlCol="0">
            <a:spAutoFit/>
          </a:bodyPr>
          <a:lstStyle/>
          <a:p>
            <a:r>
              <a:rPr lang="nl-NL" sz="1600" dirty="0" smtClean="0">
                <a:solidFill>
                  <a:schemeClr val="bg1">
                    <a:lumMod val="50000"/>
                  </a:schemeClr>
                </a:solidFill>
              </a:rPr>
              <a:t>Volledige klantkenmerken</a:t>
            </a:r>
            <a:endParaRPr lang="nl-NL" sz="1600" dirty="0">
              <a:solidFill>
                <a:schemeClr val="bg1">
                  <a:lumMod val="50000"/>
                </a:schemeClr>
              </a:solidFill>
            </a:endParaRPr>
          </a:p>
        </p:txBody>
      </p:sp>
      <p:sp>
        <p:nvSpPr>
          <p:cNvPr id="114" name="TextBox 113">
            <a:extLst>
              <a:ext uri="{FF2B5EF4-FFF2-40B4-BE49-F238E27FC236}">
                <a16:creationId xmlns:a16="http://schemas.microsoft.com/office/drawing/2014/main" id="{25A5518F-B261-4059-A0A8-C2982962D7E9}"/>
              </a:ext>
            </a:extLst>
          </p:cNvPr>
          <p:cNvSpPr txBox="1"/>
          <p:nvPr/>
        </p:nvSpPr>
        <p:spPr>
          <a:xfrm>
            <a:off x="5773800" y="6404176"/>
            <a:ext cx="3332130" cy="338554"/>
          </a:xfrm>
          <a:prstGeom prst="rect">
            <a:avLst/>
          </a:prstGeom>
          <a:noFill/>
        </p:spPr>
        <p:txBody>
          <a:bodyPr wrap="square" rtlCol="0">
            <a:spAutoFit/>
          </a:bodyPr>
          <a:lstStyle/>
          <a:p>
            <a:r>
              <a:rPr lang="nl-NL" sz="1600" dirty="0">
                <a:solidFill>
                  <a:schemeClr val="bg1">
                    <a:lumMod val="50000"/>
                  </a:schemeClr>
                </a:solidFill>
              </a:rPr>
              <a:t>Plan van aanpak</a:t>
            </a:r>
          </a:p>
        </p:txBody>
      </p:sp>
      <p:sp>
        <p:nvSpPr>
          <p:cNvPr id="115" name="TextBox 114">
            <a:extLst>
              <a:ext uri="{FF2B5EF4-FFF2-40B4-BE49-F238E27FC236}">
                <a16:creationId xmlns:a16="http://schemas.microsoft.com/office/drawing/2014/main" id="{862FEFD0-1CB8-4558-8B9C-F7DFA17D90B2}"/>
              </a:ext>
            </a:extLst>
          </p:cNvPr>
          <p:cNvSpPr txBox="1"/>
          <p:nvPr/>
        </p:nvSpPr>
        <p:spPr>
          <a:xfrm>
            <a:off x="9540560" y="6418686"/>
            <a:ext cx="3590385" cy="338554"/>
          </a:xfrm>
          <a:prstGeom prst="rect">
            <a:avLst/>
          </a:prstGeom>
          <a:noFill/>
        </p:spPr>
        <p:txBody>
          <a:bodyPr wrap="square" rtlCol="0">
            <a:spAutoFit/>
          </a:bodyPr>
          <a:lstStyle/>
          <a:p>
            <a:r>
              <a:rPr lang="nl-NL" sz="1600" dirty="0">
                <a:solidFill>
                  <a:schemeClr val="bg1">
                    <a:lumMod val="50000"/>
                  </a:schemeClr>
                </a:solidFill>
              </a:rPr>
              <a:t>Inzet instrumentarium</a:t>
            </a:r>
          </a:p>
        </p:txBody>
      </p:sp>
      <p:grpSp>
        <p:nvGrpSpPr>
          <p:cNvPr id="116" name="Group 19">
            <a:extLst>
              <a:ext uri="{FF2B5EF4-FFF2-40B4-BE49-F238E27FC236}">
                <a16:creationId xmlns:a16="http://schemas.microsoft.com/office/drawing/2014/main" id="{427BA069-5B8C-4C19-8A9B-2A6071A30789}"/>
              </a:ext>
            </a:extLst>
          </p:cNvPr>
          <p:cNvGrpSpPr>
            <a:grpSpLocks noChangeAspect="1"/>
          </p:cNvGrpSpPr>
          <p:nvPr/>
        </p:nvGrpSpPr>
        <p:grpSpPr bwMode="auto">
          <a:xfrm>
            <a:off x="6326971" y="6094054"/>
            <a:ext cx="376228" cy="393749"/>
            <a:chOff x="1561" y="1924"/>
            <a:chExt cx="408" cy="427"/>
          </a:xfrm>
          <a:solidFill>
            <a:schemeClr val="bg1">
              <a:lumMod val="50000"/>
            </a:schemeClr>
          </a:solidFill>
        </p:grpSpPr>
        <p:sp>
          <p:nvSpPr>
            <p:cNvPr id="117" name="Freeform 20">
              <a:extLst>
                <a:ext uri="{FF2B5EF4-FFF2-40B4-BE49-F238E27FC236}">
                  <a16:creationId xmlns:a16="http://schemas.microsoft.com/office/drawing/2014/main" id="{B2F18159-D638-4B25-8E1B-415A4415D3F7}"/>
                </a:ext>
              </a:extLst>
            </p:cNvPr>
            <p:cNvSpPr>
              <a:spLocks noEditPoints="1"/>
            </p:cNvSpPr>
            <p:nvPr/>
          </p:nvSpPr>
          <p:spPr bwMode="auto">
            <a:xfrm>
              <a:off x="1561" y="1924"/>
              <a:ext cx="408" cy="71"/>
            </a:xfrm>
            <a:custGeom>
              <a:avLst/>
              <a:gdLst>
                <a:gd name="T0" fmla="*/ 270 w 276"/>
                <a:gd name="T1" fmla="*/ 48 h 48"/>
                <a:gd name="T2" fmla="*/ 6 w 276"/>
                <a:gd name="T3" fmla="*/ 48 h 48"/>
                <a:gd name="T4" fmla="*/ 0 w 276"/>
                <a:gd name="T5" fmla="*/ 42 h 48"/>
                <a:gd name="T6" fmla="*/ 0 w 276"/>
                <a:gd name="T7" fmla="*/ 6 h 48"/>
                <a:gd name="T8" fmla="*/ 6 w 276"/>
                <a:gd name="T9" fmla="*/ 0 h 48"/>
                <a:gd name="T10" fmla="*/ 270 w 276"/>
                <a:gd name="T11" fmla="*/ 0 h 48"/>
                <a:gd name="T12" fmla="*/ 276 w 276"/>
                <a:gd name="T13" fmla="*/ 6 h 48"/>
                <a:gd name="T14" fmla="*/ 276 w 276"/>
                <a:gd name="T15" fmla="*/ 42 h 48"/>
                <a:gd name="T16" fmla="*/ 270 w 276"/>
                <a:gd name="T17" fmla="*/ 48 h 48"/>
                <a:gd name="T18" fmla="*/ 12 w 276"/>
                <a:gd name="T19" fmla="*/ 36 h 48"/>
                <a:gd name="T20" fmla="*/ 264 w 276"/>
                <a:gd name="T21" fmla="*/ 36 h 48"/>
                <a:gd name="T22" fmla="*/ 264 w 276"/>
                <a:gd name="T23" fmla="*/ 12 h 48"/>
                <a:gd name="T24" fmla="*/ 12 w 276"/>
                <a:gd name="T25" fmla="*/ 12 h 48"/>
                <a:gd name="T26" fmla="*/ 12 w 276"/>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6" h="48">
                  <a:moveTo>
                    <a:pt x="270" y="48"/>
                  </a:moveTo>
                  <a:cubicBezTo>
                    <a:pt x="6" y="48"/>
                    <a:pt x="6" y="48"/>
                    <a:pt x="6" y="48"/>
                  </a:cubicBezTo>
                  <a:cubicBezTo>
                    <a:pt x="3" y="48"/>
                    <a:pt x="0" y="45"/>
                    <a:pt x="0" y="42"/>
                  </a:cubicBezTo>
                  <a:cubicBezTo>
                    <a:pt x="0" y="6"/>
                    <a:pt x="0" y="6"/>
                    <a:pt x="0" y="6"/>
                  </a:cubicBezTo>
                  <a:cubicBezTo>
                    <a:pt x="0" y="3"/>
                    <a:pt x="3" y="0"/>
                    <a:pt x="6" y="0"/>
                  </a:cubicBezTo>
                  <a:cubicBezTo>
                    <a:pt x="270" y="0"/>
                    <a:pt x="270" y="0"/>
                    <a:pt x="270" y="0"/>
                  </a:cubicBezTo>
                  <a:cubicBezTo>
                    <a:pt x="274" y="0"/>
                    <a:pt x="276" y="3"/>
                    <a:pt x="276" y="6"/>
                  </a:cubicBezTo>
                  <a:cubicBezTo>
                    <a:pt x="276" y="42"/>
                    <a:pt x="276" y="42"/>
                    <a:pt x="276" y="42"/>
                  </a:cubicBezTo>
                  <a:cubicBezTo>
                    <a:pt x="276" y="45"/>
                    <a:pt x="274" y="48"/>
                    <a:pt x="270" y="48"/>
                  </a:cubicBezTo>
                  <a:close/>
                  <a:moveTo>
                    <a:pt x="12" y="36"/>
                  </a:moveTo>
                  <a:cubicBezTo>
                    <a:pt x="264" y="36"/>
                    <a:pt x="264" y="36"/>
                    <a:pt x="264" y="36"/>
                  </a:cubicBezTo>
                  <a:cubicBezTo>
                    <a:pt x="264" y="12"/>
                    <a:pt x="264" y="12"/>
                    <a:pt x="264"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21">
              <a:extLst>
                <a:ext uri="{FF2B5EF4-FFF2-40B4-BE49-F238E27FC236}">
                  <a16:creationId xmlns:a16="http://schemas.microsoft.com/office/drawing/2014/main" id="{8C68C87D-85DE-406D-947D-90A22DD4FFBC}"/>
                </a:ext>
              </a:extLst>
            </p:cNvPr>
            <p:cNvSpPr>
              <a:spLocks/>
            </p:cNvSpPr>
            <p:nvPr/>
          </p:nvSpPr>
          <p:spPr bwMode="auto">
            <a:xfrm>
              <a:off x="1561" y="2226"/>
              <a:ext cx="408" cy="18"/>
            </a:xfrm>
            <a:custGeom>
              <a:avLst/>
              <a:gdLst>
                <a:gd name="T0" fmla="*/ 270 w 276"/>
                <a:gd name="T1" fmla="*/ 12 h 12"/>
                <a:gd name="T2" fmla="*/ 6 w 276"/>
                <a:gd name="T3" fmla="*/ 12 h 12"/>
                <a:gd name="T4" fmla="*/ 0 w 276"/>
                <a:gd name="T5" fmla="*/ 6 h 12"/>
                <a:gd name="T6" fmla="*/ 6 w 276"/>
                <a:gd name="T7" fmla="*/ 0 h 12"/>
                <a:gd name="T8" fmla="*/ 270 w 276"/>
                <a:gd name="T9" fmla="*/ 0 h 12"/>
                <a:gd name="T10" fmla="*/ 276 w 276"/>
                <a:gd name="T11" fmla="*/ 6 h 12"/>
                <a:gd name="T12" fmla="*/ 270 w 27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76" h="12">
                  <a:moveTo>
                    <a:pt x="270" y="12"/>
                  </a:moveTo>
                  <a:cubicBezTo>
                    <a:pt x="6" y="12"/>
                    <a:pt x="6" y="12"/>
                    <a:pt x="6" y="12"/>
                  </a:cubicBezTo>
                  <a:cubicBezTo>
                    <a:pt x="3" y="12"/>
                    <a:pt x="0" y="9"/>
                    <a:pt x="0" y="6"/>
                  </a:cubicBezTo>
                  <a:cubicBezTo>
                    <a:pt x="0" y="3"/>
                    <a:pt x="3" y="0"/>
                    <a:pt x="6" y="0"/>
                  </a:cubicBezTo>
                  <a:cubicBezTo>
                    <a:pt x="270" y="0"/>
                    <a:pt x="270" y="0"/>
                    <a:pt x="270" y="0"/>
                  </a:cubicBezTo>
                  <a:cubicBezTo>
                    <a:pt x="273" y="0"/>
                    <a:pt x="276" y="3"/>
                    <a:pt x="276" y="6"/>
                  </a:cubicBezTo>
                  <a:cubicBezTo>
                    <a:pt x="276" y="9"/>
                    <a:pt x="273" y="12"/>
                    <a:pt x="27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22">
              <a:extLst>
                <a:ext uri="{FF2B5EF4-FFF2-40B4-BE49-F238E27FC236}">
                  <a16:creationId xmlns:a16="http://schemas.microsoft.com/office/drawing/2014/main" id="{238DAB16-8690-4380-95BA-35FBD03D4E2C}"/>
                </a:ext>
              </a:extLst>
            </p:cNvPr>
            <p:cNvSpPr>
              <a:spLocks noEditPoints="1"/>
            </p:cNvSpPr>
            <p:nvPr/>
          </p:nvSpPr>
          <p:spPr bwMode="auto">
            <a:xfrm>
              <a:off x="1596" y="1978"/>
              <a:ext cx="338" cy="266"/>
            </a:xfrm>
            <a:custGeom>
              <a:avLst/>
              <a:gdLst>
                <a:gd name="T0" fmla="*/ 222 w 228"/>
                <a:gd name="T1" fmla="*/ 180 h 180"/>
                <a:gd name="T2" fmla="*/ 6 w 228"/>
                <a:gd name="T3" fmla="*/ 180 h 180"/>
                <a:gd name="T4" fmla="*/ 0 w 228"/>
                <a:gd name="T5" fmla="*/ 174 h 180"/>
                <a:gd name="T6" fmla="*/ 0 w 228"/>
                <a:gd name="T7" fmla="*/ 6 h 180"/>
                <a:gd name="T8" fmla="*/ 6 w 228"/>
                <a:gd name="T9" fmla="*/ 0 h 180"/>
                <a:gd name="T10" fmla="*/ 222 w 228"/>
                <a:gd name="T11" fmla="*/ 0 h 180"/>
                <a:gd name="T12" fmla="*/ 228 w 228"/>
                <a:gd name="T13" fmla="*/ 6 h 180"/>
                <a:gd name="T14" fmla="*/ 228 w 228"/>
                <a:gd name="T15" fmla="*/ 174 h 180"/>
                <a:gd name="T16" fmla="*/ 222 w 228"/>
                <a:gd name="T17" fmla="*/ 180 h 180"/>
                <a:gd name="T18" fmla="*/ 12 w 228"/>
                <a:gd name="T19" fmla="*/ 168 h 180"/>
                <a:gd name="T20" fmla="*/ 216 w 228"/>
                <a:gd name="T21" fmla="*/ 168 h 180"/>
                <a:gd name="T22" fmla="*/ 216 w 228"/>
                <a:gd name="T23" fmla="*/ 12 h 180"/>
                <a:gd name="T24" fmla="*/ 12 w 228"/>
                <a:gd name="T25" fmla="*/ 12 h 180"/>
                <a:gd name="T26" fmla="*/ 12 w 228"/>
                <a:gd name="T27"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180">
                  <a:moveTo>
                    <a:pt x="222" y="180"/>
                  </a:moveTo>
                  <a:cubicBezTo>
                    <a:pt x="6" y="180"/>
                    <a:pt x="6" y="180"/>
                    <a:pt x="6" y="180"/>
                  </a:cubicBezTo>
                  <a:cubicBezTo>
                    <a:pt x="3" y="180"/>
                    <a:pt x="0" y="177"/>
                    <a:pt x="0" y="174"/>
                  </a:cubicBezTo>
                  <a:cubicBezTo>
                    <a:pt x="0" y="6"/>
                    <a:pt x="0" y="6"/>
                    <a:pt x="0" y="6"/>
                  </a:cubicBezTo>
                  <a:cubicBezTo>
                    <a:pt x="0" y="3"/>
                    <a:pt x="3" y="0"/>
                    <a:pt x="6" y="0"/>
                  </a:cubicBezTo>
                  <a:cubicBezTo>
                    <a:pt x="222" y="0"/>
                    <a:pt x="222" y="0"/>
                    <a:pt x="222" y="0"/>
                  </a:cubicBezTo>
                  <a:cubicBezTo>
                    <a:pt x="226" y="0"/>
                    <a:pt x="228" y="3"/>
                    <a:pt x="228" y="6"/>
                  </a:cubicBezTo>
                  <a:cubicBezTo>
                    <a:pt x="228" y="174"/>
                    <a:pt x="228" y="174"/>
                    <a:pt x="228" y="174"/>
                  </a:cubicBezTo>
                  <a:cubicBezTo>
                    <a:pt x="228" y="177"/>
                    <a:pt x="226" y="180"/>
                    <a:pt x="222" y="180"/>
                  </a:cubicBezTo>
                  <a:close/>
                  <a:moveTo>
                    <a:pt x="12" y="168"/>
                  </a:moveTo>
                  <a:cubicBezTo>
                    <a:pt x="216" y="168"/>
                    <a:pt x="216" y="168"/>
                    <a:pt x="216" y="168"/>
                  </a:cubicBezTo>
                  <a:cubicBezTo>
                    <a:pt x="216" y="12"/>
                    <a:pt x="216" y="12"/>
                    <a:pt x="216" y="12"/>
                  </a:cubicBezTo>
                  <a:cubicBezTo>
                    <a:pt x="12" y="12"/>
                    <a:pt x="12" y="12"/>
                    <a:pt x="12" y="12"/>
                  </a:cubicBezTo>
                  <a:lnTo>
                    <a:pt x="12"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Rectangle 23">
              <a:extLst>
                <a:ext uri="{FF2B5EF4-FFF2-40B4-BE49-F238E27FC236}">
                  <a16:creationId xmlns:a16="http://schemas.microsoft.com/office/drawing/2014/main" id="{27992C8C-EBCB-40F6-BBEF-52CCACD0D474}"/>
                </a:ext>
              </a:extLst>
            </p:cNvPr>
            <p:cNvSpPr>
              <a:spLocks noChangeArrowheads="1"/>
            </p:cNvSpPr>
            <p:nvPr/>
          </p:nvSpPr>
          <p:spPr bwMode="auto">
            <a:xfrm>
              <a:off x="1756" y="2235"/>
              <a:ext cx="18" cy="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24">
              <a:extLst>
                <a:ext uri="{FF2B5EF4-FFF2-40B4-BE49-F238E27FC236}">
                  <a16:creationId xmlns:a16="http://schemas.microsoft.com/office/drawing/2014/main" id="{9650226F-7863-45C2-8BFD-5640E10C529B}"/>
                </a:ext>
              </a:extLst>
            </p:cNvPr>
            <p:cNvSpPr>
              <a:spLocks noEditPoints="1"/>
            </p:cNvSpPr>
            <p:nvPr/>
          </p:nvSpPr>
          <p:spPr bwMode="auto">
            <a:xfrm>
              <a:off x="1729" y="2280"/>
              <a:ext cx="72"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1"/>
                    <a:pt x="18" y="36"/>
                    <a:pt x="24" y="36"/>
                  </a:cubicBezTo>
                  <a:cubicBezTo>
                    <a:pt x="31" y="36"/>
                    <a:pt x="36" y="31"/>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25">
              <a:extLst>
                <a:ext uri="{FF2B5EF4-FFF2-40B4-BE49-F238E27FC236}">
                  <a16:creationId xmlns:a16="http://schemas.microsoft.com/office/drawing/2014/main" id="{2C8B28E4-BFB7-4B62-878F-18AA6C5AA755}"/>
                </a:ext>
              </a:extLst>
            </p:cNvPr>
            <p:cNvSpPr>
              <a:spLocks noEditPoints="1"/>
            </p:cNvSpPr>
            <p:nvPr/>
          </p:nvSpPr>
          <p:spPr bwMode="auto">
            <a:xfrm>
              <a:off x="1700" y="2013"/>
              <a:ext cx="132" cy="191"/>
            </a:xfrm>
            <a:custGeom>
              <a:avLst/>
              <a:gdLst>
                <a:gd name="T0" fmla="*/ 44 w 89"/>
                <a:gd name="T1" fmla="*/ 129 h 129"/>
                <a:gd name="T2" fmla="*/ 39 w 89"/>
                <a:gd name="T3" fmla="*/ 127 h 129"/>
                <a:gd name="T4" fmla="*/ 0 w 89"/>
                <a:gd name="T5" fmla="*/ 44 h 129"/>
                <a:gd name="T6" fmla="*/ 44 w 89"/>
                <a:gd name="T7" fmla="*/ 0 h 129"/>
                <a:gd name="T8" fmla="*/ 89 w 89"/>
                <a:gd name="T9" fmla="*/ 44 h 129"/>
                <a:gd name="T10" fmla="*/ 49 w 89"/>
                <a:gd name="T11" fmla="*/ 127 h 129"/>
                <a:gd name="T12" fmla="*/ 44 w 89"/>
                <a:gd name="T13" fmla="*/ 129 h 129"/>
                <a:gd name="T14" fmla="*/ 44 w 89"/>
                <a:gd name="T15" fmla="*/ 12 h 129"/>
                <a:gd name="T16" fmla="*/ 12 w 89"/>
                <a:gd name="T17" fmla="*/ 44 h 129"/>
                <a:gd name="T18" fmla="*/ 44 w 89"/>
                <a:gd name="T19" fmla="*/ 112 h 129"/>
                <a:gd name="T20" fmla="*/ 77 w 89"/>
                <a:gd name="T21" fmla="*/ 44 h 129"/>
                <a:gd name="T22" fmla="*/ 44 w 89"/>
                <a:gd name="T23" fmla="*/ 1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129">
                  <a:moveTo>
                    <a:pt x="44" y="129"/>
                  </a:moveTo>
                  <a:cubicBezTo>
                    <a:pt x="42" y="129"/>
                    <a:pt x="40" y="128"/>
                    <a:pt x="39" y="127"/>
                  </a:cubicBezTo>
                  <a:cubicBezTo>
                    <a:pt x="35" y="121"/>
                    <a:pt x="0" y="67"/>
                    <a:pt x="0" y="44"/>
                  </a:cubicBezTo>
                  <a:cubicBezTo>
                    <a:pt x="0" y="20"/>
                    <a:pt x="20" y="0"/>
                    <a:pt x="44" y="0"/>
                  </a:cubicBezTo>
                  <a:cubicBezTo>
                    <a:pt x="69" y="0"/>
                    <a:pt x="89" y="20"/>
                    <a:pt x="89" y="44"/>
                  </a:cubicBezTo>
                  <a:cubicBezTo>
                    <a:pt x="89" y="67"/>
                    <a:pt x="53" y="121"/>
                    <a:pt x="49" y="127"/>
                  </a:cubicBezTo>
                  <a:cubicBezTo>
                    <a:pt x="48" y="128"/>
                    <a:pt x="46" y="129"/>
                    <a:pt x="44" y="129"/>
                  </a:cubicBezTo>
                  <a:close/>
                  <a:moveTo>
                    <a:pt x="44" y="12"/>
                  </a:moveTo>
                  <a:cubicBezTo>
                    <a:pt x="26" y="12"/>
                    <a:pt x="12" y="27"/>
                    <a:pt x="12" y="44"/>
                  </a:cubicBezTo>
                  <a:cubicBezTo>
                    <a:pt x="12" y="58"/>
                    <a:pt x="32" y="93"/>
                    <a:pt x="44" y="112"/>
                  </a:cubicBezTo>
                  <a:cubicBezTo>
                    <a:pt x="56" y="93"/>
                    <a:pt x="77" y="58"/>
                    <a:pt x="77" y="44"/>
                  </a:cubicBezTo>
                  <a:cubicBezTo>
                    <a:pt x="77" y="27"/>
                    <a:pt x="62" y="12"/>
                    <a:pt x="4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26">
              <a:extLst>
                <a:ext uri="{FF2B5EF4-FFF2-40B4-BE49-F238E27FC236}">
                  <a16:creationId xmlns:a16="http://schemas.microsoft.com/office/drawing/2014/main" id="{E1677471-DDF5-4F81-BF2F-13086D9E10D2}"/>
                </a:ext>
              </a:extLst>
            </p:cNvPr>
            <p:cNvSpPr>
              <a:spLocks noEditPoints="1"/>
            </p:cNvSpPr>
            <p:nvPr/>
          </p:nvSpPr>
          <p:spPr bwMode="auto">
            <a:xfrm>
              <a:off x="1734" y="2047"/>
              <a:ext cx="64" cy="64"/>
            </a:xfrm>
            <a:custGeom>
              <a:avLst/>
              <a:gdLst>
                <a:gd name="T0" fmla="*/ 21 w 43"/>
                <a:gd name="T1" fmla="*/ 43 h 43"/>
                <a:gd name="T2" fmla="*/ 0 w 43"/>
                <a:gd name="T3" fmla="*/ 21 h 43"/>
                <a:gd name="T4" fmla="*/ 21 w 43"/>
                <a:gd name="T5" fmla="*/ 0 h 43"/>
                <a:gd name="T6" fmla="*/ 43 w 43"/>
                <a:gd name="T7" fmla="*/ 21 h 43"/>
                <a:gd name="T8" fmla="*/ 21 w 43"/>
                <a:gd name="T9" fmla="*/ 43 h 43"/>
                <a:gd name="T10" fmla="*/ 21 w 43"/>
                <a:gd name="T11" fmla="*/ 12 h 43"/>
                <a:gd name="T12" fmla="*/ 12 w 43"/>
                <a:gd name="T13" fmla="*/ 21 h 43"/>
                <a:gd name="T14" fmla="*/ 21 w 43"/>
                <a:gd name="T15" fmla="*/ 31 h 43"/>
                <a:gd name="T16" fmla="*/ 31 w 43"/>
                <a:gd name="T17" fmla="*/ 21 h 43"/>
                <a:gd name="T18" fmla="*/ 21 w 43"/>
                <a:gd name="T19"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3">
                  <a:moveTo>
                    <a:pt x="21" y="43"/>
                  </a:moveTo>
                  <a:cubicBezTo>
                    <a:pt x="9" y="43"/>
                    <a:pt x="0" y="33"/>
                    <a:pt x="0" y="21"/>
                  </a:cubicBezTo>
                  <a:cubicBezTo>
                    <a:pt x="0" y="10"/>
                    <a:pt x="9" y="0"/>
                    <a:pt x="21" y="0"/>
                  </a:cubicBezTo>
                  <a:cubicBezTo>
                    <a:pt x="33" y="0"/>
                    <a:pt x="43" y="10"/>
                    <a:pt x="43" y="21"/>
                  </a:cubicBezTo>
                  <a:cubicBezTo>
                    <a:pt x="43" y="33"/>
                    <a:pt x="33" y="43"/>
                    <a:pt x="21" y="43"/>
                  </a:cubicBezTo>
                  <a:close/>
                  <a:moveTo>
                    <a:pt x="21" y="12"/>
                  </a:moveTo>
                  <a:cubicBezTo>
                    <a:pt x="16" y="12"/>
                    <a:pt x="12" y="16"/>
                    <a:pt x="12" y="21"/>
                  </a:cubicBezTo>
                  <a:cubicBezTo>
                    <a:pt x="12" y="26"/>
                    <a:pt x="16" y="31"/>
                    <a:pt x="21" y="31"/>
                  </a:cubicBezTo>
                  <a:cubicBezTo>
                    <a:pt x="26" y="31"/>
                    <a:pt x="31" y="26"/>
                    <a:pt x="31" y="21"/>
                  </a:cubicBezTo>
                  <a:cubicBezTo>
                    <a:pt x="31" y="16"/>
                    <a:pt x="26" y="12"/>
                    <a:pt x="2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4" name="Group 118">
            <a:extLst>
              <a:ext uri="{FF2B5EF4-FFF2-40B4-BE49-F238E27FC236}">
                <a16:creationId xmlns:a16="http://schemas.microsoft.com/office/drawing/2014/main" id="{CD4953AE-2DEA-40A1-A347-0A379B291E2E}"/>
              </a:ext>
            </a:extLst>
          </p:cNvPr>
          <p:cNvGrpSpPr>
            <a:grpSpLocks noChangeAspect="1"/>
          </p:cNvGrpSpPr>
          <p:nvPr/>
        </p:nvGrpSpPr>
        <p:grpSpPr bwMode="auto">
          <a:xfrm>
            <a:off x="10363856" y="6042013"/>
            <a:ext cx="397403" cy="393749"/>
            <a:chOff x="2399" y="2994"/>
            <a:chExt cx="435" cy="431"/>
          </a:xfrm>
          <a:solidFill>
            <a:schemeClr val="bg1">
              <a:lumMod val="50000"/>
            </a:schemeClr>
          </a:solidFill>
        </p:grpSpPr>
        <p:sp>
          <p:nvSpPr>
            <p:cNvPr id="125" name="Freeform 119">
              <a:extLst>
                <a:ext uri="{FF2B5EF4-FFF2-40B4-BE49-F238E27FC236}">
                  <a16:creationId xmlns:a16="http://schemas.microsoft.com/office/drawing/2014/main" id="{140C87ED-70DA-4642-97DA-1C0124447DF4}"/>
                </a:ext>
              </a:extLst>
            </p:cNvPr>
            <p:cNvSpPr>
              <a:spLocks noEditPoints="1"/>
            </p:cNvSpPr>
            <p:nvPr/>
          </p:nvSpPr>
          <p:spPr bwMode="auto">
            <a:xfrm>
              <a:off x="2412" y="3237"/>
              <a:ext cx="181" cy="180"/>
            </a:xfrm>
            <a:custGeom>
              <a:avLst/>
              <a:gdLst>
                <a:gd name="T0" fmla="*/ 26 w 123"/>
                <a:gd name="T1" fmla="*/ 122 h 122"/>
                <a:gd name="T2" fmla="*/ 26 w 123"/>
                <a:gd name="T3" fmla="*/ 122 h 122"/>
                <a:gd name="T4" fmla="*/ 9 w 123"/>
                <a:gd name="T5" fmla="*/ 115 h 122"/>
                <a:gd name="T6" fmla="*/ 9 w 123"/>
                <a:gd name="T7" fmla="*/ 81 h 122"/>
                <a:gd name="T8" fmla="*/ 88 w 123"/>
                <a:gd name="T9" fmla="*/ 3 h 122"/>
                <a:gd name="T10" fmla="*/ 96 w 123"/>
                <a:gd name="T11" fmla="*/ 3 h 122"/>
                <a:gd name="T12" fmla="*/ 122 w 123"/>
                <a:gd name="T13" fmla="*/ 28 h 122"/>
                <a:gd name="T14" fmla="*/ 123 w 123"/>
                <a:gd name="T15" fmla="*/ 32 h 122"/>
                <a:gd name="T16" fmla="*/ 122 w 123"/>
                <a:gd name="T17" fmla="*/ 37 h 122"/>
                <a:gd name="T18" fmla="*/ 43 w 123"/>
                <a:gd name="T19" fmla="*/ 115 h 122"/>
                <a:gd name="T20" fmla="*/ 43 w 123"/>
                <a:gd name="T21" fmla="*/ 115 h 122"/>
                <a:gd name="T22" fmla="*/ 26 w 123"/>
                <a:gd name="T23" fmla="*/ 122 h 122"/>
                <a:gd name="T24" fmla="*/ 92 w 123"/>
                <a:gd name="T25" fmla="*/ 15 h 122"/>
                <a:gd name="T26" fmla="*/ 17 w 123"/>
                <a:gd name="T27" fmla="*/ 90 h 122"/>
                <a:gd name="T28" fmla="*/ 17 w 123"/>
                <a:gd name="T29" fmla="*/ 107 h 122"/>
                <a:gd name="T30" fmla="*/ 26 w 123"/>
                <a:gd name="T31" fmla="*/ 110 h 122"/>
                <a:gd name="T32" fmla="*/ 34 w 123"/>
                <a:gd name="T33" fmla="*/ 107 h 122"/>
                <a:gd name="T34" fmla="*/ 109 w 123"/>
                <a:gd name="T35" fmla="*/ 32 h 122"/>
                <a:gd name="T36" fmla="*/ 92 w 123"/>
                <a:gd name="T37"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22">
                  <a:moveTo>
                    <a:pt x="26" y="122"/>
                  </a:moveTo>
                  <a:cubicBezTo>
                    <a:pt x="26" y="122"/>
                    <a:pt x="26" y="122"/>
                    <a:pt x="26" y="122"/>
                  </a:cubicBezTo>
                  <a:cubicBezTo>
                    <a:pt x="19" y="122"/>
                    <a:pt x="13" y="120"/>
                    <a:pt x="9" y="115"/>
                  </a:cubicBezTo>
                  <a:cubicBezTo>
                    <a:pt x="0" y="106"/>
                    <a:pt x="0" y="91"/>
                    <a:pt x="9" y="81"/>
                  </a:cubicBezTo>
                  <a:cubicBezTo>
                    <a:pt x="88" y="3"/>
                    <a:pt x="88" y="3"/>
                    <a:pt x="88" y="3"/>
                  </a:cubicBezTo>
                  <a:cubicBezTo>
                    <a:pt x="90" y="0"/>
                    <a:pt x="94" y="0"/>
                    <a:pt x="96" y="3"/>
                  </a:cubicBezTo>
                  <a:cubicBezTo>
                    <a:pt x="122" y="28"/>
                    <a:pt x="122" y="28"/>
                    <a:pt x="122" y="28"/>
                  </a:cubicBezTo>
                  <a:cubicBezTo>
                    <a:pt x="123" y="29"/>
                    <a:pt x="123" y="31"/>
                    <a:pt x="123" y="32"/>
                  </a:cubicBezTo>
                  <a:cubicBezTo>
                    <a:pt x="123" y="34"/>
                    <a:pt x="123" y="35"/>
                    <a:pt x="122" y="37"/>
                  </a:cubicBezTo>
                  <a:cubicBezTo>
                    <a:pt x="43" y="115"/>
                    <a:pt x="43" y="115"/>
                    <a:pt x="43" y="115"/>
                  </a:cubicBezTo>
                  <a:cubicBezTo>
                    <a:pt x="43" y="115"/>
                    <a:pt x="43" y="115"/>
                    <a:pt x="43" y="115"/>
                  </a:cubicBezTo>
                  <a:cubicBezTo>
                    <a:pt x="38" y="120"/>
                    <a:pt x="32" y="122"/>
                    <a:pt x="26" y="122"/>
                  </a:cubicBezTo>
                  <a:close/>
                  <a:moveTo>
                    <a:pt x="92" y="15"/>
                  </a:moveTo>
                  <a:cubicBezTo>
                    <a:pt x="17" y="90"/>
                    <a:pt x="17" y="90"/>
                    <a:pt x="17" y="90"/>
                  </a:cubicBezTo>
                  <a:cubicBezTo>
                    <a:pt x="13" y="95"/>
                    <a:pt x="13" y="102"/>
                    <a:pt x="17" y="107"/>
                  </a:cubicBezTo>
                  <a:cubicBezTo>
                    <a:pt x="20" y="109"/>
                    <a:pt x="23" y="111"/>
                    <a:pt x="26" y="110"/>
                  </a:cubicBezTo>
                  <a:cubicBezTo>
                    <a:pt x="29" y="110"/>
                    <a:pt x="32" y="109"/>
                    <a:pt x="34" y="107"/>
                  </a:cubicBezTo>
                  <a:cubicBezTo>
                    <a:pt x="109" y="32"/>
                    <a:pt x="109" y="32"/>
                    <a:pt x="109" y="32"/>
                  </a:cubicBezTo>
                  <a:lnTo>
                    <a:pt x="92"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6" name="Freeform 120">
              <a:extLst>
                <a:ext uri="{FF2B5EF4-FFF2-40B4-BE49-F238E27FC236}">
                  <a16:creationId xmlns:a16="http://schemas.microsoft.com/office/drawing/2014/main" id="{82B0B246-1400-4DAE-AD70-D915E876E209}"/>
                </a:ext>
              </a:extLst>
            </p:cNvPr>
            <p:cNvSpPr>
              <a:spLocks/>
            </p:cNvSpPr>
            <p:nvPr/>
          </p:nvSpPr>
          <p:spPr bwMode="auto">
            <a:xfrm>
              <a:off x="2520" y="3219"/>
              <a:ext cx="94" cy="93"/>
            </a:xfrm>
            <a:custGeom>
              <a:avLst/>
              <a:gdLst>
                <a:gd name="T0" fmla="*/ 57 w 64"/>
                <a:gd name="T1" fmla="*/ 63 h 63"/>
                <a:gd name="T2" fmla="*/ 53 w 64"/>
                <a:gd name="T3" fmla="*/ 61 h 63"/>
                <a:gd name="T4" fmla="*/ 2 w 64"/>
                <a:gd name="T5" fmla="*/ 10 h 63"/>
                <a:gd name="T6" fmla="*/ 2 w 64"/>
                <a:gd name="T7" fmla="*/ 2 h 63"/>
                <a:gd name="T8" fmla="*/ 11 w 64"/>
                <a:gd name="T9" fmla="*/ 2 h 63"/>
                <a:gd name="T10" fmla="*/ 61 w 64"/>
                <a:gd name="T11" fmla="*/ 53 h 63"/>
                <a:gd name="T12" fmla="*/ 61 w 64"/>
                <a:gd name="T13" fmla="*/ 61 h 63"/>
                <a:gd name="T14" fmla="*/ 57 w 64"/>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3">
                  <a:moveTo>
                    <a:pt x="57" y="63"/>
                  </a:moveTo>
                  <a:cubicBezTo>
                    <a:pt x="56" y="63"/>
                    <a:pt x="54" y="62"/>
                    <a:pt x="53" y="61"/>
                  </a:cubicBezTo>
                  <a:cubicBezTo>
                    <a:pt x="2" y="10"/>
                    <a:pt x="2" y="10"/>
                    <a:pt x="2" y="10"/>
                  </a:cubicBezTo>
                  <a:cubicBezTo>
                    <a:pt x="0" y="8"/>
                    <a:pt x="0" y="4"/>
                    <a:pt x="2" y="2"/>
                  </a:cubicBezTo>
                  <a:cubicBezTo>
                    <a:pt x="4" y="0"/>
                    <a:pt x="8" y="0"/>
                    <a:pt x="11" y="2"/>
                  </a:cubicBezTo>
                  <a:cubicBezTo>
                    <a:pt x="61" y="53"/>
                    <a:pt x="61" y="53"/>
                    <a:pt x="61" y="53"/>
                  </a:cubicBezTo>
                  <a:cubicBezTo>
                    <a:pt x="64" y="55"/>
                    <a:pt x="64" y="59"/>
                    <a:pt x="61" y="61"/>
                  </a:cubicBezTo>
                  <a:cubicBezTo>
                    <a:pt x="60" y="62"/>
                    <a:pt x="59" y="63"/>
                    <a:pt x="5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7" name="Freeform 121">
              <a:extLst>
                <a:ext uri="{FF2B5EF4-FFF2-40B4-BE49-F238E27FC236}">
                  <a16:creationId xmlns:a16="http://schemas.microsoft.com/office/drawing/2014/main" id="{3CCB31F8-A1B5-4752-96C0-6E394EADA30D}"/>
                </a:ext>
              </a:extLst>
            </p:cNvPr>
            <p:cNvSpPr>
              <a:spLocks/>
            </p:cNvSpPr>
            <p:nvPr/>
          </p:nvSpPr>
          <p:spPr bwMode="auto">
            <a:xfrm>
              <a:off x="2559" y="3069"/>
              <a:ext cx="203" cy="203"/>
            </a:xfrm>
            <a:custGeom>
              <a:avLst/>
              <a:gdLst>
                <a:gd name="T0" fmla="*/ 14 w 203"/>
                <a:gd name="T1" fmla="*/ 203 h 203"/>
                <a:gd name="T2" fmla="*/ 0 w 203"/>
                <a:gd name="T3" fmla="*/ 190 h 203"/>
                <a:gd name="T4" fmla="*/ 191 w 203"/>
                <a:gd name="T5" fmla="*/ 0 h 203"/>
                <a:gd name="T6" fmla="*/ 203 w 203"/>
                <a:gd name="T7" fmla="*/ 14 h 203"/>
                <a:gd name="T8" fmla="*/ 14 w 203"/>
                <a:gd name="T9" fmla="*/ 203 h 203"/>
              </a:gdLst>
              <a:ahLst/>
              <a:cxnLst>
                <a:cxn ang="0">
                  <a:pos x="T0" y="T1"/>
                </a:cxn>
                <a:cxn ang="0">
                  <a:pos x="T2" y="T3"/>
                </a:cxn>
                <a:cxn ang="0">
                  <a:pos x="T4" y="T5"/>
                </a:cxn>
                <a:cxn ang="0">
                  <a:pos x="T6" y="T7"/>
                </a:cxn>
                <a:cxn ang="0">
                  <a:pos x="T8" y="T9"/>
                </a:cxn>
              </a:cxnLst>
              <a:rect l="0" t="0" r="r" b="b"/>
              <a:pathLst>
                <a:path w="203" h="203">
                  <a:moveTo>
                    <a:pt x="14" y="203"/>
                  </a:moveTo>
                  <a:lnTo>
                    <a:pt x="0" y="190"/>
                  </a:lnTo>
                  <a:lnTo>
                    <a:pt x="191" y="0"/>
                  </a:lnTo>
                  <a:lnTo>
                    <a:pt x="203" y="14"/>
                  </a:lnTo>
                  <a:lnTo>
                    <a:pt x="14"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8" name="Freeform 122">
              <a:extLst>
                <a:ext uri="{FF2B5EF4-FFF2-40B4-BE49-F238E27FC236}">
                  <a16:creationId xmlns:a16="http://schemas.microsoft.com/office/drawing/2014/main" id="{7C4F2AC7-98A2-43FD-8747-430545CF9243}"/>
                </a:ext>
              </a:extLst>
            </p:cNvPr>
            <p:cNvSpPr>
              <a:spLocks noEditPoints="1"/>
            </p:cNvSpPr>
            <p:nvPr/>
          </p:nvSpPr>
          <p:spPr bwMode="auto">
            <a:xfrm>
              <a:off x="2723" y="3000"/>
              <a:ext cx="108" cy="106"/>
            </a:xfrm>
            <a:custGeom>
              <a:avLst/>
              <a:gdLst>
                <a:gd name="T0" fmla="*/ 36 w 73"/>
                <a:gd name="T1" fmla="*/ 72 h 72"/>
                <a:gd name="T2" fmla="*/ 32 w 73"/>
                <a:gd name="T3" fmla="*/ 70 h 72"/>
                <a:gd name="T4" fmla="*/ 2 w 73"/>
                <a:gd name="T5" fmla="*/ 40 h 72"/>
                <a:gd name="T6" fmla="*/ 0 w 73"/>
                <a:gd name="T7" fmla="*/ 35 h 72"/>
                <a:gd name="T8" fmla="*/ 3 w 73"/>
                <a:gd name="T9" fmla="*/ 31 h 72"/>
                <a:gd name="T10" fmla="*/ 45 w 73"/>
                <a:gd name="T11" fmla="*/ 2 h 72"/>
                <a:gd name="T12" fmla="*/ 53 w 73"/>
                <a:gd name="T13" fmla="*/ 2 h 72"/>
                <a:gd name="T14" fmla="*/ 71 w 73"/>
                <a:gd name="T15" fmla="*/ 20 h 72"/>
                <a:gd name="T16" fmla="*/ 72 w 73"/>
                <a:gd name="T17" fmla="*/ 28 h 72"/>
                <a:gd name="T18" fmla="*/ 41 w 73"/>
                <a:gd name="T19" fmla="*/ 69 h 72"/>
                <a:gd name="T20" fmla="*/ 36 w 73"/>
                <a:gd name="T21" fmla="*/ 72 h 72"/>
                <a:gd name="T22" fmla="*/ 36 w 73"/>
                <a:gd name="T23" fmla="*/ 72 h 72"/>
                <a:gd name="T24" fmla="*/ 16 w 73"/>
                <a:gd name="T25" fmla="*/ 37 h 72"/>
                <a:gd name="T26" fmla="*/ 35 w 73"/>
                <a:gd name="T27" fmla="*/ 57 h 72"/>
                <a:gd name="T28" fmla="*/ 59 w 73"/>
                <a:gd name="T29" fmla="*/ 25 h 72"/>
                <a:gd name="T30" fmla="*/ 48 w 73"/>
                <a:gd name="T31" fmla="*/ 14 h 72"/>
                <a:gd name="T32" fmla="*/ 16 w 73"/>
                <a:gd name="T33" fmla="*/ 3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72">
                  <a:moveTo>
                    <a:pt x="36" y="72"/>
                  </a:moveTo>
                  <a:cubicBezTo>
                    <a:pt x="34" y="72"/>
                    <a:pt x="33" y="71"/>
                    <a:pt x="32" y="70"/>
                  </a:cubicBezTo>
                  <a:cubicBezTo>
                    <a:pt x="2" y="40"/>
                    <a:pt x="2" y="40"/>
                    <a:pt x="2" y="40"/>
                  </a:cubicBezTo>
                  <a:cubicBezTo>
                    <a:pt x="1" y="39"/>
                    <a:pt x="0" y="37"/>
                    <a:pt x="0" y="35"/>
                  </a:cubicBezTo>
                  <a:cubicBezTo>
                    <a:pt x="1" y="34"/>
                    <a:pt x="1" y="32"/>
                    <a:pt x="3" y="31"/>
                  </a:cubicBezTo>
                  <a:cubicBezTo>
                    <a:pt x="45" y="2"/>
                    <a:pt x="45" y="2"/>
                    <a:pt x="45" y="2"/>
                  </a:cubicBezTo>
                  <a:cubicBezTo>
                    <a:pt x="48" y="0"/>
                    <a:pt x="51" y="0"/>
                    <a:pt x="53" y="2"/>
                  </a:cubicBezTo>
                  <a:cubicBezTo>
                    <a:pt x="71" y="20"/>
                    <a:pt x="71" y="20"/>
                    <a:pt x="71" y="20"/>
                  </a:cubicBezTo>
                  <a:cubicBezTo>
                    <a:pt x="73" y="22"/>
                    <a:pt x="73" y="26"/>
                    <a:pt x="72" y="28"/>
                  </a:cubicBezTo>
                  <a:cubicBezTo>
                    <a:pt x="41" y="69"/>
                    <a:pt x="41" y="69"/>
                    <a:pt x="41" y="69"/>
                  </a:cubicBezTo>
                  <a:cubicBezTo>
                    <a:pt x="40" y="71"/>
                    <a:pt x="38" y="72"/>
                    <a:pt x="36" y="72"/>
                  </a:cubicBezTo>
                  <a:cubicBezTo>
                    <a:pt x="36" y="72"/>
                    <a:pt x="36" y="72"/>
                    <a:pt x="36" y="72"/>
                  </a:cubicBezTo>
                  <a:close/>
                  <a:moveTo>
                    <a:pt x="16" y="37"/>
                  </a:moveTo>
                  <a:cubicBezTo>
                    <a:pt x="35" y="57"/>
                    <a:pt x="35" y="57"/>
                    <a:pt x="35" y="57"/>
                  </a:cubicBezTo>
                  <a:cubicBezTo>
                    <a:pt x="59" y="25"/>
                    <a:pt x="59" y="25"/>
                    <a:pt x="59" y="25"/>
                  </a:cubicBezTo>
                  <a:cubicBezTo>
                    <a:pt x="48" y="14"/>
                    <a:pt x="48" y="14"/>
                    <a:pt x="48" y="14"/>
                  </a:cubicBezTo>
                  <a:lnTo>
                    <a:pt x="16"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9" name="Freeform 123">
              <a:extLst>
                <a:ext uri="{FF2B5EF4-FFF2-40B4-BE49-F238E27FC236}">
                  <a16:creationId xmlns:a16="http://schemas.microsoft.com/office/drawing/2014/main" id="{225563E2-D4AE-4320-95E7-3A302E525B50}"/>
                </a:ext>
              </a:extLst>
            </p:cNvPr>
            <p:cNvSpPr>
              <a:spLocks/>
            </p:cNvSpPr>
            <p:nvPr/>
          </p:nvSpPr>
          <p:spPr bwMode="auto">
            <a:xfrm>
              <a:off x="2399" y="2994"/>
              <a:ext cx="224" cy="225"/>
            </a:xfrm>
            <a:custGeom>
              <a:avLst/>
              <a:gdLst>
                <a:gd name="T0" fmla="*/ 118 w 152"/>
                <a:gd name="T1" fmla="*/ 152 h 152"/>
                <a:gd name="T2" fmla="*/ 76 w 152"/>
                <a:gd name="T3" fmla="*/ 110 h 152"/>
                <a:gd name="T4" fmla="*/ 20 w 152"/>
                <a:gd name="T5" fmla="*/ 97 h 152"/>
                <a:gd name="T6" fmla="*/ 9 w 152"/>
                <a:gd name="T7" fmla="*/ 38 h 152"/>
                <a:gd name="T8" fmla="*/ 13 w 152"/>
                <a:gd name="T9" fmla="*/ 35 h 152"/>
                <a:gd name="T10" fmla="*/ 18 w 152"/>
                <a:gd name="T11" fmla="*/ 36 h 152"/>
                <a:gd name="T12" fmla="*/ 41 w 152"/>
                <a:gd name="T13" fmla="*/ 58 h 152"/>
                <a:gd name="T14" fmla="*/ 57 w 152"/>
                <a:gd name="T15" fmla="*/ 58 h 152"/>
                <a:gd name="T16" fmla="*/ 57 w 152"/>
                <a:gd name="T17" fmla="*/ 42 h 152"/>
                <a:gd name="T18" fmla="*/ 36 w 152"/>
                <a:gd name="T19" fmla="*/ 18 h 152"/>
                <a:gd name="T20" fmla="*/ 35 w 152"/>
                <a:gd name="T21" fmla="*/ 13 h 152"/>
                <a:gd name="T22" fmla="*/ 38 w 152"/>
                <a:gd name="T23" fmla="*/ 9 h 152"/>
                <a:gd name="T24" fmla="*/ 97 w 152"/>
                <a:gd name="T25" fmla="*/ 20 h 152"/>
                <a:gd name="T26" fmla="*/ 110 w 152"/>
                <a:gd name="T27" fmla="*/ 76 h 152"/>
                <a:gd name="T28" fmla="*/ 152 w 152"/>
                <a:gd name="T29" fmla="*/ 118 h 152"/>
                <a:gd name="T30" fmla="*/ 143 w 152"/>
                <a:gd name="T31" fmla="*/ 126 h 152"/>
                <a:gd name="T32" fmla="*/ 98 w 152"/>
                <a:gd name="T33" fmla="*/ 82 h 152"/>
                <a:gd name="T34" fmla="*/ 97 w 152"/>
                <a:gd name="T35" fmla="*/ 75 h 152"/>
                <a:gd name="T36" fmla="*/ 88 w 152"/>
                <a:gd name="T37" fmla="*/ 29 h 152"/>
                <a:gd name="T38" fmla="*/ 51 w 152"/>
                <a:gd name="T39" fmla="*/ 17 h 152"/>
                <a:gd name="T40" fmla="*/ 67 w 152"/>
                <a:gd name="T41" fmla="*/ 36 h 152"/>
                <a:gd name="T42" fmla="*/ 69 w 152"/>
                <a:gd name="T43" fmla="*/ 40 h 152"/>
                <a:gd name="T44" fmla="*/ 69 w 152"/>
                <a:gd name="T45" fmla="*/ 64 h 152"/>
                <a:gd name="T46" fmla="*/ 63 w 152"/>
                <a:gd name="T47" fmla="*/ 70 h 152"/>
                <a:gd name="T48" fmla="*/ 39 w 152"/>
                <a:gd name="T49" fmla="*/ 70 h 152"/>
                <a:gd name="T50" fmla="*/ 35 w 152"/>
                <a:gd name="T51" fmla="*/ 68 h 152"/>
                <a:gd name="T52" fmla="*/ 17 w 152"/>
                <a:gd name="T53" fmla="*/ 52 h 152"/>
                <a:gd name="T54" fmla="*/ 29 w 152"/>
                <a:gd name="T55" fmla="*/ 89 h 152"/>
                <a:gd name="T56" fmla="*/ 75 w 152"/>
                <a:gd name="T57" fmla="*/ 97 h 152"/>
                <a:gd name="T58" fmla="*/ 81 w 152"/>
                <a:gd name="T59" fmla="*/ 99 h 152"/>
                <a:gd name="T60" fmla="*/ 126 w 152"/>
                <a:gd name="T61" fmla="*/ 144 h 152"/>
                <a:gd name="T62" fmla="*/ 118 w 152"/>
                <a:gd name="T63"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2" h="152">
                  <a:moveTo>
                    <a:pt x="118" y="152"/>
                  </a:moveTo>
                  <a:cubicBezTo>
                    <a:pt x="76" y="110"/>
                    <a:pt x="76" y="110"/>
                    <a:pt x="76" y="110"/>
                  </a:cubicBezTo>
                  <a:cubicBezTo>
                    <a:pt x="56" y="117"/>
                    <a:pt x="35" y="112"/>
                    <a:pt x="20" y="97"/>
                  </a:cubicBezTo>
                  <a:cubicBezTo>
                    <a:pt x="5" y="82"/>
                    <a:pt x="0" y="59"/>
                    <a:pt x="9" y="38"/>
                  </a:cubicBezTo>
                  <a:cubicBezTo>
                    <a:pt x="9" y="37"/>
                    <a:pt x="11" y="35"/>
                    <a:pt x="13" y="35"/>
                  </a:cubicBezTo>
                  <a:cubicBezTo>
                    <a:pt x="15" y="34"/>
                    <a:pt x="17" y="35"/>
                    <a:pt x="18" y="36"/>
                  </a:cubicBezTo>
                  <a:cubicBezTo>
                    <a:pt x="41" y="58"/>
                    <a:pt x="41" y="58"/>
                    <a:pt x="41" y="58"/>
                  </a:cubicBezTo>
                  <a:cubicBezTo>
                    <a:pt x="57" y="58"/>
                    <a:pt x="57" y="58"/>
                    <a:pt x="57" y="58"/>
                  </a:cubicBezTo>
                  <a:cubicBezTo>
                    <a:pt x="57" y="42"/>
                    <a:pt x="57" y="42"/>
                    <a:pt x="57" y="42"/>
                  </a:cubicBezTo>
                  <a:cubicBezTo>
                    <a:pt x="36" y="18"/>
                    <a:pt x="36" y="18"/>
                    <a:pt x="36" y="18"/>
                  </a:cubicBezTo>
                  <a:cubicBezTo>
                    <a:pt x="35" y="17"/>
                    <a:pt x="34" y="15"/>
                    <a:pt x="35" y="13"/>
                  </a:cubicBezTo>
                  <a:cubicBezTo>
                    <a:pt x="35" y="11"/>
                    <a:pt x="36" y="10"/>
                    <a:pt x="38" y="9"/>
                  </a:cubicBezTo>
                  <a:cubicBezTo>
                    <a:pt x="59" y="0"/>
                    <a:pt x="81" y="5"/>
                    <a:pt x="97" y="20"/>
                  </a:cubicBezTo>
                  <a:cubicBezTo>
                    <a:pt x="111" y="35"/>
                    <a:pt x="116" y="56"/>
                    <a:pt x="110" y="76"/>
                  </a:cubicBezTo>
                  <a:cubicBezTo>
                    <a:pt x="152" y="118"/>
                    <a:pt x="152" y="118"/>
                    <a:pt x="152" y="118"/>
                  </a:cubicBezTo>
                  <a:cubicBezTo>
                    <a:pt x="143" y="126"/>
                    <a:pt x="143" y="126"/>
                    <a:pt x="143" y="126"/>
                  </a:cubicBezTo>
                  <a:cubicBezTo>
                    <a:pt x="98" y="82"/>
                    <a:pt x="98" y="82"/>
                    <a:pt x="98" y="82"/>
                  </a:cubicBezTo>
                  <a:cubicBezTo>
                    <a:pt x="97" y="80"/>
                    <a:pt x="96" y="77"/>
                    <a:pt x="97" y="75"/>
                  </a:cubicBezTo>
                  <a:cubicBezTo>
                    <a:pt x="104" y="59"/>
                    <a:pt x="100" y="41"/>
                    <a:pt x="88" y="29"/>
                  </a:cubicBezTo>
                  <a:cubicBezTo>
                    <a:pt x="78" y="19"/>
                    <a:pt x="64" y="15"/>
                    <a:pt x="51" y="17"/>
                  </a:cubicBezTo>
                  <a:cubicBezTo>
                    <a:pt x="67" y="36"/>
                    <a:pt x="67" y="36"/>
                    <a:pt x="67" y="36"/>
                  </a:cubicBezTo>
                  <a:cubicBezTo>
                    <a:pt x="68" y="37"/>
                    <a:pt x="69" y="38"/>
                    <a:pt x="69" y="40"/>
                  </a:cubicBezTo>
                  <a:cubicBezTo>
                    <a:pt x="69" y="64"/>
                    <a:pt x="69" y="64"/>
                    <a:pt x="69" y="64"/>
                  </a:cubicBezTo>
                  <a:cubicBezTo>
                    <a:pt x="69" y="67"/>
                    <a:pt x="66" y="70"/>
                    <a:pt x="63" y="70"/>
                  </a:cubicBezTo>
                  <a:cubicBezTo>
                    <a:pt x="39" y="70"/>
                    <a:pt x="39" y="70"/>
                    <a:pt x="39" y="70"/>
                  </a:cubicBezTo>
                  <a:cubicBezTo>
                    <a:pt x="37" y="70"/>
                    <a:pt x="36" y="69"/>
                    <a:pt x="35" y="68"/>
                  </a:cubicBezTo>
                  <a:cubicBezTo>
                    <a:pt x="17" y="52"/>
                    <a:pt x="17" y="52"/>
                    <a:pt x="17" y="52"/>
                  </a:cubicBezTo>
                  <a:cubicBezTo>
                    <a:pt x="15" y="65"/>
                    <a:pt x="19" y="79"/>
                    <a:pt x="29" y="89"/>
                  </a:cubicBezTo>
                  <a:cubicBezTo>
                    <a:pt x="41" y="101"/>
                    <a:pt x="59" y="104"/>
                    <a:pt x="75" y="97"/>
                  </a:cubicBezTo>
                  <a:cubicBezTo>
                    <a:pt x="77" y="96"/>
                    <a:pt x="80" y="97"/>
                    <a:pt x="81" y="99"/>
                  </a:cubicBezTo>
                  <a:cubicBezTo>
                    <a:pt x="126" y="144"/>
                    <a:pt x="126" y="144"/>
                    <a:pt x="126" y="144"/>
                  </a:cubicBezTo>
                  <a:lnTo>
                    <a:pt x="118" y="1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30" name="Freeform 124">
              <a:extLst>
                <a:ext uri="{FF2B5EF4-FFF2-40B4-BE49-F238E27FC236}">
                  <a16:creationId xmlns:a16="http://schemas.microsoft.com/office/drawing/2014/main" id="{D4ADAC21-BE51-4597-95D3-2080F83164CE}"/>
                </a:ext>
              </a:extLst>
            </p:cNvPr>
            <p:cNvSpPr>
              <a:spLocks/>
            </p:cNvSpPr>
            <p:nvPr/>
          </p:nvSpPr>
          <p:spPr bwMode="auto">
            <a:xfrm>
              <a:off x="2610" y="3206"/>
              <a:ext cx="224" cy="219"/>
            </a:xfrm>
            <a:custGeom>
              <a:avLst/>
              <a:gdLst>
                <a:gd name="T0" fmla="*/ 94 w 152"/>
                <a:gd name="T1" fmla="*/ 148 h 148"/>
                <a:gd name="T2" fmla="*/ 55 w 152"/>
                <a:gd name="T3" fmla="*/ 132 h 148"/>
                <a:gd name="T4" fmla="*/ 43 w 152"/>
                <a:gd name="T5" fmla="*/ 77 h 148"/>
                <a:gd name="T6" fmla="*/ 0 w 152"/>
                <a:gd name="T7" fmla="*/ 34 h 148"/>
                <a:gd name="T8" fmla="*/ 9 w 152"/>
                <a:gd name="T9" fmla="*/ 26 h 148"/>
                <a:gd name="T10" fmla="*/ 54 w 152"/>
                <a:gd name="T11" fmla="*/ 71 h 148"/>
                <a:gd name="T12" fmla="*/ 55 w 152"/>
                <a:gd name="T13" fmla="*/ 77 h 148"/>
                <a:gd name="T14" fmla="*/ 64 w 152"/>
                <a:gd name="T15" fmla="*/ 124 h 148"/>
                <a:gd name="T16" fmla="*/ 101 w 152"/>
                <a:gd name="T17" fmla="*/ 135 h 148"/>
                <a:gd name="T18" fmla="*/ 84 w 152"/>
                <a:gd name="T19" fmla="*/ 117 h 148"/>
                <a:gd name="T20" fmla="*/ 82 w 152"/>
                <a:gd name="T21" fmla="*/ 113 h 148"/>
                <a:gd name="T22" fmla="*/ 82 w 152"/>
                <a:gd name="T23" fmla="*/ 89 h 148"/>
                <a:gd name="T24" fmla="*/ 88 w 152"/>
                <a:gd name="T25" fmla="*/ 83 h 148"/>
                <a:gd name="T26" fmla="*/ 112 w 152"/>
                <a:gd name="T27" fmla="*/ 83 h 148"/>
                <a:gd name="T28" fmla="*/ 116 w 152"/>
                <a:gd name="T29" fmla="*/ 84 h 148"/>
                <a:gd name="T30" fmla="*/ 135 w 152"/>
                <a:gd name="T31" fmla="*/ 102 h 148"/>
                <a:gd name="T32" fmla="*/ 123 w 152"/>
                <a:gd name="T33" fmla="*/ 64 h 148"/>
                <a:gd name="T34" fmla="*/ 77 w 152"/>
                <a:gd name="T35" fmla="*/ 55 h 148"/>
                <a:gd name="T36" fmla="*/ 71 w 152"/>
                <a:gd name="T37" fmla="*/ 54 h 148"/>
                <a:gd name="T38" fmla="*/ 26 w 152"/>
                <a:gd name="T39" fmla="*/ 9 h 148"/>
                <a:gd name="T40" fmla="*/ 34 w 152"/>
                <a:gd name="T41" fmla="*/ 0 h 148"/>
                <a:gd name="T42" fmla="*/ 76 w 152"/>
                <a:gd name="T43" fmla="*/ 43 h 148"/>
                <a:gd name="T44" fmla="*/ 132 w 152"/>
                <a:gd name="T45" fmla="*/ 56 h 148"/>
                <a:gd name="T46" fmla="*/ 143 w 152"/>
                <a:gd name="T47" fmla="*/ 115 h 148"/>
                <a:gd name="T48" fmla="*/ 139 w 152"/>
                <a:gd name="T49" fmla="*/ 118 h 148"/>
                <a:gd name="T50" fmla="*/ 134 w 152"/>
                <a:gd name="T51" fmla="*/ 117 h 148"/>
                <a:gd name="T52" fmla="*/ 110 w 152"/>
                <a:gd name="T53" fmla="*/ 95 h 148"/>
                <a:gd name="T54" fmla="*/ 94 w 152"/>
                <a:gd name="T55" fmla="*/ 95 h 148"/>
                <a:gd name="T56" fmla="*/ 94 w 152"/>
                <a:gd name="T57" fmla="*/ 110 h 148"/>
                <a:gd name="T58" fmla="*/ 117 w 152"/>
                <a:gd name="T59" fmla="*/ 134 h 148"/>
                <a:gd name="T60" fmla="*/ 118 w 152"/>
                <a:gd name="T61" fmla="*/ 139 h 148"/>
                <a:gd name="T62" fmla="*/ 115 w 152"/>
                <a:gd name="T63" fmla="*/ 144 h 148"/>
                <a:gd name="T64" fmla="*/ 94 w 152"/>
                <a:gd name="T65"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8">
                  <a:moveTo>
                    <a:pt x="94" y="148"/>
                  </a:moveTo>
                  <a:cubicBezTo>
                    <a:pt x="80" y="148"/>
                    <a:pt x="66" y="142"/>
                    <a:pt x="55" y="132"/>
                  </a:cubicBezTo>
                  <a:cubicBezTo>
                    <a:pt x="41" y="117"/>
                    <a:pt x="36" y="96"/>
                    <a:pt x="43" y="77"/>
                  </a:cubicBezTo>
                  <a:cubicBezTo>
                    <a:pt x="0" y="34"/>
                    <a:pt x="0" y="34"/>
                    <a:pt x="0" y="34"/>
                  </a:cubicBezTo>
                  <a:cubicBezTo>
                    <a:pt x="9" y="26"/>
                    <a:pt x="9" y="26"/>
                    <a:pt x="9" y="26"/>
                  </a:cubicBezTo>
                  <a:cubicBezTo>
                    <a:pt x="54" y="71"/>
                    <a:pt x="54" y="71"/>
                    <a:pt x="54" y="71"/>
                  </a:cubicBezTo>
                  <a:cubicBezTo>
                    <a:pt x="55" y="73"/>
                    <a:pt x="56" y="75"/>
                    <a:pt x="55" y="77"/>
                  </a:cubicBezTo>
                  <a:cubicBezTo>
                    <a:pt x="48" y="93"/>
                    <a:pt x="52" y="111"/>
                    <a:pt x="64" y="124"/>
                  </a:cubicBezTo>
                  <a:cubicBezTo>
                    <a:pt x="74" y="133"/>
                    <a:pt x="88" y="138"/>
                    <a:pt x="101" y="135"/>
                  </a:cubicBezTo>
                  <a:cubicBezTo>
                    <a:pt x="84" y="117"/>
                    <a:pt x="84" y="117"/>
                    <a:pt x="84" y="117"/>
                  </a:cubicBezTo>
                  <a:cubicBezTo>
                    <a:pt x="83" y="116"/>
                    <a:pt x="82" y="114"/>
                    <a:pt x="82" y="113"/>
                  </a:cubicBezTo>
                  <a:cubicBezTo>
                    <a:pt x="82" y="89"/>
                    <a:pt x="82" y="89"/>
                    <a:pt x="82" y="89"/>
                  </a:cubicBezTo>
                  <a:cubicBezTo>
                    <a:pt x="82" y="85"/>
                    <a:pt x="85" y="83"/>
                    <a:pt x="88" y="83"/>
                  </a:cubicBezTo>
                  <a:cubicBezTo>
                    <a:pt x="112" y="83"/>
                    <a:pt x="112" y="83"/>
                    <a:pt x="112" y="83"/>
                  </a:cubicBezTo>
                  <a:cubicBezTo>
                    <a:pt x="114" y="83"/>
                    <a:pt x="115" y="83"/>
                    <a:pt x="116" y="84"/>
                  </a:cubicBezTo>
                  <a:cubicBezTo>
                    <a:pt x="135" y="102"/>
                    <a:pt x="135" y="102"/>
                    <a:pt x="135" y="102"/>
                  </a:cubicBezTo>
                  <a:cubicBezTo>
                    <a:pt x="138" y="88"/>
                    <a:pt x="133" y="74"/>
                    <a:pt x="123" y="64"/>
                  </a:cubicBezTo>
                  <a:cubicBezTo>
                    <a:pt x="111" y="52"/>
                    <a:pt x="93" y="48"/>
                    <a:pt x="77" y="55"/>
                  </a:cubicBezTo>
                  <a:cubicBezTo>
                    <a:pt x="75" y="56"/>
                    <a:pt x="72" y="56"/>
                    <a:pt x="71" y="54"/>
                  </a:cubicBezTo>
                  <a:cubicBezTo>
                    <a:pt x="26" y="9"/>
                    <a:pt x="26" y="9"/>
                    <a:pt x="26" y="9"/>
                  </a:cubicBezTo>
                  <a:cubicBezTo>
                    <a:pt x="34" y="0"/>
                    <a:pt x="34" y="0"/>
                    <a:pt x="34" y="0"/>
                  </a:cubicBezTo>
                  <a:cubicBezTo>
                    <a:pt x="76" y="43"/>
                    <a:pt x="76" y="43"/>
                    <a:pt x="76" y="43"/>
                  </a:cubicBezTo>
                  <a:cubicBezTo>
                    <a:pt x="96" y="36"/>
                    <a:pt x="117" y="41"/>
                    <a:pt x="132" y="56"/>
                  </a:cubicBezTo>
                  <a:cubicBezTo>
                    <a:pt x="147" y="71"/>
                    <a:pt x="152" y="94"/>
                    <a:pt x="143" y="115"/>
                  </a:cubicBezTo>
                  <a:cubicBezTo>
                    <a:pt x="143" y="117"/>
                    <a:pt x="141" y="118"/>
                    <a:pt x="139" y="118"/>
                  </a:cubicBezTo>
                  <a:cubicBezTo>
                    <a:pt x="137" y="119"/>
                    <a:pt x="135" y="118"/>
                    <a:pt x="134" y="117"/>
                  </a:cubicBezTo>
                  <a:cubicBezTo>
                    <a:pt x="110" y="95"/>
                    <a:pt x="110" y="95"/>
                    <a:pt x="110" y="95"/>
                  </a:cubicBezTo>
                  <a:cubicBezTo>
                    <a:pt x="94" y="95"/>
                    <a:pt x="94" y="95"/>
                    <a:pt x="94" y="95"/>
                  </a:cubicBezTo>
                  <a:cubicBezTo>
                    <a:pt x="94" y="110"/>
                    <a:pt x="94" y="110"/>
                    <a:pt x="94" y="110"/>
                  </a:cubicBezTo>
                  <a:cubicBezTo>
                    <a:pt x="117" y="134"/>
                    <a:pt x="117" y="134"/>
                    <a:pt x="117" y="134"/>
                  </a:cubicBezTo>
                  <a:cubicBezTo>
                    <a:pt x="118" y="135"/>
                    <a:pt x="119" y="137"/>
                    <a:pt x="118" y="139"/>
                  </a:cubicBezTo>
                  <a:cubicBezTo>
                    <a:pt x="118" y="141"/>
                    <a:pt x="117" y="143"/>
                    <a:pt x="115" y="144"/>
                  </a:cubicBezTo>
                  <a:cubicBezTo>
                    <a:pt x="108" y="146"/>
                    <a:pt x="101" y="148"/>
                    <a:pt x="94" y="1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131" name="Titel 2">
            <a:extLst>
              <a:ext uri="{FF2B5EF4-FFF2-40B4-BE49-F238E27FC236}">
                <a16:creationId xmlns:a16="http://schemas.microsoft.com/office/drawing/2014/main" id="{3B2183D6-9CD5-4C07-BAF1-39AB828ABA28}"/>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Doel en producten</a:t>
            </a:r>
            <a:endParaRPr lang="nl-NL" sz="2000" b="0" dirty="0">
              <a:solidFill>
                <a:srgbClr val="FF0000"/>
              </a:solidFill>
            </a:endParaRPr>
          </a:p>
        </p:txBody>
      </p:sp>
    </p:spTree>
    <p:extLst>
      <p:ext uri="{BB962C8B-B14F-4D97-AF65-F5344CB8AC3E}">
        <p14:creationId xmlns:p14="http://schemas.microsoft.com/office/powerpoint/2010/main" val="39436593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138">
            <a:extLst>
              <a:ext uri="{FF2B5EF4-FFF2-40B4-BE49-F238E27FC236}">
                <a16:creationId xmlns:a16="http://schemas.microsoft.com/office/drawing/2014/main" id="{6A66D133-21CD-4FB6-849E-A8F4303CCAF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49786" y="121195"/>
            <a:ext cx="365592" cy="1243510"/>
          </a:xfrm>
          <a:prstGeom prst="rect">
            <a:avLst/>
          </a:prstGeom>
        </p:spPr>
      </p:pic>
      <p:grpSp>
        <p:nvGrpSpPr>
          <p:cNvPr id="6" name="Group 175">
            <a:extLst>
              <a:ext uri="{FF2B5EF4-FFF2-40B4-BE49-F238E27FC236}">
                <a16:creationId xmlns:a16="http://schemas.microsoft.com/office/drawing/2014/main" id="{273F7238-4431-45CA-B42B-CEDDB8F3489D}"/>
              </a:ext>
            </a:extLst>
          </p:cNvPr>
          <p:cNvGrpSpPr>
            <a:grpSpLocks noChangeAspect="1"/>
          </p:cNvGrpSpPr>
          <p:nvPr/>
        </p:nvGrpSpPr>
        <p:grpSpPr bwMode="auto">
          <a:xfrm>
            <a:off x="10736840" y="296716"/>
            <a:ext cx="462886" cy="423677"/>
            <a:chOff x="6540" y="3009"/>
            <a:chExt cx="425" cy="389"/>
          </a:xfrm>
          <a:solidFill>
            <a:schemeClr val="bg1">
              <a:lumMod val="85000"/>
            </a:schemeClr>
          </a:solidFill>
        </p:grpSpPr>
        <p:sp>
          <p:nvSpPr>
            <p:cNvPr id="7" name="Freeform 176">
              <a:extLst>
                <a:ext uri="{FF2B5EF4-FFF2-40B4-BE49-F238E27FC236}">
                  <a16:creationId xmlns:a16="http://schemas.microsoft.com/office/drawing/2014/main" id="{3CB5C2CB-FC53-4507-AC43-1A6838CB4747}"/>
                </a:ext>
              </a:extLst>
            </p:cNvPr>
            <p:cNvSpPr>
              <a:spLocks/>
            </p:cNvSpPr>
            <p:nvPr/>
          </p:nvSpPr>
          <p:spPr bwMode="auto">
            <a:xfrm>
              <a:off x="6540" y="3009"/>
              <a:ext cx="354" cy="301"/>
            </a:xfrm>
            <a:custGeom>
              <a:avLst/>
              <a:gdLst>
                <a:gd name="T0" fmla="*/ 101 w 239"/>
                <a:gd name="T1" fmla="*/ 143 h 203"/>
                <a:gd name="T2" fmla="*/ 89 w 239"/>
                <a:gd name="T3" fmla="*/ 143 h 203"/>
                <a:gd name="T4" fmla="*/ 85 w 239"/>
                <a:gd name="T5" fmla="*/ 145 h 203"/>
                <a:gd name="T6" fmla="*/ 47 w 239"/>
                <a:gd name="T7" fmla="*/ 183 h 203"/>
                <a:gd name="T8" fmla="*/ 47 w 239"/>
                <a:gd name="T9" fmla="*/ 149 h 203"/>
                <a:gd name="T10" fmla="*/ 41 w 239"/>
                <a:gd name="T11" fmla="*/ 143 h 203"/>
                <a:gd name="T12" fmla="*/ 12 w 239"/>
                <a:gd name="T13" fmla="*/ 143 h 203"/>
                <a:gd name="T14" fmla="*/ 12 w 239"/>
                <a:gd name="T15" fmla="*/ 11 h 203"/>
                <a:gd name="T16" fmla="*/ 227 w 239"/>
                <a:gd name="T17" fmla="*/ 11 h 203"/>
                <a:gd name="T18" fmla="*/ 227 w 239"/>
                <a:gd name="T19" fmla="*/ 83 h 203"/>
                <a:gd name="T20" fmla="*/ 233 w 239"/>
                <a:gd name="T21" fmla="*/ 89 h 203"/>
                <a:gd name="T22" fmla="*/ 239 w 239"/>
                <a:gd name="T23" fmla="*/ 83 h 203"/>
                <a:gd name="T24" fmla="*/ 239 w 239"/>
                <a:gd name="T25" fmla="*/ 5 h 203"/>
                <a:gd name="T26" fmla="*/ 233 w 239"/>
                <a:gd name="T27" fmla="*/ 0 h 203"/>
                <a:gd name="T28" fmla="*/ 6 w 239"/>
                <a:gd name="T29" fmla="*/ 0 h 203"/>
                <a:gd name="T30" fmla="*/ 0 w 239"/>
                <a:gd name="T31" fmla="*/ 5 h 203"/>
                <a:gd name="T32" fmla="*/ 0 w 239"/>
                <a:gd name="T33" fmla="*/ 149 h 203"/>
                <a:gd name="T34" fmla="*/ 6 w 239"/>
                <a:gd name="T35" fmla="*/ 155 h 203"/>
                <a:gd name="T36" fmla="*/ 35 w 239"/>
                <a:gd name="T37" fmla="*/ 155 h 203"/>
                <a:gd name="T38" fmla="*/ 35 w 239"/>
                <a:gd name="T39" fmla="*/ 197 h 203"/>
                <a:gd name="T40" fmla="*/ 39 w 239"/>
                <a:gd name="T41" fmla="*/ 203 h 203"/>
                <a:gd name="T42" fmla="*/ 41 w 239"/>
                <a:gd name="T43" fmla="*/ 203 h 203"/>
                <a:gd name="T44" fmla="*/ 46 w 239"/>
                <a:gd name="T45" fmla="*/ 201 h 203"/>
                <a:gd name="T46" fmla="*/ 92 w 239"/>
                <a:gd name="T47" fmla="*/ 155 h 203"/>
                <a:gd name="T48" fmla="*/ 101 w 239"/>
                <a:gd name="T49" fmla="*/ 155 h 203"/>
                <a:gd name="T50" fmla="*/ 107 w 239"/>
                <a:gd name="T51" fmla="*/ 149 h 203"/>
                <a:gd name="T52" fmla="*/ 101 w 239"/>
                <a:gd name="T53" fmla="*/ 14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9" h="203">
                  <a:moveTo>
                    <a:pt x="101" y="143"/>
                  </a:moveTo>
                  <a:cubicBezTo>
                    <a:pt x="89" y="143"/>
                    <a:pt x="89" y="143"/>
                    <a:pt x="89" y="143"/>
                  </a:cubicBezTo>
                  <a:cubicBezTo>
                    <a:pt x="88" y="143"/>
                    <a:pt x="86" y="144"/>
                    <a:pt x="85" y="145"/>
                  </a:cubicBezTo>
                  <a:cubicBezTo>
                    <a:pt x="47" y="183"/>
                    <a:pt x="47" y="183"/>
                    <a:pt x="47" y="183"/>
                  </a:cubicBezTo>
                  <a:cubicBezTo>
                    <a:pt x="47" y="149"/>
                    <a:pt x="47" y="149"/>
                    <a:pt x="47" y="149"/>
                  </a:cubicBezTo>
                  <a:cubicBezTo>
                    <a:pt x="47" y="146"/>
                    <a:pt x="45" y="143"/>
                    <a:pt x="41" y="143"/>
                  </a:cubicBezTo>
                  <a:cubicBezTo>
                    <a:pt x="12" y="143"/>
                    <a:pt x="12" y="143"/>
                    <a:pt x="12" y="143"/>
                  </a:cubicBezTo>
                  <a:cubicBezTo>
                    <a:pt x="12" y="11"/>
                    <a:pt x="12" y="11"/>
                    <a:pt x="12" y="11"/>
                  </a:cubicBezTo>
                  <a:cubicBezTo>
                    <a:pt x="227" y="11"/>
                    <a:pt x="227" y="11"/>
                    <a:pt x="227" y="11"/>
                  </a:cubicBezTo>
                  <a:cubicBezTo>
                    <a:pt x="227" y="83"/>
                    <a:pt x="227" y="83"/>
                    <a:pt x="227" y="83"/>
                  </a:cubicBezTo>
                  <a:cubicBezTo>
                    <a:pt x="227" y="87"/>
                    <a:pt x="230" y="89"/>
                    <a:pt x="233" y="89"/>
                  </a:cubicBezTo>
                  <a:cubicBezTo>
                    <a:pt x="236" y="89"/>
                    <a:pt x="239" y="87"/>
                    <a:pt x="239" y="83"/>
                  </a:cubicBezTo>
                  <a:cubicBezTo>
                    <a:pt x="239" y="5"/>
                    <a:pt x="239" y="5"/>
                    <a:pt x="239" y="5"/>
                  </a:cubicBezTo>
                  <a:cubicBezTo>
                    <a:pt x="239" y="2"/>
                    <a:pt x="236" y="0"/>
                    <a:pt x="233" y="0"/>
                  </a:cubicBezTo>
                  <a:cubicBezTo>
                    <a:pt x="6" y="0"/>
                    <a:pt x="6" y="0"/>
                    <a:pt x="6" y="0"/>
                  </a:cubicBezTo>
                  <a:cubicBezTo>
                    <a:pt x="2" y="0"/>
                    <a:pt x="0" y="2"/>
                    <a:pt x="0" y="5"/>
                  </a:cubicBezTo>
                  <a:cubicBezTo>
                    <a:pt x="0" y="149"/>
                    <a:pt x="0" y="149"/>
                    <a:pt x="0" y="149"/>
                  </a:cubicBezTo>
                  <a:cubicBezTo>
                    <a:pt x="0" y="153"/>
                    <a:pt x="2" y="155"/>
                    <a:pt x="6" y="155"/>
                  </a:cubicBezTo>
                  <a:cubicBezTo>
                    <a:pt x="35" y="155"/>
                    <a:pt x="35" y="155"/>
                    <a:pt x="35" y="155"/>
                  </a:cubicBezTo>
                  <a:cubicBezTo>
                    <a:pt x="35" y="197"/>
                    <a:pt x="35" y="197"/>
                    <a:pt x="35" y="197"/>
                  </a:cubicBezTo>
                  <a:cubicBezTo>
                    <a:pt x="35" y="200"/>
                    <a:pt x="37" y="202"/>
                    <a:pt x="39" y="203"/>
                  </a:cubicBezTo>
                  <a:cubicBezTo>
                    <a:pt x="40" y="203"/>
                    <a:pt x="41" y="203"/>
                    <a:pt x="41" y="203"/>
                  </a:cubicBezTo>
                  <a:cubicBezTo>
                    <a:pt x="43" y="203"/>
                    <a:pt x="45" y="202"/>
                    <a:pt x="46" y="201"/>
                  </a:cubicBezTo>
                  <a:cubicBezTo>
                    <a:pt x="92" y="155"/>
                    <a:pt x="92" y="155"/>
                    <a:pt x="92" y="155"/>
                  </a:cubicBezTo>
                  <a:cubicBezTo>
                    <a:pt x="101" y="155"/>
                    <a:pt x="101" y="155"/>
                    <a:pt x="101" y="155"/>
                  </a:cubicBezTo>
                  <a:cubicBezTo>
                    <a:pt x="105" y="155"/>
                    <a:pt x="107" y="153"/>
                    <a:pt x="107" y="149"/>
                  </a:cubicBezTo>
                  <a:cubicBezTo>
                    <a:pt x="107" y="146"/>
                    <a:pt x="105" y="143"/>
                    <a:pt x="101"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8" name="Freeform 177">
              <a:extLst>
                <a:ext uri="{FF2B5EF4-FFF2-40B4-BE49-F238E27FC236}">
                  <a16:creationId xmlns:a16="http://schemas.microsoft.com/office/drawing/2014/main" id="{37EBA8D4-0522-44E1-B199-02A149D4E00B}"/>
                </a:ext>
              </a:extLst>
            </p:cNvPr>
            <p:cNvSpPr>
              <a:spLocks noEditPoints="1"/>
            </p:cNvSpPr>
            <p:nvPr/>
          </p:nvSpPr>
          <p:spPr bwMode="auto">
            <a:xfrm>
              <a:off x="6734" y="3167"/>
              <a:ext cx="231" cy="231"/>
            </a:xfrm>
            <a:custGeom>
              <a:avLst/>
              <a:gdLst>
                <a:gd name="T0" fmla="*/ 150 w 156"/>
                <a:gd name="T1" fmla="*/ 0 h 156"/>
                <a:gd name="T2" fmla="*/ 6 w 156"/>
                <a:gd name="T3" fmla="*/ 0 h 156"/>
                <a:gd name="T4" fmla="*/ 0 w 156"/>
                <a:gd name="T5" fmla="*/ 6 h 156"/>
                <a:gd name="T6" fmla="*/ 0 w 156"/>
                <a:gd name="T7" fmla="*/ 102 h 156"/>
                <a:gd name="T8" fmla="*/ 6 w 156"/>
                <a:gd name="T9" fmla="*/ 108 h 156"/>
                <a:gd name="T10" fmla="*/ 70 w 156"/>
                <a:gd name="T11" fmla="*/ 108 h 156"/>
                <a:gd name="T12" fmla="*/ 122 w 156"/>
                <a:gd name="T13" fmla="*/ 154 h 156"/>
                <a:gd name="T14" fmla="*/ 126 w 156"/>
                <a:gd name="T15" fmla="*/ 156 h 156"/>
                <a:gd name="T16" fmla="*/ 128 w 156"/>
                <a:gd name="T17" fmla="*/ 155 h 156"/>
                <a:gd name="T18" fmla="*/ 132 w 156"/>
                <a:gd name="T19" fmla="*/ 150 h 156"/>
                <a:gd name="T20" fmla="*/ 132 w 156"/>
                <a:gd name="T21" fmla="*/ 108 h 156"/>
                <a:gd name="T22" fmla="*/ 150 w 156"/>
                <a:gd name="T23" fmla="*/ 108 h 156"/>
                <a:gd name="T24" fmla="*/ 156 w 156"/>
                <a:gd name="T25" fmla="*/ 102 h 156"/>
                <a:gd name="T26" fmla="*/ 156 w 156"/>
                <a:gd name="T27" fmla="*/ 6 h 156"/>
                <a:gd name="T28" fmla="*/ 150 w 156"/>
                <a:gd name="T29" fmla="*/ 0 h 156"/>
                <a:gd name="T30" fmla="*/ 144 w 156"/>
                <a:gd name="T31" fmla="*/ 96 h 156"/>
                <a:gd name="T32" fmla="*/ 126 w 156"/>
                <a:gd name="T33" fmla="*/ 96 h 156"/>
                <a:gd name="T34" fmla="*/ 120 w 156"/>
                <a:gd name="T35" fmla="*/ 102 h 156"/>
                <a:gd name="T36" fmla="*/ 120 w 156"/>
                <a:gd name="T37" fmla="*/ 137 h 156"/>
                <a:gd name="T38" fmla="*/ 76 w 156"/>
                <a:gd name="T39" fmla="*/ 98 h 156"/>
                <a:gd name="T40" fmla="*/ 72 w 156"/>
                <a:gd name="T41" fmla="*/ 96 h 156"/>
                <a:gd name="T42" fmla="*/ 12 w 156"/>
                <a:gd name="T43" fmla="*/ 96 h 156"/>
                <a:gd name="T44" fmla="*/ 12 w 156"/>
                <a:gd name="T45" fmla="*/ 12 h 156"/>
                <a:gd name="T46" fmla="*/ 144 w 156"/>
                <a:gd name="T47" fmla="*/ 12 h 156"/>
                <a:gd name="T48" fmla="*/ 144 w 156"/>
                <a:gd name="T49" fmla="*/ 9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6" h="156">
                  <a:moveTo>
                    <a:pt x="150" y="0"/>
                  </a:moveTo>
                  <a:cubicBezTo>
                    <a:pt x="6" y="0"/>
                    <a:pt x="6" y="0"/>
                    <a:pt x="6" y="0"/>
                  </a:cubicBezTo>
                  <a:cubicBezTo>
                    <a:pt x="3" y="0"/>
                    <a:pt x="0" y="3"/>
                    <a:pt x="0" y="6"/>
                  </a:cubicBezTo>
                  <a:cubicBezTo>
                    <a:pt x="0" y="102"/>
                    <a:pt x="0" y="102"/>
                    <a:pt x="0" y="102"/>
                  </a:cubicBezTo>
                  <a:cubicBezTo>
                    <a:pt x="0" y="105"/>
                    <a:pt x="3" y="108"/>
                    <a:pt x="6" y="108"/>
                  </a:cubicBezTo>
                  <a:cubicBezTo>
                    <a:pt x="70" y="108"/>
                    <a:pt x="70" y="108"/>
                    <a:pt x="70" y="108"/>
                  </a:cubicBezTo>
                  <a:cubicBezTo>
                    <a:pt x="122" y="154"/>
                    <a:pt x="122" y="154"/>
                    <a:pt x="122" y="154"/>
                  </a:cubicBezTo>
                  <a:cubicBezTo>
                    <a:pt x="123" y="155"/>
                    <a:pt x="125" y="156"/>
                    <a:pt x="126" y="156"/>
                  </a:cubicBezTo>
                  <a:cubicBezTo>
                    <a:pt x="127" y="156"/>
                    <a:pt x="128" y="156"/>
                    <a:pt x="128" y="155"/>
                  </a:cubicBezTo>
                  <a:cubicBezTo>
                    <a:pt x="131" y="154"/>
                    <a:pt x="132" y="152"/>
                    <a:pt x="132" y="150"/>
                  </a:cubicBezTo>
                  <a:cubicBezTo>
                    <a:pt x="132" y="108"/>
                    <a:pt x="132" y="108"/>
                    <a:pt x="132" y="108"/>
                  </a:cubicBezTo>
                  <a:cubicBezTo>
                    <a:pt x="150" y="108"/>
                    <a:pt x="150" y="108"/>
                    <a:pt x="150" y="108"/>
                  </a:cubicBezTo>
                  <a:cubicBezTo>
                    <a:pt x="153" y="108"/>
                    <a:pt x="156" y="105"/>
                    <a:pt x="156" y="102"/>
                  </a:cubicBezTo>
                  <a:cubicBezTo>
                    <a:pt x="156" y="6"/>
                    <a:pt x="156" y="6"/>
                    <a:pt x="156" y="6"/>
                  </a:cubicBezTo>
                  <a:cubicBezTo>
                    <a:pt x="156" y="3"/>
                    <a:pt x="153" y="0"/>
                    <a:pt x="150" y="0"/>
                  </a:cubicBezTo>
                  <a:close/>
                  <a:moveTo>
                    <a:pt x="144" y="96"/>
                  </a:moveTo>
                  <a:cubicBezTo>
                    <a:pt x="126" y="96"/>
                    <a:pt x="126" y="96"/>
                    <a:pt x="126" y="96"/>
                  </a:cubicBezTo>
                  <a:cubicBezTo>
                    <a:pt x="123" y="96"/>
                    <a:pt x="120" y="99"/>
                    <a:pt x="120" y="102"/>
                  </a:cubicBezTo>
                  <a:cubicBezTo>
                    <a:pt x="120" y="137"/>
                    <a:pt x="120" y="137"/>
                    <a:pt x="120" y="137"/>
                  </a:cubicBezTo>
                  <a:cubicBezTo>
                    <a:pt x="76" y="98"/>
                    <a:pt x="76" y="98"/>
                    <a:pt x="76" y="98"/>
                  </a:cubicBezTo>
                  <a:cubicBezTo>
                    <a:pt x="75" y="97"/>
                    <a:pt x="74" y="96"/>
                    <a:pt x="72" y="96"/>
                  </a:cubicBezTo>
                  <a:cubicBezTo>
                    <a:pt x="12" y="96"/>
                    <a:pt x="12" y="96"/>
                    <a:pt x="12" y="96"/>
                  </a:cubicBezTo>
                  <a:cubicBezTo>
                    <a:pt x="12" y="12"/>
                    <a:pt x="12" y="12"/>
                    <a:pt x="12" y="12"/>
                  </a:cubicBezTo>
                  <a:cubicBezTo>
                    <a:pt x="144" y="12"/>
                    <a:pt x="144" y="12"/>
                    <a:pt x="144" y="12"/>
                  </a:cubicBezTo>
                  <a:lnTo>
                    <a:pt x="144"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9" name="Oval 178">
              <a:extLst>
                <a:ext uri="{FF2B5EF4-FFF2-40B4-BE49-F238E27FC236}">
                  <a16:creationId xmlns:a16="http://schemas.microsoft.com/office/drawing/2014/main" id="{FF11A9E7-57C9-441C-8546-0F497A55B109}"/>
                </a:ext>
              </a:extLst>
            </p:cNvPr>
            <p:cNvSpPr>
              <a:spLocks noChangeArrowheads="1"/>
            </p:cNvSpPr>
            <p:nvPr/>
          </p:nvSpPr>
          <p:spPr bwMode="auto">
            <a:xfrm>
              <a:off x="6647" y="3105"/>
              <a:ext cx="30"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0" name="Oval 179">
              <a:extLst>
                <a:ext uri="{FF2B5EF4-FFF2-40B4-BE49-F238E27FC236}">
                  <a16:creationId xmlns:a16="http://schemas.microsoft.com/office/drawing/2014/main" id="{588D12C1-46DB-43D5-8692-16624205E4B3}"/>
                </a:ext>
              </a:extLst>
            </p:cNvPr>
            <p:cNvSpPr>
              <a:spLocks noChangeArrowheads="1"/>
            </p:cNvSpPr>
            <p:nvPr/>
          </p:nvSpPr>
          <p:spPr bwMode="auto">
            <a:xfrm>
              <a:off x="6764" y="3105"/>
              <a:ext cx="29"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2" name="Oval 180">
              <a:extLst>
                <a:ext uri="{FF2B5EF4-FFF2-40B4-BE49-F238E27FC236}">
                  <a16:creationId xmlns:a16="http://schemas.microsoft.com/office/drawing/2014/main" id="{879CF57B-31C2-4926-868A-403E5DBE4C8D}"/>
                </a:ext>
              </a:extLst>
            </p:cNvPr>
            <p:cNvSpPr>
              <a:spLocks noChangeArrowheads="1"/>
            </p:cNvSpPr>
            <p:nvPr/>
          </p:nvSpPr>
          <p:spPr bwMode="auto">
            <a:xfrm>
              <a:off x="6705" y="3105"/>
              <a:ext cx="29" cy="3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3" name="Oval 181">
              <a:extLst>
                <a:ext uri="{FF2B5EF4-FFF2-40B4-BE49-F238E27FC236}">
                  <a16:creationId xmlns:a16="http://schemas.microsoft.com/office/drawing/2014/main" id="{9402DD67-D372-4324-8E73-63D1DD6427A0}"/>
                </a:ext>
              </a:extLst>
            </p:cNvPr>
            <p:cNvSpPr>
              <a:spLocks noChangeArrowheads="1"/>
            </p:cNvSpPr>
            <p:nvPr/>
          </p:nvSpPr>
          <p:spPr bwMode="auto">
            <a:xfrm>
              <a:off x="6804" y="3240"/>
              <a:ext cx="18"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4" name="Oval 182">
              <a:extLst>
                <a:ext uri="{FF2B5EF4-FFF2-40B4-BE49-F238E27FC236}">
                  <a16:creationId xmlns:a16="http://schemas.microsoft.com/office/drawing/2014/main" id="{BC72BD1C-732B-4413-8195-EEB89F94371C}"/>
                </a:ext>
              </a:extLst>
            </p:cNvPr>
            <p:cNvSpPr>
              <a:spLocks noChangeArrowheads="1"/>
            </p:cNvSpPr>
            <p:nvPr/>
          </p:nvSpPr>
          <p:spPr bwMode="auto">
            <a:xfrm>
              <a:off x="6879" y="3240"/>
              <a:ext cx="18"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5" name="Oval 183">
              <a:extLst>
                <a:ext uri="{FF2B5EF4-FFF2-40B4-BE49-F238E27FC236}">
                  <a16:creationId xmlns:a16="http://schemas.microsoft.com/office/drawing/2014/main" id="{D61AD364-62AA-4DF1-B681-394073B54003}"/>
                </a:ext>
              </a:extLst>
            </p:cNvPr>
            <p:cNvSpPr>
              <a:spLocks noChangeArrowheads="1"/>
            </p:cNvSpPr>
            <p:nvPr/>
          </p:nvSpPr>
          <p:spPr bwMode="auto">
            <a:xfrm>
              <a:off x="6841" y="3240"/>
              <a:ext cx="19" cy="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grpSp>
        <p:nvGrpSpPr>
          <p:cNvPr id="16" name="Group 12">
            <a:extLst>
              <a:ext uri="{FF2B5EF4-FFF2-40B4-BE49-F238E27FC236}">
                <a16:creationId xmlns:a16="http://schemas.microsoft.com/office/drawing/2014/main" id="{4B67A3D4-6027-43C3-950A-9355D2DD86C0}"/>
              </a:ext>
            </a:extLst>
          </p:cNvPr>
          <p:cNvGrpSpPr>
            <a:grpSpLocks noChangeAspect="1"/>
          </p:cNvGrpSpPr>
          <p:nvPr/>
        </p:nvGrpSpPr>
        <p:grpSpPr bwMode="auto">
          <a:xfrm>
            <a:off x="11404635" y="293702"/>
            <a:ext cx="541578" cy="429704"/>
            <a:chOff x="1367" y="483"/>
            <a:chExt cx="426" cy="338"/>
          </a:xfrm>
          <a:solidFill>
            <a:schemeClr val="bg1">
              <a:lumMod val="85000"/>
            </a:schemeClr>
          </a:solidFill>
        </p:grpSpPr>
        <p:sp>
          <p:nvSpPr>
            <p:cNvPr id="17" name="Freeform 13">
              <a:extLst>
                <a:ext uri="{FF2B5EF4-FFF2-40B4-BE49-F238E27FC236}">
                  <a16:creationId xmlns:a16="http://schemas.microsoft.com/office/drawing/2014/main" id="{207F4391-0475-4353-8B54-3FB021BF5397}"/>
                </a:ext>
              </a:extLst>
            </p:cNvPr>
            <p:cNvSpPr>
              <a:spLocks/>
            </p:cNvSpPr>
            <p:nvPr/>
          </p:nvSpPr>
          <p:spPr bwMode="auto">
            <a:xfrm>
              <a:off x="1385" y="483"/>
              <a:ext cx="390" cy="284"/>
            </a:xfrm>
            <a:custGeom>
              <a:avLst/>
              <a:gdLst>
                <a:gd name="T0" fmla="*/ 258 w 264"/>
                <a:gd name="T1" fmla="*/ 192 h 192"/>
                <a:gd name="T2" fmla="*/ 252 w 264"/>
                <a:gd name="T3" fmla="*/ 186 h 192"/>
                <a:gd name="T4" fmla="*/ 252 w 264"/>
                <a:gd name="T5" fmla="*/ 24 h 192"/>
                <a:gd name="T6" fmla="*/ 240 w 264"/>
                <a:gd name="T7" fmla="*/ 12 h 192"/>
                <a:gd name="T8" fmla="*/ 24 w 264"/>
                <a:gd name="T9" fmla="*/ 12 h 192"/>
                <a:gd name="T10" fmla="*/ 12 w 264"/>
                <a:gd name="T11" fmla="*/ 24 h 192"/>
                <a:gd name="T12" fmla="*/ 12 w 264"/>
                <a:gd name="T13" fmla="*/ 186 h 192"/>
                <a:gd name="T14" fmla="*/ 6 w 264"/>
                <a:gd name="T15" fmla="*/ 192 h 192"/>
                <a:gd name="T16" fmla="*/ 0 w 264"/>
                <a:gd name="T17" fmla="*/ 186 h 192"/>
                <a:gd name="T18" fmla="*/ 0 w 264"/>
                <a:gd name="T19" fmla="*/ 24 h 192"/>
                <a:gd name="T20" fmla="*/ 24 w 264"/>
                <a:gd name="T21" fmla="*/ 0 h 192"/>
                <a:gd name="T22" fmla="*/ 240 w 264"/>
                <a:gd name="T23" fmla="*/ 0 h 192"/>
                <a:gd name="T24" fmla="*/ 264 w 264"/>
                <a:gd name="T25" fmla="*/ 24 h 192"/>
                <a:gd name="T26" fmla="*/ 264 w 264"/>
                <a:gd name="T27" fmla="*/ 186 h 192"/>
                <a:gd name="T28" fmla="*/ 258 w 264"/>
                <a:gd name="T2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192">
                  <a:moveTo>
                    <a:pt x="258" y="192"/>
                  </a:moveTo>
                  <a:cubicBezTo>
                    <a:pt x="255" y="192"/>
                    <a:pt x="252" y="189"/>
                    <a:pt x="252" y="186"/>
                  </a:cubicBezTo>
                  <a:cubicBezTo>
                    <a:pt x="252" y="24"/>
                    <a:pt x="252" y="24"/>
                    <a:pt x="252" y="24"/>
                  </a:cubicBezTo>
                  <a:cubicBezTo>
                    <a:pt x="252" y="17"/>
                    <a:pt x="247" y="12"/>
                    <a:pt x="240" y="12"/>
                  </a:cubicBezTo>
                  <a:cubicBezTo>
                    <a:pt x="24" y="12"/>
                    <a:pt x="24" y="12"/>
                    <a:pt x="24" y="12"/>
                  </a:cubicBezTo>
                  <a:cubicBezTo>
                    <a:pt x="17" y="12"/>
                    <a:pt x="12" y="17"/>
                    <a:pt x="12" y="24"/>
                  </a:cubicBezTo>
                  <a:cubicBezTo>
                    <a:pt x="12" y="186"/>
                    <a:pt x="12" y="186"/>
                    <a:pt x="12" y="186"/>
                  </a:cubicBezTo>
                  <a:cubicBezTo>
                    <a:pt x="12" y="189"/>
                    <a:pt x="9" y="192"/>
                    <a:pt x="6" y="192"/>
                  </a:cubicBezTo>
                  <a:cubicBezTo>
                    <a:pt x="3" y="192"/>
                    <a:pt x="0" y="189"/>
                    <a:pt x="0" y="186"/>
                  </a:cubicBezTo>
                  <a:cubicBezTo>
                    <a:pt x="0" y="24"/>
                    <a:pt x="0" y="24"/>
                    <a:pt x="0" y="24"/>
                  </a:cubicBezTo>
                  <a:cubicBezTo>
                    <a:pt x="0" y="10"/>
                    <a:pt x="11" y="0"/>
                    <a:pt x="24" y="0"/>
                  </a:cubicBezTo>
                  <a:cubicBezTo>
                    <a:pt x="240" y="0"/>
                    <a:pt x="240" y="0"/>
                    <a:pt x="240" y="0"/>
                  </a:cubicBezTo>
                  <a:cubicBezTo>
                    <a:pt x="253" y="0"/>
                    <a:pt x="264" y="10"/>
                    <a:pt x="264" y="24"/>
                  </a:cubicBezTo>
                  <a:cubicBezTo>
                    <a:pt x="264" y="186"/>
                    <a:pt x="264" y="186"/>
                    <a:pt x="264" y="186"/>
                  </a:cubicBezTo>
                  <a:cubicBezTo>
                    <a:pt x="264" y="189"/>
                    <a:pt x="261" y="192"/>
                    <a:pt x="258"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8" name="Freeform 14">
              <a:extLst>
                <a:ext uri="{FF2B5EF4-FFF2-40B4-BE49-F238E27FC236}">
                  <a16:creationId xmlns:a16="http://schemas.microsoft.com/office/drawing/2014/main" id="{D0C32AA7-2902-47C5-A4FA-6C737DA12679}"/>
                </a:ext>
              </a:extLst>
            </p:cNvPr>
            <p:cNvSpPr>
              <a:spLocks noEditPoints="1"/>
            </p:cNvSpPr>
            <p:nvPr/>
          </p:nvSpPr>
          <p:spPr bwMode="auto">
            <a:xfrm>
              <a:off x="1367" y="750"/>
              <a:ext cx="426" cy="71"/>
            </a:xfrm>
            <a:custGeom>
              <a:avLst/>
              <a:gdLst>
                <a:gd name="T0" fmla="*/ 270 w 288"/>
                <a:gd name="T1" fmla="*/ 48 h 48"/>
                <a:gd name="T2" fmla="*/ 18 w 288"/>
                <a:gd name="T3" fmla="*/ 48 h 48"/>
                <a:gd name="T4" fmla="*/ 0 w 288"/>
                <a:gd name="T5" fmla="*/ 30 h 48"/>
                <a:gd name="T6" fmla="*/ 0 w 288"/>
                <a:gd name="T7" fmla="*/ 6 h 48"/>
                <a:gd name="T8" fmla="*/ 6 w 288"/>
                <a:gd name="T9" fmla="*/ 0 h 48"/>
                <a:gd name="T10" fmla="*/ 114 w 288"/>
                <a:gd name="T11" fmla="*/ 0 h 48"/>
                <a:gd name="T12" fmla="*/ 120 w 288"/>
                <a:gd name="T13" fmla="*/ 6 h 48"/>
                <a:gd name="T14" fmla="*/ 120 w 288"/>
                <a:gd name="T15" fmla="*/ 12 h 48"/>
                <a:gd name="T16" fmla="*/ 168 w 288"/>
                <a:gd name="T17" fmla="*/ 12 h 48"/>
                <a:gd name="T18" fmla="*/ 168 w 288"/>
                <a:gd name="T19" fmla="*/ 6 h 48"/>
                <a:gd name="T20" fmla="*/ 174 w 288"/>
                <a:gd name="T21" fmla="*/ 0 h 48"/>
                <a:gd name="T22" fmla="*/ 282 w 288"/>
                <a:gd name="T23" fmla="*/ 0 h 48"/>
                <a:gd name="T24" fmla="*/ 288 w 288"/>
                <a:gd name="T25" fmla="*/ 6 h 48"/>
                <a:gd name="T26" fmla="*/ 288 w 288"/>
                <a:gd name="T27" fmla="*/ 30 h 48"/>
                <a:gd name="T28" fmla="*/ 270 w 288"/>
                <a:gd name="T29" fmla="*/ 48 h 48"/>
                <a:gd name="T30" fmla="*/ 12 w 288"/>
                <a:gd name="T31" fmla="*/ 12 h 48"/>
                <a:gd name="T32" fmla="*/ 12 w 288"/>
                <a:gd name="T33" fmla="*/ 30 h 48"/>
                <a:gd name="T34" fmla="*/ 18 w 288"/>
                <a:gd name="T35" fmla="*/ 36 h 48"/>
                <a:gd name="T36" fmla="*/ 270 w 288"/>
                <a:gd name="T37" fmla="*/ 36 h 48"/>
                <a:gd name="T38" fmla="*/ 276 w 288"/>
                <a:gd name="T39" fmla="*/ 30 h 48"/>
                <a:gd name="T40" fmla="*/ 276 w 288"/>
                <a:gd name="T41" fmla="*/ 12 h 48"/>
                <a:gd name="T42" fmla="*/ 180 w 288"/>
                <a:gd name="T43" fmla="*/ 12 h 48"/>
                <a:gd name="T44" fmla="*/ 180 w 288"/>
                <a:gd name="T45" fmla="*/ 18 h 48"/>
                <a:gd name="T46" fmla="*/ 174 w 288"/>
                <a:gd name="T47" fmla="*/ 24 h 48"/>
                <a:gd name="T48" fmla="*/ 114 w 288"/>
                <a:gd name="T49" fmla="*/ 24 h 48"/>
                <a:gd name="T50" fmla="*/ 108 w 288"/>
                <a:gd name="T51" fmla="*/ 18 h 48"/>
                <a:gd name="T52" fmla="*/ 108 w 288"/>
                <a:gd name="T53" fmla="*/ 12 h 48"/>
                <a:gd name="T54" fmla="*/ 12 w 288"/>
                <a:gd name="T5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8">
                  <a:moveTo>
                    <a:pt x="270" y="48"/>
                  </a:moveTo>
                  <a:cubicBezTo>
                    <a:pt x="18" y="48"/>
                    <a:pt x="18" y="48"/>
                    <a:pt x="18" y="48"/>
                  </a:cubicBezTo>
                  <a:cubicBezTo>
                    <a:pt x="8" y="48"/>
                    <a:pt x="0" y="40"/>
                    <a:pt x="0" y="30"/>
                  </a:cubicBezTo>
                  <a:cubicBezTo>
                    <a:pt x="0" y="6"/>
                    <a:pt x="0" y="6"/>
                    <a:pt x="0" y="6"/>
                  </a:cubicBezTo>
                  <a:cubicBezTo>
                    <a:pt x="0" y="2"/>
                    <a:pt x="3" y="0"/>
                    <a:pt x="6" y="0"/>
                  </a:cubicBezTo>
                  <a:cubicBezTo>
                    <a:pt x="114" y="0"/>
                    <a:pt x="114" y="0"/>
                    <a:pt x="114" y="0"/>
                  </a:cubicBezTo>
                  <a:cubicBezTo>
                    <a:pt x="117" y="0"/>
                    <a:pt x="120" y="2"/>
                    <a:pt x="120" y="6"/>
                  </a:cubicBezTo>
                  <a:cubicBezTo>
                    <a:pt x="120" y="12"/>
                    <a:pt x="120" y="12"/>
                    <a:pt x="120" y="12"/>
                  </a:cubicBezTo>
                  <a:cubicBezTo>
                    <a:pt x="168" y="12"/>
                    <a:pt x="168" y="12"/>
                    <a:pt x="168" y="12"/>
                  </a:cubicBezTo>
                  <a:cubicBezTo>
                    <a:pt x="168" y="6"/>
                    <a:pt x="168" y="6"/>
                    <a:pt x="168" y="6"/>
                  </a:cubicBezTo>
                  <a:cubicBezTo>
                    <a:pt x="168" y="2"/>
                    <a:pt x="171" y="0"/>
                    <a:pt x="174" y="0"/>
                  </a:cubicBezTo>
                  <a:cubicBezTo>
                    <a:pt x="282" y="0"/>
                    <a:pt x="282" y="0"/>
                    <a:pt x="282" y="0"/>
                  </a:cubicBezTo>
                  <a:cubicBezTo>
                    <a:pt x="285" y="0"/>
                    <a:pt x="288" y="2"/>
                    <a:pt x="288" y="6"/>
                  </a:cubicBezTo>
                  <a:cubicBezTo>
                    <a:pt x="288" y="30"/>
                    <a:pt x="288" y="30"/>
                    <a:pt x="288" y="30"/>
                  </a:cubicBezTo>
                  <a:cubicBezTo>
                    <a:pt x="288" y="40"/>
                    <a:pt x="280" y="48"/>
                    <a:pt x="270" y="48"/>
                  </a:cubicBezTo>
                  <a:close/>
                  <a:moveTo>
                    <a:pt x="12" y="12"/>
                  </a:moveTo>
                  <a:cubicBezTo>
                    <a:pt x="12" y="30"/>
                    <a:pt x="12" y="30"/>
                    <a:pt x="12" y="30"/>
                  </a:cubicBezTo>
                  <a:cubicBezTo>
                    <a:pt x="12" y="33"/>
                    <a:pt x="15" y="36"/>
                    <a:pt x="18" y="36"/>
                  </a:cubicBezTo>
                  <a:cubicBezTo>
                    <a:pt x="270" y="36"/>
                    <a:pt x="270" y="36"/>
                    <a:pt x="270" y="36"/>
                  </a:cubicBezTo>
                  <a:cubicBezTo>
                    <a:pt x="273" y="36"/>
                    <a:pt x="276" y="33"/>
                    <a:pt x="276" y="30"/>
                  </a:cubicBezTo>
                  <a:cubicBezTo>
                    <a:pt x="276" y="12"/>
                    <a:pt x="276" y="12"/>
                    <a:pt x="276" y="12"/>
                  </a:cubicBezTo>
                  <a:cubicBezTo>
                    <a:pt x="180" y="12"/>
                    <a:pt x="180" y="12"/>
                    <a:pt x="180" y="12"/>
                  </a:cubicBezTo>
                  <a:cubicBezTo>
                    <a:pt x="180" y="18"/>
                    <a:pt x="180" y="18"/>
                    <a:pt x="180" y="18"/>
                  </a:cubicBezTo>
                  <a:cubicBezTo>
                    <a:pt x="180" y="21"/>
                    <a:pt x="177" y="24"/>
                    <a:pt x="174" y="24"/>
                  </a:cubicBezTo>
                  <a:cubicBezTo>
                    <a:pt x="114" y="24"/>
                    <a:pt x="114" y="24"/>
                    <a:pt x="114" y="24"/>
                  </a:cubicBezTo>
                  <a:cubicBezTo>
                    <a:pt x="111" y="24"/>
                    <a:pt x="108" y="21"/>
                    <a:pt x="108" y="18"/>
                  </a:cubicBezTo>
                  <a:cubicBezTo>
                    <a:pt x="108" y="12"/>
                    <a:pt x="108" y="12"/>
                    <a:pt x="108"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19" name="Freeform 15">
              <a:extLst>
                <a:ext uri="{FF2B5EF4-FFF2-40B4-BE49-F238E27FC236}">
                  <a16:creationId xmlns:a16="http://schemas.microsoft.com/office/drawing/2014/main" id="{86CA4AD5-FF91-4F80-A2F4-55CE3EE43326}"/>
                </a:ext>
              </a:extLst>
            </p:cNvPr>
            <p:cNvSpPr>
              <a:spLocks noEditPoints="1"/>
            </p:cNvSpPr>
            <p:nvPr/>
          </p:nvSpPr>
          <p:spPr bwMode="auto">
            <a:xfrm>
              <a:off x="1527" y="537"/>
              <a:ext cx="106" cy="106"/>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sp>
          <p:nvSpPr>
            <p:cNvPr id="20" name="Freeform 16">
              <a:extLst>
                <a:ext uri="{FF2B5EF4-FFF2-40B4-BE49-F238E27FC236}">
                  <a16:creationId xmlns:a16="http://schemas.microsoft.com/office/drawing/2014/main" id="{89099693-D4B6-4FD3-B795-7158CBD33282}"/>
                </a:ext>
              </a:extLst>
            </p:cNvPr>
            <p:cNvSpPr>
              <a:spLocks noEditPoints="1"/>
            </p:cNvSpPr>
            <p:nvPr/>
          </p:nvSpPr>
          <p:spPr bwMode="auto">
            <a:xfrm>
              <a:off x="1500" y="625"/>
              <a:ext cx="160" cy="89"/>
            </a:xfrm>
            <a:custGeom>
              <a:avLst/>
              <a:gdLst>
                <a:gd name="T0" fmla="*/ 102 w 108"/>
                <a:gd name="T1" fmla="*/ 60 h 60"/>
                <a:gd name="T2" fmla="*/ 6 w 108"/>
                <a:gd name="T3" fmla="*/ 60 h 60"/>
                <a:gd name="T4" fmla="*/ 0 w 108"/>
                <a:gd name="T5" fmla="*/ 54 h 60"/>
                <a:gd name="T6" fmla="*/ 54 w 108"/>
                <a:gd name="T7" fmla="*/ 0 h 60"/>
                <a:gd name="T8" fmla="*/ 108 w 108"/>
                <a:gd name="T9" fmla="*/ 54 h 60"/>
                <a:gd name="T10" fmla="*/ 102 w 108"/>
                <a:gd name="T11" fmla="*/ 60 h 60"/>
                <a:gd name="T12" fmla="*/ 12 w 108"/>
                <a:gd name="T13" fmla="*/ 48 h 60"/>
                <a:gd name="T14" fmla="*/ 96 w 108"/>
                <a:gd name="T15" fmla="*/ 48 h 60"/>
                <a:gd name="T16" fmla="*/ 54 w 108"/>
                <a:gd name="T17" fmla="*/ 12 h 60"/>
                <a:gd name="T18" fmla="*/ 12 w 108"/>
                <a:gd name="T1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60">
                  <a:moveTo>
                    <a:pt x="102" y="60"/>
                  </a:moveTo>
                  <a:cubicBezTo>
                    <a:pt x="6" y="60"/>
                    <a:pt x="6" y="60"/>
                    <a:pt x="6" y="60"/>
                  </a:cubicBezTo>
                  <a:cubicBezTo>
                    <a:pt x="3" y="60"/>
                    <a:pt x="0" y="57"/>
                    <a:pt x="0" y="54"/>
                  </a:cubicBezTo>
                  <a:cubicBezTo>
                    <a:pt x="0" y="24"/>
                    <a:pt x="24" y="0"/>
                    <a:pt x="54" y="0"/>
                  </a:cubicBezTo>
                  <a:cubicBezTo>
                    <a:pt x="84" y="0"/>
                    <a:pt x="108" y="24"/>
                    <a:pt x="108" y="54"/>
                  </a:cubicBezTo>
                  <a:cubicBezTo>
                    <a:pt x="108" y="57"/>
                    <a:pt x="105" y="60"/>
                    <a:pt x="102" y="60"/>
                  </a:cubicBezTo>
                  <a:close/>
                  <a:moveTo>
                    <a:pt x="12" y="48"/>
                  </a:moveTo>
                  <a:cubicBezTo>
                    <a:pt x="96" y="48"/>
                    <a:pt x="96" y="48"/>
                    <a:pt x="96" y="48"/>
                  </a:cubicBezTo>
                  <a:cubicBezTo>
                    <a:pt x="93" y="27"/>
                    <a:pt x="75" y="12"/>
                    <a:pt x="54" y="12"/>
                  </a:cubicBezTo>
                  <a:cubicBezTo>
                    <a:pt x="33" y="12"/>
                    <a:pt x="15" y="27"/>
                    <a:pt x="12"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Avenir LT Std 35 Light"/>
                <a:ea typeface="+mn-ea"/>
                <a:cs typeface="+mn-cs"/>
              </a:endParaRPr>
            </a:p>
          </p:txBody>
        </p:sp>
      </p:grpSp>
      <p:sp>
        <p:nvSpPr>
          <p:cNvPr id="129" name="Titel 2">
            <a:extLst>
              <a:ext uri="{FF2B5EF4-FFF2-40B4-BE49-F238E27FC236}">
                <a16:creationId xmlns:a16="http://schemas.microsoft.com/office/drawing/2014/main" id="{291E9EC8-E9D6-4FC7-B679-B76C7DBD6294}"/>
              </a:ext>
            </a:extLst>
          </p:cNvPr>
          <p:cNvSpPr>
            <a:spLocks noGrp="1"/>
          </p:cNvSpPr>
          <p:nvPr>
            <p:ph type="title"/>
          </p:nvPr>
        </p:nvSpPr>
        <p:spPr>
          <a:xfrm>
            <a:off x="861084" y="378911"/>
            <a:ext cx="10515600" cy="526156"/>
          </a:xfrm>
        </p:spPr>
        <p:txBody>
          <a:bodyPr>
            <a:normAutofit fontScale="90000"/>
          </a:bodyPr>
          <a:lstStyle/>
          <a:p>
            <a:r>
              <a:rPr lang="en-US" dirty="0"/>
              <a:t>Intake</a:t>
            </a:r>
            <a:endParaRPr lang="nl-NL" dirty="0"/>
          </a:p>
        </p:txBody>
      </p:sp>
      <p:sp>
        <p:nvSpPr>
          <p:cNvPr id="130" name="Titel 2">
            <a:extLst>
              <a:ext uri="{FF2B5EF4-FFF2-40B4-BE49-F238E27FC236}">
                <a16:creationId xmlns:a16="http://schemas.microsoft.com/office/drawing/2014/main" id="{1B0E0646-26D2-405A-9E2A-1FB520AEFE92}"/>
              </a:ext>
            </a:extLst>
          </p:cNvPr>
          <p:cNvSpPr txBox="1">
            <a:spLocks/>
          </p:cNvSpPr>
          <p:nvPr/>
        </p:nvSpPr>
        <p:spPr>
          <a:xfrm>
            <a:off x="838200" y="642202"/>
            <a:ext cx="10515600" cy="5261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r>
              <a:rPr lang="en-US" sz="2000" b="0" dirty="0">
                <a:solidFill>
                  <a:srgbClr val="FF0000"/>
                </a:solidFill>
              </a:rPr>
              <a:t>Functionaliteiten</a:t>
            </a:r>
            <a:endParaRPr lang="nl-NL" sz="2000" b="0" dirty="0">
              <a:solidFill>
                <a:srgbClr val="FF0000"/>
              </a:solidFill>
            </a:endParaRPr>
          </a:p>
        </p:txBody>
      </p:sp>
      <p:sp>
        <p:nvSpPr>
          <p:cNvPr id="79" name="Rectangle 78">
            <a:extLst>
              <a:ext uri="{FF2B5EF4-FFF2-40B4-BE49-F238E27FC236}">
                <a16:creationId xmlns:a16="http://schemas.microsoft.com/office/drawing/2014/main" id="{8036E7B3-AB9D-4769-BE93-08D0082B4F48}"/>
              </a:ext>
            </a:extLst>
          </p:cNvPr>
          <p:cNvSpPr/>
          <p:nvPr/>
        </p:nvSpPr>
        <p:spPr>
          <a:xfrm>
            <a:off x="1684210" y="4885036"/>
            <a:ext cx="4933309" cy="1892754"/>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lvl="0">
              <a:tabLst>
                <a:tab pos="231775" algn="l"/>
              </a:tabLst>
              <a:defRPr/>
            </a:pPr>
            <a:r>
              <a:rPr kumimoji="0" lang="nl-NL" sz="1400" b="0" i="0" u="none" strike="noStrike" kern="1200" cap="none" spc="0" normalizeH="0" baseline="0" noProof="0" dirty="0">
                <a:ln>
                  <a:noFill/>
                </a:ln>
                <a:solidFill>
                  <a:srgbClr val="000000"/>
                </a:solidFill>
                <a:effectLst/>
                <a:uLnTx/>
                <a:uFillTx/>
                <a:cs typeface="Arial" pitchFamily="34" charset="0"/>
              </a:rPr>
              <a:t>Gebaseerd op </a:t>
            </a:r>
            <a:r>
              <a:rPr kumimoji="0" lang="nl-NL" sz="1400" b="0" i="0" u="none" strike="noStrike" kern="1200" cap="none" spc="0" normalizeH="0" baseline="0" noProof="0" dirty="0" smtClean="0">
                <a:ln>
                  <a:noFill/>
                </a:ln>
                <a:solidFill>
                  <a:srgbClr val="000000"/>
                </a:solidFill>
                <a:effectLst/>
                <a:uLnTx/>
                <a:uFillTx/>
                <a:cs typeface="Arial" pitchFamily="34" charset="0"/>
              </a:rPr>
              <a:t>de klantkenmerken wordt </a:t>
            </a:r>
            <a:r>
              <a:rPr kumimoji="0" lang="nl-NL" sz="1400" b="0" i="0" u="none" strike="noStrike" kern="1200" cap="none" spc="0" normalizeH="0" baseline="0" noProof="0" dirty="0">
                <a:ln>
                  <a:noFill/>
                </a:ln>
                <a:solidFill>
                  <a:srgbClr val="000000"/>
                </a:solidFill>
                <a:effectLst/>
                <a:uLnTx/>
                <a:uFillTx/>
                <a:cs typeface="Arial" pitchFamily="34" charset="0"/>
              </a:rPr>
              <a:t>een PvA waar vervolgdienstverlening een onderdeel van is opgesteld. Het systeem doet een </a:t>
            </a:r>
            <a:r>
              <a:rPr kumimoji="0" lang="nl-NL" sz="1400" b="0" i="0" u="none" strike="noStrike" kern="1200" cap="none" spc="0" normalizeH="0" baseline="0" noProof="0" dirty="0" smtClean="0">
                <a:ln>
                  <a:noFill/>
                </a:ln>
                <a:solidFill>
                  <a:srgbClr val="000000"/>
                </a:solidFill>
                <a:effectLst/>
                <a:uLnTx/>
                <a:uFillTx/>
                <a:cs typeface="Arial" pitchFamily="34" charset="0"/>
              </a:rPr>
              <a:t>gepersonaliseerd voorstel </a:t>
            </a:r>
            <a:r>
              <a:rPr kumimoji="0" lang="nl-NL" sz="1400" b="0" i="0" u="none" strike="noStrike" kern="1200" cap="none" spc="0" normalizeH="0" baseline="0" noProof="0" dirty="0">
                <a:ln>
                  <a:noFill/>
                </a:ln>
                <a:solidFill>
                  <a:srgbClr val="000000"/>
                </a:solidFill>
                <a:effectLst/>
                <a:uLnTx/>
                <a:uFillTx/>
                <a:cs typeface="Arial" pitchFamily="34" charset="0"/>
              </a:rPr>
              <a:t>om instrumenten in te zetten </a:t>
            </a:r>
            <a:r>
              <a:rPr lang="nl-NL" sz="1400" dirty="0">
                <a:solidFill>
                  <a:srgbClr val="000000"/>
                </a:solidFill>
                <a:cs typeface="Arial" pitchFamily="34" charset="0"/>
              </a:rPr>
              <a:t>o</a:t>
            </a:r>
            <a:r>
              <a:rPr kumimoji="0" lang="nl-NL" sz="1400" b="0" i="0" u="none" strike="noStrike" kern="1200" cap="none" spc="0" normalizeH="0" baseline="0" noProof="0" dirty="0" smtClean="0">
                <a:ln>
                  <a:noFill/>
                </a:ln>
                <a:solidFill>
                  <a:srgbClr val="000000"/>
                </a:solidFill>
                <a:effectLst/>
                <a:uLnTx/>
                <a:uFillTx/>
                <a:cs typeface="Arial" pitchFamily="34" charset="0"/>
              </a:rPr>
              <a:t>.b.v. </a:t>
            </a:r>
            <a:r>
              <a:rPr lang="nl-NL" sz="1400" dirty="0" smtClean="0">
                <a:solidFill>
                  <a:srgbClr val="000000"/>
                </a:solidFill>
                <a:cs typeface="Arial" pitchFamily="34" charset="0"/>
              </a:rPr>
              <a:t>de klantkenmerken</a:t>
            </a:r>
            <a:r>
              <a:rPr kumimoji="0" lang="nl-NL" sz="1400" b="0" i="0" u="none" strike="noStrike" kern="1200" cap="none" spc="0" normalizeH="0" baseline="0" noProof="0" dirty="0" smtClean="0">
                <a:ln>
                  <a:noFill/>
                </a:ln>
                <a:solidFill>
                  <a:srgbClr val="000000"/>
                </a:solidFill>
                <a:effectLst/>
                <a:uLnTx/>
                <a:uFillTx/>
                <a:cs typeface="Arial" pitchFamily="34" charset="0"/>
              </a:rPr>
              <a:t>.</a:t>
            </a:r>
            <a:r>
              <a:rPr kumimoji="0" lang="nl-NL" sz="1400" b="0" i="0" u="none" strike="noStrike" kern="1200" cap="none" spc="0" normalizeH="0" noProof="0" dirty="0" smtClean="0">
                <a:ln>
                  <a:noFill/>
                </a:ln>
                <a:solidFill>
                  <a:srgbClr val="000000"/>
                </a:solidFill>
                <a:effectLst/>
                <a:uLnTx/>
                <a:uFillTx/>
                <a:cs typeface="Arial" pitchFamily="34" charset="0"/>
              </a:rPr>
              <a:t> De</a:t>
            </a:r>
            <a:r>
              <a:rPr kumimoji="0" lang="nl-NL" sz="1400" b="0" i="0" u="none" strike="noStrike" kern="1200" cap="none" spc="0" normalizeH="0" baseline="0" noProof="0" dirty="0" smtClean="0">
                <a:ln>
                  <a:noFill/>
                </a:ln>
                <a:solidFill>
                  <a:srgbClr val="000000"/>
                </a:solidFill>
                <a:effectLst/>
                <a:uLnTx/>
                <a:uFillTx/>
                <a:cs typeface="Arial" pitchFamily="34" charset="0"/>
              </a:rPr>
              <a:t> </a:t>
            </a:r>
            <a:r>
              <a:rPr kumimoji="0" lang="nl-NL" sz="1400" b="0" i="0" u="none" strike="noStrike" kern="1200" cap="none" spc="0" normalizeH="0" baseline="0" noProof="0" dirty="0">
                <a:ln>
                  <a:noFill/>
                </a:ln>
                <a:solidFill>
                  <a:srgbClr val="000000"/>
                </a:solidFill>
                <a:effectLst/>
                <a:uLnTx/>
                <a:uFillTx/>
                <a:cs typeface="Arial" pitchFamily="34" charset="0"/>
              </a:rPr>
              <a:t>professional bespreekt dit met de </a:t>
            </a:r>
            <a:r>
              <a:rPr kumimoji="0" lang="nl-NL" sz="1400" b="0" i="0" u="none" strike="noStrike" kern="1200" cap="none" spc="0" normalizeH="0" baseline="0" noProof="0" dirty="0" smtClean="0">
                <a:ln>
                  <a:noFill/>
                </a:ln>
                <a:solidFill>
                  <a:srgbClr val="000000"/>
                </a:solidFill>
                <a:effectLst/>
                <a:uLnTx/>
                <a:uFillTx/>
                <a:cs typeface="Arial" pitchFamily="34" charset="0"/>
              </a:rPr>
              <a:t>burger. </a:t>
            </a:r>
            <a:r>
              <a:rPr kumimoji="0" lang="nl-NL" sz="1400" b="0" i="0" u="none" strike="noStrike" kern="1200" cap="none" spc="0" normalizeH="0" baseline="0" noProof="0" dirty="0">
                <a:ln>
                  <a:noFill/>
                </a:ln>
                <a:solidFill>
                  <a:srgbClr val="000000"/>
                </a:solidFill>
                <a:effectLst/>
                <a:uLnTx/>
                <a:uFillTx/>
                <a:cs typeface="Arial" pitchFamily="34" charset="0"/>
              </a:rPr>
              <a:t>Het PvA </a:t>
            </a:r>
            <a:r>
              <a:rPr lang="nl-NL" sz="1400" dirty="0">
                <a:solidFill>
                  <a:srgbClr val="000000"/>
                </a:solidFill>
                <a:cs typeface="Arial" pitchFamily="34" charset="0"/>
              </a:rPr>
              <a:t>is digitaal in te zien door zowel de </a:t>
            </a:r>
            <a:r>
              <a:rPr lang="nl-NL" sz="1400" dirty="0" smtClean="0">
                <a:solidFill>
                  <a:srgbClr val="000000"/>
                </a:solidFill>
                <a:cs typeface="Arial" pitchFamily="34" charset="0"/>
              </a:rPr>
              <a:t>burger </a:t>
            </a:r>
            <a:r>
              <a:rPr lang="nl-NL" sz="1400" dirty="0">
                <a:solidFill>
                  <a:srgbClr val="000000"/>
                </a:solidFill>
                <a:cs typeface="Arial" pitchFamily="34" charset="0"/>
              </a:rPr>
              <a:t>als professional. De professional maakt het plan definitief. Dit PvA kan net zoals </a:t>
            </a:r>
            <a:r>
              <a:rPr lang="nl-NL" sz="1400" dirty="0" smtClean="0">
                <a:solidFill>
                  <a:srgbClr val="000000"/>
                </a:solidFill>
                <a:cs typeface="Arial" pitchFamily="34" charset="0"/>
              </a:rPr>
              <a:t>de klantkenmerken gedurende </a:t>
            </a:r>
            <a:r>
              <a:rPr lang="nl-NL" sz="1400" dirty="0">
                <a:solidFill>
                  <a:srgbClr val="000000"/>
                </a:solidFill>
                <a:cs typeface="Arial" pitchFamily="34" charset="0"/>
              </a:rPr>
              <a:t>de vervolgroute van de </a:t>
            </a:r>
            <a:r>
              <a:rPr lang="nl-NL" sz="1400" dirty="0" smtClean="0">
                <a:solidFill>
                  <a:srgbClr val="000000"/>
                </a:solidFill>
                <a:cs typeface="Arial" pitchFamily="34" charset="0"/>
              </a:rPr>
              <a:t>burger </a:t>
            </a:r>
            <a:r>
              <a:rPr lang="nl-NL" sz="1400" dirty="0">
                <a:solidFill>
                  <a:srgbClr val="000000"/>
                </a:solidFill>
                <a:cs typeface="Arial" pitchFamily="34" charset="0"/>
              </a:rPr>
              <a:t>continu worden aangevuld. </a:t>
            </a:r>
            <a:endParaRPr kumimoji="0" lang="nl-NL" sz="1400" b="0" i="0" u="none" strike="noStrike" kern="1200" cap="none" spc="0" normalizeH="0" baseline="0" noProof="0" dirty="0">
              <a:ln>
                <a:noFill/>
              </a:ln>
              <a:solidFill>
                <a:srgbClr val="000000"/>
              </a:solidFill>
              <a:effectLst/>
              <a:uLnTx/>
              <a:uFillTx/>
              <a:cs typeface="Arial" pitchFamily="34" charset="0"/>
            </a:endParaRPr>
          </a:p>
        </p:txBody>
      </p:sp>
      <p:sp>
        <p:nvSpPr>
          <p:cNvPr id="92" name="Rectangle 91">
            <a:extLst>
              <a:ext uri="{FF2B5EF4-FFF2-40B4-BE49-F238E27FC236}">
                <a16:creationId xmlns:a16="http://schemas.microsoft.com/office/drawing/2014/main" id="{FC9C7126-E28D-4E0D-8BF7-BC4CBCE59E1D}"/>
              </a:ext>
            </a:extLst>
          </p:cNvPr>
          <p:cNvSpPr/>
          <p:nvPr/>
        </p:nvSpPr>
        <p:spPr>
          <a:xfrm>
            <a:off x="1684210" y="1149519"/>
            <a:ext cx="4933309" cy="3635443"/>
          </a:xfrm>
          <a:prstGeom prst="rect">
            <a:avLst/>
          </a:prstGeom>
          <a:solidFill>
            <a:schemeClr val="bg1">
              <a:lumMod val="85000"/>
              <a:alpha val="43000"/>
            </a:schemeClr>
          </a:solidFill>
          <a:ln w="19050">
            <a:noFill/>
            <a:headEnd type="none" w="med" len="med"/>
            <a:tailEnd type="oval" w="med" len="med"/>
          </a:ln>
          <a:effectLst/>
        </p:spPr>
        <p:style>
          <a:lnRef idx="1">
            <a:schemeClr val="accent1"/>
          </a:lnRef>
          <a:fillRef idx="3">
            <a:schemeClr val="accent1"/>
          </a:fillRef>
          <a:effectRef idx="2">
            <a:schemeClr val="accent1"/>
          </a:effectRef>
          <a:fontRef idx="minor">
            <a:schemeClr val="lt1"/>
          </a:fontRef>
        </p:style>
        <p:txBody>
          <a:bodyPr lIns="288000" tIns="0" rIns="0" bIns="0" rtlCol="0" anchor="ctr"/>
          <a:lstStyle/>
          <a:p>
            <a:pPr>
              <a:tabLst>
                <a:tab pos="231775" algn="l"/>
              </a:tabLst>
              <a:defRPr/>
            </a:pPr>
            <a:r>
              <a:rPr lang="nl-NL" sz="1400" dirty="0" smtClean="0">
                <a:solidFill>
                  <a:prstClr val="black"/>
                </a:solidFill>
                <a:cs typeface="Arial" panose="020B0604020202020204" pitchFamily="34" charset="0"/>
              </a:rPr>
              <a:t>De klantkenmerken worden </a:t>
            </a:r>
            <a:r>
              <a:rPr lang="nl-NL" sz="1400" dirty="0">
                <a:solidFill>
                  <a:srgbClr val="000000"/>
                </a:solidFill>
              </a:rPr>
              <a:t>deels gevuld met gegevens uit andere (bronregistratie) systemen en de </a:t>
            </a:r>
            <a:r>
              <a:rPr lang="nl-NL" sz="1400" dirty="0" smtClean="0">
                <a:solidFill>
                  <a:srgbClr val="000000"/>
                </a:solidFill>
              </a:rPr>
              <a:t>burger vult </a:t>
            </a:r>
            <a:r>
              <a:rPr lang="nl-NL" sz="1400" dirty="0">
                <a:solidFill>
                  <a:srgbClr val="000000"/>
                </a:solidFill>
              </a:rPr>
              <a:t>deze gegevens </a:t>
            </a:r>
            <a:r>
              <a:rPr lang="nl-NL" sz="1400" dirty="0" smtClean="0">
                <a:solidFill>
                  <a:srgbClr val="000000"/>
                </a:solidFill>
              </a:rPr>
              <a:t>aan</a:t>
            </a:r>
            <a:r>
              <a:rPr lang="nl-NL" sz="1400" dirty="0">
                <a:solidFill>
                  <a:srgbClr val="000000"/>
                </a:solidFill>
              </a:rPr>
              <a:t>. Per gegevensveld is te zien of de </a:t>
            </a:r>
            <a:r>
              <a:rPr lang="nl-NL" sz="1400" dirty="0" smtClean="0">
                <a:solidFill>
                  <a:srgbClr val="000000"/>
                </a:solidFill>
              </a:rPr>
              <a:t>burger </a:t>
            </a:r>
            <a:r>
              <a:rPr lang="nl-NL" sz="1400" dirty="0">
                <a:solidFill>
                  <a:srgbClr val="000000"/>
                </a:solidFill>
              </a:rPr>
              <a:t>dit veld kan wijzigen of dat deze gegevens in het </a:t>
            </a:r>
            <a:r>
              <a:rPr lang="nl-NL" sz="1400" dirty="0" smtClean="0">
                <a:solidFill>
                  <a:srgbClr val="000000"/>
                </a:solidFill>
              </a:rPr>
              <a:t>bronregistratiesysteem </a:t>
            </a:r>
            <a:r>
              <a:rPr lang="nl-NL" sz="1400" dirty="0">
                <a:solidFill>
                  <a:srgbClr val="000000"/>
                </a:solidFill>
              </a:rPr>
              <a:t>gewijzigd dienen te worden. </a:t>
            </a:r>
            <a:r>
              <a:rPr lang="nl-NL" sz="1400" dirty="0" smtClean="0">
                <a:solidFill>
                  <a:srgbClr val="000000"/>
                </a:solidFill>
              </a:rPr>
              <a:t>Klantkenmerken kunnen flexibel </a:t>
            </a:r>
            <a:r>
              <a:rPr lang="nl-NL" sz="1400" dirty="0">
                <a:solidFill>
                  <a:srgbClr val="000000"/>
                </a:solidFill>
              </a:rPr>
              <a:t>ingericht worden en een uniforme registratie vindt plaats door de aanwezigheid van verplichte velden en </a:t>
            </a:r>
            <a:r>
              <a:rPr lang="nl-NL" sz="1400" dirty="0" smtClean="0">
                <a:solidFill>
                  <a:srgbClr val="000000"/>
                </a:solidFill>
              </a:rPr>
              <a:t>dropdownmenu’s</a:t>
            </a:r>
            <a:r>
              <a:rPr lang="nl-NL" sz="1400" dirty="0">
                <a:solidFill>
                  <a:srgbClr val="000000"/>
                </a:solidFill>
              </a:rPr>
              <a:t>. Het is mogelijk om </a:t>
            </a:r>
            <a:r>
              <a:rPr lang="nl-NL" sz="1400" dirty="0" smtClean="0">
                <a:solidFill>
                  <a:srgbClr val="000000"/>
                </a:solidFill>
              </a:rPr>
              <a:t>de klantkenmerken tussentijds </a:t>
            </a:r>
            <a:r>
              <a:rPr lang="nl-NL" sz="1400" dirty="0">
                <a:solidFill>
                  <a:srgbClr val="000000"/>
                </a:solidFill>
              </a:rPr>
              <a:t>op te slaan en gegevens aan te vullen </a:t>
            </a:r>
            <a:r>
              <a:rPr lang="nl-NL" sz="1400" dirty="0" smtClean="0">
                <a:solidFill>
                  <a:srgbClr val="000000"/>
                </a:solidFill>
              </a:rPr>
              <a:t>door burger </a:t>
            </a:r>
            <a:r>
              <a:rPr lang="nl-NL" sz="1400" dirty="0">
                <a:solidFill>
                  <a:srgbClr val="000000"/>
                </a:solidFill>
              </a:rPr>
              <a:t>en professional. In </a:t>
            </a:r>
            <a:r>
              <a:rPr lang="nl-NL" sz="1400" dirty="0" smtClean="0">
                <a:solidFill>
                  <a:srgbClr val="000000"/>
                </a:solidFill>
              </a:rPr>
              <a:t>de klantkenmerken worden </a:t>
            </a:r>
            <a:r>
              <a:rPr lang="nl-NL" sz="1400" dirty="0">
                <a:solidFill>
                  <a:srgbClr val="000000"/>
                </a:solidFill>
              </a:rPr>
              <a:t>gegevens vastgelegd die van belang zijn om te voldoen aan de wetgeving en om goede </a:t>
            </a:r>
            <a:r>
              <a:rPr lang="nl-NL" sz="1400" dirty="0" smtClean="0">
                <a:solidFill>
                  <a:srgbClr val="000000"/>
                </a:solidFill>
              </a:rPr>
              <a:t>ondersteuning </a:t>
            </a:r>
            <a:r>
              <a:rPr lang="nl-NL" sz="1400" dirty="0">
                <a:solidFill>
                  <a:srgbClr val="000000"/>
                </a:solidFill>
              </a:rPr>
              <a:t>aan de </a:t>
            </a:r>
            <a:r>
              <a:rPr lang="nl-NL" sz="1400" dirty="0" smtClean="0">
                <a:solidFill>
                  <a:srgbClr val="000000"/>
                </a:solidFill>
              </a:rPr>
              <a:t>burger </a:t>
            </a:r>
            <a:r>
              <a:rPr lang="nl-NL" sz="1400" dirty="0">
                <a:solidFill>
                  <a:srgbClr val="000000"/>
                </a:solidFill>
              </a:rPr>
              <a:t>te kunnen leveren. Ook worden de gegevens uit de opgestelde cv’s, </a:t>
            </a:r>
            <a:r>
              <a:rPr lang="nl-NL" sz="1400" dirty="0" smtClean="0">
                <a:solidFill>
                  <a:srgbClr val="000000"/>
                </a:solidFill>
              </a:rPr>
              <a:t>competenties </a:t>
            </a:r>
            <a:r>
              <a:rPr lang="nl-NL" sz="1400" dirty="0">
                <a:solidFill>
                  <a:srgbClr val="000000"/>
                </a:solidFill>
              </a:rPr>
              <a:t>en </a:t>
            </a:r>
            <a:r>
              <a:rPr lang="nl-NL" sz="1400" dirty="0" smtClean="0">
                <a:solidFill>
                  <a:srgbClr val="000000"/>
                </a:solidFill>
              </a:rPr>
              <a:t>assessment resultaten in de klantkenmerken opgenomen. </a:t>
            </a:r>
            <a:r>
              <a:rPr lang="nl-NL" sz="1400" dirty="0">
                <a:solidFill>
                  <a:srgbClr val="000000"/>
                </a:solidFill>
              </a:rPr>
              <a:t>Indien alle gegevens zijn ingevuld, voert de professional een verificatie uit en accepteert de gegevens. </a:t>
            </a:r>
          </a:p>
        </p:txBody>
      </p:sp>
      <p:grpSp>
        <p:nvGrpSpPr>
          <p:cNvPr id="94" name="Group 93">
            <a:extLst>
              <a:ext uri="{FF2B5EF4-FFF2-40B4-BE49-F238E27FC236}">
                <a16:creationId xmlns:a16="http://schemas.microsoft.com/office/drawing/2014/main" id="{407BBD8B-113C-4088-A3C5-3D483A702C4B}"/>
              </a:ext>
            </a:extLst>
          </p:cNvPr>
          <p:cNvGrpSpPr/>
          <p:nvPr/>
        </p:nvGrpSpPr>
        <p:grpSpPr>
          <a:xfrm>
            <a:off x="212445" y="1390261"/>
            <a:ext cx="609959" cy="630144"/>
            <a:chOff x="793163" y="1701778"/>
            <a:chExt cx="605728" cy="605726"/>
          </a:xfrm>
          <a:solidFill>
            <a:schemeClr val="bg1"/>
          </a:solidFill>
        </p:grpSpPr>
        <p:pic>
          <p:nvPicPr>
            <p:cNvPr id="95" name="Graphic 94">
              <a:extLst>
                <a:ext uri="{FF2B5EF4-FFF2-40B4-BE49-F238E27FC236}">
                  <a16:creationId xmlns:a16="http://schemas.microsoft.com/office/drawing/2014/main" id="{8933809C-9F6E-4C96-9042-CA82C6E08C3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6" name="Graphic 95">
              <a:extLst>
                <a:ext uri="{FF2B5EF4-FFF2-40B4-BE49-F238E27FC236}">
                  <a16:creationId xmlns:a16="http://schemas.microsoft.com/office/drawing/2014/main" id="{5A117EE0-2D55-443D-A761-D7BC3F15CEF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grpSp>
        <p:nvGrpSpPr>
          <p:cNvPr id="97" name="Group 96">
            <a:extLst>
              <a:ext uri="{FF2B5EF4-FFF2-40B4-BE49-F238E27FC236}">
                <a16:creationId xmlns:a16="http://schemas.microsoft.com/office/drawing/2014/main" id="{88204E2F-2654-4448-A23D-EDB728D7677E}"/>
              </a:ext>
            </a:extLst>
          </p:cNvPr>
          <p:cNvGrpSpPr/>
          <p:nvPr/>
        </p:nvGrpSpPr>
        <p:grpSpPr>
          <a:xfrm>
            <a:off x="798232" y="3769070"/>
            <a:ext cx="609959" cy="630144"/>
            <a:chOff x="793163" y="1701778"/>
            <a:chExt cx="605728" cy="605726"/>
          </a:xfrm>
          <a:solidFill>
            <a:schemeClr val="bg1"/>
          </a:solidFill>
        </p:grpSpPr>
        <p:pic>
          <p:nvPicPr>
            <p:cNvPr id="98" name="Graphic 97">
              <a:extLst>
                <a:ext uri="{FF2B5EF4-FFF2-40B4-BE49-F238E27FC236}">
                  <a16:creationId xmlns:a16="http://schemas.microsoft.com/office/drawing/2014/main" id="{2960448F-64E5-4846-864C-73196469946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93163" y="1701778"/>
              <a:ext cx="605728" cy="605726"/>
            </a:xfrm>
            <a:prstGeom prst="rect">
              <a:avLst/>
            </a:prstGeom>
          </p:spPr>
        </p:pic>
        <p:pic>
          <p:nvPicPr>
            <p:cNvPr id="99" name="Graphic 98">
              <a:extLst>
                <a:ext uri="{FF2B5EF4-FFF2-40B4-BE49-F238E27FC236}">
                  <a16:creationId xmlns:a16="http://schemas.microsoft.com/office/drawing/2014/main" id="{4465684E-D684-4A22-B584-66A829C183A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8292" y="1775087"/>
              <a:ext cx="195326" cy="146495"/>
            </a:xfrm>
            <a:prstGeom prst="rect">
              <a:avLst/>
            </a:prstGeom>
          </p:spPr>
        </p:pic>
      </p:grpSp>
      <p:cxnSp>
        <p:nvCxnSpPr>
          <p:cNvPr id="101" name="Straight Connector 100">
            <a:extLst>
              <a:ext uri="{FF2B5EF4-FFF2-40B4-BE49-F238E27FC236}">
                <a16:creationId xmlns:a16="http://schemas.microsoft.com/office/drawing/2014/main" id="{2714D429-3427-4099-ABC9-5668EF6838F1}"/>
              </a:ext>
            </a:extLst>
          </p:cNvPr>
          <p:cNvCxnSpPr>
            <a:cxnSpLocks/>
          </p:cNvCxnSpPr>
          <p:nvPr/>
        </p:nvCxnSpPr>
        <p:spPr>
          <a:xfrm>
            <a:off x="6745855" y="1174320"/>
            <a:ext cx="0" cy="5436000"/>
          </a:xfrm>
          <a:prstGeom prst="line">
            <a:avLst/>
          </a:prstGeom>
          <a:noFill/>
          <a:ln w="9525" cap="flat" cmpd="sng" algn="ctr">
            <a:solidFill>
              <a:srgbClr val="FF0000"/>
            </a:solidFill>
            <a:prstDash val="dash"/>
          </a:ln>
          <a:effectLst/>
        </p:spPr>
      </p:cxnSp>
      <p:sp>
        <p:nvSpPr>
          <p:cNvPr id="2" name="Rectangle 1">
            <a:extLst>
              <a:ext uri="{FF2B5EF4-FFF2-40B4-BE49-F238E27FC236}">
                <a16:creationId xmlns:a16="http://schemas.microsoft.com/office/drawing/2014/main" id="{0819AE21-6985-4422-9C9B-4324C2E2A99C}"/>
              </a:ext>
            </a:extLst>
          </p:cNvPr>
          <p:cNvSpPr/>
          <p:nvPr/>
        </p:nvSpPr>
        <p:spPr>
          <a:xfrm>
            <a:off x="526047" y="1149520"/>
            <a:ext cx="1332000" cy="36354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smtClean="0"/>
              <a:t>Volledige klantken-merken</a:t>
            </a:r>
            <a:endParaRPr lang="nl-NL" b="1" dirty="0"/>
          </a:p>
        </p:txBody>
      </p:sp>
      <p:sp>
        <p:nvSpPr>
          <p:cNvPr id="102" name="Rectangle 101">
            <a:extLst>
              <a:ext uri="{FF2B5EF4-FFF2-40B4-BE49-F238E27FC236}">
                <a16:creationId xmlns:a16="http://schemas.microsoft.com/office/drawing/2014/main" id="{63205422-AC32-45DC-B723-E0471362C5B3}"/>
              </a:ext>
            </a:extLst>
          </p:cNvPr>
          <p:cNvSpPr/>
          <p:nvPr/>
        </p:nvSpPr>
        <p:spPr>
          <a:xfrm>
            <a:off x="526047" y="4886360"/>
            <a:ext cx="1332000" cy="18915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1" dirty="0"/>
          </a:p>
          <a:p>
            <a:pPr algn="ctr"/>
            <a:r>
              <a:rPr lang="nl-NL" b="1" dirty="0"/>
              <a:t>Opstellen Plan van Aanpak</a:t>
            </a:r>
          </a:p>
        </p:txBody>
      </p:sp>
      <p:grpSp>
        <p:nvGrpSpPr>
          <p:cNvPr id="106" name="Group 71">
            <a:extLst>
              <a:ext uri="{FF2B5EF4-FFF2-40B4-BE49-F238E27FC236}">
                <a16:creationId xmlns:a16="http://schemas.microsoft.com/office/drawing/2014/main" id="{C5C080C2-A119-434B-B482-809E145A779B}"/>
              </a:ext>
            </a:extLst>
          </p:cNvPr>
          <p:cNvGrpSpPr>
            <a:grpSpLocks noChangeAspect="1"/>
          </p:cNvGrpSpPr>
          <p:nvPr/>
        </p:nvGrpSpPr>
        <p:grpSpPr bwMode="auto">
          <a:xfrm>
            <a:off x="1004904" y="1970137"/>
            <a:ext cx="541578" cy="542850"/>
            <a:chOff x="350" y="1719"/>
            <a:chExt cx="426" cy="427"/>
          </a:xfrm>
          <a:solidFill>
            <a:schemeClr val="bg1"/>
          </a:solidFill>
        </p:grpSpPr>
        <p:sp>
          <p:nvSpPr>
            <p:cNvPr id="107" name="Freeform 72">
              <a:extLst>
                <a:ext uri="{FF2B5EF4-FFF2-40B4-BE49-F238E27FC236}">
                  <a16:creationId xmlns:a16="http://schemas.microsoft.com/office/drawing/2014/main" id="{BCB9C00F-4A8B-4096-B940-DD0574888874}"/>
                </a:ext>
              </a:extLst>
            </p:cNvPr>
            <p:cNvSpPr>
              <a:spLocks noEditPoints="1"/>
            </p:cNvSpPr>
            <p:nvPr/>
          </p:nvSpPr>
          <p:spPr bwMode="auto">
            <a:xfrm>
              <a:off x="350" y="1719"/>
              <a:ext cx="426" cy="427"/>
            </a:xfrm>
            <a:custGeom>
              <a:avLst/>
              <a:gdLst>
                <a:gd name="T0" fmla="*/ 258 w 288"/>
                <a:gd name="T1" fmla="*/ 288 h 288"/>
                <a:gd name="T2" fmla="*/ 30 w 288"/>
                <a:gd name="T3" fmla="*/ 288 h 288"/>
                <a:gd name="T4" fmla="*/ 0 w 288"/>
                <a:gd name="T5" fmla="*/ 258 h 288"/>
                <a:gd name="T6" fmla="*/ 0 w 288"/>
                <a:gd name="T7" fmla="*/ 30 h 288"/>
                <a:gd name="T8" fmla="*/ 30 w 288"/>
                <a:gd name="T9" fmla="*/ 0 h 288"/>
                <a:gd name="T10" fmla="*/ 258 w 288"/>
                <a:gd name="T11" fmla="*/ 0 h 288"/>
                <a:gd name="T12" fmla="*/ 288 w 288"/>
                <a:gd name="T13" fmla="*/ 30 h 288"/>
                <a:gd name="T14" fmla="*/ 288 w 288"/>
                <a:gd name="T15" fmla="*/ 258 h 288"/>
                <a:gd name="T16" fmla="*/ 258 w 288"/>
                <a:gd name="T17" fmla="*/ 288 h 288"/>
                <a:gd name="T18" fmla="*/ 30 w 288"/>
                <a:gd name="T19" fmla="*/ 12 h 288"/>
                <a:gd name="T20" fmla="*/ 12 w 288"/>
                <a:gd name="T21" fmla="*/ 30 h 288"/>
                <a:gd name="T22" fmla="*/ 12 w 288"/>
                <a:gd name="T23" fmla="*/ 258 h 288"/>
                <a:gd name="T24" fmla="*/ 30 w 288"/>
                <a:gd name="T25" fmla="*/ 276 h 288"/>
                <a:gd name="T26" fmla="*/ 258 w 288"/>
                <a:gd name="T27" fmla="*/ 276 h 288"/>
                <a:gd name="T28" fmla="*/ 276 w 288"/>
                <a:gd name="T29" fmla="*/ 258 h 288"/>
                <a:gd name="T30" fmla="*/ 276 w 288"/>
                <a:gd name="T31" fmla="*/ 30 h 288"/>
                <a:gd name="T32" fmla="*/ 258 w 288"/>
                <a:gd name="T33" fmla="*/ 12 h 288"/>
                <a:gd name="T34" fmla="*/ 30 w 288"/>
                <a:gd name="T35"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88">
                  <a:moveTo>
                    <a:pt x="258" y="288"/>
                  </a:moveTo>
                  <a:cubicBezTo>
                    <a:pt x="30" y="288"/>
                    <a:pt x="30" y="288"/>
                    <a:pt x="30" y="288"/>
                  </a:cubicBezTo>
                  <a:cubicBezTo>
                    <a:pt x="14" y="288"/>
                    <a:pt x="0" y="274"/>
                    <a:pt x="0" y="258"/>
                  </a:cubicBezTo>
                  <a:cubicBezTo>
                    <a:pt x="0" y="30"/>
                    <a:pt x="0" y="30"/>
                    <a:pt x="0" y="30"/>
                  </a:cubicBezTo>
                  <a:cubicBezTo>
                    <a:pt x="0" y="13"/>
                    <a:pt x="14" y="0"/>
                    <a:pt x="30" y="0"/>
                  </a:cubicBezTo>
                  <a:cubicBezTo>
                    <a:pt x="258" y="0"/>
                    <a:pt x="258" y="0"/>
                    <a:pt x="258" y="0"/>
                  </a:cubicBezTo>
                  <a:cubicBezTo>
                    <a:pt x="275" y="0"/>
                    <a:pt x="288" y="13"/>
                    <a:pt x="288" y="30"/>
                  </a:cubicBezTo>
                  <a:cubicBezTo>
                    <a:pt x="288" y="258"/>
                    <a:pt x="288" y="258"/>
                    <a:pt x="288" y="258"/>
                  </a:cubicBezTo>
                  <a:cubicBezTo>
                    <a:pt x="288" y="274"/>
                    <a:pt x="275" y="288"/>
                    <a:pt x="258" y="288"/>
                  </a:cubicBezTo>
                  <a:close/>
                  <a:moveTo>
                    <a:pt x="30" y="12"/>
                  </a:moveTo>
                  <a:cubicBezTo>
                    <a:pt x="20" y="12"/>
                    <a:pt x="12" y="20"/>
                    <a:pt x="12" y="30"/>
                  </a:cubicBezTo>
                  <a:cubicBezTo>
                    <a:pt x="12" y="258"/>
                    <a:pt x="12" y="258"/>
                    <a:pt x="12" y="258"/>
                  </a:cubicBezTo>
                  <a:cubicBezTo>
                    <a:pt x="12" y="268"/>
                    <a:pt x="20" y="276"/>
                    <a:pt x="30" y="276"/>
                  </a:cubicBezTo>
                  <a:cubicBezTo>
                    <a:pt x="258" y="276"/>
                    <a:pt x="258" y="276"/>
                    <a:pt x="258" y="276"/>
                  </a:cubicBezTo>
                  <a:cubicBezTo>
                    <a:pt x="268" y="276"/>
                    <a:pt x="276" y="268"/>
                    <a:pt x="276" y="258"/>
                  </a:cubicBezTo>
                  <a:cubicBezTo>
                    <a:pt x="276" y="30"/>
                    <a:pt x="276" y="30"/>
                    <a:pt x="276" y="30"/>
                  </a:cubicBezTo>
                  <a:cubicBezTo>
                    <a:pt x="276" y="20"/>
                    <a:pt x="268" y="12"/>
                    <a:pt x="258" y="12"/>
                  </a:cubicBezTo>
                  <a:lnTo>
                    <a:pt x="30"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8" name="Freeform 73">
              <a:extLst>
                <a:ext uri="{FF2B5EF4-FFF2-40B4-BE49-F238E27FC236}">
                  <a16:creationId xmlns:a16="http://schemas.microsoft.com/office/drawing/2014/main" id="{59A4C09E-A1BA-4380-BDAC-FAA225AB66F4}"/>
                </a:ext>
              </a:extLst>
            </p:cNvPr>
            <p:cNvSpPr>
              <a:spLocks/>
            </p:cNvSpPr>
            <p:nvPr/>
          </p:nvSpPr>
          <p:spPr bwMode="auto">
            <a:xfrm>
              <a:off x="350" y="1808"/>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9" name="Freeform 74">
              <a:extLst>
                <a:ext uri="{FF2B5EF4-FFF2-40B4-BE49-F238E27FC236}">
                  <a16:creationId xmlns:a16="http://schemas.microsoft.com/office/drawing/2014/main" id="{1F6EE452-9D5A-4AB3-836F-24450633E69B}"/>
                </a:ext>
              </a:extLst>
            </p:cNvPr>
            <p:cNvSpPr>
              <a:spLocks noEditPoints="1"/>
            </p:cNvSpPr>
            <p:nvPr/>
          </p:nvSpPr>
          <p:spPr bwMode="auto">
            <a:xfrm>
              <a:off x="581" y="1861"/>
              <a:ext cx="142" cy="107"/>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0" name="Freeform 75">
              <a:extLst>
                <a:ext uri="{FF2B5EF4-FFF2-40B4-BE49-F238E27FC236}">
                  <a16:creationId xmlns:a16="http://schemas.microsoft.com/office/drawing/2014/main" id="{2F37ACAF-D571-402A-B5E5-079F88C39955}"/>
                </a:ext>
              </a:extLst>
            </p:cNvPr>
            <p:cNvSpPr>
              <a:spLocks noEditPoints="1"/>
            </p:cNvSpPr>
            <p:nvPr/>
          </p:nvSpPr>
          <p:spPr bwMode="auto">
            <a:xfrm>
              <a:off x="581" y="1986"/>
              <a:ext cx="142" cy="106"/>
            </a:xfrm>
            <a:custGeom>
              <a:avLst/>
              <a:gdLst>
                <a:gd name="T0" fmla="*/ 90 w 96"/>
                <a:gd name="T1" fmla="*/ 72 h 72"/>
                <a:gd name="T2" fmla="*/ 6 w 96"/>
                <a:gd name="T3" fmla="*/ 72 h 72"/>
                <a:gd name="T4" fmla="*/ 0 w 96"/>
                <a:gd name="T5" fmla="*/ 66 h 72"/>
                <a:gd name="T6" fmla="*/ 0 w 96"/>
                <a:gd name="T7" fmla="*/ 6 h 72"/>
                <a:gd name="T8" fmla="*/ 6 w 96"/>
                <a:gd name="T9" fmla="*/ 0 h 72"/>
                <a:gd name="T10" fmla="*/ 90 w 96"/>
                <a:gd name="T11" fmla="*/ 0 h 72"/>
                <a:gd name="T12" fmla="*/ 96 w 96"/>
                <a:gd name="T13" fmla="*/ 6 h 72"/>
                <a:gd name="T14" fmla="*/ 96 w 96"/>
                <a:gd name="T15" fmla="*/ 66 h 72"/>
                <a:gd name="T16" fmla="*/ 90 w 96"/>
                <a:gd name="T17" fmla="*/ 72 h 72"/>
                <a:gd name="T18" fmla="*/ 12 w 96"/>
                <a:gd name="T19" fmla="*/ 60 h 72"/>
                <a:gd name="T20" fmla="*/ 84 w 96"/>
                <a:gd name="T21" fmla="*/ 60 h 72"/>
                <a:gd name="T22" fmla="*/ 84 w 96"/>
                <a:gd name="T23" fmla="*/ 12 h 72"/>
                <a:gd name="T24" fmla="*/ 12 w 96"/>
                <a:gd name="T25" fmla="*/ 12 h 72"/>
                <a:gd name="T26" fmla="*/ 12 w 96"/>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72">
                  <a:moveTo>
                    <a:pt x="90" y="72"/>
                  </a:moveTo>
                  <a:cubicBezTo>
                    <a:pt x="6" y="72"/>
                    <a:pt x="6" y="72"/>
                    <a:pt x="6" y="72"/>
                  </a:cubicBezTo>
                  <a:cubicBezTo>
                    <a:pt x="3" y="72"/>
                    <a:pt x="0" y="69"/>
                    <a:pt x="0" y="66"/>
                  </a:cubicBezTo>
                  <a:cubicBezTo>
                    <a:pt x="0" y="6"/>
                    <a:pt x="0" y="6"/>
                    <a:pt x="0" y="6"/>
                  </a:cubicBezTo>
                  <a:cubicBezTo>
                    <a:pt x="0" y="3"/>
                    <a:pt x="3" y="0"/>
                    <a:pt x="6" y="0"/>
                  </a:cubicBezTo>
                  <a:cubicBezTo>
                    <a:pt x="90" y="0"/>
                    <a:pt x="90" y="0"/>
                    <a:pt x="90" y="0"/>
                  </a:cubicBezTo>
                  <a:cubicBezTo>
                    <a:pt x="94" y="0"/>
                    <a:pt x="96" y="3"/>
                    <a:pt x="96" y="6"/>
                  </a:cubicBezTo>
                  <a:cubicBezTo>
                    <a:pt x="96" y="66"/>
                    <a:pt x="96" y="66"/>
                    <a:pt x="96" y="66"/>
                  </a:cubicBezTo>
                  <a:cubicBezTo>
                    <a:pt x="96" y="69"/>
                    <a:pt x="94" y="72"/>
                    <a:pt x="90" y="72"/>
                  </a:cubicBezTo>
                  <a:close/>
                  <a:moveTo>
                    <a:pt x="12" y="60"/>
                  </a:moveTo>
                  <a:cubicBezTo>
                    <a:pt x="84" y="60"/>
                    <a:pt x="84" y="60"/>
                    <a:pt x="84" y="60"/>
                  </a:cubicBezTo>
                  <a:cubicBezTo>
                    <a:pt x="84" y="12"/>
                    <a:pt x="84" y="12"/>
                    <a:pt x="84" y="12"/>
                  </a:cubicBezTo>
                  <a:cubicBezTo>
                    <a:pt x="12" y="12"/>
                    <a:pt x="12" y="12"/>
                    <a:pt x="12" y="12"/>
                  </a:cubicBezTo>
                  <a:lnTo>
                    <a:pt x="12" y="6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1" name="Freeform 76">
              <a:extLst>
                <a:ext uri="{FF2B5EF4-FFF2-40B4-BE49-F238E27FC236}">
                  <a16:creationId xmlns:a16="http://schemas.microsoft.com/office/drawing/2014/main" id="{F1519463-3FF2-4E8D-95AF-834B99D01C18}"/>
                </a:ext>
              </a:extLst>
            </p:cNvPr>
            <p:cNvSpPr>
              <a:spLocks noEditPoints="1"/>
            </p:cNvSpPr>
            <p:nvPr/>
          </p:nvSpPr>
          <p:spPr bwMode="auto">
            <a:xfrm>
              <a:off x="403" y="1861"/>
              <a:ext cx="142" cy="160"/>
            </a:xfrm>
            <a:custGeom>
              <a:avLst/>
              <a:gdLst>
                <a:gd name="T0" fmla="*/ 90 w 96"/>
                <a:gd name="T1" fmla="*/ 108 h 108"/>
                <a:gd name="T2" fmla="*/ 6 w 96"/>
                <a:gd name="T3" fmla="*/ 108 h 108"/>
                <a:gd name="T4" fmla="*/ 0 w 96"/>
                <a:gd name="T5" fmla="*/ 102 h 108"/>
                <a:gd name="T6" fmla="*/ 0 w 96"/>
                <a:gd name="T7" fmla="*/ 6 h 108"/>
                <a:gd name="T8" fmla="*/ 6 w 96"/>
                <a:gd name="T9" fmla="*/ 0 h 108"/>
                <a:gd name="T10" fmla="*/ 90 w 96"/>
                <a:gd name="T11" fmla="*/ 0 h 108"/>
                <a:gd name="T12" fmla="*/ 96 w 96"/>
                <a:gd name="T13" fmla="*/ 6 h 108"/>
                <a:gd name="T14" fmla="*/ 96 w 96"/>
                <a:gd name="T15" fmla="*/ 102 h 108"/>
                <a:gd name="T16" fmla="*/ 90 w 96"/>
                <a:gd name="T17" fmla="*/ 108 h 108"/>
                <a:gd name="T18" fmla="*/ 12 w 96"/>
                <a:gd name="T19" fmla="*/ 96 h 108"/>
                <a:gd name="T20" fmla="*/ 84 w 96"/>
                <a:gd name="T21" fmla="*/ 96 h 108"/>
                <a:gd name="T22" fmla="*/ 84 w 96"/>
                <a:gd name="T23" fmla="*/ 12 h 108"/>
                <a:gd name="T24" fmla="*/ 12 w 96"/>
                <a:gd name="T25" fmla="*/ 12 h 108"/>
                <a:gd name="T26" fmla="*/ 12 w 96"/>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08">
                  <a:moveTo>
                    <a:pt x="90" y="108"/>
                  </a:moveTo>
                  <a:cubicBezTo>
                    <a:pt x="6" y="108"/>
                    <a:pt x="6" y="108"/>
                    <a:pt x="6" y="108"/>
                  </a:cubicBezTo>
                  <a:cubicBezTo>
                    <a:pt x="3" y="108"/>
                    <a:pt x="0" y="105"/>
                    <a:pt x="0" y="102"/>
                  </a:cubicBezTo>
                  <a:cubicBezTo>
                    <a:pt x="0" y="6"/>
                    <a:pt x="0" y="6"/>
                    <a:pt x="0" y="6"/>
                  </a:cubicBezTo>
                  <a:cubicBezTo>
                    <a:pt x="0" y="3"/>
                    <a:pt x="3" y="0"/>
                    <a:pt x="6" y="0"/>
                  </a:cubicBezTo>
                  <a:cubicBezTo>
                    <a:pt x="90" y="0"/>
                    <a:pt x="90" y="0"/>
                    <a:pt x="90" y="0"/>
                  </a:cubicBezTo>
                  <a:cubicBezTo>
                    <a:pt x="94" y="0"/>
                    <a:pt x="96" y="3"/>
                    <a:pt x="96" y="6"/>
                  </a:cubicBezTo>
                  <a:cubicBezTo>
                    <a:pt x="96" y="102"/>
                    <a:pt x="96" y="102"/>
                    <a:pt x="96" y="102"/>
                  </a:cubicBezTo>
                  <a:cubicBezTo>
                    <a:pt x="96" y="105"/>
                    <a:pt x="94" y="108"/>
                    <a:pt x="90" y="108"/>
                  </a:cubicBezTo>
                  <a:close/>
                  <a:moveTo>
                    <a:pt x="12" y="96"/>
                  </a:moveTo>
                  <a:cubicBezTo>
                    <a:pt x="84" y="96"/>
                    <a:pt x="84" y="96"/>
                    <a:pt x="84" y="96"/>
                  </a:cubicBezTo>
                  <a:cubicBezTo>
                    <a:pt x="84" y="12"/>
                    <a:pt x="84" y="12"/>
                    <a:pt x="84" y="12"/>
                  </a:cubicBezTo>
                  <a:cubicBezTo>
                    <a:pt x="12" y="12"/>
                    <a:pt x="12" y="12"/>
                    <a:pt x="12" y="12"/>
                  </a:cubicBezTo>
                  <a:lnTo>
                    <a:pt x="12" y="9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2" name="Freeform 77">
              <a:extLst>
                <a:ext uri="{FF2B5EF4-FFF2-40B4-BE49-F238E27FC236}">
                  <a16:creationId xmlns:a16="http://schemas.microsoft.com/office/drawing/2014/main" id="{1DA076F5-1485-422C-8027-2DF6F588CEB7}"/>
                </a:ext>
              </a:extLst>
            </p:cNvPr>
            <p:cNvSpPr>
              <a:spLocks noEditPoints="1"/>
            </p:cNvSpPr>
            <p:nvPr/>
          </p:nvSpPr>
          <p:spPr bwMode="auto">
            <a:xfrm>
              <a:off x="439" y="1897"/>
              <a:ext cx="71"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3" name="Freeform 78">
              <a:extLst>
                <a:ext uri="{FF2B5EF4-FFF2-40B4-BE49-F238E27FC236}">
                  <a16:creationId xmlns:a16="http://schemas.microsoft.com/office/drawing/2014/main" id="{30EF3875-5747-4697-9879-AF82F557490F}"/>
                </a:ext>
              </a:extLst>
            </p:cNvPr>
            <p:cNvSpPr>
              <a:spLocks noEditPoints="1"/>
            </p:cNvSpPr>
            <p:nvPr/>
          </p:nvSpPr>
          <p:spPr bwMode="auto">
            <a:xfrm>
              <a:off x="421" y="1950"/>
              <a:ext cx="106" cy="71"/>
            </a:xfrm>
            <a:custGeom>
              <a:avLst/>
              <a:gdLst>
                <a:gd name="T0" fmla="*/ 66 w 72"/>
                <a:gd name="T1" fmla="*/ 48 h 48"/>
                <a:gd name="T2" fmla="*/ 6 w 72"/>
                <a:gd name="T3" fmla="*/ 48 h 48"/>
                <a:gd name="T4" fmla="*/ 0 w 72"/>
                <a:gd name="T5" fmla="*/ 42 h 48"/>
                <a:gd name="T6" fmla="*/ 36 w 72"/>
                <a:gd name="T7" fmla="*/ 0 h 48"/>
                <a:gd name="T8" fmla="*/ 72 w 72"/>
                <a:gd name="T9" fmla="*/ 42 h 48"/>
                <a:gd name="T10" fmla="*/ 66 w 72"/>
                <a:gd name="T11" fmla="*/ 48 h 48"/>
                <a:gd name="T12" fmla="*/ 13 w 72"/>
                <a:gd name="T13" fmla="*/ 36 h 48"/>
                <a:gd name="T14" fmla="*/ 60 w 72"/>
                <a:gd name="T15" fmla="*/ 36 h 48"/>
                <a:gd name="T16" fmla="*/ 36 w 72"/>
                <a:gd name="T17" fmla="*/ 12 h 48"/>
                <a:gd name="T18" fmla="*/ 13 w 72"/>
                <a:gd name="T1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48">
                  <a:moveTo>
                    <a:pt x="66" y="48"/>
                  </a:moveTo>
                  <a:cubicBezTo>
                    <a:pt x="6" y="48"/>
                    <a:pt x="6" y="48"/>
                    <a:pt x="6" y="48"/>
                  </a:cubicBezTo>
                  <a:cubicBezTo>
                    <a:pt x="3" y="48"/>
                    <a:pt x="0" y="45"/>
                    <a:pt x="0" y="42"/>
                  </a:cubicBezTo>
                  <a:cubicBezTo>
                    <a:pt x="0" y="19"/>
                    <a:pt x="16" y="0"/>
                    <a:pt x="36" y="0"/>
                  </a:cubicBezTo>
                  <a:cubicBezTo>
                    <a:pt x="56" y="0"/>
                    <a:pt x="72" y="19"/>
                    <a:pt x="72" y="42"/>
                  </a:cubicBezTo>
                  <a:cubicBezTo>
                    <a:pt x="72" y="45"/>
                    <a:pt x="70" y="48"/>
                    <a:pt x="66" y="48"/>
                  </a:cubicBezTo>
                  <a:close/>
                  <a:moveTo>
                    <a:pt x="13" y="36"/>
                  </a:moveTo>
                  <a:cubicBezTo>
                    <a:pt x="60" y="36"/>
                    <a:pt x="60" y="36"/>
                    <a:pt x="60" y="36"/>
                  </a:cubicBezTo>
                  <a:cubicBezTo>
                    <a:pt x="58" y="22"/>
                    <a:pt x="48" y="12"/>
                    <a:pt x="36" y="12"/>
                  </a:cubicBezTo>
                  <a:cubicBezTo>
                    <a:pt x="25" y="12"/>
                    <a:pt x="15" y="22"/>
                    <a:pt x="13" y="3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4" name="Freeform 79">
              <a:extLst>
                <a:ext uri="{FF2B5EF4-FFF2-40B4-BE49-F238E27FC236}">
                  <a16:creationId xmlns:a16="http://schemas.microsoft.com/office/drawing/2014/main" id="{F09A6E2C-0838-446E-A54E-BE624AA79D73}"/>
                </a:ext>
              </a:extLst>
            </p:cNvPr>
            <p:cNvSpPr>
              <a:spLocks/>
            </p:cNvSpPr>
            <p:nvPr/>
          </p:nvSpPr>
          <p:spPr bwMode="auto">
            <a:xfrm>
              <a:off x="412" y="2039"/>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5" name="Freeform 80">
              <a:extLst>
                <a:ext uri="{FF2B5EF4-FFF2-40B4-BE49-F238E27FC236}">
                  <a16:creationId xmlns:a16="http://schemas.microsoft.com/office/drawing/2014/main" id="{74F6B875-7094-4877-B160-B356373EFF7A}"/>
                </a:ext>
              </a:extLst>
            </p:cNvPr>
            <p:cNvSpPr>
              <a:spLocks/>
            </p:cNvSpPr>
            <p:nvPr/>
          </p:nvSpPr>
          <p:spPr bwMode="auto">
            <a:xfrm>
              <a:off x="412" y="2075"/>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6" name="Freeform 81">
              <a:extLst>
                <a:ext uri="{FF2B5EF4-FFF2-40B4-BE49-F238E27FC236}">
                  <a16:creationId xmlns:a16="http://schemas.microsoft.com/office/drawing/2014/main" id="{0A56915E-C67B-4255-915E-CD73B2F9425A}"/>
                </a:ext>
              </a:extLst>
            </p:cNvPr>
            <p:cNvSpPr>
              <a:spLocks noEditPoints="1"/>
            </p:cNvSpPr>
            <p:nvPr/>
          </p:nvSpPr>
          <p:spPr bwMode="auto">
            <a:xfrm>
              <a:off x="403"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7" name="Freeform 82">
              <a:extLst>
                <a:ext uri="{FF2B5EF4-FFF2-40B4-BE49-F238E27FC236}">
                  <a16:creationId xmlns:a16="http://schemas.microsoft.com/office/drawing/2014/main" id="{418DE03E-8AD8-4FB1-BF11-E804D91D09DD}"/>
                </a:ext>
              </a:extLst>
            </p:cNvPr>
            <p:cNvSpPr>
              <a:spLocks noEditPoints="1"/>
            </p:cNvSpPr>
            <p:nvPr/>
          </p:nvSpPr>
          <p:spPr bwMode="auto">
            <a:xfrm>
              <a:off x="456" y="1755"/>
              <a:ext cx="36"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8" name="Freeform 83">
              <a:extLst>
                <a:ext uri="{FF2B5EF4-FFF2-40B4-BE49-F238E27FC236}">
                  <a16:creationId xmlns:a16="http://schemas.microsoft.com/office/drawing/2014/main" id="{B1B37099-BD16-4ECF-84D1-E5453DEB168C}"/>
                </a:ext>
              </a:extLst>
            </p:cNvPr>
            <p:cNvSpPr>
              <a:spLocks noEditPoints="1"/>
            </p:cNvSpPr>
            <p:nvPr/>
          </p:nvSpPr>
          <p:spPr bwMode="auto">
            <a:xfrm>
              <a:off x="510" y="1755"/>
              <a:ext cx="35" cy="35"/>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19" name="Group 139">
            <a:extLst>
              <a:ext uri="{FF2B5EF4-FFF2-40B4-BE49-F238E27FC236}">
                <a16:creationId xmlns:a16="http://schemas.microsoft.com/office/drawing/2014/main" id="{68C5E79F-0DCF-46A2-A64F-6D4E1ED89346}"/>
              </a:ext>
            </a:extLst>
          </p:cNvPr>
          <p:cNvGrpSpPr>
            <a:grpSpLocks noChangeAspect="1"/>
          </p:cNvGrpSpPr>
          <p:nvPr/>
        </p:nvGrpSpPr>
        <p:grpSpPr bwMode="auto">
          <a:xfrm>
            <a:off x="1121805" y="5029773"/>
            <a:ext cx="442701" cy="459853"/>
            <a:chOff x="4479" y="1723"/>
            <a:chExt cx="426" cy="426"/>
          </a:xfrm>
          <a:solidFill>
            <a:schemeClr val="bg1"/>
          </a:solidFill>
        </p:grpSpPr>
        <p:sp>
          <p:nvSpPr>
            <p:cNvPr id="120" name="Freeform 140">
              <a:extLst>
                <a:ext uri="{FF2B5EF4-FFF2-40B4-BE49-F238E27FC236}">
                  <a16:creationId xmlns:a16="http://schemas.microsoft.com/office/drawing/2014/main" id="{3A12C04E-8043-4A3B-97B0-6ADA3F6E6125}"/>
                </a:ext>
              </a:extLst>
            </p:cNvPr>
            <p:cNvSpPr>
              <a:spLocks noEditPoints="1"/>
            </p:cNvSpPr>
            <p:nvPr/>
          </p:nvSpPr>
          <p:spPr bwMode="auto">
            <a:xfrm>
              <a:off x="4692" y="1936"/>
              <a:ext cx="213" cy="213"/>
            </a:xfrm>
            <a:custGeom>
              <a:avLst/>
              <a:gdLst>
                <a:gd name="T0" fmla="*/ 6 w 144"/>
                <a:gd name="T1" fmla="*/ 144 h 144"/>
                <a:gd name="T2" fmla="*/ 2 w 144"/>
                <a:gd name="T3" fmla="*/ 143 h 144"/>
                <a:gd name="T4" fmla="*/ 1 w 144"/>
                <a:gd name="T5" fmla="*/ 137 h 144"/>
                <a:gd name="T6" fmla="*/ 13 w 144"/>
                <a:gd name="T7" fmla="*/ 95 h 144"/>
                <a:gd name="T8" fmla="*/ 14 w 144"/>
                <a:gd name="T9" fmla="*/ 92 h 144"/>
                <a:gd name="T10" fmla="*/ 104 w 144"/>
                <a:gd name="T11" fmla="*/ 2 h 144"/>
                <a:gd name="T12" fmla="*/ 113 w 144"/>
                <a:gd name="T13" fmla="*/ 2 h 144"/>
                <a:gd name="T14" fmla="*/ 143 w 144"/>
                <a:gd name="T15" fmla="*/ 32 h 144"/>
                <a:gd name="T16" fmla="*/ 144 w 144"/>
                <a:gd name="T17" fmla="*/ 36 h 144"/>
                <a:gd name="T18" fmla="*/ 143 w 144"/>
                <a:gd name="T19" fmla="*/ 41 h 144"/>
                <a:gd name="T20" fmla="*/ 53 w 144"/>
                <a:gd name="T21" fmla="*/ 131 h 144"/>
                <a:gd name="T22" fmla="*/ 50 w 144"/>
                <a:gd name="T23" fmla="*/ 132 h 144"/>
                <a:gd name="T24" fmla="*/ 8 w 144"/>
                <a:gd name="T25" fmla="*/ 144 h 144"/>
                <a:gd name="T26" fmla="*/ 6 w 144"/>
                <a:gd name="T27" fmla="*/ 144 h 144"/>
                <a:gd name="T28" fmla="*/ 24 w 144"/>
                <a:gd name="T29" fmla="*/ 100 h 144"/>
                <a:gd name="T30" fmla="*/ 15 w 144"/>
                <a:gd name="T31" fmla="*/ 130 h 144"/>
                <a:gd name="T32" fmla="*/ 45 w 144"/>
                <a:gd name="T33" fmla="*/ 121 h 144"/>
                <a:gd name="T34" fmla="*/ 130 w 144"/>
                <a:gd name="T35" fmla="*/ 36 h 144"/>
                <a:gd name="T36" fmla="*/ 108 w 144"/>
                <a:gd name="T37" fmla="*/ 15 h 144"/>
                <a:gd name="T38" fmla="*/ 24 w 144"/>
                <a:gd name="T39" fmla="*/ 100 h 144"/>
                <a:gd name="T40" fmla="*/ 48 w 144"/>
                <a:gd name="T41" fmla="*/ 126 h 144"/>
                <a:gd name="T42" fmla="*/ 48 w 144"/>
                <a:gd name="T43" fmla="*/ 12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 h="144">
                  <a:moveTo>
                    <a:pt x="6" y="144"/>
                  </a:moveTo>
                  <a:cubicBezTo>
                    <a:pt x="5" y="144"/>
                    <a:pt x="3" y="144"/>
                    <a:pt x="2" y="143"/>
                  </a:cubicBezTo>
                  <a:cubicBezTo>
                    <a:pt x="1" y="141"/>
                    <a:pt x="0" y="139"/>
                    <a:pt x="1" y="137"/>
                  </a:cubicBezTo>
                  <a:cubicBezTo>
                    <a:pt x="13" y="95"/>
                    <a:pt x="13" y="95"/>
                    <a:pt x="13" y="95"/>
                  </a:cubicBezTo>
                  <a:cubicBezTo>
                    <a:pt x="13" y="94"/>
                    <a:pt x="13" y="93"/>
                    <a:pt x="14" y="92"/>
                  </a:cubicBezTo>
                  <a:cubicBezTo>
                    <a:pt x="104" y="2"/>
                    <a:pt x="104" y="2"/>
                    <a:pt x="104" y="2"/>
                  </a:cubicBezTo>
                  <a:cubicBezTo>
                    <a:pt x="107" y="0"/>
                    <a:pt x="110" y="0"/>
                    <a:pt x="113" y="2"/>
                  </a:cubicBezTo>
                  <a:cubicBezTo>
                    <a:pt x="143" y="32"/>
                    <a:pt x="143" y="32"/>
                    <a:pt x="143" y="32"/>
                  </a:cubicBezTo>
                  <a:cubicBezTo>
                    <a:pt x="144" y="33"/>
                    <a:pt x="144" y="35"/>
                    <a:pt x="144" y="36"/>
                  </a:cubicBezTo>
                  <a:cubicBezTo>
                    <a:pt x="144" y="38"/>
                    <a:pt x="144" y="40"/>
                    <a:pt x="143" y="41"/>
                  </a:cubicBezTo>
                  <a:cubicBezTo>
                    <a:pt x="53" y="131"/>
                    <a:pt x="53" y="131"/>
                    <a:pt x="53" y="131"/>
                  </a:cubicBezTo>
                  <a:cubicBezTo>
                    <a:pt x="52" y="131"/>
                    <a:pt x="51" y="132"/>
                    <a:pt x="50" y="132"/>
                  </a:cubicBezTo>
                  <a:cubicBezTo>
                    <a:pt x="8" y="144"/>
                    <a:pt x="8" y="144"/>
                    <a:pt x="8" y="144"/>
                  </a:cubicBezTo>
                  <a:cubicBezTo>
                    <a:pt x="8" y="144"/>
                    <a:pt x="7" y="144"/>
                    <a:pt x="6" y="144"/>
                  </a:cubicBezTo>
                  <a:close/>
                  <a:moveTo>
                    <a:pt x="24" y="100"/>
                  </a:moveTo>
                  <a:cubicBezTo>
                    <a:pt x="15" y="130"/>
                    <a:pt x="15" y="130"/>
                    <a:pt x="15" y="130"/>
                  </a:cubicBezTo>
                  <a:cubicBezTo>
                    <a:pt x="45" y="121"/>
                    <a:pt x="45" y="121"/>
                    <a:pt x="45" y="121"/>
                  </a:cubicBezTo>
                  <a:cubicBezTo>
                    <a:pt x="130" y="36"/>
                    <a:pt x="130" y="36"/>
                    <a:pt x="130" y="36"/>
                  </a:cubicBezTo>
                  <a:cubicBezTo>
                    <a:pt x="108" y="15"/>
                    <a:pt x="108" y="15"/>
                    <a:pt x="108" y="15"/>
                  </a:cubicBezTo>
                  <a:lnTo>
                    <a:pt x="24" y="100"/>
                  </a:lnTo>
                  <a:close/>
                  <a:moveTo>
                    <a:pt x="48" y="126"/>
                  </a:moveTo>
                  <a:cubicBezTo>
                    <a:pt x="48" y="126"/>
                    <a:pt x="48" y="126"/>
                    <a:pt x="48"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1" name="Freeform 141">
              <a:extLst>
                <a:ext uri="{FF2B5EF4-FFF2-40B4-BE49-F238E27FC236}">
                  <a16:creationId xmlns:a16="http://schemas.microsoft.com/office/drawing/2014/main" id="{9F7922A0-272B-40F3-9110-4BC1FE5182D5}"/>
                </a:ext>
              </a:extLst>
            </p:cNvPr>
            <p:cNvSpPr>
              <a:spLocks/>
            </p:cNvSpPr>
            <p:nvPr/>
          </p:nvSpPr>
          <p:spPr bwMode="auto">
            <a:xfrm>
              <a:off x="4811" y="1975"/>
              <a:ext cx="57" cy="57"/>
            </a:xfrm>
            <a:custGeom>
              <a:avLst/>
              <a:gdLst>
                <a:gd name="T0" fmla="*/ 44 w 57"/>
                <a:gd name="T1" fmla="*/ 57 h 57"/>
                <a:gd name="T2" fmla="*/ 0 w 57"/>
                <a:gd name="T3" fmla="*/ 13 h 57"/>
                <a:gd name="T4" fmla="*/ 13 w 57"/>
                <a:gd name="T5" fmla="*/ 0 h 57"/>
                <a:gd name="T6" fmla="*/ 57 w 57"/>
                <a:gd name="T7" fmla="*/ 44 h 57"/>
                <a:gd name="T8" fmla="*/ 44 w 57"/>
                <a:gd name="T9" fmla="*/ 57 h 57"/>
              </a:gdLst>
              <a:ahLst/>
              <a:cxnLst>
                <a:cxn ang="0">
                  <a:pos x="T0" y="T1"/>
                </a:cxn>
                <a:cxn ang="0">
                  <a:pos x="T2" y="T3"/>
                </a:cxn>
                <a:cxn ang="0">
                  <a:pos x="T4" y="T5"/>
                </a:cxn>
                <a:cxn ang="0">
                  <a:pos x="T6" y="T7"/>
                </a:cxn>
                <a:cxn ang="0">
                  <a:pos x="T8" y="T9"/>
                </a:cxn>
              </a:cxnLst>
              <a:rect l="0" t="0" r="r" b="b"/>
              <a:pathLst>
                <a:path w="57" h="57">
                  <a:moveTo>
                    <a:pt x="44" y="57"/>
                  </a:moveTo>
                  <a:lnTo>
                    <a:pt x="0" y="13"/>
                  </a:lnTo>
                  <a:lnTo>
                    <a:pt x="13" y="0"/>
                  </a:lnTo>
                  <a:lnTo>
                    <a:pt x="57" y="44"/>
                  </a:lnTo>
                  <a:lnTo>
                    <a:pt x="44"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2" name="Freeform 142">
              <a:extLst>
                <a:ext uri="{FF2B5EF4-FFF2-40B4-BE49-F238E27FC236}">
                  <a16:creationId xmlns:a16="http://schemas.microsoft.com/office/drawing/2014/main" id="{A5B5B39E-02F1-4FF3-83B3-3B52248573C5}"/>
                </a:ext>
              </a:extLst>
            </p:cNvPr>
            <p:cNvSpPr>
              <a:spLocks/>
            </p:cNvSpPr>
            <p:nvPr/>
          </p:nvSpPr>
          <p:spPr bwMode="auto">
            <a:xfrm>
              <a:off x="4710" y="2069"/>
              <a:ext cx="64" cy="62"/>
            </a:xfrm>
            <a:custGeom>
              <a:avLst/>
              <a:gdLst>
                <a:gd name="T0" fmla="*/ 36 w 43"/>
                <a:gd name="T1" fmla="*/ 42 h 42"/>
                <a:gd name="T2" fmla="*/ 32 w 43"/>
                <a:gd name="T3" fmla="*/ 41 h 42"/>
                <a:gd name="T4" fmla="*/ 2 w 43"/>
                <a:gd name="T5" fmla="*/ 11 h 42"/>
                <a:gd name="T6" fmla="*/ 2 w 43"/>
                <a:gd name="T7" fmla="*/ 2 h 42"/>
                <a:gd name="T8" fmla="*/ 11 w 43"/>
                <a:gd name="T9" fmla="*/ 2 h 42"/>
                <a:gd name="T10" fmla="*/ 41 w 43"/>
                <a:gd name="T11" fmla="*/ 32 h 42"/>
                <a:gd name="T12" fmla="*/ 41 w 43"/>
                <a:gd name="T13" fmla="*/ 41 h 42"/>
                <a:gd name="T14" fmla="*/ 36 w 43"/>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2">
                  <a:moveTo>
                    <a:pt x="36" y="42"/>
                  </a:moveTo>
                  <a:cubicBezTo>
                    <a:pt x="35" y="42"/>
                    <a:pt x="33" y="42"/>
                    <a:pt x="32" y="41"/>
                  </a:cubicBezTo>
                  <a:cubicBezTo>
                    <a:pt x="2" y="11"/>
                    <a:pt x="2" y="11"/>
                    <a:pt x="2" y="11"/>
                  </a:cubicBezTo>
                  <a:cubicBezTo>
                    <a:pt x="0" y="8"/>
                    <a:pt x="0" y="5"/>
                    <a:pt x="2" y="2"/>
                  </a:cubicBezTo>
                  <a:cubicBezTo>
                    <a:pt x="5" y="0"/>
                    <a:pt x="8" y="0"/>
                    <a:pt x="11" y="2"/>
                  </a:cubicBezTo>
                  <a:cubicBezTo>
                    <a:pt x="41" y="32"/>
                    <a:pt x="41" y="32"/>
                    <a:pt x="41" y="32"/>
                  </a:cubicBezTo>
                  <a:cubicBezTo>
                    <a:pt x="43" y="35"/>
                    <a:pt x="43" y="38"/>
                    <a:pt x="41" y="41"/>
                  </a:cubicBezTo>
                  <a:cubicBezTo>
                    <a:pt x="39" y="42"/>
                    <a:pt x="38" y="42"/>
                    <a:pt x="3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3" name="Freeform 143">
              <a:extLst>
                <a:ext uri="{FF2B5EF4-FFF2-40B4-BE49-F238E27FC236}">
                  <a16:creationId xmlns:a16="http://schemas.microsoft.com/office/drawing/2014/main" id="{13533536-B107-466D-ADEB-F112DB1BD1BC}"/>
                </a:ext>
              </a:extLst>
            </p:cNvPr>
            <p:cNvSpPr>
              <a:spLocks/>
            </p:cNvSpPr>
            <p:nvPr/>
          </p:nvSpPr>
          <p:spPr bwMode="auto">
            <a:xfrm>
              <a:off x="4479" y="1777"/>
              <a:ext cx="187" cy="337"/>
            </a:xfrm>
            <a:custGeom>
              <a:avLst/>
              <a:gdLst>
                <a:gd name="T0" fmla="*/ 120 w 126"/>
                <a:gd name="T1" fmla="*/ 228 h 228"/>
                <a:gd name="T2" fmla="*/ 30 w 126"/>
                <a:gd name="T3" fmla="*/ 228 h 228"/>
                <a:gd name="T4" fmla="*/ 0 w 126"/>
                <a:gd name="T5" fmla="*/ 198 h 228"/>
                <a:gd name="T6" fmla="*/ 0 w 126"/>
                <a:gd name="T7" fmla="*/ 6 h 228"/>
                <a:gd name="T8" fmla="*/ 6 w 126"/>
                <a:gd name="T9" fmla="*/ 0 h 228"/>
                <a:gd name="T10" fmla="*/ 54 w 126"/>
                <a:gd name="T11" fmla="*/ 0 h 228"/>
                <a:gd name="T12" fmla="*/ 60 w 126"/>
                <a:gd name="T13" fmla="*/ 6 h 228"/>
                <a:gd name="T14" fmla="*/ 54 w 126"/>
                <a:gd name="T15" fmla="*/ 12 h 228"/>
                <a:gd name="T16" fmla="*/ 12 w 126"/>
                <a:gd name="T17" fmla="*/ 12 h 228"/>
                <a:gd name="T18" fmla="*/ 12 w 126"/>
                <a:gd name="T19" fmla="*/ 198 h 228"/>
                <a:gd name="T20" fmla="*/ 30 w 126"/>
                <a:gd name="T21" fmla="*/ 216 h 228"/>
                <a:gd name="T22" fmla="*/ 120 w 126"/>
                <a:gd name="T23" fmla="*/ 216 h 228"/>
                <a:gd name="T24" fmla="*/ 126 w 126"/>
                <a:gd name="T25" fmla="*/ 222 h 228"/>
                <a:gd name="T26" fmla="*/ 120 w 126"/>
                <a:gd name="T27"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6" h="228">
                  <a:moveTo>
                    <a:pt x="120" y="228"/>
                  </a:moveTo>
                  <a:cubicBezTo>
                    <a:pt x="30" y="228"/>
                    <a:pt x="30" y="228"/>
                    <a:pt x="30" y="228"/>
                  </a:cubicBezTo>
                  <a:cubicBezTo>
                    <a:pt x="14" y="228"/>
                    <a:pt x="0" y="215"/>
                    <a:pt x="0" y="198"/>
                  </a:cubicBezTo>
                  <a:cubicBezTo>
                    <a:pt x="0" y="6"/>
                    <a:pt x="0" y="6"/>
                    <a:pt x="0" y="6"/>
                  </a:cubicBezTo>
                  <a:cubicBezTo>
                    <a:pt x="0" y="3"/>
                    <a:pt x="3" y="0"/>
                    <a:pt x="6" y="0"/>
                  </a:cubicBezTo>
                  <a:cubicBezTo>
                    <a:pt x="54" y="0"/>
                    <a:pt x="54" y="0"/>
                    <a:pt x="54" y="0"/>
                  </a:cubicBezTo>
                  <a:cubicBezTo>
                    <a:pt x="58" y="0"/>
                    <a:pt x="60" y="3"/>
                    <a:pt x="60" y="6"/>
                  </a:cubicBezTo>
                  <a:cubicBezTo>
                    <a:pt x="60" y="10"/>
                    <a:pt x="58" y="12"/>
                    <a:pt x="54" y="12"/>
                  </a:cubicBezTo>
                  <a:cubicBezTo>
                    <a:pt x="12" y="12"/>
                    <a:pt x="12" y="12"/>
                    <a:pt x="12" y="12"/>
                  </a:cubicBezTo>
                  <a:cubicBezTo>
                    <a:pt x="12" y="198"/>
                    <a:pt x="12" y="198"/>
                    <a:pt x="12" y="198"/>
                  </a:cubicBezTo>
                  <a:cubicBezTo>
                    <a:pt x="12" y="208"/>
                    <a:pt x="21" y="216"/>
                    <a:pt x="30" y="216"/>
                  </a:cubicBezTo>
                  <a:cubicBezTo>
                    <a:pt x="120" y="216"/>
                    <a:pt x="120" y="216"/>
                    <a:pt x="120" y="216"/>
                  </a:cubicBezTo>
                  <a:cubicBezTo>
                    <a:pt x="124" y="216"/>
                    <a:pt x="126" y="219"/>
                    <a:pt x="126" y="222"/>
                  </a:cubicBezTo>
                  <a:cubicBezTo>
                    <a:pt x="126" y="226"/>
                    <a:pt x="124" y="228"/>
                    <a:pt x="120"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4" name="Freeform 144">
              <a:extLst>
                <a:ext uri="{FF2B5EF4-FFF2-40B4-BE49-F238E27FC236}">
                  <a16:creationId xmlns:a16="http://schemas.microsoft.com/office/drawing/2014/main" id="{C325033A-AE14-473F-82C1-B084E371532F}"/>
                </a:ext>
              </a:extLst>
            </p:cNvPr>
            <p:cNvSpPr>
              <a:spLocks/>
            </p:cNvSpPr>
            <p:nvPr/>
          </p:nvSpPr>
          <p:spPr bwMode="auto">
            <a:xfrm>
              <a:off x="4515" y="1812"/>
              <a:ext cx="142" cy="266"/>
            </a:xfrm>
            <a:custGeom>
              <a:avLst/>
              <a:gdLst>
                <a:gd name="T0" fmla="*/ 90 w 96"/>
                <a:gd name="T1" fmla="*/ 180 h 180"/>
                <a:gd name="T2" fmla="*/ 6 w 96"/>
                <a:gd name="T3" fmla="*/ 180 h 180"/>
                <a:gd name="T4" fmla="*/ 0 w 96"/>
                <a:gd name="T5" fmla="*/ 174 h 180"/>
                <a:gd name="T6" fmla="*/ 0 w 96"/>
                <a:gd name="T7" fmla="*/ 6 h 180"/>
                <a:gd name="T8" fmla="*/ 6 w 96"/>
                <a:gd name="T9" fmla="*/ 0 h 180"/>
                <a:gd name="T10" fmla="*/ 30 w 96"/>
                <a:gd name="T11" fmla="*/ 0 h 180"/>
                <a:gd name="T12" fmla="*/ 36 w 96"/>
                <a:gd name="T13" fmla="*/ 6 h 180"/>
                <a:gd name="T14" fmla="*/ 30 w 96"/>
                <a:gd name="T15" fmla="*/ 12 h 180"/>
                <a:gd name="T16" fmla="*/ 12 w 96"/>
                <a:gd name="T17" fmla="*/ 12 h 180"/>
                <a:gd name="T18" fmla="*/ 12 w 96"/>
                <a:gd name="T19" fmla="*/ 168 h 180"/>
                <a:gd name="T20" fmla="*/ 90 w 96"/>
                <a:gd name="T21" fmla="*/ 168 h 180"/>
                <a:gd name="T22" fmla="*/ 96 w 96"/>
                <a:gd name="T23" fmla="*/ 174 h 180"/>
                <a:gd name="T24" fmla="*/ 90 w 96"/>
                <a:gd name="T25" fmla="*/ 18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80">
                  <a:moveTo>
                    <a:pt x="90" y="180"/>
                  </a:moveTo>
                  <a:cubicBezTo>
                    <a:pt x="6" y="180"/>
                    <a:pt x="6" y="180"/>
                    <a:pt x="6" y="180"/>
                  </a:cubicBezTo>
                  <a:cubicBezTo>
                    <a:pt x="3" y="180"/>
                    <a:pt x="0" y="178"/>
                    <a:pt x="0" y="174"/>
                  </a:cubicBezTo>
                  <a:cubicBezTo>
                    <a:pt x="0" y="6"/>
                    <a:pt x="0" y="6"/>
                    <a:pt x="0" y="6"/>
                  </a:cubicBezTo>
                  <a:cubicBezTo>
                    <a:pt x="0" y="3"/>
                    <a:pt x="3" y="0"/>
                    <a:pt x="6" y="0"/>
                  </a:cubicBezTo>
                  <a:cubicBezTo>
                    <a:pt x="30" y="0"/>
                    <a:pt x="30" y="0"/>
                    <a:pt x="30" y="0"/>
                  </a:cubicBezTo>
                  <a:cubicBezTo>
                    <a:pt x="34" y="0"/>
                    <a:pt x="36" y="3"/>
                    <a:pt x="36" y="6"/>
                  </a:cubicBezTo>
                  <a:cubicBezTo>
                    <a:pt x="36" y="10"/>
                    <a:pt x="34" y="12"/>
                    <a:pt x="30" y="12"/>
                  </a:cubicBezTo>
                  <a:cubicBezTo>
                    <a:pt x="12" y="12"/>
                    <a:pt x="12" y="12"/>
                    <a:pt x="12" y="12"/>
                  </a:cubicBezTo>
                  <a:cubicBezTo>
                    <a:pt x="12" y="168"/>
                    <a:pt x="12" y="168"/>
                    <a:pt x="12" y="168"/>
                  </a:cubicBezTo>
                  <a:cubicBezTo>
                    <a:pt x="90" y="168"/>
                    <a:pt x="90" y="168"/>
                    <a:pt x="90" y="168"/>
                  </a:cubicBezTo>
                  <a:cubicBezTo>
                    <a:pt x="94" y="168"/>
                    <a:pt x="96" y="171"/>
                    <a:pt x="96" y="174"/>
                  </a:cubicBezTo>
                  <a:cubicBezTo>
                    <a:pt x="96" y="178"/>
                    <a:pt x="94" y="180"/>
                    <a:pt x="90" y="1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5" name="Freeform 145">
              <a:extLst>
                <a:ext uri="{FF2B5EF4-FFF2-40B4-BE49-F238E27FC236}">
                  <a16:creationId xmlns:a16="http://schemas.microsoft.com/office/drawing/2014/main" id="{A30CAF15-8A8C-4C31-B7C9-6BD0ADCAEF67}"/>
                </a:ext>
              </a:extLst>
            </p:cNvPr>
            <p:cNvSpPr>
              <a:spLocks/>
            </p:cNvSpPr>
            <p:nvPr/>
          </p:nvSpPr>
          <p:spPr bwMode="auto">
            <a:xfrm>
              <a:off x="4692" y="1777"/>
              <a:ext cx="89" cy="133"/>
            </a:xfrm>
            <a:custGeom>
              <a:avLst/>
              <a:gdLst>
                <a:gd name="T0" fmla="*/ 54 w 60"/>
                <a:gd name="T1" fmla="*/ 90 h 90"/>
                <a:gd name="T2" fmla="*/ 48 w 60"/>
                <a:gd name="T3" fmla="*/ 84 h 90"/>
                <a:gd name="T4" fmla="*/ 48 w 60"/>
                <a:gd name="T5" fmla="*/ 12 h 90"/>
                <a:gd name="T6" fmla="*/ 6 w 60"/>
                <a:gd name="T7" fmla="*/ 12 h 90"/>
                <a:gd name="T8" fmla="*/ 0 w 60"/>
                <a:gd name="T9" fmla="*/ 6 h 90"/>
                <a:gd name="T10" fmla="*/ 6 w 60"/>
                <a:gd name="T11" fmla="*/ 0 h 90"/>
                <a:gd name="T12" fmla="*/ 54 w 60"/>
                <a:gd name="T13" fmla="*/ 0 h 90"/>
                <a:gd name="T14" fmla="*/ 60 w 60"/>
                <a:gd name="T15" fmla="*/ 6 h 90"/>
                <a:gd name="T16" fmla="*/ 60 w 60"/>
                <a:gd name="T17" fmla="*/ 84 h 90"/>
                <a:gd name="T18" fmla="*/ 54 w 60"/>
                <a:gd name="T1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90">
                  <a:moveTo>
                    <a:pt x="54" y="90"/>
                  </a:moveTo>
                  <a:cubicBezTo>
                    <a:pt x="51" y="90"/>
                    <a:pt x="48" y="88"/>
                    <a:pt x="48" y="84"/>
                  </a:cubicBezTo>
                  <a:cubicBezTo>
                    <a:pt x="48" y="12"/>
                    <a:pt x="48" y="12"/>
                    <a:pt x="48" y="12"/>
                  </a:cubicBez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84"/>
                    <a:pt x="60" y="84"/>
                    <a:pt x="60" y="84"/>
                  </a:cubicBezTo>
                  <a:cubicBezTo>
                    <a:pt x="60" y="88"/>
                    <a:pt x="58" y="90"/>
                    <a:pt x="54"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6" name="Freeform 146">
              <a:extLst>
                <a:ext uri="{FF2B5EF4-FFF2-40B4-BE49-F238E27FC236}">
                  <a16:creationId xmlns:a16="http://schemas.microsoft.com/office/drawing/2014/main" id="{DA44D3B1-B31A-4336-9245-A6A770DD0205}"/>
                </a:ext>
              </a:extLst>
            </p:cNvPr>
            <p:cNvSpPr>
              <a:spLocks noEditPoints="1"/>
            </p:cNvSpPr>
            <p:nvPr/>
          </p:nvSpPr>
          <p:spPr bwMode="auto">
            <a:xfrm>
              <a:off x="4550" y="1723"/>
              <a:ext cx="160" cy="125"/>
            </a:xfrm>
            <a:custGeom>
              <a:avLst/>
              <a:gdLst>
                <a:gd name="T0" fmla="*/ 102 w 108"/>
                <a:gd name="T1" fmla="*/ 84 h 84"/>
                <a:gd name="T2" fmla="*/ 6 w 108"/>
                <a:gd name="T3" fmla="*/ 84 h 84"/>
                <a:gd name="T4" fmla="*/ 0 w 108"/>
                <a:gd name="T5" fmla="*/ 78 h 84"/>
                <a:gd name="T6" fmla="*/ 0 w 108"/>
                <a:gd name="T7" fmla="*/ 30 h 84"/>
                <a:gd name="T8" fmla="*/ 6 w 108"/>
                <a:gd name="T9" fmla="*/ 24 h 84"/>
                <a:gd name="T10" fmla="*/ 25 w 108"/>
                <a:gd name="T11" fmla="*/ 24 h 84"/>
                <a:gd name="T12" fmla="*/ 54 w 108"/>
                <a:gd name="T13" fmla="*/ 0 h 84"/>
                <a:gd name="T14" fmla="*/ 84 w 108"/>
                <a:gd name="T15" fmla="*/ 24 h 84"/>
                <a:gd name="T16" fmla="*/ 102 w 108"/>
                <a:gd name="T17" fmla="*/ 24 h 84"/>
                <a:gd name="T18" fmla="*/ 108 w 108"/>
                <a:gd name="T19" fmla="*/ 30 h 84"/>
                <a:gd name="T20" fmla="*/ 108 w 108"/>
                <a:gd name="T21" fmla="*/ 78 h 84"/>
                <a:gd name="T22" fmla="*/ 102 w 108"/>
                <a:gd name="T23" fmla="*/ 84 h 84"/>
                <a:gd name="T24" fmla="*/ 12 w 108"/>
                <a:gd name="T25" fmla="*/ 72 h 84"/>
                <a:gd name="T26" fmla="*/ 96 w 108"/>
                <a:gd name="T27" fmla="*/ 72 h 84"/>
                <a:gd name="T28" fmla="*/ 96 w 108"/>
                <a:gd name="T29" fmla="*/ 36 h 84"/>
                <a:gd name="T30" fmla="*/ 78 w 108"/>
                <a:gd name="T31" fmla="*/ 36 h 84"/>
                <a:gd name="T32" fmla="*/ 72 w 108"/>
                <a:gd name="T33" fmla="*/ 30 h 84"/>
                <a:gd name="T34" fmla="*/ 54 w 108"/>
                <a:gd name="T35" fmla="*/ 12 h 84"/>
                <a:gd name="T36" fmla="*/ 36 w 108"/>
                <a:gd name="T37" fmla="*/ 30 h 84"/>
                <a:gd name="T38" fmla="*/ 30 w 108"/>
                <a:gd name="T39" fmla="*/ 36 h 84"/>
                <a:gd name="T40" fmla="*/ 12 w 108"/>
                <a:gd name="T41" fmla="*/ 36 h 84"/>
                <a:gd name="T42" fmla="*/ 12 w 108"/>
                <a:gd name="T43" fmla="*/ 72 h 84"/>
                <a:gd name="T44" fmla="*/ 84 w 108"/>
                <a:gd name="T45" fmla="*/ 30 h 84"/>
                <a:gd name="T46" fmla="*/ 84 w 108"/>
                <a:gd name="T47" fmla="*/ 3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84">
                  <a:moveTo>
                    <a:pt x="102" y="84"/>
                  </a:moveTo>
                  <a:cubicBezTo>
                    <a:pt x="6" y="84"/>
                    <a:pt x="6" y="84"/>
                    <a:pt x="6" y="84"/>
                  </a:cubicBezTo>
                  <a:cubicBezTo>
                    <a:pt x="3" y="84"/>
                    <a:pt x="0" y="82"/>
                    <a:pt x="0" y="78"/>
                  </a:cubicBezTo>
                  <a:cubicBezTo>
                    <a:pt x="0" y="30"/>
                    <a:pt x="0" y="30"/>
                    <a:pt x="0" y="30"/>
                  </a:cubicBezTo>
                  <a:cubicBezTo>
                    <a:pt x="0" y="27"/>
                    <a:pt x="3" y="24"/>
                    <a:pt x="6" y="24"/>
                  </a:cubicBezTo>
                  <a:cubicBezTo>
                    <a:pt x="25" y="24"/>
                    <a:pt x="25" y="24"/>
                    <a:pt x="25" y="24"/>
                  </a:cubicBezTo>
                  <a:cubicBezTo>
                    <a:pt x="27" y="12"/>
                    <a:pt x="37" y="0"/>
                    <a:pt x="54" y="0"/>
                  </a:cubicBezTo>
                  <a:cubicBezTo>
                    <a:pt x="72" y="0"/>
                    <a:pt x="82" y="12"/>
                    <a:pt x="84" y="24"/>
                  </a:cubicBezTo>
                  <a:cubicBezTo>
                    <a:pt x="102" y="24"/>
                    <a:pt x="102" y="24"/>
                    <a:pt x="102" y="24"/>
                  </a:cubicBezTo>
                  <a:cubicBezTo>
                    <a:pt x="106" y="24"/>
                    <a:pt x="108" y="27"/>
                    <a:pt x="108" y="30"/>
                  </a:cubicBezTo>
                  <a:cubicBezTo>
                    <a:pt x="108" y="78"/>
                    <a:pt x="108" y="78"/>
                    <a:pt x="108" y="78"/>
                  </a:cubicBezTo>
                  <a:cubicBezTo>
                    <a:pt x="108" y="82"/>
                    <a:pt x="106" y="84"/>
                    <a:pt x="102" y="84"/>
                  </a:cubicBezTo>
                  <a:close/>
                  <a:moveTo>
                    <a:pt x="12" y="72"/>
                  </a:moveTo>
                  <a:cubicBezTo>
                    <a:pt x="96" y="72"/>
                    <a:pt x="96" y="72"/>
                    <a:pt x="96" y="72"/>
                  </a:cubicBezTo>
                  <a:cubicBezTo>
                    <a:pt x="96" y="36"/>
                    <a:pt x="96" y="36"/>
                    <a:pt x="96" y="36"/>
                  </a:cubicBezTo>
                  <a:cubicBezTo>
                    <a:pt x="78" y="36"/>
                    <a:pt x="78" y="36"/>
                    <a:pt x="78" y="36"/>
                  </a:cubicBezTo>
                  <a:cubicBezTo>
                    <a:pt x="75" y="36"/>
                    <a:pt x="72" y="34"/>
                    <a:pt x="72" y="30"/>
                  </a:cubicBezTo>
                  <a:cubicBezTo>
                    <a:pt x="72" y="29"/>
                    <a:pt x="72" y="12"/>
                    <a:pt x="54" y="12"/>
                  </a:cubicBezTo>
                  <a:cubicBezTo>
                    <a:pt x="37" y="12"/>
                    <a:pt x="36" y="29"/>
                    <a:pt x="36" y="30"/>
                  </a:cubicBezTo>
                  <a:cubicBezTo>
                    <a:pt x="36" y="34"/>
                    <a:pt x="34" y="36"/>
                    <a:pt x="30" y="36"/>
                  </a:cubicBezTo>
                  <a:cubicBezTo>
                    <a:pt x="12" y="36"/>
                    <a:pt x="12" y="36"/>
                    <a:pt x="12" y="36"/>
                  </a:cubicBezTo>
                  <a:lnTo>
                    <a:pt x="12" y="72"/>
                  </a:lnTo>
                  <a:close/>
                  <a:moveTo>
                    <a:pt x="84" y="30"/>
                  </a:moveTo>
                  <a:cubicBezTo>
                    <a:pt x="84" y="30"/>
                    <a:pt x="84" y="30"/>
                    <a:pt x="84"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27" name="Freeform 147">
              <a:extLst>
                <a:ext uri="{FF2B5EF4-FFF2-40B4-BE49-F238E27FC236}">
                  <a16:creationId xmlns:a16="http://schemas.microsoft.com/office/drawing/2014/main" id="{4DF444AF-B8F0-4D1B-BE93-58E59F1A5851}"/>
                </a:ext>
              </a:extLst>
            </p:cNvPr>
            <p:cNvSpPr>
              <a:spLocks/>
            </p:cNvSpPr>
            <p:nvPr/>
          </p:nvSpPr>
          <p:spPr bwMode="auto">
            <a:xfrm>
              <a:off x="4692" y="1812"/>
              <a:ext cx="53" cy="98"/>
            </a:xfrm>
            <a:custGeom>
              <a:avLst/>
              <a:gdLst>
                <a:gd name="T0" fmla="*/ 30 w 36"/>
                <a:gd name="T1" fmla="*/ 66 h 66"/>
                <a:gd name="T2" fmla="*/ 24 w 36"/>
                <a:gd name="T3" fmla="*/ 60 h 66"/>
                <a:gd name="T4" fmla="*/ 24 w 36"/>
                <a:gd name="T5" fmla="*/ 12 h 66"/>
                <a:gd name="T6" fmla="*/ 6 w 36"/>
                <a:gd name="T7" fmla="*/ 12 h 66"/>
                <a:gd name="T8" fmla="*/ 0 w 36"/>
                <a:gd name="T9" fmla="*/ 6 h 66"/>
                <a:gd name="T10" fmla="*/ 6 w 36"/>
                <a:gd name="T11" fmla="*/ 0 h 66"/>
                <a:gd name="T12" fmla="*/ 30 w 36"/>
                <a:gd name="T13" fmla="*/ 0 h 66"/>
                <a:gd name="T14" fmla="*/ 36 w 36"/>
                <a:gd name="T15" fmla="*/ 6 h 66"/>
                <a:gd name="T16" fmla="*/ 36 w 36"/>
                <a:gd name="T17" fmla="*/ 60 h 66"/>
                <a:gd name="T18" fmla="*/ 30 w 36"/>
                <a:gd name="T1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66">
                  <a:moveTo>
                    <a:pt x="30" y="66"/>
                  </a:moveTo>
                  <a:cubicBezTo>
                    <a:pt x="27" y="66"/>
                    <a:pt x="24" y="64"/>
                    <a:pt x="24" y="60"/>
                  </a:cubicBezTo>
                  <a:cubicBezTo>
                    <a:pt x="24" y="12"/>
                    <a:pt x="24" y="12"/>
                    <a:pt x="24" y="12"/>
                  </a:cubicBezTo>
                  <a:cubicBezTo>
                    <a:pt x="6" y="12"/>
                    <a:pt x="6" y="12"/>
                    <a:pt x="6" y="12"/>
                  </a:cubicBezTo>
                  <a:cubicBezTo>
                    <a:pt x="3" y="12"/>
                    <a:pt x="0" y="10"/>
                    <a:pt x="0" y="6"/>
                  </a:cubicBezTo>
                  <a:cubicBezTo>
                    <a:pt x="0" y="3"/>
                    <a:pt x="3" y="0"/>
                    <a:pt x="6" y="0"/>
                  </a:cubicBezTo>
                  <a:cubicBezTo>
                    <a:pt x="30" y="0"/>
                    <a:pt x="30" y="0"/>
                    <a:pt x="30" y="0"/>
                  </a:cubicBezTo>
                  <a:cubicBezTo>
                    <a:pt x="34" y="0"/>
                    <a:pt x="36" y="3"/>
                    <a:pt x="36" y="6"/>
                  </a:cubicBezTo>
                  <a:cubicBezTo>
                    <a:pt x="36" y="60"/>
                    <a:pt x="36" y="60"/>
                    <a:pt x="36" y="60"/>
                  </a:cubicBezTo>
                  <a:cubicBezTo>
                    <a:pt x="36" y="64"/>
                    <a:pt x="34" y="66"/>
                    <a:pt x="30"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6" name="Freeform 148">
              <a:extLst>
                <a:ext uri="{FF2B5EF4-FFF2-40B4-BE49-F238E27FC236}">
                  <a16:creationId xmlns:a16="http://schemas.microsoft.com/office/drawing/2014/main" id="{7108E3DA-4084-4F8E-BF7B-BBE4EA4FB17F}"/>
                </a:ext>
              </a:extLst>
            </p:cNvPr>
            <p:cNvSpPr>
              <a:spLocks/>
            </p:cNvSpPr>
            <p:nvPr/>
          </p:nvSpPr>
          <p:spPr bwMode="auto">
            <a:xfrm>
              <a:off x="4568" y="1883"/>
              <a:ext cx="106"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10"/>
                    <a:pt x="0" y="6"/>
                  </a:cubicBezTo>
                  <a:cubicBezTo>
                    <a:pt x="0" y="3"/>
                    <a:pt x="3" y="0"/>
                    <a:pt x="6" y="0"/>
                  </a:cubicBezTo>
                  <a:cubicBezTo>
                    <a:pt x="66" y="0"/>
                    <a:pt x="66" y="0"/>
                    <a:pt x="66" y="0"/>
                  </a:cubicBezTo>
                  <a:cubicBezTo>
                    <a:pt x="70" y="0"/>
                    <a:pt x="72" y="3"/>
                    <a:pt x="72" y="6"/>
                  </a:cubicBezTo>
                  <a:cubicBezTo>
                    <a:pt x="72" y="10"/>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7" name="Freeform 149">
              <a:extLst>
                <a:ext uri="{FF2B5EF4-FFF2-40B4-BE49-F238E27FC236}">
                  <a16:creationId xmlns:a16="http://schemas.microsoft.com/office/drawing/2014/main" id="{57A236AC-D6D7-4585-B910-54AEABF6FC5E}"/>
                </a:ext>
              </a:extLst>
            </p:cNvPr>
            <p:cNvSpPr>
              <a:spLocks/>
            </p:cNvSpPr>
            <p:nvPr/>
          </p:nvSpPr>
          <p:spPr bwMode="auto">
            <a:xfrm>
              <a:off x="4568" y="1918"/>
              <a:ext cx="106"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10"/>
                    <a:pt x="0" y="6"/>
                  </a:cubicBezTo>
                  <a:cubicBezTo>
                    <a:pt x="0" y="3"/>
                    <a:pt x="3" y="0"/>
                    <a:pt x="6" y="0"/>
                  </a:cubicBezTo>
                  <a:cubicBezTo>
                    <a:pt x="66" y="0"/>
                    <a:pt x="66" y="0"/>
                    <a:pt x="66" y="0"/>
                  </a:cubicBezTo>
                  <a:cubicBezTo>
                    <a:pt x="70" y="0"/>
                    <a:pt x="72" y="3"/>
                    <a:pt x="72" y="6"/>
                  </a:cubicBezTo>
                  <a:cubicBezTo>
                    <a:pt x="72" y="10"/>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8" name="Freeform 150">
              <a:extLst>
                <a:ext uri="{FF2B5EF4-FFF2-40B4-BE49-F238E27FC236}">
                  <a16:creationId xmlns:a16="http://schemas.microsoft.com/office/drawing/2014/main" id="{AB892A39-FF7B-45EA-8722-751C77527638}"/>
                </a:ext>
              </a:extLst>
            </p:cNvPr>
            <p:cNvSpPr>
              <a:spLocks/>
            </p:cNvSpPr>
            <p:nvPr/>
          </p:nvSpPr>
          <p:spPr bwMode="auto">
            <a:xfrm>
              <a:off x="4568" y="1954"/>
              <a:ext cx="106" cy="18"/>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10"/>
                    <a:pt x="0" y="6"/>
                  </a:cubicBezTo>
                  <a:cubicBezTo>
                    <a:pt x="0" y="3"/>
                    <a:pt x="3" y="0"/>
                    <a:pt x="6" y="0"/>
                  </a:cubicBezTo>
                  <a:cubicBezTo>
                    <a:pt x="66" y="0"/>
                    <a:pt x="66" y="0"/>
                    <a:pt x="66" y="0"/>
                  </a:cubicBezTo>
                  <a:cubicBezTo>
                    <a:pt x="70" y="0"/>
                    <a:pt x="72" y="3"/>
                    <a:pt x="72" y="6"/>
                  </a:cubicBezTo>
                  <a:cubicBezTo>
                    <a:pt x="72" y="10"/>
                    <a:pt x="70"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49" name="Freeform 151">
              <a:extLst>
                <a:ext uri="{FF2B5EF4-FFF2-40B4-BE49-F238E27FC236}">
                  <a16:creationId xmlns:a16="http://schemas.microsoft.com/office/drawing/2014/main" id="{A2853989-604C-44AC-9CE0-16B07864D076}"/>
                </a:ext>
              </a:extLst>
            </p:cNvPr>
            <p:cNvSpPr>
              <a:spLocks/>
            </p:cNvSpPr>
            <p:nvPr/>
          </p:nvSpPr>
          <p:spPr bwMode="auto">
            <a:xfrm>
              <a:off x="4568" y="1989"/>
              <a:ext cx="71" cy="18"/>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3" y="12"/>
                    <a:pt x="0" y="10"/>
                    <a:pt x="0" y="6"/>
                  </a:cubicBezTo>
                  <a:cubicBezTo>
                    <a:pt x="0" y="3"/>
                    <a:pt x="3" y="0"/>
                    <a:pt x="6" y="0"/>
                  </a:cubicBezTo>
                  <a:cubicBezTo>
                    <a:pt x="42" y="0"/>
                    <a:pt x="42" y="0"/>
                    <a:pt x="42" y="0"/>
                  </a:cubicBezTo>
                  <a:cubicBezTo>
                    <a:pt x="46" y="0"/>
                    <a:pt x="48" y="3"/>
                    <a:pt x="48" y="6"/>
                  </a:cubicBezTo>
                  <a:cubicBezTo>
                    <a:pt x="48" y="10"/>
                    <a:pt x="46"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233" name="Group 48">
            <a:extLst>
              <a:ext uri="{FF2B5EF4-FFF2-40B4-BE49-F238E27FC236}">
                <a16:creationId xmlns:a16="http://schemas.microsoft.com/office/drawing/2014/main" id="{1F43ACA5-ECE6-4C75-B904-61257AC82EF9}"/>
              </a:ext>
            </a:extLst>
          </p:cNvPr>
          <p:cNvGrpSpPr>
            <a:grpSpLocks noChangeAspect="1"/>
          </p:cNvGrpSpPr>
          <p:nvPr/>
        </p:nvGrpSpPr>
        <p:grpSpPr bwMode="auto">
          <a:xfrm>
            <a:off x="7013344" y="2259178"/>
            <a:ext cx="294408" cy="244881"/>
            <a:chOff x="3427" y="474"/>
            <a:chExt cx="428" cy="356"/>
          </a:xfrm>
          <a:solidFill>
            <a:srgbClr val="FF0000"/>
          </a:solidFill>
        </p:grpSpPr>
        <p:sp>
          <p:nvSpPr>
            <p:cNvPr id="234" name="Freeform 49">
              <a:extLst>
                <a:ext uri="{FF2B5EF4-FFF2-40B4-BE49-F238E27FC236}">
                  <a16:creationId xmlns:a16="http://schemas.microsoft.com/office/drawing/2014/main" id="{40E76C49-63F9-4A58-BD23-C3C8597BD6E2}"/>
                </a:ext>
              </a:extLst>
            </p:cNvPr>
            <p:cNvSpPr>
              <a:spLocks/>
            </p:cNvSpPr>
            <p:nvPr/>
          </p:nvSpPr>
          <p:spPr bwMode="auto">
            <a:xfrm>
              <a:off x="3427" y="615"/>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5" name="Freeform 50">
              <a:extLst>
                <a:ext uri="{FF2B5EF4-FFF2-40B4-BE49-F238E27FC236}">
                  <a16:creationId xmlns:a16="http://schemas.microsoft.com/office/drawing/2014/main" id="{79DB5B1F-B2EE-4B5E-B08A-6ECFAC1242FC}"/>
                </a:ext>
              </a:extLst>
            </p:cNvPr>
            <p:cNvSpPr>
              <a:spLocks/>
            </p:cNvSpPr>
            <p:nvPr/>
          </p:nvSpPr>
          <p:spPr bwMode="auto">
            <a:xfrm>
              <a:off x="3427" y="668"/>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6" name="Freeform 51">
              <a:extLst>
                <a:ext uri="{FF2B5EF4-FFF2-40B4-BE49-F238E27FC236}">
                  <a16:creationId xmlns:a16="http://schemas.microsoft.com/office/drawing/2014/main" id="{1908B650-38BA-4D10-8048-1D38A196287F}"/>
                </a:ext>
              </a:extLst>
            </p:cNvPr>
            <p:cNvSpPr>
              <a:spLocks/>
            </p:cNvSpPr>
            <p:nvPr/>
          </p:nvSpPr>
          <p:spPr bwMode="auto">
            <a:xfrm>
              <a:off x="3427" y="722"/>
              <a:ext cx="428" cy="108"/>
            </a:xfrm>
            <a:custGeom>
              <a:avLst/>
              <a:gdLst>
                <a:gd name="T0" fmla="*/ 144 w 289"/>
                <a:gd name="T1" fmla="*/ 73 h 73"/>
                <a:gd name="T2" fmla="*/ 142 w 289"/>
                <a:gd name="T3" fmla="*/ 73 h 73"/>
                <a:gd name="T4" fmla="*/ 4 w 289"/>
                <a:gd name="T5" fmla="*/ 13 h 73"/>
                <a:gd name="T6" fmla="*/ 1 w 289"/>
                <a:gd name="T7" fmla="*/ 5 h 73"/>
                <a:gd name="T8" fmla="*/ 9 w 289"/>
                <a:gd name="T9" fmla="*/ 2 h 73"/>
                <a:gd name="T10" fmla="*/ 144 w 289"/>
                <a:gd name="T11" fmla="*/ 61 h 73"/>
                <a:gd name="T12" fmla="*/ 280 w 289"/>
                <a:gd name="T13" fmla="*/ 2 h 73"/>
                <a:gd name="T14" fmla="*/ 288 w 289"/>
                <a:gd name="T15" fmla="*/ 5 h 73"/>
                <a:gd name="T16" fmla="*/ 285 w 289"/>
                <a:gd name="T17" fmla="*/ 13 h 73"/>
                <a:gd name="T18" fmla="*/ 147 w 289"/>
                <a:gd name="T19" fmla="*/ 73 h 73"/>
                <a:gd name="T20" fmla="*/ 144 w 289"/>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73">
                  <a:moveTo>
                    <a:pt x="144" y="73"/>
                  </a:moveTo>
                  <a:cubicBezTo>
                    <a:pt x="144" y="73"/>
                    <a:pt x="143" y="73"/>
                    <a:pt x="142" y="73"/>
                  </a:cubicBezTo>
                  <a:cubicBezTo>
                    <a:pt x="4" y="13"/>
                    <a:pt x="4" y="13"/>
                    <a:pt x="4" y="13"/>
                  </a:cubicBezTo>
                  <a:cubicBezTo>
                    <a:pt x="1" y="11"/>
                    <a:pt x="0" y="8"/>
                    <a:pt x="1" y="5"/>
                  </a:cubicBezTo>
                  <a:cubicBezTo>
                    <a:pt x="2" y="2"/>
                    <a:pt x="6" y="0"/>
                    <a:pt x="9" y="2"/>
                  </a:cubicBezTo>
                  <a:cubicBezTo>
                    <a:pt x="144" y="61"/>
                    <a:pt x="144" y="61"/>
                    <a:pt x="144" y="61"/>
                  </a:cubicBezTo>
                  <a:cubicBezTo>
                    <a:pt x="280" y="2"/>
                    <a:pt x="280" y="2"/>
                    <a:pt x="280" y="2"/>
                  </a:cubicBezTo>
                  <a:cubicBezTo>
                    <a:pt x="283" y="0"/>
                    <a:pt x="287" y="2"/>
                    <a:pt x="288" y="5"/>
                  </a:cubicBezTo>
                  <a:cubicBezTo>
                    <a:pt x="289" y="8"/>
                    <a:pt x="288" y="11"/>
                    <a:pt x="285" y="13"/>
                  </a:cubicBezTo>
                  <a:cubicBezTo>
                    <a:pt x="147" y="73"/>
                    <a:pt x="147" y="73"/>
                    <a:pt x="147" y="73"/>
                  </a:cubicBezTo>
                  <a:cubicBezTo>
                    <a:pt x="146" y="73"/>
                    <a:pt x="145" y="73"/>
                    <a:pt x="14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237" name="Freeform 52">
              <a:extLst>
                <a:ext uri="{FF2B5EF4-FFF2-40B4-BE49-F238E27FC236}">
                  <a16:creationId xmlns:a16="http://schemas.microsoft.com/office/drawing/2014/main" id="{56BF8613-69E1-45B0-B946-B9FE33811FA2}"/>
                </a:ext>
              </a:extLst>
            </p:cNvPr>
            <p:cNvSpPr>
              <a:spLocks noEditPoints="1"/>
            </p:cNvSpPr>
            <p:nvPr/>
          </p:nvSpPr>
          <p:spPr bwMode="auto">
            <a:xfrm>
              <a:off x="3427" y="474"/>
              <a:ext cx="426" cy="196"/>
            </a:xfrm>
            <a:custGeom>
              <a:avLst/>
              <a:gdLst>
                <a:gd name="T0" fmla="*/ 144 w 288"/>
                <a:gd name="T1" fmla="*/ 132 h 132"/>
                <a:gd name="T2" fmla="*/ 142 w 288"/>
                <a:gd name="T3" fmla="*/ 132 h 132"/>
                <a:gd name="T4" fmla="*/ 4 w 288"/>
                <a:gd name="T5" fmla="*/ 72 h 132"/>
                <a:gd name="T6" fmla="*/ 0 w 288"/>
                <a:gd name="T7" fmla="*/ 66 h 132"/>
                <a:gd name="T8" fmla="*/ 4 w 288"/>
                <a:gd name="T9" fmla="*/ 61 h 132"/>
                <a:gd name="T10" fmla="*/ 142 w 288"/>
                <a:gd name="T11" fmla="*/ 1 h 132"/>
                <a:gd name="T12" fmla="*/ 147 w 288"/>
                <a:gd name="T13" fmla="*/ 1 h 132"/>
                <a:gd name="T14" fmla="*/ 285 w 288"/>
                <a:gd name="T15" fmla="*/ 61 h 132"/>
                <a:gd name="T16" fmla="*/ 288 w 288"/>
                <a:gd name="T17" fmla="*/ 66 h 132"/>
                <a:gd name="T18" fmla="*/ 285 w 288"/>
                <a:gd name="T19" fmla="*/ 72 h 132"/>
                <a:gd name="T20" fmla="*/ 147 w 288"/>
                <a:gd name="T21" fmla="*/ 132 h 132"/>
                <a:gd name="T22" fmla="*/ 144 w 288"/>
                <a:gd name="T23" fmla="*/ 132 h 132"/>
                <a:gd name="T24" fmla="*/ 21 w 288"/>
                <a:gd name="T25" fmla="*/ 66 h 132"/>
                <a:gd name="T26" fmla="*/ 144 w 288"/>
                <a:gd name="T27" fmla="*/ 120 h 132"/>
                <a:gd name="T28" fmla="*/ 267 w 288"/>
                <a:gd name="T29" fmla="*/ 66 h 132"/>
                <a:gd name="T30" fmla="*/ 144 w 288"/>
                <a:gd name="T31" fmla="*/ 13 h 132"/>
                <a:gd name="T32" fmla="*/ 21 w 288"/>
                <a:gd name="T33"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132">
                  <a:moveTo>
                    <a:pt x="144" y="132"/>
                  </a:moveTo>
                  <a:cubicBezTo>
                    <a:pt x="144" y="132"/>
                    <a:pt x="143" y="132"/>
                    <a:pt x="142" y="132"/>
                  </a:cubicBezTo>
                  <a:cubicBezTo>
                    <a:pt x="4" y="72"/>
                    <a:pt x="4" y="72"/>
                    <a:pt x="4" y="72"/>
                  </a:cubicBezTo>
                  <a:cubicBezTo>
                    <a:pt x="2" y="71"/>
                    <a:pt x="0" y="69"/>
                    <a:pt x="0" y="66"/>
                  </a:cubicBezTo>
                  <a:cubicBezTo>
                    <a:pt x="0" y="64"/>
                    <a:pt x="2" y="62"/>
                    <a:pt x="4" y="61"/>
                  </a:cubicBezTo>
                  <a:cubicBezTo>
                    <a:pt x="142" y="1"/>
                    <a:pt x="142" y="1"/>
                    <a:pt x="142" y="1"/>
                  </a:cubicBezTo>
                  <a:cubicBezTo>
                    <a:pt x="144" y="0"/>
                    <a:pt x="145" y="0"/>
                    <a:pt x="147" y="1"/>
                  </a:cubicBezTo>
                  <a:cubicBezTo>
                    <a:pt x="285" y="61"/>
                    <a:pt x="285" y="61"/>
                    <a:pt x="285" y="61"/>
                  </a:cubicBezTo>
                  <a:cubicBezTo>
                    <a:pt x="287" y="62"/>
                    <a:pt x="288" y="64"/>
                    <a:pt x="288" y="66"/>
                  </a:cubicBezTo>
                  <a:cubicBezTo>
                    <a:pt x="288" y="69"/>
                    <a:pt x="287" y="71"/>
                    <a:pt x="285" y="72"/>
                  </a:cubicBezTo>
                  <a:cubicBezTo>
                    <a:pt x="147" y="132"/>
                    <a:pt x="147" y="132"/>
                    <a:pt x="147" y="132"/>
                  </a:cubicBezTo>
                  <a:cubicBezTo>
                    <a:pt x="146" y="132"/>
                    <a:pt x="145" y="132"/>
                    <a:pt x="144" y="132"/>
                  </a:cubicBezTo>
                  <a:close/>
                  <a:moveTo>
                    <a:pt x="21" y="66"/>
                  </a:moveTo>
                  <a:cubicBezTo>
                    <a:pt x="144" y="120"/>
                    <a:pt x="144" y="120"/>
                    <a:pt x="144" y="120"/>
                  </a:cubicBezTo>
                  <a:cubicBezTo>
                    <a:pt x="267" y="66"/>
                    <a:pt x="267" y="66"/>
                    <a:pt x="267" y="66"/>
                  </a:cubicBezTo>
                  <a:cubicBezTo>
                    <a:pt x="144" y="13"/>
                    <a:pt x="144" y="13"/>
                    <a:pt x="144" y="13"/>
                  </a:cubicBezTo>
                  <a:lnTo>
                    <a:pt x="2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sp>
        <p:nvSpPr>
          <p:cNvPr id="238" name="Freeform 43">
            <a:extLst>
              <a:ext uri="{FF2B5EF4-FFF2-40B4-BE49-F238E27FC236}">
                <a16:creationId xmlns:a16="http://schemas.microsoft.com/office/drawing/2014/main" id="{22584C69-2495-48A3-888E-DA7E4AED497B}"/>
              </a:ext>
            </a:extLst>
          </p:cNvPr>
          <p:cNvSpPr>
            <a:spLocks noChangeAspect="1" noEditPoints="1"/>
          </p:cNvSpPr>
          <p:nvPr/>
        </p:nvSpPr>
        <p:spPr bwMode="auto">
          <a:xfrm>
            <a:off x="7025550" y="2671419"/>
            <a:ext cx="269996" cy="276850"/>
          </a:xfrm>
          <a:custGeom>
            <a:avLst/>
            <a:gdLst>
              <a:gd name="T0" fmla="*/ 82 w 96"/>
              <a:gd name="T1" fmla="*/ 77 h 96"/>
              <a:gd name="T2" fmla="*/ 64 w 96"/>
              <a:gd name="T3" fmla="*/ 74 h 96"/>
              <a:gd name="T4" fmla="*/ 83 w 96"/>
              <a:gd name="T5" fmla="*/ 67 h 96"/>
              <a:gd name="T6" fmla="*/ 95 w 96"/>
              <a:gd name="T7" fmla="*/ 61 h 96"/>
              <a:gd name="T8" fmla="*/ 76 w 96"/>
              <a:gd name="T9" fmla="*/ 60 h 96"/>
              <a:gd name="T10" fmla="*/ 44 w 96"/>
              <a:gd name="T11" fmla="*/ 74 h 96"/>
              <a:gd name="T12" fmla="*/ 76 w 96"/>
              <a:gd name="T13" fmla="*/ 84 h 96"/>
              <a:gd name="T14" fmla="*/ 95 w 96"/>
              <a:gd name="T15" fmla="*/ 89 h 96"/>
              <a:gd name="T16" fmla="*/ 86 w 96"/>
              <a:gd name="T17" fmla="*/ 52 h 96"/>
              <a:gd name="T18" fmla="*/ 89 w 96"/>
              <a:gd name="T19" fmla="*/ 63 h 96"/>
              <a:gd name="T20" fmla="*/ 81 w 96"/>
              <a:gd name="T21" fmla="*/ 60 h 96"/>
              <a:gd name="T22" fmla="*/ 54 w 96"/>
              <a:gd name="T23" fmla="*/ 80 h 96"/>
              <a:gd name="T24" fmla="*/ 60 w 96"/>
              <a:gd name="T25" fmla="*/ 74 h 96"/>
              <a:gd name="T26" fmla="*/ 84 w 96"/>
              <a:gd name="T27" fmla="*/ 91 h 96"/>
              <a:gd name="T28" fmla="*/ 80 w 96"/>
              <a:gd name="T29" fmla="*/ 84 h 96"/>
              <a:gd name="T30" fmla="*/ 88 w 96"/>
              <a:gd name="T31" fmla="*/ 80 h 96"/>
              <a:gd name="T32" fmla="*/ 12 w 96"/>
              <a:gd name="T33" fmla="*/ 34 h 96"/>
              <a:gd name="T34" fmla="*/ 16 w 96"/>
              <a:gd name="T35" fmla="*/ 26 h 96"/>
              <a:gd name="T36" fmla="*/ 12 w 96"/>
              <a:gd name="T37" fmla="*/ 34 h 96"/>
              <a:gd name="T38" fmla="*/ 36 w 96"/>
              <a:gd name="T39" fmla="*/ 34 h 96"/>
              <a:gd name="T40" fmla="*/ 40 w 96"/>
              <a:gd name="T41" fmla="*/ 26 h 96"/>
              <a:gd name="T42" fmla="*/ 32 w 96"/>
              <a:gd name="T43" fmla="*/ 54 h 96"/>
              <a:gd name="T44" fmla="*/ 28 w 96"/>
              <a:gd name="T45" fmla="*/ 46 h 96"/>
              <a:gd name="T46" fmla="*/ 40 w 96"/>
              <a:gd name="T47" fmla="*/ 54 h 96"/>
              <a:gd name="T48" fmla="*/ 36 w 96"/>
              <a:gd name="T49" fmla="*/ 46 h 96"/>
              <a:gd name="T50" fmla="*/ 40 w 96"/>
              <a:gd name="T51" fmla="*/ 54 h 96"/>
              <a:gd name="T52" fmla="*/ 30 w 96"/>
              <a:gd name="T53" fmla="*/ 24 h 96"/>
              <a:gd name="T54" fmla="*/ 20 w 96"/>
              <a:gd name="T55" fmla="*/ 34 h 96"/>
              <a:gd name="T56" fmla="*/ 32 w 96"/>
              <a:gd name="T57" fmla="*/ 34 h 96"/>
              <a:gd name="T58" fmla="*/ 24 w 96"/>
              <a:gd name="T59" fmla="*/ 28 h 96"/>
              <a:gd name="T60" fmla="*/ 24 w 96"/>
              <a:gd name="T61" fmla="*/ 46 h 96"/>
              <a:gd name="T62" fmla="*/ 12 w 96"/>
              <a:gd name="T63" fmla="*/ 46 h 96"/>
              <a:gd name="T64" fmla="*/ 22 w 96"/>
              <a:gd name="T65" fmla="*/ 56 h 96"/>
              <a:gd name="T66" fmla="*/ 20 w 96"/>
              <a:gd name="T67" fmla="*/ 52 h 96"/>
              <a:gd name="T68" fmla="*/ 20 w 96"/>
              <a:gd name="T69" fmla="*/ 48 h 96"/>
              <a:gd name="T70" fmla="*/ 38 w 96"/>
              <a:gd name="T71" fmla="*/ 76 h 96"/>
              <a:gd name="T72" fmla="*/ 38 w 96"/>
              <a:gd name="T73" fmla="*/ 64 h 96"/>
              <a:gd name="T74" fmla="*/ 28 w 96"/>
              <a:gd name="T75" fmla="*/ 74 h 96"/>
              <a:gd name="T76" fmla="*/ 36 w 96"/>
              <a:gd name="T77" fmla="*/ 68 h 96"/>
              <a:gd name="T78" fmla="*/ 32 w 96"/>
              <a:gd name="T79" fmla="*/ 68 h 96"/>
              <a:gd name="T80" fmla="*/ 16 w 96"/>
              <a:gd name="T81" fmla="*/ 74 h 96"/>
              <a:gd name="T82" fmla="*/ 12 w 96"/>
              <a:gd name="T83" fmla="*/ 66 h 96"/>
              <a:gd name="T84" fmla="*/ 24 w 96"/>
              <a:gd name="T85" fmla="*/ 74 h 96"/>
              <a:gd name="T86" fmla="*/ 20 w 96"/>
              <a:gd name="T87" fmla="*/ 66 h 96"/>
              <a:gd name="T88" fmla="*/ 42 w 96"/>
              <a:gd name="T89" fmla="*/ 84 h 96"/>
              <a:gd name="T90" fmla="*/ 44 w 96"/>
              <a:gd name="T91" fmla="*/ 4 h 96"/>
              <a:gd name="T92" fmla="*/ 64 w 96"/>
              <a:gd name="T93" fmla="*/ 24 h 96"/>
              <a:gd name="T94" fmla="*/ 68 w 96"/>
              <a:gd name="T95" fmla="*/ 38 h 96"/>
              <a:gd name="T96" fmla="*/ 67 w 96"/>
              <a:gd name="T97" fmla="*/ 20 h 96"/>
              <a:gd name="T98" fmla="*/ 46 w 96"/>
              <a:gd name="T99" fmla="*/ 0 h 96"/>
              <a:gd name="T100" fmla="*/ 0 w 96"/>
              <a:gd name="T101" fmla="*/ 86 h 96"/>
              <a:gd name="T102" fmla="*/ 44 w 96"/>
              <a:gd name="T103" fmla="*/ 86 h 96"/>
              <a:gd name="T104" fmla="*/ 61 w 96"/>
              <a:gd name="T105" fmla="*/ 2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95" y="82"/>
                </a:moveTo>
                <a:cubicBezTo>
                  <a:pt x="94" y="79"/>
                  <a:pt x="92" y="77"/>
                  <a:pt x="89" y="76"/>
                </a:cubicBezTo>
                <a:cubicBezTo>
                  <a:pt x="87" y="75"/>
                  <a:pt x="84" y="75"/>
                  <a:pt x="82" y="77"/>
                </a:cubicBezTo>
                <a:cubicBezTo>
                  <a:pt x="80" y="77"/>
                  <a:pt x="78" y="79"/>
                  <a:pt x="77" y="80"/>
                </a:cubicBezTo>
                <a:cubicBezTo>
                  <a:pt x="64" y="75"/>
                  <a:pt x="64" y="75"/>
                  <a:pt x="64" y="75"/>
                </a:cubicBezTo>
                <a:cubicBezTo>
                  <a:pt x="64" y="75"/>
                  <a:pt x="64" y="74"/>
                  <a:pt x="64" y="74"/>
                </a:cubicBezTo>
                <a:cubicBezTo>
                  <a:pt x="64" y="73"/>
                  <a:pt x="64" y="72"/>
                  <a:pt x="64" y="71"/>
                </a:cubicBezTo>
                <a:cubicBezTo>
                  <a:pt x="78" y="64"/>
                  <a:pt x="78" y="64"/>
                  <a:pt x="78" y="64"/>
                </a:cubicBezTo>
                <a:cubicBezTo>
                  <a:pt x="79" y="65"/>
                  <a:pt x="81" y="67"/>
                  <a:pt x="83" y="67"/>
                </a:cubicBezTo>
                <a:cubicBezTo>
                  <a:pt x="84" y="68"/>
                  <a:pt x="85" y="68"/>
                  <a:pt x="86" y="68"/>
                </a:cubicBezTo>
                <a:cubicBezTo>
                  <a:pt x="87" y="68"/>
                  <a:pt x="89" y="67"/>
                  <a:pt x="90" y="67"/>
                </a:cubicBezTo>
                <a:cubicBezTo>
                  <a:pt x="93" y="65"/>
                  <a:pt x="95" y="63"/>
                  <a:pt x="95" y="61"/>
                </a:cubicBezTo>
                <a:cubicBezTo>
                  <a:pt x="96" y="58"/>
                  <a:pt x="96" y="56"/>
                  <a:pt x="95" y="53"/>
                </a:cubicBezTo>
                <a:cubicBezTo>
                  <a:pt x="92" y="48"/>
                  <a:pt x="86" y="46"/>
                  <a:pt x="81" y="49"/>
                </a:cubicBezTo>
                <a:cubicBezTo>
                  <a:pt x="77" y="51"/>
                  <a:pt x="75" y="56"/>
                  <a:pt x="76" y="60"/>
                </a:cubicBezTo>
                <a:cubicBezTo>
                  <a:pt x="62" y="68"/>
                  <a:pt x="62" y="68"/>
                  <a:pt x="62" y="68"/>
                </a:cubicBezTo>
                <a:cubicBezTo>
                  <a:pt x="60" y="65"/>
                  <a:pt x="57" y="64"/>
                  <a:pt x="54" y="64"/>
                </a:cubicBezTo>
                <a:cubicBezTo>
                  <a:pt x="48" y="64"/>
                  <a:pt x="44" y="68"/>
                  <a:pt x="44" y="74"/>
                </a:cubicBezTo>
                <a:cubicBezTo>
                  <a:pt x="44" y="79"/>
                  <a:pt x="48" y="84"/>
                  <a:pt x="54" y="84"/>
                </a:cubicBezTo>
                <a:cubicBezTo>
                  <a:pt x="57" y="84"/>
                  <a:pt x="61" y="82"/>
                  <a:pt x="62" y="79"/>
                </a:cubicBezTo>
                <a:cubicBezTo>
                  <a:pt x="76" y="84"/>
                  <a:pt x="76" y="84"/>
                  <a:pt x="76" y="84"/>
                </a:cubicBezTo>
                <a:cubicBezTo>
                  <a:pt x="75" y="89"/>
                  <a:pt x="78" y="93"/>
                  <a:pt x="82" y="95"/>
                </a:cubicBezTo>
                <a:cubicBezTo>
                  <a:pt x="84" y="95"/>
                  <a:pt x="85" y="96"/>
                  <a:pt x="86" y="96"/>
                </a:cubicBezTo>
                <a:cubicBezTo>
                  <a:pt x="90" y="96"/>
                  <a:pt x="94" y="93"/>
                  <a:pt x="95" y="89"/>
                </a:cubicBezTo>
                <a:cubicBezTo>
                  <a:pt x="96" y="87"/>
                  <a:pt x="96" y="84"/>
                  <a:pt x="95" y="82"/>
                </a:cubicBezTo>
                <a:close/>
                <a:moveTo>
                  <a:pt x="83" y="52"/>
                </a:moveTo>
                <a:cubicBezTo>
                  <a:pt x="84" y="52"/>
                  <a:pt x="85" y="52"/>
                  <a:pt x="86" y="52"/>
                </a:cubicBezTo>
                <a:cubicBezTo>
                  <a:pt x="88" y="52"/>
                  <a:pt x="90" y="53"/>
                  <a:pt x="91" y="55"/>
                </a:cubicBezTo>
                <a:cubicBezTo>
                  <a:pt x="92" y="56"/>
                  <a:pt x="92" y="58"/>
                  <a:pt x="92" y="60"/>
                </a:cubicBezTo>
                <a:cubicBezTo>
                  <a:pt x="91" y="61"/>
                  <a:pt x="90" y="62"/>
                  <a:pt x="89" y="63"/>
                </a:cubicBezTo>
                <a:cubicBezTo>
                  <a:pt x="87" y="64"/>
                  <a:pt x="86" y="64"/>
                  <a:pt x="84" y="63"/>
                </a:cubicBezTo>
                <a:cubicBezTo>
                  <a:pt x="82" y="63"/>
                  <a:pt x="81" y="62"/>
                  <a:pt x="81" y="60"/>
                </a:cubicBezTo>
                <a:cubicBezTo>
                  <a:pt x="81" y="60"/>
                  <a:pt x="81" y="60"/>
                  <a:pt x="81" y="60"/>
                </a:cubicBezTo>
                <a:cubicBezTo>
                  <a:pt x="81" y="60"/>
                  <a:pt x="81" y="60"/>
                  <a:pt x="81" y="60"/>
                </a:cubicBezTo>
                <a:cubicBezTo>
                  <a:pt x="79" y="57"/>
                  <a:pt x="80" y="54"/>
                  <a:pt x="83" y="52"/>
                </a:cubicBezTo>
                <a:close/>
                <a:moveTo>
                  <a:pt x="54" y="80"/>
                </a:moveTo>
                <a:cubicBezTo>
                  <a:pt x="51" y="80"/>
                  <a:pt x="48" y="77"/>
                  <a:pt x="48" y="74"/>
                </a:cubicBezTo>
                <a:cubicBezTo>
                  <a:pt x="48" y="70"/>
                  <a:pt x="51" y="68"/>
                  <a:pt x="54" y="68"/>
                </a:cubicBezTo>
                <a:cubicBezTo>
                  <a:pt x="57" y="68"/>
                  <a:pt x="60" y="70"/>
                  <a:pt x="60" y="74"/>
                </a:cubicBezTo>
                <a:cubicBezTo>
                  <a:pt x="60" y="77"/>
                  <a:pt x="57" y="80"/>
                  <a:pt x="54" y="80"/>
                </a:cubicBezTo>
                <a:close/>
                <a:moveTo>
                  <a:pt x="92" y="88"/>
                </a:moveTo>
                <a:cubicBezTo>
                  <a:pt x="90" y="91"/>
                  <a:pt x="87" y="92"/>
                  <a:pt x="84" y="91"/>
                </a:cubicBezTo>
                <a:cubicBezTo>
                  <a:pt x="81" y="90"/>
                  <a:pt x="79" y="87"/>
                  <a:pt x="80" y="84"/>
                </a:cubicBezTo>
                <a:cubicBezTo>
                  <a:pt x="80" y="84"/>
                  <a:pt x="80" y="84"/>
                  <a:pt x="80" y="84"/>
                </a:cubicBezTo>
                <a:cubicBezTo>
                  <a:pt x="80" y="84"/>
                  <a:pt x="80" y="84"/>
                  <a:pt x="80" y="84"/>
                </a:cubicBezTo>
                <a:cubicBezTo>
                  <a:pt x="81" y="82"/>
                  <a:pt x="82" y="81"/>
                  <a:pt x="83" y="80"/>
                </a:cubicBezTo>
                <a:cubicBezTo>
                  <a:pt x="84" y="80"/>
                  <a:pt x="85" y="80"/>
                  <a:pt x="86" y="80"/>
                </a:cubicBezTo>
                <a:cubicBezTo>
                  <a:pt x="87" y="80"/>
                  <a:pt x="87" y="80"/>
                  <a:pt x="88" y="80"/>
                </a:cubicBezTo>
                <a:cubicBezTo>
                  <a:pt x="90" y="81"/>
                  <a:pt x="91" y="82"/>
                  <a:pt x="91" y="83"/>
                </a:cubicBezTo>
                <a:cubicBezTo>
                  <a:pt x="92" y="85"/>
                  <a:pt x="92" y="86"/>
                  <a:pt x="92" y="88"/>
                </a:cubicBezTo>
                <a:close/>
                <a:moveTo>
                  <a:pt x="12" y="34"/>
                </a:moveTo>
                <a:cubicBezTo>
                  <a:pt x="12" y="26"/>
                  <a:pt x="12" y="26"/>
                  <a:pt x="12" y="26"/>
                </a:cubicBezTo>
                <a:cubicBezTo>
                  <a:pt x="12" y="25"/>
                  <a:pt x="13" y="24"/>
                  <a:pt x="14" y="24"/>
                </a:cubicBezTo>
                <a:cubicBezTo>
                  <a:pt x="15" y="24"/>
                  <a:pt x="16" y="25"/>
                  <a:pt x="16" y="26"/>
                </a:cubicBezTo>
                <a:cubicBezTo>
                  <a:pt x="16" y="34"/>
                  <a:pt x="16" y="34"/>
                  <a:pt x="16" y="34"/>
                </a:cubicBezTo>
                <a:cubicBezTo>
                  <a:pt x="16" y="35"/>
                  <a:pt x="15" y="36"/>
                  <a:pt x="14" y="36"/>
                </a:cubicBezTo>
                <a:cubicBezTo>
                  <a:pt x="13" y="36"/>
                  <a:pt x="12" y="35"/>
                  <a:pt x="12" y="34"/>
                </a:cubicBezTo>
                <a:close/>
                <a:moveTo>
                  <a:pt x="40" y="34"/>
                </a:moveTo>
                <a:cubicBezTo>
                  <a:pt x="40" y="35"/>
                  <a:pt x="39" y="36"/>
                  <a:pt x="38" y="36"/>
                </a:cubicBezTo>
                <a:cubicBezTo>
                  <a:pt x="37" y="36"/>
                  <a:pt x="36" y="35"/>
                  <a:pt x="36" y="34"/>
                </a:cubicBezTo>
                <a:cubicBezTo>
                  <a:pt x="36" y="26"/>
                  <a:pt x="36" y="26"/>
                  <a:pt x="36" y="26"/>
                </a:cubicBezTo>
                <a:cubicBezTo>
                  <a:pt x="36" y="25"/>
                  <a:pt x="37" y="24"/>
                  <a:pt x="38" y="24"/>
                </a:cubicBezTo>
                <a:cubicBezTo>
                  <a:pt x="39" y="24"/>
                  <a:pt x="40" y="25"/>
                  <a:pt x="40" y="26"/>
                </a:cubicBezTo>
                <a:lnTo>
                  <a:pt x="40" y="34"/>
                </a:lnTo>
                <a:close/>
                <a:moveTo>
                  <a:pt x="32" y="46"/>
                </a:moveTo>
                <a:cubicBezTo>
                  <a:pt x="32" y="54"/>
                  <a:pt x="32" y="54"/>
                  <a:pt x="32" y="54"/>
                </a:cubicBezTo>
                <a:cubicBezTo>
                  <a:pt x="32" y="55"/>
                  <a:pt x="31" y="56"/>
                  <a:pt x="30" y="56"/>
                </a:cubicBezTo>
                <a:cubicBezTo>
                  <a:pt x="29" y="56"/>
                  <a:pt x="28" y="55"/>
                  <a:pt x="28" y="54"/>
                </a:cubicBezTo>
                <a:cubicBezTo>
                  <a:pt x="28" y="46"/>
                  <a:pt x="28" y="46"/>
                  <a:pt x="28" y="46"/>
                </a:cubicBezTo>
                <a:cubicBezTo>
                  <a:pt x="28" y="45"/>
                  <a:pt x="29" y="44"/>
                  <a:pt x="30" y="44"/>
                </a:cubicBezTo>
                <a:cubicBezTo>
                  <a:pt x="31" y="44"/>
                  <a:pt x="32" y="45"/>
                  <a:pt x="32" y="46"/>
                </a:cubicBezTo>
                <a:close/>
                <a:moveTo>
                  <a:pt x="40" y="54"/>
                </a:moveTo>
                <a:cubicBezTo>
                  <a:pt x="40" y="55"/>
                  <a:pt x="39" y="56"/>
                  <a:pt x="38" y="56"/>
                </a:cubicBezTo>
                <a:cubicBezTo>
                  <a:pt x="37" y="56"/>
                  <a:pt x="36" y="55"/>
                  <a:pt x="36" y="54"/>
                </a:cubicBezTo>
                <a:cubicBezTo>
                  <a:pt x="36" y="46"/>
                  <a:pt x="36" y="46"/>
                  <a:pt x="36" y="46"/>
                </a:cubicBezTo>
                <a:cubicBezTo>
                  <a:pt x="36" y="45"/>
                  <a:pt x="37" y="44"/>
                  <a:pt x="38" y="44"/>
                </a:cubicBezTo>
                <a:cubicBezTo>
                  <a:pt x="39" y="44"/>
                  <a:pt x="40" y="45"/>
                  <a:pt x="40" y="46"/>
                </a:cubicBezTo>
                <a:lnTo>
                  <a:pt x="40" y="54"/>
                </a:lnTo>
                <a:close/>
                <a:moveTo>
                  <a:pt x="32" y="34"/>
                </a:moveTo>
                <a:cubicBezTo>
                  <a:pt x="32" y="26"/>
                  <a:pt x="32" y="26"/>
                  <a:pt x="32" y="26"/>
                </a:cubicBezTo>
                <a:cubicBezTo>
                  <a:pt x="32" y="25"/>
                  <a:pt x="31" y="24"/>
                  <a:pt x="30" y="24"/>
                </a:cubicBezTo>
                <a:cubicBezTo>
                  <a:pt x="22" y="24"/>
                  <a:pt x="22" y="24"/>
                  <a:pt x="22" y="24"/>
                </a:cubicBezTo>
                <a:cubicBezTo>
                  <a:pt x="21" y="24"/>
                  <a:pt x="20" y="25"/>
                  <a:pt x="20" y="26"/>
                </a:cubicBezTo>
                <a:cubicBezTo>
                  <a:pt x="20" y="34"/>
                  <a:pt x="20" y="34"/>
                  <a:pt x="20" y="34"/>
                </a:cubicBezTo>
                <a:cubicBezTo>
                  <a:pt x="20" y="35"/>
                  <a:pt x="21" y="36"/>
                  <a:pt x="22" y="36"/>
                </a:cubicBezTo>
                <a:cubicBezTo>
                  <a:pt x="30" y="36"/>
                  <a:pt x="30" y="36"/>
                  <a:pt x="30" y="36"/>
                </a:cubicBezTo>
                <a:cubicBezTo>
                  <a:pt x="31" y="36"/>
                  <a:pt x="32" y="35"/>
                  <a:pt x="32" y="34"/>
                </a:cubicBezTo>
                <a:close/>
                <a:moveTo>
                  <a:pt x="28" y="32"/>
                </a:moveTo>
                <a:cubicBezTo>
                  <a:pt x="24" y="32"/>
                  <a:pt x="24" y="32"/>
                  <a:pt x="24" y="32"/>
                </a:cubicBezTo>
                <a:cubicBezTo>
                  <a:pt x="24" y="28"/>
                  <a:pt x="24" y="28"/>
                  <a:pt x="24" y="28"/>
                </a:cubicBezTo>
                <a:cubicBezTo>
                  <a:pt x="28" y="28"/>
                  <a:pt x="28" y="28"/>
                  <a:pt x="28" y="28"/>
                </a:cubicBezTo>
                <a:lnTo>
                  <a:pt x="28" y="32"/>
                </a:lnTo>
                <a:close/>
                <a:moveTo>
                  <a:pt x="24" y="46"/>
                </a:moveTo>
                <a:cubicBezTo>
                  <a:pt x="24" y="45"/>
                  <a:pt x="23" y="44"/>
                  <a:pt x="22" y="44"/>
                </a:cubicBezTo>
                <a:cubicBezTo>
                  <a:pt x="14" y="44"/>
                  <a:pt x="14" y="44"/>
                  <a:pt x="14" y="44"/>
                </a:cubicBezTo>
                <a:cubicBezTo>
                  <a:pt x="13" y="44"/>
                  <a:pt x="12" y="45"/>
                  <a:pt x="12" y="46"/>
                </a:cubicBezTo>
                <a:cubicBezTo>
                  <a:pt x="12" y="54"/>
                  <a:pt x="12" y="54"/>
                  <a:pt x="12" y="54"/>
                </a:cubicBezTo>
                <a:cubicBezTo>
                  <a:pt x="12" y="55"/>
                  <a:pt x="13" y="56"/>
                  <a:pt x="14" y="56"/>
                </a:cubicBezTo>
                <a:cubicBezTo>
                  <a:pt x="22" y="56"/>
                  <a:pt x="22" y="56"/>
                  <a:pt x="22" y="56"/>
                </a:cubicBezTo>
                <a:cubicBezTo>
                  <a:pt x="23" y="56"/>
                  <a:pt x="24" y="55"/>
                  <a:pt x="24" y="54"/>
                </a:cubicBezTo>
                <a:lnTo>
                  <a:pt x="24" y="46"/>
                </a:lnTo>
                <a:close/>
                <a:moveTo>
                  <a:pt x="20" y="52"/>
                </a:moveTo>
                <a:cubicBezTo>
                  <a:pt x="16" y="52"/>
                  <a:pt x="16" y="52"/>
                  <a:pt x="16" y="52"/>
                </a:cubicBezTo>
                <a:cubicBezTo>
                  <a:pt x="16" y="48"/>
                  <a:pt x="16" y="48"/>
                  <a:pt x="16" y="48"/>
                </a:cubicBezTo>
                <a:cubicBezTo>
                  <a:pt x="20" y="48"/>
                  <a:pt x="20" y="48"/>
                  <a:pt x="20" y="48"/>
                </a:cubicBezTo>
                <a:lnTo>
                  <a:pt x="20" y="52"/>
                </a:lnTo>
                <a:close/>
                <a:moveTo>
                  <a:pt x="30" y="76"/>
                </a:moveTo>
                <a:cubicBezTo>
                  <a:pt x="38" y="76"/>
                  <a:pt x="38" y="76"/>
                  <a:pt x="38" y="76"/>
                </a:cubicBezTo>
                <a:cubicBezTo>
                  <a:pt x="39" y="76"/>
                  <a:pt x="40" y="75"/>
                  <a:pt x="40" y="74"/>
                </a:cubicBezTo>
                <a:cubicBezTo>
                  <a:pt x="40" y="66"/>
                  <a:pt x="40" y="66"/>
                  <a:pt x="40" y="66"/>
                </a:cubicBezTo>
                <a:cubicBezTo>
                  <a:pt x="40" y="65"/>
                  <a:pt x="39" y="64"/>
                  <a:pt x="38" y="64"/>
                </a:cubicBezTo>
                <a:cubicBezTo>
                  <a:pt x="30" y="64"/>
                  <a:pt x="30" y="64"/>
                  <a:pt x="30" y="64"/>
                </a:cubicBezTo>
                <a:cubicBezTo>
                  <a:pt x="29" y="64"/>
                  <a:pt x="28" y="65"/>
                  <a:pt x="28" y="66"/>
                </a:cubicBezTo>
                <a:cubicBezTo>
                  <a:pt x="28" y="74"/>
                  <a:pt x="28" y="74"/>
                  <a:pt x="28" y="74"/>
                </a:cubicBezTo>
                <a:cubicBezTo>
                  <a:pt x="28" y="75"/>
                  <a:pt x="29" y="76"/>
                  <a:pt x="30" y="76"/>
                </a:cubicBezTo>
                <a:close/>
                <a:moveTo>
                  <a:pt x="32" y="68"/>
                </a:moveTo>
                <a:cubicBezTo>
                  <a:pt x="36" y="68"/>
                  <a:pt x="36" y="68"/>
                  <a:pt x="36" y="68"/>
                </a:cubicBezTo>
                <a:cubicBezTo>
                  <a:pt x="36" y="72"/>
                  <a:pt x="36" y="72"/>
                  <a:pt x="36" y="72"/>
                </a:cubicBezTo>
                <a:cubicBezTo>
                  <a:pt x="32" y="72"/>
                  <a:pt x="32" y="72"/>
                  <a:pt x="32" y="72"/>
                </a:cubicBezTo>
                <a:lnTo>
                  <a:pt x="32" y="68"/>
                </a:lnTo>
                <a:close/>
                <a:moveTo>
                  <a:pt x="14" y="64"/>
                </a:moveTo>
                <a:cubicBezTo>
                  <a:pt x="15" y="64"/>
                  <a:pt x="16" y="65"/>
                  <a:pt x="16" y="66"/>
                </a:cubicBezTo>
                <a:cubicBezTo>
                  <a:pt x="16" y="74"/>
                  <a:pt x="16" y="74"/>
                  <a:pt x="16" y="74"/>
                </a:cubicBezTo>
                <a:cubicBezTo>
                  <a:pt x="16" y="75"/>
                  <a:pt x="15" y="76"/>
                  <a:pt x="14" y="76"/>
                </a:cubicBezTo>
                <a:cubicBezTo>
                  <a:pt x="13" y="76"/>
                  <a:pt x="12" y="75"/>
                  <a:pt x="12" y="74"/>
                </a:cubicBezTo>
                <a:cubicBezTo>
                  <a:pt x="12" y="66"/>
                  <a:pt x="12" y="66"/>
                  <a:pt x="12" y="66"/>
                </a:cubicBezTo>
                <a:cubicBezTo>
                  <a:pt x="12" y="65"/>
                  <a:pt x="13" y="64"/>
                  <a:pt x="14" y="64"/>
                </a:cubicBezTo>
                <a:close/>
                <a:moveTo>
                  <a:pt x="24" y="66"/>
                </a:moveTo>
                <a:cubicBezTo>
                  <a:pt x="24" y="74"/>
                  <a:pt x="24" y="74"/>
                  <a:pt x="24" y="74"/>
                </a:cubicBezTo>
                <a:cubicBezTo>
                  <a:pt x="24" y="75"/>
                  <a:pt x="23" y="76"/>
                  <a:pt x="22" y="76"/>
                </a:cubicBezTo>
                <a:cubicBezTo>
                  <a:pt x="21" y="76"/>
                  <a:pt x="20" y="75"/>
                  <a:pt x="20" y="74"/>
                </a:cubicBezTo>
                <a:cubicBezTo>
                  <a:pt x="20" y="66"/>
                  <a:pt x="20" y="66"/>
                  <a:pt x="20" y="66"/>
                </a:cubicBezTo>
                <a:cubicBezTo>
                  <a:pt x="20" y="65"/>
                  <a:pt x="21" y="64"/>
                  <a:pt x="22" y="64"/>
                </a:cubicBezTo>
                <a:cubicBezTo>
                  <a:pt x="23" y="64"/>
                  <a:pt x="24" y="65"/>
                  <a:pt x="24" y="66"/>
                </a:cubicBezTo>
                <a:close/>
                <a:moveTo>
                  <a:pt x="42" y="84"/>
                </a:moveTo>
                <a:cubicBezTo>
                  <a:pt x="4" y="84"/>
                  <a:pt x="4" y="84"/>
                  <a:pt x="4" y="84"/>
                </a:cubicBezTo>
                <a:cubicBezTo>
                  <a:pt x="4" y="4"/>
                  <a:pt x="4" y="4"/>
                  <a:pt x="4" y="4"/>
                </a:cubicBezTo>
                <a:cubicBezTo>
                  <a:pt x="44" y="4"/>
                  <a:pt x="44" y="4"/>
                  <a:pt x="44" y="4"/>
                </a:cubicBezTo>
                <a:cubicBezTo>
                  <a:pt x="44" y="22"/>
                  <a:pt x="44" y="22"/>
                  <a:pt x="44" y="22"/>
                </a:cubicBezTo>
                <a:cubicBezTo>
                  <a:pt x="44" y="23"/>
                  <a:pt x="45" y="24"/>
                  <a:pt x="46" y="24"/>
                </a:cubicBezTo>
                <a:cubicBezTo>
                  <a:pt x="64" y="24"/>
                  <a:pt x="64" y="24"/>
                  <a:pt x="64" y="24"/>
                </a:cubicBezTo>
                <a:cubicBezTo>
                  <a:pt x="64" y="38"/>
                  <a:pt x="64" y="38"/>
                  <a:pt x="64" y="38"/>
                </a:cubicBezTo>
                <a:cubicBezTo>
                  <a:pt x="64" y="39"/>
                  <a:pt x="65" y="40"/>
                  <a:pt x="66" y="40"/>
                </a:cubicBezTo>
                <a:cubicBezTo>
                  <a:pt x="67" y="40"/>
                  <a:pt x="68" y="39"/>
                  <a:pt x="68" y="38"/>
                </a:cubicBezTo>
                <a:cubicBezTo>
                  <a:pt x="68" y="22"/>
                  <a:pt x="68" y="22"/>
                  <a:pt x="68" y="22"/>
                </a:cubicBezTo>
                <a:cubicBezTo>
                  <a:pt x="68" y="21"/>
                  <a:pt x="68" y="21"/>
                  <a:pt x="68" y="21"/>
                </a:cubicBezTo>
                <a:cubicBezTo>
                  <a:pt x="68" y="21"/>
                  <a:pt x="67" y="20"/>
                  <a:pt x="67" y="20"/>
                </a:cubicBezTo>
                <a:cubicBezTo>
                  <a:pt x="47" y="0"/>
                  <a:pt x="47" y="0"/>
                  <a:pt x="47" y="0"/>
                </a:cubicBezTo>
                <a:cubicBezTo>
                  <a:pt x="47" y="0"/>
                  <a:pt x="47" y="0"/>
                  <a:pt x="47" y="0"/>
                </a:cubicBezTo>
                <a:cubicBezTo>
                  <a:pt x="46" y="0"/>
                  <a:pt x="46" y="0"/>
                  <a:pt x="46" y="0"/>
                </a:cubicBezTo>
                <a:cubicBezTo>
                  <a:pt x="2" y="0"/>
                  <a:pt x="2" y="0"/>
                  <a:pt x="2" y="0"/>
                </a:cubicBezTo>
                <a:cubicBezTo>
                  <a:pt x="1" y="0"/>
                  <a:pt x="0" y="1"/>
                  <a:pt x="0" y="2"/>
                </a:cubicBezTo>
                <a:cubicBezTo>
                  <a:pt x="0" y="86"/>
                  <a:pt x="0" y="86"/>
                  <a:pt x="0" y="86"/>
                </a:cubicBezTo>
                <a:cubicBezTo>
                  <a:pt x="0" y="87"/>
                  <a:pt x="1" y="88"/>
                  <a:pt x="2" y="88"/>
                </a:cubicBezTo>
                <a:cubicBezTo>
                  <a:pt x="42" y="88"/>
                  <a:pt x="42" y="88"/>
                  <a:pt x="42" y="88"/>
                </a:cubicBezTo>
                <a:cubicBezTo>
                  <a:pt x="43" y="88"/>
                  <a:pt x="44" y="87"/>
                  <a:pt x="44" y="86"/>
                </a:cubicBezTo>
                <a:cubicBezTo>
                  <a:pt x="44" y="85"/>
                  <a:pt x="43" y="84"/>
                  <a:pt x="42" y="84"/>
                </a:cubicBezTo>
                <a:close/>
                <a:moveTo>
                  <a:pt x="48" y="6"/>
                </a:moveTo>
                <a:cubicBezTo>
                  <a:pt x="61" y="20"/>
                  <a:pt x="61" y="20"/>
                  <a:pt x="61" y="20"/>
                </a:cubicBezTo>
                <a:cubicBezTo>
                  <a:pt x="48" y="20"/>
                  <a:pt x="48" y="20"/>
                  <a:pt x="48" y="20"/>
                </a:cubicBezTo>
                <a:lnTo>
                  <a:pt x="48" y="6"/>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n-AU" dirty="0"/>
          </a:p>
        </p:txBody>
      </p:sp>
      <p:grpSp>
        <p:nvGrpSpPr>
          <p:cNvPr id="239" name="Group 128">
            <a:extLst>
              <a:ext uri="{FF2B5EF4-FFF2-40B4-BE49-F238E27FC236}">
                <a16:creationId xmlns:a16="http://schemas.microsoft.com/office/drawing/2014/main" id="{88018BFD-1739-4C88-9E90-4EA1DE33CFDD}"/>
              </a:ext>
            </a:extLst>
          </p:cNvPr>
          <p:cNvGrpSpPr>
            <a:grpSpLocks noChangeAspect="1"/>
          </p:cNvGrpSpPr>
          <p:nvPr/>
        </p:nvGrpSpPr>
        <p:grpSpPr bwMode="auto">
          <a:xfrm>
            <a:off x="7021329" y="3064125"/>
            <a:ext cx="278438" cy="272556"/>
            <a:chOff x="4478" y="2999"/>
            <a:chExt cx="426" cy="417"/>
          </a:xfrm>
          <a:solidFill>
            <a:srgbClr val="FF0000"/>
          </a:solidFill>
        </p:grpSpPr>
        <p:sp>
          <p:nvSpPr>
            <p:cNvPr id="240" name="Freeform 129">
              <a:extLst>
                <a:ext uri="{FF2B5EF4-FFF2-40B4-BE49-F238E27FC236}">
                  <a16:creationId xmlns:a16="http://schemas.microsoft.com/office/drawing/2014/main" id="{91689809-2E76-42AC-9854-691D265B95D5}"/>
                </a:ext>
              </a:extLst>
            </p:cNvPr>
            <p:cNvSpPr>
              <a:spLocks/>
            </p:cNvSpPr>
            <p:nvPr/>
          </p:nvSpPr>
          <p:spPr bwMode="auto">
            <a:xfrm>
              <a:off x="4478" y="2999"/>
              <a:ext cx="320" cy="293"/>
            </a:xfrm>
            <a:custGeom>
              <a:avLst/>
              <a:gdLst>
                <a:gd name="T0" fmla="*/ 12 w 216"/>
                <a:gd name="T1" fmla="*/ 198 h 198"/>
                <a:gd name="T2" fmla="*/ 7 w 216"/>
                <a:gd name="T3" fmla="*/ 196 h 198"/>
                <a:gd name="T4" fmla="*/ 6 w 216"/>
                <a:gd name="T5" fmla="*/ 189 h 198"/>
                <a:gd name="T6" fmla="*/ 28 w 216"/>
                <a:gd name="T7" fmla="*/ 151 h 198"/>
                <a:gd name="T8" fmla="*/ 0 w 216"/>
                <a:gd name="T9" fmla="*/ 89 h 198"/>
                <a:gd name="T10" fmla="*/ 108 w 216"/>
                <a:gd name="T11" fmla="*/ 0 h 198"/>
                <a:gd name="T12" fmla="*/ 216 w 216"/>
                <a:gd name="T13" fmla="*/ 89 h 198"/>
                <a:gd name="T14" fmla="*/ 204 w 216"/>
                <a:gd name="T15" fmla="*/ 89 h 198"/>
                <a:gd name="T16" fmla="*/ 108 w 216"/>
                <a:gd name="T17" fmla="*/ 12 h 198"/>
                <a:gd name="T18" fmla="*/ 12 w 216"/>
                <a:gd name="T19" fmla="*/ 89 h 198"/>
                <a:gd name="T20" fmla="*/ 39 w 216"/>
                <a:gd name="T21" fmla="*/ 145 h 198"/>
                <a:gd name="T22" fmla="*/ 41 w 216"/>
                <a:gd name="T23" fmla="*/ 153 h 198"/>
                <a:gd name="T24" fmla="*/ 25 w 216"/>
                <a:gd name="T25" fmla="*/ 180 h 198"/>
                <a:gd name="T26" fmla="*/ 69 w 216"/>
                <a:gd name="T27" fmla="*/ 162 h 198"/>
                <a:gd name="T28" fmla="*/ 73 w 216"/>
                <a:gd name="T29" fmla="*/ 162 h 198"/>
                <a:gd name="T30" fmla="*/ 90 w 216"/>
                <a:gd name="T31" fmla="*/ 166 h 198"/>
                <a:gd name="T32" fmla="*/ 88 w 216"/>
                <a:gd name="T33" fmla="*/ 178 h 198"/>
                <a:gd name="T34" fmla="*/ 72 w 216"/>
                <a:gd name="T35" fmla="*/ 174 h 198"/>
                <a:gd name="T36" fmla="*/ 14 w 216"/>
                <a:gd name="T37" fmla="*/ 198 h 198"/>
                <a:gd name="T38" fmla="*/ 12 w 216"/>
                <a:gd name="T3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 h="198">
                  <a:moveTo>
                    <a:pt x="12" y="198"/>
                  </a:moveTo>
                  <a:cubicBezTo>
                    <a:pt x="10" y="198"/>
                    <a:pt x="8" y="197"/>
                    <a:pt x="7" y="196"/>
                  </a:cubicBezTo>
                  <a:cubicBezTo>
                    <a:pt x="5" y="194"/>
                    <a:pt x="5" y="191"/>
                    <a:pt x="6" y="189"/>
                  </a:cubicBezTo>
                  <a:cubicBezTo>
                    <a:pt x="28" y="151"/>
                    <a:pt x="28" y="151"/>
                    <a:pt x="28" y="151"/>
                  </a:cubicBezTo>
                  <a:cubicBezTo>
                    <a:pt x="10" y="135"/>
                    <a:pt x="0" y="113"/>
                    <a:pt x="0" y="89"/>
                  </a:cubicBezTo>
                  <a:cubicBezTo>
                    <a:pt x="0" y="40"/>
                    <a:pt x="48" y="0"/>
                    <a:pt x="108" y="0"/>
                  </a:cubicBezTo>
                  <a:cubicBezTo>
                    <a:pt x="167" y="0"/>
                    <a:pt x="216" y="40"/>
                    <a:pt x="216" y="89"/>
                  </a:cubicBezTo>
                  <a:cubicBezTo>
                    <a:pt x="204" y="89"/>
                    <a:pt x="204" y="89"/>
                    <a:pt x="204" y="89"/>
                  </a:cubicBezTo>
                  <a:cubicBezTo>
                    <a:pt x="204" y="47"/>
                    <a:pt x="161" y="12"/>
                    <a:pt x="108" y="12"/>
                  </a:cubicBezTo>
                  <a:cubicBezTo>
                    <a:pt x="55" y="12"/>
                    <a:pt x="12" y="47"/>
                    <a:pt x="12" y="89"/>
                  </a:cubicBezTo>
                  <a:cubicBezTo>
                    <a:pt x="12" y="111"/>
                    <a:pt x="22" y="131"/>
                    <a:pt x="39" y="145"/>
                  </a:cubicBezTo>
                  <a:cubicBezTo>
                    <a:pt x="42" y="147"/>
                    <a:pt x="42" y="150"/>
                    <a:pt x="41" y="153"/>
                  </a:cubicBezTo>
                  <a:cubicBezTo>
                    <a:pt x="25" y="180"/>
                    <a:pt x="25" y="180"/>
                    <a:pt x="25" y="180"/>
                  </a:cubicBezTo>
                  <a:cubicBezTo>
                    <a:pt x="69" y="162"/>
                    <a:pt x="69" y="162"/>
                    <a:pt x="69" y="162"/>
                  </a:cubicBezTo>
                  <a:cubicBezTo>
                    <a:pt x="71" y="162"/>
                    <a:pt x="72" y="162"/>
                    <a:pt x="73" y="162"/>
                  </a:cubicBezTo>
                  <a:cubicBezTo>
                    <a:pt x="79" y="164"/>
                    <a:pt x="84" y="165"/>
                    <a:pt x="90" y="166"/>
                  </a:cubicBezTo>
                  <a:cubicBezTo>
                    <a:pt x="88" y="178"/>
                    <a:pt x="88" y="178"/>
                    <a:pt x="88" y="178"/>
                  </a:cubicBezTo>
                  <a:cubicBezTo>
                    <a:pt x="83" y="177"/>
                    <a:pt x="77" y="176"/>
                    <a:pt x="72" y="174"/>
                  </a:cubicBezTo>
                  <a:cubicBezTo>
                    <a:pt x="14" y="198"/>
                    <a:pt x="14" y="198"/>
                    <a:pt x="14" y="198"/>
                  </a:cubicBezTo>
                  <a:cubicBezTo>
                    <a:pt x="13" y="198"/>
                    <a:pt x="12" y="198"/>
                    <a:pt x="12"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41" name="Freeform 130">
              <a:extLst>
                <a:ext uri="{FF2B5EF4-FFF2-40B4-BE49-F238E27FC236}">
                  <a16:creationId xmlns:a16="http://schemas.microsoft.com/office/drawing/2014/main" id="{60A6814B-4641-4003-8DD5-F01E1DCB4F16}"/>
                </a:ext>
              </a:extLst>
            </p:cNvPr>
            <p:cNvSpPr>
              <a:spLocks noEditPoints="1"/>
            </p:cNvSpPr>
            <p:nvPr/>
          </p:nvSpPr>
          <p:spPr bwMode="auto">
            <a:xfrm>
              <a:off x="4638" y="3167"/>
              <a:ext cx="266" cy="249"/>
            </a:xfrm>
            <a:custGeom>
              <a:avLst/>
              <a:gdLst>
                <a:gd name="T0" fmla="*/ 168 w 180"/>
                <a:gd name="T1" fmla="*/ 168 h 168"/>
                <a:gd name="T2" fmla="*/ 166 w 180"/>
                <a:gd name="T3" fmla="*/ 168 h 168"/>
                <a:gd name="T4" fmla="*/ 120 w 180"/>
                <a:gd name="T5" fmla="*/ 151 h 168"/>
                <a:gd name="T6" fmla="*/ 37 w 180"/>
                <a:gd name="T7" fmla="*/ 143 h 168"/>
                <a:gd name="T8" fmla="*/ 0 w 180"/>
                <a:gd name="T9" fmla="*/ 78 h 168"/>
                <a:gd name="T10" fmla="*/ 90 w 180"/>
                <a:gd name="T11" fmla="*/ 0 h 168"/>
                <a:gd name="T12" fmla="*/ 180 w 180"/>
                <a:gd name="T13" fmla="*/ 78 h 168"/>
                <a:gd name="T14" fmla="*/ 157 w 180"/>
                <a:gd name="T15" fmla="*/ 128 h 168"/>
                <a:gd name="T16" fmla="*/ 173 w 180"/>
                <a:gd name="T17" fmla="*/ 159 h 168"/>
                <a:gd name="T18" fmla="*/ 172 w 180"/>
                <a:gd name="T19" fmla="*/ 166 h 168"/>
                <a:gd name="T20" fmla="*/ 168 w 180"/>
                <a:gd name="T21" fmla="*/ 168 h 168"/>
                <a:gd name="T22" fmla="*/ 120 w 180"/>
                <a:gd name="T23" fmla="*/ 138 h 168"/>
                <a:gd name="T24" fmla="*/ 122 w 180"/>
                <a:gd name="T25" fmla="*/ 138 h 168"/>
                <a:gd name="T26" fmla="*/ 155 w 180"/>
                <a:gd name="T27" fmla="*/ 151 h 168"/>
                <a:gd name="T28" fmla="*/ 144 w 180"/>
                <a:gd name="T29" fmla="*/ 129 h 168"/>
                <a:gd name="T30" fmla="*/ 146 w 180"/>
                <a:gd name="T31" fmla="*/ 121 h 168"/>
                <a:gd name="T32" fmla="*/ 168 w 180"/>
                <a:gd name="T33" fmla="*/ 78 h 168"/>
                <a:gd name="T34" fmla="*/ 90 w 180"/>
                <a:gd name="T35" fmla="*/ 12 h 168"/>
                <a:gd name="T36" fmla="*/ 12 w 180"/>
                <a:gd name="T37" fmla="*/ 78 h 168"/>
                <a:gd name="T38" fmla="*/ 43 w 180"/>
                <a:gd name="T39" fmla="*/ 133 h 168"/>
                <a:gd name="T40" fmla="*/ 117 w 180"/>
                <a:gd name="T41" fmla="*/ 139 h 168"/>
                <a:gd name="T42" fmla="*/ 120 w 180"/>
                <a:gd name="T43" fmla="*/ 13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 h="168">
                  <a:moveTo>
                    <a:pt x="168" y="168"/>
                  </a:moveTo>
                  <a:cubicBezTo>
                    <a:pt x="167" y="168"/>
                    <a:pt x="166" y="168"/>
                    <a:pt x="166" y="168"/>
                  </a:cubicBezTo>
                  <a:cubicBezTo>
                    <a:pt x="120" y="151"/>
                    <a:pt x="120" y="151"/>
                    <a:pt x="120" y="151"/>
                  </a:cubicBezTo>
                  <a:cubicBezTo>
                    <a:pt x="92" y="162"/>
                    <a:pt x="62" y="159"/>
                    <a:pt x="37" y="143"/>
                  </a:cubicBezTo>
                  <a:cubicBezTo>
                    <a:pt x="13" y="128"/>
                    <a:pt x="0" y="104"/>
                    <a:pt x="0" y="78"/>
                  </a:cubicBezTo>
                  <a:cubicBezTo>
                    <a:pt x="0" y="36"/>
                    <a:pt x="41" y="0"/>
                    <a:pt x="90" y="0"/>
                  </a:cubicBezTo>
                  <a:cubicBezTo>
                    <a:pt x="138" y="0"/>
                    <a:pt x="180" y="36"/>
                    <a:pt x="180" y="78"/>
                  </a:cubicBezTo>
                  <a:cubicBezTo>
                    <a:pt x="180" y="97"/>
                    <a:pt x="172" y="114"/>
                    <a:pt x="157" y="128"/>
                  </a:cubicBezTo>
                  <a:cubicBezTo>
                    <a:pt x="173" y="159"/>
                    <a:pt x="173" y="159"/>
                    <a:pt x="173" y="159"/>
                  </a:cubicBezTo>
                  <a:cubicBezTo>
                    <a:pt x="174" y="162"/>
                    <a:pt x="174" y="164"/>
                    <a:pt x="172" y="166"/>
                  </a:cubicBezTo>
                  <a:cubicBezTo>
                    <a:pt x="171" y="167"/>
                    <a:pt x="169" y="168"/>
                    <a:pt x="168" y="168"/>
                  </a:cubicBezTo>
                  <a:close/>
                  <a:moveTo>
                    <a:pt x="120" y="138"/>
                  </a:moveTo>
                  <a:cubicBezTo>
                    <a:pt x="120" y="138"/>
                    <a:pt x="121" y="138"/>
                    <a:pt x="122" y="138"/>
                  </a:cubicBezTo>
                  <a:cubicBezTo>
                    <a:pt x="155" y="151"/>
                    <a:pt x="155" y="151"/>
                    <a:pt x="155" y="151"/>
                  </a:cubicBezTo>
                  <a:cubicBezTo>
                    <a:pt x="144" y="129"/>
                    <a:pt x="144" y="129"/>
                    <a:pt x="144" y="129"/>
                  </a:cubicBezTo>
                  <a:cubicBezTo>
                    <a:pt x="143" y="126"/>
                    <a:pt x="144" y="123"/>
                    <a:pt x="146" y="121"/>
                  </a:cubicBezTo>
                  <a:cubicBezTo>
                    <a:pt x="160" y="110"/>
                    <a:pt x="168" y="95"/>
                    <a:pt x="168" y="78"/>
                  </a:cubicBezTo>
                  <a:cubicBezTo>
                    <a:pt x="168" y="42"/>
                    <a:pt x="132" y="12"/>
                    <a:pt x="90" y="12"/>
                  </a:cubicBezTo>
                  <a:cubicBezTo>
                    <a:pt x="47" y="12"/>
                    <a:pt x="12" y="42"/>
                    <a:pt x="12" y="78"/>
                  </a:cubicBezTo>
                  <a:cubicBezTo>
                    <a:pt x="12" y="99"/>
                    <a:pt x="23" y="120"/>
                    <a:pt x="43" y="133"/>
                  </a:cubicBezTo>
                  <a:cubicBezTo>
                    <a:pt x="65" y="147"/>
                    <a:pt x="93" y="149"/>
                    <a:pt x="117" y="139"/>
                  </a:cubicBezTo>
                  <a:cubicBezTo>
                    <a:pt x="118" y="138"/>
                    <a:pt x="119" y="138"/>
                    <a:pt x="120" y="1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aphicFrame>
        <p:nvGraphicFramePr>
          <p:cNvPr id="242" name="Table 4">
            <a:extLst>
              <a:ext uri="{FF2B5EF4-FFF2-40B4-BE49-F238E27FC236}">
                <a16:creationId xmlns:a16="http://schemas.microsoft.com/office/drawing/2014/main" id="{D8556D5A-9CB9-4EFC-9CE6-61BB8FD9E19E}"/>
              </a:ext>
            </a:extLst>
          </p:cNvPr>
          <p:cNvGraphicFramePr>
            <a:graphicFrameLocks noGrp="1"/>
          </p:cNvGraphicFramePr>
          <p:nvPr>
            <p:extLst>
              <p:ext uri="{D42A27DB-BD31-4B8C-83A1-F6EECF244321}">
                <p14:modId xmlns:p14="http://schemas.microsoft.com/office/powerpoint/2010/main" val="3959566829"/>
              </p:ext>
            </p:extLst>
          </p:nvPr>
        </p:nvGraphicFramePr>
        <p:xfrm>
          <a:off x="6883390" y="1154112"/>
          <a:ext cx="5139951" cy="3856096"/>
        </p:xfrm>
        <a:graphic>
          <a:graphicData uri="http://schemas.openxmlformats.org/drawingml/2006/table">
            <a:tbl>
              <a:tblPr firstRow="1" bandRow="1">
                <a:tableStyleId>{2D5ABB26-0587-4C30-8999-92F81FD0307C}</a:tableStyleId>
              </a:tblPr>
              <a:tblGrid>
                <a:gridCol w="488638">
                  <a:extLst>
                    <a:ext uri="{9D8B030D-6E8A-4147-A177-3AD203B41FA5}">
                      <a16:colId xmlns:a16="http://schemas.microsoft.com/office/drawing/2014/main" val="2036198197"/>
                    </a:ext>
                  </a:extLst>
                </a:gridCol>
                <a:gridCol w="4651313">
                  <a:extLst>
                    <a:ext uri="{9D8B030D-6E8A-4147-A177-3AD203B41FA5}">
                      <a16:colId xmlns:a16="http://schemas.microsoft.com/office/drawing/2014/main" val="3747225292"/>
                    </a:ext>
                  </a:extLst>
                </a:gridCol>
              </a:tblGrid>
              <a:tr h="404681">
                <a:tc gridSpan="2">
                  <a:txBody>
                    <a:bodyPr/>
                    <a:lstStyle/>
                    <a:p>
                      <a:r>
                        <a:rPr lang="en-US" b="1" dirty="0" smtClean="0">
                          <a:solidFill>
                            <a:schemeClr val="accent1"/>
                          </a:solidFill>
                        </a:rPr>
                        <a:t>Algemene </a:t>
                      </a:r>
                      <a:r>
                        <a:rPr lang="en-US" b="1" dirty="0">
                          <a:solidFill>
                            <a:schemeClr val="accent1"/>
                          </a:solidFill>
                        </a:rPr>
                        <a:t>functionaliteiten die binnen “Intake” voorkomen</a:t>
                      </a:r>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nl-NL" b="1" dirty="0">
                        <a:solidFill>
                          <a:schemeClr val="accent1"/>
                        </a:solidFill>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34766218"/>
                  </a:ext>
                </a:extLst>
              </a:tr>
              <a:tr h="402002">
                <a:tc>
                  <a:txBody>
                    <a:bodyPr/>
                    <a:lstStyle/>
                    <a:p>
                      <a:endParaRPr lang="nl-NL" sz="1400" dirty="0"/>
                    </a:p>
                  </a:txBody>
                  <a:tcPr>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US" sz="1400" dirty="0">
                          <a:solidFill>
                            <a:schemeClr val="tx1"/>
                          </a:solidFill>
                          <a:latin typeface="+mn-lt"/>
                        </a:rPr>
                        <a:t>Digitale afspraakmodule (incl. notificatie functionaliteit)</a:t>
                      </a:r>
                      <a:endParaRPr lang="nl-NL" sz="1400" dirty="0">
                        <a:latin typeface="+mn-lt"/>
                      </a:endParaRPr>
                    </a:p>
                  </a:txBody>
                  <a:tcPr>
                    <a:lnL>
                      <a:noFill/>
                    </a:lnL>
                    <a:lnR>
                      <a:noFill/>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195680"/>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Werkvoorraad beheer</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985552346"/>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Koppelingen met ketenpartners/ externe bronnen</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8138536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Gespreksleidraad</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490883494"/>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Vragenlijsten functionaliteit</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9921413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Instrumenten catalogus</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274426401"/>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cs typeface="Calibri" panose="020F0502020204030204" pitchFamily="34" charset="0"/>
                        </a:rPr>
                        <a:t>Doelmatigheidscontrole</a:t>
                      </a: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79498113"/>
                  </a:ext>
                </a:extLst>
              </a:tr>
              <a:tr h="402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Graphik Light" panose="020B0403030202060203" pitchFamily="34" charset="0"/>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mn-lt"/>
                          <a:cs typeface="Calibri" panose="020F0502020204030204" pitchFamily="34" charset="0"/>
                        </a:rPr>
                        <a:t>Digitale</a:t>
                      </a:r>
                      <a:r>
                        <a:rPr lang="en-US" sz="1400" baseline="0" dirty="0" smtClean="0">
                          <a:solidFill>
                            <a:schemeClr val="tx1"/>
                          </a:solidFill>
                          <a:latin typeface="+mn-lt"/>
                          <a:cs typeface="Calibri" panose="020F0502020204030204" pitchFamily="34" charset="0"/>
                        </a:rPr>
                        <a:t> matching (vanuit klantkermerken op instrument)</a:t>
                      </a:r>
                      <a:endParaRPr lang="en-US" sz="1400" dirty="0">
                        <a:solidFill>
                          <a:schemeClr val="tx1"/>
                        </a:solidFill>
                        <a:latin typeface="+mn-lt"/>
                        <a:cs typeface="Calibri" panose="020F0502020204030204" pitchFamily="34" charset="0"/>
                      </a:endParaRPr>
                    </a:p>
                  </a:txBody>
                  <a:tcP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536435933"/>
                  </a:ext>
                </a:extLst>
              </a:tr>
            </a:tbl>
          </a:graphicData>
        </a:graphic>
      </p:graphicFrame>
      <p:grpSp>
        <p:nvGrpSpPr>
          <p:cNvPr id="145" name="Group 78">
            <a:extLst>
              <a:ext uri="{FF2B5EF4-FFF2-40B4-BE49-F238E27FC236}">
                <a16:creationId xmlns:a16="http://schemas.microsoft.com/office/drawing/2014/main" id="{1CA9B368-03C0-4E94-8270-1B45C2679182}"/>
              </a:ext>
            </a:extLst>
          </p:cNvPr>
          <p:cNvGrpSpPr>
            <a:grpSpLocks noChangeAspect="1"/>
          </p:cNvGrpSpPr>
          <p:nvPr/>
        </p:nvGrpSpPr>
        <p:grpSpPr bwMode="auto">
          <a:xfrm>
            <a:off x="7058706" y="3446488"/>
            <a:ext cx="202308" cy="269323"/>
            <a:chOff x="5561" y="440"/>
            <a:chExt cx="320" cy="426"/>
          </a:xfrm>
          <a:solidFill>
            <a:srgbClr val="FF0000"/>
          </a:solidFill>
        </p:grpSpPr>
        <p:sp>
          <p:nvSpPr>
            <p:cNvPr id="150" name="Freeform 79">
              <a:extLst>
                <a:ext uri="{FF2B5EF4-FFF2-40B4-BE49-F238E27FC236}">
                  <a16:creationId xmlns:a16="http://schemas.microsoft.com/office/drawing/2014/main" id="{DBBD0274-4446-4CA5-84B0-F5FD2FC2D372}"/>
                </a:ext>
              </a:extLst>
            </p:cNvPr>
            <p:cNvSpPr>
              <a:spLocks noEditPoints="1"/>
            </p:cNvSpPr>
            <p:nvPr/>
          </p:nvSpPr>
          <p:spPr bwMode="auto">
            <a:xfrm>
              <a:off x="5561" y="440"/>
              <a:ext cx="320" cy="426"/>
            </a:xfrm>
            <a:custGeom>
              <a:avLst/>
              <a:gdLst>
                <a:gd name="T0" fmla="*/ 210 w 216"/>
                <a:gd name="T1" fmla="*/ 288 h 288"/>
                <a:gd name="T2" fmla="*/ 6 w 216"/>
                <a:gd name="T3" fmla="*/ 288 h 288"/>
                <a:gd name="T4" fmla="*/ 0 w 216"/>
                <a:gd name="T5" fmla="*/ 282 h 288"/>
                <a:gd name="T6" fmla="*/ 0 w 216"/>
                <a:gd name="T7" fmla="*/ 6 h 288"/>
                <a:gd name="T8" fmla="*/ 6 w 216"/>
                <a:gd name="T9" fmla="*/ 0 h 288"/>
                <a:gd name="T10" fmla="*/ 138 w 216"/>
                <a:gd name="T11" fmla="*/ 0 h 288"/>
                <a:gd name="T12" fmla="*/ 142 w 216"/>
                <a:gd name="T13" fmla="*/ 2 h 288"/>
                <a:gd name="T14" fmla="*/ 214 w 216"/>
                <a:gd name="T15" fmla="*/ 74 h 288"/>
                <a:gd name="T16" fmla="*/ 216 w 216"/>
                <a:gd name="T17" fmla="*/ 78 h 288"/>
                <a:gd name="T18" fmla="*/ 216 w 216"/>
                <a:gd name="T19" fmla="*/ 282 h 288"/>
                <a:gd name="T20" fmla="*/ 210 w 216"/>
                <a:gd name="T21" fmla="*/ 288 h 288"/>
                <a:gd name="T22" fmla="*/ 12 w 216"/>
                <a:gd name="T23" fmla="*/ 276 h 288"/>
                <a:gd name="T24" fmla="*/ 204 w 216"/>
                <a:gd name="T25" fmla="*/ 276 h 288"/>
                <a:gd name="T26" fmla="*/ 204 w 216"/>
                <a:gd name="T27" fmla="*/ 81 h 288"/>
                <a:gd name="T28" fmla="*/ 136 w 216"/>
                <a:gd name="T29" fmla="*/ 12 h 288"/>
                <a:gd name="T30" fmla="*/ 12 w 216"/>
                <a:gd name="T31" fmla="*/ 12 h 288"/>
                <a:gd name="T32" fmla="*/ 12 w 216"/>
                <a:gd name="T3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6" h="288">
                  <a:moveTo>
                    <a:pt x="210" y="288"/>
                  </a:moveTo>
                  <a:cubicBezTo>
                    <a:pt x="6" y="288"/>
                    <a:pt x="6" y="288"/>
                    <a:pt x="6" y="288"/>
                  </a:cubicBezTo>
                  <a:cubicBezTo>
                    <a:pt x="3" y="288"/>
                    <a:pt x="0" y="286"/>
                    <a:pt x="0" y="282"/>
                  </a:cubicBezTo>
                  <a:cubicBezTo>
                    <a:pt x="0" y="6"/>
                    <a:pt x="0" y="6"/>
                    <a:pt x="0" y="6"/>
                  </a:cubicBezTo>
                  <a:cubicBezTo>
                    <a:pt x="0" y="3"/>
                    <a:pt x="3" y="0"/>
                    <a:pt x="6" y="0"/>
                  </a:cubicBezTo>
                  <a:cubicBezTo>
                    <a:pt x="138" y="0"/>
                    <a:pt x="138" y="0"/>
                    <a:pt x="138" y="0"/>
                  </a:cubicBezTo>
                  <a:cubicBezTo>
                    <a:pt x="140" y="0"/>
                    <a:pt x="141" y="1"/>
                    <a:pt x="142" y="2"/>
                  </a:cubicBezTo>
                  <a:cubicBezTo>
                    <a:pt x="214" y="74"/>
                    <a:pt x="214" y="74"/>
                    <a:pt x="214" y="74"/>
                  </a:cubicBezTo>
                  <a:cubicBezTo>
                    <a:pt x="216" y="75"/>
                    <a:pt x="216" y="77"/>
                    <a:pt x="216" y="78"/>
                  </a:cubicBezTo>
                  <a:cubicBezTo>
                    <a:pt x="216" y="282"/>
                    <a:pt x="216" y="282"/>
                    <a:pt x="216" y="282"/>
                  </a:cubicBezTo>
                  <a:cubicBezTo>
                    <a:pt x="216" y="286"/>
                    <a:pt x="214" y="288"/>
                    <a:pt x="210" y="288"/>
                  </a:cubicBezTo>
                  <a:close/>
                  <a:moveTo>
                    <a:pt x="12" y="276"/>
                  </a:moveTo>
                  <a:cubicBezTo>
                    <a:pt x="204" y="276"/>
                    <a:pt x="204" y="276"/>
                    <a:pt x="204" y="276"/>
                  </a:cubicBezTo>
                  <a:cubicBezTo>
                    <a:pt x="204" y="81"/>
                    <a:pt x="204" y="81"/>
                    <a:pt x="204" y="81"/>
                  </a:cubicBezTo>
                  <a:cubicBezTo>
                    <a:pt x="136" y="12"/>
                    <a:pt x="136" y="12"/>
                    <a:pt x="136" y="12"/>
                  </a:cubicBezTo>
                  <a:cubicBezTo>
                    <a:pt x="12" y="12"/>
                    <a:pt x="12" y="12"/>
                    <a:pt x="12" y="12"/>
                  </a:cubicBezTo>
                  <a:lnTo>
                    <a:pt x="12"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1" name="Freeform 80">
              <a:extLst>
                <a:ext uri="{FF2B5EF4-FFF2-40B4-BE49-F238E27FC236}">
                  <a16:creationId xmlns:a16="http://schemas.microsoft.com/office/drawing/2014/main" id="{AD3C824A-8BF3-4656-8236-A882A4F6C916}"/>
                </a:ext>
              </a:extLst>
            </p:cNvPr>
            <p:cNvSpPr>
              <a:spLocks/>
            </p:cNvSpPr>
            <p:nvPr/>
          </p:nvSpPr>
          <p:spPr bwMode="auto">
            <a:xfrm>
              <a:off x="5757" y="440"/>
              <a:ext cx="124" cy="125"/>
            </a:xfrm>
            <a:custGeom>
              <a:avLst/>
              <a:gdLst>
                <a:gd name="T0" fmla="*/ 78 w 84"/>
                <a:gd name="T1" fmla="*/ 84 h 84"/>
                <a:gd name="T2" fmla="*/ 6 w 84"/>
                <a:gd name="T3" fmla="*/ 84 h 84"/>
                <a:gd name="T4" fmla="*/ 0 w 84"/>
                <a:gd name="T5" fmla="*/ 78 h 84"/>
                <a:gd name="T6" fmla="*/ 0 w 84"/>
                <a:gd name="T7" fmla="*/ 6 h 84"/>
                <a:gd name="T8" fmla="*/ 6 w 84"/>
                <a:gd name="T9" fmla="*/ 0 h 84"/>
                <a:gd name="T10" fmla="*/ 12 w 84"/>
                <a:gd name="T11" fmla="*/ 6 h 84"/>
                <a:gd name="T12" fmla="*/ 12 w 84"/>
                <a:gd name="T13" fmla="*/ 72 h 84"/>
                <a:gd name="T14" fmla="*/ 78 w 84"/>
                <a:gd name="T15" fmla="*/ 72 h 84"/>
                <a:gd name="T16" fmla="*/ 84 w 84"/>
                <a:gd name="T17" fmla="*/ 78 h 84"/>
                <a:gd name="T18" fmla="*/ 78 w 84"/>
                <a:gd name="T1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78" y="84"/>
                  </a:moveTo>
                  <a:cubicBezTo>
                    <a:pt x="6" y="84"/>
                    <a:pt x="6" y="84"/>
                    <a:pt x="6" y="84"/>
                  </a:cubicBezTo>
                  <a:cubicBezTo>
                    <a:pt x="3" y="84"/>
                    <a:pt x="0" y="82"/>
                    <a:pt x="0" y="78"/>
                  </a:cubicBezTo>
                  <a:cubicBezTo>
                    <a:pt x="0" y="6"/>
                    <a:pt x="0" y="6"/>
                    <a:pt x="0" y="6"/>
                  </a:cubicBezTo>
                  <a:cubicBezTo>
                    <a:pt x="0" y="3"/>
                    <a:pt x="3" y="0"/>
                    <a:pt x="6" y="0"/>
                  </a:cubicBezTo>
                  <a:cubicBezTo>
                    <a:pt x="10" y="0"/>
                    <a:pt x="12" y="3"/>
                    <a:pt x="12" y="6"/>
                  </a:cubicBezTo>
                  <a:cubicBezTo>
                    <a:pt x="12" y="72"/>
                    <a:pt x="12" y="72"/>
                    <a:pt x="12" y="72"/>
                  </a:cubicBezTo>
                  <a:cubicBezTo>
                    <a:pt x="78" y="72"/>
                    <a:pt x="78" y="72"/>
                    <a:pt x="78" y="72"/>
                  </a:cubicBezTo>
                  <a:cubicBezTo>
                    <a:pt x="82" y="72"/>
                    <a:pt x="84" y="75"/>
                    <a:pt x="84" y="78"/>
                  </a:cubicBezTo>
                  <a:cubicBezTo>
                    <a:pt x="84" y="82"/>
                    <a:pt x="82"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2" name="Freeform 81">
              <a:extLst>
                <a:ext uri="{FF2B5EF4-FFF2-40B4-BE49-F238E27FC236}">
                  <a16:creationId xmlns:a16="http://schemas.microsoft.com/office/drawing/2014/main" id="{F73B254B-5318-475C-B016-011C71F96AF2}"/>
                </a:ext>
              </a:extLst>
            </p:cNvPr>
            <p:cNvSpPr>
              <a:spLocks/>
            </p:cNvSpPr>
            <p:nvPr/>
          </p:nvSpPr>
          <p:spPr bwMode="auto">
            <a:xfrm>
              <a:off x="5721" y="618"/>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3" name="Freeform 82">
              <a:extLst>
                <a:ext uri="{FF2B5EF4-FFF2-40B4-BE49-F238E27FC236}">
                  <a16:creationId xmlns:a16="http://schemas.microsoft.com/office/drawing/2014/main" id="{3CB99C05-0AA0-4FEF-8F2F-B3214C89943D}"/>
                </a:ext>
              </a:extLst>
            </p:cNvPr>
            <p:cNvSpPr>
              <a:spLocks/>
            </p:cNvSpPr>
            <p:nvPr/>
          </p:nvSpPr>
          <p:spPr bwMode="auto">
            <a:xfrm>
              <a:off x="5721" y="68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4" name="Freeform 83">
              <a:extLst>
                <a:ext uri="{FF2B5EF4-FFF2-40B4-BE49-F238E27FC236}">
                  <a16:creationId xmlns:a16="http://schemas.microsoft.com/office/drawing/2014/main" id="{2450B789-D266-442E-B1C8-E9C8C68A6C7A}"/>
                </a:ext>
              </a:extLst>
            </p:cNvPr>
            <p:cNvSpPr>
              <a:spLocks/>
            </p:cNvSpPr>
            <p:nvPr/>
          </p:nvSpPr>
          <p:spPr bwMode="auto">
            <a:xfrm>
              <a:off x="5721" y="760"/>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5" name="Freeform 84">
              <a:extLst>
                <a:ext uri="{FF2B5EF4-FFF2-40B4-BE49-F238E27FC236}">
                  <a16:creationId xmlns:a16="http://schemas.microsoft.com/office/drawing/2014/main" id="{E13A5EC3-FA08-4B3B-9B78-D39CF0C4A7DE}"/>
                </a:ext>
              </a:extLst>
            </p:cNvPr>
            <p:cNvSpPr>
              <a:spLocks/>
            </p:cNvSpPr>
            <p:nvPr/>
          </p:nvSpPr>
          <p:spPr bwMode="auto">
            <a:xfrm>
              <a:off x="5614" y="582"/>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6" name="Freeform 85">
              <a:extLst>
                <a:ext uri="{FF2B5EF4-FFF2-40B4-BE49-F238E27FC236}">
                  <a16:creationId xmlns:a16="http://schemas.microsoft.com/office/drawing/2014/main" id="{C15D0B42-C7A6-4D43-A67F-701F030F510D}"/>
                </a:ext>
              </a:extLst>
            </p:cNvPr>
            <p:cNvSpPr>
              <a:spLocks/>
            </p:cNvSpPr>
            <p:nvPr/>
          </p:nvSpPr>
          <p:spPr bwMode="auto">
            <a:xfrm>
              <a:off x="5614" y="653"/>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7" name="Freeform 86">
              <a:extLst>
                <a:ext uri="{FF2B5EF4-FFF2-40B4-BE49-F238E27FC236}">
                  <a16:creationId xmlns:a16="http://schemas.microsoft.com/office/drawing/2014/main" id="{28FA0B52-0929-46AC-8C2C-51343AA5F966}"/>
                </a:ext>
              </a:extLst>
            </p:cNvPr>
            <p:cNvSpPr>
              <a:spLocks/>
            </p:cNvSpPr>
            <p:nvPr/>
          </p:nvSpPr>
          <p:spPr bwMode="auto">
            <a:xfrm>
              <a:off x="5614" y="724"/>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grpSp>
      <p:grpSp>
        <p:nvGrpSpPr>
          <p:cNvPr id="136" name="Group 33">
            <a:extLst>
              <a:ext uri="{FF2B5EF4-FFF2-40B4-BE49-F238E27FC236}">
                <a16:creationId xmlns:a16="http://schemas.microsoft.com/office/drawing/2014/main" id="{C99D784E-5189-4F59-A55D-03CB64E0C7A1}"/>
              </a:ext>
            </a:extLst>
          </p:cNvPr>
          <p:cNvGrpSpPr>
            <a:grpSpLocks noChangeAspect="1"/>
          </p:cNvGrpSpPr>
          <p:nvPr/>
        </p:nvGrpSpPr>
        <p:grpSpPr bwMode="auto">
          <a:xfrm>
            <a:off x="7033292" y="4251878"/>
            <a:ext cx="252515" cy="252514"/>
            <a:chOff x="3438" y="437"/>
            <a:chExt cx="428" cy="428"/>
          </a:xfrm>
          <a:solidFill>
            <a:srgbClr val="FF0000"/>
          </a:solidFill>
        </p:grpSpPr>
        <p:sp>
          <p:nvSpPr>
            <p:cNvPr id="137" name="Freeform 34">
              <a:extLst>
                <a:ext uri="{FF2B5EF4-FFF2-40B4-BE49-F238E27FC236}">
                  <a16:creationId xmlns:a16="http://schemas.microsoft.com/office/drawing/2014/main" id="{32668E08-B586-4DDF-B4E8-642BA4D27090}"/>
                </a:ext>
              </a:extLst>
            </p:cNvPr>
            <p:cNvSpPr>
              <a:spLocks/>
            </p:cNvSpPr>
            <p:nvPr/>
          </p:nvSpPr>
          <p:spPr bwMode="auto">
            <a:xfrm>
              <a:off x="3438" y="439"/>
              <a:ext cx="427" cy="426"/>
            </a:xfrm>
            <a:custGeom>
              <a:avLst/>
              <a:gdLst>
                <a:gd name="T0" fmla="*/ 126 w 288"/>
                <a:gd name="T1" fmla="*/ 288 h 288"/>
                <a:gd name="T2" fmla="*/ 120 w 288"/>
                <a:gd name="T3" fmla="*/ 247 h 288"/>
                <a:gd name="T4" fmla="*/ 67 w 288"/>
                <a:gd name="T5" fmla="*/ 262 h 288"/>
                <a:gd name="T6" fmla="*/ 25 w 288"/>
                <a:gd name="T7" fmla="*/ 229 h 288"/>
                <a:gd name="T8" fmla="*/ 25 w 288"/>
                <a:gd name="T9" fmla="*/ 220 h 288"/>
                <a:gd name="T10" fmla="*/ 40 w 288"/>
                <a:gd name="T11" fmla="*/ 168 h 288"/>
                <a:gd name="T12" fmla="*/ 0 w 288"/>
                <a:gd name="T13" fmla="*/ 162 h 288"/>
                <a:gd name="T14" fmla="*/ 6 w 288"/>
                <a:gd name="T15" fmla="*/ 120 h 288"/>
                <a:gd name="T16" fmla="*/ 49 w 288"/>
                <a:gd name="T17" fmla="*/ 92 h 288"/>
                <a:gd name="T18" fmla="*/ 23 w 288"/>
                <a:gd name="T19" fmla="*/ 63 h 288"/>
                <a:gd name="T20" fmla="*/ 59 w 288"/>
                <a:gd name="T21" fmla="*/ 25 h 288"/>
                <a:gd name="T22" fmla="*/ 92 w 288"/>
                <a:gd name="T23" fmla="*/ 49 h 288"/>
                <a:gd name="T24" fmla="*/ 120 w 288"/>
                <a:gd name="T25" fmla="*/ 6 h 288"/>
                <a:gd name="T26" fmla="*/ 162 w 288"/>
                <a:gd name="T27" fmla="*/ 0 h 288"/>
                <a:gd name="T28" fmla="*/ 168 w 288"/>
                <a:gd name="T29" fmla="*/ 40 h 288"/>
                <a:gd name="T30" fmla="*/ 202 w 288"/>
                <a:gd name="T31" fmla="*/ 60 h 288"/>
                <a:gd name="T32" fmla="*/ 160 w 288"/>
                <a:gd name="T33" fmla="*/ 50 h 288"/>
                <a:gd name="T34" fmla="*/ 156 w 288"/>
                <a:gd name="T35" fmla="*/ 12 h 288"/>
                <a:gd name="T36" fmla="*/ 132 w 288"/>
                <a:gd name="T37" fmla="*/ 45 h 288"/>
                <a:gd name="T38" fmla="*/ 94 w 288"/>
                <a:gd name="T39" fmla="*/ 62 h 288"/>
                <a:gd name="T40" fmla="*/ 63 w 288"/>
                <a:gd name="T41" fmla="*/ 38 h 288"/>
                <a:gd name="T42" fmla="*/ 61 w 288"/>
                <a:gd name="T43" fmla="*/ 86 h 288"/>
                <a:gd name="T44" fmla="*/ 51 w 288"/>
                <a:gd name="T45" fmla="*/ 127 h 288"/>
                <a:gd name="T46" fmla="*/ 12 w 288"/>
                <a:gd name="T47" fmla="*/ 132 h 288"/>
                <a:gd name="T48" fmla="*/ 45 w 288"/>
                <a:gd name="T49" fmla="*/ 156 h 288"/>
                <a:gd name="T50" fmla="*/ 62 w 288"/>
                <a:gd name="T51" fmla="*/ 194 h 288"/>
                <a:gd name="T52" fmla="*/ 38 w 288"/>
                <a:gd name="T53" fmla="*/ 224 h 288"/>
                <a:gd name="T54" fmla="*/ 87 w 288"/>
                <a:gd name="T55" fmla="*/ 226 h 288"/>
                <a:gd name="T56" fmla="*/ 127 w 288"/>
                <a:gd name="T57" fmla="*/ 237 h 288"/>
                <a:gd name="T58" fmla="*/ 132 w 288"/>
                <a:gd name="T59" fmla="*/ 276 h 288"/>
                <a:gd name="T60" fmla="*/ 156 w 288"/>
                <a:gd name="T61" fmla="*/ 243 h 288"/>
                <a:gd name="T62" fmla="*/ 194 w 288"/>
                <a:gd name="T63" fmla="*/ 226 h 288"/>
                <a:gd name="T64" fmla="*/ 224 w 288"/>
                <a:gd name="T65" fmla="*/ 250 h 288"/>
                <a:gd name="T66" fmla="*/ 227 w 288"/>
                <a:gd name="T67" fmla="*/ 201 h 288"/>
                <a:gd name="T68" fmla="*/ 237 w 288"/>
                <a:gd name="T69" fmla="*/ 160 h 288"/>
                <a:gd name="T70" fmla="*/ 276 w 288"/>
                <a:gd name="T71" fmla="*/ 156 h 288"/>
                <a:gd name="T72" fmla="*/ 243 w 288"/>
                <a:gd name="T73" fmla="*/ 132 h 288"/>
                <a:gd name="T74" fmla="*/ 231 w 288"/>
                <a:gd name="T75" fmla="*/ 107 h 288"/>
                <a:gd name="T76" fmla="*/ 243 w 288"/>
                <a:gd name="T77" fmla="*/ 103 h 288"/>
                <a:gd name="T78" fmla="*/ 282 w 288"/>
                <a:gd name="T79" fmla="*/ 120 h 288"/>
                <a:gd name="T80" fmla="*/ 288 w 288"/>
                <a:gd name="T81" fmla="*/ 162 h 288"/>
                <a:gd name="T82" fmla="*/ 248 w 288"/>
                <a:gd name="T83" fmla="*/ 168 h 288"/>
                <a:gd name="T84" fmla="*/ 263 w 288"/>
                <a:gd name="T85" fmla="*/ 220 h 288"/>
                <a:gd name="T86" fmla="*/ 229 w 288"/>
                <a:gd name="T87" fmla="*/ 262 h 288"/>
                <a:gd name="T88" fmla="*/ 196 w 288"/>
                <a:gd name="T89" fmla="*/ 238 h 288"/>
                <a:gd name="T90" fmla="*/ 168 w 288"/>
                <a:gd name="T91" fmla="*/ 28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8" h="288">
                  <a:moveTo>
                    <a:pt x="162" y="288"/>
                  </a:moveTo>
                  <a:cubicBezTo>
                    <a:pt x="126" y="288"/>
                    <a:pt x="126" y="288"/>
                    <a:pt x="126" y="288"/>
                  </a:cubicBezTo>
                  <a:cubicBezTo>
                    <a:pt x="123" y="288"/>
                    <a:pt x="120" y="285"/>
                    <a:pt x="120" y="282"/>
                  </a:cubicBezTo>
                  <a:cubicBezTo>
                    <a:pt x="120" y="247"/>
                    <a:pt x="120" y="247"/>
                    <a:pt x="120" y="247"/>
                  </a:cubicBezTo>
                  <a:cubicBezTo>
                    <a:pt x="110" y="245"/>
                    <a:pt x="100" y="242"/>
                    <a:pt x="92" y="238"/>
                  </a:cubicBezTo>
                  <a:cubicBezTo>
                    <a:pt x="67" y="262"/>
                    <a:pt x="67" y="262"/>
                    <a:pt x="67" y="262"/>
                  </a:cubicBezTo>
                  <a:cubicBezTo>
                    <a:pt x="65" y="265"/>
                    <a:pt x="61" y="265"/>
                    <a:pt x="59" y="262"/>
                  </a:cubicBezTo>
                  <a:cubicBezTo>
                    <a:pt x="25" y="229"/>
                    <a:pt x="25" y="229"/>
                    <a:pt x="25" y="229"/>
                  </a:cubicBezTo>
                  <a:cubicBezTo>
                    <a:pt x="24" y="227"/>
                    <a:pt x="23" y="226"/>
                    <a:pt x="23" y="224"/>
                  </a:cubicBezTo>
                  <a:cubicBezTo>
                    <a:pt x="23" y="223"/>
                    <a:pt x="24" y="221"/>
                    <a:pt x="25" y="220"/>
                  </a:cubicBezTo>
                  <a:cubicBezTo>
                    <a:pt x="49" y="196"/>
                    <a:pt x="49" y="196"/>
                    <a:pt x="49" y="196"/>
                  </a:cubicBezTo>
                  <a:cubicBezTo>
                    <a:pt x="46" y="188"/>
                    <a:pt x="43" y="177"/>
                    <a:pt x="40" y="168"/>
                  </a:cubicBezTo>
                  <a:cubicBezTo>
                    <a:pt x="6" y="168"/>
                    <a:pt x="6" y="168"/>
                    <a:pt x="6" y="168"/>
                  </a:cubicBezTo>
                  <a:cubicBezTo>
                    <a:pt x="3" y="168"/>
                    <a:pt x="0" y="165"/>
                    <a:pt x="0" y="162"/>
                  </a:cubicBezTo>
                  <a:cubicBezTo>
                    <a:pt x="0" y="126"/>
                    <a:pt x="0" y="126"/>
                    <a:pt x="0" y="126"/>
                  </a:cubicBezTo>
                  <a:cubicBezTo>
                    <a:pt x="0" y="122"/>
                    <a:pt x="3" y="120"/>
                    <a:pt x="6" y="120"/>
                  </a:cubicBezTo>
                  <a:cubicBezTo>
                    <a:pt x="40" y="120"/>
                    <a:pt x="40" y="120"/>
                    <a:pt x="40" y="120"/>
                  </a:cubicBezTo>
                  <a:cubicBezTo>
                    <a:pt x="43" y="110"/>
                    <a:pt x="46" y="100"/>
                    <a:pt x="49" y="92"/>
                  </a:cubicBezTo>
                  <a:cubicBezTo>
                    <a:pt x="25" y="67"/>
                    <a:pt x="25" y="67"/>
                    <a:pt x="25" y="67"/>
                  </a:cubicBezTo>
                  <a:cubicBezTo>
                    <a:pt x="24" y="66"/>
                    <a:pt x="23" y="65"/>
                    <a:pt x="23" y="63"/>
                  </a:cubicBezTo>
                  <a:cubicBezTo>
                    <a:pt x="23" y="61"/>
                    <a:pt x="24" y="60"/>
                    <a:pt x="25" y="59"/>
                  </a:cubicBezTo>
                  <a:cubicBezTo>
                    <a:pt x="59" y="25"/>
                    <a:pt x="59" y="25"/>
                    <a:pt x="59" y="25"/>
                  </a:cubicBezTo>
                  <a:cubicBezTo>
                    <a:pt x="61" y="23"/>
                    <a:pt x="65" y="23"/>
                    <a:pt x="67" y="25"/>
                  </a:cubicBezTo>
                  <a:cubicBezTo>
                    <a:pt x="92" y="49"/>
                    <a:pt x="92" y="49"/>
                    <a:pt x="92" y="49"/>
                  </a:cubicBezTo>
                  <a:cubicBezTo>
                    <a:pt x="100" y="45"/>
                    <a:pt x="110" y="42"/>
                    <a:pt x="120" y="40"/>
                  </a:cubicBezTo>
                  <a:cubicBezTo>
                    <a:pt x="120" y="6"/>
                    <a:pt x="120" y="6"/>
                    <a:pt x="120" y="6"/>
                  </a:cubicBezTo>
                  <a:cubicBezTo>
                    <a:pt x="120" y="2"/>
                    <a:pt x="123" y="0"/>
                    <a:pt x="126" y="0"/>
                  </a:cubicBezTo>
                  <a:cubicBezTo>
                    <a:pt x="162" y="0"/>
                    <a:pt x="162" y="0"/>
                    <a:pt x="162" y="0"/>
                  </a:cubicBezTo>
                  <a:cubicBezTo>
                    <a:pt x="165" y="0"/>
                    <a:pt x="168" y="2"/>
                    <a:pt x="168" y="6"/>
                  </a:cubicBezTo>
                  <a:cubicBezTo>
                    <a:pt x="168" y="40"/>
                    <a:pt x="168" y="40"/>
                    <a:pt x="168" y="40"/>
                  </a:cubicBezTo>
                  <a:cubicBezTo>
                    <a:pt x="179" y="43"/>
                    <a:pt x="192" y="47"/>
                    <a:pt x="200" y="52"/>
                  </a:cubicBezTo>
                  <a:cubicBezTo>
                    <a:pt x="203" y="53"/>
                    <a:pt x="204" y="57"/>
                    <a:pt x="202" y="60"/>
                  </a:cubicBezTo>
                  <a:cubicBezTo>
                    <a:pt x="200" y="63"/>
                    <a:pt x="197" y="63"/>
                    <a:pt x="194" y="62"/>
                  </a:cubicBezTo>
                  <a:cubicBezTo>
                    <a:pt x="186" y="57"/>
                    <a:pt x="171" y="53"/>
                    <a:pt x="160" y="50"/>
                  </a:cubicBezTo>
                  <a:cubicBezTo>
                    <a:pt x="158" y="50"/>
                    <a:pt x="156" y="47"/>
                    <a:pt x="156" y="45"/>
                  </a:cubicBezTo>
                  <a:cubicBezTo>
                    <a:pt x="156" y="12"/>
                    <a:pt x="156" y="12"/>
                    <a:pt x="156" y="12"/>
                  </a:cubicBezTo>
                  <a:cubicBezTo>
                    <a:pt x="132" y="12"/>
                    <a:pt x="132" y="12"/>
                    <a:pt x="132" y="12"/>
                  </a:cubicBezTo>
                  <a:cubicBezTo>
                    <a:pt x="132" y="45"/>
                    <a:pt x="132" y="45"/>
                    <a:pt x="132" y="45"/>
                  </a:cubicBezTo>
                  <a:cubicBezTo>
                    <a:pt x="132" y="47"/>
                    <a:pt x="130" y="50"/>
                    <a:pt x="127" y="50"/>
                  </a:cubicBezTo>
                  <a:cubicBezTo>
                    <a:pt x="117" y="53"/>
                    <a:pt x="102" y="57"/>
                    <a:pt x="94" y="62"/>
                  </a:cubicBezTo>
                  <a:cubicBezTo>
                    <a:pt x="92" y="63"/>
                    <a:pt x="89" y="63"/>
                    <a:pt x="87" y="61"/>
                  </a:cubicBezTo>
                  <a:cubicBezTo>
                    <a:pt x="63" y="38"/>
                    <a:pt x="63" y="38"/>
                    <a:pt x="63" y="38"/>
                  </a:cubicBezTo>
                  <a:cubicBezTo>
                    <a:pt x="38" y="63"/>
                    <a:pt x="38" y="63"/>
                    <a:pt x="38" y="63"/>
                  </a:cubicBezTo>
                  <a:cubicBezTo>
                    <a:pt x="61" y="86"/>
                    <a:pt x="61" y="86"/>
                    <a:pt x="61" y="86"/>
                  </a:cubicBezTo>
                  <a:cubicBezTo>
                    <a:pt x="63" y="88"/>
                    <a:pt x="63" y="91"/>
                    <a:pt x="62" y="94"/>
                  </a:cubicBezTo>
                  <a:cubicBezTo>
                    <a:pt x="57" y="103"/>
                    <a:pt x="52" y="120"/>
                    <a:pt x="51" y="127"/>
                  </a:cubicBezTo>
                  <a:cubicBezTo>
                    <a:pt x="50" y="130"/>
                    <a:pt x="48" y="132"/>
                    <a:pt x="45" y="132"/>
                  </a:cubicBezTo>
                  <a:cubicBezTo>
                    <a:pt x="12" y="132"/>
                    <a:pt x="12" y="132"/>
                    <a:pt x="12" y="132"/>
                  </a:cubicBezTo>
                  <a:cubicBezTo>
                    <a:pt x="12" y="156"/>
                    <a:pt x="12" y="156"/>
                    <a:pt x="12" y="156"/>
                  </a:cubicBezTo>
                  <a:cubicBezTo>
                    <a:pt x="45" y="156"/>
                    <a:pt x="45" y="156"/>
                    <a:pt x="45" y="156"/>
                  </a:cubicBezTo>
                  <a:cubicBezTo>
                    <a:pt x="48" y="156"/>
                    <a:pt x="50" y="158"/>
                    <a:pt x="51" y="160"/>
                  </a:cubicBezTo>
                  <a:cubicBezTo>
                    <a:pt x="52" y="167"/>
                    <a:pt x="57" y="185"/>
                    <a:pt x="62" y="194"/>
                  </a:cubicBezTo>
                  <a:cubicBezTo>
                    <a:pt x="63" y="196"/>
                    <a:pt x="63" y="199"/>
                    <a:pt x="61" y="201"/>
                  </a:cubicBezTo>
                  <a:cubicBezTo>
                    <a:pt x="38" y="224"/>
                    <a:pt x="38" y="224"/>
                    <a:pt x="38" y="224"/>
                  </a:cubicBezTo>
                  <a:cubicBezTo>
                    <a:pt x="63" y="250"/>
                    <a:pt x="63" y="250"/>
                    <a:pt x="63" y="250"/>
                  </a:cubicBezTo>
                  <a:cubicBezTo>
                    <a:pt x="87" y="226"/>
                    <a:pt x="87" y="226"/>
                    <a:pt x="87" y="226"/>
                  </a:cubicBezTo>
                  <a:cubicBezTo>
                    <a:pt x="88" y="224"/>
                    <a:pt x="92" y="224"/>
                    <a:pt x="94" y="226"/>
                  </a:cubicBezTo>
                  <a:cubicBezTo>
                    <a:pt x="103" y="231"/>
                    <a:pt x="121" y="235"/>
                    <a:pt x="127" y="237"/>
                  </a:cubicBezTo>
                  <a:cubicBezTo>
                    <a:pt x="130" y="238"/>
                    <a:pt x="132" y="240"/>
                    <a:pt x="132" y="243"/>
                  </a:cubicBezTo>
                  <a:cubicBezTo>
                    <a:pt x="132" y="276"/>
                    <a:pt x="132" y="276"/>
                    <a:pt x="132" y="276"/>
                  </a:cubicBezTo>
                  <a:cubicBezTo>
                    <a:pt x="156" y="276"/>
                    <a:pt x="156" y="276"/>
                    <a:pt x="156" y="276"/>
                  </a:cubicBezTo>
                  <a:cubicBezTo>
                    <a:pt x="156" y="243"/>
                    <a:pt x="156" y="243"/>
                    <a:pt x="156" y="243"/>
                  </a:cubicBezTo>
                  <a:cubicBezTo>
                    <a:pt x="156" y="240"/>
                    <a:pt x="158" y="238"/>
                    <a:pt x="160" y="237"/>
                  </a:cubicBezTo>
                  <a:cubicBezTo>
                    <a:pt x="167" y="235"/>
                    <a:pt x="185" y="231"/>
                    <a:pt x="194" y="226"/>
                  </a:cubicBezTo>
                  <a:cubicBezTo>
                    <a:pt x="196" y="224"/>
                    <a:pt x="199" y="224"/>
                    <a:pt x="201" y="226"/>
                  </a:cubicBezTo>
                  <a:cubicBezTo>
                    <a:pt x="224" y="250"/>
                    <a:pt x="224" y="250"/>
                    <a:pt x="224" y="250"/>
                  </a:cubicBezTo>
                  <a:cubicBezTo>
                    <a:pt x="250" y="224"/>
                    <a:pt x="250" y="224"/>
                    <a:pt x="250" y="224"/>
                  </a:cubicBezTo>
                  <a:cubicBezTo>
                    <a:pt x="227" y="201"/>
                    <a:pt x="227" y="201"/>
                    <a:pt x="227" y="201"/>
                  </a:cubicBezTo>
                  <a:cubicBezTo>
                    <a:pt x="225" y="199"/>
                    <a:pt x="224" y="196"/>
                    <a:pt x="226" y="194"/>
                  </a:cubicBezTo>
                  <a:cubicBezTo>
                    <a:pt x="231" y="185"/>
                    <a:pt x="235" y="167"/>
                    <a:pt x="237" y="160"/>
                  </a:cubicBezTo>
                  <a:cubicBezTo>
                    <a:pt x="238" y="158"/>
                    <a:pt x="240" y="156"/>
                    <a:pt x="243" y="156"/>
                  </a:cubicBezTo>
                  <a:cubicBezTo>
                    <a:pt x="276" y="156"/>
                    <a:pt x="276" y="156"/>
                    <a:pt x="276" y="156"/>
                  </a:cubicBezTo>
                  <a:cubicBezTo>
                    <a:pt x="276" y="132"/>
                    <a:pt x="276" y="132"/>
                    <a:pt x="276" y="132"/>
                  </a:cubicBezTo>
                  <a:cubicBezTo>
                    <a:pt x="243" y="132"/>
                    <a:pt x="243" y="132"/>
                    <a:pt x="243" y="132"/>
                  </a:cubicBezTo>
                  <a:cubicBezTo>
                    <a:pt x="240" y="132"/>
                    <a:pt x="238" y="130"/>
                    <a:pt x="237" y="127"/>
                  </a:cubicBezTo>
                  <a:cubicBezTo>
                    <a:pt x="236" y="121"/>
                    <a:pt x="234" y="114"/>
                    <a:pt x="231" y="107"/>
                  </a:cubicBezTo>
                  <a:cubicBezTo>
                    <a:pt x="230" y="103"/>
                    <a:pt x="232" y="100"/>
                    <a:pt x="235" y="99"/>
                  </a:cubicBezTo>
                  <a:cubicBezTo>
                    <a:pt x="238" y="98"/>
                    <a:pt x="242" y="100"/>
                    <a:pt x="243" y="103"/>
                  </a:cubicBezTo>
                  <a:cubicBezTo>
                    <a:pt x="245" y="108"/>
                    <a:pt x="246" y="114"/>
                    <a:pt x="248" y="120"/>
                  </a:cubicBezTo>
                  <a:cubicBezTo>
                    <a:pt x="282" y="120"/>
                    <a:pt x="282" y="120"/>
                    <a:pt x="282" y="120"/>
                  </a:cubicBezTo>
                  <a:cubicBezTo>
                    <a:pt x="285" y="120"/>
                    <a:pt x="288" y="122"/>
                    <a:pt x="288" y="126"/>
                  </a:cubicBezTo>
                  <a:cubicBezTo>
                    <a:pt x="288" y="162"/>
                    <a:pt x="288" y="162"/>
                    <a:pt x="288" y="162"/>
                  </a:cubicBezTo>
                  <a:cubicBezTo>
                    <a:pt x="288" y="165"/>
                    <a:pt x="285" y="168"/>
                    <a:pt x="282" y="168"/>
                  </a:cubicBezTo>
                  <a:cubicBezTo>
                    <a:pt x="248" y="168"/>
                    <a:pt x="248" y="168"/>
                    <a:pt x="248" y="168"/>
                  </a:cubicBezTo>
                  <a:cubicBezTo>
                    <a:pt x="245" y="177"/>
                    <a:pt x="242" y="188"/>
                    <a:pt x="238" y="196"/>
                  </a:cubicBezTo>
                  <a:cubicBezTo>
                    <a:pt x="263" y="220"/>
                    <a:pt x="263" y="220"/>
                    <a:pt x="263" y="220"/>
                  </a:cubicBezTo>
                  <a:cubicBezTo>
                    <a:pt x="265" y="222"/>
                    <a:pt x="265" y="226"/>
                    <a:pt x="263" y="229"/>
                  </a:cubicBezTo>
                  <a:cubicBezTo>
                    <a:pt x="229" y="262"/>
                    <a:pt x="229" y="262"/>
                    <a:pt x="229" y="262"/>
                  </a:cubicBezTo>
                  <a:cubicBezTo>
                    <a:pt x="226" y="265"/>
                    <a:pt x="223" y="265"/>
                    <a:pt x="220" y="262"/>
                  </a:cubicBezTo>
                  <a:cubicBezTo>
                    <a:pt x="196" y="238"/>
                    <a:pt x="196" y="238"/>
                    <a:pt x="196" y="238"/>
                  </a:cubicBezTo>
                  <a:cubicBezTo>
                    <a:pt x="188" y="242"/>
                    <a:pt x="177" y="245"/>
                    <a:pt x="168" y="247"/>
                  </a:cubicBezTo>
                  <a:cubicBezTo>
                    <a:pt x="168" y="282"/>
                    <a:pt x="168" y="282"/>
                    <a:pt x="168" y="282"/>
                  </a:cubicBezTo>
                  <a:cubicBezTo>
                    <a:pt x="168" y="285"/>
                    <a:pt x="165" y="288"/>
                    <a:pt x="162" y="2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38" name="Freeform 35">
              <a:extLst>
                <a:ext uri="{FF2B5EF4-FFF2-40B4-BE49-F238E27FC236}">
                  <a16:creationId xmlns:a16="http://schemas.microsoft.com/office/drawing/2014/main" id="{79645404-7E05-4782-A680-F7A1717E854C}"/>
                </a:ext>
              </a:extLst>
            </p:cNvPr>
            <p:cNvSpPr>
              <a:spLocks/>
            </p:cNvSpPr>
            <p:nvPr/>
          </p:nvSpPr>
          <p:spPr bwMode="auto">
            <a:xfrm>
              <a:off x="3567" y="437"/>
              <a:ext cx="299" cy="265"/>
            </a:xfrm>
            <a:custGeom>
              <a:avLst/>
              <a:gdLst>
                <a:gd name="T0" fmla="*/ 61 w 202"/>
                <a:gd name="T1" fmla="*/ 179 h 179"/>
                <a:gd name="T2" fmla="*/ 56 w 202"/>
                <a:gd name="T3" fmla="*/ 177 h 179"/>
                <a:gd name="T4" fmla="*/ 3 w 202"/>
                <a:gd name="T5" fmla="*/ 124 h 179"/>
                <a:gd name="T6" fmla="*/ 3 w 202"/>
                <a:gd name="T7" fmla="*/ 115 h 179"/>
                <a:gd name="T8" fmla="*/ 11 w 202"/>
                <a:gd name="T9" fmla="*/ 115 h 179"/>
                <a:gd name="T10" fmla="*/ 60 w 202"/>
                <a:gd name="T11" fmla="*/ 164 h 179"/>
                <a:gd name="T12" fmla="*/ 190 w 202"/>
                <a:gd name="T13" fmla="*/ 3 h 179"/>
                <a:gd name="T14" fmla="*/ 199 w 202"/>
                <a:gd name="T15" fmla="*/ 2 h 179"/>
                <a:gd name="T16" fmla="*/ 200 w 202"/>
                <a:gd name="T17" fmla="*/ 10 h 179"/>
                <a:gd name="T18" fmla="*/ 65 w 202"/>
                <a:gd name="T19" fmla="*/ 177 h 179"/>
                <a:gd name="T20" fmla="*/ 61 w 202"/>
                <a:gd name="T21" fmla="*/ 179 h 179"/>
                <a:gd name="T22" fmla="*/ 61 w 202"/>
                <a:gd name="T23"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179">
                  <a:moveTo>
                    <a:pt x="61" y="179"/>
                  </a:moveTo>
                  <a:cubicBezTo>
                    <a:pt x="59" y="179"/>
                    <a:pt x="57" y="179"/>
                    <a:pt x="56" y="177"/>
                  </a:cubicBezTo>
                  <a:cubicBezTo>
                    <a:pt x="3" y="124"/>
                    <a:pt x="3" y="124"/>
                    <a:pt x="3" y="124"/>
                  </a:cubicBezTo>
                  <a:cubicBezTo>
                    <a:pt x="0" y="121"/>
                    <a:pt x="0" y="118"/>
                    <a:pt x="3" y="115"/>
                  </a:cubicBezTo>
                  <a:cubicBezTo>
                    <a:pt x="5" y="113"/>
                    <a:pt x="9" y="113"/>
                    <a:pt x="11" y="115"/>
                  </a:cubicBezTo>
                  <a:cubicBezTo>
                    <a:pt x="60" y="164"/>
                    <a:pt x="60" y="164"/>
                    <a:pt x="60" y="164"/>
                  </a:cubicBezTo>
                  <a:cubicBezTo>
                    <a:pt x="190" y="3"/>
                    <a:pt x="190" y="3"/>
                    <a:pt x="190" y="3"/>
                  </a:cubicBezTo>
                  <a:cubicBezTo>
                    <a:pt x="192" y="0"/>
                    <a:pt x="196" y="0"/>
                    <a:pt x="199" y="2"/>
                  </a:cubicBezTo>
                  <a:cubicBezTo>
                    <a:pt x="201" y="4"/>
                    <a:pt x="202" y="8"/>
                    <a:pt x="200" y="10"/>
                  </a:cubicBezTo>
                  <a:cubicBezTo>
                    <a:pt x="65" y="177"/>
                    <a:pt x="65" y="177"/>
                    <a:pt x="65" y="177"/>
                  </a:cubicBezTo>
                  <a:cubicBezTo>
                    <a:pt x="64" y="178"/>
                    <a:pt x="63" y="179"/>
                    <a:pt x="61" y="179"/>
                  </a:cubicBezTo>
                  <a:cubicBezTo>
                    <a:pt x="61" y="179"/>
                    <a:pt x="61" y="179"/>
                    <a:pt x="61"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40" name="Group 83">
            <a:extLst>
              <a:ext uri="{FF2B5EF4-FFF2-40B4-BE49-F238E27FC236}">
                <a16:creationId xmlns:a16="http://schemas.microsoft.com/office/drawing/2014/main" id="{ABAE15F6-226A-4A31-A72F-4AB065D191C0}"/>
              </a:ext>
            </a:extLst>
          </p:cNvPr>
          <p:cNvGrpSpPr>
            <a:grpSpLocks noChangeAspect="1"/>
          </p:cNvGrpSpPr>
          <p:nvPr/>
        </p:nvGrpSpPr>
        <p:grpSpPr bwMode="auto">
          <a:xfrm>
            <a:off x="7013344" y="3856962"/>
            <a:ext cx="299675" cy="292864"/>
            <a:chOff x="2584" y="1926"/>
            <a:chExt cx="440" cy="430"/>
          </a:xfrm>
          <a:solidFill>
            <a:srgbClr val="FF0000"/>
          </a:solidFill>
        </p:grpSpPr>
        <p:sp>
          <p:nvSpPr>
            <p:cNvPr id="141" name="Freeform 84">
              <a:extLst>
                <a:ext uri="{FF2B5EF4-FFF2-40B4-BE49-F238E27FC236}">
                  <a16:creationId xmlns:a16="http://schemas.microsoft.com/office/drawing/2014/main" id="{AA63389E-1162-4973-8AE0-ED4481A00C54}"/>
                </a:ext>
              </a:extLst>
            </p:cNvPr>
            <p:cNvSpPr>
              <a:spLocks noEditPoints="1"/>
            </p:cNvSpPr>
            <p:nvPr/>
          </p:nvSpPr>
          <p:spPr bwMode="auto">
            <a:xfrm>
              <a:off x="2749" y="2033"/>
              <a:ext cx="165" cy="162"/>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85">
              <a:extLst>
                <a:ext uri="{FF2B5EF4-FFF2-40B4-BE49-F238E27FC236}">
                  <a16:creationId xmlns:a16="http://schemas.microsoft.com/office/drawing/2014/main" id="{B316A824-3FA3-44E5-B16D-107EC7D7F781}"/>
                </a:ext>
              </a:extLst>
            </p:cNvPr>
            <p:cNvSpPr>
              <a:spLocks noEditPoints="1"/>
            </p:cNvSpPr>
            <p:nvPr/>
          </p:nvSpPr>
          <p:spPr bwMode="auto">
            <a:xfrm>
              <a:off x="2584" y="1989"/>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86">
              <a:extLst>
                <a:ext uri="{FF2B5EF4-FFF2-40B4-BE49-F238E27FC236}">
                  <a16:creationId xmlns:a16="http://schemas.microsoft.com/office/drawing/2014/main" id="{1DFEC08A-2D87-470B-B8D1-2D392AAC8085}"/>
                </a:ext>
              </a:extLst>
            </p:cNvPr>
            <p:cNvSpPr>
              <a:spLocks noEditPoints="1"/>
            </p:cNvSpPr>
            <p:nvPr/>
          </p:nvSpPr>
          <p:spPr bwMode="auto">
            <a:xfrm>
              <a:off x="2951" y="1926"/>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87">
              <a:extLst>
                <a:ext uri="{FF2B5EF4-FFF2-40B4-BE49-F238E27FC236}">
                  <a16:creationId xmlns:a16="http://schemas.microsoft.com/office/drawing/2014/main" id="{8AF685D5-3CA0-4D0D-9EE1-1DB8F3A5878D}"/>
                </a:ext>
              </a:extLst>
            </p:cNvPr>
            <p:cNvSpPr>
              <a:spLocks noEditPoints="1"/>
            </p:cNvSpPr>
            <p:nvPr/>
          </p:nvSpPr>
          <p:spPr bwMode="auto">
            <a:xfrm>
              <a:off x="2584"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88">
              <a:extLst>
                <a:ext uri="{FF2B5EF4-FFF2-40B4-BE49-F238E27FC236}">
                  <a16:creationId xmlns:a16="http://schemas.microsoft.com/office/drawing/2014/main" id="{C6D9D2A4-7618-4891-97BB-DD069302D800}"/>
                </a:ext>
              </a:extLst>
            </p:cNvPr>
            <p:cNvSpPr>
              <a:spLocks noEditPoints="1"/>
            </p:cNvSpPr>
            <p:nvPr/>
          </p:nvSpPr>
          <p:spPr bwMode="auto">
            <a:xfrm>
              <a:off x="2795" y="2284"/>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89">
              <a:extLst>
                <a:ext uri="{FF2B5EF4-FFF2-40B4-BE49-F238E27FC236}">
                  <a16:creationId xmlns:a16="http://schemas.microsoft.com/office/drawing/2014/main" id="{EC8E0613-965D-4A6D-B811-22C54E93BD6B}"/>
                </a:ext>
              </a:extLst>
            </p:cNvPr>
            <p:cNvSpPr>
              <a:spLocks/>
            </p:cNvSpPr>
            <p:nvPr/>
          </p:nvSpPr>
          <p:spPr bwMode="auto">
            <a:xfrm>
              <a:off x="2634" y="2159"/>
              <a:ext cx="152" cy="149"/>
            </a:xfrm>
            <a:custGeom>
              <a:avLst/>
              <a:gdLst>
                <a:gd name="T0" fmla="*/ 12 w 152"/>
                <a:gd name="T1" fmla="*/ 149 h 149"/>
                <a:gd name="T2" fmla="*/ 0 w 152"/>
                <a:gd name="T3" fmla="*/ 136 h 149"/>
                <a:gd name="T4" fmla="*/ 139 w 152"/>
                <a:gd name="T5" fmla="*/ 0 h 149"/>
                <a:gd name="T6" fmla="*/ 152 w 152"/>
                <a:gd name="T7" fmla="*/ 13 h 149"/>
                <a:gd name="T8" fmla="*/ 12 w 152"/>
                <a:gd name="T9" fmla="*/ 149 h 149"/>
              </a:gdLst>
              <a:ahLst/>
              <a:cxnLst>
                <a:cxn ang="0">
                  <a:pos x="T0" y="T1"/>
                </a:cxn>
                <a:cxn ang="0">
                  <a:pos x="T2" y="T3"/>
                </a:cxn>
                <a:cxn ang="0">
                  <a:pos x="T4" y="T5"/>
                </a:cxn>
                <a:cxn ang="0">
                  <a:pos x="T6" y="T7"/>
                </a:cxn>
                <a:cxn ang="0">
                  <a:pos x="T8" y="T9"/>
                </a:cxn>
              </a:cxnLst>
              <a:rect l="0" t="0" r="r" b="b"/>
              <a:pathLst>
                <a:path w="152" h="149">
                  <a:moveTo>
                    <a:pt x="12" y="149"/>
                  </a:moveTo>
                  <a:lnTo>
                    <a:pt x="0" y="136"/>
                  </a:lnTo>
                  <a:lnTo>
                    <a:pt x="139" y="0"/>
                  </a:lnTo>
                  <a:lnTo>
                    <a:pt x="152" y="13"/>
                  </a:lnTo>
                  <a:lnTo>
                    <a:pt x="12"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90">
              <a:extLst>
                <a:ext uri="{FF2B5EF4-FFF2-40B4-BE49-F238E27FC236}">
                  <a16:creationId xmlns:a16="http://schemas.microsoft.com/office/drawing/2014/main" id="{53C240FE-055F-49F4-812B-9AB040E5FF06}"/>
                </a:ext>
              </a:extLst>
            </p:cNvPr>
            <p:cNvSpPr>
              <a:spLocks/>
            </p:cNvSpPr>
            <p:nvPr/>
          </p:nvSpPr>
          <p:spPr bwMode="auto">
            <a:xfrm>
              <a:off x="2877" y="1975"/>
              <a:ext cx="98" cy="96"/>
            </a:xfrm>
            <a:custGeom>
              <a:avLst/>
              <a:gdLst>
                <a:gd name="T0" fmla="*/ 13 w 98"/>
                <a:gd name="T1" fmla="*/ 96 h 96"/>
                <a:gd name="T2" fmla="*/ 0 w 98"/>
                <a:gd name="T3" fmla="*/ 82 h 96"/>
                <a:gd name="T4" fmla="*/ 84 w 98"/>
                <a:gd name="T5" fmla="*/ 0 h 96"/>
                <a:gd name="T6" fmla="*/ 98 w 98"/>
                <a:gd name="T7" fmla="*/ 12 h 96"/>
                <a:gd name="T8" fmla="*/ 13 w 98"/>
                <a:gd name="T9" fmla="*/ 96 h 96"/>
              </a:gdLst>
              <a:ahLst/>
              <a:cxnLst>
                <a:cxn ang="0">
                  <a:pos x="T0" y="T1"/>
                </a:cxn>
                <a:cxn ang="0">
                  <a:pos x="T2" y="T3"/>
                </a:cxn>
                <a:cxn ang="0">
                  <a:pos x="T4" y="T5"/>
                </a:cxn>
                <a:cxn ang="0">
                  <a:pos x="T6" y="T7"/>
                </a:cxn>
                <a:cxn ang="0">
                  <a:pos x="T8" y="T9"/>
                </a:cxn>
              </a:cxnLst>
              <a:rect l="0" t="0" r="r" b="b"/>
              <a:pathLst>
                <a:path w="98" h="96">
                  <a:moveTo>
                    <a:pt x="13" y="96"/>
                  </a:moveTo>
                  <a:lnTo>
                    <a:pt x="0" y="82"/>
                  </a:lnTo>
                  <a:lnTo>
                    <a:pt x="84" y="0"/>
                  </a:lnTo>
                  <a:lnTo>
                    <a:pt x="98" y="12"/>
                  </a:lnTo>
                  <a:lnTo>
                    <a:pt x="13"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91">
              <a:extLst>
                <a:ext uri="{FF2B5EF4-FFF2-40B4-BE49-F238E27FC236}">
                  <a16:creationId xmlns:a16="http://schemas.microsoft.com/office/drawing/2014/main" id="{D895DD7F-2F12-4ADA-9827-A1820D17AAAA}"/>
                </a:ext>
              </a:extLst>
            </p:cNvPr>
            <p:cNvSpPr>
              <a:spLocks/>
            </p:cNvSpPr>
            <p:nvPr/>
          </p:nvSpPr>
          <p:spPr bwMode="auto">
            <a:xfrm>
              <a:off x="2642" y="2029"/>
              <a:ext cx="125" cy="66"/>
            </a:xfrm>
            <a:custGeom>
              <a:avLst/>
              <a:gdLst>
                <a:gd name="T0" fmla="*/ 119 w 125"/>
                <a:gd name="T1" fmla="*/ 66 h 66"/>
                <a:gd name="T2" fmla="*/ 0 w 125"/>
                <a:gd name="T3" fmla="*/ 16 h 66"/>
                <a:gd name="T4" fmla="*/ 7 w 125"/>
                <a:gd name="T5" fmla="*/ 0 h 66"/>
                <a:gd name="T6" fmla="*/ 125 w 125"/>
                <a:gd name="T7" fmla="*/ 49 h 66"/>
                <a:gd name="T8" fmla="*/ 119 w 125"/>
                <a:gd name="T9" fmla="*/ 66 h 66"/>
              </a:gdLst>
              <a:ahLst/>
              <a:cxnLst>
                <a:cxn ang="0">
                  <a:pos x="T0" y="T1"/>
                </a:cxn>
                <a:cxn ang="0">
                  <a:pos x="T2" y="T3"/>
                </a:cxn>
                <a:cxn ang="0">
                  <a:pos x="T4" y="T5"/>
                </a:cxn>
                <a:cxn ang="0">
                  <a:pos x="T6" y="T7"/>
                </a:cxn>
                <a:cxn ang="0">
                  <a:pos x="T8" y="T9"/>
                </a:cxn>
              </a:cxnLst>
              <a:rect l="0" t="0" r="r" b="b"/>
              <a:pathLst>
                <a:path w="125" h="66">
                  <a:moveTo>
                    <a:pt x="119" y="66"/>
                  </a:moveTo>
                  <a:lnTo>
                    <a:pt x="0" y="16"/>
                  </a:lnTo>
                  <a:lnTo>
                    <a:pt x="7" y="0"/>
                  </a:lnTo>
                  <a:lnTo>
                    <a:pt x="125" y="49"/>
                  </a:lnTo>
                  <a:lnTo>
                    <a:pt x="11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Freeform 92">
              <a:extLst>
                <a:ext uri="{FF2B5EF4-FFF2-40B4-BE49-F238E27FC236}">
                  <a16:creationId xmlns:a16="http://schemas.microsoft.com/office/drawing/2014/main" id="{0EBA5552-B55A-496E-850B-01E2A2A34ECA}"/>
                </a:ext>
              </a:extLst>
            </p:cNvPr>
            <p:cNvSpPr>
              <a:spLocks/>
            </p:cNvSpPr>
            <p:nvPr/>
          </p:nvSpPr>
          <p:spPr bwMode="auto">
            <a:xfrm>
              <a:off x="2891" y="2142"/>
              <a:ext cx="74" cy="44"/>
            </a:xfrm>
            <a:custGeom>
              <a:avLst/>
              <a:gdLst>
                <a:gd name="T0" fmla="*/ 66 w 74"/>
                <a:gd name="T1" fmla="*/ 44 h 44"/>
                <a:gd name="T2" fmla="*/ 0 w 74"/>
                <a:gd name="T3" fmla="*/ 17 h 44"/>
                <a:gd name="T4" fmla="*/ 8 w 74"/>
                <a:gd name="T5" fmla="*/ 0 h 44"/>
                <a:gd name="T6" fmla="*/ 74 w 74"/>
                <a:gd name="T7" fmla="*/ 27 h 44"/>
                <a:gd name="T8" fmla="*/ 66 w 74"/>
                <a:gd name="T9" fmla="*/ 44 h 44"/>
              </a:gdLst>
              <a:ahLst/>
              <a:cxnLst>
                <a:cxn ang="0">
                  <a:pos x="T0" y="T1"/>
                </a:cxn>
                <a:cxn ang="0">
                  <a:pos x="T2" y="T3"/>
                </a:cxn>
                <a:cxn ang="0">
                  <a:pos x="T4" y="T5"/>
                </a:cxn>
                <a:cxn ang="0">
                  <a:pos x="T6" y="T7"/>
                </a:cxn>
                <a:cxn ang="0">
                  <a:pos x="T8" y="T9"/>
                </a:cxn>
              </a:cxnLst>
              <a:rect l="0" t="0" r="r" b="b"/>
              <a:pathLst>
                <a:path w="74" h="44">
                  <a:moveTo>
                    <a:pt x="66" y="44"/>
                  </a:moveTo>
                  <a:lnTo>
                    <a:pt x="0" y="17"/>
                  </a:lnTo>
                  <a:lnTo>
                    <a:pt x="8" y="0"/>
                  </a:lnTo>
                  <a:lnTo>
                    <a:pt x="74" y="27"/>
                  </a:lnTo>
                  <a:lnTo>
                    <a:pt x="66"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3" name="Rectangle 93">
              <a:extLst>
                <a:ext uri="{FF2B5EF4-FFF2-40B4-BE49-F238E27FC236}">
                  <a16:creationId xmlns:a16="http://schemas.microsoft.com/office/drawing/2014/main" id="{33A7C668-E2BF-4B94-8923-2852995F9CBF}"/>
                </a:ext>
              </a:extLst>
            </p:cNvPr>
            <p:cNvSpPr>
              <a:spLocks noChangeArrowheads="1"/>
            </p:cNvSpPr>
            <p:nvPr/>
          </p:nvSpPr>
          <p:spPr bwMode="auto">
            <a:xfrm>
              <a:off x="2822" y="2186"/>
              <a:ext cx="19" cy="1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4" name="Freeform 94">
              <a:extLst>
                <a:ext uri="{FF2B5EF4-FFF2-40B4-BE49-F238E27FC236}">
                  <a16:creationId xmlns:a16="http://schemas.microsoft.com/office/drawing/2014/main" id="{9768FF4E-EFFB-4E3C-ADC5-792EEBAC4351}"/>
                </a:ext>
              </a:extLst>
            </p:cNvPr>
            <p:cNvSpPr>
              <a:spLocks noEditPoints="1"/>
            </p:cNvSpPr>
            <p:nvPr/>
          </p:nvSpPr>
          <p:spPr bwMode="auto">
            <a:xfrm>
              <a:off x="2951" y="2150"/>
              <a:ext cx="73" cy="72"/>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68" name="Group 81">
            <a:extLst>
              <a:ext uri="{FF2B5EF4-FFF2-40B4-BE49-F238E27FC236}">
                <a16:creationId xmlns:a16="http://schemas.microsoft.com/office/drawing/2014/main" id="{F5D7CD51-3179-4FCD-9097-855DEE35962C}"/>
              </a:ext>
            </a:extLst>
          </p:cNvPr>
          <p:cNvGrpSpPr>
            <a:grpSpLocks noChangeAspect="1"/>
          </p:cNvGrpSpPr>
          <p:nvPr/>
        </p:nvGrpSpPr>
        <p:grpSpPr bwMode="auto">
          <a:xfrm>
            <a:off x="7038690" y="1839012"/>
            <a:ext cx="288000" cy="287317"/>
            <a:chOff x="1370" y="1720"/>
            <a:chExt cx="426" cy="425"/>
          </a:xfrm>
          <a:solidFill>
            <a:srgbClr val="FF0000"/>
          </a:solidFill>
        </p:grpSpPr>
        <p:sp>
          <p:nvSpPr>
            <p:cNvPr id="169" name="Freeform 82">
              <a:extLst>
                <a:ext uri="{FF2B5EF4-FFF2-40B4-BE49-F238E27FC236}">
                  <a16:creationId xmlns:a16="http://schemas.microsoft.com/office/drawing/2014/main" id="{64662A4F-3EA1-4AA7-8AC0-9D1E9FFDD18F}"/>
                </a:ext>
              </a:extLst>
            </p:cNvPr>
            <p:cNvSpPr>
              <a:spLocks/>
            </p:cNvSpPr>
            <p:nvPr/>
          </p:nvSpPr>
          <p:spPr bwMode="auto">
            <a:xfrm>
              <a:off x="1370" y="1755"/>
              <a:ext cx="426" cy="390"/>
            </a:xfrm>
            <a:custGeom>
              <a:avLst/>
              <a:gdLst>
                <a:gd name="T0" fmla="*/ 282 w 288"/>
                <a:gd name="T1" fmla="*/ 264 h 264"/>
                <a:gd name="T2" fmla="*/ 6 w 288"/>
                <a:gd name="T3" fmla="*/ 264 h 264"/>
                <a:gd name="T4" fmla="*/ 0 w 288"/>
                <a:gd name="T5" fmla="*/ 258 h 264"/>
                <a:gd name="T6" fmla="*/ 0 w 288"/>
                <a:gd name="T7" fmla="*/ 6 h 264"/>
                <a:gd name="T8" fmla="*/ 6 w 288"/>
                <a:gd name="T9" fmla="*/ 0 h 264"/>
                <a:gd name="T10" fmla="*/ 54 w 288"/>
                <a:gd name="T11" fmla="*/ 0 h 264"/>
                <a:gd name="T12" fmla="*/ 60 w 288"/>
                <a:gd name="T13" fmla="*/ 6 h 264"/>
                <a:gd name="T14" fmla="*/ 54 w 288"/>
                <a:gd name="T15" fmla="*/ 12 h 264"/>
                <a:gd name="T16" fmla="*/ 12 w 288"/>
                <a:gd name="T17" fmla="*/ 12 h 264"/>
                <a:gd name="T18" fmla="*/ 12 w 288"/>
                <a:gd name="T19" fmla="*/ 252 h 264"/>
                <a:gd name="T20" fmla="*/ 276 w 288"/>
                <a:gd name="T21" fmla="*/ 252 h 264"/>
                <a:gd name="T22" fmla="*/ 276 w 288"/>
                <a:gd name="T23" fmla="*/ 12 h 264"/>
                <a:gd name="T24" fmla="*/ 234 w 288"/>
                <a:gd name="T25" fmla="*/ 12 h 264"/>
                <a:gd name="T26" fmla="*/ 228 w 288"/>
                <a:gd name="T27" fmla="*/ 6 h 264"/>
                <a:gd name="T28" fmla="*/ 234 w 288"/>
                <a:gd name="T29" fmla="*/ 0 h 264"/>
                <a:gd name="T30" fmla="*/ 282 w 288"/>
                <a:gd name="T31" fmla="*/ 0 h 264"/>
                <a:gd name="T32" fmla="*/ 288 w 288"/>
                <a:gd name="T33" fmla="*/ 6 h 264"/>
                <a:gd name="T34" fmla="*/ 288 w 288"/>
                <a:gd name="T35" fmla="*/ 258 h 264"/>
                <a:gd name="T36" fmla="*/ 282 w 288"/>
                <a:gd name="T3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 h="264">
                  <a:moveTo>
                    <a:pt x="282" y="264"/>
                  </a:moveTo>
                  <a:cubicBezTo>
                    <a:pt x="6" y="264"/>
                    <a:pt x="6" y="264"/>
                    <a:pt x="6" y="264"/>
                  </a:cubicBezTo>
                  <a:cubicBezTo>
                    <a:pt x="3" y="264"/>
                    <a:pt x="0" y="261"/>
                    <a:pt x="0" y="258"/>
                  </a:cubicBezTo>
                  <a:cubicBezTo>
                    <a:pt x="0" y="6"/>
                    <a:pt x="0" y="6"/>
                    <a:pt x="0" y="6"/>
                  </a:cubicBezTo>
                  <a:cubicBezTo>
                    <a:pt x="0" y="2"/>
                    <a:pt x="3" y="0"/>
                    <a:pt x="6" y="0"/>
                  </a:cubicBezTo>
                  <a:cubicBezTo>
                    <a:pt x="54" y="0"/>
                    <a:pt x="54" y="0"/>
                    <a:pt x="54" y="0"/>
                  </a:cubicBezTo>
                  <a:cubicBezTo>
                    <a:pt x="58" y="0"/>
                    <a:pt x="60" y="2"/>
                    <a:pt x="60" y="6"/>
                  </a:cubicBezTo>
                  <a:cubicBezTo>
                    <a:pt x="60" y="9"/>
                    <a:pt x="58" y="12"/>
                    <a:pt x="54" y="12"/>
                  </a:cubicBezTo>
                  <a:cubicBezTo>
                    <a:pt x="12" y="12"/>
                    <a:pt x="12" y="12"/>
                    <a:pt x="12" y="12"/>
                  </a:cubicBezTo>
                  <a:cubicBezTo>
                    <a:pt x="12" y="252"/>
                    <a:pt x="12" y="252"/>
                    <a:pt x="12" y="252"/>
                  </a:cubicBezTo>
                  <a:cubicBezTo>
                    <a:pt x="276" y="252"/>
                    <a:pt x="276" y="252"/>
                    <a:pt x="276" y="252"/>
                  </a:cubicBezTo>
                  <a:cubicBezTo>
                    <a:pt x="276" y="12"/>
                    <a:pt x="276" y="12"/>
                    <a:pt x="276" y="12"/>
                  </a:cubicBezTo>
                  <a:cubicBezTo>
                    <a:pt x="234" y="12"/>
                    <a:pt x="234" y="12"/>
                    <a:pt x="234" y="12"/>
                  </a:cubicBezTo>
                  <a:cubicBezTo>
                    <a:pt x="231" y="12"/>
                    <a:pt x="228" y="9"/>
                    <a:pt x="228" y="6"/>
                  </a:cubicBezTo>
                  <a:cubicBezTo>
                    <a:pt x="228" y="2"/>
                    <a:pt x="231" y="0"/>
                    <a:pt x="234" y="0"/>
                  </a:cubicBezTo>
                  <a:cubicBezTo>
                    <a:pt x="282" y="0"/>
                    <a:pt x="282" y="0"/>
                    <a:pt x="282" y="0"/>
                  </a:cubicBezTo>
                  <a:cubicBezTo>
                    <a:pt x="286" y="0"/>
                    <a:pt x="288" y="2"/>
                    <a:pt x="288" y="6"/>
                  </a:cubicBezTo>
                  <a:cubicBezTo>
                    <a:pt x="288" y="258"/>
                    <a:pt x="288" y="258"/>
                    <a:pt x="288" y="258"/>
                  </a:cubicBezTo>
                  <a:cubicBezTo>
                    <a:pt x="288" y="261"/>
                    <a:pt x="286" y="264"/>
                    <a:pt x="28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0" name="Freeform 83">
              <a:extLst>
                <a:ext uri="{FF2B5EF4-FFF2-40B4-BE49-F238E27FC236}">
                  <a16:creationId xmlns:a16="http://schemas.microsoft.com/office/drawing/2014/main" id="{BD10236B-76E9-4D34-89E1-1AC2B202BDFD}"/>
                </a:ext>
              </a:extLst>
            </p:cNvPr>
            <p:cNvSpPr>
              <a:spLocks noEditPoints="1"/>
            </p:cNvSpPr>
            <p:nvPr/>
          </p:nvSpPr>
          <p:spPr bwMode="auto">
            <a:xfrm>
              <a:off x="1441"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84">
              <a:extLst>
                <a:ext uri="{FF2B5EF4-FFF2-40B4-BE49-F238E27FC236}">
                  <a16:creationId xmlns:a16="http://schemas.microsoft.com/office/drawing/2014/main" id="{A5E40310-6B7D-4F43-A722-1CE3FB49D589}"/>
                </a:ext>
              </a:extLst>
            </p:cNvPr>
            <p:cNvSpPr>
              <a:spLocks noEditPoints="1"/>
            </p:cNvSpPr>
            <p:nvPr/>
          </p:nvSpPr>
          <p:spPr bwMode="auto">
            <a:xfrm>
              <a:off x="1654" y="1720"/>
              <a:ext cx="71" cy="89"/>
            </a:xfrm>
            <a:custGeom>
              <a:avLst/>
              <a:gdLst>
                <a:gd name="T0" fmla="*/ 42 w 48"/>
                <a:gd name="T1" fmla="*/ 60 h 60"/>
                <a:gd name="T2" fmla="*/ 6 w 48"/>
                <a:gd name="T3" fmla="*/ 60 h 60"/>
                <a:gd name="T4" fmla="*/ 0 w 48"/>
                <a:gd name="T5" fmla="*/ 54 h 60"/>
                <a:gd name="T6" fmla="*/ 0 w 48"/>
                <a:gd name="T7" fmla="*/ 6 h 60"/>
                <a:gd name="T8" fmla="*/ 6 w 48"/>
                <a:gd name="T9" fmla="*/ 0 h 60"/>
                <a:gd name="T10" fmla="*/ 42 w 48"/>
                <a:gd name="T11" fmla="*/ 0 h 60"/>
                <a:gd name="T12" fmla="*/ 48 w 48"/>
                <a:gd name="T13" fmla="*/ 6 h 60"/>
                <a:gd name="T14" fmla="*/ 48 w 48"/>
                <a:gd name="T15" fmla="*/ 54 h 60"/>
                <a:gd name="T16" fmla="*/ 42 w 48"/>
                <a:gd name="T17" fmla="*/ 60 h 60"/>
                <a:gd name="T18" fmla="*/ 12 w 48"/>
                <a:gd name="T19" fmla="*/ 48 h 60"/>
                <a:gd name="T20" fmla="*/ 36 w 48"/>
                <a:gd name="T21" fmla="*/ 48 h 60"/>
                <a:gd name="T22" fmla="*/ 36 w 48"/>
                <a:gd name="T23" fmla="*/ 12 h 60"/>
                <a:gd name="T24" fmla="*/ 12 w 48"/>
                <a:gd name="T25" fmla="*/ 12 h 60"/>
                <a:gd name="T26" fmla="*/ 12 w 48"/>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0">
                  <a:moveTo>
                    <a:pt x="42" y="60"/>
                  </a:moveTo>
                  <a:cubicBezTo>
                    <a:pt x="6" y="60"/>
                    <a:pt x="6" y="60"/>
                    <a:pt x="6" y="60"/>
                  </a:cubicBezTo>
                  <a:cubicBezTo>
                    <a:pt x="3" y="60"/>
                    <a:pt x="0" y="57"/>
                    <a:pt x="0" y="54"/>
                  </a:cubicBezTo>
                  <a:cubicBezTo>
                    <a:pt x="0" y="6"/>
                    <a:pt x="0" y="6"/>
                    <a:pt x="0" y="6"/>
                  </a:cubicBezTo>
                  <a:cubicBezTo>
                    <a:pt x="0" y="2"/>
                    <a:pt x="3" y="0"/>
                    <a:pt x="6" y="0"/>
                  </a:cubicBezTo>
                  <a:cubicBezTo>
                    <a:pt x="42" y="0"/>
                    <a:pt x="42" y="0"/>
                    <a:pt x="42" y="0"/>
                  </a:cubicBezTo>
                  <a:cubicBezTo>
                    <a:pt x="46" y="0"/>
                    <a:pt x="48" y="2"/>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2" name="Freeform 85">
              <a:extLst>
                <a:ext uri="{FF2B5EF4-FFF2-40B4-BE49-F238E27FC236}">
                  <a16:creationId xmlns:a16="http://schemas.microsoft.com/office/drawing/2014/main" id="{193E4327-89C0-49A4-9FB4-9C86A6309A30}"/>
                </a:ext>
              </a:extLst>
            </p:cNvPr>
            <p:cNvSpPr>
              <a:spLocks/>
            </p:cNvSpPr>
            <p:nvPr/>
          </p:nvSpPr>
          <p:spPr bwMode="auto">
            <a:xfrm>
              <a:off x="1495" y="1755"/>
              <a:ext cx="177" cy="18"/>
            </a:xfrm>
            <a:custGeom>
              <a:avLst/>
              <a:gdLst>
                <a:gd name="T0" fmla="*/ 114 w 120"/>
                <a:gd name="T1" fmla="*/ 12 h 12"/>
                <a:gd name="T2" fmla="*/ 6 w 120"/>
                <a:gd name="T3" fmla="*/ 12 h 12"/>
                <a:gd name="T4" fmla="*/ 0 w 120"/>
                <a:gd name="T5" fmla="*/ 6 h 12"/>
                <a:gd name="T6" fmla="*/ 6 w 120"/>
                <a:gd name="T7" fmla="*/ 0 h 12"/>
                <a:gd name="T8" fmla="*/ 114 w 120"/>
                <a:gd name="T9" fmla="*/ 0 h 12"/>
                <a:gd name="T10" fmla="*/ 120 w 120"/>
                <a:gd name="T11" fmla="*/ 6 h 12"/>
                <a:gd name="T12" fmla="*/ 114 w 12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0" h="12">
                  <a:moveTo>
                    <a:pt x="114" y="12"/>
                  </a:moveTo>
                  <a:cubicBezTo>
                    <a:pt x="6" y="12"/>
                    <a:pt x="6" y="12"/>
                    <a:pt x="6" y="12"/>
                  </a:cubicBezTo>
                  <a:cubicBezTo>
                    <a:pt x="3" y="12"/>
                    <a:pt x="0" y="9"/>
                    <a:pt x="0" y="6"/>
                  </a:cubicBezTo>
                  <a:cubicBezTo>
                    <a:pt x="0" y="2"/>
                    <a:pt x="3" y="0"/>
                    <a:pt x="6" y="0"/>
                  </a:cubicBezTo>
                  <a:cubicBezTo>
                    <a:pt x="114" y="0"/>
                    <a:pt x="114" y="0"/>
                    <a:pt x="114" y="0"/>
                  </a:cubicBezTo>
                  <a:cubicBezTo>
                    <a:pt x="118" y="0"/>
                    <a:pt x="120" y="2"/>
                    <a:pt x="120" y="6"/>
                  </a:cubicBezTo>
                  <a:cubicBezTo>
                    <a:pt x="120" y="9"/>
                    <a:pt x="118" y="12"/>
                    <a:pt x="11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86">
              <a:extLst>
                <a:ext uri="{FF2B5EF4-FFF2-40B4-BE49-F238E27FC236}">
                  <a16:creationId xmlns:a16="http://schemas.microsoft.com/office/drawing/2014/main" id="{5813C9FC-3120-4104-B370-C423414A5622}"/>
                </a:ext>
              </a:extLst>
            </p:cNvPr>
            <p:cNvSpPr>
              <a:spLocks/>
            </p:cNvSpPr>
            <p:nvPr/>
          </p:nvSpPr>
          <p:spPr bwMode="auto">
            <a:xfrm>
              <a:off x="1370" y="1844"/>
              <a:ext cx="426" cy="18"/>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4" name="Freeform 87">
              <a:extLst>
                <a:ext uri="{FF2B5EF4-FFF2-40B4-BE49-F238E27FC236}">
                  <a16:creationId xmlns:a16="http://schemas.microsoft.com/office/drawing/2014/main" id="{696D8125-91EE-456E-8ADC-AF7A2C9684CB}"/>
                </a:ext>
              </a:extLst>
            </p:cNvPr>
            <p:cNvSpPr>
              <a:spLocks/>
            </p:cNvSpPr>
            <p:nvPr/>
          </p:nvSpPr>
          <p:spPr bwMode="auto">
            <a:xfrm>
              <a:off x="1477"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88">
              <a:extLst>
                <a:ext uri="{FF2B5EF4-FFF2-40B4-BE49-F238E27FC236}">
                  <a16:creationId xmlns:a16="http://schemas.microsoft.com/office/drawing/2014/main" id="{E0F74F08-3F13-4503-8B47-87E3019C4A5D}"/>
                </a:ext>
              </a:extLst>
            </p:cNvPr>
            <p:cNvSpPr>
              <a:spLocks/>
            </p:cNvSpPr>
            <p:nvPr/>
          </p:nvSpPr>
          <p:spPr bwMode="auto">
            <a:xfrm>
              <a:off x="1565"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6" name="Freeform 89">
              <a:extLst>
                <a:ext uri="{FF2B5EF4-FFF2-40B4-BE49-F238E27FC236}">
                  <a16:creationId xmlns:a16="http://schemas.microsoft.com/office/drawing/2014/main" id="{80463957-3CE3-4B4A-A17D-E3D3EF8421F5}"/>
                </a:ext>
              </a:extLst>
            </p:cNvPr>
            <p:cNvSpPr>
              <a:spLocks/>
            </p:cNvSpPr>
            <p:nvPr/>
          </p:nvSpPr>
          <p:spPr bwMode="auto">
            <a:xfrm>
              <a:off x="1654" y="1879"/>
              <a:ext cx="18" cy="231"/>
            </a:xfrm>
            <a:custGeom>
              <a:avLst/>
              <a:gdLst>
                <a:gd name="T0" fmla="*/ 6 w 12"/>
                <a:gd name="T1" fmla="*/ 156 h 156"/>
                <a:gd name="T2" fmla="*/ 0 w 12"/>
                <a:gd name="T3" fmla="*/ 150 h 156"/>
                <a:gd name="T4" fmla="*/ 0 w 12"/>
                <a:gd name="T5" fmla="*/ 6 h 156"/>
                <a:gd name="T6" fmla="*/ 6 w 12"/>
                <a:gd name="T7" fmla="*/ 0 h 156"/>
                <a:gd name="T8" fmla="*/ 12 w 12"/>
                <a:gd name="T9" fmla="*/ 6 h 156"/>
                <a:gd name="T10" fmla="*/ 12 w 12"/>
                <a:gd name="T11" fmla="*/ 150 h 156"/>
                <a:gd name="T12" fmla="*/ 6 w 12"/>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12" h="156">
                  <a:moveTo>
                    <a:pt x="6" y="156"/>
                  </a:moveTo>
                  <a:cubicBezTo>
                    <a:pt x="3" y="156"/>
                    <a:pt x="0" y="153"/>
                    <a:pt x="0" y="150"/>
                  </a:cubicBezTo>
                  <a:cubicBezTo>
                    <a:pt x="0" y="6"/>
                    <a:pt x="0" y="6"/>
                    <a:pt x="0" y="6"/>
                  </a:cubicBezTo>
                  <a:cubicBezTo>
                    <a:pt x="0" y="2"/>
                    <a:pt x="3" y="0"/>
                    <a:pt x="6" y="0"/>
                  </a:cubicBezTo>
                  <a:cubicBezTo>
                    <a:pt x="10" y="0"/>
                    <a:pt x="12" y="2"/>
                    <a:pt x="12" y="6"/>
                  </a:cubicBezTo>
                  <a:cubicBezTo>
                    <a:pt x="12" y="150"/>
                    <a:pt x="12" y="150"/>
                    <a:pt x="12" y="150"/>
                  </a:cubicBezTo>
                  <a:cubicBezTo>
                    <a:pt x="12" y="153"/>
                    <a:pt x="10" y="156"/>
                    <a:pt x="6" y="1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90">
              <a:extLst>
                <a:ext uri="{FF2B5EF4-FFF2-40B4-BE49-F238E27FC236}">
                  <a16:creationId xmlns:a16="http://schemas.microsoft.com/office/drawing/2014/main" id="{DF77D354-900B-4725-8594-84BB1973F2AC}"/>
                </a:ext>
              </a:extLst>
            </p:cNvPr>
            <p:cNvSpPr>
              <a:spLocks/>
            </p:cNvSpPr>
            <p:nvPr/>
          </p:nvSpPr>
          <p:spPr bwMode="auto">
            <a:xfrm>
              <a:off x="1406" y="1915"/>
              <a:ext cx="355" cy="18"/>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8" name="Freeform 91">
              <a:extLst>
                <a:ext uri="{FF2B5EF4-FFF2-40B4-BE49-F238E27FC236}">
                  <a16:creationId xmlns:a16="http://schemas.microsoft.com/office/drawing/2014/main" id="{0C731026-481A-42CA-A7A1-3AE5BB8C1F4C}"/>
                </a:ext>
              </a:extLst>
            </p:cNvPr>
            <p:cNvSpPr>
              <a:spLocks/>
            </p:cNvSpPr>
            <p:nvPr/>
          </p:nvSpPr>
          <p:spPr bwMode="auto">
            <a:xfrm>
              <a:off x="1406" y="1986"/>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92">
              <a:extLst>
                <a:ext uri="{FF2B5EF4-FFF2-40B4-BE49-F238E27FC236}">
                  <a16:creationId xmlns:a16="http://schemas.microsoft.com/office/drawing/2014/main" id="{E797C326-F0B3-47FB-95A9-3867CB098C65}"/>
                </a:ext>
              </a:extLst>
            </p:cNvPr>
            <p:cNvSpPr>
              <a:spLocks/>
            </p:cNvSpPr>
            <p:nvPr/>
          </p:nvSpPr>
          <p:spPr bwMode="auto">
            <a:xfrm>
              <a:off x="1406" y="2057"/>
              <a:ext cx="355" cy="17"/>
            </a:xfrm>
            <a:custGeom>
              <a:avLst/>
              <a:gdLst>
                <a:gd name="T0" fmla="*/ 234 w 240"/>
                <a:gd name="T1" fmla="*/ 12 h 12"/>
                <a:gd name="T2" fmla="*/ 6 w 240"/>
                <a:gd name="T3" fmla="*/ 12 h 12"/>
                <a:gd name="T4" fmla="*/ 0 w 240"/>
                <a:gd name="T5" fmla="*/ 6 h 12"/>
                <a:gd name="T6" fmla="*/ 6 w 240"/>
                <a:gd name="T7" fmla="*/ 0 h 12"/>
                <a:gd name="T8" fmla="*/ 234 w 240"/>
                <a:gd name="T9" fmla="*/ 0 h 12"/>
                <a:gd name="T10" fmla="*/ 240 w 240"/>
                <a:gd name="T11" fmla="*/ 6 h 12"/>
                <a:gd name="T12" fmla="*/ 234 w 24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0" h="12">
                  <a:moveTo>
                    <a:pt x="234" y="12"/>
                  </a:moveTo>
                  <a:cubicBezTo>
                    <a:pt x="6" y="12"/>
                    <a:pt x="6" y="12"/>
                    <a:pt x="6" y="12"/>
                  </a:cubicBezTo>
                  <a:cubicBezTo>
                    <a:pt x="3" y="12"/>
                    <a:pt x="0" y="9"/>
                    <a:pt x="0" y="6"/>
                  </a:cubicBezTo>
                  <a:cubicBezTo>
                    <a:pt x="0" y="2"/>
                    <a:pt x="3" y="0"/>
                    <a:pt x="6" y="0"/>
                  </a:cubicBezTo>
                  <a:cubicBezTo>
                    <a:pt x="234" y="0"/>
                    <a:pt x="234" y="0"/>
                    <a:pt x="234" y="0"/>
                  </a:cubicBezTo>
                  <a:cubicBezTo>
                    <a:pt x="238" y="0"/>
                    <a:pt x="240" y="2"/>
                    <a:pt x="240" y="6"/>
                  </a:cubicBezTo>
                  <a:cubicBezTo>
                    <a:pt x="240" y="9"/>
                    <a:pt x="238" y="12"/>
                    <a:pt x="23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03" name="Group 276">
            <a:extLst>
              <a:ext uri="{FF2B5EF4-FFF2-40B4-BE49-F238E27FC236}">
                <a16:creationId xmlns:a16="http://schemas.microsoft.com/office/drawing/2014/main" id="{785E809A-7A4A-429C-BA82-E93D34D22999}"/>
              </a:ext>
            </a:extLst>
          </p:cNvPr>
          <p:cNvGrpSpPr/>
          <p:nvPr/>
        </p:nvGrpSpPr>
        <p:grpSpPr>
          <a:xfrm>
            <a:off x="7034619" y="4656940"/>
            <a:ext cx="289082" cy="312393"/>
            <a:chOff x="2390775" y="912813"/>
            <a:chExt cx="608013" cy="638176"/>
          </a:xfrm>
          <a:solidFill>
            <a:srgbClr val="FF0000"/>
          </a:solidFill>
        </p:grpSpPr>
        <p:sp>
          <p:nvSpPr>
            <p:cNvPr id="104" name="Freeform 5">
              <a:extLst>
                <a:ext uri="{FF2B5EF4-FFF2-40B4-BE49-F238E27FC236}">
                  <a16:creationId xmlns:a16="http://schemas.microsoft.com/office/drawing/2014/main" id="{CF3F7694-0817-4547-9D15-36810CEDD207}"/>
                </a:ext>
              </a:extLst>
            </p:cNvPr>
            <p:cNvSpPr>
              <a:spLocks noEditPoints="1"/>
            </p:cNvSpPr>
            <p:nvPr/>
          </p:nvSpPr>
          <p:spPr bwMode="auto">
            <a:xfrm>
              <a:off x="2470150" y="1244601"/>
              <a:ext cx="449263" cy="306388"/>
            </a:xfrm>
            <a:custGeom>
              <a:avLst/>
              <a:gdLst>
                <a:gd name="T0" fmla="*/ 66 w 68"/>
                <a:gd name="T1" fmla="*/ 0 h 46"/>
                <a:gd name="T2" fmla="*/ 64 w 68"/>
                <a:gd name="T3" fmla="*/ 2 h 46"/>
                <a:gd name="T4" fmla="*/ 64 w 68"/>
                <a:gd name="T5" fmla="*/ 22 h 46"/>
                <a:gd name="T6" fmla="*/ 4 w 68"/>
                <a:gd name="T7" fmla="*/ 22 h 46"/>
                <a:gd name="T8" fmla="*/ 4 w 68"/>
                <a:gd name="T9" fmla="*/ 2 h 46"/>
                <a:gd name="T10" fmla="*/ 2 w 68"/>
                <a:gd name="T11" fmla="*/ 0 h 46"/>
                <a:gd name="T12" fmla="*/ 0 w 68"/>
                <a:gd name="T13" fmla="*/ 2 h 46"/>
                <a:gd name="T14" fmla="*/ 0 w 68"/>
                <a:gd name="T15" fmla="*/ 30 h 46"/>
                <a:gd name="T16" fmla="*/ 8 w 68"/>
                <a:gd name="T17" fmla="*/ 38 h 46"/>
                <a:gd name="T18" fmla="*/ 32 w 68"/>
                <a:gd name="T19" fmla="*/ 38 h 46"/>
                <a:gd name="T20" fmla="*/ 32 w 68"/>
                <a:gd name="T21" fmla="*/ 42 h 46"/>
                <a:gd name="T22" fmla="*/ 20 w 68"/>
                <a:gd name="T23" fmla="*/ 42 h 46"/>
                <a:gd name="T24" fmla="*/ 18 w 68"/>
                <a:gd name="T25" fmla="*/ 44 h 46"/>
                <a:gd name="T26" fmla="*/ 20 w 68"/>
                <a:gd name="T27" fmla="*/ 46 h 46"/>
                <a:gd name="T28" fmla="*/ 48 w 68"/>
                <a:gd name="T29" fmla="*/ 46 h 46"/>
                <a:gd name="T30" fmla="*/ 50 w 68"/>
                <a:gd name="T31" fmla="*/ 44 h 46"/>
                <a:gd name="T32" fmla="*/ 48 w 68"/>
                <a:gd name="T33" fmla="*/ 42 h 46"/>
                <a:gd name="T34" fmla="*/ 36 w 68"/>
                <a:gd name="T35" fmla="*/ 42 h 46"/>
                <a:gd name="T36" fmla="*/ 36 w 68"/>
                <a:gd name="T37" fmla="*/ 38 h 46"/>
                <a:gd name="T38" fmla="*/ 60 w 68"/>
                <a:gd name="T39" fmla="*/ 38 h 46"/>
                <a:gd name="T40" fmla="*/ 68 w 68"/>
                <a:gd name="T41" fmla="*/ 30 h 46"/>
                <a:gd name="T42" fmla="*/ 68 w 68"/>
                <a:gd name="T43" fmla="*/ 2 h 46"/>
                <a:gd name="T44" fmla="*/ 66 w 68"/>
                <a:gd name="T45" fmla="*/ 0 h 46"/>
                <a:gd name="T46" fmla="*/ 60 w 68"/>
                <a:gd name="T47" fmla="*/ 34 h 46"/>
                <a:gd name="T48" fmla="*/ 8 w 68"/>
                <a:gd name="T49" fmla="*/ 34 h 46"/>
                <a:gd name="T50" fmla="*/ 4 w 68"/>
                <a:gd name="T51" fmla="*/ 30 h 46"/>
                <a:gd name="T52" fmla="*/ 4 w 68"/>
                <a:gd name="T53" fmla="*/ 26 h 46"/>
                <a:gd name="T54" fmla="*/ 64 w 68"/>
                <a:gd name="T55" fmla="*/ 26 h 46"/>
                <a:gd name="T56" fmla="*/ 64 w 68"/>
                <a:gd name="T57" fmla="*/ 30 h 46"/>
                <a:gd name="T58" fmla="*/ 60 w 68"/>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46">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6">
              <a:extLst>
                <a:ext uri="{FF2B5EF4-FFF2-40B4-BE49-F238E27FC236}">
                  <a16:creationId xmlns:a16="http://schemas.microsoft.com/office/drawing/2014/main" id="{D31C6450-716B-4E2B-8494-44EC371CFFE0}"/>
                </a:ext>
              </a:extLst>
            </p:cNvPr>
            <p:cNvSpPr>
              <a:spLocks/>
            </p:cNvSpPr>
            <p:nvPr/>
          </p:nvSpPr>
          <p:spPr bwMode="auto">
            <a:xfrm>
              <a:off x="2735263" y="1152526"/>
              <a:ext cx="131763" cy="133350"/>
            </a:xfrm>
            <a:custGeom>
              <a:avLst/>
              <a:gdLst>
                <a:gd name="T0" fmla="*/ 2 w 20"/>
                <a:gd name="T1" fmla="*/ 20 h 20"/>
                <a:gd name="T2" fmla="*/ 3 w 20"/>
                <a:gd name="T3" fmla="*/ 19 h 20"/>
                <a:gd name="T4" fmla="*/ 16 w 20"/>
                <a:gd name="T5" fmla="*/ 7 h 20"/>
                <a:gd name="T6" fmla="*/ 16 w 20"/>
                <a:gd name="T7" fmla="*/ 14 h 20"/>
                <a:gd name="T8" fmla="*/ 18 w 20"/>
                <a:gd name="T9" fmla="*/ 16 h 20"/>
                <a:gd name="T10" fmla="*/ 20 w 20"/>
                <a:gd name="T11" fmla="*/ 14 h 20"/>
                <a:gd name="T12" fmla="*/ 20 w 20"/>
                <a:gd name="T13" fmla="*/ 2 h 20"/>
                <a:gd name="T14" fmla="*/ 20 w 20"/>
                <a:gd name="T15" fmla="*/ 1 h 20"/>
                <a:gd name="T16" fmla="*/ 19 w 20"/>
                <a:gd name="T17" fmla="*/ 0 h 20"/>
                <a:gd name="T18" fmla="*/ 18 w 20"/>
                <a:gd name="T19" fmla="*/ 0 h 20"/>
                <a:gd name="T20" fmla="*/ 6 w 20"/>
                <a:gd name="T21" fmla="*/ 0 h 20"/>
                <a:gd name="T22" fmla="*/ 4 w 20"/>
                <a:gd name="T23" fmla="*/ 2 h 20"/>
                <a:gd name="T24" fmla="*/ 6 w 20"/>
                <a:gd name="T25" fmla="*/ 4 h 20"/>
                <a:gd name="T26" fmla="*/ 13 w 20"/>
                <a:gd name="T27" fmla="*/ 4 h 20"/>
                <a:gd name="T28" fmla="*/ 1 w 20"/>
                <a:gd name="T29" fmla="*/ 17 h 20"/>
                <a:gd name="T30" fmla="*/ 1 w 20"/>
                <a:gd name="T31" fmla="*/ 19 h 20"/>
                <a:gd name="T32" fmla="*/ 2 w 20"/>
                <a:gd name="T3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8" name="Freeform 7">
              <a:extLst>
                <a:ext uri="{FF2B5EF4-FFF2-40B4-BE49-F238E27FC236}">
                  <a16:creationId xmlns:a16="http://schemas.microsoft.com/office/drawing/2014/main" id="{84414A30-D8A4-4EDB-A332-CB388399468C}"/>
                </a:ext>
              </a:extLst>
            </p:cNvPr>
            <p:cNvSpPr>
              <a:spLocks/>
            </p:cNvSpPr>
            <p:nvPr/>
          </p:nvSpPr>
          <p:spPr bwMode="auto">
            <a:xfrm>
              <a:off x="2522538" y="1152526"/>
              <a:ext cx="133350" cy="133350"/>
            </a:xfrm>
            <a:custGeom>
              <a:avLst/>
              <a:gdLst>
                <a:gd name="T0" fmla="*/ 1 w 20"/>
                <a:gd name="T1" fmla="*/ 0 h 20"/>
                <a:gd name="T2" fmla="*/ 0 w 20"/>
                <a:gd name="T3" fmla="*/ 1 h 20"/>
                <a:gd name="T4" fmla="*/ 0 w 20"/>
                <a:gd name="T5" fmla="*/ 2 h 20"/>
                <a:gd name="T6" fmla="*/ 0 w 20"/>
                <a:gd name="T7" fmla="*/ 14 h 20"/>
                <a:gd name="T8" fmla="*/ 2 w 20"/>
                <a:gd name="T9" fmla="*/ 16 h 20"/>
                <a:gd name="T10" fmla="*/ 4 w 20"/>
                <a:gd name="T11" fmla="*/ 14 h 20"/>
                <a:gd name="T12" fmla="*/ 4 w 20"/>
                <a:gd name="T13" fmla="*/ 7 h 20"/>
                <a:gd name="T14" fmla="*/ 17 w 20"/>
                <a:gd name="T15" fmla="*/ 19 h 20"/>
                <a:gd name="T16" fmla="*/ 18 w 20"/>
                <a:gd name="T17" fmla="*/ 20 h 20"/>
                <a:gd name="T18" fmla="*/ 19 w 20"/>
                <a:gd name="T19" fmla="*/ 19 h 20"/>
                <a:gd name="T20" fmla="*/ 19 w 20"/>
                <a:gd name="T21" fmla="*/ 17 h 20"/>
                <a:gd name="T22" fmla="*/ 7 w 20"/>
                <a:gd name="T23" fmla="*/ 4 h 20"/>
                <a:gd name="T24" fmla="*/ 14 w 20"/>
                <a:gd name="T25" fmla="*/ 4 h 20"/>
                <a:gd name="T26" fmla="*/ 16 w 20"/>
                <a:gd name="T27" fmla="*/ 2 h 20"/>
                <a:gd name="T28" fmla="*/ 14 w 20"/>
                <a:gd name="T29" fmla="*/ 0 h 20"/>
                <a:gd name="T30" fmla="*/ 2 w 20"/>
                <a:gd name="T31" fmla="*/ 0 h 20"/>
                <a:gd name="T32" fmla="*/ 1 w 2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8">
              <a:extLst>
                <a:ext uri="{FF2B5EF4-FFF2-40B4-BE49-F238E27FC236}">
                  <a16:creationId xmlns:a16="http://schemas.microsoft.com/office/drawing/2014/main" id="{9056EDA9-D340-4244-80D9-ABCC971FF3FF}"/>
                </a:ext>
              </a:extLst>
            </p:cNvPr>
            <p:cNvSpPr>
              <a:spLocks noEditPoints="1"/>
            </p:cNvSpPr>
            <p:nvPr/>
          </p:nvSpPr>
          <p:spPr bwMode="auto">
            <a:xfrm>
              <a:off x="2787650" y="912813"/>
              <a:ext cx="211138" cy="212725"/>
            </a:xfrm>
            <a:custGeom>
              <a:avLst/>
              <a:gdLst>
                <a:gd name="T0" fmla="*/ 23 w 32"/>
                <a:gd name="T1" fmla="*/ 17 h 32"/>
                <a:gd name="T2" fmla="*/ 26 w 32"/>
                <a:gd name="T3" fmla="*/ 10 h 32"/>
                <a:gd name="T4" fmla="*/ 16 w 32"/>
                <a:gd name="T5" fmla="*/ 0 h 32"/>
                <a:gd name="T6" fmla="*/ 6 w 32"/>
                <a:gd name="T7" fmla="*/ 10 h 32"/>
                <a:gd name="T8" fmla="*/ 9 w 32"/>
                <a:gd name="T9" fmla="*/ 17 h 32"/>
                <a:gd name="T10" fmla="*/ 0 w 32"/>
                <a:gd name="T11" fmla="*/ 30 h 32"/>
                <a:gd name="T12" fmla="*/ 2 w 32"/>
                <a:gd name="T13" fmla="*/ 32 h 32"/>
                <a:gd name="T14" fmla="*/ 30 w 32"/>
                <a:gd name="T15" fmla="*/ 32 h 32"/>
                <a:gd name="T16" fmla="*/ 32 w 32"/>
                <a:gd name="T17" fmla="*/ 30 h 32"/>
                <a:gd name="T18" fmla="*/ 23 w 32"/>
                <a:gd name="T19" fmla="*/ 17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2" name="Freeform 9">
              <a:extLst>
                <a:ext uri="{FF2B5EF4-FFF2-40B4-BE49-F238E27FC236}">
                  <a16:creationId xmlns:a16="http://schemas.microsoft.com/office/drawing/2014/main" id="{93DECE0D-B66B-4AC4-9F32-5B2C9B5BDB54}"/>
                </a:ext>
              </a:extLst>
            </p:cNvPr>
            <p:cNvSpPr>
              <a:spLocks noEditPoints="1"/>
            </p:cNvSpPr>
            <p:nvPr/>
          </p:nvSpPr>
          <p:spPr bwMode="auto">
            <a:xfrm>
              <a:off x="2390775" y="912813"/>
              <a:ext cx="211138" cy="212725"/>
            </a:xfrm>
            <a:custGeom>
              <a:avLst/>
              <a:gdLst>
                <a:gd name="T0" fmla="*/ 32 w 32"/>
                <a:gd name="T1" fmla="*/ 30 h 32"/>
                <a:gd name="T2" fmla="*/ 23 w 32"/>
                <a:gd name="T3" fmla="*/ 17 h 32"/>
                <a:gd name="T4" fmla="*/ 26 w 32"/>
                <a:gd name="T5" fmla="*/ 10 h 32"/>
                <a:gd name="T6" fmla="*/ 16 w 32"/>
                <a:gd name="T7" fmla="*/ 0 h 32"/>
                <a:gd name="T8" fmla="*/ 6 w 32"/>
                <a:gd name="T9" fmla="*/ 10 h 32"/>
                <a:gd name="T10" fmla="*/ 9 w 32"/>
                <a:gd name="T11" fmla="*/ 17 h 32"/>
                <a:gd name="T12" fmla="*/ 0 w 32"/>
                <a:gd name="T13" fmla="*/ 30 h 32"/>
                <a:gd name="T14" fmla="*/ 2 w 32"/>
                <a:gd name="T15" fmla="*/ 32 h 32"/>
                <a:gd name="T16" fmla="*/ 30 w 32"/>
                <a:gd name="T17" fmla="*/ 32 h 32"/>
                <a:gd name="T18" fmla="*/ 32 w 32"/>
                <a:gd name="T19" fmla="*/ 30 h 32"/>
                <a:gd name="T20" fmla="*/ 10 w 32"/>
                <a:gd name="T21" fmla="*/ 10 h 32"/>
                <a:gd name="T22" fmla="*/ 16 w 32"/>
                <a:gd name="T23" fmla="*/ 4 h 32"/>
                <a:gd name="T24" fmla="*/ 22 w 32"/>
                <a:gd name="T25" fmla="*/ 10 h 32"/>
                <a:gd name="T26" fmla="*/ 16 w 32"/>
                <a:gd name="T27" fmla="*/ 16 h 32"/>
                <a:gd name="T28" fmla="*/ 10 w 32"/>
                <a:gd name="T29" fmla="*/ 10 h 32"/>
                <a:gd name="T30" fmla="*/ 4 w 32"/>
                <a:gd name="T31" fmla="*/ 28 h 32"/>
                <a:gd name="T32" fmla="*/ 16 w 32"/>
                <a:gd name="T33" fmla="*/ 20 h 32"/>
                <a:gd name="T34" fmla="*/ 28 w 32"/>
                <a:gd name="T35" fmla="*/ 28 h 32"/>
                <a:gd name="T36" fmla="*/ 4 w 32"/>
                <a:gd name="T3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055425273"/>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TEXTBOX" val="Tex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4G1LTb8XSPeURrOOEdxzm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XOEzFFGDTnSkMfc.oglhO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kuLB6iqzSvWypnCsdJ894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2bTft32.TNicwhV6.jS2U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aueJ7zTES0yolBr_Okc3U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KUBJRLOSm6pA69bS8d2C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aj8V294HRge3549Kcji0.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rUNbQoz4RMajBliX58o2F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4G1LTb8XSPeURrOOEdxzm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XOEzFFGDTnSkMfc.oglhO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aueJ7zTES0yolBr_Okc3U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kuLB6iqzSvWypnCsdJ894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2bTft32.TNicwhV6.jS2U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1pmt8yK6S_iO5VcfACiO6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wKUBJRLOSm6pA69bS8d2C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aj8V294HRge3549Kcji0.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rUNbQoz4RMajBliX58o2F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1">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FF0000"/>
      </a:hlink>
      <a:folHlink>
        <a:srgbClr val="FF0000"/>
      </a:folHlink>
    </a:clrScheme>
    <a:fontScheme name="Custom 1">
      <a:majorFont>
        <a:latin typeface="Avenir LT Std 55 Roman"/>
        <a:ea typeface=""/>
        <a:cs typeface=""/>
      </a:majorFont>
      <a:minorFont>
        <a:latin typeface="Avenir LT Std 35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D Template Jan 2018 16x9">
  <a:themeElements>
    <a:clrScheme name="DD Rebrand Dec 2016">
      <a:dk1>
        <a:srgbClr val="000000"/>
      </a:dk1>
      <a:lt1>
        <a:srgbClr val="FFFFFF"/>
      </a:lt1>
      <a:dk2>
        <a:srgbClr val="000000"/>
      </a:dk2>
      <a:lt2>
        <a:srgbClr val="F7F5F3"/>
      </a:lt2>
      <a:accent1>
        <a:srgbClr val="86F200"/>
      </a:accent1>
      <a:accent2>
        <a:srgbClr val="34F0FF"/>
      </a:accent2>
      <a:accent3>
        <a:srgbClr val="FDD300"/>
      </a:accent3>
      <a:accent4>
        <a:srgbClr val="3EFAC5"/>
      </a:accent4>
      <a:accent5>
        <a:srgbClr val="787878"/>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FEF94515-3BAE-4235-BCE1-1ABB924272E1}" vid="{9ADB99F9-2657-4FDE-A3D6-9C31E6376348}"/>
    </a:ext>
  </a:extLst>
</a:theme>
</file>

<file path=ppt/theme/theme4.xml><?xml version="1.0" encoding="utf-8"?>
<a:theme xmlns:a="http://schemas.openxmlformats.org/drawingml/2006/main" name="1_DD Template Jan 2018 16x9">
  <a:themeElements>
    <a:clrScheme name="DD Rebrand Dec 2016">
      <a:dk1>
        <a:srgbClr val="000000"/>
      </a:dk1>
      <a:lt1>
        <a:srgbClr val="FFFFFF"/>
      </a:lt1>
      <a:dk2>
        <a:srgbClr val="000000"/>
      </a:dk2>
      <a:lt2>
        <a:srgbClr val="F7F5F3"/>
      </a:lt2>
      <a:accent1>
        <a:srgbClr val="86F200"/>
      </a:accent1>
      <a:accent2>
        <a:srgbClr val="34F0FF"/>
      </a:accent2>
      <a:accent3>
        <a:srgbClr val="FDD300"/>
      </a:accent3>
      <a:accent4>
        <a:srgbClr val="3EFAC5"/>
      </a:accent4>
      <a:accent5>
        <a:srgbClr val="787878"/>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FEF94515-3BAE-4235-BCE1-1ABB924272E1}" vid="{9ADB99F9-2657-4FDE-A3D6-9C31E637634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28B8EABA527A3499D7082C1017861D7" ma:contentTypeVersion="12" ma:contentTypeDescription="Create a new document." ma:contentTypeScope="" ma:versionID="312b80f968ae734c51af726557eceeb6">
  <xsd:schema xmlns:xsd="http://www.w3.org/2001/XMLSchema" xmlns:xs="http://www.w3.org/2001/XMLSchema" xmlns:p="http://schemas.microsoft.com/office/2006/metadata/properties" xmlns:ns3="0e68be69-c991-42b6-aa81-1eccb2381e59" xmlns:ns4="2a08360a-37ba-4697-bffc-3f81c46a2ada" targetNamespace="http://schemas.microsoft.com/office/2006/metadata/properties" ma:root="true" ma:fieldsID="9d8a8e9ce141606460e476de5c6c1bcc" ns3:_="" ns4:_="">
    <xsd:import namespace="0e68be69-c991-42b6-aa81-1eccb2381e59"/>
    <xsd:import namespace="2a08360a-37ba-4697-bffc-3f81c46a2ad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EventHashCode" minOccurs="0"/>
                <xsd:element ref="ns3:MediaServiceGenerationTime"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68be69-c991-42b6-aa81-1eccb2381e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a08360a-37ba-4697-bffc-3f81c46a2ad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F37FD3-ED41-435A-A9DC-E0F0B03C0201}">
  <ds:schemaRefs>
    <ds:schemaRef ds:uri="http://schemas.microsoft.com/office/2006/metadata/properties"/>
    <ds:schemaRef ds:uri="http://purl.org/dc/terms/"/>
    <ds:schemaRef ds:uri="0e68be69-c991-42b6-aa81-1eccb2381e59"/>
    <ds:schemaRef ds:uri="http://schemas.microsoft.com/office/2006/documentManagement/types"/>
    <ds:schemaRef ds:uri="http://schemas.microsoft.com/office/infopath/2007/PartnerControls"/>
    <ds:schemaRef ds:uri="http://purl.org/dc/elements/1.1/"/>
    <ds:schemaRef ds:uri="2a08360a-37ba-4697-bffc-3f81c46a2ada"/>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F90CF38A-64F3-41A8-B423-FFA99A47008E}">
  <ds:schemaRefs>
    <ds:schemaRef ds:uri="http://schemas.microsoft.com/office/2006/metadata/contentType"/>
    <ds:schemaRef ds:uri="http://schemas.microsoft.com/office/2006/metadata/properties/metaAttributes"/>
    <ds:schemaRef ds:uri="http://www.w3.org/2000/xmlns/"/>
    <ds:schemaRef ds:uri="http://www.w3.org/2001/XMLSchema"/>
    <ds:schemaRef ds:uri="0e68be69-c991-42b6-aa81-1eccb2381e59"/>
    <ds:schemaRef ds:uri="2a08360a-37ba-4697-bffc-3f81c46a2ad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552C61-CAD1-40DE-B4FB-003D42ECA5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2618</TotalTime>
  <Words>9748</Words>
  <Application>Microsoft Office PowerPoint</Application>
  <PresentationFormat>Breedbeeld</PresentationFormat>
  <Paragraphs>742</Paragraphs>
  <Slides>44</Slides>
  <Notes>44</Notes>
  <HiddenSlides>0</HiddenSlides>
  <MMClips>0</MMClips>
  <ScaleCrop>false</ScaleCrop>
  <HeadingPairs>
    <vt:vector size="8" baseType="variant">
      <vt:variant>
        <vt:lpstr>Gebruikte lettertypen</vt:lpstr>
      </vt:variant>
      <vt:variant>
        <vt:i4>15</vt:i4>
      </vt:variant>
      <vt:variant>
        <vt:lpstr>Thema</vt:lpstr>
      </vt:variant>
      <vt:variant>
        <vt:i4>4</vt:i4>
      </vt:variant>
      <vt:variant>
        <vt:lpstr>Ingesloten OLE-bronprogramma's</vt:lpstr>
      </vt:variant>
      <vt:variant>
        <vt:i4>1</vt:i4>
      </vt:variant>
      <vt:variant>
        <vt:lpstr>Diatitels</vt:lpstr>
      </vt:variant>
      <vt:variant>
        <vt:i4>44</vt:i4>
      </vt:variant>
    </vt:vector>
  </HeadingPairs>
  <TitlesOfParts>
    <vt:vector size="64" baseType="lpstr">
      <vt:lpstr>Arial</vt:lpstr>
      <vt:lpstr>Avenir LT Std 35 Light</vt:lpstr>
      <vt:lpstr>Avenir LT Std 55 Roman</vt:lpstr>
      <vt:lpstr>Bebas Neue</vt:lpstr>
      <vt:lpstr>Calibri</vt:lpstr>
      <vt:lpstr>Calibri Light</vt:lpstr>
      <vt:lpstr>Chronicle Display Black</vt:lpstr>
      <vt:lpstr>Corbel</vt:lpstr>
      <vt:lpstr>Frutiger Next Pro Light</vt:lpstr>
      <vt:lpstr>Graphik Black</vt:lpstr>
      <vt:lpstr>Graphik Light</vt:lpstr>
      <vt:lpstr>Nexa Black</vt:lpstr>
      <vt:lpstr>Open Sans</vt:lpstr>
      <vt:lpstr>Segoe UI</vt:lpstr>
      <vt:lpstr>Wingdings</vt:lpstr>
      <vt:lpstr>Office Theme</vt:lpstr>
      <vt:lpstr>1_Office Theme</vt:lpstr>
      <vt:lpstr>DD Template Jan 2018 16x9</vt:lpstr>
      <vt:lpstr>1_DD Template Jan 2018 16x9</vt:lpstr>
      <vt:lpstr>think-cell Slide</vt:lpstr>
      <vt:lpstr>Werklandschap  gemeente Amsterdam</vt:lpstr>
      <vt:lpstr>PowerPoint-presentatie</vt:lpstr>
      <vt:lpstr>PowerPoint-presentatie</vt:lpstr>
      <vt:lpstr>PowerPoint-presentatie</vt:lpstr>
      <vt:lpstr>Werklandschap gemeente Amsterdam</vt:lpstr>
      <vt:lpstr>Melding</vt:lpstr>
      <vt:lpstr>Melding</vt:lpstr>
      <vt:lpstr>Intake</vt:lpstr>
      <vt:lpstr>Intake</vt:lpstr>
      <vt:lpstr>Intake</vt:lpstr>
      <vt:lpstr>Maatschappelijk fit (participatie)</vt:lpstr>
      <vt:lpstr>Maatschappelijk fit (participatie)</vt:lpstr>
      <vt:lpstr>Werk fit</vt:lpstr>
      <vt:lpstr>Werk fit</vt:lpstr>
      <vt:lpstr>Oriëntatie</vt:lpstr>
      <vt:lpstr>Oriëntatie</vt:lpstr>
      <vt:lpstr>Oriëntatie</vt:lpstr>
      <vt:lpstr>Oriëntatie</vt:lpstr>
      <vt:lpstr>Opleiden </vt:lpstr>
      <vt:lpstr>Opleiden</vt:lpstr>
      <vt:lpstr>Opleiden</vt:lpstr>
      <vt:lpstr>Bemiddeling</vt:lpstr>
      <vt:lpstr>Bemiddeling</vt:lpstr>
      <vt:lpstr>Bemiddeling</vt:lpstr>
      <vt:lpstr>Bemiddeling</vt:lpstr>
      <vt:lpstr>Plaatsing</vt:lpstr>
      <vt:lpstr>Plaatsing</vt:lpstr>
      <vt:lpstr>Nazorg</vt:lpstr>
      <vt:lpstr>Nazorg</vt:lpstr>
      <vt:lpstr>Beheermodule</vt:lpstr>
      <vt:lpstr>Beheermodule</vt:lpstr>
      <vt:lpstr>Beheermodule</vt:lpstr>
      <vt:lpstr>Integratie Werk &amp; Inkomen</vt:lpstr>
      <vt:lpstr>Integratie Werk &amp; Inkomen</vt:lpstr>
      <vt:lpstr>Prestatiegericht sturen</vt:lpstr>
      <vt:lpstr>Prestatiegericht sturen</vt:lpstr>
      <vt:lpstr>Rapportage Management</vt:lpstr>
      <vt:lpstr>Rapportage Management</vt:lpstr>
      <vt:lpstr>Randvoorwaarden</vt:lpstr>
      <vt:lpstr>Algemene functionaliteiten</vt:lpstr>
      <vt:lpstr>Algemene functionaliteiten</vt:lpstr>
      <vt:lpstr>Algemene functionaliteiten</vt:lpstr>
      <vt:lpstr>Algemene functionaliteiten</vt:lpstr>
      <vt:lpstr>Bronvermelding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Intake</dc:title>
  <dc:creator>Noppen, Marleen</dc:creator>
  <cp:lastModifiedBy>Koblens, Roel</cp:lastModifiedBy>
  <cp:revision>150</cp:revision>
  <dcterms:created xsi:type="dcterms:W3CDTF">2020-03-23T14:29:42Z</dcterms:created>
  <dcterms:modified xsi:type="dcterms:W3CDTF">2020-05-01T11:24:09Z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0x010100528B8EABA527A3499D7082C1017861D7</vt:lpwstr>
  </property>
</Properties>
</file>