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6"/>
  </p:notesMasterIdLst>
  <p:sldIdLst>
    <p:sldId id="256" r:id="rId5"/>
    <p:sldId id="278" r:id="rId6"/>
    <p:sldId id="279" r:id="rId7"/>
    <p:sldId id="275" r:id="rId8"/>
    <p:sldId id="283" r:id="rId9"/>
    <p:sldId id="280" r:id="rId10"/>
    <p:sldId id="284" r:id="rId11"/>
    <p:sldId id="281" r:id="rId12"/>
    <p:sldId id="285" r:id="rId13"/>
    <p:sldId id="282" r:id="rId14"/>
    <p:sldId id="266" r:id="rId15"/>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Oers, Roel van" initials="ORv" lastIdx="3" clrIdx="0">
    <p:extLst>
      <p:ext uri="{19B8F6BF-5375-455C-9EA6-DF929625EA0E}">
        <p15:presenceInfo xmlns:p15="http://schemas.microsoft.com/office/powerpoint/2012/main" userId="S::r.p.h.van.oers@zoeterwoude.nl::f3c152ca-8392-4ee4-b185-db5b88a57f39" providerId="AD"/>
      </p:ext>
    </p:extLst>
  </p:cmAuthor>
  <p:cmAuthor id="2" name="Nootenboom, Sandra" initials="NS" lastIdx="2" clrIdx="1">
    <p:extLst>
      <p:ext uri="{19B8F6BF-5375-455C-9EA6-DF929625EA0E}">
        <p15:presenceInfo xmlns:p15="http://schemas.microsoft.com/office/powerpoint/2012/main" userId="S::S.Nootenboom@leiden.nl::3b697317-2158-41c2-ba56-6b48453fb18e"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00" autoAdjust="0"/>
    <p:restoredTop sz="58252" autoAdjust="0"/>
  </p:normalViewPr>
  <p:slideViewPr>
    <p:cSldViewPr snapToGrid="0">
      <p:cViewPr varScale="1">
        <p:scale>
          <a:sx n="51" d="100"/>
          <a:sy n="51" d="100"/>
        </p:scale>
        <p:origin x="1287" y="45"/>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960F5E9-6327-4212-AFCB-DB4564B75F34}" type="datetimeFigureOut">
              <a:rPr lang="nl-NL" smtClean="0"/>
              <a:t>2-2-2022</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A147858-60D7-4F7E-8A61-7966F32E755B}" type="slidenum">
              <a:rPr lang="nl-NL" smtClean="0"/>
              <a:t>‹nr.›</a:t>
            </a:fld>
            <a:endParaRPr lang="nl-NL"/>
          </a:p>
        </p:txBody>
      </p:sp>
    </p:spTree>
    <p:extLst>
      <p:ext uri="{BB962C8B-B14F-4D97-AF65-F5344CB8AC3E}">
        <p14:creationId xmlns:p14="http://schemas.microsoft.com/office/powerpoint/2010/main" val="9596709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Doel bijeenkomst: voorstel voor normuren doornemen en toetsen met/bij aanbieders.</a:t>
            </a:r>
          </a:p>
        </p:txBody>
      </p:sp>
      <p:sp>
        <p:nvSpPr>
          <p:cNvPr id="4" name="Tijdelijke aanduiding voor dianummer 3"/>
          <p:cNvSpPr>
            <a:spLocks noGrp="1"/>
          </p:cNvSpPr>
          <p:nvPr>
            <p:ph type="sldNum" sz="quarter" idx="5"/>
          </p:nvPr>
        </p:nvSpPr>
        <p:spPr/>
        <p:txBody>
          <a:bodyPr/>
          <a:lstStyle/>
          <a:p>
            <a:fld id="{5A147858-60D7-4F7E-8A61-7966F32E755B}" type="slidenum">
              <a:rPr lang="nl-NL" smtClean="0"/>
              <a:t>1</a:t>
            </a:fld>
            <a:endParaRPr lang="nl-NL"/>
          </a:p>
        </p:txBody>
      </p:sp>
    </p:spTree>
    <p:extLst>
      <p:ext uri="{BB962C8B-B14F-4D97-AF65-F5344CB8AC3E}">
        <p14:creationId xmlns:p14="http://schemas.microsoft.com/office/powerpoint/2010/main" val="16578427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a:p>
            <a:r>
              <a:rPr lang="nl-NL" sz="1200" b="1" i="0" u="none" strike="noStrike" baseline="0" dirty="0">
                <a:solidFill>
                  <a:srgbClr val="000000"/>
                </a:solidFill>
                <a:latin typeface="Corbel" panose="020B0503020204020204" pitchFamily="34" charset="0"/>
              </a:rPr>
              <a:t>Gemiddelde cliëntsituatie: </a:t>
            </a:r>
            <a:endParaRPr lang="nl-NL" sz="1200" b="0" i="0" u="none" strike="noStrike" baseline="0" dirty="0">
              <a:solidFill>
                <a:srgbClr val="000000"/>
              </a:solidFill>
              <a:latin typeface="Corbel" panose="020B0503020204020204" pitchFamily="34" charset="0"/>
            </a:endParaRPr>
          </a:p>
          <a:p>
            <a:r>
              <a:rPr lang="nl-NL" sz="1200" b="0" i="0" u="none" strike="noStrike" baseline="0" dirty="0">
                <a:solidFill>
                  <a:srgbClr val="000000"/>
                </a:solidFill>
                <a:latin typeface="Corbel" panose="020B0503020204020204" pitchFamily="34" charset="0"/>
              </a:rPr>
              <a:t>• een huishouden met 1 of 2 volwassenen zonder thuiswonende kinderen; </a:t>
            </a:r>
          </a:p>
          <a:p>
            <a:r>
              <a:rPr lang="nl-NL" sz="1200" b="0" i="0" u="none" strike="noStrike" baseline="0" dirty="0">
                <a:solidFill>
                  <a:srgbClr val="000000"/>
                </a:solidFill>
                <a:latin typeface="Corbel" panose="020B0503020204020204" pitchFamily="34" charset="0"/>
              </a:rPr>
              <a:t>• wonend in een zelfstandige huisvestingssituatie, gelijkvloers of met een trap; </a:t>
            </a:r>
          </a:p>
          <a:p>
            <a:r>
              <a:rPr lang="nl-NL" sz="1200" b="0" i="0" u="none" strike="noStrike" baseline="0" dirty="0">
                <a:solidFill>
                  <a:srgbClr val="000000"/>
                </a:solidFill>
                <a:latin typeface="Corbel" panose="020B0503020204020204" pitchFamily="34" charset="0"/>
              </a:rPr>
              <a:t>• er zijn geen huisdieren aanwezig die extra inzet van ondersteuning vragen; </a:t>
            </a:r>
          </a:p>
          <a:p>
            <a:r>
              <a:rPr lang="nl-NL" sz="1200" b="0" i="0" u="none" strike="noStrike" baseline="0" dirty="0">
                <a:solidFill>
                  <a:srgbClr val="000000"/>
                </a:solidFill>
                <a:latin typeface="Corbel" panose="020B0503020204020204" pitchFamily="34" charset="0"/>
              </a:rPr>
              <a:t>• de cliënt kan de woning dagelijks op orde houden (bijvoorbeeld aanrecht afnemen, algemeen opruimen) zodat deze gereed is voor de schoonmaak; </a:t>
            </a:r>
          </a:p>
          <a:p>
            <a:r>
              <a:rPr lang="nl-NL" sz="1200" b="0" i="0" u="none" strike="noStrike" baseline="0" dirty="0">
                <a:solidFill>
                  <a:srgbClr val="000000"/>
                </a:solidFill>
                <a:latin typeface="Corbel" panose="020B0503020204020204" pitchFamily="34" charset="0"/>
              </a:rPr>
              <a:t>• de cliënt heeft geen mogelijkheden om zelf bij te dragen aan de activiteiten die moeten worden uitgevoerd; </a:t>
            </a:r>
          </a:p>
          <a:p>
            <a:r>
              <a:rPr lang="nl-NL" sz="1200" b="0" i="0" u="none" strike="noStrike" baseline="0" dirty="0">
                <a:solidFill>
                  <a:srgbClr val="000000"/>
                </a:solidFill>
                <a:latin typeface="Corbel" panose="020B0503020204020204" pitchFamily="34" charset="0"/>
              </a:rPr>
              <a:t>• er is geen ondersteuning vanuit mantelzorgers, netwerk en vrijwilligers bij activiteiten die moeten worden uitgevoerd; </a:t>
            </a:r>
          </a:p>
          <a:p>
            <a:r>
              <a:rPr lang="nl-NL" sz="1200" b="0" i="0" u="none" strike="noStrike" baseline="0" dirty="0">
                <a:solidFill>
                  <a:srgbClr val="000000"/>
                </a:solidFill>
                <a:latin typeface="Corbel" panose="020B0503020204020204" pitchFamily="34" charset="0"/>
              </a:rPr>
              <a:t>• er zijn geen beperkingen of belemmeringen aan de orde bij de cliënt die maken dat de woning extra vervuilt of dat de woning extra schoon moet zijn; </a:t>
            </a:r>
          </a:p>
          <a:p>
            <a:r>
              <a:rPr lang="nl-NL" sz="1200" b="0" i="0" u="none" strike="noStrike" baseline="0" dirty="0">
                <a:solidFill>
                  <a:srgbClr val="000000"/>
                </a:solidFill>
                <a:latin typeface="Corbel" panose="020B0503020204020204" pitchFamily="34" charset="0"/>
              </a:rPr>
              <a:t>• de woning heeft geen uitzonderlijke inrichting en is niet extra bewerkelijk of extra omvangrijk. </a:t>
            </a:r>
          </a:p>
          <a:p>
            <a:endParaRPr lang="nl-NL" dirty="0"/>
          </a:p>
          <a:p>
            <a:r>
              <a:rPr lang="nl-NL" dirty="0"/>
              <a:t>Basisactiviteiten =  meestal1x </a:t>
            </a:r>
            <a:r>
              <a:rPr lang="nl-NL" dirty="0" err="1"/>
              <a:t>pw</a:t>
            </a:r>
            <a:r>
              <a:rPr lang="nl-NL" dirty="0"/>
              <a:t> of 1x p 2 weken. Incidenteel = bijv. 2x per jaar (deurposten afdoen, tegelwand badkamer, binnenzijde van keukenkastjes etc.</a:t>
            </a:r>
          </a:p>
        </p:txBody>
      </p:sp>
      <p:sp>
        <p:nvSpPr>
          <p:cNvPr id="4" name="Tijdelijke aanduiding voor dianummer 3"/>
          <p:cNvSpPr>
            <a:spLocks noGrp="1"/>
          </p:cNvSpPr>
          <p:nvPr>
            <p:ph type="sldNum" sz="quarter" idx="5"/>
          </p:nvPr>
        </p:nvSpPr>
        <p:spPr/>
        <p:txBody>
          <a:bodyPr/>
          <a:lstStyle/>
          <a:p>
            <a:fld id="{5A147858-60D7-4F7E-8A61-7966F32E755B}" type="slidenum">
              <a:rPr lang="nl-NL" smtClean="0"/>
              <a:t>2</a:t>
            </a:fld>
            <a:endParaRPr lang="nl-NL"/>
          </a:p>
        </p:txBody>
      </p:sp>
    </p:spTree>
    <p:extLst>
      <p:ext uri="{BB962C8B-B14F-4D97-AF65-F5344CB8AC3E}">
        <p14:creationId xmlns:p14="http://schemas.microsoft.com/office/powerpoint/2010/main" val="6315968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highlight>
                <a:srgbClr val="FFFF00"/>
              </a:highlight>
            </a:endParaRPr>
          </a:p>
          <a:p>
            <a:endParaRPr lang="nl-NL" dirty="0">
              <a:highlight>
                <a:srgbClr val="FFFF00"/>
              </a:highlight>
            </a:endParaRPr>
          </a:p>
          <a:p>
            <a:endParaRPr lang="nl-NL" dirty="0"/>
          </a:p>
        </p:txBody>
      </p:sp>
      <p:sp>
        <p:nvSpPr>
          <p:cNvPr id="4" name="Tijdelijke aanduiding voor dianummer 3"/>
          <p:cNvSpPr>
            <a:spLocks noGrp="1"/>
          </p:cNvSpPr>
          <p:nvPr>
            <p:ph type="sldNum" sz="quarter" idx="5"/>
          </p:nvPr>
        </p:nvSpPr>
        <p:spPr/>
        <p:txBody>
          <a:bodyPr/>
          <a:lstStyle/>
          <a:p>
            <a:fld id="{5A147858-60D7-4F7E-8A61-7966F32E755B}" type="slidenum">
              <a:rPr lang="nl-NL" smtClean="0"/>
              <a:t>4</a:t>
            </a:fld>
            <a:endParaRPr lang="nl-NL"/>
          </a:p>
        </p:txBody>
      </p:sp>
    </p:spTree>
    <p:extLst>
      <p:ext uri="{BB962C8B-B14F-4D97-AF65-F5344CB8AC3E}">
        <p14:creationId xmlns:p14="http://schemas.microsoft.com/office/powerpoint/2010/main" val="1725920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0" i="0" dirty="0">
                <a:solidFill>
                  <a:srgbClr val="000000"/>
                </a:solidFill>
                <a:effectLst/>
                <a:latin typeface="WordVisi_MSFontService"/>
              </a:rPr>
              <a:t>Inwoners of het eigen netwerk zijn niet meer in staat om zelf bij te dragen aan de zwaardere werkzaamheden. In sommige gevallen moeten ook de lichtere werkzaamheden overgenomen worden.</a:t>
            </a:r>
            <a:endParaRPr lang="nl-NL" dirty="0">
              <a:highlight>
                <a:srgbClr val="FFFF00"/>
              </a:highlight>
            </a:endParaRPr>
          </a:p>
          <a:p>
            <a:endParaRPr lang="nl-NL" dirty="0"/>
          </a:p>
        </p:txBody>
      </p:sp>
      <p:sp>
        <p:nvSpPr>
          <p:cNvPr id="4" name="Tijdelijke aanduiding voor dianummer 3"/>
          <p:cNvSpPr>
            <a:spLocks noGrp="1"/>
          </p:cNvSpPr>
          <p:nvPr>
            <p:ph type="sldNum" sz="quarter" idx="5"/>
          </p:nvPr>
        </p:nvSpPr>
        <p:spPr/>
        <p:txBody>
          <a:bodyPr/>
          <a:lstStyle/>
          <a:p>
            <a:fld id="{5A147858-60D7-4F7E-8A61-7966F32E755B}" type="slidenum">
              <a:rPr lang="nl-NL" smtClean="0"/>
              <a:t>5</a:t>
            </a:fld>
            <a:endParaRPr lang="nl-NL"/>
          </a:p>
        </p:txBody>
      </p:sp>
    </p:spTree>
    <p:extLst>
      <p:ext uri="{BB962C8B-B14F-4D97-AF65-F5344CB8AC3E}">
        <p14:creationId xmlns:p14="http://schemas.microsoft.com/office/powerpoint/2010/main" val="20829452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algn="l" rtl="0" fontAlgn="base"/>
            <a:r>
              <a:rPr lang="nl-NL" sz="1800" b="0" i="0" dirty="0">
                <a:solidFill>
                  <a:srgbClr val="000000"/>
                </a:solidFill>
                <a:effectLst/>
                <a:latin typeface="Arial" panose="020B0604020202020204" pitchFamily="34" charset="0"/>
              </a:rPr>
              <a:t>Voorbeelden van verzwarende omstandigheden kunnen zijn (niet limitatief): </a:t>
            </a:r>
            <a:endParaRPr lang="nl-NL" b="0" i="0" dirty="0">
              <a:solidFill>
                <a:srgbClr val="000000"/>
              </a:solidFill>
              <a:effectLst/>
              <a:latin typeface="Arial" panose="020B0604020202020204" pitchFamily="34" charset="0"/>
            </a:endParaRPr>
          </a:p>
          <a:p>
            <a:pPr algn="l" rtl="0" fontAlgn="base">
              <a:buFont typeface="Arial" panose="020B0604020202020204" pitchFamily="34" charset="0"/>
              <a:buChar char="•"/>
            </a:pPr>
            <a:r>
              <a:rPr lang="nl-NL" sz="1800" b="0" i="0" dirty="0">
                <a:solidFill>
                  <a:srgbClr val="000000"/>
                </a:solidFill>
                <a:effectLst/>
                <a:latin typeface="Arial" panose="020B0604020202020204" pitchFamily="34" charset="0"/>
              </a:rPr>
              <a:t>Indien om vervuiling te voorkomen, als gevolg van rolstoelgebruik, bedlegerigheid, ernstige incontinentie, overmatig zweten, (ernstige) </a:t>
            </a:r>
            <a:r>
              <a:rPr lang="nl-NL" sz="1800" b="0" i="0" dirty="0" err="1">
                <a:solidFill>
                  <a:srgbClr val="000000"/>
                </a:solidFill>
                <a:effectLst/>
                <a:latin typeface="Arial" panose="020B0604020202020204" pitchFamily="34" charset="0"/>
              </a:rPr>
              <a:t>tremoren</a:t>
            </a:r>
            <a:r>
              <a:rPr lang="nl-NL" sz="1800" b="0" i="0" dirty="0">
                <a:solidFill>
                  <a:srgbClr val="000000"/>
                </a:solidFill>
                <a:effectLst/>
                <a:latin typeface="Arial" panose="020B0604020202020204" pitchFamily="34" charset="0"/>
              </a:rPr>
              <a:t>, of besmet wasgoed (bijv. bij chemokuur) een hogere frequentie van schoonmaken en/of wassen nodig is. </a:t>
            </a:r>
          </a:p>
          <a:p>
            <a:pPr algn="l" rtl="0" fontAlgn="base">
              <a:buFont typeface="Arial" panose="020B0604020202020204" pitchFamily="34" charset="0"/>
              <a:buChar char="•"/>
            </a:pPr>
            <a:r>
              <a:rPr lang="nl-NL" sz="1800" b="0" i="0" dirty="0">
                <a:solidFill>
                  <a:srgbClr val="000000"/>
                </a:solidFill>
                <a:effectLst/>
                <a:latin typeface="Arial" panose="020B0604020202020204" pitchFamily="34" charset="0"/>
              </a:rPr>
              <a:t>Indien om ernstige klachten als gevolg van huisstofmijtallergie, astma, longemfyseem of COPD te voorkomen een hoger hygiëneniveau en hogere frequentie van schoonmaken nodig is. </a:t>
            </a:r>
          </a:p>
          <a:p>
            <a:pPr algn="l" rtl="0" fontAlgn="base">
              <a:buFont typeface="Arial" panose="020B0604020202020204" pitchFamily="34" charset="0"/>
              <a:buChar char="•"/>
            </a:pPr>
            <a:r>
              <a:rPr lang="nl-NL" sz="1800" b="0" i="0" dirty="0">
                <a:solidFill>
                  <a:srgbClr val="000000"/>
                </a:solidFill>
                <a:effectLst/>
                <a:latin typeface="Arial" panose="020B0604020202020204" pitchFamily="34" charset="0"/>
              </a:rPr>
              <a:t>Indien cliënt als gevolg van ernstige beperkingen door reuma, spasticiteit, verlamming of amputatie niet in staat is om de woning dagelijks op orde te houden (aanrecht schoonmaken, algemeen opruimen, etc.) en dit een hogere frequentie van schoonmaken noodzakelijk maakt. </a:t>
            </a:r>
          </a:p>
          <a:p>
            <a:pPr algn="l" rtl="0" fontAlgn="base">
              <a:buFont typeface="Arial" panose="020B0604020202020204" pitchFamily="34" charset="0"/>
              <a:buChar char="•"/>
            </a:pPr>
            <a:r>
              <a:rPr lang="nl-NL" sz="1800" b="0" i="0" dirty="0">
                <a:solidFill>
                  <a:srgbClr val="000000"/>
                </a:solidFill>
                <a:effectLst/>
                <a:latin typeface="Arial" panose="020B0604020202020204" pitchFamily="34" charset="0"/>
              </a:rPr>
              <a:t>Indien vanwege de aanwezigheid van drie of meer kinderen onder de 12 jaar een hogere frequentie van schoonmaken nodig is. </a:t>
            </a:r>
          </a:p>
          <a:p>
            <a:endParaRPr lang="nl-NL" dirty="0"/>
          </a:p>
          <a:p>
            <a:endParaRPr lang="nl-NL" dirty="0"/>
          </a:p>
          <a:p>
            <a:r>
              <a:rPr lang="nl-NL" dirty="0"/>
              <a:t>Omvang van woning, gebruik extra slaapkamers leiden niet noodzakelijk tot Zwaar, alleen als er ook sprake is van verzwarende omstandigheden.</a:t>
            </a:r>
          </a:p>
        </p:txBody>
      </p:sp>
      <p:sp>
        <p:nvSpPr>
          <p:cNvPr id="4" name="Tijdelijke aanduiding voor dianummer 3"/>
          <p:cNvSpPr>
            <a:spLocks noGrp="1"/>
          </p:cNvSpPr>
          <p:nvPr>
            <p:ph type="sldNum" sz="quarter" idx="5"/>
          </p:nvPr>
        </p:nvSpPr>
        <p:spPr/>
        <p:txBody>
          <a:bodyPr/>
          <a:lstStyle/>
          <a:p>
            <a:fld id="{5A147858-60D7-4F7E-8A61-7966F32E755B}" type="slidenum">
              <a:rPr lang="nl-NL" smtClean="0"/>
              <a:t>7</a:t>
            </a:fld>
            <a:endParaRPr lang="nl-NL"/>
          </a:p>
        </p:txBody>
      </p:sp>
    </p:spTree>
    <p:extLst>
      <p:ext uri="{BB962C8B-B14F-4D97-AF65-F5344CB8AC3E}">
        <p14:creationId xmlns:p14="http://schemas.microsoft.com/office/powerpoint/2010/main" val="18580976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Rood = wijziging </a:t>
            </a:r>
            <a:r>
              <a:rPr lang="nl-NL" dirty="0" err="1"/>
              <a:t>tov</a:t>
            </a:r>
            <a:r>
              <a:rPr lang="nl-NL" dirty="0"/>
              <a:t> Midden.</a:t>
            </a:r>
          </a:p>
        </p:txBody>
      </p:sp>
      <p:sp>
        <p:nvSpPr>
          <p:cNvPr id="4" name="Tijdelijke aanduiding voor dianummer 3"/>
          <p:cNvSpPr>
            <a:spLocks noGrp="1"/>
          </p:cNvSpPr>
          <p:nvPr>
            <p:ph type="sldNum" sz="quarter" idx="5"/>
          </p:nvPr>
        </p:nvSpPr>
        <p:spPr/>
        <p:txBody>
          <a:bodyPr/>
          <a:lstStyle/>
          <a:p>
            <a:fld id="{5A147858-60D7-4F7E-8A61-7966F32E755B}" type="slidenum">
              <a:rPr lang="nl-NL" smtClean="0"/>
              <a:t>8</a:t>
            </a:fld>
            <a:endParaRPr lang="nl-NL"/>
          </a:p>
        </p:txBody>
      </p:sp>
    </p:spTree>
    <p:extLst>
      <p:ext uri="{BB962C8B-B14F-4D97-AF65-F5344CB8AC3E}">
        <p14:creationId xmlns:p14="http://schemas.microsoft.com/office/powerpoint/2010/main" val="22826874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800" b="0" i="0" dirty="0">
                <a:solidFill>
                  <a:srgbClr val="000000"/>
                </a:solidFill>
                <a:effectLst/>
                <a:latin typeface="Arial" panose="020B0604020202020204" pitchFamily="34" charset="0"/>
              </a:rPr>
              <a:t>Inwoners zijn zelf of samen met het netwerk nog in staat om in bepaalde mate bij te dragen aan de huishoudelijke werkzaamheden. </a:t>
            </a:r>
          </a:p>
          <a:p>
            <a:endParaRPr lang="nl-NL" sz="1800" b="0" i="0" dirty="0">
              <a:solidFill>
                <a:srgbClr val="000000"/>
              </a:solidFill>
              <a:effectLst/>
              <a:latin typeface="Arial" panose="020B0604020202020204" pitchFamily="34" charset="0"/>
            </a:endParaRPr>
          </a:p>
          <a:p>
            <a:r>
              <a:rPr lang="nl-NL" sz="1800" b="0" i="0" dirty="0">
                <a:solidFill>
                  <a:srgbClr val="000000"/>
                </a:solidFill>
                <a:effectLst/>
                <a:latin typeface="Arial" panose="020B0604020202020204" pitchFamily="34" charset="0"/>
              </a:rPr>
              <a:t>Er hoeven naast het resultaat Schoon en leefbaar huis geen andere resultaten behaald te worden.. </a:t>
            </a:r>
          </a:p>
          <a:p>
            <a:endParaRPr lang="nl-NL" sz="1800" b="0" i="0" dirty="0">
              <a:solidFill>
                <a:srgbClr val="000000"/>
              </a:solidFill>
              <a:effectLst/>
              <a:latin typeface="Arial" panose="020B0604020202020204" pitchFamily="34" charset="0"/>
            </a:endParaRPr>
          </a:p>
          <a:p>
            <a:r>
              <a:rPr lang="nl-NL" sz="1800" b="0" i="0" dirty="0">
                <a:solidFill>
                  <a:srgbClr val="000000"/>
                </a:solidFill>
                <a:effectLst/>
                <a:latin typeface="Arial" panose="020B0604020202020204" pitchFamily="34" charset="0"/>
              </a:rPr>
              <a:t>Dit product wordt vooralsnog ingezet als pilot voor nieuwe cliënten. Indien na een jaar blijkt dat deze pilot succesvol is, zal dit product na evaluatie met eventuele aanpassingen een vast product worden binnen de Huishoudelijke Ondersteuning. Het is ook mogelijk om de pilot stop te zetten of na aanpassingen te verlengen.  </a:t>
            </a:r>
            <a:endParaRPr lang="nl-NL" dirty="0"/>
          </a:p>
        </p:txBody>
      </p:sp>
      <p:sp>
        <p:nvSpPr>
          <p:cNvPr id="4" name="Tijdelijke aanduiding voor dianummer 3"/>
          <p:cNvSpPr>
            <a:spLocks noGrp="1"/>
          </p:cNvSpPr>
          <p:nvPr>
            <p:ph type="sldNum" sz="quarter" idx="5"/>
          </p:nvPr>
        </p:nvSpPr>
        <p:spPr/>
        <p:txBody>
          <a:bodyPr/>
          <a:lstStyle/>
          <a:p>
            <a:fld id="{5A147858-60D7-4F7E-8A61-7966F32E755B}" type="slidenum">
              <a:rPr lang="nl-NL" smtClean="0"/>
              <a:t>9</a:t>
            </a:fld>
            <a:endParaRPr lang="nl-NL"/>
          </a:p>
        </p:txBody>
      </p:sp>
    </p:spTree>
    <p:extLst>
      <p:ext uri="{BB962C8B-B14F-4D97-AF65-F5344CB8AC3E}">
        <p14:creationId xmlns:p14="http://schemas.microsoft.com/office/powerpoint/2010/main" val="29415678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5A147858-60D7-4F7E-8A61-7966F32E755B}" type="slidenum">
              <a:rPr lang="nl-NL" smtClean="0"/>
              <a:t>11</a:t>
            </a:fld>
            <a:endParaRPr lang="nl-NL"/>
          </a:p>
        </p:txBody>
      </p:sp>
    </p:spTree>
    <p:extLst>
      <p:ext uri="{BB962C8B-B14F-4D97-AF65-F5344CB8AC3E}">
        <p14:creationId xmlns:p14="http://schemas.microsoft.com/office/powerpoint/2010/main" val="12650704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19652A-B994-4D98-AAE9-B5CDDE107FEC}"/>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A9781E0F-D8B3-4928-9119-3859CFD5CFD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FB60A330-6504-4EE8-9834-5A21BAE42D63}"/>
              </a:ext>
            </a:extLst>
          </p:cNvPr>
          <p:cNvSpPr>
            <a:spLocks noGrp="1"/>
          </p:cNvSpPr>
          <p:nvPr>
            <p:ph type="dt" sz="half" idx="10"/>
          </p:nvPr>
        </p:nvSpPr>
        <p:spPr/>
        <p:txBody>
          <a:bodyPr/>
          <a:lstStyle/>
          <a:p>
            <a:fld id="{0C902105-095D-46EE-B21F-BD21FD49FEF1}" type="datetimeFigureOut">
              <a:rPr lang="nl-NL" smtClean="0"/>
              <a:t>2-2-2022</a:t>
            </a:fld>
            <a:endParaRPr lang="nl-NL"/>
          </a:p>
        </p:txBody>
      </p:sp>
      <p:sp>
        <p:nvSpPr>
          <p:cNvPr id="5" name="Tijdelijke aanduiding voor voettekst 4">
            <a:extLst>
              <a:ext uri="{FF2B5EF4-FFF2-40B4-BE49-F238E27FC236}">
                <a16:creationId xmlns:a16="http://schemas.microsoft.com/office/drawing/2014/main" id="{A993C1AC-E745-44A2-9C17-73233CACFC47}"/>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1396367C-39AF-4751-ACD2-6BCD3762773C}"/>
              </a:ext>
            </a:extLst>
          </p:cNvPr>
          <p:cNvSpPr>
            <a:spLocks noGrp="1"/>
          </p:cNvSpPr>
          <p:nvPr>
            <p:ph type="sldNum" sz="quarter" idx="12"/>
          </p:nvPr>
        </p:nvSpPr>
        <p:spPr/>
        <p:txBody>
          <a:bodyPr/>
          <a:lstStyle/>
          <a:p>
            <a:fld id="{C85D5485-BF54-4CF8-BB7A-1FA1D7F847EC}" type="slidenum">
              <a:rPr lang="nl-NL" smtClean="0"/>
              <a:t>‹nr.›</a:t>
            </a:fld>
            <a:endParaRPr lang="nl-NL"/>
          </a:p>
        </p:txBody>
      </p:sp>
    </p:spTree>
    <p:extLst>
      <p:ext uri="{BB962C8B-B14F-4D97-AF65-F5344CB8AC3E}">
        <p14:creationId xmlns:p14="http://schemas.microsoft.com/office/powerpoint/2010/main" val="39227221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A9CA0DE-AAC8-478B-8AEB-7399AB87F01F}"/>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8B5B3CE1-F68E-4846-BDFC-6DFEAE170294}"/>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9E086318-53D6-4827-9228-9535EAD96D5B}"/>
              </a:ext>
            </a:extLst>
          </p:cNvPr>
          <p:cNvSpPr>
            <a:spLocks noGrp="1"/>
          </p:cNvSpPr>
          <p:nvPr>
            <p:ph type="dt" sz="half" idx="10"/>
          </p:nvPr>
        </p:nvSpPr>
        <p:spPr/>
        <p:txBody>
          <a:bodyPr/>
          <a:lstStyle/>
          <a:p>
            <a:fld id="{0C902105-095D-46EE-B21F-BD21FD49FEF1}" type="datetimeFigureOut">
              <a:rPr lang="nl-NL" smtClean="0"/>
              <a:t>2-2-2022</a:t>
            </a:fld>
            <a:endParaRPr lang="nl-NL"/>
          </a:p>
        </p:txBody>
      </p:sp>
      <p:sp>
        <p:nvSpPr>
          <p:cNvPr id="5" name="Tijdelijke aanduiding voor voettekst 4">
            <a:extLst>
              <a:ext uri="{FF2B5EF4-FFF2-40B4-BE49-F238E27FC236}">
                <a16:creationId xmlns:a16="http://schemas.microsoft.com/office/drawing/2014/main" id="{B2510871-50A7-48D7-B03E-07D6E013A24F}"/>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D3613DDE-A383-4323-8382-DD7B663211E3}"/>
              </a:ext>
            </a:extLst>
          </p:cNvPr>
          <p:cNvSpPr>
            <a:spLocks noGrp="1"/>
          </p:cNvSpPr>
          <p:nvPr>
            <p:ph type="sldNum" sz="quarter" idx="12"/>
          </p:nvPr>
        </p:nvSpPr>
        <p:spPr/>
        <p:txBody>
          <a:bodyPr/>
          <a:lstStyle/>
          <a:p>
            <a:fld id="{C85D5485-BF54-4CF8-BB7A-1FA1D7F847EC}" type="slidenum">
              <a:rPr lang="nl-NL" smtClean="0"/>
              <a:t>‹nr.›</a:t>
            </a:fld>
            <a:endParaRPr lang="nl-NL"/>
          </a:p>
        </p:txBody>
      </p:sp>
    </p:spTree>
    <p:extLst>
      <p:ext uri="{BB962C8B-B14F-4D97-AF65-F5344CB8AC3E}">
        <p14:creationId xmlns:p14="http://schemas.microsoft.com/office/powerpoint/2010/main" val="29460133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6EAAFE6-161F-4F25-9AC2-EC4233296B63}"/>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D9F9A9EB-C067-4933-9AC8-C1710D21451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B5A2D6D8-C041-4801-89C2-85EF38331742}"/>
              </a:ext>
            </a:extLst>
          </p:cNvPr>
          <p:cNvSpPr>
            <a:spLocks noGrp="1"/>
          </p:cNvSpPr>
          <p:nvPr>
            <p:ph type="dt" sz="half" idx="10"/>
          </p:nvPr>
        </p:nvSpPr>
        <p:spPr/>
        <p:txBody>
          <a:bodyPr/>
          <a:lstStyle/>
          <a:p>
            <a:fld id="{0C902105-095D-46EE-B21F-BD21FD49FEF1}" type="datetimeFigureOut">
              <a:rPr lang="nl-NL" smtClean="0"/>
              <a:t>2-2-2022</a:t>
            </a:fld>
            <a:endParaRPr lang="nl-NL"/>
          </a:p>
        </p:txBody>
      </p:sp>
      <p:sp>
        <p:nvSpPr>
          <p:cNvPr id="5" name="Tijdelijke aanduiding voor voettekst 4">
            <a:extLst>
              <a:ext uri="{FF2B5EF4-FFF2-40B4-BE49-F238E27FC236}">
                <a16:creationId xmlns:a16="http://schemas.microsoft.com/office/drawing/2014/main" id="{31A32548-5FD1-445B-BD18-534B31065D80}"/>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5093A1A9-4E27-4833-8CD8-A2FC8D5A58FB}"/>
              </a:ext>
            </a:extLst>
          </p:cNvPr>
          <p:cNvSpPr>
            <a:spLocks noGrp="1"/>
          </p:cNvSpPr>
          <p:nvPr>
            <p:ph type="sldNum" sz="quarter" idx="12"/>
          </p:nvPr>
        </p:nvSpPr>
        <p:spPr/>
        <p:txBody>
          <a:bodyPr/>
          <a:lstStyle/>
          <a:p>
            <a:fld id="{C85D5485-BF54-4CF8-BB7A-1FA1D7F847EC}" type="slidenum">
              <a:rPr lang="nl-NL" smtClean="0"/>
              <a:t>‹nr.›</a:t>
            </a:fld>
            <a:endParaRPr lang="nl-NL"/>
          </a:p>
        </p:txBody>
      </p:sp>
    </p:spTree>
    <p:extLst>
      <p:ext uri="{BB962C8B-B14F-4D97-AF65-F5344CB8AC3E}">
        <p14:creationId xmlns:p14="http://schemas.microsoft.com/office/powerpoint/2010/main" val="18158949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8CCE3A0-DB56-4A00-AA15-2699B58842C5}"/>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D3F65A73-9CFF-4921-9E22-D1747D4160E8}"/>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BFF24B8A-C843-4B4B-B26D-A65A97F32DE2}"/>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0D579275-DAA1-4B4A-B41A-F5287B90FAB0}"/>
              </a:ext>
            </a:extLst>
          </p:cNvPr>
          <p:cNvSpPr>
            <a:spLocks noGrp="1"/>
          </p:cNvSpPr>
          <p:nvPr>
            <p:ph type="dt" sz="half" idx="10"/>
          </p:nvPr>
        </p:nvSpPr>
        <p:spPr/>
        <p:txBody>
          <a:bodyPr/>
          <a:lstStyle/>
          <a:p>
            <a:fld id="{0C902105-095D-46EE-B21F-BD21FD49FEF1}" type="datetimeFigureOut">
              <a:rPr lang="nl-NL" smtClean="0"/>
              <a:t>2-2-2022</a:t>
            </a:fld>
            <a:endParaRPr lang="nl-NL"/>
          </a:p>
        </p:txBody>
      </p:sp>
      <p:sp>
        <p:nvSpPr>
          <p:cNvPr id="6" name="Tijdelijke aanduiding voor voettekst 5">
            <a:extLst>
              <a:ext uri="{FF2B5EF4-FFF2-40B4-BE49-F238E27FC236}">
                <a16:creationId xmlns:a16="http://schemas.microsoft.com/office/drawing/2014/main" id="{00665B9E-4E3D-484D-95BD-2B71BAACC4A6}"/>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B92F37B8-31A4-43EB-8306-22AC34F91793}"/>
              </a:ext>
            </a:extLst>
          </p:cNvPr>
          <p:cNvSpPr>
            <a:spLocks noGrp="1"/>
          </p:cNvSpPr>
          <p:nvPr>
            <p:ph type="sldNum" sz="quarter" idx="12"/>
          </p:nvPr>
        </p:nvSpPr>
        <p:spPr/>
        <p:txBody>
          <a:bodyPr/>
          <a:lstStyle/>
          <a:p>
            <a:fld id="{C85D5485-BF54-4CF8-BB7A-1FA1D7F847EC}" type="slidenum">
              <a:rPr lang="nl-NL" smtClean="0"/>
              <a:t>‹nr.›</a:t>
            </a:fld>
            <a:endParaRPr lang="nl-NL"/>
          </a:p>
        </p:txBody>
      </p:sp>
    </p:spTree>
    <p:extLst>
      <p:ext uri="{BB962C8B-B14F-4D97-AF65-F5344CB8AC3E}">
        <p14:creationId xmlns:p14="http://schemas.microsoft.com/office/powerpoint/2010/main" val="5140539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E19C6BF-774E-4F99-B426-D6B95F811C40}"/>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4466E112-01CE-41AF-A134-8A023560AC7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210A5329-B87A-4B84-83B3-5B96C52DA461}"/>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E4058E6D-7CEB-4FF4-A01D-061EE669865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0331F119-F7AB-46B4-9FAC-84878E36BA7C}"/>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A209D11D-6DAB-4BDF-86FD-49E9A2155020}"/>
              </a:ext>
            </a:extLst>
          </p:cNvPr>
          <p:cNvSpPr>
            <a:spLocks noGrp="1"/>
          </p:cNvSpPr>
          <p:nvPr>
            <p:ph type="dt" sz="half" idx="10"/>
          </p:nvPr>
        </p:nvSpPr>
        <p:spPr/>
        <p:txBody>
          <a:bodyPr/>
          <a:lstStyle/>
          <a:p>
            <a:fld id="{0C902105-095D-46EE-B21F-BD21FD49FEF1}" type="datetimeFigureOut">
              <a:rPr lang="nl-NL" smtClean="0"/>
              <a:t>2-2-2022</a:t>
            </a:fld>
            <a:endParaRPr lang="nl-NL"/>
          </a:p>
        </p:txBody>
      </p:sp>
      <p:sp>
        <p:nvSpPr>
          <p:cNvPr id="8" name="Tijdelijke aanduiding voor voettekst 7">
            <a:extLst>
              <a:ext uri="{FF2B5EF4-FFF2-40B4-BE49-F238E27FC236}">
                <a16:creationId xmlns:a16="http://schemas.microsoft.com/office/drawing/2014/main" id="{316E9627-DBE8-4394-94DF-59DBB5A19885}"/>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063F092F-9E22-4B57-9757-6937E4690EBA}"/>
              </a:ext>
            </a:extLst>
          </p:cNvPr>
          <p:cNvSpPr>
            <a:spLocks noGrp="1"/>
          </p:cNvSpPr>
          <p:nvPr>
            <p:ph type="sldNum" sz="quarter" idx="12"/>
          </p:nvPr>
        </p:nvSpPr>
        <p:spPr/>
        <p:txBody>
          <a:bodyPr/>
          <a:lstStyle/>
          <a:p>
            <a:fld id="{C85D5485-BF54-4CF8-BB7A-1FA1D7F847EC}" type="slidenum">
              <a:rPr lang="nl-NL" smtClean="0"/>
              <a:t>‹nr.›</a:t>
            </a:fld>
            <a:endParaRPr lang="nl-NL"/>
          </a:p>
        </p:txBody>
      </p:sp>
    </p:spTree>
    <p:extLst>
      <p:ext uri="{BB962C8B-B14F-4D97-AF65-F5344CB8AC3E}">
        <p14:creationId xmlns:p14="http://schemas.microsoft.com/office/powerpoint/2010/main" val="16508160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B345B2D-C977-4097-A36B-FEF4163C272E}"/>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C0497178-D15F-48B1-9CEA-0E55B1DAF4CA}"/>
              </a:ext>
            </a:extLst>
          </p:cNvPr>
          <p:cNvSpPr>
            <a:spLocks noGrp="1"/>
          </p:cNvSpPr>
          <p:nvPr>
            <p:ph type="dt" sz="half" idx="10"/>
          </p:nvPr>
        </p:nvSpPr>
        <p:spPr/>
        <p:txBody>
          <a:bodyPr/>
          <a:lstStyle/>
          <a:p>
            <a:fld id="{0C902105-095D-46EE-B21F-BD21FD49FEF1}" type="datetimeFigureOut">
              <a:rPr lang="nl-NL" smtClean="0"/>
              <a:t>2-2-2022</a:t>
            </a:fld>
            <a:endParaRPr lang="nl-NL"/>
          </a:p>
        </p:txBody>
      </p:sp>
      <p:sp>
        <p:nvSpPr>
          <p:cNvPr id="4" name="Tijdelijke aanduiding voor voettekst 3">
            <a:extLst>
              <a:ext uri="{FF2B5EF4-FFF2-40B4-BE49-F238E27FC236}">
                <a16:creationId xmlns:a16="http://schemas.microsoft.com/office/drawing/2014/main" id="{FC9ADA48-9284-464A-A60B-A774C805C6CD}"/>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5BC2A887-8BF8-4DC3-906B-4D31C7D39EE0}"/>
              </a:ext>
            </a:extLst>
          </p:cNvPr>
          <p:cNvSpPr>
            <a:spLocks noGrp="1"/>
          </p:cNvSpPr>
          <p:nvPr>
            <p:ph type="sldNum" sz="quarter" idx="12"/>
          </p:nvPr>
        </p:nvSpPr>
        <p:spPr/>
        <p:txBody>
          <a:bodyPr/>
          <a:lstStyle/>
          <a:p>
            <a:fld id="{C85D5485-BF54-4CF8-BB7A-1FA1D7F847EC}" type="slidenum">
              <a:rPr lang="nl-NL" smtClean="0"/>
              <a:t>‹nr.›</a:t>
            </a:fld>
            <a:endParaRPr lang="nl-NL"/>
          </a:p>
        </p:txBody>
      </p:sp>
    </p:spTree>
    <p:extLst>
      <p:ext uri="{BB962C8B-B14F-4D97-AF65-F5344CB8AC3E}">
        <p14:creationId xmlns:p14="http://schemas.microsoft.com/office/powerpoint/2010/main" val="30226276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4563855B-8982-451E-B1AD-1BF4C646B11E}"/>
              </a:ext>
            </a:extLst>
          </p:cNvPr>
          <p:cNvSpPr>
            <a:spLocks noGrp="1"/>
          </p:cNvSpPr>
          <p:nvPr>
            <p:ph type="dt" sz="half" idx="10"/>
          </p:nvPr>
        </p:nvSpPr>
        <p:spPr/>
        <p:txBody>
          <a:bodyPr/>
          <a:lstStyle/>
          <a:p>
            <a:fld id="{0C902105-095D-46EE-B21F-BD21FD49FEF1}" type="datetimeFigureOut">
              <a:rPr lang="nl-NL" smtClean="0"/>
              <a:t>2-2-2022</a:t>
            </a:fld>
            <a:endParaRPr lang="nl-NL"/>
          </a:p>
        </p:txBody>
      </p:sp>
      <p:sp>
        <p:nvSpPr>
          <p:cNvPr id="3" name="Tijdelijke aanduiding voor voettekst 2">
            <a:extLst>
              <a:ext uri="{FF2B5EF4-FFF2-40B4-BE49-F238E27FC236}">
                <a16:creationId xmlns:a16="http://schemas.microsoft.com/office/drawing/2014/main" id="{2EDE4180-B6F5-4E2D-A2DB-F65B2715A43D}"/>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49A8318C-42D9-4A51-98AA-6882D8706D65}"/>
              </a:ext>
            </a:extLst>
          </p:cNvPr>
          <p:cNvSpPr>
            <a:spLocks noGrp="1"/>
          </p:cNvSpPr>
          <p:nvPr>
            <p:ph type="sldNum" sz="quarter" idx="12"/>
          </p:nvPr>
        </p:nvSpPr>
        <p:spPr/>
        <p:txBody>
          <a:bodyPr/>
          <a:lstStyle/>
          <a:p>
            <a:fld id="{C85D5485-BF54-4CF8-BB7A-1FA1D7F847EC}" type="slidenum">
              <a:rPr lang="nl-NL" smtClean="0"/>
              <a:t>‹nr.›</a:t>
            </a:fld>
            <a:endParaRPr lang="nl-NL"/>
          </a:p>
        </p:txBody>
      </p:sp>
    </p:spTree>
    <p:extLst>
      <p:ext uri="{BB962C8B-B14F-4D97-AF65-F5344CB8AC3E}">
        <p14:creationId xmlns:p14="http://schemas.microsoft.com/office/powerpoint/2010/main" val="34772747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6DD84E1-B06E-453A-AD36-E351A12C1DF3}"/>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10F59865-B480-466A-98AD-220D495D3BC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DDCBDE46-05D2-4839-A90F-F23DC52FD8D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C74530FA-DCD8-4FCC-96A6-28EF7B7C80B3}"/>
              </a:ext>
            </a:extLst>
          </p:cNvPr>
          <p:cNvSpPr>
            <a:spLocks noGrp="1"/>
          </p:cNvSpPr>
          <p:nvPr>
            <p:ph type="dt" sz="half" idx="10"/>
          </p:nvPr>
        </p:nvSpPr>
        <p:spPr/>
        <p:txBody>
          <a:bodyPr/>
          <a:lstStyle/>
          <a:p>
            <a:fld id="{0C902105-095D-46EE-B21F-BD21FD49FEF1}" type="datetimeFigureOut">
              <a:rPr lang="nl-NL" smtClean="0"/>
              <a:t>2-2-2022</a:t>
            </a:fld>
            <a:endParaRPr lang="nl-NL"/>
          </a:p>
        </p:txBody>
      </p:sp>
      <p:sp>
        <p:nvSpPr>
          <p:cNvPr id="6" name="Tijdelijke aanduiding voor voettekst 5">
            <a:extLst>
              <a:ext uri="{FF2B5EF4-FFF2-40B4-BE49-F238E27FC236}">
                <a16:creationId xmlns:a16="http://schemas.microsoft.com/office/drawing/2014/main" id="{36BF59C1-59A1-47A1-AF53-2F1314433B88}"/>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0C54511A-05AF-49A6-8703-74E754F13852}"/>
              </a:ext>
            </a:extLst>
          </p:cNvPr>
          <p:cNvSpPr>
            <a:spLocks noGrp="1"/>
          </p:cNvSpPr>
          <p:nvPr>
            <p:ph type="sldNum" sz="quarter" idx="12"/>
          </p:nvPr>
        </p:nvSpPr>
        <p:spPr/>
        <p:txBody>
          <a:bodyPr/>
          <a:lstStyle/>
          <a:p>
            <a:fld id="{C85D5485-BF54-4CF8-BB7A-1FA1D7F847EC}" type="slidenum">
              <a:rPr lang="nl-NL" smtClean="0"/>
              <a:t>‹nr.›</a:t>
            </a:fld>
            <a:endParaRPr lang="nl-NL"/>
          </a:p>
        </p:txBody>
      </p:sp>
    </p:spTree>
    <p:extLst>
      <p:ext uri="{BB962C8B-B14F-4D97-AF65-F5344CB8AC3E}">
        <p14:creationId xmlns:p14="http://schemas.microsoft.com/office/powerpoint/2010/main" val="5318203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3581096-562C-41A3-98AB-6FF1B04944BF}"/>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1F16BFEC-65DF-4352-B009-E0FA184279A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5FA081E1-AF4F-474E-A1B3-4B48A57A78B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DCCA567E-4C45-425B-AC13-241C5CEB9629}"/>
              </a:ext>
            </a:extLst>
          </p:cNvPr>
          <p:cNvSpPr>
            <a:spLocks noGrp="1"/>
          </p:cNvSpPr>
          <p:nvPr>
            <p:ph type="dt" sz="half" idx="10"/>
          </p:nvPr>
        </p:nvSpPr>
        <p:spPr/>
        <p:txBody>
          <a:bodyPr/>
          <a:lstStyle/>
          <a:p>
            <a:fld id="{0C902105-095D-46EE-B21F-BD21FD49FEF1}" type="datetimeFigureOut">
              <a:rPr lang="nl-NL" smtClean="0"/>
              <a:t>2-2-2022</a:t>
            </a:fld>
            <a:endParaRPr lang="nl-NL"/>
          </a:p>
        </p:txBody>
      </p:sp>
      <p:sp>
        <p:nvSpPr>
          <p:cNvPr id="6" name="Tijdelijke aanduiding voor voettekst 5">
            <a:extLst>
              <a:ext uri="{FF2B5EF4-FFF2-40B4-BE49-F238E27FC236}">
                <a16:creationId xmlns:a16="http://schemas.microsoft.com/office/drawing/2014/main" id="{18D196B3-3227-4987-A993-7F1D27203CCB}"/>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34E44632-A2E9-43A3-9705-43092B539AD5}"/>
              </a:ext>
            </a:extLst>
          </p:cNvPr>
          <p:cNvSpPr>
            <a:spLocks noGrp="1"/>
          </p:cNvSpPr>
          <p:nvPr>
            <p:ph type="sldNum" sz="quarter" idx="12"/>
          </p:nvPr>
        </p:nvSpPr>
        <p:spPr/>
        <p:txBody>
          <a:bodyPr/>
          <a:lstStyle/>
          <a:p>
            <a:fld id="{C85D5485-BF54-4CF8-BB7A-1FA1D7F847EC}" type="slidenum">
              <a:rPr lang="nl-NL" smtClean="0"/>
              <a:t>‹nr.›</a:t>
            </a:fld>
            <a:endParaRPr lang="nl-NL"/>
          </a:p>
        </p:txBody>
      </p:sp>
    </p:spTree>
    <p:extLst>
      <p:ext uri="{BB962C8B-B14F-4D97-AF65-F5344CB8AC3E}">
        <p14:creationId xmlns:p14="http://schemas.microsoft.com/office/powerpoint/2010/main" val="29587240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B26CB6A-4AD2-40CB-9AF7-0F6F9BC04158}"/>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30DE11EF-BFC8-484F-9FA5-4F509D7B72ED}"/>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A3D54B9A-4510-4F9C-A99E-7EA6DDCC9434}"/>
              </a:ext>
            </a:extLst>
          </p:cNvPr>
          <p:cNvSpPr>
            <a:spLocks noGrp="1"/>
          </p:cNvSpPr>
          <p:nvPr>
            <p:ph type="dt" sz="half" idx="10"/>
          </p:nvPr>
        </p:nvSpPr>
        <p:spPr/>
        <p:txBody>
          <a:bodyPr/>
          <a:lstStyle/>
          <a:p>
            <a:fld id="{0C902105-095D-46EE-B21F-BD21FD49FEF1}" type="datetimeFigureOut">
              <a:rPr lang="nl-NL" smtClean="0"/>
              <a:t>2-2-2022</a:t>
            </a:fld>
            <a:endParaRPr lang="nl-NL"/>
          </a:p>
        </p:txBody>
      </p:sp>
      <p:sp>
        <p:nvSpPr>
          <p:cNvPr id="5" name="Tijdelijke aanduiding voor voettekst 4">
            <a:extLst>
              <a:ext uri="{FF2B5EF4-FFF2-40B4-BE49-F238E27FC236}">
                <a16:creationId xmlns:a16="http://schemas.microsoft.com/office/drawing/2014/main" id="{66C48350-C4CA-4556-96D9-8700D174FB5F}"/>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8C06C51C-8ABB-49D9-A4FA-73E6982A5650}"/>
              </a:ext>
            </a:extLst>
          </p:cNvPr>
          <p:cNvSpPr>
            <a:spLocks noGrp="1"/>
          </p:cNvSpPr>
          <p:nvPr>
            <p:ph type="sldNum" sz="quarter" idx="12"/>
          </p:nvPr>
        </p:nvSpPr>
        <p:spPr/>
        <p:txBody>
          <a:bodyPr/>
          <a:lstStyle/>
          <a:p>
            <a:fld id="{C85D5485-BF54-4CF8-BB7A-1FA1D7F847EC}" type="slidenum">
              <a:rPr lang="nl-NL" smtClean="0"/>
              <a:t>‹nr.›</a:t>
            </a:fld>
            <a:endParaRPr lang="nl-NL"/>
          </a:p>
        </p:txBody>
      </p:sp>
    </p:spTree>
    <p:extLst>
      <p:ext uri="{BB962C8B-B14F-4D97-AF65-F5344CB8AC3E}">
        <p14:creationId xmlns:p14="http://schemas.microsoft.com/office/powerpoint/2010/main" val="36234903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6B0E85AE-3AF7-4309-B53A-2D786FD463F6}"/>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F0DBAEBC-0B56-4B16-B2AD-A718BB615C5C}"/>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630EEFFF-22B4-4545-8016-AE71DBA6A959}"/>
              </a:ext>
            </a:extLst>
          </p:cNvPr>
          <p:cNvSpPr>
            <a:spLocks noGrp="1"/>
          </p:cNvSpPr>
          <p:nvPr>
            <p:ph type="dt" sz="half" idx="10"/>
          </p:nvPr>
        </p:nvSpPr>
        <p:spPr/>
        <p:txBody>
          <a:bodyPr/>
          <a:lstStyle/>
          <a:p>
            <a:fld id="{0C902105-095D-46EE-B21F-BD21FD49FEF1}" type="datetimeFigureOut">
              <a:rPr lang="nl-NL" smtClean="0"/>
              <a:t>2-2-2022</a:t>
            </a:fld>
            <a:endParaRPr lang="nl-NL"/>
          </a:p>
        </p:txBody>
      </p:sp>
      <p:sp>
        <p:nvSpPr>
          <p:cNvPr id="5" name="Tijdelijke aanduiding voor voettekst 4">
            <a:extLst>
              <a:ext uri="{FF2B5EF4-FFF2-40B4-BE49-F238E27FC236}">
                <a16:creationId xmlns:a16="http://schemas.microsoft.com/office/drawing/2014/main" id="{44CF4FBD-BBB1-4ED2-821F-4C8040C3FEBC}"/>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B7300051-7930-4167-AEA0-8CC94EDBD62A}"/>
              </a:ext>
            </a:extLst>
          </p:cNvPr>
          <p:cNvSpPr>
            <a:spLocks noGrp="1"/>
          </p:cNvSpPr>
          <p:nvPr>
            <p:ph type="sldNum" sz="quarter" idx="12"/>
          </p:nvPr>
        </p:nvSpPr>
        <p:spPr/>
        <p:txBody>
          <a:bodyPr/>
          <a:lstStyle/>
          <a:p>
            <a:fld id="{C85D5485-BF54-4CF8-BB7A-1FA1D7F847EC}" type="slidenum">
              <a:rPr lang="nl-NL" smtClean="0"/>
              <a:t>‹nr.›</a:t>
            </a:fld>
            <a:endParaRPr lang="nl-NL"/>
          </a:p>
        </p:txBody>
      </p:sp>
    </p:spTree>
    <p:extLst>
      <p:ext uri="{BB962C8B-B14F-4D97-AF65-F5344CB8AC3E}">
        <p14:creationId xmlns:p14="http://schemas.microsoft.com/office/powerpoint/2010/main" val="40714613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2E3A92DF-B79D-4BC4-AFF2-AEB2B1C2D48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AD5915F0-3317-4FAA-A272-1C96A77D353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D02A0696-EEA3-4420-ACBF-64286A769D8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C902105-095D-46EE-B21F-BD21FD49FEF1}" type="datetimeFigureOut">
              <a:rPr lang="nl-NL" smtClean="0"/>
              <a:t>2-2-2022</a:t>
            </a:fld>
            <a:endParaRPr lang="nl-NL"/>
          </a:p>
        </p:txBody>
      </p:sp>
      <p:sp>
        <p:nvSpPr>
          <p:cNvPr id="5" name="Tijdelijke aanduiding voor voettekst 4">
            <a:extLst>
              <a:ext uri="{FF2B5EF4-FFF2-40B4-BE49-F238E27FC236}">
                <a16:creationId xmlns:a16="http://schemas.microsoft.com/office/drawing/2014/main" id="{31BE0865-39CD-4F10-B766-E3699705BAC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a:extLst>
              <a:ext uri="{FF2B5EF4-FFF2-40B4-BE49-F238E27FC236}">
                <a16:creationId xmlns:a16="http://schemas.microsoft.com/office/drawing/2014/main" id="{BE76B63E-6C91-4776-A7C0-B046BEB91B4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5D5485-BF54-4CF8-BB7A-1FA1D7F847EC}" type="slidenum">
              <a:rPr lang="nl-NL" smtClean="0"/>
              <a:t>‹nr.›</a:t>
            </a:fld>
            <a:endParaRPr lang="nl-NL"/>
          </a:p>
        </p:txBody>
      </p:sp>
    </p:spTree>
    <p:extLst>
      <p:ext uri="{BB962C8B-B14F-4D97-AF65-F5344CB8AC3E}">
        <p14:creationId xmlns:p14="http://schemas.microsoft.com/office/powerpoint/2010/main" val="28020538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media/image3.jp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8" Type="http://schemas.openxmlformats.org/officeDocument/2006/relationships/image" Target="../media/image5.jpg"/><Relationship Id="rId3" Type="http://schemas.openxmlformats.org/officeDocument/2006/relationships/hyperlink" Target="https://www.hhm.nl/werk/handreiking-normenkader-huishoudelijke-ondersteuning/" TargetMode="External"/><Relationship Id="rId7"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3.jpg"/><Relationship Id="rId5" Type="http://schemas.openxmlformats.org/officeDocument/2006/relationships/image" Target="../media/image2.jpg"/><Relationship Id="rId4" Type="http://schemas.openxmlformats.org/officeDocument/2006/relationships/image" Target="../media/image1.jpg"/></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media/image3.jpg"/><Relationship Id="rId4" Type="http://schemas.openxmlformats.org/officeDocument/2006/relationships/image" Target="../media/image2.jpg"/></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media/image3.jpg"/><Relationship Id="rId4" Type="http://schemas.openxmlformats.org/officeDocument/2006/relationships/image" Target="../media/image2.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media/image3.jpg"/><Relationship Id="rId4" Type="http://schemas.openxmlformats.org/officeDocument/2006/relationships/image" Target="../media/image2.jp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5.jp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media/image3.jpg"/><Relationship Id="rId4" Type="http://schemas.openxmlformats.org/officeDocument/2006/relationships/image" Target="../media/image2.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5.jp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media/image3.jpg"/><Relationship Id="rId4"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3D3F2C5-5EBE-4B8F-80C7-B1CA72C1E8D4}"/>
              </a:ext>
            </a:extLst>
          </p:cNvPr>
          <p:cNvSpPr>
            <a:spLocks noGrp="1"/>
          </p:cNvSpPr>
          <p:nvPr>
            <p:ph type="ctrTitle"/>
          </p:nvPr>
        </p:nvSpPr>
        <p:spPr/>
        <p:txBody>
          <a:bodyPr>
            <a:normAutofit fontScale="90000"/>
          </a:bodyPr>
          <a:lstStyle/>
          <a:p>
            <a:r>
              <a:rPr lang="nl-NL" b="1" dirty="0"/>
              <a:t>Bijeenkomst inkoop </a:t>
            </a:r>
            <a:br>
              <a:rPr lang="nl-NL" b="1" dirty="0"/>
            </a:br>
            <a:r>
              <a:rPr lang="nl-NL" b="1" dirty="0"/>
              <a:t>Huishoudelijke Ondersteuning</a:t>
            </a:r>
            <a:br>
              <a:rPr lang="nl-NL" dirty="0"/>
            </a:br>
            <a:endParaRPr lang="nl-NL" dirty="0"/>
          </a:p>
        </p:txBody>
      </p:sp>
      <p:sp>
        <p:nvSpPr>
          <p:cNvPr id="3" name="Ondertitel 2">
            <a:extLst>
              <a:ext uri="{FF2B5EF4-FFF2-40B4-BE49-F238E27FC236}">
                <a16:creationId xmlns:a16="http://schemas.microsoft.com/office/drawing/2014/main" id="{7B7E30B4-6956-4337-9B0C-C5A181DA0A4F}"/>
              </a:ext>
            </a:extLst>
          </p:cNvPr>
          <p:cNvSpPr>
            <a:spLocks noGrp="1"/>
          </p:cNvSpPr>
          <p:nvPr>
            <p:ph type="subTitle" idx="1"/>
          </p:nvPr>
        </p:nvSpPr>
        <p:spPr>
          <a:xfrm>
            <a:off x="126880" y="2895164"/>
            <a:ext cx="11488993" cy="1655762"/>
          </a:xfrm>
        </p:spPr>
        <p:txBody>
          <a:bodyPr>
            <a:normAutofit/>
          </a:bodyPr>
          <a:lstStyle/>
          <a:p>
            <a:r>
              <a:rPr lang="nl-NL" sz="2800" dirty="0"/>
              <a:t>7 februari 2022</a:t>
            </a:r>
          </a:p>
          <a:p>
            <a:endParaRPr lang="nl-NL" sz="2800" dirty="0"/>
          </a:p>
          <a:p>
            <a:r>
              <a:rPr lang="nl-NL" sz="2800" dirty="0"/>
              <a:t>Normuren gemiddelde cliëntfinanciering HO</a:t>
            </a:r>
          </a:p>
          <a:p>
            <a:endParaRPr lang="nl-NL" sz="2800" dirty="0"/>
          </a:p>
        </p:txBody>
      </p:sp>
      <p:pic>
        <p:nvPicPr>
          <p:cNvPr id="15" name="Afbeelding 14" descr="Afbeelding met tekening&#10;&#10;Automatisch gegenereerde beschrijving">
            <a:extLst>
              <a:ext uri="{FF2B5EF4-FFF2-40B4-BE49-F238E27FC236}">
                <a16:creationId xmlns:a16="http://schemas.microsoft.com/office/drawing/2014/main" id="{A6F4E294-A142-4FD7-9D39-0351E5E01B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3573" y="5911253"/>
            <a:ext cx="1281428" cy="579523"/>
          </a:xfrm>
          <a:prstGeom prst="rect">
            <a:avLst/>
          </a:prstGeom>
        </p:spPr>
      </p:pic>
      <p:pic>
        <p:nvPicPr>
          <p:cNvPr id="17" name="Afbeelding 16">
            <a:extLst>
              <a:ext uri="{FF2B5EF4-FFF2-40B4-BE49-F238E27FC236}">
                <a16:creationId xmlns:a16="http://schemas.microsoft.com/office/drawing/2014/main" id="{DD6EC90D-8967-41F6-9F41-64DDCF9DE2C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38329" y="5765889"/>
            <a:ext cx="1062634" cy="912867"/>
          </a:xfrm>
          <a:prstGeom prst="rect">
            <a:avLst/>
          </a:prstGeom>
        </p:spPr>
      </p:pic>
      <p:pic>
        <p:nvPicPr>
          <p:cNvPr id="19" name="Afbeelding 18">
            <a:extLst>
              <a:ext uri="{FF2B5EF4-FFF2-40B4-BE49-F238E27FC236}">
                <a16:creationId xmlns:a16="http://schemas.microsoft.com/office/drawing/2014/main" id="{02012307-572A-4387-B681-BB2602918D2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26253" y="5939890"/>
            <a:ext cx="2005256" cy="571360"/>
          </a:xfrm>
          <a:prstGeom prst="rect">
            <a:avLst/>
          </a:prstGeom>
        </p:spPr>
      </p:pic>
      <p:pic>
        <p:nvPicPr>
          <p:cNvPr id="21" name="Afbeelding 20">
            <a:extLst>
              <a:ext uri="{FF2B5EF4-FFF2-40B4-BE49-F238E27FC236}">
                <a16:creationId xmlns:a16="http://schemas.microsoft.com/office/drawing/2014/main" id="{B13113D8-B4A0-44FF-90BA-2B3CF50A798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719456" y="6048919"/>
            <a:ext cx="1330691" cy="502336"/>
          </a:xfrm>
          <a:prstGeom prst="rect">
            <a:avLst/>
          </a:prstGeom>
        </p:spPr>
      </p:pic>
      <p:pic>
        <p:nvPicPr>
          <p:cNvPr id="23" name="Afbeelding 22" descr="Afbeelding met tekst&#10;&#10;Automatisch gegenereerde beschrijving">
            <a:extLst>
              <a:ext uri="{FF2B5EF4-FFF2-40B4-BE49-F238E27FC236}">
                <a16:creationId xmlns:a16="http://schemas.microsoft.com/office/drawing/2014/main" id="{B5B99111-D558-4DEF-8DE2-1F9CF13D5CD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004237" y="5899885"/>
            <a:ext cx="1611636" cy="651370"/>
          </a:xfrm>
          <a:prstGeom prst="rect">
            <a:avLst/>
          </a:prstGeom>
        </p:spPr>
      </p:pic>
    </p:spTree>
    <p:extLst>
      <p:ext uri="{BB962C8B-B14F-4D97-AF65-F5344CB8AC3E}">
        <p14:creationId xmlns:p14="http://schemas.microsoft.com/office/powerpoint/2010/main" val="41574885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3D3F2C5-5EBE-4B8F-80C7-B1CA72C1E8D4}"/>
              </a:ext>
            </a:extLst>
          </p:cNvPr>
          <p:cNvSpPr>
            <a:spLocks noGrp="1"/>
          </p:cNvSpPr>
          <p:nvPr>
            <p:ph type="ctrTitle"/>
          </p:nvPr>
        </p:nvSpPr>
        <p:spPr>
          <a:xfrm>
            <a:off x="573573" y="371689"/>
            <a:ext cx="11042300" cy="728763"/>
          </a:xfrm>
        </p:spPr>
        <p:txBody>
          <a:bodyPr>
            <a:normAutofit/>
          </a:bodyPr>
          <a:lstStyle/>
          <a:p>
            <a:pPr algn="l"/>
            <a:r>
              <a:rPr lang="nl-NL" sz="4400" dirty="0"/>
              <a:t>Normuren voor resultaattarief HO</a:t>
            </a:r>
          </a:p>
        </p:txBody>
      </p:sp>
      <p:sp>
        <p:nvSpPr>
          <p:cNvPr id="3" name="Ondertitel 2">
            <a:extLst>
              <a:ext uri="{FF2B5EF4-FFF2-40B4-BE49-F238E27FC236}">
                <a16:creationId xmlns:a16="http://schemas.microsoft.com/office/drawing/2014/main" id="{7B7E30B4-6956-4337-9B0C-C5A181DA0A4F}"/>
              </a:ext>
            </a:extLst>
          </p:cNvPr>
          <p:cNvSpPr>
            <a:spLocks noGrp="1"/>
          </p:cNvSpPr>
          <p:nvPr>
            <p:ph type="subTitle" idx="1"/>
          </p:nvPr>
        </p:nvSpPr>
        <p:spPr>
          <a:xfrm>
            <a:off x="574850" y="1250907"/>
            <a:ext cx="11042300" cy="2959143"/>
          </a:xfrm>
        </p:spPr>
        <p:txBody>
          <a:bodyPr>
            <a:normAutofit/>
          </a:bodyPr>
          <a:lstStyle/>
          <a:p>
            <a:pPr marL="342900" indent="-342900" algn="l">
              <a:buSzPct val="120000"/>
              <a:buFont typeface="Arial" panose="020B0604020202020204" pitchFamily="34" charset="0"/>
              <a:buChar char="•"/>
            </a:pPr>
            <a:r>
              <a:rPr lang="nl-NL" dirty="0"/>
              <a:t>Zo veel als mogelijk aansluiten op normenkader HHM Huishoudelijke Ondersteuning</a:t>
            </a:r>
            <a:br>
              <a:rPr lang="nl-NL" dirty="0"/>
            </a:br>
            <a:r>
              <a:rPr lang="nl-NL" dirty="0">
                <a:hlinkClick r:id="rId3"/>
              </a:rPr>
              <a:t>Handreiking normenkader Huishoudelijke Ondersteuning – Bureau HHM</a:t>
            </a:r>
            <a:endParaRPr lang="nl-NL" dirty="0"/>
          </a:p>
          <a:p>
            <a:pPr marL="342900" indent="-342900" algn="l">
              <a:buSzPct val="120000"/>
              <a:buFont typeface="Arial" panose="020B0604020202020204" pitchFamily="34" charset="0"/>
              <a:buChar char="•"/>
            </a:pPr>
            <a:r>
              <a:rPr lang="nl-NL" dirty="0">
                <a:sym typeface="Wingdings" panose="05000000000000000000" pitchFamily="2" charset="2"/>
              </a:rPr>
              <a:t>Gebaseerd op gemiddelde cliëntsituatie</a:t>
            </a:r>
          </a:p>
          <a:p>
            <a:pPr marL="342900" indent="-342900" algn="l">
              <a:buSzPct val="120000"/>
              <a:buFont typeface="Arial" panose="020B0604020202020204" pitchFamily="34" charset="0"/>
              <a:buChar char="•"/>
            </a:pPr>
            <a:r>
              <a:rPr lang="nl-NL" dirty="0">
                <a:sym typeface="Wingdings" panose="05000000000000000000" pitchFamily="2" charset="2"/>
              </a:rPr>
              <a:t>Basisactiviteiten en incidentele activiteiten</a:t>
            </a:r>
          </a:p>
          <a:p>
            <a:pPr marL="342900" indent="-342900" algn="l">
              <a:buSzPct val="120000"/>
              <a:buFont typeface="Arial" panose="020B0604020202020204" pitchFamily="34" charset="0"/>
              <a:buChar char="•"/>
            </a:pPr>
            <a:r>
              <a:rPr lang="nl-NL" dirty="0">
                <a:sym typeface="Wingdings" panose="05000000000000000000" pitchFamily="2" charset="2"/>
              </a:rPr>
              <a:t>Toepasbaar voor zowel </a:t>
            </a:r>
            <a:r>
              <a:rPr lang="nl-NL" dirty="0" err="1">
                <a:sym typeface="Wingdings" panose="05000000000000000000" pitchFamily="2" charset="2"/>
              </a:rPr>
              <a:t>PxQ</a:t>
            </a:r>
            <a:r>
              <a:rPr lang="nl-NL" dirty="0">
                <a:sym typeface="Wingdings" panose="05000000000000000000" pitchFamily="2" charset="2"/>
              </a:rPr>
              <a:t> als gemiddelde cliëntfinanciering.</a:t>
            </a:r>
          </a:p>
        </p:txBody>
      </p:sp>
      <p:pic>
        <p:nvPicPr>
          <p:cNvPr id="15" name="Afbeelding 14" descr="Afbeelding met tekening&#10;&#10;Automatisch gegenereerde beschrijving">
            <a:extLst>
              <a:ext uri="{FF2B5EF4-FFF2-40B4-BE49-F238E27FC236}">
                <a16:creationId xmlns:a16="http://schemas.microsoft.com/office/drawing/2014/main" id="{A6F4E294-A142-4FD7-9D39-0351E5E01B7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3573" y="5911253"/>
            <a:ext cx="1281428" cy="579523"/>
          </a:xfrm>
          <a:prstGeom prst="rect">
            <a:avLst/>
          </a:prstGeom>
        </p:spPr>
      </p:pic>
      <p:pic>
        <p:nvPicPr>
          <p:cNvPr id="17" name="Afbeelding 16">
            <a:extLst>
              <a:ext uri="{FF2B5EF4-FFF2-40B4-BE49-F238E27FC236}">
                <a16:creationId xmlns:a16="http://schemas.microsoft.com/office/drawing/2014/main" id="{DD6EC90D-8967-41F6-9F41-64DDCF9DE2C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38329" y="5765889"/>
            <a:ext cx="1062634" cy="912867"/>
          </a:xfrm>
          <a:prstGeom prst="rect">
            <a:avLst/>
          </a:prstGeom>
        </p:spPr>
      </p:pic>
      <p:pic>
        <p:nvPicPr>
          <p:cNvPr id="19" name="Afbeelding 18">
            <a:extLst>
              <a:ext uri="{FF2B5EF4-FFF2-40B4-BE49-F238E27FC236}">
                <a16:creationId xmlns:a16="http://schemas.microsoft.com/office/drawing/2014/main" id="{02012307-572A-4387-B681-BB2602918D2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726253" y="5939890"/>
            <a:ext cx="2005256" cy="571360"/>
          </a:xfrm>
          <a:prstGeom prst="rect">
            <a:avLst/>
          </a:prstGeom>
        </p:spPr>
      </p:pic>
      <p:pic>
        <p:nvPicPr>
          <p:cNvPr id="21" name="Afbeelding 20">
            <a:extLst>
              <a:ext uri="{FF2B5EF4-FFF2-40B4-BE49-F238E27FC236}">
                <a16:creationId xmlns:a16="http://schemas.microsoft.com/office/drawing/2014/main" id="{B13113D8-B4A0-44FF-90BA-2B3CF50A798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719456" y="6048919"/>
            <a:ext cx="1330691" cy="502336"/>
          </a:xfrm>
          <a:prstGeom prst="rect">
            <a:avLst/>
          </a:prstGeom>
        </p:spPr>
      </p:pic>
      <p:pic>
        <p:nvPicPr>
          <p:cNvPr id="23" name="Afbeelding 22" descr="Afbeelding met tekst&#10;&#10;Automatisch gegenereerde beschrijving">
            <a:extLst>
              <a:ext uri="{FF2B5EF4-FFF2-40B4-BE49-F238E27FC236}">
                <a16:creationId xmlns:a16="http://schemas.microsoft.com/office/drawing/2014/main" id="{B5B99111-D558-4DEF-8DE2-1F9CF13D5CD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04237" y="5899885"/>
            <a:ext cx="1611636" cy="651370"/>
          </a:xfrm>
          <a:prstGeom prst="rect">
            <a:avLst/>
          </a:prstGeom>
        </p:spPr>
      </p:pic>
    </p:spTree>
    <p:extLst>
      <p:ext uri="{BB962C8B-B14F-4D97-AF65-F5344CB8AC3E}">
        <p14:creationId xmlns:p14="http://schemas.microsoft.com/office/powerpoint/2010/main" val="24159587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32CF6D30-7743-4E2E-922B-464C98CEADF3}"/>
              </a:ext>
            </a:extLst>
          </p:cNvPr>
          <p:cNvPicPr>
            <a:picLocks noChangeAspect="1"/>
          </p:cNvPicPr>
          <p:nvPr/>
        </p:nvPicPr>
        <p:blipFill>
          <a:blip r:embed="rId2"/>
          <a:stretch>
            <a:fillRect/>
          </a:stretch>
        </p:blipFill>
        <p:spPr>
          <a:xfrm>
            <a:off x="447675" y="-161925"/>
            <a:ext cx="11344275" cy="7286625"/>
          </a:xfrm>
          <a:prstGeom prst="rect">
            <a:avLst/>
          </a:prstGeom>
        </p:spPr>
      </p:pic>
    </p:spTree>
    <p:extLst>
      <p:ext uri="{BB962C8B-B14F-4D97-AF65-F5344CB8AC3E}">
        <p14:creationId xmlns:p14="http://schemas.microsoft.com/office/powerpoint/2010/main" val="21423104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3D3F2C5-5EBE-4B8F-80C7-B1CA72C1E8D4}"/>
              </a:ext>
            </a:extLst>
          </p:cNvPr>
          <p:cNvSpPr>
            <a:spLocks noGrp="1"/>
          </p:cNvSpPr>
          <p:nvPr>
            <p:ph type="ctrTitle"/>
          </p:nvPr>
        </p:nvSpPr>
        <p:spPr>
          <a:xfrm>
            <a:off x="554449" y="179244"/>
            <a:ext cx="11042300" cy="724620"/>
          </a:xfrm>
        </p:spPr>
        <p:txBody>
          <a:bodyPr>
            <a:normAutofit/>
          </a:bodyPr>
          <a:lstStyle/>
          <a:p>
            <a:pPr algn="l"/>
            <a:r>
              <a:rPr lang="nl-NL" sz="4400" dirty="0"/>
              <a:t>Intensiteiten </a:t>
            </a:r>
          </a:p>
        </p:txBody>
      </p:sp>
      <p:sp>
        <p:nvSpPr>
          <p:cNvPr id="3" name="Ondertitel 2">
            <a:extLst>
              <a:ext uri="{FF2B5EF4-FFF2-40B4-BE49-F238E27FC236}">
                <a16:creationId xmlns:a16="http://schemas.microsoft.com/office/drawing/2014/main" id="{7B7E30B4-6956-4337-9B0C-C5A181DA0A4F}"/>
              </a:ext>
            </a:extLst>
          </p:cNvPr>
          <p:cNvSpPr>
            <a:spLocks noGrp="1"/>
          </p:cNvSpPr>
          <p:nvPr>
            <p:ph type="subTitle" idx="1"/>
          </p:nvPr>
        </p:nvSpPr>
        <p:spPr>
          <a:xfrm>
            <a:off x="574850" y="1015764"/>
            <a:ext cx="11042300" cy="4703198"/>
          </a:xfrm>
        </p:spPr>
        <p:txBody>
          <a:bodyPr>
            <a:normAutofit/>
          </a:bodyPr>
          <a:lstStyle/>
          <a:p>
            <a:pPr marL="342900" indent="-342900" algn="l">
              <a:buSzPct val="120000"/>
              <a:buFont typeface="Arial" panose="020B0604020202020204" pitchFamily="34" charset="0"/>
              <a:buChar char="•"/>
            </a:pPr>
            <a:r>
              <a:rPr lang="nl-NL" dirty="0"/>
              <a:t>Intensiteit HO wordt beoordeeld o.b.v. de mate waarin activiteiten moeten worden overgenomen of uitgevoerd om een schoon huis te bereiken. Hierbij wordt rekening gehouden met eigen mogelijkheden van inwoner en netwerk.</a:t>
            </a:r>
          </a:p>
          <a:p>
            <a:pPr marL="342900" indent="-342900" algn="l">
              <a:buSzPct val="120000"/>
              <a:buFont typeface="Arial" panose="020B0604020202020204" pitchFamily="34" charset="0"/>
              <a:buChar char="•"/>
            </a:pPr>
            <a:r>
              <a:rPr lang="nl-NL" dirty="0"/>
              <a:t>2 standaard intensiteiten en 1 pilotintensiteit.</a:t>
            </a:r>
          </a:p>
          <a:p>
            <a:pPr algn="l">
              <a:buSzPct val="120000"/>
            </a:pPr>
            <a:br>
              <a:rPr lang="nl-NL" dirty="0"/>
            </a:br>
            <a:br>
              <a:rPr lang="nl-NL" dirty="0"/>
            </a:br>
            <a:endParaRPr lang="nl-NL" dirty="0"/>
          </a:p>
        </p:txBody>
      </p:sp>
      <p:pic>
        <p:nvPicPr>
          <p:cNvPr id="15" name="Afbeelding 14" descr="Afbeelding met tekening&#10;&#10;Automatisch gegenereerde beschrijving">
            <a:extLst>
              <a:ext uri="{FF2B5EF4-FFF2-40B4-BE49-F238E27FC236}">
                <a16:creationId xmlns:a16="http://schemas.microsoft.com/office/drawing/2014/main" id="{A6F4E294-A142-4FD7-9D39-0351E5E01B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3573" y="5911253"/>
            <a:ext cx="1281428" cy="579523"/>
          </a:xfrm>
          <a:prstGeom prst="rect">
            <a:avLst/>
          </a:prstGeom>
        </p:spPr>
      </p:pic>
      <p:pic>
        <p:nvPicPr>
          <p:cNvPr id="17" name="Afbeelding 16">
            <a:extLst>
              <a:ext uri="{FF2B5EF4-FFF2-40B4-BE49-F238E27FC236}">
                <a16:creationId xmlns:a16="http://schemas.microsoft.com/office/drawing/2014/main" id="{DD6EC90D-8967-41F6-9F41-64DDCF9DE2C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38329" y="5765889"/>
            <a:ext cx="1062634" cy="912867"/>
          </a:xfrm>
          <a:prstGeom prst="rect">
            <a:avLst/>
          </a:prstGeom>
        </p:spPr>
      </p:pic>
      <p:pic>
        <p:nvPicPr>
          <p:cNvPr id="19" name="Afbeelding 18">
            <a:extLst>
              <a:ext uri="{FF2B5EF4-FFF2-40B4-BE49-F238E27FC236}">
                <a16:creationId xmlns:a16="http://schemas.microsoft.com/office/drawing/2014/main" id="{02012307-572A-4387-B681-BB2602918D2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26253" y="5939890"/>
            <a:ext cx="2005256" cy="571360"/>
          </a:xfrm>
          <a:prstGeom prst="rect">
            <a:avLst/>
          </a:prstGeom>
        </p:spPr>
      </p:pic>
      <p:pic>
        <p:nvPicPr>
          <p:cNvPr id="21" name="Afbeelding 20">
            <a:extLst>
              <a:ext uri="{FF2B5EF4-FFF2-40B4-BE49-F238E27FC236}">
                <a16:creationId xmlns:a16="http://schemas.microsoft.com/office/drawing/2014/main" id="{B13113D8-B4A0-44FF-90BA-2B3CF50A798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719456" y="6048919"/>
            <a:ext cx="1330691" cy="502336"/>
          </a:xfrm>
          <a:prstGeom prst="rect">
            <a:avLst/>
          </a:prstGeom>
        </p:spPr>
      </p:pic>
      <p:pic>
        <p:nvPicPr>
          <p:cNvPr id="23" name="Afbeelding 22" descr="Afbeelding met tekst&#10;&#10;Automatisch gegenereerde beschrijving">
            <a:extLst>
              <a:ext uri="{FF2B5EF4-FFF2-40B4-BE49-F238E27FC236}">
                <a16:creationId xmlns:a16="http://schemas.microsoft.com/office/drawing/2014/main" id="{B5B99111-D558-4DEF-8DE2-1F9CF13D5CD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004237" y="5899885"/>
            <a:ext cx="1611636" cy="651370"/>
          </a:xfrm>
          <a:prstGeom prst="rect">
            <a:avLst/>
          </a:prstGeom>
        </p:spPr>
      </p:pic>
    </p:spTree>
    <p:extLst>
      <p:ext uri="{BB962C8B-B14F-4D97-AF65-F5344CB8AC3E}">
        <p14:creationId xmlns:p14="http://schemas.microsoft.com/office/powerpoint/2010/main" val="31605829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3D3F2C5-5EBE-4B8F-80C7-B1CA72C1E8D4}"/>
              </a:ext>
            </a:extLst>
          </p:cNvPr>
          <p:cNvSpPr>
            <a:spLocks noGrp="1"/>
          </p:cNvSpPr>
          <p:nvPr>
            <p:ph type="ctrTitle"/>
          </p:nvPr>
        </p:nvSpPr>
        <p:spPr>
          <a:xfrm>
            <a:off x="554449" y="179244"/>
            <a:ext cx="11042300" cy="724620"/>
          </a:xfrm>
        </p:spPr>
        <p:txBody>
          <a:bodyPr>
            <a:normAutofit/>
          </a:bodyPr>
          <a:lstStyle/>
          <a:p>
            <a:pPr algn="l"/>
            <a:r>
              <a:rPr lang="nl-NL" sz="4400" dirty="0"/>
              <a:t>Intensiteit Midden </a:t>
            </a:r>
          </a:p>
        </p:txBody>
      </p:sp>
      <p:sp>
        <p:nvSpPr>
          <p:cNvPr id="3" name="Ondertitel 2">
            <a:extLst>
              <a:ext uri="{FF2B5EF4-FFF2-40B4-BE49-F238E27FC236}">
                <a16:creationId xmlns:a16="http://schemas.microsoft.com/office/drawing/2014/main" id="{7B7E30B4-6956-4337-9B0C-C5A181DA0A4F}"/>
              </a:ext>
            </a:extLst>
          </p:cNvPr>
          <p:cNvSpPr>
            <a:spLocks noGrp="1"/>
          </p:cNvSpPr>
          <p:nvPr>
            <p:ph type="subTitle" idx="1"/>
          </p:nvPr>
        </p:nvSpPr>
        <p:spPr>
          <a:xfrm>
            <a:off x="574850" y="1015764"/>
            <a:ext cx="11042300" cy="4703198"/>
          </a:xfrm>
        </p:spPr>
        <p:txBody>
          <a:bodyPr>
            <a:normAutofit/>
          </a:bodyPr>
          <a:lstStyle/>
          <a:p>
            <a:pPr marL="342900" indent="-342900" algn="l">
              <a:buSzPct val="120000"/>
              <a:buFont typeface="Arial" panose="020B0604020202020204" pitchFamily="34" charset="0"/>
              <a:buChar char="•"/>
            </a:pPr>
            <a:r>
              <a:rPr lang="nl-NL" dirty="0"/>
              <a:t>Overname zwaardere werkzaamheden + indien nodig overname lichtere werkzaamheden.</a:t>
            </a:r>
          </a:p>
          <a:p>
            <a:pPr marL="342900" indent="-342900" algn="l">
              <a:buSzPct val="120000"/>
              <a:buFont typeface="Arial" panose="020B0604020202020204" pitchFamily="34" charset="0"/>
              <a:buChar char="•"/>
            </a:pPr>
            <a:r>
              <a:rPr lang="nl-NL" dirty="0"/>
              <a:t>Cliënten worden gestimuleerd om zelf nog zoveel mogelijk bij te dragen aan de huishoudelijke taken.</a:t>
            </a:r>
          </a:p>
          <a:p>
            <a:pPr marL="342900" indent="-342900" algn="l">
              <a:buSzPct val="120000"/>
              <a:buFont typeface="Arial" panose="020B0604020202020204" pitchFamily="34" charset="0"/>
              <a:buChar char="•"/>
            </a:pPr>
            <a:r>
              <a:rPr lang="nl-NL" dirty="0"/>
              <a:t>Ook cliënten waarbij enig extra inzet nodig hebben (extra slaapkamers, huisdier etc.) vallen onder deze intensiteit indien zij er geen verzwarende omstandigheden aan de orde zijn.</a:t>
            </a:r>
          </a:p>
          <a:p>
            <a:pPr marL="342900" indent="-342900" algn="l">
              <a:buSzPct val="120000"/>
              <a:buFont typeface="Arial" panose="020B0604020202020204" pitchFamily="34" charset="0"/>
              <a:buChar char="•"/>
            </a:pPr>
            <a:r>
              <a:rPr lang="nl-NL" dirty="0"/>
              <a:t>Bij sommige cliënten kan (gedeeltelijke) overname van </a:t>
            </a:r>
            <a:r>
              <a:rPr lang="nl-NL" dirty="0" err="1"/>
              <a:t>wasverzorging</a:t>
            </a:r>
            <a:r>
              <a:rPr lang="nl-NL" dirty="0"/>
              <a:t> + ondersteuning bij regie noodzakelijkzijn.</a:t>
            </a:r>
            <a:br>
              <a:rPr lang="nl-NL" dirty="0"/>
            </a:br>
            <a:endParaRPr lang="nl-NL" dirty="0"/>
          </a:p>
        </p:txBody>
      </p:sp>
      <p:pic>
        <p:nvPicPr>
          <p:cNvPr id="15" name="Afbeelding 14" descr="Afbeelding met tekening&#10;&#10;Automatisch gegenereerde beschrijving">
            <a:extLst>
              <a:ext uri="{FF2B5EF4-FFF2-40B4-BE49-F238E27FC236}">
                <a16:creationId xmlns:a16="http://schemas.microsoft.com/office/drawing/2014/main" id="{A6F4E294-A142-4FD7-9D39-0351E5E01B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3573" y="5911253"/>
            <a:ext cx="1281428" cy="579523"/>
          </a:xfrm>
          <a:prstGeom prst="rect">
            <a:avLst/>
          </a:prstGeom>
        </p:spPr>
      </p:pic>
      <p:pic>
        <p:nvPicPr>
          <p:cNvPr id="17" name="Afbeelding 16">
            <a:extLst>
              <a:ext uri="{FF2B5EF4-FFF2-40B4-BE49-F238E27FC236}">
                <a16:creationId xmlns:a16="http://schemas.microsoft.com/office/drawing/2014/main" id="{DD6EC90D-8967-41F6-9F41-64DDCF9DE2C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38329" y="5765889"/>
            <a:ext cx="1062634" cy="912867"/>
          </a:xfrm>
          <a:prstGeom prst="rect">
            <a:avLst/>
          </a:prstGeom>
        </p:spPr>
      </p:pic>
      <p:pic>
        <p:nvPicPr>
          <p:cNvPr id="19" name="Afbeelding 18">
            <a:extLst>
              <a:ext uri="{FF2B5EF4-FFF2-40B4-BE49-F238E27FC236}">
                <a16:creationId xmlns:a16="http://schemas.microsoft.com/office/drawing/2014/main" id="{02012307-572A-4387-B681-BB2602918D2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26253" y="5939890"/>
            <a:ext cx="2005256" cy="571360"/>
          </a:xfrm>
          <a:prstGeom prst="rect">
            <a:avLst/>
          </a:prstGeom>
        </p:spPr>
      </p:pic>
      <p:pic>
        <p:nvPicPr>
          <p:cNvPr id="21" name="Afbeelding 20">
            <a:extLst>
              <a:ext uri="{FF2B5EF4-FFF2-40B4-BE49-F238E27FC236}">
                <a16:creationId xmlns:a16="http://schemas.microsoft.com/office/drawing/2014/main" id="{B13113D8-B4A0-44FF-90BA-2B3CF50A798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719456" y="6048919"/>
            <a:ext cx="1330691" cy="502336"/>
          </a:xfrm>
          <a:prstGeom prst="rect">
            <a:avLst/>
          </a:prstGeom>
        </p:spPr>
      </p:pic>
      <p:pic>
        <p:nvPicPr>
          <p:cNvPr id="23" name="Afbeelding 22" descr="Afbeelding met tekst&#10;&#10;Automatisch gegenereerde beschrijving">
            <a:extLst>
              <a:ext uri="{FF2B5EF4-FFF2-40B4-BE49-F238E27FC236}">
                <a16:creationId xmlns:a16="http://schemas.microsoft.com/office/drawing/2014/main" id="{B5B99111-D558-4DEF-8DE2-1F9CF13D5CD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004237" y="5899885"/>
            <a:ext cx="1611636" cy="651370"/>
          </a:xfrm>
          <a:prstGeom prst="rect">
            <a:avLst/>
          </a:prstGeom>
        </p:spPr>
      </p:pic>
    </p:spTree>
    <p:extLst>
      <p:ext uri="{BB962C8B-B14F-4D97-AF65-F5344CB8AC3E}">
        <p14:creationId xmlns:p14="http://schemas.microsoft.com/office/powerpoint/2010/main" val="29743506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E76B3C8-64FE-4E37-A577-73833E499D15}"/>
              </a:ext>
            </a:extLst>
          </p:cNvPr>
          <p:cNvSpPr>
            <a:spLocks noGrp="1"/>
          </p:cNvSpPr>
          <p:nvPr>
            <p:ph type="title"/>
          </p:nvPr>
        </p:nvSpPr>
        <p:spPr/>
        <p:txBody>
          <a:bodyPr/>
          <a:lstStyle/>
          <a:p>
            <a:r>
              <a:rPr lang="nl-NL" dirty="0"/>
              <a:t>Normuren intensiteit Midden</a:t>
            </a:r>
          </a:p>
        </p:txBody>
      </p:sp>
      <p:graphicFrame>
        <p:nvGraphicFramePr>
          <p:cNvPr id="4" name="Tabel 4">
            <a:extLst>
              <a:ext uri="{FF2B5EF4-FFF2-40B4-BE49-F238E27FC236}">
                <a16:creationId xmlns:a16="http://schemas.microsoft.com/office/drawing/2014/main" id="{74956081-B9B7-45C9-8165-77C94B382FAB}"/>
              </a:ext>
            </a:extLst>
          </p:cNvPr>
          <p:cNvGraphicFramePr>
            <a:graphicFrameLocks noGrp="1"/>
          </p:cNvGraphicFramePr>
          <p:nvPr>
            <p:ph idx="1"/>
            <p:extLst>
              <p:ext uri="{D42A27DB-BD31-4B8C-83A1-F6EECF244321}">
                <p14:modId xmlns:p14="http://schemas.microsoft.com/office/powerpoint/2010/main" val="3617361728"/>
              </p:ext>
            </p:extLst>
          </p:nvPr>
        </p:nvGraphicFramePr>
        <p:xfrm>
          <a:off x="838200" y="1825625"/>
          <a:ext cx="10515600" cy="211836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3802956344"/>
                    </a:ext>
                  </a:extLst>
                </a:gridCol>
                <a:gridCol w="2628900">
                  <a:extLst>
                    <a:ext uri="{9D8B030D-6E8A-4147-A177-3AD203B41FA5}">
                      <a16:colId xmlns:a16="http://schemas.microsoft.com/office/drawing/2014/main" val="1505596817"/>
                    </a:ext>
                  </a:extLst>
                </a:gridCol>
                <a:gridCol w="2628900">
                  <a:extLst>
                    <a:ext uri="{9D8B030D-6E8A-4147-A177-3AD203B41FA5}">
                      <a16:colId xmlns:a16="http://schemas.microsoft.com/office/drawing/2014/main" val="2524932670"/>
                    </a:ext>
                  </a:extLst>
                </a:gridCol>
                <a:gridCol w="2628900">
                  <a:extLst>
                    <a:ext uri="{9D8B030D-6E8A-4147-A177-3AD203B41FA5}">
                      <a16:colId xmlns:a16="http://schemas.microsoft.com/office/drawing/2014/main" val="2997253567"/>
                    </a:ext>
                  </a:extLst>
                </a:gridCol>
              </a:tblGrid>
              <a:tr h="370840">
                <a:tc>
                  <a:txBody>
                    <a:bodyPr/>
                    <a:lstStyle/>
                    <a:p>
                      <a:r>
                        <a:rPr lang="nl-NL" dirty="0"/>
                        <a:t>Resultaat</a:t>
                      </a:r>
                    </a:p>
                  </a:txBody>
                  <a:tcPr/>
                </a:tc>
                <a:tc>
                  <a:txBody>
                    <a:bodyPr/>
                    <a:lstStyle/>
                    <a:p>
                      <a:r>
                        <a:rPr lang="nl-NL" dirty="0"/>
                        <a:t>Percentage</a:t>
                      </a:r>
                    </a:p>
                  </a:txBody>
                  <a:tcPr/>
                </a:tc>
                <a:tc>
                  <a:txBody>
                    <a:bodyPr/>
                    <a:lstStyle/>
                    <a:p>
                      <a:r>
                        <a:rPr lang="nl-NL" dirty="0"/>
                        <a:t>Minuten per week (normtijd)</a:t>
                      </a:r>
                    </a:p>
                  </a:txBody>
                  <a:tcPr/>
                </a:tc>
                <a:tc>
                  <a:txBody>
                    <a:bodyPr/>
                    <a:lstStyle/>
                    <a:p>
                      <a:r>
                        <a:rPr lang="nl-NL" dirty="0"/>
                        <a:t>Totaal gemiddeld aantal uur per maand</a:t>
                      </a:r>
                    </a:p>
                  </a:txBody>
                  <a:tcPr/>
                </a:tc>
                <a:extLst>
                  <a:ext uri="{0D108BD9-81ED-4DB2-BD59-A6C34878D82A}">
                    <a16:rowId xmlns:a16="http://schemas.microsoft.com/office/drawing/2014/main" val="3188643558"/>
                  </a:ext>
                </a:extLst>
              </a:tr>
              <a:tr h="370840">
                <a:tc>
                  <a:txBody>
                    <a:bodyPr/>
                    <a:lstStyle/>
                    <a:p>
                      <a:r>
                        <a:rPr lang="nl-NL" dirty="0"/>
                        <a:t>Schoon en leefbaar huis</a:t>
                      </a:r>
                    </a:p>
                  </a:txBody>
                  <a:tcPr/>
                </a:tc>
                <a:tc>
                  <a:txBody>
                    <a:bodyPr/>
                    <a:lstStyle/>
                    <a:p>
                      <a:r>
                        <a:rPr lang="nl-NL" dirty="0"/>
                        <a:t>100%</a:t>
                      </a:r>
                    </a:p>
                  </a:txBody>
                  <a:tcPr/>
                </a:tc>
                <a:tc>
                  <a:txBody>
                    <a:bodyPr/>
                    <a:lstStyle/>
                    <a:p>
                      <a:r>
                        <a:rPr lang="nl-NL" dirty="0"/>
                        <a:t>125</a:t>
                      </a:r>
                    </a:p>
                  </a:txBody>
                  <a:tcPr/>
                </a:tc>
                <a:tc>
                  <a:txBody>
                    <a:bodyPr/>
                    <a:lstStyle/>
                    <a:p>
                      <a:r>
                        <a:rPr lang="nl-NL" dirty="0"/>
                        <a:t>9,03</a:t>
                      </a:r>
                    </a:p>
                  </a:txBody>
                  <a:tcPr/>
                </a:tc>
                <a:extLst>
                  <a:ext uri="{0D108BD9-81ED-4DB2-BD59-A6C34878D82A}">
                    <a16:rowId xmlns:a16="http://schemas.microsoft.com/office/drawing/2014/main" val="3109232228"/>
                  </a:ext>
                </a:extLst>
              </a:tr>
              <a:tr h="370840">
                <a:tc>
                  <a:txBody>
                    <a:bodyPr/>
                    <a:lstStyle/>
                    <a:p>
                      <a:r>
                        <a:rPr lang="nl-NL" dirty="0"/>
                        <a:t>Regie</a:t>
                      </a:r>
                    </a:p>
                  </a:txBody>
                  <a:tcPr/>
                </a:tc>
                <a:tc>
                  <a:txBody>
                    <a:bodyPr/>
                    <a:lstStyle/>
                    <a:p>
                      <a:r>
                        <a:rPr lang="nl-NL" dirty="0"/>
                        <a:t>10%</a:t>
                      </a:r>
                    </a:p>
                  </a:txBody>
                  <a:tcPr/>
                </a:tc>
                <a:tc>
                  <a:txBody>
                    <a:bodyPr/>
                    <a:lstStyle/>
                    <a:p>
                      <a:r>
                        <a:rPr lang="nl-NL" dirty="0"/>
                        <a:t>30</a:t>
                      </a:r>
                    </a:p>
                  </a:txBody>
                  <a:tcPr/>
                </a:tc>
                <a:tc>
                  <a:txBody>
                    <a:bodyPr/>
                    <a:lstStyle/>
                    <a:p>
                      <a:r>
                        <a:rPr lang="nl-NL" dirty="0"/>
                        <a:t>0,22</a:t>
                      </a:r>
                    </a:p>
                  </a:txBody>
                  <a:tcPr/>
                </a:tc>
                <a:extLst>
                  <a:ext uri="{0D108BD9-81ED-4DB2-BD59-A6C34878D82A}">
                    <a16:rowId xmlns:a16="http://schemas.microsoft.com/office/drawing/2014/main" val="2604121802"/>
                  </a:ext>
                </a:extLst>
              </a:tr>
              <a:tr h="0">
                <a:tc>
                  <a:txBody>
                    <a:bodyPr/>
                    <a:lstStyle/>
                    <a:p>
                      <a:r>
                        <a:rPr lang="nl-NL" dirty="0" err="1"/>
                        <a:t>Wasverzorging</a:t>
                      </a:r>
                      <a:endParaRPr lang="nl-NL" dirty="0"/>
                    </a:p>
                  </a:txBody>
                  <a:tcPr/>
                </a:tc>
                <a:tc>
                  <a:txBody>
                    <a:bodyPr/>
                    <a:lstStyle/>
                    <a:p>
                      <a:r>
                        <a:rPr lang="nl-NL" dirty="0"/>
                        <a:t>7%</a:t>
                      </a:r>
                    </a:p>
                  </a:txBody>
                  <a:tcPr/>
                </a:tc>
                <a:tc>
                  <a:txBody>
                    <a:bodyPr/>
                    <a:lstStyle/>
                    <a:p>
                      <a:r>
                        <a:rPr lang="nl-NL" dirty="0"/>
                        <a:t>39</a:t>
                      </a:r>
                    </a:p>
                  </a:txBody>
                  <a:tcPr/>
                </a:tc>
                <a:tc>
                  <a:txBody>
                    <a:bodyPr/>
                    <a:lstStyle/>
                    <a:p>
                      <a:r>
                        <a:rPr lang="nl-NL" dirty="0"/>
                        <a:t>0,20</a:t>
                      </a:r>
                    </a:p>
                  </a:txBody>
                  <a:tcPr/>
                </a:tc>
                <a:extLst>
                  <a:ext uri="{0D108BD9-81ED-4DB2-BD59-A6C34878D82A}">
                    <a16:rowId xmlns:a16="http://schemas.microsoft.com/office/drawing/2014/main" val="3364299793"/>
                  </a:ext>
                </a:extLst>
              </a:tr>
              <a:tr h="370840">
                <a:tc>
                  <a:txBody>
                    <a:bodyPr/>
                    <a:lstStyle/>
                    <a:p>
                      <a:r>
                        <a:rPr lang="nl-NL" dirty="0"/>
                        <a:t>Totaal</a:t>
                      </a:r>
                    </a:p>
                  </a:txBody>
                  <a:tcPr/>
                </a:tc>
                <a:tc>
                  <a:txBody>
                    <a:bodyPr/>
                    <a:lstStyle/>
                    <a:p>
                      <a:endParaRPr lang="nl-NL"/>
                    </a:p>
                  </a:txBody>
                  <a:tcPr/>
                </a:tc>
                <a:tc>
                  <a:txBody>
                    <a:bodyPr/>
                    <a:lstStyle/>
                    <a:p>
                      <a:endParaRPr lang="nl-NL"/>
                    </a:p>
                  </a:txBody>
                  <a:tcPr/>
                </a:tc>
                <a:tc>
                  <a:txBody>
                    <a:bodyPr/>
                    <a:lstStyle/>
                    <a:p>
                      <a:r>
                        <a:rPr lang="nl-NL" dirty="0"/>
                        <a:t>9,44</a:t>
                      </a:r>
                    </a:p>
                  </a:txBody>
                  <a:tcPr/>
                </a:tc>
                <a:extLst>
                  <a:ext uri="{0D108BD9-81ED-4DB2-BD59-A6C34878D82A}">
                    <a16:rowId xmlns:a16="http://schemas.microsoft.com/office/drawing/2014/main" val="766405473"/>
                  </a:ext>
                </a:extLst>
              </a:tr>
            </a:tbl>
          </a:graphicData>
        </a:graphic>
      </p:graphicFrame>
      <p:sp>
        <p:nvSpPr>
          <p:cNvPr id="5" name="Tekstvak 4">
            <a:extLst>
              <a:ext uri="{FF2B5EF4-FFF2-40B4-BE49-F238E27FC236}">
                <a16:creationId xmlns:a16="http://schemas.microsoft.com/office/drawing/2014/main" id="{D5898E38-6BA8-4D34-B003-D51CD465ED03}"/>
              </a:ext>
            </a:extLst>
          </p:cNvPr>
          <p:cNvSpPr txBox="1"/>
          <p:nvPr/>
        </p:nvSpPr>
        <p:spPr>
          <a:xfrm>
            <a:off x="838201" y="4260715"/>
            <a:ext cx="10515600" cy="1200329"/>
          </a:xfrm>
          <a:prstGeom prst="rect">
            <a:avLst/>
          </a:prstGeom>
          <a:noFill/>
        </p:spPr>
        <p:txBody>
          <a:bodyPr wrap="square" rtlCol="0">
            <a:spAutoFit/>
          </a:bodyPr>
          <a:lstStyle/>
          <a:p>
            <a:r>
              <a:rPr lang="nl-NL" u="sng" dirty="0"/>
              <a:t>Percentages:</a:t>
            </a:r>
          </a:p>
          <a:p>
            <a:pPr marL="285750" indent="-285750">
              <a:buFont typeface="Arial" panose="020B0604020202020204" pitchFamily="34" charset="0"/>
              <a:buChar char="•"/>
            </a:pPr>
            <a:r>
              <a:rPr lang="nl-NL" dirty="0"/>
              <a:t>Regie = HO Speciaal en TO t.o.v. HO Basis, Speciaal en TO op peildatum 1-1-2022 van gemeenten Leiden, Leiderdorp, Oegstgeest en Zoeterwoude</a:t>
            </a:r>
          </a:p>
          <a:p>
            <a:pPr marL="285750" indent="-285750">
              <a:buFont typeface="Arial" panose="020B0604020202020204" pitchFamily="34" charset="0"/>
              <a:buChar char="•"/>
            </a:pPr>
            <a:r>
              <a:rPr lang="nl-NL" dirty="0" err="1"/>
              <a:t>Wasverzorging</a:t>
            </a:r>
            <a:r>
              <a:rPr lang="nl-NL" dirty="0"/>
              <a:t> = </a:t>
            </a:r>
            <a:r>
              <a:rPr lang="nl-NL" dirty="0" err="1"/>
              <a:t>obv</a:t>
            </a:r>
            <a:r>
              <a:rPr lang="nl-NL" dirty="0"/>
              <a:t> </a:t>
            </a:r>
            <a:r>
              <a:rPr lang="nl-NL" dirty="0" err="1"/>
              <a:t>iWmo</a:t>
            </a:r>
            <a:r>
              <a:rPr lang="nl-NL" dirty="0"/>
              <a:t> gegevens HO Basis, Speciaal en TO van Leiden, peildatum 1-1-2022</a:t>
            </a:r>
          </a:p>
        </p:txBody>
      </p:sp>
    </p:spTree>
    <p:extLst>
      <p:ext uri="{BB962C8B-B14F-4D97-AF65-F5344CB8AC3E}">
        <p14:creationId xmlns:p14="http://schemas.microsoft.com/office/powerpoint/2010/main" val="42236528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3D3F2C5-5EBE-4B8F-80C7-B1CA72C1E8D4}"/>
              </a:ext>
            </a:extLst>
          </p:cNvPr>
          <p:cNvSpPr>
            <a:spLocks noGrp="1"/>
          </p:cNvSpPr>
          <p:nvPr>
            <p:ph type="ctrTitle"/>
          </p:nvPr>
        </p:nvSpPr>
        <p:spPr>
          <a:xfrm>
            <a:off x="554449" y="179244"/>
            <a:ext cx="11042300" cy="724620"/>
          </a:xfrm>
        </p:spPr>
        <p:txBody>
          <a:bodyPr>
            <a:normAutofit/>
          </a:bodyPr>
          <a:lstStyle/>
          <a:p>
            <a:pPr algn="l"/>
            <a:r>
              <a:rPr lang="nl-NL" sz="4400" dirty="0"/>
              <a:t>Intensiteit Zwaar </a:t>
            </a:r>
          </a:p>
        </p:txBody>
      </p:sp>
      <p:sp>
        <p:nvSpPr>
          <p:cNvPr id="3" name="Ondertitel 2">
            <a:extLst>
              <a:ext uri="{FF2B5EF4-FFF2-40B4-BE49-F238E27FC236}">
                <a16:creationId xmlns:a16="http://schemas.microsoft.com/office/drawing/2014/main" id="{7B7E30B4-6956-4337-9B0C-C5A181DA0A4F}"/>
              </a:ext>
            </a:extLst>
          </p:cNvPr>
          <p:cNvSpPr>
            <a:spLocks noGrp="1"/>
          </p:cNvSpPr>
          <p:nvPr>
            <p:ph type="subTitle" idx="1"/>
          </p:nvPr>
        </p:nvSpPr>
        <p:spPr>
          <a:xfrm>
            <a:off x="574850" y="1015764"/>
            <a:ext cx="11042300" cy="4703198"/>
          </a:xfrm>
        </p:spPr>
        <p:txBody>
          <a:bodyPr>
            <a:normAutofit/>
          </a:bodyPr>
          <a:lstStyle/>
          <a:p>
            <a:pPr marL="342900" indent="-342900" algn="l">
              <a:buSzPct val="120000"/>
              <a:buFont typeface="Arial" panose="020B0604020202020204" pitchFamily="34" charset="0"/>
              <a:buChar char="•"/>
            </a:pPr>
            <a:r>
              <a:rPr lang="nl-NL" dirty="0"/>
              <a:t>Cliënten hebben veel grotere ondersteuningsbehoefte dan opgenomen in de gemiddelde cliëntsituatie van het Normenkader. </a:t>
            </a:r>
          </a:p>
          <a:p>
            <a:pPr marL="342900" indent="-342900" algn="l">
              <a:buSzPct val="120000"/>
              <a:buFont typeface="Arial" panose="020B0604020202020204" pitchFamily="34" charset="0"/>
              <a:buChar char="•"/>
            </a:pPr>
            <a:r>
              <a:rPr lang="nl-NL" dirty="0"/>
              <a:t>Overname alle basis- en incidentele activiteiten.</a:t>
            </a:r>
          </a:p>
          <a:p>
            <a:pPr marL="342900" indent="-342900" algn="l">
              <a:buSzPct val="120000"/>
              <a:buFont typeface="Arial" panose="020B0604020202020204" pitchFamily="34" charset="0"/>
              <a:buChar char="•"/>
            </a:pPr>
            <a:r>
              <a:rPr lang="nl-NL" dirty="0"/>
              <a:t>Verzwarende omstandigheden leiden tot extra vervuiling (bijv. rolstoelgebruik, ernstige incontinentie) of vragen om een hoger hygiëneniveau (bijv. COPD), waardoor meer inzet nodig is.</a:t>
            </a:r>
          </a:p>
          <a:p>
            <a:pPr marL="342900" indent="-342900" algn="l">
              <a:buSzPct val="120000"/>
              <a:buFont typeface="Arial" panose="020B0604020202020204" pitchFamily="34" charset="0"/>
              <a:buChar char="•"/>
            </a:pPr>
            <a:r>
              <a:rPr lang="nl-NL" dirty="0"/>
              <a:t>Bij sommige cliënten kan (gedeeltelijke) overname van </a:t>
            </a:r>
            <a:r>
              <a:rPr lang="nl-NL" dirty="0" err="1"/>
              <a:t>wasverzorging</a:t>
            </a:r>
            <a:r>
              <a:rPr lang="nl-NL" dirty="0"/>
              <a:t> + ondersteuning bij regie noodzakelijk zijn. De inzet van </a:t>
            </a:r>
            <a:r>
              <a:rPr lang="nl-NL" dirty="0" err="1"/>
              <a:t>wasverzorging</a:t>
            </a:r>
            <a:r>
              <a:rPr lang="nl-NL" dirty="0"/>
              <a:t> kan intensiever zijn dan bij het product Midden.  </a:t>
            </a:r>
            <a:br>
              <a:rPr lang="nl-NL" dirty="0"/>
            </a:br>
            <a:endParaRPr lang="nl-NL" dirty="0"/>
          </a:p>
        </p:txBody>
      </p:sp>
      <p:pic>
        <p:nvPicPr>
          <p:cNvPr id="15" name="Afbeelding 14" descr="Afbeelding met tekening&#10;&#10;Automatisch gegenereerde beschrijving">
            <a:extLst>
              <a:ext uri="{FF2B5EF4-FFF2-40B4-BE49-F238E27FC236}">
                <a16:creationId xmlns:a16="http://schemas.microsoft.com/office/drawing/2014/main" id="{A6F4E294-A142-4FD7-9D39-0351E5E01B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3573" y="5911253"/>
            <a:ext cx="1281428" cy="579523"/>
          </a:xfrm>
          <a:prstGeom prst="rect">
            <a:avLst/>
          </a:prstGeom>
        </p:spPr>
      </p:pic>
      <p:pic>
        <p:nvPicPr>
          <p:cNvPr id="17" name="Afbeelding 16">
            <a:extLst>
              <a:ext uri="{FF2B5EF4-FFF2-40B4-BE49-F238E27FC236}">
                <a16:creationId xmlns:a16="http://schemas.microsoft.com/office/drawing/2014/main" id="{DD6EC90D-8967-41F6-9F41-64DDCF9DE2C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38329" y="5765889"/>
            <a:ext cx="1062634" cy="912867"/>
          </a:xfrm>
          <a:prstGeom prst="rect">
            <a:avLst/>
          </a:prstGeom>
        </p:spPr>
      </p:pic>
      <p:pic>
        <p:nvPicPr>
          <p:cNvPr id="19" name="Afbeelding 18">
            <a:extLst>
              <a:ext uri="{FF2B5EF4-FFF2-40B4-BE49-F238E27FC236}">
                <a16:creationId xmlns:a16="http://schemas.microsoft.com/office/drawing/2014/main" id="{02012307-572A-4387-B681-BB2602918D2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26253" y="5939890"/>
            <a:ext cx="2005256" cy="571360"/>
          </a:xfrm>
          <a:prstGeom prst="rect">
            <a:avLst/>
          </a:prstGeom>
        </p:spPr>
      </p:pic>
      <p:pic>
        <p:nvPicPr>
          <p:cNvPr id="21" name="Afbeelding 20">
            <a:extLst>
              <a:ext uri="{FF2B5EF4-FFF2-40B4-BE49-F238E27FC236}">
                <a16:creationId xmlns:a16="http://schemas.microsoft.com/office/drawing/2014/main" id="{B13113D8-B4A0-44FF-90BA-2B3CF50A798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719456" y="6048919"/>
            <a:ext cx="1330691" cy="502336"/>
          </a:xfrm>
          <a:prstGeom prst="rect">
            <a:avLst/>
          </a:prstGeom>
        </p:spPr>
      </p:pic>
      <p:pic>
        <p:nvPicPr>
          <p:cNvPr id="23" name="Afbeelding 22" descr="Afbeelding met tekst&#10;&#10;Automatisch gegenereerde beschrijving">
            <a:extLst>
              <a:ext uri="{FF2B5EF4-FFF2-40B4-BE49-F238E27FC236}">
                <a16:creationId xmlns:a16="http://schemas.microsoft.com/office/drawing/2014/main" id="{B5B99111-D558-4DEF-8DE2-1F9CF13D5CD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004237" y="5899885"/>
            <a:ext cx="1611636" cy="651370"/>
          </a:xfrm>
          <a:prstGeom prst="rect">
            <a:avLst/>
          </a:prstGeom>
        </p:spPr>
      </p:pic>
    </p:spTree>
    <p:extLst>
      <p:ext uri="{BB962C8B-B14F-4D97-AF65-F5344CB8AC3E}">
        <p14:creationId xmlns:p14="http://schemas.microsoft.com/office/powerpoint/2010/main" val="42363280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9B402B8-EC9B-4571-B5CD-EA3390AD271A}"/>
              </a:ext>
            </a:extLst>
          </p:cNvPr>
          <p:cNvSpPr>
            <a:spLocks noGrp="1"/>
          </p:cNvSpPr>
          <p:nvPr>
            <p:ph type="title"/>
          </p:nvPr>
        </p:nvSpPr>
        <p:spPr/>
        <p:txBody>
          <a:bodyPr/>
          <a:lstStyle/>
          <a:p>
            <a:r>
              <a:rPr lang="nl-NL" dirty="0"/>
              <a:t>Normuren intensiteit Zwaar</a:t>
            </a:r>
          </a:p>
        </p:txBody>
      </p:sp>
      <p:graphicFrame>
        <p:nvGraphicFramePr>
          <p:cNvPr id="4" name="Tabel 4">
            <a:extLst>
              <a:ext uri="{FF2B5EF4-FFF2-40B4-BE49-F238E27FC236}">
                <a16:creationId xmlns:a16="http://schemas.microsoft.com/office/drawing/2014/main" id="{4903D607-3CA6-46BE-96FE-7C52A4D93B1B}"/>
              </a:ext>
            </a:extLst>
          </p:cNvPr>
          <p:cNvGraphicFramePr>
            <a:graphicFrameLocks noGrp="1"/>
          </p:cNvGraphicFramePr>
          <p:nvPr>
            <p:ph idx="1"/>
            <p:extLst>
              <p:ext uri="{D42A27DB-BD31-4B8C-83A1-F6EECF244321}">
                <p14:modId xmlns:p14="http://schemas.microsoft.com/office/powerpoint/2010/main" val="1393750896"/>
              </p:ext>
            </p:extLst>
          </p:nvPr>
        </p:nvGraphicFramePr>
        <p:xfrm>
          <a:off x="838200" y="1825625"/>
          <a:ext cx="10515600" cy="276352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461971027"/>
                    </a:ext>
                  </a:extLst>
                </a:gridCol>
                <a:gridCol w="2628900">
                  <a:extLst>
                    <a:ext uri="{9D8B030D-6E8A-4147-A177-3AD203B41FA5}">
                      <a16:colId xmlns:a16="http://schemas.microsoft.com/office/drawing/2014/main" val="619351983"/>
                    </a:ext>
                  </a:extLst>
                </a:gridCol>
                <a:gridCol w="2628900">
                  <a:extLst>
                    <a:ext uri="{9D8B030D-6E8A-4147-A177-3AD203B41FA5}">
                      <a16:colId xmlns:a16="http://schemas.microsoft.com/office/drawing/2014/main" val="1595656958"/>
                    </a:ext>
                  </a:extLst>
                </a:gridCol>
                <a:gridCol w="2628900">
                  <a:extLst>
                    <a:ext uri="{9D8B030D-6E8A-4147-A177-3AD203B41FA5}">
                      <a16:colId xmlns:a16="http://schemas.microsoft.com/office/drawing/2014/main" val="1883013809"/>
                    </a:ext>
                  </a:extLst>
                </a:gridCol>
              </a:tblGrid>
              <a:tr h="370840">
                <a:tc>
                  <a:txBody>
                    <a:bodyPr/>
                    <a:lstStyle/>
                    <a:p>
                      <a:r>
                        <a:rPr lang="nl-NL" dirty="0"/>
                        <a:t>Resultaat</a:t>
                      </a:r>
                    </a:p>
                  </a:txBody>
                  <a:tcPr/>
                </a:tc>
                <a:tc>
                  <a:txBody>
                    <a:bodyPr/>
                    <a:lstStyle/>
                    <a:p>
                      <a:r>
                        <a:rPr lang="nl-NL" dirty="0"/>
                        <a:t>Percentage</a:t>
                      </a:r>
                    </a:p>
                  </a:txBody>
                  <a:tcPr/>
                </a:tc>
                <a:tc>
                  <a:txBody>
                    <a:bodyPr/>
                    <a:lstStyle/>
                    <a:p>
                      <a:r>
                        <a:rPr lang="nl-NL" dirty="0"/>
                        <a:t>Minuten per week (normtijd)</a:t>
                      </a:r>
                    </a:p>
                  </a:txBody>
                  <a:tcPr/>
                </a:tc>
                <a:tc>
                  <a:txBody>
                    <a:bodyPr/>
                    <a:lstStyle/>
                    <a:p>
                      <a:r>
                        <a:rPr lang="nl-NL" dirty="0"/>
                        <a:t>Totaal gemiddeld aantal uur per maand</a:t>
                      </a:r>
                    </a:p>
                  </a:txBody>
                  <a:tcPr/>
                </a:tc>
                <a:extLst>
                  <a:ext uri="{0D108BD9-81ED-4DB2-BD59-A6C34878D82A}">
                    <a16:rowId xmlns:a16="http://schemas.microsoft.com/office/drawing/2014/main" val="2633021723"/>
                  </a:ext>
                </a:extLst>
              </a:tr>
              <a:tr h="370840">
                <a:tc>
                  <a:txBody>
                    <a:bodyPr/>
                    <a:lstStyle/>
                    <a:p>
                      <a:r>
                        <a:rPr lang="nl-NL" dirty="0"/>
                        <a:t>Schoon en leefbaar huis</a:t>
                      </a:r>
                    </a:p>
                  </a:txBody>
                  <a:tcPr/>
                </a:tc>
                <a:tc>
                  <a:txBody>
                    <a:bodyPr/>
                    <a:lstStyle/>
                    <a:p>
                      <a:r>
                        <a:rPr lang="nl-NL" dirty="0"/>
                        <a:t>100%</a:t>
                      </a:r>
                    </a:p>
                  </a:txBody>
                  <a:tcPr/>
                </a:tc>
                <a:tc>
                  <a:txBody>
                    <a:bodyPr/>
                    <a:lstStyle/>
                    <a:p>
                      <a:r>
                        <a:rPr lang="nl-NL" dirty="0"/>
                        <a:t>125</a:t>
                      </a:r>
                    </a:p>
                  </a:txBody>
                  <a:tcPr/>
                </a:tc>
                <a:tc>
                  <a:txBody>
                    <a:bodyPr/>
                    <a:lstStyle/>
                    <a:p>
                      <a:r>
                        <a:rPr lang="nl-NL" dirty="0"/>
                        <a:t>9,03</a:t>
                      </a:r>
                    </a:p>
                  </a:txBody>
                  <a:tcPr/>
                </a:tc>
                <a:extLst>
                  <a:ext uri="{0D108BD9-81ED-4DB2-BD59-A6C34878D82A}">
                    <a16:rowId xmlns:a16="http://schemas.microsoft.com/office/drawing/2014/main" val="2293638880"/>
                  </a:ext>
                </a:extLst>
              </a:tr>
              <a:tr h="370840">
                <a:tc>
                  <a:txBody>
                    <a:bodyPr/>
                    <a:lstStyle/>
                    <a:p>
                      <a:r>
                        <a:rPr lang="nl-NL" dirty="0"/>
                        <a:t>Regie</a:t>
                      </a:r>
                    </a:p>
                  </a:txBody>
                  <a:tcPr/>
                </a:tc>
                <a:tc>
                  <a:txBody>
                    <a:bodyPr/>
                    <a:lstStyle/>
                    <a:p>
                      <a:r>
                        <a:rPr lang="nl-NL" dirty="0">
                          <a:solidFill>
                            <a:srgbClr val="FF0000"/>
                          </a:solidFill>
                        </a:rPr>
                        <a:t>22%</a:t>
                      </a:r>
                    </a:p>
                  </a:txBody>
                  <a:tcPr/>
                </a:tc>
                <a:tc>
                  <a:txBody>
                    <a:bodyPr/>
                    <a:lstStyle/>
                    <a:p>
                      <a:r>
                        <a:rPr lang="nl-NL" dirty="0"/>
                        <a:t>30</a:t>
                      </a:r>
                    </a:p>
                  </a:txBody>
                  <a:tcPr/>
                </a:tc>
                <a:tc>
                  <a:txBody>
                    <a:bodyPr/>
                    <a:lstStyle/>
                    <a:p>
                      <a:r>
                        <a:rPr lang="nl-NL" dirty="0"/>
                        <a:t>0,48</a:t>
                      </a:r>
                    </a:p>
                  </a:txBody>
                  <a:tcPr/>
                </a:tc>
                <a:extLst>
                  <a:ext uri="{0D108BD9-81ED-4DB2-BD59-A6C34878D82A}">
                    <a16:rowId xmlns:a16="http://schemas.microsoft.com/office/drawing/2014/main" val="127479757"/>
                  </a:ext>
                </a:extLst>
              </a:tr>
              <a:tr h="370840">
                <a:tc>
                  <a:txBody>
                    <a:bodyPr/>
                    <a:lstStyle/>
                    <a:p>
                      <a:r>
                        <a:rPr lang="nl-NL" dirty="0" err="1"/>
                        <a:t>Wasverzorging</a:t>
                      </a:r>
                      <a:endParaRPr lang="nl-NL" dirty="0"/>
                    </a:p>
                  </a:txBody>
                  <a:tcPr/>
                </a:tc>
                <a:tc>
                  <a:txBody>
                    <a:bodyPr/>
                    <a:lstStyle/>
                    <a:p>
                      <a:r>
                        <a:rPr lang="nl-NL" dirty="0">
                          <a:solidFill>
                            <a:srgbClr val="FF0000"/>
                          </a:solidFill>
                        </a:rPr>
                        <a:t>17%</a:t>
                      </a:r>
                    </a:p>
                  </a:txBody>
                  <a:tcPr/>
                </a:tc>
                <a:tc>
                  <a:txBody>
                    <a:bodyPr/>
                    <a:lstStyle/>
                    <a:p>
                      <a:r>
                        <a:rPr lang="nl-NL" dirty="0">
                          <a:solidFill>
                            <a:srgbClr val="FF0000"/>
                          </a:solidFill>
                        </a:rPr>
                        <a:t>55</a:t>
                      </a:r>
                    </a:p>
                  </a:txBody>
                  <a:tcPr/>
                </a:tc>
                <a:tc>
                  <a:txBody>
                    <a:bodyPr/>
                    <a:lstStyle/>
                    <a:p>
                      <a:r>
                        <a:rPr lang="nl-NL" dirty="0"/>
                        <a:t>0,68</a:t>
                      </a:r>
                    </a:p>
                  </a:txBody>
                  <a:tcPr/>
                </a:tc>
                <a:extLst>
                  <a:ext uri="{0D108BD9-81ED-4DB2-BD59-A6C34878D82A}">
                    <a16:rowId xmlns:a16="http://schemas.microsoft.com/office/drawing/2014/main" val="716842346"/>
                  </a:ext>
                </a:extLst>
              </a:tr>
              <a:tr h="370840">
                <a:tc>
                  <a:txBody>
                    <a:bodyPr/>
                    <a:lstStyle/>
                    <a:p>
                      <a:r>
                        <a:rPr lang="nl-NL" dirty="0">
                          <a:solidFill>
                            <a:srgbClr val="FF0000"/>
                          </a:solidFill>
                        </a:rPr>
                        <a:t>Extra inzet</a:t>
                      </a:r>
                    </a:p>
                  </a:txBody>
                  <a:tcPr/>
                </a:tc>
                <a:tc>
                  <a:txBody>
                    <a:bodyPr/>
                    <a:lstStyle/>
                    <a:p>
                      <a:r>
                        <a:rPr lang="nl-NL" dirty="0"/>
                        <a:t>100%</a:t>
                      </a:r>
                    </a:p>
                  </a:txBody>
                  <a:tcPr/>
                </a:tc>
                <a:tc>
                  <a:txBody>
                    <a:bodyPr/>
                    <a:lstStyle/>
                    <a:p>
                      <a:r>
                        <a:rPr lang="nl-NL" dirty="0"/>
                        <a:t>90</a:t>
                      </a:r>
                    </a:p>
                  </a:txBody>
                  <a:tcPr/>
                </a:tc>
                <a:tc>
                  <a:txBody>
                    <a:bodyPr/>
                    <a:lstStyle/>
                    <a:p>
                      <a:r>
                        <a:rPr lang="nl-NL" dirty="0"/>
                        <a:t>6,5</a:t>
                      </a:r>
                    </a:p>
                  </a:txBody>
                  <a:tcPr/>
                </a:tc>
                <a:extLst>
                  <a:ext uri="{0D108BD9-81ED-4DB2-BD59-A6C34878D82A}">
                    <a16:rowId xmlns:a16="http://schemas.microsoft.com/office/drawing/2014/main" val="362480470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Totaal</a:t>
                      </a:r>
                    </a:p>
                    <a:p>
                      <a:endParaRPr lang="nl-NL" dirty="0"/>
                    </a:p>
                  </a:txBody>
                  <a:tcPr/>
                </a:tc>
                <a:tc>
                  <a:txBody>
                    <a:bodyPr/>
                    <a:lstStyle/>
                    <a:p>
                      <a:endParaRPr lang="nl-NL"/>
                    </a:p>
                  </a:txBody>
                  <a:tcPr/>
                </a:tc>
                <a:tc>
                  <a:txBody>
                    <a:bodyPr/>
                    <a:lstStyle/>
                    <a:p>
                      <a:endParaRPr lang="nl-NL"/>
                    </a:p>
                  </a:txBody>
                  <a:tcPr/>
                </a:tc>
                <a:tc>
                  <a:txBody>
                    <a:bodyPr/>
                    <a:lstStyle/>
                    <a:p>
                      <a:r>
                        <a:rPr lang="nl-NL" dirty="0"/>
                        <a:t>16,68</a:t>
                      </a:r>
                    </a:p>
                  </a:txBody>
                  <a:tcPr/>
                </a:tc>
                <a:extLst>
                  <a:ext uri="{0D108BD9-81ED-4DB2-BD59-A6C34878D82A}">
                    <a16:rowId xmlns:a16="http://schemas.microsoft.com/office/drawing/2014/main" val="1424727317"/>
                  </a:ext>
                </a:extLst>
              </a:tr>
            </a:tbl>
          </a:graphicData>
        </a:graphic>
      </p:graphicFrame>
      <p:sp>
        <p:nvSpPr>
          <p:cNvPr id="5" name="Tekstvak 4">
            <a:extLst>
              <a:ext uri="{FF2B5EF4-FFF2-40B4-BE49-F238E27FC236}">
                <a16:creationId xmlns:a16="http://schemas.microsoft.com/office/drawing/2014/main" id="{21D4A092-B238-4F4A-8D1B-EC752481818C}"/>
              </a:ext>
            </a:extLst>
          </p:cNvPr>
          <p:cNvSpPr txBox="1"/>
          <p:nvPr/>
        </p:nvSpPr>
        <p:spPr>
          <a:xfrm>
            <a:off x="838200" y="5116749"/>
            <a:ext cx="10515600" cy="1200329"/>
          </a:xfrm>
          <a:prstGeom prst="rect">
            <a:avLst/>
          </a:prstGeom>
          <a:noFill/>
        </p:spPr>
        <p:txBody>
          <a:bodyPr wrap="square" rtlCol="0">
            <a:spAutoFit/>
          </a:bodyPr>
          <a:lstStyle/>
          <a:p>
            <a:r>
              <a:rPr lang="nl-NL" u="sng" dirty="0"/>
              <a:t>Percentages:</a:t>
            </a:r>
          </a:p>
          <a:p>
            <a:pPr marL="285750" indent="-285750">
              <a:buFont typeface="Arial" panose="020B0604020202020204" pitchFamily="34" charset="0"/>
              <a:buChar char="•"/>
            </a:pPr>
            <a:r>
              <a:rPr lang="nl-NL" dirty="0"/>
              <a:t>Regie = intensieve varianten van HO Speciaal en TO t.o.v. de intensieve varianten van HO Basis, Speciaal en TO op peildatum 1-1-2022 van gemeenten Leiden, Leiderdorp, Oegstgeest en Zoeterwoude</a:t>
            </a:r>
          </a:p>
          <a:p>
            <a:pPr marL="285750" indent="-285750">
              <a:buFont typeface="Arial" panose="020B0604020202020204" pitchFamily="34" charset="0"/>
              <a:buChar char="•"/>
            </a:pPr>
            <a:r>
              <a:rPr lang="nl-NL" dirty="0" err="1"/>
              <a:t>Wasverzorging</a:t>
            </a:r>
            <a:r>
              <a:rPr lang="nl-NL" dirty="0"/>
              <a:t> = </a:t>
            </a:r>
            <a:r>
              <a:rPr lang="nl-NL" dirty="0" err="1"/>
              <a:t>obv</a:t>
            </a:r>
            <a:r>
              <a:rPr lang="nl-NL" dirty="0"/>
              <a:t> </a:t>
            </a:r>
            <a:r>
              <a:rPr lang="nl-NL" dirty="0" err="1"/>
              <a:t>iWmo</a:t>
            </a:r>
            <a:r>
              <a:rPr lang="nl-NL" dirty="0"/>
              <a:t> gegevens intensieve HO varianten van Leiden, peildatum 1-1-2022</a:t>
            </a:r>
          </a:p>
        </p:txBody>
      </p:sp>
    </p:spTree>
    <p:extLst>
      <p:ext uri="{BB962C8B-B14F-4D97-AF65-F5344CB8AC3E}">
        <p14:creationId xmlns:p14="http://schemas.microsoft.com/office/powerpoint/2010/main" val="11793755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3D3F2C5-5EBE-4B8F-80C7-B1CA72C1E8D4}"/>
              </a:ext>
            </a:extLst>
          </p:cNvPr>
          <p:cNvSpPr>
            <a:spLocks noGrp="1"/>
          </p:cNvSpPr>
          <p:nvPr>
            <p:ph type="ctrTitle"/>
          </p:nvPr>
        </p:nvSpPr>
        <p:spPr>
          <a:xfrm>
            <a:off x="554449" y="179244"/>
            <a:ext cx="11042300" cy="724620"/>
          </a:xfrm>
        </p:spPr>
        <p:txBody>
          <a:bodyPr>
            <a:normAutofit/>
          </a:bodyPr>
          <a:lstStyle/>
          <a:p>
            <a:pPr algn="l"/>
            <a:r>
              <a:rPr lang="nl-NL" sz="4400" dirty="0"/>
              <a:t>Intensiteit Licht (pilot)</a:t>
            </a:r>
          </a:p>
        </p:txBody>
      </p:sp>
      <p:sp>
        <p:nvSpPr>
          <p:cNvPr id="3" name="Ondertitel 2">
            <a:extLst>
              <a:ext uri="{FF2B5EF4-FFF2-40B4-BE49-F238E27FC236}">
                <a16:creationId xmlns:a16="http://schemas.microsoft.com/office/drawing/2014/main" id="{7B7E30B4-6956-4337-9B0C-C5A181DA0A4F}"/>
              </a:ext>
            </a:extLst>
          </p:cNvPr>
          <p:cNvSpPr>
            <a:spLocks noGrp="1"/>
          </p:cNvSpPr>
          <p:nvPr>
            <p:ph type="subTitle" idx="1"/>
          </p:nvPr>
        </p:nvSpPr>
        <p:spPr>
          <a:xfrm>
            <a:off x="574850" y="1015764"/>
            <a:ext cx="11042300" cy="4703198"/>
          </a:xfrm>
        </p:spPr>
        <p:txBody>
          <a:bodyPr>
            <a:normAutofit/>
          </a:bodyPr>
          <a:lstStyle/>
          <a:p>
            <a:pPr marL="342900" indent="-342900" algn="l">
              <a:buSzPct val="120000"/>
              <a:buFont typeface="Arial" panose="020B0604020202020204" pitchFamily="34" charset="0"/>
              <a:buChar char="•"/>
            </a:pPr>
            <a:r>
              <a:rPr lang="nl-NL" dirty="0" err="1"/>
              <a:t>Reablement</a:t>
            </a:r>
            <a:r>
              <a:rPr lang="nl-NL" dirty="0"/>
              <a:t> = trajecten om inwoners weer zelfredzamer te maken. </a:t>
            </a:r>
          </a:p>
          <a:p>
            <a:pPr marL="342900" indent="-342900" algn="l">
              <a:buSzPct val="120000"/>
              <a:buFont typeface="Arial" panose="020B0604020202020204" pitchFamily="34" charset="0"/>
              <a:buChar char="•"/>
            </a:pPr>
            <a:r>
              <a:rPr lang="nl-NL" dirty="0"/>
              <a:t>Middels de inzet van nog te ontwikkelen pilots voor </a:t>
            </a:r>
            <a:r>
              <a:rPr lang="nl-NL" dirty="0" err="1"/>
              <a:t>reablement</a:t>
            </a:r>
            <a:r>
              <a:rPr lang="nl-NL" dirty="0"/>
              <a:t>, hebben inwoners een lichtere ondersteuningsbehoefte dan de gemiddelde cliëntsituatie uit het Normenkader.</a:t>
            </a:r>
          </a:p>
          <a:p>
            <a:pPr marL="342900" indent="-342900" algn="l">
              <a:buSzPct val="120000"/>
              <a:buFont typeface="Arial" panose="020B0604020202020204" pitchFamily="34" charset="0"/>
              <a:buChar char="•"/>
            </a:pPr>
            <a:r>
              <a:rPr lang="nl-NL" dirty="0"/>
              <a:t>Overname nodig van enkele noodzakelijke zwaardere werkzaamheden. </a:t>
            </a:r>
          </a:p>
          <a:p>
            <a:pPr marL="342900" indent="-342900" algn="l">
              <a:buSzPct val="120000"/>
              <a:buFont typeface="Arial" panose="020B0604020202020204" pitchFamily="34" charset="0"/>
              <a:buChar char="•"/>
            </a:pPr>
            <a:r>
              <a:rPr lang="nl-NL" dirty="0"/>
              <a:t>De inschatting van de benodigde inzet is doorgaans eens in de twee weken, in afstemming met de cliënt.</a:t>
            </a:r>
          </a:p>
          <a:p>
            <a:pPr marL="342900" indent="-342900" algn="l">
              <a:buSzPct val="120000"/>
              <a:buFont typeface="Arial" panose="020B0604020202020204" pitchFamily="34" charset="0"/>
              <a:buChar char="•"/>
            </a:pPr>
            <a:r>
              <a:rPr lang="nl-NL" dirty="0"/>
              <a:t>Evt. voor kortere periode ingezet.</a:t>
            </a:r>
          </a:p>
          <a:p>
            <a:pPr marL="342900" indent="-342900" algn="l">
              <a:buSzPct val="120000"/>
              <a:buFont typeface="Arial" panose="020B0604020202020204" pitchFamily="34" charset="0"/>
              <a:buChar char="•"/>
            </a:pPr>
            <a:r>
              <a:rPr lang="nl-NL" dirty="0"/>
              <a:t>Pilotproduct voor nieuwe cliënten.</a:t>
            </a:r>
            <a:br>
              <a:rPr lang="nl-NL" dirty="0"/>
            </a:br>
            <a:endParaRPr lang="nl-NL" dirty="0"/>
          </a:p>
        </p:txBody>
      </p:sp>
      <p:pic>
        <p:nvPicPr>
          <p:cNvPr id="15" name="Afbeelding 14" descr="Afbeelding met tekening&#10;&#10;Automatisch gegenereerde beschrijving">
            <a:extLst>
              <a:ext uri="{FF2B5EF4-FFF2-40B4-BE49-F238E27FC236}">
                <a16:creationId xmlns:a16="http://schemas.microsoft.com/office/drawing/2014/main" id="{A6F4E294-A142-4FD7-9D39-0351E5E01B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3573" y="5911253"/>
            <a:ext cx="1281428" cy="579523"/>
          </a:xfrm>
          <a:prstGeom prst="rect">
            <a:avLst/>
          </a:prstGeom>
        </p:spPr>
      </p:pic>
      <p:pic>
        <p:nvPicPr>
          <p:cNvPr id="17" name="Afbeelding 16">
            <a:extLst>
              <a:ext uri="{FF2B5EF4-FFF2-40B4-BE49-F238E27FC236}">
                <a16:creationId xmlns:a16="http://schemas.microsoft.com/office/drawing/2014/main" id="{DD6EC90D-8967-41F6-9F41-64DDCF9DE2C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38329" y="5765889"/>
            <a:ext cx="1062634" cy="912867"/>
          </a:xfrm>
          <a:prstGeom prst="rect">
            <a:avLst/>
          </a:prstGeom>
        </p:spPr>
      </p:pic>
      <p:pic>
        <p:nvPicPr>
          <p:cNvPr id="19" name="Afbeelding 18">
            <a:extLst>
              <a:ext uri="{FF2B5EF4-FFF2-40B4-BE49-F238E27FC236}">
                <a16:creationId xmlns:a16="http://schemas.microsoft.com/office/drawing/2014/main" id="{02012307-572A-4387-B681-BB2602918D2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26253" y="5939890"/>
            <a:ext cx="2005256" cy="571360"/>
          </a:xfrm>
          <a:prstGeom prst="rect">
            <a:avLst/>
          </a:prstGeom>
        </p:spPr>
      </p:pic>
      <p:pic>
        <p:nvPicPr>
          <p:cNvPr id="21" name="Afbeelding 20">
            <a:extLst>
              <a:ext uri="{FF2B5EF4-FFF2-40B4-BE49-F238E27FC236}">
                <a16:creationId xmlns:a16="http://schemas.microsoft.com/office/drawing/2014/main" id="{B13113D8-B4A0-44FF-90BA-2B3CF50A798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719456" y="6048919"/>
            <a:ext cx="1330691" cy="502336"/>
          </a:xfrm>
          <a:prstGeom prst="rect">
            <a:avLst/>
          </a:prstGeom>
        </p:spPr>
      </p:pic>
      <p:pic>
        <p:nvPicPr>
          <p:cNvPr id="23" name="Afbeelding 22" descr="Afbeelding met tekst&#10;&#10;Automatisch gegenereerde beschrijving">
            <a:extLst>
              <a:ext uri="{FF2B5EF4-FFF2-40B4-BE49-F238E27FC236}">
                <a16:creationId xmlns:a16="http://schemas.microsoft.com/office/drawing/2014/main" id="{B5B99111-D558-4DEF-8DE2-1F9CF13D5CD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004237" y="5899885"/>
            <a:ext cx="1611636" cy="651370"/>
          </a:xfrm>
          <a:prstGeom prst="rect">
            <a:avLst/>
          </a:prstGeom>
        </p:spPr>
      </p:pic>
    </p:spTree>
    <p:extLst>
      <p:ext uri="{BB962C8B-B14F-4D97-AF65-F5344CB8AC3E}">
        <p14:creationId xmlns:p14="http://schemas.microsoft.com/office/powerpoint/2010/main" val="14287346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63AF2D3-A16B-4F47-9A7D-D63F0B7830F0}"/>
              </a:ext>
            </a:extLst>
          </p:cNvPr>
          <p:cNvSpPr>
            <a:spLocks noGrp="1"/>
          </p:cNvSpPr>
          <p:nvPr>
            <p:ph type="title"/>
          </p:nvPr>
        </p:nvSpPr>
        <p:spPr/>
        <p:txBody>
          <a:bodyPr/>
          <a:lstStyle/>
          <a:p>
            <a:r>
              <a:rPr lang="nl-NL" dirty="0"/>
              <a:t>Normuren intensiteit Licht (pilot)</a:t>
            </a:r>
          </a:p>
        </p:txBody>
      </p:sp>
      <p:graphicFrame>
        <p:nvGraphicFramePr>
          <p:cNvPr id="4" name="Tabel 4">
            <a:extLst>
              <a:ext uri="{FF2B5EF4-FFF2-40B4-BE49-F238E27FC236}">
                <a16:creationId xmlns:a16="http://schemas.microsoft.com/office/drawing/2014/main" id="{CA0BAEAF-F45A-48A7-A54D-013406314BFC}"/>
              </a:ext>
            </a:extLst>
          </p:cNvPr>
          <p:cNvGraphicFramePr>
            <a:graphicFrameLocks noGrp="1"/>
          </p:cNvGraphicFramePr>
          <p:nvPr>
            <p:ph idx="1"/>
            <p:extLst>
              <p:ext uri="{D42A27DB-BD31-4B8C-83A1-F6EECF244321}">
                <p14:modId xmlns:p14="http://schemas.microsoft.com/office/powerpoint/2010/main" val="2893493103"/>
              </p:ext>
            </p:extLst>
          </p:nvPr>
        </p:nvGraphicFramePr>
        <p:xfrm>
          <a:off x="838200" y="1825625"/>
          <a:ext cx="10515600" cy="101092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58277782"/>
                    </a:ext>
                  </a:extLst>
                </a:gridCol>
                <a:gridCol w="2628900">
                  <a:extLst>
                    <a:ext uri="{9D8B030D-6E8A-4147-A177-3AD203B41FA5}">
                      <a16:colId xmlns:a16="http://schemas.microsoft.com/office/drawing/2014/main" val="1439736531"/>
                    </a:ext>
                  </a:extLst>
                </a:gridCol>
                <a:gridCol w="2628900">
                  <a:extLst>
                    <a:ext uri="{9D8B030D-6E8A-4147-A177-3AD203B41FA5}">
                      <a16:colId xmlns:a16="http://schemas.microsoft.com/office/drawing/2014/main" val="2866671041"/>
                    </a:ext>
                  </a:extLst>
                </a:gridCol>
                <a:gridCol w="2628900">
                  <a:extLst>
                    <a:ext uri="{9D8B030D-6E8A-4147-A177-3AD203B41FA5}">
                      <a16:colId xmlns:a16="http://schemas.microsoft.com/office/drawing/2014/main" val="1984624936"/>
                    </a:ext>
                  </a:extLst>
                </a:gridCol>
              </a:tblGrid>
              <a:tr h="370840">
                <a:tc>
                  <a:txBody>
                    <a:bodyPr/>
                    <a:lstStyle/>
                    <a:p>
                      <a:r>
                        <a:rPr lang="nl-NL" dirty="0"/>
                        <a:t>Resultaat</a:t>
                      </a:r>
                    </a:p>
                  </a:txBody>
                  <a:tcPr/>
                </a:tc>
                <a:tc>
                  <a:txBody>
                    <a:bodyPr/>
                    <a:lstStyle/>
                    <a:p>
                      <a:r>
                        <a:rPr lang="nl-NL" dirty="0"/>
                        <a:t>Percentage</a:t>
                      </a:r>
                    </a:p>
                  </a:txBody>
                  <a:tcPr/>
                </a:tc>
                <a:tc>
                  <a:txBody>
                    <a:bodyPr/>
                    <a:lstStyle/>
                    <a:p>
                      <a:r>
                        <a:rPr lang="nl-NL" dirty="0"/>
                        <a:t>Minuten per week</a:t>
                      </a:r>
                    </a:p>
                  </a:txBody>
                  <a:tcPr/>
                </a:tc>
                <a:tc>
                  <a:txBody>
                    <a:bodyPr/>
                    <a:lstStyle/>
                    <a:p>
                      <a:r>
                        <a:rPr lang="nl-NL" dirty="0"/>
                        <a:t>Totaal gemiddeld aantal uur per maand</a:t>
                      </a:r>
                    </a:p>
                  </a:txBody>
                  <a:tcPr/>
                </a:tc>
                <a:extLst>
                  <a:ext uri="{0D108BD9-81ED-4DB2-BD59-A6C34878D82A}">
                    <a16:rowId xmlns:a16="http://schemas.microsoft.com/office/drawing/2014/main" val="1857008794"/>
                  </a:ext>
                </a:extLst>
              </a:tr>
              <a:tr h="370840">
                <a:tc>
                  <a:txBody>
                    <a:bodyPr/>
                    <a:lstStyle/>
                    <a:p>
                      <a:r>
                        <a:rPr lang="nl-NL" dirty="0"/>
                        <a:t>Schoon en leefbaar huis</a:t>
                      </a:r>
                    </a:p>
                  </a:txBody>
                  <a:tcPr/>
                </a:tc>
                <a:tc>
                  <a:txBody>
                    <a:bodyPr/>
                    <a:lstStyle/>
                    <a:p>
                      <a:r>
                        <a:rPr lang="nl-NL" dirty="0">
                          <a:solidFill>
                            <a:srgbClr val="FF0000"/>
                          </a:solidFill>
                        </a:rPr>
                        <a:t>50%</a:t>
                      </a:r>
                    </a:p>
                  </a:txBody>
                  <a:tcPr/>
                </a:tc>
                <a:tc>
                  <a:txBody>
                    <a:bodyPr/>
                    <a:lstStyle/>
                    <a:p>
                      <a:r>
                        <a:rPr lang="nl-NL" dirty="0"/>
                        <a:t>125</a:t>
                      </a:r>
                    </a:p>
                  </a:txBody>
                  <a:tcPr/>
                </a:tc>
                <a:tc>
                  <a:txBody>
                    <a:bodyPr/>
                    <a:lstStyle/>
                    <a:p>
                      <a:r>
                        <a:rPr lang="nl-NL" dirty="0"/>
                        <a:t>4,51</a:t>
                      </a:r>
                    </a:p>
                  </a:txBody>
                  <a:tcPr/>
                </a:tc>
                <a:extLst>
                  <a:ext uri="{0D108BD9-81ED-4DB2-BD59-A6C34878D82A}">
                    <a16:rowId xmlns:a16="http://schemas.microsoft.com/office/drawing/2014/main" val="3895417036"/>
                  </a:ext>
                </a:extLst>
              </a:tr>
            </a:tbl>
          </a:graphicData>
        </a:graphic>
      </p:graphicFrame>
    </p:spTree>
    <p:extLst>
      <p:ext uri="{BB962C8B-B14F-4D97-AF65-F5344CB8AC3E}">
        <p14:creationId xmlns:p14="http://schemas.microsoft.com/office/powerpoint/2010/main" val="12944517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3D3F2C5-5EBE-4B8F-80C7-B1CA72C1E8D4}"/>
              </a:ext>
            </a:extLst>
          </p:cNvPr>
          <p:cNvSpPr>
            <a:spLocks noGrp="1"/>
          </p:cNvSpPr>
          <p:nvPr>
            <p:ph type="ctrTitle"/>
          </p:nvPr>
        </p:nvSpPr>
        <p:spPr>
          <a:xfrm>
            <a:off x="554449" y="179244"/>
            <a:ext cx="9144000" cy="971908"/>
          </a:xfrm>
        </p:spPr>
        <p:txBody>
          <a:bodyPr>
            <a:normAutofit/>
          </a:bodyPr>
          <a:lstStyle/>
          <a:p>
            <a:pPr algn="l"/>
            <a:r>
              <a:rPr lang="nl-NL" sz="4400" dirty="0"/>
              <a:t>Vervolg</a:t>
            </a:r>
          </a:p>
        </p:txBody>
      </p:sp>
      <p:sp>
        <p:nvSpPr>
          <p:cNvPr id="3" name="Ondertitel 2">
            <a:extLst>
              <a:ext uri="{FF2B5EF4-FFF2-40B4-BE49-F238E27FC236}">
                <a16:creationId xmlns:a16="http://schemas.microsoft.com/office/drawing/2014/main" id="{7B7E30B4-6956-4337-9B0C-C5A181DA0A4F}"/>
              </a:ext>
            </a:extLst>
          </p:cNvPr>
          <p:cNvSpPr>
            <a:spLocks noGrp="1"/>
          </p:cNvSpPr>
          <p:nvPr>
            <p:ph type="subTitle" idx="1"/>
          </p:nvPr>
        </p:nvSpPr>
        <p:spPr>
          <a:xfrm>
            <a:off x="573574" y="1345721"/>
            <a:ext cx="11042300" cy="4111924"/>
          </a:xfrm>
        </p:spPr>
        <p:txBody>
          <a:bodyPr>
            <a:normAutofit/>
          </a:bodyPr>
          <a:lstStyle/>
          <a:p>
            <a:pPr marL="342900" indent="-342900" algn="l">
              <a:buFont typeface="Arial" panose="020B0604020202020204" pitchFamily="34" charset="0"/>
              <a:buChar char="•"/>
            </a:pPr>
            <a:r>
              <a:rPr lang="nl-NL" dirty="0"/>
              <a:t>Normuren + rekenuurtarief vormen samen resultaattarief 2023.</a:t>
            </a:r>
          </a:p>
          <a:p>
            <a:pPr marL="342900" indent="-342900" algn="l">
              <a:buFont typeface="Arial" panose="020B0604020202020204" pitchFamily="34" charset="0"/>
              <a:buChar char="•"/>
            </a:pPr>
            <a:endParaRPr lang="nl-NL" dirty="0"/>
          </a:p>
          <a:p>
            <a:pPr marL="342900" indent="-342900" algn="l">
              <a:buFont typeface="Arial" panose="020B0604020202020204" pitchFamily="34" charset="0"/>
              <a:buChar char="•"/>
            </a:pPr>
            <a:r>
              <a:rPr lang="nl-NL" dirty="0"/>
              <a:t>Nog nabranders? Graag uiterlijk 14 februari aan ons doorgeven. </a:t>
            </a:r>
          </a:p>
          <a:p>
            <a:pPr marL="342900" indent="-342900" algn="l">
              <a:buFont typeface="Arial" panose="020B0604020202020204" pitchFamily="34" charset="0"/>
              <a:buChar char="•"/>
            </a:pPr>
            <a:endParaRPr lang="nl-NL" dirty="0"/>
          </a:p>
          <a:p>
            <a:pPr algn="l"/>
            <a:endParaRPr lang="nl-NL" dirty="0"/>
          </a:p>
        </p:txBody>
      </p:sp>
      <p:pic>
        <p:nvPicPr>
          <p:cNvPr id="15" name="Afbeelding 14" descr="Afbeelding met tekening&#10;&#10;Automatisch gegenereerde beschrijving">
            <a:extLst>
              <a:ext uri="{FF2B5EF4-FFF2-40B4-BE49-F238E27FC236}">
                <a16:creationId xmlns:a16="http://schemas.microsoft.com/office/drawing/2014/main" id="{A6F4E294-A142-4FD7-9D39-0351E5E01B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3573" y="5911253"/>
            <a:ext cx="1281428" cy="579523"/>
          </a:xfrm>
          <a:prstGeom prst="rect">
            <a:avLst/>
          </a:prstGeom>
        </p:spPr>
      </p:pic>
      <p:pic>
        <p:nvPicPr>
          <p:cNvPr id="17" name="Afbeelding 16">
            <a:extLst>
              <a:ext uri="{FF2B5EF4-FFF2-40B4-BE49-F238E27FC236}">
                <a16:creationId xmlns:a16="http://schemas.microsoft.com/office/drawing/2014/main" id="{DD6EC90D-8967-41F6-9F41-64DDCF9DE2C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38329" y="5765889"/>
            <a:ext cx="1062634" cy="912867"/>
          </a:xfrm>
          <a:prstGeom prst="rect">
            <a:avLst/>
          </a:prstGeom>
        </p:spPr>
      </p:pic>
      <p:pic>
        <p:nvPicPr>
          <p:cNvPr id="19" name="Afbeelding 18">
            <a:extLst>
              <a:ext uri="{FF2B5EF4-FFF2-40B4-BE49-F238E27FC236}">
                <a16:creationId xmlns:a16="http://schemas.microsoft.com/office/drawing/2014/main" id="{02012307-572A-4387-B681-BB2602918D2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26253" y="5939890"/>
            <a:ext cx="2005256" cy="571360"/>
          </a:xfrm>
          <a:prstGeom prst="rect">
            <a:avLst/>
          </a:prstGeom>
        </p:spPr>
      </p:pic>
      <p:pic>
        <p:nvPicPr>
          <p:cNvPr id="21" name="Afbeelding 20">
            <a:extLst>
              <a:ext uri="{FF2B5EF4-FFF2-40B4-BE49-F238E27FC236}">
                <a16:creationId xmlns:a16="http://schemas.microsoft.com/office/drawing/2014/main" id="{B13113D8-B4A0-44FF-90BA-2B3CF50A798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719456" y="6048919"/>
            <a:ext cx="1330691" cy="502336"/>
          </a:xfrm>
          <a:prstGeom prst="rect">
            <a:avLst/>
          </a:prstGeom>
        </p:spPr>
      </p:pic>
      <p:pic>
        <p:nvPicPr>
          <p:cNvPr id="23" name="Afbeelding 22" descr="Afbeelding met tekst&#10;&#10;Automatisch gegenereerde beschrijving">
            <a:extLst>
              <a:ext uri="{FF2B5EF4-FFF2-40B4-BE49-F238E27FC236}">
                <a16:creationId xmlns:a16="http://schemas.microsoft.com/office/drawing/2014/main" id="{B5B99111-D558-4DEF-8DE2-1F9CF13D5CD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004237" y="5899885"/>
            <a:ext cx="1611636" cy="651370"/>
          </a:xfrm>
          <a:prstGeom prst="rect">
            <a:avLst/>
          </a:prstGeom>
        </p:spPr>
      </p:pic>
    </p:spTree>
    <p:extLst>
      <p:ext uri="{BB962C8B-B14F-4D97-AF65-F5344CB8AC3E}">
        <p14:creationId xmlns:p14="http://schemas.microsoft.com/office/powerpoint/2010/main" val="139019867"/>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FD448701F2A414E83661C1ACFB246DD" ma:contentTypeVersion="2" ma:contentTypeDescription="Een nieuw document maken." ma:contentTypeScope="" ma:versionID="1cee2031c9010790ae383d5e9aaee5d9">
  <xsd:schema xmlns:xsd="http://www.w3.org/2001/XMLSchema" xmlns:xs="http://www.w3.org/2001/XMLSchema" xmlns:p="http://schemas.microsoft.com/office/2006/metadata/properties" xmlns:ns2="27e2915f-8626-44da-81de-b8c847fac390" targetNamespace="http://schemas.microsoft.com/office/2006/metadata/properties" ma:root="true" ma:fieldsID="43e1304f8543abc240011fc82a576468" ns2:_="">
    <xsd:import namespace="27e2915f-8626-44da-81de-b8c847fac390"/>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7e2915f-8626-44da-81de-b8c847fac39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F43FC50A-0A98-4626-8118-ED95080713A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7e2915f-8626-44da-81de-b8c847fac39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EB1026A-8B89-4F46-9D48-C3DB561267E6}">
  <ds:schemaRefs>
    <ds:schemaRef ds:uri="http://schemas.microsoft.com/sharepoint/v3/contenttype/forms"/>
  </ds:schemaRefs>
</ds:datastoreItem>
</file>

<file path=customXml/itemProps3.xml><?xml version="1.0" encoding="utf-8"?>
<ds:datastoreItem xmlns:ds="http://schemas.openxmlformats.org/officeDocument/2006/customXml" ds:itemID="{EE27E2F2-F301-4973-AA1C-E0AD04BD9EA9}">
  <ds:schemaRefs>
    <ds:schemaRef ds:uri="http://purl.org/dc/elements/1.1/"/>
    <ds:schemaRef ds:uri="http://schemas.openxmlformats.org/package/2006/metadata/core-properties"/>
    <ds:schemaRef ds:uri="http://purl.org/dc/terms/"/>
    <ds:schemaRef ds:uri="http://schemas.microsoft.com/office/2006/documentManagement/types"/>
    <ds:schemaRef ds:uri="http://schemas.microsoft.com/office/2006/metadata/properties"/>
    <ds:schemaRef ds:uri="http://www.w3.org/XML/1998/namespace"/>
    <ds:schemaRef ds:uri="http://schemas.microsoft.com/office/infopath/2007/PartnerControls"/>
    <ds:schemaRef ds:uri="27e2915f-8626-44da-81de-b8c847fac390"/>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1832</TotalTime>
  <Words>1068</Words>
  <Application>Microsoft Office PowerPoint</Application>
  <PresentationFormat>Breedbeeld</PresentationFormat>
  <Paragraphs>128</Paragraphs>
  <Slides>11</Slides>
  <Notes>8</Notes>
  <HiddenSlides>0</HiddenSlides>
  <MMClips>0</MMClips>
  <ScaleCrop>false</ScaleCrop>
  <HeadingPairs>
    <vt:vector size="6" baseType="variant">
      <vt:variant>
        <vt:lpstr>Gebruikte lettertypen</vt:lpstr>
      </vt:variant>
      <vt:variant>
        <vt:i4>5</vt:i4>
      </vt:variant>
      <vt:variant>
        <vt:lpstr>Thema</vt:lpstr>
      </vt:variant>
      <vt:variant>
        <vt:i4>1</vt:i4>
      </vt:variant>
      <vt:variant>
        <vt:lpstr>Diatitels</vt:lpstr>
      </vt:variant>
      <vt:variant>
        <vt:i4>11</vt:i4>
      </vt:variant>
    </vt:vector>
  </HeadingPairs>
  <TitlesOfParts>
    <vt:vector size="17" baseType="lpstr">
      <vt:lpstr>Arial</vt:lpstr>
      <vt:lpstr>Calibri</vt:lpstr>
      <vt:lpstr>Calibri Light</vt:lpstr>
      <vt:lpstr>Corbel</vt:lpstr>
      <vt:lpstr>WordVisi_MSFontService</vt:lpstr>
      <vt:lpstr>Kantoorthema</vt:lpstr>
      <vt:lpstr>Bijeenkomst inkoop  Huishoudelijke Ondersteuning </vt:lpstr>
      <vt:lpstr>Normuren voor resultaattarief HO</vt:lpstr>
      <vt:lpstr>PowerPoint-presentatie</vt:lpstr>
      <vt:lpstr>Intensiteiten </vt:lpstr>
      <vt:lpstr>Intensiteit Midden </vt:lpstr>
      <vt:lpstr>Normuren intensiteit Midden</vt:lpstr>
      <vt:lpstr>Intensiteit Zwaar </vt:lpstr>
      <vt:lpstr>Normuren intensiteit Zwaar</vt:lpstr>
      <vt:lpstr>Intensiteit Licht (pilot)</vt:lpstr>
      <vt:lpstr>Normuren intensiteit Licht (pilot)</vt:lpstr>
      <vt:lpstr>Vervolg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Oers, Roel van</dc:creator>
  <cp:lastModifiedBy>Nootenboom, Sandra</cp:lastModifiedBy>
  <cp:revision>80</cp:revision>
  <dcterms:created xsi:type="dcterms:W3CDTF">2020-10-22T06:44:41Z</dcterms:created>
  <dcterms:modified xsi:type="dcterms:W3CDTF">2022-02-02T14:47:37Z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0x0101002FD448701F2A414E83661C1ACFB246DD</vt:lpwstr>
  </property>
</Properties>
</file>