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2" r:id="rId5"/>
    <p:sldId id="256" r:id="rId6"/>
    <p:sldId id="264" r:id="rId7"/>
    <p:sldId id="265" r:id="rId8"/>
    <p:sldId id="272" r:id="rId9"/>
    <p:sldId id="273" r:id="rId10"/>
    <p:sldId id="276" r:id="rId11"/>
    <p:sldId id="275" r:id="rId12"/>
    <p:sldId id="278" r:id="rId13"/>
    <p:sldId id="266" r:id="rId14"/>
    <p:sldId id="277"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ers, Roel van" initials="ORv" lastIdx="3" clrIdx="0">
    <p:extLst>
      <p:ext uri="{19B8F6BF-5375-455C-9EA6-DF929625EA0E}">
        <p15:presenceInfo xmlns:p15="http://schemas.microsoft.com/office/powerpoint/2012/main" userId="S::r.p.h.van.oers@zoeterwoude.nl::f3c152ca-8392-4ee4-b185-db5b88a57f39" providerId="AD"/>
      </p:ext>
    </p:extLst>
  </p:cmAuthor>
  <p:cmAuthor id="2" name="Nootenboom, Sandra" initials="NS" lastIdx="2" clrIdx="1">
    <p:extLst>
      <p:ext uri="{19B8F6BF-5375-455C-9EA6-DF929625EA0E}">
        <p15:presenceInfo xmlns:p15="http://schemas.microsoft.com/office/powerpoint/2012/main" userId="S::S.Nootenboom@leiden.nl::3b697317-2158-41c2-ba56-6b48453fb1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58252" autoAdjust="0"/>
  </p:normalViewPr>
  <p:slideViewPr>
    <p:cSldViewPr snapToGrid="0">
      <p:cViewPr varScale="1">
        <p:scale>
          <a:sx n="62" d="100"/>
          <a:sy n="62" d="100"/>
        </p:scale>
        <p:origin x="846"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0F5E9-6327-4212-AFCB-DB4564B75F34}" type="datetimeFigureOut">
              <a:rPr lang="nl-NL" smtClean="0"/>
              <a:t>16-12-2021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47858-60D7-4F7E-8A61-7966F32E755B}" type="slidenum">
              <a:rPr lang="nl-NL" smtClean="0"/>
              <a:t>‹nr.›</a:t>
            </a:fld>
            <a:endParaRPr lang="nl-NL"/>
          </a:p>
        </p:txBody>
      </p:sp>
    </p:spTree>
    <p:extLst>
      <p:ext uri="{BB962C8B-B14F-4D97-AF65-F5344CB8AC3E}">
        <p14:creationId xmlns:p14="http://schemas.microsoft.com/office/powerpoint/2010/main" val="959670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1</a:t>
            </a:fld>
            <a:endParaRPr lang="nl-NL"/>
          </a:p>
        </p:txBody>
      </p:sp>
    </p:spTree>
    <p:extLst>
      <p:ext uri="{BB962C8B-B14F-4D97-AF65-F5344CB8AC3E}">
        <p14:creationId xmlns:p14="http://schemas.microsoft.com/office/powerpoint/2010/main" val="1486007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2</a:t>
            </a:fld>
            <a:endParaRPr lang="nl-NL"/>
          </a:p>
        </p:txBody>
      </p:sp>
    </p:spTree>
    <p:extLst>
      <p:ext uri="{BB962C8B-B14F-4D97-AF65-F5344CB8AC3E}">
        <p14:creationId xmlns:p14="http://schemas.microsoft.com/office/powerpoint/2010/main" val="1657842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3</a:t>
            </a:fld>
            <a:endParaRPr lang="nl-NL"/>
          </a:p>
        </p:txBody>
      </p:sp>
    </p:spTree>
    <p:extLst>
      <p:ext uri="{BB962C8B-B14F-4D97-AF65-F5344CB8AC3E}">
        <p14:creationId xmlns:p14="http://schemas.microsoft.com/office/powerpoint/2010/main" val="2513014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4</a:t>
            </a:fld>
            <a:endParaRPr lang="nl-NL"/>
          </a:p>
        </p:txBody>
      </p:sp>
    </p:spTree>
    <p:extLst>
      <p:ext uri="{BB962C8B-B14F-4D97-AF65-F5344CB8AC3E}">
        <p14:creationId xmlns:p14="http://schemas.microsoft.com/office/powerpoint/2010/main" val="1048780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highlight>
                <a:srgbClr val="FFFF00"/>
              </a:highlight>
            </a:endParaRP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5</a:t>
            </a:fld>
            <a:endParaRPr lang="nl-NL"/>
          </a:p>
        </p:txBody>
      </p:sp>
    </p:spTree>
    <p:extLst>
      <p:ext uri="{BB962C8B-B14F-4D97-AF65-F5344CB8AC3E}">
        <p14:creationId xmlns:p14="http://schemas.microsoft.com/office/powerpoint/2010/main" val="1329198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6</a:t>
            </a:fld>
            <a:endParaRPr lang="nl-NL"/>
          </a:p>
        </p:txBody>
      </p:sp>
    </p:spTree>
    <p:extLst>
      <p:ext uri="{BB962C8B-B14F-4D97-AF65-F5344CB8AC3E}">
        <p14:creationId xmlns:p14="http://schemas.microsoft.com/office/powerpoint/2010/main" val="2758771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Vraag voor aanbieders:</a:t>
            </a:r>
          </a:p>
          <a:p>
            <a:pPr marL="171450" indent="-171450">
              <a:buFontTx/>
              <a:buChar char="-"/>
            </a:pPr>
            <a:r>
              <a:rPr lang="nl-NL" dirty="0"/>
              <a:t>Bij welke cliënten zet u extra tijd in t.b.v. regie? Dementerenden, GGZ? En wat doet u dan extra? </a:t>
            </a:r>
            <a:br>
              <a:rPr lang="nl-NL" dirty="0"/>
            </a:br>
            <a:r>
              <a:rPr lang="nl-NL" dirty="0"/>
              <a:t>Consulenten gaven aan: mensen met dementie, GGZ, LVB. Ook om op de rit te houden, signaleringsfunctie.</a:t>
            </a:r>
          </a:p>
          <a:p>
            <a:pPr marL="171450" indent="-171450">
              <a:buFontTx/>
              <a:buChar char="-"/>
            </a:pPr>
            <a:endParaRPr lang="nl-NL" dirty="0"/>
          </a:p>
          <a:p>
            <a:pPr marL="171450" indent="-171450">
              <a:buFontTx/>
              <a:buChar char="-"/>
            </a:pPr>
            <a:r>
              <a:rPr lang="nl-NL" dirty="0"/>
              <a:t>Hoort wat u betreft het ‘samen opwerken’ ook bij HO? Bijv. iemand met GGZ-problematiek die daardoor tijdelijk ook lichamelijk niet in staat is HO zelf te doen, maar wel stukjes kan oppakken en daarin geactiveerd kan worden?</a:t>
            </a:r>
          </a:p>
          <a:p>
            <a:pPr marL="171450" indent="-171450">
              <a:buFontTx/>
              <a:buChar char="-"/>
            </a:pPr>
            <a:endParaRPr lang="nl-NL" dirty="0"/>
          </a:p>
          <a:p>
            <a:pPr marL="171450" indent="-171450">
              <a:buFontTx/>
              <a:buChar char="-"/>
            </a:pPr>
            <a:r>
              <a:rPr lang="nl-NL" dirty="0"/>
              <a:t>Wanneer hoort ‘regie’ bij begeleiding en wanneer is het een taak van de HO-medewerker? Klopt het dat als we er BG voor inzetten er een bredere </a:t>
            </a:r>
            <a:r>
              <a:rPr lang="nl-NL" dirty="0" err="1"/>
              <a:t>bgvraag</a:t>
            </a:r>
            <a:r>
              <a:rPr lang="nl-NL" dirty="0"/>
              <a:t> onder zit (op meerdere leefgebieden), dan alleen een ondersteuningstaak bij het weer zelf uitvoeren van huishoudelijke taken?</a:t>
            </a:r>
          </a:p>
          <a:p>
            <a:pPr marL="0" indent="0">
              <a:buFontTx/>
              <a:buNone/>
            </a:pPr>
            <a:r>
              <a:rPr lang="nl-NL" sz="1200" kern="1200" dirty="0">
                <a:solidFill>
                  <a:schemeClr val="tx1"/>
                </a:solidFill>
                <a:effectLst/>
                <a:latin typeface="+mn-lt"/>
                <a:ea typeface="+mn-ea"/>
                <a:cs typeface="+mn-cs"/>
              </a:rPr>
              <a:t> </a:t>
            </a:r>
          </a:p>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7</a:t>
            </a:fld>
            <a:endParaRPr lang="nl-NL"/>
          </a:p>
        </p:txBody>
      </p:sp>
    </p:spTree>
    <p:extLst>
      <p:ext uri="{BB962C8B-B14F-4D97-AF65-F5344CB8AC3E}">
        <p14:creationId xmlns:p14="http://schemas.microsoft.com/office/powerpoint/2010/main" val="1554765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het huidige voorstel. Hoe kijkt u naar deze indeling? Nog suggesties voor beter onderscheid maken?</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8</a:t>
            </a:fld>
            <a:endParaRPr lang="nl-NL"/>
          </a:p>
        </p:txBody>
      </p:sp>
    </p:spTree>
    <p:extLst>
      <p:ext uri="{BB962C8B-B14F-4D97-AF65-F5344CB8AC3E}">
        <p14:creationId xmlns:p14="http://schemas.microsoft.com/office/powerpoint/2010/main" val="172592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Hoe kijkt u in het algemeen tegen het normenkader HHM aan? Is dat volgens u toepasbaar voor de Leidse regio?</a:t>
            </a:r>
          </a:p>
          <a:p>
            <a:endParaRPr lang="nl-NL" dirty="0"/>
          </a:p>
          <a:p>
            <a:r>
              <a:rPr lang="nl-NL" dirty="0"/>
              <a:t>Voorstel is voor midden en zwaar aan te sluiten bij normenkader HHM. In de producten houden we dan ook rekening met % cliënten waarbij de was wordt overgenomen en ondersteuning bij regie nodig hebben. </a:t>
            </a:r>
          </a:p>
          <a:p>
            <a:endParaRPr lang="nl-NL" dirty="0"/>
          </a:p>
          <a:p>
            <a:r>
              <a:rPr lang="nl-NL" dirty="0"/>
              <a:t>Hoe kunnen we volgens u het lichtere product normeren, welk beeld heeft u daarbij?</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9</a:t>
            </a:fld>
            <a:endParaRPr lang="nl-NL"/>
          </a:p>
        </p:txBody>
      </p:sp>
    </p:spTree>
    <p:extLst>
      <p:ext uri="{BB962C8B-B14F-4D97-AF65-F5344CB8AC3E}">
        <p14:creationId xmlns:p14="http://schemas.microsoft.com/office/powerpoint/2010/main" val="631596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Wij willen graag van u horen wie er mee wil doen aan dit onderzoek</a:t>
            </a:r>
          </a:p>
          <a:p>
            <a:r>
              <a:rPr lang="nl-NL" dirty="0"/>
              <a:t>Graag de aanbieder + contactpersoon aan ons doorgeven via de chat of vandaag via de mail die is verstuurd.</a:t>
            </a:r>
          </a:p>
          <a:p>
            <a:endParaRPr lang="nl-NL" dirty="0"/>
          </a:p>
          <a:p>
            <a:r>
              <a:rPr lang="nl-NL" dirty="0"/>
              <a:t>Als we over de inhoud vervolgvragen hebben, zullen we u mogelijk via de digitale weg benaderen.</a:t>
            </a: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10</a:t>
            </a:fld>
            <a:endParaRPr lang="nl-NL"/>
          </a:p>
        </p:txBody>
      </p:sp>
    </p:spTree>
    <p:extLst>
      <p:ext uri="{BB962C8B-B14F-4D97-AF65-F5344CB8AC3E}">
        <p14:creationId xmlns:p14="http://schemas.microsoft.com/office/powerpoint/2010/main" val="1265070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Iets over recente contract, maar evt. ook punten uit op te nemen in nieuwe overeenkomsten. Hangt ook samen met toenemende vraag HO.</a:t>
            </a: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11</a:t>
            </a:fld>
            <a:endParaRPr lang="nl-NL"/>
          </a:p>
        </p:txBody>
      </p:sp>
    </p:spTree>
    <p:extLst>
      <p:ext uri="{BB962C8B-B14F-4D97-AF65-F5344CB8AC3E}">
        <p14:creationId xmlns:p14="http://schemas.microsoft.com/office/powerpoint/2010/main" val="2787120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9652A-B994-4D98-AAE9-B5CDDE107FE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9781E0F-D8B3-4928-9119-3859CFD5C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B60A330-6504-4EE8-9834-5A21BAE42D63}"/>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5" name="Tijdelijke aanduiding voor voettekst 4">
            <a:extLst>
              <a:ext uri="{FF2B5EF4-FFF2-40B4-BE49-F238E27FC236}">
                <a16:creationId xmlns:a16="http://schemas.microsoft.com/office/drawing/2014/main" id="{A993C1AC-E745-44A2-9C17-73233CACFC4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396367C-39AF-4751-ACD2-6BCD3762773C}"/>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922722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CA0DE-AAC8-478B-8AEB-7399AB87F01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B5B3CE1-F68E-4846-BDFC-6DFEAE17029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086318-53D6-4827-9228-9535EAD96D5B}"/>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5" name="Tijdelijke aanduiding voor voettekst 4">
            <a:extLst>
              <a:ext uri="{FF2B5EF4-FFF2-40B4-BE49-F238E27FC236}">
                <a16:creationId xmlns:a16="http://schemas.microsoft.com/office/drawing/2014/main" id="{B2510871-50A7-48D7-B03E-07D6E013A2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3613DDE-A383-4323-8382-DD7B663211E3}"/>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294601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AAFE6-161F-4F25-9AC2-EC4233296B6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9F9A9EB-C067-4933-9AC8-C1710D2145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5A2D6D8-C041-4801-89C2-85EF38331742}"/>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5" name="Tijdelijke aanduiding voor voettekst 4">
            <a:extLst>
              <a:ext uri="{FF2B5EF4-FFF2-40B4-BE49-F238E27FC236}">
                <a16:creationId xmlns:a16="http://schemas.microsoft.com/office/drawing/2014/main" id="{31A32548-5FD1-445B-BD18-534B31065D8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093A1A9-4E27-4833-8CD8-A2FC8D5A58FB}"/>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181589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CCE3A0-DB56-4A00-AA15-2699B58842C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3F65A73-9CFF-4921-9E22-D1747D4160E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FF24B8A-C843-4B4B-B26D-A65A97F32DE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D579275-DAA1-4B4A-B41A-F5287B90FAB0}"/>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6" name="Tijdelijke aanduiding voor voettekst 5">
            <a:extLst>
              <a:ext uri="{FF2B5EF4-FFF2-40B4-BE49-F238E27FC236}">
                <a16:creationId xmlns:a16="http://schemas.microsoft.com/office/drawing/2014/main" id="{00665B9E-4E3D-484D-95BD-2B71BAACC4A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92F37B8-31A4-43EB-8306-22AC34F91793}"/>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51405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9C6BF-774E-4F99-B426-D6B95F811C4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466E112-01CE-41AF-A134-8A023560AC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10A5329-B87A-4B84-83B3-5B96C52DA46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4058E6D-7CEB-4FF4-A01D-061EE6698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331F119-F7AB-46B4-9FAC-84878E36BA7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209D11D-6DAB-4BDF-86FD-49E9A2155020}"/>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8" name="Tijdelijke aanduiding voor voettekst 7">
            <a:extLst>
              <a:ext uri="{FF2B5EF4-FFF2-40B4-BE49-F238E27FC236}">
                <a16:creationId xmlns:a16="http://schemas.microsoft.com/office/drawing/2014/main" id="{316E9627-DBE8-4394-94DF-59DBB5A1988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63F092F-9E22-4B57-9757-6937E4690EBA}"/>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1650816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45B2D-C977-4097-A36B-FEF4163C272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0497178-D15F-48B1-9CEA-0E55B1DAF4CA}"/>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4" name="Tijdelijke aanduiding voor voettekst 3">
            <a:extLst>
              <a:ext uri="{FF2B5EF4-FFF2-40B4-BE49-F238E27FC236}">
                <a16:creationId xmlns:a16="http://schemas.microsoft.com/office/drawing/2014/main" id="{FC9ADA48-9284-464A-A60B-A774C805C6C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BC2A887-8BF8-4DC3-906B-4D31C7D39EE0}"/>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022627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563855B-8982-451E-B1AD-1BF4C646B11E}"/>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3" name="Tijdelijke aanduiding voor voettekst 2">
            <a:extLst>
              <a:ext uri="{FF2B5EF4-FFF2-40B4-BE49-F238E27FC236}">
                <a16:creationId xmlns:a16="http://schemas.microsoft.com/office/drawing/2014/main" id="{2EDE4180-B6F5-4E2D-A2DB-F65B2715A43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9A8318C-42D9-4A51-98AA-6882D8706D65}"/>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47727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DD84E1-B06E-453A-AD36-E351A12C1DF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0F59865-B480-466A-98AD-220D495D3B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DCBDE46-05D2-4839-A90F-F23DC52FD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74530FA-DCD8-4FCC-96A6-28EF7B7C80B3}"/>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6" name="Tijdelijke aanduiding voor voettekst 5">
            <a:extLst>
              <a:ext uri="{FF2B5EF4-FFF2-40B4-BE49-F238E27FC236}">
                <a16:creationId xmlns:a16="http://schemas.microsoft.com/office/drawing/2014/main" id="{36BF59C1-59A1-47A1-AF53-2F1314433B8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C54511A-05AF-49A6-8703-74E754F13852}"/>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53182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81096-562C-41A3-98AB-6FF1B04944B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F16BFEC-65DF-4352-B009-E0FA18427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FA081E1-AF4F-474E-A1B3-4B48A57A78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CCA567E-4C45-425B-AC13-241C5CEB9629}"/>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6" name="Tijdelijke aanduiding voor voettekst 5">
            <a:extLst>
              <a:ext uri="{FF2B5EF4-FFF2-40B4-BE49-F238E27FC236}">
                <a16:creationId xmlns:a16="http://schemas.microsoft.com/office/drawing/2014/main" id="{18D196B3-3227-4987-A993-7F1D27203CC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4E44632-A2E9-43A3-9705-43092B539AD5}"/>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295872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6CB6A-4AD2-40CB-9AF7-0F6F9BC0415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0DE11EF-BFC8-484F-9FA5-4F509D7B72E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3D54B9A-4510-4F9C-A99E-7EA6DDCC9434}"/>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5" name="Tijdelijke aanduiding voor voettekst 4">
            <a:extLst>
              <a:ext uri="{FF2B5EF4-FFF2-40B4-BE49-F238E27FC236}">
                <a16:creationId xmlns:a16="http://schemas.microsoft.com/office/drawing/2014/main" id="{66C48350-C4CA-4556-96D9-8700D174FB5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C06C51C-8ABB-49D9-A4FA-73E6982A5650}"/>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623490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B0E85AE-3AF7-4309-B53A-2D786FD463F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0DBAEBC-0B56-4B16-B2AD-A718BB615C5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30EEFFF-22B4-4545-8016-AE71DBA6A959}"/>
              </a:ext>
            </a:extLst>
          </p:cNvPr>
          <p:cNvSpPr>
            <a:spLocks noGrp="1"/>
          </p:cNvSpPr>
          <p:nvPr>
            <p:ph type="dt" sz="half" idx="10"/>
          </p:nvPr>
        </p:nvSpPr>
        <p:spPr/>
        <p:txBody>
          <a:bodyPr/>
          <a:lstStyle/>
          <a:p>
            <a:fld id="{0C902105-095D-46EE-B21F-BD21FD49FEF1}" type="datetimeFigureOut">
              <a:rPr lang="nl-NL" smtClean="0"/>
              <a:t>16-12-2021</a:t>
            </a:fld>
            <a:endParaRPr lang="nl-NL"/>
          </a:p>
        </p:txBody>
      </p:sp>
      <p:sp>
        <p:nvSpPr>
          <p:cNvPr id="5" name="Tijdelijke aanduiding voor voettekst 4">
            <a:extLst>
              <a:ext uri="{FF2B5EF4-FFF2-40B4-BE49-F238E27FC236}">
                <a16:creationId xmlns:a16="http://schemas.microsoft.com/office/drawing/2014/main" id="{44CF4FBD-BBB1-4ED2-821F-4C8040C3FEB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7300051-7930-4167-AEA0-8CC94EDBD62A}"/>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4071461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E3A92DF-B79D-4BC4-AFF2-AEB2B1C2D4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D5915F0-3317-4FAA-A272-1C96A77D3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02A0696-EEA3-4420-ACBF-64286A769D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902105-095D-46EE-B21F-BD21FD49FEF1}" type="datetimeFigureOut">
              <a:rPr lang="nl-NL" smtClean="0"/>
              <a:t>16-12-2021</a:t>
            </a:fld>
            <a:endParaRPr lang="nl-NL"/>
          </a:p>
        </p:txBody>
      </p:sp>
      <p:sp>
        <p:nvSpPr>
          <p:cNvPr id="5" name="Tijdelijke aanduiding voor voettekst 4">
            <a:extLst>
              <a:ext uri="{FF2B5EF4-FFF2-40B4-BE49-F238E27FC236}">
                <a16:creationId xmlns:a16="http://schemas.microsoft.com/office/drawing/2014/main" id="{31BE0865-39CD-4F10-B766-E3699705B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E76B63E-6C91-4776-A7C0-B046BEB91B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D5485-BF54-4CF8-BB7A-1FA1D7F847EC}" type="slidenum">
              <a:rPr lang="nl-NL" smtClean="0"/>
              <a:t>‹nr.›</a:t>
            </a:fld>
            <a:endParaRPr lang="nl-NL"/>
          </a:p>
        </p:txBody>
      </p:sp>
    </p:spTree>
    <p:extLst>
      <p:ext uri="{BB962C8B-B14F-4D97-AF65-F5344CB8AC3E}">
        <p14:creationId xmlns:p14="http://schemas.microsoft.com/office/powerpoint/2010/main" val="280205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1145275" y="863963"/>
            <a:ext cx="9566267" cy="3827780"/>
          </a:xfrm>
        </p:spPr>
        <p:txBody>
          <a:bodyPr>
            <a:noAutofit/>
          </a:bodyPr>
          <a:lstStyle/>
          <a:p>
            <a:pPr lvl="0" algn="l"/>
            <a:r>
              <a:rPr lang="nl-NL" sz="4400" b="1" dirty="0"/>
              <a:t>Spelregels en aandachtspunten</a:t>
            </a:r>
            <a:br>
              <a:rPr lang="nl-NL" sz="3200" b="1" dirty="0"/>
            </a:br>
            <a:br>
              <a:rPr lang="nl-NL" sz="1800" dirty="0"/>
            </a:br>
            <a:r>
              <a:rPr lang="nl-NL" sz="1800" dirty="0"/>
              <a:t>- Houdt uw microfoon standaard op </a:t>
            </a:r>
            <a:r>
              <a:rPr lang="nl-NL" sz="1800" dirty="0" err="1"/>
              <a:t>mute</a:t>
            </a:r>
            <a:r>
              <a:rPr lang="nl-NL" sz="1800" dirty="0"/>
              <a:t> tijdens de sessie.</a:t>
            </a:r>
            <a:br>
              <a:rPr lang="nl-NL" sz="1800" dirty="0"/>
            </a:br>
            <a:br>
              <a:rPr lang="nl-NL" sz="1800" dirty="0"/>
            </a:br>
            <a:r>
              <a:rPr lang="nl-NL" sz="1800" dirty="0"/>
              <a:t>- Zet uw camera aan als u aan het woord bent.</a:t>
            </a:r>
            <a:br>
              <a:rPr lang="nl-NL" sz="1800" dirty="0"/>
            </a:br>
            <a:br>
              <a:rPr lang="nl-NL" sz="1800" dirty="0"/>
            </a:br>
            <a:r>
              <a:rPr lang="nl-NL" sz="1800" dirty="0"/>
              <a:t>- Tijdens de bijeenkomst kunt u vragen stellen met behulp van het ‘handje’ en in de chatsessie. Vermeld hierbij uw naam en organisatie. </a:t>
            </a:r>
            <a:br>
              <a:rPr lang="nl-NL" sz="1800" dirty="0"/>
            </a:br>
            <a:br>
              <a:rPr lang="nl-NL" sz="1800" dirty="0"/>
            </a:br>
            <a:r>
              <a:rPr lang="nl-NL" sz="1800" dirty="0"/>
              <a:t>- Uw naam en e-mailadres kunnen zichtbaar zijn voor de overige deelnemers aan de bijeenkomst. Door deel te nemen aan de bijeenkomst, stemt u er mee in dat deze gegevens mogelijk voor andere deelnemers inzichtelijk zijn.</a:t>
            </a: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2294348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p:txBody>
          <a:bodyPr>
            <a:normAutofit fontScale="90000"/>
          </a:bodyPr>
          <a:lstStyle/>
          <a:p>
            <a:r>
              <a:rPr lang="nl-NL" b="1" dirty="0"/>
              <a:t>Bijeenkomst inkoop </a:t>
            </a:r>
            <a:br>
              <a:rPr lang="nl-NL" b="1" dirty="0"/>
            </a:br>
            <a:r>
              <a:rPr lang="nl-NL" b="1" dirty="0"/>
              <a:t>Huishoudelijke Ondersteuning</a:t>
            </a:r>
            <a:br>
              <a:rPr lang="nl-NL" dirty="0"/>
            </a:br>
            <a:endParaRPr lang="nl-NL" dirty="0"/>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126880" y="2895164"/>
            <a:ext cx="11488993" cy="1655762"/>
          </a:xfrm>
        </p:spPr>
        <p:txBody>
          <a:bodyPr>
            <a:normAutofit/>
          </a:bodyPr>
          <a:lstStyle/>
          <a:p>
            <a:r>
              <a:rPr lang="nl-NL" sz="2800"/>
              <a:t>6 december 2021</a:t>
            </a:r>
            <a:endParaRPr lang="nl-NL" sz="2800"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4157488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9144000" cy="971908"/>
          </a:xfrm>
        </p:spPr>
        <p:txBody>
          <a:bodyPr>
            <a:normAutofit/>
          </a:bodyPr>
          <a:lstStyle/>
          <a:p>
            <a:pPr algn="l"/>
            <a:r>
              <a:rPr lang="nl-NL" sz="4400" dirty="0"/>
              <a:t>Proces tot nu toe</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420168"/>
          </a:xfrm>
        </p:spPr>
        <p:txBody>
          <a:bodyPr>
            <a:normAutofit/>
          </a:bodyPr>
          <a:lstStyle/>
          <a:p>
            <a:pPr marL="342900" indent="-342900" algn="l">
              <a:buSzPct val="120000"/>
              <a:buFont typeface="Arial" panose="020B0604020202020204" pitchFamily="34" charset="0"/>
              <a:buChar char="•"/>
            </a:pPr>
            <a:endParaRPr lang="nl-NL" sz="2400" dirty="0"/>
          </a:p>
          <a:p>
            <a:pPr marL="342900" indent="-342900" algn="l">
              <a:buSzPct val="120000"/>
              <a:buFont typeface="Arial" panose="020B0604020202020204" pitchFamily="34" charset="0"/>
              <a:buChar char="•"/>
            </a:pPr>
            <a:r>
              <a:rPr lang="nl-NL" sz="2400" dirty="0"/>
              <a:t>Wmo-brede marktconsultatie Leidse regio in het najaar van 2020</a:t>
            </a:r>
            <a:br>
              <a:rPr lang="nl-NL" sz="2400" dirty="0"/>
            </a:br>
            <a:endParaRPr lang="nl-NL" sz="2400" dirty="0"/>
          </a:p>
          <a:p>
            <a:pPr marL="342900" indent="-342900" algn="l">
              <a:buSzPct val="120000"/>
              <a:buFont typeface="Arial" panose="020B0604020202020204" pitchFamily="34" charset="0"/>
              <a:buChar char="•"/>
            </a:pPr>
            <a:r>
              <a:rPr lang="nl-NL" sz="2400" dirty="0"/>
              <a:t>Bijeenkomst inkoop HO op 30 mei 2021.</a:t>
            </a:r>
            <a:br>
              <a:rPr lang="nl-NL" sz="2400" dirty="0"/>
            </a:br>
            <a:endParaRPr lang="nl-NL" sz="2400" dirty="0"/>
          </a:p>
          <a:p>
            <a:pPr marL="342900" indent="-342900" algn="l">
              <a:buSzPct val="120000"/>
              <a:buFont typeface="Arial" panose="020B0604020202020204" pitchFamily="34" charset="0"/>
              <a:buChar char="•"/>
            </a:pPr>
            <a:r>
              <a:rPr lang="nl-NL" sz="2400" dirty="0"/>
              <a:t>Voor BG/BW diverse bijeenkomsten geweest over o.a. de leefgebieden.</a:t>
            </a:r>
            <a:br>
              <a:rPr lang="nl-NL" sz="2400" dirty="0"/>
            </a:br>
            <a:endParaRPr lang="nl-NL" sz="2400" dirty="0"/>
          </a:p>
          <a:p>
            <a:pPr marL="342900" indent="-342900" algn="l">
              <a:buSzPct val="120000"/>
              <a:buFont typeface="Arial" panose="020B0604020202020204" pitchFamily="34" charset="0"/>
              <a:buChar char="•"/>
            </a:pPr>
            <a:r>
              <a:rPr lang="nl-NL" sz="2400" dirty="0"/>
              <a:t>Doel van vandaag is informeren over stand van zaken inkoop HO en input ophalen.</a:t>
            </a:r>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3033401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3"/>
            <a:ext cx="11572896" cy="1039957"/>
          </a:xfrm>
        </p:spPr>
        <p:txBody>
          <a:bodyPr>
            <a:normAutofit/>
          </a:bodyPr>
          <a:lstStyle/>
          <a:p>
            <a:pPr algn="l"/>
            <a:r>
              <a:rPr lang="nl-NL" sz="4400" dirty="0"/>
              <a:t>Achtergrond bij keuzes inkoop HO (herhaling)</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111924"/>
          </a:xfrm>
        </p:spPr>
        <p:txBody>
          <a:bodyPr>
            <a:normAutofit/>
          </a:bodyPr>
          <a:lstStyle/>
          <a:p>
            <a:pPr marL="342900" indent="-342900" algn="l">
              <a:buSzPct val="120000"/>
              <a:buFont typeface="Arial" panose="020B0604020202020204" pitchFamily="34" charset="0"/>
              <a:buChar char="•"/>
            </a:pPr>
            <a:endParaRPr lang="nl-NL" dirty="0"/>
          </a:p>
          <a:p>
            <a:pPr marL="342900" indent="-342900" algn="l">
              <a:buSzPct val="120000"/>
              <a:buFont typeface="Arial" panose="020B0604020202020204" pitchFamily="34" charset="0"/>
              <a:buChar char="•"/>
            </a:pPr>
            <a:r>
              <a:rPr lang="nl-NL" dirty="0"/>
              <a:t>Toename aantal cliënten en oplopende kosten</a:t>
            </a:r>
          </a:p>
          <a:p>
            <a:pPr marL="342900" indent="-342900" algn="l">
              <a:buSzPct val="120000"/>
              <a:buFont typeface="Arial" panose="020B0604020202020204" pitchFamily="34" charset="0"/>
              <a:buChar char="•"/>
            </a:pPr>
            <a:endParaRPr lang="nl-NL" dirty="0"/>
          </a:p>
          <a:p>
            <a:pPr marL="342900" indent="-342900" algn="l">
              <a:buSzPct val="120000"/>
              <a:buFont typeface="Arial" panose="020B0604020202020204" pitchFamily="34" charset="0"/>
              <a:buChar char="•"/>
            </a:pPr>
            <a:r>
              <a:rPr lang="nl-NL" dirty="0"/>
              <a:t>Positieve gezondheid: wat kan iemand nog zelf?</a:t>
            </a:r>
          </a:p>
          <a:p>
            <a:pPr marL="342900" indent="-342900" algn="l">
              <a:buSzPct val="120000"/>
              <a:buFont typeface="Arial" panose="020B0604020202020204" pitchFamily="34" charset="0"/>
              <a:buChar char="•"/>
            </a:pPr>
            <a:endParaRPr lang="nl-NL" dirty="0"/>
          </a:p>
          <a:p>
            <a:pPr marL="342900" indent="-342900" algn="l">
              <a:buSzPct val="120000"/>
              <a:buFont typeface="Arial" panose="020B0604020202020204" pitchFamily="34" charset="0"/>
              <a:buChar char="•"/>
            </a:pPr>
            <a:r>
              <a:rPr lang="nl-NL" dirty="0"/>
              <a:t>Uitbreiding overeenkomst Leidse regio: toetreding Voorschoten</a:t>
            </a:r>
          </a:p>
          <a:p>
            <a:pPr algn="l"/>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4171826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9144000" cy="971908"/>
          </a:xfrm>
        </p:spPr>
        <p:txBody>
          <a:bodyPr>
            <a:normAutofit/>
          </a:bodyPr>
          <a:lstStyle/>
          <a:p>
            <a:pPr algn="l"/>
            <a:r>
              <a:rPr lang="nl-NL" sz="4400" dirty="0"/>
              <a:t>Keuzes n.a.v. vorige marktconsultatie</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480292" y="877455"/>
            <a:ext cx="11037454" cy="5022430"/>
          </a:xfrm>
        </p:spPr>
        <p:txBody>
          <a:bodyPr>
            <a:normAutofit/>
          </a:bodyPr>
          <a:lstStyle/>
          <a:p>
            <a:pPr marL="342900" indent="-342900" algn="l">
              <a:buSzPct val="120000"/>
              <a:buFont typeface="Arial" panose="020B0604020202020204" pitchFamily="34" charset="0"/>
              <a:buChar char="•"/>
            </a:pPr>
            <a:endParaRPr lang="nl-NL" dirty="0"/>
          </a:p>
          <a:p>
            <a:pPr marL="342900" indent="-342900" algn="l">
              <a:buSzPct val="120000"/>
              <a:buFont typeface="Arial" panose="020B0604020202020204" pitchFamily="34" charset="0"/>
              <a:buChar char="•"/>
            </a:pPr>
            <a:r>
              <a:rPr lang="nl-NL" dirty="0"/>
              <a:t>Nieuwe aanbesteding per 1/1/2023.</a:t>
            </a:r>
            <a:br>
              <a:rPr lang="nl-NL" dirty="0"/>
            </a:br>
            <a:endParaRPr lang="nl-NL" dirty="0"/>
          </a:p>
          <a:p>
            <a:pPr marL="342900" indent="-342900" algn="l">
              <a:buSzPct val="120000"/>
              <a:buFont typeface="Arial" panose="020B0604020202020204" pitchFamily="34" charset="0"/>
              <a:buChar char="•"/>
            </a:pPr>
            <a:r>
              <a:rPr lang="nl-NL" dirty="0"/>
              <a:t>Selectie via Zeeuws model. Geen tussentijdse toetreding.</a:t>
            </a:r>
            <a:br>
              <a:rPr lang="nl-NL" dirty="0"/>
            </a:br>
            <a:endParaRPr lang="nl-NL" dirty="0"/>
          </a:p>
          <a:p>
            <a:pPr marL="342900" indent="-342900" algn="l">
              <a:buSzPct val="120000"/>
              <a:buFont typeface="Arial" panose="020B0604020202020204" pitchFamily="34" charset="0"/>
              <a:buChar char="•"/>
            </a:pPr>
            <a:r>
              <a:rPr lang="nl-NL" dirty="0"/>
              <a:t>Acceptatieplicht gehele LR blijft bestaan (cliëntvoorkeur). Hanteren van kerngebied binnen LR is mogelijk, echter alleen bij voldoende spreiding LR. </a:t>
            </a:r>
            <a:br>
              <a:rPr lang="nl-NL" dirty="0"/>
            </a:br>
            <a:endParaRPr lang="nl-NL" dirty="0"/>
          </a:p>
          <a:p>
            <a:pPr marL="342900" indent="-342900" algn="l">
              <a:buSzPct val="120000"/>
              <a:buFont typeface="Arial" panose="020B0604020202020204" pitchFamily="34" charset="0"/>
              <a:buChar char="•"/>
            </a:pPr>
            <a:r>
              <a:rPr lang="nl-NL" dirty="0"/>
              <a:t>We blijven werken met resultaatfinanciering:</a:t>
            </a:r>
            <a:br>
              <a:rPr lang="nl-NL" dirty="0"/>
            </a:br>
            <a:r>
              <a:rPr lang="nl-NL" dirty="0"/>
              <a:t>* ondersteuningsplan aanbieder verplicht, als onderdeel van de beschikking?</a:t>
            </a:r>
            <a:br>
              <a:rPr lang="nl-NL" dirty="0"/>
            </a:br>
            <a:r>
              <a:rPr lang="nl-NL" dirty="0"/>
              <a:t>* overwegen mogelijkheden om beter te toetsen op behalen van resultaat.</a:t>
            </a:r>
          </a:p>
          <a:p>
            <a:pPr algn="l"/>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230855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971908"/>
          </a:xfrm>
        </p:spPr>
        <p:txBody>
          <a:bodyPr>
            <a:normAutofit/>
          </a:bodyPr>
          <a:lstStyle/>
          <a:p>
            <a:pPr algn="l"/>
            <a:r>
              <a:rPr lang="nl-NL" sz="4400" dirty="0"/>
              <a:t>Keuzes n.a.v. vorige marktconsultatie (2)</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703198"/>
          </a:xfrm>
        </p:spPr>
        <p:txBody>
          <a:bodyPr>
            <a:normAutofit/>
          </a:bodyPr>
          <a:lstStyle/>
          <a:p>
            <a:pPr marL="342900" indent="-342900" algn="l">
              <a:buSzPct val="120000"/>
              <a:buFont typeface="Arial" panose="020B0604020202020204" pitchFamily="34" charset="0"/>
              <a:buChar char="•"/>
            </a:pPr>
            <a:r>
              <a:rPr lang="nl-NL" dirty="0"/>
              <a:t>HO = alleen overname van wat iemand niet zelf kan. Mogelijkheid houden om vormen van </a:t>
            </a:r>
            <a:r>
              <a:rPr lang="nl-NL" dirty="0" err="1"/>
              <a:t>reablement</a:t>
            </a:r>
            <a:r>
              <a:rPr lang="nl-NL" dirty="0"/>
              <a:t> te ontwikkelen (bijv. voorafgaand aan HO) en gedurende overeenkomst op te zetten.</a:t>
            </a:r>
            <a:br>
              <a:rPr lang="nl-NL" dirty="0"/>
            </a:br>
            <a:endParaRPr lang="nl-NL" dirty="0"/>
          </a:p>
          <a:p>
            <a:pPr marL="342900" indent="-342900" algn="l">
              <a:buSzPct val="120000"/>
              <a:buFont typeface="Arial" panose="020B0604020202020204" pitchFamily="34" charset="0"/>
              <a:buChar char="•"/>
            </a:pPr>
            <a:r>
              <a:rPr lang="nl-NL" dirty="0"/>
              <a:t>Er komt geen aparte </a:t>
            </a:r>
            <a:r>
              <a:rPr lang="nl-NL" dirty="0" err="1"/>
              <a:t>wasservice</a:t>
            </a:r>
            <a:r>
              <a:rPr lang="nl-NL" dirty="0"/>
              <a:t>, de was blijft onderdeel van de maatwerkvoorziening HO.</a:t>
            </a:r>
            <a:br>
              <a:rPr lang="nl-NL" dirty="0"/>
            </a:br>
            <a:endParaRPr lang="nl-NL" dirty="0"/>
          </a:p>
          <a:p>
            <a:pPr marL="342900" indent="-342900" algn="l">
              <a:buSzPct val="120000"/>
              <a:buFont typeface="Arial" panose="020B0604020202020204" pitchFamily="34" charset="0"/>
              <a:buChar char="•"/>
            </a:pPr>
            <a:r>
              <a:rPr lang="nl-NL" dirty="0"/>
              <a:t>Maaltijdbereiding en kindzorg is geen onderdeel van deze aanbesteding.</a:t>
            </a:r>
            <a:br>
              <a:rPr lang="nl-NL" dirty="0"/>
            </a:br>
            <a:endParaRPr lang="nl-NL" dirty="0"/>
          </a:p>
          <a:p>
            <a:pPr algn="l"/>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316251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971908"/>
          </a:xfrm>
        </p:spPr>
        <p:txBody>
          <a:bodyPr>
            <a:normAutofit/>
          </a:bodyPr>
          <a:lstStyle/>
          <a:p>
            <a:pPr algn="l"/>
            <a:r>
              <a:rPr lang="nl-NL" sz="4400" dirty="0"/>
              <a:t>Productindeling </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3" y="1497816"/>
            <a:ext cx="11042300" cy="4703198"/>
          </a:xfrm>
        </p:spPr>
        <p:txBody>
          <a:bodyPr>
            <a:normAutofit/>
          </a:bodyPr>
          <a:lstStyle/>
          <a:p>
            <a:pPr marL="342900" indent="-342900" algn="l">
              <a:buSzPct val="120000"/>
              <a:buFont typeface="Arial" panose="020B0604020202020204" pitchFamily="34" charset="0"/>
              <a:buChar char="•"/>
            </a:pPr>
            <a:r>
              <a:rPr lang="nl-NL" dirty="0"/>
              <a:t>Product Thuisondersteuning vervalt.</a:t>
            </a:r>
            <a:br>
              <a:rPr lang="nl-NL" dirty="0"/>
            </a:br>
            <a:endParaRPr lang="nl-NL" dirty="0"/>
          </a:p>
          <a:p>
            <a:pPr marL="342900" indent="-342900" algn="l">
              <a:buSzPct val="120000"/>
              <a:buFont typeface="Arial" panose="020B0604020202020204" pitchFamily="34" charset="0"/>
              <a:buChar char="•"/>
            </a:pPr>
            <a:r>
              <a:rPr lang="nl-NL" dirty="0"/>
              <a:t>Voor regie is geen apart product nodig. </a:t>
            </a:r>
            <a:br>
              <a:rPr lang="nl-NL" dirty="0"/>
            </a:br>
            <a:endParaRPr lang="nl-NL" dirty="0"/>
          </a:p>
          <a:p>
            <a:pPr marL="342900" indent="-342900" algn="l">
              <a:buSzPct val="120000"/>
              <a:buFont typeface="Arial" panose="020B0604020202020204" pitchFamily="34" charset="0"/>
              <a:buChar char="•"/>
            </a:pPr>
            <a:r>
              <a:rPr lang="nl-NL" dirty="0"/>
              <a:t>Behoefte aan voorliggend product aan ‘Basis’.</a:t>
            </a:r>
          </a:p>
          <a:p>
            <a:pPr marL="342900" indent="-342900" algn="l">
              <a:buSzPct val="120000"/>
              <a:buFont typeface="Arial" panose="020B0604020202020204" pitchFamily="34" charset="0"/>
              <a:buChar char="•"/>
            </a:pPr>
            <a:endParaRPr lang="nl-NL" dirty="0"/>
          </a:p>
          <a:p>
            <a:pPr marL="342900" indent="-342900" algn="l">
              <a:buSzPct val="120000"/>
              <a:buFont typeface="Arial" panose="020B0604020202020204" pitchFamily="34" charset="0"/>
              <a:buChar char="•"/>
            </a:pPr>
            <a:r>
              <a:rPr lang="nl-NL" dirty="0"/>
              <a:t>Indiceren op intensiteit.</a:t>
            </a: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3966012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971908"/>
          </a:xfrm>
        </p:spPr>
        <p:txBody>
          <a:bodyPr>
            <a:normAutofit/>
          </a:bodyPr>
          <a:lstStyle/>
          <a:p>
            <a:pPr algn="l"/>
            <a:r>
              <a:rPr lang="nl-NL" sz="4400" dirty="0"/>
              <a:t>Productindeling (2) </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703198"/>
          </a:xfrm>
        </p:spPr>
        <p:txBody>
          <a:bodyPr>
            <a:normAutofit/>
          </a:bodyPr>
          <a:lstStyle/>
          <a:p>
            <a:pPr marL="342900" indent="-342900" algn="l">
              <a:buSzPct val="120000"/>
              <a:buFont typeface="Arial" panose="020B0604020202020204" pitchFamily="34" charset="0"/>
              <a:buChar char="•"/>
            </a:pPr>
            <a:r>
              <a:rPr lang="nl-NL" dirty="0"/>
              <a:t>Intensiteit HO wordt beoordeeld o.b.v. de mate waarin activiteiten moeten worden overgenomen of uitgevoerd om een schoon huis te bereiken. Hierbij wordt rekening gehouden met eigen mogelijkheden van inwoner en netwerk.</a:t>
            </a:r>
            <a:br>
              <a:rPr lang="nl-NL" sz="2800" b="1" dirty="0"/>
            </a:br>
            <a:r>
              <a:rPr lang="nl-NL" dirty="0"/>
              <a:t>•	</a:t>
            </a:r>
            <a:r>
              <a:rPr lang="nl-NL" i="1" u="sng" dirty="0"/>
              <a:t>Licht</a:t>
            </a:r>
            <a:r>
              <a:rPr lang="nl-NL" dirty="0"/>
              <a:t>: alleen overname </a:t>
            </a:r>
            <a:r>
              <a:rPr lang="nl-NL" u="sng" dirty="0"/>
              <a:t>enkele</a:t>
            </a:r>
            <a:r>
              <a:rPr lang="nl-NL" dirty="0"/>
              <a:t> zwaardere werkzaamheden om Schoon huis te	bereiken. Er is minder intensieve inzet benodigd, bijv. 1x per 2 weken, vanwege	eigen mogelijkheden cliënt of netwerk. </a:t>
            </a:r>
            <a:br>
              <a:rPr lang="nl-NL" dirty="0"/>
            </a:br>
            <a:r>
              <a:rPr lang="nl-NL" dirty="0"/>
              <a:t>•	</a:t>
            </a:r>
            <a:r>
              <a:rPr lang="nl-NL" i="1" u="sng" dirty="0"/>
              <a:t>Midden</a:t>
            </a:r>
            <a:r>
              <a:rPr lang="nl-NL" dirty="0"/>
              <a:t>: overname zwaardere (en lichtere) werkzaamheden om Schoon huis te	bereiken. (deel huidige Basis + Speciaal)</a:t>
            </a:r>
            <a:br>
              <a:rPr lang="nl-NL" dirty="0"/>
            </a:br>
            <a:r>
              <a:rPr lang="nl-NL" dirty="0"/>
              <a:t>•	</a:t>
            </a:r>
            <a:r>
              <a:rPr lang="nl-NL" i="1" u="sng" dirty="0"/>
              <a:t>Zwaar</a:t>
            </a:r>
            <a:r>
              <a:rPr lang="nl-NL" dirty="0"/>
              <a:t>: Intensievere inzet benodigd om Schoon huis te bereiken. (huidige Basis	 intensief of Speciaal intensief)</a:t>
            </a:r>
            <a:br>
              <a:rPr lang="nl-NL" dirty="0"/>
            </a:br>
            <a:br>
              <a:rPr lang="nl-NL" dirty="0"/>
            </a:br>
            <a:r>
              <a:rPr lang="nl-NL" dirty="0"/>
              <a:t>Zowel bij Midden als Zwaar kan (gedeeltelijke) overname </a:t>
            </a:r>
            <a:r>
              <a:rPr lang="nl-NL" dirty="0" err="1"/>
              <a:t>wasverzorging</a:t>
            </a:r>
            <a:r>
              <a:rPr lang="nl-NL" dirty="0"/>
              <a:t> + ondersteuning bij regie noodzakelijk zijn.</a:t>
            </a: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3160582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971908"/>
          </a:xfrm>
        </p:spPr>
        <p:txBody>
          <a:bodyPr>
            <a:normAutofit/>
          </a:bodyPr>
          <a:lstStyle/>
          <a:p>
            <a:pPr algn="l"/>
            <a:r>
              <a:rPr lang="nl-NL" sz="4400" dirty="0"/>
              <a:t>Normering, </a:t>
            </a:r>
            <a:r>
              <a:rPr lang="nl-NL" sz="4400" dirty="0" err="1"/>
              <a:t>ihkv</a:t>
            </a:r>
            <a:r>
              <a:rPr lang="nl-NL" sz="4400" dirty="0"/>
              <a:t> resultaattarief</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703198"/>
          </a:xfrm>
        </p:spPr>
        <p:txBody>
          <a:bodyPr>
            <a:normAutofit/>
          </a:bodyPr>
          <a:lstStyle/>
          <a:p>
            <a:pPr marL="342900" indent="-342900" algn="l">
              <a:buSzPct val="120000"/>
              <a:buFont typeface="Arial" panose="020B0604020202020204" pitchFamily="34" charset="0"/>
              <a:buChar char="•"/>
            </a:pPr>
            <a:r>
              <a:rPr lang="nl-NL" dirty="0"/>
              <a:t>In hoeverre kunnen we aansluiten bij normenkader HHM?</a:t>
            </a:r>
          </a:p>
          <a:p>
            <a:pPr marL="342900" indent="-342900" algn="l">
              <a:buSzPct val="120000"/>
              <a:buFont typeface="Arial" panose="020B0604020202020204" pitchFamily="34" charset="0"/>
              <a:buChar char="•"/>
            </a:pPr>
            <a:r>
              <a:rPr lang="nl-NL" dirty="0"/>
              <a:t>Verdeling aantal cliënten waarbij (een deel van) de was wordt overgenomen baseren op:</a:t>
            </a:r>
            <a:br>
              <a:rPr lang="nl-NL" dirty="0"/>
            </a:br>
            <a:r>
              <a:rPr lang="nl-NL" dirty="0">
                <a:sym typeface="Wingdings" panose="05000000000000000000" pitchFamily="2" charset="2"/>
              </a:rPr>
              <a:t> aantal cliënten met </a:t>
            </a:r>
            <a:r>
              <a:rPr lang="nl-NL" dirty="0" err="1">
                <a:sym typeface="Wingdings" panose="05000000000000000000" pitchFamily="2" charset="2"/>
              </a:rPr>
              <a:t>wasovername</a:t>
            </a:r>
            <a:r>
              <a:rPr lang="nl-NL" dirty="0">
                <a:sym typeface="Wingdings" panose="05000000000000000000" pitchFamily="2" charset="2"/>
              </a:rPr>
              <a:t> bij Basis/Speciaal voor Midden</a:t>
            </a:r>
            <a:br>
              <a:rPr lang="nl-NL" dirty="0">
                <a:sym typeface="Wingdings" panose="05000000000000000000" pitchFamily="2" charset="2"/>
              </a:rPr>
            </a:br>
            <a:r>
              <a:rPr lang="nl-NL" dirty="0">
                <a:sym typeface="Wingdings" panose="05000000000000000000" pitchFamily="2" charset="2"/>
              </a:rPr>
              <a:t> aantal cliënten met </a:t>
            </a:r>
            <a:r>
              <a:rPr lang="nl-NL" dirty="0" err="1">
                <a:sym typeface="Wingdings" panose="05000000000000000000" pitchFamily="2" charset="2"/>
              </a:rPr>
              <a:t>wasovername</a:t>
            </a:r>
            <a:r>
              <a:rPr lang="nl-NL" dirty="0">
                <a:sym typeface="Wingdings" panose="05000000000000000000" pitchFamily="2" charset="2"/>
              </a:rPr>
              <a:t> bij Basis intensief/Speciaal intensief voor Zwaar</a:t>
            </a:r>
          </a:p>
          <a:p>
            <a:pPr marL="342900" indent="-342900" algn="l">
              <a:buSzPct val="120000"/>
              <a:buFont typeface="Arial" panose="020B0604020202020204" pitchFamily="34" charset="0"/>
              <a:buChar char="•"/>
            </a:pPr>
            <a:r>
              <a:rPr lang="nl-NL" dirty="0">
                <a:sym typeface="Wingdings" panose="05000000000000000000" pitchFamily="2" charset="2"/>
              </a:rPr>
              <a:t>Aantal cliënten waarbij regie moet worden overgenomen baseren we op huidige cliënten met Speciaal/TO (intensief). </a:t>
            </a:r>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2415958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9144000" cy="971908"/>
          </a:xfrm>
        </p:spPr>
        <p:txBody>
          <a:bodyPr>
            <a:normAutofit/>
          </a:bodyPr>
          <a:lstStyle/>
          <a:p>
            <a:pPr algn="l"/>
            <a:r>
              <a:rPr lang="nl-NL" sz="4400" dirty="0"/>
              <a:t>Vervolg - </a:t>
            </a:r>
            <a:r>
              <a:rPr lang="nl-NL" sz="4400" dirty="0" err="1"/>
              <a:t>kostprijselementenonderzoek</a:t>
            </a:r>
            <a:endParaRPr lang="nl-NL" sz="4400" dirty="0"/>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111924"/>
          </a:xfrm>
        </p:spPr>
        <p:txBody>
          <a:bodyPr>
            <a:normAutofit/>
          </a:bodyPr>
          <a:lstStyle/>
          <a:p>
            <a:pPr marL="342900" indent="-342900" algn="l">
              <a:buFont typeface="Arial" panose="020B0604020202020204" pitchFamily="34" charset="0"/>
              <a:buChar char="•"/>
            </a:pPr>
            <a:endParaRPr lang="nl-NL" dirty="0"/>
          </a:p>
          <a:p>
            <a:pPr marL="342900" indent="-342900" algn="l">
              <a:buFont typeface="Arial" panose="020B0604020202020204" pitchFamily="34" charset="0"/>
              <a:buChar char="•"/>
            </a:pPr>
            <a:r>
              <a:rPr lang="nl-NL" dirty="0" err="1"/>
              <a:t>Kostprijselementenonderzoek</a:t>
            </a:r>
            <a:r>
              <a:rPr lang="nl-NL" dirty="0"/>
              <a:t> via Berenschot voor vaststellen reëel uurtarief, als onderdeel van het resultaattarief. </a:t>
            </a:r>
          </a:p>
          <a:p>
            <a:pPr marL="342900" indent="-342900" algn="l">
              <a:buFont typeface="Arial" panose="020B0604020202020204" pitchFamily="34" charset="0"/>
              <a:buChar char="•"/>
            </a:pPr>
            <a:r>
              <a:rPr lang="nl-NL" dirty="0"/>
              <a:t>Planning: 1 dec t/m eind januari. 1</a:t>
            </a:r>
            <a:r>
              <a:rPr lang="nl-NL" baseline="30000" dirty="0"/>
              <a:t>e</a:t>
            </a:r>
            <a:r>
              <a:rPr lang="nl-NL" dirty="0"/>
              <a:t> bijeenkomst is as. donderdag 9 december tussen 16-17 uur.</a:t>
            </a:r>
          </a:p>
          <a:p>
            <a:pPr marL="342900" indent="-342900" algn="l">
              <a:buFont typeface="Arial" panose="020B0604020202020204" pitchFamily="34" charset="0"/>
              <a:buChar char="•"/>
            </a:pPr>
            <a:r>
              <a:rPr lang="nl-NL" dirty="0"/>
              <a:t>Wie wil deelnemen aan dit onderzoek?</a:t>
            </a:r>
          </a:p>
          <a:p>
            <a:pPr marL="342900" indent="-342900" algn="l">
              <a:buFont typeface="Arial" panose="020B0604020202020204" pitchFamily="34" charset="0"/>
              <a:buChar char="•"/>
            </a:pPr>
            <a:r>
              <a:rPr lang="nl-NL" dirty="0"/>
              <a:t>Vervolgplanning: In maart worden inkoopdocumenten gepubliceerd.</a:t>
            </a:r>
          </a:p>
          <a:p>
            <a:pPr marL="342900" indent="-342900" algn="l">
              <a:buFont typeface="Arial" panose="020B0604020202020204" pitchFamily="34" charset="0"/>
              <a:buChar char="•"/>
            </a:pPr>
            <a:endParaRPr lang="nl-NL" dirty="0"/>
          </a:p>
          <a:p>
            <a:pPr marL="342900" indent="-342900" algn="l">
              <a:buFont typeface="Arial" panose="020B0604020202020204" pitchFamily="34" charset="0"/>
              <a:buChar char="•"/>
            </a:pPr>
            <a:endParaRPr lang="nl-NL" dirty="0"/>
          </a:p>
          <a:p>
            <a:pPr algn="l"/>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139019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9144000" cy="971908"/>
          </a:xfrm>
        </p:spPr>
        <p:txBody>
          <a:bodyPr>
            <a:normAutofit/>
          </a:bodyPr>
          <a:lstStyle/>
          <a:p>
            <a:pPr algn="l"/>
            <a:r>
              <a:rPr lang="nl-NL" sz="4400" dirty="0"/>
              <a:t>Personeelstekort HO</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111924"/>
          </a:xfrm>
        </p:spPr>
        <p:txBody>
          <a:bodyPr>
            <a:normAutofit/>
          </a:bodyPr>
          <a:lstStyle/>
          <a:p>
            <a:pPr marL="342900" indent="-342900" algn="l">
              <a:buFont typeface="Arial" panose="020B0604020202020204" pitchFamily="34" charset="0"/>
              <a:buChar char="•"/>
            </a:pPr>
            <a:endParaRPr lang="nl-NL" dirty="0"/>
          </a:p>
          <a:p>
            <a:pPr marL="342900" indent="-342900" algn="l">
              <a:buFont typeface="Arial" panose="020B0604020202020204" pitchFamily="34" charset="0"/>
              <a:buChar char="•"/>
            </a:pPr>
            <a:r>
              <a:rPr lang="nl-NL" dirty="0"/>
              <a:t>Er is nog ruimte om nieuwe cliënten te plaatsen, maar ruimte is beperkt.</a:t>
            </a:r>
          </a:p>
          <a:p>
            <a:pPr marL="342900" indent="-342900" algn="l">
              <a:buFont typeface="Arial" panose="020B0604020202020204" pitchFamily="34" charset="0"/>
              <a:buChar char="•"/>
            </a:pPr>
            <a:r>
              <a:rPr lang="nl-NL" dirty="0"/>
              <a:t>Welke oplossingen ziet u nog om personeelsprobleem op te lossen?</a:t>
            </a:r>
          </a:p>
          <a:p>
            <a:pPr marL="342900" indent="-342900" algn="l">
              <a:buFont typeface="Arial" panose="020B0604020202020204" pitchFamily="34" charset="0"/>
              <a:buChar char="•"/>
            </a:pPr>
            <a:endParaRPr lang="nl-NL" dirty="0"/>
          </a:p>
          <a:p>
            <a:pPr marL="342900" indent="-342900" algn="l">
              <a:buFont typeface="Arial" panose="020B0604020202020204" pitchFamily="34" charset="0"/>
              <a:buChar char="•"/>
            </a:pPr>
            <a:endParaRPr lang="nl-NL" dirty="0"/>
          </a:p>
          <a:p>
            <a:pPr algn="l"/>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182675482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D448701F2A414E83661C1ACFB246DD" ma:contentTypeVersion="2" ma:contentTypeDescription="Een nieuw document maken." ma:contentTypeScope="" ma:versionID="1cee2031c9010790ae383d5e9aaee5d9">
  <xsd:schema xmlns:xsd="http://www.w3.org/2001/XMLSchema" xmlns:xs="http://www.w3.org/2001/XMLSchema" xmlns:p="http://schemas.microsoft.com/office/2006/metadata/properties" xmlns:ns2="27e2915f-8626-44da-81de-b8c847fac390" targetNamespace="http://schemas.microsoft.com/office/2006/metadata/properties" ma:root="true" ma:fieldsID="43e1304f8543abc240011fc82a576468" ns2:_="">
    <xsd:import namespace="27e2915f-8626-44da-81de-b8c847fac39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e2915f-8626-44da-81de-b8c847fac3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3FC50A-0A98-4626-8118-ED95080713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e2915f-8626-44da-81de-b8c847fac3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B1026A-8B89-4F46-9D48-C3DB561267E6}">
  <ds:schemaRefs>
    <ds:schemaRef ds:uri="http://schemas.microsoft.com/sharepoint/v3/contenttype/forms"/>
  </ds:schemaRefs>
</ds:datastoreItem>
</file>

<file path=customXml/itemProps3.xml><?xml version="1.0" encoding="utf-8"?>
<ds:datastoreItem xmlns:ds="http://schemas.openxmlformats.org/officeDocument/2006/customXml" ds:itemID="{EE27E2F2-F301-4973-AA1C-E0AD04BD9EA9}">
  <ds:schemaRefs>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27e2915f-8626-44da-81de-b8c847fac390"/>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1534</TotalTime>
  <Words>1011</Words>
  <Application>Microsoft Office PowerPoint</Application>
  <PresentationFormat>Breedbeeld</PresentationFormat>
  <Paragraphs>79</Paragraphs>
  <Slides>11</Slides>
  <Notes>11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Calibri Light</vt:lpstr>
      <vt:lpstr>Kantoorthema</vt:lpstr>
      <vt:lpstr>Spelregels en aandachtspunten  - Houdt uw microfoon standaard op mute tijdens de sessie.  - Zet uw camera aan als u aan het woord bent.  - Tijdens de bijeenkomst kunt u vragen stellen met behulp van het ‘handje’ en in de chatsessie. Vermeld hierbij uw naam en organisatie.   - Uw naam en e-mailadres kunnen zichtbaar zijn voor de overige deelnemers aan de bijeenkomst. Door deel te nemen aan de bijeenkomst, stemt u er mee in dat deze gegevens mogelijk voor andere deelnemers inzichtelijk zijn.</vt:lpstr>
      <vt:lpstr>Bijeenkomst inkoop  Huishoudelijke Ondersteuning </vt:lpstr>
      <vt:lpstr>Proces tot nu toe</vt:lpstr>
      <vt:lpstr>Achtergrond bij keuzes inkoop HO (herhaling)</vt:lpstr>
      <vt:lpstr>Keuzes n.a.v. vorige marktconsultatie</vt:lpstr>
      <vt:lpstr>Keuzes n.a.v. vorige marktconsultatie (2)</vt:lpstr>
      <vt:lpstr>Productindeling </vt:lpstr>
      <vt:lpstr>Productindeling (2) </vt:lpstr>
      <vt:lpstr>Normering, ihkv resultaattarief</vt:lpstr>
      <vt:lpstr>Vervolg - kostprijselementenonderzoek</vt:lpstr>
      <vt:lpstr>Personeelstekort HO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Oers, Roel van</dc:creator>
  <cp:lastModifiedBy>Dahhane, Hanan</cp:lastModifiedBy>
  <cp:revision>59</cp:revision>
  <dcterms:created xsi:type="dcterms:W3CDTF">2020-10-22T06:44:41Z</dcterms:created>
  <dcterms:modified xsi:type="dcterms:W3CDTF">2021-12-16T14:44:01Z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0x0101002FD448701F2A414E83661C1ACFB246DD</vt:lpwstr>
  </property>
</Properties>
</file>