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62" r:id="rId6"/>
    <p:sldId id="268" r:id="rId7"/>
    <p:sldId id="272" r:id="rId8"/>
    <p:sldId id="270" r:id="rId9"/>
    <p:sldId id="274" r:id="rId10"/>
    <p:sldId id="276" r:id="rId11"/>
    <p:sldId id="275" r:id="rId12"/>
    <p:sldId id="277" r:id="rId13"/>
    <p:sldId id="278" r:id="rId14"/>
    <p:sldId id="261"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nemans, Ingrid" initials="LI" lastIdx="1" clrIdx="0">
    <p:extLst>
      <p:ext uri="{19B8F6BF-5375-455C-9EA6-DF929625EA0E}">
        <p15:presenceInfo xmlns:p15="http://schemas.microsoft.com/office/powerpoint/2012/main" userId="S::i.linnemans@leiden.nl::38c29719-d956-410c-a220-1afd37298c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74808" autoAdjust="0"/>
  </p:normalViewPr>
  <p:slideViewPr>
    <p:cSldViewPr snapToGrid="0">
      <p:cViewPr varScale="1">
        <p:scale>
          <a:sx n="61" d="100"/>
          <a:sy n="61" d="100"/>
        </p:scale>
        <p:origin x="62" y="715"/>
      </p:cViewPr>
      <p:guideLst/>
    </p:cSldViewPr>
  </p:slideViewPr>
  <p:notesTextViewPr>
    <p:cViewPr>
      <p:scale>
        <a:sx n="3" d="2"/>
        <a:sy n="3" d="2"/>
      </p:scale>
      <p:origin x="0" y="0"/>
    </p:cViewPr>
  </p:notesTextViewPr>
  <p:notesViewPr>
    <p:cSldViewPr snapToGrid="0">
      <p:cViewPr varScale="1">
        <p:scale>
          <a:sx n="78" d="100"/>
          <a:sy n="78" d="100"/>
        </p:scale>
        <p:origin x="2313" y="5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E403FF-A2FF-4CAE-9CB0-971B4E765AA4}" type="datetimeFigureOut">
              <a:rPr lang="nl-NL" smtClean="0"/>
              <a:t>1-6-2021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E36E94-6123-4F7C-A743-2CD2E5655D54}" type="slidenum">
              <a:rPr lang="nl-NL" smtClean="0"/>
              <a:t>‹nr.›</a:t>
            </a:fld>
            <a:endParaRPr lang="nl-NL"/>
          </a:p>
        </p:txBody>
      </p:sp>
    </p:spTree>
    <p:extLst>
      <p:ext uri="{BB962C8B-B14F-4D97-AF65-F5344CB8AC3E}">
        <p14:creationId xmlns:p14="http://schemas.microsoft.com/office/powerpoint/2010/main" val="4154672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07000"/>
              </a:lnSpc>
              <a:spcAft>
                <a:spcPts val="800"/>
              </a:spcAft>
            </a:pPr>
            <a:r>
              <a:rPr lang="nl-NL" sz="1200" dirty="0">
                <a:effectLst/>
                <a:latin typeface="Calibri" panose="020F0502020204030204" pitchFamily="34" charset="0"/>
                <a:ea typeface="Calibri" panose="020F0502020204030204" pitchFamily="34" charset="0"/>
                <a:cs typeface="Times New Roman" panose="02020603050405020304" pitchFamily="18" charset="0"/>
              </a:rPr>
              <a:t>In de analyse zijn de huidige maatwerkvoorzieningen geclusterd naar een aantal segmenten:</a:t>
            </a:r>
          </a:p>
          <a:p>
            <a:pPr marL="342900" lvl="0" indent="-342900">
              <a:lnSpc>
                <a:spcPct val="107000"/>
              </a:lnSpc>
              <a:buFont typeface="Symbol" panose="05050102010706020507" pitchFamily="18" charset="2"/>
              <a:buChar char=""/>
            </a:pPr>
            <a:r>
              <a:rPr lang="nl-NL" sz="1200" dirty="0">
                <a:effectLst/>
                <a:latin typeface="Calibri" panose="020F0502020204030204" pitchFamily="34" charset="0"/>
                <a:ea typeface="Calibri" panose="020F0502020204030204" pitchFamily="34" charset="0"/>
                <a:cs typeface="Times New Roman" panose="02020603050405020304" pitchFamily="18" charset="0"/>
              </a:rPr>
              <a:t>complexe problematiek (BW en MO): </a:t>
            </a:r>
            <a:r>
              <a:rPr lang="nl-NL" sz="1200" dirty="0">
                <a:effectLst/>
                <a:latin typeface="Calibri" panose="020F0502020204030204" pitchFamily="34" charset="0"/>
                <a:ea typeface="Calibri" panose="020F0502020204030204" pitchFamily="34" charset="0"/>
                <a:cs typeface="Calibri" panose="020F0502020204030204" pitchFamily="34" charset="0"/>
              </a:rPr>
              <a:t>±</a:t>
            </a:r>
            <a:r>
              <a:rPr lang="nl-NL" sz="1200" dirty="0">
                <a:effectLst/>
                <a:latin typeface="Calibri" panose="020F0502020204030204" pitchFamily="34" charset="0"/>
                <a:ea typeface="Calibri" panose="020F0502020204030204" pitchFamily="34" charset="0"/>
                <a:cs typeface="Times New Roman" panose="02020603050405020304" pitchFamily="18" charset="0"/>
              </a:rPr>
              <a:t> €13 miljoen , 85-95% van de cliënten bij acht aanbieders;</a:t>
            </a:r>
          </a:p>
          <a:p>
            <a:pPr marL="342900" lvl="0" indent="-342900">
              <a:lnSpc>
                <a:spcPct val="107000"/>
              </a:lnSpc>
              <a:buFont typeface="Symbol" panose="05050102010706020507" pitchFamily="18" charset="2"/>
              <a:buChar char=""/>
            </a:pPr>
            <a:r>
              <a:rPr lang="nl-NL" sz="1200" dirty="0">
                <a:effectLst/>
                <a:latin typeface="Calibri" panose="020F0502020204030204" pitchFamily="34" charset="0"/>
                <a:ea typeface="Calibri" panose="020F0502020204030204" pitchFamily="34" charset="0"/>
                <a:cs typeface="Times New Roman" panose="02020603050405020304" pitchFamily="18" charset="0"/>
              </a:rPr>
              <a:t>volwassenen met herstelgerichte begeleiding of meer structurele begeleiding: </a:t>
            </a:r>
            <a:r>
              <a:rPr lang="nl-NL" sz="1200" dirty="0">
                <a:effectLst/>
                <a:latin typeface="Calibri" panose="020F0502020204030204" pitchFamily="34" charset="0"/>
                <a:ea typeface="Calibri" panose="020F0502020204030204" pitchFamily="34" charset="0"/>
                <a:cs typeface="Calibri" panose="020F0502020204030204" pitchFamily="34" charset="0"/>
              </a:rPr>
              <a:t>±</a:t>
            </a:r>
            <a:r>
              <a:rPr lang="nl-NL" sz="1200" dirty="0">
                <a:effectLst/>
                <a:latin typeface="Calibri" panose="020F0502020204030204" pitchFamily="34" charset="0"/>
                <a:ea typeface="Calibri" panose="020F0502020204030204" pitchFamily="34" charset="0"/>
                <a:cs typeface="Times New Roman" panose="02020603050405020304" pitchFamily="18" charset="0"/>
              </a:rPr>
              <a:t> €8 miljoen, ongeveer 70 aanbieders, bij </a:t>
            </a:r>
            <a:r>
              <a:rPr lang="nl-NL" sz="1200" dirty="0">
                <a:effectLst/>
                <a:latin typeface="Calibri" panose="020F0502020204030204" pitchFamily="34" charset="0"/>
                <a:ea typeface="Calibri" panose="020F0502020204030204" pitchFamily="34" charset="0"/>
                <a:cs typeface="Calibri" panose="020F0502020204030204" pitchFamily="34" charset="0"/>
              </a:rPr>
              <a:t>±</a:t>
            </a:r>
            <a:r>
              <a:rPr lang="nl-NL" sz="1200" dirty="0">
                <a:effectLst/>
                <a:latin typeface="Calibri" panose="020F0502020204030204" pitchFamily="34" charset="0"/>
                <a:ea typeface="Calibri" panose="020F0502020204030204" pitchFamily="34" charset="0"/>
                <a:cs typeface="Times New Roman" panose="02020603050405020304" pitchFamily="18" charset="0"/>
              </a:rPr>
              <a:t>20 aanbieders zit 85-95% van de cliënten;</a:t>
            </a:r>
          </a:p>
          <a:p>
            <a:pPr marL="342900" lvl="0" indent="-342900">
              <a:lnSpc>
                <a:spcPct val="107000"/>
              </a:lnSpc>
              <a:spcAft>
                <a:spcPts val="800"/>
              </a:spcAft>
              <a:buFont typeface="Symbol" panose="05050102010706020507" pitchFamily="18" charset="2"/>
              <a:buChar char=""/>
            </a:pPr>
            <a:r>
              <a:rPr lang="nl-NL" sz="1200" dirty="0">
                <a:effectLst/>
                <a:latin typeface="Calibri" panose="020F0502020204030204" pitchFamily="34" charset="0"/>
                <a:ea typeface="Calibri" panose="020F0502020204030204" pitchFamily="34" charset="0"/>
                <a:cs typeface="Times New Roman" panose="02020603050405020304" pitchFamily="18" charset="0"/>
              </a:rPr>
              <a:t>ouderen met vooral dagbesteding: </a:t>
            </a:r>
            <a:r>
              <a:rPr lang="nl-NL" sz="1200" dirty="0">
                <a:effectLst/>
                <a:latin typeface="Calibri" panose="020F0502020204030204" pitchFamily="34" charset="0"/>
                <a:ea typeface="Calibri" panose="020F0502020204030204" pitchFamily="34" charset="0"/>
                <a:cs typeface="Calibri" panose="020F0502020204030204" pitchFamily="34" charset="0"/>
              </a:rPr>
              <a:t>±</a:t>
            </a:r>
            <a:r>
              <a:rPr lang="nl-NL" sz="1200" dirty="0">
                <a:effectLst/>
                <a:latin typeface="Calibri" panose="020F0502020204030204" pitchFamily="34" charset="0"/>
                <a:ea typeface="Calibri" panose="020F0502020204030204" pitchFamily="34" charset="0"/>
                <a:cs typeface="Times New Roman" panose="02020603050405020304" pitchFamily="18" charset="0"/>
              </a:rPr>
              <a:t> €2 miljoen voor dagbesteding, 15 aanbieders. Bij </a:t>
            </a:r>
            <a:r>
              <a:rPr lang="nl-NL" sz="1200" dirty="0">
                <a:effectLst/>
                <a:latin typeface="Calibri" panose="020F0502020204030204" pitchFamily="34" charset="0"/>
                <a:ea typeface="Calibri" panose="020F0502020204030204" pitchFamily="34" charset="0"/>
                <a:cs typeface="Calibri" panose="020F0502020204030204" pitchFamily="34" charset="0"/>
              </a:rPr>
              <a:t>±</a:t>
            </a:r>
            <a:r>
              <a:rPr lang="nl-NL" sz="1200" dirty="0">
                <a:effectLst/>
                <a:latin typeface="Calibri" panose="020F0502020204030204" pitchFamily="34" charset="0"/>
                <a:ea typeface="Calibri" panose="020F0502020204030204" pitchFamily="34" charset="0"/>
                <a:cs typeface="Times New Roman" panose="02020603050405020304" pitchFamily="18" charset="0"/>
              </a:rPr>
              <a:t>7 aanbieders, zit 85-95% van de cliënten.</a:t>
            </a:r>
          </a:p>
          <a:p>
            <a:r>
              <a:rPr lang="nl-NL" sz="1200" dirty="0">
                <a:effectLst/>
                <a:latin typeface="Calibri" panose="020F0502020204030204" pitchFamily="34" charset="0"/>
                <a:ea typeface="Calibri" panose="020F0502020204030204" pitchFamily="34" charset="0"/>
                <a:cs typeface="Times New Roman" panose="02020603050405020304" pitchFamily="18" charset="0"/>
              </a:rPr>
              <a:t>Het genoemde bedrag betreft alleen de uitgaven voor de maatwerkvoorzieningen Beschermd en Beschut Wonen in de Leidse regio. Hierin zitten niet de delen van de huidige subsidies op het vlak van Maatschappelijke Opvang en verslavingszorg die gaan toehoren aan de Leidse Regio.</a:t>
            </a:r>
          </a:p>
          <a:p>
            <a:endParaRPr lang="nl-NL" dirty="0"/>
          </a:p>
        </p:txBody>
      </p:sp>
      <p:sp>
        <p:nvSpPr>
          <p:cNvPr id="4" name="Tijdelijke aanduiding voor dianummer 3"/>
          <p:cNvSpPr>
            <a:spLocks noGrp="1"/>
          </p:cNvSpPr>
          <p:nvPr>
            <p:ph type="sldNum" sz="quarter" idx="5"/>
          </p:nvPr>
        </p:nvSpPr>
        <p:spPr/>
        <p:txBody>
          <a:bodyPr/>
          <a:lstStyle/>
          <a:p>
            <a:fld id="{19E36E94-6123-4F7C-A743-2CD2E5655D54}" type="slidenum">
              <a:rPr lang="nl-NL" smtClean="0"/>
              <a:t>5</a:t>
            </a:fld>
            <a:endParaRPr lang="nl-NL"/>
          </a:p>
        </p:txBody>
      </p:sp>
    </p:spTree>
    <p:extLst>
      <p:ext uri="{BB962C8B-B14F-4D97-AF65-F5344CB8AC3E}">
        <p14:creationId xmlns:p14="http://schemas.microsoft.com/office/powerpoint/2010/main" val="1818720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9E36E94-6123-4F7C-A743-2CD2E5655D54}" type="slidenum">
              <a:rPr lang="nl-NL" smtClean="0"/>
              <a:t>6</a:t>
            </a:fld>
            <a:endParaRPr lang="nl-NL"/>
          </a:p>
        </p:txBody>
      </p:sp>
    </p:spTree>
    <p:extLst>
      <p:ext uri="{BB962C8B-B14F-4D97-AF65-F5344CB8AC3E}">
        <p14:creationId xmlns:p14="http://schemas.microsoft.com/office/powerpoint/2010/main" val="1647662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9E36E94-6123-4F7C-A743-2CD2E5655D54}" type="slidenum">
              <a:rPr lang="nl-NL" smtClean="0"/>
              <a:t>7</a:t>
            </a:fld>
            <a:endParaRPr lang="nl-NL"/>
          </a:p>
        </p:txBody>
      </p:sp>
    </p:spTree>
    <p:extLst>
      <p:ext uri="{BB962C8B-B14F-4D97-AF65-F5344CB8AC3E}">
        <p14:creationId xmlns:p14="http://schemas.microsoft.com/office/powerpoint/2010/main" val="2430829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lnSpc>
                <a:spcPct val="107000"/>
              </a:lnSpc>
              <a:buFont typeface="Symbol" panose="05050102010706020507" pitchFamily="18" charset="2"/>
              <a:buNone/>
            </a:pPr>
            <a:r>
              <a:rPr lang="nl-NL" sz="1800" dirty="0">
                <a:effectLst/>
                <a:latin typeface="Calibri" panose="020F0502020204030204" pitchFamily="34" charset="0"/>
                <a:ea typeface="Calibri" panose="020F0502020204030204" pitchFamily="34" charset="0"/>
                <a:cs typeface="Times New Roman" panose="02020603050405020304" pitchFamily="18" charset="0"/>
              </a:rPr>
              <a:t>Met bestuurders gesproken over </a:t>
            </a:r>
          </a:p>
          <a:p>
            <a:pPr marL="342900" lvl="0" indent="-342900">
              <a:lnSpc>
                <a:spcPct val="107000"/>
              </a:lnSpc>
              <a:buFont typeface="Symbol" panose="05050102010706020507" pitchFamily="18" charset="2"/>
              <a:buChar char=""/>
            </a:pPr>
            <a:r>
              <a:rPr lang="nl-NL" sz="1800" dirty="0">
                <a:effectLst/>
                <a:latin typeface="Calibri" panose="020F0502020204030204" pitchFamily="34" charset="0"/>
                <a:ea typeface="Calibri" panose="020F0502020204030204" pitchFamily="34" charset="0"/>
                <a:cs typeface="Times New Roman" panose="02020603050405020304" pitchFamily="18" charset="0"/>
              </a:rPr>
              <a:t>de wijze van sturing vanuit de gemeente </a:t>
            </a:r>
          </a:p>
          <a:p>
            <a:pPr marL="342900" lvl="0" indent="-342900">
              <a:lnSpc>
                <a:spcPct val="107000"/>
              </a:lnSpc>
              <a:buFont typeface="Symbol" panose="05050102010706020507" pitchFamily="18" charset="2"/>
              <a:buChar char=""/>
            </a:pPr>
            <a:r>
              <a:rPr lang="nl-NL" sz="1800" dirty="0">
                <a:effectLst/>
                <a:latin typeface="Calibri" panose="020F0502020204030204" pitchFamily="34" charset="0"/>
                <a:ea typeface="Calibri" panose="020F0502020204030204" pitchFamily="34" charset="0"/>
                <a:cs typeface="Times New Roman" panose="02020603050405020304" pitchFamily="18" charset="0"/>
              </a:rPr>
              <a:t>de rol van de gemeentelijke toegang (geen of veel kleiner </a:t>
            </a:r>
          </a:p>
          <a:p>
            <a:pPr marL="342900" lvl="0" indent="-342900">
              <a:lnSpc>
                <a:spcPct val="107000"/>
              </a:lnSpc>
              <a:buFont typeface="Symbol" panose="05050102010706020507" pitchFamily="18" charset="2"/>
              <a:buChar char=""/>
            </a:pPr>
            <a:r>
              <a:rPr lang="nl-NL" sz="1800" dirty="0">
                <a:effectLst/>
                <a:latin typeface="Calibri" panose="020F0502020204030204" pitchFamily="34" charset="0"/>
                <a:ea typeface="Calibri" panose="020F0502020204030204" pitchFamily="34" charset="0"/>
                <a:cs typeface="Times New Roman" panose="02020603050405020304" pitchFamily="18" charset="0"/>
              </a:rPr>
              <a:t>de mate van hervorming van het aanbiedersveld (van meer dan 70 aanbieders niet naar 20 à 30 aanbieders, maar naar 10 samenwerkingsverbanden dan wel één of 3 à 4 consortia), en</a:t>
            </a:r>
          </a:p>
          <a:p>
            <a:pPr marL="342900" lvl="0" indent="-342900">
              <a:lnSpc>
                <a:spcPct val="107000"/>
              </a:lnSpc>
              <a:spcAft>
                <a:spcPts val="800"/>
              </a:spcAft>
              <a:buFont typeface="Symbol" panose="05050102010706020507" pitchFamily="18" charset="2"/>
              <a:buChar char=""/>
            </a:pPr>
            <a:r>
              <a:rPr lang="nl-NL" sz="1800" dirty="0">
                <a:effectLst/>
                <a:latin typeface="Calibri" panose="020F0502020204030204" pitchFamily="34" charset="0"/>
                <a:ea typeface="Calibri" panose="020F0502020204030204" pitchFamily="34" charset="0"/>
                <a:cs typeface="Times New Roman" panose="02020603050405020304" pitchFamily="18" charset="0"/>
              </a:rPr>
              <a:t>het invoeren van een volledig andere manier van bekostigen (overgang naar lumpsum financiering).</a:t>
            </a:r>
          </a:p>
          <a:p>
            <a:endParaRPr lang="nl-NL" dirty="0"/>
          </a:p>
          <a:p>
            <a:r>
              <a:rPr lang="nl-NL" dirty="0"/>
              <a:t>Segmenten zijn clusters van zorgsoorten en/of doelgroepen</a:t>
            </a:r>
          </a:p>
          <a:p>
            <a:r>
              <a:rPr lang="nl-NL" dirty="0"/>
              <a:t>Arrangementen zijn een clustering van losse producten tot 1 traject.</a:t>
            </a:r>
          </a:p>
        </p:txBody>
      </p:sp>
      <p:sp>
        <p:nvSpPr>
          <p:cNvPr id="4" name="Tijdelijke aanduiding voor dianummer 3"/>
          <p:cNvSpPr>
            <a:spLocks noGrp="1"/>
          </p:cNvSpPr>
          <p:nvPr>
            <p:ph type="sldNum" sz="quarter" idx="5"/>
          </p:nvPr>
        </p:nvSpPr>
        <p:spPr/>
        <p:txBody>
          <a:bodyPr/>
          <a:lstStyle/>
          <a:p>
            <a:fld id="{19E36E94-6123-4F7C-A743-2CD2E5655D54}" type="slidenum">
              <a:rPr lang="nl-NL" smtClean="0"/>
              <a:t>8</a:t>
            </a:fld>
            <a:endParaRPr lang="nl-NL"/>
          </a:p>
        </p:txBody>
      </p:sp>
    </p:spTree>
    <p:extLst>
      <p:ext uri="{BB962C8B-B14F-4D97-AF65-F5344CB8AC3E}">
        <p14:creationId xmlns:p14="http://schemas.microsoft.com/office/powerpoint/2010/main" val="2124825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lnSpc>
                <a:spcPct val="107000"/>
              </a:lnSpc>
              <a:buFont typeface="Symbol" panose="05050102010706020507" pitchFamily="18" charset="2"/>
              <a:buNone/>
            </a:pPr>
            <a:r>
              <a:rPr lang="nl-NL" sz="1800" dirty="0">
                <a:effectLst/>
                <a:latin typeface="Calibri" panose="020F0502020204030204" pitchFamily="34" charset="0"/>
                <a:ea typeface="Calibri" panose="020F0502020204030204" pitchFamily="34" charset="0"/>
                <a:cs typeface="Times New Roman" panose="02020603050405020304" pitchFamily="18" charset="0"/>
              </a:rPr>
              <a:t>Met bestuurders gesproken over </a:t>
            </a:r>
          </a:p>
          <a:p>
            <a:pPr marL="342900" lvl="0" indent="-342900">
              <a:lnSpc>
                <a:spcPct val="107000"/>
              </a:lnSpc>
              <a:buFont typeface="Symbol" panose="05050102010706020507" pitchFamily="18" charset="2"/>
              <a:buChar char=""/>
            </a:pPr>
            <a:r>
              <a:rPr lang="nl-NL" sz="1800" dirty="0">
                <a:effectLst/>
                <a:latin typeface="Calibri" panose="020F0502020204030204" pitchFamily="34" charset="0"/>
                <a:ea typeface="Calibri" panose="020F0502020204030204" pitchFamily="34" charset="0"/>
                <a:cs typeface="Times New Roman" panose="02020603050405020304" pitchFamily="18" charset="0"/>
              </a:rPr>
              <a:t>de wijze van sturing vanuit de gemeente </a:t>
            </a:r>
          </a:p>
          <a:p>
            <a:pPr marL="342900" lvl="0" indent="-342900">
              <a:lnSpc>
                <a:spcPct val="107000"/>
              </a:lnSpc>
              <a:buFont typeface="Symbol" panose="05050102010706020507" pitchFamily="18" charset="2"/>
              <a:buChar char=""/>
            </a:pPr>
            <a:r>
              <a:rPr lang="nl-NL" sz="1800" dirty="0">
                <a:effectLst/>
                <a:latin typeface="Calibri" panose="020F0502020204030204" pitchFamily="34" charset="0"/>
                <a:ea typeface="Calibri" panose="020F0502020204030204" pitchFamily="34" charset="0"/>
                <a:cs typeface="Times New Roman" panose="02020603050405020304" pitchFamily="18" charset="0"/>
              </a:rPr>
              <a:t>de rol van de gemeentelijke toegang (geen of veel kleiner </a:t>
            </a:r>
          </a:p>
          <a:p>
            <a:pPr marL="342900" lvl="0" indent="-342900">
              <a:lnSpc>
                <a:spcPct val="107000"/>
              </a:lnSpc>
              <a:buFont typeface="Symbol" panose="05050102010706020507" pitchFamily="18" charset="2"/>
              <a:buChar char=""/>
            </a:pPr>
            <a:r>
              <a:rPr lang="nl-NL" sz="1800" dirty="0">
                <a:effectLst/>
                <a:latin typeface="Calibri" panose="020F0502020204030204" pitchFamily="34" charset="0"/>
                <a:ea typeface="Calibri" panose="020F0502020204030204" pitchFamily="34" charset="0"/>
                <a:cs typeface="Times New Roman" panose="02020603050405020304" pitchFamily="18" charset="0"/>
              </a:rPr>
              <a:t>de mate van hervorming van het aanbiedersveld (van meer dan 70 aanbieders niet naar 20 à 30 aanbieders, maar naar 10 samenwerkingsverbanden dan wel één of 3 à 4 consortia), en</a:t>
            </a:r>
          </a:p>
          <a:p>
            <a:pPr marL="342900" lvl="0" indent="-342900">
              <a:lnSpc>
                <a:spcPct val="107000"/>
              </a:lnSpc>
              <a:spcAft>
                <a:spcPts val="800"/>
              </a:spcAft>
              <a:buFont typeface="Symbol" panose="05050102010706020507" pitchFamily="18" charset="2"/>
              <a:buChar char=""/>
            </a:pPr>
            <a:r>
              <a:rPr lang="nl-NL" sz="1800" dirty="0">
                <a:effectLst/>
                <a:latin typeface="Calibri" panose="020F0502020204030204" pitchFamily="34" charset="0"/>
                <a:ea typeface="Calibri" panose="020F0502020204030204" pitchFamily="34" charset="0"/>
                <a:cs typeface="Times New Roman" panose="02020603050405020304" pitchFamily="18" charset="0"/>
              </a:rPr>
              <a:t>het invoeren van een volledig andere manier van bekostigen (overgang naar lumpsum financiering).</a:t>
            </a:r>
          </a:p>
          <a:p>
            <a:endParaRPr lang="nl-NL" dirty="0"/>
          </a:p>
        </p:txBody>
      </p:sp>
      <p:sp>
        <p:nvSpPr>
          <p:cNvPr id="4" name="Tijdelijke aanduiding voor dianummer 3"/>
          <p:cNvSpPr>
            <a:spLocks noGrp="1"/>
          </p:cNvSpPr>
          <p:nvPr>
            <p:ph type="sldNum" sz="quarter" idx="5"/>
          </p:nvPr>
        </p:nvSpPr>
        <p:spPr/>
        <p:txBody>
          <a:bodyPr/>
          <a:lstStyle/>
          <a:p>
            <a:fld id="{19E36E94-6123-4F7C-A743-2CD2E5655D54}" type="slidenum">
              <a:rPr lang="nl-NL" smtClean="0"/>
              <a:t>9</a:t>
            </a:fld>
            <a:endParaRPr lang="nl-NL"/>
          </a:p>
        </p:txBody>
      </p:sp>
    </p:spTree>
    <p:extLst>
      <p:ext uri="{BB962C8B-B14F-4D97-AF65-F5344CB8AC3E}">
        <p14:creationId xmlns:p14="http://schemas.microsoft.com/office/powerpoint/2010/main" val="4285621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nl-NL" sz="1200" dirty="0">
                <a:latin typeface="+mj-lt"/>
                <a:ea typeface="+mj-ea"/>
                <a:cs typeface="+mj-cs"/>
              </a:rPr>
              <a:t>Complexe problematiek</a:t>
            </a:r>
          </a:p>
          <a:p>
            <a:pPr marL="0" lvl="0" indent="0">
              <a:lnSpc>
                <a:spcPct val="107000"/>
              </a:lnSpc>
              <a:buFont typeface="Symbol" panose="05050102010706020507" pitchFamily="18" charset="2"/>
              <a:buNone/>
            </a:pPr>
            <a:r>
              <a:rPr lang="nl-NL" dirty="0"/>
              <a:t>Start met HR omdat in de hele regio dezelfde aanbieders zijn betrokken en dezelfde vraagstukken spelen. Belangrijkste daarbij: scheiden wonen-zorg.</a:t>
            </a:r>
          </a:p>
          <a:p>
            <a:pPr marL="0" lvl="0" indent="0">
              <a:lnSpc>
                <a:spcPct val="107000"/>
              </a:lnSpc>
              <a:buFont typeface="Symbol" panose="05050102010706020507" pitchFamily="18" charset="2"/>
              <a:buNone/>
            </a:pPr>
            <a:endParaRPr lang="nl-NL" dirty="0"/>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nl-NL" sz="1200" dirty="0">
                <a:latin typeface="+mj-lt"/>
                <a:ea typeface="+mj-ea"/>
                <a:cs typeface="+mj-cs"/>
              </a:rPr>
              <a:t>Begin juli - overleg over richting van de arrangementen</a:t>
            </a:r>
          </a:p>
          <a:p>
            <a:pPr marL="0" lvl="0" indent="0">
              <a:lnSpc>
                <a:spcPct val="107000"/>
              </a:lnSpc>
              <a:buFont typeface="Symbol" panose="05050102010706020507" pitchFamily="18" charset="2"/>
              <a:buNone/>
            </a:pPr>
            <a:r>
              <a:rPr lang="nl-NL" dirty="0"/>
              <a:t>We zullen aan de hand van de inrichting van twee andere gemeenten samen het gesprek voeren wat bij de Leidse regio en onze opgaven past.</a:t>
            </a:r>
          </a:p>
        </p:txBody>
      </p:sp>
      <p:sp>
        <p:nvSpPr>
          <p:cNvPr id="4" name="Tijdelijke aanduiding voor dianummer 3"/>
          <p:cNvSpPr>
            <a:spLocks noGrp="1"/>
          </p:cNvSpPr>
          <p:nvPr>
            <p:ph type="sldNum" sz="quarter" idx="5"/>
          </p:nvPr>
        </p:nvSpPr>
        <p:spPr/>
        <p:txBody>
          <a:bodyPr/>
          <a:lstStyle/>
          <a:p>
            <a:fld id="{19E36E94-6123-4F7C-A743-2CD2E5655D54}" type="slidenum">
              <a:rPr lang="nl-NL" smtClean="0"/>
              <a:t>10</a:t>
            </a:fld>
            <a:endParaRPr lang="nl-NL"/>
          </a:p>
        </p:txBody>
      </p:sp>
    </p:spTree>
    <p:extLst>
      <p:ext uri="{BB962C8B-B14F-4D97-AF65-F5344CB8AC3E}">
        <p14:creationId xmlns:p14="http://schemas.microsoft.com/office/powerpoint/2010/main" val="1716588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19652A-B994-4D98-AAE9-B5CDDE107FE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9781E0F-D8B3-4928-9119-3859CFD5CF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B60A330-6504-4EE8-9834-5A21BAE42D63}"/>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5" name="Tijdelijke aanduiding voor voettekst 4">
            <a:extLst>
              <a:ext uri="{FF2B5EF4-FFF2-40B4-BE49-F238E27FC236}">
                <a16:creationId xmlns:a16="http://schemas.microsoft.com/office/drawing/2014/main" id="{A993C1AC-E745-44A2-9C17-73233CACFC4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396367C-39AF-4751-ACD2-6BCD3762773C}"/>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922722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9CA0DE-AAC8-478B-8AEB-7399AB87F01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B5B3CE1-F68E-4846-BDFC-6DFEAE17029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086318-53D6-4827-9228-9535EAD96D5B}"/>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5" name="Tijdelijke aanduiding voor voettekst 4">
            <a:extLst>
              <a:ext uri="{FF2B5EF4-FFF2-40B4-BE49-F238E27FC236}">
                <a16:creationId xmlns:a16="http://schemas.microsoft.com/office/drawing/2014/main" id="{B2510871-50A7-48D7-B03E-07D6E013A24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3613DDE-A383-4323-8382-DD7B663211E3}"/>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2946013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AAFE6-161F-4F25-9AC2-EC4233296B6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D9F9A9EB-C067-4933-9AC8-C1710D2145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5A2D6D8-C041-4801-89C2-85EF38331742}"/>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5" name="Tijdelijke aanduiding voor voettekst 4">
            <a:extLst>
              <a:ext uri="{FF2B5EF4-FFF2-40B4-BE49-F238E27FC236}">
                <a16:creationId xmlns:a16="http://schemas.microsoft.com/office/drawing/2014/main" id="{31A32548-5FD1-445B-BD18-534B31065D8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093A1A9-4E27-4833-8CD8-A2FC8D5A58FB}"/>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181589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CCE3A0-DB56-4A00-AA15-2699B58842C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3F65A73-9CFF-4921-9E22-D1747D4160E8}"/>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FF24B8A-C843-4B4B-B26D-A65A97F32DE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D579275-DAA1-4B4A-B41A-F5287B90FAB0}"/>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6" name="Tijdelijke aanduiding voor voettekst 5">
            <a:extLst>
              <a:ext uri="{FF2B5EF4-FFF2-40B4-BE49-F238E27FC236}">
                <a16:creationId xmlns:a16="http://schemas.microsoft.com/office/drawing/2014/main" id="{00665B9E-4E3D-484D-95BD-2B71BAACC4A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92F37B8-31A4-43EB-8306-22AC34F91793}"/>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51405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19C6BF-774E-4F99-B426-D6B95F811C40}"/>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466E112-01CE-41AF-A134-8A023560AC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210A5329-B87A-4B84-83B3-5B96C52DA461}"/>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E4058E6D-7CEB-4FF4-A01D-061EE6698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331F119-F7AB-46B4-9FAC-84878E36BA7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A209D11D-6DAB-4BDF-86FD-49E9A2155020}"/>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8" name="Tijdelijke aanduiding voor voettekst 7">
            <a:extLst>
              <a:ext uri="{FF2B5EF4-FFF2-40B4-BE49-F238E27FC236}">
                <a16:creationId xmlns:a16="http://schemas.microsoft.com/office/drawing/2014/main" id="{316E9627-DBE8-4394-94DF-59DBB5A19885}"/>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63F092F-9E22-4B57-9757-6937E4690EBA}"/>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1650816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345B2D-C977-4097-A36B-FEF4163C272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0497178-D15F-48B1-9CEA-0E55B1DAF4CA}"/>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4" name="Tijdelijke aanduiding voor voettekst 3">
            <a:extLst>
              <a:ext uri="{FF2B5EF4-FFF2-40B4-BE49-F238E27FC236}">
                <a16:creationId xmlns:a16="http://schemas.microsoft.com/office/drawing/2014/main" id="{FC9ADA48-9284-464A-A60B-A774C805C6C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BC2A887-8BF8-4DC3-906B-4D31C7D39EE0}"/>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022627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563855B-8982-451E-B1AD-1BF4C646B11E}"/>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3" name="Tijdelijke aanduiding voor voettekst 2">
            <a:extLst>
              <a:ext uri="{FF2B5EF4-FFF2-40B4-BE49-F238E27FC236}">
                <a16:creationId xmlns:a16="http://schemas.microsoft.com/office/drawing/2014/main" id="{2EDE4180-B6F5-4E2D-A2DB-F65B2715A43D}"/>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9A8318C-42D9-4A51-98AA-6882D8706D65}"/>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477274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DD84E1-B06E-453A-AD36-E351A12C1DF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0F59865-B480-466A-98AD-220D495D3B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DCBDE46-05D2-4839-A90F-F23DC52FD8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74530FA-DCD8-4FCC-96A6-28EF7B7C80B3}"/>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6" name="Tijdelijke aanduiding voor voettekst 5">
            <a:extLst>
              <a:ext uri="{FF2B5EF4-FFF2-40B4-BE49-F238E27FC236}">
                <a16:creationId xmlns:a16="http://schemas.microsoft.com/office/drawing/2014/main" id="{36BF59C1-59A1-47A1-AF53-2F1314433B8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C54511A-05AF-49A6-8703-74E754F13852}"/>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531820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581096-562C-41A3-98AB-6FF1B04944B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1F16BFEC-65DF-4352-B009-E0FA18427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FA081E1-AF4F-474E-A1B3-4B48A57A78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CCA567E-4C45-425B-AC13-241C5CEB9629}"/>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6" name="Tijdelijke aanduiding voor voettekst 5">
            <a:extLst>
              <a:ext uri="{FF2B5EF4-FFF2-40B4-BE49-F238E27FC236}">
                <a16:creationId xmlns:a16="http://schemas.microsoft.com/office/drawing/2014/main" id="{18D196B3-3227-4987-A993-7F1D27203CC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4E44632-A2E9-43A3-9705-43092B539AD5}"/>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2958724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6CB6A-4AD2-40CB-9AF7-0F6F9BC0415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0DE11EF-BFC8-484F-9FA5-4F509D7B72E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3D54B9A-4510-4F9C-A99E-7EA6DDCC9434}"/>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5" name="Tijdelijke aanduiding voor voettekst 4">
            <a:extLst>
              <a:ext uri="{FF2B5EF4-FFF2-40B4-BE49-F238E27FC236}">
                <a16:creationId xmlns:a16="http://schemas.microsoft.com/office/drawing/2014/main" id="{66C48350-C4CA-4556-96D9-8700D174FB5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C06C51C-8ABB-49D9-A4FA-73E6982A5650}"/>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623490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B0E85AE-3AF7-4309-B53A-2D786FD463F6}"/>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0DBAEBC-0B56-4B16-B2AD-A718BB615C5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30EEFFF-22B4-4545-8016-AE71DBA6A959}"/>
              </a:ext>
            </a:extLst>
          </p:cNvPr>
          <p:cNvSpPr>
            <a:spLocks noGrp="1"/>
          </p:cNvSpPr>
          <p:nvPr>
            <p:ph type="dt" sz="half" idx="10"/>
          </p:nvPr>
        </p:nvSpPr>
        <p:spPr/>
        <p:txBody>
          <a:bodyPr/>
          <a:lstStyle/>
          <a:p>
            <a:fld id="{0C902105-095D-46EE-B21F-BD21FD49FEF1}" type="datetimeFigureOut">
              <a:rPr lang="nl-NL" smtClean="0"/>
              <a:t>1-6-2021</a:t>
            </a:fld>
            <a:endParaRPr lang="nl-NL"/>
          </a:p>
        </p:txBody>
      </p:sp>
      <p:sp>
        <p:nvSpPr>
          <p:cNvPr id="5" name="Tijdelijke aanduiding voor voettekst 4">
            <a:extLst>
              <a:ext uri="{FF2B5EF4-FFF2-40B4-BE49-F238E27FC236}">
                <a16:creationId xmlns:a16="http://schemas.microsoft.com/office/drawing/2014/main" id="{44CF4FBD-BBB1-4ED2-821F-4C8040C3FEB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7300051-7930-4167-AEA0-8CC94EDBD62A}"/>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4071461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E3A92DF-B79D-4BC4-AFF2-AEB2B1C2D4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D5915F0-3317-4FAA-A272-1C96A77D3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02A0696-EEA3-4420-ACBF-64286A769D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902105-095D-46EE-B21F-BD21FD49FEF1}" type="datetimeFigureOut">
              <a:rPr lang="nl-NL" smtClean="0"/>
              <a:t>1-6-2021</a:t>
            </a:fld>
            <a:endParaRPr lang="nl-NL"/>
          </a:p>
        </p:txBody>
      </p:sp>
      <p:sp>
        <p:nvSpPr>
          <p:cNvPr id="5" name="Tijdelijke aanduiding voor voettekst 4">
            <a:extLst>
              <a:ext uri="{FF2B5EF4-FFF2-40B4-BE49-F238E27FC236}">
                <a16:creationId xmlns:a16="http://schemas.microsoft.com/office/drawing/2014/main" id="{31BE0865-39CD-4F10-B766-E3699705BA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BE76B63E-6C91-4776-A7C0-B046BEB91B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5D5485-BF54-4CF8-BB7A-1FA1D7F847EC}" type="slidenum">
              <a:rPr lang="nl-NL" smtClean="0"/>
              <a:t>‹nr.›</a:t>
            </a:fld>
            <a:endParaRPr lang="nl-NL"/>
          </a:p>
        </p:txBody>
      </p:sp>
    </p:spTree>
    <p:extLst>
      <p:ext uri="{BB962C8B-B14F-4D97-AF65-F5344CB8AC3E}">
        <p14:creationId xmlns:p14="http://schemas.microsoft.com/office/powerpoint/2010/main" val="2802053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hyperlink" Target="mailto:aanbestedingen@servicepunt71.nl"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414732" y="1804258"/>
            <a:ext cx="9144000" cy="2387600"/>
          </a:xfrm>
        </p:spPr>
        <p:txBody>
          <a:bodyPr>
            <a:normAutofit fontScale="90000"/>
          </a:bodyPr>
          <a:lstStyle/>
          <a:p>
            <a:r>
              <a:rPr lang="nl-NL" dirty="0"/>
              <a:t>Informatiebijeenkomst</a:t>
            </a:r>
            <a:br>
              <a:rPr lang="nl-NL" dirty="0"/>
            </a:br>
            <a:r>
              <a:rPr lang="nl-NL" dirty="0"/>
              <a:t>“Inkoop </a:t>
            </a:r>
            <a:r>
              <a:rPr lang="nl-NL" dirty="0" err="1"/>
              <a:t>Wmo</a:t>
            </a:r>
            <a:r>
              <a:rPr lang="nl-NL" dirty="0"/>
              <a:t> maatwerkvoorzieningen per </a:t>
            </a:r>
            <a:br>
              <a:rPr lang="nl-NL" dirty="0"/>
            </a:br>
            <a:r>
              <a:rPr lang="nl-NL" dirty="0"/>
              <a:t>1 januari 2023”</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294967" y="4774535"/>
            <a:ext cx="11488993" cy="1655762"/>
          </a:xfrm>
        </p:spPr>
        <p:txBody>
          <a:bodyPr>
            <a:normAutofit/>
          </a:bodyPr>
          <a:lstStyle/>
          <a:p>
            <a:endParaRPr lang="nl-NL" dirty="0"/>
          </a:p>
          <a:p>
            <a:r>
              <a:rPr lang="nl-NL" i="1" dirty="0"/>
              <a:t>Dinsdag 1 juni 2021 10.00 – 11.00 uur</a:t>
            </a:r>
          </a:p>
          <a:p>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4157488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214287" y="554004"/>
            <a:ext cx="9144000" cy="3652172"/>
          </a:xfrm>
        </p:spPr>
        <p:txBody>
          <a:bodyPr>
            <a:noAutofit/>
          </a:bodyPr>
          <a:lstStyle/>
          <a:p>
            <a:pPr lvl="0" algn="l"/>
            <a:r>
              <a:rPr lang="nl-NL" sz="3200" b="1" dirty="0"/>
              <a:t>Spelregels en aandachtspunten</a:t>
            </a:r>
            <a:br>
              <a:rPr lang="nl-NL" sz="3200" b="1" dirty="0"/>
            </a:br>
            <a:br>
              <a:rPr lang="nl-NL" sz="1800" dirty="0"/>
            </a:br>
            <a:r>
              <a:rPr lang="nl-NL" sz="1800" dirty="0"/>
              <a:t>- Zet uw camera uit en houd uw microfoon standaard op </a:t>
            </a:r>
            <a:r>
              <a:rPr lang="nl-NL" sz="1800" dirty="0" err="1"/>
              <a:t>mute</a:t>
            </a:r>
            <a:r>
              <a:rPr lang="nl-NL" sz="1800" dirty="0"/>
              <a:t> tijdens de sessie.</a:t>
            </a:r>
            <a:br>
              <a:rPr lang="nl-NL" sz="1800" dirty="0"/>
            </a:br>
            <a:br>
              <a:rPr lang="nl-NL" sz="1800" dirty="0"/>
            </a:br>
            <a:r>
              <a:rPr lang="nl-NL" sz="1800" dirty="0"/>
              <a:t>- Tijdens de presentaties kunt u vragen stellen met behulp van het ‘handje’ en in de chatsessie. Vermeld hierbij uw naam/organisatie en over welk onderdeel uw vraag gaat. Per onderdeel </a:t>
            </a:r>
            <a:r>
              <a:rPr lang="nl-NL" sz="1800" dirty="0" err="1"/>
              <a:t>zalr</a:t>
            </a:r>
            <a:r>
              <a:rPr lang="nl-NL" sz="1800" dirty="0"/>
              <a:t> een aantal vragen beantwoord worden. Overige vragen beantwoorden we zo veel als mogelijk schriftelijk achteraf.</a:t>
            </a:r>
            <a:br>
              <a:rPr lang="nl-NL" sz="1800" dirty="0"/>
            </a:br>
            <a:br>
              <a:rPr lang="nl-NL" sz="1800" dirty="0"/>
            </a:br>
            <a:r>
              <a:rPr lang="nl-NL" sz="1800" dirty="0"/>
              <a:t>- Uw naam en e-mailadres kunnen zichtbaar zijn voor de overige deelnemers aan de bijeenkomst. Door deel te nemen aan de bijeenkomst, stemt u er mee in dat deze gegevens mogelijk voor andere deelnemers inzichtelijk zijn.</a:t>
            </a:r>
            <a:br>
              <a:rPr lang="nl-NL" sz="1800" dirty="0"/>
            </a:br>
            <a:endParaRPr lang="nl-NL" sz="1800" dirty="0">
              <a:highlight>
                <a:srgbClr val="FFFF00"/>
              </a:highlight>
            </a:endParaRP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2294348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208537" y="506083"/>
            <a:ext cx="9144000" cy="4894053"/>
          </a:xfrm>
        </p:spPr>
        <p:txBody>
          <a:bodyPr>
            <a:noAutofit/>
          </a:bodyPr>
          <a:lstStyle/>
          <a:p>
            <a:pPr lvl="0" algn="l"/>
            <a:br>
              <a:rPr lang="nl-NL" sz="3200" b="1" dirty="0"/>
            </a:br>
            <a:br>
              <a:rPr lang="nl-NL" sz="3200" b="1" dirty="0"/>
            </a:br>
            <a:br>
              <a:rPr lang="nl-NL" sz="3200" b="1" dirty="0"/>
            </a:br>
            <a:br>
              <a:rPr lang="nl-NL" sz="3200" b="1" dirty="0"/>
            </a:br>
            <a:br>
              <a:rPr lang="nl-NL" sz="3200" b="1" dirty="0"/>
            </a:br>
            <a:br>
              <a:rPr lang="nl-NL" sz="3200" b="1" dirty="0"/>
            </a:br>
            <a:br>
              <a:rPr lang="nl-NL" sz="3200" b="1" dirty="0"/>
            </a:br>
            <a:br>
              <a:rPr lang="nl-NL" sz="3200" b="1" dirty="0"/>
            </a:br>
            <a:br>
              <a:rPr lang="nl-NL" sz="3200" b="1" dirty="0"/>
            </a:br>
            <a:br>
              <a:rPr lang="nl-NL" sz="3200" b="1" dirty="0"/>
            </a:br>
            <a:r>
              <a:rPr lang="nl-NL" sz="3200" b="1" dirty="0"/>
              <a:t>   </a:t>
            </a:r>
            <a:br>
              <a:rPr lang="nl-NL" sz="3200" b="1" dirty="0"/>
            </a:br>
            <a:br>
              <a:rPr lang="nl-NL" sz="3200" b="1" dirty="0"/>
            </a:br>
            <a:br>
              <a:rPr lang="nl-NL" sz="3200" b="1" dirty="0"/>
            </a:br>
            <a:br>
              <a:rPr lang="nl-NL" sz="3200" b="1" dirty="0"/>
            </a:br>
            <a:br>
              <a:rPr lang="nl-NL" sz="3200" b="1" dirty="0"/>
            </a:br>
            <a:r>
              <a:rPr lang="nl-NL" sz="3200" b="1" dirty="0"/>
              <a:t>Programma</a:t>
            </a:r>
            <a:br>
              <a:rPr lang="nl-NL" sz="3200" b="1" dirty="0"/>
            </a:br>
            <a:br>
              <a:rPr lang="nl-NL" sz="2400" dirty="0"/>
            </a:br>
            <a:r>
              <a:rPr lang="nl-NL" sz="2400" dirty="0"/>
              <a:t>- Proces tot nu toe</a:t>
            </a:r>
            <a:br>
              <a:rPr lang="nl-NL" sz="2400" dirty="0"/>
            </a:br>
            <a:r>
              <a:rPr lang="nl-NL" sz="2400" dirty="0"/>
              <a:t>- Visie op inkoop Leidse regio		</a:t>
            </a:r>
            <a:br>
              <a:rPr lang="nl-NL" sz="2400" dirty="0"/>
            </a:br>
            <a:r>
              <a:rPr lang="nl-NL" sz="2400" dirty="0"/>
              <a:t>- Planning (inkoop/aanbesteding(en))			</a:t>
            </a:r>
            <a:br>
              <a:rPr lang="nl-NL" sz="2400" dirty="0"/>
            </a:br>
            <a:r>
              <a:rPr lang="nl-NL" sz="2400" dirty="0"/>
              <a:t>- Vragen/opmerkingen</a:t>
            </a:r>
            <a:br>
              <a:rPr lang="nl-NL" sz="2400" dirty="0"/>
            </a:br>
            <a:br>
              <a:rPr lang="nl-NL" sz="2400" dirty="0"/>
            </a:br>
            <a:br>
              <a:rPr lang="nl-NL" sz="2400" dirty="0"/>
            </a:br>
            <a:br>
              <a:rPr lang="nl-NL" sz="2400" dirty="0"/>
            </a:br>
            <a:br>
              <a:rPr lang="nl-NL" sz="2400" dirty="0"/>
            </a:br>
            <a:br>
              <a:rPr lang="nl-NL" sz="2400" dirty="0"/>
            </a:br>
            <a:r>
              <a:rPr lang="nl-NL" sz="1800" dirty="0"/>
              <a:t>	</a:t>
            </a:r>
            <a:br>
              <a:rPr lang="nl-NL" sz="1800" dirty="0"/>
            </a:br>
            <a:endParaRPr lang="nl-NL" sz="1800" dirty="0">
              <a:highlight>
                <a:srgbClr val="FFFF00"/>
              </a:highlight>
            </a:endParaRP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75891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214287" y="725817"/>
            <a:ext cx="9144000" cy="4894053"/>
          </a:xfrm>
        </p:spPr>
        <p:txBody>
          <a:bodyPr>
            <a:noAutofit/>
          </a:bodyPr>
          <a:lstStyle/>
          <a:p>
            <a:pPr lvl="0" algn="l"/>
            <a:br>
              <a:rPr lang="nl-NL" sz="3200" b="1" dirty="0"/>
            </a:br>
            <a:br>
              <a:rPr lang="nl-NL" sz="3200" b="1" dirty="0"/>
            </a:br>
            <a:br>
              <a:rPr lang="nl-NL" sz="3200" b="1" dirty="0"/>
            </a:br>
            <a:br>
              <a:rPr lang="nl-NL" sz="3200" b="1" dirty="0"/>
            </a:br>
            <a:br>
              <a:rPr lang="nl-NL" sz="3200" b="1" dirty="0"/>
            </a:br>
            <a:r>
              <a:rPr lang="nl-NL" sz="3200" b="1" dirty="0"/>
              <a:t>Proces tot nu toe: </a:t>
            </a:r>
            <a:br>
              <a:rPr lang="nl-NL" sz="3200" b="1" dirty="0"/>
            </a:br>
            <a:r>
              <a:rPr lang="nl-NL" sz="3200" i="1" dirty="0"/>
              <a:t>Waarom gaan we opnieuw inkopen:</a:t>
            </a:r>
            <a:br>
              <a:rPr lang="nl-NL" sz="3200" b="1" dirty="0"/>
            </a:br>
            <a:br>
              <a:rPr lang="nl-NL" sz="3200" b="1" dirty="0"/>
            </a:br>
            <a:r>
              <a:rPr lang="nl-NL" sz="3200" b="1" dirty="0"/>
              <a:t> </a:t>
            </a:r>
            <a:br>
              <a:rPr lang="nl-NL" sz="3200" b="1" dirty="0"/>
            </a:br>
            <a:br>
              <a:rPr lang="nl-NL" sz="3200" b="1" dirty="0"/>
            </a:br>
            <a:br>
              <a:rPr lang="nl-NL" sz="2400" dirty="0"/>
            </a:br>
            <a:br>
              <a:rPr lang="nl-NL" sz="2400" dirty="0"/>
            </a:br>
            <a:br>
              <a:rPr lang="nl-NL" sz="2400" dirty="0"/>
            </a:br>
            <a:br>
              <a:rPr lang="nl-NL" sz="2400" dirty="0"/>
            </a:br>
            <a:br>
              <a:rPr lang="nl-NL" sz="2400" dirty="0"/>
            </a:br>
            <a:br>
              <a:rPr lang="nl-NL" sz="2400" dirty="0"/>
            </a:br>
            <a:br>
              <a:rPr lang="nl-NL" sz="2400" dirty="0"/>
            </a:br>
            <a:br>
              <a:rPr lang="nl-NL" sz="2400" dirty="0"/>
            </a:br>
            <a:r>
              <a:rPr lang="nl-NL" sz="1800" dirty="0"/>
              <a:t>	</a:t>
            </a:r>
            <a:br>
              <a:rPr lang="nl-NL" sz="1800" dirty="0"/>
            </a:br>
            <a:endParaRPr lang="nl-NL" sz="1800" dirty="0">
              <a:highlight>
                <a:srgbClr val="FFFF00"/>
              </a:highlight>
            </a:endParaRP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
        <p:nvSpPr>
          <p:cNvPr id="7" name="Rectangle 3">
            <a:extLst>
              <a:ext uri="{FF2B5EF4-FFF2-40B4-BE49-F238E27FC236}">
                <a16:creationId xmlns:a16="http://schemas.microsoft.com/office/drawing/2014/main" id="{1F6EE0A5-86F9-4467-A31E-44C87F9F9938}"/>
              </a:ext>
            </a:extLst>
          </p:cNvPr>
          <p:cNvSpPr>
            <a:spLocks noChangeArrowheads="1"/>
          </p:cNvSpPr>
          <p:nvPr/>
        </p:nvSpPr>
        <p:spPr bwMode="auto">
          <a:xfrm>
            <a:off x="1243290" y="1441627"/>
            <a:ext cx="10372583" cy="404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dirty="0">
                <a:latin typeface="+mj-lt"/>
              </a:rPr>
              <a:t>Beschermd wonen en maatschappelijke opvang worden gedecentraliseerd.</a:t>
            </a:r>
          </a:p>
          <a:p>
            <a:pPr marL="0" marR="0" lvl="0" indent="0" algn="l" defTabSz="914400" rtl="0" eaLnBrk="0" fontAlgn="base" latinLnBrk="0" hangingPunct="0">
              <a:lnSpc>
                <a:spcPct val="100000"/>
              </a:lnSpc>
              <a:spcBef>
                <a:spcPct val="0"/>
              </a:spcBef>
              <a:spcAft>
                <a:spcPct val="0"/>
              </a:spcAft>
              <a:buClrTx/>
              <a:buSzTx/>
              <a:tabLst/>
            </a:pPr>
            <a:endParaRPr lang="nl-NL" altLang="nl-NL" dirty="0">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dirty="0">
                <a:latin typeface="+mj-lt"/>
              </a:rPr>
              <a:t>De uitgaven van de </a:t>
            </a:r>
            <a:r>
              <a:rPr lang="nl-NL" altLang="nl-NL" dirty="0" err="1">
                <a:latin typeface="+mj-lt"/>
              </a:rPr>
              <a:t>Wmo</a:t>
            </a:r>
            <a:r>
              <a:rPr lang="nl-NL" altLang="nl-NL" dirty="0">
                <a:latin typeface="+mj-lt"/>
              </a:rPr>
              <a:t> stijgen.</a:t>
            </a: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dirty="0">
                <a:latin typeface="+mj-lt"/>
              </a:rPr>
              <a:t>De aansluiting met de Jeugdhulp kan beter.</a:t>
            </a: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dirty="0">
                <a:latin typeface="+mj-lt"/>
              </a:rPr>
              <a:t>We graag een beweging naar het </a:t>
            </a:r>
            <a:r>
              <a:rPr lang="nl-NL" altLang="nl-NL" dirty="0" err="1">
                <a:latin typeface="+mj-lt"/>
              </a:rPr>
              <a:t>voorveld</a:t>
            </a:r>
            <a:r>
              <a:rPr lang="nl-NL" altLang="nl-NL" dirty="0">
                <a:latin typeface="+mj-lt"/>
              </a:rPr>
              <a:t> willen maken.</a:t>
            </a: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dirty="0">
                <a:latin typeface="+mj-lt"/>
              </a:rPr>
              <a:t>We graag meer sturing bij de toegang organiseren.</a:t>
            </a: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dirty="0">
                <a:latin typeface="+mj-lt"/>
              </a:rPr>
              <a:t>We nu heel veel aanbieders hebben, waardoor partnership om zaken te veranderen moeilijk in te richten is.</a:t>
            </a: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dirty="0">
                <a:latin typeface="+mj-lt"/>
              </a:rPr>
              <a:t>De gemeente Voorschoten (weer) aansluit bij de Leidse regio.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
        <p:nvSpPr>
          <p:cNvPr id="8" name="Rectangle 5">
            <a:extLst>
              <a:ext uri="{FF2B5EF4-FFF2-40B4-BE49-F238E27FC236}">
                <a16:creationId xmlns:a16="http://schemas.microsoft.com/office/drawing/2014/main" id="{FD6903EE-E417-402A-A4CA-87C160058560}"/>
              </a:ext>
            </a:extLst>
          </p:cNvPr>
          <p:cNvSpPr>
            <a:spLocks noChangeArrowheads="1"/>
          </p:cNvSpPr>
          <p:nvPr/>
        </p:nvSpPr>
        <p:spPr bwMode="auto">
          <a:xfrm>
            <a:off x="422275" y="340296"/>
            <a:ext cx="219932"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nl-NL" altLang="nl-NL"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29312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208537" y="506083"/>
            <a:ext cx="9144000" cy="4894053"/>
          </a:xfrm>
        </p:spPr>
        <p:txBody>
          <a:bodyPr>
            <a:noAutofit/>
          </a:bodyPr>
          <a:lstStyle/>
          <a:p>
            <a:pPr lvl="0" algn="l"/>
            <a:br>
              <a:rPr lang="nl-NL" sz="3200" b="1" dirty="0"/>
            </a:br>
            <a:br>
              <a:rPr lang="nl-NL" sz="3200" b="1" dirty="0"/>
            </a:br>
            <a:br>
              <a:rPr lang="nl-NL" sz="3200" b="1" dirty="0"/>
            </a:br>
            <a:br>
              <a:rPr lang="nl-NL" sz="3200" b="1" dirty="0"/>
            </a:br>
            <a:r>
              <a:rPr lang="nl-NL" sz="3200" b="1" dirty="0"/>
              <a:t>Proces tot nu toe: </a:t>
            </a:r>
            <a:r>
              <a:rPr lang="nl-NL" sz="3200" i="1" dirty="0"/>
              <a:t>marktanalyse</a:t>
            </a:r>
            <a:br>
              <a:rPr lang="nl-NL" sz="3200" b="1" dirty="0"/>
            </a:br>
            <a:br>
              <a:rPr lang="nl-NL" sz="3200" b="1" dirty="0"/>
            </a:br>
            <a:r>
              <a:rPr lang="nl-NL" sz="3200" b="1" dirty="0"/>
              <a:t> </a:t>
            </a:r>
            <a:br>
              <a:rPr lang="nl-NL" sz="3200" b="1" dirty="0"/>
            </a:br>
            <a:br>
              <a:rPr lang="nl-NL" sz="3200" b="1" dirty="0"/>
            </a:br>
            <a:br>
              <a:rPr lang="nl-NL" sz="2400" dirty="0"/>
            </a:br>
            <a:br>
              <a:rPr lang="nl-NL" sz="2400" dirty="0"/>
            </a:br>
            <a:br>
              <a:rPr lang="nl-NL" sz="2400" dirty="0"/>
            </a:br>
            <a:br>
              <a:rPr lang="nl-NL" sz="2400" dirty="0"/>
            </a:br>
            <a:br>
              <a:rPr lang="nl-NL" sz="2400" dirty="0"/>
            </a:br>
            <a:br>
              <a:rPr lang="nl-NL" sz="2400" dirty="0"/>
            </a:br>
            <a:br>
              <a:rPr lang="nl-NL" sz="2400" dirty="0"/>
            </a:br>
            <a:br>
              <a:rPr lang="nl-NL" sz="2400" dirty="0"/>
            </a:br>
            <a:r>
              <a:rPr lang="nl-NL" sz="1800" dirty="0"/>
              <a:t>	</a:t>
            </a:r>
            <a:br>
              <a:rPr lang="nl-NL" sz="1800" dirty="0"/>
            </a:br>
            <a:endParaRPr lang="nl-NL" sz="1800" dirty="0">
              <a:highlight>
                <a:srgbClr val="FFFF00"/>
              </a:highlight>
            </a:endParaRP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pic>
        <p:nvPicPr>
          <p:cNvPr id="4" name="Afbeelding 3">
            <a:extLst>
              <a:ext uri="{FF2B5EF4-FFF2-40B4-BE49-F238E27FC236}">
                <a16:creationId xmlns:a16="http://schemas.microsoft.com/office/drawing/2014/main" id="{C2BD7037-863F-40E3-9B21-A2F2C4A1114B}"/>
              </a:ext>
            </a:extLst>
          </p:cNvPr>
          <p:cNvPicPr>
            <a:picLocks noChangeAspect="1"/>
          </p:cNvPicPr>
          <p:nvPr/>
        </p:nvPicPr>
        <p:blipFill rotWithShape="1">
          <a:blip r:embed="rId8"/>
          <a:srcRect l="1721" t="28147" r="58258" b="16052"/>
          <a:stretch/>
        </p:blipFill>
        <p:spPr>
          <a:xfrm>
            <a:off x="204407" y="1197569"/>
            <a:ext cx="8231669" cy="4496301"/>
          </a:xfrm>
          <a:prstGeom prst="rect">
            <a:avLst/>
          </a:prstGeom>
        </p:spPr>
      </p:pic>
      <p:sp>
        <p:nvSpPr>
          <p:cNvPr id="5" name="Tekstvak 4">
            <a:extLst>
              <a:ext uri="{FF2B5EF4-FFF2-40B4-BE49-F238E27FC236}">
                <a16:creationId xmlns:a16="http://schemas.microsoft.com/office/drawing/2014/main" id="{DB2E776C-B3F0-4A6B-A182-5B3E331AA265}"/>
              </a:ext>
            </a:extLst>
          </p:cNvPr>
          <p:cNvSpPr txBox="1"/>
          <p:nvPr/>
        </p:nvSpPr>
        <p:spPr>
          <a:xfrm>
            <a:off x="8766441" y="2094271"/>
            <a:ext cx="3202543" cy="584775"/>
          </a:xfrm>
          <a:prstGeom prst="rect">
            <a:avLst/>
          </a:prstGeom>
          <a:noFill/>
          <a:ln>
            <a:solidFill>
              <a:schemeClr val="tx1"/>
            </a:solidFill>
          </a:ln>
        </p:spPr>
        <p:txBody>
          <a:bodyPr wrap="none" rtlCol="0">
            <a:spAutoFit/>
          </a:bodyPr>
          <a:lstStyle/>
          <a:p>
            <a:r>
              <a:rPr lang="nl-NL" sz="1600" dirty="0">
                <a:latin typeface="+mj-lt"/>
              </a:rPr>
              <a:t>40% van de uitgaven wordt besteed </a:t>
            </a:r>
          </a:p>
          <a:p>
            <a:r>
              <a:rPr lang="nl-NL" sz="1600" dirty="0">
                <a:latin typeface="+mj-lt"/>
              </a:rPr>
              <a:t>aan 6% van de cliënten</a:t>
            </a:r>
          </a:p>
        </p:txBody>
      </p:sp>
      <p:sp>
        <p:nvSpPr>
          <p:cNvPr id="11" name="Tekstvak 10">
            <a:extLst>
              <a:ext uri="{FF2B5EF4-FFF2-40B4-BE49-F238E27FC236}">
                <a16:creationId xmlns:a16="http://schemas.microsoft.com/office/drawing/2014/main" id="{E4E8A309-45F2-4F33-997B-A1859732ACD5}"/>
              </a:ext>
            </a:extLst>
          </p:cNvPr>
          <p:cNvSpPr txBox="1"/>
          <p:nvPr/>
        </p:nvSpPr>
        <p:spPr>
          <a:xfrm>
            <a:off x="8751265" y="3034095"/>
            <a:ext cx="3202543" cy="584775"/>
          </a:xfrm>
          <a:prstGeom prst="rect">
            <a:avLst/>
          </a:prstGeom>
          <a:noFill/>
          <a:ln>
            <a:solidFill>
              <a:schemeClr val="tx1"/>
            </a:solidFill>
          </a:ln>
        </p:spPr>
        <p:txBody>
          <a:bodyPr wrap="none" rtlCol="0">
            <a:spAutoFit/>
          </a:bodyPr>
          <a:lstStyle/>
          <a:p>
            <a:r>
              <a:rPr lang="nl-NL" sz="1600" dirty="0">
                <a:latin typeface="+mj-lt"/>
              </a:rPr>
              <a:t>26% van de uitgaven wordt besteed </a:t>
            </a:r>
          </a:p>
          <a:p>
            <a:r>
              <a:rPr lang="nl-NL" sz="1600" dirty="0">
                <a:latin typeface="+mj-lt"/>
              </a:rPr>
              <a:t>aan 53% van de cliënten</a:t>
            </a:r>
          </a:p>
        </p:txBody>
      </p:sp>
      <p:sp>
        <p:nvSpPr>
          <p:cNvPr id="12" name="Tekstvak 11">
            <a:extLst>
              <a:ext uri="{FF2B5EF4-FFF2-40B4-BE49-F238E27FC236}">
                <a16:creationId xmlns:a16="http://schemas.microsoft.com/office/drawing/2014/main" id="{6499EBBD-09AE-49D6-B4BE-3396EA79DCFA}"/>
              </a:ext>
            </a:extLst>
          </p:cNvPr>
          <p:cNvSpPr txBox="1"/>
          <p:nvPr/>
        </p:nvSpPr>
        <p:spPr>
          <a:xfrm>
            <a:off x="8751265" y="3928380"/>
            <a:ext cx="3202543" cy="830997"/>
          </a:xfrm>
          <a:prstGeom prst="rect">
            <a:avLst/>
          </a:prstGeom>
          <a:noFill/>
          <a:ln>
            <a:solidFill>
              <a:schemeClr val="tx1"/>
            </a:solidFill>
          </a:ln>
        </p:spPr>
        <p:txBody>
          <a:bodyPr wrap="square" rtlCol="0">
            <a:spAutoFit/>
          </a:bodyPr>
          <a:lstStyle/>
          <a:p>
            <a:r>
              <a:rPr lang="nl-NL" sz="1600" dirty="0">
                <a:latin typeface="+mj-lt"/>
              </a:rPr>
              <a:t>10 grootste aanbieders </a:t>
            </a:r>
          </a:p>
          <a:p>
            <a:r>
              <a:rPr lang="nl-NL" sz="1600" dirty="0">
                <a:latin typeface="+mj-lt"/>
              </a:rPr>
              <a:t>zijn verantwoordelijk</a:t>
            </a:r>
          </a:p>
          <a:p>
            <a:r>
              <a:rPr lang="nl-NL" sz="1600" dirty="0">
                <a:latin typeface="+mj-lt"/>
              </a:rPr>
              <a:t>voor 75% van het totale budget</a:t>
            </a:r>
          </a:p>
        </p:txBody>
      </p:sp>
    </p:spTree>
    <p:extLst>
      <p:ext uri="{BB962C8B-B14F-4D97-AF65-F5344CB8AC3E}">
        <p14:creationId xmlns:p14="http://schemas.microsoft.com/office/powerpoint/2010/main" val="320867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208537" y="506083"/>
            <a:ext cx="9144000" cy="4894053"/>
          </a:xfrm>
        </p:spPr>
        <p:txBody>
          <a:bodyPr>
            <a:noAutofit/>
          </a:bodyPr>
          <a:lstStyle/>
          <a:p>
            <a:pPr lvl="0" algn="l"/>
            <a:br>
              <a:rPr lang="nl-NL" sz="3200" b="1"/>
            </a:br>
            <a:br>
              <a:rPr lang="nl-NL" sz="3200" b="1"/>
            </a:br>
            <a:br>
              <a:rPr lang="nl-NL" sz="3200" b="1"/>
            </a:br>
            <a:br>
              <a:rPr lang="nl-NL" sz="3200" b="1"/>
            </a:br>
            <a:r>
              <a:rPr lang="nl-NL" sz="3200" b="1"/>
              <a:t>Proces tot nu toe: </a:t>
            </a:r>
            <a:r>
              <a:rPr lang="nl-NL" sz="3200" i="1"/>
              <a:t>veranderopgaven</a:t>
            </a:r>
            <a:br>
              <a:rPr lang="nl-NL" sz="3200" b="1"/>
            </a:br>
            <a:br>
              <a:rPr lang="nl-NL" sz="3200" b="1"/>
            </a:br>
            <a:r>
              <a:rPr lang="nl-NL" sz="3200" b="1"/>
              <a:t> </a:t>
            </a:r>
            <a:br>
              <a:rPr lang="nl-NL" sz="3200" b="1"/>
            </a:br>
            <a:br>
              <a:rPr lang="nl-NL" sz="3200" b="1"/>
            </a:br>
            <a:br>
              <a:rPr lang="nl-NL" sz="2400"/>
            </a:br>
            <a:br>
              <a:rPr lang="nl-NL" sz="2400"/>
            </a:br>
            <a:br>
              <a:rPr lang="nl-NL" sz="2400"/>
            </a:br>
            <a:br>
              <a:rPr lang="nl-NL" sz="2400"/>
            </a:br>
            <a:br>
              <a:rPr lang="nl-NL" sz="2400"/>
            </a:br>
            <a:br>
              <a:rPr lang="nl-NL" sz="2400"/>
            </a:br>
            <a:br>
              <a:rPr lang="nl-NL" sz="2400"/>
            </a:br>
            <a:br>
              <a:rPr lang="nl-NL" sz="2400"/>
            </a:br>
            <a:r>
              <a:rPr lang="nl-NL" sz="1800"/>
              <a:t>	</a:t>
            </a:r>
            <a:br>
              <a:rPr lang="nl-NL" sz="1800"/>
            </a:br>
            <a:endParaRPr lang="nl-NL" sz="1800" dirty="0">
              <a:highlight>
                <a:srgbClr val="FFFF00"/>
              </a:highlight>
            </a:endParaRP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
        <p:nvSpPr>
          <p:cNvPr id="10" name="Rectangle 3">
            <a:extLst>
              <a:ext uri="{FF2B5EF4-FFF2-40B4-BE49-F238E27FC236}">
                <a16:creationId xmlns:a16="http://schemas.microsoft.com/office/drawing/2014/main" id="{9178ED0E-0AAD-43CD-B9B2-4FC248EE3A6F}"/>
              </a:ext>
            </a:extLst>
          </p:cNvPr>
          <p:cNvSpPr>
            <a:spLocks noChangeArrowheads="1"/>
          </p:cNvSpPr>
          <p:nvPr/>
        </p:nvSpPr>
        <p:spPr bwMode="auto">
          <a:xfrm>
            <a:off x="1187228" y="1426785"/>
            <a:ext cx="10328533" cy="4878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a:latin typeface="+mj-lt"/>
              </a:rPr>
              <a:t>Maatschappelijke opvang en beschermd wonen verbinden.</a:t>
            </a: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a:latin typeface="+mj-lt"/>
              </a:rPr>
              <a:t>Een doorlopende lijn van eenvoudige begeleiding tot aan intramurale woonvormen is gewenst.</a:t>
            </a: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a:latin typeface="+mj-lt"/>
              </a:rPr>
              <a:t>Partnership creëren met aanbieders.</a:t>
            </a: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a:latin typeface="+mj-lt"/>
              </a:rPr>
              <a:t>Uitstroom en doorstroom stimuleren. </a:t>
            </a:r>
          </a:p>
          <a:p>
            <a:pPr>
              <a:buFontTx/>
              <a:buChar char="•"/>
            </a:pPr>
            <a:r>
              <a:rPr lang="nl-NL" sz="2000" b="0" i="0" u="none" strike="noStrike" baseline="0" dirty="0">
                <a:solidFill>
                  <a:srgbClr val="000000"/>
                </a:solidFill>
                <a:latin typeface="+mj-lt"/>
              </a:rPr>
              <a:t>Normalisering is het uitgangspunt, ook wat betreft wonen.</a:t>
            </a:r>
          </a:p>
          <a:p>
            <a:pPr>
              <a:buFontTx/>
              <a:buChar char="•"/>
            </a:pPr>
            <a:r>
              <a:rPr lang="nl-NL" sz="2000" b="0" i="0" u="none" strike="noStrike" baseline="0" dirty="0">
                <a:solidFill>
                  <a:srgbClr val="000000"/>
                </a:solidFill>
                <a:latin typeface="+mj-lt"/>
              </a:rPr>
              <a:t>Het terugbrengen van de maatwerkvoorzieningen tot de essentie</a:t>
            </a:r>
          </a:p>
          <a:p>
            <a:pPr>
              <a:buFontTx/>
              <a:buChar char="•"/>
            </a:pPr>
            <a:r>
              <a:rPr lang="nl-NL" sz="2000" b="0" i="0" u="none" strike="noStrike" baseline="0" dirty="0">
                <a:solidFill>
                  <a:srgbClr val="000000"/>
                </a:solidFill>
                <a:latin typeface="+mj-lt"/>
              </a:rPr>
              <a:t>Investeren in een passend </a:t>
            </a:r>
            <a:r>
              <a:rPr lang="nl-NL" sz="2000" b="0" i="0" u="none" strike="noStrike" baseline="0" dirty="0" err="1">
                <a:solidFill>
                  <a:srgbClr val="000000"/>
                </a:solidFill>
                <a:latin typeface="+mj-lt"/>
              </a:rPr>
              <a:t>voorveld</a:t>
            </a:r>
            <a:r>
              <a:rPr lang="nl-NL" sz="2000" b="0" i="0" u="none" strike="noStrike" baseline="0" dirty="0">
                <a:solidFill>
                  <a:srgbClr val="000000"/>
                </a:solidFill>
                <a:latin typeface="+mj-lt"/>
              </a:rPr>
              <a:t>, zodat daar meer ondersteuning geboden kan worden.</a:t>
            </a:r>
          </a:p>
          <a:p>
            <a:pPr>
              <a:buFontTx/>
              <a:buChar char="•"/>
            </a:pPr>
            <a:r>
              <a:rPr lang="nl-NL" sz="2000" dirty="0">
                <a:solidFill>
                  <a:srgbClr val="000000"/>
                </a:solidFill>
                <a:latin typeface="+mj-lt"/>
              </a:rPr>
              <a:t>Inrichten van een laagdrempelige integrale toegang, de toegang krijgt een stevige rol in de regie.</a:t>
            </a:r>
          </a:p>
          <a:p>
            <a:pPr>
              <a:buFontTx/>
              <a:buChar char="•"/>
            </a:pPr>
            <a:r>
              <a:rPr lang="nl-NL" sz="2000" dirty="0">
                <a:solidFill>
                  <a:srgbClr val="000000"/>
                </a:solidFill>
                <a:latin typeface="+mj-lt"/>
              </a:rPr>
              <a:t>Betere overgang van jeugdhulp naar de </a:t>
            </a:r>
            <a:r>
              <a:rPr lang="nl-NL" sz="2000" dirty="0" err="1">
                <a:solidFill>
                  <a:srgbClr val="000000"/>
                </a:solidFill>
                <a:latin typeface="+mj-lt"/>
              </a:rPr>
              <a:t>Wmo</a:t>
            </a:r>
            <a:r>
              <a:rPr lang="nl-NL" sz="2000" dirty="0">
                <a:solidFill>
                  <a:srgbClr val="000000"/>
                </a:solidFill>
                <a:latin typeface="+mj-lt"/>
              </a:rPr>
              <a:t>.</a:t>
            </a:r>
          </a:p>
          <a:p>
            <a:endParaRPr lang="nl-NL" sz="1800" b="0" i="0" u="none" strike="noStrike" baseline="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80310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208537" y="506083"/>
            <a:ext cx="9144000" cy="4894053"/>
          </a:xfrm>
        </p:spPr>
        <p:txBody>
          <a:bodyPr>
            <a:noAutofit/>
          </a:bodyPr>
          <a:lstStyle/>
          <a:p>
            <a:pPr lvl="0" algn="l"/>
            <a:br>
              <a:rPr lang="nl-NL" sz="3200" b="1" dirty="0"/>
            </a:br>
            <a:br>
              <a:rPr lang="nl-NL" sz="3200" b="1" dirty="0"/>
            </a:br>
            <a:br>
              <a:rPr lang="nl-NL" sz="3200" b="1" dirty="0"/>
            </a:br>
            <a:br>
              <a:rPr lang="nl-NL" sz="3200" b="1" dirty="0"/>
            </a:br>
            <a:r>
              <a:rPr lang="nl-NL" sz="3200" b="1" dirty="0"/>
              <a:t>Proces tot nu toe: </a:t>
            </a:r>
            <a:r>
              <a:rPr lang="nl-NL" sz="3200" i="1" dirty="0"/>
              <a:t>1</a:t>
            </a:r>
            <a:r>
              <a:rPr lang="nl-NL" sz="3200" i="1" baseline="30000" dirty="0"/>
              <a:t>ste</a:t>
            </a:r>
            <a:r>
              <a:rPr lang="nl-NL" sz="3200" i="1" dirty="0"/>
              <a:t> marktconsultatie</a:t>
            </a:r>
            <a:br>
              <a:rPr lang="nl-NL" sz="3200" b="1" dirty="0"/>
            </a:br>
            <a:br>
              <a:rPr lang="nl-NL" sz="3200" b="1" dirty="0"/>
            </a:br>
            <a:r>
              <a:rPr lang="nl-NL" sz="3200" b="1" dirty="0"/>
              <a:t> </a:t>
            </a:r>
            <a:br>
              <a:rPr lang="nl-NL" sz="3200" b="1" dirty="0"/>
            </a:br>
            <a:br>
              <a:rPr lang="nl-NL" sz="3200" b="1" dirty="0"/>
            </a:br>
            <a:br>
              <a:rPr lang="nl-NL" sz="2400" dirty="0"/>
            </a:br>
            <a:br>
              <a:rPr lang="nl-NL" sz="2400" dirty="0"/>
            </a:br>
            <a:br>
              <a:rPr lang="nl-NL" sz="2400" dirty="0"/>
            </a:br>
            <a:br>
              <a:rPr lang="nl-NL" sz="2400" dirty="0"/>
            </a:br>
            <a:br>
              <a:rPr lang="nl-NL" sz="2400" dirty="0"/>
            </a:br>
            <a:br>
              <a:rPr lang="nl-NL" sz="2400" dirty="0"/>
            </a:br>
            <a:br>
              <a:rPr lang="nl-NL" sz="2400" dirty="0"/>
            </a:br>
            <a:br>
              <a:rPr lang="nl-NL" sz="2400" dirty="0"/>
            </a:br>
            <a:r>
              <a:rPr lang="nl-NL" sz="1800" dirty="0"/>
              <a:t>	</a:t>
            </a:r>
            <a:br>
              <a:rPr lang="nl-NL" sz="1800" dirty="0"/>
            </a:br>
            <a:endParaRPr lang="nl-NL" sz="1800" dirty="0">
              <a:highlight>
                <a:srgbClr val="FFFF00"/>
              </a:highlight>
            </a:endParaRP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
        <p:nvSpPr>
          <p:cNvPr id="10" name="Rectangle 3">
            <a:extLst>
              <a:ext uri="{FF2B5EF4-FFF2-40B4-BE49-F238E27FC236}">
                <a16:creationId xmlns:a16="http://schemas.microsoft.com/office/drawing/2014/main" id="{9178ED0E-0AAD-43CD-B9B2-4FC248EE3A6F}"/>
              </a:ext>
            </a:extLst>
          </p:cNvPr>
          <p:cNvSpPr>
            <a:spLocks noChangeArrowheads="1"/>
          </p:cNvSpPr>
          <p:nvPr/>
        </p:nvSpPr>
        <p:spPr bwMode="auto">
          <a:xfrm>
            <a:off x="1187228" y="1426786"/>
            <a:ext cx="10108345" cy="4878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a:latin typeface="+mj-lt"/>
              </a:rPr>
              <a:t>Huishoudelijke ondersteuning vreemde eend in de bijt.</a:t>
            </a: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a:latin typeface="+mj-lt"/>
              </a:rPr>
              <a:t>Contract met één aanbieder lastig i.v.m. benodigde expertise. Eén regievoerder wel belangrijk.</a:t>
            </a: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a:latin typeface="+mj-lt"/>
              </a:rPr>
              <a:t>Beperkt aantal aanbieders, ok, maar keuzevrijheid wel belangrijk.</a:t>
            </a: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a:latin typeface="+mj-lt"/>
              </a:rPr>
              <a:t>Let op administratieve lasten, o.a. bij </a:t>
            </a:r>
            <a:r>
              <a:rPr lang="nl-NL" altLang="nl-NL" sz="2000" dirty="0" err="1">
                <a:latin typeface="+mj-lt"/>
              </a:rPr>
              <a:t>onderaannemerschap</a:t>
            </a:r>
            <a:r>
              <a:rPr lang="nl-NL" altLang="nl-NL" sz="2000" dirty="0">
                <a:latin typeface="+mj-lt"/>
              </a:rPr>
              <a:t>.</a:t>
            </a: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err="1">
                <a:latin typeface="+mj-lt"/>
              </a:rPr>
              <a:t>Ontschotten</a:t>
            </a:r>
            <a:r>
              <a:rPr lang="nl-NL" altLang="nl-NL" sz="2000" dirty="0">
                <a:latin typeface="+mj-lt"/>
              </a:rPr>
              <a:t>.</a:t>
            </a: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a:latin typeface="+mj-lt"/>
              </a:rPr>
              <a:t>Financiële ruimte voor indirecte tijd.</a:t>
            </a:r>
          </a:p>
          <a:p>
            <a:pPr marL="0" marR="0" lvl="0" indent="0" algn="l" defTabSz="914400" rtl="0" eaLnBrk="0" fontAlgn="base" latinLnBrk="0" hangingPunct="0">
              <a:lnSpc>
                <a:spcPct val="100000"/>
              </a:lnSpc>
              <a:spcBef>
                <a:spcPct val="0"/>
              </a:spcBef>
              <a:spcAft>
                <a:spcPct val="0"/>
              </a:spcAft>
              <a:buClrTx/>
              <a:buSzTx/>
              <a:buFontTx/>
              <a:buChar char="•"/>
              <a:tabLst/>
            </a:pPr>
            <a:r>
              <a:rPr lang="nl-NL" altLang="nl-NL" sz="2000" dirty="0">
                <a:latin typeface="+mj-lt"/>
              </a:rPr>
              <a:t>Contract voor minimaal 4 jaar nodig om samen te gaan veranderen. </a:t>
            </a: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sz="2000"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sz="2000" dirty="0">
              <a:latin typeface="+mn-lt"/>
            </a:endParaRPr>
          </a:p>
          <a:p>
            <a:endParaRPr lang="nl-NL" sz="1800" b="0" i="0" u="none" strike="noStrike" baseline="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75829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337269" y="1328269"/>
            <a:ext cx="9144000" cy="4894053"/>
          </a:xfrm>
        </p:spPr>
        <p:txBody>
          <a:bodyPr>
            <a:noAutofit/>
          </a:bodyPr>
          <a:lstStyle/>
          <a:p>
            <a:pPr lvl="0" algn="l"/>
            <a:br>
              <a:rPr lang="nl-NL" sz="3200" b="1" dirty="0"/>
            </a:br>
            <a:br>
              <a:rPr lang="nl-NL" sz="3200" b="1" dirty="0"/>
            </a:br>
            <a:br>
              <a:rPr lang="nl-NL" sz="3200" b="1" dirty="0"/>
            </a:br>
            <a:br>
              <a:rPr lang="nl-NL" sz="3200" b="1" dirty="0"/>
            </a:br>
            <a:r>
              <a:rPr lang="nl-NL" sz="3200" b="1" dirty="0"/>
              <a:t>Visie op inkoop Leidse regio</a:t>
            </a:r>
            <a:br>
              <a:rPr lang="nl-NL" sz="3200" b="1" dirty="0"/>
            </a:br>
            <a:br>
              <a:rPr lang="nl-NL" sz="3200" b="1" dirty="0"/>
            </a:br>
            <a:br>
              <a:rPr lang="nl-NL" sz="3200" b="1" dirty="0"/>
            </a:br>
            <a:br>
              <a:rPr lang="nl-NL" sz="3200" b="1" dirty="0"/>
            </a:br>
            <a:br>
              <a:rPr lang="nl-NL" sz="3200" b="1" dirty="0"/>
            </a:br>
            <a:br>
              <a:rPr lang="nl-NL" sz="2400" dirty="0"/>
            </a:br>
            <a:br>
              <a:rPr lang="nl-NL" sz="2400" dirty="0"/>
            </a:br>
            <a:br>
              <a:rPr lang="nl-NL" sz="2400" dirty="0"/>
            </a:br>
            <a:br>
              <a:rPr lang="nl-NL" sz="2400" dirty="0"/>
            </a:br>
            <a:br>
              <a:rPr lang="nl-NL" sz="2400" dirty="0"/>
            </a:br>
            <a:br>
              <a:rPr lang="nl-NL" sz="2400" dirty="0"/>
            </a:br>
            <a:br>
              <a:rPr lang="nl-NL" sz="2400" dirty="0"/>
            </a:br>
            <a:br>
              <a:rPr lang="nl-NL" sz="2400" dirty="0"/>
            </a:br>
            <a:r>
              <a:rPr lang="nl-NL" sz="1800" dirty="0"/>
              <a:t>	</a:t>
            </a:r>
            <a:br>
              <a:rPr lang="nl-NL" sz="1800" dirty="0"/>
            </a:br>
            <a:endParaRPr lang="nl-NL" sz="1800" dirty="0">
              <a:highlight>
                <a:srgbClr val="FFFF00"/>
              </a:highlight>
            </a:endParaRP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
        <p:nvSpPr>
          <p:cNvPr id="10" name="Rectangle 3">
            <a:extLst>
              <a:ext uri="{FF2B5EF4-FFF2-40B4-BE49-F238E27FC236}">
                <a16:creationId xmlns:a16="http://schemas.microsoft.com/office/drawing/2014/main" id="{9178ED0E-0AAD-43CD-B9B2-4FC248EE3A6F}"/>
              </a:ext>
            </a:extLst>
          </p:cNvPr>
          <p:cNvSpPr>
            <a:spLocks noChangeArrowheads="1"/>
          </p:cNvSpPr>
          <p:nvPr/>
        </p:nvSpPr>
        <p:spPr bwMode="auto">
          <a:xfrm>
            <a:off x="1187228" y="2811780"/>
            <a:ext cx="300082" cy="2108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1800" b="0" i="0" u="none" strike="noStrike" baseline="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
        <p:nvSpPr>
          <p:cNvPr id="6" name="Tekstvak 5">
            <a:extLst>
              <a:ext uri="{FF2B5EF4-FFF2-40B4-BE49-F238E27FC236}">
                <a16:creationId xmlns:a16="http://schemas.microsoft.com/office/drawing/2014/main" id="{7944AB6F-E549-4516-AF54-FE0EB30ABD20}"/>
              </a:ext>
            </a:extLst>
          </p:cNvPr>
          <p:cNvSpPr txBox="1"/>
          <p:nvPr/>
        </p:nvSpPr>
        <p:spPr>
          <a:xfrm>
            <a:off x="1487310" y="2468071"/>
            <a:ext cx="766557" cy="1200329"/>
          </a:xfrm>
          <a:prstGeom prst="rect">
            <a:avLst/>
          </a:prstGeom>
          <a:noFill/>
        </p:spPr>
        <p:txBody>
          <a:bodyPr wrap="none" rtlCol="0">
            <a:spAutoFit/>
          </a:bodyPr>
          <a:lstStyle/>
          <a:p>
            <a:endParaRPr lang="nl-NL" dirty="0"/>
          </a:p>
          <a:p>
            <a:endParaRPr lang="nl-NL" dirty="0"/>
          </a:p>
          <a:p>
            <a:endParaRPr lang="nl-NL" dirty="0"/>
          </a:p>
          <a:p>
            <a:r>
              <a:rPr lang="nl-NL" dirty="0"/>
              <a:t>           </a:t>
            </a:r>
          </a:p>
        </p:txBody>
      </p:sp>
      <p:sp>
        <p:nvSpPr>
          <p:cNvPr id="7" name="Tekstvak 6">
            <a:extLst>
              <a:ext uri="{FF2B5EF4-FFF2-40B4-BE49-F238E27FC236}">
                <a16:creationId xmlns:a16="http://schemas.microsoft.com/office/drawing/2014/main" id="{01D234DE-1E38-48F3-A7A5-C0C71FABEF2A}"/>
              </a:ext>
            </a:extLst>
          </p:cNvPr>
          <p:cNvSpPr txBox="1"/>
          <p:nvPr/>
        </p:nvSpPr>
        <p:spPr>
          <a:xfrm>
            <a:off x="1352129" y="1513137"/>
            <a:ext cx="9858596" cy="2739211"/>
          </a:xfrm>
          <a:prstGeom prst="rect">
            <a:avLst/>
          </a:prstGeom>
          <a:noFill/>
        </p:spPr>
        <p:txBody>
          <a:bodyPr wrap="none" rtlCol="0">
            <a:spAutoFit/>
          </a:bodyPr>
          <a:lstStyle/>
          <a:p>
            <a:pPr marL="457200" indent="-457200">
              <a:buFont typeface="Arial" panose="020B0604020202020204" pitchFamily="34" charset="0"/>
              <a:buChar char="•"/>
            </a:pPr>
            <a:r>
              <a:rPr lang="nl-NL" sz="2800" dirty="0">
                <a:latin typeface="+mj-lt"/>
                <a:ea typeface="+mj-ea"/>
                <a:cs typeface="+mj-cs"/>
              </a:rPr>
              <a:t>Huishoudelijke ondersteuning apart</a:t>
            </a:r>
          </a:p>
          <a:p>
            <a:pPr marL="457200" indent="-457200">
              <a:buFont typeface="Arial" panose="020B0604020202020204" pitchFamily="34" charset="0"/>
              <a:buChar char="•"/>
            </a:pPr>
            <a:r>
              <a:rPr lang="nl-NL" sz="2800" dirty="0">
                <a:latin typeface="+mj-lt"/>
                <a:ea typeface="+mj-ea"/>
                <a:cs typeface="+mj-cs"/>
              </a:rPr>
              <a:t>Toegang bij de gemeente/wijkteams</a:t>
            </a:r>
          </a:p>
          <a:p>
            <a:pPr marL="457200" indent="-457200">
              <a:buFont typeface="Arial" panose="020B0604020202020204" pitchFamily="34" charset="0"/>
              <a:buChar char="•"/>
            </a:pPr>
            <a:r>
              <a:rPr lang="nl-NL" sz="2800" dirty="0">
                <a:latin typeface="+mj-lt"/>
                <a:ea typeface="+mj-ea"/>
                <a:cs typeface="+mj-cs"/>
              </a:rPr>
              <a:t>Contract met minder aanbieders </a:t>
            </a:r>
          </a:p>
          <a:p>
            <a:pPr marL="457200" indent="-457200">
              <a:buFont typeface="Arial" panose="020B0604020202020204" pitchFamily="34" charset="0"/>
              <a:buChar char="•"/>
            </a:pPr>
            <a:r>
              <a:rPr lang="nl-NL" sz="2800" dirty="0">
                <a:latin typeface="+mj-lt"/>
                <a:ea typeface="+mj-ea"/>
                <a:cs typeface="+mj-cs"/>
              </a:rPr>
              <a:t>Afspraken in contracten over veranderopgaven </a:t>
            </a:r>
          </a:p>
          <a:p>
            <a:pPr marL="457200" indent="-457200">
              <a:buFont typeface="Arial" panose="020B0604020202020204" pitchFamily="34" charset="0"/>
              <a:buChar char="•"/>
            </a:pPr>
            <a:r>
              <a:rPr lang="nl-NL" sz="2800" dirty="0">
                <a:latin typeface="+mj-lt"/>
                <a:ea typeface="+mj-ea"/>
                <a:cs typeface="+mj-cs"/>
              </a:rPr>
              <a:t>Steviger partnerschap inrichten met cruciale systeemaanbieders</a:t>
            </a:r>
          </a:p>
          <a:p>
            <a:pPr marL="457200" indent="-457200">
              <a:buFont typeface="Arial" panose="020B0604020202020204" pitchFamily="34" charset="0"/>
              <a:buChar char="•"/>
            </a:pPr>
            <a:endParaRPr lang="nl-NL" sz="3200" dirty="0">
              <a:latin typeface="+mj-lt"/>
              <a:ea typeface="+mj-ea"/>
              <a:cs typeface="+mj-cs"/>
            </a:endParaRPr>
          </a:p>
        </p:txBody>
      </p:sp>
    </p:spTree>
    <p:extLst>
      <p:ext uri="{BB962C8B-B14F-4D97-AF65-F5344CB8AC3E}">
        <p14:creationId xmlns:p14="http://schemas.microsoft.com/office/powerpoint/2010/main" val="111387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337269" y="1328269"/>
            <a:ext cx="9144000" cy="4894053"/>
          </a:xfrm>
        </p:spPr>
        <p:txBody>
          <a:bodyPr>
            <a:noAutofit/>
          </a:bodyPr>
          <a:lstStyle/>
          <a:p>
            <a:pPr lvl="0" algn="l"/>
            <a:br>
              <a:rPr lang="nl-NL" sz="3200" b="1" dirty="0"/>
            </a:br>
            <a:br>
              <a:rPr lang="nl-NL" sz="3200" b="1" dirty="0"/>
            </a:br>
            <a:br>
              <a:rPr lang="nl-NL" sz="3200" b="1" dirty="0"/>
            </a:br>
            <a:br>
              <a:rPr lang="nl-NL" sz="3200" b="1" dirty="0"/>
            </a:br>
            <a:r>
              <a:rPr lang="nl-NL" sz="3200" b="1" dirty="0"/>
              <a:t>Visie op inkoop Leidse regio</a:t>
            </a:r>
            <a:br>
              <a:rPr lang="nl-NL" sz="3200" b="1" dirty="0"/>
            </a:br>
            <a:br>
              <a:rPr lang="nl-NL" sz="3200" b="1" dirty="0"/>
            </a:br>
            <a:br>
              <a:rPr lang="nl-NL" sz="3200" b="1" dirty="0"/>
            </a:br>
            <a:br>
              <a:rPr lang="nl-NL" sz="3200" b="1" dirty="0"/>
            </a:br>
            <a:br>
              <a:rPr lang="nl-NL" sz="3200" b="1" dirty="0"/>
            </a:br>
            <a:br>
              <a:rPr lang="nl-NL" sz="2400" dirty="0"/>
            </a:br>
            <a:br>
              <a:rPr lang="nl-NL" sz="2400" dirty="0"/>
            </a:br>
            <a:br>
              <a:rPr lang="nl-NL" sz="2400" dirty="0"/>
            </a:br>
            <a:br>
              <a:rPr lang="nl-NL" sz="2400" dirty="0"/>
            </a:br>
            <a:br>
              <a:rPr lang="nl-NL" sz="2400" dirty="0"/>
            </a:br>
            <a:br>
              <a:rPr lang="nl-NL" sz="2400" dirty="0"/>
            </a:br>
            <a:br>
              <a:rPr lang="nl-NL" sz="2400" dirty="0"/>
            </a:br>
            <a:br>
              <a:rPr lang="nl-NL" sz="2400" dirty="0"/>
            </a:br>
            <a:r>
              <a:rPr lang="nl-NL" sz="1800" dirty="0"/>
              <a:t>	</a:t>
            </a:r>
            <a:br>
              <a:rPr lang="nl-NL" sz="1800" dirty="0"/>
            </a:br>
            <a:endParaRPr lang="nl-NL" sz="1800" dirty="0">
              <a:highlight>
                <a:srgbClr val="FFFF00"/>
              </a:highlight>
            </a:endParaRP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
        <p:nvSpPr>
          <p:cNvPr id="10" name="Rectangle 3">
            <a:extLst>
              <a:ext uri="{FF2B5EF4-FFF2-40B4-BE49-F238E27FC236}">
                <a16:creationId xmlns:a16="http://schemas.microsoft.com/office/drawing/2014/main" id="{9178ED0E-0AAD-43CD-B9B2-4FC248EE3A6F}"/>
              </a:ext>
            </a:extLst>
          </p:cNvPr>
          <p:cNvSpPr>
            <a:spLocks noChangeArrowheads="1"/>
          </p:cNvSpPr>
          <p:nvPr/>
        </p:nvSpPr>
        <p:spPr bwMode="auto">
          <a:xfrm>
            <a:off x="1187228" y="2811780"/>
            <a:ext cx="300082" cy="2108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1800" b="0" i="0" u="none" strike="noStrike" baseline="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
        <p:nvSpPr>
          <p:cNvPr id="6" name="Tekstvak 5">
            <a:extLst>
              <a:ext uri="{FF2B5EF4-FFF2-40B4-BE49-F238E27FC236}">
                <a16:creationId xmlns:a16="http://schemas.microsoft.com/office/drawing/2014/main" id="{7944AB6F-E549-4516-AF54-FE0EB30ABD20}"/>
              </a:ext>
            </a:extLst>
          </p:cNvPr>
          <p:cNvSpPr txBox="1"/>
          <p:nvPr/>
        </p:nvSpPr>
        <p:spPr>
          <a:xfrm>
            <a:off x="1487310" y="2468071"/>
            <a:ext cx="766557" cy="1200329"/>
          </a:xfrm>
          <a:prstGeom prst="rect">
            <a:avLst/>
          </a:prstGeom>
          <a:noFill/>
        </p:spPr>
        <p:txBody>
          <a:bodyPr wrap="none" rtlCol="0">
            <a:spAutoFit/>
          </a:bodyPr>
          <a:lstStyle/>
          <a:p>
            <a:endParaRPr lang="nl-NL" dirty="0"/>
          </a:p>
          <a:p>
            <a:endParaRPr lang="nl-NL" dirty="0"/>
          </a:p>
          <a:p>
            <a:endParaRPr lang="nl-NL" dirty="0"/>
          </a:p>
          <a:p>
            <a:r>
              <a:rPr lang="nl-NL" dirty="0"/>
              <a:t>           </a:t>
            </a:r>
          </a:p>
        </p:txBody>
      </p:sp>
      <p:sp>
        <p:nvSpPr>
          <p:cNvPr id="7" name="Tekstvak 6">
            <a:extLst>
              <a:ext uri="{FF2B5EF4-FFF2-40B4-BE49-F238E27FC236}">
                <a16:creationId xmlns:a16="http://schemas.microsoft.com/office/drawing/2014/main" id="{01D234DE-1E38-48F3-A7A5-C0C71FABEF2A}"/>
              </a:ext>
            </a:extLst>
          </p:cNvPr>
          <p:cNvSpPr txBox="1"/>
          <p:nvPr/>
        </p:nvSpPr>
        <p:spPr>
          <a:xfrm>
            <a:off x="800831" y="1640534"/>
            <a:ext cx="8559074" cy="3539430"/>
          </a:xfrm>
          <a:prstGeom prst="rect">
            <a:avLst/>
          </a:prstGeom>
          <a:noFill/>
        </p:spPr>
        <p:txBody>
          <a:bodyPr wrap="none" rtlCol="0">
            <a:spAutoFit/>
          </a:bodyPr>
          <a:lstStyle/>
          <a:p>
            <a:pPr marL="457200" indent="-457200">
              <a:buFont typeface="Arial" panose="020B0604020202020204" pitchFamily="34" charset="0"/>
              <a:buChar char="•"/>
            </a:pPr>
            <a:r>
              <a:rPr lang="nl-NL" sz="3200" dirty="0">
                <a:latin typeface="+mj-lt"/>
                <a:ea typeface="+mj-ea"/>
                <a:cs typeface="+mj-cs"/>
              </a:rPr>
              <a:t>Segmenten </a:t>
            </a:r>
          </a:p>
          <a:p>
            <a:pPr lvl="2" indent="-457200">
              <a:buFont typeface="Arial" panose="020B0604020202020204" pitchFamily="34" charset="0"/>
              <a:buChar char="•"/>
            </a:pPr>
            <a:r>
              <a:rPr lang="nl-NL" sz="3200" dirty="0">
                <a:latin typeface="+mj-lt"/>
                <a:ea typeface="+mj-ea"/>
                <a:cs typeface="+mj-cs"/>
              </a:rPr>
              <a:t>jongeren (16-27 jarigen)</a:t>
            </a:r>
          </a:p>
          <a:p>
            <a:pPr lvl="2" indent="-457200">
              <a:buFont typeface="Arial" panose="020B0604020202020204" pitchFamily="34" charset="0"/>
              <a:buChar char="•"/>
            </a:pPr>
            <a:r>
              <a:rPr lang="nl-NL" sz="3200" dirty="0">
                <a:latin typeface="+mj-lt"/>
                <a:ea typeface="+mj-ea"/>
                <a:cs typeface="+mj-cs"/>
              </a:rPr>
              <a:t>ouderen</a:t>
            </a:r>
          </a:p>
          <a:p>
            <a:pPr lvl="2" indent="-457200">
              <a:buFont typeface="Arial" panose="020B0604020202020204" pitchFamily="34" charset="0"/>
              <a:buChar char="•"/>
            </a:pPr>
            <a:r>
              <a:rPr lang="nl-NL" sz="3200" dirty="0">
                <a:latin typeface="+mj-lt"/>
                <a:ea typeface="+mj-ea"/>
                <a:cs typeface="+mj-cs"/>
              </a:rPr>
              <a:t>volwassenen (herstelgericht en stabiliserend)</a:t>
            </a:r>
          </a:p>
          <a:p>
            <a:pPr lvl="2" indent="-457200">
              <a:buFont typeface="Arial" panose="020B0604020202020204" pitchFamily="34" charset="0"/>
              <a:buChar char="•"/>
            </a:pPr>
            <a:r>
              <a:rPr lang="nl-NL" sz="3200" dirty="0">
                <a:latin typeface="+mj-lt"/>
                <a:ea typeface="+mj-ea"/>
                <a:cs typeface="+mj-cs"/>
              </a:rPr>
              <a:t>complexe problematiek</a:t>
            </a:r>
          </a:p>
          <a:p>
            <a:pPr marL="457200" indent="-457200">
              <a:buFont typeface="Arial" panose="020B0604020202020204" pitchFamily="34" charset="0"/>
              <a:buChar char="•"/>
            </a:pPr>
            <a:r>
              <a:rPr lang="nl-NL" sz="3200" dirty="0">
                <a:latin typeface="+mj-lt"/>
                <a:ea typeface="+mj-ea"/>
                <a:cs typeface="+mj-cs"/>
              </a:rPr>
              <a:t>Arrangementen</a:t>
            </a:r>
          </a:p>
          <a:p>
            <a:pPr marL="457200" indent="-457200">
              <a:buFont typeface="Arial" panose="020B0604020202020204" pitchFamily="34" charset="0"/>
              <a:buChar char="•"/>
            </a:pPr>
            <a:endParaRPr lang="nl-NL" sz="3200" dirty="0">
              <a:latin typeface="+mj-lt"/>
              <a:ea typeface="+mj-ea"/>
              <a:cs typeface="+mj-cs"/>
            </a:endParaRPr>
          </a:p>
        </p:txBody>
      </p:sp>
    </p:spTree>
    <p:extLst>
      <p:ext uri="{BB962C8B-B14F-4D97-AF65-F5344CB8AC3E}">
        <p14:creationId xmlns:p14="http://schemas.microsoft.com/office/powerpoint/2010/main" val="155995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337269" y="1328269"/>
            <a:ext cx="9144000" cy="4894053"/>
          </a:xfrm>
        </p:spPr>
        <p:txBody>
          <a:bodyPr>
            <a:noAutofit/>
          </a:bodyPr>
          <a:lstStyle/>
          <a:p>
            <a:pPr lvl="0" algn="l"/>
            <a:br>
              <a:rPr lang="nl-NL" sz="3200" b="1" dirty="0"/>
            </a:br>
            <a:br>
              <a:rPr lang="nl-NL" sz="3200" b="1" dirty="0"/>
            </a:br>
            <a:br>
              <a:rPr lang="nl-NL" sz="3200" b="1" dirty="0"/>
            </a:br>
            <a:r>
              <a:rPr lang="nl-NL" sz="3200" b="1" dirty="0"/>
              <a:t>Planning (inkoop/aanbesteding(en))</a:t>
            </a:r>
            <a:r>
              <a:rPr lang="nl-NL" sz="3200" dirty="0"/>
              <a:t>	</a:t>
            </a:r>
            <a:br>
              <a:rPr lang="nl-NL" sz="3200" b="1" dirty="0"/>
            </a:br>
            <a:br>
              <a:rPr lang="nl-NL" sz="3200" b="1" dirty="0"/>
            </a:br>
            <a:br>
              <a:rPr lang="nl-NL" sz="3200" b="1" dirty="0"/>
            </a:br>
            <a:br>
              <a:rPr lang="nl-NL" sz="3200" b="1" dirty="0"/>
            </a:br>
            <a:br>
              <a:rPr lang="nl-NL" sz="3200" b="1" dirty="0"/>
            </a:br>
            <a:br>
              <a:rPr lang="nl-NL" sz="2400" dirty="0"/>
            </a:br>
            <a:br>
              <a:rPr lang="nl-NL" sz="2400" dirty="0"/>
            </a:br>
            <a:br>
              <a:rPr lang="nl-NL" sz="2400" dirty="0"/>
            </a:br>
            <a:br>
              <a:rPr lang="nl-NL" sz="2400" dirty="0"/>
            </a:br>
            <a:br>
              <a:rPr lang="nl-NL" sz="2400" dirty="0"/>
            </a:br>
            <a:br>
              <a:rPr lang="nl-NL" sz="2400" dirty="0"/>
            </a:br>
            <a:br>
              <a:rPr lang="nl-NL" sz="2400" dirty="0"/>
            </a:br>
            <a:br>
              <a:rPr lang="nl-NL" sz="2400" dirty="0"/>
            </a:br>
            <a:r>
              <a:rPr lang="nl-NL" sz="1800" dirty="0"/>
              <a:t>	</a:t>
            </a:r>
            <a:br>
              <a:rPr lang="nl-NL" sz="1800" dirty="0"/>
            </a:br>
            <a:endParaRPr lang="nl-NL" sz="1800" dirty="0">
              <a:highlight>
                <a:srgbClr val="FFFF00"/>
              </a:highlight>
            </a:endParaRP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
        <p:nvSpPr>
          <p:cNvPr id="10" name="Rectangle 3">
            <a:extLst>
              <a:ext uri="{FF2B5EF4-FFF2-40B4-BE49-F238E27FC236}">
                <a16:creationId xmlns:a16="http://schemas.microsoft.com/office/drawing/2014/main" id="{9178ED0E-0AAD-43CD-B9B2-4FC248EE3A6F}"/>
              </a:ext>
            </a:extLst>
          </p:cNvPr>
          <p:cNvSpPr>
            <a:spLocks noChangeArrowheads="1"/>
          </p:cNvSpPr>
          <p:nvPr/>
        </p:nvSpPr>
        <p:spPr bwMode="auto">
          <a:xfrm>
            <a:off x="1187228" y="2811780"/>
            <a:ext cx="300082" cy="2108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1800" b="0" i="0" u="none" strike="noStrike" baseline="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nl-NL" altLang="nl-NL" dirty="0">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
        <p:nvSpPr>
          <p:cNvPr id="6" name="Tekstvak 5">
            <a:extLst>
              <a:ext uri="{FF2B5EF4-FFF2-40B4-BE49-F238E27FC236}">
                <a16:creationId xmlns:a16="http://schemas.microsoft.com/office/drawing/2014/main" id="{7944AB6F-E549-4516-AF54-FE0EB30ABD20}"/>
              </a:ext>
            </a:extLst>
          </p:cNvPr>
          <p:cNvSpPr txBox="1"/>
          <p:nvPr/>
        </p:nvSpPr>
        <p:spPr>
          <a:xfrm>
            <a:off x="1487310" y="2468071"/>
            <a:ext cx="766557" cy="1200329"/>
          </a:xfrm>
          <a:prstGeom prst="rect">
            <a:avLst/>
          </a:prstGeom>
          <a:noFill/>
        </p:spPr>
        <p:txBody>
          <a:bodyPr wrap="none" rtlCol="0">
            <a:spAutoFit/>
          </a:bodyPr>
          <a:lstStyle/>
          <a:p>
            <a:endParaRPr lang="nl-NL" dirty="0"/>
          </a:p>
          <a:p>
            <a:endParaRPr lang="nl-NL" dirty="0"/>
          </a:p>
          <a:p>
            <a:endParaRPr lang="nl-NL" dirty="0"/>
          </a:p>
          <a:p>
            <a:r>
              <a:rPr lang="nl-NL" dirty="0"/>
              <a:t>           </a:t>
            </a:r>
          </a:p>
        </p:txBody>
      </p:sp>
      <p:sp>
        <p:nvSpPr>
          <p:cNvPr id="7" name="Tekstvak 6">
            <a:extLst>
              <a:ext uri="{FF2B5EF4-FFF2-40B4-BE49-F238E27FC236}">
                <a16:creationId xmlns:a16="http://schemas.microsoft.com/office/drawing/2014/main" id="{01D234DE-1E38-48F3-A7A5-C0C71FABEF2A}"/>
              </a:ext>
            </a:extLst>
          </p:cNvPr>
          <p:cNvSpPr txBox="1"/>
          <p:nvPr/>
        </p:nvSpPr>
        <p:spPr>
          <a:xfrm>
            <a:off x="885736" y="1368864"/>
            <a:ext cx="11151707" cy="4647426"/>
          </a:xfrm>
          <a:prstGeom prst="rect">
            <a:avLst/>
          </a:prstGeom>
          <a:noFill/>
        </p:spPr>
        <p:txBody>
          <a:bodyPr wrap="none" rtlCol="0">
            <a:spAutoFit/>
          </a:bodyPr>
          <a:lstStyle/>
          <a:p>
            <a:pPr marL="457200" indent="-457200">
              <a:buFont typeface="Arial" panose="020B0604020202020204" pitchFamily="34" charset="0"/>
              <a:buChar char="•"/>
            </a:pPr>
            <a:r>
              <a:rPr lang="nl-NL" sz="3200" dirty="0">
                <a:latin typeface="+mj-lt"/>
                <a:ea typeface="+mj-ea"/>
                <a:cs typeface="+mj-cs"/>
              </a:rPr>
              <a:t>Complexe problematiek</a:t>
            </a:r>
          </a:p>
          <a:p>
            <a:pPr marL="914400" lvl="1" indent="-457200">
              <a:buFont typeface="Arial" panose="020B0604020202020204" pitchFamily="34" charset="0"/>
              <a:buChar char="•"/>
            </a:pPr>
            <a:r>
              <a:rPr lang="nl-NL" sz="2400" dirty="0">
                <a:latin typeface="+mj-lt"/>
                <a:ea typeface="+mj-ea"/>
                <a:cs typeface="+mj-cs"/>
              </a:rPr>
              <a:t>Start met Holland Rijnland </a:t>
            </a:r>
          </a:p>
          <a:p>
            <a:pPr marL="457200" indent="-457200">
              <a:buFont typeface="Arial" panose="020B0604020202020204" pitchFamily="34" charset="0"/>
              <a:buChar char="•"/>
            </a:pPr>
            <a:r>
              <a:rPr lang="nl-NL" sz="3200" dirty="0">
                <a:latin typeface="+mj-lt"/>
                <a:ea typeface="+mj-ea"/>
                <a:cs typeface="+mj-cs"/>
              </a:rPr>
              <a:t>Jongeren – in afstemming met jeugd arrangement samenstellen</a:t>
            </a:r>
          </a:p>
          <a:p>
            <a:pPr marL="457200" indent="-457200">
              <a:buFont typeface="Arial" panose="020B0604020202020204" pitchFamily="34" charset="0"/>
              <a:buChar char="•"/>
            </a:pPr>
            <a:r>
              <a:rPr lang="nl-NL" sz="3200" dirty="0">
                <a:latin typeface="+mj-lt"/>
                <a:ea typeface="+mj-ea"/>
                <a:cs typeface="+mj-cs"/>
              </a:rPr>
              <a:t>Ouderen – in afstemming met zorgkantoor en zorgverzekeraar</a:t>
            </a:r>
          </a:p>
          <a:p>
            <a:pPr marL="457200" indent="-457200">
              <a:buFont typeface="Arial" panose="020B0604020202020204" pitchFamily="34" charset="0"/>
              <a:buChar char="•"/>
            </a:pPr>
            <a:endParaRPr lang="nl-NL" sz="3200" dirty="0">
              <a:latin typeface="+mj-lt"/>
              <a:ea typeface="+mj-ea"/>
              <a:cs typeface="+mj-cs"/>
            </a:endParaRPr>
          </a:p>
          <a:p>
            <a:pPr marL="457200" indent="-457200">
              <a:buFont typeface="Arial" panose="020B0604020202020204" pitchFamily="34" charset="0"/>
              <a:buChar char="•"/>
            </a:pPr>
            <a:r>
              <a:rPr lang="nl-NL" sz="2400" dirty="0">
                <a:latin typeface="+mj-lt"/>
                <a:ea typeface="+mj-ea"/>
                <a:cs typeface="+mj-cs"/>
              </a:rPr>
              <a:t>Begin juli - overleg over richting van de arrangementen</a:t>
            </a:r>
          </a:p>
          <a:p>
            <a:pPr marL="457200" indent="-457200">
              <a:buFont typeface="Arial" panose="020B0604020202020204" pitchFamily="34" charset="0"/>
              <a:buChar char="•"/>
            </a:pPr>
            <a:r>
              <a:rPr lang="nl-NL" sz="2400" dirty="0">
                <a:latin typeface="+mj-lt"/>
                <a:ea typeface="+mj-ea"/>
                <a:cs typeface="+mj-cs"/>
              </a:rPr>
              <a:t>Sept t/m nov – overleg over inrichting arrangementen</a:t>
            </a:r>
          </a:p>
          <a:p>
            <a:pPr marL="457200" indent="-457200">
              <a:buFont typeface="Arial" panose="020B0604020202020204" pitchFamily="34" charset="0"/>
              <a:buChar char="•"/>
            </a:pPr>
            <a:r>
              <a:rPr lang="nl-NL" sz="2400" dirty="0">
                <a:latin typeface="+mj-lt"/>
                <a:ea typeface="+mj-ea"/>
                <a:cs typeface="+mj-cs"/>
              </a:rPr>
              <a:t>Eérste kwartaal 2022 publiceren aanbesteding </a:t>
            </a:r>
          </a:p>
          <a:p>
            <a:pPr marL="457200" indent="-457200">
              <a:buFont typeface="Arial" panose="020B0604020202020204" pitchFamily="34" charset="0"/>
              <a:buChar char="•"/>
            </a:pPr>
            <a:r>
              <a:rPr lang="nl-NL" sz="2400" dirty="0">
                <a:latin typeface="+mj-lt"/>
                <a:ea typeface="+mj-ea"/>
                <a:cs typeface="+mj-cs"/>
              </a:rPr>
              <a:t>Eind juni 2022 voorlopige gunning</a:t>
            </a:r>
          </a:p>
          <a:p>
            <a:pPr marL="457200" indent="-457200">
              <a:buFont typeface="Arial" panose="020B0604020202020204" pitchFamily="34" charset="0"/>
              <a:buChar char="•"/>
            </a:pPr>
            <a:r>
              <a:rPr lang="nl-NL" sz="2400" dirty="0">
                <a:latin typeface="+mj-lt"/>
                <a:ea typeface="+mj-ea"/>
                <a:cs typeface="+mj-cs"/>
              </a:rPr>
              <a:t>Uiterlijk begin juli 2022 definitieve gunning</a:t>
            </a:r>
          </a:p>
          <a:p>
            <a:pPr marL="457200" indent="-457200">
              <a:buFont typeface="Arial" panose="020B0604020202020204" pitchFamily="34" charset="0"/>
              <a:buChar char="•"/>
            </a:pPr>
            <a:r>
              <a:rPr lang="nl-NL" sz="2400" dirty="0">
                <a:latin typeface="+mj-lt"/>
                <a:ea typeface="+mj-ea"/>
                <a:cs typeface="+mj-cs"/>
              </a:rPr>
              <a:t>Juli t/m dec 2022 implementatie </a:t>
            </a:r>
          </a:p>
        </p:txBody>
      </p:sp>
    </p:spTree>
    <p:extLst>
      <p:ext uri="{BB962C8B-B14F-4D97-AF65-F5344CB8AC3E}">
        <p14:creationId xmlns:p14="http://schemas.microsoft.com/office/powerpoint/2010/main" val="66988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
        <p:nvSpPr>
          <p:cNvPr id="3" name="Tekstvak 2">
            <a:extLst>
              <a:ext uri="{FF2B5EF4-FFF2-40B4-BE49-F238E27FC236}">
                <a16:creationId xmlns:a16="http://schemas.microsoft.com/office/drawing/2014/main" id="{25DF9481-E48F-41F7-984A-C7CCB0277F75}"/>
              </a:ext>
            </a:extLst>
          </p:cNvPr>
          <p:cNvSpPr txBox="1"/>
          <p:nvPr/>
        </p:nvSpPr>
        <p:spPr>
          <a:xfrm>
            <a:off x="2014430" y="1045029"/>
            <a:ext cx="9083630" cy="2431435"/>
          </a:xfrm>
          <a:prstGeom prst="rect">
            <a:avLst/>
          </a:prstGeom>
          <a:noFill/>
        </p:spPr>
        <p:txBody>
          <a:bodyPr wrap="square" rtlCol="0">
            <a:spAutoFit/>
          </a:bodyPr>
          <a:lstStyle/>
          <a:p>
            <a:r>
              <a:rPr lang="nl-NL" sz="3200" dirty="0"/>
              <a:t>Vragen/opmerkingen</a:t>
            </a:r>
            <a:endParaRPr lang="nl-NL" dirty="0"/>
          </a:p>
          <a:p>
            <a:endParaRPr lang="nl-NL" sz="2400" dirty="0">
              <a:latin typeface="+mj-lt"/>
            </a:endParaRPr>
          </a:p>
          <a:p>
            <a:r>
              <a:rPr lang="nl-NL" sz="2400" dirty="0">
                <a:latin typeface="+mj-lt"/>
              </a:rPr>
              <a:t>Vragen en/of opmerkingen? Stuur dan een mail naar</a:t>
            </a:r>
          </a:p>
          <a:p>
            <a:r>
              <a:rPr lang="nl-NL" sz="2400" dirty="0">
                <a:latin typeface="+mj-lt"/>
                <a:hlinkClick r:id="rId7"/>
              </a:rPr>
              <a:t>aanbestedingen@servicepunt71.nl</a:t>
            </a:r>
            <a:r>
              <a:rPr lang="nl-NL" sz="2400" dirty="0">
                <a:latin typeface="+mj-lt"/>
              </a:rPr>
              <a:t> met in het onderwerp </a:t>
            </a:r>
            <a:r>
              <a:rPr lang="nl-NL" sz="2400" i="1" dirty="0">
                <a:latin typeface="+mj-lt"/>
              </a:rPr>
              <a:t>Inkoop </a:t>
            </a:r>
            <a:r>
              <a:rPr lang="nl-NL" sz="2400" i="1" dirty="0" err="1">
                <a:latin typeface="+mj-lt"/>
              </a:rPr>
              <a:t>Wmo</a:t>
            </a:r>
            <a:endParaRPr lang="nl-NL" sz="2400" i="1" dirty="0">
              <a:latin typeface="+mj-lt"/>
            </a:endParaRPr>
          </a:p>
          <a:p>
            <a:endParaRPr lang="nl-NL" sz="2400" dirty="0">
              <a:latin typeface="+mj-lt"/>
            </a:endParaRPr>
          </a:p>
          <a:p>
            <a:r>
              <a:rPr lang="nl-NL" sz="2400" i="1" dirty="0">
                <a:latin typeface="+mj-lt"/>
              </a:rPr>
              <a:t>Relevante vragen en antwoorden worden geanonimiseerd gedeeld.</a:t>
            </a:r>
          </a:p>
        </p:txBody>
      </p:sp>
    </p:spTree>
    <p:extLst>
      <p:ext uri="{BB962C8B-B14F-4D97-AF65-F5344CB8AC3E}">
        <p14:creationId xmlns:p14="http://schemas.microsoft.com/office/powerpoint/2010/main" val="43925842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D448701F2A414E83661C1ACFB246DD" ma:contentTypeVersion="2" ma:contentTypeDescription="Een nieuw document maken." ma:contentTypeScope="" ma:versionID="1cee2031c9010790ae383d5e9aaee5d9">
  <xsd:schema xmlns:xsd="http://www.w3.org/2001/XMLSchema" xmlns:xs="http://www.w3.org/2001/XMLSchema" xmlns:p="http://schemas.microsoft.com/office/2006/metadata/properties" xmlns:ns2="27e2915f-8626-44da-81de-b8c847fac390" targetNamespace="http://schemas.microsoft.com/office/2006/metadata/properties" ma:root="true" ma:fieldsID="43e1304f8543abc240011fc82a576468" ns2:_="">
    <xsd:import namespace="27e2915f-8626-44da-81de-b8c847fac39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e2915f-8626-44da-81de-b8c847fac3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3FC50A-0A98-4626-8118-ED95080713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e2915f-8626-44da-81de-b8c847fac3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27E2F2-F301-4973-AA1C-E0AD04BD9EA9}">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7e2915f-8626-44da-81de-b8c847fac390"/>
    <ds:schemaRef ds:uri="http://www.w3.org/XML/1998/namespace"/>
    <ds:schemaRef ds:uri="http://purl.org/dc/dcmitype/"/>
  </ds:schemaRefs>
</ds:datastoreItem>
</file>

<file path=customXml/itemProps3.xml><?xml version="1.0" encoding="utf-8"?>
<ds:datastoreItem xmlns:ds="http://schemas.openxmlformats.org/officeDocument/2006/customXml" ds:itemID="{4EB1026A-8B89-4F46-9D48-C3DB561267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860</TotalTime>
  <Words>783</Words>
  <Application>Microsoft Office PowerPoint</Application>
  <PresentationFormat>Breedbeeld</PresentationFormat>
  <Paragraphs>150</Paragraphs>
  <Slides>11</Slides>
  <Notes>6</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11</vt:i4>
      </vt:variant>
    </vt:vector>
  </HeadingPairs>
  <TitlesOfParts>
    <vt:vector size="16" baseType="lpstr">
      <vt:lpstr>Arial</vt:lpstr>
      <vt:lpstr>Calibri</vt:lpstr>
      <vt:lpstr>Calibri Light</vt:lpstr>
      <vt:lpstr>Symbol</vt:lpstr>
      <vt:lpstr>Kantoorthema</vt:lpstr>
      <vt:lpstr>Informatiebijeenkomst “Inkoop Wmo maatwerkvoorzieningen per  1 januari 2023”</vt:lpstr>
      <vt:lpstr>Spelregels en aandachtspunten  - Zet uw camera uit en houd uw microfoon standaard op mute tijdens de sessie.  - Tijdens de presentaties kunt u vragen stellen met behulp van het ‘handje’ en in de chatsessie. Vermeld hierbij uw naam/organisatie en over welk onderdeel uw vraag gaat. Per onderdeel zalr een aantal vragen beantwoord worden. Overige vragen beantwoorden we zo veel als mogelijk schriftelijk achteraf.  - Uw naam en e-mailadres kunnen zichtbaar zijn voor de overige deelnemers aan de bijeenkomst. Door deel te nemen aan de bijeenkomst, stemt u er mee in dat deze gegevens mogelijk voor andere deelnemers inzichtelijk zijn. </vt:lpstr>
      <vt:lpstr>                  Programma  - Proces tot nu toe - Visie op inkoop Leidse regio   - Planning (inkoop/aanbesteding(en))    - Vragen/opmerkingen        </vt:lpstr>
      <vt:lpstr>     Proces tot nu toe:  Waarom gaan we opnieuw inkopen:               </vt:lpstr>
      <vt:lpstr>    Proces tot nu toe: marktanalyse               </vt:lpstr>
      <vt:lpstr>    Proces tot nu toe: veranderopgaven               </vt:lpstr>
      <vt:lpstr>    Proces tot nu toe: 1ste marktconsultatie               </vt:lpstr>
      <vt:lpstr>    Visie op inkoop Leidse regio               </vt:lpstr>
      <vt:lpstr>    Visie op inkoop Leidse regio               </vt:lpstr>
      <vt:lpstr>   Planning (inkoop/aanbesteding(en))                </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Oers, Roel van</dc:creator>
  <cp:lastModifiedBy>Warmond, Nicolette</cp:lastModifiedBy>
  <cp:revision>25</cp:revision>
  <dcterms:created xsi:type="dcterms:W3CDTF">2020-10-22T06:44:41Z</dcterms:created>
  <dcterms:modified xsi:type="dcterms:W3CDTF">2021-06-01T07:23:47Z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0x0101002FD448701F2A414E83661C1ACFB246DD</vt:lpwstr>
  </property>
</Properties>
</file>