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87" r:id="rId2"/>
    <p:sldId id="337" r:id="rId3"/>
    <p:sldId id="367" r:id="rId4"/>
    <p:sldId id="387" r:id="rId5"/>
    <p:sldId id="368" r:id="rId6"/>
    <p:sldId id="340" r:id="rId7"/>
    <p:sldId id="371" r:id="rId8"/>
    <p:sldId id="378" r:id="rId9"/>
    <p:sldId id="342" r:id="rId10"/>
  </p:sldIdLst>
  <p:sldSz cx="9144000" cy="6858000" type="screen4x3"/>
  <p:notesSz cx="6662738" cy="9926638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aam, Wouter" initials="BW" lastIdx="11" clrIdx="0">
    <p:extLst>
      <p:ext uri="{19B8F6BF-5375-455C-9EA6-DF929625EA0E}">
        <p15:presenceInfo xmlns:p15="http://schemas.microsoft.com/office/powerpoint/2012/main" userId="S-1-5-21-946955749-811234273-327642922-54773" providerId="AD"/>
      </p:ext>
    </p:extLst>
  </p:cmAuthor>
  <p:cmAuthor id="2" name="Bentem, Marcel van" initials="BMv" lastIdx="2" clrIdx="1">
    <p:extLst>
      <p:ext uri="{19B8F6BF-5375-455C-9EA6-DF929625EA0E}">
        <p15:presenceInfo xmlns:p15="http://schemas.microsoft.com/office/powerpoint/2012/main" userId="S-1-5-21-946955749-811234273-327642922-572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EC600"/>
    <a:srgbClr val="0863B5"/>
    <a:srgbClr val="0863B4"/>
    <a:srgbClr val="954A97"/>
    <a:srgbClr val="E3001F"/>
    <a:srgbClr val="F39100"/>
    <a:srgbClr val="3DA8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9" autoAdjust="0"/>
    <p:restoredTop sz="94660" autoAdjust="0"/>
  </p:normalViewPr>
  <p:slideViewPr>
    <p:cSldViewPr snapToGrid="0">
      <p:cViewPr varScale="1">
        <p:scale>
          <a:sx n="101" d="100"/>
          <a:sy n="101" d="100"/>
        </p:scale>
        <p:origin x="13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21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ChangeArrowheads="1"/>
          </p:cNvSpPr>
          <p:nvPr/>
        </p:nvSpPr>
        <p:spPr bwMode="auto">
          <a:xfrm>
            <a:off x="5922963" y="9675813"/>
            <a:ext cx="271462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05B1E2-ED57-40CA-B53A-8C34811F68DB}" type="slidenum">
              <a:rPr lang="en-US" altLang="nl-NL" sz="1000" b="0"/>
              <a:pPr algn="r"/>
              <a:t>‹nr.›</a:t>
            </a:fld>
            <a:endParaRPr lang="en-US" altLang="nl-NL" sz="1000" b="0"/>
          </a:p>
        </p:txBody>
      </p:sp>
    </p:spTree>
    <p:extLst>
      <p:ext uri="{BB962C8B-B14F-4D97-AF65-F5344CB8AC3E}">
        <p14:creationId xmlns:p14="http://schemas.microsoft.com/office/powerpoint/2010/main" val="824860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1038225"/>
            <a:ext cx="4964113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2025" y="5010150"/>
            <a:ext cx="47386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30724" name="Rectangle 10"/>
          <p:cNvSpPr>
            <a:spLocks noChangeArrowheads="1"/>
          </p:cNvSpPr>
          <p:nvPr/>
        </p:nvSpPr>
        <p:spPr bwMode="auto">
          <a:xfrm>
            <a:off x="987425" y="582613"/>
            <a:ext cx="382428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400"/>
              </a:lnSpc>
            </a:pPr>
            <a:r>
              <a:rPr lang="nl-NL" altLang="nl-NL" sz="1200" b="0"/>
              <a:t>Hier komt de titel van de presentatie</a:t>
            </a:r>
          </a:p>
        </p:txBody>
      </p:sp>
      <p:sp>
        <p:nvSpPr>
          <p:cNvPr id="30725" name="Rectangle 11"/>
          <p:cNvSpPr>
            <a:spLocks noChangeArrowheads="1"/>
          </p:cNvSpPr>
          <p:nvPr/>
        </p:nvSpPr>
        <p:spPr bwMode="auto">
          <a:xfrm>
            <a:off x="5446713" y="9675813"/>
            <a:ext cx="271462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7B7EB846-B12D-43C5-85C8-E141EE204BAB}" type="slidenum">
              <a:rPr lang="en-US" altLang="nl-NL" sz="1000" b="0"/>
              <a:pPr algn="r"/>
              <a:t>‹nr.›</a:t>
            </a:fld>
            <a:endParaRPr lang="en-US" altLang="nl-NL" sz="1000" b="0"/>
          </a:p>
        </p:txBody>
      </p:sp>
    </p:spTree>
    <p:extLst>
      <p:ext uri="{BB962C8B-B14F-4D97-AF65-F5344CB8AC3E}">
        <p14:creationId xmlns:p14="http://schemas.microsoft.com/office/powerpoint/2010/main" val="30425313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ts val="1400"/>
      </a:lnSpc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ts val="1400"/>
      </a:lnSpc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ts val="1400"/>
      </a:lnSpc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ts val="1400"/>
      </a:lnSpc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ts val="1400"/>
      </a:lnSpc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6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Inkoop: wij hebben geen geld en geen behoefte</a:t>
            </a:r>
          </a:p>
        </p:txBody>
      </p:sp>
    </p:spTree>
    <p:extLst>
      <p:ext uri="{BB962C8B-B14F-4D97-AF65-F5344CB8AC3E}">
        <p14:creationId xmlns:p14="http://schemas.microsoft.com/office/powerpoint/2010/main" val="3250994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Discussie</a:t>
            </a:r>
            <a:r>
              <a:rPr lang="nl-NL" baseline="0" dirty="0"/>
              <a:t> </a:t>
            </a:r>
            <a:r>
              <a:rPr lang="nl-NL" baseline="0" dirty="0" err="1"/>
              <a:t>mbt</a:t>
            </a:r>
            <a:r>
              <a:rPr lang="nl-NL" baseline="0" dirty="0"/>
              <a:t> regelmatige opdrachten (12 </a:t>
            </a:r>
            <a:r>
              <a:rPr lang="nl-NL" baseline="0" dirty="0" err="1"/>
              <a:t>mnd</a:t>
            </a:r>
            <a:r>
              <a:rPr lang="nl-NL" baseline="0" dirty="0"/>
              <a:t> </a:t>
            </a:r>
            <a:r>
              <a:rPr lang="nl-NL" baseline="0" dirty="0" err="1"/>
              <a:t>vs</a:t>
            </a:r>
            <a:r>
              <a:rPr lang="nl-NL" baseline="0" dirty="0"/>
              <a:t> “oneindig”)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6151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1375" y="937954"/>
            <a:ext cx="6096000" cy="560356"/>
          </a:xfrm>
        </p:spPr>
        <p:txBody>
          <a:bodyPr/>
          <a:lstStyle>
            <a:lvl1pPr>
              <a:defRPr>
                <a:latin typeface="Arial Rounded MT Bold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41375" y="1942148"/>
            <a:ext cx="7620000" cy="3810000"/>
          </a:xfrm>
        </p:spPr>
        <p:txBody>
          <a:bodyPr/>
          <a:lstStyle>
            <a:lvl1pPr marL="401638" indent="-401638">
              <a:defRPr b="0"/>
            </a:lvl1pPr>
            <a:lvl2pPr marL="857250" indent="-457200">
              <a:buClr>
                <a:srgbClr val="0AA537"/>
              </a:buClr>
              <a:defRPr/>
            </a:lvl2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CAA172-9BAF-4D05-9202-76C22426E97D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852371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1375" y="960469"/>
            <a:ext cx="6096000" cy="560356"/>
          </a:xfrm>
        </p:spPr>
        <p:txBody>
          <a:bodyPr/>
          <a:lstStyle>
            <a:lvl1pPr>
              <a:defRPr b="0">
                <a:latin typeface="Arial Rounded MT Bold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41375" y="1878564"/>
            <a:ext cx="3561475" cy="3810000"/>
          </a:xfrm>
        </p:spPr>
        <p:txBody>
          <a:bodyPr/>
          <a:lstStyle>
            <a:lvl1pPr marL="401638" indent="-401638">
              <a:defRPr b="0"/>
            </a:lvl1pPr>
            <a:lvl2pPr marL="857250" indent="-457200">
              <a:buClr>
                <a:srgbClr val="0AA537"/>
              </a:buClr>
              <a:defRPr/>
            </a:lvl2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5" name="Tijdelijke aanduiding voor inhoud 2"/>
          <p:cNvSpPr>
            <a:spLocks noGrp="1"/>
          </p:cNvSpPr>
          <p:nvPr>
            <p:ph idx="11"/>
          </p:nvPr>
        </p:nvSpPr>
        <p:spPr>
          <a:xfrm>
            <a:off x="4604615" y="1881301"/>
            <a:ext cx="3561475" cy="3810000"/>
          </a:xfrm>
        </p:spPr>
        <p:txBody>
          <a:bodyPr/>
          <a:lstStyle>
            <a:lvl1pPr marL="401638" indent="-401638">
              <a:defRPr b="0"/>
            </a:lvl1pPr>
            <a:lvl2pPr marL="857250" indent="-457200">
              <a:buClr>
                <a:srgbClr val="0AA537"/>
              </a:buClr>
              <a:defRPr/>
            </a:lvl2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0525FC-0FB6-4F73-AF26-D9D2503FC630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9013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1375" y="947705"/>
            <a:ext cx="6096000" cy="496920"/>
          </a:xfrm>
        </p:spPr>
        <p:txBody>
          <a:bodyPr/>
          <a:lstStyle>
            <a:lvl1pPr>
              <a:defRPr b="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41375" y="1708404"/>
            <a:ext cx="3733800" cy="3810000"/>
          </a:xfrm>
        </p:spPr>
        <p:txBody>
          <a:bodyPr/>
          <a:lstStyle>
            <a:lvl1pPr>
              <a:lnSpc>
                <a:spcPct val="100000"/>
              </a:lnSpc>
              <a:defRPr sz="2000" b="0"/>
            </a:lvl1pPr>
            <a:lvl2pPr marL="719138" indent="-365125">
              <a:defRPr sz="1800"/>
            </a:lvl2pPr>
            <a:lvl3pPr marL="989013" indent="-269875"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2" name="Tijdelijke aanduiding voor grafiek 11"/>
          <p:cNvSpPr>
            <a:spLocks noGrp="1"/>
          </p:cNvSpPr>
          <p:nvPr>
            <p:ph type="chart" sz="quarter" idx="11"/>
          </p:nvPr>
        </p:nvSpPr>
        <p:spPr>
          <a:xfrm>
            <a:off x="4788535" y="1706435"/>
            <a:ext cx="3461592" cy="3825777"/>
          </a:xfrm>
        </p:spPr>
        <p:txBody>
          <a:bodyPr/>
          <a:lstStyle>
            <a:lvl1pPr>
              <a:defRPr sz="1800" b="0"/>
            </a:lvl1pPr>
          </a:lstStyle>
          <a:p>
            <a:pPr lvl="0"/>
            <a:r>
              <a:rPr lang="nl-NL" noProof="0"/>
              <a:t>Klik op het pictogram als u een grafiek wilt toevoegen</a:t>
            </a:r>
            <a:endParaRPr lang="nl-NL" noProof="0" dirty="0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F7133E-DE42-4024-9172-4A67DA62EA61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48737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1375" y="978461"/>
            <a:ext cx="7144489" cy="542364"/>
          </a:xfrm>
        </p:spPr>
        <p:txBody>
          <a:bodyPr/>
          <a:lstStyle>
            <a:lvl1pPr>
              <a:defRPr b="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8425B5-024B-4478-8382-5361CF5BEEDB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836828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geronde rechthoek 6"/>
          <p:cNvSpPr>
            <a:spLocks noChangeArrowheads="1"/>
          </p:cNvSpPr>
          <p:nvPr/>
        </p:nvSpPr>
        <p:spPr bwMode="auto">
          <a:xfrm>
            <a:off x="390525" y="-6350"/>
            <a:ext cx="8374063" cy="555625"/>
          </a:xfrm>
          <a:custGeom>
            <a:avLst/>
            <a:gdLst>
              <a:gd name="T0" fmla="*/ 1043 w 8373766"/>
              <a:gd name="T1" fmla="*/ 6184 h 554833"/>
              <a:gd name="T2" fmla="*/ 0 w 8373766"/>
              <a:gd name="T3" fmla="*/ 2409 h 554833"/>
              <a:gd name="T4" fmla="*/ 8376439 w 8373766"/>
              <a:gd name="T5" fmla="*/ 0 h 554833"/>
              <a:gd name="T6" fmla="*/ 8373016 w 8373766"/>
              <a:gd name="T7" fmla="*/ 3767 h 554833"/>
              <a:gd name="T8" fmla="*/ 8373016 w 8373766"/>
              <a:gd name="T9" fmla="*/ 165075 h 554833"/>
              <a:gd name="T10" fmla="*/ 7981026 w 8373766"/>
              <a:gd name="T11" fmla="*/ 562002 h 554833"/>
              <a:gd name="T12" fmla="*/ 393033 w 8373766"/>
              <a:gd name="T13" fmla="*/ 562002 h 554833"/>
              <a:gd name="T14" fmla="*/ 1043 w 8373766"/>
              <a:gd name="T15" fmla="*/ 165075 h 554833"/>
              <a:gd name="T16" fmla="*/ 1043 w 8373766"/>
              <a:gd name="T17" fmla="*/ 6184 h 55483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373766" h="554833">
                <a:moveTo>
                  <a:pt x="1043" y="6103"/>
                </a:moveTo>
                <a:cubicBezTo>
                  <a:pt x="3424" y="1613"/>
                  <a:pt x="272" y="2382"/>
                  <a:pt x="0" y="2382"/>
                </a:cubicBezTo>
                <a:lnTo>
                  <a:pt x="8373766" y="0"/>
                </a:lnTo>
                <a:cubicBezTo>
                  <a:pt x="8370244" y="3621"/>
                  <a:pt x="8369103" y="4863"/>
                  <a:pt x="8370343" y="3722"/>
                </a:cubicBezTo>
                <a:lnTo>
                  <a:pt x="8370343" y="162969"/>
                </a:lnTo>
                <a:cubicBezTo>
                  <a:pt x="8370343" y="379390"/>
                  <a:pt x="8194900" y="554833"/>
                  <a:pt x="7978479" y="554833"/>
                </a:cubicBezTo>
                <a:lnTo>
                  <a:pt x="392907" y="554833"/>
                </a:lnTo>
                <a:cubicBezTo>
                  <a:pt x="176486" y="554833"/>
                  <a:pt x="1043" y="379390"/>
                  <a:pt x="1043" y="162969"/>
                </a:cubicBezTo>
                <a:lnTo>
                  <a:pt x="1043" y="6103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3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307975"/>
            <a:ext cx="12065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612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41375" y="931863"/>
            <a:ext cx="6096000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41375" y="1976438"/>
            <a:ext cx="762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00" y="6370638"/>
            <a:ext cx="7620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ts val="1600"/>
              </a:lnSpc>
              <a:spcBef>
                <a:spcPts val="300"/>
              </a:spcBef>
              <a:buClr>
                <a:srgbClr val="1E569F"/>
              </a:buClr>
              <a:buSzPct val="120000"/>
              <a:defRPr sz="1400">
                <a:solidFill>
                  <a:schemeClr val="tx2"/>
                </a:solidFill>
              </a:defRPr>
            </a:lvl1pPr>
          </a:lstStyle>
          <a:p>
            <a:fld id="{D7361644-E503-40AC-83C2-15ED727F2369}" type="slidenum">
              <a:rPr lang="en-US" altLang="nl-NL"/>
              <a:pPr/>
              <a:t>‹nr.›</a:t>
            </a:fld>
            <a:endParaRPr lang="en-US" altLang="nl-NL"/>
          </a:p>
        </p:txBody>
      </p:sp>
      <p:pic>
        <p:nvPicPr>
          <p:cNvPr id="1029" name="Afbeelding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307975"/>
            <a:ext cx="12065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Afgeronde rechthoek 6"/>
          <p:cNvSpPr>
            <a:spLocks noChangeArrowheads="1"/>
          </p:cNvSpPr>
          <p:nvPr/>
        </p:nvSpPr>
        <p:spPr bwMode="auto">
          <a:xfrm>
            <a:off x="384175" y="11113"/>
            <a:ext cx="8374063" cy="555625"/>
          </a:xfrm>
          <a:custGeom>
            <a:avLst/>
            <a:gdLst>
              <a:gd name="T0" fmla="*/ 1043 w 8373766"/>
              <a:gd name="T1" fmla="*/ 6184 h 554833"/>
              <a:gd name="T2" fmla="*/ 0 w 8373766"/>
              <a:gd name="T3" fmla="*/ 2409 h 554833"/>
              <a:gd name="T4" fmla="*/ 8376439 w 8373766"/>
              <a:gd name="T5" fmla="*/ 0 h 554833"/>
              <a:gd name="T6" fmla="*/ 8373016 w 8373766"/>
              <a:gd name="T7" fmla="*/ 3767 h 554833"/>
              <a:gd name="T8" fmla="*/ 8373016 w 8373766"/>
              <a:gd name="T9" fmla="*/ 165075 h 554833"/>
              <a:gd name="T10" fmla="*/ 7981026 w 8373766"/>
              <a:gd name="T11" fmla="*/ 562002 h 554833"/>
              <a:gd name="T12" fmla="*/ 393033 w 8373766"/>
              <a:gd name="T13" fmla="*/ 562002 h 554833"/>
              <a:gd name="T14" fmla="*/ 1043 w 8373766"/>
              <a:gd name="T15" fmla="*/ 165075 h 554833"/>
              <a:gd name="T16" fmla="*/ 1043 w 8373766"/>
              <a:gd name="T17" fmla="*/ 6184 h 55483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373766" h="554833">
                <a:moveTo>
                  <a:pt x="1043" y="6103"/>
                </a:moveTo>
                <a:cubicBezTo>
                  <a:pt x="3424" y="1613"/>
                  <a:pt x="272" y="2382"/>
                  <a:pt x="0" y="2382"/>
                </a:cubicBezTo>
                <a:lnTo>
                  <a:pt x="8373766" y="0"/>
                </a:lnTo>
                <a:cubicBezTo>
                  <a:pt x="8370244" y="3621"/>
                  <a:pt x="8369103" y="4863"/>
                  <a:pt x="8370343" y="3722"/>
                </a:cubicBezTo>
                <a:lnTo>
                  <a:pt x="8370343" y="162969"/>
                </a:lnTo>
                <a:cubicBezTo>
                  <a:pt x="8370343" y="379390"/>
                  <a:pt x="8194900" y="554833"/>
                  <a:pt x="7978479" y="554833"/>
                </a:cubicBezTo>
                <a:lnTo>
                  <a:pt x="392907" y="554833"/>
                </a:lnTo>
                <a:cubicBezTo>
                  <a:pt x="176486" y="554833"/>
                  <a:pt x="1043" y="379390"/>
                  <a:pt x="1043" y="162969"/>
                </a:cubicBezTo>
                <a:lnTo>
                  <a:pt x="1043" y="6103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1031" name="Afbeelding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0" y="325438"/>
            <a:ext cx="12065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9" r:id="rId5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Rounded MT Bold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Rounded MT Bold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Rounded MT Bold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Rounded MT Bold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Rounded MT Bold" pitchFamily="34" charset="0"/>
        </a:defRPr>
      </a:lvl5pPr>
      <a:lvl6pPr marL="457200"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90000"/>
        <a:buFont typeface="Wingdings 2" panose="05020102010507070707" pitchFamily="18" charset="2"/>
        <a:buChar char=""/>
        <a:defRPr sz="2000">
          <a:solidFill>
            <a:schemeClr val="tx1"/>
          </a:solidFill>
          <a:latin typeface="Arial Rounded MT Bold" pitchFamily="34" charset="0"/>
          <a:ea typeface="+mn-ea"/>
          <a:cs typeface="+mn-cs"/>
        </a:defRPr>
      </a:lvl1pPr>
      <a:lvl2pPr marL="790575" indent="-3429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rgbClr val="009EE3"/>
        </a:buClr>
        <a:buSzPct val="80000"/>
        <a:buFont typeface="Wingdings" pitchFamily="2" charset="2"/>
        <a:buChar char=""/>
        <a:defRPr>
          <a:solidFill>
            <a:schemeClr val="tx1"/>
          </a:solidFill>
          <a:latin typeface="+mn-lt"/>
        </a:defRPr>
      </a:lvl2pPr>
      <a:lvl3pPr marL="1238250" indent="-342900" algn="l" defTabSz="1073150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rgbClr val="954A97"/>
        </a:buClr>
        <a:buSzPct val="100000"/>
        <a:buFont typeface="Wingdings" pitchFamily="2" charset="2"/>
        <a:buChar char=""/>
        <a:defRPr sz="1400">
          <a:solidFill>
            <a:schemeClr val="tx1"/>
          </a:solidFill>
          <a:latin typeface="+mn-lt"/>
        </a:defRPr>
      </a:lvl3pPr>
      <a:lvl4pPr marL="1141413" indent="-282575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1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428750" indent="-28575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1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1885950" indent="-28575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1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343150" indent="-28575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1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800350" indent="-28575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1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257550" indent="-28575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1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 txBox="1">
            <a:spLocks noChangeArrowheads="1"/>
          </p:cNvSpPr>
          <p:nvPr/>
        </p:nvSpPr>
        <p:spPr bwMode="auto">
          <a:xfrm>
            <a:off x="1000125" y="2425700"/>
            <a:ext cx="7264400" cy="22606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ts val="4000"/>
              </a:lnSpc>
              <a:defRPr/>
            </a:pPr>
            <a:r>
              <a:rPr lang="nl-NL" sz="2800" b="0" kern="0" dirty="0">
                <a:solidFill>
                  <a:srgbClr val="006EB9"/>
                </a:solidFill>
                <a:latin typeface="Arial Rounded MT Bold" pitchFamily="34" charset="0"/>
                <a:ea typeface="+mj-ea"/>
                <a:cs typeface="Arial" charset="0"/>
              </a:rPr>
              <a:t>Aanbesteding beheer en onderhoud </a:t>
            </a:r>
            <a:r>
              <a:rPr lang="nl-NL" sz="2800" dirty="0">
                <a:solidFill>
                  <a:srgbClr val="006EB9"/>
                </a:solidFill>
                <a:latin typeface="Arial Rounded MT Bold" pitchFamily="34" charset="0"/>
                <a:cs typeface="Arial" charset="0"/>
              </a:rPr>
              <a:t> Liften en Roltrappen metrostations </a:t>
            </a:r>
            <a:r>
              <a:rPr lang="nl-NL" sz="2800" b="0" kern="0" dirty="0">
                <a:solidFill>
                  <a:srgbClr val="006EB9"/>
                </a:solidFill>
                <a:latin typeface="Arial Rounded MT Bold" pitchFamily="34" charset="0"/>
                <a:ea typeface="+mj-ea"/>
                <a:cs typeface="Arial" charset="0"/>
              </a:rPr>
              <a:t>periode sept 2019 t/m dec 2027</a:t>
            </a:r>
            <a:endParaRPr lang="nl-NL" sz="2800" b="0" kern="0" dirty="0">
              <a:solidFill>
                <a:srgbClr val="006EB9"/>
              </a:solidFill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124" name="AutoShape 20" descr="image001"/>
          <p:cNvSpPr>
            <a:spLocks noChangeAspect="1" noChangeArrowheads="1"/>
          </p:cNvSpPr>
          <p:nvPr/>
        </p:nvSpPr>
        <p:spPr bwMode="auto">
          <a:xfrm>
            <a:off x="471488" y="1109663"/>
            <a:ext cx="820102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1E569F"/>
              </a:buClr>
              <a:buSzPct val="120000"/>
            </a:pPr>
            <a:endParaRPr lang="nl-NL" altLang="nl-NL"/>
          </a:p>
        </p:txBody>
      </p:sp>
      <p:sp>
        <p:nvSpPr>
          <p:cNvPr id="5125" name="Tekstvak 1"/>
          <p:cNvSpPr txBox="1">
            <a:spLocks noChangeArrowheads="1"/>
          </p:cNvSpPr>
          <p:nvPr/>
        </p:nvSpPr>
        <p:spPr bwMode="auto">
          <a:xfrm>
            <a:off x="1362075" y="5799138"/>
            <a:ext cx="5953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b="0" dirty="0">
                <a:solidFill>
                  <a:srgbClr val="0863B5"/>
                </a:solidFill>
                <a:latin typeface="Arial Rounded MT Bold" panose="020F0704030504030204" pitchFamily="34" charset="0"/>
              </a:rPr>
              <a:t>GVB verbindt Amsterdam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818708" y="1044000"/>
            <a:ext cx="6092455" cy="733647"/>
          </a:xfrm>
        </p:spPr>
        <p:txBody>
          <a:bodyPr/>
          <a:lstStyle/>
          <a:p>
            <a:r>
              <a:rPr lang="nl-NL" altLang="nl-NL" dirty="0"/>
              <a:t>Onderwerpen</a:t>
            </a:r>
            <a:endParaRPr lang="nl-NL" altLang="nl-NL" sz="2000" dirty="0"/>
          </a:p>
        </p:txBody>
      </p:sp>
      <p:sp>
        <p:nvSpPr>
          <p:cNvPr id="9219" name="Tijdelijke aanduiding voor inhoud 2"/>
          <p:cNvSpPr>
            <a:spLocks noGrp="1"/>
          </p:cNvSpPr>
          <p:nvPr>
            <p:ph idx="1"/>
          </p:nvPr>
        </p:nvSpPr>
        <p:spPr>
          <a:xfrm>
            <a:off x="792163" y="1977656"/>
            <a:ext cx="7623175" cy="4175494"/>
          </a:xfrm>
        </p:spPr>
        <p:txBody>
          <a:bodyPr/>
          <a:lstStyle/>
          <a:p>
            <a:pPr marL="361950" indent="-361950"/>
            <a:r>
              <a:rPr lang="nl-NL" altLang="nl-NL" dirty="0"/>
              <a:t>Aanbestedingsteam</a:t>
            </a:r>
          </a:p>
          <a:p>
            <a:pPr marL="817562" lvl="1" indent="-361950"/>
            <a:r>
              <a:rPr lang="nl-NL" altLang="nl-NL" dirty="0"/>
              <a:t>Wie zijn we en wat doen we</a:t>
            </a:r>
          </a:p>
          <a:p>
            <a:pPr marL="817562" lvl="1" indent="-361950"/>
            <a:r>
              <a:rPr lang="nl-NL" altLang="nl-NL" dirty="0"/>
              <a:t>GVB en relatie met gemeente Amsterdam</a:t>
            </a:r>
          </a:p>
          <a:p>
            <a:pPr marL="361950" indent="-361950"/>
            <a:r>
              <a:rPr lang="nl-NL" altLang="nl-NL" dirty="0"/>
              <a:t>Aanbesteding</a:t>
            </a:r>
          </a:p>
          <a:p>
            <a:pPr marL="712788" lvl="1" indent="-350838"/>
            <a:r>
              <a:rPr lang="nl-NL" altLang="nl-NL" dirty="0"/>
              <a:t>Verdeling in percelen</a:t>
            </a:r>
          </a:p>
          <a:p>
            <a:pPr marL="712788" lvl="1" indent="-350838"/>
            <a:r>
              <a:rPr lang="nl-NL" altLang="nl-NL" dirty="0"/>
              <a:t>Planning &amp; deadlines</a:t>
            </a:r>
          </a:p>
          <a:p>
            <a:pPr marL="712788" lvl="1" indent="-350838"/>
            <a:r>
              <a:rPr lang="nl-NL" altLang="nl-NL" dirty="0"/>
              <a:t>Schouw </a:t>
            </a:r>
          </a:p>
          <a:p>
            <a:pPr marL="712788" lvl="1" indent="-350838"/>
            <a:r>
              <a:rPr lang="nl-NL" altLang="nl-NL" dirty="0"/>
              <a:t>Mogelijkheid zelf locaties te schouwen</a:t>
            </a:r>
          </a:p>
          <a:p>
            <a:pPr marL="712788" lvl="1" indent="-350838"/>
            <a:r>
              <a:rPr lang="nl-NL" altLang="nl-NL" dirty="0"/>
              <a:t>Nota’s van inlichtingen</a:t>
            </a:r>
          </a:p>
          <a:p>
            <a:pPr marL="361950" indent="-361950"/>
            <a:r>
              <a:rPr lang="nl-NL" altLang="nl-NL" dirty="0"/>
              <a:t>Planning na indiening</a:t>
            </a:r>
          </a:p>
          <a:p>
            <a:pPr marL="714375" lvl="1" indent="-352425"/>
            <a:r>
              <a:rPr lang="nl-NL" altLang="nl-NL" dirty="0"/>
              <a:t>Selectie en gunning</a:t>
            </a:r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1588"/>
              </a:lnSpc>
            </a:pPr>
            <a:fld id="{CADBE8D2-DCEB-41F5-9FED-118273624738}" type="slidenum">
              <a:rPr lang="en-US" altLang="nl-NL" smtClean="0">
                <a:solidFill>
                  <a:schemeClr val="tx2"/>
                </a:solidFill>
              </a:rPr>
              <a:pPr eaLnBrk="1" hangingPunct="1">
                <a:lnSpc>
                  <a:spcPts val="1588"/>
                </a:lnSpc>
              </a:pPr>
              <a:t>2</a:t>
            </a:fld>
            <a:endParaRPr lang="en-US" altLang="nl-NL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029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818707" y="1080000"/>
            <a:ext cx="6092456" cy="744279"/>
          </a:xfrm>
        </p:spPr>
        <p:txBody>
          <a:bodyPr/>
          <a:lstStyle/>
          <a:p>
            <a:r>
              <a:rPr lang="nl-NL" altLang="nl-NL" dirty="0"/>
              <a:t>Voorstelronde</a:t>
            </a:r>
            <a:br>
              <a:rPr lang="nl-NL" altLang="nl-NL" dirty="0"/>
            </a:br>
            <a:br>
              <a:rPr lang="nl-NL" altLang="nl-NL" dirty="0"/>
            </a:br>
            <a:endParaRPr lang="nl-NL" altLang="nl-NL" sz="2000" dirty="0"/>
          </a:p>
        </p:txBody>
      </p:sp>
      <p:sp>
        <p:nvSpPr>
          <p:cNvPr id="9219" name="Tijdelijke aanduiding voor inhoud 2"/>
          <p:cNvSpPr>
            <a:spLocks noGrp="1"/>
          </p:cNvSpPr>
          <p:nvPr>
            <p:ph idx="1"/>
          </p:nvPr>
        </p:nvSpPr>
        <p:spPr>
          <a:xfrm>
            <a:off x="737173" y="1564849"/>
            <a:ext cx="7623175" cy="4805789"/>
          </a:xfrm>
        </p:spPr>
        <p:txBody>
          <a:bodyPr/>
          <a:lstStyle/>
          <a:p>
            <a:pPr marL="0" indent="0">
              <a:buNone/>
            </a:pPr>
            <a:endParaRPr lang="nl-NL" altLang="nl-NL" dirty="0"/>
          </a:p>
          <a:p>
            <a:pPr marL="258763" indent="-352425"/>
            <a:r>
              <a:rPr lang="nl-NL" altLang="nl-NL" dirty="0"/>
              <a:t>GVB railservices </a:t>
            </a:r>
          </a:p>
          <a:p>
            <a:pPr marL="714375" lvl="1" indent="-352425"/>
            <a:r>
              <a:rPr lang="nl-NL" altLang="nl-NL" dirty="0"/>
              <a:t>Rol: Contracteigenaar/contractbeheerder</a:t>
            </a:r>
          </a:p>
          <a:p>
            <a:pPr marL="714375" lvl="1" indent="-352425"/>
            <a:r>
              <a:rPr lang="nl-NL" altLang="nl-NL" dirty="0"/>
              <a:t>Dirk van der Vinne: Projectleider (operationeel contractbeheer)</a:t>
            </a:r>
          </a:p>
          <a:p>
            <a:pPr marL="714375" lvl="1" indent="-352425"/>
            <a:r>
              <a:rPr lang="nl-NL" altLang="nl-NL" dirty="0"/>
              <a:t>Co van Zijp: Werkvoorbereider</a:t>
            </a:r>
          </a:p>
          <a:p>
            <a:pPr marL="714375" lvl="1" indent="-352425"/>
            <a:r>
              <a:rPr lang="nl-NL" altLang="nl-NL" dirty="0"/>
              <a:t>Lex Dammers: Inspecteur stations</a:t>
            </a:r>
          </a:p>
          <a:p>
            <a:pPr marL="714375" lvl="1" indent="-352425"/>
            <a:endParaRPr lang="nl-NL" altLang="nl-NL" dirty="0"/>
          </a:p>
          <a:p>
            <a:pPr marL="258763" indent="-352425"/>
            <a:r>
              <a:rPr lang="nl-NL" altLang="nl-NL" dirty="0"/>
              <a:t>GVB afdeling inkoop</a:t>
            </a:r>
          </a:p>
          <a:p>
            <a:pPr marL="714375" lvl="1" indent="-352425"/>
            <a:r>
              <a:rPr lang="nl-NL" altLang="nl-NL" dirty="0"/>
              <a:t>Rol: procesbegeleiding inkoopproject/strategisch beheer</a:t>
            </a:r>
          </a:p>
          <a:p>
            <a:pPr marL="714375" lvl="1" indent="-352425"/>
            <a:r>
              <a:rPr lang="nl-NL" altLang="nl-NL" dirty="0"/>
              <a:t>Leo Snel: inkoper voor project</a:t>
            </a:r>
          </a:p>
          <a:p>
            <a:pPr marL="714375" lvl="1" indent="-352425"/>
            <a:r>
              <a:rPr lang="nl-NL" altLang="nl-NL" dirty="0"/>
              <a:t>Ronald von Rotz; leveranciersmanager (strategisch contractbeheer)</a:t>
            </a:r>
          </a:p>
          <a:p>
            <a:pPr marL="258763" indent="-352425"/>
            <a:endParaRPr lang="nl-NL" altLang="nl-NL" dirty="0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1588"/>
              </a:lnSpc>
            </a:pPr>
            <a:fld id="{CADBE8D2-DCEB-41F5-9FED-118273624738}" type="slidenum">
              <a:rPr lang="en-US" altLang="nl-NL" smtClean="0">
                <a:solidFill>
                  <a:schemeClr val="tx2"/>
                </a:solidFill>
              </a:rPr>
              <a:pPr eaLnBrk="1" hangingPunct="1">
                <a:lnSpc>
                  <a:spcPts val="1588"/>
                </a:lnSpc>
              </a:pPr>
              <a:t>3</a:t>
            </a:fld>
            <a:endParaRPr lang="en-US" altLang="nl-N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88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818707" y="1080000"/>
            <a:ext cx="6092456" cy="744279"/>
          </a:xfrm>
        </p:spPr>
        <p:txBody>
          <a:bodyPr/>
          <a:lstStyle/>
          <a:p>
            <a:r>
              <a:rPr lang="nl-NL" altLang="nl-NL" dirty="0"/>
              <a:t>Wat is en doet GVB?</a:t>
            </a:r>
            <a:br>
              <a:rPr lang="nl-NL" altLang="nl-NL" dirty="0"/>
            </a:br>
            <a:endParaRPr lang="nl-NL" altLang="nl-NL" sz="2000" dirty="0"/>
          </a:p>
        </p:txBody>
      </p:sp>
      <p:sp>
        <p:nvSpPr>
          <p:cNvPr id="9219" name="Tijdelijke aanduiding voor inhoud 2"/>
          <p:cNvSpPr>
            <a:spLocks noGrp="1"/>
          </p:cNvSpPr>
          <p:nvPr>
            <p:ph idx="1"/>
          </p:nvPr>
        </p:nvSpPr>
        <p:spPr>
          <a:xfrm>
            <a:off x="792163" y="1504950"/>
            <a:ext cx="7623175" cy="4791075"/>
          </a:xfrm>
        </p:spPr>
        <p:txBody>
          <a:bodyPr/>
          <a:lstStyle/>
          <a:p>
            <a:pPr marL="360000" indent="-360000"/>
            <a:r>
              <a:rPr lang="nl-NL" altLang="nl-NL" dirty="0"/>
              <a:t>Exploitatie openbaar vervoer</a:t>
            </a:r>
          </a:p>
          <a:p>
            <a:pPr marL="815612" lvl="1" indent="-360000"/>
            <a:r>
              <a:rPr lang="nl-NL" altLang="nl-NL" dirty="0"/>
              <a:t>In opdracht van Vervoersregio Amsterdam en Gemeente Amsterdam</a:t>
            </a:r>
          </a:p>
          <a:p>
            <a:pPr marL="815612" lvl="1" indent="-360000"/>
            <a:r>
              <a:rPr lang="nl-NL" altLang="nl-NL" dirty="0"/>
              <a:t>Op basis van Concessie t/m 2024</a:t>
            </a:r>
          </a:p>
          <a:p>
            <a:pPr marL="360000" indent="-360000"/>
            <a:r>
              <a:rPr lang="nl-NL" altLang="nl-NL" dirty="0"/>
              <a:t>Beheer en onderhoud materieel</a:t>
            </a:r>
          </a:p>
          <a:p>
            <a:pPr marL="815612" lvl="1" indent="-360000"/>
            <a:r>
              <a:rPr lang="nl-NL" altLang="nl-NL" dirty="0"/>
              <a:t>In opdracht In opdracht van Vervoersregio Amsterdam en Gemeente Amsterdam</a:t>
            </a:r>
          </a:p>
          <a:p>
            <a:pPr marL="815612" lvl="1" indent="-360000"/>
            <a:r>
              <a:rPr lang="nl-NL" altLang="nl-NL" dirty="0"/>
              <a:t>Op basis van overeenkomst</a:t>
            </a:r>
          </a:p>
          <a:p>
            <a:pPr marL="360000" indent="-360000"/>
            <a:r>
              <a:rPr lang="nl-NL" altLang="nl-NL" dirty="0"/>
              <a:t>Beheer en onderhoud railinfrastructuur</a:t>
            </a:r>
          </a:p>
          <a:p>
            <a:pPr marL="815612" lvl="1" indent="-360000"/>
            <a:r>
              <a:rPr lang="nl-NL" altLang="nl-NL" dirty="0"/>
              <a:t>Op basis van UAV GC overeenkomst</a:t>
            </a:r>
          </a:p>
          <a:p>
            <a:pPr marL="815612" lvl="1" indent="-360000"/>
            <a:r>
              <a:rPr lang="nl-NL" altLang="nl-NL" dirty="0"/>
              <a:t>Looptijd t/m 2024</a:t>
            </a:r>
          </a:p>
          <a:p>
            <a:pPr marL="815612" lvl="1" indent="-360000"/>
            <a:r>
              <a:rPr lang="nl-NL" altLang="nl-NL" dirty="0"/>
              <a:t>Eind 2019 duidelijkheid over verlenging</a:t>
            </a:r>
          </a:p>
          <a:p>
            <a:pPr marL="360000" indent="-360000"/>
            <a:r>
              <a:rPr lang="nl-NL" altLang="nl-NL" dirty="0"/>
              <a:t>GVB voor 100% eigendom van gemeente Amsterdam </a:t>
            </a:r>
          </a:p>
          <a:p>
            <a:pPr marL="258763" indent="-352425"/>
            <a:endParaRPr lang="nl-NL" altLang="nl-NL" dirty="0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1588"/>
              </a:lnSpc>
            </a:pPr>
            <a:fld id="{CADBE8D2-DCEB-41F5-9FED-118273624738}" type="slidenum">
              <a:rPr lang="en-US" altLang="nl-NL" smtClean="0">
                <a:solidFill>
                  <a:schemeClr val="tx2"/>
                </a:solidFill>
              </a:rPr>
              <a:pPr eaLnBrk="1" hangingPunct="1">
                <a:lnSpc>
                  <a:spcPts val="1588"/>
                </a:lnSpc>
              </a:pPr>
              <a:t>4</a:t>
            </a:fld>
            <a:endParaRPr lang="en-US" altLang="nl-NL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803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808075" y="1095154"/>
            <a:ext cx="6124354" cy="723014"/>
          </a:xfrm>
        </p:spPr>
        <p:txBody>
          <a:bodyPr/>
          <a:lstStyle/>
          <a:p>
            <a:r>
              <a:rPr lang="nl-NL" altLang="nl-NL" dirty="0"/>
              <a:t>Aanbesteding </a:t>
            </a:r>
            <a:br>
              <a:rPr lang="nl-NL" altLang="nl-NL" dirty="0"/>
            </a:br>
            <a:r>
              <a:rPr lang="nl-NL" altLang="nl-NL" sz="2000" dirty="0"/>
              <a:t>Percelen</a:t>
            </a:r>
          </a:p>
        </p:txBody>
      </p:sp>
      <p:sp>
        <p:nvSpPr>
          <p:cNvPr id="9219" name="Tijdelijke aanduiding voor inhoud 2"/>
          <p:cNvSpPr>
            <a:spLocks noGrp="1"/>
          </p:cNvSpPr>
          <p:nvPr>
            <p:ph idx="1"/>
          </p:nvPr>
        </p:nvSpPr>
        <p:spPr>
          <a:xfrm>
            <a:off x="754063" y="2062901"/>
            <a:ext cx="7623175" cy="4307737"/>
          </a:xfrm>
        </p:spPr>
        <p:txBody>
          <a:bodyPr/>
          <a:lstStyle/>
          <a:p>
            <a:pPr marL="361950" indent="-361950"/>
            <a:endParaRPr lang="nl-NL" altLang="nl-NL" dirty="0"/>
          </a:p>
          <a:p>
            <a:pPr marL="361950" indent="-361950"/>
            <a:r>
              <a:rPr lang="nl-NL" altLang="nl-NL" dirty="0"/>
              <a:t>Areaal is gesplitst in drie percelen</a:t>
            </a:r>
          </a:p>
          <a:p>
            <a:pPr marL="714375" lvl="1" indent="-352425"/>
            <a:r>
              <a:rPr lang="nl-NL" altLang="nl-NL" dirty="0"/>
              <a:t>Perceel 1 liften/roltrappen Thyssen Krupp</a:t>
            </a:r>
          </a:p>
          <a:p>
            <a:pPr marL="1095375" lvl="2" indent="-352425"/>
            <a:r>
              <a:rPr lang="nl-NL" altLang="nl-NL" dirty="0"/>
              <a:t>Let op: NZ lijn start uiterlijk per 1/1/2021 maar mogelijk eerder!</a:t>
            </a:r>
          </a:p>
          <a:p>
            <a:pPr marL="714375" lvl="1" indent="-352425"/>
            <a:r>
              <a:rPr lang="nl-NL" altLang="nl-NL" dirty="0"/>
              <a:t>Perceel 2 liften roltrappen Otis/Kone/Schindler </a:t>
            </a:r>
          </a:p>
          <a:p>
            <a:pPr marL="714375" lvl="1" indent="-352425"/>
            <a:r>
              <a:rPr lang="nl-NL" altLang="nl-NL" dirty="0"/>
              <a:t>Perceel 3 liften Mitsubishi/</a:t>
            </a:r>
            <a:r>
              <a:rPr lang="nl-NL" altLang="nl-NL" dirty="0" err="1"/>
              <a:t>Mohringer</a:t>
            </a:r>
            <a:endParaRPr lang="nl-NL" altLang="nl-NL" dirty="0"/>
          </a:p>
          <a:p>
            <a:pPr marL="1095375" lvl="2" indent="-352425"/>
            <a:r>
              <a:rPr lang="nl-NL" altLang="nl-NL" dirty="0"/>
              <a:t>Let op: alleen liften</a:t>
            </a:r>
          </a:p>
          <a:p>
            <a:pPr marL="361950" lvl="2" indent="-361950"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r>
              <a:rPr lang="nl-NL" altLang="nl-NL" sz="2000" dirty="0">
                <a:latin typeface="Arial Rounded MT Bold" pitchFamily="34" charset="0"/>
                <a:ea typeface="+mn-ea"/>
                <a:cs typeface="+mn-cs"/>
              </a:rPr>
              <a:t>GVB wil minimaal 2 leveranciers en maximaal 3 selecteren</a:t>
            </a:r>
          </a:p>
          <a:p>
            <a:pPr marL="714375" lvl="1" indent="-352425"/>
            <a:r>
              <a:rPr lang="nl-NL" altLang="nl-NL" dirty="0"/>
              <a:t>Perceel 1 wordt gegund aan andere leverancier dan perceel 2 en 3</a:t>
            </a:r>
          </a:p>
          <a:p>
            <a:pPr marL="714375" lvl="1" indent="-352425"/>
            <a:r>
              <a:rPr lang="nl-NL" altLang="nl-NL" dirty="0"/>
              <a:t>Perceel 2 en 3 worden los gegund of worden gecombineerd als 1 aanbieder hier het beste voorstel doet</a:t>
            </a:r>
          </a:p>
          <a:p>
            <a:pPr marL="361950" lvl="2" indent="-361950"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endParaRPr lang="nl-NL" altLang="nl-NL" sz="2600" dirty="0">
              <a:latin typeface="Arial Rounded MT Bold" pitchFamily="34" charset="0"/>
              <a:ea typeface="+mn-ea"/>
              <a:cs typeface="+mn-cs"/>
            </a:endParaRPr>
          </a:p>
          <a:p>
            <a:pPr marL="647700" lvl="5" indent="0">
              <a:buClr>
                <a:schemeClr val="tx2"/>
              </a:buClr>
              <a:buSzPct val="90000"/>
              <a:buNone/>
            </a:pPr>
            <a:endParaRPr lang="nl-NL" altLang="nl-NL" sz="3200" dirty="0">
              <a:latin typeface="Arial Rounded MT Bold" pitchFamily="34" charset="0"/>
              <a:ea typeface="+mn-ea"/>
              <a:cs typeface="+mn-cs"/>
            </a:endParaRPr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1588"/>
              </a:lnSpc>
            </a:pPr>
            <a:fld id="{CADBE8D2-DCEB-41F5-9FED-118273624738}" type="slidenum">
              <a:rPr lang="en-US" altLang="nl-NL" smtClean="0">
                <a:solidFill>
                  <a:schemeClr val="tx2"/>
                </a:solidFill>
              </a:rPr>
              <a:pPr eaLnBrk="1" hangingPunct="1">
                <a:lnSpc>
                  <a:spcPts val="1588"/>
                </a:lnSpc>
              </a:pPr>
              <a:t>5</a:t>
            </a:fld>
            <a:endParaRPr lang="en-US" altLang="nl-NL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782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818707" y="1084522"/>
            <a:ext cx="6113721" cy="723014"/>
          </a:xfrm>
        </p:spPr>
        <p:txBody>
          <a:bodyPr/>
          <a:lstStyle/>
          <a:p>
            <a:r>
              <a:rPr lang="nl-NL" altLang="nl-NL" dirty="0" err="1"/>
              <a:t>Aambesteding</a:t>
            </a:r>
            <a:r>
              <a:rPr lang="nl-NL" altLang="nl-NL" dirty="0"/>
              <a:t> </a:t>
            </a:r>
            <a:br>
              <a:rPr lang="nl-NL" altLang="nl-NL" dirty="0"/>
            </a:br>
            <a:r>
              <a:rPr lang="nl-NL" altLang="nl-NL" sz="2000" dirty="0"/>
              <a:t>planning</a:t>
            </a:r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1588"/>
              </a:lnSpc>
            </a:pPr>
            <a:fld id="{CADBE8D2-DCEB-41F5-9FED-118273624738}" type="slidenum">
              <a:rPr lang="en-US" altLang="nl-NL" smtClean="0">
                <a:solidFill>
                  <a:schemeClr val="tx2"/>
                </a:solidFill>
              </a:rPr>
              <a:pPr eaLnBrk="1" hangingPunct="1">
                <a:lnSpc>
                  <a:spcPts val="1588"/>
                </a:lnSpc>
              </a:pPr>
              <a:t>6</a:t>
            </a:fld>
            <a:endParaRPr lang="en-US" altLang="nl-NL">
              <a:solidFill>
                <a:schemeClr val="tx2"/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1B1BF6CD-F0F6-4D57-B054-EAA53CEE93EC}"/>
              </a:ext>
            </a:extLst>
          </p:cNvPr>
          <p:cNvSpPr/>
          <p:nvPr/>
        </p:nvSpPr>
        <p:spPr>
          <a:xfrm>
            <a:off x="561975" y="2057401"/>
            <a:ext cx="6296025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2" indent="-361950" defTabSz="1073150">
              <a:lnSpc>
                <a:spcPts val="3000"/>
              </a:lnSpc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r>
              <a:rPr lang="nl-NL" sz="2000" dirty="0">
                <a:latin typeface="Arial Rounded MT Bold" pitchFamily="34" charset="0"/>
                <a:cs typeface="+mn-cs"/>
              </a:rPr>
              <a:t>Uiterste datum indienen vragen:  10 juni	</a:t>
            </a:r>
          </a:p>
          <a:p>
            <a:pPr marL="361950" lvl="2" indent="-361950" defTabSz="1073150">
              <a:lnSpc>
                <a:spcPts val="3000"/>
              </a:lnSpc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endParaRPr lang="nl-NL" sz="2000" dirty="0">
              <a:latin typeface="Arial Rounded MT Bold" pitchFamily="34" charset="0"/>
              <a:cs typeface="+mn-cs"/>
            </a:endParaRPr>
          </a:p>
          <a:p>
            <a:pPr marL="361950" lvl="2" indent="-361950" defTabSz="1073150">
              <a:lnSpc>
                <a:spcPts val="3000"/>
              </a:lnSpc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r>
              <a:rPr lang="nl-NL" sz="2000" dirty="0">
                <a:latin typeface="Arial Rounded MT Bold" pitchFamily="34" charset="0"/>
                <a:cs typeface="+mn-cs"/>
              </a:rPr>
              <a:t>Indien van toepassing 2e NVI!</a:t>
            </a:r>
          </a:p>
          <a:p>
            <a:pPr marL="361950" lvl="2" indent="-361950" defTabSz="1073150">
              <a:lnSpc>
                <a:spcPts val="3000"/>
              </a:lnSpc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endParaRPr lang="nl-NL" sz="2000" dirty="0">
              <a:latin typeface="Arial Rounded MT Bold" pitchFamily="34" charset="0"/>
              <a:cs typeface="+mn-cs"/>
            </a:endParaRPr>
          </a:p>
          <a:p>
            <a:pPr marL="361950" lvl="2" indent="-361950" defTabSz="1073150">
              <a:lnSpc>
                <a:spcPts val="3000"/>
              </a:lnSpc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r>
              <a:rPr lang="nl-NL" sz="2000" dirty="0">
                <a:latin typeface="Arial Rounded MT Bold" pitchFamily="34" charset="0"/>
                <a:cs typeface="+mn-cs"/>
              </a:rPr>
              <a:t>Indienen vragen uiterlijk op: 18 juni</a:t>
            </a:r>
          </a:p>
          <a:p>
            <a:pPr marL="361950" lvl="2" indent="-361950" defTabSz="1073150">
              <a:lnSpc>
                <a:spcPts val="3000"/>
              </a:lnSpc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endParaRPr lang="nl-NL" sz="2000" dirty="0">
              <a:latin typeface="Arial Rounded MT Bold" pitchFamily="34" charset="0"/>
              <a:cs typeface="+mn-cs"/>
            </a:endParaRPr>
          </a:p>
          <a:p>
            <a:pPr marL="361950" lvl="2" indent="-361950" defTabSz="1073150">
              <a:lnSpc>
                <a:spcPts val="3000"/>
              </a:lnSpc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r>
              <a:rPr lang="nl-NL" sz="2000" dirty="0">
                <a:latin typeface="Arial Rounded MT Bold" pitchFamily="34" charset="0"/>
                <a:cs typeface="+mn-cs"/>
              </a:rPr>
              <a:t>Publicatie 2e NvI: 21 juni</a:t>
            </a:r>
          </a:p>
          <a:p>
            <a:pPr marL="361950" lvl="2" indent="-361950" defTabSz="1073150">
              <a:lnSpc>
                <a:spcPts val="3000"/>
              </a:lnSpc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endParaRPr lang="nl-NL" sz="2000" dirty="0">
              <a:latin typeface="Arial Rounded MT Bold" pitchFamily="34" charset="0"/>
              <a:cs typeface="+mn-cs"/>
            </a:endParaRPr>
          </a:p>
          <a:p>
            <a:pPr marL="361950" lvl="2" indent="-361950" defTabSz="1073150">
              <a:lnSpc>
                <a:spcPts val="3000"/>
              </a:lnSpc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</a:pPr>
            <a:r>
              <a:rPr lang="nl-NL" sz="2000" dirty="0">
                <a:latin typeface="Arial Rounded MT Bold" pitchFamily="34" charset="0"/>
                <a:cs typeface="+mn-cs"/>
              </a:rPr>
              <a:t> Indienen uiterlijk 3 juli  9:30 uur</a:t>
            </a:r>
          </a:p>
          <a:p>
            <a:pPr marL="0" lvl="2" defTabSz="1073150">
              <a:lnSpc>
                <a:spcPts val="3000"/>
              </a:lnSpc>
              <a:buClr>
                <a:schemeClr val="tx2"/>
              </a:buClr>
              <a:buSzPct val="90000"/>
            </a:pPr>
            <a:endParaRPr lang="nl-NL" sz="2000" dirty="0">
              <a:latin typeface="Arial Rounded MT Bold" pitchFamily="34" charset="0"/>
              <a:cs typeface="+mn-cs"/>
            </a:endParaRPr>
          </a:p>
          <a:p>
            <a:pPr marL="0" lvl="2" defTabSz="1073150">
              <a:lnSpc>
                <a:spcPts val="3000"/>
              </a:lnSpc>
              <a:buClr>
                <a:schemeClr val="tx2"/>
              </a:buClr>
              <a:buSzPct val="90000"/>
            </a:pPr>
            <a:endParaRPr lang="nl-NL" sz="2000" dirty="0">
              <a:latin typeface="Arial Rounded MT Bold" pitchFamily="34" charset="0"/>
              <a:cs typeface="+mn-cs"/>
            </a:endParaRPr>
          </a:p>
          <a:p>
            <a:endParaRPr lang="nl-NL" b="0" dirty="0">
              <a:solidFill>
                <a:srgbClr val="000000"/>
              </a:solidFill>
            </a:endParaRPr>
          </a:p>
          <a:p>
            <a:endParaRPr lang="nl-NL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900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818707" y="1084522"/>
            <a:ext cx="6113721" cy="723014"/>
          </a:xfrm>
        </p:spPr>
        <p:txBody>
          <a:bodyPr/>
          <a:lstStyle/>
          <a:p>
            <a:r>
              <a:rPr lang="nl-NL" altLang="nl-NL" dirty="0"/>
              <a:t>Aanbesteding </a:t>
            </a:r>
            <a:br>
              <a:rPr lang="nl-NL" altLang="nl-NL" dirty="0"/>
            </a:br>
            <a:r>
              <a:rPr lang="nl-NL" altLang="nl-NL" sz="2000" dirty="0"/>
              <a:t>Schouw</a:t>
            </a:r>
          </a:p>
        </p:txBody>
      </p:sp>
      <p:sp>
        <p:nvSpPr>
          <p:cNvPr id="9219" name="Tijdelijke aanduiding voor inhoud 2"/>
          <p:cNvSpPr>
            <a:spLocks noGrp="1"/>
          </p:cNvSpPr>
          <p:nvPr>
            <p:ph idx="1"/>
          </p:nvPr>
        </p:nvSpPr>
        <p:spPr>
          <a:xfrm>
            <a:off x="792163" y="1977656"/>
            <a:ext cx="7623175" cy="4346944"/>
          </a:xfrm>
        </p:spPr>
        <p:txBody>
          <a:bodyPr/>
          <a:lstStyle/>
          <a:p>
            <a:pPr marL="361950" indent="-361950">
              <a:lnSpc>
                <a:spcPts val="3000"/>
              </a:lnSpc>
            </a:pPr>
            <a:endParaRPr lang="nl-NL" altLang="nl-NL" dirty="0"/>
          </a:p>
          <a:p>
            <a:pPr marL="361950" indent="-361950">
              <a:lnSpc>
                <a:spcPts val="3000"/>
              </a:lnSpc>
            </a:pPr>
            <a:r>
              <a:rPr lang="nl-NL" altLang="nl-NL" dirty="0"/>
              <a:t>Ronde samen met GVB langs diverse locaties</a:t>
            </a:r>
          </a:p>
          <a:p>
            <a:pPr marL="361950" indent="-361950">
              <a:lnSpc>
                <a:spcPts val="3000"/>
              </a:lnSpc>
            </a:pPr>
            <a:r>
              <a:rPr lang="nl-NL" altLang="nl-NL" dirty="0"/>
              <a:t>Aansluitend mogelijkheid zelf ronde te maken</a:t>
            </a:r>
          </a:p>
          <a:p>
            <a:pPr marL="361950" indent="-361950">
              <a:lnSpc>
                <a:spcPts val="3000"/>
              </a:lnSpc>
            </a:pPr>
            <a:r>
              <a:rPr lang="nl-NL" altLang="nl-NL" dirty="0"/>
              <a:t>Komende weken mogelijkheid om zelf locaties op te nemen</a:t>
            </a:r>
          </a:p>
          <a:p>
            <a:pPr marL="361950" indent="-361950">
              <a:lnSpc>
                <a:spcPts val="3000"/>
              </a:lnSpc>
            </a:pPr>
            <a:r>
              <a:rPr lang="nl-NL" altLang="nl-NL" dirty="0"/>
              <a:t>GVB verstrekt op verzoek dagkaarten zodat u op eigen gelegenheid ronde langs stations kunt maken</a:t>
            </a:r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1588"/>
              </a:lnSpc>
            </a:pPr>
            <a:fld id="{CADBE8D2-DCEB-41F5-9FED-118273624738}" type="slidenum">
              <a:rPr lang="en-US" altLang="nl-NL" smtClean="0">
                <a:solidFill>
                  <a:schemeClr val="tx2"/>
                </a:solidFill>
              </a:rPr>
              <a:pPr eaLnBrk="1" hangingPunct="1">
                <a:lnSpc>
                  <a:spcPts val="1588"/>
                </a:lnSpc>
              </a:pPr>
              <a:t>7</a:t>
            </a:fld>
            <a:endParaRPr lang="en-US" altLang="nl-NL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85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797442" y="809626"/>
            <a:ext cx="6113721" cy="997910"/>
          </a:xfrm>
        </p:spPr>
        <p:txBody>
          <a:bodyPr/>
          <a:lstStyle/>
          <a:p>
            <a:r>
              <a:rPr lang="nl-NL" altLang="nl-NL" dirty="0"/>
              <a:t>Na indiening</a:t>
            </a:r>
            <a:br>
              <a:rPr lang="nl-NL" altLang="nl-NL" dirty="0"/>
            </a:br>
            <a:r>
              <a:rPr lang="nl-NL" altLang="nl-NL" dirty="0"/>
              <a:t>planning, selectie en gunning</a:t>
            </a:r>
            <a:endParaRPr lang="nl-NL" altLang="nl-NL" sz="2000" dirty="0"/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1588"/>
              </a:lnSpc>
            </a:pPr>
            <a:fld id="{9B83B049-E3FB-4ED3-834E-E6BA7DF2E530}" type="slidenum">
              <a:rPr lang="en-US" altLang="nl-NL" smtClean="0">
                <a:solidFill>
                  <a:schemeClr val="tx2"/>
                </a:solidFill>
              </a:rPr>
              <a:pPr eaLnBrk="1" hangingPunct="1">
                <a:lnSpc>
                  <a:spcPts val="1588"/>
                </a:lnSpc>
              </a:pPr>
              <a:t>8</a:t>
            </a:fld>
            <a:endParaRPr lang="en-US" altLang="nl-NL">
              <a:solidFill>
                <a:schemeClr val="tx2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93750" y="1428750"/>
            <a:ext cx="76200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01638" indent="-401638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 2" panose="05020102010507070707" pitchFamily="18" charset="2"/>
              <a:buChar char=""/>
              <a:defRPr sz="2000" b="0">
                <a:solidFill>
                  <a:schemeClr val="tx1"/>
                </a:solidFill>
                <a:latin typeface="Arial Rounded MT Bold" pitchFamily="34" charset="0"/>
                <a:ea typeface="+mn-ea"/>
                <a:cs typeface="+mn-cs"/>
              </a:defRPr>
            </a:lvl1pPr>
            <a:lvl2pPr marL="857250" indent="-4572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>
                <a:srgbClr val="0AA537"/>
              </a:buClr>
              <a:buSzPct val="80000"/>
              <a:buFont typeface="Wingdings" pitchFamily="2" charset="2"/>
              <a:buChar char=""/>
              <a:defRPr>
                <a:solidFill>
                  <a:schemeClr val="tx1"/>
                </a:solidFill>
                <a:latin typeface="+mn-lt"/>
              </a:defRPr>
            </a:lvl2pPr>
            <a:lvl3pPr marL="1238250" indent="-342900" algn="l" defTabSz="1073150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>
                <a:srgbClr val="954A97"/>
              </a:buClr>
              <a:buSzPct val="100000"/>
              <a:buFont typeface="Wingdings" pitchFamily="2" charset="2"/>
              <a:buChar char=""/>
              <a:defRPr sz="1400">
                <a:solidFill>
                  <a:schemeClr val="tx1"/>
                </a:solidFill>
                <a:latin typeface="+mn-lt"/>
              </a:defRPr>
            </a:lvl3pPr>
            <a:lvl4pPr marL="1141413" indent="-282575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428750" indent="-28575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1885950" indent="-28575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343150" indent="-28575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800350" indent="-28575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257550" indent="-28575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61950" indent="-361950"/>
            <a:endParaRPr lang="nl-NL" kern="0" dirty="0"/>
          </a:p>
          <a:p>
            <a:pPr marL="258763" indent="-352425"/>
            <a:r>
              <a:rPr lang="nl-NL" b="0" kern="0" dirty="0"/>
              <a:t>Planning</a:t>
            </a:r>
          </a:p>
          <a:p>
            <a:pPr marL="714375" lvl="1" indent="-352425"/>
            <a:r>
              <a:rPr lang="nl-NL" b="0" kern="0" dirty="0"/>
              <a:t>Voorlopige gunning 16 juli</a:t>
            </a:r>
          </a:p>
          <a:p>
            <a:pPr marL="714375" lvl="1" indent="-352425"/>
            <a:r>
              <a:rPr lang="nl-NL" b="0" kern="0" dirty="0"/>
              <a:t>Stand </a:t>
            </a:r>
            <a:r>
              <a:rPr lang="nl-NL" b="0" kern="0" dirty="0" err="1"/>
              <a:t>still</a:t>
            </a:r>
            <a:r>
              <a:rPr lang="nl-NL" b="0" kern="0" dirty="0"/>
              <a:t> termijn 20 dagen</a:t>
            </a:r>
          </a:p>
          <a:p>
            <a:pPr marL="714375" lvl="1" indent="-352425"/>
            <a:r>
              <a:rPr lang="nl-NL" b="0" kern="0" dirty="0"/>
              <a:t>Definitieve gunning 6 augustus</a:t>
            </a:r>
          </a:p>
          <a:p>
            <a:pPr marL="714375" lvl="1" indent="-352425"/>
            <a:r>
              <a:rPr lang="nl-NL" b="0" kern="0" dirty="0"/>
              <a:t>Start uitvoering 2 september</a:t>
            </a:r>
          </a:p>
          <a:p>
            <a:pPr marL="714375" lvl="1" indent="-352425"/>
            <a:r>
              <a:rPr lang="nl-NL" b="0" kern="0" dirty="0"/>
              <a:t>Huidige contract met </a:t>
            </a:r>
            <a:r>
              <a:rPr lang="nl-NL" b="0" kern="0" dirty="0" err="1"/>
              <a:t>Strukton</a:t>
            </a:r>
            <a:r>
              <a:rPr lang="nl-NL" b="0" kern="0" dirty="0"/>
              <a:t> loopt t/m 1 oktober dus 1 maand opstart/overgang/implementatie</a:t>
            </a:r>
          </a:p>
          <a:p>
            <a:pPr marL="258763" indent="-352425"/>
            <a:r>
              <a:rPr lang="nl-NL" b="0" kern="0" dirty="0"/>
              <a:t>Gunning:</a:t>
            </a:r>
          </a:p>
          <a:p>
            <a:pPr marL="714375" lvl="1" indent="-352425"/>
            <a:r>
              <a:rPr lang="nl-NL" b="0" kern="0" dirty="0"/>
              <a:t>Prijs 50%</a:t>
            </a:r>
          </a:p>
          <a:p>
            <a:pPr marL="714375" lvl="1" indent="-352425"/>
            <a:r>
              <a:rPr lang="nl-NL" b="0" kern="0" dirty="0"/>
              <a:t>Kwaliteit 50%</a:t>
            </a:r>
          </a:p>
          <a:p>
            <a:pPr marL="714375" lvl="1" indent="-352425"/>
            <a:r>
              <a:rPr lang="nl-NL" b="0" kern="0" dirty="0"/>
              <a:t>Gunnen op waarde </a:t>
            </a:r>
          </a:p>
          <a:p>
            <a:pPr marL="714375" lvl="1" indent="-352425"/>
            <a:r>
              <a:rPr lang="nl-NL" b="0" kern="0" dirty="0"/>
              <a:t>Let op: wat wordt toegezegd aan kwaliteit wordt als verplichting opgenomen!</a:t>
            </a:r>
          </a:p>
          <a:p>
            <a:pPr marL="714375" lvl="1" indent="-352425"/>
            <a:endParaRPr lang="nl-NL" b="0" kern="0" dirty="0"/>
          </a:p>
          <a:p>
            <a:pPr marL="361950" indent="-361950"/>
            <a:endParaRPr lang="nl-NL" sz="1600" kern="0" dirty="0"/>
          </a:p>
          <a:p>
            <a:pPr lvl="2"/>
            <a:endParaRPr lang="nl-NL" sz="1600" b="0" kern="0" dirty="0"/>
          </a:p>
          <a:p>
            <a:pPr lvl="1"/>
            <a:endParaRPr lang="nl-NL" sz="1600" b="0" kern="0" dirty="0"/>
          </a:p>
          <a:p>
            <a:pPr lvl="1"/>
            <a:endParaRPr lang="nl-NL" sz="1600" b="0" kern="0" dirty="0"/>
          </a:p>
          <a:p>
            <a:endParaRPr lang="nl-NL" sz="1800" kern="0" dirty="0"/>
          </a:p>
          <a:p>
            <a:endParaRPr lang="nl-NL" sz="1800" kern="0" dirty="0"/>
          </a:p>
          <a:p>
            <a:endParaRPr lang="nl-NL" sz="1800" kern="0" dirty="0"/>
          </a:p>
          <a:p>
            <a:endParaRPr lang="nl-NL" kern="0" dirty="0"/>
          </a:p>
          <a:p>
            <a:endParaRPr lang="nl-NL" kern="0" dirty="0"/>
          </a:p>
          <a:p>
            <a:endParaRPr lang="nl-NL" kern="0" dirty="0"/>
          </a:p>
          <a:p>
            <a:endParaRPr lang="nl-NL" kern="0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endParaRPr lang="nl-NL" sz="3100" kern="0" dirty="0"/>
          </a:p>
        </p:txBody>
      </p:sp>
    </p:spTree>
    <p:extLst>
      <p:ext uri="{BB962C8B-B14F-4D97-AF65-F5344CB8AC3E}">
        <p14:creationId xmlns:p14="http://schemas.microsoft.com/office/powerpoint/2010/main" val="3796261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809281" y="1085727"/>
            <a:ext cx="6092455" cy="712382"/>
          </a:xfrm>
        </p:spPr>
        <p:txBody>
          <a:bodyPr/>
          <a:lstStyle/>
          <a:p>
            <a:r>
              <a:rPr lang="nl-NL" altLang="nl-NL" dirty="0"/>
              <a:t>Afronding</a:t>
            </a:r>
            <a:endParaRPr lang="nl-NL" altLang="nl-NL" sz="2000" dirty="0"/>
          </a:p>
        </p:txBody>
      </p:sp>
      <p:sp>
        <p:nvSpPr>
          <p:cNvPr id="9219" name="Tijdelijke aanduiding voor inhoud 2"/>
          <p:cNvSpPr>
            <a:spLocks noGrp="1"/>
          </p:cNvSpPr>
          <p:nvPr>
            <p:ph idx="1"/>
          </p:nvPr>
        </p:nvSpPr>
        <p:spPr>
          <a:xfrm>
            <a:off x="792163" y="1967023"/>
            <a:ext cx="7623175" cy="4306185"/>
          </a:xfrm>
        </p:spPr>
        <p:txBody>
          <a:bodyPr/>
          <a:lstStyle/>
          <a:p>
            <a:pPr marL="361950" indent="-361950"/>
            <a:r>
              <a:rPr lang="nl-NL" altLang="nl-NL" dirty="0"/>
              <a:t>Veel succes met het maken van een goed voorstel!</a:t>
            </a:r>
          </a:p>
          <a:p>
            <a:pPr marL="361950" indent="-361950"/>
            <a:endParaRPr lang="nl-NL" altLang="nl-NL" dirty="0"/>
          </a:p>
          <a:p>
            <a:pPr marL="0" indent="0">
              <a:buNone/>
            </a:pPr>
            <a:endParaRPr lang="nl-NL" altLang="nl-NL" dirty="0"/>
          </a:p>
          <a:p>
            <a:pPr marL="361950" indent="-361950"/>
            <a:r>
              <a:rPr lang="nl-NL" altLang="nl-NL" dirty="0"/>
              <a:t>Tip:</a:t>
            </a:r>
          </a:p>
          <a:p>
            <a:pPr marL="817562" lvl="1" indent="-361950"/>
            <a:r>
              <a:rPr lang="nl-NL" altLang="nl-NL" dirty="0"/>
              <a:t>Aanbesteden is wat GVB betreft tweerichtingsverkeer!</a:t>
            </a:r>
          </a:p>
          <a:p>
            <a:pPr marL="817562" lvl="1" indent="-361950"/>
            <a:r>
              <a:rPr lang="nl-NL" altLang="nl-NL" dirty="0"/>
              <a:t>Als u twijfelt over een voorstel aanbod of oplossing: stel een vraag via Tenderned en leg het voor aan GVB!! Wij reageren via de Nota van Inlichtingen</a:t>
            </a:r>
          </a:p>
          <a:p>
            <a:pPr marL="817562" lvl="1" indent="-361950"/>
            <a:r>
              <a:rPr lang="nl-NL" altLang="nl-NL" dirty="0"/>
              <a:t>Als </a:t>
            </a:r>
            <a:r>
              <a:rPr lang="nl-NL" altLang="nl-NL"/>
              <a:t>uw idee </a:t>
            </a:r>
            <a:r>
              <a:rPr lang="nl-NL" altLang="nl-NL" dirty="0"/>
              <a:t>commercieel vertrouwelijk is kan het ook via een individuele vraag.</a:t>
            </a:r>
          </a:p>
          <a:p>
            <a:pPr marL="361950" lvl="1" indent="0">
              <a:buNone/>
            </a:pPr>
            <a:endParaRPr lang="nl-NL" altLang="nl-NL" dirty="0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1588"/>
              </a:lnSpc>
            </a:pPr>
            <a:fld id="{CADBE8D2-DCEB-41F5-9FED-118273624738}" type="slidenum">
              <a:rPr lang="en-US" altLang="nl-NL" smtClean="0">
                <a:solidFill>
                  <a:schemeClr val="tx2"/>
                </a:solidFill>
              </a:rPr>
              <a:pPr eaLnBrk="1" hangingPunct="1">
                <a:lnSpc>
                  <a:spcPts val="1588"/>
                </a:lnSpc>
              </a:pPr>
              <a:t>9</a:t>
            </a:fld>
            <a:endParaRPr lang="en-US" altLang="nl-NL">
              <a:solidFill>
                <a:schemeClr val="tx2"/>
              </a:solidFill>
            </a:endParaRPr>
          </a:p>
        </p:txBody>
      </p:sp>
      <p:sp>
        <p:nvSpPr>
          <p:cNvPr id="2" name="Boog 1"/>
          <p:cNvSpPr/>
          <p:nvPr/>
        </p:nvSpPr>
        <p:spPr bwMode="auto">
          <a:xfrm>
            <a:off x="2084832" y="5038344"/>
            <a:ext cx="2075688" cy="731520"/>
          </a:xfrm>
          <a:prstGeom prst="arc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buFontTx/>
              <a:buNone/>
              <a:tabLst/>
            </a:pPr>
            <a:endParaRPr kumimoji="0" lang="nl-NL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Boog 7"/>
          <p:cNvSpPr/>
          <p:nvPr/>
        </p:nvSpPr>
        <p:spPr bwMode="auto">
          <a:xfrm>
            <a:off x="1874520" y="5157216"/>
            <a:ext cx="2103120" cy="466344"/>
          </a:xfrm>
          <a:prstGeom prst="arc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buFontTx/>
              <a:buNone/>
              <a:tabLst/>
            </a:pPr>
            <a:endParaRPr kumimoji="0" lang="nl-NL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Vrije vorm 10"/>
          <p:cNvSpPr/>
          <p:nvPr/>
        </p:nvSpPr>
        <p:spPr bwMode="auto">
          <a:xfrm>
            <a:off x="1938528" y="5148072"/>
            <a:ext cx="2066544" cy="521208"/>
          </a:xfrm>
          <a:custGeom>
            <a:avLst/>
            <a:gdLst>
              <a:gd name="connsiteX0" fmla="*/ 0 w 2066544"/>
              <a:gd name="connsiteY0" fmla="*/ 0 h 521208"/>
              <a:gd name="connsiteX1" fmla="*/ 2066544 w 2066544"/>
              <a:gd name="connsiteY1" fmla="*/ 521208 h 521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66544" h="521208">
                <a:moveTo>
                  <a:pt x="0" y="0"/>
                </a:moveTo>
                <a:cubicBezTo>
                  <a:pt x="969264" y="214122"/>
                  <a:pt x="1938528" y="428244"/>
                  <a:pt x="2066544" y="521208"/>
                </a:cubicBezTo>
              </a:path>
            </a:pathLst>
          </a:cu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1E569F"/>
              </a:buClr>
              <a:buSzPct val="120000"/>
              <a:buFontTx/>
              <a:buNone/>
              <a:tabLst/>
            </a:pPr>
            <a:endParaRPr kumimoji="0" lang="nl-NL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" name="Rechte verbindingslijn 14"/>
          <p:cNvCxnSpPr/>
          <p:nvPr/>
        </p:nvCxnSpPr>
        <p:spPr bwMode="auto">
          <a:xfrm flipV="1">
            <a:off x="2514599" y="5255966"/>
            <a:ext cx="1432410" cy="367594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36562737"/>
      </p:ext>
    </p:extLst>
  </p:cSld>
  <p:clrMapOvr>
    <a:masterClrMapping/>
  </p:clrMapOvr>
</p:sld>
</file>

<file path=ppt/theme/theme1.xml><?xml version="1.0" encoding="utf-8"?>
<a:theme xmlns:a="http://schemas.openxmlformats.org/drawingml/2006/main" name="2. Nederlands">
  <a:themeElements>
    <a:clrScheme name="">
      <a:dk1>
        <a:srgbClr val="000000"/>
      </a:dk1>
      <a:lt1>
        <a:srgbClr val="FFFFFF"/>
      </a:lt1>
      <a:dk2>
        <a:srgbClr val="0863B4"/>
      </a:dk2>
      <a:lt2>
        <a:srgbClr val="808080"/>
      </a:lt2>
      <a:accent1>
        <a:srgbClr val="0863B5"/>
      </a:accent1>
      <a:accent2>
        <a:srgbClr val="FFAA23"/>
      </a:accent2>
      <a:accent3>
        <a:srgbClr val="FFFFFF"/>
      </a:accent3>
      <a:accent4>
        <a:srgbClr val="000000"/>
      </a:accent4>
      <a:accent5>
        <a:srgbClr val="AAB7D7"/>
      </a:accent5>
      <a:accent6>
        <a:srgbClr val="E79A1F"/>
      </a:accent6>
      <a:hlink>
        <a:srgbClr val="F54D42"/>
      </a:hlink>
      <a:folHlink>
        <a:srgbClr val="009598"/>
      </a:folHlink>
    </a:clrScheme>
    <a:fontScheme name="GVB_def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rgbClr val="1E569F"/>
          </a:buClr>
          <a:buSzPct val="120000"/>
          <a:buFontTx/>
          <a:buNone/>
          <a:tabLst/>
          <a:defRPr kumimoji="0" lang="nl-NL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rgbClr val="1E569F"/>
          </a:buClr>
          <a:buSzPct val="120000"/>
          <a:buFontTx/>
          <a:buNone/>
          <a:tabLst/>
          <a:defRPr kumimoji="0" lang="nl-NL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VB_def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VB_def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VB_def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VB_def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VB_def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VB_def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VB_def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863B4"/>
      </a:dk2>
      <a:lt2>
        <a:srgbClr val="808080"/>
      </a:lt2>
      <a:accent1>
        <a:srgbClr val="0863B4"/>
      </a:accent1>
      <a:accent2>
        <a:srgbClr val="FEA923"/>
      </a:accent2>
      <a:accent3>
        <a:srgbClr val="FFFFFF"/>
      </a:accent3>
      <a:accent4>
        <a:srgbClr val="000000"/>
      </a:accent4>
      <a:accent5>
        <a:srgbClr val="AAB7D6"/>
      </a:accent5>
      <a:accent6>
        <a:srgbClr val="E6991F"/>
      </a:accent6>
      <a:hlink>
        <a:srgbClr val="F44D42"/>
      </a:hlink>
      <a:folHlink>
        <a:srgbClr val="009497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863B4"/>
      </a:dk2>
      <a:lt2>
        <a:srgbClr val="808080"/>
      </a:lt2>
      <a:accent1>
        <a:srgbClr val="0863B4"/>
      </a:accent1>
      <a:accent2>
        <a:srgbClr val="FEA923"/>
      </a:accent2>
      <a:accent3>
        <a:srgbClr val="FFFFFF"/>
      </a:accent3>
      <a:accent4>
        <a:srgbClr val="000000"/>
      </a:accent4>
      <a:accent5>
        <a:srgbClr val="AAB7D6"/>
      </a:accent5>
      <a:accent6>
        <a:srgbClr val="E6991F"/>
      </a:accent6>
      <a:hlink>
        <a:srgbClr val="F44D42"/>
      </a:hlink>
      <a:folHlink>
        <a:srgbClr val="009497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2. Nederlands</Template>
  <TotalTime>2317</TotalTime>
  <Words>465</Words>
  <Application>Microsoft Office PowerPoint</Application>
  <PresentationFormat>Diavoorstelling (4:3)</PresentationFormat>
  <Paragraphs>109</Paragraphs>
  <Slides>9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Arial Rounded MT Bold</vt:lpstr>
      <vt:lpstr>Wingdings</vt:lpstr>
      <vt:lpstr>Wingdings 2</vt:lpstr>
      <vt:lpstr>2. Nederlands</vt:lpstr>
      <vt:lpstr>PowerPoint-presentatie</vt:lpstr>
      <vt:lpstr>Onderwerpen</vt:lpstr>
      <vt:lpstr>Voorstelronde  </vt:lpstr>
      <vt:lpstr>Wat is en doet GVB? </vt:lpstr>
      <vt:lpstr>Aanbesteding  Percelen</vt:lpstr>
      <vt:lpstr>Aambesteding  planning</vt:lpstr>
      <vt:lpstr>Aanbesteding  Schouw</vt:lpstr>
      <vt:lpstr>Na indiening planning, selectie en gunning</vt:lpstr>
      <vt:lpstr>Afronding</vt:lpstr>
    </vt:vector>
  </TitlesOfParts>
  <Company>GVB Exploitatie bv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Bentem, Marcel van</dc:creator>
  <cp:lastModifiedBy>Snel, Leo</cp:lastModifiedBy>
  <cp:revision>272</cp:revision>
  <cp:lastPrinted>2005-04-14T13:12:44Z</cp:lastPrinted>
  <dcterms:created xsi:type="dcterms:W3CDTF">2016-05-06T13:23:22Z</dcterms:created>
  <dcterms:modified xsi:type="dcterms:W3CDTF">2019-06-04T15:25:08Z</dcterms:modified>
</cp:coreProperties>
</file>