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60" r:id="rId5"/>
    <p:sldId id="261" r:id="rId6"/>
    <p:sldId id="275" r:id="rId7"/>
    <p:sldId id="272" r:id="rId8"/>
    <p:sldId id="262" r:id="rId9"/>
    <p:sldId id="274" r:id="rId10"/>
    <p:sldId id="270" r:id="rId11"/>
    <p:sldId id="271" r:id="rId12"/>
    <p:sldId id="276" r:id="rId13"/>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rekelmans, Lisette" initials="BL" lastIdx="5" clrIdx="0">
    <p:extLst>
      <p:ext uri="{19B8F6BF-5375-455C-9EA6-DF929625EA0E}">
        <p15:presenceInfo xmlns:p15="http://schemas.microsoft.com/office/powerpoint/2012/main" userId="S::brekelmans.l@woerden.nl::48bda6d5-5616-4f77-bb3d-7c6e419064c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7C4A427-BDF1-42BA-B264-0E5DF6BD4DD6}" v="1" dt="2021-05-20T18:19:42.742"/>
  </p1510:revLst>
</p1510:revInfo>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105"/>
    <p:restoredTop sz="94648"/>
  </p:normalViewPr>
  <p:slideViewPr>
    <p:cSldViewPr snapToGrid="0">
      <p:cViewPr varScale="1">
        <p:scale>
          <a:sx n="81" d="100"/>
          <a:sy n="81" d="100"/>
        </p:scale>
        <p:origin x="208" y="95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19"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commentAuthors" Target="commentAuthor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5D24130-4231-4462-AD7E-6575F9523707}"/>
              </a:ext>
            </a:extLst>
          </p:cNvPr>
          <p:cNvSpPr>
            <a:spLocks noGrp="1"/>
          </p:cNvSpPr>
          <p:nvPr>
            <p:ph type="ctrTitle"/>
          </p:nvPr>
        </p:nvSpPr>
        <p:spPr>
          <a:xfrm>
            <a:off x="1524000" y="1122363"/>
            <a:ext cx="9144000" cy="2387600"/>
          </a:xfrm>
        </p:spPr>
        <p:txBody>
          <a:bodyPr anchor="b"/>
          <a:lstStyle>
            <a:lvl1pPr algn="ctr">
              <a:defRPr sz="6000"/>
            </a:lvl1pPr>
          </a:lstStyle>
          <a:p>
            <a:r>
              <a:rPr lang="nl-NL"/>
              <a:t>Klik om stijl te bewerken</a:t>
            </a:r>
          </a:p>
        </p:txBody>
      </p:sp>
      <p:sp>
        <p:nvSpPr>
          <p:cNvPr id="3" name="Ondertitel 2">
            <a:extLst>
              <a:ext uri="{FF2B5EF4-FFF2-40B4-BE49-F238E27FC236}">
                <a16:creationId xmlns:a16="http://schemas.microsoft.com/office/drawing/2014/main" id="{72C27B23-3236-4E6D-BA2F-EBF2A0A6FF0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p>
        </p:txBody>
      </p:sp>
      <p:sp>
        <p:nvSpPr>
          <p:cNvPr id="4" name="Tijdelijke aanduiding voor datum 3">
            <a:extLst>
              <a:ext uri="{FF2B5EF4-FFF2-40B4-BE49-F238E27FC236}">
                <a16:creationId xmlns:a16="http://schemas.microsoft.com/office/drawing/2014/main" id="{015384F9-2EE3-410E-9B5D-0B8B7C6673E7}"/>
              </a:ext>
            </a:extLst>
          </p:cNvPr>
          <p:cNvSpPr>
            <a:spLocks noGrp="1"/>
          </p:cNvSpPr>
          <p:nvPr>
            <p:ph type="dt" sz="half" idx="10"/>
          </p:nvPr>
        </p:nvSpPr>
        <p:spPr/>
        <p:txBody>
          <a:bodyPr/>
          <a:lstStyle/>
          <a:p>
            <a:fld id="{6B3BB8DC-E8E6-4066-9182-27FD4A2BD1BD}" type="datetimeFigureOut">
              <a:rPr lang="nl-NL" smtClean="0"/>
              <a:t>15-06-2021</a:t>
            </a:fld>
            <a:endParaRPr lang="nl-NL"/>
          </a:p>
        </p:txBody>
      </p:sp>
      <p:sp>
        <p:nvSpPr>
          <p:cNvPr id="5" name="Tijdelijke aanduiding voor voettekst 4">
            <a:extLst>
              <a:ext uri="{FF2B5EF4-FFF2-40B4-BE49-F238E27FC236}">
                <a16:creationId xmlns:a16="http://schemas.microsoft.com/office/drawing/2014/main" id="{A2A456C5-BB6E-4E9C-AAEA-43AA8AF3F9C3}"/>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AC9BF55C-7E3D-48E3-96D7-3035C8454F92}"/>
              </a:ext>
            </a:extLst>
          </p:cNvPr>
          <p:cNvSpPr>
            <a:spLocks noGrp="1"/>
          </p:cNvSpPr>
          <p:nvPr>
            <p:ph type="sldNum" sz="quarter" idx="12"/>
          </p:nvPr>
        </p:nvSpPr>
        <p:spPr/>
        <p:txBody>
          <a:bodyPr/>
          <a:lstStyle/>
          <a:p>
            <a:fld id="{7F6C5D3C-36DD-41EA-B0B3-7A4AD144C3AE}" type="slidenum">
              <a:rPr lang="nl-NL" smtClean="0"/>
              <a:t>‹nr.›</a:t>
            </a:fld>
            <a:endParaRPr lang="nl-NL"/>
          </a:p>
        </p:txBody>
      </p:sp>
    </p:spTree>
    <p:extLst>
      <p:ext uri="{BB962C8B-B14F-4D97-AF65-F5344CB8AC3E}">
        <p14:creationId xmlns:p14="http://schemas.microsoft.com/office/powerpoint/2010/main" val="32145617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3261DD6-CB98-4BE5-B53C-BE140AAFBA9A}"/>
              </a:ext>
            </a:extLst>
          </p:cNvPr>
          <p:cNvSpPr>
            <a:spLocks noGrp="1"/>
          </p:cNvSpPr>
          <p:nvPr>
            <p:ph type="title"/>
          </p:nvPr>
        </p:nvSpPr>
        <p:spPr/>
        <p:txBody>
          <a:bodyPr/>
          <a:lstStyle/>
          <a:p>
            <a:r>
              <a:rPr lang="nl-NL"/>
              <a:t>Klik om stijl te bewerken</a:t>
            </a:r>
          </a:p>
        </p:txBody>
      </p:sp>
      <p:sp>
        <p:nvSpPr>
          <p:cNvPr id="3" name="Tijdelijke aanduiding voor verticale tekst 2">
            <a:extLst>
              <a:ext uri="{FF2B5EF4-FFF2-40B4-BE49-F238E27FC236}">
                <a16:creationId xmlns:a16="http://schemas.microsoft.com/office/drawing/2014/main" id="{CC1D0A92-615C-458D-9D54-6E7716CFF260}"/>
              </a:ext>
            </a:extLst>
          </p:cNvPr>
          <p:cNvSpPr>
            <a:spLocks noGrp="1"/>
          </p:cNvSpPr>
          <p:nvPr>
            <p:ph type="body" orient="vert" idx="1"/>
          </p:nvPr>
        </p:nvSpPr>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59A662B7-C73C-48A5-9716-94CD6AF0333B}"/>
              </a:ext>
            </a:extLst>
          </p:cNvPr>
          <p:cNvSpPr>
            <a:spLocks noGrp="1"/>
          </p:cNvSpPr>
          <p:nvPr>
            <p:ph type="dt" sz="half" idx="10"/>
          </p:nvPr>
        </p:nvSpPr>
        <p:spPr/>
        <p:txBody>
          <a:bodyPr/>
          <a:lstStyle/>
          <a:p>
            <a:fld id="{6B3BB8DC-E8E6-4066-9182-27FD4A2BD1BD}" type="datetimeFigureOut">
              <a:rPr lang="nl-NL" smtClean="0"/>
              <a:t>15-06-2021</a:t>
            </a:fld>
            <a:endParaRPr lang="nl-NL"/>
          </a:p>
        </p:txBody>
      </p:sp>
      <p:sp>
        <p:nvSpPr>
          <p:cNvPr id="5" name="Tijdelijke aanduiding voor voettekst 4">
            <a:extLst>
              <a:ext uri="{FF2B5EF4-FFF2-40B4-BE49-F238E27FC236}">
                <a16:creationId xmlns:a16="http://schemas.microsoft.com/office/drawing/2014/main" id="{D1BA0739-82BA-4F29-BAF0-37C76949C9C0}"/>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9EFAAF5D-3C57-400D-B302-BAA4638807FA}"/>
              </a:ext>
            </a:extLst>
          </p:cNvPr>
          <p:cNvSpPr>
            <a:spLocks noGrp="1"/>
          </p:cNvSpPr>
          <p:nvPr>
            <p:ph type="sldNum" sz="quarter" idx="12"/>
          </p:nvPr>
        </p:nvSpPr>
        <p:spPr/>
        <p:txBody>
          <a:bodyPr/>
          <a:lstStyle/>
          <a:p>
            <a:fld id="{7F6C5D3C-36DD-41EA-B0B3-7A4AD144C3AE}" type="slidenum">
              <a:rPr lang="nl-NL" smtClean="0"/>
              <a:t>‹nr.›</a:t>
            </a:fld>
            <a:endParaRPr lang="nl-NL"/>
          </a:p>
        </p:txBody>
      </p:sp>
    </p:spTree>
    <p:extLst>
      <p:ext uri="{BB962C8B-B14F-4D97-AF65-F5344CB8AC3E}">
        <p14:creationId xmlns:p14="http://schemas.microsoft.com/office/powerpoint/2010/main" val="16642363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a:extLst>
              <a:ext uri="{FF2B5EF4-FFF2-40B4-BE49-F238E27FC236}">
                <a16:creationId xmlns:a16="http://schemas.microsoft.com/office/drawing/2014/main" id="{4C66BA59-857B-42CA-8993-9369AA1BC15B}"/>
              </a:ext>
            </a:extLst>
          </p:cNvPr>
          <p:cNvSpPr>
            <a:spLocks noGrp="1"/>
          </p:cNvSpPr>
          <p:nvPr>
            <p:ph type="title" orient="vert"/>
          </p:nvPr>
        </p:nvSpPr>
        <p:spPr>
          <a:xfrm>
            <a:off x="8724900" y="365125"/>
            <a:ext cx="2628900" cy="5811838"/>
          </a:xfrm>
        </p:spPr>
        <p:txBody>
          <a:bodyPr vert="eaVert"/>
          <a:lstStyle/>
          <a:p>
            <a:r>
              <a:rPr lang="nl-NL"/>
              <a:t>Klik om stijl te bewerken</a:t>
            </a:r>
          </a:p>
        </p:txBody>
      </p:sp>
      <p:sp>
        <p:nvSpPr>
          <p:cNvPr id="3" name="Tijdelijke aanduiding voor verticale tekst 2">
            <a:extLst>
              <a:ext uri="{FF2B5EF4-FFF2-40B4-BE49-F238E27FC236}">
                <a16:creationId xmlns:a16="http://schemas.microsoft.com/office/drawing/2014/main" id="{985AA141-DB4C-4BC7-B519-E3B888A5F890}"/>
              </a:ext>
            </a:extLst>
          </p:cNvPr>
          <p:cNvSpPr>
            <a:spLocks noGrp="1"/>
          </p:cNvSpPr>
          <p:nvPr>
            <p:ph type="body" orient="vert" idx="1"/>
          </p:nvPr>
        </p:nvSpPr>
        <p:spPr>
          <a:xfrm>
            <a:off x="838200" y="365125"/>
            <a:ext cx="7734300" cy="5811838"/>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45308F32-016F-408F-81EF-9040EE4AD1B9}"/>
              </a:ext>
            </a:extLst>
          </p:cNvPr>
          <p:cNvSpPr>
            <a:spLocks noGrp="1"/>
          </p:cNvSpPr>
          <p:nvPr>
            <p:ph type="dt" sz="half" idx="10"/>
          </p:nvPr>
        </p:nvSpPr>
        <p:spPr/>
        <p:txBody>
          <a:bodyPr/>
          <a:lstStyle/>
          <a:p>
            <a:fld id="{6B3BB8DC-E8E6-4066-9182-27FD4A2BD1BD}" type="datetimeFigureOut">
              <a:rPr lang="nl-NL" smtClean="0"/>
              <a:t>15-06-2021</a:t>
            </a:fld>
            <a:endParaRPr lang="nl-NL"/>
          </a:p>
        </p:txBody>
      </p:sp>
      <p:sp>
        <p:nvSpPr>
          <p:cNvPr id="5" name="Tijdelijke aanduiding voor voettekst 4">
            <a:extLst>
              <a:ext uri="{FF2B5EF4-FFF2-40B4-BE49-F238E27FC236}">
                <a16:creationId xmlns:a16="http://schemas.microsoft.com/office/drawing/2014/main" id="{A6B75BC4-3F1E-4C45-94EF-0C19DB6FC02D}"/>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12CF2CAC-8551-4FD4-BB8D-4978D47B98BF}"/>
              </a:ext>
            </a:extLst>
          </p:cNvPr>
          <p:cNvSpPr>
            <a:spLocks noGrp="1"/>
          </p:cNvSpPr>
          <p:nvPr>
            <p:ph type="sldNum" sz="quarter" idx="12"/>
          </p:nvPr>
        </p:nvSpPr>
        <p:spPr/>
        <p:txBody>
          <a:bodyPr/>
          <a:lstStyle/>
          <a:p>
            <a:fld id="{7F6C5D3C-36DD-41EA-B0B3-7A4AD144C3AE}" type="slidenum">
              <a:rPr lang="nl-NL" smtClean="0"/>
              <a:t>‹nr.›</a:t>
            </a:fld>
            <a:endParaRPr lang="nl-NL"/>
          </a:p>
        </p:txBody>
      </p:sp>
    </p:spTree>
    <p:extLst>
      <p:ext uri="{BB962C8B-B14F-4D97-AF65-F5344CB8AC3E}">
        <p14:creationId xmlns:p14="http://schemas.microsoft.com/office/powerpoint/2010/main" val="37965419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E7827A3-EF45-4334-B9E3-FA2973788437}"/>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B01C12BE-ADA6-4EA4-B365-8B478A0D7438}"/>
              </a:ext>
            </a:extLst>
          </p:cNvPr>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81CCC528-7D2B-4667-9B89-849D5B9B0C31}"/>
              </a:ext>
            </a:extLst>
          </p:cNvPr>
          <p:cNvSpPr>
            <a:spLocks noGrp="1"/>
          </p:cNvSpPr>
          <p:nvPr>
            <p:ph type="dt" sz="half" idx="10"/>
          </p:nvPr>
        </p:nvSpPr>
        <p:spPr/>
        <p:txBody>
          <a:bodyPr/>
          <a:lstStyle/>
          <a:p>
            <a:fld id="{6B3BB8DC-E8E6-4066-9182-27FD4A2BD1BD}" type="datetimeFigureOut">
              <a:rPr lang="nl-NL" smtClean="0"/>
              <a:t>15-06-2021</a:t>
            </a:fld>
            <a:endParaRPr lang="nl-NL"/>
          </a:p>
        </p:txBody>
      </p:sp>
      <p:sp>
        <p:nvSpPr>
          <p:cNvPr id="5" name="Tijdelijke aanduiding voor voettekst 4">
            <a:extLst>
              <a:ext uri="{FF2B5EF4-FFF2-40B4-BE49-F238E27FC236}">
                <a16:creationId xmlns:a16="http://schemas.microsoft.com/office/drawing/2014/main" id="{ACF7B494-1179-4244-A589-8C9118C63D4C}"/>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0AA60806-FF82-4531-9BE6-CFEFFE0A4695}"/>
              </a:ext>
            </a:extLst>
          </p:cNvPr>
          <p:cNvSpPr>
            <a:spLocks noGrp="1"/>
          </p:cNvSpPr>
          <p:nvPr>
            <p:ph type="sldNum" sz="quarter" idx="12"/>
          </p:nvPr>
        </p:nvSpPr>
        <p:spPr/>
        <p:txBody>
          <a:bodyPr/>
          <a:lstStyle/>
          <a:p>
            <a:fld id="{7F6C5D3C-36DD-41EA-B0B3-7A4AD144C3AE}" type="slidenum">
              <a:rPr lang="nl-NL" smtClean="0"/>
              <a:t>‹nr.›</a:t>
            </a:fld>
            <a:endParaRPr lang="nl-NL"/>
          </a:p>
        </p:txBody>
      </p:sp>
    </p:spTree>
    <p:extLst>
      <p:ext uri="{BB962C8B-B14F-4D97-AF65-F5344CB8AC3E}">
        <p14:creationId xmlns:p14="http://schemas.microsoft.com/office/powerpoint/2010/main" val="7475863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72A4DB4-630D-4E17-87E2-373FF8E9F3D3}"/>
              </a:ext>
            </a:extLst>
          </p:cNvPr>
          <p:cNvSpPr>
            <a:spLocks noGrp="1"/>
          </p:cNvSpPr>
          <p:nvPr>
            <p:ph type="title"/>
          </p:nvPr>
        </p:nvSpPr>
        <p:spPr>
          <a:xfrm>
            <a:off x="831850" y="1709738"/>
            <a:ext cx="10515600" cy="2852737"/>
          </a:xfrm>
        </p:spPr>
        <p:txBody>
          <a:bodyPr anchor="b"/>
          <a:lstStyle>
            <a:lvl1pPr>
              <a:defRPr sz="6000"/>
            </a:lvl1pPr>
          </a:lstStyle>
          <a:p>
            <a:r>
              <a:rPr lang="nl-NL"/>
              <a:t>Klik om stijl te bewerken</a:t>
            </a:r>
          </a:p>
        </p:txBody>
      </p:sp>
      <p:sp>
        <p:nvSpPr>
          <p:cNvPr id="3" name="Tijdelijke aanduiding voor tekst 2">
            <a:extLst>
              <a:ext uri="{FF2B5EF4-FFF2-40B4-BE49-F238E27FC236}">
                <a16:creationId xmlns:a16="http://schemas.microsoft.com/office/drawing/2014/main" id="{02508734-E058-4DD2-96B0-58D34A99F32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Klikken om de tekststijl van het model te bewerken</a:t>
            </a:r>
          </a:p>
        </p:txBody>
      </p:sp>
      <p:sp>
        <p:nvSpPr>
          <p:cNvPr id="4" name="Tijdelijke aanduiding voor datum 3">
            <a:extLst>
              <a:ext uri="{FF2B5EF4-FFF2-40B4-BE49-F238E27FC236}">
                <a16:creationId xmlns:a16="http://schemas.microsoft.com/office/drawing/2014/main" id="{0A8C458C-55E9-4022-B0D8-96D76A72BD62}"/>
              </a:ext>
            </a:extLst>
          </p:cNvPr>
          <p:cNvSpPr>
            <a:spLocks noGrp="1"/>
          </p:cNvSpPr>
          <p:nvPr>
            <p:ph type="dt" sz="half" idx="10"/>
          </p:nvPr>
        </p:nvSpPr>
        <p:spPr/>
        <p:txBody>
          <a:bodyPr/>
          <a:lstStyle/>
          <a:p>
            <a:fld id="{6B3BB8DC-E8E6-4066-9182-27FD4A2BD1BD}" type="datetimeFigureOut">
              <a:rPr lang="nl-NL" smtClean="0"/>
              <a:t>15-06-2021</a:t>
            </a:fld>
            <a:endParaRPr lang="nl-NL"/>
          </a:p>
        </p:txBody>
      </p:sp>
      <p:sp>
        <p:nvSpPr>
          <p:cNvPr id="5" name="Tijdelijke aanduiding voor voettekst 4">
            <a:extLst>
              <a:ext uri="{FF2B5EF4-FFF2-40B4-BE49-F238E27FC236}">
                <a16:creationId xmlns:a16="http://schemas.microsoft.com/office/drawing/2014/main" id="{5E88F84E-4B98-469A-BDAC-15298C9F7CBC}"/>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0A897B16-C914-4399-9BD8-71C237123C33}"/>
              </a:ext>
            </a:extLst>
          </p:cNvPr>
          <p:cNvSpPr>
            <a:spLocks noGrp="1"/>
          </p:cNvSpPr>
          <p:nvPr>
            <p:ph type="sldNum" sz="quarter" idx="12"/>
          </p:nvPr>
        </p:nvSpPr>
        <p:spPr/>
        <p:txBody>
          <a:bodyPr/>
          <a:lstStyle/>
          <a:p>
            <a:fld id="{7F6C5D3C-36DD-41EA-B0B3-7A4AD144C3AE}" type="slidenum">
              <a:rPr lang="nl-NL" smtClean="0"/>
              <a:t>‹nr.›</a:t>
            </a:fld>
            <a:endParaRPr lang="nl-NL"/>
          </a:p>
        </p:txBody>
      </p:sp>
    </p:spTree>
    <p:extLst>
      <p:ext uri="{BB962C8B-B14F-4D97-AF65-F5344CB8AC3E}">
        <p14:creationId xmlns:p14="http://schemas.microsoft.com/office/powerpoint/2010/main" val="12939320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646C942-3D65-40A2-8FE0-C52E4B5EECBE}"/>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6FEC86B4-B8C1-44BF-ACD9-F5B7371DA7BF}"/>
              </a:ext>
            </a:extLst>
          </p:cNvPr>
          <p:cNvSpPr>
            <a:spLocks noGrp="1"/>
          </p:cNvSpPr>
          <p:nvPr>
            <p:ph sz="half" idx="1"/>
          </p:nvPr>
        </p:nvSpPr>
        <p:spPr>
          <a:xfrm>
            <a:off x="838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a:extLst>
              <a:ext uri="{FF2B5EF4-FFF2-40B4-BE49-F238E27FC236}">
                <a16:creationId xmlns:a16="http://schemas.microsoft.com/office/drawing/2014/main" id="{688C69CD-B040-4E21-B956-DDA18BC2FB6F}"/>
              </a:ext>
            </a:extLst>
          </p:cNvPr>
          <p:cNvSpPr>
            <a:spLocks noGrp="1"/>
          </p:cNvSpPr>
          <p:nvPr>
            <p:ph sz="half" idx="2"/>
          </p:nvPr>
        </p:nvSpPr>
        <p:spPr>
          <a:xfrm>
            <a:off x="6172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datum 4">
            <a:extLst>
              <a:ext uri="{FF2B5EF4-FFF2-40B4-BE49-F238E27FC236}">
                <a16:creationId xmlns:a16="http://schemas.microsoft.com/office/drawing/2014/main" id="{DB3E014A-3D53-4B58-BE75-F68D36DD61B7}"/>
              </a:ext>
            </a:extLst>
          </p:cNvPr>
          <p:cNvSpPr>
            <a:spLocks noGrp="1"/>
          </p:cNvSpPr>
          <p:nvPr>
            <p:ph type="dt" sz="half" idx="10"/>
          </p:nvPr>
        </p:nvSpPr>
        <p:spPr/>
        <p:txBody>
          <a:bodyPr/>
          <a:lstStyle/>
          <a:p>
            <a:fld id="{6B3BB8DC-E8E6-4066-9182-27FD4A2BD1BD}" type="datetimeFigureOut">
              <a:rPr lang="nl-NL" smtClean="0"/>
              <a:t>15-06-2021</a:t>
            </a:fld>
            <a:endParaRPr lang="nl-NL"/>
          </a:p>
        </p:txBody>
      </p:sp>
      <p:sp>
        <p:nvSpPr>
          <p:cNvPr id="6" name="Tijdelijke aanduiding voor voettekst 5">
            <a:extLst>
              <a:ext uri="{FF2B5EF4-FFF2-40B4-BE49-F238E27FC236}">
                <a16:creationId xmlns:a16="http://schemas.microsoft.com/office/drawing/2014/main" id="{34487F77-5B24-4AA2-93AE-DEB4099319D9}"/>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D4E5E15F-3F06-4EA4-A323-A9A737623294}"/>
              </a:ext>
            </a:extLst>
          </p:cNvPr>
          <p:cNvSpPr>
            <a:spLocks noGrp="1"/>
          </p:cNvSpPr>
          <p:nvPr>
            <p:ph type="sldNum" sz="quarter" idx="12"/>
          </p:nvPr>
        </p:nvSpPr>
        <p:spPr/>
        <p:txBody>
          <a:bodyPr/>
          <a:lstStyle/>
          <a:p>
            <a:fld id="{7F6C5D3C-36DD-41EA-B0B3-7A4AD144C3AE}" type="slidenum">
              <a:rPr lang="nl-NL" smtClean="0"/>
              <a:t>‹nr.›</a:t>
            </a:fld>
            <a:endParaRPr lang="nl-NL"/>
          </a:p>
        </p:txBody>
      </p:sp>
    </p:spTree>
    <p:extLst>
      <p:ext uri="{BB962C8B-B14F-4D97-AF65-F5344CB8AC3E}">
        <p14:creationId xmlns:p14="http://schemas.microsoft.com/office/powerpoint/2010/main" val="38653362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6205C63-4BFA-46B3-BC9E-30013DD68ABC}"/>
              </a:ext>
            </a:extLst>
          </p:cNvPr>
          <p:cNvSpPr>
            <a:spLocks noGrp="1"/>
          </p:cNvSpPr>
          <p:nvPr>
            <p:ph type="title"/>
          </p:nvPr>
        </p:nvSpPr>
        <p:spPr>
          <a:xfrm>
            <a:off x="839788" y="365125"/>
            <a:ext cx="10515600" cy="1325563"/>
          </a:xfrm>
        </p:spPr>
        <p:txBody>
          <a:bodyPr/>
          <a:lstStyle/>
          <a:p>
            <a:r>
              <a:rPr lang="nl-NL"/>
              <a:t>Klik om stijl te bewerken</a:t>
            </a:r>
          </a:p>
        </p:txBody>
      </p:sp>
      <p:sp>
        <p:nvSpPr>
          <p:cNvPr id="3" name="Tijdelijke aanduiding voor tekst 2">
            <a:extLst>
              <a:ext uri="{FF2B5EF4-FFF2-40B4-BE49-F238E27FC236}">
                <a16:creationId xmlns:a16="http://schemas.microsoft.com/office/drawing/2014/main" id="{9BF71E9E-E344-4CC8-B6C5-879A31B4E00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4" name="Tijdelijke aanduiding voor inhoud 3">
            <a:extLst>
              <a:ext uri="{FF2B5EF4-FFF2-40B4-BE49-F238E27FC236}">
                <a16:creationId xmlns:a16="http://schemas.microsoft.com/office/drawing/2014/main" id="{EA5F24C2-660D-4A92-BC59-AC5CFF2F86F3}"/>
              </a:ext>
            </a:extLst>
          </p:cNvPr>
          <p:cNvSpPr>
            <a:spLocks noGrp="1"/>
          </p:cNvSpPr>
          <p:nvPr>
            <p:ph sz="half" idx="2"/>
          </p:nvPr>
        </p:nvSpPr>
        <p:spPr>
          <a:xfrm>
            <a:off x="839788" y="2505075"/>
            <a:ext cx="5157787"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a:extLst>
              <a:ext uri="{FF2B5EF4-FFF2-40B4-BE49-F238E27FC236}">
                <a16:creationId xmlns:a16="http://schemas.microsoft.com/office/drawing/2014/main" id="{97A59181-C371-4094-B659-02C6D30C4A9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6" name="Tijdelijke aanduiding voor inhoud 5">
            <a:extLst>
              <a:ext uri="{FF2B5EF4-FFF2-40B4-BE49-F238E27FC236}">
                <a16:creationId xmlns:a16="http://schemas.microsoft.com/office/drawing/2014/main" id="{8AB5E64F-0F52-4F7F-B14F-6995B8B3D2D8}"/>
              </a:ext>
            </a:extLst>
          </p:cNvPr>
          <p:cNvSpPr>
            <a:spLocks noGrp="1"/>
          </p:cNvSpPr>
          <p:nvPr>
            <p:ph sz="quarter" idx="4"/>
          </p:nvPr>
        </p:nvSpPr>
        <p:spPr>
          <a:xfrm>
            <a:off x="6172200" y="2505075"/>
            <a:ext cx="5183188"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datum 6">
            <a:extLst>
              <a:ext uri="{FF2B5EF4-FFF2-40B4-BE49-F238E27FC236}">
                <a16:creationId xmlns:a16="http://schemas.microsoft.com/office/drawing/2014/main" id="{F653209E-89E0-492B-9844-8B6C6EA46513}"/>
              </a:ext>
            </a:extLst>
          </p:cNvPr>
          <p:cNvSpPr>
            <a:spLocks noGrp="1"/>
          </p:cNvSpPr>
          <p:nvPr>
            <p:ph type="dt" sz="half" idx="10"/>
          </p:nvPr>
        </p:nvSpPr>
        <p:spPr/>
        <p:txBody>
          <a:bodyPr/>
          <a:lstStyle/>
          <a:p>
            <a:fld id="{6B3BB8DC-E8E6-4066-9182-27FD4A2BD1BD}" type="datetimeFigureOut">
              <a:rPr lang="nl-NL" smtClean="0"/>
              <a:t>15-06-2021</a:t>
            </a:fld>
            <a:endParaRPr lang="nl-NL"/>
          </a:p>
        </p:txBody>
      </p:sp>
      <p:sp>
        <p:nvSpPr>
          <p:cNvPr id="8" name="Tijdelijke aanduiding voor voettekst 7">
            <a:extLst>
              <a:ext uri="{FF2B5EF4-FFF2-40B4-BE49-F238E27FC236}">
                <a16:creationId xmlns:a16="http://schemas.microsoft.com/office/drawing/2014/main" id="{6CBB36C7-26CE-4C9D-BB48-6EE159015031}"/>
              </a:ext>
            </a:extLst>
          </p:cNvPr>
          <p:cNvSpPr>
            <a:spLocks noGrp="1"/>
          </p:cNvSpPr>
          <p:nvPr>
            <p:ph type="ftr" sz="quarter" idx="11"/>
          </p:nvPr>
        </p:nvSpPr>
        <p:spPr/>
        <p:txBody>
          <a:bodyPr/>
          <a:lstStyle/>
          <a:p>
            <a:endParaRPr lang="nl-NL"/>
          </a:p>
        </p:txBody>
      </p:sp>
      <p:sp>
        <p:nvSpPr>
          <p:cNvPr id="9" name="Tijdelijke aanduiding voor dianummer 8">
            <a:extLst>
              <a:ext uri="{FF2B5EF4-FFF2-40B4-BE49-F238E27FC236}">
                <a16:creationId xmlns:a16="http://schemas.microsoft.com/office/drawing/2014/main" id="{1DED7137-1A82-4066-A852-E152D25FFD8F}"/>
              </a:ext>
            </a:extLst>
          </p:cNvPr>
          <p:cNvSpPr>
            <a:spLocks noGrp="1"/>
          </p:cNvSpPr>
          <p:nvPr>
            <p:ph type="sldNum" sz="quarter" idx="12"/>
          </p:nvPr>
        </p:nvSpPr>
        <p:spPr/>
        <p:txBody>
          <a:bodyPr/>
          <a:lstStyle/>
          <a:p>
            <a:fld id="{7F6C5D3C-36DD-41EA-B0B3-7A4AD144C3AE}" type="slidenum">
              <a:rPr lang="nl-NL" smtClean="0"/>
              <a:t>‹nr.›</a:t>
            </a:fld>
            <a:endParaRPr lang="nl-NL"/>
          </a:p>
        </p:txBody>
      </p:sp>
    </p:spTree>
    <p:extLst>
      <p:ext uri="{BB962C8B-B14F-4D97-AF65-F5344CB8AC3E}">
        <p14:creationId xmlns:p14="http://schemas.microsoft.com/office/powerpoint/2010/main" val="19003478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CBAA89A-EDE9-4F0F-9633-269A210AD4FF}"/>
              </a:ext>
            </a:extLst>
          </p:cNvPr>
          <p:cNvSpPr>
            <a:spLocks noGrp="1"/>
          </p:cNvSpPr>
          <p:nvPr>
            <p:ph type="title"/>
          </p:nvPr>
        </p:nvSpPr>
        <p:spPr/>
        <p:txBody>
          <a:bodyPr/>
          <a:lstStyle/>
          <a:p>
            <a:r>
              <a:rPr lang="nl-NL"/>
              <a:t>Klik om stijl te bewerken</a:t>
            </a:r>
          </a:p>
        </p:txBody>
      </p:sp>
      <p:sp>
        <p:nvSpPr>
          <p:cNvPr id="3" name="Tijdelijke aanduiding voor datum 2">
            <a:extLst>
              <a:ext uri="{FF2B5EF4-FFF2-40B4-BE49-F238E27FC236}">
                <a16:creationId xmlns:a16="http://schemas.microsoft.com/office/drawing/2014/main" id="{017A586B-7330-429A-B23D-421C0CAC2FFA}"/>
              </a:ext>
            </a:extLst>
          </p:cNvPr>
          <p:cNvSpPr>
            <a:spLocks noGrp="1"/>
          </p:cNvSpPr>
          <p:nvPr>
            <p:ph type="dt" sz="half" idx="10"/>
          </p:nvPr>
        </p:nvSpPr>
        <p:spPr/>
        <p:txBody>
          <a:bodyPr/>
          <a:lstStyle/>
          <a:p>
            <a:fld id="{6B3BB8DC-E8E6-4066-9182-27FD4A2BD1BD}" type="datetimeFigureOut">
              <a:rPr lang="nl-NL" smtClean="0"/>
              <a:t>15-06-2021</a:t>
            </a:fld>
            <a:endParaRPr lang="nl-NL"/>
          </a:p>
        </p:txBody>
      </p:sp>
      <p:sp>
        <p:nvSpPr>
          <p:cNvPr id="4" name="Tijdelijke aanduiding voor voettekst 3">
            <a:extLst>
              <a:ext uri="{FF2B5EF4-FFF2-40B4-BE49-F238E27FC236}">
                <a16:creationId xmlns:a16="http://schemas.microsoft.com/office/drawing/2014/main" id="{146FFE2E-F717-4F77-8F04-AE8B3BEDE3CC}"/>
              </a:ext>
            </a:extLst>
          </p:cNvPr>
          <p:cNvSpPr>
            <a:spLocks noGrp="1"/>
          </p:cNvSpPr>
          <p:nvPr>
            <p:ph type="ftr" sz="quarter" idx="11"/>
          </p:nvPr>
        </p:nvSpPr>
        <p:spPr/>
        <p:txBody>
          <a:bodyPr/>
          <a:lstStyle/>
          <a:p>
            <a:endParaRPr lang="nl-NL"/>
          </a:p>
        </p:txBody>
      </p:sp>
      <p:sp>
        <p:nvSpPr>
          <p:cNvPr id="5" name="Tijdelijke aanduiding voor dianummer 4">
            <a:extLst>
              <a:ext uri="{FF2B5EF4-FFF2-40B4-BE49-F238E27FC236}">
                <a16:creationId xmlns:a16="http://schemas.microsoft.com/office/drawing/2014/main" id="{097DA76E-5E26-4EF3-966A-8AC37C244E22}"/>
              </a:ext>
            </a:extLst>
          </p:cNvPr>
          <p:cNvSpPr>
            <a:spLocks noGrp="1"/>
          </p:cNvSpPr>
          <p:nvPr>
            <p:ph type="sldNum" sz="quarter" idx="12"/>
          </p:nvPr>
        </p:nvSpPr>
        <p:spPr/>
        <p:txBody>
          <a:bodyPr/>
          <a:lstStyle/>
          <a:p>
            <a:fld id="{7F6C5D3C-36DD-41EA-B0B3-7A4AD144C3AE}" type="slidenum">
              <a:rPr lang="nl-NL" smtClean="0"/>
              <a:t>‹nr.›</a:t>
            </a:fld>
            <a:endParaRPr lang="nl-NL"/>
          </a:p>
        </p:txBody>
      </p:sp>
    </p:spTree>
    <p:extLst>
      <p:ext uri="{BB962C8B-B14F-4D97-AF65-F5344CB8AC3E}">
        <p14:creationId xmlns:p14="http://schemas.microsoft.com/office/powerpoint/2010/main" val="5229123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BB001900-4F5A-49AF-B605-BAAB2571CE9E}"/>
              </a:ext>
            </a:extLst>
          </p:cNvPr>
          <p:cNvSpPr>
            <a:spLocks noGrp="1"/>
          </p:cNvSpPr>
          <p:nvPr>
            <p:ph type="dt" sz="half" idx="10"/>
          </p:nvPr>
        </p:nvSpPr>
        <p:spPr/>
        <p:txBody>
          <a:bodyPr/>
          <a:lstStyle/>
          <a:p>
            <a:fld id="{6B3BB8DC-E8E6-4066-9182-27FD4A2BD1BD}" type="datetimeFigureOut">
              <a:rPr lang="nl-NL" smtClean="0"/>
              <a:t>15-06-2021</a:t>
            </a:fld>
            <a:endParaRPr lang="nl-NL"/>
          </a:p>
        </p:txBody>
      </p:sp>
      <p:sp>
        <p:nvSpPr>
          <p:cNvPr id="3" name="Tijdelijke aanduiding voor voettekst 2">
            <a:extLst>
              <a:ext uri="{FF2B5EF4-FFF2-40B4-BE49-F238E27FC236}">
                <a16:creationId xmlns:a16="http://schemas.microsoft.com/office/drawing/2014/main" id="{A07C01DF-2E8A-4D64-9F4B-A153FEE15E05}"/>
              </a:ext>
            </a:extLst>
          </p:cNvPr>
          <p:cNvSpPr>
            <a:spLocks noGrp="1"/>
          </p:cNvSpPr>
          <p:nvPr>
            <p:ph type="ftr" sz="quarter" idx="11"/>
          </p:nvPr>
        </p:nvSpPr>
        <p:spPr/>
        <p:txBody>
          <a:bodyPr/>
          <a:lstStyle/>
          <a:p>
            <a:endParaRPr lang="nl-NL"/>
          </a:p>
        </p:txBody>
      </p:sp>
      <p:sp>
        <p:nvSpPr>
          <p:cNvPr id="4" name="Tijdelijke aanduiding voor dianummer 3">
            <a:extLst>
              <a:ext uri="{FF2B5EF4-FFF2-40B4-BE49-F238E27FC236}">
                <a16:creationId xmlns:a16="http://schemas.microsoft.com/office/drawing/2014/main" id="{58FCBF9D-F80C-4E57-958B-61AF116F676E}"/>
              </a:ext>
            </a:extLst>
          </p:cNvPr>
          <p:cNvSpPr>
            <a:spLocks noGrp="1"/>
          </p:cNvSpPr>
          <p:nvPr>
            <p:ph type="sldNum" sz="quarter" idx="12"/>
          </p:nvPr>
        </p:nvSpPr>
        <p:spPr/>
        <p:txBody>
          <a:bodyPr/>
          <a:lstStyle/>
          <a:p>
            <a:fld id="{7F6C5D3C-36DD-41EA-B0B3-7A4AD144C3AE}" type="slidenum">
              <a:rPr lang="nl-NL" smtClean="0"/>
              <a:t>‹nr.›</a:t>
            </a:fld>
            <a:endParaRPr lang="nl-NL"/>
          </a:p>
        </p:txBody>
      </p:sp>
    </p:spTree>
    <p:extLst>
      <p:ext uri="{BB962C8B-B14F-4D97-AF65-F5344CB8AC3E}">
        <p14:creationId xmlns:p14="http://schemas.microsoft.com/office/powerpoint/2010/main" val="14010887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17BD1DB-2C53-4D0D-9140-96DCFDB10662}"/>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inhoud 2">
            <a:extLst>
              <a:ext uri="{FF2B5EF4-FFF2-40B4-BE49-F238E27FC236}">
                <a16:creationId xmlns:a16="http://schemas.microsoft.com/office/drawing/2014/main" id="{4030CF25-3729-4E08-8874-074F6ED3054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a:extLst>
              <a:ext uri="{FF2B5EF4-FFF2-40B4-BE49-F238E27FC236}">
                <a16:creationId xmlns:a16="http://schemas.microsoft.com/office/drawing/2014/main" id="{6D36579E-A958-4E9A-9E4F-2B15FAF62C1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2182D89E-28ED-4625-981C-B2E594C5080A}"/>
              </a:ext>
            </a:extLst>
          </p:cNvPr>
          <p:cNvSpPr>
            <a:spLocks noGrp="1"/>
          </p:cNvSpPr>
          <p:nvPr>
            <p:ph type="dt" sz="half" idx="10"/>
          </p:nvPr>
        </p:nvSpPr>
        <p:spPr/>
        <p:txBody>
          <a:bodyPr/>
          <a:lstStyle/>
          <a:p>
            <a:fld id="{6B3BB8DC-E8E6-4066-9182-27FD4A2BD1BD}" type="datetimeFigureOut">
              <a:rPr lang="nl-NL" smtClean="0"/>
              <a:t>15-06-2021</a:t>
            </a:fld>
            <a:endParaRPr lang="nl-NL"/>
          </a:p>
        </p:txBody>
      </p:sp>
      <p:sp>
        <p:nvSpPr>
          <p:cNvPr id="6" name="Tijdelijke aanduiding voor voettekst 5">
            <a:extLst>
              <a:ext uri="{FF2B5EF4-FFF2-40B4-BE49-F238E27FC236}">
                <a16:creationId xmlns:a16="http://schemas.microsoft.com/office/drawing/2014/main" id="{5533CBAA-DE09-484C-860D-A5394DED90CF}"/>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A4B4A0A0-72F6-4620-821C-2102328000CA}"/>
              </a:ext>
            </a:extLst>
          </p:cNvPr>
          <p:cNvSpPr>
            <a:spLocks noGrp="1"/>
          </p:cNvSpPr>
          <p:nvPr>
            <p:ph type="sldNum" sz="quarter" idx="12"/>
          </p:nvPr>
        </p:nvSpPr>
        <p:spPr/>
        <p:txBody>
          <a:bodyPr/>
          <a:lstStyle/>
          <a:p>
            <a:fld id="{7F6C5D3C-36DD-41EA-B0B3-7A4AD144C3AE}" type="slidenum">
              <a:rPr lang="nl-NL" smtClean="0"/>
              <a:t>‹nr.›</a:t>
            </a:fld>
            <a:endParaRPr lang="nl-NL"/>
          </a:p>
        </p:txBody>
      </p:sp>
    </p:spTree>
    <p:extLst>
      <p:ext uri="{BB962C8B-B14F-4D97-AF65-F5344CB8AC3E}">
        <p14:creationId xmlns:p14="http://schemas.microsoft.com/office/powerpoint/2010/main" val="4204608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F81A26B-9D64-489C-A8AC-8DB454E8569F}"/>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afbeelding 2">
            <a:extLst>
              <a:ext uri="{FF2B5EF4-FFF2-40B4-BE49-F238E27FC236}">
                <a16:creationId xmlns:a16="http://schemas.microsoft.com/office/drawing/2014/main" id="{369CB6BE-6912-4FA2-834E-AD2BC5F4963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ijdelijke aanduiding voor tekst 3">
            <a:extLst>
              <a:ext uri="{FF2B5EF4-FFF2-40B4-BE49-F238E27FC236}">
                <a16:creationId xmlns:a16="http://schemas.microsoft.com/office/drawing/2014/main" id="{1024FFE9-E072-4472-8BC6-B478397071D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1B443B7F-3A04-45C7-B40B-60F8DA9CF2DC}"/>
              </a:ext>
            </a:extLst>
          </p:cNvPr>
          <p:cNvSpPr>
            <a:spLocks noGrp="1"/>
          </p:cNvSpPr>
          <p:nvPr>
            <p:ph type="dt" sz="half" idx="10"/>
          </p:nvPr>
        </p:nvSpPr>
        <p:spPr/>
        <p:txBody>
          <a:bodyPr/>
          <a:lstStyle/>
          <a:p>
            <a:fld id="{6B3BB8DC-E8E6-4066-9182-27FD4A2BD1BD}" type="datetimeFigureOut">
              <a:rPr lang="nl-NL" smtClean="0"/>
              <a:t>15-06-2021</a:t>
            </a:fld>
            <a:endParaRPr lang="nl-NL"/>
          </a:p>
        </p:txBody>
      </p:sp>
      <p:sp>
        <p:nvSpPr>
          <p:cNvPr id="6" name="Tijdelijke aanduiding voor voettekst 5">
            <a:extLst>
              <a:ext uri="{FF2B5EF4-FFF2-40B4-BE49-F238E27FC236}">
                <a16:creationId xmlns:a16="http://schemas.microsoft.com/office/drawing/2014/main" id="{A00F104E-6885-46CC-8760-6EE2A607014B}"/>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A79464AB-01D0-44E7-A344-74D540580BCE}"/>
              </a:ext>
            </a:extLst>
          </p:cNvPr>
          <p:cNvSpPr>
            <a:spLocks noGrp="1"/>
          </p:cNvSpPr>
          <p:nvPr>
            <p:ph type="sldNum" sz="quarter" idx="12"/>
          </p:nvPr>
        </p:nvSpPr>
        <p:spPr/>
        <p:txBody>
          <a:bodyPr/>
          <a:lstStyle/>
          <a:p>
            <a:fld id="{7F6C5D3C-36DD-41EA-B0B3-7A4AD144C3AE}" type="slidenum">
              <a:rPr lang="nl-NL" smtClean="0"/>
              <a:t>‹nr.›</a:t>
            </a:fld>
            <a:endParaRPr lang="nl-NL"/>
          </a:p>
        </p:txBody>
      </p:sp>
    </p:spTree>
    <p:extLst>
      <p:ext uri="{BB962C8B-B14F-4D97-AF65-F5344CB8AC3E}">
        <p14:creationId xmlns:p14="http://schemas.microsoft.com/office/powerpoint/2010/main" val="23985658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8EA738FB-72BA-4EF5-B7A7-80F45F8FEC2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a:t>Klik om stijl te bewerken</a:t>
            </a:r>
          </a:p>
        </p:txBody>
      </p:sp>
      <p:sp>
        <p:nvSpPr>
          <p:cNvPr id="3" name="Tijdelijke aanduiding voor tekst 2">
            <a:extLst>
              <a:ext uri="{FF2B5EF4-FFF2-40B4-BE49-F238E27FC236}">
                <a16:creationId xmlns:a16="http://schemas.microsoft.com/office/drawing/2014/main" id="{748CDCF3-878D-4CAF-A69D-405759603EB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A7910B31-ABBC-4630-8852-405887518B9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B3BB8DC-E8E6-4066-9182-27FD4A2BD1BD}" type="datetimeFigureOut">
              <a:rPr lang="nl-NL" smtClean="0"/>
              <a:t>15-06-2021</a:t>
            </a:fld>
            <a:endParaRPr lang="nl-NL"/>
          </a:p>
        </p:txBody>
      </p:sp>
      <p:sp>
        <p:nvSpPr>
          <p:cNvPr id="5" name="Tijdelijke aanduiding voor voettekst 4">
            <a:extLst>
              <a:ext uri="{FF2B5EF4-FFF2-40B4-BE49-F238E27FC236}">
                <a16:creationId xmlns:a16="http://schemas.microsoft.com/office/drawing/2014/main" id="{DAFA63D6-480B-4E4C-8F69-62A049D0991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Tijdelijke aanduiding voor dianummer 5">
            <a:extLst>
              <a:ext uri="{FF2B5EF4-FFF2-40B4-BE49-F238E27FC236}">
                <a16:creationId xmlns:a16="http://schemas.microsoft.com/office/drawing/2014/main" id="{D2231F2C-6B9E-4F5E-9B35-AEB2BE8344E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F6C5D3C-36DD-41EA-B0B3-7A4AD144C3AE}" type="slidenum">
              <a:rPr lang="nl-NL" smtClean="0"/>
              <a:t>‹nr.›</a:t>
            </a:fld>
            <a:endParaRPr lang="nl-NL"/>
          </a:p>
        </p:txBody>
      </p:sp>
    </p:spTree>
    <p:extLst>
      <p:ext uri="{BB962C8B-B14F-4D97-AF65-F5344CB8AC3E}">
        <p14:creationId xmlns:p14="http://schemas.microsoft.com/office/powerpoint/2010/main" val="403323224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kstvak 3">
            <a:extLst>
              <a:ext uri="{FF2B5EF4-FFF2-40B4-BE49-F238E27FC236}">
                <a16:creationId xmlns:a16="http://schemas.microsoft.com/office/drawing/2014/main" id="{E3906206-D866-4C5D-B3B6-D32BBDEB8ED1}"/>
              </a:ext>
            </a:extLst>
          </p:cNvPr>
          <p:cNvSpPr txBox="1"/>
          <p:nvPr/>
        </p:nvSpPr>
        <p:spPr>
          <a:xfrm>
            <a:off x="712177" y="335845"/>
            <a:ext cx="10928838" cy="5632311"/>
          </a:xfrm>
          <a:prstGeom prst="rect">
            <a:avLst/>
          </a:prstGeom>
          <a:noFill/>
        </p:spPr>
        <p:txBody>
          <a:bodyPr wrap="square" lIns="91440" tIns="45720" rIns="91440" bIns="45720" rtlCol="0" anchor="t">
            <a:spAutoFit/>
          </a:bodyPr>
          <a:lstStyle/>
          <a:p>
            <a:r>
              <a:rPr lang="nl-NL" b="1" dirty="0"/>
              <a:t>Projectmanager / Projectleider (PM / PL)</a:t>
            </a:r>
            <a:endParaRPr lang="nl-NL" dirty="0"/>
          </a:p>
          <a:p>
            <a:endParaRPr lang="nl-NL" dirty="0"/>
          </a:p>
          <a:p>
            <a:r>
              <a:rPr lang="nl-NL" dirty="0"/>
              <a:t>Projectmanagement: gericht op het borgen van kwaliteit, draagvlak, financiën en afstemming. </a:t>
            </a:r>
            <a:br>
              <a:rPr lang="nl-NL" dirty="0"/>
            </a:br>
            <a:r>
              <a:rPr lang="nl-NL" b="1" dirty="0"/>
              <a:t>Projectmanager</a:t>
            </a:r>
            <a:r>
              <a:rPr lang="nl-NL" dirty="0"/>
              <a:t>: (eind)verantwoordelijk voor het boeken van een goed projectresultaat.</a:t>
            </a:r>
            <a:endParaRPr lang="nl-NL" dirty="0">
              <a:cs typeface="Calibri"/>
            </a:endParaRPr>
          </a:p>
          <a:p>
            <a:pPr>
              <a:buFont typeface="Arial" panose="020B0604020202020204" pitchFamily="34" charset="0"/>
              <a:buChar char="•"/>
            </a:pPr>
            <a:endParaRPr lang="nl-NL" dirty="0"/>
          </a:p>
          <a:p>
            <a:pPr marL="285750" indent="-285750">
              <a:buFont typeface="Arial" panose="020B0604020202020204" pitchFamily="34" charset="0"/>
              <a:buChar char="•"/>
            </a:pPr>
            <a:r>
              <a:rPr lang="nl-NL" dirty="0"/>
              <a:t>Zorgt dat de projectopdracht vertaald wordt naar een projectplan (en zo nodig eerst nog een startnotitie) en maakt daarbij de GROSKIT-aspecten inzichtelijk (inclusief het samenstellen van het projectteam).  </a:t>
            </a:r>
            <a:endParaRPr lang="nl-NL" dirty="0">
              <a:cs typeface="Calibri"/>
            </a:endParaRPr>
          </a:p>
          <a:p>
            <a:pPr marL="285750" indent="-285750">
              <a:buFont typeface="Arial" panose="020B0604020202020204" pitchFamily="34" charset="0"/>
              <a:buChar char="•"/>
            </a:pPr>
            <a:r>
              <a:rPr lang="nl-NL" dirty="0">
                <a:ea typeface="+mn-lt"/>
                <a:cs typeface="+mn-lt"/>
              </a:rPr>
              <a:t>Zorgt dat de projectopdracht verwerkt wordt in het HIOR.</a:t>
            </a:r>
            <a:endParaRPr lang="nl-NL" dirty="0"/>
          </a:p>
          <a:p>
            <a:pPr marL="285750" indent="-285750">
              <a:buFont typeface="Arial" panose="020B0604020202020204" pitchFamily="34" charset="0"/>
              <a:buChar char="•"/>
            </a:pPr>
            <a:r>
              <a:rPr lang="nl-NL" dirty="0"/>
              <a:t>Maakt proces en planning inzichtelijk voor het projectteam gedurende het project, zorgt zodoende er dus voor dat het projectteam met elkaar naar gelang afstemming heeft. </a:t>
            </a:r>
            <a:endParaRPr lang="nl-NL" dirty="0">
              <a:cs typeface="Calibri"/>
            </a:endParaRPr>
          </a:p>
          <a:p>
            <a:pPr marL="285750" lvl="0" indent="-285750">
              <a:buFont typeface="Arial" panose="020B0604020202020204" pitchFamily="34" charset="0"/>
              <a:buChar char="•"/>
            </a:pPr>
            <a:r>
              <a:rPr lang="nl-NL" dirty="0"/>
              <a:t>Inkoopstrategie (aanbesteding van het werk) bepalen en uitvoeren. </a:t>
            </a:r>
            <a:endParaRPr lang="nl-NL" dirty="0">
              <a:cs typeface="Calibri"/>
            </a:endParaRPr>
          </a:p>
          <a:p>
            <a:pPr marL="285750" indent="-285750">
              <a:buFont typeface="Arial" panose="020B0604020202020204" pitchFamily="34" charset="0"/>
              <a:buChar char="•"/>
            </a:pPr>
            <a:r>
              <a:rPr lang="nl-NL" dirty="0"/>
              <a:t>Stuurt continu op kansen en risico’s (risicodossier bijhouden), gevoed door het projectteam. </a:t>
            </a:r>
            <a:endParaRPr lang="nl-NL" dirty="0">
              <a:cs typeface="Calibri"/>
            </a:endParaRPr>
          </a:p>
          <a:p>
            <a:pPr marL="285750" indent="-285750">
              <a:buFont typeface="Arial" panose="020B0604020202020204" pitchFamily="34" charset="0"/>
              <a:buChar char="•"/>
            </a:pPr>
            <a:r>
              <a:rPr lang="nl-NL" dirty="0"/>
              <a:t>Neemt het projectteam mee in strategische afwegingen. </a:t>
            </a:r>
            <a:endParaRPr lang="nl-NL" dirty="0">
              <a:cs typeface="Calibri"/>
            </a:endParaRPr>
          </a:p>
          <a:p>
            <a:pPr marL="285750" indent="-285750">
              <a:buFont typeface="Arial" panose="020B0604020202020204" pitchFamily="34" charset="0"/>
              <a:buChar char="•"/>
            </a:pPr>
            <a:r>
              <a:rPr lang="nl-NL" dirty="0"/>
              <a:t>Verzorgt bestuurlijke routing (met college- en raadsvoorstellen) samen met de Omgevingsmanager.  </a:t>
            </a:r>
            <a:endParaRPr lang="nl-NL" dirty="0">
              <a:cs typeface="Calibri"/>
            </a:endParaRPr>
          </a:p>
          <a:p>
            <a:pPr marL="285750" indent="-285750">
              <a:buFont typeface="Arial" panose="020B0604020202020204" pitchFamily="34" charset="0"/>
              <a:buChar char="•"/>
            </a:pPr>
            <a:r>
              <a:rPr lang="nl-NL" dirty="0"/>
              <a:t>Verzorgt de opdrachtversterking aan externe partijen (binnen de financiële mogelijkheden die de projectmanager heeft verkregen vanuit de projectopdracht) passend binnen het aanbestedingsbeleid </a:t>
            </a:r>
          </a:p>
          <a:p>
            <a:pPr marL="285750" indent="-285750">
              <a:buFont typeface="Arial" panose="020B0604020202020204" pitchFamily="34" charset="0"/>
              <a:buChar char="•"/>
            </a:pPr>
            <a:r>
              <a:rPr lang="nl-NL" dirty="0">
                <a:cs typeface="Calibri"/>
              </a:rPr>
              <a:t>Zorgt voor de afstemming met en oplevering van het DO aan beheer. </a:t>
            </a:r>
          </a:p>
          <a:p>
            <a:pPr marL="285750" indent="-285750">
              <a:buFont typeface="Arial" panose="020B0604020202020204" pitchFamily="34" charset="0"/>
              <a:buChar char="•"/>
            </a:pPr>
            <a:r>
              <a:rPr lang="nl-NL" dirty="0">
                <a:ea typeface="+mn-lt"/>
                <a:cs typeface="+mn-lt"/>
              </a:rPr>
              <a:t>Organiseren van de directievoering en/of toezicht voor het uitvoeren van het werk.</a:t>
            </a:r>
          </a:p>
          <a:p>
            <a:pPr marL="285750" indent="-285750">
              <a:buFont typeface="Arial" panose="020B0604020202020204" pitchFamily="34" charset="0"/>
              <a:buChar char="•"/>
            </a:pPr>
            <a:r>
              <a:rPr lang="nl-NL" dirty="0">
                <a:ea typeface="+mn-lt"/>
                <a:cs typeface="+mn-lt"/>
              </a:rPr>
              <a:t>Verzorgt de evaluatie en het opleverdossier van het project. </a:t>
            </a:r>
            <a:r>
              <a:rPr lang="nl-NL" b="1" dirty="0">
                <a:ea typeface="+mn-lt"/>
                <a:cs typeface="+mn-lt"/>
              </a:rPr>
              <a:t>  </a:t>
            </a:r>
          </a:p>
          <a:p>
            <a:endParaRPr lang="nl-NL" dirty="0">
              <a:ea typeface="+mn-lt"/>
              <a:cs typeface="+mn-lt"/>
            </a:endParaRPr>
          </a:p>
        </p:txBody>
      </p:sp>
    </p:spTree>
    <p:extLst>
      <p:ext uri="{BB962C8B-B14F-4D97-AF65-F5344CB8AC3E}">
        <p14:creationId xmlns:p14="http://schemas.microsoft.com/office/powerpoint/2010/main" val="5892159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kstvak 3">
            <a:extLst>
              <a:ext uri="{FF2B5EF4-FFF2-40B4-BE49-F238E27FC236}">
                <a16:creationId xmlns:a16="http://schemas.microsoft.com/office/drawing/2014/main" id="{E3906206-D866-4C5D-B3B6-D32BBDEB8ED1}"/>
              </a:ext>
            </a:extLst>
          </p:cNvPr>
          <p:cNvSpPr txBox="1"/>
          <p:nvPr/>
        </p:nvSpPr>
        <p:spPr>
          <a:xfrm>
            <a:off x="712177" y="335845"/>
            <a:ext cx="10928838" cy="5909310"/>
          </a:xfrm>
          <a:prstGeom prst="rect">
            <a:avLst/>
          </a:prstGeom>
          <a:noFill/>
        </p:spPr>
        <p:txBody>
          <a:bodyPr wrap="square" lIns="91440" tIns="45720" rIns="91440" bIns="45720" rtlCol="0" anchor="t">
            <a:spAutoFit/>
          </a:bodyPr>
          <a:lstStyle/>
          <a:p>
            <a:r>
              <a:rPr lang="nl-NL" b="1" dirty="0"/>
              <a:t>Omgevingsmanager (OM)</a:t>
            </a:r>
            <a:endParaRPr lang="nl-NL" dirty="0"/>
          </a:p>
          <a:p>
            <a:endParaRPr lang="nl-NL" dirty="0"/>
          </a:p>
          <a:p>
            <a:r>
              <a:rPr lang="nl-NL" dirty="0"/>
              <a:t>Omgevingsmanagement: duurzame relatie opbouwen en onderhouden met interne en externe stakeholders in combinatie met het inzichtelijk maken en in gang zetten van de conditioneringsaspecten en de juridische en planologische procedures van het project. </a:t>
            </a:r>
            <a:br>
              <a:rPr lang="nl-NL" dirty="0"/>
            </a:br>
            <a:r>
              <a:rPr lang="nl-NL" b="1" dirty="0"/>
              <a:t>Omgevingsmanager</a:t>
            </a:r>
            <a:r>
              <a:rPr lang="nl-NL" dirty="0"/>
              <a:t>: verantwoordelijk voor het Strategisch Omgevingsmanagement (SOM), de conditionering en de juridische en planologische procedures van het project.  </a:t>
            </a:r>
          </a:p>
          <a:p>
            <a:endParaRPr lang="nl-NL" dirty="0"/>
          </a:p>
          <a:p>
            <a:pPr marL="285750" indent="-285750">
              <a:buFont typeface="Wingdings" panose="05000000000000000000" pitchFamily="2" charset="2"/>
              <a:buChar char="à"/>
            </a:pPr>
            <a:r>
              <a:rPr lang="nl-NL" dirty="0"/>
              <a:t>Is vanaf het begin betrokken bij een project, zo snel mogelijk nadat de projectmanager de projectopdracht heeft gekregen.</a:t>
            </a:r>
          </a:p>
          <a:p>
            <a:endParaRPr lang="nl-NL" dirty="0">
              <a:cs typeface="Calibri"/>
            </a:endParaRPr>
          </a:p>
          <a:p>
            <a:pPr marL="285750" indent="-285750">
              <a:buFont typeface="Arial" panose="020B0604020202020204" pitchFamily="34" charset="0"/>
              <a:buChar char="•"/>
            </a:pPr>
            <a:r>
              <a:rPr lang="nl-NL" dirty="0"/>
              <a:t>Verantwoordelijk voor Strategisch Omgevingsmanagement (SOM): inzichtelijk maken van issues, standpunten en belangen van interne en externe stakeholders door middel van een actuele SOM-analyse. </a:t>
            </a:r>
          </a:p>
          <a:p>
            <a:pPr marL="742950" lvl="1" indent="-285750">
              <a:buFont typeface="Courier New" panose="02070309020205020404" pitchFamily="49" charset="0"/>
              <a:buChar char="o"/>
            </a:pPr>
            <a:r>
              <a:rPr lang="nl-NL" dirty="0"/>
              <a:t>Verantwoordelijk voor afstemming met de communicatieadviseur voor het inzetten van communicatiemiddelen (</a:t>
            </a:r>
            <a:r>
              <a:rPr lang="nl-NL" dirty="0" err="1"/>
              <a:t>social</a:t>
            </a:r>
            <a:r>
              <a:rPr lang="nl-NL" dirty="0"/>
              <a:t> media en krant). </a:t>
            </a:r>
          </a:p>
          <a:p>
            <a:pPr marL="742950" lvl="1" indent="-285750">
              <a:buFont typeface="Courier New" panose="02070309020205020404" pitchFamily="49" charset="0"/>
              <a:buChar char="o"/>
            </a:pPr>
            <a:r>
              <a:rPr lang="nl-NL" dirty="0"/>
              <a:t>Is op de hoogte van andere ruimtelijke ontwikkelingen in de omgeving en zorgt voor de afstemming met de ruimtelijke projecten die invloed op het project hebben. </a:t>
            </a:r>
          </a:p>
          <a:p>
            <a:pPr marL="285750" indent="-285750">
              <a:buFont typeface="Arial" panose="020B0604020202020204" pitchFamily="34" charset="0"/>
              <a:buChar char="•"/>
            </a:pPr>
            <a:r>
              <a:rPr lang="nl-NL" dirty="0">
                <a:cs typeface="Calibri"/>
              </a:rPr>
              <a:t>Verantwoordelijk voor inzichtelijk maken en in gang zetten conditionerings-aspecten, denk daarbij aan: kabels en leidingen, bodemkwaliteit, archeologie en flora en fauna </a:t>
            </a:r>
          </a:p>
          <a:p>
            <a:pPr marL="285750" indent="-285750">
              <a:buFont typeface="Arial" panose="020B0604020202020204" pitchFamily="34" charset="0"/>
              <a:buChar char="•"/>
            </a:pPr>
            <a:r>
              <a:rPr lang="nl-NL" dirty="0">
                <a:cs typeface="Calibri"/>
              </a:rPr>
              <a:t>Verantwoordelijk voor de juridische en planologische procedures, denk daarbij aan: uitvoeringsvergunningen,  bestemmingsplanprocedures en verzoeken tot (plan)schades.  </a:t>
            </a:r>
          </a:p>
        </p:txBody>
      </p:sp>
    </p:spTree>
    <p:extLst>
      <p:ext uri="{BB962C8B-B14F-4D97-AF65-F5344CB8AC3E}">
        <p14:creationId xmlns:p14="http://schemas.microsoft.com/office/powerpoint/2010/main" val="38551196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kstvak 3">
            <a:extLst>
              <a:ext uri="{FF2B5EF4-FFF2-40B4-BE49-F238E27FC236}">
                <a16:creationId xmlns:a16="http://schemas.microsoft.com/office/drawing/2014/main" id="{E3906206-D866-4C5D-B3B6-D32BBDEB8ED1}"/>
              </a:ext>
            </a:extLst>
          </p:cNvPr>
          <p:cNvSpPr txBox="1"/>
          <p:nvPr/>
        </p:nvSpPr>
        <p:spPr>
          <a:xfrm>
            <a:off x="712177" y="335845"/>
            <a:ext cx="10928838" cy="5355312"/>
          </a:xfrm>
          <a:prstGeom prst="rect">
            <a:avLst/>
          </a:prstGeom>
          <a:noFill/>
        </p:spPr>
        <p:txBody>
          <a:bodyPr wrap="square" lIns="91440" tIns="45720" rIns="91440" bIns="45720" rtlCol="0" anchor="t">
            <a:spAutoFit/>
          </a:bodyPr>
          <a:lstStyle/>
          <a:p>
            <a:r>
              <a:rPr lang="nl-NL" b="1" dirty="0"/>
              <a:t>Contractmanager (CM)</a:t>
            </a:r>
            <a:endParaRPr lang="nl-NL" dirty="0"/>
          </a:p>
          <a:p>
            <a:endParaRPr lang="nl-NL" dirty="0"/>
          </a:p>
          <a:p>
            <a:r>
              <a:rPr lang="nl-NL" dirty="0"/>
              <a:t>Contractmanagement: verantwoordelijkheid voor de procesmatige beheersing van het vaststellen van de inkoopbehoefte, het opstellen van het inkoopplan, de contractvoorbereiding, aanbesteding en contractbeheersing (contractbewaking) binnen de randvoorwaarden van tijd, geld, kwaliteit en risico. Door het gebruik van functioneel specificeren is een koppeling te leggen tussen de eisen vanuit opdrachtgever en omgeving, kan contractmanagement de mogelijkheden van de markt optimaal benutten en tegelijkertijd het risico vanuit de markt beheersen. </a:t>
            </a:r>
          </a:p>
          <a:p>
            <a:endParaRPr lang="nl-NL" b="1" dirty="0"/>
          </a:p>
          <a:p>
            <a:r>
              <a:rPr lang="nl-NL" b="1" dirty="0"/>
              <a:t>Contractmanager</a:t>
            </a:r>
            <a:r>
              <a:rPr lang="nl-NL" dirty="0"/>
              <a:t>: </a:t>
            </a:r>
          </a:p>
          <a:p>
            <a:pPr marL="285750" indent="-285750">
              <a:buFont typeface="Arial" panose="020B0604020202020204" pitchFamily="34" charset="0"/>
              <a:buChar char="•"/>
            </a:pPr>
            <a:r>
              <a:rPr lang="nl-NL" dirty="0"/>
              <a:t>Verantwoordelijk voor de beheersing van het gehele proces van contractvoorbereiding, aanbesteding en uitvoering richting verschillende marktpartijen. </a:t>
            </a:r>
          </a:p>
          <a:p>
            <a:pPr marL="285750" indent="-285750">
              <a:buFont typeface="Arial" panose="020B0604020202020204" pitchFamily="34" charset="0"/>
              <a:buChar char="•"/>
            </a:pPr>
            <a:r>
              <a:rPr lang="nl-NL" dirty="0"/>
              <a:t>Onderhoudt contacten en voert zo nodig onderhandelingen voeren met de marktpartijen</a:t>
            </a:r>
            <a:r>
              <a:rPr lang="nl-NL" i="1" dirty="0"/>
              <a:t>. </a:t>
            </a:r>
          </a:p>
          <a:p>
            <a:pPr marL="285750" indent="-285750">
              <a:buFont typeface="Arial" panose="020B0604020202020204" pitchFamily="34" charset="0"/>
              <a:buChar char="•"/>
            </a:pPr>
            <a:r>
              <a:rPr lang="nl-NL" dirty="0"/>
              <a:t>Beschikt over aantoonbare kennis van ISO 9001, systeemgerichte contractbeheersing, relevante informatiesystemen en relevante contractmodellen, zoals D&amp;C, prestatie- en ingenieursdienstencontracten. </a:t>
            </a:r>
          </a:p>
          <a:p>
            <a:pPr marL="285750" indent="-285750">
              <a:buFont typeface="Arial" panose="020B0604020202020204" pitchFamily="34" charset="0"/>
              <a:buChar char="•"/>
            </a:pPr>
            <a:r>
              <a:rPr lang="nl-NL" dirty="0"/>
              <a:t>Basiskennis van onder andere aanbestedingswetgeving, risicomanagement, systems engineering, projectbeheersing, kwaliteitsnormering en </a:t>
            </a:r>
            <a:r>
              <a:rPr lang="nl-NL" dirty="0" err="1"/>
              <a:t>inkoopcontractering</a:t>
            </a:r>
            <a:r>
              <a:rPr lang="nl-NL" dirty="0"/>
              <a:t>. </a:t>
            </a:r>
          </a:p>
          <a:p>
            <a:endParaRPr lang="nl-NL" dirty="0">
              <a:cs typeface="Calibri"/>
            </a:endParaRPr>
          </a:p>
          <a:p>
            <a:endParaRPr lang="nl-NL" dirty="0"/>
          </a:p>
        </p:txBody>
      </p:sp>
    </p:spTree>
    <p:extLst>
      <p:ext uri="{BB962C8B-B14F-4D97-AF65-F5344CB8AC3E}">
        <p14:creationId xmlns:p14="http://schemas.microsoft.com/office/powerpoint/2010/main" val="41821203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kstvak 3">
            <a:extLst>
              <a:ext uri="{FF2B5EF4-FFF2-40B4-BE49-F238E27FC236}">
                <a16:creationId xmlns:a16="http://schemas.microsoft.com/office/drawing/2014/main" id="{E3906206-D866-4C5D-B3B6-D32BBDEB8ED1}"/>
              </a:ext>
            </a:extLst>
          </p:cNvPr>
          <p:cNvSpPr txBox="1"/>
          <p:nvPr/>
        </p:nvSpPr>
        <p:spPr>
          <a:xfrm>
            <a:off x="712177" y="335845"/>
            <a:ext cx="10928838" cy="6740307"/>
          </a:xfrm>
          <a:prstGeom prst="rect">
            <a:avLst/>
          </a:prstGeom>
          <a:noFill/>
        </p:spPr>
        <p:txBody>
          <a:bodyPr wrap="square" lIns="91440" tIns="45720" rIns="91440" bIns="45720" rtlCol="0" anchor="t">
            <a:spAutoFit/>
          </a:bodyPr>
          <a:lstStyle/>
          <a:p>
            <a:r>
              <a:rPr lang="nl-NL" b="1" dirty="0"/>
              <a:t>Manager projectbeheersing (MPB)</a:t>
            </a:r>
          </a:p>
          <a:p>
            <a:endParaRPr lang="nl-NL" dirty="0"/>
          </a:p>
          <a:p>
            <a:r>
              <a:rPr lang="nl-NL" dirty="0"/>
              <a:t>Projectbeheersing: omvat de project brede beheersing van het project op de aspecten scope, tijd, geld, risico, informatie, documentatie en rapportage. Zorgvuldig projectmanagement betekent inzicht in de stand van zaken op het gebied van kwaliteit, geld, tijd en scope op ieder moment in het project. Integrale projectbeheersing zorgt voor de controle van tijd, geld en kwaliteit (techniek) gedurende het project. Sturing is gebaseerd op risicomanagement. </a:t>
            </a:r>
          </a:p>
          <a:p>
            <a:endParaRPr lang="nl-NL" dirty="0"/>
          </a:p>
          <a:p>
            <a:r>
              <a:rPr lang="nl-NL" b="1" dirty="0"/>
              <a:t>De manager projectbeheersing </a:t>
            </a:r>
            <a:r>
              <a:rPr lang="nl-NL" dirty="0"/>
              <a:t>is de manager van de processen omtrent risico’s; de verantwoordelijkheid voor de beheersing van de risico’s behorende bij omgevings- technisch- en contractmanagement ligt bij de desbetreffende rolhouders. </a:t>
            </a:r>
          </a:p>
          <a:p>
            <a:pPr marL="285750" indent="-285750">
              <a:buFont typeface="Arial" panose="020B0604020202020204" pitchFamily="34" charset="0"/>
              <a:buChar char="•"/>
            </a:pPr>
            <a:r>
              <a:rPr lang="nl-NL" dirty="0"/>
              <a:t>Verantwoordelijk waar het gaat om de </a:t>
            </a:r>
            <a:r>
              <a:rPr lang="nl-NL" dirty="0" err="1"/>
              <a:t>projectbrede</a:t>
            </a:r>
            <a:r>
              <a:rPr lang="nl-NL" dirty="0"/>
              <a:t> beheersing van het project op de aspecten tijd/planning, geld/budget, kwaliteit, scope en risicobeheersing. </a:t>
            </a:r>
          </a:p>
          <a:p>
            <a:pPr marL="285750" indent="-285750">
              <a:buFont typeface="Arial" panose="020B0604020202020204" pitchFamily="34" charset="0"/>
              <a:buChar char="•"/>
            </a:pPr>
            <a:r>
              <a:rPr lang="nl-NL" dirty="0"/>
              <a:t>Verantwoordelijk voor de </a:t>
            </a:r>
            <a:r>
              <a:rPr lang="nl-NL" dirty="0" err="1"/>
              <a:t>projectbrede</a:t>
            </a:r>
            <a:r>
              <a:rPr lang="nl-NL" dirty="0"/>
              <a:t> voortgangsrapportages en documentbeheersing. </a:t>
            </a:r>
          </a:p>
          <a:p>
            <a:pPr marL="285750" indent="-285750">
              <a:buFont typeface="Arial" panose="020B0604020202020204" pitchFamily="34" charset="0"/>
              <a:buChar char="•"/>
            </a:pPr>
            <a:r>
              <a:rPr lang="nl-NL" dirty="0"/>
              <a:t>Zowel toetsend (primair op het functioneren van het systeem en de interne processen van het project) als ondersteunend en is daarmee een belangrijke sparringpartner voor de andere kernrollen. Hij stelt zich onafhankelijk op. </a:t>
            </a:r>
          </a:p>
          <a:p>
            <a:pPr marL="285750" indent="-285750">
              <a:buFont typeface="Arial" panose="020B0604020202020204" pitchFamily="34" charset="0"/>
              <a:buChar char="•"/>
            </a:pPr>
            <a:r>
              <a:rPr lang="nl-NL" dirty="0"/>
              <a:t>Kennis en ervaring van de projectbeheersing werkvelden financieel, plannings-, kwaliteits-, informatie,- en risico,- kansenmanagement. </a:t>
            </a:r>
          </a:p>
          <a:p>
            <a:pPr marL="285750" indent="-285750">
              <a:buFont typeface="Arial" panose="020B0604020202020204" pitchFamily="34" charset="0"/>
              <a:buChar char="•"/>
            </a:pPr>
            <a:r>
              <a:rPr lang="nl-NL" dirty="0"/>
              <a:t>Ervaring met systemen, methodieken, normen en richtlijnen op het gebied van projectbeheersing. </a:t>
            </a:r>
          </a:p>
          <a:p>
            <a:pPr marL="285750" indent="-285750">
              <a:buFont typeface="Arial" panose="020B0604020202020204" pitchFamily="34" charset="0"/>
              <a:buChar char="•"/>
            </a:pPr>
            <a:r>
              <a:rPr lang="nl-NL" dirty="0"/>
              <a:t>Bewustheid van de (in)formele regels, verschillende posities, ontwikkelingen, gevoeligheden en krachtenvelden binnen en buiten de organisatie en handelt ernaar. </a:t>
            </a:r>
          </a:p>
          <a:p>
            <a:endParaRPr lang="nl-NL" dirty="0">
              <a:cs typeface="Calibri"/>
            </a:endParaRPr>
          </a:p>
          <a:p>
            <a:endParaRPr lang="nl-NL" dirty="0"/>
          </a:p>
          <a:p>
            <a:endParaRPr lang="nl-NL" dirty="0">
              <a:cs typeface="Calibri" panose="020F0502020204030204"/>
            </a:endParaRPr>
          </a:p>
        </p:txBody>
      </p:sp>
    </p:spTree>
    <p:extLst>
      <p:ext uri="{BB962C8B-B14F-4D97-AF65-F5344CB8AC3E}">
        <p14:creationId xmlns:p14="http://schemas.microsoft.com/office/powerpoint/2010/main" val="16996167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kstvak 3">
            <a:extLst>
              <a:ext uri="{FF2B5EF4-FFF2-40B4-BE49-F238E27FC236}">
                <a16:creationId xmlns:a16="http://schemas.microsoft.com/office/drawing/2014/main" id="{E3906206-D866-4C5D-B3B6-D32BBDEB8ED1}"/>
              </a:ext>
            </a:extLst>
          </p:cNvPr>
          <p:cNvSpPr txBox="1"/>
          <p:nvPr/>
        </p:nvSpPr>
        <p:spPr>
          <a:xfrm>
            <a:off x="712177" y="335845"/>
            <a:ext cx="10928838" cy="6186309"/>
          </a:xfrm>
          <a:prstGeom prst="rect">
            <a:avLst/>
          </a:prstGeom>
          <a:noFill/>
        </p:spPr>
        <p:txBody>
          <a:bodyPr wrap="square" lIns="91440" tIns="45720" rIns="91440" bIns="45720" rtlCol="0" anchor="t">
            <a:spAutoFit/>
          </a:bodyPr>
          <a:lstStyle/>
          <a:p>
            <a:r>
              <a:rPr lang="nl-NL" b="1" dirty="0"/>
              <a:t>Technisch manager (TM)</a:t>
            </a:r>
            <a:endParaRPr lang="nl-NL" dirty="0"/>
          </a:p>
          <a:p>
            <a:endParaRPr lang="nl-NL" dirty="0"/>
          </a:p>
          <a:p>
            <a:r>
              <a:rPr lang="nl-NL" dirty="0"/>
              <a:t>Technisch management: om de risico’s vanuit de techniek en organisatie te beheersen. </a:t>
            </a:r>
            <a:br>
              <a:rPr lang="nl-NL" dirty="0"/>
            </a:br>
            <a:r>
              <a:rPr lang="nl-NL" b="1" dirty="0"/>
              <a:t>Technisch manager</a:t>
            </a:r>
            <a:r>
              <a:rPr lang="nl-NL" dirty="0"/>
              <a:t>: verantwoordelijk voor de technische en inhoudelijke inbreng in het project. </a:t>
            </a:r>
            <a:br>
              <a:rPr lang="nl-NL" dirty="0"/>
            </a:br>
            <a:endParaRPr lang="nl-NL" dirty="0"/>
          </a:p>
          <a:p>
            <a:pPr marL="285750" indent="-285750">
              <a:buFont typeface="Wingdings" panose="05000000000000000000" pitchFamily="2" charset="2"/>
              <a:buChar char="à"/>
            </a:pPr>
            <a:r>
              <a:rPr lang="nl-NL" dirty="0"/>
              <a:t>Is vanaf het begin betrokken bij een project, zo snel mogelijk nadat de projectmanager de projectopdracht heeft gekregen.</a:t>
            </a:r>
          </a:p>
          <a:p>
            <a:endParaRPr lang="nl-NL" dirty="0">
              <a:cs typeface="Calibri"/>
            </a:endParaRPr>
          </a:p>
          <a:p>
            <a:pPr marL="285750" indent="-285750">
              <a:buFont typeface="Arial" panose="020B0604020202020204" pitchFamily="34" charset="0"/>
              <a:buChar char="•"/>
            </a:pPr>
            <a:r>
              <a:rPr lang="nl-NL" dirty="0"/>
              <a:t>Verantwoordelijk voor de (civiel) technische uitwerking en haalbaarheid van het werk. </a:t>
            </a:r>
            <a:endParaRPr lang="nl-NL" dirty="0">
              <a:cs typeface="Calibri"/>
            </a:endParaRPr>
          </a:p>
          <a:p>
            <a:pPr marL="285750" lvl="0" indent="-285750">
              <a:buFont typeface="Arial" panose="020B0604020202020204" pitchFamily="34" charset="0"/>
              <a:buChar char="•"/>
            </a:pPr>
            <a:r>
              <a:rPr lang="nl-NL" dirty="0"/>
              <a:t>Coördinatie van de kabels en leidingen (K&amp;L) met de nutsbedrijven en in samenspraak met interne betrokken collega’s. </a:t>
            </a:r>
            <a:endParaRPr lang="nl-NL" dirty="0">
              <a:cs typeface="Calibri"/>
            </a:endParaRPr>
          </a:p>
          <a:p>
            <a:pPr marL="285750" indent="-285750">
              <a:buFont typeface="Arial" panose="020B0604020202020204" pitchFamily="34" charset="0"/>
              <a:buChar char="•"/>
            </a:pPr>
            <a:r>
              <a:rPr lang="nl-NL" dirty="0">
                <a:ea typeface="+mn-lt"/>
                <a:cs typeface="+mn-lt"/>
              </a:rPr>
              <a:t>Verzorgen van de verschillende ontwerpen (inrichtingsontwerp, SO, VO, DO). </a:t>
            </a:r>
            <a:endParaRPr lang="nl-NL" dirty="0"/>
          </a:p>
          <a:p>
            <a:pPr marL="285750" indent="-285750">
              <a:buFont typeface="Arial" panose="020B0604020202020204" pitchFamily="34" charset="0"/>
              <a:buChar char="•"/>
            </a:pPr>
            <a:r>
              <a:rPr lang="nl-NL" dirty="0"/>
              <a:t>Afstemming met Beheer binnen de gemeente (en als het nodig is met Beleid) over de beheer- en beleidsaspecten die van belang zijn. </a:t>
            </a:r>
          </a:p>
          <a:p>
            <a:pPr marL="285750" indent="-285750">
              <a:buFont typeface="Arial" panose="020B0604020202020204" pitchFamily="34" charset="0"/>
              <a:buChar char="•"/>
            </a:pPr>
            <a:r>
              <a:rPr lang="nl-NL" dirty="0">
                <a:ea typeface="+mn-lt"/>
                <a:cs typeface="+mn-lt"/>
              </a:rPr>
              <a:t>Verzorgt de goedkeuring van Beheer, voordat in ieder geval naar de </a:t>
            </a:r>
            <a:r>
              <a:rPr lang="nl-NL" dirty="0" err="1">
                <a:ea typeface="+mn-lt"/>
                <a:cs typeface="+mn-lt"/>
              </a:rPr>
              <a:t>besteksfase</a:t>
            </a:r>
            <a:r>
              <a:rPr lang="nl-NL" dirty="0">
                <a:ea typeface="+mn-lt"/>
                <a:cs typeface="+mn-lt"/>
              </a:rPr>
              <a:t> wordt overgegaan.   </a:t>
            </a:r>
          </a:p>
          <a:p>
            <a:pPr marL="285750" indent="-285750">
              <a:buFont typeface="Arial" panose="020B0604020202020204" pitchFamily="34" charset="0"/>
              <a:buChar char="•"/>
            </a:pPr>
            <a:r>
              <a:rPr lang="nl-NL" dirty="0"/>
              <a:t>Verzorgt samen met de Omgevingsmanager de vergunningaanvragen en andere conditioneringsaspecten die nodig zijn voor het uitvoeren van het werk. </a:t>
            </a:r>
          </a:p>
          <a:p>
            <a:pPr marL="285750" lvl="0" indent="-285750">
              <a:buFont typeface="Arial" panose="020B0604020202020204" pitchFamily="34" charset="0"/>
              <a:buChar char="•"/>
            </a:pPr>
            <a:r>
              <a:rPr lang="nl-NL" dirty="0">
                <a:ea typeface="+mn-lt"/>
                <a:cs typeface="+mn-lt"/>
              </a:rPr>
              <a:t>Het financieel doorrekenen van de ontwerpen voor aanleg en Beheer.</a:t>
            </a:r>
          </a:p>
          <a:p>
            <a:pPr marL="285750" indent="-285750">
              <a:buFont typeface="Arial" panose="020B0604020202020204" pitchFamily="34" charset="0"/>
              <a:buChar char="•"/>
            </a:pPr>
            <a:r>
              <a:rPr lang="nl-NL" dirty="0"/>
              <a:t>Verzorgen van de technische werkvoorbereiding, inclusief de </a:t>
            </a:r>
            <a:r>
              <a:rPr lang="nl-NL" dirty="0" err="1"/>
              <a:t>besteksvoorbereiding</a:t>
            </a:r>
            <a:r>
              <a:rPr lang="nl-NL" dirty="0"/>
              <a:t> voor de aanbesteding.  </a:t>
            </a:r>
            <a:endParaRPr lang="nl-NL" dirty="0">
              <a:cs typeface="Calibri"/>
            </a:endParaRPr>
          </a:p>
          <a:p>
            <a:pPr marL="285750" indent="-285750">
              <a:buFont typeface="Arial" panose="020B0604020202020204" pitchFamily="34" charset="0"/>
              <a:buChar char="•"/>
            </a:pPr>
            <a:r>
              <a:rPr lang="nl-NL" dirty="0">
                <a:ea typeface="+mn-lt"/>
                <a:cs typeface="+mn-lt"/>
              </a:rPr>
              <a:t>Toetsen van bestek en bestektekeningen in relatie tot de projectplanning. </a:t>
            </a:r>
          </a:p>
          <a:p>
            <a:endParaRPr lang="nl-NL" dirty="0">
              <a:cs typeface="Calibri"/>
            </a:endParaRPr>
          </a:p>
          <a:p>
            <a:endParaRPr lang="nl-NL" dirty="0"/>
          </a:p>
        </p:txBody>
      </p:sp>
    </p:spTree>
    <p:extLst>
      <p:ext uri="{BB962C8B-B14F-4D97-AF65-F5344CB8AC3E}">
        <p14:creationId xmlns:p14="http://schemas.microsoft.com/office/powerpoint/2010/main" val="22311435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kstvak 3">
            <a:extLst>
              <a:ext uri="{FF2B5EF4-FFF2-40B4-BE49-F238E27FC236}">
                <a16:creationId xmlns:a16="http://schemas.microsoft.com/office/drawing/2014/main" id="{E3906206-D866-4C5D-B3B6-D32BBDEB8ED1}"/>
              </a:ext>
            </a:extLst>
          </p:cNvPr>
          <p:cNvSpPr txBox="1"/>
          <p:nvPr/>
        </p:nvSpPr>
        <p:spPr>
          <a:xfrm>
            <a:off x="712177" y="335845"/>
            <a:ext cx="10928838" cy="3416320"/>
          </a:xfrm>
          <a:prstGeom prst="rect">
            <a:avLst/>
          </a:prstGeom>
          <a:noFill/>
        </p:spPr>
        <p:txBody>
          <a:bodyPr wrap="square" lIns="91440" tIns="45720" rIns="91440" bIns="45720" rtlCol="0" anchor="t">
            <a:spAutoFit/>
          </a:bodyPr>
          <a:lstStyle/>
          <a:p>
            <a:r>
              <a:rPr lang="nl-NL" b="1" dirty="0"/>
              <a:t>Werkvoorbereider</a:t>
            </a:r>
            <a:endParaRPr lang="nl-NL" dirty="0">
              <a:cs typeface="Calibri" panose="020F0502020204030204"/>
            </a:endParaRPr>
          </a:p>
          <a:p>
            <a:endParaRPr lang="nl-NL" dirty="0"/>
          </a:p>
          <a:p>
            <a:r>
              <a:rPr lang="nl-NL" b="1" dirty="0"/>
              <a:t>Werkvoorbereider</a:t>
            </a:r>
            <a:r>
              <a:rPr lang="nl-NL" dirty="0"/>
              <a:t>: verantwoordelijk voor het technisch uitwerken van de verschillende ontwerpen ten behoeve van het bestek met bijhorende bestekstekeningen, waarbij de planning leidend is. </a:t>
            </a:r>
            <a:br>
              <a:rPr lang="nl-NL" dirty="0"/>
            </a:br>
            <a:endParaRPr lang="nl-NL" dirty="0">
              <a:cs typeface="Calibri"/>
            </a:endParaRPr>
          </a:p>
          <a:p>
            <a:pPr marL="285750" indent="-285750">
              <a:buFont typeface="Arial" panose="020B0604020202020204" pitchFamily="34" charset="0"/>
              <a:buChar char="•"/>
            </a:pPr>
            <a:r>
              <a:rPr lang="nl-NL" dirty="0"/>
              <a:t>Werkt in opdracht en in samenwerking met de Technisch Manager. </a:t>
            </a:r>
          </a:p>
          <a:p>
            <a:pPr marL="285750" lvl="0" indent="-285750">
              <a:buFont typeface="Arial" panose="020B0604020202020204" pitchFamily="34" charset="0"/>
              <a:buChar char="•"/>
            </a:pPr>
            <a:r>
              <a:rPr lang="nl-NL" dirty="0"/>
              <a:t>Werkt het inrichtingsplan, SO, VO en DO uit. </a:t>
            </a:r>
          </a:p>
          <a:p>
            <a:pPr marL="285750" lvl="0" indent="-285750">
              <a:buFont typeface="Arial" panose="020B0604020202020204" pitchFamily="34" charset="0"/>
              <a:buChar char="•"/>
            </a:pPr>
            <a:r>
              <a:rPr lang="nl-NL" dirty="0"/>
              <a:t>Verzorgt het bestek en de bestekstekeningen na vaststelling DO.</a:t>
            </a:r>
          </a:p>
          <a:p>
            <a:pPr marL="285750" lvl="0" indent="-285750">
              <a:buFont typeface="Arial" panose="020B0604020202020204" pitchFamily="34" charset="0"/>
              <a:buChar char="•"/>
            </a:pPr>
            <a:r>
              <a:rPr lang="nl-NL" dirty="0"/>
              <a:t>Verzorgt het werkbestek (inclusief nota van inlichtingen).</a:t>
            </a:r>
          </a:p>
          <a:p>
            <a:endParaRPr lang="nl-NL" dirty="0">
              <a:cs typeface="Calibri"/>
            </a:endParaRPr>
          </a:p>
          <a:p>
            <a:endParaRPr lang="nl-NL" dirty="0"/>
          </a:p>
          <a:p>
            <a:endParaRPr lang="nl-NL" dirty="0">
              <a:cs typeface="Calibri" panose="020F0502020204030204"/>
            </a:endParaRPr>
          </a:p>
        </p:txBody>
      </p:sp>
    </p:spTree>
    <p:extLst>
      <p:ext uri="{BB962C8B-B14F-4D97-AF65-F5344CB8AC3E}">
        <p14:creationId xmlns:p14="http://schemas.microsoft.com/office/powerpoint/2010/main" val="5359264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kstvak 3">
            <a:extLst>
              <a:ext uri="{FF2B5EF4-FFF2-40B4-BE49-F238E27FC236}">
                <a16:creationId xmlns:a16="http://schemas.microsoft.com/office/drawing/2014/main" id="{E3906206-D866-4C5D-B3B6-D32BBDEB8ED1}"/>
              </a:ext>
            </a:extLst>
          </p:cNvPr>
          <p:cNvSpPr txBox="1"/>
          <p:nvPr/>
        </p:nvSpPr>
        <p:spPr>
          <a:xfrm>
            <a:off x="712177" y="335845"/>
            <a:ext cx="10928838" cy="5355312"/>
          </a:xfrm>
          <a:prstGeom prst="rect">
            <a:avLst/>
          </a:prstGeom>
          <a:noFill/>
        </p:spPr>
        <p:txBody>
          <a:bodyPr wrap="square" lIns="91440" tIns="45720" rIns="91440" bIns="45720" rtlCol="0" anchor="t">
            <a:spAutoFit/>
          </a:bodyPr>
          <a:lstStyle/>
          <a:p>
            <a:r>
              <a:rPr lang="nl-NL" b="1" dirty="0"/>
              <a:t>Directievoerder</a:t>
            </a:r>
            <a:endParaRPr lang="nl-NL" dirty="0">
              <a:cs typeface="Calibri" panose="020F0502020204030204"/>
            </a:endParaRPr>
          </a:p>
          <a:p>
            <a:endParaRPr lang="nl-NL" dirty="0"/>
          </a:p>
          <a:p>
            <a:r>
              <a:rPr lang="nl-NL" b="1" dirty="0"/>
              <a:t>Directievoerder</a:t>
            </a:r>
            <a:r>
              <a:rPr lang="nl-NL" dirty="0"/>
              <a:t>: verantwoordelijk voor het bewaken van de opdracht tijdens de uitvoering (inclusief oplevering), er vindt afstemming met de technisch manager plaats. </a:t>
            </a:r>
            <a:br>
              <a:rPr lang="nl-NL" dirty="0"/>
            </a:br>
            <a:endParaRPr lang="nl-NL" dirty="0">
              <a:cs typeface="Calibri"/>
            </a:endParaRPr>
          </a:p>
          <a:p>
            <a:pPr marL="285750" indent="-285750">
              <a:buFont typeface="Arial" panose="020B0604020202020204" pitchFamily="34" charset="0"/>
              <a:buChar char="•"/>
            </a:pPr>
            <a:r>
              <a:rPr lang="nl-NL" dirty="0"/>
              <a:t>Vormt 1 team met de toezichthouder. </a:t>
            </a:r>
            <a:endParaRPr lang="nl-NL" dirty="0">
              <a:cs typeface="Calibri"/>
            </a:endParaRPr>
          </a:p>
          <a:p>
            <a:pPr marL="285750" indent="-285750">
              <a:buFont typeface="Arial" panose="020B0604020202020204" pitchFamily="34" charset="0"/>
              <a:buChar char="•"/>
            </a:pPr>
            <a:r>
              <a:rPr lang="nl-NL" dirty="0">
                <a:cs typeface="Calibri"/>
              </a:rPr>
              <a:t>Bewaakt tijdens de uitvoering het contract, de juiste werkwijze (controle UAV) en de planning.</a:t>
            </a:r>
          </a:p>
          <a:p>
            <a:pPr marL="285750" indent="-285750">
              <a:buFont typeface="Arial" panose="020B0604020202020204" pitchFamily="34" charset="0"/>
              <a:buChar char="•"/>
            </a:pPr>
            <a:r>
              <a:rPr lang="nl-NL" dirty="0">
                <a:cs typeface="Calibri"/>
              </a:rPr>
              <a:t>Stuurt waar nodig de toezichthouder en aannemer aan.  </a:t>
            </a:r>
          </a:p>
          <a:p>
            <a:pPr marL="285750" indent="-285750">
              <a:buFont typeface="Arial" panose="020B0604020202020204" pitchFamily="34" charset="0"/>
              <a:buChar char="•"/>
            </a:pPr>
            <a:r>
              <a:rPr lang="nl-NL" dirty="0">
                <a:cs typeface="Calibri"/>
              </a:rPr>
              <a:t>Verzorgt de bouwvergaderingen en verslaglegging. </a:t>
            </a:r>
          </a:p>
          <a:p>
            <a:pPr marL="285750" indent="-285750">
              <a:buFont typeface="Arial" panose="020B0604020202020204" pitchFamily="34" charset="0"/>
              <a:buChar char="•"/>
            </a:pPr>
            <a:r>
              <a:rPr lang="nl-NL" dirty="0">
                <a:ea typeface="+mn-lt"/>
                <a:cs typeface="+mn-lt"/>
              </a:rPr>
              <a:t>Zorgt voor een duidelijke (ook financiële) administratie en verslaglegging van de ontwikkelingen tijdens de uitvoering en oplevering.  </a:t>
            </a:r>
            <a:endParaRPr lang="nl-NL" dirty="0">
              <a:cs typeface="Calibri"/>
            </a:endParaRPr>
          </a:p>
          <a:p>
            <a:pPr marL="285750" indent="-285750">
              <a:buFont typeface="Arial" panose="020B0604020202020204" pitchFamily="34" charset="0"/>
              <a:buChar char="•"/>
            </a:pPr>
            <a:r>
              <a:rPr lang="nl-NL" dirty="0">
                <a:ea typeface="+mn-lt"/>
                <a:cs typeface="+mn-lt"/>
              </a:rPr>
              <a:t>Koppelt  de ontwikkelingen terug aan de Projectmanager. </a:t>
            </a:r>
          </a:p>
          <a:p>
            <a:pPr marL="285750" indent="-285750">
              <a:buFont typeface="Arial" panose="020B0604020202020204" pitchFamily="34" charset="0"/>
              <a:buChar char="•"/>
            </a:pPr>
            <a:r>
              <a:rPr lang="nl-NL" dirty="0">
                <a:cs typeface="Calibri"/>
              </a:rPr>
              <a:t>Heeft mandaat voor het controleren en goedkeuren van afwijkingen tijdens de uitvoering inclusief meer- en minderwerk.  </a:t>
            </a:r>
          </a:p>
          <a:p>
            <a:pPr marL="285750" indent="-285750">
              <a:buFont typeface="Arial" panose="020B0604020202020204" pitchFamily="34" charset="0"/>
              <a:buChar char="•"/>
            </a:pPr>
            <a:r>
              <a:rPr lang="nl-NL" dirty="0">
                <a:cs typeface="Calibri"/>
              </a:rPr>
              <a:t>Bij hogere bedragen dan het mandaat vindt er afstemming met de technisch manager plaats en naar gelang ook met de projectmanager.  </a:t>
            </a:r>
          </a:p>
          <a:p>
            <a:endParaRPr lang="nl-NL" dirty="0">
              <a:cs typeface="Calibri"/>
            </a:endParaRPr>
          </a:p>
          <a:p>
            <a:endParaRPr lang="nl-NL" dirty="0"/>
          </a:p>
          <a:p>
            <a:endParaRPr lang="nl-NL" dirty="0">
              <a:cs typeface="Calibri" panose="020F0502020204030204"/>
            </a:endParaRPr>
          </a:p>
        </p:txBody>
      </p:sp>
    </p:spTree>
    <p:extLst>
      <p:ext uri="{BB962C8B-B14F-4D97-AF65-F5344CB8AC3E}">
        <p14:creationId xmlns:p14="http://schemas.microsoft.com/office/powerpoint/2010/main" val="5601649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kstvak 3">
            <a:extLst>
              <a:ext uri="{FF2B5EF4-FFF2-40B4-BE49-F238E27FC236}">
                <a16:creationId xmlns:a16="http://schemas.microsoft.com/office/drawing/2014/main" id="{E3906206-D866-4C5D-B3B6-D32BBDEB8ED1}"/>
              </a:ext>
            </a:extLst>
          </p:cNvPr>
          <p:cNvSpPr txBox="1"/>
          <p:nvPr/>
        </p:nvSpPr>
        <p:spPr>
          <a:xfrm>
            <a:off x="712177" y="335845"/>
            <a:ext cx="10928838" cy="5632311"/>
          </a:xfrm>
          <a:prstGeom prst="rect">
            <a:avLst/>
          </a:prstGeom>
          <a:noFill/>
        </p:spPr>
        <p:txBody>
          <a:bodyPr wrap="square" lIns="91440" tIns="45720" rIns="91440" bIns="45720" rtlCol="0" anchor="t">
            <a:spAutoFit/>
          </a:bodyPr>
          <a:lstStyle/>
          <a:p>
            <a:r>
              <a:rPr lang="nl-NL" b="1" dirty="0"/>
              <a:t>Toezichthouder</a:t>
            </a:r>
            <a:endParaRPr lang="nl-NL" dirty="0">
              <a:cs typeface="Calibri" panose="020F0502020204030204"/>
            </a:endParaRPr>
          </a:p>
          <a:p>
            <a:endParaRPr lang="nl-NL" dirty="0"/>
          </a:p>
          <a:p>
            <a:r>
              <a:rPr lang="nl-NL" b="1" dirty="0"/>
              <a:t>Toezichthouder</a:t>
            </a:r>
            <a:r>
              <a:rPr lang="nl-NL" dirty="0"/>
              <a:t>: verantwoordelijk voor  het technische inhoudelijke bewaken van de opdracht tijdens de uitvoering (inclusief oplevering), er vindt afstemming met de directievoerder plaats. </a:t>
            </a:r>
            <a:br>
              <a:rPr lang="nl-NL" dirty="0"/>
            </a:br>
            <a:endParaRPr lang="nl-NL" dirty="0">
              <a:cs typeface="Calibri"/>
            </a:endParaRPr>
          </a:p>
          <a:p>
            <a:pPr marL="285750" indent="-285750">
              <a:buFont typeface="Arial" panose="020B0604020202020204" pitchFamily="34" charset="0"/>
              <a:buChar char="•"/>
            </a:pPr>
            <a:r>
              <a:rPr lang="nl-NL" dirty="0"/>
              <a:t>Vormt 1 team met de directievoerder.</a:t>
            </a:r>
            <a:endParaRPr lang="nl-NL" dirty="0">
              <a:cs typeface="Calibri"/>
            </a:endParaRPr>
          </a:p>
          <a:p>
            <a:pPr marL="285750" indent="-285750">
              <a:buFont typeface="Arial" panose="020B0604020202020204" pitchFamily="34" charset="0"/>
              <a:buChar char="•"/>
            </a:pPr>
            <a:r>
              <a:rPr lang="nl-NL" dirty="0">
                <a:cs typeface="Calibri"/>
              </a:rPr>
              <a:t>Zorgt voor dagelijks contact met de aannemer van het werk tijdens de uitvoering (en oplevering).  </a:t>
            </a:r>
          </a:p>
          <a:p>
            <a:pPr marL="285750" indent="-285750">
              <a:buFont typeface="Arial" panose="020B0604020202020204" pitchFamily="34" charset="0"/>
              <a:buChar char="•"/>
            </a:pPr>
            <a:r>
              <a:rPr lang="nl-NL" dirty="0">
                <a:cs typeface="Calibri"/>
              </a:rPr>
              <a:t>Dagelijks toezicht houden op de technische inhoudelijke uitvoering van het werk door de aannemer (inclusief oplevering) volgens  opdracht (bestek o.i.d.). </a:t>
            </a:r>
          </a:p>
          <a:p>
            <a:pPr marL="285750" indent="-285750">
              <a:buFont typeface="Arial" panose="020B0604020202020204" pitchFamily="34" charset="0"/>
              <a:buChar char="•"/>
            </a:pPr>
            <a:r>
              <a:rPr lang="nl-NL" dirty="0">
                <a:ea typeface="+mn-lt"/>
                <a:cs typeface="+mn-lt"/>
              </a:rPr>
              <a:t>Zorgt voor een duidelijke administratie en verslaglegging van de ontwikkelingen (inclusief meer- en minderwerk). </a:t>
            </a:r>
          </a:p>
          <a:p>
            <a:pPr marL="285750" indent="-285750">
              <a:buFont typeface="Arial" panose="020B0604020202020204" pitchFamily="34" charset="0"/>
              <a:buChar char="•"/>
            </a:pPr>
            <a:r>
              <a:rPr lang="nl-NL" dirty="0">
                <a:cs typeface="Calibri"/>
              </a:rPr>
              <a:t>Koppelt  de ontwikkelingen terug aan de directievoerder en adviseert proactief het projectteam over uitvoeringszaken. </a:t>
            </a:r>
          </a:p>
          <a:p>
            <a:pPr marL="285750" indent="-285750">
              <a:buFont typeface="Arial" panose="020B0604020202020204" pitchFamily="34" charset="0"/>
              <a:buChar char="•"/>
            </a:pPr>
            <a:r>
              <a:rPr lang="nl-NL" dirty="0">
                <a:cs typeface="Calibri"/>
              </a:rPr>
              <a:t>Lost dagelijkse problemen en/of tegenslagen in overleg met de aannemer en directievoerder op. </a:t>
            </a:r>
          </a:p>
          <a:p>
            <a:pPr marL="285750" indent="-285750">
              <a:buFont typeface="Arial" panose="020B0604020202020204" pitchFamily="34" charset="0"/>
              <a:buChar char="•"/>
            </a:pPr>
            <a:r>
              <a:rPr lang="nl-NL" dirty="0">
                <a:cs typeface="Calibri"/>
              </a:rPr>
              <a:t>Onderhoudt contacten met de omgeving en omgevingsgeluiden worden teruggekoppeld aan de directievoerder.</a:t>
            </a:r>
          </a:p>
          <a:p>
            <a:pPr marL="285750" indent="-285750">
              <a:buFont typeface="Arial" panose="020B0604020202020204" pitchFamily="34" charset="0"/>
              <a:buChar char="•"/>
            </a:pPr>
            <a:r>
              <a:rPr lang="nl-NL" dirty="0">
                <a:cs typeface="Calibri"/>
              </a:rPr>
              <a:t>Monitort de uitvoeringsplannen.  </a:t>
            </a:r>
          </a:p>
          <a:p>
            <a:endParaRPr lang="nl-NL" dirty="0">
              <a:cs typeface="Calibri"/>
            </a:endParaRPr>
          </a:p>
          <a:p>
            <a:endParaRPr lang="nl-NL" dirty="0">
              <a:cs typeface="Calibri"/>
            </a:endParaRPr>
          </a:p>
          <a:p>
            <a:endParaRPr lang="nl-NL" dirty="0">
              <a:cs typeface="Calibri"/>
            </a:endParaRPr>
          </a:p>
          <a:p>
            <a:endParaRPr lang="nl-NL" dirty="0">
              <a:cs typeface="Calibri"/>
            </a:endParaRPr>
          </a:p>
        </p:txBody>
      </p:sp>
    </p:spTree>
    <p:extLst>
      <p:ext uri="{BB962C8B-B14F-4D97-AF65-F5344CB8AC3E}">
        <p14:creationId xmlns:p14="http://schemas.microsoft.com/office/powerpoint/2010/main" val="228794672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kstvak 3">
            <a:extLst>
              <a:ext uri="{FF2B5EF4-FFF2-40B4-BE49-F238E27FC236}">
                <a16:creationId xmlns:a16="http://schemas.microsoft.com/office/drawing/2014/main" id="{E3906206-D866-4C5D-B3B6-D32BBDEB8ED1}"/>
              </a:ext>
            </a:extLst>
          </p:cNvPr>
          <p:cNvSpPr txBox="1"/>
          <p:nvPr/>
        </p:nvSpPr>
        <p:spPr>
          <a:xfrm>
            <a:off x="712177" y="335845"/>
            <a:ext cx="10928838" cy="2308324"/>
          </a:xfrm>
          <a:prstGeom prst="rect">
            <a:avLst/>
          </a:prstGeom>
          <a:noFill/>
        </p:spPr>
        <p:txBody>
          <a:bodyPr wrap="square" lIns="91440" tIns="45720" rIns="91440" bIns="45720" rtlCol="0" anchor="t">
            <a:spAutoFit/>
          </a:bodyPr>
          <a:lstStyle/>
          <a:p>
            <a:r>
              <a:rPr lang="nl-NL" b="1" dirty="0"/>
              <a:t>Projectondersteuner</a:t>
            </a:r>
          </a:p>
          <a:p>
            <a:endParaRPr lang="nl-NL" b="1" dirty="0">
              <a:cs typeface="Calibri" panose="020F0502020204030204"/>
            </a:endParaRPr>
          </a:p>
          <a:p>
            <a:pPr marL="285750" indent="-285750">
              <a:buFont typeface="Arial" panose="020B0604020202020204" pitchFamily="34" charset="0"/>
              <a:buChar char="•"/>
            </a:pPr>
            <a:r>
              <a:rPr lang="nl-NL" dirty="0"/>
              <a:t>Ondersteund adviseur voor bijvoorbeeld beleid, verkeer en technisch manager. Hierbij is te denken aan inplannen afspraken (intern en extern) in routing brengen van start werkzaamheden brieven, opstellen van besluiten en actielijsten.</a:t>
            </a:r>
            <a:endParaRPr lang="nl-NL" dirty="0">
              <a:cs typeface="Calibri" panose="020F0502020204030204"/>
            </a:endParaRPr>
          </a:p>
          <a:p>
            <a:endParaRPr lang="nl-NL" dirty="0">
              <a:cs typeface="Calibri" panose="020F0502020204030204"/>
            </a:endParaRPr>
          </a:p>
          <a:p>
            <a:endParaRPr lang="nl-NL" dirty="0">
              <a:cs typeface="Calibri" panose="020F0502020204030204"/>
            </a:endParaRPr>
          </a:p>
          <a:p>
            <a:endParaRPr lang="nl-NL" dirty="0">
              <a:cs typeface="Calibri" panose="020F0502020204030204"/>
            </a:endParaRPr>
          </a:p>
        </p:txBody>
      </p:sp>
    </p:spTree>
    <p:extLst>
      <p:ext uri="{BB962C8B-B14F-4D97-AF65-F5344CB8AC3E}">
        <p14:creationId xmlns:p14="http://schemas.microsoft.com/office/powerpoint/2010/main" val="808145032"/>
      </p:ext>
    </p:extLst>
  </p:cSld>
  <p:clrMapOvr>
    <a:masterClrMapping/>
  </p:clrMapOvr>
</p:sld>
</file>

<file path=ppt/theme/theme1.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02FA5D4A80B564DB9B7C6DADC82EDC7" ma:contentTypeVersion="10" ma:contentTypeDescription="Een nieuw document maken." ma:contentTypeScope="" ma:versionID="8df35eb4a1232d356c1b26464e2927b0">
  <xsd:schema xmlns:xsd="http://www.w3.org/2001/XMLSchema" xmlns:xs="http://www.w3.org/2001/XMLSchema" xmlns:p="http://schemas.microsoft.com/office/2006/metadata/properties" xmlns:ns2="a3c00aa1-68ae-4e3c-8bd7-0da97e7bbdc6" targetNamespace="http://schemas.microsoft.com/office/2006/metadata/properties" ma:root="true" ma:fieldsID="104a3924fbb1a53db2ca134cfad7025b" ns2:_="">
    <xsd:import namespace="a3c00aa1-68ae-4e3c-8bd7-0da97e7bbdc6"/>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3c00aa1-68ae-4e3c-8bd7-0da97e7bbdc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0141753-79BA-4957-9B9B-2FB1DB2C4C7C}">
  <ds:schemaRefs>
    <ds:schemaRef ds:uri="http://purl.org/dc/terms/"/>
    <ds:schemaRef ds:uri="dc27e296-6df7-43d9-a2bb-24533d50cdaf"/>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schemas.openxmlformats.org/package/2006/metadata/core-properties"/>
    <ds:schemaRef ds:uri="037f37d1-1f38-4617-b32b-839db8b4cfea"/>
    <ds:schemaRef ds:uri="http://www.w3.org/XML/1998/namespace"/>
    <ds:schemaRef ds:uri="http://purl.org/dc/dcmitype/"/>
  </ds:schemaRefs>
</ds:datastoreItem>
</file>

<file path=customXml/itemProps2.xml><?xml version="1.0" encoding="utf-8"?>
<ds:datastoreItem xmlns:ds="http://schemas.openxmlformats.org/officeDocument/2006/customXml" ds:itemID="{880E8610-9A2F-410C-9B88-BB6645F52676}">
  <ds:schemaRefs>
    <ds:schemaRef ds:uri="http://schemas.microsoft.com/sharepoint/v3/contenttype/forms"/>
  </ds:schemaRefs>
</ds:datastoreItem>
</file>

<file path=customXml/itemProps3.xml><?xml version="1.0" encoding="utf-8"?>
<ds:datastoreItem xmlns:ds="http://schemas.openxmlformats.org/officeDocument/2006/customXml" ds:itemID="{F1FAACDD-4277-4150-9F06-14399A845917}"/>
</file>

<file path=docProps/app.xml><?xml version="1.0" encoding="utf-8"?>
<Properties xmlns="http://schemas.openxmlformats.org/officeDocument/2006/extended-properties" xmlns:vt="http://schemas.openxmlformats.org/officeDocument/2006/docPropsVTypes">
  <TotalTime>523</TotalTime>
  <Words>1411</Words>
  <Application>Microsoft Macintosh PowerPoint</Application>
  <PresentationFormat>Breedbeeld</PresentationFormat>
  <Paragraphs>98</Paragraphs>
  <Slides>9</Slides>
  <Notes>0</Notes>
  <HiddenSlides>0</HiddenSlides>
  <MMClips>0</MMClips>
  <ScaleCrop>false</ScaleCrop>
  <HeadingPairs>
    <vt:vector size="6" baseType="variant">
      <vt:variant>
        <vt:lpstr>Gebruikte lettertypen</vt:lpstr>
      </vt:variant>
      <vt:variant>
        <vt:i4>5</vt:i4>
      </vt:variant>
      <vt:variant>
        <vt:lpstr>Thema</vt:lpstr>
      </vt:variant>
      <vt:variant>
        <vt:i4>1</vt:i4>
      </vt:variant>
      <vt:variant>
        <vt:lpstr>Diatitels</vt:lpstr>
      </vt:variant>
      <vt:variant>
        <vt:i4>9</vt:i4>
      </vt:variant>
    </vt:vector>
  </HeadingPairs>
  <TitlesOfParts>
    <vt:vector size="15" baseType="lpstr">
      <vt:lpstr>Arial</vt:lpstr>
      <vt:lpstr>Calibri</vt:lpstr>
      <vt:lpstr>Calibri Light</vt:lpstr>
      <vt:lpstr>Courier New</vt:lpstr>
      <vt:lpstr>Wingdings</vt:lpstr>
      <vt:lpstr>Kantoorthema</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Brekelmans, Lisette</dc:creator>
  <cp:lastModifiedBy>Lennard Zuijderwijk</cp:lastModifiedBy>
  <cp:revision>247</cp:revision>
  <dcterms:created xsi:type="dcterms:W3CDTF">2020-02-20T08:16:03Z</dcterms:created>
  <dcterms:modified xsi:type="dcterms:W3CDTF">2021-06-15T19:02:15Z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0x010100102FA5D4A80B564DB9B7C6DADC82EDC7</vt:lpwstr>
  </property>
</Properties>
</file>