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3664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B3A12-1157-46E9-9875-C9C6D7B5093D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33047-3566-4007-943D-C2332CC670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5822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EB69E-C4B9-4BF6-A101-E95567E34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98480C-D55F-4EBE-805D-9F1617BEA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1BFA28-D8F3-4A92-8962-7157F6AA0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864D4D-AEEF-4461-A54D-20625F8F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D65972-A336-43C8-8794-66D4F393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269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E5284-ACC1-4958-BDE1-DD0AE0C44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135BD55-0FEC-4EC6-97A1-ADB5D57FC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1B49CE-F438-4101-961D-C18BEF64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BD0C9E-0555-44C2-94A6-52A12DBC2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B843BD-D853-45A3-B3F1-529D5C06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269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0A3F2E1-A5C8-43C6-9DB2-DA992DE2D3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04F6A9C-C271-400A-B7DF-3FFADEFC5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5D0910-1690-4A28-9F3C-A597B84A7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97ED0F-EFDD-4969-BE1D-3AD71D837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5A4B38-241E-46AE-BF08-7A4346C3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181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8BA62E-9082-4F6A-BC97-7BED1FC21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2CE0E8-577F-441C-82D5-941E6C90D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213F0-D6EE-447D-9EA1-B6EDB9823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CB739A-7A32-470F-98EC-AB6EE1E7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B858A6-5F38-4659-84C3-56EE5FA62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589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CCBB4-6574-4BB7-82D6-EF97CFE3E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57BFA2-D9B2-4DE5-90A0-6A3F96E74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ABFA31-C120-42E2-A84E-790EED9E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FD3DE4-94FB-4457-A908-3CC7AB44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7A6FF0-036A-4161-9A1E-71748C0B9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20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EA9FB-FE46-4EC0-886A-CC2A6761A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CECDC1-1EBB-493F-9250-E6669C75F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AF801A-8795-4DB8-9D6A-6DAA5B613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5CAA6A4-D5BC-411E-ABA3-12C6D5B76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4CAB4C-DC77-4D91-B98B-AE0CD2413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8D2E177-195C-4D6A-862F-D5CFB8246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99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509EB-77EE-4EB7-9EFF-9FFC044D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884EF6-0D77-4061-8BC6-625B03558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E8DBC6-6369-40DE-A6D5-A911B776B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EB9EDAA-A613-4629-B91E-527D19DD1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62521C5-8FBA-4435-B2A2-5823AEEE3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833B35-B83C-41D0-AAE1-64FF8CD8E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9D67642-EFFB-4026-9B5B-88EC07BCA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91193CD-6FF2-4F71-86F1-2732D16C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361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ADCF8F-9128-4FA5-AB1F-03116F7EC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6F722A-F74E-4924-95B9-2CB83CB4B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4C075B1-0057-4FC3-93B1-56143DEE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94220A-1DCD-472F-8DC5-DBB76808A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343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B59BB27-EA9A-44F2-BF5B-1282CE384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EC306CF-8AAB-42E4-A602-8210377F4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3473EA-1B9E-4B64-BB5E-35857503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841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9DDAE-80B6-4BAE-91B1-0EB891DD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264411-49B0-4636-BB22-99433E03F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6506739-9EC0-436B-945A-9E6AE0F4A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D1CE7B-2E4F-4674-AE5D-A29C22A2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EA5EABB-012E-4ABB-831B-55A9FB505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8F0D814-CD9E-4622-90EC-A4C6AAF6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692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E9FFA-B758-46AB-B068-773CE89CE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2B1EF6D-EC99-4AC1-8A06-74589EF8E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04DBAB-DF7F-4B2A-A244-3E3DF59B8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333EC7E-AADC-4C1C-B5E5-5FA2CA554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350F446-893D-4899-BD66-A5D568514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290B9AA-B79F-4FC8-9CEF-20AA0E61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819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F656975-EF0F-4CE7-8ED9-0DCB04349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CE26A46-B2F2-4C12-9BDD-537DA7512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D9388C-6A51-4569-88AD-F986D1C00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55132-516A-4F1E-BE0A-5A2E2AA94CB4}" type="datetimeFigureOut">
              <a:rPr lang="nl-NL" smtClean="0"/>
              <a:t>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5940AB-A60C-4C45-8D59-28641EB30A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AA0043-A2DD-4F3F-A400-629BB992C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6B3BE-9568-4796-8594-17C605FE6C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767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0F55E23-83F3-46CA-B13C-38FF52BE2DE4}"/>
              </a:ext>
            </a:extLst>
          </p:cNvPr>
          <p:cNvSpPr/>
          <p:nvPr/>
        </p:nvSpPr>
        <p:spPr>
          <a:xfrm>
            <a:off x="5915520" y="2634451"/>
            <a:ext cx="5926002" cy="1658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b="1" u="sng" dirty="0"/>
              <a:t>Warmteleverancier: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Realiseert warmtepomp in woning, sluit deze aan op het ZLT-net =&gt; eigendom WP: woningeigenaar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Sluit warmtepomp aan op ZLT-net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Levert ZLT-warmte aan de bewoner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Onderhoudt de warmtepomp van de bewoner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gebruiksvergoeding voor ZLT-net aan Warm Waterfront</a:t>
            </a:r>
          </a:p>
        </p:txBody>
      </p:sp>
      <p:sp>
        <p:nvSpPr>
          <p:cNvPr id="5" name="Cilinder 4">
            <a:extLst>
              <a:ext uri="{FF2B5EF4-FFF2-40B4-BE49-F238E27FC236}">
                <a16:creationId xmlns:a16="http://schemas.microsoft.com/office/drawing/2014/main" id="{4A98E41B-BBFC-4907-9CAB-74FB8EAEB20A}"/>
              </a:ext>
            </a:extLst>
          </p:cNvPr>
          <p:cNvSpPr/>
          <p:nvPr/>
        </p:nvSpPr>
        <p:spPr>
          <a:xfrm rot="5400000">
            <a:off x="8554099" y="3042829"/>
            <a:ext cx="251791" cy="5254487"/>
          </a:xfrm>
          <a:prstGeom prst="ca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Cilinder 5">
            <a:extLst>
              <a:ext uri="{FF2B5EF4-FFF2-40B4-BE49-F238E27FC236}">
                <a16:creationId xmlns:a16="http://schemas.microsoft.com/office/drawing/2014/main" id="{78D123E6-0521-4303-A5A4-FBF5B1CDAEE5}"/>
              </a:ext>
            </a:extLst>
          </p:cNvPr>
          <p:cNvSpPr/>
          <p:nvPr/>
        </p:nvSpPr>
        <p:spPr>
          <a:xfrm rot="5400000">
            <a:off x="8554098" y="3521393"/>
            <a:ext cx="251791" cy="5254487"/>
          </a:xfrm>
          <a:prstGeom prst="ca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02D2D1E6-03EB-45B4-AB73-BA98F4AD5CF4}"/>
              </a:ext>
            </a:extLst>
          </p:cNvPr>
          <p:cNvCxnSpPr>
            <a:cxnSpLocks/>
          </p:cNvCxnSpPr>
          <p:nvPr/>
        </p:nvCxnSpPr>
        <p:spPr>
          <a:xfrm flipV="1">
            <a:off x="9862752" y="4292595"/>
            <a:ext cx="0" cy="1365884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AA91D980-8625-482F-AD45-A15A66940A14}"/>
              </a:ext>
            </a:extLst>
          </p:cNvPr>
          <p:cNvCxnSpPr>
            <a:cxnSpLocks/>
          </p:cNvCxnSpPr>
          <p:nvPr/>
        </p:nvCxnSpPr>
        <p:spPr>
          <a:xfrm flipV="1">
            <a:off x="10339829" y="4292595"/>
            <a:ext cx="0" cy="1730146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>
            <a:extLst>
              <a:ext uri="{FF2B5EF4-FFF2-40B4-BE49-F238E27FC236}">
                <a16:creationId xmlns:a16="http://schemas.microsoft.com/office/drawing/2014/main" id="{43E2584F-01E3-4327-B2D7-140B3564B4AD}"/>
              </a:ext>
            </a:extLst>
          </p:cNvPr>
          <p:cNvSpPr/>
          <p:nvPr/>
        </p:nvSpPr>
        <p:spPr>
          <a:xfrm>
            <a:off x="8453858" y="179891"/>
            <a:ext cx="3387665" cy="1658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b="1" u="sng" dirty="0"/>
              <a:t>Bewoner: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VON-prijs woning (inclusief WP!) aan Projectontwikkelaar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vastrecht ZLT-aansluiting aan Warmteleverancier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onderhoudscontract warmtepomp aan Warmteleverancier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0C8ADC3-D926-4A83-BFD0-275FE163C72F}"/>
              </a:ext>
            </a:extLst>
          </p:cNvPr>
          <p:cNvSpPr/>
          <p:nvPr/>
        </p:nvSpPr>
        <p:spPr>
          <a:xfrm>
            <a:off x="4057664" y="174334"/>
            <a:ext cx="3387665" cy="1658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b="1" u="sng" dirty="0"/>
              <a:t>Projectontwikkelaar: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Grondprijs aan Gemeente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Ontwikkelt en realiseert de woning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BAK voor ZLT-aansluiting aan Warm Waterfront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Betaalt realisatie warmtepomp aan Warmteleverancier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C7D3CF0F-4AF7-48CB-91AC-0C3FC465ECF2}"/>
              </a:ext>
            </a:extLst>
          </p:cNvPr>
          <p:cNvSpPr/>
          <p:nvPr/>
        </p:nvSpPr>
        <p:spPr>
          <a:xfrm>
            <a:off x="4057663" y="5062045"/>
            <a:ext cx="3387665" cy="1658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b="1" u="sng" dirty="0"/>
              <a:t>Warm Waterfront: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Realiseert ZLT-net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Onderhoudt ZLT-net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Garandeert aanbod warmte en koude </a:t>
            </a:r>
            <a:r>
              <a:rPr lang="nl-NL" sz="1400"/>
              <a:t>op aansluitpunt</a:t>
            </a:r>
            <a:endParaRPr lang="nl-NL" sz="1400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C269E743-D6BE-4B59-ACCA-91A7D731D319}"/>
              </a:ext>
            </a:extLst>
          </p:cNvPr>
          <p:cNvSpPr/>
          <p:nvPr/>
        </p:nvSpPr>
        <p:spPr>
          <a:xfrm>
            <a:off x="435086" y="174334"/>
            <a:ext cx="2620341" cy="1658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b="1" u="sng" dirty="0"/>
              <a:t>Gemeente: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Maakt gebied bouwrijp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Maakt gebied woonrijp</a:t>
            </a: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8F326052-D926-4FCE-B025-97B5A7DAF787}"/>
              </a:ext>
            </a:extLst>
          </p:cNvPr>
          <p:cNvCxnSpPr>
            <a:cxnSpLocks/>
          </p:cNvCxnSpPr>
          <p:nvPr/>
        </p:nvCxnSpPr>
        <p:spPr>
          <a:xfrm>
            <a:off x="4343073" y="1003406"/>
            <a:ext cx="15862" cy="40221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E1D91B4A-5829-41F2-B093-ADAC0702AB6C}"/>
              </a:ext>
            </a:extLst>
          </p:cNvPr>
          <p:cNvCxnSpPr>
            <a:cxnSpLocks/>
          </p:cNvCxnSpPr>
          <p:nvPr/>
        </p:nvCxnSpPr>
        <p:spPr>
          <a:xfrm flipH="1">
            <a:off x="7029863" y="1478471"/>
            <a:ext cx="1" cy="115042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67F0AFF7-3E23-4E7F-9460-5D83751F51AD}"/>
              </a:ext>
            </a:extLst>
          </p:cNvPr>
          <p:cNvCxnSpPr>
            <a:cxnSpLocks/>
          </p:cNvCxnSpPr>
          <p:nvPr/>
        </p:nvCxnSpPr>
        <p:spPr>
          <a:xfrm flipH="1">
            <a:off x="3057525" y="595147"/>
            <a:ext cx="131088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81CE862F-71FF-4932-B14C-AF75057B0621}"/>
              </a:ext>
            </a:extLst>
          </p:cNvPr>
          <p:cNvCxnSpPr>
            <a:cxnSpLocks/>
          </p:cNvCxnSpPr>
          <p:nvPr/>
        </p:nvCxnSpPr>
        <p:spPr>
          <a:xfrm>
            <a:off x="11597758" y="982990"/>
            <a:ext cx="0" cy="166925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247D36E2-993E-42C7-8BF8-F55A70466AC0}"/>
              </a:ext>
            </a:extLst>
          </p:cNvPr>
          <p:cNvCxnSpPr>
            <a:cxnSpLocks/>
          </p:cNvCxnSpPr>
          <p:nvPr/>
        </p:nvCxnSpPr>
        <p:spPr>
          <a:xfrm>
            <a:off x="8749750" y="1478471"/>
            <a:ext cx="1" cy="117377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E00EB225-6432-44DA-80D2-26200513FAAA}"/>
              </a:ext>
            </a:extLst>
          </p:cNvPr>
          <p:cNvCxnSpPr>
            <a:cxnSpLocks/>
          </p:cNvCxnSpPr>
          <p:nvPr/>
        </p:nvCxnSpPr>
        <p:spPr>
          <a:xfrm flipH="1">
            <a:off x="7445328" y="580867"/>
            <a:ext cx="1304423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3F20182F-DF5D-4E6F-90EB-3B870C8A0FDC}"/>
              </a:ext>
            </a:extLst>
          </p:cNvPr>
          <p:cNvSpPr/>
          <p:nvPr/>
        </p:nvSpPr>
        <p:spPr>
          <a:xfrm>
            <a:off x="3395588" y="2845074"/>
            <a:ext cx="1867477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BAK LT-net: € 2.300,-</a:t>
            </a:r>
          </a:p>
        </p:txBody>
      </p:sp>
      <p:sp>
        <p:nvSpPr>
          <p:cNvPr id="33" name="Rechthoek: afgeronde hoeken 32">
            <a:extLst>
              <a:ext uri="{FF2B5EF4-FFF2-40B4-BE49-F238E27FC236}">
                <a16:creationId xmlns:a16="http://schemas.microsoft.com/office/drawing/2014/main" id="{2A5BCC13-FF4D-4465-BD05-3D6B52408D12}"/>
              </a:ext>
            </a:extLst>
          </p:cNvPr>
          <p:cNvSpPr/>
          <p:nvPr/>
        </p:nvSpPr>
        <p:spPr>
          <a:xfrm>
            <a:off x="5758499" y="1911834"/>
            <a:ext cx="2228211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Realisatie WP: ca. € XX,-</a:t>
            </a:r>
          </a:p>
        </p:txBody>
      </p:sp>
      <p:sp>
        <p:nvSpPr>
          <p:cNvPr id="39" name="Rechthoek: afgeronde hoeken 38">
            <a:extLst>
              <a:ext uri="{FF2B5EF4-FFF2-40B4-BE49-F238E27FC236}">
                <a16:creationId xmlns:a16="http://schemas.microsoft.com/office/drawing/2014/main" id="{D3B72492-8D80-4462-AB7F-8B151525BF63}"/>
              </a:ext>
            </a:extLst>
          </p:cNvPr>
          <p:cNvSpPr/>
          <p:nvPr/>
        </p:nvSpPr>
        <p:spPr>
          <a:xfrm>
            <a:off x="10349996" y="1909277"/>
            <a:ext cx="1750893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Vastrecht ZLT: € 450,-</a:t>
            </a:r>
          </a:p>
        </p:txBody>
      </p:sp>
      <p:sp>
        <p:nvSpPr>
          <p:cNvPr id="40" name="Rechthoek: afgeronde hoeken 39">
            <a:extLst>
              <a:ext uri="{FF2B5EF4-FFF2-40B4-BE49-F238E27FC236}">
                <a16:creationId xmlns:a16="http://schemas.microsoft.com/office/drawing/2014/main" id="{964BEFF2-E4DC-4BA4-A5DC-C1CA06E25FCC}"/>
              </a:ext>
            </a:extLst>
          </p:cNvPr>
          <p:cNvSpPr/>
          <p:nvPr/>
        </p:nvSpPr>
        <p:spPr>
          <a:xfrm>
            <a:off x="8144207" y="1917391"/>
            <a:ext cx="2027828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Onderhoud WP: € XX,-</a:t>
            </a:r>
          </a:p>
        </p:txBody>
      </p:sp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90B0B40B-4DA2-4BB3-A349-8A46AC643883}"/>
              </a:ext>
            </a:extLst>
          </p:cNvPr>
          <p:cNvSpPr/>
          <p:nvPr/>
        </p:nvSpPr>
        <p:spPr>
          <a:xfrm>
            <a:off x="6975307" y="80613"/>
            <a:ext cx="1470161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VON-prijs: € XX,-</a:t>
            </a:r>
          </a:p>
        </p:txBody>
      </p:sp>
      <p:cxnSp>
        <p:nvCxnSpPr>
          <p:cNvPr id="51" name="Rechte verbindingslijn met pijl 50">
            <a:extLst>
              <a:ext uri="{FF2B5EF4-FFF2-40B4-BE49-F238E27FC236}">
                <a16:creationId xmlns:a16="http://schemas.microsoft.com/office/drawing/2014/main" id="{723E0ABB-8914-415F-9D6F-34709A0CFE09}"/>
              </a:ext>
            </a:extLst>
          </p:cNvPr>
          <p:cNvCxnSpPr>
            <a:cxnSpLocks/>
          </p:cNvCxnSpPr>
          <p:nvPr/>
        </p:nvCxnSpPr>
        <p:spPr>
          <a:xfrm>
            <a:off x="6172810" y="4109184"/>
            <a:ext cx="1" cy="934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: afgeronde hoeken 55">
            <a:extLst>
              <a:ext uri="{FF2B5EF4-FFF2-40B4-BE49-F238E27FC236}">
                <a16:creationId xmlns:a16="http://schemas.microsoft.com/office/drawing/2014/main" id="{7D203244-0130-47E3-B179-36DC95B1DEC3}"/>
              </a:ext>
            </a:extLst>
          </p:cNvPr>
          <p:cNvSpPr/>
          <p:nvPr/>
        </p:nvSpPr>
        <p:spPr>
          <a:xfrm>
            <a:off x="5006041" y="4366671"/>
            <a:ext cx="2351984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Gebruiksvergoeding: € 450,-</a:t>
            </a:r>
          </a:p>
        </p:txBody>
      </p:sp>
      <p:sp>
        <p:nvSpPr>
          <p:cNvPr id="61" name="Rechthoek: afgeronde hoeken 60">
            <a:extLst>
              <a:ext uri="{FF2B5EF4-FFF2-40B4-BE49-F238E27FC236}">
                <a16:creationId xmlns:a16="http://schemas.microsoft.com/office/drawing/2014/main" id="{5AF1B4B9-20CB-4FAF-A91C-879224853DF7}"/>
              </a:ext>
            </a:extLst>
          </p:cNvPr>
          <p:cNvSpPr/>
          <p:nvPr/>
        </p:nvSpPr>
        <p:spPr>
          <a:xfrm>
            <a:off x="2471738" y="75396"/>
            <a:ext cx="1581731" cy="3693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Grondprijs: € XX,-</a:t>
            </a:r>
          </a:p>
        </p:txBody>
      </p:sp>
    </p:spTree>
    <p:extLst>
      <p:ext uri="{BB962C8B-B14F-4D97-AF65-F5344CB8AC3E}">
        <p14:creationId xmlns:p14="http://schemas.microsoft.com/office/powerpoint/2010/main" val="3448493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ECAD7A3916FF48B1C9DA05787AE159" ma:contentTypeVersion="12" ma:contentTypeDescription="Een nieuw document maken." ma:contentTypeScope="" ma:versionID="92e6bf178357ac7cfd9bf3fc50e52988">
  <xsd:schema xmlns:xsd="http://www.w3.org/2001/XMLSchema" xmlns:xs="http://www.w3.org/2001/XMLSchema" xmlns:p="http://schemas.microsoft.com/office/2006/metadata/properties" xmlns:ns2="e9ba909c-40ff-43d2-8650-c1cb9609952f" xmlns:ns3="7b51f98f-61e6-42f4-bae9-9a6129e68d68" targetNamespace="http://schemas.microsoft.com/office/2006/metadata/properties" ma:root="true" ma:fieldsID="27fa206f71b49a47e758b84e2bf0b623" ns2:_="" ns3:_="">
    <xsd:import namespace="e9ba909c-40ff-43d2-8650-c1cb9609952f"/>
    <xsd:import namespace="7b51f98f-61e6-42f4-bae9-9a6129e68d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a909c-40ff-43d2-8650-c1cb960995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f98f-61e6-42f4-bae9-9a6129e68d6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47E0E0-DBC0-4B0D-9632-60FD7B1BE55B}"/>
</file>

<file path=customXml/itemProps2.xml><?xml version="1.0" encoding="utf-8"?>
<ds:datastoreItem xmlns:ds="http://schemas.openxmlformats.org/officeDocument/2006/customXml" ds:itemID="{D2B19406-4496-49F7-902C-D5E7B62E4DC7}">
  <ds:schemaRefs>
    <ds:schemaRef ds:uri="http://purl.org/dc/elements/1.1/"/>
    <ds:schemaRef ds:uri="7cd51ec2-9917-48a8-a1e0-e8a68c9c7cb8"/>
    <ds:schemaRef ds:uri="http://schemas.microsoft.com/office/2006/metadata/properti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fc1db50f-d8d1-4766-8dfb-c06eee8de4f2"/>
  </ds:schemaRefs>
</ds:datastoreItem>
</file>

<file path=customXml/itemProps3.xml><?xml version="1.0" encoding="utf-8"?>
<ds:datastoreItem xmlns:ds="http://schemas.openxmlformats.org/officeDocument/2006/customXml" ds:itemID="{187BC6DF-3A83-45A3-B379-3BCBB1388E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16735</TotalTime>
  <Words>148</Words>
  <Application>Microsoft Office PowerPoint</Application>
  <PresentationFormat>Breedbeeld</PresentationFormat>
  <Paragraphs>29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Machiel Karels</dc:creator>
  <cp:lastModifiedBy>Machiel Karels</cp:lastModifiedBy>
  <cp:revision>26</cp:revision>
  <dcterms:created xsi:type="dcterms:W3CDTF">2020-05-28T13:22:47Z</dcterms:created>
  <dcterms:modified xsi:type="dcterms:W3CDTF">2021-06-03T07:17:56Z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0x0101002EECAD7A3916FF48B1C9DA05787AE159</vt:lpwstr>
  </property>
</Properties>
</file>