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2"/>
  </p:sldMasterIdLst>
  <p:notesMasterIdLst>
    <p:notesMasterId r:id="rId17"/>
  </p:notesMasterIdLst>
  <p:handoutMasterIdLst>
    <p:handoutMasterId r:id="rId18"/>
  </p:handoutMasterIdLst>
  <p:sldIdLst>
    <p:sldId id="298" r:id="rId3"/>
    <p:sldId id="305" r:id="rId4"/>
    <p:sldId id="306" r:id="rId5"/>
    <p:sldId id="308" r:id="rId6"/>
    <p:sldId id="309" r:id="rId7"/>
    <p:sldId id="310" r:id="rId8"/>
    <p:sldId id="315" r:id="rId9"/>
    <p:sldId id="316" r:id="rId10"/>
    <p:sldId id="311" r:id="rId11"/>
    <p:sldId id="314" r:id="rId12"/>
    <p:sldId id="317" r:id="rId13"/>
    <p:sldId id="318" r:id="rId14"/>
    <p:sldId id="319" r:id="rId15"/>
    <p:sldId id="320" r:id="rId16"/>
  </p:sldIdLst>
  <p:sldSz cx="9144000" cy="6858000" type="screen4x3"/>
  <p:notesSz cx="6810375" cy="9942513"/>
  <p:embeddedFontLst>
    <p:embeddedFont>
      <p:font typeface="Calibri" panose="020F0502020204030204" pitchFamily="34" charset="0"/>
      <p:regular r:id="rId19"/>
      <p:bold r:id="rId20"/>
      <p:italic r:id="rId21"/>
      <p:boldItalic r:id="rId22"/>
    </p:embeddedFont>
    <p:embeddedFont>
      <p:font typeface="Open Sans SemiBold" panose="020B0706030804020204" pitchFamily="34" charset="0"/>
      <p:bold r:id="rId23"/>
      <p:boldItalic r:id="rId24"/>
    </p:embeddedFont>
    <p:embeddedFont>
      <p:font typeface="Open Sans SemiBold" panose="020B0706030804020204" pitchFamily="34" charset="0"/>
      <p:bold r:id="rId23"/>
      <p:boldItalic r:id="rId24"/>
    </p:embeddedFont>
    <p:embeddedFont>
      <p:font typeface="Verdana" panose="020B0604030504040204" pitchFamily="34" charset="0"/>
      <p:regular r:id="rId25"/>
      <p:bold r:id="rId26"/>
      <p:italic r:id="rId27"/>
      <p:boldItalic r:id="rId28"/>
    </p:embeddedFont>
  </p:embeddedFontLst>
  <p:custDataLst>
    <p:tags r:id="rId2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181" userDrawn="1">
          <p15:clr>
            <a:srgbClr val="A4A3A4"/>
          </p15:clr>
        </p15:guide>
        <p15:guide id="3" orient="horz" pos="4133" userDrawn="1">
          <p15:clr>
            <a:srgbClr val="A4A3A4"/>
          </p15:clr>
        </p15:guide>
        <p15:guide id="4" pos="55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gor Van den Hurk" initials="IVdH" lastIdx="2" clrIdx="0">
    <p:extLst>
      <p:ext uri="{19B8F6BF-5375-455C-9EA6-DF929625EA0E}">
        <p15:presenceInfo xmlns:p15="http://schemas.microsoft.com/office/powerpoint/2012/main" userId="Igor Van den Hu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C"/>
    <a:srgbClr val="E20020"/>
    <a:srgbClr val="E3051B"/>
    <a:srgbClr val="52143D"/>
    <a:srgbClr val="835356"/>
    <a:srgbClr val="19BDFF"/>
    <a:srgbClr val="61D2FF"/>
    <a:srgbClr val="ABE7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681E2-3131-4CAB-B626-F57D49DD3CA5}" v="32" dt="2021-06-30T06:33:59.20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7" autoAdjust="0"/>
    <p:restoredTop sz="78469" autoAdjust="0"/>
  </p:normalViewPr>
  <p:slideViewPr>
    <p:cSldViewPr snapToGrid="0">
      <p:cViewPr varScale="1">
        <p:scale>
          <a:sx n="83" d="100"/>
          <a:sy n="83" d="100"/>
        </p:scale>
        <p:origin x="1264" y="200"/>
      </p:cViewPr>
      <p:guideLst>
        <p:guide orient="horz" pos="187"/>
        <p:guide pos="181"/>
        <p:guide orient="horz" pos="4133"/>
        <p:guide pos="557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60A81-C1A4-4E6A-8143-65130B7353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EE00C8ED-D1F8-4202-A0FD-EA9B24CD5A13}">
      <dgm:prSet phldrT="[Tekst]"/>
      <dgm:spPr/>
      <dgm:t>
        <a:bodyPr/>
        <a:lstStyle/>
        <a:p>
          <a:r>
            <a:rPr lang="nl-NL" dirty="0"/>
            <a:t>Primair Proces</a:t>
          </a:r>
        </a:p>
      </dgm:t>
    </dgm:pt>
    <dgm:pt modelId="{54B1DC38-BBF1-4544-B505-CC0E7497BB9D}" type="parTrans" cxnId="{754A0CBD-AADA-43CD-8777-339E1CAC48A7}">
      <dgm:prSet/>
      <dgm:spPr/>
      <dgm:t>
        <a:bodyPr/>
        <a:lstStyle/>
        <a:p>
          <a:endParaRPr lang="nl-NL"/>
        </a:p>
      </dgm:t>
    </dgm:pt>
    <dgm:pt modelId="{9431C962-87A4-481E-86A5-CC719E1F11EF}" type="sibTrans" cxnId="{754A0CBD-AADA-43CD-8777-339E1CAC48A7}">
      <dgm:prSet/>
      <dgm:spPr/>
      <dgm:t>
        <a:bodyPr/>
        <a:lstStyle/>
        <a:p>
          <a:endParaRPr lang="nl-NL"/>
        </a:p>
      </dgm:t>
    </dgm:pt>
    <dgm:pt modelId="{6980255A-E4DD-49AD-8977-78A80C808579}">
      <dgm:prSet phldrT="[Tekst]"/>
      <dgm:spPr/>
      <dgm:t>
        <a:bodyPr/>
        <a:lstStyle/>
        <a:p>
          <a:r>
            <a:rPr lang="nl-NL" dirty="0"/>
            <a:t> Informatiemanagers</a:t>
          </a:r>
        </a:p>
      </dgm:t>
    </dgm:pt>
    <dgm:pt modelId="{C2013E04-2D50-4D20-A7F2-19C2FEB721AA}" type="parTrans" cxnId="{2485935C-82E7-4B5E-BB70-4775F291A291}">
      <dgm:prSet/>
      <dgm:spPr/>
      <dgm:t>
        <a:bodyPr/>
        <a:lstStyle/>
        <a:p>
          <a:endParaRPr lang="nl-NL"/>
        </a:p>
      </dgm:t>
    </dgm:pt>
    <dgm:pt modelId="{08CD47BF-6A26-4E8B-B0FB-D980A066F2DE}" type="sibTrans" cxnId="{2485935C-82E7-4B5E-BB70-4775F291A291}">
      <dgm:prSet/>
      <dgm:spPr/>
      <dgm:t>
        <a:bodyPr/>
        <a:lstStyle/>
        <a:p>
          <a:endParaRPr lang="nl-NL"/>
        </a:p>
      </dgm:t>
    </dgm:pt>
    <dgm:pt modelId="{C2898B40-BADE-4F5E-A7F1-91539E7E2E5A}">
      <dgm:prSet phldrT="[Tekst]"/>
      <dgm:spPr/>
      <dgm:t>
        <a:bodyPr/>
        <a:lstStyle/>
        <a:p>
          <a:r>
            <a:rPr lang="nl-NL" dirty="0"/>
            <a:t> Functioneel beheerders</a:t>
          </a:r>
        </a:p>
      </dgm:t>
    </dgm:pt>
    <dgm:pt modelId="{99371790-A4CB-4845-9878-52ED0FCA3D6A}" type="parTrans" cxnId="{3BFC69E9-110D-47D1-9C1E-F81C2D4F62E0}">
      <dgm:prSet/>
      <dgm:spPr/>
      <dgm:t>
        <a:bodyPr/>
        <a:lstStyle/>
        <a:p>
          <a:endParaRPr lang="nl-NL"/>
        </a:p>
      </dgm:t>
    </dgm:pt>
    <dgm:pt modelId="{FCC8CACB-55CE-4691-BF64-FCEE708E7068}" type="sibTrans" cxnId="{3BFC69E9-110D-47D1-9C1E-F81C2D4F62E0}">
      <dgm:prSet/>
      <dgm:spPr/>
      <dgm:t>
        <a:bodyPr/>
        <a:lstStyle/>
        <a:p>
          <a:endParaRPr lang="nl-NL"/>
        </a:p>
      </dgm:t>
    </dgm:pt>
    <dgm:pt modelId="{E6C78DA1-239B-4436-90BA-839F395C531F}">
      <dgm:prSet phldrT="[Tekst]"/>
      <dgm:spPr/>
      <dgm:t>
        <a:bodyPr/>
        <a:lstStyle/>
        <a:p>
          <a:r>
            <a:rPr lang="nl-NL" dirty="0"/>
            <a:t>Bedrijfsvoering &amp; kaders en beleid</a:t>
          </a:r>
        </a:p>
      </dgm:t>
    </dgm:pt>
    <dgm:pt modelId="{7CA11E97-FDF0-4BBF-849F-3D9E784B576E}" type="parTrans" cxnId="{012C86F3-A03F-48A1-8E0F-B64A049CFB04}">
      <dgm:prSet/>
      <dgm:spPr/>
      <dgm:t>
        <a:bodyPr/>
        <a:lstStyle/>
        <a:p>
          <a:endParaRPr lang="nl-NL"/>
        </a:p>
      </dgm:t>
    </dgm:pt>
    <dgm:pt modelId="{A7B8D8AC-ADD1-4969-BBED-8FC831004ADB}" type="sibTrans" cxnId="{012C86F3-A03F-48A1-8E0F-B64A049CFB04}">
      <dgm:prSet/>
      <dgm:spPr/>
      <dgm:t>
        <a:bodyPr/>
        <a:lstStyle/>
        <a:p>
          <a:endParaRPr lang="nl-NL"/>
        </a:p>
      </dgm:t>
    </dgm:pt>
    <dgm:pt modelId="{1ADDCB42-AD8E-4F89-998D-AFBB802F4B33}">
      <dgm:prSet phldrT="[Tekst]"/>
      <dgm:spPr/>
      <dgm:t>
        <a:bodyPr/>
        <a:lstStyle/>
        <a:p>
          <a:r>
            <a:rPr lang="nl-NL" dirty="0"/>
            <a:t> Informatiemanagers</a:t>
          </a:r>
        </a:p>
      </dgm:t>
    </dgm:pt>
    <dgm:pt modelId="{401E7480-8137-4FFA-AFB5-5B3A8553F09B}" type="parTrans" cxnId="{DB603C2E-C68D-42A8-BB23-1E6ADE870DA3}">
      <dgm:prSet/>
      <dgm:spPr/>
      <dgm:t>
        <a:bodyPr/>
        <a:lstStyle/>
        <a:p>
          <a:endParaRPr lang="nl-NL"/>
        </a:p>
      </dgm:t>
    </dgm:pt>
    <dgm:pt modelId="{0821CE89-4F48-4656-BDDD-D0AC03619867}" type="sibTrans" cxnId="{DB603C2E-C68D-42A8-BB23-1E6ADE870DA3}">
      <dgm:prSet/>
      <dgm:spPr/>
      <dgm:t>
        <a:bodyPr/>
        <a:lstStyle/>
        <a:p>
          <a:endParaRPr lang="nl-NL"/>
        </a:p>
      </dgm:t>
    </dgm:pt>
    <dgm:pt modelId="{CE5EBE30-FA96-4843-8A54-275220CA9B45}">
      <dgm:prSet phldrT="[Tekst]"/>
      <dgm:spPr/>
      <dgm:t>
        <a:bodyPr/>
        <a:lstStyle/>
        <a:p>
          <a:r>
            <a:rPr lang="nl-NL" dirty="0"/>
            <a:t> Functioneel beheerders</a:t>
          </a:r>
        </a:p>
      </dgm:t>
    </dgm:pt>
    <dgm:pt modelId="{F11D8805-560E-4275-994D-EFAF499E470A}" type="parTrans" cxnId="{BAD9B192-3901-46F8-829D-97706C4751F5}">
      <dgm:prSet/>
      <dgm:spPr/>
      <dgm:t>
        <a:bodyPr/>
        <a:lstStyle/>
        <a:p>
          <a:endParaRPr lang="nl-NL"/>
        </a:p>
      </dgm:t>
    </dgm:pt>
    <dgm:pt modelId="{E448E9EB-6B9D-4645-8A56-81815346173F}" type="sibTrans" cxnId="{BAD9B192-3901-46F8-829D-97706C4751F5}">
      <dgm:prSet/>
      <dgm:spPr/>
      <dgm:t>
        <a:bodyPr/>
        <a:lstStyle/>
        <a:p>
          <a:endParaRPr lang="nl-NL"/>
        </a:p>
      </dgm:t>
    </dgm:pt>
    <dgm:pt modelId="{F5C74300-DCCD-47B4-94AA-4F130A71FB57}">
      <dgm:prSet phldrT="[Tekst]"/>
      <dgm:spPr/>
      <dgm:t>
        <a:bodyPr/>
        <a:lstStyle/>
        <a:p>
          <a:r>
            <a:rPr lang="nl-NL" dirty="0"/>
            <a:t>Contract- en leveranciersmanagement</a:t>
          </a:r>
        </a:p>
      </dgm:t>
    </dgm:pt>
    <dgm:pt modelId="{0CFE82D5-CA27-48EF-B3E7-2FBC551B2736}" type="parTrans" cxnId="{6D3314F9-51F4-4EDD-BA0E-DB1BCD76871B}">
      <dgm:prSet/>
      <dgm:spPr/>
      <dgm:t>
        <a:bodyPr/>
        <a:lstStyle/>
        <a:p>
          <a:endParaRPr lang="nl-NL"/>
        </a:p>
      </dgm:t>
    </dgm:pt>
    <dgm:pt modelId="{158A7FA6-61C1-49BA-8ED9-00D9755B5C6C}" type="sibTrans" cxnId="{6D3314F9-51F4-4EDD-BA0E-DB1BCD76871B}">
      <dgm:prSet/>
      <dgm:spPr/>
      <dgm:t>
        <a:bodyPr/>
        <a:lstStyle/>
        <a:p>
          <a:endParaRPr lang="nl-NL"/>
        </a:p>
      </dgm:t>
    </dgm:pt>
    <dgm:pt modelId="{85695A3F-D7F0-494C-9A10-5FBD91DD286E}">
      <dgm:prSet phldrT="[Tekst]"/>
      <dgm:spPr/>
      <dgm:t>
        <a:bodyPr/>
        <a:lstStyle/>
        <a:p>
          <a:r>
            <a:rPr lang="nl-NL" dirty="0"/>
            <a:t>Contract- en leveranciersmanagers</a:t>
          </a:r>
        </a:p>
      </dgm:t>
    </dgm:pt>
    <dgm:pt modelId="{DFA3CCEA-C5B8-47A9-9861-7D6773FE0814}" type="parTrans" cxnId="{8C277386-EF94-4E8C-B3E0-BC16CAE85046}">
      <dgm:prSet/>
      <dgm:spPr/>
      <dgm:t>
        <a:bodyPr/>
        <a:lstStyle/>
        <a:p>
          <a:endParaRPr lang="nl-NL"/>
        </a:p>
      </dgm:t>
    </dgm:pt>
    <dgm:pt modelId="{D9EC7BC4-240A-4F54-A51B-84461DF13F01}" type="sibTrans" cxnId="{8C277386-EF94-4E8C-B3E0-BC16CAE85046}">
      <dgm:prSet/>
      <dgm:spPr/>
      <dgm:t>
        <a:bodyPr/>
        <a:lstStyle/>
        <a:p>
          <a:endParaRPr lang="nl-NL"/>
        </a:p>
      </dgm:t>
    </dgm:pt>
    <dgm:pt modelId="{EFE01CE8-0DB7-414A-B9CF-D757959EC012}">
      <dgm:prSet phldrT="[Tekst]"/>
      <dgm:spPr/>
      <dgm:t>
        <a:bodyPr/>
        <a:lstStyle/>
        <a:p>
          <a:r>
            <a:rPr lang="nl-NL" dirty="0"/>
            <a:t>Portfoliomanagement</a:t>
          </a:r>
        </a:p>
      </dgm:t>
    </dgm:pt>
    <dgm:pt modelId="{95F61C85-6146-41D2-A8A4-84944525F86E}" type="parTrans" cxnId="{5B7B3B54-A634-4A43-B9F5-B4224789D9CC}">
      <dgm:prSet/>
      <dgm:spPr/>
      <dgm:t>
        <a:bodyPr/>
        <a:lstStyle/>
        <a:p>
          <a:endParaRPr lang="nl-NL"/>
        </a:p>
      </dgm:t>
    </dgm:pt>
    <dgm:pt modelId="{0BA0E14D-DD48-4CF7-B9A0-D0697861C4A3}" type="sibTrans" cxnId="{5B7B3B54-A634-4A43-B9F5-B4224789D9CC}">
      <dgm:prSet/>
      <dgm:spPr/>
      <dgm:t>
        <a:bodyPr/>
        <a:lstStyle/>
        <a:p>
          <a:endParaRPr lang="nl-NL"/>
        </a:p>
      </dgm:t>
    </dgm:pt>
    <dgm:pt modelId="{DB312E39-7B92-4C45-90B1-C6F29EA8F671}">
      <dgm:prSet phldrT="[Tekst]"/>
      <dgm:spPr/>
      <dgm:t>
        <a:bodyPr/>
        <a:lstStyle/>
        <a:p>
          <a:r>
            <a:rPr lang="nl-NL" dirty="0"/>
            <a:t>Informatiemanager in de rol van Portfoliomanager</a:t>
          </a:r>
        </a:p>
      </dgm:t>
    </dgm:pt>
    <dgm:pt modelId="{0157B649-2FEC-48E7-9870-A433D5F0B40C}" type="parTrans" cxnId="{10C8027F-7D3A-45C2-97DC-13E62A2557A4}">
      <dgm:prSet/>
      <dgm:spPr/>
      <dgm:t>
        <a:bodyPr/>
        <a:lstStyle/>
        <a:p>
          <a:endParaRPr lang="nl-NL"/>
        </a:p>
      </dgm:t>
    </dgm:pt>
    <dgm:pt modelId="{C4728DCB-D823-4097-AEB8-0223D2783A30}" type="sibTrans" cxnId="{10C8027F-7D3A-45C2-97DC-13E62A2557A4}">
      <dgm:prSet/>
      <dgm:spPr/>
      <dgm:t>
        <a:bodyPr/>
        <a:lstStyle/>
        <a:p>
          <a:endParaRPr lang="nl-NL"/>
        </a:p>
      </dgm:t>
    </dgm:pt>
    <dgm:pt modelId="{9D03C212-E949-40E6-9CEA-775251C1D024}" type="pres">
      <dgm:prSet presAssocID="{DDE60A81-C1A4-4E6A-8143-65130B735394}" presName="Name0" presStyleCnt="0">
        <dgm:presLayoutVars>
          <dgm:dir/>
          <dgm:animLvl val="lvl"/>
          <dgm:resizeHandles val="exact"/>
        </dgm:presLayoutVars>
      </dgm:prSet>
      <dgm:spPr/>
    </dgm:pt>
    <dgm:pt modelId="{454A8AB9-22FA-4878-B888-AC048F52971E}" type="pres">
      <dgm:prSet presAssocID="{EE00C8ED-D1F8-4202-A0FD-EA9B24CD5A13}" presName="composite" presStyleCnt="0"/>
      <dgm:spPr/>
    </dgm:pt>
    <dgm:pt modelId="{56C83F9E-F4EB-46F2-B2F7-34CD1F5EEAE2}" type="pres">
      <dgm:prSet presAssocID="{EE00C8ED-D1F8-4202-A0FD-EA9B24CD5A13}" presName="parTx" presStyleLbl="alignNode1" presStyleIdx="0" presStyleCnt="4">
        <dgm:presLayoutVars>
          <dgm:chMax val="0"/>
          <dgm:chPref val="0"/>
          <dgm:bulletEnabled val="1"/>
        </dgm:presLayoutVars>
      </dgm:prSet>
      <dgm:spPr/>
    </dgm:pt>
    <dgm:pt modelId="{85637B00-B01C-4B0C-A667-2CC0015C638B}" type="pres">
      <dgm:prSet presAssocID="{EE00C8ED-D1F8-4202-A0FD-EA9B24CD5A13}" presName="desTx" presStyleLbl="alignAccFollowNode1" presStyleIdx="0" presStyleCnt="4">
        <dgm:presLayoutVars>
          <dgm:bulletEnabled val="1"/>
        </dgm:presLayoutVars>
      </dgm:prSet>
      <dgm:spPr/>
    </dgm:pt>
    <dgm:pt modelId="{E8F459A6-A73D-4046-A38D-04FB65A973E0}" type="pres">
      <dgm:prSet presAssocID="{9431C962-87A4-481E-86A5-CC719E1F11EF}" presName="space" presStyleCnt="0"/>
      <dgm:spPr/>
    </dgm:pt>
    <dgm:pt modelId="{F72605A8-5051-4D98-B19A-C1B2E2C773DF}" type="pres">
      <dgm:prSet presAssocID="{E6C78DA1-239B-4436-90BA-839F395C531F}" presName="composite" presStyleCnt="0"/>
      <dgm:spPr/>
    </dgm:pt>
    <dgm:pt modelId="{E2F6C1EA-36B8-4E46-BBD6-36249B4440E3}" type="pres">
      <dgm:prSet presAssocID="{E6C78DA1-239B-4436-90BA-839F395C531F}" presName="parTx" presStyleLbl="alignNode1" presStyleIdx="1" presStyleCnt="4">
        <dgm:presLayoutVars>
          <dgm:chMax val="0"/>
          <dgm:chPref val="0"/>
          <dgm:bulletEnabled val="1"/>
        </dgm:presLayoutVars>
      </dgm:prSet>
      <dgm:spPr/>
    </dgm:pt>
    <dgm:pt modelId="{9278735A-99C9-4E69-BD0F-D3E1DC881F34}" type="pres">
      <dgm:prSet presAssocID="{E6C78DA1-239B-4436-90BA-839F395C531F}" presName="desTx" presStyleLbl="alignAccFollowNode1" presStyleIdx="1" presStyleCnt="4">
        <dgm:presLayoutVars>
          <dgm:bulletEnabled val="1"/>
        </dgm:presLayoutVars>
      </dgm:prSet>
      <dgm:spPr/>
    </dgm:pt>
    <dgm:pt modelId="{9DA331E5-2B1B-41FD-9707-7105FD07C60E}" type="pres">
      <dgm:prSet presAssocID="{A7B8D8AC-ADD1-4969-BBED-8FC831004ADB}" presName="space" presStyleCnt="0"/>
      <dgm:spPr/>
    </dgm:pt>
    <dgm:pt modelId="{71B2D892-FFBF-4616-A7ED-5DA0E89CD64E}" type="pres">
      <dgm:prSet presAssocID="{F5C74300-DCCD-47B4-94AA-4F130A71FB57}" presName="composite" presStyleCnt="0"/>
      <dgm:spPr/>
    </dgm:pt>
    <dgm:pt modelId="{583B6DEC-F1D2-47C8-9424-8BB6C0BA53AC}" type="pres">
      <dgm:prSet presAssocID="{F5C74300-DCCD-47B4-94AA-4F130A71FB57}" presName="parTx" presStyleLbl="alignNode1" presStyleIdx="2" presStyleCnt="4">
        <dgm:presLayoutVars>
          <dgm:chMax val="0"/>
          <dgm:chPref val="0"/>
          <dgm:bulletEnabled val="1"/>
        </dgm:presLayoutVars>
      </dgm:prSet>
      <dgm:spPr/>
    </dgm:pt>
    <dgm:pt modelId="{0270C71A-A116-450F-B7FB-CCE90B2A7AE5}" type="pres">
      <dgm:prSet presAssocID="{F5C74300-DCCD-47B4-94AA-4F130A71FB57}" presName="desTx" presStyleLbl="alignAccFollowNode1" presStyleIdx="2" presStyleCnt="4">
        <dgm:presLayoutVars>
          <dgm:bulletEnabled val="1"/>
        </dgm:presLayoutVars>
      </dgm:prSet>
      <dgm:spPr/>
    </dgm:pt>
    <dgm:pt modelId="{E2476A9B-8E60-4076-83F3-2DEDEEE7B6A2}" type="pres">
      <dgm:prSet presAssocID="{158A7FA6-61C1-49BA-8ED9-00D9755B5C6C}" presName="space" presStyleCnt="0"/>
      <dgm:spPr/>
    </dgm:pt>
    <dgm:pt modelId="{DACCE807-3A8A-4FBE-918D-5095CD7DB890}" type="pres">
      <dgm:prSet presAssocID="{EFE01CE8-0DB7-414A-B9CF-D757959EC012}" presName="composite" presStyleCnt="0"/>
      <dgm:spPr/>
    </dgm:pt>
    <dgm:pt modelId="{708C2F9A-253A-4738-BA68-166D4460534D}" type="pres">
      <dgm:prSet presAssocID="{EFE01CE8-0DB7-414A-B9CF-D757959EC012}" presName="parTx" presStyleLbl="alignNode1" presStyleIdx="3" presStyleCnt="4">
        <dgm:presLayoutVars>
          <dgm:chMax val="0"/>
          <dgm:chPref val="0"/>
          <dgm:bulletEnabled val="1"/>
        </dgm:presLayoutVars>
      </dgm:prSet>
      <dgm:spPr/>
    </dgm:pt>
    <dgm:pt modelId="{7FBDB17D-546A-4DFD-8F0E-9C08E4E909B5}" type="pres">
      <dgm:prSet presAssocID="{EFE01CE8-0DB7-414A-B9CF-D757959EC012}" presName="desTx" presStyleLbl="alignAccFollowNode1" presStyleIdx="3" presStyleCnt="4">
        <dgm:presLayoutVars>
          <dgm:bulletEnabled val="1"/>
        </dgm:presLayoutVars>
      </dgm:prSet>
      <dgm:spPr/>
    </dgm:pt>
  </dgm:ptLst>
  <dgm:cxnLst>
    <dgm:cxn modelId="{7AC1A10A-277D-4750-9741-BE178FAB6934}" type="presOf" srcId="{CE5EBE30-FA96-4843-8A54-275220CA9B45}" destId="{9278735A-99C9-4E69-BD0F-D3E1DC881F34}" srcOrd="0" destOrd="1" presId="urn:microsoft.com/office/officeart/2005/8/layout/hList1"/>
    <dgm:cxn modelId="{9F377616-5E17-4B2C-A72A-2BA561100026}" type="presOf" srcId="{DDE60A81-C1A4-4E6A-8143-65130B735394}" destId="{9D03C212-E949-40E6-9CEA-775251C1D024}" srcOrd="0" destOrd="0" presId="urn:microsoft.com/office/officeart/2005/8/layout/hList1"/>
    <dgm:cxn modelId="{DB603C2E-C68D-42A8-BB23-1E6ADE870DA3}" srcId="{E6C78DA1-239B-4436-90BA-839F395C531F}" destId="{1ADDCB42-AD8E-4F89-998D-AFBB802F4B33}" srcOrd="0" destOrd="0" parTransId="{401E7480-8137-4FFA-AFB5-5B3A8553F09B}" sibTransId="{0821CE89-4F48-4656-BDDD-D0AC03619867}"/>
    <dgm:cxn modelId="{5B7B3B54-A634-4A43-B9F5-B4224789D9CC}" srcId="{DDE60A81-C1A4-4E6A-8143-65130B735394}" destId="{EFE01CE8-0DB7-414A-B9CF-D757959EC012}" srcOrd="3" destOrd="0" parTransId="{95F61C85-6146-41D2-A8A4-84944525F86E}" sibTransId="{0BA0E14D-DD48-4CF7-B9A0-D0697861C4A3}"/>
    <dgm:cxn modelId="{2485935C-82E7-4B5E-BB70-4775F291A291}" srcId="{EE00C8ED-D1F8-4202-A0FD-EA9B24CD5A13}" destId="{6980255A-E4DD-49AD-8977-78A80C808579}" srcOrd="0" destOrd="0" parTransId="{C2013E04-2D50-4D20-A7F2-19C2FEB721AA}" sibTransId="{08CD47BF-6A26-4E8B-B0FB-D980A066F2DE}"/>
    <dgm:cxn modelId="{C0A0C468-99B2-46E7-9F6F-54093EF6B374}" type="presOf" srcId="{F5C74300-DCCD-47B4-94AA-4F130A71FB57}" destId="{583B6DEC-F1D2-47C8-9424-8BB6C0BA53AC}" srcOrd="0" destOrd="0" presId="urn:microsoft.com/office/officeart/2005/8/layout/hList1"/>
    <dgm:cxn modelId="{68EAD368-6D9D-464B-A6D6-12782ECB91CE}" type="presOf" srcId="{EFE01CE8-0DB7-414A-B9CF-D757959EC012}" destId="{708C2F9A-253A-4738-BA68-166D4460534D}" srcOrd="0" destOrd="0" presId="urn:microsoft.com/office/officeart/2005/8/layout/hList1"/>
    <dgm:cxn modelId="{10C8027F-7D3A-45C2-97DC-13E62A2557A4}" srcId="{EFE01CE8-0DB7-414A-B9CF-D757959EC012}" destId="{DB312E39-7B92-4C45-90B1-C6F29EA8F671}" srcOrd="0" destOrd="0" parTransId="{0157B649-2FEC-48E7-9870-A433D5F0B40C}" sibTransId="{C4728DCB-D823-4097-AEB8-0223D2783A30}"/>
    <dgm:cxn modelId="{8C277386-EF94-4E8C-B3E0-BC16CAE85046}" srcId="{F5C74300-DCCD-47B4-94AA-4F130A71FB57}" destId="{85695A3F-D7F0-494C-9A10-5FBD91DD286E}" srcOrd="0" destOrd="0" parTransId="{DFA3CCEA-C5B8-47A9-9861-7D6773FE0814}" sibTransId="{D9EC7BC4-240A-4F54-A51B-84461DF13F01}"/>
    <dgm:cxn modelId="{E8940A8C-DF29-4A4A-A875-CAECA5DE8767}" type="presOf" srcId="{1ADDCB42-AD8E-4F89-998D-AFBB802F4B33}" destId="{9278735A-99C9-4E69-BD0F-D3E1DC881F34}" srcOrd="0" destOrd="0" presId="urn:microsoft.com/office/officeart/2005/8/layout/hList1"/>
    <dgm:cxn modelId="{C1C28C8C-793A-4E4F-A58F-A2469ACC4741}" type="presOf" srcId="{E6C78DA1-239B-4436-90BA-839F395C531F}" destId="{E2F6C1EA-36B8-4E46-BBD6-36249B4440E3}" srcOrd="0" destOrd="0" presId="urn:microsoft.com/office/officeart/2005/8/layout/hList1"/>
    <dgm:cxn modelId="{BAD9B192-3901-46F8-829D-97706C4751F5}" srcId="{E6C78DA1-239B-4436-90BA-839F395C531F}" destId="{CE5EBE30-FA96-4843-8A54-275220CA9B45}" srcOrd="1" destOrd="0" parTransId="{F11D8805-560E-4275-994D-EFAF499E470A}" sibTransId="{E448E9EB-6B9D-4645-8A56-81815346173F}"/>
    <dgm:cxn modelId="{06B8A59E-C8C4-4305-98D4-F88C3FDEBFC0}" type="presOf" srcId="{6980255A-E4DD-49AD-8977-78A80C808579}" destId="{85637B00-B01C-4B0C-A667-2CC0015C638B}" srcOrd="0" destOrd="0" presId="urn:microsoft.com/office/officeart/2005/8/layout/hList1"/>
    <dgm:cxn modelId="{50AD31A9-49C6-4C7D-B2DC-BA6F24C0C6DF}" type="presOf" srcId="{EE00C8ED-D1F8-4202-A0FD-EA9B24CD5A13}" destId="{56C83F9E-F4EB-46F2-B2F7-34CD1F5EEAE2}" srcOrd="0" destOrd="0" presId="urn:microsoft.com/office/officeart/2005/8/layout/hList1"/>
    <dgm:cxn modelId="{754A0CBD-AADA-43CD-8777-339E1CAC48A7}" srcId="{DDE60A81-C1A4-4E6A-8143-65130B735394}" destId="{EE00C8ED-D1F8-4202-A0FD-EA9B24CD5A13}" srcOrd="0" destOrd="0" parTransId="{54B1DC38-BBF1-4544-B505-CC0E7497BB9D}" sibTransId="{9431C962-87A4-481E-86A5-CC719E1F11EF}"/>
    <dgm:cxn modelId="{CAF698CB-4609-4B3C-BAD2-5D7E09A5E44D}" type="presOf" srcId="{C2898B40-BADE-4F5E-A7F1-91539E7E2E5A}" destId="{85637B00-B01C-4B0C-A667-2CC0015C638B}" srcOrd="0" destOrd="1" presId="urn:microsoft.com/office/officeart/2005/8/layout/hList1"/>
    <dgm:cxn modelId="{7F27F7DD-C58C-44AA-B019-461E0F805890}" type="presOf" srcId="{85695A3F-D7F0-494C-9A10-5FBD91DD286E}" destId="{0270C71A-A116-450F-B7FB-CCE90B2A7AE5}" srcOrd="0" destOrd="0" presId="urn:microsoft.com/office/officeart/2005/8/layout/hList1"/>
    <dgm:cxn modelId="{220110E1-0D93-464E-8DBF-A21EE3ED79D9}" type="presOf" srcId="{DB312E39-7B92-4C45-90B1-C6F29EA8F671}" destId="{7FBDB17D-546A-4DFD-8F0E-9C08E4E909B5}" srcOrd="0" destOrd="0" presId="urn:microsoft.com/office/officeart/2005/8/layout/hList1"/>
    <dgm:cxn modelId="{3BFC69E9-110D-47D1-9C1E-F81C2D4F62E0}" srcId="{EE00C8ED-D1F8-4202-A0FD-EA9B24CD5A13}" destId="{C2898B40-BADE-4F5E-A7F1-91539E7E2E5A}" srcOrd="1" destOrd="0" parTransId="{99371790-A4CB-4845-9878-52ED0FCA3D6A}" sibTransId="{FCC8CACB-55CE-4691-BF64-FCEE708E7068}"/>
    <dgm:cxn modelId="{012C86F3-A03F-48A1-8E0F-B64A049CFB04}" srcId="{DDE60A81-C1A4-4E6A-8143-65130B735394}" destId="{E6C78DA1-239B-4436-90BA-839F395C531F}" srcOrd="1" destOrd="0" parTransId="{7CA11E97-FDF0-4BBF-849F-3D9E784B576E}" sibTransId="{A7B8D8AC-ADD1-4969-BBED-8FC831004ADB}"/>
    <dgm:cxn modelId="{6D3314F9-51F4-4EDD-BA0E-DB1BCD76871B}" srcId="{DDE60A81-C1A4-4E6A-8143-65130B735394}" destId="{F5C74300-DCCD-47B4-94AA-4F130A71FB57}" srcOrd="2" destOrd="0" parTransId="{0CFE82D5-CA27-48EF-B3E7-2FBC551B2736}" sibTransId="{158A7FA6-61C1-49BA-8ED9-00D9755B5C6C}"/>
    <dgm:cxn modelId="{6821CA82-D3F5-4C51-8933-8A592496B534}" type="presParOf" srcId="{9D03C212-E949-40E6-9CEA-775251C1D024}" destId="{454A8AB9-22FA-4878-B888-AC048F52971E}" srcOrd="0" destOrd="0" presId="urn:microsoft.com/office/officeart/2005/8/layout/hList1"/>
    <dgm:cxn modelId="{EB5F04ED-CDD9-4B40-847E-7816A71B730F}" type="presParOf" srcId="{454A8AB9-22FA-4878-B888-AC048F52971E}" destId="{56C83F9E-F4EB-46F2-B2F7-34CD1F5EEAE2}" srcOrd="0" destOrd="0" presId="urn:microsoft.com/office/officeart/2005/8/layout/hList1"/>
    <dgm:cxn modelId="{7D34C7FB-DAED-4757-872B-6730A0CB7FCA}" type="presParOf" srcId="{454A8AB9-22FA-4878-B888-AC048F52971E}" destId="{85637B00-B01C-4B0C-A667-2CC0015C638B}" srcOrd="1" destOrd="0" presId="urn:microsoft.com/office/officeart/2005/8/layout/hList1"/>
    <dgm:cxn modelId="{39BD034A-DD6D-4476-9A71-C8CDF269BD15}" type="presParOf" srcId="{9D03C212-E949-40E6-9CEA-775251C1D024}" destId="{E8F459A6-A73D-4046-A38D-04FB65A973E0}" srcOrd="1" destOrd="0" presId="urn:microsoft.com/office/officeart/2005/8/layout/hList1"/>
    <dgm:cxn modelId="{ED8B04B1-36C7-4299-A476-32CB09435735}" type="presParOf" srcId="{9D03C212-E949-40E6-9CEA-775251C1D024}" destId="{F72605A8-5051-4D98-B19A-C1B2E2C773DF}" srcOrd="2" destOrd="0" presId="urn:microsoft.com/office/officeart/2005/8/layout/hList1"/>
    <dgm:cxn modelId="{83BFB6AE-1868-4EC4-89B3-1410B688251C}" type="presParOf" srcId="{F72605A8-5051-4D98-B19A-C1B2E2C773DF}" destId="{E2F6C1EA-36B8-4E46-BBD6-36249B4440E3}" srcOrd="0" destOrd="0" presId="urn:microsoft.com/office/officeart/2005/8/layout/hList1"/>
    <dgm:cxn modelId="{263CDAFD-78A8-401B-82DE-5707C973BC9C}" type="presParOf" srcId="{F72605A8-5051-4D98-B19A-C1B2E2C773DF}" destId="{9278735A-99C9-4E69-BD0F-D3E1DC881F34}" srcOrd="1" destOrd="0" presId="urn:microsoft.com/office/officeart/2005/8/layout/hList1"/>
    <dgm:cxn modelId="{2A214EA6-620A-4739-9277-9C0ADB2DB80E}" type="presParOf" srcId="{9D03C212-E949-40E6-9CEA-775251C1D024}" destId="{9DA331E5-2B1B-41FD-9707-7105FD07C60E}" srcOrd="3" destOrd="0" presId="urn:microsoft.com/office/officeart/2005/8/layout/hList1"/>
    <dgm:cxn modelId="{FCA4DB04-7BE2-4629-9941-B7F64AB6F298}" type="presParOf" srcId="{9D03C212-E949-40E6-9CEA-775251C1D024}" destId="{71B2D892-FFBF-4616-A7ED-5DA0E89CD64E}" srcOrd="4" destOrd="0" presId="urn:microsoft.com/office/officeart/2005/8/layout/hList1"/>
    <dgm:cxn modelId="{3CC98A9B-79D3-4DE9-AE0E-E176DC34D7D0}" type="presParOf" srcId="{71B2D892-FFBF-4616-A7ED-5DA0E89CD64E}" destId="{583B6DEC-F1D2-47C8-9424-8BB6C0BA53AC}" srcOrd="0" destOrd="0" presId="urn:microsoft.com/office/officeart/2005/8/layout/hList1"/>
    <dgm:cxn modelId="{C8040B60-004E-495D-A679-D5147133472C}" type="presParOf" srcId="{71B2D892-FFBF-4616-A7ED-5DA0E89CD64E}" destId="{0270C71A-A116-450F-B7FB-CCE90B2A7AE5}" srcOrd="1" destOrd="0" presId="urn:microsoft.com/office/officeart/2005/8/layout/hList1"/>
    <dgm:cxn modelId="{8BBDE62D-3486-4A84-B85E-41C525C2CD62}" type="presParOf" srcId="{9D03C212-E949-40E6-9CEA-775251C1D024}" destId="{E2476A9B-8E60-4076-83F3-2DEDEEE7B6A2}" srcOrd="5" destOrd="0" presId="urn:microsoft.com/office/officeart/2005/8/layout/hList1"/>
    <dgm:cxn modelId="{D071E1CA-4D50-400D-B47C-A511C693F434}" type="presParOf" srcId="{9D03C212-E949-40E6-9CEA-775251C1D024}" destId="{DACCE807-3A8A-4FBE-918D-5095CD7DB890}" srcOrd="6" destOrd="0" presId="urn:microsoft.com/office/officeart/2005/8/layout/hList1"/>
    <dgm:cxn modelId="{57EEB8C4-D789-46A1-A13E-ADAC6EA2E7AF}" type="presParOf" srcId="{DACCE807-3A8A-4FBE-918D-5095CD7DB890}" destId="{708C2F9A-253A-4738-BA68-166D4460534D}" srcOrd="0" destOrd="0" presId="urn:microsoft.com/office/officeart/2005/8/layout/hList1"/>
    <dgm:cxn modelId="{0A39B27D-EE8F-4A40-8FED-66E7695BC0FC}" type="presParOf" srcId="{DACCE807-3A8A-4FBE-918D-5095CD7DB890}" destId="{7FBDB17D-546A-4DFD-8F0E-9C08E4E909B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3F9E-F4EB-46F2-B2F7-34CD1F5EEAE2}">
      <dsp:nvSpPr>
        <dsp:cNvPr id="0" name=""/>
        <dsp:cNvSpPr/>
      </dsp:nvSpPr>
      <dsp:spPr>
        <a:xfrm>
          <a:off x="2864" y="836506"/>
          <a:ext cx="1722685" cy="326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nl-NL" sz="900" kern="1200" dirty="0"/>
            <a:t>Primair Proces</a:t>
          </a:r>
        </a:p>
      </dsp:txBody>
      <dsp:txXfrm>
        <a:off x="2864" y="836506"/>
        <a:ext cx="1722685" cy="326367"/>
      </dsp:txXfrm>
    </dsp:sp>
    <dsp:sp modelId="{85637B00-B01C-4B0C-A667-2CC0015C638B}">
      <dsp:nvSpPr>
        <dsp:cNvPr id="0" name=""/>
        <dsp:cNvSpPr/>
      </dsp:nvSpPr>
      <dsp:spPr>
        <a:xfrm>
          <a:off x="2864" y="1162874"/>
          <a:ext cx="1722685" cy="395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nl-NL" sz="900" kern="1200" dirty="0"/>
            <a:t> Informatiemanagers</a:t>
          </a:r>
        </a:p>
        <a:p>
          <a:pPr marL="57150" lvl="1" indent="-57150" algn="l" defTabSz="400050">
            <a:lnSpc>
              <a:spcPct val="90000"/>
            </a:lnSpc>
            <a:spcBef>
              <a:spcPct val="0"/>
            </a:spcBef>
            <a:spcAft>
              <a:spcPct val="15000"/>
            </a:spcAft>
            <a:buChar char="•"/>
          </a:pPr>
          <a:r>
            <a:rPr lang="nl-NL" sz="900" kern="1200" dirty="0"/>
            <a:t> Functioneel beheerders</a:t>
          </a:r>
        </a:p>
      </dsp:txBody>
      <dsp:txXfrm>
        <a:off x="2864" y="1162874"/>
        <a:ext cx="1722685" cy="395280"/>
      </dsp:txXfrm>
    </dsp:sp>
    <dsp:sp modelId="{E2F6C1EA-36B8-4E46-BBD6-36249B4440E3}">
      <dsp:nvSpPr>
        <dsp:cNvPr id="0" name=""/>
        <dsp:cNvSpPr/>
      </dsp:nvSpPr>
      <dsp:spPr>
        <a:xfrm>
          <a:off x="1966726" y="836506"/>
          <a:ext cx="1722685" cy="326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nl-NL" sz="900" kern="1200" dirty="0"/>
            <a:t>Bedrijfsvoering &amp; kaders en beleid</a:t>
          </a:r>
        </a:p>
      </dsp:txBody>
      <dsp:txXfrm>
        <a:off x="1966726" y="836506"/>
        <a:ext cx="1722685" cy="326367"/>
      </dsp:txXfrm>
    </dsp:sp>
    <dsp:sp modelId="{9278735A-99C9-4E69-BD0F-D3E1DC881F34}">
      <dsp:nvSpPr>
        <dsp:cNvPr id="0" name=""/>
        <dsp:cNvSpPr/>
      </dsp:nvSpPr>
      <dsp:spPr>
        <a:xfrm>
          <a:off x="1966726" y="1162874"/>
          <a:ext cx="1722685" cy="395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nl-NL" sz="900" kern="1200" dirty="0"/>
            <a:t> Informatiemanagers</a:t>
          </a:r>
        </a:p>
        <a:p>
          <a:pPr marL="57150" lvl="1" indent="-57150" algn="l" defTabSz="400050">
            <a:lnSpc>
              <a:spcPct val="90000"/>
            </a:lnSpc>
            <a:spcBef>
              <a:spcPct val="0"/>
            </a:spcBef>
            <a:spcAft>
              <a:spcPct val="15000"/>
            </a:spcAft>
            <a:buChar char="•"/>
          </a:pPr>
          <a:r>
            <a:rPr lang="nl-NL" sz="900" kern="1200" dirty="0"/>
            <a:t> Functioneel beheerders</a:t>
          </a:r>
        </a:p>
      </dsp:txBody>
      <dsp:txXfrm>
        <a:off x="1966726" y="1162874"/>
        <a:ext cx="1722685" cy="395280"/>
      </dsp:txXfrm>
    </dsp:sp>
    <dsp:sp modelId="{583B6DEC-F1D2-47C8-9424-8BB6C0BA53AC}">
      <dsp:nvSpPr>
        <dsp:cNvPr id="0" name=""/>
        <dsp:cNvSpPr/>
      </dsp:nvSpPr>
      <dsp:spPr>
        <a:xfrm>
          <a:off x="3930587" y="836506"/>
          <a:ext cx="1722685" cy="326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nl-NL" sz="900" kern="1200" dirty="0"/>
            <a:t>Contract- en leveranciersmanagement</a:t>
          </a:r>
        </a:p>
      </dsp:txBody>
      <dsp:txXfrm>
        <a:off x="3930587" y="836506"/>
        <a:ext cx="1722685" cy="326367"/>
      </dsp:txXfrm>
    </dsp:sp>
    <dsp:sp modelId="{0270C71A-A116-450F-B7FB-CCE90B2A7AE5}">
      <dsp:nvSpPr>
        <dsp:cNvPr id="0" name=""/>
        <dsp:cNvSpPr/>
      </dsp:nvSpPr>
      <dsp:spPr>
        <a:xfrm>
          <a:off x="3930587" y="1162874"/>
          <a:ext cx="1722685" cy="395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nl-NL" sz="900" kern="1200" dirty="0"/>
            <a:t>Contract- en leveranciersmanagers</a:t>
          </a:r>
        </a:p>
      </dsp:txBody>
      <dsp:txXfrm>
        <a:off x="3930587" y="1162874"/>
        <a:ext cx="1722685" cy="395280"/>
      </dsp:txXfrm>
    </dsp:sp>
    <dsp:sp modelId="{708C2F9A-253A-4738-BA68-166D4460534D}">
      <dsp:nvSpPr>
        <dsp:cNvPr id="0" name=""/>
        <dsp:cNvSpPr/>
      </dsp:nvSpPr>
      <dsp:spPr>
        <a:xfrm>
          <a:off x="5894449" y="836506"/>
          <a:ext cx="1722685" cy="326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nl-NL" sz="900" kern="1200" dirty="0"/>
            <a:t>Portfoliomanagement</a:t>
          </a:r>
        </a:p>
      </dsp:txBody>
      <dsp:txXfrm>
        <a:off x="5894449" y="836506"/>
        <a:ext cx="1722685" cy="326367"/>
      </dsp:txXfrm>
    </dsp:sp>
    <dsp:sp modelId="{7FBDB17D-546A-4DFD-8F0E-9C08E4E909B5}">
      <dsp:nvSpPr>
        <dsp:cNvPr id="0" name=""/>
        <dsp:cNvSpPr/>
      </dsp:nvSpPr>
      <dsp:spPr>
        <a:xfrm>
          <a:off x="5894449" y="1162874"/>
          <a:ext cx="1722685" cy="395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nl-NL" sz="900" kern="1200" dirty="0"/>
            <a:t>Informatiemanager in de rol van Portfoliomanager</a:t>
          </a:r>
        </a:p>
      </dsp:txBody>
      <dsp:txXfrm>
        <a:off x="5894449" y="1162874"/>
        <a:ext cx="1722685" cy="3952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5A881A7A-DBB4-504C-BAAC-1A0C6567097A}" type="datetimeFigureOut">
              <a:rPr lang="nl-NL" smtClean="0"/>
              <a:pPr/>
              <a:t>30-06-2021</a:t>
            </a:fld>
            <a:endParaRPr lang="nl-NL"/>
          </a:p>
        </p:txBody>
      </p:sp>
      <p:sp>
        <p:nvSpPr>
          <p:cNvPr id="4" name="Tijdelijke aanduiding voor voettekst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2CDE3376-5314-724A-96B9-EAF4D70E1405}" type="slidenum">
              <a:rPr lang="nl-NL" smtClean="0"/>
              <a:pPr/>
              <a:t>‹nr.›</a:t>
            </a:fld>
            <a:endParaRPr lang="nl-NL"/>
          </a:p>
        </p:txBody>
      </p:sp>
    </p:spTree>
    <p:extLst>
      <p:ext uri="{BB962C8B-B14F-4D97-AF65-F5344CB8AC3E}">
        <p14:creationId xmlns:p14="http://schemas.microsoft.com/office/powerpoint/2010/main" val="312760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EF9E3148-532D-064E-AE27-28C608167CF8}" type="datetimeFigureOut">
              <a:rPr lang="nl-NL" smtClean="0"/>
              <a:pPr/>
              <a:t>30-06-2021</a:t>
            </a:fld>
            <a:endParaRPr lang="nl-NL"/>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05200BA9-E272-0A40-B009-F2BB160C3E79}" type="slidenum">
              <a:rPr lang="nl-NL" smtClean="0"/>
              <a:pPr/>
              <a:t>‹nr.›</a:t>
            </a:fld>
            <a:endParaRPr lang="nl-NL"/>
          </a:p>
        </p:txBody>
      </p:sp>
    </p:spTree>
    <p:extLst>
      <p:ext uri="{BB962C8B-B14F-4D97-AF65-F5344CB8AC3E}">
        <p14:creationId xmlns:p14="http://schemas.microsoft.com/office/powerpoint/2010/main" val="410433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1</a:t>
            </a:fld>
            <a:endParaRPr lang="nl-NL"/>
          </a:p>
        </p:txBody>
      </p:sp>
    </p:spTree>
    <p:extLst>
      <p:ext uri="{BB962C8B-B14F-4D97-AF65-F5344CB8AC3E}">
        <p14:creationId xmlns:p14="http://schemas.microsoft.com/office/powerpoint/2010/main" val="358641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10</a:t>
            </a:fld>
            <a:endParaRPr lang="nl-NL"/>
          </a:p>
        </p:txBody>
      </p:sp>
    </p:spTree>
    <p:extLst>
      <p:ext uri="{BB962C8B-B14F-4D97-AF65-F5344CB8AC3E}">
        <p14:creationId xmlns:p14="http://schemas.microsoft.com/office/powerpoint/2010/main" val="162876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11</a:t>
            </a:fld>
            <a:endParaRPr lang="nl-NL"/>
          </a:p>
        </p:txBody>
      </p:sp>
    </p:spTree>
    <p:extLst>
      <p:ext uri="{BB962C8B-B14F-4D97-AF65-F5344CB8AC3E}">
        <p14:creationId xmlns:p14="http://schemas.microsoft.com/office/powerpoint/2010/main" val="356795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12</a:t>
            </a:fld>
            <a:endParaRPr lang="nl-NL"/>
          </a:p>
        </p:txBody>
      </p:sp>
    </p:spTree>
    <p:extLst>
      <p:ext uri="{BB962C8B-B14F-4D97-AF65-F5344CB8AC3E}">
        <p14:creationId xmlns:p14="http://schemas.microsoft.com/office/powerpoint/2010/main" val="12026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13</a:t>
            </a:fld>
            <a:endParaRPr lang="nl-NL"/>
          </a:p>
        </p:txBody>
      </p:sp>
    </p:spTree>
    <p:extLst>
      <p:ext uri="{BB962C8B-B14F-4D97-AF65-F5344CB8AC3E}">
        <p14:creationId xmlns:p14="http://schemas.microsoft.com/office/powerpoint/2010/main" val="389100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14</a:t>
            </a:fld>
            <a:endParaRPr lang="nl-NL"/>
          </a:p>
        </p:txBody>
      </p:sp>
    </p:spTree>
    <p:extLst>
      <p:ext uri="{BB962C8B-B14F-4D97-AF65-F5344CB8AC3E}">
        <p14:creationId xmlns:p14="http://schemas.microsoft.com/office/powerpoint/2010/main" val="22794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2</a:t>
            </a:fld>
            <a:endParaRPr lang="nl-NL"/>
          </a:p>
        </p:txBody>
      </p:sp>
    </p:spTree>
    <p:extLst>
      <p:ext uri="{BB962C8B-B14F-4D97-AF65-F5344CB8AC3E}">
        <p14:creationId xmlns:p14="http://schemas.microsoft.com/office/powerpoint/2010/main" val="169624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3</a:t>
            </a:fld>
            <a:endParaRPr lang="nl-NL"/>
          </a:p>
        </p:txBody>
      </p:sp>
    </p:spTree>
    <p:extLst>
      <p:ext uri="{BB962C8B-B14F-4D97-AF65-F5344CB8AC3E}">
        <p14:creationId xmlns:p14="http://schemas.microsoft.com/office/powerpoint/2010/main" val="174058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Deliverables IV control</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iPlan</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i-onderdelen CIZ Werkplan</a:t>
            </a:r>
          </a:p>
          <a:p>
            <a:r>
              <a:rPr lang="nl-NL" sz="1200" kern="1200" dirty="0">
                <a:solidFill>
                  <a:schemeClr val="tx1"/>
                </a:solidFill>
                <a:effectLst/>
                <a:latin typeface="+mn-lt"/>
                <a:ea typeface="+mn-ea"/>
                <a:cs typeface="+mn-cs"/>
              </a:rPr>
              <a:t>IV jaarrapportage</a:t>
            </a:r>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Deliverables vraagmanagement</a:t>
            </a:r>
            <a:endParaRPr lang="nl-NL" sz="1200" kern="1200" dirty="0">
              <a:solidFill>
                <a:schemeClr val="tx1"/>
              </a:solidFill>
              <a:effectLst/>
              <a:latin typeface="+mn-lt"/>
              <a:ea typeface="+mn-ea"/>
              <a:cs typeface="+mn-cs"/>
            </a:endParaRPr>
          </a:p>
          <a:p>
            <a:r>
              <a:rPr lang="nl-NL" sz="1200" kern="1200" dirty="0" err="1">
                <a:solidFill>
                  <a:schemeClr val="tx1"/>
                </a:solidFill>
                <a:effectLst/>
                <a:latin typeface="+mn-lt"/>
                <a:ea typeface="+mn-ea"/>
                <a:cs typeface="+mn-cs"/>
              </a:rPr>
              <a:t>Requirements</a:t>
            </a:r>
            <a:r>
              <a:rPr lang="nl-NL" sz="1200" kern="1200" dirty="0">
                <a:solidFill>
                  <a:schemeClr val="tx1"/>
                </a:solidFill>
                <a:effectLst/>
                <a:latin typeface="+mn-lt"/>
                <a:ea typeface="+mn-ea"/>
                <a:cs typeface="+mn-cs"/>
              </a:rPr>
              <a:t> documenten</a:t>
            </a:r>
          </a:p>
          <a:p>
            <a:r>
              <a:rPr lang="nl-NL" sz="1200" kern="1200" dirty="0">
                <a:solidFill>
                  <a:schemeClr val="tx1"/>
                </a:solidFill>
                <a:effectLst/>
                <a:latin typeface="+mn-lt"/>
                <a:ea typeface="+mn-ea"/>
                <a:cs typeface="+mn-cs"/>
              </a:rPr>
              <a:t>Wijzigingsvoorstellen/Impact analyses/Uitvoeringstoets</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Deliverables wijzigingsmanagement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Project- en wijzigingsdocumenten</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Deliverables leveranciersmanagement</a:t>
            </a:r>
          </a:p>
          <a:p>
            <a:r>
              <a:rPr lang="nl-NL" sz="1200" kern="1200" dirty="0">
                <a:solidFill>
                  <a:schemeClr val="tx1"/>
                </a:solidFill>
                <a:effectLst/>
                <a:latin typeface="+mn-lt"/>
                <a:ea typeface="+mn-ea"/>
                <a:cs typeface="+mn-cs"/>
              </a:rPr>
              <a:t>Contractregister</a:t>
            </a:r>
          </a:p>
          <a:p>
            <a:r>
              <a:rPr lang="nl-NL" sz="1200" kern="1200" dirty="0">
                <a:solidFill>
                  <a:schemeClr val="tx1"/>
                </a:solidFill>
                <a:effectLst/>
                <a:latin typeface="+mn-lt"/>
                <a:ea typeface="+mn-ea"/>
                <a:cs typeface="+mn-cs"/>
              </a:rPr>
              <a:t>Contracten en overeenkomsten</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Deliverables</a:t>
            </a:r>
            <a:r>
              <a:rPr lang="nl-NL" sz="1200" b="1" kern="1200" baseline="0" dirty="0">
                <a:solidFill>
                  <a:schemeClr val="tx1"/>
                </a:solidFill>
                <a:effectLst/>
                <a:latin typeface="+mn-lt"/>
                <a:ea typeface="+mn-ea"/>
                <a:cs typeface="+mn-cs"/>
              </a:rPr>
              <a:t> gebruikersbeheer</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omvat autorisatiebeheer, stamgegevensbeheer, gebruikersadvisering en –training en gebruikersacceptatietesten.</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4</a:t>
            </a:fld>
            <a:endParaRPr lang="nl-NL"/>
          </a:p>
        </p:txBody>
      </p:sp>
    </p:spTree>
    <p:extLst>
      <p:ext uri="{BB962C8B-B14F-4D97-AF65-F5344CB8AC3E}">
        <p14:creationId xmlns:p14="http://schemas.microsoft.com/office/powerpoint/2010/main" val="184837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l-NL" sz="1600" i="1" dirty="0"/>
              <a:t>Innoveer: de vragen, innovaties van het CIZ worden vertaald en opgenomen in beleid, plannen </a:t>
            </a:r>
            <a:r>
              <a:rPr lang="nl-NL" sz="1600" i="1" dirty="0" err="1"/>
              <a:t>etc</a:t>
            </a:r>
            <a:endParaRPr lang="nl-NL" sz="1600" i="1"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nl-NL" sz="1600" i="1" dirty="0"/>
          </a:p>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5</a:t>
            </a:fld>
            <a:endParaRPr lang="nl-NL"/>
          </a:p>
        </p:txBody>
      </p:sp>
    </p:spTree>
    <p:extLst>
      <p:ext uri="{BB962C8B-B14F-4D97-AF65-F5344CB8AC3E}">
        <p14:creationId xmlns:p14="http://schemas.microsoft.com/office/powerpoint/2010/main" val="351686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6</a:t>
            </a:fld>
            <a:endParaRPr lang="nl-NL"/>
          </a:p>
        </p:txBody>
      </p:sp>
    </p:spTree>
    <p:extLst>
      <p:ext uri="{BB962C8B-B14F-4D97-AF65-F5344CB8AC3E}">
        <p14:creationId xmlns:p14="http://schemas.microsoft.com/office/powerpoint/2010/main" val="58239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7</a:t>
            </a:fld>
            <a:endParaRPr lang="nl-NL"/>
          </a:p>
        </p:txBody>
      </p:sp>
    </p:spTree>
    <p:extLst>
      <p:ext uri="{BB962C8B-B14F-4D97-AF65-F5344CB8AC3E}">
        <p14:creationId xmlns:p14="http://schemas.microsoft.com/office/powerpoint/2010/main" val="166397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8</a:t>
            </a:fld>
            <a:endParaRPr lang="nl-NL"/>
          </a:p>
        </p:txBody>
      </p:sp>
    </p:spTree>
    <p:extLst>
      <p:ext uri="{BB962C8B-B14F-4D97-AF65-F5344CB8AC3E}">
        <p14:creationId xmlns:p14="http://schemas.microsoft.com/office/powerpoint/2010/main" val="247990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200BA9-E272-0A40-B009-F2BB160C3E79}" type="slidenum">
              <a:rPr lang="nl-NL" smtClean="0"/>
              <a:pPr/>
              <a:t>9</a:t>
            </a:fld>
            <a:endParaRPr lang="nl-NL"/>
          </a:p>
        </p:txBody>
      </p:sp>
    </p:spTree>
    <p:extLst>
      <p:ext uri="{BB962C8B-B14F-4D97-AF65-F5344CB8AC3E}">
        <p14:creationId xmlns:p14="http://schemas.microsoft.com/office/powerpoint/2010/main" val="29512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r>
              <a:rPr lang="nl-NL"/>
              <a:t>11-6-2020</a:t>
            </a:r>
          </a:p>
        </p:txBody>
      </p:sp>
      <p:sp>
        <p:nvSpPr>
          <p:cNvPr id="5" name="Footer Placeholder 4"/>
          <p:cNvSpPr>
            <a:spLocks noGrp="1"/>
          </p:cNvSpPr>
          <p:nvPr>
            <p:ph type="ftr" sz="quarter" idx="11"/>
          </p:nvPr>
        </p:nvSpPr>
        <p:spPr/>
        <p:txBody>
          <a:bodyPr/>
          <a:lstStyle/>
          <a:p>
            <a:r>
              <a:rPr lang="nl-NL"/>
              <a:t>Portfoliomanagement</a:t>
            </a:r>
          </a:p>
        </p:txBody>
      </p:sp>
      <p:sp>
        <p:nvSpPr>
          <p:cNvPr id="6" name="Slide Number Placeholder 5"/>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381766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NL"/>
              <a:t>11-6-2020</a:t>
            </a:r>
          </a:p>
        </p:txBody>
      </p:sp>
      <p:sp>
        <p:nvSpPr>
          <p:cNvPr id="5" name="Footer Placeholder 4"/>
          <p:cNvSpPr>
            <a:spLocks noGrp="1"/>
          </p:cNvSpPr>
          <p:nvPr>
            <p:ph type="ftr" sz="quarter" idx="11"/>
          </p:nvPr>
        </p:nvSpPr>
        <p:spPr/>
        <p:txBody>
          <a:bodyPr/>
          <a:lstStyle/>
          <a:p>
            <a:r>
              <a:rPr lang="nl-NL"/>
              <a:t>Portfoliomanagement</a:t>
            </a:r>
          </a:p>
        </p:txBody>
      </p:sp>
      <p:sp>
        <p:nvSpPr>
          <p:cNvPr id="6" name="Slide Number Placeholder 5"/>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394284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NL"/>
              <a:t>11-6-2020</a:t>
            </a:r>
          </a:p>
        </p:txBody>
      </p:sp>
      <p:sp>
        <p:nvSpPr>
          <p:cNvPr id="5" name="Footer Placeholder 4"/>
          <p:cNvSpPr>
            <a:spLocks noGrp="1"/>
          </p:cNvSpPr>
          <p:nvPr>
            <p:ph type="ftr" sz="quarter" idx="11"/>
          </p:nvPr>
        </p:nvSpPr>
        <p:spPr/>
        <p:txBody>
          <a:bodyPr/>
          <a:lstStyle/>
          <a:p>
            <a:r>
              <a:rPr lang="nl-NL"/>
              <a:t>Portfoliomanagement</a:t>
            </a:r>
          </a:p>
        </p:txBody>
      </p:sp>
      <p:sp>
        <p:nvSpPr>
          <p:cNvPr id="6" name="Slide Number Placeholder 5"/>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189382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NL"/>
              <a:t>11-6-2020</a:t>
            </a:r>
          </a:p>
        </p:txBody>
      </p:sp>
      <p:sp>
        <p:nvSpPr>
          <p:cNvPr id="5" name="Footer Placeholder 4"/>
          <p:cNvSpPr>
            <a:spLocks noGrp="1"/>
          </p:cNvSpPr>
          <p:nvPr>
            <p:ph type="ftr" sz="quarter" idx="11"/>
          </p:nvPr>
        </p:nvSpPr>
        <p:spPr/>
        <p:txBody>
          <a:bodyPr/>
          <a:lstStyle/>
          <a:p>
            <a:r>
              <a:rPr lang="nl-NL"/>
              <a:t>Portfoliomanagement</a:t>
            </a:r>
          </a:p>
        </p:txBody>
      </p:sp>
      <p:sp>
        <p:nvSpPr>
          <p:cNvPr id="6" name="Slide Number Placeholder 5"/>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193766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r>
              <a:rPr lang="nl-NL"/>
              <a:t>11-6-2020</a:t>
            </a:r>
          </a:p>
        </p:txBody>
      </p:sp>
      <p:sp>
        <p:nvSpPr>
          <p:cNvPr id="5" name="Footer Placeholder 4"/>
          <p:cNvSpPr>
            <a:spLocks noGrp="1"/>
          </p:cNvSpPr>
          <p:nvPr>
            <p:ph type="ftr" sz="quarter" idx="11"/>
          </p:nvPr>
        </p:nvSpPr>
        <p:spPr/>
        <p:txBody>
          <a:bodyPr/>
          <a:lstStyle/>
          <a:p>
            <a:r>
              <a:rPr lang="nl-NL"/>
              <a:t>Portfoliomanagement</a:t>
            </a:r>
          </a:p>
        </p:txBody>
      </p:sp>
      <p:sp>
        <p:nvSpPr>
          <p:cNvPr id="6" name="Slide Number Placeholder 5"/>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271920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nl-NL"/>
              <a:t>11-6-2020</a:t>
            </a:r>
          </a:p>
        </p:txBody>
      </p:sp>
      <p:sp>
        <p:nvSpPr>
          <p:cNvPr id="6" name="Footer Placeholder 5"/>
          <p:cNvSpPr>
            <a:spLocks noGrp="1"/>
          </p:cNvSpPr>
          <p:nvPr>
            <p:ph type="ftr" sz="quarter" idx="11"/>
          </p:nvPr>
        </p:nvSpPr>
        <p:spPr/>
        <p:txBody>
          <a:bodyPr/>
          <a:lstStyle/>
          <a:p>
            <a:r>
              <a:rPr lang="nl-NL"/>
              <a:t>Portfoliomanagement</a:t>
            </a:r>
          </a:p>
        </p:txBody>
      </p:sp>
      <p:sp>
        <p:nvSpPr>
          <p:cNvPr id="7" name="Slide Number Placeholder 6"/>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31309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r>
              <a:rPr lang="nl-NL"/>
              <a:t>11-6-2020</a:t>
            </a:r>
          </a:p>
        </p:txBody>
      </p:sp>
      <p:sp>
        <p:nvSpPr>
          <p:cNvPr id="8" name="Footer Placeholder 7"/>
          <p:cNvSpPr>
            <a:spLocks noGrp="1"/>
          </p:cNvSpPr>
          <p:nvPr>
            <p:ph type="ftr" sz="quarter" idx="11"/>
          </p:nvPr>
        </p:nvSpPr>
        <p:spPr/>
        <p:txBody>
          <a:bodyPr/>
          <a:lstStyle/>
          <a:p>
            <a:r>
              <a:rPr lang="nl-NL"/>
              <a:t>Portfoliomanagement</a:t>
            </a:r>
          </a:p>
        </p:txBody>
      </p:sp>
      <p:sp>
        <p:nvSpPr>
          <p:cNvPr id="9" name="Slide Number Placeholder 8"/>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186526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r>
              <a:rPr lang="nl-NL"/>
              <a:t>11-6-2020</a:t>
            </a:r>
          </a:p>
        </p:txBody>
      </p:sp>
      <p:sp>
        <p:nvSpPr>
          <p:cNvPr id="4" name="Footer Placeholder 3"/>
          <p:cNvSpPr>
            <a:spLocks noGrp="1"/>
          </p:cNvSpPr>
          <p:nvPr>
            <p:ph type="ftr" sz="quarter" idx="11"/>
          </p:nvPr>
        </p:nvSpPr>
        <p:spPr/>
        <p:txBody>
          <a:bodyPr/>
          <a:lstStyle/>
          <a:p>
            <a:r>
              <a:rPr lang="nl-NL"/>
              <a:t>Portfoliomanagement</a:t>
            </a:r>
          </a:p>
        </p:txBody>
      </p:sp>
      <p:sp>
        <p:nvSpPr>
          <p:cNvPr id="5" name="Slide Number Placeholder 4"/>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428645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11-6-2020</a:t>
            </a:r>
          </a:p>
        </p:txBody>
      </p:sp>
      <p:sp>
        <p:nvSpPr>
          <p:cNvPr id="3" name="Footer Placeholder 2"/>
          <p:cNvSpPr>
            <a:spLocks noGrp="1"/>
          </p:cNvSpPr>
          <p:nvPr>
            <p:ph type="ftr" sz="quarter" idx="11"/>
          </p:nvPr>
        </p:nvSpPr>
        <p:spPr/>
        <p:txBody>
          <a:bodyPr/>
          <a:lstStyle/>
          <a:p>
            <a:r>
              <a:rPr lang="nl-NL"/>
              <a:t>Portfoliomanagement</a:t>
            </a:r>
          </a:p>
        </p:txBody>
      </p:sp>
      <p:sp>
        <p:nvSpPr>
          <p:cNvPr id="4" name="Slide Number Placeholder 3"/>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223617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r>
              <a:rPr lang="nl-NL"/>
              <a:t>11-6-2020</a:t>
            </a:r>
          </a:p>
        </p:txBody>
      </p:sp>
      <p:sp>
        <p:nvSpPr>
          <p:cNvPr id="6" name="Footer Placeholder 5"/>
          <p:cNvSpPr>
            <a:spLocks noGrp="1"/>
          </p:cNvSpPr>
          <p:nvPr>
            <p:ph type="ftr" sz="quarter" idx="11"/>
          </p:nvPr>
        </p:nvSpPr>
        <p:spPr/>
        <p:txBody>
          <a:bodyPr/>
          <a:lstStyle/>
          <a:p>
            <a:r>
              <a:rPr lang="nl-NL"/>
              <a:t>Portfoliomanagement</a:t>
            </a:r>
          </a:p>
        </p:txBody>
      </p:sp>
      <p:sp>
        <p:nvSpPr>
          <p:cNvPr id="7" name="Slide Number Placeholder 6"/>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417033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r>
              <a:rPr lang="nl-NL"/>
              <a:t>11-6-2020</a:t>
            </a:r>
          </a:p>
        </p:txBody>
      </p:sp>
      <p:sp>
        <p:nvSpPr>
          <p:cNvPr id="6" name="Footer Placeholder 5"/>
          <p:cNvSpPr>
            <a:spLocks noGrp="1"/>
          </p:cNvSpPr>
          <p:nvPr>
            <p:ph type="ftr" sz="quarter" idx="11"/>
          </p:nvPr>
        </p:nvSpPr>
        <p:spPr/>
        <p:txBody>
          <a:bodyPr/>
          <a:lstStyle/>
          <a:p>
            <a:r>
              <a:rPr lang="nl-NL"/>
              <a:t>Portfoliomanagement</a:t>
            </a:r>
          </a:p>
        </p:txBody>
      </p:sp>
      <p:sp>
        <p:nvSpPr>
          <p:cNvPr id="7" name="Slide Number Placeholder 6"/>
          <p:cNvSpPr>
            <a:spLocks noGrp="1"/>
          </p:cNvSpPr>
          <p:nvPr>
            <p:ph type="sldNum" sz="quarter" idx="12"/>
          </p:nvPr>
        </p:nvSpPr>
        <p:spPr/>
        <p:txBody>
          <a:bodyPr/>
          <a:lstStyle/>
          <a:p>
            <a:fld id="{28FD6D68-6699-4A39-9583-46C7F3715273}" type="slidenum">
              <a:rPr lang="nl-NL" smtClean="0"/>
              <a:pPr/>
              <a:t>‹nr.›</a:t>
            </a:fld>
            <a:endParaRPr lang="nl-NL"/>
          </a:p>
        </p:txBody>
      </p:sp>
    </p:spTree>
    <p:extLst>
      <p:ext uri="{BB962C8B-B14F-4D97-AF65-F5344CB8AC3E}">
        <p14:creationId xmlns:p14="http://schemas.microsoft.com/office/powerpoint/2010/main" val="295731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11-6-2020</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Portfoliomanagement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D6D68-6699-4A39-9583-46C7F3715273}" type="slidenum">
              <a:rPr lang="nl-NL" smtClean="0"/>
              <a:pPr/>
              <a:t>‹nr.›</a:t>
            </a:fld>
            <a:endParaRPr lang="nl-NL"/>
          </a:p>
        </p:txBody>
      </p:sp>
    </p:spTree>
    <p:extLst>
      <p:ext uri="{BB962C8B-B14F-4D97-AF65-F5344CB8AC3E}">
        <p14:creationId xmlns:p14="http://schemas.microsoft.com/office/powerpoint/2010/main" val="3429891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59026" y="153987"/>
            <a:ext cx="1422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 name="Groep 6"/>
          <p:cNvGrpSpPr/>
          <p:nvPr/>
        </p:nvGrpSpPr>
        <p:grpSpPr>
          <a:xfrm>
            <a:off x="0" y="3963770"/>
            <a:ext cx="5083155" cy="1060579"/>
            <a:chOff x="0" y="3982820"/>
            <a:chExt cx="6011862" cy="918591"/>
          </a:xfrm>
        </p:grpSpPr>
        <p:sp>
          <p:nvSpPr>
            <p:cNvPr id="9" name="Rond enkele hoek rechthoek 8"/>
            <p:cNvSpPr/>
            <p:nvPr/>
          </p:nvSpPr>
          <p:spPr>
            <a:xfrm flipV="1">
              <a:off x="0" y="3982820"/>
              <a:ext cx="6011862" cy="918591"/>
            </a:xfrm>
            <a:prstGeom prst="round1Rect">
              <a:avLst>
                <a:gd name="adj" fmla="val 35975"/>
              </a:avLst>
            </a:prstGeom>
            <a:solidFill>
              <a:srgbClr val="009EDC">
                <a:alpha val="75000"/>
              </a:srgbClr>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2" name="Tekstvak 1"/>
            <p:cNvSpPr txBox="1"/>
            <p:nvPr/>
          </p:nvSpPr>
          <p:spPr>
            <a:xfrm>
              <a:off x="319013" y="4135557"/>
              <a:ext cx="5373835" cy="613116"/>
            </a:xfrm>
            <a:prstGeom prst="rect">
              <a:avLst/>
            </a:prstGeom>
            <a:noFill/>
          </p:spPr>
          <p:txBody>
            <a:bodyPr wrap="square" rtlCol="0">
              <a:spAutoFit/>
            </a:bodyPr>
            <a:lstStyle/>
            <a:p>
              <a:r>
                <a:rPr lang="nl-NL" sz="2000" dirty="0" err="1">
                  <a:solidFill>
                    <a:schemeClr val="bg1"/>
                  </a:solidFill>
                  <a:ea typeface="Open Sans Semibold" panose="020B0706030804020204" pitchFamily="34" charset="0"/>
                  <a:cs typeface="Verdana"/>
                </a:rPr>
                <a:t>iGovernance</a:t>
              </a:r>
              <a:r>
                <a:rPr lang="nl-NL" sz="2000" dirty="0">
                  <a:solidFill>
                    <a:schemeClr val="bg1"/>
                  </a:solidFill>
                  <a:ea typeface="Open Sans Semibold" panose="020B0706030804020204" pitchFamily="34" charset="0"/>
                  <a:cs typeface="Verdana"/>
                </a:rPr>
                <a:t> CIZ</a:t>
              </a:r>
            </a:p>
            <a:p>
              <a:r>
                <a:rPr lang="nl-NL" sz="2000" dirty="0" err="1">
                  <a:solidFill>
                    <a:schemeClr val="bg1"/>
                  </a:solidFill>
                  <a:ea typeface="Open Sans Semibold" panose="020B0706030804020204" pitchFamily="34" charset="0"/>
                  <a:cs typeface="Verdana"/>
                </a:rPr>
                <a:t>Current</a:t>
              </a:r>
              <a:r>
                <a:rPr lang="nl-NL" sz="2000" dirty="0">
                  <a:solidFill>
                    <a:schemeClr val="bg1"/>
                  </a:solidFill>
                  <a:ea typeface="Open Sans Semibold" panose="020B0706030804020204" pitchFamily="34" charset="0"/>
                  <a:cs typeface="Verdana"/>
                </a:rPr>
                <a:t> State Architecture</a:t>
              </a:r>
            </a:p>
          </p:txBody>
        </p:sp>
      </p:gr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38" y="296863"/>
            <a:ext cx="932815" cy="932815"/>
          </a:xfrm>
          <a:prstGeom prst="rect">
            <a:avLst/>
          </a:prstGeom>
        </p:spPr>
      </p:pic>
      <p:sp>
        <p:nvSpPr>
          <p:cNvPr id="10" name="Tijdelijke aanduiding voor voettekst 5">
            <a:extLst>
              <a:ext uri="{FF2B5EF4-FFF2-40B4-BE49-F238E27FC236}">
                <a16:creationId xmlns:a16="http://schemas.microsoft.com/office/drawing/2014/main" id="{3EBA3946-22A9-430F-A651-FFA00F72DF9B}"/>
              </a:ext>
            </a:extLst>
          </p:cNvPr>
          <p:cNvSpPr>
            <a:spLocks noGrp="1"/>
          </p:cNvSpPr>
          <p:nvPr>
            <p:ph type="ftr" sz="quarter" idx="4294967295"/>
          </p:nvPr>
        </p:nvSpPr>
        <p:spPr>
          <a:xfrm>
            <a:off x="1289677" y="924162"/>
            <a:ext cx="4114800" cy="365125"/>
          </a:xfrm>
          <a:prstGeom prst="rect">
            <a:avLst/>
          </a:prstGeom>
        </p:spPr>
        <p:txBody>
          <a:bodyPr/>
          <a:lstStyle/>
          <a:p>
            <a:r>
              <a:rPr lang="nl-NL" sz="1200" dirty="0">
                <a:latin typeface="+mj-lt"/>
              </a:rPr>
              <a:t>De regels zijn gelijk. Toch is iedereen anders</a:t>
            </a:r>
            <a:r>
              <a:rPr lang="nl-NL" sz="1200" dirty="0"/>
              <a:t>.</a:t>
            </a:r>
          </a:p>
        </p:txBody>
      </p:sp>
      <p:sp>
        <p:nvSpPr>
          <p:cNvPr id="12" name="Tijdelijke aanduiding voor tekst 4">
            <a:extLst>
              <a:ext uri="{FF2B5EF4-FFF2-40B4-BE49-F238E27FC236}">
                <a16:creationId xmlns:a16="http://schemas.microsoft.com/office/drawing/2014/main" id="{CC1C09D3-F82C-44A7-B871-7AE8FFCB02D7}"/>
              </a:ext>
            </a:extLst>
          </p:cNvPr>
          <p:cNvSpPr txBox="1">
            <a:spLocks/>
          </p:cNvSpPr>
          <p:nvPr/>
        </p:nvSpPr>
        <p:spPr>
          <a:xfrm>
            <a:off x="5986876" y="5502980"/>
            <a:ext cx="2816347" cy="776591"/>
          </a:xfrm>
          <a:prstGeom prst="round1Rect">
            <a:avLst>
              <a:gd name="adj" fmla="val 30342"/>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pc="-80" dirty="0">
                <a:solidFill>
                  <a:srgbClr val="FFFFFF"/>
                </a:solidFill>
                <a:latin typeface="Verdana" panose="020B0604030504040204" pitchFamily="34" charset="0"/>
                <a:ea typeface="Verdana" panose="020B0604030504040204" pitchFamily="34" charset="0"/>
                <a:cs typeface="Open Sans Light" panose="020B0306030504020204" pitchFamily="34" charset="0"/>
              </a:rPr>
              <a:t>18 juni 2020</a:t>
            </a:r>
            <a:endParaRPr lang="nl-NL" dirty="0">
              <a:latin typeface="Verdana" panose="020B0604030504040204" pitchFamily="34" charset="0"/>
              <a:ea typeface="Verdana" panose="020B0604030504040204" pitchFamily="34" charset="0"/>
              <a:cs typeface="Open Sans Light" panose="020B0306030504020204" pitchFamily="34" charset="0"/>
            </a:endParaRPr>
          </a:p>
        </p:txBody>
      </p:sp>
      <p:sp>
        <p:nvSpPr>
          <p:cNvPr id="13" name="Tijdelijke aanduiding voor tekst 4">
            <a:extLst>
              <a:ext uri="{FF2B5EF4-FFF2-40B4-BE49-F238E27FC236}">
                <a16:creationId xmlns:a16="http://schemas.microsoft.com/office/drawing/2014/main" id="{CC1C09D3-F82C-44A7-B871-7AE8FFCB02D7}"/>
              </a:ext>
            </a:extLst>
          </p:cNvPr>
          <p:cNvSpPr txBox="1">
            <a:spLocks/>
          </p:cNvSpPr>
          <p:nvPr/>
        </p:nvSpPr>
        <p:spPr>
          <a:xfrm>
            <a:off x="5826022" y="5502980"/>
            <a:ext cx="2816347" cy="776591"/>
          </a:xfrm>
          <a:prstGeom prst="round1Rect">
            <a:avLst>
              <a:gd name="adj" fmla="val 30342"/>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pc="-80" dirty="0">
                <a:solidFill>
                  <a:srgbClr val="FFFFFF"/>
                </a:solidFill>
                <a:latin typeface="Verdana" panose="020B0604030504040204" pitchFamily="34" charset="0"/>
                <a:ea typeface="Verdana" panose="020B0604030504040204" pitchFamily="34" charset="0"/>
                <a:cs typeface="Open Sans Light" panose="020B0306030504020204" pitchFamily="34" charset="0"/>
              </a:rPr>
              <a:t>18 juni 2020</a:t>
            </a:r>
            <a:endParaRPr lang="nl-NL" dirty="0">
              <a:latin typeface="Verdana" panose="020B0604030504040204" pitchFamily="34" charset="0"/>
              <a:ea typeface="Verdana" panose="020B0604030504040204" pitchFamily="34" charset="0"/>
              <a:cs typeface="Open Sans Light" panose="020B0306030504020204" pitchFamily="34" charset="0"/>
            </a:endParaRPr>
          </a:p>
        </p:txBody>
      </p:sp>
      <p:sp>
        <p:nvSpPr>
          <p:cNvPr id="14" name="Tijdelijke aanduiding voor tekst 4">
            <a:extLst>
              <a:ext uri="{FF2B5EF4-FFF2-40B4-BE49-F238E27FC236}">
                <a16:creationId xmlns:a16="http://schemas.microsoft.com/office/drawing/2014/main" id="{CC1C09D3-F82C-44A7-B871-7AE8FFCB02D7}"/>
              </a:ext>
            </a:extLst>
          </p:cNvPr>
          <p:cNvSpPr txBox="1">
            <a:spLocks/>
          </p:cNvSpPr>
          <p:nvPr/>
        </p:nvSpPr>
        <p:spPr>
          <a:xfrm>
            <a:off x="6030483" y="5294530"/>
            <a:ext cx="2816347" cy="776591"/>
          </a:xfrm>
          <a:prstGeom prst="round1Rect">
            <a:avLst>
              <a:gd name="adj" fmla="val 30342"/>
            </a:avLst>
          </a:prstGeom>
          <a:solidFill>
            <a:srgbClr val="FF0000"/>
          </a:solidFill>
          <a:scene3d>
            <a:camera prst="orthographicFront">
              <a:rot lat="0" lon="0" rev="10800000"/>
            </a:camera>
            <a:lightRig rig="threePt" dir="t"/>
          </a:scene3d>
          <a:sp3d/>
        </p:spPr>
        <p:txBody>
          <a:bodyPr vert="horz" lIns="64800" tIns="45720" rIns="91440" bIns="45720" rtlCol="0" anchor="ctr" anchorCtr="0">
            <a:noAutofit/>
            <a:scene3d>
              <a:camera prst="orthographicFront">
                <a:rot lat="0" lon="0" rev="0"/>
              </a:camera>
              <a:lightRig rig="threePt" dir="t"/>
            </a:scene3d>
            <a:flatTx/>
          </a:bodyPr>
          <a:lstStyle>
            <a:lvl1pPr marL="0" indent="0" algn="ctr" defTabSz="914400" rtl="0" eaLnBrk="1" latinLnBrk="0" hangingPunct="1">
              <a:lnSpc>
                <a:spcPct val="120000"/>
              </a:lnSpc>
              <a:spcBef>
                <a:spcPts val="0"/>
              </a:spcBef>
              <a:spcAft>
                <a:spcPts val="1200"/>
              </a:spcAft>
              <a:buSzPct val="25000"/>
              <a:buFont typeface="Open Sans SemiBold" panose="020B0706030804020204" pitchFamily="34" charset="0"/>
              <a:buNone/>
              <a:defRPr lang="nl-NL" sz="1800" kern="1200" dirty="0" smtClean="0">
                <a:solidFill>
                  <a:schemeClr val="lt1"/>
                </a:solidFill>
                <a:latin typeface="+mn-lt"/>
                <a:ea typeface="+mn-ea"/>
                <a:cs typeface="+mn-cs"/>
              </a:defRPr>
            </a:lvl1pPr>
            <a:lvl2pPr marL="285750" indent="-231775" algn="l" defTabSz="914400" rtl="0" eaLnBrk="1" latinLnBrk="0" hangingPunct="1">
              <a:lnSpc>
                <a:spcPct val="120000"/>
              </a:lnSpc>
              <a:spcBef>
                <a:spcPts val="0"/>
              </a:spcBef>
              <a:buFont typeface="Arial" panose="020B0604020202020204" pitchFamily="34" charset="0"/>
              <a:buChar char="•"/>
              <a:defRPr lang="nl-NL" sz="1800" kern="12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nl-NL" sz="1800" kern="12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nl-NL" sz="1800" kern="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nl-NL" sz="1800" kern="12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Verdana" panose="020B0604030504040204" pitchFamily="34" charset="0"/>
                <a:ea typeface="Verdana" panose="020B0604030504040204" pitchFamily="34" charset="0"/>
                <a:cs typeface="Open Sans Light" panose="020B0306030504020204" pitchFamily="34" charset="0"/>
              </a:rPr>
              <a:t>29 juni 2021</a:t>
            </a:r>
          </a:p>
        </p:txBody>
      </p:sp>
    </p:spTree>
    <p:custDataLst>
      <p:tags r:id="rId1"/>
    </p:custDataLst>
    <p:extLst>
      <p:ext uri="{BB962C8B-B14F-4D97-AF65-F5344CB8AC3E}">
        <p14:creationId xmlns:p14="http://schemas.microsoft.com/office/powerpoint/2010/main" val="319488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err="1">
                  <a:solidFill>
                    <a:schemeClr val="bg1"/>
                  </a:solidFill>
                  <a:latin typeface="Verdana"/>
                  <a:ea typeface="Open Sans Semibold" panose="020B0706030804020204" pitchFamily="34" charset="0"/>
                  <a:cs typeface="Verdana"/>
                </a:rPr>
                <a:t>Current</a:t>
              </a:r>
              <a:r>
                <a:rPr lang="nl-NL" sz="2200" dirty="0">
                  <a:solidFill>
                    <a:schemeClr val="bg1"/>
                  </a:solidFill>
                  <a:latin typeface="Verdana"/>
                  <a:ea typeface="Open Sans Semibold" panose="020B0706030804020204" pitchFamily="34" charset="0"/>
                  <a:cs typeface="Verdana"/>
                </a:rPr>
                <a:t> state Architecture -Applicatielandschap</a:t>
              </a: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endParaRPr lang="nl-NL" sz="1600" b="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10</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sp>
        <p:nvSpPr>
          <p:cNvPr id="11" name="Tekstvak 10">
            <a:extLst>
              <a:ext uri="{FF2B5EF4-FFF2-40B4-BE49-F238E27FC236}">
                <a16:creationId xmlns:a16="http://schemas.microsoft.com/office/drawing/2014/main" id="{698B083A-C667-4140-8963-C7F502DB5D55}"/>
              </a:ext>
            </a:extLst>
          </p:cNvPr>
          <p:cNvSpPr txBox="1"/>
          <p:nvPr/>
        </p:nvSpPr>
        <p:spPr>
          <a:xfrm>
            <a:off x="580755" y="1065532"/>
            <a:ext cx="7982489" cy="3662541"/>
          </a:xfrm>
          <a:prstGeom prst="rect">
            <a:avLst/>
          </a:prstGeom>
          <a:noFill/>
        </p:spPr>
        <p:txBody>
          <a:bodyPr wrap="square">
            <a:spAutoFit/>
          </a:bodyPr>
          <a:lstStyle/>
          <a:p>
            <a:r>
              <a:rPr lang="nl-NL" sz="1600" b="0" i="0" u="none" strike="noStrike" baseline="0" dirty="0">
                <a:solidFill>
                  <a:srgbClr val="000000"/>
                </a:solidFill>
                <a:latin typeface="Verdana" panose="020B0604030504040204" pitchFamily="34" charset="0"/>
              </a:rPr>
              <a:t>Op basis van hun functionaliteiten en toepassingen zijn de applicaties gegroepeerd binnen de verschillende bedrijfsdomeinen: </a:t>
            </a:r>
          </a:p>
          <a:p>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Primaire Proces Applicaties die de primaire procesketen van het CIZ (m.n. beoordelen van </a:t>
            </a:r>
            <a:r>
              <a:rPr lang="nl-NL" sz="1600" b="0" i="0" u="none" strike="noStrike" baseline="0" dirty="0" err="1">
                <a:solidFill>
                  <a:srgbClr val="000000"/>
                </a:solidFill>
                <a:latin typeface="Verdana" panose="020B0604030504040204" pitchFamily="34" charset="0"/>
              </a:rPr>
              <a:t>Wlz</a:t>
            </a:r>
            <a:r>
              <a:rPr lang="nl-NL" sz="1600" b="0" i="0" u="none" strike="noStrike" baseline="0" dirty="0">
                <a:solidFill>
                  <a:srgbClr val="000000"/>
                </a:solidFill>
                <a:latin typeface="Verdana" panose="020B0604030504040204" pitchFamily="34" charset="0"/>
              </a:rPr>
              <a:t> en </a:t>
            </a:r>
            <a:r>
              <a:rPr lang="nl-NL" sz="1600" b="0" i="0" u="none" strike="noStrike" baseline="0" dirty="0" err="1">
                <a:solidFill>
                  <a:srgbClr val="000000"/>
                </a:solidFill>
                <a:latin typeface="Verdana" panose="020B0604030504040204" pitchFamily="34" charset="0"/>
              </a:rPr>
              <a:t>Wzd</a:t>
            </a:r>
            <a:r>
              <a:rPr lang="nl-NL" sz="1600" b="0" i="0" u="none" strike="noStrike" baseline="0" dirty="0">
                <a:solidFill>
                  <a:srgbClr val="000000"/>
                </a:solidFill>
                <a:latin typeface="Verdana" panose="020B0604030504040204" pitchFamily="34" charset="0"/>
              </a:rPr>
              <a:t> aanvragen) ondersteunen:</a:t>
            </a:r>
          </a:p>
          <a:p>
            <a:r>
              <a:rPr lang="nl-NL" sz="1200" b="0" i="0" u="none" strike="noStrike" baseline="0" dirty="0">
                <a:solidFill>
                  <a:srgbClr val="000000"/>
                </a:solidFill>
                <a:latin typeface="Verdana" panose="020B0604030504040204" pitchFamily="34" charset="0"/>
              </a:rPr>
              <a:t>Deze maatwerkapplicaties omvatten software die specifiek in opdracht van en voor het CIZ worden ontwikkeld en aangepast. Deze applicaties worden gehost binnen de eigen infrastructuur van het CIZ. Het intellectuele eigendom ligt doorgaans (maar niet altijd) bij het CIZ. </a:t>
            </a:r>
          </a:p>
          <a:p>
            <a:pPr marL="285750" indent="-285750">
              <a:buFont typeface="Arial" panose="020B0604020202020204" pitchFamily="34" charset="0"/>
              <a:buChar char="•"/>
            </a:pPr>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Finance &amp; Control Applicaties voor het uitvoeren van de financiële administratie en financieel beheer: </a:t>
            </a:r>
          </a:p>
          <a:p>
            <a:pPr marL="285750" indent="-285750">
              <a:buFont typeface="Arial" panose="020B0604020202020204" pitchFamily="34" charset="0"/>
              <a:buChar char="•"/>
            </a:pPr>
            <a:endParaRPr lang="nl-NL" sz="1600" b="0" i="0" u="none" strike="noStrike" baseline="0"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 Inkoop en Contractbeheer Applicaties voor het inkopen van middelen en diensten en het beheren van leverancierscontracten. </a:t>
            </a:r>
          </a:p>
          <a:p>
            <a:endParaRPr lang="nl-NL" sz="1600" b="0" i="0" u="none" strike="noStrike" baseline="0" dirty="0">
              <a:solidFill>
                <a:srgbClr val="000000"/>
              </a:solidFill>
              <a:latin typeface="Verdana" panose="020B0604030504040204" pitchFamily="34" charset="0"/>
            </a:endParaRPr>
          </a:p>
        </p:txBody>
      </p:sp>
    </p:spTree>
    <p:custDataLst>
      <p:tags r:id="rId1"/>
    </p:custDataLst>
    <p:extLst>
      <p:ext uri="{BB962C8B-B14F-4D97-AF65-F5344CB8AC3E}">
        <p14:creationId xmlns:p14="http://schemas.microsoft.com/office/powerpoint/2010/main" val="129070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err="1">
                  <a:solidFill>
                    <a:schemeClr val="bg1"/>
                  </a:solidFill>
                  <a:latin typeface="Verdana"/>
                  <a:ea typeface="Open Sans Semibold" panose="020B0706030804020204" pitchFamily="34" charset="0"/>
                  <a:cs typeface="Verdana"/>
                </a:rPr>
                <a:t>Current</a:t>
              </a:r>
              <a:r>
                <a:rPr lang="nl-NL" sz="2200" dirty="0">
                  <a:solidFill>
                    <a:schemeClr val="bg1"/>
                  </a:solidFill>
                  <a:latin typeface="Verdana"/>
                  <a:ea typeface="Open Sans Semibold" panose="020B0706030804020204" pitchFamily="34" charset="0"/>
                  <a:cs typeface="Verdana"/>
                </a:rPr>
                <a:t> state Architecture -Applicatielandschap</a:t>
              </a: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endParaRPr lang="nl-NL" sz="1600" b="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11</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sp>
        <p:nvSpPr>
          <p:cNvPr id="11" name="Tekstvak 10">
            <a:extLst>
              <a:ext uri="{FF2B5EF4-FFF2-40B4-BE49-F238E27FC236}">
                <a16:creationId xmlns:a16="http://schemas.microsoft.com/office/drawing/2014/main" id="{698B083A-C667-4140-8963-C7F502DB5D55}"/>
              </a:ext>
            </a:extLst>
          </p:cNvPr>
          <p:cNvSpPr txBox="1"/>
          <p:nvPr/>
        </p:nvSpPr>
        <p:spPr>
          <a:xfrm>
            <a:off x="406844" y="1029713"/>
            <a:ext cx="7982489" cy="4247317"/>
          </a:xfrm>
          <a:prstGeom prst="rect">
            <a:avLst/>
          </a:prstGeom>
          <a:noFill/>
        </p:spPr>
        <p:txBody>
          <a:bodyPr wrap="square">
            <a:spAutoFit/>
          </a:bodyPr>
          <a:lstStyle/>
          <a:p>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HRM Applicaties voor het beheren van personele zaken en aangelegenheden</a:t>
            </a:r>
            <a:r>
              <a:rPr lang="nl-NL" sz="1600" dirty="0">
                <a:solidFill>
                  <a:srgbClr val="000000"/>
                </a:solidFill>
                <a:latin typeface="Verdana" panose="020B0604030504040204" pitchFamily="34" charset="0"/>
              </a:rPr>
              <a:t>:</a:t>
            </a:r>
            <a:endParaRPr lang="nl-NL" sz="1600" b="0" i="0" u="none" strike="noStrike" baseline="0" dirty="0">
              <a:solidFill>
                <a:srgbClr val="000000"/>
              </a:solidFill>
              <a:latin typeface="Verdana" panose="020B0604030504040204" pitchFamily="34" charset="0"/>
            </a:endParaRPr>
          </a:p>
          <a:p>
            <a:endParaRPr lang="nl-NL" sz="1600" dirty="0">
              <a:solidFill>
                <a:srgbClr val="000000"/>
              </a:solidFill>
              <a:latin typeface="Verdana" panose="020B0604030504040204" pitchFamily="34" charset="0"/>
            </a:endParaRPr>
          </a:p>
          <a:p>
            <a:r>
              <a:rPr lang="nl-NL" sz="1200" b="0" i="0" u="none" strike="noStrike" baseline="0" dirty="0">
                <a:solidFill>
                  <a:srgbClr val="000000"/>
                </a:solidFill>
                <a:latin typeface="Verdana" panose="020B0604030504040204" pitchFamily="34" charset="0"/>
              </a:rPr>
              <a:t>Bij bovenstaande ASP/SaaS applicaties gaat het om software die breed wordt aangeboden en waarop het CIZ gebruiksrechten heeft. De software wordt echter niet gehost binnen de eigen infrastructuur van het CIZ, maar door de leverancier. In het geval van ASP (Application Service Provider) is de hosting specifiek ingericht voor het CIZ, bij SaaS (Software-as-a-Service) wordt gebruik gemaakt van een gemeenschappelijke hosting. </a:t>
            </a:r>
          </a:p>
          <a:p>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Business Intelligence Applicaties voor het verzamelen van gegevens en het op basis daarvan genereren van informatie ten behoeve van tactische en strategische besturingsdoeleinden</a:t>
            </a:r>
            <a:r>
              <a:rPr lang="nl-NL" sz="1600" dirty="0">
                <a:solidFill>
                  <a:srgbClr val="000000"/>
                </a:solidFill>
                <a:latin typeface="Verdana" panose="020B0604030504040204" pitchFamily="34" charset="0"/>
              </a:rPr>
              <a:t>, o.a.:</a:t>
            </a:r>
          </a:p>
          <a:p>
            <a:endParaRPr lang="nl-NL" sz="1800" b="0" i="0" u="none" strike="noStrike" baseline="0" dirty="0">
              <a:solidFill>
                <a:srgbClr val="000000"/>
              </a:solidFill>
              <a:latin typeface="Verdana" panose="020B0604030504040204" pitchFamily="34" charset="0"/>
            </a:endParaRPr>
          </a:p>
          <a:p>
            <a:r>
              <a:rPr lang="nl-NL" sz="1200" b="0" i="0" u="none" strike="noStrike" baseline="0" dirty="0">
                <a:solidFill>
                  <a:srgbClr val="000000"/>
                </a:solidFill>
                <a:latin typeface="Verdana" panose="020B0604030504040204" pitchFamily="34" charset="0"/>
              </a:rPr>
              <a:t>Deze Content Content applicaties zijn eigenlijk geen applicaties in de zin dat ze eigen software bevatten, maar het gaat hierbij om logische verzamelingen van bedrijfsgegevens die in samenhang moeten worden beheerd, zoals een Data Warehouse of een website. </a:t>
            </a:r>
          </a:p>
          <a:p>
            <a:endParaRPr lang="nl-NL" sz="1200" b="0" i="0" u="none" strike="noStrike" baseline="0" dirty="0">
              <a:solidFill>
                <a:srgbClr val="000000"/>
              </a:solidFill>
              <a:latin typeface="Verdana" panose="020B0604030504040204" pitchFamily="34" charset="0"/>
            </a:endParaRPr>
          </a:p>
          <a:p>
            <a:endParaRPr lang="nl-NL" sz="1600" b="0" i="0" u="none" strike="noStrike" baseline="0" dirty="0">
              <a:solidFill>
                <a:srgbClr val="000000"/>
              </a:solidFill>
              <a:latin typeface="Verdana" panose="020B0604030504040204" pitchFamily="34" charset="0"/>
            </a:endParaRPr>
          </a:p>
        </p:txBody>
      </p:sp>
    </p:spTree>
    <p:custDataLst>
      <p:tags r:id="rId1"/>
    </p:custDataLst>
    <p:extLst>
      <p:ext uri="{BB962C8B-B14F-4D97-AF65-F5344CB8AC3E}">
        <p14:creationId xmlns:p14="http://schemas.microsoft.com/office/powerpoint/2010/main" val="289962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err="1">
                  <a:solidFill>
                    <a:schemeClr val="bg1"/>
                  </a:solidFill>
                  <a:latin typeface="Verdana"/>
                  <a:ea typeface="Open Sans Semibold" panose="020B0706030804020204" pitchFamily="34" charset="0"/>
                  <a:cs typeface="Verdana"/>
                </a:rPr>
                <a:t>Current</a:t>
              </a:r>
              <a:r>
                <a:rPr lang="nl-NL" sz="2200" dirty="0">
                  <a:solidFill>
                    <a:schemeClr val="bg1"/>
                  </a:solidFill>
                  <a:latin typeface="Verdana"/>
                  <a:ea typeface="Open Sans Semibold" panose="020B0706030804020204" pitchFamily="34" charset="0"/>
                  <a:cs typeface="Verdana"/>
                </a:rPr>
                <a:t> state Architecture -Applicatielandschap</a:t>
              </a: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endParaRPr lang="nl-NL" sz="1600" b="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12</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sp>
        <p:nvSpPr>
          <p:cNvPr id="11" name="Tekstvak 10">
            <a:extLst>
              <a:ext uri="{FF2B5EF4-FFF2-40B4-BE49-F238E27FC236}">
                <a16:creationId xmlns:a16="http://schemas.microsoft.com/office/drawing/2014/main" id="{698B083A-C667-4140-8963-C7F502DB5D55}"/>
              </a:ext>
            </a:extLst>
          </p:cNvPr>
          <p:cNvSpPr txBox="1"/>
          <p:nvPr/>
        </p:nvSpPr>
        <p:spPr>
          <a:xfrm>
            <a:off x="406844" y="1029713"/>
            <a:ext cx="7982489" cy="2800767"/>
          </a:xfrm>
          <a:prstGeom prst="rect">
            <a:avLst/>
          </a:prstGeom>
          <a:noFill/>
        </p:spPr>
        <p:txBody>
          <a:bodyPr wrap="square">
            <a:spAutoFit/>
          </a:bodyPr>
          <a:lstStyle/>
          <a:p>
            <a:endParaRPr lang="nl-NL" sz="1600" b="0" i="0" u="none" strike="noStrike" baseline="0" dirty="0">
              <a:solidFill>
                <a:srgbClr val="000000"/>
              </a:solidFill>
              <a:latin typeface="Verdana" panose="020B0604030504040204" pitchFamily="34" charset="0"/>
            </a:endParaRPr>
          </a:p>
          <a:p>
            <a:pPr marL="285750" indent="-285750">
              <a:buFont typeface="Arial" panose="020B0604020202020204" pitchFamily="34" charset="0"/>
              <a:buChar char="•"/>
            </a:pPr>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Business </a:t>
            </a:r>
            <a:r>
              <a:rPr lang="nl-NL" sz="1600" b="0" i="0" u="none" strike="noStrike" baseline="0" dirty="0" err="1">
                <a:solidFill>
                  <a:srgbClr val="000000"/>
                </a:solidFill>
                <a:latin typeface="Verdana" panose="020B0604030504040204" pitchFamily="34" charset="0"/>
              </a:rPr>
              <a:t>Process</a:t>
            </a:r>
            <a:r>
              <a:rPr lang="nl-NL" sz="1600" b="0" i="0" u="none" strike="noStrike" baseline="0" dirty="0">
                <a:solidFill>
                  <a:srgbClr val="000000"/>
                </a:solidFill>
                <a:latin typeface="Verdana" panose="020B0604030504040204" pitchFamily="34" charset="0"/>
              </a:rPr>
              <a:t> Management &amp; Enterprise Architectuur Applicaties voor het ontwerpen en beheren van de inrichting van de bedrijfsprocessen, organisatie en informatiesystemen. </a:t>
            </a:r>
          </a:p>
          <a:p>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In- en externe communicatie Applicaties voor het verstrekken van informatie aan eigen medewerkers, externe ketenpartners en andere belanghebbenden. </a:t>
            </a:r>
          </a:p>
          <a:p>
            <a:pPr marL="285750" indent="-285750">
              <a:buFont typeface="Arial" panose="020B0604020202020204" pitchFamily="34" charset="0"/>
              <a:buChar char="•"/>
            </a:pPr>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Service Desk Applicaties voor het ondersteunen van service desk taken.</a:t>
            </a:r>
          </a:p>
        </p:txBody>
      </p:sp>
    </p:spTree>
    <p:custDataLst>
      <p:tags r:id="rId1"/>
    </p:custDataLst>
    <p:extLst>
      <p:ext uri="{BB962C8B-B14F-4D97-AF65-F5344CB8AC3E}">
        <p14:creationId xmlns:p14="http://schemas.microsoft.com/office/powerpoint/2010/main" val="39628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err="1">
                  <a:solidFill>
                    <a:schemeClr val="bg1"/>
                  </a:solidFill>
                  <a:latin typeface="Verdana"/>
                  <a:ea typeface="Open Sans Semibold" panose="020B0706030804020204" pitchFamily="34" charset="0"/>
                  <a:cs typeface="Verdana"/>
                </a:rPr>
                <a:t>Current</a:t>
              </a:r>
              <a:r>
                <a:rPr lang="nl-NL" sz="2200" dirty="0">
                  <a:solidFill>
                    <a:schemeClr val="bg1"/>
                  </a:solidFill>
                  <a:latin typeface="Verdana"/>
                  <a:ea typeface="Open Sans Semibold" panose="020B0706030804020204" pitchFamily="34" charset="0"/>
                  <a:cs typeface="Verdana"/>
                </a:rPr>
                <a:t> state Architecture -Applicatielandschap</a:t>
              </a: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endParaRPr lang="nl-NL" sz="1600" b="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13</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sp>
        <p:nvSpPr>
          <p:cNvPr id="11" name="Tekstvak 10">
            <a:extLst>
              <a:ext uri="{FF2B5EF4-FFF2-40B4-BE49-F238E27FC236}">
                <a16:creationId xmlns:a16="http://schemas.microsoft.com/office/drawing/2014/main" id="{698B083A-C667-4140-8963-C7F502DB5D55}"/>
              </a:ext>
            </a:extLst>
          </p:cNvPr>
          <p:cNvSpPr txBox="1"/>
          <p:nvPr/>
        </p:nvSpPr>
        <p:spPr>
          <a:xfrm>
            <a:off x="406844" y="1029713"/>
            <a:ext cx="7982489" cy="1077218"/>
          </a:xfrm>
          <a:prstGeom prst="rect">
            <a:avLst/>
          </a:prstGeom>
          <a:noFill/>
        </p:spPr>
        <p:txBody>
          <a:bodyPr wrap="square">
            <a:spAutoFit/>
          </a:bodyPr>
          <a:lstStyle/>
          <a:p>
            <a:endParaRPr lang="nl-NL" sz="1600" b="0" i="0" u="none" strike="noStrike" baseline="0" dirty="0">
              <a:solidFill>
                <a:srgbClr val="000000"/>
              </a:solidFill>
              <a:latin typeface="Verdana" panose="020B0604030504040204" pitchFamily="34" charset="0"/>
            </a:endParaRPr>
          </a:p>
          <a:p>
            <a:r>
              <a:rPr lang="nl-NL" sz="1600" b="0" i="0" u="none" strike="noStrike" baseline="0" dirty="0">
                <a:solidFill>
                  <a:srgbClr val="000000"/>
                </a:solidFill>
                <a:latin typeface="Verdana" panose="020B0604030504040204" pitchFamily="34" charset="0"/>
              </a:rPr>
              <a:t> Kantoor Applicaties voor het uitvoeren van diverse kantoortaken, zoals tekstverwerking</a:t>
            </a:r>
            <a:r>
              <a:rPr lang="nl-NL" sz="1600" dirty="0">
                <a:solidFill>
                  <a:srgbClr val="000000"/>
                </a:solidFill>
                <a:latin typeface="Verdana" panose="020B0604030504040204" pitchFamily="34" charset="0"/>
              </a:rPr>
              <a:t>.</a:t>
            </a:r>
            <a:endParaRPr lang="nl-NL" sz="1600" b="0" i="0" u="none" strike="noStrike" baseline="0" dirty="0">
              <a:solidFill>
                <a:srgbClr val="000000"/>
              </a:solidFill>
              <a:latin typeface="Verdana" panose="020B0604030504040204" pitchFamily="34" charset="0"/>
            </a:endParaRPr>
          </a:p>
          <a:p>
            <a:endParaRPr lang="nl-NL" sz="1600" b="0" i="0" u="none" strike="noStrike" baseline="0" dirty="0">
              <a:solidFill>
                <a:srgbClr val="000000"/>
              </a:solidFill>
              <a:latin typeface="Verdana" panose="020B0604030504040204" pitchFamily="34" charset="0"/>
            </a:endParaRPr>
          </a:p>
        </p:txBody>
      </p:sp>
    </p:spTree>
    <p:custDataLst>
      <p:tags r:id="rId1"/>
    </p:custDataLst>
    <p:extLst>
      <p:ext uri="{BB962C8B-B14F-4D97-AF65-F5344CB8AC3E}">
        <p14:creationId xmlns:p14="http://schemas.microsoft.com/office/powerpoint/2010/main" val="284143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err="1">
                  <a:solidFill>
                    <a:schemeClr val="bg1"/>
                  </a:solidFill>
                  <a:latin typeface="Verdana"/>
                  <a:ea typeface="Open Sans Semibold" panose="020B0706030804020204" pitchFamily="34" charset="0"/>
                  <a:cs typeface="Verdana"/>
                </a:rPr>
                <a:t>Current</a:t>
              </a:r>
              <a:r>
                <a:rPr lang="nl-NL" sz="2200" dirty="0">
                  <a:solidFill>
                    <a:schemeClr val="bg1"/>
                  </a:solidFill>
                  <a:latin typeface="Verdana"/>
                  <a:ea typeface="Open Sans Semibold" panose="020B0706030804020204" pitchFamily="34" charset="0"/>
                  <a:cs typeface="Verdana"/>
                </a:rPr>
                <a:t> state Architecture -Infrastructuur</a:t>
              </a: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endParaRPr lang="nl-NL" sz="1600" b="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14</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sp>
        <p:nvSpPr>
          <p:cNvPr id="11" name="Tekstvak 10">
            <a:extLst>
              <a:ext uri="{FF2B5EF4-FFF2-40B4-BE49-F238E27FC236}">
                <a16:creationId xmlns:a16="http://schemas.microsoft.com/office/drawing/2014/main" id="{698B083A-C667-4140-8963-C7F502DB5D55}"/>
              </a:ext>
            </a:extLst>
          </p:cNvPr>
          <p:cNvSpPr txBox="1"/>
          <p:nvPr/>
        </p:nvSpPr>
        <p:spPr>
          <a:xfrm>
            <a:off x="406844" y="1029713"/>
            <a:ext cx="7982489" cy="4585871"/>
          </a:xfrm>
          <a:prstGeom prst="rect">
            <a:avLst/>
          </a:prstGeom>
          <a:noFill/>
        </p:spPr>
        <p:txBody>
          <a:bodyPr wrap="square">
            <a:spAutoFit/>
          </a:bodyPr>
          <a:lstStyle/>
          <a:p>
            <a:r>
              <a:rPr lang="nl-NL" sz="1400" b="0" i="0" u="none" strike="noStrike" baseline="0" dirty="0">
                <a:solidFill>
                  <a:srgbClr val="000000"/>
                </a:solidFill>
                <a:latin typeface="Verdana" panose="020B0604030504040204" pitchFamily="34" charset="0"/>
              </a:rPr>
              <a:t>De “infrastructuur” voor de informatievoorziening van het CIZ wordt ingevuld met diensten die worden betrokken van externe dienstverleners. Deze diensten kunnen worden onderverdeeld in: </a:t>
            </a:r>
          </a:p>
          <a:p>
            <a:r>
              <a:rPr lang="nl-NL" sz="1400" b="0" i="0" u="none" strike="noStrike" baseline="0" dirty="0">
                <a:solidFill>
                  <a:srgbClr val="000000"/>
                </a:solidFill>
                <a:latin typeface="Verdana" panose="020B0604030504040204" pitchFamily="34" charset="0"/>
              </a:rPr>
              <a:t>• </a:t>
            </a:r>
            <a:r>
              <a:rPr lang="nl-NL" sz="1400" b="0" i="1" u="none" strike="noStrike" baseline="0" dirty="0">
                <a:solidFill>
                  <a:srgbClr val="000000"/>
                </a:solidFill>
                <a:latin typeface="Verdana" panose="020B0604030504040204" pitchFamily="34" charset="0"/>
              </a:rPr>
              <a:t>Gebruikersdiensten </a:t>
            </a:r>
            <a:r>
              <a:rPr lang="nl-NL" sz="1400" b="0" i="0" u="none" strike="noStrike" baseline="0" dirty="0">
                <a:solidFill>
                  <a:srgbClr val="000000"/>
                </a:solidFill>
                <a:latin typeface="Verdana" panose="020B0604030504040204" pitchFamily="34" charset="0"/>
              </a:rPr>
              <a:t>Voorzien de gebruikers (medewerkers) van apparatuur en communicatiemogelijkheden, zoals werkplekken, telefonie en email. </a:t>
            </a:r>
          </a:p>
          <a:p>
            <a:r>
              <a:rPr lang="nl-NL" sz="1400" b="0" i="0" u="none" strike="noStrike" baseline="0" dirty="0">
                <a:solidFill>
                  <a:srgbClr val="000000"/>
                </a:solidFill>
                <a:latin typeface="Verdana" panose="020B0604030504040204" pitchFamily="34" charset="0"/>
              </a:rPr>
              <a:t>• </a:t>
            </a:r>
            <a:r>
              <a:rPr lang="nl-NL" sz="1400" b="0" i="1" u="none" strike="noStrike" baseline="0" dirty="0">
                <a:solidFill>
                  <a:srgbClr val="000000"/>
                </a:solidFill>
                <a:latin typeface="Verdana" panose="020B0604030504040204" pitchFamily="34" charset="0"/>
              </a:rPr>
              <a:t>Datacenterdiensten </a:t>
            </a:r>
            <a:r>
              <a:rPr lang="nl-NL" sz="1400" b="0" i="0" u="none" strike="noStrike" baseline="0" dirty="0">
                <a:solidFill>
                  <a:srgbClr val="000000"/>
                </a:solidFill>
                <a:latin typeface="Verdana" panose="020B0604030504040204" pitchFamily="34" charset="0"/>
              </a:rPr>
              <a:t>Leveren de centrale voorzieningen voor het uitvoeren van programmatuur en het opslaan van gegevens. </a:t>
            </a:r>
          </a:p>
          <a:p>
            <a:r>
              <a:rPr lang="nl-NL" sz="1400" b="0" i="0" u="none" strike="noStrike" baseline="0" dirty="0">
                <a:solidFill>
                  <a:srgbClr val="000000"/>
                </a:solidFill>
                <a:latin typeface="Verdana" panose="020B0604030504040204" pitchFamily="34" charset="0"/>
              </a:rPr>
              <a:t>• </a:t>
            </a:r>
            <a:r>
              <a:rPr lang="nl-NL" sz="1400" b="0" i="1" u="none" strike="noStrike" baseline="0" dirty="0">
                <a:solidFill>
                  <a:srgbClr val="000000"/>
                </a:solidFill>
                <a:latin typeface="Verdana" panose="020B0604030504040204" pitchFamily="34" charset="0"/>
              </a:rPr>
              <a:t>Connectiviteitdiensten </a:t>
            </a:r>
            <a:r>
              <a:rPr lang="nl-NL" sz="1400" b="0" i="0" u="none" strike="noStrike" baseline="0" dirty="0">
                <a:solidFill>
                  <a:srgbClr val="000000"/>
                </a:solidFill>
                <a:latin typeface="Verdana" panose="020B0604030504040204" pitchFamily="34" charset="0"/>
              </a:rPr>
              <a:t>Zorgen voor het uitwisselen van gegevens tussen gebruikers, bedrijfslocaties en met externe omgevingen en partijen. </a:t>
            </a:r>
          </a:p>
          <a:p>
            <a:endParaRPr lang="nl-NL" dirty="0">
              <a:solidFill>
                <a:srgbClr val="000000"/>
              </a:solidFill>
              <a:latin typeface="Verdana" panose="020B0604030504040204" pitchFamily="34" charset="0"/>
            </a:endParaRPr>
          </a:p>
          <a:p>
            <a:r>
              <a:rPr lang="nl-NL" sz="1200" b="0" i="0" u="none" strike="noStrike" baseline="0" dirty="0">
                <a:solidFill>
                  <a:srgbClr val="000000"/>
                </a:solidFill>
                <a:latin typeface="Verdana" panose="020B0604030504040204" pitchFamily="34" charset="0"/>
              </a:rPr>
              <a:t>Een CIZ applicatie maakt in het algemeen gebruik van een combinatie van infrastructuurdiensten. Welke diensten dit zijn hangt uiteraard af van de voor de betreffende applicatie benodigde ondersteuning, maar ook van de mate waarin de applicatie voor deze ondersteuning gebruik maakt van de infrastructuur van het CIZ dan wel infrastructuren van andere partijen. Zo worden sommige applicaties bijvoorbeeld gerealiseerd met behulp van software die moet worden geïnstalleerd op servers die onderdeel zijn van de CIZ infrastructuur (“gehoste applicaties”), terwijl andere applicaties worden afgenomen als kant-en-klaar draaiende software op servers van de leverancier (“Software-as-a-Service, SaaS”). </a:t>
            </a:r>
          </a:p>
          <a:p>
            <a:r>
              <a:rPr lang="nl-NL" sz="1200" b="0" i="0" u="none" strike="noStrike" baseline="0" dirty="0">
                <a:solidFill>
                  <a:srgbClr val="000000"/>
                </a:solidFill>
                <a:latin typeface="Verdana" panose="020B0604030504040204" pitchFamily="34" charset="0"/>
              </a:rPr>
              <a:t>Voor elke applicatie die gebruik maakt van de infrastructuur wordt de benodigde ondersteuning vanuit de infrastructuur dus gerealiseerd door een combinatie van toepasselijke infrastructuurdiensten. </a:t>
            </a:r>
          </a:p>
          <a:p>
            <a:endParaRPr lang="nl-NL" sz="1600" b="0" i="0" u="none" strike="noStrike" baseline="0" dirty="0">
              <a:solidFill>
                <a:srgbClr val="000000"/>
              </a:solidFill>
              <a:latin typeface="Verdana" panose="020B0604030504040204" pitchFamily="34" charset="0"/>
            </a:endParaRPr>
          </a:p>
        </p:txBody>
      </p:sp>
    </p:spTree>
    <p:custDataLst>
      <p:tags r:id="rId1"/>
    </p:custDataLst>
    <p:extLst>
      <p:ext uri="{BB962C8B-B14F-4D97-AF65-F5344CB8AC3E}">
        <p14:creationId xmlns:p14="http://schemas.microsoft.com/office/powerpoint/2010/main" val="321535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485954"/>
            </a:xfrm>
            <a:prstGeom prst="rect">
              <a:avLst/>
            </a:prstGeom>
            <a:noFill/>
          </p:spPr>
          <p:txBody>
            <a:bodyPr wrap="square" rtlCol="0">
              <a:spAutoFit/>
            </a:bodyPr>
            <a:lstStyle/>
            <a:p>
              <a:pPr lvl="1"/>
              <a:r>
                <a:rPr lang="nl-NL" sz="2000" dirty="0">
                  <a:solidFill>
                    <a:schemeClr val="bg1"/>
                  </a:solidFill>
                  <a:latin typeface="Verdana"/>
                  <a:ea typeface="Open Sans Semibold" panose="020B0706030804020204" pitchFamily="34" charset="0"/>
                  <a:cs typeface="Verdana"/>
                </a:rPr>
                <a:t>1. Doel</a:t>
              </a:r>
              <a:endParaRPr lang="nl-NL" sz="2200" dirty="0">
                <a:solidFill>
                  <a:schemeClr val="bg1"/>
                </a:solidFill>
                <a:latin typeface="Verdana"/>
                <a:ea typeface="Open Sans Semibold" panose="020B0706030804020204" pitchFamily="34" charset="0"/>
                <a:cs typeface="Verdana"/>
              </a:endParaRP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nl-NL" sz="2000" b="1" dirty="0"/>
              <a:t>iGovernance</a:t>
            </a:r>
          </a:p>
          <a:p>
            <a:pPr marL="0" lvl="1" indent="0">
              <a:lnSpc>
                <a:spcPct val="100000"/>
              </a:lnSpc>
              <a:spcBef>
                <a:spcPts val="600"/>
              </a:spcBef>
              <a:buNone/>
            </a:pPr>
            <a:endParaRPr lang="nl-NL" sz="1600" b="1" dirty="0"/>
          </a:p>
          <a:p>
            <a:pPr marL="0" lvl="1" indent="0">
              <a:lnSpc>
                <a:spcPct val="100000"/>
              </a:lnSpc>
              <a:spcBef>
                <a:spcPts val="600"/>
              </a:spcBef>
              <a:buNone/>
            </a:pPr>
            <a:r>
              <a:rPr lang="nl-NL" sz="1600" i="1" dirty="0"/>
              <a:t>Om de aan haar opgedragen overheidstaken te kunnen uitvoeren is het voor het CIZ noodzakelijk om te kunnen beschikken over een doelmatige en efficiënte informatievoorziening (IV). </a:t>
            </a:r>
          </a:p>
          <a:p>
            <a:pPr marL="0" lvl="1" indent="0">
              <a:lnSpc>
                <a:spcPct val="100000"/>
              </a:lnSpc>
              <a:spcBef>
                <a:spcPts val="600"/>
              </a:spcBef>
              <a:buNone/>
            </a:pPr>
            <a:endParaRPr lang="nl-NL" sz="1600" b="1" i="1" dirty="0"/>
          </a:p>
          <a:p>
            <a:pPr marL="0" lvl="1" indent="0">
              <a:lnSpc>
                <a:spcPct val="100000"/>
              </a:lnSpc>
              <a:spcBef>
                <a:spcPts val="600"/>
              </a:spcBef>
              <a:buNone/>
            </a:pPr>
            <a:r>
              <a:rPr lang="nl-NL" sz="1600" i="1" dirty="0"/>
              <a:t>Belangrijk bij de levering van deze diensten (de aanbodzijde) is dat deze aansluiten (en blijven aansluiten) bij de doelstellingen van het CIZ, de behoeften van de gebruikers, ontwikkelingen in de maatschappij en markt, en wet- en regelgeving (de vraagzijde). </a:t>
            </a:r>
          </a:p>
          <a:p>
            <a:pPr marL="0" lvl="1" indent="0">
              <a:lnSpc>
                <a:spcPct val="100000"/>
              </a:lnSpc>
              <a:spcBef>
                <a:spcPts val="600"/>
              </a:spcBef>
              <a:buNone/>
            </a:pPr>
            <a:endParaRPr lang="nl-NL" sz="1600" i="1" dirty="0"/>
          </a:p>
          <a:p>
            <a:pPr marL="0" lvl="1" indent="0">
              <a:lnSpc>
                <a:spcPct val="100000"/>
              </a:lnSpc>
              <a:spcBef>
                <a:spcPts val="600"/>
              </a:spcBef>
              <a:buNone/>
            </a:pPr>
            <a:r>
              <a:rPr lang="nl-NL" sz="1600" i="1" dirty="0"/>
              <a:t>………..verantwoord met de kosten van deze diensten wordt omgegaan …….</a:t>
            </a:r>
          </a:p>
          <a:p>
            <a:pPr marL="0" lvl="1" indent="0">
              <a:lnSpc>
                <a:spcPct val="100000"/>
              </a:lnSpc>
              <a:spcBef>
                <a:spcPts val="600"/>
              </a:spcBef>
              <a:buNone/>
            </a:pPr>
            <a:r>
              <a:rPr lang="nl-NL" sz="1600" b="1" i="1" dirty="0"/>
              <a:t>…….</a:t>
            </a:r>
            <a:r>
              <a:rPr lang="nl-NL" sz="1600" dirty="0"/>
              <a:t> </a:t>
            </a:r>
            <a:r>
              <a:rPr lang="nl-NL" sz="1600" i="1" dirty="0"/>
              <a:t>de informatievoorziening zodanig in te richten en te organiseren dat er effectief regie kan worden gevoerd op de relatie tussen de vraagzijde en de aanbodzijde op zowel strategisch, tactisch als operationeel niveau……….</a:t>
            </a:r>
          </a:p>
          <a:p>
            <a:pPr marL="0" lvl="1" indent="0">
              <a:lnSpc>
                <a:spcPct val="100000"/>
              </a:lnSpc>
              <a:spcBef>
                <a:spcPts val="600"/>
              </a:spcBef>
              <a:buNone/>
            </a:pPr>
            <a:endParaRPr lang="nl-NL" sz="1600" b="1" i="1" dirty="0"/>
          </a:p>
          <a:p>
            <a:pPr marL="0" lvl="1" indent="0">
              <a:lnSpc>
                <a:spcPct val="100000"/>
              </a:lnSpc>
              <a:spcBef>
                <a:spcPts val="600"/>
              </a:spcBef>
              <a:buNone/>
            </a:pPr>
            <a:r>
              <a:rPr lang="nl-NL" sz="1600" b="1" i="1" dirty="0"/>
              <a:t>…….</a:t>
            </a:r>
            <a:r>
              <a:rPr lang="nl-NL" sz="1600" dirty="0"/>
              <a:t> </a:t>
            </a:r>
            <a:r>
              <a:rPr lang="nl-NL" sz="1600" i="1" dirty="0"/>
              <a:t>In dit document ……….de wijze waarop de informatievoorziening van het CIZ is georganiseerd en wordt bestuurd. </a:t>
            </a:r>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2</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spTree>
    <p:custDataLst>
      <p:tags r:id="rId1"/>
    </p:custDataLst>
    <p:extLst>
      <p:ext uri="{BB962C8B-B14F-4D97-AF65-F5344CB8AC3E}">
        <p14:creationId xmlns:p14="http://schemas.microsoft.com/office/powerpoint/2010/main" val="226184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485954"/>
            </a:xfrm>
            <a:prstGeom prst="rect">
              <a:avLst/>
            </a:prstGeom>
            <a:noFill/>
          </p:spPr>
          <p:txBody>
            <a:bodyPr wrap="square" rtlCol="0">
              <a:spAutoFit/>
            </a:bodyPr>
            <a:lstStyle/>
            <a:p>
              <a:pPr lvl="1"/>
              <a:r>
                <a:rPr lang="nl-NL" sz="2000" dirty="0">
                  <a:solidFill>
                    <a:schemeClr val="bg1"/>
                  </a:solidFill>
                  <a:latin typeface="Verdana"/>
                  <a:ea typeface="Open Sans Semibold" panose="020B0706030804020204" pitchFamily="34" charset="0"/>
                  <a:cs typeface="Verdana"/>
                </a:rPr>
                <a:t>2. Basiskeuzen bestuurlijke IV inrichting</a:t>
              </a:r>
              <a:endParaRPr lang="nl-NL" sz="2200" dirty="0">
                <a:solidFill>
                  <a:schemeClr val="bg1"/>
                </a:solidFill>
                <a:latin typeface="Verdana"/>
                <a:ea typeface="Open Sans Semibold" panose="020B0706030804020204" pitchFamily="34" charset="0"/>
                <a:cs typeface="Verdana"/>
              </a:endParaRP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endParaRPr lang="nl-NL" sz="1600" b="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3</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pic>
        <p:nvPicPr>
          <p:cNvPr id="8" name="Afbeelding 7"/>
          <p:cNvPicPr/>
          <p:nvPr/>
        </p:nvPicPr>
        <p:blipFill>
          <a:blip r:embed="rId4">
            <a:extLst>
              <a:ext uri="{28A0092B-C50C-407E-A947-70E740481C1C}">
                <a14:useLocalDpi xmlns:a14="http://schemas.microsoft.com/office/drawing/2010/main" val="0"/>
              </a:ext>
            </a:extLst>
          </a:blip>
          <a:srcRect/>
          <a:stretch>
            <a:fillRect/>
          </a:stretch>
        </p:blipFill>
        <p:spPr bwMode="auto">
          <a:xfrm>
            <a:off x="1090013" y="1058870"/>
            <a:ext cx="6915529" cy="5081538"/>
          </a:xfrm>
          <a:prstGeom prst="rect">
            <a:avLst/>
          </a:prstGeom>
          <a:noFill/>
          <a:ln>
            <a:noFill/>
          </a:ln>
        </p:spPr>
      </p:pic>
    </p:spTree>
    <p:custDataLst>
      <p:tags r:id="rId1"/>
    </p:custDataLst>
    <p:extLst>
      <p:ext uri="{BB962C8B-B14F-4D97-AF65-F5344CB8AC3E}">
        <p14:creationId xmlns:p14="http://schemas.microsoft.com/office/powerpoint/2010/main" val="270850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485954"/>
            </a:xfrm>
            <a:prstGeom prst="rect">
              <a:avLst/>
            </a:prstGeom>
            <a:noFill/>
          </p:spPr>
          <p:txBody>
            <a:bodyPr wrap="square" rtlCol="0">
              <a:spAutoFit/>
            </a:bodyPr>
            <a:lstStyle/>
            <a:p>
              <a:pPr lvl="1"/>
              <a:r>
                <a:rPr lang="nl-NL" sz="2000" dirty="0">
                  <a:solidFill>
                    <a:schemeClr val="bg1"/>
                  </a:solidFill>
                  <a:latin typeface="Verdana"/>
                  <a:ea typeface="Open Sans Semibold" panose="020B0706030804020204" pitchFamily="34" charset="0"/>
                  <a:cs typeface="Verdana"/>
                </a:rPr>
                <a:t>3. Het IV-besturingsmodel</a:t>
              </a:r>
              <a:endParaRPr lang="nl-NL" sz="2200" dirty="0">
                <a:solidFill>
                  <a:schemeClr val="bg1"/>
                </a:solidFill>
                <a:latin typeface="Verdana"/>
                <a:ea typeface="Open Sans Semibold" panose="020B0706030804020204" pitchFamily="34" charset="0"/>
                <a:cs typeface="Verdana"/>
              </a:endParaRPr>
            </a:p>
          </p:txBody>
        </p:sp>
      </p:gr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4</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15-3-2021</a:t>
            </a:r>
          </a:p>
        </p:txBody>
      </p:sp>
      <p:pic>
        <p:nvPicPr>
          <p:cNvPr id="8" name="Afbeelding 7"/>
          <p:cNvPicPr/>
          <p:nvPr/>
        </p:nvPicPr>
        <p:blipFill>
          <a:blip r:embed="rId4">
            <a:extLst>
              <a:ext uri="{28A0092B-C50C-407E-A947-70E740481C1C}">
                <a14:useLocalDpi xmlns:a14="http://schemas.microsoft.com/office/drawing/2010/main" val="0"/>
              </a:ext>
            </a:extLst>
          </a:blip>
          <a:stretch>
            <a:fillRect/>
          </a:stretch>
        </p:blipFill>
        <p:spPr>
          <a:xfrm>
            <a:off x="488172" y="909885"/>
            <a:ext cx="8017653" cy="5834849"/>
          </a:xfrm>
          <a:prstGeom prst="rect">
            <a:avLst/>
          </a:prstGeom>
        </p:spPr>
      </p:pic>
    </p:spTree>
    <p:custDataLst>
      <p:tags r:id="rId1"/>
    </p:custDataLst>
    <p:extLst>
      <p:ext uri="{BB962C8B-B14F-4D97-AF65-F5344CB8AC3E}">
        <p14:creationId xmlns:p14="http://schemas.microsoft.com/office/powerpoint/2010/main" val="292419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485954"/>
            </a:xfrm>
            <a:prstGeom prst="rect">
              <a:avLst/>
            </a:prstGeom>
            <a:noFill/>
          </p:spPr>
          <p:txBody>
            <a:bodyPr wrap="square" rtlCol="0">
              <a:spAutoFit/>
            </a:bodyPr>
            <a:lstStyle/>
            <a:p>
              <a:pPr lvl="1"/>
              <a:r>
                <a:rPr lang="nl-NL" sz="2000" dirty="0">
                  <a:solidFill>
                    <a:schemeClr val="bg1"/>
                  </a:solidFill>
                  <a:latin typeface="Verdana"/>
                  <a:ea typeface="Open Sans Semibold" panose="020B0706030804020204" pitchFamily="34" charset="0"/>
                  <a:cs typeface="Verdana"/>
                </a:rPr>
                <a:t>4. Het proces: IV regie</a:t>
              </a:r>
              <a:endParaRPr lang="nl-NL" sz="2200" dirty="0">
                <a:solidFill>
                  <a:schemeClr val="bg1"/>
                </a:solidFill>
                <a:latin typeface="Verdana"/>
                <a:ea typeface="Open Sans Semibold" panose="020B0706030804020204" pitchFamily="34" charset="0"/>
                <a:cs typeface="Verdana"/>
              </a:endParaRP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5</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pic>
        <p:nvPicPr>
          <p:cNvPr id="8" name="Afbeelding 7"/>
          <p:cNvPicPr/>
          <p:nvPr/>
        </p:nvPicPr>
        <p:blipFill>
          <a:blip r:embed="rId4" cstate="print">
            <a:extLst>
              <a:ext uri="{28A0092B-C50C-407E-A947-70E740481C1C}">
                <a14:useLocalDpi xmlns:a14="http://schemas.microsoft.com/office/drawing/2010/main" val="0"/>
              </a:ext>
            </a:extLst>
          </a:blip>
          <a:stretch>
            <a:fillRect/>
          </a:stretch>
        </p:blipFill>
        <p:spPr>
          <a:xfrm>
            <a:off x="371984" y="1274451"/>
            <a:ext cx="4290665" cy="3237217"/>
          </a:xfrm>
          <a:prstGeom prst="rect">
            <a:avLst/>
          </a:prstGeom>
        </p:spPr>
      </p:pic>
      <p:sp>
        <p:nvSpPr>
          <p:cNvPr id="4" name="Tekstvak 3"/>
          <p:cNvSpPr txBox="1"/>
          <p:nvPr/>
        </p:nvSpPr>
        <p:spPr>
          <a:xfrm>
            <a:off x="4918448" y="1317645"/>
            <a:ext cx="4103511" cy="6186309"/>
          </a:xfrm>
          <a:prstGeom prst="rect">
            <a:avLst/>
          </a:prstGeom>
          <a:noFill/>
        </p:spPr>
        <p:txBody>
          <a:bodyPr wrap="square" rtlCol="0">
            <a:spAutoFit/>
          </a:bodyPr>
          <a:lstStyle/>
          <a:p>
            <a:r>
              <a:rPr lang="nl-NL" u="sng" dirty="0"/>
              <a:t>Innoveer</a:t>
            </a:r>
            <a:endParaRPr lang="nl-NL" dirty="0"/>
          </a:p>
          <a:p>
            <a:r>
              <a:rPr lang="nl-NL" dirty="0"/>
              <a:t>Strategisch niveau: zorg voor de juiste richting. </a:t>
            </a:r>
          </a:p>
          <a:p>
            <a:r>
              <a:rPr lang="nl-NL" dirty="0"/>
              <a:t>(IV beleid, IV plannen, architectuur)</a:t>
            </a:r>
          </a:p>
          <a:p>
            <a:endParaRPr lang="nl-NL" dirty="0"/>
          </a:p>
          <a:p>
            <a:r>
              <a:rPr lang="nl-NL" u="sng" dirty="0"/>
              <a:t>Verander</a:t>
            </a:r>
            <a:endParaRPr lang="nl-NL" dirty="0"/>
          </a:p>
          <a:p>
            <a:r>
              <a:rPr lang="nl-NL" dirty="0"/>
              <a:t>Tactisch niveau: zorg dat de veranderingen worden doorgevoerd.</a:t>
            </a:r>
          </a:p>
          <a:p>
            <a:r>
              <a:rPr lang="nl-NL" dirty="0"/>
              <a:t>(</a:t>
            </a:r>
            <a:r>
              <a:rPr lang="nl-NL" dirty="0" err="1"/>
              <a:t>iPortfoliomanagement</a:t>
            </a:r>
            <a:r>
              <a:rPr lang="nl-NL" dirty="0"/>
              <a:t>, wijzigingsmanagement, leveranciersmanagement)</a:t>
            </a:r>
          </a:p>
          <a:p>
            <a:endParaRPr lang="nl-NL" dirty="0"/>
          </a:p>
          <a:p>
            <a:r>
              <a:rPr lang="nl-NL" u="sng" dirty="0"/>
              <a:t>Presteer</a:t>
            </a:r>
            <a:endParaRPr lang="nl-NL" dirty="0"/>
          </a:p>
          <a:p>
            <a:r>
              <a:rPr lang="nl-NL" dirty="0"/>
              <a:t>Operationeel niveau: zorgen dat het werkt.</a:t>
            </a:r>
          </a:p>
          <a:p>
            <a:r>
              <a:rPr lang="nl-NL" dirty="0"/>
              <a:t>(gebruikersbeheer en servicemanagement)</a:t>
            </a:r>
          </a:p>
          <a:p>
            <a:endParaRPr lang="nl-NL" dirty="0"/>
          </a:p>
          <a:p>
            <a:endParaRPr lang="nl-NL" dirty="0"/>
          </a:p>
          <a:p>
            <a:endParaRPr lang="nl-NL" dirty="0"/>
          </a:p>
        </p:txBody>
      </p:sp>
    </p:spTree>
    <p:custDataLst>
      <p:tags r:id="rId1"/>
    </p:custDataLst>
    <p:extLst>
      <p:ext uri="{BB962C8B-B14F-4D97-AF65-F5344CB8AC3E}">
        <p14:creationId xmlns:p14="http://schemas.microsoft.com/office/powerpoint/2010/main" val="356229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p:nvPr/>
        </p:nvPicPr>
        <p:blipFill>
          <a:blip r:embed="rId4">
            <a:extLst>
              <a:ext uri="{28A0092B-C50C-407E-A947-70E740481C1C}">
                <a14:useLocalDpi xmlns:a14="http://schemas.microsoft.com/office/drawing/2010/main" val="0"/>
              </a:ext>
            </a:extLst>
          </a:blip>
          <a:srcRect/>
          <a:stretch>
            <a:fillRect/>
          </a:stretch>
        </p:blipFill>
        <p:spPr bwMode="auto">
          <a:xfrm>
            <a:off x="957631" y="1677714"/>
            <a:ext cx="6943991" cy="4556618"/>
          </a:xfrm>
          <a:prstGeom prst="rect">
            <a:avLst/>
          </a:prstGeom>
          <a:noFill/>
          <a:ln>
            <a:noFill/>
          </a:ln>
        </p:spPr>
      </p:pic>
      <p:grpSp>
        <p:nvGrpSpPr>
          <p:cNvPr id="17" name="Groep 2"/>
          <p:cNvGrpSpPr/>
          <p:nvPr/>
        </p:nvGrpSpPr>
        <p:grpSpPr>
          <a:xfrm>
            <a:off x="0" y="24726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a:solidFill>
                    <a:schemeClr val="bg1"/>
                  </a:solidFill>
                  <a:latin typeface="Verdana"/>
                  <a:ea typeface="Open Sans Semibold" panose="020B0706030804020204" pitchFamily="34" charset="0"/>
                  <a:cs typeface="Verdana"/>
                </a:rPr>
                <a:t>5. De inrichting: IV Organisatie</a:t>
              </a:r>
            </a:p>
          </p:txBody>
        </p:sp>
      </p:grpSp>
      <p:sp>
        <p:nvSpPr>
          <p:cNvPr id="10" name="Tijdelijke aanduiding voor inhoud 2"/>
          <p:cNvSpPr txBox="1">
            <a:spLocks/>
          </p:cNvSpPr>
          <p:nvPr/>
        </p:nvSpPr>
        <p:spPr>
          <a:xfrm>
            <a:off x="371984" y="1214517"/>
            <a:ext cx="8093725" cy="49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nl-NL" sz="2000" b="1" dirty="0"/>
              <a:t>IV regie is belegd bij de CIO</a:t>
            </a:r>
          </a:p>
          <a:p>
            <a:pPr marL="0" lvl="1" indent="0">
              <a:lnSpc>
                <a:spcPct val="100000"/>
              </a:lnSpc>
              <a:spcBef>
                <a:spcPts val="600"/>
              </a:spcBef>
              <a:buNone/>
            </a:pPr>
            <a:r>
              <a:rPr lang="nl-NL" sz="2000" dirty="0"/>
              <a:t>Positionering:</a:t>
            </a:r>
          </a:p>
          <a:p>
            <a:pPr marL="0" lvl="1" indent="0">
              <a:lnSpc>
                <a:spcPct val="100000"/>
              </a:lnSpc>
              <a:spcBef>
                <a:spcPts val="600"/>
              </a:spcBef>
              <a:buNone/>
            </a:pPr>
            <a:endParaRPr lang="nl-NL" sz="2000" dirty="0"/>
          </a:p>
          <a:p>
            <a:pPr marL="0" lvl="1" indent="0">
              <a:lnSpc>
                <a:spcPct val="100000"/>
              </a:lnSpc>
              <a:spcBef>
                <a:spcPts val="600"/>
              </a:spcBef>
              <a:buNone/>
            </a:pPr>
            <a:endParaRPr lang="nl-NL" sz="2000" b="1" i="1" dirty="0"/>
          </a:p>
          <a:p>
            <a:pPr marL="0" lvl="1" indent="0">
              <a:lnSpc>
                <a:spcPct val="100000"/>
              </a:lnSpc>
              <a:spcBef>
                <a:spcPts val="600"/>
              </a:spcBef>
              <a:buNone/>
            </a:pPr>
            <a:endParaRPr lang="nl-NL" sz="1600" i="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6</a:t>
            </a:fld>
            <a:endParaRPr lang="nl-NL" sz="1800" dirty="0">
              <a:solidFill>
                <a:schemeClr val="bg1"/>
              </a:solidFill>
            </a:endParaRPr>
          </a:p>
        </p:txBody>
      </p:sp>
      <p:sp>
        <p:nvSpPr>
          <p:cNvPr id="2" name="Tijdelijke aanduiding voor datum 1"/>
          <p:cNvSpPr>
            <a:spLocks noGrp="1"/>
          </p:cNvSpPr>
          <p:nvPr>
            <p:ph type="dt" sz="half" idx="10"/>
          </p:nvPr>
        </p:nvSpPr>
        <p:spPr>
          <a:xfrm>
            <a:off x="633155" y="6379257"/>
            <a:ext cx="2057400" cy="365125"/>
          </a:xfrm>
        </p:spPr>
        <p:txBody>
          <a:bodyPr/>
          <a:lstStyle/>
          <a:p>
            <a:r>
              <a:rPr lang="nl-NL" dirty="0"/>
              <a:t>29-6-2021</a:t>
            </a:r>
          </a:p>
        </p:txBody>
      </p:sp>
      <p:sp>
        <p:nvSpPr>
          <p:cNvPr id="3" name="Rectangle 78">
            <a:extLst>
              <a:ext uri="{FF2B5EF4-FFF2-40B4-BE49-F238E27FC236}">
                <a16:creationId xmlns:a16="http://schemas.microsoft.com/office/drawing/2014/main" id="{2C2B4357-437C-496A-895F-7503BB042A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Rectangle 112">
            <a:extLst>
              <a:ext uri="{FF2B5EF4-FFF2-40B4-BE49-F238E27FC236}">
                <a16:creationId xmlns:a16="http://schemas.microsoft.com/office/drawing/2014/main" id="{06904D2D-C358-48CE-8E20-DFE8A94D985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113">
            <a:extLst>
              <a:ext uri="{FF2B5EF4-FFF2-40B4-BE49-F238E27FC236}">
                <a16:creationId xmlns:a16="http://schemas.microsoft.com/office/drawing/2014/main" id="{24294C38-9254-4A79-B709-CC680F76670A}"/>
              </a:ext>
            </a:extLst>
          </p:cNvPr>
          <p:cNvSpPr>
            <a:spLocks noChangeArrowheads="1"/>
          </p:cNvSpPr>
          <p:nvPr/>
        </p:nvSpPr>
        <p:spPr bwMode="auto">
          <a:xfrm>
            <a:off x="0"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custDataLst>
      <p:tags r:id="rId1"/>
    </p:custDataLst>
    <p:extLst>
      <p:ext uri="{BB962C8B-B14F-4D97-AF65-F5344CB8AC3E}">
        <p14:creationId xmlns:p14="http://schemas.microsoft.com/office/powerpoint/2010/main" val="201856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4726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a:solidFill>
                    <a:schemeClr val="bg1"/>
                  </a:solidFill>
                  <a:latin typeface="Verdana"/>
                  <a:ea typeface="Open Sans Semibold" panose="020B0706030804020204" pitchFamily="34" charset="0"/>
                  <a:cs typeface="Verdana"/>
                </a:rPr>
                <a:t>5. De inrichting: IV Organisatie processen</a:t>
              </a:r>
            </a:p>
          </p:txBody>
        </p:sp>
      </p:grpSp>
      <p:sp>
        <p:nvSpPr>
          <p:cNvPr id="10" name="Tijdelijke aanduiding voor inhoud 2"/>
          <p:cNvSpPr txBox="1">
            <a:spLocks/>
          </p:cNvSpPr>
          <p:nvPr/>
        </p:nvSpPr>
        <p:spPr>
          <a:xfrm>
            <a:off x="226190" y="2806518"/>
            <a:ext cx="3065268" cy="1065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nl-NL" sz="1200" dirty="0"/>
              <a:t>De processen van de CIO bevinden zich in het speelveld tussen de Business en de IT op tactisch niveau en tussen vraag en aanbod op operationeel niveau</a:t>
            </a:r>
          </a:p>
          <a:p>
            <a:pPr marL="0" lvl="1" indent="0">
              <a:lnSpc>
                <a:spcPct val="100000"/>
              </a:lnSpc>
              <a:spcBef>
                <a:spcPts val="600"/>
              </a:spcBef>
              <a:buNone/>
            </a:pPr>
            <a:endParaRPr lang="nl-NL" sz="2000" dirty="0"/>
          </a:p>
          <a:p>
            <a:pPr marL="0" lvl="1" indent="0">
              <a:lnSpc>
                <a:spcPct val="100000"/>
              </a:lnSpc>
              <a:spcBef>
                <a:spcPts val="600"/>
              </a:spcBef>
              <a:buNone/>
            </a:pPr>
            <a:endParaRPr lang="nl-NL" sz="2000" b="1" i="1" dirty="0"/>
          </a:p>
          <a:p>
            <a:pPr marL="0" lvl="1" indent="0">
              <a:lnSpc>
                <a:spcPct val="100000"/>
              </a:lnSpc>
              <a:spcBef>
                <a:spcPts val="600"/>
              </a:spcBef>
              <a:buNone/>
            </a:pPr>
            <a:endParaRPr lang="nl-NL" sz="1600" i="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7</a:t>
            </a:fld>
            <a:endParaRPr lang="nl-NL" sz="1800" dirty="0">
              <a:solidFill>
                <a:schemeClr val="bg1"/>
              </a:solidFill>
            </a:endParaRPr>
          </a:p>
        </p:txBody>
      </p:sp>
      <p:sp>
        <p:nvSpPr>
          <p:cNvPr id="2" name="Tijdelijke aanduiding voor datum 1"/>
          <p:cNvSpPr>
            <a:spLocks noGrp="1"/>
          </p:cNvSpPr>
          <p:nvPr>
            <p:ph type="dt" sz="half" idx="10"/>
          </p:nvPr>
        </p:nvSpPr>
        <p:spPr>
          <a:xfrm>
            <a:off x="633155" y="6379257"/>
            <a:ext cx="2057400" cy="365125"/>
          </a:xfrm>
        </p:spPr>
        <p:txBody>
          <a:bodyPr/>
          <a:lstStyle/>
          <a:p>
            <a:r>
              <a:rPr lang="nl-NL" dirty="0"/>
              <a:t>29-6-2021</a:t>
            </a:r>
          </a:p>
        </p:txBody>
      </p:sp>
      <p:pic>
        <p:nvPicPr>
          <p:cNvPr id="2049" name="Afbeelding 657">
            <a:extLst>
              <a:ext uri="{FF2B5EF4-FFF2-40B4-BE49-F238E27FC236}">
                <a16:creationId xmlns:a16="http://schemas.microsoft.com/office/drawing/2014/main" id="{EED04000-B8B7-42B0-9767-999AF94604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4899" y="1001079"/>
            <a:ext cx="4000500" cy="16240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Papier 656">
            <a:extLst>
              <a:ext uri="{FF2B5EF4-FFF2-40B4-BE49-F238E27FC236}">
                <a16:creationId xmlns:a16="http://schemas.microsoft.com/office/drawing/2014/main" id="{FBBBD394-1D3E-4082-8112-0705DA5A6F06}"/>
              </a:ext>
            </a:extLst>
          </p:cNvPr>
          <p:cNvGrpSpPr/>
          <p:nvPr/>
        </p:nvGrpSpPr>
        <p:grpSpPr>
          <a:xfrm>
            <a:off x="3654422" y="2055542"/>
            <a:ext cx="6299408" cy="4688840"/>
            <a:chOff x="19477" y="628650"/>
            <a:chExt cx="6299408" cy="4688840"/>
          </a:xfrm>
        </p:grpSpPr>
        <p:sp>
          <p:nvSpPr>
            <p:cNvPr id="12" name="Rechthoek 11">
              <a:extLst>
                <a:ext uri="{FF2B5EF4-FFF2-40B4-BE49-F238E27FC236}">
                  <a16:creationId xmlns:a16="http://schemas.microsoft.com/office/drawing/2014/main" id="{905C9CC3-5A3E-4FE0-AD66-94F0A56E8CA6}"/>
                </a:ext>
              </a:extLst>
            </p:cNvPr>
            <p:cNvSpPr/>
            <p:nvPr/>
          </p:nvSpPr>
          <p:spPr>
            <a:xfrm>
              <a:off x="744855" y="628650"/>
              <a:ext cx="5574030" cy="4688840"/>
            </a:xfrm>
            <a:prstGeom prst="rect">
              <a:avLst/>
            </a:prstGeom>
            <a:noFill/>
            <a:ln>
              <a:noFill/>
            </a:ln>
          </p:spPr>
        </p:sp>
        <p:sp>
          <p:nvSpPr>
            <p:cNvPr id="13" name="Freeform 5">
              <a:extLst>
                <a:ext uri="{FF2B5EF4-FFF2-40B4-BE49-F238E27FC236}">
                  <a16:creationId xmlns:a16="http://schemas.microsoft.com/office/drawing/2014/main" id="{13362054-B74B-4D78-9844-191C87708B85}"/>
                </a:ext>
              </a:extLst>
            </p:cNvPr>
            <p:cNvSpPr>
              <a:spLocks noEditPoints="1"/>
            </p:cNvSpPr>
            <p:nvPr/>
          </p:nvSpPr>
          <p:spPr bwMode="auto">
            <a:xfrm flipH="1">
              <a:off x="2874369" y="1020796"/>
              <a:ext cx="45719" cy="1388393"/>
            </a:xfrm>
            <a:custGeom>
              <a:avLst/>
              <a:gdLst>
                <a:gd name="T0" fmla="*/ 9 w 9"/>
                <a:gd name="T1" fmla="*/ 1433 h 1509"/>
                <a:gd name="T2" fmla="*/ 0 w 9"/>
                <a:gd name="T3" fmla="*/ 1509 h 1509"/>
                <a:gd name="T4" fmla="*/ 9 w 9"/>
                <a:gd name="T5" fmla="*/ 1404 h 1509"/>
                <a:gd name="T6" fmla="*/ 0 w 9"/>
                <a:gd name="T7" fmla="*/ 1328 h 1509"/>
                <a:gd name="T8" fmla="*/ 9 w 9"/>
                <a:gd name="T9" fmla="*/ 1404 h 1509"/>
                <a:gd name="T10" fmla="*/ 9 w 9"/>
                <a:gd name="T11" fmla="*/ 1222 h 1509"/>
                <a:gd name="T12" fmla="*/ 0 w 9"/>
                <a:gd name="T13" fmla="*/ 1299 h 1509"/>
                <a:gd name="T14" fmla="*/ 9 w 9"/>
                <a:gd name="T15" fmla="*/ 1194 h 1509"/>
                <a:gd name="T16" fmla="*/ 0 w 9"/>
                <a:gd name="T17" fmla="*/ 1117 h 1509"/>
                <a:gd name="T18" fmla="*/ 9 w 9"/>
                <a:gd name="T19" fmla="*/ 1194 h 1509"/>
                <a:gd name="T20" fmla="*/ 9 w 9"/>
                <a:gd name="T21" fmla="*/ 1013 h 1509"/>
                <a:gd name="T22" fmla="*/ 0 w 9"/>
                <a:gd name="T23" fmla="*/ 1089 h 1509"/>
                <a:gd name="T24" fmla="*/ 9 w 9"/>
                <a:gd name="T25" fmla="*/ 984 h 1509"/>
                <a:gd name="T26" fmla="*/ 0 w 9"/>
                <a:gd name="T27" fmla="*/ 908 h 1509"/>
                <a:gd name="T28" fmla="*/ 9 w 9"/>
                <a:gd name="T29" fmla="*/ 984 h 1509"/>
                <a:gd name="T30" fmla="*/ 9 w 9"/>
                <a:gd name="T31" fmla="*/ 803 h 1509"/>
                <a:gd name="T32" fmla="*/ 0 w 9"/>
                <a:gd name="T33" fmla="*/ 879 h 1509"/>
                <a:gd name="T34" fmla="*/ 9 w 9"/>
                <a:gd name="T35" fmla="*/ 774 h 1509"/>
                <a:gd name="T36" fmla="*/ 0 w 9"/>
                <a:gd name="T37" fmla="*/ 697 h 1509"/>
                <a:gd name="T38" fmla="*/ 9 w 9"/>
                <a:gd name="T39" fmla="*/ 774 h 1509"/>
                <a:gd name="T40" fmla="*/ 9 w 9"/>
                <a:gd name="T41" fmla="*/ 592 h 1509"/>
                <a:gd name="T42" fmla="*/ 0 w 9"/>
                <a:gd name="T43" fmla="*/ 668 h 1509"/>
                <a:gd name="T44" fmla="*/ 9 w 9"/>
                <a:gd name="T45" fmla="*/ 563 h 1509"/>
                <a:gd name="T46" fmla="*/ 0 w 9"/>
                <a:gd name="T47" fmla="*/ 487 h 1509"/>
                <a:gd name="T48" fmla="*/ 9 w 9"/>
                <a:gd name="T49" fmla="*/ 563 h 1509"/>
                <a:gd name="T50" fmla="*/ 9 w 9"/>
                <a:gd name="T51" fmla="*/ 382 h 1509"/>
                <a:gd name="T52" fmla="*/ 0 w 9"/>
                <a:gd name="T53" fmla="*/ 458 h 1509"/>
                <a:gd name="T54" fmla="*/ 9 w 9"/>
                <a:gd name="T55" fmla="*/ 353 h 1509"/>
                <a:gd name="T56" fmla="*/ 0 w 9"/>
                <a:gd name="T57" fmla="*/ 277 h 1509"/>
                <a:gd name="T58" fmla="*/ 9 w 9"/>
                <a:gd name="T59" fmla="*/ 353 h 1509"/>
                <a:gd name="T60" fmla="*/ 9 w 9"/>
                <a:gd name="T61" fmla="*/ 172 h 1509"/>
                <a:gd name="T62" fmla="*/ 0 w 9"/>
                <a:gd name="T63" fmla="*/ 248 h 1509"/>
                <a:gd name="T64" fmla="*/ 9 w 9"/>
                <a:gd name="T65" fmla="*/ 143 h 1509"/>
                <a:gd name="T66" fmla="*/ 0 w 9"/>
                <a:gd name="T67" fmla="*/ 66 h 1509"/>
                <a:gd name="T68" fmla="*/ 9 w 9"/>
                <a:gd name="T69" fmla="*/ 143 h 1509"/>
                <a:gd name="T70" fmla="*/ 9 w 9"/>
                <a:gd name="T71" fmla="*/ 0 h 1509"/>
                <a:gd name="T72" fmla="*/ 0 w 9"/>
                <a:gd name="T73" fmla="*/ 3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 h="1509">
                  <a:moveTo>
                    <a:pt x="9" y="1509"/>
                  </a:moveTo>
                  <a:lnTo>
                    <a:pt x="9" y="1433"/>
                  </a:lnTo>
                  <a:lnTo>
                    <a:pt x="0" y="1433"/>
                  </a:lnTo>
                  <a:lnTo>
                    <a:pt x="0" y="1509"/>
                  </a:lnTo>
                  <a:lnTo>
                    <a:pt x="9" y="1509"/>
                  </a:lnTo>
                  <a:close/>
                  <a:moveTo>
                    <a:pt x="9" y="1404"/>
                  </a:moveTo>
                  <a:lnTo>
                    <a:pt x="9" y="1328"/>
                  </a:lnTo>
                  <a:lnTo>
                    <a:pt x="0" y="1328"/>
                  </a:lnTo>
                  <a:lnTo>
                    <a:pt x="0" y="1404"/>
                  </a:lnTo>
                  <a:lnTo>
                    <a:pt x="9" y="1404"/>
                  </a:lnTo>
                  <a:close/>
                  <a:moveTo>
                    <a:pt x="9" y="1299"/>
                  </a:moveTo>
                  <a:lnTo>
                    <a:pt x="9" y="1222"/>
                  </a:lnTo>
                  <a:lnTo>
                    <a:pt x="0" y="1222"/>
                  </a:lnTo>
                  <a:lnTo>
                    <a:pt x="0" y="1299"/>
                  </a:lnTo>
                  <a:lnTo>
                    <a:pt x="9" y="1299"/>
                  </a:lnTo>
                  <a:close/>
                  <a:moveTo>
                    <a:pt x="9" y="1194"/>
                  </a:moveTo>
                  <a:lnTo>
                    <a:pt x="9" y="1117"/>
                  </a:lnTo>
                  <a:lnTo>
                    <a:pt x="0" y="1117"/>
                  </a:lnTo>
                  <a:lnTo>
                    <a:pt x="0" y="1194"/>
                  </a:lnTo>
                  <a:lnTo>
                    <a:pt x="9" y="1194"/>
                  </a:lnTo>
                  <a:close/>
                  <a:moveTo>
                    <a:pt x="9" y="1089"/>
                  </a:moveTo>
                  <a:lnTo>
                    <a:pt x="9" y="1013"/>
                  </a:lnTo>
                  <a:lnTo>
                    <a:pt x="0" y="1013"/>
                  </a:lnTo>
                  <a:lnTo>
                    <a:pt x="0" y="1089"/>
                  </a:lnTo>
                  <a:lnTo>
                    <a:pt x="9" y="1089"/>
                  </a:lnTo>
                  <a:close/>
                  <a:moveTo>
                    <a:pt x="9" y="984"/>
                  </a:moveTo>
                  <a:lnTo>
                    <a:pt x="9" y="908"/>
                  </a:lnTo>
                  <a:lnTo>
                    <a:pt x="0" y="908"/>
                  </a:lnTo>
                  <a:lnTo>
                    <a:pt x="0" y="984"/>
                  </a:lnTo>
                  <a:lnTo>
                    <a:pt x="9" y="984"/>
                  </a:lnTo>
                  <a:close/>
                  <a:moveTo>
                    <a:pt x="9" y="879"/>
                  </a:moveTo>
                  <a:lnTo>
                    <a:pt x="9" y="803"/>
                  </a:lnTo>
                  <a:lnTo>
                    <a:pt x="0" y="803"/>
                  </a:lnTo>
                  <a:lnTo>
                    <a:pt x="0" y="879"/>
                  </a:lnTo>
                  <a:lnTo>
                    <a:pt x="9" y="879"/>
                  </a:lnTo>
                  <a:close/>
                  <a:moveTo>
                    <a:pt x="9" y="774"/>
                  </a:moveTo>
                  <a:lnTo>
                    <a:pt x="9" y="697"/>
                  </a:lnTo>
                  <a:lnTo>
                    <a:pt x="0" y="697"/>
                  </a:lnTo>
                  <a:lnTo>
                    <a:pt x="0" y="774"/>
                  </a:lnTo>
                  <a:lnTo>
                    <a:pt x="9" y="774"/>
                  </a:lnTo>
                  <a:close/>
                  <a:moveTo>
                    <a:pt x="9" y="668"/>
                  </a:moveTo>
                  <a:lnTo>
                    <a:pt x="9" y="592"/>
                  </a:lnTo>
                  <a:lnTo>
                    <a:pt x="0" y="592"/>
                  </a:lnTo>
                  <a:lnTo>
                    <a:pt x="0" y="668"/>
                  </a:lnTo>
                  <a:lnTo>
                    <a:pt x="9" y="668"/>
                  </a:lnTo>
                  <a:close/>
                  <a:moveTo>
                    <a:pt x="9" y="563"/>
                  </a:moveTo>
                  <a:lnTo>
                    <a:pt x="9" y="487"/>
                  </a:lnTo>
                  <a:lnTo>
                    <a:pt x="0" y="487"/>
                  </a:lnTo>
                  <a:lnTo>
                    <a:pt x="0" y="563"/>
                  </a:lnTo>
                  <a:lnTo>
                    <a:pt x="9" y="563"/>
                  </a:lnTo>
                  <a:close/>
                  <a:moveTo>
                    <a:pt x="9" y="458"/>
                  </a:moveTo>
                  <a:lnTo>
                    <a:pt x="9" y="382"/>
                  </a:lnTo>
                  <a:lnTo>
                    <a:pt x="0" y="382"/>
                  </a:lnTo>
                  <a:lnTo>
                    <a:pt x="0" y="458"/>
                  </a:lnTo>
                  <a:lnTo>
                    <a:pt x="9" y="458"/>
                  </a:lnTo>
                  <a:close/>
                  <a:moveTo>
                    <a:pt x="9" y="353"/>
                  </a:moveTo>
                  <a:lnTo>
                    <a:pt x="9" y="277"/>
                  </a:lnTo>
                  <a:lnTo>
                    <a:pt x="0" y="277"/>
                  </a:lnTo>
                  <a:lnTo>
                    <a:pt x="0" y="353"/>
                  </a:lnTo>
                  <a:lnTo>
                    <a:pt x="9" y="353"/>
                  </a:lnTo>
                  <a:close/>
                  <a:moveTo>
                    <a:pt x="9" y="248"/>
                  </a:moveTo>
                  <a:lnTo>
                    <a:pt x="9" y="172"/>
                  </a:lnTo>
                  <a:lnTo>
                    <a:pt x="0" y="172"/>
                  </a:lnTo>
                  <a:lnTo>
                    <a:pt x="0" y="248"/>
                  </a:lnTo>
                  <a:lnTo>
                    <a:pt x="9" y="248"/>
                  </a:lnTo>
                  <a:close/>
                  <a:moveTo>
                    <a:pt x="9" y="143"/>
                  </a:moveTo>
                  <a:lnTo>
                    <a:pt x="9" y="66"/>
                  </a:lnTo>
                  <a:lnTo>
                    <a:pt x="0" y="66"/>
                  </a:lnTo>
                  <a:lnTo>
                    <a:pt x="0" y="143"/>
                  </a:lnTo>
                  <a:lnTo>
                    <a:pt x="9" y="143"/>
                  </a:lnTo>
                  <a:close/>
                  <a:moveTo>
                    <a:pt x="9" y="38"/>
                  </a:moveTo>
                  <a:lnTo>
                    <a:pt x="9" y="0"/>
                  </a:lnTo>
                  <a:lnTo>
                    <a:pt x="0" y="0"/>
                  </a:lnTo>
                  <a:lnTo>
                    <a:pt x="0" y="38"/>
                  </a:lnTo>
                  <a:lnTo>
                    <a:pt x="9" y="38"/>
                  </a:lnTo>
                  <a:close/>
                </a:path>
              </a:pathLst>
            </a:custGeom>
            <a:solidFill>
              <a:srgbClr val="17375E"/>
            </a:solidFill>
            <a:ln w="635" cap="flat">
              <a:solidFill>
                <a:srgbClr val="17375E"/>
              </a:solidFill>
              <a:prstDash val="solid"/>
              <a:round/>
              <a:headEnd/>
              <a:tailEnd/>
            </a:ln>
          </p:spPr>
          <p:txBody>
            <a:bodyPr rot="0" vert="horz" wrap="square" lIns="91440" tIns="45720" rIns="91440" bIns="45720" anchor="t" anchorCtr="0" upright="1">
              <a:noAutofit/>
            </a:bodyPr>
            <a:lstStyle/>
            <a:p>
              <a:endParaRPr lang="nl-NL"/>
            </a:p>
          </p:txBody>
        </p:sp>
        <p:sp>
          <p:nvSpPr>
            <p:cNvPr id="14" name="Freeform 7">
              <a:extLst>
                <a:ext uri="{FF2B5EF4-FFF2-40B4-BE49-F238E27FC236}">
                  <a16:creationId xmlns:a16="http://schemas.microsoft.com/office/drawing/2014/main" id="{4796EDE0-F8FA-483A-ACA7-73DD4857DE2A}"/>
                </a:ext>
              </a:extLst>
            </p:cNvPr>
            <p:cNvSpPr>
              <a:spLocks noEditPoints="1"/>
            </p:cNvSpPr>
            <p:nvPr/>
          </p:nvSpPr>
          <p:spPr bwMode="auto">
            <a:xfrm>
              <a:off x="2870627" y="3545840"/>
              <a:ext cx="14605" cy="689610"/>
            </a:xfrm>
            <a:custGeom>
              <a:avLst/>
              <a:gdLst>
                <a:gd name="T0" fmla="*/ 10 w 23"/>
                <a:gd name="T1" fmla="*/ 1086 h 1086"/>
                <a:gd name="T2" fmla="*/ 11 w 23"/>
                <a:gd name="T3" fmla="*/ 1009 h 1086"/>
                <a:gd name="T4" fmla="*/ 2 w 23"/>
                <a:gd name="T5" fmla="*/ 1009 h 1086"/>
                <a:gd name="T6" fmla="*/ 0 w 23"/>
                <a:gd name="T7" fmla="*/ 1086 h 1086"/>
                <a:gd name="T8" fmla="*/ 10 w 23"/>
                <a:gd name="T9" fmla="*/ 1086 h 1086"/>
                <a:gd name="T10" fmla="*/ 12 w 23"/>
                <a:gd name="T11" fmla="*/ 981 h 1086"/>
                <a:gd name="T12" fmla="*/ 12 w 23"/>
                <a:gd name="T13" fmla="*/ 904 h 1086"/>
                <a:gd name="T14" fmla="*/ 3 w 23"/>
                <a:gd name="T15" fmla="*/ 904 h 1086"/>
                <a:gd name="T16" fmla="*/ 2 w 23"/>
                <a:gd name="T17" fmla="*/ 981 h 1086"/>
                <a:gd name="T18" fmla="*/ 12 w 23"/>
                <a:gd name="T19" fmla="*/ 981 h 1086"/>
                <a:gd name="T20" fmla="*/ 13 w 23"/>
                <a:gd name="T21" fmla="*/ 876 h 1086"/>
                <a:gd name="T22" fmla="*/ 14 w 23"/>
                <a:gd name="T23" fmla="*/ 799 h 1086"/>
                <a:gd name="T24" fmla="*/ 4 w 23"/>
                <a:gd name="T25" fmla="*/ 799 h 1086"/>
                <a:gd name="T26" fmla="*/ 3 w 23"/>
                <a:gd name="T27" fmla="*/ 876 h 1086"/>
                <a:gd name="T28" fmla="*/ 13 w 23"/>
                <a:gd name="T29" fmla="*/ 876 h 1086"/>
                <a:gd name="T30" fmla="*/ 14 w 23"/>
                <a:gd name="T31" fmla="*/ 771 h 1086"/>
                <a:gd name="T32" fmla="*/ 15 w 23"/>
                <a:gd name="T33" fmla="*/ 694 h 1086"/>
                <a:gd name="T34" fmla="*/ 5 w 23"/>
                <a:gd name="T35" fmla="*/ 694 h 1086"/>
                <a:gd name="T36" fmla="*/ 5 w 23"/>
                <a:gd name="T37" fmla="*/ 771 h 1086"/>
                <a:gd name="T38" fmla="*/ 14 w 23"/>
                <a:gd name="T39" fmla="*/ 771 h 1086"/>
                <a:gd name="T40" fmla="*/ 15 w 23"/>
                <a:gd name="T41" fmla="*/ 666 h 1086"/>
                <a:gd name="T42" fmla="*/ 16 w 23"/>
                <a:gd name="T43" fmla="*/ 589 h 1086"/>
                <a:gd name="T44" fmla="*/ 6 w 23"/>
                <a:gd name="T45" fmla="*/ 589 h 1086"/>
                <a:gd name="T46" fmla="*/ 6 w 23"/>
                <a:gd name="T47" fmla="*/ 666 h 1086"/>
                <a:gd name="T48" fmla="*/ 15 w 23"/>
                <a:gd name="T49" fmla="*/ 666 h 1086"/>
                <a:gd name="T50" fmla="*/ 17 w 23"/>
                <a:gd name="T51" fmla="*/ 561 h 1086"/>
                <a:gd name="T52" fmla="*/ 17 w 23"/>
                <a:gd name="T53" fmla="*/ 484 h 1086"/>
                <a:gd name="T54" fmla="*/ 8 w 23"/>
                <a:gd name="T55" fmla="*/ 484 h 1086"/>
                <a:gd name="T56" fmla="*/ 7 w 23"/>
                <a:gd name="T57" fmla="*/ 561 h 1086"/>
                <a:gd name="T58" fmla="*/ 17 w 23"/>
                <a:gd name="T59" fmla="*/ 561 h 1086"/>
                <a:gd name="T60" fmla="*/ 18 w 23"/>
                <a:gd name="T61" fmla="*/ 456 h 1086"/>
                <a:gd name="T62" fmla="*/ 19 w 23"/>
                <a:gd name="T63" fmla="*/ 379 h 1086"/>
                <a:gd name="T64" fmla="*/ 9 w 23"/>
                <a:gd name="T65" fmla="*/ 379 h 1086"/>
                <a:gd name="T66" fmla="*/ 8 w 23"/>
                <a:gd name="T67" fmla="*/ 455 h 1086"/>
                <a:gd name="T68" fmla="*/ 18 w 23"/>
                <a:gd name="T69" fmla="*/ 456 h 1086"/>
                <a:gd name="T70" fmla="*/ 19 w 23"/>
                <a:gd name="T71" fmla="*/ 350 h 1086"/>
                <a:gd name="T72" fmla="*/ 20 w 23"/>
                <a:gd name="T73" fmla="*/ 274 h 1086"/>
                <a:gd name="T74" fmla="*/ 11 w 23"/>
                <a:gd name="T75" fmla="*/ 274 h 1086"/>
                <a:gd name="T76" fmla="*/ 9 w 23"/>
                <a:gd name="T77" fmla="*/ 350 h 1086"/>
                <a:gd name="T78" fmla="*/ 19 w 23"/>
                <a:gd name="T79" fmla="*/ 350 h 1086"/>
                <a:gd name="T80" fmla="*/ 20 w 23"/>
                <a:gd name="T81" fmla="*/ 245 h 1086"/>
                <a:gd name="T82" fmla="*/ 21 w 23"/>
                <a:gd name="T83" fmla="*/ 169 h 1086"/>
                <a:gd name="T84" fmla="*/ 12 w 23"/>
                <a:gd name="T85" fmla="*/ 169 h 1086"/>
                <a:gd name="T86" fmla="*/ 11 w 23"/>
                <a:gd name="T87" fmla="*/ 245 h 1086"/>
                <a:gd name="T88" fmla="*/ 20 w 23"/>
                <a:gd name="T89" fmla="*/ 245 h 1086"/>
                <a:gd name="T90" fmla="*/ 21 w 23"/>
                <a:gd name="T91" fmla="*/ 140 h 1086"/>
                <a:gd name="T92" fmla="*/ 22 w 23"/>
                <a:gd name="T93" fmla="*/ 64 h 1086"/>
                <a:gd name="T94" fmla="*/ 13 w 23"/>
                <a:gd name="T95" fmla="*/ 64 h 1086"/>
                <a:gd name="T96" fmla="*/ 12 w 23"/>
                <a:gd name="T97" fmla="*/ 140 h 1086"/>
                <a:gd name="T98" fmla="*/ 21 w 23"/>
                <a:gd name="T99" fmla="*/ 140 h 1086"/>
                <a:gd name="T100" fmla="*/ 22 w 23"/>
                <a:gd name="T101" fmla="*/ 35 h 1086"/>
                <a:gd name="T102" fmla="*/ 23 w 23"/>
                <a:gd name="T103" fmla="*/ 1 h 1086"/>
                <a:gd name="T104" fmla="*/ 14 w 23"/>
                <a:gd name="T105" fmla="*/ 0 h 1086"/>
                <a:gd name="T106" fmla="*/ 13 w 23"/>
                <a:gd name="T107" fmla="*/ 35 h 1086"/>
                <a:gd name="T108" fmla="*/ 22 w 23"/>
                <a:gd name="T109" fmla="*/ 3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1086">
                  <a:moveTo>
                    <a:pt x="10" y="1086"/>
                  </a:moveTo>
                  <a:lnTo>
                    <a:pt x="11" y="1009"/>
                  </a:lnTo>
                  <a:lnTo>
                    <a:pt x="2" y="1009"/>
                  </a:lnTo>
                  <a:lnTo>
                    <a:pt x="0" y="1086"/>
                  </a:lnTo>
                  <a:lnTo>
                    <a:pt x="10" y="1086"/>
                  </a:lnTo>
                  <a:close/>
                  <a:moveTo>
                    <a:pt x="12" y="981"/>
                  </a:moveTo>
                  <a:lnTo>
                    <a:pt x="12" y="904"/>
                  </a:lnTo>
                  <a:lnTo>
                    <a:pt x="3" y="904"/>
                  </a:lnTo>
                  <a:lnTo>
                    <a:pt x="2" y="981"/>
                  </a:lnTo>
                  <a:lnTo>
                    <a:pt x="12" y="981"/>
                  </a:lnTo>
                  <a:close/>
                  <a:moveTo>
                    <a:pt x="13" y="876"/>
                  </a:moveTo>
                  <a:lnTo>
                    <a:pt x="14" y="799"/>
                  </a:lnTo>
                  <a:lnTo>
                    <a:pt x="4" y="799"/>
                  </a:lnTo>
                  <a:lnTo>
                    <a:pt x="3" y="876"/>
                  </a:lnTo>
                  <a:lnTo>
                    <a:pt x="13" y="876"/>
                  </a:lnTo>
                  <a:close/>
                  <a:moveTo>
                    <a:pt x="14" y="771"/>
                  </a:moveTo>
                  <a:lnTo>
                    <a:pt x="15" y="694"/>
                  </a:lnTo>
                  <a:lnTo>
                    <a:pt x="5" y="694"/>
                  </a:lnTo>
                  <a:lnTo>
                    <a:pt x="5" y="771"/>
                  </a:lnTo>
                  <a:lnTo>
                    <a:pt x="14" y="771"/>
                  </a:lnTo>
                  <a:close/>
                  <a:moveTo>
                    <a:pt x="15" y="666"/>
                  </a:moveTo>
                  <a:lnTo>
                    <a:pt x="16" y="589"/>
                  </a:lnTo>
                  <a:lnTo>
                    <a:pt x="6" y="589"/>
                  </a:lnTo>
                  <a:lnTo>
                    <a:pt x="6" y="666"/>
                  </a:lnTo>
                  <a:lnTo>
                    <a:pt x="15" y="666"/>
                  </a:lnTo>
                  <a:close/>
                  <a:moveTo>
                    <a:pt x="17" y="561"/>
                  </a:moveTo>
                  <a:lnTo>
                    <a:pt x="17" y="484"/>
                  </a:lnTo>
                  <a:lnTo>
                    <a:pt x="8" y="484"/>
                  </a:lnTo>
                  <a:lnTo>
                    <a:pt x="7" y="561"/>
                  </a:lnTo>
                  <a:lnTo>
                    <a:pt x="17" y="561"/>
                  </a:lnTo>
                  <a:close/>
                  <a:moveTo>
                    <a:pt x="18" y="456"/>
                  </a:moveTo>
                  <a:lnTo>
                    <a:pt x="19" y="379"/>
                  </a:lnTo>
                  <a:lnTo>
                    <a:pt x="9" y="379"/>
                  </a:lnTo>
                  <a:lnTo>
                    <a:pt x="8" y="455"/>
                  </a:lnTo>
                  <a:lnTo>
                    <a:pt x="18" y="456"/>
                  </a:lnTo>
                  <a:close/>
                  <a:moveTo>
                    <a:pt x="19" y="350"/>
                  </a:moveTo>
                  <a:lnTo>
                    <a:pt x="20" y="274"/>
                  </a:lnTo>
                  <a:lnTo>
                    <a:pt x="11" y="274"/>
                  </a:lnTo>
                  <a:lnTo>
                    <a:pt x="9" y="350"/>
                  </a:lnTo>
                  <a:lnTo>
                    <a:pt x="19" y="350"/>
                  </a:lnTo>
                  <a:close/>
                  <a:moveTo>
                    <a:pt x="20" y="245"/>
                  </a:moveTo>
                  <a:lnTo>
                    <a:pt x="21" y="169"/>
                  </a:lnTo>
                  <a:lnTo>
                    <a:pt x="12" y="169"/>
                  </a:lnTo>
                  <a:lnTo>
                    <a:pt x="11" y="245"/>
                  </a:lnTo>
                  <a:lnTo>
                    <a:pt x="20" y="245"/>
                  </a:lnTo>
                  <a:close/>
                  <a:moveTo>
                    <a:pt x="21" y="140"/>
                  </a:moveTo>
                  <a:lnTo>
                    <a:pt x="22" y="64"/>
                  </a:lnTo>
                  <a:lnTo>
                    <a:pt x="13" y="64"/>
                  </a:lnTo>
                  <a:lnTo>
                    <a:pt x="12" y="140"/>
                  </a:lnTo>
                  <a:lnTo>
                    <a:pt x="21" y="140"/>
                  </a:lnTo>
                  <a:close/>
                  <a:moveTo>
                    <a:pt x="22" y="35"/>
                  </a:moveTo>
                  <a:lnTo>
                    <a:pt x="23" y="1"/>
                  </a:lnTo>
                  <a:lnTo>
                    <a:pt x="14" y="0"/>
                  </a:lnTo>
                  <a:lnTo>
                    <a:pt x="13" y="35"/>
                  </a:lnTo>
                  <a:lnTo>
                    <a:pt x="22" y="35"/>
                  </a:lnTo>
                  <a:close/>
                </a:path>
              </a:pathLst>
            </a:custGeom>
            <a:solidFill>
              <a:srgbClr val="17375E"/>
            </a:solidFill>
            <a:ln w="635" cap="flat">
              <a:solidFill>
                <a:srgbClr val="17375E"/>
              </a:solidFill>
              <a:prstDash val="solid"/>
              <a:round/>
              <a:headEnd/>
              <a:tailEnd/>
            </a:ln>
          </p:spPr>
          <p:txBody>
            <a:bodyPr rot="0" vert="horz" wrap="square" lIns="91440" tIns="45720" rIns="91440" bIns="45720" anchor="t" anchorCtr="0" upright="1">
              <a:noAutofit/>
            </a:bodyPr>
            <a:lstStyle/>
            <a:p>
              <a:endParaRPr lang="nl-NL"/>
            </a:p>
          </p:txBody>
        </p:sp>
        <p:sp>
          <p:nvSpPr>
            <p:cNvPr id="15" name="Freeform 8">
              <a:extLst>
                <a:ext uri="{FF2B5EF4-FFF2-40B4-BE49-F238E27FC236}">
                  <a16:creationId xmlns:a16="http://schemas.microsoft.com/office/drawing/2014/main" id="{F185EC6A-622D-4DF8-AD32-EEB30A60FA4C}"/>
                </a:ext>
              </a:extLst>
            </p:cNvPr>
            <p:cNvSpPr>
              <a:spLocks noEditPoints="1"/>
            </p:cNvSpPr>
            <p:nvPr/>
          </p:nvSpPr>
          <p:spPr bwMode="auto">
            <a:xfrm>
              <a:off x="3831382" y="2955290"/>
              <a:ext cx="1557020" cy="5715"/>
            </a:xfrm>
            <a:custGeom>
              <a:avLst/>
              <a:gdLst>
                <a:gd name="T0" fmla="*/ 77 w 2452"/>
                <a:gd name="T1" fmla="*/ 0 h 9"/>
                <a:gd name="T2" fmla="*/ 0 w 2452"/>
                <a:gd name="T3" fmla="*/ 9 h 9"/>
                <a:gd name="T4" fmla="*/ 106 w 2452"/>
                <a:gd name="T5" fmla="*/ 0 h 9"/>
                <a:gd name="T6" fmla="*/ 182 w 2452"/>
                <a:gd name="T7" fmla="*/ 9 h 9"/>
                <a:gd name="T8" fmla="*/ 106 w 2452"/>
                <a:gd name="T9" fmla="*/ 0 h 9"/>
                <a:gd name="T10" fmla="*/ 287 w 2452"/>
                <a:gd name="T11" fmla="*/ 0 h 9"/>
                <a:gd name="T12" fmla="*/ 211 w 2452"/>
                <a:gd name="T13" fmla="*/ 9 h 9"/>
                <a:gd name="T14" fmla="*/ 316 w 2452"/>
                <a:gd name="T15" fmla="*/ 0 h 9"/>
                <a:gd name="T16" fmla="*/ 392 w 2452"/>
                <a:gd name="T17" fmla="*/ 9 h 9"/>
                <a:gd name="T18" fmla="*/ 316 w 2452"/>
                <a:gd name="T19" fmla="*/ 0 h 9"/>
                <a:gd name="T20" fmla="*/ 497 w 2452"/>
                <a:gd name="T21" fmla="*/ 0 h 9"/>
                <a:gd name="T22" fmla="*/ 421 w 2452"/>
                <a:gd name="T23" fmla="*/ 9 h 9"/>
                <a:gd name="T24" fmla="*/ 526 w 2452"/>
                <a:gd name="T25" fmla="*/ 0 h 9"/>
                <a:gd name="T26" fmla="*/ 602 w 2452"/>
                <a:gd name="T27" fmla="*/ 9 h 9"/>
                <a:gd name="T28" fmla="*/ 526 w 2452"/>
                <a:gd name="T29" fmla="*/ 0 h 9"/>
                <a:gd name="T30" fmla="*/ 708 w 2452"/>
                <a:gd name="T31" fmla="*/ 0 h 9"/>
                <a:gd name="T32" fmla="*/ 631 w 2452"/>
                <a:gd name="T33" fmla="*/ 9 h 9"/>
                <a:gd name="T34" fmla="*/ 736 w 2452"/>
                <a:gd name="T35" fmla="*/ 0 h 9"/>
                <a:gd name="T36" fmla="*/ 813 w 2452"/>
                <a:gd name="T37" fmla="*/ 9 h 9"/>
                <a:gd name="T38" fmla="*/ 736 w 2452"/>
                <a:gd name="T39" fmla="*/ 0 h 9"/>
                <a:gd name="T40" fmla="*/ 918 w 2452"/>
                <a:gd name="T41" fmla="*/ 0 h 9"/>
                <a:gd name="T42" fmla="*/ 841 w 2452"/>
                <a:gd name="T43" fmla="*/ 9 h 9"/>
                <a:gd name="T44" fmla="*/ 946 w 2452"/>
                <a:gd name="T45" fmla="*/ 0 h 9"/>
                <a:gd name="T46" fmla="*/ 1023 w 2452"/>
                <a:gd name="T47" fmla="*/ 9 h 9"/>
                <a:gd name="T48" fmla="*/ 946 w 2452"/>
                <a:gd name="T49" fmla="*/ 0 h 9"/>
                <a:gd name="T50" fmla="*/ 1128 w 2452"/>
                <a:gd name="T51" fmla="*/ 0 h 9"/>
                <a:gd name="T52" fmla="*/ 1051 w 2452"/>
                <a:gd name="T53" fmla="*/ 9 h 9"/>
                <a:gd name="T54" fmla="*/ 1156 w 2452"/>
                <a:gd name="T55" fmla="*/ 0 h 9"/>
                <a:gd name="T56" fmla="*/ 1233 w 2452"/>
                <a:gd name="T57" fmla="*/ 9 h 9"/>
                <a:gd name="T58" fmla="*/ 1156 w 2452"/>
                <a:gd name="T59" fmla="*/ 0 h 9"/>
                <a:gd name="T60" fmla="*/ 1338 w 2452"/>
                <a:gd name="T61" fmla="*/ 0 h 9"/>
                <a:gd name="T62" fmla="*/ 1262 w 2452"/>
                <a:gd name="T63" fmla="*/ 9 h 9"/>
                <a:gd name="T64" fmla="*/ 1367 w 2452"/>
                <a:gd name="T65" fmla="*/ 0 h 9"/>
                <a:gd name="T66" fmla="*/ 1443 w 2452"/>
                <a:gd name="T67" fmla="*/ 9 h 9"/>
                <a:gd name="T68" fmla="*/ 1367 w 2452"/>
                <a:gd name="T69" fmla="*/ 0 h 9"/>
                <a:gd name="T70" fmla="*/ 1548 w 2452"/>
                <a:gd name="T71" fmla="*/ 0 h 9"/>
                <a:gd name="T72" fmla="*/ 1472 w 2452"/>
                <a:gd name="T73" fmla="*/ 9 h 9"/>
                <a:gd name="T74" fmla="*/ 1577 w 2452"/>
                <a:gd name="T75" fmla="*/ 0 h 9"/>
                <a:gd name="T76" fmla="*/ 1653 w 2452"/>
                <a:gd name="T77" fmla="*/ 9 h 9"/>
                <a:gd name="T78" fmla="*/ 1577 w 2452"/>
                <a:gd name="T79" fmla="*/ 0 h 9"/>
                <a:gd name="T80" fmla="*/ 1758 w 2452"/>
                <a:gd name="T81" fmla="*/ 0 h 9"/>
                <a:gd name="T82" fmla="*/ 1682 w 2452"/>
                <a:gd name="T83" fmla="*/ 9 h 9"/>
                <a:gd name="T84" fmla="*/ 1787 w 2452"/>
                <a:gd name="T85" fmla="*/ 0 h 9"/>
                <a:gd name="T86" fmla="*/ 1864 w 2452"/>
                <a:gd name="T87" fmla="*/ 9 h 9"/>
                <a:gd name="T88" fmla="*/ 1787 w 2452"/>
                <a:gd name="T89" fmla="*/ 0 h 9"/>
                <a:gd name="T90" fmla="*/ 1969 w 2452"/>
                <a:gd name="T91" fmla="*/ 0 h 9"/>
                <a:gd name="T92" fmla="*/ 1892 w 2452"/>
                <a:gd name="T93" fmla="*/ 9 h 9"/>
                <a:gd name="T94" fmla="*/ 1997 w 2452"/>
                <a:gd name="T95" fmla="*/ 0 h 9"/>
                <a:gd name="T96" fmla="*/ 2074 w 2452"/>
                <a:gd name="T97" fmla="*/ 9 h 9"/>
                <a:gd name="T98" fmla="*/ 1997 w 2452"/>
                <a:gd name="T99" fmla="*/ 0 h 9"/>
                <a:gd name="T100" fmla="*/ 2179 w 2452"/>
                <a:gd name="T101" fmla="*/ 0 h 9"/>
                <a:gd name="T102" fmla="*/ 2102 w 2452"/>
                <a:gd name="T103" fmla="*/ 9 h 9"/>
                <a:gd name="T104" fmla="*/ 2207 w 2452"/>
                <a:gd name="T105" fmla="*/ 0 h 9"/>
                <a:gd name="T106" fmla="*/ 2284 w 2452"/>
                <a:gd name="T107" fmla="*/ 9 h 9"/>
                <a:gd name="T108" fmla="*/ 2207 w 2452"/>
                <a:gd name="T109" fmla="*/ 0 h 9"/>
                <a:gd name="T110" fmla="*/ 2389 w 2452"/>
                <a:gd name="T111" fmla="*/ 0 h 9"/>
                <a:gd name="T112" fmla="*/ 2312 w 2452"/>
                <a:gd name="T113" fmla="*/ 9 h 9"/>
                <a:gd name="T114" fmla="*/ 2418 w 2452"/>
                <a:gd name="T115" fmla="*/ 0 h 9"/>
                <a:gd name="T116" fmla="*/ 2452 w 2452"/>
                <a:gd name="T117" fmla="*/ 9 h 9"/>
                <a:gd name="T118" fmla="*/ 2418 w 2452"/>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52" h="9">
                  <a:moveTo>
                    <a:pt x="0" y="0"/>
                  </a:moveTo>
                  <a:lnTo>
                    <a:pt x="77" y="0"/>
                  </a:lnTo>
                  <a:lnTo>
                    <a:pt x="77" y="9"/>
                  </a:lnTo>
                  <a:lnTo>
                    <a:pt x="0" y="9"/>
                  </a:lnTo>
                  <a:lnTo>
                    <a:pt x="0" y="0"/>
                  </a:lnTo>
                  <a:close/>
                  <a:moveTo>
                    <a:pt x="106" y="0"/>
                  </a:moveTo>
                  <a:lnTo>
                    <a:pt x="182" y="0"/>
                  </a:lnTo>
                  <a:lnTo>
                    <a:pt x="182" y="9"/>
                  </a:lnTo>
                  <a:lnTo>
                    <a:pt x="106" y="9"/>
                  </a:lnTo>
                  <a:lnTo>
                    <a:pt x="106" y="0"/>
                  </a:lnTo>
                  <a:close/>
                  <a:moveTo>
                    <a:pt x="211" y="0"/>
                  </a:moveTo>
                  <a:lnTo>
                    <a:pt x="287" y="0"/>
                  </a:lnTo>
                  <a:lnTo>
                    <a:pt x="287" y="9"/>
                  </a:lnTo>
                  <a:lnTo>
                    <a:pt x="211" y="9"/>
                  </a:lnTo>
                  <a:lnTo>
                    <a:pt x="211" y="0"/>
                  </a:lnTo>
                  <a:close/>
                  <a:moveTo>
                    <a:pt x="316" y="0"/>
                  </a:moveTo>
                  <a:lnTo>
                    <a:pt x="392" y="0"/>
                  </a:lnTo>
                  <a:lnTo>
                    <a:pt x="392" y="9"/>
                  </a:lnTo>
                  <a:lnTo>
                    <a:pt x="316" y="9"/>
                  </a:lnTo>
                  <a:lnTo>
                    <a:pt x="316" y="0"/>
                  </a:lnTo>
                  <a:close/>
                  <a:moveTo>
                    <a:pt x="421" y="0"/>
                  </a:moveTo>
                  <a:lnTo>
                    <a:pt x="497" y="0"/>
                  </a:lnTo>
                  <a:lnTo>
                    <a:pt x="497" y="9"/>
                  </a:lnTo>
                  <a:lnTo>
                    <a:pt x="421" y="9"/>
                  </a:lnTo>
                  <a:lnTo>
                    <a:pt x="421" y="0"/>
                  </a:lnTo>
                  <a:close/>
                  <a:moveTo>
                    <a:pt x="526" y="0"/>
                  </a:moveTo>
                  <a:lnTo>
                    <a:pt x="602" y="0"/>
                  </a:lnTo>
                  <a:lnTo>
                    <a:pt x="602" y="9"/>
                  </a:lnTo>
                  <a:lnTo>
                    <a:pt x="526" y="9"/>
                  </a:lnTo>
                  <a:lnTo>
                    <a:pt x="526" y="0"/>
                  </a:lnTo>
                  <a:close/>
                  <a:moveTo>
                    <a:pt x="631" y="0"/>
                  </a:moveTo>
                  <a:lnTo>
                    <a:pt x="708" y="0"/>
                  </a:lnTo>
                  <a:lnTo>
                    <a:pt x="708" y="9"/>
                  </a:lnTo>
                  <a:lnTo>
                    <a:pt x="631" y="9"/>
                  </a:lnTo>
                  <a:lnTo>
                    <a:pt x="631" y="0"/>
                  </a:lnTo>
                  <a:close/>
                  <a:moveTo>
                    <a:pt x="736" y="0"/>
                  </a:moveTo>
                  <a:lnTo>
                    <a:pt x="813" y="0"/>
                  </a:lnTo>
                  <a:lnTo>
                    <a:pt x="813" y="9"/>
                  </a:lnTo>
                  <a:lnTo>
                    <a:pt x="736" y="9"/>
                  </a:lnTo>
                  <a:lnTo>
                    <a:pt x="736" y="0"/>
                  </a:lnTo>
                  <a:close/>
                  <a:moveTo>
                    <a:pt x="841" y="0"/>
                  </a:moveTo>
                  <a:lnTo>
                    <a:pt x="918" y="0"/>
                  </a:lnTo>
                  <a:lnTo>
                    <a:pt x="918" y="9"/>
                  </a:lnTo>
                  <a:lnTo>
                    <a:pt x="841" y="9"/>
                  </a:lnTo>
                  <a:lnTo>
                    <a:pt x="841" y="0"/>
                  </a:lnTo>
                  <a:close/>
                  <a:moveTo>
                    <a:pt x="946" y="0"/>
                  </a:moveTo>
                  <a:lnTo>
                    <a:pt x="1023" y="0"/>
                  </a:lnTo>
                  <a:lnTo>
                    <a:pt x="1023" y="9"/>
                  </a:lnTo>
                  <a:lnTo>
                    <a:pt x="946" y="9"/>
                  </a:lnTo>
                  <a:lnTo>
                    <a:pt x="946" y="0"/>
                  </a:lnTo>
                  <a:close/>
                  <a:moveTo>
                    <a:pt x="1051" y="0"/>
                  </a:moveTo>
                  <a:lnTo>
                    <a:pt x="1128" y="0"/>
                  </a:lnTo>
                  <a:lnTo>
                    <a:pt x="1128" y="9"/>
                  </a:lnTo>
                  <a:lnTo>
                    <a:pt x="1051" y="9"/>
                  </a:lnTo>
                  <a:lnTo>
                    <a:pt x="1051" y="0"/>
                  </a:lnTo>
                  <a:close/>
                  <a:moveTo>
                    <a:pt x="1156" y="0"/>
                  </a:moveTo>
                  <a:lnTo>
                    <a:pt x="1233" y="0"/>
                  </a:lnTo>
                  <a:lnTo>
                    <a:pt x="1233" y="9"/>
                  </a:lnTo>
                  <a:lnTo>
                    <a:pt x="1156" y="9"/>
                  </a:lnTo>
                  <a:lnTo>
                    <a:pt x="1156" y="0"/>
                  </a:lnTo>
                  <a:close/>
                  <a:moveTo>
                    <a:pt x="1262" y="0"/>
                  </a:moveTo>
                  <a:lnTo>
                    <a:pt x="1338" y="0"/>
                  </a:lnTo>
                  <a:lnTo>
                    <a:pt x="1338" y="9"/>
                  </a:lnTo>
                  <a:lnTo>
                    <a:pt x="1262" y="9"/>
                  </a:lnTo>
                  <a:lnTo>
                    <a:pt x="1262" y="0"/>
                  </a:lnTo>
                  <a:close/>
                  <a:moveTo>
                    <a:pt x="1367" y="0"/>
                  </a:moveTo>
                  <a:lnTo>
                    <a:pt x="1443" y="0"/>
                  </a:lnTo>
                  <a:lnTo>
                    <a:pt x="1443" y="9"/>
                  </a:lnTo>
                  <a:lnTo>
                    <a:pt x="1367" y="9"/>
                  </a:lnTo>
                  <a:lnTo>
                    <a:pt x="1367" y="0"/>
                  </a:lnTo>
                  <a:close/>
                  <a:moveTo>
                    <a:pt x="1472" y="0"/>
                  </a:moveTo>
                  <a:lnTo>
                    <a:pt x="1548" y="0"/>
                  </a:lnTo>
                  <a:lnTo>
                    <a:pt x="1548" y="9"/>
                  </a:lnTo>
                  <a:lnTo>
                    <a:pt x="1472" y="9"/>
                  </a:lnTo>
                  <a:lnTo>
                    <a:pt x="1472" y="0"/>
                  </a:lnTo>
                  <a:close/>
                  <a:moveTo>
                    <a:pt x="1577" y="0"/>
                  </a:moveTo>
                  <a:lnTo>
                    <a:pt x="1653" y="0"/>
                  </a:lnTo>
                  <a:lnTo>
                    <a:pt x="1653" y="9"/>
                  </a:lnTo>
                  <a:lnTo>
                    <a:pt x="1577" y="9"/>
                  </a:lnTo>
                  <a:lnTo>
                    <a:pt x="1577" y="0"/>
                  </a:lnTo>
                  <a:close/>
                  <a:moveTo>
                    <a:pt x="1682" y="0"/>
                  </a:moveTo>
                  <a:lnTo>
                    <a:pt x="1758" y="0"/>
                  </a:lnTo>
                  <a:lnTo>
                    <a:pt x="1758" y="9"/>
                  </a:lnTo>
                  <a:lnTo>
                    <a:pt x="1682" y="9"/>
                  </a:lnTo>
                  <a:lnTo>
                    <a:pt x="1682" y="0"/>
                  </a:lnTo>
                  <a:close/>
                  <a:moveTo>
                    <a:pt x="1787" y="0"/>
                  </a:moveTo>
                  <a:lnTo>
                    <a:pt x="1864" y="0"/>
                  </a:lnTo>
                  <a:lnTo>
                    <a:pt x="1864" y="9"/>
                  </a:lnTo>
                  <a:lnTo>
                    <a:pt x="1787" y="9"/>
                  </a:lnTo>
                  <a:lnTo>
                    <a:pt x="1787" y="0"/>
                  </a:lnTo>
                  <a:close/>
                  <a:moveTo>
                    <a:pt x="1892" y="0"/>
                  </a:moveTo>
                  <a:lnTo>
                    <a:pt x="1969" y="0"/>
                  </a:lnTo>
                  <a:lnTo>
                    <a:pt x="1969" y="9"/>
                  </a:lnTo>
                  <a:lnTo>
                    <a:pt x="1892" y="9"/>
                  </a:lnTo>
                  <a:lnTo>
                    <a:pt x="1892" y="0"/>
                  </a:lnTo>
                  <a:close/>
                  <a:moveTo>
                    <a:pt x="1997" y="0"/>
                  </a:moveTo>
                  <a:lnTo>
                    <a:pt x="2074" y="0"/>
                  </a:lnTo>
                  <a:lnTo>
                    <a:pt x="2074" y="9"/>
                  </a:lnTo>
                  <a:lnTo>
                    <a:pt x="1997" y="9"/>
                  </a:lnTo>
                  <a:lnTo>
                    <a:pt x="1997" y="0"/>
                  </a:lnTo>
                  <a:close/>
                  <a:moveTo>
                    <a:pt x="2102" y="0"/>
                  </a:moveTo>
                  <a:lnTo>
                    <a:pt x="2179" y="0"/>
                  </a:lnTo>
                  <a:lnTo>
                    <a:pt x="2179" y="9"/>
                  </a:lnTo>
                  <a:lnTo>
                    <a:pt x="2102" y="9"/>
                  </a:lnTo>
                  <a:lnTo>
                    <a:pt x="2102" y="0"/>
                  </a:lnTo>
                  <a:close/>
                  <a:moveTo>
                    <a:pt x="2207" y="0"/>
                  </a:moveTo>
                  <a:lnTo>
                    <a:pt x="2284" y="0"/>
                  </a:lnTo>
                  <a:lnTo>
                    <a:pt x="2284" y="9"/>
                  </a:lnTo>
                  <a:lnTo>
                    <a:pt x="2207" y="9"/>
                  </a:lnTo>
                  <a:lnTo>
                    <a:pt x="2207" y="0"/>
                  </a:lnTo>
                  <a:close/>
                  <a:moveTo>
                    <a:pt x="2312" y="0"/>
                  </a:moveTo>
                  <a:lnTo>
                    <a:pt x="2389" y="0"/>
                  </a:lnTo>
                  <a:lnTo>
                    <a:pt x="2389" y="9"/>
                  </a:lnTo>
                  <a:lnTo>
                    <a:pt x="2312" y="9"/>
                  </a:lnTo>
                  <a:lnTo>
                    <a:pt x="2312" y="0"/>
                  </a:lnTo>
                  <a:close/>
                  <a:moveTo>
                    <a:pt x="2418" y="0"/>
                  </a:moveTo>
                  <a:lnTo>
                    <a:pt x="2452" y="0"/>
                  </a:lnTo>
                  <a:lnTo>
                    <a:pt x="2452" y="9"/>
                  </a:lnTo>
                  <a:lnTo>
                    <a:pt x="2418" y="9"/>
                  </a:lnTo>
                  <a:lnTo>
                    <a:pt x="2418" y="0"/>
                  </a:lnTo>
                  <a:close/>
                </a:path>
              </a:pathLst>
            </a:custGeom>
            <a:solidFill>
              <a:srgbClr val="17375E"/>
            </a:solidFill>
            <a:ln w="635" cap="flat">
              <a:solidFill>
                <a:srgbClr val="17375E"/>
              </a:solidFill>
              <a:prstDash val="solid"/>
              <a:round/>
              <a:headEnd/>
              <a:tailEnd/>
            </a:ln>
          </p:spPr>
          <p:txBody>
            <a:bodyPr rot="0" vert="horz" wrap="square" lIns="91440" tIns="45720" rIns="91440" bIns="45720" anchor="t" anchorCtr="0" upright="1">
              <a:noAutofit/>
            </a:bodyPr>
            <a:lstStyle/>
            <a:p>
              <a:endParaRPr lang="nl-NL"/>
            </a:p>
          </p:txBody>
        </p:sp>
        <p:sp>
          <p:nvSpPr>
            <p:cNvPr id="16" name="Freeform 9">
              <a:extLst>
                <a:ext uri="{FF2B5EF4-FFF2-40B4-BE49-F238E27FC236}">
                  <a16:creationId xmlns:a16="http://schemas.microsoft.com/office/drawing/2014/main" id="{8A681898-8F25-49F8-BAA9-DE1597907EE8}"/>
                </a:ext>
              </a:extLst>
            </p:cNvPr>
            <p:cNvSpPr>
              <a:spLocks noEditPoints="1"/>
            </p:cNvSpPr>
            <p:nvPr/>
          </p:nvSpPr>
          <p:spPr bwMode="auto">
            <a:xfrm>
              <a:off x="19477" y="2955290"/>
              <a:ext cx="1983740" cy="5715"/>
            </a:xfrm>
            <a:custGeom>
              <a:avLst/>
              <a:gdLst>
                <a:gd name="T0" fmla="*/ 77 w 3124"/>
                <a:gd name="T1" fmla="*/ 9 h 9"/>
                <a:gd name="T2" fmla="*/ 106 w 3124"/>
                <a:gd name="T3" fmla="*/ 0 h 9"/>
                <a:gd name="T4" fmla="*/ 106 w 3124"/>
                <a:gd name="T5" fmla="*/ 9 h 9"/>
                <a:gd name="T6" fmla="*/ 287 w 3124"/>
                <a:gd name="T7" fmla="*/ 0 h 9"/>
                <a:gd name="T8" fmla="*/ 211 w 3124"/>
                <a:gd name="T9" fmla="*/ 0 h 9"/>
                <a:gd name="T10" fmla="*/ 392 w 3124"/>
                <a:gd name="T11" fmla="*/ 9 h 9"/>
                <a:gd name="T12" fmla="*/ 421 w 3124"/>
                <a:gd name="T13" fmla="*/ 0 h 9"/>
                <a:gd name="T14" fmla="*/ 421 w 3124"/>
                <a:gd name="T15" fmla="*/ 9 h 9"/>
                <a:gd name="T16" fmla="*/ 602 w 3124"/>
                <a:gd name="T17" fmla="*/ 0 h 9"/>
                <a:gd name="T18" fmla="*/ 526 w 3124"/>
                <a:gd name="T19" fmla="*/ 0 h 9"/>
                <a:gd name="T20" fmla="*/ 707 w 3124"/>
                <a:gd name="T21" fmla="*/ 9 h 9"/>
                <a:gd name="T22" fmla="*/ 736 w 3124"/>
                <a:gd name="T23" fmla="*/ 0 h 9"/>
                <a:gd name="T24" fmla="*/ 736 w 3124"/>
                <a:gd name="T25" fmla="*/ 9 h 9"/>
                <a:gd name="T26" fmla="*/ 917 w 3124"/>
                <a:gd name="T27" fmla="*/ 0 h 9"/>
                <a:gd name="T28" fmla="*/ 841 w 3124"/>
                <a:gd name="T29" fmla="*/ 0 h 9"/>
                <a:gd name="T30" fmla="*/ 1022 w 3124"/>
                <a:gd name="T31" fmla="*/ 9 h 9"/>
                <a:gd name="T32" fmla="*/ 1051 w 3124"/>
                <a:gd name="T33" fmla="*/ 0 h 9"/>
                <a:gd name="T34" fmla="*/ 1051 w 3124"/>
                <a:gd name="T35" fmla="*/ 9 h 9"/>
                <a:gd name="T36" fmla="*/ 1233 w 3124"/>
                <a:gd name="T37" fmla="*/ 0 h 9"/>
                <a:gd name="T38" fmla="*/ 1156 w 3124"/>
                <a:gd name="T39" fmla="*/ 0 h 9"/>
                <a:gd name="T40" fmla="*/ 1338 w 3124"/>
                <a:gd name="T41" fmla="*/ 9 h 9"/>
                <a:gd name="T42" fmla="*/ 1367 w 3124"/>
                <a:gd name="T43" fmla="*/ 0 h 9"/>
                <a:gd name="T44" fmla="*/ 1367 w 3124"/>
                <a:gd name="T45" fmla="*/ 9 h 9"/>
                <a:gd name="T46" fmla="*/ 1548 w 3124"/>
                <a:gd name="T47" fmla="*/ 0 h 9"/>
                <a:gd name="T48" fmla="*/ 1472 w 3124"/>
                <a:gd name="T49" fmla="*/ 0 h 9"/>
                <a:gd name="T50" fmla="*/ 1653 w 3124"/>
                <a:gd name="T51" fmla="*/ 9 h 9"/>
                <a:gd name="T52" fmla="*/ 1682 w 3124"/>
                <a:gd name="T53" fmla="*/ 0 h 9"/>
                <a:gd name="T54" fmla="*/ 1682 w 3124"/>
                <a:gd name="T55" fmla="*/ 9 h 9"/>
                <a:gd name="T56" fmla="*/ 1863 w 3124"/>
                <a:gd name="T57" fmla="*/ 0 h 9"/>
                <a:gd name="T58" fmla="*/ 1787 w 3124"/>
                <a:gd name="T59" fmla="*/ 0 h 9"/>
                <a:gd name="T60" fmla="*/ 1968 w 3124"/>
                <a:gd name="T61" fmla="*/ 9 h 9"/>
                <a:gd name="T62" fmla="*/ 1997 w 3124"/>
                <a:gd name="T63" fmla="*/ 0 h 9"/>
                <a:gd name="T64" fmla="*/ 1997 w 3124"/>
                <a:gd name="T65" fmla="*/ 9 h 9"/>
                <a:gd name="T66" fmla="*/ 2178 w 3124"/>
                <a:gd name="T67" fmla="*/ 0 h 9"/>
                <a:gd name="T68" fmla="*/ 2102 w 3124"/>
                <a:gd name="T69" fmla="*/ 0 h 9"/>
                <a:gd name="T70" fmla="*/ 2283 w 3124"/>
                <a:gd name="T71" fmla="*/ 9 h 9"/>
                <a:gd name="T72" fmla="*/ 2312 w 3124"/>
                <a:gd name="T73" fmla="*/ 0 h 9"/>
                <a:gd name="T74" fmla="*/ 2312 w 3124"/>
                <a:gd name="T75" fmla="*/ 9 h 9"/>
                <a:gd name="T76" fmla="*/ 2494 w 3124"/>
                <a:gd name="T77" fmla="*/ 0 h 9"/>
                <a:gd name="T78" fmla="*/ 2418 w 3124"/>
                <a:gd name="T79" fmla="*/ 0 h 9"/>
                <a:gd name="T80" fmla="*/ 2599 w 3124"/>
                <a:gd name="T81" fmla="*/ 9 h 9"/>
                <a:gd name="T82" fmla="*/ 2628 w 3124"/>
                <a:gd name="T83" fmla="*/ 0 h 9"/>
                <a:gd name="T84" fmla="*/ 2628 w 3124"/>
                <a:gd name="T85" fmla="*/ 9 h 9"/>
                <a:gd name="T86" fmla="*/ 2809 w 3124"/>
                <a:gd name="T87" fmla="*/ 0 h 9"/>
                <a:gd name="T88" fmla="*/ 2733 w 3124"/>
                <a:gd name="T89" fmla="*/ 0 h 9"/>
                <a:gd name="T90" fmla="*/ 2914 w 3124"/>
                <a:gd name="T91" fmla="*/ 9 h 9"/>
                <a:gd name="T92" fmla="*/ 2943 w 3124"/>
                <a:gd name="T93" fmla="*/ 0 h 9"/>
                <a:gd name="T94" fmla="*/ 2943 w 3124"/>
                <a:gd name="T95" fmla="*/ 9 h 9"/>
                <a:gd name="T96" fmla="*/ 3124 w 3124"/>
                <a:gd name="T97" fmla="*/ 0 h 9"/>
                <a:gd name="T98" fmla="*/ 3048 w 3124"/>
                <a:gd name="T9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4" h="9">
                  <a:moveTo>
                    <a:pt x="0" y="0"/>
                  </a:moveTo>
                  <a:lnTo>
                    <a:pt x="77" y="0"/>
                  </a:lnTo>
                  <a:lnTo>
                    <a:pt x="77" y="9"/>
                  </a:lnTo>
                  <a:lnTo>
                    <a:pt x="0" y="9"/>
                  </a:lnTo>
                  <a:lnTo>
                    <a:pt x="0" y="0"/>
                  </a:lnTo>
                  <a:close/>
                  <a:moveTo>
                    <a:pt x="106" y="0"/>
                  </a:moveTo>
                  <a:lnTo>
                    <a:pt x="182" y="0"/>
                  </a:lnTo>
                  <a:lnTo>
                    <a:pt x="182" y="9"/>
                  </a:lnTo>
                  <a:lnTo>
                    <a:pt x="106" y="9"/>
                  </a:lnTo>
                  <a:lnTo>
                    <a:pt x="106" y="0"/>
                  </a:lnTo>
                  <a:close/>
                  <a:moveTo>
                    <a:pt x="211" y="0"/>
                  </a:moveTo>
                  <a:lnTo>
                    <a:pt x="287" y="0"/>
                  </a:lnTo>
                  <a:lnTo>
                    <a:pt x="287" y="9"/>
                  </a:lnTo>
                  <a:lnTo>
                    <a:pt x="211" y="9"/>
                  </a:lnTo>
                  <a:lnTo>
                    <a:pt x="211" y="0"/>
                  </a:lnTo>
                  <a:close/>
                  <a:moveTo>
                    <a:pt x="316" y="0"/>
                  </a:moveTo>
                  <a:lnTo>
                    <a:pt x="392" y="0"/>
                  </a:lnTo>
                  <a:lnTo>
                    <a:pt x="392" y="9"/>
                  </a:lnTo>
                  <a:lnTo>
                    <a:pt x="316" y="9"/>
                  </a:lnTo>
                  <a:lnTo>
                    <a:pt x="316" y="0"/>
                  </a:lnTo>
                  <a:close/>
                  <a:moveTo>
                    <a:pt x="421" y="0"/>
                  </a:moveTo>
                  <a:lnTo>
                    <a:pt x="497" y="0"/>
                  </a:lnTo>
                  <a:lnTo>
                    <a:pt x="497" y="9"/>
                  </a:lnTo>
                  <a:lnTo>
                    <a:pt x="421" y="9"/>
                  </a:lnTo>
                  <a:lnTo>
                    <a:pt x="421" y="0"/>
                  </a:lnTo>
                  <a:close/>
                  <a:moveTo>
                    <a:pt x="526" y="0"/>
                  </a:moveTo>
                  <a:lnTo>
                    <a:pt x="602" y="0"/>
                  </a:lnTo>
                  <a:lnTo>
                    <a:pt x="602" y="9"/>
                  </a:lnTo>
                  <a:lnTo>
                    <a:pt x="526" y="9"/>
                  </a:lnTo>
                  <a:lnTo>
                    <a:pt x="526" y="0"/>
                  </a:lnTo>
                  <a:close/>
                  <a:moveTo>
                    <a:pt x="631" y="0"/>
                  </a:moveTo>
                  <a:lnTo>
                    <a:pt x="707" y="0"/>
                  </a:lnTo>
                  <a:lnTo>
                    <a:pt x="707" y="9"/>
                  </a:lnTo>
                  <a:lnTo>
                    <a:pt x="631" y="9"/>
                  </a:lnTo>
                  <a:lnTo>
                    <a:pt x="631" y="0"/>
                  </a:lnTo>
                  <a:close/>
                  <a:moveTo>
                    <a:pt x="736" y="0"/>
                  </a:moveTo>
                  <a:lnTo>
                    <a:pt x="812" y="0"/>
                  </a:lnTo>
                  <a:lnTo>
                    <a:pt x="812" y="9"/>
                  </a:lnTo>
                  <a:lnTo>
                    <a:pt x="736" y="9"/>
                  </a:lnTo>
                  <a:lnTo>
                    <a:pt x="736" y="0"/>
                  </a:lnTo>
                  <a:close/>
                  <a:moveTo>
                    <a:pt x="841" y="0"/>
                  </a:moveTo>
                  <a:lnTo>
                    <a:pt x="917" y="0"/>
                  </a:lnTo>
                  <a:lnTo>
                    <a:pt x="917" y="9"/>
                  </a:lnTo>
                  <a:lnTo>
                    <a:pt x="841" y="9"/>
                  </a:lnTo>
                  <a:lnTo>
                    <a:pt x="841" y="0"/>
                  </a:lnTo>
                  <a:close/>
                  <a:moveTo>
                    <a:pt x="946" y="0"/>
                  </a:moveTo>
                  <a:lnTo>
                    <a:pt x="1022" y="0"/>
                  </a:lnTo>
                  <a:lnTo>
                    <a:pt x="1022" y="9"/>
                  </a:lnTo>
                  <a:lnTo>
                    <a:pt x="946" y="9"/>
                  </a:lnTo>
                  <a:lnTo>
                    <a:pt x="946" y="0"/>
                  </a:lnTo>
                  <a:close/>
                  <a:moveTo>
                    <a:pt x="1051" y="0"/>
                  </a:moveTo>
                  <a:lnTo>
                    <a:pt x="1127" y="0"/>
                  </a:lnTo>
                  <a:lnTo>
                    <a:pt x="1127" y="9"/>
                  </a:lnTo>
                  <a:lnTo>
                    <a:pt x="1051" y="9"/>
                  </a:lnTo>
                  <a:lnTo>
                    <a:pt x="1051" y="0"/>
                  </a:lnTo>
                  <a:close/>
                  <a:moveTo>
                    <a:pt x="1156" y="0"/>
                  </a:moveTo>
                  <a:lnTo>
                    <a:pt x="1233" y="0"/>
                  </a:lnTo>
                  <a:lnTo>
                    <a:pt x="1233" y="9"/>
                  </a:lnTo>
                  <a:lnTo>
                    <a:pt x="1156" y="9"/>
                  </a:lnTo>
                  <a:lnTo>
                    <a:pt x="1156" y="0"/>
                  </a:lnTo>
                  <a:close/>
                  <a:moveTo>
                    <a:pt x="1262" y="0"/>
                  </a:moveTo>
                  <a:lnTo>
                    <a:pt x="1338" y="0"/>
                  </a:lnTo>
                  <a:lnTo>
                    <a:pt x="1338" y="9"/>
                  </a:lnTo>
                  <a:lnTo>
                    <a:pt x="1262" y="9"/>
                  </a:lnTo>
                  <a:lnTo>
                    <a:pt x="1262" y="0"/>
                  </a:lnTo>
                  <a:close/>
                  <a:moveTo>
                    <a:pt x="1367" y="0"/>
                  </a:moveTo>
                  <a:lnTo>
                    <a:pt x="1443" y="0"/>
                  </a:lnTo>
                  <a:lnTo>
                    <a:pt x="1443" y="9"/>
                  </a:lnTo>
                  <a:lnTo>
                    <a:pt x="1367" y="9"/>
                  </a:lnTo>
                  <a:lnTo>
                    <a:pt x="1367" y="0"/>
                  </a:lnTo>
                  <a:close/>
                  <a:moveTo>
                    <a:pt x="1472" y="0"/>
                  </a:moveTo>
                  <a:lnTo>
                    <a:pt x="1548" y="0"/>
                  </a:lnTo>
                  <a:lnTo>
                    <a:pt x="1548" y="9"/>
                  </a:lnTo>
                  <a:lnTo>
                    <a:pt x="1472" y="9"/>
                  </a:lnTo>
                  <a:lnTo>
                    <a:pt x="1472" y="0"/>
                  </a:lnTo>
                  <a:close/>
                  <a:moveTo>
                    <a:pt x="1577" y="0"/>
                  </a:moveTo>
                  <a:lnTo>
                    <a:pt x="1653" y="0"/>
                  </a:lnTo>
                  <a:lnTo>
                    <a:pt x="1653" y="9"/>
                  </a:lnTo>
                  <a:lnTo>
                    <a:pt x="1577" y="9"/>
                  </a:lnTo>
                  <a:lnTo>
                    <a:pt x="1577" y="0"/>
                  </a:lnTo>
                  <a:close/>
                  <a:moveTo>
                    <a:pt x="1682" y="0"/>
                  </a:moveTo>
                  <a:lnTo>
                    <a:pt x="1758" y="0"/>
                  </a:lnTo>
                  <a:lnTo>
                    <a:pt x="1758" y="9"/>
                  </a:lnTo>
                  <a:lnTo>
                    <a:pt x="1682" y="9"/>
                  </a:lnTo>
                  <a:lnTo>
                    <a:pt x="1682" y="0"/>
                  </a:lnTo>
                  <a:close/>
                  <a:moveTo>
                    <a:pt x="1787" y="0"/>
                  </a:moveTo>
                  <a:lnTo>
                    <a:pt x="1863" y="0"/>
                  </a:lnTo>
                  <a:lnTo>
                    <a:pt x="1863" y="9"/>
                  </a:lnTo>
                  <a:lnTo>
                    <a:pt x="1787" y="9"/>
                  </a:lnTo>
                  <a:lnTo>
                    <a:pt x="1787" y="0"/>
                  </a:lnTo>
                  <a:close/>
                  <a:moveTo>
                    <a:pt x="1892" y="0"/>
                  </a:moveTo>
                  <a:lnTo>
                    <a:pt x="1968" y="0"/>
                  </a:lnTo>
                  <a:lnTo>
                    <a:pt x="1968" y="9"/>
                  </a:lnTo>
                  <a:lnTo>
                    <a:pt x="1892" y="9"/>
                  </a:lnTo>
                  <a:lnTo>
                    <a:pt x="1892" y="0"/>
                  </a:lnTo>
                  <a:close/>
                  <a:moveTo>
                    <a:pt x="1997" y="0"/>
                  </a:moveTo>
                  <a:lnTo>
                    <a:pt x="2073" y="0"/>
                  </a:lnTo>
                  <a:lnTo>
                    <a:pt x="2073" y="9"/>
                  </a:lnTo>
                  <a:lnTo>
                    <a:pt x="1997" y="9"/>
                  </a:lnTo>
                  <a:lnTo>
                    <a:pt x="1997" y="0"/>
                  </a:lnTo>
                  <a:close/>
                  <a:moveTo>
                    <a:pt x="2102" y="0"/>
                  </a:moveTo>
                  <a:lnTo>
                    <a:pt x="2178" y="0"/>
                  </a:lnTo>
                  <a:lnTo>
                    <a:pt x="2178" y="9"/>
                  </a:lnTo>
                  <a:lnTo>
                    <a:pt x="2102" y="9"/>
                  </a:lnTo>
                  <a:lnTo>
                    <a:pt x="2102" y="0"/>
                  </a:lnTo>
                  <a:close/>
                  <a:moveTo>
                    <a:pt x="2207" y="0"/>
                  </a:moveTo>
                  <a:lnTo>
                    <a:pt x="2283" y="0"/>
                  </a:lnTo>
                  <a:lnTo>
                    <a:pt x="2283" y="9"/>
                  </a:lnTo>
                  <a:lnTo>
                    <a:pt x="2207" y="9"/>
                  </a:lnTo>
                  <a:lnTo>
                    <a:pt x="2207" y="0"/>
                  </a:lnTo>
                  <a:close/>
                  <a:moveTo>
                    <a:pt x="2312" y="0"/>
                  </a:moveTo>
                  <a:lnTo>
                    <a:pt x="2388" y="0"/>
                  </a:lnTo>
                  <a:lnTo>
                    <a:pt x="2388" y="9"/>
                  </a:lnTo>
                  <a:lnTo>
                    <a:pt x="2312" y="9"/>
                  </a:lnTo>
                  <a:lnTo>
                    <a:pt x="2312" y="0"/>
                  </a:lnTo>
                  <a:close/>
                  <a:moveTo>
                    <a:pt x="2418" y="0"/>
                  </a:moveTo>
                  <a:lnTo>
                    <a:pt x="2494" y="0"/>
                  </a:lnTo>
                  <a:lnTo>
                    <a:pt x="2494" y="9"/>
                  </a:lnTo>
                  <a:lnTo>
                    <a:pt x="2418" y="9"/>
                  </a:lnTo>
                  <a:lnTo>
                    <a:pt x="2418" y="0"/>
                  </a:lnTo>
                  <a:close/>
                  <a:moveTo>
                    <a:pt x="2523" y="0"/>
                  </a:moveTo>
                  <a:lnTo>
                    <a:pt x="2599" y="0"/>
                  </a:lnTo>
                  <a:lnTo>
                    <a:pt x="2599" y="9"/>
                  </a:lnTo>
                  <a:lnTo>
                    <a:pt x="2523" y="9"/>
                  </a:lnTo>
                  <a:lnTo>
                    <a:pt x="2523" y="0"/>
                  </a:lnTo>
                  <a:close/>
                  <a:moveTo>
                    <a:pt x="2628" y="0"/>
                  </a:moveTo>
                  <a:lnTo>
                    <a:pt x="2704" y="0"/>
                  </a:lnTo>
                  <a:lnTo>
                    <a:pt x="2704" y="9"/>
                  </a:lnTo>
                  <a:lnTo>
                    <a:pt x="2628" y="9"/>
                  </a:lnTo>
                  <a:lnTo>
                    <a:pt x="2628" y="0"/>
                  </a:lnTo>
                  <a:close/>
                  <a:moveTo>
                    <a:pt x="2733" y="0"/>
                  </a:moveTo>
                  <a:lnTo>
                    <a:pt x="2809" y="0"/>
                  </a:lnTo>
                  <a:lnTo>
                    <a:pt x="2809" y="9"/>
                  </a:lnTo>
                  <a:lnTo>
                    <a:pt x="2733" y="9"/>
                  </a:lnTo>
                  <a:lnTo>
                    <a:pt x="2733" y="0"/>
                  </a:lnTo>
                  <a:close/>
                  <a:moveTo>
                    <a:pt x="2838" y="0"/>
                  </a:moveTo>
                  <a:lnTo>
                    <a:pt x="2914" y="0"/>
                  </a:lnTo>
                  <a:lnTo>
                    <a:pt x="2914" y="9"/>
                  </a:lnTo>
                  <a:lnTo>
                    <a:pt x="2838" y="9"/>
                  </a:lnTo>
                  <a:lnTo>
                    <a:pt x="2838" y="0"/>
                  </a:lnTo>
                  <a:close/>
                  <a:moveTo>
                    <a:pt x="2943" y="0"/>
                  </a:moveTo>
                  <a:lnTo>
                    <a:pt x="3019" y="0"/>
                  </a:lnTo>
                  <a:lnTo>
                    <a:pt x="3019" y="9"/>
                  </a:lnTo>
                  <a:lnTo>
                    <a:pt x="2943" y="9"/>
                  </a:lnTo>
                  <a:lnTo>
                    <a:pt x="2943" y="0"/>
                  </a:lnTo>
                  <a:close/>
                  <a:moveTo>
                    <a:pt x="3048" y="0"/>
                  </a:moveTo>
                  <a:lnTo>
                    <a:pt x="3124" y="0"/>
                  </a:lnTo>
                  <a:lnTo>
                    <a:pt x="3124" y="9"/>
                  </a:lnTo>
                  <a:lnTo>
                    <a:pt x="3048" y="9"/>
                  </a:lnTo>
                  <a:lnTo>
                    <a:pt x="3048" y="0"/>
                  </a:lnTo>
                  <a:close/>
                </a:path>
              </a:pathLst>
            </a:custGeom>
            <a:solidFill>
              <a:srgbClr val="17375E"/>
            </a:solidFill>
            <a:ln w="635" cap="flat">
              <a:solidFill>
                <a:srgbClr val="17375E"/>
              </a:solidFill>
              <a:prstDash val="solid"/>
              <a:round/>
              <a:headEnd/>
              <a:tailEnd/>
            </a:ln>
          </p:spPr>
          <p:txBody>
            <a:bodyPr rot="0" vert="horz" wrap="square" lIns="91440" tIns="45720" rIns="91440" bIns="45720" anchor="t" anchorCtr="0" upright="1">
              <a:noAutofit/>
            </a:bodyPr>
            <a:lstStyle/>
            <a:p>
              <a:endParaRPr lang="nl-NL"/>
            </a:p>
          </p:txBody>
        </p:sp>
        <p:sp>
          <p:nvSpPr>
            <p:cNvPr id="20" name="Rectangle 10">
              <a:extLst>
                <a:ext uri="{FF2B5EF4-FFF2-40B4-BE49-F238E27FC236}">
                  <a16:creationId xmlns:a16="http://schemas.microsoft.com/office/drawing/2014/main" id="{A729509C-D1B9-4AFE-A13B-9A96A75D4F6F}"/>
                </a:ext>
              </a:extLst>
            </p:cNvPr>
            <p:cNvSpPr>
              <a:spLocks noChangeArrowheads="1"/>
            </p:cNvSpPr>
            <p:nvPr/>
          </p:nvSpPr>
          <p:spPr bwMode="auto">
            <a:xfrm>
              <a:off x="98852" y="2738120"/>
              <a:ext cx="66484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0000"/>
                  </a:solidFill>
                  <a:effectLst/>
                  <a:latin typeface="Verdana" panose="020B0604030504040204" pitchFamily="34" charset="0"/>
                  <a:ea typeface="MS Mincho" panose="02020609040205080304" pitchFamily="49" charset="-128"/>
                  <a:cs typeface="Verdana" panose="020B0604030504040204" pitchFamily="34" charset="0"/>
                </a:rPr>
                <a:t>Tactisch niveau</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21" name="Rectangle 11">
              <a:extLst>
                <a:ext uri="{FF2B5EF4-FFF2-40B4-BE49-F238E27FC236}">
                  <a16:creationId xmlns:a16="http://schemas.microsoft.com/office/drawing/2014/main" id="{71DFE73F-92F9-4F8B-87E0-193B1D064A3B}"/>
                </a:ext>
              </a:extLst>
            </p:cNvPr>
            <p:cNvSpPr>
              <a:spLocks noChangeArrowheads="1"/>
            </p:cNvSpPr>
            <p:nvPr/>
          </p:nvSpPr>
          <p:spPr bwMode="auto">
            <a:xfrm>
              <a:off x="98852" y="2823845"/>
              <a:ext cx="61468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0000"/>
                  </a:solidFill>
                  <a:effectLst/>
                  <a:latin typeface="Verdana" panose="020B0604030504040204" pitchFamily="34" charset="0"/>
                  <a:ea typeface="MS Mincho" panose="02020609040205080304" pitchFamily="49" charset="-128"/>
                  <a:cs typeface="Verdana" panose="020B0604030504040204" pitchFamily="34" charset="0"/>
                </a:rPr>
                <a:t>(vernieuwing)</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22" name="Rectangle 12">
              <a:extLst>
                <a:ext uri="{FF2B5EF4-FFF2-40B4-BE49-F238E27FC236}">
                  <a16:creationId xmlns:a16="http://schemas.microsoft.com/office/drawing/2014/main" id="{40496896-5FC8-4F0E-A05C-99DCD60ECB8C}"/>
                </a:ext>
              </a:extLst>
            </p:cNvPr>
            <p:cNvSpPr>
              <a:spLocks noChangeArrowheads="1"/>
            </p:cNvSpPr>
            <p:nvPr/>
          </p:nvSpPr>
          <p:spPr bwMode="auto">
            <a:xfrm>
              <a:off x="98852" y="2999740"/>
              <a:ext cx="86423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0000"/>
                  </a:solidFill>
                  <a:effectLst/>
                  <a:latin typeface="Verdana" panose="020B0604030504040204" pitchFamily="34" charset="0"/>
                  <a:ea typeface="MS Mincho" panose="02020609040205080304" pitchFamily="49" charset="-128"/>
                  <a:cs typeface="Verdana" panose="020B0604030504040204" pitchFamily="34" charset="0"/>
                </a:rPr>
                <a:t>Operationeel niveau</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23" name="Rectangle 13">
              <a:extLst>
                <a:ext uri="{FF2B5EF4-FFF2-40B4-BE49-F238E27FC236}">
                  <a16:creationId xmlns:a16="http://schemas.microsoft.com/office/drawing/2014/main" id="{FF98B414-87C8-4CCC-9EF3-9181A2629D0C}"/>
                </a:ext>
              </a:extLst>
            </p:cNvPr>
            <p:cNvSpPr>
              <a:spLocks noChangeArrowheads="1"/>
            </p:cNvSpPr>
            <p:nvPr/>
          </p:nvSpPr>
          <p:spPr bwMode="auto">
            <a:xfrm>
              <a:off x="98852" y="3090545"/>
              <a:ext cx="40957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0000"/>
                  </a:solidFill>
                  <a:effectLst/>
                  <a:latin typeface="Verdana" panose="020B0604030504040204" pitchFamily="34" charset="0"/>
                  <a:ea typeface="MS Mincho" panose="02020609040205080304" pitchFamily="49" charset="-128"/>
                  <a:cs typeface="Verdana" panose="020B0604030504040204" pitchFamily="34" charset="0"/>
                </a:rPr>
                <a:t>(gebruik)</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pic>
          <p:nvPicPr>
            <p:cNvPr id="24" name="Picture 14">
              <a:extLst>
                <a:ext uri="{FF2B5EF4-FFF2-40B4-BE49-F238E27FC236}">
                  <a16:creationId xmlns:a16="http://schemas.microsoft.com/office/drawing/2014/main" id="{535C73CE-2CBB-4C23-A894-D1F6C7B20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382" y="1830705"/>
              <a:ext cx="364871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a:extLst>
                <a:ext uri="{FF2B5EF4-FFF2-40B4-BE49-F238E27FC236}">
                  <a16:creationId xmlns:a16="http://schemas.microsoft.com/office/drawing/2014/main" id="{6CE5FDD3-C12F-49DB-93CC-863B1E093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382" y="1830705"/>
              <a:ext cx="364871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16">
              <a:extLst>
                <a:ext uri="{FF2B5EF4-FFF2-40B4-BE49-F238E27FC236}">
                  <a16:creationId xmlns:a16="http://schemas.microsoft.com/office/drawing/2014/main" id="{E7F03044-F627-4056-83E9-EFB9C1487FD3}"/>
                </a:ext>
              </a:extLst>
            </p:cNvPr>
            <p:cNvSpPr>
              <a:spLocks/>
            </p:cNvSpPr>
            <p:nvPr/>
          </p:nvSpPr>
          <p:spPr bwMode="auto">
            <a:xfrm>
              <a:off x="787827" y="1793875"/>
              <a:ext cx="4229100" cy="2237740"/>
            </a:xfrm>
            <a:custGeom>
              <a:avLst/>
              <a:gdLst>
                <a:gd name="T0" fmla="*/ 2628 w 11164"/>
                <a:gd name="T1" fmla="*/ 721 h 5909"/>
                <a:gd name="T2" fmla="*/ 7116 w 11164"/>
                <a:gd name="T3" fmla="*/ 334 h 5909"/>
                <a:gd name="T4" fmla="*/ 9125 w 11164"/>
                <a:gd name="T5" fmla="*/ 4721 h 5909"/>
                <a:gd name="T6" fmla="*/ 4488 w 11164"/>
                <a:gd name="T7" fmla="*/ 5691 h 5909"/>
                <a:gd name="T8" fmla="*/ 1089 w 11164"/>
                <a:gd name="T9" fmla="*/ 1914 h 5909"/>
                <a:gd name="T10" fmla="*/ 989 w 11164"/>
                <a:gd name="T11" fmla="*/ 1878 h 5909"/>
                <a:gd name="T12" fmla="*/ 1504 w 11164"/>
                <a:gd name="T13" fmla="*/ 1545 h 5909"/>
                <a:gd name="T14" fmla="*/ 1343 w 11164"/>
                <a:gd name="T15" fmla="*/ 2004 h 5909"/>
                <a:gd name="T16" fmla="*/ 1243 w 11164"/>
                <a:gd name="T17" fmla="*/ 1969 h 5909"/>
                <a:gd name="T18" fmla="*/ 4552 w 11164"/>
                <a:gd name="T19" fmla="*/ 5537 h 5909"/>
                <a:gd name="T20" fmla="*/ 8972 w 11164"/>
                <a:gd name="T21" fmla="*/ 4638 h 5909"/>
                <a:gd name="T22" fmla="*/ 7022 w 11164"/>
                <a:gd name="T23" fmla="*/ 477 h 5909"/>
                <a:gd name="T24" fmla="*/ 2769 w 11164"/>
                <a:gd name="T25" fmla="*/ 831 h 5909"/>
                <a:gd name="T26" fmla="*/ 2628 w 11164"/>
                <a:gd name="T27" fmla="*/ 721 h 5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64" h="5909">
                  <a:moveTo>
                    <a:pt x="2628" y="721"/>
                  </a:moveTo>
                  <a:cubicBezTo>
                    <a:pt x="3914" y="146"/>
                    <a:pt x="5606" y="0"/>
                    <a:pt x="7116" y="334"/>
                  </a:cubicBezTo>
                  <a:cubicBezTo>
                    <a:pt x="10141" y="1003"/>
                    <a:pt x="11164" y="3236"/>
                    <a:pt x="9125" y="4721"/>
                  </a:cubicBezTo>
                  <a:cubicBezTo>
                    <a:pt x="8008" y="5534"/>
                    <a:pt x="6218" y="5909"/>
                    <a:pt x="4488" y="5691"/>
                  </a:cubicBezTo>
                  <a:cubicBezTo>
                    <a:pt x="1624" y="5330"/>
                    <a:pt x="0" y="3525"/>
                    <a:pt x="1089" y="1914"/>
                  </a:cubicBezTo>
                  <a:lnTo>
                    <a:pt x="989" y="1878"/>
                  </a:lnTo>
                  <a:lnTo>
                    <a:pt x="1504" y="1545"/>
                  </a:lnTo>
                  <a:lnTo>
                    <a:pt x="1343" y="2004"/>
                  </a:lnTo>
                  <a:lnTo>
                    <a:pt x="1243" y="1969"/>
                  </a:lnTo>
                  <a:cubicBezTo>
                    <a:pt x="179" y="3495"/>
                    <a:pt x="1766" y="5206"/>
                    <a:pt x="4552" y="5537"/>
                  </a:cubicBezTo>
                  <a:cubicBezTo>
                    <a:pt x="6199" y="5732"/>
                    <a:pt x="7898" y="5387"/>
                    <a:pt x="8972" y="4638"/>
                  </a:cubicBezTo>
                  <a:cubicBezTo>
                    <a:pt x="10986" y="3234"/>
                    <a:pt x="9985" y="1100"/>
                    <a:pt x="7022" y="477"/>
                  </a:cubicBezTo>
                  <a:cubicBezTo>
                    <a:pt x="5591" y="176"/>
                    <a:pt x="3995" y="309"/>
                    <a:pt x="2769" y="831"/>
                  </a:cubicBezTo>
                  <a:lnTo>
                    <a:pt x="2628" y="721"/>
                  </a:lnTo>
                  <a:close/>
                </a:path>
              </a:pathLst>
            </a:custGeom>
            <a:solidFill>
              <a:srgbClr val="0070C0"/>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27" name="Freeform 17">
              <a:extLst>
                <a:ext uri="{FF2B5EF4-FFF2-40B4-BE49-F238E27FC236}">
                  <a16:creationId xmlns:a16="http://schemas.microsoft.com/office/drawing/2014/main" id="{3245FE78-B6C8-4C9B-8EE8-89EF63608431}"/>
                </a:ext>
              </a:extLst>
            </p:cNvPr>
            <p:cNvSpPr>
              <a:spLocks/>
            </p:cNvSpPr>
            <p:nvPr/>
          </p:nvSpPr>
          <p:spPr bwMode="auto">
            <a:xfrm>
              <a:off x="787827" y="1793875"/>
              <a:ext cx="4229100" cy="2237740"/>
            </a:xfrm>
            <a:custGeom>
              <a:avLst/>
              <a:gdLst>
                <a:gd name="T0" fmla="*/ 2628 w 11164"/>
                <a:gd name="T1" fmla="*/ 721 h 5909"/>
                <a:gd name="T2" fmla="*/ 7116 w 11164"/>
                <a:gd name="T3" fmla="*/ 334 h 5909"/>
                <a:gd name="T4" fmla="*/ 9125 w 11164"/>
                <a:gd name="T5" fmla="*/ 4721 h 5909"/>
                <a:gd name="T6" fmla="*/ 4488 w 11164"/>
                <a:gd name="T7" fmla="*/ 5691 h 5909"/>
                <a:gd name="T8" fmla="*/ 1089 w 11164"/>
                <a:gd name="T9" fmla="*/ 1914 h 5909"/>
                <a:gd name="T10" fmla="*/ 989 w 11164"/>
                <a:gd name="T11" fmla="*/ 1878 h 5909"/>
                <a:gd name="T12" fmla="*/ 1504 w 11164"/>
                <a:gd name="T13" fmla="*/ 1545 h 5909"/>
                <a:gd name="T14" fmla="*/ 1343 w 11164"/>
                <a:gd name="T15" fmla="*/ 2004 h 5909"/>
                <a:gd name="T16" fmla="*/ 1243 w 11164"/>
                <a:gd name="T17" fmla="*/ 1969 h 5909"/>
                <a:gd name="T18" fmla="*/ 4552 w 11164"/>
                <a:gd name="T19" fmla="*/ 5537 h 5909"/>
                <a:gd name="T20" fmla="*/ 8972 w 11164"/>
                <a:gd name="T21" fmla="*/ 4638 h 5909"/>
                <a:gd name="T22" fmla="*/ 7022 w 11164"/>
                <a:gd name="T23" fmla="*/ 477 h 5909"/>
                <a:gd name="T24" fmla="*/ 2769 w 11164"/>
                <a:gd name="T25" fmla="*/ 831 h 5909"/>
                <a:gd name="T26" fmla="*/ 2628 w 11164"/>
                <a:gd name="T27" fmla="*/ 721 h 5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64" h="5909">
                  <a:moveTo>
                    <a:pt x="2628" y="721"/>
                  </a:moveTo>
                  <a:cubicBezTo>
                    <a:pt x="3914" y="146"/>
                    <a:pt x="5606" y="0"/>
                    <a:pt x="7116" y="334"/>
                  </a:cubicBezTo>
                  <a:cubicBezTo>
                    <a:pt x="10141" y="1003"/>
                    <a:pt x="11164" y="3236"/>
                    <a:pt x="9125" y="4721"/>
                  </a:cubicBezTo>
                  <a:cubicBezTo>
                    <a:pt x="8008" y="5534"/>
                    <a:pt x="6218" y="5909"/>
                    <a:pt x="4488" y="5691"/>
                  </a:cubicBezTo>
                  <a:cubicBezTo>
                    <a:pt x="1624" y="5330"/>
                    <a:pt x="0" y="3525"/>
                    <a:pt x="1089" y="1914"/>
                  </a:cubicBezTo>
                  <a:lnTo>
                    <a:pt x="989" y="1878"/>
                  </a:lnTo>
                  <a:lnTo>
                    <a:pt x="1504" y="1545"/>
                  </a:lnTo>
                  <a:lnTo>
                    <a:pt x="1343" y="2004"/>
                  </a:lnTo>
                  <a:lnTo>
                    <a:pt x="1243" y="1969"/>
                  </a:lnTo>
                  <a:cubicBezTo>
                    <a:pt x="179" y="3495"/>
                    <a:pt x="1766" y="5206"/>
                    <a:pt x="4552" y="5537"/>
                  </a:cubicBezTo>
                  <a:cubicBezTo>
                    <a:pt x="6199" y="5732"/>
                    <a:pt x="7898" y="5387"/>
                    <a:pt x="8972" y="4638"/>
                  </a:cubicBezTo>
                  <a:cubicBezTo>
                    <a:pt x="10986" y="3234"/>
                    <a:pt x="9985" y="1100"/>
                    <a:pt x="7022" y="477"/>
                  </a:cubicBezTo>
                  <a:cubicBezTo>
                    <a:pt x="5591" y="176"/>
                    <a:pt x="3995" y="309"/>
                    <a:pt x="2769" y="831"/>
                  </a:cubicBezTo>
                  <a:lnTo>
                    <a:pt x="2628" y="721"/>
                  </a:lnTo>
                  <a:close/>
                </a:path>
              </a:pathLst>
            </a:cu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28" name="Rectangle 18">
              <a:extLst>
                <a:ext uri="{FF2B5EF4-FFF2-40B4-BE49-F238E27FC236}">
                  <a16:creationId xmlns:a16="http://schemas.microsoft.com/office/drawing/2014/main" id="{3E1EB55F-80A3-450A-B882-FD32CB17818C}"/>
                </a:ext>
              </a:extLst>
            </p:cNvPr>
            <p:cNvSpPr>
              <a:spLocks noChangeArrowheads="1"/>
            </p:cNvSpPr>
            <p:nvPr/>
          </p:nvSpPr>
          <p:spPr bwMode="auto">
            <a:xfrm>
              <a:off x="2435344" y="1039847"/>
              <a:ext cx="37909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3300"/>
                  </a:solidFill>
                  <a:effectLst/>
                  <a:latin typeface="Verdana" panose="020B0604030504040204" pitchFamily="34" charset="0"/>
                  <a:ea typeface="MS Mincho" panose="02020609040205080304" pitchFamily="49" charset="-128"/>
                  <a:cs typeface="Verdana" panose="020B0604030504040204" pitchFamily="34" charset="0"/>
                </a:rPr>
                <a:t>Business</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29" name="Rectangle 19">
              <a:extLst>
                <a:ext uri="{FF2B5EF4-FFF2-40B4-BE49-F238E27FC236}">
                  <a16:creationId xmlns:a16="http://schemas.microsoft.com/office/drawing/2014/main" id="{7CB754DB-FE73-4F27-AE7F-FECC6E783E5C}"/>
                </a:ext>
              </a:extLst>
            </p:cNvPr>
            <p:cNvSpPr>
              <a:spLocks noChangeArrowheads="1"/>
            </p:cNvSpPr>
            <p:nvPr/>
          </p:nvSpPr>
          <p:spPr bwMode="auto">
            <a:xfrm>
              <a:off x="2981117" y="1051250"/>
              <a:ext cx="14922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3300"/>
                  </a:solidFill>
                  <a:effectLst/>
                  <a:latin typeface="Verdana" panose="020B0604030504040204" pitchFamily="34" charset="0"/>
                  <a:ea typeface="MS Mincho" panose="02020609040205080304" pitchFamily="49" charset="-128"/>
                  <a:cs typeface="Verdana" panose="020B0604030504040204" pitchFamily="34" charset="0"/>
                </a:rPr>
                <a:t>ICT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30" name="Rectangle 20">
              <a:extLst>
                <a:ext uri="{FF2B5EF4-FFF2-40B4-BE49-F238E27FC236}">
                  <a16:creationId xmlns:a16="http://schemas.microsoft.com/office/drawing/2014/main" id="{B7EC037A-6CB3-4EF8-B0D1-B2A87E38EB5A}"/>
                </a:ext>
              </a:extLst>
            </p:cNvPr>
            <p:cNvSpPr>
              <a:spLocks noChangeArrowheads="1"/>
            </p:cNvSpPr>
            <p:nvPr/>
          </p:nvSpPr>
          <p:spPr bwMode="auto">
            <a:xfrm>
              <a:off x="2380407" y="4100830"/>
              <a:ext cx="25146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3300"/>
                  </a:solidFill>
                  <a:effectLst/>
                  <a:latin typeface="Verdana" panose="020B0604030504040204" pitchFamily="34" charset="0"/>
                  <a:ea typeface="MS Mincho" panose="02020609040205080304" pitchFamily="49" charset="-128"/>
                  <a:cs typeface="Verdana" panose="020B0604030504040204" pitchFamily="34" charset="0"/>
                </a:rPr>
                <a:t>Vraag</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31" name="Rectangle 21">
              <a:extLst>
                <a:ext uri="{FF2B5EF4-FFF2-40B4-BE49-F238E27FC236}">
                  <a16:creationId xmlns:a16="http://schemas.microsoft.com/office/drawing/2014/main" id="{4683D45D-6669-468C-8CBE-9AC663AD7019}"/>
                </a:ext>
              </a:extLst>
            </p:cNvPr>
            <p:cNvSpPr>
              <a:spLocks noChangeArrowheads="1"/>
            </p:cNvSpPr>
            <p:nvPr/>
          </p:nvSpPr>
          <p:spPr bwMode="auto">
            <a:xfrm>
              <a:off x="3092242" y="4100830"/>
              <a:ext cx="323850"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003300"/>
                  </a:solidFill>
                  <a:effectLst/>
                  <a:latin typeface="Verdana" panose="020B0604030504040204" pitchFamily="34" charset="0"/>
                  <a:ea typeface="MS Mincho" panose="02020609040205080304" pitchFamily="49" charset="-128"/>
                  <a:cs typeface="Verdana" panose="020B0604030504040204" pitchFamily="34" charset="0"/>
                </a:rPr>
                <a:t>Aanbod</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32" name="Oval 22">
              <a:extLst>
                <a:ext uri="{FF2B5EF4-FFF2-40B4-BE49-F238E27FC236}">
                  <a16:creationId xmlns:a16="http://schemas.microsoft.com/office/drawing/2014/main" id="{C4F8A459-5C08-40AB-B12E-5856ECDCBE37}"/>
                </a:ext>
              </a:extLst>
            </p:cNvPr>
            <p:cNvSpPr>
              <a:spLocks noChangeArrowheads="1"/>
            </p:cNvSpPr>
            <p:nvPr/>
          </p:nvSpPr>
          <p:spPr bwMode="auto">
            <a:xfrm>
              <a:off x="3504357" y="1679575"/>
              <a:ext cx="733425" cy="739140"/>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33" name="Oval 23">
              <a:extLst>
                <a:ext uri="{FF2B5EF4-FFF2-40B4-BE49-F238E27FC236}">
                  <a16:creationId xmlns:a16="http://schemas.microsoft.com/office/drawing/2014/main" id="{6DDDAD1F-F81E-4D80-BC1F-B1D19CB97A4F}"/>
                </a:ext>
              </a:extLst>
            </p:cNvPr>
            <p:cNvSpPr>
              <a:spLocks noChangeArrowheads="1"/>
            </p:cNvSpPr>
            <p:nvPr/>
          </p:nvSpPr>
          <p:spPr bwMode="auto">
            <a:xfrm>
              <a:off x="3504357" y="1679575"/>
              <a:ext cx="733425" cy="739140"/>
            </a:xfrm>
            <a:prstGeom prst="ellipse">
              <a:avLst/>
            </a:prstGeom>
            <a:noFill/>
            <a:ln w="1841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34" name="Rectangle 24">
              <a:extLst>
                <a:ext uri="{FF2B5EF4-FFF2-40B4-BE49-F238E27FC236}">
                  <a16:creationId xmlns:a16="http://schemas.microsoft.com/office/drawing/2014/main" id="{A9F1DD02-29F1-4084-8927-FD6B48AB9C57}"/>
                </a:ext>
              </a:extLst>
            </p:cNvPr>
            <p:cNvSpPr>
              <a:spLocks noChangeArrowheads="1"/>
            </p:cNvSpPr>
            <p:nvPr/>
          </p:nvSpPr>
          <p:spPr bwMode="auto">
            <a:xfrm>
              <a:off x="3652312" y="1931670"/>
              <a:ext cx="37211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Wijzigings</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35" name="Rectangle 25">
              <a:extLst>
                <a:ext uri="{FF2B5EF4-FFF2-40B4-BE49-F238E27FC236}">
                  <a16:creationId xmlns:a16="http://schemas.microsoft.com/office/drawing/2014/main" id="{A260724F-30FC-4C1F-91FF-DBE01DC4B6AC}"/>
                </a:ext>
              </a:extLst>
            </p:cNvPr>
            <p:cNvSpPr>
              <a:spLocks noChangeArrowheads="1"/>
            </p:cNvSpPr>
            <p:nvPr/>
          </p:nvSpPr>
          <p:spPr bwMode="auto">
            <a:xfrm>
              <a:off x="4051727" y="1931670"/>
              <a:ext cx="31115"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36" name="Rectangle 26">
              <a:extLst>
                <a:ext uri="{FF2B5EF4-FFF2-40B4-BE49-F238E27FC236}">
                  <a16:creationId xmlns:a16="http://schemas.microsoft.com/office/drawing/2014/main" id="{29A0226B-1233-4810-954A-C5CA77B55621}"/>
                </a:ext>
              </a:extLst>
            </p:cNvPr>
            <p:cNvSpPr>
              <a:spLocks noChangeArrowheads="1"/>
            </p:cNvSpPr>
            <p:nvPr/>
          </p:nvSpPr>
          <p:spPr bwMode="auto">
            <a:xfrm>
              <a:off x="3676442" y="2004060"/>
              <a:ext cx="36322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en project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37" name="Rectangle 27">
              <a:extLst>
                <a:ext uri="{FF2B5EF4-FFF2-40B4-BE49-F238E27FC236}">
                  <a16:creationId xmlns:a16="http://schemas.microsoft.com/office/drawing/2014/main" id="{949204CD-CA74-461C-B475-58A0F7053873}"/>
                </a:ext>
              </a:extLst>
            </p:cNvPr>
            <p:cNvSpPr>
              <a:spLocks noChangeArrowheads="1"/>
            </p:cNvSpPr>
            <p:nvPr/>
          </p:nvSpPr>
          <p:spPr bwMode="auto">
            <a:xfrm>
              <a:off x="3621832" y="2082800"/>
              <a:ext cx="46736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management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38" name="Oval 28">
              <a:extLst>
                <a:ext uri="{FF2B5EF4-FFF2-40B4-BE49-F238E27FC236}">
                  <a16:creationId xmlns:a16="http://schemas.microsoft.com/office/drawing/2014/main" id="{2E81E999-5A12-4E25-B6B4-29DCA13D25E2}"/>
                </a:ext>
              </a:extLst>
            </p:cNvPr>
            <p:cNvSpPr>
              <a:spLocks noChangeArrowheads="1"/>
            </p:cNvSpPr>
            <p:nvPr/>
          </p:nvSpPr>
          <p:spPr bwMode="auto">
            <a:xfrm>
              <a:off x="1425367" y="3467100"/>
              <a:ext cx="739775" cy="739140"/>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39" name="Oval 29">
              <a:extLst>
                <a:ext uri="{FF2B5EF4-FFF2-40B4-BE49-F238E27FC236}">
                  <a16:creationId xmlns:a16="http://schemas.microsoft.com/office/drawing/2014/main" id="{A18C95CC-79BC-4E8E-A416-5CD895928882}"/>
                </a:ext>
              </a:extLst>
            </p:cNvPr>
            <p:cNvSpPr>
              <a:spLocks noChangeArrowheads="1"/>
            </p:cNvSpPr>
            <p:nvPr/>
          </p:nvSpPr>
          <p:spPr bwMode="auto">
            <a:xfrm>
              <a:off x="1425367" y="3467100"/>
              <a:ext cx="739775" cy="739140"/>
            </a:xfrm>
            <a:prstGeom prst="ellipse">
              <a:avLst/>
            </a:prstGeom>
            <a:noFill/>
            <a:ln w="1841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40" name="Rectangle 30">
              <a:extLst>
                <a:ext uri="{FF2B5EF4-FFF2-40B4-BE49-F238E27FC236}">
                  <a16:creationId xmlns:a16="http://schemas.microsoft.com/office/drawing/2014/main" id="{310A1F59-E6CC-4D07-823E-DEACDAF704AD}"/>
                </a:ext>
              </a:extLst>
            </p:cNvPr>
            <p:cNvSpPr>
              <a:spLocks noChangeArrowheads="1"/>
            </p:cNvSpPr>
            <p:nvPr/>
          </p:nvSpPr>
          <p:spPr bwMode="auto">
            <a:xfrm>
              <a:off x="1624757" y="3758565"/>
              <a:ext cx="316865"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Gebruiks</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41" name="Rectangle 31">
              <a:extLst>
                <a:ext uri="{FF2B5EF4-FFF2-40B4-BE49-F238E27FC236}">
                  <a16:creationId xmlns:a16="http://schemas.microsoft.com/office/drawing/2014/main" id="{3BA3C2ED-9D30-4095-8D54-3D4030D027FE}"/>
                </a:ext>
              </a:extLst>
            </p:cNvPr>
            <p:cNvSpPr>
              <a:spLocks noChangeArrowheads="1"/>
            </p:cNvSpPr>
            <p:nvPr/>
          </p:nvSpPr>
          <p:spPr bwMode="auto">
            <a:xfrm>
              <a:off x="1655237" y="3830955"/>
              <a:ext cx="248285"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beheer</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42" name="Oval 32">
              <a:extLst>
                <a:ext uri="{FF2B5EF4-FFF2-40B4-BE49-F238E27FC236}">
                  <a16:creationId xmlns:a16="http://schemas.microsoft.com/office/drawing/2014/main" id="{8BF6B7BE-AC8D-4599-80F5-AFFFE494FBDF}"/>
                </a:ext>
              </a:extLst>
            </p:cNvPr>
            <p:cNvSpPr>
              <a:spLocks noChangeArrowheads="1"/>
            </p:cNvSpPr>
            <p:nvPr/>
          </p:nvSpPr>
          <p:spPr bwMode="auto">
            <a:xfrm>
              <a:off x="3485942" y="3467100"/>
              <a:ext cx="721360" cy="721360"/>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43" name="Oval 33">
              <a:extLst>
                <a:ext uri="{FF2B5EF4-FFF2-40B4-BE49-F238E27FC236}">
                  <a16:creationId xmlns:a16="http://schemas.microsoft.com/office/drawing/2014/main" id="{DF487C4D-5DE4-457F-B43B-5793C4553CC4}"/>
                </a:ext>
              </a:extLst>
            </p:cNvPr>
            <p:cNvSpPr>
              <a:spLocks noChangeArrowheads="1"/>
            </p:cNvSpPr>
            <p:nvPr/>
          </p:nvSpPr>
          <p:spPr bwMode="auto">
            <a:xfrm>
              <a:off x="3485942" y="3467100"/>
              <a:ext cx="721360" cy="721360"/>
            </a:xfrm>
            <a:prstGeom prst="ellipse">
              <a:avLst/>
            </a:prstGeom>
            <a:noFill/>
            <a:ln w="1841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44" name="Rectangle 34">
              <a:extLst>
                <a:ext uri="{FF2B5EF4-FFF2-40B4-BE49-F238E27FC236}">
                  <a16:creationId xmlns:a16="http://schemas.microsoft.com/office/drawing/2014/main" id="{F26CC998-46E2-47CE-A324-02F9B3D46340}"/>
                </a:ext>
              </a:extLst>
            </p:cNvPr>
            <p:cNvSpPr>
              <a:spLocks noChangeArrowheads="1"/>
            </p:cNvSpPr>
            <p:nvPr/>
          </p:nvSpPr>
          <p:spPr bwMode="auto">
            <a:xfrm>
              <a:off x="3700572" y="3749675"/>
              <a:ext cx="26162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Service</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45" name="Rectangle 35">
              <a:extLst>
                <a:ext uri="{FF2B5EF4-FFF2-40B4-BE49-F238E27FC236}">
                  <a16:creationId xmlns:a16="http://schemas.microsoft.com/office/drawing/2014/main" id="{343B2103-2566-476C-9D3E-3D4075067BEB}"/>
                </a:ext>
              </a:extLst>
            </p:cNvPr>
            <p:cNvSpPr>
              <a:spLocks noChangeArrowheads="1"/>
            </p:cNvSpPr>
            <p:nvPr/>
          </p:nvSpPr>
          <p:spPr bwMode="auto">
            <a:xfrm>
              <a:off x="3597702" y="3822700"/>
              <a:ext cx="46736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management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46" name="Oval 36">
              <a:extLst>
                <a:ext uri="{FF2B5EF4-FFF2-40B4-BE49-F238E27FC236}">
                  <a16:creationId xmlns:a16="http://schemas.microsoft.com/office/drawing/2014/main" id="{278617AE-C943-45C0-9DF0-2194921F2696}"/>
                </a:ext>
              </a:extLst>
            </p:cNvPr>
            <p:cNvSpPr>
              <a:spLocks noChangeArrowheads="1"/>
            </p:cNvSpPr>
            <p:nvPr/>
          </p:nvSpPr>
          <p:spPr bwMode="auto">
            <a:xfrm>
              <a:off x="2328337" y="1497330"/>
              <a:ext cx="769620" cy="769620"/>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47" name="Freeform 37">
              <a:extLst>
                <a:ext uri="{FF2B5EF4-FFF2-40B4-BE49-F238E27FC236}">
                  <a16:creationId xmlns:a16="http://schemas.microsoft.com/office/drawing/2014/main" id="{D662BE8C-F1F0-4B6B-A817-E2A0348A959E}"/>
                </a:ext>
              </a:extLst>
            </p:cNvPr>
            <p:cNvSpPr>
              <a:spLocks/>
            </p:cNvSpPr>
            <p:nvPr/>
          </p:nvSpPr>
          <p:spPr bwMode="auto">
            <a:xfrm>
              <a:off x="2328337" y="1497330"/>
              <a:ext cx="769620" cy="769620"/>
            </a:xfrm>
            <a:custGeom>
              <a:avLst/>
              <a:gdLst>
                <a:gd name="T0" fmla="*/ 0 w 1212"/>
                <a:gd name="T1" fmla="*/ 606 h 1212"/>
                <a:gd name="T2" fmla="*/ 606 w 1212"/>
                <a:gd name="T3" fmla="*/ 0 h 1212"/>
                <a:gd name="T4" fmla="*/ 1212 w 1212"/>
                <a:gd name="T5" fmla="*/ 606 h 1212"/>
                <a:gd name="T6" fmla="*/ 606 w 1212"/>
                <a:gd name="T7" fmla="*/ 1212 h 1212"/>
                <a:gd name="T8" fmla="*/ 0 w 1212"/>
                <a:gd name="T9" fmla="*/ 606 h 1212"/>
              </a:gdLst>
              <a:ahLst/>
              <a:cxnLst>
                <a:cxn ang="0">
                  <a:pos x="T0" y="T1"/>
                </a:cxn>
                <a:cxn ang="0">
                  <a:pos x="T2" y="T3"/>
                </a:cxn>
                <a:cxn ang="0">
                  <a:pos x="T4" y="T5"/>
                </a:cxn>
                <a:cxn ang="0">
                  <a:pos x="T6" y="T7"/>
                </a:cxn>
                <a:cxn ang="0">
                  <a:pos x="T8" y="T9"/>
                </a:cxn>
              </a:cxnLst>
              <a:rect l="0" t="0" r="r" b="b"/>
              <a:pathLst>
                <a:path w="1212" h="1212">
                  <a:moveTo>
                    <a:pt x="0" y="606"/>
                  </a:moveTo>
                  <a:cubicBezTo>
                    <a:pt x="0" y="272"/>
                    <a:pt x="272" y="0"/>
                    <a:pt x="606" y="0"/>
                  </a:cubicBezTo>
                  <a:cubicBezTo>
                    <a:pt x="942" y="0"/>
                    <a:pt x="1212" y="272"/>
                    <a:pt x="1212" y="606"/>
                  </a:cubicBezTo>
                  <a:cubicBezTo>
                    <a:pt x="1212" y="941"/>
                    <a:pt x="942" y="1212"/>
                    <a:pt x="606" y="1212"/>
                  </a:cubicBezTo>
                  <a:cubicBezTo>
                    <a:pt x="272" y="1212"/>
                    <a:pt x="0" y="941"/>
                    <a:pt x="0" y="606"/>
                  </a:cubicBezTo>
                </a:path>
              </a:pathLst>
            </a:custGeom>
            <a:noFill/>
            <a:ln w="1841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48" name="Rectangle 38">
              <a:extLst>
                <a:ext uri="{FF2B5EF4-FFF2-40B4-BE49-F238E27FC236}">
                  <a16:creationId xmlns:a16="http://schemas.microsoft.com/office/drawing/2014/main" id="{B79E416A-7D35-4F09-9904-17D384E399C9}"/>
                </a:ext>
              </a:extLst>
            </p:cNvPr>
            <p:cNvSpPr>
              <a:spLocks noChangeArrowheads="1"/>
            </p:cNvSpPr>
            <p:nvPr/>
          </p:nvSpPr>
          <p:spPr bwMode="auto">
            <a:xfrm>
              <a:off x="2546614" y="1763911"/>
              <a:ext cx="33020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iPortfolio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49" name="Rectangle 39">
              <a:extLst>
                <a:ext uri="{FF2B5EF4-FFF2-40B4-BE49-F238E27FC236}">
                  <a16:creationId xmlns:a16="http://schemas.microsoft.com/office/drawing/2014/main" id="{01E0AC19-4582-4D6C-9BA9-9A9926087A67}"/>
                </a:ext>
              </a:extLst>
            </p:cNvPr>
            <p:cNvSpPr>
              <a:spLocks noChangeArrowheads="1"/>
            </p:cNvSpPr>
            <p:nvPr/>
          </p:nvSpPr>
          <p:spPr bwMode="auto">
            <a:xfrm>
              <a:off x="2468037" y="1836420"/>
              <a:ext cx="46736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management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50" name="Rectangle 40">
              <a:extLst>
                <a:ext uri="{FF2B5EF4-FFF2-40B4-BE49-F238E27FC236}">
                  <a16:creationId xmlns:a16="http://schemas.microsoft.com/office/drawing/2014/main" id="{DE398560-AE7B-4793-B1B8-E0BA82CD0776}"/>
                </a:ext>
              </a:extLst>
            </p:cNvPr>
            <p:cNvSpPr>
              <a:spLocks noChangeArrowheads="1"/>
            </p:cNvSpPr>
            <p:nvPr/>
          </p:nvSpPr>
          <p:spPr bwMode="auto">
            <a:xfrm>
              <a:off x="2470911" y="1912256"/>
              <a:ext cx="454025"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i="1">
                  <a:solidFill>
                    <a:srgbClr val="0070C0"/>
                  </a:solidFill>
                  <a:effectLst/>
                  <a:latin typeface="Verdana" panose="020B0604030504040204" pitchFamily="34" charset="0"/>
                  <a:ea typeface="MS Mincho" panose="02020609040205080304" pitchFamily="49" charset="-128"/>
                  <a:cs typeface="Verdana" panose="020B0604030504040204" pitchFamily="34" charset="0"/>
                </a:rPr>
                <a:t>(prioriteren)</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51" name="Oval 41">
              <a:extLst>
                <a:ext uri="{FF2B5EF4-FFF2-40B4-BE49-F238E27FC236}">
                  <a16:creationId xmlns:a16="http://schemas.microsoft.com/office/drawing/2014/main" id="{E355EB5E-4BFC-4DA0-8CC7-1B6D9AD43FCB}"/>
                </a:ext>
              </a:extLst>
            </p:cNvPr>
            <p:cNvSpPr>
              <a:spLocks noChangeArrowheads="1"/>
            </p:cNvSpPr>
            <p:nvPr/>
          </p:nvSpPr>
          <p:spPr bwMode="auto">
            <a:xfrm>
              <a:off x="4237782" y="2303780"/>
              <a:ext cx="702945" cy="702945"/>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52" name="Oval 42">
              <a:extLst>
                <a:ext uri="{FF2B5EF4-FFF2-40B4-BE49-F238E27FC236}">
                  <a16:creationId xmlns:a16="http://schemas.microsoft.com/office/drawing/2014/main" id="{9D794445-E2D4-4276-9FAB-544868C5E3F8}"/>
                </a:ext>
              </a:extLst>
            </p:cNvPr>
            <p:cNvSpPr>
              <a:spLocks noChangeArrowheads="1"/>
            </p:cNvSpPr>
            <p:nvPr/>
          </p:nvSpPr>
          <p:spPr bwMode="auto">
            <a:xfrm>
              <a:off x="4237782" y="2303780"/>
              <a:ext cx="702945" cy="702945"/>
            </a:xfrm>
            <a:prstGeom prst="ellipse">
              <a:avLst/>
            </a:prstGeom>
            <a:noFill/>
            <a:ln w="1841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53" name="Rectangle 43">
              <a:extLst>
                <a:ext uri="{FF2B5EF4-FFF2-40B4-BE49-F238E27FC236}">
                  <a16:creationId xmlns:a16="http://schemas.microsoft.com/office/drawing/2014/main" id="{6D7176C4-E734-435A-8056-218F9BB6E88E}"/>
                </a:ext>
              </a:extLst>
            </p:cNvPr>
            <p:cNvSpPr>
              <a:spLocks noChangeArrowheads="1"/>
            </p:cNvSpPr>
            <p:nvPr/>
          </p:nvSpPr>
          <p:spPr bwMode="auto">
            <a:xfrm>
              <a:off x="4348272" y="2577465"/>
              <a:ext cx="45593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Leveranciers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54" name="Rectangle 44">
              <a:extLst>
                <a:ext uri="{FF2B5EF4-FFF2-40B4-BE49-F238E27FC236}">
                  <a16:creationId xmlns:a16="http://schemas.microsoft.com/office/drawing/2014/main" id="{1D59B5F2-7021-4EEF-BECA-BA334F970A77}"/>
                </a:ext>
              </a:extLst>
            </p:cNvPr>
            <p:cNvSpPr>
              <a:spLocks noChangeArrowheads="1"/>
            </p:cNvSpPr>
            <p:nvPr/>
          </p:nvSpPr>
          <p:spPr bwMode="auto">
            <a:xfrm>
              <a:off x="4341922" y="2649855"/>
              <a:ext cx="46736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management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pic>
          <p:nvPicPr>
            <p:cNvPr id="55" name="Picture 57">
              <a:extLst>
                <a:ext uri="{FF2B5EF4-FFF2-40B4-BE49-F238E27FC236}">
                  <a16:creationId xmlns:a16="http://schemas.microsoft.com/office/drawing/2014/main" id="{034005F6-4A51-4E7B-AA9C-5726916890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97" y="2030730"/>
              <a:ext cx="1085215"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59">
              <a:extLst>
                <a:ext uri="{FF2B5EF4-FFF2-40B4-BE49-F238E27FC236}">
                  <a16:creationId xmlns:a16="http://schemas.microsoft.com/office/drawing/2014/main" id="{D4801D51-501B-4CF3-B018-F68DA9DD2FE2}"/>
                </a:ext>
              </a:extLst>
            </p:cNvPr>
            <p:cNvSpPr>
              <a:spLocks noEditPoints="1"/>
            </p:cNvSpPr>
            <p:nvPr/>
          </p:nvSpPr>
          <p:spPr bwMode="auto">
            <a:xfrm rot="2417810" flipV="1">
              <a:off x="85182" y="1388423"/>
              <a:ext cx="1346248" cy="123588"/>
            </a:xfrm>
            <a:custGeom>
              <a:avLst/>
              <a:gdLst>
                <a:gd name="T0" fmla="*/ 0 w 2470"/>
                <a:gd name="T1" fmla="*/ 87 h 223"/>
                <a:gd name="T2" fmla="*/ 2423 w 2470"/>
                <a:gd name="T3" fmla="*/ 87 h 223"/>
                <a:gd name="T4" fmla="*/ 2423 w 2470"/>
                <a:gd name="T5" fmla="*/ 135 h 223"/>
                <a:gd name="T6" fmla="*/ 0 w 2470"/>
                <a:gd name="T7" fmla="*/ 135 h 223"/>
                <a:gd name="T8" fmla="*/ 0 w 2470"/>
                <a:gd name="T9" fmla="*/ 87 h 223"/>
                <a:gd name="T10" fmla="*/ 2291 w 2470"/>
                <a:gd name="T11" fmla="*/ 7 h 223"/>
                <a:gd name="T12" fmla="*/ 2470 w 2470"/>
                <a:gd name="T13" fmla="*/ 111 h 223"/>
                <a:gd name="T14" fmla="*/ 2291 w 2470"/>
                <a:gd name="T15" fmla="*/ 216 h 223"/>
                <a:gd name="T16" fmla="*/ 2258 w 2470"/>
                <a:gd name="T17" fmla="*/ 208 h 223"/>
                <a:gd name="T18" fmla="*/ 2267 w 2470"/>
                <a:gd name="T19" fmla="*/ 175 h 223"/>
                <a:gd name="T20" fmla="*/ 2411 w 2470"/>
                <a:gd name="T21" fmla="*/ 91 h 223"/>
                <a:gd name="T22" fmla="*/ 2411 w 2470"/>
                <a:gd name="T23" fmla="*/ 132 h 223"/>
                <a:gd name="T24" fmla="*/ 2267 w 2470"/>
                <a:gd name="T25" fmla="*/ 48 h 223"/>
                <a:gd name="T26" fmla="*/ 2258 w 2470"/>
                <a:gd name="T27" fmla="*/ 15 h 223"/>
                <a:gd name="T28" fmla="*/ 2291 w 2470"/>
                <a:gd name="T29" fmla="*/ 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0" h="223">
                  <a:moveTo>
                    <a:pt x="0" y="87"/>
                  </a:moveTo>
                  <a:lnTo>
                    <a:pt x="2423" y="87"/>
                  </a:lnTo>
                  <a:lnTo>
                    <a:pt x="2423" y="135"/>
                  </a:lnTo>
                  <a:lnTo>
                    <a:pt x="0" y="135"/>
                  </a:lnTo>
                  <a:lnTo>
                    <a:pt x="0" y="87"/>
                  </a:lnTo>
                  <a:close/>
                  <a:moveTo>
                    <a:pt x="2291" y="7"/>
                  </a:moveTo>
                  <a:lnTo>
                    <a:pt x="2470" y="111"/>
                  </a:lnTo>
                  <a:lnTo>
                    <a:pt x="2291" y="216"/>
                  </a:lnTo>
                  <a:cubicBezTo>
                    <a:pt x="2279" y="223"/>
                    <a:pt x="2265" y="219"/>
                    <a:pt x="2258" y="208"/>
                  </a:cubicBezTo>
                  <a:cubicBezTo>
                    <a:pt x="2251" y="196"/>
                    <a:pt x="2255" y="181"/>
                    <a:pt x="2267" y="175"/>
                  </a:cubicBezTo>
                  <a:lnTo>
                    <a:pt x="2411" y="91"/>
                  </a:lnTo>
                  <a:lnTo>
                    <a:pt x="2411" y="132"/>
                  </a:lnTo>
                  <a:lnTo>
                    <a:pt x="2267" y="48"/>
                  </a:lnTo>
                  <a:cubicBezTo>
                    <a:pt x="2255" y="42"/>
                    <a:pt x="2251" y="27"/>
                    <a:pt x="2258" y="15"/>
                  </a:cubicBezTo>
                  <a:cubicBezTo>
                    <a:pt x="2265" y="4"/>
                    <a:pt x="2279" y="0"/>
                    <a:pt x="2291" y="7"/>
                  </a:cubicBezTo>
                  <a:close/>
                </a:path>
              </a:pathLst>
            </a:custGeom>
            <a:solidFill>
              <a:srgbClr val="5BA549"/>
            </a:solidFill>
            <a:ln w="635" cap="flat">
              <a:solidFill>
                <a:srgbClr val="5BA549"/>
              </a:solidFill>
              <a:prstDash val="solid"/>
              <a:round/>
              <a:headEnd/>
              <a:tailEnd/>
            </a:ln>
          </p:spPr>
          <p:txBody>
            <a:bodyPr rot="0" vert="horz" wrap="square" lIns="91440" tIns="45720" rIns="91440" bIns="45720" anchor="t" anchorCtr="0" upright="1">
              <a:noAutofit/>
            </a:bodyPr>
            <a:lstStyle/>
            <a:p>
              <a:endParaRPr lang="nl-NL"/>
            </a:p>
          </p:txBody>
        </p:sp>
        <p:sp>
          <p:nvSpPr>
            <p:cNvPr id="57" name="Oval 60">
              <a:extLst>
                <a:ext uri="{FF2B5EF4-FFF2-40B4-BE49-F238E27FC236}">
                  <a16:creationId xmlns:a16="http://schemas.microsoft.com/office/drawing/2014/main" id="{78A15798-32EA-4F9D-A99C-478645034B80}"/>
                </a:ext>
              </a:extLst>
            </p:cNvPr>
            <p:cNvSpPr>
              <a:spLocks noChangeArrowheads="1"/>
            </p:cNvSpPr>
            <p:nvPr/>
          </p:nvSpPr>
          <p:spPr bwMode="auto">
            <a:xfrm>
              <a:off x="2416602" y="2603500"/>
              <a:ext cx="1096645" cy="715010"/>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58" name="Rectangle 61">
              <a:extLst>
                <a:ext uri="{FF2B5EF4-FFF2-40B4-BE49-F238E27FC236}">
                  <a16:creationId xmlns:a16="http://schemas.microsoft.com/office/drawing/2014/main" id="{B08B65D3-5B9C-42C1-ABF0-12257FF0ADE6}"/>
                </a:ext>
              </a:extLst>
            </p:cNvPr>
            <p:cNvSpPr>
              <a:spLocks noChangeArrowheads="1"/>
            </p:cNvSpPr>
            <p:nvPr/>
          </p:nvSpPr>
          <p:spPr bwMode="auto">
            <a:xfrm>
              <a:off x="2598212" y="2823210"/>
              <a:ext cx="70675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C00000"/>
                  </a:solidFill>
                  <a:effectLst/>
                  <a:latin typeface="Verdana" panose="020B0604030504040204" pitchFamily="34" charset="0"/>
                  <a:ea typeface="MS Mincho" panose="02020609040205080304" pitchFamily="49" charset="-128"/>
                  <a:cs typeface="Verdana" panose="020B0604030504040204" pitchFamily="34" charset="0"/>
                </a:rPr>
                <a:t>Strategie, beleid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59" name="Rectangle 62">
              <a:extLst>
                <a:ext uri="{FF2B5EF4-FFF2-40B4-BE49-F238E27FC236}">
                  <a16:creationId xmlns:a16="http://schemas.microsoft.com/office/drawing/2014/main" id="{F942AF1A-9225-40CC-8AE8-69478BAD9129}"/>
                </a:ext>
              </a:extLst>
            </p:cNvPr>
            <p:cNvSpPr>
              <a:spLocks noChangeArrowheads="1"/>
            </p:cNvSpPr>
            <p:nvPr/>
          </p:nvSpPr>
          <p:spPr bwMode="auto">
            <a:xfrm>
              <a:off x="2719497" y="2920365"/>
              <a:ext cx="47434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b="1">
                  <a:solidFill>
                    <a:srgbClr val="C00000"/>
                  </a:solidFill>
                  <a:effectLst/>
                  <a:latin typeface="Verdana" panose="020B0604030504040204" pitchFamily="34" charset="0"/>
                  <a:ea typeface="MS Mincho" panose="02020609040205080304" pitchFamily="49" charset="-128"/>
                  <a:cs typeface="Verdana" panose="020B0604030504040204" pitchFamily="34" charset="0"/>
                </a:rPr>
                <a:t>en toezicht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60" name="Rectangle 63">
              <a:extLst>
                <a:ext uri="{FF2B5EF4-FFF2-40B4-BE49-F238E27FC236}">
                  <a16:creationId xmlns:a16="http://schemas.microsoft.com/office/drawing/2014/main" id="{62E771B0-D6D6-4F6D-85D2-E9F7417816EE}"/>
                </a:ext>
              </a:extLst>
            </p:cNvPr>
            <p:cNvSpPr>
              <a:spLocks noChangeArrowheads="1"/>
            </p:cNvSpPr>
            <p:nvPr/>
          </p:nvSpPr>
          <p:spPr bwMode="auto">
            <a:xfrm>
              <a:off x="2586147" y="3017520"/>
              <a:ext cx="781685"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600">
                  <a:solidFill>
                    <a:srgbClr val="C00000"/>
                  </a:solidFill>
                  <a:effectLst/>
                  <a:latin typeface="Verdana" panose="020B0604030504040204" pitchFamily="34" charset="0"/>
                  <a:ea typeface="MS Mincho" panose="02020609040205080304" pitchFamily="49" charset="-128"/>
                  <a:cs typeface="Verdana" panose="020B0604030504040204" pitchFamily="34" charset="0"/>
                </a:rPr>
                <a:t>(Strategisch niveau)</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61" name="Rectangle 66">
              <a:extLst>
                <a:ext uri="{FF2B5EF4-FFF2-40B4-BE49-F238E27FC236}">
                  <a16:creationId xmlns:a16="http://schemas.microsoft.com/office/drawing/2014/main" id="{968804D9-74BB-401D-9FD2-CE7746244DC1}"/>
                </a:ext>
              </a:extLst>
            </p:cNvPr>
            <p:cNvSpPr>
              <a:spLocks noChangeArrowheads="1"/>
            </p:cNvSpPr>
            <p:nvPr/>
          </p:nvSpPr>
          <p:spPr bwMode="auto">
            <a:xfrm>
              <a:off x="1028051" y="1121410"/>
              <a:ext cx="195580" cy="13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400">
                  <a:solidFill>
                    <a:srgbClr val="FFFFFF"/>
                  </a:solidFill>
                  <a:effectLst/>
                  <a:latin typeface="Verdana" panose="020B0604030504040204" pitchFamily="34" charset="0"/>
                  <a:ea typeface="MS Mincho" panose="02020609040205080304" pitchFamily="49" charset="-128"/>
                  <a:cs typeface="Verdana" panose="020B0604030504040204" pitchFamily="34" charset="0"/>
                </a:rPr>
                <a:t>Require</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62" name="Freeform 79">
              <a:extLst>
                <a:ext uri="{FF2B5EF4-FFF2-40B4-BE49-F238E27FC236}">
                  <a16:creationId xmlns:a16="http://schemas.microsoft.com/office/drawing/2014/main" id="{24E4B264-930D-410F-99C7-6D2E96CA3AAE}"/>
                </a:ext>
              </a:extLst>
            </p:cNvPr>
            <p:cNvSpPr>
              <a:spLocks noEditPoints="1"/>
            </p:cNvSpPr>
            <p:nvPr/>
          </p:nvSpPr>
          <p:spPr bwMode="auto">
            <a:xfrm>
              <a:off x="1900982" y="2367280"/>
              <a:ext cx="303530" cy="276860"/>
            </a:xfrm>
            <a:custGeom>
              <a:avLst/>
              <a:gdLst>
                <a:gd name="T0" fmla="*/ 465 w 478"/>
                <a:gd name="T1" fmla="*/ 436 h 436"/>
                <a:gd name="T2" fmla="*/ 408 w 478"/>
                <a:gd name="T3" fmla="*/ 384 h 436"/>
                <a:gd name="T4" fmla="*/ 422 w 478"/>
                <a:gd name="T5" fmla="*/ 370 h 436"/>
                <a:gd name="T6" fmla="*/ 478 w 478"/>
                <a:gd name="T7" fmla="*/ 421 h 436"/>
                <a:gd name="T8" fmla="*/ 465 w 478"/>
                <a:gd name="T9" fmla="*/ 436 h 436"/>
                <a:gd name="T10" fmla="*/ 366 w 478"/>
                <a:gd name="T11" fmla="*/ 346 h 436"/>
                <a:gd name="T12" fmla="*/ 309 w 478"/>
                <a:gd name="T13" fmla="*/ 294 h 436"/>
                <a:gd name="T14" fmla="*/ 323 w 478"/>
                <a:gd name="T15" fmla="*/ 280 h 436"/>
                <a:gd name="T16" fmla="*/ 379 w 478"/>
                <a:gd name="T17" fmla="*/ 331 h 436"/>
                <a:gd name="T18" fmla="*/ 366 w 478"/>
                <a:gd name="T19" fmla="*/ 346 h 436"/>
                <a:gd name="T20" fmla="*/ 267 w 478"/>
                <a:gd name="T21" fmla="*/ 256 h 436"/>
                <a:gd name="T22" fmla="*/ 211 w 478"/>
                <a:gd name="T23" fmla="*/ 204 h 436"/>
                <a:gd name="T24" fmla="*/ 223 w 478"/>
                <a:gd name="T25" fmla="*/ 190 h 436"/>
                <a:gd name="T26" fmla="*/ 280 w 478"/>
                <a:gd name="T27" fmla="*/ 242 h 436"/>
                <a:gd name="T28" fmla="*/ 267 w 478"/>
                <a:gd name="T29" fmla="*/ 256 h 436"/>
                <a:gd name="T30" fmla="*/ 169 w 478"/>
                <a:gd name="T31" fmla="*/ 166 h 436"/>
                <a:gd name="T32" fmla="*/ 112 w 478"/>
                <a:gd name="T33" fmla="*/ 114 h 436"/>
                <a:gd name="T34" fmla="*/ 125 w 478"/>
                <a:gd name="T35" fmla="*/ 101 h 436"/>
                <a:gd name="T36" fmla="*/ 181 w 478"/>
                <a:gd name="T37" fmla="*/ 152 h 436"/>
                <a:gd name="T38" fmla="*/ 169 w 478"/>
                <a:gd name="T39" fmla="*/ 166 h 436"/>
                <a:gd name="T40" fmla="*/ 70 w 478"/>
                <a:gd name="T41" fmla="*/ 76 h 436"/>
                <a:gd name="T42" fmla="*/ 42 w 478"/>
                <a:gd name="T43" fmla="*/ 50 h 436"/>
                <a:gd name="T44" fmla="*/ 54 w 478"/>
                <a:gd name="T45" fmla="*/ 36 h 436"/>
                <a:gd name="T46" fmla="*/ 83 w 478"/>
                <a:gd name="T47" fmla="*/ 62 h 436"/>
                <a:gd name="T48" fmla="*/ 70 w 478"/>
                <a:gd name="T49" fmla="*/ 76 h 436"/>
                <a:gd name="T50" fmla="*/ 31 w 478"/>
                <a:gd name="T51" fmla="*/ 80 h 436"/>
                <a:gd name="T52" fmla="*/ 0 w 478"/>
                <a:gd name="T53" fmla="*/ 0 h 436"/>
                <a:gd name="T54" fmla="*/ 83 w 478"/>
                <a:gd name="T55" fmla="*/ 23 h 436"/>
                <a:gd name="T56" fmla="*/ 31 w 478"/>
                <a:gd name="T57" fmla="*/ 8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436">
                  <a:moveTo>
                    <a:pt x="465" y="436"/>
                  </a:moveTo>
                  <a:lnTo>
                    <a:pt x="408" y="384"/>
                  </a:lnTo>
                  <a:lnTo>
                    <a:pt x="422" y="370"/>
                  </a:lnTo>
                  <a:lnTo>
                    <a:pt x="478" y="421"/>
                  </a:lnTo>
                  <a:lnTo>
                    <a:pt x="465" y="436"/>
                  </a:lnTo>
                  <a:close/>
                  <a:moveTo>
                    <a:pt x="366" y="346"/>
                  </a:moveTo>
                  <a:lnTo>
                    <a:pt x="309" y="294"/>
                  </a:lnTo>
                  <a:lnTo>
                    <a:pt x="323" y="280"/>
                  </a:lnTo>
                  <a:lnTo>
                    <a:pt x="379" y="331"/>
                  </a:lnTo>
                  <a:lnTo>
                    <a:pt x="366" y="346"/>
                  </a:lnTo>
                  <a:close/>
                  <a:moveTo>
                    <a:pt x="267" y="256"/>
                  </a:moveTo>
                  <a:lnTo>
                    <a:pt x="211" y="204"/>
                  </a:lnTo>
                  <a:lnTo>
                    <a:pt x="223" y="190"/>
                  </a:lnTo>
                  <a:lnTo>
                    <a:pt x="280" y="242"/>
                  </a:lnTo>
                  <a:lnTo>
                    <a:pt x="267" y="256"/>
                  </a:lnTo>
                  <a:close/>
                  <a:moveTo>
                    <a:pt x="169" y="166"/>
                  </a:moveTo>
                  <a:lnTo>
                    <a:pt x="112" y="114"/>
                  </a:lnTo>
                  <a:lnTo>
                    <a:pt x="125" y="101"/>
                  </a:lnTo>
                  <a:lnTo>
                    <a:pt x="181" y="152"/>
                  </a:lnTo>
                  <a:lnTo>
                    <a:pt x="169" y="166"/>
                  </a:lnTo>
                  <a:close/>
                  <a:moveTo>
                    <a:pt x="70" y="76"/>
                  </a:moveTo>
                  <a:lnTo>
                    <a:pt x="42" y="50"/>
                  </a:lnTo>
                  <a:lnTo>
                    <a:pt x="54" y="36"/>
                  </a:lnTo>
                  <a:lnTo>
                    <a:pt x="83" y="62"/>
                  </a:lnTo>
                  <a:lnTo>
                    <a:pt x="70" y="76"/>
                  </a:lnTo>
                  <a:close/>
                  <a:moveTo>
                    <a:pt x="31" y="80"/>
                  </a:moveTo>
                  <a:lnTo>
                    <a:pt x="0" y="0"/>
                  </a:lnTo>
                  <a:lnTo>
                    <a:pt x="83" y="23"/>
                  </a:lnTo>
                  <a:lnTo>
                    <a:pt x="31" y="80"/>
                  </a:lnTo>
                  <a:close/>
                </a:path>
              </a:pathLst>
            </a:custGeom>
            <a:solidFill>
              <a:srgbClr val="C00000"/>
            </a:solidFill>
            <a:ln w="635" cap="flat">
              <a:solidFill>
                <a:srgbClr val="C00000"/>
              </a:solidFill>
              <a:prstDash val="solid"/>
              <a:round/>
              <a:headEnd/>
              <a:tailEnd/>
            </a:ln>
          </p:spPr>
          <p:txBody>
            <a:bodyPr rot="0" vert="horz" wrap="square" lIns="91440" tIns="45720" rIns="91440" bIns="45720" anchor="t" anchorCtr="0" upright="1">
              <a:noAutofit/>
            </a:bodyPr>
            <a:lstStyle/>
            <a:p>
              <a:endParaRPr lang="nl-NL"/>
            </a:p>
          </p:txBody>
        </p:sp>
        <p:sp>
          <p:nvSpPr>
            <p:cNvPr id="63" name="Freeform 80">
              <a:extLst>
                <a:ext uri="{FF2B5EF4-FFF2-40B4-BE49-F238E27FC236}">
                  <a16:creationId xmlns:a16="http://schemas.microsoft.com/office/drawing/2014/main" id="{0F5268E5-48DA-4BB3-8966-B24FC04278B2}"/>
                </a:ext>
              </a:extLst>
            </p:cNvPr>
            <p:cNvSpPr>
              <a:spLocks noEditPoints="1"/>
            </p:cNvSpPr>
            <p:nvPr/>
          </p:nvSpPr>
          <p:spPr bwMode="auto">
            <a:xfrm>
              <a:off x="2697272" y="2263775"/>
              <a:ext cx="47625" cy="145415"/>
            </a:xfrm>
            <a:custGeom>
              <a:avLst/>
              <a:gdLst>
                <a:gd name="T0" fmla="*/ 52 w 75"/>
                <a:gd name="T1" fmla="*/ 229 h 229"/>
                <a:gd name="T2" fmla="*/ 40 w 75"/>
                <a:gd name="T3" fmla="*/ 154 h 229"/>
                <a:gd name="T4" fmla="*/ 59 w 75"/>
                <a:gd name="T5" fmla="*/ 151 h 229"/>
                <a:gd name="T6" fmla="*/ 71 w 75"/>
                <a:gd name="T7" fmla="*/ 226 h 229"/>
                <a:gd name="T8" fmla="*/ 52 w 75"/>
                <a:gd name="T9" fmla="*/ 229 h 229"/>
                <a:gd name="T10" fmla="*/ 31 w 75"/>
                <a:gd name="T11" fmla="*/ 97 h 229"/>
                <a:gd name="T12" fmla="*/ 26 w 75"/>
                <a:gd name="T13" fmla="*/ 65 h 229"/>
                <a:gd name="T14" fmla="*/ 45 w 75"/>
                <a:gd name="T15" fmla="*/ 62 h 229"/>
                <a:gd name="T16" fmla="*/ 50 w 75"/>
                <a:gd name="T17" fmla="*/ 94 h 229"/>
                <a:gd name="T18" fmla="*/ 31 w 75"/>
                <a:gd name="T19" fmla="*/ 97 h 229"/>
                <a:gd name="T20" fmla="*/ 0 w 75"/>
                <a:gd name="T21" fmla="*/ 82 h 229"/>
                <a:gd name="T22" fmla="*/ 25 w 75"/>
                <a:gd name="T23" fmla="*/ 0 h 229"/>
                <a:gd name="T24" fmla="*/ 75 w 75"/>
                <a:gd name="T25" fmla="*/ 70 h 229"/>
                <a:gd name="T26" fmla="*/ 0 w 75"/>
                <a:gd name="T2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229">
                  <a:moveTo>
                    <a:pt x="52" y="229"/>
                  </a:moveTo>
                  <a:lnTo>
                    <a:pt x="40" y="154"/>
                  </a:lnTo>
                  <a:lnTo>
                    <a:pt x="59" y="151"/>
                  </a:lnTo>
                  <a:lnTo>
                    <a:pt x="71" y="226"/>
                  </a:lnTo>
                  <a:lnTo>
                    <a:pt x="52" y="229"/>
                  </a:lnTo>
                  <a:close/>
                  <a:moveTo>
                    <a:pt x="31" y="97"/>
                  </a:moveTo>
                  <a:lnTo>
                    <a:pt x="26" y="65"/>
                  </a:lnTo>
                  <a:lnTo>
                    <a:pt x="45" y="62"/>
                  </a:lnTo>
                  <a:lnTo>
                    <a:pt x="50" y="94"/>
                  </a:lnTo>
                  <a:lnTo>
                    <a:pt x="31" y="97"/>
                  </a:lnTo>
                  <a:close/>
                  <a:moveTo>
                    <a:pt x="0" y="82"/>
                  </a:moveTo>
                  <a:lnTo>
                    <a:pt x="25" y="0"/>
                  </a:lnTo>
                  <a:lnTo>
                    <a:pt x="75" y="70"/>
                  </a:lnTo>
                  <a:lnTo>
                    <a:pt x="0" y="82"/>
                  </a:lnTo>
                  <a:close/>
                </a:path>
              </a:pathLst>
            </a:custGeom>
            <a:solidFill>
              <a:srgbClr val="C00000"/>
            </a:solidFill>
            <a:ln w="635" cap="flat">
              <a:solidFill>
                <a:srgbClr val="C00000"/>
              </a:solidFill>
              <a:prstDash val="solid"/>
              <a:round/>
              <a:headEnd/>
              <a:tailEnd/>
            </a:ln>
          </p:spPr>
          <p:txBody>
            <a:bodyPr rot="0" vert="horz" wrap="square" lIns="91440" tIns="45720" rIns="91440" bIns="45720" anchor="t" anchorCtr="0" upright="1">
              <a:noAutofit/>
            </a:bodyPr>
            <a:lstStyle/>
            <a:p>
              <a:endParaRPr lang="nl-NL"/>
            </a:p>
          </p:txBody>
        </p:sp>
        <p:sp>
          <p:nvSpPr>
            <p:cNvPr id="64" name="Freeform 81">
              <a:extLst>
                <a:ext uri="{FF2B5EF4-FFF2-40B4-BE49-F238E27FC236}">
                  <a16:creationId xmlns:a16="http://schemas.microsoft.com/office/drawing/2014/main" id="{65F41385-56E9-467C-B8E3-519A993A9FC7}"/>
                </a:ext>
              </a:extLst>
            </p:cNvPr>
            <p:cNvSpPr>
              <a:spLocks noEditPoints="1"/>
            </p:cNvSpPr>
            <p:nvPr/>
          </p:nvSpPr>
          <p:spPr bwMode="auto">
            <a:xfrm>
              <a:off x="2052747" y="3350895"/>
              <a:ext cx="209550" cy="217805"/>
            </a:xfrm>
            <a:custGeom>
              <a:avLst/>
              <a:gdLst>
                <a:gd name="T0" fmla="*/ 316 w 330"/>
                <a:gd name="T1" fmla="*/ 0 h 343"/>
                <a:gd name="T2" fmla="*/ 263 w 330"/>
                <a:gd name="T3" fmla="*/ 55 h 343"/>
                <a:gd name="T4" fmla="*/ 277 w 330"/>
                <a:gd name="T5" fmla="*/ 68 h 343"/>
                <a:gd name="T6" fmla="*/ 330 w 330"/>
                <a:gd name="T7" fmla="*/ 14 h 343"/>
                <a:gd name="T8" fmla="*/ 316 w 330"/>
                <a:gd name="T9" fmla="*/ 0 h 343"/>
                <a:gd name="T10" fmla="*/ 224 w 330"/>
                <a:gd name="T11" fmla="*/ 96 h 343"/>
                <a:gd name="T12" fmla="*/ 171 w 330"/>
                <a:gd name="T13" fmla="*/ 151 h 343"/>
                <a:gd name="T14" fmla="*/ 184 w 330"/>
                <a:gd name="T15" fmla="*/ 164 h 343"/>
                <a:gd name="T16" fmla="*/ 237 w 330"/>
                <a:gd name="T17" fmla="*/ 110 h 343"/>
                <a:gd name="T18" fmla="*/ 224 w 330"/>
                <a:gd name="T19" fmla="*/ 96 h 343"/>
                <a:gd name="T20" fmla="*/ 131 w 330"/>
                <a:gd name="T21" fmla="*/ 193 h 343"/>
                <a:gd name="T22" fmla="*/ 78 w 330"/>
                <a:gd name="T23" fmla="*/ 248 h 343"/>
                <a:gd name="T24" fmla="*/ 92 w 330"/>
                <a:gd name="T25" fmla="*/ 261 h 343"/>
                <a:gd name="T26" fmla="*/ 145 w 330"/>
                <a:gd name="T27" fmla="*/ 206 h 343"/>
                <a:gd name="T28" fmla="*/ 131 w 330"/>
                <a:gd name="T29" fmla="*/ 193 h 343"/>
                <a:gd name="T30" fmla="*/ 38 w 330"/>
                <a:gd name="T31" fmla="*/ 289 h 343"/>
                <a:gd name="T32" fmla="*/ 38 w 330"/>
                <a:gd name="T33" fmla="*/ 290 h 343"/>
                <a:gd name="T34" fmla="*/ 51 w 330"/>
                <a:gd name="T35" fmla="*/ 303 h 343"/>
                <a:gd name="T36" fmla="*/ 52 w 330"/>
                <a:gd name="T37" fmla="*/ 302 h 343"/>
                <a:gd name="T38" fmla="*/ 38 w 330"/>
                <a:gd name="T39" fmla="*/ 289 h 343"/>
                <a:gd name="T40" fmla="*/ 26 w 330"/>
                <a:gd name="T41" fmla="*/ 261 h 343"/>
                <a:gd name="T42" fmla="*/ 0 w 330"/>
                <a:gd name="T43" fmla="*/ 343 h 343"/>
                <a:gd name="T44" fmla="*/ 81 w 330"/>
                <a:gd name="T45" fmla="*/ 314 h 343"/>
                <a:gd name="T46" fmla="*/ 26 w 330"/>
                <a:gd name="T47" fmla="*/ 26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0" h="343">
                  <a:moveTo>
                    <a:pt x="316" y="0"/>
                  </a:moveTo>
                  <a:lnTo>
                    <a:pt x="263" y="55"/>
                  </a:lnTo>
                  <a:lnTo>
                    <a:pt x="277" y="68"/>
                  </a:lnTo>
                  <a:lnTo>
                    <a:pt x="330" y="14"/>
                  </a:lnTo>
                  <a:lnTo>
                    <a:pt x="316" y="0"/>
                  </a:lnTo>
                  <a:close/>
                  <a:moveTo>
                    <a:pt x="224" y="96"/>
                  </a:moveTo>
                  <a:lnTo>
                    <a:pt x="171" y="151"/>
                  </a:lnTo>
                  <a:lnTo>
                    <a:pt x="184" y="164"/>
                  </a:lnTo>
                  <a:lnTo>
                    <a:pt x="237" y="110"/>
                  </a:lnTo>
                  <a:lnTo>
                    <a:pt x="224" y="96"/>
                  </a:lnTo>
                  <a:close/>
                  <a:moveTo>
                    <a:pt x="131" y="193"/>
                  </a:moveTo>
                  <a:lnTo>
                    <a:pt x="78" y="248"/>
                  </a:lnTo>
                  <a:lnTo>
                    <a:pt x="92" y="261"/>
                  </a:lnTo>
                  <a:lnTo>
                    <a:pt x="145" y="206"/>
                  </a:lnTo>
                  <a:lnTo>
                    <a:pt x="131" y="193"/>
                  </a:lnTo>
                  <a:close/>
                  <a:moveTo>
                    <a:pt x="38" y="289"/>
                  </a:moveTo>
                  <a:lnTo>
                    <a:pt x="38" y="290"/>
                  </a:lnTo>
                  <a:lnTo>
                    <a:pt x="51" y="303"/>
                  </a:lnTo>
                  <a:lnTo>
                    <a:pt x="52" y="302"/>
                  </a:lnTo>
                  <a:lnTo>
                    <a:pt x="38" y="289"/>
                  </a:lnTo>
                  <a:close/>
                  <a:moveTo>
                    <a:pt x="26" y="261"/>
                  </a:moveTo>
                  <a:lnTo>
                    <a:pt x="0" y="343"/>
                  </a:lnTo>
                  <a:lnTo>
                    <a:pt x="81" y="314"/>
                  </a:lnTo>
                  <a:lnTo>
                    <a:pt x="26" y="261"/>
                  </a:lnTo>
                  <a:close/>
                </a:path>
              </a:pathLst>
            </a:custGeom>
            <a:solidFill>
              <a:srgbClr val="C00000"/>
            </a:solidFill>
            <a:ln w="635" cap="flat">
              <a:solidFill>
                <a:srgbClr val="C00000"/>
              </a:solidFill>
              <a:prstDash val="solid"/>
              <a:round/>
              <a:headEnd/>
              <a:tailEnd/>
            </a:ln>
          </p:spPr>
          <p:txBody>
            <a:bodyPr rot="0" vert="horz" wrap="square" lIns="91440" tIns="45720" rIns="91440" bIns="45720" anchor="t" anchorCtr="0" upright="1">
              <a:noAutofit/>
            </a:bodyPr>
            <a:lstStyle/>
            <a:p>
              <a:endParaRPr lang="nl-NL"/>
            </a:p>
          </p:txBody>
        </p:sp>
        <p:sp>
          <p:nvSpPr>
            <p:cNvPr id="65" name="Freeform 82">
              <a:extLst>
                <a:ext uri="{FF2B5EF4-FFF2-40B4-BE49-F238E27FC236}">
                  <a16:creationId xmlns:a16="http://schemas.microsoft.com/office/drawing/2014/main" id="{3E9C3111-7A6E-488B-9CB6-25B0B68B3C02}"/>
                </a:ext>
              </a:extLst>
            </p:cNvPr>
            <p:cNvSpPr>
              <a:spLocks noEditPoints="1"/>
            </p:cNvSpPr>
            <p:nvPr/>
          </p:nvSpPr>
          <p:spPr bwMode="auto">
            <a:xfrm>
              <a:off x="3490387" y="3406775"/>
              <a:ext cx="98425" cy="161925"/>
            </a:xfrm>
            <a:custGeom>
              <a:avLst/>
              <a:gdLst>
                <a:gd name="T0" fmla="*/ 16 w 155"/>
                <a:gd name="T1" fmla="*/ 0 h 255"/>
                <a:gd name="T2" fmla="*/ 55 w 155"/>
                <a:gd name="T3" fmla="*/ 66 h 255"/>
                <a:gd name="T4" fmla="*/ 38 w 155"/>
                <a:gd name="T5" fmla="*/ 75 h 255"/>
                <a:gd name="T6" fmla="*/ 0 w 155"/>
                <a:gd name="T7" fmla="*/ 10 h 255"/>
                <a:gd name="T8" fmla="*/ 16 w 155"/>
                <a:gd name="T9" fmla="*/ 0 h 255"/>
                <a:gd name="T10" fmla="*/ 84 w 155"/>
                <a:gd name="T11" fmla="*/ 115 h 255"/>
                <a:gd name="T12" fmla="*/ 123 w 155"/>
                <a:gd name="T13" fmla="*/ 181 h 255"/>
                <a:gd name="T14" fmla="*/ 106 w 155"/>
                <a:gd name="T15" fmla="*/ 190 h 255"/>
                <a:gd name="T16" fmla="*/ 68 w 155"/>
                <a:gd name="T17" fmla="*/ 125 h 255"/>
                <a:gd name="T18" fmla="*/ 84 w 155"/>
                <a:gd name="T19" fmla="*/ 115 h 255"/>
                <a:gd name="T20" fmla="*/ 149 w 155"/>
                <a:gd name="T21" fmla="*/ 170 h 255"/>
                <a:gd name="T22" fmla="*/ 155 w 155"/>
                <a:gd name="T23" fmla="*/ 255 h 255"/>
                <a:gd name="T24" fmla="*/ 84 w 155"/>
                <a:gd name="T25" fmla="*/ 208 h 255"/>
                <a:gd name="T26" fmla="*/ 149 w 155"/>
                <a:gd name="T27" fmla="*/ 17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255">
                  <a:moveTo>
                    <a:pt x="16" y="0"/>
                  </a:moveTo>
                  <a:lnTo>
                    <a:pt x="55" y="66"/>
                  </a:lnTo>
                  <a:lnTo>
                    <a:pt x="38" y="75"/>
                  </a:lnTo>
                  <a:lnTo>
                    <a:pt x="0" y="10"/>
                  </a:lnTo>
                  <a:lnTo>
                    <a:pt x="16" y="0"/>
                  </a:lnTo>
                  <a:close/>
                  <a:moveTo>
                    <a:pt x="84" y="115"/>
                  </a:moveTo>
                  <a:lnTo>
                    <a:pt x="123" y="181"/>
                  </a:lnTo>
                  <a:lnTo>
                    <a:pt x="106" y="190"/>
                  </a:lnTo>
                  <a:lnTo>
                    <a:pt x="68" y="125"/>
                  </a:lnTo>
                  <a:lnTo>
                    <a:pt x="84" y="115"/>
                  </a:lnTo>
                  <a:close/>
                  <a:moveTo>
                    <a:pt x="149" y="170"/>
                  </a:moveTo>
                  <a:lnTo>
                    <a:pt x="155" y="255"/>
                  </a:lnTo>
                  <a:lnTo>
                    <a:pt x="84" y="208"/>
                  </a:lnTo>
                  <a:lnTo>
                    <a:pt x="149" y="170"/>
                  </a:lnTo>
                  <a:close/>
                </a:path>
              </a:pathLst>
            </a:custGeom>
            <a:solidFill>
              <a:srgbClr val="C00000"/>
            </a:solidFill>
            <a:ln w="635" cap="flat">
              <a:solidFill>
                <a:srgbClr val="C00000"/>
              </a:solidFill>
              <a:prstDash val="solid"/>
              <a:round/>
              <a:headEnd/>
              <a:tailEnd/>
            </a:ln>
          </p:spPr>
          <p:txBody>
            <a:bodyPr rot="0" vert="horz" wrap="square" lIns="91440" tIns="45720" rIns="91440" bIns="45720" anchor="t" anchorCtr="0" upright="1">
              <a:noAutofit/>
            </a:bodyPr>
            <a:lstStyle/>
            <a:p>
              <a:endParaRPr lang="nl-NL"/>
            </a:p>
          </p:txBody>
        </p:sp>
        <p:sp>
          <p:nvSpPr>
            <p:cNvPr id="66" name="Freeform 83">
              <a:extLst>
                <a:ext uri="{FF2B5EF4-FFF2-40B4-BE49-F238E27FC236}">
                  <a16:creationId xmlns:a16="http://schemas.microsoft.com/office/drawing/2014/main" id="{62DD09DB-6B36-4DAD-A854-3D7598306ED4}"/>
                </a:ext>
              </a:extLst>
            </p:cNvPr>
            <p:cNvSpPr>
              <a:spLocks noEditPoints="1"/>
            </p:cNvSpPr>
            <p:nvPr/>
          </p:nvSpPr>
          <p:spPr bwMode="auto">
            <a:xfrm>
              <a:off x="3430062" y="2306320"/>
              <a:ext cx="174625" cy="200660"/>
            </a:xfrm>
            <a:custGeom>
              <a:avLst/>
              <a:gdLst>
                <a:gd name="T0" fmla="*/ 15 w 275"/>
                <a:gd name="T1" fmla="*/ 316 h 316"/>
                <a:gd name="T2" fmla="*/ 64 w 275"/>
                <a:gd name="T3" fmla="*/ 258 h 316"/>
                <a:gd name="T4" fmla="*/ 50 w 275"/>
                <a:gd name="T5" fmla="*/ 245 h 316"/>
                <a:gd name="T6" fmla="*/ 0 w 275"/>
                <a:gd name="T7" fmla="*/ 303 h 316"/>
                <a:gd name="T8" fmla="*/ 15 w 275"/>
                <a:gd name="T9" fmla="*/ 316 h 316"/>
                <a:gd name="T10" fmla="*/ 102 w 275"/>
                <a:gd name="T11" fmla="*/ 215 h 316"/>
                <a:gd name="T12" fmla="*/ 152 w 275"/>
                <a:gd name="T13" fmla="*/ 157 h 316"/>
                <a:gd name="T14" fmla="*/ 138 w 275"/>
                <a:gd name="T15" fmla="*/ 145 h 316"/>
                <a:gd name="T16" fmla="*/ 88 w 275"/>
                <a:gd name="T17" fmla="*/ 203 h 316"/>
                <a:gd name="T18" fmla="*/ 102 w 275"/>
                <a:gd name="T19" fmla="*/ 215 h 316"/>
                <a:gd name="T20" fmla="*/ 190 w 275"/>
                <a:gd name="T21" fmla="*/ 114 h 316"/>
                <a:gd name="T22" fmla="*/ 240 w 275"/>
                <a:gd name="T23" fmla="*/ 56 h 316"/>
                <a:gd name="T24" fmla="*/ 225 w 275"/>
                <a:gd name="T25" fmla="*/ 44 h 316"/>
                <a:gd name="T26" fmla="*/ 175 w 275"/>
                <a:gd name="T27" fmla="*/ 102 h 316"/>
                <a:gd name="T28" fmla="*/ 190 w 275"/>
                <a:gd name="T29" fmla="*/ 114 h 316"/>
                <a:gd name="T30" fmla="*/ 254 w 275"/>
                <a:gd name="T31" fmla="*/ 83 h 316"/>
                <a:gd name="T32" fmla="*/ 275 w 275"/>
                <a:gd name="T33" fmla="*/ 0 h 316"/>
                <a:gd name="T34" fmla="*/ 197 w 275"/>
                <a:gd name="T35" fmla="*/ 33 h 316"/>
                <a:gd name="T36" fmla="*/ 254 w 275"/>
                <a:gd name="T37"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316">
                  <a:moveTo>
                    <a:pt x="15" y="316"/>
                  </a:moveTo>
                  <a:lnTo>
                    <a:pt x="64" y="258"/>
                  </a:lnTo>
                  <a:lnTo>
                    <a:pt x="50" y="245"/>
                  </a:lnTo>
                  <a:lnTo>
                    <a:pt x="0" y="303"/>
                  </a:lnTo>
                  <a:lnTo>
                    <a:pt x="15" y="316"/>
                  </a:lnTo>
                  <a:close/>
                  <a:moveTo>
                    <a:pt x="102" y="215"/>
                  </a:moveTo>
                  <a:lnTo>
                    <a:pt x="152" y="157"/>
                  </a:lnTo>
                  <a:lnTo>
                    <a:pt x="138" y="145"/>
                  </a:lnTo>
                  <a:lnTo>
                    <a:pt x="88" y="203"/>
                  </a:lnTo>
                  <a:lnTo>
                    <a:pt x="102" y="215"/>
                  </a:lnTo>
                  <a:close/>
                  <a:moveTo>
                    <a:pt x="190" y="114"/>
                  </a:moveTo>
                  <a:lnTo>
                    <a:pt x="240" y="56"/>
                  </a:lnTo>
                  <a:lnTo>
                    <a:pt x="225" y="44"/>
                  </a:lnTo>
                  <a:lnTo>
                    <a:pt x="175" y="102"/>
                  </a:lnTo>
                  <a:lnTo>
                    <a:pt x="190" y="114"/>
                  </a:lnTo>
                  <a:close/>
                  <a:moveTo>
                    <a:pt x="254" y="83"/>
                  </a:moveTo>
                  <a:lnTo>
                    <a:pt x="275" y="0"/>
                  </a:lnTo>
                  <a:lnTo>
                    <a:pt x="197" y="33"/>
                  </a:lnTo>
                  <a:lnTo>
                    <a:pt x="254" y="83"/>
                  </a:lnTo>
                  <a:close/>
                </a:path>
              </a:pathLst>
            </a:custGeom>
            <a:solidFill>
              <a:srgbClr val="C00000"/>
            </a:solidFill>
            <a:ln w="635" cap="flat">
              <a:solidFill>
                <a:srgbClr val="C00000"/>
              </a:solidFill>
              <a:prstDash val="solid"/>
              <a:round/>
              <a:headEnd/>
              <a:tailEnd/>
            </a:ln>
          </p:spPr>
          <p:txBody>
            <a:bodyPr rot="0" vert="horz" wrap="square" lIns="91440" tIns="45720" rIns="91440" bIns="45720" anchor="t" anchorCtr="0" upright="1">
              <a:noAutofit/>
            </a:bodyPr>
            <a:lstStyle/>
            <a:p>
              <a:endParaRPr lang="nl-NL"/>
            </a:p>
          </p:txBody>
        </p:sp>
        <p:sp>
          <p:nvSpPr>
            <p:cNvPr id="67" name="Freeform 84">
              <a:extLst>
                <a:ext uri="{FF2B5EF4-FFF2-40B4-BE49-F238E27FC236}">
                  <a16:creationId xmlns:a16="http://schemas.microsoft.com/office/drawing/2014/main" id="{E076D3EF-CF05-4B9B-8516-B7B562CD7D87}"/>
                </a:ext>
              </a:extLst>
            </p:cNvPr>
            <p:cNvSpPr>
              <a:spLocks noEditPoints="1"/>
            </p:cNvSpPr>
            <p:nvPr/>
          </p:nvSpPr>
          <p:spPr bwMode="auto">
            <a:xfrm>
              <a:off x="3767247" y="2636520"/>
              <a:ext cx="466090" cy="102870"/>
            </a:xfrm>
            <a:custGeom>
              <a:avLst/>
              <a:gdLst>
                <a:gd name="T0" fmla="*/ 3 w 734"/>
                <a:gd name="T1" fmla="*/ 162 h 162"/>
                <a:gd name="T2" fmla="*/ 78 w 734"/>
                <a:gd name="T3" fmla="*/ 148 h 162"/>
                <a:gd name="T4" fmla="*/ 75 w 734"/>
                <a:gd name="T5" fmla="*/ 130 h 162"/>
                <a:gd name="T6" fmla="*/ 0 w 734"/>
                <a:gd name="T7" fmla="*/ 143 h 162"/>
                <a:gd name="T8" fmla="*/ 3 w 734"/>
                <a:gd name="T9" fmla="*/ 162 h 162"/>
                <a:gd name="T10" fmla="*/ 135 w 734"/>
                <a:gd name="T11" fmla="*/ 139 h 162"/>
                <a:gd name="T12" fmla="*/ 210 w 734"/>
                <a:gd name="T13" fmla="*/ 126 h 162"/>
                <a:gd name="T14" fmla="*/ 207 w 734"/>
                <a:gd name="T15" fmla="*/ 107 h 162"/>
                <a:gd name="T16" fmla="*/ 131 w 734"/>
                <a:gd name="T17" fmla="*/ 120 h 162"/>
                <a:gd name="T18" fmla="*/ 135 w 734"/>
                <a:gd name="T19" fmla="*/ 139 h 162"/>
                <a:gd name="T20" fmla="*/ 266 w 734"/>
                <a:gd name="T21" fmla="*/ 116 h 162"/>
                <a:gd name="T22" fmla="*/ 342 w 734"/>
                <a:gd name="T23" fmla="*/ 102 h 162"/>
                <a:gd name="T24" fmla="*/ 338 w 734"/>
                <a:gd name="T25" fmla="*/ 84 h 162"/>
                <a:gd name="T26" fmla="*/ 263 w 734"/>
                <a:gd name="T27" fmla="*/ 97 h 162"/>
                <a:gd name="T28" fmla="*/ 266 w 734"/>
                <a:gd name="T29" fmla="*/ 116 h 162"/>
                <a:gd name="T30" fmla="*/ 398 w 734"/>
                <a:gd name="T31" fmla="*/ 93 h 162"/>
                <a:gd name="T32" fmla="*/ 473 w 734"/>
                <a:gd name="T33" fmla="*/ 80 h 162"/>
                <a:gd name="T34" fmla="*/ 470 w 734"/>
                <a:gd name="T35" fmla="*/ 61 h 162"/>
                <a:gd name="T36" fmla="*/ 395 w 734"/>
                <a:gd name="T37" fmla="*/ 74 h 162"/>
                <a:gd name="T38" fmla="*/ 398 w 734"/>
                <a:gd name="T39" fmla="*/ 93 h 162"/>
                <a:gd name="T40" fmla="*/ 529 w 734"/>
                <a:gd name="T41" fmla="*/ 70 h 162"/>
                <a:gd name="T42" fmla="*/ 605 w 734"/>
                <a:gd name="T43" fmla="*/ 57 h 162"/>
                <a:gd name="T44" fmla="*/ 602 w 734"/>
                <a:gd name="T45" fmla="*/ 38 h 162"/>
                <a:gd name="T46" fmla="*/ 526 w 734"/>
                <a:gd name="T47" fmla="*/ 51 h 162"/>
                <a:gd name="T48" fmla="*/ 529 w 734"/>
                <a:gd name="T49" fmla="*/ 70 h 162"/>
                <a:gd name="T50" fmla="*/ 661 w 734"/>
                <a:gd name="T51" fmla="*/ 47 h 162"/>
                <a:gd name="T52" fmla="*/ 673 w 734"/>
                <a:gd name="T53" fmla="*/ 45 h 162"/>
                <a:gd name="T54" fmla="*/ 670 w 734"/>
                <a:gd name="T55" fmla="*/ 26 h 162"/>
                <a:gd name="T56" fmla="*/ 658 w 734"/>
                <a:gd name="T57" fmla="*/ 28 h 162"/>
                <a:gd name="T58" fmla="*/ 661 w 734"/>
                <a:gd name="T59" fmla="*/ 47 h 162"/>
                <a:gd name="T60" fmla="*/ 665 w 734"/>
                <a:gd name="T61" fmla="*/ 75 h 162"/>
                <a:gd name="T62" fmla="*/ 734 w 734"/>
                <a:gd name="T63" fmla="*/ 24 h 162"/>
                <a:gd name="T64" fmla="*/ 652 w 734"/>
                <a:gd name="T65" fmla="*/ 0 h 162"/>
                <a:gd name="T66" fmla="*/ 665 w 734"/>
                <a:gd name="T67" fmla="*/ 7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4" h="162">
                  <a:moveTo>
                    <a:pt x="3" y="162"/>
                  </a:moveTo>
                  <a:lnTo>
                    <a:pt x="78" y="148"/>
                  </a:lnTo>
                  <a:lnTo>
                    <a:pt x="75" y="130"/>
                  </a:lnTo>
                  <a:lnTo>
                    <a:pt x="0" y="143"/>
                  </a:lnTo>
                  <a:lnTo>
                    <a:pt x="3" y="162"/>
                  </a:lnTo>
                  <a:close/>
                  <a:moveTo>
                    <a:pt x="135" y="139"/>
                  </a:moveTo>
                  <a:lnTo>
                    <a:pt x="210" y="126"/>
                  </a:lnTo>
                  <a:lnTo>
                    <a:pt x="207" y="107"/>
                  </a:lnTo>
                  <a:lnTo>
                    <a:pt x="131" y="120"/>
                  </a:lnTo>
                  <a:lnTo>
                    <a:pt x="135" y="139"/>
                  </a:lnTo>
                  <a:close/>
                  <a:moveTo>
                    <a:pt x="266" y="116"/>
                  </a:moveTo>
                  <a:lnTo>
                    <a:pt x="342" y="102"/>
                  </a:lnTo>
                  <a:lnTo>
                    <a:pt x="338" y="84"/>
                  </a:lnTo>
                  <a:lnTo>
                    <a:pt x="263" y="97"/>
                  </a:lnTo>
                  <a:lnTo>
                    <a:pt x="266" y="116"/>
                  </a:lnTo>
                  <a:close/>
                  <a:moveTo>
                    <a:pt x="398" y="93"/>
                  </a:moveTo>
                  <a:lnTo>
                    <a:pt x="473" y="80"/>
                  </a:lnTo>
                  <a:lnTo>
                    <a:pt x="470" y="61"/>
                  </a:lnTo>
                  <a:lnTo>
                    <a:pt x="395" y="74"/>
                  </a:lnTo>
                  <a:lnTo>
                    <a:pt x="398" y="93"/>
                  </a:lnTo>
                  <a:close/>
                  <a:moveTo>
                    <a:pt x="529" y="70"/>
                  </a:moveTo>
                  <a:lnTo>
                    <a:pt x="605" y="57"/>
                  </a:lnTo>
                  <a:lnTo>
                    <a:pt x="602" y="38"/>
                  </a:lnTo>
                  <a:lnTo>
                    <a:pt x="526" y="51"/>
                  </a:lnTo>
                  <a:lnTo>
                    <a:pt x="529" y="70"/>
                  </a:lnTo>
                  <a:close/>
                  <a:moveTo>
                    <a:pt x="661" y="47"/>
                  </a:moveTo>
                  <a:lnTo>
                    <a:pt x="673" y="45"/>
                  </a:lnTo>
                  <a:lnTo>
                    <a:pt x="670" y="26"/>
                  </a:lnTo>
                  <a:lnTo>
                    <a:pt x="658" y="28"/>
                  </a:lnTo>
                  <a:lnTo>
                    <a:pt x="661" y="47"/>
                  </a:lnTo>
                  <a:close/>
                  <a:moveTo>
                    <a:pt x="665" y="75"/>
                  </a:moveTo>
                  <a:lnTo>
                    <a:pt x="734" y="24"/>
                  </a:lnTo>
                  <a:lnTo>
                    <a:pt x="652" y="0"/>
                  </a:lnTo>
                  <a:lnTo>
                    <a:pt x="665" y="75"/>
                  </a:lnTo>
                  <a:close/>
                </a:path>
              </a:pathLst>
            </a:custGeom>
            <a:solidFill>
              <a:srgbClr val="C00000"/>
            </a:solidFill>
            <a:ln w="635" cap="flat">
              <a:solidFill>
                <a:srgbClr val="C00000"/>
              </a:solidFill>
              <a:prstDash val="solid"/>
              <a:round/>
              <a:headEnd/>
              <a:tailEnd/>
            </a:ln>
          </p:spPr>
          <p:txBody>
            <a:bodyPr rot="0" vert="horz" wrap="square" lIns="91440" tIns="45720" rIns="91440" bIns="45720" anchor="t" anchorCtr="0" upright="1">
              <a:noAutofit/>
            </a:bodyPr>
            <a:lstStyle/>
            <a:p>
              <a:endParaRPr lang="nl-NL"/>
            </a:p>
          </p:txBody>
        </p:sp>
        <p:pic>
          <p:nvPicPr>
            <p:cNvPr id="68" name="Picture 85">
              <a:extLst>
                <a:ext uri="{FF2B5EF4-FFF2-40B4-BE49-F238E27FC236}">
                  <a16:creationId xmlns:a16="http://schemas.microsoft.com/office/drawing/2014/main" id="{57B0FD56-AA3D-495E-887C-998684C756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7182" y="2364105"/>
              <a:ext cx="1854200" cy="1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86">
              <a:extLst>
                <a:ext uri="{FF2B5EF4-FFF2-40B4-BE49-F238E27FC236}">
                  <a16:creationId xmlns:a16="http://schemas.microsoft.com/office/drawing/2014/main" id="{42C14E1C-CF8B-4383-B4F9-D9EA34A0B4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7182" y="2364105"/>
              <a:ext cx="1854200" cy="124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7">
              <a:extLst>
                <a:ext uri="{FF2B5EF4-FFF2-40B4-BE49-F238E27FC236}">
                  <a16:creationId xmlns:a16="http://schemas.microsoft.com/office/drawing/2014/main" id="{489F3743-DFAD-4631-9A68-A7C31FE7C160}"/>
                </a:ext>
              </a:extLst>
            </p:cNvPr>
            <p:cNvSpPr>
              <a:spLocks/>
            </p:cNvSpPr>
            <p:nvPr/>
          </p:nvSpPr>
          <p:spPr bwMode="auto">
            <a:xfrm>
              <a:off x="1974642" y="2362835"/>
              <a:ext cx="1814195" cy="1195070"/>
            </a:xfrm>
            <a:custGeom>
              <a:avLst/>
              <a:gdLst>
                <a:gd name="T0" fmla="*/ 4791 w 4791"/>
                <a:gd name="T1" fmla="*/ 1970 h 3156"/>
                <a:gd name="T2" fmla="*/ 2396 w 4791"/>
                <a:gd name="T3" fmla="*/ 3131 h 3156"/>
                <a:gd name="T4" fmla="*/ 104 w 4791"/>
                <a:gd name="T5" fmla="*/ 1719 h 3156"/>
                <a:gd name="T6" fmla="*/ 2236 w 4791"/>
                <a:gd name="T7" fmla="*/ 69 h 3156"/>
                <a:gd name="T8" fmla="*/ 4678 w 4791"/>
                <a:gd name="T9" fmla="*/ 1004 h 3156"/>
                <a:gd name="T10" fmla="*/ 4747 w 4791"/>
                <a:gd name="T11" fmla="*/ 993 h 3156"/>
                <a:gd name="T12" fmla="*/ 4765 w 4791"/>
                <a:gd name="T13" fmla="*/ 1240 h 3156"/>
                <a:gd name="T14" fmla="*/ 4542 w 4791"/>
                <a:gd name="T15" fmla="*/ 1025 h 3156"/>
                <a:gd name="T16" fmla="*/ 4611 w 4791"/>
                <a:gd name="T17" fmla="*/ 1014 h 3156"/>
                <a:gd name="T18" fmla="*/ 2242 w 4791"/>
                <a:gd name="T19" fmla="*/ 131 h 3156"/>
                <a:gd name="T20" fmla="*/ 167 w 4791"/>
                <a:gd name="T21" fmla="*/ 1720 h 3156"/>
                <a:gd name="T22" fmla="*/ 2400 w 4791"/>
                <a:gd name="T23" fmla="*/ 3069 h 3156"/>
                <a:gd name="T24" fmla="*/ 4729 w 4791"/>
                <a:gd name="T25" fmla="*/ 1960 h 3156"/>
                <a:gd name="T26" fmla="*/ 4791 w 4791"/>
                <a:gd name="T27" fmla="*/ 1970 h 3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91" h="3156">
                  <a:moveTo>
                    <a:pt x="4791" y="1970"/>
                  </a:moveTo>
                  <a:cubicBezTo>
                    <a:pt x="4518" y="2672"/>
                    <a:pt x="3519" y="3156"/>
                    <a:pt x="2396" y="3131"/>
                  </a:cubicBezTo>
                  <a:cubicBezTo>
                    <a:pt x="1186" y="3104"/>
                    <a:pt x="201" y="2496"/>
                    <a:pt x="104" y="1719"/>
                  </a:cubicBezTo>
                  <a:cubicBezTo>
                    <a:pt x="0" y="887"/>
                    <a:pt x="947" y="154"/>
                    <a:pt x="2236" y="69"/>
                  </a:cubicBezTo>
                  <a:cubicBezTo>
                    <a:pt x="3281" y="0"/>
                    <a:pt x="4272" y="380"/>
                    <a:pt x="4678" y="1004"/>
                  </a:cubicBezTo>
                  <a:lnTo>
                    <a:pt x="4747" y="993"/>
                  </a:lnTo>
                  <a:lnTo>
                    <a:pt x="4765" y="1240"/>
                  </a:lnTo>
                  <a:lnTo>
                    <a:pt x="4542" y="1025"/>
                  </a:lnTo>
                  <a:lnTo>
                    <a:pt x="4611" y="1014"/>
                  </a:lnTo>
                  <a:cubicBezTo>
                    <a:pt x="4210" y="423"/>
                    <a:pt x="3251" y="65"/>
                    <a:pt x="2242" y="131"/>
                  </a:cubicBezTo>
                  <a:cubicBezTo>
                    <a:pt x="984" y="213"/>
                    <a:pt x="61" y="920"/>
                    <a:pt x="167" y="1720"/>
                  </a:cubicBezTo>
                  <a:cubicBezTo>
                    <a:pt x="265" y="2464"/>
                    <a:pt x="1225" y="3043"/>
                    <a:pt x="2400" y="3069"/>
                  </a:cubicBezTo>
                  <a:cubicBezTo>
                    <a:pt x="3491" y="3092"/>
                    <a:pt x="4460" y="2631"/>
                    <a:pt x="4729" y="1960"/>
                  </a:cubicBezTo>
                  <a:lnTo>
                    <a:pt x="4791" y="1970"/>
                  </a:lnTo>
                  <a:close/>
                </a:path>
              </a:pathLst>
            </a:custGeom>
            <a:solidFill>
              <a:srgbClr val="C00000"/>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71" name="Freeform 88">
              <a:extLst>
                <a:ext uri="{FF2B5EF4-FFF2-40B4-BE49-F238E27FC236}">
                  <a16:creationId xmlns:a16="http://schemas.microsoft.com/office/drawing/2014/main" id="{27614ECE-60EA-4515-AB56-E37DAFE1C181}"/>
                </a:ext>
              </a:extLst>
            </p:cNvPr>
            <p:cNvSpPr>
              <a:spLocks/>
            </p:cNvSpPr>
            <p:nvPr/>
          </p:nvSpPr>
          <p:spPr bwMode="auto">
            <a:xfrm>
              <a:off x="1974642" y="2362835"/>
              <a:ext cx="1814195" cy="1195070"/>
            </a:xfrm>
            <a:custGeom>
              <a:avLst/>
              <a:gdLst>
                <a:gd name="T0" fmla="*/ 4791 w 4791"/>
                <a:gd name="T1" fmla="*/ 1970 h 3156"/>
                <a:gd name="T2" fmla="*/ 2396 w 4791"/>
                <a:gd name="T3" fmla="*/ 3131 h 3156"/>
                <a:gd name="T4" fmla="*/ 104 w 4791"/>
                <a:gd name="T5" fmla="*/ 1719 h 3156"/>
                <a:gd name="T6" fmla="*/ 2236 w 4791"/>
                <a:gd name="T7" fmla="*/ 69 h 3156"/>
                <a:gd name="T8" fmla="*/ 4678 w 4791"/>
                <a:gd name="T9" fmla="*/ 1004 h 3156"/>
                <a:gd name="T10" fmla="*/ 4747 w 4791"/>
                <a:gd name="T11" fmla="*/ 993 h 3156"/>
                <a:gd name="T12" fmla="*/ 4765 w 4791"/>
                <a:gd name="T13" fmla="*/ 1240 h 3156"/>
                <a:gd name="T14" fmla="*/ 4542 w 4791"/>
                <a:gd name="T15" fmla="*/ 1025 h 3156"/>
                <a:gd name="T16" fmla="*/ 4611 w 4791"/>
                <a:gd name="T17" fmla="*/ 1014 h 3156"/>
                <a:gd name="T18" fmla="*/ 2242 w 4791"/>
                <a:gd name="T19" fmla="*/ 131 h 3156"/>
                <a:gd name="T20" fmla="*/ 167 w 4791"/>
                <a:gd name="T21" fmla="*/ 1720 h 3156"/>
                <a:gd name="T22" fmla="*/ 2400 w 4791"/>
                <a:gd name="T23" fmla="*/ 3069 h 3156"/>
                <a:gd name="T24" fmla="*/ 4729 w 4791"/>
                <a:gd name="T25" fmla="*/ 1960 h 3156"/>
                <a:gd name="T26" fmla="*/ 4791 w 4791"/>
                <a:gd name="T27" fmla="*/ 1970 h 3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91" h="3156">
                  <a:moveTo>
                    <a:pt x="4791" y="1970"/>
                  </a:moveTo>
                  <a:cubicBezTo>
                    <a:pt x="4518" y="2672"/>
                    <a:pt x="3519" y="3156"/>
                    <a:pt x="2396" y="3131"/>
                  </a:cubicBezTo>
                  <a:cubicBezTo>
                    <a:pt x="1186" y="3104"/>
                    <a:pt x="201" y="2496"/>
                    <a:pt x="104" y="1719"/>
                  </a:cubicBezTo>
                  <a:cubicBezTo>
                    <a:pt x="0" y="887"/>
                    <a:pt x="947" y="154"/>
                    <a:pt x="2236" y="69"/>
                  </a:cubicBezTo>
                  <a:cubicBezTo>
                    <a:pt x="3281" y="0"/>
                    <a:pt x="4272" y="380"/>
                    <a:pt x="4678" y="1004"/>
                  </a:cubicBezTo>
                  <a:lnTo>
                    <a:pt x="4747" y="993"/>
                  </a:lnTo>
                  <a:lnTo>
                    <a:pt x="4765" y="1240"/>
                  </a:lnTo>
                  <a:lnTo>
                    <a:pt x="4542" y="1025"/>
                  </a:lnTo>
                  <a:lnTo>
                    <a:pt x="4611" y="1014"/>
                  </a:lnTo>
                  <a:cubicBezTo>
                    <a:pt x="4210" y="423"/>
                    <a:pt x="3251" y="65"/>
                    <a:pt x="2242" y="131"/>
                  </a:cubicBezTo>
                  <a:cubicBezTo>
                    <a:pt x="984" y="213"/>
                    <a:pt x="61" y="920"/>
                    <a:pt x="167" y="1720"/>
                  </a:cubicBezTo>
                  <a:cubicBezTo>
                    <a:pt x="265" y="2464"/>
                    <a:pt x="1225" y="3043"/>
                    <a:pt x="2400" y="3069"/>
                  </a:cubicBezTo>
                  <a:cubicBezTo>
                    <a:pt x="3491" y="3092"/>
                    <a:pt x="4460" y="2631"/>
                    <a:pt x="4729" y="1960"/>
                  </a:cubicBezTo>
                  <a:lnTo>
                    <a:pt x="4791" y="1970"/>
                  </a:lnTo>
                  <a:close/>
                </a:path>
              </a:pathLst>
            </a:custGeom>
            <a:noFill/>
            <a:ln w="6350"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72" name="Rectangle 89">
              <a:extLst>
                <a:ext uri="{FF2B5EF4-FFF2-40B4-BE49-F238E27FC236}">
                  <a16:creationId xmlns:a16="http://schemas.microsoft.com/office/drawing/2014/main" id="{5E132BB0-CAE3-4E92-BF59-7F845CF97666}"/>
                </a:ext>
              </a:extLst>
            </p:cNvPr>
            <p:cNvSpPr>
              <a:spLocks noChangeArrowheads="1"/>
            </p:cNvSpPr>
            <p:nvPr/>
          </p:nvSpPr>
          <p:spPr bwMode="auto">
            <a:xfrm>
              <a:off x="2076877" y="2882265"/>
              <a:ext cx="497205" cy="127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nl-NL"/>
            </a:p>
          </p:txBody>
        </p:sp>
        <p:sp>
          <p:nvSpPr>
            <p:cNvPr id="73" name="Rectangle 90">
              <a:extLst>
                <a:ext uri="{FF2B5EF4-FFF2-40B4-BE49-F238E27FC236}">
                  <a16:creationId xmlns:a16="http://schemas.microsoft.com/office/drawing/2014/main" id="{47D0C905-B3D9-4317-B469-E623E9F576A1}"/>
                </a:ext>
              </a:extLst>
            </p:cNvPr>
            <p:cNvSpPr>
              <a:spLocks noChangeArrowheads="1"/>
            </p:cNvSpPr>
            <p:nvPr/>
          </p:nvSpPr>
          <p:spPr bwMode="auto">
            <a:xfrm>
              <a:off x="2103547" y="2909570"/>
              <a:ext cx="603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IV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74" name="Rectangle 91">
              <a:extLst>
                <a:ext uri="{FF2B5EF4-FFF2-40B4-BE49-F238E27FC236}">
                  <a16:creationId xmlns:a16="http://schemas.microsoft.com/office/drawing/2014/main" id="{86BFE55A-26EF-49D1-BB6E-C141EC39E523}"/>
                </a:ext>
              </a:extLst>
            </p:cNvPr>
            <p:cNvSpPr>
              <a:spLocks noChangeArrowheads="1"/>
            </p:cNvSpPr>
            <p:nvPr/>
          </p:nvSpPr>
          <p:spPr bwMode="auto">
            <a:xfrm>
              <a:off x="2182287" y="2909570"/>
              <a:ext cx="35687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governance</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75" name="Rectangle 92">
              <a:extLst>
                <a:ext uri="{FF2B5EF4-FFF2-40B4-BE49-F238E27FC236}">
                  <a16:creationId xmlns:a16="http://schemas.microsoft.com/office/drawing/2014/main" id="{6EF4ECEF-7743-454D-9D78-7AEAF8A9E79E}"/>
                </a:ext>
              </a:extLst>
            </p:cNvPr>
            <p:cNvSpPr>
              <a:spLocks noChangeArrowheads="1"/>
            </p:cNvSpPr>
            <p:nvPr/>
          </p:nvSpPr>
          <p:spPr bwMode="auto">
            <a:xfrm>
              <a:off x="2307382" y="2609850"/>
              <a:ext cx="400050" cy="1206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nl-NL"/>
            </a:p>
          </p:txBody>
        </p:sp>
        <p:sp>
          <p:nvSpPr>
            <p:cNvPr id="76" name="Rectangle 93">
              <a:extLst>
                <a:ext uri="{FF2B5EF4-FFF2-40B4-BE49-F238E27FC236}">
                  <a16:creationId xmlns:a16="http://schemas.microsoft.com/office/drawing/2014/main" id="{6A502F85-0F4D-4D7D-820F-299752F0FF5C}"/>
                </a:ext>
              </a:extLst>
            </p:cNvPr>
            <p:cNvSpPr>
              <a:spLocks noChangeArrowheads="1"/>
            </p:cNvSpPr>
            <p:nvPr/>
          </p:nvSpPr>
          <p:spPr bwMode="auto">
            <a:xfrm>
              <a:off x="2330242" y="2633980"/>
              <a:ext cx="342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IV strategie</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77" name="Rectangle 94">
              <a:extLst>
                <a:ext uri="{FF2B5EF4-FFF2-40B4-BE49-F238E27FC236}">
                  <a16:creationId xmlns:a16="http://schemas.microsoft.com/office/drawing/2014/main" id="{9E6CA06A-A603-41EA-AB02-138498A4A6CE}"/>
                </a:ext>
              </a:extLst>
            </p:cNvPr>
            <p:cNvSpPr>
              <a:spLocks noChangeArrowheads="1"/>
            </p:cNvSpPr>
            <p:nvPr/>
          </p:nvSpPr>
          <p:spPr bwMode="auto">
            <a:xfrm>
              <a:off x="3040807" y="2621915"/>
              <a:ext cx="502920" cy="127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nl-NL"/>
            </a:p>
          </p:txBody>
        </p:sp>
        <p:sp>
          <p:nvSpPr>
            <p:cNvPr id="78" name="Rectangle 95">
              <a:extLst>
                <a:ext uri="{FF2B5EF4-FFF2-40B4-BE49-F238E27FC236}">
                  <a16:creationId xmlns:a16="http://schemas.microsoft.com/office/drawing/2014/main" id="{FC6F83C1-B636-4C9C-BA25-BC4ADCB20226}"/>
                </a:ext>
              </a:extLst>
            </p:cNvPr>
            <p:cNvSpPr>
              <a:spLocks noChangeArrowheads="1"/>
            </p:cNvSpPr>
            <p:nvPr/>
          </p:nvSpPr>
          <p:spPr bwMode="auto">
            <a:xfrm>
              <a:off x="3064302" y="2647950"/>
              <a:ext cx="44513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IV architectuur</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79" name="Rectangle 96">
              <a:extLst>
                <a:ext uri="{FF2B5EF4-FFF2-40B4-BE49-F238E27FC236}">
                  <a16:creationId xmlns:a16="http://schemas.microsoft.com/office/drawing/2014/main" id="{8C26779B-D51A-47F8-BE1E-E5D5101889D6}"/>
                </a:ext>
              </a:extLst>
            </p:cNvPr>
            <p:cNvSpPr>
              <a:spLocks noChangeArrowheads="1"/>
            </p:cNvSpPr>
            <p:nvPr/>
          </p:nvSpPr>
          <p:spPr bwMode="auto">
            <a:xfrm>
              <a:off x="2313097" y="3191510"/>
              <a:ext cx="709295" cy="12128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nl-NL"/>
            </a:p>
          </p:txBody>
        </p:sp>
        <p:sp>
          <p:nvSpPr>
            <p:cNvPr id="80" name="Rectangle 97">
              <a:extLst>
                <a:ext uri="{FF2B5EF4-FFF2-40B4-BE49-F238E27FC236}">
                  <a16:creationId xmlns:a16="http://schemas.microsoft.com/office/drawing/2014/main" id="{8406104E-C91E-47D2-8505-8667C3D403C1}"/>
                </a:ext>
              </a:extLst>
            </p:cNvPr>
            <p:cNvSpPr>
              <a:spLocks noChangeArrowheads="1"/>
            </p:cNvSpPr>
            <p:nvPr/>
          </p:nvSpPr>
          <p:spPr bwMode="auto">
            <a:xfrm>
              <a:off x="2342307" y="3215005"/>
              <a:ext cx="63881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Informatiebeveiliging</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81" name="Rectangle 98">
              <a:extLst>
                <a:ext uri="{FF2B5EF4-FFF2-40B4-BE49-F238E27FC236}">
                  <a16:creationId xmlns:a16="http://schemas.microsoft.com/office/drawing/2014/main" id="{039982D3-7716-4719-9A9E-F96A14320A33}"/>
                </a:ext>
              </a:extLst>
            </p:cNvPr>
            <p:cNvSpPr>
              <a:spLocks noChangeArrowheads="1"/>
            </p:cNvSpPr>
            <p:nvPr/>
          </p:nvSpPr>
          <p:spPr bwMode="auto">
            <a:xfrm>
              <a:off x="3174157" y="3185160"/>
              <a:ext cx="345440" cy="12763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nl-NL"/>
            </a:p>
          </p:txBody>
        </p:sp>
        <p:sp>
          <p:nvSpPr>
            <p:cNvPr id="82" name="Rectangle 99">
              <a:extLst>
                <a:ext uri="{FF2B5EF4-FFF2-40B4-BE49-F238E27FC236}">
                  <a16:creationId xmlns:a16="http://schemas.microsoft.com/office/drawing/2014/main" id="{E3843948-578F-46AD-977C-90EDEB46853F}"/>
                </a:ext>
              </a:extLst>
            </p:cNvPr>
            <p:cNvSpPr>
              <a:spLocks noChangeArrowheads="1"/>
            </p:cNvSpPr>
            <p:nvPr/>
          </p:nvSpPr>
          <p:spPr bwMode="auto">
            <a:xfrm>
              <a:off x="3199557" y="3213735"/>
              <a:ext cx="29337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IV control</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pic>
          <p:nvPicPr>
            <p:cNvPr id="83" name="Picture 100">
              <a:extLst>
                <a:ext uri="{FF2B5EF4-FFF2-40B4-BE49-F238E27FC236}">
                  <a16:creationId xmlns:a16="http://schemas.microsoft.com/office/drawing/2014/main" id="{3E4569F3-3907-4C76-9816-F1AF7BC5EA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7882" y="679450"/>
              <a:ext cx="230505" cy="31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04">
              <a:extLst>
                <a:ext uri="{FF2B5EF4-FFF2-40B4-BE49-F238E27FC236}">
                  <a16:creationId xmlns:a16="http://schemas.microsoft.com/office/drawing/2014/main" id="{A848D82C-A358-48A5-8D55-66537D8107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1232" y="903605"/>
              <a:ext cx="236855" cy="32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111">
              <a:extLst>
                <a:ext uri="{FF2B5EF4-FFF2-40B4-BE49-F238E27FC236}">
                  <a16:creationId xmlns:a16="http://schemas.microsoft.com/office/drawing/2014/main" id="{38EC1993-01B6-4178-A367-6F1B3C6B9D38}"/>
                </a:ext>
              </a:extLst>
            </p:cNvPr>
            <p:cNvSpPr>
              <a:spLocks noChangeArrowheads="1"/>
            </p:cNvSpPr>
            <p:nvPr/>
          </p:nvSpPr>
          <p:spPr bwMode="auto">
            <a:xfrm>
              <a:off x="1255822" y="1721485"/>
              <a:ext cx="769620" cy="769620"/>
            </a:xfrm>
            <a:prstGeom prst="ellipse">
              <a:avLst/>
            </a:prstGeom>
            <a:solidFill>
              <a:srgbClr val="FFFFFF"/>
            </a:solidFill>
            <a:ln w="0">
              <a:solidFill>
                <a:srgbClr val="000000"/>
              </a:solidFill>
              <a:prstDash val="solid"/>
              <a:round/>
              <a:headEnd/>
              <a:tailEnd/>
            </a:ln>
          </p:spPr>
          <p:txBody>
            <a:bodyPr rot="0" vert="horz" wrap="square" lIns="91440" tIns="45720" rIns="91440" bIns="45720" anchor="t" anchorCtr="0" upright="1">
              <a:noAutofit/>
            </a:bodyPr>
            <a:lstStyle/>
            <a:p>
              <a:endParaRPr lang="nl-NL"/>
            </a:p>
          </p:txBody>
        </p:sp>
        <p:sp>
          <p:nvSpPr>
            <p:cNvPr id="86" name="Freeform 112">
              <a:extLst>
                <a:ext uri="{FF2B5EF4-FFF2-40B4-BE49-F238E27FC236}">
                  <a16:creationId xmlns:a16="http://schemas.microsoft.com/office/drawing/2014/main" id="{07A6C08D-5B82-4E80-8C17-03406468070C}"/>
                </a:ext>
              </a:extLst>
            </p:cNvPr>
            <p:cNvSpPr>
              <a:spLocks/>
            </p:cNvSpPr>
            <p:nvPr/>
          </p:nvSpPr>
          <p:spPr bwMode="auto">
            <a:xfrm>
              <a:off x="1255822" y="1721485"/>
              <a:ext cx="769620" cy="769620"/>
            </a:xfrm>
            <a:custGeom>
              <a:avLst/>
              <a:gdLst>
                <a:gd name="T0" fmla="*/ 0 w 1212"/>
                <a:gd name="T1" fmla="*/ 606 h 1212"/>
                <a:gd name="T2" fmla="*/ 606 w 1212"/>
                <a:gd name="T3" fmla="*/ 0 h 1212"/>
                <a:gd name="T4" fmla="*/ 1212 w 1212"/>
                <a:gd name="T5" fmla="*/ 606 h 1212"/>
                <a:gd name="T6" fmla="*/ 606 w 1212"/>
                <a:gd name="T7" fmla="*/ 1212 h 1212"/>
                <a:gd name="T8" fmla="*/ 0 w 1212"/>
                <a:gd name="T9" fmla="*/ 606 h 1212"/>
              </a:gdLst>
              <a:ahLst/>
              <a:cxnLst>
                <a:cxn ang="0">
                  <a:pos x="T0" y="T1"/>
                </a:cxn>
                <a:cxn ang="0">
                  <a:pos x="T2" y="T3"/>
                </a:cxn>
                <a:cxn ang="0">
                  <a:pos x="T4" y="T5"/>
                </a:cxn>
                <a:cxn ang="0">
                  <a:pos x="T6" y="T7"/>
                </a:cxn>
                <a:cxn ang="0">
                  <a:pos x="T8" y="T9"/>
                </a:cxn>
              </a:cxnLst>
              <a:rect l="0" t="0" r="r" b="b"/>
              <a:pathLst>
                <a:path w="1212" h="1212">
                  <a:moveTo>
                    <a:pt x="0" y="606"/>
                  </a:moveTo>
                  <a:cubicBezTo>
                    <a:pt x="0" y="272"/>
                    <a:pt x="271" y="0"/>
                    <a:pt x="606" y="0"/>
                  </a:cubicBezTo>
                  <a:cubicBezTo>
                    <a:pt x="941" y="0"/>
                    <a:pt x="1212" y="272"/>
                    <a:pt x="1212" y="606"/>
                  </a:cubicBezTo>
                  <a:cubicBezTo>
                    <a:pt x="1212" y="942"/>
                    <a:pt x="941" y="1212"/>
                    <a:pt x="606" y="1212"/>
                  </a:cubicBezTo>
                  <a:cubicBezTo>
                    <a:pt x="271" y="1212"/>
                    <a:pt x="0" y="942"/>
                    <a:pt x="0" y="606"/>
                  </a:cubicBezTo>
                </a:path>
              </a:pathLst>
            </a:custGeom>
            <a:noFill/>
            <a:ln w="1841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l-NL"/>
            </a:p>
          </p:txBody>
        </p:sp>
        <p:sp>
          <p:nvSpPr>
            <p:cNvPr id="87" name="Rectangle 113">
              <a:extLst>
                <a:ext uri="{FF2B5EF4-FFF2-40B4-BE49-F238E27FC236}">
                  <a16:creationId xmlns:a16="http://schemas.microsoft.com/office/drawing/2014/main" id="{63412E53-487D-462A-B2F9-11EB1263B7C9}"/>
                </a:ext>
              </a:extLst>
            </p:cNvPr>
            <p:cNvSpPr>
              <a:spLocks noChangeArrowheads="1"/>
            </p:cNvSpPr>
            <p:nvPr/>
          </p:nvSpPr>
          <p:spPr bwMode="auto">
            <a:xfrm>
              <a:off x="1529507" y="2026920"/>
              <a:ext cx="20955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Vraag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88" name="Rectangle 114">
              <a:extLst>
                <a:ext uri="{FF2B5EF4-FFF2-40B4-BE49-F238E27FC236}">
                  <a16:creationId xmlns:a16="http://schemas.microsoft.com/office/drawing/2014/main" id="{CA4B86AE-F341-43D6-BFB2-5C3B21C6E04F}"/>
                </a:ext>
              </a:extLst>
            </p:cNvPr>
            <p:cNvSpPr>
              <a:spLocks noChangeArrowheads="1"/>
            </p:cNvSpPr>
            <p:nvPr/>
          </p:nvSpPr>
          <p:spPr bwMode="auto">
            <a:xfrm>
              <a:off x="1396157" y="2099310"/>
              <a:ext cx="46736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spcAft>
                  <a:spcPts val="600"/>
                </a:spcAft>
              </a:pPr>
              <a:r>
                <a:rPr lang="en-US" sz="500" b="1">
                  <a:solidFill>
                    <a:srgbClr val="0070C0"/>
                  </a:solidFill>
                  <a:effectLst/>
                  <a:latin typeface="Verdana" panose="020B0604030504040204" pitchFamily="34" charset="0"/>
                  <a:ea typeface="MS Mincho" panose="02020609040205080304" pitchFamily="49" charset="-128"/>
                  <a:cs typeface="Verdana" panose="020B0604030504040204" pitchFamily="34" charset="0"/>
                </a:rPr>
                <a:t>management</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p:txBody>
        </p:sp>
        <p:sp>
          <p:nvSpPr>
            <p:cNvPr id="89" name="Freeform 59">
              <a:extLst>
                <a:ext uri="{FF2B5EF4-FFF2-40B4-BE49-F238E27FC236}">
                  <a16:creationId xmlns:a16="http://schemas.microsoft.com/office/drawing/2014/main" id="{E678F240-8BA3-4099-94BE-A5CC1B9FEE8B}"/>
                </a:ext>
              </a:extLst>
            </p:cNvPr>
            <p:cNvSpPr>
              <a:spLocks noEditPoints="1"/>
            </p:cNvSpPr>
            <p:nvPr/>
          </p:nvSpPr>
          <p:spPr bwMode="auto">
            <a:xfrm rot="14246036" flipV="1">
              <a:off x="2073117" y="1096031"/>
              <a:ext cx="712603" cy="131340"/>
            </a:xfrm>
            <a:custGeom>
              <a:avLst/>
              <a:gdLst>
                <a:gd name="T0" fmla="*/ 0 w 2470"/>
                <a:gd name="T1" fmla="*/ 87 h 223"/>
                <a:gd name="T2" fmla="*/ 2423 w 2470"/>
                <a:gd name="T3" fmla="*/ 87 h 223"/>
                <a:gd name="T4" fmla="*/ 2423 w 2470"/>
                <a:gd name="T5" fmla="*/ 135 h 223"/>
                <a:gd name="T6" fmla="*/ 0 w 2470"/>
                <a:gd name="T7" fmla="*/ 135 h 223"/>
                <a:gd name="T8" fmla="*/ 0 w 2470"/>
                <a:gd name="T9" fmla="*/ 87 h 223"/>
                <a:gd name="T10" fmla="*/ 2291 w 2470"/>
                <a:gd name="T11" fmla="*/ 7 h 223"/>
                <a:gd name="T12" fmla="*/ 2470 w 2470"/>
                <a:gd name="T13" fmla="*/ 111 h 223"/>
                <a:gd name="T14" fmla="*/ 2291 w 2470"/>
                <a:gd name="T15" fmla="*/ 216 h 223"/>
                <a:gd name="T16" fmla="*/ 2258 w 2470"/>
                <a:gd name="T17" fmla="*/ 208 h 223"/>
                <a:gd name="T18" fmla="*/ 2267 w 2470"/>
                <a:gd name="T19" fmla="*/ 175 h 223"/>
                <a:gd name="T20" fmla="*/ 2411 w 2470"/>
                <a:gd name="T21" fmla="*/ 91 h 223"/>
                <a:gd name="T22" fmla="*/ 2411 w 2470"/>
                <a:gd name="T23" fmla="*/ 132 h 223"/>
                <a:gd name="T24" fmla="*/ 2267 w 2470"/>
                <a:gd name="T25" fmla="*/ 48 h 223"/>
                <a:gd name="T26" fmla="*/ 2258 w 2470"/>
                <a:gd name="T27" fmla="*/ 15 h 223"/>
                <a:gd name="T28" fmla="*/ 2291 w 2470"/>
                <a:gd name="T29" fmla="*/ 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0" h="223">
                  <a:moveTo>
                    <a:pt x="0" y="87"/>
                  </a:moveTo>
                  <a:lnTo>
                    <a:pt x="2423" y="87"/>
                  </a:lnTo>
                  <a:lnTo>
                    <a:pt x="2423" y="135"/>
                  </a:lnTo>
                  <a:lnTo>
                    <a:pt x="0" y="135"/>
                  </a:lnTo>
                  <a:lnTo>
                    <a:pt x="0" y="87"/>
                  </a:lnTo>
                  <a:close/>
                  <a:moveTo>
                    <a:pt x="2291" y="7"/>
                  </a:moveTo>
                  <a:lnTo>
                    <a:pt x="2470" y="111"/>
                  </a:lnTo>
                  <a:lnTo>
                    <a:pt x="2291" y="216"/>
                  </a:lnTo>
                  <a:cubicBezTo>
                    <a:pt x="2279" y="223"/>
                    <a:pt x="2265" y="219"/>
                    <a:pt x="2258" y="208"/>
                  </a:cubicBezTo>
                  <a:cubicBezTo>
                    <a:pt x="2251" y="196"/>
                    <a:pt x="2255" y="181"/>
                    <a:pt x="2267" y="175"/>
                  </a:cubicBezTo>
                  <a:lnTo>
                    <a:pt x="2411" y="91"/>
                  </a:lnTo>
                  <a:lnTo>
                    <a:pt x="2411" y="132"/>
                  </a:lnTo>
                  <a:lnTo>
                    <a:pt x="2267" y="48"/>
                  </a:lnTo>
                  <a:cubicBezTo>
                    <a:pt x="2255" y="42"/>
                    <a:pt x="2251" y="27"/>
                    <a:pt x="2258" y="15"/>
                  </a:cubicBezTo>
                  <a:cubicBezTo>
                    <a:pt x="2265" y="4"/>
                    <a:pt x="2279" y="0"/>
                    <a:pt x="2291" y="7"/>
                  </a:cubicBezTo>
                  <a:close/>
                </a:path>
              </a:pathLst>
            </a:custGeom>
            <a:solidFill>
              <a:srgbClr val="5BA549"/>
            </a:solidFill>
            <a:ln w="635" cap="flat">
              <a:solidFill>
                <a:srgbClr val="5BA549"/>
              </a:solidFill>
              <a:prstDash val="solid"/>
              <a:round/>
              <a:headEnd/>
              <a:tailEnd/>
            </a:ln>
          </p:spPr>
          <p:txBody>
            <a:bodyPr rot="0" vert="horz" wrap="square" lIns="91440" tIns="45720" rIns="91440" bIns="45720" anchor="t" anchorCtr="0" upright="1">
              <a:noAutofit/>
            </a:bodyPr>
            <a:lstStyle/>
            <a:p>
              <a:endParaRPr lang="nl-NL"/>
            </a:p>
          </p:txBody>
        </p:sp>
      </p:grpSp>
      <p:sp>
        <p:nvSpPr>
          <p:cNvPr id="3" name="Rectangle 78">
            <a:extLst>
              <a:ext uri="{FF2B5EF4-FFF2-40B4-BE49-F238E27FC236}">
                <a16:creationId xmlns:a16="http://schemas.microsoft.com/office/drawing/2014/main" id="{2C2B4357-437C-496A-895F-7503BB042A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Rectangle 112">
            <a:extLst>
              <a:ext uri="{FF2B5EF4-FFF2-40B4-BE49-F238E27FC236}">
                <a16:creationId xmlns:a16="http://schemas.microsoft.com/office/drawing/2014/main" id="{06904D2D-C358-48CE-8E20-DFE8A94D985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113">
            <a:extLst>
              <a:ext uri="{FF2B5EF4-FFF2-40B4-BE49-F238E27FC236}">
                <a16:creationId xmlns:a16="http://schemas.microsoft.com/office/drawing/2014/main" id="{24294C38-9254-4A79-B709-CC680F76670A}"/>
              </a:ext>
            </a:extLst>
          </p:cNvPr>
          <p:cNvSpPr>
            <a:spLocks noChangeArrowheads="1"/>
          </p:cNvSpPr>
          <p:nvPr/>
        </p:nvSpPr>
        <p:spPr bwMode="auto">
          <a:xfrm>
            <a:off x="0"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custDataLst>
      <p:tags r:id="rId1"/>
    </p:custDataLst>
    <p:extLst>
      <p:ext uri="{BB962C8B-B14F-4D97-AF65-F5344CB8AC3E}">
        <p14:creationId xmlns:p14="http://schemas.microsoft.com/office/powerpoint/2010/main" val="176645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4726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523335"/>
            </a:xfrm>
            <a:prstGeom prst="rect">
              <a:avLst/>
            </a:prstGeom>
            <a:noFill/>
          </p:spPr>
          <p:txBody>
            <a:bodyPr wrap="square" rtlCol="0">
              <a:spAutoFit/>
            </a:bodyPr>
            <a:lstStyle/>
            <a:p>
              <a:pPr lvl="1"/>
              <a:r>
                <a:rPr lang="nl-NL" sz="2200" dirty="0">
                  <a:solidFill>
                    <a:schemeClr val="bg1"/>
                  </a:solidFill>
                  <a:latin typeface="Verdana"/>
                  <a:ea typeface="Open Sans Semibold" panose="020B0706030804020204" pitchFamily="34" charset="0"/>
                  <a:cs typeface="Verdana"/>
                </a:rPr>
                <a:t>5. De inrichting: IV Organisatie – CIO Office</a:t>
              </a:r>
            </a:p>
          </p:txBody>
        </p:sp>
      </p:grpSp>
      <p:sp>
        <p:nvSpPr>
          <p:cNvPr id="10" name="Tijdelijke aanduiding voor inhoud 2"/>
          <p:cNvSpPr txBox="1">
            <a:spLocks/>
          </p:cNvSpPr>
          <p:nvPr/>
        </p:nvSpPr>
        <p:spPr>
          <a:xfrm>
            <a:off x="369064" y="1312362"/>
            <a:ext cx="7631935" cy="106525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nl-NL" sz="1800" dirty="0">
                <a:effectLst/>
                <a:latin typeface="Verdana" panose="020B0604030504040204" pitchFamily="34" charset="0"/>
                <a:ea typeface="MS Mincho" panose="02020609040205080304" pitchFamily="49" charset="-128"/>
                <a:cs typeface="Times New Roman" panose="02020603050405020304" pitchFamily="18" charset="0"/>
              </a:rPr>
              <a:t>De CIO Office kent vier domeinen, met elk een eigen doel. Er is wel sprake van één team CIO Office, met een gedeelde verantwoordelijkheid ten opzichte van de totale werkzaamheden. Hierbij opereert CIO Office binnen elk domein op tactisch en operationeel niveau, en ondersteunt bij de ontwikkeling van het strategisch gedachtegoed. De volgende domeinen, met personele inrichting, worden hierbij onderkend: </a:t>
            </a:r>
            <a:endParaRPr lang="nl-NL" sz="2000" dirty="0"/>
          </a:p>
          <a:p>
            <a:pPr marL="0" lvl="1" indent="0">
              <a:lnSpc>
                <a:spcPct val="100000"/>
              </a:lnSpc>
              <a:spcBef>
                <a:spcPts val="600"/>
              </a:spcBef>
              <a:buNone/>
            </a:pPr>
            <a:endParaRPr lang="nl-NL" sz="2000" b="1" i="1" dirty="0"/>
          </a:p>
          <a:p>
            <a:pPr marL="0" lvl="1" indent="0">
              <a:lnSpc>
                <a:spcPct val="100000"/>
              </a:lnSpc>
              <a:spcBef>
                <a:spcPts val="600"/>
              </a:spcBef>
              <a:buNone/>
            </a:pPr>
            <a:endParaRPr lang="nl-NL" sz="1600" i="1" dirty="0"/>
          </a:p>
          <a:p>
            <a:pPr marL="0" lvl="1" indent="0">
              <a:lnSpc>
                <a:spcPct val="100000"/>
              </a:lnSpc>
              <a:spcBef>
                <a:spcPts val="600"/>
              </a:spcBef>
              <a:buNone/>
            </a:pPr>
            <a:endParaRPr lang="nl-NL" sz="1600" b="1" i="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8</a:t>
            </a:fld>
            <a:endParaRPr lang="nl-NL" sz="1800" dirty="0">
              <a:solidFill>
                <a:schemeClr val="bg1"/>
              </a:solidFill>
            </a:endParaRPr>
          </a:p>
        </p:txBody>
      </p:sp>
      <p:sp>
        <p:nvSpPr>
          <p:cNvPr id="2" name="Tijdelijke aanduiding voor datum 1"/>
          <p:cNvSpPr>
            <a:spLocks noGrp="1"/>
          </p:cNvSpPr>
          <p:nvPr>
            <p:ph type="dt" sz="half" idx="10"/>
          </p:nvPr>
        </p:nvSpPr>
        <p:spPr>
          <a:xfrm>
            <a:off x="633155" y="6379257"/>
            <a:ext cx="2057400" cy="365125"/>
          </a:xfrm>
        </p:spPr>
        <p:txBody>
          <a:bodyPr/>
          <a:lstStyle/>
          <a:p>
            <a:r>
              <a:rPr lang="nl-NL" dirty="0"/>
              <a:t>29-6-2021</a:t>
            </a:r>
          </a:p>
        </p:txBody>
      </p:sp>
      <p:sp>
        <p:nvSpPr>
          <p:cNvPr id="3" name="Rectangle 78">
            <a:extLst>
              <a:ext uri="{FF2B5EF4-FFF2-40B4-BE49-F238E27FC236}">
                <a16:creationId xmlns:a16="http://schemas.microsoft.com/office/drawing/2014/main" id="{2C2B4357-437C-496A-895F-7503BB042A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Rectangle 112">
            <a:extLst>
              <a:ext uri="{FF2B5EF4-FFF2-40B4-BE49-F238E27FC236}">
                <a16:creationId xmlns:a16="http://schemas.microsoft.com/office/drawing/2014/main" id="{06904D2D-C358-48CE-8E20-DFE8A94D985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113">
            <a:extLst>
              <a:ext uri="{FF2B5EF4-FFF2-40B4-BE49-F238E27FC236}">
                <a16:creationId xmlns:a16="http://schemas.microsoft.com/office/drawing/2014/main" id="{24294C38-9254-4A79-B709-CC680F76670A}"/>
              </a:ext>
            </a:extLst>
          </p:cNvPr>
          <p:cNvSpPr>
            <a:spLocks noChangeArrowheads="1"/>
          </p:cNvSpPr>
          <p:nvPr/>
        </p:nvSpPr>
        <p:spPr bwMode="auto">
          <a:xfrm>
            <a:off x="0"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90" name="Diagram 89">
            <a:extLst>
              <a:ext uri="{FF2B5EF4-FFF2-40B4-BE49-F238E27FC236}">
                <a16:creationId xmlns:a16="http://schemas.microsoft.com/office/drawing/2014/main" id="{236CDEEF-395E-44E0-8052-39A2F7EA5C30}"/>
              </a:ext>
            </a:extLst>
          </p:cNvPr>
          <p:cNvGraphicFramePr/>
          <p:nvPr>
            <p:extLst>
              <p:ext uri="{D42A27DB-BD31-4B8C-83A1-F6EECF244321}">
                <p14:modId xmlns:p14="http://schemas.microsoft.com/office/powerpoint/2010/main" val="228434650"/>
              </p:ext>
            </p:extLst>
          </p:nvPr>
        </p:nvGraphicFramePr>
        <p:xfrm>
          <a:off x="561975" y="1632366"/>
          <a:ext cx="7620000" cy="2394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el 5">
            <a:extLst>
              <a:ext uri="{FF2B5EF4-FFF2-40B4-BE49-F238E27FC236}">
                <a16:creationId xmlns:a16="http://schemas.microsoft.com/office/drawing/2014/main" id="{FB7448C8-3403-4D5C-92C2-C69FC37AE7E5}"/>
              </a:ext>
            </a:extLst>
          </p:cNvPr>
          <p:cNvGraphicFramePr>
            <a:graphicFrameLocks noGrp="1"/>
          </p:cNvGraphicFramePr>
          <p:nvPr>
            <p:extLst>
              <p:ext uri="{D42A27DB-BD31-4B8C-83A1-F6EECF244321}">
                <p14:modId xmlns:p14="http://schemas.microsoft.com/office/powerpoint/2010/main" val="26398505"/>
              </p:ext>
            </p:extLst>
          </p:nvPr>
        </p:nvGraphicFramePr>
        <p:xfrm>
          <a:off x="962025" y="4033391"/>
          <a:ext cx="5743575" cy="1386333"/>
        </p:xfrm>
        <a:graphic>
          <a:graphicData uri="http://schemas.openxmlformats.org/drawingml/2006/table">
            <a:tbl>
              <a:tblPr firstRow="1" firstCol="1" bandRow="1">
                <a:tableStyleId>{5C22544A-7EE6-4342-B048-85BDC9FD1C3A}</a:tableStyleId>
              </a:tblPr>
              <a:tblGrid>
                <a:gridCol w="1664947">
                  <a:extLst>
                    <a:ext uri="{9D8B030D-6E8A-4147-A177-3AD203B41FA5}">
                      <a16:colId xmlns:a16="http://schemas.microsoft.com/office/drawing/2014/main" val="1827622280"/>
                    </a:ext>
                  </a:extLst>
                </a:gridCol>
                <a:gridCol w="4078628">
                  <a:extLst>
                    <a:ext uri="{9D8B030D-6E8A-4147-A177-3AD203B41FA5}">
                      <a16:colId xmlns:a16="http://schemas.microsoft.com/office/drawing/2014/main" val="1491186463"/>
                    </a:ext>
                  </a:extLst>
                </a:gridCol>
              </a:tblGrid>
              <a:tr h="185145">
                <a:tc>
                  <a:txBody>
                    <a:bodyPr/>
                    <a:lstStyle/>
                    <a:p>
                      <a:pPr fontAlgn="base">
                        <a:spcAft>
                          <a:spcPts val="600"/>
                        </a:spcAft>
                      </a:pPr>
                      <a:r>
                        <a:rPr lang="nl-NL" sz="900">
                          <a:effectLst/>
                        </a:rPr>
                        <a:t>Expertise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a:txBody>
                  <a:tcPr marL="9525" marR="9525" marT="9525" marB="9525"/>
                </a:tc>
                <a:tc>
                  <a:txBody>
                    <a:bodyPr/>
                    <a:lstStyle/>
                    <a:p>
                      <a:pPr fontAlgn="base">
                        <a:spcAft>
                          <a:spcPts val="600"/>
                        </a:spcAft>
                      </a:pPr>
                      <a:r>
                        <a:rPr lang="nl-NL" sz="900">
                          <a:effectLst/>
                        </a:rPr>
                        <a:t>Doel </a:t>
                      </a:r>
                      <a:endParaRPr lang="nl-NL" sz="900">
                        <a:effectLst/>
                        <a:latin typeface="Verdana" panose="020B0604030504040204" pitchFamily="34" charset="0"/>
                        <a:ea typeface="MS Mincho" panose="02020609040205080304" pitchFamily="49" charset="-128"/>
                        <a:cs typeface="Times New Roman" panose="02020603050405020304" pitchFamily="18" charset="0"/>
                      </a:endParaRPr>
                    </a:p>
                  </a:txBody>
                  <a:tcPr marL="9525" marR="9525" marT="9525" marB="9525"/>
                </a:tc>
                <a:extLst>
                  <a:ext uri="{0D108BD9-81ED-4DB2-BD59-A6C34878D82A}">
                    <a16:rowId xmlns:a16="http://schemas.microsoft.com/office/drawing/2014/main" val="2936518899"/>
                  </a:ext>
                </a:extLst>
              </a:tr>
              <a:tr h="745098">
                <a:tc>
                  <a:txBody>
                    <a:bodyPr/>
                    <a:lstStyle/>
                    <a:p>
                      <a:pPr fontAlgn="base">
                        <a:spcAft>
                          <a:spcPts val="600"/>
                        </a:spcAft>
                      </a:pPr>
                      <a:r>
                        <a:rPr lang="nl-NL" sz="800">
                          <a:effectLst/>
                        </a:rPr>
                        <a:t>Privacy &amp; informatiebeveiliging</a:t>
                      </a:r>
                      <a:endParaRPr lang="nl-NL" sz="900">
                        <a:effectLst/>
                      </a:endParaRPr>
                    </a:p>
                    <a:p>
                      <a:pPr marL="342900" lvl="0" indent="-342900">
                        <a:lnSpc>
                          <a:spcPts val="1100"/>
                        </a:lnSpc>
                        <a:buFont typeface="Symbol" panose="05050102010706020507" pitchFamily="18" charset="2"/>
                        <a:buChar char=""/>
                      </a:pPr>
                      <a:r>
                        <a:rPr lang="nl-NL" sz="800">
                          <a:effectLst/>
                        </a:rPr>
                        <a:t>ISO  </a:t>
                      </a:r>
                      <a:endParaRPr lang="nl-NL" sz="800">
                        <a:effectLst/>
                        <a:latin typeface="Verdana" panose="020B0604030504040204" pitchFamily="34" charset="0"/>
                        <a:ea typeface="MS Mincho" panose="02020609040205080304" pitchFamily="49" charset="-128"/>
                        <a:cs typeface="Times New Roman" panose="02020603050405020304" pitchFamily="18" charset="0"/>
                      </a:endParaRPr>
                    </a:p>
                  </a:txBody>
                  <a:tcPr marL="9525" marR="9525" marT="9525" marB="9525"/>
                </a:tc>
                <a:tc>
                  <a:txBody>
                    <a:bodyPr/>
                    <a:lstStyle/>
                    <a:p>
                      <a:pPr fontAlgn="base">
                        <a:spcAft>
                          <a:spcPts val="600"/>
                        </a:spcAft>
                      </a:pPr>
                      <a:r>
                        <a:rPr lang="nl-NL" sz="800" dirty="0">
                          <a:effectLst/>
                        </a:rPr>
                        <a:t>Definiëren, implementeren en/of controleren van beveiligingsrichtlijnen voor de afgenomen ICT-diensten. Dit dient in overeenstemming te zijn met het informatiebeveiligingsbeleid CIZ volgens de Baseline Informatiebeveiliging Overheid. Binnen CIO Office is een Security </a:t>
                      </a:r>
                      <a:r>
                        <a:rPr lang="nl-NL" sz="800" dirty="0" err="1">
                          <a:effectLst/>
                        </a:rPr>
                        <a:t>Officer</a:t>
                      </a:r>
                      <a:r>
                        <a:rPr lang="nl-NL" sz="800" dirty="0">
                          <a:effectLst/>
                        </a:rPr>
                        <a:t> (SO) aangesteld om dit aan te sturen en/of uit te voeren. </a:t>
                      </a:r>
                      <a:endParaRPr lang="nl-NL" sz="900" dirty="0">
                        <a:effectLst/>
                        <a:latin typeface="Verdana" panose="020B0604030504040204" pitchFamily="34" charset="0"/>
                        <a:ea typeface="MS Mincho" panose="02020609040205080304" pitchFamily="49" charset="-128"/>
                        <a:cs typeface="Times New Roman" panose="02020603050405020304" pitchFamily="18" charset="0"/>
                      </a:endParaRPr>
                    </a:p>
                  </a:txBody>
                  <a:tcPr marL="9525" marR="9525" marT="9525" marB="9525"/>
                </a:tc>
                <a:extLst>
                  <a:ext uri="{0D108BD9-81ED-4DB2-BD59-A6C34878D82A}">
                    <a16:rowId xmlns:a16="http://schemas.microsoft.com/office/drawing/2014/main" val="2875046959"/>
                  </a:ext>
                </a:extLst>
              </a:tr>
              <a:tr h="456090">
                <a:tc>
                  <a:txBody>
                    <a:bodyPr/>
                    <a:lstStyle/>
                    <a:p>
                      <a:pPr fontAlgn="base">
                        <a:spcAft>
                          <a:spcPts val="600"/>
                        </a:spcAft>
                      </a:pPr>
                      <a:r>
                        <a:rPr lang="nl-NL" sz="800" dirty="0">
                          <a:effectLst/>
                        </a:rPr>
                        <a:t>Enterprise architectuur</a:t>
                      </a:r>
                      <a:endParaRPr lang="nl-NL" sz="900" dirty="0">
                        <a:effectLst/>
                      </a:endParaRPr>
                    </a:p>
                    <a:p>
                      <a:pPr marL="342900" lvl="0" indent="-342900">
                        <a:lnSpc>
                          <a:spcPts val="1100"/>
                        </a:lnSpc>
                        <a:buFont typeface="Symbol" panose="05050102010706020507" pitchFamily="18" charset="2"/>
                        <a:buChar char=""/>
                      </a:pPr>
                      <a:r>
                        <a:rPr lang="nl-NL" sz="800" dirty="0">
                          <a:effectLst/>
                        </a:rPr>
                        <a:t>Enterprise architect</a:t>
                      </a:r>
                      <a:endParaRPr lang="nl-NL" sz="800" dirty="0">
                        <a:effectLst/>
                        <a:latin typeface="Verdana" panose="020B0604030504040204" pitchFamily="34" charset="0"/>
                        <a:ea typeface="MS Mincho" panose="02020609040205080304" pitchFamily="49" charset="-128"/>
                        <a:cs typeface="Times New Roman" panose="02020603050405020304" pitchFamily="18" charset="0"/>
                      </a:endParaRPr>
                    </a:p>
                  </a:txBody>
                  <a:tcPr marL="9525" marR="9525" marT="9525" marB="9525"/>
                </a:tc>
                <a:tc>
                  <a:txBody>
                    <a:bodyPr/>
                    <a:lstStyle/>
                    <a:p>
                      <a:pPr fontAlgn="base">
                        <a:spcAft>
                          <a:spcPts val="600"/>
                        </a:spcAft>
                      </a:pPr>
                      <a:r>
                        <a:rPr lang="nl-NL" sz="800" dirty="0">
                          <a:effectLst/>
                        </a:rPr>
                        <a:t>Vaststellen architectuurkaders voor de inrichting van de informatievoorziening. Toetsen nieuwe diensten en aanpassing bestaande diensten op de architectuurkaders van CIZ. </a:t>
                      </a:r>
                      <a:endParaRPr lang="nl-NL" sz="900" dirty="0">
                        <a:effectLst/>
                        <a:latin typeface="Verdana" panose="020B0604030504040204" pitchFamily="34" charset="0"/>
                        <a:ea typeface="MS Mincho" panose="02020609040205080304" pitchFamily="49" charset="-128"/>
                        <a:cs typeface="Times New Roman" panose="02020603050405020304" pitchFamily="18" charset="0"/>
                      </a:endParaRPr>
                    </a:p>
                  </a:txBody>
                  <a:tcPr marL="9525" marR="9525" marT="9525" marB="9525"/>
                </a:tc>
                <a:extLst>
                  <a:ext uri="{0D108BD9-81ED-4DB2-BD59-A6C34878D82A}">
                    <a16:rowId xmlns:a16="http://schemas.microsoft.com/office/drawing/2014/main" val="4020235989"/>
                  </a:ext>
                </a:extLst>
              </a:tr>
            </a:tbl>
          </a:graphicData>
        </a:graphic>
      </p:graphicFrame>
      <p:sp>
        <p:nvSpPr>
          <p:cNvPr id="7" name="Rectangle 1">
            <a:extLst>
              <a:ext uri="{FF2B5EF4-FFF2-40B4-BE49-F238E27FC236}">
                <a16:creationId xmlns:a16="http://schemas.microsoft.com/office/drawing/2014/main" id="{C11C23BA-D2CC-44D4-9DB7-EB23F5550A27}"/>
              </a:ext>
            </a:extLst>
          </p:cNvPr>
          <p:cNvSpPr>
            <a:spLocks noChangeArrowheads="1"/>
          </p:cNvSpPr>
          <p:nvPr/>
        </p:nvSpPr>
        <p:spPr bwMode="auto">
          <a:xfrm>
            <a:off x="369064" y="3576983"/>
            <a:ext cx="572778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Daarnaast</a:t>
            </a:r>
            <a:r>
              <a:rPr kumimoji="0" lang="nl-NL" altLang="nl-NL"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nl-NL" altLang="nl-NL" sz="13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zijn er expertises die de gehele CIO afdeling omvatten</a:t>
            </a:r>
            <a:r>
              <a:rPr kumimoji="0" lang="nl-NL" altLang="nl-NL"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33298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2"/>
          <p:cNvGrpSpPr/>
          <p:nvPr/>
        </p:nvGrpSpPr>
        <p:grpSpPr>
          <a:xfrm>
            <a:off x="0" y="252947"/>
            <a:ext cx="7901622" cy="684171"/>
            <a:chOff x="0" y="526867"/>
            <a:chExt cx="7901622" cy="830961"/>
          </a:xfrm>
        </p:grpSpPr>
        <p:sp>
          <p:nvSpPr>
            <p:cNvPr id="18" name="Rond enkele hoek rechthoek 17"/>
            <p:cNvSpPr/>
            <p:nvPr/>
          </p:nvSpPr>
          <p:spPr>
            <a:xfrm flipV="1">
              <a:off x="0" y="526867"/>
              <a:ext cx="7901622" cy="830961"/>
            </a:xfrm>
            <a:prstGeom prst="round1Rect">
              <a:avLst>
                <a:gd name="adj" fmla="val 35975"/>
              </a:avLst>
            </a:prstGeom>
            <a:solidFill>
              <a:srgbClr val="009EDC"/>
            </a:solidFill>
            <a:ln>
              <a:noFill/>
            </a:ln>
          </p:spPr>
          <p:style>
            <a:lnRef idx="3">
              <a:schemeClr val="lt1"/>
            </a:lnRef>
            <a:fillRef idx="1">
              <a:schemeClr val="accent1"/>
            </a:fillRef>
            <a:effectRef idx="1">
              <a:schemeClr val="accent1"/>
            </a:effectRef>
            <a:fontRef idx="minor">
              <a:schemeClr val="lt1"/>
            </a:fontRef>
          </p:style>
          <p:txBody>
            <a:bodyPr wrap="square" rtlCol="0" anchor="ctr"/>
            <a:lstStyle/>
            <a:p>
              <a:pPr algn="ctr"/>
              <a:endParaRPr lang="nl-NL" dirty="0">
                <a:solidFill>
                  <a:srgbClr val="009EDC"/>
                </a:solidFill>
              </a:endParaRPr>
            </a:p>
          </p:txBody>
        </p:sp>
        <p:sp>
          <p:nvSpPr>
            <p:cNvPr id="19" name="Tekstvak 18"/>
            <p:cNvSpPr txBox="1"/>
            <p:nvPr/>
          </p:nvSpPr>
          <p:spPr>
            <a:xfrm>
              <a:off x="0" y="682832"/>
              <a:ext cx="7444821" cy="485954"/>
            </a:xfrm>
            <a:prstGeom prst="rect">
              <a:avLst/>
            </a:prstGeom>
            <a:noFill/>
          </p:spPr>
          <p:txBody>
            <a:bodyPr wrap="square" rtlCol="0">
              <a:spAutoFit/>
            </a:bodyPr>
            <a:lstStyle/>
            <a:p>
              <a:pPr lvl="1"/>
              <a:r>
                <a:rPr lang="nl-NL" sz="2000" dirty="0">
                  <a:solidFill>
                    <a:schemeClr val="bg1"/>
                  </a:solidFill>
                  <a:ea typeface="Open Sans Semibold" panose="020B0706030804020204" pitchFamily="34" charset="0"/>
                  <a:cs typeface="Verdana"/>
                </a:rPr>
                <a:t>5. De inrichting: IV Organisatie</a:t>
              </a:r>
            </a:p>
          </p:txBody>
        </p:sp>
      </p:grpSp>
      <p:sp>
        <p:nvSpPr>
          <p:cNvPr id="10" name="Tijdelijke aanduiding voor inhoud 2"/>
          <p:cNvSpPr txBox="1">
            <a:spLocks/>
          </p:cNvSpPr>
          <p:nvPr/>
        </p:nvSpPr>
        <p:spPr>
          <a:xfrm>
            <a:off x="308723" y="1289279"/>
            <a:ext cx="8093725" cy="49861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nl-NL" sz="2000" b="1" dirty="0"/>
              <a:t>Verantwoordelijkheidsverdeling: </a:t>
            </a:r>
          </a:p>
          <a:p>
            <a:pPr marL="0" lvl="1" indent="0">
              <a:lnSpc>
                <a:spcPct val="100000"/>
              </a:lnSpc>
              <a:spcBef>
                <a:spcPts val="600"/>
              </a:spcBef>
              <a:buNone/>
            </a:pPr>
            <a:r>
              <a:rPr lang="nl-NL" sz="2000" b="1" dirty="0"/>
              <a:t>IV gebruiker – </a:t>
            </a:r>
            <a:r>
              <a:rPr lang="nl-NL" sz="2000" dirty="0"/>
              <a:t>business </a:t>
            </a:r>
            <a:r>
              <a:rPr lang="nl-NL" sz="2000" dirty="0" err="1"/>
              <a:t>owner</a:t>
            </a:r>
            <a:r>
              <a:rPr lang="nl-NL" sz="2000" dirty="0"/>
              <a:t> </a:t>
            </a:r>
          </a:p>
          <a:p>
            <a:pPr marL="0" lvl="1" indent="0">
              <a:lnSpc>
                <a:spcPct val="100000"/>
              </a:lnSpc>
              <a:spcBef>
                <a:spcPts val="600"/>
              </a:spcBef>
              <a:buNone/>
            </a:pPr>
            <a:r>
              <a:rPr lang="nl-NL" sz="2000" b="1" dirty="0"/>
              <a:t>	wat </a:t>
            </a:r>
            <a:r>
              <a:rPr lang="nl-NL" sz="2000" dirty="0"/>
              <a:t>ze nodig hebben aan informatievoorzieningen om de 	bedrijfsprocessen effectief te kunnen uitvoeren </a:t>
            </a:r>
            <a:r>
              <a:rPr lang="nl-NL" sz="2000" b="1" dirty="0"/>
              <a:t>en 	waarom </a:t>
            </a:r>
            <a:r>
              <a:rPr lang="nl-NL" sz="2000" dirty="0"/>
              <a:t> </a:t>
            </a:r>
          </a:p>
          <a:p>
            <a:pPr marL="0" lvl="1" indent="0">
              <a:lnSpc>
                <a:spcPct val="100000"/>
              </a:lnSpc>
              <a:spcBef>
                <a:spcPts val="600"/>
              </a:spcBef>
              <a:buNone/>
            </a:pPr>
            <a:endParaRPr lang="nl-NL" sz="2000" dirty="0"/>
          </a:p>
          <a:p>
            <a:pPr marL="0" lvl="1" indent="0">
              <a:lnSpc>
                <a:spcPct val="100000"/>
              </a:lnSpc>
              <a:spcBef>
                <a:spcPts val="600"/>
              </a:spcBef>
              <a:buNone/>
            </a:pPr>
            <a:r>
              <a:rPr lang="nl-NL" sz="2000" b="1" dirty="0"/>
              <a:t>Business </a:t>
            </a:r>
            <a:r>
              <a:rPr lang="nl-NL" sz="2000" b="1" dirty="0" err="1"/>
              <a:t>owner</a:t>
            </a:r>
            <a:r>
              <a:rPr lang="nl-NL" sz="2000" b="1" dirty="0"/>
              <a:t> - </a:t>
            </a:r>
            <a:r>
              <a:rPr lang="nl-NL" sz="2000" dirty="0"/>
              <a:t>bepaalt hoe de business verloopt en zorgt ervoor dat het proces aansluit bij de verwachtingen en bedrijfsdoelstellingen</a:t>
            </a:r>
          </a:p>
          <a:p>
            <a:pPr marL="0" lvl="1" indent="0">
              <a:lnSpc>
                <a:spcPct val="100000"/>
              </a:lnSpc>
              <a:spcBef>
                <a:spcPts val="600"/>
              </a:spcBef>
              <a:buNone/>
            </a:pPr>
            <a:r>
              <a:rPr lang="nl-NL" sz="2000" dirty="0"/>
              <a:t>Dat geldt voor alle bedrijfsprocessen, zowel primair als bedrijfsvoering</a:t>
            </a:r>
          </a:p>
          <a:p>
            <a:pPr marL="0" lvl="1" indent="0">
              <a:lnSpc>
                <a:spcPct val="100000"/>
              </a:lnSpc>
              <a:spcBef>
                <a:spcPts val="600"/>
              </a:spcBef>
              <a:buNone/>
            </a:pPr>
            <a:endParaRPr lang="nl-NL" sz="2000" dirty="0"/>
          </a:p>
          <a:p>
            <a:pPr marL="0" lvl="1" indent="0">
              <a:lnSpc>
                <a:spcPct val="100000"/>
              </a:lnSpc>
              <a:spcBef>
                <a:spcPts val="600"/>
              </a:spcBef>
              <a:buNone/>
            </a:pPr>
            <a:r>
              <a:rPr lang="nl-NL" sz="2000" b="1" dirty="0"/>
              <a:t>IV regievoerder + externe dienstverleners – </a:t>
            </a:r>
            <a:r>
              <a:rPr lang="nl-NL" sz="2000" dirty="0"/>
              <a:t>CIO</a:t>
            </a:r>
          </a:p>
          <a:p>
            <a:pPr marL="0" lvl="1" indent="0">
              <a:lnSpc>
                <a:spcPct val="100000"/>
              </a:lnSpc>
              <a:spcBef>
                <a:spcPts val="600"/>
              </a:spcBef>
              <a:buNone/>
            </a:pPr>
            <a:r>
              <a:rPr lang="nl-NL" sz="2000" b="1" dirty="0"/>
              <a:t>	hoe </a:t>
            </a:r>
            <a:r>
              <a:rPr lang="nl-NL" sz="2000" dirty="0"/>
              <a:t>de informatievoorziening wordt ingericht in termen 	van applicaties en IV diensten</a:t>
            </a:r>
            <a:r>
              <a:rPr lang="nl-NL" sz="2000" b="1" dirty="0"/>
              <a:t> </a:t>
            </a:r>
          </a:p>
          <a:p>
            <a:pPr marL="0" lvl="1" indent="0">
              <a:lnSpc>
                <a:spcPct val="100000"/>
              </a:lnSpc>
              <a:spcBef>
                <a:spcPts val="600"/>
              </a:spcBef>
              <a:buNone/>
            </a:pPr>
            <a:endParaRPr lang="nl-NL" sz="2000" b="1" dirty="0"/>
          </a:p>
        </p:txBody>
      </p:sp>
      <p:sp>
        <p:nvSpPr>
          <p:cNvPr id="9" name="Tijdelijke aanduiding voor dianummer 1">
            <a:extLst>
              <a:ext uri="{FF2B5EF4-FFF2-40B4-BE49-F238E27FC236}">
                <a16:creationId xmlns:a16="http://schemas.microsoft.com/office/drawing/2014/main" id="{8525B571-499B-433A-AD14-3BE1B9E69AEC}"/>
              </a:ext>
            </a:extLst>
          </p:cNvPr>
          <p:cNvSpPr>
            <a:spLocks noGrp="1"/>
          </p:cNvSpPr>
          <p:nvPr>
            <p:ph type="sldNum" sz="quarter" idx="12"/>
          </p:nvPr>
        </p:nvSpPr>
        <p:spPr>
          <a:xfrm>
            <a:off x="8505825" y="6379258"/>
            <a:ext cx="516135" cy="365125"/>
          </a:xfrm>
        </p:spPr>
        <p:txBody>
          <a:bodyPr/>
          <a:lstStyle/>
          <a:p>
            <a:pPr algn="ctr"/>
            <a:fld id="{28FD6D68-6699-4A39-9583-46C7F3715273}" type="slidenum">
              <a:rPr lang="nl-NL" sz="1800" smtClean="0">
                <a:solidFill>
                  <a:schemeClr val="bg1"/>
                </a:solidFill>
              </a:rPr>
              <a:pPr algn="ctr"/>
              <a:t>9</a:t>
            </a:fld>
            <a:endParaRPr lang="nl-NL" sz="1800" dirty="0">
              <a:solidFill>
                <a:schemeClr val="bg1"/>
              </a:solidFill>
            </a:endParaRPr>
          </a:p>
        </p:txBody>
      </p:sp>
      <p:sp>
        <p:nvSpPr>
          <p:cNvPr id="2" name="Tijdelijke aanduiding voor datum 1"/>
          <p:cNvSpPr>
            <a:spLocks noGrp="1"/>
          </p:cNvSpPr>
          <p:nvPr>
            <p:ph type="dt" sz="half" idx="10"/>
          </p:nvPr>
        </p:nvSpPr>
        <p:spPr/>
        <p:txBody>
          <a:bodyPr/>
          <a:lstStyle/>
          <a:p>
            <a:r>
              <a:rPr lang="nl-NL" dirty="0"/>
              <a:t>29-6-2021</a:t>
            </a:r>
          </a:p>
        </p:txBody>
      </p:sp>
    </p:spTree>
    <p:custDataLst>
      <p:tags r:id="rId1"/>
    </p:custDataLst>
    <p:extLst>
      <p:ext uri="{BB962C8B-B14F-4D97-AF65-F5344CB8AC3E}">
        <p14:creationId xmlns:p14="http://schemas.microsoft.com/office/powerpoint/2010/main" val="164987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IZ_SJABLOON_PPP2" val="WCI0Zlgu"/>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IZ_SJABLOON_PPP2">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Z POWERPOINT PRESENTATIE SJABLOON 2015" id="{7414722F-9B7C-4FCD-9BDB-590210A506D1}" vid="{4F820FBB-A459-46DF-B214-B573E09CB086}"/>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0FA0E1-763A-4DD2-A6E7-23BB75463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CIZ_PPP_SJABLOON_DEF</Template>
  <TotalTime>6831</TotalTime>
  <Words>1317</Words>
  <Application>Microsoft Macintosh PowerPoint</Application>
  <PresentationFormat>Diavoorstelling (4:3)</PresentationFormat>
  <Paragraphs>199</Paragraphs>
  <Slides>14</Slides>
  <Notes>14</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14</vt:i4>
      </vt:variant>
    </vt:vector>
  </HeadingPairs>
  <TitlesOfParts>
    <vt:vector size="24" baseType="lpstr">
      <vt:lpstr>Open Sans Light</vt:lpstr>
      <vt:lpstr>Arial</vt:lpstr>
      <vt:lpstr>Verdana</vt:lpstr>
      <vt:lpstr>Symbol</vt:lpstr>
      <vt:lpstr>Open Sans SemiBold</vt:lpstr>
      <vt:lpstr>Times New Roman</vt:lpstr>
      <vt:lpstr>Open Sans SemiBold</vt:lpstr>
      <vt:lpstr>Calibri</vt:lpstr>
      <vt:lpstr>MS Mincho</vt:lpstr>
      <vt:lpstr>CIZ_SJABLOON_PPP2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CIZ</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Elise Kalkhoven</dc:creator>
  <cp:lastModifiedBy>Gertruud de Jonge</cp:lastModifiedBy>
  <cp:revision>508</cp:revision>
  <cp:lastPrinted>2018-07-25T07:36:56Z</cp:lastPrinted>
  <dcterms:created xsi:type="dcterms:W3CDTF">2015-09-01T11:19:01Z</dcterms:created>
  <dcterms:modified xsi:type="dcterms:W3CDTF">2021-06-30T12:22:05Z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0x01010063BA3E905894D549A3017438B2753297</vt:lpwstr>
  </property>
  <property fmtid="{D5CDD505-2E9C-101B-9397-08002B2CF9AE}" pid="3" name="ArticulateGUID">
    <vt:lpwstr>8939F57A-66D0-45BF-A43B-D302733AB539</vt:lpwstr>
  </property>
  <property fmtid="{D5CDD505-2E9C-101B-9397-08002B2CF9AE}" pid="4" name="ArticulatePath">
    <vt:lpwstr>https://kennisplein.ciz.nl/sites/projecten/Portfoliomanagement/documenten Portfoliomanagement/2. Voortgangsrapportages/04. april 2019/190503-Zuidas-overleg_April</vt:lpwstr>
  </property>
</Properties>
</file>