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8" r:id="rId3"/>
    <p:sldId id="258" r:id="rId4"/>
    <p:sldId id="261" r:id="rId5"/>
    <p:sldId id="269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363" autoAdjust="0"/>
  </p:normalViewPr>
  <p:slideViewPr>
    <p:cSldViewPr snapToGrid="0">
      <p:cViewPr varScale="1">
        <p:scale>
          <a:sx n="163" d="100"/>
          <a:sy n="163" d="100"/>
        </p:scale>
        <p:origin x="2376" y="1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25-1-2021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25-1-2021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Z</a:t>
            </a:r>
            <a:r>
              <a:rPr lang="nl-NL" dirty="0" smtClean="0"/>
              <a:t>aaknummer 31163492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Joep Funken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5 </a:t>
            </a:r>
            <a:r>
              <a:rPr lang="nl-NL" dirty="0"/>
              <a:t>O</a:t>
            </a:r>
            <a:r>
              <a:rPr lang="nl-NL" dirty="0" smtClean="0"/>
              <a:t>nderzoeken voor TB3 </a:t>
            </a:r>
            <a:r>
              <a:rPr lang="nl-NL" dirty="0"/>
              <a:t>	</a:t>
            </a:r>
            <a:br>
              <a:rPr lang="nl-NL" dirty="0"/>
            </a:b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25 januari 2021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10639362" cy="396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Betreft: 50 locaties (150-250 bemonsteringen)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Werkzaamheden</a:t>
            </a:r>
          </a:p>
          <a:p>
            <a:pPr lvl="1"/>
            <a:r>
              <a:rPr lang="nl-NL" dirty="0" smtClean="0"/>
              <a:t>Rapportages aanwezigheid coatings </a:t>
            </a:r>
            <a:r>
              <a:rPr lang="nl-NL" dirty="0"/>
              <a:t>Chroom-6 en zware metalen </a:t>
            </a:r>
            <a:r>
              <a:rPr lang="nl-NL" dirty="0" err="1" smtClean="0"/>
              <a:t>a.h.v</a:t>
            </a:r>
            <a:r>
              <a:rPr lang="nl-NL" dirty="0" smtClean="0"/>
              <a:t>. foto’s </a:t>
            </a:r>
            <a:r>
              <a:rPr lang="nl-NL" dirty="0"/>
              <a:t>en </a:t>
            </a:r>
            <a:r>
              <a:rPr lang="nl-NL" dirty="0" smtClean="0"/>
              <a:t>plattegronden</a:t>
            </a:r>
          </a:p>
          <a:p>
            <a:pPr lvl="1"/>
            <a:r>
              <a:rPr lang="nl-NL" dirty="0" smtClean="0"/>
              <a:t>Vereiste gevolgmaatregelen</a:t>
            </a:r>
          </a:p>
          <a:p>
            <a:pPr lvl="1"/>
            <a:r>
              <a:rPr lang="nl-NL" dirty="0" smtClean="0"/>
              <a:t>Verwachte kosten voor verwijdering, afvoer en herstelmaatregelen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10697027" cy="183600"/>
          </a:xfrm>
        </p:spPr>
        <p:txBody>
          <a:bodyPr/>
          <a:lstStyle/>
          <a:p>
            <a:r>
              <a:rPr lang="nl-NL" dirty="0"/>
              <a:t>RWS Informatie		</a:t>
            </a:r>
            <a:r>
              <a:rPr lang="nl-NL" dirty="0" smtClean="0"/>
              <a:t>							Zaaknummer </a:t>
            </a:r>
            <a:r>
              <a:rPr lang="nl-NL" dirty="0"/>
              <a:t>31163492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A5. </a:t>
            </a:r>
            <a:r>
              <a:rPr lang="nl-NL" dirty="0" smtClean="0"/>
              <a:t>Chroom-6 </a:t>
            </a:r>
            <a:r>
              <a:rPr lang="nl-NL" dirty="0"/>
              <a:t>en zware metalen 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6860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10639362" cy="39636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nl-NL" dirty="0" smtClean="0"/>
              <a:t>Veiligheid: onderwerp van aandacht tijdens PSU 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Plan van Aanpak: 10 werkdagen na PSU 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Gedoseerde aanlevering documenten i.v.m. toets-capaciteit</a:t>
            </a:r>
          </a:p>
          <a:p>
            <a:pPr>
              <a:lnSpc>
                <a:spcPct val="200000"/>
              </a:lnSpc>
            </a:pPr>
            <a:r>
              <a:rPr lang="nl-NL" dirty="0" smtClean="0"/>
              <a:t>PFAS/Chroom-6: gekwalificeerd en gecertificeerd </a:t>
            </a:r>
            <a:r>
              <a:rPr lang="nl-NL" dirty="0" err="1"/>
              <a:t>laboratium</a:t>
            </a:r>
            <a:r>
              <a:rPr lang="nl-NL"/>
              <a:t>/bureau</a:t>
            </a:r>
            <a:r>
              <a:rPr lang="nl-NL" smtClean="0"/>
              <a:t> </a:t>
            </a:r>
            <a:r>
              <a:rPr lang="nl-NL" dirty="0" smtClean="0"/>
              <a:t>zoals beschreven in uitvraag. OG dient door ON op voorhand geïnformeerd te worden welk </a:t>
            </a:r>
            <a:r>
              <a:rPr lang="nl-NL" dirty="0" err="1" smtClean="0"/>
              <a:t>laboratium</a:t>
            </a:r>
            <a:r>
              <a:rPr lang="nl-NL" dirty="0" smtClean="0"/>
              <a:t>/bureau hij hiervoor inschakelt.</a:t>
            </a:r>
          </a:p>
          <a:p>
            <a:pPr marL="0" indent="0">
              <a:lnSpc>
                <a:spcPct val="200000"/>
              </a:lnSpc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528571"/>
            <a:ext cx="10754692" cy="183601"/>
          </a:xfrm>
        </p:spPr>
        <p:txBody>
          <a:bodyPr/>
          <a:lstStyle/>
          <a:p>
            <a:r>
              <a:rPr lang="nl-NL" dirty="0"/>
              <a:t>RWS Informatie		</a:t>
            </a:r>
            <a:r>
              <a:rPr lang="nl-NL" dirty="0" smtClean="0"/>
              <a:t>							Zaaknummer </a:t>
            </a:r>
            <a:r>
              <a:rPr lang="nl-NL" dirty="0"/>
              <a:t>31163492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 Aandachtspunten  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679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10021524" cy="3963600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nl-NL" sz="3600" dirty="0"/>
              <a:t>Microfoon </a:t>
            </a:r>
            <a:r>
              <a:rPr lang="nl-NL" sz="3600" dirty="0" smtClean="0"/>
              <a:t>uit</a:t>
            </a:r>
            <a:endParaRPr lang="nl-NL" sz="3600" dirty="0"/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nl-NL" sz="3600" dirty="0" smtClean="0"/>
              <a:t>Stellen van vragen: in de chat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nl-NL" sz="3600" dirty="0" smtClean="0"/>
              <a:t>Stellen van vragen: handje opsteken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29999" y="6528572"/>
            <a:ext cx="10705265" cy="183600"/>
          </a:xfrm>
        </p:spPr>
        <p:txBody>
          <a:bodyPr/>
          <a:lstStyle/>
          <a:p>
            <a:r>
              <a:rPr lang="nl-NL" dirty="0" smtClean="0"/>
              <a:t>RWS Informatie									Zaaknummer 31163492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Huisregels </a:t>
            </a:r>
            <a:r>
              <a:rPr lang="nl-NL" dirty="0" smtClean="0"/>
              <a:t>informatiebijeenkomst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538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29999" y="2350800"/>
            <a:ext cx="9766151" cy="39636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dirty="0" smtClean="0"/>
              <a:t>Uitleg TB3</a:t>
            </a:r>
          </a:p>
          <a:p>
            <a:pPr marL="457200" indent="-457200">
              <a:buAutoNum type="arabicPeriod"/>
            </a:pPr>
            <a:r>
              <a:rPr lang="nl-NL" dirty="0" smtClean="0"/>
              <a:t>Procedure</a:t>
            </a:r>
          </a:p>
          <a:p>
            <a:pPr marL="0" indent="0">
              <a:buNone/>
            </a:pPr>
            <a:r>
              <a:rPr lang="nl-NL" dirty="0" smtClean="0"/>
              <a:t>3. Onderzoeken:</a:t>
            </a:r>
          </a:p>
          <a:p>
            <a:pPr lvl="1"/>
            <a:r>
              <a:rPr lang="nl-NL" dirty="0"/>
              <a:t>A1. </a:t>
            </a:r>
            <a:r>
              <a:rPr lang="nl-NL" dirty="0" smtClean="0"/>
              <a:t>Bodemonderzoek </a:t>
            </a:r>
            <a:r>
              <a:rPr lang="nl-NL" dirty="0"/>
              <a:t>inclusief </a:t>
            </a:r>
            <a:r>
              <a:rPr lang="nl-NL" dirty="0" smtClean="0"/>
              <a:t>PFAS</a:t>
            </a:r>
          </a:p>
          <a:p>
            <a:pPr lvl="1"/>
            <a:r>
              <a:rPr lang="nl-NL" dirty="0"/>
              <a:t>A2. </a:t>
            </a:r>
            <a:r>
              <a:rPr lang="nl-NL" dirty="0" smtClean="0"/>
              <a:t>Niet </a:t>
            </a:r>
            <a:r>
              <a:rPr lang="nl-NL" dirty="0"/>
              <a:t>Gesprongen Explosieven (NGE</a:t>
            </a:r>
            <a:r>
              <a:rPr lang="nl-NL" dirty="0" smtClean="0"/>
              <a:t>)</a:t>
            </a:r>
          </a:p>
          <a:p>
            <a:pPr lvl="1"/>
            <a:r>
              <a:rPr lang="nl-NL" dirty="0" smtClean="0"/>
              <a:t>A3. Tracés voor glasvezelinfrastructuur</a:t>
            </a:r>
          </a:p>
          <a:p>
            <a:pPr lvl="1"/>
            <a:r>
              <a:rPr lang="nl-NL" dirty="0" smtClean="0"/>
              <a:t>A4. Omleidingsroutes beweegbare </a:t>
            </a:r>
            <a:r>
              <a:rPr lang="nl-NL" dirty="0"/>
              <a:t>bruggen </a:t>
            </a:r>
            <a:endParaRPr lang="nl-NL" dirty="0" smtClean="0"/>
          </a:p>
          <a:p>
            <a:pPr lvl="1"/>
            <a:r>
              <a:rPr lang="nl-NL" dirty="0" smtClean="0"/>
              <a:t>A5. Choom-6 </a:t>
            </a:r>
            <a:r>
              <a:rPr lang="nl-NL" dirty="0"/>
              <a:t>en zware metalen </a:t>
            </a:r>
            <a:endParaRPr lang="nl-NL" dirty="0" smtClean="0"/>
          </a:p>
          <a:p>
            <a:pPr marL="0" indent="0">
              <a:buNone/>
            </a:pPr>
            <a:r>
              <a:rPr lang="nl-NL" dirty="0"/>
              <a:t>4</a:t>
            </a:r>
            <a:r>
              <a:rPr lang="nl-NL" dirty="0" smtClean="0"/>
              <a:t>. </a:t>
            </a:r>
            <a:r>
              <a:rPr lang="nl-NL" dirty="0"/>
              <a:t>Aandachtspunten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450227"/>
            <a:ext cx="10795881" cy="261945"/>
          </a:xfrm>
        </p:spPr>
        <p:txBody>
          <a:bodyPr/>
          <a:lstStyle/>
          <a:p>
            <a:r>
              <a:rPr lang="nl-NL" dirty="0" smtClean="0"/>
              <a:t>RWS Informatie									Zaaknummer 31163492</a:t>
            </a:r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607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86249" y="724139"/>
            <a:ext cx="8647109" cy="5684572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528571"/>
            <a:ext cx="10754692" cy="183601"/>
          </a:xfrm>
        </p:spPr>
        <p:txBody>
          <a:bodyPr/>
          <a:lstStyle/>
          <a:p>
            <a:r>
              <a:rPr lang="nl-NL" dirty="0"/>
              <a:t>RWS Informatie		</a:t>
            </a:r>
            <a:r>
              <a:rPr lang="nl-NL" dirty="0" smtClean="0"/>
              <a:t>							Zaaknummer </a:t>
            </a:r>
            <a:r>
              <a:rPr lang="nl-NL" dirty="0"/>
              <a:t>31163492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5706202" y="724138"/>
            <a:ext cx="412715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3600" dirty="0" smtClean="0"/>
              <a:t>1. Areaal TB3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2734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inhoud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52031" y="3385344"/>
            <a:ext cx="5086350" cy="1895475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10779405" cy="183600"/>
          </a:xfrm>
        </p:spPr>
        <p:txBody>
          <a:bodyPr/>
          <a:lstStyle/>
          <a:p>
            <a:r>
              <a:rPr lang="nl-NL" dirty="0" smtClean="0"/>
              <a:t>RWS Informatie 									Zaaknummer </a:t>
            </a:r>
            <a:r>
              <a:rPr lang="nl-NL" dirty="0"/>
              <a:t>31163492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Procedure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0547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10565222" cy="39636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Betreft: 64 </a:t>
            </a:r>
            <a:r>
              <a:rPr lang="nl-NL" dirty="0"/>
              <a:t>tracés bij </a:t>
            </a:r>
            <a:r>
              <a:rPr lang="nl-NL" dirty="0" smtClean="0"/>
              <a:t>complexen en </a:t>
            </a:r>
            <a:r>
              <a:rPr lang="nl-NL" dirty="0"/>
              <a:t>bedienposten </a:t>
            </a:r>
            <a:endParaRPr lang="nl-NL" dirty="0" smtClean="0"/>
          </a:p>
          <a:p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Werkzaamheden:</a:t>
            </a:r>
          </a:p>
          <a:p>
            <a:pPr lvl="1"/>
            <a:r>
              <a:rPr lang="nl-NL" dirty="0" smtClean="0"/>
              <a:t>Opstellen </a:t>
            </a:r>
            <a:r>
              <a:rPr lang="nl-NL" dirty="0"/>
              <a:t>van een </a:t>
            </a:r>
            <a:r>
              <a:rPr lang="nl-NL" dirty="0" smtClean="0"/>
              <a:t>Plan van Aanpak</a:t>
            </a:r>
          </a:p>
          <a:p>
            <a:pPr lvl="1"/>
            <a:r>
              <a:rPr lang="nl-NL" dirty="0"/>
              <a:t>Bodemonderzoeken (NEN 5740)</a:t>
            </a:r>
          </a:p>
          <a:p>
            <a:pPr lvl="1"/>
            <a:r>
              <a:rPr lang="nl-NL" dirty="0" smtClean="0"/>
              <a:t>Rapportages opstellen met </a:t>
            </a:r>
            <a:r>
              <a:rPr lang="nl-NL" dirty="0" err="1" smtClean="0"/>
              <a:t>AutoCAD</a:t>
            </a:r>
            <a:r>
              <a:rPr lang="nl-NL" dirty="0"/>
              <a:t>-</a:t>
            </a:r>
            <a:r>
              <a:rPr lang="nl-NL" dirty="0" smtClean="0"/>
              <a:t>tekeningen </a:t>
            </a:r>
            <a:r>
              <a:rPr lang="nl-NL" dirty="0"/>
              <a:t>en advies over omgang met door PFAS verontreinigde </a:t>
            </a:r>
            <a:r>
              <a:rPr lang="nl-NL" dirty="0" smtClean="0"/>
              <a:t>grond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6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10795881" cy="183600"/>
          </a:xfrm>
        </p:spPr>
        <p:txBody>
          <a:bodyPr/>
          <a:lstStyle/>
          <a:p>
            <a:r>
              <a:rPr lang="nl-NL" dirty="0"/>
              <a:t>RWS Informatie		</a:t>
            </a:r>
            <a:r>
              <a:rPr lang="nl-NL" dirty="0" smtClean="0"/>
              <a:t>							Zaaknummer </a:t>
            </a:r>
            <a:r>
              <a:rPr lang="nl-NL" dirty="0"/>
              <a:t>31163492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A1. Bodemonderzoek </a:t>
            </a:r>
            <a:r>
              <a:rPr lang="nl-NL" dirty="0"/>
              <a:t>inclusief PFAS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05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10647600" cy="39636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Betreft: 24 tracés</a:t>
            </a:r>
          </a:p>
          <a:p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Werkzaamheden:</a:t>
            </a:r>
          </a:p>
          <a:p>
            <a:pPr lvl="1"/>
            <a:r>
              <a:rPr lang="en-US" dirty="0" err="1"/>
              <a:t>Vooronderzoeken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 smtClean="0"/>
              <a:t>aanvullend</a:t>
            </a:r>
            <a:r>
              <a:rPr lang="en-US" dirty="0" smtClean="0"/>
              <a:t> </a:t>
            </a:r>
            <a:r>
              <a:rPr lang="en-US" dirty="0" err="1"/>
              <a:t>vooronderzoek</a:t>
            </a:r>
            <a:r>
              <a:rPr lang="en-US" dirty="0"/>
              <a:t>, conform </a:t>
            </a:r>
            <a:r>
              <a:rPr lang="en-US" dirty="0" err="1"/>
              <a:t>eisen</a:t>
            </a:r>
            <a:r>
              <a:rPr lang="en-US" dirty="0"/>
              <a:t> RWS</a:t>
            </a:r>
            <a:endParaRPr lang="nl-NL" dirty="0"/>
          </a:p>
          <a:p>
            <a:pPr lvl="1"/>
            <a:r>
              <a:rPr lang="nl-NL" dirty="0" smtClean="0"/>
              <a:t>Rapportages opstellen met resultaten onderzoeken</a:t>
            </a:r>
            <a:r>
              <a:rPr lang="nl-NL" dirty="0"/>
              <a:t>, bronvermeldingen, kaarten en </a:t>
            </a:r>
            <a:r>
              <a:rPr lang="nl-NL" dirty="0" err="1" smtClean="0"/>
              <a:t>geo</a:t>
            </a:r>
            <a:r>
              <a:rPr lang="nl-NL" dirty="0" smtClean="0"/>
              <a:t>-data </a:t>
            </a:r>
          </a:p>
          <a:p>
            <a:pPr lvl="1"/>
            <a:r>
              <a:rPr lang="nl-NL" dirty="0"/>
              <a:t>Het WSCS-OCE is per 1-1-2021 vervangen door CS-OOO. Hiermee zijn de wettelijke eisen met betrekking tot bureaustudies uit het WSCS-OCE vervallen. Tot de OOO-branche uniforme eisen ten aanzien van bureaustudies heeft opgesteld, stelt RWS als eis dat aan de aanvullende voorwaarden zoals bij deze uitvraag meegegeven zijn, wordt voldaan.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10729978" cy="183600"/>
          </a:xfrm>
        </p:spPr>
        <p:txBody>
          <a:bodyPr/>
          <a:lstStyle/>
          <a:p>
            <a:r>
              <a:rPr lang="nl-NL" dirty="0"/>
              <a:t>RWS Informatie		</a:t>
            </a:r>
            <a:r>
              <a:rPr lang="nl-NL" dirty="0" smtClean="0"/>
              <a:t>							Zaaknummer </a:t>
            </a:r>
            <a:r>
              <a:rPr lang="nl-NL" dirty="0"/>
              <a:t>31163492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A2. Niet Gesprongen Explosieven (NGE)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08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10631124" cy="396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Betreft:</a:t>
            </a:r>
          </a:p>
          <a:p>
            <a:pPr lvl="1"/>
            <a:r>
              <a:rPr lang="nl-NL" sz="2100" dirty="0"/>
              <a:t>1 Tracé voor voltooien glasvezelring</a:t>
            </a:r>
          </a:p>
          <a:p>
            <a:pPr lvl="1"/>
            <a:r>
              <a:rPr lang="nl-NL" sz="2100" dirty="0"/>
              <a:t>9 Tracés voor nieuwe aansluitingen en tweede </a:t>
            </a:r>
            <a:r>
              <a:rPr lang="nl-NL" sz="2100" dirty="0" err="1"/>
              <a:t>breakoutkabels</a:t>
            </a:r>
            <a:endParaRPr lang="nl-NL" sz="2100" dirty="0"/>
          </a:p>
          <a:p>
            <a:endParaRPr lang="nl-NL" dirty="0"/>
          </a:p>
          <a:p>
            <a:pPr marL="0" indent="0">
              <a:buNone/>
            </a:pPr>
            <a:r>
              <a:rPr lang="nl-NL" dirty="0" smtClean="0"/>
              <a:t>Werkzaamheden:</a:t>
            </a:r>
          </a:p>
          <a:p>
            <a:pPr lvl="1"/>
            <a:r>
              <a:rPr lang="nl-NL" sz="2100" dirty="0"/>
              <a:t>Ontwerpen tracés met onderbouwing</a:t>
            </a:r>
          </a:p>
          <a:p>
            <a:pPr lvl="2"/>
            <a:r>
              <a:rPr lang="nl-NL" dirty="0"/>
              <a:t>R</a:t>
            </a:r>
            <a:r>
              <a:rPr lang="nl-NL" dirty="0" smtClean="0"/>
              <a:t>isicoanalyses (vergunningen</a:t>
            </a:r>
            <a:r>
              <a:rPr lang="nl-NL" dirty="0"/>
              <a:t>, omgevingsaspecten, </a:t>
            </a:r>
            <a:r>
              <a:rPr lang="nl-NL" dirty="0" smtClean="0"/>
              <a:t>beschikbaarheid, geschiktheid) </a:t>
            </a:r>
          </a:p>
          <a:p>
            <a:pPr lvl="2"/>
            <a:r>
              <a:rPr lang="nl-NL" dirty="0" smtClean="0"/>
              <a:t>Tekeningen</a:t>
            </a:r>
          </a:p>
          <a:p>
            <a:pPr lvl="2"/>
            <a:r>
              <a:rPr lang="nl-NL" dirty="0" smtClean="0"/>
              <a:t>Kostenramingen</a:t>
            </a:r>
          </a:p>
          <a:p>
            <a:pPr lvl="2"/>
            <a:r>
              <a:rPr lang="nl-NL" dirty="0" smtClean="0"/>
              <a:t>Realisatietijd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10746454" cy="183600"/>
          </a:xfrm>
        </p:spPr>
        <p:txBody>
          <a:bodyPr/>
          <a:lstStyle/>
          <a:p>
            <a:r>
              <a:rPr lang="nl-NL" dirty="0"/>
              <a:t>RWS Informatie		</a:t>
            </a:r>
            <a:r>
              <a:rPr lang="nl-NL" dirty="0" smtClean="0"/>
              <a:t>							Zaaknummer </a:t>
            </a:r>
            <a:r>
              <a:rPr lang="nl-NL" dirty="0"/>
              <a:t>31163492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A3. Tracés voor glasvezelinfrastructuur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554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10418400" cy="3963600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/>
              <a:t>Betreft: 29 omleidingsroutes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Werkzaamheden</a:t>
            </a:r>
          </a:p>
          <a:p>
            <a:pPr lvl="1"/>
            <a:r>
              <a:rPr lang="nl-NL" dirty="0"/>
              <a:t>Overleggen met en akkoord krijgen van de stakeholders (</a:t>
            </a:r>
            <a:r>
              <a:rPr lang="nl-NL" dirty="0" err="1"/>
              <a:t>oa</a:t>
            </a:r>
            <a:r>
              <a:rPr lang="nl-NL" dirty="0"/>
              <a:t>. gemeentes, provincies)</a:t>
            </a:r>
          </a:p>
          <a:p>
            <a:pPr lvl="1"/>
            <a:r>
              <a:rPr lang="nl-NL" dirty="0" smtClean="0"/>
              <a:t>Opstellen eindrapportage met </a:t>
            </a:r>
          </a:p>
          <a:p>
            <a:pPr lvl="2"/>
            <a:r>
              <a:rPr lang="nl-NL" dirty="0" err="1" smtClean="0"/>
              <a:t>AutoCAD</a:t>
            </a:r>
            <a:r>
              <a:rPr lang="nl-NL" dirty="0" smtClean="0"/>
              <a:t>-tekeningen</a:t>
            </a:r>
          </a:p>
          <a:p>
            <a:pPr lvl="2"/>
            <a:r>
              <a:rPr lang="nl-NL" dirty="0" smtClean="0"/>
              <a:t>Opsommingen van verkeersmaatregelen</a:t>
            </a:r>
            <a:r>
              <a:rPr lang="nl-NL" dirty="0"/>
              <a:t>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10713503" cy="183600"/>
          </a:xfrm>
        </p:spPr>
        <p:txBody>
          <a:bodyPr/>
          <a:lstStyle/>
          <a:p>
            <a:r>
              <a:rPr lang="nl-NL" dirty="0"/>
              <a:t>RWS Informatie		</a:t>
            </a:r>
            <a:r>
              <a:rPr lang="nl-NL" dirty="0" smtClean="0"/>
              <a:t>							Zaaknummer </a:t>
            </a:r>
            <a:r>
              <a:rPr lang="nl-NL" dirty="0"/>
              <a:t>31163492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A4. Omleidingsroutes beweegbare bruggen 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84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430</TotalTime>
  <Words>512</Words>
  <Application>Microsoft Office PowerPoint</Application>
  <PresentationFormat>Breedbeeld</PresentationFormat>
  <Paragraphs>87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Verdana</vt:lpstr>
      <vt:lpstr>Wingdings</vt:lpstr>
      <vt:lpstr>RWS 16:9 NL</vt:lpstr>
      <vt:lpstr> 5 Onderzoeken voor TB3   </vt:lpstr>
      <vt:lpstr>Huisregels informatiebijeenkomst</vt:lpstr>
      <vt:lpstr>Inhoud</vt:lpstr>
      <vt:lpstr>PowerPoint-presentatie</vt:lpstr>
      <vt:lpstr>2. Procedure</vt:lpstr>
      <vt:lpstr>A1. Bodemonderzoek inclusief PFAS </vt:lpstr>
      <vt:lpstr>A2. Niet Gesprongen Explosieven (NGE) </vt:lpstr>
      <vt:lpstr>A3. Tracés voor glasvezelinfrastructuur </vt:lpstr>
      <vt:lpstr>A4. Omleidingsroutes beweegbare bruggen  </vt:lpstr>
      <vt:lpstr>A5. Chroom-6 en zware metalen  </vt:lpstr>
      <vt:lpstr>4. Aandachtspunten   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Onderzoeken voor TB3</dc:title>
  <dc:creator>Renkens, Jos (ZN)</dc:creator>
  <dc:description>Template by Orange Pepper_x000d_
2018</dc:description>
  <cp:lastModifiedBy>Mertens, Wim (PPO)</cp:lastModifiedBy>
  <cp:revision>22</cp:revision>
  <dcterms:created xsi:type="dcterms:W3CDTF">2021-01-20T14:42:33Z</dcterms:created>
  <dcterms:modified xsi:type="dcterms:W3CDTF">2021-01-25T14:08:48Z</dcterms:modified>
</cp:coreProperties>
</file>