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2" r:id="rId2"/>
  </p:sldMasterIdLst>
  <p:notesMasterIdLst>
    <p:notesMasterId r:id="rId15"/>
  </p:notesMasterIdLst>
  <p:handoutMasterIdLst>
    <p:handoutMasterId r:id="rId16"/>
  </p:handoutMasterIdLst>
  <p:sldIdLst>
    <p:sldId id="256" r:id="rId3"/>
    <p:sldId id="258" r:id="rId4"/>
    <p:sldId id="259" r:id="rId5"/>
    <p:sldId id="320" r:id="rId6"/>
    <p:sldId id="325" r:id="rId7"/>
    <p:sldId id="330" r:id="rId8"/>
    <p:sldId id="322" r:id="rId9"/>
    <p:sldId id="321" r:id="rId10"/>
    <p:sldId id="331" r:id="rId11"/>
    <p:sldId id="328" r:id="rId12"/>
    <p:sldId id="326" r:id="rId13"/>
    <p:sldId id="318" r:id="rId14"/>
  </p:sldIdLst>
  <p:sldSz cx="9144000" cy="6858000" type="screen4x3"/>
  <p:notesSz cx="6805613" cy="99441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CAA"/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2" autoAdjust="0"/>
    <p:restoredTop sz="94363" autoAdjust="0"/>
  </p:normalViewPr>
  <p:slideViewPr>
    <p:cSldViewPr snapToGrid="0">
      <p:cViewPr varScale="1">
        <p:scale>
          <a:sx n="63" d="100"/>
          <a:sy n="63" d="100"/>
        </p:scale>
        <p:origin x="129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9AC2C5C-EE34-4072-B15D-9C42B1241B79}" type="datetimeFigureOut">
              <a:rPr lang="nl-NL"/>
              <a:pPr>
                <a:defRPr/>
              </a:pPr>
              <a:t>16-12-2020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79D9886-6721-4F8C-AA00-64BDD7F6D37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32F331-DBD7-46F7-8788-20112FA150B3}" type="datetimeFigureOut">
              <a:rPr lang="nl-NL"/>
              <a:pPr>
                <a:defRPr/>
              </a:pPr>
              <a:t>16-12-2020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09C2C6B-CF07-43BD-AC55-2360214D5F9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741F6C-4363-419C-97DA-58E89BB54143}" type="slidenum">
              <a:rPr lang="nl-NL" altLang="nl-NL" smtClean="0"/>
              <a:pPr>
                <a:spcBef>
                  <a:spcPct val="0"/>
                </a:spcBef>
              </a:pPr>
              <a:t>1</a:t>
            </a:fld>
            <a:endParaRPr lang="nl-NL" altLang="nl-N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sp>
        <p:nvSpPr>
          <p:cNvPr id="22532" name="Tijdelijke aanduiding voor dianumm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1FA39B45-D1D0-4F12-B91A-96C0BB8DC7D6}" type="slidenum">
              <a:rPr lang="en-US" altLang="nl-NL" sz="1000" smtClean="0">
                <a:solidFill>
                  <a:srgbClr val="000000"/>
                </a:solidFill>
                <a:latin typeface="Arial" panose="020B0604020202020204" pitchFamily="34" charset="0"/>
              </a:rPr>
              <a:pPr eaLnBrk="0" hangingPunct="0">
                <a:spcBef>
                  <a:spcPct val="0"/>
                </a:spcBef>
              </a:pPr>
              <a:t>2</a:t>
            </a:fld>
            <a:endParaRPr lang="en-US" altLang="nl-NL" sz="10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sp>
        <p:nvSpPr>
          <p:cNvPr id="24580" name="Tijdelijke aanduiding voor dianumm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7A4B928-29CD-4FEA-997B-8E2C677323F7}" type="slidenum">
              <a:rPr lang="en-US" altLang="nl-NL" sz="1000" smtClean="0">
                <a:solidFill>
                  <a:srgbClr val="000000"/>
                </a:solidFill>
                <a:latin typeface="Arial" panose="020B0604020202020204" pitchFamily="34" charset="0"/>
              </a:rPr>
              <a:pPr eaLnBrk="0" hangingPunct="0">
                <a:spcBef>
                  <a:spcPct val="0"/>
                </a:spcBef>
              </a:pPr>
              <a:t>3</a:t>
            </a:fld>
            <a:endParaRPr lang="en-US" altLang="nl-NL" sz="10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sp>
        <p:nvSpPr>
          <p:cNvPr id="24580" name="Tijdelijke aanduiding voor dianumm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7A4B928-29CD-4FEA-997B-8E2C677323F7}" type="slidenum">
              <a:rPr lang="en-US" altLang="nl-NL" sz="1000" smtClean="0">
                <a:solidFill>
                  <a:srgbClr val="000000"/>
                </a:solidFill>
                <a:latin typeface="Arial" panose="020B0604020202020204" pitchFamily="34" charset="0"/>
              </a:rPr>
              <a:pPr eaLnBrk="0" hangingPunct="0">
                <a:spcBef>
                  <a:spcPct val="0"/>
                </a:spcBef>
              </a:pPr>
              <a:t>4</a:t>
            </a:fld>
            <a:endParaRPr lang="en-US" altLang="nl-NL" sz="10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44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sp>
        <p:nvSpPr>
          <p:cNvPr id="24580" name="Tijdelijke aanduiding voor dianumm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7A4B928-29CD-4FEA-997B-8E2C677323F7}" type="slidenum">
              <a:rPr lang="en-US" altLang="nl-NL" sz="1000" smtClean="0">
                <a:solidFill>
                  <a:srgbClr val="000000"/>
                </a:solidFill>
                <a:latin typeface="Arial" panose="020B0604020202020204" pitchFamily="34" charset="0"/>
              </a:rPr>
              <a:pPr eaLnBrk="0" hangingPunct="0">
                <a:spcBef>
                  <a:spcPct val="0"/>
                </a:spcBef>
              </a:pPr>
              <a:t>5</a:t>
            </a:fld>
            <a:endParaRPr lang="en-US" altLang="nl-NL" sz="10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29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sp>
        <p:nvSpPr>
          <p:cNvPr id="24580" name="Tijdelijke aanduiding voor dianumm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7A4B928-29CD-4FEA-997B-8E2C677323F7}" type="slidenum">
              <a:rPr lang="en-US" altLang="nl-NL" sz="1000" smtClean="0">
                <a:solidFill>
                  <a:srgbClr val="000000"/>
                </a:solidFill>
                <a:latin typeface="Arial" panose="020B0604020202020204" pitchFamily="34" charset="0"/>
              </a:rPr>
              <a:pPr eaLnBrk="0" hangingPunct="0">
                <a:spcBef>
                  <a:spcPct val="0"/>
                </a:spcBef>
              </a:pPr>
              <a:t>7</a:t>
            </a:fld>
            <a:endParaRPr lang="en-US" altLang="nl-NL" sz="10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021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sp>
        <p:nvSpPr>
          <p:cNvPr id="24580" name="Tijdelijke aanduiding voor dianumm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7A4B928-29CD-4FEA-997B-8E2C677323F7}" type="slidenum">
              <a:rPr lang="en-US" altLang="nl-NL" sz="1000" smtClean="0">
                <a:solidFill>
                  <a:srgbClr val="000000"/>
                </a:solidFill>
                <a:latin typeface="Arial" panose="020B0604020202020204" pitchFamily="34" charset="0"/>
              </a:rPr>
              <a:pPr eaLnBrk="0" hangingPunct="0">
                <a:spcBef>
                  <a:spcPct val="0"/>
                </a:spcBef>
              </a:pPr>
              <a:t>8</a:t>
            </a:fld>
            <a:endParaRPr lang="en-US" altLang="nl-NL" sz="10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95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sp>
        <p:nvSpPr>
          <p:cNvPr id="24580" name="Tijdelijke aanduiding voor dianumm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7A4B928-29CD-4FEA-997B-8E2C677323F7}" type="slidenum">
              <a:rPr lang="en-US" altLang="nl-NL" sz="1000" smtClean="0">
                <a:solidFill>
                  <a:srgbClr val="000000"/>
                </a:solidFill>
                <a:latin typeface="Arial" panose="020B0604020202020204" pitchFamily="34" charset="0"/>
              </a:rPr>
              <a:pPr eaLnBrk="0" hangingPunct="0">
                <a:spcBef>
                  <a:spcPct val="0"/>
                </a:spcBef>
              </a:pPr>
              <a:t>10</a:t>
            </a:fld>
            <a:endParaRPr lang="en-US" altLang="nl-NL" sz="10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637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smtClean="0"/>
          </a:p>
        </p:txBody>
      </p:sp>
      <p:sp>
        <p:nvSpPr>
          <p:cNvPr id="24580" name="Tijdelijke aanduiding voor dianumm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7A4B928-29CD-4FEA-997B-8E2C677323F7}" type="slidenum">
              <a:rPr lang="en-US" altLang="nl-NL" sz="1000" smtClean="0">
                <a:solidFill>
                  <a:srgbClr val="000000"/>
                </a:solidFill>
                <a:latin typeface="Arial" panose="020B0604020202020204" pitchFamily="34" charset="0"/>
              </a:rPr>
              <a:pPr eaLnBrk="0" hangingPunct="0">
                <a:spcBef>
                  <a:spcPct val="0"/>
                </a:spcBef>
              </a:pPr>
              <a:t>11</a:t>
            </a:fld>
            <a:endParaRPr lang="en-US" altLang="nl-NL" sz="10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119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29">
            <a:extLst/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8" name="LogoLandmach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1588"/>
            <a:ext cx="9131300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4914000" y="3657600"/>
            <a:ext cx="3753000" cy="1828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4914000" y="5486401"/>
            <a:ext cx="3753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4914000" y="2120417"/>
            <a:ext cx="3753000" cy="140335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tekst 8">
            <a:extLst/>
          </p:cNvPr>
          <p:cNvSpPr>
            <a:spLocks noGrp="1"/>
          </p:cNvSpPr>
          <p:nvPr>
            <p:ph type="body" sz="quarter" idx="25"/>
          </p:nvPr>
        </p:nvSpPr>
        <p:spPr>
          <a:xfrm>
            <a:off x="4914000" y="5808476"/>
            <a:ext cx="3753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1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ijdelijke aanduiding voor dianummer 11">
            <a:extLst/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76583-7693-4E9B-A77A-3A51475E498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87546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/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9144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7" name="Titel 6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5">
            <a:extLst/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06B452F-BE33-4BA0-A2E6-C9AB37BFDAF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53328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/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9144000" cy="576000"/>
          </a:xfrm>
          <a:solidFill>
            <a:schemeClr val="accent2"/>
          </a:solidFill>
        </p:spPr>
        <p:txBody>
          <a:bodyPr lIns="630000" anchor="ctr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9144000" cy="396000"/>
          </a:xfrm>
          <a:solidFill>
            <a:schemeClr val="bg1"/>
          </a:solidFill>
        </p:spPr>
        <p:txBody>
          <a:bodyPr lIns="63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dianummer 3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398EE-CC70-46B3-BED9-D671890250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12677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16">
            <a:extLst/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5382214" y="2286000"/>
            <a:ext cx="3286727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5382214" y="3079487"/>
            <a:ext cx="3286727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5382214" y="3845506"/>
            <a:ext cx="3286727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919401" y="2361344"/>
            <a:ext cx="405902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919401" y="3147360"/>
            <a:ext cx="405902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919401" y="3920850"/>
            <a:ext cx="405902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3" name="Titel 2">
            <a:extLst/>
          </p:cNvPr>
          <p:cNvSpPr>
            <a:spLocks noGrp="1"/>
          </p:cNvSpPr>
          <p:nvPr>
            <p:ph type="title"/>
          </p:nvPr>
        </p:nvSpPr>
        <p:spPr>
          <a:xfrm>
            <a:off x="472500" y="3050453"/>
            <a:ext cx="3748266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25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Tijdelijke aanduiding voor dianummer 10">
            <a:extLst/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11FE2-2E1C-430E-B14D-511B4B7AA38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85845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endParaRPr lang="nl-NL" altLang="nl-NL" sz="2600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nl-NL" altLang="nl-NL" sz="2600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1588"/>
            <a:ext cx="9131300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2" y="2880000"/>
            <a:ext cx="3598863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2" y="3780000"/>
            <a:ext cx="3598863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5037138" y="6516688"/>
            <a:ext cx="3930650" cy="207962"/>
          </a:xfrm>
        </p:spPr>
        <p:txBody>
          <a:bodyPr/>
          <a:lstStyle>
            <a:lvl1pPr algn="l" fontAlgn="auto">
              <a:spcAft>
                <a:spcPts val="0"/>
              </a:spcAft>
              <a:defRPr sz="10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D666E50-F388-4D30-A0E3-E4EB463CA36C}" type="datetime4">
              <a:rPr lang="nl-NL"/>
              <a:pPr>
                <a:defRPr/>
              </a:pPr>
              <a:t>16 december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068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75E71B36-27D9-479A-94EE-93FD030FF0CD}" type="datetime4">
              <a:rPr lang="nl-NL"/>
              <a:pPr>
                <a:defRPr/>
              </a:pPr>
              <a:t>16 december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3810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0D2826D7-F6DA-4F74-900D-C36F8A019119}" type="datetime4">
              <a:rPr lang="nl-NL"/>
              <a:pPr>
                <a:defRPr/>
              </a:pPr>
              <a:t>16 december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5772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E9D88E20-3AF7-4EFE-AD1C-2AEC47C624C7}" type="datetime4">
              <a:rPr lang="nl-NL"/>
              <a:pPr>
                <a:defRPr/>
              </a:pPr>
              <a:t>16 december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4893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D3A778DB-FE31-4A25-AEAD-0C85CCCBE1F6}" type="datetime4">
              <a:rPr lang="nl-NL"/>
              <a:pPr>
                <a:defRPr/>
              </a:pPr>
              <a:t>16 december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369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3427413"/>
            <a:ext cx="9144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6250" y="1879601"/>
            <a:ext cx="8192691" cy="1547813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476250" y="3749487"/>
            <a:ext cx="8193882" cy="173691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3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8" name="Tijdelijke aanduiding voor tekst 16">
            <a:extLst/>
          </p:cNvPr>
          <p:cNvSpPr>
            <a:spLocks noGrp="1"/>
          </p:cNvSpPr>
          <p:nvPr>
            <p:ph type="body" sz="quarter" idx="21"/>
          </p:nvPr>
        </p:nvSpPr>
        <p:spPr>
          <a:xfrm>
            <a:off x="472501" y="5486401"/>
            <a:ext cx="3753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1" name="Tijdelijke aanduiding voor tekst 8">
            <a:extLst/>
          </p:cNvPr>
          <p:cNvSpPr>
            <a:spLocks noGrp="1"/>
          </p:cNvSpPr>
          <p:nvPr>
            <p:ph type="body" sz="quarter" idx="25"/>
          </p:nvPr>
        </p:nvSpPr>
        <p:spPr>
          <a:xfrm>
            <a:off x="472500" y="5808476"/>
            <a:ext cx="3753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Tijdelijke aanduiding voor dianummer 21">
            <a:extLst/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9C5A4-2549-4EC2-9710-6A623B5B572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4611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afbeelding 12">
            <a:extLst/>
          </p:cNvPr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8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9" name="Ondertitel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4914000" y="3657601"/>
            <a:ext cx="3753000" cy="1828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30" name="Titel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4914000" y="2120417"/>
            <a:ext cx="3753000" cy="140335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tekst 16">
            <a:extLst/>
          </p:cNvPr>
          <p:cNvSpPr>
            <a:spLocks noGrp="1"/>
          </p:cNvSpPr>
          <p:nvPr>
            <p:ph type="body" sz="quarter" idx="21"/>
          </p:nvPr>
        </p:nvSpPr>
        <p:spPr>
          <a:xfrm>
            <a:off x="4914000" y="5486401"/>
            <a:ext cx="3753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ijdelijke aanduiding voor tekst 8">
            <a:extLst/>
          </p:cNvPr>
          <p:cNvSpPr>
            <a:spLocks noGrp="1"/>
          </p:cNvSpPr>
          <p:nvPr>
            <p:ph type="body" sz="quarter" idx="25"/>
          </p:nvPr>
        </p:nvSpPr>
        <p:spPr>
          <a:xfrm>
            <a:off x="4914000" y="5808476"/>
            <a:ext cx="3753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1" name="Tijdelijke aanduiding voor dianummer 5">
            <a:extLst/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48637-32BE-4BB2-BD5B-026EF3D4538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7877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/>
          </p:cNvPr>
          <p:cNvSpPr>
            <a:spLocks noGrp="1"/>
          </p:cNvSpPr>
          <p:nvPr>
            <p:ph sz="quarter" idx="13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Titel 1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3">
            <a:extLst/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8A3D8-B14A-4B2A-9D27-D526539E7D4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8474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72500" y="2350800"/>
            <a:ext cx="375285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914000" y="2350800"/>
            <a:ext cx="37584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7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Titel 1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dianummer 3">
            <a:extLst/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5EDD6-8BAA-4F85-BDB5-065B3F3B763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95616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4914000" y="2350799"/>
            <a:ext cx="3753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jdelijke aanduiding voor afbeelding 9">
            <a:extLst/>
          </p:cNvPr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tel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4914000" y="1281950"/>
            <a:ext cx="3753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7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dianummer 2">
            <a:extLst/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A30BD-F5C2-491E-816A-D722F470BEF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8123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472500" y="1052514"/>
            <a:ext cx="8192691" cy="4024800"/>
          </a:xfrm>
        </p:spPr>
        <p:txBody>
          <a:bodyPr anchor="b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472500" y="5298141"/>
            <a:ext cx="8192691" cy="92327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2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ianummer 5">
            <a:extLst/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5F954E-E366-46F9-8E8B-E34063ABC8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0851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8">
            <a:extLst/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4914000" y="1052513"/>
            <a:ext cx="3753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tel 2">
            <a:extLst/>
          </p:cNvPr>
          <p:cNvSpPr>
            <a:spLocks noGrp="1"/>
          </p:cNvSpPr>
          <p:nvPr>
            <p:ph type="title"/>
          </p:nvPr>
        </p:nvSpPr>
        <p:spPr>
          <a:xfrm>
            <a:off x="472500" y="3039154"/>
            <a:ext cx="375285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6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dianummer 4">
            <a:extLst/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5FD43-F7DF-4318-A5B8-CE2794DB555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4627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4914000" y="2350800"/>
            <a:ext cx="3753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7" name="Titel 16">
            <a:extLst/>
          </p:cNvPr>
          <p:cNvSpPr>
            <a:spLocks noGrp="1"/>
          </p:cNvSpPr>
          <p:nvPr>
            <p:ph type="title"/>
          </p:nvPr>
        </p:nvSpPr>
        <p:spPr>
          <a:xfrm>
            <a:off x="4914000" y="1281950"/>
            <a:ext cx="3753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7" name="Vertrouwelijkheidsniveau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8" name="Tijdelijke aanduiding voor afbeelding 7">
            <a:extLst/>
          </p:cNvPr>
          <p:cNvSpPr>
            <a:spLocks noGrp="1"/>
          </p:cNvSpPr>
          <p:nvPr>
            <p:ph type="pic" sz="quarter" idx="30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6" name="Tijdelijke aanduiding voor dianummer 3">
            <a:extLst/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98434-E734-42C7-97AC-6090EA6AE46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3309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73075" y="1282700"/>
            <a:ext cx="8199438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3075" y="2349500"/>
            <a:ext cx="8199438" cy="396398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286750" y="6527800"/>
            <a:ext cx="382588" cy="18415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44AC864-3CD0-48D3-8BBE-60F6F6554FA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1029" name="Afbeelding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016" r:id="rId1"/>
    <p:sldLayoutId id="2147485017" r:id="rId2"/>
    <p:sldLayoutId id="2147485018" r:id="rId3"/>
    <p:sldLayoutId id="2147485012" r:id="rId4"/>
    <p:sldLayoutId id="2147485013" r:id="rId5"/>
    <p:sldLayoutId id="2147485019" r:id="rId6"/>
    <p:sldLayoutId id="2147485020" r:id="rId7"/>
    <p:sldLayoutId id="2147485021" r:id="rId8"/>
    <p:sldLayoutId id="2147485014" r:id="rId9"/>
    <p:sldLayoutId id="2147485022" r:id="rId10"/>
    <p:sldLayoutId id="2147485015" r:id="rId11"/>
    <p:sldLayoutId id="2147485023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15913" indent="-31591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3159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150" indent="-315913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588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763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nl-NL" altLang="nl-NL" sz="1800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2070100"/>
            <a:ext cx="8402637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dirty="0"/>
              <a:t>Vijfde niveau</a:t>
            </a:r>
          </a:p>
        </p:txBody>
      </p:sp>
      <p:sp>
        <p:nvSpPr>
          <p:cNvPr id="1028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nl-NL" altLang="nl-NL" sz="1800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5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95400"/>
            <a:ext cx="840263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altLang="nl-NL" smtClean="0"/>
          </a:p>
        </p:txBody>
      </p:sp>
      <p:sp>
        <p:nvSpPr>
          <p:cNvPr id="1030" name="shpKleurvlakBoven"/>
          <p:cNvSpPr>
            <a:spLocks noChangeArrowheads="1"/>
          </p:cNvSpPr>
          <p:nvPr/>
        </p:nvSpPr>
        <p:spPr bwMode="auto">
          <a:xfrm>
            <a:off x="5037138" y="6423025"/>
            <a:ext cx="3152775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nl-NL" altLang="nl-NL" sz="1000" smtClean="0">
                <a:solidFill>
                  <a:srgbClr val="000000"/>
                </a:solidFill>
                <a:cs typeface="Arial" charset="0"/>
              </a:rPr>
              <a:t>Rijkswaterstaat</a:t>
            </a:r>
          </a:p>
        </p:txBody>
      </p:sp>
      <p:sp>
        <p:nvSpPr>
          <p:cNvPr id="1031" name="shpBeeldmerk"/>
          <p:cNvSpPr>
            <a:spLocks noChangeArrowheads="1"/>
          </p:cNvSpPr>
          <p:nvPr/>
        </p:nvSpPr>
        <p:spPr bwMode="auto">
          <a:xfrm>
            <a:off x="468313" y="6613525"/>
            <a:ext cx="1903412" cy="11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0840A96A-C2CA-4327-9776-9F7F624FBAB8}" type="slidenum">
              <a:rPr lang="nl-NL" altLang="nl-NL" sz="1000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nl-NL" altLang="nl-NL" sz="1000" smtClean="0">
              <a:solidFill>
                <a:srgbClr val="000000"/>
              </a:solidFill>
            </a:endParaRPr>
          </a:p>
        </p:txBody>
      </p:sp>
      <p:sp>
        <p:nvSpPr>
          <p:cNvPr id="1032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7" name="LogoLandmacht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463" y="4763"/>
            <a:ext cx="439737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264400" y="6613525"/>
            <a:ext cx="1508125" cy="119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50000"/>
              </a:spcBef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355DA5-DE51-4A12-BD5A-3B887E4A5913}" type="datetime4">
              <a:rPr lang="nl-NL"/>
              <a:pPr>
                <a:defRPr/>
              </a:pPr>
              <a:t>16 december 2020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4" r:id="rId1"/>
    <p:sldLayoutId id="2147485025" r:id="rId2"/>
    <p:sldLayoutId id="2147485026" r:id="rId3"/>
    <p:sldLayoutId id="2147485027" r:id="rId4"/>
    <p:sldLayoutId id="2147485028" r:id="rId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2pPr>
      <a:lvl3pPr marL="965200" indent="-342900" algn="l" rtl="0" eaLnBrk="0" fontAlgn="base" hangingPunct="0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</a:defRPr>
      </a:lvl3pPr>
      <a:lvl4pPr marL="989013" algn="l" rtl="0" eaLnBrk="0" fontAlgn="base" hangingPunct="0">
        <a:spcBef>
          <a:spcPct val="5000"/>
        </a:spcBef>
        <a:spcAft>
          <a:spcPct val="0"/>
        </a:spcAft>
        <a:buFont typeface="Verdana" panose="020B0604030504040204" pitchFamily="34" charset="0"/>
        <a:defRPr sz="2200">
          <a:solidFill>
            <a:srgbClr val="000000"/>
          </a:solidFill>
          <a:latin typeface="+mn-lt"/>
        </a:defRPr>
      </a:lvl4pPr>
      <a:lvl5pPr marL="1631950" indent="-285750" algn="l" rtl="0" eaLnBrk="0" fontAlgn="base" hangingPunct="0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12.m4a"/><Relationship Id="rId7" Type="http://schemas.openxmlformats.org/officeDocument/2006/relationships/hyperlink" Target="https://www.tenderned.nl/cms/voor-ondernemingen-starten-met-tenderned/een-onderneming-registreren-op-tenderned" TargetMode="External"/><Relationship Id="rId2" Type="http://schemas.microsoft.com/office/2007/relationships/media" Target="../media/media11.m4a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4.xml"/><Relationship Id="rId4" Type="http://schemas.openxmlformats.org/officeDocument/2006/relationships/audio" Target="../media/media12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jdelijke aanduiding voor tekst 2"/>
          <p:cNvSpPr>
            <a:spLocks noGrp="1"/>
          </p:cNvSpPr>
          <p:nvPr>
            <p:ph type="body" sz="quarter" idx="21"/>
          </p:nvPr>
        </p:nvSpPr>
        <p:spPr bwMode="auto">
          <a:xfrm>
            <a:off x="4913313" y="5486400"/>
            <a:ext cx="3754437" cy="322263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l-NL" altLang="nl-NL" smtClean="0"/>
              <a:t>     </a:t>
            </a:r>
          </a:p>
        </p:txBody>
      </p:sp>
      <p:sp>
        <p:nvSpPr>
          <p:cNvPr id="19460" name="Titel 3"/>
          <p:cNvSpPr>
            <a:spLocks noGrp="1"/>
          </p:cNvSpPr>
          <p:nvPr>
            <p:ph type="ctrTitle"/>
          </p:nvPr>
        </p:nvSpPr>
        <p:spPr>
          <a:xfrm>
            <a:off x="4912563" y="2423160"/>
            <a:ext cx="3754437" cy="1164590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2400" dirty="0" smtClean="0"/>
              <a:t>31158408</a:t>
            </a:r>
            <a:br>
              <a:rPr lang="nl-NL" altLang="nl-NL" sz="2400" dirty="0" smtClean="0"/>
            </a:br>
            <a:r>
              <a:rPr lang="nl-NL" altLang="nl-NL" sz="2400" dirty="0" smtClean="0"/>
              <a:t/>
            </a:r>
            <a:br>
              <a:rPr lang="nl-NL" altLang="nl-NL" sz="2400" dirty="0" smtClean="0"/>
            </a:br>
            <a:endParaRPr lang="nl-NL" altLang="nl-NL" sz="2400" dirty="0" smtClean="0"/>
          </a:p>
        </p:txBody>
      </p:sp>
      <p:sp>
        <p:nvSpPr>
          <p:cNvPr id="19461" name="Tijdelijke aanduiding voor tekst 4"/>
          <p:cNvSpPr>
            <a:spLocks noGrp="1"/>
          </p:cNvSpPr>
          <p:nvPr>
            <p:ph type="body" sz="quarter" idx="25"/>
          </p:nvPr>
        </p:nvSpPr>
        <p:spPr bwMode="auto">
          <a:xfrm>
            <a:off x="4913313" y="5808663"/>
            <a:ext cx="3754437" cy="34607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l-NL" altLang="nl-NL" dirty="0" smtClean="0"/>
              <a:t>15-12-2020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>
          <a:xfrm>
            <a:off x="473075" y="6527800"/>
            <a:ext cx="3195638" cy="184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altLang="nl-NL" u="sng" dirty="0"/>
              <a:t>RWS Informatie</a:t>
            </a:r>
            <a:endParaRPr lang="nl-NL" altLang="nl-NL" dirty="0">
              <a:solidFill>
                <a:srgbClr val="000000"/>
              </a:solidFill>
            </a:endParaRPr>
          </a:p>
        </p:txBody>
      </p:sp>
      <p:sp>
        <p:nvSpPr>
          <p:cNvPr id="19463" name="Tijdelijke aanduiding voor dianummer 6"/>
          <p:cNvSpPr>
            <a:spLocks noGrp="1"/>
          </p:cNvSpPr>
          <p:nvPr>
            <p:ph type="sldNum" sz="quarter" idx="27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Font typeface="Verdana" panose="020B060403050404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fld id="{D2CCFEE0-EA62-4E3B-907B-434C5985DF33}" type="slidenum">
              <a:rPr lang="nl-NL" altLang="nl-NL" sz="1200" smtClean="0"/>
              <a:pPr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</a:pPr>
              <a:t>1</a:t>
            </a:fld>
            <a:endParaRPr lang="nl-NL" altLang="nl-NL" sz="1200" dirty="0" smtClean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14000" y="3474720"/>
            <a:ext cx="3753000" cy="2011680"/>
          </a:xfrm>
        </p:spPr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Variabel onderhoud remmingwerken en afmeervoorzieningen Volkeraksluizencomplex </a:t>
            </a:r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3244" y="570849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64"/>
    </mc:Choice>
    <mc:Fallback xmlns="">
      <p:transition spd="slow" advTm="13664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>
          <a:xfrm>
            <a:off x="468313" y="1295400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In te dienen documenten</a:t>
            </a:r>
          </a:p>
        </p:txBody>
      </p:sp>
      <p:sp>
        <p:nvSpPr>
          <p:cNvPr id="19459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60575"/>
            <a:ext cx="8401050" cy="41402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nl-NL" altLang="nl-NL" dirty="0" smtClean="0"/>
              <a:t>In te dienen documenten staan in Aanbestedingsleidraad (AL):</a:t>
            </a:r>
          </a:p>
          <a:p>
            <a:pPr>
              <a:defRPr/>
            </a:pPr>
            <a:endParaRPr lang="nl-NL" altLang="nl-NL" sz="1600" dirty="0" smtClean="0"/>
          </a:p>
          <a:p>
            <a:pPr lvl="0"/>
            <a:r>
              <a:rPr lang="nl-NL" sz="1600" dirty="0">
                <a:effectLst>
                  <a:outerShdw sx="0" sy="0">
                    <a:srgbClr val="000000"/>
                  </a:outerShdw>
                </a:effectLst>
              </a:rPr>
              <a:t>Uniform Europees Aanbestedingsdocument</a:t>
            </a:r>
          </a:p>
          <a:p>
            <a:pPr lvl="0"/>
            <a:r>
              <a:rPr lang="nl-NL" sz="1600" dirty="0">
                <a:effectLst>
                  <a:outerShdw sx="0" sy="0">
                    <a:srgbClr val="000000"/>
                  </a:outerShdw>
                </a:effectLst>
              </a:rPr>
              <a:t>Aanvullende eigen verklaring</a:t>
            </a:r>
          </a:p>
          <a:p>
            <a:pPr lvl="0"/>
            <a:r>
              <a:rPr lang="nl-NL" sz="1600" dirty="0">
                <a:effectLst>
                  <a:outerShdw sx="0" sy="0">
                    <a:srgbClr val="000000"/>
                  </a:outerShdw>
                </a:effectLst>
              </a:rPr>
              <a:t>Model indieningsformulier voor documenten van andere natuurlijke of rechtspersonen op wie de gegadigde/inschrijver zich beroept die met een handgeschreven handtekening worden </a:t>
            </a:r>
            <a:r>
              <a:rPr lang="nl-NL" sz="1600" dirty="0" smtClean="0">
                <a:effectLst>
                  <a:outerShdw sx="0" sy="0">
                    <a:srgbClr val="000000"/>
                  </a:outerShdw>
                </a:effectLst>
              </a:rPr>
              <a:t>ingediend </a:t>
            </a:r>
            <a:r>
              <a:rPr lang="nl-NL" sz="1300" i="1" dirty="0" smtClean="0">
                <a:effectLst>
                  <a:outerShdw sx="0" sy="0">
                    <a:srgbClr val="000000"/>
                  </a:outerShdw>
                </a:effectLst>
              </a:rPr>
              <a:t>(</a:t>
            </a:r>
            <a:r>
              <a:rPr lang="nl-NL" sz="1300" dirty="0" smtClean="0">
                <a:effectLst>
                  <a:outerShdw sx="0" sy="0">
                    <a:srgbClr val="000000"/>
                  </a:outerShdw>
                </a:effectLst>
              </a:rPr>
              <a:t>Lees in AL </a:t>
            </a:r>
            <a:r>
              <a:rPr lang="nl-NL" sz="1300" i="1" dirty="0"/>
              <a:t>4.3.1 Indienen van een inschrijving </a:t>
            </a:r>
            <a:r>
              <a:rPr lang="nl-NL" sz="1300" i="1" dirty="0" smtClean="0"/>
              <a:t>lid 7 </a:t>
            </a:r>
            <a:r>
              <a:rPr lang="nl-NL" sz="1300" dirty="0" smtClean="0"/>
              <a:t>of dit van toepassing is</a:t>
            </a:r>
            <a:r>
              <a:rPr lang="nl-NL" sz="1300" i="1" dirty="0" smtClean="0"/>
              <a:t>)</a:t>
            </a:r>
            <a:endParaRPr lang="nl-NL" sz="1300" i="1" dirty="0">
              <a:effectLst>
                <a:outerShdw sx="0" sy="0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n-US" sz="1600" dirty="0" err="1" smtClean="0"/>
              <a:t>Gegevens</a:t>
            </a:r>
            <a:r>
              <a:rPr lang="en-US" sz="1600" dirty="0"/>
              <a:t> </a:t>
            </a:r>
            <a:r>
              <a:rPr lang="en-US" sz="1600" dirty="0" err="1" smtClean="0"/>
              <a:t>omtrent</a:t>
            </a:r>
            <a:r>
              <a:rPr lang="en-US" sz="1600" dirty="0" smtClean="0"/>
              <a:t> </a:t>
            </a:r>
            <a:r>
              <a:rPr lang="en-US" sz="1600" dirty="0" err="1"/>
              <a:t>technische</a:t>
            </a:r>
            <a:r>
              <a:rPr lang="en-US" sz="1600" dirty="0"/>
              <a:t> </a:t>
            </a:r>
            <a:r>
              <a:rPr lang="en-US" sz="1600" dirty="0" err="1" smtClean="0"/>
              <a:t>bekwaamheid</a:t>
            </a:r>
            <a:endParaRPr lang="en-US" sz="1600" dirty="0" smtClean="0"/>
          </a:p>
          <a:p>
            <a:pPr>
              <a:defRPr/>
            </a:pPr>
            <a:r>
              <a:rPr lang="nl-NL" sz="1600" dirty="0">
                <a:effectLst>
                  <a:outerShdw sx="0" sy="0">
                    <a:srgbClr val="000000"/>
                  </a:outerShdw>
                </a:effectLst>
              </a:rPr>
              <a:t>Inschrijvingsbiljet</a:t>
            </a:r>
          </a:p>
          <a:p>
            <a:pPr>
              <a:defRPr/>
            </a:pPr>
            <a:r>
              <a:rPr lang="nl-NL" sz="1600" dirty="0"/>
              <a:t>Model K Verklaring bestuurder omtrent rechtmatigheid </a:t>
            </a:r>
            <a:r>
              <a:rPr lang="nl-NL" sz="1600" dirty="0" smtClean="0"/>
              <a:t>inschrijving</a:t>
            </a:r>
          </a:p>
          <a:p>
            <a:pPr>
              <a:defRPr/>
            </a:pPr>
            <a:r>
              <a:rPr lang="en-US" sz="1600" dirty="0" smtClean="0"/>
              <a:t>Format Concept </a:t>
            </a:r>
            <a:r>
              <a:rPr lang="en-US" sz="1600" dirty="0" err="1" smtClean="0"/>
              <a:t>staat</a:t>
            </a:r>
            <a:r>
              <a:rPr lang="en-US" sz="1600" dirty="0" smtClean="0"/>
              <a:t> van </a:t>
            </a:r>
            <a:r>
              <a:rPr lang="en-US" sz="1600" dirty="0" err="1" smtClean="0"/>
              <a:t>ontleding</a:t>
            </a:r>
            <a:r>
              <a:rPr lang="en-US" sz="1600" dirty="0" smtClean="0"/>
              <a:t> van de </a:t>
            </a:r>
            <a:r>
              <a:rPr lang="en-US" sz="1600" dirty="0" err="1" smtClean="0"/>
              <a:t>inschrijvingssom</a:t>
            </a:r>
            <a:endParaRPr lang="en-US" sz="16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altLang="nl-NL" dirty="0" smtClean="0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5854" y="559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77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85"/>
    </mc:Choice>
    <mc:Fallback xmlns="">
      <p:transition spd="slow" advTm="7508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>
          <a:xfrm>
            <a:off x="468313" y="1295400"/>
            <a:ext cx="8402637" cy="800219"/>
          </a:xfrm>
        </p:spPr>
        <p:txBody>
          <a:bodyPr/>
          <a:lstStyle/>
          <a:p>
            <a:r>
              <a:rPr lang="nl-NL" altLang="nl-NL" dirty="0" smtClean="0"/>
              <a:t>Inschrijven via </a:t>
            </a:r>
            <a:r>
              <a:rPr lang="nl-NL" altLang="nl-NL" dirty="0" err="1" smtClean="0"/>
              <a:t>TenderNed</a:t>
            </a:r>
            <a:r>
              <a:rPr lang="nl-NL" altLang="nl-NL" dirty="0" smtClean="0"/>
              <a:t> en ondertekening in te dienen documenten</a:t>
            </a:r>
          </a:p>
        </p:txBody>
      </p:sp>
      <p:sp>
        <p:nvSpPr>
          <p:cNvPr id="19459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60575"/>
            <a:ext cx="8401050" cy="4140200"/>
          </a:xfrm>
        </p:spPr>
        <p:txBody>
          <a:bodyPr/>
          <a:lstStyle/>
          <a:p>
            <a:pPr marL="0" indent="0">
              <a:buNone/>
              <a:defRPr/>
            </a:pPr>
            <a:endParaRPr lang="nl-NL" altLang="nl-NL" dirty="0" smtClean="0"/>
          </a:p>
          <a:p>
            <a:pPr marL="0" indent="0">
              <a:buNone/>
              <a:defRPr/>
            </a:pPr>
            <a:endParaRPr lang="nl-NL" altLang="nl-NL" dirty="0"/>
          </a:p>
          <a:p>
            <a:pPr marL="0" indent="0">
              <a:buNone/>
              <a:defRPr/>
            </a:pPr>
            <a:r>
              <a:rPr lang="nl-NL" altLang="nl-NL" dirty="0" smtClean="0">
                <a:hlinkClick r:id="rId7"/>
              </a:rPr>
              <a:t>https</a:t>
            </a:r>
            <a:r>
              <a:rPr lang="nl-NL" altLang="nl-NL" dirty="0">
                <a:hlinkClick r:id="rId7"/>
              </a:rPr>
              <a:t>://</a:t>
            </a:r>
            <a:r>
              <a:rPr lang="nl-NL" altLang="nl-NL" dirty="0" smtClean="0">
                <a:hlinkClick r:id="rId7"/>
              </a:rPr>
              <a:t>www.tenderned.nl/cms/voor-ondernemingen-starten-met-tenderned/een-onderneming-registreren-op-tenderned</a:t>
            </a:r>
            <a:endParaRPr lang="nl-NL" altLang="nl-NL" dirty="0" smtClean="0"/>
          </a:p>
          <a:p>
            <a:pPr marL="0" indent="0">
              <a:buNone/>
              <a:defRPr/>
            </a:pPr>
            <a:endParaRPr lang="nl-NL" altLang="nl-NL" dirty="0"/>
          </a:p>
          <a:p>
            <a:pPr marL="0" indent="0">
              <a:buNone/>
              <a:defRPr/>
            </a:pPr>
            <a:r>
              <a:rPr lang="nl-NL" dirty="0" smtClean="0"/>
              <a:t>Registreren </a:t>
            </a:r>
            <a:r>
              <a:rPr lang="nl-NL" dirty="0" err="1" smtClean="0"/>
              <a:t>TenderNed</a:t>
            </a:r>
            <a:r>
              <a:rPr lang="nl-NL" dirty="0" smtClean="0"/>
              <a:t>: </a:t>
            </a:r>
            <a:r>
              <a:rPr lang="nl-NL" dirty="0" err="1" smtClean="0"/>
              <a:t>eHerkenningsmiddel</a:t>
            </a:r>
            <a:r>
              <a:rPr lang="nl-NL" dirty="0" smtClean="0"/>
              <a:t>, minimaal </a:t>
            </a:r>
            <a:r>
              <a:rPr lang="nl-NL" dirty="0"/>
              <a:t>veiligheidsniveau </a:t>
            </a:r>
            <a:r>
              <a:rPr lang="nl-NL" dirty="0" smtClean="0"/>
              <a:t>2</a:t>
            </a:r>
          </a:p>
          <a:p>
            <a:pPr marL="0" indent="0">
              <a:buNone/>
              <a:defRPr/>
            </a:pPr>
            <a:endParaRPr lang="nl-NL" altLang="nl-NL" dirty="0"/>
          </a:p>
          <a:p>
            <a:pPr marL="0" indent="0">
              <a:buNone/>
              <a:defRPr/>
            </a:pPr>
            <a:r>
              <a:rPr lang="nl-NL" altLang="nl-NL" u="sng" dirty="0" smtClean="0"/>
              <a:t>Indienen documenten (uiterlijk 18-03-2021 om 15.00 uur):</a:t>
            </a:r>
          </a:p>
          <a:p>
            <a:pPr>
              <a:buFont typeface="+mj-lt"/>
              <a:buAutoNum type="arabicPeriod"/>
              <a:defRPr/>
            </a:pPr>
            <a:r>
              <a:rPr lang="nl-NL" dirty="0"/>
              <a:t>v</a:t>
            </a:r>
            <a:r>
              <a:rPr lang="nl-NL" dirty="0" smtClean="0"/>
              <a:t>ia </a:t>
            </a:r>
            <a:r>
              <a:rPr lang="nl-NL" dirty="0" err="1" smtClean="0"/>
              <a:t>TenderNed</a:t>
            </a:r>
            <a:r>
              <a:rPr lang="nl-NL" dirty="0" smtClean="0"/>
              <a:t> met digitale </a:t>
            </a:r>
            <a:r>
              <a:rPr lang="nl-NL" dirty="0"/>
              <a:t>handtekening </a:t>
            </a:r>
            <a:r>
              <a:rPr lang="nl-NL" dirty="0" smtClean="0"/>
              <a:t>veiligheidsniveau </a:t>
            </a:r>
            <a:r>
              <a:rPr lang="nl-NL" dirty="0"/>
              <a:t>4 </a:t>
            </a:r>
            <a:r>
              <a:rPr lang="nl-NL" dirty="0" smtClean="0"/>
              <a:t> of</a:t>
            </a:r>
          </a:p>
          <a:p>
            <a:pPr>
              <a:buFont typeface="+mj-lt"/>
              <a:buAutoNum type="arabicPeriod"/>
              <a:defRPr/>
            </a:pPr>
            <a:r>
              <a:rPr lang="nl-NL" altLang="nl-NL" dirty="0" smtClean="0"/>
              <a:t>met natte handtekening naar adres RWS én kopie via </a:t>
            </a:r>
            <a:r>
              <a:rPr lang="nl-NL" altLang="nl-NL" dirty="0" err="1" smtClean="0"/>
              <a:t>TenderNed</a:t>
            </a:r>
            <a:endParaRPr lang="nl-NL" altLang="nl-NL" dirty="0" smtClean="0"/>
          </a:p>
          <a:p>
            <a:pPr>
              <a:buFont typeface="+mj-lt"/>
              <a:buAutoNum type="arabicPeriod"/>
              <a:defRPr/>
            </a:pPr>
            <a:endParaRPr lang="nl-NL" altLang="nl-NL" dirty="0"/>
          </a:p>
          <a:p>
            <a:pPr marL="0" indent="0">
              <a:buNone/>
              <a:defRPr/>
            </a:pPr>
            <a:r>
              <a:rPr lang="nl-NL" altLang="nl-NL" dirty="0" smtClean="0"/>
              <a:t>Voor meer informatie zie paragraaf 4.3 van de aanbestedingsleidraad</a:t>
            </a:r>
            <a:br>
              <a:rPr lang="nl-NL" altLang="nl-NL" dirty="0" smtClean="0"/>
            </a:br>
            <a:endParaRPr lang="nl-NL" altLang="nl-NL" dirty="0" smtClean="0"/>
          </a:p>
          <a:p>
            <a:pPr marL="0" indent="0">
              <a:buNone/>
              <a:defRPr/>
            </a:pPr>
            <a:endParaRPr lang="nl-NL" altLang="nl-NL" dirty="0"/>
          </a:p>
          <a:p>
            <a:pPr marL="0" indent="0">
              <a:buNone/>
              <a:defRPr/>
            </a:pPr>
            <a:endParaRPr lang="nl-NL" altLang="nl-NL" dirty="0" smtClean="0"/>
          </a:p>
          <a:p>
            <a:pPr marL="0" indent="0">
              <a:buNone/>
              <a:defRPr/>
            </a:pPr>
            <a:endParaRPr lang="nl-NL" alt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altLang="nl-NL" dirty="0" smtClean="0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635.67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59763" y="5349240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59763" y="620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2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617"/>
    </mc:Choice>
    <mc:Fallback xmlns="">
      <p:transition spd="slow" advTm="98617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3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el 1"/>
          <p:cNvSpPr>
            <a:spLocks noGrp="1"/>
          </p:cNvSpPr>
          <p:nvPr>
            <p:ph type="title"/>
          </p:nvPr>
        </p:nvSpPr>
        <p:spPr>
          <a:xfrm>
            <a:off x="468313" y="1295400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Afsluiting	</a:t>
            </a:r>
          </a:p>
        </p:txBody>
      </p:sp>
      <p:sp>
        <p:nvSpPr>
          <p:cNvPr id="60419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2" y="2430463"/>
            <a:ext cx="8390081" cy="65563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nl-NL" altLang="nl-NL" sz="2800" dirty="0" smtClean="0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68145" y="563187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7"/>
    </mc:Choice>
    <mc:Fallback xmlns="">
      <p:transition spd="slow" advTm="8557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>
          <a:xfrm>
            <a:off x="468313" y="1295400"/>
            <a:ext cx="8402637" cy="400050"/>
          </a:xfrm>
        </p:spPr>
        <p:txBody>
          <a:bodyPr/>
          <a:lstStyle/>
          <a:p>
            <a:r>
              <a:rPr lang="nl-NL" altLang="nl-NL" smtClean="0"/>
              <a:t>Agenda</a:t>
            </a:r>
          </a:p>
        </p:txBody>
      </p:sp>
      <p:sp>
        <p:nvSpPr>
          <p:cNvPr id="4099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60575"/>
            <a:ext cx="8401050" cy="4140200"/>
          </a:xfrm>
        </p:spPr>
        <p:txBody>
          <a:bodyPr/>
          <a:lstStyle/>
          <a:p>
            <a:pPr>
              <a:buFont typeface="Verdana" pitchFamily="34" charset="0"/>
              <a:buAutoNum type="arabicPeriod"/>
              <a:defRPr/>
            </a:pPr>
            <a:r>
              <a:rPr lang="nl-NL" altLang="nl-NL" dirty="0"/>
              <a:t>Inleiding </a:t>
            </a:r>
            <a:endParaRPr lang="nl-NL" altLang="nl-NL" dirty="0" smtClean="0"/>
          </a:p>
          <a:p>
            <a:pPr>
              <a:buFont typeface="Verdana" pitchFamily="34" charset="0"/>
              <a:buAutoNum type="arabicPeriod"/>
              <a:defRPr/>
            </a:pPr>
            <a:r>
              <a:rPr lang="nl-NL" altLang="nl-NL" dirty="0" smtClean="0"/>
              <a:t>Scope werkzaamheden</a:t>
            </a:r>
          </a:p>
          <a:p>
            <a:pPr>
              <a:buFont typeface="Verdana" pitchFamily="34" charset="0"/>
              <a:buAutoNum type="arabicPeriod"/>
              <a:defRPr/>
            </a:pPr>
            <a:r>
              <a:rPr lang="nl-NL" altLang="nl-NL" dirty="0" smtClean="0"/>
              <a:t>Bezoek van de locatie (let op deadline aanmelddatum)</a:t>
            </a:r>
          </a:p>
          <a:p>
            <a:pPr>
              <a:buFont typeface="Verdana" pitchFamily="34" charset="0"/>
              <a:buAutoNum type="arabicPeriod"/>
              <a:defRPr/>
            </a:pPr>
            <a:r>
              <a:rPr lang="nl-NL" altLang="nl-NL" dirty="0" smtClean="0"/>
              <a:t>Data inspectierapport (USB)</a:t>
            </a:r>
          </a:p>
          <a:p>
            <a:pPr>
              <a:buFont typeface="Verdana" pitchFamily="34" charset="0"/>
              <a:buAutoNum type="arabicPeriod"/>
              <a:defRPr/>
            </a:pPr>
            <a:r>
              <a:rPr lang="nl-NL" altLang="nl-NL" dirty="0" smtClean="0"/>
              <a:t>Vragen over de aanbesteding en de contractstukken</a:t>
            </a:r>
          </a:p>
          <a:p>
            <a:pPr>
              <a:buFont typeface="Verdana" pitchFamily="34" charset="0"/>
              <a:buAutoNum type="arabicPeriod"/>
              <a:defRPr/>
            </a:pPr>
            <a:r>
              <a:rPr lang="nl-NL" altLang="nl-NL" dirty="0" smtClean="0">
                <a:solidFill>
                  <a:schemeClr val="accent4"/>
                </a:solidFill>
              </a:rPr>
              <a:t>Ervaringseis/geschiktheidseis</a:t>
            </a:r>
          </a:p>
          <a:p>
            <a:pPr>
              <a:buFont typeface="Verdana" pitchFamily="34" charset="0"/>
              <a:buAutoNum type="arabicPeriod"/>
              <a:defRPr/>
            </a:pPr>
            <a:r>
              <a:rPr lang="nl-NL" dirty="0"/>
              <a:t>Gunningscriterium</a:t>
            </a:r>
            <a:endParaRPr lang="nl-NL" altLang="nl-NL" dirty="0">
              <a:solidFill>
                <a:schemeClr val="accent4"/>
              </a:solidFill>
            </a:endParaRPr>
          </a:p>
          <a:p>
            <a:pPr>
              <a:buFont typeface="Verdana" pitchFamily="34" charset="0"/>
              <a:buAutoNum type="arabicPeriod"/>
              <a:defRPr/>
            </a:pPr>
            <a:r>
              <a:rPr lang="nl-NL" altLang="nl-NL" dirty="0">
                <a:solidFill>
                  <a:schemeClr val="tx1"/>
                </a:solidFill>
              </a:rPr>
              <a:t>I</a:t>
            </a:r>
            <a:r>
              <a:rPr lang="nl-NL" altLang="nl-NL" dirty="0" smtClean="0">
                <a:solidFill>
                  <a:schemeClr val="tx1"/>
                </a:solidFill>
              </a:rPr>
              <a:t>n te dienen documenten</a:t>
            </a:r>
          </a:p>
          <a:p>
            <a:pPr>
              <a:buFont typeface="Verdana" pitchFamily="34" charset="0"/>
              <a:buAutoNum type="arabicPeriod"/>
              <a:defRPr/>
            </a:pPr>
            <a:r>
              <a:rPr lang="nl-NL" altLang="nl-NL" dirty="0" smtClean="0">
                <a:solidFill>
                  <a:schemeClr val="tx1"/>
                </a:solidFill>
              </a:rPr>
              <a:t>Inschrijven via </a:t>
            </a:r>
            <a:r>
              <a:rPr lang="nl-NL" altLang="nl-NL" dirty="0" err="1" smtClean="0">
                <a:solidFill>
                  <a:schemeClr val="tx1"/>
                </a:solidFill>
              </a:rPr>
              <a:t>TenderNed</a:t>
            </a:r>
            <a:r>
              <a:rPr lang="nl-NL" altLang="nl-NL" dirty="0" smtClean="0">
                <a:solidFill>
                  <a:schemeClr val="tx1"/>
                </a:solidFill>
              </a:rPr>
              <a:t> en ondertekening in te dienen documenten</a:t>
            </a:r>
            <a:endParaRPr lang="nl-NL" altLang="nl-NL" dirty="0"/>
          </a:p>
          <a:p>
            <a:pPr>
              <a:buFont typeface="Verdana" pitchFamily="34" charset="0"/>
              <a:buAutoNum type="arabicPeriod"/>
              <a:defRPr/>
            </a:pPr>
            <a:r>
              <a:rPr lang="nl-NL" altLang="nl-NL" smtClean="0"/>
              <a:t>Afsluiting</a:t>
            </a:r>
            <a:endParaRPr lang="nl-NL" altLang="nl-NL" dirty="0">
              <a:solidFill>
                <a:srgbClr val="0070C0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nl-NL" altLang="nl-NL" dirty="0" smtClean="0"/>
              <a:t/>
            </a:r>
            <a:br>
              <a:rPr lang="nl-NL" altLang="nl-NL" dirty="0" smtClean="0"/>
            </a:br>
            <a:endParaRPr lang="nl-NL" altLang="nl-NL" dirty="0" smtClean="0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9763" y="559117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56"/>
    </mc:Choice>
    <mc:Fallback xmlns="">
      <p:transition spd="slow" advTm="18456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>
          <a:xfrm>
            <a:off x="468313" y="1295400"/>
            <a:ext cx="8402637" cy="400050"/>
          </a:xfrm>
        </p:spPr>
        <p:txBody>
          <a:bodyPr/>
          <a:lstStyle/>
          <a:p>
            <a:r>
              <a:rPr lang="nl-NL" altLang="nl-NL" smtClean="0"/>
              <a:t>Inleiding</a:t>
            </a:r>
          </a:p>
        </p:txBody>
      </p:sp>
      <p:sp>
        <p:nvSpPr>
          <p:cNvPr id="19459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60575"/>
            <a:ext cx="8401050" cy="4140200"/>
          </a:xfrm>
        </p:spPr>
        <p:txBody>
          <a:bodyPr/>
          <a:lstStyle/>
          <a:p>
            <a:pPr>
              <a:defRPr/>
            </a:pPr>
            <a:r>
              <a:rPr lang="nl-NL" altLang="nl-NL" dirty="0" smtClean="0"/>
              <a:t>Doel van de inlichtingenpresentatie</a:t>
            </a:r>
          </a:p>
          <a:p>
            <a:pPr marL="0" indent="0">
              <a:buNone/>
              <a:defRPr/>
            </a:pPr>
            <a:endParaRPr lang="nl-NL" altLang="nl-NL" dirty="0" smtClean="0"/>
          </a:p>
          <a:p>
            <a:pPr>
              <a:defRPr/>
            </a:pPr>
            <a:r>
              <a:rPr lang="nl-NL" altLang="nl-NL" dirty="0" smtClean="0"/>
              <a:t>Vragen stellen n.a.v. de presentatie of over de aanbestedingsstukken via </a:t>
            </a:r>
            <a:r>
              <a:rPr lang="nl-NL" altLang="nl-NL" dirty="0" err="1" smtClean="0"/>
              <a:t>TenderNed</a:t>
            </a:r>
            <a:endParaRPr lang="nl-NL" altLang="nl-NL" dirty="0" smtClean="0"/>
          </a:p>
          <a:p>
            <a:pPr>
              <a:defRPr/>
            </a:pPr>
            <a:endParaRPr lang="nl-NL" alt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altLang="nl-NL" dirty="0" smtClean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09709" y="559117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70"/>
    </mc:Choice>
    <mc:Fallback xmlns="">
      <p:transition spd="slow" advTm="2287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>
          <a:xfrm>
            <a:off x="468313" y="1295400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Scope werkzaamheden</a:t>
            </a:r>
          </a:p>
        </p:txBody>
      </p:sp>
      <p:sp>
        <p:nvSpPr>
          <p:cNvPr id="19459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05157"/>
            <a:ext cx="8401050" cy="4140200"/>
          </a:xfrm>
        </p:spPr>
        <p:txBody>
          <a:bodyPr/>
          <a:lstStyle/>
          <a:p>
            <a:pPr marL="0" indent="0">
              <a:buNone/>
              <a:defRPr/>
            </a:pPr>
            <a:endParaRPr lang="nl-NL" altLang="nl-NL" dirty="0" smtClean="0"/>
          </a:p>
          <a:p>
            <a:r>
              <a:rPr lang="nl-NL" dirty="0" smtClean="0"/>
              <a:t>Herstel- </a:t>
            </a:r>
            <a:r>
              <a:rPr lang="nl-NL" dirty="0"/>
              <a:t>en of vervangwerkzaamheden verrichten aan de wrijfstijlen, leuningen, ladders, kettingen, frames, palen, bordessen en bolders aan de Noordelijke voorhaven, Zuidelijke voorhaven en de </a:t>
            </a:r>
            <a:r>
              <a:rPr lang="nl-NL" dirty="0"/>
              <a:t>Jachtensluis van het Volkeraksluizencomplex.</a:t>
            </a:r>
            <a:endParaRPr lang="nl-NL" dirty="0" smtClean="0"/>
          </a:p>
          <a:p>
            <a:endParaRPr lang="nl-NL" altLang="nl-NL" dirty="0"/>
          </a:p>
          <a:p>
            <a:r>
              <a:rPr lang="nl-NL" altLang="nl-NL" dirty="0"/>
              <a:t>Vraagspecificatie </a:t>
            </a:r>
            <a:r>
              <a:rPr lang="nl-NL" altLang="nl-NL" dirty="0" smtClean="0"/>
              <a:t>eisen, UAV-GC 2005</a:t>
            </a:r>
          </a:p>
          <a:p>
            <a:endParaRPr lang="nl-NL" altLang="nl-NL" dirty="0"/>
          </a:p>
          <a:p>
            <a:r>
              <a:rPr lang="nl-NL" dirty="0"/>
              <a:t>Voor een volledige overzicht van de scope en de werkzaamheden zie de </a:t>
            </a:r>
            <a:r>
              <a:rPr lang="nl-NL" dirty="0" smtClean="0"/>
              <a:t>Vraagspecificaties </a:t>
            </a:r>
            <a:r>
              <a:rPr lang="nl-NL" dirty="0"/>
              <a:t>van de Overeenkomst. </a:t>
            </a:r>
            <a:endParaRPr lang="nl-NL" altLang="nl-NL" dirty="0"/>
          </a:p>
          <a:p>
            <a:endParaRPr lang="nl-NL" altLang="nl-NL" dirty="0"/>
          </a:p>
          <a:p>
            <a:pPr>
              <a:defRPr/>
            </a:pPr>
            <a:endParaRPr lang="nl-NL" altLang="nl-NL" dirty="0" smtClean="0"/>
          </a:p>
          <a:p>
            <a:pPr>
              <a:defRPr/>
            </a:pPr>
            <a:endParaRPr lang="nl-NL" altLang="nl-NL" dirty="0" smtClean="0"/>
          </a:p>
          <a:p>
            <a:pPr marL="0" lvl="0" indent="0">
              <a:buNone/>
            </a:pPr>
            <a:endParaRPr lang="nl-NL" dirty="0" smtClean="0"/>
          </a:p>
          <a:p>
            <a:pPr marL="0" indent="0">
              <a:buNone/>
              <a:defRPr/>
            </a:pPr>
            <a:endParaRPr lang="nl-NL" altLang="nl-NL" dirty="0" smtClean="0"/>
          </a:p>
          <a:p>
            <a:pPr>
              <a:defRPr/>
            </a:pPr>
            <a:endParaRPr lang="nl-NL" alt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altLang="nl-NL" dirty="0" smtClean="0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4454" y="565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4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62"/>
    </mc:Choice>
    <mc:Fallback xmlns="">
      <p:transition spd="slow" advTm="8356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>
          <a:xfrm>
            <a:off x="468313" y="1295400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Bezoek van de locatie</a:t>
            </a:r>
          </a:p>
        </p:txBody>
      </p:sp>
      <p:sp>
        <p:nvSpPr>
          <p:cNvPr id="19459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60575"/>
            <a:ext cx="8401050" cy="4140200"/>
          </a:xfrm>
        </p:spPr>
        <p:txBody>
          <a:bodyPr/>
          <a:lstStyle/>
          <a:p>
            <a:pPr>
              <a:defRPr/>
            </a:pPr>
            <a:r>
              <a:rPr lang="nl-NL" dirty="0"/>
              <a:t>Volkeraksluizen Willemstad (</a:t>
            </a:r>
            <a:r>
              <a:rPr lang="nl-NL" dirty="0" err="1"/>
              <a:t>Hellegatsweg</a:t>
            </a:r>
            <a:r>
              <a:rPr lang="nl-NL" dirty="0"/>
              <a:t> 2/A, 4797SM, </a:t>
            </a:r>
            <a:r>
              <a:rPr lang="nl-NL" dirty="0" smtClean="0"/>
              <a:t>Willemstad)</a:t>
            </a:r>
            <a:endParaRPr lang="nl-NL" altLang="nl-NL" dirty="0" smtClean="0"/>
          </a:p>
          <a:p>
            <a:pPr>
              <a:defRPr/>
            </a:pPr>
            <a:endParaRPr lang="nl-NL" altLang="nl-NL" dirty="0"/>
          </a:p>
          <a:p>
            <a:pPr>
              <a:defRPr/>
            </a:pPr>
            <a:r>
              <a:rPr lang="nl-NL" altLang="nl-NL" dirty="0" smtClean="0"/>
              <a:t>Afhankelijk van aantal aanmeldingen op </a:t>
            </a:r>
            <a:r>
              <a:rPr lang="nl-NL" dirty="0" smtClean="0"/>
              <a:t>5-1-2021</a:t>
            </a:r>
            <a:r>
              <a:rPr lang="nl-NL" dirty="0"/>
              <a:t>, 6-1-2021 en 12-1-2021 </a:t>
            </a:r>
            <a:endParaRPr lang="nl-NL" dirty="0" smtClean="0"/>
          </a:p>
          <a:p>
            <a:pPr>
              <a:defRPr/>
            </a:pPr>
            <a:endParaRPr lang="nl-NL" dirty="0" smtClean="0"/>
          </a:p>
          <a:p>
            <a:pPr>
              <a:defRPr/>
            </a:pPr>
            <a:r>
              <a:rPr lang="nl-NL" altLang="nl-NL" b="1" dirty="0" smtClean="0"/>
              <a:t>Deadline aanmelden: voor 17-12-2020</a:t>
            </a:r>
          </a:p>
          <a:p>
            <a:pPr>
              <a:defRPr/>
            </a:pPr>
            <a:endParaRPr lang="nl-NL" altLang="nl-NL" dirty="0"/>
          </a:p>
          <a:p>
            <a:pPr>
              <a:defRPr/>
            </a:pPr>
            <a:r>
              <a:rPr lang="nl-NL" altLang="nl-NL" dirty="0" smtClean="0"/>
              <a:t>Corona regels: Denk aan een mondkapje en de 1.5 meter afstand.</a:t>
            </a:r>
            <a:br>
              <a:rPr lang="nl-NL" altLang="nl-NL" dirty="0" smtClean="0"/>
            </a:br>
            <a:r>
              <a:rPr lang="nl-NL" altLang="nl-NL" dirty="0" smtClean="0"/>
              <a:t>Bij verkoudheid thuis blijven. </a:t>
            </a:r>
          </a:p>
          <a:p>
            <a:pPr>
              <a:defRPr/>
            </a:pPr>
            <a:endParaRPr lang="nl-NL" altLang="nl-NL" dirty="0" smtClean="0"/>
          </a:p>
          <a:p>
            <a:pPr>
              <a:defRPr/>
            </a:pPr>
            <a:r>
              <a:rPr lang="nl-NL" altLang="nl-NL" dirty="0" smtClean="0"/>
              <a:t>Vergeet niet om uw </a:t>
            </a:r>
            <a:r>
              <a:rPr lang="nl-NL" altLang="nl-NL" dirty="0" err="1" smtClean="0"/>
              <a:t>PBM’s</a:t>
            </a:r>
            <a:r>
              <a:rPr lang="nl-NL" altLang="nl-NL" dirty="0" smtClean="0"/>
              <a:t> mee te nemen!</a:t>
            </a:r>
          </a:p>
          <a:p>
            <a:pPr>
              <a:defRPr/>
            </a:pPr>
            <a:endParaRPr lang="nl-NL" altLang="nl-NL" dirty="0" smtClean="0"/>
          </a:p>
          <a:p>
            <a:pPr>
              <a:defRPr/>
            </a:pPr>
            <a:endParaRPr lang="nl-NL" altLang="nl-NL" dirty="0"/>
          </a:p>
          <a:p>
            <a:pPr>
              <a:defRPr/>
            </a:pPr>
            <a:endParaRPr lang="nl-NL" altLang="nl-NL" dirty="0" smtClean="0"/>
          </a:p>
          <a:p>
            <a:pPr>
              <a:defRPr/>
            </a:pPr>
            <a:endParaRPr lang="nl-NL" altLang="nl-NL" dirty="0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240" y="559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0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106"/>
    </mc:Choice>
    <mc:Fallback xmlns="">
      <p:transition spd="slow" advTm="114106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800219"/>
          </a:xfrm>
        </p:spPr>
        <p:txBody>
          <a:bodyPr/>
          <a:lstStyle/>
          <a:p>
            <a:r>
              <a:rPr lang="nl-NL" altLang="nl-NL" dirty="0"/>
              <a:t>Data inspectierapport </a:t>
            </a:r>
            <a:r>
              <a:rPr lang="nl-NL" altLang="nl-NL" dirty="0" smtClean="0"/>
              <a:t>(USB</a:t>
            </a:r>
            <a:r>
              <a:rPr lang="nl-NL" altLang="nl-NL" dirty="0"/>
              <a:t>)</a:t>
            </a:r>
            <a:br>
              <a:rPr lang="nl-NL" altLang="nl-NL" dirty="0"/>
            </a:b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 smtClean="0"/>
              <a:t>Inspectierapport, bijlage bij de Vraagspecificatie Eisen en de Annexen</a:t>
            </a:r>
          </a:p>
          <a:p>
            <a:endParaRPr lang="nl-NL" dirty="0"/>
          </a:p>
          <a:p>
            <a:r>
              <a:rPr lang="nl-NL" dirty="0" smtClean="0"/>
              <a:t>Beeldmateriaal van de inspectieronde beschikbaar. Aanvragen via </a:t>
            </a:r>
            <a:r>
              <a:rPr lang="nl-NL" dirty="0" err="1" smtClean="0"/>
              <a:t>TenderNed</a:t>
            </a:r>
            <a:r>
              <a:rPr lang="nl-NL" dirty="0" smtClean="0"/>
              <a:t> ‘Berichten’.</a:t>
            </a:r>
            <a:endParaRPr lang="nl-NL" dirty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60800" y="5600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8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>
          <a:xfrm>
            <a:off x="468313" y="1295400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Vragen over de aanbesteding en contractstukken</a:t>
            </a:r>
          </a:p>
        </p:txBody>
      </p:sp>
      <p:sp>
        <p:nvSpPr>
          <p:cNvPr id="19459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60575"/>
            <a:ext cx="8401050" cy="4140200"/>
          </a:xfrm>
        </p:spPr>
        <p:txBody>
          <a:bodyPr/>
          <a:lstStyle/>
          <a:p>
            <a:pPr>
              <a:defRPr/>
            </a:pPr>
            <a:r>
              <a:rPr lang="nl-NL" altLang="nl-NL" dirty="0" smtClean="0"/>
              <a:t>T/m 10-02-2021 kunnen er vragen worden gesteld via </a:t>
            </a:r>
            <a:r>
              <a:rPr lang="nl-NL" altLang="nl-NL" dirty="0" err="1" smtClean="0"/>
              <a:t>TenderNed</a:t>
            </a:r>
            <a:endParaRPr lang="nl-NL" altLang="nl-NL" dirty="0" smtClean="0"/>
          </a:p>
          <a:p>
            <a:pPr marL="0" indent="0">
              <a:buNone/>
              <a:defRPr/>
            </a:pPr>
            <a:endParaRPr lang="nl-NL" altLang="nl-NL" dirty="0" smtClean="0"/>
          </a:p>
          <a:p>
            <a:pPr>
              <a:defRPr/>
            </a:pPr>
            <a:r>
              <a:rPr lang="nl-NL" altLang="nl-NL" dirty="0" smtClean="0"/>
              <a:t>Nota van inlichtingen</a:t>
            </a:r>
          </a:p>
          <a:p>
            <a:pPr>
              <a:defRPr/>
            </a:pPr>
            <a:endParaRPr lang="nl-NL" alt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altLang="nl-NL" dirty="0" smtClean="0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6923" y="559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85"/>
    </mc:Choice>
    <mc:Fallback xmlns="">
      <p:transition spd="slow" advTm="2108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>
          <a:xfrm>
            <a:off x="468313" y="1295400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Ervaringseis/geschiktheidseis</a:t>
            </a:r>
          </a:p>
        </p:txBody>
      </p:sp>
      <p:sp>
        <p:nvSpPr>
          <p:cNvPr id="19459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60575"/>
            <a:ext cx="8401050" cy="4140200"/>
          </a:xfrm>
        </p:spPr>
        <p:txBody>
          <a:bodyPr/>
          <a:lstStyle/>
          <a:p>
            <a:r>
              <a:rPr lang="nl-NL" dirty="0" smtClean="0"/>
              <a:t>Om </a:t>
            </a:r>
            <a:r>
              <a:rPr lang="nl-NL" dirty="0"/>
              <a:t>in te kunnen schrijven moet u voldoen aan de gestelde ervaring </a:t>
            </a:r>
            <a:r>
              <a:rPr lang="nl-NL" dirty="0" smtClean="0"/>
              <a:t>en </a:t>
            </a:r>
            <a:r>
              <a:rPr lang="nl-NL" dirty="0"/>
              <a:t>de </a:t>
            </a:r>
            <a:r>
              <a:rPr lang="nl-NL" dirty="0" smtClean="0"/>
              <a:t>geschiktheidseisen.</a:t>
            </a:r>
          </a:p>
          <a:p>
            <a:endParaRPr lang="nl-NL" dirty="0"/>
          </a:p>
          <a:p>
            <a:r>
              <a:rPr lang="nl-NL" dirty="0"/>
              <a:t>In hoofdstuk 3 paragraaf 3.2 </a:t>
            </a:r>
            <a:r>
              <a:rPr lang="nl-NL" dirty="0" smtClean="0"/>
              <a:t>van de aanbestedingsleidraad wordt </a:t>
            </a:r>
            <a:r>
              <a:rPr lang="nl-NL" dirty="0"/>
              <a:t>dit nader toegelicht. </a:t>
            </a:r>
          </a:p>
          <a:p>
            <a:pPr marL="0" indent="0">
              <a:buNone/>
            </a:pPr>
            <a:endParaRPr lang="nl-NL" altLang="nl-NL" dirty="0" smtClean="0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9763" y="559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69"/>
    </mc:Choice>
    <mc:Fallback xmlns="">
      <p:transition spd="slow" advTm="4356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Gunningscriterium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altLang="nl-NL" dirty="0">
                <a:solidFill>
                  <a:schemeClr val="tx1"/>
                </a:solidFill>
              </a:rPr>
              <a:t>Inschrijvingsprijs</a:t>
            </a:r>
          </a:p>
          <a:p>
            <a:endParaRPr lang="nl-NL" dirty="0"/>
          </a:p>
          <a:p>
            <a:r>
              <a:rPr lang="nl-NL" dirty="0" smtClean="0"/>
              <a:t>CO2-ambitieniveau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Bijlage I </a:t>
            </a:r>
            <a:r>
              <a:rPr lang="fr-FR" dirty="0" err="1" smtClean="0"/>
              <a:t>Ambitieniveau</a:t>
            </a:r>
            <a:r>
              <a:rPr lang="fr-FR" dirty="0" smtClean="0"/>
              <a:t> CO2-reductie </a:t>
            </a:r>
            <a:endParaRPr lang="nl-NL" dirty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60800" y="5676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8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WS">
    <a:dk1>
      <a:srgbClr val="000000"/>
    </a:dk1>
    <a:lt1>
      <a:srgbClr val="FFFFFF"/>
    </a:lt1>
    <a:dk2>
      <a:srgbClr val="007BC7"/>
    </a:dk2>
    <a:lt2>
      <a:srgbClr val="FFFFFF"/>
    </a:lt2>
    <a:accent1>
      <a:srgbClr val="007BC7"/>
    </a:accent1>
    <a:accent2>
      <a:srgbClr val="F9E11E"/>
    </a:accent2>
    <a:accent3>
      <a:srgbClr val="000000"/>
    </a:accent3>
    <a:accent4>
      <a:srgbClr val="007BC7"/>
    </a:accent4>
    <a:accent5>
      <a:srgbClr val="F9E11E"/>
    </a:accent5>
    <a:accent6>
      <a:srgbClr val="000000"/>
    </a:accent6>
    <a:hlink>
      <a:srgbClr val="007BC7"/>
    </a:hlink>
    <a:folHlink>
      <a:srgbClr val="007BC7"/>
    </a:folHlink>
  </a:clrScheme>
</a:themeOverride>
</file>

<file path=ppt/theme/themeOverride2.xml><?xml version="1.0" encoding="utf-8"?>
<a:themeOverride xmlns:a="http://schemas.openxmlformats.org/drawingml/2006/main">
  <a:clrScheme name="RWS">
    <a:dk1>
      <a:srgbClr val="000000"/>
    </a:dk1>
    <a:lt1>
      <a:srgbClr val="FFFFFF"/>
    </a:lt1>
    <a:dk2>
      <a:srgbClr val="007BC7"/>
    </a:dk2>
    <a:lt2>
      <a:srgbClr val="FFFFFF"/>
    </a:lt2>
    <a:accent1>
      <a:srgbClr val="007BC7"/>
    </a:accent1>
    <a:accent2>
      <a:srgbClr val="F9E11E"/>
    </a:accent2>
    <a:accent3>
      <a:srgbClr val="000000"/>
    </a:accent3>
    <a:accent4>
      <a:srgbClr val="007BC7"/>
    </a:accent4>
    <a:accent5>
      <a:srgbClr val="F9E11E"/>
    </a:accent5>
    <a:accent6>
      <a:srgbClr val="000000"/>
    </a:accent6>
    <a:hlink>
      <a:srgbClr val="007BC7"/>
    </a:hlink>
    <a:folHlink>
      <a:srgbClr val="007BC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3671</TotalTime>
  <Words>421</Words>
  <Application>Microsoft Office PowerPoint</Application>
  <PresentationFormat>Diavoorstelling (4:3)</PresentationFormat>
  <Paragraphs>99</Paragraphs>
  <Slides>12</Slides>
  <Notes>9</Notes>
  <HiddenSlides>0</HiddenSlides>
  <MMClips>13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Arial</vt:lpstr>
      <vt:lpstr>Calibri</vt:lpstr>
      <vt:lpstr>Verdana</vt:lpstr>
      <vt:lpstr>Wingdings</vt:lpstr>
      <vt:lpstr>Presentatie RWS 16X9 NL</vt:lpstr>
      <vt:lpstr>Rijkswaterstaat</vt:lpstr>
      <vt:lpstr>31158408  </vt:lpstr>
      <vt:lpstr>Agenda</vt:lpstr>
      <vt:lpstr>Inleiding</vt:lpstr>
      <vt:lpstr>Scope werkzaamheden</vt:lpstr>
      <vt:lpstr>Bezoek van de locatie</vt:lpstr>
      <vt:lpstr>Data inspectierapport (USB) </vt:lpstr>
      <vt:lpstr>Vragen over de aanbesteding en contractstukken</vt:lpstr>
      <vt:lpstr>Ervaringseis/geschiktheidseis</vt:lpstr>
      <vt:lpstr>Gunningscriterium</vt:lpstr>
      <vt:lpstr>In te dienen documenten</vt:lpstr>
      <vt:lpstr>Inschrijven via TenderNed en ondertekening in te dienen documenten</vt:lpstr>
      <vt:lpstr>Afsluiting 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Verstraeten, Arno (CIV)</dc:creator>
  <dc:description>Template by Orange Pepper_x000d_
2018</dc:description>
  <cp:lastModifiedBy>Özcan, Dilan (PPO)</cp:lastModifiedBy>
  <cp:revision>210</cp:revision>
  <cp:lastPrinted>2018-07-17T11:51:52Z</cp:lastPrinted>
  <dcterms:created xsi:type="dcterms:W3CDTF">2018-04-16T08:21:44Z</dcterms:created>
  <dcterms:modified xsi:type="dcterms:W3CDTF">2020-12-16T15:34:06Z</dcterms:modified>
  <cp:contentStatus/>
</cp:coreProperties>
</file>