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1" r:id="rId1"/>
    <p:sldMasterId id="2147484258" r:id="rId2"/>
  </p:sldMasterIdLst>
  <p:notesMasterIdLst>
    <p:notesMasterId r:id="rId19"/>
  </p:notesMasterIdLst>
  <p:handoutMasterIdLst>
    <p:handoutMasterId r:id="rId20"/>
  </p:handoutMasterIdLst>
  <p:sldIdLst>
    <p:sldId id="256" r:id="rId3"/>
    <p:sldId id="364" r:id="rId4"/>
    <p:sldId id="378" r:id="rId5"/>
    <p:sldId id="376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7" r:id="rId18"/>
  </p:sldIdLst>
  <p:sldSz cx="9144000" cy="6858000" type="screen4x3"/>
  <p:notesSz cx="6810375" cy="9942513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rgbClr val="00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36600"/>
    <a:srgbClr val="D39DFB"/>
    <a:srgbClr val="FF6600"/>
    <a:srgbClr val="007BC7"/>
    <a:srgbClr val="2494C5"/>
    <a:srgbClr val="D9FCFD"/>
    <a:srgbClr val="529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234" autoAdjust="0"/>
    <p:restoredTop sz="88921" autoAdjust="0"/>
  </p:normalViewPr>
  <p:slideViewPr>
    <p:cSldViewPr snapToGrid="0">
      <p:cViewPr varScale="1">
        <p:scale>
          <a:sx n="119" d="100"/>
          <a:sy n="119" d="100"/>
        </p:scale>
        <p:origin x="244" y="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5380343B-246F-4B0E-B9CA-96E7A762E82C}" type="datetimeFigureOut">
              <a:rPr lang="nl-NL" smtClean="0"/>
              <a:pPr/>
              <a:t>1-2-2021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4039"/>
            <a:ext cx="2951163" cy="496887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7625" y="9444039"/>
            <a:ext cx="2951163" cy="496887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2AA74336-4003-470D-9341-C45182CD57E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7379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712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EAB00C-4849-4DEF-A0FE-6B07A1838D80}" type="datetimeFigureOut">
              <a:rPr lang="nl-NL"/>
              <a:pPr>
                <a:defRPr/>
              </a:pPr>
              <a:t>1-2-2021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pPr lvl="0"/>
            <a:endParaRPr lang="nl-NL" noProof="0" dirty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7637" y="9443662"/>
            <a:ext cx="2951163" cy="49712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A1E02A0-1EE4-49D4-B32D-CD2D518A8D8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92315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Arial" pitchFamily="34" charset="0"/>
              <a:buChar char="•"/>
              <a:defRPr/>
            </a:lvl2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oorbl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007BC7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3" name="shpDatum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hpVoettekst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6" name="shpPagina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BBFF8-DED6-4B1A-BA13-611B5945F5B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el en twee tekst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352425" y="1800225"/>
            <a:ext cx="4038600" cy="441483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43425" y="1800225"/>
            <a:ext cx="4038600" cy="441483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hpVoettekst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shpPagina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E8859-7DEC-4EB0-A492-E6BE25CB96A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kst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352425" y="1800225"/>
            <a:ext cx="4038600" cy="4414838"/>
          </a:xfrm>
        </p:spPr>
        <p:txBody>
          <a:bodyPr/>
          <a:lstStyle/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grafiek 3"/>
          <p:cNvSpPr>
            <a:spLocks noGrp="1"/>
          </p:cNvSpPr>
          <p:nvPr>
            <p:ph type="chart" sz="half" idx="2"/>
          </p:nvPr>
        </p:nvSpPr>
        <p:spPr>
          <a:xfrm>
            <a:off x="4543425" y="1800225"/>
            <a:ext cx="4038600" cy="4414838"/>
          </a:xfrm>
        </p:spPr>
        <p:txBody>
          <a:bodyPr/>
          <a:lstStyle/>
          <a:p>
            <a:pPr lvl="0"/>
            <a:endParaRPr lang="nl-NL" noProof="0" dirty="0"/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hpVoettekst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shpPagina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C7E77-1893-4FCB-BAA1-2A936295356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352425" y="1800225"/>
            <a:ext cx="4038600" cy="44148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llustratie 3"/>
          <p:cNvSpPr>
            <a:spLocks noGrp="1"/>
          </p:cNvSpPr>
          <p:nvPr>
            <p:ph type="clipArt" sz="half" idx="2"/>
          </p:nvPr>
        </p:nvSpPr>
        <p:spPr>
          <a:xfrm>
            <a:off x="4543425" y="1800225"/>
            <a:ext cx="4038600" cy="4414838"/>
          </a:xfrm>
        </p:spPr>
        <p:txBody>
          <a:bodyPr/>
          <a:lstStyle/>
          <a:p>
            <a:pPr lvl="0"/>
            <a:endParaRPr lang="nl-NL" noProof="0" dirty="0"/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hpVoettekst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shpPagina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F0F1D-FFC6-43B2-96FA-AAC3075935A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352425" y="1800225"/>
            <a:ext cx="4038600" cy="44148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43425" y="1800225"/>
            <a:ext cx="4038600" cy="44148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hpVoettekst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7" name="shpPagina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E832B-BECD-4CF6-B4E6-9D0D6372306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Arial" pitchFamily="34" charset="0"/>
              <a:buChar char="•"/>
              <a:defRPr/>
            </a:lvl2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</p:txBody>
      </p:sp>
      <p:sp>
        <p:nvSpPr>
          <p:cNvPr id="4" name="shpDatum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3277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pKleurvlak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007BC7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800" dirty="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81253" name="shpDatum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29188" y="6380163"/>
            <a:ext cx="371475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8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4929188" y="2103438"/>
            <a:ext cx="37115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9" name="shpTekst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43475" y="2797175"/>
            <a:ext cx="3695700" cy="341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9" r:id="rId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FFFFFF"/>
          </a:solidFill>
          <a:latin typeface="Verdana" pitchFamily="34" charset="0"/>
        </a:defRPr>
      </a:lvl9pPr>
    </p:titleStyle>
    <p:bodyStyle>
      <a:lvl1pPr marL="266700" indent="-266700" algn="l" rtl="0" eaLnBrk="1" fontAlgn="base" hangingPunct="1">
        <a:spcBef>
          <a:spcPct val="0"/>
        </a:spcBef>
        <a:spcAft>
          <a:spcPct val="0"/>
        </a:spcAft>
        <a:buSzPct val="80000"/>
        <a:buChar char="•"/>
        <a:defRPr>
          <a:solidFill>
            <a:srgbClr val="FFFFFF"/>
          </a:solidFill>
          <a:latin typeface="+mn-lt"/>
          <a:ea typeface="+mn-ea"/>
          <a:cs typeface="+mn-cs"/>
        </a:defRPr>
      </a:lvl1pPr>
      <a:lvl2pPr marL="884238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4"/>
        </a:buBlip>
        <a:defRPr>
          <a:solidFill>
            <a:srgbClr val="FFFFFF"/>
          </a:solidFill>
          <a:latin typeface="+mn-lt"/>
        </a:defRPr>
      </a:lvl2pPr>
      <a:lvl3pPr marL="1406525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5"/>
        </a:buBlip>
        <a:defRPr>
          <a:solidFill>
            <a:srgbClr val="FFFFFF"/>
          </a:solidFill>
          <a:latin typeface="+mn-lt"/>
        </a:defRPr>
      </a:lvl3pPr>
      <a:lvl4pPr marL="1928813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Blip>
          <a:blip r:embed="rId6"/>
        </a:buBlip>
        <a:defRPr>
          <a:solidFill>
            <a:srgbClr val="FFFFFF"/>
          </a:solidFill>
          <a:latin typeface="+mn-lt"/>
        </a:defRPr>
      </a:lvl4pPr>
      <a:lvl5pPr marL="24511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FFFFFF"/>
          </a:solidFill>
          <a:latin typeface="+mn-lt"/>
        </a:defRPr>
      </a:lvl5pPr>
      <a:lvl6pPr marL="29083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FFFFFF"/>
          </a:solidFill>
          <a:latin typeface="+mn-lt"/>
        </a:defRPr>
      </a:lvl6pPr>
      <a:lvl7pPr marL="33655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FFFFFF"/>
          </a:solidFill>
          <a:latin typeface="+mn-lt"/>
        </a:defRPr>
      </a:lvl7pPr>
      <a:lvl8pPr marL="38227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FFFFFF"/>
          </a:solidFill>
          <a:latin typeface="+mn-lt"/>
        </a:defRPr>
      </a:lvl8pPr>
      <a:lvl9pPr marL="4279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>
          <a:solidFill>
            <a:srgbClr val="FFFFFF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pKleurvlakOnder"/>
          <p:cNvSpPr/>
          <p:nvPr/>
        </p:nvSpPr>
        <p:spPr>
          <a:xfrm>
            <a:off x="0" y="6318250"/>
            <a:ext cx="9144000" cy="539750"/>
          </a:xfrm>
          <a:prstGeom prst="rect">
            <a:avLst/>
          </a:prstGeom>
          <a:solidFill>
            <a:srgbClr val="007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sp>
        <p:nvSpPr>
          <p:cNvPr id="2051" name="shpTekst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25" y="1800225"/>
            <a:ext cx="8229600" cy="441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de opmaakprofielen van de </a:t>
            </a:r>
            <a:r>
              <a:rPr lang="nl-NL" dirty="0" err="1" smtClean="0"/>
              <a:t>modeltekst</a:t>
            </a:r>
            <a:r>
              <a:rPr lang="nl-NL" dirty="0" smtClean="0"/>
              <a:t>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</p:txBody>
      </p:sp>
      <p:sp>
        <p:nvSpPr>
          <p:cNvPr id="1028" name="shpDatum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86275" y="6540500"/>
            <a:ext cx="4157663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pc="-10" baseline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shpVoettekst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8338" y="6386513"/>
            <a:ext cx="4165600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pc="-10" baseline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r>
              <a:rPr lang="nl-NL"/>
              <a:t>voettekst</a:t>
            </a:r>
          </a:p>
        </p:txBody>
      </p:sp>
      <p:sp>
        <p:nvSpPr>
          <p:cNvPr id="1030" name="shpPagina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4650" y="6378575"/>
            <a:ext cx="712788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spc="-10" baseline="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0105B7B4-87B2-43E4-87D6-2BE19218A2B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1026" name="shpTitel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1263650"/>
            <a:ext cx="8229600" cy="571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smtClean="0"/>
              <a:t>Klik om het opmaakprofiel te bewerken</a:t>
            </a:r>
          </a:p>
        </p:txBody>
      </p:sp>
      <p:sp>
        <p:nvSpPr>
          <p:cNvPr id="17" name="shpKleurvlakBoven"/>
          <p:cNvSpPr/>
          <p:nvPr/>
        </p:nvSpPr>
        <p:spPr>
          <a:xfrm>
            <a:off x="0" y="0"/>
            <a:ext cx="9144000" cy="1071563"/>
          </a:xfrm>
          <a:prstGeom prst="rect">
            <a:avLst/>
          </a:prstGeom>
          <a:solidFill>
            <a:srgbClr val="007B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dirty="0"/>
          </a:p>
        </p:txBody>
      </p:sp>
      <p:pic>
        <p:nvPicPr>
          <p:cNvPr id="2057" name="shpBeeldmerk" descr="RO__vervolgpagina~LPPT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4" r:id="rId1"/>
    <p:sldLayoutId id="2147484335" r:id="rId2"/>
    <p:sldLayoutId id="2147484336" r:id="rId3"/>
    <p:sldLayoutId id="2147484337" r:id="rId4"/>
    <p:sldLayoutId id="2147484338" r:id="rId5"/>
    <p:sldLayoutId id="2147484341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spc="-60">
          <a:solidFill>
            <a:srgbClr val="007BC7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C003D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C003D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C003D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C003D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lang="nl-NL" kern="1200" dirty="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179388" indent="-179388" algn="l" rtl="0" eaLnBrk="0" fontAlgn="base" hangingPunct="0">
        <a:spcBef>
          <a:spcPct val="20000"/>
        </a:spcBef>
        <a:spcAft>
          <a:spcPct val="0"/>
        </a:spcAft>
        <a:buBlip>
          <a:blip r:embed="rId9"/>
        </a:buBlip>
        <a:defRPr lang="nl-NL" kern="1200" dirty="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377825" indent="-250825" algn="l" rtl="0" eaLnBrk="0" fontAlgn="base" hangingPunct="0">
        <a:spcBef>
          <a:spcPct val="20000"/>
        </a:spcBef>
        <a:spcAft>
          <a:spcPct val="0"/>
        </a:spcAft>
        <a:buBlip>
          <a:blip r:embed="rId10"/>
        </a:buBlip>
        <a:defRPr lang="nl-NL" kern="1200" dirty="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539750" indent="-142875" algn="l" rtl="0" eaLnBrk="0" fontAlgn="base" hangingPunct="0">
        <a:spcBef>
          <a:spcPct val="20000"/>
        </a:spcBef>
        <a:spcAft>
          <a:spcPct val="0"/>
        </a:spcAft>
        <a:buBlip>
          <a:blip r:embed="rId11"/>
        </a:buBlip>
        <a:defRPr lang="nl-NL" kern="1200" dirty="0">
          <a:solidFill>
            <a:srgbClr val="000000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711200" indent="-176213" algn="l" rtl="0" eaLnBrk="0" fontAlgn="base" hangingPunct="0">
        <a:spcBef>
          <a:spcPct val="20000"/>
        </a:spcBef>
        <a:spcAft>
          <a:spcPct val="0"/>
        </a:spcAft>
        <a:defRPr lang="nl-NL" kern="1200" dirty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vimeo.com/494097852" TargetMode="Externa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hpDatum"/>
          <p:cNvSpPr>
            <a:spLocks noChangeArrowheads="1"/>
          </p:cNvSpPr>
          <p:nvPr/>
        </p:nvSpPr>
        <p:spPr bwMode="auto">
          <a:xfrm>
            <a:off x="4929188" y="6380163"/>
            <a:ext cx="371475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l-NL" sz="1000" dirty="0">
              <a:solidFill>
                <a:srgbClr val="FFFFFF"/>
              </a:solidFill>
            </a:endParaRPr>
          </a:p>
        </p:txBody>
      </p:sp>
      <p:pic>
        <p:nvPicPr>
          <p:cNvPr id="5123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28" y="0"/>
            <a:ext cx="9136743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itel"/>
          <p:cNvSpPr>
            <a:spLocks noChangeArrowheads="1"/>
          </p:cNvSpPr>
          <p:nvPr/>
        </p:nvSpPr>
        <p:spPr bwMode="auto">
          <a:xfrm>
            <a:off x="4784651" y="1685276"/>
            <a:ext cx="4359349" cy="169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nl-NL" sz="2800" noProof="1" smtClean="0">
              <a:solidFill>
                <a:srgbClr val="FFFFFF"/>
              </a:solidFill>
            </a:endParaRPr>
          </a:p>
          <a:p>
            <a:endParaRPr lang="nl-NL" sz="2800" noProof="1" smtClean="0">
              <a:solidFill>
                <a:srgbClr val="FFFFFF"/>
              </a:solidFill>
            </a:endParaRPr>
          </a:p>
          <a:p>
            <a:r>
              <a:rPr lang="nl-NL" sz="2800" noProof="1" smtClean="0">
                <a:solidFill>
                  <a:srgbClr val="FFFFFF"/>
                </a:solidFill>
              </a:rPr>
              <a:t>Raamcontract Zoetwater</a:t>
            </a:r>
          </a:p>
          <a:p>
            <a:endParaRPr lang="nl-NL" sz="2800" noProof="1" smtClean="0">
              <a:solidFill>
                <a:srgbClr val="FFFFFF"/>
              </a:solidFill>
            </a:endParaRPr>
          </a:p>
          <a:p>
            <a:endParaRPr lang="nl-NL" sz="2800" noProof="1" smtClean="0">
              <a:solidFill>
                <a:srgbClr val="FFFFFF"/>
              </a:solidFill>
            </a:endParaRPr>
          </a:p>
          <a:p>
            <a:endParaRPr lang="nl-NL" sz="2800" noProof="1" smtClean="0">
              <a:solidFill>
                <a:srgbClr val="FFFFFF"/>
              </a:solidFill>
            </a:endParaRPr>
          </a:p>
          <a:p>
            <a:endParaRPr lang="nl-NL" sz="2800" noProof="1" smtClean="0">
              <a:solidFill>
                <a:srgbClr val="FFFFFF"/>
              </a:solidFill>
            </a:endParaRPr>
          </a:p>
          <a:p>
            <a:endParaRPr lang="nl-NL" sz="2800" noProof="1" smtClean="0">
              <a:solidFill>
                <a:srgbClr val="FFFFFF"/>
              </a:solidFill>
            </a:endParaRPr>
          </a:p>
          <a:p>
            <a:r>
              <a:rPr lang="nl-NL" sz="2800" noProof="1" smtClean="0">
                <a:solidFill>
                  <a:srgbClr val="FFFFFF"/>
                </a:solidFill>
              </a:rPr>
              <a:t>Dirk Maas &amp; Paul Smits</a:t>
            </a:r>
          </a:p>
          <a:p>
            <a:pPr marL="266700" lvl="0" indent="-266700" eaLnBrk="1" hangingPunct="1">
              <a:buSzPct val="80000"/>
              <a:defRPr/>
            </a:pPr>
            <a:endParaRPr lang="nl-NL" sz="2000" noProof="1" smtClean="0">
              <a:solidFill>
                <a:srgbClr val="FFFFFF"/>
              </a:solidFill>
            </a:endParaRPr>
          </a:p>
          <a:p>
            <a:endParaRPr lang="nl-NL" sz="2000" noProof="1" smtClean="0">
              <a:solidFill>
                <a:srgbClr val="FFFFFF"/>
              </a:solidFill>
            </a:endParaRPr>
          </a:p>
          <a:p>
            <a:endParaRPr lang="nl-NL" sz="2000" noProof="1" smtClean="0">
              <a:solidFill>
                <a:srgbClr val="FFFFFF"/>
              </a:solidFill>
            </a:endParaRPr>
          </a:p>
          <a:p>
            <a:endParaRPr lang="nl-NL" sz="1200" noProof="1" smtClean="0">
              <a:solidFill>
                <a:srgbClr val="FFFFFF"/>
              </a:solidFill>
            </a:endParaRPr>
          </a:p>
        </p:txBody>
      </p:sp>
      <p:sp>
        <p:nvSpPr>
          <p:cNvPr id="5126" name="TMNaamSpreker"/>
          <p:cNvSpPr txBox="1">
            <a:spLocks noChangeArrowheads="1"/>
          </p:cNvSpPr>
          <p:nvPr/>
        </p:nvSpPr>
        <p:spPr bwMode="auto">
          <a:xfrm>
            <a:off x="4929188" y="5318125"/>
            <a:ext cx="3959225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20000"/>
              </a:spcBef>
              <a:buClr>
                <a:srgbClr val="FF9900"/>
              </a:buClr>
              <a:buFont typeface="Wingdings" pitchFamily="2" charset="2"/>
              <a:buNone/>
            </a:pPr>
            <a:endParaRPr lang="nl-NL" sz="1600" noProof="1">
              <a:solidFill>
                <a:srgbClr val="FFFFFF"/>
              </a:solidFill>
            </a:endParaRPr>
          </a:p>
        </p:txBody>
      </p:sp>
      <p:sp>
        <p:nvSpPr>
          <p:cNvPr id="5127" name="TMNaamConferentie"/>
          <p:cNvSpPr txBox="1">
            <a:spLocks noChangeArrowheads="1"/>
          </p:cNvSpPr>
          <p:nvPr/>
        </p:nvSpPr>
        <p:spPr bwMode="auto">
          <a:xfrm>
            <a:off x="4929188" y="4768850"/>
            <a:ext cx="3959225" cy="53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SzPct val="80000"/>
            </a:pPr>
            <a:endParaRPr lang="nl-NL" sz="1600" noProof="1">
              <a:solidFill>
                <a:srgbClr val="FFFFFF"/>
              </a:solidFill>
            </a:endParaRPr>
          </a:p>
        </p:txBody>
      </p:sp>
      <p:pic>
        <p:nvPicPr>
          <p:cNvPr id="7" name="Afbeelding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724" b="15019"/>
          <a:stretch/>
        </p:blipFill>
        <p:spPr bwMode="auto">
          <a:xfrm>
            <a:off x="577717" y="1737660"/>
            <a:ext cx="3352800" cy="20802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14" b="14653"/>
          <a:stretch/>
        </p:blipFill>
        <p:spPr bwMode="auto">
          <a:xfrm>
            <a:off x="2185537" y="3024805"/>
            <a:ext cx="2209800" cy="14217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978052" y="2055545"/>
            <a:ext cx="8229600" cy="4802455"/>
          </a:xfrm>
        </p:spPr>
        <p:txBody>
          <a:bodyPr/>
          <a:lstStyle/>
          <a:p>
            <a:r>
              <a:rPr lang="nl-NL" sz="2400" b="1" dirty="0" smtClean="0"/>
              <a:t>Voorstellen</a:t>
            </a: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endParaRPr lang="nl-NL" sz="2400" dirty="0" smtClean="0"/>
          </a:p>
          <a:p>
            <a:endParaRPr lang="nl-NL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5547" y="1384588"/>
            <a:ext cx="8229600" cy="4802455"/>
          </a:xfrm>
        </p:spPr>
        <p:txBody>
          <a:bodyPr/>
          <a:lstStyle/>
          <a:p>
            <a:r>
              <a:rPr lang="nl-NL" sz="2400" b="1" dirty="0" smtClean="0"/>
              <a:t>Raamcontract;</a:t>
            </a:r>
          </a:p>
          <a:p>
            <a:endParaRPr lang="nl-NL" sz="2400" dirty="0" smtClean="0"/>
          </a:p>
          <a:p>
            <a:r>
              <a:rPr lang="nl-NL" sz="2400" dirty="0" smtClean="0"/>
              <a:t>- Waterbouw projecten voor alle RVB locaties</a:t>
            </a:r>
          </a:p>
          <a:p>
            <a:r>
              <a:rPr lang="nl-NL" sz="2400" dirty="0" smtClean="0"/>
              <a:t>		- Defensie in eerste instantie </a:t>
            </a:r>
            <a:r>
              <a:rPr lang="nl-NL" sz="2400" dirty="0" smtClean="0"/>
              <a:t>prioriteit</a:t>
            </a:r>
          </a:p>
          <a:p>
            <a:r>
              <a:rPr lang="nl-NL" sz="2400" dirty="0"/>
              <a:t>	</a:t>
            </a:r>
            <a:r>
              <a:rPr lang="nl-NL" sz="2400" dirty="0" smtClean="0"/>
              <a:t>	- </a:t>
            </a:r>
            <a:r>
              <a:rPr lang="nl-NL" sz="2400" dirty="0" err="1" smtClean="0"/>
              <a:t>Opschaalbaar</a:t>
            </a:r>
            <a:endParaRPr lang="nl-NL" sz="2400" dirty="0" smtClean="0"/>
          </a:p>
          <a:p>
            <a:endParaRPr lang="nl-NL" sz="2400" dirty="0" smtClean="0"/>
          </a:p>
          <a:p>
            <a:r>
              <a:rPr lang="nl-NL" sz="2400" dirty="0" smtClean="0"/>
              <a:t>-	Doel is realiseren van opgave</a:t>
            </a:r>
          </a:p>
          <a:p>
            <a:endParaRPr lang="nl-NL" sz="2400" dirty="0" smtClean="0"/>
          </a:p>
          <a:p>
            <a:r>
              <a:rPr lang="nl-NL" sz="2400" dirty="0" smtClean="0"/>
              <a:t>-	Inspecties</a:t>
            </a:r>
            <a:endParaRPr lang="nl-NL" sz="2400" dirty="0"/>
          </a:p>
          <a:p>
            <a:endParaRPr lang="nl-NL" sz="2400" dirty="0" smtClean="0"/>
          </a:p>
          <a:p>
            <a:pPr>
              <a:buFontTx/>
              <a:buChar char="-"/>
            </a:pPr>
            <a:r>
              <a:rPr lang="nl-NL" sz="2400" dirty="0" smtClean="0"/>
              <a:t>Storingen</a:t>
            </a:r>
          </a:p>
          <a:p>
            <a:pPr>
              <a:buFontTx/>
              <a:buChar char="-"/>
            </a:pPr>
            <a:endParaRPr lang="nl-NL" sz="2400" dirty="0"/>
          </a:p>
          <a:p>
            <a:endParaRPr lang="nl-NL" sz="2400" dirty="0" smtClean="0"/>
          </a:p>
          <a:p>
            <a:endParaRPr lang="nl-NL" sz="2400" dirty="0" smtClean="0"/>
          </a:p>
        </p:txBody>
      </p:sp>
    </p:spTree>
    <p:extLst>
      <p:ext uri="{BB962C8B-B14F-4D97-AF65-F5344CB8AC3E}">
        <p14:creationId xmlns:p14="http://schemas.microsoft.com/office/powerpoint/2010/main" val="415811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20265" y="1226295"/>
            <a:ext cx="836856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b="1" dirty="0" smtClean="0"/>
              <a:t>Planning</a:t>
            </a:r>
          </a:p>
          <a:p>
            <a:endParaRPr lang="nl-NL" sz="2800" b="1" dirty="0"/>
          </a:p>
          <a:p>
            <a:endParaRPr lang="nl-NL" sz="2800" b="1" dirty="0" smtClean="0"/>
          </a:p>
          <a:p>
            <a:r>
              <a:rPr lang="nl-NL" sz="2000" b="1" dirty="0" smtClean="0"/>
              <a:t>Nota			5 februari						</a:t>
            </a:r>
            <a:endParaRPr lang="nl-NL" sz="2000" b="1" dirty="0"/>
          </a:p>
          <a:p>
            <a:r>
              <a:rPr lang="nl-NL" sz="2000" b="1" dirty="0" smtClean="0"/>
              <a:t>Inschrijving		1 maart		</a:t>
            </a:r>
          </a:p>
          <a:p>
            <a:r>
              <a:rPr lang="nl-NL" sz="2800" b="1" dirty="0" smtClean="0"/>
              <a:t>	</a:t>
            </a:r>
          </a:p>
          <a:p>
            <a:r>
              <a:rPr lang="nl-NL" sz="2000" b="1" dirty="0" smtClean="0"/>
              <a:t>Gunning		9 maart	</a:t>
            </a:r>
            <a:endParaRPr lang="nl-NL" sz="2000" b="1" dirty="0"/>
          </a:p>
          <a:p>
            <a:endParaRPr lang="nl-NL" sz="2800" b="1" dirty="0" smtClean="0"/>
          </a:p>
          <a:p>
            <a:endParaRPr lang="nl-NL" sz="2800" b="1" dirty="0" smtClean="0"/>
          </a:p>
          <a:p>
            <a:endParaRPr lang="nl-NL" sz="2000" b="1" dirty="0" smtClean="0"/>
          </a:p>
          <a:p>
            <a:r>
              <a:rPr lang="nl-NL" sz="2000" b="1" u="sng" dirty="0" smtClean="0"/>
              <a:t>18 december alle UO (uitvoeringsopdrachten) en IO </a:t>
            </a:r>
          </a:p>
          <a:p>
            <a:r>
              <a:rPr lang="nl-NL" sz="2000" b="1" u="sng" dirty="0" smtClean="0"/>
              <a:t>(inspectieopdrachten) gereed</a:t>
            </a:r>
          </a:p>
          <a:p>
            <a:endParaRPr lang="nl-NL" sz="2000" b="1" dirty="0" smtClean="0"/>
          </a:p>
          <a:p>
            <a:endParaRPr lang="nl-NL" sz="2800" b="1" dirty="0"/>
          </a:p>
          <a:p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127888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C:\Users\Breugel\AppData\Local\Microsoft\Windows\INetCache\Content.Word\2020-1 mei STI regio per beheerder CONCEP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295" y="1147127"/>
            <a:ext cx="4329530" cy="49916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811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5547" y="1384588"/>
            <a:ext cx="8229600" cy="4802455"/>
          </a:xfrm>
        </p:spPr>
        <p:txBody>
          <a:bodyPr/>
          <a:lstStyle/>
          <a:p>
            <a:r>
              <a:rPr lang="nl-NL" sz="2400" b="1" dirty="0" smtClean="0"/>
              <a:t>Scope</a:t>
            </a:r>
          </a:p>
          <a:p>
            <a:endParaRPr lang="nl-NL" sz="2400" dirty="0" smtClean="0"/>
          </a:p>
          <a:p>
            <a:endParaRPr lang="nl-NL" sz="2400" dirty="0" smtClean="0"/>
          </a:p>
          <a:p>
            <a:pPr>
              <a:buFontTx/>
              <a:buChar char="-"/>
            </a:pPr>
            <a:r>
              <a:rPr lang="nl-NL" dirty="0" smtClean="0"/>
              <a:t>Conservering werken (metselwerk, beton en staal)</a:t>
            </a:r>
          </a:p>
          <a:p>
            <a:pPr>
              <a:buFontTx/>
              <a:buChar char="-"/>
            </a:pPr>
            <a:r>
              <a:rPr lang="nl-NL" dirty="0"/>
              <a:t>Baggeren (sloot, watergang, vijver</a:t>
            </a:r>
            <a:r>
              <a:rPr lang="nl-NL" dirty="0" smtClean="0"/>
              <a:t>)</a:t>
            </a:r>
          </a:p>
          <a:p>
            <a:pPr>
              <a:buFontTx/>
              <a:buChar char="-"/>
            </a:pPr>
            <a:r>
              <a:rPr lang="nl-NL" dirty="0" smtClean="0"/>
              <a:t>Oeververdediging / bescherming (hout, staal, kunststof)</a:t>
            </a:r>
          </a:p>
          <a:p>
            <a:pPr>
              <a:buFontTx/>
              <a:buChar char="-"/>
            </a:pPr>
            <a:r>
              <a:rPr lang="nl-NL" dirty="0" smtClean="0"/>
              <a:t>Waterbouwkundige constructies; o.a. duikers, gemalen, stuwen, hellingbanen, bruggen</a:t>
            </a:r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pPr marL="0" indent="0"/>
            <a:r>
              <a:rPr lang="nl-NL" sz="2400" dirty="0" smtClean="0"/>
              <a:t>Kortom brede waterbouwkundige scope</a:t>
            </a:r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endParaRPr lang="nl-NL" sz="2400" dirty="0" smtClean="0"/>
          </a:p>
          <a:p>
            <a:endParaRPr lang="nl-NL" sz="2400" dirty="0" smtClean="0"/>
          </a:p>
        </p:txBody>
      </p:sp>
    </p:spTree>
    <p:extLst>
      <p:ext uri="{BB962C8B-B14F-4D97-AF65-F5344CB8AC3E}">
        <p14:creationId xmlns:p14="http://schemas.microsoft.com/office/powerpoint/2010/main" val="367485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5547" y="1384588"/>
            <a:ext cx="8229600" cy="4802455"/>
          </a:xfrm>
        </p:spPr>
        <p:txBody>
          <a:bodyPr/>
          <a:lstStyle/>
          <a:p>
            <a:r>
              <a:rPr lang="nl-NL" sz="2400" b="1" dirty="0" smtClean="0"/>
              <a:t>Inspecties</a:t>
            </a:r>
          </a:p>
          <a:p>
            <a:endParaRPr lang="nl-NL" sz="2400" dirty="0" smtClean="0"/>
          </a:p>
          <a:p>
            <a:r>
              <a:rPr lang="nl-NL" sz="2400" dirty="0" smtClean="0"/>
              <a:t>Doel: scope bepalen voor uitvoeringsopdrachten. Bepalen technische staat areaal</a:t>
            </a:r>
          </a:p>
          <a:p>
            <a:endParaRPr lang="nl-NL" sz="2400" dirty="0" smtClean="0"/>
          </a:p>
          <a:p>
            <a:pPr>
              <a:buFontTx/>
              <a:buChar char="-"/>
            </a:pPr>
            <a:r>
              <a:rPr lang="nl-NL" dirty="0" smtClean="0"/>
              <a:t>Voor 2021 vooralsnog 5 inspectieopdrachten (IO) gepland;</a:t>
            </a:r>
          </a:p>
          <a:p>
            <a:pPr>
              <a:buFontTx/>
              <a:buChar char="-"/>
            </a:pPr>
            <a:r>
              <a:rPr lang="nl-NL" dirty="0" smtClean="0"/>
              <a:t>Zintuigelijke inspectie, conditiemeting</a:t>
            </a:r>
          </a:p>
          <a:p>
            <a:pPr>
              <a:buFontTx/>
              <a:buChar char="-"/>
            </a:pPr>
            <a:r>
              <a:rPr lang="nl-NL" dirty="0" smtClean="0"/>
              <a:t>Kwaliteit en kwantiteit voor scope afbakening en opgavebepalen</a:t>
            </a:r>
          </a:p>
          <a:p>
            <a:pPr>
              <a:buFontTx/>
              <a:buChar char="-"/>
            </a:pPr>
            <a:r>
              <a:rPr lang="nl-NL" dirty="0" smtClean="0"/>
              <a:t>Conditionerende onderzoeken</a:t>
            </a:r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endParaRPr lang="nl-NL" sz="2400" dirty="0" smtClean="0"/>
          </a:p>
          <a:p>
            <a:endParaRPr lang="nl-NL" sz="2400" dirty="0" smtClean="0"/>
          </a:p>
        </p:txBody>
      </p:sp>
    </p:spTree>
    <p:extLst>
      <p:ext uri="{BB962C8B-B14F-4D97-AF65-F5344CB8AC3E}">
        <p14:creationId xmlns:p14="http://schemas.microsoft.com/office/powerpoint/2010/main" val="311113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5547" y="1384588"/>
            <a:ext cx="8229600" cy="4802455"/>
          </a:xfrm>
        </p:spPr>
        <p:txBody>
          <a:bodyPr/>
          <a:lstStyle/>
          <a:p>
            <a:r>
              <a:rPr lang="nl-NL" sz="2400" b="1" dirty="0" smtClean="0"/>
              <a:t>Uitvoering</a:t>
            </a:r>
          </a:p>
          <a:p>
            <a:endParaRPr lang="nl-NL" sz="2400" dirty="0" smtClean="0"/>
          </a:p>
          <a:p>
            <a:r>
              <a:rPr lang="nl-NL" sz="2400" dirty="0" smtClean="0"/>
              <a:t>Doel: Technische kwaliteit en kwantiteit op orde</a:t>
            </a:r>
          </a:p>
          <a:p>
            <a:endParaRPr lang="nl-NL" sz="2400" dirty="0" smtClean="0"/>
          </a:p>
          <a:p>
            <a:pPr>
              <a:buFontTx/>
              <a:buChar char="-"/>
            </a:pPr>
            <a:r>
              <a:rPr lang="nl-NL" dirty="0" smtClean="0"/>
              <a:t>Voor 2021 vooralsnog 5 uitvoeringsopdrachten (UO) gepland;</a:t>
            </a:r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endParaRPr lang="nl-NL" sz="2400" dirty="0" smtClean="0"/>
          </a:p>
          <a:p>
            <a:endParaRPr lang="nl-NL" sz="2400" dirty="0" smtClean="0"/>
          </a:p>
        </p:txBody>
      </p:sp>
    </p:spTree>
    <p:extLst>
      <p:ext uri="{BB962C8B-B14F-4D97-AF65-F5344CB8AC3E}">
        <p14:creationId xmlns:p14="http://schemas.microsoft.com/office/powerpoint/2010/main" val="236020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5547" y="1384588"/>
            <a:ext cx="8229600" cy="4802455"/>
          </a:xfrm>
        </p:spPr>
        <p:txBody>
          <a:bodyPr/>
          <a:lstStyle/>
          <a:p>
            <a:r>
              <a:rPr lang="nl-NL" sz="2400" b="1" dirty="0" smtClean="0"/>
              <a:t>Voorbeeldlocatie KMA Breda</a:t>
            </a:r>
          </a:p>
          <a:p>
            <a:r>
              <a:rPr lang="nl-NL" b="1" dirty="0" smtClean="0"/>
              <a:t>(enkel voorbeeld geen opdracht nog)</a:t>
            </a:r>
          </a:p>
          <a:p>
            <a:endParaRPr lang="nl-NL" sz="2400" dirty="0"/>
          </a:p>
          <a:p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endParaRPr lang="nl-NL" sz="2400" dirty="0" smtClean="0"/>
          </a:p>
          <a:p>
            <a:endParaRPr lang="nl-NL" sz="2400" dirty="0" smtClean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537" y="2351164"/>
            <a:ext cx="4205705" cy="360748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137" y="2267343"/>
            <a:ext cx="4294485" cy="400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5547" y="1384588"/>
            <a:ext cx="8229600" cy="4802455"/>
          </a:xfrm>
        </p:spPr>
        <p:txBody>
          <a:bodyPr/>
          <a:lstStyle/>
          <a:p>
            <a:r>
              <a:rPr lang="nl-NL" sz="2400" b="1" dirty="0" smtClean="0"/>
              <a:t>Voorbeeldlocatie KMA Breda</a:t>
            </a:r>
          </a:p>
          <a:p>
            <a:r>
              <a:rPr lang="nl-NL" b="1" dirty="0" smtClean="0"/>
              <a:t>(enkel voorbeeld geen opdracht nog)</a:t>
            </a:r>
          </a:p>
          <a:p>
            <a:endParaRPr lang="nl-NL" sz="2400" dirty="0"/>
          </a:p>
          <a:p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pPr>
              <a:buFontTx/>
              <a:buChar char="-"/>
            </a:pPr>
            <a:endParaRPr lang="nl-NL" sz="2400" dirty="0" smtClean="0"/>
          </a:p>
          <a:p>
            <a:pPr>
              <a:buFontTx/>
              <a:buChar char="-"/>
            </a:pPr>
            <a:endParaRPr lang="nl-NL" sz="2400" dirty="0"/>
          </a:p>
          <a:p>
            <a:endParaRPr lang="nl-NL" sz="2400" dirty="0" smtClean="0"/>
          </a:p>
          <a:p>
            <a:endParaRPr lang="nl-NL" sz="2400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85" y="2207294"/>
            <a:ext cx="2924175" cy="379095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235" y="2207294"/>
            <a:ext cx="485775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1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1" kern="1200" dirty="0">
                <a:solidFill>
                  <a:srgbClr val="000000"/>
                </a:solidFill>
              </a:rPr>
              <a:t>Voorbeeldlocatie KMA Breda</a:t>
            </a:r>
            <a:br>
              <a:rPr lang="nl-NL" sz="2400" b="1" kern="1200" dirty="0">
                <a:solidFill>
                  <a:srgbClr val="000000"/>
                </a:solidFill>
              </a:rPr>
            </a:br>
            <a:r>
              <a:rPr lang="nl-NL" sz="2400" b="1" kern="1200" dirty="0">
                <a:solidFill>
                  <a:srgbClr val="000000"/>
                </a:solidFill>
              </a:rPr>
              <a:t>(enkel voorbeeld geen opdracht nog)</a:t>
            </a:r>
            <a:r>
              <a:rPr lang="nl-NL" b="1" dirty="0"/>
              <a:t/>
            </a:r>
            <a:br>
              <a:rPr lang="nl-NL" b="1" dirty="0"/>
            </a:b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2294307"/>
            <a:ext cx="5272124" cy="3954093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129" y="3904563"/>
            <a:ext cx="3125115" cy="234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15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1" kern="1200" dirty="0">
                <a:solidFill>
                  <a:srgbClr val="000000"/>
                </a:solidFill>
              </a:rPr>
              <a:t>Voorbeeldlocatie KMA Breda</a:t>
            </a:r>
            <a:br>
              <a:rPr lang="nl-NL" sz="2400" b="1" kern="1200" dirty="0">
                <a:solidFill>
                  <a:srgbClr val="000000"/>
                </a:solidFill>
              </a:rPr>
            </a:br>
            <a:r>
              <a:rPr lang="nl-NL" sz="2400" b="1" kern="1200" dirty="0">
                <a:solidFill>
                  <a:srgbClr val="000000"/>
                </a:solidFill>
              </a:rPr>
              <a:t>(enkel voorbeeld geen opdracht nog)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106" y="2179319"/>
            <a:ext cx="3038237" cy="4050983"/>
          </a:xfrm>
        </p:spPr>
      </p:pic>
    </p:spTree>
    <p:extLst>
      <p:ext uri="{BB962C8B-B14F-4D97-AF65-F5344CB8AC3E}">
        <p14:creationId xmlns:p14="http://schemas.microsoft.com/office/powerpoint/2010/main" val="310561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1" kern="1200" dirty="0">
                <a:solidFill>
                  <a:srgbClr val="000000"/>
                </a:solidFill>
              </a:rPr>
              <a:t>Voorbeeldlocatie KMA Breda</a:t>
            </a:r>
            <a:br>
              <a:rPr lang="nl-NL" sz="2400" b="1" kern="1200" dirty="0">
                <a:solidFill>
                  <a:srgbClr val="000000"/>
                </a:solidFill>
              </a:rPr>
            </a:br>
            <a:r>
              <a:rPr lang="nl-NL" sz="2400" b="1" kern="1200" dirty="0">
                <a:solidFill>
                  <a:srgbClr val="000000"/>
                </a:solidFill>
              </a:rPr>
              <a:t>(enkel voorbeeld geen opdracht nog)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2095975"/>
            <a:ext cx="5614035" cy="4210527"/>
          </a:xfr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982299"/>
            <a:ext cx="3098939" cy="232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8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400" b="1" kern="1200" dirty="0">
                <a:solidFill>
                  <a:srgbClr val="000000"/>
                </a:solidFill>
              </a:rPr>
              <a:t>Voorbeeldlocatie KMA Breda</a:t>
            </a:r>
            <a:br>
              <a:rPr lang="nl-NL" sz="2400" b="1" kern="1200" dirty="0">
                <a:solidFill>
                  <a:srgbClr val="000000"/>
                </a:solidFill>
              </a:rPr>
            </a:br>
            <a:r>
              <a:rPr lang="nl-NL" sz="2400" b="1" kern="1200" dirty="0">
                <a:solidFill>
                  <a:srgbClr val="000000"/>
                </a:solidFill>
              </a:rPr>
              <a:t>(enkel voorbeeld geen opdracht nog)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400" y="2148017"/>
            <a:ext cx="3097649" cy="4097526"/>
          </a:xfrm>
        </p:spPr>
      </p:pic>
    </p:spTree>
    <p:extLst>
      <p:ext uri="{BB962C8B-B14F-4D97-AF65-F5344CB8AC3E}">
        <p14:creationId xmlns:p14="http://schemas.microsoft.com/office/powerpoint/2010/main" val="395466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425" y="1263649"/>
            <a:ext cx="8229600" cy="2591803"/>
          </a:xfrm>
        </p:spPr>
        <p:txBody>
          <a:bodyPr/>
          <a:lstStyle/>
          <a:p>
            <a:r>
              <a:rPr lang="nl-NL" dirty="0"/>
              <a:t>Voorbeeld inspectieportaal met gegevens inzake een brug in Den Helder en Vliegbasis Leeuwarden met watersysteem (sloten en gemaal</a:t>
            </a:r>
            <a:r>
              <a:rPr lang="nl-NL" dirty="0" smtClean="0"/>
              <a:t>)</a:t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u="sng" dirty="0">
                <a:hlinkClick r:id="rId2"/>
              </a:rPr>
              <a:t>https://vimeo.com/494097852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266867" y="1800225"/>
            <a:ext cx="8229600" cy="4414838"/>
          </a:xfrm>
        </p:spPr>
        <p:txBody>
          <a:bodyPr/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494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4429" y="3084237"/>
            <a:ext cx="8229600" cy="2591803"/>
          </a:xfrm>
        </p:spPr>
        <p:txBody>
          <a:bodyPr/>
          <a:lstStyle/>
          <a:p>
            <a:r>
              <a:rPr lang="nl-NL" sz="4400" dirty="0" smtClean="0">
                <a:solidFill>
                  <a:schemeClr val="tx1"/>
                </a:solidFill>
              </a:rPr>
              <a:t>Vragen</a:t>
            </a:r>
            <a:br>
              <a:rPr lang="nl-NL" sz="4400" dirty="0" smtClean="0">
                <a:solidFill>
                  <a:schemeClr val="tx1"/>
                </a:solidFill>
              </a:rPr>
            </a:br>
            <a:endParaRPr lang="nl-NL" sz="4400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>
          <a:xfrm>
            <a:off x="266867" y="1800225"/>
            <a:ext cx="8229600" cy="4414838"/>
          </a:xfrm>
        </p:spPr>
        <p:txBody>
          <a:bodyPr/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ekstvak 2"/>
          <p:cNvSpPr txBox="1"/>
          <p:nvPr/>
        </p:nvSpPr>
        <p:spPr>
          <a:xfrm>
            <a:off x="1786021" y="3903579"/>
            <a:ext cx="657191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Via Nota, verduidelijkend nu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84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 RVB">
  <a:themeElements>
    <a:clrScheme name="">
      <a:dk1>
        <a:srgbClr val="000000"/>
      </a:dk1>
      <a:lt1>
        <a:srgbClr val="FFFFFF"/>
      </a:lt1>
      <a:dk2>
        <a:srgbClr val="046F96"/>
      </a:dk2>
      <a:lt2>
        <a:srgbClr val="EEECE1"/>
      </a:lt2>
      <a:accent1>
        <a:srgbClr val="046F96"/>
      </a:accent1>
      <a:accent2>
        <a:srgbClr val="9ACCD4"/>
      </a:accent2>
      <a:accent3>
        <a:srgbClr val="FFFFFF"/>
      </a:accent3>
      <a:accent4>
        <a:srgbClr val="000000"/>
      </a:accent4>
      <a:accent5>
        <a:srgbClr val="AABBC9"/>
      </a:accent5>
      <a:accent6>
        <a:srgbClr val="8BB9C0"/>
      </a:accent6>
      <a:hlink>
        <a:srgbClr val="ED8FBB"/>
      </a:hlink>
      <a:folHlink>
        <a:srgbClr val="900079"/>
      </a:folHlink>
    </a:clrScheme>
    <a:fontScheme name="Inhoud bulle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nhoud bullet 1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24C2B0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20B09F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houd bullet 2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8AE8B"/>
        </a:accent1>
        <a:accent2>
          <a:srgbClr val="2494C5"/>
        </a:accent2>
        <a:accent3>
          <a:srgbClr val="FFFFFF"/>
        </a:accent3>
        <a:accent4>
          <a:srgbClr val="000000"/>
        </a:accent4>
        <a:accent5>
          <a:srgbClr val="B4D3C4"/>
        </a:accent5>
        <a:accent6>
          <a:srgbClr val="2086B2"/>
        </a:accent6>
        <a:hlink>
          <a:srgbClr val="9ACCD4"/>
        </a:hlink>
        <a:folHlink>
          <a:srgbClr val="A100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houd bullet 3">
        <a:dk1>
          <a:srgbClr val="000000"/>
        </a:dk1>
        <a:lt1>
          <a:srgbClr val="FFFFFF"/>
        </a:lt1>
        <a:dk2>
          <a:srgbClr val="529D26"/>
        </a:dk2>
        <a:lt2>
          <a:srgbClr val="EEECE1"/>
        </a:lt2>
        <a:accent1>
          <a:srgbClr val="529D26"/>
        </a:accent1>
        <a:accent2>
          <a:srgbClr val="58AE8B"/>
        </a:accent2>
        <a:accent3>
          <a:srgbClr val="FFFFFF"/>
        </a:accent3>
        <a:accent4>
          <a:srgbClr val="000000"/>
        </a:accent4>
        <a:accent5>
          <a:srgbClr val="B3CCAC"/>
        </a:accent5>
        <a:accent6>
          <a:srgbClr val="4F9D7D"/>
        </a:accent6>
        <a:hlink>
          <a:srgbClr val="2494C5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andaardontwerp">
  <a:themeElements>
    <a:clrScheme name="Grijswaarden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Standaardontwerp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 RVB</Template>
  <TotalTime>0</TotalTime>
  <Words>278</Words>
  <Application>Microsoft Office PowerPoint</Application>
  <PresentationFormat>Diavoorstelling (4:3)</PresentationFormat>
  <Paragraphs>96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16</vt:i4>
      </vt:variant>
    </vt:vector>
  </HeadingPairs>
  <TitlesOfParts>
    <vt:vector size="22" baseType="lpstr">
      <vt:lpstr>Arial</vt:lpstr>
      <vt:lpstr>Calibri</vt:lpstr>
      <vt:lpstr>Verdana</vt:lpstr>
      <vt:lpstr>Wingdings</vt:lpstr>
      <vt:lpstr>Presentatie RVB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Voorbeeldlocatie KMA Breda (enkel voorbeeld geen opdracht nog) </vt:lpstr>
      <vt:lpstr>Voorbeeldlocatie KMA Breda (enkel voorbeeld geen opdracht nog)</vt:lpstr>
      <vt:lpstr>Voorbeeldlocatie KMA Breda (enkel voorbeeld geen opdracht nog)</vt:lpstr>
      <vt:lpstr>Voorbeeldlocatie KMA Breda (enkel voorbeeld geen opdracht nog)</vt:lpstr>
      <vt:lpstr>Voorbeeld inspectieportaal met gegevens inzake een brug in Den Helder en Vliegbasis Leeuwarden met watersysteem (sloten en gemaal)  https://vimeo.com/494097852</vt:lpstr>
      <vt:lpstr>Vragen </vt:lpstr>
    </vt:vector>
  </TitlesOfParts>
  <Company>Ministerie van Defensie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Bruis, MJ, CDC/V&amp;B/STAF/AFD VERWER/SIE GC</dc:creator>
  <cp:lastModifiedBy>Maas, Dirk</cp:lastModifiedBy>
  <cp:revision>326</cp:revision>
  <cp:lastPrinted>2016-06-09T07:47:36Z</cp:lastPrinted>
  <dcterms:created xsi:type="dcterms:W3CDTF">2016-01-15T17:41:29Z</dcterms:created>
  <dcterms:modified xsi:type="dcterms:W3CDTF">2021-02-02T10:35:31Z</dcterms:modified>
</cp:coreProperties>
</file>