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6" r:id="rId4"/>
  </p:sldMasterIdLst>
  <p:notesMasterIdLst>
    <p:notesMasterId r:id="rId34"/>
  </p:notesMasterIdLst>
  <p:sldIdLst>
    <p:sldId id="257" r:id="rId5"/>
    <p:sldId id="291" r:id="rId6"/>
    <p:sldId id="274" r:id="rId7"/>
    <p:sldId id="285" r:id="rId8"/>
    <p:sldId id="293" r:id="rId9"/>
    <p:sldId id="294" r:id="rId10"/>
    <p:sldId id="295" r:id="rId11"/>
    <p:sldId id="296" r:id="rId12"/>
    <p:sldId id="297" r:id="rId13"/>
    <p:sldId id="292" r:id="rId14"/>
    <p:sldId id="301" r:id="rId15"/>
    <p:sldId id="304" r:id="rId16"/>
    <p:sldId id="313" r:id="rId17"/>
    <p:sldId id="314" r:id="rId18"/>
    <p:sldId id="315" r:id="rId19"/>
    <p:sldId id="317" r:id="rId20"/>
    <p:sldId id="311" r:id="rId21"/>
    <p:sldId id="312" r:id="rId22"/>
    <p:sldId id="305" r:id="rId23"/>
    <p:sldId id="306" r:id="rId24"/>
    <p:sldId id="307" r:id="rId25"/>
    <p:sldId id="308" r:id="rId26"/>
    <p:sldId id="302" r:id="rId27"/>
    <p:sldId id="310" r:id="rId28"/>
    <p:sldId id="303" r:id="rId29"/>
    <p:sldId id="318" r:id="rId30"/>
    <p:sldId id="319" r:id="rId31"/>
    <p:sldId id="300" r:id="rId32"/>
    <p:sldId id="309" r:id="rId33"/>
  </p:sldIdLst>
  <p:sldSz cx="12192000" cy="6858000"/>
  <p:notesSz cx="12192000" cy="6858000"/>
  <p:embeddedFontLst>
    <p:embeddedFont>
      <p:font typeface="Open Sans SemiBold" panose="020B0604020202020204" charset="0"/>
      <p:bold r:id="rId35"/>
    </p:embeddedFont>
    <p:embeddedFont>
      <p:font typeface="Calibri" panose="020F0502020204030204" pitchFamily="34" charset="0"/>
      <p:regular r:id="rId36"/>
      <p:bold r:id="rId37"/>
      <p:italic r:id="rId38"/>
      <p:boldItalic r:id="rId39"/>
    </p:embeddedFont>
    <p:embeddedFont>
      <p:font typeface="Open Sans Light" panose="020B0604020202020204" charset="0"/>
      <p:regular r:id="rId40"/>
      <p:italic r:id="rId41"/>
    </p:embeddedFont>
    <p:embeddedFont>
      <p:font typeface="Open Sans" panose="020B0604020202020204" charset="0"/>
      <p:regular r:id="rId42"/>
      <p:bold r:id="rId43"/>
      <p:italic r:id="rId44"/>
      <p:boldItalic r:id="rId45"/>
    </p:embeddedFont>
  </p:embeddedFontLst>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nique Prent" initials="MP" lastIdx="1" clrIdx="0">
    <p:extLst>
      <p:ext uri="{19B8F6BF-5375-455C-9EA6-DF929625EA0E}">
        <p15:presenceInfo xmlns:p15="http://schemas.microsoft.com/office/powerpoint/2012/main" userId="S-1-5-21-3498656352-2761908804-4211557548-1046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BEB9"/>
    <a:srgbClr val="000000"/>
    <a:srgbClr val="EEECEA"/>
    <a:srgbClr val="DFDBD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1E4AEA4-8DFA-4A89-87EB-49C32662AFE0}">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ijl, gemiddeld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Stijl, gemiddeld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012ECD-51FC-41F1-AA8D-1B2483CD663E}" styleName="Stijl, licht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Stijl, gemiddeld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81" autoAdjust="0"/>
    <p:restoredTop sz="93718" autoAdjust="0"/>
  </p:normalViewPr>
  <p:slideViewPr>
    <p:cSldViewPr>
      <p:cViewPr varScale="1">
        <p:scale>
          <a:sx n="85" d="100"/>
          <a:sy n="85" d="100"/>
        </p:scale>
        <p:origin x="306" y="39"/>
      </p:cViewPr>
      <p:guideLst>
        <p:guide orient="horz" pos="2880"/>
        <p:guide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4.fntdata"/><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2.fntdata"/><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10.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viewProps" Target="viewProp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6905625" y="0"/>
            <a:ext cx="5283200" cy="344488"/>
          </a:xfrm>
          <a:prstGeom prst="rect">
            <a:avLst/>
          </a:prstGeom>
        </p:spPr>
        <p:txBody>
          <a:bodyPr vert="horz" lIns="91440" tIns="45720" rIns="91440" bIns="45720" rtlCol="0"/>
          <a:lstStyle>
            <a:lvl1pPr algn="r">
              <a:defRPr sz="1200"/>
            </a:lvl1pPr>
          </a:lstStyle>
          <a:p>
            <a:fld id="{686AD71B-BDD5-4422-9EAF-2604BED541F5}" type="datetimeFigureOut">
              <a:rPr lang="nl-NL" smtClean="0"/>
              <a:t>9-6-2020</a:t>
            </a:fld>
            <a:endParaRPr lang="nl-NL"/>
          </a:p>
        </p:txBody>
      </p:sp>
      <p:sp>
        <p:nvSpPr>
          <p:cNvPr id="4" name="Tijdelijke aanduiding voor dia-afbeelding 3"/>
          <p:cNvSpPr>
            <a:spLocks noGrp="1" noRot="1" noChangeAspect="1"/>
          </p:cNvSpPr>
          <p:nvPr>
            <p:ph type="sldImg" idx="2"/>
          </p:nvPr>
        </p:nvSpPr>
        <p:spPr>
          <a:xfrm>
            <a:off x="4038600" y="857250"/>
            <a:ext cx="4114800" cy="2314575"/>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1219200" y="3300413"/>
            <a:ext cx="9753600" cy="2700337"/>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6513513"/>
            <a:ext cx="5283200" cy="3444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6905625" y="6513513"/>
            <a:ext cx="5283200" cy="344487"/>
          </a:xfrm>
          <a:prstGeom prst="rect">
            <a:avLst/>
          </a:prstGeom>
        </p:spPr>
        <p:txBody>
          <a:bodyPr vert="horz" lIns="91440" tIns="45720" rIns="91440" bIns="45720" rtlCol="0" anchor="b"/>
          <a:lstStyle>
            <a:lvl1pPr algn="r">
              <a:defRPr sz="1200"/>
            </a:lvl1pPr>
          </a:lstStyle>
          <a:p>
            <a:fld id="{DDEB347D-732E-4F51-A068-0BF8D1010B8B}" type="slidenum">
              <a:rPr lang="nl-NL" smtClean="0"/>
              <a:t>‹nr.›</a:t>
            </a:fld>
            <a:endParaRPr lang="nl-NL"/>
          </a:p>
        </p:txBody>
      </p:sp>
    </p:spTree>
    <p:extLst>
      <p:ext uri="{BB962C8B-B14F-4D97-AF65-F5344CB8AC3E}">
        <p14:creationId xmlns:p14="http://schemas.microsoft.com/office/powerpoint/2010/main" val="20695282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DDEB347D-732E-4F51-A068-0BF8D1010B8B}" type="slidenum">
              <a:rPr lang="nl-NL" smtClean="0"/>
              <a:t>26</a:t>
            </a:fld>
            <a:endParaRPr lang="nl-NL"/>
          </a:p>
        </p:txBody>
      </p:sp>
    </p:spTree>
    <p:extLst>
      <p:ext uri="{BB962C8B-B14F-4D97-AF65-F5344CB8AC3E}">
        <p14:creationId xmlns:p14="http://schemas.microsoft.com/office/powerpoint/2010/main" val="2749128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DDEB347D-732E-4F51-A068-0BF8D1010B8B}" type="slidenum">
              <a:rPr lang="nl-NL" smtClean="0"/>
              <a:t>27</a:t>
            </a:fld>
            <a:endParaRPr lang="nl-NL"/>
          </a:p>
        </p:txBody>
      </p:sp>
    </p:spTree>
    <p:extLst>
      <p:ext uri="{BB962C8B-B14F-4D97-AF65-F5344CB8AC3E}">
        <p14:creationId xmlns:p14="http://schemas.microsoft.com/office/powerpoint/2010/main" val="37691759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dia">
    <p:spTree>
      <p:nvGrpSpPr>
        <p:cNvPr id="1" name=""/>
        <p:cNvGrpSpPr/>
        <p:nvPr/>
      </p:nvGrpSpPr>
      <p:grpSpPr>
        <a:xfrm>
          <a:off x="0" y="0"/>
          <a:ext cx="0" cy="0"/>
          <a:chOff x="0" y="0"/>
          <a:chExt cx="0" cy="0"/>
        </a:xfrm>
      </p:grpSpPr>
      <p:sp>
        <p:nvSpPr>
          <p:cNvPr id="9" name="Foto">
            <a:extLst>
              <a:ext uri="{FF2B5EF4-FFF2-40B4-BE49-F238E27FC236}">
                <a16:creationId xmlns:a16="http://schemas.microsoft.com/office/drawing/2014/main" xmlns="" id="{E6F7256F-E8A6-4ED2-929B-202EC8E1C302}"/>
              </a:ext>
            </a:extLst>
          </p:cNvPr>
          <p:cNvSpPr>
            <a:spLocks noGrp="1" noChangeAspect="1"/>
          </p:cNvSpPr>
          <p:nvPr>
            <p:ph type="pic" sz="quarter" idx="10"/>
          </p:nvPr>
        </p:nvSpPr>
        <p:spPr>
          <a:xfrm>
            <a:off x="-8816" y="0"/>
            <a:ext cx="12192000" cy="6858000"/>
          </a:xfrm>
        </p:spPr>
        <p:txBody>
          <a:bodyPr anchor="ctr" anchorCtr="1"/>
          <a:lstStyle>
            <a:lvl1pPr marL="0" indent="0" algn="ctr">
              <a:buNone/>
              <a:defRPr/>
            </a:lvl1pPr>
          </a:lstStyle>
          <a:p>
            <a:r>
              <a:rPr lang="en-US" dirty="0"/>
              <a:t>Drag picture to placeholder or click icon to add</a:t>
            </a:r>
            <a:endParaRPr lang="nl-NL" dirty="0"/>
          </a:p>
        </p:txBody>
      </p:sp>
      <p:sp>
        <p:nvSpPr>
          <p:cNvPr id="35" name="Titel">
            <a:extLst>
              <a:ext uri="{FF2B5EF4-FFF2-40B4-BE49-F238E27FC236}">
                <a16:creationId xmlns:a16="http://schemas.microsoft.com/office/drawing/2014/main" xmlns="" id="{C8D50219-00C3-4E6C-B8BA-104D4303F644}"/>
              </a:ext>
            </a:extLst>
          </p:cNvPr>
          <p:cNvSpPr>
            <a:spLocks noGrp="1"/>
          </p:cNvSpPr>
          <p:nvPr>
            <p:ph type="body" sz="quarter" idx="13" hasCustomPrompt="1"/>
          </p:nvPr>
        </p:nvSpPr>
        <p:spPr>
          <a:xfrm rot="10800000" flipV="1">
            <a:off x="13226" y="4062776"/>
            <a:ext cx="6347532" cy="1265417"/>
          </a:xfrm>
          <a:prstGeom prst="round1Rect">
            <a:avLst>
              <a:gd name="adj" fmla="val 23048"/>
            </a:avLst>
          </a:prstGeom>
          <a:solidFill>
            <a:schemeClr val="accent1"/>
          </a:solidFill>
          <a:scene3d>
            <a:camera prst="orthographicFront">
              <a:rot lat="0" lon="0" rev="10800000"/>
            </a:camera>
            <a:lightRig rig="threePt" dir="t"/>
          </a:scene3d>
          <a:sp3d/>
        </p:spPr>
        <p:txBody>
          <a:bodyPr lIns="547200" rIns="72000" anchor="ctr" anchorCtr="0">
            <a:noAutofit/>
            <a:scene3d>
              <a:camera prst="orthographicFront">
                <a:rot lat="0" lon="0" rev="10800000"/>
              </a:camera>
              <a:lightRig rig="threePt" dir="t"/>
            </a:scene3d>
            <a:flatTx/>
          </a:bodyPr>
          <a:lstStyle>
            <a:lvl1pPr marL="0" indent="0" algn="l" defTabSz="914400" rtl="0" eaLnBrk="1" latinLnBrk="0" hangingPunct="1">
              <a:buNone/>
              <a:defRPr lang="nl-NL" sz="3000" kern="1200" spc="-100" baseline="0" dirty="0" smtClean="0">
                <a:solidFill>
                  <a:schemeClr val="lt1"/>
                </a:solidFill>
                <a:latin typeface="+mn-lt"/>
                <a:ea typeface="+mn-ea"/>
                <a:cs typeface="+mn-cs"/>
              </a:defRPr>
            </a:lvl1pPr>
            <a:lvl2pPr marL="0" algn="l" defTabSz="914400" rtl="0" eaLnBrk="1" latinLnBrk="0" hangingPunct="1">
              <a:defRPr lang="nl-NL" sz="3000" kern="1200" spc="-100" baseline="0" dirty="0" smtClean="0">
                <a:solidFill>
                  <a:schemeClr val="lt1"/>
                </a:solidFill>
                <a:latin typeface="+mn-lt"/>
                <a:ea typeface="+mn-ea"/>
                <a:cs typeface="+mn-cs"/>
              </a:defRPr>
            </a:lvl2pPr>
            <a:lvl3pPr marL="0" algn="l" defTabSz="914400" rtl="0" eaLnBrk="1" latinLnBrk="0" hangingPunct="1">
              <a:defRPr lang="nl-NL" sz="3000" kern="1200" spc="-100" baseline="0" dirty="0" smtClean="0">
                <a:solidFill>
                  <a:schemeClr val="lt1"/>
                </a:solidFill>
                <a:latin typeface="+mn-lt"/>
                <a:ea typeface="+mn-ea"/>
                <a:cs typeface="+mn-cs"/>
              </a:defRPr>
            </a:lvl3pPr>
            <a:lvl4pPr marL="0" algn="l" defTabSz="914400" rtl="0" eaLnBrk="1" latinLnBrk="0" hangingPunct="1">
              <a:defRPr lang="nl-NL" sz="3000" kern="1200" spc="-100" baseline="0" dirty="0" smtClean="0">
                <a:solidFill>
                  <a:schemeClr val="lt1"/>
                </a:solidFill>
                <a:latin typeface="+mn-lt"/>
                <a:ea typeface="+mn-ea"/>
                <a:cs typeface="+mn-cs"/>
              </a:defRPr>
            </a:lvl4pPr>
            <a:lvl5pPr marL="0" algn="l" defTabSz="914400" rtl="0" eaLnBrk="1" latinLnBrk="0" hangingPunct="1">
              <a:defRPr lang="nl-NL" sz="3000" kern="1200" spc="-100" baseline="0" dirty="0">
                <a:solidFill>
                  <a:schemeClr val="lt1"/>
                </a:solidFill>
                <a:latin typeface="+mn-lt"/>
                <a:ea typeface="+mn-ea"/>
                <a:cs typeface="+mn-cs"/>
              </a:defRPr>
            </a:lvl5pPr>
          </a:lstStyle>
          <a:p>
            <a:pPr lvl="0"/>
            <a:r>
              <a:rPr lang="nl-NL" dirty="0"/>
              <a:t>Titel</a:t>
            </a:r>
          </a:p>
        </p:txBody>
      </p:sp>
      <p:sp>
        <p:nvSpPr>
          <p:cNvPr id="46" name="Logo CIZ">
            <a:extLst>
              <a:ext uri="{FF2B5EF4-FFF2-40B4-BE49-F238E27FC236}">
                <a16:creationId xmlns:a16="http://schemas.microsoft.com/office/drawing/2014/main" xmlns="" id="{A1498B84-2BD9-4BB6-9A54-C12ED6228E5E}"/>
              </a:ext>
            </a:extLst>
          </p:cNvPr>
          <p:cNvSpPr>
            <a:spLocks noGrp="1" noChangeAspect="1"/>
          </p:cNvSpPr>
          <p:nvPr>
            <p:ph type="pic" sz="quarter" idx="15" hasCustomPrompt="1"/>
          </p:nvPr>
        </p:nvSpPr>
        <p:spPr>
          <a:xfrm>
            <a:off x="316211" y="280800"/>
            <a:ext cx="674389" cy="674389"/>
          </a:xfrm>
          <a:blipFill>
            <a:blip r:embed="rId2"/>
            <a:stretch>
              <a:fillRect/>
            </a:stretch>
          </a:blipFill>
        </p:spPr>
        <p:txBody>
          <a:bodyPr/>
          <a:lstStyle>
            <a:lvl1pPr marL="0" indent="0">
              <a:buNone/>
              <a:defRPr/>
            </a:lvl1pPr>
          </a:lstStyle>
          <a:p>
            <a:r>
              <a:rPr lang="nl-NL" dirty="0"/>
              <a:t> </a:t>
            </a:r>
          </a:p>
        </p:txBody>
      </p:sp>
      <p:sp>
        <p:nvSpPr>
          <p:cNvPr id="38" name="MaandJaar">
            <a:extLst>
              <a:ext uri="{FF2B5EF4-FFF2-40B4-BE49-F238E27FC236}">
                <a16:creationId xmlns:a16="http://schemas.microsoft.com/office/drawing/2014/main" xmlns="" id="{70DAB326-654B-4D62-A477-1522F5696F7F}"/>
              </a:ext>
            </a:extLst>
          </p:cNvPr>
          <p:cNvSpPr>
            <a:spLocks noGrp="1"/>
          </p:cNvSpPr>
          <p:nvPr>
            <p:ph type="body" sz="quarter" idx="14" hasCustomPrompt="1"/>
          </p:nvPr>
        </p:nvSpPr>
        <p:spPr>
          <a:xfrm>
            <a:off x="9384469" y="5338458"/>
            <a:ext cx="2816347" cy="776591"/>
          </a:xfrm>
          <a:prstGeom prst="round1Rect">
            <a:avLst>
              <a:gd name="adj" fmla="val 30342"/>
            </a:avLst>
          </a:prstGeom>
          <a:solidFill>
            <a:schemeClr val="accent2"/>
          </a:solidFill>
          <a:scene3d>
            <a:camera prst="orthographicFront">
              <a:rot lat="0" lon="0" rev="10800000"/>
            </a:camera>
            <a:lightRig rig="threePt" dir="t"/>
          </a:scene3d>
          <a:sp3d/>
        </p:spPr>
        <p:txBody>
          <a:bodyPr anchor="ctr" anchorCtr="0">
            <a:scene3d>
              <a:camera prst="orthographicFront">
                <a:rot lat="0" lon="0" rev="0"/>
              </a:camera>
              <a:lightRig rig="threePt" dir="t"/>
            </a:scene3d>
            <a:flatTx/>
          </a:bodyPr>
          <a:lstStyle>
            <a:lvl1pPr marL="0" indent="0" algn="ctr">
              <a:buNone/>
              <a:defRPr lang="nl-NL" sz="1800" kern="1200" dirty="0" smtClean="0">
                <a:solidFill>
                  <a:schemeClr val="lt1"/>
                </a:solidFill>
                <a:latin typeface="+mn-lt"/>
                <a:ea typeface="+mn-ea"/>
                <a:cs typeface="+mn-cs"/>
              </a:defRPr>
            </a:lvl1pPr>
          </a:lstStyle>
          <a:p>
            <a:pPr lvl="0"/>
            <a:r>
              <a:rPr lang="nl-NL" dirty="0"/>
              <a:t>maand jaar</a:t>
            </a:r>
          </a:p>
        </p:txBody>
      </p:sp>
      <p:sp>
        <p:nvSpPr>
          <p:cNvPr id="11" name="Tijdelijke aanduiding voor voettekst 13">
            <a:extLst>
              <a:ext uri="{FF2B5EF4-FFF2-40B4-BE49-F238E27FC236}">
                <a16:creationId xmlns:a16="http://schemas.microsoft.com/office/drawing/2014/main" xmlns="" id="{41B8B3CD-689D-429A-9B54-80AD8D699088}"/>
              </a:ext>
            </a:extLst>
          </p:cNvPr>
          <p:cNvSpPr>
            <a:spLocks noGrp="1"/>
          </p:cNvSpPr>
          <p:nvPr>
            <p:ph type="ftr" sz="quarter" idx="3"/>
          </p:nvPr>
        </p:nvSpPr>
        <p:spPr>
          <a:xfrm>
            <a:off x="1005702" y="657225"/>
            <a:ext cx="4114800" cy="365125"/>
          </a:xfrm>
          <a:prstGeom prst="rect">
            <a:avLst/>
          </a:prstGeom>
        </p:spPr>
        <p:txBody>
          <a:bodyPr vert="horz" lIns="91440" tIns="45720" rIns="91440" bIns="45720" rtlCol="0" anchor="ctr"/>
          <a:lstStyle>
            <a:lvl1pPr algn="l">
              <a:defRPr sz="120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nl-NL" dirty="0"/>
              <a:t>De regels zijn gelijk. Toch is iedereen anders.</a:t>
            </a:r>
          </a:p>
        </p:txBody>
      </p:sp>
    </p:spTree>
    <p:extLst>
      <p:ext uri="{BB962C8B-B14F-4D97-AF65-F5344CB8AC3E}">
        <p14:creationId xmlns:p14="http://schemas.microsoft.com/office/powerpoint/2010/main" val="244696450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to + titel">
    <p:spTree>
      <p:nvGrpSpPr>
        <p:cNvPr id="1" name=""/>
        <p:cNvGrpSpPr/>
        <p:nvPr/>
      </p:nvGrpSpPr>
      <p:grpSpPr>
        <a:xfrm>
          <a:off x="0" y="0"/>
          <a:ext cx="0" cy="0"/>
          <a:chOff x="0" y="0"/>
          <a:chExt cx="0" cy="0"/>
        </a:xfrm>
      </p:grpSpPr>
      <p:sp>
        <p:nvSpPr>
          <p:cNvPr id="6" name="Tijdelijke aanduiding voor datum 5">
            <a:extLst>
              <a:ext uri="{FF2B5EF4-FFF2-40B4-BE49-F238E27FC236}">
                <a16:creationId xmlns:a16="http://schemas.microsoft.com/office/drawing/2014/main" xmlns="" id="{DE39A599-6D2E-48D4-B187-07B5B95DA125}"/>
              </a:ext>
            </a:extLst>
          </p:cNvPr>
          <p:cNvSpPr>
            <a:spLocks noGrp="1"/>
          </p:cNvSpPr>
          <p:nvPr>
            <p:ph type="dt" sz="half" idx="10"/>
          </p:nvPr>
        </p:nvSpPr>
        <p:spPr>
          <a:xfrm>
            <a:off x="525600" y="6415199"/>
            <a:ext cx="4114800" cy="306000"/>
          </a:xfrm>
          <a:prstGeom prst="rect">
            <a:avLst/>
          </a:prstGeom>
        </p:spPr>
        <p:txBody>
          <a:bodyPr/>
          <a:lstStyle/>
          <a:p>
            <a:r>
              <a:rPr lang="nl-NL" dirty="0" smtClean="0"/>
              <a:t>Presentatie </a:t>
            </a:r>
            <a:r>
              <a:rPr lang="nl-NL" dirty="0"/>
              <a:t>CIZ | maand 2018</a:t>
            </a:r>
            <a:endParaRPr lang="en-US" dirty="0"/>
          </a:p>
        </p:txBody>
      </p:sp>
      <p:sp>
        <p:nvSpPr>
          <p:cNvPr id="7" name="Tijdelijke aanduiding voor dianummer 6">
            <a:extLst>
              <a:ext uri="{FF2B5EF4-FFF2-40B4-BE49-F238E27FC236}">
                <a16:creationId xmlns:a16="http://schemas.microsoft.com/office/drawing/2014/main" xmlns="" id="{65E1EAB7-129D-4A0B-AE7F-64703ED949C9}"/>
              </a:ext>
            </a:extLst>
          </p:cNvPr>
          <p:cNvSpPr>
            <a:spLocks noGrp="1"/>
          </p:cNvSpPr>
          <p:nvPr>
            <p:ph type="sldNum" sz="quarter" idx="11"/>
          </p:nvPr>
        </p:nvSpPr>
        <p:spPr/>
        <p:txBody>
          <a:bodyPr/>
          <a:lstStyle/>
          <a:p>
            <a:pPr marL="25400">
              <a:spcBef>
                <a:spcPts val="160"/>
              </a:spcBef>
            </a:pPr>
            <a:fld id="{81D60167-4931-47E6-BA6A-407CBD079E47}" type="slidenum">
              <a:rPr lang="nl-NL" smtClean="0"/>
              <a:pPr marL="25400">
                <a:spcBef>
                  <a:spcPts val="160"/>
                </a:spcBef>
              </a:pPr>
              <a:t>‹nr.›</a:t>
            </a:fld>
            <a:endParaRPr lang="nl-NL" dirty="0"/>
          </a:p>
        </p:txBody>
      </p:sp>
      <p:sp>
        <p:nvSpPr>
          <p:cNvPr id="11" name="Tijdelijke aanduiding voor afbeelding 10">
            <a:extLst>
              <a:ext uri="{FF2B5EF4-FFF2-40B4-BE49-F238E27FC236}">
                <a16:creationId xmlns:a16="http://schemas.microsoft.com/office/drawing/2014/main" xmlns="" id="{CD95DE46-F69D-4FAE-96B2-F3E5CF6ECCC5}"/>
              </a:ext>
            </a:extLst>
          </p:cNvPr>
          <p:cNvSpPr>
            <a:spLocks noGrp="1" noChangeAspect="1"/>
          </p:cNvSpPr>
          <p:nvPr>
            <p:ph type="pic" sz="quarter" idx="12"/>
          </p:nvPr>
        </p:nvSpPr>
        <p:spPr>
          <a:xfrm>
            <a:off x="4403324" y="1447800"/>
            <a:ext cx="3488139" cy="3603625"/>
          </a:xfrm>
        </p:spPr>
        <p:txBody>
          <a:bodyPr anchor="ctr" anchorCtr="1"/>
          <a:lstStyle/>
          <a:p>
            <a:r>
              <a:rPr lang="en-US"/>
              <a:t>Drag picture to placeholder or click icon to add</a:t>
            </a:r>
            <a:endParaRPr lang="nl-NL" dirty="0"/>
          </a:p>
        </p:txBody>
      </p:sp>
      <p:sp>
        <p:nvSpPr>
          <p:cNvPr id="13" name="Tijdelijke aanduiding voor tekst 12">
            <a:extLst>
              <a:ext uri="{FF2B5EF4-FFF2-40B4-BE49-F238E27FC236}">
                <a16:creationId xmlns:a16="http://schemas.microsoft.com/office/drawing/2014/main" xmlns="" id="{61409796-6CE0-48A8-865E-CB59B4BB4317}"/>
              </a:ext>
            </a:extLst>
          </p:cNvPr>
          <p:cNvSpPr>
            <a:spLocks noGrp="1"/>
          </p:cNvSpPr>
          <p:nvPr>
            <p:ph type="body" sz="quarter" idx="13" hasCustomPrompt="1"/>
          </p:nvPr>
        </p:nvSpPr>
        <p:spPr>
          <a:xfrm>
            <a:off x="0" y="5257800"/>
            <a:ext cx="12188952" cy="533400"/>
          </a:xfrm>
        </p:spPr>
        <p:txBody>
          <a:bodyPr/>
          <a:lstStyle>
            <a:lvl1pPr algn="ctr">
              <a:buNone/>
              <a:defRPr sz="2200">
                <a:solidFill>
                  <a:schemeClr val="accent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lvl="0"/>
            <a:r>
              <a:rPr lang="nl-NL" dirty="0"/>
              <a:t>Klik voor ondertitel</a:t>
            </a:r>
          </a:p>
          <a:p>
            <a:pPr lvl="0"/>
            <a:endParaRPr lang="nl-NL" dirty="0"/>
          </a:p>
        </p:txBody>
      </p:sp>
      <p:sp>
        <p:nvSpPr>
          <p:cNvPr id="8" name="Tijdelijke aanduiding voor titel 1">
            <a:extLst>
              <a:ext uri="{FF2B5EF4-FFF2-40B4-BE49-F238E27FC236}">
                <a16:creationId xmlns:a16="http://schemas.microsoft.com/office/drawing/2014/main" xmlns="" id="{F2DD3A1A-9B5E-4867-A32B-BD33DA099997}"/>
              </a:ext>
            </a:extLst>
          </p:cNvPr>
          <p:cNvSpPr>
            <a:spLocks noGrp="1"/>
          </p:cNvSpPr>
          <p:nvPr>
            <p:ph type="title"/>
          </p:nvPr>
        </p:nvSpPr>
        <p:spPr>
          <a:xfrm>
            <a:off x="523783" y="295090"/>
            <a:ext cx="6029417" cy="739854"/>
          </a:xfrm>
          <a:prstGeom prst="rect">
            <a:avLst/>
          </a:prstGeom>
        </p:spPr>
        <p:txBody>
          <a:bodyPr vert="horz" lIns="91440" tIns="45720" rIns="91440" bIns="45720" rtlCol="0" anchor="ctr">
            <a:normAutofit/>
          </a:bodyPr>
          <a:lstStyle/>
          <a:p>
            <a:r>
              <a:rPr lang="en-US"/>
              <a:t>Click to edit Master title style</a:t>
            </a:r>
            <a:endParaRPr lang="nl-NL" dirty="0"/>
          </a:p>
        </p:txBody>
      </p:sp>
    </p:spTree>
    <p:extLst>
      <p:ext uri="{BB962C8B-B14F-4D97-AF65-F5344CB8AC3E}">
        <p14:creationId xmlns:p14="http://schemas.microsoft.com/office/powerpoint/2010/main" val="6487283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kst links - rode tekst rechts">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xmlns="" id="{E4FCEA04-0A6B-4CCB-ACF1-3213B1555E18}"/>
              </a:ext>
            </a:extLst>
          </p:cNvPr>
          <p:cNvSpPr>
            <a:spLocks noGrp="1"/>
          </p:cNvSpPr>
          <p:nvPr>
            <p:ph sz="half" idx="1"/>
          </p:nvPr>
        </p:nvSpPr>
        <p:spPr>
          <a:xfrm>
            <a:off x="533400" y="1524000"/>
            <a:ext cx="5486400" cy="4762499"/>
          </a:xfrm>
        </p:spPr>
        <p:txBody>
          <a:bodyPr/>
          <a:lstStyle/>
          <a:p>
            <a:pPr lvl="0"/>
            <a:r>
              <a:rPr lang="en-US"/>
              <a:t>Click to edit Master text styles</a:t>
            </a:r>
          </a:p>
          <a:p>
            <a:pPr lvl="1"/>
            <a:r>
              <a:rPr lang="en-US"/>
              <a:t>Second level</a:t>
            </a:r>
          </a:p>
        </p:txBody>
      </p:sp>
      <p:sp>
        <p:nvSpPr>
          <p:cNvPr id="4" name="Tijdelijke aanduiding voor inhoud 3">
            <a:extLst>
              <a:ext uri="{FF2B5EF4-FFF2-40B4-BE49-F238E27FC236}">
                <a16:creationId xmlns:a16="http://schemas.microsoft.com/office/drawing/2014/main" xmlns="" id="{0833B585-785B-4F28-BC0D-428199061B61}"/>
              </a:ext>
            </a:extLst>
          </p:cNvPr>
          <p:cNvSpPr>
            <a:spLocks noGrp="1"/>
          </p:cNvSpPr>
          <p:nvPr>
            <p:ph sz="half" idx="2" hasCustomPrompt="1"/>
          </p:nvPr>
        </p:nvSpPr>
        <p:spPr>
          <a:xfrm>
            <a:off x="8077199" y="1676401"/>
            <a:ext cx="3454894" cy="1182531"/>
          </a:xfrm>
          <a:prstGeom prst="roundRect">
            <a:avLst>
              <a:gd name="adj" fmla="val 6367"/>
            </a:avLst>
          </a:prstGeom>
          <a:solidFill>
            <a:schemeClr val="accent3"/>
          </a:solidFill>
        </p:spPr>
        <p:txBody>
          <a:bodyPr wrap="square" lIns="288000" tIns="288000">
            <a:spAutoFit/>
          </a:bodyPr>
          <a:lstStyle>
            <a:lvl1pPr>
              <a:spcAft>
                <a:spcPts val="400"/>
              </a:spcAft>
              <a:defRPr>
                <a:solidFill>
                  <a:schemeClr val="accent2"/>
                </a:solidFill>
              </a:defRPr>
            </a:lvl1pPr>
            <a:lvl2pPr marL="144000" indent="-144000">
              <a:spcBef>
                <a:spcPts val="1200"/>
              </a:spcBef>
              <a:defRPr sz="1600">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nl-NL" dirty="0"/>
              <a:t>Kopje</a:t>
            </a:r>
          </a:p>
          <a:p>
            <a:pPr lvl="1"/>
            <a:r>
              <a:rPr lang="nl-NL" dirty="0"/>
              <a:t>Tweede niveau</a:t>
            </a:r>
          </a:p>
        </p:txBody>
      </p:sp>
      <p:sp>
        <p:nvSpPr>
          <p:cNvPr id="5" name="Tijdelijke aanduiding voor datum 4">
            <a:extLst>
              <a:ext uri="{FF2B5EF4-FFF2-40B4-BE49-F238E27FC236}">
                <a16:creationId xmlns:a16="http://schemas.microsoft.com/office/drawing/2014/main" xmlns="" id="{227939C8-37F0-4C2B-8875-8591CD7FBDFE}"/>
              </a:ext>
            </a:extLst>
          </p:cNvPr>
          <p:cNvSpPr>
            <a:spLocks noGrp="1"/>
          </p:cNvSpPr>
          <p:nvPr>
            <p:ph type="dt" sz="half" idx="10"/>
          </p:nvPr>
        </p:nvSpPr>
        <p:spPr>
          <a:xfrm>
            <a:off x="525600" y="6415200"/>
            <a:ext cx="4114800" cy="306000"/>
          </a:xfrm>
          <a:prstGeom prst="rect">
            <a:avLst/>
          </a:prstGeom>
        </p:spPr>
        <p:txBody>
          <a:bodyPr/>
          <a:lstStyle/>
          <a:p>
            <a:r>
              <a:rPr lang="nl-NL" dirty="0"/>
              <a:t>Corporate presentatie CIZ | maand 2018</a:t>
            </a:r>
            <a:endParaRPr lang="en-US" dirty="0"/>
          </a:p>
        </p:txBody>
      </p:sp>
      <p:sp>
        <p:nvSpPr>
          <p:cNvPr id="7" name="Tijdelijke aanduiding voor dianummer 6">
            <a:extLst>
              <a:ext uri="{FF2B5EF4-FFF2-40B4-BE49-F238E27FC236}">
                <a16:creationId xmlns:a16="http://schemas.microsoft.com/office/drawing/2014/main" xmlns="" id="{F121C50D-01CB-44F3-B895-F6D059EB8FB1}"/>
              </a:ext>
            </a:extLst>
          </p:cNvPr>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‹nr.›</a:t>
            </a:fld>
            <a:endParaRPr lang="nl-NL" dirty="0"/>
          </a:p>
        </p:txBody>
      </p:sp>
      <p:sp>
        <p:nvSpPr>
          <p:cNvPr id="11" name="Tijdelijke aanduiding voor afbeelding 10">
            <a:extLst>
              <a:ext uri="{FF2B5EF4-FFF2-40B4-BE49-F238E27FC236}">
                <a16:creationId xmlns:a16="http://schemas.microsoft.com/office/drawing/2014/main" xmlns="" id="{7FD9F3D3-DD6A-419C-B926-43549C97E259}"/>
              </a:ext>
            </a:extLst>
          </p:cNvPr>
          <p:cNvSpPr>
            <a:spLocks noGrp="1"/>
          </p:cNvSpPr>
          <p:nvPr>
            <p:ph type="pic" sz="quarter" idx="13" hasCustomPrompt="1"/>
          </p:nvPr>
        </p:nvSpPr>
        <p:spPr>
          <a:xfrm>
            <a:off x="8229600" y="1219200"/>
            <a:ext cx="720000" cy="720000"/>
          </a:xfrm>
          <a:blipFill>
            <a:blip r:embed="rId2"/>
            <a:stretch>
              <a:fillRect/>
            </a:stretch>
          </a:blipFill>
        </p:spPr>
        <p:txBody>
          <a:bodyPr/>
          <a:lstStyle>
            <a:lvl1pPr>
              <a:defRPr/>
            </a:lvl1pPr>
          </a:lstStyle>
          <a:p>
            <a:r>
              <a:rPr lang="nl-NL" dirty="0"/>
              <a:t> </a:t>
            </a:r>
          </a:p>
        </p:txBody>
      </p:sp>
      <p:sp>
        <p:nvSpPr>
          <p:cNvPr id="8" name="Tijdelijke aanduiding voor titel 1">
            <a:extLst>
              <a:ext uri="{FF2B5EF4-FFF2-40B4-BE49-F238E27FC236}">
                <a16:creationId xmlns:a16="http://schemas.microsoft.com/office/drawing/2014/main" xmlns="" id="{506EF1AF-1F8F-449C-B9F8-FEDE68F9F006}"/>
              </a:ext>
            </a:extLst>
          </p:cNvPr>
          <p:cNvSpPr>
            <a:spLocks noGrp="1"/>
          </p:cNvSpPr>
          <p:nvPr>
            <p:ph type="title"/>
          </p:nvPr>
        </p:nvSpPr>
        <p:spPr>
          <a:xfrm>
            <a:off x="523783" y="295090"/>
            <a:ext cx="6029417" cy="739854"/>
          </a:xfrm>
          <a:prstGeom prst="rect">
            <a:avLst/>
          </a:prstGeom>
        </p:spPr>
        <p:txBody>
          <a:bodyPr vert="horz" lIns="91440" tIns="45720" rIns="91440" bIns="45720" rtlCol="0" anchor="ctr">
            <a:normAutofit/>
          </a:bodyPr>
          <a:lstStyle/>
          <a:p>
            <a:r>
              <a:rPr lang="en-US"/>
              <a:t>Click to edit Master title style</a:t>
            </a:r>
            <a:endParaRPr lang="nl-NL" dirty="0"/>
          </a:p>
        </p:txBody>
      </p:sp>
    </p:spTree>
    <p:extLst>
      <p:ext uri="{BB962C8B-B14F-4D97-AF65-F5344CB8AC3E}">
        <p14:creationId xmlns:p14="http://schemas.microsoft.com/office/powerpoint/2010/main" val="2470375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 afbeeldingen">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xmlns="" id="{942CD3AE-ECF5-41E1-9B8F-8487D76E00CC}"/>
              </a:ext>
            </a:extLst>
          </p:cNvPr>
          <p:cNvSpPr>
            <a:spLocks noGrp="1"/>
          </p:cNvSpPr>
          <p:nvPr>
            <p:ph type="dt" sz="half" idx="10"/>
          </p:nvPr>
        </p:nvSpPr>
        <p:spPr>
          <a:xfrm>
            <a:off x="525600" y="6415200"/>
            <a:ext cx="4114800" cy="306000"/>
          </a:xfrm>
          <a:prstGeom prst="rect">
            <a:avLst/>
          </a:prstGeom>
        </p:spPr>
        <p:txBody>
          <a:bodyPr/>
          <a:lstStyle/>
          <a:p>
            <a:r>
              <a:rPr lang="nl-NL" dirty="0" smtClean="0"/>
              <a:t>Presentatie </a:t>
            </a:r>
            <a:r>
              <a:rPr lang="nl-NL" dirty="0"/>
              <a:t>CIZ | maand 2018</a:t>
            </a:r>
            <a:endParaRPr lang="en-US" dirty="0"/>
          </a:p>
        </p:txBody>
      </p:sp>
      <p:sp>
        <p:nvSpPr>
          <p:cNvPr id="4" name="Tijdelijke aanduiding voor dianummer 3">
            <a:extLst>
              <a:ext uri="{FF2B5EF4-FFF2-40B4-BE49-F238E27FC236}">
                <a16:creationId xmlns:a16="http://schemas.microsoft.com/office/drawing/2014/main" xmlns="" id="{8FF4C850-81B6-4A5B-A294-8456199681D0}"/>
              </a:ext>
            </a:extLst>
          </p:cNvPr>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‹nr.›</a:t>
            </a:fld>
            <a:endParaRPr lang="nl-NL" dirty="0"/>
          </a:p>
        </p:txBody>
      </p:sp>
      <p:sp>
        <p:nvSpPr>
          <p:cNvPr id="8" name="Tijdelijke aanduiding voor afbeelding 7">
            <a:extLst>
              <a:ext uri="{FF2B5EF4-FFF2-40B4-BE49-F238E27FC236}">
                <a16:creationId xmlns:a16="http://schemas.microsoft.com/office/drawing/2014/main" xmlns="" id="{CE7E1D9F-F973-43AF-BFDC-566B4F77A788}"/>
              </a:ext>
            </a:extLst>
          </p:cNvPr>
          <p:cNvSpPr>
            <a:spLocks noGrp="1" noChangeAspect="1"/>
          </p:cNvSpPr>
          <p:nvPr>
            <p:ph type="pic" sz="quarter" idx="13"/>
          </p:nvPr>
        </p:nvSpPr>
        <p:spPr>
          <a:xfrm>
            <a:off x="619676" y="1874142"/>
            <a:ext cx="3495124" cy="3612258"/>
          </a:xfrm>
        </p:spPr>
        <p:txBody>
          <a:bodyPr anchor="ctr" anchorCtr="1"/>
          <a:lstStyle/>
          <a:p>
            <a:r>
              <a:rPr lang="en-US"/>
              <a:t>Drag picture to placeholder or click icon to add</a:t>
            </a:r>
            <a:endParaRPr lang="nl-NL"/>
          </a:p>
        </p:txBody>
      </p:sp>
      <p:sp>
        <p:nvSpPr>
          <p:cNvPr id="9" name="Tijdelijke aanduiding voor afbeelding 7">
            <a:extLst>
              <a:ext uri="{FF2B5EF4-FFF2-40B4-BE49-F238E27FC236}">
                <a16:creationId xmlns:a16="http://schemas.microsoft.com/office/drawing/2014/main" xmlns="" id="{0F6BC25D-4F6C-4EB5-8BDA-223A43A9C951}"/>
              </a:ext>
            </a:extLst>
          </p:cNvPr>
          <p:cNvSpPr>
            <a:spLocks noGrp="1" noChangeAspect="1"/>
          </p:cNvSpPr>
          <p:nvPr>
            <p:ph type="pic" sz="quarter" idx="14"/>
          </p:nvPr>
        </p:nvSpPr>
        <p:spPr>
          <a:xfrm>
            <a:off x="4348438" y="1874142"/>
            <a:ext cx="3495124" cy="3612258"/>
          </a:xfrm>
        </p:spPr>
        <p:txBody>
          <a:bodyPr anchor="ctr" anchorCtr="1"/>
          <a:lstStyle/>
          <a:p>
            <a:r>
              <a:rPr lang="en-US"/>
              <a:t>Drag picture to placeholder or click icon to add</a:t>
            </a:r>
            <a:endParaRPr lang="nl-NL"/>
          </a:p>
        </p:txBody>
      </p:sp>
      <p:sp>
        <p:nvSpPr>
          <p:cNvPr id="10" name="Tijdelijke aanduiding voor afbeelding 7">
            <a:extLst>
              <a:ext uri="{FF2B5EF4-FFF2-40B4-BE49-F238E27FC236}">
                <a16:creationId xmlns:a16="http://schemas.microsoft.com/office/drawing/2014/main" xmlns="" id="{0D7E5BD0-C617-4E2B-9BA1-7D3BBA36E2B0}"/>
              </a:ext>
            </a:extLst>
          </p:cNvPr>
          <p:cNvSpPr>
            <a:spLocks noGrp="1" noChangeAspect="1"/>
          </p:cNvSpPr>
          <p:nvPr>
            <p:ph type="pic" sz="quarter" idx="15"/>
          </p:nvPr>
        </p:nvSpPr>
        <p:spPr>
          <a:xfrm>
            <a:off x="8077200" y="1874142"/>
            <a:ext cx="3495124" cy="3612258"/>
          </a:xfrm>
        </p:spPr>
        <p:txBody>
          <a:bodyPr anchor="ctr" anchorCtr="1"/>
          <a:lstStyle/>
          <a:p>
            <a:r>
              <a:rPr lang="en-US"/>
              <a:t>Drag picture to placeholder or click icon to add</a:t>
            </a:r>
            <a:endParaRPr lang="nl-NL"/>
          </a:p>
        </p:txBody>
      </p:sp>
      <p:sp>
        <p:nvSpPr>
          <p:cNvPr id="7" name="Tijdelijke aanduiding voor titel 1">
            <a:extLst>
              <a:ext uri="{FF2B5EF4-FFF2-40B4-BE49-F238E27FC236}">
                <a16:creationId xmlns:a16="http://schemas.microsoft.com/office/drawing/2014/main" xmlns="" id="{9DF07F55-62F5-40C8-8C8A-CBD5A67A92B7}"/>
              </a:ext>
            </a:extLst>
          </p:cNvPr>
          <p:cNvSpPr>
            <a:spLocks noGrp="1"/>
          </p:cNvSpPr>
          <p:nvPr>
            <p:ph type="title"/>
          </p:nvPr>
        </p:nvSpPr>
        <p:spPr>
          <a:xfrm>
            <a:off x="523783" y="295090"/>
            <a:ext cx="6029417" cy="739854"/>
          </a:xfrm>
          <a:prstGeom prst="rect">
            <a:avLst/>
          </a:prstGeom>
        </p:spPr>
        <p:txBody>
          <a:bodyPr vert="horz" lIns="91440" tIns="45720" rIns="91440" bIns="45720" rtlCol="0" anchor="ctr">
            <a:normAutofit/>
          </a:bodyPr>
          <a:lstStyle/>
          <a:p>
            <a:r>
              <a:rPr lang="en-US"/>
              <a:t>Click to edit Master title style</a:t>
            </a:r>
            <a:endParaRPr lang="nl-NL" dirty="0"/>
          </a:p>
        </p:txBody>
      </p:sp>
    </p:spTree>
    <p:extLst>
      <p:ext uri="{BB962C8B-B14F-4D97-AF65-F5344CB8AC3E}">
        <p14:creationId xmlns:p14="http://schemas.microsoft.com/office/powerpoint/2010/main" val="2885287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fbeelding links - rode tekst rechts">
    <p:spTree>
      <p:nvGrpSpPr>
        <p:cNvPr id="1" name=""/>
        <p:cNvGrpSpPr/>
        <p:nvPr/>
      </p:nvGrpSpPr>
      <p:grpSpPr>
        <a:xfrm>
          <a:off x="0" y="0"/>
          <a:ext cx="0" cy="0"/>
          <a:chOff x="0" y="0"/>
          <a:chExt cx="0" cy="0"/>
        </a:xfrm>
      </p:grpSpPr>
      <p:sp>
        <p:nvSpPr>
          <p:cNvPr id="28" name="Tijdelijke aanduiding voor afbeelding 27">
            <a:extLst>
              <a:ext uri="{FF2B5EF4-FFF2-40B4-BE49-F238E27FC236}">
                <a16:creationId xmlns:a16="http://schemas.microsoft.com/office/drawing/2014/main" xmlns="" id="{2F0A3507-BB18-4DE3-BED3-93F4168A8E76}"/>
              </a:ext>
            </a:extLst>
          </p:cNvPr>
          <p:cNvSpPr>
            <a:spLocks noGrp="1" noChangeAspect="1"/>
          </p:cNvSpPr>
          <p:nvPr>
            <p:ph type="pic" sz="quarter" idx="16"/>
          </p:nvPr>
        </p:nvSpPr>
        <p:spPr>
          <a:xfrm>
            <a:off x="0" y="640081"/>
            <a:ext cx="9510427" cy="5532120"/>
          </a:xfrm>
          <a:custGeom>
            <a:avLst/>
            <a:gdLst>
              <a:gd name="connsiteX0" fmla="*/ 0 w 9510427"/>
              <a:gd name="connsiteY0" fmla="*/ 0 h 5532120"/>
              <a:gd name="connsiteX1" fmla="*/ 9510427 w 9510427"/>
              <a:gd name="connsiteY1" fmla="*/ 0 h 5532120"/>
              <a:gd name="connsiteX2" fmla="*/ 9510427 w 9510427"/>
              <a:gd name="connsiteY2" fmla="*/ 5343140 h 5532120"/>
              <a:gd name="connsiteX3" fmla="*/ 9508431 w 9510427"/>
              <a:gd name="connsiteY3" fmla="*/ 5343140 h 5532120"/>
              <a:gd name="connsiteX4" fmla="*/ 9506186 w 9510427"/>
              <a:gd name="connsiteY4" fmla="*/ 5365409 h 5532120"/>
              <a:gd name="connsiteX5" fmla="*/ 9343716 w 9510427"/>
              <a:gd name="connsiteY5" fmla="*/ 5527879 h 5532120"/>
              <a:gd name="connsiteX6" fmla="*/ 9301647 w 9510427"/>
              <a:gd name="connsiteY6" fmla="*/ 5532120 h 5532120"/>
              <a:gd name="connsiteX7" fmla="*/ 0 w 9510427"/>
              <a:gd name="connsiteY7" fmla="*/ 5532120 h 5532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0427" h="5532120">
                <a:moveTo>
                  <a:pt x="0" y="0"/>
                </a:moveTo>
                <a:lnTo>
                  <a:pt x="9510427" y="0"/>
                </a:lnTo>
                <a:lnTo>
                  <a:pt x="9510427" y="5343140"/>
                </a:lnTo>
                <a:lnTo>
                  <a:pt x="9508431" y="5343140"/>
                </a:lnTo>
                <a:lnTo>
                  <a:pt x="9506186" y="5365409"/>
                </a:lnTo>
                <a:cubicBezTo>
                  <a:pt x="9489498" y="5446960"/>
                  <a:pt x="9425266" y="5511192"/>
                  <a:pt x="9343716" y="5527879"/>
                </a:cubicBezTo>
                <a:lnTo>
                  <a:pt x="9301647" y="5532120"/>
                </a:lnTo>
                <a:lnTo>
                  <a:pt x="0" y="5532120"/>
                </a:lnTo>
                <a:close/>
              </a:path>
            </a:pathLst>
          </a:custGeom>
          <a:noFill/>
        </p:spPr>
        <p:txBody>
          <a:bodyPr wrap="square" anchor="ctr" anchorCtr="1">
            <a:noAutofit/>
          </a:bodyPr>
          <a:lstStyle>
            <a:lvl1pPr algn="l">
              <a:defRPr/>
            </a:lvl1pPr>
          </a:lstStyle>
          <a:p>
            <a:r>
              <a:rPr lang="en-US"/>
              <a:t>Drag picture to placeholder or click icon to add</a:t>
            </a:r>
            <a:endParaRPr lang="nl-NL" dirty="0"/>
          </a:p>
        </p:txBody>
      </p:sp>
      <p:sp>
        <p:nvSpPr>
          <p:cNvPr id="4" name="Tijdelijke aanduiding voor inhoud 3">
            <a:extLst>
              <a:ext uri="{FF2B5EF4-FFF2-40B4-BE49-F238E27FC236}">
                <a16:creationId xmlns:a16="http://schemas.microsoft.com/office/drawing/2014/main" xmlns="" id="{0833B585-785B-4F28-BC0D-428199061B61}"/>
              </a:ext>
            </a:extLst>
          </p:cNvPr>
          <p:cNvSpPr>
            <a:spLocks noGrp="1"/>
          </p:cNvSpPr>
          <p:nvPr>
            <p:ph sz="half" idx="2" hasCustomPrompt="1"/>
          </p:nvPr>
        </p:nvSpPr>
        <p:spPr>
          <a:xfrm>
            <a:off x="8077200" y="1444339"/>
            <a:ext cx="3454894" cy="1182531"/>
          </a:xfrm>
          <a:prstGeom prst="roundRect">
            <a:avLst>
              <a:gd name="adj" fmla="val 6367"/>
            </a:avLst>
          </a:prstGeom>
          <a:solidFill>
            <a:schemeClr val="accent3"/>
          </a:solidFill>
        </p:spPr>
        <p:txBody>
          <a:bodyPr wrap="square" lIns="288000" tIns="288000">
            <a:spAutoFit/>
          </a:bodyPr>
          <a:lstStyle>
            <a:lvl1pPr>
              <a:spcAft>
                <a:spcPts val="400"/>
              </a:spcAft>
              <a:defRPr>
                <a:solidFill>
                  <a:schemeClr val="accent2"/>
                </a:solidFill>
              </a:defRPr>
            </a:lvl1pPr>
            <a:lvl2pPr marL="144000" indent="-144000">
              <a:spcBef>
                <a:spcPts val="1200"/>
              </a:spcBef>
              <a:defRPr sz="1600">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nl-NL" dirty="0"/>
              <a:t>Kopje</a:t>
            </a:r>
          </a:p>
          <a:p>
            <a:pPr lvl="1"/>
            <a:r>
              <a:rPr lang="nl-NL" dirty="0"/>
              <a:t>Tweede niveau</a:t>
            </a:r>
          </a:p>
        </p:txBody>
      </p:sp>
      <p:sp>
        <p:nvSpPr>
          <p:cNvPr id="5" name="Tijdelijke aanduiding voor datum 4">
            <a:extLst>
              <a:ext uri="{FF2B5EF4-FFF2-40B4-BE49-F238E27FC236}">
                <a16:creationId xmlns:a16="http://schemas.microsoft.com/office/drawing/2014/main" xmlns="" id="{227939C8-37F0-4C2B-8875-8591CD7FBDFE}"/>
              </a:ext>
            </a:extLst>
          </p:cNvPr>
          <p:cNvSpPr>
            <a:spLocks noGrp="1"/>
          </p:cNvSpPr>
          <p:nvPr>
            <p:ph type="dt" sz="half" idx="10"/>
          </p:nvPr>
        </p:nvSpPr>
        <p:spPr>
          <a:xfrm>
            <a:off x="525600" y="6415200"/>
            <a:ext cx="4114800" cy="306000"/>
          </a:xfrm>
          <a:prstGeom prst="rect">
            <a:avLst/>
          </a:prstGeom>
        </p:spPr>
        <p:txBody>
          <a:bodyPr/>
          <a:lstStyle/>
          <a:p>
            <a:r>
              <a:rPr lang="nl-NL" dirty="0" smtClean="0"/>
              <a:t>Presentatie </a:t>
            </a:r>
            <a:r>
              <a:rPr lang="nl-NL" dirty="0"/>
              <a:t>CIZ | maand 2018</a:t>
            </a:r>
            <a:endParaRPr lang="en-US" dirty="0"/>
          </a:p>
        </p:txBody>
      </p:sp>
      <p:sp>
        <p:nvSpPr>
          <p:cNvPr id="7" name="Tijdelijke aanduiding voor dianummer 6">
            <a:extLst>
              <a:ext uri="{FF2B5EF4-FFF2-40B4-BE49-F238E27FC236}">
                <a16:creationId xmlns:a16="http://schemas.microsoft.com/office/drawing/2014/main" xmlns="" id="{F121C50D-01CB-44F3-B895-F6D059EB8FB1}"/>
              </a:ext>
            </a:extLst>
          </p:cNvPr>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‹nr.›</a:t>
            </a:fld>
            <a:endParaRPr lang="nl-NL" dirty="0"/>
          </a:p>
        </p:txBody>
      </p:sp>
      <p:sp>
        <p:nvSpPr>
          <p:cNvPr id="11" name="Tijdelijke aanduiding voor afbeelding 10">
            <a:extLst>
              <a:ext uri="{FF2B5EF4-FFF2-40B4-BE49-F238E27FC236}">
                <a16:creationId xmlns:a16="http://schemas.microsoft.com/office/drawing/2014/main" xmlns="" id="{7FD9F3D3-DD6A-419C-B926-43549C97E259}"/>
              </a:ext>
            </a:extLst>
          </p:cNvPr>
          <p:cNvSpPr>
            <a:spLocks noGrp="1"/>
          </p:cNvSpPr>
          <p:nvPr>
            <p:ph type="pic" sz="quarter" idx="13" hasCustomPrompt="1"/>
          </p:nvPr>
        </p:nvSpPr>
        <p:spPr>
          <a:xfrm>
            <a:off x="8264800" y="1032643"/>
            <a:ext cx="720000" cy="720000"/>
          </a:xfrm>
          <a:blipFill>
            <a:blip r:embed="rId2"/>
            <a:stretch>
              <a:fillRect/>
            </a:stretch>
          </a:blipFill>
        </p:spPr>
        <p:txBody>
          <a:bodyPr/>
          <a:lstStyle>
            <a:lvl1pPr>
              <a:defRPr/>
            </a:lvl1pPr>
          </a:lstStyle>
          <a:p>
            <a:r>
              <a:rPr lang="nl-NL" dirty="0"/>
              <a:t> </a:t>
            </a:r>
          </a:p>
        </p:txBody>
      </p:sp>
      <p:sp>
        <p:nvSpPr>
          <p:cNvPr id="10" name="Titel">
            <a:extLst>
              <a:ext uri="{FF2B5EF4-FFF2-40B4-BE49-F238E27FC236}">
                <a16:creationId xmlns:a16="http://schemas.microsoft.com/office/drawing/2014/main" xmlns="" id="{50985F90-231E-4846-99AE-2B0FCF63860F}"/>
              </a:ext>
            </a:extLst>
          </p:cNvPr>
          <p:cNvSpPr>
            <a:spLocks noGrp="1"/>
          </p:cNvSpPr>
          <p:nvPr>
            <p:ph type="body" sz="quarter" idx="15" hasCustomPrompt="1"/>
          </p:nvPr>
        </p:nvSpPr>
        <p:spPr>
          <a:xfrm rot="10800000" flipV="1">
            <a:off x="0" y="295200"/>
            <a:ext cx="6553200" cy="741600"/>
          </a:xfrm>
          <a:prstGeom prst="round1Rect">
            <a:avLst>
              <a:gd name="adj" fmla="val 38564"/>
            </a:avLst>
          </a:prstGeom>
          <a:solidFill>
            <a:schemeClr val="accent1"/>
          </a:solidFill>
          <a:scene3d>
            <a:camera prst="orthographicFront">
              <a:rot lat="0" lon="0" rev="10800000"/>
            </a:camera>
            <a:lightRig rig="threePt" dir="t"/>
          </a:scene3d>
          <a:sp3d/>
        </p:spPr>
        <p:txBody>
          <a:bodyPr lIns="612000" rIns="72000" anchor="ctr" anchorCtr="0">
            <a:noAutofit/>
            <a:scene3d>
              <a:camera prst="orthographicFront">
                <a:rot lat="0" lon="0" rev="10800000"/>
              </a:camera>
              <a:lightRig rig="threePt" dir="t"/>
            </a:scene3d>
            <a:flatTx/>
          </a:bodyPr>
          <a:lstStyle>
            <a:lvl1pPr marL="0" indent="0" algn="l" defTabSz="914400" rtl="0" eaLnBrk="1" latinLnBrk="0" hangingPunct="1">
              <a:buNone/>
              <a:defRPr lang="nl-NL" sz="2000" kern="1200" spc="-100" baseline="0" dirty="0" smtClean="0">
                <a:solidFill>
                  <a:schemeClr val="lt1"/>
                </a:solidFill>
                <a:latin typeface="+mn-lt"/>
                <a:ea typeface="+mn-ea"/>
                <a:cs typeface="+mn-cs"/>
              </a:defRPr>
            </a:lvl1pPr>
            <a:lvl2pPr marL="0" algn="l" defTabSz="914400" rtl="0" eaLnBrk="1" latinLnBrk="0" hangingPunct="1">
              <a:defRPr lang="nl-NL" sz="3000" kern="1200" spc="-100" baseline="0" dirty="0" smtClean="0">
                <a:solidFill>
                  <a:schemeClr val="lt1"/>
                </a:solidFill>
                <a:latin typeface="+mn-lt"/>
                <a:ea typeface="+mn-ea"/>
                <a:cs typeface="+mn-cs"/>
              </a:defRPr>
            </a:lvl2pPr>
            <a:lvl3pPr marL="0" algn="l" defTabSz="914400" rtl="0" eaLnBrk="1" latinLnBrk="0" hangingPunct="1">
              <a:defRPr lang="nl-NL" sz="3000" kern="1200" spc="-100" baseline="0" dirty="0" smtClean="0">
                <a:solidFill>
                  <a:schemeClr val="lt1"/>
                </a:solidFill>
                <a:latin typeface="+mn-lt"/>
                <a:ea typeface="+mn-ea"/>
                <a:cs typeface="+mn-cs"/>
              </a:defRPr>
            </a:lvl3pPr>
            <a:lvl4pPr marL="0" algn="l" defTabSz="914400" rtl="0" eaLnBrk="1" latinLnBrk="0" hangingPunct="1">
              <a:defRPr lang="nl-NL" sz="3000" kern="1200" spc="-100" baseline="0" dirty="0" smtClean="0">
                <a:solidFill>
                  <a:schemeClr val="lt1"/>
                </a:solidFill>
                <a:latin typeface="+mn-lt"/>
                <a:ea typeface="+mn-ea"/>
                <a:cs typeface="+mn-cs"/>
              </a:defRPr>
            </a:lvl4pPr>
            <a:lvl5pPr marL="0" algn="l" defTabSz="914400" rtl="0" eaLnBrk="1" latinLnBrk="0" hangingPunct="1">
              <a:defRPr lang="nl-NL" sz="3000" kern="1200" spc="-100" baseline="0" dirty="0">
                <a:solidFill>
                  <a:schemeClr val="lt1"/>
                </a:solidFill>
                <a:latin typeface="+mn-lt"/>
                <a:ea typeface="+mn-ea"/>
                <a:cs typeface="+mn-cs"/>
              </a:defRPr>
            </a:lvl5pPr>
          </a:lstStyle>
          <a:p>
            <a:pPr lvl="0"/>
            <a:r>
              <a:rPr lang="nl-NL" dirty="0"/>
              <a:t>Titel</a:t>
            </a:r>
          </a:p>
        </p:txBody>
      </p:sp>
    </p:spTree>
    <p:extLst>
      <p:ext uri="{BB962C8B-B14F-4D97-AF65-F5344CB8AC3E}">
        <p14:creationId xmlns:p14="http://schemas.microsoft.com/office/powerpoint/2010/main" val="9751848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ode tekst links - afbeelding rechts">
    <p:spTree>
      <p:nvGrpSpPr>
        <p:cNvPr id="1" name=""/>
        <p:cNvGrpSpPr/>
        <p:nvPr/>
      </p:nvGrpSpPr>
      <p:grpSpPr>
        <a:xfrm>
          <a:off x="0" y="0"/>
          <a:ext cx="0" cy="0"/>
          <a:chOff x="0" y="0"/>
          <a:chExt cx="0" cy="0"/>
        </a:xfrm>
      </p:grpSpPr>
      <p:sp>
        <p:nvSpPr>
          <p:cNvPr id="16" name="Tijdelijke aanduiding voor afbeelding 15">
            <a:extLst>
              <a:ext uri="{FF2B5EF4-FFF2-40B4-BE49-F238E27FC236}">
                <a16:creationId xmlns:a16="http://schemas.microsoft.com/office/drawing/2014/main" xmlns="" id="{0D19125C-7A13-44A5-8D94-9EF138F1C13F}"/>
              </a:ext>
            </a:extLst>
          </p:cNvPr>
          <p:cNvSpPr>
            <a:spLocks noGrp="1" noChangeAspect="1"/>
          </p:cNvSpPr>
          <p:nvPr>
            <p:ph type="pic" sz="quarter" idx="16"/>
          </p:nvPr>
        </p:nvSpPr>
        <p:spPr>
          <a:xfrm>
            <a:off x="2668100" y="640800"/>
            <a:ext cx="8914300" cy="5533200"/>
          </a:xfrm>
          <a:custGeom>
            <a:avLst/>
            <a:gdLst>
              <a:gd name="connsiteX0" fmla="*/ 0 w 9523900"/>
              <a:gd name="connsiteY0" fmla="*/ 0 h 5533200"/>
              <a:gd name="connsiteX1" fmla="*/ 9523900 w 9523900"/>
              <a:gd name="connsiteY1" fmla="*/ 0 h 5533200"/>
              <a:gd name="connsiteX2" fmla="*/ 9523900 w 9523900"/>
              <a:gd name="connsiteY2" fmla="*/ 5533200 h 5533200"/>
              <a:gd name="connsiteX3" fmla="*/ 198000 w 9523900"/>
              <a:gd name="connsiteY3" fmla="*/ 5533200 h 5533200"/>
              <a:gd name="connsiteX4" fmla="*/ 198000 w 9523900"/>
              <a:gd name="connsiteY4" fmla="*/ 5531244 h 5533200"/>
              <a:gd name="connsiteX5" fmla="*/ 197118 w 9523900"/>
              <a:gd name="connsiteY5" fmla="*/ 5531332 h 5533200"/>
              <a:gd name="connsiteX6" fmla="*/ 4005 w 9523900"/>
              <a:gd name="connsiteY6" fmla="*/ 5373941 h 5533200"/>
              <a:gd name="connsiteX7" fmla="*/ 100 w 9523900"/>
              <a:gd name="connsiteY7" fmla="*/ 5335200 h 5533200"/>
              <a:gd name="connsiteX8" fmla="*/ 0 w 9523900"/>
              <a:gd name="connsiteY8" fmla="*/ 5335200 h 553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3900" h="5533200">
                <a:moveTo>
                  <a:pt x="0" y="0"/>
                </a:moveTo>
                <a:lnTo>
                  <a:pt x="9523900" y="0"/>
                </a:lnTo>
                <a:lnTo>
                  <a:pt x="9523900" y="5533200"/>
                </a:lnTo>
                <a:lnTo>
                  <a:pt x="198000" y="5533200"/>
                </a:lnTo>
                <a:lnTo>
                  <a:pt x="198000" y="5531244"/>
                </a:lnTo>
                <a:lnTo>
                  <a:pt x="197118" y="5531332"/>
                </a:lnTo>
                <a:cubicBezTo>
                  <a:pt x="101861" y="5531332"/>
                  <a:pt x="22385" y="5463763"/>
                  <a:pt x="4005" y="5373941"/>
                </a:cubicBezTo>
                <a:lnTo>
                  <a:pt x="100" y="5335200"/>
                </a:lnTo>
                <a:lnTo>
                  <a:pt x="0" y="5335200"/>
                </a:lnTo>
                <a:close/>
              </a:path>
            </a:pathLst>
          </a:custGeom>
          <a:noFill/>
        </p:spPr>
        <p:txBody>
          <a:bodyPr wrap="square" anchor="ctr" anchorCtr="1">
            <a:noAutofit/>
          </a:bodyPr>
          <a:lstStyle/>
          <a:p>
            <a:r>
              <a:rPr lang="en-US"/>
              <a:t>Drag picture to placeholder or click icon to add</a:t>
            </a:r>
            <a:endParaRPr lang="nl-NL" dirty="0"/>
          </a:p>
        </p:txBody>
      </p:sp>
      <p:sp>
        <p:nvSpPr>
          <p:cNvPr id="4" name="Tijdelijke aanduiding voor inhoud 3">
            <a:extLst>
              <a:ext uri="{FF2B5EF4-FFF2-40B4-BE49-F238E27FC236}">
                <a16:creationId xmlns:a16="http://schemas.microsoft.com/office/drawing/2014/main" xmlns="" id="{0833B585-785B-4F28-BC0D-428199061B61}"/>
              </a:ext>
            </a:extLst>
          </p:cNvPr>
          <p:cNvSpPr>
            <a:spLocks noGrp="1"/>
          </p:cNvSpPr>
          <p:nvPr>
            <p:ph sz="half" idx="2" hasCustomPrompt="1"/>
          </p:nvPr>
        </p:nvSpPr>
        <p:spPr>
          <a:xfrm>
            <a:off x="525600" y="1747004"/>
            <a:ext cx="3454894" cy="1182531"/>
          </a:xfrm>
          <a:prstGeom prst="roundRect">
            <a:avLst>
              <a:gd name="adj" fmla="val 6367"/>
            </a:avLst>
          </a:prstGeom>
          <a:solidFill>
            <a:schemeClr val="accent3"/>
          </a:solidFill>
        </p:spPr>
        <p:txBody>
          <a:bodyPr wrap="square" lIns="288000" tIns="288000">
            <a:spAutoFit/>
          </a:bodyPr>
          <a:lstStyle>
            <a:lvl1pPr>
              <a:spcAft>
                <a:spcPts val="400"/>
              </a:spcAft>
              <a:defRPr>
                <a:solidFill>
                  <a:schemeClr val="accent2"/>
                </a:solidFill>
              </a:defRPr>
            </a:lvl1pPr>
            <a:lvl2pPr marL="144000" indent="-144000">
              <a:spcBef>
                <a:spcPts val="1200"/>
              </a:spcBef>
              <a:defRPr sz="1600">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nl-NL" dirty="0"/>
              <a:t>Kopje</a:t>
            </a:r>
          </a:p>
          <a:p>
            <a:pPr lvl="1"/>
            <a:r>
              <a:rPr lang="nl-NL" dirty="0"/>
              <a:t>Tweede niveau</a:t>
            </a:r>
          </a:p>
        </p:txBody>
      </p:sp>
      <p:sp>
        <p:nvSpPr>
          <p:cNvPr id="5" name="Tijdelijke aanduiding voor datum 4">
            <a:extLst>
              <a:ext uri="{FF2B5EF4-FFF2-40B4-BE49-F238E27FC236}">
                <a16:creationId xmlns:a16="http://schemas.microsoft.com/office/drawing/2014/main" xmlns="" id="{227939C8-37F0-4C2B-8875-8591CD7FBDFE}"/>
              </a:ext>
            </a:extLst>
          </p:cNvPr>
          <p:cNvSpPr>
            <a:spLocks noGrp="1"/>
          </p:cNvSpPr>
          <p:nvPr>
            <p:ph type="dt" sz="half" idx="10"/>
          </p:nvPr>
        </p:nvSpPr>
        <p:spPr>
          <a:xfrm>
            <a:off x="525600" y="6415200"/>
            <a:ext cx="4114800" cy="306000"/>
          </a:xfrm>
          <a:prstGeom prst="rect">
            <a:avLst/>
          </a:prstGeom>
        </p:spPr>
        <p:txBody>
          <a:bodyPr/>
          <a:lstStyle/>
          <a:p>
            <a:r>
              <a:rPr lang="nl-NL" dirty="0" smtClean="0"/>
              <a:t>Presentatie </a:t>
            </a:r>
            <a:r>
              <a:rPr lang="nl-NL" dirty="0"/>
              <a:t>CIZ | maand 2018</a:t>
            </a:r>
            <a:endParaRPr lang="en-US" dirty="0"/>
          </a:p>
        </p:txBody>
      </p:sp>
      <p:sp>
        <p:nvSpPr>
          <p:cNvPr id="7" name="Tijdelijke aanduiding voor dianummer 6">
            <a:extLst>
              <a:ext uri="{FF2B5EF4-FFF2-40B4-BE49-F238E27FC236}">
                <a16:creationId xmlns:a16="http://schemas.microsoft.com/office/drawing/2014/main" xmlns="" id="{F121C50D-01CB-44F3-B895-F6D059EB8FB1}"/>
              </a:ext>
            </a:extLst>
          </p:cNvPr>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‹nr.›</a:t>
            </a:fld>
            <a:endParaRPr lang="nl-NL" dirty="0"/>
          </a:p>
        </p:txBody>
      </p:sp>
      <p:sp>
        <p:nvSpPr>
          <p:cNvPr id="11" name="Tijdelijke aanduiding voor afbeelding 10">
            <a:extLst>
              <a:ext uri="{FF2B5EF4-FFF2-40B4-BE49-F238E27FC236}">
                <a16:creationId xmlns:a16="http://schemas.microsoft.com/office/drawing/2014/main" xmlns="" id="{7FD9F3D3-DD6A-419C-B926-43549C97E259}"/>
              </a:ext>
            </a:extLst>
          </p:cNvPr>
          <p:cNvSpPr>
            <a:spLocks noGrp="1"/>
          </p:cNvSpPr>
          <p:nvPr>
            <p:ph type="pic" sz="quarter" idx="13" hasCustomPrompt="1"/>
          </p:nvPr>
        </p:nvSpPr>
        <p:spPr>
          <a:xfrm>
            <a:off x="713200" y="1336604"/>
            <a:ext cx="720000" cy="720000"/>
          </a:xfrm>
          <a:blipFill>
            <a:blip r:embed="rId2"/>
            <a:stretch>
              <a:fillRect/>
            </a:stretch>
          </a:blipFill>
        </p:spPr>
        <p:txBody>
          <a:bodyPr/>
          <a:lstStyle>
            <a:lvl1pPr>
              <a:defRPr/>
            </a:lvl1pPr>
          </a:lstStyle>
          <a:p>
            <a:r>
              <a:rPr lang="nl-NL" dirty="0"/>
              <a:t> </a:t>
            </a:r>
          </a:p>
        </p:txBody>
      </p:sp>
      <p:sp>
        <p:nvSpPr>
          <p:cNvPr id="10" name="Titel">
            <a:extLst>
              <a:ext uri="{FF2B5EF4-FFF2-40B4-BE49-F238E27FC236}">
                <a16:creationId xmlns:a16="http://schemas.microsoft.com/office/drawing/2014/main" xmlns="" id="{50985F90-231E-4846-99AE-2B0FCF63860F}"/>
              </a:ext>
            </a:extLst>
          </p:cNvPr>
          <p:cNvSpPr>
            <a:spLocks noGrp="1"/>
          </p:cNvSpPr>
          <p:nvPr>
            <p:ph type="body" sz="quarter" idx="15" hasCustomPrompt="1"/>
          </p:nvPr>
        </p:nvSpPr>
        <p:spPr>
          <a:xfrm rot="10800000" flipV="1">
            <a:off x="0" y="295200"/>
            <a:ext cx="6553200" cy="741600"/>
          </a:xfrm>
          <a:prstGeom prst="round1Rect">
            <a:avLst>
              <a:gd name="adj" fmla="val 38564"/>
            </a:avLst>
          </a:prstGeom>
          <a:solidFill>
            <a:schemeClr val="accent1"/>
          </a:solidFill>
          <a:scene3d>
            <a:camera prst="orthographicFront">
              <a:rot lat="0" lon="0" rev="10800000"/>
            </a:camera>
            <a:lightRig rig="threePt" dir="t"/>
          </a:scene3d>
          <a:sp3d/>
        </p:spPr>
        <p:txBody>
          <a:bodyPr lIns="612000" rIns="72000" anchor="ctr" anchorCtr="0">
            <a:noAutofit/>
            <a:scene3d>
              <a:camera prst="orthographicFront">
                <a:rot lat="0" lon="0" rev="10800000"/>
              </a:camera>
              <a:lightRig rig="threePt" dir="t"/>
            </a:scene3d>
            <a:flatTx/>
          </a:bodyPr>
          <a:lstStyle>
            <a:lvl1pPr marL="0" indent="0" algn="l" defTabSz="914400" rtl="0" eaLnBrk="1" latinLnBrk="0" hangingPunct="1">
              <a:buNone/>
              <a:defRPr lang="nl-NL" sz="2000" kern="1200" spc="-100" baseline="0" dirty="0" smtClean="0">
                <a:solidFill>
                  <a:schemeClr val="lt1"/>
                </a:solidFill>
                <a:latin typeface="+mn-lt"/>
                <a:ea typeface="+mn-ea"/>
                <a:cs typeface="+mn-cs"/>
              </a:defRPr>
            </a:lvl1pPr>
            <a:lvl2pPr marL="0" algn="l" defTabSz="914400" rtl="0" eaLnBrk="1" latinLnBrk="0" hangingPunct="1">
              <a:defRPr lang="nl-NL" sz="3000" kern="1200" spc="-100" baseline="0" dirty="0" smtClean="0">
                <a:solidFill>
                  <a:schemeClr val="lt1"/>
                </a:solidFill>
                <a:latin typeface="+mn-lt"/>
                <a:ea typeface="+mn-ea"/>
                <a:cs typeface="+mn-cs"/>
              </a:defRPr>
            </a:lvl2pPr>
            <a:lvl3pPr marL="0" algn="l" defTabSz="914400" rtl="0" eaLnBrk="1" latinLnBrk="0" hangingPunct="1">
              <a:defRPr lang="nl-NL" sz="3000" kern="1200" spc="-100" baseline="0" dirty="0" smtClean="0">
                <a:solidFill>
                  <a:schemeClr val="lt1"/>
                </a:solidFill>
                <a:latin typeface="+mn-lt"/>
                <a:ea typeface="+mn-ea"/>
                <a:cs typeface="+mn-cs"/>
              </a:defRPr>
            </a:lvl3pPr>
            <a:lvl4pPr marL="0" algn="l" defTabSz="914400" rtl="0" eaLnBrk="1" latinLnBrk="0" hangingPunct="1">
              <a:defRPr lang="nl-NL" sz="3000" kern="1200" spc="-100" baseline="0" dirty="0" smtClean="0">
                <a:solidFill>
                  <a:schemeClr val="lt1"/>
                </a:solidFill>
                <a:latin typeface="+mn-lt"/>
                <a:ea typeface="+mn-ea"/>
                <a:cs typeface="+mn-cs"/>
              </a:defRPr>
            </a:lvl4pPr>
            <a:lvl5pPr marL="0" algn="l" defTabSz="914400" rtl="0" eaLnBrk="1" latinLnBrk="0" hangingPunct="1">
              <a:defRPr lang="nl-NL" sz="3000" kern="1200" spc="-100" baseline="0" dirty="0">
                <a:solidFill>
                  <a:schemeClr val="lt1"/>
                </a:solidFill>
                <a:latin typeface="+mn-lt"/>
                <a:ea typeface="+mn-ea"/>
                <a:cs typeface="+mn-cs"/>
              </a:defRPr>
            </a:lvl5pPr>
          </a:lstStyle>
          <a:p>
            <a:pPr lvl="0"/>
            <a:r>
              <a:rPr lang="nl-NL" dirty="0"/>
              <a:t>Titel</a:t>
            </a:r>
          </a:p>
        </p:txBody>
      </p:sp>
    </p:spTree>
    <p:extLst>
      <p:ext uri="{BB962C8B-B14F-4D97-AF65-F5344CB8AC3E}">
        <p14:creationId xmlns:p14="http://schemas.microsoft.com/office/powerpoint/2010/main" val="20955916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oto + 3 kleine afbeeldingen">
    <p:spTree>
      <p:nvGrpSpPr>
        <p:cNvPr id="1" name=""/>
        <p:cNvGrpSpPr/>
        <p:nvPr/>
      </p:nvGrpSpPr>
      <p:grpSpPr>
        <a:xfrm>
          <a:off x="0" y="0"/>
          <a:ext cx="0" cy="0"/>
          <a:chOff x="0" y="0"/>
          <a:chExt cx="0" cy="0"/>
        </a:xfrm>
      </p:grpSpPr>
      <p:sp>
        <p:nvSpPr>
          <p:cNvPr id="8" name="Tijdelijke aanduiding voor afbeelding 7">
            <a:extLst>
              <a:ext uri="{FF2B5EF4-FFF2-40B4-BE49-F238E27FC236}">
                <a16:creationId xmlns:a16="http://schemas.microsoft.com/office/drawing/2014/main" xmlns="" id="{80F90F9E-AA28-4BD6-982D-A64D99FE7FC2}"/>
              </a:ext>
            </a:extLst>
          </p:cNvPr>
          <p:cNvSpPr>
            <a:spLocks noGrp="1" noChangeAspect="1"/>
          </p:cNvSpPr>
          <p:nvPr>
            <p:ph type="pic" sz="quarter" idx="16"/>
          </p:nvPr>
        </p:nvSpPr>
        <p:spPr>
          <a:xfrm>
            <a:off x="0" y="640081"/>
            <a:ext cx="11582400" cy="5532120"/>
          </a:xfrm>
          <a:custGeom>
            <a:avLst/>
            <a:gdLst>
              <a:gd name="connsiteX0" fmla="*/ 0 w 9510427"/>
              <a:gd name="connsiteY0" fmla="*/ 0 h 5532120"/>
              <a:gd name="connsiteX1" fmla="*/ 9510427 w 9510427"/>
              <a:gd name="connsiteY1" fmla="*/ 0 h 5532120"/>
              <a:gd name="connsiteX2" fmla="*/ 9510427 w 9510427"/>
              <a:gd name="connsiteY2" fmla="*/ 5343140 h 5532120"/>
              <a:gd name="connsiteX3" fmla="*/ 9508431 w 9510427"/>
              <a:gd name="connsiteY3" fmla="*/ 5343140 h 5532120"/>
              <a:gd name="connsiteX4" fmla="*/ 9506186 w 9510427"/>
              <a:gd name="connsiteY4" fmla="*/ 5365409 h 5532120"/>
              <a:gd name="connsiteX5" fmla="*/ 9343716 w 9510427"/>
              <a:gd name="connsiteY5" fmla="*/ 5527879 h 5532120"/>
              <a:gd name="connsiteX6" fmla="*/ 9301647 w 9510427"/>
              <a:gd name="connsiteY6" fmla="*/ 5532120 h 5532120"/>
              <a:gd name="connsiteX7" fmla="*/ 0 w 9510427"/>
              <a:gd name="connsiteY7" fmla="*/ 5532120 h 5532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0427" h="5532120">
                <a:moveTo>
                  <a:pt x="0" y="0"/>
                </a:moveTo>
                <a:lnTo>
                  <a:pt x="9510427" y="0"/>
                </a:lnTo>
                <a:lnTo>
                  <a:pt x="9510427" y="5343140"/>
                </a:lnTo>
                <a:lnTo>
                  <a:pt x="9508431" y="5343140"/>
                </a:lnTo>
                <a:lnTo>
                  <a:pt x="9506186" y="5365409"/>
                </a:lnTo>
                <a:cubicBezTo>
                  <a:pt x="9489498" y="5446960"/>
                  <a:pt x="9425266" y="5511192"/>
                  <a:pt x="9343716" y="5527879"/>
                </a:cubicBezTo>
                <a:lnTo>
                  <a:pt x="9301647" y="5532120"/>
                </a:lnTo>
                <a:lnTo>
                  <a:pt x="0" y="5532120"/>
                </a:lnTo>
                <a:close/>
              </a:path>
            </a:pathLst>
          </a:custGeom>
          <a:noFill/>
        </p:spPr>
        <p:txBody>
          <a:bodyPr wrap="square" anchor="t" anchorCtr="0">
            <a:noAutofit/>
          </a:bodyPr>
          <a:lstStyle>
            <a:lvl1pPr algn="r">
              <a:defRPr/>
            </a:lvl1pPr>
          </a:lstStyle>
          <a:p>
            <a:r>
              <a:rPr lang="en-US"/>
              <a:t>Drag picture to placeholder or click icon to add</a:t>
            </a:r>
            <a:endParaRPr lang="nl-NL"/>
          </a:p>
        </p:txBody>
      </p:sp>
      <p:sp>
        <p:nvSpPr>
          <p:cNvPr id="5" name="Tijdelijke aanduiding voor datum 4">
            <a:extLst>
              <a:ext uri="{FF2B5EF4-FFF2-40B4-BE49-F238E27FC236}">
                <a16:creationId xmlns:a16="http://schemas.microsoft.com/office/drawing/2014/main" xmlns="" id="{227939C8-37F0-4C2B-8875-8591CD7FBDFE}"/>
              </a:ext>
            </a:extLst>
          </p:cNvPr>
          <p:cNvSpPr>
            <a:spLocks noGrp="1"/>
          </p:cNvSpPr>
          <p:nvPr>
            <p:ph type="dt" sz="half" idx="10"/>
          </p:nvPr>
        </p:nvSpPr>
        <p:spPr>
          <a:xfrm>
            <a:off x="525600" y="6415200"/>
            <a:ext cx="4114800" cy="306000"/>
          </a:xfrm>
          <a:prstGeom prst="rect">
            <a:avLst/>
          </a:prstGeom>
        </p:spPr>
        <p:txBody>
          <a:bodyPr/>
          <a:lstStyle/>
          <a:p>
            <a:r>
              <a:rPr lang="nl-NL" dirty="0" smtClean="0"/>
              <a:t>Presentatie </a:t>
            </a:r>
            <a:r>
              <a:rPr lang="nl-NL" dirty="0"/>
              <a:t>CIZ | maand 2018</a:t>
            </a:r>
            <a:endParaRPr lang="en-US" dirty="0"/>
          </a:p>
        </p:txBody>
      </p:sp>
      <p:sp>
        <p:nvSpPr>
          <p:cNvPr id="7" name="Tijdelijke aanduiding voor dianummer 6">
            <a:extLst>
              <a:ext uri="{FF2B5EF4-FFF2-40B4-BE49-F238E27FC236}">
                <a16:creationId xmlns:a16="http://schemas.microsoft.com/office/drawing/2014/main" xmlns="" id="{F121C50D-01CB-44F3-B895-F6D059EB8FB1}"/>
              </a:ext>
            </a:extLst>
          </p:cNvPr>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‹nr.›</a:t>
            </a:fld>
            <a:endParaRPr lang="nl-NL" dirty="0"/>
          </a:p>
        </p:txBody>
      </p:sp>
      <p:sp>
        <p:nvSpPr>
          <p:cNvPr id="10" name="Titel">
            <a:extLst>
              <a:ext uri="{FF2B5EF4-FFF2-40B4-BE49-F238E27FC236}">
                <a16:creationId xmlns:a16="http://schemas.microsoft.com/office/drawing/2014/main" xmlns="" id="{50985F90-231E-4846-99AE-2B0FCF63860F}"/>
              </a:ext>
            </a:extLst>
          </p:cNvPr>
          <p:cNvSpPr>
            <a:spLocks noGrp="1"/>
          </p:cNvSpPr>
          <p:nvPr>
            <p:ph type="body" sz="quarter" idx="15" hasCustomPrompt="1"/>
          </p:nvPr>
        </p:nvSpPr>
        <p:spPr>
          <a:xfrm rot="10800000" flipV="1">
            <a:off x="0" y="295200"/>
            <a:ext cx="6553200" cy="741600"/>
          </a:xfrm>
          <a:prstGeom prst="round1Rect">
            <a:avLst>
              <a:gd name="adj" fmla="val 38564"/>
            </a:avLst>
          </a:prstGeom>
          <a:solidFill>
            <a:schemeClr val="accent1"/>
          </a:solidFill>
          <a:scene3d>
            <a:camera prst="orthographicFront">
              <a:rot lat="0" lon="0" rev="10800000"/>
            </a:camera>
            <a:lightRig rig="threePt" dir="t"/>
          </a:scene3d>
          <a:sp3d/>
        </p:spPr>
        <p:txBody>
          <a:bodyPr lIns="612000" rIns="72000" anchor="ctr" anchorCtr="0">
            <a:noAutofit/>
            <a:scene3d>
              <a:camera prst="orthographicFront">
                <a:rot lat="0" lon="0" rev="10800000"/>
              </a:camera>
              <a:lightRig rig="threePt" dir="t"/>
            </a:scene3d>
            <a:flatTx/>
          </a:bodyPr>
          <a:lstStyle>
            <a:lvl1pPr marL="0" indent="0" algn="l" defTabSz="914400" rtl="0" eaLnBrk="1" latinLnBrk="0" hangingPunct="1">
              <a:buNone/>
              <a:defRPr lang="nl-NL" sz="2000" kern="1200" spc="-100" baseline="0" dirty="0" smtClean="0">
                <a:solidFill>
                  <a:schemeClr val="lt1"/>
                </a:solidFill>
                <a:latin typeface="+mn-lt"/>
                <a:ea typeface="+mn-ea"/>
                <a:cs typeface="+mn-cs"/>
              </a:defRPr>
            </a:lvl1pPr>
            <a:lvl2pPr marL="0" algn="l" defTabSz="914400" rtl="0" eaLnBrk="1" latinLnBrk="0" hangingPunct="1">
              <a:defRPr lang="nl-NL" sz="3000" kern="1200" spc="-100" baseline="0" dirty="0" smtClean="0">
                <a:solidFill>
                  <a:schemeClr val="lt1"/>
                </a:solidFill>
                <a:latin typeface="+mn-lt"/>
                <a:ea typeface="+mn-ea"/>
                <a:cs typeface="+mn-cs"/>
              </a:defRPr>
            </a:lvl2pPr>
            <a:lvl3pPr marL="0" algn="l" defTabSz="914400" rtl="0" eaLnBrk="1" latinLnBrk="0" hangingPunct="1">
              <a:defRPr lang="nl-NL" sz="3000" kern="1200" spc="-100" baseline="0" dirty="0" smtClean="0">
                <a:solidFill>
                  <a:schemeClr val="lt1"/>
                </a:solidFill>
                <a:latin typeface="+mn-lt"/>
                <a:ea typeface="+mn-ea"/>
                <a:cs typeface="+mn-cs"/>
              </a:defRPr>
            </a:lvl3pPr>
            <a:lvl4pPr marL="0" algn="l" defTabSz="914400" rtl="0" eaLnBrk="1" latinLnBrk="0" hangingPunct="1">
              <a:defRPr lang="nl-NL" sz="3000" kern="1200" spc="-100" baseline="0" dirty="0" smtClean="0">
                <a:solidFill>
                  <a:schemeClr val="lt1"/>
                </a:solidFill>
                <a:latin typeface="+mn-lt"/>
                <a:ea typeface="+mn-ea"/>
                <a:cs typeface="+mn-cs"/>
              </a:defRPr>
            </a:lvl4pPr>
            <a:lvl5pPr marL="0" algn="l" defTabSz="914400" rtl="0" eaLnBrk="1" latinLnBrk="0" hangingPunct="1">
              <a:defRPr lang="nl-NL" sz="3000" kern="1200" spc="-100" baseline="0" dirty="0">
                <a:solidFill>
                  <a:schemeClr val="lt1"/>
                </a:solidFill>
                <a:latin typeface="+mn-lt"/>
                <a:ea typeface="+mn-ea"/>
                <a:cs typeface="+mn-cs"/>
              </a:defRPr>
            </a:lvl5pPr>
          </a:lstStyle>
          <a:p>
            <a:pPr lvl="0"/>
            <a:r>
              <a:rPr lang="nl-NL" dirty="0"/>
              <a:t>Titel</a:t>
            </a:r>
          </a:p>
        </p:txBody>
      </p:sp>
      <p:sp>
        <p:nvSpPr>
          <p:cNvPr id="17" name="Tijdelijke aanduiding voor afbeelding 16">
            <a:extLst>
              <a:ext uri="{FF2B5EF4-FFF2-40B4-BE49-F238E27FC236}">
                <a16:creationId xmlns:a16="http://schemas.microsoft.com/office/drawing/2014/main" xmlns="" id="{EE381807-F515-4CA5-A1D8-DAEAA9B7CF4E}"/>
              </a:ext>
            </a:extLst>
          </p:cNvPr>
          <p:cNvSpPr>
            <a:spLocks noGrp="1" noChangeAspect="1"/>
          </p:cNvSpPr>
          <p:nvPr>
            <p:ph type="pic" sz="quarter" idx="17"/>
          </p:nvPr>
        </p:nvSpPr>
        <p:spPr>
          <a:xfrm>
            <a:off x="7543800" y="3230880"/>
            <a:ext cx="3223260" cy="2934000"/>
          </a:xfrm>
          <a:custGeom>
            <a:avLst/>
            <a:gdLst>
              <a:gd name="connsiteX0" fmla="*/ 0 w 3223260"/>
              <a:gd name="connsiteY0" fmla="*/ 0 h 2987039"/>
              <a:gd name="connsiteX1" fmla="*/ 3043260 w 3223260"/>
              <a:gd name="connsiteY1" fmla="*/ 0 h 2987039"/>
              <a:gd name="connsiteX2" fmla="*/ 3223260 w 3223260"/>
              <a:gd name="connsiteY2" fmla="*/ 180000 h 2987039"/>
              <a:gd name="connsiteX3" fmla="*/ 3223260 w 3223260"/>
              <a:gd name="connsiteY3" fmla="*/ 2987039 h 2987039"/>
              <a:gd name="connsiteX4" fmla="*/ 0 w 3223260"/>
              <a:gd name="connsiteY4" fmla="*/ 2987039 h 2987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260" h="2987039">
                <a:moveTo>
                  <a:pt x="0" y="0"/>
                </a:moveTo>
                <a:lnTo>
                  <a:pt x="3043260" y="0"/>
                </a:lnTo>
                <a:cubicBezTo>
                  <a:pt x="3142671" y="0"/>
                  <a:pt x="3223260" y="80589"/>
                  <a:pt x="3223260" y="180000"/>
                </a:cubicBezTo>
                <a:lnTo>
                  <a:pt x="3223260" y="2987039"/>
                </a:lnTo>
                <a:lnTo>
                  <a:pt x="0" y="2987039"/>
                </a:lnTo>
                <a:close/>
              </a:path>
            </a:pathLst>
          </a:custGeom>
        </p:spPr>
        <p:txBody>
          <a:bodyPr wrap="square">
            <a:noAutofit/>
          </a:bodyPr>
          <a:lstStyle/>
          <a:p>
            <a:r>
              <a:rPr lang="en-US"/>
              <a:t>Drag picture to placeholder or click icon to add</a:t>
            </a:r>
            <a:endParaRPr lang="nl-NL"/>
          </a:p>
        </p:txBody>
      </p:sp>
      <p:sp>
        <p:nvSpPr>
          <p:cNvPr id="18" name="Tijdelijke aanduiding voor afbeelding 17">
            <a:extLst>
              <a:ext uri="{FF2B5EF4-FFF2-40B4-BE49-F238E27FC236}">
                <a16:creationId xmlns:a16="http://schemas.microsoft.com/office/drawing/2014/main" xmlns="" id="{1FD75739-F463-447F-BF50-30073602142F}"/>
              </a:ext>
            </a:extLst>
          </p:cNvPr>
          <p:cNvSpPr>
            <a:spLocks noGrp="1" noChangeAspect="1"/>
          </p:cNvSpPr>
          <p:nvPr>
            <p:ph type="pic" sz="quarter" idx="18"/>
          </p:nvPr>
        </p:nvSpPr>
        <p:spPr>
          <a:xfrm>
            <a:off x="4076700" y="3232800"/>
            <a:ext cx="3223260" cy="2934000"/>
          </a:xfrm>
          <a:custGeom>
            <a:avLst/>
            <a:gdLst>
              <a:gd name="connsiteX0" fmla="*/ 0 w 3223260"/>
              <a:gd name="connsiteY0" fmla="*/ 0 h 2987039"/>
              <a:gd name="connsiteX1" fmla="*/ 3043260 w 3223260"/>
              <a:gd name="connsiteY1" fmla="*/ 0 h 2987039"/>
              <a:gd name="connsiteX2" fmla="*/ 3223260 w 3223260"/>
              <a:gd name="connsiteY2" fmla="*/ 180000 h 2987039"/>
              <a:gd name="connsiteX3" fmla="*/ 3223260 w 3223260"/>
              <a:gd name="connsiteY3" fmla="*/ 2987039 h 2987039"/>
              <a:gd name="connsiteX4" fmla="*/ 0 w 3223260"/>
              <a:gd name="connsiteY4" fmla="*/ 2987039 h 2987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260" h="2987039">
                <a:moveTo>
                  <a:pt x="0" y="0"/>
                </a:moveTo>
                <a:lnTo>
                  <a:pt x="3043260" y="0"/>
                </a:lnTo>
                <a:cubicBezTo>
                  <a:pt x="3142671" y="0"/>
                  <a:pt x="3223260" y="80589"/>
                  <a:pt x="3223260" y="180000"/>
                </a:cubicBezTo>
                <a:lnTo>
                  <a:pt x="3223260" y="2987039"/>
                </a:lnTo>
                <a:lnTo>
                  <a:pt x="0" y="2987039"/>
                </a:lnTo>
                <a:close/>
              </a:path>
            </a:pathLst>
          </a:custGeom>
        </p:spPr>
        <p:txBody>
          <a:bodyPr wrap="square">
            <a:noAutofit/>
          </a:bodyPr>
          <a:lstStyle/>
          <a:p>
            <a:r>
              <a:rPr lang="en-US"/>
              <a:t>Drag picture to placeholder or click icon to add</a:t>
            </a:r>
            <a:endParaRPr lang="nl-NL"/>
          </a:p>
        </p:txBody>
      </p:sp>
      <p:sp>
        <p:nvSpPr>
          <p:cNvPr id="19" name="Tijdelijke aanduiding voor afbeelding 18">
            <a:extLst>
              <a:ext uri="{FF2B5EF4-FFF2-40B4-BE49-F238E27FC236}">
                <a16:creationId xmlns:a16="http://schemas.microsoft.com/office/drawing/2014/main" xmlns="" id="{9915836E-167D-4F12-96C4-A04B2DB7669A}"/>
              </a:ext>
            </a:extLst>
          </p:cNvPr>
          <p:cNvSpPr>
            <a:spLocks noGrp="1" noChangeAspect="1"/>
          </p:cNvSpPr>
          <p:nvPr>
            <p:ph type="pic" sz="quarter" idx="19"/>
          </p:nvPr>
        </p:nvSpPr>
        <p:spPr>
          <a:xfrm>
            <a:off x="609600" y="3230880"/>
            <a:ext cx="3223260" cy="2934000"/>
          </a:xfrm>
          <a:custGeom>
            <a:avLst/>
            <a:gdLst>
              <a:gd name="connsiteX0" fmla="*/ 0 w 3223260"/>
              <a:gd name="connsiteY0" fmla="*/ 0 h 2987039"/>
              <a:gd name="connsiteX1" fmla="*/ 3043260 w 3223260"/>
              <a:gd name="connsiteY1" fmla="*/ 0 h 2987039"/>
              <a:gd name="connsiteX2" fmla="*/ 3223260 w 3223260"/>
              <a:gd name="connsiteY2" fmla="*/ 180000 h 2987039"/>
              <a:gd name="connsiteX3" fmla="*/ 3223260 w 3223260"/>
              <a:gd name="connsiteY3" fmla="*/ 2987039 h 2987039"/>
              <a:gd name="connsiteX4" fmla="*/ 0 w 3223260"/>
              <a:gd name="connsiteY4" fmla="*/ 2987039 h 2987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260" h="2987039">
                <a:moveTo>
                  <a:pt x="0" y="0"/>
                </a:moveTo>
                <a:lnTo>
                  <a:pt x="3043260" y="0"/>
                </a:lnTo>
                <a:cubicBezTo>
                  <a:pt x="3142671" y="0"/>
                  <a:pt x="3223260" y="80589"/>
                  <a:pt x="3223260" y="180000"/>
                </a:cubicBezTo>
                <a:lnTo>
                  <a:pt x="3223260" y="2987039"/>
                </a:lnTo>
                <a:lnTo>
                  <a:pt x="0" y="2987039"/>
                </a:lnTo>
                <a:close/>
              </a:path>
            </a:pathLst>
          </a:custGeom>
        </p:spPr>
        <p:txBody>
          <a:bodyPr wrap="square">
            <a:noAutofit/>
          </a:bodyPr>
          <a:lstStyle/>
          <a:p>
            <a:r>
              <a:rPr lang="en-US"/>
              <a:t>Drag picture to placeholder or click icon to add</a:t>
            </a:r>
            <a:endParaRPr lang="nl-NL"/>
          </a:p>
        </p:txBody>
      </p:sp>
      <p:sp>
        <p:nvSpPr>
          <p:cNvPr id="21" name="Tekstvak 20">
            <a:extLst>
              <a:ext uri="{FF2B5EF4-FFF2-40B4-BE49-F238E27FC236}">
                <a16:creationId xmlns:a16="http://schemas.microsoft.com/office/drawing/2014/main" xmlns="" id="{1B5DE12F-D79A-4F9C-B06E-4DA114A6664A}"/>
              </a:ext>
            </a:extLst>
          </p:cNvPr>
          <p:cNvSpPr txBox="1"/>
          <p:nvPr userDrawn="1"/>
        </p:nvSpPr>
        <p:spPr>
          <a:xfrm>
            <a:off x="-2623194" y="0"/>
            <a:ext cx="2286000" cy="5078313"/>
          </a:xfrm>
          <a:prstGeom prst="rect">
            <a:avLst/>
          </a:prstGeom>
          <a:solidFill>
            <a:schemeClr val="accent1"/>
          </a:solidFill>
        </p:spPr>
        <p:txBody>
          <a:bodyPr wrap="square" rtlCol="0">
            <a:spAutoFit/>
          </a:bodyPr>
          <a:lstStyle/>
          <a:p>
            <a:r>
              <a:rPr lang="nl-NL" dirty="0"/>
              <a:t>Verschuif de afbeelding in het midden totdat het selectie icoontje voor de grote afbeelding in het midden zichtbaar wordt. </a:t>
            </a:r>
          </a:p>
          <a:p>
            <a:r>
              <a:rPr lang="nl-NL" dirty="0"/>
              <a:t>Klik met de rechter muistoets op de dia in de linker kolom en selecteer ‘Dia herstellen’.</a:t>
            </a:r>
          </a:p>
          <a:p>
            <a:r>
              <a:rPr lang="nl-NL" dirty="0"/>
              <a:t>De eerder verplaatste afbeelding wordt weer op de juiste positie geplaatst.</a:t>
            </a:r>
          </a:p>
        </p:txBody>
      </p:sp>
    </p:spTree>
    <p:extLst>
      <p:ext uri="{BB962C8B-B14F-4D97-AF65-F5344CB8AC3E}">
        <p14:creationId xmlns:p14="http://schemas.microsoft.com/office/powerpoint/2010/main" val="2966242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iguur">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xmlns="" id="{942CD3AE-ECF5-41E1-9B8F-8487D76E00CC}"/>
              </a:ext>
            </a:extLst>
          </p:cNvPr>
          <p:cNvSpPr>
            <a:spLocks noGrp="1"/>
          </p:cNvSpPr>
          <p:nvPr>
            <p:ph type="dt" sz="half" idx="10"/>
          </p:nvPr>
        </p:nvSpPr>
        <p:spPr>
          <a:xfrm>
            <a:off x="525600" y="6415200"/>
            <a:ext cx="4114800" cy="306000"/>
          </a:xfrm>
          <a:prstGeom prst="rect">
            <a:avLst/>
          </a:prstGeom>
        </p:spPr>
        <p:txBody>
          <a:bodyPr/>
          <a:lstStyle/>
          <a:p>
            <a:r>
              <a:rPr lang="nl-NL" dirty="0" smtClean="0"/>
              <a:t>Presentatie </a:t>
            </a:r>
            <a:r>
              <a:rPr lang="nl-NL" dirty="0"/>
              <a:t>CIZ | maand 2018</a:t>
            </a:r>
            <a:endParaRPr lang="en-US" dirty="0"/>
          </a:p>
        </p:txBody>
      </p:sp>
      <p:sp>
        <p:nvSpPr>
          <p:cNvPr id="4" name="Tijdelijke aanduiding voor dianummer 3">
            <a:extLst>
              <a:ext uri="{FF2B5EF4-FFF2-40B4-BE49-F238E27FC236}">
                <a16:creationId xmlns:a16="http://schemas.microsoft.com/office/drawing/2014/main" xmlns="" id="{8FF4C850-81B6-4A5B-A294-8456199681D0}"/>
              </a:ext>
            </a:extLst>
          </p:cNvPr>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‹nr.›</a:t>
            </a:fld>
            <a:endParaRPr lang="nl-NL" dirty="0"/>
          </a:p>
        </p:txBody>
      </p:sp>
      <p:sp>
        <p:nvSpPr>
          <p:cNvPr id="6" name="Tijdelijke aanduiding voor inhoud 5">
            <a:extLst>
              <a:ext uri="{FF2B5EF4-FFF2-40B4-BE49-F238E27FC236}">
                <a16:creationId xmlns:a16="http://schemas.microsoft.com/office/drawing/2014/main" xmlns="" id="{E57B519C-F688-4B5C-9B7B-507595AC5C75}"/>
              </a:ext>
            </a:extLst>
          </p:cNvPr>
          <p:cNvSpPr>
            <a:spLocks noGrp="1"/>
          </p:cNvSpPr>
          <p:nvPr>
            <p:ph sz="quarter" idx="13"/>
          </p:nvPr>
        </p:nvSpPr>
        <p:spPr>
          <a:xfrm>
            <a:off x="533400" y="1295400"/>
            <a:ext cx="11077575" cy="4876800"/>
          </a:xfrm>
        </p:spPr>
        <p:txBody>
          <a:bodyPr/>
          <a:lstStyle/>
          <a:p>
            <a:pPr lvl="0"/>
            <a:r>
              <a:rPr lang="en-US" dirty="0"/>
              <a:t>Click to edit Master text styles</a:t>
            </a:r>
          </a:p>
          <a:p>
            <a:pPr lvl="1"/>
            <a:r>
              <a:rPr lang="en-US" dirty="0"/>
              <a:t>Second level</a:t>
            </a:r>
          </a:p>
        </p:txBody>
      </p:sp>
      <p:sp>
        <p:nvSpPr>
          <p:cNvPr id="5" name="Tijdelijke aanduiding voor titel 1">
            <a:extLst>
              <a:ext uri="{FF2B5EF4-FFF2-40B4-BE49-F238E27FC236}">
                <a16:creationId xmlns:a16="http://schemas.microsoft.com/office/drawing/2014/main" xmlns="" id="{AA77C316-A5D3-4D11-841D-1BF6B849CF64}"/>
              </a:ext>
            </a:extLst>
          </p:cNvPr>
          <p:cNvSpPr>
            <a:spLocks noGrp="1"/>
          </p:cNvSpPr>
          <p:nvPr>
            <p:ph type="title"/>
          </p:nvPr>
        </p:nvSpPr>
        <p:spPr>
          <a:xfrm>
            <a:off x="523783" y="295090"/>
            <a:ext cx="6029417" cy="739854"/>
          </a:xfrm>
          <a:prstGeom prst="rect">
            <a:avLst/>
          </a:prstGeom>
        </p:spPr>
        <p:txBody>
          <a:bodyPr vert="horz" lIns="91440" tIns="45720" rIns="91440" bIns="45720" rtlCol="0" anchor="ctr">
            <a:normAutofit/>
          </a:bodyPr>
          <a:lstStyle/>
          <a:p>
            <a:r>
              <a:rPr lang="en-US"/>
              <a:t>Click to edit Master title style</a:t>
            </a:r>
            <a:endParaRPr lang="nl-NL" dirty="0"/>
          </a:p>
        </p:txBody>
      </p:sp>
    </p:spTree>
    <p:extLst>
      <p:ext uri="{BB962C8B-B14F-4D97-AF65-F5344CB8AC3E}">
        <p14:creationId xmlns:p14="http://schemas.microsoft.com/office/powerpoint/2010/main" val="1456755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iguur gehele pagina">
    <p:spTree>
      <p:nvGrpSpPr>
        <p:cNvPr id="1" name=""/>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xmlns="" id="{C501F461-7463-46A3-BEC9-C8DBE82DD3D2}"/>
              </a:ext>
            </a:extLst>
          </p:cNvPr>
          <p:cNvSpPr>
            <a:spLocks noGrp="1"/>
          </p:cNvSpPr>
          <p:nvPr>
            <p:ph sz="quarter" idx="10"/>
          </p:nvPr>
        </p:nvSpPr>
        <p:spPr>
          <a:xfrm>
            <a:off x="0" y="1295400"/>
            <a:ext cx="12192000" cy="5562600"/>
          </a:xfrm>
        </p:spPr>
        <p:txBody>
          <a:bodyPr/>
          <a:lstStyle/>
          <a:p>
            <a:pPr lvl="0"/>
            <a:r>
              <a:rPr lang="en-US"/>
              <a:t>Click to edit Master text styles</a:t>
            </a:r>
          </a:p>
          <a:p>
            <a:pPr lvl="1"/>
            <a:r>
              <a:rPr lang="en-US"/>
              <a:t>Second level</a:t>
            </a:r>
          </a:p>
        </p:txBody>
      </p:sp>
      <p:sp>
        <p:nvSpPr>
          <p:cNvPr id="3" name="Tijdelijke aanduiding voor titel 1">
            <a:extLst>
              <a:ext uri="{FF2B5EF4-FFF2-40B4-BE49-F238E27FC236}">
                <a16:creationId xmlns:a16="http://schemas.microsoft.com/office/drawing/2014/main" xmlns="" id="{0796E4E4-6E69-4AF1-8BE0-A6AAB2F6266A}"/>
              </a:ext>
            </a:extLst>
          </p:cNvPr>
          <p:cNvSpPr>
            <a:spLocks noGrp="1"/>
          </p:cNvSpPr>
          <p:nvPr>
            <p:ph type="title"/>
          </p:nvPr>
        </p:nvSpPr>
        <p:spPr>
          <a:xfrm>
            <a:off x="523783" y="295090"/>
            <a:ext cx="6029417" cy="739854"/>
          </a:xfrm>
          <a:prstGeom prst="rect">
            <a:avLst/>
          </a:prstGeom>
        </p:spPr>
        <p:txBody>
          <a:bodyPr vert="horz" lIns="91440" tIns="45720" rIns="91440" bIns="45720" rtlCol="0" anchor="ctr">
            <a:normAutofit/>
          </a:bodyPr>
          <a:lstStyle/>
          <a:p>
            <a:r>
              <a:rPr lang="en-US"/>
              <a:t>Click to edit Master title style</a:t>
            </a:r>
            <a:endParaRPr lang="nl-NL" dirty="0"/>
          </a:p>
        </p:txBody>
      </p:sp>
    </p:spTree>
    <p:extLst>
      <p:ext uri="{BB962C8B-B14F-4D97-AF65-F5344CB8AC3E}">
        <p14:creationId xmlns:p14="http://schemas.microsoft.com/office/powerpoint/2010/main" val="25357572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Rechthoek: met één afgeronde hoek 7">
            <a:extLst>
              <a:ext uri="{FF2B5EF4-FFF2-40B4-BE49-F238E27FC236}">
                <a16:creationId xmlns:a16="http://schemas.microsoft.com/office/drawing/2014/main" xmlns="" id="{CB91ED71-B42D-43C0-82F7-05F590F112F7}"/>
              </a:ext>
            </a:extLst>
          </p:cNvPr>
          <p:cNvSpPr/>
          <p:nvPr userDrawn="1"/>
        </p:nvSpPr>
        <p:spPr>
          <a:xfrm rot="10800000" flipV="1">
            <a:off x="0" y="295091"/>
            <a:ext cx="6553200" cy="739852"/>
          </a:xfrm>
          <a:prstGeom prst="round1Rect">
            <a:avLst>
              <a:gd name="adj" fmla="val 34192"/>
            </a:avLst>
          </a:prstGeom>
          <a:ln>
            <a:noFill/>
          </a:ln>
          <a:scene3d>
            <a:camera prst="orthographicFront">
              <a:rot lat="0" lon="0" rev="10800000"/>
            </a:camera>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lIns="612000" rtlCol="0" anchor="ctr">
            <a:scene3d>
              <a:camera prst="orthographicFront"/>
              <a:lightRig rig="threePt" dir="t"/>
            </a:scene3d>
            <a:flatTx/>
          </a:bodyPr>
          <a:lstStyle/>
          <a:p>
            <a:pPr algn="l"/>
            <a:endParaRPr lang="nl-NL" sz="2000" dirty="0"/>
          </a:p>
        </p:txBody>
      </p:sp>
      <p:sp>
        <p:nvSpPr>
          <p:cNvPr id="3" name="Tijdelijke aanduiding voor tekst 2">
            <a:extLst>
              <a:ext uri="{FF2B5EF4-FFF2-40B4-BE49-F238E27FC236}">
                <a16:creationId xmlns:a16="http://schemas.microsoft.com/office/drawing/2014/main" xmlns="" id="{1C788994-47B4-4353-89B3-8301855936C9}"/>
              </a:ext>
            </a:extLst>
          </p:cNvPr>
          <p:cNvSpPr>
            <a:spLocks noGrp="1"/>
          </p:cNvSpPr>
          <p:nvPr>
            <p:ph type="body" idx="1"/>
          </p:nvPr>
        </p:nvSpPr>
        <p:spPr>
          <a:xfrm>
            <a:off x="523783" y="1535837"/>
            <a:ext cx="11058617" cy="4641125"/>
          </a:xfrm>
          <a:prstGeom prst="rect">
            <a:avLst/>
          </a:prstGeom>
        </p:spPr>
        <p:txBody>
          <a:bodyPr vert="horz" lIns="64800" tIns="45720" rIns="91440" bIns="45720" rtlCol="0">
            <a:noAutofit/>
          </a:bodyPr>
          <a:lstStyle/>
          <a:p>
            <a:pPr lvl="0"/>
            <a:r>
              <a:rPr lang="nl-NL" dirty="0"/>
              <a:t>Tekst</a:t>
            </a:r>
          </a:p>
          <a:p>
            <a:pPr lvl="1"/>
            <a:r>
              <a:rPr lang="nl-NL" dirty="0"/>
              <a:t>Tekst tweede niveau</a:t>
            </a:r>
          </a:p>
          <a:p>
            <a:pPr lvl="1"/>
            <a:endParaRPr lang="nl-NL" dirty="0"/>
          </a:p>
        </p:txBody>
      </p:sp>
      <p:sp>
        <p:nvSpPr>
          <p:cNvPr id="6" name="Tijdelijke aanduiding voor dianummer 5">
            <a:extLst>
              <a:ext uri="{FF2B5EF4-FFF2-40B4-BE49-F238E27FC236}">
                <a16:creationId xmlns:a16="http://schemas.microsoft.com/office/drawing/2014/main" xmlns="" id="{31D77931-51FC-426E-A0BA-D275143E96BB}"/>
              </a:ext>
            </a:extLst>
          </p:cNvPr>
          <p:cNvSpPr>
            <a:spLocks noGrp="1"/>
          </p:cNvSpPr>
          <p:nvPr>
            <p:ph type="sldNum" sz="quarter" idx="4"/>
          </p:nvPr>
        </p:nvSpPr>
        <p:spPr>
          <a:xfrm>
            <a:off x="10848975" y="6415200"/>
            <a:ext cx="733425" cy="306000"/>
          </a:xfrm>
          <a:prstGeom prst="rect">
            <a:avLst/>
          </a:prstGeom>
        </p:spPr>
        <p:txBody>
          <a:bodyPr vert="horz" lIns="0" tIns="45720" rIns="0" bIns="45720" rtlCol="0" anchor="ctr"/>
          <a:lstStyle>
            <a:lvl1pPr algn="r">
              <a:defRPr sz="800">
                <a:solidFill>
                  <a:schemeClr val="bg2"/>
                </a:solidFill>
                <a:latin typeface="Open Sans SemiBold" panose="020B0706030804020204" pitchFamily="34" charset="0"/>
                <a:ea typeface="Open Sans SemiBold" panose="020B0706030804020204" pitchFamily="34" charset="0"/>
                <a:cs typeface="Open Sans SemiBold" panose="020B0706030804020204" pitchFamily="34" charset="0"/>
              </a:defRPr>
            </a:lvl1pPr>
          </a:lstStyle>
          <a:p>
            <a:pPr marL="25400">
              <a:spcBef>
                <a:spcPts val="160"/>
              </a:spcBef>
            </a:pPr>
            <a:fld id="{81D60167-4931-47E6-BA6A-407CBD079E47}" type="slidenum">
              <a:rPr lang="nl-NL" smtClean="0"/>
              <a:pPr marL="25400">
                <a:spcBef>
                  <a:spcPts val="160"/>
                </a:spcBef>
              </a:pPr>
              <a:t>‹nr.›</a:t>
            </a:fld>
            <a:endParaRPr lang="nl-NL" dirty="0"/>
          </a:p>
        </p:txBody>
      </p:sp>
      <p:sp>
        <p:nvSpPr>
          <p:cNvPr id="10" name="Tijdelijke aanduiding voor datum 9">
            <a:extLst>
              <a:ext uri="{FF2B5EF4-FFF2-40B4-BE49-F238E27FC236}">
                <a16:creationId xmlns:a16="http://schemas.microsoft.com/office/drawing/2014/main" xmlns="" id="{81F33DC0-62D7-46C0-A112-A9D56E18E70B}"/>
              </a:ext>
            </a:extLst>
          </p:cNvPr>
          <p:cNvSpPr>
            <a:spLocks noGrp="1"/>
          </p:cNvSpPr>
          <p:nvPr>
            <p:ph type="dt" sz="half" idx="2"/>
          </p:nvPr>
        </p:nvSpPr>
        <p:spPr>
          <a:xfrm>
            <a:off x="523783" y="6415088"/>
            <a:ext cx="3667217" cy="306387"/>
          </a:xfrm>
          <a:prstGeom prst="rect">
            <a:avLst/>
          </a:prstGeom>
        </p:spPr>
        <p:txBody>
          <a:bodyPr vert="horz" lIns="91440" tIns="45720" rIns="91440" bIns="45720" rtlCol="0" anchor="ctr"/>
          <a:lstStyle>
            <a:lvl1pPr algn="l">
              <a:defRPr sz="76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nl-NL" dirty="0" smtClean="0"/>
              <a:t>Presentatie </a:t>
            </a:r>
            <a:r>
              <a:rPr lang="nl-NL" dirty="0"/>
              <a:t>CIZ | maand 2018</a:t>
            </a:r>
          </a:p>
        </p:txBody>
      </p:sp>
      <p:sp>
        <p:nvSpPr>
          <p:cNvPr id="14" name="Tijdelijke aanduiding voor voettekst 13">
            <a:extLst>
              <a:ext uri="{FF2B5EF4-FFF2-40B4-BE49-F238E27FC236}">
                <a16:creationId xmlns:a16="http://schemas.microsoft.com/office/drawing/2014/main" xmlns="" id="{FDAFEF8B-D227-4ABA-B579-C558FAC6434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dirty="0"/>
          </a:p>
        </p:txBody>
      </p:sp>
      <p:sp>
        <p:nvSpPr>
          <p:cNvPr id="2" name="Tijdelijke aanduiding voor titel 1">
            <a:extLst>
              <a:ext uri="{FF2B5EF4-FFF2-40B4-BE49-F238E27FC236}">
                <a16:creationId xmlns:a16="http://schemas.microsoft.com/office/drawing/2014/main" xmlns="" id="{9C9A171E-6E49-4CD8-BC76-B17802E27DDC}"/>
              </a:ext>
            </a:extLst>
          </p:cNvPr>
          <p:cNvSpPr>
            <a:spLocks noGrp="1"/>
          </p:cNvSpPr>
          <p:nvPr>
            <p:ph type="title"/>
          </p:nvPr>
        </p:nvSpPr>
        <p:spPr>
          <a:xfrm>
            <a:off x="523783" y="295090"/>
            <a:ext cx="6029417" cy="739854"/>
          </a:xfrm>
          <a:prstGeom prst="rect">
            <a:avLst/>
          </a:prstGeom>
        </p:spPr>
        <p:txBody>
          <a:bodyPr vert="horz" lIns="91440" tIns="45720" rIns="91440" bIns="45720" rtlCol="0" anchor="ctr">
            <a:normAutofit/>
          </a:bodyPr>
          <a:lstStyle/>
          <a:p>
            <a:r>
              <a:rPr lang="nl-NL" dirty="0"/>
              <a:t>Klik om stijl te bewerken</a:t>
            </a:r>
          </a:p>
        </p:txBody>
      </p:sp>
    </p:spTree>
    <p:extLst>
      <p:ext uri="{BB962C8B-B14F-4D97-AF65-F5344CB8AC3E}">
        <p14:creationId xmlns:p14="http://schemas.microsoft.com/office/powerpoint/2010/main" val="2108467739"/>
      </p:ext>
    </p:extLst>
  </p:cSld>
  <p:clrMap bg1="dk1" tx1="lt1" bg2="dk2" tx2="lt2" accent1="accent1" accent2="accent2" accent3="accent3" accent4="accent4" accent5="accent5" accent6="accent6" hlink="hlink" folHlink="folHlink"/>
  <p:sldLayoutIdLst>
    <p:sldLayoutId id="2147483667" r:id="rId1"/>
    <p:sldLayoutId id="2147483672" r:id="rId2"/>
    <p:sldLayoutId id="2147483670" r:id="rId3"/>
    <p:sldLayoutId id="2147483678" r:id="rId4"/>
    <p:sldLayoutId id="2147483681" r:id="rId5"/>
    <p:sldLayoutId id="2147483682" r:id="rId6"/>
    <p:sldLayoutId id="2147483683" r:id="rId7"/>
    <p:sldLayoutId id="2147483680" r:id="rId8"/>
    <p:sldLayoutId id="2147483679" r:id="rId9"/>
  </p:sldLayoutIdLst>
  <p:hf hdr="0" ftr="0"/>
  <p:txStyles>
    <p:titleStyle>
      <a:lvl1pPr algn="l" defTabSz="914400" rtl="0" eaLnBrk="1" latinLnBrk="0" hangingPunct="1">
        <a:lnSpc>
          <a:spcPct val="90000"/>
        </a:lnSpc>
        <a:spcBef>
          <a:spcPct val="0"/>
        </a:spcBef>
        <a:buNone/>
        <a:defRPr sz="2000" kern="1200">
          <a:solidFill>
            <a:schemeClr val="tx1"/>
          </a:solidFill>
          <a:latin typeface="+mn-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914400" rtl="0" eaLnBrk="1" latinLnBrk="0" hangingPunct="1">
        <a:lnSpc>
          <a:spcPct val="120000"/>
        </a:lnSpc>
        <a:spcBef>
          <a:spcPts val="0"/>
        </a:spcBef>
        <a:spcAft>
          <a:spcPts val="1200"/>
        </a:spcAft>
        <a:buSzPct val="25000"/>
        <a:buFont typeface="Open Sans SemiBold" panose="020B0706030804020204" pitchFamily="34" charset="0"/>
        <a:buChar char=" "/>
        <a:defRPr sz="1800" kern="1200">
          <a:solidFill>
            <a:srgbClr val="000000"/>
          </a:solidFill>
          <a:latin typeface="Open Sans SemiBold" panose="020B0706030804020204" pitchFamily="34" charset="0"/>
          <a:ea typeface="Open Sans SemiBold" panose="020B0706030804020204" pitchFamily="34" charset="0"/>
          <a:cs typeface="Open Sans SemiBold" panose="020B0706030804020204" pitchFamily="34" charset="0"/>
        </a:defRPr>
      </a:lvl1pPr>
      <a:lvl2pPr marL="285750" indent="-231775" algn="l" defTabSz="914400" rtl="0" eaLnBrk="1" latinLnBrk="0" hangingPunct="1">
        <a:lnSpc>
          <a:spcPct val="120000"/>
        </a:lnSpc>
        <a:spcBef>
          <a:spcPts val="0"/>
        </a:spcBef>
        <a:buFont typeface="Arial" panose="020B0604020202020204" pitchFamily="34" charset="0"/>
        <a:buChar char="•"/>
        <a:defRPr lang="nl-NL" sz="1800" kern="1200" dirty="0" smtClean="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lang="nl-NL" sz="1800" kern="1200" dirty="0" smtClean="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lang="nl-NL" sz="1800" kern="12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lang="nl-NL" sz="1800" kern="1200" dirty="0" smtClean="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lang="nl-NL" sz="1800" kern="1200" dirty="0" smtClean="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7796" b="7796"/>
          <a:stretch/>
        </p:blipFill>
        <p:spPr>
          <a:xfrm>
            <a:off x="-24680" y="0"/>
            <a:ext cx="12225496" cy="6858000"/>
          </a:xfrm>
          <a:prstGeom prst="rect">
            <a:avLst/>
          </a:prstGeom>
        </p:spPr>
      </p:pic>
      <p:sp>
        <p:nvSpPr>
          <p:cNvPr id="3" name="Tijdelijke aanduiding voor tekst 2">
            <a:extLst>
              <a:ext uri="{FF2B5EF4-FFF2-40B4-BE49-F238E27FC236}">
                <a16:creationId xmlns:a16="http://schemas.microsoft.com/office/drawing/2014/main" xmlns="" id="{8A0EB062-9615-4E32-B079-58CF668EE82B}"/>
              </a:ext>
            </a:extLst>
          </p:cNvPr>
          <p:cNvSpPr>
            <a:spLocks noGrp="1"/>
          </p:cNvSpPr>
          <p:nvPr>
            <p:ph type="body" sz="quarter" idx="13"/>
          </p:nvPr>
        </p:nvSpPr>
        <p:spPr/>
        <p:txBody>
          <a:bodyPr/>
          <a:lstStyle/>
          <a:p>
            <a:pPr algn="ctr"/>
            <a:r>
              <a:rPr lang="nl-NL" sz="2400" b="1" spc="-135" dirty="0" smtClean="0">
                <a:latin typeface="Open Sans SemiBold" panose="020B0706030804020204" pitchFamily="34" charset="0"/>
                <a:ea typeface="Open Sans SemiBold" panose="020B0706030804020204" pitchFamily="34" charset="0"/>
                <a:cs typeface="Open Sans SemiBold" panose="020B0706030804020204" pitchFamily="34" charset="0"/>
              </a:rPr>
              <a:t>CIZ – Inlichtingenbijeenkomst          </a:t>
            </a:r>
            <a:r>
              <a:rPr lang="nl-NL" sz="3200" b="1" spc="-135" dirty="0" smtClean="0">
                <a:latin typeface="Open Sans SemiBold" panose="020B0706030804020204" pitchFamily="34" charset="0"/>
                <a:ea typeface="Open Sans SemiBold" panose="020B0706030804020204" pitchFamily="34" charset="0"/>
                <a:cs typeface="Open Sans SemiBold" panose="020B0706030804020204" pitchFamily="34" charset="0"/>
              </a:rPr>
              <a:t>Warme Dranken</a:t>
            </a:r>
            <a:endParaRPr lang="nl-NL" dirty="0">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 name="Tijdelijke aanduiding voor afbeelding 3">
            <a:extLst>
              <a:ext uri="{FF2B5EF4-FFF2-40B4-BE49-F238E27FC236}">
                <a16:creationId xmlns:a16="http://schemas.microsoft.com/office/drawing/2014/main" xmlns="" id="{20FBA4AF-DB46-4858-84B2-3132C423AA8D}"/>
              </a:ext>
            </a:extLst>
          </p:cNvPr>
          <p:cNvSpPr>
            <a:spLocks noGrp="1"/>
          </p:cNvSpPr>
          <p:nvPr>
            <p:ph type="pic" sz="quarter" idx="15"/>
          </p:nvPr>
        </p:nvSpPr>
        <p:spPr/>
      </p:sp>
      <p:sp>
        <p:nvSpPr>
          <p:cNvPr id="5" name="Tijdelijke aanduiding voor tekst 4">
            <a:extLst>
              <a:ext uri="{FF2B5EF4-FFF2-40B4-BE49-F238E27FC236}">
                <a16:creationId xmlns:a16="http://schemas.microsoft.com/office/drawing/2014/main" xmlns="" id="{CC1C09D3-F82C-44A7-B871-7AE8FFCB02D7}"/>
              </a:ext>
            </a:extLst>
          </p:cNvPr>
          <p:cNvSpPr>
            <a:spLocks noGrp="1"/>
          </p:cNvSpPr>
          <p:nvPr>
            <p:ph type="body" sz="quarter" idx="14"/>
          </p:nvPr>
        </p:nvSpPr>
        <p:spPr/>
        <p:txBody>
          <a:bodyPr/>
          <a:lstStyle/>
          <a:p>
            <a:r>
              <a:rPr lang="nl-NL" spc="-80" dirty="0" smtClean="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rPr>
              <a:t>9 juni 2020 </a:t>
            </a:r>
            <a:endParaRPr lang="nl-NL"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ijdelijke aanduiding voor voettekst 5">
            <a:extLst>
              <a:ext uri="{FF2B5EF4-FFF2-40B4-BE49-F238E27FC236}">
                <a16:creationId xmlns:a16="http://schemas.microsoft.com/office/drawing/2014/main" xmlns="" id="{3EBA3946-22A9-430F-A651-FFA00F72DF9B}"/>
              </a:ext>
            </a:extLst>
          </p:cNvPr>
          <p:cNvSpPr>
            <a:spLocks noGrp="1"/>
          </p:cNvSpPr>
          <p:nvPr>
            <p:ph type="ftr" sz="quarter" idx="3"/>
          </p:nvPr>
        </p:nvSpPr>
        <p:spPr/>
        <p:txBody>
          <a:bodyPr/>
          <a:lstStyle/>
          <a:p>
            <a:r>
              <a:rPr lang="nl-NL" dirty="0">
                <a:latin typeface="+mj-lt"/>
              </a:rPr>
              <a:t>De regels zijn gelijk. Toch is iedereen anders</a:t>
            </a:r>
            <a:r>
              <a:rPr lang="nl-NL" dirty="0"/>
              <a:t>.</a:t>
            </a:r>
          </a:p>
        </p:txBody>
      </p:sp>
    </p:spTree>
    <p:extLst>
      <p:ext uri="{BB962C8B-B14F-4D97-AF65-F5344CB8AC3E}">
        <p14:creationId xmlns:p14="http://schemas.microsoft.com/office/powerpoint/2010/main" val="28176545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nl-NL" dirty="0"/>
              <a:t>P</a:t>
            </a:r>
            <a:r>
              <a:rPr lang="nl-NL" dirty="0" smtClean="0"/>
              <a:t>resentatie </a:t>
            </a:r>
            <a:r>
              <a:rPr lang="nl-NL" dirty="0"/>
              <a:t>CIZ | </a:t>
            </a:r>
            <a:r>
              <a:rPr lang="nl-NL" dirty="0" smtClean="0"/>
              <a:t>juni 2020</a:t>
            </a:r>
            <a:endParaRPr lang="en-US" dirty="0"/>
          </a:p>
        </p:txBody>
      </p:sp>
      <p:sp>
        <p:nvSpPr>
          <p:cNvPr id="3" name="Slide Number Placeholder 2"/>
          <p:cNvSpPr>
            <a:spLocks noGrp="1"/>
          </p:cNvSpPr>
          <p:nvPr>
            <p:ph type="sldNum" sz="quarter" idx="12"/>
          </p:nvPr>
        </p:nvSpPr>
        <p:spPr/>
        <p:txBody>
          <a:bodyPr/>
          <a:lstStyle/>
          <a:p>
            <a:fld id="{81D60167-4931-47E6-BA6A-407CBD079E47}" type="slidenum">
              <a:rPr lang="nl-NL" smtClean="0"/>
              <a:pPr/>
              <a:t>10</a:t>
            </a:fld>
            <a:endParaRPr lang="nl-NL" dirty="0"/>
          </a:p>
        </p:txBody>
      </p:sp>
      <p:sp>
        <p:nvSpPr>
          <p:cNvPr id="4" name="Content Placeholder 3"/>
          <p:cNvSpPr>
            <a:spLocks noGrp="1"/>
          </p:cNvSpPr>
          <p:nvPr>
            <p:ph sz="quarter" idx="13"/>
          </p:nvPr>
        </p:nvSpPr>
        <p:spPr/>
        <p:txBody>
          <a:bodyPr/>
          <a:lstStyle/>
          <a:p>
            <a:pPr lvl="1"/>
            <a:r>
              <a:rPr lang="nl-NL" b="1" dirty="0" smtClean="0"/>
              <a:t>Taakverdeling: </a:t>
            </a:r>
          </a:p>
          <a:p>
            <a:pPr lvl="1">
              <a:buFont typeface="Wingdings" panose="05000000000000000000" pitchFamily="2" charset="2"/>
              <a:buChar char="Ø"/>
            </a:pPr>
            <a:r>
              <a:rPr lang="nl-NL" sz="1600" dirty="0" smtClean="0"/>
              <a:t>Bob van Dixhoorn = landelijk strategisch verantwoordelijk</a:t>
            </a:r>
          </a:p>
          <a:p>
            <a:pPr lvl="1">
              <a:buFont typeface="Wingdings" panose="05000000000000000000" pitchFamily="2" charset="2"/>
              <a:buChar char="Ø"/>
            </a:pPr>
            <a:r>
              <a:rPr lang="nl-NL" sz="1600" dirty="0" err="1" smtClean="0"/>
              <a:t>Ariëla</a:t>
            </a:r>
            <a:r>
              <a:rPr lang="nl-NL" sz="1600" dirty="0" smtClean="0"/>
              <a:t> Spapens = landelijk operationeel verantwoordelijk</a:t>
            </a:r>
          </a:p>
          <a:p>
            <a:pPr marL="53975" lvl="1" indent="0">
              <a:buNone/>
            </a:pPr>
            <a:endParaRPr lang="nl-NL" b="1" dirty="0" smtClean="0"/>
          </a:p>
          <a:p>
            <a:pPr lvl="1"/>
            <a:r>
              <a:rPr lang="nl-NL" b="1" dirty="0" smtClean="0"/>
              <a:t>Doelstelling: </a:t>
            </a:r>
          </a:p>
          <a:p>
            <a:pPr lvl="1">
              <a:buFont typeface="Wingdings" panose="05000000000000000000" pitchFamily="2" charset="2"/>
              <a:buChar char="Ø"/>
            </a:pPr>
            <a:r>
              <a:rPr lang="nl-NL" sz="1600" dirty="0" err="1" smtClean="0"/>
              <a:t>Ontzorging</a:t>
            </a:r>
            <a:r>
              <a:rPr lang="nl-NL" sz="1600" dirty="0" smtClean="0"/>
              <a:t> vanuit een regieorganisatie</a:t>
            </a:r>
          </a:p>
          <a:p>
            <a:pPr lvl="1">
              <a:buFont typeface="Wingdings" panose="05000000000000000000" pitchFamily="2" charset="2"/>
              <a:buChar char="Ø"/>
            </a:pPr>
            <a:r>
              <a:rPr lang="nl-NL" sz="1600" dirty="0" smtClean="0"/>
              <a:t>Lange termijn relaties en betrokken leveranciers</a:t>
            </a:r>
          </a:p>
          <a:p>
            <a:pPr marL="53975" lvl="1" indent="0">
              <a:buNone/>
            </a:pPr>
            <a:endParaRPr lang="nl-NL" sz="1600" b="1" dirty="0"/>
          </a:p>
          <a:p>
            <a:pPr marL="53975" lvl="1" indent="0">
              <a:buNone/>
            </a:pPr>
            <a:endParaRPr lang="nl-NL" b="1" dirty="0"/>
          </a:p>
          <a:p>
            <a:pPr lvl="1"/>
            <a:endParaRPr lang="nl-NL" b="1" dirty="0" smtClean="0"/>
          </a:p>
        </p:txBody>
      </p:sp>
      <p:sp>
        <p:nvSpPr>
          <p:cNvPr id="9" name="Titel 8">
            <a:extLst>
              <a:ext uri="{FF2B5EF4-FFF2-40B4-BE49-F238E27FC236}">
                <a16:creationId xmlns:a16="http://schemas.microsoft.com/office/drawing/2014/main" xmlns="" id="{66721CA0-FC2A-41C8-B875-521E3F7BA344}"/>
              </a:ext>
            </a:extLst>
          </p:cNvPr>
          <p:cNvSpPr>
            <a:spLocks noGrp="1"/>
          </p:cNvSpPr>
          <p:nvPr>
            <p:ph type="title"/>
          </p:nvPr>
        </p:nvSpPr>
        <p:spPr/>
        <p:txBody>
          <a:bodyPr/>
          <a:lstStyle/>
          <a:p>
            <a:r>
              <a:rPr lang="nl-NL" dirty="0" smtClean="0"/>
              <a:t>Introductie Facilitaire Organisatie</a:t>
            </a:r>
            <a:endParaRPr lang="nl-NL" dirty="0"/>
          </a:p>
        </p:txBody>
      </p:sp>
    </p:spTree>
    <p:extLst>
      <p:ext uri="{BB962C8B-B14F-4D97-AF65-F5344CB8AC3E}">
        <p14:creationId xmlns:p14="http://schemas.microsoft.com/office/powerpoint/2010/main" val="1743787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NL" dirty="0" smtClean="0"/>
              <a:t>Presentatie CIZ | juni 2020</a:t>
            </a:r>
            <a:endParaRPr lang="en-US" dirty="0"/>
          </a:p>
        </p:txBody>
      </p:sp>
      <p:sp>
        <p:nvSpPr>
          <p:cNvPr id="3" name="Tijdelijke aanduiding voor dianummer 2"/>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11</a:t>
            </a:fld>
            <a:endParaRPr lang="nl-NL" dirty="0"/>
          </a:p>
        </p:txBody>
      </p:sp>
      <p:sp>
        <p:nvSpPr>
          <p:cNvPr id="4" name="Tijdelijke aanduiding voor inhoud 3"/>
          <p:cNvSpPr>
            <a:spLocks noGrp="1"/>
          </p:cNvSpPr>
          <p:nvPr>
            <p:ph sz="quarter" idx="13"/>
          </p:nvPr>
        </p:nvSpPr>
        <p:spPr/>
        <p:txBody>
          <a:bodyPr/>
          <a:lstStyle/>
          <a:p>
            <a:pPr lvl="1"/>
            <a:r>
              <a:rPr lang="nl-NL" b="1" dirty="0" smtClean="0"/>
              <a:t>Dagelijkse reiniging door leverancier</a:t>
            </a:r>
          </a:p>
          <a:p>
            <a:pPr lvl="1"/>
            <a:r>
              <a:rPr lang="nl-NL" b="1" dirty="0" smtClean="0"/>
              <a:t>Voorraadbeheer door leverancier</a:t>
            </a:r>
          </a:p>
          <a:p>
            <a:pPr lvl="1"/>
            <a:r>
              <a:rPr lang="nl-NL" b="1" dirty="0" smtClean="0"/>
              <a:t>Goede kwaliteit</a:t>
            </a:r>
          </a:p>
          <a:p>
            <a:pPr lvl="1"/>
            <a:r>
              <a:rPr lang="nl-NL" b="1" dirty="0" smtClean="0"/>
              <a:t>Geen doorvoer van </a:t>
            </a:r>
            <a:r>
              <a:rPr lang="nl-NL" b="1" dirty="0" smtClean="0"/>
              <a:t>koffiedrab </a:t>
            </a:r>
            <a:r>
              <a:rPr lang="nl-NL" b="1" dirty="0" smtClean="0"/>
              <a:t>door het aanrechtblad</a:t>
            </a:r>
          </a:p>
          <a:p>
            <a:pPr lvl="1"/>
            <a:r>
              <a:rPr lang="nl-NL" b="1" dirty="0" smtClean="0"/>
              <a:t>Alle locaties (m.u.v. Amsterdam) zijn voorzien van een </a:t>
            </a:r>
            <a:r>
              <a:rPr lang="nl-NL" b="1" dirty="0" err="1" smtClean="0"/>
              <a:t>Quooker</a:t>
            </a:r>
            <a:r>
              <a:rPr lang="nl-NL" b="1" dirty="0" smtClean="0"/>
              <a:t> voor thee of soep</a:t>
            </a:r>
          </a:p>
          <a:p>
            <a:pPr lvl="1"/>
            <a:endParaRPr lang="nl-NL" dirty="0"/>
          </a:p>
        </p:txBody>
      </p:sp>
      <p:sp>
        <p:nvSpPr>
          <p:cNvPr id="5" name="Titel 4"/>
          <p:cNvSpPr>
            <a:spLocks noGrp="1"/>
          </p:cNvSpPr>
          <p:nvPr>
            <p:ph type="title"/>
          </p:nvPr>
        </p:nvSpPr>
        <p:spPr/>
        <p:txBody>
          <a:bodyPr/>
          <a:lstStyle/>
          <a:p>
            <a:r>
              <a:rPr lang="nl-NL" dirty="0" smtClean="0"/>
              <a:t>Huidige situatie</a:t>
            </a:r>
            <a:endParaRPr lang="nl-NL" dirty="0"/>
          </a:p>
        </p:txBody>
      </p:sp>
    </p:spTree>
    <p:extLst>
      <p:ext uri="{BB962C8B-B14F-4D97-AF65-F5344CB8AC3E}">
        <p14:creationId xmlns:p14="http://schemas.microsoft.com/office/powerpoint/2010/main" val="28853957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NL" dirty="0" smtClean="0"/>
              <a:t>Presentatie CIZ | juni 2020</a:t>
            </a:r>
            <a:endParaRPr lang="en-US" dirty="0"/>
          </a:p>
        </p:txBody>
      </p:sp>
      <p:sp>
        <p:nvSpPr>
          <p:cNvPr id="3" name="Tijdelijke aanduiding voor dianummer 2"/>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12</a:t>
            </a:fld>
            <a:endParaRPr lang="nl-NL" dirty="0"/>
          </a:p>
        </p:txBody>
      </p:sp>
      <p:sp>
        <p:nvSpPr>
          <p:cNvPr id="5" name="Titel 4"/>
          <p:cNvSpPr>
            <a:spLocks noGrp="1"/>
          </p:cNvSpPr>
          <p:nvPr>
            <p:ph type="title"/>
          </p:nvPr>
        </p:nvSpPr>
        <p:spPr/>
        <p:txBody>
          <a:bodyPr/>
          <a:lstStyle/>
          <a:p>
            <a:r>
              <a:rPr lang="nl-NL" dirty="0" smtClean="0"/>
              <a:t>Impressie</a:t>
            </a:r>
            <a:endParaRPr lang="nl-NL" dirty="0"/>
          </a:p>
        </p:txBody>
      </p:sp>
      <p:pic>
        <p:nvPicPr>
          <p:cNvPr id="8" name="Tijdelijke aanduiding voor inhoud 7"/>
          <p:cNvPicPr>
            <a:picLocks noGrp="1" noChangeAspect="1"/>
          </p:cNvPicPr>
          <p:nvPr>
            <p:ph sz="quarter" idx="13"/>
          </p:nvPr>
        </p:nvPicPr>
        <p:blipFill>
          <a:blip r:embed="rId2"/>
          <a:stretch>
            <a:fillRect/>
          </a:stretch>
        </p:blipFill>
        <p:spPr>
          <a:xfrm>
            <a:off x="3024187" y="1447800"/>
            <a:ext cx="6096000" cy="4572000"/>
          </a:xfrm>
          <a:prstGeom prst="rect">
            <a:avLst/>
          </a:prstGeom>
        </p:spPr>
      </p:pic>
    </p:spTree>
    <p:extLst>
      <p:ext uri="{BB962C8B-B14F-4D97-AF65-F5344CB8AC3E}">
        <p14:creationId xmlns:p14="http://schemas.microsoft.com/office/powerpoint/2010/main" val="11140548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NL" dirty="0" smtClean="0"/>
              <a:t>Presentatie CIZ | juni 2020</a:t>
            </a:r>
            <a:endParaRPr lang="en-US" dirty="0"/>
          </a:p>
        </p:txBody>
      </p:sp>
      <p:sp>
        <p:nvSpPr>
          <p:cNvPr id="3" name="Tijdelijke aanduiding voor dianummer 2"/>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13</a:t>
            </a:fld>
            <a:endParaRPr lang="nl-NL" dirty="0"/>
          </a:p>
        </p:txBody>
      </p:sp>
      <p:sp>
        <p:nvSpPr>
          <p:cNvPr id="5" name="Titel 4"/>
          <p:cNvSpPr>
            <a:spLocks noGrp="1"/>
          </p:cNvSpPr>
          <p:nvPr>
            <p:ph type="title"/>
          </p:nvPr>
        </p:nvSpPr>
        <p:spPr/>
        <p:txBody>
          <a:bodyPr/>
          <a:lstStyle/>
          <a:p>
            <a:r>
              <a:rPr lang="nl-NL" dirty="0" smtClean="0"/>
              <a:t>Impressie</a:t>
            </a:r>
            <a:endParaRPr lang="nl-NL" dirty="0"/>
          </a:p>
        </p:txBody>
      </p:sp>
      <p:pic>
        <p:nvPicPr>
          <p:cNvPr id="4" name="Tijdelijke aanduiding voor inhoud 3"/>
          <p:cNvPicPr>
            <a:picLocks noGrp="1" noChangeAspect="1"/>
          </p:cNvPicPr>
          <p:nvPr>
            <p:ph sz="quarter" idx="13"/>
          </p:nvPr>
        </p:nvPicPr>
        <p:blipFill>
          <a:blip r:embed="rId2"/>
          <a:stretch>
            <a:fillRect/>
          </a:stretch>
        </p:blipFill>
        <p:spPr>
          <a:xfrm>
            <a:off x="4243387" y="1295400"/>
            <a:ext cx="3657600" cy="4876800"/>
          </a:xfrm>
          <a:prstGeom prst="rect">
            <a:avLst/>
          </a:prstGeom>
        </p:spPr>
      </p:pic>
    </p:spTree>
    <p:extLst>
      <p:ext uri="{BB962C8B-B14F-4D97-AF65-F5344CB8AC3E}">
        <p14:creationId xmlns:p14="http://schemas.microsoft.com/office/powerpoint/2010/main" val="11052441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NL" dirty="0" smtClean="0"/>
              <a:t>Presentatie CIZ | juni 2020</a:t>
            </a:r>
            <a:endParaRPr lang="en-US" dirty="0"/>
          </a:p>
        </p:txBody>
      </p:sp>
      <p:sp>
        <p:nvSpPr>
          <p:cNvPr id="3" name="Tijdelijke aanduiding voor dianummer 2"/>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14</a:t>
            </a:fld>
            <a:endParaRPr lang="nl-NL" dirty="0"/>
          </a:p>
        </p:txBody>
      </p:sp>
      <p:sp>
        <p:nvSpPr>
          <p:cNvPr id="5" name="Titel 4"/>
          <p:cNvSpPr>
            <a:spLocks noGrp="1"/>
          </p:cNvSpPr>
          <p:nvPr>
            <p:ph type="title"/>
          </p:nvPr>
        </p:nvSpPr>
        <p:spPr/>
        <p:txBody>
          <a:bodyPr/>
          <a:lstStyle/>
          <a:p>
            <a:r>
              <a:rPr lang="nl-NL" dirty="0" smtClean="0"/>
              <a:t>Impressie</a:t>
            </a:r>
            <a:endParaRPr lang="nl-NL" dirty="0"/>
          </a:p>
        </p:txBody>
      </p:sp>
      <p:pic>
        <p:nvPicPr>
          <p:cNvPr id="9" name="Afbeelding 8"/>
          <p:cNvPicPr>
            <a:picLocks noChangeAspect="1"/>
          </p:cNvPicPr>
          <p:nvPr/>
        </p:nvPicPr>
        <p:blipFill>
          <a:blip r:embed="rId2"/>
          <a:stretch>
            <a:fillRect/>
          </a:stretch>
        </p:blipFill>
        <p:spPr>
          <a:xfrm>
            <a:off x="3071664" y="1439072"/>
            <a:ext cx="6096000" cy="4572000"/>
          </a:xfrm>
          <a:prstGeom prst="rect">
            <a:avLst/>
          </a:prstGeom>
        </p:spPr>
      </p:pic>
    </p:spTree>
    <p:extLst>
      <p:ext uri="{BB962C8B-B14F-4D97-AF65-F5344CB8AC3E}">
        <p14:creationId xmlns:p14="http://schemas.microsoft.com/office/powerpoint/2010/main" val="27858827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NL" dirty="0" smtClean="0"/>
              <a:t>Presentatie CIZ | juni 2020</a:t>
            </a:r>
            <a:endParaRPr lang="en-US" dirty="0"/>
          </a:p>
        </p:txBody>
      </p:sp>
      <p:sp>
        <p:nvSpPr>
          <p:cNvPr id="3" name="Tijdelijke aanduiding voor dianummer 2"/>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15</a:t>
            </a:fld>
            <a:endParaRPr lang="nl-NL" dirty="0"/>
          </a:p>
        </p:txBody>
      </p:sp>
      <p:sp>
        <p:nvSpPr>
          <p:cNvPr id="5" name="Titel 4"/>
          <p:cNvSpPr>
            <a:spLocks noGrp="1"/>
          </p:cNvSpPr>
          <p:nvPr>
            <p:ph type="title"/>
          </p:nvPr>
        </p:nvSpPr>
        <p:spPr/>
        <p:txBody>
          <a:bodyPr/>
          <a:lstStyle/>
          <a:p>
            <a:r>
              <a:rPr lang="nl-NL" dirty="0" smtClean="0"/>
              <a:t>Impressie</a:t>
            </a:r>
            <a:endParaRPr lang="nl-NL" dirty="0"/>
          </a:p>
        </p:txBody>
      </p:sp>
      <p:pic>
        <p:nvPicPr>
          <p:cNvPr id="4" name="Tijdelijke aanduiding voor inhoud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820987" y="1295400"/>
            <a:ext cx="6502400" cy="4876800"/>
          </a:xfrm>
        </p:spPr>
      </p:pic>
    </p:spTree>
    <p:extLst>
      <p:ext uri="{BB962C8B-B14F-4D97-AF65-F5344CB8AC3E}">
        <p14:creationId xmlns:p14="http://schemas.microsoft.com/office/powerpoint/2010/main" val="12716618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NL" dirty="0" smtClean="0"/>
              <a:t>Presentatie CIZ | juni 2020</a:t>
            </a:r>
            <a:endParaRPr lang="en-US" dirty="0"/>
          </a:p>
        </p:txBody>
      </p:sp>
      <p:sp>
        <p:nvSpPr>
          <p:cNvPr id="3" name="Tijdelijke aanduiding voor dianummer 2"/>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16</a:t>
            </a:fld>
            <a:endParaRPr lang="nl-NL" dirty="0"/>
          </a:p>
        </p:txBody>
      </p:sp>
      <p:sp>
        <p:nvSpPr>
          <p:cNvPr id="5" name="Titel 4"/>
          <p:cNvSpPr>
            <a:spLocks noGrp="1"/>
          </p:cNvSpPr>
          <p:nvPr>
            <p:ph type="title"/>
          </p:nvPr>
        </p:nvSpPr>
        <p:spPr/>
        <p:txBody>
          <a:bodyPr/>
          <a:lstStyle/>
          <a:p>
            <a:r>
              <a:rPr lang="nl-NL" dirty="0" smtClean="0"/>
              <a:t>Impressie</a:t>
            </a:r>
            <a:endParaRPr lang="nl-NL" dirty="0"/>
          </a:p>
        </p:txBody>
      </p:sp>
      <p:pic>
        <p:nvPicPr>
          <p:cNvPr id="4" name="Tijdelijke aanduiding voor inhoud 3"/>
          <p:cNvPicPr>
            <a:picLocks noGrp="1" noChangeAspect="1"/>
          </p:cNvPicPr>
          <p:nvPr>
            <p:ph sz="quarter" idx="13"/>
          </p:nvPr>
        </p:nvPicPr>
        <p:blipFill>
          <a:blip r:embed="rId2"/>
          <a:stretch>
            <a:fillRect/>
          </a:stretch>
        </p:blipFill>
        <p:spPr>
          <a:xfrm>
            <a:off x="3024187" y="1447800"/>
            <a:ext cx="6096000" cy="4572000"/>
          </a:xfrm>
          <a:prstGeom prst="rect">
            <a:avLst/>
          </a:prstGeom>
        </p:spPr>
      </p:pic>
    </p:spTree>
    <p:extLst>
      <p:ext uri="{BB962C8B-B14F-4D97-AF65-F5344CB8AC3E}">
        <p14:creationId xmlns:p14="http://schemas.microsoft.com/office/powerpoint/2010/main" val="23589871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NL" dirty="0" smtClean="0"/>
              <a:t>Presentatie CIZ | juni 2020</a:t>
            </a:r>
            <a:endParaRPr lang="en-US" dirty="0"/>
          </a:p>
        </p:txBody>
      </p:sp>
      <p:sp>
        <p:nvSpPr>
          <p:cNvPr id="3" name="Tijdelijke aanduiding voor dianummer 2"/>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17</a:t>
            </a:fld>
            <a:endParaRPr lang="nl-NL" dirty="0"/>
          </a:p>
        </p:txBody>
      </p:sp>
      <p:sp>
        <p:nvSpPr>
          <p:cNvPr id="5" name="Titel 4"/>
          <p:cNvSpPr>
            <a:spLocks noGrp="1"/>
          </p:cNvSpPr>
          <p:nvPr>
            <p:ph type="title"/>
          </p:nvPr>
        </p:nvSpPr>
        <p:spPr/>
        <p:txBody>
          <a:bodyPr/>
          <a:lstStyle/>
          <a:p>
            <a:r>
              <a:rPr lang="nl-NL" dirty="0" smtClean="0"/>
              <a:t>Impressie</a:t>
            </a:r>
            <a:endParaRPr lang="nl-NL" dirty="0"/>
          </a:p>
        </p:txBody>
      </p:sp>
      <p:pic>
        <p:nvPicPr>
          <p:cNvPr id="4" name="Tijdelijke aanduiding voor inhoud 3"/>
          <p:cNvPicPr>
            <a:picLocks noGrp="1" noChangeAspect="1"/>
          </p:cNvPicPr>
          <p:nvPr>
            <p:ph sz="quarter" idx="13"/>
          </p:nvPr>
        </p:nvPicPr>
        <p:blipFill>
          <a:blip r:embed="rId2"/>
          <a:stretch>
            <a:fillRect/>
          </a:stretch>
        </p:blipFill>
        <p:spPr>
          <a:xfrm>
            <a:off x="3024187" y="1447800"/>
            <a:ext cx="6096000" cy="4572000"/>
          </a:xfrm>
          <a:prstGeom prst="rect">
            <a:avLst/>
          </a:prstGeom>
        </p:spPr>
      </p:pic>
    </p:spTree>
    <p:extLst>
      <p:ext uri="{BB962C8B-B14F-4D97-AF65-F5344CB8AC3E}">
        <p14:creationId xmlns:p14="http://schemas.microsoft.com/office/powerpoint/2010/main" val="25418826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NL" dirty="0" smtClean="0"/>
              <a:t>Presentatie CIZ | juni 2020</a:t>
            </a:r>
            <a:endParaRPr lang="en-US" dirty="0"/>
          </a:p>
        </p:txBody>
      </p:sp>
      <p:sp>
        <p:nvSpPr>
          <p:cNvPr id="3" name="Tijdelijke aanduiding voor dianummer 2"/>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18</a:t>
            </a:fld>
            <a:endParaRPr lang="nl-NL" dirty="0"/>
          </a:p>
        </p:txBody>
      </p:sp>
      <p:sp>
        <p:nvSpPr>
          <p:cNvPr id="5" name="Titel 4"/>
          <p:cNvSpPr>
            <a:spLocks noGrp="1"/>
          </p:cNvSpPr>
          <p:nvPr>
            <p:ph type="title"/>
          </p:nvPr>
        </p:nvSpPr>
        <p:spPr/>
        <p:txBody>
          <a:bodyPr/>
          <a:lstStyle/>
          <a:p>
            <a:r>
              <a:rPr lang="nl-NL" dirty="0" smtClean="0"/>
              <a:t>Impressie</a:t>
            </a:r>
            <a:endParaRPr lang="nl-NL" dirty="0"/>
          </a:p>
        </p:txBody>
      </p:sp>
      <p:pic>
        <p:nvPicPr>
          <p:cNvPr id="4" name="Tijdelijke aanduiding voor inhoud 3"/>
          <p:cNvPicPr>
            <a:picLocks noGrp="1" noChangeAspect="1"/>
          </p:cNvPicPr>
          <p:nvPr>
            <p:ph sz="quarter" idx="13"/>
          </p:nvPr>
        </p:nvPicPr>
        <p:blipFill>
          <a:blip r:embed="rId2"/>
          <a:stretch>
            <a:fillRect/>
          </a:stretch>
        </p:blipFill>
        <p:spPr>
          <a:xfrm>
            <a:off x="3024187" y="1447800"/>
            <a:ext cx="6096000" cy="4572000"/>
          </a:xfrm>
          <a:prstGeom prst="rect">
            <a:avLst/>
          </a:prstGeom>
        </p:spPr>
      </p:pic>
    </p:spTree>
    <p:extLst>
      <p:ext uri="{BB962C8B-B14F-4D97-AF65-F5344CB8AC3E}">
        <p14:creationId xmlns:p14="http://schemas.microsoft.com/office/powerpoint/2010/main" val="17703259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NL" dirty="0" smtClean="0"/>
              <a:t>Presentatie CIZ | juni 2020</a:t>
            </a:r>
            <a:endParaRPr lang="en-US" dirty="0"/>
          </a:p>
        </p:txBody>
      </p:sp>
      <p:sp>
        <p:nvSpPr>
          <p:cNvPr id="3" name="Tijdelijke aanduiding voor dianummer 2"/>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19</a:t>
            </a:fld>
            <a:endParaRPr lang="nl-NL" dirty="0"/>
          </a:p>
        </p:txBody>
      </p:sp>
      <p:sp>
        <p:nvSpPr>
          <p:cNvPr id="4" name="Tijdelijke aanduiding voor inhoud 3"/>
          <p:cNvSpPr>
            <a:spLocks noGrp="1"/>
          </p:cNvSpPr>
          <p:nvPr>
            <p:ph sz="quarter" idx="13"/>
          </p:nvPr>
        </p:nvSpPr>
        <p:spPr/>
        <p:txBody>
          <a:bodyPr/>
          <a:lstStyle/>
          <a:p>
            <a:pPr>
              <a:lnSpc>
                <a:spcPct val="100000"/>
              </a:lnSpc>
              <a:spcAft>
                <a:spcPts val="0"/>
              </a:spcAft>
            </a:pPr>
            <a:endParaRPr lang="nl-NL" b="1" dirty="0" smtClean="0"/>
          </a:p>
          <a:p>
            <a:pPr>
              <a:lnSpc>
                <a:spcPct val="100000"/>
              </a:lnSpc>
              <a:spcAft>
                <a:spcPts val="0"/>
              </a:spcAft>
              <a:buNone/>
            </a:pPr>
            <a:r>
              <a:rPr lang="nl-NL" b="1" dirty="0" smtClean="0">
                <a:latin typeface="Open Sans Light" panose="020B0604020202020204" charset="0"/>
                <a:ea typeface="Open Sans Light" panose="020B0604020202020204" charset="0"/>
                <a:cs typeface="Open Sans Light" panose="020B0604020202020204" charset="0"/>
              </a:rPr>
              <a:t>Van alle locaties zijn plattegronden beschikbaar, deze worden tegelijk met deze presentatie gepubliceerd op </a:t>
            </a:r>
            <a:r>
              <a:rPr lang="nl-NL" b="1" dirty="0" err="1" smtClean="0">
                <a:latin typeface="Open Sans Light" panose="020B0604020202020204" charset="0"/>
                <a:ea typeface="Open Sans Light" panose="020B0604020202020204" charset="0"/>
                <a:cs typeface="Open Sans Light" panose="020B0604020202020204" charset="0"/>
              </a:rPr>
              <a:t>TenderNed</a:t>
            </a:r>
            <a:r>
              <a:rPr lang="nl-NL" b="1" dirty="0" smtClean="0">
                <a:latin typeface="Open Sans Light" panose="020B0604020202020204" charset="0"/>
                <a:ea typeface="Open Sans Light" panose="020B0604020202020204" charset="0"/>
                <a:cs typeface="Open Sans Light" panose="020B0604020202020204" charset="0"/>
              </a:rPr>
              <a:t>. </a:t>
            </a:r>
            <a:endParaRPr lang="nl-NL" b="1" dirty="0">
              <a:latin typeface="Open Sans Light" panose="020B0604020202020204" charset="0"/>
              <a:ea typeface="Open Sans Light" panose="020B0604020202020204" charset="0"/>
              <a:cs typeface="Open Sans Light" panose="020B0604020202020204" charset="0"/>
            </a:endParaRPr>
          </a:p>
        </p:txBody>
      </p:sp>
      <p:sp>
        <p:nvSpPr>
          <p:cNvPr id="5" name="Titel 4"/>
          <p:cNvSpPr>
            <a:spLocks noGrp="1"/>
          </p:cNvSpPr>
          <p:nvPr>
            <p:ph type="title"/>
          </p:nvPr>
        </p:nvSpPr>
        <p:spPr/>
        <p:txBody>
          <a:bodyPr/>
          <a:lstStyle/>
          <a:p>
            <a:r>
              <a:rPr lang="nl-NL" dirty="0" smtClean="0"/>
              <a:t>Plattegronden</a:t>
            </a:r>
            <a:endParaRPr lang="nl-NL" dirty="0"/>
          </a:p>
        </p:txBody>
      </p:sp>
    </p:spTree>
    <p:extLst>
      <p:ext uri="{BB962C8B-B14F-4D97-AF65-F5344CB8AC3E}">
        <p14:creationId xmlns:p14="http://schemas.microsoft.com/office/powerpoint/2010/main" val="37284628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NL" dirty="0" smtClean="0"/>
              <a:t>Presentatie CIZ | juni 2020</a:t>
            </a:r>
            <a:endParaRPr lang="en-US" dirty="0"/>
          </a:p>
        </p:txBody>
      </p:sp>
      <p:sp>
        <p:nvSpPr>
          <p:cNvPr id="3" name="Tijdelijke aanduiding voor dianummer 2"/>
          <p:cNvSpPr>
            <a:spLocks noGrp="1"/>
          </p:cNvSpPr>
          <p:nvPr>
            <p:ph type="sldNum" sz="quarter" idx="11"/>
          </p:nvPr>
        </p:nvSpPr>
        <p:spPr/>
        <p:txBody>
          <a:bodyPr/>
          <a:lstStyle/>
          <a:p>
            <a:pPr marL="25400">
              <a:spcBef>
                <a:spcPts val="160"/>
              </a:spcBef>
            </a:pPr>
            <a:fld id="{81D60167-4931-47E6-BA6A-407CBD079E47}" type="slidenum">
              <a:rPr lang="nl-NL" smtClean="0"/>
              <a:pPr marL="25400">
                <a:spcBef>
                  <a:spcPts val="160"/>
                </a:spcBef>
              </a:pPr>
              <a:t>2</a:t>
            </a:fld>
            <a:endParaRPr lang="nl-NL" dirty="0"/>
          </a:p>
        </p:txBody>
      </p:sp>
      <p:sp>
        <p:nvSpPr>
          <p:cNvPr id="6" name="Titel 5"/>
          <p:cNvSpPr>
            <a:spLocks noGrp="1"/>
          </p:cNvSpPr>
          <p:nvPr>
            <p:ph type="title"/>
          </p:nvPr>
        </p:nvSpPr>
        <p:spPr/>
        <p:txBody>
          <a:bodyPr/>
          <a:lstStyle/>
          <a:p>
            <a:r>
              <a:rPr lang="nl-NL" dirty="0" smtClean="0"/>
              <a:t>Even voorstellen… </a:t>
            </a:r>
            <a:endParaRPr lang="nl-NL" dirty="0"/>
          </a:p>
        </p:txBody>
      </p:sp>
      <p:pic>
        <p:nvPicPr>
          <p:cNvPr id="7" name="Afbeelding 6"/>
          <p:cNvPicPr>
            <a:picLocks noChangeAspect="1"/>
          </p:cNvPicPr>
          <p:nvPr/>
        </p:nvPicPr>
        <p:blipFill>
          <a:blip r:embed="rId2"/>
          <a:stretch>
            <a:fillRect/>
          </a:stretch>
        </p:blipFill>
        <p:spPr>
          <a:xfrm>
            <a:off x="180145" y="3917134"/>
            <a:ext cx="2390775" cy="2390775"/>
          </a:xfrm>
          <a:prstGeom prst="rect">
            <a:avLst/>
          </a:prstGeom>
        </p:spPr>
      </p:pic>
      <p:pic>
        <p:nvPicPr>
          <p:cNvPr id="8" name="Afbeelding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0920" y="1412774"/>
            <a:ext cx="2390775" cy="2390775"/>
          </a:xfrm>
          <a:prstGeom prst="rect">
            <a:avLst/>
          </a:prstGeom>
        </p:spPr>
      </p:pic>
      <p:pic>
        <p:nvPicPr>
          <p:cNvPr id="9" name="Afbeelding 8"/>
          <p:cNvPicPr>
            <a:picLocks noChangeAspect="1"/>
          </p:cNvPicPr>
          <p:nvPr/>
        </p:nvPicPr>
        <p:blipFill>
          <a:blip r:embed="rId4"/>
          <a:stretch>
            <a:fillRect/>
          </a:stretch>
        </p:blipFill>
        <p:spPr>
          <a:xfrm>
            <a:off x="4957802" y="3913986"/>
            <a:ext cx="2390775" cy="2390775"/>
          </a:xfrm>
          <a:prstGeom prst="rect">
            <a:avLst/>
          </a:prstGeom>
        </p:spPr>
      </p:pic>
      <p:pic>
        <p:nvPicPr>
          <p:cNvPr id="10" name="Afbeelding 9"/>
          <p:cNvPicPr>
            <a:picLocks noChangeAspect="1"/>
          </p:cNvPicPr>
          <p:nvPr/>
        </p:nvPicPr>
        <p:blipFill>
          <a:blip r:embed="rId5"/>
          <a:stretch>
            <a:fillRect/>
          </a:stretch>
        </p:blipFill>
        <p:spPr>
          <a:xfrm>
            <a:off x="7348577" y="1412773"/>
            <a:ext cx="2390775" cy="2390775"/>
          </a:xfrm>
          <a:prstGeom prst="rect">
            <a:avLst/>
          </a:prstGeom>
        </p:spPr>
      </p:pic>
      <p:pic>
        <p:nvPicPr>
          <p:cNvPr id="11" name="Afbeelding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68506" y="3913985"/>
            <a:ext cx="2390775" cy="2390775"/>
          </a:xfrm>
          <a:prstGeom prst="rect">
            <a:avLst/>
          </a:prstGeom>
        </p:spPr>
      </p:pic>
      <p:sp>
        <p:nvSpPr>
          <p:cNvPr id="12" name="Tekstvak 11"/>
          <p:cNvSpPr txBox="1"/>
          <p:nvPr/>
        </p:nvSpPr>
        <p:spPr>
          <a:xfrm>
            <a:off x="180145" y="3501008"/>
            <a:ext cx="2390775" cy="369332"/>
          </a:xfrm>
          <a:prstGeom prst="rect">
            <a:avLst/>
          </a:prstGeom>
          <a:noFill/>
        </p:spPr>
        <p:txBody>
          <a:bodyPr wrap="square" rtlCol="0">
            <a:spAutoFit/>
          </a:bodyPr>
          <a:lstStyle/>
          <a:p>
            <a:pPr algn="ctr"/>
            <a:r>
              <a:rPr lang="nl-NL" dirty="0" smtClean="0">
                <a:solidFill>
                  <a:schemeClr val="bg1"/>
                </a:solidFill>
              </a:rPr>
              <a:t>Bob van Dixhoorn</a:t>
            </a:r>
            <a:endParaRPr lang="nl-NL" dirty="0">
              <a:solidFill>
                <a:schemeClr val="bg1"/>
              </a:solidFill>
            </a:endParaRPr>
          </a:p>
        </p:txBody>
      </p:sp>
      <p:sp>
        <p:nvSpPr>
          <p:cNvPr id="13" name="Tekstvak 12"/>
          <p:cNvSpPr txBox="1"/>
          <p:nvPr/>
        </p:nvSpPr>
        <p:spPr>
          <a:xfrm>
            <a:off x="2597528" y="3803548"/>
            <a:ext cx="2390775" cy="369332"/>
          </a:xfrm>
          <a:prstGeom prst="rect">
            <a:avLst/>
          </a:prstGeom>
          <a:noFill/>
        </p:spPr>
        <p:txBody>
          <a:bodyPr wrap="square" rtlCol="0">
            <a:spAutoFit/>
          </a:bodyPr>
          <a:lstStyle/>
          <a:p>
            <a:pPr algn="ctr"/>
            <a:r>
              <a:rPr lang="nl-NL" dirty="0" err="1" smtClean="0">
                <a:solidFill>
                  <a:schemeClr val="bg1"/>
                </a:solidFill>
              </a:rPr>
              <a:t>Ariëla</a:t>
            </a:r>
            <a:r>
              <a:rPr lang="nl-NL" dirty="0" smtClean="0">
                <a:solidFill>
                  <a:schemeClr val="bg1"/>
                </a:solidFill>
              </a:rPr>
              <a:t> Spapens</a:t>
            </a:r>
            <a:endParaRPr lang="nl-NL" dirty="0">
              <a:solidFill>
                <a:schemeClr val="bg1"/>
              </a:solidFill>
            </a:endParaRPr>
          </a:p>
        </p:txBody>
      </p:sp>
      <p:sp>
        <p:nvSpPr>
          <p:cNvPr id="14" name="Tekstvak 13"/>
          <p:cNvSpPr txBox="1"/>
          <p:nvPr/>
        </p:nvSpPr>
        <p:spPr>
          <a:xfrm>
            <a:off x="4973053" y="3489435"/>
            <a:ext cx="2390775" cy="369332"/>
          </a:xfrm>
          <a:prstGeom prst="rect">
            <a:avLst/>
          </a:prstGeom>
          <a:noFill/>
        </p:spPr>
        <p:txBody>
          <a:bodyPr wrap="square" rtlCol="0">
            <a:spAutoFit/>
          </a:bodyPr>
          <a:lstStyle/>
          <a:p>
            <a:pPr algn="ctr"/>
            <a:r>
              <a:rPr lang="nl-NL" dirty="0" smtClean="0">
                <a:solidFill>
                  <a:schemeClr val="bg1"/>
                </a:solidFill>
              </a:rPr>
              <a:t>Gilbert Kooijman</a:t>
            </a:r>
            <a:endParaRPr lang="nl-NL" dirty="0">
              <a:solidFill>
                <a:schemeClr val="bg1"/>
              </a:solidFill>
            </a:endParaRPr>
          </a:p>
        </p:txBody>
      </p:sp>
      <p:sp>
        <p:nvSpPr>
          <p:cNvPr id="15" name="Tekstvak 14"/>
          <p:cNvSpPr txBox="1"/>
          <p:nvPr/>
        </p:nvSpPr>
        <p:spPr>
          <a:xfrm>
            <a:off x="7348577" y="3870340"/>
            <a:ext cx="2390775" cy="369332"/>
          </a:xfrm>
          <a:prstGeom prst="rect">
            <a:avLst/>
          </a:prstGeom>
          <a:noFill/>
        </p:spPr>
        <p:txBody>
          <a:bodyPr wrap="square" rtlCol="0">
            <a:spAutoFit/>
          </a:bodyPr>
          <a:lstStyle/>
          <a:p>
            <a:pPr algn="ctr"/>
            <a:r>
              <a:rPr lang="nl-NL" dirty="0" smtClean="0">
                <a:solidFill>
                  <a:schemeClr val="bg1"/>
                </a:solidFill>
              </a:rPr>
              <a:t>Audry Timmer</a:t>
            </a:r>
            <a:endParaRPr lang="nl-NL" dirty="0">
              <a:solidFill>
                <a:schemeClr val="bg1"/>
              </a:solidFill>
            </a:endParaRPr>
          </a:p>
        </p:txBody>
      </p:sp>
      <p:sp>
        <p:nvSpPr>
          <p:cNvPr id="16" name="Tekstvak 15"/>
          <p:cNvSpPr txBox="1"/>
          <p:nvPr/>
        </p:nvSpPr>
        <p:spPr>
          <a:xfrm>
            <a:off x="9801225" y="3504072"/>
            <a:ext cx="2390775" cy="369332"/>
          </a:xfrm>
          <a:prstGeom prst="rect">
            <a:avLst/>
          </a:prstGeom>
          <a:noFill/>
        </p:spPr>
        <p:txBody>
          <a:bodyPr wrap="square" rtlCol="0">
            <a:spAutoFit/>
          </a:bodyPr>
          <a:lstStyle/>
          <a:p>
            <a:pPr algn="ctr"/>
            <a:r>
              <a:rPr lang="nl-NL" dirty="0" smtClean="0">
                <a:solidFill>
                  <a:schemeClr val="bg1"/>
                </a:solidFill>
              </a:rPr>
              <a:t>Justin Snijder</a:t>
            </a:r>
            <a:endParaRPr lang="nl-NL" dirty="0">
              <a:solidFill>
                <a:schemeClr val="bg1"/>
              </a:solidFill>
            </a:endParaRPr>
          </a:p>
        </p:txBody>
      </p:sp>
    </p:spTree>
    <p:extLst>
      <p:ext uri="{BB962C8B-B14F-4D97-AF65-F5344CB8AC3E}">
        <p14:creationId xmlns:p14="http://schemas.microsoft.com/office/powerpoint/2010/main" val="40582147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NL" dirty="0" smtClean="0"/>
              <a:t>Presentatie CIZ | juni 2020</a:t>
            </a:r>
            <a:endParaRPr lang="en-US" dirty="0"/>
          </a:p>
        </p:txBody>
      </p:sp>
      <p:sp>
        <p:nvSpPr>
          <p:cNvPr id="3" name="Tijdelijke aanduiding voor dianummer 2"/>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20</a:t>
            </a:fld>
            <a:endParaRPr lang="nl-NL" dirty="0"/>
          </a:p>
        </p:txBody>
      </p:sp>
      <p:sp>
        <p:nvSpPr>
          <p:cNvPr id="4" name="Tijdelijke aanduiding voor inhoud 3"/>
          <p:cNvSpPr>
            <a:spLocks noGrp="1"/>
          </p:cNvSpPr>
          <p:nvPr>
            <p:ph sz="quarter" idx="13"/>
          </p:nvPr>
        </p:nvSpPr>
        <p:spPr/>
        <p:txBody>
          <a:bodyPr/>
          <a:lstStyle/>
          <a:p>
            <a:pPr lvl="1"/>
            <a:r>
              <a:rPr lang="nl-NL" b="1" dirty="0" smtClean="0"/>
              <a:t>COVID-19: </a:t>
            </a:r>
            <a:endParaRPr lang="nl-NL" b="1" dirty="0"/>
          </a:p>
          <a:p>
            <a:pPr lvl="1">
              <a:buFont typeface="Wingdings" panose="05000000000000000000" pitchFamily="2" charset="2"/>
              <a:buChar char="Ø"/>
            </a:pPr>
            <a:r>
              <a:rPr lang="nl-NL" sz="1600" dirty="0" smtClean="0"/>
              <a:t>Thuiswerken tot september 2020</a:t>
            </a:r>
          </a:p>
          <a:p>
            <a:pPr lvl="1">
              <a:buFont typeface="Wingdings" panose="05000000000000000000" pitchFamily="2" charset="2"/>
              <a:buChar char="Ø"/>
            </a:pPr>
            <a:r>
              <a:rPr lang="nl-NL" sz="1600" dirty="0" smtClean="0"/>
              <a:t>Signing in de pantry’s m.b.t. de 1,5 meter afstand</a:t>
            </a:r>
          </a:p>
          <a:p>
            <a:pPr lvl="1">
              <a:buFont typeface="Wingdings" panose="05000000000000000000" pitchFamily="2" charset="2"/>
              <a:buChar char="Ø"/>
            </a:pPr>
            <a:r>
              <a:rPr lang="nl-NL" sz="1600" dirty="0"/>
              <a:t>Wanneer een monteur of operator van de leverancier bezig is met de koffiemachine, mogen medewerkers niet tussendoor koffie </a:t>
            </a:r>
            <a:r>
              <a:rPr lang="nl-NL" sz="1600" dirty="0" smtClean="0"/>
              <a:t>pakken</a:t>
            </a:r>
          </a:p>
          <a:p>
            <a:pPr lvl="1">
              <a:buFont typeface="Wingdings" panose="05000000000000000000" pitchFamily="2" charset="2"/>
              <a:buChar char="Ø"/>
            </a:pPr>
            <a:r>
              <a:rPr lang="nl-NL" sz="1600" dirty="0"/>
              <a:t>Bij de machines staan desinfecterende spray om tussentijds de toetsen te reinigen</a:t>
            </a:r>
            <a:endParaRPr lang="nl-NL" sz="1600" dirty="0" smtClean="0"/>
          </a:p>
          <a:p>
            <a:pPr lvl="1">
              <a:buFont typeface="Wingdings" panose="05000000000000000000" pitchFamily="2" charset="2"/>
              <a:buChar char="Ø"/>
            </a:pPr>
            <a:endParaRPr lang="nl-NL" sz="1600" dirty="0">
              <a:latin typeface="Open Sans Light" panose="020B0604020202020204" charset="0"/>
              <a:ea typeface="Open Sans Light" panose="020B0604020202020204" charset="0"/>
              <a:cs typeface="Open Sans Light" panose="020B0604020202020204" charset="0"/>
            </a:endParaRPr>
          </a:p>
        </p:txBody>
      </p:sp>
      <p:sp>
        <p:nvSpPr>
          <p:cNvPr id="5" name="Titel 4"/>
          <p:cNvSpPr>
            <a:spLocks noGrp="1"/>
          </p:cNvSpPr>
          <p:nvPr>
            <p:ph type="title"/>
          </p:nvPr>
        </p:nvSpPr>
        <p:spPr/>
        <p:txBody>
          <a:bodyPr/>
          <a:lstStyle/>
          <a:p>
            <a:r>
              <a:rPr lang="nl-NL" dirty="0" smtClean="0"/>
              <a:t>Relevante Ontwikkelingen</a:t>
            </a:r>
            <a:endParaRPr lang="nl-NL" dirty="0"/>
          </a:p>
        </p:txBody>
      </p:sp>
      <p:pic>
        <p:nvPicPr>
          <p:cNvPr id="6" name="Afbeelding 5"/>
          <p:cNvPicPr>
            <a:picLocks noChangeAspect="1"/>
          </p:cNvPicPr>
          <p:nvPr/>
        </p:nvPicPr>
        <p:blipFill>
          <a:blip r:embed="rId2"/>
          <a:stretch>
            <a:fillRect/>
          </a:stretch>
        </p:blipFill>
        <p:spPr>
          <a:xfrm>
            <a:off x="6544047" y="3711200"/>
            <a:ext cx="5066928" cy="1693198"/>
          </a:xfrm>
          <a:prstGeom prst="rect">
            <a:avLst/>
          </a:prstGeom>
        </p:spPr>
      </p:pic>
    </p:spTree>
    <p:extLst>
      <p:ext uri="{BB962C8B-B14F-4D97-AF65-F5344CB8AC3E}">
        <p14:creationId xmlns:p14="http://schemas.microsoft.com/office/powerpoint/2010/main" val="28274298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NL" dirty="0" smtClean="0"/>
              <a:t>Presentatie CIZ | juni 2020</a:t>
            </a:r>
            <a:endParaRPr lang="en-US" dirty="0"/>
          </a:p>
        </p:txBody>
      </p:sp>
      <p:sp>
        <p:nvSpPr>
          <p:cNvPr id="3" name="Tijdelijke aanduiding voor dianummer 2"/>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21</a:t>
            </a:fld>
            <a:endParaRPr lang="nl-NL" dirty="0"/>
          </a:p>
        </p:txBody>
      </p:sp>
      <p:sp>
        <p:nvSpPr>
          <p:cNvPr id="4" name="Tijdelijke aanduiding voor inhoud 3"/>
          <p:cNvSpPr>
            <a:spLocks noGrp="1"/>
          </p:cNvSpPr>
          <p:nvPr>
            <p:ph sz="quarter" idx="13"/>
          </p:nvPr>
        </p:nvSpPr>
        <p:spPr/>
        <p:txBody>
          <a:bodyPr/>
          <a:lstStyle/>
          <a:p>
            <a:pPr lvl="1"/>
            <a:r>
              <a:rPr lang="nl-NL" b="1" dirty="0" smtClean="0"/>
              <a:t>Kwaliteit: </a:t>
            </a:r>
            <a:endParaRPr lang="nl-NL" b="1" dirty="0"/>
          </a:p>
          <a:p>
            <a:pPr marL="53975" lvl="1" indent="0">
              <a:buNone/>
            </a:pPr>
            <a:r>
              <a:rPr lang="nl-NL" sz="1400" i="1" dirty="0"/>
              <a:t>Het CIZ wenst een samenwerking </a:t>
            </a:r>
            <a:r>
              <a:rPr lang="nl-NL" sz="1400" i="1" dirty="0" smtClean="0"/>
              <a:t>met een professionele en proactieve Opdrachtnemer. Naast goede kwaliteit koffie en een goede dienstverlening, dient het CIZ zo veel als mogelijk </a:t>
            </a:r>
            <a:r>
              <a:rPr lang="nl-NL" sz="1400" i="1" dirty="0" err="1" smtClean="0"/>
              <a:t>ontzorgd</a:t>
            </a:r>
            <a:r>
              <a:rPr lang="nl-NL" sz="1400" i="1" dirty="0" smtClean="0"/>
              <a:t> te worden en (zowel gevraagd als ongevraagd) geadviseerd worden. </a:t>
            </a:r>
          </a:p>
          <a:p>
            <a:pPr marL="53975" lvl="1" indent="0">
              <a:buNone/>
            </a:pPr>
            <a:endParaRPr lang="nl-NL" b="1" dirty="0"/>
          </a:p>
          <a:p>
            <a:pPr lvl="1"/>
            <a:r>
              <a:rPr lang="nl-NL" b="1" dirty="0" smtClean="0"/>
              <a:t>Duurzaamheid: </a:t>
            </a:r>
            <a:endParaRPr lang="nl-NL" b="1" dirty="0"/>
          </a:p>
          <a:p>
            <a:pPr marL="53975" lvl="1" indent="0">
              <a:buNone/>
            </a:pPr>
            <a:r>
              <a:rPr lang="nl-NL" sz="1400" i="1" dirty="0"/>
              <a:t>Het CIZ wil zorgdragen aan maatschappelijke waarde voor publieke middelen. Het CIZ is </a:t>
            </a:r>
            <a:r>
              <a:rPr lang="nl-NL" sz="1400" i="1" dirty="0" smtClean="0"/>
              <a:t>op zoek </a:t>
            </a:r>
            <a:r>
              <a:rPr lang="nl-NL" sz="1400" i="1" dirty="0"/>
              <a:t>naar een Opdrachtnemer die het CIZ hierin kan ondersteunen, ambitie in heeft en dit kan vertalen naar concrete acties binnen de opdracht van het CIZ. </a:t>
            </a:r>
          </a:p>
          <a:p>
            <a:pPr marL="53975" lvl="1" indent="0">
              <a:buNone/>
            </a:pPr>
            <a:endParaRPr lang="nl-NL" sz="1600" dirty="0"/>
          </a:p>
        </p:txBody>
      </p:sp>
      <p:sp>
        <p:nvSpPr>
          <p:cNvPr id="5" name="Titel 4"/>
          <p:cNvSpPr>
            <a:spLocks noGrp="1"/>
          </p:cNvSpPr>
          <p:nvPr>
            <p:ph type="title"/>
          </p:nvPr>
        </p:nvSpPr>
        <p:spPr/>
        <p:txBody>
          <a:bodyPr/>
          <a:lstStyle/>
          <a:p>
            <a:r>
              <a:rPr lang="nl-NL" dirty="0" smtClean="0"/>
              <a:t>Gewenste situatie </a:t>
            </a:r>
            <a:endParaRPr lang="nl-NL" dirty="0"/>
          </a:p>
        </p:txBody>
      </p:sp>
    </p:spTree>
    <p:extLst>
      <p:ext uri="{BB962C8B-B14F-4D97-AF65-F5344CB8AC3E}">
        <p14:creationId xmlns:p14="http://schemas.microsoft.com/office/powerpoint/2010/main" val="37473950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NL" dirty="0" smtClean="0"/>
              <a:t>Presentatie CIZ | juni 2020</a:t>
            </a:r>
            <a:endParaRPr lang="en-US" dirty="0"/>
          </a:p>
        </p:txBody>
      </p:sp>
      <p:sp>
        <p:nvSpPr>
          <p:cNvPr id="3" name="Tijdelijke aanduiding voor dianummer 2"/>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22</a:t>
            </a:fld>
            <a:endParaRPr lang="nl-NL" dirty="0"/>
          </a:p>
        </p:txBody>
      </p:sp>
      <p:pic>
        <p:nvPicPr>
          <p:cNvPr id="6" name="Tijdelijke aanduiding voor inhoud 5"/>
          <p:cNvPicPr>
            <a:picLocks noGrp="1" noChangeAspect="1"/>
          </p:cNvPicPr>
          <p:nvPr>
            <p:ph sz="quarter" idx="13"/>
          </p:nvPr>
        </p:nvPicPr>
        <p:blipFill>
          <a:blip r:embed="rId2"/>
          <a:stretch>
            <a:fillRect/>
          </a:stretch>
        </p:blipFill>
        <p:spPr>
          <a:xfrm>
            <a:off x="1352550" y="1304925"/>
            <a:ext cx="9439275" cy="4857750"/>
          </a:xfrm>
          <a:prstGeom prst="rect">
            <a:avLst/>
          </a:prstGeom>
        </p:spPr>
      </p:pic>
      <p:sp>
        <p:nvSpPr>
          <p:cNvPr id="5" name="Titel 4"/>
          <p:cNvSpPr>
            <a:spLocks noGrp="1"/>
          </p:cNvSpPr>
          <p:nvPr>
            <p:ph type="title"/>
          </p:nvPr>
        </p:nvSpPr>
        <p:spPr/>
        <p:txBody>
          <a:bodyPr/>
          <a:lstStyle/>
          <a:p>
            <a:r>
              <a:rPr lang="nl-NL" dirty="0" smtClean="0"/>
              <a:t>Vragen?</a:t>
            </a:r>
            <a:endParaRPr lang="nl-NL" dirty="0"/>
          </a:p>
        </p:txBody>
      </p:sp>
    </p:spTree>
    <p:extLst>
      <p:ext uri="{BB962C8B-B14F-4D97-AF65-F5344CB8AC3E}">
        <p14:creationId xmlns:p14="http://schemas.microsoft.com/office/powerpoint/2010/main" val="21301810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NL" dirty="0" smtClean="0"/>
              <a:t>Presentatie CIZ | juni 2020</a:t>
            </a:r>
            <a:endParaRPr lang="en-US" dirty="0"/>
          </a:p>
        </p:txBody>
      </p:sp>
      <p:sp>
        <p:nvSpPr>
          <p:cNvPr id="3" name="Tijdelijke aanduiding voor dianummer 2"/>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23</a:t>
            </a:fld>
            <a:endParaRPr lang="nl-NL" dirty="0"/>
          </a:p>
        </p:txBody>
      </p:sp>
      <p:sp>
        <p:nvSpPr>
          <p:cNvPr id="5" name="Titel 4"/>
          <p:cNvSpPr>
            <a:spLocks noGrp="1"/>
          </p:cNvSpPr>
          <p:nvPr>
            <p:ph type="title"/>
          </p:nvPr>
        </p:nvSpPr>
        <p:spPr/>
        <p:txBody>
          <a:bodyPr/>
          <a:lstStyle/>
          <a:p>
            <a:r>
              <a:rPr lang="nl-NL" dirty="0" smtClean="0"/>
              <a:t>BREAK</a:t>
            </a:r>
            <a:endParaRPr lang="nl-NL" dirty="0"/>
          </a:p>
        </p:txBody>
      </p:sp>
      <p:pic>
        <p:nvPicPr>
          <p:cNvPr id="8" name="Tijdelijke aanduiding voor inhoud 7"/>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922630" y="1295400"/>
            <a:ext cx="8299115" cy="4876800"/>
          </a:xfrm>
        </p:spPr>
      </p:pic>
    </p:spTree>
    <p:extLst>
      <p:ext uri="{BB962C8B-B14F-4D97-AF65-F5344CB8AC3E}">
        <p14:creationId xmlns:p14="http://schemas.microsoft.com/office/powerpoint/2010/main" val="42539166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7796" b="7796"/>
          <a:stretch/>
        </p:blipFill>
        <p:spPr>
          <a:xfrm>
            <a:off x="-24680" y="0"/>
            <a:ext cx="12225496" cy="6858000"/>
          </a:xfrm>
          <a:prstGeom prst="rect">
            <a:avLst/>
          </a:prstGeom>
        </p:spPr>
      </p:pic>
      <p:sp>
        <p:nvSpPr>
          <p:cNvPr id="3" name="Tijdelijke aanduiding voor tekst 2">
            <a:extLst>
              <a:ext uri="{FF2B5EF4-FFF2-40B4-BE49-F238E27FC236}">
                <a16:creationId xmlns:a16="http://schemas.microsoft.com/office/drawing/2014/main" xmlns="" id="{8A0EB062-9615-4E32-B079-58CF668EE82B}"/>
              </a:ext>
            </a:extLst>
          </p:cNvPr>
          <p:cNvSpPr>
            <a:spLocks noGrp="1"/>
          </p:cNvSpPr>
          <p:nvPr>
            <p:ph type="body" sz="quarter" idx="13"/>
          </p:nvPr>
        </p:nvSpPr>
        <p:spPr/>
        <p:txBody>
          <a:bodyPr/>
          <a:lstStyle/>
          <a:p>
            <a:r>
              <a:rPr lang="nl-NL" sz="3200" b="1" spc="-135" dirty="0" smtClean="0">
                <a:latin typeface="Open Sans SemiBold" panose="020B0706030804020204" pitchFamily="34" charset="0"/>
                <a:ea typeface="Open Sans SemiBold" panose="020B0706030804020204" pitchFamily="34" charset="0"/>
                <a:cs typeface="Open Sans SemiBold" panose="020B0706030804020204" pitchFamily="34" charset="0"/>
              </a:rPr>
              <a:t>DEEL 2</a:t>
            </a:r>
            <a:endParaRPr lang="nl-NL" dirty="0">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 name="Tijdelijke aanduiding voor afbeelding 3">
            <a:extLst>
              <a:ext uri="{FF2B5EF4-FFF2-40B4-BE49-F238E27FC236}">
                <a16:creationId xmlns:a16="http://schemas.microsoft.com/office/drawing/2014/main" xmlns="" id="{20FBA4AF-DB46-4858-84B2-3132C423AA8D}"/>
              </a:ext>
            </a:extLst>
          </p:cNvPr>
          <p:cNvSpPr>
            <a:spLocks noGrp="1"/>
          </p:cNvSpPr>
          <p:nvPr>
            <p:ph type="pic" sz="quarter" idx="15"/>
          </p:nvPr>
        </p:nvSpPr>
        <p:spPr/>
      </p:sp>
      <p:sp>
        <p:nvSpPr>
          <p:cNvPr id="5" name="Tijdelijke aanduiding voor tekst 4">
            <a:extLst>
              <a:ext uri="{FF2B5EF4-FFF2-40B4-BE49-F238E27FC236}">
                <a16:creationId xmlns:a16="http://schemas.microsoft.com/office/drawing/2014/main" xmlns="" id="{CC1C09D3-F82C-44A7-B871-7AE8FFCB02D7}"/>
              </a:ext>
            </a:extLst>
          </p:cNvPr>
          <p:cNvSpPr>
            <a:spLocks noGrp="1"/>
          </p:cNvSpPr>
          <p:nvPr>
            <p:ph type="body" sz="quarter" idx="14"/>
          </p:nvPr>
        </p:nvSpPr>
        <p:spPr/>
        <p:txBody>
          <a:bodyPr/>
          <a:lstStyle/>
          <a:p>
            <a:r>
              <a:rPr lang="nl-NL" spc="-80" dirty="0" smtClean="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rPr>
              <a:t>9 juni 2020 </a:t>
            </a:r>
            <a:endParaRPr lang="nl-NL"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ijdelijke aanduiding voor voettekst 5">
            <a:extLst>
              <a:ext uri="{FF2B5EF4-FFF2-40B4-BE49-F238E27FC236}">
                <a16:creationId xmlns:a16="http://schemas.microsoft.com/office/drawing/2014/main" xmlns="" id="{3EBA3946-22A9-430F-A651-FFA00F72DF9B}"/>
              </a:ext>
            </a:extLst>
          </p:cNvPr>
          <p:cNvSpPr>
            <a:spLocks noGrp="1"/>
          </p:cNvSpPr>
          <p:nvPr>
            <p:ph type="ftr" sz="quarter" idx="3"/>
          </p:nvPr>
        </p:nvSpPr>
        <p:spPr/>
        <p:txBody>
          <a:bodyPr/>
          <a:lstStyle/>
          <a:p>
            <a:r>
              <a:rPr lang="nl-NL" dirty="0">
                <a:latin typeface="+mj-lt"/>
              </a:rPr>
              <a:t>De regels zijn gelijk. Toch is iedereen anders</a:t>
            </a:r>
            <a:r>
              <a:rPr lang="nl-NL" dirty="0"/>
              <a:t>.</a:t>
            </a:r>
          </a:p>
        </p:txBody>
      </p:sp>
    </p:spTree>
    <p:extLst>
      <p:ext uri="{BB962C8B-B14F-4D97-AF65-F5344CB8AC3E}">
        <p14:creationId xmlns:p14="http://schemas.microsoft.com/office/powerpoint/2010/main" val="33871244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NL" dirty="0" smtClean="0"/>
              <a:t>Presentatie CIZ | juni 2020</a:t>
            </a:r>
            <a:endParaRPr lang="en-US" dirty="0"/>
          </a:p>
        </p:txBody>
      </p:sp>
      <p:sp>
        <p:nvSpPr>
          <p:cNvPr id="3" name="Tijdelijke aanduiding voor dianummer 2"/>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25</a:t>
            </a:fld>
            <a:endParaRPr lang="nl-NL" dirty="0"/>
          </a:p>
        </p:txBody>
      </p:sp>
      <p:sp>
        <p:nvSpPr>
          <p:cNvPr id="4" name="Tijdelijke aanduiding voor inhoud 3"/>
          <p:cNvSpPr>
            <a:spLocks noGrp="1"/>
          </p:cNvSpPr>
          <p:nvPr>
            <p:ph sz="quarter" idx="13"/>
          </p:nvPr>
        </p:nvSpPr>
        <p:spPr/>
        <p:txBody>
          <a:bodyPr/>
          <a:lstStyle/>
          <a:p>
            <a:pPr lvl="1"/>
            <a:endParaRPr lang="nl-NL" b="1" dirty="0" smtClean="0"/>
          </a:p>
          <a:p>
            <a:pPr lvl="1"/>
            <a:endParaRPr lang="nl-NL" b="1" dirty="0"/>
          </a:p>
          <a:p>
            <a:pPr lvl="1"/>
            <a:endParaRPr lang="nl-NL" b="1" dirty="0" smtClean="0"/>
          </a:p>
          <a:p>
            <a:pPr lvl="1"/>
            <a:endParaRPr lang="nl-NL" b="1" dirty="0" smtClean="0"/>
          </a:p>
          <a:p>
            <a:pPr lvl="1"/>
            <a:endParaRPr lang="nl-NL" b="1" dirty="0"/>
          </a:p>
          <a:p>
            <a:pPr lvl="1"/>
            <a:endParaRPr lang="nl-NL" b="1" dirty="0"/>
          </a:p>
          <a:p>
            <a:pPr lvl="1"/>
            <a:endParaRPr lang="nl-NL" b="1" dirty="0" smtClean="0"/>
          </a:p>
          <a:p>
            <a:pPr marL="53975" lvl="1" indent="0">
              <a:buNone/>
            </a:pPr>
            <a:endParaRPr lang="nl-NL" b="1" dirty="0" smtClean="0"/>
          </a:p>
          <a:p>
            <a:pPr marL="53975" lvl="1" indent="0">
              <a:buNone/>
            </a:pPr>
            <a:endParaRPr lang="nl-NL" b="1" dirty="0" smtClean="0"/>
          </a:p>
          <a:p>
            <a:pPr marL="53975" lvl="1" indent="0">
              <a:buNone/>
            </a:pPr>
            <a:endParaRPr lang="nl-NL" b="1" dirty="0"/>
          </a:p>
        </p:txBody>
      </p:sp>
      <p:sp>
        <p:nvSpPr>
          <p:cNvPr id="5" name="Titel 4"/>
          <p:cNvSpPr>
            <a:spLocks noGrp="1"/>
          </p:cNvSpPr>
          <p:nvPr>
            <p:ph type="title"/>
          </p:nvPr>
        </p:nvSpPr>
        <p:spPr/>
        <p:txBody>
          <a:bodyPr/>
          <a:lstStyle/>
          <a:p>
            <a:r>
              <a:rPr lang="nl-NL" dirty="0" smtClean="0"/>
              <a:t>Opzet aanbestedingsprocedure</a:t>
            </a:r>
            <a:endParaRPr lang="nl-NL" dirty="0"/>
          </a:p>
        </p:txBody>
      </p:sp>
      <p:graphicFrame>
        <p:nvGraphicFramePr>
          <p:cNvPr id="7" name="Tabel 6"/>
          <p:cNvGraphicFramePr>
            <a:graphicFrameLocks noGrp="1"/>
          </p:cNvGraphicFramePr>
          <p:nvPr>
            <p:extLst>
              <p:ext uri="{D42A27DB-BD31-4B8C-83A1-F6EECF244321}">
                <p14:modId xmlns:p14="http://schemas.microsoft.com/office/powerpoint/2010/main" val="3028069800"/>
              </p:ext>
            </p:extLst>
          </p:nvPr>
        </p:nvGraphicFramePr>
        <p:xfrm>
          <a:off x="533400" y="1844824"/>
          <a:ext cx="7522926" cy="3526618"/>
        </p:xfrm>
        <a:graphic>
          <a:graphicData uri="http://schemas.openxmlformats.org/drawingml/2006/table">
            <a:tbl>
              <a:tblPr firstRow="1" firstCol="1" bandRow="1">
                <a:tableStyleId>{6E25E649-3F16-4E02-A733-19D2CDBF48F0}</a:tableStyleId>
              </a:tblPr>
              <a:tblGrid>
                <a:gridCol w="5598776"/>
                <a:gridCol w="1924150"/>
              </a:tblGrid>
              <a:tr h="600248">
                <a:tc>
                  <a:txBody>
                    <a:bodyPr/>
                    <a:lstStyle/>
                    <a:p>
                      <a:pPr>
                        <a:lnSpc>
                          <a:spcPct val="107000"/>
                        </a:lnSpc>
                        <a:spcAft>
                          <a:spcPts val="0"/>
                        </a:spcAft>
                      </a:pPr>
                      <a:r>
                        <a:rPr lang="nl-NL" sz="1400" dirty="0">
                          <a:effectLst/>
                        </a:rPr>
                        <a:t>Activiteit</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a:effectLst/>
                        </a:rPr>
                        <a:t>Datum</a:t>
                      </a:r>
                    </a:p>
                    <a:p>
                      <a:pPr>
                        <a:lnSpc>
                          <a:spcPct val="107000"/>
                        </a:lnSpc>
                        <a:spcAft>
                          <a:spcPts val="0"/>
                        </a:spcAft>
                      </a:pPr>
                      <a:r>
                        <a:rPr lang="nl-NL" sz="1400">
                          <a:effectLst/>
                        </a:rPr>
                        <a:t> </a:t>
                      </a:r>
                      <a:endParaRPr lang="nl-NL" sz="1400">
                        <a:effectLst/>
                        <a:latin typeface="Open Sans Light" panose="020B0604020202020204" charset="0"/>
                        <a:ea typeface="Open Sans Light" panose="020B0604020202020204" charset="0"/>
                        <a:cs typeface="Open Sans Light" panose="020B0604020202020204" charset="0"/>
                      </a:endParaRPr>
                    </a:p>
                  </a:txBody>
                  <a:tcPr marL="68580" marR="68580" marT="0" marB="0"/>
                </a:tc>
              </a:tr>
              <a:tr h="292637">
                <a:tc>
                  <a:txBody>
                    <a:bodyPr/>
                    <a:lstStyle/>
                    <a:p>
                      <a:pPr>
                        <a:lnSpc>
                          <a:spcPct val="107000"/>
                        </a:lnSpc>
                        <a:spcAft>
                          <a:spcPts val="0"/>
                        </a:spcAft>
                      </a:pPr>
                      <a:r>
                        <a:rPr lang="nl-NL" sz="1400">
                          <a:effectLst/>
                        </a:rPr>
                        <a:t>Publicatie Aanbestedingsleidraad</a:t>
                      </a:r>
                      <a:endParaRPr lang="nl-NL" sz="140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a:effectLst/>
                        </a:rPr>
                        <a:t>02-06-2020</a:t>
                      </a:r>
                      <a:endParaRPr lang="nl-NL" sz="1400">
                        <a:effectLst/>
                        <a:latin typeface="Open Sans Light" panose="020B0604020202020204" charset="0"/>
                        <a:ea typeface="Open Sans Light" panose="020B0604020202020204" charset="0"/>
                        <a:cs typeface="Open Sans Light" panose="020B0604020202020204" charset="0"/>
                      </a:endParaRPr>
                    </a:p>
                  </a:txBody>
                  <a:tcPr marL="68580" marR="68580" marT="0" marB="0"/>
                </a:tc>
              </a:tr>
              <a:tr h="292637">
                <a:tc>
                  <a:txBody>
                    <a:bodyPr/>
                    <a:lstStyle/>
                    <a:p>
                      <a:pPr>
                        <a:lnSpc>
                          <a:spcPct val="107000"/>
                        </a:lnSpc>
                        <a:spcAft>
                          <a:spcPts val="0"/>
                        </a:spcAft>
                      </a:pPr>
                      <a:r>
                        <a:rPr lang="nl-NL" sz="1400" dirty="0">
                          <a:effectLst/>
                        </a:rPr>
                        <a:t>Inlichtingenbijeenkomst</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a:effectLst/>
                        </a:rPr>
                        <a:t>09-06-2020</a:t>
                      </a:r>
                      <a:endParaRPr lang="nl-NL" sz="1400">
                        <a:effectLst/>
                        <a:latin typeface="Open Sans Light" panose="020B0604020202020204" charset="0"/>
                        <a:ea typeface="Open Sans Light" panose="020B0604020202020204" charset="0"/>
                        <a:cs typeface="Open Sans Light" panose="020B0604020202020204" charset="0"/>
                      </a:endParaRPr>
                    </a:p>
                  </a:txBody>
                  <a:tcPr marL="68580" marR="68580" marT="0" marB="0"/>
                </a:tc>
              </a:tr>
              <a:tr h="292637">
                <a:tc>
                  <a:txBody>
                    <a:bodyPr/>
                    <a:lstStyle/>
                    <a:p>
                      <a:pPr>
                        <a:lnSpc>
                          <a:spcPct val="107000"/>
                        </a:lnSpc>
                        <a:spcAft>
                          <a:spcPts val="0"/>
                        </a:spcAft>
                      </a:pPr>
                      <a:r>
                        <a:rPr lang="nl-NL" sz="1400">
                          <a:effectLst/>
                        </a:rPr>
                        <a:t>Uiterste termijn indienen vragen (1)</a:t>
                      </a:r>
                      <a:endParaRPr lang="nl-NL" sz="140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a:effectLst/>
                        </a:rPr>
                        <a:t>15-06-2020</a:t>
                      </a:r>
                      <a:endParaRPr lang="nl-NL" sz="1400">
                        <a:effectLst/>
                        <a:latin typeface="Open Sans Light" panose="020B0604020202020204" charset="0"/>
                        <a:ea typeface="Open Sans Light" panose="020B0604020202020204" charset="0"/>
                        <a:cs typeface="Open Sans Light" panose="020B0604020202020204" charset="0"/>
                      </a:endParaRPr>
                    </a:p>
                  </a:txBody>
                  <a:tcPr marL="68580" marR="68580" marT="0" marB="0"/>
                </a:tc>
              </a:tr>
              <a:tr h="292637">
                <a:tc>
                  <a:txBody>
                    <a:bodyPr/>
                    <a:lstStyle/>
                    <a:p>
                      <a:pPr>
                        <a:lnSpc>
                          <a:spcPct val="107000"/>
                        </a:lnSpc>
                        <a:spcAft>
                          <a:spcPts val="0"/>
                        </a:spcAft>
                      </a:pPr>
                      <a:r>
                        <a:rPr lang="nl-NL" sz="1400" dirty="0">
                          <a:effectLst/>
                        </a:rPr>
                        <a:t>Publicatie Nota van Inlichtingen (1)</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a:effectLst/>
                        </a:rPr>
                        <a:t>22-06-2020</a:t>
                      </a:r>
                      <a:endParaRPr lang="nl-NL" sz="1400">
                        <a:effectLst/>
                        <a:latin typeface="Open Sans Light" panose="020B0604020202020204" charset="0"/>
                        <a:ea typeface="Open Sans Light" panose="020B0604020202020204" charset="0"/>
                        <a:cs typeface="Open Sans Light" panose="020B0604020202020204" charset="0"/>
                      </a:endParaRPr>
                    </a:p>
                  </a:txBody>
                  <a:tcPr marL="68580" marR="68580" marT="0" marB="0"/>
                </a:tc>
              </a:tr>
              <a:tr h="292637">
                <a:tc>
                  <a:txBody>
                    <a:bodyPr/>
                    <a:lstStyle/>
                    <a:p>
                      <a:pPr>
                        <a:lnSpc>
                          <a:spcPct val="107000"/>
                        </a:lnSpc>
                        <a:spcAft>
                          <a:spcPts val="0"/>
                        </a:spcAft>
                      </a:pPr>
                      <a:r>
                        <a:rPr lang="nl-NL" sz="1400">
                          <a:effectLst/>
                        </a:rPr>
                        <a:t>Uiterste termijn indienen vragen (2)</a:t>
                      </a:r>
                      <a:endParaRPr lang="nl-NL" sz="140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a:effectLst/>
                        </a:rPr>
                        <a:t>29-06-2020</a:t>
                      </a:r>
                      <a:endParaRPr lang="nl-NL" sz="1400">
                        <a:effectLst/>
                        <a:latin typeface="Open Sans Light" panose="020B0604020202020204" charset="0"/>
                        <a:ea typeface="Open Sans Light" panose="020B0604020202020204" charset="0"/>
                        <a:cs typeface="Open Sans Light" panose="020B0604020202020204" charset="0"/>
                      </a:endParaRPr>
                    </a:p>
                  </a:txBody>
                  <a:tcPr marL="68580" marR="68580" marT="0" marB="0"/>
                </a:tc>
              </a:tr>
              <a:tr h="292637">
                <a:tc>
                  <a:txBody>
                    <a:bodyPr/>
                    <a:lstStyle/>
                    <a:p>
                      <a:pPr>
                        <a:lnSpc>
                          <a:spcPct val="107000"/>
                        </a:lnSpc>
                        <a:spcAft>
                          <a:spcPts val="0"/>
                        </a:spcAft>
                      </a:pPr>
                      <a:r>
                        <a:rPr lang="nl-NL" sz="1400">
                          <a:effectLst/>
                        </a:rPr>
                        <a:t>Publicatie Nota van Inlichtingen (2)</a:t>
                      </a:r>
                      <a:endParaRPr lang="nl-NL" sz="140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a:effectLst/>
                        </a:rPr>
                        <a:t>03-07-2020</a:t>
                      </a:r>
                      <a:endParaRPr lang="nl-NL" sz="1400">
                        <a:effectLst/>
                        <a:latin typeface="Open Sans Light" panose="020B0604020202020204" charset="0"/>
                        <a:ea typeface="Open Sans Light" panose="020B0604020202020204" charset="0"/>
                        <a:cs typeface="Open Sans Light" panose="020B0604020202020204" charset="0"/>
                      </a:endParaRPr>
                    </a:p>
                  </a:txBody>
                  <a:tcPr marL="68580" marR="68580" marT="0" marB="0"/>
                </a:tc>
              </a:tr>
              <a:tr h="292637">
                <a:tc>
                  <a:txBody>
                    <a:bodyPr/>
                    <a:lstStyle/>
                    <a:p>
                      <a:pPr>
                        <a:lnSpc>
                          <a:spcPct val="107000"/>
                        </a:lnSpc>
                        <a:spcAft>
                          <a:spcPts val="0"/>
                        </a:spcAft>
                      </a:pPr>
                      <a:r>
                        <a:rPr lang="nl-NL" sz="1400">
                          <a:effectLst/>
                        </a:rPr>
                        <a:t>Sluitingsdatum indienen Offerte/Inschrijving</a:t>
                      </a:r>
                      <a:endParaRPr lang="nl-NL" sz="140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a:effectLst/>
                        </a:rPr>
                        <a:t>15-07-2020</a:t>
                      </a:r>
                      <a:endParaRPr lang="nl-NL" sz="1400">
                        <a:effectLst/>
                        <a:latin typeface="Open Sans Light" panose="020B0604020202020204" charset="0"/>
                        <a:ea typeface="Open Sans Light" panose="020B0604020202020204" charset="0"/>
                        <a:cs typeface="Open Sans Light" panose="020B0604020202020204" charset="0"/>
                      </a:endParaRPr>
                    </a:p>
                  </a:txBody>
                  <a:tcPr marL="68580" marR="68580" marT="0" marB="0"/>
                </a:tc>
              </a:tr>
              <a:tr h="292637">
                <a:tc>
                  <a:txBody>
                    <a:bodyPr/>
                    <a:lstStyle/>
                    <a:p>
                      <a:pPr>
                        <a:lnSpc>
                          <a:spcPct val="107000"/>
                        </a:lnSpc>
                        <a:spcAft>
                          <a:spcPts val="0"/>
                        </a:spcAft>
                      </a:pPr>
                      <a:r>
                        <a:rPr lang="nl-NL" sz="1400">
                          <a:effectLst/>
                        </a:rPr>
                        <a:t>Verzenden voorlopig Gunningsbesluit</a:t>
                      </a:r>
                      <a:endParaRPr lang="nl-NL" sz="140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a:effectLst/>
                        </a:rPr>
                        <a:t>31-07-2020</a:t>
                      </a:r>
                      <a:endParaRPr lang="nl-NL" sz="1400">
                        <a:effectLst/>
                        <a:latin typeface="Open Sans Light" panose="020B0604020202020204" charset="0"/>
                        <a:ea typeface="Open Sans Light" panose="020B0604020202020204" charset="0"/>
                        <a:cs typeface="Open Sans Light" panose="020B0604020202020204" charset="0"/>
                      </a:endParaRPr>
                    </a:p>
                  </a:txBody>
                  <a:tcPr marL="68580" marR="68580" marT="0" marB="0"/>
                </a:tc>
              </a:tr>
              <a:tr h="292637">
                <a:tc>
                  <a:txBody>
                    <a:bodyPr/>
                    <a:lstStyle/>
                    <a:p>
                      <a:pPr>
                        <a:lnSpc>
                          <a:spcPct val="107000"/>
                        </a:lnSpc>
                        <a:spcAft>
                          <a:spcPts val="0"/>
                        </a:spcAft>
                      </a:pPr>
                      <a:r>
                        <a:rPr lang="nl-NL" sz="1400">
                          <a:effectLst/>
                        </a:rPr>
                        <a:t>Verzenden definitief Gunningsbesluit</a:t>
                      </a:r>
                      <a:endParaRPr lang="nl-NL" sz="140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a:effectLst/>
                        </a:rPr>
                        <a:t>21-08-2020</a:t>
                      </a:r>
                      <a:endParaRPr lang="nl-NL" sz="1400">
                        <a:effectLst/>
                        <a:latin typeface="Open Sans Light" panose="020B0604020202020204" charset="0"/>
                        <a:ea typeface="Open Sans Light" panose="020B0604020202020204" charset="0"/>
                        <a:cs typeface="Open Sans Light" panose="020B0604020202020204" charset="0"/>
                      </a:endParaRPr>
                    </a:p>
                  </a:txBody>
                  <a:tcPr marL="68580" marR="68580" marT="0" marB="0"/>
                </a:tc>
              </a:tr>
              <a:tr h="292637">
                <a:tc>
                  <a:txBody>
                    <a:bodyPr/>
                    <a:lstStyle/>
                    <a:p>
                      <a:pPr>
                        <a:lnSpc>
                          <a:spcPct val="107000"/>
                        </a:lnSpc>
                        <a:spcAft>
                          <a:spcPts val="0"/>
                        </a:spcAft>
                      </a:pPr>
                      <a:r>
                        <a:rPr lang="nl-NL" sz="1400">
                          <a:effectLst/>
                        </a:rPr>
                        <a:t>Ingangsdatum Raamovereenkomst</a:t>
                      </a:r>
                      <a:endParaRPr lang="nl-NL" sz="140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dirty="0">
                          <a:effectLst/>
                        </a:rPr>
                        <a:t>01-10-2020</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r>
            </a:tbl>
          </a:graphicData>
        </a:graphic>
      </p:graphicFrame>
    </p:spTree>
    <p:extLst>
      <p:ext uri="{BB962C8B-B14F-4D97-AF65-F5344CB8AC3E}">
        <p14:creationId xmlns:p14="http://schemas.microsoft.com/office/powerpoint/2010/main" val="41319691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NL" dirty="0" smtClean="0"/>
              <a:t>Presentatie CIZ | juni 2020</a:t>
            </a:r>
            <a:endParaRPr lang="en-US" dirty="0"/>
          </a:p>
        </p:txBody>
      </p:sp>
      <p:sp>
        <p:nvSpPr>
          <p:cNvPr id="3" name="Tijdelijke aanduiding voor dianummer 2"/>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26</a:t>
            </a:fld>
            <a:endParaRPr lang="nl-NL" dirty="0"/>
          </a:p>
        </p:txBody>
      </p:sp>
      <p:sp>
        <p:nvSpPr>
          <p:cNvPr id="4" name="Tijdelijke aanduiding voor inhoud 3"/>
          <p:cNvSpPr>
            <a:spLocks noGrp="1"/>
          </p:cNvSpPr>
          <p:nvPr>
            <p:ph sz="quarter" idx="13"/>
          </p:nvPr>
        </p:nvSpPr>
        <p:spPr/>
        <p:txBody>
          <a:bodyPr/>
          <a:lstStyle/>
          <a:p>
            <a:pPr lvl="1"/>
            <a:r>
              <a:rPr lang="nl-NL" b="1" dirty="0" smtClean="0"/>
              <a:t>Eisen ten aanzien van Inschrijvers</a:t>
            </a:r>
          </a:p>
          <a:p>
            <a:pPr marL="53975" lvl="1" indent="0">
              <a:buNone/>
            </a:pPr>
            <a:endParaRPr lang="nl-NL" b="1" dirty="0"/>
          </a:p>
          <a:p>
            <a:pPr marL="53975" lvl="1" indent="0">
              <a:buNone/>
            </a:pPr>
            <a:endParaRPr lang="nl-NL" b="1" dirty="0"/>
          </a:p>
          <a:p>
            <a:pPr lvl="1"/>
            <a:endParaRPr lang="nl-NL" b="1" dirty="0" smtClean="0"/>
          </a:p>
          <a:p>
            <a:pPr lvl="1"/>
            <a:endParaRPr lang="nl-NL" b="1" dirty="0" smtClean="0"/>
          </a:p>
          <a:p>
            <a:pPr lvl="1"/>
            <a:endParaRPr lang="nl-NL" b="1" dirty="0"/>
          </a:p>
          <a:p>
            <a:pPr lvl="1"/>
            <a:endParaRPr lang="nl-NL" b="1" dirty="0"/>
          </a:p>
          <a:p>
            <a:pPr lvl="1"/>
            <a:endParaRPr lang="nl-NL" b="1" dirty="0" smtClean="0"/>
          </a:p>
          <a:p>
            <a:pPr marL="53975" lvl="1" indent="0">
              <a:buNone/>
            </a:pPr>
            <a:endParaRPr lang="nl-NL" b="1" dirty="0" smtClean="0"/>
          </a:p>
          <a:p>
            <a:pPr marL="53975" lvl="1" indent="0">
              <a:buNone/>
            </a:pPr>
            <a:endParaRPr lang="nl-NL" b="1" dirty="0" smtClean="0"/>
          </a:p>
          <a:p>
            <a:pPr marL="53975" lvl="1" indent="0">
              <a:buNone/>
            </a:pPr>
            <a:endParaRPr lang="nl-NL" b="1" dirty="0" smtClean="0"/>
          </a:p>
          <a:p>
            <a:pPr lvl="1"/>
            <a:r>
              <a:rPr lang="nl-NL" b="1" dirty="0"/>
              <a:t>Eisen ten aanzien van </a:t>
            </a:r>
            <a:r>
              <a:rPr lang="nl-NL" b="1" dirty="0" smtClean="0"/>
              <a:t>Opdracht &gt; Programma van Eisen</a:t>
            </a:r>
            <a:endParaRPr lang="nl-NL" b="1" dirty="0"/>
          </a:p>
          <a:p>
            <a:pPr marL="53975" lvl="1" indent="0">
              <a:buNone/>
            </a:pPr>
            <a:endParaRPr lang="nl-NL" b="1" dirty="0"/>
          </a:p>
        </p:txBody>
      </p:sp>
      <p:sp>
        <p:nvSpPr>
          <p:cNvPr id="5" name="Titel 4"/>
          <p:cNvSpPr>
            <a:spLocks noGrp="1"/>
          </p:cNvSpPr>
          <p:nvPr>
            <p:ph type="title"/>
          </p:nvPr>
        </p:nvSpPr>
        <p:spPr/>
        <p:txBody>
          <a:bodyPr/>
          <a:lstStyle/>
          <a:p>
            <a:r>
              <a:rPr lang="nl-NL" dirty="0" smtClean="0"/>
              <a:t>Opzet aanbestedingsprocedure</a:t>
            </a:r>
            <a:endParaRPr lang="nl-NL" dirty="0"/>
          </a:p>
        </p:txBody>
      </p:sp>
      <p:graphicFrame>
        <p:nvGraphicFramePr>
          <p:cNvPr id="8" name="Tabel 7"/>
          <p:cNvGraphicFramePr>
            <a:graphicFrameLocks noGrp="1"/>
          </p:cNvGraphicFramePr>
          <p:nvPr>
            <p:extLst>
              <p:ext uri="{D42A27DB-BD31-4B8C-83A1-F6EECF244321}">
                <p14:modId xmlns:p14="http://schemas.microsoft.com/office/powerpoint/2010/main" val="3265329359"/>
              </p:ext>
            </p:extLst>
          </p:nvPr>
        </p:nvGraphicFramePr>
        <p:xfrm>
          <a:off x="533400" y="1844824"/>
          <a:ext cx="10603160" cy="2847854"/>
        </p:xfrm>
        <a:graphic>
          <a:graphicData uri="http://schemas.openxmlformats.org/drawingml/2006/table">
            <a:tbl>
              <a:tblPr firstRow="1" firstCol="1" bandRow="1">
                <a:tableStyleId>{6E25E649-3F16-4E02-A733-19D2CDBF48F0}</a:tableStyleId>
              </a:tblPr>
              <a:tblGrid>
                <a:gridCol w="4842520"/>
                <a:gridCol w="3024336"/>
                <a:gridCol w="2736304"/>
              </a:tblGrid>
              <a:tr h="600248">
                <a:tc>
                  <a:txBody>
                    <a:bodyPr/>
                    <a:lstStyle/>
                    <a:p>
                      <a:pPr>
                        <a:lnSpc>
                          <a:spcPct val="107000"/>
                        </a:lnSpc>
                        <a:spcAft>
                          <a:spcPts val="0"/>
                        </a:spcAft>
                      </a:pPr>
                      <a:r>
                        <a:rPr lang="nl-NL" sz="1400" dirty="0">
                          <a:effectLst/>
                        </a:rPr>
                        <a:t>Activiteit</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dirty="0">
                          <a:effectLst/>
                        </a:rPr>
                        <a:t> </a:t>
                      </a:r>
                      <a:r>
                        <a:rPr lang="nl-NL" sz="1400" dirty="0" smtClean="0">
                          <a:effectLst/>
                        </a:rPr>
                        <a:t>Wat te doen</a:t>
                      </a:r>
                      <a:r>
                        <a:rPr lang="nl-NL" sz="1400" baseline="0" dirty="0" smtClean="0">
                          <a:effectLst/>
                        </a:rPr>
                        <a:t> bij indienen Offerte?</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b="1" dirty="0" smtClean="0">
                          <a:effectLst/>
                          <a:latin typeface="+mn-lt"/>
                          <a:ea typeface="Open Sans Light" panose="020B0604020202020204" charset="0"/>
                          <a:cs typeface="Open Sans Light" panose="020B0604020202020204" charset="0"/>
                        </a:rPr>
                        <a:t>Wat indienen</a:t>
                      </a:r>
                      <a:r>
                        <a:rPr lang="nl-NL" sz="1400" b="1" baseline="0" dirty="0" smtClean="0">
                          <a:effectLst/>
                          <a:latin typeface="+mn-lt"/>
                          <a:ea typeface="Open Sans Light" panose="020B0604020202020204" charset="0"/>
                          <a:cs typeface="Open Sans Light" panose="020B0604020202020204" charset="0"/>
                        </a:rPr>
                        <a:t> als bewijsstuk achteraf na gunning? </a:t>
                      </a:r>
                      <a:endParaRPr lang="nl-NL" sz="1400" b="1" dirty="0">
                        <a:effectLst/>
                        <a:latin typeface="+mn-lt"/>
                        <a:ea typeface="Open Sans Light" panose="020B0604020202020204" charset="0"/>
                        <a:cs typeface="Open Sans Light" panose="020B0604020202020204" charset="0"/>
                      </a:endParaRPr>
                    </a:p>
                  </a:txBody>
                  <a:tcPr marL="68580" marR="68580" marT="0" marB="0"/>
                </a:tc>
              </a:tr>
              <a:tr h="292637">
                <a:tc gridSpan="3">
                  <a:txBody>
                    <a:bodyPr/>
                    <a:lstStyle/>
                    <a:p>
                      <a:pPr>
                        <a:lnSpc>
                          <a:spcPct val="107000"/>
                        </a:lnSpc>
                        <a:spcAft>
                          <a:spcPts val="0"/>
                        </a:spcAft>
                      </a:pPr>
                      <a:r>
                        <a:rPr lang="nl-NL" sz="1400" dirty="0" smtClean="0">
                          <a:effectLst/>
                        </a:rPr>
                        <a:t>Uitsluitingsgronden</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hMerge="1">
                  <a:txBody>
                    <a:bodyPr/>
                    <a:lstStyle/>
                    <a:p>
                      <a:pPr>
                        <a:lnSpc>
                          <a:spcPct val="107000"/>
                        </a:lnSpc>
                        <a:spcAft>
                          <a:spcPts val="0"/>
                        </a:spcAft>
                      </a:pP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hMerge="1">
                  <a:txBody>
                    <a:bodyPr/>
                    <a:lstStyle/>
                    <a:p>
                      <a:pPr>
                        <a:lnSpc>
                          <a:spcPct val="107000"/>
                        </a:lnSpc>
                        <a:spcAft>
                          <a:spcPts val="0"/>
                        </a:spcAft>
                      </a:pP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r>
              <a:tr h="292637">
                <a:tc>
                  <a:txBody>
                    <a:bodyPr/>
                    <a:lstStyle/>
                    <a:p>
                      <a:pPr marL="285750" indent="-285750">
                        <a:lnSpc>
                          <a:spcPct val="107000"/>
                        </a:lnSpc>
                        <a:spcAft>
                          <a:spcPts val="0"/>
                        </a:spcAft>
                        <a:buFont typeface="Wingdings" panose="05000000000000000000" pitchFamily="2" charset="2"/>
                        <a:buChar char="Ø"/>
                      </a:pPr>
                      <a:r>
                        <a:rPr lang="nl-NL" sz="1400" baseline="0" dirty="0" smtClean="0">
                          <a:effectLst/>
                          <a:latin typeface="Open Sans Light" panose="020B0604020202020204" charset="0"/>
                          <a:ea typeface="Open Sans Light" panose="020B0604020202020204" charset="0"/>
                          <a:cs typeface="Open Sans Light" panose="020B0604020202020204" charset="0"/>
                        </a:rPr>
                        <a:t>Verplicht</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dirty="0" smtClean="0">
                          <a:effectLst/>
                          <a:latin typeface="Open Sans Light" panose="020B0604020202020204" charset="0"/>
                          <a:ea typeface="Open Sans Light" panose="020B0604020202020204" charset="0"/>
                          <a:cs typeface="Open Sans Light" panose="020B0604020202020204" charset="0"/>
                        </a:rPr>
                        <a:t>Uniform</a:t>
                      </a:r>
                      <a:r>
                        <a:rPr lang="nl-NL" sz="1400" baseline="0" dirty="0" smtClean="0">
                          <a:effectLst/>
                          <a:latin typeface="Open Sans Light" panose="020B0604020202020204" charset="0"/>
                          <a:ea typeface="Open Sans Light" panose="020B0604020202020204" charset="0"/>
                          <a:cs typeface="Open Sans Light" panose="020B0604020202020204" charset="0"/>
                        </a:rPr>
                        <a:t> Europees Aanbestedingsdocument</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dirty="0" smtClean="0">
                          <a:effectLst/>
                          <a:latin typeface="Open Sans Light" panose="020B0604020202020204" charset="0"/>
                          <a:ea typeface="Open Sans Light" panose="020B0604020202020204" charset="0"/>
                          <a:cs typeface="Open Sans Light" panose="020B0604020202020204" charset="0"/>
                        </a:rPr>
                        <a:t>Gedragsverklaring Aanbesteden;</a:t>
                      </a:r>
                    </a:p>
                    <a:p>
                      <a:pPr>
                        <a:lnSpc>
                          <a:spcPct val="107000"/>
                        </a:lnSpc>
                        <a:spcAft>
                          <a:spcPts val="0"/>
                        </a:spcAft>
                      </a:pPr>
                      <a:r>
                        <a:rPr lang="nl-NL" sz="1400" dirty="0" smtClean="0">
                          <a:effectLst/>
                          <a:latin typeface="Open Sans Light" panose="020B0604020202020204" charset="0"/>
                          <a:ea typeface="Open Sans Light" panose="020B0604020202020204" charset="0"/>
                          <a:cs typeface="Open Sans Light" panose="020B0604020202020204" charset="0"/>
                        </a:rPr>
                        <a:t>Verklaring</a:t>
                      </a:r>
                      <a:r>
                        <a:rPr lang="nl-NL" sz="1400" baseline="0" dirty="0" smtClean="0">
                          <a:effectLst/>
                          <a:latin typeface="Open Sans Light" panose="020B0604020202020204" charset="0"/>
                          <a:ea typeface="Open Sans Light" panose="020B0604020202020204" charset="0"/>
                          <a:cs typeface="Open Sans Light" panose="020B0604020202020204" charset="0"/>
                        </a:rPr>
                        <a:t> belastingdienst. </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r>
              <a:tr h="292637">
                <a:tc>
                  <a:txBody>
                    <a:bodyPr/>
                    <a:lstStyle/>
                    <a:p>
                      <a:pPr marL="285750" indent="-285750">
                        <a:lnSpc>
                          <a:spcPct val="107000"/>
                        </a:lnSpc>
                        <a:spcAft>
                          <a:spcPts val="0"/>
                        </a:spcAft>
                        <a:buFont typeface="Wingdings" panose="05000000000000000000" pitchFamily="2" charset="2"/>
                        <a:buChar char="Ø"/>
                      </a:pPr>
                      <a:r>
                        <a:rPr lang="nl-NL" sz="1400" dirty="0" smtClean="0">
                          <a:effectLst/>
                        </a:rPr>
                        <a:t>Facultatief</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nl-NL" sz="1400" dirty="0" smtClean="0">
                          <a:effectLst/>
                          <a:latin typeface="Open Sans Light" panose="020B0604020202020204" charset="0"/>
                          <a:ea typeface="Open Sans Light" panose="020B0604020202020204" charset="0"/>
                          <a:cs typeface="Open Sans Light" panose="020B0604020202020204" charset="0"/>
                        </a:rPr>
                        <a:t>Uniform</a:t>
                      </a:r>
                      <a:r>
                        <a:rPr lang="nl-NL" sz="1400" baseline="0" dirty="0" smtClean="0">
                          <a:effectLst/>
                          <a:latin typeface="Open Sans Light" panose="020B0604020202020204" charset="0"/>
                          <a:ea typeface="Open Sans Light" panose="020B0604020202020204" charset="0"/>
                          <a:cs typeface="Open Sans Light" panose="020B0604020202020204" charset="0"/>
                        </a:rPr>
                        <a:t> Europees Aanbestedingsdocument</a:t>
                      </a:r>
                      <a:endParaRPr lang="nl-NL" sz="1400" dirty="0" smtClean="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dirty="0" smtClean="0">
                          <a:effectLst/>
                          <a:latin typeface="Open Sans Light" panose="020B0604020202020204" charset="0"/>
                          <a:ea typeface="Open Sans Light" panose="020B0604020202020204" charset="0"/>
                          <a:cs typeface="Open Sans Light" panose="020B0604020202020204" charset="0"/>
                        </a:rPr>
                        <a:t>Uittreksel KVK.</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r>
              <a:tr h="292637">
                <a:tc gridSpan="3">
                  <a:txBody>
                    <a:bodyPr/>
                    <a:lstStyle/>
                    <a:p>
                      <a:pPr>
                        <a:lnSpc>
                          <a:spcPct val="107000"/>
                        </a:lnSpc>
                        <a:spcAft>
                          <a:spcPts val="0"/>
                        </a:spcAft>
                      </a:pPr>
                      <a:r>
                        <a:rPr lang="nl-NL" sz="1400" dirty="0" smtClean="0">
                          <a:effectLst/>
                        </a:rPr>
                        <a:t>Geschiktheidseisen</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hMerge="1">
                  <a:txBody>
                    <a:bodyPr/>
                    <a:lstStyle/>
                    <a:p>
                      <a:pPr>
                        <a:lnSpc>
                          <a:spcPct val="107000"/>
                        </a:lnSpc>
                        <a:spcAft>
                          <a:spcPts val="0"/>
                        </a:spcAft>
                      </a:pP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hMerge="1">
                  <a:txBody>
                    <a:bodyPr/>
                    <a:lstStyle/>
                    <a:p>
                      <a:pPr>
                        <a:lnSpc>
                          <a:spcPct val="107000"/>
                        </a:lnSpc>
                        <a:spcAft>
                          <a:spcPts val="0"/>
                        </a:spcAft>
                      </a:pP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r>
              <a:tr h="292637">
                <a:tc>
                  <a:txBody>
                    <a:bodyPr/>
                    <a:lstStyle/>
                    <a:p>
                      <a:pPr>
                        <a:lnSpc>
                          <a:spcPct val="107000"/>
                        </a:lnSpc>
                        <a:spcAft>
                          <a:spcPts val="0"/>
                        </a:spcAft>
                      </a:pPr>
                      <a:r>
                        <a:rPr lang="nl-NL" sz="1400" dirty="0" smtClean="0">
                          <a:effectLst/>
                        </a:rPr>
                        <a:t>&gt; </a:t>
                      </a:r>
                      <a:r>
                        <a:rPr lang="nl-NL" sz="1400" dirty="0" smtClean="0">
                          <a:effectLst/>
                        </a:rPr>
                        <a:t>Economische-</a:t>
                      </a:r>
                      <a:r>
                        <a:rPr lang="nl-NL" sz="1400" baseline="0" dirty="0" smtClean="0">
                          <a:effectLst/>
                        </a:rPr>
                        <a:t> </a:t>
                      </a:r>
                      <a:r>
                        <a:rPr lang="nl-NL" sz="1400" baseline="0" dirty="0" smtClean="0">
                          <a:effectLst/>
                        </a:rPr>
                        <a:t>en financiële draagkracht</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dirty="0" smtClean="0">
                          <a:effectLst/>
                          <a:latin typeface="Open Sans Light" panose="020B0604020202020204" charset="0"/>
                          <a:ea typeface="Open Sans Light" panose="020B0604020202020204" charset="0"/>
                          <a:cs typeface="Open Sans Light" panose="020B0604020202020204" charset="0"/>
                        </a:rPr>
                        <a:t>-</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dirty="0" smtClean="0">
                          <a:effectLst/>
                          <a:latin typeface="Open Sans Light" panose="020B0604020202020204" charset="0"/>
                          <a:ea typeface="Open Sans Light" panose="020B0604020202020204" charset="0"/>
                          <a:cs typeface="Open Sans Light" panose="020B0604020202020204" charset="0"/>
                        </a:rPr>
                        <a:t>Kopie verzekeringspolis.</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r>
              <a:tr h="292637">
                <a:tc>
                  <a:txBody>
                    <a:bodyPr/>
                    <a:lstStyle/>
                    <a:p>
                      <a:pPr>
                        <a:lnSpc>
                          <a:spcPct val="107000"/>
                        </a:lnSpc>
                        <a:spcAft>
                          <a:spcPts val="0"/>
                        </a:spcAft>
                      </a:pPr>
                      <a:r>
                        <a:rPr lang="nl-NL" sz="1400" dirty="0" smtClean="0">
                          <a:effectLst/>
                        </a:rPr>
                        <a:t>&gt; Technische- en beroepsbekwaamheid</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dirty="0" smtClean="0">
                          <a:effectLst/>
                          <a:latin typeface="Open Sans Light" panose="020B0604020202020204" charset="0"/>
                          <a:ea typeface="Open Sans Light" panose="020B0604020202020204" charset="0"/>
                          <a:cs typeface="Open Sans Light" panose="020B0604020202020204" charset="0"/>
                        </a:rPr>
                        <a:t>Referenties</a:t>
                      </a:r>
                      <a:r>
                        <a:rPr lang="nl-NL" sz="1400" baseline="0" dirty="0" smtClean="0">
                          <a:effectLst/>
                          <a:latin typeface="Open Sans Light" panose="020B0604020202020204" charset="0"/>
                          <a:ea typeface="Open Sans Light" panose="020B0604020202020204" charset="0"/>
                          <a:cs typeface="Open Sans Light" panose="020B0604020202020204" charset="0"/>
                        </a:rPr>
                        <a:t> op basis van Kerncompetenties</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dirty="0" smtClean="0">
                          <a:effectLst/>
                          <a:latin typeface="Open Sans Light" panose="020B0604020202020204" charset="0"/>
                          <a:ea typeface="Open Sans Light" panose="020B0604020202020204" charset="0"/>
                          <a:cs typeface="Open Sans Light" panose="020B0604020202020204" charset="0"/>
                        </a:rPr>
                        <a:t>-</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r>
            </a:tbl>
          </a:graphicData>
        </a:graphic>
      </p:graphicFrame>
      <p:sp>
        <p:nvSpPr>
          <p:cNvPr id="9" name="Rechthoek 8"/>
          <p:cNvSpPr/>
          <p:nvPr/>
        </p:nvSpPr>
        <p:spPr>
          <a:xfrm>
            <a:off x="191344" y="2818102"/>
            <a:ext cx="11912620" cy="2308324"/>
          </a:xfrm>
          <a:prstGeom prst="rect">
            <a:avLst/>
          </a:prstGeom>
          <a:noFill/>
        </p:spPr>
        <p:txBody>
          <a:bodyPr wrap="none" lIns="91440" tIns="45720" rIns="91440" bIns="45720">
            <a:spAutoFit/>
          </a:bodyPr>
          <a:lstStyle/>
          <a:p>
            <a:pPr algn="ctr"/>
            <a:r>
              <a:rPr lang="nl-NL" sz="4800" b="1" cap="none" spc="0" dirty="0" smtClean="0">
                <a:ln w="22225">
                  <a:solidFill>
                    <a:schemeClr val="accent2"/>
                  </a:solidFill>
                  <a:prstDash val="solid"/>
                </a:ln>
                <a:solidFill>
                  <a:schemeClr val="accent2">
                    <a:lumMod val="40000"/>
                    <a:lumOff val="60000"/>
                  </a:schemeClr>
                </a:solidFill>
                <a:effectLst/>
              </a:rPr>
              <a:t>Voldoe je niet? </a:t>
            </a:r>
          </a:p>
          <a:p>
            <a:pPr marL="914400" indent="-914400" algn="ctr">
              <a:buAutoNum type="arabicPeriod"/>
            </a:pPr>
            <a:r>
              <a:rPr lang="nl-NL" sz="4800" b="1" dirty="0" smtClean="0">
                <a:ln w="22225">
                  <a:solidFill>
                    <a:schemeClr val="accent2"/>
                  </a:solidFill>
                  <a:prstDash val="solid"/>
                </a:ln>
                <a:solidFill>
                  <a:schemeClr val="accent2">
                    <a:lumMod val="40000"/>
                    <a:lumOff val="60000"/>
                  </a:schemeClr>
                </a:solidFill>
              </a:rPr>
              <a:t>Stel </a:t>
            </a:r>
            <a:r>
              <a:rPr lang="nl-NL" sz="4800" b="1" dirty="0" smtClean="0">
                <a:ln w="22225">
                  <a:solidFill>
                    <a:schemeClr val="accent2"/>
                  </a:solidFill>
                  <a:prstDash val="solid"/>
                </a:ln>
                <a:solidFill>
                  <a:schemeClr val="accent2">
                    <a:lumMod val="40000"/>
                    <a:lumOff val="60000"/>
                  </a:schemeClr>
                </a:solidFill>
              </a:rPr>
              <a:t>vragen!</a:t>
            </a:r>
          </a:p>
          <a:p>
            <a:pPr marL="914400" indent="-914400" algn="ctr">
              <a:buAutoNum type="arabicPeriod"/>
            </a:pPr>
            <a:r>
              <a:rPr lang="nl-NL" sz="4800" b="1" cap="none" spc="0" dirty="0" smtClean="0">
                <a:ln w="22225">
                  <a:solidFill>
                    <a:schemeClr val="accent2"/>
                  </a:solidFill>
                  <a:prstDash val="solid"/>
                </a:ln>
                <a:solidFill>
                  <a:schemeClr val="accent2">
                    <a:lumMod val="40000"/>
                    <a:lumOff val="60000"/>
                  </a:schemeClr>
                </a:solidFill>
                <a:effectLst/>
              </a:rPr>
              <a:t>Overweeg gezamenlijk in te Schrijven!</a:t>
            </a:r>
            <a:endParaRPr lang="nl-NL" sz="48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3581153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NL" dirty="0" smtClean="0"/>
              <a:t>Presentatie CIZ | juni 2020</a:t>
            </a:r>
            <a:endParaRPr lang="en-US" dirty="0"/>
          </a:p>
        </p:txBody>
      </p:sp>
      <p:sp>
        <p:nvSpPr>
          <p:cNvPr id="3" name="Tijdelijke aanduiding voor dianummer 2"/>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27</a:t>
            </a:fld>
            <a:endParaRPr lang="nl-NL" dirty="0"/>
          </a:p>
        </p:txBody>
      </p:sp>
      <p:sp>
        <p:nvSpPr>
          <p:cNvPr id="4" name="Tijdelijke aanduiding voor inhoud 3"/>
          <p:cNvSpPr>
            <a:spLocks noGrp="1"/>
          </p:cNvSpPr>
          <p:nvPr>
            <p:ph sz="quarter" idx="13"/>
          </p:nvPr>
        </p:nvSpPr>
        <p:spPr/>
        <p:txBody>
          <a:bodyPr/>
          <a:lstStyle/>
          <a:p>
            <a:pPr lvl="1"/>
            <a:r>
              <a:rPr lang="nl-NL" b="1" dirty="0" smtClean="0"/>
              <a:t>Offerte</a:t>
            </a:r>
          </a:p>
          <a:p>
            <a:pPr marL="53975" lvl="1" indent="0">
              <a:buNone/>
            </a:pPr>
            <a:endParaRPr lang="nl-NL" b="1" dirty="0"/>
          </a:p>
          <a:p>
            <a:pPr marL="53975" lvl="1" indent="0">
              <a:buNone/>
            </a:pPr>
            <a:endParaRPr lang="nl-NL" b="1" dirty="0"/>
          </a:p>
          <a:p>
            <a:pPr lvl="1"/>
            <a:endParaRPr lang="nl-NL" b="1" dirty="0" smtClean="0"/>
          </a:p>
          <a:p>
            <a:pPr lvl="1"/>
            <a:endParaRPr lang="nl-NL" b="1" dirty="0" smtClean="0"/>
          </a:p>
          <a:p>
            <a:pPr lvl="1"/>
            <a:endParaRPr lang="nl-NL" b="1" dirty="0"/>
          </a:p>
          <a:p>
            <a:pPr lvl="1"/>
            <a:endParaRPr lang="nl-NL" b="1" dirty="0"/>
          </a:p>
          <a:p>
            <a:pPr lvl="1"/>
            <a:endParaRPr lang="nl-NL" b="1" dirty="0" smtClean="0"/>
          </a:p>
          <a:p>
            <a:pPr marL="53975" lvl="1" indent="0">
              <a:buNone/>
            </a:pPr>
            <a:endParaRPr lang="nl-NL" b="1" dirty="0" smtClean="0"/>
          </a:p>
          <a:p>
            <a:pPr marL="53975" lvl="1" indent="0">
              <a:buNone/>
            </a:pPr>
            <a:endParaRPr lang="nl-NL" b="1" dirty="0" smtClean="0"/>
          </a:p>
        </p:txBody>
      </p:sp>
      <p:sp>
        <p:nvSpPr>
          <p:cNvPr id="5" name="Titel 4"/>
          <p:cNvSpPr>
            <a:spLocks noGrp="1"/>
          </p:cNvSpPr>
          <p:nvPr>
            <p:ph type="title"/>
          </p:nvPr>
        </p:nvSpPr>
        <p:spPr/>
        <p:txBody>
          <a:bodyPr/>
          <a:lstStyle/>
          <a:p>
            <a:r>
              <a:rPr lang="nl-NL" dirty="0" smtClean="0"/>
              <a:t>Opzet aanbestedingsprocedure</a:t>
            </a:r>
            <a:endParaRPr lang="nl-NL" dirty="0"/>
          </a:p>
        </p:txBody>
      </p:sp>
      <p:graphicFrame>
        <p:nvGraphicFramePr>
          <p:cNvPr id="8" name="Tabel 7"/>
          <p:cNvGraphicFramePr>
            <a:graphicFrameLocks noGrp="1"/>
          </p:cNvGraphicFramePr>
          <p:nvPr>
            <p:extLst>
              <p:ext uri="{D42A27DB-BD31-4B8C-83A1-F6EECF244321}">
                <p14:modId xmlns:p14="http://schemas.microsoft.com/office/powerpoint/2010/main" val="1487285787"/>
              </p:ext>
            </p:extLst>
          </p:nvPr>
        </p:nvGraphicFramePr>
        <p:xfrm>
          <a:off x="533400" y="1844824"/>
          <a:ext cx="9163000" cy="2356070"/>
        </p:xfrm>
        <a:graphic>
          <a:graphicData uri="http://schemas.openxmlformats.org/drawingml/2006/table">
            <a:tbl>
              <a:tblPr firstRow="1" firstCol="1" bandRow="1">
                <a:tableStyleId>{6E25E649-3F16-4E02-A733-19D2CDBF48F0}</a:tableStyleId>
              </a:tblPr>
              <a:tblGrid>
                <a:gridCol w="2826296"/>
                <a:gridCol w="3024336"/>
                <a:gridCol w="864096"/>
                <a:gridCol w="2448272"/>
              </a:tblGrid>
              <a:tr h="600248">
                <a:tc>
                  <a:txBody>
                    <a:bodyPr/>
                    <a:lstStyle/>
                    <a:p>
                      <a:pPr>
                        <a:lnSpc>
                          <a:spcPct val="107000"/>
                        </a:lnSpc>
                        <a:spcAft>
                          <a:spcPts val="0"/>
                        </a:spcAft>
                      </a:pPr>
                      <a:r>
                        <a:rPr lang="nl-NL" sz="1400" dirty="0" smtClean="0">
                          <a:effectLst/>
                        </a:rPr>
                        <a:t>Onderdeel</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dirty="0">
                          <a:effectLst/>
                        </a:rPr>
                        <a:t> </a:t>
                      </a:r>
                      <a:r>
                        <a:rPr lang="nl-NL" sz="1400" dirty="0" smtClean="0">
                          <a:effectLst/>
                        </a:rPr>
                        <a:t>Wat te doen</a:t>
                      </a:r>
                      <a:r>
                        <a:rPr lang="nl-NL" sz="1400" baseline="0" dirty="0" smtClean="0">
                          <a:effectLst/>
                        </a:rPr>
                        <a:t> bij indienen Offerte?</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b="1" dirty="0" smtClean="0">
                          <a:effectLst/>
                          <a:latin typeface="+mn-lt"/>
                          <a:ea typeface="Open Sans Light" panose="020B0604020202020204" charset="0"/>
                          <a:cs typeface="Open Sans Light" panose="020B0604020202020204" charset="0"/>
                        </a:rPr>
                        <a:t>Weging</a:t>
                      </a:r>
                      <a:endParaRPr lang="nl-NL" sz="1400" b="1" dirty="0">
                        <a:effectLst/>
                        <a:latin typeface="+mn-lt"/>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b="1" dirty="0" smtClean="0">
                          <a:effectLst/>
                          <a:latin typeface="+mn-lt"/>
                          <a:ea typeface="Open Sans Light" panose="020B0604020202020204" charset="0"/>
                          <a:cs typeface="Open Sans Light" panose="020B0604020202020204" charset="0"/>
                        </a:rPr>
                        <a:t>Aandachtspunten</a:t>
                      </a:r>
                      <a:endParaRPr lang="nl-NL" sz="1400" b="1" dirty="0">
                        <a:effectLst/>
                        <a:latin typeface="+mn-lt"/>
                        <a:ea typeface="Open Sans Light" panose="020B0604020202020204" charset="0"/>
                        <a:cs typeface="Open Sans Light" panose="020B0604020202020204" charset="0"/>
                      </a:endParaRPr>
                    </a:p>
                  </a:txBody>
                  <a:tcPr marL="68580" marR="68580" marT="0" marB="0"/>
                </a:tc>
              </a:tr>
              <a:tr h="292637">
                <a:tc gridSpan="4">
                  <a:txBody>
                    <a:bodyPr/>
                    <a:lstStyle/>
                    <a:p>
                      <a:pPr>
                        <a:lnSpc>
                          <a:spcPct val="107000"/>
                        </a:lnSpc>
                        <a:spcAft>
                          <a:spcPts val="0"/>
                        </a:spcAft>
                      </a:pPr>
                      <a:r>
                        <a:rPr lang="nl-NL" sz="1400" dirty="0" smtClean="0">
                          <a:effectLst/>
                        </a:rPr>
                        <a:t>Kwaliteit</a:t>
                      </a:r>
                      <a:r>
                        <a:rPr lang="nl-NL" sz="1400" baseline="0" dirty="0" smtClean="0">
                          <a:effectLst/>
                        </a:rPr>
                        <a:t> 75%</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hMerge="1">
                  <a:txBody>
                    <a:bodyPr/>
                    <a:lstStyle/>
                    <a:p>
                      <a:endParaRPr lang="nl-NL"/>
                    </a:p>
                  </a:txBody>
                  <a:tcPr/>
                </a:tc>
                <a:tc hMerge="1">
                  <a:txBody>
                    <a:bodyPr/>
                    <a:lstStyle/>
                    <a:p>
                      <a:endParaRPr lang="nl-NL"/>
                    </a:p>
                  </a:txBody>
                  <a:tcPr/>
                </a:tc>
                <a:tc hMerge="1">
                  <a:txBody>
                    <a:bodyPr/>
                    <a:lstStyle/>
                    <a:p>
                      <a:pPr>
                        <a:lnSpc>
                          <a:spcPct val="107000"/>
                        </a:lnSpc>
                        <a:spcAft>
                          <a:spcPts val="0"/>
                        </a:spcAft>
                      </a:pP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r>
              <a:tr h="292637">
                <a:tc rowSpan="3">
                  <a:txBody>
                    <a:bodyPr/>
                    <a:lstStyle/>
                    <a:p>
                      <a:pPr>
                        <a:lnSpc>
                          <a:spcPct val="107000"/>
                        </a:lnSpc>
                        <a:spcAft>
                          <a:spcPts val="0"/>
                        </a:spcAft>
                      </a:pP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dirty="0" smtClean="0">
                          <a:effectLst/>
                          <a:latin typeface="Open Sans Light" panose="020B0604020202020204" charset="0"/>
                          <a:ea typeface="Open Sans Light" panose="020B0604020202020204" charset="0"/>
                          <a:cs typeface="Open Sans Light" panose="020B0604020202020204" charset="0"/>
                        </a:rPr>
                        <a:t>Dienstverlening </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a:lnSpc>
                          <a:spcPct val="107000"/>
                        </a:lnSpc>
                        <a:spcAft>
                          <a:spcPts val="0"/>
                        </a:spcAft>
                      </a:pPr>
                      <a:r>
                        <a:rPr lang="nl-NL" sz="1400" dirty="0" smtClean="0">
                          <a:effectLst/>
                          <a:latin typeface="Open Sans Light" panose="020B0604020202020204" charset="0"/>
                          <a:ea typeface="Open Sans Light" panose="020B0604020202020204" charset="0"/>
                          <a:cs typeface="Open Sans Light" panose="020B0604020202020204" charset="0"/>
                        </a:rPr>
                        <a:t>30</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rowSpan="3">
                  <a:txBody>
                    <a:bodyPr/>
                    <a:lstStyle/>
                    <a:p>
                      <a:pPr marL="285750" indent="-285750">
                        <a:lnSpc>
                          <a:spcPct val="107000"/>
                        </a:lnSpc>
                        <a:spcAft>
                          <a:spcPts val="0"/>
                        </a:spcAft>
                        <a:buFontTx/>
                        <a:buChar char="-"/>
                      </a:pPr>
                      <a:r>
                        <a:rPr lang="nl-NL" sz="1200" dirty="0" smtClean="0">
                          <a:effectLst/>
                          <a:latin typeface="Open Sans Light" panose="020B0604020202020204" charset="0"/>
                          <a:ea typeface="Open Sans Light" panose="020B0604020202020204" charset="0"/>
                          <a:cs typeface="Open Sans Light" panose="020B0604020202020204" charset="0"/>
                        </a:rPr>
                        <a:t>Minimale aandachtspunten;</a:t>
                      </a:r>
                    </a:p>
                    <a:p>
                      <a:pPr marL="285750" indent="-285750">
                        <a:lnSpc>
                          <a:spcPct val="107000"/>
                        </a:lnSpc>
                        <a:spcAft>
                          <a:spcPts val="0"/>
                        </a:spcAft>
                        <a:buFontTx/>
                        <a:buChar char="-"/>
                      </a:pPr>
                      <a:r>
                        <a:rPr lang="nl-NL" sz="1200" dirty="0" smtClean="0">
                          <a:effectLst/>
                          <a:latin typeface="Open Sans Light" panose="020B0604020202020204" charset="0"/>
                          <a:ea typeface="Open Sans Light" panose="020B0604020202020204" charset="0"/>
                          <a:cs typeface="Open Sans Light" panose="020B0604020202020204" charset="0"/>
                        </a:rPr>
                        <a:t>Aantal pagina’s;</a:t>
                      </a:r>
                    </a:p>
                    <a:p>
                      <a:pPr marL="285750" indent="-285750">
                        <a:lnSpc>
                          <a:spcPct val="107000"/>
                        </a:lnSpc>
                        <a:spcAft>
                          <a:spcPts val="0"/>
                        </a:spcAft>
                        <a:buFontTx/>
                        <a:buChar char="-"/>
                      </a:pPr>
                      <a:r>
                        <a:rPr lang="nl-NL" sz="1200" dirty="0" smtClean="0">
                          <a:effectLst/>
                          <a:latin typeface="Open Sans Light" panose="020B0604020202020204" charset="0"/>
                          <a:ea typeface="Open Sans Light" panose="020B0604020202020204" charset="0"/>
                          <a:cs typeface="Open Sans Light" panose="020B0604020202020204" charset="0"/>
                        </a:rPr>
                        <a:t>Beoordelingskader;</a:t>
                      </a:r>
                    </a:p>
                    <a:p>
                      <a:pPr marL="285750" indent="-285750">
                        <a:lnSpc>
                          <a:spcPct val="107000"/>
                        </a:lnSpc>
                        <a:spcAft>
                          <a:spcPts val="0"/>
                        </a:spcAft>
                        <a:buFontTx/>
                        <a:buChar char="-"/>
                      </a:pPr>
                      <a:r>
                        <a:rPr lang="nl-NL" sz="1200" dirty="0" smtClean="0">
                          <a:effectLst/>
                          <a:latin typeface="Open Sans Light" panose="020B0604020202020204" charset="0"/>
                          <a:ea typeface="Open Sans Light" panose="020B0604020202020204" charset="0"/>
                          <a:cs typeface="Open Sans Light" panose="020B0604020202020204" charset="0"/>
                        </a:rPr>
                        <a:t>Doelstelling.</a:t>
                      </a:r>
                      <a:r>
                        <a:rPr lang="nl-NL" sz="1200" baseline="0" dirty="0" smtClean="0">
                          <a:effectLst/>
                          <a:latin typeface="Open Sans Light" panose="020B0604020202020204" charset="0"/>
                          <a:ea typeface="Open Sans Light" panose="020B0604020202020204" charset="0"/>
                          <a:cs typeface="Open Sans Light" panose="020B0604020202020204" charset="0"/>
                        </a:rPr>
                        <a:t> </a:t>
                      </a:r>
                      <a:endParaRPr lang="nl-NL" sz="12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r>
              <a:tr h="292637">
                <a:tc vMerge="1">
                  <a:txBody>
                    <a:bodyPr/>
                    <a:lstStyle/>
                    <a:p>
                      <a:pPr>
                        <a:lnSpc>
                          <a:spcPct val="107000"/>
                        </a:lnSpc>
                        <a:spcAft>
                          <a:spcPts val="0"/>
                        </a:spcAft>
                      </a:pP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nl-NL" sz="1400" dirty="0" smtClean="0">
                          <a:effectLst/>
                          <a:latin typeface="Open Sans Light" panose="020B0604020202020204" charset="0"/>
                          <a:ea typeface="Open Sans Light" panose="020B0604020202020204" charset="0"/>
                          <a:cs typeface="Open Sans Light" panose="020B0604020202020204" charset="0"/>
                        </a:rPr>
                        <a:t>Storingen</a:t>
                      </a:r>
                    </a:p>
                  </a:txBody>
                  <a:tcPr marL="68580" marR="68580" marT="0" marB="0"/>
                </a:tc>
                <a:tc>
                  <a:txBody>
                    <a:bodyPr/>
                    <a:lstStyle/>
                    <a:p>
                      <a:pPr>
                        <a:lnSpc>
                          <a:spcPct val="107000"/>
                        </a:lnSpc>
                        <a:spcAft>
                          <a:spcPts val="0"/>
                        </a:spcAft>
                      </a:pPr>
                      <a:r>
                        <a:rPr lang="nl-NL" sz="1400" dirty="0" smtClean="0">
                          <a:effectLst/>
                          <a:latin typeface="Open Sans Light" panose="020B0604020202020204" charset="0"/>
                          <a:ea typeface="Open Sans Light" panose="020B0604020202020204" charset="0"/>
                          <a:cs typeface="Open Sans Light" panose="020B0604020202020204" charset="0"/>
                        </a:rPr>
                        <a:t>30</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vMerge="1">
                  <a:txBody>
                    <a:bodyPr/>
                    <a:lstStyle/>
                    <a:p>
                      <a:pPr>
                        <a:lnSpc>
                          <a:spcPct val="107000"/>
                        </a:lnSpc>
                        <a:spcAft>
                          <a:spcPts val="0"/>
                        </a:spcAft>
                      </a:pP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r>
              <a:tr h="292637">
                <a:tc vMerge="1">
                  <a:txBody>
                    <a:bodyPr/>
                    <a:lstStyle/>
                    <a:p>
                      <a:pPr>
                        <a:lnSpc>
                          <a:spcPct val="107000"/>
                        </a:lnSpc>
                        <a:spcAft>
                          <a:spcPts val="0"/>
                        </a:spcAft>
                      </a:pP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nl-NL" sz="1400" dirty="0" smtClean="0">
                          <a:effectLst/>
                          <a:latin typeface="Open Sans Light" panose="020B0604020202020204" charset="0"/>
                          <a:ea typeface="Open Sans Light" panose="020B0604020202020204" charset="0"/>
                          <a:cs typeface="Open Sans Light" panose="020B0604020202020204" charset="0"/>
                        </a:rPr>
                        <a:t>Duurzaamheid</a:t>
                      </a:r>
                    </a:p>
                  </a:txBody>
                  <a:tcPr marL="68580" marR="68580" marT="0" marB="0"/>
                </a:tc>
                <a:tc>
                  <a:txBody>
                    <a:bodyPr/>
                    <a:lstStyle/>
                    <a:p>
                      <a:pPr>
                        <a:lnSpc>
                          <a:spcPct val="107000"/>
                        </a:lnSpc>
                        <a:spcAft>
                          <a:spcPts val="0"/>
                        </a:spcAft>
                      </a:pPr>
                      <a:r>
                        <a:rPr lang="nl-NL" sz="1400" dirty="0" smtClean="0">
                          <a:effectLst/>
                          <a:latin typeface="Open Sans Light" panose="020B0604020202020204" charset="0"/>
                          <a:ea typeface="Open Sans Light" panose="020B0604020202020204" charset="0"/>
                          <a:cs typeface="Open Sans Light" panose="020B0604020202020204" charset="0"/>
                        </a:rPr>
                        <a:t>40</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vMerge="1">
                  <a:txBody>
                    <a:bodyPr/>
                    <a:lstStyle/>
                    <a:p>
                      <a:pPr>
                        <a:lnSpc>
                          <a:spcPct val="107000"/>
                        </a:lnSpc>
                        <a:spcAft>
                          <a:spcPts val="0"/>
                        </a:spcAft>
                      </a:pP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r>
              <a:tr h="292637">
                <a:tc gridSpan="4">
                  <a:txBody>
                    <a:bodyPr/>
                    <a:lstStyle/>
                    <a:p>
                      <a:pPr>
                        <a:lnSpc>
                          <a:spcPct val="107000"/>
                        </a:lnSpc>
                        <a:spcAft>
                          <a:spcPts val="0"/>
                        </a:spcAft>
                      </a:pPr>
                      <a:r>
                        <a:rPr lang="nl-NL" sz="1400" dirty="0" smtClean="0">
                          <a:effectLst/>
                        </a:rPr>
                        <a:t>Prijs 25%</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c hMerge="1">
                  <a:txBody>
                    <a:bodyPr/>
                    <a:lstStyle/>
                    <a:p>
                      <a:endParaRPr lang="nl-NL"/>
                    </a:p>
                  </a:txBody>
                  <a:tcPr/>
                </a:tc>
                <a:tc hMerge="1">
                  <a:txBody>
                    <a:bodyPr/>
                    <a:lstStyle/>
                    <a:p>
                      <a:endParaRPr lang="nl-NL"/>
                    </a:p>
                  </a:txBody>
                  <a:tcPr/>
                </a:tc>
                <a:tc hMerge="1">
                  <a:txBody>
                    <a:bodyPr/>
                    <a:lstStyle/>
                    <a:p>
                      <a:pPr>
                        <a:lnSpc>
                          <a:spcPct val="107000"/>
                        </a:lnSpc>
                        <a:spcAft>
                          <a:spcPts val="0"/>
                        </a:spcAft>
                      </a:pP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r>
              <a:tr h="292637">
                <a:tc>
                  <a:txBody>
                    <a:bodyPr/>
                    <a:lstStyle/>
                    <a:p>
                      <a:endParaRPr lang="nl-NL" dirty="0"/>
                    </a:p>
                  </a:txBody>
                  <a:tcPr marL="68580" marR="68580" marT="0" marB="0"/>
                </a:tc>
                <a:tc>
                  <a:txBody>
                    <a:bodyPr/>
                    <a:lstStyle/>
                    <a:p>
                      <a:r>
                        <a:rPr lang="nl-NL" sz="1400" dirty="0" smtClean="0">
                          <a:latin typeface="Open Sans Light" panose="020B0604020202020204" charset="0"/>
                          <a:ea typeface="Open Sans Light" panose="020B0604020202020204" charset="0"/>
                          <a:cs typeface="Open Sans Light" panose="020B0604020202020204" charset="0"/>
                        </a:rPr>
                        <a:t>Prijsblad</a:t>
                      </a:r>
                      <a:endParaRPr lang="nl-NL" sz="1400" dirty="0">
                        <a:latin typeface="Open Sans Light" panose="020B0604020202020204" charset="0"/>
                        <a:ea typeface="Open Sans Light" panose="020B0604020202020204" charset="0"/>
                        <a:cs typeface="Open Sans Light" panose="020B0604020202020204" charset="0"/>
                      </a:endParaRPr>
                    </a:p>
                  </a:txBody>
                  <a:tcPr marL="68580" marR="68580" marT="0" marB="0"/>
                </a:tc>
                <a:tc>
                  <a:txBody>
                    <a:bodyPr/>
                    <a:lstStyle/>
                    <a:p>
                      <a:r>
                        <a:rPr lang="nl-NL" sz="1400" b="0" dirty="0" smtClean="0"/>
                        <a:t>100</a:t>
                      </a:r>
                      <a:endParaRPr lang="nl-NL" sz="1400" b="0" dirty="0"/>
                    </a:p>
                  </a:txBody>
                  <a:tcPr marL="68580" marR="68580" marT="0" marB="0"/>
                </a:tc>
                <a:tc>
                  <a:txBody>
                    <a:bodyPr/>
                    <a:lstStyle/>
                    <a:p>
                      <a:pPr>
                        <a:lnSpc>
                          <a:spcPct val="107000"/>
                        </a:lnSpc>
                        <a:spcAft>
                          <a:spcPts val="0"/>
                        </a:spcAft>
                      </a:pPr>
                      <a:r>
                        <a:rPr lang="nl-NL" sz="1400" dirty="0" smtClean="0">
                          <a:effectLst/>
                          <a:latin typeface="Open Sans Light" panose="020B0604020202020204" charset="0"/>
                          <a:ea typeface="Open Sans Light" panose="020B0604020202020204" charset="0"/>
                          <a:cs typeface="Open Sans Light" panose="020B0604020202020204" charset="0"/>
                        </a:rPr>
                        <a:t>Geel gemarkeerde velden.</a:t>
                      </a:r>
                      <a:endParaRPr lang="nl-NL" sz="1400" dirty="0">
                        <a:effectLst/>
                        <a:latin typeface="Open Sans Light" panose="020B0604020202020204" charset="0"/>
                        <a:ea typeface="Open Sans Light" panose="020B0604020202020204" charset="0"/>
                        <a:cs typeface="Open Sans Light" panose="020B0604020202020204" charset="0"/>
                      </a:endParaRPr>
                    </a:p>
                  </a:txBody>
                  <a:tcPr marL="68580" marR="68580" marT="0" marB="0"/>
                </a:tc>
              </a:tr>
            </a:tbl>
          </a:graphicData>
        </a:graphic>
      </p:graphicFrame>
    </p:spTree>
    <p:extLst>
      <p:ext uri="{BB962C8B-B14F-4D97-AF65-F5344CB8AC3E}">
        <p14:creationId xmlns:p14="http://schemas.microsoft.com/office/powerpoint/2010/main" val="24455178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NL" dirty="0" smtClean="0"/>
              <a:t>Presentatie CIZ | juni 2020</a:t>
            </a:r>
            <a:endParaRPr lang="en-US" dirty="0"/>
          </a:p>
        </p:txBody>
      </p:sp>
      <p:sp>
        <p:nvSpPr>
          <p:cNvPr id="3" name="Tijdelijke aanduiding voor dianummer 2"/>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28</a:t>
            </a:fld>
            <a:endParaRPr lang="nl-NL" dirty="0"/>
          </a:p>
        </p:txBody>
      </p:sp>
      <p:sp>
        <p:nvSpPr>
          <p:cNvPr id="4" name="Tijdelijke aanduiding voor inhoud 3"/>
          <p:cNvSpPr>
            <a:spLocks noGrp="1"/>
          </p:cNvSpPr>
          <p:nvPr>
            <p:ph sz="quarter" idx="13"/>
          </p:nvPr>
        </p:nvSpPr>
        <p:spPr/>
        <p:txBody>
          <a:bodyPr/>
          <a:lstStyle/>
          <a:p>
            <a:pPr lvl="1"/>
            <a:r>
              <a:rPr lang="nl-NL" b="1" dirty="0" smtClean="0"/>
              <a:t>Toegang </a:t>
            </a:r>
            <a:r>
              <a:rPr lang="nl-NL" b="1" dirty="0" err="1" smtClean="0"/>
              <a:t>TenderNed</a:t>
            </a:r>
            <a:r>
              <a:rPr lang="nl-NL" b="1" dirty="0" smtClean="0"/>
              <a:t> | E-herkenning</a:t>
            </a:r>
          </a:p>
          <a:p>
            <a:pPr lvl="1"/>
            <a:r>
              <a:rPr lang="nl-NL" b="1" dirty="0" smtClean="0"/>
              <a:t>Gedragsverklaring aanbesteden</a:t>
            </a:r>
          </a:p>
          <a:p>
            <a:pPr marL="53975" lvl="1" indent="0">
              <a:buNone/>
            </a:pPr>
            <a:endParaRPr lang="nl-NL" b="1" dirty="0"/>
          </a:p>
          <a:p>
            <a:pPr marL="53975" lvl="1" indent="0">
              <a:buNone/>
            </a:pPr>
            <a:endParaRPr lang="nl-NL" b="1" dirty="0" smtClean="0"/>
          </a:p>
          <a:p>
            <a:pPr marL="53975" lvl="1" indent="0">
              <a:buNone/>
            </a:pPr>
            <a:endParaRPr lang="nl-NL" b="1" dirty="0"/>
          </a:p>
          <a:p>
            <a:pPr marL="53975" lvl="1" indent="0">
              <a:buNone/>
            </a:pPr>
            <a:endParaRPr lang="nl-NL" b="1" dirty="0" smtClean="0"/>
          </a:p>
          <a:p>
            <a:pPr marL="53975" lvl="1" indent="0">
              <a:buNone/>
            </a:pPr>
            <a:endParaRPr lang="nl-NL" b="1" dirty="0" smtClean="0"/>
          </a:p>
          <a:p>
            <a:pPr lvl="1"/>
            <a:r>
              <a:rPr lang="nl-NL" b="1" dirty="0" smtClean="0"/>
              <a:t>Lees goed wat het doel is van het CIZ</a:t>
            </a:r>
          </a:p>
          <a:p>
            <a:pPr lvl="1"/>
            <a:r>
              <a:rPr lang="nl-NL" b="1" dirty="0" smtClean="0"/>
              <a:t>Lees goed waarop het CIZ gaat beoordelen</a:t>
            </a:r>
            <a:endParaRPr lang="nl-NL" b="1" dirty="0"/>
          </a:p>
        </p:txBody>
      </p:sp>
      <p:sp>
        <p:nvSpPr>
          <p:cNvPr id="5" name="Titel 4"/>
          <p:cNvSpPr>
            <a:spLocks noGrp="1"/>
          </p:cNvSpPr>
          <p:nvPr>
            <p:ph type="title"/>
          </p:nvPr>
        </p:nvSpPr>
        <p:spPr/>
        <p:txBody>
          <a:bodyPr/>
          <a:lstStyle/>
          <a:p>
            <a:r>
              <a:rPr lang="nl-NL" dirty="0" smtClean="0"/>
              <a:t>Aandachtspunten / tips</a:t>
            </a:r>
            <a:endParaRPr lang="nl-NL" dirty="0"/>
          </a:p>
        </p:txBody>
      </p:sp>
      <p:pic>
        <p:nvPicPr>
          <p:cNvPr id="7" name="Afbeelding 6"/>
          <p:cNvPicPr>
            <a:picLocks noChangeAspect="1"/>
          </p:cNvPicPr>
          <p:nvPr/>
        </p:nvPicPr>
        <p:blipFill>
          <a:blip r:embed="rId2"/>
          <a:stretch>
            <a:fillRect/>
          </a:stretch>
        </p:blipFill>
        <p:spPr>
          <a:xfrm>
            <a:off x="7104112" y="3645024"/>
            <a:ext cx="4170040" cy="2371710"/>
          </a:xfrm>
          <a:prstGeom prst="rect">
            <a:avLst/>
          </a:prstGeom>
        </p:spPr>
      </p:pic>
      <p:pic>
        <p:nvPicPr>
          <p:cNvPr id="10" name="Afbeelding 9"/>
          <p:cNvPicPr>
            <a:picLocks noChangeAspect="1"/>
          </p:cNvPicPr>
          <p:nvPr/>
        </p:nvPicPr>
        <p:blipFill>
          <a:blip r:embed="rId3"/>
          <a:stretch>
            <a:fillRect/>
          </a:stretch>
        </p:blipFill>
        <p:spPr>
          <a:xfrm>
            <a:off x="9084018" y="1034944"/>
            <a:ext cx="2131669" cy="2131669"/>
          </a:xfrm>
          <a:prstGeom prst="rect">
            <a:avLst/>
          </a:prstGeom>
        </p:spPr>
      </p:pic>
    </p:spTree>
    <p:extLst>
      <p:ext uri="{BB962C8B-B14F-4D97-AF65-F5344CB8AC3E}">
        <p14:creationId xmlns:p14="http://schemas.microsoft.com/office/powerpoint/2010/main" val="2849432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NL" dirty="0" smtClean="0"/>
              <a:t>Presentatie CIZ | juni 2020</a:t>
            </a:r>
            <a:endParaRPr lang="en-US" dirty="0"/>
          </a:p>
        </p:txBody>
      </p:sp>
      <p:sp>
        <p:nvSpPr>
          <p:cNvPr id="3" name="Tijdelijke aanduiding voor dianummer 2"/>
          <p:cNvSpPr>
            <a:spLocks noGrp="1"/>
          </p:cNvSpPr>
          <p:nvPr>
            <p:ph type="sldNum" sz="quarter" idx="12"/>
          </p:nvPr>
        </p:nvSpPr>
        <p:spPr/>
        <p:txBody>
          <a:bodyPr/>
          <a:lstStyle/>
          <a:p>
            <a:pPr marL="25400">
              <a:lnSpc>
                <a:spcPct val="100000"/>
              </a:lnSpc>
              <a:spcBef>
                <a:spcPts val="160"/>
              </a:spcBef>
            </a:pPr>
            <a:fld id="{81D60167-4931-47E6-BA6A-407CBD079E47}" type="slidenum">
              <a:rPr lang="nl-NL" smtClean="0"/>
              <a:t>29</a:t>
            </a:fld>
            <a:endParaRPr lang="nl-NL" dirty="0"/>
          </a:p>
        </p:txBody>
      </p:sp>
      <p:pic>
        <p:nvPicPr>
          <p:cNvPr id="6" name="Tijdelijke aanduiding voor inhoud 5"/>
          <p:cNvPicPr>
            <a:picLocks noGrp="1" noChangeAspect="1"/>
          </p:cNvPicPr>
          <p:nvPr>
            <p:ph sz="quarter" idx="13"/>
          </p:nvPr>
        </p:nvPicPr>
        <p:blipFill>
          <a:blip r:embed="rId2"/>
          <a:stretch>
            <a:fillRect/>
          </a:stretch>
        </p:blipFill>
        <p:spPr>
          <a:xfrm>
            <a:off x="1352550" y="1304925"/>
            <a:ext cx="9439275" cy="4857750"/>
          </a:xfrm>
          <a:prstGeom prst="rect">
            <a:avLst/>
          </a:prstGeom>
        </p:spPr>
      </p:pic>
      <p:sp>
        <p:nvSpPr>
          <p:cNvPr id="5" name="Titel 4"/>
          <p:cNvSpPr>
            <a:spLocks noGrp="1"/>
          </p:cNvSpPr>
          <p:nvPr>
            <p:ph type="title"/>
          </p:nvPr>
        </p:nvSpPr>
        <p:spPr/>
        <p:txBody>
          <a:bodyPr/>
          <a:lstStyle/>
          <a:p>
            <a:r>
              <a:rPr lang="nl-NL" dirty="0" smtClean="0"/>
              <a:t>Vragen?</a:t>
            </a:r>
            <a:endParaRPr lang="nl-NL" dirty="0"/>
          </a:p>
        </p:txBody>
      </p:sp>
    </p:spTree>
    <p:extLst>
      <p:ext uri="{BB962C8B-B14F-4D97-AF65-F5344CB8AC3E}">
        <p14:creationId xmlns:p14="http://schemas.microsoft.com/office/powerpoint/2010/main" val="33117992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nl-NL" dirty="0"/>
              <a:t>P</a:t>
            </a:r>
            <a:r>
              <a:rPr lang="nl-NL" dirty="0" smtClean="0"/>
              <a:t>resentatie </a:t>
            </a:r>
            <a:r>
              <a:rPr lang="nl-NL" dirty="0"/>
              <a:t>CIZ | </a:t>
            </a:r>
            <a:r>
              <a:rPr lang="nl-NL" dirty="0" smtClean="0"/>
              <a:t>juni 2020</a:t>
            </a:r>
            <a:endParaRPr lang="en-US" dirty="0"/>
          </a:p>
        </p:txBody>
      </p:sp>
      <p:sp>
        <p:nvSpPr>
          <p:cNvPr id="3" name="Slide Number Placeholder 2"/>
          <p:cNvSpPr>
            <a:spLocks noGrp="1"/>
          </p:cNvSpPr>
          <p:nvPr>
            <p:ph type="sldNum" sz="quarter" idx="12"/>
          </p:nvPr>
        </p:nvSpPr>
        <p:spPr/>
        <p:txBody>
          <a:bodyPr/>
          <a:lstStyle/>
          <a:p>
            <a:fld id="{81D60167-4931-47E6-BA6A-407CBD079E47}" type="slidenum">
              <a:rPr lang="nl-NL" smtClean="0"/>
              <a:pPr/>
              <a:t>3</a:t>
            </a:fld>
            <a:endParaRPr lang="nl-NL" dirty="0"/>
          </a:p>
        </p:txBody>
      </p:sp>
      <p:sp>
        <p:nvSpPr>
          <p:cNvPr id="4" name="Content Placeholder 3"/>
          <p:cNvSpPr>
            <a:spLocks noGrp="1"/>
          </p:cNvSpPr>
          <p:nvPr>
            <p:ph sz="quarter" idx="13"/>
          </p:nvPr>
        </p:nvSpPr>
        <p:spPr/>
        <p:txBody>
          <a:bodyPr/>
          <a:lstStyle/>
          <a:p>
            <a:pPr lvl="1"/>
            <a:r>
              <a:rPr lang="nl-NL" b="1" dirty="0" smtClean="0"/>
              <a:t>Opzet</a:t>
            </a:r>
          </a:p>
          <a:p>
            <a:pPr lvl="1"/>
            <a:endParaRPr lang="nl-NL" b="1" dirty="0"/>
          </a:p>
          <a:p>
            <a:pPr lvl="1"/>
            <a:r>
              <a:rPr lang="nl-NL" b="1" dirty="0" smtClean="0"/>
              <a:t>Mededelingen</a:t>
            </a:r>
          </a:p>
          <a:p>
            <a:pPr lvl="1"/>
            <a:endParaRPr lang="nl-NL" b="1" dirty="0"/>
          </a:p>
          <a:p>
            <a:pPr lvl="1"/>
            <a:r>
              <a:rPr lang="nl-NL" b="1" dirty="0" smtClean="0"/>
              <a:t>DEEL 1</a:t>
            </a:r>
          </a:p>
          <a:p>
            <a:pPr lvl="1">
              <a:buFont typeface="Wingdings" panose="05000000000000000000" pitchFamily="2" charset="2"/>
              <a:buChar char="Ø"/>
            </a:pPr>
            <a:r>
              <a:rPr lang="nl-NL" sz="1400" b="1" dirty="0" smtClean="0"/>
              <a:t>Introductie CIZ</a:t>
            </a:r>
            <a:endParaRPr lang="nl-NL" sz="1400" b="1" dirty="0"/>
          </a:p>
          <a:p>
            <a:pPr lvl="1">
              <a:buFont typeface="Wingdings" panose="05000000000000000000" pitchFamily="2" charset="2"/>
              <a:buChar char="Ø"/>
            </a:pPr>
            <a:r>
              <a:rPr lang="nl-NL" sz="1400" b="1" dirty="0" smtClean="0"/>
              <a:t>Introductie Facilitaire Organisatie</a:t>
            </a:r>
          </a:p>
          <a:p>
            <a:pPr lvl="1">
              <a:buFont typeface="Wingdings" panose="05000000000000000000" pitchFamily="2" charset="2"/>
              <a:buChar char="Ø"/>
            </a:pPr>
            <a:r>
              <a:rPr lang="nl-NL" sz="1400" b="1" dirty="0" smtClean="0"/>
              <a:t>Huidige situatie</a:t>
            </a:r>
          </a:p>
          <a:p>
            <a:pPr lvl="1">
              <a:buFont typeface="Wingdings" panose="05000000000000000000" pitchFamily="2" charset="2"/>
              <a:buChar char="Ø"/>
            </a:pPr>
            <a:r>
              <a:rPr lang="nl-NL" sz="1400" b="1" dirty="0" smtClean="0"/>
              <a:t>Relevante ontwikkelingen</a:t>
            </a:r>
          </a:p>
          <a:p>
            <a:pPr lvl="1">
              <a:buFont typeface="Wingdings" panose="05000000000000000000" pitchFamily="2" charset="2"/>
              <a:buChar char="Ø"/>
            </a:pPr>
            <a:r>
              <a:rPr lang="nl-NL" sz="1400" b="1" dirty="0" smtClean="0"/>
              <a:t>Gewenste situatie</a:t>
            </a:r>
          </a:p>
          <a:p>
            <a:pPr lvl="1">
              <a:buFont typeface="Wingdings" panose="05000000000000000000" pitchFamily="2" charset="2"/>
              <a:buChar char="Ø"/>
            </a:pPr>
            <a:r>
              <a:rPr lang="nl-NL" sz="1400" b="1" dirty="0" smtClean="0"/>
              <a:t>Mogelijkheid tot het stellen van vragen</a:t>
            </a:r>
          </a:p>
          <a:p>
            <a:pPr lvl="1"/>
            <a:endParaRPr lang="nl-NL" b="1" dirty="0" smtClean="0"/>
          </a:p>
          <a:p>
            <a:pPr lvl="1"/>
            <a:r>
              <a:rPr lang="nl-NL" b="1" dirty="0" smtClean="0"/>
              <a:t>DEEL 2</a:t>
            </a:r>
          </a:p>
          <a:p>
            <a:pPr lvl="1">
              <a:buFont typeface="Wingdings" panose="05000000000000000000" pitchFamily="2" charset="2"/>
              <a:buChar char="Ø"/>
            </a:pPr>
            <a:r>
              <a:rPr lang="nl-NL" sz="1400" b="1" dirty="0" smtClean="0"/>
              <a:t>Opzet aanbestedingsprocedure</a:t>
            </a:r>
            <a:endParaRPr lang="nl-NL" sz="1400" b="1" dirty="0"/>
          </a:p>
          <a:p>
            <a:pPr lvl="1">
              <a:buFont typeface="Wingdings" panose="05000000000000000000" pitchFamily="2" charset="2"/>
              <a:buChar char="Ø"/>
            </a:pPr>
            <a:r>
              <a:rPr lang="nl-NL" sz="1400" b="1" dirty="0" smtClean="0"/>
              <a:t>Belangrijke aandachtspunten</a:t>
            </a:r>
            <a:endParaRPr lang="nl-NL" sz="1400" b="1" dirty="0"/>
          </a:p>
          <a:p>
            <a:pPr lvl="1">
              <a:buFont typeface="Wingdings" panose="05000000000000000000" pitchFamily="2" charset="2"/>
              <a:buChar char="Ø"/>
            </a:pPr>
            <a:r>
              <a:rPr lang="nl-NL" sz="1400" b="1" dirty="0" smtClean="0"/>
              <a:t>Mogelijkheid tot het stellen van vragen</a:t>
            </a:r>
            <a:endParaRPr lang="nl-NL" sz="1400" b="1" dirty="0"/>
          </a:p>
          <a:p>
            <a:pPr marL="53975" lvl="1" indent="0">
              <a:buNone/>
            </a:pPr>
            <a:endParaRPr lang="nl-NL" b="1" dirty="0"/>
          </a:p>
          <a:p>
            <a:pPr lvl="1"/>
            <a:endParaRPr lang="nl-NL" b="1" dirty="0" smtClean="0"/>
          </a:p>
        </p:txBody>
      </p:sp>
      <p:sp>
        <p:nvSpPr>
          <p:cNvPr id="9" name="Titel 8">
            <a:extLst>
              <a:ext uri="{FF2B5EF4-FFF2-40B4-BE49-F238E27FC236}">
                <a16:creationId xmlns:a16="http://schemas.microsoft.com/office/drawing/2014/main" xmlns="" id="{66721CA0-FC2A-41C8-B875-521E3F7BA344}"/>
              </a:ext>
            </a:extLst>
          </p:cNvPr>
          <p:cNvSpPr>
            <a:spLocks noGrp="1"/>
          </p:cNvSpPr>
          <p:nvPr>
            <p:ph type="title"/>
          </p:nvPr>
        </p:nvSpPr>
        <p:spPr/>
        <p:txBody>
          <a:bodyPr/>
          <a:lstStyle/>
          <a:p>
            <a:r>
              <a:rPr lang="nl-NL" dirty="0" smtClean="0"/>
              <a:t>Agenda</a:t>
            </a:r>
            <a:endParaRPr lang="nl-NL" dirty="0"/>
          </a:p>
        </p:txBody>
      </p:sp>
    </p:spTree>
    <p:extLst>
      <p:ext uri="{BB962C8B-B14F-4D97-AF65-F5344CB8AC3E}">
        <p14:creationId xmlns:p14="http://schemas.microsoft.com/office/powerpoint/2010/main" val="7188260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7796" b="7796"/>
          <a:stretch/>
        </p:blipFill>
        <p:spPr>
          <a:xfrm>
            <a:off x="-24680" y="0"/>
            <a:ext cx="12225496" cy="6858000"/>
          </a:xfrm>
          <a:prstGeom prst="rect">
            <a:avLst/>
          </a:prstGeom>
        </p:spPr>
      </p:pic>
      <p:sp>
        <p:nvSpPr>
          <p:cNvPr id="3" name="Tijdelijke aanduiding voor tekst 2">
            <a:extLst>
              <a:ext uri="{FF2B5EF4-FFF2-40B4-BE49-F238E27FC236}">
                <a16:creationId xmlns:a16="http://schemas.microsoft.com/office/drawing/2014/main" xmlns="" id="{8A0EB062-9615-4E32-B079-58CF668EE82B}"/>
              </a:ext>
            </a:extLst>
          </p:cNvPr>
          <p:cNvSpPr>
            <a:spLocks noGrp="1"/>
          </p:cNvSpPr>
          <p:nvPr>
            <p:ph type="body" sz="quarter" idx="13"/>
          </p:nvPr>
        </p:nvSpPr>
        <p:spPr/>
        <p:txBody>
          <a:bodyPr/>
          <a:lstStyle/>
          <a:p>
            <a:r>
              <a:rPr lang="nl-NL" sz="3200" b="1" spc="-135" dirty="0" smtClean="0">
                <a:latin typeface="Open Sans SemiBold" panose="020B0706030804020204" pitchFamily="34" charset="0"/>
                <a:ea typeface="Open Sans SemiBold" panose="020B0706030804020204" pitchFamily="34" charset="0"/>
                <a:cs typeface="Open Sans SemiBold" panose="020B0706030804020204" pitchFamily="34" charset="0"/>
              </a:rPr>
              <a:t>Opzet</a:t>
            </a:r>
            <a:endParaRPr lang="nl-NL" dirty="0">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 name="Tijdelijke aanduiding voor afbeelding 3">
            <a:extLst>
              <a:ext uri="{FF2B5EF4-FFF2-40B4-BE49-F238E27FC236}">
                <a16:creationId xmlns:a16="http://schemas.microsoft.com/office/drawing/2014/main" xmlns="" id="{20FBA4AF-DB46-4858-84B2-3132C423AA8D}"/>
              </a:ext>
            </a:extLst>
          </p:cNvPr>
          <p:cNvSpPr>
            <a:spLocks noGrp="1"/>
          </p:cNvSpPr>
          <p:nvPr>
            <p:ph type="pic" sz="quarter" idx="15"/>
          </p:nvPr>
        </p:nvSpPr>
        <p:spPr/>
      </p:sp>
      <p:sp>
        <p:nvSpPr>
          <p:cNvPr id="5" name="Tijdelijke aanduiding voor tekst 4">
            <a:extLst>
              <a:ext uri="{FF2B5EF4-FFF2-40B4-BE49-F238E27FC236}">
                <a16:creationId xmlns:a16="http://schemas.microsoft.com/office/drawing/2014/main" xmlns="" id="{CC1C09D3-F82C-44A7-B871-7AE8FFCB02D7}"/>
              </a:ext>
            </a:extLst>
          </p:cNvPr>
          <p:cNvSpPr>
            <a:spLocks noGrp="1"/>
          </p:cNvSpPr>
          <p:nvPr>
            <p:ph type="body" sz="quarter" idx="14"/>
          </p:nvPr>
        </p:nvSpPr>
        <p:spPr/>
        <p:txBody>
          <a:bodyPr/>
          <a:lstStyle/>
          <a:p>
            <a:r>
              <a:rPr lang="nl-NL" spc="-80" dirty="0" smtClean="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rPr>
              <a:t>9 juni 2020 </a:t>
            </a:r>
            <a:endParaRPr lang="nl-NL"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ijdelijke aanduiding voor voettekst 5">
            <a:extLst>
              <a:ext uri="{FF2B5EF4-FFF2-40B4-BE49-F238E27FC236}">
                <a16:creationId xmlns:a16="http://schemas.microsoft.com/office/drawing/2014/main" xmlns="" id="{3EBA3946-22A9-430F-A651-FFA00F72DF9B}"/>
              </a:ext>
            </a:extLst>
          </p:cNvPr>
          <p:cNvSpPr>
            <a:spLocks noGrp="1"/>
          </p:cNvSpPr>
          <p:nvPr>
            <p:ph type="ftr" sz="quarter" idx="3"/>
          </p:nvPr>
        </p:nvSpPr>
        <p:spPr/>
        <p:txBody>
          <a:bodyPr/>
          <a:lstStyle/>
          <a:p>
            <a:r>
              <a:rPr lang="nl-NL" dirty="0">
                <a:latin typeface="+mj-lt"/>
              </a:rPr>
              <a:t>De regels zijn gelijk. Toch is iedereen anders</a:t>
            </a:r>
            <a:r>
              <a:rPr lang="nl-NL" dirty="0"/>
              <a:t>.</a:t>
            </a:r>
          </a:p>
        </p:txBody>
      </p:sp>
    </p:spTree>
    <p:extLst>
      <p:ext uri="{BB962C8B-B14F-4D97-AF65-F5344CB8AC3E}">
        <p14:creationId xmlns:p14="http://schemas.microsoft.com/office/powerpoint/2010/main" val="14271266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nl-NL" dirty="0"/>
              <a:t>P</a:t>
            </a:r>
            <a:r>
              <a:rPr lang="nl-NL" dirty="0" smtClean="0"/>
              <a:t>resentatie </a:t>
            </a:r>
            <a:r>
              <a:rPr lang="nl-NL" dirty="0"/>
              <a:t>CIZ | </a:t>
            </a:r>
            <a:r>
              <a:rPr lang="nl-NL" dirty="0" smtClean="0"/>
              <a:t>juni 2020</a:t>
            </a:r>
            <a:endParaRPr lang="en-US" dirty="0"/>
          </a:p>
        </p:txBody>
      </p:sp>
      <p:sp>
        <p:nvSpPr>
          <p:cNvPr id="3" name="Slide Number Placeholder 2"/>
          <p:cNvSpPr>
            <a:spLocks noGrp="1"/>
          </p:cNvSpPr>
          <p:nvPr>
            <p:ph type="sldNum" sz="quarter" idx="12"/>
          </p:nvPr>
        </p:nvSpPr>
        <p:spPr/>
        <p:txBody>
          <a:bodyPr/>
          <a:lstStyle/>
          <a:p>
            <a:fld id="{81D60167-4931-47E6-BA6A-407CBD079E47}" type="slidenum">
              <a:rPr lang="nl-NL" smtClean="0"/>
              <a:pPr/>
              <a:t>5</a:t>
            </a:fld>
            <a:endParaRPr lang="nl-NL" dirty="0"/>
          </a:p>
        </p:txBody>
      </p:sp>
      <p:sp>
        <p:nvSpPr>
          <p:cNvPr id="4" name="Content Placeholder 3"/>
          <p:cNvSpPr>
            <a:spLocks noGrp="1"/>
          </p:cNvSpPr>
          <p:nvPr>
            <p:ph sz="quarter" idx="13"/>
          </p:nvPr>
        </p:nvSpPr>
        <p:spPr/>
        <p:txBody>
          <a:bodyPr/>
          <a:lstStyle/>
          <a:p>
            <a:pPr marL="53975" lvl="1" indent="0">
              <a:buNone/>
            </a:pPr>
            <a:endParaRPr lang="nl-NL" b="1" dirty="0"/>
          </a:p>
          <a:p>
            <a:pPr marL="53975" lvl="1" indent="0">
              <a:buNone/>
            </a:pPr>
            <a:r>
              <a:rPr lang="nl-NL" b="1" dirty="0"/>
              <a:t>Het doel van deze Inlichtingenbijeenkomst is enerzijds het toelichten van de aanbesteding door het CIZ zowel inhoudelijk als procedureel. </a:t>
            </a:r>
            <a:endParaRPr lang="nl-NL" b="1" dirty="0" smtClean="0"/>
          </a:p>
          <a:p>
            <a:pPr marL="53975" lvl="1" indent="0">
              <a:buNone/>
            </a:pPr>
            <a:endParaRPr lang="nl-NL" b="1" dirty="0"/>
          </a:p>
          <a:p>
            <a:pPr marL="53975" lvl="1" indent="0">
              <a:buNone/>
            </a:pPr>
            <a:r>
              <a:rPr lang="nl-NL" b="1" dirty="0"/>
              <a:t>Dit om partijen die minder ervaren zijn met Europese Aanbestedingen zo goed als mogelijk te faciliteren.</a:t>
            </a:r>
          </a:p>
          <a:p>
            <a:pPr marL="53975" lvl="1" indent="0">
              <a:buNone/>
            </a:pPr>
            <a:r>
              <a:rPr lang="nl-NL" b="1" dirty="0"/>
              <a:t>Anderzijds geeft de Inlichtingenbijeenkomst het CIZ de mogelijkheid om context te schetsen bij de eerste vragen/opmerkingen vanuit de markt. </a:t>
            </a:r>
          </a:p>
          <a:p>
            <a:pPr marL="53975" lvl="1" indent="0">
              <a:buNone/>
            </a:pPr>
            <a:endParaRPr lang="nl-NL" b="1" dirty="0" smtClean="0"/>
          </a:p>
        </p:txBody>
      </p:sp>
      <p:sp>
        <p:nvSpPr>
          <p:cNvPr id="9" name="Titel 8">
            <a:extLst>
              <a:ext uri="{FF2B5EF4-FFF2-40B4-BE49-F238E27FC236}">
                <a16:creationId xmlns:a16="http://schemas.microsoft.com/office/drawing/2014/main" xmlns="" id="{66721CA0-FC2A-41C8-B875-521E3F7BA344}"/>
              </a:ext>
            </a:extLst>
          </p:cNvPr>
          <p:cNvSpPr>
            <a:spLocks noGrp="1"/>
          </p:cNvSpPr>
          <p:nvPr>
            <p:ph type="title"/>
          </p:nvPr>
        </p:nvSpPr>
        <p:spPr/>
        <p:txBody>
          <a:bodyPr/>
          <a:lstStyle/>
          <a:p>
            <a:r>
              <a:rPr lang="nl-NL" dirty="0" smtClean="0"/>
              <a:t>Opzet</a:t>
            </a:r>
            <a:endParaRPr lang="nl-NL" dirty="0"/>
          </a:p>
        </p:txBody>
      </p:sp>
    </p:spTree>
    <p:extLst>
      <p:ext uri="{BB962C8B-B14F-4D97-AF65-F5344CB8AC3E}">
        <p14:creationId xmlns:p14="http://schemas.microsoft.com/office/powerpoint/2010/main" val="36985010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7796" b="7796"/>
          <a:stretch/>
        </p:blipFill>
        <p:spPr>
          <a:xfrm>
            <a:off x="-24680" y="0"/>
            <a:ext cx="12225496" cy="6858000"/>
          </a:xfrm>
          <a:prstGeom prst="rect">
            <a:avLst/>
          </a:prstGeom>
        </p:spPr>
      </p:pic>
      <p:sp>
        <p:nvSpPr>
          <p:cNvPr id="3" name="Tijdelijke aanduiding voor tekst 2">
            <a:extLst>
              <a:ext uri="{FF2B5EF4-FFF2-40B4-BE49-F238E27FC236}">
                <a16:creationId xmlns:a16="http://schemas.microsoft.com/office/drawing/2014/main" xmlns="" id="{8A0EB062-9615-4E32-B079-58CF668EE82B}"/>
              </a:ext>
            </a:extLst>
          </p:cNvPr>
          <p:cNvSpPr>
            <a:spLocks noGrp="1"/>
          </p:cNvSpPr>
          <p:nvPr>
            <p:ph type="body" sz="quarter" idx="13"/>
          </p:nvPr>
        </p:nvSpPr>
        <p:spPr/>
        <p:txBody>
          <a:bodyPr/>
          <a:lstStyle/>
          <a:p>
            <a:r>
              <a:rPr lang="nl-NL" sz="3200" b="1" spc="-135" dirty="0" smtClean="0">
                <a:latin typeface="Open Sans SemiBold" panose="020B0706030804020204" pitchFamily="34" charset="0"/>
                <a:ea typeface="Open Sans SemiBold" panose="020B0706030804020204" pitchFamily="34" charset="0"/>
                <a:cs typeface="Open Sans SemiBold" panose="020B0706030804020204" pitchFamily="34" charset="0"/>
              </a:rPr>
              <a:t>Mededelingen</a:t>
            </a:r>
            <a:endParaRPr lang="nl-NL" dirty="0">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 name="Tijdelijke aanduiding voor afbeelding 3">
            <a:extLst>
              <a:ext uri="{FF2B5EF4-FFF2-40B4-BE49-F238E27FC236}">
                <a16:creationId xmlns:a16="http://schemas.microsoft.com/office/drawing/2014/main" xmlns="" id="{20FBA4AF-DB46-4858-84B2-3132C423AA8D}"/>
              </a:ext>
            </a:extLst>
          </p:cNvPr>
          <p:cNvSpPr>
            <a:spLocks noGrp="1"/>
          </p:cNvSpPr>
          <p:nvPr>
            <p:ph type="pic" sz="quarter" idx="15"/>
          </p:nvPr>
        </p:nvSpPr>
        <p:spPr/>
      </p:sp>
      <p:sp>
        <p:nvSpPr>
          <p:cNvPr id="5" name="Tijdelijke aanduiding voor tekst 4">
            <a:extLst>
              <a:ext uri="{FF2B5EF4-FFF2-40B4-BE49-F238E27FC236}">
                <a16:creationId xmlns:a16="http://schemas.microsoft.com/office/drawing/2014/main" xmlns="" id="{CC1C09D3-F82C-44A7-B871-7AE8FFCB02D7}"/>
              </a:ext>
            </a:extLst>
          </p:cNvPr>
          <p:cNvSpPr>
            <a:spLocks noGrp="1"/>
          </p:cNvSpPr>
          <p:nvPr>
            <p:ph type="body" sz="quarter" idx="14"/>
          </p:nvPr>
        </p:nvSpPr>
        <p:spPr/>
        <p:txBody>
          <a:bodyPr/>
          <a:lstStyle/>
          <a:p>
            <a:r>
              <a:rPr lang="nl-NL" spc="-80" dirty="0" smtClean="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rPr>
              <a:t>9 juni 2020 </a:t>
            </a:r>
            <a:endParaRPr lang="nl-NL"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ijdelijke aanduiding voor voettekst 5">
            <a:extLst>
              <a:ext uri="{FF2B5EF4-FFF2-40B4-BE49-F238E27FC236}">
                <a16:creationId xmlns:a16="http://schemas.microsoft.com/office/drawing/2014/main" xmlns="" id="{3EBA3946-22A9-430F-A651-FFA00F72DF9B}"/>
              </a:ext>
            </a:extLst>
          </p:cNvPr>
          <p:cNvSpPr>
            <a:spLocks noGrp="1"/>
          </p:cNvSpPr>
          <p:nvPr>
            <p:ph type="ftr" sz="quarter" idx="3"/>
          </p:nvPr>
        </p:nvSpPr>
        <p:spPr/>
        <p:txBody>
          <a:bodyPr/>
          <a:lstStyle/>
          <a:p>
            <a:r>
              <a:rPr lang="nl-NL" dirty="0">
                <a:latin typeface="+mj-lt"/>
              </a:rPr>
              <a:t>De regels zijn gelijk. Toch is iedereen anders</a:t>
            </a:r>
            <a:r>
              <a:rPr lang="nl-NL" dirty="0"/>
              <a:t>.</a:t>
            </a:r>
          </a:p>
        </p:txBody>
      </p:sp>
    </p:spTree>
    <p:extLst>
      <p:ext uri="{BB962C8B-B14F-4D97-AF65-F5344CB8AC3E}">
        <p14:creationId xmlns:p14="http://schemas.microsoft.com/office/powerpoint/2010/main" val="33187454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nl-NL" dirty="0"/>
              <a:t>P</a:t>
            </a:r>
            <a:r>
              <a:rPr lang="nl-NL" dirty="0" smtClean="0"/>
              <a:t>resentatie </a:t>
            </a:r>
            <a:r>
              <a:rPr lang="nl-NL" dirty="0"/>
              <a:t>CIZ | </a:t>
            </a:r>
            <a:r>
              <a:rPr lang="nl-NL" dirty="0" smtClean="0"/>
              <a:t>juni 2020</a:t>
            </a:r>
            <a:endParaRPr lang="en-US" dirty="0"/>
          </a:p>
        </p:txBody>
      </p:sp>
      <p:sp>
        <p:nvSpPr>
          <p:cNvPr id="3" name="Slide Number Placeholder 2"/>
          <p:cNvSpPr>
            <a:spLocks noGrp="1"/>
          </p:cNvSpPr>
          <p:nvPr>
            <p:ph type="sldNum" sz="quarter" idx="12"/>
          </p:nvPr>
        </p:nvSpPr>
        <p:spPr/>
        <p:txBody>
          <a:bodyPr/>
          <a:lstStyle/>
          <a:p>
            <a:fld id="{81D60167-4931-47E6-BA6A-407CBD079E47}" type="slidenum">
              <a:rPr lang="nl-NL" smtClean="0"/>
              <a:pPr/>
              <a:t>7</a:t>
            </a:fld>
            <a:endParaRPr lang="nl-NL" dirty="0"/>
          </a:p>
        </p:txBody>
      </p:sp>
      <p:sp>
        <p:nvSpPr>
          <p:cNvPr id="4" name="Content Placeholder 3"/>
          <p:cNvSpPr>
            <a:spLocks noGrp="1"/>
          </p:cNvSpPr>
          <p:nvPr>
            <p:ph sz="quarter" idx="13"/>
          </p:nvPr>
        </p:nvSpPr>
        <p:spPr/>
        <p:txBody>
          <a:bodyPr/>
          <a:lstStyle/>
          <a:p>
            <a:pPr lvl="1"/>
            <a:endParaRPr lang="nl-NL" b="1" dirty="0" smtClean="0"/>
          </a:p>
          <a:p>
            <a:pPr lvl="1"/>
            <a:r>
              <a:rPr lang="nl-NL" sz="1600" b="1" dirty="0" smtClean="0"/>
              <a:t>Er </a:t>
            </a:r>
            <a:r>
              <a:rPr lang="nl-NL" sz="1600" b="1" dirty="0"/>
              <a:t>wordt geen nieuwe informatie verstrekt, dan vermeld in de gepubliceerde Aanbestedingsstukken. </a:t>
            </a:r>
          </a:p>
          <a:p>
            <a:pPr lvl="1"/>
            <a:r>
              <a:rPr lang="nl-NL" sz="1600" b="1" dirty="0" smtClean="0"/>
              <a:t>Houdt </a:t>
            </a:r>
            <a:r>
              <a:rPr lang="nl-NL" sz="1600" b="1" dirty="0"/>
              <a:t>uw microfoon gedempt tot een eventueel vragenmoment. </a:t>
            </a:r>
          </a:p>
          <a:p>
            <a:pPr lvl="1"/>
            <a:r>
              <a:rPr lang="nl-NL" sz="1600" b="1" dirty="0"/>
              <a:t>Deze vragen kunt u op dat moment live stellen, maar kunt u eventueel ook bewaren voor de schriftelijke vragenronde. </a:t>
            </a:r>
          </a:p>
          <a:p>
            <a:pPr lvl="1"/>
            <a:r>
              <a:rPr lang="nl-NL" sz="1600" b="1" dirty="0" smtClean="0"/>
              <a:t>Gestelde </a:t>
            </a:r>
            <a:r>
              <a:rPr lang="nl-NL" sz="1600" b="1" dirty="0"/>
              <a:t>vragen en gegeven antwoorden worden genotuleerd en automatisch meegenomen in de eerste Nota van Inlichtingen. </a:t>
            </a:r>
          </a:p>
          <a:p>
            <a:pPr lvl="1"/>
            <a:r>
              <a:rPr lang="nl-NL" sz="1600" b="1" dirty="0" smtClean="0"/>
              <a:t>Het </a:t>
            </a:r>
            <a:r>
              <a:rPr lang="nl-NL" sz="1600" b="1" dirty="0"/>
              <a:t>CIZ hoeft niet direct te antwoorden en kan ook de Inschrijver verzoeken om de vraag (nogmaals) schriftelijk te stellen en dat het CIZ hier tijdens de Nota van Inlichtingen op terug komt.</a:t>
            </a:r>
          </a:p>
          <a:p>
            <a:pPr lvl="1"/>
            <a:r>
              <a:rPr lang="nl-NL" sz="1600" b="1" dirty="0" smtClean="0"/>
              <a:t>Na </a:t>
            </a:r>
            <a:r>
              <a:rPr lang="nl-NL" sz="1600" b="1" dirty="0"/>
              <a:t>afloop van de digitale Inlichtingenbijeenkomst wordt de presentatie gepubliceerd op </a:t>
            </a:r>
            <a:r>
              <a:rPr lang="nl-NL" sz="1600" b="1" dirty="0" err="1"/>
              <a:t>TenderNed</a:t>
            </a:r>
            <a:r>
              <a:rPr lang="nl-NL" sz="1600" b="1" dirty="0"/>
              <a:t>. </a:t>
            </a:r>
          </a:p>
          <a:p>
            <a:pPr marL="53975" lvl="1" indent="0">
              <a:buNone/>
            </a:pPr>
            <a:endParaRPr lang="nl-NL" b="1" dirty="0"/>
          </a:p>
        </p:txBody>
      </p:sp>
      <p:sp>
        <p:nvSpPr>
          <p:cNvPr id="9" name="Titel 8">
            <a:extLst>
              <a:ext uri="{FF2B5EF4-FFF2-40B4-BE49-F238E27FC236}">
                <a16:creationId xmlns:a16="http://schemas.microsoft.com/office/drawing/2014/main" xmlns="" id="{66721CA0-FC2A-41C8-B875-521E3F7BA344}"/>
              </a:ext>
            </a:extLst>
          </p:cNvPr>
          <p:cNvSpPr>
            <a:spLocks noGrp="1"/>
          </p:cNvSpPr>
          <p:nvPr>
            <p:ph type="title"/>
          </p:nvPr>
        </p:nvSpPr>
        <p:spPr/>
        <p:txBody>
          <a:bodyPr/>
          <a:lstStyle/>
          <a:p>
            <a:r>
              <a:rPr lang="nl-NL" dirty="0" smtClean="0"/>
              <a:t>Mededelingen</a:t>
            </a:r>
            <a:endParaRPr lang="nl-NL" dirty="0"/>
          </a:p>
        </p:txBody>
      </p:sp>
    </p:spTree>
    <p:extLst>
      <p:ext uri="{BB962C8B-B14F-4D97-AF65-F5344CB8AC3E}">
        <p14:creationId xmlns:p14="http://schemas.microsoft.com/office/powerpoint/2010/main" val="3247058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7796" b="7796"/>
          <a:stretch/>
        </p:blipFill>
        <p:spPr>
          <a:xfrm>
            <a:off x="-24680" y="0"/>
            <a:ext cx="12225496" cy="6858000"/>
          </a:xfrm>
          <a:prstGeom prst="rect">
            <a:avLst/>
          </a:prstGeom>
        </p:spPr>
      </p:pic>
      <p:sp>
        <p:nvSpPr>
          <p:cNvPr id="3" name="Tijdelijke aanduiding voor tekst 2">
            <a:extLst>
              <a:ext uri="{FF2B5EF4-FFF2-40B4-BE49-F238E27FC236}">
                <a16:creationId xmlns:a16="http://schemas.microsoft.com/office/drawing/2014/main" xmlns="" id="{8A0EB062-9615-4E32-B079-58CF668EE82B}"/>
              </a:ext>
            </a:extLst>
          </p:cNvPr>
          <p:cNvSpPr>
            <a:spLocks noGrp="1"/>
          </p:cNvSpPr>
          <p:nvPr>
            <p:ph type="body" sz="quarter" idx="13"/>
          </p:nvPr>
        </p:nvSpPr>
        <p:spPr/>
        <p:txBody>
          <a:bodyPr/>
          <a:lstStyle/>
          <a:p>
            <a:r>
              <a:rPr lang="nl-NL" sz="3200" b="1" spc="-135" dirty="0" smtClean="0">
                <a:latin typeface="Open Sans SemiBold" panose="020B0706030804020204" pitchFamily="34" charset="0"/>
                <a:ea typeface="Open Sans SemiBold" panose="020B0706030804020204" pitchFamily="34" charset="0"/>
                <a:cs typeface="Open Sans SemiBold" panose="020B0706030804020204" pitchFamily="34" charset="0"/>
              </a:rPr>
              <a:t>DEEL 1</a:t>
            </a:r>
            <a:endParaRPr lang="nl-NL" dirty="0">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 name="Tijdelijke aanduiding voor afbeelding 3">
            <a:extLst>
              <a:ext uri="{FF2B5EF4-FFF2-40B4-BE49-F238E27FC236}">
                <a16:creationId xmlns:a16="http://schemas.microsoft.com/office/drawing/2014/main" xmlns="" id="{20FBA4AF-DB46-4858-84B2-3132C423AA8D}"/>
              </a:ext>
            </a:extLst>
          </p:cNvPr>
          <p:cNvSpPr>
            <a:spLocks noGrp="1"/>
          </p:cNvSpPr>
          <p:nvPr>
            <p:ph type="pic" sz="quarter" idx="15"/>
          </p:nvPr>
        </p:nvSpPr>
        <p:spPr/>
      </p:sp>
      <p:sp>
        <p:nvSpPr>
          <p:cNvPr id="5" name="Tijdelijke aanduiding voor tekst 4">
            <a:extLst>
              <a:ext uri="{FF2B5EF4-FFF2-40B4-BE49-F238E27FC236}">
                <a16:creationId xmlns:a16="http://schemas.microsoft.com/office/drawing/2014/main" xmlns="" id="{CC1C09D3-F82C-44A7-B871-7AE8FFCB02D7}"/>
              </a:ext>
            </a:extLst>
          </p:cNvPr>
          <p:cNvSpPr>
            <a:spLocks noGrp="1"/>
          </p:cNvSpPr>
          <p:nvPr>
            <p:ph type="body" sz="quarter" idx="14"/>
          </p:nvPr>
        </p:nvSpPr>
        <p:spPr/>
        <p:txBody>
          <a:bodyPr/>
          <a:lstStyle/>
          <a:p>
            <a:r>
              <a:rPr lang="nl-NL" spc="-80" dirty="0" smtClean="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rPr>
              <a:t>9 juni 2020 </a:t>
            </a:r>
            <a:endParaRPr lang="nl-NL"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ijdelijke aanduiding voor voettekst 5">
            <a:extLst>
              <a:ext uri="{FF2B5EF4-FFF2-40B4-BE49-F238E27FC236}">
                <a16:creationId xmlns:a16="http://schemas.microsoft.com/office/drawing/2014/main" xmlns="" id="{3EBA3946-22A9-430F-A651-FFA00F72DF9B}"/>
              </a:ext>
            </a:extLst>
          </p:cNvPr>
          <p:cNvSpPr>
            <a:spLocks noGrp="1"/>
          </p:cNvSpPr>
          <p:nvPr>
            <p:ph type="ftr" sz="quarter" idx="3"/>
          </p:nvPr>
        </p:nvSpPr>
        <p:spPr/>
        <p:txBody>
          <a:bodyPr/>
          <a:lstStyle/>
          <a:p>
            <a:r>
              <a:rPr lang="nl-NL" dirty="0">
                <a:latin typeface="+mj-lt"/>
              </a:rPr>
              <a:t>De regels zijn gelijk. Toch is iedereen anders</a:t>
            </a:r>
            <a:r>
              <a:rPr lang="nl-NL" dirty="0"/>
              <a:t>.</a:t>
            </a:r>
          </a:p>
        </p:txBody>
      </p:sp>
    </p:spTree>
    <p:extLst>
      <p:ext uri="{BB962C8B-B14F-4D97-AF65-F5344CB8AC3E}">
        <p14:creationId xmlns:p14="http://schemas.microsoft.com/office/powerpoint/2010/main" val="21969380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nl-NL" dirty="0"/>
              <a:t>P</a:t>
            </a:r>
            <a:r>
              <a:rPr lang="nl-NL" dirty="0" smtClean="0"/>
              <a:t>resentatie </a:t>
            </a:r>
            <a:r>
              <a:rPr lang="nl-NL" dirty="0"/>
              <a:t>CIZ | </a:t>
            </a:r>
            <a:r>
              <a:rPr lang="nl-NL" dirty="0" smtClean="0"/>
              <a:t>juni 2020</a:t>
            </a:r>
            <a:endParaRPr lang="en-US" dirty="0"/>
          </a:p>
        </p:txBody>
      </p:sp>
      <p:sp>
        <p:nvSpPr>
          <p:cNvPr id="3" name="Slide Number Placeholder 2"/>
          <p:cNvSpPr>
            <a:spLocks noGrp="1"/>
          </p:cNvSpPr>
          <p:nvPr>
            <p:ph type="sldNum" sz="quarter" idx="12"/>
          </p:nvPr>
        </p:nvSpPr>
        <p:spPr/>
        <p:txBody>
          <a:bodyPr/>
          <a:lstStyle/>
          <a:p>
            <a:fld id="{81D60167-4931-47E6-BA6A-407CBD079E47}" type="slidenum">
              <a:rPr lang="nl-NL" smtClean="0"/>
              <a:pPr/>
              <a:t>9</a:t>
            </a:fld>
            <a:endParaRPr lang="nl-NL" dirty="0"/>
          </a:p>
        </p:txBody>
      </p:sp>
      <p:sp>
        <p:nvSpPr>
          <p:cNvPr id="4" name="Content Placeholder 3"/>
          <p:cNvSpPr>
            <a:spLocks noGrp="1"/>
          </p:cNvSpPr>
          <p:nvPr>
            <p:ph sz="quarter" idx="13"/>
          </p:nvPr>
        </p:nvSpPr>
        <p:spPr/>
        <p:txBody>
          <a:bodyPr/>
          <a:lstStyle/>
          <a:p>
            <a:pPr lvl="1"/>
            <a:r>
              <a:rPr lang="nl-NL" b="1" dirty="0" smtClean="0"/>
              <a:t>Ontstaan in 2005</a:t>
            </a:r>
          </a:p>
          <a:p>
            <a:pPr marL="53975" lvl="1" indent="0">
              <a:buNone/>
            </a:pPr>
            <a:endParaRPr lang="nl-NL" b="1" dirty="0" smtClean="0"/>
          </a:p>
          <a:p>
            <a:pPr lvl="1"/>
            <a:r>
              <a:rPr lang="nl-NL" b="1" dirty="0" smtClean="0"/>
              <a:t>Sinds 2015 een ZBO binnen het Ministerie van VWS</a:t>
            </a:r>
          </a:p>
          <a:p>
            <a:pPr lvl="1">
              <a:buFont typeface="Wingdings" panose="05000000000000000000" pitchFamily="2" charset="2"/>
              <a:buChar char="Ø"/>
            </a:pPr>
            <a:r>
              <a:rPr lang="nl-NL" sz="1600" dirty="0" smtClean="0"/>
              <a:t>1-1-2015 | Indicatiestelling Wet Langdurige Zorg</a:t>
            </a:r>
          </a:p>
          <a:p>
            <a:pPr lvl="1">
              <a:buFont typeface="Wingdings" panose="05000000000000000000" pitchFamily="2" charset="2"/>
              <a:buChar char="Ø"/>
            </a:pPr>
            <a:r>
              <a:rPr lang="nl-NL" sz="1600" dirty="0" smtClean="0"/>
              <a:t>1-1-2020 | Indicatiestelling Wet Zorg en Dwang</a:t>
            </a:r>
          </a:p>
          <a:p>
            <a:pPr lvl="1">
              <a:buFont typeface="Wingdings" panose="05000000000000000000" pitchFamily="2" charset="2"/>
              <a:buChar char="Ø"/>
            </a:pPr>
            <a:r>
              <a:rPr lang="nl-NL" sz="1600" dirty="0" smtClean="0"/>
              <a:t>1-1-2021 | Indicatiestelling Wet verplichte geestelijke gezondheidszorg</a:t>
            </a:r>
          </a:p>
          <a:p>
            <a:pPr lvl="1"/>
            <a:endParaRPr lang="nl-NL" b="1" dirty="0" smtClean="0"/>
          </a:p>
          <a:p>
            <a:pPr lvl="1"/>
            <a:r>
              <a:rPr lang="nl-NL" b="1" dirty="0" smtClean="0"/>
              <a:t>Na een krimp in personeel en locaties (2015 en 2017), is het CIZ nu aan het groeien:</a:t>
            </a:r>
          </a:p>
          <a:p>
            <a:pPr lvl="1">
              <a:buFont typeface="Wingdings" panose="05000000000000000000" pitchFamily="2" charset="2"/>
              <a:buChar char="Ø"/>
            </a:pPr>
            <a:r>
              <a:rPr lang="nl-NL" sz="1600" b="1" dirty="0" smtClean="0"/>
              <a:t>926 medewerkers in dienst (817 FTE)</a:t>
            </a:r>
          </a:p>
          <a:p>
            <a:pPr lvl="1">
              <a:buFont typeface="Wingdings" panose="05000000000000000000" pitchFamily="2" charset="2"/>
              <a:buChar char="Ø"/>
            </a:pPr>
            <a:r>
              <a:rPr lang="nl-NL" sz="1600" b="1" dirty="0" smtClean="0"/>
              <a:t>Locaties in:</a:t>
            </a:r>
          </a:p>
          <a:p>
            <a:pPr lvl="1">
              <a:buFont typeface="Wingdings" panose="05000000000000000000" pitchFamily="2" charset="2"/>
              <a:buChar char="v"/>
            </a:pPr>
            <a:r>
              <a:rPr lang="nl-NL" sz="1400" dirty="0" smtClean="0"/>
              <a:t>Utrecht Hoofdkantoor	| 160 werkplekken</a:t>
            </a:r>
          </a:p>
          <a:p>
            <a:pPr lvl="1">
              <a:buFont typeface="Wingdings" panose="05000000000000000000" pitchFamily="2" charset="2"/>
              <a:buChar char="v"/>
            </a:pPr>
            <a:r>
              <a:rPr lang="nl-NL" sz="1400" dirty="0" smtClean="0"/>
              <a:t>Utrecht Dependance	| 43 werkplekken</a:t>
            </a:r>
          </a:p>
          <a:p>
            <a:pPr lvl="1">
              <a:buFont typeface="Wingdings" panose="05000000000000000000" pitchFamily="2" charset="2"/>
              <a:buChar char="v"/>
            </a:pPr>
            <a:r>
              <a:rPr lang="nl-NL" sz="1400" dirty="0" smtClean="0"/>
              <a:t>Amsterdam		| 85 werkplekken</a:t>
            </a:r>
          </a:p>
          <a:p>
            <a:pPr lvl="1">
              <a:buFont typeface="Wingdings" panose="05000000000000000000" pitchFamily="2" charset="2"/>
              <a:buChar char="v"/>
            </a:pPr>
            <a:r>
              <a:rPr lang="nl-NL" sz="1400" dirty="0" smtClean="0"/>
              <a:t>Rotterdam		| 120 werkplekken</a:t>
            </a:r>
          </a:p>
          <a:p>
            <a:pPr lvl="1">
              <a:buFont typeface="Wingdings" panose="05000000000000000000" pitchFamily="2" charset="2"/>
              <a:buChar char="v"/>
            </a:pPr>
            <a:r>
              <a:rPr lang="nl-NL" sz="1400" dirty="0" smtClean="0"/>
              <a:t>Nijmegen		| 84 werkplekken</a:t>
            </a:r>
          </a:p>
          <a:p>
            <a:pPr lvl="1">
              <a:buFont typeface="Wingdings" panose="05000000000000000000" pitchFamily="2" charset="2"/>
              <a:buChar char="v"/>
            </a:pPr>
            <a:r>
              <a:rPr lang="nl-NL" sz="1400" dirty="0" smtClean="0"/>
              <a:t>Zwolle			| 70 werkplekken</a:t>
            </a:r>
          </a:p>
          <a:p>
            <a:pPr lvl="1">
              <a:buFont typeface="Wingdings" panose="05000000000000000000" pitchFamily="2" charset="2"/>
              <a:buChar char="v"/>
            </a:pPr>
            <a:endParaRPr lang="nl-NL" b="1" dirty="0" smtClean="0"/>
          </a:p>
          <a:p>
            <a:pPr marL="53975" lvl="1" indent="0">
              <a:buNone/>
            </a:pPr>
            <a:endParaRPr lang="nl-NL" b="1" dirty="0" smtClean="0"/>
          </a:p>
        </p:txBody>
      </p:sp>
      <p:sp>
        <p:nvSpPr>
          <p:cNvPr id="9" name="Titel 8">
            <a:extLst>
              <a:ext uri="{FF2B5EF4-FFF2-40B4-BE49-F238E27FC236}">
                <a16:creationId xmlns:a16="http://schemas.microsoft.com/office/drawing/2014/main" xmlns="" id="{66721CA0-FC2A-41C8-B875-521E3F7BA344}"/>
              </a:ext>
            </a:extLst>
          </p:cNvPr>
          <p:cNvSpPr>
            <a:spLocks noGrp="1"/>
          </p:cNvSpPr>
          <p:nvPr>
            <p:ph type="title"/>
          </p:nvPr>
        </p:nvSpPr>
        <p:spPr/>
        <p:txBody>
          <a:bodyPr/>
          <a:lstStyle/>
          <a:p>
            <a:r>
              <a:rPr lang="nl-NL" dirty="0" smtClean="0"/>
              <a:t>Introductie CIZ</a:t>
            </a:r>
            <a:endParaRPr lang="nl-NL" dirty="0"/>
          </a:p>
        </p:txBody>
      </p:sp>
      <p:pic>
        <p:nvPicPr>
          <p:cNvPr id="6" name="Afbeelding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256" y="4247920"/>
            <a:ext cx="3630365" cy="2167280"/>
          </a:xfrm>
          <a:prstGeom prst="rect">
            <a:avLst/>
          </a:prstGeom>
        </p:spPr>
      </p:pic>
      <p:sp>
        <p:nvSpPr>
          <p:cNvPr id="7" name="Rechthoek 6"/>
          <p:cNvSpPr/>
          <p:nvPr/>
        </p:nvSpPr>
        <p:spPr>
          <a:xfrm>
            <a:off x="1211143" y="2967335"/>
            <a:ext cx="9769726" cy="923330"/>
          </a:xfrm>
          <a:prstGeom prst="rect">
            <a:avLst/>
          </a:prstGeom>
          <a:noFill/>
        </p:spPr>
        <p:txBody>
          <a:bodyPr wrap="none" lIns="91440" tIns="45720" rIns="91440" bIns="45720">
            <a:spAutoFit/>
          </a:bodyPr>
          <a:lstStyle/>
          <a:p>
            <a:pPr algn="ctr"/>
            <a:r>
              <a:rPr lang="nl-NL" sz="5400" b="1" cap="none" spc="0" dirty="0" smtClean="0">
                <a:ln w="22225">
                  <a:solidFill>
                    <a:schemeClr val="accent2"/>
                  </a:solidFill>
                  <a:prstDash val="solid"/>
                </a:ln>
                <a:solidFill>
                  <a:schemeClr val="accent2">
                    <a:lumMod val="40000"/>
                    <a:lumOff val="60000"/>
                  </a:schemeClr>
                </a:solidFill>
                <a:effectLst/>
              </a:rPr>
              <a:t>www.ciz.nl/jaaroverzicht-2019</a:t>
            </a:r>
            <a:endParaRPr lang="nl-NL" sz="54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1749919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10" end="1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11" end="1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12" end="1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13" end="1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xEl>
                                              <p:pRg st="14" end="1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
                                            <p:txEl>
                                              <p:pRg st="15" end="15"/>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CIZ">
  <a:themeElements>
    <a:clrScheme name="CIZ">
      <a:dk1>
        <a:sysClr val="windowText" lastClr="000000"/>
      </a:dk1>
      <a:lt1>
        <a:sysClr val="window" lastClr="FFFFFF"/>
      </a:lt1>
      <a:dk2>
        <a:srgbClr val="44546A"/>
      </a:dk2>
      <a:lt2>
        <a:srgbClr val="E7E6E6"/>
      </a:lt2>
      <a:accent1>
        <a:srgbClr val="009ADF"/>
      </a:accent1>
      <a:accent2>
        <a:srgbClr val="E3051B"/>
      </a:accent2>
      <a:accent3>
        <a:srgbClr val="EEECEA"/>
      </a:accent3>
      <a:accent4>
        <a:srgbClr val="FFC000"/>
      </a:accent4>
      <a:accent5>
        <a:srgbClr val="D7B5C6"/>
      </a:accent5>
      <a:accent6>
        <a:srgbClr val="70AD47"/>
      </a:accent6>
      <a:hlink>
        <a:srgbClr val="0563C1"/>
      </a:hlink>
      <a:folHlink>
        <a:srgbClr val="954F72"/>
      </a:folHlink>
    </a:clrScheme>
    <a:fontScheme name="CIZ">
      <a:majorFont>
        <a:latin typeface="Open Sans"/>
        <a:ea typeface=""/>
        <a:cs typeface=""/>
      </a:majorFont>
      <a:minorFont>
        <a:latin typeface="Open Sans"/>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181026 CIZ Corporate Presentatie_v2.potx" id="{C4A211E9-0680-405A-8F96-70F7DAE31C56}" vid="{577591B4-2956-4D2B-B58E-36169725589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E9FE9F3CFAD924F9C7EC7136165152F" ma:contentTypeVersion="1" ma:contentTypeDescription="Create a new document." ma:contentTypeScope="" ma:versionID="9d6b0a685becadeabfe8caa4a234470d">
  <xsd:schema xmlns:xsd="http://www.w3.org/2001/XMLSchema" xmlns:xs="http://www.w3.org/2001/XMLSchema" xmlns:p="http://schemas.microsoft.com/office/2006/metadata/properties" xmlns:ns2="678b2622-783a-44ee-9443-2d8901e3dc6d" targetNamespace="http://schemas.microsoft.com/office/2006/metadata/properties" ma:root="true" ma:fieldsID="e25fcdb3acfacf113151cd96fce9a915" ns2:_="">
    <xsd:import namespace="678b2622-783a-44ee-9443-2d8901e3dc6d"/>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8b2622-783a-44ee-9443-2d8901e3dc6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EC56590-AAB5-4D5D-8B04-355CF4E994B5}">
  <ds:schemaRefs>
    <ds:schemaRef ds:uri="http://schemas.microsoft.com/sharepoint/v3/contenttype/forms"/>
  </ds:schemaRefs>
</ds:datastoreItem>
</file>

<file path=customXml/itemProps2.xml><?xml version="1.0" encoding="utf-8"?>
<ds:datastoreItem xmlns:ds="http://schemas.openxmlformats.org/officeDocument/2006/customXml" ds:itemID="{178E0496-E63F-4FFE-A4DB-B978542822D1}">
  <ds:schemaRef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678b2622-783a-44ee-9443-2d8901e3dc6d"/>
    <ds:schemaRef ds:uri="http://www.w3.org/XML/1998/namespace"/>
  </ds:schemaRefs>
</ds:datastoreItem>
</file>

<file path=customXml/itemProps3.xml><?xml version="1.0" encoding="utf-8"?>
<ds:datastoreItem xmlns:ds="http://schemas.openxmlformats.org/officeDocument/2006/customXml" ds:itemID="{D24E607F-0B2E-4F60-8CCE-FE8A1AD4CF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8b2622-783a-44ee-9443-2d8901e3dc6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1173</TotalTime>
  <Words>932</Words>
  <Application>Microsoft Office PowerPoint</Application>
  <PresentationFormat>Breedbeeld</PresentationFormat>
  <Paragraphs>264</Paragraphs>
  <Slides>29</Slides>
  <Notes>2</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29</vt:i4>
      </vt:variant>
    </vt:vector>
  </HeadingPairs>
  <TitlesOfParts>
    <vt:vector size="36" baseType="lpstr">
      <vt:lpstr>Open Sans SemiBold</vt:lpstr>
      <vt:lpstr>Wingdings</vt:lpstr>
      <vt:lpstr>Calibri</vt:lpstr>
      <vt:lpstr>Arial</vt:lpstr>
      <vt:lpstr>Open Sans Light</vt:lpstr>
      <vt:lpstr>Open Sans</vt:lpstr>
      <vt:lpstr>CIZ</vt:lpstr>
      <vt:lpstr>PowerPoint-presentatie</vt:lpstr>
      <vt:lpstr>Even voorstellen… </vt:lpstr>
      <vt:lpstr>Agenda</vt:lpstr>
      <vt:lpstr>PowerPoint-presentatie</vt:lpstr>
      <vt:lpstr>Opzet</vt:lpstr>
      <vt:lpstr>PowerPoint-presentatie</vt:lpstr>
      <vt:lpstr>Mededelingen</vt:lpstr>
      <vt:lpstr>PowerPoint-presentatie</vt:lpstr>
      <vt:lpstr>Introductie CIZ</vt:lpstr>
      <vt:lpstr>Introductie Facilitaire Organisatie</vt:lpstr>
      <vt:lpstr>Huidige situatie</vt:lpstr>
      <vt:lpstr>Impressie</vt:lpstr>
      <vt:lpstr>Impressie</vt:lpstr>
      <vt:lpstr>Impressie</vt:lpstr>
      <vt:lpstr>Impressie</vt:lpstr>
      <vt:lpstr>Impressie</vt:lpstr>
      <vt:lpstr>Impressie</vt:lpstr>
      <vt:lpstr>Impressie</vt:lpstr>
      <vt:lpstr>Plattegronden</vt:lpstr>
      <vt:lpstr>Relevante Ontwikkelingen</vt:lpstr>
      <vt:lpstr>Gewenste situatie </vt:lpstr>
      <vt:lpstr>Vragen?</vt:lpstr>
      <vt:lpstr>BREAK</vt:lpstr>
      <vt:lpstr>PowerPoint-presentatie</vt:lpstr>
      <vt:lpstr>Opzet aanbestedingsprocedure</vt:lpstr>
      <vt:lpstr>Opzet aanbestedingsprocedure</vt:lpstr>
      <vt:lpstr>Opzet aanbestedingsprocedure</vt:lpstr>
      <vt:lpstr>Aandachtspunten / tips</vt:lpstr>
      <vt:lpstr>Vragen?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Presentatie CIZ</dc:title>
  <dc:creator>sakina@osage.nl</dc:creator>
  <cp:lastModifiedBy>Justin Snijder</cp:lastModifiedBy>
  <cp:revision>120</cp:revision>
  <dcterms:created xsi:type="dcterms:W3CDTF">2018-10-26T08:52:16Z</dcterms:created>
  <dcterms:modified xsi:type="dcterms:W3CDTF">2020-06-09T06:28:20Z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2018-10-16T00:00:00Z</vt:filetime>
  </property>
  <property fmtid="{D5CDD505-2E9C-101B-9397-08002B2CF9AE}" pid="3" name="Creator">
    <vt:lpwstr>Adobe InDesign CC 13.1 (Macintosh)</vt:lpwstr>
  </property>
  <property fmtid="{D5CDD505-2E9C-101B-9397-08002B2CF9AE}" pid="4" name="LastSaved">
    <vt:filetime>2018-10-16T00:00:00Z</vt:filetime>
  </property>
  <property fmtid="{D5CDD505-2E9C-101B-9397-08002B2CF9AE}" pid="5" name="ContentTypeId">
    <vt:lpwstr>0x0101006E9FE9F3CFAD924F9C7EC7136165152F</vt:lpwstr>
  </property>
  <property fmtid="{D5CDD505-2E9C-101B-9397-08002B2CF9AE}" pid="6" name="IsMyDocuments">
    <vt:bool>true</vt:bool>
  </property>
</Properties>
</file>