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08788" cy="9940925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2" pos="721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99FF"/>
    <a:srgbClr val="FFFF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02" autoAdjust="0"/>
    <p:restoredTop sz="94645" autoAdjust="0"/>
  </p:normalViewPr>
  <p:slideViewPr>
    <p:cSldViewPr snapToGrid="0" showGuides="1">
      <p:cViewPr varScale="1">
        <p:scale>
          <a:sx n="123" d="100"/>
          <a:sy n="123" d="100"/>
        </p:scale>
        <p:origin x="168" y="102"/>
      </p:cViewPr>
      <p:guideLst>
        <p:guide orient="horz" pos="2251"/>
        <p:guide pos="721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1E54D9-2966-4A27-95FD-3211D9B70D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3BD0131-A110-4E66-8E62-1D84206DC7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1026FA8-884C-4E93-815F-E4A7D4E67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8F9D8-3F76-467D-858D-AA3C4E36518E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41648C5-82AD-4F59-8CAD-4A859E165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3A415F4-F5E1-4222-843C-CA672EDDB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67021-9DB0-4955-9C86-C9C28FCBA3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972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C1DE05-AA1F-48BE-92B5-F7A8A723CA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9ED342D-464A-4C16-ABE8-E1730FD742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8AFA6BD-9500-45D4-9CA6-09B74A6AA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8F9D8-3F76-467D-858D-AA3C4E36518E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B10C81A-932D-4D15-8392-BDEB2E6EB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5FF688B-FBA7-4F2B-8ADA-5F21B0B25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67021-9DB0-4955-9C86-C9C28FCBA3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39806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74BF2A83-81B2-413D-8A90-A1403707C0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52412694-4E19-4517-A9AC-75E922809C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A4D425A-93AF-4BD9-814B-2AB49803A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8F9D8-3F76-467D-858D-AA3C4E36518E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C9C6124-15E0-4F18-872C-508C3E26E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D3B4A9F-6CCE-4AD2-95A9-FBA147D04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67021-9DB0-4955-9C86-C9C28FCBA3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94926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D4B23B-6F1E-4E41-B7DF-F2D2B7657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BE796A6-19B3-4612-9C26-E3B0863A9A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C1C9EF7-2627-4F5A-B75A-2B5E5D9AF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8F9D8-3F76-467D-858D-AA3C4E36518E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666714B-B54A-450E-8BE0-3576730C7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8D20751-9AB5-4ABD-892B-7FA38F195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67021-9DB0-4955-9C86-C9C28FCBA3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44320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FAAA34-834E-4548-9959-A8D7400506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8B75912-5480-4580-8B8B-69D6E76529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360CBD2-99F4-46ED-819F-9B6F5DD07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8F9D8-3F76-467D-858D-AA3C4E36518E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C1EE26F-9FC2-40F9-851D-551A9BA28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2906455-5878-4A5E-9796-EB7E694BA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67021-9DB0-4955-9C86-C9C28FCBA3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24770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EF3D1A-918B-43A7-ADE2-B8E749877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42209E5-959C-4DC0-8ABB-51D01604BF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59019AC-7646-42AA-BEE3-B570AE9738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0F74A28-C6D3-4130-9708-C456D624D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8F9D8-3F76-467D-858D-AA3C4E36518E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BA53F64-E3E6-4095-9673-DBDCA85DC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C7A602A-B705-4182-BC22-9F82AD302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67021-9DB0-4955-9C86-C9C28FCBA3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691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A188E2-1BED-40EF-84D2-735C85E16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4FCC1F1-8367-4971-A226-A1F964C655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8D5B8C0-FAEF-4D2D-B459-C96F0BDE19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98687465-CB9A-446A-98D1-1D7CC8CBA1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379F9080-196D-4A61-917D-5BF9B8D5AA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36619945-A430-4C5A-8E97-20521D0BA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8F9D8-3F76-467D-858D-AA3C4E36518E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D82F2D77-A0FD-4EA3-89CC-CA4D3694D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79713656-1229-4CD0-823A-4A6B115F0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67021-9DB0-4955-9C86-C9C28FCBA3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4410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C189C1-8434-419B-94D9-F7E54660A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0BD63729-C738-4BC8-90EA-EAD6E1DBD2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8F9D8-3F76-467D-858D-AA3C4E36518E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4E396DC-8927-4447-B3CE-B38BBB3D5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10DFF0D2-5389-4FF2-87A3-BDF441AA9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67021-9DB0-4955-9C86-C9C28FCBA3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1773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F5560187-FF5B-4B36-B3C5-4250713AC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8F9D8-3F76-467D-858D-AA3C4E36518E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B8985263-0C9B-4FE7-9551-63BF47A4F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AD5E5072-D514-4B42-9DEF-AC1F333FB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67021-9DB0-4955-9C86-C9C28FCBA3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34414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CFF7F6-95CC-44F7-A7F2-B4D83E57F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41B23ED-B201-4061-B6B6-85A2007422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F4E2249-E959-492D-8992-EBD192BC5D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DCAE1EB-F002-42C9-B919-5DC6E875E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8F9D8-3F76-467D-858D-AA3C4E36518E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3B3442C-8708-4393-9BBF-FEA2594FA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D1EE873-66DE-489D-9FF1-575E37D05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67021-9DB0-4955-9C86-C9C28FCBA3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0248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217E15-3E5A-495E-98DC-CB03ACF56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6D99F22B-0269-485B-8286-A3C67AE3A0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72A181E-14A6-45B6-8AD1-908B2733DD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E110F0A-0FE9-4920-B718-0303446DB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8F9D8-3F76-467D-858D-AA3C4E36518E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59451AA-C83B-40C6-920E-C7FF95225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3757DF5-D5FD-44E9-A8A8-672AB21A4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67021-9DB0-4955-9C86-C9C28FCBA3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3746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26A5F276-7A3C-44CA-A3A1-21208ED93F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1F5C21F-9FE4-4F53-93DE-816A5A4D03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F18C961-DC66-4101-A74D-B79F219F32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8F9D8-3F76-467D-858D-AA3C4E36518E}" type="datetimeFigureOut">
              <a:rPr lang="nl-NL" smtClean="0"/>
              <a:t>18-5-2021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E82E714-69DF-4F24-8FC6-A672DCFD51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79A131E-F03A-4C97-ADB6-45674DBF00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67021-9DB0-4955-9C86-C9C28FCBA3D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15578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hoek 14">
            <a:extLst>
              <a:ext uri="{FF2B5EF4-FFF2-40B4-BE49-F238E27FC236}">
                <a16:creationId xmlns:a16="http://schemas.microsoft.com/office/drawing/2014/main" id="{29E0803B-E2AF-4D79-8520-1082CA79912D}"/>
              </a:ext>
            </a:extLst>
          </p:cNvPr>
          <p:cNvSpPr/>
          <p:nvPr/>
        </p:nvSpPr>
        <p:spPr>
          <a:xfrm>
            <a:off x="2782888" y="2253013"/>
            <a:ext cx="5950015" cy="262415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122" name="Rechte verbindingslijn 121">
            <a:extLst>
              <a:ext uri="{FF2B5EF4-FFF2-40B4-BE49-F238E27FC236}">
                <a16:creationId xmlns:a16="http://schemas.microsoft.com/office/drawing/2014/main" id="{7933F458-636C-4CA1-BA1F-9C43AA142560}"/>
              </a:ext>
            </a:extLst>
          </p:cNvPr>
          <p:cNvCxnSpPr>
            <a:cxnSpLocks/>
          </p:cNvCxnSpPr>
          <p:nvPr/>
        </p:nvCxnSpPr>
        <p:spPr>
          <a:xfrm>
            <a:off x="7317317" y="2761940"/>
            <a:ext cx="0" cy="11973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Rechte verbindingslijn 137">
            <a:extLst>
              <a:ext uri="{FF2B5EF4-FFF2-40B4-BE49-F238E27FC236}">
                <a16:creationId xmlns:a16="http://schemas.microsoft.com/office/drawing/2014/main" id="{DAB87539-E76D-462D-89BC-4FAAC38EE4FB}"/>
              </a:ext>
            </a:extLst>
          </p:cNvPr>
          <p:cNvCxnSpPr>
            <a:cxnSpLocks/>
          </p:cNvCxnSpPr>
          <p:nvPr/>
        </p:nvCxnSpPr>
        <p:spPr>
          <a:xfrm>
            <a:off x="4546815" y="2762331"/>
            <a:ext cx="0" cy="11973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hthoek 48">
            <a:extLst>
              <a:ext uri="{FF2B5EF4-FFF2-40B4-BE49-F238E27FC236}">
                <a16:creationId xmlns:a16="http://schemas.microsoft.com/office/drawing/2014/main" id="{88789350-01E3-4A6D-ABED-40FB32B9D646}"/>
              </a:ext>
            </a:extLst>
          </p:cNvPr>
          <p:cNvSpPr/>
          <p:nvPr/>
        </p:nvSpPr>
        <p:spPr>
          <a:xfrm>
            <a:off x="4563789" y="585071"/>
            <a:ext cx="2155605" cy="15394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714FD94C-5DF1-49C4-BDA3-3C2D04C6F4B2}"/>
              </a:ext>
            </a:extLst>
          </p:cNvPr>
          <p:cNvSpPr/>
          <p:nvPr/>
        </p:nvSpPr>
        <p:spPr>
          <a:xfrm>
            <a:off x="4287145" y="3068505"/>
            <a:ext cx="1676522" cy="94735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400" dirty="0"/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FADD3EFF-5C20-49CF-B6E7-57D19848B82D}"/>
              </a:ext>
            </a:extLst>
          </p:cNvPr>
          <p:cNvSpPr txBox="1"/>
          <p:nvPr/>
        </p:nvSpPr>
        <p:spPr>
          <a:xfrm>
            <a:off x="4288287" y="3119657"/>
            <a:ext cx="16753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dirty="0"/>
              <a:t>Sales operations</a:t>
            </a:r>
            <a:br>
              <a:rPr lang="nl-NL" sz="1400" dirty="0"/>
            </a:br>
            <a:r>
              <a:rPr lang="nl-NL" sz="1400" dirty="0"/>
              <a:t>&amp; Traffic</a:t>
            </a:r>
          </a:p>
        </p:txBody>
      </p:sp>
      <p:sp>
        <p:nvSpPr>
          <p:cNvPr id="13" name="Rechthoek 12">
            <a:extLst>
              <a:ext uri="{FF2B5EF4-FFF2-40B4-BE49-F238E27FC236}">
                <a16:creationId xmlns:a16="http://schemas.microsoft.com/office/drawing/2014/main" id="{CB4C932B-F22E-4260-8478-43739A42E1FB}"/>
              </a:ext>
            </a:extLst>
          </p:cNvPr>
          <p:cNvSpPr/>
          <p:nvPr/>
        </p:nvSpPr>
        <p:spPr>
          <a:xfrm>
            <a:off x="4648986" y="953523"/>
            <a:ext cx="1405836" cy="89340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2B1D364D-59B5-4ABD-810B-D42020AEF27C}"/>
              </a:ext>
            </a:extLst>
          </p:cNvPr>
          <p:cNvSpPr txBox="1"/>
          <p:nvPr/>
        </p:nvSpPr>
        <p:spPr>
          <a:xfrm>
            <a:off x="4646163" y="1161744"/>
            <a:ext cx="1397383" cy="61555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nl-NL" sz="1400" dirty="0"/>
              <a:t>Klantportaal</a:t>
            </a:r>
            <a:br>
              <a:rPr lang="nl-NL" sz="1400" dirty="0"/>
            </a:br>
            <a:r>
              <a:rPr lang="nl-NL" sz="1000" dirty="0" err="1"/>
              <a:t>self</a:t>
            </a:r>
            <a:r>
              <a:rPr lang="nl-NL" sz="1000" dirty="0"/>
              <a:t> service</a:t>
            </a:r>
            <a:br>
              <a:rPr lang="nl-NL" sz="1000" dirty="0"/>
            </a:br>
            <a:r>
              <a:rPr lang="nl-NL" sz="1000" dirty="0">
                <a:cs typeface="Calibri"/>
              </a:rPr>
              <a:t>inkoop RTVD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5E64FBDC-D042-4A34-95DA-343715B00AB4}"/>
              </a:ext>
            </a:extLst>
          </p:cNvPr>
          <p:cNvSpPr txBox="1"/>
          <p:nvPr/>
        </p:nvSpPr>
        <p:spPr>
          <a:xfrm>
            <a:off x="7658561" y="3313459"/>
            <a:ext cx="8828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dirty="0"/>
              <a:t>Factuur</a:t>
            </a:r>
          </a:p>
        </p:txBody>
      </p:sp>
      <p:sp>
        <p:nvSpPr>
          <p:cNvPr id="16" name="Rechthoek 15">
            <a:extLst>
              <a:ext uri="{FF2B5EF4-FFF2-40B4-BE49-F238E27FC236}">
                <a16:creationId xmlns:a16="http://schemas.microsoft.com/office/drawing/2014/main" id="{09345D96-B8DE-40D7-A06D-EE97891663ED}"/>
              </a:ext>
            </a:extLst>
          </p:cNvPr>
          <p:cNvSpPr/>
          <p:nvPr/>
        </p:nvSpPr>
        <p:spPr>
          <a:xfrm>
            <a:off x="9374677" y="2241549"/>
            <a:ext cx="2085486" cy="26356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Rechthoek 17">
            <a:extLst>
              <a:ext uri="{FF2B5EF4-FFF2-40B4-BE49-F238E27FC236}">
                <a16:creationId xmlns:a16="http://schemas.microsoft.com/office/drawing/2014/main" id="{6181D37C-9108-43B9-922D-6908E406B137}"/>
              </a:ext>
            </a:extLst>
          </p:cNvPr>
          <p:cNvSpPr/>
          <p:nvPr/>
        </p:nvSpPr>
        <p:spPr>
          <a:xfrm>
            <a:off x="9642408" y="2498428"/>
            <a:ext cx="1081738" cy="54549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8BD8DBB2-7932-4006-9BEA-0AC9568EBD94}"/>
              </a:ext>
            </a:extLst>
          </p:cNvPr>
          <p:cNvSpPr txBox="1"/>
          <p:nvPr/>
        </p:nvSpPr>
        <p:spPr>
          <a:xfrm>
            <a:off x="9644533" y="2595201"/>
            <a:ext cx="10796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dirty="0"/>
              <a:t>Debiteuren</a:t>
            </a:r>
          </a:p>
        </p:txBody>
      </p:sp>
      <p:sp>
        <p:nvSpPr>
          <p:cNvPr id="20" name="Rechthoek 19">
            <a:extLst>
              <a:ext uri="{FF2B5EF4-FFF2-40B4-BE49-F238E27FC236}">
                <a16:creationId xmlns:a16="http://schemas.microsoft.com/office/drawing/2014/main" id="{4C494F48-6AA0-4609-A3F2-92ED6B16CDFB}"/>
              </a:ext>
            </a:extLst>
          </p:cNvPr>
          <p:cNvSpPr/>
          <p:nvPr/>
        </p:nvSpPr>
        <p:spPr>
          <a:xfrm>
            <a:off x="9639657" y="3224265"/>
            <a:ext cx="1116766" cy="54549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E79B8B9C-AF52-49E9-BF67-72F73592545D}"/>
              </a:ext>
            </a:extLst>
          </p:cNvPr>
          <p:cNvSpPr txBox="1"/>
          <p:nvPr/>
        </p:nvSpPr>
        <p:spPr>
          <a:xfrm>
            <a:off x="9634169" y="3339150"/>
            <a:ext cx="10977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dirty="0"/>
              <a:t>Grootboek</a:t>
            </a:r>
          </a:p>
        </p:txBody>
      </p:sp>
      <p:sp>
        <p:nvSpPr>
          <p:cNvPr id="22" name="Rechthoek 21">
            <a:extLst>
              <a:ext uri="{FF2B5EF4-FFF2-40B4-BE49-F238E27FC236}">
                <a16:creationId xmlns:a16="http://schemas.microsoft.com/office/drawing/2014/main" id="{B466CB6E-6E74-40D2-953E-66277BED1A58}"/>
              </a:ext>
            </a:extLst>
          </p:cNvPr>
          <p:cNvSpPr/>
          <p:nvPr/>
        </p:nvSpPr>
        <p:spPr>
          <a:xfrm>
            <a:off x="9625932" y="3959080"/>
            <a:ext cx="1130490" cy="54549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CB2C49BA-339D-4DEA-8206-8C9BC03BEE04}"/>
              </a:ext>
            </a:extLst>
          </p:cNvPr>
          <p:cNvSpPr txBox="1"/>
          <p:nvPr/>
        </p:nvSpPr>
        <p:spPr>
          <a:xfrm>
            <a:off x="9639657" y="4088323"/>
            <a:ext cx="11167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dirty="0"/>
              <a:t>Crediteuren</a:t>
            </a:r>
          </a:p>
        </p:txBody>
      </p:sp>
      <p:sp>
        <p:nvSpPr>
          <p:cNvPr id="24" name="Stroomdiagram: Meerdere documenten 23">
            <a:extLst>
              <a:ext uri="{FF2B5EF4-FFF2-40B4-BE49-F238E27FC236}">
                <a16:creationId xmlns:a16="http://schemas.microsoft.com/office/drawing/2014/main" id="{3394C401-4654-4DC2-92C7-25EA4008179D}"/>
              </a:ext>
            </a:extLst>
          </p:cNvPr>
          <p:cNvSpPr/>
          <p:nvPr/>
        </p:nvSpPr>
        <p:spPr>
          <a:xfrm>
            <a:off x="7685286" y="3005842"/>
            <a:ext cx="905536" cy="1081891"/>
          </a:xfrm>
          <a:prstGeom prst="flowChartMultidocumen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9BEE4E9C-F15D-4D72-8041-E38E298047FE}"/>
              </a:ext>
            </a:extLst>
          </p:cNvPr>
          <p:cNvSpPr txBox="1"/>
          <p:nvPr/>
        </p:nvSpPr>
        <p:spPr>
          <a:xfrm>
            <a:off x="2844161" y="4413688"/>
            <a:ext cx="13839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/>
              <a:t>STARlight</a:t>
            </a:r>
            <a:endParaRPr lang="nl-NL" sz="1600" dirty="0"/>
          </a:p>
        </p:txBody>
      </p:sp>
      <p:sp>
        <p:nvSpPr>
          <p:cNvPr id="27" name="Rechthoek 26">
            <a:extLst>
              <a:ext uri="{FF2B5EF4-FFF2-40B4-BE49-F238E27FC236}">
                <a16:creationId xmlns:a16="http://schemas.microsoft.com/office/drawing/2014/main" id="{E8609388-C4D2-436A-AD80-5B6A6F13190F}"/>
              </a:ext>
            </a:extLst>
          </p:cNvPr>
          <p:cNvSpPr/>
          <p:nvPr/>
        </p:nvSpPr>
        <p:spPr>
          <a:xfrm>
            <a:off x="2784394" y="584200"/>
            <a:ext cx="1614417" cy="1540346"/>
          </a:xfrm>
          <a:prstGeom prst="rect">
            <a:avLst/>
          </a:prstGeom>
          <a:solidFill>
            <a:srgbClr val="FFFFCC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1FB8AA89-4725-4FB2-A1B8-A6F0A7EF083F}"/>
              </a:ext>
            </a:extLst>
          </p:cNvPr>
          <p:cNvSpPr txBox="1"/>
          <p:nvPr/>
        </p:nvSpPr>
        <p:spPr>
          <a:xfrm>
            <a:off x="2908132" y="965874"/>
            <a:ext cx="1334331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1400" dirty="0"/>
              <a:t>MBS</a:t>
            </a:r>
            <a:br>
              <a:rPr lang="nl-NL" sz="1600" dirty="0"/>
            </a:br>
            <a:r>
              <a:rPr lang="nl-NL" sz="1000" dirty="0"/>
              <a:t>client-server</a:t>
            </a:r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BEAB5B61-CDAB-4324-8461-A77B7A783CCF}"/>
              </a:ext>
            </a:extLst>
          </p:cNvPr>
          <p:cNvSpPr txBox="1"/>
          <p:nvPr/>
        </p:nvSpPr>
        <p:spPr>
          <a:xfrm>
            <a:off x="9858485" y="4550758"/>
            <a:ext cx="6919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600" dirty="0"/>
              <a:t>AFAS</a:t>
            </a:r>
          </a:p>
        </p:txBody>
      </p:sp>
      <p:sp>
        <p:nvSpPr>
          <p:cNvPr id="50" name="Tekstvak 49">
            <a:extLst>
              <a:ext uri="{FF2B5EF4-FFF2-40B4-BE49-F238E27FC236}">
                <a16:creationId xmlns:a16="http://schemas.microsoft.com/office/drawing/2014/main" id="{4C86E126-3876-4233-BCB2-CBE024A96C9A}"/>
              </a:ext>
            </a:extLst>
          </p:cNvPr>
          <p:cNvSpPr txBox="1"/>
          <p:nvPr/>
        </p:nvSpPr>
        <p:spPr>
          <a:xfrm rot="16200000">
            <a:off x="5660706" y="1058114"/>
            <a:ext cx="15326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dirty="0"/>
              <a:t>Customer</a:t>
            </a:r>
            <a:br>
              <a:rPr lang="nl-NL" sz="1600" dirty="0"/>
            </a:br>
            <a:r>
              <a:rPr lang="nl-NL" sz="1600" dirty="0"/>
              <a:t> portal</a:t>
            </a:r>
          </a:p>
        </p:txBody>
      </p:sp>
      <p:sp>
        <p:nvSpPr>
          <p:cNvPr id="53" name="Rechthoek 52">
            <a:extLst>
              <a:ext uri="{FF2B5EF4-FFF2-40B4-BE49-F238E27FC236}">
                <a16:creationId xmlns:a16="http://schemas.microsoft.com/office/drawing/2014/main" id="{030E9623-D459-4A79-8F47-1B79DC794737}"/>
              </a:ext>
            </a:extLst>
          </p:cNvPr>
          <p:cNvSpPr/>
          <p:nvPr/>
        </p:nvSpPr>
        <p:spPr>
          <a:xfrm>
            <a:off x="2782887" y="5018936"/>
            <a:ext cx="2858553" cy="1789249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54" name="Tekstvak 53">
            <a:extLst>
              <a:ext uri="{FF2B5EF4-FFF2-40B4-BE49-F238E27FC236}">
                <a16:creationId xmlns:a16="http://schemas.microsoft.com/office/drawing/2014/main" id="{1749A39C-C740-4719-ACF1-9A141CE58902}"/>
              </a:ext>
            </a:extLst>
          </p:cNvPr>
          <p:cNvSpPr txBox="1"/>
          <p:nvPr/>
        </p:nvSpPr>
        <p:spPr>
          <a:xfrm rot="16200000">
            <a:off x="4534083" y="5744284"/>
            <a:ext cx="17892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/>
              <a:t>Uitzendstraat NPO</a:t>
            </a:r>
          </a:p>
        </p:txBody>
      </p:sp>
      <p:sp>
        <p:nvSpPr>
          <p:cNvPr id="55" name="Rechthoek 54">
            <a:extLst>
              <a:ext uri="{FF2B5EF4-FFF2-40B4-BE49-F238E27FC236}">
                <a16:creationId xmlns:a16="http://schemas.microsoft.com/office/drawing/2014/main" id="{7461FD69-F796-4EFA-AAAE-CB97DAC23938}"/>
              </a:ext>
            </a:extLst>
          </p:cNvPr>
          <p:cNvSpPr/>
          <p:nvPr/>
        </p:nvSpPr>
        <p:spPr>
          <a:xfrm>
            <a:off x="3132340" y="5267290"/>
            <a:ext cx="990087" cy="764725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400"/>
          </a:p>
        </p:txBody>
      </p:sp>
      <p:sp>
        <p:nvSpPr>
          <p:cNvPr id="57" name="Tekstvak 56">
            <a:extLst>
              <a:ext uri="{FF2B5EF4-FFF2-40B4-BE49-F238E27FC236}">
                <a16:creationId xmlns:a16="http://schemas.microsoft.com/office/drawing/2014/main" id="{268F3C89-9312-4DB9-97E1-4AEC891450A1}"/>
              </a:ext>
            </a:extLst>
          </p:cNvPr>
          <p:cNvSpPr txBox="1"/>
          <p:nvPr/>
        </p:nvSpPr>
        <p:spPr>
          <a:xfrm>
            <a:off x="3132341" y="5275016"/>
            <a:ext cx="101166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dirty="0"/>
              <a:t>M</a:t>
            </a:r>
            <a:br>
              <a:rPr lang="nl-NL" sz="1400" dirty="0"/>
            </a:br>
            <a:r>
              <a:rPr lang="nl-NL" sz="1400" dirty="0" err="1"/>
              <a:t>play</a:t>
            </a:r>
            <a:r>
              <a:rPr lang="nl-NL" sz="1400" dirty="0"/>
              <a:t>-out TV</a:t>
            </a:r>
          </a:p>
          <a:p>
            <a:pPr algn="ctr"/>
            <a:r>
              <a:rPr lang="nl-NL" sz="1400" dirty="0"/>
              <a:t>(Miranda)</a:t>
            </a:r>
          </a:p>
        </p:txBody>
      </p:sp>
      <p:sp>
        <p:nvSpPr>
          <p:cNvPr id="37" name="Rechthoek 36">
            <a:extLst>
              <a:ext uri="{FF2B5EF4-FFF2-40B4-BE49-F238E27FC236}">
                <a16:creationId xmlns:a16="http://schemas.microsoft.com/office/drawing/2014/main" id="{B6CA13E5-7FC6-4E09-A042-3A1D714B81B7}"/>
              </a:ext>
            </a:extLst>
          </p:cNvPr>
          <p:cNvSpPr/>
          <p:nvPr/>
        </p:nvSpPr>
        <p:spPr>
          <a:xfrm>
            <a:off x="7166328" y="5013325"/>
            <a:ext cx="1630634" cy="180022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8" name="Picture 4" descr="Gerelateerde afbeelding">
            <a:extLst>
              <a:ext uri="{FF2B5EF4-FFF2-40B4-BE49-F238E27FC236}">
                <a16:creationId xmlns:a16="http://schemas.microsoft.com/office/drawing/2014/main" id="{EBA5DAEB-2212-4F3A-A16A-D4D6DD26C9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0137" y="5366146"/>
            <a:ext cx="1108825" cy="101462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Tekstvak 40">
            <a:extLst>
              <a:ext uri="{FF2B5EF4-FFF2-40B4-BE49-F238E27FC236}">
                <a16:creationId xmlns:a16="http://schemas.microsoft.com/office/drawing/2014/main" id="{75E7050A-7DD8-4910-BA69-DE23AE197B31}"/>
              </a:ext>
            </a:extLst>
          </p:cNvPr>
          <p:cNvSpPr txBox="1"/>
          <p:nvPr/>
        </p:nvSpPr>
        <p:spPr>
          <a:xfrm rot="16200000">
            <a:off x="7946509" y="5666652"/>
            <a:ext cx="12760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dirty="0"/>
              <a:t>Rapportage</a:t>
            </a:r>
          </a:p>
        </p:txBody>
      </p:sp>
      <p:sp>
        <p:nvSpPr>
          <p:cNvPr id="3" name="Stroomdiagram: Document 2">
            <a:extLst>
              <a:ext uri="{FF2B5EF4-FFF2-40B4-BE49-F238E27FC236}">
                <a16:creationId xmlns:a16="http://schemas.microsoft.com/office/drawing/2014/main" id="{07E05E8B-E975-451B-B822-CF03E2470D8D}"/>
              </a:ext>
            </a:extLst>
          </p:cNvPr>
          <p:cNvSpPr/>
          <p:nvPr/>
        </p:nvSpPr>
        <p:spPr>
          <a:xfrm>
            <a:off x="3132339" y="6235677"/>
            <a:ext cx="982735" cy="469924"/>
          </a:xfrm>
          <a:prstGeom prst="flowChartDocumen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chemeClr val="tx1"/>
                </a:solidFill>
              </a:rPr>
              <a:t>Playlist</a:t>
            </a:r>
          </a:p>
        </p:txBody>
      </p:sp>
      <p:cxnSp>
        <p:nvCxnSpPr>
          <p:cNvPr id="11" name="Rechte verbindingslijn 10">
            <a:extLst>
              <a:ext uri="{FF2B5EF4-FFF2-40B4-BE49-F238E27FC236}">
                <a16:creationId xmlns:a16="http://schemas.microsoft.com/office/drawing/2014/main" id="{E702223B-7CDF-46E2-B93C-53C4461FB3B4}"/>
              </a:ext>
            </a:extLst>
          </p:cNvPr>
          <p:cNvCxnSpPr/>
          <p:nvPr/>
        </p:nvCxnSpPr>
        <p:spPr>
          <a:xfrm>
            <a:off x="10235095" y="3048443"/>
            <a:ext cx="0" cy="1729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Rechte verbindingslijn 44">
            <a:extLst>
              <a:ext uri="{FF2B5EF4-FFF2-40B4-BE49-F238E27FC236}">
                <a16:creationId xmlns:a16="http://schemas.microsoft.com/office/drawing/2014/main" id="{E8BD137D-DAD1-4268-B415-E94F9D6306EC}"/>
              </a:ext>
            </a:extLst>
          </p:cNvPr>
          <p:cNvCxnSpPr/>
          <p:nvPr/>
        </p:nvCxnSpPr>
        <p:spPr>
          <a:xfrm>
            <a:off x="10218618" y="3783258"/>
            <a:ext cx="0" cy="1729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hthoek 50">
            <a:extLst>
              <a:ext uri="{FF2B5EF4-FFF2-40B4-BE49-F238E27FC236}">
                <a16:creationId xmlns:a16="http://schemas.microsoft.com/office/drawing/2014/main" id="{56FF7FD8-C127-427C-93BC-FB3644336842}"/>
              </a:ext>
            </a:extLst>
          </p:cNvPr>
          <p:cNvSpPr/>
          <p:nvPr/>
        </p:nvSpPr>
        <p:spPr>
          <a:xfrm>
            <a:off x="4251158" y="5263969"/>
            <a:ext cx="985399" cy="764725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400"/>
          </a:p>
        </p:txBody>
      </p:sp>
      <p:sp>
        <p:nvSpPr>
          <p:cNvPr id="52" name="Tekstvak 51">
            <a:extLst>
              <a:ext uri="{FF2B5EF4-FFF2-40B4-BE49-F238E27FC236}">
                <a16:creationId xmlns:a16="http://schemas.microsoft.com/office/drawing/2014/main" id="{C92A2425-FC9E-46FB-8598-E160DD7662D5}"/>
              </a:ext>
            </a:extLst>
          </p:cNvPr>
          <p:cNvSpPr txBox="1"/>
          <p:nvPr/>
        </p:nvSpPr>
        <p:spPr>
          <a:xfrm>
            <a:off x="4216660" y="5284962"/>
            <a:ext cx="104185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dirty="0" err="1"/>
              <a:t>OmniPlayer</a:t>
            </a:r>
            <a:br>
              <a:rPr lang="nl-NL" sz="1400" dirty="0"/>
            </a:br>
            <a:r>
              <a:rPr lang="nl-NL" sz="1400" dirty="0" err="1"/>
              <a:t>play</a:t>
            </a:r>
            <a:r>
              <a:rPr lang="nl-NL" sz="1400" dirty="0"/>
              <a:t>-out Radio</a:t>
            </a:r>
          </a:p>
        </p:txBody>
      </p:sp>
      <p:sp>
        <p:nvSpPr>
          <p:cNvPr id="56" name="Stroomdiagram: Document 55">
            <a:extLst>
              <a:ext uri="{FF2B5EF4-FFF2-40B4-BE49-F238E27FC236}">
                <a16:creationId xmlns:a16="http://schemas.microsoft.com/office/drawing/2014/main" id="{1C88A65B-1233-46BA-AB2B-CEF9F4ADC139}"/>
              </a:ext>
            </a:extLst>
          </p:cNvPr>
          <p:cNvSpPr/>
          <p:nvPr/>
        </p:nvSpPr>
        <p:spPr>
          <a:xfrm>
            <a:off x="4248939" y="6235366"/>
            <a:ext cx="1000158" cy="470234"/>
          </a:xfrm>
          <a:prstGeom prst="flowChartDocumen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dirty="0">
                <a:solidFill>
                  <a:schemeClr val="tx1"/>
                </a:solidFill>
              </a:rPr>
              <a:t>Playlist</a:t>
            </a:r>
          </a:p>
        </p:txBody>
      </p:sp>
      <p:cxnSp>
        <p:nvCxnSpPr>
          <p:cNvPr id="30" name="Rechte verbindingslijn 29">
            <a:extLst>
              <a:ext uri="{FF2B5EF4-FFF2-40B4-BE49-F238E27FC236}">
                <a16:creationId xmlns:a16="http://schemas.microsoft.com/office/drawing/2014/main" id="{5D37FAEC-359B-4D79-928C-AE06BEAABDD3}"/>
              </a:ext>
            </a:extLst>
          </p:cNvPr>
          <p:cNvCxnSpPr>
            <a:cxnSpLocks/>
            <a:endCxn id="3" idx="0"/>
          </p:cNvCxnSpPr>
          <p:nvPr/>
        </p:nvCxnSpPr>
        <p:spPr>
          <a:xfrm>
            <a:off x="3622347" y="6032685"/>
            <a:ext cx="1360" cy="2029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Rechte verbindingslijn 57">
            <a:extLst>
              <a:ext uri="{FF2B5EF4-FFF2-40B4-BE49-F238E27FC236}">
                <a16:creationId xmlns:a16="http://schemas.microsoft.com/office/drawing/2014/main" id="{2DC634DB-CAC3-4ABC-9AF2-522D31B9D640}"/>
              </a:ext>
            </a:extLst>
          </p:cNvPr>
          <p:cNvCxnSpPr>
            <a:cxnSpLocks/>
          </p:cNvCxnSpPr>
          <p:nvPr/>
        </p:nvCxnSpPr>
        <p:spPr>
          <a:xfrm>
            <a:off x="4742662" y="6030105"/>
            <a:ext cx="0" cy="20718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hthoek 58">
            <a:extLst>
              <a:ext uri="{FF2B5EF4-FFF2-40B4-BE49-F238E27FC236}">
                <a16:creationId xmlns:a16="http://schemas.microsoft.com/office/drawing/2014/main" id="{F4AC4B57-2AED-45FE-AF75-6CBD8A0BF06E}"/>
              </a:ext>
            </a:extLst>
          </p:cNvPr>
          <p:cNvSpPr/>
          <p:nvPr/>
        </p:nvSpPr>
        <p:spPr>
          <a:xfrm>
            <a:off x="6832694" y="585072"/>
            <a:ext cx="1898640" cy="1548528"/>
          </a:xfrm>
          <a:prstGeom prst="rect">
            <a:avLst/>
          </a:prstGeom>
          <a:noFill/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0" name="Rechthoek 59">
            <a:extLst>
              <a:ext uri="{FF2B5EF4-FFF2-40B4-BE49-F238E27FC236}">
                <a16:creationId xmlns:a16="http://schemas.microsoft.com/office/drawing/2014/main" id="{084E2A4C-3D80-4037-A8AD-99E650A5AD4A}"/>
              </a:ext>
            </a:extLst>
          </p:cNvPr>
          <p:cNvSpPr/>
          <p:nvPr/>
        </p:nvSpPr>
        <p:spPr>
          <a:xfrm>
            <a:off x="6898893" y="671289"/>
            <a:ext cx="1022512" cy="620095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1" name="Tekstvak 60">
            <a:extLst>
              <a:ext uri="{FF2B5EF4-FFF2-40B4-BE49-F238E27FC236}">
                <a16:creationId xmlns:a16="http://schemas.microsoft.com/office/drawing/2014/main" id="{9B828D9B-22FB-40F0-994A-42FFF52F0B24}"/>
              </a:ext>
            </a:extLst>
          </p:cNvPr>
          <p:cNvSpPr txBox="1"/>
          <p:nvPr/>
        </p:nvSpPr>
        <p:spPr>
          <a:xfrm>
            <a:off x="6923554" y="669592"/>
            <a:ext cx="1000028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nl-NL" sz="1400" dirty="0" err="1"/>
              <a:t>Adhese</a:t>
            </a:r>
            <a:br>
              <a:rPr lang="nl-NL" sz="1400" dirty="0"/>
            </a:br>
            <a:r>
              <a:rPr lang="nl-NL" sz="1000" dirty="0"/>
              <a:t>(display)</a:t>
            </a:r>
          </a:p>
        </p:txBody>
      </p:sp>
      <p:sp>
        <p:nvSpPr>
          <p:cNvPr id="62" name="Rechthoek 61">
            <a:extLst>
              <a:ext uri="{FF2B5EF4-FFF2-40B4-BE49-F238E27FC236}">
                <a16:creationId xmlns:a16="http://schemas.microsoft.com/office/drawing/2014/main" id="{93E93D28-0DE5-4DC1-8DC8-E7DC764294B9}"/>
              </a:ext>
            </a:extLst>
          </p:cNvPr>
          <p:cNvSpPr/>
          <p:nvPr/>
        </p:nvSpPr>
        <p:spPr>
          <a:xfrm>
            <a:off x="6937446" y="1397982"/>
            <a:ext cx="988539" cy="62011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3" name="Tekstvak 62">
            <a:extLst>
              <a:ext uri="{FF2B5EF4-FFF2-40B4-BE49-F238E27FC236}">
                <a16:creationId xmlns:a16="http://schemas.microsoft.com/office/drawing/2014/main" id="{0C3A5D25-A8EB-4289-9891-554EA943181A}"/>
              </a:ext>
            </a:extLst>
          </p:cNvPr>
          <p:cNvSpPr txBox="1"/>
          <p:nvPr/>
        </p:nvSpPr>
        <p:spPr>
          <a:xfrm>
            <a:off x="6933749" y="1490868"/>
            <a:ext cx="986731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nl-NL" sz="1400" dirty="0" err="1"/>
              <a:t>AdScience</a:t>
            </a:r>
            <a:br>
              <a:rPr lang="nl-NL" sz="1400" dirty="0"/>
            </a:br>
            <a:r>
              <a:rPr lang="nl-NL" sz="1000"/>
              <a:t>(Video)</a:t>
            </a:r>
            <a:endParaRPr lang="nl-NL" sz="1000" dirty="0"/>
          </a:p>
        </p:txBody>
      </p:sp>
      <p:sp>
        <p:nvSpPr>
          <p:cNvPr id="67" name="Tekstvak 66">
            <a:extLst>
              <a:ext uri="{FF2B5EF4-FFF2-40B4-BE49-F238E27FC236}">
                <a16:creationId xmlns:a16="http://schemas.microsoft.com/office/drawing/2014/main" id="{91D0206E-3FAF-4044-985A-E27B38E70CE7}"/>
              </a:ext>
            </a:extLst>
          </p:cNvPr>
          <p:cNvSpPr txBox="1"/>
          <p:nvPr/>
        </p:nvSpPr>
        <p:spPr>
          <a:xfrm rot="16200000">
            <a:off x="7390518" y="1119669"/>
            <a:ext cx="15326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200" dirty="0" err="1"/>
              <a:t>adserver</a:t>
            </a:r>
            <a:r>
              <a:rPr lang="nl-NL" sz="1200" dirty="0"/>
              <a:t> + </a:t>
            </a:r>
          </a:p>
          <a:p>
            <a:pPr algn="ctr"/>
            <a:r>
              <a:rPr lang="nl-NL" sz="1200" dirty="0" err="1"/>
              <a:t>programmatic</a:t>
            </a:r>
            <a:endParaRPr lang="nl-NL" sz="1200" dirty="0"/>
          </a:p>
        </p:txBody>
      </p:sp>
      <p:sp>
        <p:nvSpPr>
          <p:cNvPr id="35" name="Tekstvak 34">
            <a:extLst>
              <a:ext uri="{FF2B5EF4-FFF2-40B4-BE49-F238E27FC236}">
                <a16:creationId xmlns:a16="http://schemas.microsoft.com/office/drawing/2014/main" id="{F2954735-3656-468C-B51C-F6A6A160929E}"/>
              </a:ext>
            </a:extLst>
          </p:cNvPr>
          <p:cNvSpPr txBox="1"/>
          <p:nvPr/>
        </p:nvSpPr>
        <p:spPr>
          <a:xfrm rot="16200000">
            <a:off x="7778646" y="1189622"/>
            <a:ext cx="15494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dirty="0"/>
              <a:t>Digital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00E0CB5E-744A-4552-9346-6E6C72F8BEFC}"/>
              </a:ext>
            </a:extLst>
          </p:cNvPr>
          <p:cNvSpPr txBox="1"/>
          <p:nvPr/>
        </p:nvSpPr>
        <p:spPr>
          <a:xfrm>
            <a:off x="7730429" y="3598633"/>
            <a:ext cx="7615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/>
              <a:t>(PDF, XML)</a:t>
            </a:r>
          </a:p>
        </p:txBody>
      </p:sp>
      <p:sp>
        <p:nvSpPr>
          <p:cNvPr id="65" name="Rechthoek 64">
            <a:extLst>
              <a:ext uri="{FF2B5EF4-FFF2-40B4-BE49-F238E27FC236}">
                <a16:creationId xmlns:a16="http://schemas.microsoft.com/office/drawing/2014/main" id="{FDDD9B1C-51DE-4ACF-8D41-073EB827BB31}"/>
              </a:ext>
            </a:extLst>
          </p:cNvPr>
          <p:cNvSpPr/>
          <p:nvPr/>
        </p:nvSpPr>
        <p:spPr>
          <a:xfrm>
            <a:off x="73660" y="2253012"/>
            <a:ext cx="2161678" cy="2624151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71" name="Afbeelding 64" descr="Gebruikers">
            <a:extLst>
              <a:ext uri="{FF2B5EF4-FFF2-40B4-BE49-F238E27FC236}">
                <a16:creationId xmlns:a16="http://schemas.microsoft.com/office/drawing/2014/main" id="{DA5C0104-460E-48E3-AB07-C0BAB86FC83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214041" y="99367"/>
            <a:ext cx="530044" cy="530044"/>
          </a:xfrm>
          <a:prstGeom prst="rect">
            <a:avLst/>
          </a:prstGeom>
        </p:spPr>
      </p:pic>
      <p:pic>
        <p:nvPicPr>
          <p:cNvPr id="74" name="Afbeelding 64" descr="Gebruikers">
            <a:extLst>
              <a:ext uri="{FF2B5EF4-FFF2-40B4-BE49-F238E27FC236}">
                <a16:creationId xmlns:a16="http://schemas.microsoft.com/office/drawing/2014/main" id="{EE9D3372-5A28-4B22-A29D-0BAF7F54A870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812267" y="93086"/>
            <a:ext cx="530044" cy="530044"/>
          </a:xfrm>
          <a:prstGeom prst="rect">
            <a:avLst/>
          </a:prstGeom>
        </p:spPr>
      </p:pic>
      <p:sp>
        <p:nvSpPr>
          <p:cNvPr id="79" name="Tekstvak 78">
            <a:extLst>
              <a:ext uri="{FF2B5EF4-FFF2-40B4-BE49-F238E27FC236}">
                <a16:creationId xmlns:a16="http://schemas.microsoft.com/office/drawing/2014/main" id="{05184058-588D-457C-81B4-F089F54CA687}"/>
              </a:ext>
            </a:extLst>
          </p:cNvPr>
          <p:cNvSpPr txBox="1"/>
          <p:nvPr/>
        </p:nvSpPr>
        <p:spPr>
          <a:xfrm>
            <a:off x="2875179" y="1580700"/>
            <a:ext cx="7741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100" dirty="0" err="1"/>
              <a:t>RadioPlan</a:t>
            </a:r>
            <a:endParaRPr lang="nl-NL" sz="1100" dirty="0"/>
          </a:p>
        </p:txBody>
      </p:sp>
      <p:sp>
        <p:nvSpPr>
          <p:cNvPr id="80" name="Tekstvak 79">
            <a:extLst>
              <a:ext uri="{FF2B5EF4-FFF2-40B4-BE49-F238E27FC236}">
                <a16:creationId xmlns:a16="http://schemas.microsoft.com/office/drawing/2014/main" id="{D9785FEF-08AE-452D-956D-509DAD78FA07}"/>
              </a:ext>
            </a:extLst>
          </p:cNvPr>
          <p:cNvSpPr txBox="1"/>
          <p:nvPr/>
        </p:nvSpPr>
        <p:spPr>
          <a:xfrm>
            <a:off x="71279" y="4430164"/>
            <a:ext cx="14668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 err="1"/>
              <a:t>Whats’On</a:t>
            </a:r>
            <a:endParaRPr lang="nl-NL" sz="900" dirty="0"/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2AE355AD-080E-469A-989D-EC9213F398FB}"/>
              </a:ext>
            </a:extLst>
          </p:cNvPr>
          <p:cNvSpPr txBox="1"/>
          <p:nvPr/>
        </p:nvSpPr>
        <p:spPr>
          <a:xfrm>
            <a:off x="71279" y="3097869"/>
            <a:ext cx="2161678" cy="116955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nl-NL" sz="1000" dirty="0"/>
              <a:t>Broadcast management systeem NPO.</a:t>
            </a:r>
            <a:br>
              <a:rPr lang="nl-NL" sz="1000" dirty="0"/>
            </a:br>
            <a:r>
              <a:rPr lang="nl-NL" sz="1000" dirty="0"/>
              <a:t>Bepaalt de Inventory (capaciteit) voor Ster. Is de bron van blokkenschema’s voor Radio &amp; TV.</a:t>
            </a:r>
            <a:br>
              <a:rPr lang="nl-NL" sz="1000" dirty="0"/>
            </a:br>
            <a:br>
              <a:rPr lang="nl-NL" sz="1000" dirty="0"/>
            </a:br>
            <a:r>
              <a:rPr lang="nl-NL" sz="1000" dirty="0"/>
              <a:t>Geavanceerde interface met SL en Break </a:t>
            </a:r>
            <a:r>
              <a:rPr lang="nl-NL" sz="1000" dirty="0" err="1"/>
              <a:t>Estimator</a:t>
            </a:r>
            <a:r>
              <a:rPr lang="nl-NL" sz="1000" dirty="0"/>
              <a:t> (TV) van </a:t>
            </a:r>
            <a:r>
              <a:rPr lang="nl-NL" sz="1000" dirty="0" err="1"/>
              <a:t>TechEdge</a:t>
            </a:r>
            <a:r>
              <a:rPr lang="nl-NL" sz="1000" dirty="0"/>
              <a:t>.</a:t>
            </a:r>
          </a:p>
        </p:txBody>
      </p:sp>
      <p:sp>
        <p:nvSpPr>
          <p:cNvPr id="85" name="Rechthoek 84">
            <a:extLst>
              <a:ext uri="{FF2B5EF4-FFF2-40B4-BE49-F238E27FC236}">
                <a16:creationId xmlns:a16="http://schemas.microsoft.com/office/drawing/2014/main" id="{0FB30000-B991-4162-A49E-4037630E654F}"/>
              </a:ext>
            </a:extLst>
          </p:cNvPr>
          <p:cNvSpPr/>
          <p:nvPr/>
        </p:nvSpPr>
        <p:spPr>
          <a:xfrm>
            <a:off x="2925752" y="3068926"/>
            <a:ext cx="1126067" cy="94735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6" name="Tekstvak 85">
            <a:extLst>
              <a:ext uri="{FF2B5EF4-FFF2-40B4-BE49-F238E27FC236}">
                <a16:creationId xmlns:a16="http://schemas.microsoft.com/office/drawing/2014/main" id="{33809941-BAFB-447C-91BE-575525023BA2}"/>
              </a:ext>
            </a:extLst>
          </p:cNvPr>
          <p:cNvSpPr txBox="1"/>
          <p:nvPr/>
        </p:nvSpPr>
        <p:spPr>
          <a:xfrm>
            <a:off x="2930995" y="3077214"/>
            <a:ext cx="10826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dirty="0"/>
              <a:t>Inventory</a:t>
            </a:r>
            <a:br>
              <a:rPr lang="nl-NL" sz="1400" dirty="0"/>
            </a:br>
            <a:r>
              <a:rPr lang="nl-NL" sz="1400" dirty="0"/>
              <a:t>&amp; Pricing</a:t>
            </a:r>
            <a:endParaRPr lang="nl-NL" sz="1000" dirty="0"/>
          </a:p>
        </p:txBody>
      </p:sp>
      <p:sp>
        <p:nvSpPr>
          <p:cNvPr id="87" name="Rechthoek 86">
            <a:extLst>
              <a:ext uri="{FF2B5EF4-FFF2-40B4-BE49-F238E27FC236}">
                <a16:creationId xmlns:a16="http://schemas.microsoft.com/office/drawing/2014/main" id="{64D51C69-944C-4E0C-ABD8-9DC425763A4F}"/>
              </a:ext>
            </a:extLst>
          </p:cNvPr>
          <p:cNvSpPr/>
          <p:nvPr/>
        </p:nvSpPr>
        <p:spPr>
          <a:xfrm>
            <a:off x="6195789" y="3069164"/>
            <a:ext cx="985731" cy="94735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8" name="Tekstvak 87">
            <a:extLst>
              <a:ext uri="{FF2B5EF4-FFF2-40B4-BE49-F238E27FC236}">
                <a16:creationId xmlns:a16="http://schemas.microsoft.com/office/drawing/2014/main" id="{D4651F98-D448-4E4A-8E79-F056F2F91A56}"/>
              </a:ext>
            </a:extLst>
          </p:cNvPr>
          <p:cNvSpPr txBox="1"/>
          <p:nvPr/>
        </p:nvSpPr>
        <p:spPr>
          <a:xfrm>
            <a:off x="6178683" y="3089162"/>
            <a:ext cx="10188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dirty="0" err="1"/>
              <a:t>ComAdmin</a:t>
            </a:r>
            <a:endParaRPr lang="nl-NL" sz="1400" dirty="0"/>
          </a:p>
          <a:p>
            <a:pPr algn="ctr"/>
            <a:r>
              <a:rPr lang="nl-NL" sz="1000" dirty="0"/>
              <a:t>(</a:t>
            </a:r>
            <a:r>
              <a:rPr lang="nl-NL" sz="1000" dirty="0" err="1"/>
              <a:t>billing</a:t>
            </a:r>
            <a:r>
              <a:rPr lang="nl-NL" sz="1000" dirty="0"/>
              <a:t>)</a:t>
            </a:r>
          </a:p>
        </p:txBody>
      </p:sp>
      <p:sp>
        <p:nvSpPr>
          <p:cNvPr id="100" name="Tekstvak 99">
            <a:extLst>
              <a:ext uri="{FF2B5EF4-FFF2-40B4-BE49-F238E27FC236}">
                <a16:creationId xmlns:a16="http://schemas.microsoft.com/office/drawing/2014/main" id="{C032078D-1EDF-4325-8B5B-BE07637D8F3E}"/>
              </a:ext>
            </a:extLst>
          </p:cNvPr>
          <p:cNvSpPr txBox="1"/>
          <p:nvPr/>
        </p:nvSpPr>
        <p:spPr>
          <a:xfrm>
            <a:off x="3641131" y="1584946"/>
            <a:ext cx="6342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100" dirty="0" err="1"/>
              <a:t>TVPlan</a:t>
            </a:r>
            <a:endParaRPr lang="nl-NL" sz="1100" dirty="0"/>
          </a:p>
        </p:txBody>
      </p:sp>
      <p:sp>
        <p:nvSpPr>
          <p:cNvPr id="102" name="Rechthoek 101">
            <a:extLst>
              <a:ext uri="{FF2B5EF4-FFF2-40B4-BE49-F238E27FC236}">
                <a16:creationId xmlns:a16="http://schemas.microsoft.com/office/drawing/2014/main" id="{D74F31D3-222D-4033-A95E-44EAF3CC776F}"/>
              </a:ext>
            </a:extLst>
          </p:cNvPr>
          <p:cNvSpPr/>
          <p:nvPr/>
        </p:nvSpPr>
        <p:spPr>
          <a:xfrm>
            <a:off x="2902932" y="950842"/>
            <a:ext cx="1339531" cy="896085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39" name="Rechte verbindingslijn met pijl 38">
            <a:extLst>
              <a:ext uri="{FF2B5EF4-FFF2-40B4-BE49-F238E27FC236}">
                <a16:creationId xmlns:a16="http://schemas.microsoft.com/office/drawing/2014/main" id="{CA2C1834-F4F4-4E24-9D71-CED2F6EE448D}"/>
              </a:ext>
            </a:extLst>
          </p:cNvPr>
          <p:cNvCxnSpPr>
            <a:cxnSpLocks/>
          </p:cNvCxnSpPr>
          <p:nvPr/>
        </p:nvCxnSpPr>
        <p:spPr>
          <a:xfrm>
            <a:off x="2165279" y="3581130"/>
            <a:ext cx="73765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hthoek 69">
            <a:extLst>
              <a:ext uri="{FF2B5EF4-FFF2-40B4-BE49-F238E27FC236}">
                <a16:creationId xmlns:a16="http://schemas.microsoft.com/office/drawing/2014/main" id="{C0251288-0C77-46D6-8C4A-60C959036BCE}"/>
              </a:ext>
            </a:extLst>
          </p:cNvPr>
          <p:cNvSpPr/>
          <p:nvPr/>
        </p:nvSpPr>
        <p:spPr>
          <a:xfrm>
            <a:off x="5813906" y="5005631"/>
            <a:ext cx="1186609" cy="1807919"/>
          </a:xfrm>
          <a:prstGeom prst="rect">
            <a:avLst/>
          </a:prstGeom>
          <a:solidFill>
            <a:srgbClr val="FFCCFF"/>
          </a:solidFill>
          <a:ln w="952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27B2B006-D428-4994-90CD-6C884B2A82A2}"/>
              </a:ext>
            </a:extLst>
          </p:cNvPr>
          <p:cNvSpPr txBox="1"/>
          <p:nvPr/>
        </p:nvSpPr>
        <p:spPr>
          <a:xfrm>
            <a:off x="5826339" y="5323478"/>
            <a:ext cx="11723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dirty="0"/>
              <a:t>SKO &amp; NLO</a:t>
            </a:r>
          </a:p>
        </p:txBody>
      </p:sp>
      <p:cxnSp>
        <p:nvCxnSpPr>
          <p:cNvPr id="72" name="Rechte verbindingslijn met pijl 71">
            <a:extLst>
              <a:ext uri="{FF2B5EF4-FFF2-40B4-BE49-F238E27FC236}">
                <a16:creationId xmlns:a16="http://schemas.microsoft.com/office/drawing/2014/main" id="{B892E393-CF7C-42E0-8C1C-83BA74798411}"/>
              </a:ext>
            </a:extLst>
          </p:cNvPr>
          <p:cNvCxnSpPr>
            <a:cxnSpLocks/>
          </p:cNvCxnSpPr>
          <p:nvPr/>
        </p:nvCxnSpPr>
        <p:spPr>
          <a:xfrm flipV="1">
            <a:off x="6567247" y="4104365"/>
            <a:ext cx="0" cy="10568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kstvak 75">
            <a:extLst>
              <a:ext uri="{FF2B5EF4-FFF2-40B4-BE49-F238E27FC236}">
                <a16:creationId xmlns:a16="http://schemas.microsoft.com/office/drawing/2014/main" id="{DD88439E-14AA-44BC-8FFD-C40976334D8E}"/>
              </a:ext>
            </a:extLst>
          </p:cNvPr>
          <p:cNvSpPr txBox="1"/>
          <p:nvPr/>
        </p:nvSpPr>
        <p:spPr>
          <a:xfrm>
            <a:off x="5813906" y="6059903"/>
            <a:ext cx="11866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/>
              <a:t>Kijk- en luistercijfers op basis van paneldata</a:t>
            </a:r>
          </a:p>
        </p:txBody>
      </p:sp>
      <p:cxnSp>
        <p:nvCxnSpPr>
          <p:cNvPr id="77" name="Rechte verbindingslijn met pijl 76">
            <a:extLst>
              <a:ext uri="{FF2B5EF4-FFF2-40B4-BE49-F238E27FC236}">
                <a16:creationId xmlns:a16="http://schemas.microsoft.com/office/drawing/2014/main" id="{F958113B-A64E-4B51-A9CA-ECAD91C47B02}"/>
              </a:ext>
            </a:extLst>
          </p:cNvPr>
          <p:cNvCxnSpPr>
            <a:cxnSpLocks/>
          </p:cNvCxnSpPr>
          <p:nvPr/>
        </p:nvCxnSpPr>
        <p:spPr>
          <a:xfrm>
            <a:off x="8265092" y="4145779"/>
            <a:ext cx="1" cy="1014626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echte verbindingslijn 31">
            <a:extLst>
              <a:ext uri="{FF2B5EF4-FFF2-40B4-BE49-F238E27FC236}">
                <a16:creationId xmlns:a16="http://schemas.microsoft.com/office/drawing/2014/main" id="{2AE476F2-4E5F-40C1-B9F9-5BB58866A7A2}"/>
              </a:ext>
            </a:extLst>
          </p:cNvPr>
          <p:cNvCxnSpPr/>
          <p:nvPr/>
        </p:nvCxnSpPr>
        <p:spPr>
          <a:xfrm>
            <a:off x="3657605" y="1633489"/>
            <a:ext cx="0" cy="14093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kstvak 77">
            <a:extLst>
              <a:ext uri="{FF2B5EF4-FFF2-40B4-BE49-F238E27FC236}">
                <a16:creationId xmlns:a16="http://schemas.microsoft.com/office/drawing/2014/main" id="{565E959A-428D-40EE-A760-02D60F7FF2BF}"/>
              </a:ext>
            </a:extLst>
          </p:cNvPr>
          <p:cNvSpPr txBox="1"/>
          <p:nvPr/>
        </p:nvSpPr>
        <p:spPr>
          <a:xfrm>
            <a:off x="71279" y="2418993"/>
            <a:ext cx="21756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/>
              <a:t>NPO</a:t>
            </a:r>
          </a:p>
          <a:p>
            <a:r>
              <a:rPr lang="nl-NL" sz="1600" dirty="0"/>
              <a:t>Broadcast Management</a:t>
            </a:r>
            <a:endParaRPr lang="nl-NL" sz="900" dirty="0"/>
          </a:p>
        </p:txBody>
      </p:sp>
      <p:sp>
        <p:nvSpPr>
          <p:cNvPr id="82" name="Wolk 81">
            <a:extLst>
              <a:ext uri="{FF2B5EF4-FFF2-40B4-BE49-F238E27FC236}">
                <a16:creationId xmlns:a16="http://schemas.microsoft.com/office/drawing/2014/main" id="{5AD04A36-2309-4283-8E91-981AE37CB13E}"/>
              </a:ext>
            </a:extLst>
          </p:cNvPr>
          <p:cNvSpPr/>
          <p:nvPr/>
        </p:nvSpPr>
        <p:spPr>
          <a:xfrm>
            <a:off x="6006265" y="4364465"/>
            <a:ext cx="1090485" cy="367213"/>
          </a:xfrm>
          <a:prstGeom prst="cloud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Data</a:t>
            </a:r>
            <a:br>
              <a:rPr lang="en-GB" sz="1000" dirty="0"/>
            </a:br>
            <a:r>
              <a:rPr lang="nl-NL" sz="1000" dirty="0"/>
              <a:t>import</a:t>
            </a:r>
          </a:p>
        </p:txBody>
      </p:sp>
      <p:sp>
        <p:nvSpPr>
          <p:cNvPr id="83" name="Wolk 82">
            <a:extLst>
              <a:ext uri="{FF2B5EF4-FFF2-40B4-BE49-F238E27FC236}">
                <a16:creationId xmlns:a16="http://schemas.microsoft.com/office/drawing/2014/main" id="{6BF0D300-C87E-46C4-88C3-2E4AD3EF4415}"/>
              </a:ext>
            </a:extLst>
          </p:cNvPr>
          <p:cNvSpPr/>
          <p:nvPr/>
        </p:nvSpPr>
        <p:spPr>
          <a:xfrm>
            <a:off x="7714612" y="4399772"/>
            <a:ext cx="984570" cy="367213"/>
          </a:xfrm>
          <a:prstGeom prst="cloud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/>
              <a:t>Datasets</a:t>
            </a:r>
          </a:p>
        </p:txBody>
      </p:sp>
      <p:sp>
        <p:nvSpPr>
          <p:cNvPr id="84" name="Wolk 83">
            <a:extLst>
              <a:ext uri="{FF2B5EF4-FFF2-40B4-BE49-F238E27FC236}">
                <a16:creationId xmlns:a16="http://schemas.microsoft.com/office/drawing/2014/main" id="{BD40A3F4-514B-4F3E-ABB4-92D58BE08DBF}"/>
              </a:ext>
            </a:extLst>
          </p:cNvPr>
          <p:cNvSpPr/>
          <p:nvPr/>
        </p:nvSpPr>
        <p:spPr>
          <a:xfrm>
            <a:off x="6824360" y="2412417"/>
            <a:ext cx="984570" cy="367213"/>
          </a:xfrm>
          <a:prstGeom prst="cloud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/>
              <a:t>DAPI</a:t>
            </a:r>
          </a:p>
        </p:txBody>
      </p:sp>
      <p:sp>
        <p:nvSpPr>
          <p:cNvPr id="89" name="Wolk 88">
            <a:extLst>
              <a:ext uri="{FF2B5EF4-FFF2-40B4-BE49-F238E27FC236}">
                <a16:creationId xmlns:a16="http://schemas.microsoft.com/office/drawing/2014/main" id="{0D477E7E-F846-457D-A1BD-31FF11C60014}"/>
              </a:ext>
            </a:extLst>
          </p:cNvPr>
          <p:cNvSpPr/>
          <p:nvPr/>
        </p:nvSpPr>
        <p:spPr>
          <a:xfrm rot="16200000">
            <a:off x="1924091" y="3380434"/>
            <a:ext cx="1101494" cy="367213"/>
          </a:xfrm>
          <a:prstGeom prst="cloud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>
                <a:solidFill>
                  <a:schemeClr val="bg1"/>
                </a:solidFill>
              </a:rPr>
              <a:t>Data</a:t>
            </a:r>
            <a:br>
              <a:rPr lang="nl-NL" sz="1000" dirty="0">
                <a:solidFill>
                  <a:schemeClr val="bg1"/>
                </a:solidFill>
              </a:rPr>
            </a:br>
            <a:r>
              <a:rPr lang="nl-NL" sz="1000" dirty="0">
                <a:solidFill>
                  <a:schemeClr val="bg1"/>
                </a:solidFill>
              </a:rPr>
              <a:t>import</a:t>
            </a:r>
          </a:p>
        </p:txBody>
      </p:sp>
      <p:sp>
        <p:nvSpPr>
          <p:cNvPr id="91" name="Tekstvak 90">
            <a:extLst>
              <a:ext uri="{FF2B5EF4-FFF2-40B4-BE49-F238E27FC236}">
                <a16:creationId xmlns:a16="http://schemas.microsoft.com/office/drawing/2014/main" id="{3DC6A67D-30D2-4AC8-9083-EB07FB354A03}"/>
              </a:ext>
            </a:extLst>
          </p:cNvPr>
          <p:cNvSpPr txBox="1"/>
          <p:nvPr/>
        </p:nvSpPr>
        <p:spPr>
          <a:xfrm>
            <a:off x="2726008" y="235866"/>
            <a:ext cx="10121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/>
              <a:t>Mediabureau</a:t>
            </a:r>
          </a:p>
        </p:txBody>
      </p:sp>
      <p:sp>
        <p:nvSpPr>
          <p:cNvPr id="92" name="Tekstvak 91">
            <a:extLst>
              <a:ext uri="{FF2B5EF4-FFF2-40B4-BE49-F238E27FC236}">
                <a16:creationId xmlns:a16="http://schemas.microsoft.com/office/drawing/2014/main" id="{90631573-95EF-4888-A771-6BC1BAC263E0}"/>
              </a:ext>
            </a:extLst>
          </p:cNvPr>
          <p:cNvSpPr txBox="1"/>
          <p:nvPr/>
        </p:nvSpPr>
        <p:spPr>
          <a:xfrm>
            <a:off x="4621449" y="235669"/>
            <a:ext cx="161730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/>
              <a:t>Directe adverteerder</a:t>
            </a:r>
          </a:p>
        </p:txBody>
      </p:sp>
      <p:sp>
        <p:nvSpPr>
          <p:cNvPr id="12" name="Rechthoek 11">
            <a:extLst>
              <a:ext uri="{FF2B5EF4-FFF2-40B4-BE49-F238E27FC236}">
                <a16:creationId xmlns:a16="http://schemas.microsoft.com/office/drawing/2014/main" id="{08C79036-922C-4C74-8817-E195CAB5A560}"/>
              </a:ext>
            </a:extLst>
          </p:cNvPr>
          <p:cNvSpPr/>
          <p:nvPr/>
        </p:nvSpPr>
        <p:spPr>
          <a:xfrm>
            <a:off x="2940650" y="3581904"/>
            <a:ext cx="1110823" cy="438696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err="1">
                <a:solidFill>
                  <a:schemeClr val="tx1"/>
                </a:solidFill>
              </a:rPr>
              <a:t>Prognotiseren</a:t>
            </a:r>
            <a:br>
              <a:rPr lang="nl-NL" sz="1000" dirty="0">
                <a:solidFill>
                  <a:schemeClr val="tx1"/>
                </a:solidFill>
              </a:rPr>
            </a:br>
            <a:r>
              <a:rPr lang="nl-NL" sz="1000" dirty="0">
                <a:solidFill>
                  <a:schemeClr val="tx1"/>
                </a:solidFill>
              </a:rPr>
              <a:t>(Break </a:t>
            </a:r>
            <a:r>
              <a:rPr lang="nl-NL" sz="1000" dirty="0" err="1">
                <a:solidFill>
                  <a:schemeClr val="tx1"/>
                </a:solidFill>
              </a:rPr>
              <a:t>Estimator</a:t>
            </a:r>
            <a:r>
              <a:rPr lang="nl-NL" sz="10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93" name="Tekstvak 92">
            <a:extLst>
              <a:ext uri="{FF2B5EF4-FFF2-40B4-BE49-F238E27FC236}">
                <a16:creationId xmlns:a16="http://schemas.microsoft.com/office/drawing/2014/main" id="{2C55B9DA-882A-4EA8-B4A1-FB4410E93420}"/>
              </a:ext>
            </a:extLst>
          </p:cNvPr>
          <p:cNvSpPr txBox="1"/>
          <p:nvPr/>
        </p:nvSpPr>
        <p:spPr>
          <a:xfrm>
            <a:off x="3894509" y="-5208"/>
            <a:ext cx="41385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/>
              <a:t>±14</a:t>
            </a:r>
          </a:p>
        </p:txBody>
      </p:sp>
      <p:sp>
        <p:nvSpPr>
          <p:cNvPr id="94" name="Tekstvak 93">
            <a:extLst>
              <a:ext uri="{FF2B5EF4-FFF2-40B4-BE49-F238E27FC236}">
                <a16:creationId xmlns:a16="http://schemas.microsoft.com/office/drawing/2014/main" id="{7973D99C-FA3B-433A-B981-E4896FBF38F5}"/>
              </a:ext>
            </a:extLst>
          </p:cNvPr>
          <p:cNvSpPr txBox="1"/>
          <p:nvPr/>
        </p:nvSpPr>
        <p:spPr>
          <a:xfrm>
            <a:off x="6230681" y="1550"/>
            <a:ext cx="49397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/>
              <a:t>+350</a:t>
            </a:r>
          </a:p>
        </p:txBody>
      </p:sp>
      <p:sp>
        <p:nvSpPr>
          <p:cNvPr id="95" name="Rechthoek 94">
            <a:extLst>
              <a:ext uri="{FF2B5EF4-FFF2-40B4-BE49-F238E27FC236}">
                <a16:creationId xmlns:a16="http://schemas.microsoft.com/office/drawing/2014/main" id="{8E71FD50-7080-463D-AF20-4F9136285F0E}"/>
              </a:ext>
            </a:extLst>
          </p:cNvPr>
          <p:cNvSpPr/>
          <p:nvPr/>
        </p:nvSpPr>
        <p:spPr>
          <a:xfrm>
            <a:off x="4299102" y="3574176"/>
            <a:ext cx="1665706" cy="438696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>
                <a:solidFill>
                  <a:schemeClr val="tx1"/>
                </a:solidFill>
              </a:rPr>
              <a:t>Order </a:t>
            </a:r>
            <a:r>
              <a:rPr lang="nl-NL" sz="1000" dirty="0" err="1">
                <a:solidFill>
                  <a:schemeClr val="tx1"/>
                </a:solidFill>
              </a:rPr>
              <a:t>mgt</a:t>
            </a:r>
            <a:r>
              <a:rPr lang="nl-NL" sz="1000" dirty="0">
                <a:solidFill>
                  <a:schemeClr val="tx1"/>
                </a:solidFill>
              </a:rPr>
              <a:t>, aanleveren materiaal, planning blokken</a:t>
            </a:r>
          </a:p>
        </p:txBody>
      </p:sp>
      <p:sp>
        <p:nvSpPr>
          <p:cNvPr id="96" name="Rechthoek 95">
            <a:extLst>
              <a:ext uri="{FF2B5EF4-FFF2-40B4-BE49-F238E27FC236}">
                <a16:creationId xmlns:a16="http://schemas.microsoft.com/office/drawing/2014/main" id="{8598FAF2-9DDE-4F4D-AE10-8BCBF4145506}"/>
              </a:ext>
            </a:extLst>
          </p:cNvPr>
          <p:cNvSpPr/>
          <p:nvPr/>
        </p:nvSpPr>
        <p:spPr>
          <a:xfrm>
            <a:off x="6189808" y="3567926"/>
            <a:ext cx="955524" cy="438696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>
                <a:solidFill>
                  <a:schemeClr val="tx1"/>
                </a:solidFill>
              </a:rPr>
              <a:t>Factuur</a:t>
            </a:r>
            <a:br>
              <a:rPr lang="nl-NL" sz="1000" dirty="0">
                <a:solidFill>
                  <a:schemeClr val="tx1"/>
                </a:solidFill>
              </a:rPr>
            </a:br>
            <a:r>
              <a:rPr lang="nl-NL" sz="1000" dirty="0">
                <a:solidFill>
                  <a:schemeClr val="tx1"/>
                </a:solidFill>
              </a:rPr>
              <a:t>generator</a:t>
            </a:r>
          </a:p>
        </p:txBody>
      </p:sp>
      <p:cxnSp>
        <p:nvCxnSpPr>
          <p:cNvPr id="97" name="Rechte verbindingslijn met pijl 96">
            <a:extLst>
              <a:ext uri="{FF2B5EF4-FFF2-40B4-BE49-F238E27FC236}">
                <a16:creationId xmlns:a16="http://schemas.microsoft.com/office/drawing/2014/main" id="{557D9FB3-55FC-4C86-81A2-893F5CE04A46}"/>
              </a:ext>
            </a:extLst>
          </p:cNvPr>
          <p:cNvCxnSpPr>
            <a:cxnSpLocks/>
          </p:cNvCxnSpPr>
          <p:nvPr/>
        </p:nvCxnSpPr>
        <p:spPr>
          <a:xfrm>
            <a:off x="7223439" y="3573684"/>
            <a:ext cx="42013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kstvak 98">
            <a:extLst>
              <a:ext uri="{FF2B5EF4-FFF2-40B4-BE49-F238E27FC236}">
                <a16:creationId xmlns:a16="http://schemas.microsoft.com/office/drawing/2014/main" id="{C961D9C4-12CD-4D82-B2F5-9967E934DEC5}"/>
              </a:ext>
            </a:extLst>
          </p:cNvPr>
          <p:cNvSpPr txBox="1"/>
          <p:nvPr/>
        </p:nvSpPr>
        <p:spPr>
          <a:xfrm rot="16200000">
            <a:off x="2244459" y="3021645"/>
            <a:ext cx="3740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>
                <a:solidFill>
                  <a:schemeClr val="bg1"/>
                </a:solidFill>
              </a:rPr>
              <a:t>(1)</a:t>
            </a:r>
          </a:p>
        </p:txBody>
      </p:sp>
      <p:sp>
        <p:nvSpPr>
          <p:cNvPr id="101" name="Tekstvak 100">
            <a:extLst>
              <a:ext uri="{FF2B5EF4-FFF2-40B4-BE49-F238E27FC236}">
                <a16:creationId xmlns:a16="http://schemas.microsoft.com/office/drawing/2014/main" id="{A89B01F9-7A54-4F2C-BC27-B9E7E7D6C0C5}"/>
              </a:ext>
            </a:extLst>
          </p:cNvPr>
          <p:cNvSpPr txBox="1"/>
          <p:nvPr/>
        </p:nvSpPr>
        <p:spPr>
          <a:xfrm>
            <a:off x="6759411" y="4373999"/>
            <a:ext cx="34637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>
                <a:solidFill>
                  <a:schemeClr val="bg1"/>
                </a:solidFill>
              </a:rPr>
              <a:t>(4)</a:t>
            </a:r>
          </a:p>
        </p:txBody>
      </p:sp>
      <p:sp>
        <p:nvSpPr>
          <p:cNvPr id="103" name="Tekstvak 102">
            <a:extLst>
              <a:ext uri="{FF2B5EF4-FFF2-40B4-BE49-F238E27FC236}">
                <a16:creationId xmlns:a16="http://schemas.microsoft.com/office/drawing/2014/main" id="{CB153129-1428-4DCA-A0A2-5954E75D32EA}"/>
              </a:ext>
            </a:extLst>
          </p:cNvPr>
          <p:cNvSpPr txBox="1"/>
          <p:nvPr/>
        </p:nvSpPr>
        <p:spPr>
          <a:xfrm>
            <a:off x="8394187" y="4430164"/>
            <a:ext cx="3554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>
                <a:solidFill>
                  <a:schemeClr val="bg1"/>
                </a:solidFill>
              </a:rPr>
              <a:t>(5)</a:t>
            </a:r>
          </a:p>
        </p:txBody>
      </p:sp>
      <p:sp>
        <p:nvSpPr>
          <p:cNvPr id="104" name="Tekstvak 103">
            <a:extLst>
              <a:ext uri="{FF2B5EF4-FFF2-40B4-BE49-F238E27FC236}">
                <a16:creationId xmlns:a16="http://schemas.microsoft.com/office/drawing/2014/main" id="{9038BC75-0B03-494E-B260-00FFC817F193}"/>
              </a:ext>
            </a:extLst>
          </p:cNvPr>
          <p:cNvSpPr txBox="1"/>
          <p:nvPr/>
        </p:nvSpPr>
        <p:spPr>
          <a:xfrm rot="16200000">
            <a:off x="9839423" y="3404136"/>
            <a:ext cx="26288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dirty="0" err="1"/>
              <a:t>ComAdmin</a:t>
            </a:r>
            <a:endParaRPr lang="nl-NL" sz="1400" dirty="0"/>
          </a:p>
        </p:txBody>
      </p:sp>
      <p:sp>
        <p:nvSpPr>
          <p:cNvPr id="105" name="Tekstvak 104">
            <a:extLst>
              <a:ext uri="{FF2B5EF4-FFF2-40B4-BE49-F238E27FC236}">
                <a16:creationId xmlns:a16="http://schemas.microsoft.com/office/drawing/2014/main" id="{11CB2050-C7BC-42C5-9482-ECC7DE57CFF0}"/>
              </a:ext>
            </a:extLst>
          </p:cNvPr>
          <p:cNvSpPr txBox="1"/>
          <p:nvPr/>
        </p:nvSpPr>
        <p:spPr>
          <a:xfrm>
            <a:off x="7437536" y="2453691"/>
            <a:ext cx="3824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>
                <a:solidFill>
                  <a:schemeClr val="bg1"/>
                </a:solidFill>
              </a:rPr>
              <a:t>(6)</a:t>
            </a:r>
          </a:p>
        </p:txBody>
      </p:sp>
      <p:sp>
        <p:nvSpPr>
          <p:cNvPr id="109" name="Tekstvak 108">
            <a:extLst>
              <a:ext uri="{FF2B5EF4-FFF2-40B4-BE49-F238E27FC236}">
                <a16:creationId xmlns:a16="http://schemas.microsoft.com/office/drawing/2014/main" id="{03466061-20BF-49D1-9434-4780988D45FA}"/>
              </a:ext>
            </a:extLst>
          </p:cNvPr>
          <p:cNvSpPr txBox="1"/>
          <p:nvPr/>
        </p:nvSpPr>
        <p:spPr>
          <a:xfrm>
            <a:off x="6828622" y="131908"/>
            <a:ext cx="1334665" cy="43088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nl-NL" sz="1100" dirty="0"/>
              <a:t>Online bureau</a:t>
            </a:r>
            <a:endParaRPr lang="nl-NL" dirty="0"/>
          </a:p>
          <a:p>
            <a:r>
              <a:rPr lang="nl-NL" sz="1100"/>
              <a:t>(specialist)</a:t>
            </a:r>
            <a:endParaRPr lang="nl-NL" dirty="0">
              <a:cs typeface="Calibri"/>
            </a:endParaRPr>
          </a:p>
        </p:txBody>
      </p:sp>
      <p:sp>
        <p:nvSpPr>
          <p:cNvPr id="110" name="Tekstvak 109">
            <a:extLst>
              <a:ext uri="{FF2B5EF4-FFF2-40B4-BE49-F238E27FC236}">
                <a16:creationId xmlns:a16="http://schemas.microsoft.com/office/drawing/2014/main" id="{9E08B88E-3AD7-477A-A7AC-ECF83C8D4461}"/>
              </a:ext>
            </a:extLst>
          </p:cNvPr>
          <p:cNvSpPr txBox="1"/>
          <p:nvPr/>
        </p:nvSpPr>
        <p:spPr>
          <a:xfrm>
            <a:off x="8188282" y="-5257"/>
            <a:ext cx="5882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/>
              <a:t>±250</a:t>
            </a:r>
          </a:p>
        </p:txBody>
      </p:sp>
      <p:pic>
        <p:nvPicPr>
          <p:cNvPr id="111" name="Afbeelding 64" descr="Gebruikers">
            <a:extLst>
              <a:ext uri="{FF2B5EF4-FFF2-40B4-BE49-F238E27FC236}">
                <a16:creationId xmlns:a16="http://schemas.microsoft.com/office/drawing/2014/main" id="{3FE05B23-101E-4711-BFD9-23129FCCAD01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146405" y="93086"/>
            <a:ext cx="530044" cy="530044"/>
          </a:xfrm>
          <a:prstGeom prst="rect">
            <a:avLst/>
          </a:prstGeom>
        </p:spPr>
      </p:pic>
      <p:cxnSp>
        <p:nvCxnSpPr>
          <p:cNvPr id="119" name="Rechte verbindingslijn 118">
            <a:extLst>
              <a:ext uri="{FF2B5EF4-FFF2-40B4-BE49-F238E27FC236}">
                <a16:creationId xmlns:a16="http://schemas.microsoft.com/office/drawing/2014/main" id="{382F4A8A-D598-4EE5-9CAD-7B15DDCB6533}"/>
              </a:ext>
            </a:extLst>
          </p:cNvPr>
          <p:cNvCxnSpPr>
            <a:cxnSpLocks/>
          </p:cNvCxnSpPr>
          <p:nvPr/>
        </p:nvCxnSpPr>
        <p:spPr>
          <a:xfrm>
            <a:off x="3452427" y="2877847"/>
            <a:ext cx="386421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Tekstvak 142">
            <a:extLst>
              <a:ext uri="{FF2B5EF4-FFF2-40B4-BE49-F238E27FC236}">
                <a16:creationId xmlns:a16="http://schemas.microsoft.com/office/drawing/2014/main" id="{9E2EFA2E-B863-4753-A818-91C8EE9FE8EA}"/>
              </a:ext>
            </a:extLst>
          </p:cNvPr>
          <p:cNvSpPr txBox="1"/>
          <p:nvPr/>
        </p:nvSpPr>
        <p:spPr>
          <a:xfrm>
            <a:off x="4016919" y="3412524"/>
            <a:ext cx="289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dirty="0"/>
              <a:t>+</a:t>
            </a:r>
          </a:p>
        </p:txBody>
      </p:sp>
      <p:sp>
        <p:nvSpPr>
          <p:cNvPr id="144" name="Tekstvak 143">
            <a:extLst>
              <a:ext uri="{FF2B5EF4-FFF2-40B4-BE49-F238E27FC236}">
                <a16:creationId xmlns:a16="http://schemas.microsoft.com/office/drawing/2014/main" id="{229B7597-334E-457C-8A3C-3CCBD16F3689}"/>
              </a:ext>
            </a:extLst>
          </p:cNvPr>
          <p:cNvSpPr txBox="1"/>
          <p:nvPr/>
        </p:nvSpPr>
        <p:spPr>
          <a:xfrm>
            <a:off x="5939578" y="3411894"/>
            <a:ext cx="2891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dirty="0"/>
              <a:t>+</a:t>
            </a:r>
          </a:p>
        </p:txBody>
      </p:sp>
      <p:sp>
        <p:nvSpPr>
          <p:cNvPr id="147" name="Tekstvak 146">
            <a:extLst>
              <a:ext uri="{FF2B5EF4-FFF2-40B4-BE49-F238E27FC236}">
                <a16:creationId xmlns:a16="http://schemas.microsoft.com/office/drawing/2014/main" id="{117553AC-12D0-4AD3-8FAB-22077F20A39B}"/>
              </a:ext>
            </a:extLst>
          </p:cNvPr>
          <p:cNvSpPr txBox="1"/>
          <p:nvPr/>
        </p:nvSpPr>
        <p:spPr>
          <a:xfrm>
            <a:off x="7172981" y="6459380"/>
            <a:ext cx="16239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dirty="0" err="1"/>
              <a:t>insights</a:t>
            </a:r>
            <a:endParaRPr lang="nl-NL" sz="1600" dirty="0"/>
          </a:p>
        </p:txBody>
      </p:sp>
      <p:sp>
        <p:nvSpPr>
          <p:cNvPr id="148" name="Tekstvak 147">
            <a:extLst>
              <a:ext uri="{FF2B5EF4-FFF2-40B4-BE49-F238E27FC236}">
                <a16:creationId xmlns:a16="http://schemas.microsoft.com/office/drawing/2014/main" id="{A35AA5EF-3948-4E78-937B-BA4252A501F3}"/>
              </a:ext>
            </a:extLst>
          </p:cNvPr>
          <p:cNvSpPr txBox="1"/>
          <p:nvPr/>
        </p:nvSpPr>
        <p:spPr>
          <a:xfrm>
            <a:off x="8994571" y="630264"/>
            <a:ext cx="3146689" cy="110799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nl-NL" sz="1600" dirty="0"/>
              <a:t>Order intake: (b) + (c) + (d)</a:t>
            </a:r>
            <a:br>
              <a:rPr lang="nl-NL" sz="1600" dirty="0"/>
            </a:br>
            <a:r>
              <a:rPr lang="nl-NL" sz="1000" dirty="0"/>
              <a:t>Ad Sales. Verschillende bronnen van order entry: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000" dirty="0"/>
              <a:t>Via </a:t>
            </a:r>
            <a:r>
              <a:rPr lang="nl-NL" sz="1000" dirty="0" err="1"/>
              <a:t>TVPlan</a:t>
            </a:r>
            <a:r>
              <a:rPr lang="nl-NL" sz="1000" dirty="0"/>
              <a:t> en </a:t>
            </a:r>
            <a:r>
              <a:rPr lang="nl-NL" sz="1000" dirty="0" err="1"/>
              <a:t>RadioPlan</a:t>
            </a:r>
            <a:r>
              <a:rPr lang="nl-NL" sz="1000" dirty="0"/>
              <a:t> (product van MBS)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000" dirty="0"/>
              <a:t>Klantportaal (webapplicatie, in eigen beheer)</a:t>
            </a:r>
            <a:endParaRPr lang="nl-NL" sz="1000" dirty="0"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000" dirty="0"/>
              <a:t>Digitale platformen </a:t>
            </a:r>
            <a:r>
              <a:rPr lang="nl-NL" sz="1000" dirty="0" err="1"/>
              <a:t>AdScience</a:t>
            </a:r>
            <a:r>
              <a:rPr lang="nl-NL" sz="1000" dirty="0"/>
              <a:t> + </a:t>
            </a:r>
            <a:r>
              <a:rPr lang="nl-NL" sz="1000" dirty="0" err="1"/>
              <a:t>Adhese</a:t>
            </a:r>
            <a:r>
              <a:rPr lang="nl-NL" sz="1000" dirty="0"/>
              <a:t> + </a:t>
            </a:r>
            <a:r>
              <a:rPr lang="nl-NL" sz="1000" dirty="0" err="1"/>
              <a:t>Weborama</a:t>
            </a:r>
            <a:endParaRPr lang="nl-NL" sz="1000" dirty="0" err="1"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000" dirty="0"/>
              <a:t>Handmatig, binnendienst, telefoon, email</a:t>
            </a:r>
          </a:p>
        </p:txBody>
      </p:sp>
      <p:cxnSp>
        <p:nvCxnSpPr>
          <p:cNvPr id="33" name="Verbindingslijn: gebogen 32">
            <a:extLst>
              <a:ext uri="{FF2B5EF4-FFF2-40B4-BE49-F238E27FC236}">
                <a16:creationId xmlns:a16="http://schemas.microsoft.com/office/drawing/2014/main" id="{CA82D79C-6B7F-4B7C-88CD-92D659D1DF29}"/>
              </a:ext>
            </a:extLst>
          </p:cNvPr>
          <p:cNvCxnSpPr>
            <a:cxnSpLocks/>
            <a:stCxn id="10" idx="2"/>
          </p:cNvCxnSpPr>
          <p:nvPr/>
        </p:nvCxnSpPr>
        <p:spPr>
          <a:xfrm rot="10800000">
            <a:off x="3552174" y="1914173"/>
            <a:ext cx="338918" cy="684389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Verbindingslijn: gebogen 41">
            <a:extLst>
              <a:ext uri="{FF2B5EF4-FFF2-40B4-BE49-F238E27FC236}">
                <a16:creationId xmlns:a16="http://schemas.microsoft.com/office/drawing/2014/main" id="{EF454C69-F75C-4FA9-9DBD-F31D1DF64FBE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4791036" y="2022670"/>
            <a:ext cx="769493" cy="584997"/>
          </a:xfrm>
          <a:prstGeom prst="bentConnector3">
            <a:avLst>
              <a:gd name="adj1" fmla="val 13356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Wolk 9">
            <a:extLst>
              <a:ext uri="{FF2B5EF4-FFF2-40B4-BE49-F238E27FC236}">
                <a16:creationId xmlns:a16="http://schemas.microsoft.com/office/drawing/2014/main" id="{53E911D9-B112-4D0D-9C4B-192695DAC730}"/>
              </a:ext>
            </a:extLst>
          </p:cNvPr>
          <p:cNvSpPr/>
          <p:nvPr/>
        </p:nvSpPr>
        <p:spPr>
          <a:xfrm>
            <a:off x="3887144" y="2414954"/>
            <a:ext cx="1272874" cy="367213"/>
          </a:xfrm>
          <a:prstGeom prst="cloud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err="1"/>
              <a:t>BtoB</a:t>
            </a:r>
            <a:r>
              <a:rPr lang="nl-NL" sz="1000" dirty="0"/>
              <a:t> </a:t>
            </a:r>
            <a:r>
              <a:rPr lang="nl-NL" sz="1000" dirty="0" err="1"/>
              <a:t>webservices</a:t>
            </a:r>
            <a:endParaRPr lang="nl-NL" sz="1000" dirty="0"/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EF211F76-1F90-479E-9E70-AFD81AE3184E}"/>
              </a:ext>
            </a:extLst>
          </p:cNvPr>
          <p:cNvSpPr txBox="1"/>
          <p:nvPr/>
        </p:nvSpPr>
        <p:spPr>
          <a:xfrm>
            <a:off x="4852024" y="2428445"/>
            <a:ext cx="34355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>
                <a:solidFill>
                  <a:schemeClr val="bg1"/>
                </a:solidFill>
              </a:rPr>
              <a:t>(2)</a:t>
            </a:r>
          </a:p>
        </p:txBody>
      </p:sp>
      <p:cxnSp>
        <p:nvCxnSpPr>
          <p:cNvPr id="47" name="Verbindingslijn: gebogen 46">
            <a:extLst>
              <a:ext uri="{FF2B5EF4-FFF2-40B4-BE49-F238E27FC236}">
                <a16:creationId xmlns:a16="http://schemas.microsoft.com/office/drawing/2014/main" id="{7DC5F05D-50F5-4B94-82AC-53F0A9AE58F7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7640370" y="2094289"/>
            <a:ext cx="686153" cy="325922"/>
          </a:xfrm>
          <a:prstGeom prst="bentConnector3">
            <a:avLst>
              <a:gd name="adj1" fmla="val 983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kstvak 107">
            <a:extLst>
              <a:ext uri="{FF2B5EF4-FFF2-40B4-BE49-F238E27FC236}">
                <a16:creationId xmlns:a16="http://schemas.microsoft.com/office/drawing/2014/main" id="{BD9FC6D7-7792-41E2-A746-91C6AF84A4B8}"/>
              </a:ext>
            </a:extLst>
          </p:cNvPr>
          <p:cNvSpPr txBox="1"/>
          <p:nvPr/>
        </p:nvSpPr>
        <p:spPr>
          <a:xfrm>
            <a:off x="1479600" y="4421536"/>
            <a:ext cx="4175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/>
              <a:t>(a)</a:t>
            </a:r>
          </a:p>
        </p:txBody>
      </p:sp>
      <p:sp>
        <p:nvSpPr>
          <p:cNvPr id="112" name="Tekstvak 111">
            <a:extLst>
              <a:ext uri="{FF2B5EF4-FFF2-40B4-BE49-F238E27FC236}">
                <a16:creationId xmlns:a16="http://schemas.microsoft.com/office/drawing/2014/main" id="{49CBA0B6-ECC7-45A0-80F6-AFC57D336F7A}"/>
              </a:ext>
            </a:extLst>
          </p:cNvPr>
          <p:cNvSpPr txBox="1"/>
          <p:nvPr/>
        </p:nvSpPr>
        <p:spPr>
          <a:xfrm>
            <a:off x="3417163" y="591524"/>
            <a:ext cx="4175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/>
              <a:t>(b)</a:t>
            </a:r>
          </a:p>
        </p:txBody>
      </p:sp>
      <p:sp>
        <p:nvSpPr>
          <p:cNvPr id="113" name="Tekstvak 112">
            <a:extLst>
              <a:ext uri="{FF2B5EF4-FFF2-40B4-BE49-F238E27FC236}">
                <a16:creationId xmlns:a16="http://schemas.microsoft.com/office/drawing/2014/main" id="{FDF4D9CD-F006-4534-A16E-6DA90F59A1FB}"/>
              </a:ext>
            </a:extLst>
          </p:cNvPr>
          <p:cNvSpPr txBox="1"/>
          <p:nvPr/>
        </p:nvSpPr>
        <p:spPr>
          <a:xfrm>
            <a:off x="5232393" y="599672"/>
            <a:ext cx="4175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/>
              <a:t>(c)</a:t>
            </a:r>
          </a:p>
        </p:txBody>
      </p:sp>
      <p:sp>
        <p:nvSpPr>
          <p:cNvPr id="114" name="Tekstvak 113">
            <a:extLst>
              <a:ext uri="{FF2B5EF4-FFF2-40B4-BE49-F238E27FC236}">
                <a16:creationId xmlns:a16="http://schemas.microsoft.com/office/drawing/2014/main" id="{B1C19BA6-49D5-4A91-AE63-569AF69BAC0D}"/>
              </a:ext>
            </a:extLst>
          </p:cNvPr>
          <p:cNvSpPr txBox="1"/>
          <p:nvPr/>
        </p:nvSpPr>
        <p:spPr>
          <a:xfrm>
            <a:off x="8320459" y="1772687"/>
            <a:ext cx="4175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/>
              <a:t>(d)</a:t>
            </a:r>
          </a:p>
        </p:txBody>
      </p:sp>
      <p:sp>
        <p:nvSpPr>
          <p:cNvPr id="115" name="Tekstvak 114">
            <a:extLst>
              <a:ext uri="{FF2B5EF4-FFF2-40B4-BE49-F238E27FC236}">
                <a16:creationId xmlns:a16="http://schemas.microsoft.com/office/drawing/2014/main" id="{01932368-D4DB-4577-A4D9-013AA16A56CA}"/>
              </a:ext>
            </a:extLst>
          </p:cNvPr>
          <p:cNvSpPr txBox="1"/>
          <p:nvPr/>
        </p:nvSpPr>
        <p:spPr>
          <a:xfrm>
            <a:off x="3684872" y="4413688"/>
            <a:ext cx="4175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/>
              <a:t>(e)</a:t>
            </a:r>
          </a:p>
        </p:txBody>
      </p:sp>
      <p:sp>
        <p:nvSpPr>
          <p:cNvPr id="116" name="Tekstvak 115">
            <a:extLst>
              <a:ext uri="{FF2B5EF4-FFF2-40B4-BE49-F238E27FC236}">
                <a16:creationId xmlns:a16="http://schemas.microsoft.com/office/drawing/2014/main" id="{111F4EFD-24FB-49AC-9878-696BDC4BB9F9}"/>
              </a:ext>
            </a:extLst>
          </p:cNvPr>
          <p:cNvSpPr txBox="1"/>
          <p:nvPr/>
        </p:nvSpPr>
        <p:spPr>
          <a:xfrm>
            <a:off x="6589651" y="6435262"/>
            <a:ext cx="4175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/>
              <a:t>(g)</a:t>
            </a:r>
          </a:p>
        </p:txBody>
      </p:sp>
      <p:sp>
        <p:nvSpPr>
          <p:cNvPr id="117" name="Tekstvak 116">
            <a:extLst>
              <a:ext uri="{FF2B5EF4-FFF2-40B4-BE49-F238E27FC236}">
                <a16:creationId xmlns:a16="http://schemas.microsoft.com/office/drawing/2014/main" id="{F1666A8C-CF0E-4029-88C6-3FDB1D5B2F38}"/>
              </a:ext>
            </a:extLst>
          </p:cNvPr>
          <p:cNvSpPr txBox="1"/>
          <p:nvPr/>
        </p:nvSpPr>
        <p:spPr>
          <a:xfrm>
            <a:off x="8467690" y="6443764"/>
            <a:ext cx="4175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/>
              <a:t>(h)</a:t>
            </a:r>
          </a:p>
        </p:txBody>
      </p:sp>
      <p:sp>
        <p:nvSpPr>
          <p:cNvPr id="118" name="Tekstvak 117">
            <a:extLst>
              <a:ext uri="{FF2B5EF4-FFF2-40B4-BE49-F238E27FC236}">
                <a16:creationId xmlns:a16="http://schemas.microsoft.com/office/drawing/2014/main" id="{C03D82FE-602C-4AAB-B4A3-B2CCC30C5F39}"/>
              </a:ext>
            </a:extLst>
          </p:cNvPr>
          <p:cNvSpPr txBox="1"/>
          <p:nvPr/>
        </p:nvSpPr>
        <p:spPr>
          <a:xfrm>
            <a:off x="11034516" y="4543698"/>
            <a:ext cx="4175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dirty="0"/>
              <a:t>(f)</a:t>
            </a:r>
          </a:p>
        </p:txBody>
      </p:sp>
      <p:sp>
        <p:nvSpPr>
          <p:cNvPr id="120" name="Tekstvak 119">
            <a:extLst>
              <a:ext uri="{FF2B5EF4-FFF2-40B4-BE49-F238E27FC236}">
                <a16:creationId xmlns:a16="http://schemas.microsoft.com/office/drawing/2014/main" id="{B90B186A-A10F-41D0-82AF-96F9E7054B4D}"/>
              </a:ext>
            </a:extLst>
          </p:cNvPr>
          <p:cNvSpPr txBox="1"/>
          <p:nvPr/>
        </p:nvSpPr>
        <p:spPr>
          <a:xfrm>
            <a:off x="2740750" y="6463862"/>
            <a:ext cx="4175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dirty="0"/>
              <a:t>(i)</a:t>
            </a:r>
          </a:p>
        </p:txBody>
      </p:sp>
      <p:cxnSp>
        <p:nvCxnSpPr>
          <p:cNvPr id="17" name="Rechte verbindingslijn met pijl 16">
            <a:extLst>
              <a:ext uri="{FF2B5EF4-FFF2-40B4-BE49-F238E27FC236}">
                <a16:creationId xmlns:a16="http://schemas.microsoft.com/office/drawing/2014/main" id="{7FB117D8-EBF5-4329-8520-B9C0C52ADC83}"/>
              </a:ext>
            </a:extLst>
          </p:cNvPr>
          <p:cNvCxnSpPr/>
          <p:nvPr/>
        </p:nvCxnSpPr>
        <p:spPr>
          <a:xfrm>
            <a:off x="3454809" y="2880228"/>
            <a:ext cx="0" cy="16369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Rechte verbindingslijn met pijl 120">
            <a:extLst>
              <a:ext uri="{FF2B5EF4-FFF2-40B4-BE49-F238E27FC236}">
                <a16:creationId xmlns:a16="http://schemas.microsoft.com/office/drawing/2014/main" id="{9A5357C4-1975-469E-B323-38683195D96A}"/>
              </a:ext>
            </a:extLst>
          </p:cNvPr>
          <p:cNvCxnSpPr/>
          <p:nvPr/>
        </p:nvCxnSpPr>
        <p:spPr>
          <a:xfrm>
            <a:off x="3452427" y="2880228"/>
            <a:ext cx="0" cy="16369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Rechte verbindingslijn met pijl 122">
            <a:extLst>
              <a:ext uri="{FF2B5EF4-FFF2-40B4-BE49-F238E27FC236}">
                <a16:creationId xmlns:a16="http://schemas.microsoft.com/office/drawing/2014/main" id="{2F8E38ED-4BD8-4728-8820-97C4C019E5A6}"/>
              </a:ext>
            </a:extLst>
          </p:cNvPr>
          <p:cNvCxnSpPr/>
          <p:nvPr/>
        </p:nvCxnSpPr>
        <p:spPr>
          <a:xfrm>
            <a:off x="5159209" y="2880228"/>
            <a:ext cx="0" cy="16369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Rechte verbindingslijn met pijl 37">
            <a:extLst>
              <a:ext uri="{FF2B5EF4-FFF2-40B4-BE49-F238E27FC236}">
                <a16:creationId xmlns:a16="http://schemas.microsoft.com/office/drawing/2014/main" id="{1B342701-7AC4-4770-9004-71A617D38957}"/>
              </a:ext>
            </a:extLst>
          </p:cNvPr>
          <p:cNvCxnSpPr/>
          <p:nvPr/>
        </p:nvCxnSpPr>
        <p:spPr>
          <a:xfrm>
            <a:off x="5050486" y="4113695"/>
            <a:ext cx="0" cy="105212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Wolk 80">
            <a:extLst>
              <a:ext uri="{FF2B5EF4-FFF2-40B4-BE49-F238E27FC236}">
                <a16:creationId xmlns:a16="http://schemas.microsoft.com/office/drawing/2014/main" id="{C72832B4-813B-4896-8529-52AE17308E39}"/>
              </a:ext>
            </a:extLst>
          </p:cNvPr>
          <p:cNvSpPr/>
          <p:nvPr/>
        </p:nvSpPr>
        <p:spPr>
          <a:xfrm>
            <a:off x="4414049" y="4388677"/>
            <a:ext cx="1272874" cy="367213"/>
          </a:xfrm>
          <a:prstGeom prst="cloud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/>
              <a:t>Media Gateway</a:t>
            </a:r>
          </a:p>
        </p:txBody>
      </p:sp>
      <p:sp>
        <p:nvSpPr>
          <p:cNvPr id="98" name="Tekstvak 97">
            <a:extLst>
              <a:ext uri="{FF2B5EF4-FFF2-40B4-BE49-F238E27FC236}">
                <a16:creationId xmlns:a16="http://schemas.microsoft.com/office/drawing/2014/main" id="{4FFB66B1-9D29-4A83-8A52-A25A45F134C1}"/>
              </a:ext>
            </a:extLst>
          </p:cNvPr>
          <p:cNvSpPr txBox="1"/>
          <p:nvPr/>
        </p:nvSpPr>
        <p:spPr>
          <a:xfrm>
            <a:off x="5343361" y="4390099"/>
            <a:ext cx="3583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>
                <a:solidFill>
                  <a:schemeClr val="bg1"/>
                </a:solidFill>
              </a:rPr>
              <a:t>(3)</a:t>
            </a:r>
          </a:p>
        </p:txBody>
      </p:sp>
      <p:cxnSp>
        <p:nvCxnSpPr>
          <p:cNvPr id="8" name="Rechte verbindingslijn met pijl 7">
            <a:extLst>
              <a:ext uri="{FF2B5EF4-FFF2-40B4-BE49-F238E27FC236}">
                <a16:creationId xmlns:a16="http://schemas.microsoft.com/office/drawing/2014/main" id="{E463EE97-CA3F-4BBF-BC59-10790ED9B9DF}"/>
              </a:ext>
            </a:extLst>
          </p:cNvPr>
          <p:cNvCxnSpPr>
            <a:cxnSpLocks/>
          </p:cNvCxnSpPr>
          <p:nvPr/>
        </p:nvCxnSpPr>
        <p:spPr>
          <a:xfrm>
            <a:off x="8622638" y="3576559"/>
            <a:ext cx="1003294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Wolk 89">
            <a:extLst>
              <a:ext uri="{FF2B5EF4-FFF2-40B4-BE49-F238E27FC236}">
                <a16:creationId xmlns:a16="http://schemas.microsoft.com/office/drawing/2014/main" id="{F18E6879-DFF8-4B18-99E5-217CF4D0B3BB}"/>
              </a:ext>
            </a:extLst>
          </p:cNvPr>
          <p:cNvSpPr/>
          <p:nvPr/>
        </p:nvSpPr>
        <p:spPr>
          <a:xfrm rot="16200000">
            <a:off x="8477077" y="3350356"/>
            <a:ext cx="1126289" cy="367213"/>
          </a:xfrm>
          <a:prstGeom prst="cloud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/>
              <a:t>XCESS</a:t>
            </a:r>
            <a:br>
              <a:rPr lang="nl-NL" sz="1000" dirty="0"/>
            </a:br>
            <a:r>
              <a:rPr lang="nl-NL" sz="1000" dirty="0" err="1"/>
              <a:t>ConneXtor</a:t>
            </a:r>
            <a:endParaRPr lang="nl-NL" sz="1000" dirty="0"/>
          </a:p>
        </p:txBody>
      </p:sp>
      <p:sp>
        <p:nvSpPr>
          <p:cNvPr id="107" name="Tekstvak 106">
            <a:extLst>
              <a:ext uri="{FF2B5EF4-FFF2-40B4-BE49-F238E27FC236}">
                <a16:creationId xmlns:a16="http://schemas.microsoft.com/office/drawing/2014/main" id="{B40D0A87-B0EA-4E53-80F9-4D2A0113F5B8}"/>
              </a:ext>
            </a:extLst>
          </p:cNvPr>
          <p:cNvSpPr txBox="1"/>
          <p:nvPr/>
        </p:nvSpPr>
        <p:spPr>
          <a:xfrm rot="16200000">
            <a:off x="8817432" y="3016780"/>
            <a:ext cx="3602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>
                <a:solidFill>
                  <a:schemeClr val="bg1"/>
                </a:solidFill>
              </a:rPr>
              <a:t>(7)</a:t>
            </a:r>
          </a:p>
        </p:txBody>
      </p:sp>
    </p:spTree>
    <p:extLst>
      <p:ext uri="{BB962C8B-B14F-4D97-AF65-F5344CB8AC3E}">
        <p14:creationId xmlns:p14="http://schemas.microsoft.com/office/powerpoint/2010/main" val="1334277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584792E41652D4A841578D22617980D" ma:contentTypeVersion="2" ma:contentTypeDescription="Een nieuw document maken." ma:contentTypeScope="" ma:versionID="13312d6d8b8b9679eea177c564592a60">
  <xsd:schema xmlns:xsd="http://www.w3.org/2001/XMLSchema" xmlns:xs="http://www.w3.org/2001/XMLSchema" xmlns:p="http://schemas.microsoft.com/office/2006/metadata/properties" xmlns:ns2="5d6b661e-8d20-4041-ad87-f21cb6b64732" targetNamespace="http://schemas.microsoft.com/office/2006/metadata/properties" ma:root="true" ma:fieldsID="7fd4cb0d024e1dece62020968c074345" ns2:_="">
    <xsd:import namespace="5d6b661e-8d20-4041-ad87-f21cb6b6473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6b661e-8d20-4041-ad87-f21cb6b647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8123727-C5A4-4468-8291-95A9B809BBCE}">
  <ds:schemaRefs>
    <ds:schemaRef ds:uri="http://schemas.openxmlformats.org/package/2006/metadata/core-properties"/>
    <ds:schemaRef ds:uri="http://www.w3.org/XML/1998/namespace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schemas.microsoft.com/office/infopath/2007/PartnerControls"/>
    <ds:schemaRef ds:uri="5d6b661e-8d20-4041-ad87-f21cb6b64732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B6C4FA10-CDF7-414A-AF6F-4FF257C63D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6b661e-8d20-4041-ad87-f21cb6b6473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2CB629B-D280-4DA0-A2C7-1D080C2FDF0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2437</TotalTime>
  <Words>277</Words>
  <Application>Microsoft Office PowerPoint</Application>
  <PresentationFormat>Breedbeeld</PresentationFormat>
  <Paragraphs>76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Robbert van den Hoogen</dc:creator>
  <cp:lastModifiedBy>Diana Raven-Kuipers</cp:lastModifiedBy>
  <cp:revision>148</cp:revision>
  <cp:lastPrinted>2019-09-03T09:05:47Z</cp:lastPrinted>
  <dcterms:created xsi:type="dcterms:W3CDTF">2018-09-27T10:46:29Z</dcterms:created>
  <dcterms:modified xsi:type="dcterms:W3CDTF">2021-05-18T15:26:26Z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0x0101009584792E41652D4A841578D22617980D</vt:lpwstr>
  </property>
</Properties>
</file>