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797675" cy="9926638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104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7068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0141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97124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6771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5517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83230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5589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43885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8362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9973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0797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72B34-3E23-4E2C-B857-FA0435B40A3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8626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/>
        </p:nvSpPr>
        <p:spPr>
          <a:xfrm>
            <a:off x="287952" y="318623"/>
            <a:ext cx="3600400" cy="14401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Afgeronde rechthoek 5"/>
          <p:cNvSpPr/>
          <p:nvPr/>
        </p:nvSpPr>
        <p:spPr>
          <a:xfrm>
            <a:off x="557982" y="467089"/>
            <a:ext cx="714768" cy="11251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6"/>
          <p:cNvSpPr/>
          <p:nvPr/>
        </p:nvSpPr>
        <p:spPr>
          <a:xfrm>
            <a:off x="287952" y="2048504"/>
            <a:ext cx="3600400" cy="14401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Afgeronde rechthoek 8"/>
          <p:cNvSpPr/>
          <p:nvPr/>
        </p:nvSpPr>
        <p:spPr>
          <a:xfrm rot="5400000">
            <a:off x="751909" y="2570592"/>
            <a:ext cx="714768" cy="56256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Afgeronde rechthoek 9"/>
          <p:cNvSpPr/>
          <p:nvPr/>
        </p:nvSpPr>
        <p:spPr>
          <a:xfrm rot="5400000">
            <a:off x="2957472" y="1924578"/>
            <a:ext cx="399098" cy="87759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Rechthoek 10"/>
          <p:cNvSpPr/>
          <p:nvPr/>
        </p:nvSpPr>
        <p:spPr>
          <a:xfrm>
            <a:off x="5298768" y="465459"/>
            <a:ext cx="3600400" cy="14401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/>
          <p:cNvSpPr txBox="1"/>
          <p:nvPr/>
        </p:nvSpPr>
        <p:spPr>
          <a:xfrm>
            <a:off x="1593097" y="813678"/>
            <a:ext cx="18902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Ca</a:t>
            </a:r>
            <a:r>
              <a:rPr lang="nl-NL" dirty="0"/>
              <a:t> 15 % van een te maaien gebied laten staan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1450765" y="2562926"/>
            <a:ext cx="18902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Mag ook in meerdere delen, </a:t>
            </a:r>
            <a:r>
              <a:rPr lang="nl-NL" sz="1400" u="sng" dirty="0"/>
              <a:t>minimaal 10m2 per vak</a:t>
            </a:r>
          </a:p>
        </p:txBody>
      </p:sp>
      <p:sp>
        <p:nvSpPr>
          <p:cNvPr id="14" name="Afgeronde rechthoek 13"/>
          <p:cNvSpPr/>
          <p:nvPr/>
        </p:nvSpPr>
        <p:spPr>
          <a:xfrm rot="5400000">
            <a:off x="6003941" y="96732"/>
            <a:ext cx="254839" cy="130514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/>
          <p:cNvSpPr/>
          <p:nvPr/>
        </p:nvSpPr>
        <p:spPr>
          <a:xfrm>
            <a:off x="6491802" y="1338898"/>
            <a:ext cx="855095" cy="48887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" t="17092" r="50000" b="18265"/>
          <a:stretch/>
        </p:blipFill>
        <p:spPr bwMode="auto">
          <a:xfrm>
            <a:off x="4009584" y="1499555"/>
            <a:ext cx="443068" cy="461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hthoek 34"/>
          <p:cNvSpPr/>
          <p:nvPr/>
        </p:nvSpPr>
        <p:spPr>
          <a:xfrm>
            <a:off x="254559" y="4779150"/>
            <a:ext cx="3600400" cy="13501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40" name="Groep 39"/>
          <p:cNvGrpSpPr/>
          <p:nvPr/>
        </p:nvGrpSpPr>
        <p:grpSpPr>
          <a:xfrm>
            <a:off x="483359" y="3789040"/>
            <a:ext cx="395575" cy="991536"/>
            <a:chOff x="4904455" y="4541772"/>
            <a:chExt cx="589502" cy="912453"/>
          </a:xfrm>
        </p:grpSpPr>
        <p:sp>
          <p:nvSpPr>
            <p:cNvPr id="41" name="Vrije vorm 40"/>
            <p:cNvSpPr/>
            <p:nvPr/>
          </p:nvSpPr>
          <p:spPr>
            <a:xfrm>
              <a:off x="4904455" y="4541772"/>
              <a:ext cx="589502" cy="612119"/>
            </a:xfrm>
            <a:custGeom>
              <a:avLst/>
              <a:gdLst>
                <a:gd name="connsiteX0" fmla="*/ 340120 w 589502"/>
                <a:gd name="connsiteY0" fmla="*/ 574334 h 612119"/>
                <a:gd name="connsiteX1" fmla="*/ 385462 w 589502"/>
                <a:gd name="connsiteY1" fmla="*/ 566777 h 612119"/>
                <a:gd name="connsiteX2" fmla="*/ 468590 w 589502"/>
                <a:gd name="connsiteY2" fmla="*/ 559220 h 612119"/>
                <a:gd name="connsiteX3" fmla="*/ 491261 w 589502"/>
                <a:gd name="connsiteY3" fmla="*/ 544106 h 612119"/>
                <a:gd name="connsiteX4" fmla="*/ 536603 w 589502"/>
                <a:gd name="connsiteY4" fmla="*/ 476092 h 612119"/>
                <a:gd name="connsiteX5" fmla="*/ 581945 w 589502"/>
                <a:gd name="connsiteY5" fmla="*/ 468535 h 612119"/>
                <a:gd name="connsiteX6" fmla="*/ 589502 w 589502"/>
                <a:gd name="connsiteY6" fmla="*/ 445864 h 612119"/>
                <a:gd name="connsiteX7" fmla="*/ 566831 w 589502"/>
                <a:gd name="connsiteY7" fmla="*/ 370294 h 612119"/>
                <a:gd name="connsiteX8" fmla="*/ 551717 w 589502"/>
                <a:gd name="connsiteY8" fmla="*/ 347623 h 612119"/>
                <a:gd name="connsiteX9" fmla="*/ 544160 w 589502"/>
                <a:gd name="connsiteY9" fmla="*/ 324952 h 612119"/>
                <a:gd name="connsiteX10" fmla="*/ 536603 w 589502"/>
                <a:gd name="connsiteY10" fmla="*/ 196483 h 612119"/>
                <a:gd name="connsiteX11" fmla="*/ 529046 w 589502"/>
                <a:gd name="connsiteY11" fmla="*/ 173811 h 612119"/>
                <a:gd name="connsiteX12" fmla="*/ 498818 w 589502"/>
                <a:gd name="connsiteY12" fmla="*/ 158697 h 612119"/>
                <a:gd name="connsiteX13" fmla="*/ 476147 w 589502"/>
                <a:gd name="connsiteY13" fmla="*/ 90684 h 612119"/>
                <a:gd name="connsiteX14" fmla="*/ 453476 w 589502"/>
                <a:gd name="connsiteY14" fmla="*/ 83127 h 612119"/>
                <a:gd name="connsiteX15" fmla="*/ 415690 w 589502"/>
                <a:gd name="connsiteY15" fmla="*/ 68013 h 612119"/>
                <a:gd name="connsiteX16" fmla="*/ 370348 w 589502"/>
                <a:gd name="connsiteY16" fmla="*/ 52899 h 612119"/>
                <a:gd name="connsiteX17" fmla="*/ 362791 w 589502"/>
                <a:gd name="connsiteY17" fmla="*/ 52899 h 612119"/>
                <a:gd name="connsiteX18" fmla="*/ 332563 w 589502"/>
                <a:gd name="connsiteY18" fmla="*/ 0 h 612119"/>
                <a:gd name="connsiteX19" fmla="*/ 219208 w 589502"/>
                <a:gd name="connsiteY19" fmla="*/ 7557 h 612119"/>
                <a:gd name="connsiteX20" fmla="*/ 196537 w 589502"/>
                <a:gd name="connsiteY20" fmla="*/ 15114 h 612119"/>
                <a:gd name="connsiteX21" fmla="*/ 188980 w 589502"/>
                <a:gd name="connsiteY21" fmla="*/ 37785 h 612119"/>
                <a:gd name="connsiteX22" fmla="*/ 37839 w 589502"/>
                <a:gd name="connsiteY22" fmla="*/ 30228 h 612119"/>
                <a:gd name="connsiteX23" fmla="*/ 7611 w 589502"/>
                <a:gd name="connsiteY23" fmla="*/ 60456 h 612119"/>
                <a:gd name="connsiteX24" fmla="*/ 15168 w 589502"/>
                <a:gd name="connsiteY24" fmla="*/ 113355 h 612119"/>
                <a:gd name="connsiteX25" fmla="*/ 30282 w 589502"/>
                <a:gd name="connsiteY25" fmla="*/ 136026 h 612119"/>
                <a:gd name="connsiteX26" fmla="*/ 7611 w 589502"/>
                <a:gd name="connsiteY26" fmla="*/ 143583 h 612119"/>
                <a:gd name="connsiteX27" fmla="*/ 54 w 589502"/>
                <a:gd name="connsiteY27" fmla="*/ 173811 h 612119"/>
                <a:gd name="connsiteX28" fmla="*/ 15168 w 589502"/>
                <a:gd name="connsiteY28" fmla="*/ 302281 h 612119"/>
                <a:gd name="connsiteX29" fmla="*/ 15168 w 589502"/>
                <a:gd name="connsiteY29" fmla="*/ 438307 h 612119"/>
                <a:gd name="connsiteX30" fmla="*/ 22725 w 589502"/>
                <a:gd name="connsiteY30" fmla="*/ 460978 h 612119"/>
                <a:gd name="connsiteX31" fmla="*/ 45396 w 589502"/>
                <a:gd name="connsiteY31" fmla="*/ 483649 h 612119"/>
                <a:gd name="connsiteX32" fmla="*/ 52953 w 589502"/>
                <a:gd name="connsiteY32" fmla="*/ 536549 h 612119"/>
                <a:gd name="connsiteX33" fmla="*/ 83181 w 589502"/>
                <a:gd name="connsiteY33" fmla="*/ 551663 h 612119"/>
                <a:gd name="connsiteX34" fmla="*/ 136081 w 589502"/>
                <a:gd name="connsiteY34" fmla="*/ 566777 h 612119"/>
                <a:gd name="connsiteX35" fmla="*/ 151195 w 589502"/>
                <a:gd name="connsiteY35" fmla="*/ 589448 h 612119"/>
                <a:gd name="connsiteX36" fmla="*/ 196537 w 589502"/>
                <a:gd name="connsiteY36" fmla="*/ 612119 h 612119"/>
                <a:gd name="connsiteX37" fmla="*/ 234322 w 589502"/>
                <a:gd name="connsiteY37" fmla="*/ 604562 h 612119"/>
                <a:gd name="connsiteX38" fmla="*/ 287221 w 589502"/>
                <a:gd name="connsiteY38" fmla="*/ 597005 h 612119"/>
                <a:gd name="connsiteX39" fmla="*/ 294778 w 589502"/>
                <a:gd name="connsiteY39" fmla="*/ 574334 h 612119"/>
                <a:gd name="connsiteX40" fmla="*/ 340120 w 589502"/>
                <a:gd name="connsiteY40" fmla="*/ 574334 h 612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89502" h="612119">
                  <a:moveTo>
                    <a:pt x="340120" y="574334"/>
                  </a:moveTo>
                  <a:cubicBezTo>
                    <a:pt x="355234" y="573074"/>
                    <a:pt x="370244" y="568567"/>
                    <a:pt x="385462" y="566777"/>
                  </a:cubicBezTo>
                  <a:cubicBezTo>
                    <a:pt x="413095" y="563526"/>
                    <a:pt x="441384" y="565050"/>
                    <a:pt x="468590" y="559220"/>
                  </a:cubicBezTo>
                  <a:cubicBezTo>
                    <a:pt x="477471" y="557317"/>
                    <a:pt x="483704" y="549144"/>
                    <a:pt x="491261" y="544106"/>
                  </a:cubicBezTo>
                  <a:cubicBezTo>
                    <a:pt x="502564" y="431074"/>
                    <a:pt x="472741" y="476092"/>
                    <a:pt x="536603" y="476092"/>
                  </a:cubicBezTo>
                  <a:cubicBezTo>
                    <a:pt x="551925" y="476092"/>
                    <a:pt x="566831" y="471054"/>
                    <a:pt x="581945" y="468535"/>
                  </a:cubicBezTo>
                  <a:cubicBezTo>
                    <a:pt x="584464" y="460978"/>
                    <a:pt x="589502" y="453830"/>
                    <a:pt x="589502" y="445864"/>
                  </a:cubicBezTo>
                  <a:cubicBezTo>
                    <a:pt x="589502" y="424626"/>
                    <a:pt x="575925" y="388481"/>
                    <a:pt x="566831" y="370294"/>
                  </a:cubicBezTo>
                  <a:cubicBezTo>
                    <a:pt x="562769" y="362170"/>
                    <a:pt x="555779" y="355747"/>
                    <a:pt x="551717" y="347623"/>
                  </a:cubicBezTo>
                  <a:cubicBezTo>
                    <a:pt x="548155" y="340498"/>
                    <a:pt x="546679" y="332509"/>
                    <a:pt x="544160" y="324952"/>
                  </a:cubicBezTo>
                  <a:cubicBezTo>
                    <a:pt x="541641" y="282129"/>
                    <a:pt x="540871" y="239167"/>
                    <a:pt x="536603" y="196483"/>
                  </a:cubicBezTo>
                  <a:cubicBezTo>
                    <a:pt x="535810" y="188556"/>
                    <a:pt x="534679" y="179444"/>
                    <a:pt x="529046" y="173811"/>
                  </a:cubicBezTo>
                  <a:cubicBezTo>
                    <a:pt x="521080" y="165845"/>
                    <a:pt x="508894" y="163735"/>
                    <a:pt x="498818" y="158697"/>
                  </a:cubicBezTo>
                  <a:cubicBezTo>
                    <a:pt x="495131" y="136572"/>
                    <a:pt x="496582" y="107032"/>
                    <a:pt x="476147" y="90684"/>
                  </a:cubicBezTo>
                  <a:cubicBezTo>
                    <a:pt x="469927" y="85708"/>
                    <a:pt x="460935" y="85924"/>
                    <a:pt x="453476" y="83127"/>
                  </a:cubicBezTo>
                  <a:cubicBezTo>
                    <a:pt x="440774" y="78364"/>
                    <a:pt x="428439" y="72649"/>
                    <a:pt x="415690" y="68013"/>
                  </a:cubicBezTo>
                  <a:cubicBezTo>
                    <a:pt x="400718" y="62569"/>
                    <a:pt x="370348" y="52899"/>
                    <a:pt x="370348" y="52899"/>
                  </a:cubicBezTo>
                  <a:cubicBezTo>
                    <a:pt x="383266" y="130410"/>
                    <a:pt x="379899" y="95669"/>
                    <a:pt x="362791" y="52899"/>
                  </a:cubicBezTo>
                  <a:cubicBezTo>
                    <a:pt x="353203" y="28929"/>
                    <a:pt x="346196" y="20449"/>
                    <a:pt x="332563" y="0"/>
                  </a:cubicBezTo>
                  <a:cubicBezTo>
                    <a:pt x="294778" y="2519"/>
                    <a:pt x="256845" y="3375"/>
                    <a:pt x="219208" y="7557"/>
                  </a:cubicBezTo>
                  <a:cubicBezTo>
                    <a:pt x="211291" y="8437"/>
                    <a:pt x="202170" y="9481"/>
                    <a:pt x="196537" y="15114"/>
                  </a:cubicBezTo>
                  <a:cubicBezTo>
                    <a:pt x="190904" y="20747"/>
                    <a:pt x="191499" y="30228"/>
                    <a:pt x="188980" y="37785"/>
                  </a:cubicBezTo>
                  <a:cubicBezTo>
                    <a:pt x="131849" y="9219"/>
                    <a:pt x="136956" y="5449"/>
                    <a:pt x="37839" y="30228"/>
                  </a:cubicBezTo>
                  <a:cubicBezTo>
                    <a:pt x="24015" y="33684"/>
                    <a:pt x="17687" y="50380"/>
                    <a:pt x="7611" y="60456"/>
                  </a:cubicBezTo>
                  <a:cubicBezTo>
                    <a:pt x="10130" y="78089"/>
                    <a:pt x="10050" y="96294"/>
                    <a:pt x="15168" y="113355"/>
                  </a:cubicBezTo>
                  <a:cubicBezTo>
                    <a:pt x="17778" y="122054"/>
                    <a:pt x="32485" y="127215"/>
                    <a:pt x="30282" y="136026"/>
                  </a:cubicBezTo>
                  <a:cubicBezTo>
                    <a:pt x="28350" y="143754"/>
                    <a:pt x="15168" y="141064"/>
                    <a:pt x="7611" y="143583"/>
                  </a:cubicBezTo>
                  <a:cubicBezTo>
                    <a:pt x="5092" y="153659"/>
                    <a:pt x="54" y="163425"/>
                    <a:pt x="54" y="173811"/>
                  </a:cubicBezTo>
                  <a:cubicBezTo>
                    <a:pt x="54" y="263182"/>
                    <a:pt x="-1739" y="251560"/>
                    <a:pt x="15168" y="302281"/>
                  </a:cubicBezTo>
                  <a:cubicBezTo>
                    <a:pt x="108" y="362520"/>
                    <a:pt x="3220" y="336752"/>
                    <a:pt x="15168" y="438307"/>
                  </a:cubicBezTo>
                  <a:cubicBezTo>
                    <a:pt x="16099" y="446218"/>
                    <a:pt x="18306" y="454350"/>
                    <a:pt x="22725" y="460978"/>
                  </a:cubicBezTo>
                  <a:cubicBezTo>
                    <a:pt x="28653" y="469870"/>
                    <a:pt x="37839" y="476092"/>
                    <a:pt x="45396" y="483649"/>
                  </a:cubicBezTo>
                  <a:cubicBezTo>
                    <a:pt x="47915" y="501282"/>
                    <a:pt x="44303" y="520978"/>
                    <a:pt x="52953" y="536549"/>
                  </a:cubicBezTo>
                  <a:cubicBezTo>
                    <a:pt x="58424" y="546397"/>
                    <a:pt x="72827" y="547225"/>
                    <a:pt x="83181" y="551663"/>
                  </a:cubicBezTo>
                  <a:cubicBezTo>
                    <a:pt x="98360" y="558168"/>
                    <a:pt x="120741" y="562942"/>
                    <a:pt x="136081" y="566777"/>
                  </a:cubicBezTo>
                  <a:cubicBezTo>
                    <a:pt x="141119" y="574334"/>
                    <a:pt x="144773" y="583026"/>
                    <a:pt x="151195" y="589448"/>
                  </a:cubicBezTo>
                  <a:cubicBezTo>
                    <a:pt x="165844" y="604097"/>
                    <a:pt x="178098" y="605973"/>
                    <a:pt x="196537" y="612119"/>
                  </a:cubicBezTo>
                  <a:cubicBezTo>
                    <a:pt x="209132" y="609600"/>
                    <a:pt x="221652" y="606674"/>
                    <a:pt x="234322" y="604562"/>
                  </a:cubicBezTo>
                  <a:cubicBezTo>
                    <a:pt x="251892" y="601634"/>
                    <a:pt x="271289" y="604971"/>
                    <a:pt x="287221" y="597005"/>
                  </a:cubicBezTo>
                  <a:cubicBezTo>
                    <a:pt x="294346" y="593443"/>
                    <a:pt x="292259" y="581891"/>
                    <a:pt x="294778" y="574334"/>
                  </a:cubicBezTo>
                  <a:cubicBezTo>
                    <a:pt x="331787" y="586670"/>
                    <a:pt x="325006" y="575594"/>
                    <a:pt x="340120" y="57433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Afgeronde rechthoek 41"/>
            <p:cNvSpPr/>
            <p:nvPr/>
          </p:nvSpPr>
          <p:spPr>
            <a:xfrm>
              <a:off x="5176346" y="5094185"/>
              <a:ext cx="45719" cy="36004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43" name="Afgeronde rechthoek 42"/>
          <p:cNvSpPr/>
          <p:nvPr/>
        </p:nvSpPr>
        <p:spPr>
          <a:xfrm rot="5400000">
            <a:off x="2908300" y="4261531"/>
            <a:ext cx="199549" cy="87759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Tekstvak 43"/>
          <p:cNvSpPr txBox="1"/>
          <p:nvPr/>
        </p:nvSpPr>
        <p:spPr>
          <a:xfrm>
            <a:off x="1518642" y="3676527"/>
            <a:ext cx="2454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Bij voorkeur in zonnige delen,  liever niet onder bomen</a:t>
            </a:r>
          </a:p>
        </p:txBody>
      </p:sp>
      <p:sp>
        <p:nvSpPr>
          <p:cNvPr id="38" name="Ovaal 37"/>
          <p:cNvSpPr/>
          <p:nvPr/>
        </p:nvSpPr>
        <p:spPr>
          <a:xfrm>
            <a:off x="254559" y="3564015"/>
            <a:ext cx="228800" cy="225025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45" name="Rechte verbindingslijn 44"/>
          <p:cNvCxnSpPr>
            <a:endCxn id="43" idx="2"/>
          </p:cNvCxnSpPr>
          <p:nvPr/>
        </p:nvCxnSpPr>
        <p:spPr>
          <a:xfrm>
            <a:off x="468008" y="3604146"/>
            <a:ext cx="2101268" cy="109618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Rechte verbindingslijn 49"/>
          <p:cNvCxnSpPr>
            <a:stCxn id="38" idx="5"/>
            <a:endCxn id="41" idx="22"/>
          </p:cNvCxnSpPr>
          <p:nvPr/>
        </p:nvCxnSpPr>
        <p:spPr>
          <a:xfrm>
            <a:off x="449852" y="3756086"/>
            <a:ext cx="58898" cy="6580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" t="17092" r="50000" b="18265"/>
          <a:stretch/>
        </p:blipFill>
        <p:spPr bwMode="auto">
          <a:xfrm>
            <a:off x="4058823" y="5859270"/>
            <a:ext cx="463445" cy="48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" t="17092" r="50000" b="18265"/>
          <a:stretch/>
        </p:blipFill>
        <p:spPr bwMode="auto">
          <a:xfrm>
            <a:off x="4009584" y="2967769"/>
            <a:ext cx="463445" cy="48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" t="17092" r="50000" b="18265"/>
          <a:stretch/>
        </p:blipFill>
        <p:spPr bwMode="auto">
          <a:xfrm>
            <a:off x="4058824" y="4389331"/>
            <a:ext cx="463445" cy="48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Rechthoek 56"/>
          <p:cNvSpPr/>
          <p:nvPr/>
        </p:nvSpPr>
        <p:spPr>
          <a:xfrm>
            <a:off x="254559" y="6207230"/>
            <a:ext cx="3600400" cy="13501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9" name="Afgeronde rechthoek 58"/>
          <p:cNvSpPr/>
          <p:nvPr/>
        </p:nvSpPr>
        <p:spPr>
          <a:xfrm rot="5400000">
            <a:off x="2253556" y="5675732"/>
            <a:ext cx="199549" cy="96326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52" name="Rechte verbindingslijn 51"/>
          <p:cNvCxnSpPr/>
          <p:nvPr/>
        </p:nvCxnSpPr>
        <p:spPr>
          <a:xfrm>
            <a:off x="2359438" y="5859270"/>
            <a:ext cx="0" cy="67507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kstvak 62"/>
          <p:cNvSpPr txBox="1"/>
          <p:nvPr/>
        </p:nvSpPr>
        <p:spPr>
          <a:xfrm>
            <a:off x="1072861" y="5084893"/>
            <a:ext cx="2651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bloemrijke delen  voor een deel </a:t>
            </a:r>
            <a:r>
              <a:rPr lang="nl-NL" sz="1400" dirty="0" err="1"/>
              <a:t>meemaaien</a:t>
            </a:r>
            <a:r>
              <a:rPr lang="nl-NL" sz="1400" dirty="0"/>
              <a:t>, niet altijd laten staan</a:t>
            </a:r>
          </a:p>
        </p:txBody>
      </p:sp>
      <p:sp>
        <p:nvSpPr>
          <p:cNvPr id="66" name="Rechthoek 65"/>
          <p:cNvSpPr/>
          <p:nvPr/>
        </p:nvSpPr>
        <p:spPr>
          <a:xfrm>
            <a:off x="5292080" y="3606016"/>
            <a:ext cx="3600400" cy="14401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7" name="Afgeronde rechthoek 66"/>
          <p:cNvSpPr/>
          <p:nvPr/>
        </p:nvSpPr>
        <p:spPr>
          <a:xfrm rot="5400000">
            <a:off x="7048484" y="2209088"/>
            <a:ext cx="45719" cy="3271319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68" name="Groep 67"/>
          <p:cNvGrpSpPr/>
          <p:nvPr/>
        </p:nvGrpSpPr>
        <p:grpSpPr>
          <a:xfrm rot="2291275">
            <a:off x="5660046" y="3596166"/>
            <a:ext cx="636673" cy="597005"/>
            <a:chOff x="4970441" y="2456033"/>
            <a:chExt cx="636673" cy="597005"/>
          </a:xfrm>
          <a:solidFill>
            <a:srgbClr val="FF0000"/>
          </a:solidFill>
        </p:grpSpPr>
        <p:sp>
          <p:nvSpPr>
            <p:cNvPr id="69" name="Vrije vorm 68"/>
            <p:cNvSpPr/>
            <p:nvPr/>
          </p:nvSpPr>
          <p:spPr>
            <a:xfrm>
              <a:off x="5282360" y="2456033"/>
              <a:ext cx="52900" cy="597005"/>
            </a:xfrm>
            <a:custGeom>
              <a:avLst/>
              <a:gdLst>
                <a:gd name="connsiteX0" fmla="*/ 0 w 52900"/>
                <a:gd name="connsiteY0" fmla="*/ 7557 h 597005"/>
                <a:gd name="connsiteX1" fmla="*/ 0 w 52900"/>
                <a:gd name="connsiteY1" fmla="*/ 597005 h 597005"/>
                <a:gd name="connsiteX2" fmla="*/ 52900 w 52900"/>
                <a:gd name="connsiteY2" fmla="*/ 597005 h 597005"/>
                <a:gd name="connsiteX3" fmla="*/ 52900 w 52900"/>
                <a:gd name="connsiteY3" fmla="*/ 0 h 597005"/>
                <a:gd name="connsiteX4" fmla="*/ 0 w 52900"/>
                <a:gd name="connsiteY4" fmla="*/ 7557 h 5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00" h="597005">
                  <a:moveTo>
                    <a:pt x="0" y="7557"/>
                  </a:moveTo>
                  <a:lnTo>
                    <a:pt x="0" y="597005"/>
                  </a:lnTo>
                  <a:lnTo>
                    <a:pt x="52900" y="597005"/>
                  </a:lnTo>
                  <a:lnTo>
                    <a:pt x="52900" y="0"/>
                  </a:lnTo>
                  <a:lnTo>
                    <a:pt x="0" y="7557"/>
                  </a:ln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Vrije vorm 69"/>
            <p:cNvSpPr/>
            <p:nvPr/>
          </p:nvSpPr>
          <p:spPr>
            <a:xfrm rot="5400000">
              <a:off x="5265918" y="2413443"/>
              <a:ext cx="45719" cy="636673"/>
            </a:xfrm>
            <a:custGeom>
              <a:avLst/>
              <a:gdLst>
                <a:gd name="connsiteX0" fmla="*/ 0 w 52900"/>
                <a:gd name="connsiteY0" fmla="*/ 7557 h 597005"/>
                <a:gd name="connsiteX1" fmla="*/ 0 w 52900"/>
                <a:gd name="connsiteY1" fmla="*/ 597005 h 597005"/>
                <a:gd name="connsiteX2" fmla="*/ 52900 w 52900"/>
                <a:gd name="connsiteY2" fmla="*/ 597005 h 597005"/>
                <a:gd name="connsiteX3" fmla="*/ 52900 w 52900"/>
                <a:gd name="connsiteY3" fmla="*/ 0 h 597005"/>
                <a:gd name="connsiteX4" fmla="*/ 0 w 52900"/>
                <a:gd name="connsiteY4" fmla="*/ 7557 h 5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00" h="597005">
                  <a:moveTo>
                    <a:pt x="0" y="7557"/>
                  </a:moveTo>
                  <a:lnTo>
                    <a:pt x="0" y="597005"/>
                  </a:lnTo>
                  <a:lnTo>
                    <a:pt x="52900" y="597005"/>
                  </a:lnTo>
                  <a:lnTo>
                    <a:pt x="52900" y="0"/>
                  </a:lnTo>
                  <a:lnTo>
                    <a:pt x="0" y="7557"/>
                  </a:ln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25" name="Tekstvak 24"/>
          <p:cNvSpPr txBox="1"/>
          <p:nvPr/>
        </p:nvSpPr>
        <p:spPr>
          <a:xfrm>
            <a:off x="6462211" y="3930992"/>
            <a:ext cx="1890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Niet in hele dunne stroken</a:t>
            </a:r>
          </a:p>
        </p:txBody>
      </p:sp>
      <p:sp>
        <p:nvSpPr>
          <p:cNvPr id="71" name="Vrije vorm 70"/>
          <p:cNvSpPr/>
          <p:nvPr/>
        </p:nvSpPr>
        <p:spPr>
          <a:xfrm>
            <a:off x="5509830" y="990550"/>
            <a:ext cx="981972" cy="802070"/>
          </a:xfrm>
          <a:custGeom>
            <a:avLst/>
            <a:gdLst>
              <a:gd name="connsiteX0" fmla="*/ 428750 w 981972"/>
              <a:gd name="connsiteY0" fmla="*/ 64587 h 802070"/>
              <a:gd name="connsiteX1" fmla="*/ 262496 w 981972"/>
              <a:gd name="connsiteY1" fmla="*/ 351754 h 802070"/>
              <a:gd name="connsiteX2" fmla="*/ 5557 w 981972"/>
              <a:gd name="connsiteY2" fmla="*/ 684263 h 802070"/>
              <a:gd name="connsiteX3" fmla="*/ 526992 w 981972"/>
              <a:gd name="connsiteY3" fmla="*/ 774947 h 802070"/>
              <a:gd name="connsiteX4" fmla="*/ 980413 w 981972"/>
              <a:gd name="connsiteY4" fmla="*/ 238399 h 802070"/>
              <a:gd name="connsiteX5" fmla="*/ 670575 w 981972"/>
              <a:gd name="connsiteY5" fmla="*/ 170385 h 802070"/>
              <a:gd name="connsiteX6" fmla="*/ 526992 w 981972"/>
              <a:gd name="connsiteY6" fmla="*/ 4131 h 802070"/>
              <a:gd name="connsiteX7" fmla="*/ 428750 w 981972"/>
              <a:gd name="connsiteY7" fmla="*/ 64587 h 80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1972" h="802070">
                <a:moveTo>
                  <a:pt x="428750" y="64587"/>
                </a:moveTo>
                <a:cubicBezTo>
                  <a:pt x="384667" y="122524"/>
                  <a:pt x="333028" y="248475"/>
                  <a:pt x="262496" y="351754"/>
                </a:cubicBezTo>
                <a:cubicBezTo>
                  <a:pt x="191964" y="455033"/>
                  <a:pt x="-38526" y="613731"/>
                  <a:pt x="5557" y="684263"/>
                </a:cubicBezTo>
                <a:cubicBezTo>
                  <a:pt x="49640" y="754795"/>
                  <a:pt x="364516" y="849258"/>
                  <a:pt x="526992" y="774947"/>
                </a:cubicBezTo>
                <a:cubicBezTo>
                  <a:pt x="689468" y="700636"/>
                  <a:pt x="956482" y="339159"/>
                  <a:pt x="980413" y="238399"/>
                </a:cubicBezTo>
                <a:cubicBezTo>
                  <a:pt x="1004344" y="137639"/>
                  <a:pt x="746145" y="209430"/>
                  <a:pt x="670575" y="170385"/>
                </a:cubicBezTo>
                <a:cubicBezTo>
                  <a:pt x="595005" y="131340"/>
                  <a:pt x="571075" y="16726"/>
                  <a:pt x="526992" y="4131"/>
                </a:cubicBezTo>
                <a:cubicBezTo>
                  <a:pt x="482909" y="-8464"/>
                  <a:pt x="472833" y="6650"/>
                  <a:pt x="428750" y="64587"/>
                </a:cubicBez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2" name="Tekstvak 71"/>
          <p:cNvSpPr txBox="1"/>
          <p:nvPr/>
        </p:nvSpPr>
        <p:spPr>
          <a:xfrm>
            <a:off x="7008958" y="1040702"/>
            <a:ext cx="18902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Mag in allerlei vormen</a:t>
            </a:r>
          </a:p>
        </p:txBody>
      </p:sp>
      <p:sp>
        <p:nvSpPr>
          <p:cNvPr id="62" name="Vrije vorm 61"/>
          <p:cNvSpPr/>
          <p:nvPr/>
        </p:nvSpPr>
        <p:spPr>
          <a:xfrm>
            <a:off x="5289048" y="2311828"/>
            <a:ext cx="3483789" cy="1073097"/>
          </a:xfrm>
          <a:custGeom>
            <a:avLst/>
            <a:gdLst>
              <a:gd name="connsiteX0" fmla="*/ 0 w 3483789"/>
              <a:gd name="connsiteY0" fmla="*/ 861501 h 1073097"/>
              <a:gd name="connsiteX1" fmla="*/ 0 w 3483789"/>
              <a:gd name="connsiteY1" fmla="*/ 1042869 h 1073097"/>
              <a:gd name="connsiteX2" fmla="*/ 3483789 w 3483789"/>
              <a:gd name="connsiteY2" fmla="*/ 1073097 h 1073097"/>
              <a:gd name="connsiteX3" fmla="*/ 3483789 w 3483789"/>
              <a:gd name="connsiteY3" fmla="*/ 0 h 1073097"/>
              <a:gd name="connsiteX4" fmla="*/ 3302420 w 3483789"/>
              <a:gd name="connsiteY4" fmla="*/ 0 h 1073097"/>
              <a:gd name="connsiteX5" fmla="*/ 1791015 w 3483789"/>
              <a:gd name="connsiteY5" fmla="*/ 891729 h 1073097"/>
              <a:gd name="connsiteX6" fmla="*/ 0 w 3483789"/>
              <a:gd name="connsiteY6" fmla="*/ 861501 h 1073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83789" h="1073097">
                <a:moveTo>
                  <a:pt x="0" y="861501"/>
                </a:moveTo>
                <a:lnTo>
                  <a:pt x="0" y="1042869"/>
                </a:lnTo>
                <a:lnTo>
                  <a:pt x="3483789" y="1073097"/>
                </a:lnTo>
                <a:lnTo>
                  <a:pt x="3483789" y="0"/>
                </a:lnTo>
                <a:lnTo>
                  <a:pt x="3302420" y="0"/>
                </a:lnTo>
                <a:lnTo>
                  <a:pt x="1791015" y="891729"/>
                </a:lnTo>
                <a:lnTo>
                  <a:pt x="0" y="861501"/>
                </a:ln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4" name="Vrije vorm 63"/>
          <p:cNvSpPr/>
          <p:nvPr/>
        </p:nvSpPr>
        <p:spPr>
          <a:xfrm flipV="1">
            <a:off x="6233761" y="3123657"/>
            <a:ext cx="569892" cy="95264"/>
          </a:xfrm>
          <a:custGeom>
            <a:avLst/>
            <a:gdLst>
              <a:gd name="connsiteX0" fmla="*/ 0 w 997527"/>
              <a:gd name="connsiteY0" fmla="*/ 392965 h 415636"/>
              <a:gd name="connsiteX1" fmla="*/ 15114 w 997527"/>
              <a:gd name="connsiteY1" fmla="*/ 302281 h 415636"/>
              <a:gd name="connsiteX2" fmla="*/ 445864 w 997527"/>
              <a:gd name="connsiteY2" fmla="*/ 324952 h 415636"/>
              <a:gd name="connsiteX3" fmla="*/ 952185 w 997527"/>
              <a:gd name="connsiteY3" fmla="*/ 0 h 415636"/>
              <a:gd name="connsiteX4" fmla="*/ 997527 w 997527"/>
              <a:gd name="connsiteY4" fmla="*/ 105798 h 415636"/>
              <a:gd name="connsiteX5" fmla="*/ 445864 w 997527"/>
              <a:gd name="connsiteY5" fmla="*/ 415636 h 415636"/>
              <a:gd name="connsiteX6" fmla="*/ 0 w 997527"/>
              <a:gd name="connsiteY6" fmla="*/ 392965 h 415636"/>
              <a:gd name="connsiteX0" fmla="*/ 0 w 952185"/>
              <a:gd name="connsiteY0" fmla="*/ 392965 h 415636"/>
              <a:gd name="connsiteX1" fmla="*/ 15114 w 952185"/>
              <a:gd name="connsiteY1" fmla="*/ 302281 h 415636"/>
              <a:gd name="connsiteX2" fmla="*/ 445864 w 952185"/>
              <a:gd name="connsiteY2" fmla="*/ 324952 h 415636"/>
              <a:gd name="connsiteX3" fmla="*/ 952185 w 952185"/>
              <a:gd name="connsiteY3" fmla="*/ 0 h 415636"/>
              <a:gd name="connsiteX4" fmla="*/ 445864 w 952185"/>
              <a:gd name="connsiteY4" fmla="*/ 415636 h 415636"/>
              <a:gd name="connsiteX5" fmla="*/ 0 w 952185"/>
              <a:gd name="connsiteY5" fmla="*/ 392965 h 415636"/>
              <a:gd name="connsiteX0" fmla="*/ 0 w 445864"/>
              <a:gd name="connsiteY0" fmla="*/ 90684 h 113355"/>
              <a:gd name="connsiteX1" fmla="*/ 15114 w 445864"/>
              <a:gd name="connsiteY1" fmla="*/ 0 h 113355"/>
              <a:gd name="connsiteX2" fmla="*/ 445864 w 445864"/>
              <a:gd name="connsiteY2" fmla="*/ 22671 h 113355"/>
              <a:gd name="connsiteX3" fmla="*/ 445864 w 445864"/>
              <a:gd name="connsiteY3" fmla="*/ 113355 h 113355"/>
              <a:gd name="connsiteX4" fmla="*/ 0 w 445864"/>
              <a:gd name="connsiteY4" fmla="*/ 90684 h 113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864" h="113355">
                <a:moveTo>
                  <a:pt x="0" y="90684"/>
                </a:moveTo>
                <a:lnTo>
                  <a:pt x="15114" y="0"/>
                </a:lnTo>
                <a:lnTo>
                  <a:pt x="445864" y="22671"/>
                </a:lnTo>
                <a:lnTo>
                  <a:pt x="445864" y="113355"/>
                </a:lnTo>
                <a:lnTo>
                  <a:pt x="0" y="90684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5" name="Tekstvak 74"/>
          <p:cNvSpPr txBox="1"/>
          <p:nvPr/>
        </p:nvSpPr>
        <p:spPr>
          <a:xfrm>
            <a:off x="5573602" y="2272258"/>
            <a:ext cx="1890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Indien mogelijk over </a:t>
            </a:r>
            <a:r>
              <a:rPr lang="nl-NL" sz="1400" dirty="0" err="1"/>
              <a:t>gradient</a:t>
            </a:r>
            <a:r>
              <a:rPr lang="nl-NL" sz="1400" dirty="0"/>
              <a:t> verdelen</a:t>
            </a:r>
          </a:p>
        </p:txBody>
      </p:sp>
      <p:pic>
        <p:nvPicPr>
          <p:cNvPr id="76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" t="17092" r="50000" b="18265"/>
          <a:stretch/>
        </p:blipFill>
        <p:spPr bwMode="auto">
          <a:xfrm>
            <a:off x="4709465" y="3116100"/>
            <a:ext cx="463445" cy="48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" t="17092" r="50000" b="18265"/>
          <a:stretch/>
        </p:blipFill>
        <p:spPr bwMode="auto">
          <a:xfrm>
            <a:off x="4709465" y="1634208"/>
            <a:ext cx="463445" cy="48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" name="Rechthoek 77"/>
          <p:cNvSpPr/>
          <p:nvPr/>
        </p:nvSpPr>
        <p:spPr>
          <a:xfrm>
            <a:off x="5292080" y="5269053"/>
            <a:ext cx="3600400" cy="14401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9" name="Afgeronde rechthoek 78"/>
          <p:cNvSpPr/>
          <p:nvPr/>
        </p:nvSpPr>
        <p:spPr>
          <a:xfrm rot="5400000">
            <a:off x="6851100" y="3728555"/>
            <a:ext cx="180020" cy="3271319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3" name="Vrije vorm 72"/>
          <p:cNvSpPr/>
          <p:nvPr/>
        </p:nvSpPr>
        <p:spPr>
          <a:xfrm>
            <a:off x="5267246" y="6136304"/>
            <a:ext cx="581891" cy="581891"/>
          </a:xfrm>
          <a:custGeom>
            <a:avLst/>
            <a:gdLst>
              <a:gd name="connsiteX0" fmla="*/ 22671 w 581891"/>
              <a:gd name="connsiteY0" fmla="*/ 0 h 581891"/>
              <a:gd name="connsiteX1" fmla="*/ 581891 w 581891"/>
              <a:gd name="connsiteY1" fmla="*/ 574334 h 581891"/>
              <a:gd name="connsiteX2" fmla="*/ 0 w 581891"/>
              <a:gd name="connsiteY2" fmla="*/ 581891 h 581891"/>
              <a:gd name="connsiteX3" fmla="*/ 22671 w 581891"/>
              <a:gd name="connsiteY3" fmla="*/ 0 h 581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1891" h="581891">
                <a:moveTo>
                  <a:pt x="22671" y="0"/>
                </a:moveTo>
                <a:lnTo>
                  <a:pt x="581891" y="574334"/>
                </a:lnTo>
                <a:lnTo>
                  <a:pt x="0" y="581891"/>
                </a:lnTo>
                <a:lnTo>
                  <a:pt x="22671" y="0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4" name="Vrije vorm 73"/>
          <p:cNvSpPr/>
          <p:nvPr/>
        </p:nvSpPr>
        <p:spPr>
          <a:xfrm>
            <a:off x="7042278" y="460357"/>
            <a:ext cx="1859028" cy="476092"/>
          </a:xfrm>
          <a:custGeom>
            <a:avLst/>
            <a:gdLst>
              <a:gd name="connsiteX0" fmla="*/ 0 w 1859028"/>
              <a:gd name="connsiteY0" fmla="*/ 0 h 476092"/>
              <a:gd name="connsiteX1" fmla="*/ 0 w 1859028"/>
              <a:gd name="connsiteY1" fmla="*/ 340066 h 476092"/>
              <a:gd name="connsiteX2" fmla="*/ 340066 w 1859028"/>
              <a:gd name="connsiteY2" fmla="*/ 324952 h 476092"/>
              <a:gd name="connsiteX3" fmla="*/ 544106 w 1859028"/>
              <a:gd name="connsiteY3" fmla="*/ 460978 h 476092"/>
              <a:gd name="connsiteX4" fmla="*/ 1020198 w 1859028"/>
              <a:gd name="connsiteY4" fmla="*/ 476092 h 476092"/>
              <a:gd name="connsiteX5" fmla="*/ 1141111 w 1859028"/>
              <a:gd name="connsiteY5" fmla="*/ 287167 h 476092"/>
              <a:gd name="connsiteX6" fmla="*/ 1473620 w 1859028"/>
              <a:gd name="connsiteY6" fmla="*/ 294724 h 476092"/>
              <a:gd name="connsiteX7" fmla="*/ 1700331 w 1859028"/>
              <a:gd name="connsiteY7" fmla="*/ 196483 h 476092"/>
              <a:gd name="connsiteX8" fmla="*/ 1851471 w 1859028"/>
              <a:gd name="connsiteY8" fmla="*/ 204040 h 476092"/>
              <a:gd name="connsiteX9" fmla="*/ 1859028 w 1859028"/>
              <a:gd name="connsiteY9" fmla="*/ 30228 h 476092"/>
              <a:gd name="connsiteX10" fmla="*/ 0 w 1859028"/>
              <a:gd name="connsiteY10" fmla="*/ 0 h 47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59028" h="476092">
                <a:moveTo>
                  <a:pt x="0" y="0"/>
                </a:moveTo>
                <a:lnTo>
                  <a:pt x="0" y="340066"/>
                </a:lnTo>
                <a:lnTo>
                  <a:pt x="340066" y="324952"/>
                </a:lnTo>
                <a:lnTo>
                  <a:pt x="544106" y="460978"/>
                </a:lnTo>
                <a:lnTo>
                  <a:pt x="1020198" y="476092"/>
                </a:lnTo>
                <a:lnTo>
                  <a:pt x="1141111" y="287167"/>
                </a:lnTo>
                <a:lnTo>
                  <a:pt x="1473620" y="294724"/>
                </a:lnTo>
                <a:lnTo>
                  <a:pt x="1700331" y="196483"/>
                </a:lnTo>
                <a:lnTo>
                  <a:pt x="1851471" y="204040"/>
                </a:lnTo>
                <a:lnTo>
                  <a:pt x="1859028" y="30228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2" name="Tekstvak 81"/>
          <p:cNvSpPr txBox="1"/>
          <p:nvPr/>
        </p:nvSpPr>
        <p:spPr>
          <a:xfrm>
            <a:off x="6327195" y="5672020"/>
            <a:ext cx="1890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Niet tegen verharding of op uitzichthoeken</a:t>
            </a:r>
          </a:p>
        </p:txBody>
      </p:sp>
      <p:grpSp>
        <p:nvGrpSpPr>
          <p:cNvPr id="83" name="Groep 82"/>
          <p:cNvGrpSpPr/>
          <p:nvPr/>
        </p:nvGrpSpPr>
        <p:grpSpPr>
          <a:xfrm rot="2291275">
            <a:off x="5732022" y="5065711"/>
            <a:ext cx="636673" cy="597005"/>
            <a:chOff x="4970441" y="2456033"/>
            <a:chExt cx="636673" cy="597005"/>
          </a:xfrm>
          <a:solidFill>
            <a:srgbClr val="FF0000"/>
          </a:solidFill>
        </p:grpSpPr>
        <p:sp>
          <p:nvSpPr>
            <p:cNvPr id="84" name="Vrije vorm 83"/>
            <p:cNvSpPr/>
            <p:nvPr/>
          </p:nvSpPr>
          <p:spPr>
            <a:xfrm>
              <a:off x="5282360" y="2456033"/>
              <a:ext cx="52900" cy="597005"/>
            </a:xfrm>
            <a:custGeom>
              <a:avLst/>
              <a:gdLst>
                <a:gd name="connsiteX0" fmla="*/ 0 w 52900"/>
                <a:gd name="connsiteY0" fmla="*/ 7557 h 597005"/>
                <a:gd name="connsiteX1" fmla="*/ 0 w 52900"/>
                <a:gd name="connsiteY1" fmla="*/ 597005 h 597005"/>
                <a:gd name="connsiteX2" fmla="*/ 52900 w 52900"/>
                <a:gd name="connsiteY2" fmla="*/ 597005 h 597005"/>
                <a:gd name="connsiteX3" fmla="*/ 52900 w 52900"/>
                <a:gd name="connsiteY3" fmla="*/ 0 h 597005"/>
                <a:gd name="connsiteX4" fmla="*/ 0 w 52900"/>
                <a:gd name="connsiteY4" fmla="*/ 7557 h 5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00" h="597005">
                  <a:moveTo>
                    <a:pt x="0" y="7557"/>
                  </a:moveTo>
                  <a:lnTo>
                    <a:pt x="0" y="597005"/>
                  </a:lnTo>
                  <a:lnTo>
                    <a:pt x="52900" y="597005"/>
                  </a:lnTo>
                  <a:lnTo>
                    <a:pt x="52900" y="0"/>
                  </a:lnTo>
                  <a:lnTo>
                    <a:pt x="0" y="7557"/>
                  </a:ln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Vrije vorm 84"/>
            <p:cNvSpPr/>
            <p:nvPr/>
          </p:nvSpPr>
          <p:spPr>
            <a:xfrm rot="5400000">
              <a:off x="5265918" y="2413443"/>
              <a:ext cx="45719" cy="636673"/>
            </a:xfrm>
            <a:custGeom>
              <a:avLst/>
              <a:gdLst>
                <a:gd name="connsiteX0" fmla="*/ 0 w 52900"/>
                <a:gd name="connsiteY0" fmla="*/ 7557 h 597005"/>
                <a:gd name="connsiteX1" fmla="*/ 0 w 52900"/>
                <a:gd name="connsiteY1" fmla="*/ 597005 h 597005"/>
                <a:gd name="connsiteX2" fmla="*/ 52900 w 52900"/>
                <a:gd name="connsiteY2" fmla="*/ 597005 h 597005"/>
                <a:gd name="connsiteX3" fmla="*/ 52900 w 52900"/>
                <a:gd name="connsiteY3" fmla="*/ 0 h 597005"/>
                <a:gd name="connsiteX4" fmla="*/ 0 w 52900"/>
                <a:gd name="connsiteY4" fmla="*/ 7557 h 5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00" h="597005">
                  <a:moveTo>
                    <a:pt x="0" y="7557"/>
                  </a:moveTo>
                  <a:lnTo>
                    <a:pt x="0" y="597005"/>
                  </a:lnTo>
                  <a:lnTo>
                    <a:pt x="52900" y="597005"/>
                  </a:lnTo>
                  <a:lnTo>
                    <a:pt x="52900" y="0"/>
                  </a:lnTo>
                  <a:lnTo>
                    <a:pt x="0" y="7557"/>
                  </a:ln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86" name="Groep 85"/>
          <p:cNvGrpSpPr/>
          <p:nvPr/>
        </p:nvGrpSpPr>
        <p:grpSpPr>
          <a:xfrm rot="2291275">
            <a:off x="5117347" y="6290289"/>
            <a:ext cx="636673" cy="597005"/>
            <a:chOff x="4970441" y="2456033"/>
            <a:chExt cx="636673" cy="597005"/>
          </a:xfrm>
          <a:solidFill>
            <a:srgbClr val="FF0000"/>
          </a:solidFill>
        </p:grpSpPr>
        <p:sp>
          <p:nvSpPr>
            <p:cNvPr id="87" name="Vrije vorm 86"/>
            <p:cNvSpPr/>
            <p:nvPr/>
          </p:nvSpPr>
          <p:spPr>
            <a:xfrm>
              <a:off x="5282360" y="2456033"/>
              <a:ext cx="52900" cy="597005"/>
            </a:xfrm>
            <a:custGeom>
              <a:avLst/>
              <a:gdLst>
                <a:gd name="connsiteX0" fmla="*/ 0 w 52900"/>
                <a:gd name="connsiteY0" fmla="*/ 7557 h 597005"/>
                <a:gd name="connsiteX1" fmla="*/ 0 w 52900"/>
                <a:gd name="connsiteY1" fmla="*/ 597005 h 597005"/>
                <a:gd name="connsiteX2" fmla="*/ 52900 w 52900"/>
                <a:gd name="connsiteY2" fmla="*/ 597005 h 597005"/>
                <a:gd name="connsiteX3" fmla="*/ 52900 w 52900"/>
                <a:gd name="connsiteY3" fmla="*/ 0 h 597005"/>
                <a:gd name="connsiteX4" fmla="*/ 0 w 52900"/>
                <a:gd name="connsiteY4" fmla="*/ 7557 h 5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00" h="597005">
                  <a:moveTo>
                    <a:pt x="0" y="7557"/>
                  </a:moveTo>
                  <a:lnTo>
                    <a:pt x="0" y="597005"/>
                  </a:lnTo>
                  <a:lnTo>
                    <a:pt x="52900" y="597005"/>
                  </a:lnTo>
                  <a:lnTo>
                    <a:pt x="52900" y="0"/>
                  </a:lnTo>
                  <a:lnTo>
                    <a:pt x="0" y="7557"/>
                  </a:ln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Vrije vorm 87"/>
            <p:cNvSpPr/>
            <p:nvPr/>
          </p:nvSpPr>
          <p:spPr>
            <a:xfrm rot="5400000">
              <a:off x="5265918" y="2413443"/>
              <a:ext cx="45719" cy="636673"/>
            </a:xfrm>
            <a:custGeom>
              <a:avLst/>
              <a:gdLst>
                <a:gd name="connsiteX0" fmla="*/ 0 w 52900"/>
                <a:gd name="connsiteY0" fmla="*/ 7557 h 597005"/>
                <a:gd name="connsiteX1" fmla="*/ 0 w 52900"/>
                <a:gd name="connsiteY1" fmla="*/ 597005 h 597005"/>
                <a:gd name="connsiteX2" fmla="*/ 52900 w 52900"/>
                <a:gd name="connsiteY2" fmla="*/ 597005 h 597005"/>
                <a:gd name="connsiteX3" fmla="*/ 52900 w 52900"/>
                <a:gd name="connsiteY3" fmla="*/ 0 h 597005"/>
                <a:gd name="connsiteX4" fmla="*/ 0 w 52900"/>
                <a:gd name="connsiteY4" fmla="*/ 7557 h 5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00" h="597005">
                  <a:moveTo>
                    <a:pt x="0" y="7557"/>
                  </a:moveTo>
                  <a:lnTo>
                    <a:pt x="0" y="597005"/>
                  </a:lnTo>
                  <a:lnTo>
                    <a:pt x="52900" y="597005"/>
                  </a:lnTo>
                  <a:lnTo>
                    <a:pt x="52900" y="0"/>
                  </a:lnTo>
                  <a:lnTo>
                    <a:pt x="0" y="7557"/>
                  </a:ln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89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7437" r="3398" b="18541"/>
          <a:stretch/>
        </p:blipFill>
        <p:spPr bwMode="auto">
          <a:xfrm>
            <a:off x="4677775" y="5806653"/>
            <a:ext cx="488447" cy="50381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7437" r="3398" b="18541"/>
          <a:stretch/>
        </p:blipFill>
        <p:spPr bwMode="auto">
          <a:xfrm>
            <a:off x="4702777" y="4389331"/>
            <a:ext cx="488447" cy="50381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Vrije vorm 57"/>
          <p:cNvSpPr/>
          <p:nvPr/>
        </p:nvSpPr>
        <p:spPr>
          <a:xfrm rot="9282371" flipV="1">
            <a:off x="7406447" y="2747846"/>
            <a:ext cx="569892" cy="95264"/>
          </a:xfrm>
          <a:custGeom>
            <a:avLst/>
            <a:gdLst>
              <a:gd name="connsiteX0" fmla="*/ 0 w 997527"/>
              <a:gd name="connsiteY0" fmla="*/ 392965 h 415636"/>
              <a:gd name="connsiteX1" fmla="*/ 15114 w 997527"/>
              <a:gd name="connsiteY1" fmla="*/ 302281 h 415636"/>
              <a:gd name="connsiteX2" fmla="*/ 445864 w 997527"/>
              <a:gd name="connsiteY2" fmla="*/ 324952 h 415636"/>
              <a:gd name="connsiteX3" fmla="*/ 952185 w 997527"/>
              <a:gd name="connsiteY3" fmla="*/ 0 h 415636"/>
              <a:gd name="connsiteX4" fmla="*/ 997527 w 997527"/>
              <a:gd name="connsiteY4" fmla="*/ 105798 h 415636"/>
              <a:gd name="connsiteX5" fmla="*/ 445864 w 997527"/>
              <a:gd name="connsiteY5" fmla="*/ 415636 h 415636"/>
              <a:gd name="connsiteX6" fmla="*/ 0 w 997527"/>
              <a:gd name="connsiteY6" fmla="*/ 392965 h 415636"/>
              <a:gd name="connsiteX0" fmla="*/ 0 w 952185"/>
              <a:gd name="connsiteY0" fmla="*/ 392965 h 415636"/>
              <a:gd name="connsiteX1" fmla="*/ 15114 w 952185"/>
              <a:gd name="connsiteY1" fmla="*/ 302281 h 415636"/>
              <a:gd name="connsiteX2" fmla="*/ 445864 w 952185"/>
              <a:gd name="connsiteY2" fmla="*/ 324952 h 415636"/>
              <a:gd name="connsiteX3" fmla="*/ 952185 w 952185"/>
              <a:gd name="connsiteY3" fmla="*/ 0 h 415636"/>
              <a:gd name="connsiteX4" fmla="*/ 445864 w 952185"/>
              <a:gd name="connsiteY4" fmla="*/ 415636 h 415636"/>
              <a:gd name="connsiteX5" fmla="*/ 0 w 952185"/>
              <a:gd name="connsiteY5" fmla="*/ 392965 h 415636"/>
              <a:gd name="connsiteX0" fmla="*/ 0 w 445864"/>
              <a:gd name="connsiteY0" fmla="*/ 90684 h 113355"/>
              <a:gd name="connsiteX1" fmla="*/ 15114 w 445864"/>
              <a:gd name="connsiteY1" fmla="*/ 0 h 113355"/>
              <a:gd name="connsiteX2" fmla="*/ 445864 w 445864"/>
              <a:gd name="connsiteY2" fmla="*/ 22671 h 113355"/>
              <a:gd name="connsiteX3" fmla="*/ 445864 w 445864"/>
              <a:gd name="connsiteY3" fmla="*/ 113355 h 113355"/>
              <a:gd name="connsiteX4" fmla="*/ 0 w 445864"/>
              <a:gd name="connsiteY4" fmla="*/ 90684 h 113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864" h="113355">
                <a:moveTo>
                  <a:pt x="0" y="90684"/>
                </a:moveTo>
                <a:lnTo>
                  <a:pt x="15114" y="0"/>
                </a:lnTo>
                <a:lnTo>
                  <a:pt x="445864" y="22671"/>
                </a:lnTo>
                <a:lnTo>
                  <a:pt x="445864" y="113355"/>
                </a:lnTo>
                <a:lnTo>
                  <a:pt x="0" y="90684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ekstvak 1"/>
          <p:cNvSpPr txBox="1"/>
          <p:nvPr/>
        </p:nvSpPr>
        <p:spPr>
          <a:xfrm>
            <a:off x="368959" y="6570905"/>
            <a:ext cx="26391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dirty="0"/>
              <a:t>© Frank Verhagen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0F049CE0-1977-4A4A-8AB9-E2F55E2BE32A}"/>
              </a:ext>
            </a:extLst>
          </p:cNvPr>
          <p:cNvSpPr txBox="1"/>
          <p:nvPr/>
        </p:nvSpPr>
        <p:spPr>
          <a:xfrm>
            <a:off x="2569276" y="53625"/>
            <a:ext cx="348378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dirty="0"/>
              <a:t>Bijlage gefaseerd maaien</a:t>
            </a:r>
          </a:p>
        </p:txBody>
      </p:sp>
    </p:spTree>
    <p:extLst>
      <p:ext uri="{BB962C8B-B14F-4D97-AF65-F5344CB8AC3E}">
        <p14:creationId xmlns:p14="http://schemas.microsoft.com/office/powerpoint/2010/main" val="4178408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3E0B396B-FD6C-4542-B213-1F29BCB7BED6}"/>
              </a:ext>
            </a:extLst>
          </p:cNvPr>
          <p:cNvSpPr txBox="1"/>
          <p:nvPr/>
        </p:nvSpPr>
        <p:spPr>
          <a:xfrm>
            <a:off x="611560" y="-9143"/>
            <a:ext cx="7695855" cy="5914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340" indent="-180340">
              <a:lnSpc>
                <a:spcPts val="1300"/>
              </a:lnSpc>
            </a:pPr>
            <a:r>
              <a:rPr lang="nl-NL" sz="1000" b="1" dirty="0">
                <a:effectLst/>
                <a:latin typeface="Arial-BoldMT"/>
                <a:ea typeface="Calibri" panose="020F0502020204030204" pitchFamily="34" charset="0"/>
                <a:cs typeface="Arial-BoldMT"/>
              </a:rPr>
              <a:t> 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ts val="1300"/>
              </a:lnSpc>
            </a:pPr>
            <a:endParaRPr lang="nl-NL" sz="1000" b="1" dirty="0">
              <a:effectLst/>
              <a:latin typeface="Arial-BoldMT"/>
              <a:ea typeface="Calibri" panose="020F0502020204030204" pitchFamily="34" charset="0"/>
              <a:cs typeface="Arial-BoldMT"/>
            </a:endParaRPr>
          </a:p>
          <a:p>
            <a:pPr marL="180340" indent="-180340">
              <a:lnSpc>
                <a:spcPts val="1300"/>
              </a:lnSpc>
            </a:pPr>
            <a:endParaRPr lang="nl-NL" sz="1000" b="1" dirty="0">
              <a:latin typeface="Arial-BoldMT"/>
              <a:ea typeface="Calibri" panose="020F0502020204030204" pitchFamily="34" charset="0"/>
              <a:cs typeface="Arial-BoldMT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b="1" dirty="0" err="1">
                <a:effectLst/>
                <a:latin typeface="Arial-BoldMT"/>
                <a:ea typeface="Calibri" panose="020F0502020204030204" pitchFamily="34" charset="0"/>
                <a:cs typeface="Arial-BoldMT"/>
              </a:rPr>
              <a:t>Besteksteksten</a:t>
            </a:r>
            <a:r>
              <a:rPr lang="nl-NL" sz="1000" b="1" dirty="0">
                <a:effectLst/>
                <a:latin typeface="Arial-BoldMT"/>
                <a:ea typeface="Calibri" panose="020F0502020204030204" pitchFamily="34" charset="0"/>
                <a:cs typeface="Arial-BoldMT"/>
              </a:rPr>
              <a:t> bij gefaseerd maaien:</a:t>
            </a:r>
          </a:p>
          <a:p>
            <a:pPr marL="180340" indent="-180340">
              <a:lnSpc>
                <a:spcPts val="1300"/>
              </a:lnSpc>
            </a:pPr>
            <a:endParaRPr lang="nl-NL" sz="1000" b="1" dirty="0">
              <a:latin typeface="Arial-BoldMT"/>
              <a:ea typeface="Calibri" panose="020F0502020204030204" pitchFamily="34" charset="0"/>
              <a:cs typeface="Arial-BoldMT"/>
            </a:endParaRPr>
          </a:p>
          <a:p>
            <a:pPr marL="180340" indent="-180340">
              <a:lnSpc>
                <a:spcPts val="1300"/>
              </a:lnSpc>
            </a:pPr>
            <a:endParaRPr lang="nl-NL" sz="1000" b="1" dirty="0">
              <a:effectLst/>
              <a:latin typeface="Arial-BoldMT"/>
              <a:ea typeface="Calibri" panose="020F0502020204030204" pitchFamily="34" charset="0"/>
              <a:cs typeface="Arial-BoldMT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b="1" dirty="0">
                <a:effectLst/>
                <a:latin typeface="Arial-BoldMT"/>
                <a:ea typeface="Calibri" panose="020F0502020204030204" pitchFamily="34" charset="0"/>
                <a:cs typeface="Arial-BoldMT"/>
              </a:rPr>
              <a:t>51 02 34 Ecologisch beheer</a:t>
            </a:r>
            <a:r>
              <a:rPr lang="nl-NL" sz="1000" dirty="0">
                <a:effectLst/>
                <a:latin typeface="ArialMT"/>
                <a:ea typeface="Calibri" panose="020F0502020204030204" pitchFamily="34" charset="0"/>
                <a:cs typeface="ArialMT"/>
              </a:rPr>
              <a:t> 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dirty="0">
                <a:effectLst/>
                <a:latin typeface="ArialMT"/>
                <a:ea typeface="Calibri" panose="020F0502020204030204" pitchFamily="34" charset="0"/>
                <a:cs typeface="ArialMT"/>
              </a:rPr>
              <a:t> 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dirty="0">
                <a:effectLst/>
                <a:latin typeface="ArialMT"/>
                <a:ea typeface="Calibri" panose="020F0502020204030204" pitchFamily="34" charset="0"/>
                <a:cs typeface="ArialMT"/>
              </a:rPr>
              <a:t>14 Behalve bij sinusmaaien dient op alle te maaien locaties ca 15% van het te maaien oppervlak te worden overgeslagen </a:t>
            </a:r>
            <a:r>
              <a:rPr lang="nl-NL" sz="1000" dirty="0" err="1">
                <a:effectLst/>
                <a:latin typeface="ArialMT"/>
                <a:ea typeface="Calibri" panose="020F0502020204030204" pitchFamily="34" charset="0"/>
                <a:cs typeface="ArialMT"/>
              </a:rPr>
              <a:t>tbv</a:t>
            </a:r>
            <a:r>
              <a:rPr lang="nl-NL" sz="1000" dirty="0">
                <a:effectLst/>
                <a:latin typeface="ArialMT"/>
                <a:ea typeface="Calibri" panose="020F0502020204030204" pitchFamily="34" charset="0"/>
                <a:cs typeface="ArialMT"/>
              </a:rPr>
              <a:t> flora en fauna conform bijlage "kaart gefaseerd maaien".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dirty="0">
                <a:effectLst/>
                <a:latin typeface="ArialMT"/>
                <a:ea typeface="Calibri" panose="020F0502020204030204" pitchFamily="34" charset="0"/>
                <a:cs typeface="ArialMT"/>
              </a:rPr>
              <a:t> 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dirty="0">
                <a:effectLst/>
                <a:latin typeface="ArialMT"/>
                <a:ea typeface="Calibri" panose="020F0502020204030204" pitchFamily="34" charset="0"/>
                <a:cs typeface="ArialMT"/>
              </a:rPr>
              <a:t>15 Meest bloemrijke en/of schrale deel van de vegetatie sparen, zonder opslag of ruigte kruiden.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dirty="0">
                <a:effectLst/>
                <a:latin typeface="ArialMT"/>
                <a:ea typeface="Calibri" panose="020F0502020204030204" pitchFamily="34" charset="0"/>
                <a:cs typeface="ArialMT"/>
              </a:rPr>
              <a:t> 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dirty="0">
                <a:effectLst/>
                <a:latin typeface="ArialMT"/>
                <a:ea typeface="Calibri" panose="020F0502020204030204" pitchFamily="34" charset="0"/>
                <a:cs typeface="ArialMT"/>
              </a:rPr>
              <a:t>16 Exacte vorm en locatie van te sparen deel/delen door de maaier ter plaatse te bepalen, vakken mogen aaneengesloten of verspreid over het gebied worden gekozen. Minimaal oppervlak per vlak is 10 m2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dirty="0">
                <a:effectLst/>
                <a:latin typeface="ArialMT"/>
                <a:ea typeface="Calibri" panose="020F0502020204030204" pitchFamily="34" charset="0"/>
                <a:cs typeface="ArialMT"/>
              </a:rPr>
              <a:t> 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dirty="0">
                <a:effectLst/>
                <a:latin typeface="ArialMT"/>
                <a:ea typeface="Calibri" panose="020F0502020204030204" pitchFamily="34" charset="0"/>
                <a:cs typeface="ArialMT"/>
              </a:rPr>
              <a:t>17 Bij percelen die grenzen aan verharding dient tenminste de eerste 1,5 meter vanaf de verharding gemaaid te worden.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dirty="0">
                <a:effectLst/>
                <a:latin typeface="ArialMT"/>
                <a:ea typeface="Calibri" panose="020F0502020204030204" pitchFamily="34" charset="0"/>
                <a:cs typeface="ArialMT"/>
              </a:rPr>
              <a:t> 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dirty="0">
                <a:effectLst/>
                <a:latin typeface="ArialMT"/>
                <a:ea typeface="Calibri" panose="020F0502020204030204" pitchFamily="34" charset="0"/>
                <a:cs typeface="ArialMT"/>
              </a:rPr>
              <a:t>18 Houtige opslag dient altijd gemaaid te worden. Alle eenjarige houtige opslag en houtige opslag tot 3 cm diameter op maaihoogte dient gemaaid te worden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dirty="0">
                <a:effectLst/>
                <a:latin typeface="ArialMT"/>
                <a:ea typeface="Calibri" panose="020F0502020204030204" pitchFamily="34" charset="0"/>
                <a:cs typeface="ArialMT"/>
              </a:rPr>
              <a:t> 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dirty="0">
                <a:effectLst/>
                <a:latin typeface="ArialMT"/>
                <a:ea typeface="Calibri" panose="020F0502020204030204" pitchFamily="34" charset="0"/>
                <a:cs typeface="ArialMT"/>
              </a:rPr>
              <a:t>19 Ruigtekruiden zoals akkerdistel, ridderzuring, brandnetel, berenklauw en braam dienen altijd gemaaid te worden.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dirty="0">
                <a:effectLst/>
                <a:latin typeface="ArialMT"/>
                <a:ea typeface="Calibri" panose="020F0502020204030204" pitchFamily="34" charset="0"/>
                <a:cs typeface="ArialMT"/>
              </a:rPr>
              <a:t> 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dirty="0">
                <a:effectLst/>
                <a:latin typeface="ArialMT"/>
                <a:ea typeface="Calibri" panose="020F0502020204030204" pitchFamily="34" charset="0"/>
                <a:cs typeface="ArialMT"/>
              </a:rPr>
              <a:t>20 Alle randen van percelen maaien tot aan perceelsgrens, vakken die volgens de 15%-regeling, conform lid 14, worden overgeslagen mogen niet binnen 3 meter van de perceelsgrens van een te maaien perceel liggen.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dirty="0">
                <a:effectLst/>
                <a:latin typeface="ArialMT"/>
                <a:ea typeface="Calibri" panose="020F0502020204030204" pitchFamily="34" charset="0"/>
                <a:cs typeface="ArialMT"/>
              </a:rPr>
              <a:t> 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ts val="1300"/>
              </a:lnSpc>
            </a:pPr>
            <a:endParaRPr lang="nl-NL" sz="1000" b="1" dirty="0">
              <a:effectLst/>
              <a:latin typeface="Arial-BoldMT"/>
              <a:ea typeface="Calibri" panose="020F0502020204030204" pitchFamily="34" charset="0"/>
              <a:cs typeface="Arial-BoldMT"/>
            </a:endParaRPr>
          </a:p>
          <a:p>
            <a:pPr marL="180340" indent="-180340">
              <a:lnSpc>
                <a:spcPts val="1300"/>
              </a:lnSpc>
            </a:pPr>
            <a:endParaRPr lang="nl-NL" sz="1000" b="1" dirty="0">
              <a:latin typeface="Arial-BoldMT"/>
              <a:ea typeface="Calibri" panose="020F0502020204030204" pitchFamily="34" charset="0"/>
              <a:cs typeface="Arial-BoldMT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b="1" dirty="0">
                <a:effectLst/>
                <a:latin typeface="Arial-BoldMT"/>
                <a:ea typeface="Calibri" panose="020F0502020204030204" pitchFamily="34" charset="0"/>
                <a:cs typeface="Arial-BoldMT"/>
              </a:rPr>
              <a:t>51 02 35 Natuurbeschermingswet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dirty="0">
                <a:effectLst/>
                <a:latin typeface="ArialMT"/>
                <a:ea typeface="Calibri" panose="020F0502020204030204" pitchFamily="34" charset="0"/>
                <a:cs typeface="ArialMT"/>
              </a:rPr>
              <a:t> 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dirty="0">
                <a:effectLst/>
                <a:latin typeface="ArialMT"/>
                <a:ea typeface="Calibri" panose="020F0502020204030204" pitchFamily="34" charset="0"/>
                <a:cs typeface="ArialMT"/>
              </a:rPr>
              <a:t>01 Uitvoering van werkzaamheden mag nooit in strijd zijn met bepalingen uit de natuurbeschermingswet.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dirty="0">
                <a:effectLst/>
                <a:latin typeface="ArialMT"/>
                <a:ea typeface="Calibri" panose="020F0502020204030204" pitchFamily="34" charset="0"/>
                <a:cs typeface="ArialMT"/>
              </a:rPr>
              <a:t> 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dirty="0">
                <a:effectLst/>
                <a:latin typeface="ArialMT"/>
                <a:ea typeface="Calibri" panose="020F0502020204030204" pitchFamily="34" charset="0"/>
                <a:cs typeface="ArialMT"/>
              </a:rPr>
              <a:t>02 Indien de aannemer het vermoeden heeft dat uitvoering strijdig is met de natuurbeschermingswet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ts val="1300"/>
              </a:lnSpc>
            </a:pPr>
            <a:r>
              <a:rPr lang="nl-NL" sz="1000" dirty="0">
                <a:effectLst/>
                <a:latin typeface="ArialMT"/>
                <a:ea typeface="Calibri" panose="020F0502020204030204" pitchFamily="34" charset="0"/>
                <a:cs typeface="ArialMT"/>
              </a:rPr>
              <a:t>dient hij dit voor aanvang van de werkzaamheden te melden bij de directie</a:t>
            </a:r>
            <a:endParaRPr lang="nl-NL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86492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</TotalTime>
  <Words>325</Words>
  <Application>Microsoft Office PowerPoint</Application>
  <PresentationFormat>Diavoorstelling (4:3)</PresentationFormat>
  <Paragraphs>40</Paragraphs>
  <Slides>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7" baseType="lpstr">
      <vt:lpstr>Arial</vt:lpstr>
      <vt:lpstr>Arial-BoldMT</vt:lpstr>
      <vt:lpstr>ArialMT</vt:lpstr>
      <vt:lpstr>Calibri</vt:lpstr>
      <vt:lpstr>Kantoorthema</vt:lpstr>
      <vt:lpstr>PowerPoint-presentatie</vt:lpstr>
      <vt:lpstr>PowerPoint-presentatie</vt:lpstr>
    </vt:vector>
  </TitlesOfParts>
  <Company>Gemeente Eindhoven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Frank Verhagen</dc:creator>
  <cp:lastModifiedBy>Frank Verhagen</cp:lastModifiedBy>
  <cp:revision>13</cp:revision>
  <cp:lastPrinted>2018-05-17T06:44:55Z</cp:lastPrinted>
  <dcterms:created xsi:type="dcterms:W3CDTF">2018-04-09T06:53:15Z</dcterms:created>
  <dcterms:modified xsi:type="dcterms:W3CDTF">2021-02-08T13:15:23Z</dcterms:modified>
</cp:coreProperties>
</file>