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9" r:id="rId3"/>
    <p:sldId id="257" r:id="rId4"/>
    <p:sldId id="260" r:id="rId5"/>
    <p:sldId id="261" r:id="rId6"/>
    <p:sldId id="262" r:id="rId7"/>
    <p:sldId id="272" r:id="rId8"/>
    <p:sldId id="271" r:id="rId9"/>
    <p:sldId id="264" r:id="rId10"/>
    <p:sldId id="273" r:id="rId11"/>
    <p:sldId id="274" r:id="rId12"/>
    <p:sldId id="275" r:id="rId13"/>
    <p:sldId id="265" r:id="rId14"/>
    <p:sldId id="266" r:id="rId15"/>
    <p:sldId id="268" r:id="rId16"/>
    <p:sldId id="267" r:id="rId17"/>
    <p:sldId id="258" r:id="rId18"/>
  </p:sldIdLst>
  <p:sldSz cx="9144000" cy="5143500" type="screen16x9"/>
  <p:notesSz cx="6805613" cy="9944100"/>
  <p:defaultTextStyle>
    <a:defPPr>
      <a:defRPr lang="nl-NL"/>
    </a:defPPr>
    <a:lvl1pPr marL="0" algn="l" defTabSz="16256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2810" algn="l" defTabSz="16256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25620" algn="l" defTabSz="16256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38430" algn="l" defTabSz="16256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51241" algn="l" defTabSz="16256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64051" algn="l" defTabSz="16256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76861" algn="l" defTabSz="16256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689671" algn="l" defTabSz="16256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02481" algn="l" defTabSz="1625620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30" autoAdjust="0"/>
  </p:normalViewPr>
  <p:slideViewPr>
    <p:cSldViewPr snapToGrid="0">
      <p:cViewPr varScale="1">
        <p:scale>
          <a:sx n="75" d="100"/>
          <a:sy n="75" d="100"/>
        </p:scale>
        <p:origin x="72" y="86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893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893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8D15BD3A-059F-48DF-ABE7-A49FDF0A9210}" type="datetimeFigureOut">
              <a:rPr lang="nl-NL" smtClean="0"/>
              <a:t>2-9-2020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7E43D98B-DBA9-43A5-864B-5809BB3E6D7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2887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893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893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A1A9922F-EE46-4802-96B9-F9DA3346C841}" type="datetimeFigureOut">
              <a:rPr lang="nl-NL" smtClean="0"/>
              <a:t>2-9-2020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9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5D689983-1511-4D23-9633-F475D752D86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1255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3340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81063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49070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49070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97821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70842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39738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06297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2306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2047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1544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72698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2450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0813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7358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8007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89983-1511-4D23-9633-F475D752D860}" type="slidenum">
              <a:rPr lang="nl-NL" smtClean="0"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824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"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6084" cy="5144672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0" y="3908399"/>
            <a:ext cx="6232685" cy="251551"/>
          </a:xfrm>
        </p:spPr>
        <p:txBody>
          <a:bodyPr lIns="252000" tIns="0" rIns="0" bIns="0" anchor="t" anchorCtr="0"/>
          <a:lstStyle>
            <a:lvl1pPr algn="l">
              <a:defRPr sz="18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Subtitel 2"/>
          <p:cNvSpPr>
            <a:spLocks noGrp="1"/>
          </p:cNvSpPr>
          <p:nvPr>
            <p:ph type="subTitle" idx="1"/>
          </p:nvPr>
        </p:nvSpPr>
        <p:spPr>
          <a:xfrm>
            <a:off x="0" y="4191930"/>
            <a:ext cx="6232683" cy="246860"/>
          </a:xfrm>
        </p:spPr>
        <p:txBody>
          <a:bodyPr lIns="252000" tIns="0" rIns="0" bIns="0" anchor="t" anchorCtr="0"/>
          <a:lstStyle>
            <a:lvl1pPr marL="0" indent="0" algn="l">
              <a:buNone/>
              <a:defRPr sz="1800">
                <a:solidFill>
                  <a:srgbClr val="0D0D0D"/>
                </a:solidFill>
              </a:defRPr>
            </a:lvl1pPr>
            <a:lvl2pPr marL="2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888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 sta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36609" y="672998"/>
            <a:ext cx="3811855" cy="338763"/>
          </a:xfrm>
        </p:spPr>
        <p:txBody>
          <a:bodyPr anchor="t" anchorCtr="0"/>
          <a:lstStyle>
            <a:lvl1pPr algn="l">
              <a:defRPr sz="1013" b="1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611560" y="672998"/>
            <a:ext cx="4140000" cy="398698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49" indent="0">
              <a:buNone/>
              <a:defRPr sz="1575"/>
            </a:lvl2pPr>
            <a:lvl3pPr marL="514299" indent="0">
              <a:buNone/>
              <a:defRPr sz="1350"/>
            </a:lvl3pPr>
            <a:lvl4pPr marL="771448" indent="0">
              <a:buNone/>
              <a:defRPr sz="1125"/>
            </a:lvl4pPr>
            <a:lvl5pPr marL="1028597" indent="0">
              <a:buNone/>
              <a:defRPr sz="1125"/>
            </a:lvl5pPr>
            <a:lvl6pPr marL="1285746" indent="0">
              <a:buNone/>
              <a:defRPr sz="1125"/>
            </a:lvl6pPr>
            <a:lvl7pPr marL="1542896" indent="0">
              <a:buNone/>
              <a:defRPr sz="1125"/>
            </a:lvl7pPr>
            <a:lvl8pPr marL="1800045" indent="0">
              <a:buNone/>
              <a:defRPr sz="1125"/>
            </a:lvl8pPr>
            <a:lvl9pPr marL="2057194" indent="0">
              <a:buNone/>
              <a:defRPr sz="1125"/>
            </a:lvl9pPr>
          </a:lstStyle>
          <a:p>
            <a:pPr lvl="0"/>
            <a:r>
              <a:rPr lang="nl-NL" noProof="0" dirty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932320" y="1211922"/>
            <a:ext cx="3816144" cy="1863884"/>
          </a:xfrm>
        </p:spPr>
        <p:txBody>
          <a:bodyPr/>
          <a:lstStyle>
            <a:lvl1pPr marL="0" indent="0">
              <a:buNone/>
              <a:defRPr sz="788"/>
            </a:lvl1pPr>
            <a:lvl2pPr marL="257149" indent="0">
              <a:buNone/>
              <a:defRPr sz="675"/>
            </a:lvl2pPr>
            <a:lvl3pPr marL="514299" indent="0">
              <a:buNone/>
              <a:defRPr sz="563"/>
            </a:lvl3pPr>
            <a:lvl4pPr marL="771448" indent="0">
              <a:buNone/>
              <a:defRPr sz="506"/>
            </a:lvl4pPr>
            <a:lvl5pPr marL="1028597" indent="0">
              <a:buNone/>
              <a:defRPr sz="506"/>
            </a:lvl5pPr>
            <a:lvl6pPr marL="1285746" indent="0">
              <a:buNone/>
              <a:defRPr sz="506"/>
            </a:lvl6pPr>
            <a:lvl7pPr marL="1542896" indent="0">
              <a:buNone/>
              <a:defRPr sz="506"/>
            </a:lvl7pPr>
            <a:lvl8pPr marL="1800045" indent="0">
              <a:buNone/>
              <a:defRPr sz="506"/>
            </a:lvl8pPr>
            <a:lvl9pPr marL="2057194" indent="0">
              <a:buNone/>
              <a:defRPr sz="506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F4A991-706A-421F-9AA8-77A748F8ECE3}" type="datetimeFigureOut">
              <a:rPr lang="nl-NL" smtClean="0"/>
              <a:t>2-9-2020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42D05-D79F-4030-AC9F-EADAB8DDB021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000"/>
            <a:ext cx="2267594" cy="28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43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1615172" y="1842669"/>
            <a:ext cx="6408712" cy="1061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149" b="1" dirty="0">
                <a:latin typeface="Arial" panose="020B0604020202020204" pitchFamily="34" charset="0"/>
                <a:cs typeface="Arial" panose="020B0604020202020204" pitchFamily="34" charset="0"/>
              </a:rPr>
              <a:t>Bedankt</a:t>
            </a:r>
            <a:r>
              <a:rPr lang="nl-NL" sz="3149" b="1" baseline="0" dirty="0">
                <a:latin typeface="Arial" panose="020B0604020202020204" pitchFamily="34" charset="0"/>
                <a:cs typeface="Arial" panose="020B0604020202020204" pitchFamily="34" charset="0"/>
              </a:rPr>
              <a:t> voor</a:t>
            </a:r>
          </a:p>
          <a:p>
            <a:pPr algn="ctr"/>
            <a:r>
              <a:rPr lang="nl-NL" sz="3149" b="1" baseline="0" dirty="0">
                <a:latin typeface="Arial" panose="020B0604020202020204" pitchFamily="34" charset="0"/>
                <a:cs typeface="Arial" panose="020B0604020202020204" pitchFamily="34" charset="0"/>
              </a:rPr>
              <a:t>uw aandacht</a:t>
            </a:r>
            <a:endParaRPr lang="nl-NL" sz="314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000"/>
            <a:ext cx="2267594" cy="28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79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6084" cy="5144672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0" y="3908399"/>
            <a:ext cx="6232685" cy="251551"/>
          </a:xfrm>
        </p:spPr>
        <p:txBody>
          <a:bodyPr lIns="252000" tIns="0" rIns="0" bIns="0" anchor="t" anchorCtr="0"/>
          <a:lstStyle>
            <a:lvl1pPr algn="l">
              <a:defRPr sz="18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0" name="Subtitel 2"/>
          <p:cNvSpPr>
            <a:spLocks noGrp="1"/>
          </p:cNvSpPr>
          <p:nvPr>
            <p:ph type="subTitle" idx="1"/>
          </p:nvPr>
        </p:nvSpPr>
        <p:spPr>
          <a:xfrm>
            <a:off x="0" y="4191930"/>
            <a:ext cx="6232683" cy="246860"/>
          </a:xfrm>
        </p:spPr>
        <p:txBody>
          <a:bodyPr lIns="252000" tIns="0" rIns="0" bIns="0" anchor="t" anchorCtr="0"/>
          <a:lstStyle>
            <a:lvl1pPr marL="0" indent="0" algn="l">
              <a:buNone/>
              <a:defRPr sz="1800">
                <a:solidFill>
                  <a:srgbClr val="0D0D0D"/>
                </a:solidFill>
              </a:defRPr>
            </a:lvl1pPr>
            <a:lvl2pPr marL="2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7349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dia"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6084" cy="5144672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ctrTitle"/>
          </p:nvPr>
        </p:nvSpPr>
        <p:spPr>
          <a:xfrm>
            <a:off x="0" y="3908399"/>
            <a:ext cx="6232685" cy="251551"/>
          </a:xfrm>
        </p:spPr>
        <p:txBody>
          <a:bodyPr lIns="252000" tIns="0" rIns="0" bIns="0" anchor="t" anchorCtr="0"/>
          <a:lstStyle>
            <a:lvl1pPr algn="l">
              <a:defRPr sz="18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1" name="Subtitel 2"/>
          <p:cNvSpPr>
            <a:spLocks noGrp="1"/>
          </p:cNvSpPr>
          <p:nvPr>
            <p:ph type="subTitle" idx="1"/>
          </p:nvPr>
        </p:nvSpPr>
        <p:spPr>
          <a:xfrm>
            <a:off x="0" y="4191930"/>
            <a:ext cx="6232683" cy="246860"/>
          </a:xfrm>
        </p:spPr>
        <p:txBody>
          <a:bodyPr lIns="252000" tIns="0" rIns="0" bIns="0" anchor="t" anchorCtr="0"/>
          <a:lstStyle>
            <a:lvl1pPr marL="0" indent="0" algn="l">
              <a:buNone/>
              <a:defRPr sz="1800">
                <a:solidFill>
                  <a:srgbClr val="0D0D0D"/>
                </a:solidFill>
              </a:defRPr>
            </a:lvl1pPr>
            <a:lvl2pPr marL="2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067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25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sz="1688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4A991-706A-421F-9AA8-77A748F8ECE3}" type="datetimeFigureOut">
              <a:rPr lang="nl-NL" smtClean="0"/>
              <a:t>2-9-2020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42D05-D79F-4030-AC9F-EADAB8DDB021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000"/>
            <a:ext cx="2267594" cy="28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707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11560" y="695521"/>
            <a:ext cx="7920880" cy="530171"/>
          </a:xfrm>
        </p:spPr>
        <p:txBody>
          <a:bodyPr/>
          <a:lstStyle/>
          <a:p>
            <a:r>
              <a:rPr lang="nl-NL" dirty="0"/>
              <a:t>Titelstijl van model bewerken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330015"/>
            <a:ext cx="7920880" cy="340197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00903" indent="-200898">
              <a:tabLst>
                <a:tab pos="400903" algn="l"/>
              </a:tabLst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08051" indent="-207148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808056" indent="-200005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58052" indent="-154469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380312" y="4890281"/>
            <a:ext cx="1187450" cy="150827"/>
          </a:xfrm>
        </p:spPr>
        <p:txBody>
          <a:bodyPr/>
          <a:lstStyle>
            <a:lvl1pPr>
              <a:defRPr/>
            </a:lvl1pPr>
          </a:lstStyle>
          <a:p>
            <a:fld id="{A0F4A991-706A-421F-9AA8-77A748F8ECE3}" type="datetimeFigureOut">
              <a:rPr lang="nl-NL" smtClean="0"/>
              <a:t>2-9-2020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043608" y="4890281"/>
            <a:ext cx="2895600" cy="150827"/>
          </a:xfrm>
        </p:spPr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42D05-D79F-4030-AC9F-EADAB8DDB021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000"/>
            <a:ext cx="2267594" cy="28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44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11560" y="1347613"/>
            <a:ext cx="3816424" cy="3384377"/>
          </a:xfrm>
        </p:spPr>
        <p:txBody>
          <a:bodyPr/>
          <a:lstStyle>
            <a:lvl1pPr>
              <a:defRPr sz="146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00903" indent="-200898">
              <a:tabLst>
                <a:tab pos="400903" algn="l"/>
              </a:tabLst>
              <a:defRPr sz="1238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06265" indent="-205362">
              <a:defRPr sz="1238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606265" indent="-205362">
              <a:defRPr sz="1238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88024" y="1347613"/>
            <a:ext cx="3960440" cy="3384377"/>
          </a:xfrm>
        </p:spPr>
        <p:txBody>
          <a:bodyPr/>
          <a:lstStyle>
            <a:lvl1pPr>
              <a:defRPr sz="146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00903" indent="-200898">
              <a:tabLst>
                <a:tab pos="400903" algn="l"/>
              </a:tabLst>
              <a:defRPr sz="1238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06265" indent="-205362">
              <a:defRPr sz="1238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606265" indent="-205362">
              <a:defRPr sz="1238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06265" indent="-154469"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F4A991-706A-421F-9AA8-77A748F8ECE3}" type="datetimeFigureOut">
              <a:rPr lang="nl-NL" smtClean="0"/>
              <a:t>2-9-2020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42D05-D79F-4030-AC9F-EADAB8DDB021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000"/>
            <a:ext cx="2267594" cy="28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84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11560" y="1465753"/>
            <a:ext cx="3888432" cy="382550"/>
          </a:xfrm>
        </p:spPr>
        <p:txBody>
          <a:bodyPr anchor="b" anchorCtr="0"/>
          <a:lstStyle>
            <a:lvl1pPr marL="0" indent="0">
              <a:buNone/>
              <a:defRPr sz="1463" b="1">
                <a:solidFill>
                  <a:schemeClr val="tx1"/>
                </a:solidFill>
              </a:defRPr>
            </a:lvl1pPr>
            <a:lvl2pPr marL="257149" indent="0">
              <a:buNone/>
              <a:defRPr sz="1125" b="1"/>
            </a:lvl2pPr>
            <a:lvl3pPr marL="514299" indent="0">
              <a:buNone/>
              <a:defRPr sz="1013" b="1"/>
            </a:lvl3pPr>
            <a:lvl4pPr marL="771448" indent="0">
              <a:buNone/>
              <a:defRPr sz="900" b="1"/>
            </a:lvl4pPr>
            <a:lvl5pPr marL="1028597" indent="0">
              <a:buNone/>
              <a:defRPr sz="900" b="1"/>
            </a:lvl5pPr>
            <a:lvl6pPr marL="1285746" indent="0">
              <a:buNone/>
              <a:defRPr sz="900" b="1"/>
            </a:lvl6pPr>
            <a:lvl7pPr marL="1542896" indent="0">
              <a:buNone/>
              <a:defRPr sz="900" b="1"/>
            </a:lvl7pPr>
            <a:lvl8pPr marL="1800045" indent="0">
              <a:buNone/>
              <a:defRPr sz="900" b="1"/>
            </a:lvl8pPr>
            <a:lvl9pPr marL="2057194" indent="0">
              <a:buNone/>
              <a:defRPr sz="9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1560" y="1974509"/>
            <a:ext cx="3888432" cy="2757481"/>
          </a:xfrm>
        </p:spPr>
        <p:txBody>
          <a:bodyPr/>
          <a:lstStyle>
            <a:lvl1pPr>
              <a:defRPr sz="1463"/>
            </a:lvl1pPr>
            <a:lvl2pPr marL="400903" indent="-200898">
              <a:tabLst>
                <a:tab pos="400903" algn="l"/>
              </a:tabLst>
              <a:defRPr sz="1238"/>
            </a:lvl2pPr>
            <a:lvl3pPr marL="606265" indent="-205362">
              <a:defRPr sz="1238"/>
            </a:lvl3pPr>
            <a:lvl4pPr marL="606265" indent="-205362">
              <a:defRPr sz="1238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932040" y="1474032"/>
            <a:ext cx="3816424" cy="38255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lang="nl-NL" sz="1463" b="1" dirty="0" smtClean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932040" y="1974509"/>
            <a:ext cx="3816424" cy="2757481"/>
          </a:xfrm>
        </p:spPr>
        <p:txBody>
          <a:bodyPr/>
          <a:lstStyle>
            <a:lvl1pPr>
              <a:defRPr sz="1463"/>
            </a:lvl1pPr>
            <a:lvl2pPr marL="400903" indent="-200898">
              <a:defRPr sz="1238"/>
            </a:lvl2pPr>
            <a:lvl3pPr marL="606265" indent="-205362">
              <a:defRPr sz="1238"/>
            </a:lvl3pPr>
            <a:lvl4pPr marL="606265" indent="-205362">
              <a:defRPr sz="1238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F4A991-706A-421F-9AA8-77A748F8ECE3}" type="datetimeFigureOut">
              <a:rPr lang="nl-NL" smtClean="0"/>
              <a:t>2-9-2020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42D05-D79F-4030-AC9F-EADAB8DDB021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000"/>
            <a:ext cx="2267594" cy="28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211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F4A991-706A-421F-9AA8-77A748F8ECE3}" type="datetimeFigureOut">
              <a:rPr lang="nl-NL" smtClean="0"/>
              <a:t>2-9-2020</a:t>
            </a:fld>
            <a:endParaRPr lang="nl-NL" dirty="0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42D05-D79F-4030-AC9F-EADAB8DDB021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000"/>
            <a:ext cx="2267594" cy="28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93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611640" y="624036"/>
            <a:ext cx="8136824" cy="4134957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49" indent="0">
              <a:buNone/>
              <a:defRPr sz="1575"/>
            </a:lvl2pPr>
            <a:lvl3pPr marL="514299" indent="0">
              <a:buNone/>
              <a:defRPr sz="1350"/>
            </a:lvl3pPr>
            <a:lvl4pPr marL="771448" indent="0">
              <a:buNone/>
              <a:defRPr sz="1125"/>
            </a:lvl4pPr>
            <a:lvl5pPr marL="1028597" indent="0">
              <a:buNone/>
              <a:defRPr sz="1125"/>
            </a:lvl5pPr>
            <a:lvl6pPr marL="1285746" indent="0">
              <a:buNone/>
              <a:defRPr sz="1125"/>
            </a:lvl6pPr>
            <a:lvl7pPr marL="1542896" indent="0">
              <a:buNone/>
              <a:defRPr sz="1125"/>
            </a:lvl7pPr>
            <a:lvl8pPr marL="1800045" indent="0">
              <a:buNone/>
              <a:defRPr sz="1125"/>
            </a:lvl8pPr>
            <a:lvl9pPr marL="2057194" indent="0">
              <a:buNone/>
              <a:defRPr sz="1125"/>
            </a:lvl9pPr>
          </a:lstStyle>
          <a:p>
            <a:pPr lvl="0"/>
            <a:r>
              <a:rPr lang="nl-NL" noProof="0" dirty="0"/>
              <a:t>Klik op het pictogram als u een afbeelding wilt toevoegen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F4A991-706A-421F-9AA8-77A748F8ECE3}" type="datetimeFigureOut">
              <a:rPr lang="nl-NL" smtClean="0"/>
              <a:t>2-9-2020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42D05-D79F-4030-AC9F-EADAB8DDB021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000"/>
            <a:ext cx="2267594" cy="28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61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611560" y="749048"/>
            <a:ext cx="8136904" cy="502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Titelstijl</a:t>
            </a:r>
            <a:r>
              <a:rPr lang="en-US" dirty="0"/>
              <a:t> van model </a:t>
            </a:r>
            <a:r>
              <a:rPr lang="en-US" dirty="0" err="1"/>
              <a:t>bewerken</a:t>
            </a:r>
            <a:endParaRPr lang="nl-NL" dirty="0"/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611560" y="1330015"/>
            <a:ext cx="8136904" cy="340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Klik</a:t>
            </a:r>
            <a:r>
              <a:rPr lang="en-US" dirty="0"/>
              <a:t> </a:t>
            </a:r>
            <a:r>
              <a:rPr lang="en-US" dirty="0" err="1"/>
              <a:t>om</a:t>
            </a:r>
            <a:r>
              <a:rPr lang="en-US" dirty="0"/>
              <a:t> de </a:t>
            </a:r>
            <a:r>
              <a:rPr lang="en-US" dirty="0" err="1"/>
              <a:t>tekststijl</a:t>
            </a:r>
            <a:r>
              <a:rPr lang="en-US" dirty="0"/>
              <a:t> van het model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bewerken</a:t>
            </a:r>
            <a:endParaRPr lang="en-US" dirty="0"/>
          </a:p>
          <a:p>
            <a:pPr lvl="1"/>
            <a:r>
              <a:rPr lang="en-US" dirty="0" err="1"/>
              <a:t>Tweede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2"/>
            <a:r>
              <a:rPr lang="en-US" dirty="0" err="1"/>
              <a:t>Derde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3"/>
            <a:r>
              <a:rPr lang="en-US" dirty="0" err="1"/>
              <a:t>Vierde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4"/>
            <a:endParaRPr lang="en-US" dirty="0"/>
          </a:p>
          <a:p>
            <a:pPr lvl="4"/>
            <a:endParaRPr lang="en-US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561014" y="4890281"/>
            <a:ext cx="1187450" cy="150827"/>
          </a:xfrm>
          <a:prstGeom prst="rect">
            <a:avLst/>
          </a:prstGeom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563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fld id="{A0F4A991-706A-421F-9AA8-77A748F8ECE3}" type="datetimeFigureOut">
              <a:rPr lang="nl-NL" smtClean="0"/>
              <a:t>2-9-2020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043968" y="4890281"/>
            <a:ext cx="6048312" cy="150827"/>
          </a:xfrm>
          <a:prstGeom prst="rect">
            <a:avLst/>
          </a:prstGeom>
        </p:spPr>
        <p:txBody>
          <a:bodyPr vert="horz" lIns="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563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11640" y="4890281"/>
            <a:ext cx="360328" cy="150827"/>
          </a:xfrm>
          <a:prstGeom prst="rect">
            <a:avLst/>
          </a:prstGeom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563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fld id="{C2142D05-D79F-4030-AC9F-EADAB8DDB021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8730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7149" rtl="0" eaLnBrk="1" fontAlgn="base" hangingPunct="1">
        <a:spcBef>
          <a:spcPct val="0"/>
        </a:spcBef>
        <a:spcAft>
          <a:spcPct val="0"/>
        </a:spcAft>
        <a:defRPr sz="2025" b="1" kern="1200">
          <a:solidFill>
            <a:srgbClr val="FF0000"/>
          </a:solidFill>
          <a:latin typeface="Arial"/>
          <a:ea typeface="ＭＳ Ｐゴシック" charset="-128"/>
          <a:cs typeface="Arial"/>
        </a:defRPr>
      </a:lvl1pPr>
      <a:lvl2pPr algn="l" defTabSz="257149" rtl="0" eaLnBrk="1" fontAlgn="base" hangingPunct="1">
        <a:spcBef>
          <a:spcPct val="0"/>
        </a:spcBef>
        <a:spcAft>
          <a:spcPct val="0"/>
        </a:spcAft>
        <a:defRPr sz="1688">
          <a:solidFill>
            <a:srgbClr val="FF0000"/>
          </a:solidFill>
          <a:latin typeface="Arial" charset="0"/>
          <a:ea typeface="ＭＳ Ｐゴシック" charset="-128"/>
          <a:cs typeface="ＭＳ Ｐゴシック" charset="-128"/>
        </a:defRPr>
      </a:lvl2pPr>
      <a:lvl3pPr algn="l" defTabSz="257149" rtl="0" eaLnBrk="1" fontAlgn="base" hangingPunct="1">
        <a:spcBef>
          <a:spcPct val="0"/>
        </a:spcBef>
        <a:spcAft>
          <a:spcPct val="0"/>
        </a:spcAft>
        <a:defRPr sz="1688">
          <a:solidFill>
            <a:srgbClr val="FF0000"/>
          </a:solidFill>
          <a:latin typeface="Arial" charset="0"/>
          <a:ea typeface="ＭＳ Ｐゴシック" charset="-128"/>
          <a:cs typeface="ＭＳ Ｐゴシック" charset="-128"/>
        </a:defRPr>
      </a:lvl3pPr>
      <a:lvl4pPr algn="l" defTabSz="257149" rtl="0" eaLnBrk="1" fontAlgn="base" hangingPunct="1">
        <a:spcBef>
          <a:spcPct val="0"/>
        </a:spcBef>
        <a:spcAft>
          <a:spcPct val="0"/>
        </a:spcAft>
        <a:defRPr sz="1688">
          <a:solidFill>
            <a:srgbClr val="FF0000"/>
          </a:solidFill>
          <a:latin typeface="Arial" charset="0"/>
          <a:ea typeface="ＭＳ Ｐゴシック" charset="-128"/>
          <a:cs typeface="ＭＳ Ｐゴシック" charset="-128"/>
        </a:defRPr>
      </a:lvl4pPr>
      <a:lvl5pPr algn="l" defTabSz="257149" rtl="0" eaLnBrk="1" fontAlgn="base" hangingPunct="1">
        <a:spcBef>
          <a:spcPct val="0"/>
        </a:spcBef>
        <a:spcAft>
          <a:spcPct val="0"/>
        </a:spcAft>
        <a:defRPr sz="1688">
          <a:solidFill>
            <a:srgbClr val="FF0000"/>
          </a:solidFill>
          <a:latin typeface="Arial" charset="0"/>
          <a:ea typeface="ＭＳ Ｐゴシック" charset="-128"/>
          <a:cs typeface="ＭＳ Ｐゴシック" charset="-128"/>
        </a:defRPr>
      </a:lvl5pPr>
      <a:lvl6pPr marL="257149" algn="l" defTabSz="257149" rtl="0" eaLnBrk="1" fontAlgn="base" hangingPunct="1">
        <a:spcBef>
          <a:spcPct val="0"/>
        </a:spcBef>
        <a:spcAft>
          <a:spcPct val="0"/>
        </a:spcAft>
        <a:defRPr sz="2475">
          <a:solidFill>
            <a:srgbClr val="FF0000"/>
          </a:solidFill>
          <a:latin typeface="Calibri" charset="0"/>
          <a:ea typeface="ＭＳ Ｐゴシック" charset="-128"/>
          <a:cs typeface="ＭＳ Ｐゴシック" charset="-128"/>
        </a:defRPr>
      </a:lvl6pPr>
      <a:lvl7pPr marL="514299" algn="l" defTabSz="257149" rtl="0" eaLnBrk="1" fontAlgn="base" hangingPunct="1">
        <a:spcBef>
          <a:spcPct val="0"/>
        </a:spcBef>
        <a:spcAft>
          <a:spcPct val="0"/>
        </a:spcAft>
        <a:defRPr sz="2475">
          <a:solidFill>
            <a:srgbClr val="FF0000"/>
          </a:solidFill>
          <a:latin typeface="Calibri" charset="0"/>
          <a:ea typeface="ＭＳ Ｐゴシック" charset="-128"/>
          <a:cs typeface="ＭＳ Ｐゴシック" charset="-128"/>
        </a:defRPr>
      </a:lvl7pPr>
      <a:lvl8pPr marL="771448" algn="l" defTabSz="257149" rtl="0" eaLnBrk="1" fontAlgn="base" hangingPunct="1">
        <a:spcBef>
          <a:spcPct val="0"/>
        </a:spcBef>
        <a:spcAft>
          <a:spcPct val="0"/>
        </a:spcAft>
        <a:defRPr sz="2475">
          <a:solidFill>
            <a:srgbClr val="FF0000"/>
          </a:solidFill>
          <a:latin typeface="Calibri" charset="0"/>
          <a:ea typeface="ＭＳ Ｐゴシック" charset="-128"/>
          <a:cs typeface="ＭＳ Ｐゴシック" charset="-128"/>
        </a:defRPr>
      </a:lvl8pPr>
      <a:lvl9pPr marL="1028597" algn="l" defTabSz="257149" rtl="0" eaLnBrk="1" fontAlgn="base" hangingPunct="1">
        <a:spcBef>
          <a:spcPct val="0"/>
        </a:spcBef>
        <a:spcAft>
          <a:spcPct val="0"/>
        </a:spcAft>
        <a:defRPr sz="2475">
          <a:solidFill>
            <a:srgbClr val="FF0000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201791" indent="-201791" algn="l" defTabSz="257149" rtl="0" eaLnBrk="1" fontAlgn="base" hangingPunct="1">
        <a:spcBef>
          <a:spcPct val="20000"/>
        </a:spcBef>
        <a:spcAft>
          <a:spcPct val="0"/>
        </a:spcAft>
        <a:buClr>
          <a:srgbClr val="404040"/>
        </a:buClr>
        <a:buFont typeface="Arial" pitchFamily="34" charset="0"/>
        <a:buChar char="–"/>
        <a:tabLst/>
        <a:defRPr sz="1688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marL="402689" indent="-200898" algn="l" defTabSz="257149" rtl="0" eaLnBrk="1" fontAlgn="base" hangingPunct="1">
        <a:spcBef>
          <a:spcPct val="20000"/>
        </a:spcBef>
        <a:spcAft>
          <a:spcPct val="0"/>
        </a:spcAft>
        <a:buClr>
          <a:srgbClr val="404040"/>
        </a:buClr>
        <a:buSzPct val="90000"/>
        <a:buFont typeface="Arial" pitchFamily="34" charset="0"/>
        <a:buChar char="•"/>
        <a:tabLst/>
        <a:defRPr sz="135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605372" indent="-201791" algn="l" defTabSz="257149" rtl="0" eaLnBrk="1" fontAlgn="base" hangingPunct="1">
        <a:spcBef>
          <a:spcPct val="20000"/>
        </a:spcBef>
        <a:spcAft>
          <a:spcPct val="0"/>
        </a:spcAft>
        <a:buSzPct val="90000"/>
        <a:buFont typeface="Arial" pitchFamily="34" charset="0"/>
        <a:buChar char="–"/>
        <a:defRPr sz="1350" kern="1200">
          <a:solidFill>
            <a:schemeClr val="tx1"/>
          </a:solidFill>
          <a:latin typeface="Arial"/>
          <a:ea typeface="ＭＳ Ｐゴシック" charset="-128"/>
          <a:cs typeface="Arial"/>
        </a:defRPr>
      </a:lvl3pPr>
      <a:lvl4pPr marL="807163" indent="-201791" algn="l" defTabSz="257149" rtl="0" eaLnBrk="1" fontAlgn="base" hangingPunct="1">
        <a:spcBef>
          <a:spcPct val="20000"/>
        </a:spcBef>
        <a:spcAft>
          <a:spcPct val="0"/>
        </a:spcAft>
        <a:buClr>
          <a:srgbClr val="404040"/>
        </a:buClr>
        <a:buFont typeface="Arial" pitchFamily="34" charset="0"/>
        <a:buChar char="•"/>
        <a:defRPr sz="135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1008954" indent="-201791" algn="l" defTabSz="257149" rtl="0" eaLnBrk="1" fontAlgn="base" hangingPunct="1">
        <a:spcBef>
          <a:spcPct val="20000"/>
        </a:spcBef>
        <a:spcAft>
          <a:spcPct val="0"/>
        </a:spcAft>
        <a:buClr>
          <a:srgbClr val="404040"/>
        </a:buClr>
        <a:buFont typeface="Arial" pitchFamily="34" charset="0"/>
        <a:buChar char="–"/>
        <a:defRPr sz="1013" kern="1200">
          <a:solidFill>
            <a:schemeClr val="tx1"/>
          </a:solidFill>
          <a:latin typeface="Arial" pitchFamily="34" charset="0"/>
          <a:ea typeface="ＭＳ Ｐゴシック" charset="-128"/>
          <a:cs typeface="Arial" pitchFamily="34" charset="0"/>
        </a:defRPr>
      </a:lvl5pPr>
      <a:lvl6pPr marL="1414321" indent="-128575" algn="l" defTabSz="257149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470" indent="-128575" algn="l" defTabSz="257149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620" indent="-128575" algn="l" defTabSz="257149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769" indent="-128575" algn="l" defTabSz="257149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2571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49" algn="l" defTabSz="2571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299" algn="l" defTabSz="2571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448" algn="l" defTabSz="2571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597" algn="l" defTabSz="2571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746" algn="l" defTabSz="2571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2896" algn="l" defTabSz="2571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045" algn="l" defTabSz="2571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194" algn="l" defTabSz="25714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3AC597-5946-4F98-A6BC-57D806E9020B}"/>
              </a:ext>
            </a:extLst>
          </p:cNvPr>
          <p:cNvSpPr/>
          <p:nvPr/>
        </p:nvSpPr>
        <p:spPr>
          <a:xfrm>
            <a:off x="0" y="3883819"/>
            <a:ext cx="7833360" cy="61426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176169" y="3921919"/>
            <a:ext cx="8184630" cy="251551"/>
          </a:xfrm>
        </p:spPr>
        <p:txBody>
          <a:bodyPr/>
          <a:lstStyle/>
          <a:p>
            <a:r>
              <a:rPr lang="nl-NL" dirty="0"/>
              <a:t>Algemene Inlichtingenbijeenkomst N264 Herinrichting kom Sint Hubert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-176169" y="4205450"/>
            <a:ext cx="6232683" cy="246860"/>
          </a:xfrm>
        </p:spPr>
        <p:txBody>
          <a:bodyPr/>
          <a:lstStyle/>
          <a:p>
            <a:r>
              <a:rPr lang="nl-NL" dirty="0"/>
              <a:t>d.d. 02 september 2020</a:t>
            </a:r>
          </a:p>
        </p:txBody>
      </p:sp>
    </p:spTree>
    <p:extLst>
      <p:ext uri="{BB962C8B-B14F-4D97-AF65-F5344CB8AC3E}">
        <p14:creationId xmlns:p14="http://schemas.microsoft.com/office/powerpoint/2010/main" val="1132381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7975F5-EA50-4282-AC59-ACCE44147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Aandachtspunten: beschikbaarheid percelen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6955C21-A8FC-4A2E-B4B7-41AE9E0BF4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Nog geen overeenstemming (groene en blauwe arcering op kaart)</a:t>
            </a:r>
          </a:p>
          <a:p>
            <a:pPr lvl="1"/>
            <a:r>
              <a:rPr lang="nl-NL" dirty="0"/>
              <a:t>Pastoor Jacobsstraat</a:t>
            </a:r>
          </a:p>
          <a:p>
            <a:pPr lvl="2"/>
            <a:r>
              <a:rPr lang="nl-NL" dirty="0"/>
              <a:t>nr. 24</a:t>
            </a:r>
          </a:p>
          <a:p>
            <a:pPr lvl="2"/>
            <a:r>
              <a:rPr lang="nl-NL" dirty="0"/>
              <a:t>nr. 34</a:t>
            </a:r>
          </a:p>
          <a:p>
            <a:pPr lvl="2"/>
            <a:r>
              <a:rPr lang="nl-NL" dirty="0"/>
              <a:t>nr. 38</a:t>
            </a:r>
          </a:p>
          <a:p>
            <a:pPr lvl="2"/>
            <a:r>
              <a:rPr lang="nl-NL" dirty="0"/>
              <a:t>nr. 49</a:t>
            </a:r>
          </a:p>
          <a:p>
            <a:pPr lvl="2"/>
            <a:r>
              <a:rPr lang="nl-NL" dirty="0"/>
              <a:t>nr. 49a</a:t>
            </a:r>
          </a:p>
          <a:p>
            <a:pPr lvl="1"/>
            <a:r>
              <a:rPr lang="nl-NL" dirty="0"/>
              <a:t>Lange Schoolstraat</a:t>
            </a:r>
          </a:p>
          <a:p>
            <a:pPr lvl="2"/>
            <a:r>
              <a:rPr lang="nl-NL" dirty="0"/>
              <a:t>nr. 3</a:t>
            </a:r>
          </a:p>
          <a:p>
            <a:pPr lvl="1"/>
            <a:endParaRPr lang="nl-NL" dirty="0"/>
          </a:p>
          <a:p>
            <a:r>
              <a:rPr lang="nl-NL" dirty="0"/>
              <a:t>Groene arcering = noodzakelijk (t.b.v. voorkeursalternatief)</a:t>
            </a:r>
          </a:p>
          <a:p>
            <a:r>
              <a:rPr lang="nl-NL" dirty="0"/>
              <a:t>Blauwe arcering = wenselijk</a:t>
            </a:r>
          </a:p>
        </p:txBody>
      </p:sp>
    </p:spTree>
    <p:extLst>
      <p:ext uri="{BB962C8B-B14F-4D97-AF65-F5344CB8AC3E}">
        <p14:creationId xmlns:p14="http://schemas.microsoft.com/office/powerpoint/2010/main" val="3172975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768B822-2CCA-4F8C-8C77-FCA9788C27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" r="2292"/>
          <a:stretch/>
        </p:blipFill>
        <p:spPr>
          <a:xfrm>
            <a:off x="200024" y="1452596"/>
            <a:ext cx="8734425" cy="322729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77975F5-EA50-4282-AC59-ACCE44147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Aandachtspunten: beschikbaarheid percelen</a:t>
            </a:r>
          </a:p>
        </p:txBody>
      </p:sp>
      <p:sp>
        <p:nvSpPr>
          <p:cNvPr id="5" name="Pijl: rechts 4">
            <a:extLst>
              <a:ext uri="{FF2B5EF4-FFF2-40B4-BE49-F238E27FC236}">
                <a16:creationId xmlns:a16="http://schemas.microsoft.com/office/drawing/2014/main" id="{05C05A07-5006-4693-963A-B38563103A34}"/>
              </a:ext>
            </a:extLst>
          </p:cNvPr>
          <p:cNvSpPr/>
          <p:nvPr/>
        </p:nvSpPr>
        <p:spPr>
          <a:xfrm rot="14499073">
            <a:off x="1267687" y="3878342"/>
            <a:ext cx="288000" cy="165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Pijl: rechts 4">
            <a:extLst>
              <a:ext uri="{FF2B5EF4-FFF2-40B4-BE49-F238E27FC236}">
                <a16:creationId xmlns:a16="http://schemas.microsoft.com/office/drawing/2014/main" id="{E2A17463-52A2-41D1-BCE0-BC9CE86AF0EB}"/>
              </a:ext>
            </a:extLst>
          </p:cNvPr>
          <p:cNvSpPr/>
          <p:nvPr/>
        </p:nvSpPr>
        <p:spPr>
          <a:xfrm rot="21187242">
            <a:off x="6091147" y="3151083"/>
            <a:ext cx="288000" cy="165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Pijl: rechts 4">
            <a:extLst>
              <a:ext uri="{FF2B5EF4-FFF2-40B4-BE49-F238E27FC236}">
                <a16:creationId xmlns:a16="http://schemas.microsoft.com/office/drawing/2014/main" id="{C79F0057-AB99-4ECC-8561-E93822D7D770}"/>
              </a:ext>
            </a:extLst>
          </p:cNvPr>
          <p:cNvSpPr/>
          <p:nvPr/>
        </p:nvSpPr>
        <p:spPr>
          <a:xfrm rot="4263569">
            <a:off x="6057695" y="2239290"/>
            <a:ext cx="288000" cy="165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" name="Pijl: rechts 4">
            <a:extLst>
              <a:ext uri="{FF2B5EF4-FFF2-40B4-BE49-F238E27FC236}">
                <a16:creationId xmlns:a16="http://schemas.microsoft.com/office/drawing/2014/main" id="{C4744F7E-778D-4D3B-9BB6-789CBED54C71}"/>
              </a:ext>
            </a:extLst>
          </p:cNvPr>
          <p:cNvSpPr/>
          <p:nvPr/>
        </p:nvSpPr>
        <p:spPr>
          <a:xfrm rot="15351726">
            <a:off x="7283004" y="2719753"/>
            <a:ext cx="288000" cy="165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" name="Pijl: rechts 4">
            <a:extLst>
              <a:ext uri="{FF2B5EF4-FFF2-40B4-BE49-F238E27FC236}">
                <a16:creationId xmlns:a16="http://schemas.microsoft.com/office/drawing/2014/main" id="{F8FF7670-6533-4CD2-9EE1-19ABD502A5B6}"/>
              </a:ext>
            </a:extLst>
          </p:cNvPr>
          <p:cNvSpPr/>
          <p:nvPr/>
        </p:nvSpPr>
        <p:spPr>
          <a:xfrm rot="15351726">
            <a:off x="7936493" y="2580986"/>
            <a:ext cx="288000" cy="165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" name="Pijl: rechts 4">
            <a:extLst>
              <a:ext uri="{FF2B5EF4-FFF2-40B4-BE49-F238E27FC236}">
                <a16:creationId xmlns:a16="http://schemas.microsoft.com/office/drawing/2014/main" id="{7F7C9A3C-F3D9-4D4C-8F09-DA794F6C9AFB}"/>
              </a:ext>
            </a:extLst>
          </p:cNvPr>
          <p:cNvSpPr/>
          <p:nvPr/>
        </p:nvSpPr>
        <p:spPr>
          <a:xfrm rot="4263569">
            <a:off x="6341065" y="2189283"/>
            <a:ext cx="288000" cy="165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6836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7975F5-EA50-4282-AC59-ACCE44147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Aandachtspunten: beschikbaarheid percelen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72A1FE-EB33-4683-BF9A-0635E83DC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07" y="1509686"/>
            <a:ext cx="3599089" cy="28847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18A3C9-4F28-48F0-954C-56311863B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0538" y="1509686"/>
            <a:ext cx="3723455" cy="288476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2E379B8-0885-4F4E-8328-8EAAA455B458}"/>
              </a:ext>
            </a:extLst>
          </p:cNvPr>
          <p:cNvSpPr/>
          <p:nvPr/>
        </p:nvSpPr>
        <p:spPr>
          <a:xfrm>
            <a:off x="-382904" y="439445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nl-NL" sz="1400" dirty="0"/>
              <a:t>Inrichting kruispunt voorkeursalternatief</a:t>
            </a:r>
          </a:p>
          <a:p>
            <a:pPr lvl="1"/>
            <a:r>
              <a:rPr lang="nl-NL" sz="1400" dirty="0"/>
              <a:t>Pastoor Jacobsstraat – Lange Schoolstraat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1CD7D2-C2A4-4B0F-A6F8-D077122E812C}"/>
              </a:ext>
            </a:extLst>
          </p:cNvPr>
          <p:cNvSpPr/>
          <p:nvPr/>
        </p:nvSpPr>
        <p:spPr>
          <a:xfrm>
            <a:off x="3913737" y="4394452"/>
            <a:ext cx="4640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nl-NL" sz="1400" dirty="0"/>
              <a:t>Variant indien grond Pastoor Jacobsstraat 34 niet wordt verworven </a:t>
            </a:r>
          </a:p>
        </p:txBody>
      </p:sp>
    </p:spTree>
    <p:extLst>
      <p:ext uri="{BB962C8B-B14F-4D97-AF65-F5344CB8AC3E}">
        <p14:creationId xmlns:p14="http://schemas.microsoft.com/office/powerpoint/2010/main" val="3074797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A44EF7-CCAA-401C-B36B-B75F966F9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Contractfilosofie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38E2056-13B2-471F-B9B1-79CC131D6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Werk in innovatieve vorm op markt zetten met daarbij regierol voor provincie Noord-Brabant</a:t>
            </a:r>
          </a:p>
          <a:p>
            <a:endParaRPr lang="nl-NL" dirty="0"/>
          </a:p>
          <a:p>
            <a:r>
              <a:rPr lang="nl-NL" dirty="0"/>
              <a:t>Ontwerp- en uitvoeringsvrijheid aan markt geven om potentieel van markt te benutten</a:t>
            </a:r>
          </a:p>
          <a:p>
            <a:endParaRPr lang="nl-NL" dirty="0"/>
          </a:p>
          <a:p>
            <a:r>
              <a:rPr lang="nl-NL" dirty="0"/>
              <a:t>RO meegegeven dat uitgewerkt moet worden tot VO-DO-UO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3155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823557-57AF-40CD-B666-62502D902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Aanbestedingsproces: EMVI-criteria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4E61999-2FD6-4D05-9560-62D94279DF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Plan van aanpak</a:t>
            </a:r>
          </a:p>
          <a:p>
            <a:pPr lvl="1"/>
            <a:r>
              <a:rPr lang="nl-NL" dirty="0"/>
              <a:t>borgen bereikbaarheid, veiligheid, doorstroming (o.a. omleidingen, bouwfasering, bereikbaarheid, veiligheid weggebruiker, communicatie omgeving)</a:t>
            </a:r>
          </a:p>
          <a:p>
            <a:pPr marL="201791" lvl="1" indent="0">
              <a:buNone/>
            </a:pPr>
            <a:endParaRPr lang="nl-NL" dirty="0"/>
          </a:p>
          <a:p>
            <a:r>
              <a:rPr lang="nl-NL" dirty="0"/>
              <a:t>Duurzaamheid</a:t>
            </a:r>
          </a:p>
          <a:p>
            <a:pPr lvl="1"/>
            <a:r>
              <a:rPr lang="nl-NL" dirty="0"/>
              <a:t>CO</a:t>
            </a:r>
            <a:r>
              <a:rPr lang="nl-NL" baseline="-25000" dirty="0"/>
              <a:t>2</a:t>
            </a:r>
            <a:r>
              <a:rPr lang="nl-NL" dirty="0"/>
              <a:t>-footprint: hoogte CO</a:t>
            </a:r>
            <a:r>
              <a:rPr lang="nl-NL" baseline="-25000" dirty="0"/>
              <a:t>2</a:t>
            </a:r>
            <a:r>
              <a:rPr lang="nl-NL" dirty="0"/>
              <a:t>-emissie </a:t>
            </a:r>
            <a:r>
              <a:rPr lang="nl-NL" dirty="0">
                <a:sym typeface="Wingdings" panose="05000000000000000000" pitchFamily="2" charset="2"/>
              </a:rPr>
              <a:t></a:t>
            </a:r>
            <a:r>
              <a:rPr lang="nl-NL" dirty="0"/>
              <a:t> wat is de hoogte van de CO</a:t>
            </a:r>
            <a:r>
              <a:rPr lang="nl-NL" baseline="-25000" dirty="0"/>
              <a:t>2</a:t>
            </a:r>
            <a:r>
              <a:rPr lang="nl-NL" dirty="0"/>
              <a:t>-emissie (footprint) die de Inschrijver voor dit werk aanbiedt?</a:t>
            </a:r>
          </a:p>
          <a:p>
            <a:pPr lvl="1"/>
            <a:r>
              <a:rPr lang="nl-NL" dirty="0"/>
              <a:t>risicodossier duurzame innovaties: beheersmaatregelen risico’s duurzame innovaties </a:t>
            </a:r>
            <a:r>
              <a:rPr lang="nl-NL" dirty="0">
                <a:sym typeface="Wingdings" panose="05000000000000000000" pitchFamily="2" charset="2"/>
              </a:rPr>
              <a:t></a:t>
            </a:r>
            <a:r>
              <a:rPr lang="nl-NL" dirty="0"/>
              <a:t> wat zijn volgens Inschrijver de risico’s voor OG als het gaat om de aangeboden duurzame innovaties en hoe gaat ON deze </a:t>
            </a:r>
            <a:r>
              <a:rPr lang="nl-NL"/>
              <a:t>beheersen?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2122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823557-57AF-40CD-B666-62502D902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Aanbestedingsproces: planning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4E61999-2FD6-4D05-9560-62D94279D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210741"/>
            <a:ext cx="8136904" cy="3401976"/>
          </a:xfrm>
        </p:spPr>
        <p:txBody>
          <a:bodyPr/>
          <a:lstStyle/>
          <a:p>
            <a:r>
              <a:rPr lang="nl-NL" dirty="0"/>
              <a:t>Vooraankondiging				31 juli 2020</a:t>
            </a:r>
          </a:p>
          <a:p>
            <a:r>
              <a:rPr lang="nl-NL" dirty="0"/>
              <a:t>Aankondiging						27 augustus 2020</a:t>
            </a:r>
          </a:p>
          <a:p>
            <a:pPr>
              <a:spcAft>
                <a:spcPts val="900"/>
              </a:spcAft>
            </a:pPr>
            <a:r>
              <a:rPr lang="nl-NL" dirty="0"/>
              <a:t>Inlichtingenbijeenkomst		2 september 2020</a:t>
            </a:r>
          </a:p>
          <a:p>
            <a:r>
              <a:rPr lang="nl-NL" b="1" dirty="0"/>
              <a:t>Deadline vragen 1</a:t>
            </a:r>
            <a:r>
              <a:rPr lang="nl-NL" b="1" baseline="30000" dirty="0"/>
              <a:t>e</a:t>
            </a:r>
            <a:r>
              <a:rPr lang="nl-NL" b="1" dirty="0"/>
              <a:t> NvI		18 september 2020, 10.00 uur</a:t>
            </a:r>
          </a:p>
          <a:p>
            <a:r>
              <a:rPr lang="nl-NL" dirty="0"/>
              <a:t>Publicatie 1</a:t>
            </a:r>
            <a:r>
              <a:rPr lang="nl-NL" baseline="30000" dirty="0"/>
              <a:t>e</a:t>
            </a:r>
            <a:r>
              <a:rPr lang="nl-NL" dirty="0"/>
              <a:t> NvI					5 oktober 2020	</a:t>
            </a:r>
          </a:p>
          <a:p>
            <a:r>
              <a:rPr lang="nl-NL" b="1" dirty="0"/>
              <a:t>Deadline vragen 2</a:t>
            </a:r>
            <a:r>
              <a:rPr lang="nl-NL" b="1" baseline="30000" dirty="0"/>
              <a:t>e</a:t>
            </a:r>
            <a:r>
              <a:rPr lang="nl-NL" b="1" dirty="0"/>
              <a:t> NvI		30 oktober 2020, 10.00 uur</a:t>
            </a:r>
          </a:p>
          <a:p>
            <a:r>
              <a:rPr lang="nl-NL" dirty="0"/>
              <a:t>Publicatie 2</a:t>
            </a:r>
            <a:r>
              <a:rPr lang="nl-NL" baseline="30000" dirty="0"/>
              <a:t>e</a:t>
            </a:r>
            <a:r>
              <a:rPr lang="nl-NL" dirty="0"/>
              <a:t> NvI					16 november 2020</a:t>
            </a:r>
          </a:p>
          <a:p>
            <a:pPr>
              <a:spcAft>
                <a:spcPts val="900"/>
              </a:spcAft>
            </a:pPr>
            <a:r>
              <a:rPr lang="nl-NL" b="1" dirty="0"/>
              <a:t>Deadline indienen				7 december 2020, 10.00 uur</a:t>
            </a:r>
            <a:endParaRPr lang="nl-NL" dirty="0"/>
          </a:p>
          <a:p>
            <a:r>
              <a:rPr lang="nl-NL" dirty="0"/>
              <a:t>Gunningsbeslissing			1 februari 2021</a:t>
            </a:r>
          </a:p>
          <a:p>
            <a:pPr>
              <a:spcAft>
                <a:spcPts val="900"/>
              </a:spcAft>
            </a:pPr>
            <a:r>
              <a:rPr lang="nl-NL" dirty="0"/>
              <a:t>Definitieve gunning				1 maart 2021</a:t>
            </a:r>
          </a:p>
          <a:p>
            <a:r>
              <a:rPr lang="nl-NL" dirty="0"/>
              <a:t>Werk gereed						24 december 2021</a:t>
            </a:r>
          </a:p>
        </p:txBody>
      </p:sp>
    </p:spTree>
    <p:extLst>
      <p:ext uri="{BB962C8B-B14F-4D97-AF65-F5344CB8AC3E}">
        <p14:creationId xmlns:p14="http://schemas.microsoft.com/office/powerpoint/2010/main" val="3500466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E206B6-6ED8-419B-8620-394680DB1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 en inlichtingen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AC7F9A9-67B2-404E-BED5-41752B416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Voor nu vragen over proces?</a:t>
            </a:r>
          </a:p>
          <a:p>
            <a:endParaRPr lang="nl-NL" dirty="0"/>
          </a:p>
          <a:p>
            <a:r>
              <a:rPr lang="nl-NL" dirty="0"/>
              <a:t>TenderNed</a:t>
            </a:r>
          </a:p>
          <a:p>
            <a:pPr lvl="1"/>
            <a:r>
              <a:rPr lang="nl-NL" dirty="0"/>
              <a:t>Documenten</a:t>
            </a:r>
          </a:p>
          <a:p>
            <a:pPr lvl="1"/>
            <a:r>
              <a:rPr lang="nl-NL" dirty="0"/>
              <a:t>Planning</a:t>
            </a:r>
          </a:p>
          <a:p>
            <a:pPr lvl="1"/>
            <a:r>
              <a:rPr lang="nl-NL" dirty="0"/>
              <a:t>Communicatie</a:t>
            </a:r>
          </a:p>
          <a:p>
            <a:pPr lvl="1"/>
            <a:r>
              <a:rPr lang="nl-NL" dirty="0"/>
              <a:t>Nota van Inlichtingen</a:t>
            </a:r>
          </a:p>
          <a:p>
            <a:pPr lvl="1"/>
            <a:r>
              <a:rPr lang="nl-NL" dirty="0"/>
              <a:t>Inschrijven</a:t>
            </a:r>
          </a:p>
          <a:p>
            <a:endParaRPr lang="nl-NL" dirty="0"/>
          </a:p>
          <a:p>
            <a:r>
              <a:rPr lang="nl-NL" dirty="0"/>
              <a:t>TenderNed kenmerk 275171</a:t>
            </a:r>
            <a:endParaRPr lang="nl-NL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32298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4C574-C26B-40CA-B9D9-FF539FF767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908399"/>
            <a:ext cx="6232685" cy="251551"/>
          </a:xfrm>
        </p:spPr>
        <p:txBody>
          <a:bodyPr/>
          <a:lstStyle/>
          <a:p>
            <a:r>
              <a:rPr lang="nl-NL" dirty="0"/>
              <a:t>Bedankt voor uw komst en veel succes met de voorbereiding van uw aanbieding!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2369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7C303-E112-4134-8C18-6FBF81385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5DF6C2E-8373-4871-A89D-5FD411696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NL" dirty="0"/>
              <a:t>Opening en voorstelronde							Frank Roebroek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Aanleiding: probleem- en doelstelling		Terry van Helvert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Scope opdracht										Rob Vromans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Aandachtspunten										Rob Vromans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Contractfilosofie										Rob Rijnen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Aanbestedingsproces								Rob Rijnen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Vragen en inlichtingen								Rob Rijnen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Sluiting													Frank Roebroek</a:t>
            </a:r>
          </a:p>
        </p:txBody>
      </p:sp>
    </p:spTree>
    <p:extLst>
      <p:ext uri="{BB962C8B-B14F-4D97-AF65-F5344CB8AC3E}">
        <p14:creationId xmlns:p14="http://schemas.microsoft.com/office/powerpoint/2010/main" val="2893799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612D45-1B4B-4311-BB25-E0AE87917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Algemene Inlichtingenbijeenkomst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C34730-85A1-4D66-A552-6E33C07FD0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251638"/>
            <a:ext cx="8136904" cy="3401976"/>
          </a:xfrm>
        </p:spPr>
        <p:txBody>
          <a:bodyPr/>
          <a:lstStyle/>
          <a:p>
            <a:r>
              <a:rPr lang="nl-NL" dirty="0"/>
              <a:t>Project							N264 Herinrichting kom Sint Hubert</a:t>
            </a:r>
          </a:p>
          <a:p>
            <a:r>
              <a:rPr lang="nl-NL" dirty="0"/>
              <a:t>Contractvorm 				D&amp;C, UAV-GC 2005</a:t>
            </a:r>
          </a:p>
          <a:p>
            <a:r>
              <a:rPr lang="nl-NL" dirty="0"/>
              <a:t>Contractnummer				N264.34.01.RE</a:t>
            </a:r>
          </a:p>
          <a:p>
            <a:r>
              <a:rPr lang="nl-NL" dirty="0"/>
              <a:t>TenderNed kenmerk 		275171</a:t>
            </a:r>
          </a:p>
          <a:p>
            <a:r>
              <a:rPr lang="nl-NL" dirty="0"/>
              <a:t>Projectteam Provincie Noord-Brabant</a:t>
            </a:r>
          </a:p>
          <a:p>
            <a:pPr lvl="1"/>
            <a:r>
              <a:rPr lang="nl-NL" dirty="0"/>
              <a:t>Terry van Helvert (projectmanager), Frank Roebroek (inkoper), Annemarie </a:t>
            </a:r>
            <a:r>
              <a:rPr lang="nl-NL" dirty="0" err="1"/>
              <a:t>Bovée</a:t>
            </a:r>
            <a:r>
              <a:rPr lang="nl-NL" dirty="0"/>
              <a:t> / Mark Ceelen (omgevingsmanagers), Ward Gijsberts (contractmanager uitvoering), Mark </a:t>
            </a:r>
            <a:r>
              <a:rPr lang="nl-NL" dirty="0" err="1"/>
              <a:t>Riepe</a:t>
            </a:r>
            <a:r>
              <a:rPr lang="nl-NL" dirty="0"/>
              <a:t> (contractmanager), Bert Prümers (technisch manager), Virginie Konincks-Lautenslager (manager projectbeheersing), Shanela Mercé-Mathilda (projectondersteuner)</a:t>
            </a:r>
          </a:p>
          <a:p>
            <a:r>
              <a:rPr lang="nl-NL" dirty="0"/>
              <a:t>Projectteam Witteveen+Bos</a:t>
            </a:r>
          </a:p>
          <a:p>
            <a:pPr lvl="1"/>
            <a:r>
              <a:rPr lang="nl-NL" dirty="0"/>
              <a:t>Rob Vromans (projectleider / technisch manager), Rob Rijnen (contractschrijver), Marco van Rijn (omgevingsmanager), Mark Buitenhuis (projectbeheerser)</a:t>
            </a:r>
          </a:p>
          <a:p>
            <a:r>
              <a:rPr lang="nl-NL" dirty="0"/>
              <a:t>Geen verslag / nota van bijeenkomst, presentatie wordt gepubliceerd in TenderNed</a:t>
            </a:r>
          </a:p>
          <a:p>
            <a:r>
              <a:rPr lang="nl-NL" dirty="0"/>
              <a:t>(Officiële) vragen en communicatie via TenderNed</a:t>
            </a:r>
          </a:p>
        </p:txBody>
      </p:sp>
    </p:spTree>
    <p:extLst>
      <p:ext uri="{BB962C8B-B14F-4D97-AF65-F5344CB8AC3E}">
        <p14:creationId xmlns:p14="http://schemas.microsoft.com/office/powerpoint/2010/main" val="2653160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2C447C-7644-4932-ABCE-578625162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Overzicht gebied + keuze start aanbesteding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AE591B-8D24-44CC-A693-26A7D9CBE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" y="1339874"/>
            <a:ext cx="8564880" cy="32208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9A2B49-4E8C-4AA2-946B-A78906F9D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215" y="2276300"/>
            <a:ext cx="276225" cy="171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5843B2-867B-4DF6-ACB6-D23FDE1940D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44" t="11407" r="6618" b="14014"/>
          <a:stretch/>
        </p:blipFill>
        <p:spPr>
          <a:xfrm>
            <a:off x="459665" y="3398961"/>
            <a:ext cx="303790" cy="15797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B69D0F40-89BF-4F52-AAC1-CD47C03A753D}"/>
              </a:ext>
            </a:extLst>
          </p:cNvPr>
          <p:cNvSpPr/>
          <p:nvPr/>
        </p:nvSpPr>
        <p:spPr>
          <a:xfrm>
            <a:off x="6165908" y="2571750"/>
            <a:ext cx="536896" cy="2972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5ADC608-A883-4999-9279-A323D82393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2681" y="3808413"/>
            <a:ext cx="323850" cy="16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53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2C447C-7644-4932-ABCE-578625162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Aanleiding: probleemstellingen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BB49FC9-3445-467A-B2C2-40386B71C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De intensiteiten en het percentage vrachtverkeer op de N264 leiden binnen de bebouwde kom van Sint Hubert tot overlast en hinder op het gebied van oversteekbaarheid en verkeersveiligheid;</a:t>
            </a:r>
          </a:p>
          <a:p>
            <a:r>
              <a:rPr lang="nl-NL" dirty="0"/>
              <a:t>De N264 loopt als fysieke barrière door de bebouwde kom van Sint Hubert en deelt het dorp in tweeën;</a:t>
            </a:r>
          </a:p>
          <a:p>
            <a:r>
              <a:rPr lang="nl-NL" dirty="0"/>
              <a:t>Met name het aanwezige vrachtverkeer en de snelheid van het autoverkeer leiden tot overlast en hinder op het gebied van geluid, lucht en fijnstof.</a:t>
            </a:r>
          </a:p>
          <a:p>
            <a:r>
              <a:rPr lang="nl-NL" dirty="0"/>
              <a:t>Op basis van de verkennende studie voor de N264 is gekozen voor een herinrichting en niet voor een randweg</a:t>
            </a:r>
            <a:r>
              <a:rPr lang="nl-NL" dirty="0">
                <a:solidFill>
                  <a:srgbClr val="0070C0"/>
                </a:solidFill>
              </a:rPr>
              <a:t>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69237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2C447C-7644-4932-ABCE-578625162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Aanleiding: doelstellingen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BB49FC9-3445-467A-B2C2-40386B71C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330015"/>
            <a:ext cx="8136904" cy="361949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De doelstelling van het project N264 Herinrichting kom Sint Hubert is het herinrichten van de N264 in de bebouwde kom van Sint Hubert zodanig dat:</a:t>
            </a:r>
          </a:p>
          <a:p>
            <a:pPr lvl="0"/>
            <a:r>
              <a:rPr lang="nl-NL" dirty="0"/>
              <a:t>de functionaliteit van deze weg als gebiedsontsluitingsweg met aan weerszijden een fietspad en rabbatstrook in stand wordt gehouden;</a:t>
            </a:r>
          </a:p>
          <a:p>
            <a:pPr lvl="0"/>
            <a:r>
              <a:rPr lang="nl-NL" dirty="0"/>
              <a:t>de functionaliteit van de groene middenberm, daar waar hier de ruimte voor beschikbaar is, in stand wordt gehouden;</a:t>
            </a:r>
          </a:p>
          <a:p>
            <a:pPr lvl="0"/>
            <a:r>
              <a:rPr lang="nl-NL" dirty="0"/>
              <a:t>de veiligheid en leefbaarheid verbeterd worden ten opzichte van de huidige situatie;</a:t>
            </a:r>
          </a:p>
          <a:p>
            <a:pPr lvl="0"/>
            <a:r>
              <a:rPr lang="nl-NL" dirty="0"/>
              <a:t>het draagvlak van de omgeving gewaarborgd is/blijft.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Daarnaast kent het project enkele subdoelstellingen (zie VS0). </a:t>
            </a:r>
          </a:p>
        </p:txBody>
      </p:sp>
    </p:spTree>
    <p:extLst>
      <p:ext uri="{BB962C8B-B14F-4D97-AF65-F5344CB8AC3E}">
        <p14:creationId xmlns:p14="http://schemas.microsoft.com/office/powerpoint/2010/main" val="86474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404696-0835-4012-84D9-0D7849136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Opdrachtscope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69CBF5-DEC2-4385-B308-470F40FE4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330015"/>
            <a:ext cx="2081306" cy="3401976"/>
          </a:xfrm>
        </p:spPr>
        <p:txBody>
          <a:bodyPr/>
          <a:lstStyle/>
          <a:p>
            <a:r>
              <a:rPr lang="nl-NL" dirty="0"/>
              <a:t>Herinrichten N264 binnen de bebouwde kom van Sint Hubert</a:t>
            </a:r>
          </a:p>
          <a:p>
            <a:endParaRPr lang="nl-NL" dirty="0"/>
          </a:p>
          <a:p>
            <a:r>
              <a:rPr lang="nl-NL" dirty="0"/>
              <a:t>Uitwerken RO tot VO-DO-</a:t>
            </a:r>
            <a:r>
              <a:rPr lang="nl-NL" dirty="0" err="1"/>
              <a:t>UO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Wettelijke snelheid 50 km/u, ontwerpsnelheid is lager.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38C6C3-FAA8-402E-A15E-E78A672EED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058"/>
          <a:stretch/>
        </p:blipFill>
        <p:spPr>
          <a:xfrm>
            <a:off x="3182053" y="301210"/>
            <a:ext cx="5370287" cy="21270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25476E-FC7C-4F87-8791-3992E4DBDD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671" b="3086"/>
          <a:stretch/>
        </p:blipFill>
        <p:spPr>
          <a:xfrm>
            <a:off x="3182047" y="2600431"/>
            <a:ext cx="5370287" cy="229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155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404696-0835-4012-84D9-0D7849136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Opdrachtscope: hoofdlijnen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69CBF5-DEC2-4385-B308-470F40FE4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330015"/>
            <a:ext cx="8136904" cy="3232046"/>
          </a:xfrm>
        </p:spPr>
        <p:txBody>
          <a:bodyPr/>
          <a:lstStyle/>
          <a:p>
            <a:r>
              <a:rPr lang="nl-NL" dirty="0"/>
              <a:t>Ontwerp en realisatie</a:t>
            </a:r>
          </a:p>
          <a:p>
            <a:pPr lvl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herinrichting N264 (Pastoor Jacobsstraat) van km 39,950 (westzijde) tot km 40,960 (oostzijde)</a:t>
            </a:r>
          </a:p>
          <a:p>
            <a:pPr lvl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het gedeelte van de aansluitende straten (van west naar oost): Kievitsdwarsweg, Grootvenseweg, Lange Schoolstraat, Wethouder Lemmenstraat en Voortsestraat;</a:t>
            </a:r>
          </a:p>
          <a:p>
            <a:pPr lvl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aansluiten op aangrenzende percelen;</a:t>
            </a:r>
          </a:p>
          <a:p>
            <a:pPr lvl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inrichten groene hoeken nabij komingang west;</a:t>
            </a:r>
          </a:p>
          <a:p>
            <a:pPr lvl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bebording, wegmeubilair,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DSI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bushalte;</a:t>
            </a:r>
          </a:p>
          <a:p>
            <a:pPr lvl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erfaansluitingen;</a:t>
            </a:r>
          </a:p>
          <a:p>
            <a:pPr lvl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ondergrondse infra;</a:t>
            </a:r>
          </a:p>
          <a:p>
            <a:pPr lvl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groenvoorzieningen;</a:t>
            </a:r>
          </a:p>
          <a:p>
            <a:pPr lvl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waterhuishouding;</a:t>
            </a:r>
          </a:p>
          <a:p>
            <a:pPr lvl="1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openbare verlichting;</a:t>
            </a:r>
          </a:p>
          <a:p>
            <a:pPr>
              <a:spcBef>
                <a:spcPts val="1200"/>
              </a:spcBef>
            </a:pPr>
            <a:r>
              <a:rPr lang="nl-NL" dirty="0"/>
              <a:t>Onderhoudstermijn 12 maanden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3A866A9-82E8-4139-B28F-C7BE67869253}"/>
              </a:ext>
            </a:extLst>
          </p:cNvPr>
          <p:cNvPicPr/>
          <p:nvPr/>
        </p:nvPicPr>
        <p:blipFill rotWithShape="1">
          <a:blip r:embed="rId3"/>
          <a:srcRect t="9550" b="10329"/>
          <a:stretch/>
        </p:blipFill>
        <p:spPr bwMode="auto">
          <a:xfrm>
            <a:off x="4846320" y="2571750"/>
            <a:ext cx="4130744" cy="18616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3646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7975F5-EA50-4282-AC59-ACCE44147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Aandachtspunten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6955C21-A8FC-4A2E-B4B7-41AE9E0BF4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Beschikbaarheid en onderhoud van percelen</a:t>
            </a:r>
          </a:p>
          <a:p>
            <a:pPr lvl="1"/>
            <a:r>
              <a:rPr lang="nl-NL" dirty="0"/>
              <a:t>PNB is nog in gesprek over stukjes grondaankoop</a:t>
            </a:r>
          </a:p>
          <a:p>
            <a:pPr lvl="1"/>
            <a:r>
              <a:rPr lang="nl-NL" dirty="0"/>
              <a:t>vergunningprocedures t.b.v. voorkeursalternatief kruising Lange Schoolstraat lopen nog</a:t>
            </a:r>
          </a:p>
          <a:p>
            <a:pPr lvl="1"/>
            <a:r>
              <a:rPr lang="nl-NL" dirty="0"/>
              <a:t>slim plannen, slim bouwen</a:t>
            </a:r>
          </a:p>
          <a:p>
            <a:r>
              <a:rPr lang="nl-NL" dirty="0"/>
              <a:t>Verkeers- en omgevingshinder tijdens uitvoer voor zowel auto’s als fietsers</a:t>
            </a:r>
          </a:p>
          <a:p>
            <a:r>
              <a:rPr lang="nl-NL" dirty="0"/>
              <a:t>Coördinatieplicht ON voor Kabels &amp; Leidingen</a:t>
            </a:r>
          </a:p>
          <a:p>
            <a:r>
              <a:rPr lang="nl-NL" dirty="0"/>
              <a:t>Kansen voor duurzame innovatie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4275200"/>
      </p:ext>
    </p:extLst>
  </p:cSld>
  <p:clrMapOvr>
    <a:masterClrMapping/>
  </p:clrMapOvr>
</p:sld>
</file>

<file path=ppt/theme/theme1.xml><?xml version="1.0" encoding="utf-8"?>
<a:theme xmlns:a="http://schemas.openxmlformats.org/drawingml/2006/main" name="1 witte achtergrond + extra titelblad">
  <a:themeElements>
    <a:clrScheme name="PNB huisstijl 2014 oranje">
      <a:dk1>
        <a:sysClr val="windowText" lastClr="000000"/>
      </a:dk1>
      <a:lt1>
        <a:sysClr val="window" lastClr="FFFFFF"/>
      </a:lt1>
      <a:dk2>
        <a:srgbClr val="009AD8"/>
      </a:dk2>
      <a:lt2>
        <a:srgbClr val="EEECE1"/>
      </a:lt2>
      <a:accent1>
        <a:srgbClr val="009AD8"/>
      </a:accent1>
      <a:accent2>
        <a:srgbClr val="5C2483"/>
      </a:accent2>
      <a:accent3>
        <a:srgbClr val="941D42"/>
      </a:accent3>
      <a:accent4>
        <a:srgbClr val="EC6707"/>
      </a:accent4>
      <a:accent5>
        <a:srgbClr val="FFE500"/>
      </a:accent5>
      <a:accent6>
        <a:srgbClr val="006E79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NB_Breedbeeld_Fotos.potx" id="{B6764EEF-FED4-467F-A199-4445D93EDAF5}" vid="{B98183A4-AD48-43AE-AC32-9109DF741482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PNB_Breedbeeld_Fotos</Template>
  <TotalTime>861</TotalTime>
  <Words>983</Words>
  <Application>Microsoft Office PowerPoint</Application>
  <PresentationFormat>Diavoorstelling (16:9)</PresentationFormat>
  <Paragraphs>136</Paragraphs>
  <Slides>17</Slides>
  <Notes>17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0" baseType="lpstr">
      <vt:lpstr>Arial</vt:lpstr>
      <vt:lpstr>Calibri</vt:lpstr>
      <vt:lpstr>1 witte achtergrond + extra titelblad</vt:lpstr>
      <vt:lpstr>Algemene Inlichtingenbijeenkomst N264 Herinrichting kom Sint Hubert</vt:lpstr>
      <vt:lpstr>Agenda</vt:lpstr>
      <vt:lpstr>Algemene Inlichtingenbijeenkomst</vt:lpstr>
      <vt:lpstr>Overzicht gebied + keuze start aanbesteding</vt:lpstr>
      <vt:lpstr>Aanleiding: probleemstellingen</vt:lpstr>
      <vt:lpstr>Aanleiding: doelstellingen</vt:lpstr>
      <vt:lpstr>Opdrachtscope</vt:lpstr>
      <vt:lpstr>Opdrachtscope: hoofdlijnen</vt:lpstr>
      <vt:lpstr>Aandachtspunten</vt:lpstr>
      <vt:lpstr>Aandachtspunten: beschikbaarheid percelen</vt:lpstr>
      <vt:lpstr>Aandachtspunten: beschikbaarheid percelen</vt:lpstr>
      <vt:lpstr>Aandachtspunten: beschikbaarheid percelen</vt:lpstr>
      <vt:lpstr>Contractfilosofie</vt:lpstr>
      <vt:lpstr>Aanbestedingsproces: EMVI-criteria</vt:lpstr>
      <vt:lpstr>Aanbestedingsproces: planning</vt:lpstr>
      <vt:lpstr>Vragen en inlichtingen</vt:lpstr>
      <vt:lpstr>Bedankt voor uw komst en veel succes met de voorbereiding van uw aanbieding! </vt:lpstr>
    </vt:vector>
  </TitlesOfParts>
  <Company>Provincie Noord-Brabant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PNB</dc:creator>
  <cp:lastModifiedBy>Rob Vromans</cp:lastModifiedBy>
  <cp:revision>82</cp:revision>
  <cp:lastPrinted>2019-03-14T10:05:00Z</cp:lastPrinted>
  <dcterms:created xsi:type="dcterms:W3CDTF">2018-09-04T13:45:29Z</dcterms:created>
  <dcterms:modified xsi:type="dcterms:W3CDTF">2020-09-02T11:55:28Z</dcterms:modified>
</cp:coreProperties>
</file>