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3" r:id="rId8"/>
    <p:sldId id="264" r:id="rId9"/>
    <p:sldId id="265" r:id="rId10"/>
    <p:sldId id="260" r:id="rId11"/>
    <p:sldId id="266" r:id="rId12"/>
    <p:sldId id="268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F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3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9AB8-2C59-4A2F-9037-757703FE3F15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706A-A10B-4BE2-9ADB-02990A4DCBB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3337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9AB8-2C59-4A2F-9037-757703FE3F15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706A-A10B-4BE2-9ADB-02990A4DCBB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7078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9AB8-2C59-4A2F-9037-757703FE3F15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706A-A10B-4BE2-9ADB-02990A4DCBB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0694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9AB8-2C59-4A2F-9037-757703FE3F15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706A-A10B-4BE2-9ADB-02990A4DCBB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716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9AB8-2C59-4A2F-9037-757703FE3F15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706A-A10B-4BE2-9ADB-02990A4DCBB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4717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9AB8-2C59-4A2F-9037-757703FE3F15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706A-A10B-4BE2-9ADB-02990A4DCBB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0279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9AB8-2C59-4A2F-9037-757703FE3F15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706A-A10B-4BE2-9ADB-02990A4DCBB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79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9AB8-2C59-4A2F-9037-757703FE3F15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706A-A10B-4BE2-9ADB-02990A4DCBB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2794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9AB8-2C59-4A2F-9037-757703FE3F15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706A-A10B-4BE2-9ADB-02990A4DCBB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4767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9AB8-2C59-4A2F-9037-757703FE3F15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706A-A10B-4BE2-9ADB-02990A4DCBB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9847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9AB8-2C59-4A2F-9037-757703FE3F15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706A-A10B-4BE2-9ADB-02990A4DCBB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470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B9AB8-2C59-4A2F-9037-757703FE3F15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E706A-A10B-4BE2-9ADB-02990A4DCBB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512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tm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slide" Target="slide2.xml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emf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4.xml"/><Relationship Id="rId7" Type="http://schemas.openxmlformats.org/officeDocument/2006/relationships/slide" Target="slide9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9.xml"/><Relationship Id="rId6" Type="http://schemas.openxmlformats.org/officeDocument/2006/relationships/slide" Target="slide7.xml"/><Relationship Id="rId5" Type="http://schemas.openxmlformats.org/officeDocument/2006/relationships/slide" Target="slide8.xml"/><Relationship Id="rId4" Type="http://schemas.openxmlformats.org/officeDocument/2006/relationships/slide" Target="slide5.xml"/><Relationship Id="rId9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slide" Target="slide2.x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VqnDis66lrI" TargetMode="External"/><Relationship Id="rId6" Type="http://schemas.openxmlformats.org/officeDocument/2006/relationships/image" Target="../media/image5.emf"/><Relationship Id="rId5" Type="http://schemas.openxmlformats.org/officeDocument/2006/relationships/slide" Target="slide2.xml"/><Relationship Id="rId4" Type="http://schemas.openxmlformats.org/officeDocument/2006/relationships/hyperlink" Target="https://www.piller.com/en-GB/232/uniblock-ubtd-rotary-diesel-up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5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emf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866692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0" y="6390290"/>
            <a:ext cx="12192000" cy="513429"/>
          </a:xfrm>
          <a:prstGeom prst="rect">
            <a:avLst/>
          </a:prstGeom>
          <a:solidFill>
            <a:srgbClr val="173F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7139"/>
            <a:ext cx="5761219" cy="487722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" y="866693"/>
            <a:ext cx="8000396" cy="55125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7474" y="2340571"/>
            <a:ext cx="5857696" cy="4038670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0" name="Straight Connector 9"/>
          <p:cNvCxnSpPr>
            <a:stCxn id="2" idx="0"/>
            <a:endCxn id="7" idx="1"/>
          </p:cNvCxnSpPr>
          <p:nvPr/>
        </p:nvCxnSpPr>
        <p:spPr>
          <a:xfrm flipV="1">
            <a:off x="2401294" y="2932021"/>
            <a:ext cx="4464020" cy="133517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2" idx="4"/>
            <a:endCxn id="7" idx="3"/>
          </p:cNvCxnSpPr>
          <p:nvPr/>
        </p:nvCxnSpPr>
        <p:spPr>
          <a:xfrm>
            <a:off x="2401294" y="5052291"/>
            <a:ext cx="4464020" cy="7355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1892410" y="4267200"/>
            <a:ext cx="1017767" cy="785091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804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00" y="41959"/>
            <a:ext cx="10515600" cy="1325563"/>
          </a:xfrm>
        </p:spPr>
        <p:txBody>
          <a:bodyPr/>
          <a:lstStyle/>
          <a:p>
            <a:r>
              <a:rPr lang="en-US" dirty="0" err="1">
                <a:solidFill>
                  <a:srgbClr val="173F91"/>
                </a:solidFill>
              </a:rPr>
              <a:t>Koude</a:t>
            </a:r>
            <a:r>
              <a:rPr lang="en-US" dirty="0">
                <a:solidFill>
                  <a:srgbClr val="173F91"/>
                </a:solidFill>
              </a:rPr>
              <a:t> </a:t>
            </a:r>
            <a:r>
              <a:rPr lang="en-US" dirty="0" err="1">
                <a:solidFill>
                  <a:srgbClr val="173F91"/>
                </a:solidFill>
              </a:rPr>
              <a:t>opwekking</a:t>
            </a:r>
            <a:r>
              <a:rPr lang="en-US" dirty="0">
                <a:solidFill>
                  <a:srgbClr val="173F91"/>
                </a:solidFill>
              </a:rPr>
              <a:t> </a:t>
            </a:r>
            <a:r>
              <a:rPr lang="en-US" dirty="0" err="1">
                <a:solidFill>
                  <a:srgbClr val="173F91"/>
                </a:solidFill>
              </a:rPr>
              <a:t>d.m.v</a:t>
            </a:r>
            <a:r>
              <a:rPr lang="en-US" dirty="0" smtClean="0">
                <a:solidFill>
                  <a:srgbClr val="173F91"/>
                </a:solidFill>
              </a:rPr>
              <a:t>.:</a:t>
            </a:r>
            <a:endParaRPr lang="nl-NL" dirty="0"/>
          </a:p>
        </p:txBody>
      </p:sp>
      <p:grpSp>
        <p:nvGrpSpPr>
          <p:cNvPr id="9" name="Group 8"/>
          <p:cNvGrpSpPr/>
          <p:nvPr/>
        </p:nvGrpSpPr>
        <p:grpSpPr>
          <a:xfrm>
            <a:off x="900100" y="1614189"/>
            <a:ext cx="4482936" cy="3968159"/>
            <a:chOff x="900099" y="1321356"/>
            <a:chExt cx="4107952" cy="3346060"/>
          </a:xfrm>
        </p:grpSpPr>
        <p:pic>
          <p:nvPicPr>
            <p:cNvPr id="4" name="Picture 3" descr="Screen Clippi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79"/>
            <a:stretch/>
          </p:blipFill>
          <p:spPr>
            <a:xfrm>
              <a:off x="900100" y="1690688"/>
              <a:ext cx="4107951" cy="297672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900099" y="1321356"/>
              <a:ext cx="41079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 York YK </a:t>
              </a:r>
              <a:r>
                <a:rPr lang="en-US" dirty="0" err="1" smtClean="0"/>
                <a:t>centrifugaalcompressor</a:t>
              </a:r>
              <a:r>
                <a:rPr lang="en-US" dirty="0" smtClean="0"/>
                <a:t> </a:t>
              </a:r>
              <a:r>
                <a:rPr lang="en-US" dirty="0" err="1" smtClean="0"/>
                <a:t>koelmachines</a:t>
              </a:r>
              <a:endParaRPr lang="nl-NL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482176" y="288259"/>
            <a:ext cx="3663951" cy="2663679"/>
            <a:chOff x="5008050" y="1321356"/>
            <a:chExt cx="4542314" cy="3639373"/>
          </a:xfrm>
        </p:grpSpPr>
        <p:pic>
          <p:nvPicPr>
            <p:cNvPr id="6" name="Picture 5" descr="Screen Clippi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8051" y="1984731"/>
              <a:ext cx="4542313" cy="297599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008050" y="1321356"/>
              <a:ext cx="45423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 York YS </a:t>
              </a:r>
              <a:r>
                <a:rPr lang="en-US" dirty="0" err="1" smtClean="0"/>
                <a:t>schroefcompressor</a:t>
              </a:r>
              <a:r>
                <a:rPr lang="en-US" dirty="0" smtClean="0"/>
                <a:t> </a:t>
              </a:r>
              <a:r>
                <a:rPr lang="en-US" dirty="0" err="1" smtClean="0"/>
                <a:t>koelmachines</a:t>
              </a:r>
              <a:r>
                <a:rPr lang="en-US" dirty="0" smtClean="0"/>
                <a:t> met buffer</a:t>
              </a:r>
              <a:endParaRPr lang="nl-NL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482176" y="2951938"/>
            <a:ext cx="3933524" cy="3584026"/>
            <a:chOff x="7482176" y="1137037"/>
            <a:chExt cx="3933524" cy="358402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82176" y="1783368"/>
              <a:ext cx="3933524" cy="2937695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7482177" y="1137037"/>
              <a:ext cx="3933523" cy="6717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 </a:t>
              </a:r>
              <a:r>
                <a:rPr lang="en-US" dirty="0" err="1" smtClean="0"/>
                <a:t>Stoom</a:t>
              </a:r>
              <a:r>
                <a:rPr lang="en-US" dirty="0" smtClean="0"/>
                <a:t> </a:t>
              </a:r>
              <a:r>
                <a:rPr lang="en-US" dirty="0" err="1"/>
                <a:t>a</a:t>
              </a:r>
              <a:r>
                <a:rPr lang="en-US" dirty="0" err="1" smtClean="0"/>
                <a:t>bsorptie</a:t>
              </a:r>
              <a:r>
                <a:rPr lang="en-US" dirty="0" smtClean="0"/>
                <a:t> </a:t>
              </a:r>
              <a:r>
                <a:rPr lang="en-US" dirty="0" err="1" smtClean="0"/>
                <a:t>koelmachines</a:t>
              </a:r>
              <a:r>
                <a:rPr lang="en-US" dirty="0" smtClean="0"/>
                <a:t> </a:t>
              </a:r>
              <a:r>
                <a:rPr lang="en-US" dirty="0" err="1" smtClean="0"/>
                <a:t>achter</a:t>
              </a:r>
              <a:r>
                <a:rPr lang="en-US" dirty="0" smtClean="0"/>
                <a:t> de afgassenketels van de </a:t>
              </a:r>
              <a:r>
                <a:rPr lang="en-US" dirty="0" err="1" smtClean="0"/>
                <a:t>gasturbines</a:t>
              </a:r>
              <a:endParaRPr lang="nl-NL" dirty="0"/>
            </a:p>
          </p:txBody>
        </p:sp>
      </p:grpSp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9891" y="146590"/>
            <a:ext cx="803038" cy="7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0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570057" cy="1325563"/>
          </a:xfrm>
        </p:spPr>
        <p:txBody>
          <a:bodyPr/>
          <a:lstStyle/>
          <a:p>
            <a:r>
              <a:rPr lang="en-US" dirty="0" err="1" smtClean="0"/>
              <a:t>Absorptiekoelmachines</a:t>
            </a:r>
            <a:r>
              <a:rPr lang="en-US" dirty="0" smtClean="0"/>
              <a:t> </a:t>
            </a:r>
            <a:r>
              <a:rPr lang="en-US" dirty="0" err="1" smtClean="0"/>
              <a:t>achter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gasturbines</a:t>
            </a:r>
            <a:r>
              <a:rPr lang="en-US" dirty="0"/>
              <a:t> (PKTI)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992418" cy="4796848"/>
          </a:xfrm>
        </p:spPr>
        <p:txBody>
          <a:bodyPr>
            <a:normAutofit/>
          </a:bodyPr>
          <a:lstStyle/>
          <a:p>
            <a:r>
              <a:rPr lang="en-US" dirty="0" smtClean="0"/>
              <a:t>2 </a:t>
            </a:r>
            <a:r>
              <a:rPr lang="en-US" dirty="0" err="1" smtClean="0"/>
              <a:t>absorptiekoelmachine</a:t>
            </a:r>
            <a:r>
              <a:rPr lang="en-US" dirty="0" smtClean="0"/>
              <a:t> met </a:t>
            </a:r>
            <a:r>
              <a:rPr lang="en-US" dirty="0" err="1" smtClean="0"/>
              <a:t>stoomvoeding</a:t>
            </a:r>
            <a:r>
              <a:rPr lang="en-US" dirty="0" smtClean="0"/>
              <a:t> (heat source) </a:t>
            </a:r>
            <a:r>
              <a:rPr lang="en-US" dirty="0" err="1" smtClean="0"/>
              <a:t>vanuit</a:t>
            </a:r>
            <a:r>
              <a:rPr lang="en-US" dirty="0" smtClean="0"/>
              <a:t> de afgassenketels</a:t>
            </a:r>
          </a:p>
          <a:p>
            <a:pPr lvl="1"/>
            <a:r>
              <a:rPr lang="en-GB" dirty="0" smtClean="0"/>
              <a:t>Model:  </a:t>
            </a:r>
            <a:r>
              <a:rPr lang="en-GB" dirty="0"/>
              <a:t>TSA-16NK- </a:t>
            </a:r>
            <a:r>
              <a:rPr lang="en-GB" dirty="0" smtClean="0"/>
              <a:t>72</a:t>
            </a:r>
            <a:endParaRPr lang="en-GB" dirty="0"/>
          </a:p>
          <a:p>
            <a:pPr lvl="1"/>
            <a:r>
              <a:rPr lang="en-GB" dirty="0" err="1" smtClean="0"/>
              <a:t>Koelvermogen</a:t>
            </a:r>
            <a:r>
              <a:rPr lang="en-GB" dirty="0" smtClean="0"/>
              <a:t>: </a:t>
            </a:r>
            <a:r>
              <a:rPr lang="en-GB" dirty="0"/>
              <a:t>3,780 kW</a:t>
            </a:r>
          </a:p>
          <a:p>
            <a:pPr lvl="1"/>
            <a:r>
              <a:rPr lang="en-GB" dirty="0" err="1" smtClean="0"/>
              <a:t>Werk</a:t>
            </a:r>
            <a:r>
              <a:rPr lang="en-GB" dirty="0" smtClean="0"/>
              <a:t> </a:t>
            </a:r>
            <a:r>
              <a:rPr lang="en-GB" dirty="0" err="1" smtClean="0"/>
              <a:t>temparaturen</a:t>
            </a:r>
            <a:r>
              <a:rPr lang="en-GB" dirty="0" smtClean="0"/>
              <a:t>: 16°C / 6°C</a:t>
            </a:r>
            <a:endParaRPr lang="en-GB" dirty="0"/>
          </a:p>
          <a:p>
            <a:pPr lvl="1"/>
            <a:r>
              <a:rPr lang="en-GB" dirty="0" smtClean="0"/>
              <a:t>Flow: 325 </a:t>
            </a:r>
            <a:r>
              <a:rPr lang="en-GB" baseline="30000" dirty="0" smtClean="0"/>
              <a:t>m3</a:t>
            </a:r>
            <a:r>
              <a:rPr lang="en-GB" dirty="0" smtClean="0"/>
              <a:t>/</a:t>
            </a:r>
            <a:r>
              <a:rPr lang="en-GB" baseline="-25000" dirty="0" smtClean="0"/>
              <a:t>h</a:t>
            </a:r>
            <a:endParaRPr lang="en-GB" baseline="-25000" dirty="0"/>
          </a:p>
          <a:p>
            <a:endParaRPr lang="nl-NL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87836" y="1027906"/>
            <a:ext cx="4354918" cy="30327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720" y="4058687"/>
            <a:ext cx="3748232" cy="2799313"/>
          </a:xfrm>
          <a:prstGeom prst="rect">
            <a:avLst/>
          </a:prstGeom>
        </p:spPr>
      </p:pic>
      <p:pic>
        <p:nvPicPr>
          <p:cNvPr id="9" name="Picture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9891" y="146590"/>
            <a:ext cx="803038" cy="7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59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Question mark cartoon Pictures, Question mark cartoon Stock Photos &amp; Images  |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072" y="0"/>
            <a:ext cx="5458692" cy="682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9891" y="146590"/>
            <a:ext cx="803038" cy="7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41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3517" y="300647"/>
            <a:ext cx="4444779" cy="16026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CCE </a:t>
            </a:r>
            <a:r>
              <a:rPr lang="en-US" dirty="0" err="1" smtClean="0"/>
              <a:t>installatie</a:t>
            </a:r>
            <a:r>
              <a:rPr lang="en-US" dirty="0" smtClean="0"/>
              <a:t> </a:t>
            </a:r>
            <a:r>
              <a:rPr lang="en-US" dirty="0" err="1" smtClean="0"/>
              <a:t>schematisch</a:t>
            </a:r>
            <a:r>
              <a:rPr lang="en-US" smtClean="0"/>
              <a:t>, levering </a:t>
            </a:r>
            <a:r>
              <a:rPr lang="en-US" dirty="0" smtClean="0"/>
              <a:t>aan </a:t>
            </a:r>
            <a:r>
              <a:rPr lang="en-US" dirty="0" err="1" smtClean="0"/>
              <a:t>gebouwen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4"/>
                </a:solidFill>
              </a:rPr>
              <a:t>VU campus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F0"/>
                </a:solidFill>
              </a:rPr>
              <a:t>AUMC (</a:t>
            </a:r>
            <a:r>
              <a:rPr lang="en-US" dirty="0" err="1" smtClean="0">
                <a:solidFill>
                  <a:srgbClr val="00B0F0"/>
                </a:solidFill>
              </a:rPr>
              <a:t>VUmc</a:t>
            </a:r>
            <a:r>
              <a:rPr lang="en-US" dirty="0" smtClean="0">
                <a:solidFill>
                  <a:srgbClr val="00B0F0"/>
                </a:solidFill>
              </a:rPr>
              <a:t>)</a:t>
            </a:r>
            <a:endParaRPr lang="nl-NL" dirty="0">
              <a:solidFill>
                <a:srgbClr val="00B0F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5" y="146590"/>
            <a:ext cx="7280904" cy="642118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3517" y="2022116"/>
            <a:ext cx="4188508" cy="4545662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(</a:t>
            </a:r>
            <a:r>
              <a:rPr lang="en-US" dirty="0" err="1" smtClean="0">
                <a:solidFill>
                  <a:srgbClr val="00B050"/>
                </a:solidFill>
              </a:rPr>
              <a:t>Preferent</a:t>
            </a:r>
            <a:r>
              <a:rPr lang="en-US" dirty="0" smtClean="0">
                <a:solidFill>
                  <a:srgbClr val="00B050"/>
                </a:solidFill>
              </a:rPr>
              <a:t>) </a:t>
            </a:r>
            <a:r>
              <a:rPr lang="en-US" dirty="0" err="1" smtClean="0">
                <a:solidFill>
                  <a:srgbClr val="00B050"/>
                </a:solidFill>
              </a:rPr>
              <a:t>elektrisch</a:t>
            </a:r>
            <a:r>
              <a:rPr lang="en-US" dirty="0" smtClean="0">
                <a:solidFill>
                  <a:srgbClr val="00B050"/>
                </a:solidFill>
              </a:rPr>
              <a:t> net, </a:t>
            </a:r>
            <a:r>
              <a:rPr lang="en-US" dirty="0" err="1" smtClean="0">
                <a:solidFill>
                  <a:srgbClr val="00B050"/>
                </a:solidFill>
              </a:rPr>
              <a:t>garantie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d.m.v</a:t>
            </a:r>
            <a:r>
              <a:rPr lang="en-US" dirty="0" smtClean="0">
                <a:solidFill>
                  <a:srgbClr val="00B050"/>
                </a:solidFill>
              </a:rPr>
              <a:t>. van: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B050"/>
                </a:solidFill>
              </a:rPr>
              <a:t>Aansluiting</a:t>
            </a:r>
            <a:r>
              <a:rPr lang="en-US" dirty="0" smtClean="0">
                <a:solidFill>
                  <a:srgbClr val="00B050"/>
                </a:solidFill>
              </a:rPr>
              <a:t> op </a:t>
            </a:r>
            <a:r>
              <a:rPr lang="en-US" dirty="0" err="1" smtClean="0">
                <a:solidFill>
                  <a:srgbClr val="00B050"/>
                </a:solidFill>
              </a:rPr>
              <a:t>landelijk</a:t>
            </a:r>
            <a:r>
              <a:rPr lang="en-US" dirty="0" smtClean="0">
                <a:solidFill>
                  <a:srgbClr val="00B050"/>
                </a:solidFill>
              </a:rPr>
              <a:t> net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B050"/>
                </a:solidFill>
                <a:hlinkClick r:id="rId3" action="ppaction://hlinksldjump"/>
              </a:rPr>
              <a:t>Noodopwekking</a:t>
            </a:r>
            <a:r>
              <a:rPr lang="en-US" dirty="0">
                <a:solidFill>
                  <a:srgbClr val="00B050"/>
                </a:solidFill>
                <a:hlinkClick r:id="rId3" action="ppaction://hlinksldjump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hlinkClick r:id="rId3" action="ppaction://hlinksldjump"/>
              </a:rPr>
              <a:t>d.m.v</a:t>
            </a:r>
            <a:r>
              <a:rPr lang="en-US" dirty="0" smtClean="0">
                <a:solidFill>
                  <a:srgbClr val="00B050"/>
                </a:solidFill>
                <a:hlinkClick r:id="rId3" action="ppaction://hlinksldjump"/>
              </a:rPr>
              <a:t>. DRUPS </a:t>
            </a:r>
            <a:r>
              <a:rPr lang="en-US" dirty="0" err="1" smtClean="0">
                <a:solidFill>
                  <a:srgbClr val="00B050"/>
                </a:solidFill>
                <a:hlinkClick r:id="rId3" action="ppaction://hlinksldjump"/>
              </a:rPr>
              <a:t>installatie</a:t>
            </a:r>
            <a:endParaRPr lang="en-US" dirty="0" smtClean="0">
              <a:solidFill>
                <a:srgbClr val="00B050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hlinkClick r:id="rId4" action="ppaction://hlinksldjump"/>
              </a:rPr>
              <a:t>Backup </a:t>
            </a:r>
            <a:r>
              <a:rPr lang="en-US" dirty="0" err="1" smtClean="0">
                <a:solidFill>
                  <a:srgbClr val="00B050"/>
                </a:solidFill>
                <a:hlinkClick r:id="rId4" action="ppaction://hlinksldjump"/>
              </a:rPr>
              <a:t>opwekking</a:t>
            </a:r>
            <a:r>
              <a:rPr lang="en-US" dirty="0" smtClean="0">
                <a:solidFill>
                  <a:srgbClr val="00B050"/>
                </a:solidFill>
                <a:hlinkClick r:id="rId4" action="ppaction://hlinksldjump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hlinkClick r:id="rId4" action="ppaction://hlinksldjump"/>
              </a:rPr>
              <a:t>d.m.v</a:t>
            </a:r>
            <a:r>
              <a:rPr lang="en-US" dirty="0" smtClean="0">
                <a:solidFill>
                  <a:srgbClr val="00B050"/>
                </a:solidFill>
                <a:hlinkClick r:id="rId4" action="ppaction://hlinksldjump"/>
              </a:rPr>
              <a:t>. </a:t>
            </a:r>
            <a:r>
              <a:rPr lang="en-US" dirty="0" err="1" smtClean="0">
                <a:solidFill>
                  <a:srgbClr val="00B050"/>
                </a:solidFill>
                <a:hlinkClick r:id="rId4" action="ppaction://hlinksldjump"/>
              </a:rPr>
              <a:t>gasturbines</a:t>
            </a:r>
            <a:r>
              <a:rPr lang="en-US" dirty="0" smtClean="0">
                <a:solidFill>
                  <a:srgbClr val="00B050"/>
                </a:solidFill>
                <a:hlinkClick r:id="rId4" action="ppaction://hlinksldjump"/>
              </a:rPr>
              <a:t> (PKTI)</a:t>
            </a:r>
            <a:endParaRPr lang="en-US" dirty="0" smtClean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rgbClr val="C00000"/>
                </a:solidFill>
              </a:rPr>
              <a:t>Warmte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opwekking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d.m.v</a:t>
            </a:r>
            <a:r>
              <a:rPr lang="en-US" dirty="0" smtClean="0">
                <a:solidFill>
                  <a:srgbClr val="C00000"/>
                </a:solidFill>
              </a:rPr>
              <a:t>: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  <a:hlinkClick r:id="rId5" action="ppaction://hlinksldjump"/>
              </a:rPr>
              <a:t>2 </a:t>
            </a:r>
            <a:r>
              <a:rPr lang="en-US" dirty="0" err="1" smtClean="0">
                <a:solidFill>
                  <a:srgbClr val="C00000"/>
                </a:solidFill>
                <a:hlinkClick r:id="rId5" action="ppaction://hlinksldjump"/>
              </a:rPr>
              <a:t>heetwaterketels</a:t>
            </a:r>
            <a:r>
              <a:rPr lang="en-US" dirty="0" smtClean="0">
                <a:solidFill>
                  <a:srgbClr val="C00000"/>
                </a:solidFill>
                <a:hlinkClick r:id="rId5" action="ppaction://hlinksldjump"/>
              </a:rPr>
              <a:t> 135°C</a:t>
            </a:r>
            <a:endParaRPr lang="en-US" dirty="0" smtClean="0">
              <a:solidFill>
                <a:srgbClr val="C00000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  <a:hlinkClick r:id="rId6" action="ppaction://hlinksldjump"/>
              </a:rPr>
              <a:t>1 </a:t>
            </a:r>
            <a:r>
              <a:rPr lang="en-US" dirty="0" err="1" smtClean="0">
                <a:solidFill>
                  <a:srgbClr val="C00000"/>
                </a:solidFill>
                <a:hlinkClick r:id="rId6" action="ppaction://hlinksldjump"/>
              </a:rPr>
              <a:t>stoomketel</a:t>
            </a:r>
            <a:r>
              <a:rPr lang="en-US" dirty="0" smtClean="0">
                <a:solidFill>
                  <a:srgbClr val="C00000"/>
                </a:solidFill>
                <a:hlinkClick r:id="rId6" action="ppaction://hlinksldjump"/>
              </a:rPr>
              <a:t> met </a:t>
            </a:r>
            <a:r>
              <a:rPr lang="en-US" dirty="0" err="1" smtClean="0">
                <a:solidFill>
                  <a:srgbClr val="C00000"/>
                </a:solidFill>
                <a:hlinkClick r:id="rId6" action="ppaction://hlinksldjump"/>
              </a:rPr>
              <a:t>warmte</a:t>
            </a:r>
            <a:r>
              <a:rPr lang="en-US" dirty="0" smtClean="0">
                <a:solidFill>
                  <a:srgbClr val="C00000"/>
                </a:solidFill>
                <a:hlinkClick r:id="rId6" action="ppaction://hlinksldjump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hlinkClick r:id="rId6" action="ppaction://hlinksldjump"/>
              </a:rPr>
              <a:t>wisselaars</a:t>
            </a:r>
            <a:r>
              <a:rPr lang="en-US" dirty="0" smtClean="0">
                <a:solidFill>
                  <a:srgbClr val="C00000"/>
                </a:solidFill>
                <a:hlinkClick r:id="rId6" action="ppaction://hlinksldjump"/>
              </a:rPr>
              <a:t> </a:t>
            </a:r>
            <a:r>
              <a:rPr lang="en-US" dirty="0">
                <a:solidFill>
                  <a:srgbClr val="C00000"/>
                </a:solidFill>
                <a:hlinkClick r:id="rId6" action="ppaction://hlinksldjump"/>
              </a:rPr>
              <a:t>135°C </a:t>
            </a:r>
            <a:r>
              <a:rPr lang="en-US" dirty="0" err="1" smtClean="0">
                <a:solidFill>
                  <a:srgbClr val="C00000"/>
                </a:solidFill>
                <a:hlinkClick r:id="rId6" action="ppaction://hlinksldjump"/>
              </a:rPr>
              <a:t>en</a:t>
            </a:r>
            <a:r>
              <a:rPr lang="en-US" dirty="0" smtClean="0">
                <a:solidFill>
                  <a:srgbClr val="C00000"/>
                </a:solidFill>
                <a:hlinkClick r:id="rId6" action="ppaction://hlinksldjump"/>
              </a:rPr>
              <a:t> </a:t>
            </a:r>
            <a:r>
              <a:rPr lang="en-US" dirty="0">
                <a:solidFill>
                  <a:srgbClr val="C00000"/>
                </a:solidFill>
                <a:hlinkClick r:id="rId6" action="ppaction://hlinksldjump"/>
              </a:rPr>
              <a:t>175°C</a:t>
            </a:r>
            <a:endParaRPr lang="en-US" dirty="0" smtClean="0">
              <a:solidFill>
                <a:srgbClr val="C00000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  <a:hlinkClick r:id="rId7" action="ppaction://hlinksldjump"/>
              </a:rPr>
              <a:t>2 Afgassenketels op de </a:t>
            </a:r>
            <a:r>
              <a:rPr lang="en-US" dirty="0" err="1" smtClean="0">
                <a:solidFill>
                  <a:srgbClr val="C00000"/>
                </a:solidFill>
                <a:hlinkClick r:id="rId7" action="ppaction://hlinksldjump"/>
              </a:rPr>
              <a:t>gasturbines</a:t>
            </a:r>
            <a:r>
              <a:rPr lang="en-US" dirty="0" smtClean="0">
                <a:solidFill>
                  <a:srgbClr val="C00000"/>
                </a:solidFill>
                <a:hlinkClick r:id="rId7" action="ppaction://hlinksldjump"/>
              </a:rPr>
              <a:t> met </a:t>
            </a:r>
            <a:r>
              <a:rPr lang="en-US" dirty="0" err="1" smtClean="0">
                <a:solidFill>
                  <a:srgbClr val="C00000"/>
                </a:solidFill>
                <a:hlinkClick r:id="rId7" action="ppaction://hlinksldjump"/>
              </a:rPr>
              <a:t>warmte</a:t>
            </a:r>
            <a:r>
              <a:rPr lang="en-US" dirty="0" smtClean="0">
                <a:solidFill>
                  <a:srgbClr val="C00000"/>
                </a:solidFill>
                <a:hlinkClick r:id="rId7" action="ppaction://hlinksldjump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hlinkClick r:id="rId7" action="ppaction://hlinksldjump"/>
              </a:rPr>
              <a:t>wisselaars</a:t>
            </a:r>
            <a:r>
              <a:rPr lang="en-US" dirty="0" smtClean="0">
                <a:solidFill>
                  <a:srgbClr val="C00000"/>
                </a:solidFill>
                <a:hlinkClick r:id="rId7" action="ppaction://hlinksldjump"/>
              </a:rPr>
              <a:t> </a:t>
            </a:r>
            <a:r>
              <a:rPr lang="en-US" dirty="0">
                <a:solidFill>
                  <a:srgbClr val="C00000"/>
                </a:solidFill>
                <a:hlinkClick r:id="rId7" action="ppaction://hlinksldjump"/>
              </a:rPr>
              <a:t>135°C </a:t>
            </a:r>
            <a:r>
              <a:rPr lang="en-US" dirty="0" err="1" smtClean="0">
                <a:solidFill>
                  <a:srgbClr val="C00000"/>
                </a:solidFill>
                <a:hlinkClick r:id="rId7" action="ppaction://hlinksldjump"/>
              </a:rPr>
              <a:t>en</a:t>
            </a:r>
            <a:r>
              <a:rPr lang="en-US" dirty="0" smtClean="0">
                <a:solidFill>
                  <a:srgbClr val="C00000"/>
                </a:solidFill>
                <a:hlinkClick r:id="rId7" action="ppaction://hlinksldjump"/>
              </a:rPr>
              <a:t> 175°C (PKTI)</a:t>
            </a:r>
            <a:endParaRPr lang="en-US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rgbClr val="173F91"/>
                </a:solidFill>
              </a:rPr>
              <a:t>Koude</a:t>
            </a:r>
            <a:r>
              <a:rPr lang="en-US" dirty="0" smtClean="0">
                <a:solidFill>
                  <a:srgbClr val="173F91"/>
                </a:solidFill>
              </a:rPr>
              <a:t> </a:t>
            </a:r>
            <a:r>
              <a:rPr lang="en-US" dirty="0" err="1" smtClean="0">
                <a:solidFill>
                  <a:srgbClr val="173F91"/>
                </a:solidFill>
              </a:rPr>
              <a:t>opwekking</a:t>
            </a:r>
            <a:r>
              <a:rPr lang="en-US" dirty="0" smtClean="0">
                <a:solidFill>
                  <a:srgbClr val="173F91"/>
                </a:solidFill>
              </a:rPr>
              <a:t> </a:t>
            </a:r>
            <a:r>
              <a:rPr lang="en-US" dirty="0" err="1" smtClean="0">
                <a:solidFill>
                  <a:srgbClr val="173F91"/>
                </a:solidFill>
              </a:rPr>
              <a:t>d.m.v</a:t>
            </a:r>
            <a:r>
              <a:rPr lang="en-US" dirty="0" smtClean="0">
                <a:solidFill>
                  <a:srgbClr val="173F91"/>
                </a:solidFill>
              </a:rPr>
              <a:t>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73F91"/>
                </a:solidFill>
                <a:hlinkClick r:id="rId8" action="ppaction://hlinksldjump"/>
              </a:rPr>
              <a:t>2 </a:t>
            </a:r>
            <a:r>
              <a:rPr lang="en-US" dirty="0" err="1" smtClean="0">
                <a:solidFill>
                  <a:srgbClr val="173F91"/>
                </a:solidFill>
                <a:hlinkClick r:id="rId8" action="ppaction://hlinksldjump"/>
              </a:rPr>
              <a:t>centrifugaalcompressor</a:t>
            </a:r>
            <a:r>
              <a:rPr lang="en-US" dirty="0" smtClean="0">
                <a:solidFill>
                  <a:srgbClr val="173F91"/>
                </a:solidFill>
                <a:hlinkClick r:id="rId8" action="ppaction://hlinksldjump"/>
              </a:rPr>
              <a:t> </a:t>
            </a:r>
            <a:r>
              <a:rPr lang="en-US" dirty="0" err="1" smtClean="0">
                <a:solidFill>
                  <a:srgbClr val="173F91"/>
                </a:solidFill>
                <a:hlinkClick r:id="rId8" action="ppaction://hlinksldjump"/>
              </a:rPr>
              <a:t>koelmachines</a:t>
            </a:r>
            <a:endParaRPr lang="en-US" dirty="0" smtClean="0">
              <a:solidFill>
                <a:srgbClr val="173F9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73F91"/>
                </a:solidFill>
                <a:hlinkClick r:id="rId8" action="ppaction://hlinksldjump"/>
              </a:rPr>
              <a:t>2 </a:t>
            </a:r>
            <a:r>
              <a:rPr lang="en-US" dirty="0" err="1" smtClean="0">
                <a:solidFill>
                  <a:srgbClr val="173F91"/>
                </a:solidFill>
                <a:hlinkClick r:id="rId8" action="ppaction://hlinksldjump"/>
              </a:rPr>
              <a:t>schroefcompressor</a:t>
            </a:r>
            <a:r>
              <a:rPr lang="en-US" dirty="0" smtClean="0">
                <a:solidFill>
                  <a:srgbClr val="173F91"/>
                </a:solidFill>
                <a:hlinkClick r:id="rId8" action="ppaction://hlinksldjump"/>
              </a:rPr>
              <a:t> </a:t>
            </a:r>
            <a:r>
              <a:rPr lang="en-US" dirty="0" err="1" smtClean="0">
                <a:solidFill>
                  <a:srgbClr val="173F91"/>
                </a:solidFill>
                <a:hlinkClick r:id="rId8" action="ppaction://hlinksldjump"/>
              </a:rPr>
              <a:t>koelmachines</a:t>
            </a:r>
            <a:r>
              <a:rPr lang="en-US" dirty="0" smtClean="0">
                <a:solidFill>
                  <a:srgbClr val="173F91"/>
                </a:solidFill>
                <a:hlinkClick r:id="rId8" action="ppaction://hlinksldjump"/>
              </a:rPr>
              <a:t> met “</a:t>
            </a:r>
            <a:r>
              <a:rPr lang="en-US" dirty="0" err="1" smtClean="0">
                <a:solidFill>
                  <a:srgbClr val="173F91"/>
                </a:solidFill>
                <a:hlinkClick r:id="rId8" action="ppaction://hlinksldjump"/>
              </a:rPr>
              <a:t>koudebuffer</a:t>
            </a:r>
            <a:r>
              <a:rPr lang="en-US" dirty="0" smtClean="0">
                <a:solidFill>
                  <a:srgbClr val="173F91"/>
                </a:solidFill>
                <a:hlinkClick r:id="rId8" action="ppaction://hlinksldjump"/>
              </a:rPr>
              <a:t>”</a:t>
            </a:r>
            <a:endParaRPr lang="en-US" dirty="0" smtClean="0">
              <a:solidFill>
                <a:srgbClr val="173F9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73F91"/>
                </a:solidFill>
                <a:hlinkClick r:id="rId9" action="ppaction://hlinksldjump"/>
              </a:rPr>
              <a:t>2 </a:t>
            </a:r>
            <a:r>
              <a:rPr lang="en-US" dirty="0" err="1" smtClean="0">
                <a:solidFill>
                  <a:srgbClr val="173F91"/>
                </a:solidFill>
                <a:hlinkClick r:id="rId9" action="ppaction://hlinksldjump"/>
              </a:rPr>
              <a:t>Absorptiekoelmachines</a:t>
            </a:r>
            <a:r>
              <a:rPr lang="en-US" dirty="0" smtClean="0">
                <a:solidFill>
                  <a:srgbClr val="173F91"/>
                </a:solidFill>
                <a:hlinkClick r:id="rId9" action="ppaction://hlinksldjump"/>
              </a:rPr>
              <a:t> op </a:t>
            </a:r>
            <a:r>
              <a:rPr lang="en-US" dirty="0" err="1" smtClean="0">
                <a:solidFill>
                  <a:srgbClr val="173F91"/>
                </a:solidFill>
                <a:hlinkClick r:id="rId9" action="ppaction://hlinksldjump"/>
              </a:rPr>
              <a:t>stoom</a:t>
            </a:r>
            <a:r>
              <a:rPr lang="en-US" dirty="0" smtClean="0">
                <a:solidFill>
                  <a:srgbClr val="173F91"/>
                </a:solidFill>
                <a:hlinkClick r:id="rId9" action="ppaction://hlinksldjump"/>
              </a:rPr>
              <a:t> van de afgassenketels </a:t>
            </a:r>
            <a:r>
              <a:rPr lang="en-US" dirty="0" err="1" smtClean="0">
                <a:solidFill>
                  <a:srgbClr val="173F91"/>
                </a:solidFill>
                <a:hlinkClick r:id="rId9" action="ppaction://hlinksldjump"/>
              </a:rPr>
              <a:t>gasturbines</a:t>
            </a:r>
            <a:r>
              <a:rPr lang="en-US" dirty="0" smtClean="0">
                <a:solidFill>
                  <a:srgbClr val="173F91"/>
                </a:solidFill>
                <a:hlinkClick r:id="rId9" action="ppaction://hlinksldjump"/>
              </a:rPr>
              <a:t> (PKTI)</a:t>
            </a:r>
            <a:endParaRPr lang="en-US" dirty="0" smtClean="0">
              <a:solidFill>
                <a:srgbClr val="173F91"/>
              </a:solidFill>
            </a:endParaRPr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err="1" smtClean="0"/>
              <a:t>Hulp</a:t>
            </a:r>
            <a:r>
              <a:rPr lang="en-US" dirty="0" smtClean="0"/>
              <a:t> </a:t>
            </a:r>
            <a:r>
              <a:rPr lang="en-US" dirty="0" err="1" smtClean="0"/>
              <a:t>opwekking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levering van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perslucht</a:t>
            </a:r>
            <a:r>
              <a:rPr lang="en-US" dirty="0"/>
              <a:t>,</a:t>
            </a:r>
            <a:r>
              <a:rPr lang="en-US" dirty="0" smtClean="0"/>
              <a:t> diverse </a:t>
            </a:r>
            <a:r>
              <a:rPr lang="en-US" dirty="0" err="1" smtClean="0">
                <a:solidFill>
                  <a:srgbClr val="00B0F0"/>
                </a:solidFill>
              </a:rPr>
              <a:t>watersoorten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doorlevering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FF00"/>
                </a:solidFill>
              </a:rPr>
              <a:t>aardgas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Action Button: Custom 6">
            <a:hlinkClick r:id="rId8" action="ppaction://hlinksldjump" highlightClick="1"/>
          </p:cNvPr>
          <p:cNvSpPr/>
          <p:nvPr/>
        </p:nvSpPr>
        <p:spPr>
          <a:xfrm>
            <a:off x="5853953" y="4670612"/>
            <a:ext cx="430306" cy="1075764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Action Button: Custom 7">
            <a:hlinkClick r:id="rId8" action="ppaction://hlinksldjump" highlightClick="1"/>
          </p:cNvPr>
          <p:cNvSpPr/>
          <p:nvPr/>
        </p:nvSpPr>
        <p:spPr>
          <a:xfrm>
            <a:off x="6284259" y="4796118"/>
            <a:ext cx="699247" cy="95025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Action Button: Custom 8">
            <a:hlinkClick r:id="rId9" action="ppaction://hlinksldjump" highlightClick="1"/>
          </p:cNvPr>
          <p:cNvSpPr/>
          <p:nvPr/>
        </p:nvSpPr>
        <p:spPr>
          <a:xfrm>
            <a:off x="6427694" y="4150659"/>
            <a:ext cx="555812" cy="645459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Action Button: Custom 9">
            <a:hlinkClick r:id="rId3" action="ppaction://hlinksldjump" highlightClick="1"/>
          </p:cNvPr>
          <p:cNvSpPr/>
          <p:nvPr/>
        </p:nvSpPr>
        <p:spPr>
          <a:xfrm>
            <a:off x="7153835" y="4150658"/>
            <a:ext cx="1004047" cy="645459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ction Button: Custom 10">
            <a:hlinkClick r:id="rId4" action="ppaction://hlinksldjump" highlightClick="1"/>
          </p:cNvPr>
          <p:cNvSpPr/>
          <p:nvPr/>
        </p:nvSpPr>
        <p:spPr>
          <a:xfrm>
            <a:off x="7709647" y="5602941"/>
            <a:ext cx="977153" cy="403412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Action Button: Custom 11">
            <a:hlinkClick r:id="rId7" action="ppaction://hlinksldjump" highlightClick="1"/>
          </p:cNvPr>
          <p:cNvSpPr/>
          <p:nvPr/>
        </p:nvSpPr>
        <p:spPr>
          <a:xfrm>
            <a:off x="8041341" y="5280212"/>
            <a:ext cx="1004047" cy="322729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Action Button: Custom 12">
            <a:hlinkClick r:id="rId6" action="ppaction://hlinksldjump" highlightClick="1"/>
          </p:cNvPr>
          <p:cNvSpPr/>
          <p:nvPr/>
        </p:nvSpPr>
        <p:spPr>
          <a:xfrm>
            <a:off x="9421906" y="4670612"/>
            <a:ext cx="466165" cy="6096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ction Button: Custom 13">
            <a:hlinkClick r:id="rId5" action="ppaction://hlinksldjump" highlightClick="1"/>
          </p:cNvPr>
          <p:cNvSpPr/>
          <p:nvPr/>
        </p:nvSpPr>
        <p:spPr>
          <a:xfrm>
            <a:off x="9897035" y="4670612"/>
            <a:ext cx="842683" cy="6096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730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118696" cy="97069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dirty="0" err="1">
                <a:solidFill>
                  <a:srgbClr val="00B050"/>
                </a:solidFill>
              </a:rPr>
              <a:t>Preferent</a:t>
            </a:r>
            <a:r>
              <a:rPr lang="en-US" dirty="0">
                <a:solidFill>
                  <a:srgbClr val="00B050"/>
                </a:solidFill>
              </a:rPr>
              <a:t>) </a:t>
            </a:r>
            <a:r>
              <a:rPr lang="en-US" dirty="0" err="1">
                <a:solidFill>
                  <a:srgbClr val="00B050"/>
                </a:solidFill>
              </a:rPr>
              <a:t>elektrisch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net N+1, </a:t>
            </a:r>
            <a:r>
              <a:rPr lang="en-US" dirty="0" err="1">
                <a:solidFill>
                  <a:srgbClr val="00B050"/>
                </a:solidFill>
              </a:rPr>
              <a:t>garantie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d.m.v</a:t>
            </a:r>
            <a:r>
              <a:rPr lang="en-US" dirty="0">
                <a:solidFill>
                  <a:srgbClr val="00B050"/>
                </a:solidFill>
              </a:rPr>
              <a:t>. </a:t>
            </a:r>
            <a:r>
              <a:rPr lang="en-US" dirty="0" smtClean="0">
                <a:solidFill>
                  <a:srgbClr val="00B050"/>
                </a:solidFill>
              </a:rPr>
              <a:t>van:</a:t>
            </a:r>
            <a:endParaRPr lang="nl-NL" dirty="0"/>
          </a:p>
        </p:txBody>
      </p:sp>
      <p:pic>
        <p:nvPicPr>
          <p:cNvPr id="1026" name="Picture 2" descr="TenneT: “De kaart is een betrouwbare factor en maakt werkprocessen voor  iedereen inzichtelijk” - GeoWe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722907"/>
            <a:ext cx="3619071" cy="241177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8198" y="1335820"/>
            <a:ext cx="3619071" cy="3829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err="1" smtClean="0"/>
              <a:t>Aansluiting</a:t>
            </a:r>
            <a:r>
              <a:rPr lang="en-US" dirty="0" smtClean="0"/>
              <a:t> op het </a:t>
            </a:r>
            <a:r>
              <a:rPr lang="en-US" dirty="0" err="1" smtClean="0"/>
              <a:t>landelijk</a:t>
            </a:r>
            <a:r>
              <a:rPr lang="en-US" dirty="0" smtClean="0"/>
              <a:t> net</a:t>
            </a:r>
            <a:endParaRPr lang="nl-NL" dirty="0"/>
          </a:p>
        </p:txBody>
      </p:sp>
      <p:grpSp>
        <p:nvGrpSpPr>
          <p:cNvPr id="10" name="Group 9"/>
          <p:cNvGrpSpPr/>
          <p:nvPr/>
        </p:nvGrpSpPr>
        <p:grpSpPr>
          <a:xfrm>
            <a:off x="4833389" y="1353575"/>
            <a:ext cx="6123507" cy="2781104"/>
            <a:chOff x="4833389" y="1083230"/>
            <a:chExt cx="6123507" cy="278110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43729" y="1452562"/>
              <a:ext cx="4439985" cy="241177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833389" y="2051437"/>
              <a:ext cx="7315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Net</a:t>
              </a:r>
              <a:endParaRPr lang="nl-NL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883713" y="2051437"/>
              <a:ext cx="10731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Preferent</a:t>
              </a:r>
              <a:r>
                <a:rPr lang="en-US" dirty="0" smtClean="0"/>
                <a:t> Net</a:t>
              </a:r>
              <a:endParaRPr lang="nl-NL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93187" y="1083230"/>
              <a:ext cx="31374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 DRUPS in N+1 </a:t>
              </a:r>
              <a:r>
                <a:rPr lang="en-US" dirty="0" err="1" smtClean="0"/>
                <a:t>opstelling</a:t>
              </a:r>
              <a:endParaRPr lang="nl-NL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085105" y="4273898"/>
            <a:ext cx="6798607" cy="1912215"/>
            <a:chOff x="3085105" y="4273898"/>
            <a:chExt cx="6798607" cy="19122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/>
            <a:srcRect t="54261" b="11863"/>
            <a:stretch/>
          </p:blipFill>
          <p:spPr>
            <a:xfrm>
              <a:off x="3085105" y="4647372"/>
              <a:ext cx="6798607" cy="153874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085105" y="4273898"/>
              <a:ext cx="67986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 </a:t>
              </a:r>
              <a:r>
                <a:rPr lang="en-US" dirty="0" err="1" smtClean="0"/>
                <a:t>gasturbine</a:t>
              </a:r>
              <a:r>
                <a:rPr lang="en-US" dirty="0" smtClean="0"/>
                <a:t> </a:t>
              </a:r>
              <a:r>
                <a:rPr lang="en-US" dirty="0" err="1" smtClean="0"/>
                <a:t>aangedreven</a:t>
              </a:r>
              <a:r>
                <a:rPr lang="en-US" dirty="0" smtClean="0"/>
                <a:t> </a:t>
              </a:r>
              <a:r>
                <a:rPr lang="en-US" dirty="0" err="1" smtClean="0"/>
                <a:t>generatoren</a:t>
              </a:r>
              <a:endParaRPr lang="nl-NL" dirty="0"/>
            </a:p>
          </p:txBody>
        </p:sp>
      </p:grpSp>
      <p:pic>
        <p:nvPicPr>
          <p:cNvPr id="14" name="Picture 1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9891" y="146590"/>
            <a:ext cx="803038" cy="7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DRUPS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borging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het </a:t>
            </a:r>
            <a:r>
              <a:rPr lang="en-US" dirty="0" err="1" smtClean="0"/>
              <a:t>preferente</a:t>
            </a:r>
            <a:r>
              <a:rPr lang="en-US" dirty="0" smtClean="0"/>
              <a:t> </a:t>
            </a:r>
            <a:r>
              <a:rPr lang="en-US" dirty="0" err="1" smtClean="0"/>
              <a:t>elektriciteitsnet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Sinds</a:t>
            </a:r>
            <a:r>
              <a:rPr lang="en-US" dirty="0" smtClean="0"/>
              <a:t> </a:t>
            </a:r>
            <a:r>
              <a:rPr lang="en-US" dirty="0" err="1" smtClean="0"/>
              <a:t>Januari</a:t>
            </a:r>
            <a:r>
              <a:rPr lang="en-US" dirty="0" smtClean="0"/>
              <a:t> 2021 </a:t>
            </a:r>
            <a:r>
              <a:rPr lang="en-US" dirty="0" err="1" smtClean="0"/>
              <a:t>wordt</a:t>
            </a:r>
            <a:r>
              <a:rPr lang="en-US" dirty="0" smtClean="0"/>
              <a:t> het </a:t>
            </a:r>
            <a:r>
              <a:rPr lang="en-US" dirty="0" err="1" smtClean="0"/>
              <a:t>preferente</a:t>
            </a:r>
            <a:r>
              <a:rPr lang="en-US" dirty="0" smtClean="0"/>
              <a:t> net </a:t>
            </a:r>
            <a:r>
              <a:rPr lang="en-US" dirty="0" err="1" smtClean="0"/>
              <a:t>geborgd</a:t>
            </a:r>
            <a:r>
              <a:rPr lang="en-US" dirty="0" smtClean="0"/>
              <a:t> door </a:t>
            </a:r>
            <a:r>
              <a:rPr lang="en-US" dirty="0" err="1" smtClean="0"/>
              <a:t>een</a:t>
            </a:r>
            <a:r>
              <a:rPr lang="en-US" dirty="0" smtClean="0"/>
              <a:t> DRUPS </a:t>
            </a:r>
            <a:r>
              <a:rPr lang="en-US" dirty="0" err="1" smtClean="0"/>
              <a:t>installatie</a:t>
            </a:r>
            <a:endParaRPr lang="en-US" dirty="0" smtClean="0"/>
          </a:p>
          <a:p>
            <a:r>
              <a:rPr lang="en-US" dirty="0" err="1" smtClean="0"/>
              <a:t>Bestaat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4 sets van 2000kW (N+1 </a:t>
            </a:r>
            <a:r>
              <a:rPr lang="en-US" dirty="0" err="1" smtClean="0"/>
              <a:t>opstelling</a:t>
            </a:r>
            <a:r>
              <a:rPr lang="en-US" dirty="0" smtClean="0"/>
              <a:t>). </a:t>
            </a:r>
          </a:p>
          <a:p>
            <a:r>
              <a:rPr lang="en-US" dirty="0" err="1" smtClean="0"/>
              <a:t>Bij</a:t>
            </a:r>
            <a:r>
              <a:rPr lang="en-US" dirty="0"/>
              <a:t> </a:t>
            </a:r>
            <a:r>
              <a:rPr lang="en-US" dirty="0" err="1" smtClean="0"/>
              <a:t>aanwezigheid</a:t>
            </a:r>
            <a:r>
              <a:rPr lang="en-US" dirty="0" smtClean="0"/>
              <a:t> </a:t>
            </a:r>
            <a:r>
              <a:rPr lang="en-US" dirty="0" err="1" smtClean="0"/>
              <a:t>landelijke</a:t>
            </a:r>
            <a:r>
              <a:rPr lang="en-US" dirty="0" smtClean="0"/>
              <a:t> net </a:t>
            </a:r>
            <a:r>
              <a:rPr lang="en-US" dirty="0" err="1" smtClean="0"/>
              <a:t>bewaakt</a:t>
            </a:r>
            <a:r>
              <a:rPr lang="en-US" dirty="0" smtClean="0"/>
              <a:t> de </a:t>
            </a:r>
            <a:r>
              <a:rPr lang="en-US" dirty="0" err="1" smtClean="0"/>
              <a:t>installatie</a:t>
            </a:r>
            <a:r>
              <a:rPr lang="en-US" dirty="0" smtClean="0"/>
              <a:t> het </a:t>
            </a:r>
            <a:r>
              <a:rPr lang="en-US" dirty="0" err="1" smtClean="0"/>
              <a:t>preferent</a:t>
            </a:r>
            <a:r>
              <a:rPr lang="en-US" dirty="0" smtClean="0"/>
              <a:t> net </a:t>
            </a:r>
            <a:r>
              <a:rPr lang="en-US" dirty="0" err="1" smtClean="0"/>
              <a:t>zonder</a:t>
            </a:r>
            <a:r>
              <a:rPr lang="en-US" dirty="0" smtClean="0"/>
              <a:t> diesel </a:t>
            </a:r>
            <a:r>
              <a:rPr lang="en-US" dirty="0" err="1" smtClean="0"/>
              <a:t>bedrijf</a:t>
            </a:r>
            <a:endParaRPr lang="en-US" dirty="0" smtClean="0"/>
          </a:p>
          <a:p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uitval</a:t>
            </a:r>
            <a:r>
              <a:rPr lang="en-US" dirty="0" smtClean="0"/>
              <a:t> </a:t>
            </a:r>
            <a:r>
              <a:rPr lang="en-US" dirty="0" err="1" smtClean="0"/>
              <a:t>landelijk</a:t>
            </a:r>
            <a:r>
              <a:rPr lang="en-US" dirty="0" smtClean="0"/>
              <a:t> net </a:t>
            </a:r>
            <a:r>
              <a:rPr lang="en-US" dirty="0" err="1" smtClean="0"/>
              <a:t>zullen</a:t>
            </a:r>
            <a:r>
              <a:rPr lang="en-US" dirty="0" smtClean="0"/>
              <a:t> de </a:t>
            </a:r>
            <a:r>
              <a:rPr lang="en-US" dirty="0" err="1" smtClean="0"/>
              <a:t>dieselgeneratorsets</a:t>
            </a:r>
            <a:r>
              <a:rPr lang="en-US" dirty="0" smtClean="0"/>
              <a:t> </a:t>
            </a:r>
            <a:r>
              <a:rPr lang="en-US" dirty="0" err="1" smtClean="0"/>
              <a:t>gaan</a:t>
            </a:r>
            <a:r>
              <a:rPr lang="en-US" dirty="0" smtClean="0"/>
              <a:t> </a:t>
            </a:r>
            <a:r>
              <a:rPr lang="en-US" dirty="0" err="1" smtClean="0"/>
              <a:t>leveren</a:t>
            </a:r>
            <a:endParaRPr lang="nl-NL" dirty="0"/>
          </a:p>
        </p:txBody>
      </p:sp>
      <p:pic>
        <p:nvPicPr>
          <p:cNvPr id="6" name="VqnDis66lrI"/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46022" y="3130113"/>
            <a:ext cx="4902978" cy="27579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38407" y="1825625"/>
            <a:ext cx="52153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600" dirty="0"/>
              <a:t>UNIBLOCK™ UBTD+ DRUPS installatie</a:t>
            </a:r>
          </a:p>
          <a:p>
            <a:r>
              <a:rPr lang="en-US" sz="2600" dirty="0">
                <a:hlinkClick r:id="rId4"/>
              </a:rPr>
              <a:t>Website met </a:t>
            </a:r>
            <a:r>
              <a:rPr lang="en-US" sz="2600" dirty="0" err="1">
                <a:hlinkClick r:id="rId4"/>
              </a:rPr>
              <a:t>uitleg</a:t>
            </a:r>
            <a:endParaRPr lang="nl-NL" sz="2600" dirty="0"/>
          </a:p>
          <a:p>
            <a:endParaRPr lang="nl-NL" dirty="0"/>
          </a:p>
        </p:txBody>
      </p:sp>
      <p:pic>
        <p:nvPicPr>
          <p:cNvPr id="7" name="Picture 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9891" y="146590"/>
            <a:ext cx="803038" cy="7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5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Gasturbine</a:t>
            </a:r>
            <a:r>
              <a:rPr lang="en-US" dirty="0" smtClean="0"/>
              <a:t> </a:t>
            </a:r>
            <a:r>
              <a:rPr lang="en-US" dirty="0" err="1" smtClean="0"/>
              <a:t>installatie</a:t>
            </a:r>
            <a:r>
              <a:rPr lang="en-US" dirty="0" smtClean="0"/>
              <a:t> Mercury 50 (</a:t>
            </a:r>
            <a:r>
              <a:rPr lang="en-US" dirty="0" err="1" smtClean="0"/>
              <a:t>deel</a:t>
            </a:r>
            <a:r>
              <a:rPr lang="en-US" dirty="0" smtClean="0"/>
              <a:t> van de PKTI)</a:t>
            </a:r>
            <a:endParaRPr lang="nl-NL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2546" y="457200"/>
            <a:ext cx="4867336" cy="540385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4232757" cy="4303643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nl-NL" dirty="0"/>
              <a:t>1 </a:t>
            </a:r>
            <a:r>
              <a:rPr lang="nl-NL" dirty="0" smtClean="0"/>
              <a:t>Basisframe</a:t>
            </a:r>
            <a:endParaRPr lang="nl-NL" dirty="0"/>
          </a:p>
          <a:p>
            <a:pPr>
              <a:spcBef>
                <a:spcPts val="0"/>
              </a:spcBef>
            </a:pPr>
            <a:r>
              <a:rPr lang="nl-NL" dirty="0"/>
              <a:t>2 </a:t>
            </a:r>
            <a:r>
              <a:rPr lang="nl-NL" dirty="0" smtClean="0"/>
              <a:t>Gasturbine</a:t>
            </a:r>
            <a:endParaRPr lang="nl-NL" dirty="0"/>
          </a:p>
          <a:p>
            <a:pPr>
              <a:spcBef>
                <a:spcPts val="0"/>
              </a:spcBef>
            </a:pPr>
            <a:r>
              <a:rPr lang="nl-NL" dirty="0"/>
              <a:t>3 </a:t>
            </a:r>
            <a:r>
              <a:rPr lang="nl-NL" dirty="0" smtClean="0"/>
              <a:t>Reductietandwielkast</a:t>
            </a:r>
            <a:endParaRPr lang="nl-NL" dirty="0"/>
          </a:p>
          <a:p>
            <a:pPr>
              <a:spcBef>
                <a:spcPts val="0"/>
              </a:spcBef>
            </a:pPr>
            <a:r>
              <a:rPr lang="nl-NL" dirty="0"/>
              <a:t>4 Synchrone </a:t>
            </a:r>
            <a:r>
              <a:rPr lang="nl-NL" dirty="0" smtClean="0"/>
              <a:t>wisselstroomgenerator</a:t>
            </a:r>
            <a:endParaRPr lang="nl-NL" dirty="0"/>
          </a:p>
          <a:p>
            <a:pPr>
              <a:spcBef>
                <a:spcPts val="0"/>
              </a:spcBef>
            </a:pPr>
            <a:r>
              <a:rPr lang="nl-NL" dirty="0"/>
              <a:t>5 </a:t>
            </a:r>
            <a:r>
              <a:rPr lang="nl-NL" dirty="0" smtClean="0"/>
              <a:t>Brandstoftoevoersysteem</a:t>
            </a:r>
            <a:endParaRPr lang="nl-NL" dirty="0"/>
          </a:p>
          <a:p>
            <a:pPr>
              <a:spcBef>
                <a:spcPts val="0"/>
              </a:spcBef>
            </a:pPr>
            <a:r>
              <a:rPr lang="nl-NL" dirty="0"/>
              <a:t>6 </a:t>
            </a:r>
            <a:r>
              <a:rPr lang="nl-NL" dirty="0" smtClean="0"/>
              <a:t>Smeeroliesysteem</a:t>
            </a:r>
            <a:endParaRPr lang="nl-NL" dirty="0"/>
          </a:p>
          <a:p>
            <a:pPr>
              <a:spcBef>
                <a:spcPts val="0"/>
              </a:spcBef>
            </a:pPr>
            <a:r>
              <a:rPr lang="nl-NL" dirty="0"/>
              <a:t>7 </a:t>
            </a:r>
            <a:r>
              <a:rPr lang="nl-NL" dirty="0" smtClean="0"/>
              <a:t>Package-controlekamer</a:t>
            </a:r>
            <a:endParaRPr lang="nl-NL" dirty="0"/>
          </a:p>
          <a:p>
            <a:pPr>
              <a:spcBef>
                <a:spcPts val="0"/>
              </a:spcBef>
            </a:pPr>
            <a:r>
              <a:rPr lang="nl-NL" dirty="0"/>
              <a:t>8 Geluidsdichte </a:t>
            </a:r>
            <a:r>
              <a:rPr lang="nl-NL" dirty="0" smtClean="0"/>
              <a:t>turbogeneratoromkasting</a:t>
            </a:r>
            <a:endParaRPr lang="nl-NL" dirty="0"/>
          </a:p>
          <a:p>
            <a:pPr>
              <a:spcBef>
                <a:spcPts val="0"/>
              </a:spcBef>
            </a:pPr>
            <a:r>
              <a:rPr lang="nl-NL" dirty="0"/>
              <a:t>9 Toegang tot </a:t>
            </a:r>
            <a:r>
              <a:rPr lang="nl-NL" dirty="0" smtClean="0"/>
              <a:t>omkasting dak </a:t>
            </a:r>
            <a:r>
              <a:rPr lang="nl-NL" dirty="0"/>
              <a:t>en </a:t>
            </a:r>
            <a:r>
              <a:rPr lang="nl-NL" dirty="0" smtClean="0"/>
              <a:t>filtratiesysteem</a:t>
            </a:r>
            <a:endParaRPr lang="nl-NL" dirty="0"/>
          </a:p>
          <a:p>
            <a:pPr>
              <a:spcBef>
                <a:spcPts val="0"/>
              </a:spcBef>
            </a:pPr>
            <a:r>
              <a:rPr lang="nl-NL" dirty="0"/>
              <a:t>10 </a:t>
            </a:r>
            <a:r>
              <a:rPr lang="nl-NL" dirty="0" smtClean="0"/>
              <a:t>Oliekoelsysteem</a:t>
            </a:r>
          </a:p>
          <a:p>
            <a:pPr>
              <a:spcBef>
                <a:spcPts val="0"/>
              </a:spcBef>
            </a:pPr>
            <a:r>
              <a:rPr lang="nl-NL" dirty="0" smtClean="0"/>
              <a:t>	a</a:t>
            </a:r>
            <a:r>
              <a:rPr lang="nl-NL" dirty="0"/>
              <a:t>) Smeerolie/luchtkoeler</a:t>
            </a:r>
          </a:p>
          <a:p>
            <a:pPr>
              <a:spcBef>
                <a:spcPts val="0"/>
              </a:spcBef>
            </a:pPr>
            <a:r>
              <a:rPr lang="nl-NL" dirty="0"/>
              <a:t>11 </a:t>
            </a:r>
            <a:r>
              <a:rPr lang="nl-NL" dirty="0" smtClean="0"/>
              <a:t>Luchtfiltratiesysteem</a:t>
            </a:r>
          </a:p>
          <a:p>
            <a:pPr>
              <a:spcBef>
                <a:spcPts val="0"/>
              </a:spcBef>
            </a:pPr>
            <a:endParaRPr lang="nl-NL" dirty="0" smtClean="0"/>
          </a:p>
          <a:p>
            <a:pPr>
              <a:spcBef>
                <a:spcPts val="0"/>
              </a:spcBef>
            </a:pPr>
            <a:r>
              <a:rPr lang="nl-NL" dirty="0" smtClean="0"/>
              <a:t>(niet </a:t>
            </a:r>
            <a:r>
              <a:rPr lang="nl-NL" dirty="0"/>
              <a:t>zichtbaar op de </a:t>
            </a:r>
            <a:r>
              <a:rPr lang="nl-NL" dirty="0" smtClean="0"/>
              <a:t>afbeelding)</a:t>
            </a:r>
            <a:endParaRPr lang="nl-NL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Startsysteem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err="1" smtClean="0"/>
              <a:t>Turbotronic</a:t>
            </a:r>
            <a:r>
              <a:rPr lang="nl-NL" dirty="0" smtClean="0"/>
              <a:t> </a:t>
            </a:r>
            <a:r>
              <a:rPr lang="nl-NL" dirty="0"/>
              <a:t>4 </a:t>
            </a:r>
            <a:r>
              <a:rPr lang="nl-NL" dirty="0" smtClean="0"/>
              <a:t>besturingssysteem</a:t>
            </a:r>
            <a:endParaRPr lang="nl-NL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/>
              <a:t>Elektrisch </a:t>
            </a:r>
            <a:r>
              <a:rPr lang="nl-NL" dirty="0" smtClean="0"/>
              <a:t>systeem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Gaslekdetectiesysteem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 smtClean="0"/>
              <a:t>Brandbestrijdingssysteem</a:t>
            </a:r>
            <a:endParaRPr lang="nl-NL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dirty="0"/>
              <a:t>Reinigingssysteem </a:t>
            </a:r>
            <a:r>
              <a:rPr lang="nl-NL" dirty="0" smtClean="0"/>
              <a:t>gasturbine</a:t>
            </a:r>
            <a:endParaRPr lang="nl-NL" dirty="0"/>
          </a:p>
        </p:txBody>
      </p:sp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9891" y="146590"/>
            <a:ext cx="803038" cy="7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C00000"/>
                </a:solidFill>
              </a:rPr>
              <a:t>Warmte opwekking t.b.v. verbruikers op 2 temperatuur niveaus (135°C en 175°C)</a:t>
            </a:r>
            <a:endParaRPr lang="nl-NL" dirty="0"/>
          </a:p>
        </p:txBody>
      </p:sp>
      <p:pic>
        <p:nvPicPr>
          <p:cNvPr id="1026" name="Picture 2" descr="116ab3ce-c639-4919-8258-44fb9031331f@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1794" y="2831907"/>
            <a:ext cx="3971235" cy="29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199" y="1690688"/>
            <a:ext cx="320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Ketel</a:t>
            </a:r>
            <a:r>
              <a:rPr lang="en-US" dirty="0" smtClean="0"/>
              <a:t> 6, </a:t>
            </a:r>
            <a:r>
              <a:rPr lang="en-US" dirty="0" err="1" smtClean="0"/>
              <a:t>stoomketel</a:t>
            </a:r>
            <a:r>
              <a:rPr lang="en-US" dirty="0" smtClean="0"/>
              <a:t> met 135°C </a:t>
            </a:r>
            <a:r>
              <a:rPr lang="en-US" dirty="0" err="1"/>
              <a:t>en</a:t>
            </a:r>
            <a:r>
              <a:rPr lang="en-US" dirty="0"/>
              <a:t> 175°C </a:t>
            </a:r>
            <a:r>
              <a:rPr lang="en-US" dirty="0" err="1" smtClean="0"/>
              <a:t>warmtewisselaars</a:t>
            </a:r>
            <a:endParaRPr lang="nl-NL" dirty="0"/>
          </a:p>
        </p:txBody>
      </p:sp>
      <p:pic>
        <p:nvPicPr>
          <p:cNvPr id="1027" name="Picture 3" descr="10f90646-3f6b-4169-a9d6-a3ed9e971424@a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" r="19523"/>
          <a:stretch/>
        </p:blipFill>
        <p:spPr bwMode="auto">
          <a:xfrm>
            <a:off x="4044563" y="2339064"/>
            <a:ext cx="4102873" cy="397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49018" y="1690688"/>
            <a:ext cx="5025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Ketels</a:t>
            </a:r>
            <a:r>
              <a:rPr lang="en-US" dirty="0" smtClean="0"/>
              <a:t> 4 </a:t>
            </a:r>
            <a:r>
              <a:rPr lang="en-US" dirty="0" err="1" smtClean="0"/>
              <a:t>en</a:t>
            </a:r>
            <a:r>
              <a:rPr lang="en-US" dirty="0" smtClean="0"/>
              <a:t> 5, </a:t>
            </a:r>
            <a:r>
              <a:rPr lang="en-US" dirty="0" err="1" smtClean="0"/>
              <a:t>heetwater</a:t>
            </a:r>
            <a:r>
              <a:rPr lang="en-US" dirty="0" smtClean="0"/>
              <a:t> </a:t>
            </a:r>
            <a:r>
              <a:rPr lang="en-US" dirty="0" err="1" smtClean="0"/>
              <a:t>ketels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/>
              <a:t>135°C</a:t>
            </a:r>
            <a:endParaRPr lang="nl-NL" dirty="0"/>
          </a:p>
        </p:txBody>
      </p:sp>
      <p:pic>
        <p:nvPicPr>
          <p:cNvPr id="1028" name="Picture 4" descr="331a4a66-33e2-469a-a956-c8b0258f2e79@a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556342" y="2653404"/>
            <a:ext cx="2543204" cy="190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ec595a23-934a-473f-8e4f-e1041e0b85d1@a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243" y="4876186"/>
            <a:ext cx="1907404" cy="1430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297848" y="1690687"/>
            <a:ext cx="320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 afgassenketels met 135°C </a:t>
            </a:r>
            <a:r>
              <a:rPr lang="en-US" dirty="0" err="1"/>
              <a:t>en</a:t>
            </a:r>
            <a:r>
              <a:rPr lang="en-US" dirty="0"/>
              <a:t> 175°C </a:t>
            </a:r>
            <a:r>
              <a:rPr lang="en-US" dirty="0" err="1" smtClean="0"/>
              <a:t>warmtewisselaars</a:t>
            </a:r>
            <a:endParaRPr lang="nl-NL" dirty="0"/>
          </a:p>
        </p:txBody>
      </p:sp>
      <p:pic>
        <p:nvPicPr>
          <p:cNvPr id="11" name="Picture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49891" y="146590"/>
            <a:ext cx="803038" cy="7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7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5644139" cy="1103745"/>
          </a:xfrm>
        </p:spPr>
        <p:txBody>
          <a:bodyPr/>
          <a:lstStyle/>
          <a:p>
            <a:r>
              <a:rPr lang="en-US" dirty="0" err="1" smtClean="0"/>
              <a:t>Stoomketel</a:t>
            </a:r>
            <a:r>
              <a:rPr lang="en-US" dirty="0" smtClean="0"/>
              <a:t> 6 met </a:t>
            </a:r>
            <a:r>
              <a:rPr lang="en-US" dirty="0" err="1" smtClean="0"/>
              <a:t>warmte</a:t>
            </a:r>
            <a:r>
              <a:rPr lang="en-US" dirty="0" smtClean="0"/>
              <a:t> </a:t>
            </a:r>
            <a:r>
              <a:rPr lang="en-US" dirty="0" err="1" smtClean="0"/>
              <a:t>wisselaars</a:t>
            </a:r>
            <a:r>
              <a:rPr lang="en-US" dirty="0" smtClean="0"/>
              <a:t> </a:t>
            </a:r>
            <a:r>
              <a:rPr lang="en-US" dirty="0" err="1" smtClean="0"/>
              <a:t>t.b.v</a:t>
            </a:r>
            <a:r>
              <a:rPr lang="en-US" dirty="0" smtClean="0"/>
              <a:t>. </a:t>
            </a:r>
            <a:r>
              <a:rPr lang="en-US" dirty="0" err="1" smtClean="0"/>
              <a:t>warmte</a:t>
            </a:r>
            <a:r>
              <a:rPr lang="en-US" dirty="0" smtClean="0"/>
              <a:t> levering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3891" y="3971636"/>
            <a:ext cx="4137891" cy="249497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Primair</a:t>
            </a:r>
            <a:r>
              <a:rPr lang="en-US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10MW 3 treks </a:t>
            </a:r>
            <a:r>
              <a:rPr lang="en-US" dirty="0" err="1" smtClean="0"/>
              <a:t>stoomketel</a:t>
            </a:r>
            <a:r>
              <a:rPr lang="en-US" dirty="0" smtClean="0"/>
              <a:t> </a:t>
            </a:r>
            <a:r>
              <a:rPr lang="en-US" dirty="0" err="1" smtClean="0"/>
              <a:t>fabrikant</a:t>
            </a:r>
            <a:r>
              <a:rPr lang="en-US" dirty="0" smtClean="0"/>
              <a:t> Bosch met economizer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Brander </a:t>
            </a:r>
            <a:r>
              <a:rPr lang="en-US" dirty="0" err="1" smtClean="0"/>
              <a:t>Weishaupt</a:t>
            </a:r>
            <a:r>
              <a:rPr lang="en-US" dirty="0" smtClean="0"/>
              <a:t> type WKGL met </a:t>
            </a:r>
            <a:r>
              <a:rPr lang="en-US" dirty="0" err="1" smtClean="0"/>
              <a:t>gastraat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Secundair</a:t>
            </a:r>
            <a:r>
              <a:rPr lang="en-US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135°C LT net </a:t>
            </a:r>
            <a:r>
              <a:rPr lang="en-US" dirty="0" err="1" smtClean="0"/>
              <a:t>warmte</a:t>
            </a:r>
            <a:r>
              <a:rPr lang="en-US" dirty="0" smtClean="0"/>
              <a:t> </a:t>
            </a:r>
            <a:r>
              <a:rPr lang="en-US" dirty="0" err="1" smtClean="0"/>
              <a:t>wisselaar</a:t>
            </a:r>
            <a:r>
              <a:rPr lang="en-US" dirty="0" smtClean="0"/>
              <a:t> met pomp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175</a:t>
            </a:r>
            <a:r>
              <a:rPr lang="en-US" dirty="0"/>
              <a:t>°</a:t>
            </a:r>
            <a:r>
              <a:rPr lang="en-US" dirty="0" smtClean="0"/>
              <a:t>C HT net </a:t>
            </a:r>
            <a:r>
              <a:rPr lang="en-US" dirty="0" err="1" smtClean="0"/>
              <a:t>warmte</a:t>
            </a:r>
            <a:r>
              <a:rPr lang="en-US" dirty="0" smtClean="0"/>
              <a:t> </a:t>
            </a:r>
            <a:r>
              <a:rPr lang="en-US" dirty="0" err="1" smtClean="0"/>
              <a:t>wisselaar</a:t>
            </a:r>
            <a:r>
              <a:rPr lang="en-US" dirty="0" smtClean="0"/>
              <a:t> met pomp</a:t>
            </a:r>
            <a:endParaRPr lang="nl-NL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235" y="1053176"/>
            <a:ext cx="8314604" cy="5413438"/>
          </a:xfrm>
          <a:prstGeom prst="rect">
            <a:avLst/>
          </a:prstGeom>
        </p:spPr>
      </p:pic>
      <p:pic>
        <p:nvPicPr>
          <p:cNvPr id="11" name="Picture 1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9891" y="146590"/>
            <a:ext cx="803038" cy="7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712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37018" y="1242310"/>
            <a:ext cx="6116782" cy="478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911109" cy="121429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2 </a:t>
            </a:r>
            <a:r>
              <a:rPr lang="en-US" dirty="0" err="1" smtClean="0"/>
              <a:t>Heetwaterketels</a:t>
            </a:r>
            <a:r>
              <a:rPr lang="en-US" dirty="0" smtClean="0"/>
              <a:t> met pomp, </a:t>
            </a:r>
            <a:r>
              <a:rPr lang="en-US" dirty="0" err="1" smtClean="0"/>
              <a:t>leveren</a:t>
            </a:r>
            <a:r>
              <a:rPr lang="en-US" dirty="0" smtClean="0"/>
              <a:t> 135°C </a:t>
            </a:r>
            <a:r>
              <a:rPr lang="en-US" dirty="0" err="1" smtClean="0"/>
              <a:t>tbv</a:t>
            </a:r>
            <a:r>
              <a:rPr lang="en-US" dirty="0" smtClean="0"/>
              <a:t> </a:t>
            </a:r>
            <a:r>
              <a:rPr lang="en-US" dirty="0" err="1" smtClean="0"/>
              <a:t>warmtenet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075545" cy="4351338"/>
          </a:xfrm>
        </p:spPr>
        <p:txBody>
          <a:bodyPr/>
          <a:lstStyle/>
          <a:p>
            <a:r>
              <a:rPr lang="en-US" dirty="0" err="1" smtClean="0"/>
              <a:t>Ketellichaam</a:t>
            </a:r>
            <a:r>
              <a:rPr lang="en-US" dirty="0" smtClean="0"/>
              <a:t> </a:t>
            </a:r>
            <a:r>
              <a:rPr lang="en-US" dirty="0" err="1" smtClean="0"/>
              <a:t>Fabrikant</a:t>
            </a:r>
            <a:r>
              <a:rPr lang="en-US" dirty="0" smtClean="0"/>
              <a:t> NEM (</a:t>
            </a:r>
            <a:r>
              <a:rPr lang="en-US" dirty="0" err="1" smtClean="0"/>
              <a:t>Nederlandse</a:t>
            </a:r>
            <a:r>
              <a:rPr lang="en-US" dirty="0" smtClean="0"/>
              <a:t> </a:t>
            </a:r>
            <a:r>
              <a:rPr lang="en-US" dirty="0" err="1" smtClean="0"/>
              <a:t>Elektrolasch</a:t>
            </a:r>
            <a:r>
              <a:rPr lang="en-US" dirty="0" smtClean="0"/>
              <a:t> </a:t>
            </a:r>
            <a:r>
              <a:rPr lang="en-US" dirty="0" err="1" smtClean="0"/>
              <a:t>Maatschappij</a:t>
            </a:r>
            <a:r>
              <a:rPr lang="en-US" dirty="0" smtClean="0"/>
              <a:t>) </a:t>
            </a:r>
            <a:r>
              <a:rPr lang="en-US" dirty="0" err="1" smtClean="0"/>
              <a:t>bouwjaar</a:t>
            </a:r>
            <a:r>
              <a:rPr lang="en-US" dirty="0" smtClean="0"/>
              <a:t> 1972</a:t>
            </a:r>
          </a:p>
          <a:p>
            <a:r>
              <a:rPr lang="en-US" dirty="0" smtClean="0"/>
              <a:t>Branders </a:t>
            </a:r>
            <a:r>
              <a:rPr lang="en-US" dirty="0" err="1" smtClean="0"/>
              <a:t>vervangen</a:t>
            </a:r>
            <a:r>
              <a:rPr lang="en-US" dirty="0" smtClean="0"/>
              <a:t> 2017 door Stork </a:t>
            </a:r>
            <a:r>
              <a:rPr lang="en-US" dirty="0" err="1" smtClean="0"/>
              <a:t>Themeq</a:t>
            </a:r>
            <a:r>
              <a:rPr lang="en-US" dirty="0" smtClean="0"/>
              <a:t> “Low NOx” Impulse III.</a:t>
            </a:r>
          </a:p>
          <a:p>
            <a:r>
              <a:rPr lang="en-US" dirty="0" err="1" smtClean="0"/>
              <a:t>Orginele</a:t>
            </a:r>
            <a:r>
              <a:rPr lang="en-US" dirty="0" smtClean="0"/>
              <a:t> </a:t>
            </a:r>
            <a:r>
              <a:rPr lang="en-US" dirty="0" err="1" smtClean="0"/>
              <a:t>pompen</a:t>
            </a:r>
            <a:r>
              <a:rPr lang="en-US" dirty="0" smtClean="0"/>
              <a:t> </a:t>
            </a:r>
            <a:r>
              <a:rPr lang="en-US" dirty="0" err="1" smtClean="0"/>
              <a:t>Merk</a:t>
            </a:r>
            <a:r>
              <a:rPr lang="en-US" dirty="0" smtClean="0"/>
              <a:t> </a:t>
            </a:r>
            <a:r>
              <a:rPr lang="en-US" dirty="0" err="1" smtClean="0"/>
              <a:t>Begemann</a:t>
            </a:r>
            <a:endParaRPr lang="nl-NL" dirty="0"/>
          </a:p>
        </p:txBody>
      </p:sp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9891" y="146590"/>
            <a:ext cx="803038" cy="7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32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Afgassenketels </a:t>
            </a:r>
            <a:r>
              <a:rPr lang="en-US" dirty="0" err="1" smtClean="0"/>
              <a:t>achter</a:t>
            </a:r>
            <a:r>
              <a:rPr lang="en-US" dirty="0" smtClean="0"/>
              <a:t> de </a:t>
            </a:r>
            <a:r>
              <a:rPr lang="en-US" dirty="0" err="1" smtClean="0"/>
              <a:t>gasturbines</a:t>
            </a:r>
            <a:r>
              <a:rPr lang="en-US" dirty="0" smtClean="0"/>
              <a:t> (PKTI)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877" y="1479905"/>
            <a:ext cx="5830455" cy="2399290"/>
          </a:xfrm>
        </p:spPr>
        <p:txBody>
          <a:bodyPr>
            <a:normAutofit/>
          </a:bodyPr>
          <a:lstStyle/>
          <a:p>
            <a:r>
              <a:rPr lang="en-US" dirty="0" smtClean="0"/>
              <a:t>Afgassenketels </a:t>
            </a:r>
            <a:r>
              <a:rPr lang="en-US" dirty="0" err="1" smtClean="0"/>
              <a:t>fabrikaat</a:t>
            </a:r>
            <a:r>
              <a:rPr lang="en-US" dirty="0" smtClean="0"/>
              <a:t> Stork, met </a:t>
            </a:r>
            <a:r>
              <a:rPr lang="en-US" dirty="0" err="1" smtClean="0"/>
              <a:t>verdamper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economizer </a:t>
            </a:r>
            <a:r>
              <a:rPr lang="en-US" dirty="0" err="1" smtClean="0"/>
              <a:t>bundels</a:t>
            </a:r>
            <a:endParaRPr lang="en-US" dirty="0" smtClean="0"/>
          </a:p>
          <a:p>
            <a:pPr lvl="1"/>
            <a:r>
              <a:rPr lang="en-US" dirty="0" err="1" smtClean="0"/>
              <a:t>Warmte</a:t>
            </a:r>
            <a:r>
              <a:rPr lang="en-US" dirty="0" smtClean="0"/>
              <a:t> </a:t>
            </a:r>
            <a:r>
              <a:rPr lang="en-US" dirty="0"/>
              <a:t>levering </a:t>
            </a:r>
            <a:r>
              <a:rPr lang="en-US" dirty="0" smtClean="0"/>
              <a:t>via 135°C </a:t>
            </a:r>
            <a:r>
              <a:rPr lang="en-US" dirty="0"/>
              <a:t>(LT)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smtClean="0"/>
              <a:t>175°C </a:t>
            </a:r>
            <a:r>
              <a:rPr lang="en-US" dirty="0"/>
              <a:t>(HT) via </a:t>
            </a:r>
            <a:r>
              <a:rPr lang="en-US" dirty="0" err="1"/>
              <a:t>warmte</a:t>
            </a:r>
            <a:r>
              <a:rPr lang="en-US" dirty="0"/>
              <a:t> </a:t>
            </a:r>
            <a:r>
              <a:rPr lang="en-US" dirty="0" err="1" smtClean="0"/>
              <a:t>wisselaars</a:t>
            </a:r>
            <a:endParaRPr lang="en-US" dirty="0" smtClean="0"/>
          </a:p>
          <a:p>
            <a:pPr lvl="1"/>
            <a:r>
              <a:rPr lang="en-US" dirty="0" err="1" smtClean="0"/>
              <a:t>Stoomlevering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absorptiekoelmachines</a:t>
            </a:r>
            <a:r>
              <a:rPr lang="en-US" dirty="0" smtClean="0"/>
              <a:t> (</a:t>
            </a:r>
            <a:r>
              <a:rPr lang="en-US" dirty="0" err="1" smtClean="0"/>
              <a:t>zie</a:t>
            </a:r>
            <a:r>
              <a:rPr lang="en-US" dirty="0" smtClean="0"/>
              <a:t> </a:t>
            </a:r>
            <a:r>
              <a:rPr lang="en-US" dirty="0" err="1" smtClean="0"/>
              <a:t>koude</a:t>
            </a:r>
            <a:r>
              <a:rPr lang="en-US" dirty="0" smtClean="0"/>
              <a:t>)</a:t>
            </a:r>
            <a:endParaRPr lang="nl-NL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48561"/>
          <a:stretch/>
        </p:blipFill>
        <p:spPr>
          <a:xfrm>
            <a:off x="6860691" y="1788412"/>
            <a:ext cx="4493108" cy="43885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576" y="3879195"/>
            <a:ext cx="3505060" cy="2599092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9891" y="146590"/>
            <a:ext cx="803038" cy="7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64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474</Words>
  <Application>Microsoft Office PowerPoint</Application>
  <PresentationFormat>Widescreen</PresentationFormat>
  <Paragraphs>80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Kantoorthema</vt:lpstr>
      <vt:lpstr>PowerPoint Presentation</vt:lpstr>
      <vt:lpstr>CCE installatie schematisch, levering aan gebouwen VU campus en AUMC (VUmc)</vt:lpstr>
      <vt:lpstr>(Preferent) elektrisch net N+1, garantie d.m.v. van:</vt:lpstr>
      <vt:lpstr>DRUPS als borging voor het preferente elektriciteitsnet</vt:lpstr>
      <vt:lpstr>Gasturbine installatie Mercury 50 (deel van de PKTI)</vt:lpstr>
      <vt:lpstr>Warmte opwekking t.b.v. verbruikers op 2 temperatuur niveaus (135°C en 175°C)</vt:lpstr>
      <vt:lpstr>Stoomketel 6 met warmte wisselaars t.b.v. warmte levering</vt:lpstr>
      <vt:lpstr>2 Heetwaterketels met pomp, leveren 135°C tbv warmtenet</vt:lpstr>
      <vt:lpstr>Afgassenketels achter de gasturbines (PKTI)</vt:lpstr>
      <vt:lpstr>Koude opwekking d.m.v.:</vt:lpstr>
      <vt:lpstr>Absorptiekoelmachines achter de gasturbines (PKTI)</vt:lpstr>
      <vt:lpstr>PowerPoint Presentation</vt:lpstr>
    </vt:vector>
  </TitlesOfParts>
  <Company>Vrije Universiteit Amsterdam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Klooster, N.M.</dc:creator>
  <cp:lastModifiedBy>Franken, J.</cp:lastModifiedBy>
  <cp:revision>44</cp:revision>
  <dcterms:created xsi:type="dcterms:W3CDTF">2020-09-28T13:42:57Z</dcterms:created>
  <dcterms:modified xsi:type="dcterms:W3CDTF">2021-03-29T10:20:25Z</dcterms:modified>
</cp:coreProperties>
</file>