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1"/>
  </p:notesMasterIdLst>
  <p:sldIdLst>
    <p:sldId id="377" r:id="rId6"/>
    <p:sldId id="647" r:id="rId7"/>
    <p:sldId id="646" r:id="rId8"/>
    <p:sldId id="632" r:id="rId9"/>
    <p:sldId id="641" r:id="rId10"/>
    <p:sldId id="642" r:id="rId11"/>
    <p:sldId id="661" r:id="rId12"/>
    <p:sldId id="669" r:id="rId13"/>
    <p:sldId id="664" r:id="rId14"/>
    <p:sldId id="665" r:id="rId15"/>
    <p:sldId id="666" r:id="rId16"/>
    <p:sldId id="667" r:id="rId17"/>
    <p:sldId id="662" r:id="rId18"/>
    <p:sldId id="668" r:id="rId19"/>
    <p:sldId id="663" r:id="rId20"/>
  </p:sldIdLst>
  <p:sldSz cx="12192000" cy="6858000"/>
  <p:notesSz cx="6858000" cy="9144000"/>
  <p:custDataLst>
    <p:tags r:id="rId2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e" id="{0A1F7E95-2969-42D0-9EE8-1912C98BEA0F}">
          <p14:sldIdLst>
            <p14:sldId id="377"/>
            <p14:sldId id="647"/>
            <p14:sldId id="646"/>
          </p14:sldIdLst>
        </p14:section>
        <p14:section name="Klantreis bezoeker" id="{7262754F-F350-40DC-8105-7FF4DE1A00E8}">
          <p14:sldIdLst>
            <p14:sldId id="632"/>
            <p14:sldId id="641"/>
            <p14:sldId id="642"/>
            <p14:sldId id="661"/>
            <p14:sldId id="669"/>
          </p14:sldIdLst>
        </p14:section>
        <p14:section name="Klantreis medewerker" id="{91F36D1E-273D-47F5-B76F-4898CEA8BC2A}">
          <p14:sldIdLst>
            <p14:sldId id="664"/>
            <p14:sldId id="665"/>
            <p14:sldId id="666"/>
            <p14:sldId id="667"/>
          </p14:sldIdLst>
        </p14:section>
        <p14:section name="Klantreis ouder" id="{4A5FA752-4FF2-4858-94B2-DF85661C6097}">
          <p14:sldIdLst>
            <p14:sldId id="662"/>
            <p14:sldId id="668"/>
            <p14:sldId id="6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45" d="100"/>
          <a:sy n="45" d="100"/>
        </p:scale>
        <p:origin x="2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Noppen" userId="8e6c0ca9-244d-4ff6-986d-dc25c36147a6" providerId="ADAL" clId="{657C8E1F-7977-4212-91B0-F308AE564AFB}"/>
    <pc:docChg chg="modSld">
      <pc:chgData name="Marleen Noppen" userId="8e6c0ca9-244d-4ff6-986d-dc25c36147a6" providerId="ADAL" clId="{657C8E1F-7977-4212-91B0-F308AE564AFB}" dt="2020-04-24T14:02:39.181" v="3" actId="20577"/>
      <pc:docMkLst>
        <pc:docMk/>
      </pc:docMkLst>
      <pc:sldChg chg="modSp">
        <pc:chgData name="Marleen Noppen" userId="8e6c0ca9-244d-4ff6-986d-dc25c36147a6" providerId="ADAL" clId="{657C8E1F-7977-4212-91B0-F308AE564AFB}" dt="2020-04-24T14:02:39.181" v="3" actId="20577"/>
        <pc:sldMkLst>
          <pc:docMk/>
          <pc:sldMk cId="1433705095" sldId="377"/>
        </pc:sldMkLst>
        <pc:spChg chg="mod">
          <ac:chgData name="Marleen Noppen" userId="8e6c0ca9-244d-4ff6-986d-dc25c36147a6" providerId="ADAL" clId="{657C8E1F-7977-4212-91B0-F308AE564AFB}" dt="2020-04-24T14:02:39.181" v="3" actId="20577"/>
          <ac:spMkLst>
            <pc:docMk/>
            <pc:sldMk cId="1433705095" sldId="377"/>
            <ac:spMk id="6"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9DD41-2A6E-4AAE-974D-B0078FB8C0AA}" type="datetimeFigureOut">
              <a:rPr lang="nl-NL" smtClean="0"/>
              <a:t>12-4-2021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2CF1B-BC98-45F8-9C90-666DC684AFB4}" type="slidenum">
              <a:rPr lang="nl-NL" smtClean="0"/>
              <a:t>‹nr.›</a:t>
            </a:fld>
            <a:endParaRPr lang="nl-NL"/>
          </a:p>
        </p:txBody>
      </p:sp>
    </p:spTree>
    <p:extLst>
      <p:ext uri="{BB962C8B-B14F-4D97-AF65-F5344CB8AC3E}">
        <p14:creationId xmlns:p14="http://schemas.microsoft.com/office/powerpoint/2010/main" val="270563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56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94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96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02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97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21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9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8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14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1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0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2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16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224DF-61E3-4E8D-8AEE-98258E00B80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61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B303-727E-453A-A0C1-FB731D585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A6315FD-9474-4572-BEFC-87FDB3BA4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184BC8C5-B7AF-49B3-8BD0-EBBE48565294}"/>
              </a:ext>
            </a:extLst>
          </p:cNvPr>
          <p:cNvSpPr>
            <a:spLocks noGrp="1"/>
          </p:cNvSpPr>
          <p:nvPr>
            <p:ph type="dt" sz="half" idx="10"/>
          </p:nvPr>
        </p:nvSpPr>
        <p:spPr/>
        <p:txBody>
          <a:bodyPr/>
          <a:lstStyle/>
          <a:p>
            <a:fld id="{68EC3F8E-A44C-492B-9D4B-E5509C3C7B2C}" type="datetime1">
              <a:rPr lang="nl-NL" smtClean="0"/>
              <a:t>12-4-2021</a:t>
            </a:fld>
            <a:endParaRPr lang="nl-NL"/>
          </a:p>
        </p:txBody>
      </p:sp>
      <p:sp>
        <p:nvSpPr>
          <p:cNvPr id="5" name="Footer Placeholder 4">
            <a:extLst>
              <a:ext uri="{FF2B5EF4-FFF2-40B4-BE49-F238E27FC236}">
                <a16:creationId xmlns:a16="http://schemas.microsoft.com/office/drawing/2014/main" id="{8029C476-DCBC-4E17-8F7E-1812D20F1A9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5F06018-EB51-4879-81E2-70D1C7D3FB16}"/>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39780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FAE4-BD6C-4C57-9F3F-C96F00146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792499D-D2D3-41CF-B4C9-5C551B217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958B08C-D247-4E1D-9207-19FA6EB9D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39C328-54F4-4966-8C83-0733BFBC5797}"/>
              </a:ext>
            </a:extLst>
          </p:cNvPr>
          <p:cNvSpPr>
            <a:spLocks noGrp="1"/>
          </p:cNvSpPr>
          <p:nvPr>
            <p:ph type="dt" sz="half" idx="10"/>
          </p:nvPr>
        </p:nvSpPr>
        <p:spPr/>
        <p:txBody>
          <a:bodyPr/>
          <a:lstStyle/>
          <a:p>
            <a:fld id="{7A8C08B7-7225-4CC5-BCBC-642B495B914D}" type="datetime1">
              <a:rPr lang="nl-NL" smtClean="0"/>
              <a:t>12-4-2021</a:t>
            </a:fld>
            <a:endParaRPr lang="nl-NL"/>
          </a:p>
        </p:txBody>
      </p:sp>
      <p:sp>
        <p:nvSpPr>
          <p:cNvPr id="6" name="Footer Placeholder 5">
            <a:extLst>
              <a:ext uri="{FF2B5EF4-FFF2-40B4-BE49-F238E27FC236}">
                <a16:creationId xmlns:a16="http://schemas.microsoft.com/office/drawing/2014/main" id="{B6116BAB-C498-4896-98AE-AA2D7CC7267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EB66BC3-E5E0-4C17-9BFA-47A33776914D}"/>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89236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FB14-E84A-4692-87EC-F8B2F52D97C8}"/>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6F2CF47-3E27-4271-8C7B-0B6AFD626A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03A118B-2E1A-4151-BF8E-A63883476C5C}"/>
              </a:ext>
            </a:extLst>
          </p:cNvPr>
          <p:cNvSpPr>
            <a:spLocks noGrp="1"/>
          </p:cNvSpPr>
          <p:nvPr>
            <p:ph type="dt" sz="half" idx="10"/>
          </p:nvPr>
        </p:nvSpPr>
        <p:spPr/>
        <p:txBody>
          <a:bodyPr/>
          <a:lstStyle/>
          <a:p>
            <a:fld id="{AC0FBE9B-A354-4E20-A404-C164B44BA26A}" type="datetime1">
              <a:rPr lang="nl-NL" smtClean="0"/>
              <a:t>12-4-2021</a:t>
            </a:fld>
            <a:endParaRPr lang="nl-NL"/>
          </a:p>
        </p:txBody>
      </p:sp>
      <p:sp>
        <p:nvSpPr>
          <p:cNvPr id="5" name="Footer Placeholder 4">
            <a:extLst>
              <a:ext uri="{FF2B5EF4-FFF2-40B4-BE49-F238E27FC236}">
                <a16:creationId xmlns:a16="http://schemas.microsoft.com/office/drawing/2014/main" id="{E51005FC-45FE-413E-9CCE-4C093F3CDE9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322988A-C0B3-40AB-868A-507848347619}"/>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964466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7A77-622E-41B2-9899-DA428055B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3A01D887-7C97-41BB-8493-F4C2DD6DBF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DF57470-92B2-45E2-BC0A-795F3AB5F922}"/>
              </a:ext>
            </a:extLst>
          </p:cNvPr>
          <p:cNvSpPr>
            <a:spLocks noGrp="1"/>
          </p:cNvSpPr>
          <p:nvPr>
            <p:ph type="dt" sz="half" idx="10"/>
          </p:nvPr>
        </p:nvSpPr>
        <p:spPr/>
        <p:txBody>
          <a:bodyPr/>
          <a:lstStyle/>
          <a:p>
            <a:fld id="{EF435D79-EC59-4CC7-9780-C5EEC21AC638}" type="datetime1">
              <a:rPr lang="nl-NL" smtClean="0"/>
              <a:t>12-4-2021</a:t>
            </a:fld>
            <a:endParaRPr lang="nl-NL"/>
          </a:p>
        </p:txBody>
      </p:sp>
      <p:sp>
        <p:nvSpPr>
          <p:cNvPr id="5" name="Footer Placeholder 4">
            <a:extLst>
              <a:ext uri="{FF2B5EF4-FFF2-40B4-BE49-F238E27FC236}">
                <a16:creationId xmlns:a16="http://schemas.microsoft.com/office/drawing/2014/main" id="{7835E7EF-DFF6-4F46-AF85-A2F4DC61C69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76D318D-D5E4-4022-AEB2-E539728747F1}"/>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395923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757336D-A7DF-4738-AC36-E95FA96A3076}"/>
              </a:ext>
            </a:extLst>
          </p:cNvPr>
          <p:cNvGraphicFramePr>
            <a:graphicFrameLocks noChangeAspect="1"/>
          </p:cNvGraphicFramePr>
          <p:nvPr userDrawn="1">
            <p:custDataLst>
              <p:tags r:id="rId2"/>
            </p:custDataLst>
            <p:extLst>
              <p:ext uri="{D42A27DB-BD31-4B8C-83A1-F6EECF244321}">
                <p14:modId xmlns:p14="http://schemas.microsoft.com/office/powerpoint/2010/main" val="3577347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3"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8757336D-A7DF-4738-AC36-E95FA96A307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0B3D78-1698-410A-AE2D-D68C634D9AA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200" b="0" i="0" baseline="0" dirty="0">
              <a:latin typeface="Chronicle Display Black" pitchFamily="50" charset="0"/>
              <a:sym typeface="Chronicle Display Black" pitchFamily="50" charset="0"/>
            </a:endParaRPr>
          </a:p>
        </p:txBody>
      </p:sp>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200" b="0" spc="-61" dirty="0">
                <a:latin typeface="+mj-lt"/>
              </a:defRPr>
            </a:lvl1pPr>
          </a:lstStyle>
          <a:p>
            <a:pPr lvl="0" defTabSz="557227">
              <a:lnSpc>
                <a:spcPct val="85000"/>
              </a:lnSpc>
            </a:pPr>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975"/>
            </a:lvl1pPr>
          </a:lstStyle>
          <a:p>
            <a:pPr marL="185742" lvl="0" indent="-185742">
              <a:lnSpc>
                <a:spcPct val="130000"/>
              </a:lnSpc>
            </a:pP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40311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2A3855-0F4E-4E32-80AF-530E6316F5F3}"/>
              </a:ext>
            </a:extLst>
          </p:cNvPr>
          <p:cNvGraphicFramePr>
            <a:graphicFrameLocks noChangeAspect="1"/>
          </p:cNvGraphicFramePr>
          <p:nvPr userDrawn="1">
            <p:custDataLst>
              <p:tags r:id="rId2"/>
            </p:custDataLst>
            <p:extLst>
              <p:ext uri="{D42A27DB-BD31-4B8C-83A1-F6EECF244321}">
                <p14:modId xmlns:p14="http://schemas.microsoft.com/office/powerpoint/2010/main" val="107413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7"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E82A3855-0F4E-4E32-80AF-530E6316F5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9773CE-F24F-43E5-96B0-16B0195E7038}"/>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200" b="0" i="0" baseline="0" dirty="0">
              <a:latin typeface="Chronicle Display Black" pitchFamily="50" charset="0"/>
              <a:sym typeface="Chronicle Display Black" pitchFamily="50" charset="0"/>
            </a:endParaRPr>
          </a:p>
        </p:txBody>
      </p:sp>
      <p:sp>
        <p:nvSpPr>
          <p:cNvPr id="2" name="Title 1"/>
          <p:cNvSpPr>
            <a:spLocks noGrp="1"/>
          </p:cNvSpPr>
          <p:nvPr>
            <p:ph type="title"/>
          </p:nvPr>
        </p:nvSpPr>
        <p:spPr>
          <a:xfrm>
            <a:off x="914400" y="572562"/>
            <a:ext cx="10363200" cy="594360"/>
          </a:xfrm>
        </p:spPr>
        <p:txBody>
          <a:bodyPr vert="horz" lIns="0" tIns="45720" rIns="0" bIns="0" rtlCol="0" anchor="b" anchorCtr="0">
            <a:noAutofit/>
          </a:bodyPr>
          <a:lstStyle>
            <a:lvl1pPr>
              <a:defRPr lang="en-US" sz="2200" spc="-61" dirty="0">
                <a:latin typeface="+mj-lt"/>
              </a:defRPr>
            </a:lvl1pPr>
          </a:lstStyle>
          <a:p>
            <a:pPr lvl="0" defTabSz="557227">
              <a:lnSpc>
                <a:spcPct val="85000"/>
              </a:lnSpc>
            </a:pPr>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4" name="Text Placeholder 8"/>
          <p:cNvSpPr>
            <a:spLocks noGrp="1"/>
          </p:cNvSpPr>
          <p:nvPr>
            <p:ph type="body" sz="quarter" idx="14"/>
          </p:nvPr>
        </p:nvSpPr>
        <p:spPr>
          <a:xfrm>
            <a:off x="913200" y="1230930"/>
            <a:ext cx="10362880" cy="475488"/>
          </a:xfrm>
        </p:spPr>
        <p:txBody>
          <a:bodyPr vert="horz" lIns="0" tIns="0" rIns="0" bIns="0" rtlCol="0">
            <a:noAutofit/>
          </a:bodyPr>
          <a:lstStyle>
            <a:lvl1pPr marL="0" indent="0">
              <a:buNone/>
              <a:defRPr lang="en-US" sz="975"/>
            </a:lvl1pPr>
          </a:lstStyle>
          <a:p>
            <a:pPr marL="185742" lvl="0" indent="-185742">
              <a:lnSpc>
                <a:spcPct val="130000"/>
              </a:lnSpc>
            </a:pP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
        <p:nvSpPr>
          <p:cNvPr id="8" name="Text Placeholder 5"/>
          <p:cNvSpPr>
            <a:spLocks noGrp="1"/>
          </p:cNvSpPr>
          <p:nvPr>
            <p:ph type="body" sz="quarter" idx="15" hasCustomPrompt="1"/>
          </p:nvPr>
        </p:nvSpPr>
        <p:spPr>
          <a:xfrm>
            <a:off x="913201" y="305354"/>
            <a:ext cx="10364400"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42" lvl="0" indent="-185742"/>
            <a:r>
              <a:rPr lang="nl-NL" noProof="0" dirty="0" err="1"/>
              <a:t>Breadcrumbs</a:t>
            </a:r>
            <a:endParaRPr lang="nl-NL" noProof="0" dirty="0"/>
          </a:p>
        </p:txBody>
      </p:sp>
      <p:sp>
        <p:nvSpPr>
          <p:cNvPr id="7" name="Rectangle 6">
            <a:extLst>
              <a:ext uri="{FF2B5EF4-FFF2-40B4-BE49-F238E27FC236}">
                <a16:creationId xmlns:a16="http://schemas.microsoft.com/office/drawing/2014/main" id="{FC825C25-A8AB-4CAF-A06B-936CCF8F09AB}"/>
              </a:ext>
            </a:extLst>
          </p:cNvPr>
          <p:cNvSpPr/>
          <p:nvPr userDrawn="1"/>
        </p:nvSpPr>
        <p:spPr>
          <a:xfrm>
            <a:off x="914971" y="1892808"/>
            <a:ext cx="10368000" cy="4498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spcCol="540000" rtlCol="0" anchor="t"/>
          <a:lstStyle/>
          <a:p>
            <a:pPr>
              <a:spcBef>
                <a:spcPts val="975"/>
              </a:spcBef>
              <a:buClr>
                <a:srgbClr val="313131"/>
              </a:buClr>
              <a:defRPr/>
            </a:pPr>
            <a:endParaRPr lang="nl-NL" sz="731" dirty="0">
              <a:solidFill>
                <a:schemeClr val="tx2"/>
              </a:solidFill>
            </a:endParaRPr>
          </a:p>
        </p:txBody>
      </p:sp>
    </p:spTree>
    <p:extLst>
      <p:ext uri="{BB962C8B-B14F-4D97-AF65-F5344CB8AC3E}">
        <p14:creationId xmlns:p14="http://schemas.microsoft.com/office/powerpoint/2010/main" val="228273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0AC724-5B1A-42D2-AEBF-09309C9076F6}"/>
              </a:ext>
            </a:extLst>
          </p:cNvPr>
          <p:cNvGraphicFramePr>
            <a:graphicFrameLocks noChangeAspect="1"/>
          </p:cNvGraphicFramePr>
          <p:nvPr userDrawn="1">
            <p:custDataLst>
              <p:tags r:id="rId2"/>
            </p:custDataLst>
            <p:extLst>
              <p:ext uri="{D42A27DB-BD31-4B8C-83A1-F6EECF244321}">
                <p14:modId xmlns:p14="http://schemas.microsoft.com/office/powerpoint/2010/main" val="3471842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1"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780AC724-5B1A-42D2-AEBF-09309C9076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0135B94-515D-4364-BC2D-4DBA7943E6A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600" b="0" i="0" baseline="0" dirty="0">
              <a:latin typeface="Chronicle Display Black" pitchFamily="50" charset="0"/>
              <a:sym typeface="Chronicle Display Black" pitchFamily="50" charset="0"/>
            </a:endParaRPr>
          </a:p>
        </p:txBody>
      </p:sp>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2600" spc="-61" dirty="0">
                <a:latin typeface="+mj-lt"/>
              </a:defRPr>
            </a:lvl1pPr>
          </a:lstStyle>
          <a:p>
            <a:pPr lvl="0" defTabSz="557227">
              <a:lnSpc>
                <a:spcPct val="85000"/>
              </a:lnSpc>
            </a:pPr>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975" baseline="0"/>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8169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2F5F0C-6D2C-419D-8C11-6BD7E96059E5}"/>
              </a:ext>
            </a:extLst>
          </p:cNvPr>
          <p:cNvGraphicFramePr>
            <a:graphicFrameLocks noChangeAspect="1"/>
          </p:cNvGraphicFramePr>
          <p:nvPr userDrawn="1">
            <p:custDataLst>
              <p:tags r:id="rId2"/>
            </p:custDataLst>
            <p:extLst>
              <p:ext uri="{D42A27DB-BD31-4B8C-83A1-F6EECF244321}">
                <p14:modId xmlns:p14="http://schemas.microsoft.com/office/powerpoint/2010/main" val="64510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5"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352F5F0C-6D2C-419D-8C11-6BD7E96059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B23E7FC-AF75-4CAD-839C-5C6AE967208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600" b="0" i="0" baseline="0" dirty="0">
              <a:latin typeface="Chronicle Display Black" pitchFamily="50" charset="0"/>
              <a:sym typeface="Chronicle Display Black" pitchFamily="50" charset="0"/>
            </a:endParaRPr>
          </a:p>
        </p:txBody>
      </p:sp>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2600" spc="-61" dirty="0">
                <a:latin typeface="+mj-lt"/>
              </a:defRPr>
            </a:lvl1pPr>
          </a:lstStyle>
          <a:p>
            <a:pPr lvl="0" defTabSz="557227">
              <a:lnSpc>
                <a:spcPct val="85000"/>
              </a:lnSpc>
            </a:pPr>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8" name="Text Placeholder 5"/>
          <p:cNvSpPr>
            <a:spLocks noGrp="1"/>
          </p:cNvSpPr>
          <p:nvPr>
            <p:ph type="body" sz="quarter" idx="15" hasCustomPrompt="1"/>
          </p:nvPr>
        </p:nvSpPr>
        <p:spPr>
          <a:xfrm>
            <a:off x="914973"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42" lvl="0" indent="-185742"/>
            <a:r>
              <a:rPr lang="nl-NL" noProof="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975" baseline="0"/>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16200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49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82F2C85-FF72-40D8-A3CF-362D5F124F68}"/>
              </a:ext>
            </a:extLst>
          </p:cNvPr>
          <p:cNvGraphicFramePr>
            <a:graphicFrameLocks noChangeAspect="1"/>
          </p:cNvGraphicFramePr>
          <p:nvPr userDrawn="1">
            <p:custDataLst>
              <p:tags r:id="rId2"/>
            </p:custDataLst>
            <p:extLst>
              <p:ext uri="{D42A27DB-BD31-4B8C-83A1-F6EECF244321}">
                <p14:modId xmlns:p14="http://schemas.microsoft.com/office/powerpoint/2010/main" val="2540288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9"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982F2C85-FF72-40D8-A3CF-362D5F124F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13FB2D-9D07-46F6-A102-F06B4C71271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3575" b="1" i="0" baseline="0" dirty="0">
              <a:latin typeface="Chronicle Display Black" pitchFamily="50" charset="0"/>
              <a:sym typeface="Chronicle Display Black" pitchFamily="50" charset="0"/>
            </a:endParaRPr>
          </a:p>
        </p:txBody>
      </p:sp>
      <p:sp>
        <p:nvSpPr>
          <p:cNvPr id="2" name="Title 1"/>
          <p:cNvSpPr>
            <a:spLocks noGrp="1"/>
          </p:cNvSpPr>
          <p:nvPr>
            <p:ph type="title" hasCustomPrompt="1"/>
          </p:nvPr>
        </p:nvSpPr>
        <p:spPr>
          <a:xfrm>
            <a:off x="4191002" y="1961816"/>
            <a:ext cx="8001001" cy="2921731"/>
          </a:xfrm>
        </p:spPr>
        <p:txBody>
          <a:bodyPr anchor="b" anchorCtr="0"/>
          <a:lstStyle>
            <a:lvl1pPr>
              <a:lnSpc>
                <a:spcPct val="85000"/>
              </a:lnSpc>
              <a:defRPr sz="3575" b="1" baseline="0">
                <a:latin typeface="+mj-lt"/>
              </a:defRPr>
            </a:lvl1pPr>
          </a:lstStyle>
          <a:p>
            <a:r>
              <a:rPr lang="nl-NL" noProof="0" dirty="0" err="1"/>
              <a:t>Thank</a:t>
            </a:r>
            <a:r>
              <a:rPr lang="nl-NL" noProof="0" dirty="0"/>
              <a:t> </a:t>
            </a:r>
            <a:r>
              <a:rPr lang="nl-NL" noProof="0" dirty="0" err="1"/>
              <a:t>You</a:t>
            </a:r>
            <a:r>
              <a:rPr lang="nl-NL" noProof="0" dirty="0"/>
              <a:t> </a:t>
            </a:r>
            <a:br>
              <a:rPr lang="nl-NL" noProof="0" dirty="0"/>
            </a:br>
            <a:r>
              <a:rPr lang="nl-NL" noProof="0" dirty="0"/>
              <a:t>Goes Here.</a:t>
            </a:r>
          </a:p>
        </p:txBody>
      </p:sp>
      <p:sp>
        <p:nvSpPr>
          <p:cNvPr id="9" name="Rectangle 8"/>
          <p:cNvSpPr/>
          <p:nvPr/>
        </p:nvSpPr>
        <p:spPr>
          <a:xfrm>
            <a:off x="4134014" y="5436076"/>
            <a:ext cx="7143588" cy="1557349"/>
          </a:xfrm>
          <a:prstGeom prst="rect">
            <a:avLst/>
          </a:prstGeom>
        </p:spPr>
        <p:txBody>
          <a:bodyPr wrap="square" numCol="2" spcCol="182880">
            <a:spAutoFit/>
          </a:bodyPr>
          <a:lstStyle/>
          <a:p>
            <a:pPr>
              <a:lnSpc>
                <a:spcPct val="120000"/>
              </a:lnSpc>
            </a:pPr>
            <a:r>
              <a:rPr lang="nl-NL" sz="569" noProof="0"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r>
              <a:rPr lang="nl-NL" sz="569" noProof="0" dirty="0">
                <a:latin typeface="Open Sans" charset="0"/>
                <a:ea typeface="Open Sans" charset="0"/>
                <a:cs typeface="Open Sans" charset="0"/>
              </a:rPr>
              <a:t/>
            </a:r>
            <a:br>
              <a:rPr lang="nl-NL" sz="569" noProof="0" dirty="0">
                <a:latin typeface="Open Sans" charset="0"/>
                <a:ea typeface="Open Sans" charset="0"/>
                <a:cs typeface="Open Sans" charset="0"/>
              </a:rPr>
            </a:br>
            <a:r>
              <a:rPr lang="nl-NL" sz="569" noProof="0" dirty="0">
                <a:latin typeface="Open Sans" charset="0"/>
                <a:ea typeface="Open Sans" charset="0"/>
                <a:cs typeface="Open Sans" charset="0"/>
              </a:rPr>
              <a:t/>
            </a:r>
            <a:br>
              <a:rPr lang="nl-NL" sz="569" noProof="0" dirty="0">
                <a:latin typeface="Open Sans" charset="0"/>
                <a:ea typeface="Open Sans" charset="0"/>
                <a:cs typeface="Open Sans" charset="0"/>
              </a:rPr>
            </a:br>
            <a:endParaRPr lang="nl-NL" sz="569" noProof="0" dirty="0">
              <a:latin typeface="Open Sans" charset="0"/>
              <a:ea typeface="Open Sans" charset="0"/>
              <a:cs typeface="Open Sans" charset="0"/>
            </a:endParaRPr>
          </a:p>
          <a:p>
            <a:pPr>
              <a:lnSpc>
                <a:spcPct val="120000"/>
              </a:lnSpc>
            </a:pPr>
            <a:r>
              <a:rPr lang="nl-NL" sz="569" noProof="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nl-NL" sz="569" noProof="0" dirty="0">
                <a:latin typeface="Open Sans" charset="0"/>
                <a:ea typeface="Open Sans" charset="0"/>
                <a:cs typeface="Open Sans" charset="0"/>
              </a:rPr>
            </a:br>
            <a:r>
              <a:rPr lang="nl-NL" sz="569" noProof="0" dirty="0">
                <a:latin typeface="Open Sans" charset="0"/>
                <a:ea typeface="Open Sans" charset="0"/>
                <a:cs typeface="Open Sans" charset="0"/>
              </a:rPr>
              <a:t>the rules and regulations of public accounting.</a:t>
            </a:r>
          </a:p>
          <a:p>
            <a:endParaRPr lang="nl-NL" sz="569" noProof="0" dirty="0">
              <a:latin typeface="Open Sans" charset="0"/>
              <a:ea typeface="Open Sans" charset="0"/>
              <a:cs typeface="Open Sans" charset="0"/>
              <a:sym typeface="Frutiger Next Pro Light" charset="0"/>
            </a:endParaRPr>
          </a:p>
          <a:p>
            <a:r>
              <a:rPr lang="nl-NL" sz="569" b="1" noProof="0" dirty="0">
                <a:latin typeface="Open Sans" charset="0"/>
                <a:ea typeface="Open Sans" charset="0"/>
                <a:cs typeface="Open Sans" charset="0"/>
                <a:sym typeface="Frutiger Next Pro Light" charset="0"/>
              </a:rPr>
              <a:t>Copyright © 2018 Deloitte Development LLC. </a:t>
            </a:r>
            <a:r>
              <a:rPr lang="nl-NL" sz="569" noProof="0" dirty="0">
                <a:latin typeface="Open Sans" charset="0"/>
                <a:ea typeface="Open Sans" charset="0"/>
                <a:cs typeface="Open Sans" charset="0"/>
                <a:sym typeface="Frutiger Next Pro Light" charset="0"/>
              </a:rPr>
              <a:t/>
            </a:r>
            <a:br>
              <a:rPr lang="nl-NL" sz="569" noProof="0" dirty="0">
                <a:latin typeface="Open Sans" charset="0"/>
                <a:ea typeface="Open Sans" charset="0"/>
                <a:cs typeface="Open Sans" charset="0"/>
                <a:sym typeface="Frutiger Next Pro Light" charset="0"/>
              </a:rPr>
            </a:br>
            <a:r>
              <a:rPr lang="nl-NL" sz="569" b="1" noProof="0" dirty="0">
                <a:latin typeface="Open Sans" charset="0"/>
                <a:ea typeface="Open Sans" charset="0"/>
                <a:cs typeface="Open Sans" charset="0"/>
                <a:sym typeface="Frutiger Next Pro Light" charset="0"/>
              </a:rPr>
              <a:t>All rights reserved. </a:t>
            </a:r>
            <a:r>
              <a:rPr lang="nl-NL" sz="569" b="1" noProof="0" dirty="0">
                <a:latin typeface="Open Sans" charset="0"/>
                <a:ea typeface="Open Sans" charset="0"/>
                <a:cs typeface="Open Sans" charset="0"/>
              </a:rPr>
              <a:t>Member of Deloitte Touche Tohmatsu Limited</a:t>
            </a:r>
          </a:p>
        </p:txBody>
      </p:sp>
    </p:spTree>
    <p:extLst>
      <p:ext uri="{BB962C8B-B14F-4D97-AF65-F5344CB8AC3E}">
        <p14:creationId xmlns:p14="http://schemas.microsoft.com/office/powerpoint/2010/main" val="36982048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30"/>
            <a:ext cx="10363200" cy="3768724"/>
          </a:xfrm>
          <a:prstGeom prst="rect">
            <a:avLst/>
          </a:prstGeom>
          <a:noFill/>
        </p:spPr>
        <p:txBody>
          <a:bodyPr wrap="square" rtlCol="0">
            <a:spAutoFit/>
          </a:bodyPr>
          <a:lstStyle/>
          <a:p>
            <a:pPr algn="ctr"/>
            <a:r>
              <a:rPr lang="en-US" sz="9345" b="1" dirty="0"/>
              <a:t>Do not use this</a:t>
            </a:r>
            <a:r>
              <a:rPr lang="en-US" sz="9345" b="1" baseline="0" dirty="0"/>
              <a:t> layout</a:t>
            </a:r>
          </a:p>
          <a:p>
            <a:pPr algn="ctr"/>
            <a:endParaRPr lang="en-US" sz="2600" b="1" baseline="0" dirty="0"/>
          </a:p>
          <a:p>
            <a:pPr algn="ctr"/>
            <a:r>
              <a:rPr lang="en-US" sz="2600" b="0" baseline="0" dirty="0"/>
              <a:t>Delete any master slides that occur after this layout</a:t>
            </a:r>
            <a:endParaRPr lang="en-US" sz="2600" b="0" dirty="0"/>
          </a:p>
        </p:txBody>
      </p:sp>
    </p:spTree>
    <p:extLst>
      <p:ext uri="{BB962C8B-B14F-4D97-AF65-F5344CB8AC3E}">
        <p14:creationId xmlns:p14="http://schemas.microsoft.com/office/powerpoint/2010/main" val="79265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7A99-6A65-4CEA-8DA9-D801CCDF9B7A}"/>
              </a:ext>
            </a:extLst>
          </p:cNvPr>
          <p:cNvSpPr>
            <a:spLocks noGrp="1"/>
          </p:cNvSpPr>
          <p:nvPr>
            <p:ph type="title"/>
          </p:nvPr>
        </p:nvSpPr>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4BEA9C0B-85EC-4207-9B63-98685BF672C3}"/>
              </a:ext>
            </a:extLst>
          </p:cNvPr>
          <p:cNvSpPr>
            <a:spLocks noGrp="1"/>
          </p:cNvSpPr>
          <p:nvPr>
            <p:ph idx="1"/>
          </p:nvPr>
        </p:nvSpPr>
        <p:spPr/>
        <p:txBody>
          <a:bodyPr/>
          <a:lstStyle>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D13622A5-3D79-40C3-A54A-F9CB49203C8A}"/>
              </a:ext>
            </a:extLst>
          </p:cNvPr>
          <p:cNvSpPr>
            <a:spLocks noGrp="1"/>
          </p:cNvSpPr>
          <p:nvPr>
            <p:ph type="dt" sz="half" idx="10"/>
          </p:nvPr>
        </p:nvSpPr>
        <p:spPr/>
        <p:txBody>
          <a:bodyPr/>
          <a:lstStyle/>
          <a:p>
            <a:fld id="{27F867CC-FFC1-4A41-B8CF-B5D009496B9B}" type="datetime1">
              <a:rPr lang="nl-NL" smtClean="0"/>
              <a:t>12-4-2021</a:t>
            </a:fld>
            <a:endParaRPr lang="nl-NL"/>
          </a:p>
        </p:txBody>
      </p:sp>
      <p:sp>
        <p:nvSpPr>
          <p:cNvPr id="5" name="Footer Placeholder 4">
            <a:extLst>
              <a:ext uri="{FF2B5EF4-FFF2-40B4-BE49-F238E27FC236}">
                <a16:creationId xmlns:a16="http://schemas.microsoft.com/office/drawing/2014/main" id="{64A60169-5183-43E4-9AF4-1C9698D339C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69E860E-46AE-4D68-AA20-C1F063AD0CE9}"/>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96799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FE806D-9411-447C-B074-C897E2661A9C}"/>
              </a:ext>
            </a:extLst>
          </p:cNvPr>
          <p:cNvGraphicFramePr>
            <a:graphicFrameLocks noChangeAspect="1"/>
          </p:cNvGraphicFramePr>
          <p:nvPr userDrawn="1">
            <p:custDataLst>
              <p:tags r:id="rId2"/>
            </p:custDataLst>
            <p:extLst>
              <p:ext uri="{D42A27DB-BD31-4B8C-83A1-F6EECF244321}">
                <p14:modId xmlns:p14="http://schemas.microsoft.com/office/powerpoint/2010/main" val="2344321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3"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0FFE806D-9411-447C-B074-C897E2661A9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0EB49C-40ED-452D-AB4E-9C045D17154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600" b="1" i="0" baseline="0" dirty="0">
              <a:latin typeface="Chronicle Display Black" pitchFamily="50" charset="0"/>
              <a:sym typeface="Chronicle Display Black" pitchFamily="50" charset="0"/>
            </a:endParaRPr>
          </a:p>
        </p:txBody>
      </p:sp>
      <p:sp>
        <p:nvSpPr>
          <p:cNvPr id="6" name="Picture Placeholder 5"/>
          <p:cNvSpPr>
            <a:spLocks noGrp="1"/>
          </p:cNvSpPr>
          <p:nvPr>
            <p:ph type="pic" sz="quarter" idx="11"/>
          </p:nvPr>
        </p:nvSpPr>
        <p:spPr>
          <a:xfrm>
            <a:off x="0" y="4"/>
            <a:ext cx="12192000" cy="6857999"/>
          </a:xfrm>
          <a:noFill/>
        </p:spPr>
        <p:txBody>
          <a:bodyPr anchor="ctr"/>
          <a:lstStyle>
            <a:lvl1pPr marL="0" indent="0" algn="ctr">
              <a:buNone/>
              <a:defRPr>
                <a:solidFill>
                  <a:schemeClr val="accent6"/>
                </a:solidFill>
              </a:defRPr>
            </a:lvl1pPr>
          </a:lstStyle>
          <a:p>
            <a:r>
              <a:rPr lang="nl-NL" noProof="0" dirty="0"/>
              <a:t>Click icon to add picture</a:t>
            </a:r>
          </a:p>
        </p:txBody>
      </p:sp>
      <p:sp>
        <p:nvSpPr>
          <p:cNvPr id="3" name="Title 1"/>
          <p:cNvSpPr>
            <a:spLocks noGrp="1"/>
          </p:cNvSpPr>
          <p:nvPr>
            <p:ph type="title" hasCustomPrompt="1"/>
          </p:nvPr>
        </p:nvSpPr>
        <p:spPr>
          <a:xfrm>
            <a:off x="342900" y="4777431"/>
            <a:ext cx="7920000" cy="2080570"/>
          </a:xfrm>
          <a:solidFill>
            <a:schemeClr val="bg1"/>
          </a:solidFill>
        </p:spPr>
        <p:txBody>
          <a:bodyPr vert="horz" wrap="square" lIns="365760" tIns="365760" rIns="365760" bIns="1280160" rtlCol="0" anchor="b" anchorCtr="0">
            <a:spAutoFit/>
          </a:bodyPr>
          <a:lstStyle>
            <a:lvl1pPr>
              <a:lnSpc>
                <a:spcPct val="90000"/>
              </a:lnSpc>
              <a:defRPr lang="en-US" sz="2600" b="1" baseline="0" dirty="0">
                <a:solidFill>
                  <a:sysClr val="windowText" lastClr="000000"/>
                </a:solidFill>
                <a:latin typeface="+mj-lt"/>
              </a:defRPr>
            </a:lvl1pPr>
          </a:lstStyle>
          <a:p>
            <a:pPr lvl="0">
              <a:lnSpc>
                <a:spcPct val="85000"/>
              </a:lnSpc>
            </a:pPr>
            <a:r>
              <a:rPr lang="nl-NL" noProof="0" dirty="0" err="1"/>
              <a:t>This</a:t>
            </a:r>
            <a:r>
              <a:rPr lang="nl-NL" noProof="0" dirty="0"/>
              <a:t> is a </a:t>
            </a:r>
            <a:r>
              <a:rPr lang="nl-NL" noProof="0" dirty="0" err="1"/>
              <a:t>divider</a:t>
            </a:r>
            <a:r>
              <a:rPr lang="nl-NL" noProof="0" dirty="0"/>
              <a:t> slide </a:t>
            </a:r>
            <a:r>
              <a:rPr lang="nl-NL" noProof="0" dirty="0" err="1"/>
              <a:t>with</a:t>
            </a:r>
            <a:r>
              <a:rPr lang="nl-NL" noProof="0" dirty="0"/>
              <a:t> </a:t>
            </a:r>
            <a:r>
              <a:rPr lang="nl-NL" noProof="0" dirty="0" err="1"/>
              <a:t>an</a:t>
            </a:r>
            <a:r>
              <a:rPr lang="nl-NL" noProof="0" dirty="0"/>
              <a:t> image</a:t>
            </a:r>
          </a:p>
        </p:txBody>
      </p:sp>
    </p:spTree>
    <p:extLst>
      <p:ext uri="{BB962C8B-B14F-4D97-AF65-F5344CB8AC3E}">
        <p14:creationId xmlns:p14="http://schemas.microsoft.com/office/powerpoint/2010/main" val="142304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3B54E5-7645-4827-9E71-EEEC3430F62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7"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B33B54E5-7645-4827-9E71-EEEC3430F6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55A3925-E334-4C21-AE4C-54F2414262B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NL" sz="2275" b="1" i="0" baseline="0" dirty="0">
              <a:latin typeface="Chronicle Display Black" pitchFamily="50" charset="0"/>
              <a:sym typeface="Chronicle Display Black" pitchFamily="50" charset="0"/>
            </a:endParaRPr>
          </a:p>
        </p:txBody>
      </p:sp>
      <p:sp>
        <p:nvSpPr>
          <p:cNvPr id="2" name="Title 1"/>
          <p:cNvSpPr>
            <a:spLocks noGrp="1"/>
          </p:cNvSpPr>
          <p:nvPr>
            <p:ph type="title" hasCustomPrompt="1"/>
          </p:nvPr>
        </p:nvSpPr>
        <p:spPr>
          <a:xfrm>
            <a:off x="914402" y="4965307"/>
            <a:ext cx="4407673" cy="897983"/>
          </a:xfrm>
        </p:spPr>
        <p:txBody>
          <a:bodyPr anchor="b" anchorCtr="0"/>
          <a:lstStyle>
            <a:lvl1pPr>
              <a:lnSpc>
                <a:spcPct val="85000"/>
              </a:lnSpc>
              <a:defRPr sz="2275" b="1" baseline="0">
                <a:latin typeface="+mj-lt"/>
              </a:defRPr>
            </a:lvl1pPr>
          </a:lstStyle>
          <a:p>
            <a:r>
              <a:rPr lang="nl-NL" noProof="0" dirty="0"/>
              <a:t>Click </a:t>
            </a:r>
            <a:r>
              <a:rPr lang="nl-NL" noProof="0" dirty="0" err="1"/>
              <a:t>to</a:t>
            </a:r>
            <a:r>
              <a:rPr lang="nl-NL" noProof="0" dirty="0"/>
              <a:t> </a:t>
            </a:r>
            <a:r>
              <a:rPr lang="nl-NL" noProof="0" dirty="0" err="1"/>
              <a:t>edit</a:t>
            </a:r>
            <a:r>
              <a:rPr lang="nl-NL" noProof="0" dirty="0"/>
              <a:t> </a:t>
            </a:r>
            <a:r>
              <a:rPr lang="nl-NL" noProof="0" dirty="0" err="1"/>
              <a:t>Title</a:t>
            </a:r>
            <a:endParaRPr lang="nl-NL" noProof="0" dirty="0"/>
          </a:p>
        </p:txBody>
      </p:sp>
      <p:sp>
        <p:nvSpPr>
          <p:cNvPr id="6" name="Text Placeholder 9"/>
          <p:cNvSpPr>
            <a:spLocks noGrp="1"/>
          </p:cNvSpPr>
          <p:nvPr>
            <p:ph type="body" sz="quarter" idx="16" hasCustomPrompt="1"/>
          </p:nvPr>
        </p:nvSpPr>
        <p:spPr>
          <a:xfrm>
            <a:off x="914402" y="5940667"/>
            <a:ext cx="4407673" cy="478209"/>
          </a:xfrm>
        </p:spPr>
        <p:txBody>
          <a:bodyPr vert="horz" lIns="0" tIns="0" rIns="0" bIns="0" rtlCol="0">
            <a:noAutofit/>
          </a:bodyPr>
          <a:lstStyle>
            <a:lvl1pPr marL="0" indent="0">
              <a:buNone/>
              <a:defRPr lang="en-US" sz="975" dirty="0"/>
            </a:lvl1pPr>
          </a:lstStyle>
          <a:p>
            <a:pPr marL="185742" lvl="0" indent="-185742">
              <a:lnSpc>
                <a:spcPct val="130000"/>
              </a:lnSpc>
            </a:pPr>
            <a:r>
              <a:rPr lang="nl-NL" noProof="0"/>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42" lvl="0" indent="-185742"/>
            <a:r>
              <a:rPr lang="nl-NL" noProof="0"/>
              <a:t>Date</a:t>
            </a:r>
          </a:p>
        </p:txBody>
      </p:sp>
      <p:sp>
        <p:nvSpPr>
          <p:cNvPr id="8" name="Picture Placeholder 7"/>
          <p:cNvSpPr>
            <a:spLocks noGrp="1"/>
          </p:cNvSpPr>
          <p:nvPr>
            <p:ph type="pic" sz="quarter" idx="19" hasCustomPrompt="1"/>
          </p:nvPr>
        </p:nvSpPr>
        <p:spPr>
          <a:xfrm>
            <a:off x="5322075" y="0"/>
            <a:ext cx="6869925" cy="6858000"/>
          </a:xfrm>
        </p:spPr>
        <p:txBody>
          <a:bodyPr anchor="ctr"/>
          <a:lstStyle>
            <a:lvl1pPr marL="0" indent="0" algn="ctr">
              <a:buNone/>
              <a:defRPr/>
            </a:lvl1pPr>
          </a:lstStyle>
          <a:p>
            <a:r>
              <a:rPr lang="nl-NL" noProof="0" dirty="0"/>
              <a:t>Click to insert picture</a:t>
            </a:r>
          </a:p>
        </p:txBody>
      </p:sp>
    </p:spTree>
    <p:extLst>
      <p:ext uri="{BB962C8B-B14F-4D97-AF65-F5344CB8AC3E}">
        <p14:creationId xmlns:p14="http://schemas.microsoft.com/office/powerpoint/2010/main" val="32748730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ox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1" y="1228725"/>
            <a:ext cx="10872000" cy="247650"/>
          </a:xfrm>
        </p:spPr>
        <p:txBody>
          <a:bodyPr/>
          <a:lstStyle>
            <a:lvl1pPr>
              <a:defRPr sz="1463" b="1">
                <a:solidFill>
                  <a:schemeClr val="tx2"/>
                </a:solidFill>
              </a:defRPr>
            </a:lvl1pPr>
          </a:lstStyle>
          <a:p>
            <a:pPr lvl="0"/>
            <a:r>
              <a:rPr lang="nl-NL" noProof="0" dirty="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9" y="1819072"/>
            <a:ext cx="10866441" cy="4489652"/>
          </a:xfrm>
        </p:spPr>
        <p:txBody>
          <a:bodyPr/>
          <a:lstStyle>
            <a:lvl1pPr>
              <a:defRPr/>
            </a:lvl1pPr>
            <a:lvl2pPr>
              <a:defRPr sz="1300"/>
            </a:lvl2pPr>
            <a:lvl3pPr>
              <a:defRPr sz="1300"/>
            </a:lvl3pPr>
            <a:lvl4pPr>
              <a:defRPr sz="1300"/>
            </a:lvl4pPr>
            <a:lvl5pPr>
              <a:defRPr sz="1300"/>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51"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410611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Digitalisering bij WPI, oktober 2019</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51"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90"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51"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3438096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Digitalisering bij WPI, oktober 2019</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50" y="1897039"/>
            <a:ext cx="3516683"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9" y="1897039"/>
            <a:ext cx="3516683"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1" y="1897039"/>
            <a:ext cx="3516683"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9" y="1600532"/>
            <a:ext cx="3516683"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dirty="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9" y="1600532"/>
            <a:ext cx="3516683"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dirty="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1" y="1600532"/>
            <a:ext cx="3516683"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dirty="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51"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157429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7A99-6A65-4CEA-8DA9-D801CCDF9B7A}"/>
              </a:ext>
            </a:extLst>
          </p:cNvPr>
          <p:cNvSpPr>
            <a:spLocks noGrp="1"/>
          </p:cNvSpPr>
          <p:nvPr>
            <p:ph type="title"/>
          </p:nvPr>
        </p:nvSpPr>
        <p:spPr>
          <a:xfrm>
            <a:off x="838200" y="5539332"/>
            <a:ext cx="10515600" cy="999580"/>
          </a:xfrm>
        </p:spPr>
        <p:txBody>
          <a:bodyPr anchor="t"/>
          <a:lstStyle/>
          <a:p>
            <a:r>
              <a:rPr lang="en-US" dirty="0"/>
              <a:t>Click to edit Master title style</a:t>
            </a:r>
            <a:endParaRPr lang="nl-NL" dirty="0"/>
          </a:p>
        </p:txBody>
      </p:sp>
      <p:sp>
        <p:nvSpPr>
          <p:cNvPr id="6" name="Slide Number Placeholder 5">
            <a:extLst>
              <a:ext uri="{FF2B5EF4-FFF2-40B4-BE49-F238E27FC236}">
                <a16:creationId xmlns:a16="http://schemas.microsoft.com/office/drawing/2014/main" id="{569E860E-46AE-4D68-AA20-C1F063AD0CE9}"/>
              </a:ext>
            </a:extLst>
          </p:cNvPr>
          <p:cNvSpPr>
            <a:spLocks noGrp="1"/>
          </p:cNvSpPr>
          <p:nvPr>
            <p:ph type="sldNum" sz="quarter" idx="12"/>
          </p:nvPr>
        </p:nvSpPr>
        <p:spPr/>
        <p:txBody>
          <a:bodyPr/>
          <a:lstStyle/>
          <a:p>
            <a:fld id="{5CD9AD2A-FCB7-4115-9F66-4130BEA46A92}" type="slidenum">
              <a:rPr lang="nl-NL" smtClean="0"/>
              <a:t>‹nr.›</a:t>
            </a:fld>
            <a:endParaRPr lang="nl-NL"/>
          </a:p>
        </p:txBody>
      </p:sp>
      <p:sp>
        <p:nvSpPr>
          <p:cNvPr id="7" name="Rectangle 6">
            <a:extLst>
              <a:ext uri="{FF2B5EF4-FFF2-40B4-BE49-F238E27FC236}">
                <a16:creationId xmlns:a16="http://schemas.microsoft.com/office/drawing/2014/main" id="{0F0A76FB-CE7D-49E3-B772-33CD31DA3DCA}"/>
              </a:ext>
            </a:extLst>
          </p:cNvPr>
          <p:cNvSpPr/>
          <p:nvPr userDrawn="1"/>
        </p:nvSpPr>
        <p:spPr>
          <a:xfrm>
            <a:off x="0" y="0"/>
            <a:ext cx="720436" cy="15309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a:extLst>
              <a:ext uri="{FF2B5EF4-FFF2-40B4-BE49-F238E27FC236}">
                <a16:creationId xmlns:a16="http://schemas.microsoft.com/office/drawing/2014/main" id="{42BB804E-0607-4119-8710-A73B04520593}"/>
              </a:ext>
            </a:extLst>
          </p:cNvPr>
          <p:cNvPicPr>
            <a:picLocks noChangeAspect="1"/>
          </p:cNvPicPr>
          <p:nvPr userDrawn="1"/>
        </p:nvPicPr>
        <p:blipFill>
          <a:blip r:embed="rId2">
            <a:clrChange>
              <a:clrFrom>
                <a:srgbClr val="000000"/>
              </a:clrFrom>
              <a:clrTo>
                <a:srgbClr val="000000">
                  <a:alpha val="0"/>
                </a:srgbClr>
              </a:clrTo>
            </a:clrChange>
          </a:blip>
          <a:stretch>
            <a:fillRect/>
          </a:stretch>
        </p:blipFill>
        <p:spPr>
          <a:xfrm>
            <a:off x="149786" y="5515451"/>
            <a:ext cx="365592" cy="1243510"/>
          </a:xfrm>
          <a:prstGeom prst="rect">
            <a:avLst/>
          </a:prstGeom>
        </p:spPr>
      </p:pic>
    </p:spTree>
    <p:extLst>
      <p:ext uri="{BB962C8B-B14F-4D97-AF65-F5344CB8AC3E}">
        <p14:creationId xmlns:p14="http://schemas.microsoft.com/office/powerpoint/2010/main" val="86905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DEA0-D00A-4F5A-8356-A1F4C060D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E8B27277-A4F1-445E-8141-30D6E0D1F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8C9087-3E8D-46A6-9DCF-6F237AC9E2B4}"/>
              </a:ext>
            </a:extLst>
          </p:cNvPr>
          <p:cNvSpPr>
            <a:spLocks noGrp="1"/>
          </p:cNvSpPr>
          <p:nvPr>
            <p:ph type="dt" sz="half" idx="10"/>
          </p:nvPr>
        </p:nvSpPr>
        <p:spPr/>
        <p:txBody>
          <a:bodyPr/>
          <a:lstStyle/>
          <a:p>
            <a:fld id="{4F19BF52-8D68-475A-9E41-F4BF7D30E289}" type="datetime1">
              <a:rPr lang="nl-NL" smtClean="0"/>
              <a:t>12-4-2021</a:t>
            </a:fld>
            <a:endParaRPr lang="nl-NL"/>
          </a:p>
        </p:txBody>
      </p:sp>
      <p:sp>
        <p:nvSpPr>
          <p:cNvPr id="5" name="Footer Placeholder 4">
            <a:extLst>
              <a:ext uri="{FF2B5EF4-FFF2-40B4-BE49-F238E27FC236}">
                <a16:creationId xmlns:a16="http://schemas.microsoft.com/office/drawing/2014/main" id="{96CAD0E8-D963-4F81-99D7-A3AD53626F5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EDD2715-0BCA-45E7-902C-2D06546E5170}"/>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150717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8834-926A-4A63-86A4-B4B1A8D49EB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5B86ED1-FFB8-4F3C-B111-AFD8A68C35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300A0FBC-3978-4381-8581-7F61B8A0C5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F2B1DC98-4396-4075-9564-2F91551B249C}"/>
              </a:ext>
            </a:extLst>
          </p:cNvPr>
          <p:cNvSpPr>
            <a:spLocks noGrp="1"/>
          </p:cNvSpPr>
          <p:nvPr>
            <p:ph type="dt" sz="half" idx="10"/>
          </p:nvPr>
        </p:nvSpPr>
        <p:spPr/>
        <p:txBody>
          <a:bodyPr/>
          <a:lstStyle/>
          <a:p>
            <a:fld id="{E6096540-0178-4208-B7C1-D9D2E573BC65}" type="datetime1">
              <a:rPr lang="nl-NL" smtClean="0"/>
              <a:t>12-4-2021</a:t>
            </a:fld>
            <a:endParaRPr lang="nl-NL"/>
          </a:p>
        </p:txBody>
      </p:sp>
      <p:sp>
        <p:nvSpPr>
          <p:cNvPr id="6" name="Footer Placeholder 5">
            <a:extLst>
              <a:ext uri="{FF2B5EF4-FFF2-40B4-BE49-F238E27FC236}">
                <a16:creationId xmlns:a16="http://schemas.microsoft.com/office/drawing/2014/main" id="{6CE99953-3AC9-4349-945F-3DB2ACCE310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4A1ADDF-9069-4304-9253-66D296A84803}"/>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371923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C871-A85F-407F-B027-50450AF2A84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AA43376-A0FF-4841-8781-82DE8DA5C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052F68-94A5-44A2-9ACA-B9672625AF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0E61A50-A597-48AD-BBC1-C89836FF4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485D1E-3A07-4545-8A69-F05FFDB98B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628F77B1-E59C-4CEB-84A4-484429380356}"/>
              </a:ext>
            </a:extLst>
          </p:cNvPr>
          <p:cNvSpPr>
            <a:spLocks noGrp="1"/>
          </p:cNvSpPr>
          <p:nvPr>
            <p:ph type="dt" sz="half" idx="10"/>
          </p:nvPr>
        </p:nvSpPr>
        <p:spPr/>
        <p:txBody>
          <a:bodyPr/>
          <a:lstStyle/>
          <a:p>
            <a:fld id="{12E70644-CC95-406A-8D83-116AE181E227}" type="datetime1">
              <a:rPr lang="nl-NL" smtClean="0"/>
              <a:t>12-4-2021</a:t>
            </a:fld>
            <a:endParaRPr lang="nl-NL"/>
          </a:p>
        </p:txBody>
      </p:sp>
      <p:sp>
        <p:nvSpPr>
          <p:cNvPr id="8" name="Footer Placeholder 7">
            <a:extLst>
              <a:ext uri="{FF2B5EF4-FFF2-40B4-BE49-F238E27FC236}">
                <a16:creationId xmlns:a16="http://schemas.microsoft.com/office/drawing/2014/main" id="{7CF6EAB3-9ED0-4F2B-A09E-B1B5D145EE7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369F30A-EF23-42E5-98A2-9DCD62444B3F}"/>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198374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DDD1-8821-415E-89DF-C4D0233526F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9AE94BBD-E66B-428F-AA4F-3E444DB36ECE}"/>
              </a:ext>
            </a:extLst>
          </p:cNvPr>
          <p:cNvSpPr>
            <a:spLocks noGrp="1"/>
          </p:cNvSpPr>
          <p:nvPr>
            <p:ph type="dt" sz="half" idx="10"/>
          </p:nvPr>
        </p:nvSpPr>
        <p:spPr/>
        <p:txBody>
          <a:bodyPr/>
          <a:lstStyle/>
          <a:p>
            <a:fld id="{E75DA417-C367-4D34-B13E-8CA08618BD26}" type="datetime1">
              <a:rPr lang="nl-NL" smtClean="0"/>
              <a:t>12-4-2021</a:t>
            </a:fld>
            <a:endParaRPr lang="nl-NL"/>
          </a:p>
        </p:txBody>
      </p:sp>
      <p:sp>
        <p:nvSpPr>
          <p:cNvPr id="4" name="Footer Placeholder 3">
            <a:extLst>
              <a:ext uri="{FF2B5EF4-FFF2-40B4-BE49-F238E27FC236}">
                <a16:creationId xmlns:a16="http://schemas.microsoft.com/office/drawing/2014/main" id="{32A151CD-84E5-4664-A3EA-2DC181ED34E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0B823C08-3654-4764-B48C-7516AE219146}"/>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337951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F0BB8-A1B1-4C59-9152-091477CF93EC}"/>
              </a:ext>
            </a:extLst>
          </p:cNvPr>
          <p:cNvSpPr>
            <a:spLocks noGrp="1"/>
          </p:cNvSpPr>
          <p:nvPr>
            <p:ph type="dt" sz="half" idx="10"/>
          </p:nvPr>
        </p:nvSpPr>
        <p:spPr/>
        <p:txBody>
          <a:bodyPr/>
          <a:lstStyle/>
          <a:p>
            <a:fld id="{DE71ACF4-EFBC-4E77-8613-5EB4BCA3FA6F}" type="datetime1">
              <a:rPr lang="nl-NL" smtClean="0"/>
              <a:t>12-4-2021</a:t>
            </a:fld>
            <a:endParaRPr lang="nl-NL"/>
          </a:p>
        </p:txBody>
      </p:sp>
      <p:sp>
        <p:nvSpPr>
          <p:cNvPr id="3" name="Footer Placeholder 2">
            <a:extLst>
              <a:ext uri="{FF2B5EF4-FFF2-40B4-BE49-F238E27FC236}">
                <a16:creationId xmlns:a16="http://schemas.microsoft.com/office/drawing/2014/main" id="{FFF77A04-788A-4630-956D-627A3A21DF9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96B28EFC-7DBD-474D-A438-77CE0E4A6E56}"/>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358305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DD0B-4750-4D63-A993-80FBC116E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B85E9217-B093-49A2-97F9-BC91E67D0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1A62808-A1B7-4146-B950-D600C7717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12F0BC-4FB7-45BB-AC6B-21762ED03A90}"/>
              </a:ext>
            </a:extLst>
          </p:cNvPr>
          <p:cNvSpPr>
            <a:spLocks noGrp="1"/>
          </p:cNvSpPr>
          <p:nvPr>
            <p:ph type="dt" sz="half" idx="10"/>
          </p:nvPr>
        </p:nvSpPr>
        <p:spPr/>
        <p:txBody>
          <a:bodyPr/>
          <a:lstStyle/>
          <a:p>
            <a:fld id="{A0F6A254-A1F0-486C-B064-46134F7E86CD}" type="datetime1">
              <a:rPr lang="nl-NL" smtClean="0"/>
              <a:t>12-4-2021</a:t>
            </a:fld>
            <a:endParaRPr lang="nl-NL"/>
          </a:p>
        </p:txBody>
      </p:sp>
      <p:sp>
        <p:nvSpPr>
          <p:cNvPr id="6" name="Footer Placeholder 5">
            <a:extLst>
              <a:ext uri="{FF2B5EF4-FFF2-40B4-BE49-F238E27FC236}">
                <a16:creationId xmlns:a16="http://schemas.microsoft.com/office/drawing/2014/main" id="{752D227C-1A8E-4479-B677-17C5228FAF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DD8B993-F630-4B15-B27A-E945CD1B19B4}"/>
              </a:ext>
            </a:extLst>
          </p:cNvPr>
          <p:cNvSpPr>
            <a:spLocks noGrp="1"/>
          </p:cNvSpPr>
          <p:nvPr>
            <p:ph type="sldNum" sz="quarter" idx="12"/>
          </p:nvPr>
        </p:nvSpPr>
        <p:spPr/>
        <p:txBody>
          <a:bodyPr/>
          <a:lstStyle/>
          <a:p>
            <a:fld id="{5CD9AD2A-FCB7-4115-9F66-4130BEA46A92}" type="slidenum">
              <a:rPr lang="nl-NL" smtClean="0"/>
              <a:t>‹nr.›</a:t>
            </a:fld>
            <a:endParaRPr lang="nl-NL"/>
          </a:p>
        </p:txBody>
      </p:sp>
    </p:spTree>
    <p:extLst>
      <p:ext uri="{BB962C8B-B14F-4D97-AF65-F5344CB8AC3E}">
        <p14:creationId xmlns:p14="http://schemas.microsoft.com/office/powerpoint/2010/main" val="76492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A29FE-C5DD-4B78-9C9C-250460755222}"/>
              </a:ext>
            </a:extLst>
          </p:cNvPr>
          <p:cNvSpPr>
            <a:spLocks noGrp="1"/>
          </p:cNvSpPr>
          <p:nvPr>
            <p:ph type="title"/>
          </p:nvPr>
        </p:nvSpPr>
        <p:spPr>
          <a:xfrm>
            <a:off x="838200" y="531381"/>
            <a:ext cx="10515600" cy="999580"/>
          </a:xfrm>
          <a:prstGeom prst="rect">
            <a:avLst/>
          </a:prstGeom>
        </p:spPr>
        <p:txBody>
          <a:bodyPr vert="horz" lIns="91440" tIns="45720" rIns="91440" bIns="45720" rtlCol="0" anchor="b">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14DB0FA-ACF2-4A47-A072-3C74E6D08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16000" marR="0" lvl="0" indent="-216000" algn="l" defTabSz="914400" rtl="0" eaLnBrk="1" fontAlgn="auto" latinLnBrk="0" hangingPunct="1">
              <a:lnSpc>
                <a:spcPct val="100000"/>
              </a:lnSpc>
              <a:spcBef>
                <a:spcPts val="0"/>
              </a:spcBef>
              <a:spcAft>
                <a:spcPts val="0"/>
              </a:spcAft>
              <a:buClr>
                <a:srgbClr val="FF0000"/>
              </a:buClr>
              <a:buSzPct val="65000"/>
              <a:buFont typeface="Wingdings"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Date Placeholder 3">
            <a:extLst>
              <a:ext uri="{FF2B5EF4-FFF2-40B4-BE49-F238E27FC236}">
                <a16:creationId xmlns:a16="http://schemas.microsoft.com/office/drawing/2014/main" id="{FD2347B0-6984-449D-A044-5AD9FA915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2BF88-0ECD-411B-91D7-53FEA976D279}" type="datetime1">
              <a:rPr lang="nl-NL" smtClean="0"/>
              <a:t>12-4-2021</a:t>
            </a:fld>
            <a:endParaRPr lang="nl-NL"/>
          </a:p>
        </p:txBody>
      </p:sp>
      <p:sp>
        <p:nvSpPr>
          <p:cNvPr id="5" name="Footer Placeholder 4">
            <a:extLst>
              <a:ext uri="{FF2B5EF4-FFF2-40B4-BE49-F238E27FC236}">
                <a16:creationId xmlns:a16="http://schemas.microsoft.com/office/drawing/2014/main" id="{8C0D178D-5202-4282-8A47-FA231E8D6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F5C7D880-DC3C-4CCA-8229-CAA42AB49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9AD2A-FCB7-4115-9F66-4130BEA46A92}" type="slidenum">
              <a:rPr lang="nl-NL" smtClean="0"/>
              <a:t>‹nr.›</a:t>
            </a:fld>
            <a:endParaRPr lang="nl-NL"/>
          </a:p>
        </p:txBody>
      </p:sp>
      <p:pic>
        <p:nvPicPr>
          <p:cNvPr id="7" name="Picture 6">
            <a:extLst>
              <a:ext uri="{FF2B5EF4-FFF2-40B4-BE49-F238E27FC236}">
                <a16:creationId xmlns:a16="http://schemas.microsoft.com/office/drawing/2014/main" id="{732E17E6-7579-4EDC-BEC9-B8DA06AE1924}"/>
              </a:ext>
            </a:extLst>
          </p:cNvPr>
          <p:cNvPicPr>
            <a:picLocks noChangeAspect="1"/>
          </p:cNvPicPr>
          <p:nvPr userDrawn="1"/>
        </p:nvPicPr>
        <p:blipFill>
          <a:blip r:embed="rId14">
            <a:clrChange>
              <a:clrFrom>
                <a:srgbClr val="000000"/>
              </a:clrFrom>
              <a:clrTo>
                <a:srgbClr val="000000">
                  <a:alpha val="0"/>
                </a:srgbClr>
              </a:clrTo>
            </a:clrChange>
          </a:blip>
          <a:stretch>
            <a:fillRect/>
          </a:stretch>
        </p:blipFill>
        <p:spPr>
          <a:xfrm>
            <a:off x="149786" y="121195"/>
            <a:ext cx="365592" cy="1243510"/>
          </a:xfrm>
          <a:prstGeom prst="rect">
            <a:avLst/>
          </a:prstGeom>
        </p:spPr>
      </p:pic>
    </p:spTree>
    <p:extLst>
      <p:ext uri="{BB962C8B-B14F-4D97-AF65-F5344CB8AC3E}">
        <p14:creationId xmlns:p14="http://schemas.microsoft.com/office/powerpoint/2010/main" val="108839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
          <a:srgbClr val="FF0000"/>
        </a:buClr>
        <a:buSzPct val="80000"/>
        <a:buFont typeface="Wingdings" pitchFamily="2" charset="2"/>
        <a:buNone/>
        <a:tabLst/>
        <a:defRPr sz="1800" kern="1200">
          <a:solidFill>
            <a:schemeClr val="tx1"/>
          </a:solidFill>
          <a:latin typeface="+mn-lt"/>
          <a:ea typeface="+mn-ea"/>
          <a:cs typeface="+mn-cs"/>
        </a:defRPr>
      </a:lvl1pPr>
      <a:lvl2pPr marL="432000" marR="0" indent="-216000" algn="l" defTabSz="914400" rtl="0" eaLnBrk="1" fontAlgn="auto" latinLnBrk="0" hangingPunct="1">
        <a:lnSpc>
          <a:spcPct val="100000"/>
        </a:lnSpc>
        <a:spcBef>
          <a:spcPts val="0"/>
        </a:spcBef>
        <a:spcAft>
          <a:spcPts val="0"/>
        </a:spcAft>
        <a:buClrTx/>
        <a:buSzTx/>
        <a:buFont typeface="Corbel" pitchFamily="34" charset="0"/>
        <a:buChar char="–"/>
        <a:tabLst/>
        <a:defRPr sz="2400" kern="1200">
          <a:solidFill>
            <a:schemeClr val="tx1"/>
          </a:solidFill>
          <a:latin typeface="+mn-lt"/>
          <a:ea typeface="+mn-ea"/>
          <a:cs typeface="+mn-cs"/>
        </a:defRPr>
      </a:lvl2pPr>
      <a:lvl3pPr marL="648000" marR="0" indent="-216000" algn="l" defTabSz="914400" rtl="0" eaLnBrk="1" fontAlgn="auto" latinLnBrk="0" hangingPunct="1">
        <a:lnSpc>
          <a:spcPct val="100000"/>
        </a:lnSpc>
        <a:spcBef>
          <a:spcPts val="0"/>
        </a:spcBef>
        <a:spcAft>
          <a:spcPts val="0"/>
        </a:spcAft>
        <a:buClrTx/>
        <a:buSzPct val="100000"/>
        <a:buFont typeface="Corbel"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61BE5B8-25D3-40BC-B7D2-7D8D0E91E2F7}"/>
              </a:ext>
            </a:extLst>
          </p:cNvPr>
          <p:cNvGraphicFramePr>
            <a:graphicFrameLocks noChangeAspect="1"/>
          </p:cNvGraphicFramePr>
          <p:nvPr userDrawn="1">
            <p:custDataLst>
              <p:tags r:id="rId15"/>
            </p:custDataLst>
            <p:extLst>
              <p:ext uri="{D42A27DB-BD31-4B8C-83A1-F6EECF244321}">
                <p14:modId xmlns:p14="http://schemas.microsoft.com/office/powerpoint/2010/main" val="1388475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9" name="think-cell Slide" r:id="rId17" imgW="592" imgH="595" progId="TCLayout.ActiveDocument.1">
                  <p:embed/>
                </p:oleObj>
              </mc:Choice>
              <mc:Fallback>
                <p:oleObj name="think-cell Slide" r:id="rId17" imgW="592" imgH="595" progId="TCLayout.ActiveDocument.1">
                  <p:embed/>
                  <p:pic>
                    <p:nvPicPr>
                      <p:cNvPr id="6" name="Object 5" hidden="1">
                        <a:extLst>
                          <a:ext uri="{FF2B5EF4-FFF2-40B4-BE49-F238E27FC236}">
                            <a16:creationId xmlns:a16="http://schemas.microsoft.com/office/drawing/2014/main" id="{561BE5B8-25D3-40BC-B7D2-7D8D0E91E2F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6C109DB-F0A2-4AFB-9B00-821BBAA41656}"/>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nl-NL" sz="3900" b="0" i="0" baseline="0" dirty="0">
              <a:latin typeface="Chronicle Display Black" pitchFamily="50" charset="0"/>
              <a:sym typeface="Chronicle Display Black" pitchFamily="50" charset="0"/>
            </a:endParaRPr>
          </a:p>
        </p:txBody>
      </p:sp>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endParaRPr lang="nl-NL" noProof="0" dirty="0"/>
          </a:p>
        </p:txBody>
      </p:sp>
      <p:sp>
        <p:nvSpPr>
          <p:cNvPr id="4" name="Rectangle 2"/>
          <p:cNvSpPr>
            <a:spLocks/>
          </p:cNvSpPr>
          <p:nvPr userDrawn="1"/>
        </p:nvSpPr>
        <p:spPr bwMode="auto">
          <a:xfrm>
            <a:off x="914721" y="6444151"/>
            <a:ext cx="2486258"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nl-NL" sz="650" noProof="0" smtClean="0">
                <a:solidFill>
                  <a:schemeClr val="accent5">
                    <a:lumMod val="60000"/>
                    <a:lumOff val="40000"/>
                  </a:schemeClr>
                </a:solidFill>
                <a:latin typeface="Open Sans" charset="0"/>
                <a:ea typeface="Open Sans" charset="0"/>
                <a:cs typeface="Open Sans" charset="0"/>
                <a:sym typeface="Frutiger Next Pro Light" charset="0"/>
              </a:rPr>
              <a:t>‹nr.›</a:t>
            </a:fld>
            <a:r>
              <a:rPr lang="nl-NL" sz="650" noProof="0" dirty="0">
                <a:solidFill>
                  <a:schemeClr val="accent5">
                    <a:lumMod val="60000"/>
                    <a:lumOff val="40000"/>
                  </a:schemeClr>
                </a:solidFill>
                <a:latin typeface="Open Sans" charset="0"/>
                <a:ea typeface="Open Sans" charset="0"/>
                <a:cs typeface="Open Sans" charset="0"/>
                <a:sym typeface="Frutiger Next Pro Light" charset="0"/>
              </a:rPr>
              <a:t> | Plan van aanpak Systeem Vernieuwing Werk &amp; Inkomen (SVWI)</a:t>
            </a:r>
          </a:p>
        </p:txBody>
      </p:sp>
      <p:grpSp>
        <p:nvGrpSpPr>
          <p:cNvPr id="11" name="Group 11">
            <a:extLst>
              <a:ext uri="{FF2B5EF4-FFF2-40B4-BE49-F238E27FC236}">
                <a16:creationId xmlns:a16="http://schemas.microsoft.com/office/drawing/2014/main" id="{51EB6949-5DED-4AFE-B341-3CBA2F6619E5}"/>
              </a:ext>
            </a:extLst>
          </p:cNvPr>
          <p:cNvGrpSpPr>
            <a:grpSpLocks/>
          </p:cNvGrpSpPr>
          <p:nvPr userDrawn="1"/>
        </p:nvGrpSpPr>
        <p:grpSpPr bwMode="auto">
          <a:xfrm>
            <a:off x="275340" y="302734"/>
            <a:ext cx="286860" cy="793147"/>
            <a:chOff x="115" y="102"/>
            <a:chExt cx="268" cy="912"/>
          </a:xfrm>
        </p:grpSpPr>
        <p:sp>
          <p:nvSpPr>
            <p:cNvPr id="12" name="Freeform 7">
              <a:extLst>
                <a:ext uri="{FF2B5EF4-FFF2-40B4-BE49-F238E27FC236}">
                  <a16:creationId xmlns:a16="http://schemas.microsoft.com/office/drawing/2014/main" id="{BBBDBFBC-A199-4FB3-B474-414D375C77F2}"/>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13" name="Freeform 8">
              <a:extLst>
                <a:ext uri="{FF2B5EF4-FFF2-40B4-BE49-F238E27FC236}">
                  <a16:creationId xmlns:a16="http://schemas.microsoft.com/office/drawing/2014/main" id="{EAD1468D-B34E-4E70-AFE3-93240EFFB6C2}"/>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14" name="Freeform 9">
              <a:extLst>
                <a:ext uri="{FF2B5EF4-FFF2-40B4-BE49-F238E27FC236}">
                  <a16:creationId xmlns:a16="http://schemas.microsoft.com/office/drawing/2014/main" id="{08835042-3E2B-4636-8A1F-5807913795FB}"/>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grpSp>
    </p:spTree>
    <p:extLst>
      <p:ext uri="{BB962C8B-B14F-4D97-AF65-F5344CB8AC3E}">
        <p14:creationId xmlns:p14="http://schemas.microsoft.com/office/powerpoint/2010/main" val="386928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742969" rtl="0" eaLnBrk="1" latinLnBrk="0" hangingPunct="1">
        <a:lnSpc>
          <a:spcPct val="80000"/>
        </a:lnSpc>
        <a:spcBef>
          <a:spcPct val="0"/>
        </a:spcBef>
        <a:buNone/>
        <a:defRPr sz="3900" b="0" i="0" kern="1200" cap="none" spc="-81" baseline="0">
          <a:solidFill>
            <a:schemeClr val="tx1"/>
          </a:solidFill>
          <a:latin typeface="+mj-lt"/>
          <a:ea typeface="Bebas Neue" charset="0"/>
          <a:cs typeface="Chronicle Display Black"/>
        </a:defRPr>
      </a:lvl1pPr>
    </p:titleStyle>
    <p:bodyStyle>
      <a:lvl1pPr marL="185742" indent="-185742" algn="l" defTabSz="742969" rtl="0" eaLnBrk="1" latinLnBrk="0" hangingPunct="1">
        <a:lnSpc>
          <a:spcPct val="100000"/>
        </a:lnSpc>
        <a:spcBef>
          <a:spcPts val="813"/>
        </a:spcBef>
        <a:buClr>
          <a:schemeClr val="accent5"/>
        </a:buClr>
        <a:buSzPct val="75000"/>
        <a:buFont typeface="Arial" panose="020B0604020202020204" pitchFamily="34" charset="0"/>
        <a:buChar char="•"/>
        <a:defRPr sz="1625" kern="1200" spc="-24">
          <a:solidFill>
            <a:schemeClr val="tx1"/>
          </a:solidFill>
          <a:latin typeface="+mn-lt"/>
          <a:ea typeface="Open Sans" charset="0"/>
          <a:cs typeface="Open Sans" charset="0"/>
        </a:defRPr>
      </a:lvl1pPr>
      <a:lvl2pPr marL="557227" indent="-185742" algn="l" defTabSz="742969" rtl="0" eaLnBrk="1" latinLnBrk="0" hangingPunct="1">
        <a:lnSpc>
          <a:spcPct val="100000"/>
        </a:lnSpc>
        <a:spcBef>
          <a:spcPts val="406"/>
        </a:spcBef>
        <a:buClr>
          <a:schemeClr val="accent5"/>
        </a:buClr>
        <a:buSzPct val="75000"/>
        <a:buFont typeface="Arial" panose="020B0604020202020204" pitchFamily="34" charset="0"/>
        <a:buChar char="•"/>
        <a:defRPr sz="1463" kern="1200" spc="-24">
          <a:solidFill>
            <a:schemeClr val="tx1"/>
          </a:solidFill>
          <a:latin typeface="+mn-lt"/>
          <a:ea typeface="Open Sans" charset="0"/>
          <a:cs typeface="Open Sans" charset="0"/>
        </a:defRPr>
      </a:lvl2pPr>
      <a:lvl3pPr marL="928711" indent="-185742" algn="l" defTabSz="742969" rtl="0" eaLnBrk="1" latinLnBrk="0" hangingPunct="1">
        <a:lnSpc>
          <a:spcPct val="100000"/>
        </a:lnSpc>
        <a:spcBef>
          <a:spcPts val="406"/>
        </a:spcBef>
        <a:buClr>
          <a:schemeClr val="accent5"/>
        </a:buClr>
        <a:buSzPct val="75000"/>
        <a:buFont typeface="Arial" panose="020B0604020202020204" pitchFamily="34" charset="0"/>
        <a:buChar char="•"/>
        <a:defRPr sz="1300" kern="1200" spc="-24">
          <a:solidFill>
            <a:schemeClr val="tx1"/>
          </a:solidFill>
          <a:latin typeface="+mn-lt"/>
          <a:ea typeface="Open Sans" charset="0"/>
          <a:cs typeface="Open Sans" charset="0"/>
        </a:defRPr>
      </a:lvl3pPr>
      <a:lvl4pPr marL="1300196" indent="-185742" algn="l" defTabSz="742969" rtl="0" eaLnBrk="1" latinLnBrk="0" hangingPunct="1">
        <a:lnSpc>
          <a:spcPct val="100000"/>
        </a:lnSpc>
        <a:spcBef>
          <a:spcPts val="406"/>
        </a:spcBef>
        <a:buClr>
          <a:schemeClr val="accent5"/>
        </a:buClr>
        <a:buSzPct val="75000"/>
        <a:buFont typeface="Arial" panose="020B0604020202020204" pitchFamily="34" charset="0"/>
        <a:buChar char="•"/>
        <a:defRPr sz="1138" kern="1200" spc="-24">
          <a:solidFill>
            <a:schemeClr val="tx1"/>
          </a:solidFill>
          <a:latin typeface="+mn-lt"/>
          <a:ea typeface="Open Sans" charset="0"/>
          <a:cs typeface="Open Sans" charset="0"/>
        </a:defRPr>
      </a:lvl4pPr>
      <a:lvl5pPr marL="1671680" indent="-185742" algn="l" defTabSz="742969" rtl="0" eaLnBrk="1" latinLnBrk="0" hangingPunct="1">
        <a:lnSpc>
          <a:spcPct val="100000"/>
        </a:lnSpc>
        <a:spcBef>
          <a:spcPts val="406"/>
        </a:spcBef>
        <a:buClr>
          <a:schemeClr val="accent5"/>
        </a:buClr>
        <a:buSzPct val="75000"/>
        <a:buFont typeface="Arial" panose="020B0604020202020204" pitchFamily="34" charset="0"/>
        <a:buChar char="•"/>
        <a:defRPr sz="1138" kern="1200" spc="-24">
          <a:solidFill>
            <a:schemeClr val="tx1"/>
          </a:solidFill>
          <a:latin typeface="+mn-lt"/>
          <a:ea typeface="Open Sans" charset="0"/>
          <a:cs typeface="Open Sans" charset="0"/>
        </a:defRPr>
      </a:lvl5pPr>
      <a:lvl6pPr marL="2043164"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648"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132"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17"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69" rtl="0" eaLnBrk="1" latinLnBrk="0" hangingPunct="1">
        <a:defRPr sz="1463" kern="1200">
          <a:solidFill>
            <a:schemeClr val="tx1"/>
          </a:solidFill>
          <a:latin typeface="+mn-lt"/>
          <a:ea typeface="+mn-ea"/>
          <a:cs typeface="+mn-cs"/>
        </a:defRPr>
      </a:lvl1pPr>
      <a:lvl2pPr marL="371484" algn="l" defTabSz="742969" rtl="0" eaLnBrk="1" latinLnBrk="0" hangingPunct="1">
        <a:defRPr sz="1463" kern="1200">
          <a:solidFill>
            <a:schemeClr val="tx1"/>
          </a:solidFill>
          <a:latin typeface="+mn-lt"/>
          <a:ea typeface="+mn-ea"/>
          <a:cs typeface="+mn-cs"/>
        </a:defRPr>
      </a:lvl2pPr>
      <a:lvl3pPr marL="742969" algn="l" defTabSz="742969" rtl="0" eaLnBrk="1" latinLnBrk="0" hangingPunct="1">
        <a:defRPr sz="1463" kern="1200">
          <a:solidFill>
            <a:schemeClr val="tx1"/>
          </a:solidFill>
          <a:latin typeface="+mn-lt"/>
          <a:ea typeface="+mn-ea"/>
          <a:cs typeface="+mn-cs"/>
        </a:defRPr>
      </a:lvl3pPr>
      <a:lvl4pPr marL="1114453" algn="l" defTabSz="742969" rtl="0" eaLnBrk="1" latinLnBrk="0" hangingPunct="1">
        <a:defRPr sz="1463" kern="1200">
          <a:solidFill>
            <a:schemeClr val="tx1"/>
          </a:solidFill>
          <a:latin typeface="+mn-lt"/>
          <a:ea typeface="+mn-ea"/>
          <a:cs typeface="+mn-cs"/>
        </a:defRPr>
      </a:lvl4pPr>
      <a:lvl5pPr marL="1485937" algn="l" defTabSz="742969" rtl="0" eaLnBrk="1" latinLnBrk="0" hangingPunct="1">
        <a:defRPr sz="1463" kern="1200">
          <a:solidFill>
            <a:schemeClr val="tx1"/>
          </a:solidFill>
          <a:latin typeface="+mn-lt"/>
          <a:ea typeface="+mn-ea"/>
          <a:cs typeface="+mn-cs"/>
        </a:defRPr>
      </a:lvl5pPr>
      <a:lvl6pPr marL="1857421" algn="l" defTabSz="742969" rtl="0" eaLnBrk="1" latinLnBrk="0" hangingPunct="1">
        <a:defRPr sz="1463" kern="1200">
          <a:solidFill>
            <a:schemeClr val="tx1"/>
          </a:solidFill>
          <a:latin typeface="+mn-lt"/>
          <a:ea typeface="+mn-ea"/>
          <a:cs typeface="+mn-cs"/>
        </a:defRPr>
      </a:lvl6pPr>
      <a:lvl7pPr marL="2228906" algn="l" defTabSz="742969" rtl="0" eaLnBrk="1" latinLnBrk="0" hangingPunct="1">
        <a:defRPr sz="1463" kern="1200">
          <a:solidFill>
            <a:schemeClr val="tx1"/>
          </a:solidFill>
          <a:latin typeface="+mn-lt"/>
          <a:ea typeface="+mn-ea"/>
          <a:cs typeface="+mn-cs"/>
        </a:defRPr>
      </a:lvl7pPr>
      <a:lvl8pPr marL="2600390" algn="l" defTabSz="742969" rtl="0" eaLnBrk="1" latinLnBrk="0" hangingPunct="1">
        <a:defRPr sz="1463" kern="1200">
          <a:solidFill>
            <a:schemeClr val="tx1"/>
          </a:solidFill>
          <a:latin typeface="+mn-lt"/>
          <a:ea typeface="+mn-ea"/>
          <a:cs typeface="+mn-cs"/>
        </a:defRPr>
      </a:lvl8pPr>
      <a:lvl9pPr marL="2971874" algn="l" defTabSz="742969"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68">
          <p15:clr>
            <a:srgbClr val="F26B43"/>
          </p15:clr>
        </p15:guide>
        <p15:guide id="4" pos="5772">
          <p15:clr>
            <a:srgbClr val="F26B43"/>
          </p15:clr>
        </p15:guide>
        <p15:guide id="5" pos="2418">
          <p15:clr>
            <a:srgbClr val="F26B43"/>
          </p15:clr>
        </p15:guide>
        <p15:guide id="6" orient="horz" pos="1152">
          <p15:clr>
            <a:srgbClr val="F26B43"/>
          </p15:clr>
        </p15:guide>
        <p15:guide id="7" pos="21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40B990-DA36-4F3E-A1E1-A77CC17138B1}"/>
              </a:ext>
            </a:extLst>
          </p:cNvPr>
          <p:cNvGraphicFramePr>
            <a:graphicFrameLocks noChangeAspect="1"/>
          </p:cNvGraphicFramePr>
          <p:nvPr>
            <p:custDataLst>
              <p:tags r:id="rId2"/>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spid="_x0000_s9271" name="think-cell Slide" r:id="rId6" imgW="592" imgH="595" progId="TCLayout.ActiveDocument.1">
                  <p:embed/>
                </p:oleObj>
              </mc:Choice>
              <mc:Fallback>
                <p:oleObj name="think-cell Slide" r:id="rId6" imgW="592" imgH="595" progId="TCLayout.ActiveDocument.1">
                  <p:embed/>
                  <p:pic>
                    <p:nvPicPr>
                      <p:cNvPr id="8" name="Object 7" hidden="1">
                        <a:extLst>
                          <a:ext uri="{FF2B5EF4-FFF2-40B4-BE49-F238E27FC236}">
                            <a16:creationId xmlns:a16="http://schemas.microsoft.com/office/drawing/2014/main" id="{7040B990-DA36-4F3E-A1E1-A77CC17138B1}"/>
                          </a:ext>
                        </a:extLst>
                      </p:cNvPr>
                      <p:cNvPicPr/>
                      <p:nvPr/>
                    </p:nvPicPr>
                    <p:blipFill>
                      <a:blip r:embed="rId7"/>
                      <a:stretch>
                        <a:fillRect/>
                      </a:stretch>
                    </p:blipFill>
                    <p:spPr>
                      <a:xfrm>
                        <a:off x="1144290" y="644228"/>
                        <a:ext cx="1290" cy="1290"/>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4F40760-B625-47AC-8557-91DC4185E02D}"/>
              </a:ext>
            </a:extLst>
          </p:cNvPr>
          <p:cNvSpPr/>
          <p:nvPr>
            <p:custDataLst>
              <p:tags r:id="rId3"/>
            </p:custDataLst>
          </p:nvPr>
        </p:nvSpPr>
        <p:spPr>
          <a:xfrm>
            <a:off x="1143000"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nl-NL" sz="2275" b="1"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4" name="Title 3"/>
          <p:cNvSpPr>
            <a:spLocks noGrp="1"/>
          </p:cNvSpPr>
          <p:nvPr>
            <p:ph type="title"/>
          </p:nvPr>
        </p:nvSpPr>
        <p:spPr>
          <a:xfrm>
            <a:off x="1366712" y="887285"/>
            <a:ext cx="3578367" cy="897983"/>
          </a:xfrm>
        </p:spPr>
        <p:txBody>
          <a:bodyPr/>
          <a:lstStyle/>
          <a:p>
            <a:r>
              <a:rPr lang="nl-NL" dirty="0">
                <a:latin typeface="Avenir LT Std 35 Light"/>
              </a:rPr>
              <a:t>Klantenreizen</a:t>
            </a:r>
            <a:br>
              <a:rPr lang="nl-NL" dirty="0">
                <a:latin typeface="Avenir LT Std 35 Light"/>
              </a:rPr>
            </a:br>
            <a:r>
              <a:rPr lang="nl-NL" dirty="0" smtClean="0">
                <a:latin typeface="Avenir LT Std 35 Light"/>
              </a:rPr>
              <a:t>zwembaden  </a:t>
            </a:r>
            <a:r>
              <a:rPr lang="nl-NL" dirty="0">
                <a:latin typeface="Avenir LT Std 35 Light"/>
              </a:rPr>
              <a:t/>
            </a:r>
            <a:br>
              <a:rPr lang="nl-NL" dirty="0">
                <a:latin typeface="Avenir LT Std 35 Light"/>
              </a:rPr>
            </a:br>
            <a:r>
              <a:rPr lang="nl-NL" dirty="0">
                <a:latin typeface="Avenir LT Std 35 Light"/>
              </a:rPr>
              <a:t>gemeente Amsterdam</a:t>
            </a:r>
          </a:p>
        </p:txBody>
      </p:sp>
      <p:sp>
        <p:nvSpPr>
          <p:cNvPr id="6" name="Text Placeholder 5"/>
          <p:cNvSpPr>
            <a:spLocks noGrp="1"/>
          </p:cNvSpPr>
          <p:nvPr>
            <p:ph type="body" sz="quarter" idx="17"/>
          </p:nvPr>
        </p:nvSpPr>
        <p:spPr>
          <a:xfrm>
            <a:off x="1380322" y="1960862"/>
            <a:ext cx="4407673" cy="348286"/>
          </a:xfrm>
        </p:spPr>
        <p:txBody>
          <a:bodyPr/>
          <a:lstStyle/>
          <a:p>
            <a:r>
              <a:rPr lang="nl-NL" sz="1050" dirty="0" smtClean="0">
                <a:solidFill>
                  <a:schemeClr val="bg1">
                    <a:lumMod val="50000"/>
                  </a:schemeClr>
                </a:solidFill>
              </a:rPr>
              <a:t>22 maart 2021</a:t>
            </a:r>
            <a:endParaRPr lang="nl-NL" sz="1050" dirty="0">
              <a:solidFill>
                <a:schemeClr val="bg1">
                  <a:lumMod val="50000"/>
                </a:schemeClr>
              </a:solidFill>
            </a:endParaRPr>
          </a:p>
        </p:txBody>
      </p:sp>
      <p:grpSp>
        <p:nvGrpSpPr>
          <p:cNvPr id="11" name="Group 11">
            <a:extLst>
              <a:ext uri="{FF2B5EF4-FFF2-40B4-BE49-F238E27FC236}">
                <a16:creationId xmlns:a16="http://schemas.microsoft.com/office/drawing/2014/main" id="{B24CA9A8-DBA2-4DE5-A749-05516EDEC1D9}"/>
              </a:ext>
            </a:extLst>
          </p:cNvPr>
          <p:cNvGrpSpPr>
            <a:grpSpLocks noChangeAspect="1"/>
          </p:cNvGrpSpPr>
          <p:nvPr/>
        </p:nvGrpSpPr>
        <p:grpSpPr bwMode="auto">
          <a:xfrm>
            <a:off x="430542" y="368047"/>
            <a:ext cx="519238" cy="1766958"/>
            <a:chOff x="115" y="102"/>
            <a:chExt cx="268" cy="912"/>
          </a:xfrm>
        </p:grpSpPr>
        <p:sp>
          <p:nvSpPr>
            <p:cNvPr id="12" name="Freeform 7">
              <a:extLst>
                <a:ext uri="{FF2B5EF4-FFF2-40B4-BE49-F238E27FC236}">
                  <a16:creationId xmlns:a16="http://schemas.microsoft.com/office/drawing/2014/main" id="{92568DFC-116D-482F-B5D4-A1EECF022084}"/>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3" name="Freeform 8">
              <a:extLst>
                <a:ext uri="{FF2B5EF4-FFF2-40B4-BE49-F238E27FC236}">
                  <a16:creationId xmlns:a16="http://schemas.microsoft.com/office/drawing/2014/main" id="{8501AF10-A559-4921-945D-183277B9C2C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 name="Freeform 9">
              <a:extLst>
                <a:ext uri="{FF2B5EF4-FFF2-40B4-BE49-F238E27FC236}">
                  <a16:creationId xmlns:a16="http://schemas.microsoft.com/office/drawing/2014/main" id="{DFEA88A4-E627-4B3C-B833-70BCFA462156}"/>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5" name="Tijdelijke aanduiding voor afbeelding 4"/>
          <p:cNvPicPr>
            <a:picLocks noGrp="1" noChangeAspect="1"/>
          </p:cNvPicPr>
          <p:nvPr>
            <p:ph type="pic" sz="quarter" idx="19"/>
          </p:nvPr>
        </p:nvPicPr>
        <p:blipFill>
          <a:blip r:embed="rId8">
            <a:extLst>
              <a:ext uri="{28A0092B-C50C-407E-A947-70E740481C1C}">
                <a14:useLocalDpi xmlns:a14="http://schemas.microsoft.com/office/drawing/2010/main" val="0"/>
              </a:ext>
            </a:extLst>
          </a:blip>
          <a:srcRect l="15619" r="15619"/>
          <a:stretch>
            <a:fillRect/>
          </a:stretch>
        </p:blipFill>
        <p:spPr>
          <a:xfrm>
            <a:off x="5204625" y="182851"/>
            <a:ext cx="6501238" cy="6489953"/>
          </a:xfrm>
        </p:spPr>
      </p:pic>
    </p:spTree>
    <p:extLst>
      <p:ext uri="{BB962C8B-B14F-4D97-AF65-F5344CB8AC3E}">
        <p14:creationId xmlns:p14="http://schemas.microsoft.com/office/powerpoint/2010/main" val="14337050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kassamedewerker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kassamedewerker kan op de kassa een reservering maken en zien hoeveel reserveringen er gemaakt zijn</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231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u="none" strike="noStrike" kern="1200" cap="none" spc="0" normalizeH="0" baseline="0" noProof="0" dirty="0" smtClean="0">
                <a:ln>
                  <a:noFill/>
                </a:ln>
                <a:solidFill>
                  <a:srgbClr val="000000"/>
                </a:solidFill>
                <a:effectLst/>
                <a:uLnTx/>
                <a:uFillTx/>
                <a:latin typeface="Avenir LT Std 35 Light"/>
                <a:ea typeface="+mn-ea"/>
                <a:cs typeface="+mn-cs"/>
              </a:rPr>
              <a:t>De kassamedewerker kan in de wachtlijsten en</a:t>
            </a:r>
            <a:r>
              <a:rPr kumimoji="0" lang="nl-NL" sz="1200" b="0" u="none" strike="noStrike" kern="1200" cap="none" spc="0" normalizeH="0" noProof="0" dirty="0" smtClean="0">
                <a:ln>
                  <a:noFill/>
                </a:ln>
                <a:solidFill>
                  <a:srgbClr val="000000"/>
                </a:solidFill>
                <a:effectLst/>
                <a:uLnTx/>
                <a:uFillTx/>
                <a:latin typeface="Avenir LT Std 35 Light"/>
                <a:ea typeface="+mn-ea"/>
                <a:cs typeface="+mn-cs"/>
              </a:rPr>
              <a:t> legroepen en kan </a:t>
            </a:r>
            <a:r>
              <a:rPr lang="nl-NL" sz="1200" dirty="0" smtClean="0">
                <a:solidFill>
                  <a:srgbClr val="000000"/>
                </a:solidFill>
                <a:latin typeface="Avenir LT Std 35 Light"/>
              </a:rPr>
              <a:t>nieuwe leerlingen oproepen en verwerken. </a:t>
            </a:r>
            <a:endParaRPr kumimoji="0" lang="nl-NL" sz="1200" b="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kassamedewerker kan op de kassa kiezen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voor verschillende betaalwijze zoals contant, pin, creditkaart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cadeaukaart en of stadspas</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pic>
        <p:nvPicPr>
          <p:cNvPr id="126" name="Picture 19">
            <a:extLst>
              <a:ext uri="{FF2B5EF4-FFF2-40B4-BE49-F238E27FC236}">
                <a16:creationId xmlns:a16="http://schemas.microsoft.com/office/drawing/2014/main" id="{F9EC3888-00EE-4A1E-BAC5-2A458B6ED6B6}"/>
              </a:ext>
            </a:extLst>
          </p:cNvPr>
          <p:cNvPicPr>
            <a:picLocks noChangeAspect="1"/>
          </p:cNvPicPr>
          <p:nvPr/>
        </p:nvPicPr>
        <p:blipFill rotWithShape="1">
          <a:blip r:embed="rId4"/>
          <a:srcRect l="4519" t="542" r="28708" b="70841"/>
          <a:stretch/>
        </p:blipFill>
        <p:spPr>
          <a:xfrm>
            <a:off x="-79053" y="3268627"/>
            <a:ext cx="1393553" cy="1189708"/>
          </a:xfrm>
          <a:prstGeom prst="ellipse">
            <a:avLst/>
          </a:prstGeom>
          <a:ln>
            <a:noFill/>
          </a:ln>
          <a:effectLst>
            <a:softEdge rad="112500"/>
          </a:effectLst>
        </p:spPr>
      </p:pic>
    </p:spTree>
    <p:extLst>
      <p:ext uri="{BB962C8B-B14F-4D97-AF65-F5344CB8AC3E}">
        <p14:creationId xmlns:p14="http://schemas.microsoft.com/office/powerpoint/2010/main" val="40491813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zweminstructeur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Bij het starten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van de zwemles controleert de instructeur de aanwezigheid van de leerlingen en vult die op de tablet in De instructeur ziet in 1 oogopslag dat de leerling een geldige leskaart heeft.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rgbClr val="000000"/>
                </a:solidFill>
                <a:latin typeface="Avenir LT Std 35 Light"/>
              </a:rPr>
              <a:t>De instructeur</a:t>
            </a:r>
            <a:r>
              <a:rPr lang="nl-NL" sz="1200" dirty="0" smtClean="0">
                <a:solidFill>
                  <a:srgbClr val="000000"/>
                </a:solidFill>
                <a:latin typeface="Avenir LT Std 35 Light"/>
              </a:rPr>
              <a:t> houdt op de tablet de vorderingen bij van de leerling naar aanleiding van de lesdoelen die op de tablet staan.</a:t>
            </a: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231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l-NL" sz="1200" dirty="0">
                <a:solidFill>
                  <a:srgbClr val="000000"/>
                </a:solidFill>
              </a:rPr>
              <a:t>Na het behalen van alle lesdoelen </a:t>
            </a:r>
            <a:r>
              <a:rPr lang="nl-NL" sz="1200" dirty="0" smtClean="0">
                <a:solidFill>
                  <a:srgbClr val="000000"/>
                </a:solidFill>
              </a:rPr>
              <a:t>plaatst </a:t>
            </a:r>
            <a:r>
              <a:rPr lang="nl-NL" sz="1200" dirty="0">
                <a:solidFill>
                  <a:srgbClr val="000000"/>
                </a:solidFill>
              </a:rPr>
              <a:t>de instructeur de leerling door naar het volgende </a:t>
            </a:r>
            <a:r>
              <a:rPr lang="nl-NL" sz="1200" dirty="0" smtClean="0">
                <a:solidFill>
                  <a:srgbClr val="000000"/>
                </a:solidFill>
              </a:rPr>
              <a:t>niveau en of naar de afzwemgroep op zijn tablet</a:t>
            </a:r>
          </a:p>
          <a:p>
            <a:pPr lvl="0">
              <a:defRPr/>
            </a:pPr>
            <a:r>
              <a:rPr lang="nl-NL" sz="1200" dirty="0" smtClean="0">
                <a:solidFill>
                  <a:srgbClr val="000000"/>
                </a:solidFill>
              </a:rPr>
              <a:t>Voor het afzwemmen worden de diploma’s uitgeprint. </a:t>
            </a:r>
            <a:endParaRPr lang="nl-NL" sz="1200" dirty="0">
              <a:solidFill>
                <a:srgbClr val="000000"/>
              </a:solidFill>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instructeur</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ziet naar aanleiding van het aantal vastgestelde lessen per niveau in de tablet dat de leerling dreigt achter te blijven en hij of zij actie moet ondernemen. Dit ziet hij of zij doordat de naam van de leerling van kleur wijzigt.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rgbClr val="000000"/>
                </a:solidFill>
                <a:latin typeface="Avenir LT Std 35 Light"/>
              </a:rPr>
              <a:t>De instructeur kan eventueel</a:t>
            </a:r>
            <a:r>
              <a:rPr lang="nl-NL" sz="1200" dirty="0" smtClean="0">
                <a:solidFill>
                  <a:srgbClr val="000000"/>
                </a:solidFill>
                <a:latin typeface="Avenir LT Std 35 Light"/>
              </a:rPr>
              <a:t> de ouders uitnodigen voor een gesprek .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pic>
        <p:nvPicPr>
          <p:cNvPr id="126" name="Picture 19">
            <a:extLst>
              <a:ext uri="{FF2B5EF4-FFF2-40B4-BE49-F238E27FC236}">
                <a16:creationId xmlns:a16="http://schemas.microsoft.com/office/drawing/2014/main" id="{F9EC3888-00EE-4A1E-BAC5-2A458B6ED6B6}"/>
              </a:ext>
            </a:extLst>
          </p:cNvPr>
          <p:cNvPicPr>
            <a:picLocks noChangeAspect="1"/>
          </p:cNvPicPr>
          <p:nvPr/>
        </p:nvPicPr>
        <p:blipFill rotWithShape="1">
          <a:blip r:embed="rId4"/>
          <a:srcRect l="4519" t="542" r="28708" b="70841"/>
          <a:stretch/>
        </p:blipFill>
        <p:spPr>
          <a:xfrm>
            <a:off x="-79053" y="3268627"/>
            <a:ext cx="1393553" cy="1189708"/>
          </a:xfrm>
          <a:prstGeom prst="ellipse">
            <a:avLst/>
          </a:prstGeom>
          <a:ln>
            <a:noFill/>
          </a:ln>
          <a:effectLst>
            <a:softEdge rad="112500"/>
          </a:effectLst>
        </p:spPr>
      </p:pic>
    </p:spTree>
    <p:extLst>
      <p:ext uri="{BB962C8B-B14F-4D97-AF65-F5344CB8AC3E}">
        <p14:creationId xmlns:p14="http://schemas.microsoft.com/office/powerpoint/2010/main" val="24981118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zweminstructeur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instructeur kan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bij de leerling in de tablet bijzonderheden van de desbetreffende leerling noteren.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aseline="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De instructeur en de receptie hebben de mogelijkheid om via het systeem zaken door te geven aan de ouders (in bulk of individueel). Denk hierbij aan zaken als gekleed zwemmen, afzwemmen etc.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231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u="none" strike="noStrike" kern="1200" cap="none" spc="0" normalizeH="0" baseline="0" noProof="0" dirty="0" smtClean="0">
                <a:ln>
                  <a:noFill/>
                </a:ln>
                <a:solidFill>
                  <a:srgbClr val="000000"/>
                </a:solidFill>
                <a:effectLst/>
                <a:uLnTx/>
                <a:uFillTx/>
                <a:latin typeface="Avenir LT Std 35 Light"/>
                <a:ea typeface="+mn-ea"/>
                <a:cs typeface="+mn-cs"/>
              </a:rPr>
              <a:t>De instructeur kan elke les noteren waar hij of zij tijdens de les aan heeft gewerkt met de leerlingen,</a:t>
            </a:r>
            <a:r>
              <a:rPr kumimoji="0" lang="nl-NL" sz="1200" b="0" u="none" strike="noStrike" kern="1200" cap="none" spc="0" normalizeH="0" noProof="0" dirty="0" smtClean="0">
                <a:ln>
                  <a:noFill/>
                </a:ln>
                <a:solidFill>
                  <a:srgbClr val="000000"/>
                </a:solidFill>
                <a:effectLst/>
                <a:uLnTx/>
                <a:uFillTx/>
                <a:latin typeface="Avenir LT Std 35 Light"/>
                <a:ea typeface="+mn-ea"/>
                <a:cs typeface="+mn-cs"/>
              </a:rPr>
              <a:t> en ook terug kijken en vooruitplannen.</a:t>
            </a:r>
            <a:endParaRPr kumimoji="0" lang="nl-NL" sz="1200" b="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instructeur ziet op zijn tablet welke leerling zich heeft afgemeld, inclusief</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reden en eventuele kosten.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pic>
        <p:nvPicPr>
          <p:cNvPr id="126" name="Picture 19">
            <a:extLst>
              <a:ext uri="{FF2B5EF4-FFF2-40B4-BE49-F238E27FC236}">
                <a16:creationId xmlns:a16="http://schemas.microsoft.com/office/drawing/2014/main" id="{F9EC3888-00EE-4A1E-BAC5-2A458B6ED6B6}"/>
              </a:ext>
            </a:extLst>
          </p:cNvPr>
          <p:cNvPicPr>
            <a:picLocks noChangeAspect="1"/>
          </p:cNvPicPr>
          <p:nvPr/>
        </p:nvPicPr>
        <p:blipFill rotWithShape="1">
          <a:blip r:embed="rId4"/>
          <a:srcRect l="4519" t="542" r="28708" b="70841"/>
          <a:stretch/>
        </p:blipFill>
        <p:spPr>
          <a:xfrm>
            <a:off x="-79053" y="3268627"/>
            <a:ext cx="1393553" cy="1189708"/>
          </a:xfrm>
          <a:prstGeom prst="ellipse">
            <a:avLst/>
          </a:prstGeom>
          <a:ln>
            <a:noFill/>
          </a:ln>
          <a:effectLst>
            <a:softEdge rad="112500"/>
          </a:effectLst>
        </p:spPr>
      </p:pic>
    </p:spTree>
    <p:extLst>
      <p:ext uri="{BB962C8B-B14F-4D97-AF65-F5344CB8AC3E}">
        <p14:creationId xmlns:p14="http://schemas.microsoft.com/office/powerpoint/2010/main" val="27230141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ouder</a:t>
            </a:r>
            <a:r>
              <a:rPr lang="en-US" dirty="0" smtClean="0"/>
              <a:t> (</a:t>
            </a:r>
            <a:r>
              <a:rPr lang="en-US" dirty="0" err="1" smtClean="0"/>
              <a:t>zwemles</a:t>
            </a:r>
            <a:r>
              <a:rPr lang="en-US" dirty="0" smtClean="0"/>
              <a:t> kind)</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59964" y="-3082031"/>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256306" y="4152588"/>
            <a:ext cx="2971800" cy="2714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nl-NL" sz="1200" dirty="0">
                <a:solidFill>
                  <a:srgbClr val="000000"/>
                </a:solidFill>
              </a:rPr>
              <a:t>Het zoontje (Tim) van Teun wil graag leren zwemmen. Teun gaat op de website van het zwembad kijken hoe hij Tim kan aanmelden. </a:t>
            </a:r>
            <a:r>
              <a:rPr lang="nl-NL" sz="1200" dirty="0" err="1">
                <a:solidFill>
                  <a:srgbClr val="000000"/>
                </a:solidFill>
              </a:rPr>
              <a:t>Dmv</a:t>
            </a:r>
            <a:r>
              <a:rPr lang="nl-NL" sz="1200" dirty="0">
                <a:solidFill>
                  <a:srgbClr val="000000"/>
                </a:solidFill>
              </a:rPr>
              <a:t> een vraag en antwoord sessie van een </a:t>
            </a:r>
            <a:r>
              <a:rPr lang="nl-NL" sz="1200" dirty="0" err="1">
                <a:solidFill>
                  <a:srgbClr val="000000"/>
                </a:solidFill>
              </a:rPr>
              <a:t>chatbot</a:t>
            </a:r>
            <a:r>
              <a:rPr lang="nl-NL" sz="1200" dirty="0">
                <a:solidFill>
                  <a:srgbClr val="000000"/>
                </a:solidFill>
              </a:rPr>
              <a:t> wordt Teun doorverwezen naar het de webshop van het juiste zwembad alwaar hij zich direct kan inschrijven voor de wachtlijst </a:t>
            </a:r>
            <a:r>
              <a:rPr lang="nl-NL" sz="1200" dirty="0">
                <a:solidFill>
                  <a:schemeClr val="tx1"/>
                </a:solidFill>
              </a:rPr>
              <a:t>door het aanmaken van een account voor zijn zoon Tim na het aangeven van de voorkeur Teun voor de lesdagen waarop Tim kan zwemmen. en het aangeven van specifieke zaken (bv epilepsie, speciaal onderwijs)</a:t>
            </a: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93156" y="4271927"/>
            <a:ext cx="3187709" cy="2449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nl-NL" sz="1200" dirty="0">
                <a:solidFill>
                  <a:schemeClr val="tx1"/>
                </a:solidFill>
              </a:rPr>
              <a:t>Betaalt Teun de inschrijving via </a:t>
            </a:r>
            <a:r>
              <a:rPr lang="nl-NL" sz="1200" dirty="0" err="1">
                <a:solidFill>
                  <a:schemeClr val="tx1"/>
                </a:solidFill>
              </a:rPr>
              <a:t>Ideal</a:t>
            </a:r>
            <a:r>
              <a:rPr lang="nl-NL" sz="1200" dirty="0">
                <a:solidFill>
                  <a:schemeClr val="tx1"/>
                </a:solidFill>
              </a:rPr>
              <a:t> en </a:t>
            </a:r>
          </a:p>
          <a:p>
            <a:pPr lvl="0">
              <a:defRPr/>
            </a:pPr>
            <a:r>
              <a:rPr lang="nl-NL" sz="1200" dirty="0">
                <a:solidFill>
                  <a:schemeClr val="tx1"/>
                </a:solidFill>
              </a:rPr>
              <a:t>Vanuit het systeem krijgt Teun een melding dat zijn aanmelding is ontvangen met een indicatie van de wachttijd. Hierbij wordt aangegeven hoeveel kinderen nog voor Tim aan de beurt zijn.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Ook verstuurt het systeem regelmatig updates om Tim voor te bereiden op de zwemles.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 </a:t>
            </a:r>
            <a:endParaRPr kumimoji="0" lang="nl-NL" sz="1200" b="0" i="1"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1"/>
            <a:ext cx="3024000" cy="2214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Hoera Tim is aan de beurt voor zwemles. Teun ontvangt een melding waarin staat vermeld waar Tim wanneer verwacht wordt. Ook zit er direct een link bij voor de betaling van de zwemlessen. Hiervoor zijn verschillende mogelijkheden waaruit Teun een keuze kan maken (heel pakket, maandtarief </a:t>
            </a:r>
            <a:r>
              <a:rPr lang="nl-NL" sz="1200" dirty="0" err="1" smtClean="0">
                <a:solidFill>
                  <a:srgbClr val="000000"/>
                </a:solidFill>
                <a:latin typeface="Avenir LT Std 35 Light"/>
              </a:rPr>
              <a:t>etc</a:t>
            </a:r>
            <a:r>
              <a:rPr lang="nl-NL" sz="1200" dirty="0" smtClean="0">
                <a:solidFill>
                  <a:srgbClr val="000000"/>
                </a:solidFill>
                <a:latin typeface="Avenir LT Std 35 Light"/>
              </a:rPr>
              <a:t>). Op het moment dat de leskaart van Tim bijna leeg is krijgt de vader van Tim een melding dat de leskaart leeg is en kan hij die online via de webshop en of app verlengen.</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4710F9-FA80-470F-832F-9EFA86FB537F}"/>
              </a:ext>
            </a:extLst>
          </p:cNvPr>
          <p:cNvCxnSpPr/>
          <p:nvPr/>
        </p:nvCxnSpPr>
        <p:spPr>
          <a:xfrm>
            <a:off x="2971932" y="3910944"/>
            <a:ext cx="3456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D1A47F1-AA04-499F-B0EB-0ED06DD768EF}"/>
              </a:ext>
            </a:extLst>
          </p:cNvPr>
          <p:cNvCxnSpPr/>
          <p:nvPr/>
        </p:nvCxnSpPr>
        <p:spPr>
          <a:xfrm>
            <a:off x="6614937" y="3910944"/>
            <a:ext cx="338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739521-2C7C-4FFB-A8A4-2FCD893E8971}"/>
              </a:ext>
            </a:extLst>
          </p:cNvPr>
          <p:cNvCxnSpPr>
            <a:cxnSpLocks/>
          </p:cNvCxnSpPr>
          <p:nvPr/>
        </p:nvCxnSpPr>
        <p:spPr>
          <a:xfrm rot="10800000">
            <a:off x="10226060" y="3910945"/>
            <a:ext cx="194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grpSp>
        <p:nvGrpSpPr>
          <p:cNvPr id="126" name="Group 20">
            <a:extLst>
              <a:ext uri="{FF2B5EF4-FFF2-40B4-BE49-F238E27FC236}">
                <a16:creationId xmlns:a16="http://schemas.microsoft.com/office/drawing/2014/main" id="{1DF66EC1-C549-4051-A0BE-26B7F39A07A8}"/>
              </a:ext>
            </a:extLst>
          </p:cNvPr>
          <p:cNvGrpSpPr/>
          <p:nvPr/>
        </p:nvGrpSpPr>
        <p:grpSpPr>
          <a:xfrm>
            <a:off x="44994" y="3430938"/>
            <a:ext cx="1102934" cy="884336"/>
            <a:chOff x="595268" y="1240524"/>
            <a:chExt cx="3164907" cy="3028477"/>
          </a:xfrm>
        </p:grpSpPr>
        <p:pic>
          <p:nvPicPr>
            <p:cNvPr id="127" name="Picture 26">
              <a:extLst>
                <a:ext uri="{FF2B5EF4-FFF2-40B4-BE49-F238E27FC236}">
                  <a16:creationId xmlns:a16="http://schemas.microsoft.com/office/drawing/2014/main" id="{F2059726-A610-4614-AF7E-5E3F0D179E06}"/>
                </a:ext>
              </a:extLst>
            </p:cNvPr>
            <p:cNvPicPr>
              <a:picLocks noChangeAspect="1"/>
            </p:cNvPicPr>
            <p:nvPr/>
          </p:nvPicPr>
          <p:blipFill>
            <a:blip r:embed="rId4"/>
            <a:stretch>
              <a:fillRect/>
            </a:stretch>
          </p:blipFill>
          <p:spPr>
            <a:xfrm>
              <a:off x="595268" y="1255474"/>
              <a:ext cx="3156842" cy="3013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0" name="Oval 42">
              <a:extLst>
                <a:ext uri="{FF2B5EF4-FFF2-40B4-BE49-F238E27FC236}">
                  <a16:creationId xmlns:a16="http://schemas.microsoft.com/office/drawing/2014/main" id="{8FF3DA3E-A559-4FCF-B530-01E37F4F3B71}"/>
                </a:ext>
              </a:extLst>
            </p:cNvPr>
            <p:cNvSpPr/>
            <p:nvPr/>
          </p:nvSpPr>
          <p:spPr>
            <a:xfrm>
              <a:off x="595268" y="1240524"/>
              <a:ext cx="3164907" cy="29929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dirty="0">
                <a:ln>
                  <a:noFill/>
                </a:ln>
                <a:solidFill>
                  <a:srgbClr val="FFFFFF"/>
                </a:solidFill>
                <a:effectLst/>
                <a:uLnTx/>
                <a:uFillTx/>
                <a:latin typeface="Avenir LT Std 35 Light"/>
                <a:ea typeface="+mn-ea"/>
                <a:cs typeface="+mn-cs"/>
              </a:endParaRPr>
            </a:p>
          </p:txBody>
        </p:sp>
      </p:grpSp>
    </p:spTree>
    <p:extLst>
      <p:ext uri="{BB962C8B-B14F-4D97-AF65-F5344CB8AC3E}">
        <p14:creationId xmlns:p14="http://schemas.microsoft.com/office/powerpoint/2010/main" val="34589068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ouder</a:t>
            </a:r>
            <a:r>
              <a:rPr lang="en-US" dirty="0" smtClean="0"/>
              <a:t> (</a:t>
            </a:r>
            <a:r>
              <a:rPr lang="en-US" dirty="0" err="1" smtClean="0"/>
              <a:t>zwemles</a:t>
            </a:r>
            <a:r>
              <a:rPr lang="en-US" dirty="0" smtClean="0"/>
              <a:t> kind)</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59964" y="-3082031"/>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l-NL" sz="1200" dirty="0">
                <a:solidFill>
                  <a:srgbClr val="000000"/>
                </a:solidFill>
              </a:rPr>
              <a:t>Op het moment dat de leskaart van Tim bijna leeg is krijgt de vader van </a:t>
            </a:r>
            <a:r>
              <a:rPr lang="nl-NL" sz="1200" dirty="0" smtClean="0">
                <a:solidFill>
                  <a:srgbClr val="000000"/>
                </a:solidFill>
              </a:rPr>
              <a:t>Tim </a:t>
            </a:r>
            <a:r>
              <a:rPr lang="nl-NL" sz="1200" dirty="0">
                <a:solidFill>
                  <a:srgbClr val="000000"/>
                </a:solidFill>
              </a:rPr>
              <a:t>een melding dat de leskaart leeg is en kan hij die online via de webshop en of app verlengen</a:t>
            </a:r>
            <a:r>
              <a:rPr lang="nl-NL" sz="1200" dirty="0" smtClean="0">
                <a:solidFill>
                  <a:srgbClr val="000000"/>
                </a:solidFill>
              </a:rPr>
              <a:t>.</a:t>
            </a:r>
          </a:p>
          <a:p>
            <a:pPr lvl="0">
              <a:defRPr/>
            </a:pPr>
            <a:endParaRPr lang="nl-NL" sz="1200" dirty="0">
              <a:solidFill>
                <a:srgbClr val="000000"/>
              </a:solidFill>
            </a:endParaRPr>
          </a:p>
          <a:p>
            <a:pPr lvl="0">
              <a:defRPr/>
            </a:pPr>
            <a:r>
              <a:rPr lang="nl-NL" sz="1200" dirty="0" smtClean="0">
                <a:solidFill>
                  <a:srgbClr val="000000"/>
                </a:solidFill>
              </a:rPr>
              <a:t>Tim z’n opa is jarig en Tim kan helaas niet naar de zwemles komen. Teun geeft dit door via het systeem en krijgt een voorstel om de les in te komen halen. </a:t>
            </a:r>
            <a:endParaRPr lang="nl-NL" sz="1200" dirty="0">
              <a:solidFill>
                <a:srgbClr val="000000"/>
              </a:solidFill>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1845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In de school vakantie zijn er extra zwemlessen de vader van Tim krijgt een melding dat hij zijn zoon hiervoor online kan   inschrijven, het proces van inschrijven wordt afgerond met de betaling en de extra zwemlessen worden bijgeschreven op de leskaart van Tim. </a:t>
            </a:r>
            <a:endParaRPr kumimoji="0" lang="nl-NL" sz="1200" b="0" i="1"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1"/>
            <a:ext cx="3024000" cy="2214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Avenir LT Std 35 Light"/>
              </a:rPr>
              <a:t>O</a:t>
            </a:r>
            <a:r>
              <a:rPr lang="nl-NL" sz="1200" dirty="0" smtClean="0">
                <a:solidFill>
                  <a:srgbClr val="000000"/>
                </a:solidFill>
                <a:latin typeface="Avenir LT Std 35 Light"/>
              </a:rPr>
              <a:t>p het moment dat Tim ziek is kan de vader van Tim online(via een app en of webshop) zijn zoon afmelden voor de zwemles.</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4710F9-FA80-470F-832F-9EFA86FB537F}"/>
              </a:ext>
            </a:extLst>
          </p:cNvPr>
          <p:cNvCxnSpPr/>
          <p:nvPr/>
        </p:nvCxnSpPr>
        <p:spPr>
          <a:xfrm>
            <a:off x="2971932" y="3910944"/>
            <a:ext cx="3456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D1A47F1-AA04-499F-B0EB-0ED06DD768EF}"/>
              </a:ext>
            </a:extLst>
          </p:cNvPr>
          <p:cNvCxnSpPr/>
          <p:nvPr/>
        </p:nvCxnSpPr>
        <p:spPr>
          <a:xfrm>
            <a:off x="6614937" y="3910944"/>
            <a:ext cx="338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739521-2C7C-4FFB-A8A4-2FCD893E8971}"/>
              </a:ext>
            </a:extLst>
          </p:cNvPr>
          <p:cNvCxnSpPr>
            <a:cxnSpLocks/>
          </p:cNvCxnSpPr>
          <p:nvPr/>
        </p:nvCxnSpPr>
        <p:spPr>
          <a:xfrm rot="10800000">
            <a:off x="10226060" y="3910945"/>
            <a:ext cx="194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grpSp>
        <p:nvGrpSpPr>
          <p:cNvPr id="126" name="Group 20">
            <a:extLst>
              <a:ext uri="{FF2B5EF4-FFF2-40B4-BE49-F238E27FC236}">
                <a16:creationId xmlns:a16="http://schemas.microsoft.com/office/drawing/2014/main" id="{1DF66EC1-C549-4051-A0BE-26B7F39A07A8}"/>
              </a:ext>
            </a:extLst>
          </p:cNvPr>
          <p:cNvGrpSpPr/>
          <p:nvPr/>
        </p:nvGrpSpPr>
        <p:grpSpPr>
          <a:xfrm>
            <a:off x="44994" y="3430938"/>
            <a:ext cx="1102934" cy="884336"/>
            <a:chOff x="595268" y="1240524"/>
            <a:chExt cx="3164907" cy="3028477"/>
          </a:xfrm>
        </p:grpSpPr>
        <p:pic>
          <p:nvPicPr>
            <p:cNvPr id="127" name="Picture 26">
              <a:extLst>
                <a:ext uri="{FF2B5EF4-FFF2-40B4-BE49-F238E27FC236}">
                  <a16:creationId xmlns:a16="http://schemas.microsoft.com/office/drawing/2014/main" id="{F2059726-A610-4614-AF7E-5E3F0D179E06}"/>
                </a:ext>
              </a:extLst>
            </p:cNvPr>
            <p:cNvPicPr>
              <a:picLocks noChangeAspect="1"/>
            </p:cNvPicPr>
            <p:nvPr/>
          </p:nvPicPr>
          <p:blipFill>
            <a:blip r:embed="rId4"/>
            <a:stretch>
              <a:fillRect/>
            </a:stretch>
          </p:blipFill>
          <p:spPr>
            <a:xfrm>
              <a:off x="595268" y="1255474"/>
              <a:ext cx="3156842" cy="3013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0" name="Oval 42">
              <a:extLst>
                <a:ext uri="{FF2B5EF4-FFF2-40B4-BE49-F238E27FC236}">
                  <a16:creationId xmlns:a16="http://schemas.microsoft.com/office/drawing/2014/main" id="{8FF3DA3E-A559-4FCF-B530-01E37F4F3B71}"/>
                </a:ext>
              </a:extLst>
            </p:cNvPr>
            <p:cNvSpPr/>
            <p:nvPr/>
          </p:nvSpPr>
          <p:spPr>
            <a:xfrm>
              <a:off x="595268" y="1240524"/>
              <a:ext cx="3164907" cy="29929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dirty="0">
                <a:ln>
                  <a:noFill/>
                </a:ln>
                <a:solidFill>
                  <a:srgbClr val="FFFFFF"/>
                </a:solidFill>
                <a:effectLst/>
                <a:uLnTx/>
                <a:uFillTx/>
                <a:latin typeface="Avenir LT Std 35 Light"/>
                <a:ea typeface="+mn-ea"/>
                <a:cs typeface="+mn-cs"/>
              </a:endParaRPr>
            </a:p>
          </p:txBody>
        </p:sp>
      </p:grpSp>
    </p:spTree>
    <p:extLst>
      <p:ext uri="{BB962C8B-B14F-4D97-AF65-F5344CB8AC3E}">
        <p14:creationId xmlns:p14="http://schemas.microsoft.com/office/powerpoint/2010/main" val="1298711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85063"/>
            <a:ext cx="10515600" cy="999580"/>
          </a:xfrm>
        </p:spPr>
        <p:txBody>
          <a:bodyPr/>
          <a:lstStyle/>
          <a:p>
            <a:r>
              <a:rPr lang="en-US" dirty="0" err="1" smtClean="0"/>
              <a:t>Klantreis</a:t>
            </a:r>
            <a:r>
              <a:rPr lang="en-US" dirty="0" smtClean="0"/>
              <a:t> (</a:t>
            </a:r>
            <a:r>
              <a:rPr lang="en-US" dirty="0" err="1" smtClean="0"/>
              <a:t>zwemles</a:t>
            </a:r>
            <a:r>
              <a:rPr lang="en-US" dirty="0" smtClean="0"/>
              <a:t> kind)</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256005"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182045"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334972"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85042" y="4408699"/>
            <a:ext cx="3984183" cy="193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Vandaag is de eerste zwemles van Tim, Teun krijgt ‘s vooraf nog een melding (frequentie en tijdstippen flexibel in te stellen) met het tijdstip en waar zij zich moeten melden.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Teun heeft de app geïnstalleerd op zijn telefoon en op deze manier kunnen ouder en kind naar binnen. De zwem instructeur ziet gelijk op zijn device dat Tim binnen is voor zijn eerste les.  </a:t>
            </a:r>
            <a:br>
              <a:rPr lang="nl-NL" sz="1200" dirty="0" smtClean="0">
                <a:solidFill>
                  <a:srgbClr val="000000"/>
                </a:solidFill>
                <a:latin typeface="Avenir LT Std 35 Light"/>
              </a:rPr>
            </a:b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264723"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234536" y="4408699"/>
            <a:ext cx="3919888" cy="1922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Er ontbreekt nog een foto van Tim in het systeem (ouders kunnen dit zelf uploaden). De medewerker  vraagt aan Teun of hij een foto mag maken van Tim voor in het leerlingvolgsysteem.   </a:t>
            </a:r>
            <a:endParaRPr lang="nl-NL" sz="120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smtClean="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
            </a:r>
            <a:br>
              <a:rPr lang="nl-NL" sz="1200" dirty="0" smtClean="0">
                <a:solidFill>
                  <a:srgbClr val="000000"/>
                </a:solidFill>
                <a:latin typeface="Avenir LT Std 35 Light"/>
              </a:rPr>
            </a:br>
            <a:r>
              <a:rPr lang="nl-NL" sz="1200" dirty="0" smtClean="0">
                <a:solidFill>
                  <a:srgbClr val="000000"/>
                </a:solidFill>
                <a:latin typeface="Avenir LT Std 35 Light"/>
              </a:rPr>
              <a:t>De vorderingen van Tim worden door de zweminstructeur genoteerd zodat de ouders de vorderingen van hun kind  online via een website en of app kunnen volgen. </a:t>
            </a:r>
            <a:endParaRPr lang="nl-NL" sz="1200" i="1" dirty="0" smtClean="0">
              <a:solidFill>
                <a:srgbClr val="000000"/>
              </a:solidFill>
              <a:latin typeface="Avenir LT Std 35 Light"/>
            </a:endParaRPr>
          </a:p>
        </p:txBody>
      </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656000"/>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cxnSp>
        <p:nvCxnSpPr>
          <p:cNvPr id="627" name="Straight Arrow Connector 626">
            <a:extLst>
              <a:ext uri="{FF2B5EF4-FFF2-40B4-BE49-F238E27FC236}">
                <a16:creationId xmlns:a16="http://schemas.microsoft.com/office/drawing/2014/main" id="{B621667A-19E0-4221-AB00-5800620F35F7}"/>
              </a:ext>
            </a:extLst>
          </p:cNvPr>
          <p:cNvCxnSpPr/>
          <p:nvPr/>
        </p:nvCxnSpPr>
        <p:spPr>
          <a:xfrm flipV="1">
            <a:off x="678" y="3910944"/>
            <a:ext cx="226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Straight Arrow Connector 627">
            <a:extLst>
              <a:ext uri="{FF2B5EF4-FFF2-40B4-BE49-F238E27FC236}">
                <a16:creationId xmlns:a16="http://schemas.microsoft.com/office/drawing/2014/main" id="{9C551607-3698-4BE1-BB92-14BBB1147F40}"/>
              </a:ext>
            </a:extLst>
          </p:cNvPr>
          <p:cNvCxnSpPr/>
          <p:nvPr/>
        </p:nvCxnSpPr>
        <p:spPr>
          <a:xfrm>
            <a:off x="2449406" y="3910944"/>
            <a:ext cx="370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9" name="Straight Arrow Connector 628">
            <a:extLst>
              <a:ext uri="{FF2B5EF4-FFF2-40B4-BE49-F238E27FC236}">
                <a16:creationId xmlns:a16="http://schemas.microsoft.com/office/drawing/2014/main" id="{E0FE1642-629E-4511-B640-105AFAB7830A}"/>
              </a:ext>
            </a:extLst>
          </p:cNvPr>
          <p:cNvCxnSpPr/>
          <p:nvPr/>
        </p:nvCxnSpPr>
        <p:spPr>
          <a:xfrm>
            <a:off x="6375450" y="3910944"/>
            <a:ext cx="3636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0" name="Straight Arrow Connector 629">
            <a:extLst>
              <a:ext uri="{FF2B5EF4-FFF2-40B4-BE49-F238E27FC236}">
                <a16:creationId xmlns:a16="http://schemas.microsoft.com/office/drawing/2014/main" id="{247CDB55-800C-454D-B093-99011A624537}"/>
              </a:ext>
            </a:extLst>
          </p:cNvPr>
          <p:cNvCxnSpPr>
            <a:cxnSpLocks/>
          </p:cNvCxnSpPr>
          <p:nvPr/>
        </p:nvCxnSpPr>
        <p:spPr>
          <a:xfrm rot="10800000">
            <a:off x="10226060" y="3910945"/>
            <a:ext cx="194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4" name="Rectangle 633">
            <a:extLst>
              <a:ext uri="{FF2B5EF4-FFF2-40B4-BE49-F238E27FC236}">
                <a16:creationId xmlns:a16="http://schemas.microsoft.com/office/drawing/2014/main" id="{86B6C852-2723-43A8-8434-311445819D32}"/>
              </a:ext>
            </a:extLst>
          </p:cNvPr>
          <p:cNvSpPr/>
          <p:nvPr/>
        </p:nvSpPr>
        <p:spPr>
          <a:xfrm>
            <a:off x="8258451" y="4419934"/>
            <a:ext cx="3888000" cy="191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l-NL" sz="1200" dirty="0" smtClean="0">
                <a:solidFill>
                  <a:srgbClr val="000000"/>
                </a:solidFill>
              </a:rPr>
              <a:t>Tim </a:t>
            </a:r>
            <a:r>
              <a:rPr lang="nl-NL" sz="1200" dirty="0">
                <a:solidFill>
                  <a:srgbClr val="000000"/>
                </a:solidFill>
              </a:rPr>
              <a:t>z’n les zit erop. Hij gaat weer naar huis, bij het verlaten van het zwembad wordt dit geregistreerd (bv door </a:t>
            </a:r>
            <a:r>
              <a:rPr lang="nl-NL" sz="1200" dirty="0" smtClean="0">
                <a:solidFill>
                  <a:srgbClr val="000000"/>
                </a:solidFill>
              </a:rPr>
              <a:t>sensor, </a:t>
            </a:r>
            <a:r>
              <a:rPr lang="nl-NL" sz="1200" dirty="0">
                <a:solidFill>
                  <a:srgbClr val="000000"/>
                </a:solidFill>
              </a:rPr>
              <a:t>poortje, kluisje </a:t>
            </a:r>
            <a:r>
              <a:rPr lang="nl-NL" sz="1200" dirty="0" err="1">
                <a:solidFill>
                  <a:srgbClr val="000000"/>
                </a:solidFill>
              </a:rPr>
              <a:t>etc</a:t>
            </a:r>
            <a:r>
              <a:rPr lang="nl-NL" sz="1200" dirty="0">
                <a:solidFill>
                  <a:srgbClr val="000000"/>
                </a:solidFill>
              </a:rPr>
              <a:t>). </a:t>
            </a:r>
            <a:br>
              <a:rPr lang="nl-NL" sz="1200" dirty="0">
                <a:solidFill>
                  <a:srgbClr val="000000"/>
                </a:solidFill>
              </a:rPr>
            </a:br>
            <a:r>
              <a:rPr lang="nl-NL" sz="1200" dirty="0">
                <a:solidFill>
                  <a:srgbClr val="000000"/>
                </a:solidFill>
              </a:rPr>
              <a:t>Door het registreren van aankomst en vertrek krijgen we beter inzicht in de bezetting van het zwembad. </a:t>
            </a:r>
          </a:p>
        </p:txBody>
      </p:sp>
      <p:grpSp>
        <p:nvGrpSpPr>
          <p:cNvPr id="6" name="Group 5">
            <a:extLst>
              <a:ext uri="{FF2B5EF4-FFF2-40B4-BE49-F238E27FC236}">
                <a16:creationId xmlns:a16="http://schemas.microsoft.com/office/drawing/2014/main" id="{4D985E68-D2A1-4B1B-8768-DE5B83AF1156}"/>
              </a:ext>
            </a:extLst>
          </p:cNvPr>
          <p:cNvGrpSpPr/>
          <p:nvPr/>
        </p:nvGrpSpPr>
        <p:grpSpPr>
          <a:xfrm>
            <a:off x="9284201" y="2233494"/>
            <a:ext cx="1648171" cy="1369061"/>
            <a:chOff x="-1557914" y="3999225"/>
            <a:chExt cx="1293628" cy="1065497"/>
          </a:xfrm>
        </p:grpSpPr>
        <p:pic>
          <p:nvPicPr>
            <p:cNvPr id="701" name="Picture 700">
              <a:extLst>
                <a:ext uri="{FF2B5EF4-FFF2-40B4-BE49-F238E27FC236}">
                  <a16:creationId xmlns:a16="http://schemas.microsoft.com/office/drawing/2014/main" id="{DD7ACB8B-C9DE-436A-8037-724A131452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7914" y="3999225"/>
              <a:ext cx="1222075" cy="1065497"/>
            </a:xfrm>
            <a:prstGeom prst="rect">
              <a:avLst/>
            </a:prstGeom>
          </p:spPr>
        </p:pic>
        <p:grpSp>
          <p:nvGrpSpPr>
            <p:cNvPr id="636" name="Group 635">
              <a:extLst>
                <a:ext uri="{FF2B5EF4-FFF2-40B4-BE49-F238E27FC236}">
                  <a16:creationId xmlns:a16="http://schemas.microsoft.com/office/drawing/2014/main" id="{D4B18C48-0BF0-45E1-9EAD-292930CCC5CD}"/>
                </a:ext>
              </a:extLst>
            </p:cNvPr>
            <p:cNvGrpSpPr/>
            <p:nvPr/>
          </p:nvGrpSpPr>
          <p:grpSpPr>
            <a:xfrm>
              <a:off x="-1096502" y="4099568"/>
              <a:ext cx="832216" cy="536778"/>
              <a:chOff x="3973513" y="7399338"/>
              <a:chExt cx="3295651" cy="2765425"/>
            </a:xfrm>
          </p:grpSpPr>
          <p:sp>
            <p:nvSpPr>
              <p:cNvPr id="645" name="Freeform 77">
                <a:extLst>
                  <a:ext uri="{FF2B5EF4-FFF2-40B4-BE49-F238E27FC236}">
                    <a16:creationId xmlns:a16="http://schemas.microsoft.com/office/drawing/2014/main" id="{FB980009-9195-4A6F-A7CA-2CCC34F17830}"/>
                  </a:ext>
                </a:extLst>
              </p:cNvPr>
              <p:cNvSpPr>
                <a:spLocks/>
              </p:cNvSpPr>
              <p:nvPr/>
            </p:nvSpPr>
            <p:spPr bwMode="auto">
              <a:xfrm>
                <a:off x="6953251" y="8875713"/>
                <a:ext cx="315913" cy="144463"/>
              </a:xfrm>
              <a:custGeom>
                <a:avLst/>
                <a:gdLst>
                  <a:gd name="T0" fmla="*/ 4 w 44"/>
                  <a:gd name="T1" fmla="*/ 0 h 20"/>
                  <a:gd name="T2" fmla="*/ 0 w 44"/>
                  <a:gd name="T3" fmla="*/ 4 h 20"/>
                  <a:gd name="T4" fmla="*/ 0 w 44"/>
                  <a:gd name="T5" fmla="*/ 4 h 20"/>
                  <a:gd name="T6" fmla="*/ 0 w 44"/>
                  <a:gd name="T7" fmla="*/ 4 h 20"/>
                  <a:gd name="T8" fmla="*/ 0 w 44"/>
                  <a:gd name="T9" fmla="*/ 4 h 20"/>
                  <a:gd name="T10" fmla="*/ 4 w 44"/>
                  <a:gd name="T11" fmla="*/ 10 h 20"/>
                  <a:gd name="T12" fmla="*/ 0 w 44"/>
                  <a:gd name="T13" fmla="*/ 15 h 20"/>
                  <a:gd name="T14" fmla="*/ 0 w 44"/>
                  <a:gd name="T15" fmla="*/ 15 h 20"/>
                  <a:gd name="T16" fmla="*/ 0 w 44"/>
                  <a:gd name="T17" fmla="*/ 15 h 20"/>
                  <a:gd name="T18" fmla="*/ 0 w 44"/>
                  <a:gd name="T19" fmla="*/ 15 h 20"/>
                  <a:gd name="T20" fmla="*/ 4 w 44"/>
                  <a:gd name="T21" fmla="*/ 20 h 20"/>
                  <a:gd name="T22" fmla="*/ 44 w 44"/>
                  <a:gd name="T23" fmla="*/ 10 h 20"/>
                  <a:gd name="T24" fmla="*/ 4 w 44"/>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0">
                    <a:moveTo>
                      <a:pt x="4" y="0"/>
                    </a:moveTo>
                    <a:cubicBezTo>
                      <a:pt x="4" y="2"/>
                      <a:pt x="2" y="4"/>
                      <a:pt x="0" y="4"/>
                    </a:cubicBezTo>
                    <a:cubicBezTo>
                      <a:pt x="0" y="4"/>
                      <a:pt x="0" y="4"/>
                      <a:pt x="0" y="4"/>
                    </a:cubicBezTo>
                    <a:cubicBezTo>
                      <a:pt x="0" y="4"/>
                      <a:pt x="0" y="4"/>
                      <a:pt x="0" y="4"/>
                    </a:cubicBezTo>
                    <a:cubicBezTo>
                      <a:pt x="0" y="4"/>
                      <a:pt x="0" y="4"/>
                      <a:pt x="0" y="4"/>
                    </a:cubicBezTo>
                    <a:cubicBezTo>
                      <a:pt x="2" y="5"/>
                      <a:pt x="4" y="7"/>
                      <a:pt x="4" y="10"/>
                    </a:cubicBezTo>
                    <a:cubicBezTo>
                      <a:pt x="4" y="12"/>
                      <a:pt x="2" y="15"/>
                      <a:pt x="0" y="15"/>
                    </a:cubicBezTo>
                    <a:cubicBezTo>
                      <a:pt x="0" y="15"/>
                      <a:pt x="0" y="15"/>
                      <a:pt x="0" y="15"/>
                    </a:cubicBezTo>
                    <a:cubicBezTo>
                      <a:pt x="0" y="15"/>
                      <a:pt x="0" y="15"/>
                      <a:pt x="0" y="15"/>
                    </a:cubicBezTo>
                    <a:cubicBezTo>
                      <a:pt x="0" y="15"/>
                      <a:pt x="0" y="15"/>
                      <a:pt x="0" y="15"/>
                    </a:cubicBezTo>
                    <a:cubicBezTo>
                      <a:pt x="2" y="15"/>
                      <a:pt x="4" y="17"/>
                      <a:pt x="4" y="20"/>
                    </a:cubicBezTo>
                    <a:cubicBezTo>
                      <a:pt x="44" y="10"/>
                      <a:pt x="44" y="10"/>
                      <a:pt x="44" y="10"/>
                    </a:cubicBezTo>
                    <a:lnTo>
                      <a:pt x="4" y="0"/>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46" name="Freeform 78">
                <a:extLst>
                  <a:ext uri="{FF2B5EF4-FFF2-40B4-BE49-F238E27FC236}">
                    <a16:creationId xmlns:a16="http://schemas.microsoft.com/office/drawing/2014/main" id="{5B789D41-2BF7-4AF4-8083-A8D60B4E24E3}"/>
                  </a:ext>
                </a:extLst>
              </p:cNvPr>
              <p:cNvSpPr>
                <a:spLocks/>
              </p:cNvSpPr>
              <p:nvPr/>
            </p:nvSpPr>
            <p:spPr bwMode="auto">
              <a:xfrm>
                <a:off x="6953251" y="8875713"/>
                <a:ext cx="315913" cy="73025"/>
              </a:xfrm>
              <a:custGeom>
                <a:avLst/>
                <a:gdLst>
                  <a:gd name="T0" fmla="*/ 4 w 44"/>
                  <a:gd name="T1" fmla="*/ 0 h 10"/>
                  <a:gd name="T2" fmla="*/ 0 w 44"/>
                  <a:gd name="T3" fmla="*/ 4 h 10"/>
                  <a:gd name="T4" fmla="*/ 0 w 44"/>
                  <a:gd name="T5" fmla="*/ 4 h 10"/>
                  <a:gd name="T6" fmla="*/ 0 w 44"/>
                  <a:gd name="T7" fmla="*/ 4 h 10"/>
                  <a:gd name="T8" fmla="*/ 0 w 44"/>
                  <a:gd name="T9" fmla="*/ 4 h 10"/>
                  <a:gd name="T10" fmla="*/ 44 w 44"/>
                  <a:gd name="T11" fmla="*/ 10 h 10"/>
                  <a:gd name="T12" fmla="*/ 4 w 4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4" h="10">
                    <a:moveTo>
                      <a:pt x="4" y="0"/>
                    </a:moveTo>
                    <a:cubicBezTo>
                      <a:pt x="4" y="2"/>
                      <a:pt x="2" y="4"/>
                      <a:pt x="0" y="4"/>
                    </a:cubicBezTo>
                    <a:cubicBezTo>
                      <a:pt x="0" y="4"/>
                      <a:pt x="0" y="4"/>
                      <a:pt x="0" y="4"/>
                    </a:cubicBezTo>
                    <a:cubicBezTo>
                      <a:pt x="0" y="4"/>
                      <a:pt x="0" y="4"/>
                      <a:pt x="0" y="4"/>
                    </a:cubicBezTo>
                    <a:cubicBezTo>
                      <a:pt x="0" y="4"/>
                      <a:pt x="0" y="4"/>
                      <a:pt x="0" y="4"/>
                    </a:cubicBezTo>
                    <a:cubicBezTo>
                      <a:pt x="2" y="5"/>
                      <a:pt x="44" y="10"/>
                      <a:pt x="44" y="10"/>
                    </a:cubicBezTo>
                    <a:lnTo>
                      <a:pt x="4" y="0"/>
                    </a:lnTo>
                    <a:close/>
                  </a:path>
                </a:pathLst>
              </a:custGeom>
              <a:solidFill>
                <a:srgbClr val="CD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0" name="Rectangle 82">
                <a:extLst>
                  <a:ext uri="{FF2B5EF4-FFF2-40B4-BE49-F238E27FC236}">
                    <a16:creationId xmlns:a16="http://schemas.microsoft.com/office/drawing/2014/main" id="{3F3D4649-9E78-40A9-B424-8781A453AB56}"/>
                  </a:ext>
                </a:extLst>
              </p:cNvPr>
              <p:cNvSpPr>
                <a:spLocks noChangeArrowheads="1"/>
              </p:cNvSpPr>
              <p:nvPr/>
            </p:nvSpPr>
            <p:spPr bwMode="auto">
              <a:xfrm>
                <a:off x="4138613" y="9005888"/>
                <a:ext cx="34925"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1" name="Rectangle 83">
                <a:extLst>
                  <a:ext uri="{FF2B5EF4-FFF2-40B4-BE49-F238E27FC236}">
                    <a16:creationId xmlns:a16="http://schemas.microsoft.com/office/drawing/2014/main" id="{3B11FB3B-19EF-401A-888C-00FA4C871D58}"/>
                  </a:ext>
                </a:extLst>
              </p:cNvPr>
              <p:cNvSpPr>
                <a:spLocks noChangeArrowheads="1"/>
              </p:cNvSpPr>
              <p:nvPr/>
            </p:nvSpPr>
            <p:spPr bwMode="auto">
              <a:xfrm>
                <a:off x="4138613" y="8983663"/>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2" name="Rectangle 84">
                <a:extLst>
                  <a:ext uri="{FF2B5EF4-FFF2-40B4-BE49-F238E27FC236}">
                    <a16:creationId xmlns:a16="http://schemas.microsoft.com/office/drawing/2014/main" id="{6A695190-C189-4024-BED7-4BAFD6C839C1}"/>
                  </a:ext>
                </a:extLst>
              </p:cNvPr>
              <p:cNvSpPr>
                <a:spLocks noChangeArrowheads="1"/>
              </p:cNvSpPr>
              <p:nvPr/>
            </p:nvSpPr>
            <p:spPr bwMode="auto">
              <a:xfrm>
                <a:off x="4138613" y="8963026"/>
                <a:ext cx="34925" cy="6350"/>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3" name="Rectangle 85">
                <a:extLst>
                  <a:ext uri="{FF2B5EF4-FFF2-40B4-BE49-F238E27FC236}">
                    <a16:creationId xmlns:a16="http://schemas.microsoft.com/office/drawing/2014/main" id="{E5E094D3-FD5E-48E3-AE8A-2AE00E80C19C}"/>
                  </a:ext>
                </a:extLst>
              </p:cNvPr>
              <p:cNvSpPr>
                <a:spLocks noChangeArrowheads="1"/>
              </p:cNvSpPr>
              <p:nvPr/>
            </p:nvSpPr>
            <p:spPr bwMode="auto">
              <a:xfrm>
                <a:off x="4138613" y="8940801"/>
                <a:ext cx="34925" cy="7938"/>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4" name="Rectangle 86">
                <a:extLst>
                  <a:ext uri="{FF2B5EF4-FFF2-40B4-BE49-F238E27FC236}">
                    <a16:creationId xmlns:a16="http://schemas.microsoft.com/office/drawing/2014/main" id="{F6116742-D02A-4A51-ACB6-E826EFC1A8B1}"/>
                  </a:ext>
                </a:extLst>
              </p:cNvPr>
              <p:cNvSpPr>
                <a:spLocks noChangeArrowheads="1"/>
              </p:cNvSpPr>
              <p:nvPr/>
            </p:nvSpPr>
            <p:spPr bwMode="auto">
              <a:xfrm>
                <a:off x="4138613" y="8918576"/>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6" name="Rectangle 88">
                <a:extLst>
                  <a:ext uri="{FF2B5EF4-FFF2-40B4-BE49-F238E27FC236}">
                    <a16:creationId xmlns:a16="http://schemas.microsoft.com/office/drawing/2014/main" id="{A9A7B800-E6C7-4F9C-BAFC-9CD8E540029E}"/>
                  </a:ext>
                </a:extLst>
              </p:cNvPr>
              <p:cNvSpPr>
                <a:spLocks noChangeArrowheads="1"/>
              </p:cNvSpPr>
              <p:nvPr/>
            </p:nvSpPr>
            <p:spPr bwMode="auto">
              <a:xfrm>
                <a:off x="4138613" y="8875713"/>
                <a:ext cx="34925"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7" name="Rectangle 89">
                <a:extLst>
                  <a:ext uri="{FF2B5EF4-FFF2-40B4-BE49-F238E27FC236}">
                    <a16:creationId xmlns:a16="http://schemas.microsoft.com/office/drawing/2014/main" id="{63AD5E41-8205-4FF6-A617-DF8817F611D0}"/>
                  </a:ext>
                </a:extLst>
              </p:cNvPr>
              <p:cNvSpPr>
                <a:spLocks noChangeArrowheads="1"/>
              </p:cNvSpPr>
              <p:nvPr/>
            </p:nvSpPr>
            <p:spPr bwMode="auto">
              <a:xfrm>
                <a:off x="3973513" y="9005888"/>
                <a:ext cx="42863"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8" name="Rectangle 90">
                <a:extLst>
                  <a:ext uri="{FF2B5EF4-FFF2-40B4-BE49-F238E27FC236}">
                    <a16:creationId xmlns:a16="http://schemas.microsoft.com/office/drawing/2014/main" id="{8311458D-E86B-431E-8B8C-9E82213E9813}"/>
                  </a:ext>
                </a:extLst>
              </p:cNvPr>
              <p:cNvSpPr>
                <a:spLocks noChangeArrowheads="1"/>
              </p:cNvSpPr>
              <p:nvPr/>
            </p:nvSpPr>
            <p:spPr bwMode="auto">
              <a:xfrm>
                <a:off x="3973513" y="8983663"/>
                <a:ext cx="42863"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4" name="Rectangle 96">
                <a:extLst>
                  <a:ext uri="{FF2B5EF4-FFF2-40B4-BE49-F238E27FC236}">
                    <a16:creationId xmlns:a16="http://schemas.microsoft.com/office/drawing/2014/main" id="{5A1FE30A-3F99-4BB5-99E6-2FDD12B98979}"/>
                  </a:ext>
                </a:extLst>
              </p:cNvPr>
              <p:cNvSpPr>
                <a:spLocks noChangeArrowheads="1"/>
              </p:cNvSpPr>
              <p:nvPr/>
            </p:nvSpPr>
            <p:spPr bwMode="auto">
              <a:xfrm>
                <a:off x="4583113" y="7399338"/>
                <a:ext cx="1952625" cy="2765425"/>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5" name="Freeform 97">
                <a:extLst>
                  <a:ext uri="{FF2B5EF4-FFF2-40B4-BE49-F238E27FC236}">
                    <a16:creationId xmlns:a16="http://schemas.microsoft.com/office/drawing/2014/main" id="{00B16007-9E81-4EC2-A945-AE349772EF94}"/>
                  </a:ext>
                </a:extLst>
              </p:cNvPr>
              <p:cNvSpPr>
                <a:spLocks/>
              </p:cNvSpPr>
              <p:nvPr/>
            </p:nvSpPr>
            <p:spPr bwMode="auto">
              <a:xfrm>
                <a:off x="4841876" y="7659688"/>
                <a:ext cx="344488" cy="403225"/>
              </a:xfrm>
              <a:custGeom>
                <a:avLst/>
                <a:gdLst>
                  <a:gd name="T0" fmla="*/ 0 w 48"/>
                  <a:gd name="T1" fmla="*/ 0 h 56"/>
                  <a:gd name="T2" fmla="*/ 48 w 48"/>
                  <a:gd name="T3" fmla="*/ 0 h 56"/>
                  <a:gd name="T4" fmla="*/ 48 w 48"/>
                  <a:gd name="T5" fmla="*/ 15 h 56"/>
                  <a:gd name="T6" fmla="*/ 46 w 48"/>
                  <a:gd name="T7" fmla="*/ 15 h 56"/>
                  <a:gd name="T8" fmla="*/ 43 w 48"/>
                  <a:gd name="T9" fmla="*/ 6 h 56"/>
                  <a:gd name="T10" fmla="*/ 33 w 48"/>
                  <a:gd name="T11" fmla="*/ 4 h 56"/>
                  <a:gd name="T12" fmla="*/ 28 w 48"/>
                  <a:gd name="T13" fmla="*/ 4 h 56"/>
                  <a:gd name="T14" fmla="*/ 28 w 48"/>
                  <a:gd name="T15" fmla="*/ 47 h 56"/>
                  <a:gd name="T16" fmla="*/ 30 w 48"/>
                  <a:gd name="T17" fmla="*/ 53 h 56"/>
                  <a:gd name="T18" fmla="*/ 37 w 48"/>
                  <a:gd name="T19" fmla="*/ 55 h 56"/>
                  <a:gd name="T20" fmla="*/ 37 w 48"/>
                  <a:gd name="T21" fmla="*/ 56 h 56"/>
                  <a:gd name="T22" fmla="*/ 12 w 48"/>
                  <a:gd name="T23" fmla="*/ 56 h 56"/>
                  <a:gd name="T24" fmla="*/ 12 w 48"/>
                  <a:gd name="T25" fmla="*/ 55 h 56"/>
                  <a:gd name="T26" fmla="*/ 19 w 48"/>
                  <a:gd name="T27" fmla="*/ 53 h 56"/>
                  <a:gd name="T28" fmla="*/ 20 w 48"/>
                  <a:gd name="T29" fmla="*/ 46 h 56"/>
                  <a:gd name="T30" fmla="*/ 20 w 48"/>
                  <a:gd name="T31" fmla="*/ 4 h 56"/>
                  <a:gd name="T32" fmla="*/ 15 w 48"/>
                  <a:gd name="T33" fmla="*/ 4 h 56"/>
                  <a:gd name="T34" fmla="*/ 6 w 48"/>
                  <a:gd name="T35" fmla="*/ 6 h 56"/>
                  <a:gd name="T36" fmla="*/ 2 w 48"/>
                  <a:gd name="T37" fmla="*/ 15 h 56"/>
                  <a:gd name="T38" fmla="*/ 0 w 48"/>
                  <a:gd name="T39" fmla="*/ 15 h 56"/>
                  <a:gd name="T40" fmla="*/ 0 w 48"/>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6">
                    <a:moveTo>
                      <a:pt x="0" y="0"/>
                    </a:moveTo>
                    <a:cubicBezTo>
                      <a:pt x="48" y="0"/>
                      <a:pt x="48" y="0"/>
                      <a:pt x="48" y="0"/>
                    </a:cubicBezTo>
                    <a:cubicBezTo>
                      <a:pt x="48" y="15"/>
                      <a:pt x="48" y="15"/>
                      <a:pt x="48" y="15"/>
                    </a:cubicBezTo>
                    <a:cubicBezTo>
                      <a:pt x="46" y="15"/>
                      <a:pt x="46" y="15"/>
                      <a:pt x="46" y="15"/>
                    </a:cubicBezTo>
                    <a:cubicBezTo>
                      <a:pt x="45" y="10"/>
                      <a:pt x="44" y="7"/>
                      <a:pt x="43" y="6"/>
                    </a:cubicBezTo>
                    <a:cubicBezTo>
                      <a:pt x="41" y="5"/>
                      <a:pt x="38" y="4"/>
                      <a:pt x="33" y="4"/>
                    </a:cubicBezTo>
                    <a:cubicBezTo>
                      <a:pt x="28" y="4"/>
                      <a:pt x="28" y="4"/>
                      <a:pt x="28" y="4"/>
                    </a:cubicBezTo>
                    <a:cubicBezTo>
                      <a:pt x="28" y="47"/>
                      <a:pt x="28" y="47"/>
                      <a:pt x="28" y="47"/>
                    </a:cubicBezTo>
                    <a:cubicBezTo>
                      <a:pt x="28" y="50"/>
                      <a:pt x="29" y="52"/>
                      <a:pt x="30" y="53"/>
                    </a:cubicBezTo>
                    <a:cubicBezTo>
                      <a:pt x="31" y="54"/>
                      <a:pt x="33" y="54"/>
                      <a:pt x="37" y="55"/>
                    </a:cubicBezTo>
                    <a:cubicBezTo>
                      <a:pt x="37" y="56"/>
                      <a:pt x="37" y="56"/>
                      <a:pt x="37" y="56"/>
                    </a:cubicBezTo>
                    <a:cubicBezTo>
                      <a:pt x="12" y="56"/>
                      <a:pt x="12" y="56"/>
                      <a:pt x="12" y="56"/>
                    </a:cubicBezTo>
                    <a:cubicBezTo>
                      <a:pt x="12" y="55"/>
                      <a:pt x="12" y="55"/>
                      <a:pt x="12" y="55"/>
                    </a:cubicBezTo>
                    <a:cubicBezTo>
                      <a:pt x="16" y="54"/>
                      <a:pt x="18" y="54"/>
                      <a:pt x="19" y="53"/>
                    </a:cubicBezTo>
                    <a:cubicBezTo>
                      <a:pt x="20" y="52"/>
                      <a:pt x="20" y="50"/>
                      <a:pt x="20" y="46"/>
                    </a:cubicBezTo>
                    <a:cubicBezTo>
                      <a:pt x="20" y="4"/>
                      <a:pt x="20" y="4"/>
                      <a:pt x="20" y="4"/>
                    </a:cubicBezTo>
                    <a:cubicBezTo>
                      <a:pt x="15" y="4"/>
                      <a:pt x="15" y="4"/>
                      <a:pt x="15" y="4"/>
                    </a:cubicBezTo>
                    <a:cubicBezTo>
                      <a:pt x="11" y="4"/>
                      <a:pt x="7" y="5"/>
                      <a:pt x="6" y="6"/>
                    </a:cubicBezTo>
                    <a:cubicBezTo>
                      <a:pt x="4" y="7"/>
                      <a:pt x="3" y="10"/>
                      <a:pt x="2" y="15"/>
                    </a:cubicBezTo>
                    <a:cubicBezTo>
                      <a:pt x="0" y="15"/>
                      <a:pt x="0" y="15"/>
                      <a:pt x="0" y="15"/>
                    </a:cubicBezTo>
                    <a:lnTo>
                      <a:pt x="0" y="0"/>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6" name="Rectangle 98">
                <a:extLst>
                  <a:ext uri="{FF2B5EF4-FFF2-40B4-BE49-F238E27FC236}">
                    <a16:creationId xmlns:a16="http://schemas.microsoft.com/office/drawing/2014/main" id="{E2554CC7-AC62-4907-A934-A2B05260FDE5}"/>
                  </a:ext>
                </a:extLst>
              </p:cNvPr>
              <p:cNvSpPr>
                <a:spLocks noChangeArrowheads="1"/>
              </p:cNvSpPr>
              <p:nvPr/>
            </p:nvSpPr>
            <p:spPr bwMode="auto">
              <a:xfrm>
                <a:off x="5257801" y="7659688"/>
                <a:ext cx="10271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7" name="Rectangle 99">
                <a:extLst>
                  <a:ext uri="{FF2B5EF4-FFF2-40B4-BE49-F238E27FC236}">
                    <a16:creationId xmlns:a16="http://schemas.microsoft.com/office/drawing/2014/main" id="{FBB2A3CF-8A1F-45D7-9BB2-C9399A60D3E8}"/>
                  </a:ext>
                </a:extLst>
              </p:cNvPr>
              <p:cNvSpPr>
                <a:spLocks noChangeArrowheads="1"/>
              </p:cNvSpPr>
              <p:nvPr/>
            </p:nvSpPr>
            <p:spPr bwMode="auto">
              <a:xfrm>
                <a:off x="5257801" y="7723188"/>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8" name="Rectangle 100">
                <a:extLst>
                  <a:ext uri="{FF2B5EF4-FFF2-40B4-BE49-F238E27FC236}">
                    <a16:creationId xmlns:a16="http://schemas.microsoft.com/office/drawing/2014/main" id="{007C5478-0ECF-43F2-A3FF-B8C8C83C7D1A}"/>
                  </a:ext>
                </a:extLst>
              </p:cNvPr>
              <p:cNvSpPr>
                <a:spLocks noChangeArrowheads="1"/>
              </p:cNvSpPr>
              <p:nvPr/>
            </p:nvSpPr>
            <p:spPr bwMode="auto">
              <a:xfrm>
                <a:off x="5257801" y="7781926"/>
                <a:ext cx="10414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9" name="Rectangle 101">
                <a:extLst>
                  <a:ext uri="{FF2B5EF4-FFF2-40B4-BE49-F238E27FC236}">
                    <a16:creationId xmlns:a16="http://schemas.microsoft.com/office/drawing/2014/main" id="{CAEE6870-3B73-4D19-B4F6-C1248FBD19AC}"/>
                  </a:ext>
                </a:extLst>
              </p:cNvPr>
              <p:cNvSpPr>
                <a:spLocks noChangeArrowheads="1"/>
              </p:cNvSpPr>
              <p:nvPr/>
            </p:nvSpPr>
            <p:spPr bwMode="auto">
              <a:xfrm>
                <a:off x="5257801" y="7847013"/>
                <a:ext cx="1004888"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0" name="Rectangle 102">
                <a:extLst>
                  <a:ext uri="{FF2B5EF4-FFF2-40B4-BE49-F238E27FC236}">
                    <a16:creationId xmlns:a16="http://schemas.microsoft.com/office/drawing/2014/main" id="{9E77155F-F5BD-47D0-89A0-1D5983D1EE9F}"/>
                  </a:ext>
                </a:extLst>
              </p:cNvPr>
              <p:cNvSpPr>
                <a:spLocks noChangeArrowheads="1"/>
              </p:cNvSpPr>
              <p:nvPr/>
            </p:nvSpPr>
            <p:spPr bwMode="auto">
              <a:xfrm>
                <a:off x="5257801" y="7910513"/>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1" name="Rectangle 103">
                <a:extLst>
                  <a:ext uri="{FF2B5EF4-FFF2-40B4-BE49-F238E27FC236}">
                    <a16:creationId xmlns:a16="http://schemas.microsoft.com/office/drawing/2014/main" id="{373D9C90-692C-482A-8524-4BC213ADFCF2}"/>
                  </a:ext>
                </a:extLst>
              </p:cNvPr>
              <p:cNvSpPr>
                <a:spLocks noChangeArrowheads="1"/>
              </p:cNvSpPr>
              <p:nvPr/>
            </p:nvSpPr>
            <p:spPr bwMode="auto">
              <a:xfrm>
                <a:off x="5257801" y="7969251"/>
                <a:ext cx="101282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2" name="Rectangle 104">
                <a:extLst>
                  <a:ext uri="{FF2B5EF4-FFF2-40B4-BE49-F238E27FC236}">
                    <a16:creationId xmlns:a16="http://schemas.microsoft.com/office/drawing/2014/main" id="{803B6D68-AA59-4061-B6B3-A9972DA33EED}"/>
                  </a:ext>
                </a:extLst>
              </p:cNvPr>
              <p:cNvSpPr>
                <a:spLocks noChangeArrowheads="1"/>
              </p:cNvSpPr>
              <p:nvPr/>
            </p:nvSpPr>
            <p:spPr bwMode="auto">
              <a:xfrm>
                <a:off x="5257801" y="8032751"/>
                <a:ext cx="28733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3" name="Rectangle 105">
                <a:extLst>
                  <a:ext uri="{FF2B5EF4-FFF2-40B4-BE49-F238E27FC236}">
                    <a16:creationId xmlns:a16="http://schemas.microsoft.com/office/drawing/2014/main" id="{A0A8AB0F-033B-4E74-9287-D6071A485C5C}"/>
                  </a:ext>
                </a:extLst>
              </p:cNvPr>
              <p:cNvSpPr>
                <a:spLocks noChangeArrowheads="1"/>
              </p:cNvSpPr>
              <p:nvPr/>
            </p:nvSpPr>
            <p:spPr bwMode="auto">
              <a:xfrm>
                <a:off x="4835526" y="8142288"/>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4" name="Rectangle 106">
                <a:extLst>
                  <a:ext uri="{FF2B5EF4-FFF2-40B4-BE49-F238E27FC236}">
                    <a16:creationId xmlns:a16="http://schemas.microsoft.com/office/drawing/2014/main" id="{B06D1BC0-9C33-4697-83B8-FF2769C416F7}"/>
                  </a:ext>
                </a:extLst>
              </p:cNvPr>
              <p:cNvSpPr>
                <a:spLocks noChangeArrowheads="1"/>
              </p:cNvSpPr>
              <p:nvPr/>
            </p:nvSpPr>
            <p:spPr bwMode="auto">
              <a:xfrm>
                <a:off x="4835526" y="8205788"/>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5" name="Rectangle 107">
                <a:extLst>
                  <a:ext uri="{FF2B5EF4-FFF2-40B4-BE49-F238E27FC236}">
                    <a16:creationId xmlns:a16="http://schemas.microsoft.com/office/drawing/2014/main" id="{22176262-AEBE-41FB-8B20-29981585EF7E}"/>
                  </a:ext>
                </a:extLst>
              </p:cNvPr>
              <p:cNvSpPr>
                <a:spLocks noChangeArrowheads="1"/>
              </p:cNvSpPr>
              <p:nvPr/>
            </p:nvSpPr>
            <p:spPr bwMode="auto">
              <a:xfrm>
                <a:off x="4835526" y="8264526"/>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6" name="Rectangle 108">
                <a:extLst>
                  <a:ext uri="{FF2B5EF4-FFF2-40B4-BE49-F238E27FC236}">
                    <a16:creationId xmlns:a16="http://schemas.microsoft.com/office/drawing/2014/main" id="{448D6FFF-782D-429C-8DC6-D0E06DDD8240}"/>
                  </a:ext>
                </a:extLst>
              </p:cNvPr>
              <p:cNvSpPr>
                <a:spLocks noChangeArrowheads="1"/>
              </p:cNvSpPr>
              <p:nvPr/>
            </p:nvSpPr>
            <p:spPr bwMode="auto">
              <a:xfrm>
                <a:off x="4835526" y="8328026"/>
                <a:ext cx="142716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7" name="Rectangle 109">
                <a:extLst>
                  <a:ext uri="{FF2B5EF4-FFF2-40B4-BE49-F238E27FC236}">
                    <a16:creationId xmlns:a16="http://schemas.microsoft.com/office/drawing/2014/main" id="{75F4E571-22E4-42AF-926E-F6F95A8771EB}"/>
                  </a:ext>
                </a:extLst>
              </p:cNvPr>
              <p:cNvSpPr>
                <a:spLocks noChangeArrowheads="1"/>
              </p:cNvSpPr>
              <p:nvPr/>
            </p:nvSpPr>
            <p:spPr bwMode="auto">
              <a:xfrm>
                <a:off x="4835526" y="8393113"/>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8" name="Rectangle 110">
                <a:extLst>
                  <a:ext uri="{FF2B5EF4-FFF2-40B4-BE49-F238E27FC236}">
                    <a16:creationId xmlns:a16="http://schemas.microsoft.com/office/drawing/2014/main" id="{E5EA8358-520F-402A-932B-33B140C12CA3}"/>
                  </a:ext>
                </a:extLst>
              </p:cNvPr>
              <p:cNvSpPr>
                <a:spLocks noChangeArrowheads="1"/>
              </p:cNvSpPr>
              <p:nvPr/>
            </p:nvSpPr>
            <p:spPr bwMode="auto">
              <a:xfrm>
                <a:off x="4835526" y="8451851"/>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9" name="Rectangle 111">
                <a:extLst>
                  <a:ext uri="{FF2B5EF4-FFF2-40B4-BE49-F238E27FC236}">
                    <a16:creationId xmlns:a16="http://schemas.microsoft.com/office/drawing/2014/main" id="{302289F6-F6D4-4CCB-BB2D-88D3DFB1725C}"/>
                  </a:ext>
                </a:extLst>
              </p:cNvPr>
              <p:cNvSpPr>
                <a:spLocks noChangeArrowheads="1"/>
              </p:cNvSpPr>
              <p:nvPr/>
            </p:nvSpPr>
            <p:spPr bwMode="auto">
              <a:xfrm>
                <a:off x="4835526" y="8515351"/>
                <a:ext cx="70961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0" name="Rectangle 112">
                <a:extLst>
                  <a:ext uri="{FF2B5EF4-FFF2-40B4-BE49-F238E27FC236}">
                    <a16:creationId xmlns:a16="http://schemas.microsoft.com/office/drawing/2014/main" id="{61182BE4-88F7-4DBA-8DAD-46EF1334A069}"/>
                  </a:ext>
                </a:extLst>
              </p:cNvPr>
              <p:cNvSpPr>
                <a:spLocks noChangeArrowheads="1"/>
              </p:cNvSpPr>
              <p:nvPr/>
            </p:nvSpPr>
            <p:spPr bwMode="auto">
              <a:xfrm>
                <a:off x="4835526" y="8645526"/>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1" name="Rectangle 113">
                <a:extLst>
                  <a:ext uri="{FF2B5EF4-FFF2-40B4-BE49-F238E27FC236}">
                    <a16:creationId xmlns:a16="http://schemas.microsoft.com/office/drawing/2014/main" id="{6F2851F6-C03B-4573-9918-C099C12AE855}"/>
                  </a:ext>
                </a:extLst>
              </p:cNvPr>
              <p:cNvSpPr>
                <a:spLocks noChangeArrowheads="1"/>
              </p:cNvSpPr>
              <p:nvPr/>
            </p:nvSpPr>
            <p:spPr bwMode="auto">
              <a:xfrm>
                <a:off x="4835526" y="87106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2" name="Rectangle 114">
                <a:extLst>
                  <a:ext uri="{FF2B5EF4-FFF2-40B4-BE49-F238E27FC236}">
                    <a16:creationId xmlns:a16="http://schemas.microsoft.com/office/drawing/2014/main" id="{6CE7EB01-D0DA-4285-8A58-5214079D743D}"/>
                  </a:ext>
                </a:extLst>
              </p:cNvPr>
              <p:cNvSpPr>
                <a:spLocks noChangeArrowheads="1"/>
              </p:cNvSpPr>
              <p:nvPr/>
            </p:nvSpPr>
            <p:spPr bwMode="auto">
              <a:xfrm>
                <a:off x="4835526" y="8775701"/>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3" name="Rectangle 115">
                <a:extLst>
                  <a:ext uri="{FF2B5EF4-FFF2-40B4-BE49-F238E27FC236}">
                    <a16:creationId xmlns:a16="http://schemas.microsoft.com/office/drawing/2014/main" id="{8DC45487-A01E-4B72-AA45-CAE6F930BEB8}"/>
                  </a:ext>
                </a:extLst>
              </p:cNvPr>
              <p:cNvSpPr>
                <a:spLocks noChangeArrowheads="1"/>
              </p:cNvSpPr>
              <p:nvPr/>
            </p:nvSpPr>
            <p:spPr bwMode="auto">
              <a:xfrm>
                <a:off x="4835526" y="8832851"/>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4" name="Rectangle 116">
                <a:extLst>
                  <a:ext uri="{FF2B5EF4-FFF2-40B4-BE49-F238E27FC236}">
                    <a16:creationId xmlns:a16="http://schemas.microsoft.com/office/drawing/2014/main" id="{61839B3F-3731-4EDA-A9C3-2ABEFAFA3BA7}"/>
                  </a:ext>
                </a:extLst>
              </p:cNvPr>
              <p:cNvSpPr>
                <a:spLocks noChangeArrowheads="1"/>
              </p:cNvSpPr>
              <p:nvPr/>
            </p:nvSpPr>
            <p:spPr bwMode="auto">
              <a:xfrm>
                <a:off x="4835526" y="8897938"/>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5" name="Rectangle 117">
                <a:extLst>
                  <a:ext uri="{FF2B5EF4-FFF2-40B4-BE49-F238E27FC236}">
                    <a16:creationId xmlns:a16="http://schemas.microsoft.com/office/drawing/2014/main" id="{FB6F8304-9DCF-474C-AB42-1D247205133D}"/>
                  </a:ext>
                </a:extLst>
              </p:cNvPr>
              <p:cNvSpPr>
                <a:spLocks noChangeArrowheads="1"/>
              </p:cNvSpPr>
              <p:nvPr/>
            </p:nvSpPr>
            <p:spPr bwMode="auto">
              <a:xfrm>
                <a:off x="4835526" y="8963026"/>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6" name="Rectangle 118">
                <a:extLst>
                  <a:ext uri="{FF2B5EF4-FFF2-40B4-BE49-F238E27FC236}">
                    <a16:creationId xmlns:a16="http://schemas.microsoft.com/office/drawing/2014/main" id="{79FABBB2-4A99-4DE0-9073-EF41B455F7E5}"/>
                  </a:ext>
                </a:extLst>
              </p:cNvPr>
              <p:cNvSpPr>
                <a:spLocks noChangeArrowheads="1"/>
              </p:cNvSpPr>
              <p:nvPr/>
            </p:nvSpPr>
            <p:spPr bwMode="auto">
              <a:xfrm>
                <a:off x="4835526" y="9020176"/>
                <a:ext cx="144938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7" name="Rectangle 119">
                <a:extLst>
                  <a:ext uri="{FF2B5EF4-FFF2-40B4-BE49-F238E27FC236}">
                    <a16:creationId xmlns:a16="http://schemas.microsoft.com/office/drawing/2014/main" id="{0C5210D5-5EEA-465F-9998-70A8BE3F6CB7}"/>
                  </a:ext>
                </a:extLst>
              </p:cNvPr>
              <p:cNvSpPr>
                <a:spLocks noChangeArrowheads="1"/>
              </p:cNvSpPr>
              <p:nvPr/>
            </p:nvSpPr>
            <p:spPr bwMode="auto">
              <a:xfrm>
                <a:off x="4835526" y="90852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8" name="Rectangle 120">
                <a:extLst>
                  <a:ext uri="{FF2B5EF4-FFF2-40B4-BE49-F238E27FC236}">
                    <a16:creationId xmlns:a16="http://schemas.microsoft.com/office/drawing/2014/main" id="{AA687699-B1D1-4922-836E-6CDA28ABF68F}"/>
                  </a:ext>
                </a:extLst>
              </p:cNvPr>
              <p:cNvSpPr>
                <a:spLocks noChangeArrowheads="1"/>
              </p:cNvSpPr>
              <p:nvPr/>
            </p:nvSpPr>
            <p:spPr bwMode="auto">
              <a:xfrm>
                <a:off x="4835526" y="91424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9" name="Rectangle 121">
                <a:extLst>
                  <a:ext uri="{FF2B5EF4-FFF2-40B4-BE49-F238E27FC236}">
                    <a16:creationId xmlns:a16="http://schemas.microsoft.com/office/drawing/2014/main" id="{9C141F1C-FD7E-4867-B6C3-6FD84A49F058}"/>
                  </a:ext>
                </a:extLst>
              </p:cNvPr>
              <p:cNvSpPr>
                <a:spLocks noChangeArrowheads="1"/>
              </p:cNvSpPr>
              <p:nvPr/>
            </p:nvSpPr>
            <p:spPr bwMode="auto">
              <a:xfrm>
                <a:off x="4835526" y="9207501"/>
                <a:ext cx="1427163"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0" name="Rectangle 122">
                <a:extLst>
                  <a:ext uri="{FF2B5EF4-FFF2-40B4-BE49-F238E27FC236}">
                    <a16:creationId xmlns:a16="http://schemas.microsoft.com/office/drawing/2014/main" id="{893869BC-7151-463B-A764-F4D10CBC6F55}"/>
                  </a:ext>
                </a:extLst>
              </p:cNvPr>
              <p:cNvSpPr>
                <a:spLocks noChangeArrowheads="1"/>
              </p:cNvSpPr>
              <p:nvPr/>
            </p:nvSpPr>
            <p:spPr bwMode="auto">
              <a:xfrm>
                <a:off x="4835526" y="9264651"/>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1" name="Rectangle 123">
                <a:extLst>
                  <a:ext uri="{FF2B5EF4-FFF2-40B4-BE49-F238E27FC236}">
                    <a16:creationId xmlns:a16="http://schemas.microsoft.com/office/drawing/2014/main" id="{9E6761E7-BBB4-49F6-86EA-171061B8F58E}"/>
                  </a:ext>
                </a:extLst>
              </p:cNvPr>
              <p:cNvSpPr>
                <a:spLocks noChangeArrowheads="1"/>
              </p:cNvSpPr>
              <p:nvPr/>
            </p:nvSpPr>
            <p:spPr bwMode="auto">
              <a:xfrm>
                <a:off x="4835526" y="9329738"/>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2" name="Rectangle 124">
                <a:extLst>
                  <a:ext uri="{FF2B5EF4-FFF2-40B4-BE49-F238E27FC236}">
                    <a16:creationId xmlns:a16="http://schemas.microsoft.com/office/drawing/2014/main" id="{CBCFA878-D358-4ECD-B291-F8B64E39BB6F}"/>
                  </a:ext>
                </a:extLst>
              </p:cNvPr>
              <p:cNvSpPr>
                <a:spLocks noChangeArrowheads="1"/>
              </p:cNvSpPr>
              <p:nvPr/>
            </p:nvSpPr>
            <p:spPr bwMode="auto">
              <a:xfrm>
                <a:off x="4835526" y="9394826"/>
                <a:ext cx="709613"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3" name="Rectangle 125">
                <a:extLst>
                  <a:ext uri="{FF2B5EF4-FFF2-40B4-BE49-F238E27FC236}">
                    <a16:creationId xmlns:a16="http://schemas.microsoft.com/office/drawing/2014/main" id="{0847DA81-9839-48A1-9874-D3653A51FD4C}"/>
                  </a:ext>
                </a:extLst>
              </p:cNvPr>
              <p:cNvSpPr>
                <a:spLocks noChangeArrowheads="1"/>
              </p:cNvSpPr>
              <p:nvPr/>
            </p:nvSpPr>
            <p:spPr bwMode="auto">
              <a:xfrm>
                <a:off x="4835526" y="9502776"/>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4" name="Rectangle 126">
                <a:extLst>
                  <a:ext uri="{FF2B5EF4-FFF2-40B4-BE49-F238E27FC236}">
                    <a16:creationId xmlns:a16="http://schemas.microsoft.com/office/drawing/2014/main" id="{EE6E2268-1D67-4AFF-9C7B-61E11E8F19D4}"/>
                  </a:ext>
                </a:extLst>
              </p:cNvPr>
              <p:cNvSpPr>
                <a:spLocks noChangeArrowheads="1"/>
              </p:cNvSpPr>
              <p:nvPr/>
            </p:nvSpPr>
            <p:spPr bwMode="auto">
              <a:xfrm>
                <a:off x="4835526" y="95678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5" name="Rectangle 127">
                <a:extLst>
                  <a:ext uri="{FF2B5EF4-FFF2-40B4-BE49-F238E27FC236}">
                    <a16:creationId xmlns:a16="http://schemas.microsoft.com/office/drawing/2014/main" id="{79160AE7-8CE6-4FB4-9D28-C232522DFDEE}"/>
                  </a:ext>
                </a:extLst>
              </p:cNvPr>
              <p:cNvSpPr>
                <a:spLocks noChangeArrowheads="1"/>
              </p:cNvSpPr>
              <p:nvPr/>
            </p:nvSpPr>
            <p:spPr bwMode="auto">
              <a:xfrm>
                <a:off x="4835526" y="9632951"/>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6" name="Rectangle 128">
                <a:extLst>
                  <a:ext uri="{FF2B5EF4-FFF2-40B4-BE49-F238E27FC236}">
                    <a16:creationId xmlns:a16="http://schemas.microsoft.com/office/drawing/2014/main" id="{21C16F7F-2497-473E-99F7-0975B0E220DE}"/>
                  </a:ext>
                </a:extLst>
              </p:cNvPr>
              <p:cNvSpPr>
                <a:spLocks noChangeArrowheads="1"/>
              </p:cNvSpPr>
              <p:nvPr/>
            </p:nvSpPr>
            <p:spPr bwMode="auto">
              <a:xfrm>
                <a:off x="4835526" y="9690101"/>
                <a:ext cx="7096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grpSp>
      </p:grpSp>
      <p:grpSp>
        <p:nvGrpSpPr>
          <p:cNvPr id="484" name="Group 11">
            <a:extLst>
              <a:ext uri="{FF2B5EF4-FFF2-40B4-BE49-F238E27FC236}">
                <a16:creationId xmlns:a16="http://schemas.microsoft.com/office/drawing/2014/main" id="{04D9B55F-78FB-426C-947E-84053F225329}"/>
              </a:ext>
            </a:extLst>
          </p:cNvPr>
          <p:cNvGrpSpPr>
            <a:grpSpLocks noChangeAspect="1"/>
          </p:cNvGrpSpPr>
          <p:nvPr/>
        </p:nvGrpSpPr>
        <p:grpSpPr bwMode="auto">
          <a:xfrm>
            <a:off x="137068" y="117368"/>
            <a:ext cx="358881" cy="1221267"/>
            <a:chOff x="115" y="102"/>
            <a:chExt cx="268" cy="912"/>
          </a:xfrm>
        </p:grpSpPr>
        <p:sp>
          <p:nvSpPr>
            <p:cNvPr id="485" name="Freeform 7">
              <a:extLst>
                <a:ext uri="{FF2B5EF4-FFF2-40B4-BE49-F238E27FC236}">
                  <a16:creationId xmlns:a16="http://schemas.microsoft.com/office/drawing/2014/main" id="{7F0D7DBC-11F8-49BD-B9F7-31A3BAFD435F}"/>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6" name="Freeform 8">
              <a:extLst>
                <a:ext uri="{FF2B5EF4-FFF2-40B4-BE49-F238E27FC236}">
                  <a16:creationId xmlns:a16="http://schemas.microsoft.com/office/drawing/2014/main" id="{23BCAA13-8AC0-44BF-B673-7E4232354502}"/>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7" name="Freeform 9">
              <a:extLst>
                <a:ext uri="{FF2B5EF4-FFF2-40B4-BE49-F238E27FC236}">
                  <a16:creationId xmlns:a16="http://schemas.microsoft.com/office/drawing/2014/main" id="{CEB8278F-148C-42FA-A9CC-2AF1394C052B}"/>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314" y="1915893"/>
            <a:ext cx="1824205" cy="1824205"/>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496" y="1947449"/>
            <a:ext cx="1832364" cy="1832364"/>
          </a:xfrm>
          <a:prstGeom prst="rect">
            <a:avLst/>
          </a:prstGeom>
        </p:spPr>
      </p:pic>
    </p:spTree>
    <p:extLst>
      <p:ext uri="{BB962C8B-B14F-4D97-AF65-F5344CB8AC3E}">
        <p14:creationId xmlns:p14="http://schemas.microsoft.com/office/powerpoint/2010/main" val="167268037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273C3-CA3F-455A-BF3D-9D3A73F6C597}"/>
              </a:ext>
            </a:extLst>
          </p:cNvPr>
          <p:cNvSpPr/>
          <p:nvPr/>
        </p:nvSpPr>
        <p:spPr>
          <a:xfrm>
            <a:off x="396531" y="-269201"/>
            <a:ext cx="12192000" cy="1468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3" name="Titel 2"/>
          <p:cNvSpPr>
            <a:spLocks noGrp="1"/>
          </p:cNvSpPr>
          <p:nvPr>
            <p:ph type="title"/>
          </p:nvPr>
        </p:nvSpPr>
        <p:spPr>
          <a:xfrm>
            <a:off x="838200" y="85063"/>
            <a:ext cx="10515600" cy="999580"/>
          </a:xfrm>
        </p:spPr>
        <p:txBody>
          <a:bodyPr/>
          <a:lstStyle/>
          <a:p>
            <a:r>
              <a:rPr lang="en-US" dirty="0"/>
              <a:t>Introductie</a:t>
            </a:r>
            <a:endParaRPr lang="nl-NL" dirty="0"/>
          </a:p>
        </p:txBody>
      </p:sp>
      <p:sp>
        <p:nvSpPr>
          <p:cNvPr id="9" name="Rectangle 8">
            <a:extLst>
              <a:ext uri="{FF2B5EF4-FFF2-40B4-BE49-F238E27FC236}">
                <a16:creationId xmlns:a16="http://schemas.microsoft.com/office/drawing/2014/main" id="{CE5798A0-93E5-4D7B-97B2-04077FC6E897}"/>
              </a:ext>
            </a:extLst>
          </p:cNvPr>
          <p:cNvSpPr/>
          <p:nvPr/>
        </p:nvSpPr>
        <p:spPr>
          <a:xfrm>
            <a:off x="313943" y="3654459"/>
            <a:ext cx="3947533" cy="1565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7" name="Straight Connector 16">
            <a:extLst>
              <a:ext uri="{FF2B5EF4-FFF2-40B4-BE49-F238E27FC236}">
                <a16:creationId xmlns:a16="http://schemas.microsoft.com/office/drawing/2014/main" id="{B77813A3-38E5-4783-B78F-38C1C55F8AA0}"/>
              </a:ext>
            </a:extLst>
          </p:cNvPr>
          <p:cNvCxnSpPr/>
          <p:nvPr/>
        </p:nvCxnSpPr>
        <p:spPr>
          <a:xfrm>
            <a:off x="6878893" y="1748968"/>
            <a:ext cx="0" cy="4788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F9876B-EB45-4500-A659-55E079FE63E4}"/>
              </a:ext>
            </a:extLst>
          </p:cNvPr>
          <p:cNvSpPr txBox="1"/>
          <p:nvPr/>
        </p:nvSpPr>
        <p:spPr>
          <a:xfrm>
            <a:off x="430543" y="1439028"/>
            <a:ext cx="6448350" cy="2308324"/>
          </a:xfrm>
          <a:prstGeom prst="rect">
            <a:avLst/>
          </a:prstGeom>
          <a:noFill/>
        </p:spPr>
        <p:txBody>
          <a:bodyPr wrap="square" rtlCol="0">
            <a:spAutoFit/>
          </a:bodyPr>
          <a:lstStyle/>
          <a:p>
            <a:r>
              <a:rPr lang="nl-NL" sz="1600" dirty="0"/>
              <a:t>In dit document worden </a:t>
            </a:r>
            <a:r>
              <a:rPr lang="nl-NL" sz="1600" dirty="0" smtClean="0"/>
              <a:t>drie </a:t>
            </a:r>
            <a:r>
              <a:rPr lang="nl-NL" sz="1600" dirty="0"/>
              <a:t>klantreizen </a:t>
            </a:r>
            <a:r>
              <a:rPr lang="nl-NL" sz="1600" dirty="0" smtClean="0"/>
              <a:t>beschreven:</a:t>
            </a:r>
            <a:endParaRPr lang="nl-NL" sz="1600" dirty="0"/>
          </a:p>
          <a:p>
            <a:pPr marL="285750" indent="-285750">
              <a:buFont typeface="Arial" panose="020B0604020202020204" pitchFamily="34" charset="0"/>
              <a:buChar char="•"/>
            </a:pPr>
            <a:r>
              <a:rPr lang="nl-NL" sz="1600" dirty="0"/>
              <a:t>Een klantreis vanuit </a:t>
            </a:r>
            <a:r>
              <a:rPr lang="nl-NL" sz="1600" i="1" u="sng" dirty="0"/>
              <a:t>klantperspectief gericht op </a:t>
            </a:r>
            <a:r>
              <a:rPr lang="nl-NL" sz="1600" i="1" u="sng" dirty="0" smtClean="0"/>
              <a:t>zwemmen</a:t>
            </a:r>
            <a:r>
              <a:rPr lang="nl-NL" sz="1600" dirty="0" smtClean="0"/>
              <a:t>;</a:t>
            </a:r>
            <a:endParaRPr lang="nl-NL" sz="1600" dirty="0"/>
          </a:p>
          <a:p>
            <a:pPr marL="285750" indent="-285750">
              <a:buFont typeface="Arial" panose="020B0604020202020204" pitchFamily="34" charset="0"/>
              <a:buChar char="•"/>
            </a:pPr>
            <a:r>
              <a:rPr lang="nl-NL" sz="1600" dirty="0"/>
              <a:t>Een klantreis vanuit </a:t>
            </a:r>
            <a:r>
              <a:rPr lang="nl-NL" sz="1600" i="1" u="sng" dirty="0" err="1" smtClean="0"/>
              <a:t>medewerkerperspectief</a:t>
            </a:r>
            <a:r>
              <a:rPr lang="nl-NL" sz="1600" dirty="0"/>
              <a:t>;</a:t>
            </a:r>
          </a:p>
          <a:p>
            <a:pPr marL="285750" indent="-285750">
              <a:buFont typeface="Arial" panose="020B0604020202020204" pitchFamily="34" charset="0"/>
              <a:buChar char="•"/>
            </a:pPr>
            <a:r>
              <a:rPr lang="nl-NL" sz="1600" dirty="0"/>
              <a:t>Een klantreis vanuit </a:t>
            </a:r>
            <a:r>
              <a:rPr lang="nl-NL" sz="1600" i="1" u="sng" dirty="0" smtClean="0"/>
              <a:t>zwemles.</a:t>
            </a:r>
            <a:endParaRPr lang="nl-NL" sz="1600" dirty="0"/>
          </a:p>
          <a:p>
            <a:r>
              <a:rPr lang="en-US" sz="1600" dirty="0" err="1" smtClean="0"/>
              <a:t>Een</a:t>
            </a:r>
            <a:r>
              <a:rPr lang="en-US" sz="1600" dirty="0" smtClean="0"/>
              <a:t> </a:t>
            </a:r>
            <a:r>
              <a:rPr lang="en-US" sz="1600" dirty="0"/>
              <a:t>klantreis geeft </a:t>
            </a:r>
            <a:r>
              <a:rPr lang="nl-NL" sz="1600" dirty="0"/>
              <a:t>één route weer die de </a:t>
            </a:r>
            <a:r>
              <a:rPr lang="nl-NL" sz="1600" dirty="0" smtClean="0"/>
              <a:t>bezoeker en de medewerkers van de zwembaden en de Boswinkel doorlopen</a:t>
            </a:r>
            <a:r>
              <a:rPr lang="nl-NL" sz="1600" dirty="0"/>
              <a:t>. Hierop zullen diverse uitzonderingen van toepassing zijn. </a:t>
            </a:r>
            <a:endParaRPr lang="nl-NL" sz="1600" dirty="0" smtClean="0"/>
          </a:p>
          <a:p>
            <a:r>
              <a:rPr lang="nl-NL" sz="1600" dirty="0" smtClean="0"/>
              <a:t>In </a:t>
            </a:r>
            <a:r>
              <a:rPr lang="nl-NL" sz="1600" dirty="0"/>
              <a:t>de bovenste lijn van de klantreis wordt middels een icoon de functionaliteit weergegeven die in de betreffende stap is </a:t>
            </a:r>
            <a:r>
              <a:rPr lang="nl-NL" sz="1600" dirty="0" smtClean="0"/>
              <a:t>opgenomen. </a:t>
            </a:r>
            <a:endParaRPr lang="nl-NL" sz="1600" dirty="0"/>
          </a:p>
        </p:txBody>
      </p:sp>
      <p:sp>
        <p:nvSpPr>
          <p:cNvPr id="28" name="Rectangle 27">
            <a:extLst>
              <a:ext uri="{FF2B5EF4-FFF2-40B4-BE49-F238E27FC236}">
                <a16:creationId xmlns:a16="http://schemas.microsoft.com/office/drawing/2014/main" id="{8E46DAA5-6636-48E1-B9DF-68B3FDE27141}"/>
              </a:ext>
            </a:extLst>
          </p:cNvPr>
          <p:cNvSpPr/>
          <p:nvPr/>
        </p:nvSpPr>
        <p:spPr bwMode="gray">
          <a:xfrm>
            <a:off x="7265256" y="4329062"/>
            <a:ext cx="4719916" cy="756000"/>
          </a:xfrm>
          <a:prstGeom prst="rect">
            <a:avLst/>
          </a:prstGeom>
          <a:solidFill>
            <a:srgbClr val="969696">
              <a:lumMod val="20000"/>
              <a:lumOff val="80000"/>
            </a:srgbClr>
          </a:solidFill>
          <a:ln w="6350">
            <a:noFill/>
            <a:miter lim="800000"/>
            <a:headEnd/>
            <a:tailEnd/>
          </a:ln>
          <a:effectLst/>
        </p:spPr>
        <p:txBody>
          <a:bodyPr vert="horz" wrap="square" lIns="25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300"/>
              </a:spcAft>
              <a:buClrTx/>
              <a:buSzTx/>
              <a:buFontTx/>
              <a:buNone/>
              <a:tabLst>
                <a:tab pos="119060" algn="l"/>
              </a:tabLst>
              <a:defRPr/>
            </a:pPr>
            <a:r>
              <a:rPr kumimoji="0" lang="en-US" sz="1600" i="0" u="none" strike="noStrike" kern="0" cap="none" spc="0" normalizeH="0" baseline="0" noProof="0" dirty="0">
                <a:ln>
                  <a:noFill/>
                </a:ln>
                <a:solidFill>
                  <a:sysClr val="windowText" lastClr="000000"/>
                </a:solidFill>
                <a:effectLst/>
                <a:uLnTx/>
                <a:uFillTx/>
                <a:cs typeface="Arial" pitchFamily="34" charset="0"/>
              </a:rPr>
              <a:t>De klantreis identificeert inzicht in de behoeften van de </a:t>
            </a:r>
            <a:r>
              <a:rPr lang="en-US" sz="1600" kern="0" dirty="0" err="1" smtClean="0">
                <a:solidFill>
                  <a:sysClr val="windowText" lastClr="000000"/>
                </a:solidFill>
                <a:cs typeface="Arial" pitchFamily="34" charset="0"/>
              </a:rPr>
              <a:t>bezoeker</a:t>
            </a:r>
            <a:r>
              <a:rPr lang="en-US" sz="1600" kern="0" dirty="0" smtClean="0">
                <a:solidFill>
                  <a:sysClr val="windowText" lastClr="000000"/>
                </a:solidFill>
                <a:cs typeface="Arial" pitchFamily="34" charset="0"/>
              </a:rPr>
              <a:t> en de </a:t>
            </a:r>
            <a:r>
              <a:rPr lang="en-US" sz="1600" kern="0" dirty="0" err="1" smtClean="0">
                <a:solidFill>
                  <a:sysClr val="windowText" lastClr="000000"/>
                </a:solidFill>
                <a:cs typeface="Arial" pitchFamily="34" charset="0"/>
              </a:rPr>
              <a:t>medewerker</a:t>
            </a:r>
            <a:r>
              <a:rPr kumimoji="0" lang="en-US" sz="1600" i="0" u="none" strike="noStrike" kern="0" cap="none" spc="0" normalizeH="0" baseline="0" noProof="0" dirty="0" smtClean="0">
                <a:ln>
                  <a:noFill/>
                </a:ln>
                <a:solidFill>
                  <a:sysClr val="windowText" lastClr="000000"/>
                </a:solidFill>
                <a:effectLst/>
                <a:uLnTx/>
                <a:uFillTx/>
                <a:cs typeface="Arial" pitchFamily="34" charset="0"/>
              </a:rPr>
              <a:t>.</a:t>
            </a:r>
            <a:endParaRPr kumimoji="0" lang="en-US" sz="1600" i="0" u="none" strike="noStrike" kern="0" cap="none" spc="0" normalizeH="0" baseline="0" noProof="0" dirty="0">
              <a:ln>
                <a:noFill/>
              </a:ln>
              <a:solidFill>
                <a:sysClr val="windowText" lastClr="000000"/>
              </a:solidFill>
              <a:effectLst/>
              <a:uLnTx/>
              <a:uFillTx/>
              <a:cs typeface="Arial" pitchFamily="34" charset="0"/>
            </a:endParaRPr>
          </a:p>
        </p:txBody>
      </p:sp>
      <p:sp>
        <p:nvSpPr>
          <p:cNvPr id="29" name="Rectangle 28">
            <a:extLst>
              <a:ext uri="{FF2B5EF4-FFF2-40B4-BE49-F238E27FC236}">
                <a16:creationId xmlns:a16="http://schemas.microsoft.com/office/drawing/2014/main" id="{D6A222E3-3B21-4B20-8F50-08FE893F6019}"/>
              </a:ext>
            </a:extLst>
          </p:cNvPr>
          <p:cNvSpPr/>
          <p:nvPr/>
        </p:nvSpPr>
        <p:spPr bwMode="gray">
          <a:xfrm>
            <a:off x="7265256" y="2223856"/>
            <a:ext cx="4719916" cy="756000"/>
          </a:xfrm>
          <a:prstGeom prst="rect">
            <a:avLst/>
          </a:prstGeom>
          <a:solidFill>
            <a:srgbClr val="969696">
              <a:lumMod val="20000"/>
              <a:lumOff val="80000"/>
            </a:srgbClr>
          </a:solidFill>
          <a:ln w="6350">
            <a:noFill/>
            <a:miter lim="800000"/>
            <a:headEnd/>
            <a:tailEnd/>
          </a:ln>
          <a:effectLst/>
        </p:spPr>
        <p:txBody>
          <a:bodyPr vert="horz" wrap="square" lIns="25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cs typeface="Arial" pitchFamily="34" charset="0"/>
              </a:rPr>
              <a:t>De klantreis vormt de rode draad (het </a:t>
            </a:r>
            <a:r>
              <a:rPr kumimoji="0" lang="en-US" sz="1600" i="0" u="none" strike="noStrike" kern="0" cap="none" spc="0" normalizeH="0" baseline="0" noProof="0" dirty="0" err="1">
                <a:ln>
                  <a:noFill/>
                </a:ln>
                <a:solidFill>
                  <a:sysClr val="windowText" lastClr="000000"/>
                </a:solidFill>
                <a:effectLst/>
                <a:uLnTx/>
                <a:uFillTx/>
                <a:cs typeface="Arial" pitchFamily="34" charset="0"/>
              </a:rPr>
              <a:t>hoofdproces</a:t>
            </a:r>
            <a:r>
              <a:rPr kumimoji="0" lang="en-US" sz="1600" i="0" u="none" strike="noStrike" kern="0" cap="none" spc="0" normalizeH="0" baseline="0" noProof="0" dirty="0" smtClean="0">
                <a:ln>
                  <a:noFill/>
                </a:ln>
                <a:solidFill>
                  <a:sysClr val="windowText" lastClr="000000"/>
                </a:solidFill>
                <a:effectLst/>
                <a:uLnTx/>
                <a:uFillTx/>
                <a:cs typeface="Arial" pitchFamily="34" charset="0"/>
              </a:rPr>
              <a:t>).</a:t>
            </a:r>
            <a:endParaRPr kumimoji="0" lang="en-US" sz="1600" i="0" u="none" strike="noStrike" kern="0" cap="none" spc="0" normalizeH="0" baseline="0" noProof="0" dirty="0">
              <a:ln>
                <a:noFill/>
              </a:ln>
              <a:solidFill>
                <a:sysClr val="windowText" lastClr="000000"/>
              </a:solidFill>
              <a:effectLst/>
              <a:uLnTx/>
              <a:uFillTx/>
              <a:cs typeface="Arial" pitchFamily="34" charset="0"/>
            </a:endParaRPr>
          </a:p>
        </p:txBody>
      </p:sp>
      <p:sp>
        <p:nvSpPr>
          <p:cNvPr id="30" name="Rectangle 29">
            <a:extLst>
              <a:ext uri="{FF2B5EF4-FFF2-40B4-BE49-F238E27FC236}">
                <a16:creationId xmlns:a16="http://schemas.microsoft.com/office/drawing/2014/main" id="{90FD8B14-5D3E-46F8-83C9-47EFB110B916}"/>
              </a:ext>
            </a:extLst>
          </p:cNvPr>
          <p:cNvSpPr/>
          <p:nvPr/>
        </p:nvSpPr>
        <p:spPr bwMode="gray">
          <a:xfrm>
            <a:off x="7265256" y="5381667"/>
            <a:ext cx="4719916" cy="756000"/>
          </a:xfrm>
          <a:prstGeom prst="rect">
            <a:avLst/>
          </a:prstGeom>
          <a:solidFill>
            <a:srgbClr val="969696">
              <a:lumMod val="20000"/>
              <a:lumOff val="80000"/>
            </a:srgbClr>
          </a:solidFill>
          <a:ln w="6350">
            <a:noFill/>
            <a:miter lim="800000"/>
            <a:headEnd/>
            <a:tailEnd/>
          </a:ln>
          <a:effectLst/>
        </p:spPr>
        <p:txBody>
          <a:bodyPr vert="horz" wrap="square" lIns="252000" tIns="72000" rIns="72000" bIns="72000" numCol="1" rtlCol="0" anchor="ctr"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cs typeface="Arial" pitchFamily="34" charset="0"/>
              </a:rPr>
              <a:t>De klantreis biedt de mogelijk</a:t>
            </a:r>
            <a:r>
              <a:rPr lang="en-US" sz="1600" kern="0" dirty="0">
                <a:solidFill>
                  <a:sysClr val="windowText" lastClr="000000"/>
                </a:solidFill>
                <a:cs typeface="Arial" pitchFamily="34" charset="0"/>
              </a:rPr>
              <a:t>heid om te werken aan een </a:t>
            </a:r>
            <a:r>
              <a:rPr lang="en-US" sz="1600" kern="0" dirty="0" err="1">
                <a:solidFill>
                  <a:sysClr val="windowText" lastClr="000000"/>
                </a:solidFill>
                <a:cs typeface="Arial" pitchFamily="34" charset="0"/>
              </a:rPr>
              <a:t>optimale</a:t>
            </a:r>
            <a:r>
              <a:rPr lang="en-US" sz="1600" kern="0" dirty="0">
                <a:solidFill>
                  <a:sysClr val="windowText" lastClr="000000"/>
                </a:solidFill>
                <a:cs typeface="Arial" pitchFamily="34" charset="0"/>
              </a:rPr>
              <a:t> </a:t>
            </a:r>
            <a:r>
              <a:rPr lang="en-US" sz="1600" kern="0" dirty="0" err="1" smtClean="0">
                <a:solidFill>
                  <a:sysClr val="windowText" lastClr="000000"/>
                </a:solidFill>
                <a:cs typeface="Arial" pitchFamily="34" charset="0"/>
              </a:rPr>
              <a:t>bezoekerbeleving</a:t>
            </a:r>
            <a:r>
              <a:rPr lang="en-US" sz="1600" kern="0" dirty="0" smtClean="0">
                <a:solidFill>
                  <a:sysClr val="windowText" lastClr="000000"/>
                </a:solidFill>
                <a:cs typeface="Arial" pitchFamily="34" charset="0"/>
              </a:rPr>
              <a:t> </a:t>
            </a:r>
            <a:r>
              <a:rPr lang="en-US" sz="1600" kern="0" dirty="0">
                <a:solidFill>
                  <a:sysClr val="windowText" lastClr="000000"/>
                </a:solidFill>
                <a:cs typeface="Arial" pitchFamily="34" charset="0"/>
              </a:rPr>
              <a:t>en </a:t>
            </a:r>
            <a:r>
              <a:rPr lang="en-US" sz="1600" kern="0" dirty="0" err="1" smtClean="0">
                <a:solidFill>
                  <a:sysClr val="windowText" lastClr="000000"/>
                </a:solidFill>
                <a:cs typeface="Arial" pitchFamily="34" charset="0"/>
              </a:rPr>
              <a:t>medewerkerbeleving</a:t>
            </a:r>
            <a:r>
              <a:rPr lang="en-US" sz="1600" kern="0" dirty="0">
                <a:solidFill>
                  <a:sysClr val="windowText" lastClr="000000"/>
                </a:solidFill>
                <a:cs typeface="Arial" pitchFamily="34" charset="0"/>
              </a:rPr>
              <a:t>.</a:t>
            </a:r>
            <a:endParaRPr kumimoji="0" lang="en-US" sz="1600" i="0" u="none" strike="noStrike" kern="0" cap="none" spc="0" normalizeH="0" baseline="0" noProof="0" dirty="0">
              <a:ln>
                <a:noFill/>
              </a:ln>
              <a:solidFill>
                <a:sysClr val="windowText" lastClr="000000"/>
              </a:solidFill>
              <a:effectLst/>
              <a:uLnTx/>
              <a:uFillTx/>
              <a:cs typeface="Arial" pitchFamily="34" charset="0"/>
            </a:endParaRPr>
          </a:p>
        </p:txBody>
      </p:sp>
      <p:sp>
        <p:nvSpPr>
          <p:cNvPr id="31" name="Rectangle 30">
            <a:extLst>
              <a:ext uri="{FF2B5EF4-FFF2-40B4-BE49-F238E27FC236}">
                <a16:creationId xmlns:a16="http://schemas.microsoft.com/office/drawing/2014/main" id="{003F9247-4210-4119-A2AB-807105948E2C}"/>
              </a:ext>
            </a:extLst>
          </p:cNvPr>
          <p:cNvSpPr/>
          <p:nvPr/>
        </p:nvSpPr>
        <p:spPr bwMode="gray">
          <a:xfrm>
            <a:off x="7265256" y="3276459"/>
            <a:ext cx="4719916" cy="756000"/>
          </a:xfrm>
          <a:prstGeom prst="rect">
            <a:avLst/>
          </a:prstGeom>
          <a:solidFill>
            <a:srgbClr val="969696">
              <a:lumMod val="20000"/>
              <a:lumOff val="80000"/>
            </a:srgbClr>
          </a:solidFill>
          <a:ln w="6350">
            <a:noFill/>
            <a:miter lim="800000"/>
            <a:headEnd/>
            <a:tailEnd/>
          </a:ln>
          <a:effectLst/>
        </p:spPr>
        <p:txBody>
          <a:bodyPr vert="horz" wrap="square" lIns="252000" tIns="72000" rIns="72000" bIns="72000" numCol="1" rtlCol="0" anchor="ctr"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tab pos="119060" algn="l"/>
              </a:tabLst>
              <a:defRPr/>
            </a:pPr>
            <a:r>
              <a:rPr kumimoji="0" lang="en-US" sz="1600" i="0" u="none" strike="noStrike" kern="0" cap="none" spc="0" normalizeH="0" baseline="0" noProof="0" dirty="0">
                <a:ln>
                  <a:noFill/>
                </a:ln>
                <a:solidFill>
                  <a:sysClr val="windowText" lastClr="000000"/>
                </a:solidFill>
                <a:effectLst/>
                <a:uLnTx/>
                <a:uFillTx/>
                <a:cs typeface="Arial" pitchFamily="34" charset="0"/>
              </a:rPr>
              <a:t>De klantreis identificeert de interactiemomenten.</a:t>
            </a:r>
          </a:p>
        </p:txBody>
      </p:sp>
      <p:sp>
        <p:nvSpPr>
          <p:cNvPr id="32" name="Oval 31">
            <a:extLst>
              <a:ext uri="{FF2B5EF4-FFF2-40B4-BE49-F238E27FC236}">
                <a16:creationId xmlns:a16="http://schemas.microsoft.com/office/drawing/2014/main" id="{DE577A0E-0FDB-47F1-8AC2-14937E9D6E29}"/>
              </a:ext>
            </a:extLst>
          </p:cNvPr>
          <p:cNvSpPr/>
          <p:nvPr/>
        </p:nvSpPr>
        <p:spPr bwMode="gray">
          <a:xfrm>
            <a:off x="7124767" y="2430386"/>
            <a:ext cx="336000" cy="325609"/>
          </a:xfrm>
          <a:prstGeom prst="ellipse">
            <a:avLst/>
          </a:prstGeom>
          <a:solidFill>
            <a:srgbClr val="EF4C8E"/>
          </a:solidFill>
          <a:ln w="190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377" eaLnBrk="1" fontAlgn="base"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Graphik Black" panose="020B0A03030202060203" pitchFamily="34" charset="0"/>
                <a:cs typeface="Arial" pitchFamily="34" charset="0"/>
              </a:rPr>
              <a:t>1</a:t>
            </a:r>
          </a:p>
        </p:txBody>
      </p:sp>
      <p:sp>
        <p:nvSpPr>
          <p:cNvPr id="33" name="Oval 32">
            <a:extLst>
              <a:ext uri="{FF2B5EF4-FFF2-40B4-BE49-F238E27FC236}">
                <a16:creationId xmlns:a16="http://schemas.microsoft.com/office/drawing/2014/main" id="{E0FF9D58-F69F-4581-83B6-8B11FC47B9A1}"/>
              </a:ext>
            </a:extLst>
          </p:cNvPr>
          <p:cNvSpPr/>
          <p:nvPr/>
        </p:nvSpPr>
        <p:spPr bwMode="gray">
          <a:xfrm>
            <a:off x="7124767" y="3510643"/>
            <a:ext cx="336000" cy="325609"/>
          </a:xfrm>
          <a:prstGeom prst="ellipse">
            <a:avLst/>
          </a:prstGeom>
          <a:solidFill>
            <a:srgbClr val="EF4C8E"/>
          </a:solidFill>
          <a:ln w="190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377" eaLnBrk="1" fontAlgn="base"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Graphik Black" panose="020B0A03030202060203" pitchFamily="34" charset="0"/>
                <a:cs typeface="Arial" pitchFamily="34" charset="0"/>
              </a:rPr>
              <a:t>2</a:t>
            </a:r>
          </a:p>
        </p:txBody>
      </p:sp>
      <p:sp>
        <p:nvSpPr>
          <p:cNvPr id="34" name="Oval 33">
            <a:extLst>
              <a:ext uri="{FF2B5EF4-FFF2-40B4-BE49-F238E27FC236}">
                <a16:creationId xmlns:a16="http://schemas.microsoft.com/office/drawing/2014/main" id="{D5F75A8E-120D-437E-ABCE-8587DFC8F108}"/>
              </a:ext>
            </a:extLst>
          </p:cNvPr>
          <p:cNvSpPr/>
          <p:nvPr/>
        </p:nvSpPr>
        <p:spPr bwMode="gray">
          <a:xfrm>
            <a:off x="7124767" y="5588194"/>
            <a:ext cx="336000" cy="325609"/>
          </a:xfrm>
          <a:prstGeom prst="ellipse">
            <a:avLst/>
          </a:prstGeom>
          <a:solidFill>
            <a:srgbClr val="EF4C8E"/>
          </a:solidFill>
          <a:ln w="190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377" eaLnBrk="1" fontAlgn="base"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Graphik Black" panose="020B0A03030202060203" pitchFamily="34" charset="0"/>
                <a:cs typeface="Arial" pitchFamily="34" charset="0"/>
              </a:rPr>
              <a:t>4</a:t>
            </a:r>
          </a:p>
        </p:txBody>
      </p:sp>
      <p:sp>
        <p:nvSpPr>
          <p:cNvPr id="35" name="Oval 34">
            <a:extLst>
              <a:ext uri="{FF2B5EF4-FFF2-40B4-BE49-F238E27FC236}">
                <a16:creationId xmlns:a16="http://schemas.microsoft.com/office/drawing/2014/main" id="{E4CFC919-69DB-4C8E-9618-4093DEFC2AD6}"/>
              </a:ext>
            </a:extLst>
          </p:cNvPr>
          <p:cNvSpPr/>
          <p:nvPr/>
        </p:nvSpPr>
        <p:spPr bwMode="gray">
          <a:xfrm>
            <a:off x="7124767" y="4554613"/>
            <a:ext cx="336000" cy="325609"/>
          </a:xfrm>
          <a:prstGeom prst="ellipse">
            <a:avLst/>
          </a:prstGeom>
          <a:solidFill>
            <a:srgbClr val="EF4C8E"/>
          </a:solidFill>
          <a:ln w="190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377" eaLnBrk="1" fontAlgn="base"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Graphik Black" panose="020B0A03030202060203" pitchFamily="34" charset="0"/>
                <a:cs typeface="Arial" pitchFamily="34" charset="0"/>
              </a:rPr>
              <a:t>3</a:t>
            </a:r>
          </a:p>
        </p:txBody>
      </p:sp>
      <p:sp>
        <p:nvSpPr>
          <p:cNvPr id="36" name="Rectangle 35">
            <a:extLst>
              <a:ext uri="{FF2B5EF4-FFF2-40B4-BE49-F238E27FC236}">
                <a16:creationId xmlns:a16="http://schemas.microsoft.com/office/drawing/2014/main" id="{2F170D5E-EA6B-4707-B8DD-C2A9813D76CC}"/>
              </a:ext>
            </a:extLst>
          </p:cNvPr>
          <p:cNvSpPr/>
          <p:nvPr/>
        </p:nvSpPr>
        <p:spPr bwMode="gray">
          <a:xfrm>
            <a:off x="7124767" y="1719716"/>
            <a:ext cx="4860989" cy="391628"/>
          </a:xfrm>
          <a:prstGeom prst="rect">
            <a:avLst/>
          </a:prstGeom>
          <a:solidFill>
            <a:srgbClr val="969696"/>
          </a:solidFill>
          <a:ln w="12700" algn="ctr">
            <a:noFill/>
            <a:miter lim="800000"/>
            <a:headEnd/>
            <a:tailEnd/>
          </a:ln>
        </p:spPr>
        <p:txBody>
          <a:bodyPr wrap="square" lIns="72000" tIns="72000" rIns="72000" bIns="72000" rtlCol="0" anchor="ctr" anchorCtr="0">
            <a:spAutoFit/>
          </a:bodyPr>
          <a:lstStyle/>
          <a:p>
            <a:pPr marL="0" marR="0" lvl="0" indent="0" defTabSz="763569" eaLnBrk="1" fontAlgn="auto" latinLnBrk="0" hangingPunct="1">
              <a:lnSpc>
                <a:spcPct val="100000"/>
              </a:lnSpc>
              <a:spcBef>
                <a:spcPts val="133"/>
              </a:spcBef>
              <a:spcAft>
                <a:spcPts val="133"/>
              </a:spcAft>
              <a:buClr>
                <a:srgbClr val="000066"/>
              </a:buClr>
              <a:buSzTx/>
              <a:buFontTx/>
              <a:buNone/>
              <a:tabLst/>
              <a:defRPr/>
            </a:pPr>
            <a:r>
              <a:rPr kumimoji="0" lang="en-US" sz="1600" b="1" i="0" u="none" strike="noStrike" kern="0" cap="none" spc="0" normalizeH="0" baseline="0" noProof="0" dirty="0">
                <a:ln>
                  <a:noFill/>
                </a:ln>
                <a:solidFill>
                  <a:prstClr val="white"/>
                </a:solidFill>
                <a:effectLst/>
                <a:uLnTx/>
                <a:uFillTx/>
                <a:cs typeface="Arial" panose="020B0604020202020204" pitchFamily="34" charset="0"/>
              </a:rPr>
              <a:t>Waarom een klantreis?</a:t>
            </a:r>
          </a:p>
        </p:txBody>
      </p:sp>
      <p:grpSp>
        <p:nvGrpSpPr>
          <p:cNvPr id="18" name="Group 11">
            <a:extLst>
              <a:ext uri="{FF2B5EF4-FFF2-40B4-BE49-F238E27FC236}">
                <a16:creationId xmlns:a16="http://schemas.microsoft.com/office/drawing/2014/main" id="{4592AF68-AA66-4B5E-9C92-1B19149C8698}"/>
              </a:ext>
            </a:extLst>
          </p:cNvPr>
          <p:cNvGrpSpPr>
            <a:grpSpLocks noChangeAspect="1"/>
          </p:cNvGrpSpPr>
          <p:nvPr/>
        </p:nvGrpSpPr>
        <p:grpSpPr bwMode="auto">
          <a:xfrm>
            <a:off x="430543" y="78250"/>
            <a:ext cx="358881" cy="1221267"/>
            <a:chOff x="115" y="102"/>
            <a:chExt cx="268" cy="912"/>
          </a:xfrm>
        </p:grpSpPr>
        <p:sp>
          <p:nvSpPr>
            <p:cNvPr id="19" name="Freeform 7">
              <a:extLst>
                <a:ext uri="{FF2B5EF4-FFF2-40B4-BE49-F238E27FC236}">
                  <a16:creationId xmlns:a16="http://schemas.microsoft.com/office/drawing/2014/main" id="{862F3D12-24E3-4AA8-B6E6-CF20012CCE28}"/>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0" name="Freeform 8">
              <a:extLst>
                <a:ext uri="{FF2B5EF4-FFF2-40B4-BE49-F238E27FC236}">
                  <a16:creationId xmlns:a16="http://schemas.microsoft.com/office/drawing/2014/main" id="{65EB637F-7611-4714-AE86-ACCE0ACF7ED4}"/>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1" name="Freeform 9">
              <a:extLst>
                <a:ext uri="{FF2B5EF4-FFF2-40B4-BE49-F238E27FC236}">
                  <a16:creationId xmlns:a16="http://schemas.microsoft.com/office/drawing/2014/main" id="{B815555B-98F2-452D-B8EF-46AE90E1EBE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2" name="Tekstvak 1"/>
          <p:cNvSpPr txBox="1"/>
          <p:nvPr/>
        </p:nvSpPr>
        <p:spPr>
          <a:xfrm>
            <a:off x="430543" y="3757050"/>
            <a:ext cx="5932714" cy="3108543"/>
          </a:xfrm>
          <a:prstGeom prst="rect">
            <a:avLst/>
          </a:prstGeom>
          <a:noFill/>
          <a:ln>
            <a:solidFill>
              <a:schemeClr val="accent1"/>
            </a:solidFill>
          </a:ln>
        </p:spPr>
        <p:txBody>
          <a:bodyPr wrap="square" rtlCol="0">
            <a:spAutoFit/>
          </a:bodyPr>
          <a:lstStyle/>
          <a:p>
            <a:r>
              <a:rPr lang="nl-NL" sz="1400" dirty="0" smtClean="0"/>
              <a:t>Indien er gesproken wordt over een zwembad wordt hier een zwembad binnen de gemeente Amsterdam bedoeld welke in beheer zijn bij de gemeente. Amsterdam kent ook een aantal baden welke (nog) niet in beheer zijn bij de gemeente Amsterdam. Er moet een mogelijkheid zijn om deze baden op een later systeem via de gekozen oplossing te laten werken. </a:t>
            </a:r>
            <a:endParaRPr lang="nl-NL" sz="1400" dirty="0" smtClean="0"/>
          </a:p>
          <a:p>
            <a:r>
              <a:rPr lang="nl-NL" sz="1400" dirty="0" smtClean="0"/>
              <a:t>Zwembaden in beheer Amsterdam: </a:t>
            </a:r>
            <a:br>
              <a:rPr lang="nl-NL" sz="1400" dirty="0" smtClean="0"/>
            </a:br>
            <a:endParaRPr lang="nl-NL" sz="1400" dirty="0" smtClean="0"/>
          </a:p>
          <a:p>
            <a:pPr marL="285750" indent="-285750">
              <a:buFontTx/>
              <a:buChar char="-"/>
            </a:pPr>
            <a:r>
              <a:rPr lang="nl-NL" sz="1400" dirty="0" err="1" smtClean="0"/>
              <a:t>Flevoparkbad</a:t>
            </a:r>
            <a:endParaRPr lang="nl-NL" sz="1400" dirty="0" smtClean="0"/>
          </a:p>
          <a:p>
            <a:pPr marL="285750" indent="-285750">
              <a:buFontTx/>
              <a:buChar char="-"/>
            </a:pPr>
            <a:r>
              <a:rPr lang="nl-NL" sz="1400" dirty="0" smtClean="0"/>
              <a:t>De </a:t>
            </a:r>
            <a:r>
              <a:rPr lang="nl-NL" sz="1400" dirty="0" err="1" smtClean="0"/>
              <a:t>Mirandabad</a:t>
            </a:r>
            <a:endParaRPr lang="nl-NL" sz="1400" dirty="0" smtClean="0"/>
          </a:p>
          <a:p>
            <a:pPr marL="285750" indent="-285750">
              <a:buFontTx/>
              <a:buChar char="-"/>
            </a:pPr>
            <a:r>
              <a:rPr lang="nl-NL" sz="1400" dirty="0" err="1" smtClean="0"/>
              <a:t>Noorderparkbad</a:t>
            </a:r>
            <a:endParaRPr lang="nl-NL" sz="1400" dirty="0"/>
          </a:p>
          <a:p>
            <a:pPr marL="285750" indent="-285750">
              <a:buFontTx/>
              <a:buChar char="-"/>
            </a:pPr>
            <a:r>
              <a:rPr lang="nl-NL" sz="1400" dirty="0" err="1" smtClean="0"/>
              <a:t>Brediusbad</a:t>
            </a:r>
            <a:endParaRPr lang="nl-NL" sz="1400" dirty="0" smtClean="0"/>
          </a:p>
          <a:p>
            <a:pPr marL="285750" indent="-285750">
              <a:buFontTx/>
              <a:buChar char="-"/>
            </a:pPr>
            <a:r>
              <a:rPr lang="nl-NL" sz="1400" dirty="0" err="1" smtClean="0"/>
              <a:t>Zuiderparkbad</a:t>
            </a:r>
            <a:endParaRPr lang="nl-NL" sz="1400" dirty="0" smtClean="0"/>
          </a:p>
          <a:p>
            <a:pPr marL="285750" indent="-285750">
              <a:buFontTx/>
              <a:buChar char="-"/>
            </a:pPr>
            <a:endParaRPr lang="nl-NL" sz="1400" dirty="0">
              <a:solidFill>
                <a:srgbClr val="FF0000"/>
              </a:solidFill>
            </a:endParaRPr>
          </a:p>
        </p:txBody>
      </p:sp>
    </p:spTree>
    <p:extLst>
      <p:ext uri="{BB962C8B-B14F-4D97-AF65-F5344CB8AC3E}">
        <p14:creationId xmlns:p14="http://schemas.microsoft.com/office/powerpoint/2010/main" val="3183691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Triangle 29">
            <a:extLst>
              <a:ext uri="{FF2B5EF4-FFF2-40B4-BE49-F238E27FC236}">
                <a16:creationId xmlns:a16="http://schemas.microsoft.com/office/drawing/2014/main" id="{0066A22E-2B42-4622-9198-FA8296BF064C}"/>
              </a:ext>
            </a:extLst>
          </p:cNvPr>
          <p:cNvSpPr/>
          <p:nvPr/>
        </p:nvSpPr>
        <p:spPr>
          <a:xfrm rot="16200000">
            <a:off x="2673308" y="-2674060"/>
            <a:ext cx="6858751" cy="12205367"/>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6" name="Right Triangle 5">
            <a:extLst>
              <a:ext uri="{FF2B5EF4-FFF2-40B4-BE49-F238E27FC236}">
                <a16:creationId xmlns:a16="http://schemas.microsoft.com/office/drawing/2014/main" id="{86F273C3-CA3F-455A-BF3D-9D3A73F6C597}"/>
              </a:ext>
            </a:extLst>
          </p:cNvPr>
          <p:cNvSpPr/>
          <p:nvPr/>
        </p:nvSpPr>
        <p:spPr>
          <a:xfrm>
            <a:off x="0" y="-45343"/>
            <a:ext cx="12192000" cy="690334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venir LT Std 35 Light"/>
              <a:ea typeface="+mn-ea"/>
              <a:cs typeface="+mn-cs"/>
            </a:endParaRPr>
          </a:p>
        </p:txBody>
      </p:sp>
      <p:sp>
        <p:nvSpPr>
          <p:cNvPr id="19" name="Oval 42">
            <a:extLst>
              <a:ext uri="{FF2B5EF4-FFF2-40B4-BE49-F238E27FC236}">
                <a16:creationId xmlns:a16="http://schemas.microsoft.com/office/drawing/2014/main" id="{94C84B7F-F692-4807-AA62-82DFADBAD798}"/>
              </a:ext>
            </a:extLst>
          </p:cNvPr>
          <p:cNvSpPr/>
          <p:nvPr/>
        </p:nvSpPr>
        <p:spPr>
          <a:xfrm>
            <a:off x="696683" y="1206876"/>
            <a:ext cx="1966758" cy="173518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dirty="0">
              <a:ln>
                <a:noFill/>
              </a:ln>
              <a:solidFill>
                <a:srgbClr val="FFFFFF"/>
              </a:solidFill>
              <a:effectLst/>
              <a:uLnTx/>
              <a:uFillTx/>
              <a:latin typeface="Avenir LT Std 35 Light"/>
              <a:ea typeface="+mn-ea"/>
              <a:cs typeface="+mn-cs"/>
            </a:endParaRPr>
          </a:p>
        </p:txBody>
      </p:sp>
      <p:pic>
        <p:nvPicPr>
          <p:cNvPr id="20" name="Picture 19">
            <a:extLst>
              <a:ext uri="{FF2B5EF4-FFF2-40B4-BE49-F238E27FC236}">
                <a16:creationId xmlns:a16="http://schemas.microsoft.com/office/drawing/2014/main" id="{F9EC3888-00EE-4A1E-BAC5-2A458B6ED6B6}"/>
              </a:ext>
            </a:extLst>
          </p:cNvPr>
          <p:cNvPicPr>
            <a:picLocks noChangeAspect="1"/>
          </p:cNvPicPr>
          <p:nvPr/>
        </p:nvPicPr>
        <p:blipFill rotWithShape="1">
          <a:blip r:embed="rId3"/>
          <a:srcRect l="4519" t="542" r="28708" b="70841"/>
          <a:stretch/>
        </p:blipFill>
        <p:spPr>
          <a:xfrm>
            <a:off x="696683" y="1166298"/>
            <a:ext cx="2098545" cy="1791576"/>
          </a:xfrm>
          <a:prstGeom prst="ellipse">
            <a:avLst/>
          </a:prstGeom>
          <a:ln>
            <a:noFill/>
          </a:ln>
          <a:effectLst>
            <a:softEdge rad="112500"/>
          </a:effectLst>
        </p:spPr>
      </p:pic>
      <p:sp>
        <p:nvSpPr>
          <p:cNvPr id="22" name="Rectangle 21">
            <a:extLst>
              <a:ext uri="{FF2B5EF4-FFF2-40B4-BE49-F238E27FC236}">
                <a16:creationId xmlns:a16="http://schemas.microsoft.com/office/drawing/2014/main" id="{0CA111B7-C2C1-48DC-8358-663E0904479A}"/>
              </a:ext>
            </a:extLst>
          </p:cNvPr>
          <p:cNvSpPr/>
          <p:nvPr/>
        </p:nvSpPr>
        <p:spPr>
          <a:xfrm>
            <a:off x="3380399" y="751939"/>
            <a:ext cx="352114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raphik-Regular"/>
                <a:ea typeface="+mn-ea"/>
                <a:cs typeface="+mn-cs"/>
              </a:rPr>
              <a:t>T</a:t>
            </a:r>
            <a:r>
              <a:rPr kumimoji="0" lang="nl-NL" sz="2400" b="0" i="0" u="none" strike="noStrike" kern="1200" cap="none" spc="0" normalizeH="0" baseline="0" noProof="0" dirty="0">
                <a:ln>
                  <a:noFill/>
                </a:ln>
                <a:solidFill>
                  <a:srgbClr val="000000"/>
                </a:solidFill>
                <a:effectLst/>
                <a:uLnTx/>
                <a:uFillTx/>
                <a:latin typeface="Graphik-Regular"/>
                <a:ea typeface="+mn-ea"/>
                <a:cs typeface="+mn-cs"/>
              </a:rPr>
              <a:t>om (34 jaar) </a:t>
            </a:r>
            <a:r>
              <a:rPr kumimoji="0" lang="nl-NL" sz="2400" b="0" i="0" u="none" strike="noStrike" kern="1200" cap="none" spc="0" normalizeH="0" baseline="0" noProof="0" dirty="0" smtClean="0">
                <a:ln>
                  <a:noFill/>
                </a:ln>
                <a:solidFill>
                  <a:srgbClr val="000000"/>
                </a:solidFill>
                <a:effectLst/>
                <a:uLnTx/>
                <a:uFillTx/>
                <a:latin typeface="Graphik-Regular"/>
                <a:ea typeface="+mn-ea"/>
                <a:cs typeface="+mn-cs"/>
              </a:rPr>
              <a:t>wil graag zwemmen.</a:t>
            </a:r>
            <a:endParaRPr kumimoji="0" lang="nl-NL" sz="24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23" name="Rectangle 22">
            <a:extLst>
              <a:ext uri="{FF2B5EF4-FFF2-40B4-BE49-F238E27FC236}">
                <a16:creationId xmlns:a16="http://schemas.microsoft.com/office/drawing/2014/main" id="{E14B5DF9-BEE7-427C-81EE-4726BF49A5CB}"/>
              </a:ext>
            </a:extLst>
          </p:cNvPr>
          <p:cNvSpPr/>
          <p:nvPr/>
        </p:nvSpPr>
        <p:spPr>
          <a:xfrm>
            <a:off x="3380399" y="177214"/>
            <a:ext cx="691373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smtClean="0">
                <a:ln>
                  <a:noFill/>
                </a:ln>
                <a:solidFill>
                  <a:srgbClr val="EF4C8E"/>
                </a:solidFill>
                <a:effectLst/>
                <a:uLnTx/>
                <a:uFillTx/>
                <a:latin typeface="Avenir LT Std 35 Light"/>
                <a:ea typeface="+mn-ea"/>
                <a:cs typeface="+mn-cs"/>
              </a:rPr>
              <a:t>Bezoeker</a:t>
            </a:r>
            <a:endParaRPr kumimoji="0" lang="nl-NL" sz="3600" b="0" i="0" u="none" strike="noStrike" kern="1200" cap="none" spc="0" normalizeH="0" baseline="0" noProof="0" dirty="0">
              <a:ln>
                <a:noFill/>
              </a:ln>
              <a:solidFill>
                <a:srgbClr val="EF4C8E"/>
              </a:solidFill>
              <a:effectLst/>
              <a:uLnTx/>
              <a:uFillTx/>
              <a:latin typeface="Avenir LT Std 35 Light"/>
              <a:ea typeface="+mn-ea"/>
              <a:cs typeface="+mn-cs"/>
            </a:endParaRPr>
          </a:p>
        </p:txBody>
      </p:sp>
      <p:sp>
        <p:nvSpPr>
          <p:cNvPr id="24" name="Rectangle 23">
            <a:extLst>
              <a:ext uri="{FF2B5EF4-FFF2-40B4-BE49-F238E27FC236}">
                <a16:creationId xmlns:a16="http://schemas.microsoft.com/office/drawing/2014/main" id="{6510BE84-9B01-4414-B479-761A4BA6ECAC}"/>
              </a:ext>
            </a:extLst>
          </p:cNvPr>
          <p:cNvSpPr/>
          <p:nvPr/>
        </p:nvSpPr>
        <p:spPr>
          <a:xfrm>
            <a:off x="262026" y="2853355"/>
            <a:ext cx="691373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smtClean="0">
                <a:ln>
                  <a:noFill/>
                </a:ln>
                <a:solidFill>
                  <a:srgbClr val="EF4C8E"/>
                </a:solidFill>
                <a:effectLst/>
                <a:uLnTx/>
                <a:uFillTx/>
                <a:latin typeface="Graphik-Regular"/>
                <a:ea typeface="+mn-ea"/>
                <a:cs typeface="+mn-cs"/>
              </a:rPr>
              <a:t>Medewerker</a:t>
            </a:r>
            <a:endParaRPr kumimoji="0" lang="nl-NL" sz="3600" b="0" i="0" u="none" strike="noStrike" kern="1200" cap="none" spc="0" normalizeH="0" baseline="0" noProof="0" dirty="0">
              <a:ln>
                <a:noFill/>
              </a:ln>
              <a:solidFill>
                <a:srgbClr val="EF4C8E"/>
              </a:solidFill>
              <a:effectLst/>
              <a:uLnTx/>
              <a:uFillTx/>
              <a:latin typeface="Avenir LT Std 35 Light"/>
              <a:ea typeface="+mn-ea"/>
              <a:cs typeface="+mn-cs"/>
            </a:endParaRPr>
          </a:p>
        </p:txBody>
      </p:sp>
      <p:sp>
        <p:nvSpPr>
          <p:cNvPr id="25" name="Rectangle 24">
            <a:extLst>
              <a:ext uri="{FF2B5EF4-FFF2-40B4-BE49-F238E27FC236}">
                <a16:creationId xmlns:a16="http://schemas.microsoft.com/office/drawing/2014/main" id="{5DE7B0C6-45FB-4582-9E83-9E7773526611}"/>
              </a:ext>
            </a:extLst>
          </p:cNvPr>
          <p:cNvSpPr/>
          <p:nvPr/>
        </p:nvSpPr>
        <p:spPr>
          <a:xfrm>
            <a:off x="262025" y="3409539"/>
            <a:ext cx="3456049"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Graphik-Regular"/>
                <a:ea typeface="+mn-ea"/>
                <a:cs typeface="+mn-cs"/>
              </a:rPr>
              <a:t>Sofie (42 jaar) vindt het belangrijk om tijd vrij te maken voor </a:t>
            </a:r>
            <a:r>
              <a:rPr kumimoji="0" lang="nl-NL" sz="2400" b="0" i="0" u="none" strike="noStrike" kern="1200" cap="none" spc="0" normalizeH="0" baseline="0" noProof="0" dirty="0" smtClean="0">
                <a:ln>
                  <a:noFill/>
                </a:ln>
                <a:solidFill>
                  <a:srgbClr val="000000"/>
                </a:solidFill>
                <a:effectLst/>
                <a:uLnTx/>
                <a:uFillTx/>
                <a:latin typeface="Graphik-Regular"/>
                <a:ea typeface="+mn-ea"/>
                <a:cs typeface="+mn-cs"/>
              </a:rPr>
              <a:t>de bezoekers</a:t>
            </a:r>
            <a:endParaRPr kumimoji="0" lang="nl-NL" sz="2400" b="0" i="0" u="none" strike="noStrike" kern="1200" cap="none" spc="0" normalizeH="0" baseline="0" noProof="0" dirty="0">
              <a:ln>
                <a:noFill/>
              </a:ln>
              <a:solidFill>
                <a:srgbClr val="000000"/>
              </a:solidFill>
              <a:effectLst/>
              <a:uLnTx/>
              <a:uFillTx/>
              <a:latin typeface="Avenir LT Std 35 Light"/>
              <a:ea typeface="+mn-ea"/>
              <a:cs typeface="+mn-cs"/>
            </a:endParaRPr>
          </a:p>
        </p:txBody>
      </p:sp>
      <p:pic>
        <p:nvPicPr>
          <p:cNvPr id="17" name="Picture 16">
            <a:extLst>
              <a:ext uri="{FF2B5EF4-FFF2-40B4-BE49-F238E27FC236}">
                <a16:creationId xmlns:a16="http://schemas.microsoft.com/office/drawing/2014/main" id="{3511750B-772B-4284-93B3-3AEBDED12BB2}"/>
              </a:ext>
            </a:extLst>
          </p:cNvPr>
          <p:cNvPicPr>
            <a:picLocks noChangeAspect="1"/>
          </p:cNvPicPr>
          <p:nvPr/>
        </p:nvPicPr>
        <p:blipFill rotWithShape="1">
          <a:blip r:embed="rId4"/>
          <a:srcRect l="26534" t="6418"/>
          <a:stretch/>
        </p:blipFill>
        <p:spPr>
          <a:xfrm>
            <a:off x="7000437" y="146197"/>
            <a:ext cx="2164648" cy="1791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lowchart: Extract 4">
            <a:extLst>
              <a:ext uri="{FF2B5EF4-FFF2-40B4-BE49-F238E27FC236}">
                <a16:creationId xmlns:a16="http://schemas.microsoft.com/office/drawing/2014/main" id="{3387FA76-F3D8-4818-809B-9357C7A72B5F}"/>
              </a:ext>
            </a:extLst>
          </p:cNvPr>
          <p:cNvSpPr/>
          <p:nvPr/>
        </p:nvSpPr>
        <p:spPr>
          <a:xfrm rot="19848147">
            <a:off x="5507395" y="1841425"/>
            <a:ext cx="3042848" cy="986191"/>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Flowchart: Extract 35">
            <a:extLst>
              <a:ext uri="{FF2B5EF4-FFF2-40B4-BE49-F238E27FC236}">
                <a16:creationId xmlns:a16="http://schemas.microsoft.com/office/drawing/2014/main" id="{9271740F-E44D-402A-8EE7-92600AD44C70}"/>
              </a:ext>
            </a:extLst>
          </p:cNvPr>
          <p:cNvSpPr/>
          <p:nvPr/>
        </p:nvSpPr>
        <p:spPr>
          <a:xfrm>
            <a:off x="7086385" y="1899678"/>
            <a:ext cx="3479389" cy="986191"/>
          </a:xfrm>
          <a:prstGeom prst="flowChartExtra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up 20">
            <a:extLst>
              <a:ext uri="{FF2B5EF4-FFF2-40B4-BE49-F238E27FC236}">
                <a16:creationId xmlns:a16="http://schemas.microsoft.com/office/drawing/2014/main" id="{1DF66EC1-C549-4051-A0BE-26B7F39A07A8}"/>
              </a:ext>
            </a:extLst>
          </p:cNvPr>
          <p:cNvGrpSpPr/>
          <p:nvPr/>
        </p:nvGrpSpPr>
        <p:grpSpPr>
          <a:xfrm>
            <a:off x="9556456" y="1157454"/>
            <a:ext cx="2098545" cy="1791576"/>
            <a:chOff x="595268" y="1240524"/>
            <a:chExt cx="3164907" cy="3028477"/>
          </a:xfrm>
        </p:grpSpPr>
        <p:pic>
          <p:nvPicPr>
            <p:cNvPr id="27" name="Picture 26">
              <a:extLst>
                <a:ext uri="{FF2B5EF4-FFF2-40B4-BE49-F238E27FC236}">
                  <a16:creationId xmlns:a16="http://schemas.microsoft.com/office/drawing/2014/main" id="{F2059726-A610-4614-AF7E-5E3F0D179E06}"/>
                </a:ext>
              </a:extLst>
            </p:cNvPr>
            <p:cNvPicPr>
              <a:picLocks noChangeAspect="1"/>
            </p:cNvPicPr>
            <p:nvPr/>
          </p:nvPicPr>
          <p:blipFill>
            <a:blip r:embed="rId5"/>
            <a:stretch>
              <a:fillRect/>
            </a:stretch>
          </p:blipFill>
          <p:spPr>
            <a:xfrm>
              <a:off x="595268" y="1255474"/>
              <a:ext cx="3156842" cy="3013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Oval 42">
              <a:extLst>
                <a:ext uri="{FF2B5EF4-FFF2-40B4-BE49-F238E27FC236}">
                  <a16:creationId xmlns:a16="http://schemas.microsoft.com/office/drawing/2014/main" id="{8FF3DA3E-A559-4FCF-B530-01E37F4F3B71}"/>
                </a:ext>
              </a:extLst>
            </p:cNvPr>
            <p:cNvSpPr/>
            <p:nvPr/>
          </p:nvSpPr>
          <p:spPr>
            <a:xfrm>
              <a:off x="595268" y="1240524"/>
              <a:ext cx="3164907" cy="29929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dirty="0">
                <a:ln>
                  <a:noFill/>
                </a:ln>
                <a:solidFill>
                  <a:srgbClr val="FFFFFF"/>
                </a:solidFill>
                <a:effectLst/>
                <a:uLnTx/>
                <a:uFillTx/>
                <a:latin typeface="Avenir LT Std 35 Light"/>
                <a:ea typeface="+mn-ea"/>
                <a:cs typeface="+mn-cs"/>
              </a:endParaRPr>
            </a:p>
          </p:txBody>
        </p:sp>
      </p:grpSp>
      <p:sp>
        <p:nvSpPr>
          <p:cNvPr id="29" name="Rectangle 28">
            <a:extLst>
              <a:ext uri="{FF2B5EF4-FFF2-40B4-BE49-F238E27FC236}">
                <a16:creationId xmlns:a16="http://schemas.microsoft.com/office/drawing/2014/main" id="{A1F79739-ECC7-4D45-A0F8-475890E0A38F}"/>
              </a:ext>
            </a:extLst>
          </p:cNvPr>
          <p:cNvSpPr/>
          <p:nvPr/>
        </p:nvSpPr>
        <p:spPr>
          <a:xfrm>
            <a:off x="8673093" y="3113352"/>
            <a:ext cx="3479389" cy="9861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extLst>
              <a:ext uri="{FF2B5EF4-FFF2-40B4-BE49-F238E27FC236}">
                <a16:creationId xmlns:a16="http://schemas.microsoft.com/office/drawing/2014/main" id="{D73E632E-5EAA-4780-962A-01933CF18050}"/>
              </a:ext>
            </a:extLst>
          </p:cNvPr>
          <p:cNvSpPr/>
          <p:nvPr/>
        </p:nvSpPr>
        <p:spPr>
          <a:xfrm>
            <a:off x="8595651" y="3035273"/>
            <a:ext cx="691373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smtClean="0">
                <a:solidFill>
                  <a:srgbClr val="EF4C8E"/>
                </a:solidFill>
                <a:latin typeface="Graphik-Regular"/>
              </a:rPr>
              <a:t>Ouder</a:t>
            </a:r>
            <a:endParaRPr kumimoji="0" lang="nl-NL" sz="3600" b="0" i="0" u="none" strike="noStrike" kern="1200" cap="none" spc="0" normalizeH="0" baseline="0" noProof="0" dirty="0">
              <a:ln>
                <a:noFill/>
              </a:ln>
              <a:solidFill>
                <a:srgbClr val="EF4C8E"/>
              </a:solidFill>
              <a:effectLst/>
              <a:uLnTx/>
              <a:uFillTx/>
              <a:latin typeface="Avenir LT Std 35 Light"/>
              <a:ea typeface="+mn-ea"/>
              <a:cs typeface="+mn-cs"/>
            </a:endParaRPr>
          </a:p>
        </p:txBody>
      </p:sp>
      <p:sp>
        <p:nvSpPr>
          <p:cNvPr id="34" name="Rectangle 33">
            <a:extLst>
              <a:ext uri="{FF2B5EF4-FFF2-40B4-BE49-F238E27FC236}">
                <a16:creationId xmlns:a16="http://schemas.microsoft.com/office/drawing/2014/main" id="{468DF01A-BDC2-4CD3-B2D5-A5B5933ED7B4}"/>
              </a:ext>
            </a:extLst>
          </p:cNvPr>
          <p:cNvSpPr/>
          <p:nvPr/>
        </p:nvSpPr>
        <p:spPr>
          <a:xfrm>
            <a:off x="8642040" y="3541856"/>
            <a:ext cx="36431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Graphik-Regular"/>
                <a:ea typeface="+mn-ea"/>
                <a:cs typeface="+mn-cs"/>
              </a:rPr>
              <a:t>Teun (46 jaar) </a:t>
            </a:r>
            <a:r>
              <a:rPr lang="nl-NL" sz="2400" dirty="0" smtClean="0">
                <a:solidFill>
                  <a:srgbClr val="000000"/>
                </a:solidFill>
                <a:latin typeface="Graphik-Regular"/>
              </a:rPr>
              <a:t>zijn kind zit op zwemles</a:t>
            </a:r>
            <a:endParaRPr kumimoji="0" lang="nl-NL" sz="24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38" name="Group 11">
            <a:extLst>
              <a:ext uri="{FF2B5EF4-FFF2-40B4-BE49-F238E27FC236}">
                <a16:creationId xmlns:a16="http://schemas.microsoft.com/office/drawing/2014/main" id="{978B2474-16C0-490C-9233-6737E35099DF}"/>
              </a:ext>
            </a:extLst>
          </p:cNvPr>
          <p:cNvGrpSpPr>
            <a:grpSpLocks noChangeAspect="1"/>
          </p:cNvGrpSpPr>
          <p:nvPr/>
        </p:nvGrpSpPr>
        <p:grpSpPr bwMode="auto">
          <a:xfrm>
            <a:off x="157893" y="124425"/>
            <a:ext cx="358881" cy="1221267"/>
            <a:chOff x="115" y="102"/>
            <a:chExt cx="268" cy="912"/>
          </a:xfrm>
        </p:grpSpPr>
        <p:sp>
          <p:nvSpPr>
            <p:cNvPr id="39" name="Freeform 7">
              <a:extLst>
                <a:ext uri="{FF2B5EF4-FFF2-40B4-BE49-F238E27FC236}">
                  <a16:creationId xmlns:a16="http://schemas.microsoft.com/office/drawing/2014/main" id="{6E61B516-F73C-4F98-9D64-CF3B40E833B0}"/>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0" name="Freeform 8">
              <a:extLst>
                <a:ext uri="{FF2B5EF4-FFF2-40B4-BE49-F238E27FC236}">
                  <a16:creationId xmlns:a16="http://schemas.microsoft.com/office/drawing/2014/main" id="{1C029652-6A5B-4C09-AAA9-BE572017FD2C}"/>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1" name="Freeform 9">
              <a:extLst>
                <a:ext uri="{FF2B5EF4-FFF2-40B4-BE49-F238E27FC236}">
                  <a16:creationId xmlns:a16="http://schemas.microsoft.com/office/drawing/2014/main" id="{E4054210-9E37-4CB4-B1F0-04133327EA13}"/>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2" name="Isosceles Triangle 1">
            <a:extLst>
              <a:ext uri="{FF2B5EF4-FFF2-40B4-BE49-F238E27FC236}">
                <a16:creationId xmlns:a16="http://schemas.microsoft.com/office/drawing/2014/main" id="{1B1D65DF-8760-4243-AB15-8D6AB1DE7B16}"/>
              </a:ext>
            </a:extLst>
          </p:cNvPr>
          <p:cNvSpPr/>
          <p:nvPr/>
        </p:nvSpPr>
        <p:spPr>
          <a:xfrm>
            <a:off x="-12044" y="3439405"/>
            <a:ext cx="12251756" cy="340744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extLst>
              <a:ext uri="{FF2B5EF4-FFF2-40B4-BE49-F238E27FC236}">
                <a16:creationId xmlns:a16="http://schemas.microsoft.com/office/drawing/2014/main" id="{5076108C-CCC9-44BA-B88B-B6C5C38FB18B}"/>
              </a:ext>
            </a:extLst>
          </p:cNvPr>
          <p:cNvSpPr/>
          <p:nvPr/>
        </p:nvSpPr>
        <p:spPr>
          <a:xfrm>
            <a:off x="3993646" y="2689243"/>
            <a:ext cx="4240376" cy="13184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Klantreizen belicht vanuit </a:t>
            </a:r>
            <a:r>
              <a:rPr lang="nl-NL" b="1" dirty="0" smtClean="0"/>
              <a:t>bezoekersperspectief</a:t>
            </a:r>
            <a:r>
              <a:rPr lang="nl-NL" b="1" dirty="0"/>
              <a:t>, </a:t>
            </a:r>
            <a:r>
              <a:rPr lang="nl-NL" b="1" dirty="0" smtClean="0"/>
              <a:t>ouder-perspectief </a:t>
            </a:r>
            <a:r>
              <a:rPr lang="nl-NL" b="1" dirty="0"/>
              <a:t>en </a:t>
            </a:r>
            <a:r>
              <a:rPr lang="nl-NL" b="1" dirty="0" smtClean="0"/>
              <a:t>medewerker perspectief</a:t>
            </a:r>
            <a:endParaRPr lang="nl-NL" b="1" dirty="0"/>
          </a:p>
        </p:txBody>
      </p:sp>
    </p:spTree>
    <p:extLst>
      <p:ext uri="{BB962C8B-B14F-4D97-AF65-F5344CB8AC3E}">
        <p14:creationId xmlns:p14="http://schemas.microsoft.com/office/powerpoint/2010/main" val="31592286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273C3-CA3F-455A-BF3D-9D3A73F6C597}"/>
              </a:ext>
            </a:extLst>
          </p:cNvPr>
          <p:cNvSpPr/>
          <p:nvPr/>
        </p:nvSpPr>
        <p:spPr>
          <a:xfrm>
            <a:off x="0" y="-45343"/>
            <a:ext cx="12192000" cy="2634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3" name="Titel 2"/>
          <p:cNvSpPr>
            <a:spLocks noGrp="1"/>
          </p:cNvSpPr>
          <p:nvPr>
            <p:ph type="title"/>
          </p:nvPr>
        </p:nvSpPr>
        <p:spPr>
          <a:xfrm>
            <a:off x="838200" y="85063"/>
            <a:ext cx="10515600" cy="999580"/>
          </a:xfrm>
        </p:spPr>
        <p:txBody>
          <a:bodyPr/>
          <a:lstStyle/>
          <a:p>
            <a:r>
              <a:rPr lang="en-US" dirty="0"/>
              <a:t>Persona</a:t>
            </a:r>
            <a:endParaRPr lang="nl-NL" dirty="0"/>
          </a:p>
        </p:txBody>
      </p:sp>
      <p:sp>
        <p:nvSpPr>
          <p:cNvPr id="47" name="Isosceles Triangle 46">
            <a:extLst>
              <a:ext uri="{FF2B5EF4-FFF2-40B4-BE49-F238E27FC236}">
                <a16:creationId xmlns:a16="http://schemas.microsoft.com/office/drawing/2014/main" id="{DA7123B1-E570-4EEE-A4FB-DE30EBFB8754}"/>
              </a:ext>
            </a:extLst>
          </p:cNvPr>
          <p:cNvSpPr/>
          <p:nvPr/>
        </p:nvSpPr>
        <p:spPr>
          <a:xfrm rot="16200000">
            <a:off x="5029439" y="-2893559"/>
            <a:ext cx="2053231" cy="1227189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pic>
        <p:nvPicPr>
          <p:cNvPr id="7" name="Picture 6">
            <a:extLst>
              <a:ext uri="{FF2B5EF4-FFF2-40B4-BE49-F238E27FC236}">
                <a16:creationId xmlns:a16="http://schemas.microsoft.com/office/drawing/2014/main" id="{3A660949-8228-4A77-AD1E-776E4A7778F7}"/>
              </a:ext>
            </a:extLst>
          </p:cNvPr>
          <p:cNvPicPr>
            <a:picLocks noChangeAspect="1"/>
          </p:cNvPicPr>
          <p:nvPr/>
        </p:nvPicPr>
        <p:blipFill rotWithShape="1">
          <a:blip r:embed="rId3"/>
          <a:srcRect l="26534" t="6418"/>
          <a:stretch/>
        </p:blipFill>
        <p:spPr>
          <a:xfrm>
            <a:off x="270553" y="1093064"/>
            <a:ext cx="3851093" cy="3187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0" name="Oval 42">
            <a:extLst>
              <a:ext uri="{FF2B5EF4-FFF2-40B4-BE49-F238E27FC236}">
                <a16:creationId xmlns:a16="http://schemas.microsoft.com/office/drawing/2014/main" id="{60DAFFEE-A434-465E-A5EC-25D0345EBE09}"/>
              </a:ext>
            </a:extLst>
          </p:cNvPr>
          <p:cNvSpPr/>
          <p:nvPr/>
        </p:nvSpPr>
        <p:spPr>
          <a:xfrm>
            <a:off x="270553" y="1074039"/>
            <a:ext cx="3851093" cy="320639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dirty="0">
              <a:ln>
                <a:noFill/>
              </a:ln>
              <a:solidFill>
                <a:srgbClr val="FFFFFF"/>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3" y="4447917"/>
            <a:ext cx="3947533" cy="1565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10" name="TextBox 9">
            <a:extLst>
              <a:ext uri="{FF2B5EF4-FFF2-40B4-BE49-F238E27FC236}">
                <a16:creationId xmlns:a16="http://schemas.microsoft.com/office/drawing/2014/main" id="{4BCC867D-3A9D-4E49-925F-330E9E9599FD}"/>
              </a:ext>
            </a:extLst>
          </p:cNvPr>
          <p:cNvSpPr txBox="1"/>
          <p:nvPr/>
        </p:nvSpPr>
        <p:spPr>
          <a:xfrm>
            <a:off x="370413" y="4404278"/>
            <a:ext cx="38670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BEBEBE">
                    <a:lumMod val="50000"/>
                  </a:srgbClr>
                </a:solidFill>
                <a:effectLst/>
                <a:uLnTx/>
                <a:uFillTx/>
                <a:latin typeface="Avenir LT Std 35 Light"/>
                <a:ea typeface="+mn-ea"/>
                <a:cs typeface="+mn-cs"/>
              </a:rPr>
              <a:t>Tom woont in Amsterdam </a:t>
            </a:r>
            <a:r>
              <a:rPr kumimoji="0" lang="en-US" sz="1600" b="0" i="0" u="none" strike="noStrike" kern="1200" cap="none" spc="0" normalizeH="0" baseline="0" noProof="0" dirty="0" smtClean="0">
                <a:ln>
                  <a:noFill/>
                </a:ln>
                <a:solidFill>
                  <a:srgbClr val="BEBEBE">
                    <a:lumMod val="50000"/>
                  </a:srgbClr>
                </a:solidFill>
                <a:effectLst/>
                <a:uLnTx/>
                <a:uFillTx/>
                <a:latin typeface="Avenir LT Std 35 Light"/>
                <a:ea typeface="+mn-ea"/>
                <a:cs typeface="+mn-cs"/>
              </a:rPr>
              <a:t>Oost </a:t>
            </a:r>
            <a:r>
              <a:rPr kumimoji="0" lang="en-US" sz="1600" b="0" i="0" u="none" strike="noStrike" kern="1200" cap="none" spc="0" normalizeH="0" baseline="0" noProof="0" dirty="0">
                <a:ln>
                  <a:noFill/>
                </a:ln>
                <a:solidFill>
                  <a:srgbClr val="BEBEBE">
                    <a:lumMod val="50000"/>
                  </a:srgbClr>
                </a:solidFill>
                <a:effectLst/>
                <a:uLnTx/>
                <a:uFillTx/>
                <a:latin typeface="Avenir LT Std 35 Light"/>
                <a:ea typeface="+mn-ea"/>
                <a:cs typeface="+mn-cs"/>
              </a:rPr>
              <a:t>en </a:t>
            </a:r>
            <a:r>
              <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rPr>
              <a:t>heeft een </a:t>
            </a:r>
            <a:r>
              <a:rPr kumimoji="0" lang="nl-NL" sz="1600" b="0" i="0" u="none" strike="noStrike" kern="1200" cap="none" spc="0" normalizeH="0" baseline="0" noProof="0" dirty="0" smtClean="0">
                <a:ln>
                  <a:noFill/>
                </a:ln>
                <a:solidFill>
                  <a:srgbClr val="BEBEBE">
                    <a:lumMod val="50000"/>
                  </a:srgbClr>
                </a:solidFill>
                <a:effectLst/>
                <a:uLnTx/>
                <a:uFillTx/>
                <a:latin typeface="Avenir LT Std 35 Light"/>
                <a:ea typeface="+mn-ea"/>
                <a:cs typeface="+mn-cs"/>
              </a:rPr>
              <a:t>drukke baan waardoor sporten er vaak bij inschiet. </a:t>
            </a:r>
            <a:r>
              <a:rPr lang="nl-NL" sz="1600" dirty="0" smtClean="0">
                <a:solidFill>
                  <a:srgbClr val="BEBEBE">
                    <a:lumMod val="50000"/>
                  </a:srgbClr>
                </a:solidFill>
                <a:latin typeface="Avenir LT Std 35 Light"/>
              </a:rPr>
              <a:t>Tom zit veel thuis en wil daarom weer gaan zwemmen. </a:t>
            </a:r>
            <a:br>
              <a:rPr lang="nl-NL" sz="1600" dirty="0" smtClean="0">
                <a:solidFill>
                  <a:srgbClr val="BEBEBE">
                    <a:lumMod val="50000"/>
                  </a:srgbClr>
                </a:solidFill>
                <a:latin typeface="Avenir LT Std 35 Light"/>
              </a:rPr>
            </a:br>
            <a:r>
              <a:rPr lang="nl-NL" sz="1600" dirty="0" smtClean="0">
                <a:solidFill>
                  <a:srgbClr val="BEBEBE">
                    <a:lumMod val="50000"/>
                  </a:srgbClr>
                </a:solidFill>
                <a:latin typeface="Avenir LT Std 35 Light"/>
              </a:rPr>
              <a:t>Als kind heeft Tom veel gezwommen en wil deze sport weer oppakken.</a:t>
            </a:r>
            <a:endPar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endParaRPr>
          </a:p>
        </p:txBody>
      </p:sp>
      <p:sp>
        <p:nvSpPr>
          <p:cNvPr id="12" name="TextBox 11">
            <a:extLst>
              <a:ext uri="{FF2B5EF4-FFF2-40B4-BE49-F238E27FC236}">
                <a16:creationId xmlns:a16="http://schemas.microsoft.com/office/drawing/2014/main" id="{4F9B7D88-7BA3-453D-960D-43C3A64F8512}"/>
              </a:ext>
            </a:extLst>
          </p:cNvPr>
          <p:cNvSpPr txBox="1"/>
          <p:nvPr/>
        </p:nvSpPr>
        <p:spPr>
          <a:xfrm>
            <a:off x="4237463" y="4170105"/>
            <a:ext cx="257593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BEBEBE">
                    <a:lumMod val="50000"/>
                  </a:srgbClr>
                </a:solidFill>
                <a:effectLst/>
                <a:uLnTx/>
                <a:uFillTx/>
                <a:latin typeface="Avenir LT Std 35 Light"/>
                <a:ea typeface="+mn-ea"/>
                <a:cs typeface="+mn-cs"/>
              </a:rPr>
              <a:t>Doelen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rPr>
              <a:t>Tom </a:t>
            </a:r>
            <a:r>
              <a:rPr kumimoji="0" lang="nl-NL" sz="1600" b="0" i="0" u="none" strike="noStrike" kern="1200" cap="none" spc="0" normalizeH="0" baseline="0" noProof="0" dirty="0" smtClean="0">
                <a:ln>
                  <a:noFill/>
                </a:ln>
                <a:solidFill>
                  <a:srgbClr val="BEBEBE">
                    <a:lumMod val="50000"/>
                  </a:srgbClr>
                </a:solidFill>
                <a:effectLst/>
                <a:uLnTx/>
                <a:uFillTx/>
                <a:latin typeface="Avenir LT Std 35 Light"/>
                <a:ea typeface="+mn-ea"/>
                <a:cs typeface="+mn-cs"/>
              </a:rPr>
              <a:t>wil snel inzicht hebben of </a:t>
            </a:r>
            <a:r>
              <a:rPr lang="nl-NL" sz="1600" dirty="0" smtClean="0">
                <a:solidFill>
                  <a:srgbClr val="BEBEBE">
                    <a:lumMod val="50000"/>
                  </a:srgbClr>
                </a:solidFill>
                <a:latin typeface="Avenir LT Std 35 Light"/>
              </a:rPr>
              <a:t>hij nog kan zwemmen.</a:t>
            </a:r>
            <a:endPar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rPr>
              <a:t>Tom wil </a:t>
            </a:r>
            <a:r>
              <a:rPr lang="nl-NL" sz="1600" dirty="0" smtClean="0">
                <a:solidFill>
                  <a:srgbClr val="BEBEBE">
                    <a:lumMod val="50000"/>
                  </a:srgbClr>
                </a:solidFill>
                <a:latin typeface="Avenir LT Std 35 Light"/>
              </a:rPr>
              <a:t>digitaal zijn toegangsbewijs kunnen regelen.</a:t>
            </a:r>
            <a:endPar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BEBEBE">
                  <a:lumMod val="50000"/>
                </a:srgbClr>
              </a:solidFill>
              <a:effectLst/>
              <a:uLnTx/>
              <a:uFillTx/>
              <a:latin typeface="Avenir LT Std 35 Light"/>
              <a:ea typeface="+mn-ea"/>
              <a:cs typeface="+mn-cs"/>
            </a:endParaRPr>
          </a:p>
        </p:txBody>
      </p:sp>
      <p:sp>
        <p:nvSpPr>
          <p:cNvPr id="61" name="TextBox 60">
            <a:extLst>
              <a:ext uri="{FF2B5EF4-FFF2-40B4-BE49-F238E27FC236}">
                <a16:creationId xmlns:a16="http://schemas.microsoft.com/office/drawing/2014/main" id="{C5193E5F-005F-4B16-A1AE-26E3B58EBB53}"/>
              </a:ext>
            </a:extLst>
          </p:cNvPr>
          <p:cNvSpPr txBox="1"/>
          <p:nvPr/>
        </p:nvSpPr>
        <p:spPr>
          <a:xfrm>
            <a:off x="6860254" y="4170105"/>
            <a:ext cx="25759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BEBEBE">
                    <a:lumMod val="50000"/>
                  </a:srgbClr>
                </a:solidFill>
                <a:effectLst/>
                <a:uLnTx/>
                <a:uFillTx/>
                <a:latin typeface="Avenir LT Std 35 Light"/>
                <a:ea typeface="+mn-ea"/>
                <a:cs typeface="+mn-cs"/>
              </a:rPr>
              <a:t>Frustraties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smtClean="0">
                <a:ln>
                  <a:noFill/>
                </a:ln>
                <a:solidFill>
                  <a:srgbClr val="BEBEBE">
                    <a:lumMod val="50000"/>
                  </a:srgbClr>
                </a:solidFill>
                <a:effectLst/>
                <a:uLnTx/>
                <a:uFillTx/>
                <a:latin typeface="Avenir LT Std 35 Light"/>
                <a:ea typeface="+mn-ea"/>
                <a:cs typeface="+mn-cs"/>
              </a:rPr>
              <a:t>Tom vindt het vreselijk als hij een</a:t>
            </a:r>
            <a:r>
              <a:rPr kumimoji="0" lang="nl-NL" sz="1600" b="0" i="0" u="none" strike="noStrike" kern="1200" cap="none" spc="0" normalizeH="0" noProof="0" dirty="0" smtClean="0">
                <a:ln>
                  <a:noFill/>
                </a:ln>
                <a:solidFill>
                  <a:srgbClr val="BEBEBE">
                    <a:lumMod val="50000"/>
                  </a:srgbClr>
                </a:solidFill>
                <a:effectLst/>
                <a:uLnTx/>
                <a:uFillTx/>
                <a:latin typeface="Avenir LT Std 35 Light"/>
                <a:ea typeface="+mn-ea"/>
                <a:cs typeface="+mn-cs"/>
              </a:rPr>
              <a:t> moet wachten in een rij. </a:t>
            </a:r>
            <a:endParaRPr kumimoji="0" lang="nl-NL" sz="1600" b="0" i="0" u="none" strike="noStrike" kern="1200" cap="none" spc="0" normalizeH="0" baseline="0" noProof="0" dirty="0">
              <a:ln>
                <a:noFill/>
              </a:ln>
              <a:solidFill>
                <a:srgbClr val="BEBEBE">
                  <a:lumMod val="50000"/>
                </a:srgbClr>
              </a:solidFill>
              <a:effectLst/>
              <a:uLnTx/>
              <a:uFillTx/>
              <a:latin typeface="Avenir LT Std 35 Light"/>
              <a:ea typeface="+mn-ea"/>
              <a:cs typeface="+mn-cs"/>
            </a:endParaRPr>
          </a:p>
        </p:txBody>
      </p:sp>
      <p:sp>
        <p:nvSpPr>
          <p:cNvPr id="63" name="Rectangle 62">
            <a:extLst>
              <a:ext uri="{FF2B5EF4-FFF2-40B4-BE49-F238E27FC236}">
                <a16:creationId xmlns:a16="http://schemas.microsoft.com/office/drawing/2014/main" id="{D5760ECC-4EFE-4704-84E4-0E2DCE261E07}"/>
              </a:ext>
            </a:extLst>
          </p:cNvPr>
          <p:cNvSpPr/>
          <p:nvPr/>
        </p:nvSpPr>
        <p:spPr>
          <a:xfrm>
            <a:off x="4762887" y="629633"/>
            <a:ext cx="691373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raphik-Regular"/>
                <a:ea typeface="+mn-ea"/>
                <a:cs typeface="+mn-cs"/>
              </a:rPr>
              <a:t>T</a:t>
            </a:r>
            <a:r>
              <a:rPr kumimoji="0" lang="nl-NL" sz="3600" b="0" i="0" u="none" strike="noStrike" kern="1200" cap="none" spc="0" normalizeH="0" baseline="0" noProof="0" dirty="0">
                <a:ln>
                  <a:noFill/>
                </a:ln>
                <a:solidFill>
                  <a:srgbClr val="000000"/>
                </a:solidFill>
                <a:effectLst/>
                <a:uLnTx/>
                <a:uFillTx/>
                <a:latin typeface="Graphik-Regular"/>
                <a:ea typeface="+mn-ea"/>
                <a:cs typeface="+mn-cs"/>
              </a:rPr>
              <a:t>om (34 jaar) </a:t>
            </a:r>
            <a:r>
              <a:rPr kumimoji="0" lang="nl-NL" sz="3600" b="0" i="0" u="none" strike="noStrike" kern="1200" cap="none" spc="0" normalizeH="0" baseline="0" noProof="0" dirty="0" smtClean="0">
                <a:ln>
                  <a:noFill/>
                </a:ln>
                <a:solidFill>
                  <a:srgbClr val="000000"/>
                </a:solidFill>
                <a:effectLst/>
                <a:uLnTx/>
                <a:uFillTx/>
                <a:latin typeface="Graphik-Regular"/>
                <a:ea typeface="+mn-ea"/>
                <a:cs typeface="+mn-cs"/>
              </a:rPr>
              <a:t>wil </a:t>
            </a:r>
            <a:r>
              <a:rPr lang="nl-NL" sz="3600" dirty="0" smtClean="0">
                <a:solidFill>
                  <a:srgbClr val="000000"/>
                </a:solidFill>
                <a:latin typeface="Graphik-Regular"/>
              </a:rPr>
              <a:t>aan zijn conditie werken door te gaan zwemmen</a:t>
            </a:r>
            <a:r>
              <a:rPr kumimoji="0" lang="nl-NL" sz="3600" b="0" i="0" u="none" strike="noStrike" kern="1200" cap="none" spc="0" normalizeH="0" baseline="0" noProof="0" dirty="0" smtClean="0">
                <a:ln>
                  <a:noFill/>
                </a:ln>
                <a:solidFill>
                  <a:srgbClr val="000000"/>
                </a:solidFill>
                <a:effectLst/>
                <a:uLnTx/>
                <a:uFillTx/>
                <a:latin typeface="Graphik-Regular"/>
                <a:ea typeface="+mn-ea"/>
                <a:cs typeface="+mn-cs"/>
              </a:rPr>
              <a:t>..</a:t>
            </a:r>
            <a:endParaRPr kumimoji="0" lang="nl-NL" sz="36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5" name="Group 11">
            <a:extLst>
              <a:ext uri="{FF2B5EF4-FFF2-40B4-BE49-F238E27FC236}">
                <a16:creationId xmlns:a16="http://schemas.microsoft.com/office/drawing/2014/main" id="{152A1110-3B79-46C3-A768-2ED74DB4E5C2}"/>
              </a:ext>
            </a:extLst>
          </p:cNvPr>
          <p:cNvGrpSpPr>
            <a:grpSpLocks noChangeAspect="1"/>
          </p:cNvGrpSpPr>
          <p:nvPr/>
        </p:nvGrpSpPr>
        <p:grpSpPr bwMode="auto">
          <a:xfrm>
            <a:off x="430542" y="215643"/>
            <a:ext cx="358881" cy="1221267"/>
            <a:chOff x="115" y="102"/>
            <a:chExt cx="268" cy="912"/>
          </a:xfrm>
        </p:grpSpPr>
        <p:sp>
          <p:nvSpPr>
            <p:cNvPr id="16" name="Freeform 7">
              <a:extLst>
                <a:ext uri="{FF2B5EF4-FFF2-40B4-BE49-F238E27FC236}">
                  <a16:creationId xmlns:a16="http://schemas.microsoft.com/office/drawing/2014/main" id="{0B965217-F07E-4BBC-B2D8-257B4F7DD6A2}"/>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 name="Freeform 8">
              <a:extLst>
                <a:ext uri="{FF2B5EF4-FFF2-40B4-BE49-F238E27FC236}">
                  <a16:creationId xmlns:a16="http://schemas.microsoft.com/office/drawing/2014/main" id="{351E166D-F30E-461C-B4A9-42A2CBECB8E4}"/>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 name="Freeform 9">
              <a:extLst>
                <a:ext uri="{FF2B5EF4-FFF2-40B4-BE49-F238E27FC236}">
                  <a16:creationId xmlns:a16="http://schemas.microsoft.com/office/drawing/2014/main" id="{38DF617D-F347-48FC-BA95-B0C39B8F1E6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spTree>
    <p:extLst>
      <p:ext uri="{BB962C8B-B14F-4D97-AF65-F5344CB8AC3E}">
        <p14:creationId xmlns:p14="http://schemas.microsoft.com/office/powerpoint/2010/main" val="30120154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bezoeker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venir LT Std 35 Light"/>
                <a:ea typeface="+mn-ea"/>
                <a:cs typeface="+mn-cs"/>
              </a:rPr>
              <a:t>Tom </a:t>
            </a: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opent de app op zijn telefoon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of de website op zijn computer. Hij kiest een zwembad en dag waarop hij wil gaan zwemmen.</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195491"/>
            <a:ext cx="3187709" cy="2531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smtClean="0">
                <a:solidFill>
                  <a:srgbClr val="000000"/>
                </a:solidFill>
                <a:latin typeface="Avenir LT Std 35 Light"/>
              </a:rPr>
              <a:t>In de app / website wordt aangegeven welke tijden er die dag in het gekozen zwembad nog beschikbaar zijn. Hij krijgt de keuze om vrij te zwemmen of zich aan te sluiten bij een zwemactiviteit.</a:t>
            </a:r>
            <a:br>
              <a:rPr lang="nl-NL" sz="1200" noProof="0" dirty="0" smtClean="0">
                <a:solidFill>
                  <a:srgbClr val="000000"/>
                </a:solidFill>
                <a:latin typeface="Avenir LT Std 35 Light"/>
              </a:rPr>
            </a:br>
            <a:r>
              <a:rPr lang="nl-NL" sz="1200" noProof="0" dirty="0" smtClean="0">
                <a:solidFill>
                  <a:srgbClr val="000000"/>
                </a:solidFill>
                <a:latin typeface="Avenir LT Std 35 Light"/>
              </a:rPr>
              <a:t>Tom ziet dat er om 20:00 uur een borstcrawl les is en besluit zich hiervoor aan te melden.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En digitaal te betalen. </a:t>
            </a:r>
            <a:r>
              <a:rPr lang="nl-NL" sz="1200" noProof="0" dirty="0" smtClean="0">
                <a:solidFill>
                  <a:srgbClr val="000000"/>
                </a:solidFill>
                <a:latin typeface="Avenir LT Std 35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1" u="none" strike="noStrike" kern="1200" cap="none" spc="0" normalizeH="0" baseline="0" dirty="0" smtClean="0">
              <a:ln>
                <a:noFill/>
              </a:ln>
              <a:solidFill>
                <a:srgbClr val="000000"/>
              </a:solidFill>
              <a:effectLst/>
              <a:uLnTx/>
              <a:uFillTx/>
              <a:latin typeface="Avenir LT Std 35 Light"/>
              <a:ea typeface="+mn-ea"/>
              <a:cs typeface="+mn-cs"/>
            </a:endParaRPr>
          </a:p>
          <a:p>
            <a:pPr lvl="0">
              <a:defRPr/>
            </a:pPr>
            <a:r>
              <a:rPr lang="nl-NL" sz="1200" i="1" dirty="0">
                <a:solidFill>
                  <a:srgbClr val="000000"/>
                </a:solidFill>
              </a:rPr>
              <a:t>Indien er geen mogelijkheid is om te zwemmen in het gekozen zwembad toont de app / website een alternatief (overzicht van wanneer de activiteit nog meer gepland is of activiteit in ander zwembad). </a:t>
            </a: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Zodra de digitale betaling is gelukt ontvangt Tom een code waarmee hij toegang krijgt tot het zwembad (10 minuten voordat de reservering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Tom krijgt een of meerdere reminders gestuurd ter herinnering aan zijn reservering (bv 24 uur en 1 uur van te voren, deze berichtgeving wordt automatisch verzonden door het systeem.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D97DAF0-3E10-44B8-8D26-7E20881779F2}"/>
              </a:ext>
            </a:extLst>
          </p:cNvPr>
          <p:cNvPicPr>
            <a:picLocks noChangeAspect="1"/>
          </p:cNvPicPr>
          <p:nvPr/>
        </p:nvPicPr>
        <p:blipFill rotWithShape="1">
          <a:blip r:embed="rId3"/>
          <a:srcRect l="26534" t="6418"/>
          <a:stretch/>
        </p:blipFill>
        <p:spPr>
          <a:xfrm>
            <a:off x="6650" y="3397094"/>
            <a:ext cx="1239302" cy="1025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5" name="Straight Arrow Connector 14">
            <a:extLst>
              <a:ext uri="{FF2B5EF4-FFF2-40B4-BE49-F238E27FC236}">
                <a16:creationId xmlns:a16="http://schemas.microsoft.com/office/drawing/2014/main" id="{274710F9-FA80-470F-832F-9EFA86FB537F}"/>
              </a:ext>
            </a:extLst>
          </p:cNvPr>
          <p:cNvCxnSpPr/>
          <p:nvPr/>
        </p:nvCxnSpPr>
        <p:spPr>
          <a:xfrm>
            <a:off x="2971932" y="3910944"/>
            <a:ext cx="3456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D1A47F1-AA04-499F-B0EB-0ED06DD768EF}"/>
              </a:ext>
            </a:extLst>
          </p:cNvPr>
          <p:cNvCxnSpPr/>
          <p:nvPr/>
        </p:nvCxnSpPr>
        <p:spPr>
          <a:xfrm>
            <a:off x="6614937" y="3910944"/>
            <a:ext cx="338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739521-2C7C-4FFB-A8A4-2FCD893E8971}"/>
              </a:ext>
            </a:extLst>
          </p:cNvPr>
          <p:cNvCxnSpPr>
            <a:cxnSpLocks/>
          </p:cNvCxnSpPr>
          <p:nvPr/>
        </p:nvCxnSpPr>
        <p:spPr>
          <a:xfrm rot="10800000">
            <a:off x="10226060" y="3910945"/>
            <a:ext cx="194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spTree>
    <p:extLst>
      <p:ext uri="{BB962C8B-B14F-4D97-AF65-F5344CB8AC3E}">
        <p14:creationId xmlns:p14="http://schemas.microsoft.com/office/powerpoint/2010/main" val="56392365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85063"/>
            <a:ext cx="10515600" cy="999580"/>
          </a:xfrm>
        </p:spPr>
        <p:txBody>
          <a:bodyPr/>
          <a:lstStyle/>
          <a:p>
            <a:r>
              <a:rPr lang="en-US" dirty="0" err="1" smtClean="0"/>
              <a:t>Klantreis</a:t>
            </a:r>
            <a:r>
              <a:rPr lang="en-US" dirty="0" smtClean="0"/>
              <a:t> </a:t>
            </a:r>
            <a:r>
              <a:rPr lang="en-US" dirty="0" err="1" smtClean="0"/>
              <a:t>bezoeker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256005"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182045"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334972"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85042" y="4408699"/>
            <a:ext cx="3984183" cy="193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Het is de avond van de les en Tom komt aan bij het zwembad. Er staan een aantal bezoekers voor de kassa maar Tom kan gelukkig doorlopen en laat zijn code scannen en krijgt toegang tot het zwembad. Met zijn meer baden kaart kan hij tevens toegang krijgen tot een kluisje alwaar hij zijn spullen in kan opbergen.</a:t>
            </a:r>
            <a:br>
              <a:rPr lang="nl-NL" sz="1200" dirty="0" smtClean="0">
                <a:solidFill>
                  <a:srgbClr val="000000"/>
                </a:solidFill>
                <a:latin typeface="Avenir LT Std 35 Light"/>
              </a:rPr>
            </a:b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264723"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234536" y="4408699"/>
            <a:ext cx="3919888" cy="1922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De zweminstructeur van de borst crawl les ziet op zijn device dat alle bezoekers aanwezig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smtClean="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
            </a:r>
            <a:br>
              <a:rPr lang="nl-NL" sz="1200" dirty="0" smtClean="0">
                <a:solidFill>
                  <a:srgbClr val="000000"/>
                </a:solidFill>
                <a:latin typeface="Avenir LT Std 35 Light"/>
              </a:rPr>
            </a:br>
            <a:r>
              <a:rPr lang="nl-NL" sz="1200" i="1" dirty="0" smtClean="0">
                <a:solidFill>
                  <a:srgbClr val="000000"/>
                </a:solidFill>
                <a:latin typeface="Avenir LT Std 35 Light"/>
              </a:rPr>
              <a:t>Omdat sommige bezoekers een foto in de app hebben geplaatst kan de zweminstructeur hen direct aanspreken bij naam (wens) </a:t>
            </a:r>
          </a:p>
        </p:txBody>
      </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656000"/>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cxnSp>
        <p:nvCxnSpPr>
          <p:cNvPr id="627" name="Straight Arrow Connector 626">
            <a:extLst>
              <a:ext uri="{FF2B5EF4-FFF2-40B4-BE49-F238E27FC236}">
                <a16:creationId xmlns:a16="http://schemas.microsoft.com/office/drawing/2014/main" id="{B621667A-19E0-4221-AB00-5800620F35F7}"/>
              </a:ext>
            </a:extLst>
          </p:cNvPr>
          <p:cNvCxnSpPr/>
          <p:nvPr/>
        </p:nvCxnSpPr>
        <p:spPr>
          <a:xfrm flipV="1">
            <a:off x="678" y="3910944"/>
            <a:ext cx="226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Straight Arrow Connector 627">
            <a:extLst>
              <a:ext uri="{FF2B5EF4-FFF2-40B4-BE49-F238E27FC236}">
                <a16:creationId xmlns:a16="http://schemas.microsoft.com/office/drawing/2014/main" id="{9C551607-3698-4BE1-BB92-14BBB1147F40}"/>
              </a:ext>
            </a:extLst>
          </p:cNvPr>
          <p:cNvCxnSpPr/>
          <p:nvPr/>
        </p:nvCxnSpPr>
        <p:spPr>
          <a:xfrm>
            <a:off x="2449406" y="3910944"/>
            <a:ext cx="370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9" name="Straight Arrow Connector 628">
            <a:extLst>
              <a:ext uri="{FF2B5EF4-FFF2-40B4-BE49-F238E27FC236}">
                <a16:creationId xmlns:a16="http://schemas.microsoft.com/office/drawing/2014/main" id="{E0FE1642-629E-4511-B640-105AFAB7830A}"/>
              </a:ext>
            </a:extLst>
          </p:cNvPr>
          <p:cNvCxnSpPr/>
          <p:nvPr/>
        </p:nvCxnSpPr>
        <p:spPr>
          <a:xfrm>
            <a:off x="6375450" y="3910944"/>
            <a:ext cx="3636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0" name="Straight Arrow Connector 629">
            <a:extLst>
              <a:ext uri="{FF2B5EF4-FFF2-40B4-BE49-F238E27FC236}">
                <a16:creationId xmlns:a16="http://schemas.microsoft.com/office/drawing/2014/main" id="{247CDB55-800C-454D-B093-99011A624537}"/>
              </a:ext>
            </a:extLst>
          </p:cNvPr>
          <p:cNvCxnSpPr>
            <a:cxnSpLocks/>
          </p:cNvCxnSpPr>
          <p:nvPr/>
        </p:nvCxnSpPr>
        <p:spPr>
          <a:xfrm rot="10800000">
            <a:off x="10226060" y="3910945"/>
            <a:ext cx="194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4" name="Rectangle 633">
            <a:extLst>
              <a:ext uri="{FF2B5EF4-FFF2-40B4-BE49-F238E27FC236}">
                <a16:creationId xmlns:a16="http://schemas.microsoft.com/office/drawing/2014/main" id="{86B6C852-2723-43A8-8434-311445819D32}"/>
              </a:ext>
            </a:extLst>
          </p:cNvPr>
          <p:cNvSpPr/>
          <p:nvPr/>
        </p:nvSpPr>
        <p:spPr>
          <a:xfrm>
            <a:off x="8218717" y="4397932"/>
            <a:ext cx="3888000" cy="1941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Tom z’n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les zit erop. Hij gaat weer naar huis, bij het verlaten van het zwembad </a:t>
            </a:r>
            <a:r>
              <a:rPr lang="nl-NL" sz="1200" dirty="0" smtClean="0">
                <a:solidFill>
                  <a:srgbClr val="000000"/>
                </a:solidFill>
                <a:latin typeface="Avenir LT Std 35 Light"/>
              </a:rPr>
              <a:t>wordt dit geregistreerd (bv door sensor, poortje, kluisje </a:t>
            </a:r>
            <a:r>
              <a:rPr lang="nl-NL" sz="1200" dirty="0" err="1" smtClean="0">
                <a:solidFill>
                  <a:srgbClr val="000000"/>
                </a:solidFill>
                <a:latin typeface="Avenir LT Std 35 Light"/>
              </a:rPr>
              <a:t>etc</a:t>
            </a:r>
            <a:r>
              <a:rPr lang="nl-NL" sz="1200" dirty="0" smtClean="0">
                <a:solidFill>
                  <a:srgbClr val="000000"/>
                </a:solidFill>
                <a:latin typeface="Avenir LT Std 35 Light"/>
              </a:rPr>
              <a:t>).</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a:t>
            </a:r>
            <a:b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br>
            <a:r>
              <a:rPr lang="nl-NL" sz="1200" dirty="0" smtClean="0">
                <a:solidFill>
                  <a:srgbClr val="000000"/>
                </a:solidFill>
                <a:latin typeface="Avenir LT Std 35 Light"/>
              </a:rPr>
              <a:t>Door het registreren van aankomst en vertrek krijgen we beter inzicht in de bezetting van het zwembad.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6" name="Group 5">
            <a:extLst>
              <a:ext uri="{FF2B5EF4-FFF2-40B4-BE49-F238E27FC236}">
                <a16:creationId xmlns:a16="http://schemas.microsoft.com/office/drawing/2014/main" id="{4D985E68-D2A1-4B1B-8768-DE5B83AF1156}"/>
              </a:ext>
            </a:extLst>
          </p:cNvPr>
          <p:cNvGrpSpPr/>
          <p:nvPr/>
        </p:nvGrpSpPr>
        <p:grpSpPr>
          <a:xfrm>
            <a:off x="9284201" y="2233494"/>
            <a:ext cx="1648171" cy="1369061"/>
            <a:chOff x="-1557914" y="3999225"/>
            <a:chExt cx="1293628" cy="1065497"/>
          </a:xfrm>
        </p:grpSpPr>
        <p:pic>
          <p:nvPicPr>
            <p:cNvPr id="701" name="Picture 700">
              <a:extLst>
                <a:ext uri="{FF2B5EF4-FFF2-40B4-BE49-F238E27FC236}">
                  <a16:creationId xmlns:a16="http://schemas.microsoft.com/office/drawing/2014/main" id="{DD7ACB8B-C9DE-436A-8037-724A131452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7914" y="3999225"/>
              <a:ext cx="1222075" cy="1065497"/>
            </a:xfrm>
            <a:prstGeom prst="rect">
              <a:avLst/>
            </a:prstGeom>
          </p:spPr>
        </p:pic>
        <p:grpSp>
          <p:nvGrpSpPr>
            <p:cNvPr id="636" name="Group 635">
              <a:extLst>
                <a:ext uri="{FF2B5EF4-FFF2-40B4-BE49-F238E27FC236}">
                  <a16:creationId xmlns:a16="http://schemas.microsoft.com/office/drawing/2014/main" id="{D4B18C48-0BF0-45E1-9EAD-292930CCC5CD}"/>
                </a:ext>
              </a:extLst>
            </p:cNvPr>
            <p:cNvGrpSpPr/>
            <p:nvPr/>
          </p:nvGrpSpPr>
          <p:grpSpPr>
            <a:xfrm>
              <a:off x="-1096502" y="4099568"/>
              <a:ext cx="832216" cy="536778"/>
              <a:chOff x="3973513" y="7399338"/>
              <a:chExt cx="3295651" cy="2765425"/>
            </a:xfrm>
          </p:grpSpPr>
          <p:sp>
            <p:nvSpPr>
              <p:cNvPr id="645" name="Freeform 77">
                <a:extLst>
                  <a:ext uri="{FF2B5EF4-FFF2-40B4-BE49-F238E27FC236}">
                    <a16:creationId xmlns:a16="http://schemas.microsoft.com/office/drawing/2014/main" id="{FB980009-9195-4A6F-A7CA-2CCC34F17830}"/>
                  </a:ext>
                </a:extLst>
              </p:cNvPr>
              <p:cNvSpPr>
                <a:spLocks/>
              </p:cNvSpPr>
              <p:nvPr/>
            </p:nvSpPr>
            <p:spPr bwMode="auto">
              <a:xfrm>
                <a:off x="6953251" y="8875713"/>
                <a:ext cx="315913" cy="144463"/>
              </a:xfrm>
              <a:custGeom>
                <a:avLst/>
                <a:gdLst>
                  <a:gd name="T0" fmla="*/ 4 w 44"/>
                  <a:gd name="T1" fmla="*/ 0 h 20"/>
                  <a:gd name="T2" fmla="*/ 0 w 44"/>
                  <a:gd name="T3" fmla="*/ 4 h 20"/>
                  <a:gd name="T4" fmla="*/ 0 w 44"/>
                  <a:gd name="T5" fmla="*/ 4 h 20"/>
                  <a:gd name="T6" fmla="*/ 0 w 44"/>
                  <a:gd name="T7" fmla="*/ 4 h 20"/>
                  <a:gd name="T8" fmla="*/ 0 w 44"/>
                  <a:gd name="T9" fmla="*/ 4 h 20"/>
                  <a:gd name="T10" fmla="*/ 4 w 44"/>
                  <a:gd name="T11" fmla="*/ 10 h 20"/>
                  <a:gd name="T12" fmla="*/ 0 w 44"/>
                  <a:gd name="T13" fmla="*/ 15 h 20"/>
                  <a:gd name="T14" fmla="*/ 0 w 44"/>
                  <a:gd name="T15" fmla="*/ 15 h 20"/>
                  <a:gd name="T16" fmla="*/ 0 w 44"/>
                  <a:gd name="T17" fmla="*/ 15 h 20"/>
                  <a:gd name="T18" fmla="*/ 0 w 44"/>
                  <a:gd name="T19" fmla="*/ 15 h 20"/>
                  <a:gd name="T20" fmla="*/ 4 w 44"/>
                  <a:gd name="T21" fmla="*/ 20 h 20"/>
                  <a:gd name="T22" fmla="*/ 44 w 44"/>
                  <a:gd name="T23" fmla="*/ 10 h 20"/>
                  <a:gd name="T24" fmla="*/ 4 w 44"/>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0">
                    <a:moveTo>
                      <a:pt x="4" y="0"/>
                    </a:moveTo>
                    <a:cubicBezTo>
                      <a:pt x="4" y="2"/>
                      <a:pt x="2" y="4"/>
                      <a:pt x="0" y="4"/>
                    </a:cubicBezTo>
                    <a:cubicBezTo>
                      <a:pt x="0" y="4"/>
                      <a:pt x="0" y="4"/>
                      <a:pt x="0" y="4"/>
                    </a:cubicBezTo>
                    <a:cubicBezTo>
                      <a:pt x="0" y="4"/>
                      <a:pt x="0" y="4"/>
                      <a:pt x="0" y="4"/>
                    </a:cubicBezTo>
                    <a:cubicBezTo>
                      <a:pt x="0" y="4"/>
                      <a:pt x="0" y="4"/>
                      <a:pt x="0" y="4"/>
                    </a:cubicBezTo>
                    <a:cubicBezTo>
                      <a:pt x="2" y="5"/>
                      <a:pt x="4" y="7"/>
                      <a:pt x="4" y="10"/>
                    </a:cubicBezTo>
                    <a:cubicBezTo>
                      <a:pt x="4" y="12"/>
                      <a:pt x="2" y="15"/>
                      <a:pt x="0" y="15"/>
                    </a:cubicBezTo>
                    <a:cubicBezTo>
                      <a:pt x="0" y="15"/>
                      <a:pt x="0" y="15"/>
                      <a:pt x="0" y="15"/>
                    </a:cubicBezTo>
                    <a:cubicBezTo>
                      <a:pt x="0" y="15"/>
                      <a:pt x="0" y="15"/>
                      <a:pt x="0" y="15"/>
                    </a:cubicBezTo>
                    <a:cubicBezTo>
                      <a:pt x="0" y="15"/>
                      <a:pt x="0" y="15"/>
                      <a:pt x="0" y="15"/>
                    </a:cubicBezTo>
                    <a:cubicBezTo>
                      <a:pt x="2" y="15"/>
                      <a:pt x="4" y="17"/>
                      <a:pt x="4" y="20"/>
                    </a:cubicBezTo>
                    <a:cubicBezTo>
                      <a:pt x="44" y="10"/>
                      <a:pt x="44" y="10"/>
                      <a:pt x="44" y="10"/>
                    </a:cubicBezTo>
                    <a:lnTo>
                      <a:pt x="4" y="0"/>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46" name="Freeform 78">
                <a:extLst>
                  <a:ext uri="{FF2B5EF4-FFF2-40B4-BE49-F238E27FC236}">
                    <a16:creationId xmlns:a16="http://schemas.microsoft.com/office/drawing/2014/main" id="{5B789D41-2BF7-4AF4-8083-A8D60B4E24E3}"/>
                  </a:ext>
                </a:extLst>
              </p:cNvPr>
              <p:cNvSpPr>
                <a:spLocks/>
              </p:cNvSpPr>
              <p:nvPr/>
            </p:nvSpPr>
            <p:spPr bwMode="auto">
              <a:xfrm>
                <a:off x="6953251" y="8875713"/>
                <a:ext cx="315913" cy="73025"/>
              </a:xfrm>
              <a:custGeom>
                <a:avLst/>
                <a:gdLst>
                  <a:gd name="T0" fmla="*/ 4 w 44"/>
                  <a:gd name="T1" fmla="*/ 0 h 10"/>
                  <a:gd name="T2" fmla="*/ 0 w 44"/>
                  <a:gd name="T3" fmla="*/ 4 h 10"/>
                  <a:gd name="T4" fmla="*/ 0 w 44"/>
                  <a:gd name="T5" fmla="*/ 4 h 10"/>
                  <a:gd name="T6" fmla="*/ 0 w 44"/>
                  <a:gd name="T7" fmla="*/ 4 h 10"/>
                  <a:gd name="T8" fmla="*/ 0 w 44"/>
                  <a:gd name="T9" fmla="*/ 4 h 10"/>
                  <a:gd name="T10" fmla="*/ 44 w 44"/>
                  <a:gd name="T11" fmla="*/ 10 h 10"/>
                  <a:gd name="T12" fmla="*/ 4 w 4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4" h="10">
                    <a:moveTo>
                      <a:pt x="4" y="0"/>
                    </a:moveTo>
                    <a:cubicBezTo>
                      <a:pt x="4" y="2"/>
                      <a:pt x="2" y="4"/>
                      <a:pt x="0" y="4"/>
                    </a:cubicBezTo>
                    <a:cubicBezTo>
                      <a:pt x="0" y="4"/>
                      <a:pt x="0" y="4"/>
                      <a:pt x="0" y="4"/>
                    </a:cubicBezTo>
                    <a:cubicBezTo>
                      <a:pt x="0" y="4"/>
                      <a:pt x="0" y="4"/>
                      <a:pt x="0" y="4"/>
                    </a:cubicBezTo>
                    <a:cubicBezTo>
                      <a:pt x="0" y="4"/>
                      <a:pt x="0" y="4"/>
                      <a:pt x="0" y="4"/>
                    </a:cubicBezTo>
                    <a:cubicBezTo>
                      <a:pt x="2" y="5"/>
                      <a:pt x="44" y="10"/>
                      <a:pt x="44" y="10"/>
                    </a:cubicBezTo>
                    <a:lnTo>
                      <a:pt x="4" y="0"/>
                    </a:lnTo>
                    <a:close/>
                  </a:path>
                </a:pathLst>
              </a:custGeom>
              <a:solidFill>
                <a:srgbClr val="CD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0" name="Rectangle 82">
                <a:extLst>
                  <a:ext uri="{FF2B5EF4-FFF2-40B4-BE49-F238E27FC236}">
                    <a16:creationId xmlns:a16="http://schemas.microsoft.com/office/drawing/2014/main" id="{3F3D4649-9E78-40A9-B424-8781A453AB56}"/>
                  </a:ext>
                </a:extLst>
              </p:cNvPr>
              <p:cNvSpPr>
                <a:spLocks noChangeArrowheads="1"/>
              </p:cNvSpPr>
              <p:nvPr/>
            </p:nvSpPr>
            <p:spPr bwMode="auto">
              <a:xfrm>
                <a:off x="4138613" y="9005888"/>
                <a:ext cx="34925"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1" name="Rectangle 83">
                <a:extLst>
                  <a:ext uri="{FF2B5EF4-FFF2-40B4-BE49-F238E27FC236}">
                    <a16:creationId xmlns:a16="http://schemas.microsoft.com/office/drawing/2014/main" id="{3B11FB3B-19EF-401A-888C-00FA4C871D58}"/>
                  </a:ext>
                </a:extLst>
              </p:cNvPr>
              <p:cNvSpPr>
                <a:spLocks noChangeArrowheads="1"/>
              </p:cNvSpPr>
              <p:nvPr/>
            </p:nvSpPr>
            <p:spPr bwMode="auto">
              <a:xfrm>
                <a:off x="4138613" y="8983663"/>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2" name="Rectangle 84">
                <a:extLst>
                  <a:ext uri="{FF2B5EF4-FFF2-40B4-BE49-F238E27FC236}">
                    <a16:creationId xmlns:a16="http://schemas.microsoft.com/office/drawing/2014/main" id="{6A695190-C189-4024-BED7-4BAFD6C839C1}"/>
                  </a:ext>
                </a:extLst>
              </p:cNvPr>
              <p:cNvSpPr>
                <a:spLocks noChangeArrowheads="1"/>
              </p:cNvSpPr>
              <p:nvPr/>
            </p:nvSpPr>
            <p:spPr bwMode="auto">
              <a:xfrm>
                <a:off x="4138613" y="8963026"/>
                <a:ext cx="34925" cy="6350"/>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3" name="Rectangle 85">
                <a:extLst>
                  <a:ext uri="{FF2B5EF4-FFF2-40B4-BE49-F238E27FC236}">
                    <a16:creationId xmlns:a16="http://schemas.microsoft.com/office/drawing/2014/main" id="{E5E094D3-FD5E-48E3-AE8A-2AE00E80C19C}"/>
                  </a:ext>
                </a:extLst>
              </p:cNvPr>
              <p:cNvSpPr>
                <a:spLocks noChangeArrowheads="1"/>
              </p:cNvSpPr>
              <p:nvPr/>
            </p:nvSpPr>
            <p:spPr bwMode="auto">
              <a:xfrm>
                <a:off x="4138613" y="8940801"/>
                <a:ext cx="34925" cy="7938"/>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4" name="Rectangle 86">
                <a:extLst>
                  <a:ext uri="{FF2B5EF4-FFF2-40B4-BE49-F238E27FC236}">
                    <a16:creationId xmlns:a16="http://schemas.microsoft.com/office/drawing/2014/main" id="{F6116742-D02A-4A51-ACB6-E826EFC1A8B1}"/>
                  </a:ext>
                </a:extLst>
              </p:cNvPr>
              <p:cNvSpPr>
                <a:spLocks noChangeArrowheads="1"/>
              </p:cNvSpPr>
              <p:nvPr/>
            </p:nvSpPr>
            <p:spPr bwMode="auto">
              <a:xfrm>
                <a:off x="4138613" y="8918576"/>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6" name="Rectangle 88">
                <a:extLst>
                  <a:ext uri="{FF2B5EF4-FFF2-40B4-BE49-F238E27FC236}">
                    <a16:creationId xmlns:a16="http://schemas.microsoft.com/office/drawing/2014/main" id="{A9A7B800-E6C7-4F9C-BAFC-9CD8E540029E}"/>
                  </a:ext>
                </a:extLst>
              </p:cNvPr>
              <p:cNvSpPr>
                <a:spLocks noChangeArrowheads="1"/>
              </p:cNvSpPr>
              <p:nvPr/>
            </p:nvSpPr>
            <p:spPr bwMode="auto">
              <a:xfrm>
                <a:off x="4138613" y="8875713"/>
                <a:ext cx="34925"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7" name="Rectangle 89">
                <a:extLst>
                  <a:ext uri="{FF2B5EF4-FFF2-40B4-BE49-F238E27FC236}">
                    <a16:creationId xmlns:a16="http://schemas.microsoft.com/office/drawing/2014/main" id="{63AD5E41-8205-4FF6-A617-DF8817F611D0}"/>
                  </a:ext>
                </a:extLst>
              </p:cNvPr>
              <p:cNvSpPr>
                <a:spLocks noChangeArrowheads="1"/>
              </p:cNvSpPr>
              <p:nvPr/>
            </p:nvSpPr>
            <p:spPr bwMode="auto">
              <a:xfrm>
                <a:off x="3973513" y="9005888"/>
                <a:ext cx="42863"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58" name="Rectangle 90">
                <a:extLst>
                  <a:ext uri="{FF2B5EF4-FFF2-40B4-BE49-F238E27FC236}">
                    <a16:creationId xmlns:a16="http://schemas.microsoft.com/office/drawing/2014/main" id="{8311458D-E86B-431E-8B8C-9E82213E9813}"/>
                  </a:ext>
                </a:extLst>
              </p:cNvPr>
              <p:cNvSpPr>
                <a:spLocks noChangeArrowheads="1"/>
              </p:cNvSpPr>
              <p:nvPr/>
            </p:nvSpPr>
            <p:spPr bwMode="auto">
              <a:xfrm>
                <a:off x="3973513" y="8983663"/>
                <a:ext cx="42863"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4" name="Rectangle 96">
                <a:extLst>
                  <a:ext uri="{FF2B5EF4-FFF2-40B4-BE49-F238E27FC236}">
                    <a16:creationId xmlns:a16="http://schemas.microsoft.com/office/drawing/2014/main" id="{5A1FE30A-3F99-4BB5-99E6-2FDD12B98979}"/>
                  </a:ext>
                </a:extLst>
              </p:cNvPr>
              <p:cNvSpPr>
                <a:spLocks noChangeArrowheads="1"/>
              </p:cNvSpPr>
              <p:nvPr/>
            </p:nvSpPr>
            <p:spPr bwMode="auto">
              <a:xfrm>
                <a:off x="4583113" y="7399338"/>
                <a:ext cx="1952625" cy="2765425"/>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5" name="Freeform 97">
                <a:extLst>
                  <a:ext uri="{FF2B5EF4-FFF2-40B4-BE49-F238E27FC236}">
                    <a16:creationId xmlns:a16="http://schemas.microsoft.com/office/drawing/2014/main" id="{00B16007-9E81-4EC2-A945-AE349772EF94}"/>
                  </a:ext>
                </a:extLst>
              </p:cNvPr>
              <p:cNvSpPr>
                <a:spLocks/>
              </p:cNvSpPr>
              <p:nvPr/>
            </p:nvSpPr>
            <p:spPr bwMode="auto">
              <a:xfrm>
                <a:off x="4841876" y="7659688"/>
                <a:ext cx="344488" cy="403225"/>
              </a:xfrm>
              <a:custGeom>
                <a:avLst/>
                <a:gdLst>
                  <a:gd name="T0" fmla="*/ 0 w 48"/>
                  <a:gd name="T1" fmla="*/ 0 h 56"/>
                  <a:gd name="T2" fmla="*/ 48 w 48"/>
                  <a:gd name="T3" fmla="*/ 0 h 56"/>
                  <a:gd name="T4" fmla="*/ 48 w 48"/>
                  <a:gd name="T5" fmla="*/ 15 h 56"/>
                  <a:gd name="T6" fmla="*/ 46 w 48"/>
                  <a:gd name="T7" fmla="*/ 15 h 56"/>
                  <a:gd name="T8" fmla="*/ 43 w 48"/>
                  <a:gd name="T9" fmla="*/ 6 h 56"/>
                  <a:gd name="T10" fmla="*/ 33 w 48"/>
                  <a:gd name="T11" fmla="*/ 4 h 56"/>
                  <a:gd name="T12" fmla="*/ 28 w 48"/>
                  <a:gd name="T13" fmla="*/ 4 h 56"/>
                  <a:gd name="T14" fmla="*/ 28 w 48"/>
                  <a:gd name="T15" fmla="*/ 47 h 56"/>
                  <a:gd name="T16" fmla="*/ 30 w 48"/>
                  <a:gd name="T17" fmla="*/ 53 h 56"/>
                  <a:gd name="T18" fmla="*/ 37 w 48"/>
                  <a:gd name="T19" fmla="*/ 55 h 56"/>
                  <a:gd name="T20" fmla="*/ 37 w 48"/>
                  <a:gd name="T21" fmla="*/ 56 h 56"/>
                  <a:gd name="T22" fmla="*/ 12 w 48"/>
                  <a:gd name="T23" fmla="*/ 56 h 56"/>
                  <a:gd name="T24" fmla="*/ 12 w 48"/>
                  <a:gd name="T25" fmla="*/ 55 h 56"/>
                  <a:gd name="T26" fmla="*/ 19 w 48"/>
                  <a:gd name="T27" fmla="*/ 53 h 56"/>
                  <a:gd name="T28" fmla="*/ 20 w 48"/>
                  <a:gd name="T29" fmla="*/ 46 h 56"/>
                  <a:gd name="T30" fmla="*/ 20 w 48"/>
                  <a:gd name="T31" fmla="*/ 4 h 56"/>
                  <a:gd name="T32" fmla="*/ 15 w 48"/>
                  <a:gd name="T33" fmla="*/ 4 h 56"/>
                  <a:gd name="T34" fmla="*/ 6 w 48"/>
                  <a:gd name="T35" fmla="*/ 6 h 56"/>
                  <a:gd name="T36" fmla="*/ 2 w 48"/>
                  <a:gd name="T37" fmla="*/ 15 h 56"/>
                  <a:gd name="T38" fmla="*/ 0 w 48"/>
                  <a:gd name="T39" fmla="*/ 15 h 56"/>
                  <a:gd name="T40" fmla="*/ 0 w 48"/>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6">
                    <a:moveTo>
                      <a:pt x="0" y="0"/>
                    </a:moveTo>
                    <a:cubicBezTo>
                      <a:pt x="48" y="0"/>
                      <a:pt x="48" y="0"/>
                      <a:pt x="48" y="0"/>
                    </a:cubicBezTo>
                    <a:cubicBezTo>
                      <a:pt x="48" y="15"/>
                      <a:pt x="48" y="15"/>
                      <a:pt x="48" y="15"/>
                    </a:cubicBezTo>
                    <a:cubicBezTo>
                      <a:pt x="46" y="15"/>
                      <a:pt x="46" y="15"/>
                      <a:pt x="46" y="15"/>
                    </a:cubicBezTo>
                    <a:cubicBezTo>
                      <a:pt x="45" y="10"/>
                      <a:pt x="44" y="7"/>
                      <a:pt x="43" y="6"/>
                    </a:cubicBezTo>
                    <a:cubicBezTo>
                      <a:pt x="41" y="5"/>
                      <a:pt x="38" y="4"/>
                      <a:pt x="33" y="4"/>
                    </a:cubicBezTo>
                    <a:cubicBezTo>
                      <a:pt x="28" y="4"/>
                      <a:pt x="28" y="4"/>
                      <a:pt x="28" y="4"/>
                    </a:cubicBezTo>
                    <a:cubicBezTo>
                      <a:pt x="28" y="47"/>
                      <a:pt x="28" y="47"/>
                      <a:pt x="28" y="47"/>
                    </a:cubicBezTo>
                    <a:cubicBezTo>
                      <a:pt x="28" y="50"/>
                      <a:pt x="29" y="52"/>
                      <a:pt x="30" y="53"/>
                    </a:cubicBezTo>
                    <a:cubicBezTo>
                      <a:pt x="31" y="54"/>
                      <a:pt x="33" y="54"/>
                      <a:pt x="37" y="55"/>
                    </a:cubicBezTo>
                    <a:cubicBezTo>
                      <a:pt x="37" y="56"/>
                      <a:pt x="37" y="56"/>
                      <a:pt x="37" y="56"/>
                    </a:cubicBezTo>
                    <a:cubicBezTo>
                      <a:pt x="12" y="56"/>
                      <a:pt x="12" y="56"/>
                      <a:pt x="12" y="56"/>
                    </a:cubicBezTo>
                    <a:cubicBezTo>
                      <a:pt x="12" y="55"/>
                      <a:pt x="12" y="55"/>
                      <a:pt x="12" y="55"/>
                    </a:cubicBezTo>
                    <a:cubicBezTo>
                      <a:pt x="16" y="54"/>
                      <a:pt x="18" y="54"/>
                      <a:pt x="19" y="53"/>
                    </a:cubicBezTo>
                    <a:cubicBezTo>
                      <a:pt x="20" y="52"/>
                      <a:pt x="20" y="50"/>
                      <a:pt x="20" y="46"/>
                    </a:cubicBezTo>
                    <a:cubicBezTo>
                      <a:pt x="20" y="4"/>
                      <a:pt x="20" y="4"/>
                      <a:pt x="20" y="4"/>
                    </a:cubicBezTo>
                    <a:cubicBezTo>
                      <a:pt x="15" y="4"/>
                      <a:pt x="15" y="4"/>
                      <a:pt x="15" y="4"/>
                    </a:cubicBezTo>
                    <a:cubicBezTo>
                      <a:pt x="11" y="4"/>
                      <a:pt x="7" y="5"/>
                      <a:pt x="6" y="6"/>
                    </a:cubicBezTo>
                    <a:cubicBezTo>
                      <a:pt x="4" y="7"/>
                      <a:pt x="3" y="10"/>
                      <a:pt x="2" y="15"/>
                    </a:cubicBezTo>
                    <a:cubicBezTo>
                      <a:pt x="0" y="15"/>
                      <a:pt x="0" y="15"/>
                      <a:pt x="0" y="15"/>
                    </a:cubicBezTo>
                    <a:lnTo>
                      <a:pt x="0" y="0"/>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6" name="Rectangle 98">
                <a:extLst>
                  <a:ext uri="{FF2B5EF4-FFF2-40B4-BE49-F238E27FC236}">
                    <a16:creationId xmlns:a16="http://schemas.microsoft.com/office/drawing/2014/main" id="{E2554CC7-AC62-4907-A934-A2B05260FDE5}"/>
                  </a:ext>
                </a:extLst>
              </p:cNvPr>
              <p:cNvSpPr>
                <a:spLocks noChangeArrowheads="1"/>
              </p:cNvSpPr>
              <p:nvPr/>
            </p:nvSpPr>
            <p:spPr bwMode="auto">
              <a:xfrm>
                <a:off x="5257801" y="7659688"/>
                <a:ext cx="10271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7" name="Rectangle 99">
                <a:extLst>
                  <a:ext uri="{FF2B5EF4-FFF2-40B4-BE49-F238E27FC236}">
                    <a16:creationId xmlns:a16="http://schemas.microsoft.com/office/drawing/2014/main" id="{FBB2A3CF-8A1F-45D7-9BB2-C9399A60D3E8}"/>
                  </a:ext>
                </a:extLst>
              </p:cNvPr>
              <p:cNvSpPr>
                <a:spLocks noChangeArrowheads="1"/>
              </p:cNvSpPr>
              <p:nvPr/>
            </p:nvSpPr>
            <p:spPr bwMode="auto">
              <a:xfrm>
                <a:off x="5257801" y="7723188"/>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8" name="Rectangle 100">
                <a:extLst>
                  <a:ext uri="{FF2B5EF4-FFF2-40B4-BE49-F238E27FC236}">
                    <a16:creationId xmlns:a16="http://schemas.microsoft.com/office/drawing/2014/main" id="{007C5478-0ECF-43F2-A3FF-B8C8C83C7D1A}"/>
                  </a:ext>
                </a:extLst>
              </p:cNvPr>
              <p:cNvSpPr>
                <a:spLocks noChangeArrowheads="1"/>
              </p:cNvSpPr>
              <p:nvPr/>
            </p:nvSpPr>
            <p:spPr bwMode="auto">
              <a:xfrm>
                <a:off x="5257801" y="7781926"/>
                <a:ext cx="10414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69" name="Rectangle 101">
                <a:extLst>
                  <a:ext uri="{FF2B5EF4-FFF2-40B4-BE49-F238E27FC236}">
                    <a16:creationId xmlns:a16="http://schemas.microsoft.com/office/drawing/2014/main" id="{CAEE6870-3B73-4D19-B4F6-C1248FBD19AC}"/>
                  </a:ext>
                </a:extLst>
              </p:cNvPr>
              <p:cNvSpPr>
                <a:spLocks noChangeArrowheads="1"/>
              </p:cNvSpPr>
              <p:nvPr/>
            </p:nvSpPr>
            <p:spPr bwMode="auto">
              <a:xfrm>
                <a:off x="5257801" y="7847013"/>
                <a:ext cx="1004888"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0" name="Rectangle 102">
                <a:extLst>
                  <a:ext uri="{FF2B5EF4-FFF2-40B4-BE49-F238E27FC236}">
                    <a16:creationId xmlns:a16="http://schemas.microsoft.com/office/drawing/2014/main" id="{9E77155F-F5BD-47D0-89A0-1D5983D1EE9F}"/>
                  </a:ext>
                </a:extLst>
              </p:cNvPr>
              <p:cNvSpPr>
                <a:spLocks noChangeArrowheads="1"/>
              </p:cNvSpPr>
              <p:nvPr/>
            </p:nvSpPr>
            <p:spPr bwMode="auto">
              <a:xfrm>
                <a:off x="5257801" y="7910513"/>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1" name="Rectangle 103">
                <a:extLst>
                  <a:ext uri="{FF2B5EF4-FFF2-40B4-BE49-F238E27FC236}">
                    <a16:creationId xmlns:a16="http://schemas.microsoft.com/office/drawing/2014/main" id="{373D9C90-692C-482A-8524-4BC213ADFCF2}"/>
                  </a:ext>
                </a:extLst>
              </p:cNvPr>
              <p:cNvSpPr>
                <a:spLocks noChangeArrowheads="1"/>
              </p:cNvSpPr>
              <p:nvPr/>
            </p:nvSpPr>
            <p:spPr bwMode="auto">
              <a:xfrm>
                <a:off x="5257801" y="7969251"/>
                <a:ext cx="101282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2" name="Rectangle 104">
                <a:extLst>
                  <a:ext uri="{FF2B5EF4-FFF2-40B4-BE49-F238E27FC236}">
                    <a16:creationId xmlns:a16="http://schemas.microsoft.com/office/drawing/2014/main" id="{803B6D68-AA59-4061-B6B3-A9972DA33EED}"/>
                  </a:ext>
                </a:extLst>
              </p:cNvPr>
              <p:cNvSpPr>
                <a:spLocks noChangeArrowheads="1"/>
              </p:cNvSpPr>
              <p:nvPr/>
            </p:nvSpPr>
            <p:spPr bwMode="auto">
              <a:xfrm>
                <a:off x="5257801" y="8032751"/>
                <a:ext cx="28733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3" name="Rectangle 105">
                <a:extLst>
                  <a:ext uri="{FF2B5EF4-FFF2-40B4-BE49-F238E27FC236}">
                    <a16:creationId xmlns:a16="http://schemas.microsoft.com/office/drawing/2014/main" id="{A0A8AB0F-033B-4E74-9287-D6071A485C5C}"/>
                  </a:ext>
                </a:extLst>
              </p:cNvPr>
              <p:cNvSpPr>
                <a:spLocks noChangeArrowheads="1"/>
              </p:cNvSpPr>
              <p:nvPr/>
            </p:nvSpPr>
            <p:spPr bwMode="auto">
              <a:xfrm>
                <a:off x="4835526" y="8142288"/>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4" name="Rectangle 106">
                <a:extLst>
                  <a:ext uri="{FF2B5EF4-FFF2-40B4-BE49-F238E27FC236}">
                    <a16:creationId xmlns:a16="http://schemas.microsoft.com/office/drawing/2014/main" id="{B06D1BC0-9C33-4697-83B8-FF2769C416F7}"/>
                  </a:ext>
                </a:extLst>
              </p:cNvPr>
              <p:cNvSpPr>
                <a:spLocks noChangeArrowheads="1"/>
              </p:cNvSpPr>
              <p:nvPr/>
            </p:nvSpPr>
            <p:spPr bwMode="auto">
              <a:xfrm>
                <a:off x="4835526" y="8205788"/>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5" name="Rectangle 107">
                <a:extLst>
                  <a:ext uri="{FF2B5EF4-FFF2-40B4-BE49-F238E27FC236}">
                    <a16:creationId xmlns:a16="http://schemas.microsoft.com/office/drawing/2014/main" id="{22176262-AEBE-41FB-8B20-29981585EF7E}"/>
                  </a:ext>
                </a:extLst>
              </p:cNvPr>
              <p:cNvSpPr>
                <a:spLocks noChangeArrowheads="1"/>
              </p:cNvSpPr>
              <p:nvPr/>
            </p:nvSpPr>
            <p:spPr bwMode="auto">
              <a:xfrm>
                <a:off x="4835526" y="8264526"/>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6" name="Rectangle 108">
                <a:extLst>
                  <a:ext uri="{FF2B5EF4-FFF2-40B4-BE49-F238E27FC236}">
                    <a16:creationId xmlns:a16="http://schemas.microsoft.com/office/drawing/2014/main" id="{448D6FFF-782D-429C-8DC6-D0E06DDD8240}"/>
                  </a:ext>
                </a:extLst>
              </p:cNvPr>
              <p:cNvSpPr>
                <a:spLocks noChangeArrowheads="1"/>
              </p:cNvSpPr>
              <p:nvPr/>
            </p:nvSpPr>
            <p:spPr bwMode="auto">
              <a:xfrm>
                <a:off x="4835526" y="8328026"/>
                <a:ext cx="142716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7" name="Rectangle 109">
                <a:extLst>
                  <a:ext uri="{FF2B5EF4-FFF2-40B4-BE49-F238E27FC236}">
                    <a16:creationId xmlns:a16="http://schemas.microsoft.com/office/drawing/2014/main" id="{75F4E571-22E4-42AF-926E-F6F95A8771EB}"/>
                  </a:ext>
                </a:extLst>
              </p:cNvPr>
              <p:cNvSpPr>
                <a:spLocks noChangeArrowheads="1"/>
              </p:cNvSpPr>
              <p:nvPr/>
            </p:nvSpPr>
            <p:spPr bwMode="auto">
              <a:xfrm>
                <a:off x="4835526" y="8393113"/>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8" name="Rectangle 110">
                <a:extLst>
                  <a:ext uri="{FF2B5EF4-FFF2-40B4-BE49-F238E27FC236}">
                    <a16:creationId xmlns:a16="http://schemas.microsoft.com/office/drawing/2014/main" id="{E5EA8358-520F-402A-932B-33B140C12CA3}"/>
                  </a:ext>
                </a:extLst>
              </p:cNvPr>
              <p:cNvSpPr>
                <a:spLocks noChangeArrowheads="1"/>
              </p:cNvSpPr>
              <p:nvPr/>
            </p:nvSpPr>
            <p:spPr bwMode="auto">
              <a:xfrm>
                <a:off x="4835526" y="8451851"/>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79" name="Rectangle 111">
                <a:extLst>
                  <a:ext uri="{FF2B5EF4-FFF2-40B4-BE49-F238E27FC236}">
                    <a16:creationId xmlns:a16="http://schemas.microsoft.com/office/drawing/2014/main" id="{302289F6-F6D4-4CCB-BB2D-88D3DFB1725C}"/>
                  </a:ext>
                </a:extLst>
              </p:cNvPr>
              <p:cNvSpPr>
                <a:spLocks noChangeArrowheads="1"/>
              </p:cNvSpPr>
              <p:nvPr/>
            </p:nvSpPr>
            <p:spPr bwMode="auto">
              <a:xfrm>
                <a:off x="4835526" y="8515351"/>
                <a:ext cx="70961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0" name="Rectangle 112">
                <a:extLst>
                  <a:ext uri="{FF2B5EF4-FFF2-40B4-BE49-F238E27FC236}">
                    <a16:creationId xmlns:a16="http://schemas.microsoft.com/office/drawing/2014/main" id="{61182BE4-88F7-4DBA-8DAD-46EF1334A069}"/>
                  </a:ext>
                </a:extLst>
              </p:cNvPr>
              <p:cNvSpPr>
                <a:spLocks noChangeArrowheads="1"/>
              </p:cNvSpPr>
              <p:nvPr/>
            </p:nvSpPr>
            <p:spPr bwMode="auto">
              <a:xfrm>
                <a:off x="4835526" y="8645526"/>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1" name="Rectangle 113">
                <a:extLst>
                  <a:ext uri="{FF2B5EF4-FFF2-40B4-BE49-F238E27FC236}">
                    <a16:creationId xmlns:a16="http://schemas.microsoft.com/office/drawing/2014/main" id="{6F2851F6-C03B-4573-9918-C099C12AE855}"/>
                  </a:ext>
                </a:extLst>
              </p:cNvPr>
              <p:cNvSpPr>
                <a:spLocks noChangeArrowheads="1"/>
              </p:cNvSpPr>
              <p:nvPr/>
            </p:nvSpPr>
            <p:spPr bwMode="auto">
              <a:xfrm>
                <a:off x="4835526" y="87106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2" name="Rectangle 114">
                <a:extLst>
                  <a:ext uri="{FF2B5EF4-FFF2-40B4-BE49-F238E27FC236}">
                    <a16:creationId xmlns:a16="http://schemas.microsoft.com/office/drawing/2014/main" id="{6CE7EB01-D0DA-4285-8A58-5214079D743D}"/>
                  </a:ext>
                </a:extLst>
              </p:cNvPr>
              <p:cNvSpPr>
                <a:spLocks noChangeArrowheads="1"/>
              </p:cNvSpPr>
              <p:nvPr/>
            </p:nvSpPr>
            <p:spPr bwMode="auto">
              <a:xfrm>
                <a:off x="4835526" y="8775701"/>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3" name="Rectangle 115">
                <a:extLst>
                  <a:ext uri="{FF2B5EF4-FFF2-40B4-BE49-F238E27FC236}">
                    <a16:creationId xmlns:a16="http://schemas.microsoft.com/office/drawing/2014/main" id="{8DC45487-A01E-4B72-AA45-CAE6F930BEB8}"/>
                  </a:ext>
                </a:extLst>
              </p:cNvPr>
              <p:cNvSpPr>
                <a:spLocks noChangeArrowheads="1"/>
              </p:cNvSpPr>
              <p:nvPr/>
            </p:nvSpPr>
            <p:spPr bwMode="auto">
              <a:xfrm>
                <a:off x="4835526" y="8832851"/>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4" name="Rectangle 116">
                <a:extLst>
                  <a:ext uri="{FF2B5EF4-FFF2-40B4-BE49-F238E27FC236}">
                    <a16:creationId xmlns:a16="http://schemas.microsoft.com/office/drawing/2014/main" id="{61839B3F-3731-4EDA-A9C3-2ABEFAFA3BA7}"/>
                  </a:ext>
                </a:extLst>
              </p:cNvPr>
              <p:cNvSpPr>
                <a:spLocks noChangeArrowheads="1"/>
              </p:cNvSpPr>
              <p:nvPr/>
            </p:nvSpPr>
            <p:spPr bwMode="auto">
              <a:xfrm>
                <a:off x="4835526" y="8897938"/>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5" name="Rectangle 117">
                <a:extLst>
                  <a:ext uri="{FF2B5EF4-FFF2-40B4-BE49-F238E27FC236}">
                    <a16:creationId xmlns:a16="http://schemas.microsoft.com/office/drawing/2014/main" id="{FB6F8304-9DCF-474C-AB42-1D247205133D}"/>
                  </a:ext>
                </a:extLst>
              </p:cNvPr>
              <p:cNvSpPr>
                <a:spLocks noChangeArrowheads="1"/>
              </p:cNvSpPr>
              <p:nvPr/>
            </p:nvSpPr>
            <p:spPr bwMode="auto">
              <a:xfrm>
                <a:off x="4835526" y="8963026"/>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6" name="Rectangle 118">
                <a:extLst>
                  <a:ext uri="{FF2B5EF4-FFF2-40B4-BE49-F238E27FC236}">
                    <a16:creationId xmlns:a16="http://schemas.microsoft.com/office/drawing/2014/main" id="{79FABBB2-4A99-4DE0-9073-EF41B455F7E5}"/>
                  </a:ext>
                </a:extLst>
              </p:cNvPr>
              <p:cNvSpPr>
                <a:spLocks noChangeArrowheads="1"/>
              </p:cNvSpPr>
              <p:nvPr/>
            </p:nvSpPr>
            <p:spPr bwMode="auto">
              <a:xfrm>
                <a:off x="4835526" y="9020176"/>
                <a:ext cx="144938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7" name="Rectangle 119">
                <a:extLst>
                  <a:ext uri="{FF2B5EF4-FFF2-40B4-BE49-F238E27FC236}">
                    <a16:creationId xmlns:a16="http://schemas.microsoft.com/office/drawing/2014/main" id="{0C5210D5-5EEA-465F-9998-70A8BE3F6CB7}"/>
                  </a:ext>
                </a:extLst>
              </p:cNvPr>
              <p:cNvSpPr>
                <a:spLocks noChangeArrowheads="1"/>
              </p:cNvSpPr>
              <p:nvPr/>
            </p:nvSpPr>
            <p:spPr bwMode="auto">
              <a:xfrm>
                <a:off x="4835526" y="90852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8" name="Rectangle 120">
                <a:extLst>
                  <a:ext uri="{FF2B5EF4-FFF2-40B4-BE49-F238E27FC236}">
                    <a16:creationId xmlns:a16="http://schemas.microsoft.com/office/drawing/2014/main" id="{AA687699-B1D1-4922-836E-6CDA28ABF68F}"/>
                  </a:ext>
                </a:extLst>
              </p:cNvPr>
              <p:cNvSpPr>
                <a:spLocks noChangeArrowheads="1"/>
              </p:cNvSpPr>
              <p:nvPr/>
            </p:nvSpPr>
            <p:spPr bwMode="auto">
              <a:xfrm>
                <a:off x="4835526" y="91424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89" name="Rectangle 121">
                <a:extLst>
                  <a:ext uri="{FF2B5EF4-FFF2-40B4-BE49-F238E27FC236}">
                    <a16:creationId xmlns:a16="http://schemas.microsoft.com/office/drawing/2014/main" id="{9C141F1C-FD7E-4867-B6C3-6FD84A49F058}"/>
                  </a:ext>
                </a:extLst>
              </p:cNvPr>
              <p:cNvSpPr>
                <a:spLocks noChangeArrowheads="1"/>
              </p:cNvSpPr>
              <p:nvPr/>
            </p:nvSpPr>
            <p:spPr bwMode="auto">
              <a:xfrm>
                <a:off x="4835526" y="9207501"/>
                <a:ext cx="1427163"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0" name="Rectangle 122">
                <a:extLst>
                  <a:ext uri="{FF2B5EF4-FFF2-40B4-BE49-F238E27FC236}">
                    <a16:creationId xmlns:a16="http://schemas.microsoft.com/office/drawing/2014/main" id="{893869BC-7151-463B-A764-F4D10CBC6F55}"/>
                  </a:ext>
                </a:extLst>
              </p:cNvPr>
              <p:cNvSpPr>
                <a:spLocks noChangeArrowheads="1"/>
              </p:cNvSpPr>
              <p:nvPr/>
            </p:nvSpPr>
            <p:spPr bwMode="auto">
              <a:xfrm>
                <a:off x="4835526" y="9264651"/>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1" name="Rectangle 123">
                <a:extLst>
                  <a:ext uri="{FF2B5EF4-FFF2-40B4-BE49-F238E27FC236}">
                    <a16:creationId xmlns:a16="http://schemas.microsoft.com/office/drawing/2014/main" id="{9E6761E7-BBB4-49F6-86EA-171061B8F58E}"/>
                  </a:ext>
                </a:extLst>
              </p:cNvPr>
              <p:cNvSpPr>
                <a:spLocks noChangeArrowheads="1"/>
              </p:cNvSpPr>
              <p:nvPr/>
            </p:nvSpPr>
            <p:spPr bwMode="auto">
              <a:xfrm>
                <a:off x="4835526" y="9329738"/>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2" name="Rectangle 124">
                <a:extLst>
                  <a:ext uri="{FF2B5EF4-FFF2-40B4-BE49-F238E27FC236}">
                    <a16:creationId xmlns:a16="http://schemas.microsoft.com/office/drawing/2014/main" id="{CBCFA878-D358-4ECD-B291-F8B64E39BB6F}"/>
                  </a:ext>
                </a:extLst>
              </p:cNvPr>
              <p:cNvSpPr>
                <a:spLocks noChangeArrowheads="1"/>
              </p:cNvSpPr>
              <p:nvPr/>
            </p:nvSpPr>
            <p:spPr bwMode="auto">
              <a:xfrm>
                <a:off x="4835526" y="9394826"/>
                <a:ext cx="709613"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3" name="Rectangle 125">
                <a:extLst>
                  <a:ext uri="{FF2B5EF4-FFF2-40B4-BE49-F238E27FC236}">
                    <a16:creationId xmlns:a16="http://schemas.microsoft.com/office/drawing/2014/main" id="{0847DA81-9839-48A1-9874-D3653A51FD4C}"/>
                  </a:ext>
                </a:extLst>
              </p:cNvPr>
              <p:cNvSpPr>
                <a:spLocks noChangeArrowheads="1"/>
              </p:cNvSpPr>
              <p:nvPr/>
            </p:nvSpPr>
            <p:spPr bwMode="auto">
              <a:xfrm>
                <a:off x="4835526" y="9502776"/>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4" name="Rectangle 126">
                <a:extLst>
                  <a:ext uri="{FF2B5EF4-FFF2-40B4-BE49-F238E27FC236}">
                    <a16:creationId xmlns:a16="http://schemas.microsoft.com/office/drawing/2014/main" id="{EE6E2268-1D67-4AFF-9C7B-61E11E8F19D4}"/>
                  </a:ext>
                </a:extLst>
              </p:cNvPr>
              <p:cNvSpPr>
                <a:spLocks noChangeArrowheads="1"/>
              </p:cNvSpPr>
              <p:nvPr/>
            </p:nvSpPr>
            <p:spPr bwMode="auto">
              <a:xfrm>
                <a:off x="4835526" y="95678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5" name="Rectangle 127">
                <a:extLst>
                  <a:ext uri="{FF2B5EF4-FFF2-40B4-BE49-F238E27FC236}">
                    <a16:creationId xmlns:a16="http://schemas.microsoft.com/office/drawing/2014/main" id="{79160AE7-8CE6-4FB4-9D28-C232522DFDEE}"/>
                  </a:ext>
                </a:extLst>
              </p:cNvPr>
              <p:cNvSpPr>
                <a:spLocks noChangeArrowheads="1"/>
              </p:cNvSpPr>
              <p:nvPr/>
            </p:nvSpPr>
            <p:spPr bwMode="auto">
              <a:xfrm>
                <a:off x="4835526" y="9632951"/>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696" name="Rectangle 128">
                <a:extLst>
                  <a:ext uri="{FF2B5EF4-FFF2-40B4-BE49-F238E27FC236}">
                    <a16:creationId xmlns:a16="http://schemas.microsoft.com/office/drawing/2014/main" id="{21C16F7F-2497-473E-99F7-0975B0E220DE}"/>
                  </a:ext>
                </a:extLst>
              </p:cNvPr>
              <p:cNvSpPr>
                <a:spLocks noChangeArrowheads="1"/>
              </p:cNvSpPr>
              <p:nvPr/>
            </p:nvSpPr>
            <p:spPr bwMode="auto">
              <a:xfrm>
                <a:off x="4835526" y="9690101"/>
                <a:ext cx="7096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grpSp>
      </p:grpSp>
      <p:grpSp>
        <p:nvGrpSpPr>
          <p:cNvPr id="484" name="Group 11">
            <a:extLst>
              <a:ext uri="{FF2B5EF4-FFF2-40B4-BE49-F238E27FC236}">
                <a16:creationId xmlns:a16="http://schemas.microsoft.com/office/drawing/2014/main" id="{04D9B55F-78FB-426C-947E-84053F225329}"/>
              </a:ext>
            </a:extLst>
          </p:cNvPr>
          <p:cNvGrpSpPr>
            <a:grpSpLocks noChangeAspect="1"/>
          </p:cNvGrpSpPr>
          <p:nvPr/>
        </p:nvGrpSpPr>
        <p:grpSpPr bwMode="auto">
          <a:xfrm>
            <a:off x="137068" y="117368"/>
            <a:ext cx="358881" cy="1221267"/>
            <a:chOff x="115" y="102"/>
            <a:chExt cx="268" cy="912"/>
          </a:xfrm>
        </p:grpSpPr>
        <p:sp>
          <p:nvSpPr>
            <p:cNvPr id="485" name="Freeform 7">
              <a:extLst>
                <a:ext uri="{FF2B5EF4-FFF2-40B4-BE49-F238E27FC236}">
                  <a16:creationId xmlns:a16="http://schemas.microsoft.com/office/drawing/2014/main" id="{7F0D7DBC-11F8-49BD-B9F7-31A3BAFD435F}"/>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6" name="Freeform 8">
              <a:extLst>
                <a:ext uri="{FF2B5EF4-FFF2-40B4-BE49-F238E27FC236}">
                  <a16:creationId xmlns:a16="http://schemas.microsoft.com/office/drawing/2014/main" id="{23BCAA13-8AC0-44BF-B673-7E4232354502}"/>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7" name="Freeform 9">
              <a:extLst>
                <a:ext uri="{FF2B5EF4-FFF2-40B4-BE49-F238E27FC236}">
                  <a16:creationId xmlns:a16="http://schemas.microsoft.com/office/drawing/2014/main" id="{CEB8278F-148C-42FA-A9CC-2AF1394C052B}"/>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314" y="1915893"/>
            <a:ext cx="1824205" cy="1824205"/>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496" y="1947449"/>
            <a:ext cx="1832364" cy="1832364"/>
          </a:xfrm>
          <a:prstGeom prst="rect">
            <a:avLst/>
          </a:prstGeom>
        </p:spPr>
      </p:pic>
    </p:spTree>
    <p:extLst>
      <p:ext uri="{BB962C8B-B14F-4D97-AF65-F5344CB8AC3E}">
        <p14:creationId xmlns:p14="http://schemas.microsoft.com/office/powerpoint/2010/main" val="39671174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bezoeker</a:t>
            </a:r>
            <a:r>
              <a:rPr lang="en-US" dirty="0" smtClean="0"/>
              <a:t> </a:t>
            </a:r>
            <a:r>
              <a:rPr lang="en-US" dirty="0" err="1" smtClean="0"/>
              <a:t>opties</a:t>
            </a:r>
            <a:r>
              <a:rPr lang="en-US" dirty="0" smtClean="0"/>
              <a:t> </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Tijdens het reserveren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van een ticket krijgt Tom nog extra opties: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rgbClr val="000000"/>
                </a:solidFill>
                <a:latin typeface="Avenir LT Std 35 Light"/>
              </a:rPr>
              <a:t>1.</a:t>
            </a:r>
            <a:r>
              <a:rPr lang="nl-NL" sz="1200" dirty="0" smtClean="0">
                <a:solidFill>
                  <a:srgbClr val="000000"/>
                </a:solidFill>
                <a:latin typeface="Avenir LT Std 35 Light"/>
              </a:rPr>
              <a:t> hij kan voor 1 of meerdere personen een reservering maken (moet wel email adres of telefoon nummer van gast registreren (eenmalig) en betalen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2.</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Tom heeft voor de les nog een duikbril nodig. Hij kan deze direct bestellen bij zijn reservering. </a:t>
            </a:r>
            <a:b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b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De medewerker ziet deze reservering op zijn device en overhandigt Tom de bril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231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smtClean="0">
                <a:solidFill>
                  <a:srgbClr val="000000"/>
                </a:solidFill>
                <a:latin typeface="Avenir LT Std 35 Light"/>
              </a:rPr>
              <a:t>Tom wil elke week gaan zwemmen en besluit om in plaats van losse kaartjes een meer baden kaart aan te schaffen. Dit kan hij via de app / website regelen vooraf of wanneer hij een reservering boekt. </a:t>
            </a:r>
            <a:endParaRPr lang="nl-NL" sz="1200" i="1" noProof="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noProof="0" dirty="0">
              <a:solidFill>
                <a:srgbClr val="000000"/>
              </a:solidFill>
              <a:latin typeface="Avenir LT Std 3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dirty="0" smtClean="0">
                <a:ln>
                  <a:noFill/>
                </a:ln>
                <a:solidFill>
                  <a:srgbClr val="000000"/>
                </a:solidFill>
                <a:effectLst/>
                <a:uLnTx/>
                <a:uFillTx/>
                <a:latin typeface="Avenir LT Std 35 Light"/>
                <a:ea typeface="+mn-ea"/>
                <a:cs typeface="+mn-cs"/>
              </a:rPr>
              <a:t>Tom</a:t>
            </a:r>
            <a:r>
              <a:rPr kumimoji="0" lang="nl-NL" sz="1200" b="0" i="1" u="none" strike="noStrike" kern="1200" cap="none" spc="0" normalizeH="0" dirty="0" smtClean="0">
                <a:ln>
                  <a:noFill/>
                </a:ln>
                <a:solidFill>
                  <a:srgbClr val="000000"/>
                </a:solidFill>
                <a:effectLst/>
                <a:uLnTx/>
                <a:uFillTx/>
                <a:latin typeface="Avenir LT Std 35 Light"/>
                <a:ea typeface="+mn-ea"/>
                <a:cs typeface="+mn-cs"/>
              </a:rPr>
              <a:t> krijgt een berichtje via de app of email dat zijn meer baden kaart bijna </a:t>
            </a:r>
            <a:r>
              <a:rPr lang="nl-NL" sz="1200" i="1" dirty="0" smtClean="0">
                <a:solidFill>
                  <a:srgbClr val="000000"/>
                </a:solidFill>
                <a:latin typeface="Avenir LT Std 35 Light"/>
              </a:rPr>
              <a:t>op</a:t>
            </a:r>
            <a:r>
              <a:rPr kumimoji="0" lang="nl-NL" sz="1200" b="0" i="1" u="none" strike="noStrike" kern="1200" cap="none" spc="0" normalizeH="0" dirty="0" smtClean="0">
                <a:ln>
                  <a:noFill/>
                </a:ln>
                <a:solidFill>
                  <a:srgbClr val="000000"/>
                </a:solidFill>
                <a:effectLst/>
                <a:uLnTx/>
                <a:uFillTx/>
                <a:latin typeface="Avenir LT Std 35 Light"/>
                <a:ea typeface="+mn-ea"/>
                <a:cs typeface="+mn-cs"/>
              </a:rPr>
              <a:t> is. De datum en tijd van de bezoeken staan netjes vermeld zodat Tom kan controleren of de juiste reserveringen zijn afgeschreven.  </a:t>
            </a:r>
            <a:r>
              <a:rPr lang="nl-NL" sz="1200" i="1" dirty="0" smtClean="0">
                <a:solidFill>
                  <a:srgbClr val="000000"/>
                </a:solidFill>
                <a:latin typeface="Avenir LT Std 35 Light"/>
              </a:rPr>
              <a:t>Tom kan direct zijn meer baden kaart verlengen. </a:t>
            </a:r>
            <a:endParaRPr kumimoji="0" lang="nl-NL" sz="1200" b="0" i="1"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53651" y="4422805"/>
            <a:ext cx="3024000" cy="2141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Tom heeft zijn meer baden</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kaart op zijn telefoon en kan zijn kaart met zijn telefoon afwaarderen als hij een reservering maakt of komt zwemmen.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rgbClr val="000000"/>
                </a:solidFill>
                <a:latin typeface="Avenir LT Std 35 Light"/>
              </a:rPr>
              <a:t>Tom heeft een vriend die bijna jarig is als cadeau wil Tom zijn vriend cadeaukaart geven om.</a:t>
            </a:r>
            <a:r>
              <a:rPr lang="nl-NL" sz="1200" dirty="0" smtClean="0">
                <a:solidFill>
                  <a:srgbClr val="000000"/>
                </a:solidFill>
                <a:latin typeface="Avenir LT Std 35 Light"/>
              </a:rPr>
              <a:t> Met deze kaart kan de vriend van Tom in het zwembad terecht om te zwemmen maar hij kan ook met deze cadeau kaart een badmuts en of zwembril </a:t>
            </a:r>
            <a:r>
              <a:rPr lang="nl-NL" sz="1200" dirty="0" err="1" smtClean="0">
                <a:solidFill>
                  <a:srgbClr val="000000"/>
                </a:solidFill>
                <a:latin typeface="Avenir LT Std 35 Light"/>
              </a:rPr>
              <a:t>etc</a:t>
            </a:r>
            <a:r>
              <a:rPr lang="nl-NL" sz="1200" dirty="0" smtClean="0">
                <a:solidFill>
                  <a:srgbClr val="000000"/>
                </a:solidFill>
                <a:latin typeface="Avenir LT Std 35 Light"/>
              </a:rPr>
              <a:t>… kopen</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D97DAF0-3E10-44B8-8D26-7E20881779F2}"/>
              </a:ext>
            </a:extLst>
          </p:cNvPr>
          <p:cNvPicPr>
            <a:picLocks noChangeAspect="1"/>
          </p:cNvPicPr>
          <p:nvPr/>
        </p:nvPicPr>
        <p:blipFill rotWithShape="1">
          <a:blip r:embed="rId3"/>
          <a:srcRect l="26534" t="6418"/>
          <a:stretch/>
        </p:blipFill>
        <p:spPr>
          <a:xfrm>
            <a:off x="6650" y="3397094"/>
            <a:ext cx="1239302" cy="1025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spTree>
    <p:extLst>
      <p:ext uri="{BB962C8B-B14F-4D97-AF65-F5344CB8AC3E}">
        <p14:creationId xmlns:p14="http://schemas.microsoft.com/office/powerpoint/2010/main" val="20624870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bezoeker</a:t>
            </a:r>
            <a:r>
              <a:rPr lang="en-US" dirty="0" smtClean="0"/>
              <a:t> </a:t>
            </a:r>
            <a:r>
              <a:rPr lang="en-US" dirty="0" err="1" smtClean="0"/>
              <a:t>opties</a:t>
            </a:r>
            <a:r>
              <a:rPr lang="en-US" dirty="0" smtClean="0"/>
              <a:t> </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Carla</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een vriendin van Tom heeft een stadspas van de gemeente Amsterdam. Hiermee heeft zij (beperkt) toegang tot de zwembaden van Amsterdam. Elke bezoek van Carla aan het zwembad moet geregistreerd worden en zij moet toegang krijgen tot het zwembad. </a:t>
            </a:r>
            <a:b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b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Dit fenomeen kennen we voor nog een aantal kaarten (classpass en </a:t>
            </a:r>
            <a:r>
              <a:rPr kumimoji="0" lang="nl-NL" sz="1200" b="0" i="0" u="none" strike="noStrike" kern="1200" cap="none" spc="0" normalizeH="0" noProof="0" dirty="0" err="1" smtClean="0">
                <a:ln>
                  <a:noFill/>
                </a:ln>
                <a:solidFill>
                  <a:srgbClr val="000000"/>
                </a:solidFill>
                <a:effectLst/>
                <a:uLnTx/>
                <a:uFillTx/>
                <a:latin typeface="Avenir LT Std 35 Light"/>
                <a:ea typeface="+mn-ea"/>
                <a:cs typeface="+mn-cs"/>
              </a:rPr>
              <a:t>onefit</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408697"/>
            <a:ext cx="3187709" cy="231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1"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D97DAF0-3E10-44B8-8D26-7E20881779F2}"/>
              </a:ext>
            </a:extLst>
          </p:cNvPr>
          <p:cNvPicPr>
            <a:picLocks noChangeAspect="1"/>
          </p:cNvPicPr>
          <p:nvPr/>
        </p:nvPicPr>
        <p:blipFill rotWithShape="1">
          <a:blip r:embed="rId3"/>
          <a:srcRect l="26534" t="6418"/>
          <a:stretch/>
        </p:blipFill>
        <p:spPr>
          <a:xfrm>
            <a:off x="6650" y="3397094"/>
            <a:ext cx="1239302" cy="1025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spTree>
    <p:extLst>
      <p:ext uri="{BB962C8B-B14F-4D97-AF65-F5344CB8AC3E}">
        <p14:creationId xmlns:p14="http://schemas.microsoft.com/office/powerpoint/2010/main" val="379205128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55795" y="85617"/>
            <a:ext cx="10515600" cy="999580"/>
          </a:xfrm>
        </p:spPr>
        <p:txBody>
          <a:bodyPr/>
          <a:lstStyle/>
          <a:p>
            <a:r>
              <a:rPr lang="en-US" dirty="0" err="1" smtClean="0"/>
              <a:t>Klantreis</a:t>
            </a:r>
            <a:r>
              <a:rPr lang="en-US" dirty="0" smtClean="0"/>
              <a:t> </a:t>
            </a:r>
            <a:r>
              <a:rPr lang="en-US" dirty="0" err="1" smtClean="0"/>
              <a:t>kassamedewerker</a:t>
            </a:r>
            <a:endParaRPr lang="nl-NL" dirty="0"/>
          </a:p>
        </p:txBody>
      </p:sp>
      <p:sp>
        <p:nvSpPr>
          <p:cNvPr id="47" name="Rectangle 46">
            <a:extLst>
              <a:ext uri="{FF2B5EF4-FFF2-40B4-BE49-F238E27FC236}">
                <a16:creationId xmlns:a16="http://schemas.microsoft.com/office/drawing/2014/main" id="{DA7123B1-E570-4EEE-A4FB-DE30EBFB8754}"/>
              </a:ext>
            </a:extLst>
          </p:cNvPr>
          <p:cNvSpPr/>
          <p:nvPr/>
        </p:nvSpPr>
        <p:spPr>
          <a:xfrm rot="16200000">
            <a:off x="4881902" y="-3038233"/>
            <a:ext cx="2428190"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sp>
        <p:nvSpPr>
          <p:cNvPr id="25" name="Oval 24">
            <a:extLst>
              <a:ext uri="{FF2B5EF4-FFF2-40B4-BE49-F238E27FC236}">
                <a16:creationId xmlns:a16="http://schemas.microsoft.com/office/drawing/2014/main" id="{5E4C6F7E-C272-4622-ABA7-464CA0F9CD46}"/>
              </a:ext>
            </a:extLst>
          </p:cNvPr>
          <p:cNvSpPr/>
          <p:nvPr/>
        </p:nvSpPr>
        <p:spPr>
          <a:xfrm>
            <a:off x="2789419"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28" name="Oval 27">
            <a:extLst>
              <a:ext uri="{FF2B5EF4-FFF2-40B4-BE49-F238E27FC236}">
                <a16:creationId xmlns:a16="http://schemas.microsoft.com/office/drawing/2014/main" id="{8A0A5A4E-239C-4B13-B3FB-AFA45787AD89}"/>
              </a:ext>
            </a:extLst>
          </p:cNvPr>
          <p:cNvSpPr/>
          <p:nvPr/>
        </p:nvSpPr>
        <p:spPr>
          <a:xfrm>
            <a:off x="6432423" y="3816711"/>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sp>
        <p:nvSpPr>
          <p:cNvPr id="8" name="Rectangle 7">
            <a:extLst>
              <a:ext uri="{FF2B5EF4-FFF2-40B4-BE49-F238E27FC236}">
                <a16:creationId xmlns:a16="http://schemas.microsoft.com/office/drawing/2014/main" id="{D422DF7E-5B2B-4C64-A162-1666CD559560}"/>
              </a:ext>
            </a:extLst>
          </p:cNvPr>
          <p:cNvSpPr/>
          <p:nvPr/>
        </p:nvSpPr>
        <p:spPr>
          <a:xfrm>
            <a:off x="1753280" y="2597754"/>
            <a:ext cx="28302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14" name="Straight Connector 13">
            <a:extLst>
              <a:ext uri="{FF2B5EF4-FFF2-40B4-BE49-F238E27FC236}">
                <a16:creationId xmlns:a16="http://schemas.microsoft.com/office/drawing/2014/main" id="{290CD554-E5F7-41EB-B705-BA6746FC29DE}"/>
              </a:ext>
            </a:extLst>
          </p:cNvPr>
          <p:cNvCxnSpPr>
            <a:cxnSpLocks/>
          </p:cNvCxnSpPr>
          <p:nvPr/>
        </p:nvCxnSpPr>
        <p:spPr>
          <a:xfrm>
            <a:off x="2857500" y="4031876"/>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F4E218-5975-46F9-A3D5-20AE686AE41C}"/>
              </a:ext>
            </a:extLst>
          </p:cNvPr>
          <p:cNvSpPr/>
          <p:nvPr/>
        </p:nvSpPr>
        <p:spPr>
          <a:xfrm>
            <a:off x="1371600" y="4408698"/>
            <a:ext cx="2971800" cy="2223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De kassamedewerker opent</a:t>
            </a:r>
            <a:r>
              <a:rPr kumimoji="0" lang="nl-NL" sz="1200" b="0" i="0" u="none" strike="noStrike" kern="1200" cap="none" spc="0" normalizeH="0" noProof="0" dirty="0" smtClean="0">
                <a:ln>
                  <a:noFill/>
                </a:ln>
                <a:solidFill>
                  <a:srgbClr val="000000"/>
                </a:solidFill>
                <a:effectLst/>
                <a:uLnTx/>
                <a:uFillTx/>
                <a:latin typeface="Avenir LT Std 35 Light"/>
                <a:ea typeface="+mn-ea"/>
                <a:cs typeface="+mn-cs"/>
              </a:rPr>
              <a:t> de kassa en begint door in te loggen op zijn of haar eigen kassa account. </a:t>
            </a:r>
          </a:p>
          <a:p>
            <a:pPr lvl="0">
              <a:defRPr/>
            </a:pPr>
            <a:r>
              <a:rPr kumimoji="0" lang="nl-NL" sz="1200" b="0" i="0" u="none" strike="noStrike" kern="1200" cap="none" spc="0" normalizeH="0" baseline="0" noProof="0" dirty="0" smtClean="0">
                <a:ln>
                  <a:noFill/>
                </a:ln>
                <a:solidFill>
                  <a:srgbClr val="000000"/>
                </a:solidFill>
                <a:effectLst/>
                <a:uLnTx/>
                <a:uFillTx/>
                <a:latin typeface="Avenir LT Std 35 Light"/>
                <a:ea typeface="+mn-ea"/>
                <a:cs typeface="+mn-cs"/>
              </a:rPr>
              <a:t> </a:t>
            </a:r>
            <a:r>
              <a:rPr lang="nl-NL" sz="1200" dirty="0">
                <a:solidFill>
                  <a:srgbClr val="000000"/>
                </a:solidFill>
              </a:rPr>
              <a:t>De kassamedewerker kan artikelen zoals een los kaartje, een leskaart een meer baden kaart verkopen.  </a:t>
            </a:r>
          </a:p>
          <a:p>
            <a:pPr lvl="0">
              <a:defRPr/>
            </a:pPr>
            <a:r>
              <a:rPr lang="nl-NL" sz="1200" dirty="0">
                <a:solidFill>
                  <a:srgbClr val="000000"/>
                </a:solidFill>
              </a:rPr>
              <a:t>De kassamedewerker kan tevens cadeaukaarten verkopen waarbij een bedrag op de cadeaukaart kan worden gezet.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 name="Rectangle 8">
            <a:extLst>
              <a:ext uri="{FF2B5EF4-FFF2-40B4-BE49-F238E27FC236}">
                <a16:creationId xmlns:a16="http://schemas.microsoft.com/office/drawing/2014/main" id="{CE5798A0-93E5-4D7B-97B2-04077FC6E897}"/>
              </a:ext>
            </a:extLst>
          </p:cNvPr>
          <p:cNvSpPr/>
          <p:nvPr/>
        </p:nvSpPr>
        <p:spPr>
          <a:xfrm>
            <a:off x="174114" y="4513611"/>
            <a:ext cx="849144" cy="119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LT Std 35 Light"/>
              <a:ea typeface="+mn-ea"/>
              <a:cs typeface="+mn-cs"/>
            </a:endParaRPr>
          </a:p>
        </p:txBody>
      </p:sp>
      <p:cxnSp>
        <p:nvCxnSpPr>
          <p:cNvPr id="58" name="Straight Connector 57">
            <a:extLst>
              <a:ext uri="{FF2B5EF4-FFF2-40B4-BE49-F238E27FC236}">
                <a16:creationId xmlns:a16="http://schemas.microsoft.com/office/drawing/2014/main" id="{747EFA2C-D8CC-458E-AC49-37BA512E194D}"/>
              </a:ext>
            </a:extLst>
          </p:cNvPr>
          <p:cNvCxnSpPr>
            <a:cxnSpLocks/>
          </p:cNvCxnSpPr>
          <p:nvPr/>
        </p:nvCxnSpPr>
        <p:spPr>
          <a:xfrm>
            <a:off x="6515101" y="4047433"/>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1303B80-0E84-4A9E-967E-89CFB53CAFE8}"/>
              </a:ext>
            </a:extLst>
          </p:cNvPr>
          <p:cNvSpPr/>
          <p:nvPr/>
        </p:nvSpPr>
        <p:spPr>
          <a:xfrm>
            <a:off x="4918012" y="4297663"/>
            <a:ext cx="3187709" cy="2428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l-NL" sz="1200" dirty="0">
                <a:solidFill>
                  <a:srgbClr val="000000"/>
                </a:solidFill>
              </a:rPr>
              <a:t>De kassamedewerker kan ook artikelen zoals bv zwembrillen, handdoeken en badmutsen </a:t>
            </a:r>
            <a:r>
              <a:rPr lang="nl-NL" sz="1200" dirty="0" smtClean="0">
                <a:solidFill>
                  <a:srgbClr val="000000"/>
                </a:solidFill>
              </a:rPr>
              <a:t>verkopen. Indien de voorraad beneden een bepaalde grens komt genereert het systeem een melding wat er besteld moet worden.</a:t>
            </a:r>
          </a:p>
          <a:p>
            <a:pPr lvl="0">
              <a:defRPr/>
            </a:pPr>
            <a:endParaRPr kumimoji="0" lang="nl-NL" sz="1200" b="0" u="none" strike="noStrike" kern="1200" cap="none" spc="0" normalizeH="0" baseline="0" noProof="0" dirty="0">
              <a:ln>
                <a:noFill/>
              </a:ln>
              <a:solidFill>
                <a:srgbClr val="000000"/>
              </a:solidFill>
              <a:effectLst/>
              <a:uLnTx/>
              <a:uFillTx/>
              <a:latin typeface="Avenir LT Std 35 Light"/>
              <a:ea typeface="+mn-ea"/>
              <a:cs typeface="+mn-cs"/>
            </a:endParaRPr>
          </a:p>
          <a:p>
            <a:pPr lvl="0">
              <a:defRPr/>
            </a:pPr>
            <a:r>
              <a:rPr lang="nl-NL" sz="1200" dirty="0" smtClean="0">
                <a:solidFill>
                  <a:srgbClr val="000000"/>
                </a:solidFill>
                <a:latin typeface="Avenir LT Std 35 Light"/>
              </a:rPr>
              <a:t>De kassamedewerker kan (eigen) overzichten generen (bv overzicht van de lessen, inclusief de reserveringen en eventueel al aanwezige) Deze overzicht kunnen gedurende de dag worden opgevraagd en bevatten actuele gegevens. </a:t>
            </a:r>
            <a:endParaRPr kumimoji="0" lang="nl-NL" sz="1200" b="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59" name="Group 58">
            <a:extLst>
              <a:ext uri="{FF2B5EF4-FFF2-40B4-BE49-F238E27FC236}">
                <a16:creationId xmlns:a16="http://schemas.microsoft.com/office/drawing/2014/main" id="{C38E28FF-DDB1-4E05-944C-C4A133E6F06C}"/>
              </a:ext>
            </a:extLst>
          </p:cNvPr>
          <p:cNvGrpSpPr/>
          <p:nvPr/>
        </p:nvGrpSpPr>
        <p:grpSpPr>
          <a:xfrm>
            <a:off x="5645269" y="1937962"/>
            <a:ext cx="1751131" cy="1775063"/>
            <a:chOff x="4916488" y="5640388"/>
            <a:chExt cx="1092200" cy="1092201"/>
          </a:xfrm>
        </p:grpSpPr>
        <p:sp>
          <p:nvSpPr>
            <p:cNvPr id="60" name="Oval 574">
              <a:extLst>
                <a:ext uri="{FF2B5EF4-FFF2-40B4-BE49-F238E27FC236}">
                  <a16:creationId xmlns:a16="http://schemas.microsoft.com/office/drawing/2014/main" id="{5CE5614A-3200-4318-8FCF-6EF0BE3761FC}"/>
                </a:ext>
              </a:extLst>
            </p:cNvPr>
            <p:cNvSpPr>
              <a:spLocks noChangeArrowheads="1"/>
            </p:cNvSpPr>
            <p:nvPr/>
          </p:nvSpPr>
          <p:spPr bwMode="auto">
            <a:xfrm>
              <a:off x="4916488" y="5640388"/>
              <a:ext cx="1092200" cy="1092200"/>
            </a:xfrm>
            <a:prstGeom prst="ellipse">
              <a:avLst/>
            </a:pr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4" name="Freeform 575">
              <a:extLst>
                <a:ext uri="{FF2B5EF4-FFF2-40B4-BE49-F238E27FC236}">
                  <a16:creationId xmlns:a16="http://schemas.microsoft.com/office/drawing/2014/main" id="{91BD8C90-CDC5-4088-8EA6-BA707E1D8F52}"/>
                </a:ext>
              </a:extLst>
            </p:cNvPr>
            <p:cNvSpPr>
              <a:spLocks/>
            </p:cNvSpPr>
            <p:nvPr/>
          </p:nvSpPr>
          <p:spPr bwMode="auto">
            <a:xfrm>
              <a:off x="4916488" y="5643563"/>
              <a:ext cx="819150" cy="788988"/>
            </a:xfrm>
            <a:custGeom>
              <a:avLst/>
              <a:gdLst>
                <a:gd name="T0" fmla="*/ 259 w 420"/>
                <a:gd name="T1" fmla="*/ 0 h 405"/>
                <a:gd name="T2" fmla="*/ 0 w 420"/>
                <a:gd name="T3" fmla="*/ 265 h 405"/>
                <a:gd name="T4" fmla="*/ 140 w 420"/>
                <a:gd name="T5" fmla="*/ 405 h 405"/>
                <a:gd name="T6" fmla="*/ 140 w 420"/>
                <a:gd name="T7" fmla="*/ 161 h 405"/>
                <a:gd name="T8" fmla="*/ 151 w 420"/>
                <a:gd name="T9" fmla="*/ 161 h 405"/>
                <a:gd name="T10" fmla="*/ 162 w 420"/>
                <a:gd name="T11" fmla="*/ 153 h 405"/>
                <a:gd name="T12" fmla="*/ 174 w 420"/>
                <a:gd name="T13" fmla="*/ 161 h 405"/>
                <a:gd name="T14" fmla="*/ 181 w 420"/>
                <a:gd name="T15" fmla="*/ 161 h 405"/>
                <a:gd name="T16" fmla="*/ 192 w 420"/>
                <a:gd name="T17" fmla="*/ 153 h 405"/>
                <a:gd name="T18" fmla="*/ 203 w 420"/>
                <a:gd name="T19" fmla="*/ 161 h 405"/>
                <a:gd name="T20" fmla="*/ 210 w 420"/>
                <a:gd name="T21" fmla="*/ 161 h 405"/>
                <a:gd name="T22" fmla="*/ 221 w 420"/>
                <a:gd name="T23" fmla="*/ 153 h 405"/>
                <a:gd name="T24" fmla="*/ 233 w 420"/>
                <a:gd name="T25" fmla="*/ 161 h 405"/>
                <a:gd name="T26" fmla="*/ 240 w 420"/>
                <a:gd name="T27" fmla="*/ 161 h 405"/>
                <a:gd name="T28" fmla="*/ 251 w 420"/>
                <a:gd name="T29" fmla="*/ 153 h 405"/>
                <a:gd name="T30" fmla="*/ 262 w 420"/>
                <a:gd name="T31" fmla="*/ 161 h 405"/>
                <a:gd name="T32" fmla="*/ 269 w 420"/>
                <a:gd name="T33" fmla="*/ 161 h 405"/>
                <a:gd name="T34" fmla="*/ 280 w 420"/>
                <a:gd name="T35" fmla="*/ 153 h 405"/>
                <a:gd name="T36" fmla="*/ 292 w 420"/>
                <a:gd name="T37" fmla="*/ 161 h 405"/>
                <a:gd name="T38" fmla="*/ 299 w 420"/>
                <a:gd name="T39" fmla="*/ 161 h 405"/>
                <a:gd name="T40" fmla="*/ 310 w 420"/>
                <a:gd name="T41" fmla="*/ 153 h 405"/>
                <a:gd name="T42" fmla="*/ 321 w 420"/>
                <a:gd name="T43" fmla="*/ 161 h 405"/>
                <a:gd name="T44" fmla="*/ 328 w 420"/>
                <a:gd name="T45" fmla="*/ 161 h 405"/>
                <a:gd name="T46" fmla="*/ 340 w 420"/>
                <a:gd name="T47" fmla="*/ 153 h 405"/>
                <a:gd name="T48" fmla="*/ 351 w 420"/>
                <a:gd name="T49" fmla="*/ 161 h 405"/>
                <a:gd name="T50" fmla="*/ 358 w 420"/>
                <a:gd name="T51" fmla="*/ 161 h 405"/>
                <a:gd name="T52" fmla="*/ 369 w 420"/>
                <a:gd name="T53" fmla="*/ 153 h 405"/>
                <a:gd name="T54" fmla="*/ 380 w 420"/>
                <a:gd name="T55" fmla="*/ 161 h 405"/>
                <a:gd name="T56" fmla="*/ 387 w 420"/>
                <a:gd name="T57" fmla="*/ 161 h 405"/>
                <a:gd name="T58" fmla="*/ 399 w 420"/>
                <a:gd name="T59" fmla="*/ 153 h 405"/>
                <a:gd name="T60" fmla="*/ 410 w 420"/>
                <a:gd name="T61" fmla="*/ 161 h 405"/>
                <a:gd name="T62" fmla="*/ 420 w 420"/>
                <a:gd name="T63" fmla="*/ 161 h 405"/>
                <a:gd name="T64" fmla="*/ 259 w 420"/>
                <a:gd name="T6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405">
                  <a:moveTo>
                    <a:pt x="259" y="0"/>
                  </a:moveTo>
                  <a:cubicBezTo>
                    <a:pt x="119" y="10"/>
                    <a:pt x="7" y="124"/>
                    <a:pt x="0" y="265"/>
                  </a:cubicBezTo>
                  <a:cubicBezTo>
                    <a:pt x="140" y="405"/>
                    <a:pt x="140" y="405"/>
                    <a:pt x="140" y="405"/>
                  </a:cubicBezTo>
                  <a:cubicBezTo>
                    <a:pt x="140" y="161"/>
                    <a:pt x="140" y="161"/>
                    <a:pt x="140" y="161"/>
                  </a:cubicBezTo>
                  <a:cubicBezTo>
                    <a:pt x="151" y="161"/>
                    <a:pt x="151" y="161"/>
                    <a:pt x="151" y="161"/>
                  </a:cubicBezTo>
                  <a:cubicBezTo>
                    <a:pt x="153" y="156"/>
                    <a:pt x="157" y="153"/>
                    <a:pt x="162" y="153"/>
                  </a:cubicBezTo>
                  <a:cubicBezTo>
                    <a:pt x="167" y="153"/>
                    <a:pt x="172" y="156"/>
                    <a:pt x="174" y="161"/>
                  </a:cubicBezTo>
                  <a:cubicBezTo>
                    <a:pt x="181" y="161"/>
                    <a:pt x="181" y="161"/>
                    <a:pt x="181" y="161"/>
                  </a:cubicBezTo>
                  <a:cubicBezTo>
                    <a:pt x="183" y="156"/>
                    <a:pt x="187" y="153"/>
                    <a:pt x="192" y="153"/>
                  </a:cubicBezTo>
                  <a:cubicBezTo>
                    <a:pt x="197" y="153"/>
                    <a:pt x="201" y="156"/>
                    <a:pt x="203" y="161"/>
                  </a:cubicBezTo>
                  <a:cubicBezTo>
                    <a:pt x="210" y="161"/>
                    <a:pt x="210" y="161"/>
                    <a:pt x="210" y="161"/>
                  </a:cubicBezTo>
                  <a:cubicBezTo>
                    <a:pt x="212" y="156"/>
                    <a:pt x="216" y="153"/>
                    <a:pt x="221" y="153"/>
                  </a:cubicBezTo>
                  <a:cubicBezTo>
                    <a:pt x="226" y="153"/>
                    <a:pt x="231" y="156"/>
                    <a:pt x="233" y="161"/>
                  </a:cubicBezTo>
                  <a:cubicBezTo>
                    <a:pt x="240" y="161"/>
                    <a:pt x="240" y="161"/>
                    <a:pt x="240" y="161"/>
                  </a:cubicBezTo>
                  <a:cubicBezTo>
                    <a:pt x="242" y="156"/>
                    <a:pt x="246" y="153"/>
                    <a:pt x="251" y="153"/>
                  </a:cubicBezTo>
                  <a:cubicBezTo>
                    <a:pt x="256" y="153"/>
                    <a:pt x="260" y="156"/>
                    <a:pt x="262" y="161"/>
                  </a:cubicBezTo>
                  <a:cubicBezTo>
                    <a:pt x="269" y="161"/>
                    <a:pt x="269" y="161"/>
                    <a:pt x="269" y="161"/>
                  </a:cubicBezTo>
                  <a:cubicBezTo>
                    <a:pt x="271" y="156"/>
                    <a:pt x="275" y="153"/>
                    <a:pt x="280" y="153"/>
                  </a:cubicBezTo>
                  <a:cubicBezTo>
                    <a:pt x="286" y="153"/>
                    <a:pt x="290" y="156"/>
                    <a:pt x="292" y="161"/>
                  </a:cubicBezTo>
                  <a:cubicBezTo>
                    <a:pt x="299" y="161"/>
                    <a:pt x="299" y="161"/>
                    <a:pt x="299" y="161"/>
                  </a:cubicBezTo>
                  <a:cubicBezTo>
                    <a:pt x="301" y="156"/>
                    <a:pt x="305" y="153"/>
                    <a:pt x="310" y="153"/>
                  </a:cubicBezTo>
                  <a:cubicBezTo>
                    <a:pt x="315" y="153"/>
                    <a:pt x="319" y="156"/>
                    <a:pt x="321" y="161"/>
                  </a:cubicBezTo>
                  <a:cubicBezTo>
                    <a:pt x="328" y="161"/>
                    <a:pt x="328" y="161"/>
                    <a:pt x="328" y="161"/>
                  </a:cubicBezTo>
                  <a:cubicBezTo>
                    <a:pt x="330" y="156"/>
                    <a:pt x="335" y="153"/>
                    <a:pt x="340" y="153"/>
                  </a:cubicBezTo>
                  <a:cubicBezTo>
                    <a:pt x="345" y="153"/>
                    <a:pt x="349" y="156"/>
                    <a:pt x="351" y="161"/>
                  </a:cubicBezTo>
                  <a:cubicBezTo>
                    <a:pt x="358" y="161"/>
                    <a:pt x="358" y="161"/>
                    <a:pt x="358" y="161"/>
                  </a:cubicBezTo>
                  <a:cubicBezTo>
                    <a:pt x="360" y="156"/>
                    <a:pt x="364" y="153"/>
                    <a:pt x="369" y="153"/>
                  </a:cubicBezTo>
                  <a:cubicBezTo>
                    <a:pt x="374" y="153"/>
                    <a:pt x="378" y="156"/>
                    <a:pt x="380" y="161"/>
                  </a:cubicBezTo>
                  <a:cubicBezTo>
                    <a:pt x="387" y="161"/>
                    <a:pt x="387" y="161"/>
                    <a:pt x="387" y="161"/>
                  </a:cubicBezTo>
                  <a:cubicBezTo>
                    <a:pt x="389" y="156"/>
                    <a:pt x="394" y="153"/>
                    <a:pt x="399" y="153"/>
                  </a:cubicBezTo>
                  <a:cubicBezTo>
                    <a:pt x="404" y="153"/>
                    <a:pt x="408" y="156"/>
                    <a:pt x="410" y="161"/>
                  </a:cubicBezTo>
                  <a:cubicBezTo>
                    <a:pt x="420" y="161"/>
                    <a:pt x="420" y="161"/>
                    <a:pt x="420" y="161"/>
                  </a:cubicBezTo>
                  <a:cubicBezTo>
                    <a:pt x="259" y="0"/>
                    <a:pt x="259" y="0"/>
                    <a:pt x="259" y="0"/>
                  </a:cubicBezTo>
                </a:path>
              </a:pathLst>
            </a:custGeom>
            <a:solidFill>
              <a:srgbClr val="D0D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5" name="Freeform 576">
              <a:extLst>
                <a:ext uri="{FF2B5EF4-FFF2-40B4-BE49-F238E27FC236}">
                  <a16:creationId xmlns:a16="http://schemas.microsoft.com/office/drawing/2014/main" id="{A0E82231-50ED-4BA4-9D44-266AD753199E}"/>
                </a:ext>
              </a:extLst>
            </p:cNvPr>
            <p:cNvSpPr>
              <a:spLocks/>
            </p:cNvSpPr>
            <p:nvPr/>
          </p:nvSpPr>
          <p:spPr bwMode="auto">
            <a:xfrm>
              <a:off x="5189538" y="5940426"/>
              <a:ext cx="817563" cy="792163"/>
            </a:xfrm>
            <a:custGeom>
              <a:avLst/>
              <a:gdLst>
                <a:gd name="T0" fmla="*/ 259 w 419"/>
                <a:gd name="T1" fmla="*/ 0 h 406"/>
                <a:gd name="T2" fmla="*/ 247 w 419"/>
                <a:gd name="T3" fmla="*/ 8 h 406"/>
                <a:gd name="T4" fmla="*/ 240 w 419"/>
                <a:gd name="T5" fmla="*/ 8 h 406"/>
                <a:gd name="T6" fmla="*/ 229 w 419"/>
                <a:gd name="T7" fmla="*/ 0 h 406"/>
                <a:gd name="T8" fmla="*/ 218 w 419"/>
                <a:gd name="T9" fmla="*/ 8 h 406"/>
                <a:gd name="T10" fmla="*/ 211 w 419"/>
                <a:gd name="T11" fmla="*/ 8 h 406"/>
                <a:gd name="T12" fmla="*/ 200 w 419"/>
                <a:gd name="T13" fmla="*/ 0 h 406"/>
                <a:gd name="T14" fmla="*/ 188 w 419"/>
                <a:gd name="T15" fmla="*/ 8 h 406"/>
                <a:gd name="T16" fmla="*/ 181 w 419"/>
                <a:gd name="T17" fmla="*/ 8 h 406"/>
                <a:gd name="T18" fmla="*/ 170 w 419"/>
                <a:gd name="T19" fmla="*/ 0 h 406"/>
                <a:gd name="T20" fmla="*/ 159 w 419"/>
                <a:gd name="T21" fmla="*/ 8 h 406"/>
                <a:gd name="T22" fmla="*/ 152 w 419"/>
                <a:gd name="T23" fmla="*/ 8 h 406"/>
                <a:gd name="T24" fmla="*/ 140 w 419"/>
                <a:gd name="T25" fmla="*/ 0 h 406"/>
                <a:gd name="T26" fmla="*/ 129 w 419"/>
                <a:gd name="T27" fmla="*/ 8 h 406"/>
                <a:gd name="T28" fmla="*/ 122 w 419"/>
                <a:gd name="T29" fmla="*/ 8 h 406"/>
                <a:gd name="T30" fmla="*/ 111 w 419"/>
                <a:gd name="T31" fmla="*/ 0 h 406"/>
                <a:gd name="T32" fmla="*/ 100 w 419"/>
                <a:gd name="T33" fmla="*/ 8 h 406"/>
                <a:gd name="T34" fmla="*/ 93 w 419"/>
                <a:gd name="T35" fmla="*/ 8 h 406"/>
                <a:gd name="T36" fmla="*/ 81 w 419"/>
                <a:gd name="T37" fmla="*/ 0 h 406"/>
                <a:gd name="T38" fmla="*/ 70 w 419"/>
                <a:gd name="T39" fmla="*/ 8 h 406"/>
                <a:gd name="T40" fmla="*/ 63 w 419"/>
                <a:gd name="T41" fmla="*/ 8 h 406"/>
                <a:gd name="T42" fmla="*/ 52 w 419"/>
                <a:gd name="T43" fmla="*/ 0 h 406"/>
                <a:gd name="T44" fmla="*/ 41 w 419"/>
                <a:gd name="T45" fmla="*/ 8 h 406"/>
                <a:gd name="T46" fmla="*/ 34 w 419"/>
                <a:gd name="T47" fmla="*/ 8 h 406"/>
                <a:gd name="T48" fmla="*/ 22 w 419"/>
                <a:gd name="T49" fmla="*/ 0 h 406"/>
                <a:gd name="T50" fmla="*/ 11 w 419"/>
                <a:gd name="T51" fmla="*/ 8 h 406"/>
                <a:gd name="T52" fmla="*/ 0 w 419"/>
                <a:gd name="T53" fmla="*/ 8 h 406"/>
                <a:gd name="T54" fmla="*/ 0 w 419"/>
                <a:gd name="T55" fmla="*/ 252 h 406"/>
                <a:gd name="T56" fmla="*/ 154 w 419"/>
                <a:gd name="T57" fmla="*/ 406 h 406"/>
                <a:gd name="T58" fmla="*/ 419 w 419"/>
                <a:gd name="T59" fmla="*/ 147 h 406"/>
                <a:gd name="T60" fmla="*/ 280 w 419"/>
                <a:gd name="T61" fmla="*/ 8 h 406"/>
                <a:gd name="T62" fmla="*/ 270 w 419"/>
                <a:gd name="T63" fmla="*/ 8 h 406"/>
                <a:gd name="T64" fmla="*/ 259 w 419"/>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406">
                  <a:moveTo>
                    <a:pt x="259" y="0"/>
                  </a:moveTo>
                  <a:cubicBezTo>
                    <a:pt x="254" y="0"/>
                    <a:pt x="249" y="3"/>
                    <a:pt x="247" y="8"/>
                  </a:cubicBezTo>
                  <a:cubicBezTo>
                    <a:pt x="240" y="8"/>
                    <a:pt x="240" y="8"/>
                    <a:pt x="240" y="8"/>
                  </a:cubicBezTo>
                  <a:cubicBezTo>
                    <a:pt x="238" y="3"/>
                    <a:pt x="234" y="0"/>
                    <a:pt x="229" y="0"/>
                  </a:cubicBezTo>
                  <a:cubicBezTo>
                    <a:pt x="224" y="0"/>
                    <a:pt x="220" y="3"/>
                    <a:pt x="218" y="8"/>
                  </a:cubicBezTo>
                  <a:cubicBezTo>
                    <a:pt x="211" y="8"/>
                    <a:pt x="211" y="8"/>
                    <a:pt x="211" y="8"/>
                  </a:cubicBezTo>
                  <a:cubicBezTo>
                    <a:pt x="209" y="3"/>
                    <a:pt x="205" y="0"/>
                    <a:pt x="200" y="0"/>
                  </a:cubicBezTo>
                  <a:cubicBezTo>
                    <a:pt x="195" y="0"/>
                    <a:pt x="190" y="3"/>
                    <a:pt x="188" y="8"/>
                  </a:cubicBezTo>
                  <a:cubicBezTo>
                    <a:pt x="181" y="8"/>
                    <a:pt x="181" y="8"/>
                    <a:pt x="181" y="8"/>
                  </a:cubicBezTo>
                  <a:cubicBezTo>
                    <a:pt x="179" y="3"/>
                    <a:pt x="175" y="0"/>
                    <a:pt x="170" y="0"/>
                  </a:cubicBezTo>
                  <a:cubicBezTo>
                    <a:pt x="165" y="0"/>
                    <a:pt x="161" y="3"/>
                    <a:pt x="159" y="8"/>
                  </a:cubicBezTo>
                  <a:cubicBezTo>
                    <a:pt x="152" y="8"/>
                    <a:pt x="152" y="8"/>
                    <a:pt x="152" y="8"/>
                  </a:cubicBezTo>
                  <a:cubicBezTo>
                    <a:pt x="150" y="3"/>
                    <a:pt x="146" y="0"/>
                    <a:pt x="140" y="0"/>
                  </a:cubicBezTo>
                  <a:cubicBezTo>
                    <a:pt x="135" y="0"/>
                    <a:pt x="131" y="3"/>
                    <a:pt x="129" y="8"/>
                  </a:cubicBezTo>
                  <a:cubicBezTo>
                    <a:pt x="122" y="8"/>
                    <a:pt x="122" y="8"/>
                    <a:pt x="122" y="8"/>
                  </a:cubicBezTo>
                  <a:cubicBezTo>
                    <a:pt x="120" y="3"/>
                    <a:pt x="116" y="0"/>
                    <a:pt x="111" y="0"/>
                  </a:cubicBezTo>
                  <a:cubicBezTo>
                    <a:pt x="106" y="0"/>
                    <a:pt x="102" y="3"/>
                    <a:pt x="100" y="8"/>
                  </a:cubicBezTo>
                  <a:cubicBezTo>
                    <a:pt x="93" y="8"/>
                    <a:pt x="93" y="8"/>
                    <a:pt x="93" y="8"/>
                  </a:cubicBezTo>
                  <a:cubicBezTo>
                    <a:pt x="91" y="3"/>
                    <a:pt x="86" y="0"/>
                    <a:pt x="81" y="0"/>
                  </a:cubicBezTo>
                  <a:cubicBezTo>
                    <a:pt x="76" y="0"/>
                    <a:pt x="72" y="3"/>
                    <a:pt x="70" y="8"/>
                  </a:cubicBezTo>
                  <a:cubicBezTo>
                    <a:pt x="63" y="8"/>
                    <a:pt x="63" y="8"/>
                    <a:pt x="63" y="8"/>
                  </a:cubicBezTo>
                  <a:cubicBezTo>
                    <a:pt x="61" y="3"/>
                    <a:pt x="57" y="0"/>
                    <a:pt x="52" y="0"/>
                  </a:cubicBezTo>
                  <a:cubicBezTo>
                    <a:pt x="47" y="0"/>
                    <a:pt x="43" y="3"/>
                    <a:pt x="41" y="8"/>
                  </a:cubicBezTo>
                  <a:cubicBezTo>
                    <a:pt x="34" y="8"/>
                    <a:pt x="34" y="8"/>
                    <a:pt x="34" y="8"/>
                  </a:cubicBezTo>
                  <a:cubicBezTo>
                    <a:pt x="32" y="3"/>
                    <a:pt x="27" y="0"/>
                    <a:pt x="22" y="0"/>
                  </a:cubicBezTo>
                  <a:cubicBezTo>
                    <a:pt x="17" y="0"/>
                    <a:pt x="13" y="3"/>
                    <a:pt x="11" y="8"/>
                  </a:cubicBezTo>
                  <a:cubicBezTo>
                    <a:pt x="0" y="8"/>
                    <a:pt x="0" y="8"/>
                    <a:pt x="0" y="8"/>
                  </a:cubicBezTo>
                  <a:cubicBezTo>
                    <a:pt x="0" y="252"/>
                    <a:pt x="0" y="252"/>
                    <a:pt x="0" y="252"/>
                  </a:cubicBezTo>
                  <a:cubicBezTo>
                    <a:pt x="154" y="406"/>
                    <a:pt x="154" y="406"/>
                    <a:pt x="154" y="406"/>
                  </a:cubicBezTo>
                  <a:cubicBezTo>
                    <a:pt x="295" y="399"/>
                    <a:pt x="409" y="287"/>
                    <a:pt x="419" y="147"/>
                  </a:cubicBezTo>
                  <a:cubicBezTo>
                    <a:pt x="280" y="8"/>
                    <a:pt x="280" y="8"/>
                    <a:pt x="280" y="8"/>
                  </a:cubicBezTo>
                  <a:cubicBezTo>
                    <a:pt x="270" y="8"/>
                    <a:pt x="270" y="8"/>
                    <a:pt x="270" y="8"/>
                  </a:cubicBezTo>
                  <a:cubicBezTo>
                    <a:pt x="268" y="3"/>
                    <a:pt x="264" y="0"/>
                    <a:pt x="259" y="0"/>
                  </a:cubicBezTo>
                </a:path>
              </a:pathLst>
            </a:custGeom>
            <a:solidFill>
              <a:srgbClr val="9DB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6" name="Rectangle 577">
              <a:extLst>
                <a:ext uri="{FF2B5EF4-FFF2-40B4-BE49-F238E27FC236}">
                  <a16:creationId xmlns:a16="http://schemas.microsoft.com/office/drawing/2014/main" id="{54C7DD22-9BFB-4240-A588-F834A568D6D9}"/>
                </a:ext>
              </a:extLst>
            </p:cNvPr>
            <p:cNvSpPr>
              <a:spLocks noChangeArrowheads="1"/>
            </p:cNvSpPr>
            <p:nvPr/>
          </p:nvSpPr>
          <p:spPr bwMode="auto">
            <a:xfrm>
              <a:off x="5189538" y="5956301"/>
              <a:ext cx="546100" cy="47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7" name="Rectangle 578">
              <a:extLst>
                <a:ext uri="{FF2B5EF4-FFF2-40B4-BE49-F238E27FC236}">
                  <a16:creationId xmlns:a16="http://schemas.microsoft.com/office/drawing/2014/main" id="{BE7143BF-D01C-4A01-B016-6902AFA61E91}"/>
                </a:ext>
              </a:extLst>
            </p:cNvPr>
            <p:cNvSpPr>
              <a:spLocks noChangeArrowheads="1"/>
            </p:cNvSpPr>
            <p:nvPr/>
          </p:nvSpPr>
          <p:spPr bwMode="auto">
            <a:xfrm>
              <a:off x="5189538" y="6323013"/>
              <a:ext cx="546100" cy="109538"/>
            </a:xfrm>
            <a:prstGeom prst="rect">
              <a:avLst/>
            </a:prstGeom>
            <a:solidFill>
              <a:srgbClr val="FF8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8" name="Rectangle 579">
              <a:extLst>
                <a:ext uri="{FF2B5EF4-FFF2-40B4-BE49-F238E27FC236}">
                  <a16:creationId xmlns:a16="http://schemas.microsoft.com/office/drawing/2014/main" id="{6B00D884-F1D7-4F96-91DC-5FF7D303F56A}"/>
                </a:ext>
              </a:extLst>
            </p:cNvPr>
            <p:cNvSpPr>
              <a:spLocks noChangeArrowheads="1"/>
            </p:cNvSpPr>
            <p:nvPr/>
          </p:nvSpPr>
          <p:spPr bwMode="auto">
            <a:xfrm>
              <a:off x="5373688"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69" name="Rectangle 580">
              <a:extLst>
                <a:ext uri="{FF2B5EF4-FFF2-40B4-BE49-F238E27FC236}">
                  <a16:creationId xmlns:a16="http://schemas.microsoft.com/office/drawing/2014/main" id="{759C74F2-D485-4219-AB04-B36443E90CE7}"/>
                </a:ext>
              </a:extLst>
            </p:cNvPr>
            <p:cNvSpPr>
              <a:spLocks noChangeArrowheads="1"/>
            </p:cNvSpPr>
            <p:nvPr/>
          </p:nvSpPr>
          <p:spPr bwMode="auto">
            <a:xfrm>
              <a:off x="5438775" y="60325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0" name="Rectangle 581">
              <a:extLst>
                <a:ext uri="{FF2B5EF4-FFF2-40B4-BE49-F238E27FC236}">
                  <a16:creationId xmlns:a16="http://schemas.microsoft.com/office/drawing/2014/main" id="{D8DCB74F-25DA-4629-B8D4-048E8C8978BE}"/>
                </a:ext>
              </a:extLst>
            </p:cNvPr>
            <p:cNvSpPr>
              <a:spLocks noChangeArrowheads="1"/>
            </p:cNvSpPr>
            <p:nvPr/>
          </p:nvSpPr>
          <p:spPr bwMode="auto">
            <a:xfrm>
              <a:off x="5503863"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1" name="Rectangle 582">
              <a:extLst>
                <a:ext uri="{FF2B5EF4-FFF2-40B4-BE49-F238E27FC236}">
                  <a16:creationId xmlns:a16="http://schemas.microsoft.com/office/drawing/2014/main" id="{8ADAE503-FD59-4FBC-8EC8-171EED4E6B49}"/>
                </a:ext>
              </a:extLst>
            </p:cNvPr>
            <p:cNvSpPr>
              <a:spLocks noChangeArrowheads="1"/>
            </p:cNvSpPr>
            <p:nvPr/>
          </p:nvSpPr>
          <p:spPr bwMode="auto">
            <a:xfrm>
              <a:off x="5570538" y="60325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2" name="Rectangle 583">
              <a:extLst>
                <a:ext uri="{FF2B5EF4-FFF2-40B4-BE49-F238E27FC236}">
                  <a16:creationId xmlns:a16="http://schemas.microsoft.com/office/drawing/2014/main" id="{5E9998B1-E07B-45D2-9F06-06FE745E61E6}"/>
                </a:ext>
              </a:extLst>
            </p:cNvPr>
            <p:cNvSpPr>
              <a:spLocks noChangeArrowheads="1"/>
            </p:cNvSpPr>
            <p:nvPr/>
          </p:nvSpPr>
          <p:spPr bwMode="auto">
            <a:xfrm>
              <a:off x="5634038" y="60325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3" name="Rectangle 584">
              <a:extLst>
                <a:ext uri="{FF2B5EF4-FFF2-40B4-BE49-F238E27FC236}">
                  <a16:creationId xmlns:a16="http://schemas.microsoft.com/office/drawing/2014/main" id="{9BF12B05-CBFD-4C69-886A-08110E28867F}"/>
                </a:ext>
              </a:extLst>
            </p:cNvPr>
            <p:cNvSpPr>
              <a:spLocks noChangeArrowheads="1"/>
            </p:cNvSpPr>
            <p:nvPr/>
          </p:nvSpPr>
          <p:spPr bwMode="auto">
            <a:xfrm>
              <a:off x="5241925" y="60833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4" name="Rectangle 585">
              <a:extLst>
                <a:ext uri="{FF2B5EF4-FFF2-40B4-BE49-F238E27FC236}">
                  <a16:creationId xmlns:a16="http://schemas.microsoft.com/office/drawing/2014/main" id="{DBD37FD5-9170-4A7E-A25E-A2361625D254}"/>
                </a:ext>
              </a:extLst>
            </p:cNvPr>
            <p:cNvSpPr>
              <a:spLocks noChangeArrowheads="1"/>
            </p:cNvSpPr>
            <p:nvPr/>
          </p:nvSpPr>
          <p:spPr bwMode="auto">
            <a:xfrm>
              <a:off x="5308600" y="60833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5" name="Rectangle 586">
              <a:extLst>
                <a:ext uri="{FF2B5EF4-FFF2-40B4-BE49-F238E27FC236}">
                  <a16:creationId xmlns:a16="http://schemas.microsoft.com/office/drawing/2014/main" id="{B9B527C6-14A0-4829-99E6-025AD9A956E8}"/>
                </a:ext>
              </a:extLst>
            </p:cNvPr>
            <p:cNvSpPr>
              <a:spLocks noChangeArrowheads="1"/>
            </p:cNvSpPr>
            <p:nvPr/>
          </p:nvSpPr>
          <p:spPr bwMode="auto">
            <a:xfrm>
              <a:off x="5373688"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6" name="Rectangle 587">
              <a:extLst>
                <a:ext uri="{FF2B5EF4-FFF2-40B4-BE49-F238E27FC236}">
                  <a16:creationId xmlns:a16="http://schemas.microsoft.com/office/drawing/2014/main" id="{939B77AC-8C03-43A9-A90A-1BF166DEBBCA}"/>
                </a:ext>
              </a:extLst>
            </p:cNvPr>
            <p:cNvSpPr>
              <a:spLocks noChangeArrowheads="1"/>
            </p:cNvSpPr>
            <p:nvPr/>
          </p:nvSpPr>
          <p:spPr bwMode="auto">
            <a:xfrm>
              <a:off x="5438775" y="60833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7" name="Rectangle 588">
              <a:extLst>
                <a:ext uri="{FF2B5EF4-FFF2-40B4-BE49-F238E27FC236}">
                  <a16:creationId xmlns:a16="http://schemas.microsoft.com/office/drawing/2014/main" id="{611DF985-AA0D-4A40-BED3-E0EC6AD3BA1E}"/>
                </a:ext>
              </a:extLst>
            </p:cNvPr>
            <p:cNvSpPr>
              <a:spLocks noChangeArrowheads="1"/>
            </p:cNvSpPr>
            <p:nvPr/>
          </p:nvSpPr>
          <p:spPr bwMode="auto">
            <a:xfrm>
              <a:off x="5503863"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8" name="Rectangle 589">
              <a:extLst>
                <a:ext uri="{FF2B5EF4-FFF2-40B4-BE49-F238E27FC236}">
                  <a16:creationId xmlns:a16="http://schemas.microsoft.com/office/drawing/2014/main" id="{05BAC98E-2B2D-4F5C-8BB3-1AE52F329FDD}"/>
                </a:ext>
              </a:extLst>
            </p:cNvPr>
            <p:cNvSpPr>
              <a:spLocks noChangeArrowheads="1"/>
            </p:cNvSpPr>
            <p:nvPr/>
          </p:nvSpPr>
          <p:spPr bwMode="auto">
            <a:xfrm>
              <a:off x="5570538" y="60833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79" name="Rectangle 590">
              <a:extLst>
                <a:ext uri="{FF2B5EF4-FFF2-40B4-BE49-F238E27FC236}">
                  <a16:creationId xmlns:a16="http://schemas.microsoft.com/office/drawing/2014/main" id="{38B89EE4-7A1B-4D86-B375-8956583123E7}"/>
                </a:ext>
              </a:extLst>
            </p:cNvPr>
            <p:cNvSpPr>
              <a:spLocks noChangeArrowheads="1"/>
            </p:cNvSpPr>
            <p:nvPr/>
          </p:nvSpPr>
          <p:spPr bwMode="auto">
            <a:xfrm>
              <a:off x="5634038" y="60833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0" name="Rectangle 591">
              <a:extLst>
                <a:ext uri="{FF2B5EF4-FFF2-40B4-BE49-F238E27FC236}">
                  <a16:creationId xmlns:a16="http://schemas.microsoft.com/office/drawing/2014/main" id="{99D58517-BFF4-4AFC-A88F-6BD8C2A6A6B3}"/>
                </a:ext>
              </a:extLst>
            </p:cNvPr>
            <p:cNvSpPr>
              <a:spLocks noChangeArrowheads="1"/>
            </p:cNvSpPr>
            <p:nvPr/>
          </p:nvSpPr>
          <p:spPr bwMode="auto">
            <a:xfrm>
              <a:off x="5241925" y="6134101"/>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1" name="Rectangle 592">
              <a:extLst>
                <a:ext uri="{FF2B5EF4-FFF2-40B4-BE49-F238E27FC236}">
                  <a16:creationId xmlns:a16="http://schemas.microsoft.com/office/drawing/2014/main" id="{C5E1AAC4-7ACF-48B8-8F75-F53772765C76}"/>
                </a:ext>
              </a:extLst>
            </p:cNvPr>
            <p:cNvSpPr>
              <a:spLocks noChangeArrowheads="1"/>
            </p:cNvSpPr>
            <p:nvPr/>
          </p:nvSpPr>
          <p:spPr bwMode="auto">
            <a:xfrm>
              <a:off x="5308600" y="6134101"/>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2" name="Rectangle 593">
              <a:extLst>
                <a:ext uri="{FF2B5EF4-FFF2-40B4-BE49-F238E27FC236}">
                  <a16:creationId xmlns:a16="http://schemas.microsoft.com/office/drawing/2014/main" id="{5C2C9172-EA13-4EBF-A799-C0875E0D0A77}"/>
                </a:ext>
              </a:extLst>
            </p:cNvPr>
            <p:cNvSpPr>
              <a:spLocks noChangeArrowheads="1"/>
            </p:cNvSpPr>
            <p:nvPr/>
          </p:nvSpPr>
          <p:spPr bwMode="auto">
            <a:xfrm>
              <a:off x="5373688"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3" name="Rectangle 594">
              <a:extLst>
                <a:ext uri="{FF2B5EF4-FFF2-40B4-BE49-F238E27FC236}">
                  <a16:creationId xmlns:a16="http://schemas.microsoft.com/office/drawing/2014/main" id="{7D1AB18A-ED5F-41B0-B409-54CDDDCB6E5D}"/>
                </a:ext>
              </a:extLst>
            </p:cNvPr>
            <p:cNvSpPr>
              <a:spLocks noChangeArrowheads="1"/>
            </p:cNvSpPr>
            <p:nvPr/>
          </p:nvSpPr>
          <p:spPr bwMode="auto">
            <a:xfrm>
              <a:off x="5438775" y="6134101"/>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4" name="Rectangle 595">
              <a:extLst>
                <a:ext uri="{FF2B5EF4-FFF2-40B4-BE49-F238E27FC236}">
                  <a16:creationId xmlns:a16="http://schemas.microsoft.com/office/drawing/2014/main" id="{14F1927E-B103-4CC4-85B9-D6E238E88262}"/>
                </a:ext>
              </a:extLst>
            </p:cNvPr>
            <p:cNvSpPr>
              <a:spLocks noChangeArrowheads="1"/>
            </p:cNvSpPr>
            <p:nvPr/>
          </p:nvSpPr>
          <p:spPr bwMode="auto">
            <a:xfrm>
              <a:off x="5503863"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5" name="Rectangle 596">
              <a:extLst>
                <a:ext uri="{FF2B5EF4-FFF2-40B4-BE49-F238E27FC236}">
                  <a16:creationId xmlns:a16="http://schemas.microsoft.com/office/drawing/2014/main" id="{FA3B45EB-5B46-42FE-A1E6-EF989BEA783D}"/>
                </a:ext>
              </a:extLst>
            </p:cNvPr>
            <p:cNvSpPr>
              <a:spLocks noChangeArrowheads="1"/>
            </p:cNvSpPr>
            <p:nvPr/>
          </p:nvSpPr>
          <p:spPr bwMode="auto">
            <a:xfrm>
              <a:off x="5570538" y="6134101"/>
              <a:ext cx="46038"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6" name="Rectangle 597">
              <a:extLst>
                <a:ext uri="{FF2B5EF4-FFF2-40B4-BE49-F238E27FC236}">
                  <a16:creationId xmlns:a16="http://schemas.microsoft.com/office/drawing/2014/main" id="{CF811AE7-5159-4E7E-9C1B-6305DECEB855}"/>
                </a:ext>
              </a:extLst>
            </p:cNvPr>
            <p:cNvSpPr>
              <a:spLocks noChangeArrowheads="1"/>
            </p:cNvSpPr>
            <p:nvPr/>
          </p:nvSpPr>
          <p:spPr bwMode="auto">
            <a:xfrm>
              <a:off x="5634038" y="6134101"/>
              <a:ext cx="49213"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7" name="Rectangle 598">
              <a:extLst>
                <a:ext uri="{FF2B5EF4-FFF2-40B4-BE49-F238E27FC236}">
                  <a16:creationId xmlns:a16="http://schemas.microsoft.com/office/drawing/2014/main" id="{05073AD6-7433-4B68-9150-571B35960640}"/>
                </a:ext>
              </a:extLst>
            </p:cNvPr>
            <p:cNvSpPr>
              <a:spLocks noChangeArrowheads="1"/>
            </p:cNvSpPr>
            <p:nvPr/>
          </p:nvSpPr>
          <p:spPr bwMode="auto">
            <a:xfrm>
              <a:off x="5241925" y="6186488"/>
              <a:ext cx="49213"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8" name="Rectangle 599">
              <a:extLst>
                <a:ext uri="{FF2B5EF4-FFF2-40B4-BE49-F238E27FC236}">
                  <a16:creationId xmlns:a16="http://schemas.microsoft.com/office/drawing/2014/main" id="{74AA7091-CA7F-4410-B29B-F776806E5717}"/>
                </a:ext>
              </a:extLst>
            </p:cNvPr>
            <p:cNvSpPr>
              <a:spLocks noChangeArrowheads="1"/>
            </p:cNvSpPr>
            <p:nvPr/>
          </p:nvSpPr>
          <p:spPr bwMode="auto">
            <a:xfrm>
              <a:off x="5308600" y="6186488"/>
              <a:ext cx="47625" cy="31750"/>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89" name="Rectangle 600">
              <a:extLst>
                <a:ext uri="{FF2B5EF4-FFF2-40B4-BE49-F238E27FC236}">
                  <a16:creationId xmlns:a16="http://schemas.microsoft.com/office/drawing/2014/main" id="{43B19EAE-0151-424F-B327-70DA1E19067F}"/>
                </a:ext>
              </a:extLst>
            </p:cNvPr>
            <p:cNvSpPr>
              <a:spLocks noChangeArrowheads="1"/>
            </p:cNvSpPr>
            <p:nvPr/>
          </p:nvSpPr>
          <p:spPr bwMode="auto">
            <a:xfrm>
              <a:off x="5373688"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0" name="Rectangle 601">
              <a:extLst>
                <a:ext uri="{FF2B5EF4-FFF2-40B4-BE49-F238E27FC236}">
                  <a16:creationId xmlns:a16="http://schemas.microsoft.com/office/drawing/2014/main" id="{7CF00EC1-D52F-4E07-BE12-6FA0B0D69C11}"/>
                </a:ext>
              </a:extLst>
            </p:cNvPr>
            <p:cNvSpPr>
              <a:spLocks noChangeArrowheads="1"/>
            </p:cNvSpPr>
            <p:nvPr/>
          </p:nvSpPr>
          <p:spPr bwMode="auto">
            <a:xfrm>
              <a:off x="5438775" y="6186488"/>
              <a:ext cx="47625"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1" name="Rectangle 602">
              <a:extLst>
                <a:ext uri="{FF2B5EF4-FFF2-40B4-BE49-F238E27FC236}">
                  <a16:creationId xmlns:a16="http://schemas.microsoft.com/office/drawing/2014/main" id="{DE216A2D-D991-4CAF-8EBE-E0DCFB7C6999}"/>
                </a:ext>
              </a:extLst>
            </p:cNvPr>
            <p:cNvSpPr>
              <a:spLocks noChangeArrowheads="1"/>
            </p:cNvSpPr>
            <p:nvPr/>
          </p:nvSpPr>
          <p:spPr bwMode="auto">
            <a:xfrm>
              <a:off x="5503863"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2" name="Rectangle 603">
              <a:extLst>
                <a:ext uri="{FF2B5EF4-FFF2-40B4-BE49-F238E27FC236}">
                  <a16:creationId xmlns:a16="http://schemas.microsoft.com/office/drawing/2014/main" id="{7DFD1377-4C96-4528-AA38-2F3623095B7D}"/>
                </a:ext>
              </a:extLst>
            </p:cNvPr>
            <p:cNvSpPr>
              <a:spLocks noChangeArrowheads="1"/>
            </p:cNvSpPr>
            <p:nvPr/>
          </p:nvSpPr>
          <p:spPr bwMode="auto">
            <a:xfrm>
              <a:off x="5570538" y="6186488"/>
              <a:ext cx="46038"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3" name="Rectangle 604">
              <a:extLst>
                <a:ext uri="{FF2B5EF4-FFF2-40B4-BE49-F238E27FC236}">
                  <a16:creationId xmlns:a16="http://schemas.microsoft.com/office/drawing/2014/main" id="{07C5934E-7DD5-49D3-A662-F986093EBA63}"/>
                </a:ext>
              </a:extLst>
            </p:cNvPr>
            <p:cNvSpPr>
              <a:spLocks noChangeArrowheads="1"/>
            </p:cNvSpPr>
            <p:nvPr/>
          </p:nvSpPr>
          <p:spPr bwMode="auto">
            <a:xfrm>
              <a:off x="5634038" y="6186488"/>
              <a:ext cx="49213" cy="31750"/>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4" name="Rectangle 605">
              <a:extLst>
                <a:ext uri="{FF2B5EF4-FFF2-40B4-BE49-F238E27FC236}">
                  <a16:creationId xmlns:a16="http://schemas.microsoft.com/office/drawing/2014/main" id="{435C798E-9CC0-4D19-8B51-8E3EF7F0BC1C}"/>
                </a:ext>
              </a:extLst>
            </p:cNvPr>
            <p:cNvSpPr>
              <a:spLocks noChangeArrowheads="1"/>
            </p:cNvSpPr>
            <p:nvPr/>
          </p:nvSpPr>
          <p:spPr bwMode="auto">
            <a:xfrm>
              <a:off x="5241925" y="6237288"/>
              <a:ext cx="49213"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5" name="Rectangle 606">
              <a:extLst>
                <a:ext uri="{FF2B5EF4-FFF2-40B4-BE49-F238E27FC236}">
                  <a16:creationId xmlns:a16="http://schemas.microsoft.com/office/drawing/2014/main" id="{C7102AC4-5377-44A0-BE1A-F405173E85E1}"/>
                </a:ext>
              </a:extLst>
            </p:cNvPr>
            <p:cNvSpPr>
              <a:spLocks noChangeArrowheads="1"/>
            </p:cNvSpPr>
            <p:nvPr/>
          </p:nvSpPr>
          <p:spPr bwMode="auto">
            <a:xfrm>
              <a:off x="5308600" y="6237288"/>
              <a:ext cx="47625" cy="33338"/>
            </a:xfrm>
            <a:prstGeom prst="rect">
              <a:avLst/>
            </a:prstGeom>
            <a:solidFill>
              <a:srgbClr val="068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6" name="Rectangle 608">
              <a:extLst>
                <a:ext uri="{FF2B5EF4-FFF2-40B4-BE49-F238E27FC236}">
                  <a16:creationId xmlns:a16="http://schemas.microsoft.com/office/drawing/2014/main" id="{62A7F755-1468-4334-914A-472178395E4D}"/>
                </a:ext>
              </a:extLst>
            </p:cNvPr>
            <p:cNvSpPr>
              <a:spLocks noChangeArrowheads="1"/>
            </p:cNvSpPr>
            <p:nvPr/>
          </p:nvSpPr>
          <p:spPr bwMode="auto">
            <a:xfrm>
              <a:off x="5373688"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7" name="Rectangle 609">
              <a:extLst>
                <a:ext uri="{FF2B5EF4-FFF2-40B4-BE49-F238E27FC236}">
                  <a16:creationId xmlns:a16="http://schemas.microsoft.com/office/drawing/2014/main" id="{D8778D21-76E3-4446-A74A-11F4DCDB74AC}"/>
                </a:ext>
              </a:extLst>
            </p:cNvPr>
            <p:cNvSpPr>
              <a:spLocks noChangeArrowheads="1"/>
            </p:cNvSpPr>
            <p:nvPr/>
          </p:nvSpPr>
          <p:spPr bwMode="auto">
            <a:xfrm>
              <a:off x="5438775" y="6237288"/>
              <a:ext cx="47625" cy="33338"/>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8" name="Freeform 610">
              <a:extLst>
                <a:ext uri="{FF2B5EF4-FFF2-40B4-BE49-F238E27FC236}">
                  <a16:creationId xmlns:a16="http://schemas.microsoft.com/office/drawing/2014/main" id="{6F1C389B-7009-4E02-98F5-B292F616797D}"/>
                </a:ext>
              </a:extLst>
            </p:cNvPr>
            <p:cNvSpPr>
              <a:spLocks/>
            </p:cNvSpPr>
            <p:nvPr/>
          </p:nvSpPr>
          <p:spPr bwMode="auto">
            <a:xfrm>
              <a:off x="5656263" y="6350001"/>
              <a:ext cx="79375" cy="82550"/>
            </a:xfrm>
            <a:custGeom>
              <a:avLst/>
              <a:gdLst>
                <a:gd name="T0" fmla="*/ 0 w 50"/>
                <a:gd name="T1" fmla="*/ 52 h 52"/>
                <a:gd name="T2" fmla="*/ 0 w 50"/>
                <a:gd name="T3" fmla="*/ 0 h 52"/>
                <a:gd name="T4" fmla="*/ 50 w 50"/>
                <a:gd name="T5" fmla="*/ 0 h 52"/>
                <a:gd name="T6" fmla="*/ 0 w 50"/>
                <a:gd name="T7" fmla="*/ 52 h 52"/>
              </a:gdLst>
              <a:ahLst/>
              <a:cxnLst>
                <a:cxn ang="0">
                  <a:pos x="T0" y="T1"/>
                </a:cxn>
                <a:cxn ang="0">
                  <a:pos x="T2" y="T3"/>
                </a:cxn>
                <a:cxn ang="0">
                  <a:pos x="T4" y="T5"/>
                </a:cxn>
                <a:cxn ang="0">
                  <a:pos x="T6" y="T7"/>
                </a:cxn>
              </a:cxnLst>
              <a:rect l="0" t="0" r="r" b="b"/>
              <a:pathLst>
                <a:path w="50" h="52">
                  <a:moveTo>
                    <a:pt x="0" y="52"/>
                  </a:moveTo>
                  <a:lnTo>
                    <a:pt x="0" y="0"/>
                  </a:lnTo>
                  <a:lnTo>
                    <a:pt x="50"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99" name="Freeform 611">
              <a:extLst>
                <a:ext uri="{FF2B5EF4-FFF2-40B4-BE49-F238E27FC236}">
                  <a16:creationId xmlns:a16="http://schemas.microsoft.com/office/drawing/2014/main" id="{10010B3E-9D65-462F-8EF0-64CF07E0B1FD}"/>
                </a:ext>
              </a:extLst>
            </p:cNvPr>
            <p:cNvSpPr>
              <a:spLocks/>
            </p:cNvSpPr>
            <p:nvPr/>
          </p:nvSpPr>
          <p:spPr bwMode="auto">
            <a:xfrm>
              <a:off x="5656263" y="6350001"/>
              <a:ext cx="79375" cy="82550"/>
            </a:xfrm>
            <a:custGeom>
              <a:avLst/>
              <a:gdLst>
                <a:gd name="T0" fmla="*/ 50 w 50"/>
                <a:gd name="T1" fmla="*/ 0 h 52"/>
                <a:gd name="T2" fmla="*/ 50 w 50"/>
                <a:gd name="T3" fmla="*/ 52 h 52"/>
                <a:gd name="T4" fmla="*/ 0 w 50"/>
                <a:gd name="T5" fmla="*/ 52 h 52"/>
                <a:gd name="T6" fmla="*/ 50 w 50"/>
                <a:gd name="T7" fmla="*/ 0 h 52"/>
              </a:gdLst>
              <a:ahLst/>
              <a:cxnLst>
                <a:cxn ang="0">
                  <a:pos x="T0" y="T1"/>
                </a:cxn>
                <a:cxn ang="0">
                  <a:pos x="T2" y="T3"/>
                </a:cxn>
                <a:cxn ang="0">
                  <a:pos x="T4" y="T5"/>
                </a:cxn>
                <a:cxn ang="0">
                  <a:pos x="T6" y="T7"/>
                </a:cxn>
              </a:cxnLst>
              <a:rect l="0" t="0" r="r" b="b"/>
              <a:pathLst>
                <a:path w="50" h="52">
                  <a:moveTo>
                    <a:pt x="50" y="0"/>
                  </a:moveTo>
                  <a:lnTo>
                    <a:pt x="50" y="52"/>
                  </a:lnTo>
                  <a:lnTo>
                    <a:pt x="0" y="52"/>
                  </a:lnTo>
                  <a:lnTo>
                    <a:pt x="50" y="0"/>
                  </a:lnTo>
                  <a:close/>
                </a:path>
              </a:pathLst>
            </a:custGeom>
            <a:solidFill>
              <a:srgbClr val="F2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0" name="Freeform 612">
              <a:extLst>
                <a:ext uri="{FF2B5EF4-FFF2-40B4-BE49-F238E27FC236}">
                  <a16:creationId xmlns:a16="http://schemas.microsoft.com/office/drawing/2014/main" id="{89ECADBC-092D-4343-8D32-310B90C58F5D}"/>
                </a:ext>
              </a:extLst>
            </p:cNvPr>
            <p:cNvSpPr>
              <a:spLocks/>
            </p:cNvSpPr>
            <p:nvPr/>
          </p:nvSpPr>
          <p:spPr bwMode="auto">
            <a:xfrm>
              <a:off x="5208588"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1" name="Freeform 613">
              <a:extLst>
                <a:ext uri="{FF2B5EF4-FFF2-40B4-BE49-F238E27FC236}">
                  <a16:creationId xmlns:a16="http://schemas.microsoft.com/office/drawing/2014/main" id="{4BA74162-C41D-49FA-B849-D353BD9257A3}"/>
                </a:ext>
              </a:extLst>
            </p:cNvPr>
            <p:cNvSpPr>
              <a:spLocks/>
            </p:cNvSpPr>
            <p:nvPr/>
          </p:nvSpPr>
          <p:spPr bwMode="auto">
            <a:xfrm>
              <a:off x="5267325" y="5940426"/>
              <a:ext cx="46038"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2" name="Freeform 614">
              <a:extLst>
                <a:ext uri="{FF2B5EF4-FFF2-40B4-BE49-F238E27FC236}">
                  <a16:creationId xmlns:a16="http://schemas.microsoft.com/office/drawing/2014/main" id="{476AE508-5644-4785-A657-61967B4E5160}"/>
                </a:ext>
              </a:extLst>
            </p:cNvPr>
            <p:cNvSpPr>
              <a:spLocks/>
            </p:cNvSpPr>
            <p:nvPr/>
          </p:nvSpPr>
          <p:spPr bwMode="auto">
            <a:xfrm>
              <a:off x="5324475" y="5940426"/>
              <a:ext cx="46038"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7"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3" name="Freeform 615">
              <a:extLst>
                <a:ext uri="{FF2B5EF4-FFF2-40B4-BE49-F238E27FC236}">
                  <a16:creationId xmlns:a16="http://schemas.microsoft.com/office/drawing/2014/main" id="{62742EB8-22E7-47D1-984E-FD74AF5E8DC8}"/>
                </a:ext>
              </a:extLst>
            </p:cNvPr>
            <p:cNvSpPr>
              <a:spLocks/>
            </p:cNvSpPr>
            <p:nvPr/>
          </p:nvSpPr>
          <p:spPr bwMode="auto">
            <a:xfrm>
              <a:off x="53832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4" name="Freeform 616">
              <a:extLst>
                <a:ext uri="{FF2B5EF4-FFF2-40B4-BE49-F238E27FC236}">
                  <a16:creationId xmlns:a16="http://schemas.microsoft.com/office/drawing/2014/main" id="{CBCFF077-F851-4FCC-9208-8C396E237194}"/>
                </a:ext>
              </a:extLst>
            </p:cNvPr>
            <p:cNvSpPr>
              <a:spLocks/>
            </p:cNvSpPr>
            <p:nvPr/>
          </p:nvSpPr>
          <p:spPr bwMode="auto">
            <a:xfrm>
              <a:off x="5438775" y="5940426"/>
              <a:ext cx="47625" cy="49213"/>
            </a:xfrm>
            <a:custGeom>
              <a:avLst/>
              <a:gdLst>
                <a:gd name="T0" fmla="*/ 12 w 24"/>
                <a:gd name="T1" fmla="*/ 5 h 25"/>
                <a:gd name="T2" fmla="*/ 18 w 24"/>
                <a:gd name="T3" fmla="*/ 8 h 25"/>
                <a:gd name="T4" fmla="*/ 24 w 24"/>
                <a:gd name="T5" fmla="*/ 8 h 25"/>
                <a:gd name="T6" fmla="*/ 12 w 24"/>
                <a:gd name="T7" fmla="*/ 0 h 25"/>
                <a:gd name="T8" fmla="*/ 0 w 24"/>
                <a:gd name="T9" fmla="*/ 12 h 25"/>
                <a:gd name="T10" fmla="*/ 12 w 24"/>
                <a:gd name="T11" fmla="*/ 25 h 25"/>
                <a:gd name="T12" fmla="*/ 12 w 24"/>
                <a:gd name="T13" fmla="*/ 20 h 25"/>
                <a:gd name="T14" fmla="*/ 5 w 24"/>
                <a:gd name="T15" fmla="*/ 12 h 25"/>
                <a:gd name="T16" fmla="*/ 12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5"/>
                  </a:moveTo>
                  <a:cubicBezTo>
                    <a:pt x="15" y="5"/>
                    <a:pt x="17" y="6"/>
                    <a:pt x="18" y="8"/>
                  </a:cubicBezTo>
                  <a:cubicBezTo>
                    <a:pt x="24" y="8"/>
                    <a:pt x="24" y="8"/>
                    <a:pt x="24" y="8"/>
                  </a:cubicBezTo>
                  <a:cubicBezTo>
                    <a:pt x="22" y="3"/>
                    <a:pt x="18" y="0"/>
                    <a:pt x="12" y="0"/>
                  </a:cubicBezTo>
                  <a:cubicBezTo>
                    <a:pt x="6" y="0"/>
                    <a:pt x="0" y="6"/>
                    <a:pt x="0" y="12"/>
                  </a:cubicBezTo>
                  <a:cubicBezTo>
                    <a:pt x="0" y="19"/>
                    <a:pt x="6" y="25"/>
                    <a:pt x="12" y="25"/>
                  </a:cubicBezTo>
                  <a:cubicBezTo>
                    <a:pt x="12" y="20"/>
                    <a:pt x="12" y="20"/>
                    <a:pt x="12" y="20"/>
                  </a:cubicBezTo>
                  <a:cubicBezTo>
                    <a:pt x="8" y="20"/>
                    <a:pt x="5" y="17"/>
                    <a:pt x="5" y="12"/>
                  </a:cubicBezTo>
                  <a:cubicBezTo>
                    <a:pt x="5"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5" name="Freeform 617">
              <a:extLst>
                <a:ext uri="{FF2B5EF4-FFF2-40B4-BE49-F238E27FC236}">
                  <a16:creationId xmlns:a16="http://schemas.microsoft.com/office/drawing/2014/main" id="{57A4554B-FEC9-4549-A0A6-702A71225D2D}"/>
                </a:ext>
              </a:extLst>
            </p:cNvPr>
            <p:cNvSpPr>
              <a:spLocks/>
            </p:cNvSpPr>
            <p:nvPr/>
          </p:nvSpPr>
          <p:spPr bwMode="auto">
            <a:xfrm>
              <a:off x="5497513"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6" name="Freeform 618">
              <a:extLst>
                <a:ext uri="{FF2B5EF4-FFF2-40B4-BE49-F238E27FC236}">
                  <a16:creationId xmlns:a16="http://schemas.microsoft.com/office/drawing/2014/main" id="{13C722D5-3721-4557-BDEA-9B3903182B55}"/>
                </a:ext>
              </a:extLst>
            </p:cNvPr>
            <p:cNvSpPr>
              <a:spLocks/>
            </p:cNvSpPr>
            <p:nvPr/>
          </p:nvSpPr>
          <p:spPr bwMode="auto">
            <a:xfrm>
              <a:off x="5554663" y="5940426"/>
              <a:ext cx="46038"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7" name="Freeform 619">
              <a:extLst>
                <a:ext uri="{FF2B5EF4-FFF2-40B4-BE49-F238E27FC236}">
                  <a16:creationId xmlns:a16="http://schemas.microsoft.com/office/drawing/2014/main" id="{BEA99B98-8863-44CC-B6D1-310C377522AE}"/>
                </a:ext>
              </a:extLst>
            </p:cNvPr>
            <p:cNvSpPr>
              <a:spLocks/>
            </p:cNvSpPr>
            <p:nvPr/>
          </p:nvSpPr>
          <p:spPr bwMode="auto">
            <a:xfrm>
              <a:off x="5613400" y="5940426"/>
              <a:ext cx="44450" cy="49213"/>
            </a:xfrm>
            <a:custGeom>
              <a:avLst/>
              <a:gdLst>
                <a:gd name="T0" fmla="*/ 12 w 23"/>
                <a:gd name="T1" fmla="*/ 5 h 25"/>
                <a:gd name="T2" fmla="*/ 18 w 23"/>
                <a:gd name="T3" fmla="*/ 8 h 25"/>
                <a:gd name="T4" fmla="*/ 23 w 23"/>
                <a:gd name="T5" fmla="*/ 8 h 25"/>
                <a:gd name="T6" fmla="*/ 12 w 23"/>
                <a:gd name="T7" fmla="*/ 0 h 25"/>
                <a:gd name="T8" fmla="*/ 0 w 23"/>
                <a:gd name="T9" fmla="*/ 12 h 25"/>
                <a:gd name="T10" fmla="*/ 12 w 23"/>
                <a:gd name="T11" fmla="*/ 25 h 25"/>
                <a:gd name="T12" fmla="*/ 12 w 23"/>
                <a:gd name="T13" fmla="*/ 20 h 25"/>
                <a:gd name="T14" fmla="*/ 4 w 23"/>
                <a:gd name="T15" fmla="*/ 12 h 25"/>
                <a:gd name="T16" fmla="*/ 12 w 2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2" y="5"/>
                  </a:moveTo>
                  <a:cubicBezTo>
                    <a:pt x="14" y="5"/>
                    <a:pt x="16" y="6"/>
                    <a:pt x="18" y="8"/>
                  </a:cubicBezTo>
                  <a:cubicBezTo>
                    <a:pt x="23" y="8"/>
                    <a:pt x="23" y="8"/>
                    <a:pt x="23" y="8"/>
                  </a:cubicBezTo>
                  <a:cubicBezTo>
                    <a:pt x="21" y="3"/>
                    <a:pt x="17" y="0"/>
                    <a:pt x="12" y="0"/>
                  </a:cubicBezTo>
                  <a:cubicBezTo>
                    <a:pt x="5" y="0"/>
                    <a:pt x="0" y="6"/>
                    <a:pt x="0" y="12"/>
                  </a:cubicBezTo>
                  <a:cubicBezTo>
                    <a:pt x="0" y="19"/>
                    <a:pt x="5" y="25"/>
                    <a:pt x="12" y="25"/>
                  </a:cubicBezTo>
                  <a:cubicBezTo>
                    <a:pt x="12" y="20"/>
                    <a:pt x="12" y="20"/>
                    <a:pt x="12" y="20"/>
                  </a:cubicBezTo>
                  <a:cubicBezTo>
                    <a:pt x="8" y="20"/>
                    <a:pt x="4" y="17"/>
                    <a:pt x="4" y="12"/>
                  </a:cubicBezTo>
                  <a:cubicBezTo>
                    <a:pt x="4" y="8"/>
                    <a:pt x="8" y="5"/>
                    <a:pt x="12"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08" name="Freeform 620">
              <a:extLst>
                <a:ext uri="{FF2B5EF4-FFF2-40B4-BE49-F238E27FC236}">
                  <a16:creationId xmlns:a16="http://schemas.microsoft.com/office/drawing/2014/main" id="{EC302C5A-1CBD-4395-B02D-891057E623C8}"/>
                </a:ext>
              </a:extLst>
            </p:cNvPr>
            <p:cNvSpPr>
              <a:spLocks/>
            </p:cNvSpPr>
            <p:nvPr/>
          </p:nvSpPr>
          <p:spPr bwMode="auto">
            <a:xfrm>
              <a:off x="5668963" y="5940426"/>
              <a:ext cx="47625" cy="49213"/>
            </a:xfrm>
            <a:custGeom>
              <a:avLst/>
              <a:gdLst>
                <a:gd name="T0" fmla="*/ 13 w 24"/>
                <a:gd name="T1" fmla="*/ 5 h 25"/>
                <a:gd name="T2" fmla="*/ 18 w 24"/>
                <a:gd name="T3" fmla="*/ 8 h 25"/>
                <a:gd name="T4" fmla="*/ 24 w 24"/>
                <a:gd name="T5" fmla="*/ 8 h 25"/>
                <a:gd name="T6" fmla="*/ 13 w 24"/>
                <a:gd name="T7" fmla="*/ 0 h 25"/>
                <a:gd name="T8" fmla="*/ 0 w 24"/>
                <a:gd name="T9" fmla="*/ 12 h 25"/>
                <a:gd name="T10" fmla="*/ 13 w 24"/>
                <a:gd name="T11" fmla="*/ 25 h 25"/>
                <a:gd name="T12" fmla="*/ 13 w 24"/>
                <a:gd name="T13" fmla="*/ 20 h 25"/>
                <a:gd name="T14" fmla="*/ 5 w 24"/>
                <a:gd name="T15" fmla="*/ 12 h 25"/>
                <a:gd name="T16" fmla="*/ 13 w 24"/>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3" y="5"/>
                  </a:moveTo>
                  <a:cubicBezTo>
                    <a:pt x="15" y="5"/>
                    <a:pt x="17" y="6"/>
                    <a:pt x="18" y="8"/>
                  </a:cubicBezTo>
                  <a:cubicBezTo>
                    <a:pt x="24" y="8"/>
                    <a:pt x="24" y="8"/>
                    <a:pt x="24" y="8"/>
                  </a:cubicBezTo>
                  <a:cubicBezTo>
                    <a:pt x="22" y="3"/>
                    <a:pt x="18" y="0"/>
                    <a:pt x="13" y="0"/>
                  </a:cubicBezTo>
                  <a:cubicBezTo>
                    <a:pt x="6" y="0"/>
                    <a:pt x="0" y="6"/>
                    <a:pt x="0" y="12"/>
                  </a:cubicBezTo>
                  <a:cubicBezTo>
                    <a:pt x="0" y="19"/>
                    <a:pt x="6" y="25"/>
                    <a:pt x="13" y="25"/>
                  </a:cubicBezTo>
                  <a:cubicBezTo>
                    <a:pt x="13" y="20"/>
                    <a:pt x="13" y="20"/>
                    <a:pt x="13" y="20"/>
                  </a:cubicBezTo>
                  <a:cubicBezTo>
                    <a:pt x="8" y="20"/>
                    <a:pt x="5" y="17"/>
                    <a:pt x="5" y="12"/>
                  </a:cubicBezTo>
                  <a:cubicBezTo>
                    <a:pt x="5" y="8"/>
                    <a:pt x="8" y="5"/>
                    <a:pt x="13" y="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sp>
        <p:nvSpPr>
          <p:cNvPr id="109" name="Oval 108">
            <a:extLst>
              <a:ext uri="{FF2B5EF4-FFF2-40B4-BE49-F238E27FC236}">
                <a16:creationId xmlns:a16="http://schemas.microsoft.com/office/drawing/2014/main" id="{FB65489C-AF55-446C-A057-F15DC18314C6}"/>
              </a:ext>
            </a:extLst>
          </p:cNvPr>
          <p:cNvSpPr/>
          <p:nvPr/>
        </p:nvSpPr>
        <p:spPr>
          <a:xfrm>
            <a:off x="10019937" y="3818900"/>
            <a:ext cx="182514" cy="182514"/>
          </a:xfrm>
          <a:prstGeom prst="ellipse">
            <a:avLst/>
          </a:prstGeom>
          <a:noFill/>
          <a:ln w="38100" cmpd="sng">
            <a:solidFill>
              <a:srgbClr val="EF4C8E"/>
            </a:solidFill>
            <a:tailEnd type="none" w="med" len="med"/>
          </a:ln>
        </p:spPr>
        <p:style>
          <a:lnRef idx="1">
            <a:schemeClr val="accent1"/>
          </a:lnRef>
          <a:fillRef idx="0">
            <a:schemeClr val="accent1"/>
          </a:fillRef>
          <a:effectRef idx="0">
            <a:schemeClr val="accent1"/>
          </a:effectRef>
          <a:fontRef idx="minor">
            <a:schemeClr val="tx1"/>
          </a:fontRef>
        </p:style>
        <p:txBody>
          <a:bodyPr lIns="91432" tIns="45717" rIns="91432" bIns="4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Graphik" panose="020B0503030202060203" pitchFamily="34" charset="77"/>
              <a:ea typeface="+mn-ea"/>
              <a:cs typeface="+mn-cs"/>
            </a:endParaRPr>
          </a:p>
        </p:txBody>
      </p:sp>
      <p:cxnSp>
        <p:nvCxnSpPr>
          <p:cNvPr id="110" name="Straight Connector 109">
            <a:extLst>
              <a:ext uri="{FF2B5EF4-FFF2-40B4-BE49-F238E27FC236}">
                <a16:creationId xmlns:a16="http://schemas.microsoft.com/office/drawing/2014/main" id="{12E393B5-9E93-4FC9-8B79-3B80BEF004DE}"/>
              </a:ext>
            </a:extLst>
          </p:cNvPr>
          <p:cNvCxnSpPr>
            <a:cxnSpLocks/>
          </p:cNvCxnSpPr>
          <p:nvPr/>
        </p:nvCxnSpPr>
        <p:spPr>
          <a:xfrm>
            <a:off x="10109547" y="4041217"/>
            <a:ext cx="0" cy="1334772"/>
          </a:xfrm>
          <a:prstGeom prst="line">
            <a:avLst/>
          </a:prstGeom>
          <a:ln w="28575">
            <a:solidFill>
              <a:srgbClr val="EF4C8E"/>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E7F13DE-33B7-4E86-BE34-FA9D855F42EA}"/>
              </a:ext>
            </a:extLst>
          </p:cNvPr>
          <p:cNvSpPr/>
          <p:nvPr/>
        </p:nvSpPr>
        <p:spPr>
          <a:xfrm>
            <a:off x="8686797" y="4402482"/>
            <a:ext cx="3024000" cy="185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venir LT Std 35 Light"/>
              </a:rPr>
              <a:t>De kassamedewerker kan het kluisje zo nodig vrijgeven voor de klant. Na afloop van de avonddienst van de kassamedewerker geeft de kassamedewerker alle kluisjes vrij zodat deze kunnen worden nagekeken op vergeten spullen en of om schoon te maken.</a:t>
            </a:r>
            <a:endParaRPr kumimoji="0" lang="nl-NL" sz="12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nvGrpSpPr>
          <p:cNvPr id="112" name="Group 111">
            <a:extLst>
              <a:ext uri="{FF2B5EF4-FFF2-40B4-BE49-F238E27FC236}">
                <a16:creationId xmlns:a16="http://schemas.microsoft.com/office/drawing/2014/main" id="{AA3DCCDD-BB86-436F-8F70-29B6BF58322C}"/>
              </a:ext>
            </a:extLst>
          </p:cNvPr>
          <p:cNvGrpSpPr/>
          <p:nvPr/>
        </p:nvGrpSpPr>
        <p:grpSpPr>
          <a:xfrm>
            <a:off x="9228911" y="1872828"/>
            <a:ext cx="1751131" cy="1775063"/>
            <a:chOff x="6359525" y="5640388"/>
            <a:chExt cx="1090613" cy="1092200"/>
          </a:xfrm>
        </p:grpSpPr>
        <p:sp>
          <p:nvSpPr>
            <p:cNvPr id="113" name="Oval 621">
              <a:extLst>
                <a:ext uri="{FF2B5EF4-FFF2-40B4-BE49-F238E27FC236}">
                  <a16:creationId xmlns:a16="http://schemas.microsoft.com/office/drawing/2014/main" id="{ADB5E795-A705-4635-8637-C2752AD1BA96}"/>
                </a:ext>
              </a:extLst>
            </p:cNvPr>
            <p:cNvSpPr>
              <a:spLocks noChangeArrowheads="1"/>
            </p:cNvSpPr>
            <p:nvPr/>
          </p:nvSpPr>
          <p:spPr bwMode="auto">
            <a:xfrm>
              <a:off x="6359525" y="5640388"/>
              <a:ext cx="1090613" cy="1092200"/>
            </a:xfrm>
            <a:prstGeom prst="ellipse">
              <a:avLst/>
            </a:prstGeom>
            <a:solidFill>
              <a:srgbClr val="FF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4" name="Freeform 622">
              <a:extLst>
                <a:ext uri="{FF2B5EF4-FFF2-40B4-BE49-F238E27FC236}">
                  <a16:creationId xmlns:a16="http://schemas.microsoft.com/office/drawing/2014/main" id="{E4598BE5-5556-43B6-A46B-1AB6FC9B438F}"/>
                </a:ext>
              </a:extLst>
            </p:cNvPr>
            <p:cNvSpPr>
              <a:spLocks/>
            </p:cNvSpPr>
            <p:nvPr/>
          </p:nvSpPr>
          <p:spPr bwMode="auto">
            <a:xfrm>
              <a:off x="6362700" y="5646738"/>
              <a:ext cx="822325" cy="836613"/>
            </a:xfrm>
            <a:custGeom>
              <a:avLst/>
              <a:gdLst>
                <a:gd name="T0" fmla="*/ 238 w 422"/>
                <a:gd name="T1" fmla="*/ 0 h 429"/>
                <a:gd name="T2" fmla="*/ 0 w 422"/>
                <a:gd name="T3" fmla="*/ 245 h 429"/>
                <a:gd name="T4" fmla="*/ 184 w 422"/>
                <a:gd name="T5" fmla="*/ 429 h 429"/>
                <a:gd name="T6" fmla="*/ 178 w 422"/>
                <a:gd name="T7" fmla="*/ 415 h 429"/>
                <a:gd name="T8" fmla="*/ 178 w 422"/>
                <a:gd name="T9" fmla="*/ 139 h 429"/>
                <a:gd name="T10" fmla="*/ 183 w 422"/>
                <a:gd name="T11" fmla="*/ 125 h 429"/>
                <a:gd name="T12" fmla="*/ 200 w 422"/>
                <a:gd name="T13" fmla="*/ 117 h 429"/>
                <a:gd name="T14" fmla="*/ 258 w 422"/>
                <a:gd name="T15" fmla="*/ 117 h 429"/>
                <a:gd name="T16" fmla="*/ 330 w 422"/>
                <a:gd name="T17" fmla="*/ 117 h 429"/>
                <a:gd name="T18" fmla="*/ 334 w 422"/>
                <a:gd name="T19" fmla="*/ 117 h 429"/>
                <a:gd name="T20" fmla="*/ 346 w 422"/>
                <a:gd name="T21" fmla="*/ 124 h 429"/>
                <a:gd name="T22" fmla="*/ 387 w 422"/>
                <a:gd name="T23" fmla="*/ 165 h 429"/>
                <a:gd name="T24" fmla="*/ 422 w 422"/>
                <a:gd name="T25" fmla="*/ 185 h 429"/>
                <a:gd name="T26" fmla="*/ 238 w 422"/>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29">
                  <a:moveTo>
                    <a:pt x="238" y="0"/>
                  </a:moveTo>
                  <a:cubicBezTo>
                    <a:pt x="112" y="18"/>
                    <a:pt x="14" y="119"/>
                    <a:pt x="0" y="245"/>
                  </a:cubicBezTo>
                  <a:cubicBezTo>
                    <a:pt x="184" y="429"/>
                    <a:pt x="184" y="429"/>
                    <a:pt x="184" y="429"/>
                  </a:cubicBezTo>
                  <a:cubicBezTo>
                    <a:pt x="180" y="425"/>
                    <a:pt x="178" y="420"/>
                    <a:pt x="178" y="415"/>
                  </a:cubicBezTo>
                  <a:cubicBezTo>
                    <a:pt x="178" y="139"/>
                    <a:pt x="178" y="139"/>
                    <a:pt x="178" y="139"/>
                  </a:cubicBezTo>
                  <a:cubicBezTo>
                    <a:pt x="178" y="134"/>
                    <a:pt x="180" y="129"/>
                    <a:pt x="183" y="125"/>
                  </a:cubicBezTo>
                  <a:cubicBezTo>
                    <a:pt x="187" y="120"/>
                    <a:pt x="194" y="117"/>
                    <a:pt x="200" y="117"/>
                  </a:cubicBezTo>
                  <a:cubicBezTo>
                    <a:pt x="258" y="117"/>
                    <a:pt x="258" y="117"/>
                    <a:pt x="258" y="117"/>
                  </a:cubicBezTo>
                  <a:cubicBezTo>
                    <a:pt x="330" y="117"/>
                    <a:pt x="330" y="117"/>
                    <a:pt x="330" y="117"/>
                  </a:cubicBezTo>
                  <a:cubicBezTo>
                    <a:pt x="331" y="117"/>
                    <a:pt x="333" y="117"/>
                    <a:pt x="334" y="117"/>
                  </a:cubicBezTo>
                  <a:cubicBezTo>
                    <a:pt x="339" y="118"/>
                    <a:pt x="343" y="120"/>
                    <a:pt x="346" y="124"/>
                  </a:cubicBezTo>
                  <a:cubicBezTo>
                    <a:pt x="387" y="165"/>
                    <a:pt x="387" y="165"/>
                    <a:pt x="387" y="165"/>
                  </a:cubicBezTo>
                  <a:cubicBezTo>
                    <a:pt x="400" y="169"/>
                    <a:pt x="412" y="176"/>
                    <a:pt x="422" y="185"/>
                  </a:cubicBezTo>
                  <a:cubicBezTo>
                    <a:pt x="238" y="0"/>
                    <a:pt x="238" y="0"/>
                    <a:pt x="238" y="0"/>
                  </a:cubicBezTo>
                </a:path>
              </a:pathLst>
            </a:custGeom>
            <a:solidFill>
              <a:srgbClr val="FFA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5" name="Freeform 623">
              <a:extLst>
                <a:ext uri="{FF2B5EF4-FFF2-40B4-BE49-F238E27FC236}">
                  <a16:creationId xmlns:a16="http://schemas.microsoft.com/office/drawing/2014/main" id="{C7A3D9C2-CE21-4D1F-B8D7-DD6D3CB149DB}"/>
                </a:ext>
              </a:extLst>
            </p:cNvPr>
            <p:cNvSpPr>
              <a:spLocks/>
            </p:cNvSpPr>
            <p:nvPr/>
          </p:nvSpPr>
          <p:spPr bwMode="auto">
            <a:xfrm>
              <a:off x="6719888" y="5875338"/>
              <a:ext cx="293688" cy="14288"/>
            </a:xfrm>
            <a:custGeom>
              <a:avLst/>
              <a:gdLst>
                <a:gd name="T0" fmla="*/ 147 w 151"/>
                <a:gd name="T1" fmla="*/ 0 h 8"/>
                <a:gd name="T2" fmla="*/ 75 w 151"/>
                <a:gd name="T3" fmla="*/ 0 h 8"/>
                <a:gd name="T4" fmla="*/ 17 w 151"/>
                <a:gd name="T5" fmla="*/ 0 h 8"/>
                <a:gd name="T6" fmla="*/ 0 w 151"/>
                <a:gd name="T7" fmla="*/ 8 h 8"/>
                <a:gd name="T8" fmla="*/ 17 w 151"/>
                <a:gd name="T9" fmla="*/ 0 h 8"/>
                <a:gd name="T10" fmla="*/ 147 w 151"/>
                <a:gd name="T11" fmla="*/ 0 h 8"/>
                <a:gd name="T12" fmla="*/ 151 w 151"/>
                <a:gd name="T13" fmla="*/ 0 h 8"/>
                <a:gd name="T14" fmla="*/ 147 w 15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8">
                  <a:moveTo>
                    <a:pt x="147" y="0"/>
                  </a:moveTo>
                  <a:cubicBezTo>
                    <a:pt x="75" y="0"/>
                    <a:pt x="75" y="0"/>
                    <a:pt x="75" y="0"/>
                  </a:cubicBezTo>
                  <a:cubicBezTo>
                    <a:pt x="17" y="0"/>
                    <a:pt x="17" y="0"/>
                    <a:pt x="17" y="0"/>
                  </a:cubicBezTo>
                  <a:cubicBezTo>
                    <a:pt x="11" y="0"/>
                    <a:pt x="4" y="3"/>
                    <a:pt x="0" y="8"/>
                  </a:cubicBezTo>
                  <a:cubicBezTo>
                    <a:pt x="4" y="3"/>
                    <a:pt x="11" y="0"/>
                    <a:pt x="17" y="0"/>
                  </a:cubicBezTo>
                  <a:cubicBezTo>
                    <a:pt x="147" y="0"/>
                    <a:pt x="147" y="0"/>
                    <a:pt x="147" y="0"/>
                  </a:cubicBezTo>
                  <a:cubicBezTo>
                    <a:pt x="148" y="0"/>
                    <a:pt x="150" y="0"/>
                    <a:pt x="151" y="0"/>
                  </a:cubicBezTo>
                  <a:cubicBezTo>
                    <a:pt x="150" y="0"/>
                    <a:pt x="148" y="0"/>
                    <a:pt x="147"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6" name="Freeform 624">
              <a:extLst>
                <a:ext uri="{FF2B5EF4-FFF2-40B4-BE49-F238E27FC236}">
                  <a16:creationId xmlns:a16="http://schemas.microsoft.com/office/drawing/2014/main" id="{2D337263-4CB9-4E96-AAFE-12F39C443BD1}"/>
                </a:ext>
              </a:extLst>
            </p:cNvPr>
            <p:cNvSpPr>
              <a:spLocks noEditPoints="1"/>
            </p:cNvSpPr>
            <p:nvPr/>
          </p:nvSpPr>
          <p:spPr bwMode="auto">
            <a:xfrm>
              <a:off x="6726238" y="5888038"/>
              <a:ext cx="719138" cy="839788"/>
            </a:xfrm>
            <a:custGeom>
              <a:avLst/>
              <a:gdLst>
                <a:gd name="T0" fmla="*/ 243 w 369"/>
                <a:gd name="T1" fmla="*/ 68 h 431"/>
                <a:gd name="T2" fmla="*/ 263 w 369"/>
                <a:gd name="T3" fmla="*/ 119 h 431"/>
                <a:gd name="T4" fmla="*/ 167 w 369"/>
                <a:gd name="T5" fmla="*/ 202 h 431"/>
                <a:gd name="T6" fmla="*/ 166 w 369"/>
                <a:gd name="T7" fmla="*/ 202 h 431"/>
                <a:gd name="T8" fmla="*/ 166 w 369"/>
                <a:gd name="T9" fmla="*/ 291 h 431"/>
                <a:gd name="T10" fmla="*/ 144 w 369"/>
                <a:gd name="T11" fmla="*/ 313 h 431"/>
                <a:gd name="T12" fmla="*/ 14 w 369"/>
                <a:gd name="T13" fmla="*/ 313 h 431"/>
                <a:gd name="T14" fmla="*/ 0 w 369"/>
                <a:gd name="T15" fmla="*/ 307 h 431"/>
                <a:gd name="T16" fmla="*/ 124 w 369"/>
                <a:gd name="T17" fmla="*/ 431 h 431"/>
                <a:gd name="T18" fmla="*/ 369 w 369"/>
                <a:gd name="T19" fmla="*/ 193 h 431"/>
                <a:gd name="T20" fmla="*/ 243 w 369"/>
                <a:gd name="T21" fmla="*/ 68 h 431"/>
                <a:gd name="T22" fmla="*/ 160 w 369"/>
                <a:gd name="T23" fmla="*/ 0 h 431"/>
                <a:gd name="T24" fmla="*/ 166 w 369"/>
                <a:gd name="T25" fmla="*/ 15 h 431"/>
                <a:gd name="T26" fmla="*/ 166 w 369"/>
                <a:gd name="T27" fmla="*/ 35 h 431"/>
                <a:gd name="T28" fmla="*/ 167 w 369"/>
                <a:gd name="T29" fmla="*/ 35 h 431"/>
                <a:gd name="T30" fmla="*/ 201 w 369"/>
                <a:gd name="T31" fmla="*/ 41 h 431"/>
                <a:gd name="T32" fmla="*/ 160 w 36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31">
                  <a:moveTo>
                    <a:pt x="243" y="68"/>
                  </a:moveTo>
                  <a:cubicBezTo>
                    <a:pt x="256" y="82"/>
                    <a:pt x="263" y="100"/>
                    <a:pt x="263" y="119"/>
                  </a:cubicBezTo>
                  <a:cubicBezTo>
                    <a:pt x="263" y="165"/>
                    <a:pt x="220" y="202"/>
                    <a:pt x="167" y="202"/>
                  </a:cubicBezTo>
                  <a:cubicBezTo>
                    <a:pt x="167" y="202"/>
                    <a:pt x="167" y="202"/>
                    <a:pt x="166" y="202"/>
                  </a:cubicBezTo>
                  <a:cubicBezTo>
                    <a:pt x="166" y="291"/>
                    <a:pt x="166" y="291"/>
                    <a:pt x="166" y="291"/>
                  </a:cubicBezTo>
                  <a:cubicBezTo>
                    <a:pt x="166" y="303"/>
                    <a:pt x="156" y="313"/>
                    <a:pt x="144" y="313"/>
                  </a:cubicBezTo>
                  <a:cubicBezTo>
                    <a:pt x="14" y="313"/>
                    <a:pt x="14" y="313"/>
                    <a:pt x="14" y="313"/>
                  </a:cubicBezTo>
                  <a:cubicBezTo>
                    <a:pt x="9" y="313"/>
                    <a:pt x="4" y="311"/>
                    <a:pt x="0" y="307"/>
                  </a:cubicBezTo>
                  <a:cubicBezTo>
                    <a:pt x="124" y="431"/>
                    <a:pt x="124" y="431"/>
                    <a:pt x="124" y="431"/>
                  </a:cubicBezTo>
                  <a:cubicBezTo>
                    <a:pt x="250" y="417"/>
                    <a:pt x="351" y="319"/>
                    <a:pt x="369" y="193"/>
                  </a:cubicBezTo>
                  <a:cubicBezTo>
                    <a:pt x="243" y="68"/>
                    <a:pt x="243" y="68"/>
                    <a:pt x="243" y="68"/>
                  </a:cubicBezTo>
                  <a:moveTo>
                    <a:pt x="160" y="0"/>
                  </a:moveTo>
                  <a:cubicBezTo>
                    <a:pt x="164" y="4"/>
                    <a:pt x="166" y="9"/>
                    <a:pt x="166" y="15"/>
                  </a:cubicBezTo>
                  <a:cubicBezTo>
                    <a:pt x="166" y="35"/>
                    <a:pt x="166" y="35"/>
                    <a:pt x="166" y="35"/>
                  </a:cubicBezTo>
                  <a:cubicBezTo>
                    <a:pt x="167" y="35"/>
                    <a:pt x="167" y="35"/>
                    <a:pt x="167" y="35"/>
                  </a:cubicBezTo>
                  <a:cubicBezTo>
                    <a:pt x="179" y="35"/>
                    <a:pt x="190" y="37"/>
                    <a:pt x="201" y="41"/>
                  </a:cubicBezTo>
                  <a:cubicBezTo>
                    <a:pt x="160" y="0"/>
                    <a:pt x="160" y="0"/>
                    <a:pt x="160" y="0"/>
                  </a:cubicBezTo>
                </a:path>
              </a:pathLst>
            </a:custGeom>
            <a:solidFill>
              <a:srgbClr val="ED7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7" name="Freeform 625">
              <a:extLst>
                <a:ext uri="{FF2B5EF4-FFF2-40B4-BE49-F238E27FC236}">
                  <a16:creationId xmlns:a16="http://schemas.microsoft.com/office/drawing/2014/main" id="{C91657D6-4DB7-473F-B001-61A856992E0A}"/>
                </a:ext>
              </a:extLst>
            </p:cNvPr>
            <p:cNvSpPr>
              <a:spLocks/>
            </p:cNvSpPr>
            <p:nvPr/>
          </p:nvSpPr>
          <p:spPr bwMode="auto">
            <a:xfrm>
              <a:off x="6710363" y="5875338"/>
              <a:ext cx="338138" cy="623888"/>
            </a:xfrm>
            <a:custGeom>
              <a:avLst/>
              <a:gdLst>
                <a:gd name="T0" fmla="*/ 152 w 174"/>
                <a:gd name="T1" fmla="*/ 0 h 320"/>
                <a:gd name="T2" fmla="*/ 22 w 174"/>
                <a:gd name="T3" fmla="*/ 0 h 320"/>
                <a:gd name="T4" fmla="*/ 0 w 174"/>
                <a:gd name="T5" fmla="*/ 22 h 320"/>
                <a:gd name="T6" fmla="*/ 0 w 174"/>
                <a:gd name="T7" fmla="*/ 298 h 320"/>
                <a:gd name="T8" fmla="*/ 22 w 174"/>
                <a:gd name="T9" fmla="*/ 320 h 320"/>
                <a:gd name="T10" fmla="*/ 152 w 174"/>
                <a:gd name="T11" fmla="*/ 320 h 320"/>
                <a:gd name="T12" fmla="*/ 174 w 174"/>
                <a:gd name="T13" fmla="*/ 298 h 320"/>
                <a:gd name="T14" fmla="*/ 174 w 174"/>
                <a:gd name="T15" fmla="*/ 22 h 320"/>
                <a:gd name="T16" fmla="*/ 152 w 17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20">
                  <a:moveTo>
                    <a:pt x="152" y="0"/>
                  </a:moveTo>
                  <a:cubicBezTo>
                    <a:pt x="22" y="0"/>
                    <a:pt x="22" y="0"/>
                    <a:pt x="22" y="0"/>
                  </a:cubicBezTo>
                  <a:cubicBezTo>
                    <a:pt x="10" y="0"/>
                    <a:pt x="0" y="10"/>
                    <a:pt x="0" y="22"/>
                  </a:cubicBezTo>
                  <a:cubicBezTo>
                    <a:pt x="0" y="298"/>
                    <a:pt x="0" y="298"/>
                    <a:pt x="0" y="298"/>
                  </a:cubicBezTo>
                  <a:cubicBezTo>
                    <a:pt x="0" y="310"/>
                    <a:pt x="10" y="320"/>
                    <a:pt x="22" y="320"/>
                  </a:cubicBezTo>
                  <a:cubicBezTo>
                    <a:pt x="152" y="320"/>
                    <a:pt x="152" y="320"/>
                    <a:pt x="152" y="320"/>
                  </a:cubicBezTo>
                  <a:cubicBezTo>
                    <a:pt x="164" y="320"/>
                    <a:pt x="174" y="310"/>
                    <a:pt x="174" y="298"/>
                  </a:cubicBezTo>
                  <a:cubicBezTo>
                    <a:pt x="174" y="22"/>
                    <a:pt x="174" y="22"/>
                    <a:pt x="174" y="22"/>
                  </a:cubicBezTo>
                  <a:cubicBezTo>
                    <a:pt x="174" y="10"/>
                    <a:pt x="164" y="0"/>
                    <a:pt x="152" y="0"/>
                  </a:cubicBezTo>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8" name="Rectangle 626">
              <a:extLst>
                <a:ext uri="{FF2B5EF4-FFF2-40B4-BE49-F238E27FC236}">
                  <a16:creationId xmlns:a16="http://schemas.microsoft.com/office/drawing/2014/main" id="{822B6568-3F8C-440D-9AE4-7190EB2FA42D}"/>
                </a:ext>
              </a:extLst>
            </p:cNvPr>
            <p:cNvSpPr>
              <a:spLocks noChangeArrowheads="1"/>
            </p:cNvSpPr>
            <p:nvPr/>
          </p:nvSpPr>
          <p:spPr bwMode="auto">
            <a:xfrm>
              <a:off x="6735763" y="5969001"/>
              <a:ext cx="290513" cy="436563"/>
            </a:xfrm>
            <a:prstGeom prst="rect">
              <a:avLst/>
            </a:prstGeom>
            <a:solidFill>
              <a:srgbClr val="CEE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19" name="Rectangle 627">
              <a:extLst>
                <a:ext uri="{FF2B5EF4-FFF2-40B4-BE49-F238E27FC236}">
                  <a16:creationId xmlns:a16="http://schemas.microsoft.com/office/drawing/2014/main" id="{9E155DA6-F394-49B5-A411-688ED45292F4}"/>
                </a:ext>
              </a:extLst>
            </p:cNvPr>
            <p:cNvSpPr>
              <a:spLocks noChangeArrowheads="1"/>
            </p:cNvSpPr>
            <p:nvPr/>
          </p:nvSpPr>
          <p:spPr bwMode="auto">
            <a:xfrm>
              <a:off x="6735763" y="5969001"/>
              <a:ext cx="2905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0" name="Freeform 628">
              <a:extLst>
                <a:ext uri="{FF2B5EF4-FFF2-40B4-BE49-F238E27FC236}">
                  <a16:creationId xmlns:a16="http://schemas.microsoft.com/office/drawing/2014/main" id="{3438A320-FB33-4B16-A00A-45F3F876BAE9}"/>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1" name="Freeform 629">
              <a:extLst>
                <a:ext uri="{FF2B5EF4-FFF2-40B4-BE49-F238E27FC236}">
                  <a16:creationId xmlns:a16="http://schemas.microsoft.com/office/drawing/2014/main" id="{6975EF45-BF59-46E2-AB9E-44862D06BD91}"/>
                </a:ext>
              </a:extLst>
            </p:cNvPr>
            <p:cNvSpPr>
              <a:spLocks/>
            </p:cNvSpPr>
            <p:nvPr/>
          </p:nvSpPr>
          <p:spPr bwMode="auto">
            <a:xfrm>
              <a:off x="6735763" y="5969001"/>
              <a:ext cx="290513" cy="436563"/>
            </a:xfrm>
            <a:custGeom>
              <a:avLst/>
              <a:gdLst>
                <a:gd name="T0" fmla="*/ 0 w 183"/>
                <a:gd name="T1" fmla="*/ 275 h 275"/>
                <a:gd name="T2" fmla="*/ 0 w 183"/>
                <a:gd name="T3" fmla="*/ 0 h 275"/>
                <a:gd name="T4" fmla="*/ 183 w 183"/>
                <a:gd name="T5" fmla="*/ 0 h 275"/>
                <a:gd name="T6" fmla="*/ 0 w 183"/>
                <a:gd name="T7" fmla="*/ 275 h 275"/>
              </a:gdLst>
              <a:ahLst/>
              <a:cxnLst>
                <a:cxn ang="0">
                  <a:pos x="T0" y="T1"/>
                </a:cxn>
                <a:cxn ang="0">
                  <a:pos x="T2" y="T3"/>
                </a:cxn>
                <a:cxn ang="0">
                  <a:pos x="T4" y="T5"/>
                </a:cxn>
                <a:cxn ang="0">
                  <a:pos x="T6" y="T7"/>
                </a:cxn>
              </a:cxnLst>
              <a:rect l="0" t="0" r="r" b="b"/>
              <a:pathLst>
                <a:path w="183" h="275">
                  <a:moveTo>
                    <a:pt x="0" y="275"/>
                  </a:moveTo>
                  <a:lnTo>
                    <a:pt x="0" y="0"/>
                  </a:lnTo>
                  <a:lnTo>
                    <a:pt x="183"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2" name="Oval 630">
              <a:extLst>
                <a:ext uri="{FF2B5EF4-FFF2-40B4-BE49-F238E27FC236}">
                  <a16:creationId xmlns:a16="http://schemas.microsoft.com/office/drawing/2014/main" id="{8AFB33C8-E866-49C2-B8E9-17D8514B3AB5}"/>
                </a:ext>
              </a:extLst>
            </p:cNvPr>
            <p:cNvSpPr>
              <a:spLocks noChangeArrowheads="1"/>
            </p:cNvSpPr>
            <p:nvPr/>
          </p:nvSpPr>
          <p:spPr bwMode="auto">
            <a:xfrm>
              <a:off x="6869113" y="5911851"/>
              <a:ext cx="22225" cy="20638"/>
            </a:xfrm>
            <a:prstGeom prst="ellipse">
              <a:avLst/>
            </a:pr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3" name="Oval 631">
              <a:extLst>
                <a:ext uri="{FF2B5EF4-FFF2-40B4-BE49-F238E27FC236}">
                  <a16:creationId xmlns:a16="http://schemas.microsoft.com/office/drawing/2014/main" id="{96EEBE2E-561C-4175-8774-137F3AAE39BE}"/>
                </a:ext>
              </a:extLst>
            </p:cNvPr>
            <p:cNvSpPr>
              <a:spLocks noChangeArrowheads="1"/>
            </p:cNvSpPr>
            <p:nvPr/>
          </p:nvSpPr>
          <p:spPr bwMode="auto">
            <a:xfrm>
              <a:off x="6875463" y="5918201"/>
              <a:ext cx="7938" cy="7938"/>
            </a:xfrm>
            <a:prstGeom prst="ellipse">
              <a:avLst/>
            </a:pr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4" name="Freeform 632">
              <a:extLst>
                <a:ext uri="{FF2B5EF4-FFF2-40B4-BE49-F238E27FC236}">
                  <a16:creationId xmlns:a16="http://schemas.microsoft.com/office/drawing/2014/main" id="{17E627AB-50FB-4C4F-91D5-7714E4E48BDE}"/>
                </a:ext>
              </a:extLst>
            </p:cNvPr>
            <p:cNvSpPr>
              <a:spLocks/>
            </p:cNvSpPr>
            <p:nvPr/>
          </p:nvSpPr>
          <p:spPr bwMode="auto">
            <a:xfrm>
              <a:off x="6840538" y="6437313"/>
              <a:ext cx="77788" cy="28575"/>
            </a:xfrm>
            <a:custGeom>
              <a:avLst/>
              <a:gdLst>
                <a:gd name="T0" fmla="*/ 6 w 40"/>
                <a:gd name="T1" fmla="*/ 14 h 14"/>
                <a:gd name="T2" fmla="*/ 0 w 40"/>
                <a:gd name="T3" fmla="*/ 8 h 14"/>
                <a:gd name="T4" fmla="*/ 0 w 40"/>
                <a:gd name="T5" fmla="*/ 6 h 14"/>
                <a:gd name="T6" fmla="*/ 6 w 40"/>
                <a:gd name="T7" fmla="*/ 0 h 14"/>
                <a:gd name="T8" fmla="*/ 34 w 40"/>
                <a:gd name="T9" fmla="*/ 0 h 14"/>
                <a:gd name="T10" fmla="*/ 40 w 40"/>
                <a:gd name="T11" fmla="*/ 6 h 14"/>
                <a:gd name="T12" fmla="*/ 40 w 40"/>
                <a:gd name="T13" fmla="*/ 8 h 14"/>
                <a:gd name="T14" fmla="*/ 34 w 40"/>
                <a:gd name="T15" fmla="*/ 14 h 14"/>
                <a:gd name="T16" fmla="*/ 6 w 4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
                  <a:moveTo>
                    <a:pt x="6" y="14"/>
                  </a:moveTo>
                  <a:cubicBezTo>
                    <a:pt x="3" y="14"/>
                    <a:pt x="0" y="11"/>
                    <a:pt x="0" y="8"/>
                  </a:cubicBezTo>
                  <a:cubicBezTo>
                    <a:pt x="0" y="6"/>
                    <a:pt x="0" y="6"/>
                    <a:pt x="0" y="6"/>
                  </a:cubicBezTo>
                  <a:cubicBezTo>
                    <a:pt x="0" y="3"/>
                    <a:pt x="3" y="0"/>
                    <a:pt x="6" y="0"/>
                  </a:cubicBezTo>
                  <a:cubicBezTo>
                    <a:pt x="34" y="0"/>
                    <a:pt x="34" y="0"/>
                    <a:pt x="34" y="0"/>
                  </a:cubicBezTo>
                  <a:cubicBezTo>
                    <a:pt x="37" y="0"/>
                    <a:pt x="40" y="3"/>
                    <a:pt x="40" y="6"/>
                  </a:cubicBezTo>
                  <a:cubicBezTo>
                    <a:pt x="40" y="8"/>
                    <a:pt x="40" y="8"/>
                    <a:pt x="40" y="8"/>
                  </a:cubicBezTo>
                  <a:cubicBezTo>
                    <a:pt x="40" y="11"/>
                    <a:pt x="37" y="14"/>
                    <a:pt x="34" y="14"/>
                  </a:cubicBezTo>
                  <a:lnTo>
                    <a:pt x="6" y="14"/>
                  </a:lnTo>
                  <a:close/>
                </a:path>
              </a:pathLst>
            </a:custGeom>
            <a:solidFill>
              <a:srgbClr val="5D6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5" name="Freeform 633">
              <a:extLst>
                <a:ext uri="{FF2B5EF4-FFF2-40B4-BE49-F238E27FC236}">
                  <a16:creationId xmlns:a16="http://schemas.microsoft.com/office/drawing/2014/main" id="{26B95901-84FB-424C-A00C-273AD040558A}"/>
                </a:ext>
              </a:extLst>
            </p:cNvPr>
            <p:cNvSpPr>
              <a:spLocks/>
            </p:cNvSpPr>
            <p:nvPr/>
          </p:nvSpPr>
          <p:spPr bwMode="auto">
            <a:xfrm>
              <a:off x="6843713" y="6442076"/>
              <a:ext cx="71438" cy="19050"/>
            </a:xfrm>
            <a:custGeom>
              <a:avLst/>
              <a:gdLst>
                <a:gd name="T0" fmla="*/ 36 w 36"/>
                <a:gd name="T1" fmla="*/ 6 h 10"/>
                <a:gd name="T2" fmla="*/ 32 w 36"/>
                <a:gd name="T3" fmla="*/ 10 h 10"/>
                <a:gd name="T4" fmla="*/ 4 w 36"/>
                <a:gd name="T5" fmla="*/ 10 h 10"/>
                <a:gd name="T6" fmla="*/ 0 w 36"/>
                <a:gd name="T7" fmla="*/ 6 h 10"/>
                <a:gd name="T8" fmla="*/ 0 w 36"/>
                <a:gd name="T9" fmla="*/ 4 h 10"/>
                <a:gd name="T10" fmla="*/ 4 w 36"/>
                <a:gd name="T11" fmla="*/ 0 h 10"/>
                <a:gd name="T12" fmla="*/ 32 w 36"/>
                <a:gd name="T13" fmla="*/ 0 h 10"/>
                <a:gd name="T14" fmla="*/ 36 w 36"/>
                <a:gd name="T15" fmla="*/ 4 h 10"/>
                <a:gd name="T16" fmla="*/ 36 w 3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6" y="6"/>
                  </a:moveTo>
                  <a:cubicBezTo>
                    <a:pt x="36" y="8"/>
                    <a:pt x="34" y="10"/>
                    <a:pt x="32" y="10"/>
                  </a:cubicBezTo>
                  <a:cubicBezTo>
                    <a:pt x="4" y="10"/>
                    <a:pt x="4" y="10"/>
                    <a:pt x="4" y="10"/>
                  </a:cubicBezTo>
                  <a:cubicBezTo>
                    <a:pt x="2" y="10"/>
                    <a:pt x="0" y="8"/>
                    <a:pt x="0" y="6"/>
                  </a:cubicBezTo>
                  <a:cubicBezTo>
                    <a:pt x="0" y="4"/>
                    <a:pt x="0" y="4"/>
                    <a:pt x="0" y="4"/>
                  </a:cubicBezTo>
                  <a:cubicBezTo>
                    <a:pt x="0" y="2"/>
                    <a:pt x="2" y="0"/>
                    <a:pt x="4" y="0"/>
                  </a:cubicBezTo>
                  <a:cubicBezTo>
                    <a:pt x="32" y="0"/>
                    <a:pt x="32" y="0"/>
                    <a:pt x="32" y="0"/>
                  </a:cubicBezTo>
                  <a:cubicBezTo>
                    <a:pt x="34" y="0"/>
                    <a:pt x="36" y="2"/>
                    <a:pt x="36" y="4"/>
                  </a:cubicBezTo>
                  <a:lnTo>
                    <a:pt x="36" y="6"/>
                  </a:lnTo>
                  <a:close/>
                </a:path>
              </a:pathLst>
            </a:custGeom>
            <a:solidFill>
              <a:srgbClr val="283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8" name="Freeform 636">
              <a:extLst>
                <a:ext uri="{FF2B5EF4-FFF2-40B4-BE49-F238E27FC236}">
                  <a16:creationId xmlns:a16="http://schemas.microsoft.com/office/drawing/2014/main" id="{6F4C86AB-AA65-47DD-9AF5-8F29EB4D44A3}"/>
                </a:ext>
              </a:extLst>
            </p:cNvPr>
            <p:cNvSpPr>
              <a:spLocks/>
            </p:cNvSpPr>
            <p:nvPr/>
          </p:nvSpPr>
          <p:spPr bwMode="auto">
            <a:xfrm>
              <a:off x="6859588" y="6215063"/>
              <a:ext cx="90488" cy="88900"/>
            </a:xfrm>
            <a:custGeom>
              <a:avLst/>
              <a:gdLst>
                <a:gd name="T0" fmla="*/ 0 w 57"/>
                <a:gd name="T1" fmla="*/ 56 h 56"/>
                <a:gd name="T2" fmla="*/ 57 w 57"/>
                <a:gd name="T3" fmla="*/ 25 h 56"/>
                <a:gd name="T4" fmla="*/ 31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25"/>
                  </a:lnTo>
                  <a:lnTo>
                    <a:pt x="31" y="0"/>
                  </a:lnTo>
                  <a:lnTo>
                    <a:pt x="0" y="56"/>
                  </a:lnTo>
                  <a:close/>
                </a:path>
              </a:pathLst>
            </a:custGeom>
            <a:solidFill>
              <a:srgbClr val="C1D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sp>
          <p:nvSpPr>
            <p:cNvPr id="129" name="Freeform 637">
              <a:extLst>
                <a:ext uri="{FF2B5EF4-FFF2-40B4-BE49-F238E27FC236}">
                  <a16:creationId xmlns:a16="http://schemas.microsoft.com/office/drawing/2014/main" id="{94B0F510-C7F6-46DE-BCB9-67C9D9C4A155}"/>
                </a:ext>
              </a:extLst>
            </p:cNvPr>
            <p:cNvSpPr>
              <a:spLocks/>
            </p:cNvSpPr>
            <p:nvPr/>
          </p:nvSpPr>
          <p:spPr bwMode="auto">
            <a:xfrm>
              <a:off x="6889750" y="5994401"/>
              <a:ext cx="106363" cy="112713"/>
            </a:xfrm>
            <a:custGeom>
              <a:avLst/>
              <a:gdLst>
                <a:gd name="T0" fmla="*/ 48 w 55"/>
                <a:gd name="T1" fmla="*/ 0 h 58"/>
                <a:gd name="T2" fmla="*/ 46 w 55"/>
                <a:gd name="T3" fmla="*/ 1 h 58"/>
                <a:gd name="T4" fmla="*/ 1 w 55"/>
                <a:gd name="T5" fmla="*/ 51 h 58"/>
                <a:gd name="T6" fmla="*/ 5 w 55"/>
                <a:gd name="T7" fmla="*/ 58 h 58"/>
                <a:gd name="T8" fmla="*/ 6 w 55"/>
                <a:gd name="T9" fmla="*/ 58 h 58"/>
                <a:gd name="T10" fmla="*/ 12 w 55"/>
                <a:gd name="T11" fmla="*/ 53 h 58"/>
                <a:gd name="T12" fmla="*/ 50 w 55"/>
                <a:gd name="T13" fmla="*/ 11 h 58"/>
                <a:gd name="T14" fmla="*/ 53 w 55"/>
                <a:gd name="T15" fmla="*/ 4 h 58"/>
                <a:gd name="T16" fmla="*/ 48 w 5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48" y="0"/>
                  </a:moveTo>
                  <a:cubicBezTo>
                    <a:pt x="47" y="0"/>
                    <a:pt x="47" y="0"/>
                    <a:pt x="46" y="1"/>
                  </a:cubicBezTo>
                  <a:cubicBezTo>
                    <a:pt x="23" y="10"/>
                    <a:pt x="6" y="29"/>
                    <a:pt x="1" y="51"/>
                  </a:cubicBezTo>
                  <a:cubicBezTo>
                    <a:pt x="0" y="54"/>
                    <a:pt x="2" y="57"/>
                    <a:pt x="5" y="58"/>
                  </a:cubicBezTo>
                  <a:cubicBezTo>
                    <a:pt x="6" y="58"/>
                    <a:pt x="6" y="58"/>
                    <a:pt x="6" y="58"/>
                  </a:cubicBezTo>
                  <a:cubicBezTo>
                    <a:pt x="9" y="58"/>
                    <a:pt x="11" y="56"/>
                    <a:pt x="12" y="53"/>
                  </a:cubicBezTo>
                  <a:cubicBezTo>
                    <a:pt x="16" y="35"/>
                    <a:pt x="31" y="20"/>
                    <a:pt x="50" y="11"/>
                  </a:cubicBezTo>
                  <a:cubicBezTo>
                    <a:pt x="53" y="10"/>
                    <a:pt x="55" y="7"/>
                    <a:pt x="53" y="4"/>
                  </a:cubicBezTo>
                  <a:cubicBezTo>
                    <a:pt x="53" y="1"/>
                    <a:pt x="50" y="0"/>
                    <a:pt x="48" y="0"/>
                  </a:cubicBezTo>
                </a:path>
              </a:pathLst>
            </a:custGeom>
            <a:solidFill>
              <a:srgbClr val="DBE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venir LT Std 35 Light"/>
                <a:ea typeface="+mn-ea"/>
                <a:cs typeface="+mn-cs"/>
              </a:endParaRPr>
            </a:p>
          </p:txBody>
        </p:sp>
      </p:grpSp>
      <p:cxnSp>
        <p:nvCxnSpPr>
          <p:cNvPr id="10" name="Straight Arrow Connector 9">
            <a:extLst>
              <a:ext uri="{FF2B5EF4-FFF2-40B4-BE49-F238E27FC236}">
                <a16:creationId xmlns:a16="http://schemas.microsoft.com/office/drawing/2014/main" id="{0FE81232-00E7-4508-B9CB-AB54B9DC33CD}"/>
              </a:ext>
            </a:extLst>
          </p:cNvPr>
          <p:cNvCxnSpPr/>
          <p:nvPr/>
        </p:nvCxnSpPr>
        <p:spPr>
          <a:xfrm flipV="1">
            <a:off x="65994" y="3910944"/>
            <a:ext cx="273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1">
            <a:extLst>
              <a:ext uri="{FF2B5EF4-FFF2-40B4-BE49-F238E27FC236}">
                <a16:creationId xmlns:a16="http://schemas.microsoft.com/office/drawing/2014/main" id="{FF51E29D-D4FD-4359-956B-6D04F39EEDF2}"/>
              </a:ext>
            </a:extLst>
          </p:cNvPr>
          <p:cNvGrpSpPr>
            <a:grpSpLocks noChangeAspect="1"/>
          </p:cNvGrpSpPr>
          <p:nvPr/>
        </p:nvGrpSpPr>
        <p:grpSpPr bwMode="auto">
          <a:xfrm>
            <a:off x="137068" y="117368"/>
            <a:ext cx="358881" cy="1221267"/>
            <a:chOff x="115" y="102"/>
            <a:chExt cx="268" cy="912"/>
          </a:xfrm>
        </p:grpSpPr>
        <p:sp>
          <p:nvSpPr>
            <p:cNvPr id="171" name="Freeform 7">
              <a:extLst>
                <a:ext uri="{FF2B5EF4-FFF2-40B4-BE49-F238E27FC236}">
                  <a16:creationId xmlns:a16="http://schemas.microsoft.com/office/drawing/2014/main" id="{C7DC6A13-0F0D-454B-9F5C-E66791581111}"/>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2" name="Freeform 8">
              <a:extLst>
                <a:ext uri="{FF2B5EF4-FFF2-40B4-BE49-F238E27FC236}">
                  <a16:creationId xmlns:a16="http://schemas.microsoft.com/office/drawing/2014/main" id="{53DADE8C-C55B-4143-8801-D96C9D73753A}"/>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3" name="Freeform 9">
              <a:extLst>
                <a:ext uri="{FF2B5EF4-FFF2-40B4-BE49-F238E27FC236}">
                  <a16:creationId xmlns:a16="http://schemas.microsoft.com/office/drawing/2014/main" id="{C703FA70-4FC8-42DF-92DE-7C0F10003065}"/>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Open Sans"/>
                <a:ea typeface="+mn-ea"/>
                <a:cs typeface="+mn-cs"/>
              </a:endParaRPr>
            </a:p>
          </p:txBody>
        </p:sp>
      </p:gr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31" y="1972433"/>
            <a:ext cx="2524125" cy="1809750"/>
          </a:xfrm>
          <a:prstGeom prst="rect">
            <a:avLst/>
          </a:prstGeom>
        </p:spPr>
      </p:pic>
      <p:pic>
        <p:nvPicPr>
          <p:cNvPr id="126" name="Picture 19">
            <a:extLst>
              <a:ext uri="{FF2B5EF4-FFF2-40B4-BE49-F238E27FC236}">
                <a16:creationId xmlns:a16="http://schemas.microsoft.com/office/drawing/2014/main" id="{F9EC3888-00EE-4A1E-BAC5-2A458B6ED6B6}"/>
              </a:ext>
            </a:extLst>
          </p:cNvPr>
          <p:cNvPicPr>
            <a:picLocks noChangeAspect="1"/>
          </p:cNvPicPr>
          <p:nvPr/>
        </p:nvPicPr>
        <p:blipFill rotWithShape="1">
          <a:blip r:embed="rId4"/>
          <a:srcRect l="4519" t="542" r="28708" b="70841"/>
          <a:stretch/>
        </p:blipFill>
        <p:spPr>
          <a:xfrm>
            <a:off x="-79053" y="3268627"/>
            <a:ext cx="1393553" cy="1189708"/>
          </a:xfrm>
          <a:prstGeom prst="ellipse">
            <a:avLst/>
          </a:prstGeom>
          <a:ln>
            <a:noFill/>
          </a:ln>
          <a:effectLst>
            <a:softEdge rad="112500"/>
          </a:effectLst>
        </p:spPr>
      </p:pic>
    </p:spTree>
    <p:extLst>
      <p:ext uri="{BB962C8B-B14F-4D97-AF65-F5344CB8AC3E}">
        <p14:creationId xmlns:p14="http://schemas.microsoft.com/office/powerpoint/2010/main" val="153443806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EXTBOX" val="Tex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4G1LTb8XSPeURrOOEdxz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OEzFFGDTnSkMfc.oglh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uLB6iqzSvWypnCsdJ89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bTft32.TNicwhV6.jS2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1pmt8yK6S_iO5VcfACiO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ueJ7zTES0yolBr_Okc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KUBJRLOSm6pA69bS8d2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j8V294HRge3549Kcji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UNbQoz4RMajBliX58o2FA"/>
</p:tagLst>
</file>

<file path=ppt/theme/theme1.xml><?xml version="1.0" encoding="utf-8"?>
<a:theme xmlns:a="http://schemas.openxmlformats.org/drawingml/2006/main" name="1_Office Theme">
  <a:themeElements>
    <a:clrScheme name="Custom 11">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FF0000"/>
      </a:hlink>
      <a:folHlink>
        <a:srgbClr val="FF0000"/>
      </a:folHlink>
    </a:clrScheme>
    <a:fontScheme name="Custom 1">
      <a:majorFont>
        <a:latin typeface="Avenir LT Std 55 Roman"/>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FEF94515-3BAE-4235-BCE1-1ABB924272E1}" vid="{9ADB99F9-2657-4FDE-A3D6-9C31E63763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B8EABA527A3499D7082C1017861D7" ma:contentTypeVersion="12" ma:contentTypeDescription="Create a new document." ma:contentTypeScope="" ma:versionID="312b80f968ae734c51af726557eceeb6">
  <xsd:schema xmlns:xsd="http://www.w3.org/2001/XMLSchema" xmlns:xs="http://www.w3.org/2001/XMLSchema" xmlns:p="http://schemas.microsoft.com/office/2006/metadata/properties" xmlns:ns3="0e68be69-c991-42b6-aa81-1eccb2381e59" xmlns:ns4="2a08360a-37ba-4697-bffc-3f81c46a2ada" targetNamespace="http://schemas.microsoft.com/office/2006/metadata/properties" ma:root="true" ma:fieldsID="9d8a8e9ce141606460e476de5c6c1bcc" ns3:_="" ns4:_="">
    <xsd:import namespace="0e68be69-c991-42b6-aa81-1eccb2381e59"/>
    <xsd:import namespace="2a08360a-37ba-4697-bffc-3f81c46a2a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8be69-c991-42b6-aa81-1eccb2381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08360a-37ba-4697-bffc-3f81c46a2ad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33AFD-FE60-4D67-BF3C-0E4841168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8be69-c991-42b6-aa81-1eccb2381e59"/>
    <ds:schemaRef ds:uri="2a08360a-37ba-4697-bffc-3f81c46a2a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79EF8F-4687-45F7-93D5-E01B3D033EEF}">
  <ds:schemaRefs>
    <ds:schemaRef ds:uri="http://purl.org/dc/terms/"/>
    <ds:schemaRef ds:uri="http://schemas.microsoft.com/office/2006/metadata/properties"/>
    <ds:schemaRef ds:uri="http://schemas.microsoft.com/office/2006/documentManagement/types"/>
    <ds:schemaRef ds:uri="0e68be69-c991-42b6-aa81-1eccb2381e59"/>
    <ds:schemaRef ds:uri="http://purl.org/dc/elements/1.1/"/>
    <ds:schemaRef ds:uri="http://schemas.microsoft.com/office/infopath/2007/PartnerControls"/>
    <ds:schemaRef ds:uri="http://www.w3.org/XML/1998/namespace"/>
    <ds:schemaRef ds:uri="http://schemas.openxmlformats.org/package/2006/metadata/core-properties"/>
    <ds:schemaRef ds:uri="2a08360a-37ba-4697-bffc-3f81c46a2ada"/>
    <ds:schemaRef ds:uri="http://purl.org/dc/dcmitype/"/>
  </ds:schemaRefs>
</ds:datastoreItem>
</file>

<file path=customXml/itemProps3.xml><?xml version="1.0" encoding="utf-8"?>
<ds:datastoreItem xmlns:ds="http://schemas.openxmlformats.org/officeDocument/2006/customXml" ds:itemID="{B9E6EF52-0583-4B48-B0F9-347FF347CC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5575</TotalTime>
  <Words>2056</Words>
  <Application>Microsoft Office PowerPoint</Application>
  <PresentationFormat>Breedbeeld</PresentationFormat>
  <Paragraphs>129</Paragraphs>
  <Slides>15</Slides>
  <Notes>15</Notes>
  <HiddenSlides>0</HiddenSlides>
  <MMClips>0</MMClips>
  <ScaleCrop>false</ScaleCrop>
  <HeadingPairs>
    <vt:vector size="8" baseType="variant">
      <vt:variant>
        <vt:lpstr>Gebruikte lettertypen</vt:lpstr>
      </vt:variant>
      <vt:variant>
        <vt:i4>15</vt:i4>
      </vt:variant>
      <vt:variant>
        <vt:lpstr>Thema</vt:lpstr>
      </vt:variant>
      <vt:variant>
        <vt:i4>2</vt:i4>
      </vt:variant>
      <vt:variant>
        <vt:lpstr>Ingesloten OLE-bronprogramma's</vt:lpstr>
      </vt:variant>
      <vt:variant>
        <vt:i4>1</vt:i4>
      </vt:variant>
      <vt:variant>
        <vt:lpstr>Diatitels</vt:lpstr>
      </vt:variant>
      <vt:variant>
        <vt:i4>15</vt:i4>
      </vt:variant>
    </vt:vector>
  </HeadingPairs>
  <TitlesOfParts>
    <vt:vector size="33" baseType="lpstr">
      <vt:lpstr>Arial</vt:lpstr>
      <vt:lpstr>Avenir LT Std 35 Light</vt:lpstr>
      <vt:lpstr>Avenir LT Std 55 Roman</vt:lpstr>
      <vt:lpstr>Bebas Neue</vt:lpstr>
      <vt:lpstr>Calibri</vt:lpstr>
      <vt:lpstr>Chronicle Display Black</vt:lpstr>
      <vt:lpstr>Corbel</vt:lpstr>
      <vt:lpstr>Frutiger Next Pro Light</vt:lpstr>
      <vt:lpstr>Graphik</vt:lpstr>
      <vt:lpstr>Graphik Black</vt:lpstr>
      <vt:lpstr>Graphik-Regular</vt:lpstr>
      <vt:lpstr>Lato</vt:lpstr>
      <vt:lpstr>Nexa Black</vt:lpstr>
      <vt:lpstr>Open Sans</vt:lpstr>
      <vt:lpstr>Wingdings</vt:lpstr>
      <vt:lpstr>1_Office Theme</vt:lpstr>
      <vt:lpstr>DD Template Jan 2018 16x9</vt:lpstr>
      <vt:lpstr>think-cell Slide</vt:lpstr>
      <vt:lpstr>Klantenreizen zwembaden   gemeente Amsterdam</vt:lpstr>
      <vt:lpstr>Introductie</vt:lpstr>
      <vt:lpstr>PowerPoint-presentatie</vt:lpstr>
      <vt:lpstr>Persona</vt:lpstr>
      <vt:lpstr>Klantreis bezoeker</vt:lpstr>
      <vt:lpstr>Klantreis bezoeker</vt:lpstr>
      <vt:lpstr>Klantreis bezoeker opties </vt:lpstr>
      <vt:lpstr>Klantreis bezoeker opties </vt:lpstr>
      <vt:lpstr>Klantreis kassamedewerker</vt:lpstr>
      <vt:lpstr>Klantreis kassamedewerker</vt:lpstr>
      <vt:lpstr>Klantreis zweminstructeur</vt:lpstr>
      <vt:lpstr>Klantreis zweminstructeur</vt:lpstr>
      <vt:lpstr>Klantreis ouder (zwemles kind)</vt:lpstr>
      <vt:lpstr>Klantreis ouder (zwemles kind)</vt:lpstr>
      <vt:lpstr>Klantreis (zwemles kind)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dc:title>
  <dc:creator>Noppen, Marleen</dc:creator>
  <cp:lastModifiedBy>Koblens, Roel</cp:lastModifiedBy>
  <cp:revision>59</cp:revision>
  <dcterms:created xsi:type="dcterms:W3CDTF">2020-04-03T14:42:09Z</dcterms:created>
  <dcterms:modified xsi:type="dcterms:W3CDTF">2021-04-12T14:06:21Z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0x010100528B8EABA527A3499D7082C1017861D7</vt:lpwstr>
  </property>
</Properties>
</file>