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comments/comment1.xml" ContentType="application/vnd.openxmlformats-officedocument.presentationml.comment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32" r:id="rId2"/>
    <p:sldMasterId id="2147483769" r:id="rId3"/>
    <p:sldMasterId id="2147483781" r:id="rId4"/>
    <p:sldMasterId id="2147483793" r:id="rId5"/>
    <p:sldMasterId id="2147483800" r:id="rId6"/>
  </p:sldMasterIdLst>
  <p:notesMasterIdLst>
    <p:notesMasterId r:id="rId52"/>
  </p:notesMasterIdLst>
  <p:handoutMasterIdLst>
    <p:handoutMasterId r:id="rId53"/>
  </p:handoutMasterIdLst>
  <p:sldIdLst>
    <p:sldId id="256" r:id="rId7"/>
    <p:sldId id="379" r:id="rId8"/>
    <p:sldId id="406" r:id="rId9"/>
    <p:sldId id="378" r:id="rId10"/>
    <p:sldId id="324" r:id="rId11"/>
    <p:sldId id="430" r:id="rId12"/>
    <p:sldId id="437" r:id="rId13"/>
    <p:sldId id="381" r:id="rId14"/>
    <p:sldId id="431" r:id="rId15"/>
    <p:sldId id="323" r:id="rId16"/>
    <p:sldId id="274" r:id="rId17"/>
    <p:sldId id="325" r:id="rId18"/>
    <p:sldId id="326" r:id="rId19"/>
    <p:sldId id="368" r:id="rId20"/>
    <p:sldId id="362" r:id="rId21"/>
    <p:sldId id="428" r:id="rId22"/>
    <p:sldId id="429" r:id="rId23"/>
    <p:sldId id="328" r:id="rId24"/>
    <p:sldId id="391" r:id="rId25"/>
    <p:sldId id="369" r:id="rId26"/>
    <p:sldId id="409" r:id="rId27"/>
    <p:sldId id="426" r:id="rId28"/>
    <p:sldId id="411" r:id="rId29"/>
    <p:sldId id="412" r:id="rId30"/>
    <p:sldId id="413" r:id="rId31"/>
    <p:sldId id="414" r:id="rId32"/>
    <p:sldId id="415" r:id="rId33"/>
    <p:sldId id="416" r:id="rId34"/>
    <p:sldId id="418" r:id="rId35"/>
    <p:sldId id="419" r:id="rId36"/>
    <p:sldId id="420" r:id="rId37"/>
    <p:sldId id="421" r:id="rId38"/>
    <p:sldId id="422" r:id="rId39"/>
    <p:sldId id="423" r:id="rId40"/>
    <p:sldId id="424" r:id="rId41"/>
    <p:sldId id="427" r:id="rId42"/>
    <p:sldId id="372" r:id="rId43"/>
    <p:sldId id="392" r:id="rId44"/>
    <p:sldId id="384" r:id="rId45"/>
    <p:sldId id="432" r:id="rId46"/>
    <p:sldId id="408" r:id="rId47"/>
    <p:sldId id="433" r:id="rId48"/>
    <p:sldId id="434" r:id="rId49"/>
    <p:sldId id="389" r:id="rId50"/>
    <p:sldId id="435" r:id="rId51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>
    <p:extLst/>
  </p:cmAuthor>
  <p:cmAuthor id="1" name="Arnout Drenthel" initials="AD" lastIdx="1" clrIdx="0">
    <p:extLst/>
  </p:cmAuthor>
  <p:cmAuthor id="8" name="Arnout Drenthel" initials="AD [8]" lastIdx="1" clrIdx="7">
    <p:extLst/>
  </p:cmAuthor>
  <p:cmAuthor id="2" name="Marcelo Carreiro Matias" initials="MM" lastIdx="1" clrIdx="9">
    <p:extLst>
      <p:ext uri="{19B8F6BF-5375-455C-9EA6-DF929625EA0E}">
        <p15:presenceInfo xmlns:p15="http://schemas.microsoft.com/office/powerpoint/2012/main" userId="S::marcelo.carreiromatias@arup.com::693dfc33-6cda-42e9-9ca3-18947dcd132c" providerId="AD"/>
      </p:ext>
    </p:extLst>
  </p:cmAuthor>
  <p:cmAuthor id="9" name="Arnout Drenthel" initials="AD [9]" lastIdx="1" clrIdx="8">
    <p:extLst/>
  </p:cmAuthor>
  <p:cmAuthor id="3" name="Arnout Drenthel" initials="AD [3]" lastIdx="1" clrIdx="2">
    <p:extLst/>
  </p:cmAuthor>
  <p:cmAuthor id="10" name="Brinkhof, Guus (WNZ)" initials="BG(" lastIdx="4" clrIdx="10">
    <p:extLst>
      <p:ext uri="{19B8F6BF-5375-455C-9EA6-DF929625EA0E}">
        <p15:presenceInfo xmlns:p15="http://schemas.microsoft.com/office/powerpoint/2012/main" userId="Brinkhof, Guus (WNZ)" providerId="None"/>
      </p:ext>
    </p:extLst>
  </p:cmAuthor>
  <p:cmAuthor id="4" name="Arnout Drenthel" initials="AD [4]" lastIdx="1" clrIdx="3">
    <p:extLst/>
  </p:cmAuthor>
  <p:cmAuthor id="11" name="Leeflang, Nicolette (WNZ)" initials="LN(" lastIdx="3" clrIdx="11">
    <p:extLst>
      <p:ext uri="{19B8F6BF-5375-455C-9EA6-DF929625EA0E}">
        <p15:presenceInfo xmlns:p15="http://schemas.microsoft.com/office/powerpoint/2012/main" userId="Leeflang, Nicolette (WNZ)" providerId="None"/>
      </p:ext>
    </p:extLst>
  </p:cmAuthor>
  <p:cmAuthor id="5" name="Arnout Drenthel" initials="AD [5]" lastIdx="1" clrIdx="4">
    <p:extLst/>
  </p:cmAuthor>
  <p:cmAuthor id="12" name="Holtring, Guus (PPO)" initials="HG(" lastIdx="12" clrIdx="12">
    <p:extLst>
      <p:ext uri="{19B8F6BF-5375-455C-9EA6-DF929625EA0E}">
        <p15:presenceInfo xmlns:p15="http://schemas.microsoft.com/office/powerpoint/2012/main" userId="S-1-5-21-1046319769-833967741-3563887046-59469" providerId="AD"/>
      </p:ext>
    </p:extLst>
  </p:cmAuthor>
  <p:cmAuthor id="6" name="Arnout Drenthel" initials="AD [6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BC7"/>
    <a:srgbClr val="154273"/>
    <a:srgbClr val="CBD7EB"/>
    <a:srgbClr val="E7ECF5"/>
    <a:srgbClr val="D52B1E"/>
    <a:srgbClr val="F2D9E7"/>
    <a:srgbClr val="E5B2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64" autoAdjust="0"/>
    <p:restoredTop sz="94363" autoAdjust="0"/>
  </p:normalViewPr>
  <p:slideViewPr>
    <p:cSldViewPr snapToGrid="0">
      <p:cViewPr varScale="1">
        <p:scale>
          <a:sx n="152" d="100"/>
          <a:sy n="152" d="100"/>
        </p:scale>
        <p:origin x="180" y="3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handoutMaster" Target="handoutMasters/handoutMaster1.xml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2" dt="2021-04-28T08:45:59.845" idx="10">
    <p:pos x="10" y="10"/>
    <p:text>Wat zijn de uitgangspunten voor werkbare uren per dag? Is hier bewust gekozen voor aangepaste doorlooptijden van de fase 2, 4 en 6?</p:text>
    <p:extLst>
      <p:ext uri="{C676402C-5697-4E1C-873F-D02D1690AC5C}">
        <p15:threadingInfo xmlns:p15="http://schemas.microsoft.com/office/powerpoint/2012/main" timeZoneBias="-1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To confirm: are traffic intensity numbers for both directions summed?</a:t>
            </a:r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893274-60AE-4928-A9DA-BF66DFBDF8AF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74459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dirty="0" err="1"/>
              <a:t>Afsluiting</a:t>
            </a:r>
            <a:r>
              <a:rPr lang="en-IE" dirty="0"/>
              <a:t> </a:t>
            </a:r>
            <a:r>
              <a:rPr lang="en-IE" dirty="0" err="1"/>
              <a:t>brug</a:t>
            </a:r>
            <a:r>
              <a:rPr lang="en-IE" dirty="0"/>
              <a:t>, dan impact op </a:t>
            </a:r>
            <a:r>
              <a:rPr lang="en-IE" dirty="0" err="1"/>
              <a:t>Hartelcorridor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893274-60AE-4928-A9DA-BF66DFBDF8AF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3726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23.900 extra motorvoertuigen op de </a:t>
            </a:r>
            <a:r>
              <a:rPr lang="nl-NL" dirty="0" err="1"/>
              <a:t>Hartelcorridor</a:t>
            </a:r>
            <a:r>
              <a:rPr lang="nl-NL" dirty="0"/>
              <a:t>, zonder afsluiting ca. 45.000 – 50.000 </a:t>
            </a:r>
            <a:r>
              <a:rPr lang="nl-NL" dirty="0" err="1"/>
              <a:t>mvt</a:t>
            </a:r>
            <a:r>
              <a:rPr lang="nl-NL" dirty="0"/>
              <a:t>/</a:t>
            </a:r>
            <a:r>
              <a:rPr lang="nl-NL" dirty="0" err="1"/>
              <a:t>etm</a:t>
            </a:r>
            <a:r>
              <a:rPr lang="nl-NL" dirty="0"/>
              <a:t> op </a:t>
            </a:r>
            <a:r>
              <a:rPr lang="nl-NL" dirty="0" err="1"/>
              <a:t>Hartelcorridor</a:t>
            </a:r>
            <a:r>
              <a:rPr lang="nl-NL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F893274-60AE-4928-A9DA-BF66DFBDF8AF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4107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0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>
          <a:xfrm>
            <a:off x="11048400" y="6528572"/>
            <a:ext cx="511200" cy="183600"/>
          </a:xfrm>
        </p:spPr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8828510C-BC5B-408F-A83E-20041DE7A1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5" name="Titel 4"/>
          <p:cNvSpPr>
            <a:spLocks noGrp="1"/>
          </p:cNvSpPr>
          <p:nvPr>
            <p:ph type="title" hasCustomPrompt="1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naam in te voegen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dirty="0"/>
              <a:t>Klik om functie of project in te voegen</a:t>
            </a:r>
          </a:p>
        </p:txBody>
      </p:sp>
      <p:sp>
        <p:nvSpPr>
          <p:cNvPr id="12" name="Tijdelijke aanduiding voor dianummer 11">
            <a:extLst>
              <a:ext uri="{FF2B5EF4-FFF2-40B4-BE49-F238E27FC236}">
                <a16:creationId xmlns:a16="http://schemas.microsoft.com/office/drawing/2014/main" id="{49EE6DDE-E144-43EA-A883-E219AA8658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Klik om gegevens afzender in te voegen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op het pictogram als u een afbeelding wilt toevoegen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Type een afsluitende zin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pic>
        <p:nvPicPr>
          <p:cNvPr id="24" name="Afbeelding 23">
            <a:extLst>
              <a:ext uri="{FF2B5EF4-FFF2-40B4-BE49-F238E27FC236}">
                <a16:creationId xmlns:a16="http://schemas.microsoft.com/office/drawing/2014/main" id="{6D7B6104-9A05-4402-8182-B4559988848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: vorm 29">
            <a:extLst>
              <a:ext uri="{FF2B5EF4-FFF2-40B4-BE49-F238E27FC236}">
                <a16:creationId xmlns:a16="http://schemas.microsoft.com/office/drawing/2014/main" id="{FB7BC648-3F3A-4FE6-B474-FF08AD16EC55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850001 w 6096000"/>
              <a:gd name="connsiteY1" fmla="*/ 0 h 6858000"/>
              <a:gd name="connsiteX2" fmla="*/ 5850001 w 6096000"/>
              <a:gd name="connsiteY2" fmla="*/ 975600 h 6858000"/>
              <a:gd name="connsiteX3" fmla="*/ 6096000 w 6096000"/>
              <a:gd name="connsiteY3" fmla="*/ 975600 h 6858000"/>
              <a:gd name="connsiteX4" fmla="*/ 6096000 w 6096000"/>
              <a:gd name="connsiteY4" fmla="*/ 6858000 h 6858000"/>
              <a:gd name="connsiteX5" fmla="*/ 0 w 6096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850001" y="0"/>
                </a:lnTo>
                <a:lnTo>
                  <a:pt x="5850001" y="975600"/>
                </a:lnTo>
                <a:lnTo>
                  <a:pt x="6096000" y="975600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8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2000" y="3657600"/>
            <a:ext cx="5004000" cy="1828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/>
          </p:nvPr>
        </p:nvSpPr>
        <p:spPr>
          <a:xfrm>
            <a:off x="6552000" y="5486400"/>
            <a:ext cx="5004000" cy="322075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2000" y="2120417"/>
            <a:ext cx="5004000" cy="140335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tekst 8">
            <a:extLst>
              <a:ext uri="{FF2B5EF4-FFF2-40B4-BE49-F238E27FC236}">
                <a16:creationId xmlns:a16="http://schemas.microsoft.com/office/drawing/2014/main" id="{BCE3D936-01A5-42C9-A617-17B3B8FB8C5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552000" y="5808475"/>
            <a:ext cx="5004000" cy="3456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1" name="Vertrouwelijkheidsniveau">
            <a:extLst>
              <a:ext uri="{FF2B5EF4-FFF2-40B4-BE49-F238E27FC236}">
                <a16:creationId xmlns:a16="http://schemas.microsoft.com/office/drawing/2014/main" id="{D6028795-C409-40A9-B428-B0AF6EBB642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0" name="Tijdelijke aanduiding voor dianummer 11">
            <a:extLst>
              <a:ext uri="{FF2B5EF4-FFF2-40B4-BE49-F238E27FC236}">
                <a16:creationId xmlns:a16="http://schemas.microsoft.com/office/drawing/2014/main" id="{41FD69D9-3E06-4876-9F73-71B6B351D2BE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60C458-020C-41DF-9DD9-9EDC69574A37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06200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0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6"/>
            <a:ext cx="10925176" cy="173691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30001" y="5486400"/>
            <a:ext cx="5004000" cy="322075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0000" y="5808475"/>
            <a:ext cx="5004000" cy="3456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21E4D-6CC7-4D2F-B4ED-39DB8C82BC2C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79850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52000" y="3657601"/>
            <a:ext cx="5004000" cy="1828800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52000" y="2120417"/>
            <a:ext cx="5004000" cy="1403350"/>
          </a:xfrm>
        </p:spPr>
        <p:txBody>
          <a:bodyPr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52000" y="5486400"/>
            <a:ext cx="5004000" cy="322075"/>
          </a:xfrm>
        </p:spPr>
        <p:txBody>
          <a:bodyPr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552000" y="5808475"/>
            <a:ext cx="5004000" cy="345651"/>
          </a:xfr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1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BD41-BB6F-443F-9B3A-D09666530356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29573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E05D9-83F1-4BA7-873C-F06CFE994E4E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762939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240B0-8D41-4705-B9EE-90122A840F77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824988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3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DC34A8-CAA6-4735-98AB-83532B34E3BD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482340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0000" y="1052514"/>
            <a:ext cx="10923588" cy="4024800"/>
          </a:xfrm>
        </p:spPr>
        <p:txBody>
          <a:bodyPr anchor="b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0000" y="5298141"/>
            <a:ext cx="10923588" cy="923272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2CE7E04D-5295-447A-81CC-03CC2359CD37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735090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27413"/>
            <a:ext cx="12192000" cy="3430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5000" y="3749486"/>
            <a:ext cx="10925176" cy="1736913"/>
          </a:xfrm>
        </p:spPr>
        <p:txBody>
          <a:bodyPr lIns="0" tIns="0" rIns="0" bIns="0"/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22" name="Tijdelijke aanduiding voor dianummer 21">
            <a:extLst>
              <a:ext uri="{FF2B5EF4-FFF2-40B4-BE49-F238E27FC236}">
                <a16:creationId xmlns:a16="http://schemas.microsoft.com/office/drawing/2014/main" id="{17E1F773-BF9C-4C35-ABBC-BFB53364B3A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23" name="Vertrouwelijkheidsniveau">
            <a:extLst>
              <a:ext uri="{FF2B5EF4-FFF2-40B4-BE49-F238E27FC236}">
                <a16:creationId xmlns:a16="http://schemas.microsoft.com/office/drawing/2014/main" id="{9083841F-8AA4-4AEC-93F7-5EDA66B599C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tekst 16">
            <a:extLst>
              <a:ext uri="{FF2B5EF4-FFF2-40B4-BE49-F238E27FC236}">
                <a16:creationId xmlns:a16="http://schemas.microsoft.com/office/drawing/2014/main" id="{631BC45E-EEEE-444C-8340-F4E4E532BFA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30001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1" name="Tijdelijke aanduiding voor tekst 8">
            <a:extLst>
              <a:ext uri="{FF2B5EF4-FFF2-40B4-BE49-F238E27FC236}">
                <a16:creationId xmlns:a16="http://schemas.microsoft.com/office/drawing/2014/main" id="{24115787-E7BA-4E6B-ACDF-C586817C79B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30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8FD66A7-5A78-459B-9B7F-13F33318D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299E6C-01E6-43AC-ABAB-79F6FCB05563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367622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3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B11391-BDF1-41BB-A99B-E6668297BB3A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3305254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afbeelding 3">
            <a:extLst>
              <a:ext uri="{FF2B5EF4-FFF2-40B4-BE49-F238E27FC236}">
                <a16:creationId xmlns:a16="http://schemas.microsoft.com/office/drawing/2014/main" id="{E40B2573-7117-47DC-A1FC-56A832A1E9D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429000"/>
            <a:ext cx="12192000" cy="3429000"/>
          </a:xfrm>
          <a:solidFill>
            <a:schemeClr val="tx1">
              <a:lumMod val="85000"/>
            </a:schemeClr>
          </a:solidFill>
        </p:spPr>
        <p:txBody>
          <a:bodyPr tIns="1080000" anchor="t" anchorCtr="1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4A879FCC-B15B-43B0-94C1-EA709F51A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C27AD964-7CC1-4105-95CD-B714971881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F98CB47-2C52-4CC5-9F34-3F958B0CE63A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300238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4D76FA77-7724-405A-BCBC-F7FB2273E8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329235 w 12192000"/>
              <a:gd name="connsiteY1" fmla="*/ 0 h 6858000"/>
              <a:gd name="connsiteX2" fmla="*/ 5848350 w 12192000"/>
              <a:gd name="connsiteY2" fmla="*/ 0 h 6858000"/>
              <a:gd name="connsiteX3" fmla="*/ 5857872 w 12192000"/>
              <a:gd name="connsiteY3" fmla="*/ 0 h 6858000"/>
              <a:gd name="connsiteX4" fmla="*/ 5857872 w 12192000"/>
              <a:gd name="connsiteY4" fmla="*/ 711998 h 6858000"/>
              <a:gd name="connsiteX5" fmla="*/ 6324600 w 12192000"/>
              <a:gd name="connsiteY5" fmla="*/ 711998 h 6858000"/>
              <a:gd name="connsiteX6" fmla="*/ 6324600 w 12192000"/>
              <a:gd name="connsiteY6" fmla="*/ 0 h 6858000"/>
              <a:gd name="connsiteX7" fmla="*/ 12192000 w 12192000"/>
              <a:gd name="connsiteY7" fmla="*/ 0 h 6858000"/>
              <a:gd name="connsiteX8" fmla="*/ 12192000 w 12192000"/>
              <a:gd name="connsiteY8" fmla="*/ 6858000 h 6858000"/>
              <a:gd name="connsiteX9" fmla="*/ 6324600 w 12192000"/>
              <a:gd name="connsiteY9" fmla="*/ 6858000 h 6858000"/>
              <a:gd name="connsiteX10" fmla="*/ 584835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5329235" y="0"/>
                </a:lnTo>
                <a:lnTo>
                  <a:pt x="5848350" y="0"/>
                </a:lnTo>
                <a:lnTo>
                  <a:pt x="5857872" y="0"/>
                </a:lnTo>
                <a:lnTo>
                  <a:pt x="5857872" y="711998"/>
                </a:lnTo>
                <a:lnTo>
                  <a:pt x="6324600" y="711998"/>
                </a:lnTo>
                <a:lnTo>
                  <a:pt x="6324600" y="0"/>
                </a:lnTo>
                <a:lnTo>
                  <a:pt x="12192000" y="0"/>
                </a:lnTo>
                <a:lnTo>
                  <a:pt x="12192000" y="6858000"/>
                </a:lnTo>
                <a:lnTo>
                  <a:pt x="63246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2520000" anchor="t" anchorCtr="1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accent2"/>
          </a:solidFill>
        </p:spPr>
        <p:txBody>
          <a:bodyPr lIns="630000" anchor="ctr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630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6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52D2A-7886-4CED-AD56-045AA9915441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569584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Vrije vorm: vorm 16">
            <a:extLst>
              <a:ext uri="{FF2B5EF4-FFF2-40B4-BE49-F238E27FC236}">
                <a16:creationId xmlns:a16="http://schemas.microsoft.com/office/drawing/2014/main" id="{CE883B12-7812-4AB5-9452-637027F74772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360191 w 6096000"/>
              <a:gd name="connsiteY1" fmla="*/ 0 h 6858000"/>
              <a:gd name="connsiteX2" fmla="*/ 5850001 w 6096000"/>
              <a:gd name="connsiteY2" fmla="*/ 0 h 6858000"/>
              <a:gd name="connsiteX3" fmla="*/ 5862635 w 6096000"/>
              <a:gd name="connsiteY3" fmla="*/ 0 h 6858000"/>
              <a:gd name="connsiteX4" fmla="*/ 5862635 w 6096000"/>
              <a:gd name="connsiteY4" fmla="*/ 709612 h 6858000"/>
              <a:gd name="connsiteX5" fmla="*/ 6096000 w 6096000"/>
              <a:gd name="connsiteY5" fmla="*/ 709612 h 6858000"/>
              <a:gd name="connsiteX6" fmla="*/ 6096000 w 6096000"/>
              <a:gd name="connsiteY6" fmla="*/ 975600 h 6858000"/>
              <a:gd name="connsiteX7" fmla="*/ 6096000 w 6096000"/>
              <a:gd name="connsiteY7" fmla="*/ 1102518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360191" y="0"/>
                </a:lnTo>
                <a:lnTo>
                  <a:pt x="5850001" y="0"/>
                </a:lnTo>
                <a:lnTo>
                  <a:pt x="5862635" y="0"/>
                </a:lnTo>
                <a:lnTo>
                  <a:pt x="5862635" y="709612"/>
                </a:lnTo>
                <a:lnTo>
                  <a:pt x="6096000" y="709612"/>
                </a:lnTo>
                <a:lnTo>
                  <a:pt x="6096000" y="975600"/>
                </a:lnTo>
                <a:lnTo>
                  <a:pt x="6096000" y="1102518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  <p:pic>
        <p:nvPicPr>
          <p:cNvPr id="11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6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/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59200" y="2361344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59200" y="314736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59200" y="3920850"/>
            <a:ext cx="541203" cy="540000"/>
          </a:xfrm>
          <a:blipFill>
            <a:blip r:embed="rId5"/>
            <a:stretch>
              <a:fillRect/>
            </a:stretch>
          </a:blipFill>
        </p:spPr>
        <p:txBody>
          <a:bodyPr/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nl-NL" noProof="0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D869C57F-4252-4209-A8BC-33FAC7ADB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000" y="3050453"/>
            <a:ext cx="4997688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25" name="Vertrouwelijkheidsniveau">
            <a:extLst>
              <a:ext uri="{FF2B5EF4-FFF2-40B4-BE49-F238E27FC236}">
                <a16:creationId xmlns:a16="http://schemas.microsoft.com/office/drawing/2014/main" id="{CAA5CBF2-B6F9-4237-8DE7-3D9FD8FFABB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2" name="Tijdelijke aanduiding voor dianummer 10">
            <a:extLst>
              <a:ext uri="{FF2B5EF4-FFF2-40B4-BE49-F238E27FC236}">
                <a16:creationId xmlns:a16="http://schemas.microsoft.com/office/drawing/2014/main" id="{A3A163FE-BA7A-4106-9910-A643D023C9F7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6E15D8-DFDD-44FA-B00C-BE33C2E50263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43537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AA7C0A-E3C6-4F5F-96E4-51415AE53D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4124012-A999-4B53-82E5-4B7B746F3B6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762F6A-14E7-47A2-9896-C58BE5B6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FC3CAA3-6ADE-490B-B805-9DEAA0EF0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87F5B70-9E72-497D-ACFA-7C0C879B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D8DB2-81A2-4F6F-9F09-7B4C2A5DC6A5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20030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E97EA92-5142-447B-A49B-25BC1AB7E4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BEF4A21-4B57-4C7E-A5B0-E18A806D1A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762F6A-14E7-47A2-9896-C58BE5B6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FC3CAA3-6ADE-490B-B805-9DEAA0EF0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87F5B70-9E72-497D-ACFA-7C0C879B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A2A6BF-5AAB-4BAA-BD9D-F56F763B8E6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13636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A6DBCEE-4756-45C8-A0E6-D5FA3808B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5FF1F81-56A4-4FAD-B191-6A4E2697E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762F6A-14E7-47A2-9896-C58BE5B6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FC3CAA3-6ADE-490B-B805-9DEAA0EF0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87F5B70-9E72-497D-ACFA-7C0C879B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5A896-8F4E-446C-89F8-903D28B4DB1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80592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CCC08E7-07C8-4D3D-9038-E559F2E773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7B41DD2-2FB1-4101-85EA-D7996D0E26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9DA235E-428B-401E-9CBB-80D90A57B5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E4762F6A-14E7-47A2-9896-C58BE5B6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FC3CAA3-6ADE-490B-B805-9DEAA0EF0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987F5B70-9E72-497D-ACFA-7C0C879B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7B47B-2A89-4862-9B5E-EF395721D87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9332288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B5F5A1-D291-48AD-B6B9-4C21640142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FD5EB90-EB72-4B4E-A5CA-243DDD0D37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AF9E00A-2222-4958-AB51-7304104AF8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BDB19B4-9CDC-4385-981A-C117F5F4BC1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F990F03D-9D54-494D-8338-75A6CC51D8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3">
            <a:extLst>
              <a:ext uri="{FF2B5EF4-FFF2-40B4-BE49-F238E27FC236}">
                <a16:creationId xmlns:a16="http://schemas.microsoft.com/office/drawing/2014/main" id="{E4762F6A-14E7-47A2-9896-C58BE5B6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Tijdelijke aanduiding voor voettekst 4">
            <a:extLst>
              <a:ext uri="{FF2B5EF4-FFF2-40B4-BE49-F238E27FC236}">
                <a16:creationId xmlns:a16="http://schemas.microsoft.com/office/drawing/2014/main" id="{AFC3CAA3-6ADE-490B-B805-9DEAA0EF0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5">
            <a:extLst>
              <a:ext uri="{FF2B5EF4-FFF2-40B4-BE49-F238E27FC236}">
                <a16:creationId xmlns:a16="http://schemas.microsoft.com/office/drawing/2014/main" id="{987F5B70-9E72-497D-ACFA-7C0C879B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C8DB56-BCBD-4D97-8A72-B6A7D6F3D2B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26294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0C91930-E0E3-4652-8A0C-E4B528AB5B7B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3" name="Tijdelijke aanduiding voor afbeelding 12">
            <a:extLst>
              <a:ext uri="{FF2B5EF4-FFF2-40B4-BE49-F238E27FC236}">
                <a16:creationId xmlns:a16="http://schemas.microsoft.com/office/drawing/2014/main" id="{51AE06CA-FDAB-47E6-9A6B-49429DE85BD5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6069807 w 6096000"/>
              <a:gd name="connsiteY0" fmla="*/ 975600 h 6858000"/>
              <a:gd name="connsiteX1" fmla="*/ 6096000 w 6096000"/>
              <a:gd name="connsiteY1" fmla="*/ 975600 h 6858000"/>
              <a:gd name="connsiteX2" fmla="*/ 6096000 w 6096000"/>
              <a:gd name="connsiteY2" fmla="*/ 1014413 h 6858000"/>
              <a:gd name="connsiteX3" fmla="*/ 6069807 w 6096000"/>
              <a:gd name="connsiteY3" fmla="*/ 1014413 h 6858000"/>
              <a:gd name="connsiteX4" fmla="*/ 0 w 6096000"/>
              <a:gd name="connsiteY4" fmla="*/ 0 h 6858000"/>
              <a:gd name="connsiteX5" fmla="*/ 5777707 w 6096000"/>
              <a:gd name="connsiteY5" fmla="*/ 0 h 6858000"/>
              <a:gd name="connsiteX6" fmla="*/ 5777707 w 6096000"/>
              <a:gd name="connsiteY6" fmla="*/ 1014413 h 6858000"/>
              <a:gd name="connsiteX7" fmla="*/ 5777707 w 6096000"/>
              <a:gd name="connsiteY7" fmla="*/ 1265494 h 6858000"/>
              <a:gd name="connsiteX8" fmla="*/ 5777707 w 6096000"/>
              <a:gd name="connsiteY8" fmla="*/ 1281113 h 6858000"/>
              <a:gd name="connsiteX9" fmla="*/ 6096000 w 6096000"/>
              <a:gd name="connsiteY9" fmla="*/ 1281113 h 6858000"/>
              <a:gd name="connsiteX10" fmla="*/ 6096000 w 6096000"/>
              <a:gd name="connsiteY10" fmla="*/ 6858000 h 6858000"/>
              <a:gd name="connsiteX11" fmla="*/ 5848350 w 6096000"/>
              <a:gd name="connsiteY11" fmla="*/ 6858000 h 6858000"/>
              <a:gd name="connsiteX12" fmla="*/ 0 w 6096000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096000" h="6858000">
                <a:moveTo>
                  <a:pt x="6069807" y="975600"/>
                </a:moveTo>
                <a:lnTo>
                  <a:pt x="6096000" y="975600"/>
                </a:lnTo>
                <a:lnTo>
                  <a:pt x="6096000" y="1014413"/>
                </a:lnTo>
                <a:lnTo>
                  <a:pt x="6069807" y="1014413"/>
                </a:lnTo>
                <a:close/>
                <a:moveTo>
                  <a:pt x="0" y="0"/>
                </a:moveTo>
                <a:lnTo>
                  <a:pt x="5777707" y="0"/>
                </a:lnTo>
                <a:lnTo>
                  <a:pt x="5777707" y="1014413"/>
                </a:lnTo>
                <a:lnTo>
                  <a:pt x="5777707" y="1265494"/>
                </a:lnTo>
                <a:lnTo>
                  <a:pt x="5777707" y="1281113"/>
                </a:lnTo>
                <a:lnTo>
                  <a:pt x="6096000" y="1281113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0" tIns="1800000" anchor="t" anchorCtr="1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nl-NL" dirty="0"/>
              <a:t>Klik op het pictogram om een afbeelding in te voegen</a:t>
            </a:r>
          </a:p>
        </p:txBody>
      </p:sp>
      <p:sp>
        <p:nvSpPr>
          <p:cNvPr id="28" name="Vertrouwelijkheidsniveau">
            <a:extLst>
              <a:ext uri="{FF2B5EF4-FFF2-40B4-BE49-F238E27FC236}">
                <a16:creationId xmlns:a16="http://schemas.microsoft.com/office/drawing/2014/main" id="{233E6339-A3B7-4F01-A9A8-3BA0F6CFAD1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29" name="Ondertitel 2">
            <a:extLst>
              <a:ext uri="{FF2B5EF4-FFF2-40B4-BE49-F238E27FC236}">
                <a16:creationId xmlns:a16="http://schemas.microsoft.com/office/drawing/2014/main" id="{CC6EB04B-3622-4850-A8B2-65C8523784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552000" y="3657601"/>
            <a:ext cx="5004000" cy="1828800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30" name="Titel 1">
            <a:extLst>
              <a:ext uri="{FF2B5EF4-FFF2-40B4-BE49-F238E27FC236}">
                <a16:creationId xmlns:a16="http://schemas.microsoft.com/office/drawing/2014/main" id="{170997DC-0B66-445A-9CA4-DC2FB480E2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52000" y="2120417"/>
            <a:ext cx="5004000" cy="1403350"/>
          </a:xfrm>
        </p:spPr>
        <p:txBody>
          <a:bodyPr tIns="0" bIns="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9" name="Tijdelijke aanduiding voor tekst 16">
            <a:extLst>
              <a:ext uri="{FF2B5EF4-FFF2-40B4-BE49-F238E27FC236}">
                <a16:creationId xmlns:a16="http://schemas.microsoft.com/office/drawing/2014/main" id="{42907EF7-49B3-46B9-ACD2-A3F3E160AF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552000" y="5486400"/>
            <a:ext cx="5004000" cy="322075"/>
          </a:xfrm>
        </p:spPr>
        <p:txBody>
          <a:bodyPr lIns="0" anchor="t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0" name="Tijdelijke aanduiding voor tekst 8">
            <a:extLst>
              <a:ext uri="{FF2B5EF4-FFF2-40B4-BE49-F238E27FC236}">
                <a16:creationId xmlns:a16="http://schemas.microsoft.com/office/drawing/2014/main" id="{DF9EB481-DA3C-4E44-9FE2-E6F7ED8E58AA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6552000" y="5808475"/>
            <a:ext cx="5004000" cy="3456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nl-NL" dirty="0"/>
              <a:t>Datum presentatie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A0A6A365-BFF5-4B16-B1E9-D831984D56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68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4D38CD-A657-4C33-8DC5-5F9571466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3">
            <a:extLst>
              <a:ext uri="{FF2B5EF4-FFF2-40B4-BE49-F238E27FC236}">
                <a16:creationId xmlns:a16="http://schemas.microsoft.com/office/drawing/2014/main" id="{E4762F6A-14E7-47A2-9896-C58BE5B6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voettekst 4">
            <a:extLst>
              <a:ext uri="{FF2B5EF4-FFF2-40B4-BE49-F238E27FC236}">
                <a16:creationId xmlns:a16="http://schemas.microsoft.com/office/drawing/2014/main" id="{AFC3CAA3-6ADE-490B-B805-9DEAA0EF0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5">
            <a:extLst>
              <a:ext uri="{FF2B5EF4-FFF2-40B4-BE49-F238E27FC236}">
                <a16:creationId xmlns:a16="http://schemas.microsoft.com/office/drawing/2014/main" id="{987F5B70-9E72-497D-ACFA-7C0C879B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80E56-BFD1-4C5F-A663-A7013DC9350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84238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3">
            <a:extLst>
              <a:ext uri="{FF2B5EF4-FFF2-40B4-BE49-F238E27FC236}">
                <a16:creationId xmlns:a16="http://schemas.microsoft.com/office/drawing/2014/main" id="{E4762F6A-14E7-47A2-9896-C58BE5B6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voettekst 4">
            <a:extLst>
              <a:ext uri="{FF2B5EF4-FFF2-40B4-BE49-F238E27FC236}">
                <a16:creationId xmlns:a16="http://schemas.microsoft.com/office/drawing/2014/main" id="{AFC3CAA3-6ADE-490B-B805-9DEAA0EF0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5">
            <a:extLst>
              <a:ext uri="{FF2B5EF4-FFF2-40B4-BE49-F238E27FC236}">
                <a16:creationId xmlns:a16="http://schemas.microsoft.com/office/drawing/2014/main" id="{987F5B70-9E72-497D-ACFA-7C0C879B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7697EF-EE15-4207-89FD-F2F6E387A7D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42503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B43403-B5E0-44C0-8DD4-BCA3CC213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64A72E9-6EA1-47D3-A4E6-4581846BE5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792C321-6AFE-45EE-A333-D8B1CF29A2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E4762F6A-14E7-47A2-9896-C58BE5B6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FC3CAA3-6ADE-490B-B805-9DEAA0EF0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987F5B70-9E72-497D-ACFA-7C0C879B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97914A-4088-4970-90B8-0B6649D9ED1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235209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A867D2-28B5-4921-B993-2EEE5813D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17929721-5AB0-4C2D-B589-007927B926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AE35C409-18A8-4F95-BE1A-9F028276FF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E4762F6A-14E7-47A2-9896-C58BE5B6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AFC3CAA3-6ADE-490B-B805-9DEAA0EF0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987F5B70-9E72-497D-ACFA-7C0C879B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FDC03D-FFAF-4D21-AAB3-F673984EE2B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556052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8E69E0-E2D1-49BB-AADB-BEE7E1BE4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440CAB3-2495-426C-B63C-05ECADDFEC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762F6A-14E7-47A2-9896-C58BE5B6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FC3CAA3-6ADE-490B-B805-9DEAA0EF0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87F5B70-9E72-497D-ACFA-7C0C879B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92243-EF0B-410C-AEC1-EBF0AB27AC6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6108103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494276D2-F015-4476-8457-F539B77100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931DC39-7815-4928-B3F9-E9D0706819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762F6A-14E7-47A2-9896-C58BE5B6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FC3CAA3-6ADE-490B-B805-9DEAA0EF0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87F5B70-9E72-497D-ACFA-7C0C879B5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6A0B31-F79E-4877-9A92-4B6363C80A5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276210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62416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767921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36485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58144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E8395B0-5BEF-4071-A7D0-AC6F71F06647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4697173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2246896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432508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3865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519826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717781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072262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370625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>
              <a:defRPr/>
            </a:pPr>
            <a:endParaRPr lang="nl-NL" altLang="nl-NL" sz="2600" smtClean="0">
              <a:solidFill>
                <a:schemeClr val="bg1"/>
              </a:solidFill>
              <a:ea typeface="+mn-ea"/>
              <a:cs typeface="Arial" charset="0"/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6578601" y="2474914"/>
            <a:ext cx="4798484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endParaRPr lang="nl-NL" altLang="nl-NL" sz="2600" smtClean="0">
              <a:solidFill>
                <a:schemeClr val="bg1"/>
              </a:solidFill>
              <a:ea typeface="+mn-ea"/>
              <a:cs typeface="Arial" charset="0"/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endParaRPr lang="nl-NL" altLang="nl-NL" sz="2200" smtClean="0">
              <a:ea typeface="+mn-ea"/>
              <a:cs typeface="Arial" charset="0"/>
            </a:endParaRPr>
          </a:p>
        </p:txBody>
      </p:sp>
      <p:pic>
        <p:nvPicPr>
          <p:cNvPr id="7" name="LogoLandmach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7" y="1588"/>
            <a:ext cx="12175067" cy="199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6715201" y="2880000"/>
            <a:ext cx="4798484" cy="856800"/>
          </a:xfrm>
        </p:spPr>
        <p:txBody>
          <a:bodyPr anchor="b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nl-NL" noProof="0" dirty="0"/>
              <a:t>Klik om de stijl te </a:t>
            </a:r>
            <a:r>
              <a:rPr lang="nl-NL" noProof="0" dirty="0" err="1"/>
              <a:t>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6715201" y="3780000"/>
            <a:ext cx="4798484" cy="1753200"/>
          </a:xfrm>
        </p:spPr>
        <p:txBody>
          <a:bodyPr/>
          <a:lstStyle>
            <a:lvl1pPr marL="0" indent="0">
              <a:buNone/>
              <a:defRPr sz="1800">
                <a:solidFill>
                  <a:srgbClr val="007BC7"/>
                </a:solidFill>
              </a:defRPr>
            </a:lvl1pPr>
          </a:lstStyle>
          <a:p>
            <a:pPr lvl="0"/>
            <a:r>
              <a:rPr lang="nl-NL" noProof="0" dirty="0"/>
              <a:t>Klik om de </a:t>
            </a:r>
            <a:r>
              <a:rPr lang="nl-NL" noProof="0" dirty="0" err="1"/>
              <a:t>ondertitelstijl</a:t>
            </a:r>
            <a:r>
              <a:rPr lang="nl-NL" noProof="0" dirty="0"/>
              <a:t> van het model te bewerken</a:t>
            </a:r>
          </a:p>
        </p:txBody>
      </p:sp>
      <p:sp>
        <p:nvSpPr>
          <p:cNvPr id="8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6716184" y="6516688"/>
            <a:ext cx="5240867" cy="207962"/>
          </a:xfrm>
        </p:spPr>
        <p:txBody>
          <a:bodyPr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88059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>
            <a:lvl1pPr>
              <a:defRPr/>
            </a:lvl1pPr>
          </a:lstStyle>
          <a:p>
            <a:r>
              <a:rPr lang="nl-NL" noProof="0" dirty="0" smtClean="0"/>
              <a:t>Klik om de stijl te bewerken</a:t>
            </a:r>
            <a:endParaRPr lang="nl-NL" noProof="0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>
            <a:lvl4pPr marL="1274763" indent="-285750">
              <a:buFont typeface="Verdana" pitchFamily="34" charset="0"/>
              <a:buChar char="–"/>
              <a:defRPr sz="1800"/>
            </a:lvl4pPr>
            <a:lvl5pPr marL="1631950" indent="-285750">
              <a:buFont typeface="Verdana" pitchFamily="34" charset="0"/>
              <a:buChar char="»"/>
              <a:defRPr/>
            </a:lvl5pPr>
          </a:lstStyle>
          <a:p>
            <a:pPr lvl="0"/>
            <a:r>
              <a:rPr lang="nl-NL" noProof="0" dirty="0" err="1"/>
              <a:t>Klik</a:t>
            </a:r>
            <a:r>
              <a:rPr lang="nl-NL" noProof="0" dirty="0"/>
              <a:t> </a:t>
            </a:r>
            <a:r>
              <a:rPr lang="nl-NL" noProof="0" dirty="0" err="1"/>
              <a:t>om</a:t>
            </a:r>
            <a:r>
              <a:rPr lang="nl-NL" noProof="0" dirty="0"/>
              <a:t> de </a:t>
            </a:r>
            <a:r>
              <a:rPr lang="nl-NL" noProof="0" dirty="0" err="1"/>
              <a:t>modelstijlen</a:t>
            </a:r>
            <a:r>
              <a:rPr lang="nl-NL" noProof="0" dirty="0"/>
              <a:t> </a:t>
            </a:r>
            <a:r>
              <a:rPr lang="nl-NL" noProof="0" dirty="0" err="1"/>
              <a:t>te</a:t>
            </a:r>
            <a:r>
              <a:rPr lang="nl-NL" noProof="0" dirty="0"/>
              <a:t> </a:t>
            </a:r>
            <a:r>
              <a:rPr lang="nl-NL" noProof="0" dirty="0" err="1"/>
              <a:t>bewerken</a:t>
            </a:r>
            <a:endParaRPr lang="nl-NL" noProof="0" dirty="0"/>
          </a:p>
          <a:p>
            <a:pPr lvl="1"/>
            <a:r>
              <a:rPr lang="nl-NL" noProof="0" dirty="0" err="1"/>
              <a:t>Tweede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2"/>
            <a:r>
              <a:rPr lang="nl-NL" noProof="0" dirty="0" err="1"/>
              <a:t>Derde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3"/>
            <a:r>
              <a:rPr lang="nl-NL" noProof="0" dirty="0" err="1"/>
              <a:t>Vierde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  <a:p>
            <a:pPr lvl="4"/>
            <a:r>
              <a:rPr lang="nl-NL" noProof="0" dirty="0" err="1"/>
              <a:t>Vijfde</a:t>
            </a:r>
            <a:r>
              <a:rPr lang="nl-NL" noProof="0" dirty="0"/>
              <a:t> </a:t>
            </a:r>
            <a:r>
              <a:rPr lang="nl-NL" noProof="0" dirty="0" err="1"/>
              <a:t>niveau</a:t>
            </a:r>
            <a:endParaRPr lang="nl-NL" noProof="0" dirty="0"/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7899957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tab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5" name="Tijdelijke aanduiding voor tabel 4"/>
          <p:cNvSpPr>
            <a:spLocks noGrp="1"/>
          </p:cNvSpPr>
          <p:nvPr>
            <p:ph type="tbl" sz="quarter" idx="11"/>
          </p:nvPr>
        </p:nvSpPr>
        <p:spPr>
          <a:xfrm>
            <a:off x="624000" y="2070000"/>
            <a:ext cx="11203200" cy="4140000"/>
          </a:xfrm>
        </p:spPr>
        <p:txBody>
          <a:bodyPr/>
          <a:lstStyle/>
          <a:p>
            <a:pPr lvl="0"/>
            <a:endParaRPr lang="nl-NL" noProof="0"/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0151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kolomm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630000" y="2350800"/>
            <a:ext cx="50038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552000" y="2350800"/>
            <a:ext cx="50112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1" name="Tijdelijke aanduiding voor dianummer 10">
            <a:extLst>
              <a:ext uri="{FF2B5EF4-FFF2-40B4-BE49-F238E27FC236}">
                <a16:creationId xmlns:a16="http://schemas.microsoft.com/office/drawing/2014/main" id="{260C6DF3-2547-4188-B44C-E1C924D734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7" name="Vertrouwelijkheidsniveau">
            <a:extLst>
              <a:ext uri="{FF2B5EF4-FFF2-40B4-BE49-F238E27FC236}">
                <a16:creationId xmlns:a16="http://schemas.microsoft.com/office/drawing/2014/main" id="{1B09E170-CA11-4EE2-B82E-0AD6B2F1CC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B1CF7121-85E0-45D3-B910-BCF8E25FEC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5" name="Tijdelijke aanduiding voor grafiek 4"/>
          <p:cNvSpPr>
            <a:spLocks noGrp="1"/>
          </p:cNvSpPr>
          <p:nvPr>
            <p:ph type="chart" sz="quarter" idx="11"/>
          </p:nvPr>
        </p:nvSpPr>
        <p:spPr>
          <a:xfrm>
            <a:off x="624417" y="2070000"/>
            <a:ext cx="11203200" cy="4140000"/>
          </a:xfrm>
        </p:spPr>
        <p:txBody>
          <a:bodyPr/>
          <a:lstStyle/>
          <a:p>
            <a:pPr lvl="0"/>
            <a:endParaRPr lang="nl-NL" noProof="0"/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158922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gdia met illustrat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4000" y="1295999"/>
            <a:ext cx="11203200" cy="400110"/>
          </a:xfrm>
        </p:spPr>
        <p:txBody>
          <a:bodyPr/>
          <a:lstStyle/>
          <a:p>
            <a:r>
              <a:rPr lang="nl-NL" noProof="0"/>
              <a:t>Klik om de stijl te bewerken</a:t>
            </a:r>
          </a:p>
        </p:txBody>
      </p:sp>
      <p:sp>
        <p:nvSpPr>
          <p:cNvPr id="5" name="Tijdelijke aanduiding voor illustratie 4"/>
          <p:cNvSpPr>
            <a:spLocks noGrp="1"/>
          </p:cNvSpPr>
          <p:nvPr>
            <p:ph type="clipArt" sz="quarter" idx="11"/>
          </p:nvPr>
        </p:nvSpPr>
        <p:spPr>
          <a:xfrm>
            <a:off x="624416" y="2070000"/>
            <a:ext cx="11203200" cy="4140000"/>
          </a:xfrm>
        </p:spPr>
        <p:txBody>
          <a:bodyPr/>
          <a:lstStyle/>
          <a:p>
            <a:pPr lvl="0"/>
            <a:endParaRPr lang="nl-NL" noProof="0"/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422212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21421F68-1BEF-403F-B0C5-AAC49C6A096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30000" y="2350800"/>
            <a:ext cx="10922400" cy="396406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smtClean="0"/>
              <a:t>Tekststijl van het model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 dirty="0"/>
          </a:p>
        </p:txBody>
      </p:sp>
      <p:sp>
        <p:nvSpPr>
          <p:cNvPr id="10" name="Vertrouwelijkheidsniveau">
            <a:extLst>
              <a:ext uri="{FF2B5EF4-FFF2-40B4-BE49-F238E27FC236}">
                <a16:creationId xmlns:a16="http://schemas.microsoft.com/office/drawing/2014/main" id="{81E8D0CB-07CC-4FF4-B9A2-3BEAACD9AE9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675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smtClean="0"/>
              <a:t>Tekststijl van het model bewerken</a:t>
            </a:r>
          </a:p>
        </p:txBody>
      </p:sp>
      <p:sp>
        <p:nvSpPr>
          <p:cNvPr id="12" name="Titel 11">
            <a:extLst>
              <a:ext uri="{FF2B5EF4-FFF2-40B4-BE49-F238E27FC236}">
                <a16:creationId xmlns:a16="http://schemas.microsoft.com/office/drawing/2014/main" id="{4AE61CC0-169D-4A88-BF15-A47DE22E86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 dirty="0"/>
          </a:p>
        </p:txBody>
      </p:sp>
      <p:sp>
        <p:nvSpPr>
          <p:cNvPr id="5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E05D9-83F1-4BA7-873C-F06CFE994E4E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958037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78118-1646-495E-9C04-2D31490D74B0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474953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78118-1646-495E-9C04-2D31490D74B0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509988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78118-1646-495E-9C04-2D31490D74B0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06104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78118-1646-495E-9C04-2D31490D74B0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202234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78118-1646-495E-9C04-2D31490D74B0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186270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78118-1646-495E-9C04-2D31490D74B0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346353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78118-1646-495E-9C04-2D31490D74B0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2277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1"/>
          <p:cNvSpPr>
            <a:spLocks noGrp="1"/>
          </p:cNvSpPr>
          <p:nvPr>
            <p:ph type="body" sz="quarter" idx="13" hasCustomPrompt="1"/>
          </p:nvPr>
        </p:nvSpPr>
        <p:spPr>
          <a:xfrm>
            <a:off x="6552000" y="2350799"/>
            <a:ext cx="5004000" cy="3963600"/>
          </a:xfrm>
        </p:spPr>
        <p:txBody>
          <a:bodyPr/>
          <a:lstStyle>
            <a:lvl1pPr marL="316800" indent="-316800">
              <a:buClr>
                <a:schemeClr val="tx1"/>
              </a:buClr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</a:defRPr>
            </a:lvl1pPr>
            <a:lvl2pPr marL="630000" indent="-3168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A7984020-B91C-4CFF-88ED-501B2109C660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‹nr.›</a:t>
            </a:fld>
            <a:endParaRPr lang="nl-NL" dirty="0"/>
          </a:p>
        </p:txBody>
      </p:sp>
      <p:sp>
        <p:nvSpPr>
          <p:cNvPr id="10" name="Tijdelijke aanduiding voor afbeelding 9">
            <a:extLst>
              <a:ext uri="{FF2B5EF4-FFF2-40B4-BE49-F238E27FC236}">
                <a16:creationId xmlns:a16="http://schemas.microsoft.com/office/drawing/2014/main" id="{F17C0AA7-9F88-4479-B7CF-C1BB31AB870A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C1E2EA9-BE63-4625-B099-2271F692DE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6C2A6650-CEC0-489B-BFC0-04E78F01962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78118-1646-495E-9C04-2D31490D74B0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165267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78118-1646-495E-9C04-2D31490D74B0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7571254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78118-1646-495E-9C04-2D31490D74B0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612155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78118-1646-495E-9C04-2D31490D74B0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6431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geel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>
          <a:xfrm>
            <a:off x="630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4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630000" y="5298141"/>
            <a:ext cx="10923588" cy="923272"/>
          </a:xfrm>
        </p:spPr>
        <p:txBody>
          <a:bodyPr lIns="0" tIns="0" rIns="0">
            <a:normAutofit/>
          </a:bodyPr>
          <a:lstStyle>
            <a:lvl1pPr marL="0" indent="0" algn="l">
              <a:buNone/>
              <a:defRPr sz="2400">
                <a:solidFill>
                  <a:schemeClr val="bg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 om een subtitel in te voegen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8E684C-7D4C-426C-AC24-E424245763F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Vertrouwelijkheidsniveau">
            <a:extLst>
              <a:ext uri="{FF2B5EF4-FFF2-40B4-BE49-F238E27FC236}">
                <a16:creationId xmlns:a16="http://schemas.microsoft.com/office/drawing/2014/main" id="{D32BCAE4-C367-4016-B734-236CBBFED4D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verticaal ge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: vorm 8">
            <a:extLst>
              <a:ext uri="{FF2B5EF4-FFF2-40B4-BE49-F238E27FC236}">
                <a16:creationId xmlns:a16="http://schemas.microsoft.com/office/drawing/2014/main" id="{0FA47D1B-42CA-4E2B-B2E8-239884DF4BD3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498305 w 6096000"/>
              <a:gd name="connsiteY1" fmla="*/ 0 h 6858000"/>
              <a:gd name="connsiteX2" fmla="*/ 5853600 w 6096000"/>
              <a:gd name="connsiteY2" fmla="*/ 0 h 6858000"/>
              <a:gd name="connsiteX3" fmla="*/ 5862636 w 6096000"/>
              <a:gd name="connsiteY3" fmla="*/ 0 h 6858000"/>
              <a:gd name="connsiteX4" fmla="*/ 5862636 w 6096000"/>
              <a:gd name="connsiteY4" fmla="*/ 712471 h 6858000"/>
              <a:gd name="connsiteX5" fmla="*/ 6096000 w 6096000"/>
              <a:gd name="connsiteY5" fmla="*/ 712471 h 6858000"/>
              <a:gd name="connsiteX6" fmla="*/ 6096000 w 6096000"/>
              <a:gd name="connsiteY6" fmla="*/ 961200 h 6858000"/>
              <a:gd name="connsiteX7" fmla="*/ 6096000 w 6096000"/>
              <a:gd name="connsiteY7" fmla="*/ 1891881 h 6858000"/>
              <a:gd name="connsiteX8" fmla="*/ 6096000 w 6096000"/>
              <a:gd name="connsiteY8" fmla="*/ 6858000 h 6858000"/>
              <a:gd name="connsiteX9" fmla="*/ 0 w 6096000"/>
              <a:gd name="connsiteY9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498305" y="0"/>
                </a:lnTo>
                <a:lnTo>
                  <a:pt x="5853600" y="0"/>
                </a:lnTo>
                <a:lnTo>
                  <a:pt x="5862636" y="0"/>
                </a:lnTo>
                <a:lnTo>
                  <a:pt x="5862636" y="712471"/>
                </a:lnTo>
                <a:lnTo>
                  <a:pt x="6096000" y="712471"/>
                </a:lnTo>
                <a:lnTo>
                  <a:pt x="6096000" y="961200"/>
                </a:lnTo>
                <a:lnTo>
                  <a:pt x="6096000" y="1891881"/>
                </a:lnTo>
                <a:lnTo>
                  <a:pt x="6096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 hasCustomPrompt="1"/>
          </p:nvPr>
        </p:nvSpPr>
        <p:spPr>
          <a:xfrm>
            <a:off x="6552000" y="1052513"/>
            <a:ext cx="5004000" cy="5168900"/>
          </a:xfrm>
        </p:spPr>
        <p:txBody>
          <a:bodyPr anchor="ctr" anchorCtr="0"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508C5A-8D78-4219-976E-46DFA0C4F8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000" y="3039154"/>
            <a:ext cx="5003800" cy="1069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411F2E84-2AC4-4E76-AB35-4DF5275224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6" name="Vertrouwelijkheidsniveau">
            <a:extLst>
              <a:ext uri="{FF2B5EF4-FFF2-40B4-BE49-F238E27FC236}">
                <a16:creationId xmlns:a16="http://schemas.microsoft.com/office/drawing/2014/main" id="{42A8670A-3771-498C-BCA7-1CEC86864E8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300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</p:spTree>
    <p:extLst>
      <p:ext uri="{BB962C8B-B14F-4D97-AF65-F5344CB8AC3E}">
        <p14:creationId xmlns:p14="http://schemas.microsoft.com/office/powerpoint/2010/main" val="230636227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 hasCustomPrompt="1"/>
          </p:nvPr>
        </p:nvSpPr>
        <p:spPr>
          <a:xfrm>
            <a:off x="6552000" y="2350800"/>
            <a:ext cx="5004000" cy="39636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 dirty="0"/>
              <a:t>Klik om tekst in te voegen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14" name="Tijdelijke aanduiding voor dianummer 13">
            <a:extLst>
              <a:ext uri="{FF2B5EF4-FFF2-40B4-BE49-F238E27FC236}">
                <a16:creationId xmlns:a16="http://schemas.microsoft.com/office/drawing/2014/main" id="{0E24862E-A238-48C9-966B-53C0A9936E1E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6">
            <a:extLst>
              <a:ext uri="{FF2B5EF4-FFF2-40B4-BE49-F238E27FC236}">
                <a16:creationId xmlns:a16="http://schemas.microsoft.com/office/drawing/2014/main" id="{9C42D806-99A5-4854-9BB7-C93AB66EA3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2000" y="1281950"/>
            <a:ext cx="5004000" cy="1069200"/>
          </a:xfr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Klik om een titel in te voegen</a:t>
            </a:r>
          </a:p>
        </p:txBody>
      </p:sp>
      <p:sp>
        <p:nvSpPr>
          <p:cNvPr id="7" name="Vertrouwelijkheidsniveau">
            <a:extLst>
              <a:ext uri="{FF2B5EF4-FFF2-40B4-BE49-F238E27FC236}">
                <a16:creationId xmlns:a16="http://schemas.microsoft.com/office/drawing/2014/main" id="{4BAFB278-E939-4041-A70B-47CB8943C72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3200" y="6528572"/>
            <a:ext cx="4262437" cy="183600"/>
          </a:xfrm>
        </p:spPr>
        <p:txBody>
          <a:bodyPr anchor="b" anchorCtr="0">
            <a:noAutofit/>
          </a:bodyPr>
          <a:lstStyle>
            <a:lvl1pPr marL="0" indent="0">
              <a:buNone/>
              <a:defRPr sz="900" cap="all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nl-NL" dirty="0"/>
              <a:t>[vertrouwelijkheidsniveau]</a:t>
            </a:r>
          </a:p>
        </p:txBody>
      </p:sp>
      <p:sp>
        <p:nvSpPr>
          <p:cNvPr id="8" name="Tijdelijke aanduiding voor afbeelding 7">
            <a:extLst>
              <a:ext uri="{FF2B5EF4-FFF2-40B4-BE49-F238E27FC236}">
                <a16:creationId xmlns:a16="http://schemas.microsoft.com/office/drawing/2014/main" id="{F4CFC7BE-2502-4C51-AFEA-F92D97467734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4594225 w 6096000"/>
              <a:gd name="connsiteY1" fmla="*/ 0 h 6858000"/>
              <a:gd name="connsiteX2" fmla="*/ 5848350 w 6096000"/>
              <a:gd name="connsiteY2" fmla="*/ 0 h 6858000"/>
              <a:gd name="connsiteX3" fmla="*/ 5862637 w 6096000"/>
              <a:gd name="connsiteY3" fmla="*/ 0 h 6858000"/>
              <a:gd name="connsiteX4" fmla="*/ 5862637 w 6096000"/>
              <a:gd name="connsiteY4" fmla="*/ 711244 h 6858000"/>
              <a:gd name="connsiteX5" fmla="*/ 6096000 w 6096000"/>
              <a:gd name="connsiteY5" fmla="*/ 711244 h 6858000"/>
              <a:gd name="connsiteX6" fmla="*/ 6096000 w 6096000"/>
              <a:gd name="connsiteY6" fmla="*/ 975600 h 6858000"/>
              <a:gd name="connsiteX7" fmla="*/ 6096000 w 6096000"/>
              <a:gd name="connsiteY7" fmla="*/ 1431131 h 6858000"/>
              <a:gd name="connsiteX8" fmla="*/ 6096000 w 6096000"/>
              <a:gd name="connsiteY8" fmla="*/ 6858000 h 6858000"/>
              <a:gd name="connsiteX9" fmla="*/ 5848350 w 6096000"/>
              <a:gd name="connsiteY9" fmla="*/ 6858000 h 6858000"/>
              <a:gd name="connsiteX10" fmla="*/ 0 w 6096000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4594225" y="0"/>
                </a:lnTo>
                <a:lnTo>
                  <a:pt x="5848350" y="0"/>
                </a:lnTo>
                <a:lnTo>
                  <a:pt x="5862637" y="0"/>
                </a:lnTo>
                <a:lnTo>
                  <a:pt x="5862637" y="711244"/>
                </a:lnTo>
                <a:lnTo>
                  <a:pt x="6096000" y="711244"/>
                </a:lnTo>
                <a:lnTo>
                  <a:pt x="6096000" y="975600"/>
                </a:lnTo>
                <a:lnTo>
                  <a:pt x="6096000" y="1431131"/>
                </a:lnTo>
                <a:lnTo>
                  <a:pt x="6096000" y="6858000"/>
                </a:lnTo>
                <a:lnTo>
                  <a:pt x="58483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vert="horz" wrap="square" tIns="1800000" anchor="t" anchorCtr="1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None/>
              <a:tabLst/>
              <a:defRPr/>
            </a:pPr>
            <a:r>
              <a:rPr lang="nl-NL" dirty="0"/>
              <a:t>Klik op het pictogram om een afbeelding in te voegen</a:t>
            </a:r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49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5" Type="http://schemas.openxmlformats.org/officeDocument/2006/relationships/slideLayout" Target="../slideLayouts/slideLayout51.xml"/><Relationship Id="rId4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1069200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000" y="2349499"/>
            <a:ext cx="10933200" cy="3963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8400" y="6528572"/>
            <a:ext cx="511200" cy="1836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C93B359-CF0D-4389-949E-16A33FCBB3EC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1113A800-9FFB-4505-9B39-BBE671EBBBEA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65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666" r:id="rId2"/>
    <p:sldLayoutId id="2147483725" r:id="rId3"/>
    <p:sldLayoutId id="2147483731" r:id="rId4"/>
    <p:sldLayoutId id="2147483652" r:id="rId5"/>
    <p:sldLayoutId id="2147483728" r:id="rId6"/>
    <p:sldLayoutId id="2147483689" r:id="rId7"/>
    <p:sldLayoutId id="2147483730" r:id="rId8"/>
    <p:sldLayoutId id="2147483729" r:id="rId9"/>
    <p:sldLayoutId id="2147483716" r:id="rId10"/>
    <p:sldLayoutId id="2147483667" r:id="rId11"/>
    <p:sldLayoutId id="214748372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Tx/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Tx/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Tx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Tx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630238" y="1282700"/>
            <a:ext cx="10933112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0238" y="2349500"/>
            <a:ext cx="10933112" cy="396398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0C4A9ED-10BC-4655-9631-74B32DCB2A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9000" y="6527800"/>
            <a:ext cx="511175" cy="18415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pPr>
              <a:defRPr/>
            </a:pPr>
            <a:fld id="{B9C1DAD9-2135-4AC2-B2C7-F693CD16951E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  <p:pic>
        <p:nvPicPr>
          <p:cNvPr id="1029" name="Afbeelding 5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065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244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Verdana" panose="020B0604030504040204" pitchFamily="34" charset="0"/>
        </a:defRPr>
      </a:lvl9pPr>
    </p:titleStyle>
    <p:bodyStyle>
      <a:lvl1pPr marL="315913" indent="-315913" algn="l" rtl="0" eaLnBrk="0" fontAlgn="base" hangingPunct="0">
        <a:lnSpc>
          <a:spcPct val="90000"/>
        </a:lnSpc>
        <a:spcBef>
          <a:spcPts val="1200"/>
        </a:spcBef>
        <a:spcAft>
          <a:spcPct val="0"/>
        </a:spcAft>
        <a:buSzPct val="100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28650" indent="-315913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150" indent="-315913" algn="l" rtl="0" eaLnBrk="0" fontAlgn="base" hangingPunct="0">
        <a:lnSpc>
          <a:spcPct val="90000"/>
        </a:lnSpc>
        <a:spcBef>
          <a:spcPts val="800"/>
        </a:spcBef>
        <a:spcAft>
          <a:spcPct val="0"/>
        </a:spcAft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58888" indent="-315913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76388" indent="-315913" algn="l" rtl="0" eaLnBrk="0" fontAlgn="base" hangingPunct="0">
        <a:lnSpc>
          <a:spcPct val="90000"/>
        </a:lnSpc>
        <a:spcBef>
          <a:spcPts val="600"/>
        </a:spcBef>
        <a:spcAft>
          <a:spcPct val="0"/>
        </a:spcAft>
        <a:buClr>
          <a:schemeClr val="tx2"/>
        </a:buClr>
        <a:buFont typeface="Verdana" panose="020B0604030504040204" pitchFamily="34" charset="0"/>
        <a:buChar char="–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Clr>
          <a:schemeClr val="bg1"/>
        </a:buClr>
        <a:buSzPct val="25000"/>
        <a:buFont typeface="Verdana" panose="020B0604030504040204" pitchFamily="34" charset="0"/>
        <a:buChar char="'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1">
            <a:lumMod val="50000"/>
            <a:lumOff val="50000"/>
          </a:schemeClr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 om stijl te bewerken</a:t>
            </a:r>
          </a:p>
        </p:txBody>
      </p:sp>
      <p:sp>
        <p:nvSpPr>
          <p:cNvPr id="1027" name="Tijdelijke aanduiding voor tekst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 smtClean="0"/>
              <a:t>Klikken om de tekststijl van het model te bewerken</a:t>
            </a:r>
          </a:p>
          <a:p>
            <a:pPr lvl="1"/>
            <a:r>
              <a:rPr lang="nl-NL" altLang="nl-NL" smtClean="0"/>
              <a:t>Tweede niveau</a:t>
            </a:r>
          </a:p>
          <a:p>
            <a:pPr lvl="2"/>
            <a:r>
              <a:rPr lang="nl-NL" altLang="nl-NL" smtClean="0"/>
              <a:t>Derde niveau</a:t>
            </a:r>
          </a:p>
          <a:p>
            <a:pPr lvl="3"/>
            <a:r>
              <a:rPr lang="nl-NL" altLang="nl-NL" smtClean="0"/>
              <a:t>Vierde niveau</a:t>
            </a:r>
          </a:p>
          <a:p>
            <a:pPr lvl="4"/>
            <a:r>
              <a:rPr lang="nl-NL" altLang="nl-NL" smtClean="0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4762F6A-14E7-47A2-9896-C58BE5B6DD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FC3CAA3-6ADE-490B-B805-9DEAA0EF01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87F5B70-9E72-497D-ACFA-7C0C879B59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0CCDE16-A748-4965-98C2-6477B3D8346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5259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</p:sldLayoutIdLst>
  <p:hf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49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hpKleurvlakOnder" descr="Bar_Bottom"/>
          <p:cNvSpPr>
            <a:spLocks noChangeArrowheads="1"/>
          </p:cNvSpPr>
          <p:nvPr/>
        </p:nvSpPr>
        <p:spPr bwMode="auto">
          <a:xfrm>
            <a:off x="0" y="6318250"/>
            <a:ext cx="12192000" cy="539750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nl-NL" altLang="nl-NL" sz="1800" smtClean="0">
              <a:solidFill>
                <a:srgbClr val="FFFFFF"/>
              </a:solidFill>
              <a:ea typeface="+mn-ea"/>
              <a:cs typeface="Arial" charset="0"/>
            </a:endParaRPr>
          </a:p>
        </p:txBody>
      </p:sp>
      <p:sp>
        <p:nvSpPr>
          <p:cNvPr id="1070" name="Rectangle 4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8" y="2070100"/>
            <a:ext cx="11203516" cy="414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 err="1"/>
              <a:t>Klik</a:t>
            </a:r>
            <a:r>
              <a:rPr lang="nl-NL" dirty="0"/>
              <a:t> </a:t>
            </a:r>
            <a:r>
              <a:rPr lang="nl-NL" dirty="0" err="1"/>
              <a:t>om</a:t>
            </a:r>
            <a:r>
              <a:rPr lang="nl-NL" dirty="0"/>
              <a:t> het </a:t>
            </a:r>
            <a:r>
              <a:rPr lang="nl-NL" dirty="0" err="1"/>
              <a:t>opmaakprofiel</a:t>
            </a:r>
            <a:r>
              <a:rPr lang="nl-NL" dirty="0"/>
              <a:t> van de </a:t>
            </a:r>
            <a:r>
              <a:rPr lang="nl-NL" dirty="0" err="1"/>
              <a:t>modeltekst</a:t>
            </a:r>
            <a:r>
              <a:rPr lang="nl-NL" dirty="0"/>
              <a:t> </a:t>
            </a:r>
            <a:r>
              <a:rPr lang="nl-NL" dirty="0" err="1"/>
              <a:t>te</a:t>
            </a:r>
            <a:r>
              <a:rPr lang="nl-NL" dirty="0"/>
              <a:t> </a:t>
            </a:r>
            <a:r>
              <a:rPr lang="nl-NL" dirty="0" err="1"/>
              <a:t>bewerken</a:t>
            </a:r>
            <a:endParaRPr lang="nl-NL" dirty="0"/>
          </a:p>
          <a:p>
            <a:pPr lvl="1"/>
            <a:r>
              <a:rPr lang="nl-NL" dirty="0"/>
              <a:t>Tweede </a:t>
            </a:r>
            <a:r>
              <a:rPr lang="nl-NL" dirty="0" err="1"/>
              <a:t>niveau</a:t>
            </a:r>
            <a:r>
              <a:rPr lang="nl-NL" dirty="0"/>
              <a:t> </a:t>
            </a:r>
          </a:p>
          <a:p>
            <a:pPr lvl="2"/>
            <a:r>
              <a:rPr lang="nl-NL" dirty="0" err="1"/>
              <a:t>Derde</a:t>
            </a:r>
            <a:r>
              <a:rPr lang="nl-NL" dirty="0"/>
              <a:t> niveau</a:t>
            </a:r>
          </a:p>
          <a:p>
            <a:pPr lvl="4"/>
            <a:r>
              <a:rPr lang="nl-NL" dirty="0"/>
              <a:t> Vierde niveau</a:t>
            </a:r>
          </a:p>
          <a:p>
            <a:pPr lvl="5"/>
            <a:r>
              <a:rPr lang="nl-NL" dirty="0"/>
              <a:t>Vijfde niveau</a:t>
            </a:r>
          </a:p>
        </p:txBody>
      </p:sp>
      <p:sp>
        <p:nvSpPr>
          <p:cNvPr id="1028" name="shpTekst" descr="Bar_Top"/>
          <p:cNvSpPr>
            <a:spLocks noChangeArrowheads="1"/>
          </p:cNvSpPr>
          <p:nvPr/>
        </p:nvSpPr>
        <p:spPr bwMode="auto">
          <a:xfrm>
            <a:off x="0" y="1"/>
            <a:ext cx="12192000" cy="1071563"/>
          </a:xfrm>
          <a:prstGeom prst="rect">
            <a:avLst/>
          </a:prstGeom>
          <a:solidFill>
            <a:srgbClr val="F9E1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defRPr/>
            </a:pPr>
            <a:endParaRPr lang="nl-NL" altLang="nl-NL" sz="1800" smtClean="0">
              <a:solidFill>
                <a:srgbClr val="FFFFFF"/>
              </a:solidFill>
              <a:ea typeface="+mn-ea"/>
              <a:cs typeface="Arial" charset="0"/>
            </a:endParaRPr>
          </a:p>
        </p:txBody>
      </p:sp>
      <p:sp>
        <p:nvSpPr>
          <p:cNvPr id="102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24418" y="1295400"/>
            <a:ext cx="11203516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/>
          </a:p>
        </p:txBody>
      </p:sp>
      <p:sp>
        <p:nvSpPr>
          <p:cNvPr id="1030" name="shpKleurvlakBoven"/>
          <p:cNvSpPr>
            <a:spLocks noChangeArrowheads="1"/>
          </p:cNvSpPr>
          <p:nvPr/>
        </p:nvSpPr>
        <p:spPr bwMode="auto">
          <a:xfrm>
            <a:off x="6716185" y="6423026"/>
            <a:ext cx="4203700" cy="11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nl-NL" altLang="nl-NL" sz="1000" smtClean="0">
                <a:ea typeface="+mn-ea"/>
                <a:cs typeface="Arial" charset="0"/>
              </a:rPr>
              <a:t>Rijkswaterstaat</a:t>
            </a:r>
          </a:p>
        </p:txBody>
      </p:sp>
      <p:sp>
        <p:nvSpPr>
          <p:cNvPr id="1031" name="shpBeeldmerk"/>
          <p:cNvSpPr>
            <a:spLocks noChangeArrowheads="1"/>
          </p:cNvSpPr>
          <p:nvPr/>
        </p:nvSpPr>
        <p:spPr bwMode="auto">
          <a:xfrm>
            <a:off x="624417" y="6613526"/>
            <a:ext cx="2537883" cy="119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9pPr>
          </a:lstStyle>
          <a:p>
            <a:pPr>
              <a:defRPr/>
            </a:pPr>
            <a:fld id="{4C56F39B-6E6A-48FC-A222-5D232D91B38A}" type="slidenum">
              <a:rPr lang="nl-NL" altLang="nl-NL" sz="1000" smtClean="0"/>
              <a:pPr>
                <a:defRPr/>
              </a:pPr>
              <a:t>‹nr.›</a:t>
            </a:fld>
            <a:endParaRPr lang="nl-NL" altLang="nl-NL" sz="1000" smtClean="0"/>
          </a:p>
        </p:txBody>
      </p:sp>
      <p:sp>
        <p:nvSpPr>
          <p:cNvPr id="1032" name="TitelSlide2"/>
          <p:cNvSpPr txBox="1">
            <a:spLocks noChangeArrowheads="1"/>
          </p:cNvSpPr>
          <p:nvPr/>
        </p:nvSpPr>
        <p:spPr bwMode="auto">
          <a:xfrm>
            <a:off x="6716185" y="6613526"/>
            <a:ext cx="3219449" cy="119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0"/>
              </a:spcBef>
              <a:defRPr/>
            </a:pPr>
            <a:r>
              <a:rPr lang="nl-NL" altLang="nl-NL" sz="1000" dirty="0" smtClean="0">
                <a:ea typeface="+mn-ea"/>
                <a:cs typeface="Arial" charset="0"/>
              </a:rPr>
              <a:t>Bestuurlijk overleg renovatie</a:t>
            </a:r>
          </a:p>
        </p:txBody>
      </p:sp>
      <p:sp>
        <p:nvSpPr>
          <p:cNvPr id="1033" name="ZwarteBalk" hidden="1"/>
          <p:cNvSpPr>
            <a:spLocks noChangeArrowheads="1"/>
          </p:cNvSpPr>
          <p:nvPr/>
        </p:nvSpPr>
        <p:spPr bwMode="auto">
          <a:xfrm>
            <a:off x="11857568" y="0"/>
            <a:ext cx="334433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50000"/>
              </a:spcBef>
              <a:defRPr sz="22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endParaRPr lang="nl-NL" altLang="nl-NL" sz="2200" smtClean="0">
              <a:ea typeface="+mn-ea"/>
              <a:cs typeface="Arial" charset="0"/>
            </a:endParaRPr>
          </a:p>
        </p:txBody>
      </p:sp>
      <p:pic>
        <p:nvPicPr>
          <p:cNvPr id="1034" name="LogoLandmacht"/>
          <p:cNvPicPr>
            <a:picLocks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618" y="4764"/>
            <a:ext cx="586316" cy="839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9685868" y="6613526"/>
            <a:ext cx="2010833" cy="1190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spcBef>
                <a:spcPct val="50000"/>
              </a:spcBef>
              <a:defRPr sz="10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12" name="shpKleurvlakBoven"/>
          <p:cNvSpPr>
            <a:spLocks noChangeArrowheads="1"/>
          </p:cNvSpPr>
          <p:nvPr userDrawn="1"/>
        </p:nvSpPr>
        <p:spPr bwMode="auto">
          <a:xfrm>
            <a:off x="1102784" y="6656388"/>
            <a:ext cx="4036483" cy="144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/>
          <a:p>
            <a:pPr>
              <a:defRPr/>
            </a:pPr>
            <a:r>
              <a:rPr lang="nl-NL" sz="650" cap="all" dirty="0">
                <a:ea typeface="+mn-ea"/>
                <a:cs typeface="Arial" charset="0"/>
              </a:rPr>
              <a:t>RWS Bedrijfsinformatie</a:t>
            </a:r>
          </a:p>
        </p:txBody>
      </p:sp>
    </p:spTree>
    <p:extLst>
      <p:ext uri="{BB962C8B-B14F-4D97-AF65-F5344CB8AC3E}">
        <p14:creationId xmlns:p14="http://schemas.microsoft.com/office/powerpoint/2010/main" val="1242815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+mj-lt"/>
          <a:ea typeface="MS PGothic" pitchFamily="34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  <a:ea typeface="MS PGothic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  <a:ea typeface="MS PGothic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  <a:ea typeface="MS PGothic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7BC7"/>
          </a:solidFill>
          <a:latin typeface="Verdana" pitchFamily="34" charset="0"/>
          <a:ea typeface="MS PGothic" pitchFamily="34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E17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000000"/>
          </a:solidFill>
          <a:latin typeface="+mn-lt"/>
          <a:ea typeface="MS PGothic" pitchFamily="34" charset="-128"/>
          <a:cs typeface="+mn-cs"/>
        </a:defRPr>
      </a:lvl1pPr>
      <a:lvl2pPr marL="741363" indent="-284163" algn="l" rtl="0" eaLnBrk="0" fontAlgn="base" hangingPunct="0">
        <a:spcBef>
          <a:spcPts val="425"/>
        </a:spcBef>
        <a:spcAft>
          <a:spcPct val="0"/>
        </a:spcAft>
        <a:buFont typeface="Verdana" panose="020B0604030504040204" pitchFamily="34" charset="0"/>
        <a:buChar char="–"/>
        <a:defRPr>
          <a:solidFill>
            <a:srgbClr val="000000"/>
          </a:solidFill>
          <a:latin typeface="+mn-lt"/>
          <a:ea typeface="MS PGothic" pitchFamily="34" charset="-128"/>
        </a:defRPr>
      </a:lvl2pPr>
      <a:lvl3pPr marL="965200" indent="-342900" algn="l" rtl="0" eaLnBrk="0" fontAlgn="base" hangingPunct="0">
        <a:spcBef>
          <a:spcPts val="425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000000"/>
          </a:solidFill>
          <a:latin typeface="+mn-lt"/>
          <a:ea typeface="MS PGothic" pitchFamily="34" charset="-128"/>
        </a:defRPr>
      </a:lvl3pPr>
      <a:lvl4pPr marL="989013" indent="382588" algn="l" rtl="0" eaLnBrk="0" fontAlgn="base" hangingPunct="0">
        <a:spcBef>
          <a:spcPct val="5000"/>
        </a:spcBef>
        <a:spcAft>
          <a:spcPct val="0"/>
        </a:spcAft>
        <a:buFont typeface="Verdana" panose="020B0604030504040204" pitchFamily="34" charset="0"/>
        <a:defRPr sz="2200">
          <a:solidFill>
            <a:srgbClr val="000000"/>
          </a:solidFill>
          <a:latin typeface="+mn-lt"/>
          <a:ea typeface="MS PGothic" pitchFamily="34" charset="-128"/>
        </a:defRPr>
      </a:lvl4pPr>
      <a:lvl5pPr marL="1631950" indent="-285750" algn="l" rtl="0" eaLnBrk="0" fontAlgn="base" hangingPunct="0">
        <a:spcBef>
          <a:spcPts val="425"/>
        </a:spcBef>
        <a:spcAft>
          <a:spcPct val="0"/>
        </a:spcAft>
        <a:buFont typeface="Verdana" panose="020B0604030504040204" pitchFamily="34" charset="0"/>
        <a:buChar char="–"/>
        <a:defRPr>
          <a:solidFill>
            <a:srgbClr val="000000"/>
          </a:solidFill>
          <a:latin typeface="+mn-lt"/>
          <a:ea typeface="MS PGothic" pitchFamily="34" charset="-128"/>
        </a:defRPr>
      </a:lvl5pPr>
      <a:lvl6pPr marL="1803400" algn="l" rtl="0" eaLnBrk="1" fontAlgn="base" hangingPunct="1">
        <a:spcBef>
          <a:spcPts val="423"/>
        </a:spcBef>
        <a:spcAft>
          <a:spcPct val="0"/>
        </a:spcAft>
        <a:buFont typeface="Verdana" pitchFamily="34" charset="0"/>
        <a:buChar char="»"/>
        <a:defRPr sz="1800" baseline="0">
          <a:solidFill>
            <a:srgbClr val="000000"/>
          </a:solidFill>
          <a:latin typeface="+mn-lt"/>
        </a:defRPr>
      </a:lvl6pPr>
      <a:lvl7pPr marL="22606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7pPr>
      <a:lvl8pPr marL="27178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8pPr>
      <a:lvl9pPr marL="317500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200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78118-1646-495E-9C04-2D31490D74B0}" type="datetimeFigureOut">
              <a:rPr lang="nl-NL" smtClean="0"/>
              <a:t>29-4-2021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BAA4B-D50A-4874-9DB3-4318AEBE765F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7966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1" r:id="rId1"/>
    <p:sldLayoutId id="2147483802" r:id="rId2"/>
    <p:sldLayoutId id="2147483803" r:id="rId3"/>
    <p:sldLayoutId id="2147483804" r:id="rId4"/>
    <p:sldLayoutId id="2147483805" r:id="rId5"/>
    <p:sldLayoutId id="2147483806" r:id="rId6"/>
    <p:sldLayoutId id="2147483807" r:id="rId7"/>
    <p:sldLayoutId id="2147483808" r:id="rId8"/>
    <p:sldLayoutId id="2147483809" r:id="rId9"/>
    <p:sldLayoutId id="2147483810" r:id="rId10"/>
    <p:sldLayoutId id="214748381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corporate.intranet.rws.nl/Ondersteuning/Kantoorautomatisering_en_Telefonie/Vertrouwelijkheidsniveau_toepassen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2.xml"/><Relationship Id="rId5" Type="http://schemas.openxmlformats.org/officeDocument/2006/relationships/image" Target="../media/image16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6.png"/><Relationship Id="rId5" Type="http://schemas.openxmlformats.org/officeDocument/2006/relationships/image" Target="../media/image12.png"/><Relationship Id="rId4" Type="http://schemas.openxmlformats.org/officeDocument/2006/relationships/image" Target="../media/image22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4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19.png"/><Relationship Id="rId7" Type="http://schemas.openxmlformats.org/officeDocument/2006/relationships/image" Target="../media/image27.png"/><Relationship Id="rId12" Type="http://schemas.openxmlformats.org/officeDocument/2006/relationships/image" Target="../media/image1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6.png"/><Relationship Id="rId11" Type="http://schemas.openxmlformats.org/officeDocument/2006/relationships/image" Target="../media/image12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9.png"/><Relationship Id="rId7" Type="http://schemas.openxmlformats.org/officeDocument/2006/relationships/image" Target="../media/image3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23.png"/><Relationship Id="rId5" Type="http://schemas.openxmlformats.org/officeDocument/2006/relationships/image" Target="../media/image25.png"/><Relationship Id="rId10" Type="http://schemas.openxmlformats.org/officeDocument/2006/relationships/image" Target="../media/image33.png"/><Relationship Id="rId4" Type="http://schemas.openxmlformats.org/officeDocument/2006/relationships/image" Target="../media/image24.png"/><Relationship Id="rId9" Type="http://schemas.openxmlformats.org/officeDocument/2006/relationships/image" Target="../media/image3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ndertitel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Renovatie bediening, besturing en bewaking van de Spijkenisserbrug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l-NL" dirty="0" smtClean="0"/>
              <a:t>Cluster B-Bruggen</a:t>
            </a:r>
            <a:endParaRPr lang="nl-NL" dirty="0"/>
          </a:p>
        </p:txBody>
      </p:sp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Marktconsultatie </a:t>
            </a:r>
            <a:br>
              <a:rPr lang="nl-NL" dirty="0" smtClean="0"/>
            </a:br>
            <a:r>
              <a:rPr lang="nl-NL" dirty="0" smtClean="0"/>
              <a:t>Toetsen maakbaarheid ombouw- en bereikbaarheidsplan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5"/>
          </p:nvPr>
        </p:nvSpPr>
        <p:spPr>
          <a:xfrm>
            <a:off x="6552000" y="6152607"/>
            <a:ext cx="5004000" cy="345651"/>
          </a:xfrm>
        </p:spPr>
        <p:txBody>
          <a:bodyPr>
            <a:normAutofit fontScale="85000" lnSpcReduction="20000"/>
          </a:bodyPr>
          <a:lstStyle/>
          <a:p>
            <a:endParaRPr lang="nl-NL" dirty="0"/>
          </a:p>
          <a:p>
            <a:r>
              <a:rPr lang="nl-NL" dirty="0" smtClean="0"/>
              <a:t>29 april 2021</a:t>
            </a:r>
            <a:endParaRPr lang="nl-NL" dirty="0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nl-NL" dirty="0" smtClean="0"/>
              <a:t>bedrijfsvertrouwelijk</a:t>
            </a:r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</a:t>
            </a:fld>
            <a:endParaRPr lang="nl-NL" dirty="0"/>
          </a:p>
        </p:txBody>
      </p:sp>
      <p:sp>
        <p:nvSpPr>
          <p:cNvPr id="8" name="Tekstvak 7"/>
          <p:cNvSpPr txBox="1"/>
          <p:nvPr/>
        </p:nvSpPr>
        <p:spPr>
          <a:xfrm>
            <a:off x="266007" y="5137265"/>
            <a:ext cx="4020243" cy="961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400" dirty="0"/>
              <a:t>Let op: Pas zelf het vertrouwelijkheidsniveau aan. Zie voor uitleg </a:t>
            </a:r>
            <a:r>
              <a:rPr lang="nl-NL" sz="1400" u="sng" dirty="0">
                <a:hlinkClick r:id="rId2"/>
              </a:rPr>
              <a:t>deze intranetpagina</a:t>
            </a:r>
            <a:endParaRPr lang="nl-NL" sz="1400" dirty="0"/>
          </a:p>
          <a:p>
            <a:endParaRPr lang="nl-NL" sz="1400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007" y="2120417"/>
            <a:ext cx="5480779" cy="382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237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IJL-RECHTS 4">
            <a:extLst>
              <a:ext uri="{FF2B5EF4-FFF2-40B4-BE49-F238E27FC236}">
                <a16:creationId xmlns:a16="http://schemas.microsoft.com/office/drawing/2014/main" id="{ABCB7BAF-5D20-4E2F-97CA-4C3FB958464B}"/>
              </a:ext>
            </a:extLst>
          </p:cNvPr>
          <p:cNvSpPr/>
          <p:nvPr/>
        </p:nvSpPr>
        <p:spPr>
          <a:xfrm>
            <a:off x="5780088" y="1300163"/>
            <a:ext cx="4430712" cy="184626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PIJL-RECHTS 4">
            <a:extLst>
              <a:ext uri="{FF2B5EF4-FFF2-40B4-BE49-F238E27FC236}">
                <a16:creationId xmlns:a16="http://schemas.microsoft.com/office/drawing/2014/main" id="{ABCB7BAF-5D20-4E2F-97CA-4C3FB958464B}"/>
              </a:ext>
            </a:extLst>
          </p:cNvPr>
          <p:cNvSpPr/>
          <p:nvPr/>
        </p:nvSpPr>
        <p:spPr>
          <a:xfrm>
            <a:off x="0" y="1325563"/>
            <a:ext cx="6400800" cy="1846262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PIJL-RECHTS 4">
            <a:extLst>
              <a:ext uri="{FF2B5EF4-FFF2-40B4-BE49-F238E27FC236}">
                <a16:creationId xmlns:a16="http://schemas.microsoft.com/office/drawing/2014/main" id="{ABCB7BAF-5D20-4E2F-97CA-4C3FB958464B}"/>
              </a:ext>
            </a:extLst>
          </p:cNvPr>
          <p:cNvSpPr/>
          <p:nvPr/>
        </p:nvSpPr>
        <p:spPr>
          <a:xfrm>
            <a:off x="0" y="3171825"/>
            <a:ext cx="10210800" cy="1846263"/>
          </a:xfrm>
          <a:prstGeom prst="rightArrow">
            <a:avLst/>
          </a:prstGeom>
          <a:solidFill>
            <a:schemeClr val="accent4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PIJL-RECHTS 4">
            <a:extLst>
              <a:ext uri="{FF2B5EF4-FFF2-40B4-BE49-F238E27FC236}">
                <a16:creationId xmlns:a16="http://schemas.microsoft.com/office/drawing/2014/main" id="{ABCB7BAF-5D20-4E2F-97CA-4C3FB958464B}"/>
              </a:ext>
            </a:extLst>
          </p:cNvPr>
          <p:cNvSpPr/>
          <p:nvPr/>
        </p:nvSpPr>
        <p:spPr>
          <a:xfrm>
            <a:off x="0" y="5018088"/>
            <a:ext cx="10210800" cy="1846262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PIJL-RECHTS 19">
            <a:extLst>
              <a:ext uri="{FF2B5EF4-FFF2-40B4-BE49-F238E27FC236}">
                <a16:creationId xmlns:a16="http://schemas.microsoft.com/office/drawing/2014/main" id="{1184C9B0-6349-43E5-96DC-253B8C5A2742}"/>
              </a:ext>
            </a:extLst>
          </p:cNvPr>
          <p:cNvSpPr/>
          <p:nvPr/>
        </p:nvSpPr>
        <p:spPr>
          <a:xfrm>
            <a:off x="1279525" y="1722438"/>
            <a:ext cx="4062858" cy="1001712"/>
          </a:xfrm>
          <a:prstGeom prst="rightArrow">
            <a:avLst/>
          </a:prstGeom>
          <a:solidFill>
            <a:srgbClr val="9F8AB8"/>
          </a:solidFill>
          <a:ln w="25400" cap="flat" cmpd="sng" algn="ctr">
            <a:noFill/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Uitvraag Onderzoek </a:t>
            </a:r>
            <a:endParaRPr kumimoji="0" lang="nl-NL" sz="800" b="1" i="0" u="none" strike="noStrike" kern="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PIJL-RECHTS 19">
            <a:extLst>
              <a:ext uri="{FF2B5EF4-FFF2-40B4-BE49-F238E27FC236}">
                <a16:creationId xmlns:a16="http://schemas.microsoft.com/office/drawing/2014/main" id="{3A671409-45DD-4348-9C5C-70BF4F25B930}"/>
              </a:ext>
            </a:extLst>
          </p:cNvPr>
          <p:cNvSpPr/>
          <p:nvPr/>
        </p:nvSpPr>
        <p:spPr>
          <a:xfrm rot="5400000">
            <a:off x="4667145" y="3476867"/>
            <a:ext cx="2534752" cy="493712"/>
          </a:xfrm>
          <a:prstGeom prst="rightArrow">
            <a:avLst>
              <a:gd name="adj1" fmla="val 50000"/>
              <a:gd name="adj2" fmla="val 101402"/>
            </a:avLst>
          </a:prstGeom>
          <a:solidFill>
            <a:schemeClr val="accent2"/>
          </a:solidFill>
          <a:ln w="25400" cap="flat" cmpd="sng" algn="ctr">
            <a:noFill/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3" name="Stroomdiagram: Document 12"/>
          <p:cNvSpPr/>
          <p:nvPr/>
        </p:nvSpPr>
        <p:spPr>
          <a:xfrm>
            <a:off x="5347494" y="1774761"/>
            <a:ext cx="1184275" cy="1009650"/>
          </a:xfrm>
          <a:prstGeom prst="flowChartDocumen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Onderzoek opdelen technische installatie</a:t>
            </a:r>
          </a:p>
        </p:txBody>
      </p:sp>
      <p:sp>
        <p:nvSpPr>
          <p:cNvPr id="4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1323975" y="5465763"/>
            <a:ext cx="4167188" cy="1011237"/>
          </a:xfrm>
          <a:prstGeom prst="rightArrow">
            <a:avLst/>
          </a:prstGeom>
          <a:solidFill>
            <a:srgbClr val="8064A2"/>
          </a:solidFill>
          <a:ln w="25400" cap="flat" cmpd="sng" algn="ctr">
            <a:noFill/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Scenario’s</a:t>
            </a:r>
          </a:p>
        </p:txBody>
      </p:sp>
      <p:sp>
        <p:nvSpPr>
          <p:cNvPr id="14" name="Stroomdiagram: Document 13"/>
          <p:cNvSpPr/>
          <p:nvPr/>
        </p:nvSpPr>
        <p:spPr>
          <a:xfrm>
            <a:off x="20638" y="3576638"/>
            <a:ext cx="1184275" cy="1009650"/>
          </a:xfrm>
          <a:prstGeom prst="flowChartDocumen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2. Onderzoek bereikbaarheids-plan</a:t>
            </a:r>
          </a:p>
        </p:txBody>
      </p:sp>
      <p:pic>
        <p:nvPicPr>
          <p:cNvPr id="4107" name="Afbeelding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088" y="-1588"/>
            <a:ext cx="1954212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108" name="Groep 19"/>
          <p:cNvGrpSpPr>
            <a:grpSpLocks/>
          </p:cNvGrpSpPr>
          <p:nvPr/>
        </p:nvGrpSpPr>
        <p:grpSpPr bwMode="auto">
          <a:xfrm>
            <a:off x="2069306" y="1466545"/>
            <a:ext cx="1560513" cy="873431"/>
            <a:chOff x="4146133" y="1299392"/>
            <a:chExt cx="1560675" cy="872591"/>
          </a:xfrm>
        </p:grpSpPr>
        <p:sp>
          <p:nvSpPr>
            <p:cNvPr id="4184" name="Ovaal 16"/>
            <p:cNvSpPr>
              <a:spLocks noChangeArrowheads="1"/>
            </p:cNvSpPr>
            <p:nvPr/>
          </p:nvSpPr>
          <p:spPr bwMode="auto">
            <a:xfrm>
              <a:off x="4518715" y="1956083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altLang="nl-NL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cxnSp>
          <p:nvCxnSpPr>
            <p:cNvPr id="4185" name="Rechte verbindingslijn 17"/>
            <p:cNvCxnSpPr>
              <a:cxnSpLocks/>
            </p:cNvCxnSpPr>
            <p:nvPr/>
          </p:nvCxnSpPr>
          <p:spPr bwMode="auto">
            <a:xfrm flipV="1">
              <a:off x="4626665" y="1553757"/>
              <a:ext cx="0" cy="522663"/>
            </a:xfrm>
            <a:prstGeom prst="line">
              <a:avLst/>
            </a:prstGeom>
            <a:noFill/>
            <a:ln w="9525" algn="ctr">
              <a:solidFill>
                <a:srgbClr val="4BACC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9" name="Rechthoek 12">
              <a:extLst>
                <a:ext uri="{FF2B5EF4-FFF2-40B4-BE49-F238E27FC236}">
                  <a16:creationId xmlns:a16="http://schemas.microsoft.com/office/drawing/2014/main" id="{4843FED2-3D09-43C3-9AD6-1312A7D3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46133" y="1299392"/>
              <a:ext cx="1560675" cy="3382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defRPr sz="3200">
                  <a:solidFill>
                    <a:srgbClr val="7F7F7F"/>
                  </a:solidFill>
                  <a:latin typeface="Trebuchet MS" panose="020B0603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23 februari 21</a:t>
              </a:r>
              <a:endParaRPr kumimoji="0" lang="nl-NL" altLang="nl-NL" sz="800" b="1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228600" marR="0" lvl="0" indent="-2286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AutoNum type="arabicPeriod"/>
                <a:tabLst/>
                <a:defRPr/>
              </a:pPr>
              <a:r>
                <a:rPr kumimoji="0" lang="nl-NL" altLang="nl-NL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Bezoek Spijkenisserbrug</a:t>
              </a:r>
            </a:p>
          </p:txBody>
        </p:sp>
      </p:grpSp>
      <p:sp>
        <p:nvSpPr>
          <p:cNvPr id="21" name="Rechthoek 20"/>
          <p:cNvSpPr/>
          <p:nvPr/>
        </p:nvSpPr>
        <p:spPr>
          <a:xfrm>
            <a:off x="1143000" y="885825"/>
            <a:ext cx="2133600" cy="2571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februari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hthoek 21"/>
          <p:cNvSpPr/>
          <p:nvPr/>
        </p:nvSpPr>
        <p:spPr>
          <a:xfrm>
            <a:off x="3357563" y="885825"/>
            <a:ext cx="2133600" cy="257175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maart</a:t>
            </a:r>
          </a:p>
        </p:txBody>
      </p:sp>
      <p:sp>
        <p:nvSpPr>
          <p:cNvPr id="23" name="Rechthoek 22"/>
          <p:cNvSpPr/>
          <p:nvPr/>
        </p:nvSpPr>
        <p:spPr>
          <a:xfrm>
            <a:off x="5570538" y="885825"/>
            <a:ext cx="2133600" cy="25717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april</a:t>
            </a:r>
          </a:p>
        </p:txBody>
      </p:sp>
      <p:sp>
        <p:nvSpPr>
          <p:cNvPr id="24" name="Rechthoek 23"/>
          <p:cNvSpPr/>
          <p:nvPr/>
        </p:nvSpPr>
        <p:spPr>
          <a:xfrm>
            <a:off x="7785100" y="885825"/>
            <a:ext cx="2133600" cy="25717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mei</a:t>
            </a:r>
          </a:p>
        </p:txBody>
      </p:sp>
      <p:sp>
        <p:nvSpPr>
          <p:cNvPr id="25" name="Rechthoek 24"/>
          <p:cNvSpPr/>
          <p:nvPr/>
        </p:nvSpPr>
        <p:spPr>
          <a:xfrm>
            <a:off x="9999663" y="885825"/>
            <a:ext cx="2133600" cy="25717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juni</a:t>
            </a:r>
          </a:p>
        </p:txBody>
      </p:sp>
      <p:grpSp>
        <p:nvGrpSpPr>
          <p:cNvPr id="4114" name="Groep 35"/>
          <p:cNvGrpSpPr>
            <a:grpSpLocks/>
          </p:cNvGrpSpPr>
          <p:nvPr/>
        </p:nvGrpSpPr>
        <p:grpSpPr bwMode="auto">
          <a:xfrm>
            <a:off x="3465785" y="4977914"/>
            <a:ext cx="2292458" cy="1108564"/>
            <a:chOff x="3465615" y="4977846"/>
            <a:chExt cx="2292708" cy="1108640"/>
          </a:xfrm>
        </p:grpSpPr>
        <p:grpSp>
          <p:nvGrpSpPr>
            <p:cNvPr id="4174" name="Groep 25"/>
            <p:cNvGrpSpPr>
              <a:grpSpLocks/>
            </p:cNvGrpSpPr>
            <p:nvPr/>
          </p:nvGrpSpPr>
          <p:grpSpPr bwMode="auto">
            <a:xfrm>
              <a:off x="3465615" y="4977846"/>
              <a:ext cx="2292708" cy="1097987"/>
              <a:chOff x="4518715" y="1073996"/>
              <a:chExt cx="2292708" cy="1097987"/>
            </a:xfrm>
          </p:grpSpPr>
          <p:sp>
            <p:nvSpPr>
              <p:cNvPr id="4181" name="Ovaal 26"/>
              <p:cNvSpPr>
                <a:spLocks noChangeArrowheads="1"/>
              </p:cNvSpPr>
              <p:nvPr/>
            </p:nvSpPr>
            <p:spPr bwMode="auto">
              <a:xfrm>
                <a:off x="4518715" y="1956083"/>
                <a:ext cx="215900" cy="215900"/>
              </a:xfrm>
              <a:prstGeom prst="ellipse">
                <a:avLst/>
              </a:prstGeom>
              <a:solidFill>
                <a:srgbClr val="4BACC6"/>
              </a:solidFill>
              <a:ln w="25400" algn="ctr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altLang="nl-NL" sz="1800" b="0" i="0" u="none" strike="noStrike" kern="120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+mn-cs"/>
                </a:endParaRPr>
              </a:p>
            </p:txBody>
          </p:sp>
          <p:cxnSp>
            <p:nvCxnSpPr>
              <p:cNvPr id="4182" name="Rechte verbindingslijn 27"/>
              <p:cNvCxnSpPr>
                <a:cxnSpLocks/>
              </p:cNvCxnSpPr>
              <p:nvPr/>
            </p:nvCxnSpPr>
            <p:spPr bwMode="auto">
              <a:xfrm flipV="1">
                <a:off x="4626665" y="1553757"/>
                <a:ext cx="0" cy="522663"/>
              </a:xfrm>
              <a:prstGeom prst="line">
                <a:avLst/>
              </a:prstGeom>
              <a:noFill/>
              <a:ln w="9525" algn="ctr">
                <a:solidFill>
                  <a:srgbClr val="4BACC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sp>
            <p:nvSpPr>
              <p:cNvPr id="29" name="Rechthoek 12">
                <a:extLst>
                  <a:ext uri="{FF2B5EF4-FFF2-40B4-BE49-F238E27FC236}">
                    <a16:creationId xmlns:a16="http://schemas.microsoft.com/office/drawing/2014/main" id="{4843FED2-3D09-43C3-9AD6-1312A7D3F3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20434" y="1073996"/>
                <a:ext cx="2190989" cy="7079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defRPr sz="3200">
                    <a:solidFill>
                      <a:srgbClr val="7F7F7F"/>
                    </a:solidFill>
                    <a:latin typeface="Trebuchet MS" panose="020B0603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altLang="nl-NL" sz="8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4BACC6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maart 21</a:t>
                </a:r>
                <a:endParaRPr kumimoji="0" lang="nl-NL" altLang="nl-NL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altLang="nl-NL" sz="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Scenario sessies door</a:t>
                </a:r>
              </a:p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nl-NL" altLang="nl-NL" sz="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team B-Bruggen</a:t>
                </a:r>
              </a:p>
              <a:p>
                <a:pPr marL="171450" marR="0" lvl="0" indent="-17145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Char char="-"/>
                  <a:tabLst/>
                  <a:defRPr/>
                </a:pPr>
                <a:endParaRPr kumimoji="0" lang="nl-NL" altLang="nl-NL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171450" marR="0" lvl="0" indent="-17145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Char char="-"/>
                  <a:tabLst/>
                  <a:defRPr/>
                </a:pPr>
                <a:endParaRPr kumimoji="0" lang="nl-NL" altLang="nl-NL" sz="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4175" name="Ovaal 29"/>
            <p:cNvSpPr>
              <a:spLocks noChangeArrowheads="1"/>
            </p:cNvSpPr>
            <p:nvPr/>
          </p:nvSpPr>
          <p:spPr bwMode="auto">
            <a:xfrm>
              <a:off x="3852163" y="5859933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altLang="nl-NL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cxnSp>
          <p:nvCxnSpPr>
            <p:cNvPr id="4176" name="Rechte verbindingslijn 30"/>
            <p:cNvCxnSpPr>
              <a:cxnSpLocks/>
            </p:cNvCxnSpPr>
            <p:nvPr/>
          </p:nvCxnSpPr>
          <p:spPr bwMode="auto">
            <a:xfrm flipV="1">
              <a:off x="3960113" y="5457607"/>
              <a:ext cx="0" cy="522663"/>
            </a:xfrm>
            <a:prstGeom prst="line">
              <a:avLst/>
            </a:prstGeom>
            <a:noFill/>
            <a:ln w="9525" algn="ctr">
              <a:solidFill>
                <a:srgbClr val="4BACC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77" name="Ovaal 31"/>
            <p:cNvSpPr>
              <a:spLocks noChangeArrowheads="1"/>
            </p:cNvSpPr>
            <p:nvPr/>
          </p:nvSpPr>
          <p:spPr bwMode="auto">
            <a:xfrm>
              <a:off x="4235785" y="5859933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altLang="nl-NL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cxnSp>
          <p:nvCxnSpPr>
            <p:cNvPr id="4178" name="Rechte verbindingslijn 32"/>
            <p:cNvCxnSpPr>
              <a:cxnSpLocks/>
            </p:cNvCxnSpPr>
            <p:nvPr/>
          </p:nvCxnSpPr>
          <p:spPr bwMode="auto">
            <a:xfrm flipV="1">
              <a:off x="4343735" y="5457607"/>
              <a:ext cx="0" cy="522663"/>
            </a:xfrm>
            <a:prstGeom prst="line">
              <a:avLst/>
            </a:prstGeom>
            <a:noFill/>
            <a:ln w="9525" algn="ctr">
              <a:solidFill>
                <a:srgbClr val="4BACC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79" name="Ovaal 33"/>
            <p:cNvSpPr>
              <a:spLocks noChangeArrowheads="1"/>
            </p:cNvSpPr>
            <p:nvPr/>
          </p:nvSpPr>
          <p:spPr bwMode="auto">
            <a:xfrm>
              <a:off x="4624678" y="5870586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altLang="nl-NL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cxnSp>
          <p:nvCxnSpPr>
            <p:cNvPr id="4180" name="Rechte verbindingslijn 34"/>
            <p:cNvCxnSpPr>
              <a:cxnSpLocks/>
            </p:cNvCxnSpPr>
            <p:nvPr/>
          </p:nvCxnSpPr>
          <p:spPr bwMode="auto">
            <a:xfrm flipV="1">
              <a:off x="4732628" y="5468260"/>
              <a:ext cx="0" cy="522663"/>
            </a:xfrm>
            <a:prstGeom prst="line">
              <a:avLst/>
            </a:prstGeom>
            <a:noFill/>
            <a:ln w="9525" algn="ctr">
              <a:solidFill>
                <a:srgbClr val="4BACC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6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5532438" y="5465763"/>
            <a:ext cx="2252662" cy="1011237"/>
          </a:xfrm>
          <a:prstGeom prst="rightArrow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116" name="Groep 36"/>
          <p:cNvGrpSpPr>
            <a:grpSpLocks/>
          </p:cNvGrpSpPr>
          <p:nvPr/>
        </p:nvGrpSpPr>
        <p:grpSpPr bwMode="auto">
          <a:xfrm>
            <a:off x="5308355" y="5018087"/>
            <a:ext cx="1560512" cy="1057275"/>
            <a:chOff x="4134226" y="1114139"/>
            <a:chExt cx="1560675" cy="1057844"/>
          </a:xfrm>
        </p:grpSpPr>
        <p:sp>
          <p:nvSpPr>
            <p:cNvPr id="38" name="Ovaal 37">
              <a:extLst>
                <a:ext uri="{FF2B5EF4-FFF2-40B4-BE49-F238E27FC236}">
                  <a16:creationId xmlns:a16="http://schemas.microsoft.com/office/drawing/2014/main" id="{5EFDF7C6-6622-4484-A628-844B5E956DCA}"/>
                </a:ext>
              </a:extLst>
            </p:cNvPr>
            <p:cNvSpPr/>
            <p:nvPr/>
          </p:nvSpPr>
          <p:spPr>
            <a:xfrm>
              <a:off x="4518441" y="1955967"/>
              <a:ext cx="215923" cy="21601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</p:sp>
        <p:cxnSp>
          <p:nvCxnSpPr>
            <p:cNvPr id="39" name="Rechte verbindingslijn 38">
              <a:extLst>
                <a:ext uri="{FF2B5EF4-FFF2-40B4-BE49-F238E27FC236}">
                  <a16:creationId xmlns:a16="http://schemas.microsoft.com/office/drawing/2014/main" id="{1DCF5A27-1AA6-4DC8-8B7C-ED7169EC37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26402" y="1554113"/>
              <a:ext cx="0" cy="522569"/>
            </a:xfrm>
            <a:prstGeom prst="line">
              <a:avLst/>
            </a:prstGeom>
            <a:noFill/>
            <a:ln w="9525" cap="flat" cmpd="sng" algn="ctr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4173" name="Rechthoek 12"/>
            <p:cNvSpPr>
              <a:spLocks noChangeArrowheads="1"/>
            </p:cNvSpPr>
            <p:nvPr/>
          </p:nvSpPr>
          <p:spPr bwMode="auto">
            <a:xfrm>
              <a:off x="4134226" y="1114139"/>
              <a:ext cx="15606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altLang="nl-NL" sz="800" b="1" dirty="0" smtClean="0">
                  <a:solidFill>
                    <a:srgbClr val="4BACC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16 </a:t>
              </a:r>
              <a:r>
                <a:rPr kumimoji="0" lang="nl-NL" altLang="nl-NL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april 21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altLang="nl-NL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1. Interne Expert Sessie RWS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nl-NL" altLang="nl-NL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117" name="Groep 41"/>
          <p:cNvGrpSpPr>
            <a:grpSpLocks/>
          </p:cNvGrpSpPr>
          <p:nvPr/>
        </p:nvGrpSpPr>
        <p:grpSpPr bwMode="auto">
          <a:xfrm>
            <a:off x="6781009" y="5004744"/>
            <a:ext cx="1560512" cy="1070619"/>
            <a:chOff x="4058814" y="1100788"/>
            <a:chExt cx="1560675" cy="1071195"/>
          </a:xfrm>
        </p:grpSpPr>
        <p:sp>
          <p:nvSpPr>
            <p:cNvPr id="43" name="Ovaal 42">
              <a:extLst>
                <a:ext uri="{FF2B5EF4-FFF2-40B4-BE49-F238E27FC236}">
                  <a16:creationId xmlns:a16="http://schemas.microsoft.com/office/drawing/2014/main" id="{5EFDF7C6-6622-4484-A628-844B5E956DCA}"/>
                </a:ext>
              </a:extLst>
            </p:cNvPr>
            <p:cNvSpPr/>
            <p:nvPr/>
          </p:nvSpPr>
          <p:spPr>
            <a:xfrm>
              <a:off x="4518441" y="1955967"/>
              <a:ext cx="215923" cy="21601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</p:sp>
        <p:cxnSp>
          <p:nvCxnSpPr>
            <p:cNvPr id="44" name="Rechte verbindingslijn 43">
              <a:extLst>
                <a:ext uri="{FF2B5EF4-FFF2-40B4-BE49-F238E27FC236}">
                  <a16:creationId xmlns:a16="http://schemas.microsoft.com/office/drawing/2014/main" id="{1DCF5A27-1AA6-4DC8-8B7C-ED7169EC37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26402" y="1554113"/>
              <a:ext cx="0" cy="522569"/>
            </a:xfrm>
            <a:prstGeom prst="line">
              <a:avLst/>
            </a:prstGeom>
            <a:noFill/>
            <a:ln w="9525" cap="flat" cmpd="sng" algn="ctr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4170" name="Rechthoek 12"/>
            <p:cNvSpPr>
              <a:spLocks noChangeArrowheads="1"/>
            </p:cNvSpPr>
            <p:nvPr/>
          </p:nvSpPr>
          <p:spPr bwMode="auto">
            <a:xfrm>
              <a:off x="4058814" y="1100788"/>
              <a:ext cx="1560675" cy="5850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altLang="nl-NL" sz="1200" b="1" dirty="0" smtClean="0">
                  <a:solidFill>
                    <a:srgbClr val="4BACC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Eind </a:t>
              </a:r>
              <a:r>
                <a:rPr kumimoji="0" lang="nl-NL" alt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 april 21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altLang="nl-NL" sz="12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Markt consultatie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nl-NL" altLang="nl-NL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118" name="Groep 47"/>
          <p:cNvGrpSpPr>
            <a:grpSpLocks/>
          </p:cNvGrpSpPr>
          <p:nvPr/>
        </p:nvGrpSpPr>
        <p:grpSpPr bwMode="auto">
          <a:xfrm>
            <a:off x="1723201" y="5004744"/>
            <a:ext cx="1560512" cy="1051570"/>
            <a:chOff x="4204846" y="1119989"/>
            <a:chExt cx="1560675" cy="1051994"/>
          </a:xfrm>
        </p:grpSpPr>
        <p:sp>
          <p:nvSpPr>
            <p:cNvPr id="4165" name="Ovaal 48"/>
            <p:cNvSpPr>
              <a:spLocks noChangeArrowheads="1"/>
            </p:cNvSpPr>
            <p:nvPr/>
          </p:nvSpPr>
          <p:spPr bwMode="auto">
            <a:xfrm>
              <a:off x="5090215" y="1956083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altLang="nl-NL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cxnSp>
          <p:nvCxnSpPr>
            <p:cNvPr id="4166" name="Rechte verbindingslijn 49"/>
            <p:cNvCxnSpPr>
              <a:cxnSpLocks/>
            </p:cNvCxnSpPr>
            <p:nvPr/>
          </p:nvCxnSpPr>
          <p:spPr bwMode="auto">
            <a:xfrm flipV="1">
              <a:off x="5198165" y="1553757"/>
              <a:ext cx="0" cy="522663"/>
            </a:xfrm>
            <a:prstGeom prst="line">
              <a:avLst/>
            </a:prstGeom>
            <a:noFill/>
            <a:ln w="9525" algn="ctr">
              <a:solidFill>
                <a:srgbClr val="4BACC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1" name="Rechthoek 12">
              <a:extLst>
                <a:ext uri="{FF2B5EF4-FFF2-40B4-BE49-F238E27FC236}">
                  <a16:creationId xmlns:a16="http://schemas.microsoft.com/office/drawing/2014/main" id="{4843FED2-3D09-43C3-9AD6-1312A7D3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04846" y="1119989"/>
              <a:ext cx="1560675" cy="4618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defRPr sz="3200">
                  <a:solidFill>
                    <a:srgbClr val="7F7F7F"/>
                  </a:solidFill>
                  <a:latin typeface="Trebuchet MS" panose="020B0603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februari 21</a:t>
              </a:r>
              <a:endParaRPr kumimoji="0" lang="nl-NL" altLang="nl-NL" sz="800" b="1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altLang="nl-NL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Inventariseren activiteiten voor realisatie</a:t>
              </a:r>
            </a:p>
          </p:txBody>
        </p:sp>
      </p:grpSp>
      <p:grpSp>
        <p:nvGrpSpPr>
          <p:cNvPr id="4119" name="Groep 51"/>
          <p:cNvGrpSpPr>
            <a:grpSpLocks/>
          </p:cNvGrpSpPr>
          <p:nvPr/>
        </p:nvGrpSpPr>
        <p:grpSpPr bwMode="auto">
          <a:xfrm>
            <a:off x="1279525" y="5859463"/>
            <a:ext cx="1560513" cy="992187"/>
            <a:chOff x="4134226" y="498822"/>
            <a:chExt cx="1560675" cy="991257"/>
          </a:xfrm>
        </p:grpSpPr>
        <p:sp>
          <p:nvSpPr>
            <p:cNvPr id="4162" name="Ovaal 52"/>
            <p:cNvSpPr>
              <a:spLocks noChangeArrowheads="1"/>
            </p:cNvSpPr>
            <p:nvPr/>
          </p:nvSpPr>
          <p:spPr bwMode="auto">
            <a:xfrm>
              <a:off x="4964693" y="498822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altLang="nl-NL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cxnSp>
          <p:nvCxnSpPr>
            <p:cNvPr id="4163" name="Rechte verbindingslijn 53"/>
            <p:cNvCxnSpPr>
              <a:cxnSpLocks/>
            </p:cNvCxnSpPr>
            <p:nvPr/>
          </p:nvCxnSpPr>
          <p:spPr bwMode="auto">
            <a:xfrm flipV="1">
              <a:off x="5072643" y="648946"/>
              <a:ext cx="0" cy="522663"/>
            </a:xfrm>
            <a:prstGeom prst="line">
              <a:avLst/>
            </a:prstGeom>
            <a:noFill/>
            <a:ln w="9525" algn="ctr">
              <a:solidFill>
                <a:srgbClr val="4BACC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64" name="Rechthoek 12"/>
            <p:cNvSpPr>
              <a:spLocks noChangeArrowheads="1"/>
            </p:cNvSpPr>
            <p:nvPr/>
          </p:nvSpPr>
          <p:spPr bwMode="auto">
            <a:xfrm>
              <a:off x="4134226" y="1028414"/>
              <a:ext cx="15606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februari 21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altLang="nl-NL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Draaiboek kabel vervanging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nl-NL" altLang="nl-NL" sz="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56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7820025" y="5484813"/>
            <a:ext cx="1743075" cy="1011237"/>
          </a:xfrm>
          <a:prstGeom prst="rightArrow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121" name="Groep 60"/>
          <p:cNvGrpSpPr>
            <a:grpSpLocks/>
          </p:cNvGrpSpPr>
          <p:nvPr/>
        </p:nvGrpSpPr>
        <p:grpSpPr bwMode="auto">
          <a:xfrm>
            <a:off x="5651500" y="5851525"/>
            <a:ext cx="1804988" cy="868363"/>
            <a:chOff x="4134226" y="498822"/>
            <a:chExt cx="1805644" cy="868146"/>
          </a:xfrm>
        </p:grpSpPr>
        <p:sp>
          <p:nvSpPr>
            <p:cNvPr id="4159" name="Ovaal 61"/>
            <p:cNvSpPr>
              <a:spLocks noChangeArrowheads="1"/>
            </p:cNvSpPr>
            <p:nvPr/>
          </p:nvSpPr>
          <p:spPr bwMode="auto">
            <a:xfrm>
              <a:off x="4964693" y="498822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altLang="nl-NL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cxnSp>
          <p:nvCxnSpPr>
            <p:cNvPr id="4160" name="Rechte verbindingslijn 62"/>
            <p:cNvCxnSpPr>
              <a:cxnSpLocks/>
            </p:cNvCxnSpPr>
            <p:nvPr/>
          </p:nvCxnSpPr>
          <p:spPr bwMode="auto">
            <a:xfrm flipV="1">
              <a:off x="5072643" y="648946"/>
              <a:ext cx="0" cy="522663"/>
            </a:xfrm>
            <a:prstGeom prst="line">
              <a:avLst/>
            </a:prstGeom>
            <a:noFill/>
            <a:ln w="9525" algn="ctr">
              <a:solidFill>
                <a:srgbClr val="4BACC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61" name="Rechthoek 12"/>
            <p:cNvSpPr>
              <a:spLocks noChangeArrowheads="1"/>
            </p:cNvSpPr>
            <p:nvPr/>
          </p:nvSpPr>
          <p:spPr bwMode="auto">
            <a:xfrm>
              <a:off x="4134226" y="1028414"/>
              <a:ext cx="180564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Medio april 21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altLang="nl-NL" sz="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Verwerken review commentaar</a:t>
              </a:r>
            </a:p>
          </p:txBody>
        </p:sp>
      </p:grpSp>
      <p:grpSp>
        <p:nvGrpSpPr>
          <p:cNvPr id="4122" name="Groep 65"/>
          <p:cNvGrpSpPr>
            <a:grpSpLocks/>
          </p:cNvGrpSpPr>
          <p:nvPr/>
        </p:nvGrpSpPr>
        <p:grpSpPr bwMode="auto">
          <a:xfrm>
            <a:off x="7215188" y="5859463"/>
            <a:ext cx="1804987" cy="868362"/>
            <a:chOff x="4134226" y="498822"/>
            <a:chExt cx="1805644" cy="868146"/>
          </a:xfrm>
        </p:grpSpPr>
        <p:sp>
          <p:nvSpPr>
            <p:cNvPr id="4156" name="Ovaal 66"/>
            <p:cNvSpPr>
              <a:spLocks noChangeArrowheads="1"/>
            </p:cNvSpPr>
            <p:nvPr/>
          </p:nvSpPr>
          <p:spPr bwMode="auto">
            <a:xfrm>
              <a:off x="4964693" y="498822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altLang="nl-NL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cxnSp>
          <p:nvCxnSpPr>
            <p:cNvPr id="4157" name="Rechte verbindingslijn 67"/>
            <p:cNvCxnSpPr>
              <a:cxnSpLocks/>
            </p:cNvCxnSpPr>
            <p:nvPr/>
          </p:nvCxnSpPr>
          <p:spPr bwMode="auto">
            <a:xfrm flipV="1">
              <a:off x="5072643" y="648946"/>
              <a:ext cx="0" cy="522663"/>
            </a:xfrm>
            <a:prstGeom prst="line">
              <a:avLst/>
            </a:prstGeom>
            <a:noFill/>
            <a:ln w="9525" algn="ctr">
              <a:solidFill>
                <a:srgbClr val="4BACC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58" name="Rechthoek 12"/>
            <p:cNvSpPr>
              <a:spLocks noChangeArrowheads="1"/>
            </p:cNvSpPr>
            <p:nvPr/>
          </p:nvSpPr>
          <p:spPr bwMode="auto">
            <a:xfrm>
              <a:off x="4134226" y="1028414"/>
              <a:ext cx="180564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Begin mei 21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altLang="nl-NL" sz="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Verwerken review commentaar</a:t>
              </a:r>
            </a:p>
          </p:txBody>
        </p:sp>
      </p:grpSp>
      <p:grpSp>
        <p:nvGrpSpPr>
          <p:cNvPr id="4123" name="Groep 69"/>
          <p:cNvGrpSpPr>
            <a:grpSpLocks/>
          </p:cNvGrpSpPr>
          <p:nvPr/>
        </p:nvGrpSpPr>
        <p:grpSpPr bwMode="auto">
          <a:xfrm>
            <a:off x="8650288" y="5027613"/>
            <a:ext cx="1560512" cy="1058862"/>
            <a:chOff x="4134226" y="1114139"/>
            <a:chExt cx="1560675" cy="1057844"/>
          </a:xfrm>
        </p:grpSpPr>
        <p:sp>
          <p:nvSpPr>
            <p:cNvPr id="71" name="Ovaal 70">
              <a:extLst>
                <a:ext uri="{FF2B5EF4-FFF2-40B4-BE49-F238E27FC236}">
                  <a16:creationId xmlns:a16="http://schemas.microsoft.com/office/drawing/2014/main" id="{5EFDF7C6-6622-4484-A628-844B5E956DCA}"/>
                </a:ext>
              </a:extLst>
            </p:cNvPr>
            <p:cNvSpPr/>
            <p:nvPr/>
          </p:nvSpPr>
          <p:spPr>
            <a:xfrm>
              <a:off x="4518441" y="1956291"/>
              <a:ext cx="215923" cy="215692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</p:sp>
        <p:cxnSp>
          <p:nvCxnSpPr>
            <p:cNvPr id="72" name="Rechte verbindingslijn 71">
              <a:extLst>
                <a:ext uri="{FF2B5EF4-FFF2-40B4-BE49-F238E27FC236}">
                  <a16:creationId xmlns:a16="http://schemas.microsoft.com/office/drawing/2014/main" id="{1DCF5A27-1AA6-4DC8-8B7C-ED7169EC37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26402" y="1553453"/>
              <a:ext cx="0" cy="523371"/>
            </a:xfrm>
            <a:prstGeom prst="line">
              <a:avLst/>
            </a:prstGeom>
            <a:noFill/>
            <a:ln w="9525" cap="flat" cmpd="sng" algn="ctr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4155" name="Rechthoek 12"/>
            <p:cNvSpPr>
              <a:spLocks noChangeArrowheads="1"/>
            </p:cNvSpPr>
            <p:nvPr/>
          </p:nvSpPr>
          <p:spPr bwMode="auto">
            <a:xfrm>
              <a:off x="4134226" y="1114139"/>
              <a:ext cx="1560675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Medio mei 21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altLang="nl-NL" sz="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1. Kostenraming </a:t>
              </a:r>
            </a:p>
          </p:txBody>
        </p:sp>
      </p:grpSp>
      <p:sp>
        <p:nvSpPr>
          <p:cNvPr id="74" name="Stroomdiagram: Document 73"/>
          <p:cNvSpPr/>
          <p:nvPr/>
        </p:nvSpPr>
        <p:spPr>
          <a:xfrm>
            <a:off x="0" y="5467350"/>
            <a:ext cx="1185863" cy="1009650"/>
          </a:xfrm>
          <a:prstGeom prst="flowChartDocumen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3. Ombouw Scenario’s</a:t>
            </a:r>
          </a:p>
        </p:txBody>
      </p:sp>
      <p:grpSp>
        <p:nvGrpSpPr>
          <p:cNvPr id="4125" name="Groep 76"/>
          <p:cNvGrpSpPr>
            <a:grpSpLocks/>
          </p:cNvGrpSpPr>
          <p:nvPr/>
        </p:nvGrpSpPr>
        <p:grpSpPr bwMode="auto">
          <a:xfrm>
            <a:off x="6205538" y="1238250"/>
            <a:ext cx="1560512" cy="1057275"/>
            <a:chOff x="4134226" y="1114139"/>
            <a:chExt cx="1560675" cy="1057844"/>
          </a:xfrm>
        </p:grpSpPr>
        <p:sp>
          <p:nvSpPr>
            <p:cNvPr id="78" name="Ovaal 77">
              <a:extLst>
                <a:ext uri="{FF2B5EF4-FFF2-40B4-BE49-F238E27FC236}">
                  <a16:creationId xmlns:a16="http://schemas.microsoft.com/office/drawing/2014/main" id="{5EFDF7C6-6622-4484-A628-844B5E956DCA}"/>
                </a:ext>
              </a:extLst>
            </p:cNvPr>
            <p:cNvSpPr/>
            <p:nvPr/>
          </p:nvSpPr>
          <p:spPr>
            <a:xfrm>
              <a:off x="4518441" y="1955967"/>
              <a:ext cx="215923" cy="21601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</p:sp>
        <p:cxnSp>
          <p:nvCxnSpPr>
            <p:cNvPr id="79" name="Rechte verbindingslijn 78">
              <a:extLst>
                <a:ext uri="{FF2B5EF4-FFF2-40B4-BE49-F238E27FC236}">
                  <a16:creationId xmlns:a16="http://schemas.microsoft.com/office/drawing/2014/main" id="{1DCF5A27-1AA6-4DC8-8B7C-ED7169EC37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26402" y="1554114"/>
              <a:ext cx="0" cy="522568"/>
            </a:xfrm>
            <a:prstGeom prst="line">
              <a:avLst/>
            </a:prstGeom>
            <a:noFill/>
            <a:ln w="9525" cap="flat" cmpd="sng" algn="ctr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80" name="Rechthoek 12">
              <a:extLst>
                <a:ext uri="{FF2B5EF4-FFF2-40B4-BE49-F238E27FC236}">
                  <a16:creationId xmlns:a16="http://schemas.microsoft.com/office/drawing/2014/main" id="{4843FED2-3D09-43C3-9AD6-1312A7D3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4226" y="1114139"/>
              <a:ext cx="1560675" cy="5845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defRPr sz="3200">
                  <a:solidFill>
                    <a:srgbClr val="7F7F7F"/>
                  </a:solidFill>
                  <a:latin typeface="Trebuchet MS" panose="020B0603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medio april 21</a:t>
              </a:r>
              <a:endParaRPr kumimoji="0" lang="nl-NL" altLang="nl-NL" sz="800" b="1" i="0" u="none" strike="noStrike" kern="1200" cap="none" spc="0" normalizeH="0" baseline="0" noProof="0" dirty="0">
                <a:ln>
                  <a:noFill/>
                </a:ln>
                <a:solidFill>
                  <a:srgbClr val="4BACC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228600" marR="0" lvl="0" indent="-2286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AutoNum type="arabicPeriod"/>
                <a:tabLst/>
                <a:defRPr/>
              </a:pPr>
              <a:r>
                <a:rPr kumimoji="0" lang="nl-NL" altLang="nl-NL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OG-ON overleg</a:t>
              </a:r>
            </a:p>
            <a:p>
              <a:pPr marL="228600" marR="0" lvl="0" indent="-22860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AutoNum type="arabicPeriod"/>
                <a:tabLst/>
                <a:defRPr/>
              </a:pPr>
              <a:r>
                <a:rPr kumimoji="0" lang="nl-NL" altLang="nl-NL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Afstemming beleid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nl-NL" altLang="nl-NL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4126" name="Groep 80"/>
          <p:cNvGrpSpPr>
            <a:grpSpLocks/>
          </p:cNvGrpSpPr>
          <p:nvPr/>
        </p:nvGrpSpPr>
        <p:grpSpPr bwMode="auto">
          <a:xfrm>
            <a:off x="7766050" y="1238250"/>
            <a:ext cx="1560513" cy="1057275"/>
            <a:chOff x="4134226" y="1114139"/>
            <a:chExt cx="1560675" cy="1057844"/>
          </a:xfrm>
        </p:grpSpPr>
        <p:sp>
          <p:nvSpPr>
            <p:cNvPr id="82" name="Ovaal 81">
              <a:extLst>
                <a:ext uri="{FF2B5EF4-FFF2-40B4-BE49-F238E27FC236}">
                  <a16:creationId xmlns:a16="http://schemas.microsoft.com/office/drawing/2014/main" id="{5EFDF7C6-6622-4484-A628-844B5E956DCA}"/>
                </a:ext>
              </a:extLst>
            </p:cNvPr>
            <p:cNvSpPr/>
            <p:nvPr/>
          </p:nvSpPr>
          <p:spPr>
            <a:xfrm>
              <a:off x="4518441" y="1955967"/>
              <a:ext cx="215922" cy="216016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25400" cap="flat" cmpd="sng" algn="ctr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</p:sp>
        <p:cxnSp>
          <p:nvCxnSpPr>
            <p:cNvPr id="83" name="Rechte verbindingslijn 82">
              <a:extLst>
                <a:ext uri="{FF2B5EF4-FFF2-40B4-BE49-F238E27FC236}">
                  <a16:creationId xmlns:a16="http://schemas.microsoft.com/office/drawing/2014/main" id="{1DCF5A27-1AA6-4DC8-8B7C-ED7169EC37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26402" y="1554114"/>
              <a:ext cx="0" cy="522568"/>
            </a:xfrm>
            <a:prstGeom prst="line">
              <a:avLst/>
            </a:prstGeom>
            <a:noFill/>
            <a:ln w="9525" cap="flat" cmpd="sng" algn="ctr">
              <a:solidFill>
                <a:schemeClr val="accent6">
                  <a:lumMod val="75000"/>
                </a:schemeClr>
              </a:solidFill>
              <a:prstDash val="solid"/>
            </a:ln>
            <a:effectLst/>
          </p:spPr>
        </p:cxnSp>
        <p:sp>
          <p:nvSpPr>
            <p:cNvPr id="4149" name="Rechthoek 12"/>
            <p:cNvSpPr>
              <a:spLocks noChangeArrowheads="1"/>
            </p:cNvSpPr>
            <p:nvPr/>
          </p:nvSpPr>
          <p:spPr bwMode="auto">
            <a:xfrm>
              <a:off x="4134226" y="1114139"/>
              <a:ext cx="15606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Medio mei 21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altLang="nl-NL" sz="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1. Afstemming bestuurlijke omgeving bereikbaarheid</a:t>
              </a:r>
            </a:p>
          </p:txBody>
        </p:sp>
      </p:grpSp>
      <p:sp>
        <p:nvSpPr>
          <p:cNvPr id="4128" name="Rechthoek 85"/>
          <p:cNvSpPr>
            <a:spLocks noChangeArrowheads="1"/>
          </p:cNvSpPr>
          <p:nvPr/>
        </p:nvSpPr>
        <p:spPr bwMode="auto">
          <a:xfrm>
            <a:off x="20638" y="178484"/>
            <a:ext cx="517048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1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60066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Proces scenario uitwerking Spijkenisserbrug</a:t>
            </a:r>
          </a:p>
        </p:txBody>
      </p:sp>
      <p:sp>
        <p:nvSpPr>
          <p:cNvPr id="87" name="Stroomdiagram: Document 86"/>
          <p:cNvSpPr/>
          <p:nvPr/>
        </p:nvSpPr>
        <p:spPr>
          <a:xfrm>
            <a:off x="10615613" y="2800350"/>
            <a:ext cx="1460500" cy="2657475"/>
          </a:xfrm>
          <a:prstGeom prst="flowChartDocumen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</a:t>
            </a: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Ombouw-</a:t>
            </a:r>
            <a:r>
              <a:rPr kumimoji="0" lang="nl-NL" sz="12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en </a:t>
            </a:r>
            <a:r>
              <a:rPr kumimoji="0" lang="nl-NL" sz="12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bereikbaarheids</a:t>
            </a:r>
            <a:r>
              <a:rPr lang="nl-NL" sz="1200" dirty="0" smtClean="0">
                <a:solidFill>
                  <a:prstClr val="black"/>
                </a:solidFill>
                <a:latin typeface="Calibri" panose="020F0502020204030204"/>
              </a:rPr>
              <a:t>plan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PIJL-RECHTS 19">
            <a:extLst>
              <a:ext uri="{FF2B5EF4-FFF2-40B4-BE49-F238E27FC236}">
                <a16:creationId xmlns:a16="http://schemas.microsoft.com/office/drawing/2014/main" id="{1184C9B0-6349-43E5-96DC-253B8C5A2742}"/>
              </a:ext>
            </a:extLst>
          </p:cNvPr>
          <p:cNvSpPr/>
          <p:nvPr/>
        </p:nvSpPr>
        <p:spPr>
          <a:xfrm>
            <a:off x="1185863" y="3556000"/>
            <a:ext cx="9024937" cy="1001713"/>
          </a:xfrm>
          <a:prstGeom prst="rightArrow">
            <a:avLst/>
          </a:prstGeom>
          <a:solidFill>
            <a:srgbClr val="9F8AB8"/>
          </a:solidFill>
          <a:ln w="25400" cap="flat" cmpd="sng" algn="ctr">
            <a:noFill/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		verkeersanalyse -&gt; 		knelpuntenanalyse -&gt; 		bereikbaarheidsplan </a:t>
            </a:r>
            <a:endParaRPr kumimoji="0" lang="nl-NL" sz="800" b="1" i="0" u="none" strike="noStrike" kern="0" cap="none" spc="0" normalizeH="0" baseline="0" noProof="0" dirty="0">
              <a:ln>
                <a:noFill/>
              </a:ln>
              <a:solidFill>
                <a:srgbClr val="ED7D3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4131" name="Groep 91"/>
          <p:cNvGrpSpPr>
            <a:grpSpLocks/>
          </p:cNvGrpSpPr>
          <p:nvPr/>
        </p:nvGrpSpPr>
        <p:grpSpPr bwMode="auto">
          <a:xfrm>
            <a:off x="4343400" y="3082925"/>
            <a:ext cx="1560513" cy="1057275"/>
            <a:chOff x="4134226" y="1114139"/>
            <a:chExt cx="1560675" cy="1057844"/>
          </a:xfrm>
        </p:grpSpPr>
        <p:sp>
          <p:nvSpPr>
            <p:cNvPr id="4144" name="Ovaal 92"/>
            <p:cNvSpPr>
              <a:spLocks noChangeArrowheads="1"/>
            </p:cNvSpPr>
            <p:nvPr/>
          </p:nvSpPr>
          <p:spPr bwMode="auto">
            <a:xfrm>
              <a:off x="4518715" y="1956083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altLang="nl-NL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cxnSp>
          <p:nvCxnSpPr>
            <p:cNvPr id="4145" name="Rechte verbindingslijn 93"/>
            <p:cNvCxnSpPr>
              <a:cxnSpLocks/>
            </p:cNvCxnSpPr>
            <p:nvPr/>
          </p:nvCxnSpPr>
          <p:spPr bwMode="auto">
            <a:xfrm flipV="1">
              <a:off x="4626665" y="1553757"/>
              <a:ext cx="0" cy="522663"/>
            </a:xfrm>
            <a:prstGeom prst="line">
              <a:avLst/>
            </a:prstGeom>
            <a:noFill/>
            <a:ln w="9525" algn="ctr">
              <a:solidFill>
                <a:srgbClr val="4BACC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46" name="Rechthoek 12"/>
            <p:cNvSpPr>
              <a:spLocks noChangeArrowheads="1"/>
            </p:cNvSpPr>
            <p:nvPr/>
          </p:nvSpPr>
          <p:spPr bwMode="auto">
            <a:xfrm>
              <a:off x="4134226" y="1114139"/>
              <a:ext cx="15606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800" b="1" i="0" u="none" strike="noStrike" kern="1200" cap="none" spc="0" normalizeH="0" baseline="0" noProof="0" smtClean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31 mrt 21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altLang="nl-NL" sz="800" b="0" i="0" u="none" strike="noStrike" kern="1200" cap="none" spc="0" normalizeH="0" baseline="0" noProof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Omgevingssessie bereikbaarheid</a:t>
              </a:r>
            </a:p>
          </p:txBody>
        </p:sp>
      </p:grpSp>
      <p:grpSp>
        <p:nvGrpSpPr>
          <p:cNvPr id="4132" name="Groep 96"/>
          <p:cNvGrpSpPr>
            <a:grpSpLocks/>
          </p:cNvGrpSpPr>
          <p:nvPr/>
        </p:nvGrpSpPr>
        <p:grpSpPr bwMode="auto">
          <a:xfrm>
            <a:off x="4381500" y="3916363"/>
            <a:ext cx="1804988" cy="826142"/>
            <a:chOff x="4134226" y="498822"/>
            <a:chExt cx="1805644" cy="868146"/>
          </a:xfrm>
        </p:grpSpPr>
        <p:sp>
          <p:nvSpPr>
            <p:cNvPr id="4141" name="Ovaal 97"/>
            <p:cNvSpPr>
              <a:spLocks noChangeArrowheads="1"/>
            </p:cNvSpPr>
            <p:nvPr/>
          </p:nvSpPr>
          <p:spPr bwMode="auto">
            <a:xfrm>
              <a:off x="4964693" y="498822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altLang="nl-NL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cxnSp>
          <p:nvCxnSpPr>
            <p:cNvPr id="4142" name="Rechte verbindingslijn 98"/>
            <p:cNvCxnSpPr>
              <a:cxnSpLocks/>
            </p:cNvCxnSpPr>
            <p:nvPr/>
          </p:nvCxnSpPr>
          <p:spPr bwMode="auto">
            <a:xfrm flipV="1">
              <a:off x="5072643" y="648946"/>
              <a:ext cx="0" cy="522663"/>
            </a:xfrm>
            <a:prstGeom prst="line">
              <a:avLst/>
            </a:prstGeom>
            <a:noFill/>
            <a:ln w="9525" algn="ctr">
              <a:solidFill>
                <a:srgbClr val="4BACC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43" name="Rechthoek 12"/>
            <p:cNvSpPr>
              <a:spLocks noChangeArrowheads="1"/>
            </p:cNvSpPr>
            <p:nvPr/>
          </p:nvSpPr>
          <p:spPr bwMode="auto">
            <a:xfrm>
              <a:off x="4134226" y="1028414"/>
              <a:ext cx="180564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9</a:t>
              </a:r>
              <a:r>
                <a:rPr kumimoji="0" lang="nl-NL" altLang="nl-NL" sz="800" b="1" i="0" u="none" strike="noStrike" kern="1200" cap="none" spc="0" normalizeH="0" noProof="0" dirty="0" smtClean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april</a:t>
              </a:r>
              <a:r>
                <a:rPr kumimoji="0" lang="nl-NL" altLang="nl-NL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21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altLang="nl-NL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Bestuurlijke afstemming 1</a:t>
              </a:r>
            </a:p>
          </p:txBody>
        </p:sp>
      </p:grpSp>
      <p:grpSp>
        <p:nvGrpSpPr>
          <p:cNvPr id="4133" name="Groep 100"/>
          <p:cNvGrpSpPr>
            <a:grpSpLocks/>
          </p:cNvGrpSpPr>
          <p:nvPr/>
        </p:nvGrpSpPr>
        <p:grpSpPr bwMode="auto">
          <a:xfrm>
            <a:off x="7237413" y="3930650"/>
            <a:ext cx="1804987" cy="868363"/>
            <a:chOff x="4134226" y="498822"/>
            <a:chExt cx="1805644" cy="868146"/>
          </a:xfrm>
        </p:grpSpPr>
        <p:sp>
          <p:nvSpPr>
            <p:cNvPr id="4138" name="Ovaal 101"/>
            <p:cNvSpPr>
              <a:spLocks noChangeArrowheads="1"/>
            </p:cNvSpPr>
            <p:nvPr/>
          </p:nvSpPr>
          <p:spPr bwMode="auto">
            <a:xfrm>
              <a:off x="4964693" y="498822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altLang="nl-NL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cxnSp>
          <p:nvCxnSpPr>
            <p:cNvPr id="4139" name="Rechte verbindingslijn 102"/>
            <p:cNvCxnSpPr>
              <a:cxnSpLocks/>
            </p:cNvCxnSpPr>
            <p:nvPr/>
          </p:nvCxnSpPr>
          <p:spPr bwMode="auto">
            <a:xfrm flipV="1">
              <a:off x="5072643" y="648946"/>
              <a:ext cx="0" cy="522663"/>
            </a:xfrm>
            <a:prstGeom prst="line">
              <a:avLst/>
            </a:prstGeom>
            <a:noFill/>
            <a:ln w="9525" algn="ctr">
              <a:solidFill>
                <a:srgbClr val="4BACC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40" name="Rechthoek 12"/>
            <p:cNvSpPr>
              <a:spLocks noChangeArrowheads="1"/>
            </p:cNvSpPr>
            <p:nvPr/>
          </p:nvSpPr>
          <p:spPr bwMode="auto">
            <a:xfrm>
              <a:off x="4134226" y="1028414"/>
              <a:ext cx="1805644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altLang="nl-NL" sz="800" b="1" dirty="0" smtClean="0">
                  <a:solidFill>
                    <a:srgbClr val="4BACC6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mei</a:t>
              </a:r>
              <a:r>
                <a:rPr kumimoji="0" lang="nl-NL" altLang="nl-NL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21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altLang="nl-NL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Bestuurlijke afstemming 2</a:t>
              </a:r>
            </a:p>
          </p:txBody>
        </p:sp>
      </p:grpSp>
      <p:grpSp>
        <p:nvGrpSpPr>
          <p:cNvPr id="4134" name="Groep 108"/>
          <p:cNvGrpSpPr>
            <a:grpSpLocks/>
          </p:cNvGrpSpPr>
          <p:nvPr/>
        </p:nvGrpSpPr>
        <p:grpSpPr bwMode="auto">
          <a:xfrm>
            <a:off x="2790825" y="3132138"/>
            <a:ext cx="1562100" cy="1057275"/>
            <a:chOff x="4134226" y="1114139"/>
            <a:chExt cx="1560675" cy="1057844"/>
          </a:xfrm>
        </p:grpSpPr>
        <p:sp>
          <p:nvSpPr>
            <p:cNvPr id="4135" name="Ovaal 109"/>
            <p:cNvSpPr>
              <a:spLocks noChangeArrowheads="1"/>
            </p:cNvSpPr>
            <p:nvPr/>
          </p:nvSpPr>
          <p:spPr bwMode="auto">
            <a:xfrm>
              <a:off x="4518715" y="1956083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altLang="nl-NL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endParaRPr>
            </a:p>
          </p:txBody>
        </p:sp>
        <p:cxnSp>
          <p:nvCxnSpPr>
            <p:cNvPr id="4136" name="Rechte verbindingslijn 110"/>
            <p:cNvCxnSpPr>
              <a:cxnSpLocks/>
            </p:cNvCxnSpPr>
            <p:nvPr/>
          </p:nvCxnSpPr>
          <p:spPr bwMode="auto">
            <a:xfrm flipV="1">
              <a:off x="4626665" y="1553757"/>
              <a:ext cx="0" cy="522663"/>
            </a:xfrm>
            <a:prstGeom prst="line">
              <a:avLst/>
            </a:prstGeom>
            <a:noFill/>
            <a:ln w="9525" algn="ctr">
              <a:solidFill>
                <a:srgbClr val="4BACC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37" name="Rechthoek 12"/>
            <p:cNvSpPr>
              <a:spLocks noChangeArrowheads="1"/>
            </p:cNvSpPr>
            <p:nvPr/>
          </p:nvSpPr>
          <p:spPr bwMode="auto">
            <a:xfrm>
              <a:off x="4134226" y="1114139"/>
              <a:ext cx="156067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4BACC6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Feb/mrt 21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nl-NL" altLang="nl-NL" sz="8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Knelpunten analyse en bereikbaarheidsplan</a:t>
              </a:r>
            </a:p>
          </p:txBody>
        </p:sp>
      </p:grpSp>
      <p:sp>
        <p:nvSpPr>
          <p:cNvPr id="2" name="Ovaal 1"/>
          <p:cNvSpPr/>
          <p:nvPr/>
        </p:nvSpPr>
        <p:spPr>
          <a:xfrm>
            <a:off x="6672263" y="4725537"/>
            <a:ext cx="1625600" cy="1724025"/>
          </a:xfrm>
          <a:prstGeom prst="ellipse">
            <a:avLst/>
          </a:prstGeom>
          <a:noFill/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A2A6BF-5AAB-4BAA-BD9D-F56F763B8E61}" type="slidenum">
              <a:rPr lang="nl-NL" smtClean="0"/>
              <a:pPr>
                <a:defRPr/>
              </a:pPr>
              <a:t>10</a:t>
            </a:fld>
            <a:endParaRPr lang="nl-NL"/>
          </a:p>
        </p:txBody>
      </p:sp>
      <p:pic>
        <p:nvPicPr>
          <p:cNvPr id="94" name="Afbeelding 9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4059" y="-1"/>
            <a:ext cx="3697942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10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renovatie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nl-NL" sz="3600" dirty="0" smtClean="0">
                <a:solidFill>
                  <a:schemeClr val="accent1">
                    <a:lumMod val="50000"/>
                  </a:schemeClr>
                </a:solidFill>
              </a:rPr>
              <a:t>Scope en gefaseerde aanpak</a:t>
            </a:r>
            <a:endParaRPr lang="nl-NL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11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nl-NL" dirty="0" smtClean="0"/>
              <a:t>Dirk van Driel </a:t>
            </a:r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 dirty="0" smtClean="0"/>
              <a:t>Technisch manager Cluster B-Bruggen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89447" y="2579685"/>
            <a:ext cx="3697942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Afbeelding 1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917356"/>
            <a:ext cx="12192000" cy="3179402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191241" y="712427"/>
            <a:ext cx="6876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Spijkenisserbrug: Scope van renovatie [dit moment]</a:t>
            </a:r>
          </a:p>
        </p:txBody>
      </p:sp>
      <p:sp>
        <p:nvSpPr>
          <p:cNvPr id="4" name="Rechthoek 3"/>
          <p:cNvSpPr/>
          <p:nvPr/>
        </p:nvSpPr>
        <p:spPr>
          <a:xfrm>
            <a:off x="1784838" y="1767254"/>
            <a:ext cx="1855177" cy="2110154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4493624" y="1767254"/>
            <a:ext cx="3317966" cy="2110154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hthoek 7"/>
          <p:cNvSpPr/>
          <p:nvPr/>
        </p:nvSpPr>
        <p:spPr>
          <a:xfrm>
            <a:off x="8487507" y="1767254"/>
            <a:ext cx="1869831" cy="2110154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kstvak 8"/>
          <p:cNvSpPr txBox="1"/>
          <p:nvPr/>
        </p:nvSpPr>
        <p:spPr>
          <a:xfrm>
            <a:off x="6306764" y="4525705"/>
            <a:ext cx="4793307" cy="2308324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Scope van het werk </a:t>
            </a: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[Bediening besturing en beveiliging]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Hoog- en Laagspanningsinstallatie met zinker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Bedieningsinstallatie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Deelsystemen (</a:t>
            </a:r>
            <a:r>
              <a:rPr kumimoji="0" lang="nl-NL" sz="1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LFV’s</a:t>
            </a: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Beweegbare brug besturing incl. motoren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Afsluitbomen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Scheepvaartseinen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Landverkeersseinen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CCTV – Audio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Verlichting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Grendelinstallatie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Hijs- en Hefkabels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985174" y="4900397"/>
            <a:ext cx="3664786" cy="1200329"/>
          </a:xfrm>
          <a:prstGeom prst="rect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GEEN Scope van het werk </a:t>
            </a: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[Mechanisch en constructief]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Bewegingswerk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Staalconstructies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Brugpijlers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Aanbruggen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Afbeelding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4059" y="-1"/>
            <a:ext cx="3697942" cy="847725"/>
          </a:xfrm>
          <a:prstGeom prst="rect">
            <a:avLst/>
          </a:prstGeom>
        </p:spPr>
      </p:pic>
      <p:sp>
        <p:nvSpPr>
          <p:cNvPr id="14" name="Ovaal 13"/>
          <p:cNvSpPr/>
          <p:nvPr/>
        </p:nvSpPr>
        <p:spPr>
          <a:xfrm>
            <a:off x="7387003" y="2625701"/>
            <a:ext cx="1386254" cy="926082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al 14"/>
          <p:cNvSpPr/>
          <p:nvPr/>
        </p:nvSpPr>
        <p:spPr>
          <a:xfrm>
            <a:off x="10391042" y="2641552"/>
            <a:ext cx="1614854" cy="926082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vaal 15"/>
          <p:cNvSpPr/>
          <p:nvPr/>
        </p:nvSpPr>
        <p:spPr>
          <a:xfrm>
            <a:off x="3402165" y="1827046"/>
            <a:ext cx="1614854" cy="926082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vaal 16"/>
          <p:cNvSpPr/>
          <p:nvPr/>
        </p:nvSpPr>
        <p:spPr>
          <a:xfrm>
            <a:off x="131884" y="2625701"/>
            <a:ext cx="1614854" cy="926082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Rechte verbindingslijn 17"/>
          <p:cNvCxnSpPr/>
          <p:nvPr/>
        </p:nvCxnSpPr>
        <p:spPr>
          <a:xfrm flipH="1">
            <a:off x="6297972" y="3599055"/>
            <a:ext cx="8792" cy="712177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18"/>
          <p:cNvCxnSpPr/>
          <p:nvPr/>
        </p:nvCxnSpPr>
        <p:spPr>
          <a:xfrm>
            <a:off x="6297972" y="4311232"/>
            <a:ext cx="2611316" cy="0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19"/>
          <p:cNvCxnSpPr/>
          <p:nvPr/>
        </p:nvCxnSpPr>
        <p:spPr>
          <a:xfrm>
            <a:off x="8909288" y="3636546"/>
            <a:ext cx="0" cy="674685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20"/>
          <p:cNvCxnSpPr/>
          <p:nvPr/>
        </p:nvCxnSpPr>
        <p:spPr>
          <a:xfrm flipH="1">
            <a:off x="3344302" y="3589510"/>
            <a:ext cx="8792" cy="712177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echte verbindingslijn 21"/>
          <p:cNvCxnSpPr/>
          <p:nvPr/>
        </p:nvCxnSpPr>
        <p:spPr>
          <a:xfrm>
            <a:off x="3344302" y="4301687"/>
            <a:ext cx="2611316" cy="0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chte verbindingslijn 22"/>
          <p:cNvCxnSpPr/>
          <p:nvPr/>
        </p:nvCxnSpPr>
        <p:spPr>
          <a:xfrm>
            <a:off x="5955618" y="3627001"/>
            <a:ext cx="0" cy="674685"/>
          </a:xfrm>
          <a:prstGeom prst="line">
            <a:avLst/>
          </a:prstGeom>
          <a:ln w="7620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ep 28"/>
          <p:cNvGrpSpPr/>
          <p:nvPr/>
        </p:nvGrpSpPr>
        <p:grpSpPr>
          <a:xfrm>
            <a:off x="1241163" y="3783253"/>
            <a:ext cx="10045146" cy="612750"/>
            <a:chOff x="4185147" y="4564931"/>
            <a:chExt cx="4225650" cy="612750"/>
          </a:xfrm>
        </p:grpSpPr>
        <p:cxnSp>
          <p:nvCxnSpPr>
            <p:cNvPr id="24" name="Rechte verbindingslijn 23"/>
            <p:cNvCxnSpPr/>
            <p:nvPr/>
          </p:nvCxnSpPr>
          <p:spPr>
            <a:xfrm>
              <a:off x="4185147" y="4613701"/>
              <a:ext cx="807167" cy="563980"/>
            </a:xfrm>
            <a:prstGeom prst="line">
              <a:avLst/>
            </a:prstGeom>
            <a:ln w="762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echte verbindingslijn 24"/>
            <p:cNvCxnSpPr/>
            <p:nvPr/>
          </p:nvCxnSpPr>
          <p:spPr>
            <a:xfrm>
              <a:off x="4992314" y="5177681"/>
              <a:ext cx="2611316" cy="0"/>
            </a:xfrm>
            <a:prstGeom prst="line">
              <a:avLst/>
            </a:prstGeom>
            <a:ln w="762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Rechte verbindingslijn 25"/>
            <p:cNvCxnSpPr/>
            <p:nvPr/>
          </p:nvCxnSpPr>
          <p:spPr>
            <a:xfrm flipH="1">
              <a:off x="7603630" y="4564931"/>
              <a:ext cx="807167" cy="612749"/>
            </a:xfrm>
            <a:prstGeom prst="line">
              <a:avLst/>
            </a:prstGeom>
            <a:ln w="762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Ovaal 31"/>
          <p:cNvSpPr/>
          <p:nvPr/>
        </p:nvSpPr>
        <p:spPr>
          <a:xfrm>
            <a:off x="2724122" y="3315481"/>
            <a:ext cx="905355" cy="773682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al 32"/>
          <p:cNvSpPr/>
          <p:nvPr/>
        </p:nvSpPr>
        <p:spPr>
          <a:xfrm>
            <a:off x="5686587" y="3307868"/>
            <a:ext cx="905355" cy="773682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al 33"/>
          <p:cNvSpPr/>
          <p:nvPr/>
        </p:nvSpPr>
        <p:spPr>
          <a:xfrm>
            <a:off x="8685729" y="3267406"/>
            <a:ext cx="905355" cy="773682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5" name="Rechte verbindingslijn 34"/>
          <p:cNvCxnSpPr/>
          <p:nvPr/>
        </p:nvCxnSpPr>
        <p:spPr>
          <a:xfrm flipH="1">
            <a:off x="3176799" y="1966867"/>
            <a:ext cx="12018" cy="1471658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chte verbindingslijn 36"/>
          <p:cNvCxnSpPr/>
          <p:nvPr/>
        </p:nvCxnSpPr>
        <p:spPr>
          <a:xfrm flipH="1">
            <a:off x="6003990" y="1988312"/>
            <a:ext cx="12018" cy="1471658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echte verbindingslijn 37"/>
          <p:cNvCxnSpPr/>
          <p:nvPr/>
        </p:nvCxnSpPr>
        <p:spPr>
          <a:xfrm flipH="1">
            <a:off x="6263736" y="1996508"/>
            <a:ext cx="12018" cy="1471658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chte verbindingslijn 38"/>
          <p:cNvCxnSpPr/>
          <p:nvPr/>
        </p:nvCxnSpPr>
        <p:spPr>
          <a:xfrm flipH="1">
            <a:off x="9052178" y="1957745"/>
            <a:ext cx="12018" cy="1471658"/>
          </a:xfrm>
          <a:prstGeom prst="line">
            <a:avLst/>
          </a:prstGeom>
          <a:ln w="762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12</a:t>
            </a:fld>
            <a:endParaRPr lang="nl-NL"/>
          </a:p>
        </p:txBody>
      </p:sp>
      <p:pic>
        <p:nvPicPr>
          <p:cNvPr id="36" name="Afbeelding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088" y="-1588"/>
            <a:ext cx="1954212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9957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02531"/>
            <a:ext cx="12192000" cy="5461093"/>
          </a:xfrm>
          <a:prstGeom prst="rect">
            <a:avLst/>
          </a:prstGeom>
        </p:spPr>
      </p:pic>
      <p:sp>
        <p:nvSpPr>
          <p:cNvPr id="3" name="Rechthoek 2"/>
          <p:cNvSpPr/>
          <p:nvPr/>
        </p:nvSpPr>
        <p:spPr>
          <a:xfrm>
            <a:off x="714913" y="3361393"/>
            <a:ext cx="1325593" cy="1972573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hthoek 3"/>
          <p:cNvSpPr/>
          <p:nvPr/>
        </p:nvSpPr>
        <p:spPr>
          <a:xfrm>
            <a:off x="8065890" y="2093997"/>
            <a:ext cx="644105" cy="253479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hthoek 4"/>
          <p:cNvSpPr/>
          <p:nvPr/>
        </p:nvSpPr>
        <p:spPr>
          <a:xfrm>
            <a:off x="4073182" y="1725666"/>
            <a:ext cx="3992707" cy="1138687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ep 5"/>
          <p:cNvGrpSpPr/>
          <p:nvPr/>
        </p:nvGrpSpPr>
        <p:grpSpPr>
          <a:xfrm>
            <a:off x="4498760" y="5300138"/>
            <a:ext cx="2262927" cy="1429658"/>
            <a:chOff x="5138537" y="4302593"/>
            <a:chExt cx="2988047" cy="2013498"/>
          </a:xfrm>
        </p:grpSpPr>
        <p:pic>
          <p:nvPicPr>
            <p:cNvPr id="7" name="Afbeelding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38537" y="5320075"/>
              <a:ext cx="2988046" cy="99601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8" name="Afbeelding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0800000">
              <a:off x="5138538" y="4302593"/>
              <a:ext cx="2988046" cy="996016"/>
            </a:xfrm>
            <a:prstGeom prst="rect">
              <a:avLst/>
            </a:prstGeom>
            <a:ln w="38100" cap="sq">
              <a:solidFill>
                <a:srgbClr val="000000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  <p:sp>
        <p:nvSpPr>
          <p:cNvPr id="10" name="Rechthoek 9"/>
          <p:cNvSpPr/>
          <p:nvPr/>
        </p:nvSpPr>
        <p:spPr>
          <a:xfrm>
            <a:off x="9590275" y="3361392"/>
            <a:ext cx="2479570" cy="1972573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hthoek 10"/>
          <p:cNvSpPr/>
          <p:nvPr/>
        </p:nvSpPr>
        <p:spPr>
          <a:xfrm>
            <a:off x="4690306" y="2631700"/>
            <a:ext cx="644105" cy="1912161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hthoek 11"/>
          <p:cNvSpPr/>
          <p:nvPr/>
        </p:nvSpPr>
        <p:spPr>
          <a:xfrm>
            <a:off x="5774551" y="3361392"/>
            <a:ext cx="335569" cy="803036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kstvak 12"/>
          <p:cNvSpPr txBox="1"/>
          <p:nvPr/>
        </p:nvSpPr>
        <p:spPr>
          <a:xfrm>
            <a:off x="40210" y="738556"/>
            <a:ext cx="80256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l-NL" sz="2400" b="1" dirty="0">
                <a:solidFill>
                  <a:schemeClr val="accent1">
                    <a:lumMod val="50000"/>
                  </a:schemeClr>
                </a:solidFill>
                <a:latin typeface="Calibri" panose="020F0502020204030204"/>
              </a:rPr>
              <a:t>Spijkenisserbrug: Scope van renovatie (weergave wegbeeld)</a:t>
            </a:r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13</a:t>
            </a:fld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4059" y="-1"/>
            <a:ext cx="3697942" cy="847725"/>
          </a:xfrm>
          <a:prstGeom prst="rect">
            <a:avLst/>
          </a:prstGeom>
        </p:spPr>
      </p:pic>
      <p:pic>
        <p:nvPicPr>
          <p:cNvPr id="17" name="Afbeelding 1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088" y="-1588"/>
            <a:ext cx="1954212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320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jl-omlaag 1"/>
          <p:cNvSpPr/>
          <p:nvPr/>
        </p:nvSpPr>
        <p:spPr>
          <a:xfrm rot="2329697">
            <a:off x="2677394" y="4522530"/>
            <a:ext cx="290666" cy="70068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Pijl-omlaag 2"/>
          <p:cNvSpPr/>
          <p:nvPr/>
        </p:nvSpPr>
        <p:spPr>
          <a:xfrm rot="19658807">
            <a:off x="9208327" y="4476753"/>
            <a:ext cx="290666" cy="700688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4" name="Groep 3"/>
          <p:cNvGrpSpPr/>
          <p:nvPr/>
        </p:nvGrpSpPr>
        <p:grpSpPr>
          <a:xfrm>
            <a:off x="190380" y="2633510"/>
            <a:ext cx="11744325" cy="2311382"/>
            <a:chOff x="266700" y="2082577"/>
            <a:chExt cx="11744325" cy="2311382"/>
          </a:xfrm>
        </p:grpSpPr>
        <p:grpSp>
          <p:nvGrpSpPr>
            <p:cNvPr id="5" name="Groep 4"/>
            <p:cNvGrpSpPr/>
            <p:nvPr/>
          </p:nvGrpSpPr>
          <p:grpSpPr>
            <a:xfrm>
              <a:off x="266700" y="2082577"/>
              <a:ext cx="11744325" cy="2311382"/>
              <a:chOff x="266700" y="2066350"/>
              <a:chExt cx="11744325" cy="2311382"/>
            </a:xfrm>
          </p:grpSpPr>
          <p:cxnSp>
            <p:nvCxnSpPr>
              <p:cNvPr id="11" name="Rechte verbindingslijn 10"/>
              <p:cNvCxnSpPr/>
              <p:nvPr/>
            </p:nvCxnSpPr>
            <p:spPr>
              <a:xfrm flipH="1">
                <a:off x="2461197" y="4083535"/>
                <a:ext cx="7467693" cy="19817"/>
              </a:xfrm>
              <a:prstGeom prst="line">
                <a:avLst/>
              </a:prstGeom>
              <a:ln w="28575">
                <a:solidFill>
                  <a:srgbClr val="95440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2" name="Groep 11"/>
              <p:cNvGrpSpPr/>
              <p:nvPr/>
            </p:nvGrpSpPr>
            <p:grpSpPr>
              <a:xfrm>
                <a:off x="266700" y="2066350"/>
                <a:ext cx="11744325" cy="2067500"/>
                <a:chOff x="-402237" y="2009200"/>
                <a:chExt cx="13005400" cy="2197676"/>
              </a:xfrm>
            </p:grpSpPr>
            <p:cxnSp>
              <p:nvCxnSpPr>
                <p:cNvPr id="26" name="Rechte verbindingslijn 25"/>
                <p:cNvCxnSpPr/>
                <p:nvPr/>
              </p:nvCxnSpPr>
              <p:spPr>
                <a:xfrm flipH="1">
                  <a:off x="1341457" y="3842862"/>
                  <a:ext cx="9635765" cy="24545"/>
                </a:xfrm>
                <a:prstGeom prst="line">
                  <a:avLst/>
                </a:prstGeom>
                <a:ln w="28575">
                  <a:solidFill>
                    <a:schemeClr val="accent1">
                      <a:lumMod val="7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7" name="Vrije vorm 26"/>
                <p:cNvSpPr/>
                <p:nvPr/>
              </p:nvSpPr>
              <p:spPr>
                <a:xfrm>
                  <a:off x="10202065" y="3504068"/>
                  <a:ext cx="2143361" cy="693185"/>
                </a:xfrm>
                <a:custGeom>
                  <a:avLst/>
                  <a:gdLst>
                    <a:gd name="connsiteX0" fmla="*/ 0 w 1762125"/>
                    <a:gd name="connsiteY0" fmla="*/ 677163 h 677163"/>
                    <a:gd name="connsiteX1" fmla="*/ 288925 w 1762125"/>
                    <a:gd name="connsiteY1" fmla="*/ 527938 h 677163"/>
                    <a:gd name="connsiteX2" fmla="*/ 498475 w 1762125"/>
                    <a:gd name="connsiteY2" fmla="*/ 407288 h 677163"/>
                    <a:gd name="connsiteX3" fmla="*/ 663575 w 1762125"/>
                    <a:gd name="connsiteY3" fmla="*/ 321563 h 677163"/>
                    <a:gd name="connsiteX4" fmla="*/ 777875 w 1762125"/>
                    <a:gd name="connsiteY4" fmla="*/ 286638 h 677163"/>
                    <a:gd name="connsiteX5" fmla="*/ 981075 w 1762125"/>
                    <a:gd name="connsiteY5" fmla="*/ 267588 h 677163"/>
                    <a:gd name="connsiteX6" fmla="*/ 1193800 w 1762125"/>
                    <a:gd name="connsiteY6" fmla="*/ 264413 h 677163"/>
                    <a:gd name="connsiteX7" fmla="*/ 1330325 w 1762125"/>
                    <a:gd name="connsiteY7" fmla="*/ 245363 h 677163"/>
                    <a:gd name="connsiteX8" fmla="*/ 1406525 w 1762125"/>
                    <a:gd name="connsiteY8" fmla="*/ 239013 h 677163"/>
                    <a:gd name="connsiteX9" fmla="*/ 1498600 w 1762125"/>
                    <a:gd name="connsiteY9" fmla="*/ 197738 h 677163"/>
                    <a:gd name="connsiteX10" fmla="*/ 1600200 w 1762125"/>
                    <a:gd name="connsiteY10" fmla="*/ 131063 h 677163"/>
                    <a:gd name="connsiteX11" fmla="*/ 1685925 w 1762125"/>
                    <a:gd name="connsiteY11" fmla="*/ 80263 h 677163"/>
                    <a:gd name="connsiteX12" fmla="*/ 1739900 w 1762125"/>
                    <a:gd name="connsiteY12" fmla="*/ 42163 h 677163"/>
                    <a:gd name="connsiteX13" fmla="*/ 1762125 w 1762125"/>
                    <a:gd name="connsiteY13" fmla="*/ 888 h 677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2125" h="677163">
                      <a:moveTo>
                        <a:pt x="0" y="677163"/>
                      </a:moveTo>
                      <a:cubicBezTo>
                        <a:pt x="102923" y="625040"/>
                        <a:pt x="205846" y="572917"/>
                        <a:pt x="288925" y="527938"/>
                      </a:cubicBezTo>
                      <a:cubicBezTo>
                        <a:pt x="372004" y="482959"/>
                        <a:pt x="436033" y="441684"/>
                        <a:pt x="498475" y="407288"/>
                      </a:cubicBezTo>
                      <a:cubicBezTo>
                        <a:pt x="560917" y="372892"/>
                        <a:pt x="617008" y="341671"/>
                        <a:pt x="663575" y="321563"/>
                      </a:cubicBezTo>
                      <a:cubicBezTo>
                        <a:pt x="710142" y="301455"/>
                        <a:pt x="724958" y="295634"/>
                        <a:pt x="777875" y="286638"/>
                      </a:cubicBezTo>
                      <a:cubicBezTo>
                        <a:pt x="830792" y="277642"/>
                        <a:pt x="911754" y="271292"/>
                        <a:pt x="981075" y="267588"/>
                      </a:cubicBezTo>
                      <a:cubicBezTo>
                        <a:pt x="1050396" y="263884"/>
                        <a:pt x="1135592" y="268117"/>
                        <a:pt x="1193800" y="264413"/>
                      </a:cubicBezTo>
                      <a:cubicBezTo>
                        <a:pt x="1252008" y="260709"/>
                        <a:pt x="1294871" y="249596"/>
                        <a:pt x="1330325" y="245363"/>
                      </a:cubicBezTo>
                      <a:cubicBezTo>
                        <a:pt x="1365779" y="241130"/>
                        <a:pt x="1378479" y="246950"/>
                        <a:pt x="1406525" y="239013"/>
                      </a:cubicBezTo>
                      <a:cubicBezTo>
                        <a:pt x="1434571" y="231075"/>
                        <a:pt x="1466321" y="215730"/>
                        <a:pt x="1498600" y="197738"/>
                      </a:cubicBezTo>
                      <a:cubicBezTo>
                        <a:pt x="1530879" y="179746"/>
                        <a:pt x="1568979" y="150642"/>
                        <a:pt x="1600200" y="131063"/>
                      </a:cubicBezTo>
                      <a:cubicBezTo>
                        <a:pt x="1631421" y="111484"/>
                        <a:pt x="1662642" y="95080"/>
                        <a:pt x="1685925" y="80263"/>
                      </a:cubicBezTo>
                      <a:cubicBezTo>
                        <a:pt x="1709208" y="65446"/>
                        <a:pt x="1727200" y="55392"/>
                        <a:pt x="1739900" y="42163"/>
                      </a:cubicBezTo>
                      <a:cubicBezTo>
                        <a:pt x="1752600" y="28934"/>
                        <a:pt x="1760538" y="-5991"/>
                        <a:pt x="1762125" y="888"/>
                      </a:cubicBezTo>
                    </a:path>
                  </a:pathLst>
                </a:custGeom>
                <a:noFill/>
                <a:ln w="28575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grpSp>
              <p:nvGrpSpPr>
                <p:cNvPr id="28" name="Groep 27"/>
                <p:cNvGrpSpPr/>
                <p:nvPr/>
              </p:nvGrpSpPr>
              <p:grpSpPr>
                <a:xfrm>
                  <a:off x="2901950" y="2046286"/>
                  <a:ext cx="3031331" cy="426721"/>
                  <a:chOff x="4857750" y="2300286"/>
                  <a:chExt cx="3031331" cy="426721"/>
                </a:xfrm>
              </p:grpSpPr>
              <p:cxnSp>
                <p:nvCxnSpPr>
                  <p:cNvPr id="176" name="Rechte verbindingslijn 175"/>
                  <p:cNvCxnSpPr/>
                  <p:nvPr/>
                </p:nvCxnSpPr>
                <p:spPr>
                  <a:xfrm>
                    <a:off x="5188742" y="2302667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7" name="Rechte verbindingslijn 176"/>
                  <p:cNvCxnSpPr/>
                  <p:nvPr/>
                </p:nvCxnSpPr>
                <p:spPr>
                  <a:xfrm>
                    <a:off x="5591171" y="2315529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8" name="Rechte verbindingslijn 177"/>
                  <p:cNvCxnSpPr/>
                  <p:nvPr/>
                </p:nvCxnSpPr>
                <p:spPr>
                  <a:xfrm>
                    <a:off x="5976936" y="2315528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9" name="Rechte verbindingslijn 178"/>
                  <p:cNvCxnSpPr/>
                  <p:nvPr/>
                </p:nvCxnSpPr>
                <p:spPr>
                  <a:xfrm>
                    <a:off x="6372225" y="2315527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0" name="Rechte verbindingslijn 179"/>
                  <p:cNvCxnSpPr/>
                  <p:nvPr/>
                </p:nvCxnSpPr>
                <p:spPr>
                  <a:xfrm>
                    <a:off x="6767511" y="2315526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1" name="Rechte verbindingslijn 180"/>
                  <p:cNvCxnSpPr/>
                  <p:nvPr/>
                </p:nvCxnSpPr>
                <p:spPr>
                  <a:xfrm>
                    <a:off x="7162798" y="2308857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2" name="Rechte verbindingslijn 181"/>
                  <p:cNvCxnSpPr/>
                  <p:nvPr/>
                </p:nvCxnSpPr>
                <p:spPr>
                  <a:xfrm>
                    <a:off x="7565230" y="2315525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3" name="Rechte verbindingslijn 182"/>
                  <p:cNvCxnSpPr/>
                  <p:nvPr/>
                </p:nvCxnSpPr>
                <p:spPr>
                  <a:xfrm>
                    <a:off x="4857750" y="2300288"/>
                    <a:ext cx="3028950" cy="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4" name="Rechte verbindingslijn 183"/>
                  <p:cNvCxnSpPr/>
                  <p:nvPr/>
                </p:nvCxnSpPr>
                <p:spPr>
                  <a:xfrm>
                    <a:off x="4995863" y="2300288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5" name="Rechte verbindingslijn 184"/>
                  <p:cNvCxnSpPr/>
                  <p:nvPr/>
                </p:nvCxnSpPr>
                <p:spPr>
                  <a:xfrm flipV="1">
                    <a:off x="5048250" y="2300287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6" name="Rechte verbindingslijn 185"/>
                  <p:cNvCxnSpPr/>
                  <p:nvPr/>
                </p:nvCxnSpPr>
                <p:spPr>
                  <a:xfrm>
                    <a:off x="5395913" y="2307912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7" name="Rechte verbindingslijn 186"/>
                  <p:cNvCxnSpPr/>
                  <p:nvPr/>
                </p:nvCxnSpPr>
                <p:spPr>
                  <a:xfrm flipV="1">
                    <a:off x="5448300" y="2307911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8" name="Rechte verbindingslijn 187"/>
                  <p:cNvCxnSpPr/>
                  <p:nvPr/>
                </p:nvCxnSpPr>
                <p:spPr>
                  <a:xfrm>
                    <a:off x="5798343" y="2307910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9" name="Rechte verbindingslijn 188"/>
                  <p:cNvCxnSpPr/>
                  <p:nvPr/>
                </p:nvCxnSpPr>
                <p:spPr>
                  <a:xfrm flipV="1">
                    <a:off x="5850730" y="2307909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0" name="Rechte verbindingslijn 189"/>
                  <p:cNvCxnSpPr/>
                  <p:nvPr/>
                </p:nvCxnSpPr>
                <p:spPr>
                  <a:xfrm>
                    <a:off x="6171009" y="2307908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1" name="Rechte verbindingslijn 190"/>
                  <p:cNvCxnSpPr/>
                  <p:nvPr/>
                </p:nvCxnSpPr>
                <p:spPr>
                  <a:xfrm flipV="1">
                    <a:off x="6223396" y="2307907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2" name="Rechte verbindingslijn 191"/>
                  <p:cNvCxnSpPr/>
                  <p:nvPr/>
                </p:nvCxnSpPr>
                <p:spPr>
                  <a:xfrm>
                    <a:off x="6562127" y="2300287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3" name="Rechte verbindingslijn 192"/>
                  <p:cNvCxnSpPr/>
                  <p:nvPr/>
                </p:nvCxnSpPr>
                <p:spPr>
                  <a:xfrm flipV="1">
                    <a:off x="6614514" y="2300286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4" name="Rechte verbindingslijn 193"/>
                  <p:cNvCxnSpPr/>
                  <p:nvPr/>
                </p:nvCxnSpPr>
                <p:spPr>
                  <a:xfrm>
                    <a:off x="6959198" y="2307908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5" name="Rechte verbindingslijn 194"/>
                  <p:cNvCxnSpPr/>
                  <p:nvPr/>
                </p:nvCxnSpPr>
                <p:spPr>
                  <a:xfrm flipV="1">
                    <a:off x="7011585" y="2307907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6" name="Rechte verbindingslijn 195"/>
                  <p:cNvCxnSpPr/>
                  <p:nvPr/>
                </p:nvCxnSpPr>
                <p:spPr>
                  <a:xfrm>
                    <a:off x="7364607" y="2307908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7" name="Rechte verbindingslijn 196"/>
                  <p:cNvCxnSpPr/>
                  <p:nvPr/>
                </p:nvCxnSpPr>
                <p:spPr>
                  <a:xfrm flipV="1">
                    <a:off x="7416994" y="2307907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8" name="Rechte verbindingslijn 197"/>
                  <p:cNvCxnSpPr/>
                  <p:nvPr/>
                </p:nvCxnSpPr>
                <p:spPr>
                  <a:xfrm>
                    <a:off x="4860430" y="2586038"/>
                    <a:ext cx="72032" cy="87627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9" name="Rechte verbindingslijn 198"/>
                  <p:cNvCxnSpPr/>
                  <p:nvPr/>
                </p:nvCxnSpPr>
                <p:spPr>
                  <a:xfrm flipV="1">
                    <a:off x="4865193" y="2307908"/>
                    <a:ext cx="135136" cy="130492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0" name="Rechte verbindingslijn 199"/>
                  <p:cNvCxnSpPr/>
                  <p:nvPr/>
                </p:nvCxnSpPr>
                <p:spPr>
                  <a:xfrm flipH="1" flipV="1">
                    <a:off x="7758111" y="2307907"/>
                    <a:ext cx="128589" cy="130493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1" name="Rechte verbindingslijn 200"/>
                  <p:cNvCxnSpPr/>
                  <p:nvPr/>
                </p:nvCxnSpPr>
                <p:spPr>
                  <a:xfrm flipH="1">
                    <a:off x="7817044" y="2586038"/>
                    <a:ext cx="72037" cy="87627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02" name="Rechthoek 201"/>
                  <p:cNvSpPr/>
                  <p:nvPr/>
                </p:nvSpPr>
                <p:spPr>
                  <a:xfrm>
                    <a:off x="4857750" y="2681288"/>
                    <a:ext cx="3028950" cy="45719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</p:grpSp>
            <p:grpSp>
              <p:nvGrpSpPr>
                <p:cNvPr id="29" name="Groep 28"/>
                <p:cNvGrpSpPr/>
                <p:nvPr/>
              </p:nvGrpSpPr>
              <p:grpSpPr>
                <a:xfrm>
                  <a:off x="6273800" y="3068637"/>
                  <a:ext cx="3031331" cy="426720"/>
                  <a:chOff x="4857750" y="2300287"/>
                  <a:chExt cx="3031331" cy="426720"/>
                </a:xfrm>
              </p:grpSpPr>
              <p:cxnSp>
                <p:nvCxnSpPr>
                  <p:cNvPr id="149" name="Rechte verbindingslijn 148"/>
                  <p:cNvCxnSpPr/>
                  <p:nvPr/>
                </p:nvCxnSpPr>
                <p:spPr>
                  <a:xfrm>
                    <a:off x="5188742" y="2302667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0" name="Rechte verbindingslijn 149"/>
                  <p:cNvCxnSpPr/>
                  <p:nvPr/>
                </p:nvCxnSpPr>
                <p:spPr>
                  <a:xfrm>
                    <a:off x="5591171" y="2315529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1" name="Rechte verbindingslijn 150"/>
                  <p:cNvCxnSpPr/>
                  <p:nvPr/>
                </p:nvCxnSpPr>
                <p:spPr>
                  <a:xfrm>
                    <a:off x="5976936" y="2315528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2" name="Rechte verbindingslijn 151"/>
                  <p:cNvCxnSpPr/>
                  <p:nvPr/>
                </p:nvCxnSpPr>
                <p:spPr>
                  <a:xfrm>
                    <a:off x="6372225" y="2315527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3" name="Rechte verbindingslijn 152"/>
                  <p:cNvCxnSpPr/>
                  <p:nvPr/>
                </p:nvCxnSpPr>
                <p:spPr>
                  <a:xfrm>
                    <a:off x="6767511" y="2315526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4" name="Rechte verbindingslijn 153"/>
                  <p:cNvCxnSpPr/>
                  <p:nvPr/>
                </p:nvCxnSpPr>
                <p:spPr>
                  <a:xfrm>
                    <a:off x="7162798" y="2308857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5" name="Rechte verbindingslijn 154"/>
                  <p:cNvCxnSpPr/>
                  <p:nvPr/>
                </p:nvCxnSpPr>
                <p:spPr>
                  <a:xfrm>
                    <a:off x="7565230" y="2315525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6" name="Rechte verbindingslijn 155"/>
                  <p:cNvCxnSpPr/>
                  <p:nvPr/>
                </p:nvCxnSpPr>
                <p:spPr>
                  <a:xfrm>
                    <a:off x="4857750" y="2300288"/>
                    <a:ext cx="3028950" cy="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7" name="Rechte verbindingslijn 156"/>
                  <p:cNvCxnSpPr/>
                  <p:nvPr/>
                </p:nvCxnSpPr>
                <p:spPr>
                  <a:xfrm>
                    <a:off x="4995863" y="2300288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8" name="Rechte verbindingslijn 157"/>
                  <p:cNvCxnSpPr/>
                  <p:nvPr/>
                </p:nvCxnSpPr>
                <p:spPr>
                  <a:xfrm flipV="1">
                    <a:off x="5048250" y="2300287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59" name="Rechte verbindingslijn 158"/>
                  <p:cNvCxnSpPr/>
                  <p:nvPr/>
                </p:nvCxnSpPr>
                <p:spPr>
                  <a:xfrm>
                    <a:off x="5395913" y="2307912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0" name="Rechte verbindingslijn 159"/>
                  <p:cNvCxnSpPr/>
                  <p:nvPr/>
                </p:nvCxnSpPr>
                <p:spPr>
                  <a:xfrm flipV="1">
                    <a:off x="5448300" y="2307911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1" name="Rechte verbindingslijn 160"/>
                  <p:cNvCxnSpPr/>
                  <p:nvPr/>
                </p:nvCxnSpPr>
                <p:spPr>
                  <a:xfrm>
                    <a:off x="5798343" y="2307910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2" name="Rechte verbindingslijn 161"/>
                  <p:cNvCxnSpPr/>
                  <p:nvPr/>
                </p:nvCxnSpPr>
                <p:spPr>
                  <a:xfrm flipV="1">
                    <a:off x="5850730" y="2307909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3" name="Rechte verbindingslijn 162"/>
                  <p:cNvCxnSpPr/>
                  <p:nvPr/>
                </p:nvCxnSpPr>
                <p:spPr>
                  <a:xfrm>
                    <a:off x="6171009" y="2307908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4" name="Rechte verbindingslijn 163"/>
                  <p:cNvCxnSpPr/>
                  <p:nvPr/>
                </p:nvCxnSpPr>
                <p:spPr>
                  <a:xfrm flipV="1">
                    <a:off x="6223396" y="2307907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5" name="Rechte verbindingslijn 164"/>
                  <p:cNvCxnSpPr/>
                  <p:nvPr/>
                </p:nvCxnSpPr>
                <p:spPr>
                  <a:xfrm>
                    <a:off x="6562127" y="2300287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6" name="Rechte verbindingslijn 165"/>
                  <p:cNvCxnSpPr/>
                  <p:nvPr/>
                </p:nvCxnSpPr>
                <p:spPr>
                  <a:xfrm flipV="1">
                    <a:off x="6609155" y="2300287"/>
                    <a:ext cx="353022" cy="38099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7" name="Rechte verbindingslijn 166"/>
                  <p:cNvCxnSpPr/>
                  <p:nvPr/>
                </p:nvCxnSpPr>
                <p:spPr>
                  <a:xfrm>
                    <a:off x="6959198" y="2307908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8" name="Rechte verbindingslijn 167"/>
                  <p:cNvCxnSpPr/>
                  <p:nvPr/>
                </p:nvCxnSpPr>
                <p:spPr>
                  <a:xfrm flipV="1">
                    <a:off x="7011585" y="2307907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69" name="Rechte verbindingslijn 168"/>
                  <p:cNvCxnSpPr/>
                  <p:nvPr/>
                </p:nvCxnSpPr>
                <p:spPr>
                  <a:xfrm>
                    <a:off x="7364607" y="2307908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0" name="Rechte verbindingslijn 169"/>
                  <p:cNvCxnSpPr/>
                  <p:nvPr/>
                </p:nvCxnSpPr>
                <p:spPr>
                  <a:xfrm flipV="1">
                    <a:off x="7416994" y="2307907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1" name="Rechte verbindingslijn 170"/>
                  <p:cNvCxnSpPr/>
                  <p:nvPr/>
                </p:nvCxnSpPr>
                <p:spPr>
                  <a:xfrm>
                    <a:off x="4860430" y="2586038"/>
                    <a:ext cx="72032" cy="87627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2" name="Rechte verbindingslijn 171"/>
                  <p:cNvCxnSpPr/>
                  <p:nvPr/>
                </p:nvCxnSpPr>
                <p:spPr>
                  <a:xfrm flipV="1">
                    <a:off x="4865193" y="2307908"/>
                    <a:ext cx="135136" cy="130492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3" name="Rechte verbindingslijn 172"/>
                  <p:cNvCxnSpPr/>
                  <p:nvPr/>
                </p:nvCxnSpPr>
                <p:spPr>
                  <a:xfrm flipH="1" flipV="1">
                    <a:off x="7758111" y="2307907"/>
                    <a:ext cx="128589" cy="130493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74" name="Rechte verbindingslijn 173"/>
                  <p:cNvCxnSpPr/>
                  <p:nvPr/>
                </p:nvCxnSpPr>
                <p:spPr>
                  <a:xfrm flipH="1">
                    <a:off x="7817044" y="2586038"/>
                    <a:ext cx="72037" cy="87627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75" name="Rechthoek 174"/>
                  <p:cNvSpPr/>
                  <p:nvPr/>
                </p:nvSpPr>
                <p:spPr>
                  <a:xfrm>
                    <a:off x="4857750" y="2681288"/>
                    <a:ext cx="3028950" cy="45719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</p:grpSp>
            <p:grpSp>
              <p:nvGrpSpPr>
                <p:cNvPr id="30" name="Groep 29"/>
                <p:cNvGrpSpPr/>
                <p:nvPr/>
              </p:nvGrpSpPr>
              <p:grpSpPr>
                <a:xfrm>
                  <a:off x="9485311" y="3067690"/>
                  <a:ext cx="3117852" cy="435289"/>
                  <a:chOff x="11441111" y="3321690"/>
                  <a:chExt cx="3117852" cy="435289"/>
                </a:xfrm>
              </p:grpSpPr>
              <p:cxnSp>
                <p:nvCxnSpPr>
                  <p:cNvPr id="121" name="Rechte verbindingslijn 120"/>
                  <p:cNvCxnSpPr/>
                  <p:nvPr/>
                </p:nvCxnSpPr>
                <p:spPr>
                  <a:xfrm>
                    <a:off x="11772103" y="3332638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2" name="Rechte verbindingslijn 121"/>
                  <p:cNvCxnSpPr/>
                  <p:nvPr/>
                </p:nvCxnSpPr>
                <p:spPr>
                  <a:xfrm>
                    <a:off x="12174532" y="3345500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3" name="Rechte verbindingslijn 122"/>
                  <p:cNvCxnSpPr/>
                  <p:nvPr/>
                </p:nvCxnSpPr>
                <p:spPr>
                  <a:xfrm>
                    <a:off x="12560297" y="3345499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4" name="Rechte verbindingslijn 123"/>
                  <p:cNvCxnSpPr/>
                  <p:nvPr/>
                </p:nvCxnSpPr>
                <p:spPr>
                  <a:xfrm>
                    <a:off x="12955586" y="3345498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5" name="Rechte verbindingslijn 124"/>
                  <p:cNvCxnSpPr/>
                  <p:nvPr/>
                </p:nvCxnSpPr>
                <p:spPr>
                  <a:xfrm>
                    <a:off x="13350872" y="3345497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6" name="Rechte verbindingslijn 125"/>
                  <p:cNvCxnSpPr/>
                  <p:nvPr/>
                </p:nvCxnSpPr>
                <p:spPr>
                  <a:xfrm>
                    <a:off x="13746159" y="3338828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7" name="Rechte verbindingslijn 126"/>
                  <p:cNvCxnSpPr/>
                  <p:nvPr/>
                </p:nvCxnSpPr>
                <p:spPr>
                  <a:xfrm>
                    <a:off x="14148591" y="3345496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Rechte verbindingslijn 127"/>
                  <p:cNvCxnSpPr/>
                  <p:nvPr/>
                </p:nvCxnSpPr>
                <p:spPr>
                  <a:xfrm flipV="1">
                    <a:off x="11441111" y="3327238"/>
                    <a:ext cx="3117852" cy="3022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Rechte verbindingslijn 128"/>
                  <p:cNvCxnSpPr/>
                  <p:nvPr/>
                </p:nvCxnSpPr>
                <p:spPr>
                  <a:xfrm>
                    <a:off x="11579224" y="3330259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Rechte verbindingslijn 129"/>
                  <p:cNvCxnSpPr/>
                  <p:nvPr/>
                </p:nvCxnSpPr>
                <p:spPr>
                  <a:xfrm flipV="1">
                    <a:off x="11631611" y="3330258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1" name="Rechte verbindingslijn 130"/>
                  <p:cNvCxnSpPr/>
                  <p:nvPr/>
                </p:nvCxnSpPr>
                <p:spPr>
                  <a:xfrm>
                    <a:off x="11979274" y="3337883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2" name="Rechte verbindingslijn 131"/>
                  <p:cNvCxnSpPr/>
                  <p:nvPr/>
                </p:nvCxnSpPr>
                <p:spPr>
                  <a:xfrm flipV="1">
                    <a:off x="12031661" y="3337882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3" name="Rechte verbindingslijn 132"/>
                  <p:cNvCxnSpPr/>
                  <p:nvPr/>
                </p:nvCxnSpPr>
                <p:spPr>
                  <a:xfrm>
                    <a:off x="12381704" y="3337881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4" name="Rechte verbindingslijn 133"/>
                  <p:cNvCxnSpPr/>
                  <p:nvPr/>
                </p:nvCxnSpPr>
                <p:spPr>
                  <a:xfrm flipV="1">
                    <a:off x="12434091" y="3337880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5" name="Rechte verbindingslijn 134"/>
                  <p:cNvCxnSpPr/>
                  <p:nvPr/>
                </p:nvCxnSpPr>
                <p:spPr>
                  <a:xfrm>
                    <a:off x="12754370" y="3337879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6" name="Rechte verbindingslijn 135"/>
                  <p:cNvCxnSpPr/>
                  <p:nvPr/>
                </p:nvCxnSpPr>
                <p:spPr>
                  <a:xfrm flipV="1">
                    <a:off x="12806757" y="3337878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7" name="Rechte verbindingslijn 136"/>
                  <p:cNvCxnSpPr/>
                  <p:nvPr/>
                </p:nvCxnSpPr>
                <p:spPr>
                  <a:xfrm>
                    <a:off x="13145488" y="3330258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8" name="Rechte verbindingslijn 137"/>
                  <p:cNvCxnSpPr/>
                  <p:nvPr/>
                </p:nvCxnSpPr>
                <p:spPr>
                  <a:xfrm flipV="1">
                    <a:off x="13197875" y="3330257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9" name="Rechte verbindingslijn 138"/>
                  <p:cNvCxnSpPr/>
                  <p:nvPr/>
                </p:nvCxnSpPr>
                <p:spPr>
                  <a:xfrm>
                    <a:off x="13542559" y="3337879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0" name="Rechte verbindingslijn 139"/>
                  <p:cNvCxnSpPr/>
                  <p:nvPr/>
                </p:nvCxnSpPr>
                <p:spPr>
                  <a:xfrm flipV="1">
                    <a:off x="13594946" y="3337878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1" name="Rechte verbindingslijn 140"/>
                  <p:cNvCxnSpPr/>
                  <p:nvPr/>
                </p:nvCxnSpPr>
                <p:spPr>
                  <a:xfrm>
                    <a:off x="13947968" y="3337879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2" name="Rechte verbindingslijn 141"/>
                  <p:cNvCxnSpPr/>
                  <p:nvPr/>
                </p:nvCxnSpPr>
                <p:spPr>
                  <a:xfrm flipV="1">
                    <a:off x="14000355" y="3337878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3" name="Rechte verbindingslijn 142"/>
                  <p:cNvCxnSpPr/>
                  <p:nvPr/>
                </p:nvCxnSpPr>
                <p:spPr>
                  <a:xfrm>
                    <a:off x="11443791" y="3616009"/>
                    <a:ext cx="72032" cy="87627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4" name="Rechte verbindingslijn 143"/>
                  <p:cNvCxnSpPr/>
                  <p:nvPr/>
                </p:nvCxnSpPr>
                <p:spPr>
                  <a:xfrm flipV="1">
                    <a:off x="11448554" y="3337879"/>
                    <a:ext cx="135136" cy="130492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5" name="Rechte verbindingslijn 144"/>
                  <p:cNvCxnSpPr/>
                  <p:nvPr/>
                </p:nvCxnSpPr>
                <p:spPr>
                  <a:xfrm flipH="1" flipV="1">
                    <a:off x="14341473" y="3337879"/>
                    <a:ext cx="195855" cy="189548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46" name="Rechte verbindingslijn 145"/>
                  <p:cNvCxnSpPr/>
                  <p:nvPr/>
                </p:nvCxnSpPr>
                <p:spPr>
                  <a:xfrm flipH="1">
                    <a:off x="14400406" y="3527427"/>
                    <a:ext cx="148235" cy="17620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47" name="Rechthoek 146"/>
                  <p:cNvSpPr/>
                  <p:nvPr/>
                </p:nvSpPr>
                <p:spPr>
                  <a:xfrm>
                    <a:off x="11441111" y="3703637"/>
                    <a:ext cx="3117852" cy="53342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cxnSp>
                <p:nvCxnSpPr>
                  <p:cNvPr id="148" name="Rechte verbindingslijn 147"/>
                  <p:cNvCxnSpPr/>
                  <p:nvPr/>
                </p:nvCxnSpPr>
                <p:spPr>
                  <a:xfrm flipH="1">
                    <a:off x="14548247" y="3321690"/>
                    <a:ext cx="394" cy="386704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1" name="Groep 30"/>
                <p:cNvGrpSpPr/>
                <p:nvPr/>
              </p:nvGrpSpPr>
              <p:grpSpPr>
                <a:xfrm flipH="1">
                  <a:off x="-402237" y="3052919"/>
                  <a:ext cx="3115164" cy="435289"/>
                  <a:chOff x="8304312" y="2253697"/>
                  <a:chExt cx="3117852" cy="435289"/>
                </a:xfrm>
              </p:grpSpPr>
              <p:cxnSp>
                <p:nvCxnSpPr>
                  <p:cNvPr id="93" name="Rechte verbindingslijn 92"/>
                  <p:cNvCxnSpPr/>
                  <p:nvPr/>
                </p:nvCxnSpPr>
                <p:spPr>
                  <a:xfrm>
                    <a:off x="8635304" y="2264645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" name="Rechte verbindingslijn 93"/>
                  <p:cNvCxnSpPr/>
                  <p:nvPr/>
                </p:nvCxnSpPr>
                <p:spPr>
                  <a:xfrm>
                    <a:off x="9037733" y="2277507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Rechte verbindingslijn 94"/>
                  <p:cNvCxnSpPr/>
                  <p:nvPr/>
                </p:nvCxnSpPr>
                <p:spPr>
                  <a:xfrm>
                    <a:off x="9423498" y="2277506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6" name="Rechte verbindingslijn 95"/>
                  <p:cNvCxnSpPr/>
                  <p:nvPr/>
                </p:nvCxnSpPr>
                <p:spPr>
                  <a:xfrm>
                    <a:off x="9818787" y="2277505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" name="Rechte verbindingslijn 96"/>
                  <p:cNvCxnSpPr/>
                  <p:nvPr/>
                </p:nvCxnSpPr>
                <p:spPr>
                  <a:xfrm>
                    <a:off x="10214073" y="2277504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Rechte verbindingslijn 97"/>
                  <p:cNvCxnSpPr/>
                  <p:nvPr/>
                </p:nvCxnSpPr>
                <p:spPr>
                  <a:xfrm>
                    <a:off x="10609360" y="2270835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" name="Rechte verbindingslijn 98"/>
                  <p:cNvCxnSpPr/>
                  <p:nvPr/>
                </p:nvCxnSpPr>
                <p:spPr>
                  <a:xfrm>
                    <a:off x="11011792" y="2277503"/>
                    <a:ext cx="0" cy="373379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" name="Rechte verbindingslijn 99"/>
                  <p:cNvCxnSpPr/>
                  <p:nvPr/>
                </p:nvCxnSpPr>
                <p:spPr>
                  <a:xfrm flipV="1">
                    <a:off x="8304312" y="2259245"/>
                    <a:ext cx="3117852" cy="3022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" name="Rechte verbindingslijn 100"/>
                  <p:cNvCxnSpPr/>
                  <p:nvPr/>
                </p:nvCxnSpPr>
                <p:spPr>
                  <a:xfrm>
                    <a:off x="8442425" y="2262266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2" name="Rechte verbindingslijn 101"/>
                  <p:cNvCxnSpPr/>
                  <p:nvPr/>
                </p:nvCxnSpPr>
                <p:spPr>
                  <a:xfrm flipV="1">
                    <a:off x="8494812" y="2262265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3" name="Rechte verbindingslijn 102"/>
                  <p:cNvCxnSpPr/>
                  <p:nvPr/>
                </p:nvCxnSpPr>
                <p:spPr>
                  <a:xfrm>
                    <a:off x="8842475" y="2269890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4" name="Rechte verbindingslijn 103"/>
                  <p:cNvCxnSpPr/>
                  <p:nvPr/>
                </p:nvCxnSpPr>
                <p:spPr>
                  <a:xfrm flipV="1">
                    <a:off x="8894862" y="2269889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5" name="Rechte verbindingslijn 104"/>
                  <p:cNvCxnSpPr/>
                  <p:nvPr/>
                </p:nvCxnSpPr>
                <p:spPr>
                  <a:xfrm>
                    <a:off x="9244905" y="2269888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6" name="Rechte verbindingslijn 105"/>
                  <p:cNvCxnSpPr/>
                  <p:nvPr/>
                </p:nvCxnSpPr>
                <p:spPr>
                  <a:xfrm flipV="1">
                    <a:off x="9297292" y="2269887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7" name="Rechte verbindingslijn 106"/>
                  <p:cNvCxnSpPr/>
                  <p:nvPr/>
                </p:nvCxnSpPr>
                <p:spPr>
                  <a:xfrm>
                    <a:off x="9617571" y="2269886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8" name="Rechte verbindingslijn 107"/>
                  <p:cNvCxnSpPr/>
                  <p:nvPr/>
                </p:nvCxnSpPr>
                <p:spPr>
                  <a:xfrm flipV="1">
                    <a:off x="9669958" y="2269885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9" name="Rechte verbindingslijn 108"/>
                  <p:cNvCxnSpPr/>
                  <p:nvPr/>
                </p:nvCxnSpPr>
                <p:spPr>
                  <a:xfrm>
                    <a:off x="10008689" y="2262265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0" name="Rechte verbindingslijn 109"/>
                  <p:cNvCxnSpPr/>
                  <p:nvPr/>
                </p:nvCxnSpPr>
                <p:spPr>
                  <a:xfrm flipV="1">
                    <a:off x="10061076" y="2262264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Rechte verbindingslijn 110"/>
                  <p:cNvCxnSpPr/>
                  <p:nvPr/>
                </p:nvCxnSpPr>
                <p:spPr>
                  <a:xfrm>
                    <a:off x="10405760" y="2269886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2" name="Rechte verbindingslijn 111"/>
                  <p:cNvCxnSpPr/>
                  <p:nvPr/>
                </p:nvCxnSpPr>
                <p:spPr>
                  <a:xfrm flipV="1">
                    <a:off x="10458147" y="2269885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Rechte verbindingslijn 112"/>
                  <p:cNvCxnSpPr/>
                  <p:nvPr/>
                </p:nvCxnSpPr>
                <p:spPr>
                  <a:xfrm>
                    <a:off x="10811169" y="2269886"/>
                    <a:ext cx="357187" cy="381000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Rechte verbindingslijn 113"/>
                  <p:cNvCxnSpPr/>
                  <p:nvPr/>
                </p:nvCxnSpPr>
                <p:spPr>
                  <a:xfrm flipV="1">
                    <a:off x="10863556" y="2269885"/>
                    <a:ext cx="347663" cy="37337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Rechte verbindingslijn 114"/>
                  <p:cNvCxnSpPr/>
                  <p:nvPr/>
                </p:nvCxnSpPr>
                <p:spPr>
                  <a:xfrm>
                    <a:off x="8306992" y="2548016"/>
                    <a:ext cx="72032" cy="87627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6" name="Rechte verbindingslijn 115"/>
                  <p:cNvCxnSpPr/>
                  <p:nvPr/>
                </p:nvCxnSpPr>
                <p:spPr>
                  <a:xfrm flipV="1">
                    <a:off x="8311755" y="2269886"/>
                    <a:ext cx="135136" cy="130492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7" name="Rechte verbindingslijn 116"/>
                  <p:cNvCxnSpPr/>
                  <p:nvPr/>
                </p:nvCxnSpPr>
                <p:spPr>
                  <a:xfrm flipH="1" flipV="1">
                    <a:off x="11204674" y="2269886"/>
                    <a:ext cx="195855" cy="189548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8" name="Rechte verbindingslijn 117"/>
                  <p:cNvCxnSpPr/>
                  <p:nvPr/>
                </p:nvCxnSpPr>
                <p:spPr>
                  <a:xfrm flipH="1">
                    <a:off x="11263607" y="2459434"/>
                    <a:ext cx="148235" cy="176209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19" name="Rechthoek 118"/>
                  <p:cNvSpPr/>
                  <p:nvPr/>
                </p:nvSpPr>
                <p:spPr>
                  <a:xfrm>
                    <a:off x="8304312" y="2635644"/>
                    <a:ext cx="3117852" cy="53342"/>
                  </a:xfrm>
                  <a:prstGeom prst="rect">
                    <a:avLst/>
                  </a:prstGeom>
                  <a:solidFill>
                    <a:schemeClr val="tx1">
                      <a:lumMod val="65000"/>
                      <a:lumOff val="35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cxnSp>
                <p:nvCxnSpPr>
                  <p:cNvPr id="120" name="Rechte verbindingslijn 119"/>
                  <p:cNvCxnSpPr/>
                  <p:nvPr/>
                </p:nvCxnSpPr>
                <p:spPr>
                  <a:xfrm flipH="1">
                    <a:off x="11411448" y="2253697"/>
                    <a:ext cx="394" cy="386704"/>
                  </a:xfrm>
                  <a:prstGeom prst="line">
                    <a:avLst/>
                  </a:prstGeom>
                  <a:ln w="28575">
                    <a:solidFill>
                      <a:srgbClr val="C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2" name="Vrije vorm 31"/>
                <p:cNvSpPr/>
                <p:nvPr/>
              </p:nvSpPr>
              <p:spPr>
                <a:xfrm flipH="1">
                  <a:off x="-148649" y="3513691"/>
                  <a:ext cx="2213073" cy="677907"/>
                </a:xfrm>
                <a:custGeom>
                  <a:avLst/>
                  <a:gdLst>
                    <a:gd name="connsiteX0" fmla="*/ 0 w 1762125"/>
                    <a:gd name="connsiteY0" fmla="*/ 677163 h 677163"/>
                    <a:gd name="connsiteX1" fmla="*/ 288925 w 1762125"/>
                    <a:gd name="connsiteY1" fmla="*/ 527938 h 677163"/>
                    <a:gd name="connsiteX2" fmla="*/ 498475 w 1762125"/>
                    <a:gd name="connsiteY2" fmla="*/ 407288 h 677163"/>
                    <a:gd name="connsiteX3" fmla="*/ 663575 w 1762125"/>
                    <a:gd name="connsiteY3" fmla="*/ 321563 h 677163"/>
                    <a:gd name="connsiteX4" fmla="*/ 777875 w 1762125"/>
                    <a:gd name="connsiteY4" fmla="*/ 286638 h 677163"/>
                    <a:gd name="connsiteX5" fmla="*/ 981075 w 1762125"/>
                    <a:gd name="connsiteY5" fmla="*/ 267588 h 677163"/>
                    <a:gd name="connsiteX6" fmla="*/ 1193800 w 1762125"/>
                    <a:gd name="connsiteY6" fmla="*/ 264413 h 677163"/>
                    <a:gd name="connsiteX7" fmla="*/ 1330325 w 1762125"/>
                    <a:gd name="connsiteY7" fmla="*/ 245363 h 677163"/>
                    <a:gd name="connsiteX8" fmla="*/ 1406525 w 1762125"/>
                    <a:gd name="connsiteY8" fmla="*/ 239013 h 677163"/>
                    <a:gd name="connsiteX9" fmla="*/ 1498600 w 1762125"/>
                    <a:gd name="connsiteY9" fmla="*/ 197738 h 677163"/>
                    <a:gd name="connsiteX10" fmla="*/ 1600200 w 1762125"/>
                    <a:gd name="connsiteY10" fmla="*/ 131063 h 677163"/>
                    <a:gd name="connsiteX11" fmla="*/ 1685925 w 1762125"/>
                    <a:gd name="connsiteY11" fmla="*/ 80263 h 677163"/>
                    <a:gd name="connsiteX12" fmla="*/ 1739900 w 1762125"/>
                    <a:gd name="connsiteY12" fmla="*/ 42163 h 677163"/>
                    <a:gd name="connsiteX13" fmla="*/ 1762125 w 1762125"/>
                    <a:gd name="connsiteY13" fmla="*/ 888 h 6771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1762125" h="677163">
                      <a:moveTo>
                        <a:pt x="0" y="677163"/>
                      </a:moveTo>
                      <a:cubicBezTo>
                        <a:pt x="102923" y="625040"/>
                        <a:pt x="205846" y="572917"/>
                        <a:pt x="288925" y="527938"/>
                      </a:cubicBezTo>
                      <a:cubicBezTo>
                        <a:pt x="372004" y="482959"/>
                        <a:pt x="436033" y="441684"/>
                        <a:pt x="498475" y="407288"/>
                      </a:cubicBezTo>
                      <a:cubicBezTo>
                        <a:pt x="560917" y="372892"/>
                        <a:pt x="617008" y="341671"/>
                        <a:pt x="663575" y="321563"/>
                      </a:cubicBezTo>
                      <a:cubicBezTo>
                        <a:pt x="710142" y="301455"/>
                        <a:pt x="724958" y="295634"/>
                        <a:pt x="777875" y="286638"/>
                      </a:cubicBezTo>
                      <a:cubicBezTo>
                        <a:pt x="830792" y="277642"/>
                        <a:pt x="911754" y="271292"/>
                        <a:pt x="981075" y="267588"/>
                      </a:cubicBezTo>
                      <a:cubicBezTo>
                        <a:pt x="1050396" y="263884"/>
                        <a:pt x="1135592" y="268117"/>
                        <a:pt x="1193800" y="264413"/>
                      </a:cubicBezTo>
                      <a:cubicBezTo>
                        <a:pt x="1252008" y="260709"/>
                        <a:pt x="1294871" y="249596"/>
                        <a:pt x="1330325" y="245363"/>
                      </a:cubicBezTo>
                      <a:cubicBezTo>
                        <a:pt x="1365779" y="241130"/>
                        <a:pt x="1378479" y="246950"/>
                        <a:pt x="1406525" y="239013"/>
                      </a:cubicBezTo>
                      <a:cubicBezTo>
                        <a:pt x="1434571" y="231075"/>
                        <a:pt x="1466321" y="215730"/>
                        <a:pt x="1498600" y="197738"/>
                      </a:cubicBezTo>
                      <a:cubicBezTo>
                        <a:pt x="1530879" y="179746"/>
                        <a:pt x="1568979" y="150642"/>
                        <a:pt x="1600200" y="131063"/>
                      </a:cubicBezTo>
                      <a:cubicBezTo>
                        <a:pt x="1631421" y="111484"/>
                        <a:pt x="1662642" y="95080"/>
                        <a:pt x="1685925" y="80263"/>
                      </a:cubicBezTo>
                      <a:cubicBezTo>
                        <a:pt x="1709208" y="65446"/>
                        <a:pt x="1727200" y="55392"/>
                        <a:pt x="1739900" y="42163"/>
                      </a:cubicBezTo>
                      <a:cubicBezTo>
                        <a:pt x="1752600" y="28934"/>
                        <a:pt x="1760538" y="-5991"/>
                        <a:pt x="1762125" y="888"/>
                      </a:cubicBezTo>
                    </a:path>
                  </a:pathLst>
                </a:custGeom>
                <a:noFill/>
                <a:ln w="28575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nl-NL"/>
                </a:p>
              </p:txBody>
            </p:sp>
            <p:grpSp>
              <p:nvGrpSpPr>
                <p:cNvPr id="33" name="Groep 32"/>
                <p:cNvGrpSpPr/>
                <p:nvPr/>
              </p:nvGrpSpPr>
              <p:grpSpPr>
                <a:xfrm>
                  <a:off x="2608859" y="2009200"/>
                  <a:ext cx="6989264" cy="2197676"/>
                  <a:chOff x="4526559" y="4028500"/>
                  <a:chExt cx="6989264" cy="2197676"/>
                </a:xfrm>
              </p:grpSpPr>
              <p:grpSp>
                <p:nvGrpSpPr>
                  <p:cNvPr id="40" name="Groep 39"/>
                  <p:cNvGrpSpPr/>
                  <p:nvPr/>
                </p:nvGrpSpPr>
                <p:grpSpPr>
                  <a:xfrm>
                    <a:off x="11172898" y="5100149"/>
                    <a:ext cx="61913" cy="333375"/>
                    <a:chOff x="5091112" y="5000625"/>
                    <a:chExt cx="61913" cy="333375"/>
                  </a:xfrm>
                </p:grpSpPr>
                <p:sp>
                  <p:nvSpPr>
                    <p:cNvPr id="89" name="Rechthoek 88"/>
                    <p:cNvSpPr/>
                    <p:nvPr/>
                  </p:nvSpPr>
                  <p:spPr>
                    <a:xfrm>
                      <a:off x="5091112" y="5000625"/>
                      <a:ext cx="61913" cy="333375"/>
                    </a:xfrm>
                    <a:prstGeom prst="rect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90" name="Ovaal 89"/>
                    <p:cNvSpPr/>
                    <p:nvPr/>
                  </p:nvSpPr>
                  <p:spPr>
                    <a:xfrm>
                      <a:off x="5100636" y="5007768"/>
                      <a:ext cx="45719" cy="45719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</p:spPr>
                  <p:style>
                    <a:lnRef idx="1">
                      <a:schemeClr val="accent2"/>
                    </a:lnRef>
                    <a:fillRef idx="3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91" name="Ovaal 90"/>
                    <p:cNvSpPr/>
                    <p:nvPr/>
                  </p:nvSpPr>
                  <p:spPr>
                    <a:xfrm>
                      <a:off x="5099208" y="5278755"/>
                      <a:ext cx="45719" cy="45719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</p:spPr>
                  <p:style>
                    <a:lnRef idx="1">
                      <a:schemeClr val="accent2"/>
                    </a:lnRef>
                    <a:fillRef idx="3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92" name="Ovaal 91"/>
                    <p:cNvSpPr/>
                    <p:nvPr/>
                  </p:nvSpPr>
                  <p:spPr>
                    <a:xfrm>
                      <a:off x="5099208" y="5220651"/>
                      <a:ext cx="45719" cy="45719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2"/>
                    </a:lnRef>
                    <a:fillRef idx="3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</p:grpSp>
              <p:sp>
                <p:nvSpPr>
                  <p:cNvPr id="41" name="Rechthoek 40"/>
                  <p:cNvSpPr/>
                  <p:nvPr/>
                </p:nvSpPr>
                <p:spPr>
                  <a:xfrm>
                    <a:off x="11052175" y="5630692"/>
                    <a:ext cx="463648" cy="595484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42" name="Rechthoek 41"/>
                  <p:cNvSpPr/>
                  <p:nvPr/>
                </p:nvSpPr>
                <p:spPr>
                  <a:xfrm>
                    <a:off x="11234809" y="4235131"/>
                    <a:ext cx="85654" cy="1387939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43" name="Rechthoek 42"/>
                  <p:cNvSpPr/>
                  <p:nvPr/>
                </p:nvSpPr>
                <p:spPr>
                  <a:xfrm>
                    <a:off x="11329143" y="4235117"/>
                    <a:ext cx="85654" cy="1387939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44" name="Rechthoek 43"/>
                  <p:cNvSpPr/>
                  <p:nvPr/>
                </p:nvSpPr>
                <p:spPr>
                  <a:xfrm>
                    <a:off x="11235635" y="4028514"/>
                    <a:ext cx="85654" cy="206603"/>
                  </a:xfrm>
                  <a:prstGeom prst="rect">
                    <a:avLst/>
                  </a:prstGeom>
                  <a:solidFill>
                    <a:srgbClr val="95440D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45" name="Rechthoek 44"/>
                  <p:cNvSpPr/>
                  <p:nvPr/>
                </p:nvSpPr>
                <p:spPr>
                  <a:xfrm>
                    <a:off x="11329186" y="4089400"/>
                    <a:ext cx="85655" cy="145717"/>
                  </a:xfrm>
                  <a:prstGeom prst="rect">
                    <a:avLst/>
                  </a:prstGeom>
                  <a:solidFill>
                    <a:srgbClr val="95440D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46" name="Rechthoek 45"/>
                  <p:cNvSpPr/>
                  <p:nvPr/>
                </p:nvSpPr>
                <p:spPr>
                  <a:xfrm>
                    <a:off x="7755437" y="5630692"/>
                    <a:ext cx="534585" cy="595484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47" name="Rechthoek 46"/>
                  <p:cNvSpPr/>
                  <p:nvPr/>
                </p:nvSpPr>
                <p:spPr>
                  <a:xfrm>
                    <a:off x="7861870" y="4235131"/>
                    <a:ext cx="118876" cy="1387939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48" name="Rechthoek 47"/>
                  <p:cNvSpPr/>
                  <p:nvPr/>
                </p:nvSpPr>
                <p:spPr>
                  <a:xfrm>
                    <a:off x="7999065" y="4235117"/>
                    <a:ext cx="45719" cy="1387939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49" name="Rechthoek 48"/>
                  <p:cNvSpPr/>
                  <p:nvPr/>
                </p:nvSpPr>
                <p:spPr>
                  <a:xfrm>
                    <a:off x="7862696" y="4028514"/>
                    <a:ext cx="118876" cy="206603"/>
                  </a:xfrm>
                  <a:prstGeom prst="rect">
                    <a:avLst/>
                  </a:prstGeom>
                  <a:solidFill>
                    <a:srgbClr val="95440D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50" name="Rechthoek 49"/>
                  <p:cNvSpPr/>
                  <p:nvPr/>
                </p:nvSpPr>
                <p:spPr>
                  <a:xfrm>
                    <a:off x="8066353" y="4235117"/>
                    <a:ext cx="118876" cy="1387939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51" name="Rechthoek 50"/>
                  <p:cNvSpPr/>
                  <p:nvPr/>
                </p:nvSpPr>
                <p:spPr>
                  <a:xfrm>
                    <a:off x="8067179" y="4028500"/>
                    <a:ext cx="118876" cy="206603"/>
                  </a:xfrm>
                  <a:prstGeom prst="rect">
                    <a:avLst/>
                  </a:prstGeom>
                  <a:solidFill>
                    <a:srgbClr val="95440D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grpSp>
                <p:nvGrpSpPr>
                  <p:cNvPr id="52" name="Groep 51"/>
                  <p:cNvGrpSpPr/>
                  <p:nvPr/>
                </p:nvGrpSpPr>
                <p:grpSpPr>
                  <a:xfrm>
                    <a:off x="7895411" y="5100148"/>
                    <a:ext cx="61913" cy="333375"/>
                    <a:chOff x="5091112" y="5000625"/>
                    <a:chExt cx="61913" cy="333375"/>
                  </a:xfrm>
                </p:grpSpPr>
                <p:sp>
                  <p:nvSpPr>
                    <p:cNvPr id="85" name="Rechthoek 84"/>
                    <p:cNvSpPr/>
                    <p:nvPr/>
                  </p:nvSpPr>
                  <p:spPr>
                    <a:xfrm>
                      <a:off x="5091112" y="5000625"/>
                      <a:ext cx="61913" cy="333375"/>
                    </a:xfrm>
                    <a:prstGeom prst="rect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86" name="Ovaal 85"/>
                    <p:cNvSpPr/>
                    <p:nvPr/>
                  </p:nvSpPr>
                  <p:spPr>
                    <a:xfrm>
                      <a:off x="5100636" y="5007768"/>
                      <a:ext cx="45719" cy="45719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</p:spPr>
                  <p:style>
                    <a:lnRef idx="1">
                      <a:schemeClr val="accent2"/>
                    </a:lnRef>
                    <a:fillRef idx="3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87" name="Ovaal 86"/>
                    <p:cNvSpPr/>
                    <p:nvPr/>
                  </p:nvSpPr>
                  <p:spPr>
                    <a:xfrm>
                      <a:off x="5099208" y="5278755"/>
                      <a:ext cx="45719" cy="45719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</p:spPr>
                  <p:style>
                    <a:lnRef idx="1">
                      <a:schemeClr val="accent2"/>
                    </a:lnRef>
                    <a:fillRef idx="3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88" name="Ovaal 87"/>
                    <p:cNvSpPr/>
                    <p:nvPr/>
                  </p:nvSpPr>
                  <p:spPr>
                    <a:xfrm>
                      <a:off x="5099208" y="5220651"/>
                      <a:ext cx="45719" cy="45719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2"/>
                    </a:lnRef>
                    <a:fillRef idx="3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</p:grpSp>
              <p:grpSp>
                <p:nvGrpSpPr>
                  <p:cNvPr id="53" name="Groep 52"/>
                  <p:cNvGrpSpPr/>
                  <p:nvPr/>
                </p:nvGrpSpPr>
                <p:grpSpPr>
                  <a:xfrm>
                    <a:off x="8106695" y="5107292"/>
                    <a:ext cx="61913" cy="333375"/>
                    <a:chOff x="5091112" y="5000625"/>
                    <a:chExt cx="61913" cy="333375"/>
                  </a:xfrm>
                </p:grpSpPr>
                <p:sp>
                  <p:nvSpPr>
                    <p:cNvPr id="81" name="Rechthoek 80"/>
                    <p:cNvSpPr/>
                    <p:nvPr/>
                  </p:nvSpPr>
                  <p:spPr>
                    <a:xfrm>
                      <a:off x="5091112" y="5000625"/>
                      <a:ext cx="61913" cy="333375"/>
                    </a:xfrm>
                    <a:prstGeom prst="rect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82" name="Ovaal 81"/>
                    <p:cNvSpPr/>
                    <p:nvPr/>
                  </p:nvSpPr>
                  <p:spPr>
                    <a:xfrm>
                      <a:off x="5100636" y="5007768"/>
                      <a:ext cx="45719" cy="45719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</p:spPr>
                  <p:style>
                    <a:lnRef idx="1">
                      <a:schemeClr val="accent2"/>
                    </a:lnRef>
                    <a:fillRef idx="3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83" name="Ovaal 82"/>
                    <p:cNvSpPr/>
                    <p:nvPr/>
                  </p:nvSpPr>
                  <p:spPr>
                    <a:xfrm>
                      <a:off x="5099208" y="5278755"/>
                      <a:ext cx="45719" cy="45719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</p:spPr>
                  <p:style>
                    <a:lnRef idx="1">
                      <a:schemeClr val="accent2"/>
                    </a:lnRef>
                    <a:fillRef idx="3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84" name="Ovaal 83"/>
                    <p:cNvSpPr/>
                    <p:nvPr/>
                  </p:nvSpPr>
                  <p:spPr>
                    <a:xfrm>
                      <a:off x="5099208" y="5220651"/>
                      <a:ext cx="45719" cy="45719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2"/>
                    </a:lnRef>
                    <a:fillRef idx="3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</p:grpSp>
              <p:sp>
                <p:nvSpPr>
                  <p:cNvPr id="54" name="Rechthoek 53"/>
                  <p:cNvSpPr/>
                  <p:nvPr/>
                </p:nvSpPr>
                <p:spPr>
                  <a:xfrm>
                    <a:off x="7998866" y="4089400"/>
                    <a:ext cx="45719" cy="145717"/>
                  </a:xfrm>
                  <a:prstGeom prst="rect">
                    <a:avLst/>
                  </a:prstGeom>
                  <a:solidFill>
                    <a:srgbClr val="95440D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grpSp>
                <p:nvGrpSpPr>
                  <p:cNvPr id="55" name="Groep 54"/>
                  <p:cNvGrpSpPr/>
                  <p:nvPr/>
                </p:nvGrpSpPr>
                <p:grpSpPr>
                  <a:xfrm>
                    <a:off x="4832468" y="5090622"/>
                    <a:ext cx="61913" cy="333375"/>
                    <a:chOff x="5091112" y="5000625"/>
                    <a:chExt cx="61913" cy="333375"/>
                  </a:xfrm>
                </p:grpSpPr>
                <p:sp>
                  <p:nvSpPr>
                    <p:cNvPr id="77" name="Rechthoek 76"/>
                    <p:cNvSpPr/>
                    <p:nvPr/>
                  </p:nvSpPr>
                  <p:spPr>
                    <a:xfrm>
                      <a:off x="5091112" y="5000625"/>
                      <a:ext cx="61913" cy="333375"/>
                    </a:xfrm>
                    <a:prstGeom prst="rect">
                      <a:avLst/>
                    </a:prstGeom>
                    <a:solidFill>
                      <a:schemeClr val="bg2">
                        <a:lumMod val="75000"/>
                      </a:schemeClr>
                    </a:solidFill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78" name="Ovaal 77"/>
                    <p:cNvSpPr/>
                    <p:nvPr/>
                  </p:nvSpPr>
                  <p:spPr>
                    <a:xfrm>
                      <a:off x="5100636" y="5007768"/>
                      <a:ext cx="45719" cy="45719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</p:spPr>
                  <p:style>
                    <a:lnRef idx="1">
                      <a:schemeClr val="accent2"/>
                    </a:lnRef>
                    <a:fillRef idx="3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79" name="Ovaal 78"/>
                    <p:cNvSpPr/>
                    <p:nvPr/>
                  </p:nvSpPr>
                  <p:spPr>
                    <a:xfrm>
                      <a:off x="5099208" y="5278755"/>
                      <a:ext cx="45719" cy="45719"/>
                    </a:xfrm>
                    <a:prstGeom prst="ellipse">
                      <a:avLst/>
                    </a:prstGeom>
                    <a:solidFill>
                      <a:srgbClr val="FF0000"/>
                    </a:solidFill>
                  </p:spPr>
                  <p:style>
                    <a:lnRef idx="1">
                      <a:schemeClr val="accent2"/>
                    </a:lnRef>
                    <a:fillRef idx="3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80" name="Ovaal 79"/>
                    <p:cNvSpPr/>
                    <p:nvPr/>
                  </p:nvSpPr>
                  <p:spPr>
                    <a:xfrm>
                      <a:off x="5099208" y="5220651"/>
                      <a:ext cx="45719" cy="45719"/>
                    </a:xfrm>
                    <a:prstGeom prst="ellipse">
                      <a:avLst/>
                    </a:prstGeom>
                    <a:solidFill>
                      <a:schemeClr val="accent6">
                        <a:lumMod val="75000"/>
                      </a:schemeClr>
                    </a:solidFill>
                    <a:ln>
                      <a:solidFill>
                        <a:schemeClr val="accent6">
                          <a:lumMod val="50000"/>
                        </a:schemeClr>
                      </a:solidFill>
                    </a:ln>
                  </p:spPr>
                  <p:style>
                    <a:lnRef idx="1">
                      <a:schemeClr val="accent2"/>
                    </a:lnRef>
                    <a:fillRef idx="3">
                      <a:schemeClr val="accent2"/>
                    </a:fillRef>
                    <a:effectRef idx="2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</p:grpSp>
              <p:sp>
                <p:nvSpPr>
                  <p:cNvPr id="56" name="Rechthoek 55"/>
                  <p:cNvSpPr/>
                  <p:nvPr/>
                </p:nvSpPr>
                <p:spPr>
                  <a:xfrm>
                    <a:off x="4526559" y="5630692"/>
                    <a:ext cx="463648" cy="595484"/>
                  </a:xfrm>
                  <a:prstGeom prst="rect">
                    <a:avLst/>
                  </a:prstGeom>
                  <a:solidFill>
                    <a:schemeClr val="tx1">
                      <a:lumMod val="50000"/>
                      <a:lumOff val="50000"/>
                    </a:schemeClr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57" name="Rechthoek 56"/>
                  <p:cNvSpPr/>
                  <p:nvPr/>
                </p:nvSpPr>
                <p:spPr>
                  <a:xfrm>
                    <a:off x="4740146" y="4235131"/>
                    <a:ext cx="85654" cy="1387939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58" name="Rechthoek 57"/>
                  <p:cNvSpPr/>
                  <p:nvPr/>
                </p:nvSpPr>
                <p:spPr>
                  <a:xfrm>
                    <a:off x="4624934" y="4235117"/>
                    <a:ext cx="85654" cy="1387939"/>
                  </a:xfrm>
                  <a:prstGeom prst="rect">
                    <a:avLst/>
                  </a:prstGeom>
                  <a:solidFill>
                    <a:schemeClr val="bg1">
                      <a:lumMod val="75000"/>
                    </a:schemeClr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59" name="Rechthoek 58"/>
                  <p:cNvSpPr/>
                  <p:nvPr/>
                </p:nvSpPr>
                <p:spPr>
                  <a:xfrm>
                    <a:off x="4740972" y="4028514"/>
                    <a:ext cx="85654" cy="206603"/>
                  </a:xfrm>
                  <a:prstGeom prst="rect">
                    <a:avLst/>
                  </a:prstGeom>
                  <a:solidFill>
                    <a:srgbClr val="95440D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sp>
                <p:nvSpPr>
                  <p:cNvPr id="60" name="Rechthoek 59"/>
                  <p:cNvSpPr/>
                  <p:nvPr/>
                </p:nvSpPr>
                <p:spPr>
                  <a:xfrm>
                    <a:off x="4627613" y="4089400"/>
                    <a:ext cx="85654" cy="145717"/>
                  </a:xfrm>
                  <a:prstGeom prst="rect">
                    <a:avLst/>
                  </a:prstGeom>
                  <a:solidFill>
                    <a:srgbClr val="95440D"/>
                  </a:solidFill>
                  <a:ln w="3175">
                    <a:solidFill>
                      <a:schemeClr val="tx1"/>
                    </a:solidFill>
                  </a:ln>
                </p:spPr>
                <p:style>
                  <a:lnRef idx="2">
                    <a:schemeClr val="accent3">
                      <a:shade val="50000"/>
                    </a:schemeClr>
                  </a:lnRef>
                  <a:fillRef idx="1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nl-NL"/>
                  </a:p>
                </p:txBody>
              </p:sp>
              <p:grpSp>
                <p:nvGrpSpPr>
                  <p:cNvPr id="61" name="Groep 60"/>
                  <p:cNvGrpSpPr/>
                  <p:nvPr/>
                </p:nvGrpSpPr>
                <p:grpSpPr>
                  <a:xfrm>
                    <a:off x="7763419" y="5279230"/>
                    <a:ext cx="97625" cy="108559"/>
                    <a:chOff x="7763419" y="5279230"/>
                    <a:chExt cx="97625" cy="108559"/>
                  </a:xfrm>
                </p:grpSpPr>
                <p:sp>
                  <p:nvSpPr>
                    <p:cNvPr id="74" name="Rechthoek 73"/>
                    <p:cNvSpPr/>
                    <p:nvPr/>
                  </p:nvSpPr>
                  <p:spPr>
                    <a:xfrm>
                      <a:off x="7763419" y="5342070"/>
                      <a:ext cx="97625" cy="45719"/>
                    </a:xfrm>
                    <a:prstGeom prst="rect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75" name="Rechthoek 74"/>
                    <p:cNvSpPr/>
                    <p:nvPr/>
                  </p:nvSpPr>
                  <p:spPr>
                    <a:xfrm flipV="1">
                      <a:off x="7784313" y="5279230"/>
                      <a:ext cx="76731" cy="61587"/>
                    </a:xfrm>
                    <a:prstGeom prst="rect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cxnSp>
                  <p:nvCxnSpPr>
                    <p:cNvPr id="76" name="Rechte verbindingslijn 75"/>
                    <p:cNvCxnSpPr>
                      <a:stCxn id="75" idx="1"/>
                      <a:endCxn id="75" idx="3"/>
                    </p:cNvCxnSpPr>
                    <p:nvPr/>
                  </p:nvCxnSpPr>
                  <p:spPr>
                    <a:xfrm>
                      <a:off x="7784313" y="5310023"/>
                      <a:ext cx="76731" cy="0"/>
                    </a:xfrm>
                    <a:prstGeom prst="line">
                      <a:avLst/>
                    </a:prstGeom>
                    <a:ln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2" name="Groep 61"/>
                  <p:cNvGrpSpPr/>
                  <p:nvPr/>
                </p:nvGrpSpPr>
                <p:grpSpPr>
                  <a:xfrm flipH="1">
                    <a:off x="8187610" y="5276863"/>
                    <a:ext cx="102412" cy="108559"/>
                    <a:chOff x="7763419" y="5279230"/>
                    <a:chExt cx="97625" cy="108559"/>
                  </a:xfrm>
                </p:grpSpPr>
                <p:sp>
                  <p:nvSpPr>
                    <p:cNvPr id="71" name="Rechthoek 70"/>
                    <p:cNvSpPr/>
                    <p:nvPr/>
                  </p:nvSpPr>
                  <p:spPr>
                    <a:xfrm>
                      <a:off x="7763419" y="5342070"/>
                      <a:ext cx="97625" cy="45719"/>
                    </a:xfrm>
                    <a:prstGeom prst="rect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72" name="Rechthoek 71"/>
                    <p:cNvSpPr/>
                    <p:nvPr/>
                  </p:nvSpPr>
                  <p:spPr>
                    <a:xfrm flipV="1">
                      <a:off x="7784313" y="5279230"/>
                      <a:ext cx="76731" cy="61587"/>
                    </a:xfrm>
                    <a:prstGeom prst="rect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cxnSp>
                  <p:nvCxnSpPr>
                    <p:cNvPr id="73" name="Rechte verbindingslijn 72"/>
                    <p:cNvCxnSpPr>
                      <a:stCxn id="72" idx="1"/>
                      <a:endCxn id="72" idx="3"/>
                    </p:cNvCxnSpPr>
                    <p:nvPr/>
                  </p:nvCxnSpPr>
                  <p:spPr>
                    <a:xfrm>
                      <a:off x="7784313" y="5310023"/>
                      <a:ext cx="76731" cy="0"/>
                    </a:xfrm>
                    <a:prstGeom prst="line">
                      <a:avLst/>
                    </a:prstGeom>
                    <a:ln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3" name="Groep 62"/>
                  <p:cNvGrpSpPr/>
                  <p:nvPr/>
                </p:nvGrpSpPr>
                <p:grpSpPr>
                  <a:xfrm>
                    <a:off x="7762021" y="4224366"/>
                    <a:ext cx="97625" cy="108559"/>
                    <a:chOff x="7763419" y="5279230"/>
                    <a:chExt cx="97625" cy="108559"/>
                  </a:xfrm>
                </p:grpSpPr>
                <p:sp>
                  <p:nvSpPr>
                    <p:cNvPr id="68" name="Rechthoek 67"/>
                    <p:cNvSpPr/>
                    <p:nvPr/>
                  </p:nvSpPr>
                  <p:spPr>
                    <a:xfrm>
                      <a:off x="7763419" y="5342070"/>
                      <a:ext cx="97625" cy="45719"/>
                    </a:xfrm>
                    <a:prstGeom prst="rect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69" name="Rechthoek 68"/>
                    <p:cNvSpPr/>
                    <p:nvPr/>
                  </p:nvSpPr>
                  <p:spPr>
                    <a:xfrm flipV="1">
                      <a:off x="7784313" y="5279230"/>
                      <a:ext cx="76731" cy="61587"/>
                    </a:xfrm>
                    <a:prstGeom prst="rect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cxnSp>
                  <p:nvCxnSpPr>
                    <p:cNvPr id="70" name="Rechte verbindingslijn 69"/>
                    <p:cNvCxnSpPr>
                      <a:stCxn id="69" idx="1"/>
                      <a:endCxn id="69" idx="3"/>
                    </p:cNvCxnSpPr>
                    <p:nvPr/>
                  </p:nvCxnSpPr>
                  <p:spPr>
                    <a:xfrm>
                      <a:off x="7784313" y="5310023"/>
                      <a:ext cx="76731" cy="0"/>
                    </a:xfrm>
                    <a:prstGeom prst="line">
                      <a:avLst/>
                    </a:prstGeom>
                    <a:ln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64" name="Groep 63"/>
                  <p:cNvGrpSpPr/>
                  <p:nvPr/>
                </p:nvGrpSpPr>
                <p:grpSpPr>
                  <a:xfrm flipH="1">
                    <a:off x="8186212" y="4221999"/>
                    <a:ext cx="102412" cy="108559"/>
                    <a:chOff x="7763419" y="5279230"/>
                    <a:chExt cx="97625" cy="108559"/>
                  </a:xfrm>
                </p:grpSpPr>
                <p:sp>
                  <p:nvSpPr>
                    <p:cNvPr id="65" name="Rechthoek 64"/>
                    <p:cNvSpPr/>
                    <p:nvPr/>
                  </p:nvSpPr>
                  <p:spPr>
                    <a:xfrm>
                      <a:off x="7763419" y="5342070"/>
                      <a:ext cx="97625" cy="45719"/>
                    </a:xfrm>
                    <a:prstGeom prst="rect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sp>
                  <p:nvSpPr>
                    <p:cNvPr id="66" name="Rechthoek 65"/>
                    <p:cNvSpPr/>
                    <p:nvPr/>
                  </p:nvSpPr>
                  <p:spPr>
                    <a:xfrm flipV="1">
                      <a:off x="7784313" y="5279230"/>
                      <a:ext cx="76731" cy="61587"/>
                    </a:xfrm>
                    <a:prstGeom prst="rect">
                      <a:avLst/>
                    </a:prstGeom>
                    <a:ln w="6350">
                      <a:solidFill>
                        <a:schemeClr val="tx1"/>
                      </a:solidFill>
                    </a:ln>
                  </p:spPr>
                  <p:style>
                    <a:lnRef idx="2">
                      <a:schemeClr val="accent3">
                        <a:shade val="50000"/>
                      </a:schemeClr>
                    </a:lnRef>
                    <a:fillRef idx="1">
                      <a:schemeClr val="accent3"/>
                    </a:fillRef>
                    <a:effectRef idx="0">
                      <a:schemeClr val="accent3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nl-NL"/>
                    </a:p>
                  </p:txBody>
                </p:sp>
                <p:cxnSp>
                  <p:nvCxnSpPr>
                    <p:cNvPr id="67" name="Rechte verbindingslijn 66"/>
                    <p:cNvCxnSpPr>
                      <a:stCxn id="66" idx="1"/>
                      <a:endCxn id="66" idx="3"/>
                    </p:cNvCxnSpPr>
                    <p:nvPr/>
                  </p:nvCxnSpPr>
                  <p:spPr>
                    <a:xfrm>
                      <a:off x="7784313" y="5310023"/>
                      <a:ext cx="76731" cy="0"/>
                    </a:xfrm>
                    <a:prstGeom prst="line">
                      <a:avLst/>
                    </a:prstGeom>
                    <a:ln>
                      <a:solidFill>
                        <a:schemeClr val="bg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cxnSp>
              <p:nvCxnSpPr>
                <p:cNvPr id="34" name="Rechte verbindingslijn 33"/>
                <p:cNvCxnSpPr/>
                <p:nvPr/>
              </p:nvCxnSpPr>
              <p:spPr>
                <a:xfrm>
                  <a:off x="7212013" y="3921125"/>
                  <a:ext cx="119221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5" name="Rechte verbindingslijn 34"/>
                <p:cNvCxnSpPr/>
                <p:nvPr/>
              </p:nvCxnSpPr>
              <p:spPr>
                <a:xfrm>
                  <a:off x="7467002" y="3962400"/>
                  <a:ext cx="66615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6" name="Rechte verbindingslijn 35"/>
                <p:cNvCxnSpPr/>
                <p:nvPr/>
              </p:nvCxnSpPr>
              <p:spPr>
                <a:xfrm>
                  <a:off x="7587059" y="4003675"/>
                  <a:ext cx="43874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7" name="Rechte verbindingslijn 36"/>
                <p:cNvCxnSpPr/>
                <p:nvPr/>
              </p:nvCxnSpPr>
              <p:spPr>
                <a:xfrm>
                  <a:off x="3976290" y="3921125"/>
                  <a:ext cx="1192212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Rechte verbindingslijn 37"/>
                <p:cNvCxnSpPr/>
                <p:nvPr/>
              </p:nvCxnSpPr>
              <p:spPr>
                <a:xfrm>
                  <a:off x="4231279" y="3962400"/>
                  <a:ext cx="666151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9" name="Rechte verbindingslijn 38"/>
                <p:cNvCxnSpPr/>
                <p:nvPr/>
              </p:nvCxnSpPr>
              <p:spPr>
                <a:xfrm>
                  <a:off x="4351336" y="4003675"/>
                  <a:ext cx="438748" cy="0"/>
                </a:xfrm>
                <a:prstGeom prst="line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3" name="Rechthoek 12"/>
              <p:cNvSpPr/>
              <p:nvPr/>
            </p:nvSpPr>
            <p:spPr>
              <a:xfrm>
                <a:off x="5961071" y="3607595"/>
                <a:ext cx="365890" cy="20800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4" name="Rechthoek 13"/>
              <p:cNvSpPr/>
              <p:nvPr/>
            </p:nvSpPr>
            <p:spPr>
              <a:xfrm>
                <a:off x="5959717" y="3861390"/>
                <a:ext cx="365890" cy="145355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nl-NL" sz="900" dirty="0" smtClean="0">
                    <a:solidFill>
                      <a:schemeClr val="tx1"/>
                    </a:solidFill>
                  </a:rPr>
                  <a:t>T.I.</a:t>
                </a:r>
                <a:endParaRPr lang="nl-NL" sz="9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Rechthoek 14"/>
              <p:cNvSpPr/>
              <p:nvPr/>
            </p:nvSpPr>
            <p:spPr>
              <a:xfrm>
                <a:off x="8941036" y="3606953"/>
                <a:ext cx="321928" cy="19834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6" name="Rechthoek 15"/>
              <p:cNvSpPr/>
              <p:nvPr/>
            </p:nvSpPr>
            <p:spPr>
              <a:xfrm>
                <a:off x="8942972" y="3860913"/>
                <a:ext cx="319992" cy="140822"/>
              </a:xfrm>
              <a:prstGeom prst="rect">
                <a:avLst/>
              </a:prstGeom>
              <a:pattFill prst="wdDnDiag">
                <a:fgClr>
                  <a:schemeClr val="accent6">
                    <a:lumMod val="75000"/>
                  </a:schemeClr>
                </a:fgClr>
                <a:bgClr>
                  <a:schemeClr val="bg2">
                    <a:lumMod val="75000"/>
                  </a:schemeClr>
                </a:bgClr>
              </a:patt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sz="8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" name="Rechthoek 16"/>
              <p:cNvSpPr/>
              <p:nvPr/>
            </p:nvSpPr>
            <p:spPr>
              <a:xfrm>
                <a:off x="3031925" y="3606953"/>
                <a:ext cx="308834" cy="20864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8" name="Rechthoek 17"/>
              <p:cNvSpPr/>
              <p:nvPr/>
            </p:nvSpPr>
            <p:spPr>
              <a:xfrm>
                <a:off x="3029988" y="3860088"/>
                <a:ext cx="308389" cy="148854"/>
              </a:xfrm>
              <a:prstGeom prst="rect">
                <a:avLst/>
              </a:prstGeom>
              <a:pattFill prst="wdDnDiag">
                <a:fgClr>
                  <a:schemeClr val="accent6">
                    <a:lumMod val="75000"/>
                  </a:schemeClr>
                </a:fgClr>
                <a:bgClr>
                  <a:schemeClr val="bg2">
                    <a:lumMod val="75000"/>
                  </a:schemeClr>
                </a:bgClr>
              </a:patt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19" name="Tekstvak 18"/>
              <p:cNvSpPr txBox="1"/>
              <p:nvPr/>
            </p:nvSpPr>
            <p:spPr>
              <a:xfrm>
                <a:off x="7090691" y="2579451"/>
                <a:ext cx="11993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dirty="0" smtClean="0"/>
                  <a:t>OOST</a:t>
                </a:r>
              </a:p>
            </p:txBody>
          </p:sp>
          <p:sp>
            <p:nvSpPr>
              <p:cNvPr id="20" name="Tekstvak 19"/>
              <p:cNvSpPr txBox="1"/>
              <p:nvPr/>
            </p:nvSpPr>
            <p:spPr>
              <a:xfrm>
                <a:off x="4036208" y="2573769"/>
                <a:ext cx="11993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dirty="0" smtClean="0"/>
                  <a:t>WEST</a:t>
                </a:r>
              </a:p>
            </p:txBody>
          </p:sp>
          <p:sp>
            <p:nvSpPr>
              <p:cNvPr id="21" name="Tekstvak 20"/>
              <p:cNvSpPr txBox="1"/>
              <p:nvPr/>
            </p:nvSpPr>
            <p:spPr>
              <a:xfrm>
                <a:off x="8513278" y="4122055"/>
                <a:ext cx="119935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000" dirty="0" smtClean="0"/>
                  <a:t>Pijler 4</a:t>
                </a:r>
              </a:p>
            </p:txBody>
          </p:sp>
          <p:sp>
            <p:nvSpPr>
              <p:cNvPr id="22" name="Tekstvak 21"/>
              <p:cNvSpPr txBox="1"/>
              <p:nvPr/>
            </p:nvSpPr>
            <p:spPr>
              <a:xfrm>
                <a:off x="5563641" y="4131511"/>
                <a:ext cx="119935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000" dirty="0" smtClean="0"/>
                  <a:t>Pijler 3</a:t>
                </a:r>
              </a:p>
            </p:txBody>
          </p:sp>
          <p:sp>
            <p:nvSpPr>
              <p:cNvPr id="23" name="Tekstvak 22"/>
              <p:cNvSpPr txBox="1"/>
              <p:nvPr/>
            </p:nvSpPr>
            <p:spPr>
              <a:xfrm>
                <a:off x="2617694" y="4122997"/>
                <a:ext cx="1199359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nl-NL" sz="1000" dirty="0" smtClean="0"/>
                  <a:t>Pijler 2</a:t>
                </a:r>
              </a:p>
            </p:txBody>
          </p:sp>
          <p:sp>
            <p:nvSpPr>
              <p:cNvPr id="24" name="Rechthoek 23"/>
              <p:cNvSpPr/>
              <p:nvPr/>
            </p:nvSpPr>
            <p:spPr>
              <a:xfrm>
                <a:off x="11814624" y="3491557"/>
                <a:ext cx="196400" cy="155696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sp>
            <p:nvSpPr>
              <p:cNvPr id="25" name="Rechthoek 24"/>
              <p:cNvSpPr/>
              <p:nvPr/>
            </p:nvSpPr>
            <p:spPr>
              <a:xfrm>
                <a:off x="270406" y="3483875"/>
                <a:ext cx="195674" cy="158553"/>
              </a:xfrm>
              <a:prstGeom prst="rect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3175">
                <a:solidFill>
                  <a:schemeClr val="tx1"/>
                </a:solidFill>
              </a:ln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</p:grpSp>
        <p:grpSp>
          <p:nvGrpSpPr>
            <p:cNvPr id="6" name="Groep 5"/>
            <p:cNvGrpSpPr/>
            <p:nvPr/>
          </p:nvGrpSpPr>
          <p:grpSpPr>
            <a:xfrm>
              <a:off x="5969589" y="3632896"/>
              <a:ext cx="349059" cy="166880"/>
              <a:chOff x="6651175" y="4601453"/>
              <a:chExt cx="513601" cy="243775"/>
            </a:xfrm>
          </p:grpSpPr>
          <p:pic>
            <p:nvPicPr>
              <p:cNvPr id="9" name="Afbeelding 8"/>
              <p:cNvPicPr>
                <a:picLocks noChangeAspect="1"/>
              </p:cNvPicPr>
              <p:nvPr/>
            </p:nvPicPr>
            <p:blipFill rotWithShape="1">
              <a:blip r:embed="rId2">
                <a:lum bright="-20000" contrast="20000"/>
              </a:blip>
              <a:srcRect l="1" t="1" r="-1" b="11974"/>
              <a:stretch/>
            </p:blipFill>
            <p:spPr>
              <a:xfrm>
                <a:off x="6651175" y="4601453"/>
                <a:ext cx="298072" cy="241214"/>
              </a:xfrm>
              <a:prstGeom prst="rect">
                <a:avLst/>
              </a:prstGeom>
            </p:spPr>
          </p:pic>
          <p:pic>
            <p:nvPicPr>
              <p:cNvPr id="10" name="Afbeelding 9"/>
              <p:cNvPicPr>
                <a:picLocks noChangeAspect="1"/>
              </p:cNvPicPr>
              <p:nvPr/>
            </p:nvPicPr>
            <p:blipFill rotWithShape="1">
              <a:blip r:embed="rId2">
                <a:lum bright="-20000" contrast="20000"/>
              </a:blip>
              <a:srcRect l="1" t="1" r="-1" b="11974"/>
              <a:stretch/>
            </p:blipFill>
            <p:spPr>
              <a:xfrm flipH="1">
                <a:off x="6860903" y="4604014"/>
                <a:ext cx="303873" cy="241214"/>
              </a:xfrm>
              <a:prstGeom prst="rect">
                <a:avLst/>
              </a:prstGeom>
            </p:spPr>
          </p:pic>
        </p:grpSp>
        <p:pic>
          <p:nvPicPr>
            <p:cNvPr id="7" name="Afbeelding 6"/>
            <p:cNvPicPr>
              <a:picLocks noChangeAspect="1"/>
            </p:cNvPicPr>
            <p:nvPr/>
          </p:nvPicPr>
          <p:blipFill rotWithShape="1">
            <a:blip r:embed="rId2">
              <a:lum bright="-20000" contrast="20000"/>
            </a:blip>
            <a:srcRect l="1" t="1" r="-1" b="11974"/>
            <a:stretch/>
          </p:blipFill>
          <p:spPr>
            <a:xfrm>
              <a:off x="9015652" y="3635075"/>
              <a:ext cx="202579" cy="165127"/>
            </a:xfrm>
            <a:prstGeom prst="rect">
              <a:avLst/>
            </a:prstGeom>
          </p:spPr>
        </p:pic>
        <p:pic>
          <p:nvPicPr>
            <p:cNvPr id="8" name="Afbeelding 7"/>
            <p:cNvPicPr>
              <a:picLocks noChangeAspect="1"/>
            </p:cNvPicPr>
            <p:nvPr/>
          </p:nvPicPr>
          <p:blipFill rotWithShape="1">
            <a:blip r:embed="rId2">
              <a:lum bright="-20000" contrast="20000"/>
            </a:blip>
            <a:srcRect l="1" t="1" r="-1" b="11974"/>
            <a:stretch/>
          </p:blipFill>
          <p:spPr>
            <a:xfrm flipH="1">
              <a:off x="3059678" y="3637535"/>
              <a:ext cx="206521" cy="165127"/>
            </a:xfrm>
            <a:prstGeom prst="rect">
              <a:avLst/>
            </a:prstGeom>
          </p:spPr>
        </p:pic>
      </p:grpSp>
      <p:grpSp>
        <p:nvGrpSpPr>
          <p:cNvPr id="203" name="Groep 202"/>
          <p:cNvGrpSpPr/>
          <p:nvPr/>
        </p:nvGrpSpPr>
        <p:grpSpPr>
          <a:xfrm>
            <a:off x="9325819" y="2243330"/>
            <a:ext cx="2664938" cy="1046443"/>
            <a:chOff x="342273" y="972312"/>
            <a:chExt cx="2664938" cy="1046443"/>
          </a:xfrm>
        </p:grpSpPr>
        <p:sp>
          <p:nvSpPr>
            <p:cNvPr id="204" name="Rechthoek 203"/>
            <p:cNvSpPr/>
            <p:nvPr/>
          </p:nvSpPr>
          <p:spPr>
            <a:xfrm flipV="1">
              <a:off x="511993" y="1673958"/>
              <a:ext cx="374305" cy="145356"/>
            </a:xfrm>
            <a:prstGeom prst="rect">
              <a:avLst/>
            </a:prstGeom>
            <a:pattFill prst="wdDnDiag">
              <a:fgClr>
                <a:schemeClr val="accent6">
                  <a:lumMod val="75000"/>
                </a:schemeClr>
              </a:fgClr>
              <a:bgClr>
                <a:schemeClr val="bg2">
                  <a:lumMod val="75000"/>
                </a:schemeClr>
              </a:bgClr>
            </a:patt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 sz="800" dirty="0">
                <a:solidFill>
                  <a:schemeClr val="tx1"/>
                </a:solidFill>
              </a:endParaRPr>
            </a:p>
          </p:txBody>
        </p:sp>
        <p:sp>
          <p:nvSpPr>
            <p:cNvPr id="205" name="Rechthoek 204"/>
            <p:cNvSpPr/>
            <p:nvPr/>
          </p:nvSpPr>
          <p:spPr>
            <a:xfrm>
              <a:off x="511994" y="1126581"/>
              <a:ext cx="365890" cy="2080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grpSp>
          <p:nvGrpSpPr>
            <p:cNvPr id="206" name="Groep 205"/>
            <p:cNvGrpSpPr/>
            <p:nvPr/>
          </p:nvGrpSpPr>
          <p:grpSpPr>
            <a:xfrm>
              <a:off x="520409" y="1136258"/>
              <a:ext cx="349059" cy="166880"/>
              <a:chOff x="6651175" y="4601453"/>
              <a:chExt cx="513601" cy="243775"/>
            </a:xfrm>
          </p:grpSpPr>
          <p:pic>
            <p:nvPicPr>
              <p:cNvPr id="210" name="Afbeelding 209"/>
              <p:cNvPicPr>
                <a:picLocks noChangeAspect="1"/>
              </p:cNvPicPr>
              <p:nvPr/>
            </p:nvPicPr>
            <p:blipFill rotWithShape="1">
              <a:blip r:embed="rId2">
                <a:lum bright="-20000" contrast="20000"/>
              </a:blip>
              <a:srcRect l="1" t="1" r="-1" b="11974"/>
              <a:stretch/>
            </p:blipFill>
            <p:spPr>
              <a:xfrm>
                <a:off x="6651175" y="4601453"/>
                <a:ext cx="298072" cy="241214"/>
              </a:xfrm>
              <a:prstGeom prst="rect">
                <a:avLst/>
              </a:prstGeom>
            </p:spPr>
          </p:pic>
          <p:pic>
            <p:nvPicPr>
              <p:cNvPr id="211" name="Afbeelding 210"/>
              <p:cNvPicPr>
                <a:picLocks noChangeAspect="1"/>
              </p:cNvPicPr>
              <p:nvPr/>
            </p:nvPicPr>
            <p:blipFill rotWithShape="1">
              <a:blip r:embed="rId2">
                <a:lum bright="-20000" contrast="20000"/>
              </a:blip>
              <a:srcRect l="1" t="1" r="-1" b="11974"/>
              <a:stretch/>
            </p:blipFill>
            <p:spPr>
              <a:xfrm flipH="1">
                <a:off x="6860903" y="4604014"/>
                <a:ext cx="303873" cy="241214"/>
              </a:xfrm>
              <a:prstGeom prst="rect">
                <a:avLst/>
              </a:prstGeom>
            </p:spPr>
          </p:pic>
        </p:grpSp>
        <p:sp>
          <p:nvSpPr>
            <p:cNvPr id="207" name="Rechthoek 206"/>
            <p:cNvSpPr/>
            <p:nvPr/>
          </p:nvSpPr>
          <p:spPr>
            <a:xfrm>
              <a:off x="520409" y="1415163"/>
              <a:ext cx="365890" cy="14535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nl-NL" sz="900" dirty="0" smtClean="0">
                  <a:solidFill>
                    <a:schemeClr val="tx1"/>
                  </a:solidFill>
                </a:rPr>
                <a:t>T.I.</a:t>
              </a:r>
              <a:endParaRPr lang="nl-NL" sz="900" dirty="0">
                <a:solidFill>
                  <a:schemeClr val="tx1"/>
                </a:solidFill>
              </a:endParaRPr>
            </a:p>
          </p:txBody>
        </p:sp>
        <p:sp>
          <p:nvSpPr>
            <p:cNvPr id="208" name="Tekstvak 207"/>
            <p:cNvSpPr txBox="1"/>
            <p:nvPr/>
          </p:nvSpPr>
          <p:spPr>
            <a:xfrm>
              <a:off x="944045" y="1095425"/>
              <a:ext cx="174599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900" dirty="0" smtClean="0"/>
                <a:t>Machineruimtes</a:t>
              </a:r>
            </a:p>
            <a:p>
              <a:endParaRPr lang="nl-NL" sz="900" dirty="0"/>
            </a:p>
            <a:p>
              <a:r>
                <a:rPr lang="nl-NL" sz="900" dirty="0" smtClean="0"/>
                <a:t>Technische installatie huidige</a:t>
              </a:r>
            </a:p>
            <a:p>
              <a:endParaRPr lang="nl-NL" sz="900" dirty="0"/>
            </a:p>
            <a:p>
              <a:r>
                <a:rPr lang="nl-NL" sz="900" dirty="0" smtClean="0"/>
                <a:t>Technische installatie toekomstig</a:t>
              </a:r>
            </a:p>
            <a:p>
              <a:endParaRPr lang="nl-NL" sz="900" dirty="0"/>
            </a:p>
          </p:txBody>
        </p:sp>
        <p:sp>
          <p:nvSpPr>
            <p:cNvPr id="209" name="Rechthoek 208"/>
            <p:cNvSpPr/>
            <p:nvPr/>
          </p:nvSpPr>
          <p:spPr>
            <a:xfrm>
              <a:off x="342273" y="972312"/>
              <a:ext cx="2664938" cy="1037680"/>
            </a:xfrm>
            <a:prstGeom prst="rect">
              <a:avLst/>
            </a:prstGeom>
            <a:noFill/>
            <a:ln w="31750" cmpd="thickThin"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13" name="Tekstvak 212"/>
          <p:cNvSpPr txBox="1"/>
          <p:nvPr/>
        </p:nvSpPr>
        <p:spPr>
          <a:xfrm>
            <a:off x="437153" y="535305"/>
            <a:ext cx="75228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 smtClean="0">
                <a:solidFill>
                  <a:schemeClr val="tx2"/>
                </a:solidFill>
              </a:rPr>
              <a:t>Waarom kan deze aanpak?</a:t>
            </a:r>
          </a:p>
          <a:p>
            <a:pPr marL="285750" indent="-285750">
              <a:buFontTx/>
              <a:buChar char="-"/>
            </a:pPr>
            <a:r>
              <a:rPr lang="nl-NL" b="1" dirty="0" smtClean="0"/>
              <a:t>Twee grote lege kelderruimtes</a:t>
            </a:r>
          </a:p>
          <a:p>
            <a:pPr marL="742950" lvl="1" indent="-285750">
              <a:buFontTx/>
              <a:buChar char="-"/>
            </a:pPr>
            <a:r>
              <a:rPr lang="nl-NL" dirty="0" smtClean="0"/>
              <a:t>Kelder niveau -3 van pijler 2 en pijler 4</a:t>
            </a:r>
          </a:p>
          <a:p>
            <a:pPr marL="742950" lvl="1" indent="-285750">
              <a:buFontTx/>
              <a:buChar char="-"/>
            </a:pPr>
            <a:r>
              <a:rPr lang="nl-NL" dirty="0" smtClean="0"/>
              <a:t>Parallel aan de huidige besturing opbouwen van de nieuwe installaties</a:t>
            </a:r>
          </a:p>
          <a:p>
            <a:pPr marL="285750" indent="-285750">
              <a:buFontTx/>
              <a:buChar char="-"/>
            </a:pPr>
            <a:r>
              <a:rPr lang="nl-NL" b="1" dirty="0" smtClean="0"/>
              <a:t>Twee hefdelen</a:t>
            </a:r>
          </a:p>
          <a:p>
            <a:pPr marL="742950" lvl="1" indent="-285750">
              <a:buFontTx/>
              <a:buChar char="-"/>
            </a:pPr>
            <a:r>
              <a:rPr lang="nl-NL" dirty="0" smtClean="0"/>
              <a:t>Splitsen van huidige besturing in twee delen</a:t>
            </a:r>
          </a:p>
          <a:p>
            <a:pPr marL="742950" lvl="1" indent="-285750">
              <a:buFontTx/>
              <a:buChar char="-"/>
            </a:pPr>
            <a:r>
              <a:rPr lang="nl-NL" dirty="0" smtClean="0"/>
              <a:t>Renovatie per </a:t>
            </a:r>
            <a:r>
              <a:rPr lang="nl-NL" dirty="0" err="1" smtClean="0"/>
              <a:t>hefdeel</a:t>
            </a:r>
            <a:r>
              <a:rPr lang="nl-NL" dirty="0" smtClean="0"/>
              <a:t> uitvoeren</a:t>
            </a:r>
          </a:p>
        </p:txBody>
      </p:sp>
      <p:pic>
        <p:nvPicPr>
          <p:cNvPr id="214" name="Afbeelding 213"/>
          <p:cNvPicPr>
            <a:picLocks noChangeAspect="1"/>
          </p:cNvPicPr>
          <p:nvPr/>
        </p:nvPicPr>
        <p:blipFill>
          <a:blip r:embed="rId3">
            <a:lum contrast="40000"/>
          </a:blip>
          <a:stretch>
            <a:fillRect/>
          </a:stretch>
        </p:blipFill>
        <p:spPr>
          <a:xfrm>
            <a:off x="8891417" y="5190264"/>
            <a:ext cx="2744980" cy="1450811"/>
          </a:xfrm>
          <a:prstGeom prst="rect">
            <a:avLst/>
          </a:prstGeom>
        </p:spPr>
      </p:pic>
      <p:pic>
        <p:nvPicPr>
          <p:cNvPr id="215" name="Afbeelding 214"/>
          <p:cNvPicPr>
            <a:picLocks noChangeAspect="1"/>
          </p:cNvPicPr>
          <p:nvPr/>
        </p:nvPicPr>
        <p:blipFill>
          <a:blip r:embed="rId3">
            <a:lum contrast="40000"/>
          </a:blip>
          <a:stretch>
            <a:fillRect/>
          </a:stretch>
        </p:blipFill>
        <p:spPr>
          <a:xfrm flipH="1">
            <a:off x="560641" y="5190264"/>
            <a:ext cx="2761450" cy="1436914"/>
          </a:xfrm>
          <a:prstGeom prst="rect">
            <a:avLst/>
          </a:prstGeom>
        </p:spPr>
      </p:pic>
      <p:pic>
        <p:nvPicPr>
          <p:cNvPr id="216" name="Afbeelding 2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3884" y="5348608"/>
            <a:ext cx="1841458" cy="1292467"/>
          </a:xfrm>
          <a:prstGeom prst="rect">
            <a:avLst/>
          </a:prstGeom>
        </p:spPr>
      </p:pic>
      <p:grpSp>
        <p:nvGrpSpPr>
          <p:cNvPr id="217" name="Groep 216"/>
          <p:cNvGrpSpPr/>
          <p:nvPr/>
        </p:nvGrpSpPr>
        <p:grpSpPr>
          <a:xfrm>
            <a:off x="3285004" y="4302125"/>
            <a:ext cx="2583730" cy="520700"/>
            <a:chOff x="3285004" y="4302125"/>
            <a:chExt cx="2583730" cy="520700"/>
          </a:xfrm>
        </p:grpSpPr>
        <p:sp>
          <p:nvSpPr>
            <p:cNvPr id="218" name="Vrije vorm 217"/>
            <p:cNvSpPr/>
            <p:nvPr/>
          </p:nvSpPr>
          <p:spPr>
            <a:xfrm>
              <a:off x="3285004" y="4302125"/>
              <a:ext cx="1340971" cy="520700"/>
            </a:xfrm>
            <a:custGeom>
              <a:avLst/>
              <a:gdLst>
                <a:gd name="connsiteX0" fmla="*/ 10646 w 1340971"/>
                <a:gd name="connsiteY0" fmla="*/ 0 h 520700"/>
                <a:gd name="connsiteX1" fmla="*/ 7471 w 1340971"/>
                <a:gd name="connsiteY1" fmla="*/ 234950 h 520700"/>
                <a:gd name="connsiteX2" fmla="*/ 1121 w 1340971"/>
                <a:gd name="connsiteY2" fmla="*/ 365125 h 520700"/>
                <a:gd name="connsiteX3" fmla="*/ 32871 w 1340971"/>
                <a:gd name="connsiteY3" fmla="*/ 447675 h 520700"/>
                <a:gd name="connsiteX4" fmla="*/ 194796 w 1340971"/>
                <a:gd name="connsiteY4" fmla="*/ 501650 h 520700"/>
                <a:gd name="connsiteX5" fmla="*/ 312271 w 1340971"/>
                <a:gd name="connsiteY5" fmla="*/ 517525 h 520700"/>
                <a:gd name="connsiteX6" fmla="*/ 839321 w 1340971"/>
                <a:gd name="connsiteY6" fmla="*/ 520700 h 520700"/>
                <a:gd name="connsiteX7" fmla="*/ 1340971 w 1340971"/>
                <a:gd name="connsiteY7" fmla="*/ 517525 h 52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971" h="520700">
                  <a:moveTo>
                    <a:pt x="10646" y="0"/>
                  </a:moveTo>
                  <a:cubicBezTo>
                    <a:pt x="9852" y="87048"/>
                    <a:pt x="9058" y="174096"/>
                    <a:pt x="7471" y="234950"/>
                  </a:cubicBezTo>
                  <a:cubicBezTo>
                    <a:pt x="5884" y="295804"/>
                    <a:pt x="-3112" y="329671"/>
                    <a:pt x="1121" y="365125"/>
                  </a:cubicBezTo>
                  <a:cubicBezTo>
                    <a:pt x="5354" y="400579"/>
                    <a:pt x="592" y="424921"/>
                    <a:pt x="32871" y="447675"/>
                  </a:cubicBezTo>
                  <a:cubicBezTo>
                    <a:pt x="65150" y="470429"/>
                    <a:pt x="148229" y="490008"/>
                    <a:pt x="194796" y="501650"/>
                  </a:cubicBezTo>
                  <a:cubicBezTo>
                    <a:pt x="241363" y="513292"/>
                    <a:pt x="204850" y="514350"/>
                    <a:pt x="312271" y="517525"/>
                  </a:cubicBezTo>
                  <a:cubicBezTo>
                    <a:pt x="419692" y="520700"/>
                    <a:pt x="839321" y="520700"/>
                    <a:pt x="839321" y="520700"/>
                  </a:cubicBezTo>
                  <a:lnTo>
                    <a:pt x="1340971" y="517525"/>
                  </a:lnTo>
                </a:path>
              </a:pathLst>
            </a:cu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19" name="Vrije vorm 218"/>
            <p:cNvSpPr/>
            <p:nvPr/>
          </p:nvSpPr>
          <p:spPr>
            <a:xfrm flipH="1">
              <a:off x="4527853" y="4302125"/>
              <a:ext cx="1340881" cy="520700"/>
            </a:xfrm>
            <a:custGeom>
              <a:avLst/>
              <a:gdLst>
                <a:gd name="connsiteX0" fmla="*/ 10646 w 1340971"/>
                <a:gd name="connsiteY0" fmla="*/ 0 h 520700"/>
                <a:gd name="connsiteX1" fmla="*/ 7471 w 1340971"/>
                <a:gd name="connsiteY1" fmla="*/ 234950 h 520700"/>
                <a:gd name="connsiteX2" fmla="*/ 1121 w 1340971"/>
                <a:gd name="connsiteY2" fmla="*/ 365125 h 520700"/>
                <a:gd name="connsiteX3" fmla="*/ 32871 w 1340971"/>
                <a:gd name="connsiteY3" fmla="*/ 447675 h 520700"/>
                <a:gd name="connsiteX4" fmla="*/ 194796 w 1340971"/>
                <a:gd name="connsiteY4" fmla="*/ 501650 h 520700"/>
                <a:gd name="connsiteX5" fmla="*/ 312271 w 1340971"/>
                <a:gd name="connsiteY5" fmla="*/ 517525 h 520700"/>
                <a:gd name="connsiteX6" fmla="*/ 839321 w 1340971"/>
                <a:gd name="connsiteY6" fmla="*/ 520700 h 520700"/>
                <a:gd name="connsiteX7" fmla="*/ 1340971 w 1340971"/>
                <a:gd name="connsiteY7" fmla="*/ 517525 h 52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971" h="520700">
                  <a:moveTo>
                    <a:pt x="10646" y="0"/>
                  </a:moveTo>
                  <a:cubicBezTo>
                    <a:pt x="9852" y="87048"/>
                    <a:pt x="9058" y="174096"/>
                    <a:pt x="7471" y="234950"/>
                  </a:cubicBezTo>
                  <a:cubicBezTo>
                    <a:pt x="5884" y="295804"/>
                    <a:pt x="-3112" y="329671"/>
                    <a:pt x="1121" y="365125"/>
                  </a:cubicBezTo>
                  <a:cubicBezTo>
                    <a:pt x="5354" y="400579"/>
                    <a:pt x="592" y="424921"/>
                    <a:pt x="32871" y="447675"/>
                  </a:cubicBezTo>
                  <a:cubicBezTo>
                    <a:pt x="65150" y="470429"/>
                    <a:pt x="148229" y="490008"/>
                    <a:pt x="194796" y="501650"/>
                  </a:cubicBezTo>
                  <a:cubicBezTo>
                    <a:pt x="241363" y="513292"/>
                    <a:pt x="204850" y="514350"/>
                    <a:pt x="312271" y="517525"/>
                  </a:cubicBezTo>
                  <a:cubicBezTo>
                    <a:pt x="419692" y="520700"/>
                    <a:pt x="839321" y="520700"/>
                    <a:pt x="839321" y="520700"/>
                  </a:cubicBezTo>
                  <a:lnTo>
                    <a:pt x="1340971" y="517525"/>
                  </a:lnTo>
                </a:path>
              </a:pathLst>
            </a:cu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220" name="Groep 219"/>
          <p:cNvGrpSpPr/>
          <p:nvPr/>
        </p:nvGrpSpPr>
        <p:grpSpPr>
          <a:xfrm>
            <a:off x="6273601" y="4301081"/>
            <a:ext cx="2583730" cy="520700"/>
            <a:chOff x="3285004" y="4302125"/>
            <a:chExt cx="2583730" cy="520700"/>
          </a:xfrm>
        </p:grpSpPr>
        <p:sp>
          <p:nvSpPr>
            <p:cNvPr id="221" name="Vrije vorm 220"/>
            <p:cNvSpPr/>
            <p:nvPr/>
          </p:nvSpPr>
          <p:spPr>
            <a:xfrm>
              <a:off x="3285004" y="4302125"/>
              <a:ext cx="1340971" cy="520700"/>
            </a:xfrm>
            <a:custGeom>
              <a:avLst/>
              <a:gdLst>
                <a:gd name="connsiteX0" fmla="*/ 10646 w 1340971"/>
                <a:gd name="connsiteY0" fmla="*/ 0 h 520700"/>
                <a:gd name="connsiteX1" fmla="*/ 7471 w 1340971"/>
                <a:gd name="connsiteY1" fmla="*/ 234950 h 520700"/>
                <a:gd name="connsiteX2" fmla="*/ 1121 w 1340971"/>
                <a:gd name="connsiteY2" fmla="*/ 365125 h 520700"/>
                <a:gd name="connsiteX3" fmla="*/ 32871 w 1340971"/>
                <a:gd name="connsiteY3" fmla="*/ 447675 h 520700"/>
                <a:gd name="connsiteX4" fmla="*/ 194796 w 1340971"/>
                <a:gd name="connsiteY4" fmla="*/ 501650 h 520700"/>
                <a:gd name="connsiteX5" fmla="*/ 312271 w 1340971"/>
                <a:gd name="connsiteY5" fmla="*/ 517525 h 520700"/>
                <a:gd name="connsiteX6" fmla="*/ 839321 w 1340971"/>
                <a:gd name="connsiteY6" fmla="*/ 520700 h 520700"/>
                <a:gd name="connsiteX7" fmla="*/ 1340971 w 1340971"/>
                <a:gd name="connsiteY7" fmla="*/ 517525 h 52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971" h="520700">
                  <a:moveTo>
                    <a:pt x="10646" y="0"/>
                  </a:moveTo>
                  <a:cubicBezTo>
                    <a:pt x="9852" y="87048"/>
                    <a:pt x="9058" y="174096"/>
                    <a:pt x="7471" y="234950"/>
                  </a:cubicBezTo>
                  <a:cubicBezTo>
                    <a:pt x="5884" y="295804"/>
                    <a:pt x="-3112" y="329671"/>
                    <a:pt x="1121" y="365125"/>
                  </a:cubicBezTo>
                  <a:cubicBezTo>
                    <a:pt x="5354" y="400579"/>
                    <a:pt x="592" y="424921"/>
                    <a:pt x="32871" y="447675"/>
                  </a:cubicBezTo>
                  <a:cubicBezTo>
                    <a:pt x="65150" y="470429"/>
                    <a:pt x="148229" y="490008"/>
                    <a:pt x="194796" y="501650"/>
                  </a:cubicBezTo>
                  <a:cubicBezTo>
                    <a:pt x="241363" y="513292"/>
                    <a:pt x="204850" y="514350"/>
                    <a:pt x="312271" y="517525"/>
                  </a:cubicBezTo>
                  <a:cubicBezTo>
                    <a:pt x="419692" y="520700"/>
                    <a:pt x="839321" y="520700"/>
                    <a:pt x="839321" y="520700"/>
                  </a:cubicBezTo>
                  <a:lnTo>
                    <a:pt x="1340971" y="517525"/>
                  </a:lnTo>
                </a:path>
              </a:pathLst>
            </a:cu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222" name="Vrije vorm 221"/>
            <p:cNvSpPr/>
            <p:nvPr/>
          </p:nvSpPr>
          <p:spPr>
            <a:xfrm flipH="1">
              <a:off x="4527853" y="4302125"/>
              <a:ext cx="1340881" cy="520700"/>
            </a:xfrm>
            <a:custGeom>
              <a:avLst/>
              <a:gdLst>
                <a:gd name="connsiteX0" fmla="*/ 10646 w 1340971"/>
                <a:gd name="connsiteY0" fmla="*/ 0 h 520700"/>
                <a:gd name="connsiteX1" fmla="*/ 7471 w 1340971"/>
                <a:gd name="connsiteY1" fmla="*/ 234950 h 520700"/>
                <a:gd name="connsiteX2" fmla="*/ 1121 w 1340971"/>
                <a:gd name="connsiteY2" fmla="*/ 365125 h 520700"/>
                <a:gd name="connsiteX3" fmla="*/ 32871 w 1340971"/>
                <a:gd name="connsiteY3" fmla="*/ 447675 h 520700"/>
                <a:gd name="connsiteX4" fmla="*/ 194796 w 1340971"/>
                <a:gd name="connsiteY4" fmla="*/ 501650 h 520700"/>
                <a:gd name="connsiteX5" fmla="*/ 312271 w 1340971"/>
                <a:gd name="connsiteY5" fmla="*/ 517525 h 520700"/>
                <a:gd name="connsiteX6" fmla="*/ 839321 w 1340971"/>
                <a:gd name="connsiteY6" fmla="*/ 520700 h 520700"/>
                <a:gd name="connsiteX7" fmla="*/ 1340971 w 1340971"/>
                <a:gd name="connsiteY7" fmla="*/ 517525 h 520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40971" h="520700">
                  <a:moveTo>
                    <a:pt x="10646" y="0"/>
                  </a:moveTo>
                  <a:cubicBezTo>
                    <a:pt x="9852" y="87048"/>
                    <a:pt x="9058" y="174096"/>
                    <a:pt x="7471" y="234950"/>
                  </a:cubicBezTo>
                  <a:cubicBezTo>
                    <a:pt x="5884" y="295804"/>
                    <a:pt x="-3112" y="329671"/>
                    <a:pt x="1121" y="365125"/>
                  </a:cubicBezTo>
                  <a:cubicBezTo>
                    <a:pt x="5354" y="400579"/>
                    <a:pt x="592" y="424921"/>
                    <a:pt x="32871" y="447675"/>
                  </a:cubicBezTo>
                  <a:cubicBezTo>
                    <a:pt x="65150" y="470429"/>
                    <a:pt x="148229" y="490008"/>
                    <a:pt x="194796" y="501650"/>
                  </a:cubicBezTo>
                  <a:cubicBezTo>
                    <a:pt x="241363" y="513292"/>
                    <a:pt x="204850" y="514350"/>
                    <a:pt x="312271" y="517525"/>
                  </a:cubicBezTo>
                  <a:cubicBezTo>
                    <a:pt x="419692" y="520700"/>
                    <a:pt x="839321" y="520700"/>
                    <a:pt x="839321" y="520700"/>
                  </a:cubicBezTo>
                  <a:lnTo>
                    <a:pt x="1340971" y="517525"/>
                  </a:lnTo>
                </a:path>
              </a:pathLst>
            </a:custGeom>
            <a:noFill/>
            <a:ln w="19050"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223" name="Pijl-omlaag 222"/>
          <p:cNvSpPr/>
          <p:nvPr/>
        </p:nvSpPr>
        <p:spPr>
          <a:xfrm>
            <a:off x="5925349" y="4914535"/>
            <a:ext cx="290666" cy="381720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24" name="Tekstvak 223"/>
          <p:cNvSpPr txBox="1"/>
          <p:nvPr/>
        </p:nvSpPr>
        <p:spPr>
          <a:xfrm>
            <a:off x="118719" y="99498"/>
            <a:ext cx="6876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Spijkenisserbrug: Gefaseerde aanpak</a:t>
            </a:r>
          </a:p>
        </p:txBody>
      </p:sp>
      <p:pic>
        <p:nvPicPr>
          <p:cNvPr id="225" name="Afbeelding 2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94059" y="-1"/>
            <a:ext cx="3697942" cy="847725"/>
          </a:xfrm>
          <a:prstGeom prst="rect">
            <a:avLst/>
          </a:prstGeom>
        </p:spPr>
      </p:pic>
      <p:sp>
        <p:nvSpPr>
          <p:cNvPr id="227" name="Tijdelijke aanduiding voor dianummer 2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14</a:t>
            </a:fld>
            <a:endParaRPr lang="nl-NL"/>
          </a:p>
        </p:txBody>
      </p:sp>
      <p:pic>
        <p:nvPicPr>
          <p:cNvPr id="228" name="Afbeelding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088" y="-1588"/>
            <a:ext cx="1954212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051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ep 124"/>
          <p:cNvGrpSpPr/>
          <p:nvPr/>
        </p:nvGrpSpPr>
        <p:grpSpPr>
          <a:xfrm>
            <a:off x="-7240" y="-3976"/>
            <a:ext cx="11068880" cy="6874723"/>
            <a:chOff x="-7240" y="-3976"/>
            <a:chExt cx="11068880" cy="6874723"/>
          </a:xfrm>
        </p:grpSpPr>
        <p:sp>
          <p:nvSpPr>
            <p:cNvPr id="120" name="Afgeronde rechthoek 119"/>
            <p:cNvSpPr/>
            <p:nvPr/>
          </p:nvSpPr>
          <p:spPr>
            <a:xfrm>
              <a:off x="3717564" y="10313"/>
              <a:ext cx="2761007" cy="6857999"/>
            </a:xfrm>
            <a:prstGeom prst="roundRect">
              <a:avLst>
                <a:gd name="adj" fmla="val 2815"/>
              </a:avLst>
            </a:prstGeom>
            <a:solidFill>
              <a:schemeClr val="accent1">
                <a:lumMod val="40000"/>
                <a:lumOff val="60000"/>
                <a:alpha val="50196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Afgeronde rechthoek 121"/>
            <p:cNvSpPr/>
            <p:nvPr/>
          </p:nvSpPr>
          <p:spPr>
            <a:xfrm>
              <a:off x="6477613" y="-3976"/>
              <a:ext cx="1065185" cy="6857999"/>
            </a:xfrm>
            <a:prstGeom prst="roundRect">
              <a:avLst>
                <a:gd name="adj" fmla="val 8106"/>
              </a:avLst>
            </a:prstGeom>
            <a:solidFill>
              <a:srgbClr val="FFCC66">
                <a:alpha val="50196"/>
              </a:srgb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Afgeronde rechthoek 122"/>
            <p:cNvSpPr/>
            <p:nvPr/>
          </p:nvSpPr>
          <p:spPr>
            <a:xfrm>
              <a:off x="10115756" y="12748"/>
              <a:ext cx="847526" cy="6857999"/>
            </a:xfrm>
            <a:prstGeom prst="roundRect">
              <a:avLst>
                <a:gd name="adj" fmla="val 8106"/>
              </a:avLst>
            </a:prstGeom>
            <a:solidFill>
              <a:srgbClr val="FFCC66">
                <a:alpha val="50196"/>
              </a:srgb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Afgeronde rechthoek 123"/>
            <p:cNvSpPr/>
            <p:nvPr/>
          </p:nvSpPr>
          <p:spPr>
            <a:xfrm>
              <a:off x="7555660" y="6789"/>
              <a:ext cx="2553541" cy="6857999"/>
            </a:xfrm>
            <a:prstGeom prst="roundRect">
              <a:avLst>
                <a:gd name="adj" fmla="val 2815"/>
              </a:avLst>
            </a:prstGeom>
            <a:solidFill>
              <a:schemeClr val="accent1">
                <a:lumMod val="40000"/>
                <a:lumOff val="60000"/>
                <a:alpha val="50196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Afgeronde rechthoek 120"/>
            <p:cNvSpPr/>
            <p:nvPr/>
          </p:nvSpPr>
          <p:spPr>
            <a:xfrm>
              <a:off x="2857499" y="-3976"/>
              <a:ext cx="847526" cy="6857999"/>
            </a:xfrm>
            <a:prstGeom prst="roundRect">
              <a:avLst>
                <a:gd name="adj" fmla="val 8106"/>
              </a:avLst>
            </a:prstGeom>
            <a:solidFill>
              <a:srgbClr val="FFCC66">
                <a:alpha val="50196"/>
              </a:srgb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Afgeronde rechthoek 112"/>
            <p:cNvSpPr/>
            <p:nvPr/>
          </p:nvSpPr>
          <p:spPr>
            <a:xfrm>
              <a:off x="-7240" y="0"/>
              <a:ext cx="2858359" cy="6857999"/>
            </a:xfrm>
            <a:prstGeom prst="roundRect">
              <a:avLst>
                <a:gd name="adj" fmla="val 2815"/>
              </a:avLst>
            </a:prstGeom>
            <a:solidFill>
              <a:schemeClr val="accent1">
                <a:lumMod val="40000"/>
                <a:lumOff val="60000"/>
                <a:alpha val="50196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Vijfhoek 66"/>
            <p:cNvSpPr/>
            <p:nvPr/>
          </p:nvSpPr>
          <p:spPr>
            <a:xfrm>
              <a:off x="30505" y="398932"/>
              <a:ext cx="2811308" cy="223278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b="1" dirty="0" smtClean="0">
                  <a:solidFill>
                    <a:prstClr val="black"/>
                  </a:solidFill>
                  <a:latin typeface="Calibri" panose="020F0502020204030204"/>
                </a:rPr>
                <a:t>3</a:t>
              </a: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maanden</a:t>
              </a:r>
            </a:p>
          </p:txBody>
        </p:sp>
        <p:sp>
          <p:nvSpPr>
            <p:cNvPr id="68" name="Vijfhoek 67"/>
            <p:cNvSpPr/>
            <p:nvPr/>
          </p:nvSpPr>
          <p:spPr>
            <a:xfrm>
              <a:off x="2888339" y="398931"/>
              <a:ext cx="809994" cy="233562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b="1" noProof="0" dirty="0" smtClean="0">
                  <a:solidFill>
                    <a:srgbClr val="FF0000"/>
                  </a:solidFill>
                  <a:latin typeface="Calibri" panose="020F0502020204030204"/>
                </a:rPr>
                <a:t>1</a:t>
              </a: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week</a:t>
              </a:r>
            </a:p>
          </p:txBody>
        </p:sp>
        <p:sp>
          <p:nvSpPr>
            <p:cNvPr id="103" name="Vijfhoek 102"/>
            <p:cNvSpPr/>
            <p:nvPr/>
          </p:nvSpPr>
          <p:spPr>
            <a:xfrm>
              <a:off x="3715131" y="392738"/>
              <a:ext cx="2752407" cy="222303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b="1" dirty="0">
                  <a:solidFill>
                    <a:prstClr val="black"/>
                  </a:solidFill>
                  <a:latin typeface="Calibri" panose="020F0502020204030204"/>
                </a:rPr>
                <a:t>3</a:t>
              </a: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maanden</a:t>
              </a:r>
            </a:p>
          </p:txBody>
        </p:sp>
        <p:sp>
          <p:nvSpPr>
            <p:cNvPr id="104" name="Vijfhoek 103"/>
            <p:cNvSpPr/>
            <p:nvPr/>
          </p:nvSpPr>
          <p:spPr>
            <a:xfrm>
              <a:off x="6488677" y="392737"/>
              <a:ext cx="1078740" cy="222303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b="1" noProof="0" dirty="0" smtClean="0">
                  <a:solidFill>
                    <a:srgbClr val="FF0000"/>
                  </a:solidFill>
                  <a:latin typeface="Calibri" panose="020F0502020204030204"/>
                </a:rPr>
                <a:t>3 </a:t>
              </a: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weken</a:t>
              </a:r>
            </a:p>
          </p:txBody>
        </p:sp>
        <p:sp>
          <p:nvSpPr>
            <p:cNvPr id="105" name="Vijfhoek 104"/>
            <p:cNvSpPr/>
            <p:nvPr/>
          </p:nvSpPr>
          <p:spPr>
            <a:xfrm>
              <a:off x="7578451" y="402907"/>
              <a:ext cx="2532417" cy="222303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b="1" dirty="0">
                  <a:solidFill>
                    <a:prstClr val="black"/>
                  </a:solidFill>
                  <a:latin typeface="Calibri" panose="020F0502020204030204"/>
                </a:rPr>
                <a:t>2</a:t>
              </a: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maanden</a:t>
              </a:r>
            </a:p>
          </p:txBody>
        </p:sp>
        <p:sp>
          <p:nvSpPr>
            <p:cNvPr id="106" name="Vijfhoek 105"/>
            <p:cNvSpPr/>
            <p:nvPr/>
          </p:nvSpPr>
          <p:spPr>
            <a:xfrm>
              <a:off x="10121901" y="392736"/>
              <a:ext cx="939739" cy="222303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b="1" noProof="0" dirty="0" smtClean="0">
                  <a:solidFill>
                    <a:srgbClr val="FF0000"/>
                  </a:solidFill>
                  <a:latin typeface="Calibri" panose="020F0502020204030204"/>
                </a:rPr>
                <a:t>2 </a:t>
              </a: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weken</a:t>
              </a:r>
            </a:p>
          </p:txBody>
        </p:sp>
      </p:grpSp>
      <p:sp>
        <p:nvSpPr>
          <p:cNvPr id="8" name="Vijfhoek 7"/>
          <p:cNvSpPr/>
          <p:nvPr/>
        </p:nvSpPr>
        <p:spPr>
          <a:xfrm>
            <a:off x="6756493" y="4622798"/>
            <a:ext cx="3398660" cy="2155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Besturing op 3B (OOST)</a:t>
            </a:r>
          </a:p>
        </p:txBody>
      </p:sp>
      <p:sp>
        <p:nvSpPr>
          <p:cNvPr id="10" name="Vijfhoek 9"/>
          <p:cNvSpPr/>
          <p:nvPr/>
        </p:nvSpPr>
        <p:spPr>
          <a:xfrm>
            <a:off x="2999122" y="4005530"/>
            <a:ext cx="3500803" cy="236623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Besturing op bestaand (WEST)</a:t>
            </a:r>
          </a:p>
        </p:txBody>
      </p:sp>
      <p:sp>
        <p:nvSpPr>
          <p:cNvPr id="14" name="Vijfhoek 13"/>
          <p:cNvSpPr/>
          <p:nvPr/>
        </p:nvSpPr>
        <p:spPr>
          <a:xfrm>
            <a:off x="10230959" y="4353743"/>
            <a:ext cx="1924544" cy="482757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Besturing op 3B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(Oost-West)</a:t>
            </a:r>
          </a:p>
        </p:txBody>
      </p:sp>
      <p:sp>
        <p:nvSpPr>
          <p:cNvPr id="16" name="Vijfhoek 15"/>
          <p:cNvSpPr/>
          <p:nvPr/>
        </p:nvSpPr>
        <p:spPr>
          <a:xfrm>
            <a:off x="2999122" y="3771404"/>
            <a:ext cx="3500803" cy="223524"/>
          </a:xfrm>
          <a:prstGeom prst="homePlate">
            <a:avLst/>
          </a:prstGeom>
          <a:solidFill>
            <a:schemeClr val="accent6">
              <a:lumMod val="50000"/>
            </a:schemeClr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Energievoorziening </a:t>
            </a:r>
            <a:r>
              <a:rPr kumimoji="0" lang="nl-NL" sz="1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(WEST + LFV)</a:t>
            </a:r>
          </a:p>
        </p:txBody>
      </p:sp>
      <p:sp>
        <p:nvSpPr>
          <p:cNvPr id="17" name="Vijfhoek 16"/>
          <p:cNvSpPr/>
          <p:nvPr/>
        </p:nvSpPr>
        <p:spPr>
          <a:xfrm>
            <a:off x="6756493" y="4388035"/>
            <a:ext cx="3398660" cy="215515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Energievoorziening (OOST+LFV)</a:t>
            </a:r>
          </a:p>
        </p:txBody>
      </p:sp>
      <p:sp>
        <p:nvSpPr>
          <p:cNvPr id="18" name="Vijfhoek 17"/>
          <p:cNvSpPr/>
          <p:nvPr/>
        </p:nvSpPr>
        <p:spPr>
          <a:xfrm>
            <a:off x="10238860" y="3779458"/>
            <a:ext cx="1924544" cy="471004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Energievoorziening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nl-NL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Oost+West</a:t>
            </a: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22" name="PIJL-RECHTS 4">
            <a:extLst>
              <a:ext uri="{FF2B5EF4-FFF2-40B4-BE49-F238E27FC236}">
                <a16:creationId xmlns:a16="http://schemas.microsoft.com/office/drawing/2014/main" id="{ABCB7BAF-5D20-4E2F-97CA-4C3FB958464B}"/>
              </a:ext>
            </a:extLst>
          </p:cNvPr>
          <p:cNvSpPr/>
          <p:nvPr/>
        </p:nvSpPr>
        <p:spPr>
          <a:xfrm>
            <a:off x="0" y="758939"/>
            <a:ext cx="12192000" cy="1846164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Vijfhoek 22"/>
          <p:cNvSpPr/>
          <p:nvPr/>
        </p:nvSpPr>
        <p:spPr>
          <a:xfrm>
            <a:off x="11064686" y="1359304"/>
            <a:ext cx="998358" cy="633015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gebruik </a:t>
            </a: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namen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30505" y="1220777"/>
            <a:ext cx="2779678" cy="997591"/>
          </a:xfrm>
          <a:prstGeom prst="rightArrow">
            <a:avLst/>
          </a:prstGeom>
          <a:solidFill>
            <a:srgbClr val="8064A2"/>
          </a:solidFill>
          <a:ln w="25400" cap="flat" cmpd="sng" algn="ctr">
            <a:noFill/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1 Voorbereidingen</a:t>
            </a:r>
            <a:endParaRPr kumimoji="0" lang="nl-NL" sz="105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3727626" y="1193127"/>
            <a:ext cx="2708282" cy="997591"/>
          </a:xfrm>
          <a:prstGeom prst="rightArrow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3 Oostelijk </a:t>
            </a:r>
            <a:r>
              <a:rPr kumimoji="0" lang="nl-NL" sz="1050" b="1" i="0" u="none" strike="noStrike" kern="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hefdeel</a:t>
            </a:r>
            <a:r>
              <a:rPr kumimoji="0" lang="nl-NL" sz="105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uit bedrijf</a:t>
            </a:r>
            <a:endParaRPr kumimoji="0" lang="nl-NL" sz="105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7580449" y="1176646"/>
            <a:ext cx="2501974" cy="997591"/>
          </a:xfrm>
          <a:prstGeom prst="rightArrow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5 Westelijk </a:t>
            </a:r>
            <a:r>
              <a:rPr kumimoji="0" lang="nl-NL" sz="1050" b="1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hefdeel</a:t>
            </a:r>
            <a:r>
              <a:rPr kumimoji="0" lang="nl-NL" sz="105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uit bedrijf</a:t>
            </a:r>
            <a:endParaRPr kumimoji="0" lang="nl-NL" sz="105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1" name="Rechte verbindingslijn 50">
            <a:extLst>
              <a:ext uri="{FF2B5EF4-FFF2-40B4-BE49-F238E27FC236}">
                <a16:creationId xmlns:a16="http://schemas.microsoft.com/office/drawing/2014/main" id="{1DCF5A27-1AA6-4DC8-8B7C-ED7169EC374B}"/>
              </a:ext>
            </a:extLst>
          </p:cNvPr>
          <p:cNvCxnSpPr>
            <a:cxnSpLocks/>
          </p:cNvCxnSpPr>
          <p:nvPr/>
        </p:nvCxnSpPr>
        <p:spPr>
          <a:xfrm flipV="1">
            <a:off x="1154197" y="1756625"/>
            <a:ext cx="0" cy="7052"/>
          </a:xfrm>
          <a:prstGeom prst="line">
            <a:avLst/>
          </a:prstGeom>
          <a:noFill/>
          <a:ln w="9525" cap="flat" cmpd="sng" algn="ctr">
            <a:solidFill>
              <a:srgbClr val="4BACC6"/>
            </a:solidFill>
            <a:prstDash val="solid"/>
          </a:ln>
          <a:effectLst/>
        </p:spPr>
      </p:cxn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1DCF5A27-1AA6-4DC8-8B7C-ED7169EC374B}"/>
              </a:ext>
            </a:extLst>
          </p:cNvPr>
          <p:cNvCxnSpPr>
            <a:cxnSpLocks/>
          </p:cNvCxnSpPr>
          <p:nvPr/>
        </p:nvCxnSpPr>
        <p:spPr>
          <a:xfrm flipV="1">
            <a:off x="6740707" y="1705587"/>
            <a:ext cx="0" cy="7052"/>
          </a:xfrm>
          <a:prstGeom prst="line">
            <a:avLst/>
          </a:prstGeom>
          <a:noFill/>
          <a:ln w="9525" cap="flat" cmpd="sng" algn="ctr">
            <a:solidFill>
              <a:srgbClr val="4BACC6"/>
            </a:solidFill>
            <a:prstDash val="solid"/>
          </a:ln>
          <a:effectLst/>
        </p:spPr>
      </p:cxnSp>
      <p:sp>
        <p:nvSpPr>
          <p:cNvPr id="70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2829113" y="1220776"/>
            <a:ext cx="859695" cy="997591"/>
          </a:xfrm>
          <a:prstGeom prst="rightArrow">
            <a:avLst/>
          </a:prstGeom>
          <a:solidFill>
            <a:schemeClr val="accent2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2</a:t>
            </a:r>
            <a:endParaRPr kumimoji="0" lang="nl-NL" sz="105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0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6454838" y="1188499"/>
            <a:ext cx="1099879" cy="997591"/>
          </a:xfrm>
          <a:prstGeom prst="rightArrow">
            <a:avLst/>
          </a:prstGeom>
          <a:solidFill>
            <a:schemeClr val="accent2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4</a:t>
            </a:r>
            <a:endParaRPr kumimoji="0" lang="nl-NL" sz="105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10098168" y="1190896"/>
            <a:ext cx="950773" cy="997591"/>
          </a:xfrm>
          <a:prstGeom prst="rightArrow">
            <a:avLst/>
          </a:prstGeom>
          <a:solidFill>
            <a:schemeClr val="accent2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5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6</a:t>
            </a:r>
            <a:endParaRPr kumimoji="0" lang="nl-NL" sz="105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9" name="5-puntige ster 108"/>
          <p:cNvSpPr/>
          <p:nvPr/>
        </p:nvSpPr>
        <p:spPr>
          <a:xfrm>
            <a:off x="2925194" y="4349634"/>
            <a:ext cx="716564" cy="666043"/>
          </a:xfrm>
          <a:prstGeom prst="star5">
            <a:avLst/>
          </a:prstGeom>
          <a:solidFill>
            <a:srgbClr val="FF0000"/>
          </a:solidFill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5" name="Vijfhoek 254"/>
          <p:cNvSpPr/>
          <p:nvPr/>
        </p:nvSpPr>
        <p:spPr>
          <a:xfrm>
            <a:off x="7353132" y="4085686"/>
            <a:ext cx="2742320" cy="189416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Besturing naar klassiek (WEST)</a:t>
            </a:r>
          </a:p>
        </p:txBody>
      </p:sp>
      <p:sp>
        <p:nvSpPr>
          <p:cNvPr id="256" name="Vijfhoek 255"/>
          <p:cNvSpPr/>
          <p:nvPr/>
        </p:nvSpPr>
        <p:spPr>
          <a:xfrm>
            <a:off x="7353132" y="3828738"/>
            <a:ext cx="2765879" cy="206034"/>
          </a:xfrm>
          <a:prstGeom prst="homePlat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Energie voorziening (WEST)</a:t>
            </a:r>
          </a:p>
        </p:txBody>
      </p:sp>
      <p:sp>
        <p:nvSpPr>
          <p:cNvPr id="257" name="5-puntige ster 256"/>
          <p:cNvSpPr/>
          <p:nvPr/>
        </p:nvSpPr>
        <p:spPr>
          <a:xfrm>
            <a:off x="6585766" y="3597172"/>
            <a:ext cx="716564" cy="666043"/>
          </a:xfrm>
          <a:prstGeom prst="star5">
            <a:avLst/>
          </a:prstGeom>
          <a:solidFill>
            <a:srgbClr val="FF0000"/>
          </a:solidFill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58" name="5-puntige ster 257"/>
          <p:cNvSpPr/>
          <p:nvPr/>
        </p:nvSpPr>
        <p:spPr>
          <a:xfrm>
            <a:off x="10004717" y="3952185"/>
            <a:ext cx="716564" cy="666043"/>
          </a:xfrm>
          <a:prstGeom prst="star5">
            <a:avLst/>
          </a:prstGeom>
          <a:solidFill>
            <a:srgbClr val="FF0000"/>
          </a:solidFill>
          <a:ln w="38100">
            <a:solidFill>
              <a:srgbClr val="FFC00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9" name="Tekstvak 258"/>
          <p:cNvSpPr txBox="1"/>
          <p:nvPr/>
        </p:nvSpPr>
        <p:spPr>
          <a:xfrm>
            <a:off x="1766625" y="3679"/>
            <a:ext cx="10144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Spijkenisserbrug: Ombouwplan in fasen per </a:t>
            </a:r>
            <a:r>
              <a:rPr kumimoji="0" lang="nl-NL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hefdeel</a:t>
            </a: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[LET OP: op basis van huidige inschatting 24u] </a:t>
            </a:r>
          </a:p>
        </p:txBody>
      </p:sp>
      <p:sp>
        <p:nvSpPr>
          <p:cNvPr id="64" name="Vijfhoek 63"/>
          <p:cNvSpPr/>
          <p:nvPr/>
        </p:nvSpPr>
        <p:spPr>
          <a:xfrm>
            <a:off x="923872" y="3897719"/>
            <a:ext cx="1924544" cy="482757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Besturing op 3B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(Oost-West)</a:t>
            </a:r>
          </a:p>
        </p:txBody>
      </p:sp>
      <p:sp>
        <p:nvSpPr>
          <p:cNvPr id="65" name="Vijfhoek 64"/>
          <p:cNvSpPr/>
          <p:nvPr/>
        </p:nvSpPr>
        <p:spPr>
          <a:xfrm>
            <a:off x="923872" y="3295199"/>
            <a:ext cx="1924544" cy="471004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Energievoorziening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</a:t>
            </a:r>
            <a:r>
              <a:rPr kumimoji="0" lang="nl-NL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Oost+West</a:t>
            </a: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3" name="Stroomdiagram: Opgeslagen gegevens 2"/>
          <p:cNvSpPr/>
          <p:nvPr/>
        </p:nvSpPr>
        <p:spPr>
          <a:xfrm>
            <a:off x="-28594" y="3227399"/>
            <a:ext cx="1152245" cy="1218457"/>
          </a:xfrm>
          <a:prstGeom prst="flowChartOnlineStorage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6" name="Stroomdiagram: Opgeslagen gegevens 65"/>
          <p:cNvSpPr/>
          <p:nvPr/>
        </p:nvSpPr>
        <p:spPr>
          <a:xfrm>
            <a:off x="11754606" y="3737269"/>
            <a:ext cx="568114" cy="1218457"/>
          </a:xfrm>
          <a:prstGeom prst="flowChartOnlineStorage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4" name="Gebogen pijl 73"/>
          <p:cNvSpPr/>
          <p:nvPr/>
        </p:nvSpPr>
        <p:spPr>
          <a:xfrm rot="5400000" flipH="1">
            <a:off x="6380643" y="4702399"/>
            <a:ext cx="647120" cy="656390"/>
          </a:xfrm>
          <a:prstGeom prst="bentArrow">
            <a:avLst>
              <a:gd name="adj1" fmla="val 25000"/>
              <a:gd name="adj2" fmla="val 25745"/>
              <a:gd name="adj3" fmla="val 25000"/>
              <a:gd name="adj4" fmla="val 43750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Gebogen pijl 74"/>
          <p:cNvSpPr/>
          <p:nvPr/>
        </p:nvSpPr>
        <p:spPr>
          <a:xfrm rot="5400000" flipH="1">
            <a:off x="6539509" y="4941856"/>
            <a:ext cx="757228" cy="656390"/>
          </a:xfrm>
          <a:prstGeom prst="bentArrow">
            <a:avLst>
              <a:gd name="adj1" fmla="val 25000"/>
              <a:gd name="adj2" fmla="val 23810"/>
              <a:gd name="adj3" fmla="val 25000"/>
              <a:gd name="adj4" fmla="val 43750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Vijfhoek 18"/>
          <p:cNvSpPr/>
          <p:nvPr/>
        </p:nvSpPr>
        <p:spPr>
          <a:xfrm>
            <a:off x="3179252" y="5434831"/>
            <a:ext cx="3511741" cy="269412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Besturing naar 3B (OOST)</a:t>
            </a:r>
          </a:p>
        </p:txBody>
      </p:sp>
      <p:sp>
        <p:nvSpPr>
          <p:cNvPr id="20" name="Vijfhoek 19"/>
          <p:cNvSpPr/>
          <p:nvPr/>
        </p:nvSpPr>
        <p:spPr>
          <a:xfrm>
            <a:off x="3131686" y="5139917"/>
            <a:ext cx="3458242" cy="253513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Energievoorziening (OOST/</a:t>
            </a:r>
            <a:r>
              <a:rPr kumimoji="0" lang="nl-NL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west+LFV</a:t>
            </a: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</a:t>
            </a:r>
          </a:p>
        </p:txBody>
      </p:sp>
      <p:sp>
        <p:nvSpPr>
          <p:cNvPr id="72" name="Gebogen pijl 71"/>
          <p:cNvSpPr/>
          <p:nvPr/>
        </p:nvSpPr>
        <p:spPr>
          <a:xfrm rot="5400000" flipH="1">
            <a:off x="3282323" y="5348161"/>
            <a:ext cx="647120" cy="656390"/>
          </a:xfrm>
          <a:prstGeom prst="bentArrow">
            <a:avLst>
              <a:gd name="adj1" fmla="val 25000"/>
              <a:gd name="adj2" fmla="val 25745"/>
              <a:gd name="adj3" fmla="val 25000"/>
              <a:gd name="adj4" fmla="val 43750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Gebogen pijl 72"/>
          <p:cNvSpPr/>
          <p:nvPr/>
        </p:nvSpPr>
        <p:spPr>
          <a:xfrm rot="5400000" flipH="1">
            <a:off x="3441189" y="5587618"/>
            <a:ext cx="757228" cy="656390"/>
          </a:xfrm>
          <a:prstGeom prst="bentArrow">
            <a:avLst>
              <a:gd name="adj1" fmla="val 25000"/>
              <a:gd name="adj2" fmla="val 23810"/>
              <a:gd name="adj3" fmla="val 25000"/>
              <a:gd name="adj4" fmla="val 43750"/>
            </a:avLst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Vijfhoek 68"/>
          <p:cNvSpPr/>
          <p:nvPr/>
        </p:nvSpPr>
        <p:spPr>
          <a:xfrm>
            <a:off x="17805" y="6076116"/>
            <a:ext cx="3511741" cy="269412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Besturing naar 3B voorbereidingen</a:t>
            </a:r>
          </a:p>
        </p:txBody>
      </p:sp>
      <p:sp>
        <p:nvSpPr>
          <p:cNvPr id="71" name="Vijfhoek 70"/>
          <p:cNvSpPr/>
          <p:nvPr/>
        </p:nvSpPr>
        <p:spPr>
          <a:xfrm>
            <a:off x="-17061" y="5781202"/>
            <a:ext cx="3458242" cy="253513"/>
          </a:xfrm>
          <a:prstGeom prst="homePlate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Energievoorziening voorbereidingen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2313540" y="2309912"/>
            <a:ext cx="1890838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b="1" dirty="0" smtClean="0"/>
              <a:t>Opdelen hefdelen</a:t>
            </a:r>
          </a:p>
          <a:p>
            <a:pPr algn="ctr"/>
            <a:r>
              <a:rPr lang="nl-NL" sz="2000" b="1" dirty="0" smtClean="0"/>
              <a:t>OOST </a:t>
            </a:r>
            <a:r>
              <a:rPr lang="nl-NL" sz="2000" b="1" dirty="0" smtClean="0">
                <a:solidFill>
                  <a:srgbClr val="FF0000"/>
                </a:solidFill>
              </a:rPr>
              <a:t>X</a:t>
            </a:r>
          </a:p>
          <a:p>
            <a:pPr algn="ctr"/>
            <a:r>
              <a:rPr lang="nl-NL" sz="2000" b="1" dirty="0" smtClean="0"/>
              <a:t>WEST -&gt;</a:t>
            </a:r>
            <a:endParaRPr lang="nl-NL" sz="2000" b="1" dirty="0"/>
          </a:p>
        </p:txBody>
      </p:sp>
      <p:sp>
        <p:nvSpPr>
          <p:cNvPr id="76" name="Tekstvak 75"/>
          <p:cNvSpPr txBox="1"/>
          <p:nvPr/>
        </p:nvSpPr>
        <p:spPr>
          <a:xfrm>
            <a:off x="6082972" y="2503063"/>
            <a:ext cx="1890149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b="1" dirty="0" smtClean="0"/>
              <a:t>Omklap hefdelen</a:t>
            </a:r>
          </a:p>
          <a:p>
            <a:pPr algn="ctr"/>
            <a:r>
              <a:rPr lang="nl-NL" sz="2000" b="1" dirty="0" smtClean="0"/>
              <a:t>OOST </a:t>
            </a:r>
            <a:r>
              <a:rPr lang="nl-NL" sz="2000" b="1" dirty="0" smtClean="0">
                <a:solidFill>
                  <a:schemeClr val="accent6">
                    <a:lumMod val="50000"/>
                  </a:schemeClr>
                </a:solidFill>
              </a:rPr>
              <a:t>-&gt; 3BB</a:t>
            </a:r>
          </a:p>
          <a:p>
            <a:pPr algn="ctr"/>
            <a:r>
              <a:rPr lang="nl-NL" sz="2000" b="1" dirty="0" smtClean="0"/>
              <a:t>WEST </a:t>
            </a:r>
            <a:r>
              <a:rPr lang="nl-NL" sz="2000" b="1" dirty="0" smtClean="0">
                <a:solidFill>
                  <a:srgbClr val="FF0000"/>
                </a:solidFill>
              </a:rPr>
              <a:t>X</a:t>
            </a:r>
            <a:endParaRPr lang="nl-NL" sz="2000" b="1" dirty="0">
              <a:solidFill>
                <a:srgbClr val="FF0000"/>
              </a:solidFill>
            </a:endParaRPr>
          </a:p>
        </p:txBody>
      </p:sp>
      <p:sp>
        <p:nvSpPr>
          <p:cNvPr id="77" name="Tekstvak 76"/>
          <p:cNvSpPr txBox="1"/>
          <p:nvPr/>
        </p:nvSpPr>
        <p:spPr>
          <a:xfrm>
            <a:off x="9652000" y="2614172"/>
            <a:ext cx="241104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 smtClean="0"/>
              <a:t>Integratie  hefdelen </a:t>
            </a:r>
            <a:r>
              <a:rPr lang="nl-NL" sz="2000" b="1" dirty="0" smtClean="0"/>
              <a:t>OOST / WEST </a:t>
            </a:r>
            <a:r>
              <a:rPr lang="nl-NL" sz="2000" b="1" dirty="0" smtClean="0">
                <a:solidFill>
                  <a:schemeClr val="accent6">
                    <a:lumMod val="50000"/>
                  </a:schemeClr>
                </a:solidFill>
              </a:rPr>
              <a:t>-&gt; 3BB</a:t>
            </a:r>
            <a:endParaRPr lang="nl-NL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3724418" y="4344592"/>
            <a:ext cx="27531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Westelijk </a:t>
            </a:r>
            <a:r>
              <a:rPr lang="nl-NL" dirty="0" err="1" smtClean="0"/>
              <a:t>hefdeel</a:t>
            </a:r>
            <a:r>
              <a:rPr lang="nl-NL" dirty="0" smtClean="0"/>
              <a:t> blijft op oude besturing in bedrijf</a:t>
            </a:r>
            <a:endParaRPr lang="nl-NL" dirty="0"/>
          </a:p>
        </p:txBody>
      </p:sp>
      <p:sp>
        <p:nvSpPr>
          <p:cNvPr id="78" name="Tekstvak 77"/>
          <p:cNvSpPr txBox="1"/>
          <p:nvPr/>
        </p:nvSpPr>
        <p:spPr>
          <a:xfrm>
            <a:off x="7508356" y="5103458"/>
            <a:ext cx="27815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Oostelijk </a:t>
            </a:r>
            <a:r>
              <a:rPr lang="nl-NL" dirty="0" err="1" smtClean="0"/>
              <a:t>hefdeel</a:t>
            </a:r>
            <a:r>
              <a:rPr lang="nl-NL" dirty="0" smtClean="0"/>
              <a:t> op nieuwe besturing in bedrijf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15</a:t>
            </a:fld>
            <a:endParaRPr lang="nl-NL"/>
          </a:p>
        </p:txBody>
      </p:sp>
      <p:sp>
        <p:nvSpPr>
          <p:cNvPr id="2" name="Tekstvak 1"/>
          <p:cNvSpPr txBox="1"/>
          <p:nvPr/>
        </p:nvSpPr>
        <p:spPr>
          <a:xfrm>
            <a:off x="46239" y="746973"/>
            <a:ext cx="8097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1" dirty="0"/>
              <a:t>Hebben wij de aanpak vertaald in logische fasen en volgorde van werkzaamheden</a:t>
            </a:r>
            <a:r>
              <a:rPr lang="nl-NL" b="1" dirty="0" smtClean="0"/>
              <a:t>?</a:t>
            </a:r>
            <a:endParaRPr lang="nl-NL" b="1" dirty="0"/>
          </a:p>
        </p:txBody>
      </p:sp>
    </p:spTree>
    <p:extLst>
      <p:ext uri="{BB962C8B-B14F-4D97-AF65-F5344CB8AC3E}">
        <p14:creationId xmlns:p14="http://schemas.microsoft.com/office/powerpoint/2010/main" val="241415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Tabel 15"/>
          <p:cNvGraphicFramePr>
            <a:graphicFrameLocks noGrp="1"/>
          </p:cNvGraphicFramePr>
          <p:nvPr>
            <p:extLst/>
          </p:nvPr>
        </p:nvGraphicFramePr>
        <p:xfrm>
          <a:off x="201707" y="1834203"/>
          <a:ext cx="11745258" cy="4790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122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922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317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Kruising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Impact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Omschrijving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endParaRPr lang="nl-NL" sz="1400" dirty="0" smtClean="0"/>
                    </a:p>
                    <a:p>
                      <a:endParaRPr lang="nl-NL" sz="1400" dirty="0" smtClean="0"/>
                    </a:p>
                    <a:p>
                      <a:r>
                        <a:rPr lang="nl-NL" sz="1400" dirty="0" smtClean="0"/>
                        <a:t>Wegverkeer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400" dirty="0" smtClean="0"/>
                    </a:p>
                    <a:p>
                      <a:endParaRPr lang="nl-NL" sz="1400" dirty="0" smtClean="0"/>
                    </a:p>
                    <a:p>
                      <a:endParaRPr lang="nl-NL" sz="1400" dirty="0" smtClean="0"/>
                    </a:p>
                    <a:p>
                      <a:r>
                        <a:rPr lang="nl-NL" sz="1400" dirty="0" smtClean="0"/>
                        <a:t>Hinder</a:t>
                      </a:r>
                    </a:p>
                    <a:p>
                      <a:endParaRPr lang="nl-NL" sz="1400" dirty="0" smtClean="0"/>
                    </a:p>
                    <a:p>
                      <a:endParaRPr lang="nl-NL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Beperkt aantal </a:t>
                      </a:r>
                      <a:r>
                        <a:rPr lang="nl-NL" sz="1400" baseline="0" dirty="0" smtClean="0"/>
                        <a:t>rijbanen zijn beschikbaar voor wegverkeer (2 of 1) en of langzaam verkeer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400" dirty="0" smtClean="0"/>
                    </a:p>
                    <a:p>
                      <a:r>
                        <a:rPr lang="nl-NL" sz="1400" dirty="0" smtClean="0"/>
                        <a:t>Stremming</a:t>
                      </a:r>
                    </a:p>
                    <a:p>
                      <a:endParaRPr lang="nl-NL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Geen wegverkeermogelijk gedurende de werkzaamheden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endParaRPr lang="nl-NL" sz="1400" dirty="0" smtClean="0"/>
                    </a:p>
                    <a:p>
                      <a:endParaRPr lang="nl-NL" sz="1400" dirty="0" smtClean="0"/>
                    </a:p>
                    <a:p>
                      <a:r>
                        <a:rPr lang="nl-NL" sz="1400" dirty="0" smtClean="0"/>
                        <a:t>Scheepvaart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/>
                      </a:r>
                      <a:br>
                        <a:rPr lang="nl-NL" sz="1400" dirty="0" smtClean="0"/>
                      </a:br>
                      <a:endParaRPr lang="nl-NL" sz="1400" dirty="0" smtClean="0"/>
                    </a:p>
                    <a:p>
                      <a:endParaRPr lang="nl-NL" sz="1400" dirty="0" smtClean="0"/>
                    </a:p>
                    <a:p>
                      <a:endParaRPr lang="nl-NL" sz="1400" dirty="0" smtClean="0"/>
                    </a:p>
                    <a:p>
                      <a:endParaRPr lang="nl-NL" sz="1400" dirty="0" smtClean="0"/>
                    </a:p>
                    <a:p>
                      <a:r>
                        <a:rPr lang="nl-NL" sz="1400" dirty="0" smtClean="0"/>
                        <a:t>Hinder</a:t>
                      </a:r>
                    </a:p>
                    <a:p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Eén</a:t>
                      </a:r>
                      <a:r>
                        <a:rPr lang="nl-NL" sz="1400" baseline="0" dirty="0" smtClean="0"/>
                        <a:t> doorvaart beschikbaar voor brugopeningen, andere doorvaart gestremd</a:t>
                      </a:r>
                    </a:p>
                    <a:p>
                      <a:endParaRPr lang="nl-NL" sz="1400" baseline="0" dirty="0" smtClean="0"/>
                    </a:p>
                    <a:p>
                      <a:endParaRPr lang="nl-NL" sz="1400" baseline="0" dirty="0" smtClean="0"/>
                    </a:p>
                    <a:p>
                      <a:r>
                        <a:rPr lang="nl-NL" sz="1400" baseline="0" dirty="0" smtClean="0"/>
                        <a:t>Of </a:t>
                      </a:r>
                    </a:p>
                    <a:p>
                      <a:endParaRPr lang="nl-NL" sz="1400" baseline="0" dirty="0" smtClean="0"/>
                    </a:p>
                    <a:p>
                      <a:r>
                        <a:rPr lang="nl-NL" sz="1400" baseline="0" dirty="0" smtClean="0"/>
                        <a:t>Eén </a:t>
                      </a:r>
                      <a:r>
                        <a:rPr lang="nl-NL" sz="1400" baseline="0" dirty="0" err="1" smtClean="0"/>
                        <a:t>hefdeel</a:t>
                      </a:r>
                      <a:r>
                        <a:rPr lang="nl-NL" sz="1400" baseline="0" dirty="0" smtClean="0"/>
                        <a:t> geopend en wegverkeer gestremd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400" dirty="0" smtClean="0"/>
                    </a:p>
                    <a:p>
                      <a:r>
                        <a:rPr lang="nl-NL" sz="1400" dirty="0" smtClean="0"/>
                        <a:t>Stremming</a:t>
                      </a:r>
                    </a:p>
                    <a:p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Beide doorvaart</a:t>
                      </a:r>
                      <a:r>
                        <a:rPr lang="nl-NL" sz="1400" baseline="0" dirty="0" smtClean="0"/>
                        <a:t> delen zijn gestremd voor scheepvaart</a:t>
                      </a:r>
                    </a:p>
                    <a:p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3" name="Afbeelding 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52" y="5992794"/>
            <a:ext cx="1799175" cy="556201"/>
          </a:xfrm>
          <a:prstGeom prst="rect">
            <a:avLst/>
          </a:prstGeom>
        </p:spPr>
      </p:pic>
      <p:pic>
        <p:nvPicPr>
          <p:cNvPr id="29" name="Afbeelding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40282" y="2272329"/>
            <a:ext cx="1828571" cy="609524"/>
          </a:xfrm>
          <a:prstGeom prst="rect">
            <a:avLst/>
          </a:prstGeom>
        </p:spPr>
      </p:pic>
      <p:grpSp>
        <p:nvGrpSpPr>
          <p:cNvPr id="31" name="Groep 30"/>
          <p:cNvGrpSpPr/>
          <p:nvPr/>
        </p:nvGrpSpPr>
        <p:grpSpPr>
          <a:xfrm>
            <a:off x="5340282" y="2933606"/>
            <a:ext cx="1833916" cy="609651"/>
            <a:chOff x="3863907" y="3126609"/>
            <a:chExt cx="1833916" cy="609651"/>
          </a:xfrm>
        </p:grpSpPr>
        <p:pic>
          <p:nvPicPr>
            <p:cNvPr id="30" name="Afbeelding 2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63907" y="3126736"/>
              <a:ext cx="1247619" cy="609524"/>
            </a:xfrm>
            <a:prstGeom prst="rect">
              <a:avLst/>
            </a:prstGeom>
          </p:spPr>
        </p:pic>
        <p:grpSp>
          <p:nvGrpSpPr>
            <p:cNvPr id="45" name="Groep 44"/>
            <p:cNvGrpSpPr/>
            <p:nvPr/>
          </p:nvGrpSpPr>
          <p:grpSpPr>
            <a:xfrm>
              <a:off x="4436329" y="3126609"/>
              <a:ext cx="1261494" cy="609651"/>
              <a:chOff x="995116" y="3162249"/>
              <a:chExt cx="1261494" cy="609651"/>
            </a:xfrm>
          </p:grpSpPr>
          <p:pic>
            <p:nvPicPr>
              <p:cNvPr id="46" name="Afbeelding 45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16338" y="3162249"/>
                <a:ext cx="640272" cy="609651"/>
              </a:xfrm>
              <a:prstGeom prst="rect">
                <a:avLst/>
              </a:prstGeom>
            </p:spPr>
          </p:pic>
          <p:pic>
            <p:nvPicPr>
              <p:cNvPr id="47" name="Afbeelding 46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95116" y="3162249"/>
                <a:ext cx="640272" cy="609651"/>
              </a:xfrm>
              <a:prstGeom prst="rect">
                <a:avLst/>
              </a:prstGeom>
            </p:spPr>
          </p:pic>
        </p:grpSp>
      </p:grpSp>
      <p:grpSp>
        <p:nvGrpSpPr>
          <p:cNvPr id="39" name="Groep 38"/>
          <p:cNvGrpSpPr/>
          <p:nvPr/>
        </p:nvGrpSpPr>
        <p:grpSpPr>
          <a:xfrm>
            <a:off x="5323819" y="3652537"/>
            <a:ext cx="1845034" cy="609652"/>
            <a:chOff x="3847444" y="3845540"/>
            <a:chExt cx="1845034" cy="609652"/>
          </a:xfrm>
        </p:grpSpPr>
        <p:grpSp>
          <p:nvGrpSpPr>
            <p:cNvPr id="20" name="Groep 19"/>
            <p:cNvGrpSpPr/>
            <p:nvPr/>
          </p:nvGrpSpPr>
          <p:grpSpPr>
            <a:xfrm>
              <a:off x="4436329" y="3845540"/>
              <a:ext cx="1256149" cy="609652"/>
              <a:chOff x="1054436" y="3162248"/>
              <a:chExt cx="1256149" cy="609652"/>
            </a:xfrm>
          </p:grpSpPr>
          <p:pic>
            <p:nvPicPr>
              <p:cNvPr id="17" name="Afbeelding 16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70313" y="3162249"/>
                <a:ext cx="640272" cy="609651"/>
              </a:xfrm>
              <a:prstGeom prst="rect">
                <a:avLst/>
              </a:prstGeom>
            </p:spPr>
          </p:pic>
          <p:pic>
            <p:nvPicPr>
              <p:cNvPr id="22" name="Afbeelding 21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054436" y="3162248"/>
                <a:ext cx="640272" cy="609651"/>
              </a:xfrm>
              <a:prstGeom prst="rect">
                <a:avLst/>
              </a:prstGeom>
            </p:spPr>
          </p:pic>
        </p:grpSp>
        <p:pic>
          <p:nvPicPr>
            <p:cNvPr id="49" name="Afbeelding 4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47444" y="3845541"/>
              <a:ext cx="640272" cy="609651"/>
            </a:xfrm>
            <a:prstGeom prst="rect">
              <a:avLst/>
            </a:prstGeom>
          </p:spPr>
        </p:pic>
      </p:grpSp>
      <p:pic>
        <p:nvPicPr>
          <p:cNvPr id="3" name="Afbeelding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7567" y="5502178"/>
            <a:ext cx="879167" cy="29003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8390" y="5939062"/>
            <a:ext cx="880504" cy="609933"/>
          </a:xfrm>
          <a:prstGeom prst="rect">
            <a:avLst/>
          </a:prstGeom>
        </p:spPr>
      </p:pic>
      <p:pic>
        <p:nvPicPr>
          <p:cNvPr id="19" name="Afbeelding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flipH="1">
            <a:off x="5477780" y="4364545"/>
            <a:ext cx="1744345" cy="541891"/>
          </a:xfrm>
          <a:prstGeom prst="rect">
            <a:avLst/>
          </a:prstGeom>
        </p:spPr>
      </p:pic>
      <p:pic>
        <p:nvPicPr>
          <p:cNvPr id="28" name="Afbeelding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07053" y="4349852"/>
            <a:ext cx="880504" cy="609933"/>
          </a:xfrm>
          <a:prstGeom prst="rect">
            <a:avLst/>
          </a:prstGeom>
        </p:spPr>
      </p:pic>
      <p:grpSp>
        <p:nvGrpSpPr>
          <p:cNvPr id="7" name="Groep 6"/>
          <p:cNvGrpSpPr/>
          <p:nvPr/>
        </p:nvGrpSpPr>
        <p:grpSpPr>
          <a:xfrm>
            <a:off x="5461052" y="4959785"/>
            <a:ext cx="1767424" cy="901728"/>
            <a:chOff x="3984677" y="4959785"/>
            <a:chExt cx="1767424" cy="901728"/>
          </a:xfrm>
        </p:grpSpPr>
        <p:grpSp>
          <p:nvGrpSpPr>
            <p:cNvPr id="2" name="Groep 1"/>
            <p:cNvGrpSpPr/>
            <p:nvPr/>
          </p:nvGrpSpPr>
          <p:grpSpPr>
            <a:xfrm>
              <a:off x="3984677" y="4959785"/>
              <a:ext cx="1767424" cy="901728"/>
              <a:chOff x="6026272" y="-270821"/>
              <a:chExt cx="2262074" cy="1295418"/>
            </a:xfrm>
          </p:grpSpPr>
          <p:pic>
            <p:nvPicPr>
              <p:cNvPr id="25" name="Afbeelding 24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026272" y="354374"/>
                <a:ext cx="2168010" cy="670223"/>
              </a:xfrm>
              <a:prstGeom prst="rect">
                <a:avLst/>
              </a:prstGeom>
            </p:spPr>
          </p:pic>
          <p:pic>
            <p:nvPicPr>
              <p:cNvPr id="24" name="Picture 10" descr="https://wetten.overheid.nl/afbeelding?toestandid=BWBR0003628/2017-01-01_0&amp;naam=65632.png&amp;schalen=nee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110277" y="-270821"/>
                <a:ext cx="1178069" cy="124522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2" name="Afbeelding 3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269128" y="5549146"/>
              <a:ext cx="169203" cy="139147"/>
            </a:xfrm>
            <a:prstGeom prst="rect">
              <a:avLst/>
            </a:prstGeom>
          </p:spPr>
        </p:pic>
      </p:grpSp>
      <p:grpSp>
        <p:nvGrpSpPr>
          <p:cNvPr id="8" name="Groep 7"/>
          <p:cNvGrpSpPr/>
          <p:nvPr/>
        </p:nvGrpSpPr>
        <p:grpSpPr>
          <a:xfrm>
            <a:off x="2572331" y="4994721"/>
            <a:ext cx="1840918" cy="866792"/>
            <a:chOff x="10032553" y="4959784"/>
            <a:chExt cx="1840918" cy="866792"/>
          </a:xfrm>
        </p:grpSpPr>
        <p:pic>
          <p:nvPicPr>
            <p:cNvPr id="33" name="Picture 10" descr="https://wetten.overheid.nl/afbeelding?toestandid=BWBR0003628/2017-01-01_0&amp;naam=65632.png&amp;schalen=nee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53012" y="4959785"/>
              <a:ext cx="920459" cy="866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10" descr="https://wetten.overheid.nl/afbeelding?toestandid=BWBR0003628/2017-01-01_0&amp;naam=65632.png&amp;schalen=nee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032553" y="4959784"/>
              <a:ext cx="920459" cy="866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Afbeelding 3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0360112" y="5549145"/>
              <a:ext cx="169203" cy="139147"/>
            </a:xfrm>
            <a:prstGeom prst="rect">
              <a:avLst/>
            </a:prstGeom>
          </p:spPr>
        </p:pic>
      </p:grpSp>
      <p:sp>
        <p:nvSpPr>
          <p:cNvPr id="36" name="Tekstvak 35"/>
          <p:cNvSpPr txBox="1"/>
          <p:nvPr/>
        </p:nvSpPr>
        <p:spPr>
          <a:xfrm>
            <a:off x="201707" y="1068281"/>
            <a:ext cx="68764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4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Spijkenisserbrug: Hinder vormen tijdens renovatie</a:t>
            </a:r>
          </a:p>
        </p:txBody>
      </p:sp>
      <p:pic>
        <p:nvPicPr>
          <p:cNvPr id="37" name="Afbeelding 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494059" y="-1"/>
            <a:ext cx="3697942" cy="847725"/>
          </a:xfrm>
          <a:prstGeom prst="rect">
            <a:avLst/>
          </a:prstGeom>
        </p:spPr>
      </p:pic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3BAA4B-D50A-4874-9DB3-4318AEBE765F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nl-NL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Afbeelding 1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088" y="-1588"/>
            <a:ext cx="1954212" cy="887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607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5" name="Groep 124"/>
          <p:cNvGrpSpPr/>
          <p:nvPr/>
        </p:nvGrpSpPr>
        <p:grpSpPr>
          <a:xfrm>
            <a:off x="-7240" y="-3976"/>
            <a:ext cx="11068880" cy="6874723"/>
            <a:chOff x="-7240" y="-3976"/>
            <a:chExt cx="11068880" cy="6874723"/>
          </a:xfrm>
        </p:grpSpPr>
        <p:sp>
          <p:nvSpPr>
            <p:cNvPr id="120" name="Afgeronde rechthoek 119"/>
            <p:cNvSpPr/>
            <p:nvPr/>
          </p:nvSpPr>
          <p:spPr>
            <a:xfrm>
              <a:off x="3717564" y="10313"/>
              <a:ext cx="2761007" cy="6857999"/>
            </a:xfrm>
            <a:prstGeom prst="roundRect">
              <a:avLst>
                <a:gd name="adj" fmla="val 2815"/>
              </a:avLst>
            </a:prstGeom>
            <a:solidFill>
              <a:schemeClr val="accent1">
                <a:lumMod val="40000"/>
                <a:lumOff val="60000"/>
                <a:alpha val="50196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2" name="Afgeronde rechthoek 121"/>
            <p:cNvSpPr/>
            <p:nvPr/>
          </p:nvSpPr>
          <p:spPr>
            <a:xfrm>
              <a:off x="6477613" y="-3976"/>
              <a:ext cx="1065185" cy="6857999"/>
            </a:xfrm>
            <a:prstGeom prst="roundRect">
              <a:avLst>
                <a:gd name="adj" fmla="val 8106"/>
              </a:avLst>
            </a:prstGeom>
            <a:solidFill>
              <a:srgbClr val="FFCC66">
                <a:alpha val="50196"/>
              </a:srgb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3" name="Afgeronde rechthoek 122"/>
            <p:cNvSpPr/>
            <p:nvPr/>
          </p:nvSpPr>
          <p:spPr>
            <a:xfrm>
              <a:off x="10115756" y="12748"/>
              <a:ext cx="847526" cy="6857999"/>
            </a:xfrm>
            <a:prstGeom prst="roundRect">
              <a:avLst>
                <a:gd name="adj" fmla="val 8106"/>
              </a:avLst>
            </a:prstGeom>
            <a:solidFill>
              <a:srgbClr val="FFCC66">
                <a:alpha val="50196"/>
              </a:srgb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4" name="Afgeronde rechthoek 123"/>
            <p:cNvSpPr/>
            <p:nvPr/>
          </p:nvSpPr>
          <p:spPr>
            <a:xfrm>
              <a:off x="7555660" y="6789"/>
              <a:ext cx="2553541" cy="6857999"/>
            </a:xfrm>
            <a:prstGeom prst="roundRect">
              <a:avLst>
                <a:gd name="adj" fmla="val 2815"/>
              </a:avLst>
            </a:prstGeom>
            <a:solidFill>
              <a:schemeClr val="accent1">
                <a:lumMod val="40000"/>
                <a:lumOff val="60000"/>
                <a:alpha val="50196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1" name="Afgeronde rechthoek 120"/>
            <p:cNvSpPr/>
            <p:nvPr/>
          </p:nvSpPr>
          <p:spPr>
            <a:xfrm>
              <a:off x="2857499" y="-3976"/>
              <a:ext cx="847526" cy="6857999"/>
            </a:xfrm>
            <a:prstGeom prst="roundRect">
              <a:avLst>
                <a:gd name="adj" fmla="val 8106"/>
              </a:avLst>
            </a:prstGeom>
            <a:solidFill>
              <a:srgbClr val="FFCC66">
                <a:alpha val="50196"/>
              </a:srgb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3" name="Afgeronde rechthoek 112"/>
            <p:cNvSpPr/>
            <p:nvPr/>
          </p:nvSpPr>
          <p:spPr>
            <a:xfrm>
              <a:off x="-7240" y="0"/>
              <a:ext cx="2858359" cy="6857999"/>
            </a:xfrm>
            <a:prstGeom prst="roundRect">
              <a:avLst>
                <a:gd name="adj" fmla="val 2815"/>
              </a:avLst>
            </a:prstGeom>
            <a:solidFill>
              <a:schemeClr val="accent1">
                <a:lumMod val="40000"/>
                <a:lumOff val="60000"/>
                <a:alpha val="50196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7" name="Vijfhoek 66"/>
            <p:cNvSpPr/>
            <p:nvPr/>
          </p:nvSpPr>
          <p:spPr>
            <a:xfrm>
              <a:off x="30505" y="398932"/>
              <a:ext cx="2811308" cy="223278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maanden</a:t>
              </a:r>
            </a:p>
          </p:txBody>
        </p:sp>
        <p:sp>
          <p:nvSpPr>
            <p:cNvPr id="68" name="Vijfhoek 67"/>
            <p:cNvSpPr/>
            <p:nvPr/>
          </p:nvSpPr>
          <p:spPr>
            <a:xfrm>
              <a:off x="2888339" y="398931"/>
              <a:ext cx="809994" cy="233562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week</a:t>
              </a:r>
            </a:p>
          </p:txBody>
        </p:sp>
        <p:sp>
          <p:nvSpPr>
            <p:cNvPr id="103" name="Vijfhoek 102"/>
            <p:cNvSpPr/>
            <p:nvPr/>
          </p:nvSpPr>
          <p:spPr>
            <a:xfrm>
              <a:off x="3715131" y="392738"/>
              <a:ext cx="2752407" cy="222303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maanden</a:t>
              </a:r>
            </a:p>
          </p:txBody>
        </p:sp>
        <p:sp>
          <p:nvSpPr>
            <p:cNvPr id="104" name="Vijfhoek 103"/>
            <p:cNvSpPr/>
            <p:nvPr/>
          </p:nvSpPr>
          <p:spPr>
            <a:xfrm>
              <a:off x="6488677" y="392737"/>
              <a:ext cx="1078740" cy="222303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 weken</a:t>
              </a:r>
            </a:p>
          </p:txBody>
        </p:sp>
        <p:sp>
          <p:nvSpPr>
            <p:cNvPr id="105" name="Vijfhoek 104"/>
            <p:cNvSpPr/>
            <p:nvPr/>
          </p:nvSpPr>
          <p:spPr>
            <a:xfrm>
              <a:off x="7578451" y="402907"/>
              <a:ext cx="2532417" cy="222303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maanden</a:t>
              </a:r>
            </a:p>
          </p:txBody>
        </p:sp>
        <p:sp>
          <p:nvSpPr>
            <p:cNvPr id="106" name="Vijfhoek 105"/>
            <p:cNvSpPr/>
            <p:nvPr/>
          </p:nvSpPr>
          <p:spPr>
            <a:xfrm>
              <a:off x="10121901" y="392736"/>
              <a:ext cx="939739" cy="222303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 weken</a:t>
              </a:r>
            </a:p>
          </p:txBody>
        </p:sp>
      </p:grpSp>
      <p:sp>
        <p:nvSpPr>
          <p:cNvPr id="22" name="PIJL-RECHTS 4">
            <a:extLst>
              <a:ext uri="{FF2B5EF4-FFF2-40B4-BE49-F238E27FC236}">
                <a16:creationId xmlns:a16="http://schemas.microsoft.com/office/drawing/2014/main" id="{ABCB7BAF-5D20-4E2F-97CA-4C3FB958464B}"/>
              </a:ext>
            </a:extLst>
          </p:cNvPr>
          <p:cNvSpPr/>
          <p:nvPr/>
        </p:nvSpPr>
        <p:spPr>
          <a:xfrm>
            <a:off x="0" y="567608"/>
            <a:ext cx="12192000" cy="1846164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Vijfhoek 22"/>
          <p:cNvSpPr/>
          <p:nvPr/>
        </p:nvSpPr>
        <p:spPr>
          <a:xfrm>
            <a:off x="11064686" y="1167973"/>
            <a:ext cx="998358" cy="633015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gebruik </a:t>
            </a: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namen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30505" y="1029446"/>
            <a:ext cx="2779678" cy="997591"/>
          </a:xfrm>
          <a:prstGeom prst="rightArrow">
            <a:avLst/>
          </a:prstGeom>
          <a:solidFill>
            <a:srgbClr val="8064A2"/>
          </a:solidFill>
          <a:ln w="25400" cap="flat" cmpd="sng" algn="ctr">
            <a:noFill/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1</a:t>
            </a:r>
            <a:endParaRPr kumimoji="0" lang="nl-NL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3727626" y="1001796"/>
            <a:ext cx="2708282" cy="997591"/>
          </a:xfrm>
          <a:prstGeom prst="rightArrow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3</a:t>
            </a:r>
            <a:endParaRPr kumimoji="0" lang="nl-NL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0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7580449" y="985315"/>
            <a:ext cx="2501974" cy="997591"/>
          </a:xfrm>
          <a:prstGeom prst="rightArrow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5</a:t>
            </a:r>
            <a:endParaRPr kumimoji="0" lang="nl-NL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1" name="Rechte verbindingslijn 50">
            <a:extLst>
              <a:ext uri="{FF2B5EF4-FFF2-40B4-BE49-F238E27FC236}">
                <a16:creationId xmlns:a16="http://schemas.microsoft.com/office/drawing/2014/main" id="{1DCF5A27-1AA6-4DC8-8B7C-ED7169EC374B}"/>
              </a:ext>
            </a:extLst>
          </p:cNvPr>
          <p:cNvCxnSpPr>
            <a:cxnSpLocks/>
          </p:cNvCxnSpPr>
          <p:nvPr/>
        </p:nvCxnSpPr>
        <p:spPr>
          <a:xfrm flipV="1">
            <a:off x="1154197" y="2403494"/>
            <a:ext cx="0" cy="7052"/>
          </a:xfrm>
          <a:prstGeom prst="line">
            <a:avLst/>
          </a:prstGeom>
          <a:noFill/>
          <a:ln w="9525" cap="flat" cmpd="sng" algn="ctr">
            <a:solidFill>
              <a:srgbClr val="4BACC6"/>
            </a:solidFill>
            <a:prstDash val="solid"/>
          </a:ln>
          <a:effectLst/>
        </p:spPr>
      </p:cxn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1DCF5A27-1AA6-4DC8-8B7C-ED7169EC374B}"/>
              </a:ext>
            </a:extLst>
          </p:cNvPr>
          <p:cNvCxnSpPr>
            <a:cxnSpLocks/>
          </p:cNvCxnSpPr>
          <p:nvPr/>
        </p:nvCxnSpPr>
        <p:spPr>
          <a:xfrm flipV="1">
            <a:off x="6740707" y="2352456"/>
            <a:ext cx="0" cy="7052"/>
          </a:xfrm>
          <a:prstGeom prst="line">
            <a:avLst/>
          </a:prstGeom>
          <a:noFill/>
          <a:ln w="9525" cap="flat" cmpd="sng" algn="ctr">
            <a:solidFill>
              <a:srgbClr val="4BACC6"/>
            </a:solidFill>
            <a:prstDash val="solid"/>
          </a:ln>
          <a:effectLst/>
        </p:spPr>
      </p:cxnSp>
      <p:sp>
        <p:nvSpPr>
          <p:cNvPr id="70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2829113" y="1029445"/>
            <a:ext cx="859695" cy="997591"/>
          </a:xfrm>
          <a:prstGeom prst="rightArrow">
            <a:avLst/>
          </a:prstGeom>
          <a:solidFill>
            <a:schemeClr val="accent2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2</a:t>
            </a:r>
            <a:endParaRPr kumimoji="0" lang="nl-NL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0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6454838" y="997168"/>
            <a:ext cx="1099879" cy="997591"/>
          </a:xfrm>
          <a:prstGeom prst="rightArrow">
            <a:avLst/>
          </a:prstGeom>
          <a:solidFill>
            <a:schemeClr val="accent2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4</a:t>
            </a:r>
            <a:endParaRPr kumimoji="0" lang="nl-NL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10098168" y="999565"/>
            <a:ext cx="950773" cy="997591"/>
          </a:xfrm>
          <a:prstGeom prst="rightArrow">
            <a:avLst/>
          </a:prstGeom>
          <a:solidFill>
            <a:schemeClr val="accent2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6</a:t>
            </a:r>
            <a:endParaRPr kumimoji="0" lang="nl-NL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5" name="Rechthoek 114"/>
          <p:cNvSpPr/>
          <p:nvPr/>
        </p:nvSpPr>
        <p:spPr>
          <a:xfrm>
            <a:off x="1376225" y="6637329"/>
            <a:ext cx="263195" cy="1301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16" name="Rechte verbindingslijn 115"/>
          <p:cNvCxnSpPr/>
          <p:nvPr/>
        </p:nvCxnSpPr>
        <p:spPr>
          <a:xfrm>
            <a:off x="30505" y="4929843"/>
            <a:ext cx="121614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Rechte verbindingslijn 116"/>
          <p:cNvCxnSpPr/>
          <p:nvPr/>
        </p:nvCxnSpPr>
        <p:spPr>
          <a:xfrm>
            <a:off x="46814" y="6218517"/>
            <a:ext cx="1216149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Tekstvak 117"/>
          <p:cNvSpPr txBox="1"/>
          <p:nvPr/>
        </p:nvSpPr>
        <p:spPr>
          <a:xfrm>
            <a:off x="30505" y="4933950"/>
            <a:ext cx="1449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Wegverkeer</a:t>
            </a:r>
          </a:p>
        </p:txBody>
      </p:sp>
      <p:sp>
        <p:nvSpPr>
          <p:cNvPr id="119" name="Tekstvak 118"/>
          <p:cNvSpPr txBox="1"/>
          <p:nvPr/>
        </p:nvSpPr>
        <p:spPr>
          <a:xfrm>
            <a:off x="0" y="6294571"/>
            <a:ext cx="14491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Scheepvaart</a:t>
            </a:r>
          </a:p>
        </p:txBody>
      </p:sp>
      <p:pic>
        <p:nvPicPr>
          <p:cNvPr id="147" name="Afbeelding 14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1566578" y="6233826"/>
            <a:ext cx="997091" cy="369120"/>
          </a:xfrm>
          <a:prstGeom prst="rect">
            <a:avLst/>
          </a:prstGeom>
        </p:spPr>
      </p:pic>
      <p:sp>
        <p:nvSpPr>
          <p:cNvPr id="149" name="Rechthoek 148"/>
          <p:cNvSpPr/>
          <p:nvPr/>
        </p:nvSpPr>
        <p:spPr>
          <a:xfrm>
            <a:off x="2224258" y="6637329"/>
            <a:ext cx="263195" cy="1301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1" name="Groep 150"/>
          <p:cNvGrpSpPr/>
          <p:nvPr/>
        </p:nvGrpSpPr>
        <p:grpSpPr>
          <a:xfrm>
            <a:off x="3002171" y="4905006"/>
            <a:ext cx="9145106" cy="699745"/>
            <a:chOff x="2681689" y="4789636"/>
            <a:chExt cx="9284411" cy="699745"/>
          </a:xfrm>
        </p:grpSpPr>
        <p:grpSp>
          <p:nvGrpSpPr>
            <p:cNvPr id="152" name="Groep 151"/>
            <p:cNvGrpSpPr/>
            <p:nvPr/>
          </p:nvGrpSpPr>
          <p:grpSpPr>
            <a:xfrm>
              <a:off x="10963263" y="4789636"/>
              <a:ext cx="1002837" cy="699745"/>
              <a:chOff x="9624906" y="4777194"/>
              <a:chExt cx="1833916" cy="1270928"/>
            </a:xfrm>
          </p:grpSpPr>
          <p:pic>
            <p:nvPicPr>
              <p:cNvPr id="181" name="Afbeelding 180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624906" y="4777194"/>
                <a:ext cx="1828571" cy="609524"/>
              </a:xfrm>
              <a:prstGeom prst="rect">
                <a:avLst/>
              </a:prstGeom>
            </p:spPr>
          </p:pic>
          <p:grpSp>
            <p:nvGrpSpPr>
              <p:cNvPr id="182" name="Groep 181"/>
              <p:cNvGrpSpPr/>
              <p:nvPr/>
            </p:nvGrpSpPr>
            <p:grpSpPr>
              <a:xfrm>
                <a:off x="9624906" y="5438471"/>
                <a:ext cx="1833916" cy="609651"/>
                <a:chOff x="3863907" y="3126609"/>
                <a:chExt cx="1833916" cy="609651"/>
              </a:xfrm>
            </p:grpSpPr>
            <p:pic>
              <p:nvPicPr>
                <p:cNvPr id="183" name="Afbeelding 182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3863907" y="3126736"/>
                  <a:ext cx="1247619" cy="609524"/>
                </a:xfrm>
                <a:prstGeom prst="rect">
                  <a:avLst/>
                </a:prstGeom>
              </p:spPr>
            </p:pic>
            <p:grpSp>
              <p:nvGrpSpPr>
                <p:cNvPr id="184" name="Groep 183"/>
                <p:cNvGrpSpPr/>
                <p:nvPr/>
              </p:nvGrpSpPr>
              <p:grpSpPr>
                <a:xfrm>
                  <a:off x="4436329" y="3126609"/>
                  <a:ext cx="1261494" cy="609651"/>
                  <a:chOff x="995116" y="3162249"/>
                  <a:chExt cx="1261494" cy="609651"/>
                </a:xfrm>
              </p:grpSpPr>
              <p:pic>
                <p:nvPicPr>
                  <p:cNvPr id="185" name="Afbeelding 184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1616338" y="3162249"/>
                    <a:ext cx="640272" cy="609651"/>
                  </a:xfrm>
                  <a:prstGeom prst="rect">
                    <a:avLst/>
                  </a:prstGeom>
                </p:spPr>
              </p:pic>
              <p:pic>
                <p:nvPicPr>
                  <p:cNvPr id="186" name="Afbeelding 185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995116" y="3162249"/>
                    <a:ext cx="640272" cy="609651"/>
                  </a:xfrm>
                  <a:prstGeom prst="rect">
                    <a:avLst/>
                  </a:prstGeom>
                </p:spPr>
              </p:pic>
            </p:grpSp>
          </p:grpSp>
        </p:grpSp>
        <p:sp>
          <p:nvSpPr>
            <p:cNvPr id="153" name="Rechthoek 152"/>
            <p:cNvSpPr/>
            <p:nvPr/>
          </p:nvSpPr>
          <p:spPr>
            <a:xfrm>
              <a:off x="9594001" y="5247448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4" name="Rechthoek 153"/>
            <p:cNvSpPr/>
            <p:nvPr/>
          </p:nvSpPr>
          <p:spPr>
            <a:xfrm>
              <a:off x="8654107" y="5240484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5" name="Rechthoek 154"/>
            <p:cNvSpPr/>
            <p:nvPr/>
          </p:nvSpPr>
          <p:spPr>
            <a:xfrm>
              <a:off x="10523057" y="5225461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6" name="Rechthoek 155"/>
            <p:cNvSpPr/>
            <p:nvPr/>
          </p:nvSpPr>
          <p:spPr>
            <a:xfrm>
              <a:off x="8844324" y="4853869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7" name="Rechthoek 156"/>
            <p:cNvSpPr/>
            <p:nvPr/>
          </p:nvSpPr>
          <p:spPr>
            <a:xfrm>
              <a:off x="8015259" y="4857619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8" name="Rechthoek 157"/>
            <p:cNvSpPr/>
            <p:nvPr/>
          </p:nvSpPr>
          <p:spPr>
            <a:xfrm>
              <a:off x="9941393" y="4842365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9" name="Rechthoek 158"/>
            <p:cNvSpPr/>
            <p:nvPr/>
          </p:nvSpPr>
          <p:spPr>
            <a:xfrm>
              <a:off x="9304730" y="4839947"/>
              <a:ext cx="293771" cy="204024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0" name="Rechthoek 159"/>
            <p:cNvSpPr/>
            <p:nvPr/>
          </p:nvSpPr>
          <p:spPr>
            <a:xfrm>
              <a:off x="8367928" y="4852783"/>
              <a:ext cx="293771" cy="204024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1" name="Rechthoek 160"/>
            <p:cNvSpPr/>
            <p:nvPr/>
          </p:nvSpPr>
          <p:spPr>
            <a:xfrm>
              <a:off x="10294061" y="4837529"/>
              <a:ext cx="214280" cy="226242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2" name="Rechthoek 161"/>
            <p:cNvSpPr/>
            <p:nvPr/>
          </p:nvSpPr>
          <p:spPr>
            <a:xfrm>
              <a:off x="9013245" y="5238041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3" name="Rechthoek 162"/>
            <p:cNvSpPr/>
            <p:nvPr/>
          </p:nvSpPr>
          <p:spPr>
            <a:xfrm>
              <a:off x="8184180" y="5241791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4" name="Rechthoek 163"/>
            <p:cNvSpPr/>
            <p:nvPr/>
          </p:nvSpPr>
          <p:spPr>
            <a:xfrm>
              <a:off x="10110313" y="5226537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5" name="Rechthoek 164"/>
            <p:cNvSpPr/>
            <p:nvPr/>
          </p:nvSpPr>
          <p:spPr>
            <a:xfrm>
              <a:off x="6547053" y="5243929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6" name="Rechthoek 165"/>
            <p:cNvSpPr/>
            <p:nvPr/>
          </p:nvSpPr>
          <p:spPr>
            <a:xfrm>
              <a:off x="5717988" y="5247679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7" name="Rechthoek 166"/>
            <p:cNvSpPr/>
            <p:nvPr/>
          </p:nvSpPr>
          <p:spPr>
            <a:xfrm>
              <a:off x="7816951" y="5233618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8" name="Rechthoek 167"/>
            <p:cNvSpPr/>
            <p:nvPr/>
          </p:nvSpPr>
          <p:spPr>
            <a:xfrm>
              <a:off x="5965388" y="4860833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9" name="Rechthoek 168"/>
            <p:cNvSpPr/>
            <p:nvPr/>
          </p:nvSpPr>
          <p:spPr>
            <a:xfrm>
              <a:off x="5136323" y="4864583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0" name="Rechthoek 169"/>
            <p:cNvSpPr/>
            <p:nvPr/>
          </p:nvSpPr>
          <p:spPr>
            <a:xfrm>
              <a:off x="6801418" y="4859747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1" name="Rechthoek 170"/>
            <p:cNvSpPr/>
            <p:nvPr/>
          </p:nvSpPr>
          <p:spPr>
            <a:xfrm>
              <a:off x="6318058" y="4855996"/>
              <a:ext cx="227633" cy="227503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2" name="Rechthoek 171"/>
            <p:cNvSpPr/>
            <p:nvPr/>
          </p:nvSpPr>
          <p:spPr>
            <a:xfrm>
              <a:off x="5488992" y="4859747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3" name="Rechthoek 172"/>
            <p:cNvSpPr/>
            <p:nvPr/>
          </p:nvSpPr>
          <p:spPr>
            <a:xfrm>
              <a:off x="7411717" y="4855995"/>
              <a:ext cx="393271" cy="193034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4" name="Rechthoek 173"/>
            <p:cNvSpPr/>
            <p:nvPr/>
          </p:nvSpPr>
          <p:spPr>
            <a:xfrm>
              <a:off x="6134309" y="5245005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5" name="Rechthoek 174"/>
            <p:cNvSpPr/>
            <p:nvPr/>
          </p:nvSpPr>
          <p:spPr>
            <a:xfrm>
              <a:off x="6960553" y="5245005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6" name="Rechthoek 175"/>
            <p:cNvSpPr/>
            <p:nvPr/>
          </p:nvSpPr>
          <p:spPr>
            <a:xfrm>
              <a:off x="4834482" y="5251871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7" name="Rechthoek 176"/>
            <p:cNvSpPr/>
            <p:nvPr/>
          </p:nvSpPr>
          <p:spPr>
            <a:xfrm>
              <a:off x="2681689" y="4858792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8" name="Rechthoek 177"/>
            <p:cNvSpPr/>
            <p:nvPr/>
          </p:nvSpPr>
          <p:spPr>
            <a:xfrm>
              <a:off x="4310835" y="4868775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9" name="Rechthoek 178"/>
            <p:cNvSpPr/>
            <p:nvPr/>
          </p:nvSpPr>
          <p:spPr>
            <a:xfrm>
              <a:off x="3034359" y="4853956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0" name="Rechthoek 179"/>
            <p:cNvSpPr/>
            <p:nvPr/>
          </p:nvSpPr>
          <p:spPr>
            <a:xfrm>
              <a:off x="4663504" y="4863939"/>
              <a:ext cx="164275" cy="199188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25" name="Afbeelding 2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7169" y="6252537"/>
            <a:ext cx="1137986" cy="351800"/>
          </a:xfrm>
          <a:prstGeom prst="rect">
            <a:avLst/>
          </a:prstGeom>
        </p:spPr>
      </p:pic>
      <p:sp>
        <p:nvSpPr>
          <p:cNvPr id="226" name="Rechthoek 225"/>
          <p:cNvSpPr/>
          <p:nvPr/>
        </p:nvSpPr>
        <p:spPr>
          <a:xfrm>
            <a:off x="2863981" y="6637329"/>
            <a:ext cx="263195" cy="1301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7" name="Rechthoek 226"/>
          <p:cNvSpPr/>
          <p:nvPr/>
        </p:nvSpPr>
        <p:spPr>
          <a:xfrm>
            <a:off x="3251684" y="6637329"/>
            <a:ext cx="184274" cy="1301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28" name="Afbeelding 22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0918" y="6232407"/>
            <a:ext cx="1137986" cy="351800"/>
          </a:xfrm>
          <a:prstGeom prst="rect">
            <a:avLst/>
          </a:prstGeom>
        </p:spPr>
      </p:pic>
      <p:sp>
        <p:nvSpPr>
          <p:cNvPr id="229" name="Rechthoek 228"/>
          <p:cNvSpPr/>
          <p:nvPr/>
        </p:nvSpPr>
        <p:spPr>
          <a:xfrm>
            <a:off x="6492005" y="6617199"/>
            <a:ext cx="263195" cy="1301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0" name="Rechthoek 229"/>
          <p:cNvSpPr/>
          <p:nvPr/>
        </p:nvSpPr>
        <p:spPr>
          <a:xfrm>
            <a:off x="6879707" y="6617199"/>
            <a:ext cx="263195" cy="1301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1" name="Rechthoek 230"/>
          <p:cNvSpPr/>
          <p:nvPr/>
        </p:nvSpPr>
        <p:spPr>
          <a:xfrm>
            <a:off x="7267409" y="6617199"/>
            <a:ext cx="263195" cy="1301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5" name="Rechthoek 234"/>
          <p:cNvSpPr/>
          <p:nvPr/>
        </p:nvSpPr>
        <p:spPr>
          <a:xfrm>
            <a:off x="3531431" y="6637329"/>
            <a:ext cx="172699" cy="1301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36" name="Afbeelding 2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99814" y="6269431"/>
            <a:ext cx="1137986" cy="351800"/>
          </a:xfrm>
          <a:prstGeom prst="rect">
            <a:avLst/>
          </a:prstGeom>
        </p:spPr>
      </p:pic>
      <p:sp>
        <p:nvSpPr>
          <p:cNvPr id="237" name="Rechthoek 236"/>
          <p:cNvSpPr/>
          <p:nvPr/>
        </p:nvSpPr>
        <p:spPr>
          <a:xfrm>
            <a:off x="10126626" y="6654223"/>
            <a:ext cx="263195" cy="1301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Rechthoek 237"/>
          <p:cNvSpPr/>
          <p:nvPr/>
        </p:nvSpPr>
        <p:spPr>
          <a:xfrm>
            <a:off x="10514329" y="6654223"/>
            <a:ext cx="184274" cy="1301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9" name="Rechthoek 238"/>
          <p:cNvSpPr/>
          <p:nvPr/>
        </p:nvSpPr>
        <p:spPr>
          <a:xfrm>
            <a:off x="10794076" y="6654223"/>
            <a:ext cx="172699" cy="130106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9" name="Tekstvak 258"/>
          <p:cNvSpPr txBox="1"/>
          <p:nvPr/>
        </p:nvSpPr>
        <p:spPr>
          <a:xfrm>
            <a:off x="1766625" y="3679"/>
            <a:ext cx="10144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Spijkenisserbrug: Ombouwplan met verkeersimpact [LET OP: op basis van huidige inschatting 24u] </a:t>
            </a:r>
          </a:p>
        </p:txBody>
      </p:sp>
      <p:grpSp>
        <p:nvGrpSpPr>
          <p:cNvPr id="253" name="Groep 252"/>
          <p:cNvGrpSpPr/>
          <p:nvPr/>
        </p:nvGrpSpPr>
        <p:grpSpPr>
          <a:xfrm>
            <a:off x="3122883" y="5618282"/>
            <a:ext cx="9024396" cy="371380"/>
            <a:chOff x="3122883" y="5761157"/>
            <a:chExt cx="9024396" cy="371380"/>
          </a:xfrm>
        </p:grpSpPr>
        <p:grpSp>
          <p:nvGrpSpPr>
            <p:cNvPr id="242" name="Groep 241"/>
            <p:cNvGrpSpPr/>
            <p:nvPr/>
          </p:nvGrpSpPr>
          <p:grpSpPr>
            <a:xfrm>
              <a:off x="3122883" y="5761157"/>
              <a:ext cx="9024396" cy="371380"/>
              <a:chOff x="3122883" y="5761157"/>
              <a:chExt cx="9024396" cy="371380"/>
            </a:xfrm>
          </p:grpSpPr>
          <p:grpSp>
            <p:nvGrpSpPr>
              <p:cNvPr id="212" name="Groep 211"/>
              <p:cNvGrpSpPr/>
              <p:nvPr/>
            </p:nvGrpSpPr>
            <p:grpSpPr>
              <a:xfrm>
                <a:off x="3122883" y="5761157"/>
                <a:ext cx="9024396" cy="371380"/>
                <a:chOff x="3122883" y="5761157"/>
                <a:chExt cx="9024396" cy="371380"/>
              </a:xfrm>
            </p:grpSpPr>
            <p:grpSp>
              <p:nvGrpSpPr>
                <p:cNvPr id="208" name="Groep 207"/>
                <p:cNvGrpSpPr/>
                <p:nvPr/>
              </p:nvGrpSpPr>
              <p:grpSpPr>
                <a:xfrm>
                  <a:off x="6765947" y="5761157"/>
                  <a:ext cx="5381332" cy="371380"/>
                  <a:chOff x="6765947" y="5761157"/>
                  <a:chExt cx="5381332" cy="371380"/>
                </a:xfrm>
              </p:grpSpPr>
              <p:sp>
                <p:nvSpPr>
                  <p:cNvPr id="205" name="Rechthoek 204"/>
                  <p:cNvSpPr/>
                  <p:nvPr/>
                </p:nvSpPr>
                <p:spPr>
                  <a:xfrm>
                    <a:off x="9659158" y="5848733"/>
                    <a:ext cx="95167" cy="235739"/>
                  </a:xfrm>
                  <a:prstGeom prst="rect">
                    <a:avLst/>
                  </a:prstGeom>
                  <a:solidFill>
                    <a:srgbClr val="FFC000"/>
                  </a:solidFill>
                </p:spPr>
                <p:style>
                  <a:lnRef idx="2">
                    <a:schemeClr val="accent2">
                      <a:shade val="50000"/>
                    </a:schemeClr>
                  </a:lnRef>
                  <a:fillRef idx="1">
                    <a:schemeClr val="accent2"/>
                  </a:fillRef>
                  <a:effectRef idx="0">
                    <a:schemeClr val="accent2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marL="0" marR="0" lvl="0" indent="0" algn="ctr" defTabSz="914400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nl-NL" sz="1800" b="0" i="0" u="none" strike="noStrike" kern="120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 panose="020F0502020204030204"/>
                      <a:ea typeface="+mn-ea"/>
                      <a:cs typeface="+mn-cs"/>
                    </a:endParaRPr>
                  </a:p>
                </p:txBody>
              </p:sp>
              <p:grpSp>
                <p:nvGrpSpPr>
                  <p:cNvPr id="207" name="Groep 206"/>
                  <p:cNvGrpSpPr/>
                  <p:nvPr/>
                </p:nvGrpSpPr>
                <p:grpSpPr>
                  <a:xfrm>
                    <a:off x="6765947" y="5761157"/>
                    <a:ext cx="5381332" cy="371380"/>
                    <a:chOff x="6765947" y="5761157"/>
                    <a:chExt cx="5381332" cy="371380"/>
                  </a:xfrm>
                </p:grpSpPr>
                <p:grpSp>
                  <p:nvGrpSpPr>
                    <p:cNvPr id="188" name="Groep 187"/>
                    <p:cNvGrpSpPr/>
                    <p:nvPr/>
                  </p:nvGrpSpPr>
                  <p:grpSpPr>
                    <a:xfrm>
                      <a:off x="6765947" y="5761157"/>
                      <a:ext cx="5381332" cy="371380"/>
                      <a:chOff x="6608644" y="5660703"/>
                      <a:chExt cx="5381332" cy="371380"/>
                    </a:xfrm>
                  </p:grpSpPr>
                  <p:grpSp>
                    <p:nvGrpSpPr>
                      <p:cNvPr id="200" name="Groep 199"/>
                      <p:cNvGrpSpPr/>
                      <p:nvPr/>
                    </p:nvGrpSpPr>
                    <p:grpSpPr>
                      <a:xfrm>
                        <a:off x="10980497" y="5660703"/>
                        <a:ext cx="1009479" cy="371380"/>
                        <a:chOff x="3847444" y="3845540"/>
                        <a:chExt cx="1845034" cy="609652"/>
                      </a:xfrm>
                    </p:grpSpPr>
                    <p:grpSp>
                      <p:nvGrpSpPr>
                        <p:cNvPr id="201" name="Groep 200"/>
                        <p:cNvGrpSpPr/>
                        <p:nvPr/>
                      </p:nvGrpSpPr>
                      <p:grpSpPr>
                        <a:xfrm>
                          <a:off x="4436329" y="3845540"/>
                          <a:ext cx="1256149" cy="609652"/>
                          <a:chOff x="1054436" y="3162248"/>
                          <a:chExt cx="1256149" cy="609652"/>
                        </a:xfrm>
                      </p:grpSpPr>
                      <p:pic>
                        <p:nvPicPr>
                          <p:cNvPr id="203" name="Afbeelding 202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1670313" y="3162249"/>
                            <a:ext cx="640272" cy="609651"/>
                          </a:xfrm>
                          <a:prstGeom prst="rect">
                            <a:avLst/>
                          </a:prstGeom>
                        </p:spPr>
                      </p:pic>
                      <p:pic>
                        <p:nvPicPr>
                          <p:cNvPr id="204" name="Afbeelding 203"/>
                          <p:cNvPicPr>
                            <a:picLocks noChangeAspect="1"/>
                          </p:cNvPicPr>
                          <p:nvPr/>
                        </p:nvPicPr>
                        <p:blipFill>
                          <a:blip r:embed="rId5"/>
                          <a:stretch>
                            <a:fillRect/>
                          </a:stretch>
                        </p:blipFill>
                        <p:spPr>
                          <a:xfrm>
                            <a:off x="1054436" y="3162248"/>
                            <a:ext cx="640272" cy="609651"/>
                          </a:xfrm>
                          <a:prstGeom prst="rect">
                            <a:avLst/>
                          </a:prstGeom>
                        </p:spPr>
                      </p:pic>
                    </p:grpSp>
                    <p:pic>
                      <p:nvPicPr>
                        <p:cNvPr id="202" name="Afbeelding 201"/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3847444" y="3845541"/>
                          <a:ext cx="640272" cy="609651"/>
                        </a:xfrm>
                        <a:prstGeom prst="rect">
                          <a:avLst/>
                        </a:prstGeom>
                      </p:spPr>
                    </p:pic>
                  </p:grpSp>
                  <p:sp>
                    <p:nvSpPr>
                      <p:cNvPr id="191" name="Rechthoek 190"/>
                      <p:cNvSpPr/>
                      <p:nvPr/>
                    </p:nvSpPr>
                    <p:spPr>
                      <a:xfrm>
                        <a:off x="6608644" y="5762429"/>
                        <a:ext cx="95167" cy="235739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</p:spPr>
                    <p:style>
                      <a:lnRef idx="2">
                        <a:schemeClr val="accent2">
                          <a:shade val="50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nl-NL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92" name="Rechthoek 191"/>
                      <p:cNvSpPr/>
                      <p:nvPr/>
                    </p:nvSpPr>
                    <p:spPr>
                      <a:xfrm>
                        <a:off x="7036011" y="5773825"/>
                        <a:ext cx="95167" cy="235739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</p:spPr>
                    <p:style>
                      <a:lnRef idx="2">
                        <a:schemeClr val="accent2">
                          <a:shade val="50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nl-NL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94" name="Rechthoek 193"/>
                      <p:cNvSpPr/>
                      <p:nvPr/>
                    </p:nvSpPr>
                    <p:spPr>
                      <a:xfrm>
                        <a:off x="9783138" y="5755216"/>
                        <a:ext cx="95167" cy="235739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</p:spPr>
                    <p:style>
                      <a:lnRef idx="2">
                        <a:schemeClr val="accent2">
                          <a:shade val="50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nl-NL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95" name="Rechthoek 194"/>
                      <p:cNvSpPr/>
                      <p:nvPr/>
                    </p:nvSpPr>
                    <p:spPr>
                      <a:xfrm>
                        <a:off x="10045276" y="5763493"/>
                        <a:ext cx="95167" cy="235739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</p:spPr>
                    <p:style>
                      <a:lnRef idx="2">
                        <a:schemeClr val="accent2">
                          <a:shade val="50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nl-NL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96" name="Rechthoek 195"/>
                      <p:cNvSpPr/>
                      <p:nvPr/>
                    </p:nvSpPr>
                    <p:spPr>
                      <a:xfrm>
                        <a:off x="10233814" y="5762629"/>
                        <a:ext cx="95167" cy="235739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</p:spPr>
                    <p:style>
                      <a:lnRef idx="2">
                        <a:schemeClr val="accent2">
                          <a:shade val="50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nl-NL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97" name="Rechthoek 196"/>
                      <p:cNvSpPr/>
                      <p:nvPr/>
                    </p:nvSpPr>
                    <p:spPr>
                      <a:xfrm>
                        <a:off x="10430840" y="5762516"/>
                        <a:ext cx="95167" cy="235739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</p:spPr>
                    <p:style>
                      <a:lnRef idx="2">
                        <a:schemeClr val="accent2">
                          <a:shade val="50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nl-NL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  <p:sp>
                    <p:nvSpPr>
                      <p:cNvPr id="198" name="Rechthoek 197"/>
                      <p:cNvSpPr/>
                      <p:nvPr/>
                    </p:nvSpPr>
                    <p:spPr>
                      <a:xfrm>
                        <a:off x="10622504" y="5758999"/>
                        <a:ext cx="95167" cy="235739"/>
                      </a:xfrm>
                      <a:prstGeom prst="rect">
                        <a:avLst/>
                      </a:prstGeom>
                      <a:solidFill>
                        <a:srgbClr val="FFC000"/>
                      </a:solidFill>
                    </p:spPr>
                    <p:style>
                      <a:lnRef idx="2">
                        <a:schemeClr val="accent2">
                          <a:shade val="50000"/>
                        </a:schemeClr>
                      </a:lnRef>
                      <a:fillRef idx="1">
                        <a:schemeClr val="accent2"/>
                      </a:fillRef>
                      <a:effectRef idx="0">
                        <a:schemeClr val="accent2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marL="0" marR="0" lvl="0" indent="0" algn="ctr" defTabSz="914400" rtl="0" eaLnBrk="1" fontAlgn="auto" latinLnBrk="0" hangingPunct="1">
                          <a:lnSpc>
                            <a:spcPct val="100000"/>
                          </a:lnSpc>
                          <a:spcBef>
                            <a:spcPts val="0"/>
                          </a:spcBef>
                          <a:spcAft>
                            <a:spcPts val="0"/>
                          </a:spcAft>
                          <a:buClrTx/>
                          <a:buSzTx/>
                          <a:buFontTx/>
                          <a:buNone/>
                          <a:tabLst/>
                          <a:defRPr/>
                        </a:pPr>
                        <a:endParaRPr kumimoji="0" lang="nl-NL" sz="18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endParaRPr>
                      </a:p>
                    </p:txBody>
                  </p:sp>
                </p:grpSp>
                <p:sp>
                  <p:nvSpPr>
                    <p:cNvPr id="206" name="Rechthoek 205"/>
                    <p:cNvSpPr/>
                    <p:nvPr/>
                  </p:nvSpPr>
                  <p:spPr>
                    <a:xfrm>
                      <a:off x="9372887" y="5847899"/>
                      <a:ext cx="95167" cy="235739"/>
                    </a:xfrm>
                    <a:prstGeom prst="rect">
                      <a:avLst/>
                    </a:prstGeom>
                    <a:solidFill>
                      <a:srgbClr val="FFC000"/>
                    </a:solidFill>
                  </p:spPr>
                  <p:style>
                    <a:lnRef idx="2">
                      <a:schemeClr val="accent2">
                        <a:shade val="50000"/>
                      </a:schemeClr>
                    </a:lnRef>
                    <a:fillRef idx="1">
                      <a:schemeClr val="accent2"/>
                    </a:fillRef>
                    <a:effectRef idx="0">
                      <a:schemeClr val="accent2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nl-NL" sz="1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p:txBody>
                </p:sp>
              </p:grpSp>
            </p:grpSp>
            <p:sp>
              <p:nvSpPr>
                <p:cNvPr id="210" name="Rechthoek 209"/>
                <p:cNvSpPr/>
                <p:nvPr/>
              </p:nvSpPr>
              <p:spPr>
                <a:xfrm>
                  <a:off x="3122883" y="5855293"/>
                  <a:ext cx="95167" cy="235739"/>
                </a:xfrm>
                <a:prstGeom prst="rect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  <p:sp>
              <p:nvSpPr>
                <p:cNvPr id="211" name="Rechthoek 210"/>
                <p:cNvSpPr/>
                <p:nvPr/>
              </p:nvSpPr>
              <p:spPr>
                <a:xfrm>
                  <a:off x="3436774" y="5855293"/>
                  <a:ext cx="95167" cy="235739"/>
                </a:xfrm>
                <a:prstGeom prst="rect">
                  <a:avLst/>
                </a:prstGeom>
                <a:solidFill>
                  <a:srgbClr val="FFC000"/>
                </a:solidFill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nl-NL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240" name="Rechthoek 239"/>
              <p:cNvSpPr/>
              <p:nvPr/>
            </p:nvSpPr>
            <p:spPr>
              <a:xfrm>
                <a:off x="5906999" y="5867094"/>
                <a:ext cx="95167" cy="235739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41" name="Rechthoek 240"/>
              <p:cNvSpPr/>
              <p:nvPr/>
            </p:nvSpPr>
            <p:spPr>
              <a:xfrm>
                <a:off x="5620728" y="5866260"/>
                <a:ext cx="95167" cy="235739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51" name="Rechthoek 250"/>
            <p:cNvSpPr/>
            <p:nvPr/>
          </p:nvSpPr>
          <p:spPr>
            <a:xfrm>
              <a:off x="6964920" y="5871007"/>
              <a:ext cx="95167" cy="23573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52" name="Rechthoek 251"/>
            <p:cNvSpPr/>
            <p:nvPr/>
          </p:nvSpPr>
          <p:spPr>
            <a:xfrm>
              <a:off x="7392287" y="5872878"/>
              <a:ext cx="95167" cy="235739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87" name="Groep 286"/>
          <p:cNvGrpSpPr/>
          <p:nvPr/>
        </p:nvGrpSpPr>
        <p:grpSpPr>
          <a:xfrm>
            <a:off x="4407174" y="5723543"/>
            <a:ext cx="1012006" cy="434440"/>
            <a:chOff x="10032553" y="4959784"/>
            <a:chExt cx="1840918" cy="866792"/>
          </a:xfrm>
        </p:grpSpPr>
        <p:pic>
          <p:nvPicPr>
            <p:cNvPr id="288" name="Picture 10" descr="https://wetten.overheid.nl/afbeelding?toestandid=BWBR0003628/2017-01-01_0&amp;naam=65632.png&amp;schalen=ne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53012" y="4959785"/>
              <a:ext cx="920459" cy="866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9" name="Picture 10" descr="https://wetten.overheid.nl/afbeelding?toestandid=BWBR0003628/2017-01-01_0&amp;naam=65632.png&amp;schalen=ne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032553" y="4959784"/>
              <a:ext cx="920459" cy="866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0" name="Afbeelding 289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360112" y="5549145"/>
              <a:ext cx="169203" cy="139147"/>
            </a:xfrm>
            <a:prstGeom prst="rect">
              <a:avLst/>
            </a:prstGeom>
          </p:spPr>
        </p:pic>
      </p:grpSp>
      <p:grpSp>
        <p:nvGrpSpPr>
          <p:cNvPr id="291" name="Groep 290"/>
          <p:cNvGrpSpPr/>
          <p:nvPr/>
        </p:nvGrpSpPr>
        <p:grpSpPr>
          <a:xfrm>
            <a:off x="8236482" y="5712418"/>
            <a:ext cx="1012006" cy="434440"/>
            <a:chOff x="10032553" y="4959784"/>
            <a:chExt cx="1840918" cy="866792"/>
          </a:xfrm>
        </p:grpSpPr>
        <p:pic>
          <p:nvPicPr>
            <p:cNvPr id="292" name="Picture 10" descr="https://wetten.overheid.nl/afbeelding?toestandid=BWBR0003628/2017-01-01_0&amp;naam=65632.png&amp;schalen=ne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953012" y="4959785"/>
              <a:ext cx="920459" cy="866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3" name="Picture 10" descr="https://wetten.overheid.nl/afbeelding?toestandid=BWBR0003628/2017-01-01_0&amp;naam=65632.png&amp;schalen=ne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032553" y="4959784"/>
              <a:ext cx="920459" cy="8667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4" name="Afbeelding 293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360112" y="5549145"/>
              <a:ext cx="169203" cy="139147"/>
            </a:xfrm>
            <a:prstGeom prst="rect">
              <a:avLst/>
            </a:prstGeom>
          </p:spPr>
        </p:pic>
      </p:grpSp>
      <p:pic>
        <p:nvPicPr>
          <p:cNvPr id="127" name="Picture 10" descr="https://wetten.overheid.nl/afbeelding?toestandid=BWBR0003628/2017-01-01_0&amp;naam=65632.png&amp;schalen=n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142" y="3173928"/>
            <a:ext cx="420010" cy="395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Picture 10" descr="https://wetten.overheid.nl/afbeelding?toestandid=BWBR0003628/2017-01-01_0&amp;naam=65632.png&amp;schalen=n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4905" y="3169405"/>
            <a:ext cx="420010" cy="395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0" name="Picture 10" descr="https://wetten.overheid.nl/afbeelding?toestandid=BWBR0003628/2017-01-01_0&amp;naam=65632.png&amp;schalen=n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942" y="4405828"/>
            <a:ext cx="420010" cy="395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1" name="Afbeelding 1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3694" y="4438163"/>
            <a:ext cx="283865" cy="233441"/>
          </a:xfrm>
          <a:prstGeom prst="rect">
            <a:avLst/>
          </a:prstGeom>
        </p:spPr>
      </p:pic>
      <p:pic>
        <p:nvPicPr>
          <p:cNvPr id="133" name="Picture 10" descr="https://wetten.overheid.nl/afbeelding?toestandid=BWBR0003628/2017-01-01_0&amp;naam=65632.png&amp;schalen=n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0870" y="4401304"/>
            <a:ext cx="420010" cy="395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4" name="Afbeelding 1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14767" y="4404896"/>
            <a:ext cx="283865" cy="233441"/>
          </a:xfrm>
          <a:prstGeom prst="rect">
            <a:avLst/>
          </a:prstGeom>
        </p:spPr>
      </p:pic>
      <p:pic>
        <p:nvPicPr>
          <p:cNvPr id="136" name="Picture 10" descr="https://wetten.overheid.nl/afbeelding?toestandid=BWBR0003628/2017-01-01_0&amp;naam=65632.png&amp;schalen=n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5684" y="3117524"/>
            <a:ext cx="420010" cy="395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7" name="Picture 10" descr="https://wetten.overheid.nl/afbeelding?toestandid=BWBR0003628/2017-01-01_0&amp;naam=65632.png&amp;schalen=ne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62447" y="3113001"/>
            <a:ext cx="420010" cy="395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1" name="Tekstvak 140"/>
          <p:cNvSpPr txBox="1"/>
          <p:nvPr/>
        </p:nvSpPr>
        <p:spPr>
          <a:xfrm>
            <a:off x="17966" y="1923168"/>
            <a:ext cx="2739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Beide hefdelen beschikbaar</a:t>
            </a:r>
          </a:p>
        </p:txBody>
      </p:sp>
      <p:sp>
        <p:nvSpPr>
          <p:cNvPr id="142" name="Tekstvak 141"/>
          <p:cNvSpPr txBox="1"/>
          <p:nvPr/>
        </p:nvSpPr>
        <p:spPr>
          <a:xfrm>
            <a:off x="3739807" y="3181248"/>
            <a:ext cx="2739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Westelijk </a:t>
            </a:r>
            <a:r>
              <a:rPr kumimoji="0" lang="nl-NL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hefdeel</a:t>
            </a: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beschikbaar</a:t>
            </a:r>
          </a:p>
        </p:txBody>
      </p:sp>
      <p:sp>
        <p:nvSpPr>
          <p:cNvPr id="143" name="Tekstvak 142"/>
          <p:cNvSpPr txBox="1"/>
          <p:nvPr/>
        </p:nvSpPr>
        <p:spPr>
          <a:xfrm>
            <a:off x="7549398" y="3181248"/>
            <a:ext cx="2739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Oostelijk </a:t>
            </a:r>
            <a:r>
              <a:rPr kumimoji="0" lang="nl-NL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hefdeel</a:t>
            </a: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beschikbaar</a:t>
            </a:r>
          </a:p>
        </p:txBody>
      </p:sp>
      <p:sp>
        <p:nvSpPr>
          <p:cNvPr id="144" name="Tekstvak 143"/>
          <p:cNvSpPr txBox="1"/>
          <p:nvPr/>
        </p:nvSpPr>
        <p:spPr>
          <a:xfrm>
            <a:off x="10683310" y="3794050"/>
            <a:ext cx="27395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Beide hefdelen beschikbaar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756" y="2553433"/>
            <a:ext cx="2687447" cy="534880"/>
          </a:xfrm>
          <a:prstGeom prst="rect">
            <a:avLst/>
          </a:prstGeom>
        </p:spPr>
      </p:pic>
      <p:pic>
        <p:nvPicPr>
          <p:cNvPr id="138" name="Afbeelding 1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56619" y="3782161"/>
            <a:ext cx="2687447" cy="534880"/>
          </a:xfrm>
          <a:prstGeom prst="rect">
            <a:avLst/>
          </a:prstGeom>
        </p:spPr>
      </p:pic>
      <p:pic>
        <p:nvPicPr>
          <p:cNvPr id="139" name="Afbeelding 1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83767" y="3782161"/>
            <a:ext cx="2687447" cy="534880"/>
          </a:xfrm>
          <a:prstGeom prst="rect">
            <a:avLst/>
          </a:prstGeom>
        </p:spPr>
      </p:pic>
      <p:pic>
        <p:nvPicPr>
          <p:cNvPr id="140" name="Afbeelding 13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17916" y="2487896"/>
            <a:ext cx="2687447" cy="534880"/>
          </a:xfrm>
          <a:prstGeom prst="rect">
            <a:avLst/>
          </a:prstGeo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3BAA4B-D50A-4874-9DB3-4318AEBE765F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2139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roep 82"/>
          <p:cNvGrpSpPr/>
          <p:nvPr/>
        </p:nvGrpSpPr>
        <p:grpSpPr>
          <a:xfrm>
            <a:off x="0" y="3679"/>
            <a:ext cx="11068880" cy="6874723"/>
            <a:chOff x="-7240" y="-3976"/>
            <a:chExt cx="11068880" cy="6874723"/>
          </a:xfrm>
        </p:grpSpPr>
        <p:sp>
          <p:nvSpPr>
            <p:cNvPr id="84" name="Afgeronde rechthoek 83"/>
            <p:cNvSpPr/>
            <p:nvPr/>
          </p:nvSpPr>
          <p:spPr>
            <a:xfrm>
              <a:off x="3717564" y="10313"/>
              <a:ext cx="2761007" cy="6857999"/>
            </a:xfrm>
            <a:prstGeom prst="roundRect">
              <a:avLst>
                <a:gd name="adj" fmla="val 2815"/>
              </a:avLst>
            </a:prstGeom>
            <a:solidFill>
              <a:schemeClr val="accent1">
                <a:lumMod val="40000"/>
                <a:lumOff val="60000"/>
                <a:alpha val="50196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2" name="Afgeronde rechthoek 91"/>
            <p:cNvSpPr/>
            <p:nvPr/>
          </p:nvSpPr>
          <p:spPr>
            <a:xfrm>
              <a:off x="6477613" y="-3976"/>
              <a:ext cx="1065185" cy="6857999"/>
            </a:xfrm>
            <a:prstGeom prst="roundRect">
              <a:avLst>
                <a:gd name="adj" fmla="val 8106"/>
              </a:avLst>
            </a:prstGeom>
            <a:solidFill>
              <a:srgbClr val="FFCC66">
                <a:alpha val="50196"/>
              </a:srgb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3" name="Afgeronde rechthoek 92"/>
            <p:cNvSpPr/>
            <p:nvPr/>
          </p:nvSpPr>
          <p:spPr>
            <a:xfrm>
              <a:off x="10115756" y="12748"/>
              <a:ext cx="847526" cy="6857999"/>
            </a:xfrm>
            <a:prstGeom prst="roundRect">
              <a:avLst>
                <a:gd name="adj" fmla="val 8106"/>
              </a:avLst>
            </a:prstGeom>
            <a:solidFill>
              <a:srgbClr val="FFCC66">
                <a:alpha val="50196"/>
              </a:srgb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4" name="Afgeronde rechthoek 93"/>
            <p:cNvSpPr/>
            <p:nvPr/>
          </p:nvSpPr>
          <p:spPr>
            <a:xfrm>
              <a:off x="7555660" y="6789"/>
              <a:ext cx="2553541" cy="6857999"/>
            </a:xfrm>
            <a:prstGeom prst="roundRect">
              <a:avLst>
                <a:gd name="adj" fmla="val 2815"/>
              </a:avLst>
            </a:prstGeom>
            <a:solidFill>
              <a:schemeClr val="accent1">
                <a:lumMod val="40000"/>
                <a:lumOff val="60000"/>
                <a:alpha val="50196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Afgeronde rechthoek 96"/>
            <p:cNvSpPr/>
            <p:nvPr/>
          </p:nvSpPr>
          <p:spPr>
            <a:xfrm>
              <a:off x="2857499" y="-3976"/>
              <a:ext cx="847526" cy="6857999"/>
            </a:xfrm>
            <a:prstGeom prst="roundRect">
              <a:avLst>
                <a:gd name="adj" fmla="val 8106"/>
              </a:avLst>
            </a:prstGeom>
            <a:solidFill>
              <a:srgbClr val="FFCC66">
                <a:alpha val="50196"/>
              </a:srgb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Afgeronde rechthoek 97"/>
            <p:cNvSpPr/>
            <p:nvPr/>
          </p:nvSpPr>
          <p:spPr>
            <a:xfrm>
              <a:off x="-7240" y="0"/>
              <a:ext cx="2858359" cy="6857999"/>
            </a:xfrm>
            <a:prstGeom prst="roundRect">
              <a:avLst>
                <a:gd name="adj" fmla="val 2815"/>
              </a:avLst>
            </a:prstGeom>
            <a:solidFill>
              <a:schemeClr val="accent1">
                <a:lumMod val="40000"/>
                <a:lumOff val="60000"/>
                <a:alpha val="50196"/>
              </a:schemeClr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7" name="Vijfhoek 106"/>
            <p:cNvSpPr/>
            <p:nvPr/>
          </p:nvSpPr>
          <p:spPr>
            <a:xfrm>
              <a:off x="30505" y="398932"/>
              <a:ext cx="2811308" cy="223278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b="1" dirty="0" smtClean="0">
                  <a:solidFill>
                    <a:prstClr val="black"/>
                  </a:solidFill>
                  <a:latin typeface="Calibri" panose="020F0502020204030204"/>
                </a:rPr>
                <a:t>3</a:t>
              </a: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maanden</a:t>
              </a:r>
            </a:p>
          </p:txBody>
        </p:sp>
        <p:sp>
          <p:nvSpPr>
            <p:cNvPr id="108" name="Vijfhoek 107"/>
            <p:cNvSpPr/>
            <p:nvPr/>
          </p:nvSpPr>
          <p:spPr>
            <a:xfrm>
              <a:off x="2888339" y="398931"/>
              <a:ext cx="809994" cy="233562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b="1" noProof="0" dirty="0" smtClean="0">
                  <a:solidFill>
                    <a:srgbClr val="FF0000"/>
                  </a:solidFill>
                  <a:latin typeface="Calibri" panose="020F0502020204030204"/>
                </a:rPr>
                <a:t>1</a:t>
              </a: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week</a:t>
              </a:r>
            </a:p>
          </p:txBody>
        </p:sp>
        <p:sp>
          <p:nvSpPr>
            <p:cNvPr id="109" name="Vijfhoek 108"/>
            <p:cNvSpPr/>
            <p:nvPr/>
          </p:nvSpPr>
          <p:spPr>
            <a:xfrm>
              <a:off x="3715131" y="392738"/>
              <a:ext cx="2752407" cy="222303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b="1" dirty="0">
                  <a:solidFill>
                    <a:prstClr val="black"/>
                  </a:solidFill>
                  <a:latin typeface="Calibri" panose="020F0502020204030204"/>
                </a:rPr>
                <a:t>3</a:t>
              </a: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maanden</a:t>
              </a:r>
            </a:p>
          </p:txBody>
        </p:sp>
        <p:sp>
          <p:nvSpPr>
            <p:cNvPr id="110" name="Vijfhoek 109"/>
            <p:cNvSpPr/>
            <p:nvPr/>
          </p:nvSpPr>
          <p:spPr>
            <a:xfrm>
              <a:off x="6488677" y="392737"/>
              <a:ext cx="1078740" cy="222303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b="1" noProof="0" dirty="0" smtClean="0">
                  <a:solidFill>
                    <a:srgbClr val="FF0000"/>
                  </a:solidFill>
                  <a:latin typeface="Calibri" panose="020F0502020204030204"/>
                </a:rPr>
                <a:t>3 </a:t>
              </a: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weken</a:t>
              </a:r>
            </a:p>
          </p:txBody>
        </p:sp>
        <p:sp>
          <p:nvSpPr>
            <p:cNvPr id="111" name="Vijfhoek 110"/>
            <p:cNvSpPr/>
            <p:nvPr/>
          </p:nvSpPr>
          <p:spPr>
            <a:xfrm>
              <a:off x="7578451" y="402907"/>
              <a:ext cx="2532417" cy="222303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b="1" dirty="0">
                  <a:solidFill>
                    <a:prstClr val="black"/>
                  </a:solidFill>
                  <a:latin typeface="Calibri" panose="020F0502020204030204"/>
                </a:rPr>
                <a:t>2</a:t>
              </a: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maanden</a:t>
              </a:r>
            </a:p>
          </p:txBody>
        </p:sp>
        <p:sp>
          <p:nvSpPr>
            <p:cNvPr id="112" name="Vijfhoek 111"/>
            <p:cNvSpPr/>
            <p:nvPr/>
          </p:nvSpPr>
          <p:spPr>
            <a:xfrm>
              <a:off x="10121901" y="392736"/>
              <a:ext cx="939739" cy="222303"/>
            </a:xfrm>
            <a:prstGeom prst="homePlate">
              <a:avLst/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nl-NL" sz="1200" b="1" noProof="0" dirty="0" smtClean="0">
                  <a:solidFill>
                    <a:srgbClr val="FF0000"/>
                  </a:solidFill>
                  <a:latin typeface="Calibri" panose="020F0502020204030204"/>
                </a:rPr>
                <a:t>2 </a:t>
              </a:r>
              <a:r>
                <a:rPr kumimoji="0" lang="nl-NL" sz="12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weken</a:t>
              </a:r>
            </a:p>
          </p:txBody>
        </p:sp>
      </p:grpSp>
      <p:sp>
        <p:nvSpPr>
          <p:cNvPr id="22" name="PIJL-RECHTS 4">
            <a:extLst>
              <a:ext uri="{FF2B5EF4-FFF2-40B4-BE49-F238E27FC236}">
                <a16:creationId xmlns:a16="http://schemas.microsoft.com/office/drawing/2014/main" id="{ABCB7BAF-5D20-4E2F-97CA-4C3FB958464B}"/>
              </a:ext>
            </a:extLst>
          </p:cNvPr>
          <p:cNvSpPr/>
          <p:nvPr/>
        </p:nvSpPr>
        <p:spPr>
          <a:xfrm>
            <a:off x="0" y="1507408"/>
            <a:ext cx="12192000" cy="1846164"/>
          </a:xfrm>
          <a:prstGeom prst="rightArrow">
            <a:avLst/>
          </a:prstGeom>
          <a:solidFill>
            <a:schemeClr val="accent6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Vijfhoek 22"/>
          <p:cNvSpPr/>
          <p:nvPr/>
        </p:nvSpPr>
        <p:spPr>
          <a:xfrm>
            <a:off x="11064686" y="2107773"/>
            <a:ext cx="998358" cy="633015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nl-NL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gebruik </a:t>
            </a:r>
            <a:r>
              <a:rPr kumimoji="0" lang="nl-NL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namen</a:t>
            </a:r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30505" y="1969246"/>
            <a:ext cx="2779678" cy="997591"/>
          </a:xfrm>
          <a:prstGeom prst="rightArrow">
            <a:avLst/>
          </a:prstGeom>
          <a:solidFill>
            <a:srgbClr val="8064A2"/>
          </a:solidFill>
          <a:ln w="25400" cap="flat" cmpd="sng" algn="ctr">
            <a:noFill/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1</a:t>
            </a:r>
            <a:endParaRPr kumimoji="0" lang="nl-NL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3727626" y="1941596"/>
            <a:ext cx="2708282" cy="997591"/>
          </a:xfrm>
          <a:prstGeom prst="rightArrow">
            <a:avLst/>
          </a:prstGeom>
          <a:solidFill>
            <a:srgbClr val="FFC000"/>
          </a:solidFill>
          <a:ln w="25400" cap="flat" cmpd="sng" algn="ctr">
            <a:noFill/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3</a:t>
            </a:r>
            <a:endParaRPr kumimoji="0" lang="nl-NL" sz="8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26" name="Groep 25"/>
          <p:cNvGrpSpPr/>
          <p:nvPr/>
        </p:nvGrpSpPr>
        <p:grpSpPr>
          <a:xfrm>
            <a:off x="-38817" y="2367991"/>
            <a:ext cx="2401821" cy="1538108"/>
            <a:chOff x="4134226" y="498822"/>
            <a:chExt cx="2401821" cy="1559149"/>
          </a:xfrm>
        </p:grpSpPr>
        <p:sp>
          <p:nvSpPr>
            <p:cNvPr id="27" name="Ovaal 26">
              <a:extLst>
                <a:ext uri="{FF2B5EF4-FFF2-40B4-BE49-F238E27FC236}">
                  <a16:creationId xmlns:a16="http://schemas.microsoft.com/office/drawing/2014/main" id="{5EFDF7C6-6622-4484-A628-844B5E956DCA}"/>
                </a:ext>
              </a:extLst>
            </p:cNvPr>
            <p:cNvSpPr/>
            <p:nvPr/>
          </p:nvSpPr>
          <p:spPr>
            <a:xfrm>
              <a:off x="4987655" y="498822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cxnSp>
          <p:nvCxnSpPr>
            <p:cNvPr id="28" name="Rechte verbindingslijn 27">
              <a:extLst>
                <a:ext uri="{FF2B5EF4-FFF2-40B4-BE49-F238E27FC236}">
                  <a16:creationId xmlns:a16="http://schemas.microsoft.com/office/drawing/2014/main" id="{1DCF5A27-1AA6-4DC8-8B7C-ED7169EC37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95605" y="648946"/>
              <a:ext cx="0" cy="522663"/>
            </a:xfrm>
            <a:prstGeom prst="line">
              <a:avLst/>
            </a:prstGeom>
            <a:noFill/>
            <a:ln w="9525" cap="flat" cmpd="sng" algn="ctr">
              <a:solidFill>
                <a:srgbClr val="4BACC6"/>
              </a:solidFill>
              <a:prstDash val="solid"/>
            </a:ln>
            <a:effectLst/>
          </p:spPr>
        </p:cxnSp>
        <p:sp>
          <p:nvSpPr>
            <p:cNvPr id="29" name="Rechthoek 12">
              <a:extLst>
                <a:ext uri="{FF2B5EF4-FFF2-40B4-BE49-F238E27FC236}">
                  <a16:creationId xmlns:a16="http://schemas.microsoft.com/office/drawing/2014/main" id="{4843FED2-3D09-43C3-9AD6-1312A7D3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4226" y="1028414"/>
              <a:ext cx="2401821" cy="10295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defRPr sz="3200">
                  <a:solidFill>
                    <a:srgbClr val="7F7F7F"/>
                  </a:solidFill>
                  <a:latin typeface="Trebuchet MS" panose="020B0603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HS – LS voorbereidingen</a:t>
              </a:r>
              <a:endParaRPr kumimoji="0" lang="nl-NL" altLang="nl-NL" sz="1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Nieuwe Technische ruimte 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Inrichten van technische ruimte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Bekabeling trekken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Inkooppunt / Zinkers en boringen</a:t>
              </a:r>
              <a:endParaRPr kumimoji="0" lang="nl-NL" alt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nl-NL" alt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0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7580449" y="1925115"/>
            <a:ext cx="2501974" cy="997591"/>
          </a:xfrm>
          <a:prstGeom prst="rightArrow">
            <a:avLst/>
          </a:prstGeom>
          <a:solidFill>
            <a:srgbClr val="92D050"/>
          </a:solidFill>
          <a:ln w="25400" cap="flat" cmpd="sng" algn="ctr">
            <a:noFill/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5</a:t>
            </a:r>
            <a:endParaRPr kumimoji="0" lang="nl-NL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1" name="Groep 30"/>
          <p:cNvGrpSpPr/>
          <p:nvPr/>
        </p:nvGrpSpPr>
        <p:grpSpPr>
          <a:xfrm>
            <a:off x="7808544" y="2301735"/>
            <a:ext cx="2257569" cy="1413297"/>
            <a:chOff x="3950140" y="498822"/>
            <a:chExt cx="2257569" cy="1432631"/>
          </a:xfrm>
        </p:grpSpPr>
        <p:sp>
          <p:nvSpPr>
            <p:cNvPr id="32" name="Ovaal 31">
              <a:extLst>
                <a:ext uri="{FF2B5EF4-FFF2-40B4-BE49-F238E27FC236}">
                  <a16:creationId xmlns:a16="http://schemas.microsoft.com/office/drawing/2014/main" id="{5EFDF7C6-6622-4484-A628-844B5E956DCA}"/>
                </a:ext>
              </a:extLst>
            </p:cNvPr>
            <p:cNvSpPr/>
            <p:nvPr/>
          </p:nvSpPr>
          <p:spPr>
            <a:xfrm>
              <a:off x="4964693" y="498822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cxnSp>
          <p:nvCxnSpPr>
            <p:cNvPr id="33" name="Rechte verbindingslijn 32">
              <a:extLst>
                <a:ext uri="{FF2B5EF4-FFF2-40B4-BE49-F238E27FC236}">
                  <a16:creationId xmlns:a16="http://schemas.microsoft.com/office/drawing/2014/main" id="{1DCF5A27-1AA6-4DC8-8B7C-ED7169EC37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72643" y="648946"/>
              <a:ext cx="0" cy="522663"/>
            </a:xfrm>
            <a:prstGeom prst="line">
              <a:avLst/>
            </a:prstGeom>
            <a:noFill/>
            <a:ln w="9525" cap="flat" cmpd="sng" algn="ctr">
              <a:solidFill>
                <a:srgbClr val="4BACC6"/>
              </a:solidFill>
              <a:prstDash val="solid"/>
            </a:ln>
            <a:effectLst/>
          </p:spPr>
        </p:cxnSp>
        <p:sp>
          <p:nvSpPr>
            <p:cNvPr id="34" name="Rechthoek 12">
              <a:extLst>
                <a:ext uri="{FF2B5EF4-FFF2-40B4-BE49-F238E27FC236}">
                  <a16:creationId xmlns:a16="http://schemas.microsoft.com/office/drawing/2014/main" id="{4843FED2-3D09-43C3-9AD6-1312A7D3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0140" y="1213883"/>
              <a:ext cx="2257569" cy="717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defRPr sz="3200">
                  <a:solidFill>
                    <a:srgbClr val="7F7F7F"/>
                  </a:solidFill>
                  <a:latin typeface="Trebuchet MS" panose="020B0603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Westelijke hef Ombouw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SAT testen systeem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Integratie van LFV met 3B (</a:t>
              </a:r>
              <a:r>
                <a:rPr kumimoji="0" lang="nl-NL" altLang="nl-NL" sz="1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Stub</a:t>
              </a: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)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nl-NL" alt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oep 34"/>
          <p:cNvGrpSpPr/>
          <p:nvPr/>
        </p:nvGrpSpPr>
        <p:grpSpPr>
          <a:xfrm>
            <a:off x="3776880" y="1054528"/>
            <a:ext cx="2346402" cy="1460130"/>
            <a:chOff x="4285965" y="3134765"/>
            <a:chExt cx="2346402" cy="1480105"/>
          </a:xfrm>
        </p:grpSpPr>
        <p:sp>
          <p:nvSpPr>
            <p:cNvPr id="36" name="Rechthoek 12">
              <a:extLst>
                <a:ext uri="{FF2B5EF4-FFF2-40B4-BE49-F238E27FC236}">
                  <a16:creationId xmlns:a16="http://schemas.microsoft.com/office/drawing/2014/main" id="{4843FED2-3D09-43C3-9AD6-1312A7D3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85965" y="3134765"/>
              <a:ext cx="2346402" cy="8735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defRPr sz="3200">
                  <a:solidFill>
                    <a:srgbClr val="7F7F7F"/>
                  </a:solidFill>
                  <a:latin typeface="Trebuchet MS" panose="020B0603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Oostelijke hef ombouwen</a:t>
              </a:r>
              <a:endParaRPr kumimoji="0" lang="nl-NL" altLang="nl-NL" sz="10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Verlichting brug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Landverkeersseinen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Communicatie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Hijs en hefkabels – </a:t>
              </a:r>
              <a:r>
                <a:rPr kumimoji="0" lang="nl-NL" altLang="nl-NL" sz="10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Grendelinst</a:t>
              </a: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</a:t>
              </a:r>
            </a:p>
          </p:txBody>
        </p:sp>
        <p:sp>
          <p:nvSpPr>
            <p:cNvPr id="37" name="Ovaal 36">
              <a:extLst>
                <a:ext uri="{FF2B5EF4-FFF2-40B4-BE49-F238E27FC236}">
                  <a16:creationId xmlns:a16="http://schemas.microsoft.com/office/drawing/2014/main" id="{5EFDF7C6-6622-4484-A628-844B5E956DCA}"/>
                </a:ext>
              </a:extLst>
            </p:cNvPr>
            <p:cNvSpPr/>
            <p:nvPr/>
          </p:nvSpPr>
          <p:spPr>
            <a:xfrm>
              <a:off x="4951626" y="4398970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cxnSp>
          <p:nvCxnSpPr>
            <p:cNvPr id="38" name="Rechte verbindingslijn 37">
              <a:extLst>
                <a:ext uri="{FF2B5EF4-FFF2-40B4-BE49-F238E27FC236}">
                  <a16:creationId xmlns:a16="http://schemas.microsoft.com/office/drawing/2014/main" id="{1DCF5A27-1AA6-4DC8-8B7C-ED7169EC37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59576" y="3996644"/>
              <a:ext cx="0" cy="522663"/>
            </a:xfrm>
            <a:prstGeom prst="line">
              <a:avLst/>
            </a:prstGeom>
            <a:noFill/>
            <a:ln w="9525" cap="flat" cmpd="sng" algn="ctr">
              <a:solidFill>
                <a:srgbClr val="4BACC6"/>
              </a:solidFill>
              <a:prstDash val="solid"/>
            </a:ln>
            <a:effectLst/>
          </p:spPr>
        </p:cxnSp>
      </p:grpSp>
      <p:grpSp>
        <p:nvGrpSpPr>
          <p:cNvPr id="40" name="Groep 39"/>
          <p:cNvGrpSpPr/>
          <p:nvPr/>
        </p:nvGrpSpPr>
        <p:grpSpPr>
          <a:xfrm>
            <a:off x="7646732" y="1195040"/>
            <a:ext cx="2283193" cy="1305455"/>
            <a:chOff x="4242489" y="3291557"/>
            <a:chExt cx="2283193" cy="1323313"/>
          </a:xfrm>
        </p:grpSpPr>
        <p:sp>
          <p:nvSpPr>
            <p:cNvPr id="41" name="Rechthoek 12">
              <a:extLst>
                <a:ext uri="{FF2B5EF4-FFF2-40B4-BE49-F238E27FC236}">
                  <a16:creationId xmlns:a16="http://schemas.microsoft.com/office/drawing/2014/main" id="{4843FED2-3D09-43C3-9AD6-1312A7D3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2489" y="3291557"/>
              <a:ext cx="2283193" cy="717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defRPr sz="3200">
                  <a:solidFill>
                    <a:srgbClr val="7F7F7F"/>
                  </a:solidFill>
                  <a:latin typeface="Trebuchet MS" panose="020B0603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70AD47">
                      <a:lumMod val="50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Westelijke hef Ombouwen</a:t>
              </a:r>
              <a:endParaRPr kumimoji="0" lang="nl-NL" altLang="nl-NL" sz="1000" b="1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Besturingen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Hijs </a:t>
              </a:r>
              <a:r>
                <a:rPr kumimoji="0" lang="nl-NL" altLang="nl-N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en hefkabels – </a:t>
              </a:r>
              <a:r>
                <a:rPr kumimoji="0" lang="nl-NL" altLang="nl-NL" sz="1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Grendelinst</a:t>
              </a:r>
              <a:r>
                <a:rPr kumimoji="0" lang="nl-NL" altLang="nl-N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.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endParaRPr kumimoji="0" lang="nl-NL" altLang="nl-NL" sz="1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42" name="Ovaal 41">
              <a:extLst>
                <a:ext uri="{FF2B5EF4-FFF2-40B4-BE49-F238E27FC236}">
                  <a16:creationId xmlns:a16="http://schemas.microsoft.com/office/drawing/2014/main" id="{5EFDF7C6-6622-4484-A628-844B5E956DCA}"/>
                </a:ext>
              </a:extLst>
            </p:cNvPr>
            <p:cNvSpPr/>
            <p:nvPr/>
          </p:nvSpPr>
          <p:spPr>
            <a:xfrm>
              <a:off x="4951626" y="4398970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cxnSp>
          <p:nvCxnSpPr>
            <p:cNvPr id="43" name="Rechte verbindingslijn 42">
              <a:extLst>
                <a:ext uri="{FF2B5EF4-FFF2-40B4-BE49-F238E27FC236}">
                  <a16:creationId xmlns:a16="http://schemas.microsoft.com/office/drawing/2014/main" id="{1DCF5A27-1AA6-4DC8-8B7C-ED7169EC37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59576" y="3996644"/>
              <a:ext cx="0" cy="522663"/>
            </a:xfrm>
            <a:prstGeom prst="line">
              <a:avLst/>
            </a:prstGeom>
            <a:noFill/>
            <a:ln w="9525" cap="flat" cmpd="sng" algn="ctr">
              <a:solidFill>
                <a:srgbClr val="4BACC6"/>
              </a:solidFill>
              <a:prstDash val="solid"/>
            </a:ln>
            <a:effectLst/>
          </p:spPr>
        </p:cxnSp>
      </p:grpSp>
      <p:cxnSp>
        <p:nvCxnSpPr>
          <p:cNvPr id="51" name="Rechte verbindingslijn 50">
            <a:extLst>
              <a:ext uri="{FF2B5EF4-FFF2-40B4-BE49-F238E27FC236}">
                <a16:creationId xmlns:a16="http://schemas.microsoft.com/office/drawing/2014/main" id="{1DCF5A27-1AA6-4DC8-8B7C-ED7169EC374B}"/>
              </a:ext>
            </a:extLst>
          </p:cNvPr>
          <p:cNvCxnSpPr>
            <a:cxnSpLocks/>
          </p:cNvCxnSpPr>
          <p:nvPr/>
        </p:nvCxnSpPr>
        <p:spPr>
          <a:xfrm flipV="1">
            <a:off x="1154197" y="2505094"/>
            <a:ext cx="0" cy="7052"/>
          </a:xfrm>
          <a:prstGeom prst="line">
            <a:avLst/>
          </a:prstGeom>
          <a:noFill/>
          <a:ln w="9525" cap="flat" cmpd="sng" algn="ctr">
            <a:solidFill>
              <a:srgbClr val="4BACC6"/>
            </a:solidFill>
            <a:prstDash val="solid"/>
          </a:ln>
          <a:effectLst/>
        </p:spPr>
      </p:cxnSp>
      <p:cxnSp>
        <p:nvCxnSpPr>
          <p:cNvPr id="52" name="Rechte verbindingslijn 51">
            <a:extLst>
              <a:ext uri="{FF2B5EF4-FFF2-40B4-BE49-F238E27FC236}">
                <a16:creationId xmlns:a16="http://schemas.microsoft.com/office/drawing/2014/main" id="{1DCF5A27-1AA6-4DC8-8B7C-ED7169EC374B}"/>
              </a:ext>
            </a:extLst>
          </p:cNvPr>
          <p:cNvCxnSpPr>
            <a:cxnSpLocks/>
          </p:cNvCxnSpPr>
          <p:nvPr/>
        </p:nvCxnSpPr>
        <p:spPr>
          <a:xfrm flipV="1">
            <a:off x="6740707" y="2454056"/>
            <a:ext cx="0" cy="7052"/>
          </a:xfrm>
          <a:prstGeom prst="line">
            <a:avLst/>
          </a:prstGeom>
          <a:noFill/>
          <a:ln w="9525" cap="flat" cmpd="sng" algn="ctr">
            <a:solidFill>
              <a:srgbClr val="4BACC6"/>
            </a:solidFill>
            <a:prstDash val="solid"/>
          </a:ln>
          <a:effectLst/>
        </p:spPr>
      </p:cxnSp>
      <p:grpSp>
        <p:nvGrpSpPr>
          <p:cNvPr id="53" name="Groep 52"/>
          <p:cNvGrpSpPr/>
          <p:nvPr/>
        </p:nvGrpSpPr>
        <p:grpSpPr>
          <a:xfrm>
            <a:off x="269928" y="1146203"/>
            <a:ext cx="2414271" cy="1422028"/>
            <a:chOff x="1601456" y="3192214"/>
            <a:chExt cx="2226220" cy="1441481"/>
          </a:xfrm>
        </p:grpSpPr>
        <p:grpSp>
          <p:nvGrpSpPr>
            <p:cNvPr id="54" name="Groep 53"/>
            <p:cNvGrpSpPr/>
            <p:nvPr/>
          </p:nvGrpSpPr>
          <p:grpSpPr>
            <a:xfrm>
              <a:off x="1601456" y="3192214"/>
              <a:ext cx="2226220" cy="1441481"/>
              <a:chOff x="4134226" y="761714"/>
              <a:chExt cx="2226220" cy="1441481"/>
            </a:xfrm>
          </p:grpSpPr>
          <p:sp>
            <p:nvSpPr>
              <p:cNvPr id="57" name="Ovaal 56">
                <a:extLst>
                  <a:ext uri="{FF2B5EF4-FFF2-40B4-BE49-F238E27FC236}">
                    <a16:creationId xmlns:a16="http://schemas.microsoft.com/office/drawing/2014/main" id="{5EFDF7C6-6622-4484-A628-844B5E956DCA}"/>
                  </a:ext>
                </a:extLst>
              </p:cNvPr>
              <p:cNvSpPr/>
              <p:nvPr/>
            </p:nvSpPr>
            <p:spPr>
              <a:xfrm>
                <a:off x="5090226" y="1987295"/>
                <a:ext cx="215900" cy="215900"/>
              </a:xfrm>
              <a:prstGeom prst="ellipse">
                <a:avLst/>
              </a:prstGeom>
              <a:solidFill>
                <a:srgbClr val="4BACC6"/>
              </a:solidFill>
              <a:ln w="254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</a:ln>
              <a:effectLst/>
            </p:spPr>
          </p:sp>
          <p:cxnSp>
            <p:nvCxnSpPr>
              <p:cNvPr id="58" name="Rechte verbindingslijn 57">
                <a:extLst>
                  <a:ext uri="{FF2B5EF4-FFF2-40B4-BE49-F238E27FC236}">
                    <a16:creationId xmlns:a16="http://schemas.microsoft.com/office/drawing/2014/main" id="{1DCF5A27-1AA6-4DC8-8B7C-ED7169EC374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198165" y="1553757"/>
                <a:ext cx="0" cy="522663"/>
              </a:xfrm>
              <a:prstGeom prst="line">
                <a:avLst/>
              </a:prstGeom>
              <a:noFill/>
              <a:ln w="9525" cap="flat" cmpd="sng" algn="ctr">
                <a:solidFill>
                  <a:srgbClr val="4BACC6"/>
                </a:solidFill>
                <a:prstDash val="solid"/>
              </a:ln>
              <a:effectLst/>
            </p:spPr>
          </p:cxnSp>
          <p:sp>
            <p:nvSpPr>
              <p:cNvPr id="59" name="Rechthoek 12">
                <a:extLst>
                  <a:ext uri="{FF2B5EF4-FFF2-40B4-BE49-F238E27FC236}">
                    <a16:creationId xmlns:a16="http://schemas.microsoft.com/office/drawing/2014/main" id="{4843FED2-3D09-43C3-9AD6-1312A7D3F3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4226" y="761714"/>
                <a:ext cx="2226220" cy="1029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defRPr sz="3200">
                    <a:solidFill>
                      <a:srgbClr val="7F7F7F"/>
                    </a:solidFill>
                    <a:latin typeface="Trebuchet MS" panose="020B0603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altLang="nl-N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Ombouw bestaande installaties</a:t>
                </a:r>
                <a:endParaRPr kumimoji="0" lang="nl-NL" altLang="nl-N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171450" marR="0" lvl="0" indent="-17145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nl-NL" altLang="nl-NL" sz="1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Pompinstallatie kelder</a:t>
                </a:r>
              </a:p>
              <a:p>
                <a:pPr marL="171450" marR="0" lvl="0" indent="-17145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nl-NL" altLang="nl-NL" sz="1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3B bouwblokken opbouwen - FAT</a:t>
                </a:r>
              </a:p>
              <a:p>
                <a:pPr marL="171450" marR="0" lvl="0" indent="-17145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nl-NL" altLang="nl-NL" sz="1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ORBB installeren</a:t>
                </a:r>
              </a:p>
              <a:p>
                <a:pPr marL="171450" marR="0" lvl="0" indent="-17145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lang="nl-NL" altLang="nl-NL" sz="1000" noProof="0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ASB</a:t>
                </a:r>
                <a:endParaRPr kumimoji="0" lang="nl-NL" altLang="nl-NL" sz="1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5" name="Ovaal 54">
              <a:extLst>
                <a:ext uri="{FF2B5EF4-FFF2-40B4-BE49-F238E27FC236}">
                  <a16:creationId xmlns:a16="http://schemas.microsoft.com/office/drawing/2014/main" id="{5EFDF7C6-6622-4484-A628-844B5E956DCA}"/>
                </a:ext>
              </a:extLst>
            </p:cNvPr>
            <p:cNvSpPr/>
            <p:nvPr/>
          </p:nvSpPr>
          <p:spPr>
            <a:xfrm>
              <a:off x="2945618" y="4414233"/>
              <a:ext cx="215900" cy="215900"/>
            </a:xfrm>
            <a:prstGeom prst="ellipse">
              <a:avLst/>
            </a:prstGeom>
            <a:solidFill>
              <a:srgbClr val="4BACC6"/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cxnSp>
          <p:nvCxnSpPr>
            <p:cNvPr id="56" name="Rechte verbindingslijn 55">
              <a:extLst>
                <a:ext uri="{FF2B5EF4-FFF2-40B4-BE49-F238E27FC236}">
                  <a16:creationId xmlns:a16="http://schemas.microsoft.com/office/drawing/2014/main" id="{1DCF5A27-1AA6-4DC8-8B7C-ED7169EC37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053568" y="4011907"/>
              <a:ext cx="0" cy="522663"/>
            </a:xfrm>
            <a:prstGeom prst="line">
              <a:avLst/>
            </a:prstGeom>
            <a:noFill/>
            <a:ln w="9525" cap="flat" cmpd="sng" algn="ctr">
              <a:solidFill>
                <a:srgbClr val="4BACC6"/>
              </a:solidFill>
              <a:prstDash val="solid"/>
            </a:ln>
            <a:effectLst/>
          </p:spPr>
        </p:cxnSp>
      </p:grpSp>
      <p:grpSp>
        <p:nvGrpSpPr>
          <p:cNvPr id="60" name="Groep 59"/>
          <p:cNvGrpSpPr/>
          <p:nvPr/>
        </p:nvGrpSpPr>
        <p:grpSpPr>
          <a:xfrm>
            <a:off x="4489968" y="2295426"/>
            <a:ext cx="2053890" cy="1537452"/>
            <a:chOff x="5074168" y="1527893"/>
            <a:chExt cx="2053890" cy="1537452"/>
          </a:xfrm>
        </p:grpSpPr>
        <p:grpSp>
          <p:nvGrpSpPr>
            <p:cNvPr id="61" name="Groep 60"/>
            <p:cNvGrpSpPr/>
            <p:nvPr/>
          </p:nvGrpSpPr>
          <p:grpSpPr>
            <a:xfrm>
              <a:off x="5074168" y="1527893"/>
              <a:ext cx="2053890" cy="1537452"/>
              <a:chOff x="3964428" y="478525"/>
              <a:chExt cx="2053890" cy="1558484"/>
            </a:xfrm>
          </p:grpSpPr>
          <p:sp>
            <p:nvSpPr>
              <p:cNvPr id="64" name="Ovaal 63">
                <a:extLst>
                  <a:ext uri="{FF2B5EF4-FFF2-40B4-BE49-F238E27FC236}">
                    <a16:creationId xmlns:a16="http://schemas.microsoft.com/office/drawing/2014/main" id="{5EFDF7C6-6622-4484-A628-844B5E956DCA}"/>
                  </a:ext>
                </a:extLst>
              </p:cNvPr>
              <p:cNvSpPr/>
              <p:nvPr/>
            </p:nvSpPr>
            <p:spPr>
              <a:xfrm>
                <a:off x="4533056" y="478525"/>
                <a:ext cx="215900" cy="215900"/>
              </a:xfrm>
              <a:prstGeom prst="ellipse">
                <a:avLst/>
              </a:prstGeom>
              <a:solidFill>
                <a:srgbClr val="4BACC6"/>
              </a:solidFill>
              <a:ln w="25400" cap="flat" cmpd="sng" algn="ctr">
                <a:solidFill>
                  <a:sysClr val="window" lastClr="FFFFFF">
                    <a:hueOff val="0"/>
                    <a:satOff val="0"/>
                    <a:lumOff val="0"/>
                    <a:alphaOff val="0"/>
                  </a:sysClr>
                </a:solidFill>
                <a:prstDash val="solid"/>
              </a:ln>
              <a:effectLst/>
            </p:spPr>
          </p:sp>
          <p:cxnSp>
            <p:nvCxnSpPr>
              <p:cNvPr id="65" name="Rechte verbindingslijn 64">
                <a:extLst>
                  <a:ext uri="{FF2B5EF4-FFF2-40B4-BE49-F238E27FC236}">
                    <a16:creationId xmlns:a16="http://schemas.microsoft.com/office/drawing/2014/main" id="{1DCF5A27-1AA6-4DC8-8B7C-ED7169EC374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641006" y="625473"/>
                <a:ext cx="0" cy="476139"/>
              </a:xfrm>
              <a:prstGeom prst="line">
                <a:avLst/>
              </a:prstGeom>
              <a:noFill/>
              <a:ln w="9525" cap="flat" cmpd="sng" algn="ctr">
                <a:solidFill>
                  <a:srgbClr val="4BACC6"/>
                </a:solidFill>
                <a:prstDash val="solid"/>
              </a:ln>
              <a:effectLst/>
            </p:spPr>
          </p:cxnSp>
          <p:sp>
            <p:nvSpPr>
              <p:cNvPr id="66" name="Rechthoek 12">
                <a:extLst>
                  <a:ext uri="{FF2B5EF4-FFF2-40B4-BE49-F238E27FC236}">
                    <a16:creationId xmlns:a16="http://schemas.microsoft.com/office/drawing/2014/main" id="{4843FED2-3D09-43C3-9AD6-1312A7D3F3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4428" y="1007452"/>
                <a:ext cx="2053890" cy="10295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spcBef>
                    <a:spcPct val="20000"/>
                  </a:spcBef>
                  <a:buFont typeface="Arial" panose="020B0604020202020204" pitchFamily="34" charset="0"/>
                  <a:defRPr sz="3200">
                    <a:solidFill>
                      <a:srgbClr val="7F7F7F"/>
                    </a:solidFill>
                    <a:latin typeface="Trebuchet MS" panose="020B0603020202020204" pitchFamily="34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Trebuchet MS" panose="020B0603020202020204" pitchFamily="34" charset="0"/>
                  </a:defRPr>
                </a:lvl9pPr>
              </a:lstStyle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altLang="nl-NL" sz="1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FFC000">
                        <a:lumMod val="75000"/>
                      </a:srgbClr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Parallel opbouwen en testen</a:t>
                </a:r>
                <a:endParaRPr kumimoji="0" lang="nl-NL" altLang="nl-N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  <a:p>
                <a:pPr marL="171450" marR="0" lvl="0" indent="-17145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nl-NL" altLang="nl-NL" sz="1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CCTV</a:t>
                </a:r>
              </a:p>
              <a:p>
                <a:pPr marL="171450" marR="0" lvl="0" indent="-17145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nl-NL" altLang="nl-NL" sz="1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Verlichting</a:t>
                </a:r>
              </a:p>
              <a:p>
                <a:pPr marL="171450" marR="0" lvl="0" indent="-17145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nl-NL" altLang="nl-NL" sz="1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Audio</a:t>
                </a:r>
              </a:p>
              <a:p>
                <a:pPr marL="171450" marR="0" lvl="0" indent="-17145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nl-NL" altLang="nl-NL" sz="1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Intercom</a:t>
                </a:r>
              </a:p>
              <a:p>
                <a:pPr marL="171450" marR="0" lvl="0" indent="-17145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Char char="-"/>
                  <a:tabLst/>
                  <a:defRPr/>
                </a:pPr>
                <a:r>
                  <a:rPr kumimoji="0" lang="nl-NL" altLang="nl-NL" sz="1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rPr>
                  <a:t>Transmissie systeem</a:t>
                </a:r>
              </a:p>
            </p:txBody>
          </p:sp>
        </p:grpSp>
        <p:sp>
          <p:nvSpPr>
            <p:cNvPr id="62" name="Ovaal 61">
              <a:extLst>
                <a:ext uri="{FF2B5EF4-FFF2-40B4-BE49-F238E27FC236}">
                  <a16:creationId xmlns:a16="http://schemas.microsoft.com/office/drawing/2014/main" id="{5EFDF7C6-6622-4484-A628-844B5E956DCA}"/>
                </a:ext>
              </a:extLst>
            </p:cNvPr>
            <p:cNvSpPr/>
            <p:nvPr/>
          </p:nvSpPr>
          <p:spPr>
            <a:xfrm>
              <a:off x="6264457" y="1539312"/>
              <a:ext cx="215900" cy="212986"/>
            </a:xfrm>
            <a:prstGeom prst="ellipse">
              <a:avLst/>
            </a:prstGeom>
            <a:solidFill>
              <a:srgbClr val="4BACC6"/>
            </a:solidFill>
            <a:ln w="25400" cap="flat" cmpd="sng" algn="ctr">
              <a:solidFill>
                <a:sysClr val="window" lastClr="FFFFFF">
                  <a:hueOff val="0"/>
                  <a:satOff val="0"/>
                  <a:lumOff val="0"/>
                  <a:alphaOff val="0"/>
                </a:sysClr>
              </a:solidFill>
              <a:prstDash val="solid"/>
            </a:ln>
            <a:effectLst/>
          </p:spPr>
        </p:sp>
        <p:cxnSp>
          <p:nvCxnSpPr>
            <p:cNvPr id="63" name="Rechte verbindingslijn 62">
              <a:extLst>
                <a:ext uri="{FF2B5EF4-FFF2-40B4-BE49-F238E27FC236}">
                  <a16:creationId xmlns:a16="http://schemas.microsoft.com/office/drawing/2014/main" id="{1DCF5A27-1AA6-4DC8-8B7C-ED7169EC37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77085" y="1656045"/>
              <a:ext cx="0" cy="515609"/>
            </a:xfrm>
            <a:prstGeom prst="line">
              <a:avLst/>
            </a:prstGeom>
            <a:noFill/>
            <a:ln w="9525" cap="flat" cmpd="sng" algn="ctr">
              <a:solidFill>
                <a:srgbClr val="4BACC6"/>
              </a:solidFill>
              <a:prstDash val="solid"/>
            </a:ln>
            <a:effectLst/>
          </p:spPr>
        </p:cxnSp>
      </p:grpSp>
      <p:sp>
        <p:nvSpPr>
          <p:cNvPr id="70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2829113" y="1969245"/>
            <a:ext cx="859695" cy="997591"/>
          </a:xfrm>
          <a:prstGeom prst="rightArrow">
            <a:avLst/>
          </a:prstGeom>
          <a:solidFill>
            <a:schemeClr val="accent2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2</a:t>
            </a:r>
            <a:endParaRPr kumimoji="0" lang="nl-NL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2" name="Groep 71"/>
          <p:cNvGrpSpPr/>
          <p:nvPr/>
        </p:nvGrpSpPr>
        <p:grpSpPr>
          <a:xfrm>
            <a:off x="2135218" y="2351726"/>
            <a:ext cx="2563711" cy="1353177"/>
            <a:chOff x="3786262" y="4398970"/>
            <a:chExt cx="2563711" cy="1371689"/>
          </a:xfrm>
        </p:grpSpPr>
        <p:sp>
          <p:nvSpPr>
            <p:cNvPr id="73" name="Rechthoek 12">
              <a:extLst>
                <a:ext uri="{FF2B5EF4-FFF2-40B4-BE49-F238E27FC236}">
                  <a16:creationId xmlns:a16="http://schemas.microsoft.com/office/drawing/2014/main" id="{4843FED2-3D09-43C3-9AD6-1312A7D3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6262" y="5053089"/>
              <a:ext cx="2563711" cy="7175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defRPr sz="3200">
                  <a:solidFill>
                    <a:srgbClr val="7F7F7F"/>
                  </a:solidFill>
                  <a:latin typeface="Trebuchet MS" panose="020B0603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Opsplitsen van beide Hefdelen</a:t>
              </a:r>
              <a:endParaRPr kumimoji="0" lang="nl-NL" altLang="nl-NL" sz="1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Loskoppelen Oostelijk hef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SAT test W-hef bestaand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SIT testen techniek en Operatie</a:t>
              </a:r>
            </a:p>
          </p:txBody>
        </p:sp>
        <p:cxnSp>
          <p:nvCxnSpPr>
            <p:cNvPr id="75" name="Rechte verbindingslijn 74">
              <a:extLst>
                <a:ext uri="{FF2B5EF4-FFF2-40B4-BE49-F238E27FC236}">
                  <a16:creationId xmlns:a16="http://schemas.microsoft.com/office/drawing/2014/main" id="{1DCF5A27-1AA6-4DC8-8B7C-ED7169EC374B}"/>
                </a:ext>
              </a:extLst>
            </p:cNvPr>
            <p:cNvCxnSpPr>
              <a:cxnSpLocks/>
            </p:cNvCxnSpPr>
            <p:nvPr/>
          </p:nvCxnSpPr>
          <p:spPr>
            <a:xfrm>
              <a:off x="5059576" y="4519307"/>
              <a:ext cx="0" cy="515672"/>
            </a:xfrm>
            <a:prstGeom prst="line">
              <a:avLst/>
            </a:prstGeom>
            <a:noFill/>
            <a:ln w="9525" cap="flat" cmpd="sng" algn="ctr">
              <a:solidFill>
                <a:schemeClr val="accent4">
                  <a:lumMod val="50000"/>
                </a:schemeClr>
              </a:solidFill>
              <a:prstDash val="solid"/>
            </a:ln>
            <a:effectLst/>
          </p:spPr>
        </p:cxnSp>
        <p:sp>
          <p:nvSpPr>
            <p:cNvPr id="74" name="Ovaal 73">
              <a:extLst>
                <a:ext uri="{FF2B5EF4-FFF2-40B4-BE49-F238E27FC236}">
                  <a16:creationId xmlns:a16="http://schemas.microsoft.com/office/drawing/2014/main" id="{5EFDF7C6-6622-4484-A628-844B5E956DCA}"/>
                </a:ext>
              </a:extLst>
            </p:cNvPr>
            <p:cNvSpPr/>
            <p:nvPr/>
          </p:nvSpPr>
          <p:spPr>
            <a:xfrm>
              <a:off x="4951626" y="4398970"/>
              <a:ext cx="215900" cy="215900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chemeClr val="accent4">
                  <a:lumMod val="50000"/>
                </a:schemeClr>
              </a:solidFill>
              <a:prstDash val="solid"/>
            </a:ln>
            <a:effectLst/>
          </p:spPr>
        </p:sp>
      </p:grpSp>
      <p:sp>
        <p:nvSpPr>
          <p:cNvPr id="80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6454838" y="1936968"/>
            <a:ext cx="1099879" cy="997591"/>
          </a:xfrm>
          <a:prstGeom prst="rightArrow">
            <a:avLst/>
          </a:prstGeom>
          <a:solidFill>
            <a:schemeClr val="accent2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4</a:t>
            </a:r>
            <a:endParaRPr kumimoji="0" lang="nl-NL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PIJL-RECHTS 19">
            <a:extLst>
              <a:ext uri="{FF2B5EF4-FFF2-40B4-BE49-F238E27FC236}">
                <a16:creationId xmlns:a16="http://schemas.microsoft.com/office/drawing/2014/main" id="{70CD4533-EC9A-47D8-8475-45BF3AA27B38}"/>
              </a:ext>
            </a:extLst>
          </p:cNvPr>
          <p:cNvSpPr/>
          <p:nvPr/>
        </p:nvSpPr>
        <p:spPr>
          <a:xfrm>
            <a:off x="10098168" y="1939365"/>
            <a:ext cx="950773" cy="997591"/>
          </a:xfrm>
          <a:prstGeom prst="rightArrow">
            <a:avLst/>
          </a:prstGeom>
          <a:solidFill>
            <a:schemeClr val="accent2"/>
          </a:solidFill>
          <a:ln w="25400" cap="flat" cmpd="sng" algn="ctr">
            <a:solidFill>
              <a:srgbClr val="FFC000"/>
            </a:solidFill>
            <a:prstDash val="solid"/>
          </a:ln>
          <a:effectLst/>
        </p:spPr>
        <p:txBody>
          <a:bodyPr lIns="72000" tIns="0" rIns="0" bIns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800" b="1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FASE 6</a:t>
            </a:r>
            <a:endParaRPr kumimoji="0" lang="nl-NL" sz="8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89" name="Groep 88"/>
          <p:cNvGrpSpPr/>
          <p:nvPr/>
        </p:nvGrpSpPr>
        <p:grpSpPr>
          <a:xfrm>
            <a:off x="10174366" y="2311895"/>
            <a:ext cx="1772359" cy="1272162"/>
            <a:chOff x="10068858" y="1849078"/>
            <a:chExt cx="1772359" cy="1272162"/>
          </a:xfrm>
        </p:grpSpPr>
        <p:sp>
          <p:nvSpPr>
            <p:cNvPr id="50" name="Rechthoek 12">
              <a:extLst>
                <a:ext uri="{FF2B5EF4-FFF2-40B4-BE49-F238E27FC236}">
                  <a16:creationId xmlns:a16="http://schemas.microsoft.com/office/drawing/2014/main" id="{4843FED2-3D09-43C3-9AD6-1312A7D3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68858" y="2567242"/>
              <a:ext cx="1772359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defRPr sz="3200">
                  <a:solidFill>
                    <a:srgbClr val="7F7F7F"/>
                  </a:solidFill>
                  <a:latin typeface="Trebuchet MS" panose="020B0603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SIT – O/W-heffen</a:t>
              </a:r>
              <a:endParaRPr kumimoji="0" lang="nl-NL" altLang="nl-NL" sz="1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SIT Techniek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SIT Operatie</a:t>
              </a:r>
              <a:endParaRPr kumimoji="0" lang="nl-NL" alt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85" name="Rechte verbindingslijn 84">
              <a:extLst>
                <a:ext uri="{FF2B5EF4-FFF2-40B4-BE49-F238E27FC236}">
                  <a16:creationId xmlns:a16="http://schemas.microsoft.com/office/drawing/2014/main" id="{1DCF5A27-1AA6-4DC8-8B7C-ED7169EC374B}"/>
                </a:ext>
              </a:extLst>
            </p:cNvPr>
            <p:cNvCxnSpPr>
              <a:cxnSpLocks/>
            </p:cNvCxnSpPr>
            <p:nvPr/>
          </p:nvCxnSpPr>
          <p:spPr>
            <a:xfrm>
              <a:off x="10775908" y="1967792"/>
              <a:ext cx="0" cy="543625"/>
            </a:xfrm>
            <a:prstGeom prst="line">
              <a:avLst/>
            </a:prstGeom>
            <a:noFill/>
            <a:ln w="9525" cap="flat" cmpd="sng" algn="ctr">
              <a:solidFill>
                <a:schemeClr val="accent4">
                  <a:lumMod val="50000"/>
                </a:schemeClr>
              </a:solidFill>
              <a:prstDash val="solid"/>
            </a:ln>
            <a:effectLst/>
          </p:spPr>
        </p:cxnSp>
        <p:sp>
          <p:nvSpPr>
            <p:cNvPr id="86" name="Ovaal 85">
              <a:extLst>
                <a:ext uri="{FF2B5EF4-FFF2-40B4-BE49-F238E27FC236}">
                  <a16:creationId xmlns:a16="http://schemas.microsoft.com/office/drawing/2014/main" id="{5EFDF7C6-6622-4484-A628-844B5E956DCA}"/>
                </a:ext>
              </a:extLst>
            </p:cNvPr>
            <p:cNvSpPr/>
            <p:nvPr/>
          </p:nvSpPr>
          <p:spPr>
            <a:xfrm>
              <a:off x="10667958" y="1849078"/>
              <a:ext cx="215900" cy="212986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chemeClr val="accent4">
                  <a:lumMod val="50000"/>
                </a:schemeClr>
              </a:solidFill>
              <a:prstDash val="solid"/>
            </a:ln>
            <a:effectLst/>
          </p:spPr>
        </p:sp>
      </p:grpSp>
      <p:grpSp>
        <p:nvGrpSpPr>
          <p:cNvPr id="78" name="Groep 77"/>
          <p:cNvGrpSpPr/>
          <p:nvPr/>
        </p:nvGrpSpPr>
        <p:grpSpPr>
          <a:xfrm>
            <a:off x="5981070" y="1174915"/>
            <a:ext cx="1713624" cy="1393316"/>
            <a:chOff x="6174500" y="720890"/>
            <a:chExt cx="1713624" cy="1393316"/>
          </a:xfrm>
        </p:grpSpPr>
        <p:sp>
          <p:nvSpPr>
            <p:cNvPr id="82" name="Rechthoek 12">
              <a:extLst>
                <a:ext uri="{FF2B5EF4-FFF2-40B4-BE49-F238E27FC236}">
                  <a16:creationId xmlns:a16="http://schemas.microsoft.com/office/drawing/2014/main" id="{4843FED2-3D09-43C3-9AD6-1312A7D3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74500" y="720890"/>
              <a:ext cx="1713624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defRPr sz="3200">
                  <a:solidFill>
                    <a:srgbClr val="7F7F7F"/>
                  </a:solidFill>
                  <a:latin typeface="Trebuchet MS" panose="020B0603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Ombouwen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Installaties overzetten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SAT testen</a:t>
              </a:r>
            </a:p>
          </p:txBody>
        </p:sp>
        <p:cxnSp>
          <p:nvCxnSpPr>
            <p:cNvPr id="87" name="Rechte verbindingslijn 86">
              <a:extLst>
                <a:ext uri="{FF2B5EF4-FFF2-40B4-BE49-F238E27FC236}">
                  <a16:creationId xmlns:a16="http://schemas.microsoft.com/office/drawing/2014/main" id="{1DCF5A27-1AA6-4DC8-8B7C-ED7169EC37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58722" y="1310392"/>
              <a:ext cx="1764" cy="709541"/>
            </a:xfrm>
            <a:prstGeom prst="line">
              <a:avLst/>
            </a:prstGeom>
            <a:noFill/>
            <a:ln w="9525" cap="flat" cmpd="sng" algn="ctr">
              <a:solidFill>
                <a:schemeClr val="accent4">
                  <a:lumMod val="50000"/>
                </a:schemeClr>
              </a:solidFill>
              <a:prstDash val="solid"/>
            </a:ln>
            <a:effectLst/>
          </p:spPr>
        </p:cxnSp>
        <p:sp>
          <p:nvSpPr>
            <p:cNvPr id="88" name="Ovaal 87">
              <a:extLst>
                <a:ext uri="{FF2B5EF4-FFF2-40B4-BE49-F238E27FC236}">
                  <a16:creationId xmlns:a16="http://schemas.microsoft.com/office/drawing/2014/main" id="{5EFDF7C6-6622-4484-A628-844B5E956DCA}"/>
                </a:ext>
              </a:extLst>
            </p:cNvPr>
            <p:cNvSpPr/>
            <p:nvPr/>
          </p:nvSpPr>
          <p:spPr>
            <a:xfrm>
              <a:off x="7150772" y="1901220"/>
              <a:ext cx="215900" cy="212986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chemeClr val="accent4">
                  <a:lumMod val="50000"/>
                </a:schemeClr>
              </a:solidFill>
              <a:prstDash val="solid"/>
            </a:ln>
            <a:effectLst/>
          </p:spPr>
        </p:sp>
      </p:grpSp>
      <p:grpSp>
        <p:nvGrpSpPr>
          <p:cNvPr id="96" name="Groep 95"/>
          <p:cNvGrpSpPr/>
          <p:nvPr/>
        </p:nvGrpSpPr>
        <p:grpSpPr>
          <a:xfrm>
            <a:off x="6564797" y="2355245"/>
            <a:ext cx="1772359" cy="1273627"/>
            <a:chOff x="6257069" y="1901220"/>
            <a:chExt cx="1772359" cy="1273627"/>
          </a:xfrm>
        </p:grpSpPr>
        <p:cxnSp>
          <p:nvCxnSpPr>
            <p:cNvPr id="90" name="Rechte verbindingslijn 89">
              <a:extLst>
                <a:ext uri="{FF2B5EF4-FFF2-40B4-BE49-F238E27FC236}">
                  <a16:creationId xmlns:a16="http://schemas.microsoft.com/office/drawing/2014/main" id="{1DCF5A27-1AA6-4DC8-8B7C-ED7169EC37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29956" y="2019934"/>
              <a:ext cx="1942" cy="624966"/>
            </a:xfrm>
            <a:prstGeom prst="line">
              <a:avLst/>
            </a:prstGeom>
            <a:noFill/>
            <a:ln w="9525" cap="flat" cmpd="sng" algn="ctr">
              <a:solidFill>
                <a:schemeClr val="accent4">
                  <a:lumMod val="50000"/>
                </a:schemeClr>
              </a:solidFill>
              <a:prstDash val="solid"/>
            </a:ln>
            <a:effectLst/>
          </p:spPr>
        </p:cxnSp>
        <p:sp>
          <p:nvSpPr>
            <p:cNvPr id="91" name="Ovaal 90">
              <a:extLst>
                <a:ext uri="{FF2B5EF4-FFF2-40B4-BE49-F238E27FC236}">
                  <a16:creationId xmlns:a16="http://schemas.microsoft.com/office/drawing/2014/main" id="{5EFDF7C6-6622-4484-A628-844B5E956DCA}"/>
                </a:ext>
              </a:extLst>
            </p:cNvPr>
            <p:cNvSpPr/>
            <p:nvPr/>
          </p:nvSpPr>
          <p:spPr>
            <a:xfrm>
              <a:off x="6923947" y="1901220"/>
              <a:ext cx="215900" cy="212986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chemeClr val="accent4">
                  <a:lumMod val="50000"/>
                </a:schemeClr>
              </a:solidFill>
              <a:prstDash val="solid"/>
            </a:ln>
            <a:effectLst/>
          </p:spPr>
        </p:sp>
        <p:sp>
          <p:nvSpPr>
            <p:cNvPr id="95" name="Rechthoek 12">
              <a:extLst>
                <a:ext uri="{FF2B5EF4-FFF2-40B4-BE49-F238E27FC236}">
                  <a16:creationId xmlns:a16="http://schemas.microsoft.com/office/drawing/2014/main" id="{4843FED2-3D09-43C3-9AD6-1312A7D3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57069" y="2620849"/>
              <a:ext cx="1772359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defRPr sz="3200">
                  <a:solidFill>
                    <a:srgbClr val="7F7F7F"/>
                  </a:solidFill>
                  <a:latin typeface="Trebuchet MS" panose="020B0603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10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SIT O-hef met 3BB</a:t>
              </a:r>
              <a:endParaRPr kumimoji="0" lang="nl-NL" altLang="nl-NL" sz="10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SIT Techniek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SIT Operatie</a:t>
              </a:r>
              <a:endParaRPr kumimoji="0" lang="nl-NL" altLang="nl-NL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99" name="Groep 98"/>
          <p:cNvGrpSpPr/>
          <p:nvPr/>
        </p:nvGrpSpPr>
        <p:grpSpPr>
          <a:xfrm>
            <a:off x="9718618" y="1168930"/>
            <a:ext cx="1713624" cy="1347159"/>
            <a:chOff x="6332694" y="767047"/>
            <a:chExt cx="1713624" cy="1347159"/>
          </a:xfrm>
        </p:grpSpPr>
        <p:sp>
          <p:nvSpPr>
            <p:cNvPr id="100" name="Rechthoek 12">
              <a:extLst>
                <a:ext uri="{FF2B5EF4-FFF2-40B4-BE49-F238E27FC236}">
                  <a16:creationId xmlns:a16="http://schemas.microsoft.com/office/drawing/2014/main" id="{4843FED2-3D09-43C3-9AD6-1312A7D3F3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2694" y="767047"/>
              <a:ext cx="1713624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panose="020B0604020202020204" pitchFamily="34" charset="0"/>
                <a:defRPr sz="3200">
                  <a:solidFill>
                    <a:srgbClr val="7F7F7F"/>
                  </a:solidFill>
                  <a:latin typeface="Trebuchet MS" panose="020B0603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Trebuchet MS" panose="020B0603020202020204" pitchFamily="34" charset="0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altLang="nl-NL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75000"/>
                    </a:srgb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Ombouwen</a:t>
              </a: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O-W integreren</a:t>
              </a:r>
              <a:endParaRPr kumimoji="0" lang="nl-NL" altLang="nl-NL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171450" marR="0" lvl="0" indent="-17145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Char char="-"/>
                <a:tabLst/>
                <a:defRPr/>
              </a:pPr>
              <a:r>
                <a:rPr kumimoji="0" lang="nl-NL" altLang="nl-NL" sz="1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SAT testen</a:t>
              </a:r>
            </a:p>
          </p:txBody>
        </p:sp>
        <p:cxnSp>
          <p:nvCxnSpPr>
            <p:cNvPr id="101" name="Rechte verbindingslijn 100">
              <a:extLst>
                <a:ext uri="{FF2B5EF4-FFF2-40B4-BE49-F238E27FC236}">
                  <a16:creationId xmlns:a16="http://schemas.microsoft.com/office/drawing/2014/main" id="{1DCF5A27-1AA6-4DC8-8B7C-ED7169EC374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58722" y="1310392"/>
              <a:ext cx="1764" cy="709541"/>
            </a:xfrm>
            <a:prstGeom prst="line">
              <a:avLst/>
            </a:prstGeom>
            <a:noFill/>
            <a:ln w="9525" cap="flat" cmpd="sng" algn="ctr">
              <a:solidFill>
                <a:schemeClr val="accent4">
                  <a:lumMod val="50000"/>
                </a:schemeClr>
              </a:solidFill>
              <a:prstDash val="solid"/>
            </a:ln>
            <a:effectLst/>
          </p:spPr>
        </p:cxnSp>
        <p:sp>
          <p:nvSpPr>
            <p:cNvPr id="102" name="Ovaal 101">
              <a:extLst>
                <a:ext uri="{FF2B5EF4-FFF2-40B4-BE49-F238E27FC236}">
                  <a16:creationId xmlns:a16="http://schemas.microsoft.com/office/drawing/2014/main" id="{5EFDF7C6-6622-4484-A628-844B5E956DCA}"/>
                </a:ext>
              </a:extLst>
            </p:cNvPr>
            <p:cNvSpPr/>
            <p:nvPr/>
          </p:nvSpPr>
          <p:spPr>
            <a:xfrm>
              <a:off x="7150772" y="1901220"/>
              <a:ext cx="215900" cy="212986"/>
            </a:xfrm>
            <a:prstGeom prst="ellipse">
              <a:avLst/>
            </a:prstGeom>
            <a:solidFill>
              <a:srgbClr val="FFFF00"/>
            </a:solidFill>
            <a:ln w="25400" cap="flat" cmpd="sng" algn="ctr">
              <a:solidFill>
                <a:schemeClr val="accent4">
                  <a:lumMod val="50000"/>
                </a:schemeClr>
              </a:solidFill>
              <a:prstDash val="solid"/>
            </a:ln>
            <a:effectLst/>
          </p:spPr>
        </p:sp>
      </p:grpSp>
      <p:sp>
        <p:nvSpPr>
          <p:cNvPr id="259" name="Tekstvak 258"/>
          <p:cNvSpPr txBox="1"/>
          <p:nvPr/>
        </p:nvSpPr>
        <p:spPr>
          <a:xfrm>
            <a:off x="1766625" y="3679"/>
            <a:ext cx="10144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Spijkenisserbrug: Ombouwplan fase 1 [LET OP: op basis van huidige inschatting over 24u] </a:t>
            </a: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BAA4B-D50A-4874-9DB3-4318AEBE765F}" type="slidenum">
              <a:rPr lang="nl-NL" smtClean="0"/>
              <a:t>18</a:t>
            </a:fld>
            <a:endParaRPr lang="nl-NL"/>
          </a:p>
        </p:txBody>
      </p:sp>
      <p:sp>
        <p:nvSpPr>
          <p:cNvPr id="3" name="Tekstvak 2"/>
          <p:cNvSpPr txBox="1"/>
          <p:nvPr/>
        </p:nvSpPr>
        <p:spPr>
          <a:xfrm>
            <a:off x="4317280" y="4450909"/>
            <a:ext cx="5603941" cy="1631216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nl-NL" dirty="0" smtClean="0"/>
              <a:t>Aandachtspunten: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Aan- afvoer van materialen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Doorlooptijden van specials  hijs- en hefkabels / veerbuffers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Doorlooptijden van testen SAT </a:t>
            </a:r>
            <a:r>
              <a:rPr lang="nl-NL" sz="1600" dirty="0" err="1" smtClean="0"/>
              <a:t>iSAT</a:t>
            </a:r>
            <a:r>
              <a:rPr lang="nl-NL" sz="1600" dirty="0" smtClean="0"/>
              <a:t> SIT en SIT-O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sz="1600" dirty="0" smtClean="0"/>
              <a:t>Bestel- levertijden van speciale onderdelen / deelsystemen 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97912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7200" y="1428720"/>
            <a:ext cx="10922400" cy="4962248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nl-NL" dirty="0" smtClean="0">
                <a:latin typeface="Verdana" panose="020B0604030504040204" pitchFamily="34" charset="0"/>
                <a:ea typeface="Calibri" panose="020F0502020204030204" pitchFamily="34" charset="0"/>
              </a:rPr>
              <a:t>Algemeen:</a:t>
            </a:r>
          </a:p>
          <a:p>
            <a:pPr>
              <a:lnSpc>
                <a:spcPct val="120000"/>
              </a:lnSpc>
              <a:spcAft>
                <a:spcPts val="0"/>
              </a:spcAft>
              <a:buFontTx/>
              <a:buChar char="-"/>
            </a:pPr>
            <a:r>
              <a:rPr lang="nl-NL" dirty="0" smtClean="0">
                <a:latin typeface="Verdana" panose="020B0604030504040204" pitchFamily="34" charset="0"/>
                <a:ea typeface="Calibri" panose="020F0502020204030204" pitchFamily="34" charset="0"/>
              </a:rPr>
              <a:t>Goed doordacht (concept) ombouwplan</a:t>
            </a:r>
          </a:p>
          <a:p>
            <a:pPr marL="0" indent="0">
              <a:lnSpc>
                <a:spcPct val="120000"/>
              </a:lnSpc>
              <a:spcAft>
                <a:spcPts val="0"/>
              </a:spcAft>
              <a:buNone/>
            </a:pPr>
            <a:endParaRPr lang="nl-NL" dirty="0" smtClean="0"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marL="0" lvl="0" indent="0">
              <a:lnSpc>
                <a:spcPct val="120000"/>
              </a:lnSpc>
              <a:spcAft>
                <a:spcPts val="0"/>
              </a:spcAft>
              <a:buNone/>
            </a:pPr>
            <a:r>
              <a:rPr lang="nl-NL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Belangrijke aanvullende tips:</a:t>
            </a: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Verdana" panose="020B0604030504040204" pitchFamily="34" charset="0"/>
              <a:buChar char="-"/>
            </a:pPr>
            <a:r>
              <a:rPr lang="nl-NL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</a:t>
            </a:r>
            <a:r>
              <a:rPr lang="nl-NL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maximaal één ombouw per </a:t>
            </a:r>
            <a:r>
              <a:rPr lang="nl-NL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fase;</a:t>
            </a:r>
            <a:endParaRPr lang="nl-NL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Verdana" panose="020B0604030504040204" pitchFamily="34" charset="0"/>
              <a:buChar char="-"/>
            </a:pPr>
            <a:r>
              <a:rPr lang="nl-NL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Zorg dat je altijd een reserve venster hebt voor </a:t>
            </a:r>
            <a:r>
              <a:rPr lang="nl-NL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werkzaamheden;</a:t>
            </a:r>
            <a:endParaRPr lang="nl-NL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Verdana" panose="020B0604030504040204" pitchFamily="34" charset="0"/>
              <a:buChar char="-"/>
            </a:pPr>
            <a:r>
              <a:rPr lang="nl-NL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ruimte tussen </a:t>
            </a:r>
            <a:r>
              <a:rPr lang="nl-NL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fasen (reserve vensters) , </a:t>
            </a:r>
            <a:r>
              <a:rPr lang="nl-NL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zodat je die kunt </a:t>
            </a:r>
            <a:r>
              <a:rPr lang="nl-NL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gebruiken om uit te denken wat er fout ging en hoe dit op te lossen, </a:t>
            </a:r>
            <a:r>
              <a:rPr lang="nl-NL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indien de ombouw in een fase </a:t>
            </a:r>
            <a:r>
              <a:rPr lang="nl-NL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mislukt; </a:t>
            </a:r>
            <a:endParaRPr lang="nl-NL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Verdana" panose="020B0604030504040204" pitchFamily="34" charset="0"/>
              <a:buChar char="-"/>
            </a:pPr>
            <a:r>
              <a:rPr lang="nl-NL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Zoveel </a:t>
            </a:r>
            <a:r>
              <a:rPr lang="nl-NL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mogelijk testen vooraf een fase. </a:t>
            </a:r>
            <a:r>
              <a:rPr lang="nl-NL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Dry-runs/IFAT </a:t>
            </a:r>
            <a:r>
              <a:rPr lang="nl-NL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voor daadwerkelijk </a:t>
            </a:r>
            <a:r>
              <a:rPr lang="nl-NL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omzetten;</a:t>
            </a:r>
            <a:endParaRPr lang="nl-NL" sz="3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spcAft>
                <a:spcPts val="0"/>
              </a:spcAft>
              <a:buFont typeface="Verdana" panose="020B0604030504040204" pitchFamily="34" charset="0"/>
              <a:buChar char="-"/>
            </a:pPr>
            <a:r>
              <a:rPr lang="nl-NL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Laat </a:t>
            </a:r>
            <a:r>
              <a:rPr lang="nl-NL" dirty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één systeem de baas zijn. Vermijd zoveel mogelijk hybride systemen (2 besturingssystemen naast elkaar</a:t>
            </a:r>
            <a:r>
              <a:rPr lang="nl-NL" dirty="0" smtClean="0"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>
              <a:lnSpc>
                <a:spcPct val="120000"/>
              </a:lnSpc>
              <a:buFont typeface="Verdana" panose="020B0604030504040204" pitchFamily="34" charset="0"/>
              <a:buChar char="-"/>
            </a:pPr>
            <a:r>
              <a:rPr lang="nl-NL" dirty="0" smtClean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nl-NL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nautische complexiteit van de vaarweg is maatgevend;</a:t>
            </a:r>
            <a:endParaRPr lang="nl-NL" sz="36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20000"/>
              </a:lnSpc>
              <a:buFont typeface="Verdana" panose="020B0604030504040204" pitchFamily="34" charset="0"/>
              <a:buChar char="-"/>
            </a:pPr>
            <a:r>
              <a:rPr lang="nl-NL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Fase 4 </a:t>
            </a:r>
            <a:r>
              <a:rPr lang="nl-NL" dirty="0" smtClean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opdelen, aangezien </a:t>
            </a:r>
            <a:r>
              <a:rPr lang="nl-NL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het meerdere ombouwen </a:t>
            </a:r>
            <a:r>
              <a:rPr lang="nl-NL" dirty="0" smtClean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betreft;</a:t>
            </a:r>
          </a:p>
          <a:p>
            <a:pPr marL="342900" lvl="0" indent="-342900">
              <a:lnSpc>
                <a:spcPct val="120000"/>
              </a:lnSpc>
              <a:buFont typeface="Verdana" panose="020B0604030504040204" pitchFamily="34" charset="0"/>
              <a:buChar char="-"/>
            </a:pPr>
            <a:r>
              <a:rPr lang="nl-NL" dirty="0" smtClean="0"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Fase </a:t>
            </a:r>
            <a:r>
              <a:rPr lang="nl-NL" dirty="0"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 is de meest cruciale </a:t>
            </a:r>
            <a:r>
              <a:rPr lang="nl-NL" dirty="0" smtClean="0">
                <a:latin typeface="Verdana" panose="020B060403050404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fase;</a:t>
            </a:r>
          </a:p>
          <a:p>
            <a:pPr marL="342900" lvl="0" indent="-342900">
              <a:lnSpc>
                <a:spcPct val="120000"/>
              </a:lnSpc>
              <a:buFont typeface="Verdana" panose="020B0604030504040204" pitchFamily="34" charset="0"/>
              <a:buChar char="-"/>
            </a:pPr>
            <a:r>
              <a:rPr lang="nl-NL" dirty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Richt een crashteam in met </a:t>
            </a:r>
            <a:r>
              <a:rPr lang="nl-NL" dirty="0" smtClean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besluitvormingsbevoegdheid.</a:t>
            </a:r>
            <a:endParaRPr lang="nl-NL" dirty="0">
              <a:latin typeface="Verdana" panose="020B060403050404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buFontTx/>
              <a:buChar char="-"/>
            </a:pP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19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731346"/>
            <a:ext cx="10933200" cy="1069200"/>
          </a:xfrm>
        </p:spPr>
        <p:txBody>
          <a:bodyPr/>
          <a:lstStyle/>
          <a:p>
            <a:r>
              <a:rPr lang="nl-NL" dirty="0" smtClean="0"/>
              <a:t>Interne analyse ombouwplan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3259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06413" y="1386607"/>
            <a:ext cx="10923588" cy="707666"/>
          </a:xfrm>
        </p:spPr>
        <p:txBody>
          <a:bodyPr>
            <a:normAutofit/>
          </a:bodyPr>
          <a:lstStyle/>
          <a:p>
            <a:r>
              <a:rPr lang="nl-NL" sz="3600" dirty="0" smtClean="0"/>
              <a:t>Programma Marktconsultatie Spijkenisserbrug</a:t>
            </a:r>
            <a:endParaRPr lang="nl-NL" sz="360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06413" y="2179549"/>
            <a:ext cx="10541987" cy="4532623"/>
          </a:xfrm>
        </p:spPr>
        <p:txBody>
          <a:bodyPr>
            <a:noAutofit/>
          </a:bodyPr>
          <a:lstStyle/>
          <a:p>
            <a:r>
              <a:rPr lang="nl-NL" sz="1800" dirty="0"/>
              <a:t>13.00 	</a:t>
            </a:r>
            <a:r>
              <a:rPr lang="nl-NL" sz="1800" dirty="0" smtClean="0"/>
              <a:t>Kennismaking/Projectaanpak/Doel van de marktconsultatie/procedure</a:t>
            </a:r>
          </a:p>
          <a:p>
            <a:r>
              <a:rPr lang="nl-NL" sz="1800" dirty="0" smtClean="0"/>
              <a:t>13.10 </a:t>
            </a:r>
            <a:r>
              <a:rPr lang="nl-NL" sz="1800" dirty="0"/>
              <a:t>	Toelichting technische scope en ombouw </a:t>
            </a:r>
          </a:p>
          <a:p>
            <a:r>
              <a:rPr lang="nl-NL" sz="1800" dirty="0" smtClean="0"/>
              <a:t>13.30 </a:t>
            </a:r>
            <a:r>
              <a:rPr lang="nl-NL" sz="1800" dirty="0"/>
              <a:t>	Toelichting </a:t>
            </a:r>
            <a:r>
              <a:rPr lang="nl-NL" sz="1800" dirty="0" smtClean="0"/>
              <a:t>Verkeersanalyse, hinderverwachtingen en bereikbaarheidsscenario’s </a:t>
            </a:r>
            <a:endParaRPr lang="nl-NL" sz="1800" dirty="0"/>
          </a:p>
          <a:p>
            <a:r>
              <a:rPr lang="nl-NL" sz="1800" dirty="0"/>
              <a:t>14.00	Toelichting Break-outrooms en scenario’s</a:t>
            </a:r>
          </a:p>
          <a:p>
            <a:r>
              <a:rPr lang="nl-NL" sz="1800" dirty="0"/>
              <a:t>14.05 	1e ronde break-outrooms (2 scenario’s, 2 rooms naast elkaar)</a:t>
            </a:r>
          </a:p>
          <a:p>
            <a:r>
              <a:rPr lang="nl-NL" sz="1800" dirty="0">
                <a:solidFill>
                  <a:srgbClr val="FF0000"/>
                </a:solidFill>
              </a:rPr>
              <a:t>15.00 Pauze</a:t>
            </a:r>
          </a:p>
          <a:p>
            <a:r>
              <a:rPr lang="nl-NL" sz="1800" dirty="0"/>
              <a:t>15.10 	</a:t>
            </a:r>
            <a:r>
              <a:rPr lang="nl-NL" sz="1800" dirty="0" smtClean="0"/>
              <a:t>Plenaire </a:t>
            </a:r>
            <a:r>
              <a:rPr lang="nl-NL" sz="1800" dirty="0"/>
              <a:t>terugkoppeling per groep 10 min</a:t>
            </a:r>
          </a:p>
          <a:p>
            <a:r>
              <a:rPr lang="nl-NL" sz="1800" dirty="0"/>
              <a:t>15.30 	2e ronde break-outrooms (samenstelling groep blijft gelijk, ander </a:t>
            </a:r>
            <a:r>
              <a:rPr lang="nl-NL" sz="1800" dirty="0" smtClean="0"/>
              <a:t>scenario</a:t>
            </a:r>
            <a:endParaRPr lang="nl-NL" sz="1800" dirty="0"/>
          </a:p>
          <a:p>
            <a:r>
              <a:rPr lang="nl-NL" sz="1800" dirty="0"/>
              <a:t>16.25 	</a:t>
            </a:r>
            <a:r>
              <a:rPr lang="nl-NL" sz="1800" dirty="0" smtClean="0"/>
              <a:t>Plenaire </a:t>
            </a:r>
            <a:r>
              <a:rPr lang="nl-NL" sz="1800" dirty="0"/>
              <a:t>terugkoppeling per groep 10 min</a:t>
            </a:r>
          </a:p>
          <a:p>
            <a:r>
              <a:rPr lang="nl-NL" sz="1800" dirty="0"/>
              <a:t>16.45 	Afronding en vervolgafspraken </a:t>
            </a:r>
          </a:p>
          <a:p>
            <a:r>
              <a:rPr lang="nl-NL" sz="1800" dirty="0"/>
              <a:t>17.00 	</a:t>
            </a:r>
            <a:r>
              <a:rPr lang="nl-NL" sz="1800" dirty="0" smtClean="0"/>
              <a:t>Einde</a:t>
            </a:r>
            <a:endParaRPr lang="nl-NL" sz="18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596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69782" y="1549796"/>
            <a:ext cx="8402637" cy="400110"/>
          </a:xfrm>
        </p:spPr>
        <p:txBody>
          <a:bodyPr/>
          <a:lstStyle/>
          <a:p>
            <a:pPr>
              <a:defRPr/>
            </a:pPr>
            <a:r>
              <a:rPr lang="nl-NL" dirty="0" smtClean="0"/>
              <a:t>Uitgangspunten bereikbaarheid tijdens renovatie </a:t>
            </a:r>
            <a:endParaRPr lang="nl-NL" dirty="0"/>
          </a:p>
        </p:txBody>
      </p:sp>
      <p:sp>
        <p:nvSpPr>
          <p:cNvPr id="11267" name="Tijdelijke aanduiding voor tekst 2"/>
          <p:cNvSpPr>
            <a:spLocks noGrp="1"/>
          </p:cNvSpPr>
          <p:nvPr>
            <p:ph type="body" sz="quarter" idx="11"/>
          </p:nvPr>
        </p:nvSpPr>
        <p:spPr>
          <a:xfrm>
            <a:off x="801450" y="2293277"/>
            <a:ext cx="8402637" cy="2711860"/>
          </a:xfrm>
        </p:spPr>
        <p:txBody>
          <a:bodyPr/>
          <a:lstStyle/>
          <a:p>
            <a:pPr>
              <a:defRPr/>
            </a:pPr>
            <a:r>
              <a:rPr lang="nl-NL" altLang="nl-NL" sz="2000" dirty="0"/>
              <a:t>Veiligheid is randvoorwaarde (</a:t>
            </a:r>
            <a:r>
              <a:rPr lang="nl-NL" altLang="nl-NL" sz="2000" dirty="0" err="1"/>
              <a:t>arbo</a:t>
            </a:r>
            <a:r>
              <a:rPr lang="nl-NL" altLang="nl-NL" sz="2000" dirty="0"/>
              <a:t>- en machineveiligheid in het bijzonder</a:t>
            </a:r>
            <a:r>
              <a:rPr lang="nl-NL" altLang="nl-NL" sz="2000" dirty="0" smtClean="0"/>
              <a:t>)</a:t>
            </a:r>
          </a:p>
          <a:p>
            <a:pPr>
              <a:defRPr/>
            </a:pPr>
            <a:r>
              <a:rPr lang="nl-NL" altLang="nl-NL" sz="2000" dirty="0" smtClean="0"/>
              <a:t>Stremming bepaling 24/7</a:t>
            </a:r>
            <a:endParaRPr lang="nl-NL" altLang="nl-NL" sz="2000" dirty="0"/>
          </a:p>
          <a:p>
            <a:pPr>
              <a:defRPr/>
            </a:pPr>
            <a:r>
              <a:rPr lang="nl-NL" altLang="nl-NL" sz="2000" dirty="0"/>
              <a:t>Verschillende perioden stremming voor weg- en/of vaarwegverkeer</a:t>
            </a:r>
          </a:p>
          <a:p>
            <a:pPr>
              <a:defRPr/>
            </a:pPr>
            <a:r>
              <a:rPr lang="nl-NL" altLang="nl-NL" sz="2000" dirty="0"/>
              <a:t>Verschillende perioden hinder voor weg- en/of vaarwegverkeer</a:t>
            </a:r>
          </a:p>
          <a:p>
            <a:pPr>
              <a:defRPr/>
            </a:pPr>
            <a:r>
              <a:rPr lang="nl-NL" altLang="nl-NL" sz="2000" dirty="0"/>
              <a:t>Bereikbaarheidsmaatregelen kosteneffectief</a:t>
            </a:r>
          </a:p>
          <a:p>
            <a:pPr marL="0" indent="0">
              <a:buNone/>
              <a:defRPr/>
            </a:pPr>
            <a:endParaRPr lang="nl-NL" altLang="nl-NL" sz="2000" dirty="0"/>
          </a:p>
          <a:p>
            <a:pPr marL="0" indent="0">
              <a:buNone/>
              <a:defRPr/>
            </a:pPr>
            <a:endParaRPr lang="nl-NL" altLang="nl-NL" sz="1600" dirty="0"/>
          </a:p>
          <a:p>
            <a:pPr marL="0" indent="0">
              <a:buNone/>
              <a:defRPr/>
            </a:pPr>
            <a:endParaRPr lang="nl-NL" altLang="nl-NL" sz="1600" dirty="0"/>
          </a:p>
          <a:p>
            <a:pPr marL="0" indent="0">
              <a:buNone/>
              <a:defRPr/>
            </a:pPr>
            <a:endParaRPr lang="nl-NL" altLang="nl-NL" sz="1600" dirty="0"/>
          </a:p>
          <a:p>
            <a:pPr marL="0" indent="0">
              <a:buNone/>
              <a:defRPr/>
            </a:pPr>
            <a:endParaRPr lang="nl-NL" altLang="nl-NL" sz="1600" dirty="0"/>
          </a:p>
          <a:p>
            <a:pPr marL="0" indent="0">
              <a:buNone/>
              <a:defRPr/>
            </a:pPr>
            <a:endParaRPr lang="nl-NL" altLang="nl-NL" sz="1600" dirty="0"/>
          </a:p>
          <a:p>
            <a:pPr marL="0" indent="0">
              <a:buNone/>
              <a:defRPr/>
            </a:pPr>
            <a:endParaRPr lang="nl-NL" altLang="nl-NL" sz="1600" dirty="0"/>
          </a:p>
          <a:p>
            <a:pPr marL="0" indent="0">
              <a:buNone/>
              <a:defRPr/>
            </a:pPr>
            <a:endParaRPr lang="nl-NL" altLang="nl-NL" sz="1600" u="sng" dirty="0"/>
          </a:p>
          <a:p>
            <a:pPr marL="0" indent="0">
              <a:buNone/>
              <a:defRPr/>
            </a:pPr>
            <a:endParaRPr lang="nl-NL" altLang="nl-NL" sz="1600" dirty="0"/>
          </a:p>
          <a:p>
            <a:pPr marL="0" indent="0">
              <a:buNone/>
              <a:defRPr/>
            </a:pPr>
            <a:endParaRPr lang="nl-NL" altLang="nl-NL" sz="1600" dirty="0"/>
          </a:p>
          <a:p>
            <a:pPr marL="0" indent="0">
              <a:buNone/>
              <a:defRPr/>
            </a:pPr>
            <a:endParaRPr lang="nl-NL" altLang="nl-NL" sz="1600" dirty="0"/>
          </a:p>
          <a:p>
            <a:pPr marL="0" indent="0">
              <a:buNone/>
              <a:defRPr/>
            </a:pPr>
            <a:endParaRPr lang="nl-NL" altLang="nl-NL" sz="1600" dirty="0"/>
          </a:p>
          <a:p>
            <a:pPr marL="0" indent="0">
              <a:buNone/>
              <a:defRPr/>
            </a:pPr>
            <a:endParaRPr lang="nl-NL" altLang="nl-NL" sz="1600" dirty="0"/>
          </a:p>
          <a:p>
            <a:pPr marL="0" indent="0">
              <a:buNone/>
              <a:defRPr/>
            </a:pPr>
            <a:endParaRPr lang="nl-NL" altLang="nl-NL" sz="1600" dirty="0"/>
          </a:p>
        </p:txBody>
      </p:sp>
    </p:spTree>
    <p:extLst>
      <p:ext uri="{BB962C8B-B14F-4D97-AF65-F5344CB8AC3E}">
        <p14:creationId xmlns:p14="http://schemas.microsoft.com/office/powerpoint/2010/main" val="172713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Verkeersanalyse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nl-NL" dirty="0" smtClean="0"/>
              <a:t>Weg en vaarweg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1"/>
          </p:nvPr>
        </p:nvSpPr>
        <p:spPr>
          <a:xfrm>
            <a:off x="629999" y="5486400"/>
            <a:ext cx="5242163" cy="374446"/>
          </a:xfrm>
        </p:spPr>
        <p:txBody>
          <a:bodyPr/>
          <a:lstStyle/>
          <a:p>
            <a:r>
              <a:rPr lang="nl-NL" dirty="0" smtClean="0"/>
              <a:t>Nicolette Leeflang Omgevingsmanager B-Bruggen</a:t>
            </a:r>
            <a:endParaRPr lang="nl-NL" dirty="0"/>
          </a:p>
        </p:txBody>
      </p:sp>
      <p:sp>
        <p:nvSpPr>
          <p:cNvPr id="7" name="Tijdelijke aanduiding voor tekst 6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nl-NL" dirty="0" smtClean="0"/>
              <a:t>Marco Mulder </a:t>
            </a:r>
            <a:r>
              <a:rPr lang="nl-NL" dirty="0" err="1" smtClean="0"/>
              <a:t>Arup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7603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2107912"/>
            <a:ext cx="10922400" cy="3964060"/>
          </a:xfrm>
        </p:spPr>
        <p:txBody>
          <a:bodyPr>
            <a:normAutofit fontScale="62500" lnSpcReduction="20000"/>
          </a:bodyPr>
          <a:lstStyle/>
          <a:p>
            <a:r>
              <a:rPr lang="nl-NL" dirty="0">
                <a:ea typeface="+mn-lt"/>
                <a:cs typeface="+mn-lt"/>
              </a:rPr>
              <a:t>Brug wordt veel gebruikt door scholieren (fiets) </a:t>
            </a:r>
          </a:p>
          <a:p>
            <a:r>
              <a:rPr lang="nl-NL" dirty="0" smtClean="0">
                <a:ea typeface="+mn-lt"/>
                <a:cs typeface="+mn-lt"/>
              </a:rPr>
              <a:t>Geen omrijdroute hulpdiensten (aanrijdtijden)</a:t>
            </a:r>
          </a:p>
          <a:p>
            <a:r>
              <a:rPr lang="nl-NL" dirty="0" smtClean="0">
                <a:ea typeface="+mn-lt"/>
                <a:cs typeface="+mn-lt"/>
              </a:rPr>
              <a:t>Relatief veel lokaal verkeer</a:t>
            </a:r>
          </a:p>
          <a:p>
            <a:r>
              <a:rPr lang="nl-NL" dirty="0">
                <a:solidFill>
                  <a:srgbClr val="000000"/>
                </a:solidFill>
              </a:rPr>
              <a:t>De weg/brug is één van de drie ontsluitingen van het eiland Voorne Putten</a:t>
            </a:r>
            <a:endParaRPr lang="nl-NL" dirty="0"/>
          </a:p>
          <a:p>
            <a:r>
              <a:rPr lang="nl-NL" dirty="0">
                <a:ea typeface="+mn-lt"/>
                <a:cs typeface="+mn-lt"/>
              </a:rPr>
              <a:t>Invloed </a:t>
            </a:r>
            <a:r>
              <a:rPr lang="nl-NL" dirty="0" smtClean="0">
                <a:ea typeface="+mn-lt"/>
                <a:cs typeface="+mn-lt"/>
              </a:rPr>
              <a:t>getijdenwerking en sterke stroming </a:t>
            </a:r>
            <a:r>
              <a:rPr lang="nl-NL" dirty="0">
                <a:ea typeface="+mn-lt"/>
                <a:cs typeface="+mn-lt"/>
              </a:rPr>
              <a:t>(relevant voor diepte</a:t>
            </a:r>
            <a:r>
              <a:rPr lang="nl-NL" dirty="0" smtClean="0">
                <a:ea typeface="+mn-lt"/>
                <a:cs typeface="+mn-lt"/>
              </a:rPr>
              <a:t>)</a:t>
            </a:r>
            <a:endParaRPr lang="nl-NL" dirty="0">
              <a:ea typeface="+mn-lt"/>
              <a:cs typeface="+mn-lt"/>
            </a:endParaRPr>
          </a:p>
          <a:p>
            <a:r>
              <a:rPr lang="nl-NL" dirty="0">
                <a:ea typeface="+mn-lt"/>
                <a:cs typeface="+mn-lt"/>
              </a:rPr>
              <a:t>Geen wachtplaatsen aanwezig voor scheepvaart (dus geen buffer</a:t>
            </a:r>
            <a:r>
              <a:rPr lang="nl-NL" dirty="0" smtClean="0">
                <a:ea typeface="+mn-lt"/>
                <a:cs typeface="+mn-lt"/>
              </a:rPr>
              <a:t>)</a:t>
            </a:r>
          </a:p>
          <a:p>
            <a:r>
              <a:rPr lang="nl-NL" dirty="0" smtClean="0">
                <a:ea typeface="+mn-lt"/>
                <a:cs typeface="+mn-lt"/>
              </a:rPr>
              <a:t>Veel brugdraaiingen voor hoge (zee)scheepvaart (20x per dag)</a:t>
            </a:r>
          </a:p>
          <a:p>
            <a:r>
              <a:rPr lang="nl-NL" dirty="0" smtClean="0">
                <a:ea typeface="+mn-lt"/>
                <a:cs typeface="+mn-lt"/>
              </a:rPr>
              <a:t>Geen omvaarroute voor Zeevaart (80%)</a:t>
            </a:r>
            <a:endParaRPr lang="nl-NL" dirty="0">
              <a:ea typeface="+mn-lt"/>
              <a:cs typeface="+mn-lt"/>
            </a:endParaRPr>
          </a:p>
          <a:p>
            <a:r>
              <a:rPr lang="nl-NL" dirty="0"/>
              <a:t>Wisselstrook voor </a:t>
            </a:r>
            <a:r>
              <a:rPr lang="nl-NL" dirty="0" smtClean="0"/>
              <a:t>autoverkeer (3 rijbanen).</a:t>
            </a:r>
            <a:endParaRPr lang="nl-NL" dirty="0">
              <a:ea typeface="+mn-lt"/>
              <a:cs typeface="+mn-lt"/>
            </a:endParaRPr>
          </a:p>
          <a:p>
            <a:r>
              <a:rPr lang="nl-NL" dirty="0">
                <a:ea typeface="+mn-lt"/>
                <a:cs typeface="+mn-lt"/>
              </a:rPr>
              <a:t>Doorvaarthoogte brug gesloten 12,50 meter + </a:t>
            </a:r>
            <a:r>
              <a:rPr lang="nl-NL" dirty="0" smtClean="0">
                <a:ea typeface="+mn-lt"/>
                <a:cs typeface="+mn-lt"/>
              </a:rPr>
              <a:t>NAP</a:t>
            </a:r>
            <a:endParaRPr lang="nl-NL" dirty="0">
              <a:ea typeface="+mn-lt"/>
              <a:cs typeface="+mn-lt"/>
            </a:endParaRPr>
          </a:p>
          <a:p>
            <a:r>
              <a:rPr lang="nl-NL" dirty="0">
                <a:ea typeface="+mn-lt"/>
                <a:cs typeface="+mn-lt"/>
              </a:rPr>
              <a:t>Twee beweegbare brugdelen (</a:t>
            </a:r>
            <a:r>
              <a:rPr lang="nl-NL" dirty="0" smtClean="0">
                <a:ea typeface="+mn-lt"/>
                <a:cs typeface="+mn-lt"/>
              </a:rPr>
              <a:t>hefdelen)</a:t>
            </a:r>
            <a:endParaRPr lang="nl-NL" dirty="0">
              <a:ea typeface="+mn-lt"/>
              <a:cs typeface="+mn-lt"/>
            </a:endParaRPr>
          </a:p>
          <a:p>
            <a:pPr lvl="0"/>
            <a:r>
              <a:rPr lang="en-US" dirty="0" err="1" smtClean="0">
                <a:solidFill>
                  <a:srgbClr val="000000"/>
                </a:solidFill>
              </a:rPr>
              <a:t>Spijkenisserbrug</a:t>
            </a:r>
            <a:r>
              <a:rPr lang="en-US" dirty="0" smtClean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000000"/>
                </a:solidFill>
              </a:rPr>
              <a:t>verbindt </a:t>
            </a:r>
            <a:r>
              <a:rPr lang="en-US" dirty="0" err="1">
                <a:solidFill>
                  <a:srgbClr val="000000"/>
                </a:solidFill>
              </a:rPr>
              <a:t>Spijkenisse</a:t>
            </a:r>
            <a:r>
              <a:rPr lang="en-US" dirty="0">
                <a:solidFill>
                  <a:srgbClr val="000000"/>
                </a:solidFill>
              </a:rPr>
              <a:t> met de A15 </a:t>
            </a:r>
            <a:r>
              <a:rPr lang="en-US" dirty="0" err="1">
                <a:solidFill>
                  <a:srgbClr val="000000"/>
                </a:solidFill>
              </a:rPr>
              <a:t>en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Hoogvliet</a:t>
            </a:r>
            <a:endParaRPr lang="en-US" dirty="0">
              <a:solidFill>
                <a:srgbClr val="000000"/>
              </a:solidFill>
            </a:endParaRPr>
          </a:p>
          <a:p>
            <a:pPr lvl="0"/>
            <a:r>
              <a:rPr lang="en-US" dirty="0" err="1">
                <a:solidFill>
                  <a:srgbClr val="000000"/>
                </a:solidFill>
              </a:rPr>
              <a:t>Als</a:t>
            </a:r>
            <a:r>
              <a:rPr lang="en-US" dirty="0">
                <a:solidFill>
                  <a:srgbClr val="000000"/>
                </a:solidFill>
              </a:rPr>
              <a:t> Spijkenisserbrug </a:t>
            </a:r>
            <a:r>
              <a:rPr lang="en-US" dirty="0" err="1">
                <a:solidFill>
                  <a:srgbClr val="000000"/>
                </a:solidFill>
              </a:rPr>
              <a:t>dicht</a:t>
            </a:r>
            <a:r>
              <a:rPr lang="en-US" dirty="0">
                <a:solidFill>
                  <a:srgbClr val="000000"/>
                </a:solidFill>
              </a:rPr>
              <a:t> is, </a:t>
            </a:r>
            <a:r>
              <a:rPr lang="en-US" dirty="0" err="1">
                <a:solidFill>
                  <a:srgbClr val="000000"/>
                </a:solidFill>
              </a:rPr>
              <a:t>rijdt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verkeer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vrijwel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volledig</a:t>
            </a:r>
            <a:r>
              <a:rPr lang="en-US" dirty="0">
                <a:solidFill>
                  <a:srgbClr val="000000"/>
                </a:solidFill>
              </a:rPr>
              <a:t> om via de </a:t>
            </a:r>
            <a:r>
              <a:rPr lang="en-US" dirty="0" err="1" smtClean="0">
                <a:solidFill>
                  <a:srgbClr val="000000"/>
                </a:solidFill>
              </a:rPr>
              <a:t>Hartelbrug</a:t>
            </a:r>
            <a:endParaRPr lang="en-US" dirty="0">
              <a:solidFill>
                <a:srgbClr val="000000"/>
              </a:solidFill>
            </a:endParaRPr>
          </a:p>
          <a:p>
            <a:endParaRPr lang="nl-NL" dirty="0">
              <a:cs typeface="Calibri" panose="020F0502020204030204"/>
            </a:endParaRP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(</a:t>
            </a:r>
            <a:r>
              <a:rPr lang="nl-NL" dirty="0" err="1"/>
              <a:t>V</a:t>
            </a:r>
            <a:r>
              <a:rPr lang="nl-NL" dirty="0" err="1" smtClean="0"/>
              <a:t>erkeers</a:t>
            </a:r>
            <a:r>
              <a:rPr lang="nl-NL" dirty="0" smtClean="0"/>
              <a:t>)feiten</a:t>
            </a:r>
            <a:r>
              <a:rPr lang="en-IE" dirty="0" smtClean="0"/>
              <a:t> </a:t>
            </a:r>
            <a:r>
              <a:rPr lang="en-IE" dirty="0" err="1"/>
              <a:t>Spijkenisserbrug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059" y="-1"/>
            <a:ext cx="3697942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420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Nat – </a:t>
            </a:r>
            <a:r>
              <a:rPr lang="en-US" dirty="0" err="1"/>
              <a:t>feiten</a:t>
            </a:r>
            <a:endParaRPr lang="en-US" dirty="0"/>
          </a:p>
          <a:p>
            <a:r>
              <a:rPr lang="en-US" dirty="0"/>
              <a:t>Droog (per </a:t>
            </a:r>
            <a:r>
              <a:rPr lang="en-US" dirty="0" err="1"/>
              <a:t>modaliteit</a:t>
            </a:r>
            <a:r>
              <a:rPr lang="en-US" dirty="0"/>
              <a:t>) - </a:t>
            </a:r>
            <a:r>
              <a:rPr lang="en-US" dirty="0" err="1"/>
              <a:t>feiten</a:t>
            </a:r>
            <a:endParaRPr lang="en-US" dirty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Inhoudsopgave</a:t>
            </a:r>
          </a:p>
        </p:txBody>
      </p:sp>
    </p:spTree>
    <p:extLst>
      <p:ext uri="{BB962C8B-B14F-4D97-AF65-F5344CB8AC3E}">
        <p14:creationId xmlns:p14="http://schemas.microsoft.com/office/powerpoint/2010/main" val="105907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1985963"/>
            <a:ext cx="10922400" cy="4328897"/>
          </a:xfrm>
        </p:spPr>
        <p:txBody>
          <a:bodyPr/>
          <a:lstStyle/>
          <a:p>
            <a:pPr marL="0" indent="0">
              <a:buNone/>
            </a:pPr>
            <a:r>
              <a:rPr lang="en-IE" dirty="0" err="1"/>
              <a:t>Spijkenisserbrug</a:t>
            </a:r>
            <a:r>
              <a:rPr lang="en-IE" dirty="0"/>
              <a:t> </a:t>
            </a:r>
            <a:r>
              <a:rPr lang="en-US" dirty="0"/>
              <a:t>– </a:t>
            </a:r>
            <a:r>
              <a:rPr lang="en-US" dirty="0" err="1"/>
              <a:t>alternatieve</a:t>
            </a:r>
            <a:r>
              <a:rPr lang="en-US" dirty="0"/>
              <a:t> routes.</a:t>
            </a:r>
            <a:endParaRPr lang="nl-NL" dirty="0"/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>
                <a:ea typeface="+mj-lt"/>
                <a:cs typeface="+mj-lt"/>
              </a:rPr>
              <a:t>Nat – </a:t>
            </a:r>
            <a:r>
              <a:rPr lang="en-IE" dirty="0" err="1">
                <a:ea typeface="+mj-lt"/>
                <a:cs typeface="+mj-lt"/>
              </a:rPr>
              <a:t>feiten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000" y="2430689"/>
            <a:ext cx="9571275" cy="4018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979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 - </a:t>
            </a:r>
            <a:r>
              <a:rPr lang="en-US" dirty="0" err="1"/>
              <a:t>feiten</a:t>
            </a:r>
            <a:endParaRPr lang="nl-NL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6384B0E-A8C6-40D8-9D57-F90C1947AF5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199" y="1825625"/>
            <a:ext cx="10753725" cy="4351338"/>
          </a:xfrm>
          <a:prstGeom prst="rect">
            <a:avLst/>
          </a:prstGeom>
        </p:spPr>
        <p:txBody>
          <a:bodyPr/>
          <a:lstStyle/>
          <a:p>
            <a:r>
              <a:rPr lang="da-DK" dirty="0"/>
              <a:t>Bruggen in Hartelcorridor (Hartelbrug, </a:t>
            </a:r>
            <a:r>
              <a:rPr lang="en-IE" dirty="0" err="1"/>
              <a:t>Zoetwaterkanaalbrug</a:t>
            </a:r>
            <a:r>
              <a:rPr lang="nl-NL" dirty="0"/>
              <a:t>) mogen niet worden bediend bij verstoring Spijkenisserbrug, tenzij er toestemming van de regio is.</a:t>
            </a:r>
          </a:p>
          <a:p>
            <a:endParaRPr lang="nl-NL" dirty="0"/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11E54CD8-8EC6-43E7-A30D-0B7EFD3AA7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6575" y="3276600"/>
            <a:ext cx="5663650" cy="3538537"/>
          </a:xfrm>
          <a:prstGeom prst="rect">
            <a:avLst/>
          </a:prstGeom>
        </p:spPr>
      </p:pic>
      <p:sp>
        <p:nvSpPr>
          <p:cNvPr id="10" name="TextBox 6">
            <a:extLst>
              <a:ext uri="{FF2B5EF4-FFF2-40B4-BE49-F238E27FC236}">
                <a16:creationId xmlns:a16="http://schemas.microsoft.com/office/drawing/2014/main" id="{A3094723-7125-4161-9266-B76FBCD7D324}"/>
              </a:ext>
            </a:extLst>
          </p:cNvPr>
          <p:cNvSpPr txBox="1"/>
          <p:nvPr/>
        </p:nvSpPr>
        <p:spPr>
          <a:xfrm>
            <a:off x="9080047" y="5627686"/>
            <a:ext cx="16383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Oude Maas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F23FA7CF-E977-4F26-89DD-E2862BD8EF46}"/>
              </a:ext>
            </a:extLst>
          </p:cNvPr>
          <p:cNvSpPr txBox="1"/>
          <p:nvPr/>
        </p:nvSpPr>
        <p:spPr>
          <a:xfrm>
            <a:off x="9080047" y="6439943"/>
            <a:ext cx="16383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Spijkenisserbrug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D663214A-3632-42A0-ABB9-1DD6F2BE1A5A}"/>
              </a:ext>
            </a:extLst>
          </p:cNvPr>
          <p:cNvSpPr txBox="1"/>
          <p:nvPr/>
        </p:nvSpPr>
        <p:spPr>
          <a:xfrm>
            <a:off x="9006747" y="4454922"/>
            <a:ext cx="1638300" cy="27979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Hartelbrug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Arrow Connector 11">
            <a:extLst>
              <a:ext uri="{FF2B5EF4-FFF2-40B4-BE49-F238E27FC236}">
                <a16:creationId xmlns:a16="http://schemas.microsoft.com/office/drawing/2014/main" id="{F0833AAA-2448-486D-9854-9B7616ABFAC9}"/>
              </a:ext>
            </a:extLst>
          </p:cNvPr>
          <p:cNvCxnSpPr>
            <a:cxnSpLocks/>
            <a:stCxn id="12" idx="1"/>
          </p:cNvCxnSpPr>
          <p:nvPr/>
        </p:nvCxnSpPr>
        <p:spPr>
          <a:xfrm flipH="1">
            <a:off x="7251425" y="4594821"/>
            <a:ext cx="1755322" cy="9859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D10C7552-180F-4E2E-B67E-1F5AFAE77788}"/>
              </a:ext>
            </a:extLst>
          </p:cNvPr>
          <p:cNvCxnSpPr>
            <a:stCxn id="10" idx="1"/>
          </p:cNvCxnSpPr>
          <p:nvPr/>
        </p:nvCxnSpPr>
        <p:spPr>
          <a:xfrm flipH="1" flipV="1">
            <a:off x="8239125" y="5781574"/>
            <a:ext cx="840922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5">
            <a:extLst>
              <a:ext uri="{FF2B5EF4-FFF2-40B4-BE49-F238E27FC236}">
                <a16:creationId xmlns:a16="http://schemas.microsoft.com/office/drawing/2014/main" id="{BB7D2656-9709-481F-AF4B-29BEAB7845E1}"/>
              </a:ext>
            </a:extLst>
          </p:cNvPr>
          <p:cNvCxnSpPr>
            <a:cxnSpLocks/>
            <a:stCxn id="11" idx="1"/>
          </p:cNvCxnSpPr>
          <p:nvPr/>
        </p:nvCxnSpPr>
        <p:spPr>
          <a:xfrm flipH="1" flipV="1">
            <a:off x="8315325" y="6074369"/>
            <a:ext cx="764722" cy="5194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0">
            <a:extLst>
              <a:ext uri="{FF2B5EF4-FFF2-40B4-BE49-F238E27FC236}">
                <a16:creationId xmlns:a16="http://schemas.microsoft.com/office/drawing/2014/main" id="{1E462CC0-74F5-40C5-98E9-C300F7B3012E}"/>
              </a:ext>
            </a:extLst>
          </p:cNvPr>
          <p:cNvSpPr txBox="1"/>
          <p:nvPr/>
        </p:nvSpPr>
        <p:spPr>
          <a:xfrm>
            <a:off x="9232447" y="5141912"/>
            <a:ext cx="1746154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Zoetwaterkanaalbrug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7" name="Straight Arrow Connector 12">
            <a:extLst>
              <a:ext uri="{FF2B5EF4-FFF2-40B4-BE49-F238E27FC236}">
                <a16:creationId xmlns:a16="http://schemas.microsoft.com/office/drawing/2014/main" id="{5CD8C2CC-6749-43BF-AD49-911A5D99C67D}"/>
              </a:ext>
            </a:extLst>
          </p:cNvPr>
          <p:cNvCxnSpPr>
            <a:cxnSpLocks/>
            <a:stCxn id="16" idx="1"/>
          </p:cNvCxnSpPr>
          <p:nvPr/>
        </p:nvCxnSpPr>
        <p:spPr>
          <a:xfrm flipH="1">
            <a:off x="7251425" y="5295801"/>
            <a:ext cx="1981022" cy="4857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570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IE" dirty="0"/>
              <a:t>In 2017 had de </a:t>
            </a:r>
            <a:r>
              <a:rPr lang="en-IE" dirty="0" err="1"/>
              <a:t>geopende</a:t>
            </a:r>
            <a:r>
              <a:rPr lang="en-IE" dirty="0"/>
              <a:t> </a:t>
            </a:r>
            <a:r>
              <a:rPr lang="en-IE" dirty="0" err="1"/>
              <a:t>brug</a:t>
            </a:r>
            <a:r>
              <a:rPr lang="en-IE" dirty="0"/>
              <a:t> 6.975 passages, </a:t>
            </a:r>
            <a:r>
              <a:rPr lang="en-IE" dirty="0" err="1"/>
              <a:t>waarvan</a:t>
            </a:r>
            <a:r>
              <a:rPr lang="en-IE" dirty="0"/>
              <a:t> 5.628 passages </a:t>
            </a:r>
            <a:r>
              <a:rPr lang="en-IE" dirty="0" err="1"/>
              <a:t>voor</a:t>
            </a:r>
            <a:r>
              <a:rPr lang="en-IE" dirty="0"/>
              <a:t> </a:t>
            </a:r>
            <a:r>
              <a:rPr lang="en-IE" dirty="0" err="1"/>
              <a:t>scheepvaart</a:t>
            </a:r>
            <a:r>
              <a:rPr lang="en-IE" dirty="0"/>
              <a:t>.</a:t>
            </a:r>
          </a:p>
          <a:p>
            <a:r>
              <a:rPr lang="en-IE" dirty="0" err="1"/>
              <a:t>Relatief</a:t>
            </a:r>
            <a:r>
              <a:rPr lang="en-IE" dirty="0"/>
              <a:t> </a:t>
            </a:r>
            <a:r>
              <a:rPr lang="en-IE" dirty="0" err="1"/>
              <a:t>veel</a:t>
            </a:r>
            <a:r>
              <a:rPr lang="en-IE" dirty="0"/>
              <a:t> </a:t>
            </a:r>
            <a:r>
              <a:rPr lang="en-IE" dirty="0" err="1"/>
              <a:t>brugopeningen</a:t>
            </a:r>
            <a:r>
              <a:rPr lang="en-IE" dirty="0"/>
              <a:t> </a:t>
            </a:r>
            <a:r>
              <a:rPr lang="en-IE" dirty="0" err="1"/>
              <a:t>voor</a:t>
            </a:r>
            <a:r>
              <a:rPr lang="en-IE" dirty="0"/>
              <a:t> </a:t>
            </a:r>
            <a:r>
              <a:rPr lang="en-IE" dirty="0" err="1"/>
              <a:t>zeevaart</a:t>
            </a:r>
            <a:r>
              <a:rPr lang="en-IE" dirty="0"/>
              <a:t> (ca. 80%).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Nat – </a:t>
            </a:r>
            <a:r>
              <a:rPr lang="en-IE" dirty="0" err="1"/>
              <a:t>feiten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8337" y="3503181"/>
            <a:ext cx="4874558" cy="3208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6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IE" dirty="0"/>
              <a:t>Fietsintensiteiten (</a:t>
            </a:r>
            <a:r>
              <a:rPr lang="en-IE" dirty="0" err="1"/>
              <a:t>telcijfers</a:t>
            </a:r>
            <a:r>
              <a:rPr lang="en-IE" dirty="0"/>
              <a:t>): </a:t>
            </a:r>
          </a:p>
          <a:p>
            <a:pPr lvl="1"/>
            <a:r>
              <a:rPr lang="en-IE" dirty="0" err="1"/>
              <a:t>Werkdag</a:t>
            </a:r>
            <a:r>
              <a:rPr lang="en-IE" dirty="0"/>
              <a:t> (05:00-21:00)</a:t>
            </a:r>
          </a:p>
          <a:p>
            <a:pPr lvl="2"/>
            <a:r>
              <a:rPr lang="en-IE" dirty="0" err="1"/>
              <a:t>Telpunt</a:t>
            </a:r>
            <a:r>
              <a:rPr lang="en-IE" dirty="0"/>
              <a:t> 4: 1.250</a:t>
            </a:r>
          </a:p>
          <a:p>
            <a:pPr lvl="2"/>
            <a:r>
              <a:rPr lang="en-IE" dirty="0" err="1"/>
              <a:t>Telpunt</a:t>
            </a:r>
            <a:r>
              <a:rPr lang="en-IE" dirty="0"/>
              <a:t> 5: 1.450</a:t>
            </a:r>
          </a:p>
          <a:p>
            <a:pPr lvl="1"/>
            <a:r>
              <a:rPr lang="en-IE" dirty="0"/>
              <a:t>Weekend</a:t>
            </a:r>
          </a:p>
          <a:p>
            <a:pPr lvl="2"/>
            <a:r>
              <a:rPr lang="en-IE" dirty="0" err="1"/>
              <a:t>Telpunt</a:t>
            </a:r>
            <a:r>
              <a:rPr lang="en-IE" dirty="0"/>
              <a:t> 4: 1.850</a:t>
            </a:r>
          </a:p>
          <a:p>
            <a:pPr lvl="2"/>
            <a:r>
              <a:rPr lang="en-IE" dirty="0" err="1"/>
              <a:t>Telpunt</a:t>
            </a:r>
            <a:r>
              <a:rPr lang="en-IE" dirty="0"/>
              <a:t> 5: 1.750</a:t>
            </a:r>
          </a:p>
          <a:p>
            <a:pPr lvl="1"/>
            <a:r>
              <a:rPr lang="en-IE" dirty="0" err="1"/>
              <a:t>Vakantiedag</a:t>
            </a:r>
            <a:r>
              <a:rPr lang="en-IE" dirty="0"/>
              <a:t> (</a:t>
            </a:r>
            <a:r>
              <a:rPr lang="en-IE" dirty="0" err="1"/>
              <a:t>zomer</a:t>
            </a:r>
            <a:r>
              <a:rPr lang="en-IE" dirty="0"/>
              <a:t>)</a:t>
            </a:r>
          </a:p>
          <a:p>
            <a:pPr lvl="2"/>
            <a:r>
              <a:rPr lang="en-IE" dirty="0" err="1"/>
              <a:t>Telpunt</a:t>
            </a:r>
            <a:r>
              <a:rPr lang="en-IE" dirty="0"/>
              <a:t> 4: 1.400</a:t>
            </a:r>
          </a:p>
          <a:p>
            <a:pPr lvl="2"/>
            <a:r>
              <a:rPr lang="en-IE" dirty="0" err="1"/>
              <a:t>Telpunt</a:t>
            </a:r>
            <a:r>
              <a:rPr lang="en-IE" dirty="0"/>
              <a:t> 5: 1.100</a:t>
            </a:r>
          </a:p>
          <a:p>
            <a:endParaRPr lang="nl-NL" dirty="0"/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633404" y="2350800"/>
            <a:ext cx="4272451" cy="3735675"/>
          </a:xfrm>
          <a:prstGeom prst="rect">
            <a:avLst/>
          </a:prstGeo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Droog – </a:t>
            </a:r>
            <a:r>
              <a:rPr lang="en-IE" dirty="0" err="1"/>
              <a:t>feiten</a:t>
            </a:r>
            <a:r>
              <a:rPr lang="en-IE" dirty="0"/>
              <a:t> </a:t>
            </a:r>
            <a:r>
              <a:rPr lang="en-IE" dirty="0" err="1"/>
              <a:t>fiets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00001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Droog – </a:t>
            </a:r>
            <a:r>
              <a:rPr lang="en-IE" dirty="0" err="1"/>
              <a:t>feiten</a:t>
            </a:r>
            <a:r>
              <a:rPr lang="en-IE" dirty="0"/>
              <a:t> </a:t>
            </a:r>
            <a:r>
              <a:rPr lang="en-IE" dirty="0" err="1"/>
              <a:t>fiets</a:t>
            </a:r>
            <a:endParaRPr lang="nl-NL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935B2FC-C799-4B4A-998B-0DA6CD9A8B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3168536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IE" dirty="0"/>
              <a:t>Fietsintensiteiten </a:t>
            </a:r>
            <a:r>
              <a:rPr lang="en-IE" dirty="0" err="1"/>
              <a:t>basisjaar</a:t>
            </a:r>
            <a:r>
              <a:rPr lang="en-IE" dirty="0"/>
              <a:t> 2016</a:t>
            </a:r>
          </a:p>
          <a:p>
            <a:pPr marL="0" indent="0">
              <a:buNone/>
            </a:pPr>
            <a:endParaRPr lang="en-IE" dirty="0"/>
          </a:p>
          <a:p>
            <a:pPr marL="0" indent="0">
              <a:buNone/>
            </a:pPr>
            <a:endParaRPr lang="en-IE" dirty="0">
              <a:solidFill>
                <a:schemeClr val="bg1">
                  <a:lumMod val="85000"/>
                </a:schemeClr>
              </a:solidFill>
              <a:cs typeface="Calibri"/>
            </a:endParaRPr>
          </a:p>
        </p:txBody>
      </p:sp>
      <p:pic>
        <p:nvPicPr>
          <p:cNvPr id="10" name="Picture 4">
            <a:extLst>
              <a:ext uri="{FF2B5EF4-FFF2-40B4-BE49-F238E27FC236}">
                <a16:creationId xmlns:a16="http://schemas.microsoft.com/office/drawing/2014/main" id="{2524C03C-94D0-4847-964B-04457CF934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9382" y="1914643"/>
            <a:ext cx="7473068" cy="4685374"/>
          </a:xfrm>
          <a:prstGeom prst="rect">
            <a:avLst/>
          </a:prstGeom>
        </p:spPr>
      </p:pic>
      <p:sp>
        <p:nvSpPr>
          <p:cNvPr id="11" name="Oval 5">
            <a:extLst>
              <a:ext uri="{FF2B5EF4-FFF2-40B4-BE49-F238E27FC236}">
                <a16:creationId xmlns:a16="http://schemas.microsoft.com/office/drawing/2014/main" id="{A3E43962-36D2-4D77-9D30-3D510AC46CB7}"/>
              </a:ext>
            </a:extLst>
          </p:cNvPr>
          <p:cNvSpPr/>
          <p:nvPr/>
        </p:nvSpPr>
        <p:spPr>
          <a:xfrm>
            <a:off x="7596181" y="2906231"/>
            <a:ext cx="1133475" cy="1047750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Picture 6">
            <a:extLst>
              <a:ext uri="{FF2B5EF4-FFF2-40B4-BE49-F238E27FC236}">
                <a16:creationId xmlns:a16="http://schemas.microsoft.com/office/drawing/2014/main" id="{56739BE7-DD2D-42B2-B394-E9CDBF2DF5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150" y="4084413"/>
            <a:ext cx="3919232" cy="2200499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cxnSp>
        <p:nvCxnSpPr>
          <p:cNvPr id="13" name="Straight Connector 8">
            <a:extLst>
              <a:ext uri="{FF2B5EF4-FFF2-40B4-BE49-F238E27FC236}">
                <a16:creationId xmlns:a16="http://schemas.microsoft.com/office/drawing/2014/main" id="{81063465-2260-4F9B-9B0E-19E0B1B6DAE5}"/>
              </a:ext>
            </a:extLst>
          </p:cNvPr>
          <p:cNvCxnSpPr>
            <a:stCxn id="11" idx="3"/>
          </p:cNvCxnSpPr>
          <p:nvPr/>
        </p:nvCxnSpPr>
        <p:spPr>
          <a:xfrm flipH="1">
            <a:off x="4548530" y="3800542"/>
            <a:ext cx="3213645" cy="283871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0">
            <a:extLst>
              <a:ext uri="{FF2B5EF4-FFF2-40B4-BE49-F238E27FC236}">
                <a16:creationId xmlns:a16="http://schemas.microsoft.com/office/drawing/2014/main" id="{A7D1222B-B66E-45F7-8E81-1025103739BF}"/>
              </a:ext>
            </a:extLst>
          </p:cNvPr>
          <p:cNvCxnSpPr>
            <a:stCxn id="11" idx="3"/>
          </p:cNvCxnSpPr>
          <p:nvPr/>
        </p:nvCxnSpPr>
        <p:spPr>
          <a:xfrm flipH="1">
            <a:off x="4509382" y="3800542"/>
            <a:ext cx="3252793" cy="248437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3194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Droog – </a:t>
            </a:r>
            <a:r>
              <a:rPr lang="en-IE" dirty="0" err="1"/>
              <a:t>feiten</a:t>
            </a:r>
            <a:r>
              <a:rPr lang="en-IE" dirty="0"/>
              <a:t> </a:t>
            </a:r>
            <a:r>
              <a:rPr lang="en-IE" dirty="0" err="1"/>
              <a:t>wegverkeer</a:t>
            </a:r>
            <a:endParaRPr lang="nl-NL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935B2FC-C799-4B4A-998B-0DA6CD9A8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IE" dirty="0">
                <a:cs typeface="Calibri"/>
              </a:rPr>
              <a:t>Intensiteit </a:t>
            </a:r>
            <a:r>
              <a:rPr lang="en-IE" dirty="0" err="1">
                <a:cs typeface="Calibri"/>
              </a:rPr>
              <a:t>motorvoertuigen</a:t>
            </a:r>
            <a:r>
              <a:rPr lang="en-IE" dirty="0">
                <a:cs typeface="Calibri"/>
              </a:rPr>
              <a:t> 2019</a:t>
            </a:r>
            <a:endParaRPr lang="en-IE" dirty="0"/>
          </a:p>
        </p:txBody>
      </p:sp>
      <p:graphicFrame>
        <p:nvGraphicFramePr>
          <p:cNvPr id="10" name="Table 11">
            <a:extLst>
              <a:ext uri="{FF2B5EF4-FFF2-40B4-BE49-F238E27FC236}">
                <a16:creationId xmlns:a16="http://schemas.microsoft.com/office/drawing/2014/main" id="{1039A669-BB80-4261-B8FE-EB99607D7D0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214313" y="2227725"/>
          <a:ext cx="11763373" cy="23469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52483">
                  <a:extLst>
                    <a:ext uri="{9D8B030D-6E8A-4147-A177-3AD203B41FA5}">
                      <a16:colId xmlns:a16="http://schemas.microsoft.com/office/drawing/2014/main" val="1867864874"/>
                    </a:ext>
                  </a:extLst>
                </a:gridCol>
                <a:gridCol w="1551815">
                  <a:extLst>
                    <a:ext uri="{9D8B030D-6E8A-4147-A177-3AD203B41FA5}">
                      <a16:colId xmlns:a16="http://schemas.microsoft.com/office/drawing/2014/main" val="666140320"/>
                    </a:ext>
                  </a:extLst>
                </a:gridCol>
                <a:gridCol w="1551815">
                  <a:extLst>
                    <a:ext uri="{9D8B030D-6E8A-4147-A177-3AD203B41FA5}">
                      <a16:colId xmlns:a16="http://schemas.microsoft.com/office/drawing/2014/main" val="4109456813"/>
                    </a:ext>
                  </a:extLst>
                </a:gridCol>
                <a:gridCol w="1551815">
                  <a:extLst>
                    <a:ext uri="{9D8B030D-6E8A-4147-A177-3AD203B41FA5}">
                      <a16:colId xmlns:a16="http://schemas.microsoft.com/office/drawing/2014/main" val="192833227"/>
                    </a:ext>
                  </a:extLst>
                </a:gridCol>
                <a:gridCol w="1551815">
                  <a:extLst>
                    <a:ext uri="{9D8B030D-6E8A-4147-A177-3AD203B41FA5}">
                      <a16:colId xmlns:a16="http://schemas.microsoft.com/office/drawing/2014/main" val="667202069"/>
                    </a:ext>
                  </a:extLst>
                </a:gridCol>
                <a:gridCol w="1551815">
                  <a:extLst>
                    <a:ext uri="{9D8B030D-6E8A-4147-A177-3AD203B41FA5}">
                      <a16:colId xmlns:a16="http://schemas.microsoft.com/office/drawing/2014/main" val="1600475840"/>
                    </a:ext>
                  </a:extLst>
                </a:gridCol>
                <a:gridCol w="1551815">
                  <a:extLst>
                    <a:ext uri="{9D8B030D-6E8A-4147-A177-3AD203B41FA5}">
                      <a16:colId xmlns:a16="http://schemas.microsoft.com/office/drawing/2014/main" val="48295507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400" b="1" dirty="0" err="1"/>
                        <a:t>Periode</a:t>
                      </a:r>
                      <a:endParaRPr lang="nl-NL" sz="14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 err="1"/>
                        <a:t>Werkdag</a:t>
                      </a:r>
                      <a:r>
                        <a:rPr lang="en-US" sz="1400" b="1" dirty="0"/>
                        <a:t> (05:00-21:00)</a:t>
                      </a:r>
                      <a:endParaRPr lang="nl-NL" sz="1400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Weekend (</a:t>
                      </a:r>
                      <a:r>
                        <a:rPr lang="en-US" sz="1400" b="1" dirty="0" err="1"/>
                        <a:t>vr</a:t>
                      </a:r>
                      <a:r>
                        <a:rPr lang="en-US" sz="1400" b="1" dirty="0"/>
                        <a:t> 21:00- ma 05:00)</a:t>
                      </a:r>
                      <a:endParaRPr lang="nl-NL" sz="1400" b="1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b="1" dirty="0" err="1"/>
                        <a:t>Vakantiedag</a:t>
                      </a:r>
                      <a:r>
                        <a:rPr lang="en-US" sz="1400" b="1" dirty="0"/>
                        <a:t> (</a:t>
                      </a:r>
                      <a:r>
                        <a:rPr lang="en-US" sz="1400" b="1" dirty="0" err="1"/>
                        <a:t>zomer</a:t>
                      </a:r>
                      <a:r>
                        <a:rPr lang="en-US" sz="1400" b="1" dirty="0"/>
                        <a:t>)</a:t>
                      </a:r>
                      <a:endParaRPr lang="nl-NL" sz="1400" b="1" dirty="0"/>
                    </a:p>
                  </a:txBody>
                  <a:tcPr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50581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1400" b="1" dirty="0"/>
                        <a:t>Telpunt</a:t>
                      </a:r>
                      <a:endParaRPr lang="nl-NL" sz="1400" b="1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2085</a:t>
                      </a:r>
                      <a:endParaRPr lang="nl-NL" sz="1400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2092</a:t>
                      </a:r>
                      <a:endParaRPr lang="nl-NL" sz="1400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2085</a:t>
                      </a:r>
                      <a:endParaRPr lang="nl-NL" sz="1400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2092</a:t>
                      </a:r>
                      <a:endParaRPr lang="nl-NL" sz="1400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2085</a:t>
                      </a:r>
                      <a:endParaRPr lang="nl-NL" sz="1400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2092</a:t>
                      </a:r>
                      <a:endParaRPr lang="nl-NL" sz="1400" b="1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9965833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1400" dirty="0" err="1"/>
                        <a:t>Gemotoriseerd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verkeer</a:t>
                      </a:r>
                      <a:endParaRPr lang="nl-NL" sz="1400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14.700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13.850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27.350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26.400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10.250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9.550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6228264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1400" dirty="0" err="1"/>
                        <a:t>Personenauto</a:t>
                      </a:r>
                      <a:endParaRPr lang="nl-NL" sz="1400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13.250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12.500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25.350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23.900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9.200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8.700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21137586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1400" dirty="0" err="1"/>
                        <a:t>Vrachtauto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ongeleed</a:t>
                      </a:r>
                      <a:endParaRPr lang="nl-NL" sz="1400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600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650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550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650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350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350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30424916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sz="1400" dirty="0" err="1"/>
                        <a:t>Vrachtauto</a:t>
                      </a:r>
                      <a:r>
                        <a:rPr lang="en-US" sz="1400" dirty="0"/>
                        <a:t> </a:t>
                      </a:r>
                      <a:r>
                        <a:rPr lang="en-US" sz="1400" dirty="0" err="1"/>
                        <a:t>geleed</a:t>
                      </a:r>
                      <a:endParaRPr lang="nl-NL" sz="1400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100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100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100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100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50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50</a:t>
                      </a:r>
                      <a:endParaRPr lang="nl-NL" sz="1400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73390815"/>
                  </a:ext>
                </a:extLst>
              </a:tr>
            </a:tbl>
          </a:graphicData>
        </a:graphic>
      </p:graphicFrame>
      <p:pic>
        <p:nvPicPr>
          <p:cNvPr id="11" name="Picture 4">
            <a:extLst>
              <a:ext uri="{FF2B5EF4-FFF2-40B4-BE49-F238E27FC236}">
                <a16:creationId xmlns:a16="http://schemas.microsoft.com/office/drawing/2014/main" id="{01853661-3969-4C55-A89C-E2A030B97A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0556" y="4576909"/>
            <a:ext cx="6611119" cy="2236114"/>
          </a:xfrm>
          <a:prstGeom prst="rect">
            <a:avLst/>
          </a:prstGeom>
        </p:spPr>
      </p:pic>
      <p:sp>
        <p:nvSpPr>
          <p:cNvPr id="12" name="Callout: Line 5">
            <a:extLst>
              <a:ext uri="{FF2B5EF4-FFF2-40B4-BE49-F238E27FC236}">
                <a16:creationId xmlns:a16="http://schemas.microsoft.com/office/drawing/2014/main" id="{C9914B42-3E81-4B0B-9B7E-B763DD132923}"/>
              </a:ext>
            </a:extLst>
          </p:cNvPr>
          <p:cNvSpPr/>
          <p:nvPr/>
        </p:nvSpPr>
        <p:spPr>
          <a:xfrm>
            <a:off x="7173094" y="4711846"/>
            <a:ext cx="952500" cy="533400"/>
          </a:xfrm>
          <a:prstGeom prst="borderCallout1">
            <a:avLst>
              <a:gd name="adj1" fmla="val 45536"/>
              <a:gd name="adj2" fmla="val 99667"/>
              <a:gd name="adj3" fmla="val 62501"/>
              <a:gd name="adj4" fmla="val 135667"/>
            </a:avLst>
          </a:prstGeom>
          <a:solidFill>
            <a:schemeClr val="bg1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2092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Callout: Line 8">
            <a:extLst>
              <a:ext uri="{FF2B5EF4-FFF2-40B4-BE49-F238E27FC236}">
                <a16:creationId xmlns:a16="http://schemas.microsoft.com/office/drawing/2014/main" id="{25F33FA9-6BC0-4DAF-994F-9ED63CC7C04D}"/>
              </a:ext>
            </a:extLst>
          </p:cNvPr>
          <p:cNvSpPr/>
          <p:nvPr/>
        </p:nvSpPr>
        <p:spPr>
          <a:xfrm>
            <a:off x="7468369" y="5444404"/>
            <a:ext cx="952500" cy="533400"/>
          </a:xfrm>
          <a:prstGeom prst="borderCallout1">
            <a:avLst>
              <a:gd name="adj1" fmla="val 45536"/>
              <a:gd name="adj2" fmla="val 99667"/>
              <a:gd name="adj3" fmla="val -58928"/>
              <a:gd name="adj4" fmla="val 103667"/>
            </a:avLst>
          </a:prstGeom>
          <a:solidFill>
            <a:schemeClr val="bg1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2085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8280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ijdelijke aanduiding voor inhoud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230279735"/>
              </p:ext>
            </p:extLst>
          </p:nvPr>
        </p:nvGraphicFramePr>
        <p:xfrm>
          <a:off x="629999" y="1768283"/>
          <a:ext cx="5804052" cy="45514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4474">
                  <a:extLst>
                    <a:ext uri="{9D8B030D-6E8A-4147-A177-3AD203B41FA5}">
                      <a16:colId xmlns:a16="http://schemas.microsoft.com/office/drawing/2014/main" val="3005516853"/>
                    </a:ext>
                  </a:extLst>
                </a:gridCol>
                <a:gridCol w="2859578">
                  <a:extLst>
                    <a:ext uri="{9D8B030D-6E8A-4147-A177-3AD203B41FA5}">
                      <a16:colId xmlns:a16="http://schemas.microsoft.com/office/drawing/2014/main" val="2935358196"/>
                    </a:ext>
                  </a:extLst>
                </a:gridCol>
              </a:tblGrid>
              <a:tr h="589036">
                <a:tc>
                  <a:txBody>
                    <a:bodyPr/>
                    <a:lstStyle/>
                    <a:p>
                      <a:r>
                        <a:rPr lang="nl-NL" dirty="0" smtClean="0"/>
                        <a:t>Persoon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baseline="0" dirty="0" smtClean="0"/>
                        <a:t>Functie</a:t>
                      </a:r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3522801"/>
                  </a:ext>
                </a:extLst>
              </a:tr>
              <a:tr h="300505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Guus Holtring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Projectmanager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1817982"/>
                  </a:ext>
                </a:extLst>
              </a:tr>
              <a:tr h="270454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Joost Weeda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Contractmanager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134290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Nicolette Leeflang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Omgevingsmanager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063254"/>
                  </a:ext>
                </a:extLst>
              </a:tr>
              <a:tr h="270454">
                <a:tc>
                  <a:txBody>
                    <a:bodyPr/>
                    <a:lstStyle/>
                    <a:p>
                      <a:pPr algn="l"/>
                      <a:r>
                        <a:rPr lang="nl-NL" sz="1400" dirty="0" smtClean="0"/>
                        <a:t>Dirk van Driel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Technisch manager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6294998"/>
                  </a:ext>
                </a:extLst>
              </a:tr>
              <a:tr h="270454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Martin de Lange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IV manager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6310501"/>
                  </a:ext>
                </a:extLst>
              </a:tr>
              <a:tr h="270454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Marijke van der Wal-Peters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Inkoopadviseur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654906"/>
                  </a:ext>
                </a:extLst>
              </a:tr>
              <a:tr h="270454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Wiebe Mulder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Adviseur verkeer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2929224"/>
                  </a:ext>
                </a:extLst>
              </a:tr>
              <a:tr h="270454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Rob van Nisselrooij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Technisch adviseur IA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0266564"/>
                  </a:ext>
                </a:extLst>
              </a:tr>
              <a:tr h="270454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Stef van der</a:t>
                      </a:r>
                      <a:r>
                        <a:rPr lang="nl-NL" sz="1400" baseline="0" dirty="0" smtClean="0"/>
                        <a:t> Brink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Technisch adviseur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90392"/>
                  </a:ext>
                </a:extLst>
              </a:tr>
              <a:tr h="270454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Robbert Geers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Technisch adviseur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72021059"/>
                  </a:ext>
                </a:extLst>
              </a:tr>
              <a:tr h="270454"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473002"/>
                  </a:ext>
                </a:extLst>
              </a:tr>
              <a:tr h="270454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Marco Mulder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Adviseur V&amp;V (</a:t>
                      </a:r>
                      <a:r>
                        <a:rPr lang="nl-NL" sz="1400" dirty="0" err="1" smtClean="0"/>
                        <a:t>Arup</a:t>
                      </a:r>
                      <a:r>
                        <a:rPr lang="nl-NL" sz="1400" dirty="0" smtClean="0"/>
                        <a:t>)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6936304"/>
                  </a:ext>
                </a:extLst>
              </a:tr>
              <a:tr h="270454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Nienke Strikwerda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Adviseur V&amp;V (</a:t>
                      </a:r>
                      <a:r>
                        <a:rPr lang="nl-NL" sz="1400" dirty="0" err="1" smtClean="0"/>
                        <a:t>Arup</a:t>
                      </a:r>
                      <a:r>
                        <a:rPr lang="nl-NL" sz="1400" dirty="0" smtClean="0"/>
                        <a:t>)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8839584"/>
                  </a:ext>
                </a:extLst>
              </a:tr>
            </a:tbl>
          </a:graphicData>
        </a:graphic>
      </p:graphicFrame>
      <p:sp>
        <p:nvSpPr>
          <p:cNvPr id="7" name="Tijdelijke aanduiding voor tekst 6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29999" y="1067428"/>
            <a:ext cx="10933200" cy="1069200"/>
          </a:xfrm>
        </p:spPr>
        <p:txBody>
          <a:bodyPr/>
          <a:lstStyle/>
          <a:p>
            <a:r>
              <a:rPr lang="nl-NL" dirty="0" smtClean="0"/>
              <a:t>Cluster B-Bruggen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294967295"/>
          </p:nvPr>
        </p:nvSpPr>
        <p:spPr>
          <a:xfrm>
            <a:off x="11680825" y="6527800"/>
            <a:ext cx="511175" cy="184150"/>
          </a:xfrm>
        </p:spPr>
        <p:txBody>
          <a:bodyPr/>
          <a:lstStyle/>
          <a:p>
            <a:fld id="{6C93B359-CF0D-4389-949E-16A33FCBB3EC}" type="slidenum">
              <a:rPr lang="nl-NL" smtClean="0"/>
              <a:t>3</a:t>
            </a:fld>
            <a:endParaRPr lang="nl-NL" dirty="0"/>
          </a:p>
        </p:txBody>
      </p:sp>
      <p:pic>
        <p:nvPicPr>
          <p:cNvPr id="1026" name="Picture 2" descr="https://www.alblasserdamsnieuws.nl/wordpress/wp-content/uploads/2016/07/Brug-over-de-Noord-Alblasserdam.jpg"/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271" y="4467497"/>
            <a:ext cx="3970910" cy="233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edia.indebuurt.nl/dordrecht/2018/09/08174100/zwijndrechtse-brug-open-e155481758959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271" y="2290597"/>
            <a:ext cx="3970910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 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271" y="0"/>
            <a:ext cx="3970910" cy="23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966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Droog – </a:t>
            </a:r>
            <a:r>
              <a:rPr lang="en-IE" dirty="0" err="1"/>
              <a:t>feiten</a:t>
            </a:r>
            <a:r>
              <a:rPr lang="en-IE" dirty="0"/>
              <a:t> </a:t>
            </a:r>
            <a:r>
              <a:rPr lang="en-IE" dirty="0" err="1"/>
              <a:t>wegverkeer</a:t>
            </a:r>
            <a:endParaRPr lang="nl-NL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935B2FC-C799-4B4A-998B-0DA6CD9A8B9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38200" y="1825625"/>
            <a:ext cx="43053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IE" dirty="0" err="1">
                <a:cs typeface="Calibri"/>
              </a:rPr>
              <a:t>Motorvoertuig</a:t>
            </a:r>
            <a:r>
              <a:rPr lang="en-IE" dirty="0">
                <a:cs typeface="Calibri"/>
              </a:rPr>
              <a:t> </a:t>
            </a:r>
            <a:r>
              <a:rPr lang="en-IE" dirty="0" err="1">
                <a:cs typeface="Calibri"/>
              </a:rPr>
              <a:t>intensiteiten</a:t>
            </a:r>
            <a:r>
              <a:rPr lang="en-IE" dirty="0">
                <a:cs typeface="Calibri"/>
              </a:rPr>
              <a:t> </a:t>
            </a:r>
          </a:p>
          <a:p>
            <a:pPr marL="0" indent="0">
              <a:buNone/>
            </a:pPr>
            <a:r>
              <a:rPr lang="en-IE" dirty="0">
                <a:cs typeface="Calibri"/>
              </a:rPr>
              <a:t>(V-MRDH </a:t>
            </a:r>
            <a:r>
              <a:rPr lang="en-IE" dirty="0" err="1">
                <a:cs typeface="Calibri"/>
              </a:rPr>
              <a:t>huidige</a:t>
            </a:r>
            <a:r>
              <a:rPr lang="en-IE" dirty="0">
                <a:cs typeface="Calibri"/>
              </a:rPr>
              <a:t> </a:t>
            </a:r>
            <a:r>
              <a:rPr lang="en-IE" dirty="0" err="1">
                <a:cs typeface="Calibri"/>
              </a:rPr>
              <a:t>situatie</a:t>
            </a:r>
            <a:r>
              <a:rPr lang="en-IE" dirty="0">
                <a:cs typeface="Calibri"/>
              </a:rPr>
              <a:t>)</a:t>
            </a:r>
          </a:p>
          <a:p>
            <a:pPr marL="0" indent="0">
              <a:buNone/>
            </a:pPr>
            <a:endParaRPr lang="en-IE" dirty="0"/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C825DE01-6D5F-43F6-B191-787427B31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7524" y="1825625"/>
            <a:ext cx="7184476" cy="4565650"/>
          </a:xfrm>
          <a:prstGeom prst="rect">
            <a:avLst/>
          </a:prstGeom>
        </p:spPr>
      </p:pic>
      <p:pic>
        <p:nvPicPr>
          <p:cNvPr id="16" name="Picture 4">
            <a:extLst>
              <a:ext uri="{FF2B5EF4-FFF2-40B4-BE49-F238E27FC236}">
                <a16:creationId xmlns:a16="http://schemas.microsoft.com/office/drawing/2014/main" id="{00F2B37E-0742-4FD8-982F-1BC54B2BA5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848" y="3845536"/>
            <a:ext cx="3973549" cy="254573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17" name="Oval 5">
            <a:extLst>
              <a:ext uri="{FF2B5EF4-FFF2-40B4-BE49-F238E27FC236}">
                <a16:creationId xmlns:a16="http://schemas.microsoft.com/office/drawing/2014/main" id="{FE98A2F4-E0EA-4899-A3BE-FF96A496A82B}"/>
              </a:ext>
            </a:extLst>
          </p:cNvPr>
          <p:cNvSpPr/>
          <p:nvPr/>
        </p:nvSpPr>
        <p:spPr>
          <a:xfrm>
            <a:off x="7739768" y="2797786"/>
            <a:ext cx="1133475" cy="1047750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8" name="Straight Connector 6">
            <a:extLst>
              <a:ext uri="{FF2B5EF4-FFF2-40B4-BE49-F238E27FC236}">
                <a16:creationId xmlns:a16="http://schemas.microsoft.com/office/drawing/2014/main" id="{3DE658AF-D789-47A8-B308-C162330FEF2A}"/>
              </a:ext>
            </a:extLst>
          </p:cNvPr>
          <p:cNvCxnSpPr>
            <a:cxnSpLocks/>
            <a:stCxn id="17" idx="3"/>
          </p:cNvCxnSpPr>
          <p:nvPr/>
        </p:nvCxnSpPr>
        <p:spPr>
          <a:xfrm flipH="1">
            <a:off x="4260397" y="3692097"/>
            <a:ext cx="3645365" cy="18387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7">
            <a:extLst>
              <a:ext uri="{FF2B5EF4-FFF2-40B4-BE49-F238E27FC236}">
                <a16:creationId xmlns:a16="http://schemas.microsoft.com/office/drawing/2014/main" id="{508BA80B-D7B1-458A-9EFA-D5E8A7EE21CC}"/>
              </a:ext>
            </a:extLst>
          </p:cNvPr>
          <p:cNvCxnSpPr>
            <a:cxnSpLocks/>
            <a:stCxn id="17" idx="3"/>
          </p:cNvCxnSpPr>
          <p:nvPr/>
        </p:nvCxnSpPr>
        <p:spPr>
          <a:xfrm flipH="1">
            <a:off x="4260397" y="3692097"/>
            <a:ext cx="3645365" cy="269917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8">
            <a:extLst>
              <a:ext uri="{FF2B5EF4-FFF2-40B4-BE49-F238E27FC236}">
                <a16:creationId xmlns:a16="http://schemas.microsoft.com/office/drawing/2014/main" id="{9E632082-CBFB-43AF-922A-650A02493CC9}"/>
              </a:ext>
            </a:extLst>
          </p:cNvPr>
          <p:cNvSpPr txBox="1"/>
          <p:nvPr/>
        </p:nvSpPr>
        <p:spPr>
          <a:xfrm>
            <a:off x="2027512" y="5118405"/>
            <a:ext cx="89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31.000</a:t>
            </a:r>
            <a:endParaRPr kumimoji="0" lang="nl-N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3141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Tx/>
              <a:buNone/>
              <a:defRPr/>
            </a:pPr>
            <a:r>
              <a:rPr lang="nl-NL" dirty="0">
                <a:solidFill>
                  <a:prstClr val="black"/>
                </a:solidFill>
              </a:rPr>
              <a:t>Herkomst – bestemming </a:t>
            </a:r>
            <a:r>
              <a:rPr lang="nl-NL" dirty="0" err="1">
                <a:solidFill>
                  <a:prstClr val="black"/>
                </a:solidFill>
              </a:rPr>
              <a:t>Spijkenisserbrug</a:t>
            </a:r>
            <a:r>
              <a:rPr lang="nl-NL" dirty="0">
                <a:solidFill>
                  <a:prstClr val="black"/>
                </a:solidFill>
              </a:rPr>
              <a:t> op basis van verkeersmodel: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SzTx/>
              <a:defRPr/>
            </a:pPr>
            <a:r>
              <a:rPr lang="nl-NL" dirty="0">
                <a:solidFill>
                  <a:prstClr val="black"/>
                </a:solidFill>
              </a:rPr>
              <a:t>Relatief veel lokaal verkeer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SzTx/>
              <a:defRPr/>
            </a:pPr>
            <a:r>
              <a:rPr lang="nl-NL" dirty="0">
                <a:solidFill>
                  <a:prstClr val="black"/>
                </a:solidFill>
              </a:rPr>
              <a:t>25% op de relatie Nissewaard - Hoogvliet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SzTx/>
              <a:defRPr/>
            </a:pPr>
            <a:r>
              <a:rPr lang="nl-NL" dirty="0">
                <a:solidFill>
                  <a:prstClr val="black"/>
                </a:solidFill>
              </a:rPr>
              <a:t>11% op de relatie Nissewaard – Albrandswaard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SzTx/>
              <a:defRPr/>
            </a:pPr>
            <a:r>
              <a:rPr lang="nl-NL" dirty="0">
                <a:solidFill>
                  <a:prstClr val="black"/>
                </a:solidFill>
              </a:rPr>
              <a:t>Daarnaast wordt de </a:t>
            </a:r>
            <a:r>
              <a:rPr lang="nl-NL" dirty="0" err="1">
                <a:solidFill>
                  <a:prstClr val="black"/>
                </a:solidFill>
              </a:rPr>
              <a:t>Spijkenisserbrug</a:t>
            </a:r>
            <a:r>
              <a:rPr lang="nl-NL" dirty="0">
                <a:solidFill>
                  <a:prstClr val="black"/>
                </a:solidFill>
              </a:rPr>
              <a:t> gebruikt als onderdeel van langere routes van verkeer uit Spijkenisse in oostelijke richting </a:t>
            </a:r>
          </a:p>
          <a:p>
            <a:pPr marL="457200" lvl="0" indent="-457200">
              <a:lnSpc>
                <a:spcPct val="100000"/>
              </a:lnSpc>
              <a:spcBef>
                <a:spcPts val="0"/>
              </a:spcBef>
              <a:buSzTx/>
              <a:defRPr/>
            </a:pPr>
            <a:endParaRPr lang="nl-NL" dirty="0">
              <a:solidFill>
                <a:prstClr val="black"/>
              </a:solidFill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Tx/>
              <a:buNone/>
              <a:defRPr/>
            </a:pPr>
            <a:r>
              <a:rPr lang="nl-NL" dirty="0">
                <a:solidFill>
                  <a:prstClr val="black"/>
                </a:solidFill>
              </a:rPr>
              <a:t>Bij stremming </a:t>
            </a:r>
            <a:r>
              <a:rPr lang="nl-NL" dirty="0" err="1">
                <a:solidFill>
                  <a:prstClr val="black"/>
                </a:solidFill>
              </a:rPr>
              <a:t>Spijkenisserbrug</a:t>
            </a:r>
            <a:r>
              <a:rPr lang="nl-NL" dirty="0">
                <a:solidFill>
                  <a:prstClr val="black"/>
                </a:solidFill>
              </a:rPr>
              <a:t> is er voor bovenstaande relaties vermoedelijk sprake van een grotere omrijdbeweging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Droog – feiten wegverkeer</a:t>
            </a:r>
          </a:p>
        </p:txBody>
      </p:sp>
    </p:spTree>
    <p:extLst>
      <p:ext uri="{BB962C8B-B14F-4D97-AF65-F5344CB8AC3E}">
        <p14:creationId xmlns:p14="http://schemas.microsoft.com/office/powerpoint/2010/main" val="926174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711" y="0"/>
            <a:ext cx="11418289" cy="6858000"/>
          </a:xfrm>
          <a:prstGeom prst="rect">
            <a:avLst/>
          </a:prstGeom>
        </p:spPr>
      </p:pic>
      <p:sp>
        <p:nvSpPr>
          <p:cNvPr id="5" name="Tekstvak 4"/>
          <p:cNvSpPr txBox="1"/>
          <p:nvPr/>
        </p:nvSpPr>
        <p:spPr>
          <a:xfrm>
            <a:off x="138973" y="2644170"/>
            <a:ext cx="30800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Selected</a:t>
            </a: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Link van drie oeververbindingen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V-MRDH2.6 / 2020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Spijkenissebrug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Hartelbrug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nl-NL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Botlektunnel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272427" y="6371471"/>
            <a:ext cx="2224199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ZONDER STREMMING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1652AAD-F4C1-49EA-BA01-345E5200B3AE}"/>
              </a:ext>
            </a:extLst>
          </p:cNvPr>
          <p:cNvSpPr/>
          <p:nvPr/>
        </p:nvSpPr>
        <p:spPr>
          <a:xfrm>
            <a:off x="9308647" y="4001294"/>
            <a:ext cx="1009650" cy="923330"/>
          </a:xfrm>
          <a:prstGeom prst="ellipse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D5DFC27-5733-4A2A-B12B-AC28AF125F6A}"/>
              </a:ext>
            </a:extLst>
          </p:cNvPr>
          <p:cNvSpPr txBox="1"/>
          <p:nvPr/>
        </p:nvSpPr>
        <p:spPr>
          <a:xfrm>
            <a:off x="9963150" y="4924624"/>
            <a:ext cx="16383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Spijkenissebrug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EA68CB4-2E26-4A65-AC3C-2CB37FD360CF}"/>
              </a:ext>
            </a:extLst>
          </p:cNvPr>
          <p:cNvSpPr txBox="1"/>
          <p:nvPr/>
        </p:nvSpPr>
        <p:spPr>
          <a:xfrm>
            <a:off x="6577694" y="4765973"/>
            <a:ext cx="16383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Hartelbrug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496AC8-689E-4D88-AFF3-D6A7D6294244}"/>
              </a:ext>
            </a:extLst>
          </p:cNvPr>
          <p:cNvSpPr txBox="1"/>
          <p:nvPr/>
        </p:nvSpPr>
        <p:spPr>
          <a:xfrm>
            <a:off x="8679997" y="2595066"/>
            <a:ext cx="1638300" cy="30777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Botlektunnel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0DAC1220-D6D3-4444-A956-87F24E6E211D}"/>
              </a:ext>
            </a:extLst>
          </p:cNvPr>
          <p:cNvCxnSpPr/>
          <p:nvPr/>
        </p:nvCxnSpPr>
        <p:spPr>
          <a:xfrm>
            <a:off x="9499147" y="2902843"/>
            <a:ext cx="178253" cy="40233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7C46A12-0252-4B49-A358-E31DB484AB5C}"/>
              </a:ext>
            </a:extLst>
          </p:cNvPr>
          <p:cNvCxnSpPr>
            <a:cxnSpLocks/>
          </p:cNvCxnSpPr>
          <p:nvPr/>
        </p:nvCxnSpPr>
        <p:spPr>
          <a:xfrm flipV="1">
            <a:off x="7781925" y="4234261"/>
            <a:ext cx="491219" cy="53171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337906C6-BD7F-4C47-8F02-5812CEC5949E}"/>
              </a:ext>
            </a:extLst>
          </p:cNvPr>
          <p:cNvCxnSpPr>
            <a:cxnSpLocks/>
          </p:cNvCxnSpPr>
          <p:nvPr/>
        </p:nvCxnSpPr>
        <p:spPr>
          <a:xfrm flipH="1" flipV="1">
            <a:off x="10318297" y="4730116"/>
            <a:ext cx="568778" cy="189746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itle 1">
            <a:extLst>
              <a:ext uri="{FF2B5EF4-FFF2-40B4-BE49-F238E27FC236}">
                <a16:creationId xmlns:a16="http://schemas.microsoft.com/office/drawing/2014/main" id="{178C26DE-AED6-4AED-ADD8-089A1F697D0B}"/>
              </a:ext>
            </a:extLst>
          </p:cNvPr>
          <p:cNvSpPr txBox="1">
            <a:spLocks/>
          </p:cNvSpPr>
          <p:nvPr/>
        </p:nvSpPr>
        <p:spPr>
          <a:xfrm>
            <a:off x="-2" y="-2308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Droog – </a:t>
            </a:r>
            <a:r>
              <a:rPr kumimoji="0" lang="en-IE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feiten</a:t>
            </a:r>
            <a:r>
              <a:rPr kumimoji="0" lang="en-I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IE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wegverkeer</a:t>
            </a:r>
            <a:endParaRPr kumimoji="0" lang="en-IE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68321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55" y="0"/>
            <a:ext cx="11418289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 rot="19671095">
            <a:off x="6080101" y="3296129"/>
            <a:ext cx="6346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6" name="Ovaal 5"/>
          <p:cNvSpPr/>
          <p:nvPr/>
        </p:nvSpPr>
        <p:spPr>
          <a:xfrm>
            <a:off x="3232484" y="4149078"/>
            <a:ext cx="449179" cy="449179"/>
          </a:xfrm>
          <a:prstGeom prst="ellipse">
            <a:avLst/>
          </a:prstGeom>
          <a:solidFill>
            <a:srgbClr val="FF3131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al 7"/>
          <p:cNvSpPr/>
          <p:nvPr/>
        </p:nvSpPr>
        <p:spPr>
          <a:xfrm>
            <a:off x="2446420" y="4216546"/>
            <a:ext cx="449179" cy="449179"/>
          </a:xfrm>
          <a:prstGeom prst="ellipse">
            <a:avLst/>
          </a:prstGeom>
          <a:solidFill>
            <a:srgbClr val="FF3131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al 10"/>
          <p:cNvSpPr/>
          <p:nvPr/>
        </p:nvSpPr>
        <p:spPr>
          <a:xfrm>
            <a:off x="2558715" y="3651783"/>
            <a:ext cx="449179" cy="449179"/>
          </a:xfrm>
          <a:prstGeom prst="ellipse">
            <a:avLst/>
          </a:prstGeom>
          <a:solidFill>
            <a:srgbClr val="FF3131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7" name="Groep 16"/>
          <p:cNvGrpSpPr/>
          <p:nvPr/>
        </p:nvGrpSpPr>
        <p:grpSpPr>
          <a:xfrm>
            <a:off x="309533" y="5544720"/>
            <a:ext cx="1832810" cy="645299"/>
            <a:chOff x="613610" y="228620"/>
            <a:chExt cx="1832810" cy="645299"/>
          </a:xfrm>
        </p:grpSpPr>
        <p:grpSp>
          <p:nvGrpSpPr>
            <p:cNvPr id="14" name="Groep 13"/>
            <p:cNvGrpSpPr/>
            <p:nvPr/>
          </p:nvGrpSpPr>
          <p:grpSpPr>
            <a:xfrm>
              <a:off x="613610" y="228620"/>
              <a:ext cx="1677916" cy="331207"/>
              <a:chOff x="613610" y="73067"/>
              <a:chExt cx="2566818" cy="506669"/>
            </a:xfrm>
          </p:grpSpPr>
          <p:sp>
            <p:nvSpPr>
              <p:cNvPr id="12" name="Ovaal 11"/>
              <p:cNvSpPr/>
              <p:nvPr/>
            </p:nvSpPr>
            <p:spPr>
              <a:xfrm>
                <a:off x="613610" y="73067"/>
                <a:ext cx="449179" cy="449179"/>
              </a:xfrm>
              <a:prstGeom prst="ellipse">
                <a:avLst/>
              </a:prstGeom>
              <a:solidFill>
                <a:srgbClr val="FF3131">
                  <a:alpha val="20000"/>
                </a:srgbClr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3" name="Tekstvak 12"/>
              <p:cNvSpPr txBox="1"/>
              <p:nvPr/>
            </p:nvSpPr>
            <p:spPr>
              <a:xfrm>
                <a:off x="1062789" y="108909"/>
                <a:ext cx="2117639" cy="47082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l-NL" sz="1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Filekiem wegvak</a:t>
                </a:r>
              </a:p>
            </p:txBody>
          </p:sp>
        </p:grpSp>
        <p:sp>
          <p:nvSpPr>
            <p:cNvPr id="15" name="Ovaal 14"/>
            <p:cNvSpPr/>
            <p:nvPr/>
          </p:nvSpPr>
          <p:spPr>
            <a:xfrm>
              <a:off x="613610" y="580293"/>
              <a:ext cx="293626" cy="293626"/>
            </a:xfrm>
            <a:prstGeom prst="ellipse">
              <a:avLst/>
            </a:prstGeom>
            <a:solidFill>
              <a:srgbClr val="7030A0">
                <a:alpha val="20000"/>
              </a:srgbClr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l-N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Tekstvak 15"/>
            <p:cNvSpPr txBox="1"/>
            <p:nvPr/>
          </p:nvSpPr>
          <p:spPr>
            <a:xfrm>
              <a:off x="916899" y="566142"/>
              <a:ext cx="152952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l-NL" sz="1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Filekiem kruispunt</a:t>
              </a:r>
            </a:p>
          </p:txBody>
        </p:sp>
      </p:grpSp>
      <p:sp>
        <p:nvSpPr>
          <p:cNvPr id="18" name="Ovaal 17"/>
          <p:cNvSpPr/>
          <p:nvPr/>
        </p:nvSpPr>
        <p:spPr>
          <a:xfrm>
            <a:off x="2748786" y="4562955"/>
            <a:ext cx="293626" cy="293626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al 18"/>
          <p:cNvSpPr/>
          <p:nvPr/>
        </p:nvSpPr>
        <p:spPr>
          <a:xfrm>
            <a:off x="2369762" y="3954149"/>
            <a:ext cx="293626" cy="293626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vaal 19"/>
          <p:cNvSpPr/>
          <p:nvPr/>
        </p:nvSpPr>
        <p:spPr>
          <a:xfrm>
            <a:off x="2985434" y="1926264"/>
            <a:ext cx="293626" cy="293626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vaal 20"/>
          <p:cNvSpPr/>
          <p:nvPr/>
        </p:nvSpPr>
        <p:spPr>
          <a:xfrm>
            <a:off x="3279060" y="5052323"/>
            <a:ext cx="293626" cy="293626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al 22"/>
          <p:cNvSpPr/>
          <p:nvPr/>
        </p:nvSpPr>
        <p:spPr>
          <a:xfrm>
            <a:off x="3804120" y="4023895"/>
            <a:ext cx="293626" cy="293626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vaal 24"/>
          <p:cNvSpPr/>
          <p:nvPr/>
        </p:nvSpPr>
        <p:spPr>
          <a:xfrm>
            <a:off x="1400904" y="3594809"/>
            <a:ext cx="293626" cy="293626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Ovaal 25"/>
          <p:cNvSpPr/>
          <p:nvPr/>
        </p:nvSpPr>
        <p:spPr>
          <a:xfrm>
            <a:off x="3064293" y="1812569"/>
            <a:ext cx="293626" cy="293626"/>
          </a:xfrm>
          <a:prstGeom prst="ellipse">
            <a:avLst/>
          </a:prstGeom>
          <a:solidFill>
            <a:srgbClr val="7030A0">
              <a:alpha val="20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kstvak 26"/>
          <p:cNvSpPr txBox="1"/>
          <p:nvPr/>
        </p:nvSpPr>
        <p:spPr>
          <a:xfrm>
            <a:off x="272427" y="6371471"/>
            <a:ext cx="185980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 STREMMING</a:t>
            </a:r>
          </a:p>
        </p:txBody>
      </p:sp>
      <p:sp>
        <p:nvSpPr>
          <p:cNvPr id="24" name="Ovaal 23"/>
          <p:cNvSpPr/>
          <p:nvPr/>
        </p:nvSpPr>
        <p:spPr>
          <a:xfrm>
            <a:off x="3357919" y="1806272"/>
            <a:ext cx="449179" cy="449179"/>
          </a:xfrm>
          <a:prstGeom prst="ellipse">
            <a:avLst/>
          </a:prstGeom>
          <a:solidFill>
            <a:srgbClr val="FF3131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EA55BF6-0610-4DE1-9D85-ABF714876323}"/>
              </a:ext>
            </a:extLst>
          </p:cNvPr>
          <p:cNvSpPr/>
          <p:nvPr/>
        </p:nvSpPr>
        <p:spPr>
          <a:xfrm>
            <a:off x="5902477" y="3348033"/>
            <a:ext cx="1009650" cy="923330"/>
          </a:xfrm>
          <a:prstGeom prst="ellipse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E2C0E1C2-0FA1-4E9B-B0AF-61722BD86EC1}"/>
              </a:ext>
            </a:extLst>
          </p:cNvPr>
          <p:cNvSpPr txBox="1">
            <a:spLocks/>
          </p:cNvSpPr>
          <p:nvPr/>
        </p:nvSpPr>
        <p:spPr>
          <a:xfrm>
            <a:off x="-2" y="-2308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Droog – </a:t>
            </a:r>
            <a:r>
              <a:rPr kumimoji="0" lang="en-IE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feiten</a:t>
            </a:r>
            <a:r>
              <a:rPr kumimoji="0" lang="en-I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IE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wegverkeer</a:t>
            </a:r>
            <a:endParaRPr kumimoji="0" lang="en-IE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63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6855" y="0"/>
            <a:ext cx="11418289" cy="6858000"/>
          </a:xfrm>
          <a:prstGeom prst="rect">
            <a:avLst/>
          </a:prstGeom>
        </p:spPr>
      </p:pic>
      <p:sp>
        <p:nvSpPr>
          <p:cNvPr id="5" name="Rechthoek 4"/>
          <p:cNvSpPr/>
          <p:nvPr/>
        </p:nvSpPr>
        <p:spPr>
          <a:xfrm rot="19671095">
            <a:off x="5999890" y="3304150"/>
            <a:ext cx="63462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4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x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272427" y="6371471"/>
            <a:ext cx="1859805" cy="369332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 STREMMING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2A7013B-DC69-4179-9A36-BA7388914BE9}"/>
              </a:ext>
            </a:extLst>
          </p:cNvPr>
          <p:cNvSpPr/>
          <p:nvPr/>
        </p:nvSpPr>
        <p:spPr>
          <a:xfrm>
            <a:off x="5936301" y="3402212"/>
            <a:ext cx="1009650" cy="923330"/>
          </a:xfrm>
          <a:prstGeom prst="ellipse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45B1811-4742-4AF4-8C46-C88F9415AD52}"/>
              </a:ext>
            </a:extLst>
          </p:cNvPr>
          <p:cNvSpPr txBox="1">
            <a:spLocks/>
          </p:cNvSpPr>
          <p:nvPr/>
        </p:nvSpPr>
        <p:spPr>
          <a:xfrm>
            <a:off x="-2" y="-230893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Droog – </a:t>
            </a:r>
            <a:r>
              <a:rPr kumimoji="0" lang="en-IE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feiten</a:t>
            </a:r>
            <a:r>
              <a:rPr kumimoji="0" lang="en-IE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 </a:t>
            </a:r>
            <a:r>
              <a:rPr kumimoji="0" lang="en-IE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wegverkeer</a:t>
            </a:r>
            <a:endParaRPr kumimoji="0" lang="en-IE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6ED3B3A-7845-49F2-A98F-9B163D7EE9B9}"/>
              </a:ext>
            </a:extLst>
          </p:cNvPr>
          <p:cNvSpPr/>
          <p:nvPr/>
        </p:nvSpPr>
        <p:spPr>
          <a:xfrm>
            <a:off x="2624818" y="2967335"/>
            <a:ext cx="1009650" cy="923330"/>
          </a:xfrm>
          <a:prstGeom prst="ellipse">
            <a:avLst/>
          </a:prstGeom>
          <a:noFill/>
          <a:ln w="762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l-NL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EF3A91-347F-4FCA-8C53-C3459D534C23}"/>
              </a:ext>
            </a:extLst>
          </p:cNvPr>
          <p:cNvSpPr txBox="1"/>
          <p:nvPr/>
        </p:nvSpPr>
        <p:spPr>
          <a:xfrm>
            <a:off x="3748896" y="2682868"/>
            <a:ext cx="16383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23.900 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mvt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/</a:t>
            </a:r>
            <a:r>
              <a:rPr kumimoji="0" lang="en-US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etm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extra</a:t>
            </a:r>
            <a:endParaRPr kumimoji="0" lang="nl-NL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11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Intensiteiten </a:t>
            </a:r>
            <a:r>
              <a:rPr lang="en-US" dirty="0" err="1"/>
              <a:t>voor</a:t>
            </a:r>
            <a:r>
              <a:rPr lang="en-US" dirty="0"/>
              <a:t> </a:t>
            </a:r>
            <a:r>
              <a:rPr lang="en-US" dirty="0" err="1"/>
              <a:t>beide</a:t>
            </a:r>
            <a:r>
              <a:rPr lang="en-US" dirty="0"/>
              <a:t> </a:t>
            </a:r>
            <a:r>
              <a:rPr lang="en-US" dirty="0" err="1"/>
              <a:t>richtingen</a:t>
            </a:r>
            <a:r>
              <a:rPr lang="en-US" dirty="0"/>
              <a:t> </a:t>
            </a:r>
          </a:p>
          <a:p>
            <a:pPr lvl="1"/>
            <a:r>
              <a:rPr lang="en-US" dirty="0" err="1"/>
              <a:t>Botlektunnel</a:t>
            </a:r>
            <a:r>
              <a:rPr lang="en-US" dirty="0"/>
              <a:t> (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≈</a:t>
            </a:r>
            <a:r>
              <a:rPr lang="en-US" dirty="0"/>
              <a:t>54.000) &gt; </a:t>
            </a:r>
            <a:r>
              <a:rPr lang="en-US" dirty="0" err="1"/>
              <a:t>Hartelbrug</a:t>
            </a:r>
            <a:r>
              <a:rPr lang="en-US" dirty="0"/>
              <a:t> (47.000) &gt; </a:t>
            </a:r>
            <a:r>
              <a:rPr lang="en-US" dirty="0" err="1"/>
              <a:t>Spijkenissebrug</a:t>
            </a:r>
            <a:r>
              <a:rPr lang="en-US" dirty="0"/>
              <a:t> (31.000)</a:t>
            </a:r>
          </a:p>
          <a:p>
            <a:r>
              <a:rPr lang="en-US" dirty="0" err="1"/>
              <a:t>Spijkenisserbrug</a:t>
            </a:r>
            <a:r>
              <a:rPr lang="en-US" dirty="0"/>
              <a:t> </a:t>
            </a:r>
            <a:r>
              <a:rPr lang="en-US" dirty="0" err="1"/>
              <a:t>verbindt</a:t>
            </a:r>
            <a:r>
              <a:rPr lang="en-US" dirty="0"/>
              <a:t> </a:t>
            </a:r>
            <a:r>
              <a:rPr lang="en-US" dirty="0" err="1"/>
              <a:t>Spijkenisse</a:t>
            </a:r>
            <a:r>
              <a:rPr lang="en-US" dirty="0"/>
              <a:t> met de A15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Hoogvliet</a:t>
            </a:r>
            <a:endParaRPr lang="en-US" dirty="0"/>
          </a:p>
          <a:p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Spijkenisserbrug</a:t>
            </a:r>
            <a:r>
              <a:rPr lang="en-US" dirty="0"/>
              <a:t> </a:t>
            </a:r>
            <a:r>
              <a:rPr lang="en-US" dirty="0" err="1"/>
              <a:t>dicht</a:t>
            </a:r>
            <a:r>
              <a:rPr lang="en-US" dirty="0"/>
              <a:t> is, </a:t>
            </a:r>
            <a:r>
              <a:rPr lang="en-US" dirty="0" err="1"/>
              <a:t>rijdt</a:t>
            </a:r>
            <a:r>
              <a:rPr lang="en-US" dirty="0"/>
              <a:t> </a:t>
            </a:r>
            <a:r>
              <a:rPr lang="en-US" dirty="0" err="1"/>
              <a:t>verkeer</a:t>
            </a:r>
            <a:r>
              <a:rPr lang="en-US" dirty="0"/>
              <a:t> </a:t>
            </a:r>
            <a:r>
              <a:rPr lang="en-US" dirty="0" err="1"/>
              <a:t>vrijwel</a:t>
            </a:r>
            <a:r>
              <a:rPr lang="en-US" dirty="0"/>
              <a:t> </a:t>
            </a:r>
            <a:r>
              <a:rPr lang="en-US" dirty="0" err="1"/>
              <a:t>volledig</a:t>
            </a:r>
            <a:r>
              <a:rPr lang="en-US" dirty="0"/>
              <a:t> om via de </a:t>
            </a:r>
            <a:r>
              <a:rPr lang="en-US" dirty="0" err="1"/>
              <a:t>Hartelbrug</a:t>
            </a:r>
            <a:r>
              <a:rPr lang="en-US" dirty="0"/>
              <a:t>.</a:t>
            </a:r>
          </a:p>
          <a:p>
            <a:r>
              <a:rPr lang="en-US" dirty="0" err="1"/>
              <a:t>Als</a:t>
            </a:r>
            <a:r>
              <a:rPr lang="en-US" dirty="0"/>
              <a:t> </a:t>
            </a:r>
            <a:r>
              <a:rPr lang="en-US" dirty="0" err="1"/>
              <a:t>Spijkenisserbrug</a:t>
            </a:r>
            <a:r>
              <a:rPr lang="en-US" dirty="0"/>
              <a:t> </a:t>
            </a:r>
            <a:r>
              <a:rPr lang="en-US" dirty="0" err="1"/>
              <a:t>dicht</a:t>
            </a:r>
            <a:r>
              <a:rPr lang="en-US" dirty="0"/>
              <a:t> is, </a:t>
            </a:r>
            <a:r>
              <a:rPr lang="en-US" dirty="0" err="1"/>
              <a:t>toename</a:t>
            </a:r>
            <a:r>
              <a:rPr lang="en-US" dirty="0"/>
              <a:t> </a:t>
            </a:r>
            <a:r>
              <a:rPr lang="en-US" dirty="0" err="1"/>
              <a:t>congestie</a:t>
            </a:r>
            <a:r>
              <a:rPr lang="en-US" dirty="0"/>
              <a:t> </a:t>
            </a:r>
            <a:r>
              <a:rPr lang="en-US" dirty="0" err="1"/>
              <a:t>tussen</a:t>
            </a:r>
            <a:r>
              <a:rPr lang="en-US" dirty="0"/>
              <a:t> de </a:t>
            </a:r>
            <a:r>
              <a:rPr lang="en-US" dirty="0" err="1"/>
              <a:t>Hartelbrug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Spijkenisse</a:t>
            </a:r>
            <a:r>
              <a:rPr lang="en-US" dirty="0"/>
              <a:t>.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Conclusies model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4037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1513989"/>
            <a:ext cx="10922400" cy="4886811"/>
          </a:xfrm>
        </p:spPr>
        <p:txBody>
          <a:bodyPr>
            <a:normAutofit fontScale="700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Bij 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een stremming voor wegverkeer </a:t>
            </a: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zullen vanaf 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nl-NL" dirty="0" err="1">
                <a:ea typeface="Calibri" panose="020F0502020204030204" pitchFamily="34" charset="0"/>
                <a:cs typeface="Times New Roman" panose="02020603050405020304" pitchFamily="18" charset="0"/>
              </a:rPr>
              <a:t>Spijkenisserbrug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files 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staan tot aan Delft en op de </a:t>
            </a: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A15;</a:t>
            </a:r>
            <a:endParaRPr lang="nl-N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Meerdere 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tijdvakken leiden tot minder lange openingen. Lange </a:t>
            </a: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openingen zijn 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een probleem voor </a:t>
            </a: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hulpdiensten gezien aanrijdtijden;</a:t>
            </a:r>
            <a:endParaRPr lang="nl-N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nl-NL" dirty="0" err="1">
                <a:ea typeface="Calibri" panose="020F0502020204030204" pitchFamily="34" charset="0"/>
                <a:cs typeface="Times New Roman" panose="02020603050405020304" pitchFamily="18" charset="0"/>
              </a:rPr>
              <a:t>Spijkenisserbrug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 maakt onderdeel uit van de CAR-route en vormt het daarmee een belangrijke </a:t>
            </a: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verbinding;</a:t>
            </a:r>
            <a:endParaRPr lang="nl-N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Er is 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een structureel capaciteitsprobleem </a:t>
            </a: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door 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de oeververbinding (</a:t>
            </a:r>
            <a:r>
              <a:rPr lang="nl-NL" dirty="0" err="1">
                <a:ea typeface="Calibri" panose="020F0502020204030204" pitchFamily="34" charset="0"/>
                <a:cs typeface="Times New Roman" panose="02020603050405020304" pitchFamily="18" charset="0"/>
              </a:rPr>
              <a:t>Spijkenisserbrug</a:t>
            </a: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);</a:t>
            </a:r>
            <a:endParaRPr lang="nl-N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Omvaarroutes zijn niet beschikbaar voor veel schepen die gebruikmaken van de brug als doorvaart, dit in verband met de vaarweg </a:t>
            </a: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diepte;</a:t>
            </a:r>
            <a:endParaRPr lang="nl-N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Vanaf donderdagavond begint de drukte al voor het scheepvaartverkeer, dit geldt ook voor de vrijdagen en zaterdagen. De dinsdagen en woensdagen zijn de wat rustigere periodes voor het </a:t>
            </a: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scheepvaartverkeer; </a:t>
            </a:r>
            <a:endParaRPr lang="nl-NL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Aanpassing 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van </a:t>
            </a: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dienstregelingen is 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niet </a:t>
            </a: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mogelijk, 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omdat dit onoverkomelijk is voor de </a:t>
            </a: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shorttrack;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rivieren met </a:t>
            </a: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getijdestromen mag geen 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aanlegplek/wachtplek voor </a:t>
            </a: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schepen </a:t>
            </a:r>
            <a:r>
              <a:rPr lang="nl-NL" dirty="0">
                <a:ea typeface="Calibri" panose="020F0502020204030204" pitchFamily="34" charset="0"/>
                <a:cs typeface="Times New Roman" panose="02020603050405020304" pitchFamily="18" charset="0"/>
              </a:rPr>
              <a:t>worden </a:t>
            </a:r>
            <a:r>
              <a:rPr lang="nl-NL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ingericht.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36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751007"/>
            <a:ext cx="10933200" cy="1092017"/>
          </a:xfrm>
        </p:spPr>
        <p:txBody>
          <a:bodyPr/>
          <a:lstStyle/>
          <a:p>
            <a:r>
              <a:rPr lang="nl-NL" dirty="0" smtClean="0"/>
              <a:t>Conclusies uit omgevingssessie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992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2000250"/>
            <a:ext cx="10922400" cy="4314610"/>
          </a:xfrm>
        </p:spPr>
        <p:txBody>
          <a:bodyPr>
            <a:normAutofit fontScale="62500" lnSpcReduction="20000"/>
          </a:bodyPr>
          <a:lstStyle/>
          <a:p>
            <a:pPr marL="0" lvl="0" indent="0">
              <a:lnSpc>
                <a:spcPct val="120000"/>
              </a:lnSpc>
              <a:spcBef>
                <a:spcPts val="1000"/>
              </a:spcBef>
              <a:buSzTx/>
              <a:buNone/>
            </a:pPr>
            <a:r>
              <a:rPr lang="nl-NL" sz="1800" b="1" dirty="0">
                <a:solidFill>
                  <a:prstClr val="black"/>
                </a:solidFill>
              </a:rPr>
              <a:t>Fase 2</a:t>
            </a:r>
          </a:p>
          <a:p>
            <a:pPr marL="0" lvl="0" indent="0">
              <a:lnSpc>
                <a:spcPct val="120000"/>
              </a:lnSpc>
              <a:spcBef>
                <a:spcPts val="1000"/>
              </a:spcBef>
              <a:buSzTx/>
              <a:buNone/>
            </a:pPr>
            <a:r>
              <a:rPr lang="nl-NL" sz="1800" dirty="0">
                <a:solidFill>
                  <a:prstClr val="black"/>
                </a:solidFill>
              </a:rPr>
              <a:t>Totale stremming wegverkeer</a:t>
            </a:r>
            <a:r>
              <a:rPr lang="nl-NL" sz="1800" dirty="0" smtClean="0">
                <a:solidFill>
                  <a:prstClr val="black"/>
                </a:solidFill>
              </a:rPr>
              <a:t>:	30 </a:t>
            </a:r>
            <a:r>
              <a:rPr lang="nl-NL" sz="1800" dirty="0">
                <a:solidFill>
                  <a:prstClr val="black"/>
                </a:solidFill>
              </a:rPr>
              <a:t>uur</a:t>
            </a:r>
          </a:p>
          <a:p>
            <a:pPr marL="0" lvl="0" indent="0">
              <a:lnSpc>
                <a:spcPct val="120000"/>
              </a:lnSpc>
              <a:spcBef>
                <a:spcPts val="1000"/>
              </a:spcBef>
              <a:buSzTx/>
              <a:buNone/>
            </a:pPr>
            <a:r>
              <a:rPr lang="nl-NL" sz="1800" dirty="0">
                <a:solidFill>
                  <a:prstClr val="black"/>
                </a:solidFill>
              </a:rPr>
              <a:t>Totale stremming scheepvaart: </a:t>
            </a:r>
            <a:r>
              <a:rPr lang="nl-NL" sz="1800" dirty="0" smtClean="0">
                <a:solidFill>
                  <a:prstClr val="black"/>
                </a:solidFill>
              </a:rPr>
              <a:t>	30 </a:t>
            </a:r>
            <a:r>
              <a:rPr lang="nl-NL" sz="1800" dirty="0">
                <a:solidFill>
                  <a:prstClr val="black"/>
                </a:solidFill>
              </a:rPr>
              <a:t>uur</a:t>
            </a:r>
          </a:p>
          <a:p>
            <a:pPr marL="0" lvl="0" indent="0">
              <a:lnSpc>
                <a:spcPct val="120000"/>
              </a:lnSpc>
              <a:spcBef>
                <a:spcPts val="1000"/>
              </a:spcBef>
              <a:buSzTx/>
              <a:buNone/>
            </a:pPr>
            <a:r>
              <a:rPr lang="nl-NL" sz="1800" dirty="0">
                <a:solidFill>
                  <a:prstClr val="black"/>
                </a:solidFill>
              </a:rPr>
              <a:t>Totale hinder wegverkeer: </a:t>
            </a:r>
            <a:r>
              <a:rPr lang="nl-NL" sz="1800" dirty="0" smtClean="0">
                <a:solidFill>
                  <a:prstClr val="black"/>
                </a:solidFill>
              </a:rPr>
              <a:t>	2 </a:t>
            </a:r>
            <a:r>
              <a:rPr lang="nl-NL" sz="1800" dirty="0">
                <a:solidFill>
                  <a:prstClr val="black"/>
                </a:solidFill>
              </a:rPr>
              <a:t>uur</a:t>
            </a:r>
          </a:p>
          <a:p>
            <a:pPr marL="0" lvl="0" indent="0">
              <a:lnSpc>
                <a:spcPct val="120000"/>
              </a:lnSpc>
              <a:spcBef>
                <a:spcPts val="1000"/>
              </a:spcBef>
              <a:buSzTx/>
              <a:buNone/>
            </a:pPr>
            <a:r>
              <a:rPr lang="nl-NL" sz="1800" dirty="0">
                <a:solidFill>
                  <a:prstClr val="black"/>
                </a:solidFill>
              </a:rPr>
              <a:t>Totale hinder scheepvaart: </a:t>
            </a:r>
            <a:r>
              <a:rPr lang="nl-NL" sz="1800" dirty="0" smtClean="0">
                <a:solidFill>
                  <a:prstClr val="black"/>
                </a:solidFill>
              </a:rPr>
              <a:t>	2 </a:t>
            </a:r>
            <a:r>
              <a:rPr lang="nl-NL" sz="1800" dirty="0">
                <a:solidFill>
                  <a:prstClr val="black"/>
                </a:solidFill>
              </a:rPr>
              <a:t>uur</a:t>
            </a:r>
          </a:p>
          <a:p>
            <a:pPr marL="0" lvl="0" indent="0">
              <a:lnSpc>
                <a:spcPct val="120000"/>
              </a:lnSpc>
              <a:spcBef>
                <a:spcPts val="1000"/>
              </a:spcBef>
              <a:buSzTx/>
              <a:buNone/>
            </a:pPr>
            <a:r>
              <a:rPr lang="nl-NL" sz="1800" b="1" dirty="0">
                <a:solidFill>
                  <a:prstClr val="black"/>
                </a:solidFill>
              </a:rPr>
              <a:t>Fase 4</a:t>
            </a:r>
          </a:p>
          <a:p>
            <a:pPr marL="0" lvl="0" indent="0">
              <a:lnSpc>
                <a:spcPct val="120000"/>
              </a:lnSpc>
              <a:spcBef>
                <a:spcPts val="1000"/>
              </a:spcBef>
              <a:buSzTx/>
              <a:buNone/>
            </a:pPr>
            <a:r>
              <a:rPr lang="nl-NL" sz="1800" dirty="0">
                <a:solidFill>
                  <a:prstClr val="black"/>
                </a:solidFill>
              </a:rPr>
              <a:t>Totale stremming wegverkeer: </a:t>
            </a:r>
            <a:r>
              <a:rPr lang="nl-NL" sz="1800" dirty="0" smtClean="0">
                <a:solidFill>
                  <a:prstClr val="black"/>
                </a:solidFill>
              </a:rPr>
              <a:t>	180 </a:t>
            </a:r>
            <a:r>
              <a:rPr lang="nl-NL" sz="1800" dirty="0">
                <a:solidFill>
                  <a:prstClr val="black"/>
                </a:solidFill>
              </a:rPr>
              <a:t>uur</a:t>
            </a:r>
            <a:br>
              <a:rPr lang="nl-NL" sz="1800" dirty="0">
                <a:solidFill>
                  <a:prstClr val="black"/>
                </a:solidFill>
              </a:rPr>
            </a:br>
            <a:r>
              <a:rPr lang="nl-NL" sz="1800" dirty="0">
                <a:solidFill>
                  <a:prstClr val="black"/>
                </a:solidFill>
              </a:rPr>
              <a:t>Totale stremming scheepvaart: </a:t>
            </a:r>
            <a:r>
              <a:rPr lang="nl-NL" sz="1800" dirty="0" smtClean="0">
                <a:solidFill>
                  <a:prstClr val="black"/>
                </a:solidFill>
              </a:rPr>
              <a:t>	100 </a:t>
            </a:r>
            <a:r>
              <a:rPr lang="nl-NL" sz="1800" dirty="0">
                <a:solidFill>
                  <a:prstClr val="black"/>
                </a:solidFill>
              </a:rPr>
              <a:t>uur</a:t>
            </a:r>
          </a:p>
          <a:p>
            <a:pPr marL="0" lvl="0" indent="0">
              <a:lnSpc>
                <a:spcPct val="120000"/>
              </a:lnSpc>
              <a:spcBef>
                <a:spcPts val="1000"/>
              </a:spcBef>
              <a:buSzTx/>
              <a:buNone/>
            </a:pPr>
            <a:r>
              <a:rPr lang="nl-NL" sz="1800" dirty="0">
                <a:solidFill>
                  <a:prstClr val="black"/>
                </a:solidFill>
              </a:rPr>
              <a:t>Totale hinder wegverkeer: </a:t>
            </a:r>
            <a:r>
              <a:rPr lang="nl-NL" sz="1800" dirty="0" smtClean="0">
                <a:solidFill>
                  <a:prstClr val="black"/>
                </a:solidFill>
              </a:rPr>
              <a:t>	168</a:t>
            </a:r>
            <a:endParaRPr lang="nl-NL" sz="1800" dirty="0">
              <a:solidFill>
                <a:prstClr val="black"/>
              </a:solidFill>
            </a:endParaRPr>
          </a:p>
          <a:p>
            <a:pPr marL="0" lvl="0" indent="0">
              <a:lnSpc>
                <a:spcPct val="120000"/>
              </a:lnSpc>
              <a:spcBef>
                <a:spcPts val="1000"/>
              </a:spcBef>
              <a:buSzTx/>
              <a:buNone/>
            </a:pPr>
            <a:r>
              <a:rPr lang="nl-NL" sz="1800" dirty="0">
                <a:solidFill>
                  <a:prstClr val="black"/>
                </a:solidFill>
              </a:rPr>
              <a:t>Totale hinder scheepvaart: </a:t>
            </a:r>
            <a:r>
              <a:rPr lang="nl-NL" sz="1800" dirty="0" smtClean="0">
                <a:solidFill>
                  <a:prstClr val="black"/>
                </a:solidFill>
              </a:rPr>
              <a:t>	312</a:t>
            </a:r>
            <a:endParaRPr lang="nl-NL" sz="1800" dirty="0">
              <a:solidFill>
                <a:prstClr val="black"/>
              </a:solidFill>
            </a:endParaRPr>
          </a:p>
          <a:p>
            <a:pPr marL="0" lvl="0" indent="0">
              <a:lnSpc>
                <a:spcPct val="120000"/>
              </a:lnSpc>
              <a:spcBef>
                <a:spcPts val="1000"/>
              </a:spcBef>
              <a:buSzTx/>
              <a:buNone/>
            </a:pPr>
            <a:r>
              <a:rPr lang="nl-NL" sz="1800" b="1" dirty="0">
                <a:solidFill>
                  <a:prstClr val="black"/>
                </a:solidFill>
              </a:rPr>
              <a:t>Fase 6</a:t>
            </a:r>
          </a:p>
          <a:p>
            <a:pPr marL="0" lvl="0" indent="0">
              <a:lnSpc>
                <a:spcPct val="120000"/>
              </a:lnSpc>
              <a:spcBef>
                <a:spcPts val="1000"/>
              </a:spcBef>
              <a:buSzTx/>
              <a:buNone/>
            </a:pPr>
            <a:r>
              <a:rPr lang="nl-NL" sz="1800" dirty="0">
                <a:solidFill>
                  <a:prstClr val="black"/>
                </a:solidFill>
              </a:rPr>
              <a:t>Totale stremming wegverkeer: </a:t>
            </a:r>
            <a:r>
              <a:rPr lang="nl-NL" sz="1800" dirty="0" smtClean="0">
                <a:solidFill>
                  <a:prstClr val="black"/>
                </a:solidFill>
              </a:rPr>
              <a:t>	52 </a:t>
            </a:r>
            <a:r>
              <a:rPr lang="nl-NL" sz="1800" dirty="0">
                <a:solidFill>
                  <a:prstClr val="black"/>
                </a:solidFill>
              </a:rPr>
              <a:t>uur</a:t>
            </a:r>
          </a:p>
          <a:p>
            <a:pPr marL="0" lvl="0" indent="0">
              <a:lnSpc>
                <a:spcPct val="120000"/>
              </a:lnSpc>
              <a:spcBef>
                <a:spcPts val="1000"/>
              </a:spcBef>
              <a:buSzTx/>
              <a:buNone/>
            </a:pPr>
            <a:r>
              <a:rPr lang="nl-NL" sz="1800" dirty="0">
                <a:solidFill>
                  <a:prstClr val="black"/>
                </a:solidFill>
              </a:rPr>
              <a:t>Totale stremming scheepvaart: </a:t>
            </a:r>
            <a:r>
              <a:rPr lang="nl-NL" sz="1800" dirty="0" smtClean="0">
                <a:solidFill>
                  <a:prstClr val="black"/>
                </a:solidFill>
              </a:rPr>
              <a:t>	64 </a:t>
            </a:r>
            <a:r>
              <a:rPr lang="nl-NL" sz="1800" dirty="0">
                <a:solidFill>
                  <a:prstClr val="black"/>
                </a:solidFill>
              </a:rPr>
              <a:t>uur</a:t>
            </a:r>
          </a:p>
          <a:p>
            <a:pPr marL="0" lvl="0" indent="0">
              <a:lnSpc>
                <a:spcPct val="120000"/>
              </a:lnSpc>
              <a:spcBef>
                <a:spcPts val="1000"/>
              </a:spcBef>
              <a:buSzTx/>
              <a:buNone/>
            </a:pPr>
            <a:r>
              <a:rPr lang="nl-NL" sz="1800" dirty="0">
                <a:solidFill>
                  <a:prstClr val="black"/>
                </a:solidFill>
              </a:rPr>
              <a:t>Totale hinder wegverkeer: </a:t>
            </a:r>
            <a:r>
              <a:rPr lang="nl-NL" sz="1800" dirty="0" smtClean="0">
                <a:solidFill>
                  <a:prstClr val="black"/>
                </a:solidFill>
              </a:rPr>
              <a:t>	84 </a:t>
            </a:r>
            <a:r>
              <a:rPr lang="nl-NL" sz="1800" dirty="0">
                <a:solidFill>
                  <a:prstClr val="black"/>
                </a:solidFill>
              </a:rPr>
              <a:t>uur</a:t>
            </a:r>
          </a:p>
          <a:p>
            <a:pPr marL="0" lvl="0" indent="0">
              <a:lnSpc>
                <a:spcPct val="120000"/>
              </a:lnSpc>
              <a:spcBef>
                <a:spcPts val="1000"/>
              </a:spcBef>
              <a:buSzTx/>
              <a:buNone/>
            </a:pPr>
            <a:r>
              <a:rPr lang="nl-NL" sz="1800" dirty="0">
                <a:solidFill>
                  <a:prstClr val="black"/>
                </a:solidFill>
              </a:rPr>
              <a:t>Totale hinder scheepvaart: </a:t>
            </a:r>
            <a:r>
              <a:rPr lang="nl-NL" sz="1800" dirty="0" smtClean="0">
                <a:solidFill>
                  <a:prstClr val="black"/>
                </a:solidFill>
              </a:rPr>
              <a:t>	108 </a:t>
            </a:r>
            <a:r>
              <a:rPr lang="nl-NL" sz="1800" dirty="0">
                <a:solidFill>
                  <a:prstClr val="black"/>
                </a:solidFill>
              </a:rPr>
              <a:t>uur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37</a:t>
            </a:fld>
            <a:endParaRPr lang="nl-NL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1281950"/>
            <a:ext cx="10933200" cy="718300"/>
          </a:xfrm>
        </p:spPr>
        <p:txBody>
          <a:bodyPr/>
          <a:lstStyle/>
          <a:p>
            <a:r>
              <a:rPr lang="nl-NL" dirty="0"/>
              <a:t>Hinder en Stremming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39609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1728789"/>
            <a:ext cx="10922400" cy="4543424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dirty="0" smtClean="0">
                <a:ea typeface="Calibri" panose="020F0502020204030204" pitchFamily="34" charset="0"/>
              </a:rPr>
              <a:t>De uitgangspunten voor de </a:t>
            </a:r>
            <a:r>
              <a:rPr lang="nl-NL" b="1" dirty="0" smtClean="0">
                <a:ea typeface="Calibri" panose="020F0502020204030204" pitchFamily="34" charset="0"/>
              </a:rPr>
              <a:t>weg</a:t>
            </a:r>
            <a:r>
              <a:rPr lang="nl-NL" dirty="0" smtClean="0">
                <a:ea typeface="Calibri" panose="020F0502020204030204" pitchFamily="34" charset="0"/>
              </a:rPr>
              <a:t> zijn: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 smtClean="0">
                <a:ea typeface="Calibri" panose="020F0502020204030204" pitchFamily="34" charset="0"/>
              </a:rPr>
              <a:t>De ochtendspitsperiode duurt van 6:00 tot 9:00.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 smtClean="0">
                <a:ea typeface="Calibri" panose="020F0502020204030204" pitchFamily="34" charset="0"/>
              </a:rPr>
              <a:t>De avondspitsperiode duurt van 16:00 tot 19:00.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 smtClean="0">
                <a:ea typeface="Calibri" panose="020F0502020204030204" pitchFamily="34" charset="0"/>
              </a:rPr>
              <a:t>De avondspits is heftiger dan de ochtendspits.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 smtClean="0">
                <a:ea typeface="Calibri" panose="020F0502020204030204" pitchFamily="34" charset="0"/>
              </a:rPr>
              <a:t>Het weekend kent geen spitsperioden.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nl-NL" dirty="0" smtClean="0">
                <a:ea typeface="Calibri" panose="020F0502020204030204" pitchFamily="34" charset="0"/>
              </a:rPr>
              <a:t>De Spijkenisserbrug heeft een belangrijke functie ten aanzien van de bereikbaarheid van Voorne Putten en derhalve dient de brug bij voorkeur beschikbaar te zijn voor wegverkeer in de spitsen.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nl-NL" dirty="0" smtClean="0">
              <a:ea typeface="Calibri" panose="020F050202020403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dirty="0" smtClean="0">
                <a:ea typeface="Calibri" panose="020F0502020204030204" pitchFamily="34" charset="0"/>
              </a:rPr>
              <a:t>De uitgangspunten voor de </a:t>
            </a:r>
            <a:r>
              <a:rPr lang="nl-NL" b="1" dirty="0" smtClean="0">
                <a:ea typeface="Calibri" panose="020F0502020204030204" pitchFamily="34" charset="0"/>
              </a:rPr>
              <a:t>vaarweg</a:t>
            </a:r>
            <a:r>
              <a:rPr lang="nl-NL" dirty="0" smtClean="0">
                <a:ea typeface="Calibri" panose="020F0502020204030204" pitchFamily="34" charset="0"/>
              </a:rPr>
              <a:t> zijn: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 smtClean="0">
                <a:ea typeface="Calibri" panose="020F0502020204030204" pitchFamily="34" charset="0"/>
              </a:rPr>
              <a:t>Er zijn twee getijdepoorten per dag.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nl-NL" dirty="0" smtClean="0">
                <a:ea typeface="Calibri" panose="020F0502020204030204" pitchFamily="34" charset="0"/>
              </a:rPr>
              <a:t>Een getijdepoort duurt gemiddeld genomen 4 uur.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nl-NL" dirty="0" smtClean="0">
                <a:ea typeface="Calibri" panose="020F0502020204030204" pitchFamily="34" charset="0"/>
              </a:rPr>
              <a:t>De Oude Maas heeft een belangrijke functie voor de scheepvaart en derhalve dienen bij voorkeur beide getijdepoorten beschikbaar te zijn voor de scheepvaart.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38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0000" y="910124"/>
            <a:ext cx="10933200" cy="1069200"/>
          </a:xfrm>
        </p:spPr>
        <p:txBody>
          <a:bodyPr/>
          <a:lstStyle/>
          <a:p>
            <a:r>
              <a:rPr lang="nl-NL" dirty="0" smtClean="0"/>
              <a:t>Uitgangspunten scenario’s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84656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l-NL" sz="2200" b="1" dirty="0" smtClean="0"/>
              <a:t>Scenario 1:</a:t>
            </a:r>
          </a:p>
          <a:p>
            <a:pPr marL="0" lvl="0" indent="0">
              <a:lnSpc>
                <a:spcPct val="107000"/>
              </a:lnSpc>
              <a:buNone/>
            </a:pPr>
            <a:r>
              <a:rPr lang="nl-NL" sz="2200" dirty="0" smtClean="0">
                <a:solidFill>
                  <a:srgbClr val="000000"/>
                </a:solidFill>
                <a:ea typeface="Calibri" panose="020F0502020204030204" pitchFamily="34" charset="0"/>
              </a:rPr>
              <a:t>De </a:t>
            </a:r>
            <a:r>
              <a:rPr lang="nl-NL" sz="2200" dirty="0">
                <a:solidFill>
                  <a:srgbClr val="000000"/>
                </a:solidFill>
                <a:ea typeface="Calibri" panose="020F0502020204030204" pitchFamily="34" charset="0"/>
              </a:rPr>
              <a:t>vaarweg is beschikbaar tijdens de eerste getijpoort, de weg is </a:t>
            </a:r>
            <a:r>
              <a:rPr lang="nl-NL" sz="2200" dirty="0" smtClean="0">
                <a:solidFill>
                  <a:srgbClr val="000000"/>
                </a:solidFill>
                <a:ea typeface="Calibri" panose="020F0502020204030204" pitchFamily="34" charset="0"/>
              </a:rPr>
              <a:t>minimaal </a:t>
            </a:r>
            <a:r>
              <a:rPr lang="nl-NL" sz="2200" dirty="0">
                <a:solidFill>
                  <a:srgbClr val="000000"/>
                </a:solidFill>
                <a:ea typeface="Calibri" panose="020F0502020204030204" pitchFamily="34" charset="0"/>
              </a:rPr>
              <a:t>beschikbaar </a:t>
            </a:r>
            <a:r>
              <a:rPr lang="nl-NL" sz="2200" dirty="0" smtClean="0">
                <a:solidFill>
                  <a:srgbClr val="000000"/>
                </a:solidFill>
                <a:ea typeface="Calibri" panose="020F0502020204030204" pitchFamily="34" charset="0"/>
              </a:rPr>
              <a:t>tijdens </a:t>
            </a:r>
            <a:r>
              <a:rPr lang="nl-NL" sz="2200" dirty="0">
                <a:solidFill>
                  <a:srgbClr val="000000"/>
                </a:solidFill>
                <a:ea typeface="Calibri" panose="020F0502020204030204" pitchFamily="34" charset="0"/>
              </a:rPr>
              <a:t>de avondspits</a:t>
            </a:r>
            <a:r>
              <a:rPr lang="nl-NL" sz="2200" dirty="0" smtClean="0">
                <a:solidFill>
                  <a:srgbClr val="000000"/>
                </a:solidFill>
                <a:ea typeface="Calibri" panose="020F0502020204030204" pitchFamily="34" charset="0"/>
              </a:rPr>
              <a:t>.</a:t>
            </a:r>
          </a:p>
          <a:p>
            <a:pPr marL="0" lvl="0" indent="0">
              <a:lnSpc>
                <a:spcPct val="107000"/>
              </a:lnSpc>
              <a:buNone/>
            </a:pPr>
            <a:endParaRPr lang="nl-NL" sz="2200" dirty="0" smtClean="0"/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2200" dirty="0" smtClean="0">
                <a:ea typeface="Calibri" panose="020F0502020204030204" pitchFamily="34" charset="0"/>
              </a:rPr>
              <a:t>Toelichting: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sz="2200" dirty="0" smtClean="0">
                <a:ea typeface="Calibri" panose="020F0502020204030204" pitchFamily="34" charset="0"/>
              </a:rPr>
              <a:t>In </a:t>
            </a:r>
            <a:r>
              <a:rPr lang="nl-NL" sz="2200" dirty="0">
                <a:ea typeface="Calibri" panose="020F0502020204030204" pitchFamily="34" charset="0"/>
              </a:rPr>
              <a:t>dit hinderscenario wordt de weg </a:t>
            </a:r>
            <a:r>
              <a:rPr lang="nl-NL" sz="2200" dirty="0" smtClean="0">
                <a:ea typeface="Calibri" panose="020F0502020204030204" pitchFamily="34" charset="0"/>
              </a:rPr>
              <a:t>ten minste </a:t>
            </a:r>
            <a:r>
              <a:rPr lang="nl-NL" sz="2200" dirty="0">
                <a:ea typeface="Calibri" panose="020F0502020204030204" pitchFamily="34" charset="0"/>
              </a:rPr>
              <a:t>beschikbaar gehouden tijdens de avondspits en de vaarweg </a:t>
            </a:r>
            <a:r>
              <a:rPr lang="nl-NL" sz="2200" dirty="0" smtClean="0">
                <a:ea typeface="Calibri" panose="020F0502020204030204" pitchFamily="34" charset="0"/>
              </a:rPr>
              <a:t>ten minste </a:t>
            </a:r>
            <a:r>
              <a:rPr lang="nl-NL" sz="2200" dirty="0">
                <a:ea typeface="Calibri" panose="020F0502020204030204" pitchFamily="34" charset="0"/>
              </a:rPr>
              <a:t>tijdens de eerste getijdepoort. De overlap tussen beide is minimaal, met uitzondering van een klein aantal momenten in het jaar.</a:t>
            </a:r>
          </a:p>
          <a:p>
            <a:pPr marL="0" indent="0">
              <a:buNone/>
            </a:pPr>
            <a:endParaRPr lang="nl-NL" dirty="0" smtClean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39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Scenario break-out rooms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9446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27063" y="917938"/>
            <a:ext cx="10933112" cy="1068388"/>
          </a:xfrm>
        </p:spPr>
        <p:txBody>
          <a:bodyPr/>
          <a:lstStyle/>
          <a:p>
            <a:r>
              <a:rPr lang="nl-NL" dirty="0" smtClean="0"/>
              <a:t>Welkom – Deelnemende partijen 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D1E05D9-83F1-4BA7-873C-F06CFE994E4E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-3708320" y="-11469"/>
            <a:ext cx="34665184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altLang="nl-NL" sz="9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Calibri" panose="020F0502020204030204" pitchFamily="34" charset="0"/>
                <a:cs typeface="+mn-cs"/>
              </a:rPr>
              <a:t>Aanwezige relaties:</a:t>
            </a:r>
            <a:endParaRPr kumimoji="0" lang="nl-NL" altLang="nl-NL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6" name="Tabel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2692071"/>
              </p:ext>
            </p:extLst>
          </p:nvPr>
        </p:nvGraphicFramePr>
        <p:xfrm>
          <a:off x="577336" y="1546299"/>
          <a:ext cx="8630202" cy="4710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09064">
                  <a:extLst>
                    <a:ext uri="{9D8B030D-6E8A-4147-A177-3AD203B41FA5}">
                      <a16:colId xmlns:a16="http://schemas.microsoft.com/office/drawing/2014/main" val="3681720310"/>
                    </a:ext>
                  </a:extLst>
                </a:gridCol>
                <a:gridCol w="3721138">
                  <a:extLst>
                    <a:ext uri="{9D8B030D-6E8A-4147-A177-3AD203B41FA5}">
                      <a16:colId xmlns:a16="http://schemas.microsoft.com/office/drawing/2014/main" val="473217760"/>
                    </a:ext>
                  </a:extLst>
                </a:gridCol>
              </a:tblGrid>
              <a:tr h="651265">
                <a:tc>
                  <a:txBody>
                    <a:bodyPr/>
                    <a:lstStyle/>
                    <a:p>
                      <a:r>
                        <a:rPr lang="nl-NL" dirty="0" smtClean="0"/>
                        <a:t>Aanwezige</a:t>
                      </a:r>
                      <a:r>
                        <a:rPr lang="nl-NL" baseline="0" dirty="0" smtClean="0"/>
                        <a:t> marktpartijen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8412024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r>
                        <a:rPr lang="nl-NL" sz="1400" dirty="0" err="1" smtClean="0"/>
                        <a:t>Strukton</a:t>
                      </a:r>
                      <a:endParaRPr lang="nl-NL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err="1" smtClean="0"/>
                        <a:t>Demako</a:t>
                      </a:r>
                      <a:r>
                        <a:rPr lang="nl-NL" sz="1400" dirty="0" smtClean="0"/>
                        <a:t> NV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5888840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ICT Netherlands b.v.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ABB B.V.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793382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r>
                        <a:rPr lang="nl-NL" sz="1400" dirty="0" err="1" smtClean="0"/>
                        <a:t>Iv</a:t>
                      </a:r>
                      <a:r>
                        <a:rPr lang="nl-NL" sz="1400" dirty="0" smtClean="0"/>
                        <a:t>-Infra B.V.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err="1" smtClean="0"/>
                        <a:t>Movares</a:t>
                      </a:r>
                      <a:r>
                        <a:rPr lang="nl-NL" sz="1400" dirty="0" smtClean="0"/>
                        <a:t> Nederland B.V.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4706372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Hollandia Services B.V.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Siemens </a:t>
                      </a:r>
                      <a:r>
                        <a:rPr lang="nl-NL" sz="1400" dirty="0" err="1" smtClean="0"/>
                        <a:t>Mobility</a:t>
                      </a:r>
                      <a:r>
                        <a:rPr lang="nl-NL" sz="1400" dirty="0" smtClean="0"/>
                        <a:t> B.V.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6986769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r>
                        <a:rPr lang="nl-NL" sz="1400" dirty="0" err="1" smtClean="0"/>
                        <a:t>Witteveen+Bos</a:t>
                      </a:r>
                      <a:r>
                        <a:rPr lang="nl-NL" sz="1400" dirty="0" smtClean="0"/>
                        <a:t> Raadgevende ingenieurs B.V.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err="1" smtClean="0"/>
                        <a:t>VolkerRail</a:t>
                      </a:r>
                      <a:r>
                        <a:rPr lang="nl-NL" sz="1400" dirty="0" smtClean="0"/>
                        <a:t> Nederland B.V.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769302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r>
                        <a:rPr lang="nl-NL" sz="1400" dirty="0" err="1" smtClean="0"/>
                        <a:t>Hacousto</a:t>
                      </a:r>
                      <a:r>
                        <a:rPr lang="nl-NL" sz="1400" dirty="0" smtClean="0"/>
                        <a:t> Videotechniek B.V.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IV-Water B.V.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9058095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AEVO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INNOCY B.V.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9852890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Heijmans Infra B.V.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err="1" smtClean="0"/>
                        <a:t>Croonwolter&amp;dros</a:t>
                      </a:r>
                      <a:r>
                        <a:rPr lang="nl-NL" sz="1400" dirty="0" smtClean="0"/>
                        <a:t> B.V.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5413573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Arcadis Nederland B.V.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err="1" smtClean="0"/>
                        <a:t>Dynniq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51609"/>
                  </a:ext>
                </a:extLst>
              </a:tr>
              <a:tr h="337001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KWS Infra B.V.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SPIE Nederland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191414"/>
                  </a:ext>
                </a:extLst>
              </a:tr>
              <a:tr h="344818"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ENGIE Infra &amp; </a:t>
                      </a:r>
                      <a:r>
                        <a:rPr lang="nl-NL" sz="1400" dirty="0" err="1" smtClean="0"/>
                        <a:t>Mobility</a:t>
                      </a:r>
                      <a:r>
                        <a:rPr lang="nl-NL" sz="1400" dirty="0" smtClean="0"/>
                        <a:t> B.V.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 smtClean="0"/>
                        <a:t>Phoenix Contact B.V. </a:t>
                      </a:r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425615"/>
                  </a:ext>
                </a:extLst>
              </a:tr>
              <a:tr h="344818">
                <a:tc>
                  <a:txBody>
                    <a:bodyPr/>
                    <a:lstStyle/>
                    <a:p>
                      <a:r>
                        <a:rPr lang="nl-NL" sz="1400" dirty="0" err="1" smtClean="0"/>
                        <a:t>Nebest</a:t>
                      </a:r>
                      <a:r>
                        <a:rPr lang="nl-NL" sz="1400" dirty="0" smtClean="0"/>
                        <a:t> B.V.</a:t>
                      </a:r>
                      <a:endParaRPr lang="nl-NL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32833095"/>
                  </a:ext>
                </a:extLst>
              </a:tr>
            </a:tbl>
          </a:graphicData>
        </a:graphic>
      </p:graphicFrame>
      <p:pic>
        <p:nvPicPr>
          <p:cNvPr id="9" name="Afbeelding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059" y="-1"/>
            <a:ext cx="3697942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11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2150775"/>
            <a:ext cx="10922400" cy="3964060"/>
          </a:xfrm>
        </p:spPr>
        <p:txBody>
          <a:bodyPr>
            <a:normAutofit/>
          </a:bodyPr>
          <a:lstStyle/>
          <a:p>
            <a:r>
              <a:rPr lang="nl-NL" dirty="0" smtClean="0"/>
              <a:t>Elke </a:t>
            </a:r>
            <a:r>
              <a:rPr lang="nl-NL" dirty="0"/>
              <a:t>9-15 dagen valt een avondspits samen met een </a:t>
            </a:r>
            <a:r>
              <a:rPr lang="nl-NL" dirty="0" smtClean="0"/>
              <a:t>getijdepoort</a:t>
            </a:r>
          </a:p>
          <a:p>
            <a:r>
              <a:rPr lang="nl-NL" dirty="0" smtClean="0"/>
              <a:t>De </a:t>
            </a:r>
            <a:r>
              <a:rPr lang="nl-NL" dirty="0"/>
              <a:t>eerste getijdepoort valt alleen </a:t>
            </a:r>
            <a:r>
              <a:rPr lang="nl-NL" dirty="0" smtClean="0"/>
              <a:t>soms samen met </a:t>
            </a:r>
            <a:r>
              <a:rPr lang="nl-NL" dirty="0"/>
              <a:t>een deel van de avondspits</a:t>
            </a:r>
          </a:p>
          <a:p>
            <a:r>
              <a:rPr lang="nl-NL" dirty="0" smtClean="0"/>
              <a:t>De </a:t>
            </a:r>
            <a:r>
              <a:rPr lang="nl-NL" dirty="0"/>
              <a:t>langst periode met aaneengesloten werkbare uren zijn te vinden van zaterdag t/m maandag</a:t>
            </a:r>
          </a:p>
          <a:p>
            <a:r>
              <a:rPr lang="nl-NL" dirty="0" smtClean="0"/>
              <a:t>Het </a:t>
            </a:r>
            <a:r>
              <a:rPr lang="nl-NL" dirty="0"/>
              <a:t>maximale aantal aaneengesloten werkbare uren is 19 uur</a:t>
            </a:r>
          </a:p>
          <a:p>
            <a:r>
              <a:rPr lang="nl-NL" dirty="0" smtClean="0"/>
              <a:t>Het </a:t>
            </a:r>
            <a:r>
              <a:rPr lang="nl-NL" dirty="0"/>
              <a:t>maximale aantal aaneengesloten werkbare uren valt tussen de getijdepoorten in, in het weekend</a:t>
            </a:r>
          </a:p>
          <a:p>
            <a:r>
              <a:rPr lang="nl-NL" dirty="0" smtClean="0"/>
              <a:t>De </a:t>
            </a:r>
            <a:r>
              <a:rPr lang="nl-NL" dirty="0"/>
              <a:t>getijdenpoorten vallen </a:t>
            </a:r>
            <a:r>
              <a:rPr lang="nl-NL" dirty="0" smtClean="0"/>
              <a:t>meestal </a:t>
            </a:r>
            <a:r>
              <a:rPr lang="nl-NL" dirty="0"/>
              <a:t>samen met de ochtendspits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40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Observaties scenario 1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87652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l-NL" b="1" dirty="0" smtClean="0"/>
              <a:t>Scenario 2: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dirty="0" smtClean="0">
                <a:ea typeface="Calibri" panose="020F0502020204030204" pitchFamily="34" charset="0"/>
              </a:rPr>
              <a:t>De vaarweg is alternerend beschikbaar met één alternerende getijdepoort per dag, de weg is minimaal beschikbaar in </a:t>
            </a:r>
            <a:r>
              <a:rPr lang="nl-NL" dirty="0">
                <a:ea typeface="Calibri" panose="020F0502020204030204" pitchFamily="34" charset="0"/>
              </a:rPr>
              <a:t>e</a:t>
            </a:r>
            <a:r>
              <a:rPr lang="nl-NL" dirty="0" smtClean="0">
                <a:ea typeface="Calibri" panose="020F0502020204030204" pitchFamily="34" charset="0"/>
              </a:rPr>
              <a:t>en spits.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dirty="0" smtClean="0">
                <a:ea typeface="Calibri" panose="020F0502020204030204" pitchFamily="34" charset="0"/>
              </a:rPr>
              <a:t>Toelichting: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nl-NL" dirty="0" smtClean="0">
                <a:ea typeface="Calibri" panose="020F0502020204030204" pitchFamily="34" charset="0"/>
              </a:rPr>
              <a:t>In </a:t>
            </a:r>
            <a:r>
              <a:rPr lang="nl-NL" dirty="0">
                <a:ea typeface="Calibri" panose="020F0502020204030204" pitchFamily="34" charset="0"/>
              </a:rPr>
              <a:t>dit hinderscenario wordt de weg </a:t>
            </a:r>
            <a:r>
              <a:rPr lang="nl-NL" dirty="0" smtClean="0">
                <a:ea typeface="Calibri" panose="020F0502020204030204" pitchFamily="34" charset="0"/>
              </a:rPr>
              <a:t>ten minste </a:t>
            </a:r>
            <a:r>
              <a:rPr lang="nl-NL" dirty="0">
                <a:ea typeface="Calibri" panose="020F0502020204030204" pitchFamily="34" charset="0"/>
              </a:rPr>
              <a:t>beschikbaar gehouden tijdens </a:t>
            </a:r>
            <a:r>
              <a:rPr lang="nl-NL" dirty="0" smtClean="0">
                <a:ea typeface="Calibri" panose="020F0502020204030204" pitchFamily="34" charset="0"/>
              </a:rPr>
              <a:t>een spitsperiode </a:t>
            </a:r>
            <a:r>
              <a:rPr lang="nl-NL" dirty="0">
                <a:ea typeface="Calibri" panose="020F0502020204030204" pitchFamily="34" charset="0"/>
              </a:rPr>
              <a:t>en voor de vaarweg een alternerende getijdepoort gekozen. Daarbij zal er gedurende een werkweek op een aantal dagen overlap zijn tussen beide. </a:t>
            </a:r>
          </a:p>
          <a:p>
            <a:pPr marL="0" indent="0">
              <a:buNone/>
            </a:pPr>
            <a:endParaRPr lang="nl-NL" dirty="0" smtClean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41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Scenario break-out rooms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63685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Om </a:t>
            </a:r>
            <a:r>
              <a:rPr lang="nl-NL" dirty="0"/>
              <a:t>de aantal dagen valt een spits samen met een getijde</a:t>
            </a:r>
          </a:p>
          <a:p>
            <a:r>
              <a:rPr lang="nl-NL" dirty="0" smtClean="0"/>
              <a:t>De </a:t>
            </a:r>
            <a:r>
              <a:rPr lang="nl-NL" dirty="0"/>
              <a:t>getijdepoort alterneert om scheepvaart de gelegenheid te geven op één moment de brug te passeren</a:t>
            </a:r>
          </a:p>
          <a:p>
            <a:r>
              <a:rPr lang="nl-NL" dirty="0" smtClean="0"/>
              <a:t>De </a:t>
            </a:r>
            <a:r>
              <a:rPr lang="nl-NL" dirty="0"/>
              <a:t>overlap komt op één moment per werkdag voor en komt niet voor tijdens het weekend</a:t>
            </a:r>
          </a:p>
          <a:p>
            <a:r>
              <a:rPr lang="nl-NL" dirty="0" smtClean="0"/>
              <a:t>Het </a:t>
            </a:r>
            <a:r>
              <a:rPr lang="nl-NL" dirty="0"/>
              <a:t>maximale aantal aaneengesloten werkbare uren is 30 uur </a:t>
            </a:r>
          </a:p>
          <a:p>
            <a:r>
              <a:rPr lang="nl-NL" dirty="0" smtClean="0"/>
              <a:t>Weekend </a:t>
            </a:r>
            <a:r>
              <a:rPr lang="nl-NL" dirty="0"/>
              <a:t>niet per definitie bruikbaarste werkvenster qua werkbare uren, wel meestal de zondag inclusief maandag</a:t>
            </a:r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42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Observaties scenario 2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9673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>
          <a:xfrm>
            <a:off x="601424" y="1282986"/>
            <a:ext cx="5003800" cy="4442737"/>
          </a:xfrm>
        </p:spPr>
        <p:txBody>
          <a:bodyPr>
            <a:normAutofit fontScale="25000" lnSpcReduction="20000"/>
          </a:bodyPr>
          <a:lstStyle/>
          <a:p>
            <a:pPr marL="0" indent="0" fontAlgn="t">
              <a:buNone/>
            </a:pPr>
            <a:r>
              <a:rPr lang="nl-NL" sz="7200" b="1" dirty="0"/>
              <a:t>Groep 1</a:t>
            </a:r>
          </a:p>
          <a:p>
            <a:pPr fontAlgn="t">
              <a:lnSpc>
                <a:spcPct val="100000"/>
              </a:lnSpc>
            </a:pPr>
            <a:r>
              <a:rPr lang="nl-NL" sz="5600" dirty="0" err="1"/>
              <a:t>Strukton</a:t>
            </a:r>
            <a:endParaRPr lang="nl-NL" sz="5600" dirty="0"/>
          </a:p>
          <a:p>
            <a:pPr fontAlgn="t">
              <a:lnSpc>
                <a:spcPct val="100000"/>
              </a:lnSpc>
            </a:pPr>
            <a:r>
              <a:rPr lang="nl-NL" sz="5600" dirty="0"/>
              <a:t>ICT Netherlands b.v.</a:t>
            </a:r>
          </a:p>
          <a:p>
            <a:pPr fontAlgn="t">
              <a:lnSpc>
                <a:spcPct val="100000"/>
              </a:lnSpc>
            </a:pPr>
            <a:r>
              <a:rPr lang="nl-NL" sz="5600" dirty="0" err="1"/>
              <a:t>Iv</a:t>
            </a:r>
            <a:r>
              <a:rPr lang="nl-NL" sz="5600" dirty="0"/>
              <a:t>-Infra B.V.</a:t>
            </a:r>
          </a:p>
          <a:p>
            <a:pPr fontAlgn="t">
              <a:lnSpc>
                <a:spcPct val="100000"/>
              </a:lnSpc>
            </a:pPr>
            <a:r>
              <a:rPr lang="nl-NL" sz="5600" dirty="0"/>
              <a:t>IV-Water B.V.</a:t>
            </a:r>
          </a:p>
          <a:p>
            <a:pPr fontAlgn="t">
              <a:lnSpc>
                <a:spcPct val="100000"/>
              </a:lnSpc>
            </a:pPr>
            <a:r>
              <a:rPr lang="nl-NL" sz="5600" dirty="0" err="1"/>
              <a:t>Hollandia</a:t>
            </a:r>
            <a:r>
              <a:rPr lang="nl-NL" sz="5600" dirty="0"/>
              <a:t> Services B.V.</a:t>
            </a:r>
          </a:p>
          <a:p>
            <a:pPr fontAlgn="t">
              <a:lnSpc>
                <a:spcPct val="100000"/>
              </a:lnSpc>
            </a:pPr>
            <a:r>
              <a:rPr lang="nl-NL" sz="5600" dirty="0" err="1"/>
              <a:t>Witteveen+Bos</a:t>
            </a:r>
            <a:r>
              <a:rPr lang="nl-NL" sz="5600" dirty="0"/>
              <a:t> Raadgevende ingenieurs B.V.</a:t>
            </a:r>
          </a:p>
          <a:p>
            <a:pPr fontAlgn="t">
              <a:lnSpc>
                <a:spcPct val="100000"/>
              </a:lnSpc>
            </a:pPr>
            <a:r>
              <a:rPr lang="nl-NL" sz="5600" dirty="0" err="1"/>
              <a:t>Hacousto</a:t>
            </a:r>
            <a:r>
              <a:rPr lang="nl-NL" sz="5600" dirty="0"/>
              <a:t> Videotechniek B.V.</a:t>
            </a:r>
          </a:p>
          <a:p>
            <a:pPr fontAlgn="t">
              <a:lnSpc>
                <a:spcPct val="100000"/>
              </a:lnSpc>
            </a:pPr>
            <a:r>
              <a:rPr lang="nl-NL" sz="5600" dirty="0"/>
              <a:t>AEVO</a:t>
            </a:r>
          </a:p>
          <a:p>
            <a:pPr fontAlgn="t">
              <a:lnSpc>
                <a:spcPct val="100000"/>
              </a:lnSpc>
            </a:pPr>
            <a:r>
              <a:rPr lang="nl-NL" sz="5600" dirty="0"/>
              <a:t>Heijmans Infra B.V.</a:t>
            </a:r>
          </a:p>
          <a:p>
            <a:pPr fontAlgn="t">
              <a:lnSpc>
                <a:spcPct val="100000"/>
              </a:lnSpc>
            </a:pPr>
            <a:r>
              <a:rPr lang="nl-NL" sz="5600" dirty="0"/>
              <a:t>Arcadis Nederland B.V.</a:t>
            </a:r>
          </a:p>
          <a:p>
            <a:pPr fontAlgn="t">
              <a:lnSpc>
                <a:spcPct val="100000"/>
              </a:lnSpc>
            </a:pPr>
            <a:r>
              <a:rPr lang="nl-NL" sz="5600" dirty="0" err="1"/>
              <a:t>Dynniq</a:t>
            </a:r>
            <a:endParaRPr lang="nl-NL" sz="5600" dirty="0"/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nl-NL" sz="5600" dirty="0" smtClean="0"/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nl-NL" sz="5600" b="1" dirty="0" smtClean="0"/>
              <a:t>RWS</a:t>
            </a:r>
            <a:endParaRPr lang="nl-NL" sz="5600" b="1" dirty="0"/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nl-NL" sz="5600" dirty="0"/>
              <a:t>Guus Holtring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nl-NL" sz="5600" dirty="0"/>
              <a:t>Stef van den Brink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nl-NL" sz="5600" dirty="0"/>
              <a:t>Rob van Nisselrooij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nl-NL" sz="5600" dirty="0"/>
              <a:t>Shahid Suddle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nl-NL" sz="5600" dirty="0"/>
              <a:t>Ayesha </a:t>
            </a:r>
            <a:r>
              <a:rPr lang="nl-NL" sz="5600" dirty="0" err="1"/>
              <a:t>Alakharamsing</a:t>
            </a:r>
            <a:endParaRPr lang="nl-NL" sz="5600" dirty="0"/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nl-NL" sz="5600" dirty="0"/>
              <a:t>Marco Mulder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r>
              <a:rPr lang="nl-NL" sz="5600" dirty="0"/>
              <a:t>Joost Weeda</a:t>
            </a: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endParaRPr lang="nl-NL" sz="1800" dirty="0" smtClean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mar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nl-NL" sz="20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2"/>
          </p:nvPr>
        </p:nvSpPr>
        <p:spPr>
          <a:xfrm>
            <a:off x="6523424" y="1282986"/>
            <a:ext cx="5011200" cy="4751607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nl-NL" sz="7200" b="1" dirty="0" smtClean="0"/>
              <a:t>Groep 2</a:t>
            </a:r>
          </a:p>
          <a:p>
            <a:pPr marL="0" indent="0" fontAlgn="t">
              <a:spcBef>
                <a:spcPts val="0"/>
              </a:spcBef>
              <a:buNone/>
            </a:pPr>
            <a:r>
              <a:rPr lang="nl-NL" sz="1800" b="1" dirty="0" smtClean="0">
                <a:solidFill>
                  <a:srgbClr val="FFFFFF"/>
                </a:solidFill>
                <a:latin typeface="Verdana" panose="020B0604030504040204" pitchFamily="34" charset="0"/>
              </a:rPr>
              <a:t>*KWS </a:t>
            </a:r>
            <a:r>
              <a:rPr lang="nl-NL" sz="1800" b="1" dirty="0">
                <a:solidFill>
                  <a:srgbClr val="FFFFFF"/>
                </a:solidFill>
                <a:latin typeface="Verdana" panose="020B0604030504040204" pitchFamily="34" charset="0"/>
              </a:rPr>
              <a:t>Infra B.V.</a:t>
            </a:r>
            <a:endParaRPr lang="nl-NL" dirty="0">
              <a:latin typeface="Arial" panose="020B0604020202020204" pitchFamily="34" charset="0"/>
            </a:endParaRPr>
          </a:p>
          <a:p>
            <a:pPr fontAlgn="t"/>
            <a:r>
              <a:rPr lang="nl-NL" sz="5600" dirty="0"/>
              <a:t>KWS Infra B.V.</a:t>
            </a:r>
          </a:p>
          <a:p>
            <a:pPr fontAlgn="t"/>
            <a:r>
              <a:rPr lang="nl-NL" sz="5600" dirty="0"/>
              <a:t>ENGIE Infra &amp; </a:t>
            </a:r>
            <a:r>
              <a:rPr lang="nl-NL" sz="5600" dirty="0" err="1"/>
              <a:t>Mobility</a:t>
            </a:r>
            <a:r>
              <a:rPr lang="nl-NL" sz="5600" dirty="0"/>
              <a:t> B.V.</a:t>
            </a:r>
          </a:p>
          <a:p>
            <a:pPr fontAlgn="t"/>
            <a:r>
              <a:rPr lang="nl-NL" sz="5600" dirty="0" err="1"/>
              <a:t>Nebest</a:t>
            </a:r>
            <a:r>
              <a:rPr lang="nl-NL" sz="5600" dirty="0"/>
              <a:t> B.V</a:t>
            </a:r>
            <a:r>
              <a:rPr lang="nl-NL" sz="5600" dirty="0" smtClean="0"/>
              <a:t>.</a:t>
            </a:r>
          </a:p>
          <a:p>
            <a:pPr fontAlgn="t"/>
            <a:r>
              <a:rPr lang="nl-NL" sz="5600" dirty="0" err="1"/>
              <a:t>Demako</a:t>
            </a:r>
            <a:r>
              <a:rPr lang="nl-NL" sz="5600" dirty="0"/>
              <a:t> NV</a:t>
            </a:r>
          </a:p>
          <a:p>
            <a:pPr fontAlgn="t"/>
            <a:r>
              <a:rPr lang="nl-NL" sz="5600" dirty="0"/>
              <a:t>ABB B.V.</a:t>
            </a:r>
          </a:p>
          <a:p>
            <a:pPr fontAlgn="t"/>
            <a:r>
              <a:rPr lang="nl-NL" sz="5600" dirty="0" err="1"/>
              <a:t>Movares</a:t>
            </a:r>
            <a:r>
              <a:rPr lang="nl-NL" sz="5600" dirty="0"/>
              <a:t> Nederland B.V.</a:t>
            </a:r>
          </a:p>
          <a:p>
            <a:pPr fontAlgn="t"/>
            <a:r>
              <a:rPr lang="nl-NL" sz="5600" dirty="0"/>
              <a:t>Siemens </a:t>
            </a:r>
            <a:r>
              <a:rPr lang="nl-NL" sz="5600" dirty="0" err="1"/>
              <a:t>Mobility</a:t>
            </a:r>
            <a:r>
              <a:rPr lang="nl-NL" sz="5600" dirty="0"/>
              <a:t> B.V.</a:t>
            </a:r>
          </a:p>
          <a:p>
            <a:pPr fontAlgn="t"/>
            <a:r>
              <a:rPr lang="nl-NL" sz="5600" dirty="0" err="1"/>
              <a:t>VolkerRail</a:t>
            </a:r>
            <a:r>
              <a:rPr lang="nl-NL" sz="5600" dirty="0"/>
              <a:t> Nederland B.V.</a:t>
            </a:r>
          </a:p>
          <a:p>
            <a:pPr fontAlgn="t"/>
            <a:r>
              <a:rPr lang="nl-NL" sz="5600" dirty="0" smtClean="0"/>
              <a:t>INNOCY </a:t>
            </a:r>
            <a:r>
              <a:rPr lang="nl-NL" sz="5600" dirty="0"/>
              <a:t>B.V.</a:t>
            </a:r>
          </a:p>
          <a:p>
            <a:pPr fontAlgn="t"/>
            <a:r>
              <a:rPr lang="nl-NL" sz="5600" dirty="0" err="1" smtClean="0"/>
              <a:t>Croonwolter&amp;dros</a:t>
            </a:r>
            <a:r>
              <a:rPr lang="nl-NL" sz="5600" dirty="0" smtClean="0"/>
              <a:t> </a:t>
            </a:r>
            <a:r>
              <a:rPr lang="nl-NL" sz="5600" dirty="0"/>
              <a:t>B.V</a:t>
            </a:r>
            <a:r>
              <a:rPr lang="nl-NL" sz="5600" dirty="0" smtClean="0"/>
              <a:t>.</a:t>
            </a:r>
          </a:p>
          <a:p>
            <a:pPr fontAlgn="t"/>
            <a:r>
              <a:rPr lang="nl-NL" sz="5600" dirty="0" smtClean="0"/>
              <a:t>SPIE Nederland</a:t>
            </a:r>
          </a:p>
          <a:p>
            <a:pPr fontAlgn="t"/>
            <a:r>
              <a:rPr lang="nl-NL" sz="5600" dirty="0"/>
              <a:t>Phoenix Contact B.V. </a:t>
            </a:r>
            <a:endParaRPr lang="nl-NL" sz="5600" dirty="0" smtClean="0"/>
          </a:p>
          <a:p>
            <a:pPr marL="0" lv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nl-NL" sz="5600" dirty="0" smtClean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marL="0" lvl="0" indent="0" fontAlgn="t">
              <a:lnSpc>
                <a:spcPct val="100000"/>
              </a:lnSpc>
              <a:spcBef>
                <a:spcPts val="0"/>
              </a:spcBef>
              <a:buNone/>
            </a:pPr>
            <a:r>
              <a:rPr lang="nl-NL" sz="5600" b="1" dirty="0" smtClean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RWS</a:t>
            </a:r>
            <a:endParaRPr lang="nl-NL" sz="5600" b="1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0"/>
              </a:spcBef>
            </a:pPr>
            <a:r>
              <a:rPr lang="nl-NL" sz="5600" dirty="0" smtClean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Nicolette Leeflang</a:t>
            </a:r>
            <a:endParaRPr lang="nl-NL" sz="56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0"/>
              </a:spcBef>
            </a:pPr>
            <a:r>
              <a:rPr lang="nl-NL" sz="5600" dirty="0" smtClean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Dirk van Driel</a:t>
            </a:r>
          </a:p>
          <a:p>
            <a:pPr lvl="0" fontAlgn="t">
              <a:lnSpc>
                <a:spcPct val="100000"/>
              </a:lnSpc>
              <a:spcBef>
                <a:spcPts val="0"/>
              </a:spcBef>
            </a:pPr>
            <a:r>
              <a:rPr lang="nl-NL" sz="5600" dirty="0" smtClean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Robbert Geers</a:t>
            </a:r>
          </a:p>
          <a:p>
            <a:pPr lvl="0" fontAlgn="t">
              <a:lnSpc>
                <a:spcPct val="100000"/>
              </a:lnSpc>
              <a:spcBef>
                <a:spcPts val="0"/>
              </a:spcBef>
            </a:pPr>
            <a:r>
              <a:rPr lang="nl-NL" sz="5600" dirty="0" smtClean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Martin de Lange</a:t>
            </a:r>
            <a:endParaRPr lang="nl-NL" sz="56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0"/>
              </a:spcBef>
            </a:pPr>
            <a:r>
              <a:rPr lang="nl-NL" sz="5600" dirty="0" smtClean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Nienke Strikwerda</a:t>
            </a:r>
          </a:p>
          <a:p>
            <a:pPr lvl="0" fontAlgn="t">
              <a:lnSpc>
                <a:spcPct val="100000"/>
              </a:lnSpc>
              <a:spcBef>
                <a:spcPts val="0"/>
              </a:spcBef>
            </a:pPr>
            <a:r>
              <a:rPr lang="nl-NL" sz="5600" dirty="0" smtClean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Wiebe Mulder</a:t>
            </a:r>
          </a:p>
          <a:p>
            <a:pPr lvl="0" fontAlgn="t">
              <a:lnSpc>
                <a:spcPct val="100000"/>
              </a:lnSpc>
              <a:spcBef>
                <a:spcPts val="0"/>
              </a:spcBef>
            </a:pPr>
            <a:r>
              <a:rPr lang="nl-NL" sz="5600" dirty="0" smtClean="0">
                <a:solidFill>
                  <a:srgbClr val="000000"/>
                </a:solidFill>
                <a:latin typeface="Verdana" panose="020B0604030504040204" pitchFamily="34" charset="0"/>
                <a:ea typeface="Calibri" panose="020F0502020204030204" pitchFamily="34" charset="0"/>
              </a:rPr>
              <a:t>Marijke van der Wal-Peters</a:t>
            </a:r>
            <a:endParaRPr lang="nl-NL" sz="56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marL="0" lvl="0" indent="0" fontAlgn="t">
              <a:lnSpc>
                <a:spcPct val="100000"/>
              </a:lnSpc>
              <a:spcBef>
                <a:spcPts val="0"/>
              </a:spcBef>
              <a:buNone/>
            </a:pPr>
            <a:endParaRPr lang="nl-NL" sz="5600" dirty="0" smtClean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fontAlgn="t">
              <a:lnSpc>
                <a:spcPct val="100000"/>
              </a:lnSpc>
              <a:spcBef>
                <a:spcPts val="0"/>
              </a:spcBef>
            </a:pPr>
            <a:endParaRPr lang="nl-NL" sz="56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lvl="0" fontAlgn="t">
              <a:lnSpc>
                <a:spcPct val="100000"/>
              </a:lnSpc>
              <a:spcBef>
                <a:spcPts val="0"/>
              </a:spcBef>
            </a:pPr>
            <a:endParaRPr lang="nl-NL" sz="5600" dirty="0">
              <a:solidFill>
                <a:srgbClr val="000000"/>
              </a:solidFill>
              <a:latin typeface="Verdana" panose="020B060403050404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nl-NL" dirty="0" smtClean="0"/>
          </a:p>
          <a:p>
            <a:endParaRPr lang="nl-NL" dirty="0" smtClean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93B359-CF0D-4389-949E-16A33FCBB3EC}" type="slidenum">
              <a:rPr kumimoji="0" lang="nl-NL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43</a:t>
            </a:fld>
            <a:endParaRPr kumimoji="0" lang="nl-NL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01424" y="702756"/>
            <a:ext cx="10933200" cy="707881"/>
          </a:xfrm>
        </p:spPr>
        <p:txBody>
          <a:bodyPr/>
          <a:lstStyle/>
          <a:p>
            <a:r>
              <a:rPr lang="nl-NL" dirty="0" smtClean="0"/>
              <a:t>Break-out rooms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302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1130300" y="1790700"/>
            <a:ext cx="10429300" cy="4648200"/>
          </a:xfrm>
        </p:spPr>
        <p:txBody>
          <a:bodyPr>
            <a:normAutofit fontScale="92500" lnSpcReduction="20000"/>
          </a:bodyPr>
          <a:lstStyle/>
          <a:p>
            <a:pPr marL="342900" lvl="0" indent="-342900">
              <a:tabLst>
                <a:tab pos="457200" algn="l"/>
              </a:tabLst>
            </a:pPr>
            <a:r>
              <a:rPr lang="nl-NL" dirty="0" smtClean="0">
                <a:solidFill>
                  <a:srgbClr val="000000"/>
                </a:solidFill>
              </a:rPr>
              <a:t>Zien jullie nog aanvullende observaties n.a.v. de confrontatie?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nl-NL" dirty="0">
                <a:solidFill>
                  <a:srgbClr val="000000"/>
                </a:solidFill>
              </a:rPr>
              <a:t>Is er nog een ander alternatief in de confrontatie die we nog niet benoemd hebben?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nl-NL" dirty="0" smtClean="0">
                <a:solidFill>
                  <a:srgbClr val="000000"/>
                </a:solidFill>
              </a:rPr>
              <a:t>Waar </a:t>
            </a:r>
            <a:r>
              <a:rPr lang="nl-NL" dirty="0">
                <a:solidFill>
                  <a:srgbClr val="000000"/>
                </a:solidFill>
              </a:rPr>
              <a:t>is technisch nog winst te behalen waardoor het maakbaar wordt? </a:t>
            </a:r>
            <a:endParaRPr lang="nl-NL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nl-NL" dirty="0">
                <a:solidFill>
                  <a:srgbClr val="000000"/>
                </a:solidFill>
              </a:rPr>
              <a:t>Waar is hinder-technisch nog winst te behalen waardoor het maakbaar wordt</a:t>
            </a:r>
            <a:r>
              <a:rPr lang="nl-NL" dirty="0" smtClean="0">
                <a:solidFill>
                  <a:srgbClr val="000000"/>
                </a:solidFill>
              </a:rPr>
              <a:t>?</a:t>
            </a:r>
          </a:p>
          <a:p>
            <a:pPr marL="342900" lvl="0" indent="-342900">
              <a:tabLst>
                <a:tab pos="457200" algn="l"/>
              </a:tabLst>
            </a:pPr>
            <a:r>
              <a:rPr lang="nl-NL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Wanneer </a:t>
            </a:r>
            <a:r>
              <a:rPr lang="nl-NL" dirty="0">
                <a:ea typeface="Times New Roman" panose="02020603050405020304" pitchFamily="18" charset="0"/>
                <a:cs typeface="Times New Roman" panose="02020603050405020304" pitchFamily="18" charset="0"/>
              </a:rPr>
              <a:t>kun je welke ombouwfase het beste plannen</a:t>
            </a:r>
            <a:r>
              <a:rPr lang="nl-NL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? (in de tijd)</a:t>
            </a:r>
            <a:endParaRPr lang="nl-NL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nl-NL" dirty="0" smtClean="0">
                <a:solidFill>
                  <a:srgbClr val="000000"/>
                </a:solidFill>
              </a:rPr>
              <a:t>Hoe </a:t>
            </a:r>
            <a:r>
              <a:rPr lang="nl-NL" dirty="0">
                <a:solidFill>
                  <a:srgbClr val="000000"/>
                </a:solidFill>
              </a:rPr>
              <a:t>kun je weekenden en vakanties ten gunste van je realisatie benutten</a:t>
            </a:r>
            <a:r>
              <a:rPr lang="nl-NL" dirty="0" smtClean="0">
                <a:solidFill>
                  <a:srgbClr val="000000"/>
                </a:solidFill>
              </a:rPr>
              <a:t>?</a:t>
            </a:r>
          </a:p>
          <a:p>
            <a:pPr marL="0" lvl="0" indent="0">
              <a:buNone/>
              <a:tabLst>
                <a:tab pos="457200" algn="l"/>
              </a:tabLst>
            </a:pPr>
            <a:r>
              <a:rPr lang="nl-NL" dirty="0" smtClean="0">
                <a:ea typeface="Times New Roman" panose="02020603050405020304" pitchFamily="18" charset="0"/>
                <a:cs typeface="Times New Roman" panose="02020603050405020304" pitchFamily="18" charset="0"/>
              </a:rPr>
              <a:t>Algemeen</a:t>
            </a:r>
            <a:endParaRPr lang="nl-NL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nl-NL" dirty="0">
                <a:solidFill>
                  <a:srgbClr val="000000"/>
                </a:solidFill>
              </a:rPr>
              <a:t>Is het ombouwplan </a:t>
            </a:r>
            <a:r>
              <a:rPr lang="nl-NL" dirty="0" smtClean="0">
                <a:solidFill>
                  <a:srgbClr val="000000"/>
                </a:solidFill>
              </a:rPr>
              <a:t>technisch maakbaar </a:t>
            </a:r>
            <a:r>
              <a:rPr lang="nl-NL" dirty="0">
                <a:solidFill>
                  <a:srgbClr val="000000"/>
                </a:solidFill>
              </a:rPr>
              <a:t>binnen voorgelegd scenario</a:t>
            </a:r>
            <a:r>
              <a:rPr lang="nl-NL" dirty="0" smtClean="0">
                <a:solidFill>
                  <a:srgbClr val="000000"/>
                </a:solidFill>
              </a:rPr>
              <a:t>? Benoem eventuele maatgevende bouw-logistieke processen?</a:t>
            </a:r>
            <a:endParaRPr lang="nl-NL" dirty="0">
              <a:solidFill>
                <a:srgbClr val="000000"/>
              </a:solidFill>
            </a:endParaRPr>
          </a:p>
          <a:p>
            <a:pPr marL="342900" lvl="0" indent="-342900">
              <a:tabLst>
                <a:tab pos="457200" algn="l"/>
              </a:tabLst>
            </a:pPr>
            <a:r>
              <a:rPr lang="nl-NL" dirty="0" smtClean="0">
                <a:solidFill>
                  <a:srgbClr val="000000"/>
                </a:solidFill>
              </a:rPr>
              <a:t>Is </a:t>
            </a:r>
            <a:r>
              <a:rPr lang="nl-NL" dirty="0">
                <a:solidFill>
                  <a:srgbClr val="000000"/>
                </a:solidFill>
              </a:rPr>
              <a:t>realisatie binnen ¾ jaar a jaar haalbaar binnen gestelde scenario’s, met realisatie in 2024 gereed?</a:t>
            </a:r>
            <a:endParaRPr lang="nl-NL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44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637200" y="1045726"/>
            <a:ext cx="10933200" cy="1069200"/>
          </a:xfrm>
        </p:spPr>
        <p:txBody>
          <a:bodyPr/>
          <a:lstStyle/>
          <a:p>
            <a:r>
              <a:rPr lang="nl-NL" dirty="0" smtClean="0"/>
              <a:t>Vragen t.b.v. scenario’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39725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smtClean="0"/>
              <a:t>Schriftelijke beantwoording vragen</a:t>
            </a:r>
          </a:p>
          <a:p>
            <a:r>
              <a:rPr lang="nl-NL" dirty="0" smtClean="0"/>
              <a:t>Geen individuele gesprekken</a:t>
            </a:r>
          </a:p>
          <a:p>
            <a:endParaRPr lang="nl-NL" dirty="0"/>
          </a:p>
          <a:p>
            <a:endParaRPr lang="nl-NL" dirty="0" smtClean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45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Vervolg</a:t>
            </a:r>
            <a:endParaRPr lang="nl-NL" dirty="0"/>
          </a:p>
        </p:txBody>
      </p:sp>
      <p:graphicFrame>
        <p:nvGraphicFramePr>
          <p:cNvPr id="7" name="Tabel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310092"/>
              </p:ext>
            </p:extLst>
          </p:nvPr>
        </p:nvGraphicFramePr>
        <p:xfrm>
          <a:off x="1266469" y="3934203"/>
          <a:ext cx="8464007" cy="1843569"/>
        </p:xfrm>
        <a:graphic>
          <a:graphicData uri="http://schemas.openxmlformats.org/drawingml/2006/table">
            <a:tbl>
              <a:tblPr firstRow="1" firstCol="1" bandRow="1"/>
              <a:tblGrid>
                <a:gridCol w="5159556">
                  <a:extLst>
                    <a:ext uri="{9D8B030D-6E8A-4147-A177-3AD203B41FA5}">
                      <a16:colId xmlns:a16="http://schemas.microsoft.com/office/drawing/2014/main" val="16312501"/>
                    </a:ext>
                  </a:extLst>
                </a:gridCol>
                <a:gridCol w="3304451">
                  <a:extLst>
                    <a:ext uri="{9D8B030D-6E8A-4147-A177-3AD203B41FA5}">
                      <a16:colId xmlns:a16="http://schemas.microsoft.com/office/drawing/2014/main" val="3002264884"/>
                    </a:ext>
                  </a:extLst>
                </a:gridCol>
              </a:tblGrid>
              <a:tr h="416853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b="1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Activiteit</a:t>
                      </a:r>
                      <a:endParaRPr lang="nl-NL" sz="12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b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Datum</a:t>
                      </a:r>
                      <a:endParaRPr lang="nl-NL" sz="12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876556"/>
                  </a:ext>
                </a:extLst>
              </a:tr>
              <a:tr h="47557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Webinar</a:t>
                      </a:r>
                      <a:endParaRPr lang="nl-NL" sz="12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 april </a:t>
                      </a:r>
                      <a:r>
                        <a:rPr lang="nl-NL" sz="12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nl-NL" sz="12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2412204"/>
                  </a:ext>
                </a:extLst>
              </a:tr>
              <a:tr h="47557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Uiterste datum voor indienen reactie op vragenlijst</a:t>
                      </a:r>
                      <a:endParaRPr lang="nl-NL" sz="12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mei 2021</a:t>
                      </a:r>
                      <a:endParaRPr lang="nl-NL" sz="12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6043871"/>
                  </a:ext>
                </a:extLst>
              </a:tr>
              <a:tr h="47557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Afronding en publiceren resultaten op TenderNed</a:t>
                      </a:r>
                      <a:endParaRPr lang="nl-NL" sz="12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 mei 2021</a:t>
                      </a:r>
                      <a:endParaRPr lang="nl-NL" sz="12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61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1486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459" y="2120637"/>
            <a:ext cx="5846571" cy="4499238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 Spijkenisserbrug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fld id="{8D1E05D9-83F1-4BA7-873C-F06CFE994E4E}" type="slidenum">
              <a:rPr lang="nl-NL" smtClean="0"/>
              <a:pPr>
                <a:defRPr/>
              </a:pPr>
              <a:t>5</a:t>
            </a:fld>
            <a:endParaRPr lang="nl-NL" dirty="0"/>
          </a:p>
        </p:txBody>
      </p:sp>
      <p:sp>
        <p:nvSpPr>
          <p:cNvPr id="7" name="Ovaal 6"/>
          <p:cNvSpPr/>
          <p:nvPr/>
        </p:nvSpPr>
        <p:spPr>
          <a:xfrm>
            <a:off x="3465745" y="4920976"/>
            <a:ext cx="572760" cy="571226"/>
          </a:xfrm>
          <a:prstGeom prst="ellipse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nl-NL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4059" y="-1"/>
            <a:ext cx="3697942" cy="847725"/>
          </a:xfrm>
          <a:prstGeom prst="rect">
            <a:avLst/>
          </a:prstGeom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6486" y="2120637"/>
            <a:ext cx="5484444" cy="3828445"/>
          </a:xfrm>
          <a:prstGeom prst="rect">
            <a:avLst/>
          </a:prstGeom>
        </p:spPr>
      </p:pic>
      <p:cxnSp>
        <p:nvCxnSpPr>
          <p:cNvPr id="14" name="Rechte verbindingslijn met pijl 13"/>
          <p:cNvCxnSpPr/>
          <p:nvPr/>
        </p:nvCxnSpPr>
        <p:spPr>
          <a:xfrm flipH="1">
            <a:off x="3743325" y="4257675"/>
            <a:ext cx="4171950" cy="9144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8108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Projectfasering Spijkenisserbrug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fld id="{8D1E05D9-83F1-4BA7-873C-F06CFE994E4E}" type="slidenum">
              <a:rPr lang="nl-NL" smtClean="0"/>
              <a:pPr>
                <a:defRPr/>
              </a:pPr>
              <a:t>6</a:t>
            </a:fld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059" y="-1"/>
            <a:ext cx="3697942" cy="847725"/>
          </a:xfrm>
          <a:prstGeom prst="rect">
            <a:avLst/>
          </a:prstGeom>
        </p:spPr>
      </p:pic>
      <p:graphicFrame>
        <p:nvGraphicFramePr>
          <p:cNvPr id="9" name="Tabel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7213199"/>
              </p:ext>
            </p:extLst>
          </p:nvPr>
        </p:nvGraphicFramePr>
        <p:xfrm>
          <a:off x="630238" y="2351088"/>
          <a:ext cx="8818562" cy="3558474"/>
        </p:xfrm>
        <a:graphic>
          <a:graphicData uri="http://schemas.openxmlformats.org/drawingml/2006/table">
            <a:tbl>
              <a:tblPr firstRow="1" bandRow="1"/>
              <a:tblGrid>
                <a:gridCol w="5071426">
                  <a:extLst>
                    <a:ext uri="{9D8B030D-6E8A-4147-A177-3AD203B41FA5}">
                      <a16:colId xmlns:a16="http://schemas.microsoft.com/office/drawing/2014/main" val="1274829612"/>
                    </a:ext>
                  </a:extLst>
                </a:gridCol>
                <a:gridCol w="3747136">
                  <a:extLst>
                    <a:ext uri="{9D8B030D-6E8A-4147-A177-3AD203B41FA5}">
                      <a16:colId xmlns:a16="http://schemas.microsoft.com/office/drawing/2014/main" val="2643499717"/>
                    </a:ext>
                  </a:extLst>
                </a:gridCol>
              </a:tblGrid>
              <a:tr h="59113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nl-NL" sz="1600" dirty="0" smtClean="0"/>
                        <a:t>Mijlpalen </a:t>
                      </a:r>
                      <a:endParaRPr lang="nl-NL" sz="1600" dirty="0"/>
                    </a:p>
                  </a:txBody>
                  <a:tcPr marL="91467" marR="91467" marT="45740" marB="4574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2B1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nl-NL" sz="1600" dirty="0" smtClean="0"/>
                        <a:t>Einddatum </a:t>
                      </a:r>
                      <a:r>
                        <a:rPr lang="nl-NL" sz="1200" dirty="0" smtClean="0"/>
                        <a:t>(deterministisch)</a:t>
                      </a:r>
                      <a:endParaRPr lang="nl-NL" sz="1600" dirty="0"/>
                    </a:p>
                  </a:txBody>
                  <a:tcPr marL="91467" marR="91467" marT="45740" marB="4574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2B1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4452999"/>
                  </a:ext>
                </a:extLst>
              </a:tr>
              <a:tr h="33443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nl-NL" sz="1600" dirty="0" smtClean="0"/>
                        <a:t>Afronding</a:t>
                      </a:r>
                      <a:r>
                        <a:rPr lang="nl-NL" sz="1600" baseline="0" dirty="0" smtClean="0"/>
                        <a:t> planfase, </a:t>
                      </a:r>
                      <a:r>
                        <a:rPr lang="nl-NL" sz="1600" dirty="0" smtClean="0"/>
                        <a:t>beslismoment 2 aanvragen</a:t>
                      </a:r>
                      <a:endParaRPr lang="nl-NL" sz="1600" dirty="0"/>
                    </a:p>
                  </a:txBody>
                  <a:tcPr marL="91467" marR="91467" marT="45740" marB="4574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E8E7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nl-NL" sz="1600" dirty="0" smtClean="0"/>
                        <a:t>Zomer</a:t>
                      </a:r>
                      <a:r>
                        <a:rPr lang="nl-NL" sz="1600" baseline="0" dirty="0" smtClean="0"/>
                        <a:t> 2021*</a:t>
                      </a:r>
                      <a:endParaRPr lang="nl-NL" sz="1600" dirty="0"/>
                    </a:p>
                  </a:txBody>
                  <a:tcPr marL="91467" marR="91467" marT="45740" marB="4574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7E8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6282198"/>
                  </a:ext>
                </a:extLst>
              </a:tr>
              <a:tr h="453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nl-NL" sz="1600" dirty="0" smtClean="0"/>
                        <a:t>Start marktbenadering</a:t>
                      </a:r>
                      <a:endParaRPr lang="nl-NL" sz="1600" dirty="0"/>
                    </a:p>
                  </a:txBody>
                  <a:tcPr marL="91467" marR="91467" marT="45740" marB="4574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2B1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nl-NL" sz="1600" dirty="0" smtClean="0"/>
                        <a:t>Voorjaar 2022</a:t>
                      </a:r>
                      <a:endParaRPr lang="nl-NL" sz="1600" dirty="0"/>
                    </a:p>
                  </a:txBody>
                  <a:tcPr marL="91467" marR="91467" marT="45740" marB="45740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2B1E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3811579"/>
                  </a:ext>
                </a:extLst>
              </a:tr>
              <a:tr h="453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nl-NL" sz="1600" dirty="0" smtClean="0"/>
                        <a:t>Gunning realisatiefase</a:t>
                      </a:r>
                      <a:endParaRPr lang="nl-NL" sz="1600" dirty="0"/>
                    </a:p>
                  </a:txBody>
                  <a:tcPr marL="91467" marR="91467" marT="45740" marB="4574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2B1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nl-NL" sz="1600" dirty="0" smtClean="0"/>
                        <a:t>Voorjaar 2023</a:t>
                      </a:r>
                      <a:endParaRPr lang="nl-NL" sz="1600" dirty="0"/>
                    </a:p>
                  </a:txBody>
                  <a:tcPr marL="91467" marR="91467" marT="45740" marB="4574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2B1E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7216397"/>
                  </a:ext>
                </a:extLst>
              </a:tr>
              <a:tr h="453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nl-NL" sz="1600" dirty="0" smtClean="0"/>
                        <a:t>Ontwerpfase realisatie</a:t>
                      </a:r>
                      <a:endParaRPr lang="nl-NL" sz="1600" dirty="0"/>
                    </a:p>
                  </a:txBody>
                  <a:tcPr marL="91467" marR="91467" marT="45740" marB="4574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2B1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nl-NL" sz="1600" dirty="0" smtClean="0"/>
                        <a:t>Voorjaar 2023 -</a:t>
                      </a:r>
                      <a:r>
                        <a:rPr lang="nl-NL" sz="1600" baseline="0" dirty="0" smtClean="0"/>
                        <a:t> </a:t>
                      </a:r>
                      <a:r>
                        <a:rPr lang="nl-NL" sz="1600" dirty="0" smtClean="0"/>
                        <a:t>najaar 2023</a:t>
                      </a:r>
                      <a:endParaRPr lang="nl-NL" sz="1600" dirty="0"/>
                    </a:p>
                  </a:txBody>
                  <a:tcPr marL="91467" marR="91467" marT="45740" marB="4574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2B1E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016262"/>
                  </a:ext>
                </a:extLst>
              </a:tr>
              <a:tr h="453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nl-NL" sz="1600" dirty="0" smtClean="0"/>
                        <a:t>Uitvoering en openstelling</a:t>
                      </a:r>
                      <a:endParaRPr lang="nl-NL" sz="1600" dirty="0"/>
                    </a:p>
                  </a:txBody>
                  <a:tcPr marL="91467" marR="91467" marT="45740" marB="4574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2B1E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nl-NL" sz="1600" dirty="0" smtClean="0"/>
                        <a:t>Najaar 2023 - eind 2024</a:t>
                      </a:r>
                    </a:p>
                  </a:txBody>
                  <a:tcPr marL="91467" marR="91467" marT="45740" marB="4574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2B1E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9683382"/>
                  </a:ext>
                </a:extLst>
              </a:tr>
              <a:tr h="453797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nl-NL" sz="1600" dirty="0" smtClean="0"/>
                        <a:t>Oplevering</a:t>
                      </a:r>
                      <a:endParaRPr lang="nl-NL" sz="1600" dirty="0"/>
                    </a:p>
                  </a:txBody>
                  <a:tcPr marL="91467" marR="91467" marT="45740" marB="4574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2B1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nl-NL" sz="1600" dirty="0" smtClean="0"/>
                        <a:t>Begin</a:t>
                      </a:r>
                      <a:r>
                        <a:rPr lang="nl-NL" sz="1600" baseline="0" dirty="0" smtClean="0"/>
                        <a:t> 2025</a:t>
                      </a:r>
                      <a:endParaRPr lang="nl-NL" sz="1600" dirty="0" smtClean="0"/>
                    </a:p>
                  </a:txBody>
                  <a:tcPr marL="91467" marR="91467" marT="45740" marB="4574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2B1E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1912808"/>
                  </a:ext>
                </a:extLst>
              </a:tr>
              <a:tr h="363039">
                <a:tc grid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Verdana"/>
                        </a:defRPr>
                      </a:lvl9pPr>
                    </a:lstStyle>
                    <a:p>
                      <a:r>
                        <a:rPr lang="nl-NL" sz="1050" dirty="0" smtClean="0"/>
                        <a:t>* Door Corona </a:t>
                      </a:r>
                      <a:r>
                        <a:rPr lang="nl-NL" sz="1050" baseline="0" dirty="0" smtClean="0"/>
                        <a:t>is uitwerking renovatie in planfase een extra uitdaging, beslismoment 2 is een GO – NO GO richting realisatie</a:t>
                      </a:r>
                      <a:endParaRPr lang="nl-NL" sz="1050" dirty="0"/>
                    </a:p>
                  </a:txBody>
                  <a:tcPr marL="91467" marR="91467" marT="45740" marB="45740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52B1E">
                        <a:tint val="2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54643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623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/>
              <a:t>Toetsen van maakbaarheid van het ombouwplan vanuit geschetste hinderscenario’s en met realisatie in 2024 gereed.</a:t>
            </a:r>
          </a:p>
          <a:p>
            <a:endParaRPr lang="nl-NL" dirty="0" smtClean="0"/>
          </a:p>
          <a:p>
            <a:endParaRPr lang="nl-NL" dirty="0"/>
          </a:p>
          <a:p>
            <a:r>
              <a:rPr lang="nl-NL" dirty="0"/>
              <a:t>Welke kansen en/of uitdagingen ziet de markt?</a:t>
            </a:r>
          </a:p>
          <a:p>
            <a:endParaRPr lang="nl-NL" dirty="0"/>
          </a:p>
        </p:txBody>
      </p:sp>
      <p:pic>
        <p:nvPicPr>
          <p:cNvPr id="7" name="Tijdelijke aanduiding voor inhoud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444912" y="2042306"/>
            <a:ext cx="4307176" cy="4039986"/>
          </a:xfrm>
          <a:prstGeom prst="rect">
            <a:avLst/>
          </a:prstGeom>
        </p:spPr>
      </p:pic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7</a:t>
            </a:fld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Doel van de Marktconsultatie</a:t>
            </a:r>
          </a:p>
        </p:txBody>
      </p:sp>
    </p:spTree>
    <p:extLst>
      <p:ext uri="{BB962C8B-B14F-4D97-AF65-F5344CB8AC3E}">
        <p14:creationId xmlns:p14="http://schemas.microsoft.com/office/powerpoint/2010/main" val="264157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2106960"/>
            <a:ext cx="10922400" cy="3964060"/>
          </a:xfrm>
        </p:spPr>
        <p:txBody>
          <a:bodyPr/>
          <a:lstStyle/>
          <a:p>
            <a:r>
              <a:rPr lang="nl-NL" dirty="0" smtClean="0"/>
              <a:t>We toetsen de maakbaarheid van het ombouwplan zoals voorgelegd. We gaan geen nieuw ombouwplan met elkaar uitdenken;</a:t>
            </a:r>
          </a:p>
          <a:p>
            <a:r>
              <a:rPr lang="nl-NL" dirty="0" smtClean="0"/>
              <a:t>We </a:t>
            </a:r>
            <a:r>
              <a:rPr lang="nl-NL" smtClean="0"/>
              <a:t>willen wel weten </a:t>
            </a:r>
            <a:r>
              <a:rPr lang="nl-NL" dirty="0" smtClean="0"/>
              <a:t>waar nog winst te behalen is technisch </a:t>
            </a:r>
            <a:r>
              <a:rPr lang="nl-NL" smtClean="0"/>
              <a:t>en hinder-technisch; </a:t>
            </a:r>
            <a:endParaRPr lang="nl-NL" dirty="0" smtClean="0"/>
          </a:p>
          <a:p>
            <a:r>
              <a:rPr lang="nl-NL" dirty="0" smtClean="0"/>
              <a:t>We focussen ons op de drie fasen waarin we de meeste hinder en/of stremming verwachten;</a:t>
            </a:r>
          </a:p>
          <a:p>
            <a:r>
              <a:rPr lang="nl-NL" dirty="0" smtClean="0"/>
              <a:t>Eindresultaat is het kunnen trekken van de conclusie of we op hoofdlijnen een maakbaar ombouwplan hebben uitgedacht realiseerbaar binnen gestelde realisatietermijn 2024 gereed.</a:t>
            </a:r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6C93B359-CF0D-4389-949E-16A33FCBB3EC}" type="slidenum">
              <a:rPr lang="nl-NL" smtClean="0"/>
              <a:t>8</a:t>
            </a:fld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Uitgangspunten</a:t>
            </a:r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059" y="-1"/>
            <a:ext cx="3697942" cy="847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6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Procedure van marktconsultatie 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pPr>
              <a:defRPr/>
            </a:pPr>
            <a:fld id="{8D1E05D9-83F1-4BA7-873C-F06CFE994E4E}" type="slidenum">
              <a:rPr lang="nl-NL" smtClean="0"/>
              <a:pPr>
                <a:defRPr/>
              </a:pPr>
              <a:t>9</a:t>
            </a:fld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059" y="-1"/>
            <a:ext cx="3697942" cy="847725"/>
          </a:xfrm>
          <a:prstGeom prst="rect">
            <a:avLst/>
          </a:prstGeom>
        </p:spPr>
      </p:pic>
      <p:sp>
        <p:nvSpPr>
          <p:cNvPr id="6" name="Tijdelijke aanduiding voor inhoud 1"/>
          <p:cNvSpPr>
            <a:spLocks noGrp="1"/>
          </p:cNvSpPr>
          <p:nvPr>
            <p:ph sz="quarter" idx="13"/>
          </p:nvPr>
        </p:nvSpPr>
        <p:spPr>
          <a:xfrm>
            <a:off x="630000" y="2350800"/>
            <a:ext cx="10922400" cy="3964060"/>
          </a:xfrm>
        </p:spPr>
        <p:txBody>
          <a:bodyPr>
            <a:normAutofit/>
          </a:bodyPr>
          <a:lstStyle/>
          <a:p>
            <a:r>
              <a:rPr lang="nl-NL" dirty="0"/>
              <a:t>Verslaglegging vragen tijdens plenaire gedeelte</a:t>
            </a:r>
          </a:p>
          <a:p>
            <a:r>
              <a:rPr lang="nl-NL" dirty="0" smtClean="0"/>
              <a:t>Verslaglegging van de break-out rooms</a:t>
            </a:r>
          </a:p>
          <a:p>
            <a:r>
              <a:rPr lang="nl-NL" dirty="0" smtClean="0"/>
              <a:t>Publicatie van verslag en antwoorden op de vragen volgens planning</a:t>
            </a:r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pPr marL="0" indent="0">
              <a:buNone/>
            </a:pPr>
            <a:endParaRPr lang="nl-NL" dirty="0">
              <a:solidFill>
                <a:schemeClr val="accent1"/>
              </a:solidFill>
            </a:endParaRPr>
          </a:p>
        </p:txBody>
      </p:sp>
      <p:graphicFrame>
        <p:nvGraphicFramePr>
          <p:cNvPr id="3" name="Tabel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0440682"/>
              </p:ext>
            </p:extLst>
          </p:nvPr>
        </p:nvGraphicFramePr>
        <p:xfrm>
          <a:off x="1266469" y="4230594"/>
          <a:ext cx="8464007" cy="1843569"/>
        </p:xfrm>
        <a:graphic>
          <a:graphicData uri="http://schemas.openxmlformats.org/drawingml/2006/table">
            <a:tbl>
              <a:tblPr firstRow="1" firstCol="1" bandRow="1"/>
              <a:tblGrid>
                <a:gridCol w="5159556">
                  <a:extLst>
                    <a:ext uri="{9D8B030D-6E8A-4147-A177-3AD203B41FA5}">
                      <a16:colId xmlns:a16="http://schemas.microsoft.com/office/drawing/2014/main" val="16312501"/>
                    </a:ext>
                  </a:extLst>
                </a:gridCol>
                <a:gridCol w="3304451">
                  <a:extLst>
                    <a:ext uri="{9D8B030D-6E8A-4147-A177-3AD203B41FA5}">
                      <a16:colId xmlns:a16="http://schemas.microsoft.com/office/drawing/2014/main" val="3002264884"/>
                    </a:ext>
                  </a:extLst>
                </a:gridCol>
              </a:tblGrid>
              <a:tr h="416853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b="1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Activiteit</a:t>
                      </a:r>
                      <a:endParaRPr lang="nl-NL" sz="12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b="1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Datum</a:t>
                      </a:r>
                      <a:endParaRPr lang="nl-NL" sz="12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0876556"/>
                  </a:ext>
                </a:extLst>
              </a:tr>
              <a:tr h="47557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Webinar</a:t>
                      </a:r>
                      <a:endParaRPr lang="nl-NL" sz="12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 april </a:t>
                      </a:r>
                      <a:r>
                        <a:rPr lang="nl-NL" sz="1200" dirty="0" smtClean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2021</a:t>
                      </a:r>
                      <a:endParaRPr lang="nl-NL" sz="12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2412204"/>
                  </a:ext>
                </a:extLst>
              </a:tr>
              <a:tr h="47557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Uiterste datum voor indienen reactie op vragenlijst</a:t>
                      </a:r>
                      <a:endParaRPr lang="nl-NL" sz="12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 mei 2021</a:t>
                      </a:r>
                      <a:endParaRPr lang="nl-NL" sz="12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6043871"/>
                  </a:ext>
                </a:extLst>
              </a:tr>
              <a:tr h="475572">
                <a:tc>
                  <a:txBody>
                    <a:bodyPr/>
                    <a:lstStyle/>
                    <a:p>
                      <a:pPr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Afronding en publiceren resultaten op TenderNed</a:t>
                      </a:r>
                      <a:endParaRPr lang="nl-NL" sz="120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nl-NL" sz="1200" dirty="0">
                          <a:effectLst/>
                          <a:latin typeface="Verdana" panose="020B060403050404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 mei 2021</a:t>
                      </a:r>
                      <a:endParaRPr lang="nl-NL" sz="1200" dirty="0">
                        <a:effectLst/>
                        <a:latin typeface="Verdana" panose="020B0604030504040204" pitchFamily="34" charset="0"/>
                        <a:ea typeface="DejaVu Sans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614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181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_Powerpoint_16x9_NL_v7 [Read-Only]" id="{2BCCA983-5322-48DC-BF4C-04F4FB9569A0}" vid="{1C9EABB5-911C-4521-B1B6-2157135CE514}"/>
    </a:ext>
  </a:extLst>
</a:theme>
</file>

<file path=ppt/theme/theme2.xml><?xml version="1.0" encoding="utf-8"?>
<a:theme xmlns:a="http://schemas.openxmlformats.org/drawingml/2006/main" name="1_RWS 16:9 NL">
  <a:themeElements>
    <a:clrScheme name="RWS">
      <a:dk1>
        <a:srgbClr val="000000"/>
      </a:dk1>
      <a:lt1>
        <a:srgbClr val="FFFFFF"/>
      </a:lt1>
      <a:dk2>
        <a:srgbClr val="007BC7"/>
      </a:dk2>
      <a:lt2>
        <a:srgbClr val="FFFFFF"/>
      </a:lt2>
      <a:accent1>
        <a:srgbClr val="007BC7"/>
      </a:accent1>
      <a:accent2>
        <a:srgbClr val="F9E11E"/>
      </a:accent2>
      <a:accent3>
        <a:srgbClr val="000000"/>
      </a:accent3>
      <a:accent4>
        <a:srgbClr val="007BC7"/>
      </a:accent4>
      <a:accent5>
        <a:srgbClr val="F9E11E"/>
      </a:accent5>
      <a:accent6>
        <a:srgbClr val="000000"/>
      </a:accent6>
      <a:hlink>
        <a:srgbClr val="007BC7"/>
      </a:hlink>
      <a:folHlink>
        <a:srgbClr val="007BC7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WS_Powerpoint_16x9_NL_v7 [Read-Only]" id="{2BCCA983-5322-48DC-BF4C-04F4FB9569A0}" vid="{1C9EABB5-911C-4521-B1B6-2157135CE514}"/>
    </a:ext>
  </a:extLst>
</a:theme>
</file>

<file path=ppt/theme/theme3.xml><?xml version="1.0" encoding="utf-8"?>
<a:theme xmlns:a="http://schemas.openxmlformats.org/drawingml/2006/main" name="2_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Rijkswaterstaat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>
          <a:solidFill>
            <a:schemeClr val="tx1"/>
          </a:solidFill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rtlCol="0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noFill/>
        <a:ln>
          <a:solidFill>
            <a:schemeClr val="tx1"/>
          </a:solidFill>
          <a:tailEnd type="arrow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_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RWS">
    <a:dk1>
      <a:srgbClr val="000000"/>
    </a:dk1>
    <a:lt1>
      <a:srgbClr val="FFFFFF"/>
    </a:lt1>
    <a:dk2>
      <a:srgbClr val="007BC7"/>
    </a:dk2>
    <a:lt2>
      <a:srgbClr val="FFFFFF"/>
    </a:lt2>
    <a:accent1>
      <a:srgbClr val="007BC7"/>
    </a:accent1>
    <a:accent2>
      <a:srgbClr val="F9E11E"/>
    </a:accent2>
    <a:accent3>
      <a:srgbClr val="000000"/>
    </a:accent3>
    <a:accent4>
      <a:srgbClr val="007BC7"/>
    </a:accent4>
    <a:accent5>
      <a:srgbClr val="F9E11E"/>
    </a:accent5>
    <a:accent6>
      <a:srgbClr val="000000"/>
    </a:accent6>
    <a:hlink>
      <a:srgbClr val="007BC7"/>
    </a:hlink>
    <a:folHlink>
      <a:srgbClr val="007BC7"/>
    </a:folHlink>
  </a:clrScheme>
</a:themeOverride>
</file>

<file path=ppt/theme/themeOverride2.xml><?xml version="1.0" encoding="utf-8"?>
<a:themeOverride xmlns:a="http://schemas.openxmlformats.org/drawingml/2006/main">
  <a:clrScheme name="RWS">
    <a:dk1>
      <a:srgbClr val="000000"/>
    </a:dk1>
    <a:lt1>
      <a:srgbClr val="FFFFFF"/>
    </a:lt1>
    <a:dk2>
      <a:srgbClr val="007BC7"/>
    </a:dk2>
    <a:lt2>
      <a:srgbClr val="FFFFFF"/>
    </a:lt2>
    <a:accent1>
      <a:srgbClr val="007BC7"/>
    </a:accent1>
    <a:accent2>
      <a:srgbClr val="F9E11E"/>
    </a:accent2>
    <a:accent3>
      <a:srgbClr val="000000"/>
    </a:accent3>
    <a:accent4>
      <a:srgbClr val="007BC7"/>
    </a:accent4>
    <a:accent5>
      <a:srgbClr val="F9E11E"/>
    </a:accent5>
    <a:accent6>
      <a:srgbClr val="000000"/>
    </a:accent6>
    <a:hlink>
      <a:srgbClr val="007BC7"/>
    </a:hlink>
    <a:folHlink>
      <a:srgbClr val="007BC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Presentatie RWS 16X9 NL (1)</Template>
  <TotalTime>5096</TotalTime>
  <Words>2889</Words>
  <Application>Microsoft Office PowerPoint</Application>
  <PresentationFormat>Breedbeeld</PresentationFormat>
  <Paragraphs>694</Paragraphs>
  <Slides>45</Slides>
  <Notes>3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9</vt:i4>
      </vt:variant>
      <vt:variant>
        <vt:lpstr>Thema</vt:lpstr>
      </vt:variant>
      <vt:variant>
        <vt:i4>6</vt:i4>
      </vt:variant>
      <vt:variant>
        <vt:lpstr>Diatitels</vt:lpstr>
      </vt:variant>
      <vt:variant>
        <vt:i4>45</vt:i4>
      </vt:variant>
    </vt:vector>
  </HeadingPairs>
  <TitlesOfParts>
    <vt:vector size="60" baseType="lpstr">
      <vt:lpstr>MS PGothic</vt:lpstr>
      <vt:lpstr>Arial</vt:lpstr>
      <vt:lpstr>Calibri</vt:lpstr>
      <vt:lpstr>Calibri Light</vt:lpstr>
      <vt:lpstr>DejaVu Sans</vt:lpstr>
      <vt:lpstr>Symbol</vt:lpstr>
      <vt:lpstr>Times New Roman</vt:lpstr>
      <vt:lpstr>Verdana</vt:lpstr>
      <vt:lpstr>Wingdings</vt:lpstr>
      <vt:lpstr>RWS 16:9 NL</vt:lpstr>
      <vt:lpstr>1_RWS 16:9 NL</vt:lpstr>
      <vt:lpstr>2_Kantoorthema</vt:lpstr>
      <vt:lpstr>Kantoorthema</vt:lpstr>
      <vt:lpstr>Rijkswaterstaat</vt:lpstr>
      <vt:lpstr>1_Kantoorthema</vt:lpstr>
      <vt:lpstr>Marktconsultatie  Toetsen maakbaarheid ombouw- en bereikbaarheidsplan</vt:lpstr>
      <vt:lpstr>Programma Marktconsultatie Spijkenisserbrug</vt:lpstr>
      <vt:lpstr>Cluster B-Bruggen</vt:lpstr>
      <vt:lpstr>Welkom – Deelnemende partijen </vt:lpstr>
      <vt:lpstr>De Spijkenisserbrug</vt:lpstr>
      <vt:lpstr>Projectfasering Spijkenisserbrug</vt:lpstr>
      <vt:lpstr>Doel van de Marktconsultatie</vt:lpstr>
      <vt:lpstr>Uitgangspunten</vt:lpstr>
      <vt:lpstr>Procedure van marktconsultatie </vt:lpstr>
      <vt:lpstr>PowerPoint-presentatie</vt:lpstr>
      <vt:lpstr>De renovatie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Interne analyse ombouwplan</vt:lpstr>
      <vt:lpstr>Uitgangspunten bereikbaarheid tijdens renovatie </vt:lpstr>
      <vt:lpstr>Verkeersanalyse </vt:lpstr>
      <vt:lpstr>(Verkeers)feiten Spijkenisserbrug</vt:lpstr>
      <vt:lpstr>Inhoudsopgave</vt:lpstr>
      <vt:lpstr>Nat – feiten</vt:lpstr>
      <vt:lpstr>Nat - feiten</vt:lpstr>
      <vt:lpstr>Nat – feiten</vt:lpstr>
      <vt:lpstr>Droog – feiten fiets</vt:lpstr>
      <vt:lpstr>Droog – feiten fiets</vt:lpstr>
      <vt:lpstr>Droog – feiten wegverkeer</vt:lpstr>
      <vt:lpstr>Droog – feiten wegverkeer</vt:lpstr>
      <vt:lpstr>Droog – feiten wegverkeer</vt:lpstr>
      <vt:lpstr>PowerPoint-presentatie</vt:lpstr>
      <vt:lpstr>PowerPoint-presentatie</vt:lpstr>
      <vt:lpstr>PowerPoint-presentatie</vt:lpstr>
      <vt:lpstr>Conclusies model</vt:lpstr>
      <vt:lpstr>Conclusies uit omgevingssessie</vt:lpstr>
      <vt:lpstr>Hinder en Stremming</vt:lpstr>
      <vt:lpstr>Uitgangspunten scenario’s</vt:lpstr>
      <vt:lpstr>Scenario break-out rooms </vt:lpstr>
      <vt:lpstr>Observaties scenario 1</vt:lpstr>
      <vt:lpstr>Scenario break-out rooms </vt:lpstr>
      <vt:lpstr>Observaties scenario 2</vt:lpstr>
      <vt:lpstr>Break-out rooms</vt:lpstr>
      <vt:lpstr>Vragen t.b.v. scenario’</vt:lpstr>
      <vt:lpstr>Vervolg</vt:lpstr>
    </vt:vector>
  </TitlesOfParts>
  <Company>Rijkswaterstaat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Omgevingssessie Bereikbaarheid</dc:title>
  <dc:creator>Leeflang, Nicolette (WNZ)</dc:creator>
  <dc:description>Template by Orange Pepper_x000d_
2018</dc:description>
  <cp:lastModifiedBy>Weeda, Joost (PPO)</cp:lastModifiedBy>
  <cp:revision>263</cp:revision>
  <dcterms:created xsi:type="dcterms:W3CDTF">2021-03-10T09:15:18Z</dcterms:created>
  <dcterms:modified xsi:type="dcterms:W3CDTF">2021-04-29T15:01:09Z</dcterms:modified>
</cp:coreProperties>
</file>