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56"/>
  </p:notesMasterIdLst>
  <p:sldIdLst>
    <p:sldId id="299" r:id="rId2"/>
    <p:sldId id="296" r:id="rId3"/>
    <p:sldId id="257" r:id="rId4"/>
    <p:sldId id="330" r:id="rId5"/>
    <p:sldId id="331" r:id="rId6"/>
    <p:sldId id="332" r:id="rId7"/>
    <p:sldId id="333" r:id="rId8"/>
    <p:sldId id="334" r:id="rId9"/>
    <p:sldId id="346" r:id="rId10"/>
    <p:sldId id="409" r:id="rId11"/>
    <p:sldId id="410" r:id="rId12"/>
    <p:sldId id="370" r:id="rId13"/>
    <p:sldId id="371" r:id="rId14"/>
    <p:sldId id="411" r:id="rId15"/>
    <p:sldId id="412" r:id="rId16"/>
    <p:sldId id="374" r:id="rId17"/>
    <p:sldId id="389" r:id="rId18"/>
    <p:sldId id="375" r:id="rId19"/>
    <p:sldId id="397" r:id="rId20"/>
    <p:sldId id="398" r:id="rId21"/>
    <p:sldId id="399" r:id="rId22"/>
    <p:sldId id="400" r:id="rId23"/>
    <p:sldId id="401" r:id="rId24"/>
    <p:sldId id="402" r:id="rId25"/>
    <p:sldId id="403" r:id="rId26"/>
    <p:sldId id="404" r:id="rId27"/>
    <p:sldId id="405" r:id="rId28"/>
    <p:sldId id="406" r:id="rId29"/>
    <p:sldId id="407" r:id="rId30"/>
    <p:sldId id="408" r:id="rId31"/>
    <p:sldId id="390" r:id="rId32"/>
    <p:sldId id="301" r:id="rId33"/>
    <p:sldId id="302" r:id="rId34"/>
    <p:sldId id="305" r:id="rId35"/>
    <p:sldId id="304" r:id="rId36"/>
    <p:sldId id="344" r:id="rId37"/>
    <p:sldId id="343" r:id="rId38"/>
    <p:sldId id="310" r:id="rId39"/>
    <p:sldId id="312" r:id="rId40"/>
    <p:sldId id="335" r:id="rId41"/>
    <p:sldId id="345" r:id="rId42"/>
    <p:sldId id="364" r:id="rId43"/>
    <p:sldId id="340" r:id="rId44"/>
    <p:sldId id="391" r:id="rId45"/>
    <p:sldId id="413" r:id="rId46"/>
    <p:sldId id="341" r:id="rId47"/>
    <p:sldId id="414" r:id="rId48"/>
    <p:sldId id="415" r:id="rId49"/>
    <p:sldId id="342" r:id="rId50"/>
    <p:sldId id="395" r:id="rId51"/>
    <p:sldId id="416" r:id="rId52"/>
    <p:sldId id="365" r:id="rId53"/>
    <p:sldId id="366" r:id="rId54"/>
    <p:sldId id="367" r:id="rId55"/>
  </p:sldIdLst>
  <p:sldSz cx="9144000" cy="6858000" type="screen4x3"/>
  <p:notesSz cx="6794500" cy="99314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ubben, Ali" initials="PA" lastIdx="2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7" autoAdjust="0"/>
    <p:restoredTop sz="83333" autoAdjust="0"/>
  </p:normalViewPr>
  <p:slideViewPr>
    <p:cSldViewPr>
      <p:cViewPr varScale="1">
        <p:scale>
          <a:sx n="98" d="100"/>
          <a:sy n="98" d="100"/>
        </p:scale>
        <p:origin x="-20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2178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9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ED9330-24C8-4936-A7BE-A712A861F1FD}" type="datetimeFigureOut">
              <a:rPr lang="nl-NL" smtClean="0"/>
              <a:pPr/>
              <a:t>18-11-2020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B8B59-6526-4EEC-82BD-1F8289CDCE8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5522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 dirty="0" smtClean="0"/>
          </a:p>
        </p:txBody>
      </p:sp>
      <p:sp>
        <p:nvSpPr>
          <p:cNvPr id="1331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5A30E44-6A6B-49FA-97F0-E9E2527B5E5B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8941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 dirty="0" smtClean="0"/>
          </a:p>
        </p:txBody>
      </p:sp>
      <p:sp>
        <p:nvSpPr>
          <p:cNvPr id="1331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5A30E44-6A6B-49FA-97F0-E9E2527B5E5B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865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11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1711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6641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6206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14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0147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15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8476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16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7625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nl-NL" sz="1200" b="1" dirty="0" smtClean="0">
                <a:latin typeface="Garamond" panose="02020404030301010803" pitchFamily="18" charset="0"/>
              </a:rPr>
              <a:t>Geen categorieën meer</a:t>
            </a: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17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8693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 dirty="0" smtClean="0"/>
          </a:p>
        </p:txBody>
      </p:sp>
      <p:sp>
        <p:nvSpPr>
          <p:cNvPr id="1331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5A30E44-6A6B-49FA-97F0-E9E2527B5E5B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18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2461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Verhaal over capaciteit + minimaal aantal leveranciers</a:t>
            </a:r>
          </a:p>
          <a:p>
            <a:r>
              <a:rPr lang="nl-NL" dirty="0" smtClean="0"/>
              <a:t>Bij dit voorbeeld: minimaal</a:t>
            </a:r>
            <a:r>
              <a:rPr lang="nl-NL" baseline="0" dirty="0" smtClean="0"/>
              <a:t> 3 zorgaanbieders en minimaal 50 plaatsen capaciteit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F9479-DFFE-49FB-A87A-38A22371DBF7}" type="slidenum">
              <a:rPr lang="nl-NL" smtClean="0"/>
              <a:pPr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8496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5839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Voorbeeld van gunning aan de beste 3 met voldoende</a:t>
            </a:r>
            <a:r>
              <a:rPr lang="nl-NL" baseline="0" dirty="0" smtClean="0"/>
              <a:t> capaciteit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F9479-DFFE-49FB-A87A-38A22371DBF7}" type="slidenum">
              <a:rPr lang="nl-NL" smtClean="0"/>
              <a:pPr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52950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Maar wat als de beste</a:t>
            </a:r>
            <a:r>
              <a:rPr lang="nl-NL" baseline="0" dirty="0" smtClean="0"/>
              <a:t> 3 niet voldoende capaciteit hebben? Dan de eerstvolgende in de ranking er bij.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F9479-DFFE-49FB-A87A-38A22371DBF7}" type="slidenum">
              <a:rPr lang="nl-NL" smtClean="0"/>
              <a:pPr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5272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nl-NL" sz="1200" b="1" dirty="0" smtClean="0">
                <a:latin typeface="Garamond" panose="02020404030301010803" pitchFamily="18" charset="0"/>
              </a:rPr>
              <a:t>Geen categorieën meer</a:t>
            </a: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31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8373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 dirty="0" smtClean="0"/>
          </a:p>
        </p:txBody>
      </p:sp>
      <p:sp>
        <p:nvSpPr>
          <p:cNvPr id="1331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5A30E44-6A6B-49FA-97F0-E9E2527B5E5B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32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7248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33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0794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34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7720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35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0855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36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8468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37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3436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38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986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 dirty="0" smtClean="0"/>
          </a:p>
        </p:txBody>
      </p:sp>
      <p:sp>
        <p:nvSpPr>
          <p:cNvPr id="1331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5A30E44-6A6B-49FA-97F0-E9E2527B5E5B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1698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39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7826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nl-NL" sz="1200" i="1" dirty="0" err="1" smtClean="0">
                <a:solidFill>
                  <a:srgbClr val="00B0F0"/>
                </a:solidFill>
              </a:rPr>
              <a:t>Kortdurend</a:t>
            </a:r>
            <a:r>
              <a:rPr lang="en-US" altLang="nl-NL" sz="1200" i="1" dirty="0" smtClean="0">
                <a:solidFill>
                  <a:srgbClr val="00B0F0"/>
                </a:solidFill>
              </a:rPr>
              <a:t> </a:t>
            </a:r>
            <a:r>
              <a:rPr lang="en-US" altLang="nl-NL" sz="1200" i="1" dirty="0" err="1" smtClean="0">
                <a:solidFill>
                  <a:srgbClr val="00B0F0"/>
                </a:solidFill>
              </a:rPr>
              <a:t>verblijf</a:t>
            </a:r>
            <a:r>
              <a:rPr lang="en-US" altLang="nl-NL" sz="1200" i="1" dirty="0" smtClean="0">
                <a:solidFill>
                  <a:srgbClr val="00B0F0"/>
                </a:solidFill>
              </a:rPr>
              <a:t> is </a:t>
            </a:r>
            <a:r>
              <a:rPr lang="en-US" altLang="nl-NL" sz="1200" i="1" dirty="0" err="1" smtClean="0">
                <a:solidFill>
                  <a:srgbClr val="00B0F0"/>
                </a:solidFill>
              </a:rPr>
              <a:t>onderdeel</a:t>
            </a:r>
            <a:r>
              <a:rPr lang="en-US" altLang="nl-NL" sz="1200" i="1" dirty="0" smtClean="0">
                <a:solidFill>
                  <a:srgbClr val="00B0F0"/>
                </a:solidFill>
              </a:rPr>
              <a:t> van </a:t>
            </a:r>
            <a:r>
              <a:rPr lang="en-US" altLang="nl-NL" sz="1200" i="1" dirty="0" err="1" smtClean="0">
                <a:solidFill>
                  <a:srgbClr val="00B0F0"/>
                </a:solidFill>
              </a:rPr>
              <a:t>deelsessies</a:t>
            </a:r>
            <a:r>
              <a:rPr lang="en-US" altLang="nl-NL" sz="1200" i="1" dirty="0" smtClean="0">
                <a:solidFill>
                  <a:srgbClr val="00B0F0"/>
                </a:solidFill>
              </a:rPr>
              <a:t> </a:t>
            </a:r>
            <a:r>
              <a:rPr lang="en-US" altLang="nl-NL" sz="1200" i="1" dirty="0" err="1" smtClean="0">
                <a:solidFill>
                  <a:srgbClr val="00B0F0"/>
                </a:solidFill>
              </a:rPr>
              <a:t>begeleiding</a:t>
            </a:r>
            <a:r>
              <a:rPr lang="en-US" altLang="nl-NL" sz="1200" i="1" dirty="0" smtClean="0">
                <a:solidFill>
                  <a:srgbClr val="00B0F0"/>
                </a:solidFill>
              </a:rPr>
              <a:t>, </a:t>
            </a:r>
            <a:r>
              <a:rPr lang="en-US" altLang="nl-NL" sz="1200" i="1" dirty="0" err="1" smtClean="0">
                <a:solidFill>
                  <a:srgbClr val="00B0F0"/>
                </a:solidFill>
              </a:rPr>
              <a:t>belevingsgerichte</a:t>
            </a:r>
            <a:r>
              <a:rPr lang="en-US" altLang="nl-NL" sz="1200" i="1" dirty="0" smtClean="0">
                <a:solidFill>
                  <a:srgbClr val="00B0F0"/>
                </a:solidFill>
              </a:rPr>
              <a:t>- </a:t>
            </a:r>
            <a:r>
              <a:rPr lang="en-US" altLang="nl-NL" sz="1200" i="1" dirty="0" err="1" smtClean="0">
                <a:solidFill>
                  <a:srgbClr val="00B0F0"/>
                </a:solidFill>
              </a:rPr>
              <a:t>en</a:t>
            </a:r>
            <a:r>
              <a:rPr lang="en-US" altLang="nl-NL" sz="1200" i="1" dirty="0" smtClean="0">
                <a:solidFill>
                  <a:srgbClr val="00B0F0"/>
                </a:solidFill>
              </a:rPr>
              <a:t> </a:t>
            </a:r>
            <a:r>
              <a:rPr lang="en-US" altLang="nl-NL" sz="1200" i="1" dirty="0" err="1" smtClean="0">
                <a:solidFill>
                  <a:srgbClr val="00B0F0"/>
                </a:solidFill>
              </a:rPr>
              <a:t>ontwikkelingsgerichte</a:t>
            </a:r>
            <a:r>
              <a:rPr lang="en-US" altLang="nl-NL" sz="1200" i="1" dirty="0" smtClean="0">
                <a:solidFill>
                  <a:srgbClr val="00B0F0"/>
                </a:solidFill>
              </a:rPr>
              <a:t> </a:t>
            </a:r>
            <a:r>
              <a:rPr lang="en-US" altLang="nl-NL" sz="1200" i="1" dirty="0" err="1" smtClean="0">
                <a:solidFill>
                  <a:srgbClr val="00B0F0"/>
                </a:solidFill>
              </a:rPr>
              <a:t>dagactiviteiten</a:t>
            </a:r>
            <a:endParaRPr lang="en-US" altLang="nl-NL" sz="1200" i="1" dirty="0" smtClean="0">
              <a:solidFill>
                <a:srgbClr val="00B0F0"/>
              </a:solidFill>
            </a:endParaRPr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40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0322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41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5213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42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4097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 dirty="0" smtClean="0"/>
          </a:p>
        </p:txBody>
      </p:sp>
      <p:sp>
        <p:nvSpPr>
          <p:cNvPr id="1331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5A30E44-6A6B-49FA-97F0-E9E2527B5E5B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43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8742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44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57732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45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3862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 dirty="0" smtClean="0"/>
          </a:p>
        </p:txBody>
      </p:sp>
      <p:sp>
        <p:nvSpPr>
          <p:cNvPr id="1331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5A30E44-6A6B-49FA-97F0-E9E2527B5E5B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46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00350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47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80134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48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26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4400" y="744538"/>
            <a:ext cx="496570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nl-NL" sz="1400" dirty="0" smtClean="0">
                <a:solidFill>
                  <a:schemeClr val="tx1"/>
                </a:solidFill>
              </a:rPr>
              <a:t>Scherper indiceren (versoberen en meer monitoren) en groter beroep op eigen verantwoordelijkheid.</a:t>
            </a:r>
          </a:p>
          <a:p>
            <a:pPr lvl="1"/>
            <a:r>
              <a:rPr lang="nl-NL" sz="1400" dirty="0" smtClean="0">
                <a:solidFill>
                  <a:schemeClr val="tx1"/>
                </a:solidFill>
              </a:rPr>
              <a:t>Toewerken naar minder aanbieders voor meer focus, kwaliteit en innovatie.</a:t>
            </a:r>
          </a:p>
          <a:p>
            <a:endParaRPr 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37887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 dirty="0" smtClean="0"/>
          </a:p>
        </p:txBody>
      </p:sp>
      <p:sp>
        <p:nvSpPr>
          <p:cNvPr id="1331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5A30E44-6A6B-49FA-97F0-E9E2527B5E5B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49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05200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50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44832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51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87743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52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41196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53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92484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54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549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4400" y="744538"/>
            <a:ext cx="496570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nl-NL" sz="1400" dirty="0" smtClean="0">
                <a:solidFill>
                  <a:schemeClr val="tx1"/>
                </a:solidFill>
              </a:rPr>
              <a:t>Scherper indiceren (versoberen en meer monitoren) en groter beroep op eigen verantwoordelijkheid.</a:t>
            </a:r>
          </a:p>
          <a:p>
            <a:pPr lvl="1"/>
            <a:r>
              <a:rPr lang="nl-NL" sz="1400" dirty="0" smtClean="0">
                <a:solidFill>
                  <a:schemeClr val="tx1"/>
                </a:solidFill>
              </a:rPr>
              <a:t>Toewerken naar minder aanbieders voor meer focus, kwaliteit en innovatie.</a:t>
            </a:r>
          </a:p>
          <a:p>
            <a:endParaRPr 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31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4400" y="744538"/>
            <a:ext cx="496570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2125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4400" y="744538"/>
            <a:ext cx="496570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314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4400" y="744538"/>
            <a:ext cx="496570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7057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nl-NL" sz="1200" b="1" dirty="0" smtClean="0">
                <a:latin typeface="Garamond" panose="02020404030301010803" pitchFamily="18" charset="0"/>
              </a:rPr>
              <a:t>Geen categorieën meer</a:t>
            </a:r>
            <a:endParaRPr lang="nl-NL" altLang="nl-NL" dirty="0" smtClean="0"/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0FD9C7-8B7F-4CD3-B966-AB4BB763AEF6}" type="slidenum">
              <a:rPr lang="nl-NL" altLang="nl-N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nl-NL" alt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649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B2B0-8A42-400F-ABD8-DA88C6F81EA3}" type="datetimeFigureOut">
              <a:rPr lang="nl-NL" smtClean="0"/>
              <a:pPr/>
              <a:t>18-11-2020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1F32-4225-4926-BD72-57339CD5903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1314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B2B0-8A42-400F-ABD8-DA88C6F81EA3}" type="datetimeFigureOut">
              <a:rPr lang="nl-NL" smtClean="0"/>
              <a:pPr/>
              <a:t>18-11-2020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1F32-4225-4926-BD72-57339CD5903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241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B2B0-8A42-400F-ABD8-DA88C6F81EA3}" type="datetimeFigureOut">
              <a:rPr lang="nl-NL" smtClean="0"/>
              <a:pPr/>
              <a:t>18-11-2020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1F32-4225-4926-BD72-57339CD5903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2059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B2B0-8A42-400F-ABD8-DA88C6F81EA3}" type="datetimeFigureOut">
              <a:rPr lang="nl-NL" smtClean="0"/>
              <a:pPr/>
              <a:t>18-11-2020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1F32-4225-4926-BD72-57339CD5903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7002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B2B0-8A42-400F-ABD8-DA88C6F81EA3}" type="datetimeFigureOut">
              <a:rPr lang="nl-NL" smtClean="0"/>
              <a:pPr/>
              <a:t>18-11-2020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1F32-4225-4926-BD72-57339CD5903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128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B2B0-8A42-400F-ABD8-DA88C6F81EA3}" type="datetimeFigureOut">
              <a:rPr lang="nl-NL" smtClean="0"/>
              <a:pPr/>
              <a:t>18-11-2020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1F32-4225-4926-BD72-57339CD5903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3801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B2B0-8A42-400F-ABD8-DA88C6F81EA3}" type="datetimeFigureOut">
              <a:rPr lang="nl-NL" smtClean="0"/>
              <a:pPr/>
              <a:t>18-11-2020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1F32-4225-4926-BD72-57339CD5903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809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B2B0-8A42-400F-ABD8-DA88C6F81EA3}" type="datetimeFigureOut">
              <a:rPr lang="nl-NL" smtClean="0"/>
              <a:pPr/>
              <a:t>18-11-2020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1F32-4225-4926-BD72-57339CD5903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2067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B2B0-8A42-400F-ABD8-DA88C6F81EA3}" type="datetimeFigureOut">
              <a:rPr lang="nl-NL" smtClean="0"/>
              <a:pPr/>
              <a:t>18-11-2020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1F32-4225-4926-BD72-57339CD5903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8157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B2B0-8A42-400F-ABD8-DA88C6F81EA3}" type="datetimeFigureOut">
              <a:rPr lang="nl-NL" smtClean="0"/>
              <a:pPr/>
              <a:t>18-11-2020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1F32-4225-4926-BD72-57339CD5903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8067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B2B0-8A42-400F-ABD8-DA88C6F81EA3}" type="datetimeFigureOut">
              <a:rPr lang="nl-NL" smtClean="0"/>
              <a:pPr/>
              <a:t>18-11-2020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1F32-4225-4926-BD72-57339CD5903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7850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FB2B0-8A42-400F-ABD8-DA88C6F81EA3}" type="datetimeFigureOut">
              <a:rPr lang="nl-NL" smtClean="0"/>
              <a:pPr/>
              <a:t>18-11-2020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B1F32-4225-4926-BD72-57339CD5903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187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hyperlink" Target="mailto:inkoop@noordoostpolder.n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Afbeelding 4" descr="powerpoint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el 1"/>
          <p:cNvSpPr>
            <a:spLocks noGrp="1"/>
          </p:cNvSpPr>
          <p:nvPr>
            <p:ph type="ctrTitle"/>
          </p:nvPr>
        </p:nvSpPr>
        <p:spPr>
          <a:xfrm>
            <a:off x="323528" y="0"/>
            <a:ext cx="7561585" cy="5445223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nl-NL" sz="3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Marktconsultatie</a:t>
            </a:r>
            <a: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b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en-US" altLang="nl-NL" sz="3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begeleiding</a:t>
            </a:r>
            <a: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nl-NL" sz="3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en</a:t>
            </a:r>
            <a: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nl-NL" sz="3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dagactiviteiten</a:t>
            </a:r>
            <a: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/>
            </a:r>
            <a:b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en-US" altLang="nl-NL" sz="3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Wmo</a:t>
            </a:r>
            <a:endParaRPr lang="nl-NL" altLang="nl-NL" sz="36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2052" name="Ondertitel 2"/>
          <p:cNvSpPr>
            <a:spLocks noGrp="1"/>
          </p:cNvSpPr>
          <p:nvPr>
            <p:ph type="subTitle" idx="1"/>
          </p:nvPr>
        </p:nvSpPr>
        <p:spPr>
          <a:xfrm>
            <a:off x="539750" y="5084763"/>
            <a:ext cx="3887788" cy="865187"/>
          </a:xfrm>
        </p:spPr>
        <p:txBody>
          <a:bodyPr>
            <a:normAutofit/>
          </a:bodyPr>
          <a:lstStyle/>
          <a:p>
            <a:pPr algn="l" eaLnBrk="1" hangingPunct="1">
              <a:lnSpc>
                <a:spcPct val="150000"/>
              </a:lnSpc>
            </a:pPr>
            <a:r>
              <a:rPr lang="en-US" altLang="nl-NL" sz="18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Datum: 9 </a:t>
            </a:r>
            <a:r>
              <a:rPr lang="en-US" altLang="nl-NL" sz="1800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november</a:t>
            </a:r>
            <a:r>
              <a:rPr lang="en-US" altLang="nl-NL" sz="18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2020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0112" y="470108"/>
            <a:ext cx="1191124" cy="89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27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Afbeelding 4" descr="powerpoint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el 1"/>
          <p:cNvSpPr>
            <a:spLocks noGrp="1"/>
          </p:cNvSpPr>
          <p:nvPr>
            <p:ph type="ctrTitle"/>
          </p:nvPr>
        </p:nvSpPr>
        <p:spPr>
          <a:xfrm>
            <a:off x="323528" y="2195512"/>
            <a:ext cx="7561585" cy="3249711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nl-NL" sz="3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Tarifering</a:t>
            </a:r>
            <a: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/>
            </a:r>
            <a:b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/>
            </a:r>
            <a:b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endParaRPr lang="nl-NL" altLang="nl-NL" sz="36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2052" name="Ondertitel 2"/>
          <p:cNvSpPr>
            <a:spLocks noGrp="1"/>
          </p:cNvSpPr>
          <p:nvPr>
            <p:ph type="subTitle" idx="1"/>
          </p:nvPr>
        </p:nvSpPr>
        <p:spPr>
          <a:xfrm>
            <a:off x="539750" y="5084763"/>
            <a:ext cx="3887788" cy="865187"/>
          </a:xfrm>
        </p:spPr>
        <p:txBody>
          <a:bodyPr>
            <a:normAutofit/>
          </a:bodyPr>
          <a:lstStyle/>
          <a:p>
            <a:pPr algn="l" eaLnBrk="1" hangingPunct="1">
              <a:lnSpc>
                <a:spcPct val="150000"/>
              </a:lnSpc>
            </a:pPr>
            <a:r>
              <a:rPr lang="en-US" altLang="nl-NL" sz="18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November 2020</a:t>
            </a:r>
          </a:p>
        </p:txBody>
      </p:sp>
    </p:spTree>
    <p:extLst>
      <p:ext uri="{BB962C8B-B14F-4D97-AF65-F5344CB8AC3E}">
        <p14:creationId xmlns:p14="http://schemas.microsoft.com/office/powerpoint/2010/main" val="51461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483486" y="315614"/>
            <a:ext cx="5976938" cy="1152525"/>
          </a:xfrm>
        </p:spPr>
        <p:txBody>
          <a:bodyPr>
            <a:normAutofit/>
          </a:bodyPr>
          <a:lstStyle/>
          <a:p>
            <a:pPr eaLnBrk="1" hangingPunct="1"/>
            <a:r>
              <a:rPr lang="nl-NL" altLang="nl-NL" sz="3600" dirty="0" smtClean="0">
                <a:solidFill>
                  <a:srgbClr val="0072BC"/>
                </a:solidFill>
              </a:rPr>
              <a:t>Tarieven - signalen</a:t>
            </a: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628775"/>
            <a:ext cx="7344816" cy="49685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nl-NL" sz="1900" dirty="0" smtClean="0"/>
              <a:t>Start </a:t>
            </a:r>
            <a:r>
              <a:rPr lang="en-US" altLang="nl-NL" sz="1900" dirty="0" err="1" smtClean="0"/>
              <a:t>huidige</a:t>
            </a:r>
            <a:r>
              <a:rPr lang="en-US" altLang="nl-NL" sz="1900" dirty="0" smtClean="0"/>
              <a:t> contract. </a:t>
            </a:r>
            <a:r>
              <a:rPr lang="en-US" altLang="nl-NL" sz="1900" dirty="0" err="1" smtClean="0"/>
              <a:t>Systeem</a:t>
            </a:r>
            <a:r>
              <a:rPr lang="en-US" altLang="nl-NL" sz="1900" dirty="0" smtClean="0"/>
              <a:t> van ‘</a:t>
            </a:r>
            <a:r>
              <a:rPr lang="en-US" altLang="nl-NL" sz="1900" dirty="0" err="1" smtClean="0"/>
              <a:t>mandjes</a:t>
            </a:r>
            <a:r>
              <a:rPr lang="en-US" altLang="nl-NL" sz="1900" dirty="0" smtClean="0"/>
              <a:t>’. </a:t>
            </a:r>
            <a:r>
              <a:rPr lang="en-US" altLang="nl-NL" sz="1900" dirty="0" err="1" smtClean="0"/>
              <a:t>Gedachte</a:t>
            </a:r>
            <a:r>
              <a:rPr lang="en-US" altLang="nl-NL" sz="1900" dirty="0" smtClean="0"/>
              <a:t> van </a:t>
            </a:r>
            <a:r>
              <a:rPr lang="en-US" altLang="nl-NL" sz="1900" dirty="0" err="1" smtClean="0"/>
              <a:t>middelen</a:t>
            </a:r>
            <a:r>
              <a:rPr lang="en-US" altLang="nl-NL" sz="1900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en-US" altLang="nl-NL" sz="1900" dirty="0" err="1"/>
              <a:t>Signalen</a:t>
            </a:r>
            <a:r>
              <a:rPr lang="en-US" altLang="nl-NL" sz="1900" dirty="0"/>
              <a:t> van </a:t>
            </a:r>
            <a:r>
              <a:rPr lang="en-US" altLang="nl-NL" sz="1900" dirty="0" err="1"/>
              <a:t>zorgaanbieders</a:t>
            </a:r>
            <a:r>
              <a:rPr lang="en-US" altLang="nl-NL" sz="1900" dirty="0"/>
              <a:t> op </a:t>
            </a:r>
            <a:r>
              <a:rPr lang="en-US" altLang="nl-NL" sz="1900" dirty="0" err="1"/>
              <a:t>onderdelen</a:t>
            </a:r>
            <a:r>
              <a:rPr lang="en-US" altLang="nl-NL" sz="19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nl-NL" altLang="nl-NL" sz="1900" dirty="0"/>
              <a:t>AMvB reële prijs 2015, </a:t>
            </a:r>
            <a:r>
              <a:rPr lang="nl-NL" altLang="nl-NL" sz="1900" dirty="0" smtClean="0"/>
              <a:t>van kracht sinds </a:t>
            </a:r>
            <a:r>
              <a:rPr lang="nl-NL" altLang="nl-NL" sz="1900" dirty="0"/>
              <a:t>1 juni </a:t>
            </a:r>
            <a:r>
              <a:rPr lang="nl-NL" altLang="nl-NL" sz="1900" dirty="0" smtClean="0"/>
              <a:t>2017. </a:t>
            </a:r>
            <a:r>
              <a:rPr lang="en-US" altLang="nl-NL" sz="1900" dirty="0" err="1"/>
              <a:t>Landelijke</a:t>
            </a:r>
            <a:r>
              <a:rPr lang="en-US" altLang="nl-NL" sz="1900" dirty="0"/>
              <a:t> </a:t>
            </a:r>
            <a:r>
              <a:rPr lang="en-US" altLang="nl-NL" sz="1900" dirty="0" err="1" smtClean="0"/>
              <a:t>normering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staat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maatwerk</a:t>
            </a:r>
            <a:r>
              <a:rPr lang="en-US" altLang="nl-NL" sz="1900" dirty="0" smtClean="0"/>
              <a:t> </a:t>
            </a:r>
            <a:r>
              <a:rPr lang="en-US" altLang="nl-NL" sz="1900" dirty="0"/>
              <a:t>in de </a:t>
            </a:r>
            <a:r>
              <a:rPr lang="en-US" altLang="nl-NL" sz="1900" dirty="0" err="1"/>
              <a:t>weg</a:t>
            </a:r>
            <a:r>
              <a:rPr lang="en-US" altLang="nl-NL" sz="1900" dirty="0"/>
              <a:t> en </a:t>
            </a:r>
            <a:r>
              <a:rPr lang="en-US" altLang="nl-NL" sz="1900" dirty="0" err="1"/>
              <a:t>heeft</a:t>
            </a:r>
            <a:r>
              <a:rPr lang="en-US" altLang="nl-NL" sz="1900" dirty="0"/>
              <a:t> </a:t>
            </a:r>
            <a:r>
              <a:rPr lang="en-US" altLang="nl-NL" sz="1900" dirty="0" err="1"/>
              <a:t>prijsopdrijvend</a:t>
            </a:r>
            <a:r>
              <a:rPr lang="en-US" altLang="nl-NL" sz="1900" dirty="0"/>
              <a:t> effect. </a:t>
            </a:r>
          </a:p>
          <a:p>
            <a:pPr>
              <a:lnSpc>
                <a:spcPct val="150000"/>
              </a:lnSpc>
            </a:pPr>
            <a:r>
              <a:rPr lang="en-US" altLang="nl-NL" sz="1900" dirty="0" err="1" smtClean="0"/>
              <a:t>Middeling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lastig</a:t>
            </a:r>
            <a:r>
              <a:rPr lang="en-US" altLang="nl-NL" sz="1900" dirty="0" smtClean="0"/>
              <a:t> door volume </a:t>
            </a:r>
            <a:r>
              <a:rPr lang="en-US" altLang="nl-NL" sz="1900" dirty="0" err="1" smtClean="0"/>
              <a:t>zorgaanbieders</a:t>
            </a:r>
            <a:r>
              <a:rPr lang="en-US" altLang="nl-NL" sz="1900" dirty="0" smtClean="0"/>
              <a:t> en de </a:t>
            </a:r>
            <a:r>
              <a:rPr lang="en-US" altLang="nl-NL" sz="1900" dirty="0" err="1" smtClean="0"/>
              <a:t>bandbreedte</a:t>
            </a:r>
            <a:r>
              <a:rPr lang="en-US" altLang="nl-NL" sz="1900" dirty="0" smtClean="0"/>
              <a:t> van de </a:t>
            </a:r>
            <a:r>
              <a:rPr lang="en-US" altLang="nl-NL" sz="1900" dirty="0" err="1" smtClean="0"/>
              <a:t>mandjes</a:t>
            </a:r>
            <a:r>
              <a:rPr lang="en-US" altLang="nl-NL" sz="19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altLang="nl-NL" sz="1900" dirty="0" smtClean="0"/>
              <a:t>Meer </a:t>
            </a:r>
            <a:r>
              <a:rPr lang="en-US" altLang="nl-NL" sz="1900" dirty="0" err="1" smtClean="0"/>
              <a:t>verscheidenheid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aan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zorgaanbod</a:t>
            </a:r>
            <a:r>
              <a:rPr lang="en-US" altLang="nl-NL" sz="1900" dirty="0" smtClean="0"/>
              <a:t>, </a:t>
            </a:r>
            <a:r>
              <a:rPr lang="en-US" altLang="nl-NL" sz="1900" dirty="0" err="1" smtClean="0"/>
              <a:t>complexe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zorgvragen</a:t>
            </a:r>
            <a:r>
              <a:rPr lang="en-US" altLang="nl-NL" sz="1900" dirty="0" smtClean="0"/>
              <a:t> en </a:t>
            </a:r>
            <a:r>
              <a:rPr lang="en-US" altLang="nl-NL" sz="1900" dirty="0" err="1" smtClean="0"/>
              <a:t>meer</a:t>
            </a:r>
            <a:r>
              <a:rPr lang="en-US" altLang="nl-NL" sz="1900" dirty="0" smtClean="0"/>
              <a:t> op </a:t>
            </a:r>
            <a:r>
              <a:rPr lang="en-US" altLang="nl-NL" sz="1900" dirty="0" err="1" smtClean="0"/>
              <a:t>offertebasis</a:t>
            </a:r>
            <a:endParaRPr lang="en-US" altLang="nl-NL" sz="1900" dirty="0"/>
          </a:p>
          <a:p>
            <a:pPr marL="0" indent="0">
              <a:lnSpc>
                <a:spcPct val="150000"/>
              </a:lnSpc>
              <a:buNone/>
            </a:pPr>
            <a:endParaRPr lang="en-US" altLang="nl-NL" sz="1900" dirty="0" smtClean="0"/>
          </a:p>
          <a:p>
            <a:pPr>
              <a:lnSpc>
                <a:spcPct val="150000"/>
              </a:lnSpc>
            </a:pPr>
            <a:endParaRPr lang="en-US" altLang="nl-NL" sz="1900" dirty="0" smtClean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178371"/>
            <a:ext cx="1434301" cy="80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179512" y="352337"/>
            <a:ext cx="5976938" cy="1152525"/>
          </a:xfrm>
        </p:spPr>
        <p:txBody>
          <a:bodyPr>
            <a:normAutofit/>
          </a:bodyPr>
          <a:lstStyle/>
          <a:p>
            <a:pPr eaLnBrk="1" hangingPunct="1"/>
            <a:r>
              <a:rPr lang="nl-NL" altLang="nl-NL" sz="3600" dirty="0" smtClean="0">
                <a:solidFill>
                  <a:srgbClr val="0072BC"/>
                </a:solidFill>
              </a:rPr>
              <a:t>Kostprijsonderzoek</a:t>
            </a: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628775"/>
            <a:ext cx="7344816" cy="496857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nl-NL" sz="2100" i="1" dirty="0" smtClean="0">
                <a:solidFill>
                  <a:srgbClr val="00B0F0"/>
                </a:solidFill>
              </a:rPr>
              <a:t>Onderzoek </a:t>
            </a:r>
          </a:p>
          <a:p>
            <a:pPr>
              <a:lnSpc>
                <a:spcPct val="150000"/>
              </a:lnSpc>
            </a:pPr>
            <a:r>
              <a:rPr lang="en-US" altLang="nl-NL" sz="1900" dirty="0" err="1" smtClean="0"/>
              <a:t>Dubbele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administratie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indicaties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klantmanagers</a:t>
            </a:r>
            <a:r>
              <a:rPr lang="en-US" altLang="nl-NL" sz="1900" dirty="0" smtClean="0"/>
              <a:t> (“wat </a:t>
            </a:r>
            <a:r>
              <a:rPr lang="en-US" altLang="nl-NL" sz="1900" dirty="0" err="1" smtClean="0"/>
              <a:t>als</a:t>
            </a:r>
            <a:r>
              <a:rPr lang="en-US" altLang="nl-NL" sz="1900" dirty="0" smtClean="0"/>
              <a:t>”)</a:t>
            </a:r>
          </a:p>
          <a:p>
            <a:pPr>
              <a:lnSpc>
                <a:spcPct val="150000"/>
              </a:lnSpc>
            </a:pPr>
            <a:r>
              <a:rPr lang="en-US" altLang="nl-NL" sz="1900" dirty="0" err="1" smtClean="0"/>
              <a:t>Uitvraag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bij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aanbieders</a:t>
            </a:r>
            <a:endParaRPr lang="en-US" altLang="nl-NL" sz="1900" dirty="0" smtClean="0"/>
          </a:p>
          <a:p>
            <a:pPr>
              <a:lnSpc>
                <a:spcPct val="150000"/>
              </a:lnSpc>
            </a:pPr>
            <a:r>
              <a:rPr lang="en-US" altLang="nl-NL" sz="1900" dirty="0" smtClean="0"/>
              <a:t>(</a:t>
            </a:r>
            <a:r>
              <a:rPr lang="en-US" altLang="nl-NL" sz="1900" dirty="0" err="1" smtClean="0"/>
              <a:t>Telefonische</a:t>
            </a:r>
            <a:r>
              <a:rPr lang="en-US" altLang="nl-NL" sz="1900" dirty="0" smtClean="0"/>
              <a:t>) </a:t>
            </a:r>
            <a:r>
              <a:rPr lang="en-US" altLang="nl-NL" sz="1900" dirty="0" err="1" smtClean="0"/>
              <a:t>consultatie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bij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onduidelijkheden</a:t>
            </a:r>
            <a:endParaRPr lang="en-US" altLang="nl-NL" sz="1900" dirty="0" smtClean="0"/>
          </a:p>
          <a:p>
            <a:pPr>
              <a:lnSpc>
                <a:spcPct val="150000"/>
              </a:lnSpc>
            </a:pPr>
            <a:r>
              <a:rPr lang="en-US" altLang="nl-NL" sz="1900" dirty="0" smtClean="0"/>
              <a:t>CAO </a:t>
            </a:r>
            <a:r>
              <a:rPr lang="en-US" altLang="nl-NL" sz="1900" dirty="0" err="1" smtClean="0"/>
              <a:t>informatie</a:t>
            </a:r>
            <a:r>
              <a:rPr lang="en-US" altLang="nl-NL" sz="1900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en-US" altLang="nl-NL" sz="1900" dirty="0" err="1" smtClean="0"/>
              <a:t>Bestaand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kostprijsonderzoek</a:t>
            </a:r>
            <a:r>
              <a:rPr lang="en-US" altLang="nl-NL" sz="1900" dirty="0" smtClean="0"/>
              <a:t> (</a:t>
            </a:r>
            <a:r>
              <a:rPr lang="en-US" altLang="nl-NL" sz="1900" dirty="0" err="1" smtClean="0"/>
              <a:t>Amvb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reele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prijs</a:t>
            </a:r>
            <a:r>
              <a:rPr lang="en-US" altLang="nl-NL" sz="1900" dirty="0" smtClean="0"/>
              <a:t>) </a:t>
            </a:r>
          </a:p>
          <a:p>
            <a:pPr lvl="1">
              <a:lnSpc>
                <a:spcPct val="150000"/>
              </a:lnSpc>
            </a:pPr>
            <a:r>
              <a:rPr lang="en-US" altLang="nl-NL" sz="1900" dirty="0" err="1" smtClean="0"/>
              <a:t>O.a</a:t>
            </a:r>
            <a:r>
              <a:rPr lang="en-US" altLang="nl-NL" sz="1900" dirty="0" smtClean="0"/>
              <a:t>. </a:t>
            </a:r>
            <a:r>
              <a:rPr lang="en-US" altLang="nl-NL" sz="1900" dirty="0" err="1" smtClean="0"/>
              <a:t>Berenschot</a:t>
            </a:r>
            <a:endParaRPr lang="en-US" altLang="nl-NL" sz="1900" dirty="0" smtClean="0"/>
          </a:p>
          <a:p>
            <a:pPr lvl="1">
              <a:lnSpc>
                <a:spcPct val="150000"/>
              </a:lnSpc>
            </a:pPr>
            <a:endParaRPr lang="en-US" altLang="nl-NL" sz="9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nl-NL" sz="2100" i="1" dirty="0" err="1" smtClean="0">
                <a:solidFill>
                  <a:srgbClr val="00B0F0"/>
                </a:solidFill>
              </a:rPr>
              <a:t>Respons</a:t>
            </a:r>
            <a:r>
              <a:rPr lang="en-US" altLang="nl-NL" sz="2100" i="1" dirty="0" smtClean="0">
                <a:solidFill>
                  <a:srgbClr val="00B0F0"/>
                </a:solidFill>
              </a:rPr>
              <a:t> </a:t>
            </a:r>
            <a:r>
              <a:rPr lang="en-US" altLang="nl-NL" sz="2100" i="1" dirty="0" err="1" smtClean="0">
                <a:solidFill>
                  <a:srgbClr val="00B0F0"/>
                </a:solidFill>
              </a:rPr>
              <a:t>hoger</a:t>
            </a:r>
            <a:r>
              <a:rPr lang="en-US" altLang="nl-NL" sz="2100" i="1" dirty="0" smtClean="0">
                <a:solidFill>
                  <a:srgbClr val="00B0F0"/>
                </a:solidFill>
              </a:rPr>
              <a:t> </a:t>
            </a:r>
            <a:r>
              <a:rPr lang="en-US" altLang="nl-NL" sz="2100" i="1" dirty="0" err="1" smtClean="0">
                <a:solidFill>
                  <a:srgbClr val="00B0F0"/>
                </a:solidFill>
              </a:rPr>
              <a:t>bij</a:t>
            </a:r>
            <a:r>
              <a:rPr lang="en-US" altLang="nl-NL" sz="2100" i="1" dirty="0" smtClean="0">
                <a:solidFill>
                  <a:srgbClr val="00B0F0"/>
                </a:solidFill>
              </a:rPr>
              <a:t> WMO </a:t>
            </a:r>
            <a:r>
              <a:rPr lang="en-US" altLang="nl-NL" sz="2100" i="1" dirty="0" err="1" smtClean="0">
                <a:solidFill>
                  <a:srgbClr val="00B0F0"/>
                </a:solidFill>
              </a:rPr>
              <a:t>dan</a:t>
            </a:r>
            <a:r>
              <a:rPr lang="en-US" altLang="nl-NL" sz="2100" i="1" dirty="0" smtClean="0">
                <a:solidFill>
                  <a:srgbClr val="00B0F0"/>
                </a:solidFill>
              </a:rPr>
              <a:t> </a:t>
            </a:r>
            <a:r>
              <a:rPr lang="en-US" altLang="nl-NL" sz="2100" i="1" dirty="0" err="1" smtClean="0">
                <a:solidFill>
                  <a:srgbClr val="00B0F0"/>
                </a:solidFill>
              </a:rPr>
              <a:t>Jeugdzorg-aanbieders</a:t>
            </a:r>
            <a:endParaRPr lang="en-US" altLang="nl-NL" sz="2100" i="1" dirty="0" smtClean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</a:pPr>
            <a:endParaRPr lang="en-US" altLang="nl-NL" sz="1900" dirty="0" smtClean="0"/>
          </a:p>
          <a:p>
            <a:pPr marL="0" indent="0">
              <a:lnSpc>
                <a:spcPct val="150000"/>
              </a:lnSpc>
              <a:buNone/>
            </a:pPr>
            <a:endParaRPr lang="en-US" altLang="nl-NL" sz="2200" dirty="0" smtClean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178371"/>
            <a:ext cx="1434301" cy="80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42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107504" y="191650"/>
            <a:ext cx="5976938" cy="11525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nl-NL" altLang="nl-NL" sz="3600" dirty="0" smtClean="0">
                <a:solidFill>
                  <a:srgbClr val="0072BC"/>
                </a:solidFill>
              </a:rPr>
              <a:t>Kostprijsonderzoek - Uitgangspunten</a:t>
            </a:r>
          </a:p>
        </p:txBody>
      </p:sp>
      <p:graphicFrame>
        <p:nvGraphicFramePr>
          <p:cNvPr id="8" name="Tabel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700511"/>
              </p:ext>
            </p:extLst>
          </p:nvPr>
        </p:nvGraphicFramePr>
        <p:xfrm>
          <a:off x="828440" y="2204864"/>
          <a:ext cx="7272808" cy="3692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/>
                <a:gridCol w="3024336"/>
              </a:tblGrid>
              <a:tr h="308059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308059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Cao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VVT, GHZ, GGZ en Jeugdzorg</a:t>
                      </a:r>
                      <a:endParaRPr lang="nl-NL" sz="1400" dirty="0"/>
                    </a:p>
                  </a:txBody>
                  <a:tcPr/>
                </a:tc>
              </a:tr>
              <a:tr h="308059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Uurloon, eindejaarsuitkering, vakantiegeld 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Op basis van aanlevering en cao’s</a:t>
                      </a:r>
                      <a:endParaRPr lang="nl-NL" sz="1400" dirty="0"/>
                    </a:p>
                  </a:txBody>
                  <a:tcPr/>
                </a:tc>
              </a:tr>
              <a:tr h="308059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Inschaling 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75% input aanbieders</a:t>
                      </a:r>
                      <a:endParaRPr lang="nl-NL" sz="1400" dirty="0"/>
                    </a:p>
                  </a:txBody>
                  <a:tcPr/>
                </a:tc>
              </a:tr>
              <a:tr h="308059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Onregelmatigheidstoeslag 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Niet van toepassing</a:t>
                      </a:r>
                      <a:endParaRPr lang="nl-NL" sz="1400" dirty="0"/>
                    </a:p>
                  </a:txBody>
                  <a:tcPr/>
                </a:tc>
              </a:tr>
              <a:tr h="308059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Opslag werkgeverslasten 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27% – 29%</a:t>
                      </a:r>
                      <a:endParaRPr lang="nl-NL" sz="1400" dirty="0"/>
                    </a:p>
                  </a:txBody>
                  <a:tcPr/>
                </a:tc>
              </a:tr>
              <a:tr h="308059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Opslag overige personeelskosten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7,5%</a:t>
                      </a:r>
                      <a:endParaRPr lang="nl-NL" sz="1400" dirty="0"/>
                    </a:p>
                  </a:txBody>
                  <a:tcPr/>
                </a:tc>
              </a:tr>
              <a:tr h="308059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Opslag overhead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20%</a:t>
                      </a:r>
                      <a:endParaRPr lang="nl-NL" sz="1400" dirty="0"/>
                    </a:p>
                  </a:txBody>
                  <a:tcPr/>
                </a:tc>
              </a:tr>
              <a:tr h="5021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dirty="0" smtClean="0"/>
                        <a:t>Opslag voor winst, risico, innovatie,</a:t>
                      </a:r>
                      <a:r>
                        <a:rPr lang="nl-NL" sz="1400" baseline="0" dirty="0" smtClean="0"/>
                        <a:t> </a:t>
                      </a:r>
                      <a:r>
                        <a:rPr lang="nl-NL" sz="1400" dirty="0" smtClean="0"/>
                        <a:t>organisatieontwikkeling etc.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2%</a:t>
                      </a:r>
                      <a:endParaRPr lang="nl-NL" sz="1400" dirty="0"/>
                    </a:p>
                  </a:txBody>
                  <a:tcPr/>
                </a:tc>
              </a:tr>
              <a:tr h="344043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Productiviteit 	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1.251 gemiddelde van aanbieder (66%)</a:t>
                      </a:r>
                      <a:endParaRPr lang="nl-NL" sz="1400" dirty="0"/>
                    </a:p>
                  </a:txBody>
                  <a:tcPr/>
                </a:tc>
              </a:tr>
              <a:tr h="308059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Huisvesting &amp; cliëntgebonden kosten (dagactiviteiten)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Sterk</a:t>
                      </a:r>
                      <a:r>
                        <a:rPr lang="nl-NL" sz="1400" baseline="0" dirty="0" smtClean="0"/>
                        <a:t> verschillend per a</a:t>
                      </a:r>
                      <a:r>
                        <a:rPr lang="nl-NL" sz="1400" dirty="0" smtClean="0"/>
                        <a:t>anbieder</a:t>
                      </a:r>
                      <a:endParaRPr lang="nl-NL" sz="1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178371"/>
            <a:ext cx="1434301" cy="80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03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-421720" y="315614"/>
            <a:ext cx="5976938" cy="1152525"/>
          </a:xfrm>
        </p:spPr>
        <p:txBody>
          <a:bodyPr/>
          <a:lstStyle/>
          <a:p>
            <a:pPr eaLnBrk="1" hangingPunct="1"/>
            <a:r>
              <a:rPr lang="nl-NL" altLang="nl-NL" sz="3600" dirty="0" smtClean="0">
                <a:solidFill>
                  <a:srgbClr val="0072BC"/>
                </a:solidFill>
              </a:rPr>
              <a:t>Resultaten</a:t>
            </a:r>
          </a:p>
        </p:txBody>
      </p:sp>
      <p:sp>
        <p:nvSpPr>
          <p:cNvPr id="5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264745"/>
            <a:ext cx="7776864" cy="533260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nl-NL" sz="1900" dirty="0" err="1"/>
              <a:t>Sprake</a:t>
            </a:r>
            <a:r>
              <a:rPr lang="en-US" altLang="nl-NL" sz="1900" dirty="0"/>
              <a:t> van </a:t>
            </a:r>
            <a:r>
              <a:rPr lang="en-US" altLang="nl-NL" sz="1900" dirty="0" err="1" smtClean="0"/>
              <a:t>zelfoplossend</a:t>
            </a:r>
            <a:r>
              <a:rPr lang="en-US" altLang="nl-NL" sz="1900" dirty="0" smtClean="0"/>
              <a:t> </a:t>
            </a:r>
            <a:r>
              <a:rPr lang="en-US" altLang="nl-NL" sz="1900" dirty="0" err="1"/>
              <a:t>vermogen</a:t>
            </a:r>
            <a:r>
              <a:rPr lang="en-US" altLang="nl-NL" sz="1900" dirty="0"/>
              <a:t> door </a:t>
            </a:r>
            <a:r>
              <a:rPr lang="en-US" altLang="nl-NL" sz="1900" dirty="0" err="1"/>
              <a:t>aanbieders</a:t>
            </a:r>
            <a:endParaRPr lang="en-US" altLang="nl-NL" sz="1900" dirty="0"/>
          </a:p>
          <a:p>
            <a:pPr>
              <a:lnSpc>
                <a:spcPct val="150000"/>
              </a:lnSpc>
            </a:pPr>
            <a:r>
              <a:rPr lang="nl-NL" altLang="nl-NL" sz="1900" dirty="0" smtClean="0"/>
              <a:t>Anders </a:t>
            </a:r>
            <a:r>
              <a:rPr lang="nl-NL" altLang="nl-NL" sz="1900" dirty="0"/>
              <a:t>indiceren door gespreksvoerders (‘</a:t>
            </a:r>
            <a:r>
              <a:rPr lang="nl-NL" altLang="nl-NL" sz="1900" dirty="0" err="1"/>
              <a:t>upcoding</a:t>
            </a:r>
            <a:r>
              <a:rPr lang="nl-NL" altLang="nl-NL" sz="1900" dirty="0"/>
              <a:t>’) wat weer effect </a:t>
            </a:r>
            <a:r>
              <a:rPr lang="nl-NL" altLang="nl-NL" sz="1900" dirty="0" smtClean="0"/>
              <a:t>heeft </a:t>
            </a:r>
            <a:r>
              <a:rPr lang="nl-NL" altLang="nl-NL" sz="1900" dirty="0"/>
              <a:t>op rechtmatigheidstoetsing</a:t>
            </a:r>
          </a:p>
          <a:p>
            <a:pPr>
              <a:lnSpc>
                <a:spcPct val="150000"/>
              </a:lnSpc>
            </a:pPr>
            <a:r>
              <a:rPr lang="en-US" altLang="nl-NL" sz="1900" dirty="0" err="1" smtClean="0"/>
              <a:t>Huisvesting</a:t>
            </a:r>
            <a:r>
              <a:rPr lang="en-US" altLang="nl-NL" sz="1900" dirty="0" smtClean="0"/>
              <a:t>, </a:t>
            </a:r>
            <a:r>
              <a:rPr lang="en-US" altLang="nl-NL" sz="1900" dirty="0" err="1" smtClean="0"/>
              <a:t>clientgebonden</a:t>
            </a:r>
            <a:r>
              <a:rPr lang="en-US" altLang="nl-NL" sz="1900" dirty="0" smtClean="0"/>
              <a:t> </a:t>
            </a:r>
            <a:r>
              <a:rPr lang="en-US" altLang="nl-NL" sz="1900" dirty="0" err="1"/>
              <a:t>kosten</a:t>
            </a:r>
            <a:r>
              <a:rPr lang="en-US" altLang="nl-NL" sz="1900" dirty="0"/>
              <a:t> </a:t>
            </a:r>
            <a:r>
              <a:rPr lang="en-US" altLang="nl-NL" sz="1900" dirty="0" smtClean="0"/>
              <a:t>en </a:t>
            </a:r>
            <a:r>
              <a:rPr lang="en-US" altLang="nl-NL" sz="1900" dirty="0" err="1" smtClean="0"/>
              <a:t>bezettingsgraad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groep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verschillen</a:t>
            </a:r>
            <a:r>
              <a:rPr lang="en-US" altLang="nl-NL" sz="1900" dirty="0" smtClean="0"/>
              <a:t> </a:t>
            </a:r>
            <a:r>
              <a:rPr lang="en-US" altLang="nl-NL" sz="1900" dirty="0" err="1"/>
              <a:t>sterk</a:t>
            </a:r>
            <a:r>
              <a:rPr lang="en-US" altLang="nl-NL" sz="1900" dirty="0"/>
              <a:t> per </a:t>
            </a:r>
            <a:r>
              <a:rPr lang="en-US" altLang="nl-NL" sz="1900" dirty="0" err="1"/>
              <a:t>aanbieder</a:t>
            </a:r>
            <a:endParaRPr lang="en-US" altLang="nl-NL" sz="1900" dirty="0"/>
          </a:p>
          <a:p>
            <a:pPr>
              <a:lnSpc>
                <a:spcPct val="150000"/>
              </a:lnSpc>
            </a:pPr>
            <a:r>
              <a:rPr lang="en-US" altLang="nl-NL" sz="1900" dirty="0" err="1"/>
              <a:t>Veel</a:t>
            </a:r>
            <a:r>
              <a:rPr lang="en-US" altLang="nl-NL" sz="1900" dirty="0"/>
              <a:t> </a:t>
            </a:r>
            <a:r>
              <a:rPr lang="en-US" altLang="nl-NL" sz="1900" dirty="0" err="1"/>
              <a:t>aanbieders</a:t>
            </a:r>
            <a:r>
              <a:rPr lang="en-US" altLang="nl-NL" sz="1900" dirty="0"/>
              <a:t> en de </a:t>
            </a:r>
            <a:r>
              <a:rPr lang="en-US" altLang="nl-NL" sz="1900" dirty="0" err="1"/>
              <a:t>breedte</a:t>
            </a:r>
            <a:r>
              <a:rPr lang="en-US" altLang="nl-NL" sz="1900" dirty="0"/>
              <a:t> van </a:t>
            </a:r>
            <a:r>
              <a:rPr lang="en-US" altLang="nl-NL" sz="1900" dirty="0" err="1"/>
              <a:t>bandbreedtes</a:t>
            </a:r>
            <a:r>
              <a:rPr lang="en-US" altLang="nl-NL" sz="1900" dirty="0"/>
              <a:t> </a:t>
            </a:r>
            <a:r>
              <a:rPr lang="en-US" altLang="nl-NL" sz="1900" dirty="0" err="1"/>
              <a:t>maken</a:t>
            </a:r>
            <a:r>
              <a:rPr lang="en-US" altLang="nl-NL" sz="1900" dirty="0"/>
              <a:t> “</a:t>
            </a:r>
            <a:r>
              <a:rPr lang="en-US" altLang="nl-NL" sz="1900" dirty="0" err="1"/>
              <a:t>middelen</a:t>
            </a:r>
            <a:r>
              <a:rPr lang="en-US" altLang="nl-NL" sz="1900" dirty="0"/>
              <a:t>” </a:t>
            </a:r>
            <a:r>
              <a:rPr lang="en-US" altLang="nl-NL" sz="1900" dirty="0" err="1"/>
              <a:t>lastig</a:t>
            </a:r>
            <a:r>
              <a:rPr lang="en-US" altLang="nl-NL" sz="1900" dirty="0"/>
              <a:t>.</a:t>
            </a:r>
          </a:p>
          <a:p>
            <a:pPr>
              <a:lnSpc>
                <a:spcPct val="150000"/>
              </a:lnSpc>
            </a:pPr>
            <a:r>
              <a:rPr lang="nl-NL" altLang="nl-NL" sz="1900" dirty="0"/>
              <a:t>AMvB heeft ertoe geleid dat de aandacht in gesprekken met aanbieders voor tariefbepaling is toegenomen ten koste van het gesprek over de kwaliteit van het </a:t>
            </a:r>
            <a:r>
              <a:rPr lang="nl-NL" altLang="nl-NL" sz="1900" dirty="0" smtClean="0"/>
              <a:t>aanbod.</a:t>
            </a:r>
          </a:p>
          <a:p>
            <a:pPr>
              <a:lnSpc>
                <a:spcPct val="150000"/>
              </a:lnSpc>
            </a:pPr>
            <a:r>
              <a:rPr lang="en-US" altLang="nl-NL" sz="1900" dirty="0" err="1" smtClean="0"/>
              <a:t>Recht</a:t>
            </a:r>
            <a:r>
              <a:rPr lang="en-US" altLang="nl-NL" sz="1900" dirty="0" smtClean="0"/>
              <a:t>-op-</a:t>
            </a:r>
            <a:r>
              <a:rPr lang="en-US" altLang="nl-NL" sz="1900" dirty="0" err="1" smtClean="0"/>
              <a:t>gedrag</a:t>
            </a:r>
            <a:r>
              <a:rPr lang="en-US" altLang="nl-NL" sz="1900" dirty="0" smtClean="0"/>
              <a:t> </a:t>
            </a:r>
            <a:r>
              <a:rPr lang="en-US" altLang="nl-NL" sz="1900" dirty="0"/>
              <a:t>(</a:t>
            </a:r>
            <a:r>
              <a:rPr lang="en-US" altLang="nl-NL" sz="1900" dirty="0" err="1"/>
              <a:t>compensatie</a:t>
            </a:r>
            <a:r>
              <a:rPr lang="en-US" altLang="nl-NL" sz="1900" dirty="0"/>
              <a:t> </a:t>
            </a:r>
            <a:r>
              <a:rPr lang="en-US" altLang="nl-NL" sz="1900" dirty="0" err="1"/>
              <a:t>vakantie</a:t>
            </a:r>
            <a:r>
              <a:rPr lang="en-US" altLang="nl-NL" sz="1900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nl-NL" sz="1900" dirty="0" err="1" smtClean="0"/>
              <a:t>Tarieven</a:t>
            </a:r>
            <a:r>
              <a:rPr lang="en-US" altLang="nl-NL" sz="1900" dirty="0" smtClean="0"/>
              <a:t> op </a:t>
            </a:r>
            <a:r>
              <a:rPr lang="en-US" altLang="nl-NL" sz="1900" dirty="0" err="1" smtClean="0"/>
              <a:t>onderdelen</a:t>
            </a:r>
            <a:endParaRPr lang="en-US" altLang="nl-NL" sz="1900" dirty="0" smtClean="0"/>
          </a:p>
          <a:p>
            <a:pPr lvl="1">
              <a:lnSpc>
                <a:spcPct val="150000"/>
              </a:lnSpc>
            </a:pPr>
            <a:r>
              <a:rPr lang="en-US" altLang="nl-NL" sz="1500" dirty="0" err="1" smtClean="0"/>
              <a:t>Bandbreedte</a:t>
            </a:r>
            <a:r>
              <a:rPr lang="en-US" altLang="nl-NL" sz="1500" dirty="0" smtClean="0"/>
              <a:t> en </a:t>
            </a:r>
            <a:r>
              <a:rPr lang="en-US" altLang="nl-NL" sz="1500" dirty="0" err="1" smtClean="0"/>
              <a:t>tarieven</a:t>
            </a:r>
            <a:r>
              <a:rPr lang="en-US" altLang="nl-NL" sz="1500" dirty="0" smtClean="0"/>
              <a:t> </a:t>
            </a:r>
            <a:r>
              <a:rPr lang="en-US" altLang="nl-NL" sz="1500" dirty="0" err="1" smtClean="0"/>
              <a:t>begeleiding</a:t>
            </a:r>
            <a:r>
              <a:rPr lang="en-US" altLang="nl-NL" sz="1500" dirty="0" smtClean="0"/>
              <a:t> (</a:t>
            </a:r>
            <a:r>
              <a:rPr lang="en-US" altLang="nl-NL" sz="1500" dirty="0" err="1" smtClean="0"/>
              <a:t>ondersteuning</a:t>
            </a:r>
            <a:r>
              <a:rPr lang="en-US" altLang="nl-NL" sz="1500" dirty="0" smtClean="0"/>
              <a:t>) </a:t>
            </a:r>
            <a:r>
              <a:rPr lang="en-US" altLang="nl-NL" sz="1500" dirty="0" err="1" smtClean="0"/>
              <a:t>behoeven</a:t>
            </a:r>
            <a:r>
              <a:rPr lang="en-US" altLang="nl-NL" sz="1500" dirty="0" smtClean="0"/>
              <a:t> </a:t>
            </a:r>
            <a:r>
              <a:rPr lang="en-US" altLang="nl-NL" sz="1500" dirty="0" err="1" smtClean="0"/>
              <a:t>aandacht</a:t>
            </a:r>
            <a:r>
              <a:rPr lang="en-US" altLang="nl-NL" sz="1500" dirty="0" smtClean="0"/>
              <a:t>. </a:t>
            </a:r>
          </a:p>
          <a:p>
            <a:pPr lvl="1">
              <a:lnSpc>
                <a:spcPct val="150000"/>
              </a:lnSpc>
            </a:pPr>
            <a:r>
              <a:rPr lang="en-US" altLang="nl-NL" sz="1500" dirty="0" err="1" smtClean="0"/>
              <a:t>Begeleiding</a:t>
            </a:r>
            <a:r>
              <a:rPr lang="en-US" altLang="nl-NL" sz="1500" dirty="0" smtClean="0"/>
              <a:t> </a:t>
            </a:r>
            <a:r>
              <a:rPr lang="en-US" altLang="nl-NL" sz="1500" dirty="0" err="1" smtClean="0"/>
              <a:t>speciaal</a:t>
            </a:r>
            <a:r>
              <a:rPr lang="en-US" altLang="nl-NL" sz="1500" dirty="0" smtClean="0"/>
              <a:t> (</a:t>
            </a:r>
            <a:r>
              <a:rPr lang="en-US" altLang="nl-NL" sz="1500" dirty="0" err="1" smtClean="0"/>
              <a:t>behandeling</a:t>
            </a:r>
            <a:r>
              <a:rPr lang="en-US" altLang="nl-NL" sz="1500" dirty="0" smtClean="0"/>
              <a:t>) </a:t>
            </a:r>
            <a:r>
              <a:rPr lang="en-US" altLang="nl-NL" sz="1500" dirty="0" err="1" smtClean="0"/>
              <a:t>lijkt</a:t>
            </a:r>
            <a:r>
              <a:rPr lang="en-US" altLang="nl-NL" sz="1500" dirty="0" smtClean="0"/>
              <a:t> </a:t>
            </a:r>
            <a:r>
              <a:rPr lang="en-US" altLang="nl-NL" sz="1500" dirty="0" err="1" smtClean="0"/>
              <a:t>passend</a:t>
            </a:r>
            <a:r>
              <a:rPr lang="en-US" altLang="nl-NL" sz="1500" dirty="0" smtClean="0"/>
              <a:t> </a:t>
            </a:r>
            <a:r>
              <a:rPr lang="en-US" altLang="nl-NL" sz="1500" dirty="0" err="1" smtClean="0"/>
              <a:t>mede</a:t>
            </a:r>
            <a:r>
              <a:rPr lang="en-US" altLang="nl-NL" sz="1500" dirty="0" smtClean="0"/>
              <a:t> door </a:t>
            </a:r>
            <a:r>
              <a:rPr lang="en-US" altLang="nl-NL" sz="1500" dirty="0" err="1" smtClean="0"/>
              <a:t>smalle</a:t>
            </a:r>
            <a:r>
              <a:rPr lang="en-US" altLang="nl-NL" sz="1500" dirty="0" smtClean="0"/>
              <a:t> </a:t>
            </a:r>
            <a:r>
              <a:rPr lang="en-US" altLang="nl-NL" sz="1500" dirty="0" err="1" smtClean="0"/>
              <a:t>bandbreedtes</a:t>
            </a:r>
            <a:endParaRPr lang="en-US" altLang="nl-NL" sz="1500" dirty="0" smtClean="0"/>
          </a:p>
          <a:p>
            <a:pPr lvl="1">
              <a:lnSpc>
                <a:spcPct val="150000"/>
              </a:lnSpc>
            </a:pPr>
            <a:r>
              <a:rPr lang="en-US" altLang="nl-NL" sz="1500" dirty="0" err="1" smtClean="0"/>
              <a:t>Dagactiviteiten</a:t>
            </a:r>
            <a:r>
              <a:rPr lang="en-US" altLang="nl-NL" sz="1500" dirty="0" smtClean="0"/>
              <a:t> </a:t>
            </a:r>
            <a:r>
              <a:rPr lang="en-US" altLang="nl-NL" sz="1500" dirty="0" err="1" smtClean="0"/>
              <a:t>lijkt</a:t>
            </a:r>
            <a:r>
              <a:rPr lang="en-US" altLang="nl-NL" sz="1500" dirty="0" smtClean="0"/>
              <a:t> </a:t>
            </a:r>
            <a:r>
              <a:rPr lang="en-US" altLang="nl-NL" sz="1500" dirty="0" err="1" smtClean="0"/>
              <a:t>passend</a:t>
            </a:r>
            <a:r>
              <a:rPr lang="en-US" altLang="nl-NL" sz="1500" dirty="0" smtClean="0"/>
              <a:t> met </a:t>
            </a:r>
            <a:r>
              <a:rPr lang="en-US" altLang="nl-NL" sz="1500" dirty="0" err="1" smtClean="0"/>
              <a:t>aandacht</a:t>
            </a:r>
            <a:r>
              <a:rPr lang="en-US" altLang="nl-NL" sz="1500" dirty="0" smtClean="0"/>
              <a:t> voor besetting/</a:t>
            </a:r>
            <a:r>
              <a:rPr lang="en-US" altLang="nl-NL" sz="1500" dirty="0" err="1" smtClean="0"/>
              <a:t>huisvesting</a:t>
            </a:r>
            <a:endParaRPr lang="en-US" altLang="nl-NL" sz="1500" dirty="0" smtClean="0"/>
          </a:p>
          <a:p>
            <a:pPr marL="457200" lvl="1" indent="0">
              <a:lnSpc>
                <a:spcPct val="150000"/>
              </a:lnSpc>
              <a:buNone/>
            </a:pPr>
            <a:endParaRPr lang="en-US" altLang="nl-NL" sz="1500" dirty="0"/>
          </a:p>
          <a:p>
            <a:pPr lvl="1">
              <a:lnSpc>
                <a:spcPct val="150000"/>
              </a:lnSpc>
            </a:pPr>
            <a:endParaRPr lang="en-US" altLang="nl-NL" sz="900" i="1" dirty="0">
              <a:solidFill>
                <a:srgbClr val="00B0F0"/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178371"/>
            <a:ext cx="1434301" cy="80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00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-1116632" y="200751"/>
            <a:ext cx="6768752" cy="1152525"/>
          </a:xfrm>
        </p:spPr>
        <p:txBody>
          <a:bodyPr>
            <a:normAutofit/>
          </a:bodyPr>
          <a:lstStyle/>
          <a:p>
            <a:pPr eaLnBrk="1" hangingPunct="1"/>
            <a:r>
              <a:rPr lang="nl-NL" altLang="nl-NL" sz="3600" dirty="0" smtClean="0">
                <a:solidFill>
                  <a:srgbClr val="0072BC"/>
                </a:solidFill>
              </a:rPr>
              <a:t>Koers</a:t>
            </a:r>
          </a:p>
        </p:txBody>
      </p:sp>
      <p:sp>
        <p:nvSpPr>
          <p:cNvPr id="5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628775"/>
            <a:ext cx="7344816" cy="49685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nl-NL" sz="1900" dirty="0" err="1" smtClean="0"/>
              <a:t>Bereidheid</a:t>
            </a:r>
            <a:r>
              <a:rPr lang="en-US" altLang="nl-NL" sz="1900" dirty="0" smtClean="0"/>
              <a:t> om </a:t>
            </a:r>
            <a:r>
              <a:rPr lang="en-US" altLang="nl-NL" sz="1900" dirty="0" err="1" smtClean="0"/>
              <a:t>te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kijken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naar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tarieven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begeleiding</a:t>
            </a:r>
            <a:r>
              <a:rPr lang="en-US" altLang="nl-NL" sz="1900" dirty="0" smtClean="0"/>
              <a:t> en </a:t>
            </a:r>
            <a:r>
              <a:rPr lang="en-US" altLang="nl-NL" sz="1900" dirty="0" err="1" smtClean="0"/>
              <a:t>bandbreedte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aan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te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passen</a:t>
            </a:r>
            <a:endParaRPr lang="en-US" altLang="nl-NL" sz="1900" dirty="0" smtClean="0"/>
          </a:p>
          <a:p>
            <a:pPr>
              <a:lnSpc>
                <a:spcPct val="150000"/>
              </a:lnSpc>
            </a:pPr>
            <a:r>
              <a:rPr lang="en-US" altLang="nl-NL" sz="1900" dirty="0" smtClean="0"/>
              <a:t>Interne </a:t>
            </a:r>
            <a:r>
              <a:rPr lang="en-US" altLang="nl-NL" sz="1900" dirty="0" err="1" smtClean="0"/>
              <a:t>discussie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gemeenten</a:t>
            </a:r>
            <a:r>
              <a:rPr lang="en-US" altLang="nl-NL" sz="1900" dirty="0" smtClean="0"/>
              <a:t> NOP/Urk </a:t>
            </a:r>
            <a:r>
              <a:rPr lang="en-US" altLang="nl-NL" sz="1900" dirty="0" err="1" smtClean="0"/>
              <a:t>i.v.m</a:t>
            </a:r>
            <a:r>
              <a:rPr lang="en-US" altLang="nl-NL" sz="1900" dirty="0" smtClean="0"/>
              <a:t>. </a:t>
            </a:r>
            <a:r>
              <a:rPr lang="en-US" altLang="nl-NL" sz="1900" dirty="0" err="1" smtClean="0"/>
              <a:t>beheersbaarheid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financiele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middelen</a:t>
            </a:r>
            <a:r>
              <a:rPr lang="en-US" altLang="nl-NL" sz="1900" dirty="0" smtClean="0"/>
              <a:t> (</a:t>
            </a:r>
            <a:r>
              <a:rPr lang="en-US" altLang="nl-NL" sz="1900" dirty="0" err="1" smtClean="0"/>
              <a:t>decembercirculaire</a:t>
            </a:r>
            <a:r>
              <a:rPr lang="en-US" altLang="nl-NL" sz="1900" dirty="0" smtClean="0"/>
              <a:t>). </a:t>
            </a:r>
            <a:r>
              <a:rPr lang="en-US" altLang="nl-NL" sz="1900" dirty="0" err="1" smtClean="0"/>
              <a:t>Gemeenten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willen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gezamenlijk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optrekken</a:t>
            </a:r>
            <a:r>
              <a:rPr lang="en-US" altLang="nl-NL" sz="1900" dirty="0"/>
              <a:t> </a:t>
            </a:r>
            <a:r>
              <a:rPr lang="en-US" altLang="nl-NL" sz="1900" dirty="0" smtClean="0"/>
              <a:t>voor </a:t>
            </a:r>
            <a:r>
              <a:rPr lang="en-US" altLang="nl-NL" sz="1900" dirty="0" err="1" smtClean="0"/>
              <a:t>eenduidigheid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richting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zorgaanbieders</a:t>
            </a:r>
            <a:r>
              <a:rPr lang="en-US" altLang="nl-NL" sz="1900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en-US" altLang="nl-NL" sz="1900" dirty="0" smtClean="0"/>
              <a:t>Minder </a:t>
            </a:r>
            <a:r>
              <a:rPr lang="en-US" altLang="nl-NL" sz="1900" dirty="0" err="1" smtClean="0"/>
              <a:t>aanbieders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moet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middelen</a:t>
            </a:r>
            <a:r>
              <a:rPr lang="en-US" altLang="nl-NL" sz="1900" dirty="0" smtClean="0"/>
              <a:t> (</a:t>
            </a:r>
            <a:r>
              <a:rPr lang="en-US" altLang="nl-NL" sz="1900" dirty="0" err="1" smtClean="0"/>
              <a:t>meer</a:t>
            </a:r>
            <a:r>
              <a:rPr lang="en-US" altLang="nl-NL" sz="1900" dirty="0" smtClean="0"/>
              <a:t>) </a:t>
            </a:r>
            <a:r>
              <a:rPr lang="en-US" altLang="nl-NL" sz="1900" dirty="0" err="1" smtClean="0"/>
              <a:t>mogelijk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maken</a:t>
            </a:r>
            <a:endParaRPr lang="en-US" altLang="nl-NL" sz="1900" dirty="0" smtClean="0"/>
          </a:p>
          <a:p>
            <a:pPr>
              <a:lnSpc>
                <a:spcPct val="150000"/>
              </a:lnSpc>
            </a:pPr>
            <a:r>
              <a:rPr lang="en-US" altLang="nl-NL" sz="1900" dirty="0" smtClean="0"/>
              <a:t>Vast </a:t>
            </a:r>
            <a:r>
              <a:rPr lang="en-US" altLang="nl-NL" sz="1900" dirty="0" err="1" smtClean="0"/>
              <a:t>uurtarief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afspreken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voor</a:t>
            </a:r>
            <a:r>
              <a:rPr lang="en-US" altLang="nl-NL" sz="1900" dirty="0" smtClean="0"/>
              <a:t> </a:t>
            </a:r>
            <a:r>
              <a:rPr lang="en-US" altLang="nl-NL" sz="1900" dirty="0" err="1" smtClean="0"/>
              <a:t>offertetraject</a:t>
            </a:r>
            <a:endParaRPr lang="en-US" altLang="nl-NL" sz="1900" dirty="0" smtClean="0"/>
          </a:p>
          <a:p>
            <a:pPr>
              <a:lnSpc>
                <a:spcPct val="150000"/>
              </a:lnSpc>
            </a:pPr>
            <a:r>
              <a:rPr lang="nl-NL" altLang="nl-NL" sz="1900" dirty="0"/>
              <a:t>Het behalen van resultaatafspraken is leidend niet de </a:t>
            </a:r>
            <a:r>
              <a:rPr lang="nl-NL" altLang="nl-NL" sz="1900" dirty="0" smtClean="0"/>
              <a:t>inzet</a:t>
            </a:r>
          </a:p>
          <a:p>
            <a:pPr>
              <a:lnSpc>
                <a:spcPct val="150000"/>
              </a:lnSpc>
            </a:pPr>
            <a:r>
              <a:rPr lang="nl-NL" altLang="nl-NL" sz="1900" dirty="0"/>
              <a:t>B</a:t>
            </a:r>
            <a:r>
              <a:rPr lang="nl-NL" altLang="nl-NL" sz="1900" dirty="0" smtClean="0"/>
              <a:t>ekostiging verschillend bij verschillende doelgroepen (taak-/ resultaatgericht)</a:t>
            </a:r>
          </a:p>
          <a:p>
            <a:pPr>
              <a:lnSpc>
                <a:spcPct val="150000"/>
              </a:lnSpc>
            </a:pPr>
            <a:endParaRPr lang="en-US" altLang="nl-NL" sz="1900" dirty="0" smtClean="0"/>
          </a:p>
          <a:p>
            <a:pPr>
              <a:lnSpc>
                <a:spcPct val="150000"/>
              </a:lnSpc>
            </a:pPr>
            <a:endParaRPr lang="en-US" altLang="nl-NL" sz="2100" dirty="0"/>
          </a:p>
          <a:p>
            <a:pPr>
              <a:lnSpc>
                <a:spcPct val="150000"/>
              </a:lnSpc>
            </a:pPr>
            <a:endParaRPr lang="en-US" altLang="nl-NL" sz="2100" dirty="0" smtClean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178371"/>
            <a:ext cx="1434301" cy="80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8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1043608" y="333375"/>
            <a:ext cx="6768752" cy="1152525"/>
          </a:xfrm>
        </p:spPr>
        <p:txBody>
          <a:bodyPr>
            <a:normAutofit/>
          </a:bodyPr>
          <a:lstStyle/>
          <a:p>
            <a:pPr eaLnBrk="1" hangingPunct="1"/>
            <a:r>
              <a:rPr lang="nl-NL" altLang="nl-NL" sz="3600" dirty="0" smtClean="0">
                <a:solidFill>
                  <a:srgbClr val="0072BC"/>
                </a:solidFill>
              </a:rPr>
              <a:t>Landelijk rapport Berenschot</a:t>
            </a:r>
          </a:p>
        </p:txBody>
      </p:sp>
      <p:sp>
        <p:nvSpPr>
          <p:cNvPr id="5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628775"/>
            <a:ext cx="7344816" cy="496857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altLang="nl-NL" sz="1900" dirty="0" smtClean="0"/>
              <a:t>“…gemeenten hebben gevoel dat </a:t>
            </a:r>
            <a:r>
              <a:rPr lang="nl-NL" altLang="nl-NL" sz="1900" dirty="0"/>
              <a:t>zij zich in </a:t>
            </a:r>
            <a:r>
              <a:rPr lang="nl-NL" altLang="nl-NL" sz="1900" dirty="0" smtClean="0"/>
              <a:t>een </a:t>
            </a:r>
            <a:r>
              <a:rPr lang="nl-NL" altLang="nl-NL" sz="1900" dirty="0"/>
              <a:t>spagaat bevinden tussen het betalen van reële tarieven </a:t>
            </a:r>
            <a:r>
              <a:rPr lang="nl-NL" altLang="nl-NL" sz="1900" dirty="0" smtClean="0"/>
              <a:t>en het </a:t>
            </a:r>
            <a:r>
              <a:rPr lang="nl-NL" altLang="nl-NL" sz="1900" dirty="0"/>
              <a:t>bewaken van grote overschrijdingen op het Wmo-budget. Tegelijk </a:t>
            </a:r>
            <a:r>
              <a:rPr lang="nl-NL" altLang="nl-NL" sz="1900" dirty="0" smtClean="0"/>
              <a:t>ervaren </a:t>
            </a:r>
            <a:r>
              <a:rPr lang="nl-NL" altLang="nl-NL" sz="1900" dirty="0"/>
              <a:t>gemeenten dat </a:t>
            </a:r>
            <a:r>
              <a:rPr lang="nl-NL" altLang="nl-NL" sz="1900" dirty="0" smtClean="0"/>
              <a:t>aanbieders niet </a:t>
            </a:r>
            <a:r>
              <a:rPr lang="nl-NL" altLang="nl-NL" sz="1900" dirty="0"/>
              <a:t>worden uitgedaagd om eigen bedrijfsvoering te optimaliseren en daarmee de tarieven te verlagen of een stijging te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sz="1900" dirty="0"/>
              <a:t>voorkomen</a:t>
            </a:r>
            <a:r>
              <a:rPr lang="nl-NL" altLang="nl-NL" sz="1900" dirty="0" smtClean="0"/>
              <a:t>.” 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nl-NL" sz="1900" dirty="0"/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sz="1900" dirty="0" smtClean="0"/>
              <a:t>Conclusie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sz="1900" dirty="0" smtClean="0"/>
              <a:t>“…een </a:t>
            </a:r>
            <a:r>
              <a:rPr lang="nl-NL" altLang="nl-NL" sz="1900" dirty="0"/>
              <a:t>essentieel resultaat van de evaluatie is, dat vertegenwoordigde organisaties van gemeenten en branches verantwoordelijkheid voelen om gezamenlijk tot verdere verbetering te </a:t>
            </a:r>
            <a:r>
              <a:rPr lang="nl-NL" altLang="nl-NL" sz="1900" dirty="0" smtClean="0"/>
              <a:t>komen…….”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nl-NL" sz="2100" dirty="0" smtClean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304" y="3861048"/>
            <a:ext cx="1434301" cy="80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05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647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1476375" y="333375"/>
            <a:ext cx="5976938" cy="1152525"/>
          </a:xfrm>
        </p:spPr>
        <p:txBody>
          <a:bodyPr>
            <a:normAutofit/>
          </a:bodyPr>
          <a:lstStyle/>
          <a:p>
            <a:pPr eaLnBrk="1" hangingPunct="1"/>
            <a:r>
              <a:rPr lang="nl-NL" altLang="nl-NL" sz="3600" dirty="0" smtClean="0">
                <a:solidFill>
                  <a:srgbClr val="0072BC"/>
                </a:solidFill>
              </a:rPr>
              <a:t>Vragen?</a:t>
            </a: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628775"/>
            <a:ext cx="7344816" cy="49685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>
                <a:latin typeface="Garamond" panose="02020404030301010803" pitchFamily="18" charset="0"/>
              </a:rPr>
              <a:t/>
            </a:r>
            <a:br>
              <a:rPr lang="nl-NL" sz="2000" b="1" dirty="0">
                <a:latin typeface="Garamond" panose="02020404030301010803" pitchFamily="18" charset="0"/>
              </a:rPr>
            </a:br>
            <a:endParaRPr lang="nl-NL" sz="20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nl-NL" sz="2000" b="1" dirty="0" smtClean="0">
                <a:latin typeface="Calibri" panose="020F0502020204030204" pitchFamily="34" charset="0"/>
              </a:rPr>
              <a:t>Vervolgsessie tarifering</a:t>
            </a:r>
          </a:p>
          <a:p>
            <a:pPr marL="0" indent="0">
              <a:buNone/>
            </a:pPr>
            <a:r>
              <a:rPr lang="nl-NL" sz="2000" b="1" dirty="0" smtClean="0">
                <a:latin typeface="Calibri" panose="020F0502020204030204" pitchFamily="34" charset="0"/>
              </a:rPr>
              <a:t>Vragen: </a:t>
            </a:r>
            <a:r>
              <a:rPr lang="nl-NL" sz="2000" b="1" dirty="0" smtClean="0">
                <a:latin typeface="Calibri" panose="020F0502020204030204" pitchFamily="34" charset="0"/>
                <a:hlinkClick r:id="rId4"/>
              </a:rPr>
              <a:t>inkoop@noordoostpolder.nl</a:t>
            </a:r>
            <a:endParaRPr lang="nl-NL" sz="2000" b="1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nl-NL" sz="2000" b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nl-NL" sz="800" b="1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 smtClean="0">
              <a:latin typeface="Garamond" panose="02020404030301010803" pitchFamily="18" charset="0"/>
            </a:endParaRPr>
          </a:p>
        </p:txBody>
      </p:sp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348880"/>
            <a:ext cx="2742908" cy="233833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6376" y="5777153"/>
            <a:ext cx="981357" cy="7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98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Afbeelding 4" descr="powerpoint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el 1"/>
          <p:cNvSpPr>
            <a:spLocks noGrp="1"/>
          </p:cNvSpPr>
          <p:nvPr>
            <p:ph type="ctrTitle"/>
          </p:nvPr>
        </p:nvSpPr>
        <p:spPr>
          <a:xfrm>
            <a:off x="323528" y="2195512"/>
            <a:ext cx="7561585" cy="3249711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nl-NL" sz="3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Inkoop</a:t>
            </a:r>
            <a: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b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endParaRPr lang="nl-NL" altLang="nl-NL" sz="36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2052" name="Ondertitel 2"/>
          <p:cNvSpPr>
            <a:spLocks noGrp="1"/>
          </p:cNvSpPr>
          <p:nvPr>
            <p:ph type="subTitle" idx="1"/>
          </p:nvPr>
        </p:nvSpPr>
        <p:spPr>
          <a:xfrm>
            <a:off x="539750" y="5084763"/>
            <a:ext cx="3887788" cy="865187"/>
          </a:xfrm>
        </p:spPr>
        <p:txBody>
          <a:bodyPr>
            <a:normAutofit/>
          </a:bodyPr>
          <a:lstStyle/>
          <a:p>
            <a:pPr algn="l" eaLnBrk="1" hangingPunct="1">
              <a:lnSpc>
                <a:spcPct val="150000"/>
              </a:lnSpc>
            </a:pPr>
            <a:r>
              <a:rPr lang="en-US" altLang="nl-NL" sz="18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November 2020</a:t>
            </a:r>
          </a:p>
        </p:txBody>
      </p:sp>
    </p:spTree>
    <p:extLst>
      <p:ext uri="{BB962C8B-B14F-4D97-AF65-F5344CB8AC3E}">
        <p14:creationId xmlns:p14="http://schemas.microsoft.com/office/powerpoint/2010/main" val="265528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9" descr="powerpoint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360" y="5860503"/>
            <a:ext cx="975100" cy="73466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nl-NL" dirty="0" smtClean="0"/>
              <a:t>Inkoopprocedure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75656" y="2852936"/>
            <a:ext cx="6400800" cy="1752600"/>
          </a:xfrm>
        </p:spPr>
        <p:txBody>
          <a:bodyPr/>
          <a:lstStyle/>
          <a:p>
            <a:pPr marL="514350" indent="-514350" algn="l">
              <a:buFont typeface="+mj-lt"/>
              <a:buAutoNum type="arabicPeriod"/>
            </a:pPr>
            <a:r>
              <a:rPr lang="nl-NL" dirty="0" smtClean="0">
                <a:solidFill>
                  <a:schemeClr val="tx1"/>
                </a:solidFill>
              </a:rPr>
              <a:t>Aanbestedingsprocedure</a:t>
            </a:r>
          </a:p>
          <a:p>
            <a:pPr marL="514350" indent="-514350" algn="l">
              <a:buFont typeface="+mj-lt"/>
              <a:buAutoNum type="arabicPeriod"/>
            </a:pPr>
            <a:r>
              <a:rPr lang="nl-NL" dirty="0" smtClean="0">
                <a:solidFill>
                  <a:schemeClr val="tx1"/>
                </a:solidFill>
              </a:rPr>
              <a:t>Planning</a:t>
            </a:r>
          </a:p>
          <a:p>
            <a:pPr marL="514350" indent="-514350" algn="l">
              <a:buFont typeface="+mj-lt"/>
              <a:buAutoNum type="arabicPeriod"/>
            </a:pPr>
            <a:r>
              <a:rPr lang="nl-NL" dirty="0" smtClean="0">
                <a:solidFill>
                  <a:schemeClr val="tx1"/>
                </a:solidFill>
              </a:rPr>
              <a:t>Wijze van contracteren</a:t>
            </a:r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985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1476375" y="333375"/>
            <a:ext cx="5976938" cy="1152525"/>
          </a:xfrm>
        </p:spPr>
        <p:txBody>
          <a:bodyPr>
            <a:normAutofit/>
          </a:bodyPr>
          <a:lstStyle/>
          <a:p>
            <a:pPr eaLnBrk="1" hangingPunct="1"/>
            <a:r>
              <a:rPr lang="nl-NL" altLang="nl-NL" sz="3600" dirty="0" smtClean="0">
                <a:solidFill>
                  <a:srgbClr val="0072BC"/>
                </a:solidFill>
              </a:rPr>
              <a:t>Programma</a:t>
            </a: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412776"/>
            <a:ext cx="7344816" cy="5345212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altLang="nl-NL" sz="4200" i="1" dirty="0" smtClean="0">
                <a:solidFill>
                  <a:srgbClr val="00B0F0"/>
                </a:solidFill>
              </a:rPr>
              <a:t>9:30-11:00 uur</a:t>
            </a:r>
            <a:endParaRPr lang="en-US" altLang="nl-NL" sz="4200" dirty="0" smtClean="0"/>
          </a:p>
          <a:p>
            <a:pPr>
              <a:lnSpc>
                <a:spcPct val="150000"/>
              </a:lnSpc>
            </a:pPr>
            <a:r>
              <a:rPr lang="en-US" altLang="nl-NL" sz="3600" dirty="0" err="1" smtClean="0"/>
              <a:t>Koers</a:t>
            </a:r>
            <a:r>
              <a:rPr lang="en-US" altLang="nl-NL" sz="3600" dirty="0" smtClean="0"/>
              <a:t> 2022 </a:t>
            </a:r>
            <a:r>
              <a:rPr lang="en-US" altLang="nl-NL" sz="3600" dirty="0" err="1" smtClean="0"/>
              <a:t>Jeugd</a:t>
            </a:r>
            <a:r>
              <a:rPr lang="en-US" altLang="nl-NL" sz="3600" dirty="0" smtClean="0"/>
              <a:t> </a:t>
            </a:r>
            <a:r>
              <a:rPr lang="en-US" altLang="nl-NL" sz="3600" dirty="0" err="1" smtClean="0"/>
              <a:t>en</a:t>
            </a:r>
            <a:r>
              <a:rPr lang="en-US" altLang="nl-NL" sz="3600" dirty="0" smtClean="0"/>
              <a:t> </a:t>
            </a:r>
            <a:r>
              <a:rPr lang="en-US" altLang="nl-NL" sz="3600" dirty="0" err="1" smtClean="0"/>
              <a:t>Wmo</a:t>
            </a:r>
            <a:r>
              <a:rPr lang="en-US" altLang="nl-NL" sz="3600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en-US" altLang="nl-NL" sz="3600" dirty="0" err="1" smtClean="0"/>
              <a:t>Tarieven</a:t>
            </a:r>
            <a:r>
              <a:rPr lang="en-US" altLang="nl-NL" sz="3600" dirty="0" smtClean="0"/>
              <a:t> per 2022</a:t>
            </a:r>
          </a:p>
          <a:p>
            <a:pPr>
              <a:lnSpc>
                <a:spcPct val="150000"/>
              </a:lnSpc>
            </a:pPr>
            <a:r>
              <a:rPr lang="en-US" altLang="nl-NL" sz="3600" dirty="0" err="1" smtClean="0"/>
              <a:t>Inkoop</a:t>
            </a:r>
            <a:endParaRPr lang="en-US" altLang="nl-NL" sz="3600" dirty="0" smtClean="0"/>
          </a:p>
          <a:p>
            <a:pPr>
              <a:lnSpc>
                <a:spcPct val="150000"/>
              </a:lnSpc>
            </a:pPr>
            <a:r>
              <a:rPr lang="en-US" altLang="nl-NL" sz="3600" dirty="0" err="1"/>
              <a:t>Percelen</a:t>
            </a:r>
            <a:r>
              <a:rPr lang="en-US" altLang="nl-NL" sz="3600" dirty="0"/>
              <a:t> </a:t>
            </a:r>
            <a:endParaRPr lang="en-US" altLang="nl-NL" sz="36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sz="4200" i="1" dirty="0" smtClean="0">
                <a:solidFill>
                  <a:srgbClr val="00B0F0"/>
                </a:solidFill>
              </a:rPr>
              <a:t>11:00-11:15 uur Pauze </a:t>
            </a:r>
            <a:endParaRPr lang="en-US" altLang="nl-NL" sz="3600" dirty="0" smtClean="0">
              <a:solidFill>
                <a:srgbClr val="00B0F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sz="4200" i="1" dirty="0" smtClean="0">
                <a:solidFill>
                  <a:srgbClr val="00B0F0"/>
                </a:solidFill>
              </a:rPr>
              <a:t>11:15 – 12:15 uur</a:t>
            </a:r>
            <a:endParaRPr lang="en-US" altLang="nl-NL" sz="4200" dirty="0"/>
          </a:p>
          <a:p>
            <a:pPr>
              <a:lnSpc>
                <a:spcPct val="150000"/>
              </a:lnSpc>
            </a:pPr>
            <a:r>
              <a:rPr lang="en-US" altLang="nl-NL" sz="3600" dirty="0" err="1" smtClean="0"/>
              <a:t>Gesprek</a:t>
            </a:r>
            <a:r>
              <a:rPr lang="en-US" altLang="nl-NL" sz="3600" dirty="0" smtClean="0"/>
              <a:t> in </a:t>
            </a:r>
            <a:r>
              <a:rPr lang="en-US" altLang="nl-NL" sz="3600" dirty="0" err="1" smtClean="0"/>
              <a:t>drie</a:t>
            </a:r>
            <a:r>
              <a:rPr lang="en-US" altLang="nl-NL" sz="3600" dirty="0" smtClean="0"/>
              <a:t> </a:t>
            </a:r>
            <a:r>
              <a:rPr lang="en-US" altLang="nl-NL" sz="3600" dirty="0" err="1" smtClean="0"/>
              <a:t>deelsessies</a:t>
            </a:r>
            <a:r>
              <a:rPr lang="en-US" altLang="nl-NL" sz="3600" dirty="0" smtClean="0"/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sz="4200" i="1" dirty="0">
                <a:solidFill>
                  <a:srgbClr val="00B0F0"/>
                </a:solidFill>
              </a:rPr>
              <a:t>12:15 </a:t>
            </a:r>
            <a:r>
              <a:rPr lang="nl-NL" altLang="nl-NL" sz="4200" i="1" dirty="0" smtClean="0">
                <a:solidFill>
                  <a:srgbClr val="00B0F0"/>
                </a:solidFill>
              </a:rPr>
              <a:t>-12:30 uur</a:t>
            </a:r>
            <a:endParaRPr lang="en-US" altLang="nl-NL" sz="4200" dirty="0"/>
          </a:p>
          <a:p>
            <a:pPr>
              <a:lnSpc>
                <a:spcPct val="150000"/>
              </a:lnSpc>
            </a:pPr>
            <a:r>
              <a:rPr lang="nl-NL" sz="3600" dirty="0" smtClean="0"/>
              <a:t>Plenaire terugkoppeling en afsluiting </a:t>
            </a:r>
            <a:endParaRPr lang="nl-NL" sz="3600" dirty="0"/>
          </a:p>
          <a:p>
            <a:pPr>
              <a:lnSpc>
                <a:spcPct val="150000"/>
              </a:lnSpc>
            </a:pPr>
            <a:endParaRPr lang="en-US" altLang="nl-NL" sz="1900" dirty="0" smtClean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2360" y="5860503"/>
            <a:ext cx="975100" cy="73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29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9" descr="powerpoint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360" y="5860503"/>
            <a:ext cx="975100" cy="73466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1. Aanbestedingsprocedure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Gekozen voor: Openbare procedure (Europees)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Overeenkomsten en het verschil met Open House en Zeeuws Model</a:t>
            </a:r>
          </a:p>
          <a:p>
            <a:r>
              <a:rPr lang="nl-NL" dirty="0" smtClean="0"/>
              <a:t>Bewijsmiddelen</a:t>
            </a:r>
          </a:p>
        </p:txBody>
      </p:sp>
    </p:spTree>
    <p:extLst>
      <p:ext uri="{BB962C8B-B14F-4D97-AF65-F5344CB8AC3E}">
        <p14:creationId xmlns:p14="http://schemas.microsoft.com/office/powerpoint/2010/main" val="9467703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9" descr="powerpoint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360" y="5860503"/>
            <a:ext cx="975100" cy="73466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2. Planning</a:t>
            </a:r>
            <a:endParaRPr lang="nl-NL" dirty="0"/>
          </a:p>
        </p:txBody>
      </p:sp>
      <p:graphicFrame>
        <p:nvGraphicFramePr>
          <p:cNvPr id="5" name="Tijdelijke aanduiding voor inhou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276966"/>
              </p:ext>
            </p:extLst>
          </p:nvPr>
        </p:nvGraphicFramePr>
        <p:xfrm>
          <a:off x="1187624" y="1412776"/>
          <a:ext cx="7200800" cy="475252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046036"/>
                <a:gridCol w="3154764"/>
              </a:tblGrid>
              <a:tr h="457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234440" algn="l"/>
                          <a:tab pos="1550035" algn="ctr"/>
                        </a:tabLst>
                      </a:pPr>
                      <a:r>
                        <a:rPr lang="nl-NL" sz="1400" b="1" kern="700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		Activiteiten</a:t>
                      </a:r>
                      <a:endParaRPr lang="nl-NL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1400" b="1" kern="70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Datum</a:t>
                      </a:r>
                      <a:endParaRPr lang="nl-NL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</a:tr>
              <a:tr h="457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1400" kern="7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Publicatie Offerteaanvraag</a:t>
                      </a:r>
                      <a:endParaRPr lang="nl-NL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1400" kern="7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15 februari </a:t>
                      </a:r>
                      <a:r>
                        <a:rPr lang="nl-NL" sz="1400" kern="7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2021</a:t>
                      </a:r>
                      <a:endParaRPr lang="nl-NL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1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1400" b="1" kern="7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Uiterste gelegenheid tot het indienen van vragen </a:t>
                      </a:r>
                      <a:endParaRPr lang="nl-NL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1400" b="1" kern="7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26 februari </a:t>
                      </a:r>
                      <a:r>
                        <a:rPr lang="nl-NL" sz="1400" b="1" kern="7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2021, </a:t>
                      </a:r>
                      <a:r>
                        <a:rPr lang="nl-NL" sz="1400" b="1" kern="7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12:00 uur</a:t>
                      </a:r>
                      <a:endParaRPr lang="nl-NL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1400" kern="7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Verzenden Nota van Inlichtingen </a:t>
                      </a:r>
                      <a:endParaRPr lang="nl-NL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1400" kern="7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 maart </a:t>
                      </a:r>
                      <a:r>
                        <a:rPr lang="nl-NL" sz="1400" kern="7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2021 </a:t>
                      </a:r>
                      <a:r>
                        <a:rPr lang="nl-NL" sz="1400" kern="7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(streefdatum)</a:t>
                      </a:r>
                      <a:endParaRPr lang="nl-NL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1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1400" b="1" kern="7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Uiterste gelegenheid tot het indienen van vragen - ronde 2</a:t>
                      </a:r>
                      <a:endParaRPr lang="nl-NL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1400" b="1" kern="7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12 maart </a:t>
                      </a:r>
                      <a:r>
                        <a:rPr lang="nl-NL" sz="1400" b="1" kern="7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2021, </a:t>
                      </a:r>
                      <a:r>
                        <a:rPr lang="nl-NL" sz="1400" b="1" kern="7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12:00 uur</a:t>
                      </a:r>
                      <a:endParaRPr lang="nl-NL" sz="1400" b="1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1400" kern="7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Verzenden Nota van Inlichtingen 2</a:t>
                      </a:r>
                      <a:endParaRPr lang="nl-NL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1400" kern="7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19 maart </a:t>
                      </a:r>
                      <a:r>
                        <a:rPr lang="nl-NL" sz="1400" kern="7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2021 </a:t>
                      </a:r>
                      <a:r>
                        <a:rPr lang="nl-NL" sz="1400" kern="7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(streefdatum)</a:t>
                      </a:r>
                      <a:endParaRPr lang="nl-NL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1400" b="1" kern="7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Uiterste inleverdatum Inschrijvingen</a:t>
                      </a:r>
                      <a:endParaRPr lang="nl-NL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1400" b="1" kern="7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29 maart </a:t>
                      </a:r>
                      <a:r>
                        <a:rPr lang="nl-NL" sz="1400" b="1" kern="7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2021, </a:t>
                      </a:r>
                      <a:r>
                        <a:rPr lang="nl-NL" sz="1400" b="1" kern="7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12:00 uur</a:t>
                      </a:r>
                      <a:endParaRPr lang="nl-NL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1400" kern="7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Mededeling voornemen tot gunning</a:t>
                      </a:r>
                      <a:endParaRPr lang="nl-NL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1400" kern="7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16 april </a:t>
                      </a:r>
                      <a:r>
                        <a:rPr lang="nl-NL" sz="1400" kern="7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2021 </a:t>
                      </a:r>
                      <a:r>
                        <a:rPr lang="nl-NL" sz="1400" kern="7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(streefdatum)</a:t>
                      </a:r>
                      <a:endParaRPr lang="nl-NL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1400" kern="7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Einde bezwaartermijn en definitieve gunning</a:t>
                      </a:r>
                      <a:endParaRPr lang="nl-NL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1400" kern="7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 mei </a:t>
                      </a:r>
                      <a:r>
                        <a:rPr lang="nl-NL" sz="1400" kern="7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2021</a:t>
                      </a:r>
                      <a:endParaRPr lang="nl-NL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1400" kern="7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Ingangsdatum Overeenkomst</a:t>
                      </a:r>
                      <a:endParaRPr lang="nl-NL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1400" kern="7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 januari 2022</a:t>
                      </a:r>
                      <a:endParaRPr lang="nl-NL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69275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9" descr="powerpoint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360" y="5860503"/>
            <a:ext cx="975100" cy="73466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2. Planning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43608" y="1678052"/>
            <a:ext cx="6768752" cy="4525963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Aandachtspunten: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 smtClean="0"/>
              <a:t>Begin op tijd met indienen van vragen/uploaden van de stukken</a:t>
            </a:r>
          </a:p>
          <a:p>
            <a:r>
              <a:rPr lang="nl-NL" dirty="0" smtClean="0"/>
              <a:t>Te laat = te laat</a:t>
            </a:r>
          </a:p>
          <a:p>
            <a:r>
              <a:rPr lang="nl-NL" dirty="0" smtClean="0"/>
              <a:t>Blijf beschikbaar!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03879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9" descr="powerpoint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360" y="5860503"/>
            <a:ext cx="975100" cy="73466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 Wijze van contracteren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75656" y="1844825"/>
            <a:ext cx="5688632" cy="288032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nl-NL" dirty="0" smtClean="0"/>
              <a:t>Gunningscriteria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Rangorde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Wijze van gunnen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410506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9" descr="powerpoint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360" y="5860503"/>
            <a:ext cx="975100" cy="73466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3.1 Gunningscriteria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r>
              <a:rPr lang="nl-NL" dirty="0" smtClean="0"/>
              <a:t>Beste prijs/kwaliteit verhouding</a:t>
            </a:r>
          </a:p>
          <a:p>
            <a:r>
              <a:rPr lang="nl-NL" dirty="0" smtClean="0"/>
              <a:t>100% kwaliteit</a:t>
            </a:r>
          </a:p>
          <a:p>
            <a:r>
              <a:rPr lang="nl-NL" dirty="0" smtClean="0"/>
              <a:t>Geen prijs opgeven, maar wel capaciteit</a:t>
            </a:r>
          </a:p>
          <a:p>
            <a:endParaRPr lang="nl-NL" dirty="0"/>
          </a:p>
          <a:p>
            <a:r>
              <a:rPr lang="nl-NL" dirty="0" smtClean="0"/>
              <a:t>Sub-gunningscriteria: Kwaliteitsplan en Duurzaamheid.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132263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9" descr="powerpoint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360" y="5860503"/>
            <a:ext cx="975100" cy="73466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3.1 Gunningscriteria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 smtClean="0"/>
              <a:t>Afgeleid vanuit de koers</a:t>
            </a:r>
          </a:p>
          <a:p>
            <a:pPr marL="0" indent="0">
              <a:buNone/>
            </a:pPr>
            <a:r>
              <a:rPr lang="nl-NL" b="1" dirty="0" smtClean="0"/>
              <a:t>Voorbeeld: Kwaliteitsplan (concept)</a:t>
            </a:r>
            <a:endParaRPr lang="nl-NL" b="1" dirty="0"/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Eigenaarschap bij de cliënt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Flexibiliteit zorg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Samenwerking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Innovatie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106379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9" descr="powerpoint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360" y="5860503"/>
            <a:ext cx="975100" cy="73466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3.2 Rangorde</a:t>
            </a:r>
            <a:endParaRPr lang="nl-NL" dirty="0"/>
          </a:p>
        </p:txBody>
      </p:sp>
      <p:graphicFrame>
        <p:nvGraphicFramePr>
          <p:cNvPr id="5" name="Tijdelijke aanduiding voor inhou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794665"/>
              </p:ext>
            </p:extLst>
          </p:nvPr>
        </p:nvGraphicFramePr>
        <p:xfrm>
          <a:off x="539552" y="1484781"/>
          <a:ext cx="8352928" cy="4680522"/>
        </p:xfrm>
        <a:graphic>
          <a:graphicData uri="http://schemas.openxmlformats.org/drawingml/2006/table">
            <a:tbl>
              <a:tblPr firstRow="1" firstCol="1" bandRow="1"/>
              <a:tblGrid>
                <a:gridCol w="2280688"/>
                <a:gridCol w="2137695"/>
                <a:gridCol w="2108916"/>
                <a:gridCol w="1825629"/>
              </a:tblGrid>
              <a:tr h="78008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Zorgaanbieder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Capaciteit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b="1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Punten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Plaats in rangorde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</a:tr>
              <a:tr h="78008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 smtClean="0">
                          <a:effectLst/>
                          <a:latin typeface="Arial"/>
                          <a:ea typeface="Times New Roman"/>
                        </a:rPr>
                        <a:t>92,5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08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>
                          <a:effectLst/>
                          <a:latin typeface="Arial"/>
                          <a:ea typeface="Times New Roman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 smtClean="0">
                          <a:effectLst/>
                          <a:latin typeface="Arial"/>
                          <a:ea typeface="Times New Roman"/>
                        </a:rPr>
                        <a:t>87,75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08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 smtClean="0">
                          <a:effectLst/>
                          <a:latin typeface="Arial"/>
                          <a:ea typeface="Times New Roman"/>
                        </a:rPr>
                        <a:t>75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08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 smtClean="0">
                          <a:effectLst/>
                          <a:latin typeface="Arial"/>
                          <a:ea typeface="Times New Roman"/>
                        </a:rPr>
                        <a:t>71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08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 smtClean="0">
                          <a:effectLst/>
                          <a:latin typeface="Arial"/>
                          <a:ea typeface="Times New Roman"/>
                        </a:rPr>
                        <a:t>66,50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>
                          <a:effectLst/>
                          <a:latin typeface="Arial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08105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2360" y="5860503"/>
            <a:ext cx="975100" cy="73466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3.3 Wijze van contracteren</a:t>
            </a:r>
            <a:endParaRPr lang="nl-NL" dirty="0"/>
          </a:p>
        </p:txBody>
      </p:sp>
      <p:graphicFrame>
        <p:nvGraphicFramePr>
          <p:cNvPr id="4" name="Tijdelijke aanduiding voor inhoud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643739"/>
              </p:ext>
            </p:extLst>
          </p:nvPr>
        </p:nvGraphicFramePr>
        <p:xfrm>
          <a:off x="395536" y="1484784"/>
          <a:ext cx="8352928" cy="4680522"/>
        </p:xfrm>
        <a:graphic>
          <a:graphicData uri="http://schemas.openxmlformats.org/drawingml/2006/table">
            <a:tbl>
              <a:tblPr firstRow="1" firstCol="1" bandRow="1"/>
              <a:tblGrid>
                <a:gridCol w="2280688"/>
                <a:gridCol w="2137695"/>
                <a:gridCol w="2108916"/>
                <a:gridCol w="1825629"/>
              </a:tblGrid>
              <a:tr h="78008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Zorgaanbieder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Capaciteit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Plaats in rangorde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b="1" kern="1200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Gunning?</a:t>
                      </a:r>
                      <a:endParaRPr lang="nl-NL" sz="2000" b="1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</a:tr>
              <a:tr h="78008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08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>
                          <a:effectLst/>
                          <a:latin typeface="Arial"/>
                          <a:ea typeface="Times New Roman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08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08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08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>
                          <a:effectLst/>
                          <a:latin typeface="Arial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49452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2360" y="5860503"/>
            <a:ext cx="975100" cy="73466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3.3 Wijze van contracteren</a:t>
            </a:r>
            <a:endParaRPr lang="nl-NL" dirty="0"/>
          </a:p>
        </p:txBody>
      </p:sp>
      <p:graphicFrame>
        <p:nvGraphicFramePr>
          <p:cNvPr id="4" name="Tijdelijke aanduiding voor inhoud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0519910"/>
              </p:ext>
            </p:extLst>
          </p:nvPr>
        </p:nvGraphicFramePr>
        <p:xfrm>
          <a:off x="395536" y="1484784"/>
          <a:ext cx="8352928" cy="4680522"/>
        </p:xfrm>
        <a:graphic>
          <a:graphicData uri="http://schemas.openxmlformats.org/drawingml/2006/table">
            <a:tbl>
              <a:tblPr firstRow="1" firstCol="1" bandRow="1"/>
              <a:tblGrid>
                <a:gridCol w="2280688"/>
                <a:gridCol w="2137695"/>
                <a:gridCol w="2108916"/>
                <a:gridCol w="1825629"/>
              </a:tblGrid>
              <a:tr h="78008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Zorgaanbieder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Capaciteit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Plaats in rangorde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b="1" kern="1200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Gunning?</a:t>
                      </a:r>
                      <a:endParaRPr lang="nl-NL" sz="2000" b="1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</a:tr>
              <a:tr h="78008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>
                          <a:effectLst/>
                          <a:latin typeface="Arial"/>
                          <a:ea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 smtClean="0">
                          <a:effectLst/>
                          <a:latin typeface="Arial"/>
                          <a:ea typeface="Times New Roman"/>
                        </a:rPr>
                        <a:t>Ja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08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>
                          <a:effectLst/>
                          <a:latin typeface="Arial"/>
                          <a:ea typeface="Times New Roman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 smtClean="0">
                          <a:effectLst/>
                          <a:latin typeface="Arial"/>
                          <a:ea typeface="Times New Roman"/>
                        </a:rPr>
                        <a:t>Ja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08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>
                          <a:effectLst/>
                          <a:latin typeface="Arial"/>
                          <a:ea typeface="Times New Roman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 smtClean="0">
                          <a:effectLst/>
                          <a:latin typeface="Arial"/>
                          <a:ea typeface="Times New Roman"/>
                        </a:rPr>
                        <a:t>Ja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08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 smtClean="0">
                          <a:effectLst/>
                          <a:latin typeface="Arial"/>
                          <a:ea typeface="Times New Roman"/>
                        </a:rPr>
                        <a:t>Nee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08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>
                          <a:effectLst/>
                          <a:latin typeface="Arial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 smtClean="0">
                          <a:effectLst/>
                          <a:latin typeface="Arial"/>
                          <a:ea typeface="Times New Roman"/>
                        </a:rPr>
                        <a:t>Nee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25969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2360" y="5860503"/>
            <a:ext cx="975100" cy="73466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3.3 Wijze van contracteren</a:t>
            </a:r>
            <a:endParaRPr lang="nl-NL" dirty="0"/>
          </a:p>
        </p:txBody>
      </p:sp>
      <p:graphicFrame>
        <p:nvGraphicFramePr>
          <p:cNvPr id="4" name="Tijdelijke aanduiding voor inhoud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2231559"/>
              </p:ext>
            </p:extLst>
          </p:nvPr>
        </p:nvGraphicFramePr>
        <p:xfrm>
          <a:off x="395536" y="1484784"/>
          <a:ext cx="8352928" cy="4680522"/>
        </p:xfrm>
        <a:graphic>
          <a:graphicData uri="http://schemas.openxmlformats.org/drawingml/2006/table">
            <a:tbl>
              <a:tblPr firstRow="1" firstCol="1" bandRow="1"/>
              <a:tblGrid>
                <a:gridCol w="2280688"/>
                <a:gridCol w="2137695"/>
                <a:gridCol w="2108916"/>
                <a:gridCol w="1825629"/>
              </a:tblGrid>
              <a:tr h="78008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Zorgaanbieder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Capaciteit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Plaats in rangorde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b="1" kern="1200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Gunning?</a:t>
                      </a:r>
                      <a:endParaRPr lang="nl-NL" sz="2000" b="1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</a:tr>
              <a:tr h="78008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>
                          <a:effectLst/>
                          <a:latin typeface="Arial"/>
                          <a:ea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 smtClean="0">
                          <a:effectLst/>
                          <a:latin typeface="Arial"/>
                          <a:ea typeface="Times New Roman"/>
                        </a:rPr>
                        <a:t>Ja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08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 smtClean="0">
                          <a:effectLst/>
                          <a:latin typeface="Arial"/>
                          <a:ea typeface="Times New Roman"/>
                        </a:rPr>
                        <a:t>15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 smtClean="0">
                          <a:effectLst/>
                          <a:latin typeface="Arial"/>
                          <a:ea typeface="Times New Roman"/>
                        </a:rPr>
                        <a:t>Ja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08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 smtClean="0">
                          <a:effectLst/>
                          <a:latin typeface="Arial"/>
                          <a:ea typeface="Times New Roman"/>
                        </a:rPr>
                        <a:t>15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 smtClean="0">
                          <a:effectLst/>
                          <a:latin typeface="Arial"/>
                          <a:ea typeface="Times New Roman"/>
                        </a:rPr>
                        <a:t>Ja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08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>
                          <a:effectLst/>
                          <a:latin typeface="Arial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 smtClean="0">
                          <a:effectLst/>
                          <a:latin typeface="Arial"/>
                          <a:ea typeface="Times New Roman"/>
                        </a:rPr>
                        <a:t>Ja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08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Arial"/>
                          <a:ea typeface="Times New Roman"/>
                        </a:rPr>
                        <a:t>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>
                          <a:effectLst/>
                          <a:latin typeface="Arial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 smtClean="0">
                          <a:effectLst/>
                          <a:latin typeface="Arial"/>
                          <a:ea typeface="Times New Roman"/>
                        </a:rPr>
                        <a:t>Nee</a:t>
                      </a:r>
                      <a:endParaRPr lang="nl-NL" sz="2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3572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Afbeelding 4" descr="powerpoint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el 1"/>
          <p:cNvSpPr>
            <a:spLocks noGrp="1"/>
          </p:cNvSpPr>
          <p:nvPr>
            <p:ph type="ctrTitle"/>
          </p:nvPr>
        </p:nvSpPr>
        <p:spPr>
          <a:xfrm>
            <a:off x="395536" y="2204864"/>
            <a:ext cx="7561585" cy="3249711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nl-NL" sz="3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Koers</a:t>
            </a:r>
            <a: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2022</a:t>
            </a:r>
            <a:b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en-US" altLang="nl-NL" sz="3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Jeugd</a:t>
            </a:r>
            <a: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nl-NL" sz="3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en</a:t>
            </a:r>
            <a: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WMO</a:t>
            </a:r>
            <a:b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endParaRPr lang="nl-NL" altLang="nl-NL" sz="36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2052" name="Ondertitel 2"/>
          <p:cNvSpPr>
            <a:spLocks noGrp="1"/>
          </p:cNvSpPr>
          <p:nvPr>
            <p:ph type="subTitle" idx="1"/>
          </p:nvPr>
        </p:nvSpPr>
        <p:spPr>
          <a:xfrm>
            <a:off x="539750" y="5084763"/>
            <a:ext cx="3887788" cy="865187"/>
          </a:xfrm>
        </p:spPr>
        <p:txBody>
          <a:bodyPr>
            <a:normAutofit/>
          </a:bodyPr>
          <a:lstStyle/>
          <a:p>
            <a:pPr algn="l" eaLnBrk="1" hangingPunct="1">
              <a:lnSpc>
                <a:spcPct val="150000"/>
              </a:lnSpc>
            </a:pPr>
            <a:r>
              <a:rPr lang="en-US" altLang="nl-NL" sz="18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November 2020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048" y="332656"/>
            <a:ext cx="1335140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22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9" descr="powerpoint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360" y="5860503"/>
            <a:ext cx="975100" cy="73466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Samenvatting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844825"/>
            <a:ext cx="8229600" cy="2952328"/>
          </a:xfrm>
        </p:spPr>
        <p:txBody>
          <a:bodyPr/>
          <a:lstStyle/>
          <a:p>
            <a:r>
              <a:rPr lang="nl-NL" dirty="0" smtClean="0"/>
              <a:t>Wees op tijd met het indienen van vragen en inschrijving!</a:t>
            </a:r>
          </a:p>
          <a:p>
            <a:r>
              <a:rPr lang="nl-NL" dirty="0" smtClean="0"/>
              <a:t>Vraag alle bewijsmiddelen tijdig aan! </a:t>
            </a:r>
          </a:p>
          <a:p>
            <a:r>
              <a:rPr lang="nl-NL" dirty="0" smtClean="0"/>
              <a:t>Blijf beschikbaar!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5323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1476375" y="333375"/>
            <a:ext cx="5976938" cy="1152525"/>
          </a:xfrm>
        </p:spPr>
        <p:txBody>
          <a:bodyPr>
            <a:normAutofit/>
          </a:bodyPr>
          <a:lstStyle/>
          <a:p>
            <a:pPr eaLnBrk="1" hangingPunct="1"/>
            <a:r>
              <a:rPr lang="nl-NL" altLang="nl-NL" sz="3600" dirty="0" smtClean="0">
                <a:solidFill>
                  <a:srgbClr val="0072BC"/>
                </a:solidFill>
              </a:rPr>
              <a:t>Vragen?</a:t>
            </a: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628775"/>
            <a:ext cx="7344816" cy="49685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>
                <a:latin typeface="Garamond" panose="02020404030301010803" pitchFamily="18" charset="0"/>
              </a:rPr>
              <a:t/>
            </a:r>
            <a:br>
              <a:rPr lang="nl-NL" sz="2000" b="1" dirty="0">
                <a:latin typeface="Garamond" panose="02020404030301010803" pitchFamily="18" charset="0"/>
              </a:rPr>
            </a:br>
            <a:endParaRPr lang="nl-NL" sz="20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>
              <a:latin typeface="Garamond" panose="02020404030301010803" pitchFamily="18" charset="0"/>
            </a:endParaRPr>
          </a:p>
        </p:txBody>
      </p:sp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348880"/>
            <a:ext cx="2742908" cy="233833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6376" y="5777153"/>
            <a:ext cx="981357" cy="7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98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Afbeelding 4" descr="powerpoint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el 1"/>
          <p:cNvSpPr>
            <a:spLocks noGrp="1"/>
          </p:cNvSpPr>
          <p:nvPr>
            <p:ph type="ctrTitle"/>
          </p:nvPr>
        </p:nvSpPr>
        <p:spPr>
          <a:xfrm>
            <a:off x="323528" y="2195512"/>
            <a:ext cx="7561585" cy="3249711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nl-NL" sz="3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Percelen</a:t>
            </a:r>
            <a: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nl-NL" sz="3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Wmo</a:t>
            </a:r>
            <a:endParaRPr lang="nl-NL" altLang="nl-NL" sz="36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2052" name="Ondertitel 2"/>
          <p:cNvSpPr>
            <a:spLocks noGrp="1"/>
          </p:cNvSpPr>
          <p:nvPr>
            <p:ph type="subTitle" idx="1"/>
          </p:nvPr>
        </p:nvSpPr>
        <p:spPr>
          <a:xfrm>
            <a:off x="539750" y="5084763"/>
            <a:ext cx="3887788" cy="865187"/>
          </a:xfrm>
        </p:spPr>
        <p:txBody>
          <a:bodyPr>
            <a:normAutofit/>
          </a:bodyPr>
          <a:lstStyle/>
          <a:p>
            <a:pPr algn="l" eaLnBrk="1" hangingPunct="1">
              <a:lnSpc>
                <a:spcPct val="150000"/>
              </a:lnSpc>
            </a:pPr>
            <a:r>
              <a:rPr lang="en-US" altLang="nl-NL" sz="18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November 2020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0" y="404664"/>
            <a:ext cx="1191124" cy="89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52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1476375" y="333375"/>
            <a:ext cx="5976938" cy="1152525"/>
          </a:xfrm>
        </p:spPr>
        <p:txBody>
          <a:bodyPr>
            <a:normAutofit/>
          </a:bodyPr>
          <a:lstStyle/>
          <a:p>
            <a:r>
              <a:rPr lang="nl-NL" altLang="nl-NL" sz="3600" dirty="0" smtClean="0">
                <a:solidFill>
                  <a:srgbClr val="0072BC"/>
                </a:solidFill>
              </a:rPr>
              <a:t> </a:t>
            </a: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628775"/>
            <a:ext cx="7344816" cy="496857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nl-NL" sz="2800" i="1" dirty="0" smtClean="0">
                <a:solidFill>
                  <a:srgbClr val="00B0F0"/>
                </a:solidFill>
              </a:rPr>
              <a:t>Van </a:t>
            </a:r>
            <a:r>
              <a:rPr lang="en-US" altLang="nl-NL" sz="2800" i="1" dirty="0" err="1" smtClean="0">
                <a:solidFill>
                  <a:srgbClr val="00B0F0"/>
                </a:solidFill>
              </a:rPr>
              <a:t>vijf</a:t>
            </a:r>
            <a:r>
              <a:rPr lang="en-US" altLang="nl-NL" sz="2800" i="1" dirty="0" smtClean="0">
                <a:solidFill>
                  <a:srgbClr val="00B0F0"/>
                </a:solidFill>
              </a:rPr>
              <a:t> </a:t>
            </a:r>
            <a:r>
              <a:rPr lang="en-US" altLang="nl-NL" sz="2800" i="1" dirty="0" err="1" smtClean="0">
                <a:solidFill>
                  <a:srgbClr val="00B0F0"/>
                </a:solidFill>
              </a:rPr>
              <a:t>naar</a:t>
            </a:r>
            <a:r>
              <a:rPr lang="en-US" altLang="nl-NL" sz="2800" i="1" dirty="0" smtClean="0">
                <a:solidFill>
                  <a:srgbClr val="00B0F0"/>
                </a:solidFill>
              </a:rPr>
              <a:t> </a:t>
            </a:r>
            <a:r>
              <a:rPr lang="en-US" altLang="nl-NL" sz="2800" i="1" dirty="0" err="1" smtClean="0">
                <a:solidFill>
                  <a:srgbClr val="00B0F0"/>
                </a:solidFill>
              </a:rPr>
              <a:t>drie</a:t>
            </a:r>
            <a:r>
              <a:rPr lang="en-US" altLang="nl-NL" sz="2800" i="1" dirty="0" smtClean="0">
                <a:solidFill>
                  <a:srgbClr val="00B0F0"/>
                </a:solidFill>
              </a:rPr>
              <a:t> </a:t>
            </a:r>
            <a:r>
              <a:rPr lang="en-US" altLang="nl-NL" sz="2800" i="1" dirty="0" err="1" smtClean="0">
                <a:solidFill>
                  <a:srgbClr val="00B0F0"/>
                </a:solidFill>
              </a:rPr>
              <a:t>producten</a:t>
            </a:r>
            <a:endParaRPr lang="en-US" altLang="nl-NL" sz="2800" dirty="0" smtClean="0"/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nl-NL" b="1" dirty="0">
              <a:latin typeface="Garamond" panose="02020404030301010803" pitchFamily="18" charset="0"/>
            </a:endParaRPr>
          </a:p>
        </p:txBody>
      </p:sp>
      <p:sp>
        <p:nvSpPr>
          <p:cNvPr id="16" name="Tijdelijke aanduiding voor inhoud 2"/>
          <p:cNvSpPr txBox="1">
            <a:spLocks/>
          </p:cNvSpPr>
          <p:nvPr/>
        </p:nvSpPr>
        <p:spPr>
          <a:xfrm>
            <a:off x="251520" y="2276872"/>
            <a:ext cx="9056240" cy="5110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b="1" dirty="0" smtClean="0">
                <a:latin typeface="Garamond" panose="02020404030301010803" pitchFamily="18" charset="0"/>
              </a:rPr>
              <a:t> </a:t>
            </a:r>
          </a:p>
          <a:p>
            <a:pPr marL="914400" lvl="1" indent="-514350">
              <a:buFont typeface="+mj-lt"/>
              <a:buAutoNum type="arabicPeriod"/>
            </a:pPr>
            <a:r>
              <a:rPr lang="nl-NL" b="1" dirty="0" smtClean="0"/>
              <a:t>Ondersteuning</a:t>
            </a:r>
          </a:p>
          <a:p>
            <a:pPr marL="914400" lvl="1" indent="-514350">
              <a:buFont typeface="+mj-lt"/>
              <a:buAutoNum type="arabicPeriod"/>
            </a:pPr>
            <a:r>
              <a:rPr lang="nl-NL" b="1" dirty="0" smtClean="0"/>
              <a:t>Ondersteuning speciaal</a:t>
            </a:r>
          </a:p>
          <a:p>
            <a:pPr marL="914400" lvl="1" indent="-514350">
              <a:buFont typeface="+mj-lt"/>
              <a:buAutoNum type="arabicPeriod"/>
            </a:pPr>
            <a:r>
              <a:rPr lang="nl-NL" b="1" dirty="0" smtClean="0"/>
              <a:t>Persoonlijke verzorging</a:t>
            </a:r>
          </a:p>
          <a:p>
            <a:pPr marL="914400" lvl="1" indent="-514350">
              <a:buFont typeface="+mj-lt"/>
              <a:buAutoNum type="arabicPeriod"/>
            </a:pPr>
            <a:r>
              <a:rPr lang="nl-NL" b="1" dirty="0" smtClean="0"/>
              <a:t>Dagactiviteiten</a:t>
            </a:r>
          </a:p>
          <a:p>
            <a:pPr marL="914400" lvl="1" indent="-514350">
              <a:buFont typeface="+mj-lt"/>
              <a:buAutoNum type="arabicPeriod"/>
            </a:pPr>
            <a:r>
              <a:rPr lang="nl-NL" b="1" dirty="0" smtClean="0"/>
              <a:t>Kortdurend verblijf</a:t>
            </a:r>
          </a:p>
          <a:p>
            <a:pPr marL="914400" lvl="1" indent="-514350">
              <a:buFont typeface="+mj-lt"/>
              <a:buAutoNum type="arabicPeriod"/>
            </a:pPr>
            <a:endParaRPr lang="nl-NL" b="1" dirty="0">
              <a:latin typeface="Garamond" panose="02020404030301010803" pitchFamily="18" charset="0"/>
            </a:endParaRPr>
          </a:p>
        </p:txBody>
      </p:sp>
      <p:sp>
        <p:nvSpPr>
          <p:cNvPr id="17" name="Tijdelijke aanduiding voor inhoud 2"/>
          <p:cNvSpPr txBox="1">
            <a:spLocks/>
          </p:cNvSpPr>
          <p:nvPr/>
        </p:nvSpPr>
        <p:spPr>
          <a:xfrm>
            <a:off x="5037434" y="2852936"/>
            <a:ext cx="9155360" cy="5110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b="1" dirty="0" smtClean="0">
                <a:latin typeface="Garamond" panose="02020404030301010803" pitchFamily="18" charset="0"/>
              </a:rPr>
              <a:t> </a:t>
            </a:r>
          </a:p>
          <a:p>
            <a:pPr marL="914400" lvl="1" indent="-514350">
              <a:buFont typeface="+mj-lt"/>
              <a:buAutoNum type="arabicPeriod"/>
            </a:pPr>
            <a:r>
              <a:rPr lang="nl-NL" b="1" dirty="0" smtClean="0"/>
              <a:t>Begeleiding</a:t>
            </a:r>
            <a:br>
              <a:rPr lang="nl-NL" b="1" dirty="0" smtClean="0"/>
            </a:br>
            <a:endParaRPr lang="nl-NL" b="1" dirty="0" smtClean="0"/>
          </a:p>
          <a:p>
            <a:pPr marL="914400" lvl="1" indent="-514350">
              <a:buFont typeface="+mj-lt"/>
              <a:buAutoNum type="arabicPeriod"/>
            </a:pPr>
            <a:r>
              <a:rPr lang="nl-NL" b="1" dirty="0" smtClean="0"/>
              <a:t>Dagactiviteiten</a:t>
            </a:r>
          </a:p>
          <a:p>
            <a:pPr marL="914400" lvl="1" indent="-514350">
              <a:buFont typeface="+mj-lt"/>
              <a:buAutoNum type="arabicPeriod"/>
            </a:pPr>
            <a:r>
              <a:rPr lang="nl-NL" b="1" dirty="0" smtClean="0"/>
              <a:t>Kortdurend verblijf</a:t>
            </a:r>
          </a:p>
          <a:p>
            <a:pPr marL="914400" lvl="1" indent="-514350">
              <a:buFont typeface="+mj-lt"/>
              <a:buAutoNum type="arabicPeriod"/>
            </a:pPr>
            <a:endParaRPr lang="nl-NL" b="1" dirty="0">
              <a:latin typeface="Garamond" panose="02020404030301010803" pitchFamily="18" charset="0"/>
            </a:endParaRPr>
          </a:p>
        </p:txBody>
      </p:sp>
      <p:sp>
        <p:nvSpPr>
          <p:cNvPr id="18" name="Rechteraccolade 17"/>
          <p:cNvSpPr/>
          <p:nvPr/>
        </p:nvSpPr>
        <p:spPr>
          <a:xfrm>
            <a:off x="4779640" y="3068960"/>
            <a:ext cx="648072" cy="129614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3" name="Titel 1"/>
          <p:cNvSpPr txBox="1">
            <a:spLocks/>
          </p:cNvSpPr>
          <p:nvPr/>
        </p:nvSpPr>
        <p:spPr>
          <a:xfrm>
            <a:off x="1628775" y="485775"/>
            <a:ext cx="5976938" cy="1152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altLang="nl-NL" sz="3600" dirty="0" smtClean="0">
                <a:solidFill>
                  <a:srgbClr val="0072BC"/>
                </a:solidFill>
              </a:rPr>
              <a:t>Percelen</a:t>
            </a:r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6376" y="5777153"/>
            <a:ext cx="981357" cy="7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16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1476375" y="333375"/>
            <a:ext cx="5976938" cy="1152525"/>
          </a:xfrm>
        </p:spPr>
        <p:txBody>
          <a:bodyPr>
            <a:normAutofit/>
          </a:bodyPr>
          <a:lstStyle/>
          <a:p>
            <a:pPr eaLnBrk="1" hangingPunct="1"/>
            <a:r>
              <a:rPr lang="nl-NL" altLang="nl-NL" sz="3600" dirty="0" smtClean="0">
                <a:solidFill>
                  <a:srgbClr val="0072BC"/>
                </a:solidFill>
              </a:rPr>
              <a:t>1. Begeleiding – definitie</a:t>
            </a: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628775"/>
            <a:ext cx="7344816" cy="49685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800" b="1" i="1" dirty="0" smtClean="0"/>
              <a:t>‘Activiteiten </a:t>
            </a:r>
            <a:r>
              <a:rPr lang="nl-NL" sz="2800" b="1" i="1" dirty="0"/>
              <a:t>gericht op het bevorderen van zelfredzaamheid en participatie, zodat de inwoner zolang mogelijk in zijn eigen leefomgeving kan blijven.’</a:t>
            </a:r>
            <a:endParaRPr lang="nl-NL" sz="2800" b="1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2360" y="5761737"/>
            <a:ext cx="981357" cy="7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6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1476375" y="333375"/>
            <a:ext cx="5976938" cy="1152525"/>
          </a:xfrm>
        </p:spPr>
        <p:txBody>
          <a:bodyPr>
            <a:normAutofit/>
          </a:bodyPr>
          <a:lstStyle/>
          <a:p>
            <a:r>
              <a:rPr lang="nl-NL" altLang="nl-NL" sz="3600" dirty="0" smtClean="0">
                <a:solidFill>
                  <a:srgbClr val="0072BC"/>
                </a:solidFill>
              </a:rPr>
              <a:t>1. Begeleiding – richting</a:t>
            </a: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628775"/>
            <a:ext cx="7344816" cy="4968577"/>
          </a:xfrm>
        </p:spPr>
        <p:txBody>
          <a:bodyPr>
            <a:noAutofit/>
          </a:bodyPr>
          <a:lstStyle/>
          <a:p>
            <a:r>
              <a:rPr lang="nl-NL" sz="2400" dirty="0"/>
              <a:t>Op maat en flexibele inzet </a:t>
            </a:r>
            <a:r>
              <a:rPr lang="nl-NL" sz="2400" dirty="0" smtClean="0"/>
              <a:t>begeleiding</a:t>
            </a:r>
          </a:p>
          <a:p>
            <a:pPr marL="0" indent="0">
              <a:buNone/>
            </a:pPr>
            <a:endParaRPr lang="nl-NL" sz="1000" dirty="0" smtClean="0"/>
          </a:p>
          <a:p>
            <a:r>
              <a:rPr lang="nl-NL" sz="2400" dirty="0" smtClean="0"/>
              <a:t>Verschuiving </a:t>
            </a:r>
            <a:r>
              <a:rPr lang="nl-NL" sz="2400" dirty="0"/>
              <a:t>maatwerkvoorziening </a:t>
            </a:r>
            <a:br>
              <a:rPr lang="nl-NL" sz="2400" dirty="0"/>
            </a:br>
            <a:r>
              <a:rPr lang="nl-NL" sz="2400" dirty="0">
                <a:sym typeface="Wingdings" panose="05000000000000000000" pitchFamily="2" charset="2"/>
              </a:rPr>
              <a:t> a</a:t>
            </a:r>
            <a:r>
              <a:rPr lang="nl-NL" sz="2400" dirty="0"/>
              <a:t>lgemene </a:t>
            </a:r>
            <a:r>
              <a:rPr lang="nl-NL" sz="2400" dirty="0" smtClean="0"/>
              <a:t>voorziening</a:t>
            </a:r>
          </a:p>
          <a:p>
            <a:pPr marL="0" indent="0">
              <a:buNone/>
            </a:pPr>
            <a:endParaRPr lang="nl-NL" sz="1000" dirty="0" smtClean="0"/>
          </a:p>
          <a:p>
            <a:r>
              <a:rPr lang="nl-NL" sz="2400" dirty="0" smtClean="0"/>
              <a:t>Resultaatgericht werken en resultaatgerichte bekostiging</a:t>
            </a:r>
          </a:p>
          <a:p>
            <a:endParaRPr lang="nl-NL" sz="1000" dirty="0" smtClean="0"/>
          </a:p>
          <a:p>
            <a:endParaRPr lang="nl-NL" sz="1000" dirty="0" smtClean="0"/>
          </a:p>
          <a:p>
            <a:r>
              <a:rPr lang="nl-NL" sz="2400" dirty="0" smtClean="0"/>
              <a:t>Divers aanbod </a:t>
            </a:r>
          </a:p>
          <a:p>
            <a:endParaRPr lang="nl-NL" sz="2400" dirty="0" smtClean="0">
              <a:solidFill>
                <a:srgbClr val="FF0000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2210" y="5805264"/>
            <a:ext cx="981357" cy="7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6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90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1476375" y="333375"/>
            <a:ext cx="5976938" cy="1152525"/>
          </a:xfrm>
        </p:spPr>
        <p:txBody>
          <a:bodyPr>
            <a:normAutofit/>
          </a:bodyPr>
          <a:lstStyle/>
          <a:p>
            <a:pPr eaLnBrk="1" hangingPunct="1"/>
            <a:r>
              <a:rPr lang="nl-NL" altLang="nl-NL" sz="3600" dirty="0" smtClean="0">
                <a:solidFill>
                  <a:srgbClr val="0072BC"/>
                </a:solidFill>
              </a:rPr>
              <a:t>2. Dagactiviteiten - definitie</a:t>
            </a: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628775"/>
            <a:ext cx="7344816" cy="49685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800" b="1" dirty="0"/>
              <a:t>‘</a:t>
            </a:r>
            <a:r>
              <a:rPr lang="nl-NL" sz="2800" b="1" i="1" dirty="0"/>
              <a:t>Activiteiten in groepsverband gericht om inwoners die niet mee kunnen doen in het 'gewone' dagelijkse (werk)leven, al dan niet met aanpassingen, een zinvolle besteding van de dag te bieden</a:t>
            </a:r>
            <a:r>
              <a:rPr lang="nl-NL" sz="2800" b="1" i="1" dirty="0" smtClean="0"/>
              <a:t>’</a:t>
            </a:r>
          </a:p>
          <a:p>
            <a:pPr marL="0" indent="0">
              <a:buNone/>
            </a:pPr>
            <a:endParaRPr lang="nl-NL" sz="2800" dirty="0" smtClean="0"/>
          </a:p>
          <a:p>
            <a:pPr marL="0" indent="0">
              <a:buNone/>
            </a:pPr>
            <a:endParaRPr lang="nl-NL" sz="28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28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2800" b="1" dirty="0">
              <a:latin typeface="Garamond" panose="02020404030301010803" pitchFamily="18" charset="0"/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6376" y="6006850"/>
            <a:ext cx="981357" cy="7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29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1476375" y="333375"/>
            <a:ext cx="5976938" cy="1152525"/>
          </a:xfrm>
        </p:spPr>
        <p:txBody>
          <a:bodyPr>
            <a:normAutofit/>
          </a:bodyPr>
          <a:lstStyle/>
          <a:p>
            <a:r>
              <a:rPr lang="nl-NL" altLang="nl-NL" sz="3600" dirty="0" smtClean="0">
                <a:solidFill>
                  <a:srgbClr val="0072BC"/>
                </a:solidFill>
              </a:rPr>
              <a:t>2. Dagactiviteiten - richting</a:t>
            </a: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628775"/>
            <a:ext cx="7344816" cy="496857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nl-NL" sz="2800" i="1" dirty="0" smtClean="0">
                <a:solidFill>
                  <a:srgbClr val="00B0F0"/>
                </a:solidFill>
              </a:rPr>
              <a:t>Twee </a:t>
            </a:r>
            <a:r>
              <a:rPr lang="en-US" altLang="nl-NL" sz="2800" i="1" dirty="0" err="1" smtClean="0">
                <a:solidFill>
                  <a:srgbClr val="00B0F0"/>
                </a:solidFill>
              </a:rPr>
              <a:t>soorten</a:t>
            </a:r>
            <a:r>
              <a:rPr lang="en-US" altLang="nl-NL" sz="2800" i="1" dirty="0" smtClean="0">
                <a:solidFill>
                  <a:srgbClr val="00B0F0"/>
                </a:solidFill>
              </a:rPr>
              <a:t> </a:t>
            </a:r>
            <a:r>
              <a:rPr lang="en-US" altLang="nl-NL" sz="2800" i="1" dirty="0" err="1" smtClean="0">
                <a:solidFill>
                  <a:srgbClr val="00B0F0"/>
                </a:solidFill>
              </a:rPr>
              <a:t>dagactiviteiten</a:t>
            </a:r>
            <a:endParaRPr lang="en-US" altLang="nl-NL" sz="2800" dirty="0" smtClean="0"/>
          </a:p>
          <a:p>
            <a:pPr marL="0" indent="0">
              <a:lnSpc>
                <a:spcPct val="150000"/>
              </a:lnSpc>
            </a:pPr>
            <a:r>
              <a:rPr lang="en-US" altLang="nl-NL" sz="2800" dirty="0" smtClean="0"/>
              <a:t> </a:t>
            </a:r>
            <a:r>
              <a:rPr lang="en-US" altLang="nl-NL" sz="2800" dirty="0" err="1" smtClean="0"/>
              <a:t>Belevingsgerichte</a:t>
            </a:r>
            <a:r>
              <a:rPr lang="en-US" altLang="nl-NL" sz="2800" dirty="0" smtClean="0"/>
              <a:t> </a:t>
            </a:r>
            <a:r>
              <a:rPr lang="en-US" altLang="nl-NL" sz="2800" dirty="0" err="1" smtClean="0"/>
              <a:t>dagactiviteiten</a:t>
            </a:r>
            <a:endParaRPr lang="en-US" altLang="nl-NL" sz="2800" dirty="0" smtClean="0"/>
          </a:p>
          <a:p>
            <a:pPr marL="0" indent="0">
              <a:lnSpc>
                <a:spcPct val="150000"/>
              </a:lnSpc>
            </a:pPr>
            <a:r>
              <a:rPr lang="en-US" altLang="nl-NL" sz="2800" dirty="0" smtClean="0"/>
              <a:t> </a:t>
            </a:r>
            <a:r>
              <a:rPr lang="en-US" altLang="nl-NL" sz="2800" dirty="0" err="1" smtClean="0"/>
              <a:t>Ontwikkelingsgerichte</a:t>
            </a:r>
            <a:r>
              <a:rPr lang="en-US" altLang="nl-NL" sz="2800" dirty="0" smtClean="0"/>
              <a:t> </a:t>
            </a:r>
            <a:r>
              <a:rPr lang="en-US" altLang="nl-NL" sz="2800" dirty="0" err="1" smtClean="0"/>
              <a:t>dagactiviteiten</a:t>
            </a:r>
            <a:endParaRPr lang="en-US" altLang="nl-NL" sz="2800" dirty="0" smtClean="0"/>
          </a:p>
          <a:p>
            <a:pPr marL="0" indent="0">
              <a:lnSpc>
                <a:spcPct val="150000"/>
              </a:lnSpc>
              <a:buNone/>
            </a:pPr>
            <a:endParaRPr lang="en-US" altLang="nl-NL" sz="2200" dirty="0" smtClean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4368" y="5877272"/>
            <a:ext cx="981357" cy="7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42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1476375" y="333375"/>
            <a:ext cx="5976938" cy="11525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nl-NL" altLang="nl-NL" sz="3600" dirty="0" smtClean="0">
                <a:solidFill>
                  <a:srgbClr val="0072BC"/>
                </a:solidFill>
              </a:rPr>
              <a:t>3. Kortdurend verblijf - definitie</a:t>
            </a: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628775"/>
            <a:ext cx="7344816" cy="49685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800" b="1" i="1" dirty="0">
                <a:latin typeface="Garamond" panose="02020404030301010803" pitchFamily="18" charset="0"/>
              </a:rPr>
              <a:t>‘</a:t>
            </a:r>
            <a:r>
              <a:rPr lang="nl-NL" sz="2800" b="1" i="1" dirty="0"/>
              <a:t>Bedoeld om de mantelzorger tijdelijk helemaal te ontlasten’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6376" y="5803648"/>
            <a:ext cx="981357" cy="7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25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1476375" y="333375"/>
            <a:ext cx="5976938" cy="1152525"/>
          </a:xfrm>
        </p:spPr>
        <p:txBody>
          <a:bodyPr>
            <a:normAutofit/>
          </a:bodyPr>
          <a:lstStyle/>
          <a:p>
            <a:pPr eaLnBrk="1" hangingPunct="1"/>
            <a:r>
              <a:rPr lang="nl-NL" altLang="nl-NL" sz="3600" dirty="0" smtClean="0">
                <a:solidFill>
                  <a:srgbClr val="0072BC"/>
                </a:solidFill>
              </a:rPr>
              <a:t>3. Kortdurend verblijf - richting</a:t>
            </a: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628775"/>
            <a:ext cx="7344816" cy="4968577"/>
          </a:xfrm>
        </p:spPr>
        <p:txBody>
          <a:bodyPr>
            <a:norm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nl-NL" dirty="0"/>
              <a:t>Waar mogelijk doorverwijzen naar een algemene </a:t>
            </a:r>
            <a:r>
              <a:rPr lang="nl-NL" dirty="0" smtClean="0"/>
              <a:t>voorziening</a:t>
            </a:r>
          </a:p>
          <a:p>
            <a:pPr marL="0" lvl="1" indent="0">
              <a:buNone/>
            </a:pPr>
            <a:endParaRPr lang="nl-NL" dirty="0" smtClean="0"/>
          </a:p>
          <a:p>
            <a:r>
              <a:rPr lang="nl-NL" sz="2800" dirty="0"/>
              <a:t>Mantelzorger en zorgvrager snel en passend ondersteunen</a:t>
            </a:r>
          </a:p>
          <a:p>
            <a:pPr marL="0" lvl="1" indent="0">
              <a:buNone/>
            </a:pPr>
            <a:endParaRPr lang="nl-NL" dirty="0" smtClean="0"/>
          </a:p>
          <a:p>
            <a:pPr marL="0" lvl="1" indent="0">
              <a:buNone/>
            </a:pP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6376" y="5803648"/>
            <a:ext cx="981357" cy="7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35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-100013"/>
            <a:ext cx="6858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2250281" y="333377"/>
            <a:ext cx="4482704" cy="1152525"/>
          </a:xfrm>
        </p:spPr>
        <p:txBody>
          <a:bodyPr>
            <a:normAutofit fontScale="90000"/>
          </a:bodyPr>
          <a:lstStyle/>
          <a:p>
            <a:r>
              <a:rPr lang="nl-NL" altLang="nl-NL" sz="3600" dirty="0">
                <a:solidFill>
                  <a:srgbClr val="0072BC"/>
                </a:solidFill>
              </a:rPr>
              <a:t>Nieuwe koers – Waarom?</a:t>
            </a: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1817694" y="1628777"/>
            <a:ext cx="6183307" cy="4968577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2600" i="1" dirty="0">
                <a:solidFill>
                  <a:srgbClr val="00B0F0"/>
                </a:solidFill>
              </a:rPr>
              <a:t>Een nieuwe koers, omdat we als gemeenten anticiperen op:</a:t>
            </a:r>
          </a:p>
          <a:p>
            <a:pPr>
              <a:lnSpc>
                <a:spcPct val="150000"/>
              </a:lnSpc>
            </a:pPr>
            <a:r>
              <a:rPr lang="nl-NL" sz="2400" dirty="0"/>
              <a:t>landelijke ontwikkelingen, zoals resultaatgericht werken, reële prijzen, abonnementstarief etc.</a:t>
            </a:r>
          </a:p>
          <a:p>
            <a:pPr>
              <a:lnSpc>
                <a:spcPct val="150000"/>
              </a:lnSpc>
            </a:pPr>
            <a:r>
              <a:rPr lang="nl-NL" sz="2400" dirty="0"/>
              <a:t>de toenemende zorgvraag in het sociaal domein</a:t>
            </a:r>
          </a:p>
          <a:p>
            <a:pPr>
              <a:lnSpc>
                <a:spcPct val="150000"/>
              </a:lnSpc>
            </a:pPr>
            <a:r>
              <a:rPr lang="nl-NL" sz="2400" dirty="0"/>
              <a:t>het feit dat het zorgbudget ontoereikend is wanneer deze trends zich ongewijzigd doorzetten</a:t>
            </a:r>
          </a:p>
          <a:p>
            <a:pPr>
              <a:lnSpc>
                <a:spcPct val="150000"/>
              </a:lnSpc>
            </a:pPr>
            <a:endParaRPr lang="en-US" altLang="nl-NL" sz="1900" dirty="0"/>
          </a:p>
          <a:p>
            <a:pPr>
              <a:lnSpc>
                <a:spcPct val="150000"/>
              </a:lnSpc>
            </a:pPr>
            <a:endParaRPr lang="en-US" altLang="nl-NL" sz="1900" dirty="0"/>
          </a:p>
          <a:p>
            <a:pPr>
              <a:lnSpc>
                <a:spcPct val="150000"/>
              </a:lnSpc>
            </a:pPr>
            <a:endParaRPr lang="en-US" altLang="nl-NL" sz="1900" dirty="0"/>
          </a:p>
          <a:p>
            <a:pPr marL="0" indent="0">
              <a:lnSpc>
                <a:spcPct val="150000"/>
              </a:lnSpc>
              <a:buNone/>
            </a:pPr>
            <a:endParaRPr lang="en-US" altLang="nl-NL" sz="220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7634" y="5733256"/>
            <a:ext cx="1053365" cy="79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7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4" y="-9608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628775"/>
            <a:ext cx="7344816" cy="4968577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nl-NL" sz="24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nl-NL" sz="2000" b="1" dirty="0">
                <a:latin typeface="Garamond" panose="02020404030301010803" pitchFamily="18" charset="0"/>
              </a:rPr>
              <a:t/>
            </a:r>
            <a:br>
              <a:rPr lang="nl-NL" sz="2000" b="1" dirty="0">
                <a:latin typeface="Garamond" panose="02020404030301010803" pitchFamily="18" charset="0"/>
              </a:rPr>
            </a:br>
            <a:endParaRPr lang="nl-NL" sz="20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>
              <a:latin typeface="Garamond" panose="02020404030301010803" pitchFamily="18" charset="0"/>
            </a:endParaRP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457200" y="980728"/>
            <a:ext cx="79312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 smtClean="0">
                <a:latin typeface="Garamond" panose="02020404030301010803" pitchFamily="18" charset="0"/>
              </a:rPr>
              <a:t>Gesprek in deelsessies</a:t>
            </a:r>
            <a:endParaRPr lang="nl-NL" b="1" dirty="0">
              <a:latin typeface="Garamond" panose="02020404030301010803" pitchFamily="18" charset="0"/>
            </a:endParaRPr>
          </a:p>
        </p:txBody>
      </p:sp>
      <p:sp>
        <p:nvSpPr>
          <p:cNvPr id="15" name="Tijdelijke aanduiding voor inhoud 2"/>
          <p:cNvSpPr txBox="1">
            <a:spLocks/>
          </p:cNvSpPr>
          <p:nvPr/>
        </p:nvSpPr>
        <p:spPr>
          <a:xfrm>
            <a:off x="107504" y="3940408"/>
            <a:ext cx="2304256" cy="715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l-NL" sz="2800" b="1" dirty="0" smtClean="0">
                <a:latin typeface="Garamond" panose="02020404030301010803" pitchFamily="18" charset="0"/>
              </a:rPr>
              <a:t>Begeleiding</a:t>
            </a:r>
            <a:endParaRPr lang="nl-NL" sz="2800" b="1" dirty="0">
              <a:latin typeface="Garamond" panose="02020404030301010803" pitchFamily="18" charset="0"/>
            </a:endParaRPr>
          </a:p>
        </p:txBody>
      </p:sp>
      <p:sp>
        <p:nvSpPr>
          <p:cNvPr id="16" name="Tekstvak 15"/>
          <p:cNvSpPr txBox="1"/>
          <p:nvPr/>
        </p:nvSpPr>
        <p:spPr>
          <a:xfrm>
            <a:off x="5436096" y="3954006"/>
            <a:ext cx="3707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 smtClean="0">
                <a:latin typeface="Garamond" panose="02020404030301010803" pitchFamily="18" charset="0"/>
              </a:rPr>
              <a:t>Ontwikkelingsgerichte </a:t>
            </a:r>
          </a:p>
          <a:p>
            <a:pPr algn="ctr"/>
            <a:r>
              <a:rPr lang="nl-NL" sz="2800" b="1" dirty="0" smtClean="0">
                <a:latin typeface="Garamond" panose="02020404030301010803" pitchFamily="18" charset="0"/>
              </a:rPr>
              <a:t>dagactiviteiten</a:t>
            </a:r>
            <a:endParaRPr lang="nl-NL" sz="2800" b="1" dirty="0">
              <a:latin typeface="Garamond" panose="02020404030301010803" pitchFamily="18" charset="0"/>
            </a:endParaRPr>
          </a:p>
        </p:txBody>
      </p:sp>
      <p:cxnSp>
        <p:nvCxnSpPr>
          <p:cNvPr id="17" name="Rechte verbindingslijn met pijl 16"/>
          <p:cNvCxnSpPr>
            <a:stCxn id="14" idx="2"/>
          </p:cNvCxnSpPr>
          <p:nvPr/>
        </p:nvCxnSpPr>
        <p:spPr>
          <a:xfrm flipH="1">
            <a:off x="1691680" y="2123728"/>
            <a:ext cx="2731132" cy="14352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Rechte verbindingslijn met pijl 17"/>
          <p:cNvCxnSpPr>
            <a:stCxn id="14" idx="2"/>
          </p:cNvCxnSpPr>
          <p:nvPr/>
        </p:nvCxnSpPr>
        <p:spPr>
          <a:xfrm>
            <a:off x="4422812" y="2123728"/>
            <a:ext cx="3245532" cy="150730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Rechte verbindingslijn met pijl 18"/>
          <p:cNvCxnSpPr/>
          <p:nvPr/>
        </p:nvCxnSpPr>
        <p:spPr>
          <a:xfrm flipH="1">
            <a:off x="4211960" y="2126345"/>
            <a:ext cx="210852" cy="15046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Tekstvak 19"/>
          <p:cNvSpPr txBox="1"/>
          <p:nvPr/>
        </p:nvSpPr>
        <p:spPr>
          <a:xfrm>
            <a:off x="2411760" y="3932858"/>
            <a:ext cx="29523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 smtClean="0">
                <a:latin typeface="Garamond" panose="02020404030301010803" pitchFamily="18" charset="0"/>
              </a:rPr>
              <a:t>Belevingsgerichte</a:t>
            </a:r>
          </a:p>
          <a:p>
            <a:pPr algn="ctr"/>
            <a:r>
              <a:rPr lang="nl-NL" sz="2800" b="1" dirty="0" smtClean="0">
                <a:latin typeface="Garamond" panose="02020404030301010803" pitchFamily="18" charset="0"/>
              </a:rPr>
              <a:t>dagactiviteiten</a:t>
            </a:r>
          </a:p>
          <a:p>
            <a:endParaRPr lang="nl-NL" sz="3200" b="1" dirty="0">
              <a:latin typeface="Garamond" panose="02020404030301010803" pitchFamily="18" charset="0"/>
            </a:endParaRPr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6376" y="5803648"/>
            <a:ext cx="981357" cy="7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9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1476375" y="333375"/>
            <a:ext cx="5976938" cy="1152525"/>
          </a:xfrm>
        </p:spPr>
        <p:txBody>
          <a:bodyPr>
            <a:normAutofit/>
          </a:bodyPr>
          <a:lstStyle/>
          <a:p>
            <a:pPr eaLnBrk="1" hangingPunct="1"/>
            <a:r>
              <a:rPr lang="nl-NL" altLang="nl-NL" sz="3600" dirty="0" smtClean="0">
                <a:solidFill>
                  <a:srgbClr val="0072BC"/>
                </a:solidFill>
              </a:rPr>
              <a:t>Vragen?</a:t>
            </a: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628775"/>
            <a:ext cx="7344816" cy="49685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>
                <a:latin typeface="Garamond" panose="02020404030301010803" pitchFamily="18" charset="0"/>
              </a:rPr>
              <a:t/>
            </a:r>
            <a:br>
              <a:rPr lang="nl-NL" sz="2000" b="1" dirty="0">
                <a:latin typeface="Garamond" panose="02020404030301010803" pitchFamily="18" charset="0"/>
              </a:rPr>
            </a:br>
            <a:endParaRPr lang="nl-NL" sz="20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>
              <a:latin typeface="Garamond" panose="02020404030301010803" pitchFamily="18" charset="0"/>
            </a:endParaRPr>
          </a:p>
        </p:txBody>
      </p:sp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348880"/>
            <a:ext cx="2742908" cy="233833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6376" y="5777153"/>
            <a:ext cx="981357" cy="7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27" y="-65267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628775"/>
            <a:ext cx="7344816" cy="49685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2000" b="1" dirty="0">
                <a:latin typeface="Garamond" panose="02020404030301010803" pitchFamily="18" charset="0"/>
              </a:rPr>
              <a:t/>
            </a:r>
            <a:br>
              <a:rPr lang="nl-NL" sz="2000" b="1" dirty="0">
                <a:latin typeface="Garamond" panose="02020404030301010803" pitchFamily="18" charset="0"/>
              </a:rPr>
            </a:br>
            <a:endParaRPr lang="nl-NL" sz="2800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nl-NL" altLang="nl-NL" sz="4400" b="1" dirty="0" smtClean="0">
                <a:solidFill>
                  <a:srgbClr val="0072BC"/>
                </a:solidFill>
                <a:latin typeface="Garamond" panose="02020404030301010803" pitchFamily="18" charset="0"/>
              </a:rPr>
              <a:t>Pauze</a:t>
            </a:r>
            <a:endParaRPr lang="nl-NL" sz="4400" b="1" dirty="0">
              <a:latin typeface="Garamond" panose="02020404030301010803" pitchFamily="18" charset="0"/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816" y="5805264"/>
            <a:ext cx="981357" cy="7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79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Afbeelding 4" descr="powerpoint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el 1"/>
          <p:cNvSpPr>
            <a:spLocks noGrp="1"/>
          </p:cNvSpPr>
          <p:nvPr>
            <p:ph type="ctrTitle"/>
          </p:nvPr>
        </p:nvSpPr>
        <p:spPr>
          <a:xfrm>
            <a:off x="323528" y="2195512"/>
            <a:ext cx="7561585" cy="3249711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nl-NL" sz="3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Deelsessie</a:t>
            </a:r>
            <a: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nl-NL" sz="36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</a:t>
            </a:r>
            <a:r>
              <a:rPr lang="en-US" altLang="nl-NL" sz="3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egeleiding</a:t>
            </a:r>
            <a:endParaRPr lang="nl-NL" altLang="nl-NL" sz="36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2052" name="Ondertitel 2"/>
          <p:cNvSpPr>
            <a:spLocks noGrp="1"/>
          </p:cNvSpPr>
          <p:nvPr>
            <p:ph type="subTitle" idx="1"/>
          </p:nvPr>
        </p:nvSpPr>
        <p:spPr>
          <a:xfrm>
            <a:off x="539750" y="5084763"/>
            <a:ext cx="3887788" cy="865187"/>
          </a:xfrm>
        </p:spPr>
        <p:txBody>
          <a:bodyPr>
            <a:normAutofit/>
          </a:bodyPr>
          <a:lstStyle/>
          <a:p>
            <a:pPr algn="l" eaLnBrk="1" hangingPunct="1">
              <a:lnSpc>
                <a:spcPct val="150000"/>
              </a:lnSpc>
            </a:pPr>
            <a:r>
              <a:rPr lang="en-US" altLang="nl-NL" sz="18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November 2020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476672"/>
            <a:ext cx="1191124" cy="89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75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ijdelijke aanduiding voor inhoud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1114354"/>
              </p:ext>
            </p:extLst>
          </p:nvPr>
        </p:nvGraphicFramePr>
        <p:xfrm>
          <a:off x="179513" y="373892"/>
          <a:ext cx="8725361" cy="66464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6409"/>
                <a:gridCol w="1375934"/>
                <a:gridCol w="1303893"/>
                <a:gridCol w="361739"/>
                <a:gridCol w="362249"/>
                <a:gridCol w="362249"/>
                <a:gridCol w="362249"/>
                <a:gridCol w="362249"/>
                <a:gridCol w="434801"/>
                <a:gridCol w="434801"/>
                <a:gridCol w="434290"/>
                <a:gridCol w="362249"/>
                <a:gridCol w="362249"/>
              </a:tblGrid>
              <a:tr h="16556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Onderzoek</a:t>
                      </a:r>
                      <a:endParaRPr lang="nl-NL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Resultaatgebieden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Doorverwijzen of AV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MV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 smtClean="0">
                          <a:effectLst/>
                        </a:rPr>
                        <a:t>Ernst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 smtClean="0">
                          <a:effectLst/>
                        </a:rPr>
                        <a:t>Problematiek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 err="1" smtClean="0">
                          <a:effectLst/>
                        </a:rPr>
                        <a:t>U-ren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Intensiteit (voorheen: mandje)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331128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L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M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Z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WV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L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M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Z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I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</a:tr>
              <a:tr h="331128">
                <a:tc rowSpan="1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Hulpvraag centraal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Aandachtspunten formuleren per resultaatgebied waar nodig.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Resultaten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koppelen aan voornaamste aandachtspunten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Nagaan waar de oplossing ligt: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- eigen kracht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- sociaal netwerk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- voorliggende oplossing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-MV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MV: welke?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Uren schatten benodigde zorg voor te behalen resultaat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Intensiteit benodigde zorg koppelen aan resultaat voor bepaalde periode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Persoonlijk functioneren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HA/ZVW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Maatjesproject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B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KV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 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</a:tr>
              <a:tr h="331128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Sociaal functioneren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Maatjesproject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AV DA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B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KV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</a:tr>
              <a:tr h="967984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Gezondheid/ zelfzorg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HA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Maatjesproject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Beweegcoach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AV DA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B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KV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Verplaatsen/ vervoer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Regulier V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Vrijwilligers V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V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Geldt niet voor vervoer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496692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Dagbesteding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PW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AV DA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Maatjesproject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DA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Dag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delen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</a:tr>
              <a:tr h="496692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Vrije tijd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AV DA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Beweegcoach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Maatjesproject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B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KV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</a:tr>
              <a:tr h="165564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Regie huishouden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HH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Geldt niet voor HH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496692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Financiën/ administratie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SHV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Maatjesproject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FSU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B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</a:tr>
              <a:tr h="165564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Justitie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B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</a:tr>
              <a:tr h="331128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Verslaving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HA/ZVW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AV DA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B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</a:tr>
              <a:tr h="662256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86130" algn="ctr"/>
                        </a:tabLst>
                      </a:pPr>
                      <a:r>
                        <a:rPr lang="nl-NL" sz="1200">
                          <a:effectLst/>
                        </a:rPr>
                        <a:t>Wonen	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Buurtbemiddeling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(AMW) urgentieaanvraag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Toegang BW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B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4454" marR="5445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232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44725"/>
            <a:ext cx="6858000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2250281" y="1107282"/>
            <a:ext cx="4482704" cy="864394"/>
          </a:xfrm>
        </p:spPr>
        <p:txBody>
          <a:bodyPr>
            <a:normAutofit/>
          </a:bodyPr>
          <a:lstStyle/>
          <a:p>
            <a:pPr eaLnBrk="1" hangingPunct="1"/>
            <a:endParaRPr lang="nl-NL" altLang="nl-NL" sz="2700" dirty="0">
              <a:solidFill>
                <a:srgbClr val="0072BC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8613" y="5211198"/>
            <a:ext cx="736018" cy="554534"/>
          </a:xfrm>
          <a:prstGeom prst="rect">
            <a:avLst/>
          </a:prstGeom>
        </p:spPr>
      </p:pic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altLang="nl-NL" sz="4500" b="1" dirty="0">
                <a:solidFill>
                  <a:srgbClr val="0072BC"/>
                </a:solidFill>
              </a:rPr>
              <a:t>IN GESPREK</a:t>
            </a:r>
            <a:endParaRPr lang="nl-NL" sz="4500" b="1" dirty="0"/>
          </a:p>
        </p:txBody>
      </p:sp>
    </p:spTree>
    <p:extLst>
      <p:ext uri="{BB962C8B-B14F-4D97-AF65-F5344CB8AC3E}">
        <p14:creationId xmlns:p14="http://schemas.microsoft.com/office/powerpoint/2010/main" val="269685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Afbeelding 4" descr="powerpoint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el 1"/>
          <p:cNvSpPr>
            <a:spLocks noGrp="1"/>
          </p:cNvSpPr>
          <p:nvPr>
            <p:ph type="ctrTitle"/>
          </p:nvPr>
        </p:nvSpPr>
        <p:spPr>
          <a:xfrm>
            <a:off x="323528" y="2195512"/>
            <a:ext cx="7561585" cy="3249711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nl-NL" sz="3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Deelsessie</a:t>
            </a:r>
            <a: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b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en-US" altLang="nl-NL" sz="36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</a:t>
            </a:r>
            <a:r>
              <a:rPr lang="en-US" altLang="nl-NL" sz="3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elevingsgerichte</a:t>
            </a:r>
            <a: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nl-NL" sz="3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dagactiviteiten</a:t>
            </a:r>
            <a:endParaRPr lang="nl-NL" altLang="nl-NL" sz="36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2052" name="Ondertitel 2"/>
          <p:cNvSpPr>
            <a:spLocks noGrp="1"/>
          </p:cNvSpPr>
          <p:nvPr>
            <p:ph type="subTitle" idx="1"/>
          </p:nvPr>
        </p:nvSpPr>
        <p:spPr>
          <a:xfrm>
            <a:off x="539750" y="5084763"/>
            <a:ext cx="3887788" cy="865187"/>
          </a:xfrm>
        </p:spPr>
        <p:txBody>
          <a:bodyPr>
            <a:normAutofit/>
          </a:bodyPr>
          <a:lstStyle/>
          <a:p>
            <a:pPr algn="l" eaLnBrk="1" hangingPunct="1">
              <a:lnSpc>
                <a:spcPct val="150000"/>
              </a:lnSpc>
            </a:pPr>
            <a:r>
              <a:rPr lang="en-US" altLang="nl-NL" sz="18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November 2020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332656"/>
            <a:ext cx="1191124" cy="89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8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1476375" y="333375"/>
            <a:ext cx="5976938" cy="1152525"/>
          </a:xfrm>
        </p:spPr>
        <p:txBody>
          <a:bodyPr>
            <a:normAutofit/>
          </a:bodyPr>
          <a:lstStyle/>
          <a:p>
            <a:pPr eaLnBrk="1" hangingPunct="1"/>
            <a:endParaRPr lang="nl-NL" altLang="nl-NL" sz="3600" dirty="0" smtClean="0">
              <a:solidFill>
                <a:srgbClr val="0072BC"/>
              </a:solidFill>
            </a:endParaRP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628775"/>
            <a:ext cx="7344816" cy="496857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nl-NL" sz="2800" i="1" dirty="0" err="1" smtClean="0">
                <a:solidFill>
                  <a:srgbClr val="00B0F0"/>
                </a:solidFill>
              </a:rPr>
              <a:t>Belevingsgerichte</a:t>
            </a:r>
            <a:r>
              <a:rPr lang="en-US" altLang="nl-NL" sz="2800" i="1" dirty="0" smtClean="0">
                <a:solidFill>
                  <a:srgbClr val="00B0F0"/>
                </a:solidFill>
              </a:rPr>
              <a:t> </a:t>
            </a:r>
            <a:r>
              <a:rPr lang="en-US" altLang="nl-NL" sz="2800" i="1" dirty="0" err="1" smtClean="0">
                <a:solidFill>
                  <a:srgbClr val="00B0F0"/>
                </a:solidFill>
              </a:rPr>
              <a:t>dagactiviteiten</a:t>
            </a:r>
            <a:endParaRPr lang="en-US" altLang="nl-NL" sz="2800" i="1" dirty="0" smtClean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nl-NL" sz="2000" dirty="0" err="1" smtClean="0"/>
              <a:t>Structurerende</a:t>
            </a:r>
            <a:r>
              <a:rPr lang="en-US" altLang="nl-NL" sz="2000" dirty="0" smtClean="0"/>
              <a:t> </a:t>
            </a:r>
            <a:r>
              <a:rPr lang="en-US" altLang="nl-NL" sz="2000" dirty="0" err="1" smtClean="0"/>
              <a:t>activiteiten</a:t>
            </a:r>
            <a:endParaRPr lang="en-US" altLang="nl-NL" sz="2000" dirty="0" smtClean="0"/>
          </a:p>
          <a:p>
            <a:pPr>
              <a:lnSpc>
                <a:spcPct val="150000"/>
              </a:lnSpc>
            </a:pPr>
            <a:r>
              <a:rPr lang="en-US" altLang="nl-NL" sz="2000" dirty="0" err="1" smtClean="0"/>
              <a:t>Doelgroepen</a:t>
            </a:r>
            <a:r>
              <a:rPr lang="en-US" altLang="nl-NL" sz="2000" dirty="0" smtClean="0"/>
              <a:t>:</a:t>
            </a:r>
          </a:p>
          <a:p>
            <a:pPr lvl="1">
              <a:lnSpc>
                <a:spcPct val="150000"/>
              </a:lnSpc>
            </a:pPr>
            <a:r>
              <a:rPr lang="en-US" altLang="nl-NL" sz="2000" dirty="0" err="1" smtClean="0"/>
              <a:t>Niet</a:t>
            </a:r>
            <a:r>
              <a:rPr lang="en-US" altLang="nl-NL" sz="2000" dirty="0" smtClean="0"/>
              <a:t> </a:t>
            </a:r>
            <a:r>
              <a:rPr lang="en-US" altLang="nl-NL" sz="2000" dirty="0" err="1" smtClean="0"/>
              <a:t>aangeboren</a:t>
            </a:r>
            <a:r>
              <a:rPr lang="en-US" altLang="nl-NL" sz="2000" dirty="0" smtClean="0"/>
              <a:t> </a:t>
            </a:r>
            <a:r>
              <a:rPr lang="en-US" altLang="nl-NL" sz="2000" dirty="0" err="1" smtClean="0"/>
              <a:t>hersenletsel</a:t>
            </a:r>
            <a:r>
              <a:rPr lang="en-US" altLang="nl-NL" sz="2000" dirty="0" smtClean="0"/>
              <a:t> (NAH)</a:t>
            </a:r>
          </a:p>
          <a:p>
            <a:pPr lvl="1">
              <a:lnSpc>
                <a:spcPct val="150000"/>
              </a:lnSpc>
            </a:pPr>
            <a:r>
              <a:rPr lang="en-US" altLang="nl-NL" sz="2000" dirty="0" err="1" smtClean="0"/>
              <a:t>Ouderen</a:t>
            </a:r>
            <a:r>
              <a:rPr lang="en-US" altLang="nl-NL" sz="2000" dirty="0" smtClean="0"/>
              <a:t> </a:t>
            </a:r>
            <a:r>
              <a:rPr lang="en-US" altLang="nl-NL" sz="2000" dirty="0" err="1" smtClean="0"/>
              <a:t>en</a:t>
            </a:r>
            <a:r>
              <a:rPr lang="en-US" altLang="nl-NL" sz="2000" dirty="0" smtClean="0"/>
              <a:t> (</a:t>
            </a:r>
            <a:r>
              <a:rPr lang="en-US" altLang="nl-NL" sz="2000" dirty="0" err="1" smtClean="0"/>
              <a:t>jong</a:t>
            </a:r>
            <a:r>
              <a:rPr lang="en-US" altLang="nl-NL" sz="2000" dirty="0" smtClean="0"/>
              <a:t>) </a:t>
            </a:r>
            <a:r>
              <a:rPr lang="en-US" altLang="nl-NL" sz="2000" dirty="0" err="1" smtClean="0"/>
              <a:t>dementerenden</a:t>
            </a:r>
            <a:endParaRPr lang="en-US" altLang="nl-NL" sz="2000" dirty="0" smtClean="0"/>
          </a:p>
          <a:p>
            <a:pPr>
              <a:lnSpc>
                <a:spcPct val="150000"/>
              </a:lnSpc>
            </a:pPr>
            <a:r>
              <a:rPr lang="en-US" altLang="nl-NL" sz="2000" dirty="0" err="1" smtClean="0"/>
              <a:t>Beperkingen</a:t>
            </a:r>
            <a:r>
              <a:rPr lang="en-US" altLang="nl-NL" sz="2000" dirty="0" smtClean="0"/>
              <a:t> </a:t>
            </a:r>
            <a:r>
              <a:rPr lang="en-US" altLang="nl-NL" sz="2000" dirty="0" err="1" smtClean="0"/>
              <a:t>stabiliseren</a:t>
            </a:r>
            <a:r>
              <a:rPr lang="en-US" altLang="nl-NL" sz="2000" dirty="0" smtClean="0"/>
              <a:t> of </a:t>
            </a:r>
            <a:r>
              <a:rPr lang="en-US" altLang="nl-NL" sz="2000" dirty="0" err="1" smtClean="0"/>
              <a:t>verergeren</a:t>
            </a:r>
            <a:endParaRPr lang="en-US" altLang="nl-NL" sz="2000" dirty="0" smtClean="0"/>
          </a:p>
          <a:p>
            <a:pPr>
              <a:lnSpc>
                <a:spcPct val="150000"/>
              </a:lnSpc>
            </a:pPr>
            <a:r>
              <a:rPr lang="en-US" altLang="nl-NL" sz="2000" dirty="0" err="1" smtClean="0"/>
              <a:t>Taakgerichte</a:t>
            </a:r>
            <a:r>
              <a:rPr lang="en-US" altLang="nl-NL" sz="2000" dirty="0" smtClean="0"/>
              <a:t> </a:t>
            </a:r>
            <a:r>
              <a:rPr lang="en-US" altLang="nl-NL" sz="2000" dirty="0" err="1" smtClean="0"/>
              <a:t>bekostiging</a:t>
            </a:r>
            <a:endParaRPr lang="en-US" altLang="nl-NL" sz="2000" dirty="0" smtClean="0"/>
          </a:p>
          <a:p>
            <a:pPr>
              <a:lnSpc>
                <a:spcPct val="150000"/>
              </a:lnSpc>
            </a:pPr>
            <a:r>
              <a:rPr lang="en-US" altLang="nl-NL" sz="2000" dirty="0" smtClean="0"/>
              <a:t>Minder </a:t>
            </a:r>
            <a:r>
              <a:rPr lang="en-US" altLang="nl-NL" sz="2000" dirty="0" err="1" smtClean="0"/>
              <a:t>aanbieders</a:t>
            </a:r>
            <a:r>
              <a:rPr lang="en-US" altLang="nl-NL" sz="2000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en-US" altLang="nl-NL" sz="2000" dirty="0" smtClean="0"/>
              <a:t>Divers </a:t>
            </a:r>
            <a:r>
              <a:rPr lang="en-US" altLang="nl-NL" sz="2000" dirty="0" err="1" smtClean="0"/>
              <a:t>aanbod</a:t>
            </a:r>
            <a:endParaRPr lang="en-US" altLang="nl-NL" sz="2000" dirty="0" smtClean="0"/>
          </a:p>
          <a:p>
            <a:pPr marL="0" indent="0">
              <a:lnSpc>
                <a:spcPct val="150000"/>
              </a:lnSpc>
              <a:buNone/>
            </a:pPr>
            <a:endParaRPr lang="en-US" altLang="nl-NL" sz="2200" dirty="0" smtClean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4368" y="5877272"/>
            <a:ext cx="981357" cy="7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64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44725"/>
            <a:ext cx="6858000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2250281" y="1107282"/>
            <a:ext cx="4482704" cy="864394"/>
          </a:xfrm>
        </p:spPr>
        <p:txBody>
          <a:bodyPr>
            <a:normAutofit/>
          </a:bodyPr>
          <a:lstStyle/>
          <a:p>
            <a:pPr eaLnBrk="1" hangingPunct="1"/>
            <a:endParaRPr lang="nl-NL" altLang="nl-NL" sz="2700" dirty="0">
              <a:solidFill>
                <a:srgbClr val="0072BC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8613" y="5211198"/>
            <a:ext cx="736018" cy="554534"/>
          </a:xfrm>
          <a:prstGeom prst="rect">
            <a:avLst/>
          </a:prstGeom>
        </p:spPr>
      </p:pic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altLang="nl-NL" sz="4500" b="1" dirty="0">
                <a:solidFill>
                  <a:srgbClr val="0072BC"/>
                </a:solidFill>
              </a:rPr>
              <a:t>IN GESPREK</a:t>
            </a:r>
            <a:endParaRPr lang="nl-NL" sz="4500" b="1" dirty="0"/>
          </a:p>
        </p:txBody>
      </p:sp>
    </p:spTree>
    <p:extLst>
      <p:ext uri="{BB962C8B-B14F-4D97-AF65-F5344CB8AC3E}">
        <p14:creationId xmlns:p14="http://schemas.microsoft.com/office/powerpoint/2010/main" val="65631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Afbeelding 4" descr="powerpoint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el 1"/>
          <p:cNvSpPr>
            <a:spLocks noGrp="1"/>
          </p:cNvSpPr>
          <p:nvPr>
            <p:ph type="ctrTitle"/>
          </p:nvPr>
        </p:nvSpPr>
        <p:spPr>
          <a:xfrm>
            <a:off x="323528" y="2195512"/>
            <a:ext cx="8496944" cy="3249711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nl-NL" sz="3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Deelsessie</a:t>
            </a:r>
            <a: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b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en-US" altLang="nl-NL" sz="36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O</a:t>
            </a:r>
            <a:r>
              <a:rPr lang="en-US" altLang="nl-NL" sz="3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ntwikkelingsgerichte</a:t>
            </a:r>
            <a:r>
              <a:rPr lang="en-US" altLang="nl-NL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nl-NL" sz="3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dagactiviteiten</a:t>
            </a:r>
            <a:endParaRPr lang="nl-NL" altLang="nl-NL" sz="36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2052" name="Ondertitel 2"/>
          <p:cNvSpPr>
            <a:spLocks noGrp="1"/>
          </p:cNvSpPr>
          <p:nvPr>
            <p:ph type="subTitle" idx="1"/>
          </p:nvPr>
        </p:nvSpPr>
        <p:spPr>
          <a:xfrm>
            <a:off x="539750" y="5084763"/>
            <a:ext cx="3887788" cy="865187"/>
          </a:xfrm>
        </p:spPr>
        <p:txBody>
          <a:bodyPr>
            <a:normAutofit/>
          </a:bodyPr>
          <a:lstStyle/>
          <a:p>
            <a:pPr algn="l" eaLnBrk="1" hangingPunct="1">
              <a:lnSpc>
                <a:spcPct val="150000"/>
              </a:lnSpc>
            </a:pPr>
            <a:r>
              <a:rPr lang="en-US" altLang="nl-NL" sz="18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November 2020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332656"/>
            <a:ext cx="1191124" cy="89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17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-100013"/>
            <a:ext cx="6858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2250281" y="333377"/>
            <a:ext cx="4482704" cy="1152525"/>
          </a:xfrm>
        </p:spPr>
        <p:txBody>
          <a:bodyPr>
            <a:normAutofit fontScale="90000"/>
          </a:bodyPr>
          <a:lstStyle/>
          <a:p>
            <a:r>
              <a:rPr lang="nl-NL" altLang="nl-NL" sz="3600" dirty="0">
                <a:solidFill>
                  <a:srgbClr val="0072BC"/>
                </a:solidFill>
              </a:rPr>
              <a:t>Nieuwe koers – Waarom?</a:t>
            </a: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1817694" y="1628777"/>
            <a:ext cx="6337766" cy="3684629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2600" i="1" dirty="0" smtClean="0">
                <a:solidFill>
                  <a:srgbClr val="00B0F0"/>
                </a:solidFill>
              </a:rPr>
              <a:t>Hoe </a:t>
            </a:r>
            <a:r>
              <a:rPr lang="nl-NL" sz="2600" i="1" dirty="0">
                <a:solidFill>
                  <a:srgbClr val="00B0F0"/>
                </a:solidFill>
              </a:rPr>
              <a:t>zorgen we voor een toekomstbestendig sociaal domein? </a:t>
            </a:r>
            <a:endParaRPr lang="en-US" altLang="nl-NL" sz="2600" i="1" dirty="0">
              <a:solidFill>
                <a:srgbClr val="00B0F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nl-NL" sz="2400" dirty="0"/>
              <a:t>Dit vraagt om een principiële uitspraak: </a:t>
            </a:r>
            <a:endParaRPr lang="nl-NL" sz="24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l-NL" sz="2400" i="1" dirty="0" smtClean="0"/>
              <a:t>“Wat </a:t>
            </a:r>
            <a:r>
              <a:rPr lang="nl-NL" sz="2400" i="1" dirty="0"/>
              <a:t>mag het sociaal domein kosten?”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2400" i="1" dirty="0">
                <a:solidFill>
                  <a:srgbClr val="00B0F0"/>
                </a:solidFill>
              </a:rPr>
              <a:t>Opdracht: </a:t>
            </a:r>
            <a:endParaRPr lang="nl-NL" sz="2400" i="1" dirty="0" smtClean="0">
              <a:solidFill>
                <a:srgbClr val="00B0F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nl-NL" sz="2400" dirty="0" smtClean="0"/>
              <a:t>Groei </a:t>
            </a:r>
            <a:r>
              <a:rPr lang="nl-NL" sz="2400" dirty="0"/>
              <a:t>afremmen en uitgaven in het sociaal domein stabiliseren. </a:t>
            </a:r>
          </a:p>
          <a:p>
            <a:pPr>
              <a:lnSpc>
                <a:spcPct val="150000"/>
              </a:lnSpc>
            </a:pPr>
            <a:endParaRPr lang="en-US" altLang="nl-NL" sz="1900" dirty="0"/>
          </a:p>
          <a:p>
            <a:pPr>
              <a:lnSpc>
                <a:spcPct val="150000"/>
              </a:lnSpc>
            </a:pPr>
            <a:endParaRPr lang="en-US" altLang="nl-NL" sz="1900" dirty="0"/>
          </a:p>
          <a:p>
            <a:pPr>
              <a:lnSpc>
                <a:spcPct val="150000"/>
              </a:lnSpc>
            </a:pPr>
            <a:endParaRPr lang="en-US" altLang="nl-NL" sz="1900" dirty="0"/>
          </a:p>
          <a:p>
            <a:pPr marL="0" indent="0">
              <a:lnSpc>
                <a:spcPct val="150000"/>
              </a:lnSpc>
              <a:buNone/>
            </a:pPr>
            <a:endParaRPr lang="en-US" altLang="nl-NL" sz="2200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1532" y="5761737"/>
            <a:ext cx="981357" cy="7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22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ijdelijke aanduiding voor inhoud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1376769"/>
              </p:ext>
            </p:extLst>
          </p:nvPr>
        </p:nvGraphicFramePr>
        <p:xfrm>
          <a:off x="179510" y="260648"/>
          <a:ext cx="8784978" cy="61673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4573"/>
                <a:gridCol w="1404932"/>
                <a:gridCol w="1354905"/>
                <a:gridCol w="489185"/>
                <a:gridCol w="439778"/>
                <a:gridCol w="439778"/>
                <a:gridCol w="373734"/>
                <a:gridCol w="505821"/>
                <a:gridCol w="439778"/>
                <a:gridCol w="439778"/>
                <a:gridCol w="439158"/>
                <a:gridCol w="353558"/>
              </a:tblGrid>
              <a:tr h="95727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Onderzoek</a:t>
                      </a:r>
                      <a:endParaRPr lang="nl-NL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dirty="0" smtClean="0">
                          <a:effectLst/>
                        </a:rPr>
                        <a:t>Resultaat-gebieden</a:t>
                      </a:r>
                      <a:endParaRPr lang="nl-NL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dirty="0" err="1" smtClean="0">
                          <a:effectLst/>
                        </a:rPr>
                        <a:t>Doorverwij-zen</a:t>
                      </a:r>
                      <a:r>
                        <a:rPr lang="nl-NL" sz="1600" dirty="0" smtClean="0">
                          <a:effectLst/>
                        </a:rPr>
                        <a:t> </a:t>
                      </a:r>
                      <a:r>
                        <a:rPr lang="nl-NL" sz="1600" dirty="0">
                          <a:effectLst/>
                        </a:rPr>
                        <a:t>of AV</a:t>
                      </a:r>
                      <a:endParaRPr lang="nl-NL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MV</a:t>
                      </a:r>
                      <a:endParaRPr lang="nl-NL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Ernst </a:t>
                      </a:r>
                      <a:r>
                        <a:rPr lang="nl-NL" sz="1600" dirty="0" err="1" smtClean="0">
                          <a:effectLst/>
                        </a:rPr>
                        <a:t>problema-tiek</a:t>
                      </a:r>
                      <a:endParaRPr lang="nl-NL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Dag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dirty="0" err="1" smtClean="0">
                          <a:effectLst/>
                        </a:rPr>
                        <a:t>de-len</a:t>
                      </a:r>
                      <a:endParaRPr lang="nl-NL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Intensiteit (voorheen: mandje)</a:t>
                      </a:r>
                      <a:endParaRPr lang="nl-NL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631166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L</a:t>
                      </a:r>
                      <a:endParaRPr lang="nl-NL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M</a:t>
                      </a:r>
                      <a:endParaRPr lang="nl-NL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Z</a:t>
                      </a:r>
                      <a:endParaRPr lang="nl-NL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 </a:t>
                      </a:r>
                      <a:endParaRPr lang="nl-NL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 </a:t>
                      </a:r>
                      <a:endParaRPr lang="nl-NL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Z</a:t>
                      </a:r>
                      <a:endParaRPr lang="nl-NL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dirty="0" smtClean="0">
                          <a:effectLst/>
                        </a:rPr>
                        <a:t>I</a:t>
                      </a:r>
                      <a:endParaRPr lang="nl-NL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</a:tr>
              <a:tr h="71010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Hulpvraag centraal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Aandachtspunten formuleren per resultaatgebied waar nodig.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Resultaten koppelen aan voornaamste aandachtspunten.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Nagaan waar de oplossing ligt: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- eigen kracht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- sociaal netwerk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- voorliggende oplossing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-MV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MV: nodig? Inclusief vervoer?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Dagdelen schatten benodigde zorg voor te behalen resultaat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Intensiteit benodigde zorg koppelen aan resultaat voor bepaalde periode</a:t>
                      </a:r>
                      <a:endParaRPr lang="nl-NL" sz="12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effectLst/>
                        </a:rPr>
                        <a:t>Niet-arbeidsmatig</a:t>
                      </a:r>
                      <a:endParaRPr lang="nl-NL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effectLst/>
                        </a:rPr>
                        <a:t>ZVW/</a:t>
                      </a:r>
                      <a:r>
                        <a:rPr lang="nl-NL" sz="1800" dirty="0" err="1">
                          <a:effectLst/>
                        </a:rPr>
                        <a:t>Wlz</a:t>
                      </a:r>
                      <a:r>
                        <a:rPr lang="nl-NL" sz="1800" dirty="0">
                          <a:effectLst/>
                        </a:rPr>
                        <a:t> / </a:t>
                      </a:r>
                      <a:r>
                        <a:rPr lang="nl-NL" sz="1800" dirty="0" smtClean="0">
                          <a:effectLst/>
                        </a:rPr>
                        <a:t>AV DA</a:t>
                      </a:r>
                      <a:endParaRPr lang="nl-NL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800">
                          <a:effectLst/>
                        </a:rPr>
                        <a:t>DA</a:t>
                      </a:r>
                      <a:endParaRPr lang="nl-NL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800">
                          <a:effectLst/>
                        </a:rPr>
                        <a:t> </a:t>
                      </a:r>
                      <a:endParaRPr lang="nl-NL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nl-NL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nl-NL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nl-NL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nl-NL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</a:tr>
              <a:tr h="3868823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effectLst/>
                        </a:rPr>
                        <a:t>Arbeidsmatig</a:t>
                      </a:r>
                      <a:endParaRPr lang="nl-NL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effectLst/>
                        </a:rPr>
                        <a:t>PW/ AV </a:t>
                      </a:r>
                      <a:r>
                        <a:rPr lang="nl-NL" sz="1800" dirty="0" smtClean="0">
                          <a:effectLst/>
                        </a:rPr>
                        <a:t>DA</a:t>
                      </a:r>
                      <a:endParaRPr lang="nl-NL" sz="1800" dirty="0">
                        <a:effectLst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effectLst/>
                        </a:rPr>
                        <a:t>DA</a:t>
                      </a:r>
                      <a:endParaRPr lang="nl-NL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nl-NL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nl-NL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nl-NL" sz="9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nl-NL" sz="9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850" marR="578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143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44725"/>
            <a:ext cx="6858000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2250281" y="1107282"/>
            <a:ext cx="4482704" cy="864394"/>
          </a:xfrm>
        </p:spPr>
        <p:txBody>
          <a:bodyPr>
            <a:normAutofit/>
          </a:bodyPr>
          <a:lstStyle/>
          <a:p>
            <a:pPr eaLnBrk="1" hangingPunct="1"/>
            <a:endParaRPr lang="nl-NL" altLang="nl-NL" sz="2700" dirty="0">
              <a:solidFill>
                <a:srgbClr val="0072BC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8613" y="5211198"/>
            <a:ext cx="736018" cy="554534"/>
          </a:xfrm>
          <a:prstGeom prst="rect">
            <a:avLst/>
          </a:prstGeom>
        </p:spPr>
      </p:pic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altLang="nl-NL" sz="4500" b="1" dirty="0">
                <a:solidFill>
                  <a:srgbClr val="0072BC"/>
                </a:solidFill>
              </a:rPr>
              <a:t>IN GESPREK</a:t>
            </a:r>
            <a:endParaRPr lang="nl-NL" sz="4500" b="1" dirty="0"/>
          </a:p>
        </p:txBody>
      </p:sp>
    </p:spTree>
    <p:extLst>
      <p:ext uri="{BB962C8B-B14F-4D97-AF65-F5344CB8AC3E}">
        <p14:creationId xmlns:p14="http://schemas.microsoft.com/office/powerpoint/2010/main" val="311058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628775"/>
            <a:ext cx="7344816" cy="49685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2000" b="1" dirty="0">
                <a:latin typeface="Garamond" panose="02020404030301010803" pitchFamily="18" charset="0"/>
              </a:rPr>
              <a:t/>
            </a:r>
            <a:br>
              <a:rPr lang="nl-NL" sz="2000" b="1" dirty="0">
                <a:latin typeface="Garamond" panose="02020404030301010803" pitchFamily="18" charset="0"/>
              </a:rPr>
            </a:br>
            <a:endParaRPr lang="nl-NL" sz="2800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nl-NL" altLang="nl-NL" sz="4400" b="1" dirty="0">
                <a:solidFill>
                  <a:srgbClr val="0072BC"/>
                </a:solidFill>
                <a:latin typeface="Garamond" panose="02020404030301010803" pitchFamily="18" charset="0"/>
              </a:rPr>
              <a:t>Terugkoppeling plenair</a:t>
            </a:r>
            <a:endParaRPr lang="nl-NL" sz="4400" b="1" dirty="0">
              <a:latin typeface="Garamond" panose="02020404030301010803" pitchFamily="18" charset="0"/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816" y="5805264"/>
            <a:ext cx="981357" cy="7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14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1476375" y="333375"/>
            <a:ext cx="5976938" cy="1152525"/>
          </a:xfrm>
        </p:spPr>
        <p:txBody>
          <a:bodyPr>
            <a:normAutofit/>
          </a:bodyPr>
          <a:lstStyle/>
          <a:p>
            <a:pPr eaLnBrk="1" hangingPunct="1"/>
            <a:r>
              <a:rPr lang="nl-NL" altLang="nl-NL" sz="3600" dirty="0" smtClean="0">
                <a:solidFill>
                  <a:srgbClr val="0072BC"/>
                </a:solidFill>
              </a:rPr>
              <a:t>Vragen of nabranders</a:t>
            </a: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628775"/>
            <a:ext cx="7344816" cy="49685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>
                <a:latin typeface="Garamond" panose="02020404030301010803" pitchFamily="18" charset="0"/>
              </a:rPr>
              <a:t/>
            </a:r>
            <a:br>
              <a:rPr lang="nl-NL" sz="2000" b="1" dirty="0">
                <a:latin typeface="Garamond" panose="02020404030301010803" pitchFamily="18" charset="0"/>
              </a:rPr>
            </a:br>
            <a:endParaRPr lang="nl-NL" sz="2800" b="1" dirty="0"/>
          </a:p>
          <a:p>
            <a:r>
              <a:rPr lang="nl-NL" sz="2800" b="1" dirty="0" smtClean="0"/>
              <a:t>Vragen?</a:t>
            </a:r>
          </a:p>
          <a:p>
            <a:endParaRPr lang="nl-NL" sz="2800" b="1" dirty="0"/>
          </a:p>
          <a:p>
            <a:endParaRPr lang="nl-NL" sz="2800" b="1" dirty="0" smtClean="0"/>
          </a:p>
          <a:p>
            <a:pPr marL="0" indent="0">
              <a:buNone/>
            </a:pPr>
            <a:endParaRPr lang="nl-NL" sz="2800" b="1" dirty="0" smtClean="0"/>
          </a:p>
          <a:p>
            <a:r>
              <a:rPr lang="nl-NL" sz="2800" b="1" dirty="0" smtClean="0"/>
              <a:t>Voor vragen en nabranders:</a:t>
            </a:r>
          </a:p>
          <a:p>
            <a:pPr marL="0" indent="0" algn="ctr">
              <a:buNone/>
            </a:pPr>
            <a:r>
              <a:rPr lang="nl-NL" sz="4400" b="1" dirty="0" smtClean="0">
                <a:solidFill>
                  <a:srgbClr val="00B0F0"/>
                </a:solidFill>
              </a:rPr>
              <a:t>inkoop@noordoostpolder.nl</a:t>
            </a:r>
            <a:endParaRPr lang="nl-NL" sz="4400" b="1" dirty="0">
              <a:solidFill>
                <a:srgbClr val="00B0F0"/>
              </a:solidFill>
            </a:endParaRPr>
          </a:p>
        </p:txBody>
      </p:sp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72816"/>
            <a:ext cx="1994353" cy="170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94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1476375" y="333375"/>
            <a:ext cx="5976938" cy="1152525"/>
          </a:xfrm>
        </p:spPr>
        <p:txBody>
          <a:bodyPr>
            <a:normAutofit fontScale="90000"/>
          </a:bodyPr>
          <a:lstStyle/>
          <a:p>
            <a:r>
              <a:rPr lang="nl-NL" altLang="nl-NL" sz="3600" b="1" dirty="0">
                <a:solidFill>
                  <a:srgbClr val="0072BC"/>
                </a:solidFill>
                <a:latin typeface="Garamond" panose="02020404030301010803" pitchFamily="18" charset="0"/>
              </a:rPr>
              <a:t>Afsluiting</a:t>
            </a:r>
            <a:r>
              <a:rPr lang="nl-NL" sz="3600" b="1" dirty="0">
                <a:latin typeface="Garamond" panose="02020404030301010803" pitchFamily="18" charset="0"/>
              </a:rPr>
              <a:t/>
            </a:r>
            <a:br>
              <a:rPr lang="nl-NL" sz="3600" b="1" dirty="0">
                <a:latin typeface="Garamond" panose="02020404030301010803" pitchFamily="18" charset="0"/>
              </a:rPr>
            </a:br>
            <a:endParaRPr lang="nl-NL" altLang="nl-NL" sz="3600" dirty="0" smtClean="0">
              <a:solidFill>
                <a:srgbClr val="0072BC"/>
              </a:solidFill>
            </a:endParaRP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628775"/>
            <a:ext cx="7344816" cy="49685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2000" b="1" dirty="0">
                <a:latin typeface="Garamond" panose="02020404030301010803" pitchFamily="18" charset="0"/>
              </a:rPr>
              <a:t/>
            </a:r>
            <a:br>
              <a:rPr lang="nl-NL" sz="2000" b="1" dirty="0">
                <a:latin typeface="Garamond" panose="02020404030301010803" pitchFamily="18" charset="0"/>
              </a:rPr>
            </a:br>
            <a:r>
              <a:rPr lang="nl-NL" sz="4400" b="1" dirty="0" smtClean="0">
                <a:latin typeface="Garamond" panose="02020404030301010803" pitchFamily="18" charset="0"/>
              </a:rPr>
              <a:t>Hartelijk dank voor uw komst en uw </a:t>
            </a:r>
          </a:p>
          <a:p>
            <a:pPr marL="0" indent="0" algn="ctr">
              <a:buNone/>
            </a:pPr>
            <a:r>
              <a:rPr lang="nl-NL" sz="4400" b="1" dirty="0" smtClean="0">
                <a:latin typeface="Garamond" panose="02020404030301010803" pitchFamily="18" charset="0"/>
              </a:rPr>
              <a:t>waardevolle bijdrage!</a:t>
            </a:r>
            <a:endParaRPr lang="nl-NL" sz="44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93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962" y="-108251"/>
            <a:ext cx="6858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2250281" y="333377"/>
            <a:ext cx="4482704" cy="1152525"/>
          </a:xfrm>
        </p:spPr>
        <p:txBody>
          <a:bodyPr>
            <a:normAutofit fontScale="90000"/>
          </a:bodyPr>
          <a:lstStyle/>
          <a:p>
            <a:r>
              <a:rPr lang="nl-NL" altLang="nl-NL" sz="3600" dirty="0">
                <a:solidFill>
                  <a:srgbClr val="0072BC"/>
                </a:solidFill>
              </a:rPr>
              <a:t>Nieuwe koers – Wat betekent dit?</a:t>
            </a: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1278925" y="1628777"/>
            <a:ext cx="6790037" cy="4968577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100" i="1" dirty="0">
                <a:solidFill>
                  <a:srgbClr val="00B0F0"/>
                </a:solidFill>
              </a:rPr>
              <a:t>Wat betekent dat voor u als aanbieder?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nl-NL" b="1" dirty="0"/>
              <a:t>We </a:t>
            </a:r>
            <a:r>
              <a:rPr lang="en-US" altLang="nl-NL" b="1" dirty="0" err="1"/>
              <a:t>creëren</a:t>
            </a:r>
            <a:r>
              <a:rPr lang="en-US" altLang="nl-NL" b="1" dirty="0"/>
              <a:t> </a:t>
            </a:r>
            <a:r>
              <a:rPr lang="en-US" altLang="nl-NL" b="1" dirty="0" err="1"/>
              <a:t>een</a:t>
            </a:r>
            <a:r>
              <a:rPr lang="en-US" altLang="nl-NL" b="1" dirty="0"/>
              <a:t> </a:t>
            </a:r>
            <a:r>
              <a:rPr lang="en-US" altLang="nl-NL" b="1" dirty="0" err="1"/>
              <a:t>overzichtelijk</a:t>
            </a:r>
            <a:r>
              <a:rPr lang="en-US" altLang="nl-NL" b="1" dirty="0"/>
              <a:t> </a:t>
            </a:r>
            <a:r>
              <a:rPr lang="en-US" altLang="nl-NL" b="1" dirty="0" err="1"/>
              <a:t>zorglandschap</a:t>
            </a:r>
            <a:r>
              <a:rPr lang="en-US" altLang="nl-NL" b="1" dirty="0"/>
              <a:t> </a:t>
            </a:r>
          </a:p>
          <a:p>
            <a:pPr>
              <a:lnSpc>
                <a:spcPct val="150000"/>
              </a:lnSpc>
            </a:pPr>
            <a:r>
              <a:rPr lang="en-US" altLang="nl-NL" sz="2400" dirty="0" err="1"/>
              <a:t>t</a:t>
            </a:r>
            <a:r>
              <a:rPr lang="en-US" altLang="nl-NL" sz="2400" dirty="0" err="1" smtClean="0"/>
              <a:t>oewerken</a:t>
            </a:r>
            <a:r>
              <a:rPr lang="en-US" altLang="nl-NL" sz="2400" dirty="0" smtClean="0"/>
              <a:t> </a:t>
            </a:r>
            <a:r>
              <a:rPr lang="en-US" altLang="nl-NL" sz="2400" dirty="0" err="1" smtClean="0"/>
              <a:t>naar</a:t>
            </a:r>
            <a:r>
              <a:rPr lang="en-US" altLang="nl-NL" sz="2400" dirty="0" smtClean="0"/>
              <a:t> </a:t>
            </a:r>
            <a:r>
              <a:rPr lang="en-US" altLang="nl-NL" sz="2400" dirty="0"/>
              <a:t>minder </a:t>
            </a:r>
            <a:r>
              <a:rPr lang="en-US" altLang="nl-NL" sz="2400" dirty="0" err="1"/>
              <a:t>aanbieders</a:t>
            </a:r>
            <a:r>
              <a:rPr lang="en-US" altLang="nl-NL" sz="2400" dirty="0"/>
              <a:t> </a:t>
            </a:r>
            <a:r>
              <a:rPr lang="en-US" altLang="nl-NL" sz="2400" dirty="0" err="1"/>
              <a:t>voor</a:t>
            </a:r>
            <a:r>
              <a:rPr lang="en-US" altLang="nl-NL" sz="2400" dirty="0"/>
              <a:t> </a:t>
            </a:r>
            <a:r>
              <a:rPr lang="en-US" altLang="nl-NL" sz="2400" dirty="0" err="1"/>
              <a:t>meer</a:t>
            </a:r>
            <a:r>
              <a:rPr lang="en-US" altLang="nl-NL" sz="2400" dirty="0"/>
              <a:t> focus, </a:t>
            </a:r>
            <a:r>
              <a:rPr lang="en-US" altLang="nl-NL" sz="2400" dirty="0" err="1"/>
              <a:t>kwaliteit</a:t>
            </a:r>
            <a:r>
              <a:rPr lang="en-US" altLang="nl-NL" sz="2400" dirty="0"/>
              <a:t> </a:t>
            </a:r>
            <a:r>
              <a:rPr lang="en-US" altLang="nl-NL" sz="2400" dirty="0" err="1"/>
              <a:t>en</a:t>
            </a:r>
            <a:r>
              <a:rPr lang="en-US" altLang="nl-NL" sz="2400" dirty="0"/>
              <a:t> </a:t>
            </a:r>
            <a:r>
              <a:rPr lang="en-US" altLang="nl-NL" sz="2400" dirty="0" err="1"/>
              <a:t>innovatie</a:t>
            </a:r>
            <a:endParaRPr lang="en-US" altLang="nl-NL" sz="2400" dirty="0"/>
          </a:p>
          <a:p>
            <a:pPr>
              <a:lnSpc>
                <a:spcPct val="150000"/>
              </a:lnSpc>
            </a:pPr>
            <a:r>
              <a:rPr lang="en-US" altLang="nl-NL" sz="2400" dirty="0" err="1"/>
              <a:t>intensievere</a:t>
            </a:r>
            <a:r>
              <a:rPr lang="en-US" altLang="nl-NL" sz="2400" dirty="0"/>
              <a:t> </a:t>
            </a:r>
            <a:r>
              <a:rPr lang="en-US" altLang="nl-NL" sz="2400" dirty="0" err="1"/>
              <a:t>samenwerking</a:t>
            </a:r>
            <a:r>
              <a:rPr lang="en-US" altLang="nl-NL" sz="2400" dirty="0"/>
              <a:t> met minder partners</a:t>
            </a:r>
          </a:p>
          <a:p>
            <a:pPr>
              <a:lnSpc>
                <a:spcPct val="150000"/>
              </a:lnSpc>
            </a:pPr>
            <a:r>
              <a:rPr lang="en-US" altLang="nl-NL" sz="2400" dirty="0" err="1"/>
              <a:t>gemeentelijke</a:t>
            </a:r>
            <a:r>
              <a:rPr lang="en-US" altLang="nl-NL" sz="2400" dirty="0"/>
              <a:t> </a:t>
            </a:r>
            <a:r>
              <a:rPr lang="en-US" altLang="nl-NL" sz="2400" dirty="0" err="1"/>
              <a:t>toegang</a:t>
            </a:r>
            <a:r>
              <a:rPr lang="en-US" altLang="nl-NL" sz="2400" dirty="0"/>
              <a:t> tot </a:t>
            </a:r>
            <a:r>
              <a:rPr lang="en-US" altLang="nl-NL" sz="2400" dirty="0" err="1"/>
              <a:t>ondersteuning</a:t>
            </a:r>
            <a:r>
              <a:rPr lang="en-US" altLang="nl-NL" sz="2400" dirty="0"/>
              <a:t> is </a:t>
            </a:r>
            <a:r>
              <a:rPr lang="en-US" altLang="nl-NL" sz="2400" dirty="0" err="1"/>
              <a:t>overzichtelijk</a:t>
            </a:r>
            <a:r>
              <a:rPr lang="en-US" altLang="nl-NL" sz="2400" dirty="0"/>
              <a:t> </a:t>
            </a:r>
            <a:r>
              <a:rPr lang="en-US" altLang="nl-NL" sz="2400" dirty="0" err="1"/>
              <a:t>ingericht</a:t>
            </a:r>
            <a:r>
              <a:rPr lang="en-US" altLang="nl-NL" sz="2400" dirty="0"/>
              <a:t> </a:t>
            </a:r>
            <a:r>
              <a:rPr lang="en-US" altLang="nl-NL" sz="2400" dirty="0" err="1"/>
              <a:t>en</a:t>
            </a:r>
            <a:r>
              <a:rPr lang="en-US" altLang="nl-NL" sz="2400" dirty="0"/>
              <a:t> </a:t>
            </a:r>
            <a:r>
              <a:rPr lang="en-US" altLang="nl-NL" sz="2400" dirty="0" err="1"/>
              <a:t>bekend</a:t>
            </a:r>
            <a:r>
              <a:rPr lang="en-US" altLang="nl-NL" sz="2400" dirty="0"/>
              <a:t> </a:t>
            </a:r>
            <a:r>
              <a:rPr lang="en-US" altLang="nl-NL" sz="2400" dirty="0" err="1"/>
              <a:t>bij</a:t>
            </a:r>
            <a:r>
              <a:rPr lang="en-US" altLang="nl-NL" sz="2400" dirty="0"/>
              <a:t> </a:t>
            </a:r>
            <a:r>
              <a:rPr lang="en-US" altLang="nl-NL" sz="2400" dirty="0" err="1"/>
              <a:t>inwoners</a:t>
            </a:r>
            <a:r>
              <a:rPr lang="en-US" altLang="nl-NL" sz="2400" dirty="0"/>
              <a:t> </a:t>
            </a:r>
            <a:r>
              <a:rPr lang="en-US" altLang="nl-NL" sz="2400" dirty="0" err="1"/>
              <a:t>en</a:t>
            </a:r>
            <a:r>
              <a:rPr lang="en-US" altLang="nl-NL" sz="2400" dirty="0"/>
              <a:t> </a:t>
            </a:r>
            <a:r>
              <a:rPr lang="en-US" altLang="nl-NL" sz="2400" dirty="0" err="1"/>
              <a:t>zorgaanbieders</a:t>
            </a:r>
            <a:endParaRPr lang="en-US" altLang="nl-NL" sz="2400" dirty="0"/>
          </a:p>
          <a:p>
            <a:pPr>
              <a:lnSpc>
                <a:spcPct val="150000"/>
              </a:lnSpc>
            </a:pPr>
            <a:r>
              <a:rPr lang="en-US" altLang="nl-NL" sz="2400" dirty="0" err="1" smtClean="0"/>
              <a:t>bekendheid</a:t>
            </a:r>
            <a:r>
              <a:rPr lang="en-US" altLang="nl-NL" sz="2400" dirty="0" smtClean="0"/>
              <a:t> </a:t>
            </a:r>
            <a:r>
              <a:rPr lang="en-US" altLang="nl-NL" sz="2400" dirty="0" err="1"/>
              <a:t>voorliggende</a:t>
            </a:r>
            <a:r>
              <a:rPr lang="en-US" altLang="nl-NL" sz="2400" dirty="0"/>
              <a:t> </a:t>
            </a:r>
            <a:r>
              <a:rPr lang="en-US" altLang="nl-NL" sz="2400" dirty="0" err="1"/>
              <a:t>oplossingen</a:t>
            </a:r>
            <a:r>
              <a:rPr lang="en-US" altLang="nl-NL" sz="2400" dirty="0"/>
              <a:t>, </a:t>
            </a:r>
            <a:r>
              <a:rPr lang="en-US" altLang="nl-NL" sz="2400" dirty="0" err="1"/>
              <a:t>ook</a:t>
            </a:r>
            <a:r>
              <a:rPr lang="en-US" altLang="nl-NL" sz="2400" dirty="0"/>
              <a:t> </a:t>
            </a:r>
            <a:r>
              <a:rPr lang="en-US" altLang="nl-NL" sz="2400" dirty="0" err="1"/>
              <a:t>bij</a:t>
            </a:r>
            <a:r>
              <a:rPr lang="en-US" altLang="nl-NL" sz="2400" dirty="0"/>
              <a:t> </a:t>
            </a:r>
            <a:r>
              <a:rPr lang="en-US" altLang="nl-NL" sz="2400" dirty="0" err="1"/>
              <a:t>zorgaanbieders</a:t>
            </a:r>
            <a:endParaRPr lang="en-US" altLang="nl-NL" sz="2400" dirty="0"/>
          </a:p>
          <a:p>
            <a:pPr>
              <a:lnSpc>
                <a:spcPct val="150000"/>
              </a:lnSpc>
            </a:pPr>
            <a:r>
              <a:rPr lang="en-US" altLang="nl-NL" sz="2400" dirty="0" err="1" smtClean="0"/>
              <a:t>solide</a:t>
            </a:r>
            <a:r>
              <a:rPr lang="en-US" altLang="nl-NL" sz="2400" dirty="0" smtClean="0"/>
              <a:t> </a:t>
            </a:r>
            <a:r>
              <a:rPr lang="en-US" altLang="nl-NL" sz="2400" dirty="0" err="1"/>
              <a:t>algemene</a:t>
            </a:r>
            <a:r>
              <a:rPr lang="en-US" altLang="nl-NL" sz="2400" dirty="0"/>
              <a:t> </a:t>
            </a:r>
            <a:r>
              <a:rPr lang="en-US" altLang="nl-NL" sz="2400" dirty="0" err="1"/>
              <a:t>voorzieningen</a:t>
            </a:r>
            <a:r>
              <a:rPr lang="en-US" altLang="nl-NL" sz="2400" dirty="0"/>
              <a:t> met </a:t>
            </a:r>
            <a:r>
              <a:rPr lang="en-US" altLang="nl-NL" sz="2400" dirty="0" err="1"/>
              <a:t>mogelijkheid</a:t>
            </a:r>
            <a:r>
              <a:rPr lang="en-US" altLang="nl-NL" sz="2400" dirty="0"/>
              <a:t> op- </a:t>
            </a:r>
            <a:r>
              <a:rPr lang="en-US" altLang="nl-NL" sz="2400" dirty="0" err="1"/>
              <a:t>en</a:t>
            </a:r>
            <a:r>
              <a:rPr lang="en-US" altLang="nl-NL" sz="2400" dirty="0"/>
              <a:t> </a:t>
            </a:r>
            <a:r>
              <a:rPr lang="en-US" altLang="nl-NL" sz="2400" dirty="0" err="1"/>
              <a:t>afschalen</a:t>
            </a:r>
            <a:r>
              <a:rPr lang="en-US" altLang="nl-NL" sz="2400" dirty="0"/>
              <a:t> van </a:t>
            </a:r>
            <a:r>
              <a:rPr lang="en-US" altLang="nl-NL" sz="2400" dirty="0" err="1"/>
              <a:t>en</a:t>
            </a:r>
            <a:r>
              <a:rPr lang="en-US" altLang="nl-NL" sz="2400" dirty="0"/>
              <a:t> </a:t>
            </a:r>
            <a:r>
              <a:rPr lang="en-US" altLang="nl-NL" sz="2400" dirty="0" err="1"/>
              <a:t>naar</a:t>
            </a:r>
            <a:r>
              <a:rPr lang="en-US" altLang="nl-NL" sz="2400" dirty="0"/>
              <a:t> </a:t>
            </a:r>
            <a:r>
              <a:rPr lang="en-US" altLang="nl-NL" sz="2400" dirty="0" err="1"/>
              <a:t>maatwerk</a:t>
            </a:r>
            <a:endParaRPr lang="en-US" altLang="nl-NL" sz="2400" dirty="0"/>
          </a:p>
          <a:p>
            <a:pPr>
              <a:lnSpc>
                <a:spcPct val="150000"/>
              </a:lnSpc>
            </a:pPr>
            <a:endParaRPr lang="nl-NL" sz="1900" dirty="0"/>
          </a:p>
          <a:p>
            <a:pPr>
              <a:lnSpc>
                <a:spcPct val="150000"/>
              </a:lnSpc>
            </a:pPr>
            <a:endParaRPr lang="en-US" altLang="nl-NL" sz="1900" dirty="0"/>
          </a:p>
          <a:p>
            <a:pPr>
              <a:lnSpc>
                <a:spcPct val="150000"/>
              </a:lnSpc>
            </a:pPr>
            <a:endParaRPr lang="en-US" altLang="nl-NL" sz="1900" dirty="0"/>
          </a:p>
          <a:p>
            <a:pPr>
              <a:lnSpc>
                <a:spcPct val="150000"/>
              </a:lnSpc>
            </a:pPr>
            <a:endParaRPr lang="en-US" altLang="nl-NL" sz="1900" dirty="0"/>
          </a:p>
          <a:p>
            <a:pPr marL="0" indent="0">
              <a:lnSpc>
                <a:spcPct val="150000"/>
              </a:lnSpc>
              <a:buNone/>
            </a:pPr>
            <a:endParaRPr lang="en-US" altLang="nl-NL" sz="2200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0312" y="5877272"/>
            <a:ext cx="981357" cy="7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-100013"/>
            <a:ext cx="6858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2250281" y="333377"/>
            <a:ext cx="4482704" cy="1152525"/>
          </a:xfrm>
        </p:spPr>
        <p:txBody>
          <a:bodyPr>
            <a:normAutofit fontScale="90000"/>
          </a:bodyPr>
          <a:lstStyle/>
          <a:p>
            <a:r>
              <a:rPr lang="nl-NL" altLang="nl-NL" sz="3600" dirty="0">
                <a:solidFill>
                  <a:srgbClr val="0072BC"/>
                </a:solidFill>
              </a:rPr>
              <a:t>Nieuwe koers – Wat betekent dit?</a:t>
            </a: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1235677" y="1628777"/>
            <a:ext cx="6882713" cy="4968577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4700" i="1" dirty="0">
                <a:solidFill>
                  <a:srgbClr val="00B0F0"/>
                </a:solidFill>
              </a:rPr>
              <a:t>Wat betekent dat voor u als aanbieder?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nl-NL" sz="3600" b="1" dirty="0" err="1"/>
              <a:t>Als</a:t>
            </a:r>
            <a:r>
              <a:rPr lang="en-US" altLang="nl-NL" sz="3600" b="1" dirty="0"/>
              <a:t> </a:t>
            </a:r>
            <a:r>
              <a:rPr lang="en-US" altLang="nl-NL" sz="3600" b="1" dirty="0" err="1"/>
              <a:t>gemeenten</a:t>
            </a:r>
            <a:r>
              <a:rPr lang="en-US" altLang="nl-NL" sz="3600" b="1" dirty="0"/>
              <a:t> </a:t>
            </a:r>
            <a:r>
              <a:rPr lang="en-US" altLang="nl-NL" sz="3600" b="1" dirty="0" err="1"/>
              <a:t>nemen</a:t>
            </a:r>
            <a:r>
              <a:rPr lang="en-US" altLang="nl-NL" sz="3600" b="1" dirty="0"/>
              <a:t> we </a:t>
            </a:r>
            <a:r>
              <a:rPr lang="en-US" altLang="nl-NL" sz="3600" b="1" dirty="0" err="1"/>
              <a:t>meer</a:t>
            </a:r>
            <a:r>
              <a:rPr lang="en-US" altLang="nl-NL" sz="3600" b="1" dirty="0"/>
              <a:t> </a:t>
            </a:r>
            <a:r>
              <a:rPr lang="en-US" altLang="nl-NL" sz="3600" b="1" dirty="0" err="1"/>
              <a:t>regie</a:t>
            </a:r>
            <a:endParaRPr lang="en-US" altLang="nl-NL" sz="3600" b="1" dirty="0"/>
          </a:p>
          <a:p>
            <a:pPr lvl="2">
              <a:lnSpc>
                <a:spcPct val="150000"/>
              </a:lnSpc>
            </a:pPr>
            <a:r>
              <a:rPr lang="en-US" altLang="nl-NL" sz="3600" dirty="0"/>
              <a:t>We </a:t>
            </a:r>
            <a:r>
              <a:rPr lang="en-US" altLang="nl-NL" sz="3600" dirty="0" err="1"/>
              <a:t>gaan</a:t>
            </a:r>
            <a:r>
              <a:rPr lang="en-US" altLang="nl-NL" sz="3600" dirty="0"/>
              <a:t> </a:t>
            </a:r>
            <a:r>
              <a:rPr lang="en-US" altLang="nl-NL" sz="3600" dirty="0" err="1"/>
              <a:t>scherper</a:t>
            </a:r>
            <a:r>
              <a:rPr lang="en-US" altLang="nl-NL" sz="3600" dirty="0"/>
              <a:t> </a:t>
            </a:r>
            <a:r>
              <a:rPr lang="en-US" altLang="nl-NL" sz="3600" dirty="0" err="1"/>
              <a:t>indiceren</a:t>
            </a:r>
            <a:r>
              <a:rPr lang="en-US" altLang="nl-NL" sz="3600" dirty="0"/>
              <a:t> (</a:t>
            </a:r>
            <a:r>
              <a:rPr lang="en-US" altLang="nl-NL" sz="3600" dirty="0" err="1"/>
              <a:t>versoberen</a:t>
            </a:r>
            <a:r>
              <a:rPr lang="en-US" altLang="nl-NL" sz="3600" dirty="0"/>
              <a:t> </a:t>
            </a:r>
            <a:r>
              <a:rPr lang="en-US" altLang="nl-NL" sz="3600" dirty="0" err="1"/>
              <a:t>en</a:t>
            </a:r>
            <a:r>
              <a:rPr lang="en-US" altLang="nl-NL" sz="3600" dirty="0"/>
              <a:t> </a:t>
            </a:r>
            <a:r>
              <a:rPr lang="en-US" altLang="nl-NL" sz="3600" dirty="0" err="1"/>
              <a:t>meer</a:t>
            </a:r>
            <a:r>
              <a:rPr lang="en-US" altLang="nl-NL" sz="3600" dirty="0"/>
              <a:t> </a:t>
            </a:r>
            <a:r>
              <a:rPr lang="en-US" altLang="nl-NL" sz="3600" dirty="0" err="1"/>
              <a:t>monitoren</a:t>
            </a:r>
            <a:r>
              <a:rPr lang="en-US" altLang="nl-NL" sz="3600" dirty="0"/>
              <a:t>)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nl-NL" sz="3600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nl-NL" sz="3600" b="1" dirty="0"/>
              <a:t>Het </a:t>
            </a:r>
            <a:r>
              <a:rPr lang="en-US" altLang="nl-NL" sz="3600" b="1" dirty="0" err="1"/>
              <a:t>vergroten</a:t>
            </a:r>
            <a:r>
              <a:rPr lang="en-US" altLang="nl-NL" sz="3600" b="1" dirty="0"/>
              <a:t> van </a:t>
            </a:r>
            <a:r>
              <a:rPr lang="en-US" altLang="nl-NL" sz="3600" b="1" dirty="0" err="1"/>
              <a:t>eigen</a:t>
            </a:r>
            <a:r>
              <a:rPr lang="en-US" altLang="nl-NL" sz="3600" b="1" dirty="0"/>
              <a:t> </a:t>
            </a:r>
            <a:r>
              <a:rPr lang="en-US" altLang="nl-NL" sz="3600" b="1" dirty="0" err="1"/>
              <a:t>verantwoordelijkheid</a:t>
            </a:r>
            <a:endParaRPr lang="en-US" altLang="nl-NL" sz="3600" b="1" dirty="0"/>
          </a:p>
          <a:p>
            <a:pPr lvl="2">
              <a:lnSpc>
                <a:spcPct val="150000"/>
              </a:lnSpc>
            </a:pPr>
            <a:r>
              <a:rPr lang="en-US" altLang="nl-NL" sz="3600" dirty="0"/>
              <a:t>We </a:t>
            </a:r>
            <a:r>
              <a:rPr lang="en-US" altLang="nl-NL" sz="3600" dirty="0" err="1"/>
              <a:t>vergoeden</a:t>
            </a:r>
            <a:r>
              <a:rPr lang="en-US" altLang="nl-NL" sz="3600" dirty="0"/>
              <a:t> </a:t>
            </a:r>
            <a:r>
              <a:rPr lang="en-US" altLang="nl-NL" sz="3600" dirty="0" err="1"/>
              <a:t>alleen</a:t>
            </a:r>
            <a:r>
              <a:rPr lang="en-US" altLang="nl-NL" sz="3600" dirty="0"/>
              <a:t> </a:t>
            </a:r>
            <a:r>
              <a:rPr lang="en-US" altLang="nl-NL" sz="3600" dirty="0" err="1"/>
              <a:t>ondersteuning</a:t>
            </a:r>
            <a:r>
              <a:rPr lang="en-US" altLang="nl-NL" sz="3600" dirty="0"/>
              <a:t> </a:t>
            </a:r>
            <a:r>
              <a:rPr lang="en-US" altLang="nl-NL" sz="3600" dirty="0" err="1"/>
              <a:t>waarvoor</a:t>
            </a:r>
            <a:r>
              <a:rPr lang="en-US" altLang="nl-NL" sz="3600" dirty="0"/>
              <a:t> de </a:t>
            </a:r>
            <a:r>
              <a:rPr lang="en-US" altLang="nl-NL" sz="3600" dirty="0" err="1"/>
              <a:t>gemeenten</a:t>
            </a:r>
            <a:r>
              <a:rPr lang="en-US" altLang="nl-NL" sz="3600" dirty="0"/>
              <a:t> </a:t>
            </a:r>
            <a:r>
              <a:rPr lang="en-US" altLang="nl-NL" sz="3600" dirty="0" err="1"/>
              <a:t>verantwoordelijk</a:t>
            </a:r>
            <a:r>
              <a:rPr lang="en-US" altLang="nl-NL" sz="3600" dirty="0"/>
              <a:t> </a:t>
            </a:r>
            <a:r>
              <a:rPr lang="en-US" altLang="nl-NL" sz="3600" dirty="0" err="1"/>
              <a:t>zijn</a:t>
            </a:r>
            <a:endParaRPr lang="en-US" altLang="nl-NL" sz="3600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nl-NL" sz="3600" dirty="0"/>
          </a:p>
          <a:p>
            <a:endParaRPr lang="nl-NL" sz="1400" dirty="0"/>
          </a:p>
          <a:p>
            <a:pPr>
              <a:lnSpc>
                <a:spcPct val="150000"/>
              </a:lnSpc>
            </a:pPr>
            <a:endParaRPr lang="nl-NL" sz="1900" dirty="0"/>
          </a:p>
          <a:p>
            <a:pPr>
              <a:lnSpc>
                <a:spcPct val="150000"/>
              </a:lnSpc>
            </a:pPr>
            <a:endParaRPr lang="en-US" altLang="nl-NL" sz="1900" dirty="0"/>
          </a:p>
          <a:p>
            <a:pPr>
              <a:lnSpc>
                <a:spcPct val="150000"/>
              </a:lnSpc>
            </a:pPr>
            <a:endParaRPr lang="en-US" altLang="nl-NL" sz="1900" dirty="0"/>
          </a:p>
          <a:p>
            <a:pPr>
              <a:lnSpc>
                <a:spcPct val="150000"/>
              </a:lnSpc>
            </a:pPr>
            <a:endParaRPr lang="en-US" altLang="nl-NL" sz="1900" dirty="0"/>
          </a:p>
          <a:p>
            <a:pPr marL="0" indent="0">
              <a:lnSpc>
                <a:spcPct val="150000"/>
              </a:lnSpc>
              <a:buNone/>
            </a:pPr>
            <a:endParaRPr lang="en-US" altLang="nl-NL" sz="2200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1532" y="5761737"/>
            <a:ext cx="981357" cy="7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60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-100013"/>
            <a:ext cx="6858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2250281" y="333377"/>
            <a:ext cx="4482704" cy="1152525"/>
          </a:xfrm>
        </p:spPr>
        <p:txBody>
          <a:bodyPr>
            <a:normAutofit fontScale="90000"/>
          </a:bodyPr>
          <a:lstStyle/>
          <a:p>
            <a:r>
              <a:rPr lang="nl-NL" altLang="nl-NL" sz="3600" dirty="0">
                <a:solidFill>
                  <a:srgbClr val="0072BC"/>
                </a:solidFill>
              </a:rPr>
              <a:t>Nieuwe koers – Wat betekent dit?</a:t>
            </a: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1235677" y="1628777"/>
            <a:ext cx="6882713" cy="4968577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4700" i="1" dirty="0">
                <a:solidFill>
                  <a:srgbClr val="00B0F0"/>
                </a:solidFill>
              </a:rPr>
              <a:t>Wat betekent dat voor u als aanbieder</a:t>
            </a:r>
            <a:r>
              <a:rPr lang="nl-NL" sz="4700" i="1" dirty="0" smtClean="0">
                <a:solidFill>
                  <a:srgbClr val="00B0F0"/>
                </a:solidFill>
              </a:rPr>
              <a:t>?</a:t>
            </a:r>
            <a:endParaRPr lang="en-US" altLang="nl-NL" sz="3600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nl-NL" sz="3600" b="1" dirty="0" err="1"/>
              <a:t>Resultaatgericht</a:t>
            </a:r>
            <a:r>
              <a:rPr lang="en-US" altLang="nl-NL" sz="3600" b="1" dirty="0"/>
              <a:t> </a:t>
            </a:r>
            <a:r>
              <a:rPr lang="en-US" altLang="nl-NL" sz="3600" b="1" dirty="0" err="1"/>
              <a:t>werken</a:t>
            </a:r>
            <a:endParaRPr lang="en-US" altLang="nl-NL" sz="3600" b="1" dirty="0"/>
          </a:p>
          <a:p>
            <a:pPr lvl="2">
              <a:lnSpc>
                <a:spcPct val="150000"/>
              </a:lnSpc>
            </a:pPr>
            <a:r>
              <a:rPr lang="en-US" altLang="nl-NL" sz="3600" dirty="0"/>
              <a:t>We </a:t>
            </a:r>
            <a:r>
              <a:rPr lang="en-US" altLang="nl-NL" sz="3600" dirty="0" err="1"/>
              <a:t>stellen</a:t>
            </a:r>
            <a:r>
              <a:rPr lang="en-US" altLang="nl-NL" sz="3600" dirty="0"/>
              <a:t> </a:t>
            </a:r>
            <a:r>
              <a:rPr lang="en-US" altLang="nl-NL" sz="3600" dirty="0" err="1"/>
              <a:t>duidelijke</a:t>
            </a:r>
            <a:r>
              <a:rPr lang="en-US" altLang="nl-NL" sz="3600" dirty="0"/>
              <a:t> </a:t>
            </a:r>
            <a:r>
              <a:rPr lang="en-US" altLang="nl-NL" sz="3600" dirty="0" err="1"/>
              <a:t>doelen</a:t>
            </a:r>
            <a:r>
              <a:rPr lang="en-US" altLang="nl-NL" sz="3600" dirty="0"/>
              <a:t>, </a:t>
            </a:r>
            <a:r>
              <a:rPr lang="en-US" altLang="nl-NL" sz="3600" dirty="0" err="1"/>
              <a:t>monitoren</a:t>
            </a:r>
            <a:r>
              <a:rPr lang="en-US" altLang="nl-NL" sz="3600" dirty="0"/>
              <a:t> </a:t>
            </a:r>
            <a:r>
              <a:rPr lang="en-US" altLang="nl-NL" sz="3600" dirty="0" err="1"/>
              <a:t>hierop</a:t>
            </a:r>
            <a:r>
              <a:rPr lang="en-US" altLang="nl-NL" sz="3600" dirty="0"/>
              <a:t> </a:t>
            </a:r>
            <a:r>
              <a:rPr lang="en-US" altLang="nl-NL" sz="3600" dirty="0" err="1"/>
              <a:t>en</a:t>
            </a:r>
            <a:r>
              <a:rPr lang="en-US" altLang="nl-NL" sz="3600" dirty="0"/>
              <a:t> </a:t>
            </a:r>
            <a:r>
              <a:rPr lang="en-US" altLang="nl-NL" sz="3600" dirty="0" err="1"/>
              <a:t>rekenen</a:t>
            </a:r>
            <a:r>
              <a:rPr lang="en-US" altLang="nl-NL" sz="3600" dirty="0"/>
              <a:t> </a:t>
            </a:r>
            <a:r>
              <a:rPr lang="en-US" altLang="nl-NL" sz="3600" dirty="0" err="1"/>
              <a:t>hierop</a:t>
            </a:r>
            <a:r>
              <a:rPr lang="en-US" altLang="nl-NL" sz="3600" dirty="0"/>
              <a:t> </a:t>
            </a:r>
            <a:r>
              <a:rPr lang="en-US" altLang="nl-NL" sz="3600" dirty="0" err="1"/>
              <a:t>af</a:t>
            </a:r>
            <a:r>
              <a:rPr lang="en-US" altLang="nl-NL" sz="3600" dirty="0"/>
              <a:t> (</a:t>
            </a:r>
            <a:r>
              <a:rPr lang="en-US" altLang="nl-NL" sz="3600" dirty="0" err="1"/>
              <a:t>indien</a:t>
            </a:r>
            <a:r>
              <a:rPr lang="en-US" altLang="nl-NL" sz="3600" dirty="0"/>
              <a:t> </a:t>
            </a:r>
            <a:r>
              <a:rPr lang="en-US" altLang="nl-NL" sz="3600" dirty="0" err="1"/>
              <a:t>dit</a:t>
            </a:r>
            <a:r>
              <a:rPr lang="en-US" altLang="nl-NL" sz="3600" dirty="0"/>
              <a:t> past </a:t>
            </a:r>
            <a:r>
              <a:rPr lang="en-US" altLang="nl-NL" sz="3600" dirty="0" err="1"/>
              <a:t>bij</a:t>
            </a:r>
            <a:r>
              <a:rPr lang="en-US" altLang="nl-NL" sz="3600" dirty="0"/>
              <a:t> de </a:t>
            </a:r>
            <a:r>
              <a:rPr lang="en-US" altLang="nl-NL" sz="3600" dirty="0" err="1"/>
              <a:t>gekozen</a:t>
            </a:r>
            <a:r>
              <a:rPr lang="en-US" altLang="nl-NL" sz="3600" dirty="0"/>
              <a:t> </a:t>
            </a:r>
            <a:r>
              <a:rPr lang="en-US" altLang="nl-NL" sz="3600" dirty="0" err="1"/>
              <a:t>bekostigingsvariant</a:t>
            </a:r>
            <a:r>
              <a:rPr lang="en-US" altLang="nl-NL" sz="3600" dirty="0"/>
              <a:t>).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n-US" altLang="nl-NL" sz="3600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nl-NL" sz="3600" b="1" dirty="0" err="1"/>
              <a:t>Financieel</a:t>
            </a:r>
            <a:r>
              <a:rPr lang="en-US" altLang="nl-NL" sz="3600" b="1" dirty="0"/>
              <a:t> </a:t>
            </a:r>
            <a:r>
              <a:rPr lang="en-US" altLang="nl-NL" sz="3600" b="1" dirty="0" err="1"/>
              <a:t>houdbaar</a:t>
            </a:r>
            <a:r>
              <a:rPr lang="en-US" altLang="nl-NL" sz="3600" b="1" dirty="0"/>
              <a:t> </a:t>
            </a:r>
            <a:r>
              <a:rPr lang="en-US" altLang="nl-NL" sz="3600" b="1" dirty="0" err="1"/>
              <a:t>stelsel</a:t>
            </a:r>
            <a:r>
              <a:rPr lang="en-US" altLang="nl-NL" sz="3600" b="1" dirty="0"/>
              <a:t> </a:t>
            </a:r>
          </a:p>
          <a:p>
            <a:pPr lvl="2">
              <a:lnSpc>
                <a:spcPct val="150000"/>
              </a:lnSpc>
            </a:pPr>
            <a:r>
              <a:rPr lang="nl-NL" sz="3600" dirty="0"/>
              <a:t>We zetten in op stabilisatie van de uitgaven in het sociaal domein en gaan uit van gelijkblijvend budget voor de komende jaren.</a:t>
            </a:r>
          </a:p>
          <a:p>
            <a:endParaRPr lang="nl-NL" sz="1400" dirty="0"/>
          </a:p>
          <a:p>
            <a:pPr>
              <a:lnSpc>
                <a:spcPct val="150000"/>
              </a:lnSpc>
            </a:pPr>
            <a:endParaRPr lang="nl-NL" sz="1900" dirty="0"/>
          </a:p>
          <a:p>
            <a:pPr>
              <a:lnSpc>
                <a:spcPct val="150000"/>
              </a:lnSpc>
            </a:pPr>
            <a:endParaRPr lang="en-US" altLang="nl-NL" sz="1900" dirty="0"/>
          </a:p>
          <a:p>
            <a:pPr>
              <a:lnSpc>
                <a:spcPct val="150000"/>
              </a:lnSpc>
            </a:pPr>
            <a:endParaRPr lang="en-US" altLang="nl-NL" sz="1900" dirty="0"/>
          </a:p>
          <a:p>
            <a:pPr>
              <a:lnSpc>
                <a:spcPct val="150000"/>
              </a:lnSpc>
            </a:pPr>
            <a:endParaRPr lang="en-US" altLang="nl-NL" sz="1900" dirty="0"/>
          </a:p>
          <a:p>
            <a:pPr marL="0" indent="0">
              <a:lnSpc>
                <a:spcPct val="150000"/>
              </a:lnSpc>
              <a:buNone/>
            </a:pPr>
            <a:endParaRPr lang="en-US" altLang="nl-NL" sz="2200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8264" y="5877272"/>
            <a:ext cx="981357" cy="7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90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9" descr="powerpoint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el 1"/>
          <p:cNvSpPr>
            <a:spLocks noGrp="1"/>
          </p:cNvSpPr>
          <p:nvPr>
            <p:ph type="title"/>
          </p:nvPr>
        </p:nvSpPr>
        <p:spPr>
          <a:xfrm>
            <a:off x="1476375" y="333375"/>
            <a:ext cx="5976938" cy="1152525"/>
          </a:xfrm>
        </p:spPr>
        <p:txBody>
          <a:bodyPr>
            <a:normAutofit/>
          </a:bodyPr>
          <a:lstStyle/>
          <a:p>
            <a:pPr eaLnBrk="1" hangingPunct="1"/>
            <a:r>
              <a:rPr lang="nl-NL" altLang="nl-NL" sz="3600" dirty="0" smtClean="0">
                <a:solidFill>
                  <a:srgbClr val="0072BC"/>
                </a:solidFill>
              </a:rPr>
              <a:t>Vragen?</a:t>
            </a:r>
          </a:p>
        </p:txBody>
      </p:sp>
      <p:sp>
        <p:nvSpPr>
          <p:cNvPr id="4100" name="Tijdelijke aanduiding voor inhoud 1"/>
          <p:cNvSpPr>
            <a:spLocks noGrp="1"/>
          </p:cNvSpPr>
          <p:nvPr>
            <p:ph idx="1"/>
          </p:nvPr>
        </p:nvSpPr>
        <p:spPr>
          <a:xfrm>
            <a:off x="899592" y="1628775"/>
            <a:ext cx="7344816" cy="49685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>
                <a:latin typeface="Garamond" panose="02020404030301010803" pitchFamily="18" charset="0"/>
              </a:rPr>
              <a:t/>
            </a:r>
            <a:br>
              <a:rPr lang="nl-NL" sz="2000" b="1" dirty="0">
                <a:latin typeface="Garamond" panose="02020404030301010803" pitchFamily="18" charset="0"/>
              </a:rPr>
            </a:br>
            <a:endParaRPr lang="nl-NL" sz="20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l-NL" sz="800" b="1" dirty="0">
              <a:latin typeface="Garamond" panose="02020404030301010803" pitchFamily="18" charset="0"/>
            </a:endParaRPr>
          </a:p>
        </p:txBody>
      </p:sp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348880"/>
            <a:ext cx="2742908" cy="233833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6376" y="5777153"/>
            <a:ext cx="981357" cy="7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1719</Words>
  <Application>Microsoft Office PowerPoint</Application>
  <PresentationFormat>Diavoorstelling (4:3)</PresentationFormat>
  <Paragraphs>680</Paragraphs>
  <Slides>54</Slides>
  <Notes>45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54</vt:i4>
      </vt:variant>
    </vt:vector>
  </HeadingPairs>
  <TitlesOfParts>
    <vt:vector size="55" baseType="lpstr">
      <vt:lpstr>Kantoorthema</vt:lpstr>
      <vt:lpstr>Marktconsultatie  begeleiding en dagactiviteiten Wmo</vt:lpstr>
      <vt:lpstr>Programma</vt:lpstr>
      <vt:lpstr>Koers 2022 Jeugd en WMO </vt:lpstr>
      <vt:lpstr>Nieuwe koers – Waarom?</vt:lpstr>
      <vt:lpstr>Nieuwe koers – Waarom?</vt:lpstr>
      <vt:lpstr>Nieuwe koers – Wat betekent dit?</vt:lpstr>
      <vt:lpstr>Nieuwe koers – Wat betekent dit?</vt:lpstr>
      <vt:lpstr>Nieuwe koers – Wat betekent dit?</vt:lpstr>
      <vt:lpstr>Vragen?</vt:lpstr>
      <vt:lpstr>Tarifering  </vt:lpstr>
      <vt:lpstr>Tarieven - signalen</vt:lpstr>
      <vt:lpstr>Kostprijsonderzoek</vt:lpstr>
      <vt:lpstr>Kostprijsonderzoek - Uitgangspunten</vt:lpstr>
      <vt:lpstr>Resultaten</vt:lpstr>
      <vt:lpstr>Koers</vt:lpstr>
      <vt:lpstr>Landelijk rapport Berenschot</vt:lpstr>
      <vt:lpstr>Vragen?</vt:lpstr>
      <vt:lpstr>Inkoop  </vt:lpstr>
      <vt:lpstr>Inkoopprocedure</vt:lpstr>
      <vt:lpstr>1. Aanbestedingsprocedure</vt:lpstr>
      <vt:lpstr>2. Planning</vt:lpstr>
      <vt:lpstr>2. Planning</vt:lpstr>
      <vt:lpstr>3. Wijze van contracteren</vt:lpstr>
      <vt:lpstr>3.1 Gunningscriteria</vt:lpstr>
      <vt:lpstr>3.1 Gunningscriteria</vt:lpstr>
      <vt:lpstr>3.2 Rangorde</vt:lpstr>
      <vt:lpstr>3.3 Wijze van contracteren</vt:lpstr>
      <vt:lpstr>3.3 Wijze van contracteren</vt:lpstr>
      <vt:lpstr>3.3 Wijze van contracteren</vt:lpstr>
      <vt:lpstr>Samenvatting </vt:lpstr>
      <vt:lpstr>Vragen?</vt:lpstr>
      <vt:lpstr>Percelen Wmo</vt:lpstr>
      <vt:lpstr> </vt:lpstr>
      <vt:lpstr>1. Begeleiding – definitie</vt:lpstr>
      <vt:lpstr>1. Begeleiding – richting</vt:lpstr>
      <vt:lpstr>2. Dagactiviteiten - definitie</vt:lpstr>
      <vt:lpstr>2. Dagactiviteiten - richting</vt:lpstr>
      <vt:lpstr>3. Kortdurend verblijf - definitie</vt:lpstr>
      <vt:lpstr>3. Kortdurend verblijf - richting</vt:lpstr>
      <vt:lpstr>PowerPoint-presentatie</vt:lpstr>
      <vt:lpstr>Vragen?</vt:lpstr>
      <vt:lpstr>PowerPoint-presentatie</vt:lpstr>
      <vt:lpstr>Deelsessie Begeleiding</vt:lpstr>
      <vt:lpstr>PowerPoint-presentatie</vt:lpstr>
      <vt:lpstr>PowerPoint-presentatie</vt:lpstr>
      <vt:lpstr>Deelsessie  Belevingsgerichte dagactiviteiten</vt:lpstr>
      <vt:lpstr>PowerPoint-presentatie</vt:lpstr>
      <vt:lpstr>PowerPoint-presentatie</vt:lpstr>
      <vt:lpstr>Deelsessie  Ontwikkelingsgerichte dagactiviteiten</vt:lpstr>
      <vt:lpstr>PowerPoint-presentatie</vt:lpstr>
      <vt:lpstr>PowerPoint-presentatie</vt:lpstr>
      <vt:lpstr>PowerPoint-presentatie</vt:lpstr>
      <vt:lpstr>Vragen of nabranders</vt:lpstr>
      <vt:lpstr>Afsluiting </vt:lpstr>
    </vt:vector>
  </TitlesOfParts>
  <Company>Gemeente Noordoostpolder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Beleidsplan Sociaal Domein in ontwikkeling</dc:title>
  <dc:creator>Ruitenberg, Marjet</dc:creator>
  <cp:lastModifiedBy>Okma, Jetty</cp:lastModifiedBy>
  <cp:revision>365</cp:revision>
  <cp:lastPrinted>2020-09-21T12:54:25Z</cp:lastPrinted>
  <dcterms:created xsi:type="dcterms:W3CDTF">2020-09-10T11:10:43Z</dcterms:created>
  <dcterms:modified xsi:type="dcterms:W3CDTF">2020-11-18T13:27:00Z</dcterms:modified>
</cp:coreProperties>
</file>