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sldIdLst>
    <p:sldId id="256" r:id="rId5"/>
    <p:sldId id="976" r:id="rId6"/>
    <p:sldId id="975" r:id="rId7"/>
    <p:sldId id="977" r:id="rId8"/>
    <p:sldId id="892" r:id="rId9"/>
    <p:sldId id="982" r:id="rId10"/>
    <p:sldId id="981" r:id="rId11"/>
    <p:sldId id="978" r:id="rId12"/>
    <p:sldId id="979" r:id="rId13"/>
    <p:sldId id="980"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1EA"/>
    <a:srgbClr val="8B0000"/>
    <a:srgbClr val="B7C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4B95B-752A-481D-A5DE-2DBD574022BF}" v="1" dt="2021-02-25T13:49:21.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80964" autoAdjust="0"/>
  </p:normalViewPr>
  <p:slideViewPr>
    <p:cSldViewPr snapToGrid="0">
      <p:cViewPr varScale="1">
        <p:scale>
          <a:sx n="54" d="100"/>
          <a:sy n="54" d="100"/>
        </p:scale>
        <p:origin x="1148"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2D7E3-22AD-48EC-9CF9-6197004B54B7}" type="datetimeFigureOut">
              <a:rPr lang="nl-NL" smtClean="0"/>
              <a:t>15-3-2021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0419A-F337-4F33-AEED-1D5D35F903D8}" type="slidenum">
              <a:rPr lang="nl-NL" smtClean="0"/>
              <a:t>‹nr.›</a:t>
            </a:fld>
            <a:endParaRPr lang="nl-NL"/>
          </a:p>
        </p:txBody>
      </p:sp>
    </p:spTree>
    <p:extLst>
      <p:ext uri="{BB962C8B-B14F-4D97-AF65-F5344CB8AC3E}">
        <p14:creationId xmlns:p14="http://schemas.microsoft.com/office/powerpoint/2010/main" val="1915361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Documenthistorie:</a:t>
            </a:r>
          </a:p>
          <a:p>
            <a:r>
              <a:rPr lang="nl-NL" u="sng" dirty="0"/>
              <a:t>Versie	Datum	Status	Auteur	Aanpassing				</a:t>
            </a:r>
          </a:p>
          <a:p>
            <a:r>
              <a:rPr lang="nl-NL" dirty="0"/>
              <a:t>0.1	23-02-2021	Concept	Paul Mulder 	Initiële versie	</a:t>
            </a:r>
          </a:p>
          <a:p>
            <a:r>
              <a:rPr lang="nl-NL" dirty="0"/>
              <a:t>0.8	25-02-2021	Concept	Paul Mulder	Opmerkingen Pieter Bart Giebels en Nicole Joubert verwerkt</a:t>
            </a:r>
          </a:p>
          <a:p>
            <a:r>
              <a:rPr lang="nl-NL" dirty="0"/>
              <a:t>0.9	11-03-2021	Concept	Paul Mulder	Slide 7 Berkeley Bridge en declaratie gestippeld</a:t>
            </a:r>
          </a:p>
          <a:p>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1</a:t>
            </a:fld>
            <a:endParaRPr lang="nl-NL"/>
          </a:p>
        </p:txBody>
      </p:sp>
    </p:spTree>
    <p:extLst>
      <p:ext uri="{BB962C8B-B14F-4D97-AF65-F5344CB8AC3E}">
        <p14:creationId xmlns:p14="http://schemas.microsoft.com/office/powerpoint/2010/main" val="1731372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doelarchitectuur voor de primaire processen.</a:t>
            </a:r>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Het dienstsysteem maakt gebruik van vijf standaard dienstfasen. Deze fasen zijn voor iedere dienst en ieder diensttype in het dienstsysteem gelijk. </a:t>
            </a:r>
            <a:endParaRPr lang="nl-NL" dirty="0"/>
          </a:p>
          <a:p>
            <a:r>
              <a:rPr lang="nl-NL" dirty="0"/>
              <a:t>Front-office met websites voor informatie en kanalen voor interactie met de klanten:</a:t>
            </a:r>
          </a:p>
          <a:p>
            <a:pPr marL="171450" indent="-171450">
              <a:buFontTx/>
              <a:buChar char="-"/>
            </a:pPr>
            <a:r>
              <a:rPr lang="nl-NL" dirty="0"/>
              <a:t>online kanaal: het RvR-portaal opgebouwd uit meerdere deelportalen en generieke functionaliteit voor authenticatie en autorisatie;</a:t>
            </a:r>
          </a:p>
          <a:p>
            <a:pPr marL="171450" indent="-171450">
              <a:buFontTx/>
              <a:buChar char="-"/>
            </a:pPr>
            <a:r>
              <a:rPr lang="nl-NL" dirty="0"/>
              <a:t>e-mail als kanaal; zowel inkomende als uitgaande e-mail;</a:t>
            </a:r>
          </a:p>
          <a:p>
            <a:pPr marL="171450" indent="-171450">
              <a:buFontTx/>
              <a:buChar char="-"/>
            </a:pPr>
            <a:r>
              <a:rPr lang="nl-NL" dirty="0"/>
              <a:t>telefonisch kanaal als receptie en als helpdesk. De balie voor rechtsbijstand wordt ingevuld door Het Juridisch Loket;</a:t>
            </a:r>
          </a:p>
          <a:p>
            <a:pPr marL="171450" indent="-171450">
              <a:buFontTx/>
              <a:buChar char="-"/>
            </a:pPr>
            <a:r>
              <a:rPr lang="nl-NL" dirty="0"/>
              <a:t>fysieke post;</a:t>
            </a:r>
          </a:p>
          <a:p>
            <a:pPr marL="171450" indent="-171450">
              <a:buFontTx/>
              <a:buChar char="-"/>
            </a:pPr>
            <a:r>
              <a:rPr lang="nl-NL" dirty="0"/>
              <a:t>verder vinden bezoeken plaats aan kantoren, met name m.b.t. handhaving.</a:t>
            </a:r>
          </a:p>
          <a:p>
            <a:pPr marL="0" indent="0">
              <a:buFontTx/>
              <a:buNone/>
            </a:pPr>
            <a:r>
              <a:rPr lang="nl-NL" dirty="0"/>
              <a:t>De back-office wordt voornamelijk ingevuld door MS Dynamics CRM voor registers en zaakadministratie, aangevuld met SharePoint als DMS.</a:t>
            </a:r>
          </a:p>
          <a:p>
            <a:pPr marL="0" indent="0">
              <a:buFontTx/>
              <a:buNone/>
            </a:pPr>
            <a:r>
              <a:rPr lang="nl-NL" dirty="0"/>
              <a:t>MS Dynamics NAV is het financiële pakket. Voor maatwerkapplicaties is het low code platform Mendix gekozen.</a:t>
            </a:r>
          </a:p>
          <a:p>
            <a:pPr marL="0" indent="0">
              <a:buFontTx/>
              <a:buNone/>
            </a:pPr>
            <a:r>
              <a:rPr lang="nl-NL" dirty="0"/>
              <a:t>Berkeley Bridge is een regelsysteem dat gebruikt wordt in de website Rechtwijzer, in dynamische online formulieren, in regelevaluaties en berekeningen in zowel front-office als back-office en als document generator. Berkeley Bridge werkt op basis van beslisbomen die voor een belangrijk deel door functioneel beheer gaan worden onderhouden.</a:t>
            </a:r>
          </a:p>
          <a:p>
            <a:pPr marL="0" indent="0">
              <a:buFontTx/>
              <a:buNone/>
            </a:pPr>
            <a:r>
              <a:rPr lang="nl-NL" dirty="0"/>
              <a:t>Dell Boomi is het integratieplatform dat gebruikt wordt om applicaties ‘loosely coupled’ te integreren. Hierdoor hebben wijzigingen in applicaties beperkte invloed op andere applicaties. Het doel is flexibiliteit in onderhoud, releasemomenten, bijvoorbeeld migratie van onderdelen naar de cloud, en vervanging van componenten.</a:t>
            </a:r>
          </a:p>
          <a:p>
            <a:pPr marL="0" indent="0">
              <a:buFontTx/>
              <a:buNone/>
            </a:pPr>
            <a:r>
              <a:rPr lang="nl-NL" dirty="0"/>
              <a:t>Dell Boomi vormt ook het koppelvlak naar externe bronnen en ketenpartners.</a:t>
            </a:r>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3</a:t>
            </a:fld>
            <a:endParaRPr lang="nl-NL"/>
          </a:p>
        </p:txBody>
      </p:sp>
    </p:spTree>
    <p:extLst>
      <p:ext uri="{BB962C8B-B14F-4D97-AF65-F5344CB8AC3E}">
        <p14:creationId xmlns:p14="http://schemas.microsoft.com/office/powerpoint/2010/main" val="539142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Font typeface="+mj-lt"/>
              <a:buAutoNum type="alphaLcPeriod"/>
            </a:pPr>
            <a:r>
              <a:rPr lang="nl-NL" dirty="0"/>
              <a:t>GRAS/RIS kent nog vijf instanties omdat er eerder per arrondissement een Raad voor Rechtsbijstand was.</a:t>
            </a:r>
            <a:br>
              <a:rPr lang="nl-NL" dirty="0"/>
            </a:br>
            <a:r>
              <a:rPr lang="nl-NL" dirty="0"/>
              <a:t>5x RIS vervangen door 1x RIS is een stap in de richting van één register voor Wrb. Vindt plaats in 2020.</a:t>
            </a:r>
          </a:p>
          <a:p>
            <a:pPr marL="228600" indent="-228600">
              <a:buFont typeface="+mj-lt"/>
              <a:buAutoNum type="alphaLcPeriod"/>
            </a:pPr>
            <a:r>
              <a:rPr lang="nl-NL" dirty="0"/>
              <a:t>Portaal Inkomensverklaring in ADX Portal wordt opgenomen in het RvR-portaal en vormt een eerste dienst in het te vormen Burgerportaal. Realisatie tweede helft 2020.</a:t>
            </a:r>
          </a:p>
          <a:p>
            <a:pPr marL="228600" marR="0" lvl="0" indent="-228600" algn="l" defTabSz="914400" rtl="0" eaLnBrk="1" fontAlgn="auto" latinLnBrk="0" hangingPunct="1">
              <a:lnSpc>
                <a:spcPct val="100000"/>
              </a:lnSpc>
              <a:spcBef>
                <a:spcPts val="0"/>
              </a:spcBef>
              <a:spcAft>
                <a:spcPts val="0"/>
              </a:spcAft>
              <a:buClrTx/>
              <a:buSzTx/>
              <a:buFont typeface="+mj-lt"/>
              <a:buAutoNum type="alphaLcPeriod"/>
              <a:tabLst/>
              <a:defRPr/>
            </a:pPr>
            <a:r>
              <a:rPr lang="nl-NL" dirty="0"/>
              <a:t>Piketapplicatie Symagic wordt vervangen. Aanbesteding in tweede helft 2020. Realisatie in 2020/2021.</a:t>
            </a:r>
          </a:p>
          <a:p>
            <a:pPr marL="228600" marR="0" lvl="0" indent="-228600" algn="l" defTabSz="914400" rtl="0" eaLnBrk="1" fontAlgn="auto" latinLnBrk="0" hangingPunct="1">
              <a:lnSpc>
                <a:spcPct val="100000"/>
              </a:lnSpc>
              <a:spcBef>
                <a:spcPts val="0"/>
              </a:spcBef>
              <a:spcAft>
                <a:spcPts val="0"/>
              </a:spcAft>
              <a:buClrTx/>
              <a:buSzTx/>
              <a:buFont typeface="+mj-lt"/>
              <a:buAutoNum type="alphaLcPeriod"/>
              <a:tabLst/>
              <a:defRPr/>
            </a:pPr>
            <a:r>
              <a:rPr lang="nl-NL" dirty="0"/>
              <a:t>Wrb-portaal MijnRvR wordt opgenomen in het RvR-portaal als deelportaal voor rechtsbijstandverleners. Mediators krijgen daarmee ook een portaal. Realisatie 2021-2022.</a:t>
            </a:r>
            <a:br>
              <a:rPr lang="nl-NL" dirty="0"/>
            </a:br>
            <a:r>
              <a:rPr lang="nl-NL" dirty="0"/>
              <a:t>Het Wrb-deelportaal zal in eerste instantie gekoppeld worden aan FileNet, RIS en GRAS.</a:t>
            </a:r>
          </a:p>
          <a:p>
            <a:pPr marL="228600" indent="-228600">
              <a:buFont typeface="+mj-lt"/>
              <a:buAutoNum type="alphaLcPeriod"/>
            </a:pPr>
            <a:r>
              <a:rPr lang="nl-NL" dirty="0"/>
              <a:t>Wrb-register opnemen in MS Dynamics CRM. Wrb-portaal hierop aansluiten. STAR en RIS vervallen daarbij.</a:t>
            </a:r>
            <a:br>
              <a:rPr lang="nl-NL" dirty="0"/>
            </a:br>
            <a:r>
              <a:rPr lang="nl-NL" dirty="0"/>
              <a:t>Tijdelijke synchronisatie van het register naar 5x GRAS. Synchronisatie Wrb-register naar piketapplicatie. Realisatie 2021-2022.</a:t>
            </a:r>
          </a:p>
          <a:p>
            <a:pPr marL="228600" indent="-228600">
              <a:buFont typeface="+mj-lt"/>
              <a:buAutoNum type="alphaLcPeriod"/>
            </a:pPr>
            <a:r>
              <a:rPr lang="nl-NL" dirty="0"/>
              <a:t>Parallel aan e. worden de koppelingen via de BerichtenMakelaar vervangen door koppeling via Dell Boomi. </a:t>
            </a:r>
            <a:br>
              <a:rPr lang="nl-NL" dirty="0"/>
            </a:br>
            <a:r>
              <a:rPr lang="nl-NL" dirty="0"/>
              <a:t>Ook FTP-koppelingen, zoals tussen GRAS en NAV, worden vervangen door koppelingen via Dell Boomi tussen CRM en NAV.</a:t>
            </a:r>
          </a:p>
          <a:p>
            <a:pPr marL="228600" indent="-228600">
              <a:buFont typeface="+mj-lt"/>
              <a:buAutoNum type="alphaLcPeriod"/>
            </a:pPr>
            <a:r>
              <a:rPr lang="nl-NL" dirty="0"/>
              <a:t>Processen worden daarna geleidelijk overgeplaatst van GRAS/FileNet naar MS Dynamics CRM.</a:t>
            </a:r>
            <a:br>
              <a:rPr lang="nl-NL" dirty="0"/>
            </a:br>
            <a:r>
              <a:rPr lang="nl-NL" dirty="0"/>
              <a:t>Bijvoorbeeld eerst piket, dan mediation, dan LAT, dan reguliere toevoegingen, dan EXU, dan bezwaar/beroep, …</a:t>
            </a:r>
            <a:br>
              <a:rPr lang="nl-NL" dirty="0"/>
            </a:br>
            <a:r>
              <a:rPr lang="nl-NL" dirty="0"/>
              <a:t>Businesswaarde en ontwikkelingen in het nieuwe rechtsbijstandsstelsel bepalen de prioriteit.</a:t>
            </a:r>
            <a:br>
              <a:rPr lang="nl-NL" dirty="0"/>
            </a:br>
            <a:r>
              <a:rPr lang="nl-NL" dirty="0"/>
              <a:t>Portaalfuncties, zoals formulieren, worden via Dell Boomi gekoppeld aan Dynamics CRM. Dell Boomi legt hierbij de routering om van FileNet naar Dynamics CRM.</a:t>
            </a:r>
            <a:br>
              <a:rPr lang="nl-NL" dirty="0"/>
            </a:br>
            <a:r>
              <a:rPr lang="nl-NL" dirty="0"/>
              <a:t>Nieuwe functionaliteit. zoals de rechtshulppakketten, zal worden geïmplementeerd in MS Dynamics CRM. Dit zal ook tot extra functionaliteit leiden in </a:t>
            </a:r>
            <a:r>
              <a:rPr lang="nl-NL"/>
              <a:t>het portaal.</a:t>
            </a:r>
            <a:endParaRPr lang="nl-NL" dirty="0"/>
          </a:p>
          <a:p>
            <a:pPr marL="228600" indent="-228600">
              <a:buFont typeface="+mj-lt"/>
              <a:buAutoNum type="alphaLcPeriod"/>
            </a:pPr>
            <a:endParaRPr lang="nl-NL" dirty="0"/>
          </a:p>
          <a:p>
            <a:pPr marL="228600" indent="-228600">
              <a:buFont typeface="+mj-lt"/>
              <a:buAutoNum type="alphaLcPeriod"/>
            </a:pPr>
            <a:endParaRPr lang="nl-NL" dirty="0"/>
          </a:p>
          <a:p>
            <a:pPr marL="228600" indent="-228600">
              <a:buFont typeface="+mj-lt"/>
              <a:buAutoNum type="alphaLcPeriod"/>
            </a:pPr>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5</a:t>
            </a:fld>
            <a:endParaRPr lang="nl-NL"/>
          </a:p>
        </p:txBody>
      </p:sp>
    </p:spTree>
    <p:extLst>
      <p:ext uri="{BB962C8B-B14F-4D97-AF65-F5344CB8AC3E}">
        <p14:creationId xmlns:p14="http://schemas.microsoft.com/office/powerpoint/2010/main" val="4002895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FFFFFF"/>
                </a:solidFill>
                <a:effectLst/>
                <a:latin typeface="Verdana" panose="020B0604030504040204" pitchFamily="34" charset="0"/>
                <a:ea typeface="Calibri" panose="020F0502020204030204" pitchFamily="34" charset="0"/>
                <a:cs typeface="Times New Roman" panose="02020603050405020304" pitchFamily="18" charset="0"/>
              </a:rPr>
              <a:t>AVIM 	</a:t>
            </a: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Afdeling Vreemdelingenpolitie, Identificatie en Mensenhandel</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BOPZ 	Bijzondere Opnemingen in Psychiatrische Ziekenhuizen</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BRP	Basisregistratie Personen</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BVV	Basis Voorziening Vreemdelingenketen </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IND	Immigratie- en Naturalisatiedienst</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KMar	Koninklijke Marechaussee </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OM	Openbaar Ministerie</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Wth 	Wet tijdelijk huisverbod</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Wvggz 	Wet verplichte geestelijke gezondheidszorg </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cs typeface="Times New Roman" panose="02020603050405020304" pitchFamily="18" charset="0"/>
              </a:rPr>
              <a:t>Wzd	Wet zorg en dwang </a:t>
            </a:r>
            <a:endParaRPr lang="nl-NL" sz="1800" b="0" i="0" u="none" strike="noStrike" dirty="0">
              <a:effectLst/>
              <a:latin typeface="Arial" panose="020B0604020202020204" pitchFamily="34" charset="0"/>
            </a:endParaRPr>
          </a:p>
          <a:p>
            <a:pPr marL="0" marR="0" lvl="0" indent="0" algn="l" defTabSz="914400" rtl="0" eaLnBrk="1" fontAlgn="t" latinLnBrk="0" hangingPunct="1">
              <a:lnSpc>
                <a:spcPct val="107000"/>
              </a:lnSpc>
              <a:spcBef>
                <a:spcPts val="0"/>
              </a:spcBef>
              <a:spcAft>
                <a:spcPts val="800"/>
              </a:spcAft>
              <a:buClrTx/>
              <a:buSzTx/>
              <a:buFontTx/>
              <a:buNone/>
              <a:tabLst/>
              <a:defRPr/>
            </a:pPr>
            <a:endParaRPr lang="nl-NL"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endParaRPr lang="nl-NL" sz="1800" b="0" i="0" u="none" strike="noStrike" dirty="0">
              <a:effectLst/>
              <a:latin typeface="Arial" panose="020B06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7</a:t>
            </a:fld>
            <a:endParaRPr lang="nl-NL"/>
          </a:p>
        </p:txBody>
      </p:sp>
    </p:spTree>
    <p:extLst>
      <p:ext uri="{BB962C8B-B14F-4D97-AF65-F5344CB8AC3E}">
        <p14:creationId xmlns:p14="http://schemas.microsoft.com/office/powerpoint/2010/main" val="1086368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10</a:t>
            </a:fld>
            <a:endParaRPr lang="nl-NL"/>
          </a:p>
        </p:txBody>
      </p:sp>
    </p:spTree>
    <p:extLst>
      <p:ext uri="{BB962C8B-B14F-4D97-AF65-F5344CB8AC3E}">
        <p14:creationId xmlns:p14="http://schemas.microsoft.com/office/powerpoint/2010/main" val="3404866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a:prstGeom prst="rect">
            <a:avLst/>
          </a:prstGeom>
        </p:spPr>
        <p:txBody>
          <a:bodyPr anchor="b">
            <a:normAutofit/>
          </a:bodyPr>
          <a:lstStyle>
            <a:lvl1pPr algn="ctr">
              <a:defRPr sz="3600">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endParaRPr lang="nl-NL" dirty="0"/>
          </a:p>
        </p:txBody>
      </p:sp>
      <p:sp>
        <p:nvSpPr>
          <p:cNvPr id="3" name="Ondertitel 2"/>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8" name="Picture 6" descr="logo RvR_2009_roodRGB"/>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99581" y="325143"/>
            <a:ext cx="61928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57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Geen titel geen RvR">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70A82106-CDEA-4EA8-BC03-DB3041E08294}"/>
              </a:ext>
            </a:extLst>
          </p:cNvPr>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33899F1B-4979-4088-BD91-4C1529448EE4}"/>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3925553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Geen titel witte balk geen RvR één kleur">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70A82106-CDEA-4EA8-BC03-DB3041E08294}"/>
              </a:ext>
            </a:extLst>
          </p:cNvPr>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64A199AF-9CAA-4B6A-A9D9-C30BF414AA77}"/>
              </a:ext>
            </a:extLst>
          </p:cNvPr>
          <p:cNvSpPr/>
          <p:nvPr userDrawn="1"/>
        </p:nvSpPr>
        <p:spPr>
          <a:xfrm>
            <a:off x="0" y="1097280"/>
            <a:ext cx="12191999" cy="5760719"/>
          </a:xfrm>
          <a:prstGeom prst="rect">
            <a:avLst/>
          </a:prstGeom>
          <a:solidFill>
            <a:srgbClr val="D8E1EA"/>
          </a:solidFill>
          <a:ln>
            <a:solidFill>
              <a:srgbClr val="D8E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DF949E5C-3AA3-4C58-AC3E-3110D9EB8E1B}"/>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1920610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één kleur">
    <p:spTree>
      <p:nvGrpSpPr>
        <p:cNvPr id="1" name=""/>
        <p:cNvGrpSpPr/>
        <p:nvPr/>
      </p:nvGrpSpPr>
      <p:grpSpPr>
        <a:xfrm>
          <a:off x="0" y="0"/>
          <a:ext cx="0" cy="0"/>
          <a:chOff x="0" y="0"/>
          <a:chExt cx="0" cy="0"/>
        </a:xfrm>
      </p:grpSpPr>
      <p:pic>
        <p:nvPicPr>
          <p:cNvPr id="5"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6CD576C3-84F7-419E-804F-8E3D28199661}"/>
              </a:ext>
            </a:extLst>
          </p:cNvPr>
          <p:cNvSpPr/>
          <p:nvPr userDrawn="1"/>
        </p:nvSpPr>
        <p:spPr>
          <a:xfrm>
            <a:off x="0" y="0"/>
            <a:ext cx="12191999" cy="6857999"/>
          </a:xfrm>
          <a:prstGeom prst="rect">
            <a:avLst/>
          </a:prstGeom>
          <a:solidFill>
            <a:srgbClr val="D8E1EA"/>
          </a:solidFill>
          <a:ln>
            <a:solidFill>
              <a:srgbClr val="D8E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2BB82E2B-DFA9-4A53-8150-E11B633CDD96}"/>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2808455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subtitel">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8CC9AD3B-0E13-4F0D-B8F9-B4BC46559127}"/>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
        <p:nvSpPr>
          <p:cNvPr id="5" name="Titel 1">
            <a:extLst>
              <a:ext uri="{FF2B5EF4-FFF2-40B4-BE49-F238E27FC236}">
                <a16:creationId xmlns:a16="http://schemas.microsoft.com/office/drawing/2014/main" id="{727F777B-4058-4365-BF69-FC9AB417943B}"/>
              </a:ext>
            </a:extLst>
          </p:cNvPr>
          <p:cNvSpPr>
            <a:spLocks noGrp="1"/>
          </p:cNvSpPr>
          <p:nvPr>
            <p:ph type="title" hasCustomPrompt="1"/>
          </p:nvPr>
        </p:nvSpPr>
        <p:spPr>
          <a:xfrm>
            <a:off x="838200" y="365125"/>
            <a:ext cx="10515600" cy="387490"/>
          </a:xfrm>
          <a:prstGeom prst="rect">
            <a:avLst/>
          </a:prstGeom>
        </p:spPr>
        <p:txBody>
          <a:bodyPr>
            <a:noAutofit/>
          </a:bodyPr>
          <a:lstStyle>
            <a:lvl1pPr>
              <a:defRPr sz="2800" b="1">
                <a:solidFill>
                  <a:srgbClr val="8B0000"/>
                </a:solidFill>
                <a:latin typeface="Arial" panose="020B0604020202020204" pitchFamily="34" charset="0"/>
                <a:ea typeface="Verdana" panose="020B0604030504040204" pitchFamily="34" charset="0"/>
                <a:cs typeface="Arial" panose="020B0604020202020204" pitchFamily="34" charset="0"/>
              </a:defRPr>
            </a:lvl1pPr>
          </a:lstStyle>
          <a:p>
            <a:r>
              <a:rPr lang="nl-NL" dirty="0"/>
              <a:t>Titel</a:t>
            </a:r>
          </a:p>
        </p:txBody>
      </p:sp>
      <p:sp>
        <p:nvSpPr>
          <p:cNvPr id="9" name="Tijdelijke aanduiding voor tekst 6">
            <a:extLst>
              <a:ext uri="{FF2B5EF4-FFF2-40B4-BE49-F238E27FC236}">
                <a16:creationId xmlns:a16="http://schemas.microsoft.com/office/drawing/2014/main" id="{38192DFC-BDE9-4982-9B6A-F8ED3C399DFA}"/>
              </a:ext>
            </a:extLst>
          </p:cNvPr>
          <p:cNvSpPr>
            <a:spLocks noGrp="1"/>
          </p:cNvSpPr>
          <p:nvPr>
            <p:ph type="body" sz="quarter" idx="10" hasCustomPrompt="1"/>
          </p:nvPr>
        </p:nvSpPr>
        <p:spPr>
          <a:xfrm>
            <a:off x="838200" y="752615"/>
            <a:ext cx="10515600" cy="326350"/>
          </a:xfrm>
          <a:prstGeom prst="rect">
            <a:avLst/>
          </a:prstGeom>
        </p:spPr>
        <p:txBody>
          <a:bodyPr>
            <a:noAutofit/>
          </a:bodyPr>
          <a:lstStyle>
            <a:lvl1pPr marL="0" indent="0">
              <a:buNone/>
              <a:defRPr lang="nl-NL" sz="2000" b="1" dirty="0">
                <a:solidFill>
                  <a:srgbClr val="8B0000"/>
                </a:solidFill>
                <a:latin typeface="+mn-lt"/>
                <a:ea typeface="Verdana" panose="020B0604030504040204" pitchFamily="34" charset="0"/>
                <a:cs typeface="Arial" panose="020B0604020202020204" pitchFamily="34" charset="0"/>
              </a:defRPr>
            </a:lvl1pPr>
          </a:lstStyle>
          <a:p>
            <a:pPr marL="228600" lvl="0" indent="-228600">
              <a:spcBef>
                <a:spcPct val="0"/>
              </a:spcBef>
            </a:pPr>
            <a:r>
              <a:rPr lang="nl-NL" dirty="0"/>
              <a:t>Subtitel</a:t>
            </a:r>
          </a:p>
        </p:txBody>
      </p:sp>
    </p:spTree>
    <p:extLst>
      <p:ext uri="{BB962C8B-B14F-4D97-AF65-F5344CB8AC3E}">
        <p14:creationId xmlns:p14="http://schemas.microsoft.com/office/powerpoint/2010/main" val="2949062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38200" y="1376313"/>
            <a:ext cx="10515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7"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endParaRPr lang="nl-NL" dirty="0"/>
          </a:p>
        </p:txBody>
      </p:sp>
      <p:sp>
        <p:nvSpPr>
          <p:cNvPr id="5" name="Tekstvak 4">
            <a:extLst>
              <a:ext uri="{FF2B5EF4-FFF2-40B4-BE49-F238E27FC236}">
                <a16:creationId xmlns:a16="http://schemas.microsoft.com/office/drawing/2014/main" id="{F9CC3DE1-CE9D-48E4-81DF-078083173428}"/>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153012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el">
    <p:spTree>
      <p:nvGrpSpPr>
        <p:cNvPr id="1" name=""/>
        <p:cNvGrpSpPr/>
        <p:nvPr/>
      </p:nvGrpSpPr>
      <p:grpSpPr>
        <a:xfrm>
          <a:off x="0" y="0"/>
          <a:ext cx="0" cy="0"/>
          <a:chOff x="0" y="0"/>
          <a:chExt cx="0" cy="0"/>
        </a:xfrm>
      </p:grpSpPr>
      <p:pic>
        <p:nvPicPr>
          <p:cNvPr id="5"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1">
            <a:extLst>
              <a:ext uri="{FF2B5EF4-FFF2-40B4-BE49-F238E27FC236}">
                <a16:creationId xmlns:a16="http://schemas.microsoft.com/office/drawing/2014/main" id="{D50547ED-097E-4D0B-B244-636A73A676A4}"/>
              </a:ext>
            </a:extLst>
          </p:cNvPr>
          <p:cNvSpPr>
            <a:spLocks noGrp="1"/>
          </p:cNvSpPr>
          <p:nvPr>
            <p:ph type="title" hasCustomPrompt="1"/>
          </p:nvPr>
        </p:nvSpPr>
        <p:spPr>
          <a:xfrm>
            <a:off x="963084" y="2801390"/>
            <a:ext cx="10363200" cy="1362075"/>
          </a:xfrm>
          <a:prstGeom prst="rect">
            <a:avLst/>
          </a:prstGeom>
        </p:spPr>
        <p:txBody>
          <a:bodyPr/>
          <a:lstStyle>
            <a:lvl1pPr>
              <a:defRPr sz="3600"/>
            </a:lvl1pPr>
          </a:lstStyle>
          <a:p>
            <a:r>
              <a:rPr lang="nl-NL" dirty="0">
                <a:solidFill>
                  <a:schemeClr val="tx1"/>
                </a:solidFill>
              </a:rPr>
              <a:t>&lt;subtitel&gt;</a:t>
            </a:r>
          </a:p>
        </p:txBody>
      </p:sp>
      <p:sp>
        <p:nvSpPr>
          <p:cNvPr id="4" name="Tijdelijke aanduiding voor tekst 2">
            <a:extLst>
              <a:ext uri="{FF2B5EF4-FFF2-40B4-BE49-F238E27FC236}">
                <a16:creationId xmlns:a16="http://schemas.microsoft.com/office/drawing/2014/main" id="{D7012949-A686-4764-AEE2-01BBB9523F82}"/>
              </a:ext>
            </a:extLst>
          </p:cNvPr>
          <p:cNvSpPr>
            <a:spLocks noGrp="1"/>
          </p:cNvSpPr>
          <p:nvPr>
            <p:ph type="body" idx="1"/>
          </p:nvPr>
        </p:nvSpPr>
        <p:spPr>
          <a:xfrm>
            <a:off x="963084" y="4203895"/>
            <a:ext cx="10363200" cy="1500187"/>
          </a:xfrm>
          <a:prstGeom prst="rect">
            <a:avLst/>
          </a:prstGeom>
        </p:spPr>
        <p:txBody>
          <a:bodyPr/>
          <a:lstStyle>
            <a:lvl1pPr marL="0" indent="0">
              <a:buNone/>
              <a:defRPr/>
            </a:lvl1pPr>
          </a:lstStyle>
          <a:p>
            <a:pPr lvl="0"/>
            <a:r>
              <a:rPr lang="nl-NL"/>
              <a:t>Klikken om de tekststijl van het model te bewerken</a:t>
            </a:r>
          </a:p>
        </p:txBody>
      </p:sp>
      <p:sp>
        <p:nvSpPr>
          <p:cNvPr id="7" name="Tekstvak 6">
            <a:extLst>
              <a:ext uri="{FF2B5EF4-FFF2-40B4-BE49-F238E27FC236}">
                <a16:creationId xmlns:a16="http://schemas.microsoft.com/office/drawing/2014/main" id="{F05781B6-18EF-495C-8236-D8837B11CB5F}"/>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43972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tekst geen RvR">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61C068F-8511-4AEB-9879-E90C4E14141B}"/>
              </a:ext>
            </a:extLst>
          </p:cNvPr>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p:cNvSpPr>
            <a:spLocks noGrp="1"/>
          </p:cNvSpPr>
          <p:nvPr>
            <p:ph idx="1"/>
          </p:nvPr>
        </p:nvSpPr>
        <p:spPr>
          <a:xfrm>
            <a:off x="838200" y="1376313"/>
            <a:ext cx="10515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endParaRPr lang="nl-NL" dirty="0"/>
          </a:p>
        </p:txBody>
      </p:sp>
      <p:sp>
        <p:nvSpPr>
          <p:cNvPr id="6" name="Tekstvak 5">
            <a:extLst>
              <a:ext uri="{FF2B5EF4-FFF2-40B4-BE49-F238E27FC236}">
                <a16:creationId xmlns:a16="http://schemas.microsoft.com/office/drawing/2014/main" id="{8CC9AD3B-0E13-4F0D-B8F9-B4BC46559127}"/>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319018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838200" y="1376313"/>
            <a:ext cx="5181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72200" y="1376313"/>
            <a:ext cx="5181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pic>
        <p:nvPicPr>
          <p:cNvPr id="9"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vak 6">
            <a:extLst>
              <a:ext uri="{FF2B5EF4-FFF2-40B4-BE49-F238E27FC236}">
                <a16:creationId xmlns:a16="http://schemas.microsoft.com/office/drawing/2014/main" id="{45E43316-ADD4-46EB-AD90-B3D0B1F8A785}"/>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85783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pic>
        <p:nvPicPr>
          <p:cNvPr id="6"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4DE17E61-6118-489A-B8A2-D2015EE99E57}"/>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2795302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geen RvR">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sp>
        <p:nvSpPr>
          <p:cNvPr id="3" name="Rechthoek 2"/>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6FD7E527-123B-4B55-973E-F52CFFAFE37D}"/>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4166402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geen RvR één kleur">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sp>
        <p:nvSpPr>
          <p:cNvPr id="3" name="Rechthoek 2"/>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55756BBE-4340-4E29-AA06-438730109A6D}"/>
              </a:ext>
            </a:extLst>
          </p:cNvPr>
          <p:cNvSpPr/>
          <p:nvPr userDrawn="1"/>
        </p:nvSpPr>
        <p:spPr>
          <a:xfrm>
            <a:off x="0" y="1072343"/>
            <a:ext cx="12191999" cy="5785656"/>
          </a:xfrm>
          <a:prstGeom prst="rect">
            <a:avLst/>
          </a:prstGeom>
          <a:solidFill>
            <a:srgbClr val="D8E1EA"/>
          </a:solidFill>
          <a:ln>
            <a:solidFill>
              <a:srgbClr val="D8E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D5B2E304-B53F-4DD2-9351-6049EAFF6492}"/>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282498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Geen titel ">
    <p:spTree>
      <p:nvGrpSpPr>
        <p:cNvPr id="1" name=""/>
        <p:cNvGrpSpPr/>
        <p:nvPr/>
      </p:nvGrpSpPr>
      <p:grpSpPr>
        <a:xfrm>
          <a:off x="0" y="0"/>
          <a:ext cx="0" cy="0"/>
          <a:chOff x="0" y="0"/>
          <a:chExt cx="0" cy="0"/>
        </a:xfrm>
      </p:grpSpPr>
      <p:pic>
        <p:nvPicPr>
          <p:cNvPr id="5"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vak 3">
            <a:extLst>
              <a:ext uri="{FF2B5EF4-FFF2-40B4-BE49-F238E27FC236}">
                <a16:creationId xmlns:a16="http://schemas.microsoft.com/office/drawing/2014/main" id="{0A93224F-1E1B-454E-9975-BD0E0B649D77}"/>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3009542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172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7" r:id="rId4"/>
    <p:sldLayoutId id="2147483652" r:id="rId5"/>
    <p:sldLayoutId id="2147483654" r:id="rId6"/>
    <p:sldLayoutId id="2147483656" r:id="rId7"/>
    <p:sldLayoutId id="2147483661" r:id="rId8"/>
    <p:sldLayoutId id="2147483655" r:id="rId9"/>
    <p:sldLayoutId id="2147483659" r:id="rId10"/>
    <p:sldLayoutId id="2147483662" r:id="rId11"/>
    <p:sldLayoutId id="2147483658" r:id="rId12"/>
    <p:sldLayoutId id="214748366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latin typeface="Verdana" panose="020B0604030504040204" pitchFamily="34" charset="0"/>
                <a:ea typeface="Verdana" panose="020B0604030504040204" pitchFamily="34" charset="0"/>
                <a:cs typeface="Verdana" panose="020B0604030504040204" pitchFamily="34" charset="0"/>
              </a:rPr>
              <a:t>Architectuurschets Piketapplicatie</a:t>
            </a:r>
          </a:p>
        </p:txBody>
      </p:sp>
      <p:sp>
        <p:nvSpPr>
          <p:cNvPr id="3" name="Ondertitel 2"/>
          <p:cNvSpPr>
            <a:spLocks noGrp="1"/>
          </p:cNvSpPr>
          <p:nvPr>
            <p:ph type="subTitle" idx="1"/>
          </p:nvPr>
        </p:nvSpPr>
        <p:spPr/>
        <p:txBody>
          <a:bodyPr/>
          <a:lstStyle/>
          <a:p>
            <a:r>
              <a:rPr lang="nl-NL" sz="2400" dirty="0"/>
              <a:t>Doelarchitectuur, transitie architectuur en schets Piketapplicatie binnen het applicatielandschap </a:t>
            </a:r>
          </a:p>
        </p:txBody>
      </p:sp>
      <p:sp>
        <p:nvSpPr>
          <p:cNvPr id="4" name="Tekstvak 3">
            <a:extLst>
              <a:ext uri="{FF2B5EF4-FFF2-40B4-BE49-F238E27FC236}">
                <a16:creationId xmlns:a16="http://schemas.microsoft.com/office/drawing/2014/main" id="{43CA49C6-6C2E-4014-BBBA-DF933681D480}"/>
              </a:ext>
            </a:extLst>
          </p:cNvPr>
          <p:cNvSpPr txBox="1"/>
          <p:nvPr/>
        </p:nvSpPr>
        <p:spPr>
          <a:xfrm>
            <a:off x="8838972" y="5910377"/>
            <a:ext cx="1595332"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11-03-2021</a:t>
            </a:r>
          </a:p>
        </p:txBody>
      </p:sp>
      <p:sp>
        <p:nvSpPr>
          <p:cNvPr id="5" name="Tekstvak 4">
            <a:extLst>
              <a:ext uri="{FF2B5EF4-FFF2-40B4-BE49-F238E27FC236}">
                <a16:creationId xmlns:a16="http://schemas.microsoft.com/office/drawing/2014/main" id="{7E5B8980-6069-4E4B-B1A7-3F9EC7B7B79C}"/>
              </a:ext>
            </a:extLst>
          </p:cNvPr>
          <p:cNvSpPr txBox="1"/>
          <p:nvPr/>
        </p:nvSpPr>
        <p:spPr>
          <a:xfrm>
            <a:off x="8838970" y="6279709"/>
            <a:ext cx="2686721"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Paul Mulder </a:t>
            </a:r>
          </a:p>
        </p:txBody>
      </p:sp>
      <p:sp>
        <p:nvSpPr>
          <p:cNvPr id="6" name="Tekstvak 5">
            <a:extLst>
              <a:ext uri="{FF2B5EF4-FFF2-40B4-BE49-F238E27FC236}">
                <a16:creationId xmlns:a16="http://schemas.microsoft.com/office/drawing/2014/main" id="{64EA5E9F-571A-4978-AA73-595F93D96863}"/>
              </a:ext>
            </a:extLst>
          </p:cNvPr>
          <p:cNvSpPr txBox="1"/>
          <p:nvPr/>
        </p:nvSpPr>
        <p:spPr>
          <a:xfrm>
            <a:off x="7446927" y="5910377"/>
            <a:ext cx="1392045"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versie 0.9</a:t>
            </a:r>
          </a:p>
        </p:txBody>
      </p:sp>
      <p:sp>
        <p:nvSpPr>
          <p:cNvPr id="7" name="Tekstvak 6">
            <a:extLst>
              <a:ext uri="{FF2B5EF4-FFF2-40B4-BE49-F238E27FC236}">
                <a16:creationId xmlns:a16="http://schemas.microsoft.com/office/drawing/2014/main" id="{A096900E-475E-4440-99D1-767C7BDF2ED6}"/>
              </a:ext>
            </a:extLst>
          </p:cNvPr>
          <p:cNvSpPr txBox="1"/>
          <p:nvPr/>
        </p:nvSpPr>
        <p:spPr>
          <a:xfrm>
            <a:off x="7446928" y="6279709"/>
            <a:ext cx="1595332"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concept</a:t>
            </a:r>
          </a:p>
        </p:txBody>
      </p:sp>
    </p:spTree>
    <p:extLst>
      <p:ext uri="{BB962C8B-B14F-4D97-AF65-F5344CB8AC3E}">
        <p14:creationId xmlns:p14="http://schemas.microsoft.com/office/powerpoint/2010/main" val="4173297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9CDAC82-3FA6-4BC5-B373-C3E6FDEFAEAF}"/>
              </a:ext>
            </a:extLst>
          </p:cNvPr>
          <p:cNvSpPr>
            <a:spLocks noGrp="1"/>
          </p:cNvSpPr>
          <p:nvPr>
            <p:ph idx="1"/>
          </p:nvPr>
        </p:nvSpPr>
        <p:spPr/>
        <p:txBody>
          <a:bodyPr>
            <a:normAutofit lnSpcReduction="10000"/>
          </a:bodyPr>
          <a:lstStyle/>
          <a:p>
            <a:r>
              <a:rPr lang="nl-NL" sz="1800" dirty="0"/>
              <a:t>Het melden naar de RBV-er geschiedt via e-mail</a:t>
            </a:r>
          </a:p>
          <a:p>
            <a:pPr lvl="1"/>
            <a:r>
              <a:rPr lang="nl-NL" sz="1600" dirty="0"/>
              <a:t>De RBV-er kan de melden accepteren of afwijzen</a:t>
            </a:r>
          </a:p>
          <a:p>
            <a:pPr lvl="2"/>
            <a:r>
              <a:rPr lang="nl-NL" dirty="0"/>
              <a:t>Bij accepteren stuurt de Piketapplicatie een terugkoppeling naar de meldende partij</a:t>
            </a:r>
          </a:p>
          <a:p>
            <a:pPr lvl="2"/>
            <a:r>
              <a:rPr lang="nl-NL" dirty="0"/>
              <a:t>Bij afwijzen wordt een volgende RBV-er gekozen uit de planning, die vervolgens een e-mail ontvangt</a:t>
            </a:r>
          </a:p>
          <a:p>
            <a:r>
              <a:rPr lang="nl-NL" sz="1800" dirty="0"/>
              <a:t>Voor de toekomst (vandaar de stippellijnen) is de inzet van een mobiele Piket-app voorzien (naast communicatie via e-mail en het portaal). Denk hierbij aan functionaliteit als:</a:t>
            </a:r>
          </a:p>
          <a:p>
            <a:pPr lvl="1"/>
            <a:r>
              <a:rPr lang="nl-NL" sz="1600" dirty="0"/>
              <a:t>de beschikbaarheid doorgeven</a:t>
            </a:r>
          </a:p>
          <a:p>
            <a:pPr lvl="1"/>
            <a:r>
              <a:rPr lang="nl-NL" sz="1600" dirty="0"/>
              <a:t>ruilverzoeken indienen en accepteren/afwijzen</a:t>
            </a:r>
          </a:p>
          <a:p>
            <a:pPr lvl="1"/>
            <a:r>
              <a:rPr lang="nl-NL" sz="1600" dirty="0"/>
              <a:t>een melding accepteren/afwijzen</a:t>
            </a:r>
          </a:p>
          <a:p>
            <a:pPr lvl="1"/>
            <a:r>
              <a:rPr lang="nl-NL" sz="1600" dirty="0"/>
              <a:t>bestede uren en reiskosten bijhouden t.b.v. de piketdeclaratie</a:t>
            </a:r>
          </a:p>
          <a:p>
            <a:r>
              <a:rPr lang="nl-NL" sz="1800" dirty="0"/>
              <a:t>Bij een geaccepteerde melding is het de wens dat een concept declaratie wordt ingevuld in een eFormulier in Berkeley Bridge. </a:t>
            </a:r>
          </a:p>
          <a:p>
            <a:pPr lvl="1"/>
            <a:r>
              <a:rPr lang="nl-NL" sz="1600" dirty="0"/>
              <a:t>Deze functionaliteit is in de huidige applicatie niet beschikbaar. Een alternatief voor het bericht naar Berkeley Bridge is een bericht naar de back-office applicatie (GRAS, later Dynamics CRM) waar een pikettoevoeging wordt gedaan</a:t>
            </a:r>
          </a:p>
          <a:p>
            <a:pPr lvl="1"/>
            <a:r>
              <a:rPr lang="nl-NL" sz="1600" dirty="0"/>
              <a:t>De RBV-er kan de declaratie via het portaal of via de mobiele Piket-app verder </a:t>
            </a:r>
            <a:r>
              <a:rPr lang="nl-NL" sz="1600"/>
              <a:t>invullen en </a:t>
            </a:r>
            <a:r>
              <a:rPr lang="nl-NL" sz="1600" dirty="0"/>
              <a:t>inzenden (dit is buiten scope van de Piketapplicatie)</a:t>
            </a:r>
          </a:p>
          <a:p>
            <a:endParaRPr lang="nl-NL" sz="1600" dirty="0"/>
          </a:p>
        </p:txBody>
      </p:sp>
      <p:sp>
        <p:nvSpPr>
          <p:cNvPr id="3" name="Titel 2">
            <a:extLst>
              <a:ext uri="{FF2B5EF4-FFF2-40B4-BE49-F238E27FC236}">
                <a16:creationId xmlns:a16="http://schemas.microsoft.com/office/drawing/2014/main" id="{8896446D-2579-4B99-9E88-D3C1C16C820A}"/>
              </a:ext>
            </a:extLst>
          </p:cNvPr>
          <p:cNvSpPr>
            <a:spLocks noGrp="1"/>
          </p:cNvSpPr>
          <p:nvPr>
            <p:ph type="title"/>
          </p:nvPr>
        </p:nvSpPr>
        <p:spPr/>
        <p:txBody>
          <a:bodyPr/>
          <a:lstStyle/>
          <a:p>
            <a:r>
              <a:rPr lang="nl-NL" dirty="0"/>
              <a:t>Toelichting schets Piketapplicatie (3)</a:t>
            </a:r>
          </a:p>
        </p:txBody>
      </p:sp>
      <p:sp>
        <p:nvSpPr>
          <p:cNvPr id="4" name="Tekstvak 3">
            <a:extLst>
              <a:ext uri="{FF2B5EF4-FFF2-40B4-BE49-F238E27FC236}">
                <a16:creationId xmlns:a16="http://schemas.microsoft.com/office/drawing/2014/main" id="{4FA9B0C3-1EAE-4F3C-B3E0-953257DB5D9D}"/>
              </a:ext>
            </a:extLst>
          </p:cNvPr>
          <p:cNvSpPr txBox="1"/>
          <p:nvPr/>
        </p:nvSpPr>
        <p:spPr>
          <a:xfrm>
            <a:off x="176646" y="6241264"/>
            <a:ext cx="5732660" cy="338554"/>
          </a:xfrm>
          <a:prstGeom prst="rect">
            <a:avLst/>
          </a:prstGeom>
          <a:noFill/>
        </p:spPr>
        <p:txBody>
          <a:bodyPr wrap="none" rtlCol="0">
            <a:spAutoFit/>
          </a:bodyPr>
          <a:lstStyle/>
          <a:p>
            <a:r>
              <a:rPr lang="nl-NL" sz="1600" dirty="0"/>
              <a:t>Meer details zijn te vinden in de procesbeschrijvingen</a:t>
            </a:r>
          </a:p>
        </p:txBody>
      </p:sp>
    </p:spTree>
    <p:extLst>
      <p:ext uri="{BB962C8B-B14F-4D97-AF65-F5344CB8AC3E}">
        <p14:creationId xmlns:p14="http://schemas.microsoft.com/office/powerpoint/2010/main" val="310553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A744484-797F-4897-84D4-273AF0B77947}"/>
              </a:ext>
            </a:extLst>
          </p:cNvPr>
          <p:cNvSpPr>
            <a:spLocks noGrp="1"/>
          </p:cNvSpPr>
          <p:nvPr>
            <p:ph idx="1"/>
          </p:nvPr>
        </p:nvSpPr>
        <p:spPr/>
        <p:txBody>
          <a:bodyPr>
            <a:normAutofit/>
          </a:bodyPr>
          <a:lstStyle/>
          <a:p>
            <a:pPr marL="0" indent="0">
              <a:buNone/>
            </a:pPr>
            <a:r>
              <a:rPr lang="nl-NL" sz="1800" dirty="0"/>
              <a:t>De Piketapplicatie, nu nog ingevuld met een Symagic applicatie, wordt opgenomen in het applicatielandschap van de Raad, dat de komende jaren veranderingen ondergaat</a:t>
            </a:r>
            <a:br>
              <a:rPr lang="nl-NL" sz="1800" dirty="0"/>
            </a:br>
            <a:br>
              <a:rPr lang="nl-NL" sz="1800" dirty="0"/>
            </a:br>
            <a:r>
              <a:rPr lang="nl-NL" sz="1800" dirty="0"/>
              <a:t>Belangrijke kenmerken van de RvR-architectuur zijn:</a:t>
            </a:r>
          </a:p>
          <a:p>
            <a:r>
              <a:rPr lang="nl-NL" sz="1800" dirty="0"/>
              <a:t>Een Mendix RvR-portaal met deelportalen per regeling</a:t>
            </a:r>
          </a:p>
          <a:p>
            <a:r>
              <a:rPr lang="nl-NL" sz="1800" dirty="0"/>
              <a:t>Berkeley Bridge voor dynamische eFormulieren, business rules, rekenmodules en automatisch te genereren beschikkingen</a:t>
            </a:r>
          </a:p>
          <a:p>
            <a:r>
              <a:rPr lang="nl-NL" sz="1800" dirty="0"/>
              <a:t>Microsoft Dynamics CRM in de back-office voor de afhandeling van het primaire proces</a:t>
            </a:r>
          </a:p>
          <a:p>
            <a:r>
              <a:rPr lang="nl-NL" sz="1800" dirty="0"/>
              <a:t>Microsoft SharePoint als Document Management Systeem </a:t>
            </a:r>
          </a:p>
          <a:p>
            <a:r>
              <a:rPr lang="nl-NL" sz="1800" dirty="0"/>
              <a:t>Microsoft Dynamics NAV als financieel systeem</a:t>
            </a:r>
          </a:p>
          <a:p>
            <a:r>
              <a:rPr lang="nl-NL" sz="1800" dirty="0"/>
              <a:t>Koppelingen met basisregistraties en ketenpartners</a:t>
            </a:r>
          </a:p>
          <a:p>
            <a:r>
              <a:rPr lang="nl-NL" sz="1800" dirty="0"/>
              <a:t>Dell Boomi als integratieplatform tussen applicaties onderling en richting externe partijen</a:t>
            </a:r>
          </a:p>
          <a:p>
            <a:pPr marL="0" indent="0">
              <a:buNone/>
            </a:pPr>
            <a:r>
              <a:rPr lang="nl-NL" sz="1800" dirty="0"/>
              <a:t>De volgende slide toont een overzicht van de doelarchitectuur </a:t>
            </a:r>
          </a:p>
          <a:p>
            <a:endParaRPr lang="nl-NL" sz="1800" dirty="0"/>
          </a:p>
          <a:p>
            <a:pPr>
              <a:buFontTx/>
              <a:buChar char="-"/>
            </a:pPr>
            <a:endParaRPr lang="nl-NL" sz="1800" dirty="0"/>
          </a:p>
        </p:txBody>
      </p:sp>
      <p:sp>
        <p:nvSpPr>
          <p:cNvPr id="3" name="Titel 2">
            <a:extLst>
              <a:ext uri="{FF2B5EF4-FFF2-40B4-BE49-F238E27FC236}">
                <a16:creationId xmlns:a16="http://schemas.microsoft.com/office/drawing/2014/main" id="{FD066221-DEBF-40AB-BBB7-83C5F48B274A}"/>
              </a:ext>
            </a:extLst>
          </p:cNvPr>
          <p:cNvSpPr>
            <a:spLocks noGrp="1"/>
          </p:cNvSpPr>
          <p:nvPr>
            <p:ph type="title"/>
          </p:nvPr>
        </p:nvSpPr>
        <p:spPr/>
        <p:txBody>
          <a:bodyPr/>
          <a:lstStyle/>
          <a:p>
            <a:r>
              <a:rPr lang="nl-NL" dirty="0"/>
              <a:t>Piket binnen de RvR-architectuur </a:t>
            </a:r>
          </a:p>
        </p:txBody>
      </p:sp>
    </p:spTree>
    <p:extLst>
      <p:ext uri="{BB962C8B-B14F-4D97-AF65-F5344CB8AC3E}">
        <p14:creationId xmlns:p14="http://schemas.microsoft.com/office/powerpoint/2010/main" val="3807171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hthoek: afgeronde hoeken 85">
            <a:extLst>
              <a:ext uri="{FF2B5EF4-FFF2-40B4-BE49-F238E27FC236}">
                <a16:creationId xmlns:a16="http://schemas.microsoft.com/office/drawing/2014/main" id="{8AAB69C1-C819-4AFE-AFA6-6F4F64030BD8}"/>
              </a:ext>
            </a:extLst>
          </p:cNvPr>
          <p:cNvSpPr/>
          <p:nvPr/>
        </p:nvSpPr>
        <p:spPr>
          <a:xfrm>
            <a:off x="9549439" y="1668469"/>
            <a:ext cx="2160000" cy="4844446"/>
          </a:xfrm>
          <a:prstGeom prst="roundRect">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0D9EA9A9-48B8-463B-B0A5-C7E086560C16}"/>
              </a:ext>
            </a:extLst>
          </p:cNvPr>
          <p:cNvSpPr/>
          <p:nvPr/>
        </p:nvSpPr>
        <p:spPr>
          <a:xfrm>
            <a:off x="4735131" y="1668469"/>
            <a:ext cx="4422236" cy="484444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9A4627C0-FEFE-4AB2-8D2A-39A733832AF4}"/>
              </a:ext>
            </a:extLst>
          </p:cNvPr>
          <p:cNvSpPr/>
          <p:nvPr/>
        </p:nvSpPr>
        <p:spPr>
          <a:xfrm>
            <a:off x="688372" y="1673917"/>
            <a:ext cx="3672000" cy="484444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3" name="Rechthoek 162">
            <a:extLst>
              <a:ext uri="{FF2B5EF4-FFF2-40B4-BE49-F238E27FC236}">
                <a16:creationId xmlns:a16="http://schemas.microsoft.com/office/drawing/2014/main" id="{72855D05-1228-49BA-8D46-DAC6BF593D0D}"/>
              </a:ext>
            </a:extLst>
          </p:cNvPr>
          <p:cNvSpPr/>
          <p:nvPr/>
        </p:nvSpPr>
        <p:spPr>
          <a:xfrm flipH="1">
            <a:off x="4584340" y="3749483"/>
            <a:ext cx="4720232" cy="21931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afgeronde hoeken 22">
            <a:extLst>
              <a:ext uri="{FF2B5EF4-FFF2-40B4-BE49-F238E27FC236}">
                <a16:creationId xmlns:a16="http://schemas.microsoft.com/office/drawing/2014/main" id="{C2ABB455-B554-48D3-B1D9-E8774B256A56}"/>
              </a:ext>
            </a:extLst>
          </p:cNvPr>
          <p:cNvSpPr/>
          <p:nvPr/>
        </p:nvSpPr>
        <p:spPr>
          <a:xfrm>
            <a:off x="800965" y="1950280"/>
            <a:ext cx="1643870" cy="3335633"/>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9" name="Rechthoek: afgeronde hoeken 168">
            <a:extLst>
              <a:ext uri="{FF2B5EF4-FFF2-40B4-BE49-F238E27FC236}">
                <a16:creationId xmlns:a16="http://schemas.microsoft.com/office/drawing/2014/main" id="{87689164-B78D-40DE-8270-C15259311B71}"/>
              </a:ext>
            </a:extLst>
          </p:cNvPr>
          <p:cNvSpPr/>
          <p:nvPr/>
        </p:nvSpPr>
        <p:spPr>
          <a:xfrm>
            <a:off x="2583152" y="1945615"/>
            <a:ext cx="1667203" cy="334039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4" name="Rechthoek: afgeronde hoeken 143">
            <a:extLst>
              <a:ext uri="{FF2B5EF4-FFF2-40B4-BE49-F238E27FC236}">
                <a16:creationId xmlns:a16="http://schemas.microsoft.com/office/drawing/2014/main" id="{DB78C5C3-10A9-4045-9619-84EA68F33075}"/>
              </a:ext>
            </a:extLst>
          </p:cNvPr>
          <p:cNvSpPr/>
          <p:nvPr/>
        </p:nvSpPr>
        <p:spPr>
          <a:xfrm>
            <a:off x="881605" y="4642411"/>
            <a:ext cx="8130790" cy="539367"/>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3" name="Rechthoek: afgeronde hoeken 142">
            <a:extLst>
              <a:ext uri="{FF2B5EF4-FFF2-40B4-BE49-F238E27FC236}">
                <a16:creationId xmlns:a16="http://schemas.microsoft.com/office/drawing/2014/main" id="{5F6F68EC-F7F8-425D-876A-1B700DCFC8A5}"/>
              </a:ext>
            </a:extLst>
          </p:cNvPr>
          <p:cNvSpPr/>
          <p:nvPr/>
        </p:nvSpPr>
        <p:spPr>
          <a:xfrm>
            <a:off x="4845000" y="1945615"/>
            <a:ext cx="2570923" cy="176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6" name="Rechthoek: afgeronde hoeken 5">
            <a:extLst>
              <a:ext uri="{FF2B5EF4-FFF2-40B4-BE49-F238E27FC236}">
                <a16:creationId xmlns:a16="http://schemas.microsoft.com/office/drawing/2014/main" id="{0D67562E-F91D-4D79-9749-1C2698459EBD}"/>
              </a:ext>
            </a:extLst>
          </p:cNvPr>
          <p:cNvSpPr/>
          <p:nvPr/>
        </p:nvSpPr>
        <p:spPr>
          <a:xfrm>
            <a:off x="4983449" y="2885022"/>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CRM burgers en overige relaties</a:t>
            </a:r>
          </a:p>
        </p:txBody>
      </p:sp>
      <p:sp>
        <p:nvSpPr>
          <p:cNvPr id="7" name="Rechthoek: afgeronde hoeken 6">
            <a:extLst>
              <a:ext uri="{FF2B5EF4-FFF2-40B4-BE49-F238E27FC236}">
                <a16:creationId xmlns:a16="http://schemas.microsoft.com/office/drawing/2014/main" id="{2C83C10B-BD5F-4034-8867-D6B060F57E0B}"/>
              </a:ext>
            </a:extLst>
          </p:cNvPr>
          <p:cNvSpPr/>
          <p:nvPr/>
        </p:nvSpPr>
        <p:spPr>
          <a:xfrm>
            <a:off x="2080308" y="5817576"/>
            <a:ext cx="2170048" cy="265266"/>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Avaya telefonie Helpdesk</a:t>
            </a:r>
          </a:p>
        </p:txBody>
      </p:sp>
      <p:sp>
        <p:nvSpPr>
          <p:cNvPr id="15" name="Rechthoek: afgeronde hoeken 14">
            <a:extLst>
              <a:ext uri="{FF2B5EF4-FFF2-40B4-BE49-F238E27FC236}">
                <a16:creationId xmlns:a16="http://schemas.microsoft.com/office/drawing/2014/main" id="{966AE8CD-D0BE-4C8B-827A-3EE81250F812}"/>
              </a:ext>
            </a:extLst>
          </p:cNvPr>
          <p:cNvSpPr/>
          <p:nvPr/>
        </p:nvSpPr>
        <p:spPr>
          <a:xfrm>
            <a:off x="2086762" y="5378266"/>
            <a:ext cx="1044000"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ZIVVER </a:t>
            </a:r>
            <a:br>
              <a:rPr lang="nl-NL" sz="1050" dirty="0">
                <a:solidFill>
                  <a:schemeClr val="tx1"/>
                </a:solidFill>
                <a:latin typeface="Calibri" panose="020F0502020204030204" pitchFamily="34" charset="0"/>
                <a:cs typeface="Calibri" panose="020F0502020204030204" pitchFamily="34" charset="0"/>
              </a:rPr>
            </a:br>
            <a:r>
              <a:rPr lang="nl-NL" sz="1050" dirty="0">
                <a:solidFill>
                  <a:schemeClr val="tx1"/>
                </a:solidFill>
                <a:latin typeface="Calibri" panose="020F0502020204030204" pitchFamily="34" charset="0"/>
                <a:cs typeface="Calibri" panose="020F0502020204030204" pitchFamily="34" charset="0"/>
              </a:rPr>
              <a:t>Veilig e-mailen </a:t>
            </a:r>
          </a:p>
        </p:txBody>
      </p:sp>
      <p:sp>
        <p:nvSpPr>
          <p:cNvPr id="18" name="Rechthoek: afgeronde hoeken 17">
            <a:extLst>
              <a:ext uri="{FF2B5EF4-FFF2-40B4-BE49-F238E27FC236}">
                <a16:creationId xmlns:a16="http://schemas.microsoft.com/office/drawing/2014/main" id="{F68883A3-DB98-464E-9B98-560C87F085A0}"/>
              </a:ext>
            </a:extLst>
          </p:cNvPr>
          <p:cNvSpPr/>
          <p:nvPr/>
        </p:nvSpPr>
        <p:spPr>
          <a:xfrm>
            <a:off x="4845001" y="5817576"/>
            <a:ext cx="2208942"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Office365 bezoekers-registratie</a:t>
            </a:r>
          </a:p>
        </p:txBody>
      </p:sp>
      <p:sp>
        <p:nvSpPr>
          <p:cNvPr id="19" name="Rechthoek: afgeronde hoeken 18">
            <a:extLst>
              <a:ext uri="{FF2B5EF4-FFF2-40B4-BE49-F238E27FC236}">
                <a16:creationId xmlns:a16="http://schemas.microsoft.com/office/drawing/2014/main" id="{11188455-5FE3-4180-A300-DF8C33C83A43}"/>
              </a:ext>
            </a:extLst>
          </p:cNvPr>
          <p:cNvSpPr/>
          <p:nvPr/>
        </p:nvSpPr>
        <p:spPr>
          <a:xfrm>
            <a:off x="4845000" y="6152486"/>
            <a:ext cx="1116000"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Scan-voorziening</a:t>
            </a:r>
          </a:p>
        </p:txBody>
      </p:sp>
      <p:sp>
        <p:nvSpPr>
          <p:cNvPr id="20" name="Rechthoek: afgeronde hoeken 19">
            <a:extLst>
              <a:ext uri="{FF2B5EF4-FFF2-40B4-BE49-F238E27FC236}">
                <a16:creationId xmlns:a16="http://schemas.microsoft.com/office/drawing/2014/main" id="{BF6CFB93-BDF0-4366-B0C1-36D0695EDCF9}"/>
              </a:ext>
            </a:extLst>
          </p:cNvPr>
          <p:cNvSpPr/>
          <p:nvPr/>
        </p:nvSpPr>
        <p:spPr>
          <a:xfrm>
            <a:off x="7896487" y="6152486"/>
            <a:ext cx="1116000"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Print-voorziening</a:t>
            </a:r>
          </a:p>
        </p:txBody>
      </p:sp>
      <p:sp>
        <p:nvSpPr>
          <p:cNvPr id="21" name="Rechthoek: afgeronde hoeken 20">
            <a:extLst>
              <a:ext uri="{FF2B5EF4-FFF2-40B4-BE49-F238E27FC236}">
                <a16:creationId xmlns:a16="http://schemas.microsoft.com/office/drawing/2014/main" id="{5642AF6A-3185-40E3-BA94-788F97DBFCC1}"/>
              </a:ext>
            </a:extLst>
          </p:cNvPr>
          <p:cNvSpPr/>
          <p:nvPr/>
        </p:nvSpPr>
        <p:spPr>
          <a:xfrm>
            <a:off x="6185669" y="6152486"/>
            <a:ext cx="1486149"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Envelopeer-voorziening</a:t>
            </a:r>
          </a:p>
        </p:txBody>
      </p:sp>
      <p:sp>
        <p:nvSpPr>
          <p:cNvPr id="29" name="Rechthoek: afgeronde hoeken 28">
            <a:extLst>
              <a:ext uri="{FF2B5EF4-FFF2-40B4-BE49-F238E27FC236}">
                <a16:creationId xmlns:a16="http://schemas.microsoft.com/office/drawing/2014/main" id="{733BD3C9-EC9E-4204-9C25-8D36DD88FEBB}"/>
              </a:ext>
            </a:extLst>
          </p:cNvPr>
          <p:cNvSpPr/>
          <p:nvPr/>
        </p:nvSpPr>
        <p:spPr>
          <a:xfrm>
            <a:off x="6162985" y="2885022"/>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Wbtv</a:t>
            </a:r>
          </a:p>
        </p:txBody>
      </p:sp>
      <p:sp>
        <p:nvSpPr>
          <p:cNvPr id="30" name="Rechthoek: afgeronde hoeken 29">
            <a:extLst>
              <a:ext uri="{FF2B5EF4-FFF2-40B4-BE49-F238E27FC236}">
                <a16:creationId xmlns:a16="http://schemas.microsoft.com/office/drawing/2014/main" id="{EFAD3D56-0384-4C4D-BDE6-898E0599B451}"/>
              </a:ext>
            </a:extLst>
          </p:cNvPr>
          <p:cNvSpPr/>
          <p:nvPr/>
        </p:nvSpPr>
        <p:spPr>
          <a:xfrm>
            <a:off x="4983449" y="3292513"/>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Wsnp</a:t>
            </a:r>
          </a:p>
        </p:txBody>
      </p:sp>
      <p:sp>
        <p:nvSpPr>
          <p:cNvPr id="31" name="Rechthoek: afgeronde hoeken 30">
            <a:extLst>
              <a:ext uri="{FF2B5EF4-FFF2-40B4-BE49-F238E27FC236}">
                <a16:creationId xmlns:a16="http://schemas.microsoft.com/office/drawing/2014/main" id="{A76B5FCE-86BA-452C-A161-9D7E49946B50}"/>
              </a:ext>
            </a:extLst>
          </p:cNvPr>
          <p:cNvSpPr/>
          <p:nvPr/>
        </p:nvSpPr>
        <p:spPr>
          <a:xfrm>
            <a:off x="6162985" y="3292513"/>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Register-Wrb</a:t>
            </a:r>
          </a:p>
        </p:txBody>
      </p:sp>
      <p:sp>
        <p:nvSpPr>
          <p:cNvPr id="33" name="Rechthoek: afgeronde hoeken 32">
            <a:extLst>
              <a:ext uri="{FF2B5EF4-FFF2-40B4-BE49-F238E27FC236}">
                <a16:creationId xmlns:a16="http://schemas.microsoft.com/office/drawing/2014/main" id="{D3A8B86F-268B-4358-9DAF-AD8CFB1C5082}"/>
              </a:ext>
            </a:extLst>
          </p:cNvPr>
          <p:cNvSpPr/>
          <p:nvPr/>
        </p:nvSpPr>
        <p:spPr>
          <a:xfrm>
            <a:off x="974900" y="2305618"/>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BureauWbtv.nl</a:t>
            </a:r>
          </a:p>
        </p:txBody>
      </p:sp>
      <p:sp>
        <p:nvSpPr>
          <p:cNvPr id="34" name="Rechthoek: afgeronde hoeken 33">
            <a:extLst>
              <a:ext uri="{FF2B5EF4-FFF2-40B4-BE49-F238E27FC236}">
                <a16:creationId xmlns:a16="http://schemas.microsoft.com/office/drawing/2014/main" id="{F6554D00-5BE9-4BBC-9C8E-649AC39A5ACC}"/>
              </a:ext>
            </a:extLst>
          </p:cNvPr>
          <p:cNvSpPr/>
          <p:nvPr/>
        </p:nvSpPr>
        <p:spPr>
          <a:xfrm>
            <a:off x="2768753" y="2907266"/>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Wbtv</a:t>
            </a:r>
          </a:p>
        </p:txBody>
      </p:sp>
      <p:sp>
        <p:nvSpPr>
          <p:cNvPr id="35" name="Rechthoek: afgeronde hoeken 34">
            <a:extLst>
              <a:ext uri="{FF2B5EF4-FFF2-40B4-BE49-F238E27FC236}">
                <a16:creationId xmlns:a16="http://schemas.microsoft.com/office/drawing/2014/main" id="{6269E614-D49C-4272-8EE5-9A5F207DF472}"/>
              </a:ext>
            </a:extLst>
          </p:cNvPr>
          <p:cNvSpPr/>
          <p:nvPr/>
        </p:nvSpPr>
        <p:spPr>
          <a:xfrm>
            <a:off x="2768753" y="2305618"/>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Federatieve Service  authenticatie</a:t>
            </a:r>
          </a:p>
        </p:txBody>
      </p:sp>
      <p:sp>
        <p:nvSpPr>
          <p:cNvPr id="36" name="Rechthoek: afgeronde hoeken 35">
            <a:extLst>
              <a:ext uri="{FF2B5EF4-FFF2-40B4-BE49-F238E27FC236}">
                <a16:creationId xmlns:a16="http://schemas.microsoft.com/office/drawing/2014/main" id="{E84C0B7A-9A41-4BBE-A403-5EB9103A7B83}"/>
              </a:ext>
            </a:extLst>
          </p:cNvPr>
          <p:cNvSpPr/>
          <p:nvPr/>
        </p:nvSpPr>
        <p:spPr>
          <a:xfrm>
            <a:off x="4983449" y="2187759"/>
            <a:ext cx="2282473" cy="648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Procesbesturing</a:t>
            </a:r>
          </a:p>
          <a:p>
            <a:pPr algn="ctr"/>
            <a:r>
              <a:rPr lang="nl-NL" sz="1050" dirty="0">
                <a:solidFill>
                  <a:schemeClr val="tx1"/>
                </a:solidFill>
                <a:latin typeface="Calibri" panose="020F0502020204030204" pitchFamily="34" charset="0"/>
                <a:cs typeface="Calibri" panose="020F0502020204030204" pitchFamily="34" charset="0"/>
              </a:rPr>
              <a:t>Business Process Management </a:t>
            </a:r>
          </a:p>
          <a:p>
            <a:pPr algn="ctr"/>
            <a:r>
              <a:rPr lang="nl-NL" sz="1050" dirty="0">
                <a:solidFill>
                  <a:schemeClr val="tx1"/>
                </a:solidFill>
                <a:latin typeface="Calibri" panose="020F0502020204030204" pitchFamily="34" charset="0"/>
                <a:cs typeface="Calibri" panose="020F0502020204030204" pitchFamily="34" charset="0"/>
              </a:rPr>
              <a:t>Workflow Management </a:t>
            </a:r>
          </a:p>
          <a:p>
            <a:pPr algn="ctr"/>
            <a:r>
              <a:rPr lang="nl-NL" sz="1050" dirty="0">
                <a:solidFill>
                  <a:schemeClr val="tx1"/>
                </a:solidFill>
                <a:latin typeface="Calibri" panose="020F0502020204030204" pitchFamily="34" charset="0"/>
                <a:cs typeface="Calibri" panose="020F0502020204030204" pitchFamily="34" charset="0"/>
              </a:rPr>
              <a:t>Case management </a:t>
            </a:r>
          </a:p>
        </p:txBody>
      </p:sp>
      <p:sp>
        <p:nvSpPr>
          <p:cNvPr id="39" name="Rechthoek: afgeronde hoeken 38">
            <a:extLst>
              <a:ext uri="{FF2B5EF4-FFF2-40B4-BE49-F238E27FC236}">
                <a16:creationId xmlns:a16="http://schemas.microsoft.com/office/drawing/2014/main" id="{EFBB2A7C-C430-485E-BEAF-4773706DB744}"/>
              </a:ext>
            </a:extLst>
          </p:cNvPr>
          <p:cNvSpPr/>
          <p:nvPr/>
        </p:nvSpPr>
        <p:spPr>
          <a:xfrm>
            <a:off x="4263422" y="4856534"/>
            <a:ext cx="3104031" cy="251042"/>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Business Rules; validaties, berekeningen, risicoprofiel</a:t>
            </a:r>
          </a:p>
        </p:txBody>
      </p:sp>
      <p:sp>
        <p:nvSpPr>
          <p:cNvPr id="40" name="Rechthoek: afgeronde hoeken 39">
            <a:extLst>
              <a:ext uri="{FF2B5EF4-FFF2-40B4-BE49-F238E27FC236}">
                <a16:creationId xmlns:a16="http://schemas.microsoft.com/office/drawing/2014/main" id="{A5648295-986A-43DF-BDAE-A5A0DC0F0AD1}"/>
              </a:ext>
            </a:extLst>
          </p:cNvPr>
          <p:cNvSpPr/>
          <p:nvPr/>
        </p:nvSpPr>
        <p:spPr>
          <a:xfrm>
            <a:off x="4845000" y="3989881"/>
            <a:ext cx="4167487"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SharePoint </a:t>
            </a:r>
          </a:p>
          <a:p>
            <a:pPr algn="ctr"/>
            <a:r>
              <a:rPr lang="nl-NL" sz="1050" dirty="0">
                <a:solidFill>
                  <a:schemeClr val="tx1"/>
                </a:solidFill>
                <a:latin typeface="Calibri" panose="020F0502020204030204" pitchFamily="34" charset="0"/>
                <a:cs typeface="Calibri" panose="020F0502020204030204" pitchFamily="34" charset="0"/>
              </a:rPr>
              <a:t>Document Management Systeem</a:t>
            </a:r>
          </a:p>
        </p:txBody>
      </p:sp>
      <p:sp>
        <p:nvSpPr>
          <p:cNvPr id="44" name="Rechthoek: afgeronde hoeken 43">
            <a:extLst>
              <a:ext uri="{FF2B5EF4-FFF2-40B4-BE49-F238E27FC236}">
                <a16:creationId xmlns:a16="http://schemas.microsoft.com/office/drawing/2014/main" id="{0DCECC90-34D7-4BCA-A52A-7464F67180DC}"/>
              </a:ext>
            </a:extLst>
          </p:cNvPr>
          <p:cNvSpPr/>
          <p:nvPr/>
        </p:nvSpPr>
        <p:spPr>
          <a:xfrm>
            <a:off x="7809571" y="2589133"/>
            <a:ext cx="1223480" cy="50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Mendix</a:t>
            </a:r>
          </a:p>
          <a:p>
            <a:pPr algn="ctr"/>
            <a:r>
              <a:rPr lang="nl-NL" sz="1050" dirty="0">
                <a:solidFill>
                  <a:schemeClr val="tx1"/>
                </a:solidFill>
                <a:latin typeface="Calibri" panose="020F0502020204030204" pitchFamily="34" charset="0"/>
                <a:cs typeface="Calibri" panose="020F0502020204030204" pitchFamily="34" charset="0"/>
              </a:rPr>
              <a:t>Plato rooster-voorziening Asiel</a:t>
            </a:r>
          </a:p>
        </p:txBody>
      </p:sp>
      <p:sp>
        <p:nvSpPr>
          <p:cNvPr id="48" name="Rechthoek: afgeronde hoeken 47">
            <a:extLst>
              <a:ext uri="{FF2B5EF4-FFF2-40B4-BE49-F238E27FC236}">
                <a16:creationId xmlns:a16="http://schemas.microsoft.com/office/drawing/2014/main" id="{AFF638FF-88D1-4D5A-826A-ED34D86DF122}"/>
              </a:ext>
            </a:extLst>
          </p:cNvPr>
          <p:cNvSpPr/>
          <p:nvPr/>
        </p:nvSpPr>
        <p:spPr>
          <a:xfrm>
            <a:off x="7415923" y="4858218"/>
            <a:ext cx="1453678"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Document generator</a:t>
            </a:r>
          </a:p>
        </p:txBody>
      </p:sp>
      <p:sp>
        <p:nvSpPr>
          <p:cNvPr id="49" name="Rechthoek: afgeronde hoeken 48">
            <a:extLst>
              <a:ext uri="{FF2B5EF4-FFF2-40B4-BE49-F238E27FC236}">
                <a16:creationId xmlns:a16="http://schemas.microsoft.com/office/drawing/2014/main" id="{3C3177AC-9C48-4BAB-AFD8-EB0214ED168D}"/>
              </a:ext>
            </a:extLst>
          </p:cNvPr>
          <p:cNvSpPr/>
          <p:nvPr/>
        </p:nvSpPr>
        <p:spPr>
          <a:xfrm>
            <a:off x="7809571" y="1945615"/>
            <a:ext cx="1223481" cy="531036"/>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Dynamics NAV </a:t>
            </a:r>
          </a:p>
          <a:p>
            <a:pPr algn="ctr"/>
            <a:r>
              <a:rPr lang="nl-NL" sz="1050" dirty="0">
                <a:solidFill>
                  <a:schemeClr val="tx1"/>
                </a:solidFill>
                <a:latin typeface="Calibri" panose="020F0502020204030204" pitchFamily="34" charset="0"/>
                <a:cs typeface="Calibri" panose="020F0502020204030204" pitchFamily="34" charset="0"/>
              </a:rPr>
              <a:t>Financieel systeem</a:t>
            </a:r>
          </a:p>
        </p:txBody>
      </p:sp>
      <p:sp>
        <p:nvSpPr>
          <p:cNvPr id="79" name="Rechthoek: afgeronde hoeken 78">
            <a:extLst>
              <a:ext uri="{FF2B5EF4-FFF2-40B4-BE49-F238E27FC236}">
                <a16:creationId xmlns:a16="http://schemas.microsoft.com/office/drawing/2014/main" id="{1FF746CE-6728-46AF-8C36-FBE1FFDC4815}"/>
              </a:ext>
            </a:extLst>
          </p:cNvPr>
          <p:cNvSpPr/>
          <p:nvPr/>
        </p:nvSpPr>
        <p:spPr>
          <a:xfrm>
            <a:off x="974900" y="2738906"/>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BureauWsnp.nl</a:t>
            </a:r>
          </a:p>
        </p:txBody>
      </p:sp>
      <p:sp>
        <p:nvSpPr>
          <p:cNvPr id="80" name="Rechthoek: afgeronde hoeken 79">
            <a:extLst>
              <a:ext uri="{FF2B5EF4-FFF2-40B4-BE49-F238E27FC236}">
                <a16:creationId xmlns:a16="http://schemas.microsoft.com/office/drawing/2014/main" id="{4B41D499-30BB-4EC7-8741-827D2654DAD1}"/>
              </a:ext>
            </a:extLst>
          </p:cNvPr>
          <p:cNvSpPr/>
          <p:nvPr/>
        </p:nvSpPr>
        <p:spPr>
          <a:xfrm>
            <a:off x="974900" y="3172194"/>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Raad voor Rechtsbijstand </a:t>
            </a:r>
          </a:p>
          <a:p>
            <a:pPr algn="ctr"/>
            <a:r>
              <a:rPr lang="nl-NL" sz="1050" dirty="0">
                <a:solidFill>
                  <a:schemeClr val="tx1"/>
                </a:solidFill>
                <a:latin typeface="Calibri" panose="020F0502020204030204" pitchFamily="34" charset="0"/>
                <a:cs typeface="Calibri" panose="020F0502020204030204" pitchFamily="34" charset="0"/>
              </a:rPr>
              <a:t>RvR.org</a:t>
            </a:r>
          </a:p>
        </p:txBody>
      </p:sp>
      <p:sp>
        <p:nvSpPr>
          <p:cNvPr id="81" name="Rechthoek: afgeronde hoeken 80">
            <a:extLst>
              <a:ext uri="{FF2B5EF4-FFF2-40B4-BE49-F238E27FC236}">
                <a16:creationId xmlns:a16="http://schemas.microsoft.com/office/drawing/2014/main" id="{D399C577-FAF7-4FD8-8DF1-E2A9BDAA6A6D}"/>
              </a:ext>
            </a:extLst>
          </p:cNvPr>
          <p:cNvSpPr/>
          <p:nvPr/>
        </p:nvSpPr>
        <p:spPr>
          <a:xfrm>
            <a:off x="974900" y="4182770"/>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Rechtsbijstand.nl</a:t>
            </a:r>
          </a:p>
        </p:txBody>
      </p:sp>
      <p:sp>
        <p:nvSpPr>
          <p:cNvPr id="82" name="Rechthoek: afgeronde hoeken 81">
            <a:extLst>
              <a:ext uri="{FF2B5EF4-FFF2-40B4-BE49-F238E27FC236}">
                <a16:creationId xmlns:a16="http://schemas.microsoft.com/office/drawing/2014/main" id="{87BB1DC1-028E-4225-AF7F-AEA268B84A49}"/>
              </a:ext>
            </a:extLst>
          </p:cNvPr>
          <p:cNvSpPr/>
          <p:nvPr/>
        </p:nvSpPr>
        <p:spPr>
          <a:xfrm>
            <a:off x="7809571" y="3205615"/>
            <a:ext cx="1202824" cy="504000"/>
          </a:xfrm>
          <a:prstGeom prst="roundRect">
            <a:avLst>
              <a:gd name="adj" fmla="val 0"/>
            </a:avLst>
          </a:prstGeom>
          <a:solidFill>
            <a:schemeClr val="accent3">
              <a:lumMod val="60000"/>
              <a:lumOff val="40000"/>
            </a:scheme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n.t.b. </a:t>
            </a:r>
          </a:p>
          <a:p>
            <a:pPr algn="ctr"/>
            <a:r>
              <a:rPr lang="nl-NL" sz="1050" dirty="0">
                <a:solidFill>
                  <a:schemeClr val="tx1"/>
                </a:solidFill>
                <a:latin typeface="Calibri" panose="020F0502020204030204" pitchFamily="34" charset="0"/>
                <a:cs typeface="Calibri" panose="020F0502020204030204" pitchFamily="34" charset="0"/>
              </a:rPr>
              <a:t>Piketapplicatie</a:t>
            </a:r>
          </a:p>
        </p:txBody>
      </p:sp>
      <p:sp>
        <p:nvSpPr>
          <p:cNvPr id="83" name="Rechthoek: afgeronde hoeken 82">
            <a:extLst>
              <a:ext uri="{FF2B5EF4-FFF2-40B4-BE49-F238E27FC236}">
                <a16:creationId xmlns:a16="http://schemas.microsoft.com/office/drawing/2014/main" id="{B028F8DC-1E97-4D52-B811-B2302697BB4B}"/>
              </a:ext>
            </a:extLst>
          </p:cNvPr>
          <p:cNvSpPr/>
          <p:nvPr/>
        </p:nvSpPr>
        <p:spPr>
          <a:xfrm>
            <a:off x="2768753" y="3340554"/>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Wsnp</a:t>
            </a:r>
          </a:p>
        </p:txBody>
      </p:sp>
      <p:sp>
        <p:nvSpPr>
          <p:cNvPr id="84" name="Rechthoek: afgeronde hoeken 83">
            <a:extLst>
              <a:ext uri="{FF2B5EF4-FFF2-40B4-BE49-F238E27FC236}">
                <a16:creationId xmlns:a16="http://schemas.microsoft.com/office/drawing/2014/main" id="{CA5F04C8-697B-4EA2-ABF2-077C66BB772F}"/>
              </a:ext>
            </a:extLst>
          </p:cNvPr>
          <p:cNvSpPr/>
          <p:nvPr/>
        </p:nvSpPr>
        <p:spPr>
          <a:xfrm>
            <a:off x="2768753" y="3773842"/>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Wrb</a:t>
            </a:r>
          </a:p>
        </p:txBody>
      </p:sp>
      <p:sp>
        <p:nvSpPr>
          <p:cNvPr id="85" name="Rechthoek: afgeronde hoeken 84">
            <a:extLst>
              <a:ext uri="{FF2B5EF4-FFF2-40B4-BE49-F238E27FC236}">
                <a16:creationId xmlns:a16="http://schemas.microsoft.com/office/drawing/2014/main" id="{E90AEE63-10FE-4324-8796-FE48C14119A0}"/>
              </a:ext>
            </a:extLst>
          </p:cNvPr>
          <p:cNvSpPr/>
          <p:nvPr/>
        </p:nvSpPr>
        <p:spPr>
          <a:xfrm>
            <a:off x="2768753" y="4207130"/>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Wrb/burgers</a:t>
            </a:r>
          </a:p>
        </p:txBody>
      </p:sp>
      <p:sp>
        <p:nvSpPr>
          <p:cNvPr id="92" name="Tekstvak 91">
            <a:extLst>
              <a:ext uri="{FF2B5EF4-FFF2-40B4-BE49-F238E27FC236}">
                <a16:creationId xmlns:a16="http://schemas.microsoft.com/office/drawing/2014/main" id="{9B46E2D8-0DDA-4FD2-9A33-C911B479340F}"/>
              </a:ext>
            </a:extLst>
          </p:cNvPr>
          <p:cNvSpPr txBox="1"/>
          <p:nvPr/>
        </p:nvSpPr>
        <p:spPr>
          <a:xfrm>
            <a:off x="5625726" y="3733432"/>
            <a:ext cx="1864613" cy="253916"/>
          </a:xfrm>
          <a:prstGeom prst="rect">
            <a:avLst/>
          </a:prstGeom>
          <a:noFill/>
        </p:spPr>
        <p:txBody>
          <a:bodyPr wrap="none" rtlCol="0">
            <a:spAutoFit/>
          </a:bodyPr>
          <a:lstStyle/>
          <a:p>
            <a:r>
              <a:rPr lang="nl-NL" sz="1050" dirty="0">
                <a:solidFill>
                  <a:schemeClr val="bg1"/>
                </a:solidFill>
                <a:latin typeface="Calibri" panose="020F0502020204030204" pitchFamily="34" charset="0"/>
                <a:cs typeface="Calibri" panose="020F0502020204030204" pitchFamily="34" charset="0"/>
              </a:rPr>
              <a:t>Integratieplatform Dell Boomi</a:t>
            </a:r>
          </a:p>
        </p:txBody>
      </p:sp>
      <p:sp>
        <p:nvSpPr>
          <p:cNvPr id="32" name="Titel 31">
            <a:extLst>
              <a:ext uri="{FF2B5EF4-FFF2-40B4-BE49-F238E27FC236}">
                <a16:creationId xmlns:a16="http://schemas.microsoft.com/office/drawing/2014/main" id="{DC70B321-78D8-43C9-B2FC-90D24F04D00D}"/>
              </a:ext>
            </a:extLst>
          </p:cNvPr>
          <p:cNvSpPr>
            <a:spLocks noGrp="1"/>
          </p:cNvSpPr>
          <p:nvPr>
            <p:ph type="title"/>
          </p:nvPr>
        </p:nvSpPr>
        <p:spPr/>
        <p:txBody>
          <a:bodyPr>
            <a:normAutofit/>
          </a:bodyPr>
          <a:lstStyle/>
          <a:p>
            <a:r>
              <a:rPr lang="nl-NL" sz="3100" dirty="0"/>
              <a:t>Doelarchitectuur: het primaire proces</a:t>
            </a:r>
            <a:endParaRPr lang="nl-NL" dirty="0">
              <a:latin typeface="+mn-lt"/>
            </a:endParaRPr>
          </a:p>
        </p:txBody>
      </p:sp>
      <p:sp>
        <p:nvSpPr>
          <p:cNvPr id="38" name="Tekstvak 37">
            <a:extLst>
              <a:ext uri="{FF2B5EF4-FFF2-40B4-BE49-F238E27FC236}">
                <a16:creationId xmlns:a16="http://schemas.microsoft.com/office/drawing/2014/main" id="{53B8C82D-1955-445B-9B0D-D5E3417B8507}"/>
              </a:ext>
            </a:extLst>
          </p:cNvPr>
          <p:cNvSpPr txBox="1"/>
          <p:nvPr/>
        </p:nvSpPr>
        <p:spPr>
          <a:xfrm>
            <a:off x="5439870" y="1945615"/>
            <a:ext cx="1446230" cy="253916"/>
          </a:xfrm>
          <a:prstGeom prst="rect">
            <a:avLst/>
          </a:prstGeom>
          <a:noFill/>
        </p:spPr>
        <p:txBody>
          <a:bodyPr wrap="none" rtlCol="0">
            <a:spAutoFit/>
          </a:bodyPr>
          <a:lstStyle/>
          <a:p>
            <a:r>
              <a:rPr lang="nl-NL" sz="1050" dirty="0"/>
              <a:t>MS Dynamics CRM</a:t>
            </a:r>
          </a:p>
        </p:txBody>
      </p:sp>
      <p:sp>
        <p:nvSpPr>
          <p:cNvPr id="55" name="Rechthoek 54">
            <a:extLst>
              <a:ext uri="{FF2B5EF4-FFF2-40B4-BE49-F238E27FC236}">
                <a16:creationId xmlns:a16="http://schemas.microsoft.com/office/drawing/2014/main" id="{037609D4-26EF-4CB9-A813-E24161A69343}"/>
              </a:ext>
            </a:extLst>
          </p:cNvPr>
          <p:cNvSpPr/>
          <p:nvPr/>
        </p:nvSpPr>
        <p:spPr>
          <a:xfrm>
            <a:off x="4313891" y="4642411"/>
            <a:ext cx="1072730" cy="253916"/>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Berkeley Bridge </a:t>
            </a:r>
          </a:p>
        </p:txBody>
      </p:sp>
      <p:sp>
        <p:nvSpPr>
          <p:cNvPr id="56" name="Rechthoek 55">
            <a:extLst>
              <a:ext uri="{FF2B5EF4-FFF2-40B4-BE49-F238E27FC236}">
                <a16:creationId xmlns:a16="http://schemas.microsoft.com/office/drawing/2014/main" id="{71DFABBF-4A1C-41E9-80A3-8A987BFD534A}"/>
              </a:ext>
            </a:extLst>
          </p:cNvPr>
          <p:cNvSpPr/>
          <p:nvPr/>
        </p:nvSpPr>
        <p:spPr>
          <a:xfrm>
            <a:off x="7541103" y="1945615"/>
            <a:ext cx="180000" cy="18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0" name="Rechthoek: afgeronde hoeken 159">
            <a:extLst>
              <a:ext uri="{FF2B5EF4-FFF2-40B4-BE49-F238E27FC236}">
                <a16:creationId xmlns:a16="http://schemas.microsoft.com/office/drawing/2014/main" id="{0AC8677E-D7CE-4513-984F-51931C8FF44E}"/>
              </a:ext>
            </a:extLst>
          </p:cNvPr>
          <p:cNvSpPr/>
          <p:nvPr/>
        </p:nvSpPr>
        <p:spPr>
          <a:xfrm>
            <a:off x="2622171" y="4858218"/>
            <a:ext cx="855599"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Formulieren</a:t>
            </a:r>
          </a:p>
        </p:txBody>
      </p:sp>
      <p:sp>
        <p:nvSpPr>
          <p:cNvPr id="161" name="Rechthoek: afgeronde hoeken 160">
            <a:extLst>
              <a:ext uri="{FF2B5EF4-FFF2-40B4-BE49-F238E27FC236}">
                <a16:creationId xmlns:a16="http://schemas.microsoft.com/office/drawing/2014/main" id="{BB2ECFE7-9026-4C72-AC73-35CFC77F3FCB}"/>
              </a:ext>
            </a:extLst>
          </p:cNvPr>
          <p:cNvSpPr/>
          <p:nvPr/>
        </p:nvSpPr>
        <p:spPr>
          <a:xfrm>
            <a:off x="3530665" y="4858218"/>
            <a:ext cx="664421"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Upload</a:t>
            </a:r>
          </a:p>
        </p:txBody>
      </p:sp>
      <p:sp>
        <p:nvSpPr>
          <p:cNvPr id="164" name="Rechthoek 163">
            <a:extLst>
              <a:ext uri="{FF2B5EF4-FFF2-40B4-BE49-F238E27FC236}">
                <a16:creationId xmlns:a16="http://schemas.microsoft.com/office/drawing/2014/main" id="{E4B1956C-7510-4644-B0F8-C39BE0C1BE00}"/>
              </a:ext>
            </a:extLst>
          </p:cNvPr>
          <p:cNvSpPr/>
          <p:nvPr/>
        </p:nvSpPr>
        <p:spPr>
          <a:xfrm>
            <a:off x="4448525" y="1945614"/>
            <a:ext cx="180000" cy="2635649"/>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5" name="Rechthoek: afgeronde hoeken 164">
            <a:extLst>
              <a:ext uri="{FF2B5EF4-FFF2-40B4-BE49-F238E27FC236}">
                <a16:creationId xmlns:a16="http://schemas.microsoft.com/office/drawing/2014/main" id="{A63926CA-F65A-4F1C-9B65-EEB767EE32E9}"/>
              </a:ext>
            </a:extLst>
          </p:cNvPr>
          <p:cNvSpPr/>
          <p:nvPr/>
        </p:nvSpPr>
        <p:spPr>
          <a:xfrm>
            <a:off x="9786153" y="1945615"/>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Basisregistratie Personen </a:t>
            </a:r>
          </a:p>
        </p:txBody>
      </p:sp>
      <p:sp>
        <p:nvSpPr>
          <p:cNvPr id="166" name="Rechthoek: afgeronde hoeken 165">
            <a:extLst>
              <a:ext uri="{FF2B5EF4-FFF2-40B4-BE49-F238E27FC236}">
                <a16:creationId xmlns:a16="http://schemas.microsoft.com/office/drawing/2014/main" id="{07F01591-A359-4144-AB60-670125126FEE}"/>
              </a:ext>
            </a:extLst>
          </p:cNvPr>
          <p:cNvSpPr/>
          <p:nvPr/>
        </p:nvSpPr>
        <p:spPr>
          <a:xfrm>
            <a:off x="9786153" y="219805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 Voorziening Vreemdelingenketen</a:t>
            </a:r>
          </a:p>
        </p:txBody>
      </p:sp>
      <p:sp>
        <p:nvSpPr>
          <p:cNvPr id="170" name="Rechthoek 169">
            <a:extLst>
              <a:ext uri="{FF2B5EF4-FFF2-40B4-BE49-F238E27FC236}">
                <a16:creationId xmlns:a16="http://schemas.microsoft.com/office/drawing/2014/main" id="{8F628700-16CA-4261-B8F4-A26CC028F6D8}"/>
              </a:ext>
            </a:extLst>
          </p:cNvPr>
          <p:cNvSpPr/>
          <p:nvPr/>
        </p:nvSpPr>
        <p:spPr>
          <a:xfrm flipH="1">
            <a:off x="4584340" y="4379149"/>
            <a:ext cx="4720232" cy="20211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1" name="Rechthoek 170">
            <a:extLst>
              <a:ext uri="{FF2B5EF4-FFF2-40B4-BE49-F238E27FC236}">
                <a16:creationId xmlns:a16="http://schemas.microsoft.com/office/drawing/2014/main" id="{896673F0-C4F0-492B-8D8A-3917DCFF17FF}"/>
              </a:ext>
            </a:extLst>
          </p:cNvPr>
          <p:cNvSpPr/>
          <p:nvPr/>
        </p:nvSpPr>
        <p:spPr>
          <a:xfrm>
            <a:off x="3003820" y="1945615"/>
            <a:ext cx="825867" cy="415498"/>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Mendix</a:t>
            </a:r>
          </a:p>
          <a:p>
            <a:pPr algn="ctr"/>
            <a:r>
              <a:rPr lang="nl-NL" sz="1050" dirty="0">
                <a:latin typeface="Calibri" panose="020F0502020204030204" pitchFamily="34" charset="0"/>
                <a:cs typeface="Calibri" panose="020F0502020204030204" pitchFamily="34" charset="0"/>
              </a:rPr>
              <a:t>RvR-portaal</a:t>
            </a:r>
          </a:p>
        </p:txBody>
      </p:sp>
      <p:sp>
        <p:nvSpPr>
          <p:cNvPr id="172" name="Rechthoek: afgeronde hoeken 171">
            <a:extLst>
              <a:ext uri="{FF2B5EF4-FFF2-40B4-BE49-F238E27FC236}">
                <a16:creationId xmlns:a16="http://schemas.microsoft.com/office/drawing/2014/main" id="{E3452818-CF9B-4E73-96D5-32BC2DC7603D}"/>
              </a:ext>
            </a:extLst>
          </p:cNvPr>
          <p:cNvSpPr/>
          <p:nvPr/>
        </p:nvSpPr>
        <p:spPr>
          <a:xfrm>
            <a:off x="9786153" y="353179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BAR Nederlandse </a:t>
            </a:r>
          </a:p>
          <a:p>
            <a:pPr algn="ctr"/>
            <a:r>
              <a:rPr lang="nl-NL" sz="1050" dirty="0">
                <a:solidFill>
                  <a:schemeClr val="tx1"/>
                </a:solidFill>
                <a:latin typeface="Calibri" panose="020F0502020204030204" pitchFamily="34" charset="0"/>
                <a:cs typeface="Calibri" panose="020F0502020204030204" pitchFamily="34" charset="0"/>
              </a:rPr>
              <a:t>Orde van Advocaten  </a:t>
            </a:r>
          </a:p>
        </p:txBody>
      </p:sp>
      <p:sp>
        <p:nvSpPr>
          <p:cNvPr id="173" name="Rechthoek: afgeronde hoeken 172">
            <a:extLst>
              <a:ext uri="{FF2B5EF4-FFF2-40B4-BE49-F238E27FC236}">
                <a16:creationId xmlns:a16="http://schemas.microsoft.com/office/drawing/2014/main" id="{37B7F5ED-66A7-4269-9299-9B0AB6A95ED0}"/>
              </a:ext>
            </a:extLst>
          </p:cNvPr>
          <p:cNvSpPr/>
          <p:nvPr/>
        </p:nvSpPr>
        <p:spPr>
          <a:xfrm>
            <a:off x="9786153" y="389222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Mediatorsfederatie Nederland </a:t>
            </a:r>
          </a:p>
        </p:txBody>
      </p:sp>
      <p:sp>
        <p:nvSpPr>
          <p:cNvPr id="174" name="Pijl: vijfhoek 173">
            <a:extLst>
              <a:ext uri="{FF2B5EF4-FFF2-40B4-BE49-F238E27FC236}">
                <a16:creationId xmlns:a16="http://schemas.microsoft.com/office/drawing/2014/main" id="{FABF5252-9DB1-458E-88CD-559517B591BE}"/>
              </a:ext>
            </a:extLst>
          </p:cNvPr>
          <p:cNvSpPr/>
          <p:nvPr/>
        </p:nvSpPr>
        <p:spPr>
          <a:xfrm>
            <a:off x="799594" y="6152486"/>
            <a:ext cx="3450762" cy="255600"/>
          </a:xfrm>
          <a:prstGeom prst="homePlate">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In- en uitgaande fysieke post</a:t>
            </a:r>
          </a:p>
        </p:txBody>
      </p:sp>
      <p:sp>
        <p:nvSpPr>
          <p:cNvPr id="175" name="Rechthoek: afgeronde hoeken 174">
            <a:extLst>
              <a:ext uri="{FF2B5EF4-FFF2-40B4-BE49-F238E27FC236}">
                <a16:creationId xmlns:a16="http://schemas.microsoft.com/office/drawing/2014/main" id="{5CE8D4E4-F980-4F2F-A33F-9FCE3F03CFDB}"/>
              </a:ext>
            </a:extLst>
          </p:cNvPr>
          <p:cNvSpPr/>
          <p:nvPr/>
        </p:nvSpPr>
        <p:spPr>
          <a:xfrm>
            <a:off x="9786153" y="291892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Basisregistratie Inkomen  Belastingdienst </a:t>
            </a:r>
          </a:p>
        </p:txBody>
      </p:sp>
      <p:sp>
        <p:nvSpPr>
          <p:cNvPr id="176" name="Rechthoek: afgeronde hoeken 175">
            <a:extLst>
              <a:ext uri="{FF2B5EF4-FFF2-40B4-BE49-F238E27FC236}">
                <a16:creationId xmlns:a16="http://schemas.microsoft.com/office/drawing/2014/main" id="{BE675356-DCC5-488C-89DB-0CC49322793D}"/>
              </a:ext>
            </a:extLst>
          </p:cNvPr>
          <p:cNvSpPr/>
          <p:nvPr/>
        </p:nvSpPr>
        <p:spPr>
          <a:xfrm>
            <a:off x="9786153" y="3279355"/>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Handelsregister KvK  </a:t>
            </a:r>
          </a:p>
        </p:txBody>
      </p:sp>
      <p:sp>
        <p:nvSpPr>
          <p:cNvPr id="177" name="Rechthoek: afgeronde hoeken 176">
            <a:extLst>
              <a:ext uri="{FF2B5EF4-FFF2-40B4-BE49-F238E27FC236}">
                <a16:creationId xmlns:a16="http://schemas.microsoft.com/office/drawing/2014/main" id="{31DA6A8D-6D86-4348-A3F7-FF32F70615CF}"/>
              </a:ext>
            </a:extLst>
          </p:cNvPr>
          <p:cNvSpPr/>
          <p:nvPr/>
        </p:nvSpPr>
        <p:spPr>
          <a:xfrm>
            <a:off x="9786153" y="4252660"/>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Het Juridisch Loket</a:t>
            </a:r>
          </a:p>
        </p:txBody>
      </p:sp>
      <p:sp>
        <p:nvSpPr>
          <p:cNvPr id="178" name="Rechthoek: afgeronde hoeken 177">
            <a:extLst>
              <a:ext uri="{FF2B5EF4-FFF2-40B4-BE49-F238E27FC236}">
                <a16:creationId xmlns:a16="http://schemas.microsoft.com/office/drawing/2014/main" id="{B04C3066-D2C8-4043-AF0F-A451201EB47D}"/>
              </a:ext>
            </a:extLst>
          </p:cNvPr>
          <p:cNvSpPr/>
          <p:nvPr/>
        </p:nvSpPr>
        <p:spPr>
          <a:xfrm>
            <a:off x="9786153" y="450509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MijnOverheid</a:t>
            </a:r>
          </a:p>
          <a:p>
            <a:pPr algn="ctr"/>
            <a:r>
              <a:rPr lang="nl-NL" sz="1050" dirty="0">
                <a:solidFill>
                  <a:schemeClr val="tx1"/>
                </a:solidFill>
                <a:latin typeface="Calibri" panose="020F0502020204030204" pitchFamily="34" charset="0"/>
                <a:cs typeface="Calibri" panose="020F0502020204030204" pitchFamily="34" charset="0"/>
              </a:rPr>
              <a:t>Berichtenbox</a:t>
            </a:r>
          </a:p>
        </p:txBody>
      </p:sp>
      <p:sp>
        <p:nvSpPr>
          <p:cNvPr id="179" name="Rechthoek: afgeronde hoeken 178">
            <a:extLst>
              <a:ext uri="{FF2B5EF4-FFF2-40B4-BE49-F238E27FC236}">
                <a16:creationId xmlns:a16="http://schemas.microsoft.com/office/drawing/2014/main" id="{65733C72-9353-45A2-B530-2B1C5CADF9DE}"/>
              </a:ext>
            </a:extLst>
          </p:cNvPr>
          <p:cNvSpPr/>
          <p:nvPr/>
        </p:nvSpPr>
        <p:spPr>
          <a:xfrm>
            <a:off x="9786153" y="4865530"/>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Justid Justitie </a:t>
            </a:r>
          </a:p>
        </p:txBody>
      </p:sp>
      <p:sp>
        <p:nvSpPr>
          <p:cNvPr id="180" name="Rechthoek: afgeronde hoeken 179">
            <a:extLst>
              <a:ext uri="{FF2B5EF4-FFF2-40B4-BE49-F238E27FC236}">
                <a16:creationId xmlns:a16="http://schemas.microsoft.com/office/drawing/2014/main" id="{BE0953FC-6658-411C-B3B3-E8DFBC54B21E}"/>
              </a:ext>
            </a:extLst>
          </p:cNvPr>
          <p:cNvSpPr/>
          <p:nvPr/>
        </p:nvSpPr>
        <p:spPr>
          <a:xfrm>
            <a:off x="9786153" y="511796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Compass Rechtbank </a:t>
            </a:r>
          </a:p>
        </p:txBody>
      </p:sp>
      <p:sp>
        <p:nvSpPr>
          <p:cNvPr id="181" name="Rechthoek: afgeronde hoeken 180">
            <a:extLst>
              <a:ext uri="{FF2B5EF4-FFF2-40B4-BE49-F238E27FC236}">
                <a16:creationId xmlns:a16="http://schemas.microsoft.com/office/drawing/2014/main" id="{855DB80F-202B-430B-88C6-6C4D33FE0D41}"/>
              </a:ext>
            </a:extLst>
          </p:cNvPr>
          <p:cNvSpPr/>
          <p:nvPr/>
        </p:nvSpPr>
        <p:spPr>
          <a:xfrm>
            <a:off x="9786153" y="547840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GPS</a:t>
            </a:r>
          </a:p>
          <a:p>
            <a:pPr algn="ctr"/>
            <a:r>
              <a:rPr lang="nl-NL" sz="1050" dirty="0">
                <a:solidFill>
                  <a:schemeClr val="tx1"/>
                </a:solidFill>
                <a:latin typeface="Calibri" panose="020F0502020204030204" pitchFamily="34" charset="0"/>
                <a:cs typeface="Calibri" panose="020F0502020204030204" pitchFamily="34" charset="0"/>
              </a:rPr>
              <a:t>Openbaar Ministerie</a:t>
            </a:r>
          </a:p>
        </p:txBody>
      </p:sp>
      <p:sp>
        <p:nvSpPr>
          <p:cNvPr id="182" name="Rechthoek: afgeronde hoeken 181">
            <a:extLst>
              <a:ext uri="{FF2B5EF4-FFF2-40B4-BE49-F238E27FC236}">
                <a16:creationId xmlns:a16="http://schemas.microsoft.com/office/drawing/2014/main" id="{D77D4A47-C5CD-4A0B-AB30-8DC7244C647C}"/>
              </a:ext>
            </a:extLst>
          </p:cNvPr>
          <p:cNvSpPr/>
          <p:nvPr/>
        </p:nvSpPr>
        <p:spPr>
          <a:xfrm>
            <a:off x="9786153" y="583883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IVO Rechtspraak</a:t>
            </a:r>
          </a:p>
          <a:p>
            <a:pPr algn="ctr"/>
            <a:r>
              <a:rPr lang="nl-NL" sz="1050" dirty="0">
                <a:solidFill>
                  <a:schemeClr val="tx1"/>
                </a:solidFill>
                <a:latin typeface="Calibri" panose="020F0502020204030204" pitchFamily="34" charset="0"/>
                <a:cs typeface="Calibri" panose="020F0502020204030204" pitchFamily="34" charset="0"/>
              </a:rPr>
              <a:t>Raad voor de Rechtspraak</a:t>
            </a:r>
          </a:p>
        </p:txBody>
      </p:sp>
      <p:sp>
        <p:nvSpPr>
          <p:cNvPr id="183" name="Rechthoek: afgeronde hoeken 182">
            <a:extLst>
              <a:ext uri="{FF2B5EF4-FFF2-40B4-BE49-F238E27FC236}">
                <a16:creationId xmlns:a16="http://schemas.microsoft.com/office/drawing/2014/main" id="{773F4907-36E1-4534-8C35-CEF03B9CE4C4}"/>
              </a:ext>
            </a:extLst>
          </p:cNvPr>
          <p:cNvSpPr/>
          <p:nvPr/>
        </p:nvSpPr>
        <p:spPr>
          <a:xfrm>
            <a:off x="3206355" y="5378266"/>
            <a:ext cx="1044000"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Outlook</a:t>
            </a:r>
          </a:p>
          <a:p>
            <a:pPr algn="ctr"/>
            <a:r>
              <a:rPr lang="nl-NL" sz="1050" dirty="0">
                <a:solidFill>
                  <a:schemeClr val="tx1"/>
                </a:solidFill>
                <a:latin typeface="Calibri" panose="020F0502020204030204" pitchFamily="34" charset="0"/>
                <a:cs typeface="Calibri" panose="020F0502020204030204" pitchFamily="34" charset="0"/>
              </a:rPr>
              <a:t>E-mail</a:t>
            </a:r>
          </a:p>
        </p:txBody>
      </p:sp>
      <p:sp>
        <p:nvSpPr>
          <p:cNvPr id="184" name="Rechthoek: afgeronde hoeken 183">
            <a:extLst>
              <a:ext uri="{FF2B5EF4-FFF2-40B4-BE49-F238E27FC236}">
                <a16:creationId xmlns:a16="http://schemas.microsoft.com/office/drawing/2014/main" id="{3F926AA6-6F3A-4BEC-B040-1428AA8257BF}"/>
              </a:ext>
            </a:extLst>
          </p:cNvPr>
          <p:cNvSpPr/>
          <p:nvPr/>
        </p:nvSpPr>
        <p:spPr>
          <a:xfrm>
            <a:off x="974900" y="3749482"/>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Kenniswijzer.rvr.org</a:t>
            </a:r>
          </a:p>
        </p:txBody>
      </p:sp>
      <p:sp>
        <p:nvSpPr>
          <p:cNvPr id="185" name="Rechthoek: afgeronde hoeken 184">
            <a:extLst>
              <a:ext uri="{FF2B5EF4-FFF2-40B4-BE49-F238E27FC236}">
                <a16:creationId xmlns:a16="http://schemas.microsoft.com/office/drawing/2014/main" id="{A4A7475B-B364-4DA4-8DFE-DFA79F196043}"/>
              </a:ext>
            </a:extLst>
          </p:cNvPr>
          <p:cNvSpPr/>
          <p:nvPr/>
        </p:nvSpPr>
        <p:spPr>
          <a:xfrm>
            <a:off x="974900" y="4752134"/>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Rechtwijzer.nl</a:t>
            </a:r>
          </a:p>
        </p:txBody>
      </p:sp>
      <p:sp>
        <p:nvSpPr>
          <p:cNvPr id="64" name="Rechthoek 63">
            <a:extLst>
              <a:ext uri="{FF2B5EF4-FFF2-40B4-BE49-F238E27FC236}">
                <a16:creationId xmlns:a16="http://schemas.microsoft.com/office/drawing/2014/main" id="{35521E0F-1044-4908-B3B4-BA98CD1E6B92}"/>
              </a:ext>
            </a:extLst>
          </p:cNvPr>
          <p:cNvSpPr/>
          <p:nvPr/>
        </p:nvSpPr>
        <p:spPr>
          <a:xfrm>
            <a:off x="1064900" y="1950280"/>
            <a:ext cx="1116000" cy="415498"/>
          </a:xfrm>
          <a:prstGeom prst="rect">
            <a:avLst/>
          </a:prstGeom>
        </p:spPr>
        <p:txBody>
          <a:bodyPr wrap="square">
            <a:spAutoFit/>
          </a:bodyPr>
          <a:lstStyle/>
          <a:p>
            <a:pPr algn="ctr"/>
            <a:r>
              <a:rPr lang="nl-NL" sz="1050" dirty="0">
                <a:latin typeface="Calibri" panose="020F0502020204030204" pitchFamily="34" charset="0"/>
                <a:cs typeface="Calibri" panose="020F0502020204030204" pitchFamily="34" charset="0"/>
              </a:rPr>
              <a:t>IPROX CMS</a:t>
            </a:r>
          </a:p>
          <a:p>
            <a:pPr algn="ctr"/>
            <a:r>
              <a:rPr lang="nl-NL" sz="1050" dirty="0">
                <a:latin typeface="Calibri" panose="020F0502020204030204" pitchFamily="34" charset="0"/>
                <a:cs typeface="Calibri" panose="020F0502020204030204" pitchFamily="34" charset="0"/>
              </a:rPr>
              <a:t>Websites</a:t>
            </a:r>
          </a:p>
        </p:txBody>
      </p:sp>
      <p:sp>
        <p:nvSpPr>
          <p:cNvPr id="77" name="Rechthoek 76">
            <a:extLst>
              <a:ext uri="{FF2B5EF4-FFF2-40B4-BE49-F238E27FC236}">
                <a16:creationId xmlns:a16="http://schemas.microsoft.com/office/drawing/2014/main" id="{67F7907B-3445-40A7-A37D-2D54414149F3}"/>
              </a:ext>
            </a:extLst>
          </p:cNvPr>
          <p:cNvSpPr/>
          <p:nvPr/>
        </p:nvSpPr>
        <p:spPr>
          <a:xfrm>
            <a:off x="9263403" y="1920311"/>
            <a:ext cx="180000" cy="459260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3" name="Tekstballon: rechthoek 92">
            <a:extLst>
              <a:ext uri="{FF2B5EF4-FFF2-40B4-BE49-F238E27FC236}">
                <a16:creationId xmlns:a16="http://schemas.microsoft.com/office/drawing/2014/main" id="{C1C888E2-D51B-42D5-895B-1987FFF4B937}"/>
              </a:ext>
            </a:extLst>
          </p:cNvPr>
          <p:cNvSpPr/>
          <p:nvPr/>
        </p:nvSpPr>
        <p:spPr>
          <a:xfrm>
            <a:off x="799593" y="5378266"/>
            <a:ext cx="1044000" cy="635943"/>
          </a:xfrm>
          <a:prstGeom prst="wedgeRectCallout">
            <a:avLst>
              <a:gd name="adj1" fmla="val 70430"/>
              <a:gd name="adj2" fmla="val -26733"/>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Vertrouwelijke informatie</a:t>
            </a:r>
          </a:p>
          <a:p>
            <a:pPr algn="ctr"/>
            <a:r>
              <a:rPr lang="nl-NL" sz="1050" dirty="0">
                <a:solidFill>
                  <a:schemeClr val="tx1"/>
                </a:solidFill>
                <a:latin typeface="Calibri" panose="020F0502020204030204" pitchFamily="34" charset="0"/>
                <a:cs typeface="Calibri" panose="020F0502020204030204" pitchFamily="34" charset="0"/>
              </a:rPr>
              <a:t>Nieuwsbrieven Notificaties </a:t>
            </a:r>
          </a:p>
        </p:txBody>
      </p:sp>
      <p:sp>
        <p:nvSpPr>
          <p:cNvPr id="5" name="Rechthoek 4">
            <a:extLst>
              <a:ext uri="{FF2B5EF4-FFF2-40B4-BE49-F238E27FC236}">
                <a16:creationId xmlns:a16="http://schemas.microsoft.com/office/drawing/2014/main" id="{B0002B8A-F874-452A-8808-C11919E338A3}"/>
              </a:ext>
            </a:extLst>
          </p:cNvPr>
          <p:cNvSpPr/>
          <p:nvPr/>
        </p:nvSpPr>
        <p:spPr>
          <a:xfrm>
            <a:off x="2183253" y="1675932"/>
            <a:ext cx="682238"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Kanalen</a:t>
            </a:r>
            <a:endParaRPr lang="nl-NL" sz="1100" dirty="0">
              <a:latin typeface="Calibri" panose="020F0502020204030204" pitchFamily="34" charset="0"/>
              <a:cs typeface="Calibri" panose="020F0502020204030204" pitchFamily="34" charset="0"/>
            </a:endParaRPr>
          </a:p>
        </p:txBody>
      </p:sp>
      <p:sp>
        <p:nvSpPr>
          <p:cNvPr id="95" name="Rechthoek 94">
            <a:extLst>
              <a:ext uri="{FF2B5EF4-FFF2-40B4-BE49-F238E27FC236}">
                <a16:creationId xmlns:a16="http://schemas.microsoft.com/office/drawing/2014/main" id="{0BC23EB1-758E-44CB-8835-F739B1FDC434}"/>
              </a:ext>
            </a:extLst>
          </p:cNvPr>
          <p:cNvSpPr/>
          <p:nvPr/>
        </p:nvSpPr>
        <p:spPr>
          <a:xfrm>
            <a:off x="5993040" y="1697771"/>
            <a:ext cx="1906419"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Back-office dienstverlening </a:t>
            </a:r>
            <a:endParaRPr lang="nl-NL" sz="1200" dirty="0">
              <a:latin typeface="Calibri" panose="020F0502020204030204" pitchFamily="34" charset="0"/>
              <a:cs typeface="Calibri" panose="020F0502020204030204" pitchFamily="34" charset="0"/>
            </a:endParaRPr>
          </a:p>
        </p:txBody>
      </p:sp>
      <p:sp>
        <p:nvSpPr>
          <p:cNvPr id="8" name="Rechthoek 7">
            <a:extLst>
              <a:ext uri="{FF2B5EF4-FFF2-40B4-BE49-F238E27FC236}">
                <a16:creationId xmlns:a16="http://schemas.microsoft.com/office/drawing/2014/main" id="{D9B5E314-8F4E-4868-93A2-8B8C952B9C56}"/>
              </a:ext>
            </a:extLst>
          </p:cNvPr>
          <p:cNvSpPr/>
          <p:nvPr/>
        </p:nvSpPr>
        <p:spPr>
          <a:xfrm>
            <a:off x="9504817" y="1672923"/>
            <a:ext cx="2233945" cy="276999"/>
          </a:xfrm>
          <a:prstGeom prst="rect">
            <a:avLst/>
          </a:prstGeom>
        </p:spPr>
        <p:txBody>
          <a:bodyPr wrap="none">
            <a:spAutoFit/>
          </a:bodyPr>
          <a:lstStyle/>
          <a:p>
            <a:pPr algn="ctr"/>
            <a:r>
              <a:rPr lang="nl-NL" sz="1200" dirty="0">
                <a:solidFill>
                  <a:schemeClr val="bg1"/>
                </a:solidFill>
                <a:latin typeface="Calibri" panose="020F0502020204030204" pitchFamily="34" charset="0"/>
                <a:cs typeface="Calibri" panose="020F0502020204030204" pitchFamily="34" charset="0"/>
              </a:rPr>
              <a:t>Externe bronnen / ketenpartners</a:t>
            </a:r>
          </a:p>
        </p:txBody>
      </p:sp>
      <p:sp>
        <p:nvSpPr>
          <p:cNvPr id="105" name="Pijl: vijfhoek 104">
            <a:extLst>
              <a:ext uri="{FF2B5EF4-FFF2-40B4-BE49-F238E27FC236}">
                <a16:creationId xmlns:a16="http://schemas.microsoft.com/office/drawing/2014/main" id="{C37EE484-CFF1-4039-85EA-16B7D82CD723}"/>
              </a:ext>
            </a:extLst>
          </p:cNvPr>
          <p:cNvSpPr/>
          <p:nvPr/>
        </p:nvSpPr>
        <p:spPr>
          <a:xfrm>
            <a:off x="6924202"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07" name="Pijl: vijfhoek 106">
            <a:extLst>
              <a:ext uri="{FF2B5EF4-FFF2-40B4-BE49-F238E27FC236}">
                <a16:creationId xmlns:a16="http://schemas.microsoft.com/office/drawing/2014/main" id="{DB459549-D26C-443B-BB90-E63783BC0D4D}"/>
              </a:ext>
            </a:extLst>
          </p:cNvPr>
          <p:cNvSpPr/>
          <p:nvPr/>
        </p:nvSpPr>
        <p:spPr>
          <a:xfrm>
            <a:off x="6289343"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08" name="Pijl: vijfhoek 107">
            <a:extLst>
              <a:ext uri="{FF2B5EF4-FFF2-40B4-BE49-F238E27FC236}">
                <a16:creationId xmlns:a16="http://schemas.microsoft.com/office/drawing/2014/main" id="{328C7365-82DD-4C16-9E2D-22177D61225C}"/>
              </a:ext>
            </a:extLst>
          </p:cNvPr>
          <p:cNvSpPr/>
          <p:nvPr/>
        </p:nvSpPr>
        <p:spPr>
          <a:xfrm>
            <a:off x="5576106"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09" name="Pijl: vijfhoek 108">
            <a:extLst>
              <a:ext uri="{FF2B5EF4-FFF2-40B4-BE49-F238E27FC236}">
                <a16:creationId xmlns:a16="http://schemas.microsoft.com/office/drawing/2014/main" id="{C4FAB8FE-4C6A-4B68-9C91-0D00BAC99509}"/>
              </a:ext>
            </a:extLst>
          </p:cNvPr>
          <p:cNvSpPr/>
          <p:nvPr/>
        </p:nvSpPr>
        <p:spPr>
          <a:xfrm>
            <a:off x="4640798"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10" name="Pijl: vijfhoek 109">
            <a:extLst>
              <a:ext uri="{FF2B5EF4-FFF2-40B4-BE49-F238E27FC236}">
                <a16:creationId xmlns:a16="http://schemas.microsoft.com/office/drawing/2014/main" id="{9DA2340A-EB77-40E0-93A1-8287981FB3F4}"/>
              </a:ext>
            </a:extLst>
          </p:cNvPr>
          <p:cNvSpPr/>
          <p:nvPr/>
        </p:nvSpPr>
        <p:spPr>
          <a:xfrm>
            <a:off x="3823057"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9" name="Pijl: vijfhoek 8">
            <a:extLst>
              <a:ext uri="{FF2B5EF4-FFF2-40B4-BE49-F238E27FC236}">
                <a16:creationId xmlns:a16="http://schemas.microsoft.com/office/drawing/2014/main" id="{E469C817-D929-42BF-A5AF-D67FAEC02151}"/>
              </a:ext>
            </a:extLst>
          </p:cNvPr>
          <p:cNvSpPr/>
          <p:nvPr/>
        </p:nvSpPr>
        <p:spPr>
          <a:xfrm>
            <a:off x="688371" y="1144800"/>
            <a:ext cx="3895969"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rgbClr val="463500"/>
                </a:solidFill>
                <a:latin typeface="Calibri" panose="020F0502020204030204" pitchFamily="34" charset="0"/>
                <a:cs typeface="Calibri" panose="020F0502020204030204" pitchFamily="34" charset="0"/>
              </a:rPr>
              <a:t>Informeren, aanleveren</a:t>
            </a:r>
          </a:p>
        </p:txBody>
      </p:sp>
      <p:sp>
        <p:nvSpPr>
          <p:cNvPr id="10" name="Rechthoek 9">
            <a:extLst>
              <a:ext uri="{FF2B5EF4-FFF2-40B4-BE49-F238E27FC236}">
                <a16:creationId xmlns:a16="http://schemas.microsoft.com/office/drawing/2014/main" id="{86AD34D7-F5FF-423C-8A6C-013F4B19EB92}"/>
              </a:ext>
            </a:extLst>
          </p:cNvPr>
          <p:cNvSpPr/>
          <p:nvPr/>
        </p:nvSpPr>
        <p:spPr>
          <a:xfrm>
            <a:off x="4509150" y="1144800"/>
            <a:ext cx="4161139" cy="307777"/>
          </a:xfrm>
          <a:prstGeom prst="rect">
            <a:avLst/>
          </a:prstGeom>
          <a:ln>
            <a:noFill/>
          </a:ln>
        </p:spPr>
        <p:txBody>
          <a:bodyPr wrap="none">
            <a:spAutoFit/>
          </a:bodyPr>
          <a:lstStyle/>
          <a:p>
            <a:r>
              <a:rPr lang="nl-NL" sz="1400" dirty="0">
                <a:solidFill>
                  <a:srgbClr val="463500"/>
                </a:solidFill>
                <a:latin typeface="Calibri" panose="020F0502020204030204" pitchFamily="34" charset="0"/>
                <a:cs typeface="Calibri" panose="020F0502020204030204" pitchFamily="34" charset="0"/>
              </a:rPr>
              <a:t>Registeren Accepteren Behandelen Besluiten Leveren</a:t>
            </a:r>
          </a:p>
        </p:txBody>
      </p:sp>
      <p:sp>
        <p:nvSpPr>
          <p:cNvPr id="111" name="Tekstballon: rechthoek 110">
            <a:extLst>
              <a:ext uri="{FF2B5EF4-FFF2-40B4-BE49-F238E27FC236}">
                <a16:creationId xmlns:a16="http://schemas.microsoft.com/office/drawing/2014/main" id="{25ED9B1F-A12E-4507-A1DA-82EB48DF1679}"/>
              </a:ext>
            </a:extLst>
          </p:cNvPr>
          <p:cNvSpPr/>
          <p:nvPr/>
        </p:nvSpPr>
        <p:spPr>
          <a:xfrm>
            <a:off x="9012395" y="1144800"/>
            <a:ext cx="1908154" cy="373779"/>
          </a:xfrm>
          <a:prstGeom prst="wedgeRectCallout">
            <a:avLst>
              <a:gd name="adj1" fmla="val -73789"/>
              <a:gd name="adj2" fmla="val -7668"/>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rgbClr val="463500"/>
                </a:solidFill>
                <a:latin typeface="Calibri" panose="020F0502020204030204" pitchFamily="34" charset="0"/>
                <a:cs typeface="Calibri" panose="020F0502020204030204" pitchFamily="34" charset="0"/>
              </a:rPr>
              <a:t>Generiek proces voor zaakbehandeling</a:t>
            </a:r>
          </a:p>
        </p:txBody>
      </p:sp>
      <p:sp>
        <p:nvSpPr>
          <p:cNvPr id="87" name="Rechthoek: afgeronde hoeken 86">
            <a:extLst>
              <a:ext uri="{FF2B5EF4-FFF2-40B4-BE49-F238E27FC236}">
                <a16:creationId xmlns:a16="http://schemas.microsoft.com/office/drawing/2014/main" id="{003F7951-C36A-4EEE-BDF9-25BE38DC2826}"/>
              </a:ext>
            </a:extLst>
          </p:cNvPr>
          <p:cNvSpPr/>
          <p:nvPr/>
        </p:nvSpPr>
        <p:spPr>
          <a:xfrm>
            <a:off x="9786153" y="255848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Basisregistraties Adressen en Gebouwen Kadaster</a:t>
            </a:r>
          </a:p>
        </p:txBody>
      </p:sp>
      <p:sp>
        <p:nvSpPr>
          <p:cNvPr id="88" name="Rechthoek: afgeronde hoeken 87">
            <a:extLst>
              <a:ext uri="{FF2B5EF4-FFF2-40B4-BE49-F238E27FC236}">
                <a16:creationId xmlns:a16="http://schemas.microsoft.com/office/drawing/2014/main" id="{C798B202-BBA3-4046-8605-3E01F5FD2939}"/>
              </a:ext>
            </a:extLst>
          </p:cNvPr>
          <p:cNvSpPr/>
          <p:nvPr/>
        </p:nvSpPr>
        <p:spPr>
          <a:xfrm>
            <a:off x="9786153" y="6199273"/>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iDEAL ING</a:t>
            </a:r>
          </a:p>
        </p:txBody>
      </p:sp>
    </p:spTree>
    <p:extLst>
      <p:ext uri="{BB962C8B-B14F-4D97-AF65-F5344CB8AC3E}">
        <p14:creationId xmlns:p14="http://schemas.microsoft.com/office/powerpoint/2010/main" val="73457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E21E1E9-CAAB-48F8-9413-21CD75262DD6}"/>
              </a:ext>
            </a:extLst>
          </p:cNvPr>
          <p:cNvSpPr>
            <a:spLocks noGrp="1"/>
          </p:cNvSpPr>
          <p:nvPr>
            <p:ph idx="1"/>
          </p:nvPr>
        </p:nvSpPr>
        <p:spPr/>
        <p:txBody>
          <a:bodyPr>
            <a:normAutofit/>
          </a:bodyPr>
          <a:lstStyle/>
          <a:p>
            <a:pPr marL="0" indent="0">
              <a:buNone/>
            </a:pPr>
            <a:r>
              <a:rPr lang="nl-NL" sz="1800" dirty="0"/>
              <a:t>De doelarchitectuur is leidend voor de vervanging van het applicatielandschap voor de Wrb (Wet op de rechtsbijstand), die de komende jaren gaat plaatsvinden</a:t>
            </a:r>
          </a:p>
          <a:p>
            <a:r>
              <a:rPr lang="nl-NL" sz="1600" dirty="0"/>
              <a:t>Het portaal Inkomensverklaring en het Wrb-portaal MijnRvR worden vervangen</a:t>
            </a:r>
          </a:p>
          <a:p>
            <a:r>
              <a:rPr lang="nl-NL" sz="1600" dirty="0"/>
              <a:t>De Symagic Piketapplicatie wordt vervangen door een nieuwe piketapplicatie</a:t>
            </a:r>
          </a:p>
          <a:p>
            <a:r>
              <a:rPr lang="nl-NL" sz="1600" dirty="0"/>
              <a:t>Back-office applicaties GRAS, RIS, STAR, FileNet worden vervangen door toepassingen in Dynamics CRM en SharePoint </a:t>
            </a:r>
          </a:p>
          <a:p>
            <a:r>
              <a:rPr lang="nl-NL" sz="1600" dirty="0"/>
              <a:t>Koppelingen in ConnectPlaza worden vervangen door Dell Boomi</a:t>
            </a:r>
          </a:p>
          <a:p>
            <a:pPr marL="0" indent="0">
              <a:buNone/>
            </a:pPr>
            <a:r>
              <a:rPr lang="nl-NL" sz="1800" dirty="0"/>
              <a:t>Parallel aan de vernieuwing van het Wrb-applicatielandschap speelt de vernieuwing van het rechtsbijstandstelsel</a:t>
            </a:r>
          </a:p>
          <a:p>
            <a:pPr marL="0" indent="0">
              <a:buNone/>
            </a:pPr>
            <a:r>
              <a:rPr lang="nl-NL" sz="1800" dirty="0"/>
              <a:t>De migratie zal stap voor stap gaan, waarbij de volgorde en de prioriteit tussentijds kunnen wijzigen afhankelijk van de ontwikkelingen</a:t>
            </a:r>
          </a:p>
          <a:p>
            <a:pPr marL="0" indent="0">
              <a:buNone/>
            </a:pPr>
            <a:r>
              <a:rPr lang="nl-NL" sz="1800" dirty="0"/>
              <a:t>De volgende slide toont de migratie in hoofdlijnen</a:t>
            </a:r>
          </a:p>
        </p:txBody>
      </p:sp>
      <p:sp>
        <p:nvSpPr>
          <p:cNvPr id="3" name="Titel 2">
            <a:extLst>
              <a:ext uri="{FF2B5EF4-FFF2-40B4-BE49-F238E27FC236}">
                <a16:creationId xmlns:a16="http://schemas.microsoft.com/office/drawing/2014/main" id="{7F4DAE95-A7E9-487C-8B2C-E0E0E97858E8}"/>
              </a:ext>
            </a:extLst>
          </p:cNvPr>
          <p:cNvSpPr>
            <a:spLocks noGrp="1"/>
          </p:cNvSpPr>
          <p:nvPr>
            <p:ph type="title"/>
          </p:nvPr>
        </p:nvSpPr>
        <p:spPr/>
        <p:txBody>
          <a:bodyPr/>
          <a:lstStyle/>
          <a:p>
            <a:r>
              <a:rPr lang="nl-NL" dirty="0"/>
              <a:t>Transitie naar de doelarchitectuur </a:t>
            </a:r>
          </a:p>
        </p:txBody>
      </p:sp>
    </p:spTree>
    <p:extLst>
      <p:ext uri="{BB962C8B-B14F-4D97-AF65-F5344CB8AC3E}">
        <p14:creationId xmlns:p14="http://schemas.microsoft.com/office/powerpoint/2010/main" val="3145890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hthoek: afgeronde hoeken 85">
            <a:extLst>
              <a:ext uri="{FF2B5EF4-FFF2-40B4-BE49-F238E27FC236}">
                <a16:creationId xmlns:a16="http://schemas.microsoft.com/office/drawing/2014/main" id="{8AAB69C1-C819-4AFE-AFA6-6F4F64030BD8}"/>
              </a:ext>
            </a:extLst>
          </p:cNvPr>
          <p:cNvSpPr/>
          <p:nvPr/>
        </p:nvSpPr>
        <p:spPr>
          <a:xfrm>
            <a:off x="9515663" y="2948635"/>
            <a:ext cx="2160000" cy="3708000"/>
          </a:xfrm>
          <a:prstGeom prst="roundRect">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0D9EA9A9-48B8-463B-B0A5-C7E086560C16}"/>
              </a:ext>
            </a:extLst>
          </p:cNvPr>
          <p:cNvSpPr/>
          <p:nvPr/>
        </p:nvSpPr>
        <p:spPr>
          <a:xfrm>
            <a:off x="4709005" y="2948636"/>
            <a:ext cx="4422236" cy="3708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9A4627C0-FEFE-4AB2-8D2A-39A733832AF4}"/>
              </a:ext>
            </a:extLst>
          </p:cNvPr>
          <p:cNvSpPr/>
          <p:nvPr/>
        </p:nvSpPr>
        <p:spPr>
          <a:xfrm>
            <a:off x="662246" y="2954084"/>
            <a:ext cx="3672000" cy="3708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3" name="Rechthoek 162">
            <a:extLst>
              <a:ext uri="{FF2B5EF4-FFF2-40B4-BE49-F238E27FC236}">
                <a16:creationId xmlns:a16="http://schemas.microsoft.com/office/drawing/2014/main" id="{72855D05-1228-49BA-8D46-DAC6BF593D0D}"/>
              </a:ext>
            </a:extLst>
          </p:cNvPr>
          <p:cNvSpPr/>
          <p:nvPr/>
        </p:nvSpPr>
        <p:spPr>
          <a:xfrm flipH="1">
            <a:off x="4558214" y="5029650"/>
            <a:ext cx="4720232" cy="21931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afgeronde hoeken 22">
            <a:extLst>
              <a:ext uri="{FF2B5EF4-FFF2-40B4-BE49-F238E27FC236}">
                <a16:creationId xmlns:a16="http://schemas.microsoft.com/office/drawing/2014/main" id="{C2ABB455-B554-48D3-B1D9-E8774B256A56}"/>
              </a:ext>
            </a:extLst>
          </p:cNvPr>
          <p:cNvSpPr/>
          <p:nvPr/>
        </p:nvSpPr>
        <p:spPr>
          <a:xfrm>
            <a:off x="774839" y="3230447"/>
            <a:ext cx="1643870" cy="3335633"/>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9" name="Rechthoek: afgeronde hoeken 168">
            <a:extLst>
              <a:ext uri="{FF2B5EF4-FFF2-40B4-BE49-F238E27FC236}">
                <a16:creationId xmlns:a16="http://schemas.microsoft.com/office/drawing/2014/main" id="{87689164-B78D-40DE-8270-C15259311B71}"/>
              </a:ext>
            </a:extLst>
          </p:cNvPr>
          <p:cNvSpPr/>
          <p:nvPr/>
        </p:nvSpPr>
        <p:spPr>
          <a:xfrm>
            <a:off x="2557026" y="3225782"/>
            <a:ext cx="1667203" cy="334039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4" name="Rechthoek: afgeronde hoeken 143">
            <a:extLst>
              <a:ext uri="{FF2B5EF4-FFF2-40B4-BE49-F238E27FC236}">
                <a16:creationId xmlns:a16="http://schemas.microsoft.com/office/drawing/2014/main" id="{DB78C5C3-10A9-4045-9619-84EA68F33075}"/>
              </a:ext>
            </a:extLst>
          </p:cNvPr>
          <p:cNvSpPr/>
          <p:nvPr/>
        </p:nvSpPr>
        <p:spPr>
          <a:xfrm>
            <a:off x="855479" y="5922578"/>
            <a:ext cx="8130790" cy="539367"/>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3" name="Rechthoek: afgeronde hoeken 142">
            <a:extLst>
              <a:ext uri="{FF2B5EF4-FFF2-40B4-BE49-F238E27FC236}">
                <a16:creationId xmlns:a16="http://schemas.microsoft.com/office/drawing/2014/main" id="{5F6F68EC-F7F8-425D-876A-1B700DCFC8A5}"/>
              </a:ext>
            </a:extLst>
          </p:cNvPr>
          <p:cNvSpPr/>
          <p:nvPr/>
        </p:nvSpPr>
        <p:spPr>
          <a:xfrm>
            <a:off x="4818874" y="3225782"/>
            <a:ext cx="2570923" cy="176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6" name="Rechthoek: afgeronde hoeken 5">
            <a:extLst>
              <a:ext uri="{FF2B5EF4-FFF2-40B4-BE49-F238E27FC236}">
                <a16:creationId xmlns:a16="http://schemas.microsoft.com/office/drawing/2014/main" id="{0D67562E-F91D-4D79-9749-1C2698459EBD}"/>
              </a:ext>
            </a:extLst>
          </p:cNvPr>
          <p:cNvSpPr/>
          <p:nvPr/>
        </p:nvSpPr>
        <p:spPr>
          <a:xfrm>
            <a:off x="4957323" y="4165189"/>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CRM burgers en overige relaties</a:t>
            </a:r>
          </a:p>
        </p:txBody>
      </p:sp>
      <p:sp>
        <p:nvSpPr>
          <p:cNvPr id="29" name="Rechthoek: afgeronde hoeken 28">
            <a:extLst>
              <a:ext uri="{FF2B5EF4-FFF2-40B4-BE49-F238E27FC236}">
                <a16:creationId xmlns:a16="http://schemas.microsoft.com/office/drawing/2014/main" id="{733BD3C9-EC9E-4204-9C25-8D36DD88FEBB}"/>
              </a:ext>
            </a:extLst>
          </p:cNvPr>
          <p:cNvSpPr/>
          <p:nvPr/>
        </p:nvSpPr>
        <p:spPr>
          <a:xfrm>
            <a:off x="6136859" y="4165189"/>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Wbtv</a:t>
            </a:r>
          </a:p>
        </p:txBody>
      </p:sp>
      <p:sp>
        <p:nvSpPr>
          <p:cNvPr id="30" name="Rechthoek: afgeronde hoeken 29">
            <a:extLst>
              <a:ext uri="{FF2B5EF4-FFF2-40B4-BE49-F238E27FC236}">
                <a16:creationId xmlns:a16="http://schemas.microsoft.com/office/drawing/2014/main" id="{EFAD3D56-0384-4C4D-BDE6-898E0599B451}"/>
              </a:ext>
            </a:extLst>
          </p:cNvPr>
          <p:cNvSpPr/>
          <p:nvPr/>
        </p:nvSpPr>
        <p:spPr>
          <a:xfrm>
            <a:off x="4957323" y="4572680"/>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Wsnp</a:t>
            </a:r>
          </a:p>
        </p:txBody>
      </p:sp>
      <p:sp>
        <p:nvSpPr>
          <p:cNvPr id="31" name="Rechthoek: afgeronde hoeken 30">
            <a:extLst>
              <a:ext uri="{FF2B5EF4-FFF2-40B4-BE49-F238E27FC236}">
                <a16:creationId xmlns:a16="http://schemas.microsoft.com/office/drawing/2014/main" id="{A76B5FCE-86BA-452C-A161-9D7E49946B50}"/>
              </a:ext>
            </a:extLst>
          </p:cNvPr>
          <p:cNvSpPr/>
          <p:nvPr/>
        </p:nvSpPr>
        <p:spPr>
          <a:xfrm>
            <a:off x="6136859" y="4572680"/>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Register-Wrb</a:t>
            </a:r>
          </a:p>
        </p:txBody>
      </p:sp>
      <p:sp>
        <p:nvSpPr>
          <p:cNvPr id="33" name="Rechthoek: afgeronde hoeken 32">
            <a:extLst>
              <a:ext uri="{FF2B5EF4-FFF2-40B4-BE49-F238E27FC236}">
                <a16:creationId xmlns:a16="http://schemas.microsoft.com/office/drawing/2014/main" id="{D3A8B86F-268B-4358-9DAF-AD8CFB1C5082}"/>
              </a:ext>
            </a:extLst>
          </p:cNvPr>
          <p:cNvSpPr/>
          <p:nvPr/>
        </p:nvSpPr>
        <p:spPr>
          <a:xfrm>
            <a:off x="948774" y="3585785"/>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BureauWbtv.nl</a:t>
            </a:r>
          </a:p>
        </p:txBody>
      </p:sp>
      <p:sp>
        <p:nvSpPr>
          <p:cNvPr id="34" name="Rechthoek: afgeronde hoeken 33">
            <a:extLst>
              <a:ext uri="{FF2B5EF4-FFF2-40B4-BE49-F238E27FC236}">
                <a16:creationId xmlns:a16="http://schemas.microsoft.com/office/drawing/2014/main" id="{F6554D00-5BE9-4BBC-9C8E-649AC39A5ACC}"/>
              </a:ext>
            </a:extLst>
          </p:cNvPr>
          <p:cNvSpPr/>
          <p:nvPr/>
        </p:nvSpPr>
        <p:spPr>
          <a:xfrm>
            <a:off x="2742627" y="4187433"/>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Wbtv</a:t>
            </a:r>
          </a:p>
        </p:txBody>
      </p:sp>
      <p:sp>
        <p:nvSpPr>
          <p:cNvPr id="35" name="Rechthoek: afgeronde hoeken 34">
            <a:extLst>
              <a:ext uri="{FF2B5EF4-FFF2-40B4-BE49-F238E27FC236}">
                <a16:creationId xmlns:a16="http://schemas.microsoft.com/office/drawing/2014/main" id="{6269E614-D49C-4272-8EE5-9A5F207DF472}"/>
              </a:ext>
            </a:extLst>
          </p:cNvPr>
          <p:cNvSpPr/>
          <p:nvPr/>
        </p:nvSpPr>
        <p:spPr>
          <a:xfrm>
            <a:off x="2742627" y="3585785"/>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Federatieve Service  authenticatie</a:t>
            </a:r>
          </a:p>
        </p:txBody>
      </p:sp>
      <p:sp>
        <p:nvSpPr>
          <p:cNvPr id="36" name="Rechthoek: afgeronde hoeken 35">
            <a:extLst>
              <a:ext uri="{FF2B5EF4-FFF2-40B4-BE49-F238E27FC236}">
                <a16:creationId xmlns:a16="http://schemas.microsoft.com/office/drawing/2014/main" id="{E84C0B7A-9A41-4BBE-A403-5EB9103A7B83}"/>
              </a:ext>
            </a:extLst>
          </p:cNvPr>
          <p:cNvSpPr/>
          <p:nvPr/>
        </p:nvSpPr>
        <p:spPr>
          <a:xfrm>
            <a:off x="4957323" y="3467926"/>
            <a:ext cx="2282473" cy="648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Procesbesturing</a:t>
            </a:r>
          </a:p>
          <a:p>
            <a:pPr algn="ctr"/>
            <a:r>
              <a:rPr lang="nl-NL" sz="1050" dirty="0">
                <a:solidFill>
                  <a:schemeClr val="tx1"/>
                </a:solidFill>
                <a:latin typeface="Calibri" panose="020F0502020204030204" pitchFamily="34" charset="0"/>
                <a:cs typeface="Calibri" panose="020F0502020204030204" pitchFamily="34" charset="0"/>
              </a:rPr>
              <a:t>Business Process Management </a:t>
            </a:r>
          </a:p>
          <a:p>
            <a:pPr algn="ctr"/>
            <a:r>
              <a:rPr lang="nl-NL" sz="1050" dirty="0">
                <a:solidFill>
                  <a:schemeClr val="tx1"/>
                </a:solidFill>
                <a:latin typeface="Calibri" panose="020F0502020204030204" pitchFamily="34" charset="0"/>
                <a:cs typeface="Calibri" panose="020F0502020204030204" pitchFamily="34" charset="0"/>
              </a:rPr>
              <a:t>Workflow Management </a:t>
            </a:r>
          </a:p>
          <a:p>
            <a:pPr algn="ctr"/>
            <a:r>
              <a:rPr lang="nl-NL" sz="1050" dirty="0">
                <a:solidFill>
                  <a:schemeClr val="tx1"/>
                </a:solidFill>
                <a:latin typeface="Calibri" panose="020F0502020204030204" pitchFamily="34" charset="0"/>
                <a:cs typeface="Calibri" panose="020F0502020204030204" pitchFamily="34" charset="0"/>
              </a:rPr>
              <a:t>Case management </a:t>
            </a:r>
          </a:p>
        </p:txBody>
      </p:sp>
      <p:sp>
        <p:nvSpPr>
          <p:cNvPr id="39" name="Rechthoek: afgeronde hoeken 38">
            <a:extLst>
              <a:ext uri="{FF2B5EF4-FFF2-40B4-BE49-F238E27FC236}">
                <a16:creationId xmlns:a16="http://schemas.microsoft.com/office/drawing/2014/main" id="{EFBB2A7C-C430-485E-BEAF-4773706DB744}"/>
              </a:ext>
            </a:extLst>
          </p:cNvPr>
          <p:cNvSpPr/>
          <p:nvPr/>
        </p:nvSpPr>
        <p:spPr>
          <a:xfrm>
            <a:off x="4237296" y="6136701"/>
            <a:ext cx="3104031" cy="251042"/>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Business Rules; validaties, berekeningen, risicoprofiel</a:t>
            </a:r>
          </a:p>
        </p:txBody>
      </p:sp>
      <p:sp>
        <p:nvSpPr>
          <p:cNvPr id="40" name="Rechthoek: afgeronde hoeken 39">
            <a:extLst>
              <a:ext uri="{FF2B5EF4-FFF2-40B4-BE49-F238E27FC236}">
                <a16:creationId xmlns:a16="http://schemas.microsoft.com/office/drawing/2014/main" id="{A5648295-986A-43DF-BDAE-A5A0DC0F0AD1}"/>
              </a:ext>
            </a:extLst>
          </p:cNvPr>
          <p:cNvSpPr/>
          <p:nvPr/>
        </p:nvSpPr>
        <p:spPr>
          <a:xfrm>
            <a:off x="4818874" y="5270048"/>
            <a:ext cx="4167487"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SharePoint </a:t>
            </a:r>
          </a:p>
          <a:p>
            <a:pPr algn="ctr"/>
            <a:r>
              <a:rPr lang="nl-NL" sz="1050" dirty="0">
                <a:solidFill>
                  <a:schemeClr val="tx1"/>
                </a:solidFill>
                <a:latin typeface="Calibri" panose="020F0502020204030204" pitchFamily="34" charset="0"/>
                <a:cs typeface="Calibri" panose="020F0502020204030204" pitchFamily="34" charset="0"/>
              </a:rPr>
              <a:t>Document Management Systeem</a:t>
            </a:r>
          </a:p>
        </p:txBody>
      </p:sp>
      <p:sp>
        <p:nvSpPr>
          <p:cNvPr id="44" name="Rechthoek: afgeronde hoeken 43">
            <a:extLst>
              <a:ext uri="{FF2B5EF4-FFF2-40B4-BE49-F238E27FC236}">
                <a16:creationId xmlns:a16="http://schemas.microsoft.com/office/drawing/2014/main" id="{0DCECC90-34D7-4BCA-A52A-7464F67180DC}"/>
              </a:ext>
            </a:extLst>
          </p:cNvPr>
          <p:cNvSpPr/>
          <p:nvPr/>
        </p:nvSpPr>
        <p:spPr>
          <a:xfrm>
            <a:off x="7783445" y="3869300"/>
            <a:ext cx="1223480" cy="50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Mendix</a:t>
            </a:r>
          </a:p>
          <a:p>
            <a:pPr algn="ctr"/>
            <a:r>
              <a:rPr lang="nl-NL" sz="1050" dirty="0">
                <a:solidFill>
                  <a:schemeClr val="tx1"/>
                </a:solidFill>
                <a:latin typeface="Calibri" panose="020F0502020204030204" pitchFamily="34" charset="0"/>
                <a:cs typeface="Calibri" panose="020F0502020204030204" pitchFamily="34" charset="0"/>
              </a:rPr>
              <a:t>Plato rooster-voorziening Asiel</a:t>
            </a:r>
          </a:p>
        </p:txBody>
      </p:sp>
      <p:sp>
        <p:nvSpPr>
          <p:cNvPr id="48" name="Rechthoek: afgeronde hoeken 47">
            <a:extLst>
              <a:ext uri="{FF2B5EF4-FFF2-40B4-BE49-F238E27FC236}">
                <a16:creationId xmlns:a16="http://schemas.microsoft.com/office/drawing/2014/main" id="{AFF638FF-88D1-4D5A-826A-ED34D86DF122}"/>
              </a:ext>
            </a:extLst>
          </p:cNvPr>
          <p:cNvSpPr/>
          <p:nvPr/>
        </p:nvSpPr>
        <p:spPr>
          <a:xfrm>
            <a:off x="7389797" y="6138385"/>
            <a:ext cx="1453678"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Document generator</a:t>
            </a:r>
          </a:p>
        </p:txBody>
      </p:sp>
      <p:sp>
        <p:nvSpPr>
          <p:cNvPr id="49" name="Rechthoek: afgeronde hoeken 48">
            <a:extLst>
              <a:ext uri="{FF2B5EF4-FFF2-40B4-BE49-F238E27FC236}">
                <a16:creationId xmlns:a16="http://schemas.microsoft.com/office/drawing/2014/main" id="{3C3177AC-9C48-4BAB-AFD8-EB0214ED168D}"/>
              </a:ext>
            </a:extLst>
          </p:cNvPr>
          <p:cNvSpPr/>
          <p:nvPr/>
        </p:nvSpPr>
        <p:spPr>
          <a:xfrm>
            <a:off x="7783445" y="3225782"/>
            <a:ext cx="1223481" cy="531036"/>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Dynamics NAV </a:t>
            </a:r>
          </a:p>
          <a:p>
            <a:pPr algn="ctr"/>
            <a:r>
              <a:rPr lang="nl-NL" sz="1050" dirty="0">
                <a:solidFill>
                  <a:schemeClr val="tx1"/>
                </a:solidFill>
                <a:latin typeface="Calibri" panose="020F0502020204030204" pitchFamily="34" charset="0"/>
                <a:cs typeface="Calibri" panose="020F0502020204030204" pitchFamily="34" charset="0"/>
              </a:rPr>
              <a:t>Financieel systeem</a:t>
            </a:r>
          </a:p>
        </p:txBody>
      </p:sp>
      <p:sp>
        <p:nvSpPr>
          <p:cNvPr id="79" name="Rechthoek: afgeronde hoeken 78">
            <a:extLst>
              <a:ext uri="{FF2B5EF4-FFF2-40B4-BE49-F238E27FC236}">
                <a16:creationId xmlns:a16="http://schemas.microsoft.com/office/drawing/2014/main" id="{1FF746CE-6728-46AF-8C36-FBE1FFDC4815}"/>
              </a:ext>
            </a:extLst>
          </p:cNvPr>
          <p:cNvSpPr/>
          <p:nvPr/>
        </p:nvSpPr>
        <p:spPr>
          <a:xfrm>
            <a:off x="948774" y="4019073"/>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BureauWsnp.nl</a:t>
            </a:r>
          </a:p>
        </p:txBody>
      </p:sp>
      <p:sp>
        <p:nvSpPr>
          <p:cNvPr id="80" name="Rechthoek: afgeronde hoeken 79">
            <a:extLst>
              <a:ext uri="{FF2B5EF4-FFF2-40B4-BE49-F238E27FC236}">
                <a16:creationId xmlns:a16="http://schemas.microsoft.com/office/drawing/2014/main" id="{4B41D499-30BB-4EC7-8741-827D2654DAD1}"/>
              </a:ext>
            </a:extLst>
          </p:cNvPr>
          <p:cNvSpPr/>
          <p:nvPr/>
        </p:nvSpPr>
        <p:spPr>
          <a:xfrm>
            <a:off x="948774" y="4452361"/>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Raad voor Rechtsbijstand </a:t>
            </a:r>
          </a:p>
          <a:p>
            <a:pPr algn="ctr"/>
            <a:r>
              <a:rPr lang="nl-NL" sz="1050" dirty="0">
                <a:solidFill>
                  <a:schemeClr val="tx1"/>
                </a:solidFill>
                <a:latin typeface="Calibri" panose="020F0502020204030204" pitchFamily="34" charset="0"/>
                <a:cs typeface="Calibri" panose="020F0502020204030204" pitchFamily="34" charset="0"/>
              </a:rPr>
              <a:t>RvR.org</a:t>
            </a:r>
          </a:p>
        </p:txBody>
      </p:sp>
      <p:sp>
        <p:nvSpPr>
          <p:cNvPr id="81" name="Rechthoek: afgeronde hoeken 80">
            <a:extLst>
              <a:ext uri="{FF2B5EF4-FFF2-40B4-BE49-F238E27FC236}">
                <a16:creationId xmlns:a16="http://schemas.microsoft.com/office/drawing/2014/main" id="{D399C577-FAF7-4FD8-8DF1-E2A9BDAA6A6D}"/>
              </a:ext>
            </a:extLst>
          </p:cNvPr>
          <p:cNvSpPr/>
          <p:nvPr/>
        </p:nvSpPr>
        <p:spPr>
          <a:xfrm>
            <a:off x="948774" y="5462937"/>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Rechtsbijstand.nl</a:t>
            </a:r>
          </a:p>
        </p:txBody>
      </p:sp>
      <p:sp>
        <p:nvSpPr>
          <p:cNvPr id="82" name="Rechthoek: afgeronde hoeken 81">
            <a:extLst>
              <a:ext uri="{FF2B5EF4-FFF2-40B4-BE49-F238E27FC236}">
                <a16:creationId xmlns:a16="http://schemas.microsoft.com/office/drawing/2014/main" id="{87BB1DC1-028E-4225-AF7F-AEA268B84A49}"/>
              </a:ext>
            </a:extLst>
          </p:cNvPr>
          <p:cNvSpPr/>
          <p:nvPr/>
        </p:nvSpPr>
        <p:spPr>
          <a:xfrm>
            <a:off x="7783445" y="4485782"/>
            <a:ext cx="1202824" cy="50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n.t.b. </a:t>
            </a:r>
          </a:p>
          <a:p>
            <a:pPr algn="ctr"/>
            <a:r>
              <a:rPr lang="nl-NL" sz="1050" dirty="0">
                <a:solidFill>
                  <a:schemeClr val="tx1"/>
                </a:solidFill>
                <a:latin typeface="Calibri" panose="020F0502020204030204" pitchFamily="34" charset="0"/>
                <a:cs typeface="Calibri" panose="020F0502020204030204" pitchFamily="34" charset="0"/>
              </a:rPr>
              <a:t>Rooster-voorziening Piket</a:t>
            </a:r>
          </a:p>
        </p:txBody>
      </p:sp>
      <p:sp>
        <p:nvSpPr>
          <p:cNvPr id="83" name="Rechthoek: afgeronde hoeken 82">
            <a:extLst>
              <a:ext uri="{FF2B5EF4-FFF2-40B4-BE49-F238E27FC236}">
                <a16:creationId xmlns:a16="http://schemas.microsoft.com/office/drawing/2014/main" id="{B028F8DC-1E97-4D52-B811-B2302697BB4B}"/>
              </a:ext>
            </a:extLst>
          </p:cNvPr>
          <p:cNvSpPr/>
          <p:nvPr/>
        </p:nvSpPr>
        <p:spPr>
          <a:xfrm>
            <a:off x="2742627" y="4620721"/>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Wsnp</a:t>
            </a:r>
          </a:p>
        </p:txBody>
      </p:sp>
      <p:sp>
        <p:nvSpPr>
          <p:cNvPr id="84" name="Rechthoek: afgeronde hoeken 83">
            <a:extLst>
              <a:ext uri="{FF2B5EF4-FFF2-40B4-BE49-F238E27FC236}">
                <a16:creationId xmlns:a16="http://schemas.microsoft.com/office/drawing/2014/main" id="{CA5F04C8-697B-4EA2-ABF2-077C66BB772F}"/>
              </a:ext>
            </a:extLst>
          </p:cNvPr>
          <p:cNvSpPr/>
          <p:nvPr/>
        </p:nvSpPr>
        <p:spPr>
          <a:xfrm>
            <a:off x="2742627" y="5054009"/>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br>
              <a:rPr lang="nl-NL" sz="1050" dirty="0">
                <a:solidFill>
                  <a:schemeClr val="tx1"/>
                </a:solidFill>
                <a:latin typeface="Calibri" panose="020F0502020204030204" pitchFamily="34" charset="0"/>
                <a:cs typeface="Calibri" panose="020F0502020204030204" pitchFamily="34" charset="0"/>
              </a:rPr>
            </a:br>
            <a:r>
              <a:rPr lang="nl-NL" sz="1050" dirty="0">
                <a:solidFill>
                  <a:schemeClr val="tx1"/>
                </a:solidFill>
                <a:latin typeface="Calibri" panose="020F0502020204030204" pitchFamily="34" charset="0"/>
                <a:cs typeface="Calibri" panose="020F0502020204030204" pitchFamily="34" charset="0"/>
              </a:rPr>
              <a:t>Wrb</a:t>
            </a:r>
          </a:p>
        </p:txBody>
      </p:sp>
      <p:sp>
        <p:nvSpPr>
          <p:cNvPr id="85" name="Rechthoek: afgeronde hoeken 84">
            <a:extLst>
              <a:ext uri="{FF2B5EF4-FFF2-40B4-BE49-F238E27FC236}">
                <a16:creationId xmlns:a16="http://schemas.microsoft.com/office/drawing/2014/main" id="{E90AEE63-10FE-4324-8796-FE48C14119A0}"/>
              </a:ext>
            </a:extLst>
          </p:cNvPr>
          <p:cNvSpPr/>
          <p:nvPr/>
        </p:nvSpPr>
        <p:spPr>
          <a:xfrm>
            <a:off x="2742627" y="5487297"/>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 </a:t>
            </a:r>
          </a:p>
          <a:p>
            <a:pPr algn="ctr"/>
            <a:r>
              <a:rPr lang="nl-NL" sz="1050" dirty="0">
                <a:solidFill>
                  <a:schemeClr val="tx1"/>
                </a:solidFill>
                <a:latin typeface="Calibri" panose="020F0502020204030204" pitchFamily="34" charset="0"/>
                <a:cs typeface="Calibri" panose="020F0502020204030204" pitchFamily="34" charset="0"/>
              </a:rPr>
              <a:t>Wrb/burgers</a:t>
            </a:r>
          </a:p>
        </p:txBody>
      </p:sp>
      <p:sp>
        <p:nvSpPr>
          <p:cNvPr id="92" name="Tekstvak 91">
            <a:extLst>
              <a:ext uri="{FF2B5EF4-FFF2-40B4-BE49-F238E27FC236}">
                <a16:creationId xmlns:a16="http://schemas.microsoft.com/office/drawing/2014/main" id="{9B46E2D8-0DDA-4FD2-9A33-C911B479340F}"/>
              </a:ext>
            </a:extLst>
          </p:cNvPr>
          <p:cNvSpPr txBox="1"/>
          <p:nvPr/>
        </p:nvSpPr>
        <p:spPr>
          <a:xfrm>
            <a:off x="5599600" y="5013599"/>
            <a:ext cx="1864613" cy="253916"/>
          </a:xfrm>
          <a:prstGeom prst="rect">
            <a:avLst/>
          </a:prstGeom>
          <a:noFill/>
        </p:spPr>
        <p:txBody>
          <a:bodyPr wrap="none" rtlCol="0">
            <a:spAutoFit/>
          </a:bodyPr>
          <a:lstStyle/>
          <a:p>
            <a:r>
              <a:rPr lang="nl-NL" sz="1050" b="1" dirty="0">
                <a:solidFill>
                  <a:schemeClr val="bg1"/>
                </a:solidFill>
                <a:latin typeface="Calibri" panose="020F0502020204030204" pitchFamily="34" charset="0"/>
                <a:cs typeface="Calibri" panose="020F0502020204030204" pitchFamily="34" charset="0"/>
              </a:rPr>
              <a:t>Integratieplatform Dell Boomi</a:t>
            </a:r>
          </a:p>
        </p:txBody>
      </p:sp>
      <p:sp>
        <p:nvSpPr>
          <p:cNvPr id="38" name="Tekstvak 37">
            <a:extLst>
              <a:ext uri="{FF2B5EF4-FFF2-40B4-BE49-F238E27FC236}">
                <a16:creationId xmlns:a16="http://schemas.microsoft.com/office/drawing/2014/main" id="{53B8C82D-1955-445B-9B0D-D5E3417B8507}"/>
              </a:ext>
            </a:extLst>
          </p:cNvPr>
          <p:cNvSpPr txBox="1"/>
          <p:nvPr/>
        </p:nvSpPr>
        <p:spPr>
          <a:xfrm>
            <a:off x="5413744" y="3225782"/>
            <a:ext cx="1446230" cy="253916"/>
          </a:xfrm>
          <a:prstGeom prst="rect">
            <a:avLst/>
          </a:prstGeom>
          <a:noFill/>
        </p:spPr>
        <p:txBody>
          <a:bodyPr wrap="none" rtlCol="0">
            <a:spAutoFit/>
          </a:bodyPr>
          <a:lstStyle/>
          <a:p>
            <a:r>
              <a:rPr lang="nl-NL" sz="1050" dirty="0"/>
              <a:t>MS Dynamics CRM</a:t>
            </a:r>
          </a:p>
        </p:txBody>
      </p:sp>
      <p:sp>
        <p:nvSpPr>
          <p:cNvPr id="55" name="Rechthoek 54">
            <a:extLst>
              <a:ext uri="{FF2B5EF4-FFF2-40B4-BE49-F238E27FC236}">
                <a16:creationId xmlns:a16="http://schemas.microsoft.com/office/drawing/2014/main" id="{037609D4-26EF-4CB9-A813-E24161A69343}"/>
              </a:ext>
            </a:extLst>
          </p:cNvPr>
          <p:cNvSpPr/>
          <p:nvPr/>
        </p:nvSpPr>
        <p:spPr>
          <a:xfrm>
            <a:off x="4287765" y="5922578"/>
            <a:ext cx="1072730" cy="253916"/>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Berkeley Bridge </a:t>
            </a:r>
          </a:p>
        </p:txBody>
      </p:sp>
      <p:sp>
        <p:nvSpPr>
          <p:cNvPr id="56" name="Rechthoek 55">
            <a:extLst>
              <a:ext uri="{FF2B5EF4-FFF2-40B4-BE49-F238E27FC236}">
                <a16:creationId xmlns:a16="http://schemas.microsoft.com/office/drawing/2014/main" id="{71DFABBF-4A1C-41E9-80A3-8A987BFD534A}"/>
              </a:ext>
            </a:extLst>
          </p:cNvPr>
          <p:cNvSpPr/>
          <p:nvPr/>
        </p:nvSpPr>
        <p:spPr>
          <a:xfrm>
            <a:off x="7514977" y="3225782"/>
            <a:ext cx="180000" cy="18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0" name="Rechthoek: afgeronde hoeken 159">
            <a:extLst>
              <a:ext uri="{FF2B5EF4-FFF2-40B4-BE49-F238E27FC236}">
                <a16:creationId xmlns:a16="http://schemas.microsoft.com/office/drawing/2014/main" id="{0AC8677E-D7CE-4513-984F-51931C8FF44E}"/>
              </a:ext>
            </a:extLst>
          </p:cNvPr>
          <p:cNvSpPr/>
          <p:nvPr/>
        </p:nvSpPr>
        <p:spPr>
          <a:xfrm>
            <a:off x="2596045" y="6138385"/>
            <a:ext cx="855599"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Formulieren</a:t>
            </a:r>
          </a:p>
        </p:txBody>
      </p:sp>
      <p:sp>
        <p:nvSpPr>
          <p:cNvPr id="161" name="Rechthoek: afgeronde hoeken 160">
            <a:extLst>
              <a:ext uri="{FF2B5EF4-FFF2-40B4-BE49-F238E27FC236}">
                <a16:creationId xmlns:a16="http://schemas.microsoft.com/office/drawing/2014/main" id="{BB2ECFE7-9026-4C72-AC73-35CFC77F3FCB}"/>
              </a:ext>
            </a:extLst>
          </p:cNvPr>
          <p:cNvSpPr/>
          <p:nvPr/>
        </p:nvSpPr>
        <p:spPr>
          <a:xfrm>
            <a:off x="3504539" y="6138385"/>
            <a:ext cx="664421"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Upload</a:t>
            </a:r>
          </a:p>
        </p:txBody>
      </p:sp>
      <p:sp>
        <p:nvSpPr>
          <p:cNvPr id="164" name="Rechthoek 163">
            <a:extLst>
              <a:ext uri="{FF2B5EF4-FFF2-40B4-BE49-F238E27FC236}">
                <a16:creationId xmlns:a16="http://schemas.microsoft.com/office/drawing/2014/main" id="{E4B1956C-7510-4644-B0F8-C39BE0C1BE00}"/>
              </a:ext>
            </a:extLst>
          </p:cNvPr>
          <p:cNvSpPr/>
          <p:nvPr/>
        </p:nvSpPr>
        <p:spPr>
          <a:xfrm>
            <a:off x="4422399" y="3225781"/>
            <a:ext cx="180000" cy="2635649"/>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0" name="Rechthoek 169">
            <a:extLst>
              <a:ext uri="{FF2B5EF4-FFF2-40B4-BE49-F238E27FC236}">
                <a16:creationId xmlns:a16="http://schemas.microsoft.com/office/drawing/2014/main" id="{8F628700-16CA-4261-B8F4-A26CC028F6D8}"/>
              </a:ext>
            </a:extLst>
          </p:cNvPr>
          <p:cNvSpPr/>
          <p:nvPr/>
        </p:nvSpPr>
        <p:spPr>
          <a:xfrm flipH="1">
            <a:off x="4558214" y="5659316"/>
            <a:ext cx="4720232" cy="20211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1" name="Rechthoek 170">
            <a:extLst>
              <a:ext uri="{FF2B5EF4-FFF2-40B4-BE49-F238E27FC236}">
                <a16:creationId xmlns:a16="http://schemas.microsoft.com/office/drawing/2014/main" id="{896673F0-C4F0-492B-8D8A-3917DCFF17FF}"/>
              </a:ext>
            </a:extLst>
          </p:cNvPr>
          <p:cNvSpPr/>
          <p:nvPr/>
        </p:nvSpPr>
        <p:spPr>
          <a:xfrm>
            <a:off x="2977694" y="3225782"/>
            <a:ext cx="825867" cy="415498"/>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Mendix</a:t>
            </a:r>
          </a:p>
          <a:p>
            <a:pPr algn="ctr"/>
            <a:r>
              <a:rPr lang="nl-NL" sz="1050" dirty="0">
                <a:latin typeface="Calibri" panose="020F0502020204030204" pitchFamily="34" charset="0"/>
                <a:cs typeface="Calibri" panose="020F0502020204030204" pitchFamily="34" charset="0"/>
              </a:rPr>
              <a:t>RvR-portaal</a:t>
            </a:r>
          </a:p>
        </p:txBody>
      </p:sp>
      <p:sp>
        <p:nvSpPr>
          <p:cNvPr id="184" name="Rechthoek: afgeronde hoeken 183">
            <a:extLst>
              <a:ext uri="{FF2B5EF4-FFF2-40B4-BE49-F238E27FC236}">
                <a16:creationId xmlns:a16="http://schemas.microsoft.com/office/drawing/2014/main" id="{3F926AA6-6F3A-4BEC-B040-1428AA8257BF}"/>
              </a:ext>
            </a:extLst>
          </p:cNvPr>
          <p:cNvSpPr/>
          <p:nvPr/>
        </p:nvSpPr>
        <p:spPr>
          <a:xfrm>
            <a:off x="948774" y="5029649"/>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Kenniswijzer.rvr.org</a:t>
            </a:r>
          </a:p>
        </p:txBody>
      </p:sp>
      <p:sp>
        <p:nvSpPr>
          <p:cNvPr id="185" name="Rechthoek: afgeronde hoeken 184">
            <a:extLst>
              <a:ext uri="{FF2B5EF4-FFF2-40B4-BE49-F238E27FC236}">
                <a16:creationId xmlns:a16="http://schemas.microsoft.com/office/drawing/2014/main" id="{A4A7475B-B364-4DA4-8DFE-DFA79F196043}"/>
              </a:ext>
            </a:extLst>
          </p:cNvPr>
          <p:cNvSpPr/>
          <p:nvPr/>
        </p:nvSpPr>
        <p:spPr>
          <a:xfrm>
            <a:off x="948774" y="6032301"/>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Rechtwijzer.nl</a:t>
            </a:r>
          </a:p>
        </p:txBody>
      </p:sp>
      <p:sp>
        <p:nvSpPr>
          <p:cNvPr id="64" name="Rechthoek 63">
            <a:extLst>
              <a:ext uri="{FF2B5EF4-FFF2-40B4-BE49-F238E27FC236}">
                <a16:creationId xmlns:a16="http://schemas.microsoft.com/office/drawing/2014/main" id="{35521E0F-1044-4908-B3B4-BA98CD1E6B92}"/>
              </a:ext>
            </a:extLst>
          </p:cNvPr>
          <p:cNvSpPr/>
          <p:nvPr/>
        </p:nvSpPr>
        <p:spPr>
          <a:xfrm>
            <a:off x="1038774" y="3230447"/>
            <a:ext cx="1116000" cy="415498"/>
          </a:xfrm>
          <a:prstGeom prst="rect">
            <a:avLst/>
          </a:prstGeom>
        </p:spPr>
        <p:txBody>
          <a:bodyPr wrap="square">
            <a:spAutoFit/>
          </a:bodyPr>
          <a:lstStyle/>
          <a:p>
            <a:pPr algn="ctr"/>
            <a:r>
              <a:rPr lang="nl-NL" sz="1050" dirty="0">
                <a:latin typeface="Calibri" panose="020F0502020204030204" pitchFamily="34" charset="0"/>
                <a:cs typeface="Calibri" panose="020F0502020204030204" pitchFamily="34" charset="0"/>
              </a:rPr>
              <a:t>IPROX CMS</a:t>
            </a:r>
          </a:p>
          <a:p>
            <a:pPr algn="ctr"/>
            <a:r>
              <a:rPr lang="nl-NL" sz="1050" dirty="0">
                <a:latin typeface="Calibri" panose="020F0502020204030204" pitchFamily="34" charset="0"/>
                <a:cs typeface="Calibri" panose="020F0502020204030204" pitchFamily="34" charset="0"/>
              </a:rPr>
              <a:t>Websites</a:t>
            </a:r>
          </a:p>
        </p:txBody>
      </p:sp>
      <p:sp>
        <p:nvSpPr>
          <p:cNvPr id="77" name="Rechthoek 76">
            <a:extLst>
              <a:ext uri="{FF2B5EF4-FFF2-40B4-BE49-F238E27FC236}">
                <a16:creationId xmlns:a16="http://schemas.microsoft.com/office/drawing/2014/main" id="{67F7907B-3445-40A7-A37D-2D54414149F3}"/>
              </a:ext>
            </a:extLst>
          </p:cNvPr>
          <p:cNvSpPr/>
          <p:nvPr/>
        </p:nvSpPr>
        <p:spPr>
          <a:xfrm>
            <a:off x="9237276" y="3200478"/>
            <a:ext cx="180000" cy="345615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B0002B8A-F874-452A-8808-C11919E338A3}"/>
              </a:ext>
            </a:extLst>
          </p:cNvPr>
          <p:cNvSpPr/>
          <p:nvPr/>
        </p:nvSpPr>
        <p:spPr>
          <a:xfrm>
            <a:off x="2157127" y="2956099"/>
            <a:ext cx="682238"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Kanalen</a:t>
            </a:r>
            <a:endParaRPr lang="nl-NL" sz="1100" dirty="0">
              <a:latin typeface="Calibri" panose="020F0502020204030204" pitchFamily="34" charset="0"/>
              <a:cs typeface="Calibri" panose="020F0502020204030204" pitchFamily="34" charset="0"/>
            </a:endParaRPr>
          </a:p>
        </p:txBody>
      </p:sp>
      <p:sp>
        <p:nvSpPr>
          <p:cNvPr id="95" name="Rechthoek 94">
            <a:extLst>
              <a:ext uri="{FF2B5EF4-FFF2-40B4-BE49-F238E27FC236}">
                <a16:creationId xmlns:a16="http://schemas.microsoft.com/office/drawing/2014/main" id="{0BC23EB1-758E-44CB-8835-F739B1FDC434}"/>
              </a:ext>
            </a:extLst>
          </p:cNvPr>
          <p:cNvSpPr/>
          <p:nvPr/>
        </p:nvSpPr>
        <p:spPr>
          <a:xfrm>
            <a:off x="5966914" y="2977938"/>
            <a:ext cx="1906419"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Back-office dienstverlening </a:t>
            </a:r>
            <a:endParaRPr lang="nl-NL" sz="1200" dirty="0">
              <a:latin typeface="Calibri" panose="020F0502020204030204" pitchFamily="34" charset="0"/>
              <a:cs typeface="Calibri" panose="020F0502020204030204" pitchFamily="34" charset="0"/>
            </a:endParaRPr>
          </a:p>
        </p:txBody>
      </p:sp>
      <p:sp>
        <p:nvSpPr>
          <p:cNvPr id="8" name="Rechthoek 7">
            <a:extLst>
              <a:ext uri="{FF2B5EF4-FFF2-40B4-BE49-F238E27FC236}">
                <a16:creationId xmlns:a16="http://schemas.microsoft.com/office/drawing/2014/main" id="{D9B5E314-8F4E-4868-93A2-8B8C952B9C56}"/>
              </a:ext>
            </a:extLst>
          </p:cNvPr>
          <p:cNvSpPr/>
          <p:nvPr/>
        </p:nvSpPr>
        <p:spPr>
          <a:xfrm>
            <a:off x="9478691" y="2953090"/>
            <a:ext cx="2233945" cy="276999"/>
          </a:xfrm>
          <a:prstGeom prst="rect">
            <a:avLst/>
          </a:prstGeom>
        </p:spPr>
        <p:txBody>
          <a:bodyPr wrap="none">
            <a:spAutoFit/>
          </a:bodyPr>
          <a:lstStyle/>
          <a:p>
            <a:pPr algn="ctr"/>
            <a:r>
              <a:rPr lang="nl-NL" sz="1200" dirty="0">
                <a:solidFill>
                  <a:schemeClr val="bg1"/>
                </a:solidFill>
                <a:latin typeface="Calibri" panose="020F0502020204030204" pitchFamily="34" charset="0"/>
                <a:cs typeface="Calibri" panose="020F0502020204030204" pitchFamily="34" charset="0"/>
              </a:rPr>
              <a:t>Externe bronnen / ketenpartners</a:t>
            </a:r>
          </a:p>
        </p:txBody>
      </p:sp>
      <p:sp>
        <p:nvSpPr>
          <p:cNvPr id="87" name="Pijl: vijfhoek 86">
            <a:extLst>
              <a:ext uri="{FF2B5EF4-FFF2-40B4-BE49-F238E27FC236}">
                <a16:creationId xmlns:a16="http://schemas.microsoft.com/office/drawing/2014/main" id="{7551B044-F5DD-4465-BA6E-F19E6EAB6C56}"/>
              </a:ext>
            </a:extLst>
          </p:cNvPr>
          <p:cNvSpPr/>
          <p:nvPr/>
        </p:nvSpPr>
        <p:spPr>
          <a:xfrm>
            <a:off x="8442350" y="287571"/>
            <a:ext cx="1584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Berichten-Makelaar en FTP </a:t>
            </a:r>
            <a:br>
              <a:rPr lang="nl-NL" sz="1200" dirty="0">
                <a:solidFill>
                  <a:schemeClr val="accent1">
                    <a:lumMod val="10000"/>
                  </a:schemeClr>
                </a:solidFill>
              </a:rPr>
            </a:br>
            <a:r>
              <a:rPr lang="nl-NL" sz="1200" dirty="0">
                <a:solidFill>
                  <a:schemeClr val="accent1">
                    <a:lumMod val="10000"/>
                  </a:schemeClr>
                </a:solidFill>
              </a:rPr>
              <a:t>door Dell Boomi</a:t>
            </a:r>
          </a:p>
        </p:txBody>
      </p:sp>
      <p:sp>
        <p:nvSpPr>
          <p:cNvPr id="88" name="Pijl: vijfhoek 87">
            <a:extLst>
              <a:ext uri="{FF2B5EF4-FFF2-40B4-BE49-F238E27FC236}">
                <a16:creationId xmlns:a16="http://schemas.microsoft.com/office/drawing/2014/main" id="{B95621C2-04E8-4276-8C79-B974E7A62CC5}"/>
              </a:ext>
            </a:extLst>
          </p:cNvPr>
          <p:cNvSpPr/>
          <p:nvPr/>
        </p:nvSpPr>
        <p:spPr>
          <a:xfrm>
            <a:off x="6909407" y="287571"/>
            <a:ext cx="1476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STAR/RIS door Wrb-register in Dynamics CRM</a:t>
            </a:r>
          </a:p>
        </p:txBody>
      </p:sp>
      <p:sp>
        <p:nvSpPr>
          <p:cNvPr id="89" name="Pijl: vijfhoek 88">
            <a:extLst>
              <a:ext uri="{FF2B5EF4-FFF2-40B4-BE49-F238E27FC236}">
                <a16:creationId xmlns:a16="http://schemas.microsoft.com/office/drawing/2014/main" id="{7297D3BC-D017-4E76-9E65-85F8B9BC265B}"/>
              </a:ext>
            </a:extLst>
          </p:cNvPr>
          <p:cNvSpPr/>
          <p:nvPr/>
        </p:nvSpPr>
        <p:spPr>
          <a:xfrm>
            <a:off x="5412464" y="287571"/>
            <a:ext cx="1440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solidFill>
                  <a:schemeClr val="accent1">
                    <a:lumMod val="10000"/>
                  </a:schemeClr>
                </a:solidFill>
              </a:rPr>
              <a:t>Vervangen MijnRvR door Wrb-</a:t>
            </a:r>
            <a:br>
              <a:rPr lang="nl-NL" sz="1200">
                <a:solidFill>
                  <a:schemeClr val="accent1">
                    <a:lumMod val="10000"/>
                  </a:schemeClr>
                </a:solidFill>
              </a:rPr>
            </a:br>
            <a:r>
              <a:rPr lang="nl-NL" sz="1200">
                <a:solidFill>
                  <a:schemeClr val="accent1">
                    <a:lumMod val="10000"/>
                  </a:schemeClr>
                </a:solidFill>
              </a:rPr>
              <a:t>deelportaal</a:t>
            </a:r>
            <a:endParaRPr lang="nl-NL" sz="1200" dirty="0">
              <a:solidFill>
                <a:schemeClr val="accent1">
                  <a:lumMod val="10000"/>
                </a:schemeClr>
              </a:solidFill>
            </a:endParaRPr>
          </a:p>
        </p:txBody>
      </p:sp>
      <p:sp>
        <p:nvSpPr>
          <p:cNvPr id="90" name="Pijl: vijfhoek 89">
            <a:extLst>
              <a:ext uri="{FF2B5EF4-FFF2-40B4-BE49-F238E27FC236}">
                <a16:creationId xmlns:a16="http://schemas.microsoft.com/office/drawing/2014/main" id="{5C99D137-3C91-4BEE-9715-C35B741F0596}"/>
              </a:ext>
            </a:extLst>
          </p:cNvPr>
          <p:cNvSpPr/>
          <p:nvPr/>
        </p:nvSpPr>
        <p:spPr>
          <a:xfrm>
            <a:off x="3771521" y="287571"/>
            <a:ext cx="1584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Symagic door nieuwe piketapplicatie</a:t>
            </a:r>
          </a:p>
        </p:txBody>
      </p:sp>
      <p:sp>
        <p:nvSpPr>
          <p:cNvPr id="91" name="Pijl: vijfhoek 90">
            <a:extLst>
              <a:ext uri="{FF2B5EF4-FFF2-40B4-BE49-F238E27FC236}">
                <a16:creationId xmlns:a16="http://schemas.microsoft.com/office/drawing/2014/main" id="{F964A785-0F9D-4CC7-8ECC-A1655C318C6E}"/>
              </a:ext>
            </a:extLst>
          </p:cNvPr>
          <p:cNvSpPr/>
          <p:nvPr/>
        </p:nvSpPr>
        <p:spPr>
          <a:xfrm>
            <a:off x="2130578" y="287571"/>
            <a:ext cx="1584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Portaal IKV door IKV/burger-deelportaal</a:t>
            </a:r>
          </a:p>
        </p:txBody>
      </p:sp>
      <p:sp>
        <p:nvSpPr>
          <p:cNvPr id="96" name="Pijl: vijfhoek 95">
            <a:extLst>
              <a:ext uri="{FF2B5EF4-FFF2-40B4-BE49-F238E27FC236}">
                <a16:creationId xmlns:a16="http://schemas.microsoft.com/office/drawing/2014/main" id="{2F67F8AE-EDB1-4250-B4FE-2E32BFF3B79B}"/>
              </a:ext>
            </a:extLst>
          </p:cNvPr>
          <p:cNvSpPr/>
          <p:nvPr/>
        </p:nvSpPr>
        <p:spPr>
          <a:xfrm>
            <a:off x="921635" y="287571"/>
            <a:ext cx="1152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Vervangen5x RIS </a:t>
            </a:r>
          </a:p>
          <a:p>
            <a:pPr algn="ctr"/>
            <a:r>
              <a:rPr lang="nl-NL" sz="1200" dirty="0">
                <a:solidFill>
                  <a:schemeClr val="accent1">
                    <a:lumMod val="10000"/>
                  </a:schemeClr>
                </a:solidFill>
              </a:rPr>
              <a:t>door </a:t>
            </a:r>
          </a:p>
          <a:p>
            <a:pPr algn="ctr"/>
            <a:r>
              <a:rPr lang="nl-NL" sz="1200" dirty="0">
                <a:solidFill>
                  <a:schemeClr val="accent1">
                    <a:lumMod val="10000"/>
                  </a:schemeClr>
                </a:solidFill>
              </a:rPr>
              <a:t>1x RIS</a:t>
            </a:r>
          </a:p>
        </p:txBody>
      </p:sp>
      <p:sp>
        <p:nvSpPr>
          <p:cNvPr id="97" name="Rechthoek: afgeronde hoeken 96">
            <a:extLst>
              <a:ext uri="{FF2B5EF4-FFF2-40B4-BE49-F238E27FC236}">
                <a16:creationId xmlns:a16="http://schemas.microsoft.com/office/drawing/2014/main" id="{2857F6AE-CCE0-45F8-BE44-DC1557952BAB}"/>
              </a:ext>
            </a:extLst>
          </p:cNvPr>
          <p:cNvSpPr/>
          <p:nvPr/>
        </p:nvSpPr>
        <p:spPr>
          <a:xfrm>
            <a:off x="9983663" y="322578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BRP</a:t>
            </a:r>
          </a:p>
        </p:txBody>
      </p:sp>
      <p:sp>
        <p:nvSpPr>
          <p:cNvPr id="98" name="Rechthoek: afgeronde hoeken 97">
            <a:extLst>
              <a:ext uri="{FF2B5EF4-FFF2-40B4-BE49-F238E27FC236}">
                <a16:creationId xmlns:a16="http://schemas.microsoft.com/office/drawing/2014/main" id="{E9A6A6C8-91EF-48AE-9288-3800E8137FAD}"/>
              </a:ext>
            </a:extLst>
          </p:cNvPr>
          <p:cNvSpPr/>
          <p:nvPr/>
        </p:nvSpPr>
        <p:spPr>
          <a:xfrm>
            <a:off x="9983663" y="350034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BVV</a:t>
            </a:r>
          </a:p>
        </p:txBody>
      </p:sp>
      <p:sp>
        <p:nvSpPr>
          <p:cNvPr id="99" name="Rechthoek: afgeronde hoeken 98">
            <a:extLst>
              <a:ext uri="{FF2B5EF4-FFF2-40B4-BE49-F238E27FC236}">
                <a16:creationId xmlns:a16="http://schemas.microsoft.com/office/drawing/2014/main" id="{031AF878-EF42-494C-9A52-067E5C555A25}"/>
              </a:ext>
            </a:extLst>
          </p:cNvPr>
          <p:cNvSpPr/>
          <p:nvPr/>
        </p:nvSpPr>
        <p:spPr>
          <a:xfrm>
            <a:off x="9983663" y="432402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BAR NOvA </a:t>
            </a:r>
          </a:p>
        </p:txBody>
      </p:sp>
      <p:sp>
        <p:nvSpPr>
          <p:cNvPr id="100" name="Rechthoek: afgeronde hoeken 99">
            <a:extLst>
              <a:ext uri="{FF2B5EF4-FFF2-40B4-BE49-F238E27FC236}">
                <a16:creationId xmlns:a16="http://schemas.microsoft.com/office/drawing/2014/main" id="{33FBD011-695B-4CB7-8188-48AC1CA4C488}"/>
              </a:ext>
            </a:extLst>
          </p:cNvPr>
          <p:cNvSpPr/>
          <p:nvPr/>
        </p:nvSpPr>
        <p:spPr>
          <a:xfrm>
            <a:off x="9983663" y="459858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MfN</a:t>
            </a:r>
          </a:p>
        </p:txBody>
      </p:sp>
      <p:sp>
        <p:nvSpPr>
          <p:cNvPr id="101" name="Rechthoek: afgeronde hoeken 100">
            <a:extLst>
              <a:ext uri="{FF2B5EF4-FFF2-40B4-BE49-F238E27FC236}">
                <a16:creationId xmlns:a16="http://schemas.microsoft.com/office/drawing/2014/main" id="{A7D82CEE-EBA7-48CC-BD59-9CB35AEC97A9}"/>
              </a:ext>
            </a:extLst>
          </p:cNvPr>
          <p:cNvSpPr/>
          <p:nvPr/>
        </p:nvSpPr>
        <p:spPr>
          <a:xfrm>
            <a:off x="9983663" y="377490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BRI Belastingdienst </a:t>
            </a:r>
          </a:p>
        </p:txBody>
      </p:sp>
      <p:sp>
        <p:nvSpPr>
          <p:cNvPr id="102" name="Rechthoek: afgeronde hoeken 101">
            <a:extLst>
              <a:ext uri="{FF2B5EF4-FFF2-40B4-BE49-F238E27FC236}">
                <a16:creationId xmlns:a16="http://schemas.microsoft.com/office/drawing/2014/main" id="{1943C674-5F98-4D8B-B63A-920B7EBC4C93}"/>
              </a:ext>
            </a:extLst>
          </p:cNvPr>
          <p:cNvSpPr/>
          <p:nvPr/>
        </p:nvSpPr>
        <p:spPr>
          <a:xfrm>
            <a:off x="9983663" y="404946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HR KvK  </a:t>
            </a:r>
          </a:p>
        </p:txBody>
      </p:sp>
      <p:sp>
        <p:nvSpPr>
          <p:cNvPr id="103" name="Rechthoek: afgeronde hoeken 102">
            <a:extLst>
              <a:ext uri="{FF2B5EF4-FFF2-40B4-BE49-F238E27FC236}">
                <a16:creationId xmlns:a16="http://schemas.microsoft.com/office/drawing/2014/main" id="{A2D1B102-BA91-4291-9045-9733BBD0B449}"/>
              </a:ext>
            </a:extLst>
          </p:cNvPr>
          <p:cNvSpPr/>
          <p:nvPr/>
        </p:nvSpPr>
        <p:spPr>
          <a:xfrm>
            <a:off x="9983663" y="487314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HJL</a:t>
            </a:r>
          </a:p>
        </p:txBody>
      </p:sp>
      <p:sp>
        <p:nvSpPr>
          <p:cNvPr id="104" name="Rechthoek: afgeronde hoeken 103">
            <a:extLst>
              <a:ext uri="{FF2B5EF4-FFF2-40B4-BE49-F238E27FC236}">
                <a16:creationId xmlns:a16="http://schemas.microsoft.com/office/drawing/2014/main" id="{9FF643C4-A819-4DDB-BBF4-7EF4AEEDF570}"/>
              </a:ext>
            </a:extLst>
          </p:cNvPr>
          <p:cNvSpPr/>
          <p:nvPr/>
        </p:nvSpPr>
        <p:spPr>
          <a:xfrm>
            <a:off x="9983663" y="514770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MijnOverheid</a:t>
            </a:r>
          </a:p>
        </p:txBody>
      </p:sp>
      <p:sp>
        <p:nvSpPr>
          <p:cNvPr id="106" name="Rechthoek: afgeronde hoeken 105">
            <a:extLst>
              <a:ext uri="{FF2B5EF4-FFF2-40B4-BE49-F238E27FC236}">
                <a16:creationId xmlns:a16="http://schemas.microsoft.com/office/drawing/2014/main" id="{5567A04B-12A8-4CB0-908F-DD4F9733493B}"/>
              </a:ext>
            </a:extLst>
          </p:cNvPr>
          <p:cNvSpPr/>
          <p:nvPr/>
        </p:nvSpPr>
        <p:spPr>
          <a:xfrm>
            <a:off x="9983663" y="542226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Justid</a:t>
            </a:r>
          </a:p>
        </p:txBody>
      </p:sp>
      <p:sp>
        <p:nvSpPr>
          <p:cNvPr id="112" name="Rechthoek: afgeronde hoeken 111">
            <a:extLst>
              <a:ext uri="{FF2B5EF4-FFF2-40B4-BE49-F238E27FC236}">
                <a16:creationId xmlns:a16="http://schemas.microsoft.com/office/drawing/2014/main" id="{56FD58DB-D755-43A4-980F-3E1F903E624B}"/>
              </a:ext>
            </a:extLst>
          </p:cNvPr>
          <p:cNvSpPr/>
          <p:nvPr/>
        </p:nvSpPr>
        <p:spPr>
          <a:xfrm>
            <a:off x="9983663" y="569682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Compass</a:t>
            </a:r>
          </a:p>
        </p:txBody>
      </p:sp>
      <p:sp>
        <p:nvSpPr>
          <p:cNvPr id="113" name="Rechthoek: afgeronde hoeken 112">
            <a:extLst>
              <a:ext uri="{FF2B5EF4-FFF2-40B4-BE49-F238E27FC236}">
                <a16:creationId xmlns:a16="http://schemas.microsoft.com/office/drawing/2014/main" id="{EE890D11-BFD2-4537-B78C-69AC3D3A674B}"/>
              </a:ext>
            </a:extLst>
          </p:cNvPr>
          <p:cNvSpPr/>
          <p:nvPr/>
        </p:nvSpPr>
        <p:spPr>
          <a:xfrm>
            <a:off x="9983663" y="597138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GPS</a:t>
            </a:r>
          </a:p>
        </p:txBody>
      </p:sp>
      <p:sp>
        <p:nvSpPr>
          <p:cNvPr id="114" name="Rechthoek: afgeronde hoeken 113">
            <a:extLst>
              <a:ext uri="{FF2B5EF4-FFF2-40B4-BE49-F238E27FC236}">
                <a16:creationId xmlns:a16="http://schemas.microsoft.com/office/drawing/2014/main" id="{239C7135-65F6-479F-A01A-3596F2D7F060}"/>
              </a:ext>
            </a:extLst>
          </p:cNvPr>
          <p:cNvSpPr/>
          <p:nvPr/>
        </p:nvSpPr>
        <p:spPr>
          <a:xfrm>
            <a:off x="9983663" y="6245944"/>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IVO Rechtspraak</a:t>
            </a:r>
          </a:p>
        </p:txBody>
      </p:sp>
      <p:sp>
        <p:nvSpPr>
          <p:cNvPr id="115" name="Rechthoek 114">
            <a:extLst>
              <a:ext uri="{FF2B5EF4-FFF2-40B4-BE49-F238E27FC236}">
                <a16:creationId xmlns:a16="http://schemas.microsoft.com/office/drawing/2014/main" id="{10F74755-E8C1-4187-8971-930630ACE154}"/>
              </a:ext>
            </a:extLst>
          </p:cNvPr>
          <p:cNvSpPr/>
          <p:nvPr/>
        </p:nvSpPr>
        <p:spPr>
          <a:xfrm>
            <a:off x="2770513" y="1997350"/>
            <a:ext cx="1313936" cy="910331"/>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Portaal</a:t>
            </a:r>
            <a:r>
              <a:rPr lang="nl-NL" sz="1050" i="1" dirty="0">
                <a:solidFill>
                  <a:srgbClr val="000000"/>
                </a:solidFill>
                <a:latin typeface="Calibri" panose="020F0502020204030204" pitchFamily="34" charset="0"/>
                <a:cs typeface="Calibri" panose="020F0502020204030204" pitchFamily="34" charset="0"/>
              </a:rPr>
              <a:t> MijnRvR</a:t>
            </a: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13DF668C-FB31-439D-807E-07245AEEB062}"/>
              </a:ext>
            </a:extLst>
          </p:cNvPr>
          <p:cNvSpPr/>
          <p:nvPr/>
        </p:nvSpPr>
        <p:spPr>
          <a:xfrm>
            <a:off x="4709005" y="2525978"/>
            <a:ext cx="2570924" cy="371110"/>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FileNet workflow en </a:t>
            </a:r>
            <a:br>
              <a:rPr lang="nl-NL" sz="1050" dirty="0">
                <a:solidFill>
                  <a:srgbClr val="000000"/>
                </a:solidFill>
                <a:latin typeface="Calibri" panose="020F0502020204030204" pitchFamily="34" charset="0"/>
                <a:cs typeface="Calibri" panose="020F0502020204030204" pitchFamily="34" charset="0"/>
              </a:rPr>
            </a:br>
            <a:r>
              <a:rPr lang="nl-NL" sz="1050" dirty="0">
                <a:solidFill>
                  <a:srgbClr val="000000"/>
                </a:solidFill>
                <a:latin typeface="Calibri" panose="020F0502020204030204" pitchFamily="34" charset="0"/>
                <a:cs typeface="Calibri" panose="020F0502020204030204" pitchFamily="34" charset="0"/>
              </a:rPr>
              <a:t>Document Management Systeem</a:t>
            </a:r>
            <a:endParaRPr lang="nl-NL" sz="1050" i="1" dirty="0">
              <a:solidFill>
                <a:srgbClr val="000000"/>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D716BD33-D3A3-45CE-BF05-955FBF26D684}"/>
              </a:ext>
            </a:extLst>
          </p:cNvPr>
          <p:cNvSpPr/>
          <p:nvPr/>
        </p:nvSpPr>
        <p:spPr>
          <a:xfrm>
            <a:off x="4709005" y="1767843"/>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STAR</a:t>
            </a:r>
          </a:p>
        </p:txBody>
      </p:sp>
      <p:sp>
        <p:nvSpPr>
          <p:cNvPr id="118" name="Rechthoek 117">
            <a:extLst>
              <a:ext uri="{FF2B5EF4-FFF2-40B4-BE49-F238E27FC236}">
                <a16:creationId xmlns:a16="http://schemas.microsoft.com/office/drawing/2014/main" id="{1FB0CEC6-6452-4AF9-A240-85D0C877FE4B}"/>
              </a:ext>
            </a:extLst>
          </p:cNvPr>
          <p:cNvSpPr/>
          <p:nvPr/>
        </p:nvSpPr>
        <p:spPr>
          <a:xfrm>
            <a:off x="7709832" y="1568501"/>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19" name="Rechthoek 118">
            <a:extLst>
              <a:ext uri="{FF2B5EF4-FFF2-40B4-BE49-F238E27FC236}">
                <a16:creationId xmlns:a16="http://schemas.microsoft.com/office/drawing/2014/main" id="{7024C106-E0D7-4A43-A9EF-61AE221FBBF5}"/>
              </a:ext>
            </a:extLst>
          </p:cNvPr>
          <p:cNvSpPr/>
          <p:nvPr/>
        </p:nvSpPr>
        <p:spPr>
          <a:xfrm>
            <a:off x="7596686" y="1622368"/>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0" name="Rechthoek 119">
            <a:extLst>
              <a:ext uri="{FF2B5EF4-FFF2-40B4-BE49-F238E27FC236}">
                <a16:creationId xmlns:a16="http://schemas.microsoft.com/office/drawing/2014/main" id="{7B8AEEBC-A8E9-403F-8329-B6DA0ADD5F70}"/>
              </a:ext>
            </a:extLst>
          </p:cNvPr>
          <p:cNvSpPr/>
          <p:nvPr/>
        </p:nvSpPr>
        <p:spPr>
          <a:xfrm>
            <a:off x="7483539" y="1676235"/>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1" name="Rechthoek 120">
            <a:extLst>
              <a:ext uri="{FF2B5EF4-FFF2-40B4-BE49-F238E27FC236}">
                <a16:creationId xmlns:a16="http://schemas.microsoft.com/office/drawing/2014/main" id="{E674A58F-5D99-496F-BCC7-DC35718E4C81}"/>
              </a:ext>
            </a:extLst>
          </p:cNvPr>
          <p:cNvSpPr/>
          <p:nvPr/>
        </p:nvSpPr>
        <p:spPr>
          <a:xfrm>
            <a:off x="7370392" y="1730102"/>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2" name="Rechthoek 121">
            <a:extLst>
              <a:ext uri="{FF2B5EF4-FFF2-40B4-BE49-F238E27FC236}">
                <a16:creationId xmlns:a16="http://schemas.microsoft.com/office/drawing/2014/main" id="{2A2A3AD9-5E4C-48FC-BC15-CE3819141BC9}"/>
              </a:ext>
            </a:extLst>
          </p:cNvPr>
          <p:cNvSpPr/>
          <p:nvPr/>
        </p:nvSpPr>
        <p:spPr>
          <a:xfrm>
            <a:off x="7257245" y="1783969"/>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GRAS</a:t>
            </a:r>
          </a:p>
        </p:txBody>
      </p:sp>
      <p:sp>
        <p:nvSpPr>
          <p:cNvPr id="123" name="Rechthoek 122">
            <a:extLst>
              <a:ext uri="{FF2B5EF4-FFF2-40B4-BE49-F238E27FC236}">
                <a16:creationId xmlns:a16="http://schemas.microsoft.com/office/drawing/2014/main" id="{D92D6B4E-4871-49E0-A915-FF4C4219ECF4}"/>
              </a:ext>
            </a:extLst>
          </p:cNvPr>
          <p:cNvSpPr/>
          <p:nvPr/>
        </p:nvSpPr>
        <p:spPr>
          <a:xfrm>
            <a:off x="2837366" y="2262689"/>
            <a:ext cx="1208223" cy="280147"/>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Authenticatie  </a:t>
            </a:r>
          </a:p>
        </p:txBody>
      </p:sp>
      <p:sp>
        <p:nvSpPr>
          <p:cNvPr id="124" name="Rechthoek 123">
            <a:extLst>
              <a:ext uri="{FF2B5EF4-FFF2-40B4-BE49-F238E27FC236}">
                <a16:creationId xmlns:a16="http://schemas.microsoft.com/office/drawing/2014/main" id="{5F8C21C4-344A-4708-8411-3CA46DB4B7F2}"/>
              </a:ext>
            </a:extLst>
          </p:cNvPr>
          <p:cNvSpPr/>
          <p:nvPr/>
        </p:nvSpPr>
        <p:spPr>
          <a:xfrm>
            <a:off x="2841407" y="2588835"/>
            <a:ext cx="1208222" cy="269285"/>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Formulieren </a:t>
            </a:r>
          </a:p>
        </p:txBody>
      </p:sp>
      <p:sp>
        <p:nvSpPr>
          <p:cNvPr id="125" name="Rechthoek 124">
            <a:extLst>
              <a:ext uri="{FF2B5EF4-FFF2-40B4-BE49-F238E27FC236}">
                <a16:creationId xmlns:a16="http://schemas.microsoft.com/office/drawing/2014/main" id="{772FA0D9-78C9-46DB-8280-68F00D83391D}"/>
              </a:ext>
            </a:extLst>
          </p:cNvPr>
          <p:cNvSpPr/>
          <p:nvPr/>
        </p:nvSpPr>
        <p:spPr>
          <a:xfrm>
            <a:off x="5520134" y="1448187"/>
            <a:ext cx="204154" cy="1049501"/>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endParaRPr lang="nl-NL" sz="1050" i="1" dirty="0">
              <a:solidFill>
                <a:srgbClr val="000000"/>
              </a:solidFill>
              <a:latin typeface="Calibri" panose="020F0502020204030204" pitchFamily="34" charset="0"/>
              <a:cs typeface="Calibri" panose="020F0502020204030204" pitchFamily="34" charset="0"/>
            </a:endParaRPr>
          </a:p>
        </p:txBody>
      </p:sp>
      <p:sp>
        <p:nvSpPr>
          <p:cNvPr id="126" name="Rechthoek 125">
            <a:extLst>
              <a:ext uri="{FF2B5EF4-FFF2-40B4-BE49-F238E27FC236}">
                <a16:creationId xmlns:a16="http://schemas.microsoft.com/office/drawing/2014/main" id="{ECB4F837-3663-4278-A2A3-B3A832BDBAF3}"/>
              </a:ext>
            </a:extLst>
          </p:cNvPr>
          <p:cNvSpPr/>
          <p:nvPr/>
        </p:nvSpPr>
        <p:spPr>
          <a:xfrm rot="5400000">
            <a:off x="9438520" y="658211"/>
            <a:ext cx="190665" cy="4283618"/>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FTP File transfer</a:t>
            </a:r>
          </a:p>
        </p:txBody>
      </p:sp>
      <p:sp>
        <p:nvSpPr>
          <p:cNvPr id="127" name="Rechthoek 126">
            <a:extLst>
              <a:ext uri="{FF2B5EF4-FFF2-40B4-BE49-F238E27FC236}">
                <a16:creationId xmlns:a16="http://schemas.microsoft.com/office/drawing/2014/main" id="{90F6A031-F8B4-448C-9964-1DEAD36E63CC}"/>
              </a:ext>
            </a:extLst>
          </p:cNvPr>
          <p:cNvSpPr/>
          <p:nvPr/>
        </p:nvSpPr>
        <p:spPr>
          <a:xfrm>
            <a:off x="7009377" y="1454949"/>
            <a:ext cx="204154" cy="1042739"/>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endParaRPr lang="nl-NL" sz="1050" i="1" dirty="0">
              <a:solidFill>
                <a:srgbClr val="000000"/>
              </a:solidFill>
              <a:latin typeface="Calibri" panose="020F0502020204030204" pitchFamily="34" charset="0"/>
              <a:cs typeface="Calibri" panose="020F0502020204030204" pitchFamily="34" charset="0"/>
            </a:endParaRPr>
          </a:p>
        </p:txBody>
      </p:sp>
      <p:sp>
        <p:nvSpPr>
          <p:cNvPr id="128" name="Rechthoek 127">
            <a:extLst>
              <a:ext uri="{FF2B5EF4-FFF2-40B4-BE49-F238E27FC236}">
                <a16:creationId xmlns:a16="http://schemas.microsoft.com/office/drawing/2014/main" id="{20FE983D-E977-44D6-A79A-A6388E957443}"/>
              </a:ext>
            </a:extLst>
          </p:cNvPr>
          <p:cNvSpPr/>
          <p:nvPr/>
        </p:nvSpPr>
        <p:spPr>
          <a:xfrm>
            <a:off x="6235988" y="1568501"/>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9" name="Rechthoek 128">
            <a:extLst>
              <a:ext uri="{FF2B5EF4-FFF2-40B4-BE49-F238E27FC236}">
                <a16:creationId xmlns:a16="http://schemas.microsoft.com/office/drawing/2014/main" id="{86EAC163-E1A0-4044-BCAE-E0318370646F}"/>
              </a:ext>
            </a:extLst>
          </p:cNvPr>
          <p:cNvSpPr/>
          <p:nvPr/>
        </p:nvSpPr>
        <p:spPr>
          <a:xfrm>
            <a:off x="6122842" y="1619997"/>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0" name="Rechthoek 129">
            <a:extLst>
              <a:ext uri="{FF2B5EF4-FFF2-40B4-BE49-F238E27FC236}">
                <a16:creationId xmlns:a16="http://schemas.microsoft.com/office/drawing/2014/main" id="{014B309B-941D-443B-8AB5-B3936811E6C9}"/>
              </a:ext>
            </a:extLst>
          </p:cNvPr>
          <p:cNvSpPr/>
          <p:nvPr/>
        </p:nvSpPr>
        <p:spPr>
          <a:xfrm>
            <a:off x="6009695" y="1671493"/>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1" name="Rechthoek 130">
            <a:extLst>
              <a:ext uri="{FF2B5EF4-FFF2-40B4-BE49-F238E27FC236}">
                <a16:creationId xmlns:a16="http://schemas.microsoft.com/office/drawing/2014/main" id="{1263ADA8-87A1-4305-A0C9-18B95C2DC4BD}"/>
              </a:ext>
            </a:extLst>
          </p:cNvPr>
          <p:cNvSpPr/>
          <p:nvPr/>
        </p:nvSpPr>
        <p:spPr>
          <a:xfrm>
            <a:off x="5896548" y="1722989"/>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2" name="Rechthoek 131">
            <a:extLst>
              <a:ext uri="{FF2B5EF4-FFF2-40B4-BE49-F238E27FC236}">
                <a16:creationId xmlns:a16="http://schemas.microsoft.com/office/drawing/2014/main" id="{765AD812-5B31-45E3-9FB9-F6C9C5EBE12F}"/>
              </a:ext>
            </a:extLst>
          </p:cNvPr>
          <p:cNvSpPr/>
          <p:nvPr/>
        </p:nvSpPr>
        <p:spPr>
          <a:xfrm>
            <a:off x="5789223" y="1774485"/>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3" name="Rechthoek 132">
            <a:extLst>
              <a:ext uri="{FF2B5EF4-FFF2-40B4-BE49-F238E27FC236}">
                <a16:creationId xmlns:a16="http://schemas.microsoft.com/office/drawing/2014/main" id="{908C464B-B084-4446-9247-ECAB3F10523E}"/>
              </a:ext>
            </a:extLst>
          </p:cNvPr>
          <p:cNvSpPr/>
          <p:nvPr/>
        </p:nvSpPr>
        <p:spPr>
          <a:xfrm rot="5400000">
            <a:off x="6633951" y="-563680"/>
            <a:ext cx="168053" cy="4016020"/>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BerichtenMakelaar ConnectPlaza</a:t>
            </a:r>
            <a:r>
              <a:rPr lang="nl-NL" sz="1050" i="1" dirty="0">
                <a:solidFill>
                  <a:srgbClr val="000000"/>
                </a:solidFill>
                <a:latin typeface="Calibri" panose="020F0502020204030204" pitchFamily="34" charset="0"/>
                <a:cs typeface="Calibri" panose="020F0502020204030204" pitchFamily="34" charset="0"/>
              </a:rPr>
              <a:t> </a:t>
            </a:r>
          </a:p>
        </p:txBody>
      </p:sp>
      <p:sp>
        <p:nvSpPr>
          <p:cNvPr id="134" name="Rechthoek 133">
            <a:extLst>
              <a:ext uri="{FF2B5EF4-FFF2-40B4-BE49-F238E27FC236}">
                <a16:creationId xmlns:a16="http://schemas.microsoft.com/office/drawing/2014/main" id="{15E63E53-6389-4331-8764-A9CE90B9BBC6}"/>
              </a:ext>
            </a:extLst>
          </p:cNvPr>
          <p:cNvSpPr/>
          <p:nvPr/>
        </p:nvSpPr>
        <p:spPr>
          <a:xfrm>
            <a:off x="8527863" y="1454949"/>
            <a:ext cx="204154" cy="1042739"/>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endParaRPr lang="nl-NL" sz="1050" i="1" dirty="0">
              <a:solidFill>
                <a:srgbClr val="000000"/>
              </a:solidFill>
              <a:latin typeface="Calibri" panose="020F0502020204030204" pitchFamily="34" charset="0"/>
              <a:cs typeface="Calibri" panose="020F0502020204030204" pitchFamily="34" charset="0"/>
            </a:endParaRPr>
          </a:p>
        </p:txBody>
      </p:sp>
      <p:sp>
        <p:nvSpPr>
          <p:cNvPr id="135" name="Rechthoek: afgeronde hoeken 134">
            <a:extLst>
              <a:ext uri="{FF2B5EF4-FFF2-40B4-BE49-F238E27FC236}">
                <a16:creationId xmlns:a16="http://schemas.microsoft.com/office/drawing/2014/main" id="{70BB981A-CFCC-44BC-99BC-BBE09ED679DB}"/>
              </a:ext>
            </a:extLst>
          </p:cNvPr>
          <p:cNvSpPr/>
          <p:nvPr/>
        </p:nvSpPr>
        <p:spPr>
          <a:xfrm>
            <a:off x="2770511" y="1317731"/>
            <a:ext cx="1313935" cy="586076"/>
          </a:xfrm>
          <a:prstGeom prst="roundRect">
            <a:avLst>
              <a:gd name="adj" fmla="val 0"/>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Portaal IKV</a:t>
            </a:r>
          </a:p>
          <a:p>
            <a:pPr algn="ctr" fontAlgn="base">
              <a:spcBef>
                <a:spcPct val="0"/>
              </a:spcBef>
              <a:spcAft>
                <a:spcPct val="0"/>
              </a:spcAft>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pPr>
            <a:endParaRPr lang="nl-NL" sz="1050" dirty="0">
              <a:solidFill>
                <a:srgbClr val="000000"/>
              </a:solidFill>
              <a:latin typeface="Calibri" panose="020F0502020204030204" pitchFamily="34" charset="0"/>
              <a:cs typeface="Calibri" panose="020F0502020204030204" pitchFamily="34" charset="0"/>
            </a:endParaRPr>
          </a:p>
        </p:txBody>
      </p:sp>
      <p:sp>
        <p:nvSpPr>
          <p:cNvPr id="136" name="Rechthoek 135">
            <a:extLst>
              <a:ext uri="{FF2B5EF4-FFF2-40B4-BE49-F238E27FC236}">
                <a16:creationId xmlns:a16="http://schemas.microsoft.com/office/drawing/2014/main" id="{01DC3A4E-4345-4B5F-A362-4EFADDB8F13E}"/>
              </a:ext>
            </a:extLst>
          </p:cNvPr>
          <p:cNvSpPr/>
          <p:nvPr/>
        </p:nvSpPr>
        <p:spPr>
          <a:xfrm>
            <a:off x="2832512" y="1566348"/>
            <a:ext cx="1208223" cy="280147"/>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Authenticatie  </a:t>
            </a:r>
          </a:p>
        </p:txBody>
      </p:sp>
      <p:sp>
        <p:nvSpPr>
          <p:cNvPr id="137" name="Rechthoek: afgeronde hoeken 136">
            <a:extLst>
              <a:ext uri="{FF2B5EF4-FFF2-40B4-BE49-F238E27FC236}">
                <a16:creationId xmlns:a16="http://schemas.microsoft.com/office/drawing/2014/main" id="{506E3BC5-D680-42AA-A509-2773DBF96DE0}"/>
              </a:ext>
            </a:extLst>
          </p:cNvPr>
          <p:cNvSpPr/>
          <p:nvPr/>
        </p:nvSpPr>
        <p:spPr>
          <a:xfrm>
            <a:off x="8812987" y="1781685"/>
            <a:ext cx="1202824" cy="701451"/>
          </a:xfrm>
          <a:prstGeom prst="roundRect">
            <a:avLst>
              <a:gd name="adj" fmla="val 0"/>
            </a:avLst>
          </a:prstGeom>
          <a:solidFill>
            <a:schemeClr val="tx2">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Symagic </a:t>
            </a:r>
            <a:br>
              <a:rPr lang="nl-NL" sz="1050" dirty="0">
                <a:solidFill>
                  <a:schemeClr val="tx1"/>
                </a:solidFill>
                <a:latin typeface="Calibri" panose="020F0502020204030204" pitchFamily="34" charset="0"/>
                <a:cs typeface="Calibri" panose="020F0502020204030204" pitchFamily="34" charset="0"/>
              </a:rPr>
            </a:br>
            <a:r>
              <a:rPr lang="nl-NL" sz="1050" dirty="0">
                <a:solidFill>
                  <a:schemeClr val="tx1"/>
                </a:solidFill>
                <a:latin typeface="Calibri" panose="020F0502020204030204" pitchFamily="34" charset="0"/>
                <a:cs typeface="Calibri" panose="020F0502020204030204" pitchFamily="34" charset="0"/>
              </a:rPr>
              <a:t>Rooster-voorziening Piket</a:t>
            </a:r>
          </a:p>
        </p:txBody>
      </p:sp>
      <p:sp>
        <p:nvSpPr>
          <p:cNvPr id="138" name="Pijl: vijfhoek 137">
            <a:extLst>
              <a:ext uri="{FF2B5EF4-FFF2-40B4-BE49-F238E27FC236}">
                <a16:creationId xmlns:a16="http://schemas.microsoft.com/office/drawing/2014/main" id="{995765E0-9773-4734-A6C3-2F23E5D5673E}"/>
              </a:ext>
            </a:extLst>
          </p:cNvPr>
          <p:cNvSpPr/>
          <p:nvPr/>
        </p:nvSpPr>
        <p:spPr>
          <a:xfrm>
            <a:off x="10083295" y="287571"/>
            <a:ext cx="1872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FileNet/GRAS </a:t>
            </a:r>
            <a:br>
              <a:rPr lang="nl-NL" sz="1200" dirty="0">
                <a:solidFill>
                  <a:schemeClr val="accent1">
                    <a:lumMod val="10000"/>
                  </a:schemeClr>
                </a:solidFill>
              </a:rPr>
            </a:br>
            <a:r>
              <a:rPr lang="nl-NL" sz="1200" dirty="0">
                <a:solidFill>
                  <a:schemeClr val="accent1">
                    <a:lumMod val="10000"/>
                  </a:schemeClr>
                </a:solidFill>
              </a:rPr>
              <a:t>proces voor proces door CRM/SharePoint</a:t>
            </a:r>
          </a:p>
        </p:txBody>
      </p:sp>
      <p:sp>
        <p:nvSpPr>
          <p:cNvPr id="139" name="Ovaal 138">
            <a:extLst>
              <a:ext uri="{FF2B5EF4-FFF2-40B4-BE49-F238E27FC236}">
                <a16:creationId xmlns:a16="http://schemas.microsoft.com/office/drawing/2014/main" id="{BCB77D68-789F-48DB-B57C-94C54B771D59}"/>
              </a:ext>
            </a:extLst>
          </p:cNvPr>
          <p:cNvSpPr>
            <a:spLocks noChangeAspect="1"/>
          </p:cNvSpPr>
          <p:nvPr/>
        </p:nvSpPr>
        <p:spPr>
          <a:xfrm>
            <a:off x="776805"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a</a:t>
            </a:r>
          </a:p>
        </p:txBody>
      </p:sp>
      <p:sp>
        <p:nvSpPr>
          <p:cNvPr id="140" name="Ovaal 139">
            <a:extLst>
              <a:ext uri="{FF2B5EF4-FFF2-40B4-BE49-F238E27FC236}">
                <a16:creationId xmlns:a16="http://schemas.microsoft.com/office/drawing/2014/main" id="{A115F7DF-1315-4111-941D-38EDA68104E6}"/>
              </a:ext>
            </a:extLst>
          </p:cNvPr>
          <p:cNvSpPr>
            <a:spLocks noChangeAspect="1"/>
          </p:cNvSpPr>
          <p:nvPr/>
        </p:nvSpPr>
        <p:spPr>
          <a:xfrm>
            <a:off x="1994914"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b</a:t>
            </a:r>
          </a:p>
        </p:txBody>
      </p:sp>
      <p:sp>
        <p:nvSpPr>
          <p:cNvPr id="141" name="Ovaal 140">
            <a:extLst>
              <a:ext uri="{FF2B5EF4-FFF2-40B4-BE49-F238E27FC236}">
                <a16:creationId xmlns:a16="http://schemas.microsoft.com/office/drawing/2014/main" id="{7D55BD65-FC36-4A3E-813B-FA9DDE26A867}"/>
              </a:ext>
            </a:extLst>
          </p:cNvPr>
          <p:cNvSpPr>
            <a:spLocks noChangeAspect="1"/>
          </p:cNvSpPr>
          <p:nvPr/>
        </p:nvSpPr>
        <p:spPr>
          <a:xfrm>
            <a:off x="3644102"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45" name="Ovaal 144">
            <a:extLst>
              <a:ext uri="{FF2B5EF4-FFF2-40B4-BE49-F238E27FC236}">
                <a16:creationId xmlns:a16="http://schemas.microsoft.com/office/drawing/2014/main" id="{80543F79-63B1-4F2D-864C-FA7CE2B1D3BB}"/>
              </a:ext>
            </a:extLst>
          </p:cNvPr>
          <p:cNvSpPr>
            <a:spLocks noChangeAspect="1"/>
          </p:cNvSpPr>
          <p:nvPr/>
        </p:nvSpPr>
        <p:spPr>
          <a:xfrm>
            <a:off x="5270421"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d</a:t>
            </a:r>
          </a:p>
        </p:txBody>
      </p:sp>
      <p:sp>
        <p:nvSpPr>
          <p:cNvPr id="146" name="Ovaal 145">
            <a:extLst>
              <a:ext uri="{FF2B5EF4-FFF2-40B4-BE49-F238E27FC236}">
                <a16:creationId xmlns:a16="http://schemas.microsoft.com/office/drawing/2014/main" id="{4D7D0D59-7A4D-4C8A-89CE-FE885173AFFC}"/>
              </a:ext>
            </a:extLst>
          </p:cNvPr>
          <p:cNvSpPr>
            <a:spLocks noChangeAspect="1"/>
          </p:cNvSpPr>
          <p:nvPr/>
        </p:nvSpPr>
        <p:spPr>
          <a:xfrm>
            <a:off x="6775914"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47" name="Ovaal 146">
            <a:extLst>
              <a:ext uri="{FF2B5EF4-FFF2-40B4-BE49-F238E27FC236}">
                <a16:creationId xmlns:a16="http://schemas.microsoft.com/office/drawing/2014/main" id="{9C6D4EF3-8D9A-45C9-ABA4-62FC32B29B47}"/>
              </a:ext>
            </a:extLst>
          </p:cNvPr>
          <p:cNvSpPr>
            <a:spLocks noChangeAspect="1"/>
          </p:cNvSpPr>
          <p:nvPr/>
        </p:nvSpPr>
        <p:spPr>
          <a:xfrm>
            <a:off x="8307530"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48" name="Ovaal 147">
            <a:extLst>
              <a:ext uri="{FF2B5EF4-FFF2-40B4-BE49-F238E27FC236}">
                <a16:creationId xmlns:a16="http://schemas.microsoft.com/office/drawing/2014/main" id="{783E74E5-449B-42FA-8E2A-BF54DC65BF56}"/>
              </a:ext>
            </a:extLst>
          </p:cNvPr>
          <p:cNvSpPr>
            <a:spLocks noChangeAspect="1"/>
          </p:cNvSpPr>
          <p:nvPr/>
        </p:nvSpPr>
        <p:spPr>
          <a:xfrm>
            <a:off x="9943653"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149" name="Rechthoek: afgeronde hoeken 148">
            <a:extLst>
              <a:ext uri="{FF2B5EF4-FFF2-40B4-BE49-F238E27FC236}">
                <a16:creationId xmlns:a16="http://schemas.microsoft.com/office/drawing/2014/main" id="{4D9C7E79-9BAC-4B48-A65A-E10B6542BD95}"/>
              </a:ext>
            </a:extLst>
          </p:cNvPr>
          <p:cNvSpPr/>
          <p:nvPr/>
        </p:nvSpPr>
        <p:spPr>
          <a:xfrm>
            <a:off x="589258" y="1996422"/>
            <a:ext cx="605332" cy="17884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50" dirty="0">
                <a:solidFill>
                  <a:schemeClr val="tx1"/>
                </a:solidFill>
                <a:latin typeface="Calibri" panose="020F0502020204030204" pitchFamily="34" charset="0"/>
                <a:cs typeface="Calibri" panose="020F0502020204030204" pitchFamily="34" charset="0"/>
              </a:rPr>
              <a:t>Legacy:</a:t>
            </a:r>
          </a:p>
        </p:txBody>
      </p:sp>
      <p:sp>
        <p:nvSpPr>
          <p:cNvPr id="150" name="Rechthoek: afgeronde hoeken 149">
            <a:extLst>
              <a:ext uri="{FF2B5EF4-FFF2-40B4-BE49-F238E27FC236}">
                <a16:creationId xmlns:a16="http://schemas.microsoft.com/office/drawing/2014/main" id="{E938F4D6-8B0B-4B55-A1FC-A91D3C04BEDC}"/>
              </a:ext>
            </a:extLst>
          </p:cNvPr>
          <p:cNvSpPr/>
          <p:nvPr/>
        </p:nvSpPr>
        <p:spPr>
          <a:xfrm>
            <a:off x="660095" y="2202649"/>
            <a:ext cx="216000" cy="180000"/>
          </a:xfrm>
          <a:prstGeom prst="roundRect">
            <a:avLst>
              <a:gd name="adj" fmla="val 0"/>
            </a:avLst>
          </a:prstGeom>
          <a:solidFill>
            <a:schemeClr val="tx2">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1" name="Rechthoek: afgeronde hoeken 150">
            <a:extLst>
              <a:ext uri="{FF2B5EF4-FFF2-40B4-BE49-F238E27FC236}">
                <a16:creationId xmlns:a16="http://schemas.microsoft.com/office/drawing/2014/main" id="{2548B7EA-5D5A-4A1D-83F3-B8341F5764BA}"/>
              </a:ext>
            </a:extLst>
          </p:cNvPr>
          <p:cNvSpPr/>
          <p:nvPr/>
        </p:nvSpPr>
        <p:spPr>
          <a:xfrm>
            <a:off x="585076" y="2413223"/>
            <a:ext cx="1139221" cy="22294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50" dirty="0">
                <a:solidFill>
                  <a:schemeClr val="tx1"/>
                </a:solidFill>
                <a:latin typeface="Calibri" panose="020F0502020204030204" pitchFamily="34" charset="0"/>
                <a:cs typeface="Calibri" panose="020F0502020204030204" pitchFamily="34" charset="0"/>
              </a:rPr>
              <a:t>Doelarchitectuur: </a:t>
            </a:r>
          </a:p>
        </p:txBody>
      </p:sp>
      <p:sp>
        <p:nvSpPr>
          <p:cNvPr id="154" name="Rechthoek: afgeronde hoeken 153">
            <a:extLst>
              <a:ext uri="{FF2B5EF4-FFF2-40B4-BE49-F238E27FC236}">
                <a16:creationId xmlns:a16="http://schemas.microsoft.com/office/drawing/2014/main" id="{86611751-190B-46A6-8F0E-AC68AC605B8F}"/>
              </a:ext>
            </a:extLst>
          </p:cNvPr>
          <p:cNvSpPr/>
          <p:nvPr/>
        </p:nvSpPr>
        <p:spPr>
          <a:xfrm>
            <a:off x="916999" y="2202649"/>
            <a:ext cx="216000" cy="180000"/>
          </a:xfrm>
          <a:prstGeom prst="roundRect">
            <a:avLst>
              <a:gd name="adj" fmla="val 0"/>
            </a:avLst>
          </a:prstGeom>
          <a:solidFill>
            <a:schemeClr val="tx2">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5" name="Rechthoek: afgeronde hoeken 154">
            <a:extLst>
              <a:ext uri="{FF2B5EF4-FFF2-40B4-BE49-F238E27FC236}">
                <a16:creationId xmlns:a16="http://schemas.microsoft.com/office/drawing/2014/main" id="{DDB85B1F-8DB0-466C-9E15-976839CB1084}"/>
              </a:ext>
            </a:extLst>
          </p:cNvPr>
          <p:cNvSpPr/>
          <p:nvPr/>
        </p:nvSpPr>
        <p:spPr>
          <a:xfrm>
            <a:off x="660095" y="2632673"/>
            <a:ext cx="216000" cy="180000"/>
          </a:xfrm>
          <a:prstGeom prst="roundRect">
            <a:avLst>
              <a:gd name="adj" fmla="val 0"/>
            </a:avLst>
          </a:prstGeom>
          <a:solidFill>
            <a:srgbClr val="C2E0F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6" name="Rechthoek: afgeronde hoeken 155">
            <a:extLst>
              <a:ext uri="{FF2B5EF4-FFF2-40B4-BE49-F238E27FC236}">
                <a16:creationId xmlns:a16="http://schemas.microsoft.com/office/drawing/2014/main" id="{65518444-CDC5-4E1F-B78D-08FD114E2C35}"/>
              </a:ext>
            </a:extLst>
          </p:cNvPr>
          <p:cNvSpPr/>
          <p:nvPr/>
        </p:nvSpPr>
        <p:spPr>
          <a:xfrm>
            <a:off x="916999" y="2632673"/>
            <a:ext cx="216000" cy="180000"/>
          </a:xfrm>
          <a:prstGeom prst="roundRect">
            <a:avLst>
              <a:gd name="adj" fmla="val 0"/>
            </a:avLst>
          </a:prstGeom>
          <a:solidFill>
            <a:srgbClr val="9DC3E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7" name="Rechthoek: afgeronde hoeken 156">
            <a:extLst>
              <a:ext uri="{FF2B5EF4-FFF2-40B4-BE49-F238E27FC236}">
                <a16:creationId xmlns:a16="http://schemas.microsoft.com/office/drawing/2014/main" id="{1569CAA4-A920-4018-9966-FC0BB7018E69}"/>
              </a:ext>
            </a:extLst>
          </p:cNvPr>
          <p:cNvSpPr/>
          <p:nvPr/>
        </p:nvSpPr>
        <p:spPr>
          <a:xfrm>
            <a:off x="1183789" y="2632673"/>
            <a:ext cx="216000" cy="180000"/>
          </a:xfrm>
          <a:prstGeom prst="roundRect">
            <a:avLst>
              <a:gd name="adj" fmla="val 0"/>
            </a:avLst>
          </a:prstGeom>
          <a:solidFill>
            <a:srgbClr val="2E75B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8" name="Rechthoek: afgeronde hoeken 157">
            <a:extLst>
              <a:ext uri="{FF2B5EF4-FFF2-40B4-BE49-F238E27FC236}">
                <a16:creationId xmlns:a16="http://schemas.microsoft.com/office/drawing/2014/main" id="{902A490E-2815-4139-8262-0A6CF3B39045}"/>
              </a:ext>
            </a:extLst>
          </p:cNvPr>
          <p:cNvSpPr/>
          <p:nvPr/>
        </p:nvSpPr>
        <p:spPr>
          <a:xfrm>
            <a:off x="1440693" y="2632673"/>
            <a:ext cx="216000" cy="180000"/>
          </a:xfrm>
          <a:prstGeom prst="roundRect">
            <a:avLst>
              <a:gd name="adj" fmla="val 0"/>
            </a:avLst>
          </a:prstGeom>
          <a:solidFill>
            <a:srgbClr val="044A9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9" name="Rechthoek: afgeronde hoeken 158">
            <a:extLst>
              <a:ext uri="{FF2B5EF4-FFF2-40B4-BE49-F238E27FC236}">
                <a16:creationId xmlns:a16="http://schemas.microsoft.com/office/drawing/2014/main" id="{04842CFC-1D9D-4ADE-B163-AEB85261E198}"/>
              </a:ext>
            </a:extLst>
          </p:cNvPr>
          <p:cNvSpPr/>
          <p:nvPr/>
        </p:nvSpPr>
        <p:spPr>
          <a:xfrm>
            <a:off x="1700421" y="2640923"/>
            <a:ext cx="216000" cy="180000"/>
          </a:xfrm>
          <a:prstGeom prst="roundRect">
            <a:avLst>
              <a:gd name="adj" fmla="val 0"/>
            </a:avLst>
          </a:prstGeom>
          <a:solidFill>
            <a:srgbClr val="03316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2" name="Rechthoek: afgeronde hoeken 161">
            <a:extLst>
              <a:ext uri="{FF2B5EF4-FFF2-40B4-BE49-F238E27FC236}">
                <a16:creationId xmlns:a16="http://schemas.microsoft.com/office/drawing/2014/main" id="{E0A09DDD-59CD-4E2D-86FD-73E8FF85B8CD}"/>
              </a:ext>
            </a:extLst>
          </p:cNvPr>
          <p:cNvSpPr/>
          <p:nvPr/>
        </p:nvSpPr>
        <p:spPr>
          <a:xfrm>
            <a:off x="1957325" y="2640923"/>
            <a:ext cx="216000" cy="180000"/>
          </a:xfrm>
          <a:prstGeom prst="roundRect">
            <a:avLst>
              <a:gd name="adj" fmla="val 0"/>
            </a:avLst>
          </a:prstGeom>
          <a:solidFill>
            <a:srgbClr val="7F6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7" name="Ovaal 166">
            <a:extLst>
              <a:ext uri="{FF2B5EF4-FFF2-40B4-BE49-F238E27FC236}">
                <a16:creationId xmlns:a16="http://schemas.microsoft.com/office/drawing/2014/main" id="{EEF94E07-CFC2-42D3-9269-690BCFEEF634}"/>
              </a:ext>
            </a:extLst>
          </p:cNvPr>
          <p:cNvSpPr>
            <a:spLocks noChangeAspect="1"/>
          </p:cNvSpPr>
          <p:nvPr/>
        </p:nvSpPr>
        <p:spPr>
          <a:xfrm>
            <a:off x="6571974"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a</a:t>
            </a:r>
          </a:p>
        </p:txBody>
      </p:sp>
      <p:sp>
        <p:nvSpPr>
          <p:cNvPr id="168" name="Ovaal 167">
            <a:extLst>
              <a:ext uri="{FF2B5EF4-FFF2-40B4-BE49-F238E27FC236}">
                <a16:creationId xmlns:a16="http://schemas.microsoft.com/office/drawing/2014/main" id="{F8BE34FF-426F-476A-B048-AA8A68ADDD3F}"/>
              </a:ext>
            </a:extLst>
          </p:cNvPr>
          <p:cNvSpPr>
            <a:spLocks noChangeAspect="1"/>
          </p:cNvSpPr>
          <p:nvPr/>
        </p:nvSpPr>
        <p:spPr>
          <a:xfrm>
            <a:off x="2693366" y="136859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b</a:t>
            </a:r>
          </a:p>
        </p:txBody>
      </p:sp>
      <p:sp>
        <p:nvSpPr>
          <p:cNvPr id="186" name="Ovaal 185">
            <a:extLst>
              <a:ext uri="{FF2B5EF4-FFF2-40B4-BE49-F238E27FC236}">
                <a16:creationId xmlns:a16="http://schemas.microsoft.com/office/drawing/2014/main" id="{BC9154D8-4AA0-42F7-9527-24CCE16C2AB1}"/>
              </a:ext>
            </a:extLst>
          </p:cNvPr>
          <p:cNvSpPr>
            <a:spLocks noChangeAspect="1"/>
          </p:cNvSpPr>
          <p:nvPr/>
        </p:nvSpPr>
        <p:spPr>
          <a:xfrm>
            <a:off x="2505827" y="5480469"/>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b</a:t>
            </a:r>
          </a:p>
        </p:txBody>
      </p:sp>
      <p:sp>
        <p:nvSpPr>
          <p:cNvPr id="187" name="Ovaal 186">
            <a:extLst>
              <a:ext uri="{FF2B5EF4-FFF2-40B4-BE49-F238E27FC236}">
                <a16:creationId xmlns:a16="http://schemas.microsoft.com/office/drawing/2014/main" id="{ECD2C94A-62D6-4DA9-B882-210A7BDC2E97}"/>
              </a:ext>
            </a:extLst>
          </p:cNvPr>
          <p:cNvSpPr>
            <a:spLocks noChangeAspect="1"/>
          </p:cNvSpPr>
          <p:nvPr/>
        </p:nvSpPr>
        <p:spPr>
          <a:xfrm>
            <a:off x="2673479" y="216504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d</a:t>
            </a:r>
          </a:p>
        </p:txBody>
      </p:sp>
      <p:sp>
        <p:nvSpPr>
          <p:cNvPr id="188" name="Ovaal 187">
            <a:extLst>
              <a:ext uri="{FF2B5EF4-FFF2-40B4-BE49-F238E27FC236}">
                <a16:creationId xmlns:a16="http://schemas.microsoft.com/office/drawing/2014/main" id="{42EBC800-BAE0-4944-80AC-58F677CC086D}"/>
              </a:ext>
            </a:extLst>
          </p:cNvPr>
          <p:cNvSpPr>
            <a:spLocks noChangeAspect="1"/>
          </p:cNvSpPr>
          <p:nvPr/>
        </p:nvSpPr>
        <p:spPr>
          <a:xfrm>
            <a:off x="2500240" y="504718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89" name="Ovaal 188">
            <a:extLst>
              <a:ext uri="{FF2B5EF4-FFF2-40B4-BE49-F238E27FC236}">
                <a16:creationId xmlns:a16="http://schemas.microsoft.com/office/drawing/2014/main" id="{77F781FB-3507-4816-94AD-CF16A2619859}"/>
              </a:ext>
            </a:extLst>
          </p:cNvPr>
          <p:cNvSpPr>
            <a:spLocks noChangeAspect="1"/>
          </p:cNvSpPr>
          <p:nvPr/>
        </p:nvSpPr>
        <p:spPr>
          <a:xfrm>
            <a:off x="8872124"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90" name="Ovaal 189">
            <a:extLst>
              <a:ext uri="{FF2B5EF4-FFF2-40B4-BE49-F238E27FC236}">
                <a16:creationId xmlns:a16="http://schemas.microsoft.com/office/drawing/2014/main" id="{0FA2CACC-A50F-41EB-AE90-E2B41FFFCF99}"/>
              </a:ext>
            </a:extLst>
          </p:cNvPr>
          <p:cNvSpPr>
            <a:spLocks noChangeAspect="1"/>
          </p:cNvSpPr>
          <p:nvPr/>
        </p:nvSpPr>
        <p:spPr>
          <a:xfrm>
            <a:off x="7783445" y="4464447"/>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91" name="Ovaal 190">
            <a:extLst>
              <a:ext uri="{FF2B5EF4-FFF2-40B4-BE49-F238E27FC236}">
                <a16:creationId xmlns:a16="http://schemas.microsoft.com/office/drawing/2014/main" id="{504ABB36-0A21-4D97-B118-63BE13342EA7}"/>
              </a:ext>
            </a:extLst>
          </p:cNvPr>
          <p:cNvSpPr>
            <a:spLocks noChangeAspect="1"/>
          </p:cNvSpPr>
          <p:nvPr/>
        </p:nvSpPr>
        <p:spPr>
          <a:xfrm>
            <a:off x="4578355"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92" name="Ovaal 191">
            <a:extLst>
              <a:ext uri="{FF2B5EF4-FFF2-40B4-BE49-F238E27FC236}">
                <a16:creationId xmlns:a16="http://schemas.microsoft.com/office/drawing/2014/main" id="{E8B4571D-DDC6-4B04-86DA-6EC9ABC4E0A0}"/>
              </a:ext>
            </a:extLst>
          </p:cNvPr>
          <p:cNvSpPr>
            <a:spLocks noChangeAspect="1"/>
          </p:cNvSpPr>
          <p:nvPr/>
        </p:nvSpPr>
        <p:spPr>
          <a:xfrm>
            <a:off x="5644055"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93" name="Ovaal 192">
            <a:extLst>
              <a:ext uri="{FF2B5EF4-FFF2-40B4-BE49-F238E27FC236}">
                <a16:creationId xmlns:a16="http://schemas.microsoft.com/office/drawing/2014/main" id="{FB523DD6-C154-406E-A92D-EBA4FD755BA4}"/>
              </a:ext>
            </a:extLst>
          </p:cNvPr>
          <p:cNvSpPr>
            <a:spLocks noChangeAspect="1"/>
          </p:cNvSpPr>
          <p:nvPr/>
        </p:nvSpPr>
        <p:spPr>
          <a:xfrm>
            <a:off x="6038472" y="459014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94" name="Ovaal 193">
            <a:extLst>
              <a:ext uri="{FF2B5EF4-FFF2-40B4-BE49-F238E27FC236}">
                <a16:creationId xmlns:a16="http://schemas.microsoft.com/office/drawing/2014/main" id="{F92ACA65-7B87-4DF1-9842-59C318507D12}"/>
              </a:ext>
            </a:extLst>
          </p:cNvPr>
          <p:cNvSpPr>
            <a:spLocks noChangeAspect="1"/>
          </p:cNvSpPr>
          <p:nvPr/>
        </p:nvSpPr>
        <p:spPr>
          <a:xfrm>
            <a:off x="5063374" y="1291563"/>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95" name="Ovaal 194">
            <a:extLst>
              <a:ext uri="{FF2B5EF4-FFF2-40B4-BE49-F238E27FC236}">
                <a16:creationId xmlns:a16="http://schemas.microsoft.com/office/drawing/2014/main" id="{75BBAFE4-483A-4D54-A385-E43B978CDBB0}"/>
              </a:ext>
            </a:extLst>
          </p:cNvPr>
          <p:cNvSpPr>
            <a:spLocks noChangeAspect="1"/>
          </p:cNvSpPr>
          <p:nvPr/>
        </p:nvSpPr>
        <p:spPr>
          <a:xfrm>
            <a:off x="9172654" y="3248396"/>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96" name="Ovaal 195">
            <a:extLst>
              <a:ext uri="{FF2B5EF4-FFF2-40B4-BE49-F238E27FC236}">
                <a16:creationId xmlns:a16="http://schemas.microsoft.com/office/drawing/2014/main" id="{870D7F01-5B9D-4DD6-91B3-A4AA056F4437}"/>
              </a:ext>
            </a:extLst>
          </p:cNvPr>
          <p:cNvSpPr>
            <a:spLocks noChangeAspect="1"/>
          </p:cNvSpPr>
          <p:nvPr/>
        </p:nvSpPr>
        <p:spPr>
          <a:xfrm>
            <a:off x="8139966" y="2563663"/>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97" name="Ovaal 196">
            <a:extLst>
              <a:ext uri="{FF2B5EF4-FFF2-40B4-BE49-F238E27FC236}">
                <a16:creationId xmlns:a16="http://schemas.microsoft.com/office/drawing/2014/main" id="{0512E8B1-1DD3-478F-8DA9-08471798683A}"/>
              </a:ext>
            </a:extLst>
          </p:cNvPr>
          <p:cNvSpPr>
            <a:spLocks noChangeAspect="1"/>
          </p:cNvSpPr>
          <p:nvPr/>
        </p:nvSpPr>
        <p:spPr>
          <a:xfrm>
            <a:off x="7248264"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198" name="Ovaal 197">
            <a:extLst>
              <a:ext uri="{FF2B5EF4-FFF2-40B4-BE49-F238E27FC236}">
                <a16:creationId xmlns:a16="http://schemas.microsoft.com/office/drawing/2014/main" id="{FF120CD9-4826-41A8-8CED-C81E299F3B74}"/>
              </a:ext>
            </a:extLst>
          </p:cNvPr>
          <p:cNvSpPr>
            <a:spLocks noChangeAspect="1"/>
          </p:cNvSpPr>
          <p:nvPr/>
        </p:nvSpPr>
        <p:spPr>
          <a:xfrm>
            <a:off x="4604270" y="2563663"/>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199" name="Ovaal 198">
            <a:extLst>
              <a:ext uri="{FF2B5EF4-FFF2-40B4-BE49-F238E27FC236}">
                <a16:creationId xmlns:a16="http://schemas.microsoft.com/office/drawing/2014/main" id="{5A5EA606-45C0-484A-B99E-BA2C93EFB5BE}"/>
              </a:ext>
            </a:extLst>
          </p:cNvPr>
          <p:cNvSpPr>
            <a:spLocks noChangeAspect="1"/>
          </p:cNvSpPr>
          <p:nvPr/>
        </p:nvSpPr>
        <p:spPr>
          <a:xfrm>
            <a:off x="4896815" y="3485929"/>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200" name="Ovaal 199">
            <a:extLst>
              <a:ext uri="{FF2B5EF4-FFF2-40B4-BE49-F238E27FC236}">
                <a16:creationId xmlns:a16="http://schemas.microsoft.com/office/drawing/2014/main" id="{F803D35C-2B6B-49DD-ABA4-4A978FF10BAD}"/>
              </a:ext>
            </a:extLst>
          </p:cNvPr>
          <p:cNvSpPr>
            <a:spLocks noChangeAspect="1"/>
          </p:cNvSpPr>
          <p:nvPr/>
        </p:nvSpPr>
        <p:spPr>
          <a:xfrm>
            <a:off x="4892270" y="529583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3" name="Tekstvak 2">
            <a:extLst>
              <a:ext uri="{FF2B5EF4-FFF2-40B4-BE49-F238E27FC236}">
                <a16:creationId xmlns:a16="http://schemas.microsoft.com/office/drawing/2014/main" id="{512F0711-D86F-4F8B-9B7D-B3C9B0B3E5D0}"/>
              </a:ext>
            </a:extLst>
          </p:cNvPr>
          <p:cNvSpPr txBox="1"/>
          <p:nvPr/>
        </p:nvSpPr>
        <p:spPr>
          <a:xfrm>
            <a:off x="1148498" y="57880"/>
            <a:ext cx="575799" cy="276999"/>
          </a:xfrm>
          <a:prstGeom prst="rect">
            <a:avLst/>
          </a:prstGeom>
          <a:noFill/>
        </p:spPr>
        <p:txBody>
          <a:bodyPr wrap="none" rtlCol="0">
            <a:spAutoFit/>
          </a:bodyPr>
          <a:lstStyle/>
          <a:p>
            <a:r>
              <a:rPr lang="nl-NL" sz="1200" dirty="0">
                <a:solidFill>
                  <a:schemeClr val="accent1">
                    <a:lumMod val="10000"/>
                  </a:schemeClr>
                </a:solidFill>
              </a:rPr>
              <a:t>2020</a:t>
            </a:r>
          </a:p>
        </p:txBody>
      </p:sp>
      <p:sp>
        <p:nvSpPr>
          <p:cNvPr id="142" name="Tekstvak 141">
            <a:extLst>
              <a:ext uri="{FF2B5EF4-FFF2-40B4-BE49-F238E27FC236}">
                <a16:creationId xmlns:a16="http://schemas.microsoft.com/office/drawing/2014/main" id="{8FC2673A-54EA-4ACC-B828-887A1D0C1E49}"/>
              </a:ext>
            </a:extLst>
          </p:cNvPr>
          <p:cNvSpPr txBox="1"/>
          <p:nvPr/>
        </p:nvSpPr>
        <p:spPr>
          <a:xfrm>
            <a:off x="2544612" y="57880"/>
            <a:ext cx="575799" cy="276999"/>
          </a:xfrm>
          <a:prstGeom prst="rect">
            <a:avLst/>
          </a:prstGeom>
          <a:noFill/>
        </p:spPr>
        <p:txBody>
          <a:bodyPr wrap="none" rtlCol="0">
            <a:spAutoFit/>
          </a:bodyPr>
          <a:lstStyle/>
          <a:p>
            <a:r>
              <a:rPr lang="nl-NL" sz="1200" dirty="0">
                <a:solidFill>
                  <a:schemeClr val="accent1">
                    <a:lumMod val="10000"/>
                  </a:schemeClr>
                </a:solidFill>
              </a:rPr>
              <a:t>2020</a:t>
            </a:r>
          </a:p>
        </p:txBody>
      </p:sp>
      <p:sp>
        <p:nvSpPr>
          <p:cNvPr id="152" name="Tekstvak 151">
            <a:extLst>
              <a:ext uri="{FF2B5EF4-FFF2-40B4-BE49-F238E27FC236}">
                <a16:creationId xmlns:a16="http://schemas.microsoft.com/office/drawing/2014/main" id="{FCEF1753-15CF-4D1B-82E8-C4FDB4DF89CF}"/>
              </a:ext>
            </a:extLst>
          </p:cNvPr>
          <p:cNvSpPr txBox="1"/>
          <p:nvPr/>
        </p:nvSpPr>
        <p:spPr>
          <a:xfrm>
            <a:off x="3992012" y="57880"/>
            <a:ext cx="1037463" cy="276999"/>
          </a:xfrm>
          <a:prstGeom prst="rect">
            <a:avLst/>
          </a:prstGeom>
          <a:noFill/>
        </p:spPr>
        <p:txBody>
          <a:bodyPr wrap="none" rtlCol="0">
            <a:spAutoFit/>
          </a:bodyPr>
          <a:lstStyle/>
          <a:p>
            <a:r>
              <a:rPr lang="nl-NL" sz="1200" dirty="0">
                <a:solidFill>
                  <a:schemeClr val="accent1">
                    <a:lumMod val="10000"/>
                  </a:schemeClr>
                </a:solidFill>
              </a:rPr>
              <a:t>2020-2021</a:t>
            </a:r>
          </a:p>
        </p:txBody>
      </p:sp>
      <p:sp>
        <p:nvSpPr>
          <p:cNvPr id="153" name="Tekstvak 152">
            <a:extLst>
              <a:ext uri="{FF2B5EF4-FFF2-40B4-BE49-F238E27FC236}">
                <a16:creationId xmlns:a16="http://schemas.microsoft.com/office/drawing/2014/main" id="{9C9669DC-A5F1-46D3-84B9-FB430B4E4AC2}"/>
              </a:ext>
            </a:extLst>
          </p:cNvPr>
          <p:cNvSpPr txBox="1"/>
          <p:nvPr/>
        </p:nvSpPr>
        <p:spPr>
          <a:xfrm>
            <a:off x="5517080" y="57880"/>
            <a:ext cx="1037463" cy="276999"/>
          </a:xfrm>
          <a:prstGeom prst="rect">
            <a:avLst/>
          </a:prstGeom>
          <a:noFill/>
        </p:spPr>
        <p:txBody>
          <a:bodyPr wrap="none" rtlCol="0">
            <a:spAutoFit/>
          </a:bodyPr>
          <a:lstStyle/>
          <a:p>
            <a:r>
              <a:rPr lang="nl-NL" sz="1200" dirty="0">
                <a:solidFill>
                  <a:schemeClr val="accent1">
                    <a:lumMod val="10000"/>
                  </a:schemeClr>
                </a:solidFill>
              </a:rPr>
              <a:t>2021-2022</a:t>
            </a:r>
          </a:p>
        </p:txBody>
      </p:sp>
      <p:sp>
        <p:nvSpPr>
          <p:cNvPr id="165" name="Tekstvak 164">
            <a:extLst>
              <a:ext uri="{FF2B5EF4-FFF2-40B4-BE49-F238E27FC236}">
                <a16:creationId xmlns:a16="http://schemas.microsoft.com/office/drawing/2014/main" id="{44787D9A-FA11-4A8D-8735-5262D1B4C572}"/>
              </a:ext>
            </a:extLst>
          </p:cNvPr>
          <p:cNvSpPr txBox="1"/>
          <p:nvPr/>
        </p:nvSpPr>
        <p:spPr>
          <a:xfrm>
            <a:off x="7032369" y="57880"/>
            <a:ext cx="1037463" cy="276999"/>
          </a:xfrm>
          <a:prstGeom prst="rect">
            <a:avLst/>
          </a:prstGeom>
          <a:noFill/>
        </p:spPr>
        <p:txBody>
          <a:bodyPr wrap="none" rtlCol="0">
            <a:spAutoFit/>
          </a:bodyPr>
          <a:lstStyle/>
          <a:p>
            <a:r>
              <a:rPr lang="nl-NL" sz="1200" dirty="0">
                <a:solidFill>
                  <a:schemeClr val="accent1">
                    <a:lumMod val="10000"/>
                  </a:schemeClr>
                </a:solidFill>
              </a:rPr>
              <a:t>2021-2022</a:t>
            </a:r>
          </a:p>
        </p:txBody>
      </p:sp>
      <p:sp>
        <p:nvSpPr>
          <p:cNvPr id="166" name="Tekstvak 165">
            <a:extLst>
              <a:ext uri="{FF2B5EF4-FFF2-40B4-BE49-F238E27FC236}">
                <a16:creationId xmlns:a16="http://schemas.microsoft.com/office/drawing/2014/main" id="{A25F0485-8B89-4FFC-8E76-23AA0A02FFD8}"/>
              </a:ext>
            </a:extLst>
          </p:cNvPr>
          <p:cNvSpPr txBox="1"/>
          <p:nvPr/>
        </p:nvSpPr>
        <p:spPr>
          <a:xfrm>
            <a:off x="8633154" y="57880"/>
            <a:ext cx="1037463" cy="276999"/>
          </a:xfrm>
          <a:prstGeom prst="rect">
            <a:avLst/>
          </a:prstGeom>
          <a:noFill/>
        </p:spPr>
        <p:txBody>
          <a:bodyPr wrap="none" rtlCol="0">
            <a:spAutoFit/>
          </a:bodyPr>
          <a:lstStyle/>
          <a:p>
            <a:r>
              <a:rPr lang="nl-NL" sz="1200" dirty="0">
                <a:solidFill>
                  <a:schemeClr val="accent1">
                    <a:lumMod val="10000"/>
                  </a:schemeClr>
                </a:solidFill>
              </a:rPr>
              <a:t>2021-2022</a:t>
            </a:r>
          </a:p>
        </p:txBody>
      </p:sp>
      <p:sp>
        <p:nvSpPr>
          <p:cNvPr id="172" name="Tekstvak 171">
            <a:extLst>
              <a:ext uri="{FF2B5EF4-FFF2-40B4-BE49-F238E27FC236}">
                <a16:creationId xmlns:a16="http://schemas.microsoft.com/office/drawing/2014/main" id="{E5ECE615-1A8E-4566-8F8B-2D4A19D3B58A}"/>
              </a:ext>
            </a:extLst>
          </p:cNvPr>
          <p:cNvSpPr txBox="1"/>
          <p:nvPr/>
        </p:nvSpPr>
        <p:spPr>
          <a:xfrm>
            <a:off x="10392404" y="57880"/>
            <a:ext cx="1037463" cy="276999"/>
          </a:xfrm>
          <a:prstGeom prst="rect">
            <a:avLst/>
          </a:prstGeom>
          <a:noFill/>
        </p:spPr>
        <p:txBody>
          <a:bodyPr wrap="none" rtlCol="0">
            <a:spAutoFit/>
          </a:bodyPr>
          <a:lstStyle/>
          <a:p>
            <a:r>
              <a:rPr lang="nl-NL" sz="1200" dirty="0">
                <a:solidFill>
                  <a:schemeClr val="accent1">
                    <a:lumMod val="10000"/>
                  </a:schemeClr>
                </a:solidFill>
              </a:rPr>
              <a:t>2021-2023</a:t>
            </a:r>
          </a:p>
        </p:txBody>
      </p:sp>
      <p:sp>
        <p:nvSpPr>
          <p:cNvPr id="173" name="Ovaal 172">
            <a:extLst>
              <a:ext uri="{FF2B5EF4-FFF2-40B4-BE49-F238E27FC236}">
                <a16:creationId xmlns:a16="http://schemas.microsoft.com/office/drawing/2014/main" id="{714E5CB5-BBFF-456B-8D32-D0230A7AA8DC}"/>
              </a:ext>
            </a:extLst>
          </p:cNvPr>
          <p:cNvSpPr>
            <a:spLocks noChangeAspect="1"/>
          </p:cNvSpPr>
          <p:nvPr/>
        </p:nvSpPr>
        <p:spPr>
          <a:xfrm>
            <a:off x="2788240" y="504718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d</a:t>
            </a:r>
          </a:p>
        </p:txBody>
      </p:sp>
      <p:sp>
        <p:nvSpPr>
          <p:cNvPr id="183" name="Titel 31">
            <a:extLst>
              <a:ext uri="{FF2B5EF4-FFF2-40B4-BE49-F238E27FC236}">
                <a16:creationId xmlns:a16="http://schemas.microsoft.com/office/drawing/2014/main" id="{720245AD-6C8B-4FC0-81AD-C26FD3418F15}"/>
              </a:ext>
            </a:extLst>
          </p:cNvPr>
          <p:cNvSpPr txBox="1">
            <a:spLocks/>
          </p:cNvSpPr>
          <p:nvPr/>
        </p:nvSpPr>
        <p:spPr>
          <a:xfrm>
            <a:off x="498173" y="1305654"/>
            <a:ext cx="1659701" cy="577555"/>
          </a:xfrm>
          <a:prstGeom prst="rect">
            <a:avLst/>
          </a:prstGeom>
        </p:spPr>
        <p:txBody>
          <a:bodyPr>
            <a:normAutofit fontScale="82500" lnSpcReduction="20000"/>
          </a:bodyPr>
          <a:lstStyle>
            <a:lvl1pPr algn="l" defTabSz="914400" rtl="0" eaLnBrk="1" latinLnBrk="0" hangingPunct="1">
              <a:lnSpc>
                <a:spcPct val="90000"/>
              </a:lnSpc>
              <a:spcBef>
                <a:spcPct val="0"/>
              </a:spcBef>
              <a:buNone/>
              <a:defRPr sz="2800" kern="12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3100"/>
              <a:t>Transitie</a:t>
            </a:r>
            <a:br>
              <a:rPr lang="nl-NL"/>
            </a:br>
            <a:r>
              <a:rPr lang="nl-NL" sz="2100"/>
              <a:t>architectuur</a:t>
            </a:r>
            <a:endParaRPr lang="nl-NL" sz="2100" dirty="0">
              <a:latin typeface="+mn-lt"/>
            </a:endParaRPr>
          </a:p>
        </p:txBody>
      </p:sp>
    </p:spTree>
    <p:extLst>
      <p:ext uri="{BB962C8B-B14F-4D97-AF65-F5344CB8AC3E}">
        <p14:creationId xmlns:p14="http://schemas.microsoft.com/office/powerpoint/2010/main" val="317371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9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9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9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9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9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3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7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9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9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0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P spid="89" grpId="0" animBg="1"/>
      <p:bldP spid="90" grpId="0" animBg="1"/>
      <p:bldP spid="91" grpId="0" animBg="1"/>
      <p:bldP spid="96" grpId="0" animBg="1"/>
      <p:bldP spid="138" grpId="0" animBg="1"/>
      <p:bldP spid="139" grpId="0" animBg="1"/>
      <p:bldP spid="140" grpId="0" animBg="1"/>
      <p:bldP spid="141" grpId="0" animBg="1"/>
      <p:bldP spid="145" grpId="0" animBg="1"/>
      <p:bldP spid="146" grpId="0" animBg="1"/>
      <p:bldP spid="147" grpId="0" animBg="1"/>
      <p:bldP spid="148" grpId="0" animBg="1"/>
      <p:bldP spid="167" grpId="0" animBg="1"/>
      <p:bldP spid="168"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3" grpId="0"/>
      <p:bldP spid="142" grpId="0"/>
      <p:bldP spid="152" grpId="0"/>
      <p:bldP spid="153" grpId="0"/>
      <p:bldP spid="165" grpId="0"/>
      <p:bldP spid="166" grpId="0"/>
      <p:bldP spid="172" grpId="0"/>
      <p:bldP spid="17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D692CED-10F6-446A-ABC9-349F09EADF1A}"/>
              </a:ext>
            </a:extLst>
          </p:cNvPr>
          <p:cNvSpPr>
            <a:spLocks noGrp="1"/>
          </p:cNvSpPr>
          <p:nvPr>
            <p:ph idx="1"/>
          </p:nvPr>
        </p:nvSpPr>
        <p:spPr>
          <a:xfrm>
            <a:off x="838200" y="1376313"/>
            <a:ext cx="10515600" cy="5116562"/>
          </a:xfrm>
        </p:spPr>
        <p:txBody>
          <a:bodyPr>
            <a:normAutofit fontScale="92500" lnSpcReduction="20000"/>
          </a:bodyPr>
          <a:lstStyle/>
          <a:p>
            <a:pPr marL="0" indent="0">
              <a:buNone/>
            </a:pPr>
            <a:r>
              <a:rPr lang="nl-NL" sz="1900" dirty="0"/>
              <a:t>De nieuwe Piketapplicatie wordt geïntegreerd in het applicatielandschap van de RvR</a:t>
            </a:r>
          </a:p>
          <a:p>
            <a:r>
              <a:rPr lang="nl-NL" sz="1900" dirty="0"/>
              <a:t>Koppelingen met andere applicaties, met mailservers en met externe systemen worden gelegd via het integratieplatform Dell Boomi</a:t>
            </a:r>
          </a:p>
          <a:p>
            <a:pPr lvl="1"/>
            <a:r>
              <a:rPr lang="nl-NL" sz="1700" dirty="0"/>
              <a:t>Wijzigingen in het omliggende applicatielandschap zullen hierdoor beperkte impact hebben op de Piketapplicatie </a:t>
            </a:r>
          </a:p>
          <a:p>
            <a:r>
              <a:rPr lang="nl-NL" sz="1900" dirty="0"/>
              <a:t>De Piketapplicatie kent API’s voor bijvoorbeeld:</a:t>
            </a:r>
          </a:p>
          <a:p>
            <a:pPr lvl="1"/>
            <a:r>
              <a:rPr lang="nl-NL" sz="1700" dirty="0"/>
              <a:t>Inlezen/synchroniseren van piketdeelnemers</a:t>
            </a:r>
          </a:p>
          <a:p>
            <a:pPr lvl="1"/>
            <a:r>
              <a:rPr lang="nl-NL" sz="1700" dirty="0"/>
              <a:t>Het doorgeven van beschikbaarheid</a:t>
            </a:r>
          </a:p>
          <a:p>
            <a:pPr lvl="1"/>
            <a:r>
              <a:rPr lang="nl-NL" sz="1700" dirty="0"/>
              <a:t>Raadplegen van planningen</a:t>
            </a:r>
          </a:p>
          <a:p>
            <a:pPr lvl="1"/>
            <a:r>
              <a:rPr lang="nl-NL" sz="1700" dirty="0"/>
              <a:t>Ruil- en waarnemingsverzoeken inzenden</a:t>
            </a:r>
          </a:p>
          <a:p>
            <a:pPr lvl="1"/>
            <a:r>
              <a:rPr lang="nl-NL" sz="1700" dirty="0"/>
              <a:t>De status daarvan opvragen</a:t>
            </a:r>
          </a:p>
          <a:p>
            <a:pPr lvl="1"/>
            <a:r>
              <a:rPr lang="nl-NL" sz="1700" dirty="0"/>
              <a:t>Ontvangen van piketmeldingen</a:t>
            </a:r>
          </a:p>
          <a:p>
            <a:pPr lvl="1"/>
            <a:r>
              <a:rPr lang="nl-NL" sz="1700" dirty="0"/>
              <a:t>Ontvangen van terugkoppelingen op meldingen en ruilverzoeken</a:t>
            </a:r>
          </a:p>
          <a:p>
            <a:r>
              <a:rPr lang="nl-NL" sz="1900" dirty="0"/>
              <a:t>De Piketapplicatie stuurt berichten uit voor:</a:t>
            </a:r>
          </a:p>
          <a:p>
            <a:pPr lvl="1"/>
            <a:r>
              <a:rPr lang="nl-NL" sz="1700" dirty="0"/>
              <a:t>Meldingen</a:t>
            </a:r>
          </a:p>
          <a:p>
            <a:pPr lvl="1"/>
            <a:r>
              <a:rPr lang="nl-NL" sz="1700" dirty="0"/>
              <a:t>Ruilnotificaties</a:t>
            </a:r>
          </a:p>
          <a:p>
            <a:pPr lvl="1"/>
            <a:r>
              <a:rPr lang="nl-NL" sz="1700" dirty="0"/>
              <a:t>Notificaties naar melders</a:t>
            </a:r>
          </a:p>
          <a:p>
            <a:pPr lvl="1"/>
            <a:r>
              <a:rPr lang="nl-NL" sz="1700" dirty="0"/>
              <a:t>Raadplegingen van Basisregistratie Personen en Basis Voorziening Vreemdelingenketen </a:t>
            </a:r>
          </a:p>
          <a:p>
            <a:r>
              <a:rPr lang="nl-NL" sz="1900" dirty="0"/>
              <a:t>T.b.v. rapportages moeten er gegevens kunnen worden onttrokken (via ETL-tooling) om in het datawarehouse op te nemen</a:t>
            </a:r>
          </a:p>
          <a:p>
            <a:pPr lvl="1"/>
            <a:endParaRPr lang="nl-NL" dirty="0"/>
          </a:p>
        </p:txBody>
      </p:sp>
      <p:sp>
        <p:nvSpPr>
          <p:cNvPr id="3" name="Titel 2">
            <a:extLst>
              <a:ext uri="{FF2B5EF4-FFF2-40B4-BE49-F238E27FC236}">
                <a16:creationId xmlns:a16="http://schemas.microsoft.com/office/drawing/2014/main" id="{94845AC2-7589-47A6-9F83-42E53A7FB8A3}"/>
              </a:ext>
            </a:extLst>
          </p:cNvPr>
          <p:cNvSpPr>
            <a:spLocks noGrp="1"/>
          </p:cNvSpPr>
          <p:nvPr>
            <p:ph type="title"/>
          </p:nvPr>
        </p:nvSpPr>
        <p:spPr/>
        <p:txBody>
          <a:bodyPr/>
          <a:lstStyle/>
          <a:p>
            <a:r>
              <a:rPr lang="nl-NL" dirty="0"/>
              <a:t>Nieuwe piketapplicatie</a:t>
            </a:r>
          </a:p>
        </p:txBody>
      </p:sp>
    </p:spTree>
    <p:extLst>
      <p:ext uri="{BB962C8B-B14F-4D97-AF65-F5344CB8AC3E}">
        <p14:creationId xmlns:p14="http://schemas.microsoft.com/office/powerpoint/2010/main" val="416141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F8429E8A-3695-4EC5-888C-6DFDCAA62706}"/>
              </a:ext>
            </a:extLst>
          </p:cNvPr>
          <p:cNvSpPr/>
          <p:nvPr/>
        </p:nvSpPr>
        <p:spPr>
          <a:xfrm>
            <a:off x="4338199" y="1930329"/>
            <a:ext cx="4995335" cy="4773776"/>
          </a:xfrm>
          <a:prstGeom prst="rect">
            <a:avLst/>
          </a:prstGeom>
          <a:solidFill>
            <a:schemeClr val="accent3">
              <a:lumMod val="60000"/>
              <a:lumOff val="4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chemeClr val="tx1"/>
              </a:solidFill>
            </a:endParaRPr>
          </a:p>
        </p:txBody>
      </p:sp>
      <p:sp>
        <p:nvSpPr>
          <p:cNvPr id="68" name="Rechthoek 67">
            <a:extLst>
              <a:ext uri="{FF2B5EF4-FFF2-40B4-BE49-F238E27FC236}">
                <a16:creationId xmlns:a16="http://schemas.microsoft.com/office/drawing/2014/main" id="{31C77674-7C07-4D30-AC89-C85B66F9B635}"/>
              </a:ext>
            </a:extLst>
          </p:cNvPr>
          <p:cNvSpPr/>
          <p:nvPr/>
        </p:nvSpPr>
        <p:spPr>
          <a:xfrm>
            <a:off x="4557823" y="2325032"/>
            <a:ext cx="4547115" cy="2675443"/>
          </a:xfrm>
          <a:prstGeom prst="rect">
            <a:avLst/>
          </a:prstGeom>
          <a:solidFill>
            <a:schemeClr val="accent3">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91" name="Rechthoek 90">
            <a:extLst>
              <a:ext uri="{FF2B5EF4-FFF2-40B4-BE49-F238E27FC236}">
                <a16:creationId xmlns:a16="http://schemas.microsoft.com/office/drawing/2014/main" id="{DF700072-FF8A-4317-880C-8E984C2D1BAF}"/>
              </a:ext>
            </a:extLst>
          </p:cNvPr>
          <p:cNvSpPr/>
          <p:nvPr/>
        </p:nvSpPr>
        <p:spPr>
          <a:xfrm>
            <a:off x="4557823" y="5099169"/>
            <a:ext cx="4547115" cy="1452939"/>
          </a:xfrm>
          <a:prstGeom prst="rect">
            <a:avLst/>
          </a:prstGeom>
          <a:solidFill>
            <a:schemeClr val="accent3">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73" name="Rechthoek 72">
            <a:extLst>
              <a:ext uri="{FF2B5EF4-FFF2-40B4-BE49-F238E27FC236}">
                <a16:creationId xmlns:a16="http://schemas.microsoft.com/office/drawing/2014/main" id="{EB2F49BB-B0E6-40D0-9F20-570F9897AA9A}"/>
              </a:ext>
            </a:extLst>
          </p:cNvPr>
          <p:cNvSpPr/>
          <p:nvPr/>
        </p:nvSpPr>
        <p:spPr>
          <a:xfrm>
            <a:off x="9520960" y="1336687"/>
            <a:ext cx="540000" cy="540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4" name="Rechthoek 73">
            <a:extLst>
              <a:ext uri="{FF2B5EF4-FFF2-40B4-BE49-F238E27FC236}">
                <a16:creationId xmlns:a16="http://schemas.microsoft.com/office/drawing/2014/main" id="{F5845D21-2B3B-4FE6-8A26-DEA2D9CF1717}"/>
              </a:ext>
            </a:extLst>
          </p:cNvPr>
          <p:cNvSpPr/>
          <p:nvPr/>
        </p:nvSpPr>
        <p:spPr>
          <a:xfrm>
            <a:off x="4123713" y="1336687"/>
            <a:ext cx="5487012" cy="45668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7" name="Rechthoek 86">
            <a:extLst>
              <a:ext uri="{FF2B5EF4-FFF2-40B4-BE49-F238E27FC236}">
                <a16:creationId xmlns:a16="http://schemas.microsoft.com/office/drawing/2014/main" id="{535C1A58-8F1F-47AC-9A3A-139538ECD712}"/>
              </a:ext>
            </a:extLst>
          </p:cNvPr>
          <p:cNvSpPr/>
          <p:nvPr/>
        </p:nvSpPr>
        <p:spPr>
          <a:xfrm>
            <a:off x="3583713" y="1336687"/>
            <a:ext cx="540000" cy="540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7" name="Stroomdiagram: Meerdere documenten 76">
            <a:extLst>
              <a:ext uri="{FF2B5EF4-FFF2-40B4-BE49-F238E27FC236}">
                <a16:creationId xmlns:a16="http://schemas.microsoft.com/office/drawing/2014/main" id="{DC7B9C70-7DC7-47FB-A543-114A0A7B733B}"/>
              </a:ext>
            </a:extLst>
          </p:cNvPr>
          <p:cNvSpPr/>
          <p:nvPr/>
        </p:nvSpPr>
        <p:spPr>
          <a:xfrm>
            <a:off x="10275446" y="4775796"/>
            <a:ext cx="1786575" cy="1162301"/>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p>
        </p:txBody>
      </p:sp>
      <p:sp>
        <p:nvSpPr>
          <p:cNvPr id="26" name="Rechthoek 25">
            <a:extLst>
              <a:ext uri="{FF2B5EF4-FFF2-40B4-BE49-F238E27FC236}">
                <a16:creationId xmlns:a16="http://schemas.microsoft.com/office/drawing/2014/main" id="{A38412DC-9C1A-4DE0-82F0-DC41B39071E0}"/>
              </a:ext>
            </a:extLst>
          </p:cNvPr>
          <p:cNvSpPr/>
          <p:nvPr/>
        </p:nvSpPr>
        <p:spPr>
          <a:xfrm>
            <a:off x="1037889" y="1340359"/>
            <a:ext cx="2273832" cy="442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1B860E9F-DBBA-40AE-ACD6-6260AA5BE64C}"/>
              </a:ext>
            </a:extLst>
          </p:cNvPr>
          <p:cNvSpPr>
            <a:spLocks noGrp="1"/>
          </p:cNvSpPr>
          <p:nvPr>
            <p:ph type="title"/>
          </p:nvPr>
        </p:nvSpPr>
        <p:spPr/>
        <p:txBody>
          <a:bodyPr>
            <a:normAutofit fontScale="90000"/>
          </a:bodyPr>
          <a:lstStyle/>
          <a:p>
            <a:r>
              <a:rPr lang="nl-NL" sz="3100" dirty="0"/>
              <a:t>Schets Piketapplicatie en context</a:t>
            </a:r>
            <a:br>
              <a:rPr lang="nl-NL" dirty="0"/>
            </a:br>
            <a:r>
              <a:rPr lang="nl-NL" sz="2200" dirty="0"/>
              <a:t>Roosteren/plannen en melden in afzonderlijk in te zetten modules</a:t>
            </a:r>
            <a:endParaRPr lang="nl-NL" dirty="0"/>
          </a:p>
        </p:txBody>
      </p:sp>
      <p:sp>
        <p:nvSpPr>
          <p:cNvPr id="4" name="Rechthoek 3">
            <a:extLst>
              <a:ext uri="{FF2B5EF4-FFF2-40B4-BE49-F238E27FC236}">
                <a16:creationId xmlns:a16="http://schemas.microsoft.com/office/drawing/2014/main" id="{53524393-098A-4341-AC0E-7A9B39F62891}"/>
              </a:ext>
            </a:extLst>
          </p:cNvPr>
          <p:cNvSpPr/>
          <p:nvPr/>
        </p:nvSpPr>
        <p:spPr>
          <a:xfrm>
            <a:off x="4676244" y="5192965"/>
            <a:ext cx="1463040" cy="57894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Meld applicatie</a:t>
            </a:r>
          </a:p>
        </p:txBody>
      </p:sp>
      <p:sp>
        <p:nvSpPr>
          <p:cNvPr id="5" name="Rechthoek 4">
            <a:extLst>
              <a:ext uri="{FF2B5EF4-FFF2-40B4-BE49-F238E27FC236}">
                <a16:creationId xmlns:a16="http://schemas.microsoft.com/office/drawing/2014/main" id="{FB40A13F-E53D-4F55-9DDC-3607D4631010}"/>
              </a:ext>
            </a:extLst>
          </p:cNvPr>
          <p:cNvSpPr/>
          <p:nvPr/>
        </p:nvSpPr>
        <p:spPr>
          <a:xfrm>
            <a:off x="4676244" y="2686858"/>
            <a:ext cx="1463040" cy="57894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Rooster applicatie</a:t>
            </a:r>
          </a:p>
        </p:txBody>
      </p:sp>
      <p:sp>
        <p:nvSpPr>
          <p:cNvPr id="6" name="Rechthoek 5">
            <a:extLst>
              <a:ext uri="{FF2B5EF4-FFF2-40B4-BE49-F238E27FC236}">
                <a16:creationId xmlns:a16="http://schemas.microsoft.com/office/drawing/2014/main" id="{44AD3928-8C2D-4372-8131-A8186F4E1221}"/>
              </a:ext>
            </a:extLst>
          </p:cNvPr>
          <p:cNvSpPr/>
          <p:nvPr/>
        </p:nvSpPr>
        <p:spPr>
          <a:xfrm>
            <a:off x="1187485" y="1655133"/>
            <a:ext cx="1974640" cy="3129677"/>
          </a:xfrm>
          <a:prstGeom prst="rect">
            <a:avLst/>
          </a:prstGeom>
          <a:solidFill>
            <a:schemeClr val="accent1">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chemeClr val="tx1"/>
              </a:solidFill>
            </a:endParaRPr>
          </a:p>
        </p:txBody>
      </p:sp>
      <p:sp>
        <p:nvSpPr>
          <p:cNvPr id="7" name="Rechthoek 6">
            <a:extLst>
              <a:ext uri="{FF2B5EF4-FFF2-40B4-BE49-F238E27FC236}">
                <a16:creationId xmlns:a16="http://schemas.microsoft.com/office/drawing/2014/main" id="{0D3AFEC4-93E9-41AF-B30C-3DC8C724C597}"/>
              </a:ext>
            </a:extLst>
          </p:cNvPr>
          <p:cNvSpPr/>
          <p:nvPr/>
        </p:nvSpPr>
        <p:spPr>
          <a:xfrm>
            <a:off x="1769584" y="5934034"/>
            <a:ext cx="1542137" cy="371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Mobiele Piket-app</a:t>
            </a:r>
          </a:p>
        </p:txBody>
      </p:sp>
      <p:sp>
        <p:nvSpPr>
          <p:cNvPr id="8" name="Rechthoek 7">
            <a:extLst>
              <a:ext uri="{FF2B5EF4-FFF2-40B4-BE49-F238E27FC236}">
                <a16:creationId xmlns:a16="http://schemas.microsoft.com/office/drawing/2014/main" id="{EBECAB29-2EB9-49C8-B72A-4DAB122DE1C1}"/>
              </a:ext>
            </a:extLst>
          </p:cNvPr>
          <p:cNvSpPr/>
          <p:nvPr/>
        </p:nvSpPr>
        <p:spPr>
          <a:xfrm>
            <a:off x="10403099" y="1349214"/>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RBV register</a:t>
            </a:r>
          </a:p>
        </p:txBody>
      </p:sp>
      <p:sp>
        <p:nvSpPr>
          <p:cNvPr id="9" name="Rechthoek 8">
            <a:extLst>
              <a:ext uri="{FF2B5EF4-FFF2-40B4-BE49-F238E27FC236}">
                <a16:creationId xmlns:a16="http://schemas.microsoft.com/office/drawing/2014/main" id="{F4D51E73-1E89-4BA1-BA52-A420E0D9E25D}"/>
              </a:ext>
            </a:extLst>
          </p:cNvPr>
          <p:cNvSpPr/>
          <p:nvPr/>
        </p:nvSpPr>
        <p:spPr>
          <a:xfrm>
            <a:off x="7737430" y="2405931"/>
            <a:ext cx="1287325" cy="57894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Piket deelnemers</a:t>
            </a:r>
          </a:p>
        </p:txBody>
      </p:sp>
      <p:sp>
        <p:nvSpPr>
          <p:cNvPr id="11" name="Rechthoek 10">
            <a:extLst>
              <a:ext uri="{FF2B5EF4-FFF2-40B4-BE49-F238E27FC236}">
                <a16:creationId xmlns:a16="http://schemas.microsoft.com/office/drawing/2014/main" id="{D3745F0D-6A70-48B3-ABAF-7F00E9E928C8}"/>
              </a:ext>
            </a:extLst>
          </p:cNvPr>
          <p:cNvSpPr/>
          <p:nvPr/>
        </p:nvSpPr>
        <p:spPr>
          <a:xfrm>
            <a:off x="1769584" y="6353181"/>
            <a:ext cx="1526448" cy="371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e-mail</a:t>
            </a:r>
          </a:p>
        </p:txBody>
      </p:sp>
      <p:sp>
        <p:nvSpPr>
          <p:cNvPr id="12" name="Rechthoek 11">
            <a:extLst>
              <a:ext uri="{FF2B5EF4-FFF2-40B4-BE49-F238E27FC236}">
                <a16:creationId xmlns:a16="http://schemas.microsoft.com/office/drawing/2014/main" id="{9E057901-22F7-4CFE-B1CF-3AF9FDE4C103}"/>
              </a:ext>
            </a:extLst>
          </p:cNvPr>
          <p:cNvSpPr/>
          <p:nvPr/>
        </p:nvSpPr>
        <p:spPr>
          <a:xfrm>
            <a:off x="4676244" y="4478570"/>
            <a:ext cx="2340000" cy="44892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Bedrijfsregels roosteren en plannen</a:t>
            </a:r>
          </a:p>
        </p:txBody>
      </p:sp>
      <p:sp>
        <p:nvSpPr>
          <p:cNvPr id="13" name="Rechthoek 12">
            <a:extLst>
              <a:ext uri="{FF2B5EF4-FFF2-40B4-BE49-F238E27FC236}">
                <a16:creationId xmlns:a16="http://schemas.microsoft.com/office/drawing/2014/main" id="{D5F1E956-7144-4E41-9B9B-351344D26FF0}"/>
              </a:ext>
            </a:extLst>
          </p:cNvPr>
          <p:cNvSpPr/>
          <p:nvPr/>
        </p:nvSpPr>
        <p:spPr>
          <a:xfrm>
            <a:off x="4676244" y="5983736"/>
            <a:ext cx="2340000" cy="44892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Bedrijfsregels melden</a:t>
            </a:r>
          </a:p>
        </p:txBody>
      </p:sp>
      <p:sp>
        <p:nvSpPr>
          <p:cNvPr id="14" name="Rechthoek 13">
            <a:extLst>
              <a:ext uri="{FF2B5EF4-FFF2-40B4-BE49-F238E27FC236}">
                <a16:creationId xmlns:a16="http://schemas.microsoft.com/office/drawing/2014/main" id="{9C27D7A5-069E-45E5-8E6C-ECB86CAE7764}"/>
              </a:ext>
            </a:extLst>
          </p:cNvPr>
          <p:cNvSpPr/>
          <p:nvPr/>
        </p:nvSpPr>
        <p:spPr>
          <a:xfrm>
            <a:off x="4676244" y="3687113"/>
            <a:ext cx="1463040" cy="48587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Planningen</a:t>
            </a:r>
          </a:p>
        </p:txBody>
      </p:sp>
      <p:cxnSp>
        <p:nvCxnSpPr>
          <p:cNvPr id="15" name="Rechte verbindingslijn met pijl 14">
            <a:extLst>
              <a:ext uri="{FF2B5EF4-FFF2-40B4-BE49-F238E27FC236}">
                <a16:creationId xmlns:a16="http://schemas.microsoft.com/office/drawing/2014/main" id="{9A8BDE2B-0A15-4B6B-AA5A-E1D29AB55E99}"/>
              </a:ext>
            </a:extLst>
          </p:cNvPr>
          <p:cNvCxnSpPr>
            <a:cxnSpLocks/>
            <a:stCxn id="8" idx="2"/>
            <a:endCxn id="9" idx="3"/>
          </p:cNvCxnSpPr>
          <p:nvPr/>
        </p:nvCxnSpPr>
        <p:spPr>
          <a:xfrm rot="5400000">
            <a:off x="9695370" y="1256154"/>
            <a:ext cx="768634" cy="2109864"/>
          </a:xfrm>
          <a:prstGeom prst="bentConnector2">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hthoek 15">
            <a:extLst>
              <a:ext uri="{FF2B5EF4-FFF2-40B4-BE49-F238E27FC236}">
                <a16:creationId xmlns:a16="http://schemas.microsoft.com/office/drawing/2014/main" id="{35384882-28CA-4329-84DB-876D5680815A}"/>
              </a:ext>
            </a:extLst>
          </p:cNvPr>
          <p:cNvSpPr/>
          <p:nvPr/>
        </p:nvSpPr>
        <p:spPr>
          <a:xfrm>
            <a:off x="7466839" y="5705313"/>
            <a:ext cx="1340541" cy="722865"/>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Stam-cliënten-register</a:t>
            </a:r>
          </a:p>
          <a:p>
            <a:pPr algn="ctr"/>
            <a:r>
              <a:rPr lang="nl-NL" sz="1100" dirty="0">
                <a:solidFill>
                  <a:schemeClr val="tx1"/>
                </a:solidFill>
              </a:rPr>
              <a:t>Wvggz/Wzd </a:t>
            </a:r>
          </a:p>
        </p:txBody>
      </p:sp>
      <p:sp>
        <p:nvSpPr>
          <p:cNvPr id="18" name="Rechthoek 17">
            <a:extLst>
              <a:ext uri="{FF2B5EF4-FFF2-40B4-BE49-F238E27FC236}">
                <a16:creationId xmlns:a16="http://schemas.microsoft.com/office/drawing/2014/main" id="{43CBB3A5-8FD3-49D9-AD4E-D4CC7F0D543F}"/>
              </a:ext>
            </a:extLst>
          </p:cNvPr>
          <p:cNvSpPr/>
          <p:nvPr/>
        </p:nvSpPr>
        <p:spPr>
          <a:xfrm>
            <a:off x="6162877" y="1976232"/>
            <a:ext cx="1547090" cy="307777"/>
          </a:xfrm>
          <a:prstGeom prst="rect">
            <a:avLst/>
          </a:prstGeom>
          <a:noFill/>
        </p:spPr>
        <p:txBody>
          <a:bodyPr wrap="none">
            <a:spAutoFit/>
          </a:bodyPr>
          <a:lstStyle/>
          <a:p>
            <a:pPr algn="ctr"/>
            <a:r>
              <a:rPr lang="nl-NL" sz="1400" dirty="0"/>
              <a:t>Piket applicatie</a:t>
            </a:r>
          </a:p>
        </p:txBody>
      </p:sp>
      <p:sp>
        <p:nvSpPr>
          <p:cNvPr id="19" name="Rechthoek 18">
            <a:extLst>
              <a:ext uri="{FF2B5EF4-FFF2-40B4-BE49-F238E27FC236}">
                <a16:creationId xmlns:a16="http://schemas.microsoft.com/office/drawing/2014/main" id="{CDF5630F-611C-4348-B447-F585A032E5FB}"/>
              </a:ext>
            </a:extLst>
          </p:cNvPr>
          <p:cNvSpPr/>
          <p:nvPr/>
        </p:nvSpPr>
        <p:spPr>
          <a:xfrm>
            <a:off x="1808359" y="1655134"/>
            <a:ext cx="732893" cy="276999"/>
          </a:xfrm>
          <a:prstGeom prst="rect">
            <a:avLst/>
          </a:prstGeom>
        </p:spPr>
        <p:txBody>
          <a:bodyPr wrap="none">
            <a:spAutoFit/>
          </a:bodyPr>
          <a:lstStyle/>
          <a:p>
            <a:r>
              <a:rPr lang="nl-NL" sz="1200" dirty="0"/>
              <a:t>Mendix</a:t>
            </a:r>
          </a:p>
        </p:txBody>
      </p:sp>
      <p:sp>
        <p:nvSpPr>
          <p:cNvPr id="23" name="Rechthoek 22">
            <a:extLst>
              <a:ext uri="{FF2B5EF4-FFF2-40B4-BE49-F238E27FC236}">
                <a16:creationId xmlns:a16="http://schemas.microsoft.com/office/drawing/2014/main" id="{32B5CBF4-5F25-4A2B-BB23-6B7713112498}"/>
              </a:ext>
            </a:extLst>
          </p:cNvPr>
          <p:cNvSpPr/>
          <p:nvPr/>
        </p:nvSpPr>
        <p:spPr>
          <a:xfrm>
            <a:off x="1187485" y="4851685"/>
            <a:ext cx="1974640" cy="809689"/>
          </a:xfrm>
          <a:prstGeom prst="rect">
            <a:avLst/>
          </a:prstGeom>
          <a:solidFill>
            <a:schemeClr val="accent1">
              <a:lumMod val="9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chemeClr val="tx1"/>
              </a:solidFill>
            </a:endParaRPr>
          </a:p>
        </p:txBody>
      </p:sp>
      <p:sp>
        <p:nvSpPr>
          <p:cNvPr id="24" name="Rechthoek 23">
            <a:extLst>
              <a:ext uri="{FF2B5EF4-FFF2-40B4-BE49-F238E27FC236}">
                <a16:creationId xmlns:a16="http://schemas.microsoft.com/office/drawing/2014/main" id="{DB28A44D-6CD8-4A7B-A67C-429900EDF38A}"/>
              </a:ext>
            </a:extLst>
          </p:cNvPr>
          <p:cNvSpPr/>
          <p:nvPr/>
        </p:nvSpPr>
        <p:spPr>
          <a:xfrm>
            <a:off x="1472465" y="4846206"/>
            <a:ext cx="1404680" cy="276999"/>
          </a:xfrm>
          <a:prstGeom prst="rect">
            <a:avLst/>
          </a:prstGeom>
        </p:spPr>
        <p:txBody>
          <a:bodyPr wrap="none">
            <a:spAutoFit/>
          </a:bodyPr>
          <a:lstStyle/>
          <a:p>
            <a:r>
              <a:rPr lang="nl-NL" sz="1200" dirty="0"/>
              <a:t>Berkeley Bridge</a:t>
            </a:r>
          </a:p>
        </p:txBody>
      </p:sp>
      <p:sp>
        <p:nvSpPr>
          <p:cNvPr id="20" name="Rechthoek 19">
            <a:extLst>
              <a:ext uri="{FF2B5EF4-FFF2-40B4-BE49-F238E27FC236}">
                <a16:creationId xmlns:a16="http://schemas.microsoft.com/office/drawing/2014/main" id="{EC1DAA0E-9CC7-4AB7-9E77-9E6FEAFF84AA}"/>
              </a:ext>
            </a:extLst>
          </p:cNvPr>
          <p:cNvSpPr/>
          <p:nvPr/>
        </p:nvSpPr>
        <p:spPr>
          <a:xfrm>
            <a:off x="1317037" y="3384894"/>
            <a:ext cx="1715536"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Beschikbaarheid doorgeven</a:t>
            </a:r>
          </a:p>
        </p:txBody>
      </p:sp>
      <p:sp>
        <p:nvSpPr>
          <p:cNvPr id="25" name="Rechthoek 24">
            <a:extLst>
              <a:ext uri="{FF2B5EF4-FFF2-40B4-BE49-F238E27FC236}">
                <a16:creationId xmlns:a16="http://schemas.microsoft.com/office/drawing/2014/main" id="{12B12FDB-2C51-4859-A3A6-E2B3D8E58BA5}"/>
              </a:ext>
            </a:extLst>
          </p:cNvPr>
          <p:cNvSpPr/>
          <p:nvPr/>
        </p:nvSpPr>
        <p:spPr>
          <a:xfrm>
            <a:off x="1317037" y="1962911"/>
            <a:ext cx="1715536"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Authenticatie en autorisatie </a:t>
            </a:r>
          </a:p>
        </p:txBody>
      </p:sp>
      <p:sp>
        <p:nvSpPr>
          <p:cNvPr id="27" name="Rechthoek 26">
            <a:extLst>
              <a:ext uri="{FF2B5EF4-FFF2-40B4-BE49-F238E27FC236}">
                <a16:creationId xmlns:a16="http://schemas.microsoft.com/office/drawing/2014/main" id="{B3DDAA69-1715-40FD-8211-33579263A7C4}"/>
              </a:ext>
            </a:extLst>
          </p:cNvPr>
          <p:cNvSpPr/>
          <p:nvPr/>
        </p:nvSpPr>
        <p:spPr>
          <a:xfrm>
            <a:off x="1769662" y="1336687"/>
            <a:ext cx="810286" cy="307777"/>
          </a:xfrm>
          <a:prstGeom prst="rect">
            <a:avLst/>
          </a:prstGeom>
        </p:spPr>
        <p:txBody>
          <a:bodyPr wrap="none">
            <a:spAutoFit/>
          </a:bodyPr>
          <a:lstStyle/>
          <a:p>
            <a:r>
              <a:rPr lang="nl-NL" sz="1400" dirty="0"/>
              <a:t>Portaal</a:t>
            </a:r>
          </a:p>
        </p:txBody>
      </p:sp>
      <p:cxnSp>
        <p:nvCxnSpPr>
          <p:cNvPr id="32" name="Rechte verbindingslijn met pijl 31">
            <a:extLst>
              <a:ext uri="{FF2B5EF4-FFF2-40B4-BE49-F238E27FC236}">
                <a16:creationId xmlns:a16="http://schemas.microsoft.com/office/drawing/2014/main" id="{0E5C0876-7AD4-4A31-84A7-DE3A05744C48}"/>
              </a:ext>
            </a:extLst>
          </p:cNvPr>
          <p:cNvCxnSpPr>
            <a:cxnSpLocks/>
            <a:stCxn id="25" idx="3"/>
            <a:endCxn id="8" idx="1"/>
          </p:cNvCxnSpPr>
          <p:nvPr/>
        </p:nvCxnSpPr>
        <p:spPr>
          <a:xfrm flipV="1">
            <a:off x="3032573" y="1637992"/>
            <a:ext cx="7370526" cy="594794"/>
          </a:xfrm>
          <a:prstGeom prst="bentConnector3">
            <a:avLst>
              <a:gd name="adj1" fmla="val 11360"/>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Rechthoek 35">
            <a:extLst>
              <a:ext uri="{FF2B5EF4-FFF2-40B4-BE49-F238E27FC236}">
                <a16:creationId xmlns:a16="http://schemas.microsoft.com/office/drawing/2014/main" id="{82911FFA-6D3B-48AF-A6F6-C336E02A2356}"/>
              </a:ext>
            </a:extLst>
          </p:cNvPr>
          <p:cNvSpPr/>
          <p:nvPr/>
        </p:nvSpPr>
        <p:spPr>
          <a:xfrm>
            <a:off x="1317037" y="4002853"/>
            <a:ext cx="1715536" cy="709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Ruil- of waarnemings-verzoek</a:t>
            </a:r>
          </a:p>
        </p:txBody>
      </p:sp>
      <p:sp>
        <p:nvSpPr>
          <p:cNvPr id="37" name="Rechthoek 36">
            <a:extLst>
              <a:ext uri="{FF2B5EF4-FFF2-40B4-BE49-F238E27FC236}">
                <a16:creationId xmlns:a16="http://schemas.microsoft.com/office/drawing/2014/main" id="{8E6157A6-4B07-416B-8819-C6E0535AEB22}"/>
              </a:ext>
            </a:extLst>
          </p:cNvPr>
          <p:cNvSpPr/>
          <p:nvPr/>
        </p:nvSpPr>
        <p:spPr>
          <a:xfrm>
            <a:off x="1317037" y="2579858"/>
            <a:ext cx="1715536" cy="7381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Status ruil- of waarnemings-verzoek</a:t>
            </a:r>
          </a:p>
        </p:txBody>
      </p:sp>
      <p:cxnSp>
        <p:nvCxnSpPr>
          <p:cNvPr id="38" name="Rechte verbindingslijn met pijl 37">
            <a:extLst>
              <a:ext uri="{FF2B5EF4-FFF2-40B4-BE49-F238E27FC236}">
                <a16:creationId xmlns:a16="http://schemas.microsoft.com/office/drawing/2014/main" id="{A83AEFB6-33B6-49C8-B4BE-976ADC4240F5}"/>
              </a:ext>
            </a:extLst>
          </p:cNvPr>
          <p:cNvCxnSpPr>
            <a:cxnSpLocks/>
            <a:stCxn id="59" idx="1"/>
            <a:endCxn id="37" idx="3"/>
          </p:cNvCxnSpPr>
          <p:nvPr/>
        </p:nvCxnSpPr>
        <p:spPr>
          <a:xfrm rot="10800000" flipV="1">
            <a:off x="3032574" y="2858309"/>
            <a:ext cx="1643671" cy="90630"/>
          </a:xfrm>
          <a:prstGeom prst="bentConnector3">
            <a:avLst>
              <a:gd name="adj1" fmla="val 500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Rechte verbindingslijn met pijl 31">
            <a:extLst>
              <a:ext uri="{FF2B5EF4-FFF2-40B4-BE49-F238E27FC236}">
                <a16:creationId xmlns:a16="http://schemas.microsoft.com/office/drawing/2014/main" id="{09224A75-64E1-4EB4-85FC-A89544B0B776}"/>
              </a:ext>
            </a:extLst>
          </p:cNvPr>
          <p:cNvCxnSpPr>
            <a:cxnSpLocks/>
            <a:stCxn id="36" idx="3"/>
            <a:endCxn id="14" idx="1"/>
          </p:cNvCxnSpPr>
          <p:nvPr/>
        </p:nvCxnSpPr>
        <p:spPr>
          <a:xfrm flipV="1">
            <a:off x="3032573" y="3930052"/>
            <a:ext cx="1643671" cy="427315"/>
          </a:xfrm>
          <a:prstGeom prst="bentConnector3">
            <a:avLst>
              <a:gd name="adj1" fmla="val 50000"/>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Rechthoek 57">
            <a:extLst>
              <a:ext uri="{FF2B5EF4-FFF2-40B4-BE49-F238E27FC236}">
                <a16:creationId xmlns:a16="http://schemas.microsoft.com/office/drawing/2014/main" id="{A30CBE05-A3C2-4EB8-B607-C7DFA963D629}"/>
              </a:ext>
            </a:extLst>
          </p:cNvPr>
          <p:cNvSpPr/>
          <p:nvPr/>
        </p:nvSpPr>
        <p:spPr>
          <a:xfrm>
            <a:off x="4676244" y="2910195"/>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59" name="Rechthoek 58">
            <a:extLst>
              <a:ext uri="{FF2B5EF4-FFF2-40B4-BE49-F238E27FC236}">
                <a16:creationId xmlns:a16="http://schemas.microsoft.com/office/drawing/2014/main" id="{17A3FA04-C942-4DCF-ACBA-52EE0515AB07}"/>
              </a:ext>
            </a:extLst>
          </p:cNvPr>
          <p:cNvSpPr/>
          <p:nvPr/>
        </p:nvSpPr>
        <p:spPr>
          <a:xfrm>
            <a:off x="4676244" y="2618727"/>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61" name="Rechte verbindingslijn met pijl 37">
            <a:extLst>
              <a:ext uri="{FF2B5EF4-FFF2-40B4-BE49-F238E27FC236}">
                <a16:creationId xmlns:a16="http://schemas.microsoft.com/office/drawing/2014/main" id="{73509D58-CA27-4096-AFB7-7A031E7F9073}"/>
              </a:ext>
            </a:extLst>
          </p:cNvPr>
          <p:cNvCxnSpPr>
            <a:cxnSpLocks/>
            <a:stCxn id="20" idx="3"/>
            <a:endCxn id="58" idx="1"/>
          </p:cNvCxnSpPr>
          <p:nvPr/>
        </p:nvCxnSpPr>
        <p:spPr>
          <a:xfrm flipV="1">
            <a:off x="3032573" y="3149777"/>
            <a:ext cx="1643671" cy="504992"/>
          </a:xfrm>
          <a:prstGeom prst="bentConnector3">
            <a:avLst>
              <a:gd name="adj1" fmla="val 500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Rechte verbindingslijn met pijl 37">
            <a:extLst>
              <a:ext uri="{FF2B5EF4-FFF2-40B4-BE49-F238E27FC236}">
                <a16:creationId xmlns:a16="http://schemas.microsoft.com/office/drawing/2014/main" id="{35AD9CB6-3107-47BF-8DEA-7E48C91BD8FA}"/>
              </a:ext>
            </a:extLst>
          </p:cNvPr>
          <p:cNvCxnSpPr>
            <a:cxnSpLocks/>
            <a:endCxn id="11" idx="3"/>
          </p:cNvCxnSpPr>
          <p:nvPr/>
        </p:nvCxnSpPr>
        <p:spPr>
          <a:xfrm rot="10800000" flipV="1">
            <a:off x="3296033" y="6301636"/>
            <a:ext cx="1279869" cy="237262"/>
          </a:xfrm>
          <a:prstGeom prst="bentConnector3">
            <a:avLst>
              <a:gd name="adj1" fmla="val 27674"/>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Rechthoek 74">
            <a:extLst>
              <a:ext uri="{FF2B5EF4-FFF2-40B4-BE49-F238E27FC236}">
                <a16:creationId xmlns:a16="http://schemas.microsoft.com/office/drawing/2014/main" id="{FFE6DE32-811C-47D5-8F82-24E31D6F867A}"/>
              </a:ext>
            </a:extLst>
          </p:cNvPr>
          <p:cNvSpPr/>
          <p:nvPr/>
        </p:nvSpPr>
        <p:spPr>
          <a:xfrm>
            <a:off x="10264675" y="4937746"/>
            <a:ext cx="1593632" cy="830997"/>
          </a:xfrm>
          <a:prstGeom prst="rect">
            <a:avLst/>
          </a:prstGeom>
        </p:spPr>
        <p:txBody>
          <a:bodyPr wrap="square">
            <a:spAutoFit/>
          </a:bodyPr>
          <a:lstStyle/>
          <a:p>
            <a:r>
              <a:rPr lang="nl-NL" sz="1200" dirty="0"/>
              <a:t>Politie, AVIM</a:t>
            </a:r>
          </a:p>
          <a:p>
            <a:r>
              <a:rPr lang="nl-NL" sz="1200" dirty="0"/>
              <a:t>KMar, DT&amp;V, IND, burgemeesters, OM, rechtbanken</a:t>
            </a:r>
          </a:p>
        </p:txBody>
      </p:sp>
      <p:sp>
        <p:nvSpPr>
          <p:cNvPr id="78" name="Rechthoek 77">
            <a:extLst>
              <a:ext uri="{FF2B5EF4-FFF2-40B4-BE49-F238E27FC236}">
                <a16:creationId xmlns:a16="http://schemas.microsoft.com/office/drawing/2014/main" id="{100E877D-8A76-4AAC-BB4E-3BCB0F796971}"/>
              </a:ext>
            </a:extLst>
          </p:cNvPr>
          <p:cNvSpPr/>
          <p:nvPr/>
        </p:nvSpPr>
        <p:spPr>
          <a:xfrm>
            <a:off x="10403099" y="4028439"/>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RvR-medewerker</a:t>
            </a:r>
          </a:p>
        </p:txBody>
      </p:sp>
      <p:cxnSp>
        <p:nvCxnSpPr>
          <p:cNvPr id="83" name="Rechte verbindingslijn met pijl 37">
            <a:extLst>
              <a:ext uri="{FF2B5EF4-FFF2-40B4-BE49-F238E27FC236}">
                <a16:creationId xmlns:a16="http://schemas.microsoft.com/office/drawing/2014/main" id="{07C95005-BE7C-45A3-933A-14C097A1AC00}"/>
              </a:ext>
            </a:extLst>
          </p:cNvPr>
          <p:cNvCxnSpPr>
            <a:cxnSpLocks/>
            <a:stCxn id="77" idx="1"/>
            <a:endCxn id="105" idx="3"/>
          </p:cNvCxnSpPr>
          <p:nvPr/>
        </p:nvCxnSpPr>
        <p:spPr>
          <a:xfrm rot="10800000" flipV="1">
            <a:off x="6139284" y="5356946"/>
            <a:ext cx="4136162" cy="252891"/>
          </a:xfrm>
          <a:prstGeom prst="bentConnector3">
            <a:avLst>
              <a:gd name="adj1" fmla="val 11082"/>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Rechthoek 95">
            <a:extLst>
              <a:ext uri="{FF2B5EF4-FFF2-40B4-BE49-F238E27FC236}">
                <a16:creationId xmlns:a16="http://schemas.microsoft.com/office/drawing/2014/main" id="{C8E29C2E-1530-4613-B59C-578242A0D194}"/>
              </a:ext>
            </a:extLst>
          </p:cNvPr>
          <p:cNvSpPr/>
          <p:nvPr/>
        </p:nvSpPr>
        <p:spPr>
          <a:xfrm>
            <a:off x="2079213" y="4269373"/>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00" name="Rechte verbindingslijn met pijl 31">
            <a:extLst>
              <a:ext uri="{FF2B5EF4-FFF2-40B4-BE49-F238E27FC236}">
                <a16:creationId xmlns:a16="http://schemas.microsoft.com/office/drawing/2014/main" id="{0056581A-038B-43A4-92EF-68984DA49781}"/>
              </a:ext>
            </a:extLst>
          </p:cNvPr>
          <p:cNvCxnSpPr>
            <a:cxnSpLocks/>
            <a:endCxn id="12" idx="1"/>
          </p:cNvCxnSpPr>
          <p:nvPr/>
        </p:nvCxnSpPr>
        <p:spPr>
          <a:xfrm>
            <a:off x="3032572" y="4536942"/>
            <a:ext cx="1643672" cy="166092"/>
          </a:xfrm>
          <a:prstGeom prst="bentConnector3">
            <a:avLst>
              <a:gd name="adj1" fmla="val 50000"/>
            </a:avLst>
          </a:prstGeom>
          <a:ln w="22225">
            <a:solidFill>
              <a:schemeClr val="tx1"/>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 name="Rechte verbindingslijn met pijl 37">
            <a:extLst>
              <a:ext uri="{FF2B5EF4-FFF2-40B4-BE49-F238E27FC236}">
                <a16:creationId xmlns:a16="http://schemas.microsoft.com/office/drawing/2014/main" id="{75F39930-A314-42A5-8AB5-50FB352163B7}"/>
              </a:ext>
            </a:extLst>
          </p:cNvPr>
          <p:cNvCxnSpPr>
            <a:cxnSpLocks/>
            <a:stCxn id="127" idx="2"/>
            <a:endCxn id="7" idx="3"/>
          </p:cNvCxnSpPr>
          <p:nvPr/>
        </p:nvCxnSpPr>
        <p:spPr>
          <a:xfrm flipH="1" flipV="1">
            <a:off x="3311721" y="6119752"/>
            <a:ext cx="815522" cy="4375"/>
          </a:xfrm>
          <a:prstGeom prst="straightConnector1">
            <a:avLst/>
          </a:prstGeom>
          <a:ln w="2222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0" name="Rechthoek 59">
            <a:extLst>
              <a:ext uri="{FF2B5EF4-FFF2-40B4-BE49-F238E27FC236}">
                <a16:creationId xmlns:a16="http://schemas.microsoft.com/office/drawing/2014/main" id="{5204F0AE-D853-4E10-A5E3-51E09FBBD578}"/>
              </a:ext>
            </a:extLst>
          </p:cNvPr>
          <p:cNvSpPr/>
          <p:nvPr/>
        </p:nvSpPr>
        <p:spPr>
          <a:xfrm>
            <a:off x="1317037" y="5173775"/>
            <a:ext cx="1715536" cy="420934"/>
          </a:xfrm>
          <a:prstGeom prst="rect">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Declaratie</a:t>
            </a:r>
          </a:p>
        </p:txBody>
      </p:sp>
      <p:sp>
        <p:nvSpPr>
          <p:cNvPr id="62" name="Rechthoek 61">
            <a:extLst>
              <a:ext uri="{FF2B5EF4-FFF2-40B4-BE49-F238E27FC236}">
                <a16:creationId xmlns:a16="http://schemas.microsoft.com/office/drawing/2014/main" id="{1266B2D6-DC54-4310-B33C-3BD28C7021B4}"/>
              </a:ext>
            </a:extLst>
          </p:cNvPr>
          <p:cNvSpPr/>
          <p:nvPr/>
        </p:nvSpPr>
        <p:spPr>
          <a:xfrm>
            <a:off x="4552520" y="4660873"/>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63" name="Rechthoek 62">
            <a:extLst>
              <a:ext uri="{FF2B5EF4-FFF2-40B4-BE49-F238E27FC236}">
                <a16:creationId xmlns:a16="http://schemas.microsoft.com/office/drawing/2014/main" id="{7945314C-7BAD-4D01-9937-961CE1B52EC9}"/>
              </a:ext>
            </a:extLst>
          </p:cNvPr>
          <p:cNvSpPr/>
          <p:nvPr/>
        </p:nvSpPr>
        <p:spPr>
          <a:xfrm>
            <a:off x="4560537" y="4551558"/>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64" name="Rechte verbindingslijn met pijl 37">
            <a:extLst>
              <a:ext uri="{FF2B5EF4-FFF2-40B4-BE49-F238E27FC236}">
                <a16:creationId xmlns:a16="http://schemas.microsoft.com/office/drawing/2014/main" id="{5D166A4A-BD58-43FA-8E38-1CCFB57846BE}"/>
              </a:ext>
            </a:extLst>
          </p:cNvPr>
          <p:cNvCxnSpPr>
            <a:cxnSpLocks/>
            <a:stCxn id="139" idx="2"/>
            <a:endCxn id="60" idx="3"/>
          </p:cNvCxnSpPr>
          <p:nvPr/>
        </p:nvCxnSpPr>
        <p:spPr>
          <a:xfrm rot="5400000" flipH="1">
            <a:off x="3355368" y="5061448"/>
            <a:ext cx="97715" cy="743305"/>
          </a:xfrm>
          <a:prstGeom prst="bentConnector4">
            <a:avLst>
              <a:gd name="adj1" fmla="val 0"/>
              <a:gd name="adj2" fmla="val 500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Rechte verbindingslijn met pijl 31">
            <a:extLst>
              <a:ext uri="{FF2B5EF4-FFF2-40B4-BE49-F238E27FC236}">
                <a16:creationId xmlns:a16="http://schemas.microsoft.com/office/drawing/2014/main" id="{A288AD56-B861-4B14-A296-E2950BCE8EF8}"/>
              </a:ext>
            </a:extLst>
          </p:cNvPr>
          <p:cNvCxnSpPr>
            <a:cxnSpLocks/>
            <a:stCxn id="95" idx="3"/>
          </p:cNvCxnSpPr>
          <p:nvPr/>
        </p:nvCxnSpPr>
        <p:spPr>
          <a:xfrm>
            <a:off x="6139284" y="3137672"/>
            <a:ext cx="502847" cy="1336993"/>
          </a:xfrm>
          <a:prstGeom prst="bentConnector2">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0" name="Rechte verbindingslijn met pijl 31">
            <a:extLst>
              <a:ext uri="{FF2B5EF4-FFF2-40B4-BE49-F238E27FC236}">
                <a16:creationId xmlns:a16="http://schemas.microsoft.com/office/drawing/2014/main" id="{A2A56204-D74E-450D-AA37-BB8F84227204}"/>
              </a:ext>
            </a:extLst>
          </p:cNvPr>
          <p:cNvCxnSpPr>
            <a:cxnSpLocks/>
            <a:stCxn id="17" idx="2"/>
          </p:cNvCxnSpPr>
          <p:nvPr/>
        </p:nvCxnSpPr>
        <p:spPr>
          <a:xfrm rot="16200000" flipH="1">
            <a:off x="6565892" y="4982039"/>
            <a:ext cx="134319" cy="1693551"/>
          </a:xfrm>
          <a:prstGeom prst="bentConnector2">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2" name="Rechte verbindingslijn met pijl 31">
            <a:extLst>
              <a:ext uri="{FF2B5EF4-FFF2-40B4-BE49-F238E27FC236}">
                <a16:creationId xmlns:a16="http://schemas.microsoft.com/office/drawing/2014/main" id="{C44D1DFA-08E6-4D2F-9ED3-C35152BD7025}"/>
              </a:ext>
            </a:extLst>
          </p:cNvPr>
          <p:cNvCxnSpPr>
            <a:cxnSpLocks/>
            <a:stCxn id="5" idx="2"/>
            <a:endCxn id="14" idx="0"/>
          </p:cNvCxnSpPr>
          <p:nvPr/>
        </p:nvCxnSpPr>
        <p:spPr>
          <a:xfrm>
            <a:off x="5407764" y="3265802"/>
            <a:ext cx="0" cy="421311"/>
          </a:xfrm>
          <a:prstGeom prst="straightConnector1">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85" name="Rechte verbindingslijn met pijl 31">
            <a:extLst>
              <a:ext uri="{FF2B5EF4-FFF2-40B4-BE49-F238E27FC236}">
                <a16:creationId xmlns:a16="http://schemas.microsoft.com/office/drawing/2014/main" id="{32DEED2C-6499-4A28-B51B-DB89AD04C47B}"/>
              </a:ext>
            </a:extLst>
          </p:cNvPr>
          <p:cNvCxnSpPr>
            <a:cxnSpLocks/>
            <a:stCxn id="4" idx="2"/>
          </p:cNvCxnSpPr>
          <p:nvPr/>
        </p:nvCxnSpPr>
        <p:spPr>
          <a:xfrm>
            <a:off x="5407764" y="5771909"/>
            <a:ext cx="0" cy="21182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Rechthoek 91">
            <a:extLst>
              <a:ext uri="{FF2B5EF4-FFF2-40B4-BE49-F238E27FC236}">
                <a16:creationId xmlns:a16="http://schemas.microsoft.com/office/drawing/2014/main" id="{A2B29536-D0E3-41B4-9869-DBEBD02B107F}"/>
              </a:ext>
            </a:extLst>
          </p:cNvPr>
          <p:cNvSpPr/>
          <p:nvPr/>
        </p:nvSpPr>
        <p:spPr>
          <a:xfrm>
            <a:off x="6561578" y="5077598"/>
            <a:ext cx="1271502" cy="307777"/>
          </a:xfrm>
          <a:prstGeom prst="rect">
            <a:avLst/>
          </a:prstGeom>
          <a:noFill/>
        </p:spPr>
        <p:txBody>
          <a:bodyPr wrap="none">
            <a:spAutoFit/>
          </a:bodyPr>
          <a:lstStyle/>
          <a:p>
            <a:pPr algn="ctr"/>
            <a:r>
              <a:rPr lang="nl-NL" sz="1400" dirty="0"/>
              <a:t>Meldmodule</a:t>
            </a:r>
          </a:p>
        </p:txBody>
      </p:sp>
      <p:sp>
        <p:nvSpPr>
          <p:cNvPr id="93" name="Rechthoek 92">
            <a:extLst>
              <a:ext uri="{FF2B5EF4-FFF2-40B4-BE49-F238E27FC236}">
                <a16:creationId xmlns:a16="http://schemas.microsoft.com/office/drawing/2014/main" id="{7AF57433-ABDA-45B3-84CA-B333862E7C9B}"/>
              </a:ext>
            </a:extLst>
          </p:cNvPr>
          <p:cNvSpPr/>
          <p:nvPr/>
        </p:nvSpPr>
        <p:spPr>
          <a:xfrm>
            <a:off x="4659307" y="2323097"/>
            <a:ext cx="2485424" cy="307777"/>
          </a:xfrm>
          <a:prstGeom prst="rect">
            <a:avLst/>
          </a:prstGeom>
          <a:noFill/>
        </p:spPr>
        <p:txBody>
          <a:bodyPr wrap="none">
            <a:spAutoFit/>
          </a:bodyPr>
          <a:lstStyle/>
          <a:p>
            <a:pPr algn="ctr"/>
            <a:r>
              <a:rPr lang="nl-NL" sz="1400" dirty="0"/>
              <a:t>Rooster/planningsmodule</a:t>
            </a:r>
          </a:p>
        </p:txBody>
      </p:sp>
      <p:sp>
        <p:nvSpPr>
          <p:cNvPr id="95" name="Rechthoek 94">
            <a:extLst>
              <a:ext uri="{FF2B5EF4-FFF2-40B4-BE49-F238E27FC236}">
                <a16:creationId xmlns:a16="http://schemas.microsoft.com/office/drawing/2014/main" id="{B12667D8-E840-451E-AB2C-742CA65C0731}"/>
              </a:ext>
            </a:extLst>
          </p:cNvPr>
          <p:cNvSpPr/>
          <p:nvPr/>
        </p:nvSpPr>
        <p:spPr>
          <a:xfrm>
            <a:off x="5948100" y="2898090"/>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01" name="Rechte verbindingslijn met pijl 31">
            <a:extLst>
              <a:ext uri="{FF2B5EF4-FFF2-40B4-BE49-F238E27FC236}">
                <a16:creationId xmlns:a16="http://schemas.microsoft.com/office/drawing/2014/main" id="{266FDE1A-5F64-460A-A5C9-CC717687C691}"/>
              </a:ext>
            </a:extLst>
          </p:cNvPr>
          <p:cNvCxnSpPr>
            <a:cxnSpLocks/>
            <a:stCxn id="9" idx="1"/>
          </p:cNvCxnSpPr>
          <p:nvPr/>
        </p:nvCxnSpPr>
        <p:spPr>
          <a:xfrm rot="10800000" flipV="1">
            <a:off x="6154754" y="2695403"/>
            <a:ext cx="1582677" cy="105014"/>
          </a:xfrm>
          <a:prstGeom prst="bentConnector3">
            <a:avLst>
              <a:gd name="adj1" fmla="val 50000"/>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5" name="Rechthoek 104">
            <a:extLst>
              <a:ext uri="{FF2B5EF4-FFF2-40B4-BE49-F238E27FC236}">
                <a16:creationId xmlns:a16="http://schemas.microsoft.com/office/drawing/2014/main" id="{A5A80767-1033-4516-A64D-3BF18171B217}"/>
              </a:ext>
            </a:extLst>
          </p:cNvPr>
          <p:cNvSpPr/>
          <p:nvPr/>
        </p:nvSpPr>
        <p:spPr>
          <a:xfrm>
            <a:off x="5948100" y="5370256"/>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09" name="Rechte verbindingslijn met pijl 31">
            <a:extLst>
              <a:ext uri="{FF2B5EF4-FFF2-40B4-BE49-F238E27FC236}">
                <a16:creationId xmlns:a16="http://schemas.microsoft.com/office/drawing/2014/main" id="{7E7B07B2-F2F3-4455-A372-FBB6ED928F4D}"/>
              </a:ext>
            </a:extLst>
          </p:cNvPr>
          <p:cNvCxnSpPr>
            <a:cxnSpLocks/>
            <a:stCxn id="9" idx="2"/>
            <a:endCxn id="4" idx="3"/>
          </p:cNvCxnSpPr>
          <p:nvPr/>
        </p:nvCxnSpPr>
        <p:spPr>
          <a:xfrm rot="5400000">
            <a:off x="6011408" y="3112752"/>
            <a:ext cx="2497562" cy="2241809"/>
          </a:xfrm>
          <a:prstGeom prst="bentConnector2">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3" name="Rechthoek 112">
            <a:extLst>
              <a:ext uri="{FF2B5EF4-FFF2-40B4-BE49-F238E27FC236}">
                <a16:creationId xmlns:a16="http://schemas.microsoft.com/office/drawing/2014/main" id="{4F1158CB-8313-4A79-8DED-DDD6CF32660A}"/>
              </a:ext>
            </a:extLst>
          </p:cNvPr>
          <p:cNvSpPr/>
          <p:nvPr/>
        </p:nvSpPr>
        <p:spPr>
          <a:xfrm>
            <a:off x="5948100" y="5120871"/>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121" name="Boog 120">
            <a:extLst>
              <a:ext uri="{FF2B5EF4-FFF2-40B4-BE49-F238E27FC236}">
                <a16:creationId xmlns:a16="http://schemas.microsoft.com/office/drawing/2014/main" id="{20C61926-8A3F-4297-9573-6A4496F5F650}"/>
              </a:ext>
            </a:extLst>
          </p:cNvPr>
          <p:cNvSpPr/>
          <p:nvPr/>
        </p:nvSpPr>
        <p:spPr>
          <a:xfrm>
            <a:off x="6534545" y="3832981"/>
            <a:ext cx="216000" cy="216000"/>
          </a:xfrm>
          <a:prstGeom prst="arc">
            <a:avLst>
              <a:gd name="adj1" fmla="val 11064449"/>
              <a:gd name="adj2" fmla="val 21402587"/>
            </a:avLst>
          </a:prstGeom>
          <a:ln w="25400">
            <a:solidFill>
              <a:schemeClr val="tx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sz="1600"/>
          </a:p>
        </p:txBody>
      </p:sp>
      <p:cxnSp>
        <p:nvCxnSpPr>
          <p:cNvPr id="124" name="Rechte verbindingslijn met pijl 31">
            <a:extLst>
              <a:ext uri="{FF2B5EF4-FFF2-40B4-BE49-F238E27FC236}">
                <a16:creationId xmlns:a16="http://schemas.microsoft.com/office/drawing/2014/main" id="{50980B1A-F0E6-4C18-BBA6-58DC032B4433}"/>
              </a:ext>
            </a:extLst>
          </p:cNvPr>
          <p:cNvCxnSpPr>
            <a:cxnSpLocks/>
            <a:stCxn id="129" idx="3"/>
            <a:endCxn id="113" idx="3"/>
          </p:cNvCxnSpPr>
          <p:nvPr/>
        </p:nvCxnSpPr>
        <p:spPr>
          <a:xfrm flipH="1">
            <a:off x="6139284" y="3925227"/>
            <a:ext cx="611261" cy="1435226"/>
          </a:xfrm>
          <a:prstGeom prst="bentConnector3">
            <a:avLst>
              <a:gd name="adj1" fmla="val -219714"/>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29" name="Rechthoek 128">
            <a:extLst>
              <a:ext uri="{FF2B5EF4-FFF2-40B4-BE49-F238E27FC236}">
                <a16:creationId xmlns:a16="http://schemas.microsoft.com/office/drawing/2014/main" id="{679B97CA-6B2A-4519-B1DF-5F2B7ADE4A2C}"/>
              </a:ext>
            </a:extLst>
          </p:cNvPr>
          <p:cNvSpPr/>
          <p:nvPr/>
        </p:nvSpPr>
        <p:spPr>
          <a:xfrm>
            <a:off x="6533717" y="3685645"/>
            <a:ext cx="216828"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33" name="Rechte verbindingslijn met pijl 31">
            <a:extLst>
              <a:ext uri="{FF2B5EF4-FFF2-40B4-BE49-F238E27FC236}">
                <a16:creationId xmlns:a16="http://schemas.microsoft.com/office/drawing/2014/main" id="{7FD063CF-5A63-4557-AC46-884C0C40E04B}"/>
              </a:ext>
            </a:extLst>
          </p:cNvPr>
          <p:cNvCxnSpPr>
            <a:cxnSpLocks/>
            <a:stCxn id="14" idx="3"/>
            <a:endCxn id="129" idx="1"/>
          </p:cNvCxnSpPr>
          <p:nvPr/>
        </p:nvCxnSpPr>
        <p:spPr>
          <a:xfrm flipV="1">
            <a:off x="6139284" y="3925227"/>
            <a:ext cx="394433" cy="4825"/>
          </a:xfrm>
          <a:prstGeom prst="straightConnector1">
            <a:avLst/>
          </a:prstGeom>
          <a:ln w="222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9" name="Rechthoek 68">
            <a:extLst>
              <a:ext uri="{FF2B5EF4-FFF2-40B4-BE49-F238E27FC236}">
                <a16:creationId xmlns:a16="http://schemas.microsoft.com/office/drawing/2014/main" id="{2645A56E-DB69-472D-A7B2-610A8702715C}"/>
              </a:ext>
            </a:extLst>
          </p:cNvPr>
          <p:cNvSpPr/>
          <p:nvPr/>
        </p:nvSpPr>
        <p:spPr>
          <a:xfrm>
            <a:off x="6916092" y="3147244"/>
            <a:ext cx="1021925" cy="48587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Rooster</a:t>
            </a:r>
          </a:p>
        </p:txBody>
      </p:sp>
      <p:sp>
        <p:nvSpPr>
          <p:cNvPr id="88" name="Rechthoek 87">
            <a:extLst>
              <a:ext uri="{FF2B5EF4-FFF2-40B4-BE49-F238E27FC236}">
                <a16:creationId xmlns:a16="http://schemas.microsoft.com/office/drawing/2014/main" id="{05B90F20-9A2B-48D2-AD5A-8C00239234AC}"/>
              </a:ext>
            </a:extLst>
          </p:cNvPr>
          <p:cNvSpPr/>
          <p:nvPr/>
        </p:nvSpPr>
        <p:spPr>
          <a:xfrm>
            <a:off x="6288374" y="1330214"/>
            <a:ext cx="1157689" cy="307777"/>
          </a:xfrm>
          <a:prstGeom prst="rect">
            <a:avLst/>
          </a:prstGeom>
        </p:spPr>
        <p:txBody>
          <a:bodyPr wrap="none">
            <a:spAutoFit/>
          </a:bodyPr>
          <a:lstStyle/>
          <a:p>
            <a:r>
              <a:rPr lang="nl-NL" sz="1400" dirty="0"/>
              <a:t>Dell Boomi</a:t>
            </a:r>
          </a:p>
        </p:txBody>
      </p:sp>
      <p:cxnSp>
        <p:nvCxnSpPr>
          <p:cNvPr id="114" name="Rechte verbindingslijn met pijl 31">
            <a:extLst>
              <a:ext uri="{FF2B5EF4-FFF2-40B4-BE49-F238E27FC236}">
                <a16:creationId xmlns:a16="http://schemas.microsoft.com/office/drawing/2014/main" id="{BB2FC7ED-B147-46B6-9DD1-A365E155713B}"/>
              </a:ext>
            </a:extLst>
          </p:cNvPr>
          <p:cNvCxnSpPr>
            <a:cxnSpLocks/>
            <a:stCxn id="69" idx="0"/>
            <a:endCxn id="5" idx="3"/>
          </p:cNvCxnSpPr>
          <p:nvPr/>
        </p:nvCxnSpPr>
        <p:spPr>
          <a:xfrm rot="16200000" flipV="1">
            <a:off x="6697713" y="2417901"/>
            <a:ext cx="170914" cy="1287771"/>
          </a:xfrm>
          <a:prstGeom prst="bentConnector2">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9" name="Rechthoek 118">
            <a:extLst>
              <a:ext uri="{FF2B5EF4-FFF2-40B4-BE49-F238E27FC236}">
                <a16:creationId xmlns:a16="http://schemas.microsoft.com/office/drawing/2014/main" id="{A5B9256B-28CC-4B32-9567-C98B7A6FB423}"/>
              </a:ext>
            </a:extLst>
          </p:cNvPr>
          <p:cNvSpPr/>
          <p:nvPr/>
        </p:nvSpPr>
        <p:spPr>
          <a:xfrm>
            <a:off x="10403099" y="3106884"/>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Windows single sign-on</a:t>
            </a:r>
          </a:p>
        </p:txBody>
      </p:sp>
      <p:sp>
        <p:nvSpPr>
          <p:cNvPr id="126" name="Rechthoek 125">
            <a:extLst>
              <a:ext uri="{FF2B5EF4-FFF2-40B4-BE49-F238E27FC236}">
                <a16:creationId xmlns:a16="http://schemas.microsoft.com/office/drawing/2014/main" id="{8C63DFE3-BF7B-4A00-8526-46E906E2339E}"/>
              </a:ext>
            </a:extLst>
          </p:cNvPr>
          <p:cNvSpPr/>
          <p:nvPr/>
        </p:nvSpPr>
        <p:spPr>
          <a:xfrm>
            <a:off x="9520960" y="4097490"/>
            <a:ext cx="540000" cy="439452"/>
          </a:xfrm>
          <a:prstGeom prst="rect">
            <a:avLst/>
          </a:prstGeom>
          <a:solidFill>
            <a:srgbClr val="D8E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23" name="Rechte verbindingslijn met pijl 31">
            <a:extLst>
              <a:ext uri="{FF2B5EF4-FFF2-40B4-BE49-F238E27FC236}">
                <a16:creationId xmlns:a16="http://schemas.microsoft.com/office/drawing/2014/main" id="{71E17BCA-5600-4ED8-B473-82444480ECAC}"/>
              </a:ext>
            </a:extLst>
          </p:cNvPr>
          <p:cNvCxnSpPr>
            <a:cxnSpLocks/>
            <a:endCxn id="78" idx="1"/>
          </p:cNvCxnSpPr>
          <p:nvPr/>
        </p:nvCxnSpPr>
        <p:spPr>
          <a:xfrm flipV="1">
            <a:off x="9101502" y="4317217"/>
            <a:ext cx="1301597" cy="1108042"/>
          </a:xfrm>
          <a:prstGeom prst="bentConnector3">
            <a:avLst>
              <a:gd name="adj1" fmla="val 2585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0" name="Rechte verbindingslijn met pijl 31">
            <a:extLst>
              <a:ext uri="{FF2B5EF4-FFF2-40B4-BE49-F238E27FC236}">
                <a16:creationId xmlns:a16="http://schemas.microsoft.com/office/drawing/2014/main" id="{F7A57348-8288-4418-BACF-0CA6A700EAF2}"/>
              </a:ext>
            </a:extLst>
          </p:cNvPr>
          <p:cNvCxnSpPr>
            <a:cxnSpLocks/>
            <a:stCxn id="68" idx="3"/>
            <a:endCxn id="78" idx="1"/>
          </p:cNvCxnSpPr>
          <p:nvPr/>
        </p:nvCxnSpPr>
        <p:spPr>
          <a:xfrm>
            <a:off x="9104938" y="3662754"/>
            <a:ext cx="1298161" cy="654463"/>
          </a:xfrm>
          <a:prstGeom prst="bentConnector3">
            <a:avLst>
              <a:gd name="adj1" fmla="val 25787"/>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2" name="Rechte verbindingslijn met pijl 31">
            <a:extLst>
              <a:ext uri="{FF2B5EF4-FFF2-40B4-BE49-F238E27FC236}">
                <a16:creationId xmlns:a16="http://schemas.microsoft.com/office/drawing/2014/main" id="{797235D1-9E70-45E7-B6A0-F0658D58F48B}"/>
              </a:ext>
            </a:extLst>
          </p:cNvPr>
          <p:cNvCxnSpPr>
            <a:cxnSpLocks/>
            <a:stCxn id="78" idx="0"/>
            <a:endCxn id="119" idx="2"/>
          </p:cNvCxnSpPr>
          <p:nvPr/>
        </p:nvCxnSpPr>
        <p:spPr>
          <a:xfrm flipV="1">
            <a:off x="11134619" y="3684439"/>
            <a:ext cx="0" cy="34400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4" name="Rechthoek 83">
            <a:extLst>
              <a:ext uri="{FF2B5EF4-FFF2-40B4-BE49-F238E27FC236}">
                <a16:creationId xmlns:a16="http://schemas.microsoft.com/office/drawing/2014/main" id="{BF831E79-30FD-4730-A32C-BBDB5E743BDA}"/>
              </a:ext>
            </a:extLst>
          </p:cNvPr>
          <p:cNvSpPr/>
          <p:nvPr/>
        </p:nvSpPr>
        <p:spPr>
          <a:xfrm>
            <a:off x="106680" y="6064403"/>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rechtsbijstand-verlener</a:t>
            </a:r>
          </a:p>
        </p:txBody>
      </p:sp>
      <p:cxnSp>
        <p:nvCxnSpPr>
          <p:cNvPr id="89" name="Rechte verbindingslijn met pijl 31">
            <a:extLst>
              <a:ext uri="{FF2B5EF4-FFF2-40B4-BE49-F238E27FC236}">
                <a16:creationId xmlns:a16="http://schemas.microsoft.com/office/drawing/2014/main" id="{73AABB06-A3BD-49EF-9737-02E90C5E2E4C}"/>
              </a:ext>
            </a:extLst>
          </p:cNvPr>
          <p:cNvCxnSpPr>
            <a:cxnSpLocks/>
          </p:cNvCxnSpPr>
          <p:nvPr/>
        </p:nvCxnSpPr>
        <p:spPr>
          <a:xfrm flipV="1">
            <a:off x="1187485" y="5762034"/>
            <a:ext cx="0" cy="302369"/>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0" name="Rechte verbindingslijn met pijl 31">
            <a:extLst>
              <a:ext uri="{FF2B5EF4-FFF2-40B4-BE49-F238E27FC236}">
                <a16:creationId xmlns:a16="http://schemas.microsoft.com/office/drawing/2014/main" id="{F4633063-D807-45E6-8E2A-5487F6D29844}"/>
              </a:ext>
            </a:extLst>
          </p:cNvPr>
          <p:cNvCxnSpPr>
            <a:cxnSpLocks/>
          </p:cNvCxnSpPr>
          <p:nvPr/>
        </p:nvCxnSpPr>
        <p:spPr>
          <a:xfrm>
            <a:off x="1565869" y="6216803"/>
            <a:ext cx="242490" cy="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4" name="Rechte verbindingslijn met pijl 31">
            <a:extLst>
              <a:ext uri="{FF2B5EF4-FFF2-40B4-BE49-F238E27FC236}">
                <a16:creationId xmlns:a16="http://schemas.microsoft.com/office/drawing/2014/main" id="{E1D2612A-1A83-4584-8D80-657711DA6E4B}"/>
              </a:ext>
            </a:extLst>
          </p:cNvPr>
          <p:cNvCxnSpPr>
            <a:cxnSpLocks/>
          </p:cNvCxnSpPr>
          <p:nvPr/>
        </p:nvCxnSpPr>
        <p:spPr>
          <a:xfrm>
            <a:off x="1565869" y="6502553"/>
            <a:ext cx="242490" cy="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7" name="Rechthoek 96">
            <a:extLst>
              <a:ext uri="{FF2B5EF4-FFF2-40B4-BE49-F238E27FC236}">
                <a16:creationId xmlns:a16="http://schemas.microsoft.com/office/drawing/2014/main" id="{191BB99E-901A-4A81-90AE-A7BB6A3DC899}"/>
              </a:ext>
            </a:extLst>
          </p:cNvPr>
          <p:cNvSpPr/>
          <p:nvPr/>
        </p:nvSpPr>
        <p:spPr>
          <a:xfrm>
            <a:off x="10275446" y="6147060"/>
            <a:ext cx="606831"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BRP </a:t>
            </a:r>
          </a:p>
        </p:txBody>
      </p:sp>
      <p:sp>
        <p:nvSpPr>
          <p:cNvPr id="98" name="Rechthoek 97">
            <a:extLst>
              <a:ext uri="{FF2B5EF4-FFF2-40B4-BE49-F238E27FC236}">
                <a16:creationId xmlns:a16="http://schemas.microsoft.com/office/drawing/2014/main" id="{E69A734F-2C66-46EA-A9D3-68B9431E739B}"/>
              </a:ext>
            </a:extLst>
          </p:cNvPr>
          <p:cNvSpPr/>
          <p:nvPr/>
        </p:nvSpPr>
        <p:spPr>
          <a:xfrm>
            <a:off x="11050384" y="5961947"/>
            <a:ext cx="606831"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BVV </a:t>
            </a:r>
          </a:p>
        </p:txBody>
      </p:sp>
      <p:cxnSp>
        <p:nvCxnSpPr>
          <p:cNvPr id="99" name="Rechte verbindingslijn met pijl 31">
            <a:extLst>
              <a:ext uri="{FF2B5EF4-FFF2-40B4-BE49-F238E27FC236}">
                <a16:creationId xmlns:a16="http://schemas.microsoft.com/office/drawing/2014/main" id="{3548721F-9B35-4EA5-92F3-D8F11223BC32}"/>
              </a:ext>
            </a:extLst>
          </p:cNvPr>
          <p:cNvCxnSpPr>
            <a:cxnSpLocks/>
            <a:endCxn id="97" idx="1"/>
          </p:cNvCxnSpPr>
          <p:nvPr/>
        </p:nvCxnSpPr>
        <p:spPr>
          <a:xfrm>
            <a:off x="8807380" y="6294568"/>
            <a:ext cx="1468066" cy="141270"/>
          </a:xfrm>
          <a:prstGeom prst="bentConnector3">
            <a:avLst>
              <a:gd name="adj1" fmla="val 67518"/>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Rechte verbindingslijn met pijl 31">
            <a:extLst>
              <a:ext uri="{FF2B5EF4-FFF2-40B4-BE49-F238E27FC236}">
                <a16:creationId xmlns:a16="http://schemas.microsoft.com/office/drawing/2014/main" id="{B8759315-5080-4E7F-A333-336BD8D57C9D}"/>
              </a:ext>
            </a:extLst>
          </p:cNvPr>
          <p:cNvCxnSpPr>
            <a:cxnSpLocks/>
            <a:stCxn id="16" idx="3"/>
          </p:cNvCxnSpPr>
          <p:nvPr/>
        </p:nvCxnSpPr>
        <p:spPr>
          <a:xfrm>
            <a:off x="8807380" y="6066746"/>
            <a:ext cx="2254111" cy="1297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6" name="Rechte verbindingslijn met pijl 37">
            <a:extLst>
              <a:ext uri="{FF2B5EF4-FFF2-40B4-BE49-F238E27FC236}">
                <a16:creationId xmlns:a16="http://schemas.microsoft.com/office/drawing/2014/main" id="{68F832B5-2489-49A4-9053-76D0830E25A1}"/>
              </a:ext>
            </a:extLst>
          </p:cNvPr>
          <p:cNvCxnSpPr>
            <a:cxnSpLocks/>
            <a:stCxn id="63" idx="1"/>
            <a:endCxn id="7" idx="3"/>
          </p:cNvCxnSpPr>
          <p:nvPr/>
        </p:nvCxnSpPr>
        <p:spPr>
          <a:xfrm rot="10800000" flipV="1">
            <a:off x="3311721" y="4791140"/>
            <a:ext cx="1248816" cy="1328612"/>
          </a:xfrm>
          <a:prstGeom prst="bentConnector3">
            <a:avLst>
              <a:gd name="adj1" fmla="val 56865"/>
            </a:avLst>
          </a:prstGeom>
          <a:ln w="2222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2" name="Rechte verbindingslijn met pijl 37">
            <a:extLst>
              <a:ext uri="{FF2B5EF4-FFF2-40B4-BE49-F238E27FC236}">
                <a16:creationId xmlns:a16="http://schemas.microsoft.com/office/drawing/2014/main" id="{BE81CB0A-658D-49EA-8BCE-DE5218D35CF2}"/>
              </a:ext>
            </a:extLst>
          </p:cNvPr>
          <p:cNvCxnSpPr>
            <a:cxnSpLocks/>
            <a:stCxn id="62" idx="1"/>
            <a:endCxn id="11" idx="3"/>
          </p:cNvCxnSpPr>
          <p:nvPr/>
        </p:nvCxnSpPr>
        <p:spPr>
          <a:xfrm rot="10800000" flipV="1">
            <a:off x="3296032" y="4900454"/>
            <a:ext cx="1256488" cy="1638443"/>
          </a:xfrm>
          <a:prstGeom prst="bentConnector3">
            <a:avLst>
              <a:gd name="adj1" fmla="val 265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7" name="Boog 126">
            <a:extLst>
              <a:ext uri="{FF2B5EF4-FFF2-40B4-BE49-F238E27FC236}">
                <a16:creationId xmlns:a16="http://schemas.microsoft.com/office/drawing/2014/main" id="{3A666B5F-0900-47FF-9E79-B0BA87A755A7}"/>
              </a:ext>
            </a:extLst>
          </p:cNvPr>
          <p:cNvSpPr/>
          <p:nvPr/>
        </p:nvSpPr>
        <p:spPr>
          <a:xfrm flipV="1">
            <a:off x="4127242" y="5998641"/>
            <a:ext cx="180000" cy="252000"/>
          </a:xfrm>
          <a:prstGeom prst="arc">
            <a:avLst>
              <a:gd name="adj1" fmla="val 20373"/>
              <a:gd name="adj2" fmla="val 10780382"/>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cxnSp>
        <p:nvCxnSpPr>
          <p:cNvPr id="132" name="Rechte verbindingslijn met pijl 37">
            <a:extLst>
              <a:ext uri="{FF2B5EF4-FFF2-40B4-BE49-F238E27FC236}">
                <a16:creationId xmlns:a16="http://schemas.microsoft.com/office/drawing/2014/main" id="{DB67F8C6-D254-4B25-AD4D-06A90F48D394}"/>
              </a:ext>
            </a:extLst>
          </p:cNvPr>
          <p:cNvCxnSpPr>
            <a:cxnSpLocks/>
            <a:stCxn id="146" idx="1"/>
            <a:endCxn id="127" idx="0"/>
          </p:cNvCxnSpPr>
          <p:nvPr/>
        </p:nvCxnSpPr>
        <p:spPr>
          <a:xfrm flipH="1">
            <a:off x="4307241" y="6119655"/>
            <a:ext cx="264329" cy="4453"/>
          </a:xfrm>
          <a:prstGeom prst="straightConnector1">
            <a:avLst/>
          </a:prstGeom>
          <a:ln w="2222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34" name="Boog 133">
            <a:extLst>
              <a:ext uri="{FF2B5EF4-FFF2-40B4-BE49-F238E27FC236}">
                <a16:creationId xmlns:a16="http://schemas.microsoft.com/office/drawing/2014/main" id="{A0EBA399-FECF-490D-9F6F-971F23A1EDF7}"/>
              </a:ext>
            </a:extLst>
          </p:cNvPr>
          <p:cNvSpPr/>
          <p:nvPr/>
        </p:nvSpPr>
        <p:spPr>
          <a:xfrm flipV="1">
            <a:off x="4127242" y="5360462"/>
            <a:ext cx="180000" cy="252000"/>
          </a:xfrm>
          <a:prstGeom prst="arc">
            <a:avLst>
              <a:gd name="adj1" fmla="val 20373"/>
              <a:gd name="adj2" fmla="val 10780382"/>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cxnSp>
        <p:nvCxnSpPr>
          <p:cNvPr id="135" name="Rechte verbindingslijn met pijl 37">
            <a:extLst>
              <a:ext uri="{FF2B5EF4-FFF2-40B4-BE49-F238E27FC236}">
                <a16:creationId xmlns:a16="http://schemas.microsoft.com/office/drawing/2014/main" id="{A6F53290-28C8-4F08-8999-DD6951E98810}"/>
              </a:ext>
            </a:extLst>
          </p:cNvPr>
          <p:cNvCxnSpPr>
            <a:cxnSpLocks/>
            <a:stCxn id="4" idx="1"/>
            <a:endCxn id="134" idx="0"/>
          </p:cNvCxnSpPr>
          <p:nvPr/>
        </p:nvCxnSpPr>
        <p:spPr>
          <a:xfrm flipH="1">
            <a:off x="4307241" y="5482437"/>
            <a:ext cx="369003" cy="3492"/>
          </a:xfrm>
          <a:prstGeom prst="straightConnector1">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9" name="Boog 138">
            <a:extLst>
              <a:ext uri="{FF2B5EF4-FFF2-40B4-BE49-F238E27FC236}">
                <a16:creationId xmlns:a16="http://schemas.microsoft.com/office/drawing/2014/main" id="{5587BFE1-313F-4766-A2AB-2E76DBB52758}"/>
              </a:ext>
            </a:extLst>
          </p:cNvPr>
          <p:cNvSpPr/>
          <p:nvPr/>
        </p:nvSpPr>
        <p:spPr>
          <a:xfrm flipV="1">
            <a:off x="3775877" y="5356471"/>
            <a:ext cx="180000" cy="252000"/>
          </a:xfrm>
          <a:prstGeom prst="arc">
            <a:avLst>
              <a:gd name="adj1" fmla="val 20373"/>
              <a:gd name="adj2" fmla="val 10780382"/>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46" name="Rechthoek 145">
            <a:extLst>
              <a:ext uri="{FF2B5EF4-FFF2-40B4-BE49-F238E27FC236}">
                <a16:creationId xmlns:a16="http://schemas.microsoft.com/office/drawing/2014/main" id="{A7FD467E-DD22-4D26-93EE-C1347BA3E96A}"/>
              </a:ext>
            </a:extLst>
          </p:cNvPr>
          <p:cNvSpPr/>
          <p:nvPr/>
        </p:nvSpPr>
        <p:spPr>
          <a:xfrm>
            <a:off x="4571570" y="5880073"/>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53" name="Rechte verbindingslijn met pijl 37">
            <a:extLst>
              <a:ext uri="{FF2B5EF4-FFF2-40B4-BE49-F238E27FC236}">
                <a16:creationId xmlns:a16="http://schemas.microsoft.com/office/drawing/2014/main" id="{17D04637-BC6D-4001-BF12-BEABAD31F9E1}"/>
              </a:ext>
            </a:extLst>
          </p:cNvPr>
          <p:cNvCxnSpPr>
            <a:cxnSpLocks/>
            <a:stCxn id="134" idx="2"/>
            <a:endCxn id="139" idx="0"/>
          </p:cNvCxnSpPr>
          <p:nvPr/>
        </p:nvCxnSpPr>
        <p:spPr>
          <a:xfrm flipH="1" flipV="1">
            <a:off x="3955876" y="5481938"/>
            <a:ext cx="171367" cy="4010"/>
          </a:xfrm>
          <a:prstGeom prst="straightConnector1">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7" name="Rechthoek 16">
            <a:extLst>
              <a:ext uri="{FF2B5EF4-FFF2-40B4-BE49-F238E27FC236}">
                <a16:creationId xmlns:a16="http://schemas.microsoft.com/office/drawing/2014/main" id="{0403E5A8-DA40-4028-8E39-F5A9109C691B}"/>
              </a:ext>
            </a:extLst>
          </p:cNvPr>
          <p:cNvSpPr/>
          <p:nvPr/>
        </p:nvSpPr>
        <p:spPr>
          <a:xfrm>
            <a:off x="5633597" y="5589153"/>
            <a:ext cx="305357" cy="172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3517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9CDAC82-3FA6-4BC5-B373-C3E6FDEFAEAF}"/>
              </a:ext>
            </a:extLst>
          </p:cNvPr>
          <p:cNvSpPr>
            <a:spLocks noGrp="1"/>
          </p:cNvSpPr>
          <p:nvPr>
            <p:ph idx="1"/>
          </p:nvPr>
        </p:nvSpPr>
        <p:spPr/>
        <p:txBody>
          <a:bodyPr>
            <a:normAutofit/>
          </a:bodyPr>
          <a:lstStyle/>
          <a:p>
            <a:r>
              <a:rPr lang="nl-NL" sz="1800" dirty="0"/>
              <a:t>De Piketapplicatie moet de piketdeelnemers (rechtsbijstandverleners /advocaten) kunnen inlezen (synchroniseren) vanuit het RBV-register</a:t>
            </a:r>
          </a:p>
          <a:p>
            <a:pPr lvl="1"/>
            <a:r>
              <a:rPr lang="nl-NL" sz="1600" dirty="0"/>
              <a:t>Dit register van rechtsbijstandverleners (RBV-ers) zit nu in STAR/RIS en wordt de komende jaren vervangen door een register in Dynamics CRM</a:t>
            </a:r>
          </a:p>
          <a:p>
            <a:r>
              <a:rPr lang="nl-NL" sz="1800" dirty="0"/>
              <a:t>RBV-ers kunnen de beschikbaarheid voor een komende periode doorgeven via een eFormulier in het portaal</a:t>
            </a:r>
          </a:p>
          <a:p>
            <a:pPr lvl="1"/>
            <a:r>
              <a:rPr lang="nl-NL" sz="1600" dirty="0"/>
              <a:t>Een ingelogde RBV-er is bekend binnen het RBV-register</a:t>
            </a:r>
          </a:p>
          <a:p>
            <a:pPr lvl="1"/>
            <a:r>
              <a:rPr lang="nl-NL" sz="1600" dirty="0"/>
              <a:t>De Piketapplicatie moet deze formulieren (berichten) kunnen verwerken</a:t>
            </a:r>
          </a:p>
          <a:p>
            <a:pPr lvl="1"/>
            <a:r>
              <a:rPr lang="nl-NL" sz="1600" dirty="0"/>
              <a:t>Het rooster wordt aangemaakt op basis van bedrijfsregels voor roosteren en plannen</a:t>
            </a:r>
          </a:p>
          <a:p>
            <a:pPr lvl="1"/>
            <a:r>
              <a:rPr lang="nl-NL" sz="1600" dirty="0"/>
              <a:t>Op basis van het rooster worden planningen aangemaakt voor een bepaalde periode</a:t>
            </a:r>
          </a:p>
          <a:p>
            <a:r>
              <a:rPr lang="nl-NL" sz="1800" dirty="0"/>
              <a:t>RBV-ers kunnen via het portaal hun planning inzien en kunnen verzoeken om te ruilen of een dienst te laten waarnemen door een collega</a:t>
            </a:r>
          </a:p>
          <a:p>
            <a:pPr lvl="1"/>
            <a:r>
              <a:rPr lang="nl-NL" sz="1600" dirty="0"/>
              <a:t>De Piketapplicatie stuurt de ruilverzoeken via e-mail door naar de betreffende collega</a:t>
            </a:r>
          </a:p>
          <a:p>
            <a:pPr lvl="1"/>
            <a:r>
              <a:rPr lang="nl-NL" sz="1600" dirty="0"/>
              <a:t>Deze kan het ruilverzoek accepteren of afwijzen</a:t>
            </a:r>
          </a:p>
          <a:p>
            <a:pPr lvl="1"/>
            <a:r>
              <a:rPr lang="nl-NL" sz="1600" dirty="0"/>
              <a:t>Bij accepteren wordt de planning aangepast</a:t>
            </a:r>
          </a:p>
          <a:p>
            <a:pPr lvl="1"/>
            <a:r>
              <a:rPr lang="nl-NL" sz="1600" dirty="0"/>
              <a:t>De RBV-er kan tussentijds de status van het ruil- of waarnemingsverzoek inzien</a:t>
            </a:r>
          </a:p>
        </p:txBody>
      </p:sp>
      <p:sp>
        <p:nvSpPr>
          <p:cNvPr id="3" name="Titel 2">
            <a:extLst>
              <a:ext uri="{FF2B5EF4-FFF2-40B4-BE49-F238E27FC236}">
                <a16:creationId xmlns:a16="http://schemas.microsoft.com/office/drawing/2014/main" id="{8896446D-2579-4B99-9E88-D3C1C16C820A}"/>
              </a:ext>
            </a:extLst>
          </p:cNvPr>
          <p:cNvSpPr>
            <a:spLocks noGrp="1"/>
          </p:cNvSpPr>
          <p:nvPr>
            <p:ph type="title"/>
          </p:nvPr>
        </p:nvSpPr>
        <p:spPr/>
        <p:txBody>
          <a:bodyPr/>
          <a:lstStyle/>
          <a:p>
            <a:r>
              <a:rPr lang="nl-NL" dirty="0"/>
              <a:t>Toelichting schets Piketapplicatie (1) </a:t>
            </a:r>
          </a:p>
        </p:txBody>
      </p:sp>
    </p:spTree>
    <p:extLst>
      <p:ext uri="{BB962C8B-B14F-4D97-AF65-F5344CB8AC3E}">
        <p14:creationId xmlns:p14="http://schemas.microsoft.com/office/powerpoint/2010/main" val="276975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9CDAC82-3FA6-4BC5-B373-C3E6FDEFAEAF}"/>
              </a:ext>
            </a:extLst>
          </p:cNvPr>
          <p:cNvSpPr>
            <a:spLocks noGrp="1"/>
          </p:cNvSpPr>
          <p:nvPr>
            <p:ph idx="1"/>
          </p:nvPr>
        </p:nvSpPr>
        <p:spPr/>
        <p:txBody>
          <a:bodyPr>
            <a:normAutofit/>
          </a:bodyPr>
          <a:lstStyle/>
          <a:p>
            <a:r>
              <a:rPr lang="nl-NL" sz="1800" dirty="0"/>
              <a:t>Authenticatie en autorisatie voor de Piketapplicatie gebeurt op basis van single sign-on met gebruikmaking van het Windows-account</a:t>
            </a:r>
          </a:p>
          <a:p>
            <a:pPr lvl="1"/>
            <a:r>
              <a:rPr lang="nl-NL" sz="1600" dirty="0"/>
              <a:t>De RvR-medewerker kan roosters en planningen aanmaken en bedrijfsregels hiervoor beheren</a:t>
            </a:r>
          </a:p>
          <a:p>
            <a:pPr lvl="1"/>
            <a:r>
              <a:rPr lang="nl-NL" sz="1600" dirty="0"/>
              <a:t>De RvR-medewerker kan handmatig meldingen verwerken en bedrijfsregels hiervoor beheren</a:t>
            </a:r>
          </a:p>
          <a:p>
            <a:r>
              <a:rPr lang="nl-NL" sz="1800" dirty="0"/>
              <a:t>Een piketmelding kan van diverse partijen komen: Politie,  Afdeling Vreemdelingenpolitie, Identificatie en Mensenhandel, Koninklijke Marechaussee, Dienst Terugkeer en Vertrek, Immigratie- en Naturalisatiedienst, burgemeesters, Openbaar Ministerie, rechtbanken</a:t>
            </a:r>
          </a:p>
          <a:p>
            <a:pPr lvl="1"/>
            <a:r>
              <a:rPr lang="nl-NL" sz="1600" dirty="0"/>
              <a:t>Het kan gaan over aanhoudingen i.v.m. strafbare feiten, in het kader van Wet tijdelijk huisverbod, maar ook in het kader van de Wet verplichte geestelijke gezondheidszorg (Bijzondere Opnemingen in Psychiatrische Ziekenhuizen)</a:t>
            </a:r>
          </a:p>
          <a:p>
            <a:pPr lvl="1"/>
            <a:r>
              <a:rPr lang="nl-NL" sz="1600" dirty="0"/>
              <a:t>Als een voorkeursadvocaat is meegegeven dan wordt deze via een e-mailbericht benaderd</a:t>
            </a:r>
          </a:p>
          <a:p>
            <a:pPr lvl="1"/>
            <a:r>
              <a:rPr lang="nl-NL" sz="1600" dirty="0"/>
              <a:t>Als het een Wvggz/BOPZ cliënt betreft dan heeft deze wellicht een vaste advocaat die geregistreerd staat in het Stam-cliënten-register</a:t>
            </a:r>
          </a:p>
          <a:p>
            <a:pPr lvl="2"/>
            <a:r>
              <a:rPr lang="nl-NL" dirty="0"/>
              <a:t>Komt de cliënt hier niet in voor dat wordt deze toegevoegd, waarbij de identiteit wordt getoetst in de Basisregistratie Personen of in de Basis Voorziening Vreemdelingenketen</a:t>
            </a:r>
          </a:p>
          <a:p>
            <a:pPr lvl="1"/>
            <a:r>
              <a:rPr lang="nl-NL" sz="1600" dirty="0"/>
              <a:t>In andere gevallen wordt een advocaat toegewezen uit de planning</a:t>
            </a:r>
          </a:p>
          <a:p>
            <a:endParaRPr lang="nl-NL" sz="1600" dirty="0"/>
          </a:p>
        </p:txBody>
      </p:sp>
      <p:sp>
        <p:nvSpPr>
          <p:cNvPr id="3" name="Titel 2">
            <a:extLst>
              <a:ext uri="{FF2B5EF4-FFF2-40B4-BE49-F238E27FC236}">
                <a16:creationId xmlns:a16="http://schemas.microsoft.com/office/drawing/2014/main" id="{8896446D-2579-4B99-9E88-D3C1C16C820A}"/>
              </a:ext>
            </a:extLst>
          </p:cNvPr>
          <p:cNvSpPr>
            <a:spLocks noGrp="1"/>
          </p:cNvSpPr>
          <p:nvPr>
            <p:ph type="title"/>
          </p:nvPr>
        </p:nvSpPr>
        <p:spPr/>
        <p:txBody>
          <a:bodyPr/>
          <a:lstStyle/>
          <a:p>
            <a:r>
              <a:rPr lang="nl-NL" dirty="0"/>
              <a:t>Toelichting schets Piketapplicatie (2)</a:t>
            </a:r>
          </a:p>
        </p:txBody>
      </p:sp>
    </p:spTree>
    <p:extLst>
      <p:ext uri="{BB962C8B-B14F-4D97-AF65-F5344CB8AC3E}">
        <p14:creationId xmlns:p14="http://schemas.microsoft.com/office/powerpoint/2010/main" val="2001866048"/>
      </p:ext>
    </p:extLst>
  </p:cSld>
  <p:clrMapOvr>
    <a:masterClrMapping/>
  </p:clrMapOvr>
</p:sld>
</file>

<file path=ppt/theme/theme1.xml><?xml version="1.0" encoding="utf-8"?>
<a:theme xmlns:a="http://schemas.openxmlformats.org/drawingml/2006/main" name="Kantoorthema">
  <a:themeElements>
    <a:clrScheme name="RvR 1">
      <a:dk1>
        <a:sysClr val="windowText" lastClr="000000"/>
      </a:dk1>
      <a:lt1>
        <a:sysClr val="window" lastClr="FFFFFF"/>
      </a:lt1>
      <a:dk2>
        <a:srgbClr val="8C0001"/>
      </a:dk2>
      <a:lt2>
        <a:srgbClr val="E7E6E6"/>
      </a:lt2>
      <a:accent1>
        <a:srgbClr val="BBE0E3"/>
      </a:accent1>
      <a:accent2>
        <a:srgbClr val="333399"/>
      </a:accent2>
      <a:accent3>
        <a:srgbClr val="5B9BD5"/>
      </a:accent3>
      <a:accent4>
        <a:srgbClr val="0563C1"/>
      </a:accent4>
      <a:accent5>
        <a:srgbClr val="FFC000"/>
      </a:accent5>
      <a:accent6>
        <a:srgbClr val="70AD47"/>
      </a:accent6>
      <a:hlink>
        <a:srgbClr val="8C0001"/>
      </a:hlink>
      <a:folHlink>
        <a:srgbClr val="954F72"/>
      </a:folHlink>
    </a:clrScheme>
    <a:fontScheme name="Verdana lettertyp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16-9.potx" id="{3B9F3987-09BA-4CAF-ABC2-DE88AA1CB784}" vid="{5C4871C8-02EB-46F2-88CA-AE17274438A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83FEF6E7CA1A4E853290BCA8904F65" ma:contentTypeVersion="12" ma:contentTypeDescription="Een nieuw document maken." ma:contentTypeScope="" ma:versionID="51e9ec6da87ae7e2baceb4caf588e7f7">
  <xsd:schema xmlns:xsd="http://www.w3.org/2001/XMLSchema" xmlns:xs="http://www.w3.org/2001/XMLSchema" xmlns:p="http://schemas.microsoft.com/office/2006/metadata/properties" xmlns:ns2="8ddd5ba3-9eba-44f1-b67a-a230a9a9f5dd" xmlns:ns3="d1349000-b928-4444-8d22-22501202ad7d" targetNamespace="http://schemas.microsoft.com/office/2006/metadata/properties" ma:root="true" ma:fieldsID="cbd9c7f576962a7fdcfa1bf0aeda208b" ns2:_="" ns3:_="">
    <xsd:import namespace="8ddd5ba3-9eba-44f1-b67a-a230a9a9f5dd"/>
    <xsd:import namespace="d1349000-b928-4444-8d22-22501202ad7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dd5ba3-9eba-44f1-b67a-a230a9a9f5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1349000-b928-4444-8d22-22501202ad7d"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AC60B1-89C9-4221-AFC6-28C24A3A1DF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E86CCFE-7731-46B9-889E-3EF6B233A412}">
  <ds:schemaRefs>
    <ds:schemaRef ds:uri="http://schemas.microsoft.com/sharepoint/v3/contenttype/forms"/>
  </ds:schemaRefs>
</ds:datastoreItem>
</file>

<file path=customXml/itemProps3.xml><?xml version="1.0" encoding="utf-8"?>
<ds:datastoreItem xmlns:ds="http://schemas.openxmlformats.org/officeDocument/2006/customXml" ds:itemID="{534F8260-85FA-4FAE-BB03-CEE9FBC115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dd5ba3-9eba-44f1-b67a-a230a9a9f5dd"/>
    <ds:schemaRef ds:uri="d1349000-b928-4444-8d22-22501202ad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template 16-9</Template>
  <TotalTime>0</TotalTime>
  <Words>2134</Words>
  <Application>Microsoft Office PowerPoint</Application>
  <PresentationFormat>Breedbeeld</PresentationFormat>
  <Paragraphs>356</Paragraphs>
  <Slides>10</Slides>
  <Notes>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Verdana</vt:lpstr>
      <vt:lpstr>Kantoorthema</vt:lpstr>
      <vt:lpstr>Architectuurschets Piketapplicatie</vt:lpstr>
      <vt:lpstr>Piket binnen de RvR-architectuur </vt:lpstr>
      <vt:lpstr>Doelarchitectuur: het primaire proces</vt:lpstr>
      <vt:lpstr>Transitie naar de doelarchitectuur </vt:lpstr>
      <vt:lpstr>PowerPoint-presentatie</vt:lpstr>
      <vt:lpstr>Nieuwe piketapplicatie</vt:lpstr>
      <vt:lpstr>Schets Piketapplicatie en context Roosteren/plannen en melden in afzonderlijk in te zetten modules</vt:lpstr>
      <vt:lpstr>Toelichting schets Piketapplicatie (1) </vt:lpstr>
      <vt:lpstr>Toelichting schets Piketapplicatie (2)</vt:lpstr>
      <vt:lpstr>Toelichting schets Piketapplicatie (3)</vt:lpstr>
    </vt:vector>
  </TitlesOfParts>
  <Manager>William van der Velden</Manager>
  <Company>Raad voor Rechtsbijstand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Paul Mulder</dc:creator>
  <cp:lastModifiedBy>Gert van Beek</cp:lastModifiedBy>
  <cp:revision>4</cp:revision>
  <dcterms:created xsi:type="dcterms:W3CDTF">2021-02-15T12:31:48Z</dcterms:created>
  <dcterms:modified xsi:type="dcterms:W3CDTF">2021-03-15T08:50:43Z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0x0101002083FEF6E7CA1A4E853290BCA8904F65</vt:lpwstr>
  </property>
  <property fmtid="{D5CDD505-2E9C-101B-9397-08002B2CF9AE}" pid="3" name="_dlc_DocIdItemGuid">
    <vt:lpwstr>46008d88-3cf2-43f6-8707-d94c7ae3ebb0</vt:lpwstr>
  </property>
  <property fmtid="{D5CDD505-2E9C-101B-9397-08002B2CF9AE}" pid="4" name="Opdrachtgever">
    <vt:lpwstr/>
  </property>
</Properties>
</file>