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466" r:id="rId5"/>
    <p:sldId id="444" r:id="rId6"/>
    <p:sldId id="445" r:id="rId7"/>
    <p:sldId id="467" r:id="rId8"/>
    <p:sldId id="440" r:id="rId9"/>
    <p:sldId id="435" r:id="rId10"/>
    <p:sldId id="277" r:id="rId11"/>
    <p:sldId id="439" r:id="rId12"/>
    <p:sldId id="460" r:id="rId13"/>
    <p:sldId id="334" r:id="rId14"/>
    <p:sldId id="324" r:id="rId15"/>
    <p:sldId id="325" r:id="rId16"/>
    <p:sldId id="333" r:id="rId17"/>
    <p:sldId id="326" r:id="rId18"/>
    <p:sldId id="327" r:id="rId19"/>
    <p:sldId id="462" r:id="rId20"/>
    <p:sldId id="463" r:id="rId21"/>
    <p:sldId id="464" r:id="rId22"/>
    <p:sldId id="328" r:id="rId23"/>
    <p:sldId id="465" r:id="rId24"/>
    <p:sldId id="329" r:id="rId25"/>
    <p:sldId id="332" r:id="rId26"/>
    <p:sldId id="273" r:id="rId27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B12D"/>
    <a:srgbClr val="912383"/>
    <a:srgbClr val="9C3990"/>
    <a:srgbClr val="E31B1E"/>
    <a:srgbClr val="005A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6129C0-6686-417D-AFF3-E747FD75E69B}" v="42" dt="2020-04-02T09:42:24.9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0" autoAdjust="0"/>
    <p:restoredTop sz="74685" autoAdjust="0"/>
  </p:normalViewPr>
  <p:slideViewPr>
    <p:cSldViewPr snapToGrid="0" snapToObjects="1">
      <p:cViewPr varScale="1">
        <p:scale>
          <a:sx n="163" d="100"/>
          <a:sy n="163" d="100"/>
        </p:scale>
        <p:origin x="940" y="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9" d="100"/>
          <a:sy n="69" d="100"/>
        </p:scale>
        <p:origin x="20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7892D-AFED-4AD9-A039-CDB73A6B044E}" type="datetimeFigureOut">
              <a:rPr lang="nl-NL" smtClean="0"/>
              <a:t>2-4-2020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E2C59-8DDE-4C62-BF54-A24334463C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30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68F6B-BA84-45F6-A9D2-6550CFEB0D87}" type="datetimeFigureOut">
              <a:rPr lang="nl-NL" smtClean="0"/>
              <a:t>2-4-2020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7D869-DFB1-4949-BB95-F48978B72DB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784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Support is groen. Fris, veilig (verkeerslicht) Duurzaam, jeugdig en bereikbaar.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7D869-DFB1-4949-BB95-F48978B72DB1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147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262" y="535261"/>
            <a:ext cx="5509846" cy="369332"/>
          </a:xfrm>
        </p:spPr>
        <p:txBody>
          <a:bodyPr wrap="square" anchor="t" anchorCtr="0">
            <a:spAutoFit/>
          </a:bodyPr>
          <a:lstStyle>
            <a:lvl1pPr algn="l">
              <a:defRPr lang="nl-NL" sz="18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39262" y="1155560"/>
            <a:ext cx="5509846" cy="3439063"/>
          </a:xfrm>
        </p:spPr>
        <p:txBody>
          <a:bodyPr tIns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lang="nl-NL" sz="1600" kern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lang="nl-NL" sz="1600" kern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80975" indent="-180975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nl-NL" sz="1600" kern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271463" indent="-271463" algn="l" defTabSz="457200" rtl="0" eaLnBrk="1" latinLnBrk="0" hangingPunct="1">
              <a:spcBef>
                <a:spcPct val="20000"/>
              </a:spcBef>
              <a:buFont typeface="+mj-lt"/>
              <a:buAutoNum type="arabicPeriod"/>
              <a:defRPr lang="nl-NL" sz="1600" kern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lang="nl-NL" sz="1600" kern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8" name="Rechthoek 17"/>
          <p:cNvSpPr/>
          <p:nvPr userDrawn="1"/>
        </p:nvSpPr>
        <p:spPr bwMode="white">
          <a:xfrm>
            <a:off x="6539237" y="590295"/>
            <a:ext cx="2238711" cy="5354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 userDrawn="1"/>
        </p:nvSpPr>
        <p:spPr>
          <a:xfrm>
            <a:off x="0" y="5000625"/>
            <a:ext cx="9148454" cy="142875"/>
          </a:xfrm>
          <a:prstGeom prst="rect">
            <a:avLst/>
          </a:prstGeom>
          <a:solidFill>
            <a:srgbClr val="9123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Vrije vorm 12"/>
          <p:cNvSpPr/>
          <p:nvPr userDrawn="1"/>
        </p:nvSpPr>
        <p:spPr>
          <a:xfrm>
            <a:off x="6162178" y="0"/>
            <a:ext cx="2980466" cy="146050"/>
          </a:xfrm>
          <a:custGeom>
            <a:avLst/>
            <a:gdLst>
              <a:gd name="connsiteX0" fmla="*/ 0 w 2980466"/>
              <a:gd name="connsiteY0" fmla="*/ 0 h 146050"/>
              <a:gd name="connsiteX1" fmla="*/ 2980466 w 2980466"/>
              <a:gd name="connsiteY1" fmla="*/ 0 h 146050"/>
              <a:gd name="connsiteX2" fmla="*/ 2980466 w 2980466"/>
              <a:gd name="connsiteY2" fmla="*/ 146050 h 146050"/>
              <a:gd name="connsiteX3" fmla="*/ 43603 w 2980466"/>
              <a:gd name="connsiteY3" fmla="*/ 146050 h 1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0466" h="146050">
                <a:moveTo>
                  <a:pt x="0" y="0"/>
                </a:moveTo>
                <a:lnTo>
                  <a:pt x="2980466" y="0"/>
                </a:lnTo>
                <a:lnTo>
                  <a:pt x="2980466" y="146050"/>
                </a:lnTo>
                <a:lnTo>
                  <a:pt x="43603" y="146050"/>
                </a:lnTo>
                <a:close/>
              </a:path>
            </a:pathLst>
          </a:custGeom>
          <a:solidFill>
            <a:srgbClr val="9123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 descr="frame_corporate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" t="81625" r="65208" b="2529"/>
          <a:stretch/>
        </p:blipFill>
        <p:spPr>
          <a:xfrm>
            <a:off x="6143220" y="336950"/>
            <a:ext cx="2860102" cy="706685"/>
          </a:xfrm>
          <a:prstGeom prst="rect">
            <a:avLst/>
          </a:prstGeom>
        </p:spPr>
      </p:pic>
      <p:sp>
        <p:nvSpPr>
          <p:cNvPr id="8" name="Tekstvak 7"/>
          <p:cNvSpPr txBox="1"/>
          <p:nvPr userDrawn="1"/>
        </p:nvSpPr>
        <p:spPr>
          <a:xfrm>
            <a:off x="484293" y="4961080"/>
            <a:ext cx="186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7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Driestar educatief</a:t>
            </a:r>
          </a:p>
        </p:txBody>
      </p:sp>
    </p:spTree>
    <p:extLst>
      <p:ext uri="{BB962C8B-B14F-4D97-AF65-F5344CB8AC3E}">
        <p14:creationId xmlns:p14="http://schemas.microsoft.com/office/powerpoint/2010/main" val="1023873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fot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262" y="535261"/>
            <a:ext cx="5509846" cy="369332"/>
          </a:xfrm>
        </p:spPr>
        <p:txBody>
          <a:bodyPr wrap="square" anchor="t" anchorCtr="0">
            <a:spAutoFit/>
          </a:bodyPr>
          <a:lstStyle>
            <a:lvl1pPr algn="l">
              <a:defRPr lang="nl-NL" sz="18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39262" y="1155560"/>
            <a:ext cx="5509846" cy="3439063"/>
          </a:xfrm>
        </p:spPr>
        <p:txBody>
          <a:bodyPr tIns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lang="nl-NL" sz="1600" kern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lang="nl-NL" sz="1600" kern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80975" indent="-180975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nl-NL" sz="1600" kern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271463" indent="-271463" algn="l" defTabSz="457200" rtl="0" eaLnBrk="1" latinLnBrk="0" hangingPunct="1">
              <a:spcBef>
                <a:spcPct val="20000"/>
              </a:spcBef>
              <a:buFont typeface="+mj-lt"/>
              <a:buAutoNum type="arabicPeriod"/>
              <a:defRPr lang="nl-NL" sz="1600" kern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lang="nl-NL" sz="1600" kern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afbeelding 4"/>
          <p:cNvSpPr>
            <a:spLocks noGrp="1"/>
          </p:cNvSpPr>
          <p:nvPr>
            <p:ph type="pic" sz="quarter" idx="11"/>
          </p:nvPr>
        </p:nvSpPr>
        <p:spPr>
          <a:xfrm>
            <a:off x="6362302" y="2934120"/>
            <a:ext cx="2309426" cy="1660504"/>
          </a:xfrm>
          <a:solidFill>
            <a:schemeClr val="bg1">
              <a:lumMod val="85000"/>
            </a:schemeClr>
          </a:solidFill>
        </p:spPr>
        <p:txBody>
          <a:bodyPr bIns="936000" anchor="ctr">
            <a:normAutofit/>
          </a:bodyPr>
          <a:lstStyle>
            <a:lvl1pPr marL="0" indent="0" algn="ctr">
              <a:buNone/>
              <a:defRPr lang="nl-NL" sz="11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nl-NL" dirty="0"/>
          </a:p>
        </p:txBody>
      </p:sp>
      <p:sp>
        <p:nvSpPr>
          <p:cNvPr id="12" name="Rechthoek 11"/>
          <p:cNvSpPr/>
          <p:nvPr userDrawn="1"/>
        </p:nvSpPr>
        <p:spPr bwMode="white">
          <a:xfrm>
            <a:off x="6168730" y="261257"/>
            <a:ext cx="2979724" cy="11478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6362302" y="1155559"/>
            <a:ext cx="2309426" cy="1659600"/>
          </a:xfrm>
          <a:solidFill>
            <a:schemeClr val="bg1">
              <a:lumMod val="85000"/>
            </a:schemeClr>
          </a:solidFill>
        </p:spPr>
        <p:txBody>
          <a:bodyPr bIns="936000" anchor="ctr">
            <a:normAutofit/>
          </a:bodyPr>
          <a:lstStyle>
            <a:lvl1pPr marL="0" indent="0" algn="ctr">
              <a:buNone/>
              <a:defRPr lang="nl-NL" sz="11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nl-NL" dirty="0"/>
          </a:p>
        </p:txBody>
      </p:sp>
      <p:grpSp>
        <p:nvGrpSpPr>
          <p:cNvPr id="48" name="Groep 47"/>
          <p:cNvGrpSpPr/>
          <p:nvPr userDrawn="1"/>
        </p:nvGrpSpPr>
        <p:grpSpPr>
          <a:xfrm>
            <a:off x="9404445" y="-4083"/>
            <a:ext cx="2187481" cy="5151666"/>
            <a:chOff x="9316379" y="-5444"/>
            <a:chExt cx="2609094" cy="6868888"/>
          </a:xfrm>
        </p:grpSpPr>
        <p:pic>
          <p:nvPicPr>
            <p:cNvPr id="49" name="Picture 3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412068" y="5637967"/>
              <a:ext cx="1327774" cy="101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0" name="Instructie Afbeelding &amp; Dia Herstellen"/>
            <p:cNvGrpSpPr/>
            <p:nvPr userDrawn="1"/>
          </p:nvGrpSpPr>
          <p:grpSpPr>
            <a:xfrm>
              <a:off x="9316379" y="-5444"/>
              <a:ext cx="2609094" cy="6868888"/>
              <a:chOff x="12470972" y="-5444"/>
              <a:chExt cx="2609094" cy="6868888"/>
            </a:xfrm>
          </p:grpSpPr>
          <p:sp>
            <p:nvSpPr>
              <p:cNvPr id="51" name="Rechthoek 50"/>
              <p:cNvSpPr/>
              <p:nvPr/>
            </p:nvSpPr>
            <p:spPr>
              <a:xfrm>
                <a:off x="12483705" y="-5444"/>
                <a:ext cx="2584447" cy="28846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6858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AFBEELDING INVOEGEN</a:t>
                </a:r>
              </a:p>
            </p:txBody>
          </p:sp>
          <p:sp>
            <p:nvSpPr>
              <p:cNvPr id="52" name="Tekstvak 33"/>
              <p:cNvSpPr txBox="1"/>
              <p:nvPr/>
            </p:nvSpPr>
            <p:spPr>
              <a:xfrm>
                <a:off x="12483705" y="974289"/>
                <a:ext cx="2584447" cy="22459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Klik op het icoon om een afbeelding</a:t>
                </a:r>
                <a:br>
                  <a:rPr kumimoji="0" lang="nl-NL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</a:br>
                <a:r>
                  <a:rPr kumimoji="0" lang="nl-NL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in te voegen</a:t>
                </a:r>
              </a:p>
            </p:txBody>
          </p:sp>
          <p:sp>
            <p:nvSpPr>
              <p:cNvPr id="53" name="Tekstvak 33"/>
              <p:cNvSpPr txBox="1"/>
              <p:nvPr/>
            </p:nvSpPr>
            <p:spPr>
              <a:xfrm>
                <a:off x="12479311" y="3056156"/>
                <a:ext cx="2592287" cy="44485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Selecteer de afbeelding die u wilt invoegen en klik op </a:t>
                </a:r>
                <a:r>
                  <a:rPr kumimoji="0" lang="nl-NL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‘Invoegen’</a:t>
                </a:r>
              </a:p>
            </p:txBody>
          </p:sp>
          <p:sp>
            <p:nvSpPr>
              <p:cNvPr id="54" name="Ovaal 53"/>
              <p:cNvSpPr/>
              <p:nvPr/>
            </p:nvSpPr>
            <p:spPr>
              <a:xfrm>
                <a:off x="12483705" y="491007"/>
                <a:ext cx="359927" cy="359927"/>
              </a:xfrm>
              <a:prstGeom prst="ellipse">
                <a:avLst/>
              </a:prstGeom>
              <a:solidFill>
                <a:srgbClr val="91238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36000" rIns="0" bIns="43200"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1</a:t>
                </a:r>
              </a:p>
            </p:txBody>
          </p:sp>
          <p:sp>
            <p:nvSpPr>
              <p:cNvPr id="55" name="Ovaal 54"/>
              <p:cNvSpPr/>
              <p:nvPr/>
            </p:nvSpPr>
            <p:spPr>
              <a:xfrm>
                <a:off x="12488780" y="2499796"/>
                <a:ext cx="359927" cy="359927"/>
              </a:xfrm>
              <a:prstGeom prst="ellipse">
                <a:avLst/>
              </a:prstGeom>
              <a:solidFill>
                <a:srgbClr val="91238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36000" rIns="0" bIns="43200"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2</a:t>
                </a:r>
              </a:p>
            </p:txBody>
          </p:sp>
          <p:cxnSp>
            <p:nvCxnSpPr>
              <p:cNvPr id="56" name="Rechte verbindingslijn 55"/>
              <p:cNvCxnSpPr/>
              <p:nvPr/>
            </p:nvCxnSpPr>
            <p:spPr>
              <a:xfrm>
                <a:off x="12487778" y="283020"/>
                <a:ext cx="2592288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912383"/>
                </a:solidFill>
                <a:prstDash val="solid"/>
              </a:ln>
              <a:effectLst/>
            </p:spPr>
          </p:cxnSp>
          <p:cxnSp>
            <p:nvCxnSpPr>
              <p:cNvPr id="57" name="Rechte verbindingslijn 56"/>
              <p:cNvCxnSpPr/>
              <p:nvPr/>
            </p:nvCxnSpPr>
            <p:spPr>
              <a:xfrm>
                <a:off x="12479311" y="2303362"/>
                <a:ext cx="2592288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912383"/>
                </a:solidFill>
                <a:prstDash val="solid"/>
              </a:ln>
              <a:effectLst/>
            </p:spPr>
          </p:cxnSp>
          <p:cxnSp>
            <p:nvCxnSpPr>
              <p:cNvPr id="58" name="Rechte verbindingslijn 57"/>
              <p:cNvCxnSpPr/>
              <p:nvPr/>
            </p:nvCxnSpPr>
            <p:spPr>
              <a:xfrm>
                <a:off x="12470972" y="4334476"/>
                <a:ext cx="2608001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912383"/>
                </a:solidFill>
                <a:prstDash val="solid"/>
              </a:ln>
              <a:effectLst/>
            </p:spPr>
          </p:cxnSp>
          <p:pic>
            <p:nvPicPr>
              <p:cNvPr id="59" name="Icoontje afbeeldi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488780" y="1490583"/>
                <a:ext cx="521075" cy="521075"/>
              </a:xfrm>
              <a:prstGeom prst="rect">
                <a:avLst/>
              </a:prstGeom>
            </p:spPr>
          </p:pic>
          <p:sp>
            <p:nvSpPr>
              <p:cNvPr id="60" name="Tekstvak 33"/>
              <p:cNvSpPr txBox="1"/>
              <p:nvPr/>
            </p:nvSpPr>
            <p:spPr>
              <a:xfrm>
                <a:off x="12479311" y="5017802"/>
                <a:ext cx="2588841" cy="40000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Klik met de rechter muisknop op de miniatuurweergave van de dia en kies </a:t>
                </a:r>
                <a:r>
                  <a:rPr kumimoji="0" lang="nl-NL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‘Dia herstellen’</a:t>
                </a:r>
              </a:p>
            </p:txBody>
          </p:sp>
          <p:sp>
            <p:nvSpPr>
              <p:cNvPr id="61" name="Ovaal 60"/>
              <p:cNvSpPr/>
              <p:nvPr/>
            </p:nvSpPr>
            <p:spPr>
              <a:xfrm>
                <a:off x="12488779" y="4532940"/>
                <a:ext cx="359927" cy="359927"/>
              </a:xfrm>
              <a:prstGeom prst="ellipse">
                <a:avLst/>
              </a:prstGeom>
              <a:solidFill>
                <a:srgbClr val="91238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36000" rIns="0" bIns="43200"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3</a:t>
                </a:r>
              </a:p>
            </p:txBody>
          </p:sp>
          <p:cxnSp>
            <p:nvCxnSpPr>
              <p:cNvPr id="62" name="Rechte verbindingslijn 61"/>
              <p:cNvCxnSpPr/>
              <p:nvPr/>
            </p:nvCxnSpPr>
            <p:spPr>
              <a:xfrm>
                <a:off x="12470972" y="6863444"/>
                <a:ext cx="2608001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912383"/>
                </a:solidFill>
                <a:prstDash val="solid"/>
              </a:ln>
              <a:effectLst/>
            </p:spPr>
          </p:cxnSp>
          <p:grpSp>
            <p:nvGrpSpPr>
              <p:cNvPr id="63" name="Groep 62"/>
              <p:cNvGrpSpPr/>
              <p:nvPr/>
            </p:nvGrpSpPr>
            <p:grpSpPr>
              <a:xfrm>
                <a:off x="12483705" y="3745117"/>
                <a:ext cx="1114138" cy="297656"/>
                <a:chOff x="13560784" y="3471416"/>
                <a:chExt cx="1114138" cy="297656"/>
              </a:xfrm>
            </p:grpSpPr>
            <p:sp>
              <p:nvSpPr>
                <p:cNvPr id="79" name="Afgeronde rechthoek 78"/>
                <p:cNvSpPr/>
                <p:nvPr/>
              </p:nvSpPr>
              <p:spPr>
                <a:xfrm>
                  <a:off x="13560784" y="3471416"/>
                  <a:ext cx="1114138" cy="297656"/>
                </a:xfrm>
                <a:prstGeom prst="roundRect">
                  <a:avLst/>
                </a:prstGeom>
                <a:gradFill flip="none" rotWithShape="1">
                  <a:gsLst>
                    <a:gs pos="4000">
                      <a:srgbClr val="00B0F0"/>
                    </a:gs>
                    <a:gs pos="0">
                      <a:srgbClr val="0070C0"/>
                    </a:gs>
                    <a:gs pos="100000">
                      <a:srgbClr val="0070C0"/>
                    </a:gs>
                    <a:gs pos="12000">
                      <a:srgbClr val="D1EAFF"/>
                    </a:gs>
                    <a:gs pos="96000">
                      <a:srgbClr val="00B0F0"/>
                    </a:gs>
                    <a:gs pos="89000">
                      <a:srgbClr val="DDF4FF"/>
                    </a:gs>
                    <a:gs pos="43000">
                      <a:srgbClr val="D1EAFF"/>
                    </a:gs>
                    <a:gs pos="51000">
                      <a:srgbClr val="DDF4FF"/>
                    </a:gs>
                  </a:gsLst>
                  <a:lin ang="16200000" scaled="1"/>
                  <a:tileRect/>
                </a:gradFill>
                <a:ln w="6350" cap="flat" cmpd="sng" algn="ctr">
                  <a:solidFill>
                    <a:srgbClr val="00ADEE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Tekstvak 79"/>
                <p:cNvSpPr txBox="1"/>
                <p:nvPr/>
              </p:nvSpPr>
              <p:spPr>
                <a:xfrm>
                  <a:off x="13573594" y="3486508"/>
                  <a:ext cx="888311" cy="27699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>
                  <a:defPPr>
                    <a:defRPr lang="nl-NL"/>
                  </a:defPPr>
                  <a:lvl1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900" i="0" u="none" strike="noStrike" kern="0" cap="none" spc="0" normalizeH="0" baseline="0">
                      <a:ln>
                        <a:noFill/>
                      </a:ln>
                      <a:effectLst>
                        <a:outerShdw blurRad="25400" algn="ctr" rotWithShape="0">
                          <a:prstClr val="white"/>
                        </a:outerShdw>
                      </a:effectLst>
                      <a:uLnTx/>
                      <a:uFillTx/>
                      <a:latin typeface="Segoe UI Light" panose="020B0502040204020203" pitchFamily="34" charset="0"/>
                      <a:cs typeface="Segoe UI Light" panose="020B0502040204020203" pitchFamily="34" charset="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Arial" charset="0"/>
                      <a:cs typeface="Arial" charset="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Arial" charset="0"/>
                      <a:cs typeface="Arial" charset="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Arial" charset="0"/>
                      <a:cs typeface="Arial" charset="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Arial" charset="0"/>
                      <a:cs typeface="Arial" charset="0"/>
                    </a:defRPr>
                  </a:lvl5pPr>
                  <a:lvl6pPr>
                    <a:defRPr>
                      <a:latin typeface="Arial" charset="0"/>
                      <a:cs typeface="Arial" charset="0"/>
                    </a:defRPr>
                  </a:lvl6pPr>
                  <a:lvl7pPr>
                    <a:defRPr>
                      <a:latin typeface="Arial" charset="0"/>
                      <a:cs typeface="Arial" charset="0"/>
                    </a:defRPr>
                  </a:lvl7pPr>
                  <a:lvl8pPr>
                    <a:defRPr>
                      <a:latin typeface="Arial" charset="0"/>
                      <a:cs typeface="Arial" charset="0"/>
                    </a:defRPr>
                  </a:lvl8pPr>
                  <a:lvl9pPr>
                    <a:defRPr>
                      <a:latin typeface="Arial" charset="0"/>
                      <a:cs typeface="Arial" charset="0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7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25400" algn="ctr" rotWithShape="0">
                          <a:prstClr val="white"/>
                        </a:outerShdw>
                      </a:effectLst>
                      <a:uLnTx/>
                      <a:uFillTx/>
                      <a:latin typeface="Segoe UI Light" panose="020B0502040204020203" pitchFamily="34" charset="0"/>
                      <a:cs typeface="Segoe UI Light" panose="020B0502040204020203" pitchFamily="34" charset="0"/>
                    </a:rPr>
                    <a:t>Invoegen</a:t>
                  </a:r>
                </a:p>
              </p:txBody>
            </p:sp>
            <p:cxnSp>
              <p:nvCxnSpPr>
                <p:cNvPr id="81" name="Rechte verbindingslijn 80"/>
                <p:cNvCxnSpPr/>
                <p:nvPr/>
              </p:nvCxnSpPr>
              <p:spPr>
                <a:xfrm>
                  <a:off x="14461905" y="3507058"/>
                  <a:ext cx="0" cy="224432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sp>
              <p:nvSpPr>
                <p:cNvPr id="82" name="Gelijkbenige driehoek 81"/>
                <p:cNvSpPr/>
                <p:nvPr/>
              </p:nvSpPr>
              <p:spPr>
                <a:xfrm rot="10800000">
                  <a:off x="14518584" y="3600521"/>
                  <a:ext cx="105309" cy="57157"/>
                </a:xfrm>
                <a:prstGeom prst="triangle">
                  <a:avLst/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4" name="Groep 63"/>
              <p:cNvGrpSpPr/>
              <p:nvPr/>
            </p:nvGrpSpPr>
            <p:grpSpPr>
              <a:xfrm>
                <a:off x="13317310" y="6137670"/>
                <a:ext cx="1750842" cy="564707"/>
                <a:chOff x="13098875" y="6031678"/>
                <a:chExt cx="1969277" cy="635161"/>
              </a:xfrm>
            </p:grpSpPr>
            <p:sp>
              <p:nvSpPr>
                <p:cNvPr id="65" name="Rechthoek 64"/>
                <p:cNvSpPr/>
                <p:nvPr/>
              </p:nvSpPr>
              <p:spPr>
                <a:xfrm>
                  <a:off x="13103058" y="6031678"/>
                  <a:ext cx="1957909" cy="536628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66" name="Groep 65"/>
                <p:cNvGrpSpPr/>
                <p:nvPr/>
              </p:nvGrpSpPr>
              <p:grpSpPr>
                <a:xfrm>
                  <a:off x="13098875" y="6031679"/>
                  <a:ext cx="1969277" cy="542924"/>
                  <a:chOff x="13164976" y="6054428"/>
                  <a:chExt cx="1969277" cy="542924"/>
                </a:xfrm>
              </p:grpSpPr>
              <p:sp>
                <p:nvSpPr>
                  <p:cNvPr id="69" name="Rechthoek 68"/>
                  <p:cNvSpPr/>
                  <p:nvPr/>
                </p:nvSpPr>
                <p:spPr>
                  <a:xfrm>
                    <a:off x="13164976" y="6054428"/>
                    <a:ext cx="1969277" cy="54292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3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70" name="Groep 69"/>
                  <p:cNvGrpSpPr/>
                  <p:nvPr/>
                </p:nvGrpSpPr>
                <p:grpSpPr>
                  <a:xfrm>
                    <a:off x="13214777" y="6112607"/>
                    <a:ext cx="145227" cy="129517"/>
                    <a:chOff x="12287399" y="5999447"/>
                    <a:chExt cx="194830" cy="173755"/>
                  </a:xfrm>
                </p:grpSpPr>
                <p:sp>
                  <p:nvSpPr>
                    <p:cNvPr id="73" name="Afgeronde rechthoek 72"/>
                    <p:cNvSpPr/>
                    <p:nvPr/>
                  </p:nvSpPr>
                  <p:spPr>
                    <a:xfrm>
                      <a:off x="12287399" y="5999447"/>
                      <a:ext cx="194830" cy="173755"/>
                    </a:xfrm>
                    <a:prstGeom prst="roundRect">
                      <a:avLst/>
                    </a:prstGeom>
                    <a:solidFill>
                      <a:sysClr val="window" lastClr="FFFFFF">
                        <a:lumMod val="95000"/>
                      </a:sysClr>
                    </a:solidFill>
                    <a:ln w="6350" cap="flat" cmpd="sng" algn="ctr">
                      <a:solidFill>
                        <a:srgbClr val="00ADEE">
                          <a:lumMod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74" name="Rechthoek 73"/>
                    <p:cNvSpPr/>
                    <p:nvPr/>
                  </p:nvSpPr>
                  <p:spPr>
                    <a:xfrm>
                      <a:off x="12309962" y="6064143"/>
                      <a:ext cx="67808" cy="88816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7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75" name="Rechthoek 74"/>
                    <p:cNvSpPr/>
                    <p:nvPr/>
                  </p:nvSpPr>
                  <p:spPr>
                    <a:xfrm>
                      <a:off x="12311695" y="6025633"/>
                      <a:ext cx="144676" cy="19389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50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76" name="Rechthoek 75"/>
                    <p:cNvSpPr/>
                    <p:nvPr/>
                  </p:nvSpPr>
                  <p:spPr>
                    <a:xfrm>
                      <a:off x="12394634" y="6067091"/>
                      <a:ext cx="61356" cy="12040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6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77" name="Rechthoek 76"/>
                    <p:cNvSpPr/>
                    <p:nvPr/>
                  </p:nvSpPr>
                  <p:spPr>
                    <a:xfrm>
                      <a:off x="12398009" y="6099631"/>
                      <a:ext cx="41906" cy="13244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6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78" name="Rechthoek 77"/>
                    <p:cNvSpPr/>
                    <p:nvPr/>
                  </p:nvSpPr>
                  <p:spPr>
                    <a:xfrm>
                      <a:off x="12394634" y="6135009"/>
                      <a:ext cx="61356" cy="12040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6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71" name="Rechthoek 70"/>
                  <p:cNvSpPr/>
                  <p:nvPr/>
                </p:nvSpPr>
                <p:spPr>
                  <a:xfrm>
                    <a:off x="13424745" y="6062529"/>
                    <a:ext cx="712246" cy="32886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nl-NL" sz="825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rPr>
                      <a:t>Indeling</a:t>
                    </a:r>
                  </a:p>
                </p:txBody>
              </p:sp>
              <p:sp>
                <p:nvSpPr>
                  <p:cNvPr id="72" name="Gelijkbenige driehoek 71"/>
                  <p:cNvSpPr/>
                  <p:nvPr/>
                </p:nvSpPr>
                <p:spPr>
                  <a:xfrm rot="5400000">
                    <a:off x="14952381" y="6150144"/>
                    <a:ext cx="105309" cy="57157"/>
                  </a:xfrm>
                  <a:prstGeom prst="triangle">
                    <a:avLst/>
                  </a:prstGeom>
                  <a:solidFill>
                    <a:sysClr val="windowText" lastClr="0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3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67" name="Afgeronde rechthoek 66"/>
                <p:cNvSpPr/>
                <p:nvPr/>
              </p:nvSpPr>
              <p:spPr>
                <a:xfrm>
                  <a:off x="13098875" y="6299992"/>
                  <a:ext cx="1962093" cy="268314"/>
                </a:xfrm>
                <a:prstGeom prst="roundRect">
                  <a:avLst/>
                </a:prstGeom>
                <a:gradFill>
                  <a:gsLst>
                    <a:gs pos="0">
                      <a:srgbClr val="FFF2BD"/>
                    </a:gs>
                    <a:gs pos="34000">
                      <a:srgbClr val="FFE98B"/>
                    </a:gs>
                    <a:gs pos="78000">
                      <a:srgbClr val="FFF5C9"/>
                    </a:gs>
                    <a:gs pos="59000">
                      <a:srgbClr val="FFE98B"/>
                    </a:gs>
                  </a:gsLst>
                  <a:lin ang="5400000" scaled="0"/>
                </a:gradFill>
                <a:ln w="6350" cap="flat" cmpd="sng" algn="ctr">
                  <a:solidFill>
                    <a:srgbClr val="FFC000"/>
                  </a:solidFill>
                  <a:prstDash val="solid"/>
                </a:ln>
                <a:effectLst/>
              </p:spPr>
              <p:txBody>
                <a:bodyPr lIns="324000" rtlCol="0" anchor="ctr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Dia herstellen</a:t>
                  </a:r>
                </a:p>
              </p:txBody>
            </p:sp>
            <p:pic>
              <p:nvPicPr>
                <p:cNvPr id="68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849717" y="6378357"/>
                  <a:ext cx="178436" cy="28848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  <p:sp>
        <p:nvSpPr>
          <p:cNvPr id="44" name="Rechthoek 43"/>
          <p:cNvSpPr/>
          <p:nvPr userDrawn="1"/>
        </p:nvSpPr>
        <p:spPr>
          <a:xfrm>
            <a:off x="0" y="5000625"/>
            <a:ext cx="9148454" cy="142875"/>
          </a:xfrm>
          <a:prstGeom prst="rect">
            <a:avLst/>
          </a:prstGeom>
          <a:solidFill>
            <a:srgbClr val="9123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Vrije vorm 44"/>
          <p:cNvSpPr/>
          <p:nvPr userDrawn="1"/>
        </p:nvSpPr>
        <p:spPr>
          <a:xfrm>
            <a:off x="6162178" y="0"/>
            <a:ext cx="2980466" cy="146050"/>
          </a:xfrm>
          <a:custGeom>
            <a:avLst/>
            <a:gdLst>
              <a:gd name="connsiteX0" fmla="*/ 0 w 2980466"/>
              <a:gd name="connsiteY0" fmla="*/ 0 h 146050"/>
              <a:gd name="connsiteX1" fmla="*/ 2980466 w 2980466"/>
              <a:gd name="connsiteY1" fmla="*/ 0 h 146050"/>
              <a:gd name="connsiteX2" fmla="*/ 2980466 w 2980466"/>
              <a:gd name="connsiteY2" fmla="*/ 146050 h 146050"/>
              <a:gd name="connsiteX3" fmla="*/ 43603 w 2980466"/>
              <a:gd name="connsiteY3" fmla="*/ 146050 h 1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0466" h="146050">
                <a:moveTo>
                  <a:pt x="0" y="0"/>
                </a:moveTo>
                <a:lnTo>
                  <a:pt x="2980466" y="0"/>
                </a:lnTo>
                <a:lnTo>
                  <a:pt x="2980466" y="146050"/>
                </a:lnTo>
                <a:lnTo>
                  <a:pt x="43603" y="146050"/>
                </a:lnTo>
                <a:close/>
              </a:path>
            </a:pathLst>
          </a:custGeom>
          <a:solidFill>
            <a:srgbClr val="9123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6" name="Afbeelding 45" descr="frame_corporate.png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" t="81625" r="65208" b="2529"/>
          <a:stretch/>
        </p:blipFill>
        <p:spPr>
          <a:xfrm>
            <a:off x="6143220" y="336950"/>
            <a:ext cx="2860102" cy="706685"/>
          </a:xfrm>
          <a:prstGeom prst="rect">
            <a:avLst/>
          </a:prstGeom>
        </p:spPr>
      </p:pic>
      <p:sp>
        <p:nvSpPr>
          <p:cNvPr id="47" name="Tekstvak 46"/>
          <p:cNvSpPr txBox="1"/>
          <p:nvPr userDrawn="1"/>
        </p:nvSpPr>
        <p:spPr>
          <a:xfrm>
            <a:off x="484293" y="4961080"/>
            <a:ext cx="186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7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Driestar educatief</a:t>
            </a:r>
          </a:p>
        </p:txBody>
      </p:sp>
    </p:spTree>
    <p:extLst>
      <p:ext uri="{BB962C8B-B14F-4D97-AF65-F5344CB8AC3E}">
        <p14:creationId xmlns:p14="http://schemas.microsoft.com/office/powerpoint/2010/main" val="365344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499"/>
          </a:xfrm>
          <a:solidFill>
            <a:schemeClr val="bg1">
              <a:lumMod val="85000"/>
            </a:schemeClr>
          </a:solidFill>
        </p:spPr>
        <p:txBody>
          <a:bodyPr bIns="684000" anchor="ctr">
            <a:normAutofit/>
          </a:bodyPr>
          <a:lstStyle>
            <a:lvl1pPr marL="0" indent="0" algn="ctr">
              <a:buNone/>
              <a:defRPr lang="nl-NL" sz="16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0" y="2144792"/>
            <a:ext cx="4094463" cy="2998708"/>
          </a:xfrm>
          <a:custGeom>
            <a:avLst/>
            <a:gdLst>
              <a:gd name="connsiteX0" fmla="*/ 3244902 w 4094463"/>
              <a:gd name="connsiteY0" fmla="*/ 286 h 2998708"/>
              <a:gd name="connsiteX1" fmla="*/ 0 w 4094463"/>
              <a:gd name="connsiteY1" fmla="*/ 1349890 h 2998708"/>
              <a:gd name="connsiteX2" fmla="*/ 766930 w 4094463"/>
              <a:gd name="connsiteY2" fmla="*/ 2998708 h 2998708"/>
              <a:gd name="connsiteX3" fmla="*/ 4094463 w 4094463"/>
              <a:gd name="connsiteY3" fmla="*/ 2998708 h 2998708"/>
              <a:gd name="connsiteX4" fmla="*/ 4094463 w 4094463"/>
              <a:gd name="connsiteY4" fmla="*/ 87472 h 2998708"/>
              <a:gd name="connsiteX5" fmla="*/ 3244902 w 4094463"/>
              <a:gd name="connsiteY5" fmla="*/ 286 h 299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4463" h="2998708">
                <a:moveTo>
                  <a:pt x="3244902" y="286"/>
                </a:moveTo>
                <a:cubicBezTo>
                  <a:pt x="2295217" y="-10230"/>
                  <a:pt x="1087266" y="266857"/>
                  <a:pt x="0" y="1349890"/>
                </a:cubicBezTo>
                <a:lnTo>
                  <a:pt x="766930" y="2998708"/>
                </a:lnTo>
                <a:lnTo>
                  <a:pt x="4094463" y="2998708"/>
                </a:lnTo>
                <a:lnTo>
                  <a:pt x="4094463" y="87472"/>
                </a:lnTo>
                <a:cubicBezTo>
                  <a:pt x="3849329" y="39253"/>
                  <a:pt x="3561464" y="3791"/>
                  <a:pt x="3244902" y="286"/>
                </a:cubicBezTo>
                <a:close/>
              </a:path>
            </a:pathLst>
          </a:custGeom>
          <a:solidFill>
            <a:srgbClr val="912383">
              <a:alpha val="89804"/>
            </a:srgbClr>
          </a:solidFill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">
                <a:solidFill>
                  <a:srgbClr val="6EB12D"/>
                </a:solidFill>
              </a:defRPr>
            </a:lvl1pPr>
          </a:lstStyle>
          <a:p>
            <a:pPr lvl="0"/>
            <a:r>
              <a:rPr lang="nl-NL" dirty="0"/>
              <a:t>-</a:t>
            </a:r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457628" y="3260921"/>
            <a:ext cx="3089439" cy="352970"/>
          </a:xfrm>
        </p:spPr>
        <p:txBody>
          <a:bodyPr tIns="0" anchor="t" anchorCtr="0">
            <a:noAutofit/>
          </a:bodyPr>
          <a:lstStyle>
            <a:lvl1pPr algn="l">
              <a:defRPr sz="2400" b="1" i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9" name="Tijdelijke aanduiding voor tekst 6"/>
          <p:cNvSpPr>
            <a:spLocks noGrp="1"/>
          </p:cNvSpPr>
          <p:nvPr>
            <p:ph type="body" sz="quarter" idx="12" hasCustomPrompt="1"/>
          </p:nvPr>
        </p:nvSpPr>
        <p:spPr>
          <a:xfrm>
            <a:off x="457627" y="3766758"/>
            <a:ext cx="3089439" cy="338585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Ondertitel</a:t>
            </a:r>
          </a:p>
        </p:txBody>
      </p:sp>
      <p:grpSp>
        <p:nvGrpSpPr>
          <p:cNvPr id="7" name="Groep 6"/>
          <p:cNvGrpSpPr/>
          <p:nvPr userDrawn="1"/>
        </p:nvGrpSpPr>
        <p:grpSpPr>
          <a:xfrm>
            <a:off x="9404445" y="-4083"/>
            <a:ext cx="2187481" cy="5151666"/>
            <a:chOff x="9316379" y="-5444"/>
            <a:chExt cx="2609094" cy="6868888"/>
          </a:xfrm>
        </p:grpSpPr>
        <p:pic>
          <p:nvPicPr>
            <p:cNvPr id="10" name="Picture 3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412068" y="5637967"/>
              <a:ext cx="1327774" cy="101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Instructie Afbeelding &amp; Dia Herstellen"/>
            <p:cNvGrpSpPr/>
            <p:nvPr userDrawn="1"/>
          </p:nvGrpSpPr>
          <p:grpSpPr>
            <a:xfrm>
              <a:off x="9316379" y="-5444"/>
              <a:ext cx="2609094" cy="6868888"/>
              <a:chOff x="12470972" y="-5444"/>
              <a:chExt cx="2609094" cy="6868888"/>
            </a:xfrm>
          </p:grpSpPr>
          <p:sp>
            <p:nvSpPr>
              <p:cNvPr id="13" name="Rechthoek 12"/>
              <p:cNvSpPr/>
              <p:nvPr/>
            </p:nvSpPr>
            <p:spPr>
              <a:xfrm>
                <a:off x="12483705" y="-5444"/>
                <a:ext cx="2584447" cy="28846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6858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2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AFBEELDING INVOEGEN</a:t>
                </a:r>
              </a:p>
            </p:txBody>
          </p:sp>
          <p:sp>
            <p:nvSpPr>
              <p:cNvPr id="14" name="Tekstvak 33"/>
              <p:cNvSpPr txBox="1"/>
              <p:nvPr/>
            </p:nvSpPr>
            <p:spPr>
              <a:xfrm>
                <a:off x="12483705" y="974289"/>
                <a:ext cx="2584447" cy="22459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Klik op het icoon om een afbeelding</a:t>
                </a:r>
                <a:br>
                  <a:rPr kumimoji="0" lang="nl-NL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</a:br>
                <a:r>
                  <a:rPr kumimoji="0" lang="nl-NL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in te voegen</a:t>
                </a:r>
              </a:p>
            </p:txBody>
          </p:sp>
          <p:sp>
            <p:nvSpPr>
              <p:cNvPr id="15" name="Tekstvak 33"/>
              <p:cNvSpPr txBox="1"/>
              <p:nvPr/>
            </p:nvSpPr>
            <p:spPr>
              <a:xfrm>
                <a:off x="12479311" y="3056156"/>
                <a:ext cx="2592287" cy="44485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Selecteer de afbeelding die u wilt invoegen en klik op </a:t>
                </a:r>
                <a:r>
                  <a:rPr kumimoji="0" lang="nl-NL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‘Invoegen’</a:t>
                </a:r>
              </a:p>
            </p:txBody>
          </p:sp>
          <p:sp>
            <p:nvSpPr>
              <p:cNvPr id="16" name="Ovaal 15"/>
              <p:cNvSpPr/>
              <p:nvPr/>
            </p:nvSpPr>
            <p:spPr>
              <a:xfrm>
                <a:off x="12483705" y="491007"/>
                <a:ext cx="359927" cy="359927"/>
              </a:xfrm>
              <a:prstGeom prst="ellipse">
                <a:avLst/>
              </a:prstGeom>
              <a:solidFill>
                <a:srgbClr val="91238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36000" rIns="0" bIns="43200"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1</a:t>
                </a:r>
              </a:p>
            </p:txBody>
          </p:sp>
          <p:sp>
            <p:nvSpPr>
              <p:cNvPr id="17" name="Ovaal 16"/>
              <p:cNvSpPr/>
              <p:nvPr/>
            </p:nvSpPr>
            <p:spPr>
              <a:xfrm>
                <a:off x="12488780" y="2499796"/>
                <a:ext cx="359927" cy="359927"/>
              </a:xfrm>
              <a:prstGeom prst="ellipse">
                <a:avLst/>
              </a:prstGeom>
              <a:solidFill>
                <a:srgbClr val="91238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36000" rIns="0" bIns="43200"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2</a:t>
                </a:r>
              </a:p>
            </p:txBody>
          </p:sp>
          <p:cxnSp>
            <p:nvCxnSpPr>
              <p:cNvPr id="18" name="Rechte verbindingslijn 17"/>
              <p:cNvCxnSpPr/>
              <p:nvPr/>
            </p:nvCxnSpPr>
            <p:spPr>
              <a:xfrm>
                <a:off x="12487778" y="283020"/>
                <a:ext cx="2592288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912383"/>
                </a:solidFill>
                <a:prstDash val="solid"/>
              </a:ln>
              <a:effectLst/>
            </p:spPr>
          </p:cxnSp>
          <p:cxnSp>
            <p:nvCxnSpPr>
              <p:cNvPr id="19" name="Rechte verbindingslijn 18"/>
              <p:cNvCxnSpPr/>
              <p:nvPr/>
            </p:nvCxnSpPr>
            <p:spPr>
              <a:xfrm>
                <a:off x="12479311" y="2303362"/>
                <a:ext cx="2592288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912383"/>
                </a:solidFill>
                <a:prstDash val="solid"/>
              </a:ln>
              <a:effectLst/>
            </p:spPr>
          </p:cxnSp>
          <p:cxnSp>
            <p:nvCxnSpPr>
              <p:cNvPr id="20" name="Rechte verbindingslijn 19"/>
              <p:cNvCxnSpPr/>
              <p:nvPr/>
            </p:nvCxnSpPr>
            <p:spPr>
              <a:xfrm>
                <a:off x="12470972" y="4334476"/>
                <a:ext cx="2608001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912383"/>
                </a:solidFill>
                <a:prstDash val="solid"/>
              </a:ln>
              <a:effectLst/>
            </p:spPr>
          </p:cxnSp>
          <p:pic>
            <p:nvPicPr>
              <p:cNvPr id="21" name="Icoontje afbeeldi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488780" y="1490583"/>
                <a:ext cx="521075" cy="521075"/>
              </a:xfrm>
              <a:prstGeom prst="rect">
                <a:avLst/>
              </a:prstGeom>
            </p:spPr>
          </p:pic>
          <p:sp>
            <p:nvSpPr>
              <p:cNvPr id="22" name="Tekstvak 33"/>
              <p:cNvSpPr txBox="1"/>
              <p:nvPr/>
            </p:nvSpPr>
            <p:spPr>
              <a:xfrm>
                <a:off x="12479311" y="5017802"/>
                <a:ext cx="2588841" cy="40000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Klik met de rechter muisknop op de miniatuurweergave van de dia en kies </a:t>
                </a:r>
                <a:r>
                  <a:rPr kumimoji="0" lang="nl-NL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‘Dia herstellen’</a:t>
                </a:r>
              </a:p>
            </p:txBody>
          </p:sp>
          <p:sp>
            <p:nvSpPr>
              <p:cNvPr id="23" name="Ovaal 22"/>
              <p:cNvSpPr/>
              <p:nvPr/>
            </p:nvSpPr>
            <p:spPr>
              <a:xfrm>
                <a:off x="12488779" y="4532940"/>
                <a:ext cx="359927" cy="359927"/>
              </a:xfrm>
              <a:prstGeom prst="ellipse">
                <a:avLst/>
              </a:prstGeom>
              <a:solidFill>
                <a:srgbClr val="91238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36000" rIns="0" bIns="43200"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3</a:t>
                </a:r>
              </a:p>
            </p:txBody>
          </p:sp>
          <p:cxnSp>
            <p:nvCxnSpPr>
              <p:cNvPr id="24" name="Rechte verbindingslijn 23"/>
              <p:cNvCxnSpPr/>
              <p:nvPr/>
            </p:nvCxnSpPr>
            <p:spPr>
              <a:xfrm>
                <a:off x="12470972" y="6863444"/>
                <a:ext cx="2608001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912383"/>
                </a:solidFill>
                <a:prstDash val="solid"/>
              </a:ln>
              <a:effectLst/>
            </p:spPr>
          </p:cxnSp>
          <p:grpSp>
            <p:nvGrpSpPr>
              <p:cNvPr id="25" name="Groep 24"/>
              <p:cNvGrpSpPr/>
              <p:nvPr/>
            </p:nvGrpSpPr>
            <p:grpSpPr>
              <a:xfrm>
                <a:off x="12483705" y="3745117"/>
                <a:ext cx="1114138" cy="297656"/>
                <a:chOff x="13560784" y="3471416"/>
                <a:chExt cx="1114138" cy="297656"/>
              </a:xfrm>
            </p:grpSpPr>
            <p:sp>
              <p:nvSpPr>
                <p:cNvPr id="41" name="Afgeronde rechthoek 40"/>
                <p:cNvSpPr/>
                <p:nvPr/>
              </p:nvSpPr>
              <p:spPr>
                <a:xfrm>
                  <a:off x="13560784" y="3471416"/>
                  <a:ext cx="1114138" cy="297656"/>
                </a:xfrm>
                <a:prstGeom prst="roundRect">
                  <a:avLst/>
                </a:prstGeom>
                <a:gradFill flip="none" rotWithShape="1">
                  <a:gsLst>
                    <a:gs pos="4000">
                      <a:srgbClr val="00B0F0"/>
                    </a:gs>
                    <a:gs pos="0">
                      <a:srgbClr val="0070C0"/>
                    </a:gs>
                    <a:gs pos="100000">
                      <a:srgbClr val="0070C0"/>
                    </a:gs>
                    <a:gs pos="12000">
                      <a:srgbClr val="D1EAFF"/>
                    </a:gs>
                    <a:gs pos="96000">
                      <a:srgbClr val="00B0F0"/>
                    </a:gs>
                    <a:gs pos="89000">
                      <a:srgbClr val="DDF4FF"/>
                    </a:gs>
                    <a:gs pos="43000">
                      <a:srgbClr val="D1EAFF"/>
                    </a:gs>
                    <a:gs pos="51000">
                      <a:srgbClr val="DDF4FF"/>
                    </a:gs>
                  </a:gsLst>
                  <a:lin ang="16200000" scaled="1"/>
                  <a:tileRect/>
                </a:gradFill>
                <a:ln w="6350" cap="flat" cmpd="sng" algn="ctr">
                  <a:solidFill>
                    <a:srgbClr val="00ADEE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Tekstvak 41"/>
                <p:cNvSpPr txBox="1"/>
                <p:nvPr/>
              </p:nvSpPr>
              <p:spPr>
                <a:xfrm>
                  <a:off x="13573594" y="3486508"/>
                  <a:ext cx="888311" cy="27699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>
                  <a:defPPr>
                    <a:defRPr lang="nl-NL"/>
                  </a:defPPr>
                  <a:lvl1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900" i="0" u="none" strike="noStrike" kern="0" cap="none" spc="0" normalizeH="0" baseline="0">
                      <a:ln>
                        <a:noFill/>
                      </a:ln>
                      <a:effectLst>
                        <a:outerShdw blurRad="25400" algn="ctr" rotWithShape="0">
                          <a:prstClr val="white"/>
                        </a:outerShdw>
                      </a:effectLst>
                      <a:uLnTx/>
                      <a:uFillTx/>
                      <a:latin typeface="Segoe UI Light" panose="020B0502040204020203" pitchFamily="34" charset="0"/>
                      <a:cs typeface="Segoe UI Light" panose="020B0502040204020203" pitchFamily="34" charset="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Arial" charset="0"/>
                      <a:cs typeface="Arial" charset="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Arial" charset="0"/>
                      <a:cs typeface="Arial" charset="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Arial" charset="0"/>
                      <a:cs typeface="Arial" charset="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latin typeface="Arial" charset="0"/>
                      <a:cs typeface="Arial" charset="0"/>
                    </a:defRPr>
                  </a:lvl5pPr>
                  <a:lvl6pPr>
                    <a:defRPr>
                      <a:latin typeface="Arial" charset="0"/>
                      <a:cs typeface="Arial" charset="0"/>
                    </a:defRPr>
                  </a:lvl6pPr>
                  <a:lvl7pPr>
                    <a:defRPr>
                      <a:latin typeface="Arial" charset="0"/>
                      <a:cs typeface="Arial" charset="0"/>
                    </a:defRPr>
                  </a:lvl7pPr>
                  <a:lvl8pPr>
                    <a:defRPr>
                      <a:latin typeface="Arial" charset="0"/>
                      <a:cs typeface="Arial" charset="0"/>
                    </a:defRPr>
                  </a:lvl8pPr>
                  <a:lvl9pPr>
                    <a:defRPr>
                      <a:latin typeface="Arial" charset="0"/>
                      <a:cs typeface="Arial" charset="0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7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25400" algn="ctr" rotWithShape="0">
                          <a:prstClr val="white"/>
                        </a:outerShdw>
                      </a:effectLst>
                      <a:uLnTx/>
                      <a:uFillTx/>
                      <a:latin typeface="Segoe UI Light" panose="020B0502040204020203" pitchFamily="34" charset="0"/>
                      <a:cs typeface="Segoe UI Light" panose="020B0502040204020203" pitchFamily="34" charset="0"/>
                    </a:rPr>
                    <a:t>Invoegen</a:t>
                  </a:r>
                </a:p>
              </p:txBody>
            </p:sp>
            <p:cxnSp>
              <p:nvCxnSpPr>
                <p:cNvPr id="43" name="Rechte verbindingslijn 42"/>
                <p:cNvCxnSpPr/>
                <p:nvPr/>
              </p:nvCxnSpPr>
              <p:spPr>
                <a:xfrm>
                  <a:off x="14461905" y="3507058"/>
                  <a:ext cx="0" cy="224432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sp>
              <p:nvSpPr>
                <p:cNvPr id="44" name="Gelijkbenige driehoek 43"/>
                <p:cNvSpPr/>
                <p:nvPr/>
              </p:nvSpPr>
              <p:spPr>
                <a:xfrm rot="10800000">
                  <a:off x="14518584" y="3600521"/>
                  <a:ext cx="105309" cy="57157"/>
                </a:xfrm>
                <a:prstGeom prst="triangle">
                  <a:avLst/>
                </a:prstGeom>
                <a:solidFill>
                  <a:sysClr val="windowText" lastClr="0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6" name="Groep 25"/>
              <p:cNvGrpSpPr/>
              <p:nvPr/>
            </p:nvGrpSpPr>
            <p:grpSpPr>
              <a:xfrm>
                <a:off x="13317310" y="6137670"/>
                <a:ext cx="1750842" cy="564707"/>
                <a:chOff x="13098875" y="6031678"/>
                <a:chExt cx="1969277" cy="635161"/>
              </a:xfrm>
            </p:grpSpPr>
            <p:sp>
              <p:nvSpPr>
                <p:cNvPr id="27" name="Rechthoek 26"/>
                <p:cNvSpPr/>
                <p:nvPr/>
              </p:nvSpPr>
              <p:spPr>
                <a:xfrm>
                  <a:off x="13103058" y="6031678"/>
                  <a:ext cx="1957909" cy="536628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28" name="Groep 27"/>
                <p:cNvGrpSpPr/>
                <p:nvPr/>
              </p:nvGrpSpPr>
              <p:grpSpPr>
                <a:xfrm>
                  <a:off x="13098875" y="6031679"/>
                  <a:ext cx="1969277" cy="542924"/>
                  <a:chOff x="13164976" y="6054428"/>
                  <a:chExt cx="1969277" cy="542924"/>
                </a:xfrm>
              </p:grpSpPr>
              <p:sp>
                <p:nvSpPr>
                  <p:cNvPr id="31" name="Rechthoek 30"/>
                  <p:cNvSpPr/>
                  <p:nvPr/>
                </p:nvSpPr>
                <p:spPr>
                  <a:xfrm>
                    <a:off x="13164976" y="6054428"/>
                    <a:ext cx="1969277" cy="54292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3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32" name="Groep 31"/>
                  <p:cNvGrpSpPr/>
                  <p:nvPr/>
                </p:nvGrpSpPr>
                <p:grpSpPr>
                  <a:xfrm>
                    <a:off x="13214777" y="6112607"/>
                    <a:ext cx="145227" cy="129517"/>
                    <a:chOff x="12287399" y="5999447"/>
                    <a:chExt cx="194830" cy="173755"/>
                  </a:xfrm>
                </p:grpSpPr>
                <p:sp>
                  <p:nvSpPr>
                    <p:cNvPr id="35" name="Afgeronde rechthoek 34"/>
                    <p:cNvSpPr/>
                    <p:nvPr/>
                  </p:nvSpPr>
                  <p:spPr>
                    <a:xfrm>
                      <a:off x="12287399" y="5999447"/>
                      <a:ext cx="194830" cy="173755"/>
                    </a:xfrm>
                    <a:prstGeom prst="roundRect">
                      <a:avLst/>
                    </a:prstGeom>
                    <a:solidFill>
                      <a:sysClr val="window" lastClr="FFFFFF">
                        <a:lumMod val="95000"/>
                      </a:sysClr>
                    </a:solidFill>
                    <a:ln w="6350" cap="flat" cmpd="sng" algn="ctr">
                      <a:solidFill>
                        <a:srgbClr val="00ADEE">
                          <a:lumMod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6" name="Rechthoek 35"/>
                    <p:cNvSpPr/>
                    <p:nvPr/>
                  </p:nvSpPr>
                  <p:spPr>
                    <a:xfrm>
                      <a:off x="12309962" y="6064143"/>
                      <a:ext cx="67808" cy="88816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7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7" name="Rechthoek 36"/>
                    <p:cNvSpPr/>
                    <p:nvPr/>
                  </p:nvSpPr>
                  <p:spPr>
                    <a:xfrm>
                      <a:off x="12311695" y="6025633"/>
                      <a:ext cx="144676" cy="19389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50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8" name="Rechthoek 37"/>
                    <p:cNvSpPr/>
                    <p:nvPr/>
                  </p:nvSpPr>
                  <p:spPr>
                    <a:xfrm>
                      <a:off x="12394634" y="6067091"/>
                      <a:ext cx="61356" cy="12040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6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9" name="Rechthoek 38"/>
                    <p:cNvSpPr/>
                    <p:nvPr/>
                  </p:nvSpPr>
                  <p:spPr>
                    <a:xfrm>
                      <a:off x="12398009" y="6099631"/>
                      <a:ext cx="41906" cy="13244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6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" name="Rechthoek 39"/>
                    <p:cNvSpPr/>
                    <p:nvPr/>
                  </p:nvSpPr>
                  <p:spPr>
                    <a:xfrm>
                      <a:off x="12394634" y="6135009"/>
                      <a:ext cx="61356" cy="12040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6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33" name="Rechthoek 32"/>
                  <p:cNvSpPr/>
                  <p:nvPr/>
                </p:nvSpPr>
                <p:spPr>
                  <a:xfrm>
                    <a:off x="13424745" y="6062529"/>
                    <a:ext cx="712246" cy="32886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nl-NL" sz="825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rPr>
                      <a:t>Indeling</a:t>
                    </a:r>
                  </a:p>
                </p:txBody>
              </p:sp>
              <p:sp>
                <p:nvSpPr>
                  <p:cNvPr id="34" name="Gelijkbenige driehoek 33"/>
                  <p:cNvSpPr/>
                  <p:nvPr/>
                </p:nvSpPr>
                <p:spPr>
                  <a:xfrm rot="5400000">
                    <a:off x="14952381" y="6150144"/>
                    <a:ext cx="105309" cy="57157"/>
                  </a:xfrm>
                  <a:prstGeom prst="triangle">
                    <a:avLst/>
                  </a:prstGeom>
                  <a:solidFill>
                    <a:sysClr val="windowText" lastClr="0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3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29" name="Afgeronde rechthoek 28"/>
                <p:cNvSpPr/>
                <p:nvPr/>
              </p:nvSpPr>
              <p:spPr>
                <a:xfrm>
                  <a:off x="13098875" y="6299992"/>
                  <a:ext cx="1962093" cy="268314"/>
                </a:xfrm>
                <a:prstGeom prst="roundRect">
                  <a:avLst/>
                </a:prstGeom>
                <a:gradFill>
                  <a:gsLst>
                    <a:gs pos="0">
                      <a:srgbClr val="FFF2BD"/>
                    </a:gs>
                    <a:gs pos="34000">
                      <a:srgbClr val="FFE98B"/>
                    </a:gs>
                    <a:gs pos="78000">
                      <a:srgbClr val="FFF5C9"/>
                    </a:gs>
                    <a:gs pos="59000">
                      <a:srgbClr val="FFE98B"/>
                    </a:gs>
                  </a:gsLst>
                  <a:lin ang="5400000" scaled="0"/>
                </a:gradFill>
                <a:ln w="6350" cap="flat" cmpd="sng" algn="ctr">
                  <a:solidFill>
                    <a:srgbClr val="FFC000"/>
                  </a:solidFill>
                  <a:prstDash val="solid"/>
                </a:ln>
                <a:effectLst/>
              </p:spPr>
              <p:txBody>
                <a:bodyPr lIns="324000" rtlCol="0" anchor="ctr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Dia herstellen</a:t>
                  </a:r>
                </a:p>
              </p:txBody>
            </p:sp>
            <p:pic>
              <p:nvPicPr>
                <p:cNvPr id="30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849717" y="6378357"/>
                  <a:ext cx="178436" cy="28848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916850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ot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-8142"/>
            <a:ext cx="9156639" cy="5151642"/>
          </a:xfrm>
          <a:prstGeom prst="rect">
            <a:avLst/>
          </a:prstGeom>
          <a:solidFill>
            <a:srgbClr val="9123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itel 1"/>
          <p:cNvSpPr>
            <a:spLocks noGrp="1"/>
          </p:cNvSpPr>
          <p:nvPr>
            <p:ph type="title" hasCustomPrompt="1"/>
          </p:nvPr>
        </p:nvSpPr>
        <p:spPr>
          <a:xfrm>
            <a:off x="457200" y="538315"/>
            <a:ext cx="3495368" cy="1259913"/>
          </a:xfrm>
        </p:spPr>
        <p:txBody>
          <a:bodyPr anchor="t" anchorCtr="0">
            <a:noAutofit/>
          </a:bodyPr>
          <a:lstStyle>
            <a:lvl1pPr algn="l">
              <a:defRPr sz="2400" b="1" i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Slotzin</a:t>
            </a:r>
          </a:p>
        </p:txBody>
      </p:sp>
      <p:sp>
        <p:nvSpPr>
          <p:cNvPr id="5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798228"/>
            <a:ext cx="2743200" cy="804862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 i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err="1"/>
              <a:t>Einde</a:t>
            </a:r>
            <a:r>
              <a:rPr lang="en-US" dirty="0"/>
              <a:t> </a:t>
            </a:r>
            <a:r>
              <a:rPr lang="en-US" dirty="0" err="1"/>
              <a:t>presentatie</a:t>
            </a:r>
            <a:r>
              <a:rPr lang="en-US" dirty="0"/>
              <a:t>.</a:t>
            </a:r>
          </a:p>
        </p:txBody>
      </p:sp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35856" y="2200659"/>
            <a:ext cx="4096867" cy="2999492"/>
          </a:xfrm>
          <a:prstGeom prst="rect">
            <a:avLst/>
          </a:prstGeom>
        </p:spPr>
      </p:pic>
      <p:sp>
        <p:nvSpPr>
          <p:cNvPr id="7" name="Tekstvak 6"/>
          <p:cNvSpPr txBox="1"/>
          <p:nvPr userDrawn="1"/>
        </p:nvSpPr>
        <p:spPr>
          <a:xfrm>
            <a:off x="457199" y="3440739"/>
            <a:ext cx="5109293" cy="192975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4000"/>
              </a:lnSpc>
            </a:pPr>
            <a:r>
              <a:rPr lang="nl-NL" sz="10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Driestar educatief is een praktijkgericht kenniscentrum dat een inspirerende bijdrage levert aan het christelijk onderwijs in binnen- en buitenland, met opleidingen, diensten en producten van Driestar hogeschool, Driestar onderwijsadvies en Driestar managementadvies.</a:t>
            </a:r>
          </a:p>
          <a:p>
            <a:pPr>
              <a:lnSpc>
                <a:spcPct val="114000"/>
              </a:lnSpc>
            </a:pPr>
            <a:endParaRPr lang="nl-NL" sz="1000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000" b="1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Niets uit </a:t>
            </a:r>
            <a:r>
              <a:rPr lang="nl-NL" sz="1000" b="1" i="1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deze presentatie mag worden verveelvoudigd, overgenomen, opgeslagen of openbaar gemaakt, in enige vorm of op enige wijze, zonder voorafgaande toestemming van Driestar educatief.</a:t>
            </a:r>
            <a:endParaRPr lang="nl-NL" sz="1000" b="1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lnSpc>
                <a:spcPct val="114000"/>
              </a:lnSpc>
            </a:pPr>
            <a:endParaRPr lang="nl-NL" sz="1000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lnSpc>
                <a:spcPct val="114000"/>
              </a:lnSpc>
            </a:pPr>
            <a:endParaRPr lang="nl-NL" sz="1000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lnSpc>
                <a:spcPct val="114000"/>
              </a:lnSpc>
            </a:pPr>
            <a:endParaRPr lang="nl-NL" sz="1000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pic>
        <p:nvPicPr>
          <p:cNvPr id="9" name="Afbeelding 8" descr="frame_corporate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" t="81625" r="65208" b="2529"/>
          <a:stretch/>
        </p:blipFill>
        <p:spPr>
          <a:xfrm>
            <a:off x="6143220" y="3546875"/>
            <a:ext cx="2860102" cy="70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32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362FD-7D7F-40ED-87BE-AAEDEFBA93FA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6078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316EB-3442-4EB7-BEA2-3083EDE9CC16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5828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/>
              <a:t>Titelstijl</a:t>
            </a:r>
            <a:r>
              <a:rPr lang="en-US" dirty="0"/>
              <a:t> van model </a:t>
            </a:r>
            <a:r>
              <a:rPr lang="en-US" dirty="0" err="1"/>
              <a:t>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AE17C-6724-A346-8F4D-8C17BD9DCE5E}" type="datetimeFigureOut">
              <a:rPr lang="nl-NL" smtClean="0"/>
              <a:t>2-4-2020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77472-C6C5-1742-9D8D-0A29975F352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7482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2" r:id="rId2"/>
    <p:sldLayoutId id="2147483663" r:id="rId3"/>
    <p:sldLayoutId id="2147483660" r:id="rId4"/>
    <p:sldLayoutId id="2147483664" r:id="rId5"/>
    <p:sldLayoutId id="2147483665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 descr="Afbeelding met persoon, binnen, zitten, laptop&#10;&#10;Automatisch gegenereerde beschrijving">
            <a:extLst>
              <a:ext uri="{FF2B5EF4-FFF2-40B4-BE49-F238E27FC236}">
                <a16:creationId xmlns:a16="http://schemas.microsoft.com/office/drawing/2014/main" id="{3C58870B-E9F8-4D21-B2E3-89C5EDF1F6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869" b="7869"/>
          <a:stretch>
            <a:fillRect/>
          </a:stretch>
        </p:blipFill>
        <p:spPr/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79CC17E-34B5-471A-AE41-0D1468575C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C32E8A7-2808-400B-9537-4DE47E32CE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Driestar educatief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225783E-B7C7-426F-8CAB-6F68179EB9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2339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fbeeldingsresultaat voor informatie management">
            <a:extLst>
              <a:ext uri="{FF2B5EF4-FFF2-40B4-BE49-F238E27FC236}">
                <a16:creationId xmlns:a16="http://schemas.microsoft.com/office/drawing/2014/main" id="{517883E2-0FC4-4F30-A47E-AE037F763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8" y="411111"/>
            <a:ext cx="63055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620C105B-A843-4373-9FBC-BA332C9DA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B29FEF3-D497-4A42-ACCB-B1416F1AC0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9105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B750F4-8FA0-4445-854A-739DB359A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Wettelijke eisen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7BC0EF-9E8C-4B86-8EF2-14495CAE6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AVG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Nederlandse wetgeving waaronder o.a. jaarrekening</a:t>
            </a:r>
          </a:p>
        </p:txBody>
      </p:sp>
      <p:pic>
        <p:nvPicPr>
          <p:cNvPr id="9" name="Tijdelijke aanduiding voor afbeelding 8">
            <a:extLst>
              <a:ext uri="{FF2B5EF4-FFF2-40B4-BE49-F238E27FC236}">
                <a16:creationId xmlns:a16="http://schemas.microsoft.com/office/drawing/2014/main" id="{80750C8D-21F9-400F-AE4D-F3F93F70EEC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/>
        </p:blipFill>
        <p:spPr>
          <a:xfrm>
            <a:off x="6362302" y="3036379"/>
            <a:ext cx="2619466" cy="1455986"/>
          </a:xfrm>
        </p:spPr>
      </p:pic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EE779967-7EBA-4E3D-A562-F76AC4A4C37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3589" r="35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2498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7BC0EF-9E8C-4B86-8EF2-14495CAE6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Taal Nederlands en Engels (Voornamelijk Hogeschool en internationalisering)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Aansluiten op standaardisatie o.a. HORA referentie architectuur en normenkader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Oplossingen die breed in de branche worden gebruikt.</a:t>
            </a:r>
            <a:br>
              <a:rPr lang="nl-NL" dirty="0"/>
            </a:br>
            <a:r>
              <a:rPr lang="nl-NL" dirty="0"/>
              <a:t>Voorbeeld: </a:t>
            </a:r>
            <a:r>
              <a:rPr lang="nl-NL" dirty="0" err="1"/>
              <a:t>Medicore</a:t>
            </a:r>
            <a:r>
              <a:rPr lang="nl-NL" dirty="0"/>
              <a:t> voor </a:t>
            </a:r>
            <a:r>
              <a:rPr lang="nl-NL" dirty="0" err="1"/>
              <a:t>leerlingzorg</a:t>
            </a:r>
            <a:r>
              <a:rPr lang="nl-NL" dirty="0"/>
              <a:t>, Surf voor HBO onderwijs en onderzoek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Inkoop bij Surf van centrale ICT voorzieningen en producten.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Externe data stromen in branche (DUO e.d.)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Archiefvoorwaarden van o.a. </a:t>
            </a:r>
            <a:r>
              <a:rPr lang="nl-NL" dirty="0" err="1"/>
              <a:t>Edventure</a:t>
            </a:r>
            <a:r>
              <a:rPr lang="nl-NL"/>
              <a:t> en VH</a:t>
            </a:r>
            <a:endParaRPr lang="nl-NL" dirty="0"/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endParaRPr lang="nl-NL" dirty="0"/>
          </a:p>
        </p:txBody>
      </p:sp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95726657-710A-4B91-8B9D-357811E123E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4055" b="14055"/>
          <a:stretch>
            <a:fillRect/>
          </a:stretch>
        </p:blipFill>
        <p:spPr/>
      </p:pic>
      <p:pic>
        <p:nvPicPr>
          <p:cNvPr id="9" name="Tijdelijke aanduiding voor afbeelding 8" descr="Afbeelding met paraplu, vlag&#10;&#10;Automatisch gegenereerde beschrijving">
            <a:extLst>
              <a:ext uri="{FF2B5EF4-FFF2-40B4-BE49-F238E27FC236}">
                <a16:creationId xmlns:a16="http://schemas.microsoft.com/office/drawing/2014/main" id="{09E5F202-096E-4C61-B6A5-71B7E82812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5365" r="5365"/>
          <a:stretch>
            <a:fillRect/>
          </a:stretch>
        </p:blipFill>
        <p:spPr/>
      </p:pic>
      <p:sp>
        <p:nvSpPr>
          <p:cNvPr id="7" name="Titel 6">
            <a:extLst>
              <a:ext uri="{FF2B5EF4-FFF2-40B4-BE49-F238E27FC236}">
                <a16:creationId xmlns:a16="http://schemas.microsoft.com/office/drawing/2014/main" id="{B658C089-E13D-4909-892C-D6FB79F98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Branche randvoorwaarden</a:t>
            </a:r>
          </a:p>
        </p:txBody>
      </p:sp>
    </p:spTree>
    <p:extLst>
      <p:ext uri="{BB962C8B-B14F-4D97-AF65-F5344CB8AC3E}">
        <p14:creationId xmlns:p14="http://schemas.microsoft.com/office/powerpoint/2010/main" val="1041174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601" y="44091"/>
            <a:ext cx="7005600" cy="5099409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7A5DBC2-5A5A-47C7-A179-19E6225992D3}"/>
              </a:ext>
            </a:extLst>
          </p:cNvPr>
          <p:cNvSpPr txBox="1"/>
          <p:nvPr/>
        </p:nvSpPr>
        <p:spPr>
          <a:xfrm>
            <a:off x="7853516" y="44091"/>
            <a:ext cx="1183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/>
              <a:t>HORA</a:t>
            </a:r>
          </a:p>
        </p:txBody>
      </p:sp>
    </p:spTree>
    <p:extLst>
      <p:ext uri="{BB962C8B-B14F-4D97-AF65-F5344CB8AC3E}">
        <p14:creationId xmlns:p14="http://schemas.microsoft.com/office/powerpoint/2010/main" val="2941219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B750F4-8FA0-4445-854A-739DB359A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Veiligheid en privacy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7BC0EF-9E8C-4B86-8EF2-14495CAE6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AVG </a:t>
            </a:r>
            <a:r>
              <a:rPr lang="nl-NL" dirty="0" err="1"/>
              <a:t>Proof</a:t>
            </a:r>
            <a:r>
              <a:rPr lang="nl-NL" dirty="0"/>
              <a:t>, privacy </a:t>
            </a:r>
            <a:r>
              <a:rPr lang="nl-NL" dirty="0" err="1"/>
              <a:t>by</a:t>
            </a:r>
            <a:r>
              <a:rPr lang="nl-NL" dirty="0"/>
              <a:t> design en met checks bij oplevering van project.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Veilig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Beveiligd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Betrouwbaar voor minimaal 95%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Dubbele authenticatie (bij voorkeur met standaard Surf oplossing)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Authenticatie op organisatie entiteit</a:t>
            </a:r>
          </a:p>
        </p:txBody>
      </p:sp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02578A04-03B3-4BF7-95ED-E339AC73972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/>
        </p:blipFill>
        <p:spPr>
          <a:xfrm>
            <a:off x="6362302" y="2961756"/>
            <a:ext cx="2707956" cy="1605231"/>
          </a:xfrm>
        </p:spPr>
      </p:pic>
      <p:pic>
        <p:nvPicPr>
          <p:cNvPr id="9" name="Tijdelijke aanduiding voor afbeelding 8">
            <a:extLst>
              <a:ext uri="{FF2B5EF4-FFF2-40B4-BE49-F238E27FC236}">
                <a16:creationId xmlns:a16="http://schemas.microsoft.com/office/drawing/2014/main" id="{FCFF1186-6CFE-48B8-BAA6-D9D31D2CF8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3589" r="35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0495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B750F4-8FA0-4445-854A-739DB359A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Architectuur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7BC0EF-9E8C-4B86-8EF2-14495CAE6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Standaard geen maatwerk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Flexibele standaard oplossingen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Zoveel mogelijk van één leverancier</a:t>
            </a:r>
            <a:br>
              <a:rPr lang="nl-NL" dirty="0"/>
            </a:br>
            <a:r>
              <a:rPr lang="nl-NL" dirty="0"/>
              <a:t>(Kosten/beheer/gebruikersvriendelijkheid van de applicatie) (Spanning met Customer </a:t>
            </a:r>
            <a:r>
              <a:rPr lang="nl-NL" dirty="0" err="1"/>
              <a:t>oriënted</a:t>
            </a:r>
            <a:r>
              <a:rPr lang="nl-NL" dirty="0"/>
              <a:t>)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Standaard </a:t>
            </a:r>
            <a:r>
              <a:rPr lang="nl-NL" dirty="0" err="1"/>
              <a:t>api</a:t>
            </a:r>
            <a:r>
              <a:rPr lang="nl-NL" dirty="0"/>
              <a:t>. Bij Hogeschool Surf </a:t>
            </a:r>
            <a:r>
              <a:rPr lang="nl-NL" dirty="0" err="1"/>
              <a:t>Conext</a:t>
            </a:r>
            <a:endParaRPr lang="nl-NL" dirty="0"/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Cloud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Open tenzij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Burcht applicatie voor iedere entiteit dezelfde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endParaRPr lang="nl-NL" dirty="0"/>
          </a:p>
        </p:txBody>
      </p:sp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78C1AAD9-5ADD-4234-8B0A-E66B55BD5A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/>
        </p:blipFill>
        <p:spPr>
          <a:xfrm>
            <a:off x="6362302" y="3407502"/>
            <a:ext cx="2309426" cy="713740"/>
          </a:xfrm>
        </p:spPr>
      </p:pic>
      <p:pic>
        <p:nvPicPr>
          <p:cNvPr id="9" name="Tijdelijke aanduiding voor afbeelding 8" descr="Afbeelding met tekst&#10;&#10;Automatisch gegenereerde beschrijving">
            <a:extLst>
              <a:ext uri="{FF2B5EF4-FFF2-40B4-BE49-F238E27FC236}">
                <a16:creationId xmlns:a16="http://schemas.microsoft.com/office/drawing/2014/main" id="{D3153F77-7E77-4BB6-8E1E-5F2A72EF80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119" b="21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69754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887CCBB-5AD9-468B-9429-CE718C879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811"/>
            <a:ext cx="9144000" cy="440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181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ABA366E-21F7-4D4E-BA79-B358AC663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639" y="0"/>
            <a:ext cx="699672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345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132222C-C722-474C-9986-61CFAF6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050"/>
            <a:ext cx="9144000" cy="485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816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B750F4-8FA0-4445-854A-739DB359A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Kaders voor MI en BI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7BC0EF-9E8C-4B86-8EF2-14495CAE6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Open tenzij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Management informatie uit standaard business applicatie (80%). Zie volgende slide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BI tool voor uitzonderingen op de standaard Management informatie (Project opdracht)</a:t>
            </a:r>
          </a:p>
        </p:txBody>
      </p:sp>
      <p:pic>
        <p:nvPicPr>
          <p:cNvPr id="9" name="Tijdelijke aanduiding voor afbeelding 8">
            <a:extLst>
              <a:ext uri="{FF2B5EF4-FFF2-40B4-BE49-F238E27FC236}">
                <a16:creationId xmlns:a16="http://schemas.microsoft.com/office/drawing/2014/main" id="{2B267893-C0F8-4A03-8ABC-4A3917B5050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0807" r="10807"/>
          <a:stretch>
            <a:fillRect/>
          </a:stretch>
        </p:blipFill>
        <p:spPr/>
      </p:pic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9826FD92-5A88-4C8B-AFC6-F672C6A8ED2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/>
        </p:blipFill>
        <p:spPr>
          <a:xfrm>
            <a:off x="6362302" y="1445243"/>
            <a:ext cx="2700582" cy="1080232"/>
          </a:xfrm>
        </p:spPr>
      </p:pic>
    </p:spTree>
    <p:extLst>
      <p:ext uri="{BB962C8B-B14F-4D97-AF65-F5344CB8AC3E}">
        <p14:creationId xmlns:p14="http://schemas.microsoft.com/office/powerpoint/2010/main" val="3662202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01641F-2F54-4E94-973A-74F07C233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9F969CCC-2114-4420-A0D5-273BA668F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8010648A-A740-40F4-9294-3016DE943F05}"/>
              </a:ext>
            </a:extLst>
          </p:cNvPr>
          <p:cNvGrpSpPr/>
          <p:nvPr/>
        </p:nvGrpSpPr>
        <p:grpSpPr>
          <a:xfrm>
            <a:off x="957494" y="67691"/>
            <a:ext cx="5674360" cy="7581900"/>
            <a:chOff x="230833" y="0"/>
            <a:chExt cx="5674913" cy="7582141"/>
          </a:xfrm>
        </p:grpSpPr>
        <p:cxnSp>
          <p:nvCxnSpPr>
            <p:cNvPr id="7" name="Rechte verbindingslijn 6">
              <a:extLst>
                <a:ext uri="{FF2B5EF4-FFF2-40B4-BE49-F238E27FC236}">
                  <a16:creationId xmlns:a16="http://schemas.microsoft.com/office/drawing/2014/main" id="{3D1506CB-5B4E-4066-8932-E4A27189C7E1}"/>
                </a:ext>
              </a:extLst>
            </p:cNvPr>
            <p:cNvCxnSpPr/>
            <p:nvPr/>
          </p:nvCxnSpPr>
          <p:spPr>
            <a:xfrm>
              <a:off x="3287948" y="1050587"/>
              <a:ext cx="0" cy="2376170"/>
            </a:xfrm>
            <a:prstGeom prst="line">
              <a:avLst/>
            </a:prstGeom>
            <a:noFill/>
            <a:ln w="25400" cap="flat" cmpd="sng" algn="ctr">
              <a:solidFill>
                <a:srgbClr val="4F81BD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8" name="Afgeronde rechthoek 3138">
              <a:extLst>
                <a:ext uri="{FF2B5EF4-FFF2-40B4-BE49-F238E27FC236}">
                  <a16:creationId xmlns:a16="http://schemas.microsoft.com/office/drawing/2014/main" id="{D3A5DFBF-7A3D-47EE-8632-58B5946AD293}"/>
                </a:ext>
              </a:extLst>
            </p:cNvPr>
            <p:cNvSpPr/>
            <p:nvPr/>
          </p:nvSpPr>
          <p:spPr>
            <a:xfrm>
              <a:off x="3881336" y="2227634"/>
              <a:ext cx="1737995" cy="113919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114300">
                <a:lnSpc>
                  <a:spcPct val="115000"/>
                </a:lnSpc>
                <a:spcAft>
                  <a:spcPts val="0"/>
                </a:spcAft>
              </a:pP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Facilitair bedrijf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Automatisering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Catering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Gebouw &amp; Receptie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Mediatheek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Secretariaat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Studentzaken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Studentenhuisvesting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" name="Afgeronde rechthoek 3139">
              <a:extLst>
                <a:ext uri="{FF2B5EF4-FFF2-40B4-BE49-F238E27FC236}">
                  <a16:creationId xmlns:a16="http://schemas.microsoft.com/office/drawing/2014/main" id="{4759071C-1963-4350-93DE-81084296282F}"/>
                </a:ext>
              </a:extLst>
            </p:cNvPr>
            <p:cNvSpPr/>
            <p:nvPr/>
          </p:nvSpPr>
          <p:spPr>
            <a:xfrm>
              <a:off x="920582" y="1200189"/>
              <a:ext cx="1485900" cy="20955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Medezeggenschapraad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Afgeronde rechthoek 3140">
              <a:extLst>
                <a:ext uri="{FF2B5EF4-FFF2-40B4-BE49-F238E27FC236}">
                  <a16:creationId xmlns:a16="http://schemas.microsoft.com/office/drawing/2014/main" id="{9FF8EDEF-4435-445D-A29A-6CBD53E2D019}"/>
                </a:ext>
              </a:extLst>
            </p:cNvPr>
            <p:cNvSpPr/>
            <p:nvPr/>
          </p:nvSpPr>
          <p:spPr>
            <a:xfrm>
              <a:off x="920450" y="1466898"/>
              <a:ext cx="1485900" cy="18098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Vertrouwenspersonen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Afgeronde rechthoek 3141">
              <a:extLst>
                <a:ext uri="{FF2B5EF4-FFF2-40B4-BE49-F238E27FC236}">
                  <a16:creationId xmlns:a16="http://schemas.microsoft.com/office/drawing/2014/main" id="{045569B5-4EAE-4DAF-BE53-0BEEDF780457}"/>
                </a:ext>
              </a:extLst>
            </p:cNvPr>
            <p:cNvSpPr/>
            <p:nvPr/>
          </p:nvSpPr>
          <p:spPr>
            <a:xfrm>
              <a:off x="430867" y="1771706"/>
              <a:ext cx="2571102" cy="161930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114300">
                <a:lnSpc>
                  <a:spcPct val="115000"/>
                </a:lnSpc>
                <a:spcAft>
                  <a:spcPts val="0"/>
                </a:spcAft>
              </a:pP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Lectoraten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Christelijk leraarschap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Nieuwe media in vorming en onderwijs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Passend leraarschap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114300">
                <a:spcAft>
                  <a:spcPts val="0"/>
                </a:spcAft>
              </a:pP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Kenniskringen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Opvoedingsidealen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Leiderschap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114300">
                <a:spcAft>
                  <a:spcPts val="0"/>
                </a:spcAft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 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114300">
                <a:spcAft>
                  <a:spcPts val="0"/>
                </a:spcAft>
              </a:pPr>
              <a:r>
                <a:rPr lang="nl-NL" sz="700" i="1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Met ingang van het nieuwe cursusjaar is een onderzoekscentrum ingericht waar dit cluster van activiteiten in wordt ondergebracht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114300">
                <a:spcAft>
                  <a:spcPts val="0"/>
                </a:spcAft>
              </a:pPr>
              <a:r>
                <a:rPr lang="nl-NL" sz="9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 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</p:txBody>
        </p:sp>
        <p:cxnSp>
          <p:nvCxnSpPr>
            <p:cNvPr id="12" name="Rechte verbindingslijn 11">
              <a:extLst>
                <a:ext uri="{FF2B5EF4-FFF2-40B4-BE49-F238E27FC236}">
                  <a16:creationId xmlns:a16="http://schemas.microsoft.com/office/drawing/2014/main" id="{1035F2B3-C286-4981-8B88-083ECAB46BEE}"/>
                </a:ext>
              </a:extLst>
            </p:cNvPr>
            <p:cNvCxnSpPr/>
            <p:nvPr/>
          </p:nvCxnSpPr>
          <p:spPr>
            <a:xfrm flipH="1">
              <a:off x="3278221" y="1669717"/>
              <a:ext cx="595630" cy="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C36121EE-A5A4-405F-A61E-11D3180E82D2}"/>
                </a:ext>
              </a:extLst>
            </p:cNvPr>
            <p:cNvCxnSpPr/>
            <p:nvPr/>
          </p:nvCxnSpPr>
          <p:spPr>
            <a:xfrm flipH="1">
              <a:off x="3002578" y="2509736"/>
              <a:ext cx="282934" cy="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14" name="Rechte verbindingslijn 13">
              <a:extLst>
                <a:ext uri="{FF2B5EF4-FFF2-40B4-BE49-F238E27FC236}">
                  <a16:creationId xmlns:a16="http://schemas.microsoft.com/office/drawing/2014/main" id="{292FB139-7E7B-41D4-97E2-317A200EF805}"/>
                </a:ext>
              </a:extLst>
            </p:cNvPr>
            <p:cNvCxnSpPr/>
            <p:nvPr/>
          </p:nvCxnSpPr>
          <p:spPr>
            <a:xfrm flipH="1">
              <a:off x="3287948" y="2764477"/>
              <a:ext cx="593955" cy="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15" name="Afgeronde rechthoek 3150">
              <a:extLst>
                <a:ext uri="{FF2B5EF4-FFF2-40B4-BE49-F238E27FC236}">
                  <a16:creationId xmlns:a16="http://schemas.microsoft.com/office/drawing/2014/main" id="{7CA450D5-2215-4EAA-A4F4-70AAC6894524}"/>
                </a:ext>
              </a:extLst>
            </p:cNvPr>
            <p:cNvSpPr/>
            <p:nvPr/>
          </p:nvSpPr>
          <p:spPr>
            <a:xfrm>
              <a:off x="904672" y="3647873"/>
              <a:ext cx="1605280" cy="1219557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72000" tIns="45720" rIns="54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12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Hogeschool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fgeronde rechthoek 3151">
              <a:extLst>
                <a:ext uri="{FF2B5EF4-FFF2-40B4-BE49-F238E27FC236}">
                  <a16:creationId xmlns:a16="http://schemas.microsoft.com/office/drawing/2014/main" id="{43AE5A33-9BA4-4769-A103-5F64596604BC}"/>
                </a:ext>
              </a:extLst>
            </p:cNvPr>
            <p:cNvSpPr/>
            <p:nvPr/>
          </p:nvSpPr>
          <p:spPr>
            <a:xfrm>
              <a:off x="3976594" y="3722386"/>
              <a:ext cx="1929152" cy="1440327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="horz" wrap="square" lIns="72000" tIns="45720" rIns="54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12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Onderwijsadvies, leerlingenzorg en jeugdhulp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8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voor middelbaar beroepsonderwijs, (speciaal) voortgezet en primair onderwijs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BB9055A5-C026-4B57-A47A-A985052D399A}"/>
                </a:ext>
              </a:extLst>
            </p:cNvPr>
            <p:cNvCxnSpPr/>
            <p:nvPr/>
          </p:nvCxnSpPr>
          <p:spPr>
            <a:xfrm flipH="1">
              <a:off x="1698031" y="3440145"/>
              <a:ext cx="3260450" cy="0"/>
            </a:xfrm>
            <a:prstGeom prst="line">
              <a:avLst/>
            </a:prstGeom>
            <a:noFill/>
            <a:ln w="25400" cap="flat" cmpd="sng" algn="ctr">
              <a:solidFill>
                <a:srgbClr val="4F81BD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8" name="Afgeronde rechthoek 3156">
              <a:extLst>
                <a:ext uri="{FF2B5EF4-FFF2-40B4-BE49-F238E27FC236}">
                  <a16:creationId xmlns:a16="http://schemas.microsoft.com/office/drawing/2014/main" id="{CE761950-5DDC-4B0F-9933-60F003809F9A}"/>
                </a:ext>
              </a:extLst>
            </p:cNvPr>
            <p:cNvSpPr/>
            <p:nvPr/>
          </p:nvSpPr>
          <p:spPr>
            <a:xfrm>
              <a:off x="4226980" y="5721677"/>
              <a:ext cx="1470791" cy="1860464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br>
                <a:rPr lang="nl-NL" sz="40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Thuisbasisteams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ICT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Jonge kind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Oudere kind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Leiderschap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Orthoteam Gouda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Orthoteam Barneveld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Orthoteam Kapelle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Dyslexie incl. basis GGZ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Voortgezet Onderwijs en MBO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142240" indent="-142240">
                <a:lnSpc>
                  <a:spcPct val="115000"/>
                </a:lnSpc>
                <a:spcAft>
                  <a:spcPts val="0"/>
                </a:spcAft>
              </a:pPr>
              <a:r>
                <a:rPr lang="nl-NL" sz="8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fgeronde rechthoek 3157">
              <a:extLst>
                <a:ext uri="{FF2B5EF4-FFF2-40B4-BE49-F238E27FC236}">
                  <a16:creationId xmlns:a16="http://schemas.microsoft.com/office/drawing/2014/main" id="{A936E9DE-39F6-45F4-A57B-D0BFA5A2CFA5}"/>
                </a:ext>
              </a:extLst>
            </p:cNvPr>
            <p:cNvSpPr/>
            <p:nvPr/>
          </p:nvSpPr>
          <p:spPr>
            <a:xfrm>
              <a:off x="1800222" y="5500219"/>
              <a:ext cx="1214120" cy="23241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72000" tIns="0" rIns="54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Examen­commissies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fgeronde rechthoek 3158">
              <a:extLst>
                <a:ext uri="{FF2B5EF4-FFF2-40B4-BE49-F238E27FC236}">
                  <a16:creationId xmlns:a16="http://schemas.microsoft.com/office/drawing/2014/main" id="{89B6C9F0-8609-4A79-ABA9-B70410BD7A14}"/>
                </a:ext>
              </a:extLst>
            </p:cNvPr>
            <p:cNvSpPr/>
            <p:nvPr/>
          </p:nvSpPr>
          <p:spPr>
            <a:xfrm>
              <a:off x="230833" y="5509947"/>
              <a:ext cx="1371600" cy="23241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72000" tIns="0" rIns="54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Opleidings­commissies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Afgeronde rechthoek 3159">
              <a:extLst>
                <a:ext uri="{FF2B5EF4-FFF2-40B4-BE49-F238E27FC236}">
                  <a16:creationId xmlns:a16="http://schemas.microsoft.com/office/drawing/2014/main" id="{A752BCAE-3E90-4D56-9E60-0ED04B93CD82}"/>
                </a:ext>
              </a:extLst>
            </p:cNvPr>
            <p:cNvSpPr/>
            <p:nvPr/>
          </p:nvSpPr>
          <p:spPr>
            <a:xfrm>
              <a:off x="2601551" y="6006056"/>
              <a:ext cx="923925" cy="1104265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indent="114300">
                <a:lnSpc>
                  <a:spcPct val="115000"/>
                </a:lnSpc>
                <a:spcAft>
                  <a:spcPts val="0"/>
                </a:spcAft>
              </a:pP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LVO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Duits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Economie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Engels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Geschiedenis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Nederlands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Wiskunde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8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Afgeronde rechthoek 3160">
              <a:extLst>
                <a:ext uri="{FF2B5EF4-FFF2-40B4-BE49-F238E27FC236}">
                  <a16:creationId xmlns:a16="http://schemas.microsoft.com/office/drawing/2014/main" id="{841DD4FE-056C-480B-BD20-08FC2E8A25C1}"/>
                </a:ext>
              </a:extLst>
            </p:cNvPr>
            <p:cNvSpPr/>
            <p:nvPr/>
          </p:nvSpPr>
          <p:spPr>
            <a:xfrm>
              <a:off x="1706546" y="6005903"/>
              <a:ext cx="828675" cy="1114425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indent="114300">
                <a:lnSpc>
                  <a:spcPct val="115000"/>
                </a:lnSpc>
                <a:spcAft>
                  <a:spcPts val="0"/>
                </a:spcAft>
              </a:pP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Masters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Special Educational Needs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38100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Leren &amp; Innoveren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  <a:p>
              <a:pPr marL="342900" marR="18415" lvl="0" indent="-342900"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</a:rPr>
                <a:t>Educational Leadership</a:t>
              </a:r>
              <a:endParaRPr lang="nl-NL" sz="900">
                <a:effectLst/>
                <a:latin typeface="Segoe UI" panose="020B0502040204020203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3" name="Afgeronde rechthoek 3161">
              <a:extLst>
                <a:ext uri="{FF2B5EF4-FFF2-40B4-BE49-F238E27FC236}">
                  <a16:creationId xmlns:a16="http://schemas.microsoft.com/office/drawing/2014/main" id="{3994EBE2-0040-4BE7-88F7-F4F7F71481CB}"/>
                </a:ext>
              </a:extLst>
            </p:cNvPr>
            <p:cNvSpPr/>
            <p:nvPr/>
          </p:nvSpPr>
          <p:spPr>
            <a:xfrm>
              <a:off x="996488" y="6006056"/>
              <a:ext cx="628650" cy="111506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90170">
                <a:lnSpc>
                  <a:spcPct val="115000"/>
                </a:lnSpc>
                <a:spcAft>
                  <a:spcPts val="0"/>
                </a:spcAft>
              </a:pP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HBO Peda-gogiek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Afgeronde rechthoek 3162">
              <a:extLst>
                <a:ext uri="{FF2B5EF4-FFF2-40B4-BE49-F238E27FC236}">
                  <a16:creationId xmlns:a16="http://schemas.microsoft.com/office/drawing/2014/main" id="{88F0457C-3241-472C-B7DE-5219E0F150DE}"/>
                </a:ext>
              </a:extLst>
            </p:cNvPr>
            <p:cNvSpPr/>
            <p:nvPr/>
          </p:nvSpPr>
          <p:spPr>
            <a:xfrm>
              <a:off x="2276570" y="0"/>
              <a:ext cx="2000333" cy="37084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72000" tIns="45720" rIns="54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11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Raad van toezicht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Afgeronde rechthoek 3163">
              <a:extLst>
                <a:ext uri="{FF2B5EF4-FFF2-40B4-BE49-F238E27FC236}">
                  <a16:creationId xmlns:a16="http://schemas.microsoft.com/office/drawing/2014/main" id="{7E958C3D-BCE1-4576-A58F-D12AC76AA3AB}"/>
                </a:ext>
              </a:extLst>
            </p:cNvPr>
            <p:cNvSpPr/>
            <p:nvPr/>
          </p:nvSpPr>
          <p:spPr>
            <a:xfrm>
              <a:off x="257186" y="6006059"/>
              <a:ext cx="666750" cy="112395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indent="114300">
                <a:lnSpc>
                  <a:spcPct val="115000"/>
                </a:lnSpc>
                <a:spcAft>
                  <a:spcPts val="0"/>
                </a:spcAft>
              </a:pP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Pabo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marR="38100" lvl="0" indent="-342900">
                <a:lnSpc>
                  <a:spcPct val="110000"/>
                </a:lnSpc>
                <a:spcAft>
                  <a:spcPts val="0"/>
                </a:spcAft>
                <a:buFont typeface="Symbol" panose="05050102010706020507" pitchFamily="18" charset="2"/>
                <a:buChar char=""/>
                <a:tabLst>
                  <a:tab pos="449580" algn="l"/>
                </a:tabLst>
              </a:pPr>
              <a:r>
                <a:rPr lang="nl-NL" sz="800">
                  <a:effectLst/>
                </a:rPr>
                <a:t>Voltijd</a:t>
              </a:r>
              <a:endParaRPr lang="nl-NL">
                <a:effectLst/>
              </a:endParaRPr>
            </a:p>
            <a:p>
              <a:pPr marL="342900" marR="38100" lvl="0" indent="-342900">
                <a:lnSpc>
                  <a:spcPct val="110000"/>
                </a:lnSpc>
                <a:spcAft>
                  <a:spcPts val="0"/>
                </a:spcAft>
                <a:buFont typeface="Symbol" panose="05050102010706020507" pitchFamily="18" charset="2"/>
                <a:buChar char=""/>
                <a:tabLst>
                  <a:tab pos="449580" algn="l"/>
                </a:tabLst>
              </a:pPr>
              <a:r>
                <a:rPr lang="nl-NL" sz="800">
                  <a:effectLst/>
                </a:rPr>
                <a:t>Deeltijd</a:t>
              </a:r>
              <a:endParaRPr lang="nl-NL">
                <a:effectLst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D4F7F969-178E-4589-9D31-206B6064906D}"/>
                </a:ext>
              </a:extLst>
            </p:cNvPr>
            <p:cNvCxnSpPr/>
            <p:nvPr/>
          </p:nvCxnSpPr>
          <p:spPr>
            <a:xfrm>
              <a:off x="3278221" y="369651"/>
              <a:ext cx="0" cy="228600"/>
            </a:xfrm>
            <a:prstGeom prst="line">
              <a:avLst/>
            </a:prstGeom>
            <a:noFill/>
            <a:ln w="25400" cap="flat" cmpd="sng" algn="ctr">
              <a:solidFill>
                <a:srgbClr val="4F81BD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27" name="Afgeronde rechthoek 67">
              <a:extLst>
                <a:ext uri="{FF2B5EF4-FFF2-40B4-BE49-F238E27FC236}">
                  <a16:creationId xmlns:a16="http://schemas.microsoft.com/office/drawing/2014/main" id="{D25371BF-848F-4680-B281-CD5435B8EB1A}"/>
                </a:ext>
              </a:extLst>
            </p:cNvPr>
            <p:cNvSpPr/>
            <p:nvPr/>
          </p:nvSpPr>
          <p:spPr>
            <a:xfrm>
              <a:off x="2276570" y="593387"/>
              <a:ext cx="2000333" cy="45148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45720" rIns="54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12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College van bestuur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Afgeronde rechthoek 70">
              <a:extLst>
                <a:ext uri="{FF2B5EF4-FFF2-40B4-BE49-F238E27FC236}">
                  <a16:creationId xmlns:a16="http://schemas.microsoft.com/office/drawing/2014/main" id="{303D419D-0BA5-4250-9F5E-9C6DE460BFB6}"/>
                </a:ext>
              </a:extLst>
            </p:cNvPr>
            <p:cNvSpPr/>
            <p:nvPr/>
          </p:nvSpPr>
          <p:spPr>
            <a:xfrm>
              <a:off x="3861684" y="1136825"/>
              <a:ext cx="1757045" cy="996843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114300">
                <a:lnSpc>
                  <a:spcPct val="115000"/>
                </a:lnSpc>
                <a:spcAft>
                  <a:spcPts val="0"/>
                </a:spcAft>
              </a:pPr>
              <a:r>
                <a:rPr lang="nl-NL" sz="900" b="1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Staf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lnSpc>
                  <a:spcPct val="110000"/>
                </a:lnSpc>
                <a:spcAft>
                  <a:spcPts val="0"/>
                </a:spcAft>
                <a:buFont typeface="Symbol" panose="05050102010706020507" pitchFamily="18" charset="2"/>
                <a:buChar char=""/>
                <a:tabLst>
                  <a:tab pos="449580" algn="l"/>
                </a:tabLst>
              </a:pPr>
              <a:r>
                <a:rPr lang="nl-NL" sz="800">
                  <a:effectLst/>
                </a:rPr>
                <a:t>Bestuur en beleid</a:t>
              </a:r>
              <a:endParaRPr lang="nl-NL">
                <a:effectLst/>
              </a:endParaRPr>
            </a:p>
            <a:p>
              <a:pPr marL="342900" lvl="0" indent="-342900">
                <a:lnSpc>
                  <a:spcPct val="110000"/>
                </a:lnSpc>
                <a:spcAft>
                  <a:spcPts val="0"/>
                </a:spcAft>
                <a:buFont typeface="Symbol" panose="05050102010706020507" pitchFamily="18" charset="2"/>
                <a:buChar char=""/>
                <a:tabLst>
                  <a:tab pos="449580" algn="l"/>
                </a:tabLst>
              </a:pPr>
              <a:r>
                <a:rPr lang="nl-NL" sz="800">
                  <a:effectLst/>
                </a:rPr>
                <a:t>Marketing &amp; Communicatie</a:t>
              </a:r>
              <a:endParaRPr lang="nl-NL">
                <a:effectLst/>
              </a:endParaRPr>
            </a:p>
            <a:p>
              <a:pPr marL="342900" lvl="0" indent="-342900">
                <a:lnSpc>
                  <a:spcPct val="110000"/>
                </a:lnSpc>
                <a:spcAft>
                  <a:spcPts val="0"/>
                </a:spcAft>
                <a:buFont typeface="Symbol" panose="05050102010706020507" pitchFamily="18" charset="2"/>
                <a:buChar char=""/>
                <a:tabLst>
                  <a:tab pos="449580" algn="l"/>
                </a:tabLst>
              </a:pPr>
              <a:r>
                <a:rPr lang="nl-NL" sz="800">
                  <a:effectLst/>
                </a:rPr>
                <a:t>Financiën</a:t>
              </a:r>
              <a:endParaRPr lang="nl-NL">
                <a:effectLst/>
              </a:endParaRPr>
            </a:p>
            <a:p>
              <a:pPr marL="342900" lvl="0" indent="-342900">
                <a:lnSpc>
                  <a:spcPct val="110000"/>
                </a:lnSpc>
                <a:spcAft>
                  <a:spcPts val="0"/>
                </a:spcAft>
                <a:buFont typeface="Symbol" panose="05050102010706020507" pitchFamily="18" charset="2"/>
                <a:buChar char=""/>
                <a:tabLst>
                  <a:tab pos="449580" algn="l"/>
                </a:tabLst>
              </a:pPr>
              <a:r>
                <a:rPr lang="nl-NL" sz="800">
                  <a:effectLst/>
                </a:rPr>
                <a:t>Kwaliteitszorg</a:t>
              </a:r>
              <a:endParaRPr lang="nl-NL">
                <a:effectLst/>
              </a:endParaRPr>
            </a:p>
            <a:p>
              <a:pPr marL="342900" lvl="0" indent="-342900">
                <a:lnSpc>
                  <a:spcPct val="110000"/>
                </a:lnSpc>
                <a:spcAft>
                  <a:spcPts val="0"/>
                </a:spcAft>
                <a:buFont typeface="Symbol" panose="05050102010706020507" pitchFamily="18" charset="2"/>
                <a:buChar char=""/>
                <a:tabLst>
                  <a:tab pos="449580" algn="l"/>
                </a:tabLst>
              </a:pPr>
              <a:r>
                <a:rPr lang="nl-NL" sz="800">
                  <a:effectLst/>
                </a:rPr>
                <a:t>Personeel &amp; Organisatie</a:t>
              </a:r>
              <a:endParaRPr lang="nl-NL">
                <a:effectLst/>
              </a:endParaRPr>
            </a:p>
          </p:txBody>
        </p:sp>
        <p:cxnSp>
          <p:nvCxnSpPr>
            <p:cNvPr id="29" name="Rechte verbindingslijn 28">
              <a:extLst>
                <a:ext uri="{FF2B5EF4-FFF2-40B4-BE49-F238E27FC236}">
                  <a16:creationId xmlns:a16="http://schemas.microsoft.com/office/drawing/2014/main" id="{D4F9B79D-440B-41F6-A3EC-324B0C7A9829}"/>
                </a:ext>
              </a:extLst>
            </p:cNvPr>
            <p:cNvCxnSpPr>
              <a:stCxn id="15" idx="2"/>
            </p:cNvCxnSpPr>
            <p:nvPr/>
          </p:nvCxnSpPr>
          <p:spPr>
            <a:xfrm flipH="1">
              <a:off x="1707138" y="4867429"/>
              <a:ext cx="174" cy="99063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22E968F8-F029-48B4-B3D7-992FC92FA45B}"/>
                </a:ext>
              </a:extLst>
            </p:cNvPr>
            <p:cNvCxnSpPr/>
            <p:nvPr/>
          </p:nvCxnSpPr>
          <p:spPr>
            <a:xfrm>
              <a:off x="967225" y="5402938"/>
              <a:ext cx="1439228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" name="Rechte verbindingslijn 30">
              <a:extLst>
                <a:ext uri="{FF2B5EF4-FFF2-40B4-BE49-F238E27FC236}">
                  <a16:creationId xmlns:a16="http://schemas.microsoft.com/office/drawing/2014/main" id="{9CF3CA98-8B95-4931-A4FF-49BAF0F31DEB}"/>
                </a:ext>
              </a:extLst>
            </p:cNvPr>
            <p:cNvCxnSpPr/>
            <p:nvPr/>
          </p:nvCxnSpPr>
          <p:spPr>
            <a:xfrm>
              <a:off x="967305" y="5402942"/>
              <a:ext cx="0" cy="10922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Rechte verbindingslijn 31">
              <a:extLst>
                <a:ext uri="{FF2B5EF4-FFF2-40B4-BE49-F238E27FC236}">
                  <a16:creationId xmlns:a16="http://schemas.microsoft.com/office/drawing/2014/main" id="{0746700B-B3D4-4433-AE88-AEBD5B06B310}"/>
                </a:ext>
              </a:extLst>
            </p:cNvPr>
            <p:cNvCxnSpPr/>
            <p:nvPr/>
          </p:nvCxnSpPr>
          <p:spPr>
            <a:xfrm>
              <a:off x="2402328" y="5402942"/>
              <a:ext cx="0" cy="104775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3" name="Rechte verbindingslijn 32">
              <a:extLst>
                <a:ext uri="{FF2B5EF4-FFF2-40B4-BE49-F238E27FC236}">
                  <a16:creationId xmlns:a16="http://schemas.microsoft.com/office/drawing/2014/main" id="{B8151A3F-9257-4ADF-8EE8-9A65C7A94796}"/>
                </a:ext>
              </a:extLst>
            </p:cNvPr>
            <p:cNvCxnSpPr/>
            <p:nvPr/>
          </p:nvCxnSpPr>
          <p:spPr>
            <a:xfrm>
              <a:off x="558744" y="5860142"/>
              <a:ext cx="2514600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Rechte verbindingslijn 33">
              <a:extLst>
                <a:ext uri="{FF2B5EF4-FFF2-40B4-BE49-F238E27FC236}">
                  <a16:creationId xmlns:a16="http://schemas.microsoft.com/office/drawing/2014/main" id="{07AA23DD-F3C1-4A74-91C8-BA23F5C10675}"/>
                </a:ext>
              </a:extLst>
            </p:cNvPr>
            <p:cNvCxnSpPr/>
            <p:nvPr/>
          </p:nvCxnSpPr>
          <p:spPr>
            <a:xfrm>
              <a:off x="558744" y="5860142"/>
              <a:ext cx="0" cy="146329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" name="Rechte verbindingslijn 34">
              <a:extLst>
                <a:ext uri="{FF2B5EF4-FFF2-40B4-BE49-F238E27FC236}">
                  <a16:creationId xmlns:a16="http://schemas.microsoft.com/office/drawing/2014/main" id="{0790912F-AB62-48AD-B686-1060D4CA3B96}"/>
                </a:ext>
              </a:extLst>
            </p:cNvPr>
            <p:cNvCxnSpPr/>
            <p:nvPr/>
          </p:nvCxnSpPr>
          <p:spPr>
            <a:xfrm>
              <a:off x="1298045" y="5860142"/>
              <a:ext cx="0" cy="150495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Rechte verbindingslijn 35">
              <a:extLst>
                <a:ext uri="{FF2B5EF4-FFF2-40B4-BE49-F238E27FC236}">
                  <a16:creationId xmlns:a16="http://schemas.microsoft.com/office/drawing/2014/main" id="{2800BF07-070E-4ED6-A698-0960C09E75E2}"/>
                </a:ext>
              </a:extLst>
            </p:cNvPr>
            <p:cNvCxnSpPr/>
            <p:nvPr/>
          </p:nvCxnSpPr>
          <p:spPr>
            <a:xfrm>
              <a:off x="2105441" y="5860142"/>
              <a:ext cx="0" cy="145415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Rechte verbindingslijn 36">
              <a:extLst>
                <a:ext uri="{FF2B5EF4-FFF2-40B4-BE49-F238E27FC236}">
                  <a16:creationId xmlns:a16="http://schemas.microsoft.com/office/drawing/2014/main" id="{4EA10949-AE3E-4BB3-AFCA-904CFCB21D54}"/>
                </a:ext>
              </a:extLst>
            </p:cNvPr>
            <p:cNvCxnSpPr/>
            <p:nvPr/>
          </p:nvCxnSpPr>
          <p:spPr>
            <a:xfrm flipH="1">
              <a:off x="3075303" y="5860142"/>
              <a:ext cx="0" cy="15240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Rechte verbindingslijn 37">
              <a:extLst>
                <a:ext uri="{FF2B5EF4-FFF2-40B4-BE49-F238E27FC236}">
                  <a16:creationId xmlns:a16="http://schemas.microsoft.com/office/drawing/2014/main" id="{ABDEDAFC-D807-4E01-8BB3-73FE77C91BE2}"/>
                </a:ext>
              </a:extLst>
            </p:cNvPr>
            <p:cNvCxnSpPr/>
            <p:nvPr/>
          </p:nvCxnSpPr>
          <p:spPr>
            <a:xfrm flipH="1" flipV="1">
              <a:off x="4947471" y="3436362"/>
              <a:ext cx="518" cy="279200"/>
            </a:xfrm>
            <a:prstGeom prst="line">
              <a:avLst/>
            </a:prstGeom>
            <a:noFill/>
            <a:ln w="25400" cap="flat" cmpd="sng" algn="ctr">
              <a:solidFill>
                <a:srgbClr val="4F81BD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9" name="Rechte verbindingslijn 38">
              <a:extLst>
                <a:ext uri="{FF2B5EF4-FFF2-40B4-BE49-F238E27FC236}">
                  <a16:creationId xmlns:a16="http://schemas.microsoft.com/office/drawing/2014/main" id="{41D577D0-19D8-4C7C-9042-75E7F4BFC8C7}"/>
                </a:ext>
              </a:extLst>
            </p:cNvPr>
            <p:cNvCxnSpPr/>
            <p:nvPr/>
          </p:nvCxnSpPr>
          <p:spPr>
            <a:xfrm flipV="1">
              <a:off x="1713004" y="3440754"/>
              <a:ext cx="0" cy="213282"/>
            </a:xfrm>
            <a:prstGeom prst="line">
              <a:avLst/>
            </a:prstGeom>
            <a:noFill/>
            <a:ln w="25400" cap="flat" cmpd="sng" algn="ctr">
              <a:solidFill>
                <a:srgbClr val="4F81BD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40" name="Afgeronde rechthoek 48">
              <a:extLst>
                <a:ext uri="{FF2B5EF4-FFF2-40B4-BE49-F238E27FC236}">
                  <a16:creationId xmlns:a16="http://schemas.microsoft.com/office/drawing/2014/main" id="{D9314079-796B-4F31-B403-520603E5771A}"/>
                </a:ext>
              </a:extLst>
            </p:cNvPr>
            <p:cNvSpPr/>
            <p:nvPr/>
          </p:nvSpPr>
          <p:spPr>
            <a:xfrm>
              <a:off x="2190542" y="5023953"/>
              <a:ext cx="1133821" cy="23241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72000" tIns="0" rIns="54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nl-NL" sz="800">
                  <a:effectLst/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International office</a:t>
              </a:r>
              <a:endParaRPr lang="nl-NL" sz="9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1" name="Rechte verbindingslijn 40">
              <a:extLst>
                <a:ext uri="{FF2B5EF4-FFF2-40B4-BE49-F238E27FC236}">
                  <a16:creationId xmlns:a16="http://schemas.microsoft.com/office/drawing/2014/main" id="{6DDF2E2E-89A6-4562-A64F-2ADD2E39BF33}"/>
                </a:ext>
              </a:extLst>
            </p:cNvPr>
            <p:cNvCxnSpPr/>
            <p:nvPr/>
          </p:nvCxnSpPr>
          <p:spPr>
            <a:xfrm>
              <a:off x="1707282" y="5139503"/>
              <a:ext cx="483228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Rechte verbindingslijn 41">
              <a:extLst>
                <a:ext uri="{FF2B5EF4-FFF2-40B4-BE49-F238E27FC236}">
                  <a16:creationId xmlns:a16="http://schemas.microsoft.com/office/drawing/2014/main" id="{C362A914-CC0F-4E33-A188-248B05091F72}"/>
                </a:ext>
              </a:extLst>
            </p:cNvPr>
            <p:cNvCxnSpPr>
              <a:stCxn id="18" idx="0"/>
              <a:endCxn id="16" idx="2"/>
            </p:cNvCxnSpPr>
            <p:nvPr/>
          </p:nvCxnSpPr>
          <p:spPr>
            <a:xfrm flipH="1" flipV="1">
              <a:off x="4941170" y="5162713"/>
              <a:ext cx="21166" cy="55896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960B7329-9FF1-4069-BDFF-FC7239696A1F}"/>
              </a:ext>
            </a:extLst>
          </p:cNvPr>
          <p:cNvSpPr/>
          <p:nvPr/>
        </p:nvSpPr>
        <p:spPr>
          <a:xfrm>
            <a:off x="4773168" y="2295254"/>
            <a:ext cx="1033272" cy="18826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100" b="1" dirty="0"/>
              <a:t>Support</a:t>
            </a:r>
          </a:p>
        </p:txBody>
      </p:sp>
    </p:spTree>
    <p:extLst>
      <p:ext uri="{BB962C8B-B14F-4D97-AF65-F5344CB8AC3E}">
        <p14:creationId xmlns:p14="http://schemas.microsoft.com/office/powerpoint/2010/main" val="28993139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6E3A5A-AE61-40AC-A73A-35E888950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 tool en MIS visie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839A57C-9142-44A3-9169-E4E14B09C9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C691C689-D91C-4CF2-B8CA-46724C076CA3}"/>
              </a:ext>
            </a:extLst>
          </p:cNvPr>
          <p:cNvSpPr/>
          <p:nvPr/>
        </p:nvSpPr>
        <p:spPr>
          <a:xfrm>
            <a:off x="539262" y="1155560"/>
            <a:ext cx="1536426" cy="34390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Hoge</a:t>
            </a:r>
          </a:p>
          <a:p>
            <a:pPr algn="ctr"/>
            <a:r>
              <a:rPr lang="nl-NL" dirty="0"/>
              <a:t>School</a:t>
            </a:r>
            <a:br>
              <a:rPr lang="nl-NL" dirty="0"/>
            </a:br>
            <a:br>
              <a:rPr lang="nl-NL" dirty="0"/>
            </a:br>
            <a:r>
              <a:rPr lang="nl-NL" dirty="0"/>
              <a:t>SIS</a:t>
            </a:r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709315F2-7B45-4C1F-AB4B-D1B968B72323}"/>
              </a:ext>
            </a:extLst>
          </p:cNvPr>
          <p:cNvSpPr/>
          <p:nvPr/>
        </p:nvSpPr>
        <p:spPr>
          <a:xfrm>
            <a:off x="2228088" y="1155559"/>
            <a:ext cx="1536426" cy="3439063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Finance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05370198-7E30-4FD5-850C-3C394A98D214}"/>
              </a:ext>
            </a:extLst>
          </p:cNvPr>
          <p:cNvSpPr/>
          <p:nvPr/>
        </p:nvSpPr>
        <p:spPr>
          <a:xfrm>
            <a:off x="3916914" y="1169176"/>
            <a:ext cx="1536426" cy="3439063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P&amp;O </a:t>
            </a:r>
            <a:br>
              <a:rPr lang="nl-NL" dirty="0"/>
            </a:br>
            <a:r>
              <a:rPr lang="nl-NL" dirty="0"/>
              <a:t>Salarissen</a:t>
            </a:r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6B8229C2-E568-475D-970E-0590A9A04604}"/>
              </a:ext>
            </a:extLst>
          </p:cNvPr>
          <p:cNvSpPr/>
          <p:nvPr/>
        </p:nvSpPr>
        <p:spPr>
          <a:xfrm>
            <a:off x="5654979" y="1162368"/>
            <a:ext cx="1536426" cy="3439063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Leerling zorg</a:t>
            </a:r>
            <a:br>
              <a:rPr lang="nl-NL" dirty="0"/>
            </a:br>
            <a:br>
              <a:rPr lang="nl-NL" dirty="0"/>
            </a:br>
            <a:r>
              <a:rPr lang="nl-NL" dirty="0"/>
              <a:t>Medicore</a:t>
            </a:r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B5B6FBB6-0E1A-4753-B596-FFF70F4DC3E4}"/>
              </a:ext>
            </a:extLst>
          </p:cNvPr>
          <p:cNvSpPr/>
          <p:nvPr/>
        </p:nvSpPr>
        <p:spPr>
          <a:xfrm>
            <a:off x="338328" y="904593"/>
            <a:ext cx="7278624" cy="1161951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BI Tool</a:t>
            </a:r>
          </a:p>
        </p:txBody>
      </p:sp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6FED1DB5-DE63-442D-BC1E-94A25E16D9C9}"/>
              </a:ext>
            </a:extLst>
          </p:cNvPr>
          <p:cNvSpPr/>
          <p:nvPr/>
        </p:nvSpPr>
        <p:spPr>
          <a:xfrm>
            <a:off x="539262" y="3950208"/>
            <a:ext cx="1536426" cy="64441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MIS</a:t>
            </a:r>
          </a:p>
        </p:txBody>
      </p:sp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5706D3A9-AC2B-4BD8-ABDC-E9001940DB49}"/>
              </a:ext>
            </a:extLst>
          </p:cNvPr>
          <p:cNvSpPr/>
          <p:nvPr/>
        </p:nvSpPr>
        <p:spPr>
          <a:xfrm>
            <a:off x="2228088" y="3957016"/>
            <a:ext cx="1536426" cy="644414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MIS</a:t>
            </a:r>
          </a:p>
        </p:txBody>
      </p:sp>
      <p:sp>
        <p:nvSpPr>
          <p:cNvPr id="11" name="Rechthoek: afgeronde hoeken 10">
            <a:extLst>
              <a:ext uri="{FF2B5EF4-FFF2-40B4-BE49-F238E27FC236}">
                <a16:creationId xmlns:a16="http://schemas.microsoft.com/office/drawing/2014/main" id="{9D0E4475-12B5-4F4E-A2D9-B18AB8D8287E}"/>
              </a:ext>
            </a:extLst>
          </p:cNvPr>
          <p:cNvSpPr/>
          <p:nvPr/>
        </p:nvSpPr>
        <p:spPr>
          <a:xfrm>
            <a:off x="3916914" y="3950208"/>
            <a:ext cx="1536426" cy="644414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MIS</a:t>
            </a:r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66936DCF-143A-470E-A7F1-590A06791860}"/>
              </a:ext>
            </a:extLst>
          </p:cNvPr>
          <p:cNvSpPr/>
          <p:nvPr/>
        </p:nvSpPr>
        <p:spPr>
          <a:xfrm>
            <a:off x="5636807" y="3957016"/>
            <a:ext cx="1536426" cy="644414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MIS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0B4C3330-3B05-47E4-9229-ABD82557EA88}"/>
              </a:ext>
            </a:extLst>
          </p:cNvPr>
          <p:cNvSpPr txBox="1"/>
          <p:nvPr/>
        </p:nvSpPr>
        <p:spPr>
          <a:xfrm>
            <a:off x="649224" y="4691701"/>
            <a:ext cx="1043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Oracle </a:t>
            </a:r>
            <a:r>
              <a:rPr lang="nl-NL" sz="1400" dirty="0" err="1"/>
              <a:t>db</a:t>
            </a:r>
            <a:endParaRPr lang="nl-NL" sz="1400" dirty="0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88927A69-6E0E-45AC-A509-FA33EDCC0048}"/>
              </a:ext>
            </a:extLst>
          </p:cNvPr>
          <p:cNvSpPr txBox="1"/>
          <p:nvPr/>
        </p:nvSpPr>
        <p:spPr>
          <a:xfrm>
            <a:off x="6017456" y="469850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/>
              <a:t>Qlik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857071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B750F4-8FA0-4445-854A-739DB359A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Organisatie proces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7BC0EF-9E8C-4B86-8EF2-14495CAE6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Alles digitaal, geen papier meer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Tijd en plaats onafhankelijk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Regie i.p.v. van beheer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Selfservice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endParaRPr lang="nl-NL" dirty="0"/>
          </a:p>
        </p:txBody>
      </p:sp>
      <p:pic>
        <p:nvPicPr>
          <p:cNvPr id="9" name="Tijdelijke aanduiding voor afbeelding 8">
            <a:extLst>
              <a:ext uri="{FF2B5EF4-FFF2-40B4-BE49-F238E27FC236}">
                <a16:creationId xmlns:a16="http://schemas.microsoft.com/office/drawing/2014/main" id="{D3C8D721-70AA-4EB1-AFFA-BE91BBBBC29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r="2901" b="11817"/>
          <a:stretch/>
        </p:blipFill>
        <p:spPr>
          <a:xfrm>
            <a:off x="6362302" y="2982026"/>
            <a:ext cx="2242436" cy="1612597"/>
          </a:xfrm>
        </p:spPr>
      </p:pic>
      <p:pic>
        <p:nvPicPr>
          <p:cNvPr id="7" name="Tijdelijke aanduiding voor afbeelding 6" descr="Afbeelding met elektronica, toetsenbord, tafel, zitten&#10;&#10;Automatisch gegenereerde beschrijving">
            <a:extLst>
              <a:ext uri="{FF2B5EF4-FFF2-40B4-BE49-F238E27FC236}">
                <a16:creationId xmlns:a16="http://schemas.microsoft.com/office/drawing/2014/main" id="{9947E382-6B46-408C-A44E-D4604E92502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5510" r="55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84513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B750F4-8FA0-4445-854A-739DB359A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2" y="535261"/>
            <a:ext cx="5509846" cy="646331"/>
          </a:xfrm>
        </p:spPr>
        <p:txBody>
          <a:bodyPr/>
          <a:lstStyle/>
          <a:p>
            <a:r>
              <a:rPr lang="nl-NL" dirty="0"/>
              <a:t>Aandachtspunt (uitwerking in PA project)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7BC0EF-9E8C-4B86-8EF2-14495CAE6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Centrale planning van resources. D.m.v. management informatie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endParaRPr lang="nl-NL" dirty="0"/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endParaRPr lang="nl-NL" dirty="0"/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endParaRPr lang="nl-NL" dirty="0"/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Optimalisatie</a:t>
            </a:r>
            <a:br>
              <a:rPr lang="nl-NL" dirty="0"/>
            </a:br>
            <a:r>
              <a:rPr lang="nl-NL" dirty="0"/>
              <a:t>1 CRM bron</a:t>
            </a:r>
          </a:p>
          <a:p>
            <a:pPr marL="285750" indent="-285750">
              <a:buClr>
                <a:srgbClr val="9C3990"/>
              </a:buClr>
              <a:buFont typeface="Wingdings" panose="05000000000000000000" pitchFamily="2" charset="2"/>
              <a:buChar char="ü"/>
            </a:pPr>
            <a:r>
              <a:rPr lang="nl-NL" dirty="0"/>
              <a:t>1 Grootboek schema </a:t>
            </a:r>
            <a:r>
              <a:rPr lang="nl-NL"/>
              <a:t>alle entiteiten</a:t>
            </a:r>
            <a:endParaRPr lang="nl-NL" dirty="0"/>
          </a:p>
        </p:txBody>
      </p:sp>
      <p:pic>
        <p:nvPicPr>
          <p:cNvPr id="9" name="Tijdelijke aanduiding voor afbeelding 8">
            <a:extLst>
              <a:ext uri="{FF2B5EF4-FFF2-40B4-BE49-F238E27FC236}">
                <a16:creationId xmlns:a16="http://schemas.microsoft.com/office/drawing/2014/main" id="{A8F33FB3-4BA0-430C-9F57-EC132AEE281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/>
        </p:blipFill>
        <p:spPr>
          <a:xfrm>
            <a:off x="6510033" y="2934120"/>
            <a:ext cx="2013964" cy="2013964"/>
          </a:xfrm>
        </p:spPr>
      </p:pic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2E310F6D-E19F-4DB3-98B4-945D9A0AC04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/>
        </p:blipFill>
        <p:spPr>
          <a:xfrm>
            <a:off x="6310683" y="1262118"/>
            <a:ext cx="2781698" cy="1446482"/>
          </a:xfrm>
        </p:spPr>
      </p:pic>
    </p:spTree>
    <p:extLst>
      <p:ext uri="{BB962C8B-B14F-4D97-AF65-F5344CB8AC3E}">
        <p14:creationId xmlns:p14="http://schemas.microsoft.com/office/powerpoint/2010/main" val="1733666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3654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14B9FC2-40AE-4CB7-9091-EC22D2886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12" y="0"/>
            <a:ext cx="81343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440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BACC40A-6DC2-4875-AC41-36F8EEE8E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3502"/>
            <a:ext cx="9144000" cy="3456495"/>
          </a:xfrm>
          <a:prstGeom prst="rect">
            <a:avLst/>
          </a:prstGeom>
        </p:spPr>
      </p:pic>
      <p:sp>
        <p:nvSpPr>
          <p:cNvPr id="3" name="Ruit 2">
            <a:extLst>
              <a:ext uri="{FF2B5EF4-FFF2-40B4-BE49-F238E27FC236}">
                <a16:creationId xmlns:a16="http://schemas.microsoft.com/office/drawing/2014/main" id="{C4EAF96F-744D-4ABC-B0E9-25E53E91F20B}"/>
              </a:ext>
            </a:extLst>
          </p:cNvPr>
          <p:cNvSpPr/>
          <p:nvPr/>
        </p:nvSpPr>
        <p:spPr>
          <a:xfrm>
            <a:off x="146304" y="1929384"/>
            <a:ext cx="438912" cy="283464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uit 3">
            <a:extLst>
              <a:ext uri="{FF2B5EF4-FFF2-40B4-BE49-F238E27FC236}">
                <a16:creationId xmlns:a16="http://schemas.microsoft.com/office/drawing/2014/main" id="{536DC9E9-ADD3-421C-BE15-F0EB5D4108F6}"/>
              </a:ext>
            </a:extLst>
          </p:cNvPr>
          <p:cNvSpPr/>
          <p:nvPr/>
        </p:nvSpPr>
        <p:spPr>
          <a:xfrm>
            <a:off x="143256" y="1391412"/>
            <a:ext cx="438912" cy="283464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uit 4">
            <a:extLst>
              <a:ext uri="{FF2B5EF4-FFF2-40B4-BE49-F238E27FC236}">
                <a16:creationId xmlns:a16="http://schemas.microsoft.com/office/drawing/2014/main" id="{1836B54E-0D14-4B8D-BF3F-A21F8A37266E}"/>
              </a:ext>
            </a:extLst>
          </p:cNvPr>
          <p:cNvSpPr/>
          <p:nvPr/>
        </p:nvSpPr>
        <p:spPr>
          <a:xfrm>
            <a:off x="146304" y="3114690"/>
            <a:ext cx="438912" cy="283464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uit 5">
            <a:extLst>
              <a:ext uri="{FF2B5EF4-FFF2-40B4-BE49-F238E27FC236}">
                <a16:creationId xmlns:a16="http://schemas.microsoft.com/office/drawing/2014/main" id="{96E87A2F-56A1-4593-924A-2E44AC20211F}"/>
              </a:ext>
            </a:extLst>
          </p:cNvPr>
          <p:cNvSpPr/>
          <p:nvPr/>
        </p:nvSpPr>
        <p:spPr>
          <a:xfrm>
            <a:off x="3438144" y="1441704"/>
            <a:ext cx="438912" cy="283464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uit 6">
            <a:extLst>
              <a:ext uri="{FF2B5EF4-FFF2-40B4-BE49-F238E27FC236}">
                <a16:creationId xmlns:a16="http://schemas.microsoft.com/office/drawing/2014/main" id="{58FE1144-35D7-470A-848B-C6DC1A829ABF}"/>
              </a:ext>
            </a:extLst>
          </p:cNvPr>
          <p:cNvSpPr/>
          <p:nvPr/>
        </p:nvSpPr>
        <p:spPr>
          <a:xfrm>
            <a:off x="3438144" y="2000282"/>
            <a:ext cx="438912" cy="283464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uit 7">
            <a:extLst>
              <a:ext uri="{FF2B5EF4-FFF2-40B4-BE49-F238E27FC236}">
                <a16:creationId xmlns:a16="http://schemas.microsoft.com/office/drawing/2014/main" id="{CA9D1AA0-F462-4858-8146-A0E0253C1737}"/>
              </a:ext>
            </a:extLst>
          </p:cNvPr>
          <p:cNvSpPr/>
          <p:nvPr/>
        </p:nvSpPr>
        <p:spPr>
          <a:xfrm>
            <a:off x="6876288" y="1380744"/>
            <a:ext cx="438912" cy="283464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uit 8">
            <a:extLst>
              <a:ext uri="{FF2B5EF4-FFF2-40B4-BE49-F238E27FC236}">
                <a16:creationId xmlns:a16="http://schemas.microsoft.com/office/drawing/2014/main" id="{D087E137-9099-4848-90D2-9DF07BC0EAC6}"/>
              </a:ext>
            </a:extLst>
          </p:cNvPr>
          <p:cNvSpPr/>
          <p:nvPr/>
        </p:nvSpPr>
        <p:spPr>
          <a:xfrm>
            <a:off x="6803136" y="2000282"/>
            <a:ext cx="438912" cy="283464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uit 9">
            <a:extLst>
              <a:ext uri="{FF2B5EF4-FFF2-40B4-BE49-F238E27FC236}">
                <a16:creationId xmlns:a16="http://schemas.microsoft.com/office/drawing/2014/main" id="{0EEB38D9-614E-4EA3-8073-A8CB5DA54D8C}"/>
              </a:ext>
            </a:extLst>
          </p:cNvPr>
          <p:cNvSpPr/>
          <p:nvPr/>
        </p:nvSpPr>
        <p:spPr>
          <a:xfrm>
            <a:off x="2505456" y="4572000"/>
            <a:ext cx="438912" cy="283464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51C5F9C-6D4E-470D-9E48-2975024DEA42}"/>
              </a:ext>
            </a:extLst>
          </p:cNvPr>
          <p:cNvSpPr txBox="1"/>
          <p:nvPr/>
        </p:nvSpPr>
        <p:spPr>
          <a:xfrm>
            <a:off x="3108960" y="4608238"/>
            <a:ext cx="2146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Onderdeel van scope!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E3719634-C8AF-4D11-BD8A-AE04A13F2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Scope op basis van Hora model</a:t>
            </a:r>
          </a:p>
        </p:txBody>
      </p:sp>
      <p:sp>
        <p:nvSpPr>
          <p:cNvPr id="13" name="Tijdelijke aanduiding voor inhoud 12">
            <a:extLst>
              <a:ext uri="{FF2B5EF4-FFF2-40B4-BE49-F238E27FC236}">
                <a16:creationId xmlns:a16="http://schemas.microsoft.com/office/drawing/2014/main" id="{4CAB6D1B-A4F2-477F-9EA0-D34466B80F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2932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CEF044-E238-4770-AAF4-26E192F54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62" y="535261"/>
            <a:ext cx="5509846" cy="369332"/>
          </a:xfrm>
        </p:spPr>
        <p:txBody>
          <a:bodyPr/>
          <a:lstStyle/>
          <a:p>
            <a:r>
              <a:rPr lang="nl-NL"/>
              <a:t>Marktbenadering – Multi label strategie</a:t>
            </a:r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CE62FF37-E07D-4008-B880-3D0E303C4A61}"/>
              </a:ext>
            </a:extLst>
          </p:cNvPr>
          <p:cNvSpPr/>
          <p:nvPr/>
        </p:nvSpPr>
        <p:spPr>
          <a:xfrm>
            <a:off x="539261" y="1538094"/>
            <a:ext cx="1603864" cy="914400"/>
          </a:xfrm>
          <a:prstGeom prst="round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Driestar Hogeschool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679CFB89-201D-401D-9713-D0B5B9D392E4}"/>
              </a:ext>
            </a:extLst>
          </p:cNvPr>
          <p:cNvSpPr/>
          <p:nvPr/>
        </p:nvSpPr>
        <p:spPr>
          <a:xfrm>
            <a:off x="2379785" y="1542059"/>
            <a:ext cx="1470696" cy="914400"/>
          </a:xfrm>
          <a:prstGeom prst="roundRect">
            <a:avLst/>
          </a:prstGeom>
          <a:solidFill>
            <a:srgbClr val="E31B1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nl-NL" sz="1600"/>
            </a:br>
            <a:r>
              <a:rPr lang="nl-NL" sz="1600"/>
              <a:t>Driestar</a:t>
            </a:r>
            <a:br>
              <a:rPr lang="nl-NL" sz="1600"/>
            </a:br>
            <a:r>
              <a:rPr lang="nl-NL" sz="1600"/>
              <a:t>Onderwijs advies</a:t>
            </a:r>
            <a:br>
              <a:rPr lang="nl-NL" sz="1600"/>
            </a:br>
            <a:br>
              <a:rPr lang="nl-NL" sz="1600"/>
            </a:br>
            <a:endParaRPr lang="nl-NL" sz="1600"/>
          </a:p>
        </p:txBody>
      </p:sp>
      <p:sp>
        <p:nvSpPr>
          <p:cNvPr id="20" name="Rechthoek: afgeronde hoeken 19">
            <a:extLst>
              <a:ext uri="{FF2B5EF4-FFF2-40B4-BE49-F238E27FC236}">
                <a16:creationId xmlns:a16="http://schemas.microsoft.com/office/drawing/2014/main" id="{83C1270B-75AF-4B1F-B263-F7A5E801568F}"/>
              </a:ext>
            </a:extLst>
          </p:cNvPr>
          <p:cNvSpPr/>
          <p:nvPr/>
        </p:nvSpPr>
        <p:spPr>
          <a:xfrm>
            <a:off x="5701373" y="1538094"/>
            <a:ext cx="914400" cy="914400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CPS</a:t>
            </a:r>
            <a:br>
              <a:rPr lang="nl-NL"/>
            </a:br>
            <a:r>
              <a:rPr lang="nl-NL"/>
              <a:t>bv</a:t>
            </a:r>
          </a:p>
        </p:txBody>
      </p:sp>
      <p:sp>
        <p:nvSpPr>
          <p:cNvPr id="22" name="Rechthoek: afgeronde hoeken 21">
            <a:extLst>
              <a:ext uri="{FF2B5EF4-FFF2-40B4-BE49-F238E27FC236}">
                <a16:creationId xmlns:a16="http://schemas.microsoft.com/office/drawing/2014/main" id="{BC93BA4D-917E-48C8-83E2-1B4A30C68819}"/>
              </a:ext>
            </a:extLst>
          </p:cNvPr>
          <p:cNvSpPr/>
          <p:nvPr/>
        </p:nvSpPr>
        <p:spPr>
          <a:xfrm>
            <a:off x="4059208" y="1538094"/>
            <a:ext cx="1470696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ParnasSys</a:t>
            </a:r>
            <a:br>
              <a:rPr lang="nl-NL"/>
            </a:br>
            <a:r>
              <a:rPr lang="nl-NL"/>
              <a:t>Academie bv</a:t>
            </a:r>
          </a:p>
        </p:txBody>
      </p:sp>
      <p:sp>
        <p:nvSpPr>
          <p:cNvPr id="23" name="Rechthoek: afgeronde hoeken 22">
            <a:extLst>
              <a:ext uri="{FF2B5EF4-FFF2-40B4-BE49-F238E27FC236}">
                <a16:creationId xmlns:a16="http://schemas.microsoft.com/office/drawing/2014/main" id="{1189BABD-55B6-4F8F-8933-27B8B980052C}"/>
              </a:ext>
            </a:extLst>
          </p:cNvPr>
          <p:cNvSpPr/>
          <p:nvPr/>
        </p:nvSpPr>
        <p:spPr>
          <a:xfrm>
            <a:off x="2379785" y="2680890"/>
            <a:ext cx="1470696" cy="914400"/>
          </a:xfrm>
          <a:prstGeom prst="roundRect">
            <a:avLst/>
          </a:prstGeom>
          <a:solidFill>
            <a:srgbClr val="33C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Gynzy</a:t>
            </a:r>
            <a:br>
              <a:rPr lang="nl-NL"/>
            </a:br>
            <a:r>
              <a:rPr lang="nl-NL"/>
              <a:t>Academie</a:t>
            </a:r>
          </a:p>
        </p:txBody>
      </p:sp>
      <p:sp>
        <p:nvSpPr>
          <p:cNvPr id="24" name="Rechthoek: afgeronde hoeken 23">
            <a:extLst>
              <a:ext uri="{FF2B5EF4-FFF2-40B4-BE49-F238E27FC236}">
                <a16:creationId xmlns:a16="http://schemas.microsoft.com/office/drawing/2014/main" id="{478A1944-2331-4486-999F-190423BF077F}"/>
              </a:ext>
            </a:extLst>
          </p:cNvPr>
          <p:cNvSpPr/>
          <p:nvPr/>
        </p:nvSpPr>
        <p:spPr>
          <a:xfrm>
            <a:off x="6787242" y="1538094"/>
            <a:ext cx="914400" cy="914400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..</a:t>
            </a:r>
            <a:br>
              <a:rPr lang="nl-NL"/>
            </a:br>
            <a:r>
              <a:rPr lang="nl-NL"/>
              <a:t>bv</a:t>
            </a:r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A9CD8D67-012D-4A7A-968D-C9408047BC7E}"/>
              </a:ext>
            </a:extLst>
          </p:cNvPr>
          <p:cNvSpPr/>
          <p:nvPr/>
        </p:nvSpPr>
        <p:spPr>
          <a:xfrm>
            <a:off x="539261" y="3850481"/>
            <a:ext cx="7162381" cy="914400"/>
          </a:xfrm>
          <a:prstGeom prst="roundRect">
            <a:avLst/>
          </a:prstGeom>
          <a:solidFill>
            <a:srgbClr val="00CC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/>
              <a:t>Support</a:t>
            </a:r>
            <a:br>
              <a:rPr lang="nl-NL"/>
            </a:br>
            <a:r>
              <a:rPr lang="nl-NL"/>
              <a:t>Studentzaken, Secretariaat, ICT, Huisvesting, Mediatheek, Catering, DKZ, Financien, Marketing, P&amp;O e.d.</a:t>
            </a:r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D71F6EC7-030E-4BFB-A677-B6C3651CB6C2}"/>
              </a:ext>
            </a:extLst>
          </p:cNvPr>
          <p:cNvSpPr/>
          <p:nvPr/>
        </p:nvSpPr>
        <p:spPr>
          <a:xfrm>
            <a:off x="539261" y="904593"/>
            <a:ext cx="7162381" cy="369332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Onderwijs – Leraren in opleiding – Leraren in ontwikkeling</a:t>
            </a:r>
          </a:p>
        </p:txBody>
      </p:sp>
      <p:pic>
        <p:nvPicPr>
          <p:cNvPr id="26" name="Afbeelding 25" descr="Afbeelding met gebouw, buiten, persoon, staand&#10;&#10;Automatisch gegenereerde beschrijving">
            <a:extLst>
              <a:ext uri="{FF2B5EF4-FFF2-40B4-BE49-F238E27FC236}">
                <a16:creationId xmlns:a16="http://schemas.microsoft.com/office/drawing/2014/main" id="{A13730D5-93F9-4621-9780-518862657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084" y="904593"/>
            <a:ext cx="759523" cy="507022"/>
          </a:xfrm>
          <a:prstGeom prst="rect">
            <a:avLst/>
          </a:prstGeom>
        </p:spPr>
      </p:pic>
      <p:sp>
        <p:nvSpPr>
          <p:cNvPr id="27" name="Pijl: omhoog 26">
            <a:extLst>
              <a:ext uri="{FF2B5EF4-FFF2-40B4-BE49-F238E27FC236}">
                <a16:creationId xmlns:a16="http://schemas.microsoft.com/office/drawing/2014/main" id="{D95E2D61-8DB5-4536-9F36-4FEB0D742353}"/>
              </a:ext>
            </a:extLst>
          </p:cNvPr>
          <p:cNvSpPr/>
          <p:nvPr/>
        </p:nvSpPr>
        <p:spPr>
          <a:xfrm>
            <a:off x="539260" y="1273925"/>
            <a:ext cx="7075977" cy="264170"/>
          </a:xfrm>
          <a:prstGeom prst="up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4897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F93868-277C-43A8-8A4D-79E3E6B93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Value </a:t>
            </a:r>
            <a:r>
              <a:rPr lang="nl-NL" err="1"/>
              <a:t>propositions</a:t>
            </a:r>
            <a:r>
              <a:rPr lang="nl-NL"/>
              <a:t> afdelingen en support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E9AC04-582F-42AB-83F4-E8DF22F042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We gaan werken met Service Level </a:t>
            </a:r>
            <a:r>
              <a:rPr lang="nl-NL" err="1"/>
              <a:t>Agreements</a:t>
            </a:r>
            <a:r>
              <a:rPr lang="nl-NL"/>
              <a:t> per afdeling</a:t>
            </a:r>
          </a:p>
        </p:txBody>
      </p:sp>
      <p:pic>
        <p:nvPicPr>
          <p:cNvPr id="9" name="Tijdelijke aanduiding voor afbeelding 8">
            <a:extLst>
              <a:ext uri="{FF2B5EF4-FFF2-40B4-BE49-F238E27FC236}">
                <a16:creationId xmlns:a16="http://schemas.microsoft.com/office/drawing/2014/main" id="{69AA08D0-BFC5-4B0D-B72F-B334249399B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/>
        </p:blipFill>
        <p:spPr>
          <a:xfrm>
            <a:off x="6519655" y="2934119"/>
            <a:ext cx="1994719" cy="1994719"/>
          </a:xfrm>
        </p:spPr>
      </p:pic>
      <p:pic>
        <p:nvPicPr>
          <p:cNvPr id="7" name="Tijdelijke aanduiding voor afbeelding 6" descr="Afbeelding met object, klok, zitten&#10;&#10;Automatisch gegenereerde beschrijving">
            <a:extLst>
              <a:ext uri="{FF2B5EF4-FFF2-40B4-BE49-F238E27FC236}">
                <a16:creationId xmlns:a16="http://schemas.microsoft.com/office/drawing/2014/main" id="{D66FA9B8-D318-45C8-8838-8400801115D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688" r="688"/>
          <a:stretch>
            <a:fillRect/>
          </a:stretch>
        </p:blipFill>
        <p:spPr/>
      </p:pic>
      <p:sp>
        <p:nvSpPr>
          <p:cNvPr id="11" name="Rechthoek: afgeronde hoeken 10">
            <a:extLst>
              <a:ext uri="{FF2B5EF4-FFF2-40B4-BE49-F238E27FC236}">
                <a16:creationId xmlns:a16="http://schemas.microsoft.com/office/drawing/2014/main" id="{50CF2DA6-34A2-4602-813E-53C15ED049BD}"/>
              </a:ext>
            </a:extLst>
          </p:cNvPr>
          <p:cNvSpPr/>
          <p:nvPr/>
        </p:nvSpPr>
        <p:spPr>
          <a:xfrm>
            <a:off x="802888" y="3263590"/>
            <a:ext cx="5062653" cy="1167161"/>
          </a:xfrm>
          <a:prstGeom prst="roundRect">
            <a:avLst/>
          </a:prstGeom>
          <a:solidFill>
            <a:srgbClr val="00CC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Basis diensten Support</a:t>
            </a:r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6AD212A5-4086-44F5-987F-C20909354264}"/>
              </a:ext>
            </a:extLst>
          </p:cNvPr>
          <p:cNvSpPr/>
          <p:nvPr/>
        </p:nvSpPr>
        <p:spPr>
          <a:xfrm>
            <a:off x="860083" y="2126166"/>
            <a:ext cx="1137425" cy="1248936"/>
          </a:xfrm>
          <a:prstGeom prst="roundRect">
            <a:avLst/>
          </a:prstGeom>
          <a:solidFill>
            <a:srgbClr val="6EB12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SLA</a:t>
            </a:r>
            <a:br>
              <a:rPr lang="nl-NL"/>
            </a:br>
            <a:r>
              <a:rPr lang="nl-NL" b="1"/>
              <a:t>CPS</a:t>
            </a:r>
            <a:r>
              <a:rPr lang="nl-NL"/>
              <a:t> </a:t>
            </a:r>
            <a:br>
              <a:rPr lang="nl-NL"/>
            </a:br>
            <a:r>
              <a:rPr lang="nl-NL" err="1"/>
              <a:t>Prod</a:t>
            </a:r>
            <a:r>
              <a:rPr lang="nl-NL"/>
              <a:t>. </a:t>
            </a:r>
          </a:p>
        </p:txBody>
      </p:sp>
      <p:sp>
        <p:nvSpPr>
          <p:cNvPr id="13" name="Rechthoek: afgeronde hoeken 12">
            <a:extLst>
              <a:ext uri="{FF2B5EF4-FFF2-40B4-BE49-F238E27FC236}">
                <a16:creationId xmlns:a16="http://schemas.microsoft.com/office/drawing/2014/main" id="{1D86B80B-A45D-4775-9FE7-C90F1EE74348}"/>
              </a:ext>
            </a:extLst>
          </p:cNvPr>
          <p:cNvSpPr/>
          <p:nvPr/>
        </p:nvSpPr>
        <p:spPr>
          <a:xfrm>
            <a:off x="2156760" y="2126166"/>
            <a:ext cx="1137425" cy="124893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SLA</a:t>
            </a:r>
            <a:br>
              <a:rPr lang="nl-NL"/>
            </a:br>
            <a:r>
              <a:rPr lang="nl-NL" b="1"/>
              <a:t>PA</a:t>
            </a:r>
            <a:br>
              <a:rPr lang="nl-NL"/>
            </a:br>
            <a:r>
              <a:rPr lang="nl-NL" err="1"/>
              <a:t>Operat</a:t>
            </a:r>
            <a:endParaRPr lang="nl-NL"/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0F5CDEDE-6D59-44AB-95D2-626F30D2AD5F}"/>
              </a:ext>
            </a:extLst>
          </p:cNvPr>
          <p:cNvSpPr/>
          <p:nvPr/>
        </p:nvSpPr>
        <p:spPr>
          <a:xfrm>
            <a:off x="3476334" y="2126166"/>
            <a:ext cx="1137425" cy="1248936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SLA</a:t>
            </a:r>
            <a:br>
              <a:rPr lang="nl-NL"/>
            </a:br>
            <a:r>
              <a:rPr lang="nl-NL" b="1"/>
              <a:t>OA</a:t>
            </a:r>
            <a:br>
              <a:rPr lang="nl-NL"/>
            </a:br>
            <a:r>
              <a:rPr lang="nl-NL" err="1"/>
              <a:t>Cust</a:t>
            </a:r>
            <a:r>
              <a:rPr lang="nl-NL"/>
              <a:t>.</a:t>
            </a:r>
          </a:p>
        </p:txBody>
      </p:sp>
      <p:sp>
        <p:nvSpPr>
          <p:cNvPr id="15" name="Pijl: omlaag 14">
            <a:extLst>
              <a:ext uri="{FF2B5EF4-FFF2-40B4-BE49-F238E27FC236}">
                <a16:creationId xmlns:a16="http://schemas.microsoft.com/office/drawing/2014/main" id="{6619F4CA-7075-4774-974D-1AE5AA593F65}"/>
              </a:ext>
            </a:extLst>
          </p:cNvPr>
          <p:cNvSpPr/>
          <p:nvPr/>
        </p:nvSpPr>
        <p:spPr>
          <a:xfrm>
            <a:off x="111825" y="1665249"/>
            <a:ext cx="484632" cy="1999683"/>
          </a:xfrm>
          <a:prstGeom prst="downArrow">
            <a:avLst/>
          </a:prstGeom>
          <a:solidFill>
            <a:srgbClr val="33C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hthoek: afgeronde hoeken 15">
            <a:extLst>
              <a:ext uri="{FF2B5EF4-FFF2-40B4-BE49-F238E27FC236}">
                <a16:creationId xmlns:a16="http://schemas.microsoft.com/office/drawing/2014/main" id="{96C15A6F-2A84-4136-B8D6-A95F4B8A5432}"/>
              </a:ext>
            </a:extLst>
          </p:cNvPr>
          <p:cNvSpPr/>
          <p:nvPr/>
        </p:nvSpPr>
        <p:spPr>
          <a:xfrm>
            <a:off x="4728116" y="2126166"/>
            <a:ext cx="1137425" cy="1248936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SLA</a:t>
            </a:r>
            <a:br>
              <a:rPr lang="nl-NL"/>
            </a:br>
            <a:r>
              <a:rPr lang="nl-NL" b="1"/>
              <a:t>HS</a:t>
            </a:r>
            <a:br>
              <a:rPr lang="nl-NL"/>
            </a:br>
            <a:r>
              <a:rPr lang="nl-NL"/>
              <a:t>Operat</a:t>
            </a:r>
          </a:p>
        </p:txBody>
      </p:sp>
    </p:spTree>
    <p:extLst>
      <p:ext uri="{BB962C8B-B14F-4D97-AF65-F5344CB8AC3E}">
        <p14:creationId xmlns:p14="http://schemas.microsoft.com/office/powerpoint/2010/main" val="547539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7CCB0CFB-A6B9-4618-BBA6-E68A6ACD5D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2429015" y="1"/>
            <a:ext cx="6527726" cy="5143499"/>
          </a:xfr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0F1F207-6C0F-4EF6-9191-5FCEBA5F07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F6F5A31-77EE-46DA-82B5-07D3153195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7259" y="2670985"/>
            <a:ext cx="3089439" cy="35297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6103933-AEDB-44FC-A79B-819DE64D7E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7987" y="3575850"/>
            <a:ext cx="3429079" cy="338585"/>
          </a:xfrm>
        </p:spPr>
        <p:txBody>
          <a:bodyPr/>
          <a:lstStyle/>
          <a:p>
            <a:r>
              <a:rPr lang="nl-NL" b="1" dirty="0"/>
              <a:t>Doel: </a:t>
            </a:r>
            <a:r>
              <a:rPr lang="nl-NL" dirty="0"/>
              <a:t>IM kaders met specialisten</a:t>
            </a:r>
            <a:br>
              <a:rPr lang="nl-NL" dirty="0"/>
            </a:br>
            <a:r>
              <a:rPr lang="nl-NL" b="1" dirty="0"/>
              <a:t>Resultaat: </a:t>
            </a:r>
            <a:r>
              <a:rPr lang="nl-NL" dirty="0"/>
              <a:t>IM beleid voor Driestar en deelnemingen vastgesteld voor 5 jaar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7B6DDE30-23A7-4A9B-9E78-AA394689F9B1}"/>
              </a:ext>
            </a:extLst>
          </p:cNvPr>
          <p:cNvSpPr txBox="1"/>
          <p:nvPr/>
        </p:nvSpPr>
        <p:spPr>
          <a:xfrm>
            <a:off x="117987" y="552101"/>
            <a:ext cx="2808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b="1" dirty="0"/>
              <a:t>IM KADERS</a:t>
            </a:r>
          </a:p>
        </p:txBody>
      </p:sp>
    </p:spTree>
    <p:extLst>
      <p:ext uri="{BB962C8B-B14F-4D97-AF65-F5344CB8AC3E}">
        <p14:creationId xmlns:p14="http://schemas.microsoft.com/office/powerpoint/2010/main" val="3359356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1DBEA6-DC54-473C-B8C2-A8DB5C956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Informatiemanagement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FC2E061-1A52-446F-A16A-791766B4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262" y="1155560"/>
            <a:ext cx="8293842" cy="3439063"/>
          </a:xfrm>
        </p:spPr>
        <p:txBody>
          <a:bodyPr/>
          <a:lstStyle/>
          <a:p>
            <a:r>
              <a:rPr lang="nl-NL" i="1" dirty="0"/>
              <a:t>Informatiemanagement in het hoger onderwijs is erop gericht informatie en IT zodanig in te zetten voor onderwijs-, onderzoeks- en </a:t>
            </a:r>
            <a:r>
              <a:rPr lang="nl-NL" i="1" dirty="0" err="1"/>
              <a:t>bedrijfsvoeringsprocessen</a:t>
            </a:r>
            <a:r>
              <a:rPr lang="nl-NL" i="1" dirty="0"/>
              <a:t> dat de strategie en doelstellingen van de organisatie effectief en efficiënt worden ondersteund (primaire doelstelling).</a:t>
            </a:r>
            <a:br>
              <a:rPr lang="nl-NL" i="1" dirty="0"/>
            </a:br>
            <a:br>
              <a:rPr lang="nl-NL" i="1" dirty="0"/>
            </a:br>
            <a:endParaRPr lang="nl-NL" i="1" dirty="0"/>
          </a:p>
          <a:p>
            <a:r>
              <a:rPr lang="nl-NL" i="1" dirty="0"/>
              <a:t>Daarnaast is informatiemanagement gericht op het inzetten van IT binnen de</a:t>
            </a:r>
          </a:p>
          <a:p>
            <a:r>
              <a:rPr lang="nl-NL" i="1" dirty="0"/>
              <a:t>organisatie, zodat nieuwe strategieën worden geëxploreerd en onderwijsvernieuwing wordt vormgegeven.</a:t>
            </a:r>
          </a:p>
          <a:p>
            <a:r>
              <a:rPr lang="nl-NL" sz="1200" i="1" dirty="0"/>
              <a:t>Definitie KPMG</a:t>
            </a:r>
          </a:p>
        </p:txBody>
      </p:sp>
    </p:spTree>
    <p:extLst>
      <p:ext uri="{BB962C8B-B14F-4D97-AF65-F5344CB8AC3E}">
        <p14:creationId xmlns:p14="http://schemas.microsoft.com/office/powerpoint/2010/main" val="31062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FAF93C0-2773-42F1-B822-2FD078291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8682"/>
            <a:ext cx="9144000" cy="404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0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Driesta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12383"/>
      </a:accent1>
      <a:accent2>
        <a:srgbClr val="6EB12D"/>
      </a:accent2>
      <a:accent3>
        <a:srgbClr val="A5A5A5"/>
      </a:accent3>
      <a:accent4>
        <a:srgbClr val="FFC000"/>
      </a:accent4>
      <a:accent5>
        <a:srgbClr val="F2F2F2"/>
      </a:accent5>
      <a:accent6>
        <a:srgbClr val="70AD47"/>
      </a:accent6>
      <a:hlink>
        <a:srgbClr val="0563C1"/>
      </a:hlink>
      <a:folHlink>
        <a:srgbClr val="954F72"/>
      </a:folHlink>
    </a:clrScheme>
    <a:fontScheme name="Aangepast 12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riestar onderwijsadvies" id="{A3258D7A-B55B-41A0-99C7-69F7A75F2372}" vid="{351CAB6B-1489-4D09-8560-73604F6E814F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FED6537F3433443AB8911248801F859" ma:contentTypeVersion="" ma:contentTypeDescription="Een nieuw document maken." ma:contentTypeScope="" ma:versionID="c212f91bb34a5b753ab1bc8bfc3bad2f">
  <xsd:schema xmlns:xsd="http://www.w3.org/2001/XMLSchema" xmlns:xs="http://www.w3.org/2001/XMLSchema" xmlns:p="http://schemas.microsoft.com/office/2006/metadata/properties" xmlns:ns2="53F123D1-DC17-49D8-B8DD-5B1D439C1F4F" xmlns:ns3="232fe557-ef79-448c-95e1-f74baca94817" targetNamespace="http://schemas.microsoft.com/office/2006/metadata/properties" ma:root="true" ma:fieldsID="b0485b9fd1a3a7edfa7045401d48bd5e" ns2:_="" ns3:_="">
    <xsd:import namespace="53F123D1-DC17-49D8-B8DD-5B1D439C1F4F"/>
    <xsd:import namespace="232fe557-ef79-448c-95e1-f74baca948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F123D1-DC17-49D8-B8DD-5B1D439C1F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2fe557-ef79-448c-95e1-f74baca9481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FF10E5-4DBC-48A6-ADE2-AE634EAB64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EBE2C5-4D1E-4405-A8D8-482E3135D411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53F123D1-DC17-49D8-B8DD-5B1D439C1F4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05403F0-0F8C-4E0F-80D3-934227D1DB6D}"/>
</file>

<file path=docProps/app.xml><?xml version="1.0" encoding="utf-8"?>
<Properties xmlns="http://schemas.openxmlformats.org/officeDocument/2006/extended-properties" xmlns:vt="http://schemas.openxmlformats.org/officeDocument/2006/docPropsVTypes">
  <Template>onderwijsadvies</Template>
  <TotalTime>0</TotalTime>
  <Words>642</Words>
  <Application>Microsoft Office PowerPoint</Application>
  <PresentationFormat>Diavoorstelling (16:9)</PresentationFormat>
  <Paragraphs>147</Paragraphs>
  <Slides>23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23</vt:i4>
      </vt:variant>
    </vt:vector>
  </HeadingPairs>
  <TitlesOfParts>
    <vt:vector size="31" baseType="lpstr">
      <vt:lpstr>Arial</vt:lpstr>
      <vt:lpstr>Calibri</vt:lpstr>
      <vt:lpstr>Segoe UI</vt:lpstr>
      <vt:lpstr>Segoe UI Light</vt:lpstr>
      <vt:lpstr>Symbol</vt:lpstr>
      <vt:lpstr>Verdana</vt:lpstr>
      <vt:lpstr>Wingdings</vt:lpstr>
      <vt:lpstr>Office-thema</vt:lpstr>
      <vt:lpstr>Driestar educatief</vt:lpstr>
      <vt:lpstr>PowerPoint-presentatie</vt:lpstr>
      <vt:lpstr>PowerPoint-presentatie</vt:lpstr>
      <vt:lpstr>Scope op basis van Hora model</vt:lpstr>
      <vt:lpstr>Marktbenadering – Multi label strategie</vt:lpstr>
      <vt:lpstr>Value propositions afdelingen en support</vt:lpstr>
      <vt:lpstr>PowerPoint-presentatie</vt:lpstr>
      <vt:lpstr>Informatiemanagement </vt:lpstr>
      <vt:lpstr>PowerPoint-presentatie</vt:lpstr>
      <vt:lpstr>PowerPoint-presentatie</vt:lpstr>
      <vt:lpstr>Wettelijke eisen</vt:lpstr>
      <vt:lpstr>Branche randvoorwaarden</vt:lpstr>
      <vt:lpstr>PowerPoint-presentatie</vt:lpstr>
      <vt:lpstr>Veiligheid en privacy</vt:lpstr>
      <vt:lpstr>Architectuur</vt:lpstr>
      <vt:lpstr>PowerPoint-presentatie</vt:lpstr>
      <vt:lpstr>PowerPoint-presentatie</vt:lpstr>
      <vt:lpstr>PowerPoint-presentatie</vt:lpstr>
      <vt:lpstr>Kaders voor MI en BI</vt:lpstr>
      <vt:lpstr>BI tool en MIS visie</vt:lpstr>
      <vt:lpstr>Organisatie proces</vt:lpstr>
      <vt:lpstr>Aandachtspunt (uitwerking in PA project)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Schimmel.J.H.</dc:creator>
  <cp:lastModifiedBy>Jos Plattel</cp:lastModifiedBy>
  <cp:revision>29</cp:revision>
  <dcterms:created xsi:type="dcterms:W3CDTF">2015-11-12T14:39:31Z</dcterms:created>
  <dcterms:modified xsi:type="dcterms:W3CDTF">2020-04-02T12:39:41Z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0x0101002FED6537F3433443AB8911248801F859</vt:lpwstr>
  </property>
  <property fmtid="{D5CDD505-2E9C-101B-9397-08002B2CF9AE}" pid="3" name="_dlc_DocIdItemGuid">
    <vt:lpwstr>c0f4ac8e-3ee4-4ad0-b16d-100ab23bc09f</vt:lpwstr>
  </property>
</Properties>
</file>