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258" r:id="rId3"/>
    <p:sldId id="286" r:id="rId4"/>
    <p:sldId id="259" r:id="rId5"/>
    <p:sldId id="287" r:id="rId6"/>
    <p:sldId id="260" r:id="rId7"/>
    <p:sldId id="261" r:id="rId8"/>
    <p:sldId id="274" r:id="rId9"/>
    <p:sldId id="276" r:id="rId10"/>
    <p:sldId id="275" r:id="rId11"/>
    <p:sldId id="271" r:id="rId12"/>
    <p:sldId id="262" r:id="rId13"/>
    <p:sldId id="265" r:id="rId14"/>
    <p:sldId id="263" r:id="rId15"/>
    <p:sldId id="264" r:id="rId16"/>
    <p:sldId id="268" r:id="rId17"/>
    <p:sldId id="266" r:id="rId18"/>
    <p:sldId id="278" r:id="rId19"/>
    <p:sldId id="279" r:id="rId20"/>
    <p:sldId id="280" r:id="rId21"/>
    <p:sldId id="281" r:id="rId22"/>
    <p:sldId id="282" r:id="rId23"/>
    <p:sldId id="289" r:id="rId24"/>
    <p:sldId id="283" r:id="rId25"/>
    <p:sldId id="284" r:id="rId26"/>
    <p:sldId id="285" r:id="rId27"/>
    <p:sldId id="277" r:id="rId28"/>
    <p:sldId id="270" r:id="rId29"/>
    <p:sldId id="288" r:id="rId3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nout Drenthel" initials="AD" lastIdx="1" clrIdx="0">
    <p:extLst/>
  </p:cmAuthor>
  <p:cmAuthor id="2" name="Arnout Drenthel" initials="AD [2]" lastIdx="1" clrIdx="1">
    <p:extLst/>
  </p:cmAuthor>
  <p:cmAuthor id="3" name="Arnout Drenthel" initials="AD [3]" lastIdx="1" clrIdx="2">
    <p:extLst/>
  </p:cmAuthor>
  <p:cmAuthor id="4" name="Arnout Drenthel" initials="AD [4]" lastIdx="1" clrIdx="3">
    <p:extLst/>
  </p:cmAuthor>
  <p:cmAuthor id="5" name="Arnout Drenthel" initials="AD [5]" lastIdx="1" clrIdx="4">
    <p:extLst/>
  </p:cmAuthor>
  <p:cmAuthor id="6" name="Arnout Drenthel" initials="AD [6]" lastIdx="1" clrIdx="5">
    <p:extLst/>
  </p:cmAuthor>
  <p:cmAuthor id="7" name="Arnout Drenthel" initials="AD [7]" lastIdx="1" clrIdx="6">
    <p:extLst/>
  </p:cmAuthor>
  <p:cmAuthor id="8" name="Arnout Drenthel" initials="AD [8]" lastIdx="1" clrIdx="7">
    <p:extLst/>
  </p:cmAuthor>
  <p:cmAuthor id="9" name="Arnout Drenthel" initials="AD [9]" lastIdx="1" clrIdx="8">
    <p:extLst/>
  </p:cmAuthor>
  <p:cmAuthor id="10" name="Graaf, Robin van de (GPO)" initials="GRvd(" lastIdx="10" clrIdx="9">
    <p:extLst>
      <p:ext uri="{19B8F6BF-5375-455C-9EA6-DF929625EA0E}">
        <p15:presenceInfo xmlns:p15="http://schemas.microsoft.com/office/powerpoint/2012/main" userId="Graaf, Robin van de (GPO)" providerId="None"/>
      </p:ext>
    </p:extLst>
  </p:cmAuthor>
  <p:cmAuthor id="11" name="Heijne Den Bak, Richard (GPO)" initials="HDBR(" lastIdx="2" clrIdx="10">
    <p:extLst>
      <p:ext uri="{19B8F6BF-5375-455C-9EA6-DF929625EA0E}">
        <p15:presenceInfo xmlns:p15="http://schemas.microsoft.com/office/powerpoint/2012/main" userId="Heijne Den Bak, Richard (GPO)" providerId="None"/>
      </p:ext>
    </p:extLst>
  </p:cmAuthor>
  <p:cmAuthor id="12" name="Klauw, Marjolein van der (GPO)" initials="KMvd(" lastIdx="2" clrIdx="11">
    <p:extLst>
      <p:ext uri="{19B8F6BF-5375-455C-9EA6-DF929625EA0E}">
        <p15:presenceInfo xmlns:p15="http://schemas.microsoft.com/office/powerpoint/2012/main" userId="S-1-5-21-1046319769-833967741-3563887046-545125" providerId="AD"/>
      </p:ext>
    </p:extLst>
  </p:cmAuthor>
  <p:cmAuthor id="13" name="Jimmink, Gerben (GPO)" initials="JG(" lastIdx="2" clrIdx="12">
    <p:extLst>
      <p:ext uri="{19B8F6BF-5375-455C-9EA6-DF929625EA0E}">
        <p15:presenceInfo xmlns:p15="http://schemas.microsoft.com/office/powerpoint/2012/main" userId="S-1-5-21-1046319769-833967741-3563887046-711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52B1E"/>
    <a:srgbClr val="154273"/>
    <a:srgbClr val="F2D9E7"/>
    <a:srgbClr val="E5B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005" autoAdjust="0"/>
  </p:normalViewPr>
  <p:slideViewPr>
    <p:cSldViewPr snapToGrid="0">
      <p:cViewPr varScale="1">
        <p:scale>
          <a:sx n="80" d="100"/>
          <a:sy n="80" d="100"/>
        </p:scale>
        <p:origin x="1794" y="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224"/>
    </p:cViewPr>
  </p:sorterViewPr>
  <p:notesViewPr>
    <p:cSldViewPr snapToGrid="0">
      <p:cViewPr varScale="1">
        <p:scale>
          <a:sx n="81" d="100"/>
          <a:sy n="81" d="100"/>
        </p:scale>
        <p:origin x="23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t>5-3-2021</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t>5-3-2021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baseline="0" dirty="0" smtClean="0"/>
          </a:p>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1</a:t>
            </a:fld>
            <a:endParaRPr lang="nl-NL"/>
          </a:p>
        </p:txBody>
      </p:sp>
    </p:spTree>
    <p:extLst>
      <p:ext uri="{BB962C8B-B14F-4D97-AF65-F5344CB8AC3E}">
        <p14:creationId xmlns:p14="http://schemas.microsoft.com/office/powerpoint/2010/main" val="1273900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a:t>
            </a:fld>
            <a:endParaRPr lang="nl-NL"/>
          </a:p>
        </p:txBody>
      </p:sp>
    </p:spTree>
    <p:extLst>
      <p:ext uri="{BB962C8B-B14F-4D97-AF65-F5344CB8AC3E}">
        <p14:creationId xmlns:p14="http://schemas.microsoft.com/office/powerpoint/2010/main" val="2048136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3</a:t>
            </a:fld>
            <a:endParaRPr lang="nl-NL"/>
          </a:p>
        </p:txBody>
      </p:sp>
    </p:spTree>
    <p:extLst>
      <p:ext uri="{BB962C8B-B14F-4D97-AF65-F5344CB8AC3E}">
        <p14:creationId xmlns:p14="http://schemas.microsoft.com/office/powerpoint/2010/main" val="3208173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4</a:t>
            </a:fld>
            <a:endParaRPr lang="nl-NL"/>
          </a:p>
        </p:txBody>
      </p:sp>
    </p:spTree>
    <p:extLst>
      <p:ext uri="{BB962C8B-B14F-4D97-AF65-F5344CB8AC3E}">
        <p14:creationId xmlns:p14="http://schemas.microsoft.com/office/powerpoint/2010/main" val="907127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5</a:t>
            </a:fld>
            <a:endParaRPr lang="nl-NL"/>
          </a:p>
        </p:txBody>
      </p:sp>
    </p:spTree>
    <p:extLst>
      <p:ext uri="{BB962C8B-B14F-4D97-AF65-F5344CB8AC3E}">
        <p14:creationId xmlns:p14="http://schemas.microsoft.com/office/powerpoint/2010/main" val="1740198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6</a:t>
            </a:fld>
            <a:endParaRPr lang="nl-NL"/>
          </a:p>
        </p:txBody>
      </p:sp>
    </p:spTree>
    <p:extLst>
      <p:ext uri="{BB962C8B-B14F-4D97-AF65-F5344CB8AC3E}">
        <p14:creationId xmlns:p14="http://schemas.microsoft.com/office/powerpoint/2010/main" val="2689107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7</a:t>
            </a:fld>
            <a:endParaRPr lang="nl-NL"/>
          </a:p>
        </p:txBody>
      </p:sp>
    </p:spTree>
    <p:extLst>
      <p:ext uri="{BB962C8B-B14F-4D97-AF65-F5344CB8AC3E}">
        <p14:creationId xmlns:p14="http://schemas.microsoft.com/office/powerpoint/2010/main" val="3149164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21</a:t>
            </a:fld>
            <a:endParaRPr lang="nl-NL"/>
          </a:p>
        </p:txBody>
      </p:sp>
    </p:spTree>
    <p:extLst>
      <p:ext uri="{BB962C8B-B14F-4D97-AF65-F5344CB8AC3E}">
        <p14:creationId xmlns:p14="http://schemas.microsoft.com/office/powerpoint/2010/main" val="1236350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t>27</a:t>
            </a:fld>
            <a:endParaRPr lang="nl-NL"/>
          </a:p>
        </p:txBody>
      </p:sp>
    </p:spTree>
    <p:extLst>
      <p:ext uri="{BB962C8B-B14F-4D97-AF65-F5344CB8AC3E}">
        <p14:creationId xmlns:p14="http://schemas.microsoft.com/office/powerpoint/2010/main" val="1607334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30"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hasCustomPrompt="1"/>
          </p:nvPr>
        </p:nvSpPr>
        <p:spPr>
          <a:xfrm>
            <a:off x="6552000" y="3657600"/>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5" name="Tijdelijke aanduiding voor tekst 16"/>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a:xfrm>
            <a:off x="11048400" y="6528572"/>
            <a:ext cx="511200" cy="183600"/>
          </a:xfrm>
        </p:spPr>
        <p:txBody>
          <a:bodyPr/>
          <a:lstStyle/>
          <a:p>
            <a:fld id="{6C93B359-CF0D-4389-949E-16A33FCBB3EC}" type="slidenum">
              <a:rPr lang="nl-NL" smtClean="0"/>
              <a:t>‹nr.›</a:t>
            </a:fld>
            <a:endParaRPr lang="nl-NL" dirty="0"/>
          </a:p>
        </p:txBody>
      </p:sp>
      <p:pic>
        <p:nvPicPr>
          <p:cNvPr id="3" name="Afbeelding 2">
            <a:extLst>
              <a:ext uri="{FF2B5EF4-FFF2-40B4-BE49-F238E27FC236}">
                <a16:creationId xmlns:a16="http://schemas.microsoft.com/office/drawing/2014/main" id="{8828510C-BC5B-408F-A83E-20041DE7A1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065973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hasCustomPrompt="1"/>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6"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7" name="Titel 6">
            <a:extLst>
              <a:ext uri="{FF2B5EF4-FFF2-40B4-BE49-F238E27FC236}">
                <a16:creationId xmlns:a16="http://schemas.microsoft.com/office/drawing/2014/main" id="{4A879FCC-B15B-43B0-94C1-EA709F51A48D}"/>
              </a:ext>
            </a:extLst>
          </p:cNvPr>
          <p:cNvSpPr>
            <a:spLocks noGrp="1"/>
          </p:cNvSpPr>
          <p:nvPr>
            <p:ph type="title" hasCustomPrompt="1"/>
          </p:nvPr>
        </p:nvSpPr>
        <p:spPr/>
        <p:txBody>
          <a:bodyPr/>
          <a:lstStyle>
            <a:lvl1pPr>
              <a:defRPr>
                <a:solidFill>
                  <a:schemeClr val="bg1"/>
                </a:solidFill>
              </a:defRPr>
            </a:lvl1pPr>
          </a:lstStyle>
          <a:p>
            <a:r>
              <a:rPr lang="nl-NL" dirty="0"/>
              <a:t>Klik om een titel in te voegen</a:t>
            </a:r>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5" name="Titel 4"/>
          <p:cNvSpPr>
            <a:spLocks noGrp="1"/>
          </p:cNvSpPr>
          <p:nvPr>
            <p:ph type="title" hasCustomPrompt="1"/>
          </p:nvPr>
        </p:nvSpPr>
        <p:spPr>
          <a:xfrm>
            <a:off x="0" y="5153776"/>
            <a:ext cx="12192000" cy="576000"/>
          </a:xfrm>
          <a:solidFill>
            <a:schemeClr val="accent2"/>
          </a:solidFill>
        </p:spPr>
        <p:txBody>
          <a:bodyPr lIns="630000" anchor="ctr" anchorCtr="0">
            <a:noAutofit/>
          </a:bodyPr>
          <a:lstStyle>
            <a:lvl1pPr algn="l">
              <a:defRPr sz="3200">
                <a:solidFill>
                  <a:schemeClr val="tx1"/>
                </a:solidFill>
              </a:defRPr>
            </a:lvl1pPr>
          </a:lstStyle>
          <a:p>
            <a:r>
              <a:rPr lang="nl-NL" dirty="0"/>
              <a:t>Klik om een naam in te voegen</a:t>
            </a:r>
          </a:p>
        </p:txBody>
      </p:sp>
      <p:sp>
        <p:nvSpPr>
          <p:cNvPr id="3" name="Tijdelijke aanduiding voor tekst 2"/>
          <p:cNvSpPr>
            <a:spLocks noGrp="1"/>
          </p:cNvSpPr>
          <p:nvPr>
            <p:ph type="body" sz="quarter" idx="10" hasCustomPrompt="1"/>
          </p:nvPr>
        </p:nvSpPr>
        <p:spPr>
          <a:xfrm>
            <a:off x="0" y="5825413"/>
            <a:ext cx="12192000" cy="396000"/>
          </a:xfrm>
          <a:solidFill>
            <a:schemeClr val="bg1"/>
          </a:solidFill>
        </p:spPr>
        <p:txBody>
          <a:bodyPr lIns="630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dirty="0"/>
              <a:t>Klik om functie of project in te voegen</a:t>
            </a:r>
          </a:p>
        </p:txBody>
      </p:sp>
      <p:sp>
        <p:nvSpPr>
          <p:cNvPr id="12" name="Tijdelijke aanduiding voor dianummer 11">
            <a:extLst>
              <a:ext uri="{FF2B5EF4-FFF2-40B4-BE49-F238E27FC236}">
                <a16:creationId xmlns:a16="http://schemas.microsoft.com/office/drawing/2014/main" id="{49EE6DDE-E144-43EA-A883-E219AA865806}"/>
              </a:ext>
            </a:extLst>
          </p:cNvPr>
          <p:cNvSpPr>
            <a:spLocks noGrp="1"/>
          </p:cNvSpPr>
          <p:nvPr>
            <p:ph type="sldNum" sz="quarter" idx="12"/>
          </p:nvPr>
        </p:nvSpPr>
        <p:spPr/>
        <p:txBody>
          <a:bodyPr/>
          <a:lstStyle/>
          <a:p>
            <a:fld id="{6C93B359-CF0D-4389-949E-16A33FCBB3EC}" type="slidenum">
              <a:rPr lang="nl-NL" smtClean="0"/>
              <a:pPr/>
              <a:t>‹nr.›</a:t>
            </a:fld>
            <a:endParaRPr lang="nl-NL" dirty="0"/>
          </a:p>
        </p:txBody>
      </p:sp>
    </p:spTree>
    <p:extLst>
      <p:ext uri="{BB962C8B-B14F-4D97-AF65-F5344CB8AC3E}">
        <p14:creationId xmlns:p14="http://schemas.microsoft.com/office/powerpoint/2010/main" val="99240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1" name="Tijdelijke aanduiding voor afbeelding 3"/>
          <p:cNvSpPr>
            <a:spLocks noGrp="1" noChangeAspect="1"/>
          </p:cNvSpPr>
          <p:nvPr>
            <p:ph type="pic" sz="quarter" idx="19"/>
          </p:nvPr>
        </p:nvSpPr>
        <p:spPr>
          <a:xfrm>
            <a:off x="6559200"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59200"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59200"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smtClean="0"/>
              <a:t>Klik op het pictogram als u een afbeelding wilt toevoegen</a:t>
            </a:r>
            <a:endParaRPr lang="nl-NL" dirty="0"/>
          </a:p>
        </p:txBody>
      </p:sp>
      <p:sp>
        <p:nvSpPr>
          <p:cNvPr id="3" name="Titel 2">
            <a:extLst>
              <a:ext uri="{FF2B5EF4-FFF2-40B4-BE49-F238E27FC236}">
                <a16:creationId xmlns:a16="http://schemas.microsoft.com/office/drawing/2014/main" id="{D869C57F-4252-4209-A8BC-33FAC7ADB69A}"/>
              </a:ext>
            </a:extLst>
          </p:cNvPr>
          <p:cNvSpPr>
            <a:spLocks noGrp="1"/>
          </p:cNvSpPr>
          <p:nvPr>
            <p:ph type="title" hasCustomPrompt="1"/>
          </p:nvPr>
        </p:nvSpPr>
        <p:spPr>
          <a:xfrm>
            <a:off x="630000" y="3050453"/>
            <a:ext cx="4997688" cy="1069200"/>
          </a:xfrm>
        </p:spPr>
        <p:txBody>
          <a:bodyPr/>
          <a:lstStyle>
            <a:lvl1pPr>
              <a:defRPr>
                <a:solidFill>
                  <a:schemeClr val="tx1"/>
                </a:solidFill>
              </a:defRPr>
            </a:lvl1pPr>
          </a:lstStyle>
          <a:p>
            <a:r>
              <a:rPr lang="nl-NL" dirty="0"/>
              <a:t>Type een afsluitende zin</a:t>
            </a:r>
          </a:p>
        </p:txBody>
      </p:sp>
      <p:sp>
        <p:nvSpPr>
          <p:cNvPr id="11"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2"/>
          </p:nvPr>
        </p:nvSpPr>
        <p:spPr/>
        <p:txBody>
          <a:bodyPr/>
          <a:lstStyle/>
          <a:p>
            <a:fld id="{6C93B359-CF0D-4389-949E-16A33FCBB3EC}" type="slidenum">
              <a:rPr lang="nl-NL" smtClean="0"/>
              <a:pPr/>
              <a:t>‹nr.›</a:t>
            </a:fld>
            <a:endParaRPr lang="nl-NL" dirty="0"/>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pic>
        <p:nvPicPr>
          <p:cNvPr id="24" name="Afbeelding 23">
            <a:extLst>
              <a:ext uri="{FF2B5EF4-FFF2-40B4-BE49-F238E27FC236}">
                <a16:creationId xmlns:a16="http://schemas.microsoft.com/office/drawing/2014/main" id="{6D7B6104-9A05-4402-8182-B455998884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51332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6" name="Rechthoek 5"/>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9600"/>
            <a:ext cx="10923588" cy="1547813"/>
          </a:xfrm>
        </p:spPr>
        <p:txBody>
          <a:bodyPr anchor="ctr" anchorCtr="0">
            <a:normAutofit/>
          </a:bodyPr>
          <a:lstStyle>
            <a:lvl1pPr>
              <a:defRPr sz="4800">
                <a:solidFill>
                  <a:schemeClr val="tx1"/>
                </a:solidFill>
              </a:defRPr>
            </a:lvl1pPr>
          </a:lstStyle>
          <a:p>
            <a:r>
              <a:rPr lang="nl-NL" dirty="0"/>
              <a:t>Klik om een titel in te voegen</a:t>
            </a:r>
          </a:p>
        </p:txBody>
      </p:sp>
      <p:sp>
        <p:nvSpPr>
          <p:cNvPr id="9" name="Ondertitel 2"/>
          <p:cNvSpPr>
            <a:spLocks noGrp="1"/>
          </p:cNvSpPr>
          <p:nvPr>
            <p:ph type="subTitle" idx="1" hasCustomPrompt="1"/>
          </p:nvPr>
        </p:nvSpPr>
        <p:spPr>
          <a:xfrm>
            <a:off x="635000" y="3749486"/>
            <a:ext cx="10925176" cy="1736913"/>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11"/>
          </p:nvPr>
        </p:nvSpPr>
        <p:spPr/>
        <p:txBody>
          <a:bodyPr/>
          <a:lstStyle/>
          <a:p>
            <a:fld id="{6C93B359-CF0D-4389-949E-16A33FCBB3EC}" type="slidenum">
              <a:rPr lang="nl-NL" smtClean="0"/>
              <a:t>‹nr.›</a:t>
            </a:fld>
            <a:endParaRPr lang="nl-NL" dirty="0"/>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hasCustomPrompt="1"/>
          </p:nvPr>
        </p:nvSpPr>
        <p:spPr>
          <a:xfrm>
            <a:off x="630001"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hasCustomPrompt="1"/>
          </p:nvPr>
        </p:nvSpPr>
        <p:spPr>
          <a:xfrm>
            <a:off x="630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0" name="Afbeelding 9">
            <a:extLst>
              <a:ext uri="{FF2B5EF4-FFF2-40B4-BE49-F238E27FC236}">
                <a16:creationId xmlns:a16="http://schemas.microsoft.com/office/drawing/2014/main" id="{08FD66A7-5A78-459B-9B7F-13F33318DE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hasCustomPrompt="1"/>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lIns="0" tIns="1800000" anchor="t" anchorCtr="1">
            <a:noAutofit/>
          </a:bodyPr>
          <a:lstStyle>
            <a:lvl1pPr marL="0" indent="0">
              <a:buNone/>
              <a:defRPr/>
            </a:lvl1pPr>
          </a:lstStyle>
          <a:p>
            <a:r>
              <a:rPr lang="nl-NL" dirty="0"/>
              <a:t>Klik op het pictogram om een afbeelding in te voegen</a:t>
            </a:r>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hasCustomPrompt="1"/>
          </p:nvPr>
        </p:nvSpPr>
        <p:spPr>
          <a:xfrm>
            <a:off x="6552000" y="3657601"/>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1" name="Afbeelding 10">
            <a:extLst>
              <a:ext uri="{FF2B5EF4-FFF2-40B4-BE49-F238E27FC236}">
                <a16:creationId xmlns:a16="http://schemas.microsoft.com/office/drawing/2014/main" id="{A0A6A365-BFF5-4B16-B1E9-D831984D56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62622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hasCustomPrompt="1"/>
          </p:nvPr>
        </p:nvSpPr>
        <p:spPr>
          <a:xfrm>
            <a:off x="630000" y="2350800"/>
            <a:ext cx="10922400" cy="396406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dianummer 8">
            <a:extLst>
              <a:ext uri="{FF2B5EF4-FFF2-40B4-BE49-F238E27FC236}">
                <a16:creationId xmlns:a16="http://schemas.microsoft.com/office/drawing/2014/main" id="{7E8395B0-5BEF-4071-A7D0-AC6F71F06647}"/>
              </a:ext>
            </a:extLst>
          </p:cNvPr>
          <p:cNvSpPr>
            <a:spLocks noGrp="1"/>
          </p:cNvSpPr>
          <p:nvPr>
            <p:ph type="sldNum" sz="quarter" idx="14"/>
          </p:nvPr>
        </p:nvSpPr>
        <p:spPr/>
        <p:txBody>
          <a:bodyPr/>
          <a:lstStyle/>
          <a:p>
            <a:fld id="{6C93B359-CF0D-4389-949E-16A33FCBB3EC}" type="slidenum">
              <a:rPr lang="nl-NL" smtClean="0"/>
              <a:t>‹nr.›</a:t>
            </a:fld>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469717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hasCustomPrompt="1"/>
          </p:nvPr>
        </p:nvSpPr>
        <p:spPr>
          <a:xfrm>
            <a:off x="630000" y="2350800"/>
            <a:ext cx="50038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hasCustomPrompt="1"/>
          </p:nvPr>
        </p:nvSpPr>
        <p:spPr>
          <a:xfrm>
            <a:off x="6552000" y="2350800"/>
            <a:ext cx="50112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dianummer 10">
            <a:extLst>
              <a:ext uri="{FF2B5EF4-FFF2-40B4-BE49-F238E27FC236}">
                <a16:creationId xmlns:a16="http://schemas.microsoft.com/office/drawing/2014/main" id="{260C6DF3-2547-4188-B44C-E1C924D734C5}"/>
              </a:ext>
            </a:extLst>
          </p:cNvPr>
          <p:cNvSpPr>
            <a:spLocks noGrp="1"/>
          </p:cNvSpPr>
          <p:nvPr>
            <p:ph type="sldNum" sz="quarter" idx="10"/>
          </p:nvPr>
        </p:nvSpPr>
        <p:spPr/>
        <p:txBody>
          <a:bodyPr/>
          <a:lstStyle/>
          <a:p>
            <a:fld id="{6C93B359-CF0D-4389-949E-16A33FCBB3EC}" type="slidenum">
              <a:rPr lang="nl-NL" smtClean="0"/>
              <a:t>‹nr.›</a:t>
            </a:fld>
            <a:endParaRPr lang="nl-NL" dirty="0"/>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3800174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hasCustomPrompt="1"/>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4" name="Titel 3">
            <a:extLst>
              <a:ext uri="{FF2B5EF4-FFF2-40B4-BE49-F238E27FC236}">
                <a16:creationId xmlns:a16="http://schemas.microsoft.com/office/drawing/2014/main" id="{4C1E2EA9-BE63-4625-B099-2271F692DE60}"/>
              </a:ext>
            </a:extLst>
          </p:cNvPr>
          <p:cNvSpPr>
            <a:spLocks noGrp="1"/>
          </p:cNvSpPr>
          <p:nvPr>
            <p:ph type="title" hasCustomPrompt="1"/>
          </p:nvPr>
        </p:nvSpPr>
        <p:spPr>
          <a:xfrm>
            <a:off x="6552000" y="1281950"/>
            <a:ext cx="5004000" cy="1069200"/>
          </a:xfrm>
        </p:spPr>
        <p:txBody>
          <a:bodyPr/>
          <a:lstStyle>
            <a:lvl1pPr>
              <a:defRPr>
                <a:solidFill>
                  <a:schemeClr val="tx1"/>
                </a:solidFill>
              </a:defRPr>
            </a:lvl1pPr>
          </a:lstStyle>
          <a:p>
            <a:r>
              <a:rPr lang="nl-NL" dirty="0"/>
              <a:t>Klik om een titel in te voegen</a:t>
            </a:r>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15369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hasCustomPrompt="1"/>
          </p:nvPr>
        </p:nvSpPr>
        <p:spPr>
          <a:xfrm>
            <a:off x="630000" y="1052514"/>
            <a:ext cx="10923588" cy="4024800"/>
          </a:xfrm>
        </p:spPr>
        <p:txBody>
          <a:bodyPr anchor="b" anchorCtr="0">
            <a:normAutofit/>
          </a:bodyPr>
          <a:lstStyle>
            <a:lvl1pPr algn="l">
              <a:defRPr sz="8000" b="0">
                <a:solidFill>
                  <a:schemeClr val="bg1"/>
                </a:solidFill>
              </a:defRPr>
            </a:lvl1pPr>
          </a:lstStyle>
          <a:p>
            <a:r>
              <a:rPr lang="nl-NL" dirty="0"/>
              <a:t>Klik om een titel in te voegen</a:t>
            </a:r>
          </a:p>
        </p:txBody>
      </p:sp>
      <p:sp>
        <p:nvSpPr>
          <p:cNvPr id="4" name="Ondertitel 2"/>
          <p:cNvSpPr>
            <a:spLocks noGrp="1"/>
          </p:cNvSpPr>
          <p:nvPr>
            <p:ph type="subTitle" idx="1" hasCustomPrompt="1"/>
          </p:nvPr>
        </p:nvSpPr>
        <p:spPr>
          <a:xfrm>
            <a:off x="630000" y="5298141"/>
            <a:ext cx="10923588" cy="923272"/>
          </a:xfrm>
        </p:spPr>
        <p:txBody>
          <a:bodyPr lIns="0" tIns="0" rIns="0">
            <a:normAutofit/>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6"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10"/>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dirty="0"/>
              <a:t>[vertrouwelijkheidsniveau]</a:t>
            </a:r>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tekst 3"/>
          <p:cNvSpPr>
            <a:spLocks noGrp="1"/>
          </p:cNvSpPr>
          <p:nvPr>
            <p:ph type="body" sz="quarter" idx="10" hasCustomPrompt="1"/>
          </p:nvPr>
        </p:nvSpPr>
        <p:spPr>
          <a:xfrm>
            <a:off x="6552000" y="1052513"/>
            <a:ext cx="5004000" cy="5168900"/>
          </a:xfrm>
        </p:spPr>
        <p:txBody>
          <a:bodyPr anchor="ctr" anchorCtr="0"/>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tel 2">
            <a:extLst>
              <a:ext uri="{FF2B5EF4-FFF2-40B4-BE49-F238E27FC236}">
                <a16:creationId xmlns:a16="http://schemas.microsoft.com/office/drawing/2014/main" id="{AF508C5A-8D78-4219-976E-46DFA0C4F862}"/>
              </a:ext>
            </a:extLst>
          </p:cNvPr>
          <p:cNvSpPr>
            <a:spLocks noGrp="1"/>
          </p:cNvSpPr>
          <p:nvPr>
            <p:ph type="title" hasCustomPrompt="1"/>
          </p:nvPr>
        </p:nvSpPr>
        <p:spPr>
          <a:xfrm>
            <a:off x="630000" y="3039154"/>
            <a:ext cx="5003800" cy="1069200"/>
          </a:xfrm>
        </p:spPr>
        <p:txBody>
          <a:bodyPr/>
          <a:lstStyle>
            <a:lvl1pPr>
              <a:defRPr>
                <a:solidFill>
                  <a:schemeClr val="tx1"/>
                </a:solidFill>
              </a:defRPr>
            </a:lvl1pPr>
          </a:lstStyle>
          <a:p>
            <a:r>
              <a:rPr lang="nl-NL" dirty="0"/>
              <a:t>Klik om een titel in te voegen</a:t>
            </a:r>
          </a:p>
        </p:txBody>
      </p:sp>
      <p:sp>
        <p:nvSpPr>
          <p:cNvPr id="5"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11"/>
          </p:nvPr>
        </p:nvSpPr>
        <p:spPr/>
        <p:txBody>
          <a:bodyPr/>
          <a:lstStyle/>
          <a:p>
            <a:fld id="{6C93B359-CF0D-4389-949E-16A33FCBB3EC}" type="slidenum">
              <a:rPr lang="nl-NL" smtClean="0"/>
              <a:pPr/>
              <a:t>‹nr.›</a:t>
            </a:fld>
            <a:endParaRPr lang="nl-NL" dirty="0"/>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2306362270"/>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hasCustomPrompt="1"/>
          </p:nvPr>
        </p:nvSpPr>
        <p:spPr>
          <a:xfrm>
            <a:off x="6552000" y="2350800"/>
            <a:ext cx="50040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4" name="Tijdelijke aanduiding voor dianummer 13">
            <a:extLst>
              <a:ext uri="{FF2B5EF4-FFF2-40B4-BE49-F238E27FC236}">
                <a16:creationId xmlns:a16="http://schemas.microsoft.com/office/drawing/2014/main" id="{0E24862E-A238-48C9-966B-53C0A9936E1E}"/>
              </a:ext>
            </a:extLst>
          </p:cNvPr>
          <p:cNvSpPr>
            <a:spLocks noGrp="1"/>
          </p:cNvSpPr>
          <p:nvPr>
            <p:ph type="sldNum" sz="quarter" idx="29"/>
          </p:nvPr>
        </p:nvSpPr>
        <p:spPr/>
        <p:txBody>
          <a:bodyPr/>
          <a:lstStyle/>
          <a:p>
            <a:fld id="{6C93B359-CF0D-4389-949E-16A33FCBB3EC}" type="slidenum">
              <a:rPr lang="nl-NL" smtClean="0"/>
              <a:pPr/>
              <a:t>‹nr.›</a:t>
            </a:fld>
            <a:endParaRPr lang="nl-NL" dirty="0"/>
          </a:p>
        </p:txBody>
      </p:sp>
      <p:sp>
        <p:nvSpPr>
          <p:cNvPr id="17" name="Titel 16">
            <a:extLst>
              <a:ext uri="{FF2B5EF4-FFF2-40B4-BE49-F238E27FC236}">
                <a16:creationId xmlns:a16="http://schemas.microsoft.com/office/drawing/2014/main" id="{9C42D806-99A5-4854-9BB7-C93AB66EA383}"/>
              </a:ext>
            </a:extLst>
          </p:cNvPr>
          <p:cNvSpPr>
            <a:spLocks noGrp="1"/>
          </p:cNvSpPr>
          <p:nvPr>
            <p:ph type="title" hasCustomPrompt="1"/>
          </p:nvPr>
        </p:nvSpPr>
        <p:spPr>
          <a:xfrm>
            <a:off x="6552000" y="1281950"/>
            <a:ext cx="5004000" cy="1069200"/>
          </a:xfrm>
        </p:spPr>
        <p:txBody>
          <a:bodyPr/>
          <a:lstStyle>
            <a:lvl1pPr>
              <a:defRPr/>
            </a:lvl1pPr>
          </a:lstStyle>
          <a:p>
            <a:r>
              <a:rPr lang="nl-NL" dirty="0"/>
              <a:t>Klik om een titel in te voegen</a:t>
            </a:r>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Tree>
    <p:extLst>
      <p:ext uri="{BB962C8B-B14F-4D97-AF65-F5344CB8AC3E}">
        <p14:creationId xmlns:p14="http://schemas.microsoft.com/office/powerpoint/2010/main" val="172983865"/>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0000" y="1281950"/>
            <a:ext cx="10933200" cy="10692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630000" y="2349499"/>
            <a:ext cx="10933200" cy="3963600"/>
          </a:xfrm>
          <a:prstGeom prst="rect">
            <a:avLst/>
          </a:prstGeom>
        </p:spPr>
        <p:txBody>
          <a:bodyPr vert="horz" lIns="0" tIns="0" rIns="0" bIns="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8400" y="6528572"/>
            <a:ext cx="511200" cy="183600"/>
          </a:xfrm>
          <a:prstGeom prst="rect">
            <a:avLst/>
          </a:prstGeom>
        </p:spPr>
        <p:txBody>
          <a:bodyPr vert="horz" lIns="0" tIns="0" rIns="0" bIns="0" rtlCol="0" anchor="b" anchorCtr="0"/>
          <a:lstStyle>
            <a:lvl1pPr algn="r">
              <a:defRPr sz="1200">
                <a:solidFill>
                  <a:schemeClr val="tx1"/>
                </a:solidFill>
              </a:defRPr>
            </a:lvl1pPr>
          </a:lstStyle>
          <a:p>
            <a:fld id="{6C93B359-CF0D-4389-949E-16A33FCBB3EC}" type="slidenum">
              <a:rPr lang="nl-NL" smtClean="0"/>
              <a:pPr/>
              <a:t>‹nr.›</a:t>
            </a:fld>
            <a:endParaRPr lang="nl-NL" dirty="0"/>
          </a:p>
        </p:txBody>
      </p:sp>
      <p:pic>
        <p:nvPicPr>
          <p:cNvPr id="6" name="Afbeelding 5">
            <a:extLst>
              <a:ext uri="{FF2B5EF4-FFF2-40B4-BE49-F238E27FC236}">
                <a16:creationId xmlns:a16="http://schemas.microsoft.com/office/drawing/2014/main" id="{1113A800-9FFB-4505-9B39-BBE671EBBBEA}"/>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1065690"/>
          </a:xfrm>
          <a:prstGeom prst="rect">
            <a:avLst/>
          </a:prstGeom>
        </p:spPr>
      </p:pic>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26" r:id="rId1"/>
    <p:sldLayoutId id="2147483666" r:id="rId2"/>
    <p:sldLayoutId id="2147483725" r:id="rId3"/>
    <p:sldLayoutId id="2147483731" r:id="rId4"/>
    <p:sldLayoutId id="2147483652" r:id="rId5"/>
    <p:sldLayoutId id="2147483728" r:id="rId6"/>
    <p:sldLayoutId id="2147483689" r:id="rId7"/>
    <p:sldLayoutId id="2147483730" r:id="rId8"/>
    <p:sldLayoutId id="2147483729" r:id="rId9"/>
    <p:sldLayoutId id="2147483716" r:id="rId10"/>
    <p:sldLayoutId id="2147483667" r:id="rId11"/>
    <p:sldLayoutId id="2147483722" r:id="rId12"/>
  </p:sldLayoutIdLst>
  <p:hf hdr="0" ftr="0" dt="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hyperlink" Target="https://data.overheid.nl/ondersteuning/open-data/wat-is-open-data"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milieudatabase.nl/milieuprestatie/rekeninstrumenten/"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p:cNvSpPr>
            <a:spLocks noGrp="1"/>
          </p:cNvSpPr>
          <p:nvPr>
            <p:ph type="subTitle" idx="1"/>
          </p:nvPr>
        </p:nvSpPr>
        <p:spPr/>
        <p:txBody>
          <a:bodyPr/>
          <a:lstStyle/>
          <a:p>
            <a:r>
              <a:rPr lang="nl-NL" dirty="0" smtClean="0"/>
              <a:t>Algemene Inlichtingen </a:t>
            </a:r>
            <a:r>
              <a:rPr lang="nl-NL" dirty="0" err="1" smtClean="0"/>
              <a:t>webinar</a:t>
            </a:r>
            <a:endParaRPr lang="nl-NL" dirty="0"/>
          </a:p>
        </p:txBody>
      </p:sp>
      <p:sp>
        <p:nvSpPr>
          <p:cNvPr id="3" name="Tijdelijke aanduiding voor tekst 2"/>
          <p:cNvSpPr>
            <a:spLocks noGrp="1"/>
          </p:cNvSpPr>
          <p:nvPr>
            <p:ph type="body" sz="quarter" idx="21"/>
          </p:nvPr>
        </p:nvSpPr>
        <p:spPr/>
        <p:txBody>
          <a:bodyPr/>
          <a:lstStyle/>
          <a:p>
            <a:r>
              <a:rPr lang="nl-NL" dirty="0" smtClean="0"/>
              <a:t>Projectteam Marktconsultatie DuboCalc</a:t>
            </a:r>
            <a:endParaRPr lang="nl-NL" dirty="0"/>
          </a:p>
        </p:txBody>
      </p:sp>
      <p:sp>
        <p:nvSpPr>
          <p:cNvPr id="4" name="Titel 3"/>
          <p:cNvSpPr>
            <a:spLocks noGrp="1"/>
          </p:cNvSpPr>
          <p:nvPr>
            <p:ph type="ctrTitle"/>
          </p:nvPr>
        </p:nvSpPr>
        <p:spPr/>
        <p:txBody>
          <a:bodyPr/>
          <a:lstStyle/>
          <a:p>
            <a:r>
              <a:rPr lang="nl-NL" dirty="0" smtClean="0"/>
              <a:t>Marktconsultatie DuboCalc</a:t>
            </a:r>
            <a:endParaRPr lang="nl-NL" dirty="0"/>
          </a:p>
        </p:txBody>
      </p:sp>
      <p:sp>
        <p:nvSpPr>
          <p:cNvPr id="5" name="Tijdelijke aanduiding voor tekst 4"/>
          <p:cNvSpPr>
            <a:spLocks noGrp="1"/>
          </p:cNvSpPr>
          <p:nvPr>
            <p:ph type="body" sz="quarter" idx="25"/>
          </p:nvPr>
        </p:nvSpPr>
        <p:spPr/>
        <p:txBody>
          <a:bodyPr/>
          <a:lstStyle/>
          <a:p>
            <a:r>
              <a:rPr lang="nl-NL" dirty="0" smtClean="0"/>
              <a:t>3 maart 2021</a:t>
            </a:r>
            <a:endParaRPr lang="nl-NL" dirty="0"/>
          </a:p>
        </p:txBody>
      </p:sp>
      <p:sp>
        <p:nvSpPr>
          <p:cNvPr id="6" name="Tijdelijke aanduiding voor tekst 5"/>
          <p:cNvSpPr>
            <a:spLocks noGrp="1"/>
          </p:cNvSpPr>
          <p:nvPr>
            <p:ph type="body" sz="quarter" idx="26"/>
          </p:nvPr>
        </p:nvSpPr>
        <p:spPr>
          <a:xfrm>
            <a:off x="375733" y="6528572"/>
            <a:ext cx="4262437" cy="183600"/>
          </a:xfrm>
        </p:spPr>
        <p:txBody>
          <a:bodyPr/>
          <a:lstStyle/>
          <a:p>
            <a:r>
              <a:rPr lang="nl-NL" dirty="0" smtClean="0"/>
              <a:t>RWS INFORMATIE</a:t>
            </a:r>
            <a:endParaRPr lang="nl-NL" dirty="0"/>
          </a:p>
        </p:txBody>
      </p:sp>
      <p:sp>
        <p:nvSpPr>
          <p:cNvPr id="7" name="Tijdelijke aanduiding voor dianummer 6"/>
          <p:cNvSpPr>
            <a:spLocks noGrp="1"/>
          </p:cNvSpPr>
          <p:nvPr>
            <p:ph type="sldNum" sz="quarter" idx="27"/>
          </p:nvPr>
        </p:nvSpPr>
        <p:spPr/>
        <p:txBody>
          <a:bodyPr/>
          <a:lstStyle/>
          <a:p>
            <a:fld id="{6C93B359-CF0D-4389-949E-16A33FCBB3EC}" type="slidenum">
              <a:rPr lang="nl-NL" smtClean="0"/>
              <a:t>1</a:t>
            </a:fld>
            <a:endParaRPr lang="nl-NL" dirty="0"/>
          </a:p>
        </p:txBody>
      </p:sp>
      <p:pic>
        <p:nvPicPr>
          <p:cNvPr id="9" name="Afbeelding 8"/>
          <p:cNvPicPr>
            <a:picLocks noChangeAspect="1"/>
          </p:cNvPicPr>
          <p:nvPr/>
        </p:nvPicPr>
        <p:blipFill>
          <a:blip r:embed="rId3"/>
          <a:stretch>
            <a:fillRect/>
          </a:stretch>
        </p:blipFill>
        <p:spPr>
          <a:xfrm>
            <a:off x="375733" y="5486400"/>
            <a:ext cx="4467875" cy="893575"/>
          </a:xfrm>
          <a:prstGeom prst="rect">
            <a:avLst/>
          </a:prstGeom>
        </p:spPr>
      </p:pic>
      <p:pic>
        <p:nvPicPr>
          <p:cNvPr id="8" name="Afbeelding 7"/>
          <p:cNvPicPr>
            <a:picLocks noChangeAspect="1"/>
          </p:cNvPicPr>
          <p:nvPr/>
        </p:nvPicPr>
        <p:blipFill>
          <a:blip r:embed="rId4"/>
          <a:stretch>
            <a:fillRect/>
          </a:stretch>
        </p:blipFill>
        <p:spPr>
          <a:xfrm>
            <a:off x="375733" y="1053523"/>
            <a:ext cx="5187624" cy="4284280"/>
          </a:xfrm>
          <a:prstGeom prst="rect">
            <a:avLst/>
          </a:prstGeom>
          <a:ln>
            <a:solidFill>
              <a:schemeClr val="accent1"/>
            </a:solidFill>
          </a:ln>
        </p:spPr>
      </p:pic>
    </p:spTree>
    <p:extLst>
      <p:ext uri="{BB962C8B-B14F-4D97-AF65-F5344CB8AC3E}">
        <p14:creationId xmlns:p14="http://schemas.microsoft.com/office/powerpoint/2010/main" val="2535237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4177772"/>
          </a:xfrm>
        </p:spPr>
        <p:txBody>
          <a:bodyPr>
            <a:normAutofit fontScale="92500"/>
          </a:bodyPr>
          <a:lstStyle/>
          <a:p>
            <a:pPr marL="0" indent="0">
              <a:buNone/>
            </a:pPr>
            <a:r>
              <a:rPr lang="en-US" b="1" dirty="0" smtClean="0"/>
              <a:t>Scenario </a:t>
            </a:r>
            <a:r>
              <a:rPr lang="en-US" b="1" dirty="0"/>
              <a:t>3 “</a:t>
            </a:r>
            <a:r>
              <a:rPr lang="en-US" b="1" dirty="0" err="1"/>
              <a:t>DuboCalc</a:t>
            </a:r>
            <a:r>
              <a:rPr lang="en-US" b="1" dirty="0"/>
              <a:t> in </a:t>
            </a:r>
            <a:r>
              <a:rPr lang="en-US" b="1" dirty="0" err="1"/>
              <a:t>een</a:t>
            </a:r>
            <a:r>
              <a:rPr lang="en-US" b="1" dirty="0"/>
              <a:t> open-source-community” </a:t>
            </a:r>
          </a:p>
          <a:p>
            <a:pPr marL="0" indent="0">
              <a:buNone/>
            </a:pPr>
            <a:r>
              <a:rPr lang="nl-NL" dirty="0"/>
              <a:t>Het creëren van een open-source-community samen met een opdrachtnemer, met als doelstelling dat deze community op termijn zelfredzaam is. </a:t>
            </a:r>
            <a:endParaRPr lang="nl-NL" dirty="0" smtClean="0"/>
          </a:p>
          <a:p>
            <a:pPr marL="0" indent="0">
              <a:buNone/>
            </a:pPr>
            <a:r>
              <a:rPr lang="nl-NL" dirty="0" smtClean="0"/>
              <a:t>Het idee is dat dit kan bijdragen aan het verankeren van milieu-informatie in primaire processen van organisaties door koppelingen met andere software eenvoudiger mogelijk te maken. Ook zou dit bij kunnen dragen aan een versnelling in het aanbieden van concurrerende instrumenten. </a:t>
            </a:r>
          </a:p>
          <a:p>
            <a:pPr>
              <a:buFontTx/>
              <a:buChar char="-"/>
            </a:pPr>
            <a:r>
              <a:rPr lang="nl-NL" dirty="0" smtClean="0"/>
              <a:t>Is dit reëel en wenselijk?</a:t>
            </a:r>
          </a:p>
          <a:p>
            <a:pPr>
              <a:buFontTx/>
              <a:buChar char="-"/>
            </a:pPr>
            <a:r>
              <a:rPr lang="nl-NL" dirty="0" smtClean="0"/>
              <a:t>Wie hebben hier behoefte aan of voordeel bij?</a:t>
            </a:r>
          </a:p>
          <a:p>
            <a:pPr>
              <a:buFontTx/>
              <a:buChar char="-"/>
            </a:pPr>
            <a:r>
              <a:rPr lang="nl-NL" dirty="0" smtClean="0"/>
              <a:t>Indien gewenst: wat is er nodig om dit te realiseren?</a:t>
            </a:r>
          </a:p>
          <a:p>
            <a:pPr marL="0" indent="0">
              <a:buNone/>
            </a:pP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10</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Toelichting 3 scenario’s </a:t>
            </a:r>
            <a:endParaRPr lang="nl-NL" dirty="0"/>
          </a:p>
        </p:txBody>
      </p:sp>
    </p:spTree>
    <p:extLst>
      <p:ext uri="{BB962C8B-B14F-4D97-AF65-F5344CB8AC3E}">
        <p14:creationId xmlns:p14="http://schemas.microsoft.com/office/powerpoint/2010/main" val="3525667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a:bodyPr>
          <a:lstStyle/>
          <a:p>
            <a:r>
              <a:rPr lang="nl-NL" dirty="0" smtClean="0"/>
              <a:t>De marktconsultatie, de aanbesteding en het contract zullen in het Nederlands plaatsvinden. </a:t>
            </a:r>
          </a:p>
          <a:p>
            <a:r>
              <a:rPr lang="nl-NL" dirty="0" smtClean="0"/>
              <a:t>Er worden verschillende termen voor hetzelfde gebruikt: onder software, rekeninstrument, instrument, rekentool, programmatuur en applicatie wordt hetzelfde verstaan: dit zijn de rekenregels incl. de interface en diverse functionaliteiten voor gebruikers. Het rekenhart is anders: dat is de ICT-kern met programmeerregels om van NMD-data tot MKI-waarden te komen, maar bevat niet de gebruikersinterface. </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11</a:t>
            </a:fld>
            <a:endParaRPr lang="nl-NL" dirty="0"/>
          </a:p>
        </p:txBody>
      </p:sp>
      <p:sp>
        <p:nvSpPr>
          <p:cNvPr id="4" name="Tijdelijke aanduiding voor tekst 3"/>
          <p:cNvSpPr>
            <a:spLocks noGrp="1"/>
          </p:cNvSpPr>
          <p:nvPr>
            <p:ph type="body" sz="quarter" idx="26"/>
          </p:nvPr>
        </p:nvSpPr>
        <p:spPr/>
        <p:txBody>
          <a:bodyPr/>
          <a:lstStyle/>
          <a:p>
            <a:r>
              <a:rPr lang="nl-NL" dirty="0" smtClean="0"/>
              <a:t>RWS </a:t>
            </a:r>
            <a:r>
              <a:rPr lang="nl-NL" dirty="0" smtClean="0"/>
              <a:t>INFORMATIE</a:t>
            </a:r>
            <a:endParaRPr lang="nl-NL" dirty="0"/>
          </a:p>
        </p:txBody>
      </p:sp>
      <p:sp>
        <p:nvSpPr>
          <p:cNvPr id="5" name="Titel 4"/>
          <p:cNvSpPr>
            <a:spLocks noGrp="1"/>
          </p:cNvSpPr>
          <p:nvPr>
            <p:ph type="title"/>
          </p:nvPr>
        </p:nvSpPr>
        <p:spPr/>
        <p:txBody>
          <a:bodyPr/>
          <a:lstStyle/>
          <a:p>
            <a:r>
              <a:rPr lang="nl-NL" dirty="0" smtClean="0"/>
              <a:t>Algemene mededelingen n.a.v. de vragen</a:t>
            </a:r>
            <a:endParaRPr lang="nl-NL" dirty="0"/>
          </a:p>
        </p:txBody>
      </p:sp>
    </p:spTree>
    <p:extLst>
      <p:ext uri="{BB962C8B-B14F-4D97-AF65-F5344CB8AC3E}">
        <p14:creationId xmlns:p14="http://schemas.microsoft.com/office/powerpoint/2010/main" val="880986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29999" y="2350800"/>
            <a:ext cx="11095835" cy="3964060"/>
          </a:xfrm>
        </p:spPr>
        <p:txBody>
          <a:bodyPr>
            <a:normAutofit/>
          </a:bodyPr>
          <a:lstStyle/>
          <a:p>
            <a:r>
              <a:rPr lang="nl-NL" dirty="0" smtClean="0"/>
              <a:t>Het werken met MKI-waarde is gunningscriteria van aanbestedingen van GWW-opdrachtgevers (grond-, weg- en waterbouw) is de afgelopen jaren gegroeid tot 50 – 75 aanbestedingen per jaar. In totaal zijn nu circa 200 contracten gegund met een gunningscriterium MKI-waarde.</a:t>
            </a:r>
          </a:p>
          <a:p>
            <a:r>
              <a:rPr lang="nl-NL" dirty="0" smtClean="0"/>
              <a:t>N.B. Niet voor elke aanbesteding is het gebruik van DuboCalc verplicht, bijv. voor contracten met 1 dominant materiaal, bijv. asfalt. </a:t>
            </a:r>
            <a:endParaRPr lang="nl-NL" dirty="0"/>
          </a:p>
          <a:p>
            <a:r>
              <a:rPr lang="nl-NL" dirty="0" smtClean="0"/>
              <a:t>DuboCalc wordt ook voor andere toepassingen gebruikt:</a:t>
            </a:r>
          </a:p>
          <a:p>
            <a:pPr lvl="1"/>
            <a:r>
              <a:rPr lang="nl-NL" dirty="0" smtClean="0"/>
              <a:t>Vergelijking van ontwerpvarianten in de vroege fase van een project</a:t>
            </a:r>
          </a:p>
          <a:p>
            <a:pPr lvl="1"/>
            <a:r>
              <a:rPr lang="nl-NL" dirty="0" smtClean="0"/>
              <a:t>CO2-berekeningen voor bijv. CO2-monitoring voor de CO2-prestatieladder </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12</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Gebruik van DuboCalc</a:t>
            </a:r>
            <a:endParaRPr lang="nl-NL" dirty="0"/>
          </a:p>
        </p:txBody>
      </p:sp>
    </p:spTree>
    <p:extLst>
      <p:ext uri="{BB962C8B-B14F-4D97-AF65-F5344CB8AC3E}">
        <p14:creationId xmlns:p14="http://schemas.microsoft.com/office/powerpoint/2010/main" val="53864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In 2003 is </a:t>
            </a:r>
            <a:r>
              <a:rPr lang="nl-NL" dirty="0" err="1" smtClean="0"/>
              <a:t>DuboCalc</a:t>
            </a:r>
            <a:r>
              <a:rPr lang="nl-NL" dirty="0" smtClean="0"/>
              <a:t> ontwikkeld vanuit de behoefte aan CO2-berekeningen voor RWS-projecten en Rijksbeleid voor duurzaam inkopen.</a:t>
            </a:r>
          </a:p>
          <a:p>
            <a:r>
              <a:rPr lang="nl-NL" dirty="0" smtClean="0"/>
              <a:t>Inmiddels worden de Nationale Milieudatabase (NMD), </a:t>
            </a:r>
            <a:r>
              <a:rPr lang="nl-NL" dirty="0" err="1" smtClean="0"/>
              <a:t>DuboCalc</a:t>
            </a:r>
            <a:r>
              <a:rPr lang="nl-NL" dirty="0" smtClean="0"/>
              <a:t> en de Bepalingsmethode ook gebruikt voor:</a:t>
            </a:r>
          </a:p>
          <a:p>
            <a:pPr lvl="1"/>
            <a:r>
              <a:rPr lang="nl-NL" dirty="0" err="1" smtClean="0"/>
              <a:t>Rijksbrede</a:t>
            </a:r>
            <a:r>
              <a:rPr lang="nl-NL" dirty="0" smtClean="0"/>
              <a:t> programma Circulaire Bouweconomie en CB’23 </a:t>
            </a:r>
          </a:p>
          <a:p>
            <a:pPr lvl="1"/>
            <a:r>
              <a:rPr lang="nl-NL" dirty="0" smtClean="0"/>
              <a:t>Strategie Klimaatneutrale en Circulaire Infrastructuur (Ministerie I&amp;W)</a:t>
            </a:r>
          </a:p>
          <a:p>
            <a:pPr lvl="1"/>
            <a:r>
              <a:rPr lang="nl-NL" dirty="0" err="1"/>
              <a:t>Rijksbrede</a:t>
            </a:r>
            <a:r>
              <a:rPr lang="nl-NL" dirty="0"/>
              <a:t> programma Maatschappelijk Verantwoord Inkopen </a:t>
            </a:r>
          </a:p>
          <a:p>
            <a:pPr lvl="1"/>
            <a:r>
              <a:rPr lang="nl-NL" dirty="0" smtClean="0"/>
              <a:t>CO2 monitoring van organisaties</a:t>
            </a:r>
          </a:p>
          <a:p>
            <a:pPr lvl="1"/>
            <a:r>
              <a:rPr lang="nl-NL" dirty="0" smtClean="0"/>
              <a:t>Intern duurzaamheidsbeleid bij GWW-marktpartijen</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13</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Beleidsmatige context </a:t>
            </a:r>
            <a:r>
              <a:rPr lang="nl-NL" dirty="0" err="1" smtClean="0"/>
              <a:t>DuboCalc</a:t>
            </a:r>
            <a:r>
              <a:rPr lang="nl-NL" dirty="0" smtClean="0"/>
              <a:t> verandert</a:t>
            </a:r>
            <a:endParaRPr lang="nl-NL" dirty="0"/>
          </a:p>
        </p:txBody>
      </p:sp>
    </p:spTree>
    <p:extLst>
      <p:ext uri="{BB962C8B-B14F-4D97-AF65-F5344CB8AC3E}">
        <p14:creationId xmlns:p14="http://schemas.microsoft.com/office/powerpoint/2010/main" val="83289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ijdelijke aanduiding voor inhoud 5"/>
          <p:cNvGraphicFramePr>
            <a:graphicFrameLocks noGrp="1"/>
          </p:cNvGraphicFramePr>
          <p:nvPr>
            <p:ph sz="quarter" idx="13"/>
            <p:extLst>
              <p:ext uri="{D42A27DB-BD31-4B8C-83A1-F6EECF244321}">
                <p14:modId xmlns:p14="http://schemas.microsoft.com/office/powerpoint/2010/main" val="3693575395"/>
              </p:ext>
            </p:extLst>
          </p:nvPr>
        </p:nvGraphicFramePr>
        <p:xfrm>
          <a:off x="630000" y="2129143"/>
          <a:ext cx="4885708" cy="3093305"/>
        </p:xfrm>
        <a:graphic>
          <a:graphicData uri="http://schemas.openxmlformats.org/drawingml/2006/table">
            <a:tbl>
              <a:tblPr firstRow="1" firstCol="1" bandRow="1">
                <a:tableStyleId>{5C22544A-7EE6-4342-B048-85BDC9FD1C3A}</a:tableStyleId>
              </a:tblPr>
              <a:tblGrid>
                <a:gridCol w="2442524">
                  <a:extLst>
                    <a:ext uri="{9D8B030D-6E8A-4147-A177-3AD203B41FA5}">
                      <a16:colId xmlns:a16="http://schemas.microsoft.com/office/drawing/2014/main" val="1112210516"/>
                    </a:ext>
                  </a:extLst>
                </a:gridCol>
                <a:gridCol w="2443184">
                  <a:extLst>
                    <a:ext uri="{9D8B030D-6E8A-4147-A177-3AD203B41FA5}">
                      <a16:colId xmlns:a16="http://schemas.microsoft.com/office/drawing/2014/main" val="3896747600"/>
                    </a:ext>
                  </a:extLst>
                </a:gridCol>
              </a:tblGrid>
              <a:tr h="618661">
                <a:tc>
                  <a:txBody>
                    <a:bodyPr/>
                    <a:lstStyle/>
                    <a:p>
                      <a:pPr algn="l">
                        <a:lnSpc>
                          <a:spcPts val="1200"/>
                        </a:lnSpc>
                        <a:spcAft>
                          <a:spcPts val="0"/>
                        </a:spcAft>
                        <a:tabLst>
                          <a:tab pos="144145" algn="l"/>
                          <a:tab pos="288290" algn="l"/>
                          <a:tab pos="431800" algn="l"/>
                        </a:tabLst>
                      </a:pPr>
                      <a:r>
                        <a:rPr lang="nl-NL" sz="1600" dirty="0">
                          <a:effectLst/>
                        </a:rPr>
                        <a:t>Type licentie</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gn="l">
                        <a:lnSpc>
                          <a:spcPts val="1200"/>
                        </a:lnSpc>
                        <a:spcAft>
                          <a:spcPts val="0"/>
                        </a:spcAft>
                        <a:tabLst>
                          <a:tab pos="144145" algn="l"/>
                          <a:tab pos="288290" algn="l"/>
                          <a:tab pos="431800" algn="l"/>
                        </a:tabLst>
                      </a:pPr>
                      <a:r>
                        <a:rPr lang="nl-NL" sz="1600">
                          <a:effectLst/>
                        </a:rPr>
                        <a:t>Aantal </a:t>
                      </a:r>
                      <a:endParaRPr lang="nl-NL" sz="160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4220475893"/>
                  </a:ext>
                </a:extLst>
              </a:tr>
              <a:tr h="618661">
                <a:tc>
                  <a:txBody>
                    <a:bodyPr/>
                    <a:lstStyle/>
                    <a:p>
                      <a:pPr algn="l">
                        <a:lnSpc>
                          <a:spcPts val="1200"/>
                        </a:lnSpc>
                        <a:spcAft>
                          <a:spcPts val="0"/>
                        </a:spcAft>
                        <a:tabLst>
                          <a:tab pos="144145" algn="l"/>
                          <a:tab pos="288290" algn="l"/>
                          <a:tab pos="431800" algn="l"/>
                        </a:tabLst>
                      </a:pPr>
                      <a:r>
                        <a:rPr lang="nl-NL" sz="1600" b="0" dirty="0">
                          <a:effectLst/>
                        </a:rPr>
                        <a:t>Licentie voor 1 gebruiker</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gn="l">
                        <a:lnSpc>
                          <a:spcPts val="1200"/>
                        </a:lnSpc>
                        <a:spcAft>
                          <a:spcPts val="0"/>
                        </a:spcAft>
                        <a:tabLst>
                          <a:tab pos="144145" algn="l"/>
                          <a:tab pos="288290" algn="l"/>
                          <a:tab pos="431800" algn="l"/>
                        </a:tabLst>
                      </a:pPr>
                      <a:r>
                        <a:rPr lang="nl-NL" sz="1600" dirty="0">
                          <a:effectLst/>
                        </a:rPr>
                        <a:t>129 organisaties</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674584970"/>
                  </a:ext>
                </a:extLst>
              </a:tr>
              <a:tr h="618661">
                <a:tc>
                  <a:txBody>
                    <a:bodyPr/>
                    <a:lstStyle/>
                    <a:p>
                      <a:pPr algn="l">
                        <a:lnSpc>
                          <a:spcPts val="1200"/>
                        </a:lnSpc>
                        <a:spcAft>
                          <a:spcPts val="0"/>
                        </a:spcAft>
                        <a:tabLst>
                          <a:tab pos="144145" algn="l"/>
                          <a:tab pos="288290" algn="l"/>
                          <a:tab pos="431800" algn="l"/>
                        </a:tabLst>
                      </a:pPr>
                      <a:r>
                        <a:rPr lang="nl-NL" sz="1600" b="0" dirty="0">
                          <a:effectLst/>
                        </a:rPr>
                        <a:t>Licentie voor 5 gebruikers</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gn="l">
                        <a:lnSpc>
                          <a:spcPts val="1200"/>
                        </a:lnSpc>
                        <a:spcAft>
                          <a:spcPts val="0"/>
                        </a:spcAft>
                        <a:tabLst>
                          <a:tab pos="144145" algn="l"/>
                          <a:tab pos="288290" algn="l"/>
                          <a:tab pos="431800" algn="l"/>
                        </a:tabLst>
                      </a:pPr>
                      <a:r>
                        <a:rPr lang="nl-NL" sz="1600" dirty="0">
                          <a:effectLst/>
                        </a:rPr>
                        <a:t>27 organisaties</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2662351580"/>
                  </a:ext>
                </a:extLst>
              </a:tr>
              <a:tr h="618661">
                <a:tc>
                  <a:txBody>
                    <a:bodyPr/>
                    <a:lstStyle/>
                    <a:p>
                      <a:pPr algn="l">
                        <a:lnSpc>
                          <a:spcPts val="1200"/>
                        </a:lnSpc>
                        <a:spcAft>
                          <a:spcPts val="0"/>
                        </a:spcAft>
                        <a:tabLst>
                          <a:tab pos="144145" algn="l"/>
                          <a:tab pos="288290" algn="l"/>
                          <a:tab pos="431800" algn="l"/>
                        </a:tabLst>
                      </a:pPr>
                      <a:r>
                        <a:rPr lang="nl-NL" sz="1600" b="0" dirty="0">
                          <a:effectLst/>
                        </a:rPr>
                        <a:t>Licentie voor 10 gebruikers</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gn="l">
                        <a:lnSpc>
                          <a:spcPts val="1200"/>
                        </a:lnSpc>
                        <a:spcAft>
                          <a:spcPts val="0"/>
                        </a:spcAft>
                        <a:tabLst>
                          <a:tab pos="144145" algn="l"/>
                          <a:tab pos="288290" algn="l"/>
                          <a:tab pos="431800" algn="l"/>
                        </a:tabLst>
                      </a:pPr>
                      <a:r>
                        <a:rPr lang="nl-NL" sz="1600" dirty="0">
                          <a:effectLst/>
                        </a:rPr>
                        <a:t>9 organisaties</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3398329461"/>
                  </a:ext>
                </a:extLst>
              </a:tr>
              <a:tr h="618661">
                <a:tc>
                  <a:txBody>
                    <a:bodyPr/>
                    <a:lstStyle/>
                    <a:p>
                      <a:pPr algn="l">
                        <a:lnSpc>
                          <a:spcPts val="1200"/>
                        </a:lnSpc>
                        <a:spcAft>
                          <a:spcPts val="0"/>
                        </a:spcAft>
                        <a:tabLst>
                          <a:tab pos="144145" algn="l"/>
                          <a:tab pos="288290" algn="l"/>
                          <a:tab pos="431800" algn="l"/>
                        </a:tabLst>
                      </a:pPr>
                      <a:r>
                        <a:rPr lang="nl-NL" sz="1600" b="0" dirty="0">
                          <a:effectLst/>
                        </a:rPr>
                        <a:t>Totaal</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gn="l">
                        <a:lnSpc>
                          <a:spcPts val="1200"/>
                        </a:lnSpc>
                        <a:spcAft>
                          <a:spcPts val="0"/>
                        </a:spcAft>
                        <a:tabLst>
                          <a:tab pos="144145" algn="l"/>
                          <a:tab pos="288290" algn="l"/>
                          <a:tab pos="431800" algn="l"/>
                        </a:tabLst>
                      </a:pPr>
                      <a:r>
                        <a:rPr lang="nl-NL" sz="1600" dirty="0">
                          <a:effectLst/>
                        </a:rPr>
                        <a:t>165 organisaties</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3897480281"/>
                  </a:ext>
                </a:extLst>
              </a:tr>
            </a:tbl>
          </a:graphicData>
        </a:graphic>
      </p:graphicFrame>
      <p:sp>
        <p:nvSpPr>
          <p:cNvPr id="3" name="Tijdelijke aanduiding voor dianummer 2"/>
          <p:cNvSpPr>
            <a:spLocks noGrp="1"/>
          </p:cNvSpPr>
          <p:nvPr>
            <p:ph type="sldNum" sz="quarter" idx="14"/>
          </p:nvPr>
        </p:nvSpPr>
        <p:spPr/>
        <p:txBody>
          <a:bodyPr/>
          <a:lstStyle/>
          <a:p>
            <a:fld id="{6C93B359-CF0D-4389-949E-16A33FCBB3EC}" type="slidenum">
              <a:rPr lang="nl-NL" smtClean="0"/>
              <a:t>14</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Licentiehouders en gebruikers</a:t>
            </a:r>
            <a:endParaRPr lang="nl-NL" dirty="0"/>
          </a:p>
        </p:txBody>
      </p:sp>
      <p:graphicFrame>
        <p:nvGraphicFramePr>
          <p:cNvPr id="7" name="Tabel 6"/>
          <p:cNvGraphicFramePr>
            <a:graphicFrameLocks noGrp="1"/>
          </p:cNvGraphicFramePr>
          <p:nvPr>
            <p:extLst>
              <p:ext uri="{D42A27DB-BD31-4B8C-83A1-F6EECF244321}">
                <p14:modId xmlns:p14="http://schemas.microsoft.com/office/powerpoint/2010/main" val="3238695180"/>
              </p:ext>
            </p:extLst>
          </p:nvPr>
        </p:nvGraphicFramePr>
        <p:xfrm>
          <a:off x="5717870" y="2129138"/>
          <a:ext cx="5264357" cy="3677772"/>
        </p:xfrm>
        <a:graphic>
          <a:graphicData uri="http://schemas.openxmlformats.org/drawingml/2006/table">
            <a:tbl>
              <a:tblPr firstRow="1" firstCol="1" bandRow="1">
                <a:tableStyleId>{5C22544A-7EE6-4342-B048-85BDC9FD1C3A}</a:tableStyleId>
              </a:tblPr>
              <a:tblGrid>
                <a:gridCol w="3020777">
                  <a:extLst>
                    <a:ext uri="{9D8B030D-6E8A-4147-A177-3AD203B41FA5}">
                      <a16:colId xmlns:a16="http://schemas.microsoft.com/office/drawing/2014/main" val="3660701690"/>
                    </a:ext>
                  </a:extLst>
                </a:gridCol>
                <a:gridCol w="2243580">
                  <a:extLst>
                    <a:ext uri="{9D8B030D-6E8A-4147-A177-3AD203B41FA5}">
                      <a16:colId xmlns:a16="http://schemas.microsoft.com/office/drawing/2014/main" val="437987278"/>
                    </a:ext>
                  </a:extLst>
                </a:gridCol>
              </a:tblGrid>
              <a:tr h="612962">
                <a:tc>
                  <a:txBody>
                    <a:bodyPr/>
                    <a:lstStyle/>
                    <a:p>
                      <a:pPr>
                        <a:lnSpc>
                          <a:spcPts val="1200"/>
                        </a:lnSpc>
                        <a:spcAft>
                          <a:spcPts val="0"/>
                        </a:spcAft>
                        <a:tabLst>
                          <a:tab pos="144145" algn="l"/>
                          <a:tab pos="288290" algn="l"/>
                          <a:tab pos="431800" algn="l"/>
                        </a:tabLst>
                      </a:pPr>
                      <a:r>
                        <a:rPr lang="nl-NL" sz="1600" dirty="0">
                          <a:effectLst/>
                        </a:rPr>
                        <a:t>Type </a:t>
                      </a:r>
                      <a:r>
                        <a:rPr lang="nl-NL" sz="1600" dirty="0" smtClean="0">
                          <a:effectLst/>
                        </a:rPr>
                        <a:t>gebruikers *(accounts)</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nSpc>
                          <a:spcPts val="1200"/>
                        </a:lnSpc>
                        <a:spcAft>
                          <a:spcPts val="0"/>
                        </a:spcAft>
                        <a:tabLst>
                          <a:tab pos="144145" algn="l"/>
                          <a:tab pos="288290" algn="l"/>
                          <a:tab pos="431800" algn="l"/>
                        </a:tabLst>
                      </a:pPr>
                      <a:r>
                        <a:rPr lang="nl-NL" sz="1600" dirty="0">
                          <a:effectLst/>
                        </a:rPr>
                        <a:t>Aantal </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1876975198"/>
                  </a:ext>
                </a:extLst>
              </a:tr>
              <a:tr h="612962">
                <a:tc>
                  <a:txBody>
                    <a:bodyPr/>
                    <a:lstStyle/>
                    <a:p>
                      <a:pPr>
                        <a:lnSpc>
                          <a:spcPts val="1200"/>
                        </a:lnSpc>
                        <a:spcAft>
                          <a:spcPts val="0"/>
                        </a:spcAft>
                        <a:tabLst>
                          <a:tab pos="144145" algn="l"/>
                          <a:tab pos="288290" algn="l"/>
                          <a:tab pos="431800" algn="l"/>
                        </a:tabLst>
                      </a:pPr>
                      <a:r>
                        <a:rPr lang="nl-NL" sz="1600" b="0" dirty="0" smtClean="0">
                          <a:effectLst/>
                          <a:latin typeface="Verdana" panose="020B0604030504040204" pitchFamily="34" charset="0"/>
                          <a:ea typeface="DejaVu Sans"/>
                          <a:cs typeface="Times New Roman" panose="02020603050405020304" pitchFamily="18" charset="0"/>
                        </a:rPr>
                        <a:t>Opdrachtgevers</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nSpc>
                          <a:spcPts val="1200"/>
                        </a:lnSpc>
                        <a:spcAft>
                          <a:spcPts val="0"/>
                        </a:spcAft>
                        <a:tabLst>
                          <a:tab pos="144145" algn="l"/>
                          <a:tab pos="288290" algn="l"/>
                          <a:tab pos="431800" algn="l"/>
                        </a:tabLst>
                      </a:pPr>
                      <a:r>
                        <a:rPr lang="nl-NL" sz="1600" dirty="0" smtClean="0">
                          <a:effectLst/>
                          <a:latin typeface="Verdana" panose="020B0604030504040204" pitchFamily="34" charset="0"/>
                          <a:ea typeface="DejaVu Sans"/>
                          <a:cs typeface="Times New Roman" panose="02020603050405020304" pitchFamily="18" charset="0"/>
                        </a:rPr>
                        <a:t>98</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2794049135"/>
                  </a:ext>
                </a:extLst>
              </a:tr>
              <a:tr h="612962">
                <a:tc>
                  <a:txBody>
                    <a:bodyPr/>
                    <a:lstStyle/>
                    <a:p>
                      <a:pPr>
                        <a:lnSpc>
                          <a:spcPts val="1200"/>
                        </a:lnSpc>
                        <a:spcAft>
                          <a:spcPts val="0"/>
                        </a:spcAft>
                        <a:tabLst>
                          <a:tab pos="144145" algn="l"/>
                          <a:tab pos="288290" algn="l"/>
                          <a:tab pos="431800" algn="l"/>
                        </a:tabLst>
                      </a:pPr>
                      <a:r>
                        <a:rPr lang="nl-NL" sz="1600" b="0" dirty="0" smtClean="0">
                          <a:effectLst/>
                          <a:latin typeface="Verdana" panose="020B0604030504040204" pitchFamily="34" charset="0"/>
                          <a:ea typeface="DejaVu Sans"/>
                          <a:cs typeface="Times New Roman" panose="02020603050405020304" pitchFamily="18" charset="0"/>
                        </a:rPr>
                        <a:t>Aannemers / bouwbedrijven</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nSpc>
                          <a:spcPts val="1200"/>
                        </a:lnSpc>
                        <a:spcAft>
                          <a:spcPts val="0"/>
                        </a:spcAft>
                        <a:tabLst>
                          <a:tab pos="144145" algn="l"/>
                          <a:tab pos="288290" algn="l"/>
                          <a:tab pos="431800" algn="l"/>
                        </a:tabLst>
                      </a:pPr>
                      <a:r>
                        <a:rPr lang="nl-NL" sz="1600" dirty="0" smtClean="0">
                          <a:effectLst/>
                          <a:latin typeface="Verdana" panose="020B0604030504040204" pitchFamily="34" charset="0"/>
                          <a:ea typeface="DejaVu Sans"/>
                          <a:cs typeface="Times New Roman" panose="02020603050405020304" pitchFamily="18" charset="0"/>
                        </a:rPr>
                        <a:t>157</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978276822"/>
                  </a:ext>
                </a:extLst>
              </a:tr>
              <a:tr h="612962">
                <a:tc>
                  <a:txBody>
                    <a:bodyPr/>
                    <a:lstStyle/>
                    <a:p>
                      <a:pPr>
                        <a:lnSpc>
                          <a:spcPts val="1200"/>
                        </a:lnSpc>
                        <a:spcAft>
                          <a:spcPts val="0"/>
                        </a:spcAft>
                        <a:tabLst>
                          <a:tab pos="144145" algn="l"/>
                          <a:tab pos="288290" algn="l"/>
                          <a:tab pos="431800" algn="l"/>
                        </a:tabLst>
                      </a:pPr>
                      <a:r>
                        <a:rPr lang="nl-NL" sz="1600" b="0" dirty="0" smtClean="0">
                          <a:effectLst/>
                          <a:latin typeface="Verdana" panose="020B0604030504040204" pitchFamily="34" charset="0"/>
                          <a:ea typeface="DejaVu Sans"/>
                          <a:cs typeface="Times New Roman" panose="02020603050405020304" pitchFamily="18" charset="0"/>
                        </a:rPr>
                        <a:t>Adviesbureaus</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nSpc>
                          <a:spcPts val="1200"/>
                        </a:lnSpc>
                        <a:spcAft>
                          <a:spcPts val="0"/>
                        </a:spcAft>
                        <a:tabLst>
                          <a:tab pos="144145" algn="l"/>
                          <a:tab pos="288290" algn="l"/>
                          <a:tab pos="431800" algn="l"/>
                        </a:tabLst>
                      </a:pPr>
                      <a:r>
                        <a:rPr lang="nl-NL" sz="1600" dirty="0" smtClean="0">
                          <a:effectLst/>
                          <a:latin typeface="Verdana" panose="020B0604030504040204" pitchFamily="34" charset="0"/>
                          <a:ea typeface="DejaVu Sans"/>
                          <a:cs typeface="Times New Roman" panose="02020603050405020304" pitchFamily="18" charset="0"/>
                        </a:rPr>
                        <a:t>119</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2135372251"/>
                  </a:ext>
                </a:extLst>
              </a:tr>
              <a:tr h="612962">
                <a:tc>
                  <a:txBody>
                    <a:bodyPr/>
                    <a:lstStyle/>
                    <a:p>
                      <a:pPr>
                        <a:lnSpc>
                          <a:spcPts val="1200"/>
                        </a:lnSpc>
                        <a:spcAft>
                          <a:spcPts val="0"/>
                        </a:spcAft>
                        <a:tabLst>
                          <a:tab pos="144145" algn="l"/>
                          <a:tab pos="288290" algn="l"/>
                          <a:tab pos="431800" algn="l"/>
                        </a:tabLst>
                      </a:pPr>
                      <a:r>
                        <a:rPr lang="nl-NL" sz="1600" b="0" dirty="0" smtClean="0">
                          <a:effectLst/>
                          <a:latin typeface="Verdana" panose="020B0604030504040204" pitchFamily="34" charset="0"/>
                          <a:ea typeface="DejaVu Sans"/>
                          <a:cs typeface="Times New Roman" panose="02020603050405020304" pitchFamily="18" charset="0"/>
                        </a:rPr>
                        <a:t>Anders</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nSpc>
                          <a:spcPts val="1200"/>
                        </a:lnSpc>
                        <a:spcAft>
                          <a:spcPts val="0"/>
                        </a:spcAft>
                        <a:tabLst>
                          <a:tab pos="144145" algn="l"/>
                          <a:tab pos="288290" algn="l"/>
                          <a:tab pos="431800" algn="l"/>
                        </a:tabLst>
                      </a:pPr>
                      <a:r>
                        <a:rPr lang="nl-NL" sz="1600" dirty="0" smtClean="0">
                          <a:effectLst/>
                          <a:latin typeface="Verdana" panose="020B0604030504040204" pitchFamily="34" charset="0"/>
                          <a:ea typeface="DejaVu Sans"/>
                          <a:cs typeface="Times New Roman" panose="02020603050405020304" pitchFamily="18" charset="0"/>
                        </a:rPr>
                        <a:t>11</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2076471037"/>
                  </a:ext>
                </a:extLst>
              </a:tr>
              <a:tr h="612962">
                <a:tc>
                  <a:txBody>
                    <a:bodyPr/>
                    <a:lstStyle/>
                    <a:p>
                      <a:pPr>
                        <a:lnSpc>
                          <a:spcPts val="1200"/>
                        </a:lnSpc>
                        <a:spcAft>
                          <a:spcPts val="0"/>
                        </a:spcAft>
                        <a:tabLst>
                          <a:tab pos="144145" algn="l"/>
                          <a:tab pos="288290" algn="l"/>
                          <a:tab pos="431800" algn="l"/>
                        </a:tabLst>
                      </a:pPr>
                      <a:r>
                        <a:rPr lang="nl-NL" sz="1600" b="0" dirty="0" smtClean="0">
                          <a:effectLst/>
                          <a:latin typeface="Verdana" panose="020B0604030504040204" pitchFamily="34" charset="0"/>
                          <a:ea typeface="DejaVu Sans"/>
                          <a:cs typeface="Times New Roman" panose="02020603050405020304" pitchFamily="18" charset="0"/>
                        </a:rPr>
                        <a:t>Totaal</a:t>
                      </a:r>
                      <a:endParaRPr lang="nl-NL" sz="1600" b="0" dirty="0">
                        <a:effectLst/>
                        <a:latin typeface="Verdana" panose="020B0604030504040204" pitchFamily="34" charset="0"/>
                        <a:ea typeface="DejaVu Sans"/>
                        <a:cs typeface="Times New Roman" panose="02020603050405020304" pitchFamily="18" charset="0"/>
                      </a:endParaRPr>
                    </a:p>
                  </a:txBody>
                  <a:tcPr marL="68580" marR="68580" marT="0" marB="0" anchor="ctr"/>
                </a:tc>
                <a:tc>
                  <a:txBody>
                    <a:bodyPr/>
                    <a:lstStyle/>
                    <a:p>
                      <a:pPr>
                        <a:lnSpc>
                          <a:spcPts val="1200"/>
                        </a:lnSpc>
                        <a:spcAft>
                          <a:spcPts val="0"/>
                        </a:spcAft>
                        <a:tabLst>
                          <a:tab pos="144145" algn="l"/>
                          <a:tab pos="288290" algn="l"/>
                          <a:tab pos="431800" algn="l"/>
                        </a:tabLst>
                      </a:pPr>
                      <a:r>
                        <a:rPr lang="nl-NL" sz="1600" dirty="0" smtClean="0">
                          <a:effectLst/>
                          <a:latin typeface="Verdana" panose="020B0604030504040204" pitchFamily="34" charset="0"/>
                          <a:ea typeface="DejaVu Sans"/>
                          <a:cs typeface="Times New Roman" panose="02020603050405020304" pitchFamily="18" charset="0"/>
                        </a:rPr>
                        <a:t>385 gebruikers</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nchor="ctr"/>
                </a:tc>
                <a:extLst>
                  <a:ext uri="{0D108BD9-81ED-4DB2-BD59-A6C34878D82A}">
                    <a16:rowId xmlns:a16="http://schemas.microsoft.com/office/drawing/2014/main" val="780018033"/>
                  </a:ext>
                </a:extLst>
              </a:tr>
            </a:tbl>
          </a:graphicData>
        </a:graphic>
      </p:graphicFrame>
      <p:sp>
        <p:nvSpPr>
          <p:cNvPr id="2" name="Tekstvak 1"/>
          <p:cNvSpPr txBox="1"/>
          <p:nvPr/>
        </p:nvSpPr>
        <p:spPr>
          <a:xfrm>
            <a:off x="5717870" y="5806910"/>
            <a:ext cx="3557128" cy="307777"/>
          </a:xfrm>
          <a:prstGeom prst="rect">
            <a:avLst/>
          </a:prstGeom>
          <a:noFill/>
        </p:spPr>
        <p:txBody>
          <a:bodyPr wrap="none" rtlCol="0">
            <a:spAutoFit/>
          </a:bodyPr>
          <a:lstStyle/>
          <a:p>
            <a:r>
              <a:rPr lang="nl-NL" sz="1400" dirty="0" smtClean="0"/>
              <a:t>*exclusief het aantal RWS gebruikers</a:t>
            </a:r>
            <a:endParaRPr lang="nl-NL" sz="1400" dirty="0"/>
          </a:p>
        </p:txBody>
      </p:sp>
    </p:spTree>
    <p:extLst>
      <p:ext uri="{BB962C8B-B14F-4D97-AF65-F5344CB8AC3E}">
        <p14:creationId xmlns:p14="http://schemas.microsoft.com/office/powerpoint/2010/main" val="1468522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15</a:t>
            </a:fld>
            <a:endParaRPr lang="nl-NL" dirty="0"/>
          </a:p>
        </p:txBody>
      </p:sp>
      <p:sp>
        <p:nvSpPr>
          <p:cNvPr id="5" name="Titel 4"/>
          <p:cNvSpPr>
            <a:spLocks noGrp="1"/>
          </p:cNvSpPr>
          <p:nvPr>
            <p:ph type="title"/>
          </p:nvPr>
        </p:nvSpPr>
        <p:spPr/>
        <p:txBody>
          <a:bodyPr/>
          <a:lstStyle/>
          <a:p>
            <a:r>
              <a:rPr lang="nl-NL" dirty="0" smtClean="0"/>
              <a:t>Korte demo gebruik DuboCalc</a:t>
            </a:r>
            <a:endParaRPr lang="nl-NL" dirty="0"/>
          </a:p>
        </p:txBody>
      </p:sp>
      <p:pic>
        <p:nvPicPr>
          <p:cNvPr id="7" name="Afbeelding 6"/>
          <p:cNvPicPr>
            <a:picLocks noChangeAspect="1"/>
          </p:cNvPicPr>
          <p:nvPr/>
        </p:nvPicPr>
        <p:blipFill>
          <a:blip r:embed="rId2"/>
          <a:stretch>
            <a:fillRect/>
          </a:stretch>
        </p:blipFill>
        <p:spPr>
          <a:xfrm>
            <a:off x="630000" y="1932042"/>
            <a:ext cx="8272927" cy="4688330"/>
          </a:xfrm>
          <a:prstGeom prst="rect">
            <a:avLst/>
          </a:prstGeom>
          <a:ln>
            <a:solidFill>
              <a:schemeClr val="accent1"/>
            </a:solidFill>
          </a:ln>
        </p:spPr>
      </p:pic>
    </p:spTree>
    <p:extLst>
      <p:ext uri="{BB962C8B-B14F-4D97-AF65-F5344CB8AC3E}">
        <p14:creationId xmlns:p14="http://schemas.microsoft.com/office/powerpoint/2010/main" val="3997551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16</a:t>
            </a:fld>
            <a:endParaRPr lang="nl-NL" dirty="0"/>
          </a:p>
        </p:txBody>
      </p:sp>
      <p:sp>
        <p:nvSpPr>
          <p:cNvPr id="5" name="Titel 4"/>
          <p:cNvSpPr>
            <a:spLocks noGrp="1"/>
          </p:cNvSpPr>
          <p:nvPr>
            <p:ph type="title"/>
          </p:nvPr>
        </p:nvSpPr>
        <p:spPr/>
        <p:txBody>
          <a:bodyPr/>
          <a:lstStyle/>
          <a:p>
            <a:r>
              <a:rPr lang="nl-NL" dirty="0" smtClean="0"/>
              <a:t>PAUZE</a:t>
            </a:r>
            <a:endParaRPr lang="nl-NL" dirty="0"/>
          </a:p>
        </p:txBody>
      </p:sp>
      <p:sp>
        <p:nvSpPr>
          <p:cNvPr id="6" name="Tijdelijke aanduiding voor tekst 3"/>
          <p:cNvSpPr>
            <a:spLocks noGrp="1"/>
          </p:cNvSpPr>
          <p:nvPr>
            <p:ph type="body" sz="quarter" idx="26"/>
          </p:nvPr>
        </p:nvSpPr>
        <p:spPr>
          <a:xfrm>
            <a:off x="630000" y="6528572"/>
            <a:ext cx="4262437" cy="183600"/>
          </a:xfrm>
        </p:spPr>
        <p:txBody>
          <a:bodyPr/>
          <a:lstStyle/>
          <a:p>
            <a:r>
              <a:rPr lang="nl-NL" dirty="0" smtClean="0"/>
              <a:t>RWS INFORMATIE</a:t>
            </a:r>
            <a:endParaRPr lang="nl-NL" dirty="0"/>
          </a:p>
        </p:txBody>
      </p:sp>
    </p:spTree>
    <p:extLst>
      <p:ext uri="{BB962C8B-B14F-4D97-AF65-F5344CB8AC3E}">
        <p14:creationId xmlns:p14="http://schemas.microsoft.com/office/powerpoint/2010/main" val="142907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pPr marL="0" indent="0">
              <a:buNone/>
            </a:pPr>
            <a:r>
              <a:rPr lang="nl-NL" dirty="0" smtClean="0"/>
              <a:t>Thema’s:</a:t>
            </a:r>
          </a:p>
          <a:p>
            <a:pPr marL="0" indent="0">
              <a:buNone/>
            </a:pPr>
            <a:endParaRPr lang="nl-NL" dirty="0" smtClean="0"/>
          </a:p>
          <a:p>
            <a:pPr marL="457200" indent="-457200">
              <a:buFont typeface="+mj-lt"/>
              <a:buAutoNum type="arabicPeriod"/>
            </a:pPr>
            <a:r>
              <a:rPr lang="nl-NL" dirty="0" smtClean="0"/>
              <a:t>Helpdesk functie</a:t>
            </a:r>
          </a:p>
          <a:p>
            <a:pPr marL="457200" indent="-457200">
              <a:buFont typeface="+mj-lt"/>
              <a:buAutoNum type="arabicPeriod"/>
            </a:pPr>
            <a:r>
              <a:rPr lang="nl-NL" dirty="0" smtClean="0"/>
              <a:t>Rekenhart</a:t>
            </a:r>
          </a:p>
          <a:p>
            <a:pPr marL="457200" indent="-457200">
              <a:buFont typeface="+mj-lt"/>
              <a:buAutoNum type="arabicPeriod"/>
            </a:pPr>
            <a:r>
              <a:rPr lang="nl-NL" dirty="0" smtClean="0"/>
              <a:t>Open data</a:t>
            </a:r>
          </a:p>
          <a:p>
            <a:pPr marL="457200" indent="-457200">
              <a:buFont typeface="+mj-lt"/>
              <a:buAutoNum type="arabicPeriod"/>
            </a:pPr>
            <a:r>
              <a:rPr lang="nl-NL" dirty="0" smtClean="0"/>
              <a:t>Audits van de software</a:t>
            </a:r>
          </a:p>
          <a:p>
            <a:pPr marL="457200" indent="-457200">
              <a:buFont typeface="+mj-lt"/>
              <a:buAutoNum type="arabicPeriod"/>
            </a:pPr>
            <a:r>
              <a:rPr lang="nl-NL" dirty="0" smtClean="0"/>
              <a:t>Hoe groot is de software?</a:t>
            </a:r>
          </a:p>
          <a:p>
            <a:pPr marL="457200" indent="-457200">
              <a:buFont typeface="+mj-lt"/>
              <a:buAutoNum type="arabicPeriod"/>
            </a:pPr>
            <a:r>
              <a:rPr lang="nl-NL" dirty="0" smtClean="0"/>
              <a:t>Marktpotentieel </a:t>
            </a:r>
          </a:p>
          <a:p>
            <a:pPr marL="0" indent="0">
              <a:buNone/>
            </a:pP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17</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Specifieke vragen marktconsultatie</a:t>
            </a:r>
            <a:endParaRPr lang="nl-NL" dirty="0"/>
          </a:p>
        </p:txBody>
      </p:sp>
    </p:spTree>
    <p:extLst>
      <p:ext uri="{BB962C8B-B14F-4D97-AF65-F5344CB8AC3E}">
        <p14:creationId xmlns:p14="http://schemas.microsoft.com/office/powerpoint/2010/main" val="2479516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4177772"/>
          </a:xfrm>
        </p:spPr>
        <p:txBody>
          <a:bodyPr>
            <a:normAutofit lnSpcReduction="10000"/>
          </a:bodyPr>
          <a:lstStyle/>
          <a:p>
            <a:pPr marL="0" indent="0">
              <a:buNone/>
            </a:pPr>
            <a:r>
              <a:rPr lang="nl-NL" dirty="0" smtClean="0"/>
              <a:t>Er zijn verschillende varianten voor de invulling van een helpdesk mogelijk, afhankelijk van het te kiezen scenario.</a:t>
            </a:r>
          </a:p>
          <a:p>
            <a:pPr marL="0" indent="0">
              <a:buNone/>
            </a:pPr>
            <a:endParaRPr lang="nl-NL" dirty="0" smtClean="0"/>
          </a:p>
          <a:p>
            <a:pPr marL="0" indent="0">
              <a:buNone/>
            </a:pPr>
            <a:r>
              <a:rPr lang="nl-NL" dirty="0" smtClean="0"/>
              <a:t>Scenario 1: “Exploitatie </a:t>
            </a:r>
            <a:r>
              <a:rPr lang="nl-NL" dirty="0" err="1" smtClean="0"/>
              <a:t>DuboCalc</a:t>
            </a:r>
            <a:r>
              <a:rPr lang="nl-NL" dirty="0" smtClean="0"/>
              <a:t>”</a:t>
            </a:r>
          </a:p>
          <a:p>
            <a:pPr marL="0" indent="0">
              <a:buNone/>
            </a:pPr>
            <a:r>
              <a:rPr lang="nl-NL" dirty="0" smtClean="0"/>
              <a:t>Helpdesk conform de huidige situatie:</a:t>
            </a:r>
          </a:p>
          <a:p>
            <a:pPr lvl="1">
              <a:buFontTx/>
              <a:buChar char="-"/>
            </a:pPr>
            <a:r>
              <a:rPr lang="nl-NL" dirty="0" smtClean="0"/>
              <a:t>Gebruikers helpen bij ICT-vragen en ICT-problemen, bugs oplossen</a:t>
            </a:r>
          </a:p>
          <a:p>
            <a:pPr lvl="1">
              <a:buFontTx/>
              <a:buChar char="-"/>
            </a:pPr>
            <a:r>
              <a:rPr lang="nl-NL" dirty="0" smtClean="0"/>
              <a:t>Data issues onderzoeken en waar nodig doorzetten naar Stichting NMD</a:t>
            </a:r>
          </a:p>
          <a:p>
            <a:pPr lvl="1">
              <a:buFontTx/>
              <a:buChar char="-"/>
            </a:pPr>
            <a:r>
              <a:rPr lang="nl-NL" dirty="0" smtClean="0"/>
              <a:t>Basisinformatie bieden op de website en in </a:t>
            </a:r>
            <a:r>
              <a:rPr lang="nl-NL" dirty="0" err="1" smtClean="0"/>
              <a:t>DuboCalc</a:t>
            </a:r>
            <a:r>
              <a:rPr lang="nl-NL" dirty="0" smtClean="0"/>
              <a:t> over hoe je een MKI-berekening in </a:t>
            </a:r>
            <a:r>
              <a:rPr lang="nl-NL" dirty="0" err="1" smtClean="0"/>
              <a:t>DuboCalc</a:t>
            </a:r>
            <a:r>
              <a:rPr lang="nl-NL" dirty="0" smtClean="0"/>
              <a:t> moet maken (specialistische GWW-kennis niet nodig)</a:t>
            </a:r>
          </a:p>
          <a:p>
            <a:pPr lvl="1">
              <a:buFontTx/>
              <a:buChar char="-"/>
            </a:pPr>
            <a:r>
              <a:rPr lang="nl-NL" dirty="0" smtClean="0"/>
              <a:t>Bijhouden van een lijst met wensen voor extra functionaliteiten </a:t>
            </a:r>
          </a:p>
          <a:p>
            <a:pPr lvl="1">
              <a:buFontTx/>
              <a:buChar char="-"/>
            </a:pPr>
            <a:r>
              <a:rPr lang="nl-NL" dirty="0" smtClean="0"/>
              <a:t>Gebruikers helpen met de aanvraag van een licentie en accounts</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18</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1. Helpdesk (1/3)</a:t>
            </a:r>
            <a:endParaRPr lang="nl-NL" dirty="0"/>
          </a:p>
        </p:txBody>
      </p:sp>
    </p:spTree>
    <p:extLst>
      <p:ext uri="{BB962C8B-B14F-4D97-AF65-F5344CB8AC3E}">
        <p14:creationId xmlns:p14="http://schemas.microsoft.com/office/powerpoint/2010/main" val="20141418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4177772"/>
          </a:xfrm>
        </p:spPr>
        <p:txBody>
          <a:bodyPr>
            <a:normAutofit fontScale="92500"/>
          </a:bodyPr>
          <a:lstStyle/>
          <a:p>
            <a:pPr marL="0" indent="0">
              <a:buNone/>
            </a:pPr>
            <a:r>
              <a:rPr lang="nl-NL" dirty="0" smtClean="0"/>
              <a:t>Scenario 2: “Afbouwen </a:t>
            </a:r>
            <a:r>
              <a:rPr lang="nl-NL" dirty="0" err="1"/>
              <a:t>DuboCalc</a:t>
            </a:r>
            <a:r>
              <a:rPr lang="nl-NL" dirty="0"/>
              <a:t> en stimuleren marktwerking” </a:t>
            </a:r>
          </a:p>
          <a:p>
            <a:pPr marL="0" indent="0">
              <a:buNone/>
            </a:pPr>
            <a:endParaRPr lang="nl-NL" dirty="0" smtClean="0"/>
          </a:p>
          <a:p>
            <a:pPr marL="0" indent="0">
              <a:buNone/>
            </a:pPr>
            <a:r>
              <a:rPr lang="nl-NL" dirty="0" smtClean="0"/>
              <a:t>Hier is de helpdesk van </a:t>
            </a:r>
            <a:r>
              <a:rPr lang="nl-NL" dirty="0" err="1" smtClean="0"/>
              <a:t>DuboCalc</a:t>
            </a:r>
            <a:r>
              <a:rPr lang="nl-NL" dirty="0" smtClean="0"/>
              <a:t> waarschijnlijk grotendeels gelijk als bij scenario 1. </a:t>
            </a:r>
          </a:p>
          <a:p>
            <a:pPr>
              <a:buFontTx/>
              <a:buChar char="-"/>
            </a:pPr>
            <a:r>
              <a:rPr lang="nl-NL" dirty="0" smtClean="0"/>
              <a:t>Eventueel kan eraan gedacht worden dat de GWW-instrumenthouders samenwerken in het helpen van gebruikers bij problemen, bijvoorbeeld door dataproblemen in hetzelfde systeem te verwerken.</a:t>
            </a:r>
          </a:p>
          <a:p>
            <a:pPr>
              <a:buFontTx/>
              <a:buChar char="-"/>
            </a:pPr>
            <a:r>
              <a:rPr lang="nl-NL" dirty="0" smtClean="0"/>
              <a:t>Bij het beschikbaar stellen van de broncode, kan dat leiden tot vragen van andere partijen die die broncode willen gebruiken. Hiervoor zal tijd beschikbaar moeten zijn. </a:t>
            </a:r>
          </a:p>
          <a:p>
            <a:pPr>
              <a:buFontTx/>
              <a:buChar char="-"/>
            </a:pPr>
            <a:r>
              <a:rPr lang="nl-NL" dirty="0" smtClean="0"/>
              <a:t>Elke aanbieder van software biedt een eigen helpdesk voor ICT-issues</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19</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1. Helpdesk (2/3)</a:t>
            </a:r>
            <a:endParaRPr lang="nl-NL" dirty="0"/>
          </a:p>
        </p:txBody>
      </p:sp>
    </p:spTree>
    <p:extLst>
      <p:ext uri="{BB962C8B-B14F-4D97-AF65-F5344CB8AC3E}">
        <p14:creationId xmlns:p14="http://schemas.microsoft.com/office/powerpoint/2010/main" val="2566114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a:bodyPr>
          <a:lstStyle/>
          <a:p>
            <a:pPr marL="0" indent="0">
              <a:buNone/>
            </a:pPr>
            <a:r>
              <a:rPr lang="nl-NL" dirty="0" smtClean="0"/>
              <a:t>10.30 uur	Welkom &amp; voorstelronde</a:t>
            </a:r>
          </a:p>
          <a:p>
            <a:pPr marL="0" indent="0">
              <a:buNone/>
            </a:pPr>
            <a:r>
              <a:rPr lang="nl-NL" dirty="0" smtClean="0"/>
              <a:t>10.40 uur	Planning en aanleiding marktconsultatie, toelichting scenario’s</a:t>
            </a:r>
          </a:p>
          <a:p>
            <a:pPr marL="0" indent="0">
              <a:buNone/>
            </a:pPr>
            <a:r>
              <a:rPr lang="nl-NL" dirty="0" smtClean="0"/>
              <a:t>10.50 uur	Algemene informatie </a:t>
            </a:r>
            <a:r>
              <a:rPr lang="nl-NL" dirty="0" err="1" smtClean="0"/>
              <a:t>DuboCalc</a:t>
            </a:r>
            <a:r>
              <a:rPr lang="nl-NL" dirty="0" smtClean="0"/>
              <a:t> en demo</a:t>
            </a:r>
          </a:p>
          <a:p>
            <a:pPr marL="0" indent="0">
              <a:buNone/>
            </a:pPr>
            <a:r>
              <a:rPr lang="nl-NL" dirty="0" smtClean="0"/>
              <a:t>11.20 uur	Korte pauze</a:t>
            </a:r>
          </a:p>
          <a:p>
            <a:pPr marL="0" indent="0">
              <a:buNone/>
            </a:pPr>
            <a:r>
              <a:rPr lang="nl-NL" dirty="0" smtClean="0"/>
              <a:t>11.30 uur	Toelichting op vooraf ingediende vragen en discussie</a:t>
            </a:r>
          </a:p>
          <a:p>
            <a:pPr marL="0" indent="0">
              <a:buNone/>
            </a:pPr>
            <a:r>
              <a:rPr lang="nl-NL" dirty="0" smtClean="0"/>
              <a:t>12.15 uur	Overige vragen en opmerkingen</a:t>
            </a:r>
          </a:p>
          <a:p>
            <a:pPr marL="0" indent="0">
              <a:buNone/>
            </a:pPr>
            <a:r>
              <a:rPr lang="nl-NL" dirty="0" smtClean="0"/>
              <a:t>12.25 uur	Afronding</a:t>
            </a:r>
          </a:p>
          <a:p>
            <a:pPr marL="0" indent="0">
              <a:buNone/>
            </a:pP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Programma</a:t>
            </a:r>
            <a:endParaRPr lang="nl-NL" dirty="0"/>
          </a:p>
        </p:txBody>
      </p:sp>
    </p:spTree>
    <p:extLst>
      <p:ext uri="{BB962C8B-B14F-4D97-AF65-F5344CB8AC3E}">
        <p14:creationId xmlns:p14="http://schemas.microsoft.com/office/powerpoint/2010/main" val="3283548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4177772"/>
          </a:xfrm>
        </p:spPr>
        <p:txBody>
          <a:bodyPr>
            <a:noAutofit/>
          </a:bodyPr>
          <a:lstStyle/>
          <a:p>
            <a:pPr marL="0" indent="0">
              <a:buNone/>
            </a:pPr>
            <a:r>
              <a:rPr lang="nl-NL" sz="1800" dirty="0" smtClean="0"/>
              <a:t>Scenario 3: </a:t>
            </a:r>
            <a:r>
              <a:rPr lang="en-US" sz="1800" dirty="0"/>
              <a:t>“</a:t>
            </a:r>
            <a:r>
              <a:rPr lang="en-US" sz="1800" dirty="0" err="1"/>
              <a:t>DuboCalc</a:t>
            </a:r>
            <a:r>
              <a:rPr lang="en-US" sz="1800" dirty="0"/>
              <a:t> in </a:t>
            </a:r>
            <a:r>
              <a:rPr lang="en-US" sz="1800" dirty="0" err="1"/>
              <a:t>een</a:t>
            </a:r>
            <a:r>
              <a:rPr lang="en-US" sz="1800" dirty="0"/>
              <a:t> open-source-community” </a:t>
            </a:r>
          </a:p>
          <a:p>
            <a:pPr marL="0" indent="0">
              <a:buNone/>
            </a:pPr>
            <a:endParaRPr lang="nl-NL" sz="1800" dirty="0"/>
          </a:p>
          <a:p>
            <a:pPr marL="0" indent="0">
              <a:buNone/>
            </a:pPr>
            <a:r>
              <a:rPr lang="nl-NL" sz="1800" dirty="0" smtClean="0"/>
              <a:t>Voor </a:t>
            </a:r>
            <a:r>
              <a:rPr lang="nl-NL" sz="1800" dirty="0"/>
              <a:t>deze variant is het lastig om nu een concreet beeld te schetsen hoe de helpdesk zal moeten werken. Het doel van deze marktconsultatie is om te onderzoeken of er interesse is in de markt om dit scenario uit te werken. </a:t>
            </a:r>
          </a:p>
          <a:p>
            <a:pPr marL="0" indent="0">
              <a:buNone/>
            </a:pPr>
            <a:r>
              <a:rPr lang="nl-NL" sz="1800" dirty="0" smtClean="0"/>
              <a:t>Zolang Rijkswaterstaat werkt met een opdrachtnemer die </a:t>
            </a:r>
            <a:r>
              <a:rPr lang="nl-NL" sz="1800" dirty="0" err="1" smtClean="0"/>
              <a:t>DuboCalc</a:t>
            </a:r>
            <a:r>
              <a:rPr lang="nl-NL" sz="1800" dirty="0" smtClean="0"/>
              <a:t> aanbiedt aan gebruikers, dan zal die opdrachtnemer ook een helpdeskfunctie voor gebruikers van </a:t>
            </a:r>
            <a:r>
              <a:rPr lang="nl-NL" sz="1800" dirty="0" err="1" smtClean="0"/>
              <a:t>DuboCalc</a:t>
            </a:r>
            <a:r>
              <a:rPr lang="nl-NL" sz="1800" dirty="0" smtClean="0"/>
              <a:t> bieden.</a:t>
            </a:r>
          </a:p>
          <a:p>
            <a:pPr marL="0" indent="0">
              <a:buNone/>
            </a:pPr>
            <a:r>
              <a:rPr lang="nl-NL" sz="1800" dirty="0" smtClean="0"/>
              <a:t>Als andere partijen in de </a:t>
            </a:r>
            <a:r>
              <a:rPr lang="nl-NL" sz="1800" dirty="0"/>
              <a:t>o</a:t>
            </a:r>
            <a:r>
              <a:rPr lang="nl-NL" sz="1800" dirty="0" smtClean="0"/>
              <a:t>pen source community (ICT)vragen hebben, dan delen ze die via de community. En elke aanbieder van software aan gebruikers, zal een helpdesk voor zijn eigen gebruikers inrichten.</a:t>
            </a:r>
          </a:p>
          <a:p>
            <a:pPr marL="0" indent="0">
              <a:buNone/>
            </a:pPr>
            <a:r>
              <a:rPr lang="nl-NL" sz="1800" dirty="0" smtClean="0"/>
              <a:t>Welke concrete adviezen zou u ons willen meegeven t.a.v. een helpdesk in een open source community? </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20</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1. Helpdesk (3/3)</a:t>
            </a:r>
            <a:endParaRPr lang="nl-NL" dirty="0"/>
          </a:p>
        </p:txBody>
      </p:sp>
    </p:spTree>
    <p:extLst>
      <p:ext uri="{BB962C8B-B14F-4D97-AF65-F5344CB8AC3E}">
        <p14:creationId xmlns:p14="http://schemas.microsoft.com/office/powerpoint/2010/main" val="4424315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4177772"/>
          </a:xfrm>
        </p:spPr>
        <p:txBody>
          <a:bodyPr>
            <a:normAutofit lnSpcReduction="10000"/>
          </a:bodyPr>
          <a:lstStyle/>
          <a:p>
            <a:r>
              <a:rPr lang="nl-NL" dirty="0" smtClean="0"/>
              <a:t>Onder rekenhart verstaan we in de vragenlijst: een stuk programmeercode met een set aan rekenregels om van de NMD-data MKI-waarden voor de GWW te berekenen. </a:t>
            </a:r>
          </a:p>
          <a:p>
            <a:r>
              <a:rPr lang="nl-NL" dirty="0"/>
              <a:t>Een rekeninstrument zou bijv. via een API gebruik kunnen maken van een rekenhart.</a:t>
            </a:r>
          </a:p>
          <a:p>
            <a:r>
              <a:rPr lang="nl-NL" dirty="0" smtClean="0"/>
              <a:t>Dit rekenhart is dus geen gebruiksvriendelijke interface voor gewone gebruikers van </a:t>
            </a:r>
            <a:r>
              <a:rPr lang="nl-NL" dirty="0" err="1" smtClean="0"/>
              <a:t>DuboCalc</a:t>
            </a:r>
            <a:r>
              <a:rPr lang="nl-NL" dirty="0" smtClean="0"/>
              <a:t>. </a:t>
            </a:r>
          </a:p>
          <a:p>
            <a:r>
              <a:rPr lang="nl-NL" dirty="0" smtClean="0"/>
              <a:t>Indien er interesse is in de ontwikkeling van dit rekenhart voor MKI-berekeningen voor de GWW en deze (gratis) ter beschikking te stellen, dan zou dat bij kunnen dragen aan het stimuleren van concurrerende instrumenten voor </a:t>
            </a:r>
            <a:r>
              <a:rPr lang="nl-NL" dirty="0" err="1" smtClean="0"/>
              <a:t>DuboCalc</a:t>
            </a:r>
            <a:r>
              <a:rPr lang="nl-NL" dirty="0" smtClean="0"/>
              <a:t>, omdat het minder tijd kost om alle benodigde rekenregels te programmeren. </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21</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2. Rekenhart</a:t>
            </a:r>
            <a:endParaRPr lang="nl-NL" dirty="0"/>
          </a:p>
        </p:txBody>
      </p:sp>
    </p:spTree>
    <p:extLst>
      <p:ext uri="{BB962C8B-B14F-4D97-AF65-F5344CB8AC3E}">
        <p14:creationId xmlns:p14="http://schemas.microsoft.com/office/powerpoint/2010/main" val="31105371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350800"/>
            <a:ext cx="10922400" cy="4177772"/>
          </a:xfrm>
        </p:spPr>
        <p:txBody>
          <a:bodyPr>
            <a:normAutofit fontScale="92500" lnSpcReduction="10000"/>
          </a:bodyPr>
          <a:lstStyle/>
          <a:p>
            <a:pPr marL="0" indent="0">
              <a:buNone/>
            </a:pPr>
            <a:r>
              <a:rPr lang="nl-NL" dirty="0"/>
              <a:t>De categorie 3 data voor de GWW is ongeveer 200 – 300 productkaarten</a:t>
            </a:r>
            <a:r>
              <a:rPr lang="nl-NL" dirty="0" smtClean="0"/>
              <a:t>. Deze data is niet gevalideerd, maar vormt basisdata met 30% toeslag. Indien er bezwaar is, kan dit voorgelegd worden aan de TIC. </a:t>
            </a:r>
            <a:endParaRPr lang="nl-NL" dirty="0"/>
          </a:p>
          <a:p>
            <a:pPr marL="0" indent="0">
              <a:buNone/>
            </a:pPr>
            <a:r>
              <a:rPr lang="nl-NL" dirty="0"/>
              <a:t>Er is nog maar </a:t>
            </a:r>
            <a:r>
              <a:rPr lang="nl-NL" dirty="0" smtClean="0"/>
              <a:t>weinig </a:t>
            </a:r>
            <a:r>
              <a:rPr lang="nl-NL" dirty="0"/>
              <a:t>categorie 1 en 2 data voor de GWW beschikbaar. </a:t>
            </a:r>
          </a:p>
          <a:p>
            <a:pPr marL="0" indent="0">
              <a:buNone/>
            </a:pPr>
            <a:r>
              <a:rPr lang="nl-NL" dirty="0" smtClean="0"/>
              <a:t>Onder open data verstaan we in de vragenlijst: het beschikbaar maken van (bijvoorbeeld) de categorie 3 data van de GWW uit de NMD op een toegankelijke manier, waarmee de data eenvoudiger gebruikt kan worden voor andere toepassingen, dan alleen het ontwikkelen van software voor MKI-berekeningen conform de werkwijze van de NMD. </a:t>
            </a:r>
          </a:p>
          <a:p>
            <a:pPr marL="0" indent="0">
              <a:buNone/>
            </a:pPr>
            <a:r>
              <a:rPr lang="nl-NL" dirty="0" smtClean="0"/>
              <a:t>Denk bijvoorbeeld aan het gebruik van de categorie 3 data voor CO2-berekeningen of CO2-monitoring van organisaties. </a:t>
            </a:r>
          </a:p>
          <a:p>
            <a:pPr marL="0" indent="0">
              <a:buNone/>
            </a:pPr>
            <a:r>
              <a:rPr lang="nl-NL" dirty="0"/>
              <a:t>Meer info: </a:t>
            </a:r>
            <a:r>
              <a:rPr lang="nl-NL" dirty="0">
                <a:hlinkClick r:id="rId2"/>
              </a:rPr>
              <a:t>https://</a:t>
            </a:r>
            <a:r>
              <a:rPr lang="nl-NL" dirty="0" smtClean="0">
                <a:hlinkClick r:id="rId2"/>
              </a:rPr>
              <a:t>data.overheid.nl/ondersteuning/open-data/wat-is-open-data</a:t>
            </a:r>
            <a:r>
              <a:rPr lang="nl-NL" dirty="0" smtClean="0"/>
              <a:t>   </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22</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3. Open data m.b.t. categorie 3 data GWW</a:t>
            </a:r>
            <a:endParaRPr lang="nl-NL" dirty="0"/>
          </a:p>
        </p:txBody>
      </p:sp>
    </p:spTree>
    <p:extLst>
      <p:ext uri="{BB962C8B-B14F-4D97-AF65-F5344CB8AC3E}">
        <p14:creationId xmlns:p14="http://schemas.microsoft.com/office/powerpoint/2010/main" val="31472512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fontScale="92500" lnSpcReduction="10000"/>
          </a:bodyPr>
          <a:lstStyle/>
          <a:p>
            <a:pPr marL="0" indent="0">
              <a:buNone/>
            </a:pPr>
            <a:r>
              <a:rPr lang="nl-NL" dirty="0" smtClean="0"/>
              <a:t>Vraag: voor </a:t>
            </a:r>
            <a:r>
              <a:rPr lang="nl-NL" dirty="0"/>
              <a:t>wijzigingen van de software spelen zowel de stichting NMD als de leverancier(s) van de software een belangrijke rol. Mochten er meerdere leveranciers komen is de stichting dan in staat meerdere versies te onderhouden of moeten alle partijen tegelijk over gaan</a:t>
            </a:r>
            <a:r>
              <a:rPr lang="nl-NL" dirty="0" smtClean="0"/>
              <a:t>?</a:t>
            </a:r>
          </a:p>
          <a:p>
            <a:pPr marL="0" indent="0">
              <a:buNone/>
            </a:pPr>
            <a:endParaRPr lang="nl-NL" dirty="0" smtClean="0"/>
          </a:p>
          <a:p>
            <a:pPr marL="0" indent="0">
              <a:buNone/>
            </a:pPr>
            <a:r>
              <a:rPr lang="nl-NL" dirty="0" smtClean="0"/>
              <a:t>Antwoord: de </a:t>
            </a:r>
            <a:r>
              <a:rPr lang="nl-NL" dirty="0"/>
              <a:t>stichting NMD zal niet de versies van de programmatuur gaan onderhouden. Dit zal in </a:t>
            </a:r>
            <a:r>
              <a:rPr lang="nl-NL" dirty="0" smtClean="0"/>
              <a:t>scenario </a:t>
            </a:r>
            <a:r>
              <a:rPr lang="nl-NL" dirty="0"/>
              <a:t>2 en 3 dan juist de markt doen. In scenario 1 zal dit bij één leverancier liggen. </a:t>
            </a:r>
          </a:p>
          <a:p>
            <a:pPr marL="0" indent="0">
              <a:buNone/>
            </a:pPr>
            <a:r>
              <a:rPr lang="nl-NL" dirty="0" smtClean="0"/>
              <a:t>Bij </a:t>
            </a:r>
            <a:r>
              <a:rPr lang="nl-NL" dirty="0"/>
              <a:t>wijzigingen in de NMD database zal de stichting NMD dit tijdig kenbaar moeten maken. De voorgaande versies blijven wel beschikbaar (ongeveer 10 jaar). Nieuwe berekeningen zullen alleen in de nieuwe versie mogelijk moeten zijn. </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23</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3. Beheer van oude software</a:t>
            </a:r>
            <a:endParaRPr lang="nl-NL" dirty="0"/>
          </a:p>
        </p:txBody>
      </p:sp>
    </p:spTree>
    <p:extLst>
      <p:ext uri="{BB962C8B-B14F-4D97-AF65-F5344CB8AC3E}">
        <p14:creationId xmlns:p14="http://schemas.microsoft.com/office/powerpoint/2010/main" val="17114330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a:xfrm>
            <a:off x="630000" y="2979868"/>
            <a:ext cx="10922400" cy="3548704"/>
          </a:xfrm>
        </p:spPr>
        <p:txBody>
          <a:bodyPr>
            <a:normAutofit fontScale="92500" lnSpcReduction="10000"/>
          </a:bodyPr>
          <a:lstStyle/>
          <a:p>
            <a:r>
              <a:rPr lang="nl-NL" dirty="0" smtClean="0"/>
              <a:t>Stichting NMD valideert alle rekeninstrumenten die werken met de NMD o.b.v. de Bepalingsmethode. Dit doen zij bij elke release van een nieuwe versie van de NMD en/of BM en/of de software van de rekeninstrumenten. Op dit moment is </a:t>
            </a:r>
            <a:r>
              <a:rPr lang="nl-NL" dirty="0" err="1" smtClean="0"/>
              <a:t>DuboCalc</a:t>
            </a:r>
            <a:r>
              <a:rPr lang="nl-NL" dirty="0" smtClean="0"/>
              <a:t> 6.0 gevalideerd.</a:t>
            </a:r>
          </a:p>
          <a:p>
            <a:r>
              <a:rPr lang="nl-NL" dirty="0" smtClean="0"/>
              <a:t>Stichting NMD doet dat aan de hand van het kader "Rekenregels en </a:t>
            </a:r>
            <a:r>
              <a:rPr lang="nl-NL" dirty="0"/>
              <a:t>richtlijnen </a:t>
            </a:r>
            <a:r>
              <a:rPr lang="nl-NL" dirty="0" smtClean="0"/>
              <a:t>milieuprestatiebepaling“</a:t>
            </a:r>
          </a:p>
          <a:p>
            <a:r>
              <a:rPr lang="nl-NL" dirty="0" smtClean="0"/>
              <a:t>Gevalideerde instrumenten staan op deze website: </a:t>
            </a:r>
          </a:p>
          <a:p>
            <a:pPr marL="0" indent="0">
              <a:buNone/>
            </a:pPr>
            <a:r>
              <a:rPr lang="nl-NL" dirty="0" smtClean="0">
                <a:hlinkClick r:id="rId2"/>
              </a:rPr>
              <a:t>https</a:t>
            </a:r>
            <a:r>
              <a:rPr lang="nl-NL" dirty="0">
                <a:hlinkClick r:id="rId2"/>
              </a:rPr>
              <a:t>://milieudatabase.nl/milieuprestatie/rekeninstrumenten</a:t>
            </a:r>
            <a:r>
              <a:rPr lang="nl-NL" dirty="0" smtClean="0">
                <a:hlinkClick r:id="rId2"/>
              </a:rPr>
              <a:t>/</a:t>
            </a:r>
            <a:r>
              <a:rPr lang="nl-NL" dirty="0" smtClean="0"/>
              <a:t> </a:t>
            </a:r>
          </a:p>
          <a:p>
            <a:r>
              <a:rPr lang="nl-NL" dirty="0" smtClean="0"/>
              <a:t>Indien er meerdere leveranciers zijn, dan zal iedere leverancier gewijzigde versies van de software opnieuw moeten laten valideren door NMD. </a:t>
            </a:r>
          </a:p>
          <a:p>
            <a:pPr marL="0" indent="0">
              <a:buNone/>
            </a:pP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24</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4. Audits van de software</a:t>
            </a:r>
            <a:endParaRPr lang="nl-NL" dirty="0"/>
          </a:p>
        </p:txBody>
      </p:sp>
      <p:pic>
        <p:nvPicPr>
          <p:cNvPr id="6" name="Afbeelding 5"/>
          <p:cNvPicPr>
            <a:picLocks noChangeAspect="1"/>
          </p:cNvPicPr>
          <p:nvPr/>
        </p:nvPicPr>
        <p:blipFill>
          <a:blip r:embed="rId3"/>
          <a:stretch>
            <a:fillRect/>
          </a:stretch>
        </p:blipFill>
        <p:spPr>
          <a:xfrm>
            <a:off x="7110138" y="277066"/>
            <a:ext cx="4772192" cy="2595226"/>
          </a:xfrm>
          <a:prstGeom prst="rect">
            <a:avLst/>
          </a:prstGeom>
          <a:ln>
            <a:solidFill>
              <a:schemeClr val="accent1"/>
            </a:solidFill>
          </a:ln>
        </p:spPr>
      </p:pic>
    </p:spTree>
    <p:extLst>
      <p:ext uri="{BB962C8B-B14F-4D97-AF65-F5344CB8AC3E}">
        <p14:creationId xmlns:p14="http://schemas.microsoft.com/office/powerpoint/2010/main" val="12879544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pPr marL="0" indent="0">
              <a:buNone/>
            </a:pPr>
            <a:r>
              <a:rPr lang="nl-NL" dirty="0" smtClean="0"/>
              <a:t>Antwoord: circa 1 manjaar.</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25</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5. Hoe groot is de software?</a:t>
            </a:r>
            <a:endParaRPr lang="nl-NL" dirty="0"/>
          </a:p>
        </p:txBody>
      </p:sp>
    </p:spTree>
    <p:extLst>
      <p:ext uri="{BB962C8B-B14F-4D97-AF65-F5344CB8AC3E}">
        <p14:creationId xmlns:p14="http://schemas.microsoft.com/office/powerpoint/2010/main" val="147817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Op dit moment 165 organisaties met een licentie </a:t>
            </a:r>
            <a:r>
              <a:rPr lang="nl-NL" dirty="0" err="1" smtClean="0"/>
              <a:t>DuboCalc</a:t>
            </a:r>
            <a:endParaRPr lang="nl-NL" dirty="0" smtClean="0"/>
          </a:p>
          <a:p>
            <a:r>
              <a:rPr lang="nl-NL" dirty="0" smtClean="0"/>
              <a:t>Het aantal gebruikers is de afgelopen jaren gegroeid en zal de komende jaren naar verwachting blijven groeien, maar het is lastig hier een voorspelling voor te doen, omdat het maken van MKI-berekeningen niet wettelijk verplicht is. </a:t>
            </a:r>
          </a:p>
          <a:p>
            <a:pPr lvl="1"/>
            <a:r>
              <a:rPr lang="nl-NL" dirty="0" smtClean="0"/>
              <a:t>Toename verwacht bij provincies, waterschappen, gemeenten (400+)</a:t>
            </a:r>
          </a:p>
          <a:p>
            <a:pPr lvl="1"/>
            <a:r>
              <a:rPr lang="nl-NL" dirty="0" smtClean="0"/>
              <a:t>Als gevolg daarvan een toename bij marktpartijen die werken voor provincies, waterschappen en gemeenten aan GWW-projecten</a:t>
            </a:r>
          </a:p>
          <a:p>
            <a:pPr lvl="1"/>
            <a:r>
              <a:rPr lang="nl-NL" dirty="0" smtClean="0"/>
              <a:t>Heel misschien ook andere (private) infrapartijen, maar dat is nog onzeker</a:t>
            </a:r>
          </a:p>
          <a:p>
            <a:pPr lvl="1"/>
            <a:r>
              <a:rPr lang="nl-NL" dirty="0" smtClean="0"/>
              <a:t>Mogelijk ook meer onderwijsinstellingen als doelgroep</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26</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6. Marktpotentieel</a:t>
            </a:r>
            <a:endParaRPr lang="nl-NL" dirty="0"/>
          </a:p>
        </p:txBody>
      </p:sp>
    </p:spTree>
    <p:extLst>
      <p:ext uri="{BB962C8B-B14F-4D97-AF65-F5344CB8AC3E}">
        <p14:creationId xmlns:p14="http://schemas.microsoft.com/office/powerpoint/2010/main" val="644884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Zijn de ingediende vragen zo voldoende helder beantwoord, zodat jullie de antwoordformulieren goed kunnen invullen?</a:t>
            </a:r>
          </a:p>
          <a:p>
            <a:endParaRPr lang="nl-NL" dirty="0"/>
          </a:p>
          <a:p>
            <a:r>
              <a:rPr lang="nl-NL" dirty="0" smtClean="0"/>
              <a:t>Zijn er nog andere vragen, suggesties, opmerkingen?</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27</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Andere vragen?</a:t>
            </a:r>
            <a:endParaRPr lang="nl-NL" dirty="0"/>
          </a:p>
        </p:txBody>
      </p:sp>
    </p:spTree>
    <p:extLst>
      <p:ext uri="{BB962C8B-B14F-4D97-AF65-F5344CB8AC3E}">
        <p14:creationId xmlns:p14="http://schemas.microsoft.com/office/powerpoint/2010/main" val="2472504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Hartelijk dank voor jullie interesse en aanwezigheid!</a:t>
            </a:r>
          </a:p>
          <a:p>
            <a:endParaRPr lang="nl-NL" dirty="0" smtClean="0"/>
          </a:p>
          <a:p>
            <a:r>
              <a:rPr lang="nl-NL" dirty="0" smtClean="0"/>
              <a:t>Indienen van (gewijzigde) antwoordformulieren kan tot 8 maart, 17.00 uur</a:t>
            </a:r>
          </a:p>
          <a:p>
            <a:endParaRPr lang="nl-NL" dirty="0"/>
          </a:p>
          <a:p>
            <a:r>
              <a:rPr lang="nl-NL" dirty="0" smtClean="0"/>
              <a:t>Veel succes &amp; alvast bedankt voor jullie reactie!</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28</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Afronding</a:t>
            </a:r>
            <a:endParaRPr lang="nl-NL" dirty="0"/>
          </a:p>
        </p:txBody>
      </p:sp>
    </p:spTree>
    <p:extLst>
      <p:ext uri="{BB962C8B-B14F-4D97-AF65-F5344CB8AC3E}">
        <p14:creationId xmlns:p14="http://schemas.microsoft.com/office/powerpoint/2010/main" val="5651605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numCol="2">
            <a:normAutofit fontScale="92500" lnSpcReduction="20000"/>
          </a:bodyPr>
          <a:lstStyle/>
          <a:p>
            <a:r>
              <a:rPr lang="en-US" dirty="0" err="1" smtClean="0"/>
              <a:t>OVSoftware</a:t>
            </a:r>
            <a:r>
              <a:rPr lang="en-US" dirty="0" smtClean="0"/>
              <a:t> </a:t>
            </a:r>
          </a:p>
          <a:p>
            <a:r>
              <a:rPr lang="nl-NL" dirty="0" err="1"/>
              <a:t>PRé</a:t>
            </a:r>
            <a:r>
              <a:rPr lang="nl-NL" dirty="0"/>
              <a:t> </a:t>
            </a:r>
            <a:r>
              <a:rPr lang="nl-NL" dirty="0" err="1" smtClean="0"/>
              <a:t>Sustainability</a:t>
            </a:r>
            <a:r>
              <a:rPr lang="nl-NL" dirty="0" smtClean="0"/>
              <a:t> </a:t>
            </a:r>
          </a:p>
          <a:p>
            <a:r>
              <a:rPr lang="nl-NL" dirty="0" err="1"/>
              <a:t>EcoReview</a:t>
            </a:r>
            <a:r>
              <a:rPr lang="nl-NL" dirty="0"/>
              <a:t> NL </a:t>
            </a:r>
            <a:endParaRPr lang="nl-NL" dirty="0" smtClean="0"/>
          </a:p>
          <a:p>
            <a:r>
              <a:rPr lang="en-US" dirty="0" smtClean="0"/>
              <a:t>Dura Vermeer</a:t>
            </a:r>
          </a:p>
          <a:p>
            <a:r>
              <a:rPr lang="en-US" dirty="0" err="1" smtClean="0"/>
              <a:t>Bimpact</a:t>
            </a:r>
            <a:endParaRPr lang="en-US" dirty="0" smtClean="0"/>
          </a:p>
          <a:p>
            <a:r>
              <a:rPr lang="en-US" dirty="0" err="1" smtClean="0"/>
              <a:t>Bakker&amp;Spees</a:t>
            </a:r>
            <a:endParaRPr lang="en-US" dirty="0" smtClean="0"/>
          </a:p>
          <a:p>
            <a:r>
              <a:rPr lang="en-US" dirty="0" err="1" smtClean="0"/>
              <a:t>Bionova</a:t>
            </a:r>
            <a:endParaRPr lang="en-US" dirty="0" smtClean="0"/>
          </a:p>
          <a:p>
            <a:r>
              <a:rPr lang="en-US" dirty="0" smtClean="0"/>
              <a:t>Bam </a:t>
            </a:r>
            <a:r>
              <a:rPr lang="en-US" dirty="0" err="1" smtClean="0"/>
              <a:t>Infraconsult</a:t>
            </a:r>
            <a:endParaRPr lang="en-US" dirty="0" smtClean="0"/>
          </a:p>
          <a:p>
            <a:r>
              <a:rPr lang="en-US" dirty="0" smtClean="0"/>
              <a:t>IBIS</a:t>
            </a:r>
          </a:p>
          <a:p>
            <a:r>
              <a:rPr lang="en-US" dirty="0" err="1" smtClean="0"/>
              <a:t>Cenosco</a:t>
            </a:r>
            <a:endParaRPr lang="en-US" dirty="0" smtClean="0"/>
          </a:p>
          <a:p>
            <a:r>
              <a:rPr lang="en-US" dirty="0" smtClean="0"/>
              <a:t>WE </a:t>
            </a:r>
            <a:r>
              <a:rPr lang="en-US" dirty="0" err="1" smtClean="0"/>
              <a:t>adviseurs</a:t>
            </a:r>
            <a:endParaRPr lang="en-US" dirty="0" smtClean="0"/>
          </a:p>
          <a:p>
            <a:r>
              <a:rPr lang="en-US" dirty="0" smtClean="0"/>
              <a:t>Amsterdam Data Collective</a:t>
            </a:r>
          </a:p>
          <a:p>
            <a:r>
              <a:rPr lang="en-US" dirty="0" err="1" smtClean="0"/>
              <a:t>Heijmans</a:t>
            </a:r>
            <a:endParaRPr lang="en-US" dirty="0" smtClean="0"/>
          </a:p>
          <a:p>
            <a:r>
              <a:rPr lang="en-US" dirty="0" err="1" smtClean="0"/>
              <a:t>Witteveen</a:t>
            </a:r>
            <a:r>
              <a:rPr lang="en-US" dirty="0" smtClean="0"/>
              <a:t> + Bos</a:t>
            </a:r>
          </a:p>
          <a:p>
            <a:r>
              <a:rPr lang="en-US" dirty="0" smtClean="0"/>
              <a:t>DGMR</a:t>
            </a:r>
          </a:p>
          <a:p>
            <a:r>
              <a:rPr lang="en-US" dirty="0" smtClean="0"/>
              <a:t>NIBE</a:t>
            </a:r>
          </a:p>
          <a:p>
            <a:r>
              <a:rPr lang="en-US" dirty="0" err="1" smtClean="0"/>
              <a:t>Stichting</a:t>
            </a:r>
            <a:r>
              <a:rPr lang="en-US" dirty="0" smtClean="0"/>
              <a:t> </a:t>
            </a:r>
            <a:r>
              <a:rPr lang="en-US" dirty="0" err="1" smtClean="0"/>
              <a:t>Nationale</a:t>
            </a:r>
            <a:r>
              <a:rPr lang="en-US" dirty="0" smtClean="0"/>
              <a:t> Milieu Database</a:t>
            </a:r>
          </a:p>
          <a:p>
            <a:r>
              <a:rPr lang="en-US" dirty="0" err="1" smtClean="0"/>
              <a:t>Stichting</a:t>
            </a:r>
            <a:r>
              <a:rPr lang="en-US" dirty="0" smtClean="0"/>
              <a:t> </a:t>
            </a:r>
            <a:r>
              <a:rPr lang="en-US" dirty="0" err="1" smtClean="0"/>
              <a:t>Klimaatvriendelijk</a:t>
            </a:r>
            <a:r>
              <a:rPr lang="en-US" dirty="0" smtClean="0"/>
              <a:t> </a:t>
            </a:r>
            <a:r>
              <a:rPr lang="en-US" dirty="0" err="1" smtClean="0"/>
              <a:t>Aanbesteden</a:t>
            </a:r>
            <a:r>
              <a:rPr lang="en-US" dirty="0" smtClean="0"/>
              <a:t> &amp; </a:t>
            </a:r>
            <a:r>
              <a:rPr lang="en-US" dirty="0" err="1" smtClean="0"/>
              <a:t>Ondernemen</a:t>
            </a:r>
            <a:endParaRPr lang="nl-NL" dirty="0" smtClean="0"/>
          </a:p>
          <a:p>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29</a:t>
            </a:fld>
            <a:endParaRPr lang="nl-NL" dirty="0"/>
          </a:p>
        </p:txBody>
      </p:sp>
      <p:sp>
        <p:nvSpPr>
          <p:cNvPr id="4" name="Tijdelijke aanduiding voor tekst 3"/>
          <p:cNvSpPr>
            <a:spLocks noGrp="1"/>
          </p:cNvSpPr>
          <p:nvPr>
            <p:ph type="body" sz="quarter" idx="26"/>
          </p:nvPr>
        </p:nvSpPr>
        <p:spPr/>
        <p:txBody>
          <a:bodyPr/>
          <a:lstStyle/>
          <a:p>
            <a:r>
              <a:rPr lang="en-US" dirty="0" smtClean="0"/>
              <a:t>RWS </a:t>
            </a:r>
            <a:r>
              <a:rPr lang="en-US" dirty="0" err="1" smtClean="0"/>
              <a:t>INFORMatie</a:t>
            </a:r>
            <a:endParaRPr lang="nl-NL" dirty="0"/>
          </a:p>
        </p:txBody>
      </p:sp>
      <p:sp>
        <p:nvSpPr>
          <p:cNvPr id="5" name="Titel 4"/>
          <p:cNvSpPr>
            <a:spLocks noGrp="1"/>
          </p:cNvSpPr>
          <p:nvPr>
            <p:ph type="title"/>
          </p:nvPr>
        </p:nvSpPr>
        <p:spPr/>
        <p:txBody>
          <a:bodyPr/>
          <a:lstStyle/>
          <a:p>
            <a:r>
              <a:rPr lang="nl-NL" dirty="0" smtClean="0"/>
              <a:t>Deelnemende organisaties</a:t>
            </a:r>
            <a:endParaRPr lang="nl-NL" dirty="0"/>
          </a:p>
        </p:txBody>
      </p:sp>
    </p:spTree>
    <p:extLst>
      <p:ext uri="{BB962C8B-B14F-4D97-AF65-F5344CB8AC3E}">
        <p14:creationId xmlns:p14="http://schemas.microsoft.com/office/powerpoint/2010/main" val="2862673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Graag </a:t>
            </a:r>
            <a:r>
              <a:rPr lang="nl-NL" dirty="0"/>
              <a:t>je microfoon op </a:t>
            </a:r>
            <a:r>
              <a:rPr lang="nl-NL" dirty="0" err="1"/>
              <a:t>mute</a:t>
            </a:r>
            <a:r>
              <a:rPr lang="nl-NL" dirty="0"/>
              <a:t> zetten als je niet aan het woord bent. </a:t>
            </a:r>
            <a:endParaRPr lang="nl-NL" dirty="0" smtClean="0"/>
          </a:p>
          <a:p>
            <a:r>
              <a:rPr lang="nl-NL" dirty="0"/>
              <a:t>En een camera aan is prettig voor de interactie</a:t>
            </a:r>
            <a:r>
              <a:rPr lang="nl-NL" dirty="0" smtClean="0"/>
              <a:t>.</a:t>
            </a:r>
            <a:endParaRPr lang="nl-NL" dirty="0"/>
          </a:p>
          <a:p>
            <a:r>
              <a:rPr lang="nl-NL" dirty="0" smtClean="0"/>
              <a:t>Gebruik het handje of de chat als je een vraag hebt.</a:t>
            </a:r>
          </a:p>
          <a:p>
            <a:r>
              <a:rPr lang="nl-NL" dirty="0" smtClean="0"/>
              <a:t>Er wordt geen verslag e/o opname gemaakt van deze bijeenkomst</a:t>
            </a:r>
          </a:p>
          <a:p>
            <a:r>
              <a:rPr lang="nl-NL" dirty="0" smtClean="0"/>
              <a:t>De ingestuurde vragen worden niet los beantwoord, antwoorden zijn opgenomen in deze presentatie</a:t>
            </a:r>
          </a:p>
          <a:p>
            <a:r>
              <a:rPr lang="nl-NL" dirty="0" smtClean="0"/>
              <a:t>Deze presentatie wordt beschikbaar gesteld via </a:t>
            </a:r>
            <a:r>
              <a:rPr lang="nl-NL" dirty="0" err="1" smtClean="0"/>
              <a:t>TenderNed</a:t>
            </a:r>
            <a:endParaRPr lang="nl-NL" dirty="0" smtClean="0"/>
          </a:p>
          <a:p>
            <a:endParaRPr lang="nl-NL" dirty="0" smtClean="0"/>
          </a:p>
          <a:p>
            <a:endParaRPr lang="nl-NL" dirty="0" smtClean="0"/>
          </a:p>
          <a:p>
            <a:endParaRPr lang="nl-NL" dirty="0" smtClean="0"/>
          </a:p>
          <a:p>
            <a:endParaRPr lang="nl-NL" dirty="0" smtClean="0"/>
          </a:p>
          <a:p>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3</a:t>
            </a:fld>
            <a:endParaRPr lang="nl-NL" dirty="0"/>
          </a:p>
        </p:txBody>
      </p:sp>
      <p:sp>
        <p:nvSpPr>
          <p:cNvPr id="4" name="Tijdelijke aanduiding voor tekst 3"/>
          <p:cNvSpPr>
            <a:spLocks noGrp="1"/>
          </p:cNvSpPr>
          <p:nvPr>
            <p:ph type="body" sz="quarter" idx="26"/>
          </p:nvPr>
        </p:nvSpPr>
        <p:spPr/>
        <p:txBody>
          <a:bodyPr/>
          <a:lstStyle/>
          <a:p>
            <a:r>
              <a:rPr lang="en-US" dirty="0" smtClean="0"/>
              <a:t>RWS INFORMATIE</a:t>
            </a:r>
            <a:endParaRPr lang="nl-NL" dirty="0"/>
          </a:p>
        </p:txBody>
      </p:sp>
      <p:sp>
        <p:nvSpPr>
          <p:cNvPr id="5" name="Titel 4"/>
          <p:cNvSpPr>
            <a:spLocks noGrp="1"/>
          </p:cNvSpPr>
          <p:nvPr>
            <p:ph type="title"/>
          </p:nvPr>
        </p:nvSpPr>
        <p:spPr/>
        <p:txBody>
          <a:bodyPr/>
          <a:lstStyle/>
          <a:p>
            <a:r>
              <a:rPr lang="nl-NL" dirty="0" smtClean="0"/>
              <a:t>Huishoudelijke mededelingen</a:t>
            </a:r>
            <a:endParaRPr lang="nl-NL" dirty="0"/>
          </a:p>
        </p:txBody>
      </p:sp>
    </p:spTree>
    <p:extLst>
      <p:ext uri="{BB962C8B-B14F-4D97-AF65-F5344CB8AC3E}">
        <p14:creationId xmlns:p14="http://schemas.microsoft.com/office/powerpoint/2010/main" val="1178365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r>
              <a:rPr lang="nl-NL" dirty="0" smtClean="0"/>
              <a:t>Voorstellen projectteam marktconsultatie:</a:t>
            </a:r>
          </a:p>
          <a:p>
            <a:pPr lvl="1"/>
            <a:r>
              <a:rPr lang="nl-NL" dirty="0" smtClean="0"/>
              <a:t>Remko Lelieveld, programmamanager Duurzaam Aanleg &amp; Onderhoud </a:t>
            </a:r>
          </a:p>
          <a:p>
            <a:pPr lvl="1"/>
            <a:r>
              <a:rPr lang="nl-NL" dirty="0"/>
              <a:t>Marjolein van der Klauw, adviseur duurzaam inkopen</a:t>
            </a:r>
          </a:p>
          <a:p>
            <a:pPr lvl="1"/>
            <a:r>
              <a:rPr lang="nl-NL" dirty="0" smtClean="0"/>
              <a:t>Gerben Jimmink, adviseur functioneel beheer</a:t>
            </a:r>
          </a:p>
          <a:p>
            <a:pPr lvl="1"/>
            <a:r>
              <a:rPr lang="nl-NL" dirty="0" smtClean="0"/>
              <a:t>Richard </a:t>
            </a:r>
            <a:r>
              <a:rPr lang="nl-NL" dirty="0"/>
              <a:t>Heijne den Bak, adviseur inkoop ICT</a:t>
            </a:r>
          </a:p>
          <a:p>
            <a:pPr lvl="1"/>
            <a:r>
              <a:rPr lang="nl-NL" dirty="0" smtClean="0"/>
              <a:t>Robin </a:t>
            </a:r>
            <a:r>
              <a:rPr lang="nl-NL" dirty="0"/>
              <a:t>van de Graaf, </a:t>
            </a:r>
            <a:r>
              <a:rPr lang="nl-NL" dirty="0" smtClean="0"/>
              <a:t>inkoopadviseur</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4</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Welkom</a:t>
            </a:r>
            <a:endParaRPr lang="nl-NL" dirty="0"/>
          </a:p>
        </p:txBody>
      </p:sp>
    </p:spTree>
    <p:extLst>
      <p:ext uri="{BB962C8B-B14F-4D97-AF65-F5344CB8AC3E}">
        <p14:creationId xmlns:p14="http://schemas.microsoft.com/office/powerpoint/2010/main" val="3322501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pPr marL="0" indent="0">
              <a:buNone/>
            </a:pPr>
            <a:r>
              <a:rPr lang="nl-NL" dirty="0"/>
              <a:t>Doel algemene inlichtingen = vragen verhelderen t.b.v. het goed invullen van de antwoordformulieren.</a:t>
            </a:r>
          </a:p>
          <a:p>
            <a:pPr marL="0" indent="0">
              <a:buNone/>
            </a:pPr>
            <a:r>
              <a:rPr lang="nl-NL" dirty="0"/>
              <a:t>Bedankt voor reeds ingediende antwoordformulieren. Jullie kunnen nog de beantwoording op de MC wijzigen of aanvullen en opnieuw indienen, als jullie dat wensen. </a:t>
            </a:r>
          </a:p>
          <a:p>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5</a:t>
            </a:fld>
            <a:endParaRPr lang="nl-NL" dirty="0"/>
          </a:p>
        </p:txBody>
      </p:sp>
      <p:sp>
        <p:nvSpPr>
          <p:cNvPr id="4" name="Tijdelijke aanduiding voor tekst 3"/>
          <p:cNvSpPr>
            <a:spLocks noGrp="1"/>
          </p:cNvSpPr>
          <p:nvPr>
            <p:ph type="body" sz="quarter" idx="26"/>
          </p:nvPr>
        </p:nvSpPr>
        <p:spPr/>
        <p:txBody>
          <a:bodyPr/>
          <a:lstStyle/>
          <a:p>
            <a:r>
              <a:rPr lang="en-US" dirty="0" smtClean="0"/>
              <a:t>RWS INFORMATIE</a:t>
            </a:r>
            <a:endParaRPr lang="nl-NL" dirty="0"/>
          </a:p>
        </p:txBody>
      </p:sp>
      <p:sp>
        <p:nvSpPr>
          <p:cNvPr id="5" name="Titel 4"/>
          <p:cNvSpPr>
            <a:spLocks noGrp="1"/>
          </p:cNvSpPr>
          <p:nvPr>
            <p:ph type="title"/>
          </p:nvPr>
        </p:nvSpPr>
        <p:spPr/>
        <p:txBody>
          <a:bodyPr/>
          <a:lstStyle/>
          <a:p>
            <a:r>
              <a:rPr lang="nl-NL" dirty="0" smtClean="0"/>
              <a:t>Doel </a:t>
            </a:r>
            <a:endParaRPr lang="nl-NL" dirty="0"/>
          </a:p>
        </p:txBody>
      </p:sp>
    </p:spTree>
    <p:extLst>
      <p:ext uri="{BB962C8B-B14F-4D97-AF65-F5344CB8AC3E}">
        <p14:creationId xmlns:p14="http://schemas.microsoft.com/office/powerpoint/2010/main" val="3680279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4"/>
          </p:nvPr>
        </p:nvSpPr>
        <p:spPr/>
        <p:txBody>
          <a:bodyPr/>
          <a:lstStyle/>
          <a:p>
            <a:fld id="{6C93B359-CF0D-4389-949E-16A33FCBB3EC}" type="slidenum">
              <a:rPr lang="nl-NL" smtClean="0"/>
              <a:t>6</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Planning marktconsultatie</a:t>
            </a:r>
            <a:endParaRPr lang="nl-NL" dirty="0"/>
          </a:p>
        </p:txBody>
      </p:sp>
      <p:graphicFrame>
        <p:nvGraphicFramePr>
          <p:cNvPr id="9" name="Tabel 8"/>
          <p:cNvGraphicFramePr>
            <a:graphicFrameLocks noGrp="1"/>
          </p:cNvGraphicFramePr>
          <p:nvPr>
            <p:extLst>
              <p:ext uri="{D42A27DB-BD31-4B8C-83A1-F6EECF244321}">
                <p14:modId xmlns:p14="http://schemas.microsoft.com/office/powerpoint/2010/main" val="2597714941"/>
              </p:ext>
            </p:extLst>
          </p:nvPr>
        </p:nvGraphicFramePr>
        <p:xfrm>
          <a:off x="630000" y="1971997"/>
          <a:ext cx="10571400" cy="4170680"/>
        </p:xfrm>
        <a:graphic>
          <a:graphicData uri="http://schemas.openxmlformats.org/drawingml/2006/table">
            <a:tbl>
              <a:tblPr firstRow="1" bandRow="1">
                <a:tableStyleId>{5C22544A-7EE6-4342-B048-85BDC9FD1C3A}</a:tableStyleId>
              </a:tblPr>
              <a:tblGrid>
                <a:gridCol w="7172217">
                  <a:extLst>
                    <a:ext uri="{9D8B030D-6E8A-4147-A177-3AD203B41FA5}">
                      <a16:colId xmlns:a16="http://schemas.microsoft.com/office/drawing/2014/main" val="4038070830"/>
                    </a:ext>
                  </a:extLst>
                </a:gridCol>
                <a:gridCol w="3399183">
                  <a:extLst>
                    <a:ext uri="{9D8B030D-6E8A-4147-A177-3AD203B41FA5}">
                      <a16:colId xmlns:a16="http://schemas.microsoft.com/office/drawing/2014/main" val="4061575848"/>
                    </a:ext>
                  </a:extLst>
                </a:gridCol>
              </a:tblGrid>
              <a:tr h="370840">
                <a:tc>
                  <a:txBody>
                    <a:bodyPr/>
                    <a:lstStyle/>
                    <a:p>
                      <a:r>
                        <a:rPr lang="nl-NL" sz="1600" dirty="0" smtClean="0"/>
                        <a:t>Activiteit</a:t>
                      </a:r>
                      <a:endParaRPr lang="nl-NL" sz="1600" dirty="0"/>
                    </a:p>
                  </a:txBody>
                  <a:tcPr/>
                </a:tc>
                <a:tc>
                  <a:txBody>
                    <a:bodyPr/>
                    <a:lstStyle/>
                    <a:p>
                      <a:r>
                        <a:rPr lang="nl-NL" sz="1600" dirty="0" smtClean="0"/>
                        <a:t>Datum (indicatie)</a:t>
                      </a:r>
                      <a:endParaRPr lang="nl-NL" sz="1600" dirty="0"/>
                    </a:p>
                  </a:txBody>
                  <a:tcPr/>
                </a:tc>
                <a:extLst>
                  <a:ext uri="{0D108BD9-81ED-4DB2-BD59-A6C34878D82A}">
                    <a16:rowId xmlns:a16="http://schemas.microsoft.com/office/drawing/2014/main" val="86120480"/>
                  </a:ext>
                </a:extLst>
              </a:tr>
              <a:tr h="370840">
                <a:tc>
                  <a:txBody>
                    <a:bodyPr/>
                    <a:lstStyle/>
                    <a:p>
                      <a:r>
                        <a:rPr lang="nl-NL" sz="1600" kern="1200" dirty="0" smtClean="0">
                          <a:solidFill>
                            <a:schemeClr val="dk1"/>
                          </a:solidFill>
                          <a:effectLst/>
                          <a:latin typeface="+mn-lt"/>
                          <a:ea typeface="+mn-ea"/>
                          <a:cs typeface="+mn-cs"/>
                        </a:rPr>
                        <a:t>Publicatie op </a:t>
                      </a:r>
                      <a:r>
                        <a:rPr lang="nl-NL" sz="1600" kern="1200" dirty="0" err="1" smtClean="0">
                          <a:solidFill>
                            <a:schemeClr val="dk1"/>
                          </a:solidFill>
                          <a:effectLst/>
                          <a:latin typeface="+mn-lt"/>
                          <a:ea typeface="+mn-ea"/>
                          <a:cs typeface="+mn-cs"/>
                        </a:rPr>
                        <a:t>TenderNed</a:t>
                      </a:r>
                      <a:r>
                        <a:rPr lang="nl-NL" sz="1600" kern="1200" dirty="0" smtClean="0">
                          <a:solidFill>
                            <a:schemeClr val="dk1"/>
                          </a:solidFill>
                          <a:effectLst/>
                          <a:latin typeface="+mn-lt"/>
                          <a:ea typeface="+mn-ea"/>
                          <a:cs typeface="+mn-cs"/>
                        </a:rPr>
                        <a:t> </a:t>
                      </a:r>
                      <a:endParaRPr lang="nl-NL" sz="1600" dirty="0"/>
                    </a:p>
                  </a:txBody>
                  <a:tcPr/>
                </a:tc>
                <a:tc>
                  <a:txBody>
                    <a:bodyPr/>
                    <a:lstStyle/>
                    <a:p>
                      <a:r>
                        <a:rPr lang="nl-NL" sz="1600" kern="1200" dirty="0" smtClean="0">
                          <a:solidFill>
                            <a:schemeClr val="dk1"/>
                          </a:solidFill>
                          <a:effectLst/>
                          <a:latin typeface="+mn-lt"/>
                          <a:ea typeface="+mn-ea"/>
                          <a:cs typeface="+mn-cs"/>
                        </a:rPr>
                        <a:t>8 februari 2021</a:t>
                      </a:r>
                      <a:endParaRPr lang="nl-NL" sz="1600" kern="1200" dirty="0">
                        <a:solidFill>
                          <a:schemeClr val="dk1"/>
                        </a:solidFill>
                        <a:effectLst/>
                        <a:latin typeface="+mn-lt"/>
                        <a:ea typeface="+mn-ea"/>
                        <a:cs typeface="+mn-cs"/>
                      </a:endParaRPr>
                    </a:p>
                  </a:txBody>
                  <a:tcPr/>
                </a:tc>
                <a:extLst>
                  <a:ext uri="{0D108BD9-81ED-4DB2-BD59-A6C34878D82A}">
                    <a16:rowId xmlns:a16="http://schemas.microsoft.com/office/drawing/2014/main" val="3835080138"/>
                  </a:ext>
                </a:extLst>
              </a:tr>
              <a:tr h="370840">
                <a:tc>
                  <a:txBody>
                    <a:bodyPr/>
                    <a:lstStyle/>
                    <a:p>
                      <a:r>
                        <a:rPr lang="nl-NL" sz="1600" kern="1200" dirty="0" smtClean="0">
                          <a:solidFill>
                            <a:schemeClr val="dk1"/>
                          </a:solidFill>
                          <a:effectLst/>
                          <a:latin typeface="+mn-lt"/>
                          <a:ea typeface="+mn-ea"/>
                          <a:cs typeface="+mn-cs"/>
                        </a:rPr>
                        <a:t>Uiterste datum voor vragen over de marktconsultatie via de vraag &amp; antwoord module in </a:t>
                      </a:r>
                      <a:r>
                        <a:rPr lang="nl-NL" sz="1600" kern="1200" dirty="0" err="1" smtClean="0">
                          <a:solidFill>
                            <a:schemeClr val="dk1"/>
                          </a:solidFill>
                          <a:effectLst/>
                          <a:latin typeface="+mn-lt"/>
                          <a:ea typeface="+mn-ea"/>
                          <a:cs typeface="+mn-cs"/>
                        </a:rPr>
                        <a:t>TenderNed</a:t>
                      </a:r>
                      <a:r>
                        <a:rPr lang="nl-NL" sz="1600" kern="1200" dirty="0" smtClean="0">
                          <a:solidFill>
                            <a:schemeClr val="dk1"/>
                          </a:solidFill>
                          <a:effectLst/>
                          <a:latin typeface="+mn-lt"/>
                          <a:ea typeface="+mn-ea"/>
                          <a:cs typeface="+mn-cs"/>
                        </a:rPr>
                        <a:t> </a:t>
                      </a:r>
                      <a:endParaRPr lang="nl-NL" sz="1600" dirty="0"/>
                    </a:p>
                  </a:txBody>
                  <a:tcPr/>
                </a:tc>
                <a:tc>
                  <a:txBody>
                    <a:bodyPr/>
                    <a:lstStyle/>
                    <a:p>
                      <a:r>
                        <a:rPr lang="nl-NL" sz="1600" kern="1200" dirty="0" smtClean="0">
                          <a:solidFill>
                            <a:schemeClr val="dk1"/>
                          </a:solidFill>
                          <a:effectLst/>
                          <a:latin typeface="+mn-lt"/>
                          <a:ea typeface="+mn-ea"/>
                          <a:cs typeface="+mn-cs"/>
                        </a:rPr>
                        <a:t>22 februari 2021, 17.00 uur</a:t>
                      </a:r>
                    </a:p>
                  </a:txBody>
                  <a:tcPr/>
                </a:tc>
                <a:extLst>
                  <a:ext uri="{0D108BD9-81ED-4DB2-BD59-A6C34878D82A}">
                    <a16:rowId xmlns:a16="http://schemas.microsoft.com/office/drawing/2014/main" val="943871994"/>
                  </a:ext>
                </a:extLst>
              </a:tr>
              <a:tr h="370840">
                <a:tc>
                  <a:txBody>
                    <a:bodyPr/>
                    <a:lstStyle/>
                    <a:p>
                      <a:r>
                        <a:rPr lang="nl-NL" sz="1600" kern="1200" dirty="0" smtClean="0">
                          <a:solidFill>
                            <a:schemeClr val="dk1"/>
                          </a:solidFill>
                          <a:effectLst/>
                          <a:latin typeface="+mn-lt"/>
                          <a:ea typeface="+mn-ea"/>
                          <a:cs typeface="+mn-cs"/>
                        </a:rPr>
                        <a:t>Uiterste datum voor verzoek tot deelname aan de algemene inlichtingen bijeenkomst (</a:t>
                      </a:r>
                      <a:r>
                        <a:rPr lang="nl-NL" sz="1600" kern="1200" dirty="0" err="1" smtClean="0">
                          <a:solidFill>
                            <a:schemeClr val="dk1"/>
                          </a:solidFill>
                          <a:effectLst/>
                          <a:latin typeface="+mn-lt"/>
                          <a:ea typeface="+mn-ea"/>
                          <a:cs typeface="+mn-cs"/>
                        </a:rPr>
                        <a:t>webinar</a:t>
                      </a:r>
                      <a:r>
                        <a:rPr lang="nl-NL" sz="1600" kern="1200" dirty="0" smtClean="0">
                          <a:solidFill>
                            <a:schemeClr val="dk1"/>
                          </a:solidFill>
                          <a:effectLst/>
                          <a:latin typeface="+mn-lt"/>
                          <a:ea typeface="+mn-ea"/>
                          <a:cs typeface="+mn-cs"/>
                        </a:rPr>
                        <a:t>)</a:t>
                      </a:r>
                      <a:endParaRPr lang="nl-NL" sz="1600" dirty="0"/>
                    </a:p>
                  </a:txBody>
                  <a:tcPr/>
                </a:tc>
                <a:tc>
                  <a:txBody>
                    <a:bodyPr/>
                    <a:lstStyle/>
                    <a:p>
                      <a:r>
                        <a:rPr lang="nl-NL" sz="1600" kern="1200" dirty="0" smtClean="0">
                          <a:solidFill>
                            <a:schemeClr val="dk1"/>
                          </a:solidFill>
                          <a:effectLst/>
                          <a:latin typeface="+mn-lt"/>
                          <a:ea typeface="+mn-ea"/>
                          <a:cs typeface="+mn-cs"/>
                        </a:rPr>
                        <a:t>26 februari 2021, 17.00 uur</a:t>
                      </a:r>
                    </a:p>
                  </a:txBody>
                  <a:tcPr/>
                </a:tc>
                <a:extLst>
                  <a:ext uri="{0D108BD9-81ED-4DB2-BD59-A6C34878D82A}">
                    <a16:rowId xmlns:a16="http://schemas.microsoft.com/office/drawing/2014/main" val="2441460399"/>
                  </a:ext>
                </a:extLst>
              </a:tr>
              <a:tr h="370840">
                <a:tc>
                  <a:txBody>
                    <a:bodyPr/>
                    <a:lstStyle/>
                    <a:p>
                      <a:r>
                        <a:rPr lang="nl-NL" sz="1600" kern="1200" dirty="0" smtClean="0">
                          <a:solidFill>
                            <a:schemeClr val="dk1"/>
                          </a:solidFill>
                          <a:effectLst/>
                          <a:latin typeface="+mn-lt"/>
                          <a:ea typeface="+mn-ea"/>
                          <a:cs typeface="+mn-cs"/>
                        </a:rPr>
                        <a:t>Webinar met algemene inlichtingen met toelichting op de marktconsultatie (o.b.v. vragen die vooraf gesteld zijn)</a:t>
                      </a:r>
                      <a:endParaRPr lang="nl-NL" sz="1600" dirty="0"/>
                    </a:p>
                  </a:txBody>
                  <a:tcPr/>
                </a:tc>
                <a:tc>
                  <a:txBody>
                    <a:bodyPr/>
                    <a:lstStyle/>
                    <a:p>
                      <a:r>
                        <a:rPr lang="nl-NL" sz="1600" kern="1200" dirty="0" smtClean="0">
                          <a:solidFill>
                            <a:schemeClr val="dk1"/>
                          </a:solidFill>
                          <a:effectLst/>
                          <a:latin typeface="+mn-lt"/>
                          <a:ea typeface="+mn-ea"/>
                          <a:cs typeface="+mn-cs"/>
                        </a:rPr>
                        <a:t>3 maart 2021, </a:t>
                      </a:r>
                    </a:p>
                    <a:p>
                      <a:r>
                        <a:rPr lang="nl-NL" sz="1600" kern="1200" dirty="0" smtClean="0">
                          <a:solidFill>
                            <a:schemeClr val="dk1"/>
                          </a:solidFill>
                          <a:effectLst/>
                          <a:latin typeface="+mn-lt"/>
                          <a:ea typeface="+mn-ea"/>
                          <a:cs typeface="+mn-cs"/>
                        </a:rPr>
                        <a:t>10.30 – 12.30 uur</a:t>
                      </a:r>
                    </a:p>
                  </a:txBody>
                  <a:tcPr/>
                </a:tc>
                <a:extLst>
                  <a:ext uri="{0D108BD9-81ED-4DB2-BD59-A6C34878D82A}">
                    <a16:rowId xmlns:a16="http://schemas.microsoft.com/office/drawing/2014/main" val="3749206394"/>
                  </a:ext>
                </a:extLst>
              </a:tr>
              <a:tr h="370840">
                <a:tc>
                  <a:txBody>
                    <a:bodyPr/>
                    <a:lstStyle/>
                    <a:p>
                      <a:r>
                        <a:rPr lang="nl-NL" sz="1600" kern="1200" dirty="0" smtClean="0">
                          <a:solidFill>
                            <a:schemeClr val="dk1"/>
                          </a:solidFill>
                          <a:effectLst/>
                          <a:latin typeface="+mn-lt"/>
                          <a:ea typeface="+mn-ea"/>
                          <a:cs typeface="+mn-cs"/>
                        </a:rPr>
                        <a:t>Uiterste datum reactie marktpartijen (vragenlijst, opmerkingen, suggesties)</a:t>
                      </a:r>
                      <a:endParaRPr lang="nl-NL" sz="1600" dirty="0"/>
                    </a:p>
                  </a:txBody>
                  <a:tcPr/>
                </a:tc>
                <a:tc>
                  <a:txBody>
                    <a:bodyPr/>
                    <a:lstStyle/>
                    <a:p>
                      <a:r>
                        <a:rPr lang="nl-NL" sz="1600" kern="1200" dirty="0" smtClean="0">
                          <a:solidFill>
                            <a:schemeClr val="dk1"/>
                          </a:solidFill>
                          <a:effectLst/>
                          <a:latin typeface="+mn-lt"/>
                          <a:ea typeface="+mn-ea"/>
                          <a:cs typeface="+mn-cs"/>
                        </a:rPr>
                        <a:t>8 maart 2021, 17.00 uur</a:t>
                      </a:r>
                    </a:p>
                  </a:txBody>
                  <a:tcPr/>
                </a:tc>
                <a:extLst>
                  <a:ext uri="{0D108BD9-81ED-4DB2-BD59-A6C34878D82A}">
                    <a16:rowId xmlns:a16="http://schemas.microsoft.com/office/drawing/2014/main" val="2146347383"/>
                  </a:ext>
                </a:extLst>
              </a:tr>
              <a:tr h="370840">
                <a:tc>
                  <a:txBody>
                    <a:bodyPr/>
                    <a:lstStyle/>
                    <a:p>
                      <a:r>
                        <a:rPr lang="nl-NL" sz="1600" kern="1200" dirty="0" smtClean="0">
                          <a:solidFill>
                            <a:schemeClr val="dk1"/>
                          </a:solidFill>
                          <a:effectLst/>
                          <a:latin typeface="+mn-lt"/>
                          <a:ea typeface="+mn-ea"/>
                          <a:cs typeface="+mn-cs"/>
                        </a:rPr>
                        <a:t>Marktgesprekken</a:t>
                      </a:r>
                      <a:endParaRPr lang="nl-NL" sz="1600" dirty="0"/>
                    </a:p>
                  </a:txBody>
                  <a:tcPr/>
                </a:tc>
                <a:tc>
                  <a:txBody>
                    <a:bodyPr/>
                    <a:lstStyle/>
                    <a:p>
                      <a:r>
                        <a:rPr lang="nl-NL" sz="1600" kern="1200" dirty="0" smtClean="0">
                          <a:solidFill>
                            <a:schemeClr val="dk1"/>
                          </a:solidFill>
                          <a:effectLst/>
                          <a:latin typeface="+mn-lt"/>
                          <a:ea typeface="+mn-ea"/>
                          <a:cs typeface="+mn-cs"/>
                        </a:rPr>
                        <a:t>15 maart t/m 19 maart 2021</a:t>
                      </a:r>
                      <a:endParaRPr lang="nl-NL" sz="1600" kern="1200" dirty="0">
                        <a:solidFill>
                          <a:schemeClr val="dk1"/>
                        </a:solidFill>
                        <a:effectLst/>
                        <a:latin typeface="+mn-lt"/>
                        <a:ea typeface="+mn-ea"/>
                        <a:cs typeface="+mn-cs"/>
                      </a:endParaRPr>
                    </a:p>
                  </a:txBody>
                  <a:tcPr/>
                </a:tc>
                <a:extLst>
                  <a:ext uri="{0D108BD9-81ED-4DB2-BD59-A6C34878D82A}">
                    <a16:rowId xmlns:a16="http://schemas.microsoft.com/office/drawing/2014/main" val="2060126342"/>
                  </a:ext>
                </a:extLst>
              </a:tr>
              <a:tr h="370840">
                <a:tc>
                  <a:txBody>
                    <a:bodyPr/>
                    <a:lstStyle/>
                    <a:p>
                      <a:r>
                        <a:rPr lang="nl-NL" sz="1600" kern="1200" dirty="0" smtClean="0">
                          <a:solidFill>
                            <a:schemeClr val="dk1"/>
                          </a:solidFill>
                          <a:effectLst/>
                          <a:latin typeface="+mn-lt"/>
                          <a:ea typeface="+mn-ea"/>
                          <a:cs typeface="+mn-cs"/>
                        </a:rPr>
                        <a:t>Beoogde datum publicatie verslag marktconsultatie op </a:t>
                      </a:r>
                      <a:r>
                        <a:rPr lang="nl-NL" sz="1600" kern="1200" dirty="0" err="1" smtClean="0">
                          <a:solidFill>
                            <a:schemeClr val="dk1"/>
                          </a:solidFill>
                          <a:effectLst/>
                          <a:latin typeface="+mn-lt"/>
                          <a:ea typeface="+mn-ea"/>
                          <a:cs typeface="+mn-cs"/>
                        </a:rPr>
                        <a:t>TenderNed</a:t>
                      </a:r>
                      <a:endParaRPr lang="nl-NL" sz="1600" dirty="0"/>
                    </a:p>
                  </a:txBody>
                  <a:tcPr/>
                </a:tc>
                <a:tc>
                  <a:txBody>
                    <a:bodyPr/>
                    <a:lstStyle/>
                    <a:p>
                      <a:r>
                        <a:rPr lang="nl-NL" sz="1600" kern="1200" dirty="0" smtClean="0">
                          <a:solidFill>
                            <a:schemeClr val="dk1"/>
                          </a:solidFill>
                          <a:effectLst/>
                          <a:latin typeface="+mn-lt"/>
                          <a:ea typeface="+mn-ea"/>
                          <a:cs typeface="+mn-cs"/>
                        </a:rPr>
                        <a:t>12 april 2021</a:t>
                      </a:r>
                      <a:endParaRPr lang="nl-NL" sz="1600" kern="1200" dirty="0">
                        <a:solidFill>
                          <a:schemeClr val="dk1"/>
                        </a:solidFill>
                        <a:effectLst/>
                        <a:latin typeface="+mn-lt"/>
                        <a:ea typeface="+mn-ea"/>
                        <a:cs typeface="+mn-cs"/>
                      </a:endParaRPr>
                    </a:p>
                  </a:txBody>
                  <a:tcPr/>
                </a:tc>
                <a:extLst>
                  <a:ext uri="{0D108BD9-81ED-4DB2-BD59-A6C34878D82A}">
                    <a16:rowId xmlns:a16="http://schemas.microsoft.com/office/drawing/2014/main" val="1596833043"/>
                  </a:ext>
                </a:extLst>
              </a:tr>
              <a:tr h="370840">
                <a:tc>
                  <a:txBody>
                    <a:bodyPr/>
                    <a:lstStyle/>
                    <a:p>
                      <a:r>
                        <a:rPr lang="nl-NL" sz="1600" kern="1200" dirty="0" smtClean="0">
                          <a:solidFill>
                            <a:schemeClr val="dk1"/>
                          </a:solidFill>
                          <a:effectLst/>
                          <a:latin typeface="+mn-lt"/>
                          <a:ea typeface="+mn-ea"/>
                          <a:cs typeface="+mn-cs"/>
                        </a:rPr>
                        <a:t>Beoogde datum publicatie van de aanbesteding</a:t>
                      </a:r>
                      <a:endParaRPr lang="nl-NL" sz="1600" dirty="0"/>
                    </a:p>
                  </a:txBody>
                  <a:tcPr/>
                </a:tc>
                <a:tc>
                  <a:txBody>
                    <a:bodyPr/>
                    <a:lstStyle/>
                    <a:p>
                      <a:r>
                        <a:rPr lang="nl-NL" sz="1600" kern="1200" dirty="0" smtClean="0">
                          <a:solidFill>
                            <a:schemeClr val="dk1"/>
                          </a:solidFill>
                          <a:effectLst/>
                          <a:latin typeface="+mn-lt"/>
                          <a:ea typeface="+mn-ea"/>
                          <a:cs typeface="+mn-cs"/>
                        </a:rPr>
                        <a:t>1 juli 2021</a:t>
                      </a:r>
                      <a:endParaRPr lang="nl-NL" sz="1600" kern="1200" dirty="0">
                        <a:solidFill>
                          <a:schemeClr val="dk1"/>
                        </a:solidFill>
                        <a:effectLst/>
                        <a:latin typeface="+mn-lt"/>
                        <a:ea typeface="+mn-ea"/>
                        <a:cs typeface="+mn-cs"/>
                      </a:endParaRPr>
                    </a:p>
                  </a:txBody>
                  <a:tcPr/>
                </a:tc>
                <a:extLst>
                  <a:ext uri="{0D108BD9-81ED-4DB2-BD59-A6C34878D82A}">
                    <a16:rowId xmlns:a16="http://schemas.microsoft.com/office/drawing/2014/main" val="1993754112"/>
                  </a:ext>
                </a:extLst>
              </a:tr>
            </a:tbl>
          </a:graphicData>
        </a:graphic>
      </p:graphicFrame>
    </p:spTree>
    <p:extLst>
      <p:ext uri="{BB962C8B-B14F-4D97-AF65-F5344CB8AC3E}">
        <p14:creationId xmlns:p14="http://schemas.microsoft.com/office/powerpoint/2010/main" val="2216635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normAutofit/>
          </a:bodyPr>
          <a:lstStyle/>
          <a:p>
            <a:r>
              <a:rPr lang="nl-NL" dirty="0" smtClean="0"/>
              <a:t>Huidige exploitatiecontract loopt af in april 2022</a:t>
            </a:r>
          </a:p>
          <a:p>
            <a:r>
              <a:rPr lang="nl-NL" dirty="0" smtClean="0"/>
              <a:t>In 2020 is met </a:t>
            </a:r>
            <a:r>
              <a:rPr lang="nl-NL" dirty="0" err="1" smtClean="0"/>
              <a:t>PwC</a:t>
            </a:r>
            <a:r>
              <a:rPr lang="nl-NL" dirty="0" smtClean="0"/>
              <a:t> een onderzoek gedaan welke </a:t>
            </a:r>
            <a:r>
              <a:rPr lang="nl-NL" dirty="0" err="1" smtClean="0"/>
              <a:t>governance</a:t>
            </a:r>
            <a:r>
              <a:rPr lang="nl-NL" dirty="0" smtClean="0"/>
              <a:t> structuur we wensen voor het stelsel rondom DuboCalc</a:t>
            </a:r>
          </a:p>
          <a:p>
            <a:r>
              <a:rPr lang="nl-NL" dirty="0" smtClean="0"/>
              <a:t>Daaruit kwam de ‘publiek-private’ variant als voorkeursvariant</a:t>
            </a:r>
          </a:p>
          <a:p>
            <a:r>
              <a:rPr lang="nl-NL" dirty="0" smtClean="0"/>
              <a:t>Dit betekent dat we de ontwikkeling van vergelijkbare instrumenten zoals DuboCalc willen stimuleren.</a:t>
            </a:r>
          </a:p>
          <a:p>
            <a:r>
              <a:rPr lang="nl-NL" dirty="0" smtClean="0"/>
              <a:t>Omdat die er waarschijnlijk de komende tijd nog niet zijn, is een nieuwe aanbesteding noodzakelijk.</a:t>
            </a:r>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7</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Aanleiding marktconsultatie</a:t>
            </a:r>
            <a:endParaRPr lang="nl-NL" dirty="0"/>
          </a:p>
        </p:txBody>
      </p:sp>
    </p:spTree>
    <p:extLst>
      <p:ext uri="{BB962C8B-B14F-4D97-AF65-F5344CB8AC3E}">
        <p14:creationId xmlns:p14="http://schemas.microsoft.com/office/powerpoint/2010/main" val="85564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pPr marL="0" indent="0">
              <a:buNone/>
            </a:pPr>
            <a:r>
              <a:rPr lang="nl-NL" b="1" dirty="0" smtClean="0"/>
              <a:t>Scenario 1 “Exploitatie </a:t>
            </a:r>
            <a:r>
              <a:rPr lang="nl-NL" b="1" dirty="0" err="1" smtClean="0"/>
              <a:t>DuboCalc</a:t>
            </a:r>
            <a:r>
              <a:rPr lang="nl-NL" b="1" dirty="0" smtClean="0"/>
              <a:t>”</a:t>
            </a:r>
          </a:p>
          <a:p>
            <a:pPr marL="0" indent="0">
              <a:buNone/>
            </a:pPr>
            <a:r>
              <a:rPr lang="nl-NL" dirty="0" smtClean="0"/>
              <a:t>Dit contract is vergelijkbaar met het huidige contract: een nieuwe aanbesteding met een vergelijkbaar contract voor de Exploitatie van </a:t>
            </a:r>
            <a:r>
              <a:rPr lang="nl-NL" dirty="0" err="1" smtClean="0"/>
              <a:t>DuboCalc</a:t>
            </a:r>
            <a:r>
              <a:rPr lang="nl-NL" dirty="0" smtClean="0"/>
              <a:t> voor een periode van 3 – 10 jaar. </a:t>
            </a:r>
            <a:endParaRPr lang="nl-NL" dirty="0"/>
          </a:p>
          <a:p>
            <a:pPr>
              <a:buFontTx/>
              <a:buChar char="-"/>
            </a:pPr>
            <a:r>
              <a:rPr lang="nl-NL" dirty="0" smtClean="0"/>
              <a:t>Welke partijen geven aan dat ze hiervoor opdrachtnemer kunnen en zouden willen zijn?</a:t>
            </a:r>
          </a:p>
          <a:p>
            <a:pPr>
              <a:buFontTx/>
              <a:buChar char="-"/>
            </a:pPr>
            <a:r>
              <a:rPr lang="nl-NL" dirty="0" smtClean="0"/>
              <a:t>Welke wensen en suggesties willen jullie hiervoor meegeven? </a:t>
            </a:r>
          </a:p>
          <a:p>
            <a:pPr marL="0" indent="0">
              <a:buNone/>
            </a:pPr>
            <a:endParaRPr lang="nl-NL" dirty="0" smtClean="0"/>
          </a:p>
          <a:p>
            <a:pPr marL="0" indent="0">
              <a:buNone/>
            </a:pPr>
            <a:endParaRPr lang="nl-NL" dirty="0" smtClean="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8</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Toelichting 3 scenario’s</a:t>
            </a:r>
            <a:endParaRPr lang="nl-NL" dirty="0"/>
          </a:p>
        </p:txBody>
      </p:sp>
    </p:spTree>
    <p:extLst>
      <p:ext uri="{BB962C8B-B14F-4D97-AF65-F5344CB8AC3E}">
        <p14:creationId xmlns:p14="http://schemas.microsoft.com/office/powerpoint/2010/main" val="1891527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sz="quarter" idx="13"/>
          </p:nvPr>
        </p:nvSpPr>
        <p:spPr/>
        <p:txBody>
          <a:bodyPr/>
          <a:lstStyle/>
          <a:p>
            <a:pPr marL="0" indent="0">
              <a:buNone/>
            </a:pPr>
            <a:r>
              <a:rPr lang="nl-NL" b="1" dirty="0" smtClean="0"/>
              <a:t>Scenario </a:t>
            </a:r>
            <a:r>
              <a:rPr lang="nl-NL" b="1" dirty="0"/>
              <a:t>2 “Afbouwen </a:t>
            </a:r>
            <a:r>
              <a:rPr lang="nl-NL" b="1" dirty="0" err="1"/>
              <a:t>DuboCalc</a:t>
            </a:r>
            <a:r>
              <a:rPr lang="nl-NL" b="1" dirty="0"/>
              <a:t> en stimuleren marktwerking” </a:t>
            </a:r>
          </a:p>
          <a:p>
            <a:pPr marL="0" indent="0">
              <a:buNone/>
            </a:pPr>
            <a:r>
              <a:rPr lang="nl-NL" dirty="0"/>
              <a:t>Het stimuleren van een open speelveld met meerdere instrumenten, waarbij we het contract voor de exploitatie van </a:t>
            </a:r>
            <a:r>
              <a:rPr lang="nl-NL" dirty="0" err="1"/>
              <a:t>DuboCalc</a:t>
            </a:r>
            <a:r>
              <a:rPr lang="nl-NL" dirty="0"/>
              <a:t> kunnen afbouwen als er een volwaardig concurrerend alternatief beschikbaar is. </a:t>
            </a:r>
            <a:endParaRPr lang="nl-NL" dirty="0" smtClean="0"/>
          </a:p>
          <a:p>
            <a:pPr>
              <a:buFontTx/>
              <a:buChar char="-"/>
            </a:pPr>
            <a:r>
              <a:rPr lang="nl-NL" dirty="0" smtClean="0"/>
              <a:t>Is dit reëel? </a:t>
            </a:r>
          </a:p>
          <a:p>
            <a:pPr>
              <a:buFontTx/>
              <a:buChar char="-"/>
            </a:pPr>
            <a:r>
              <a:rPr lang="nl-NL" dirty="0" smtClean="0"/>
              <a:t>Wat is hiervoor nodig? </a:t>
            </a:r>
          </a:p>
          <a:p>
            <a:pPr>
              <a:buFontTx/>
              <a:buChar char="-"/>
            </a:pPr>
            <a:r>
              <a:rPr lang="nl-NL" dirty="0" smtClean="0"/>
              <a:t>Hoe kunnen we dit stimuleren?</a:t>
            </a:r>
            <a:endParaRPr lang="nl-NL" dirty="0"/>
          </a:p>
        </p:txBody>
      </p:sp>
      <p:sp>
        <p:nvSpPr>
          <p:cNvPr id="3" name="Tijdelijke aanduiding voor dianummer 2"/>
          <p:cNvSpPr>
            <a:spLocks noGrp="1"/>
          </p:cNvSpPr>
          <p:nvPr>
            <p:ph type="sldNum" sz="quarter" idx="14"/>
          </p:nvPr>
        </p:nvSpPr>
        <p:spPr/>
        <p:txBody>
          <a:bodyPr/>
          <a:lstStyle/>
          <a:p>
            <a:fld id="{6C93B359-CF0D-4389-949E-16A33FCBB3EC}" type="slidenum">
              <a:rPr lang="nl-NL" smtClean="0"/>
              <a:t>9</a:t>
            </a:fld>
            <a:endParaRPr lang="nl-NL" dirty="0"/>
          </a:p>
        </p:txBody>
      </p:sp>
      <p:sp>
        <p:nvSpPr>
          <p:cNvPr id="4" name="Tijdelijke aanduiding voor tekst 3"/>
          <p:cNvSpPr>
            <a:spLocks noGrp="1"/>
          </p:cNvSpPr>
          <p:nvPr>
            <p:ph type="body" sz="quarter" idx="26"/>
          </p:nvPr>
        </p:nvSpPr>
        <p:spPr/>
        <p:txBody>
          <a:bodyPr/>
          <a:lstStyle/>
          <a:p>
            <a:r>
              <a:rPr lang="nl-NL" dirty="0" smtClean="0"/>
              <a:t>RWS INFORMATIE</a:t>
            </a:r>
            <a:endParaRPr lang="nl-NL" dirty="0"/>
          </a:p>
        </p:txBody>
      </p:sp>
      <p:sp>
        <p:nvSpPr>
          <p:cNvPr id="5" name="Titel 4"/>
          <p:cNvSpPr>
            <a:spLocks noGrp="1"/>
          </p:cNvSpPr>
          <p:nvPr>
            <p:ph type="title"/>
          </p:nvPr>
        </p:nvSpPr>
        <p:spPr/>
        <p:txBody>
          <a:bodyPr/>
          <a:lstStyle/>
          <a:p>
            <a:r>
              <a:rPr lang="nl-NL" dirty="0" smtClean="0"/>
              <a:t>Toelichting 3 scenario’s</a:t>
            </a:r>
            <a:endParaRPr lang="nl-NL" dirty="0"/>
          </a:p>
        </p:txBody>
      </p:sp>
    </p:spTree>
    <p:extLst>
      <p:ext uri="{BB962C8B-B14F-4D97-AF65-F5344CB8AC3E}">
        <p14:creationId xmlns:p14="http://schemas.microsoft.com/office/powerpoint/2010/main" val="3114480341"/>
      </p:ext>
    </p:extLst>
  </p:cSld>
  <p:clrMapOvr>
    <a:masterClrMapping/>
  </p:clrMapOvr>
</p:sld>
</file>

<file path=ppt/theme/theme1.xml><?xml version="1.0" encoding="utf-8"?>
<a:theme xmlns:a="http://schemas.openxmlformats.org/drawingml/2006/main" name="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WS_Powerpoint_16x9_NL_v7 [Read-Only]" id="{2BCCA983-5322-48DC-BF4C-04F4FB9569A0}" vid="{1C9EABB5-911C-4521-B1B6-2157135CE514}"/>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Presentatie RWS 16X9 NL (2)</Template>
  <TotalTime>614</TotalTime>
  <Words>2071</Words>
  <Application>Microsoft Office PowerPoint</Application>
  <PresentationFormat>Breedbeeld</PresentationFormat>
  <Paragraphs>278</Paragraphs>
  <Slides>29</Slides>
  <Notes>9</Notes>
  <HiddenSlides>1</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29</vt:i4>
      </vt:variant>
    </vt:vector>
  </HeadingPairs>
  <TitlesOfParts>
    <vt:vector size="36" baseType="lpstr">
      <vt:lpstr>Arial</vt:lpstr>
      <vt:lpstr>Calibri</vt:lpstr>
      <vt:lpstr>DejaVu Sans</vt:lpstr>
      <vt:lpstr>Times New Roman</vt:lpstr>
      <vt:lpstr>Verdana</vt:lpstr>
      <vt:lpstr>Wingdings</vt:lpstr>
      <vt:lpstr>RWS 16:9 NL</vt:lpstr>
      <vt:lpstr>Marktconsultatie DuboCalc</vt:lpstr>
      <vt:lpstr>Programma</vt:lpstr>
      <vt:lpstr>Huishoudelijke mededelingen</vt:lpstr>
      <vt:lpstr>Welkom</vt:lpstr>
      <vt:lpstr>Doel </vt:lpstr>
      <vt:lpstr>Planning marktconsultatie</vt:lpstr>
      <vt:lpstr>Aanleiding marktconsultatie</vt:lpstr>
      <vt:lpstr>Toelichting 3 scenario’s</vt:lpstr>
      <vt:lpstr>Toelichting 3 scenario’s</vt:lpstr>
      <vt:lpstr>Toelichting 3 scenario’s </vt:lpstr>
      <vt:lpstr>Algemene mededelingen n.a.v. de vragen</vt:lpstr>
      <vt:lpstr>Gebruik van DuboCalc</vt:lpstr>
      <vt:lpstr>Beleidsmatige context DuboCalc verandert</vt:lpstr>
      <vt:lpstr>Licentiehouders en gebruikers</vt:lpstr>
      <vt:lpstr>Korte demo gebruik DuboCalc</vt:lpstr>
      <vt:lpstr>PAUZE</vt:lpstr>
      <vt:lpstr>Specifieke vragen marktconsultatie</vt:lpstr>
      <vt:lpstr>1. Helpdesk (1/3)</vt:lpstr>
      <vt:lpstr>1. Helpdesk (2/3)</vt:lpstr>
      <vt:lpstr>1. Helpdesk (3/3)</vt:lpstr>
      <vt:lpstr>2. Rekenhart</vt:lpstr>
      <vt:lpstr>3. Open data m.b.t. categorie 3 data GWW</vt:lpstr>
      <vt:lpstr>3. Beheer van oude software</vt:lpstr>
      <vt:lpstr>4. Audits van de software</vt:lpstr>
      <vt:lpstr>5. Hoe groot is de software?</vt:lpstr>
      <vt:lpstr>6. Marktpotentieel</vt:lpstr>
      <vt:lpstr>Andere vragen?</vt:lpstr>
      <vt:lpstr>Afronding</vt:lpstr>
      <vt:lpstr>Deelnemende organisaties</vt:lpstr>
    </vt:vector>
  </TitlesOfParts>
  <Company>Rijkswaterstaat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Klauw, Marjolein van der (GPO)</dc:creator>
  <dc:description>Template by Orange Pepper_x000d_
2018</dc:description>
  <cp:lastModifiedBy>Graaf, Robin van de (GPO)</cp:lastModifiedBy>
  <cp:revision>121</cp:revision>
  <dcterms:created xsi:type="dcterms:W3CDTF">2021-02-09T13:23:02Z</dcterms:created>
  <dcterms:modified xsi:type="dcterms:W3CDTF">2021-03-05T15:58:15Z</dcterms:modified>
</cp:coreProperties>
</file>