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4.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5.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7.jp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8.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8"/>
  </p:notesMasterIdLst>
  <p:sldIdLst>
    <p:sldId id="257" r:id="rId3"/>
    <p:sldId id="259" r:id="rId4"/>
    <p:sldId id="358" r:id="rId5"/>
    <p:sldId id="262" r:id="rId6"/>
    <p:sldId id="342" r:id="rId7"/>
    <p:sldId id="325" r:id="rId8"/>
    <p:sldId id="327" r:id="rId9"/>
    <p:sldId id="343" r:id="rId10"/>
    <p:sldId id="360" r:id="rId11"/>
    <p:sldId id="362" r:id="rId12"/>
    <p:sldId id="364" r:id="rId13"/>
    <p:sldId id="361" r:id="rId14"/>
    <p:sldId id="363" r:id="rId15"/>
    <p:sldId id="365" r:id="rId16"/>
    <p:sldId id="352"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479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71412" autoAdjust="0"/>
  </p:normalViewPr>
  <p:slideViewPr>
    <p:cSldViewPr snapToGrid="0">
      <p:cViewPr varScale="1">
        <p:scale>
          <a:sx n="63" d="100"/>
          <a:sy n="63" d="100"/>
        </p:scale>
        <p:origin x="-1291" y="-77"/>
      </p:cViewPr>
      <p:guideLst>
        <p:guide orient="horz" pos="2160"/>
        <p:guide pos="3840"/>
      </p:guideLst>
    </p:cSldViewPr>
  </p:slideViewPr>
  <p:outlineViewPr>
    <p:cViewPr>
      <p:scale>
        <a:sx n="33" d="100"/>
        <a:sy n="33" d="100"/>
      </p:scale>
      <p:origin x="0" y="5510"/>
    </p:cViewPr>
  </p:outlineViewPr>
  <p:notesTextViewPr>
    <p:cViewPr>
      <p:scale>
        <a:sx n="1" d="1"/>
        <a:sy n="1" d="1"/>
      </p:scale>
      <p:origin x="0" y="0"/>
    </p:cViewPr>
  </p:notesTextViewPr>
  <p:sorterViewPr>
    <p:cViewPr>
      <p:scale>
        <a:sx n="100" d="100"/>
        <a:sy n="100" d="100"/>
      </p:scale>
      <p:origin x="0" y="242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5E0578-3C08-45BC-A104-CF57146E664D}" type="datetimeFigureOut">
              <a:rPr lang="nl-NL" smtClean="0"/>
              <a:t>11-2-2021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5D5BDA-BADA-443C-A6D1-4FB6D91171C5}" type="slidenum">
              <a:rPr lang="nl-NL" smtClean="0"/>
              <a:t>‹nr.›</a:t>
            </a:fld>
            <a:endParaRPr lang="nl-NL"/>
          </a:p>
        </p:txBody>
      </p:sp>
    </p:spTree>
    <p:extLst>
      <p:ext uri="{BB962C8B-B14F-4D97-AF65-F5344CB8AC3E}">
        <p14:creationId xmlns:p14="http://schemas.microsoft.com/office/powerpoint/2010/main" val="3243634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143000"/>
            <a:ext cx="5486400" cy="3086100"/>
          </a:xfrm>
        </p:spPr>
      </p:sp>
      <p:sp>
        <p:nvSpPr>
          <p:cNvPr id="3" name="Tijdelijke aanduiding voor notities 2"/>
          <p:cNvSpPr>
            <a:spLocks noGrp="1"/>
          </p:cNvSpPr>
          <p:nvPr>
            <p:ph type="body" idx="1"/>
          </p:nvPr>
        </p:nvSpPr>
        <p:spPr/>
        <p:txBody>
          <a:bodyPr/>
          <a:lstStyle/>
          <a:p>
            <a:endParaRPr lang="nl-NL" dirty="0" smtClean="0"/>
          </a:p>
        </p:txBody>
      </p:sp>
      <p:sp>
        <p:nvSpPr>
          <p:cNvPr id="4" name="Tijdelijke aanduiding voor dianummer 3"/>
          <p:cNvSpPr>
            <a:spLocks noGrp="1"/>
          </p:cNvSpPr>
          <p:nvPr>
            <p:ph type="sldNum" sz="quarter" idx="10"/>
          </p:nvPr>
        </p:nvSpPr>
        <p:spPr/>
        <p:txBody>
          <a:bodyPr/>
          <a:lstStyle/>
          <a:p>
            <a:fld id="{CAD6C367-5F2F-4E47-BCB5-4A6A7F843F32}" type="slidenum">
              <a:rPr lang="nl-NL" smtClean="0"/>
              <a:t>1</a:t>
            </a:fld>
            <a:endParaRPr lang="nl-NL" dirty="0"/>
          </a:p>
        </p:txBody>
      </p:sp>
    </p:spTree>
    <p:extLst>
      <p:ext uri="{BB962C8B-B14F-4D97-AF65-F5344CB8AC3E}">
        <p14:creationId xmlns:p14="http://schemas.microsoft.com/office/powerpoint/2010/main" val="10571044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Knelpunt:</a:t>
            </a:r>
            <a:r>
              <a:rPr lang="nl-NL" baseline="0" dirty="0" smtClean="0"/>
              <a:t> </a:t>
            </a:r>
          </a:p>
          <a:p>
            <a:endParaRPr lang="nl-NL" baseline="0" dirty="0" smtClean="0"/>
          </a:p>
          <a:p>
            <a:r>
              <a:rPr lang="nl-NL" baseline="0" dirty="0" smtClean="0"/>
              <a:t>We zien dat er nu begeleiding plaats vindt binnen de Cure. En dat een traject vaak bestaat uit zowel een deel behandeling als een deel begeleiding. Hoe zetten we dit goed weg binnen het ggz zorglandschap?</a:t>
            </a:r>
          </a:p>
          <a:p>
            <a:endParaRPr lang="nl-NL" baseline="0" dirty="0" smtClean="0"/>
          </a:p>
          <a:p>
            <a:pPr marL="171450" indent="-171450">
              <a:buFontTx/>
              <a:buChar char="-"/>
            </a:pPr>
            <a:r>
              <a:rPr lang="nl-NL" baseline="0" dirty="0" smtClean="0"/>
              <a:t>Een behandeltraject een maximaal aantal maanden. Op dit moment geen inzicht wat er precies wordt geboden in aantal minuten. Enerzijds geen zicht op wat er wordt geboden en anderzijds ga je daarmee al snel over je minuten grens. Ook zie je een overlap tussen het perceel begeleiding individueel specialistisch van Care en Cure. Waar zit het verschil. </a:t>
            </a:r>
          </a:p>
          <a:p>
            <a:pPr marL="171450" indent="-171450">
              <a:buFontTx/>
              <a:buChar char="-"/>
            </a:pPr>
            <a:endParaRPr lang="nl-NL" baseline="0" dirty="0" smtClean="0"/>
          </a:p>
          <a:p>
            <a:r>
              <a:rPr lang="nl-NL" baseline="0" dirty="0" smtClean="0"/>
              <a:t>Idee:</a:t>
            </a:r>
          </a:p>
          <a:p>
            <a:r>
              <a:rPr lang="nl-NL" baseline="0" dirty="0" smtClean="0"/>
              <a:t>Een los perceel binnen deze aanbesteding voor begeleiding. Na een behandeling kan dan begeleiding uit de Cure volgen. </a:t>
            </a:r>
          </a:p>
          <a:p>
            <a:endParaRPr lang="nl-NL" baseline="0" dirty="0" smtClean="0"/>
          </a:p>
          <a:p>
            <a:r>
              <a:rPr lang="nl-NL" baseline="0" dirty="0" smtClean="0"/>
              <a:t>Doel: hoe denkt men over de knip en hoe kijkt men naar een apart perceel voor begeleiding binnen de Cure</a:t>
            </a:r>
            <a:endParaRPr lang="nl-NL" dirty="0"/>
          </a:p>
        </p:txBody>
      </p:sp>
      <p:sp>
        <p:nvSpPr>
          <p:cNvPr id="4" name="Tijdelijke aanduiding voor dianummer 3"/>
          <p:cNvSpPr>
            <a:spLocks noGrp="1"/>
          </p:cNvSpPr>
          <p:nvPr>
            <p:ph type="sldNum" sz="quarter" idx="10"/>
          </p:nvPr>
        </p:nvSpPr>
        <p:spPr/>
        <p:txBody>
          <a:bodyPr/>
          <a:lstStyle/>
          <a:p>
            <a:fld id="{145D5BDA-BADA-443C-A6D1-4FB6D91171C5}" type="slidenum">
              <a:rPr lang="nl-NL" smtClean="0"/>
              <a:t>12</a:t>
            </a:fld>
            <a:endParaRPr lang="nl-NL"/>
          </a:p>
        </p:txBody>
      </p:sp>
    </p:spTree>
    <p:extLst>
      <p:ext uri="{BB962C8B-B14F-4D97-AF65-F5344CB8AC3E}">
        <p14:creationId xmlns:p14="http://schemas.microsoft.com/office/powerpoint/2010/main" val="883837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Knelpunt: Minutengrens. We</a:t>
            </a:r>
            <a:r>
              <a:rPr lang="nl-NL" baseline="0" dirty="0" smtClean="0"/>
              <a:t> zijn bekend met de diagnostiek, maar gaandeweg dat er ook alternatieven zijn zoals handelingsgerichte diagnostiek en een verklarende analyse. </a:t>
            </a:r>
            <a:r>
              <a:rPr lang="nl-NL" dirty="0" smtClean="0"/>
              <a:t> </a:t>
            </a:r>
            <a:r>
              <a:rPr lang="nl-NL" baseline="0" dirty="0" smtClean="0"/>
              <a:t>We zien dat er veel tijd wordt besteed aan diagnostiek. Ook signalen ouders dat er veel tijd aan onderzoek kwijt is en behandeling nog niet wordt gestart. </a:t>
            </a:r>
            <a:endParaRPr lang="nl-NL" dirty="0" smtClean="0"/>
          </a:p>
          <a:p>
            <a:endParaRPr lang="nl-NL" dirty="0" smtClean="0"/>
          </a:p>
          <a:p>
            <a:r>
              <a:rPr lang="nl-NL" dirty="0" smtClean="0"/>
              <a:t>Oplossing: sneller naar een behandeling en diagnose</a:t>
            </a:r>
            <a:r>
              <a:rPr lang="nl-NL" baseline="0" dirty="0" smtClean="0"/>
              <a:t> wat nodig is, maar hoeft niet in alle gevallen zo uitgebreid. </a:t>
            </a:r>
          </a:p>
          <a:p>
            <a:r>
              <a:rPr lang="nl-NL" baseline="0" dirty="0" smtClean="0"/>
              <a:t>- ACCARE visie dat diagnose niet zo uitgebreid hoeft.</a:t>
            </a:r>
            <a:endParaRPr lang="nl-NL" dirty="0" smtClean="0"/>
          </a:p>
          <a:p>
            <a:endParaRPr lang="nl-NL"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nl-NL" dirty="0" smtClean="0"/>
              <a:t>Huisarts verwijst door naar POH of gemeente</a:t>
            </a:r>
            <a:r>
              <a:rPr lang="nl-NL" baseline="0" dirty="0" smtClean="0"/>
              <a:t> (klantmanager)</a:t>
            </a:r>
            <a:endParaRPr lang="nl-NL" dirty="0" smtClean="0"/>
          </a:p>
          <a:p>
            <a:endParaRPr lang="nl-NL" dirty="0" smtClean="0"/>
          </a:p>
          <a:p>
            <a:r>
              <a:rPr lang="nl-NL" dirty="0" smtClean="0"/>
              <a:t>Vinden we het stellen van een diagnose noodzakelijk? Handelingsgerichte diagnostiek. Hoeveel minuten heb je nodig om tot een basisdiagnose te komen? En kan je tegelijkertijd starten met behandeling. Minder nadruk op het stellen van een diagnose, zodat er meer tijd beschikbaar is voor het uitvoeren van de behandeling. We willen wel vasthouden aan DSM5, maar duidelijker omschrijven wat er van aanbieders verwacht wordt. </a:t>
            </a:r>
            <a:endParaRPr lang="nl-NL" dirty="0"/>
          </a:p>
        </p:txBody>
      </p:sp>
      <p:sp>
        <p:nvSpPr>
          <p:cNvPr id="4" name="Tijdelijke aanduiding voor dianummer 3"/>
          <p:cNvSpPr>
            <a:spLocks noGrp="1"/>
          </p:cNvSpPr>
          <p:nvPr>
            <p:ph type="sldNum" sz="quarter" idx="10"/>
          </p:nvPr>
        </p:nvSpPr>
        <p:spPr/>
        <p:txBody>
          <a:bodyPr/>
          <a:lstStyle/>
          <a:p>
            <a:fld id="{145D5BDA-BADA-443C-A6D1-4FB6D91171C5}" type="slidenum">
              <a:rPr lang="nl-NL" smtClean="0"/>
              <a:t>13</a:t>
            </a:fld>
            <a:endParaRPr lang="nl-NL"/>
          </a:p>
        </p:txBody>
      </p:sp>
    </p:spTree>
    <p:extLst>
      <p:ext uri="{BB962C8B-B14F-4D97-AF65-F5344CB8AC3E}">
        <p14:creationId xmlns:p14="http://schemas.microsoft.com/office/powerpoint/2010/main" val="816768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145D5BDA-BADA-443C-A6D1-4FB6D91171C5}" type="slidenum">
              <a:rPr lang="nl-NL" smtClean="0"/>
              <a:t>15</a:t>
            </a:fld>
            <a:endParaRPr lang="nl-NL"/>
          </a:p>
        </p:txBody>
      </p:sp>
    </p:spTree>
    <p:extLst>
      <p:ext uri="{BB962C8B-B14F-4D97-AF65-F5344CB8AC3E}">
        <p14:creationId xmlns:p14="http://schemas.microsoft.com/office/powerpoint/2010/main" val="1944180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143000"/>
            <a:ext cx="5486400" cy="3086100"/>
          </a:xfrm>
        </p:spPr>
      </p:sp>
      <p:sp>
        <p:nvSpPr>
          <p:cNvPr id="3" name="Tijdelijke aanduiding voor notities 2"/>
          <p:cNvSpPr>
            <a:spLocks noGrp="1"/>
          </p:cNvSpPr>
          <p:nvPr>
            <p:ph type="body" idx="1"/>
          </p:nvPr>
        </p:nvSpPr>
        <p:spPr/>
        <p:txBody>
          <a:bodyPr/>
          <a:lstStyle/>
          <a:p>
            <a:pPr marL="0" indent="0">
              <a:buFontTx/>
              <a:buNone/>
            </a:pPr>
            <a:r>
              <a:rPr lang="nl-NL" dirty="0" smtClean="0"/>
              <a:t>10.00</a:t>
            </a:r>
            <a:r>
              <a:rPr lang="nl-NL" baseline="0" dirty="0" smtClean="0"/>
              <a:t> – 11.00: inleiding, koers, </a:t>
            </a:r>
            <a:r>
              <a:rPr lang="nl-NL" baseline="0" dirty="0" smtClean="0"/>
              <a:t>zorgvolumes binnen gemeentebudgetten (sturen op minuten of sturen op behandelduur?)</a:t>
            </a:r>
            <a:endParaRPr lang="nl-NL" baseline="0" dirty="0" smtClean="0"/>
          </a:p>
          <a:p>
            <a:pPr marL="0" indent="0">
              <a:buFontTx/>
              <a:buNone/>
            </a:pPr>
            <a:endParaRPr lang="nl-NL" baseline="0" dirty="0" smtClean="0"/>
          </a:p>
          <a:p>
            <a:pPr marL="0" indent="0">
              <a:buFontTx/>
              <a:buNone/>
            </a:pPr>
            <a:r>
              <a:rPr lang="nl-NL" baseline="0" dirty="0" smtClean="0"/>
              <a:t>11.00 – 11.10 pauze</a:t>
            </a:r>
          </a:p>
          <a:p>
            <a:pPr marL="0" indent="0">
              <a:buFontTx/>
              <a:buNone/>
            </a:pPr>
            <a:endParaRPr lang="nl-NL" baseline="0" dirty="0" smtClean="0"/>
          </a:p>
          <a:p>
            <a:pPr marL="0" indent="0">
              <a:buFontTx/>
              <a:buNone/>
            </a:pPr>
            <a:r>
              <a:rPr lang="nl-NL" baseline="0" dirty="0" smtClean="0"/>
              <a:t>11.10 – 11.30 </a:t>
            </a:r>
            <a:r>
              <a:rPr lang="nl-NL" baseline="0" dirty="0" smtClean="0"/>
              <a:t>Verschillende vormen zorg binnen een ggz-traject (begeleiding </a:t>
            </a:r>
            <a:r>
              <a:rPr lang="nl-NL" baseline="0" dirty="0" smtClean="0"/>
              <a:t>vs. </a:t>
            </a:r>
            <a:r>
              <a:rPr lang="nl-NL" baseline="0" dirty="0" smtClean="0"/>
              <a:t>Behandeling)</a:t>
            </a:r>
            <a:endParaRPr lang="nl-NL" baseline="0" dirty="0" smtClean="0"/>
          </a:p>
          <a:p>
            <a:pPr marL="0" indent="0">
              <a:buFontTx/>
              <a:buNone/>
            </a:pPr>
            <a:endParaRPr lang="nl-NL" baseline="0" dirty="0" smtClean="0"/>
          </a:p>
          <a:p>
            <a:pPr marL="0" indent="0">
              <a:buFontTx/>
              <a:buNone/>
            </a:pPr>
            <a:r>
              <a:rPr lang="nl-NL" baseline="0" dirty="0" smtClean="0"/>
              <a:t>11.30 – 11.50 </a:t>
            </a:r>
            <a:r>
              <a:rPr lang="nl-NL" baseline="0" dirty="0" smtClean="0"/>
              <a:t>Diagnostiek binnen ggz (diagnostiek </a:t>
            </a:r>
            <a:r>
              <a:rPr lang="nl-NL" baseline="0" dirty="0" smtClean="0"/>
              <a:t>vs. Handelingsgerichte </a:t>
            </a:r>
            <a:r>
              <a:rPr lang="nl-NL" baseline="0" dirty="0" smtClean="0"/>
              <a:t>diagnostiek)</a:t>
            </a:r>
            <a:endParaRPr lang="nl-NL" baseline="0" dirty="0" smtClean="0"/>
          </a:p>
          <a:p>
            <a:pPr marL="0" indent="0">
              <a:buFontTx/>
              <a:buNone/>
            </a:pPr>
            <a:endParaRPr lang="nl-NL" baseline="0" dirty="0" smtClean="0"/>
          </a:p>
          <a:p>
            <a:pPr marL="0" indent="0">
              <a:buFontTx/>
              <a:buNone/>
            </a:pPr>
            <a:r>
              <a:rPr lang="nl-NL" baseline="0" dirty="0" smtClean="0"/>
              <a:t>11.50 – 12.00 afsluiting</a:t>
            </a:r>
          </a:p>
        </p:txBody>
      </p:sp>
      <p:sp>
        <p:nvSpPr>
          <p:cNvPr id="4" name="Tijdelijke aanduiding voor dianummer 3"/>
          <p:cNvSpPr>
            <a:spLocks noGrp="1"/>
          </p:cNvSpPr>
          <p:nvPr>
            <p:ph type="sldNum" sz="quarter" idx="10"/>
          </p:nvPr>
        </p:nvSpPr>
        <p:spPr/>
        <p:txBody>
          <a:bodyPr/>
          <a:lstStyle/>
          <a:p>
            <a:fld id="{CAD6C367-5F2F-4E47-BCB5-4A6A7F843F32}" type="slidenum">
              <a:rPr lang="nl-NL" smtClean="0"/>
              <a:t>2</a:t>
            </a:fld>
            <a:endParaRPr lang="nl-NL" dirty="0"/>
          </a:p>
        </p:txBody>
      </p:sp>
    </p:spTree>
    <p:extLst>
      <p:ext uri="{BB962C8B-B14F-4D97-AF65-F5344CB8AC3E}">
        <p14:creationId xmlns:p14="http://schemas.microsoft.com/office/powerpoint/2010/main" val="2162463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143000"/>
            <a:ext cx="5486400" cy="3086100"/>
          </a:xfrm>
        </p:spPr>
      </p:sp>
      <p:sp>
        <p:nvSpPr>
          <p:cNvPr id="3" name="Tijdelijke aanduiding voor notities 2"/>
          <p:cNvSpPr>
            <a:spLocks noGrp="1"/>
          </p:cNvSpPr>
          <p:nvPr>
            <p:ph type="body" idx="1"/>
          </p:nvPr>
        </p:nvSpPr>
        <p:spPr/>
        <p:txBody>
          <a:bodyPr/>
          <a:lstStyle/>
          <a:p>
            <a:pPr lvl="1"/>
            <a:endParaRPr lang="nl-NL" sz="1400" dirty="0" smtClean="0">
              <a:solidFill>
                <a:schemeClr val="tx1"/>
              </a:solidFill>
            </a:endParaRPr>
          </a:p>
        </p:txBody>
      </p:sp>
      <p:sp>
        <p:nvSpPr>
          <p:cNvPr id="4" name="Tijdelijke aanduiding voor dianummer 3"/>
          <p:cNvSpPr>
            <a:spLocks noGrp="1"/>
          </p:cNvSpPr>
          <p:nvPr>
            <p:ph type="sldNum" sz="quarter" idx="10"/>
          </p:nvPr>
        </p:nvSpPr>
        <p:spPr/>
        <p:txBody>
          <a:bodyPr/>
          <a:lstStyle/>
          <a:p>
            <a:fld id="{CAD6C367-5F2F-4E47-BCB5-4A6A7F843F32}" type="slidenum">
              <a:rPr lang="nl-NL" smtClean="0"/>
              <a:t>4</a:t>
            </a:fld>
            <a:endParaRPr lang="nl-NL" dirty="0"/>
          </a:p>
        </p:txBody>
      </p:sp>
    </p:spTree>
    <p:extLst>
      <p:ext uri="{BB962C8B-B14F-4D97-AF65-F5344CB8AC3E}">
        <p14:creationId xmlns:p14="http://schemas.microsoft.com/office/powerpoint/2010/main" val="1801981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143000"/>
            <a:ext cx="5486400" cy="3086100"/>
          </a:xfrm>
        </p:spPr>
      </p:sp>
      <p:sp>
        <p:nvSpPr>
          <p:cNvPr id="3" name="Tijdelijke aanduiding voor notities 2"/>
          <p:cNvSpPr>
            <a:spLocks noGrp="1"/>
          </p:cNvSpPr>
          <p:nvPr>
            <p:ph type="body" idx="1"/>
          </p:nvPr>
        </p:nvSpPr>
        <p:spPr/>
        <p:txBody>
          <a:bodyPr/>
          <a:lstStyle/>
          <a:p>
            <a:pPr lvl="1"/>
            <a:r>
              <a:rPr lang="nl-NL" sz="1400" b="1" dirty="0" smtClean="0">
                <a:solidFill>
                  <a:schemeClr val="tx1"/>
                </a:solidFill>
              </a:rPr>
              <a:t>We hebben ons vorig jaar gebogen over de vraag wat het sociaal domein mag kosten. De</a:t>
            </a:r>
            <a:r>
              <a:rPr lang="nl-NL" sz="1400" b="1" baseline="0" dirty="0" smtClean="0">
                <a:solidFill>
                  <a:schemeClr val="tx1"/>
                </a:solidFill>
              </a:rPr>
              <a:t> raad heeft daarin keuzes gemaakt en een duidelijke opdracht gegeven: groei afremmen en uitgaven in het sociaal domein stabiliseren</a:t>
            </a:r>
            <a:endParaRPr lang="nl-NL" sz="1400" b="1" dirty="0" smtClean="0">
              <a:solidFill>
                <a:schemeClr val="tx1"/>
              </a:solidFill>
            </a:endParaRPr>
          </a:p>
        </p:txBody>
      </p:sp>
      <p:sp>
        <p:nvSpPr>
          <p:cNvPr id="4" name="Tijdelijke aanduiding voor dianummer 3"/>
          <p:cNvSpPr>
            <a:spLocks noGrp="1"/>
          </p:cNvSpPr>
          <p:nvPr>
            <p:ph type="sldNum" sz="quarter" idx="10"/>
          </p:nvPr>
        </p:nvSpPr>
        <p:spPr/>
        <p:txBody>
          <a:bodyPr/>
          <a:lstStyle/>
          <a:p>
            <a:fld id="{CAD6C367-5F2F-4E47-BCB5-4A6A7F843F32}" type="slidenum">
              <a:rPr lang="nl-NL" smtClean="0"/>
              <a:t>5</a:t>
            </a:fld>
            <a:endParaRPr lang="nl-NL" dirty="0"/>
          </a:p>
        </p:txBody>
      </p:sp>
    </p:spTree>
    <p:extLst>
      <p:ext uri="{BB962C8B-B14F-4D97-AF65-F5344CB8AC3E}">
        <p14:creationId xmlns:p14="http://schemas.microsoft.com/office/powerpoint/2010/main" val="382961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143000"/>
            <a:ext cx="5486400" cy="3086100"/>
          </a:xfrm>
        </p:spPr>
      </p:sp>
      <p:sp>
        <p:nvSpPr>
          <p:cNvPr id="3" name="Tijdelijke aanduiding voor notities 2"/>
          <p:cNvSpPr>
            <a:spLocks noGrp="1"/>
          </p:cNvSpPr>
          <p:nvPr>
            <p:ph type="body" idx="1"/>
          </p:nvPr>
        </p:nvSpPr>
        <p:spPr/>
        <p:txBody>
          <a:bodyPr/>
          <a:lstStyle/>
          <a:p>
            <a:pPr marL="0" indent="0">
              <a:buFontTx/>
              <a:buNone/>
            </a:pPr>
            <a:endParaRPr lang="nl-NL" baseline="0" dirty="0" smtClean="0"/>
          </a:p>
        </p:txBody>
      </p:sp>
      <p:sp>
        <p:nvSpPr>
          <p:cNvPr id="4" name="Tijdelijke aanduiding voor dianummer 3"/>
          <p:cNvSpPr>
            <a:spLocks noGrp="1"/>
          </p:cNvSpPr>
          <p:nvPr>
            <p:ph type="sldNum" sz="quarter" idx="10"/>
          </p:nvPr>
        </p:nvSpPr>
        <p:spPr/>
        <p:txBody>
          <a:bodyPr/>
          <a:lstStyle/>
          <a:p>
            <a:fld id="{CAD6C367-5F2F-4E47-BCB5-4A6A7F843F32}" type="slidenum">
              <a:rPr lang="nl-NL" smtClean="0"/>
              <a:t>6</a:t>
            </a:fld>
            <a:endParaRPr lang="nl-NL" dirty="0"/>
          </a:p>
        </p:txBody>
      </p:sp>
    </p:spTree>
    <p:extLst>
      <p:ext uri="{BB962C8B-B14F-4D97-AF65-F5344CB8AC3E}">
        <p14:creationId xmlns:p14="http://schemas.microsoft.com/office/powerpoint/2010/main" val="3487845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1143000"/>
            <a:ext cx="5486400" cy="3086100"/>
          </a:xfrm>
        </p:spPr>
      </p:sp>
      <p:sp>
        <p:nvSpPr>
          <p:cNvPr id="3" name="Tijdelijke aanduiding voor notities 2"/>
          <p:cNvSpPr>
            <a:spLocks noGrp="1"/>
          </p:cNvSpPr>
          <p:nvPr>
            <p:ph type="body" idx="1"/>
          </p:nvPr>
        </p:nvSpPr>
        <p:spPr/>
        <p:txBody>
          <a:bodyPr/>
          <a:lstStyle/>
          <a:p>
            <a:pPr marL="0" indent="0">
              <a:buFontTx/>
              <a:buNone/>
            </a:pPr>
            <a:endParaRPr lang="nl-NL" dirty="0"/>
          </a:p>
        </p:txBody>
      </p:sp>
      <p:sp>
        <p:nvSpPr>
          <p:cNvPr id="4" name="Tijdelijke aanduiding voor dianummer 3"/>
          <p:cNvSpPr>
            <a:spLocks noGrp="1"/>
          </p:cNvSpPr>
          <p:nvPr>
            <p:ph type="sldNum" sz="quarter" idx="10"/>
          </p:nvPr>
        </p:nvSpPr>
        <p:spPr/>
        <p:txBody>
          <a:bodyPr/>
          <a:lstStyle/>
          <a:p>
            <a:fld id="{CAD6C367-5F2F-4E47-BCB5-4A6A7F843F32}" type="slidenum">
              <a:rPr lang="nl-NL" smtClean="0"/>
              <a:t>7</a:t>
            </a:fld>
            <a:endParaRPr lang="nl-NL" dirty="0"/>
          </a:p>
        </p:txBody>
      </p:sp>
    </p:spTree>
    <p:extLst>
      <p:ext uri="{BB962C8B-B14F-4D97-AF65-F5344CB8AC3E}">
        <p14:creationId xmlns:p14="http://schemas.microsoft.com/office/powerpoint/2010/main" val="1305709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145D5BDA-BADA-443C-A6D1-4FB6D91171C5}" type="slidenum">
              <a:rPr lang="nl-NL" smtClean="0"/>
              <a:t>8</a:t>
            </a:fld>
            <a:endParaRPr lang="nl-NL"/>
          </a:p>
        </p:txBody>
      </p:sp>
    </p:spTree>
    <p:extLst>
      <p:ext uri="{BB962C8B-B14F-4D97-AF65-F5344CB8AC3E}">
        <p14:creationId xmlns:p14="http://schemas.microsoft.com/office/powerpoint/2010/main" val="4289247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Tx/>
              <a:buNone/>
            </a:pPr>
            <a:endParaRPr lang="nl-NL" u="sng" dirty="0" smtClean="0"/>
          </a:p>
          <a:p>
            <a:pPr marL="0" indent="0">
              <a:buFontTx/>
              <a:buNone/>
            </a:pPr>
            <a:r>
              <a:rPr lang="nl-NL" u="sng" dirty="0" smtClean="0"/>
              <a:t>Aanbieders vooral met elkaar het gesprek</a:t>
            </a:r>
            <a:r>
              <a:rPr lang="nl-NL" u="sng" baseline="0" dirty="0" smtClean="0"/>
              <a:t> aan gaan! </a:t>
            </a:r>
            <a:endParaRPr lang="nl-NL" u="sng" dirty="0" smtClean="0"/>
          </a:p>
          <a:p>
            <a:pPr marL="0" indent="0">
              <a:buFontTx/>
              <a:buNone/>
            </a:pPr>
            <a:endParaRPr lang="nl-NL" dirty="0" smtClean="0"/>
          </a:p>
          <a:p>
            <a:pPr marL="0" indent="0">
              <a:buFontTx/>
              <a:buNone/>
            </a:pPr>
            <a:r>
              <a:rPr lang="nl-NL" dirty="0" smtClean="0"/>
              <a:t>Drie</a:t>
            </a:r>
            <a:r>
              <a:rPr lang="nl-NL" baseline="0" dirty="0" smtClean="0"/>
              <a:t> belangrijkste onderwerpen te bespreken:</a:t>
            </a:r>
          </a:p>
          <a:p>
            <a:pPr marL="171450" indent="-171450">
              <a:buFontTx/>
              <a:buChar char="-"/>
            </a:pPr>
            <a:r>
              <a:rPr lang="nl-NL" baseline="0" dirty="0" smtClean="0"/>
              <a:t>Begeleiding vs. Behandeling</a:t>
            </a:r>
          </a:p>
          <a:p>
            <a:pPr marL="171450" indent="-171450">
              <a:buFontTx/>
              <a:buChar char="-"/>
            </a:pPr>
            <a:r>
              <a:rPr lang="nl-NL" baseline="0" dirty="0" smtClean="0"/>
              <a:t>Sturen op minuten vs. Sturen op maximale behandelduur</a:t>
            </a:r>
          </a:p>
          <a:p>
            <a:pPr marL="171450" indent="-171450">
              <a:buFontTx/>
              <a:buChar char="-"/>
            </a:pPr>
            <a:r>
              <a:rPr lang="nl-NL" baseline="0" dirty="0" smtClean="0"/>
              <a:t>Diagnostiek vs. Handelingsgerichte diagnostiek</a:t>
            </a:r>
          </a:p>
          <a:p>
            <a:pPr marL="0" indent="0">
              <a:buFontTx/>
              <a:buNone/>
            </a:pPr>
            <a:endParaRPr lang="nl-NL" baseline="0" dirty="0" smtClean="0"/>
          </a:p>
          <a:p>
            <a:pPr marL="0" indent="0">
              <a:buFontTx/>
              <a:buNone/>
            </a:pPr>
            <a:r>
              <a:rPr lang="nl-NL" baseline="0" dirty="0" smtClean="0"/>
              <a:t>Aanpak: korte inleiden </a:t>
            </a:r>
            <a:r>
              <a:rPr lang="nl-NL" dirty="0" smtClean="0"/>
              <a:t>(waar ligt het knelpunt huidige contract + gedachte toekomst + daarna</a:t>
            </a:r>
            <a:r>
              <a:rPr lang="nl-NL" baseline="0" dirty="0" smtClean="0"/>
              <a:t> peilen: wat roept dit bij je op?</a:t>
            </a:r>
            <a:r>
              <a:rPr lang="nl-NL" dirty="0" smtClean="0"/>
              <a:t>)</a:t>
            </a:r>
          </a:p>
          <a:p>
            <a:pPr marL="0" indent="0">
              <a:buFontTx/>
              <a:buNone/>
            </a:pPr>
            <a:endParaRPr lang="nl-NL" dirty="0" smtClean="0"/>
          </a:p>
          <a:p>
            <a:pPr marL="0" indent="0">
              <a:buFontTx/>
              <a:buNone/>
            </a:pPr>
            <a:r>
              <a:rPr lang="nl-NL" dirty="0" smtClean="0"/>
              <a:t>Vorm:</a:t>
            </a:r>
            <a:r>
              <a:rPr lang="nl-NL" baseline="0" dirty="0" smtClean="0"/>
              <a:t> open bespreken, de input nemen we mee. </a:t>
            </a:r>
          </a:p>
          <a:p>
            <a:pPr marL="0" indent="0">
              <a:buFontTx/>
              <a:buNone/>
            </a:pPr>
            <a:r>
              <a:rPr lang="nl-NL" baseline="0" dirty="0" smtClean="0"/>
              <a:t>Mogelijk via </a:t>
            </a:r>
            <a:r>
              <a:rPr lang="nl-NL" baseline="0" dirty="0" err="1" smtClean="0"/>
              <a:t>Kahoot</a:t>
            </a:r>
            <a:r>
              <a:rPr lang="nl-NL" baseline="0" dirty="0" smtClean="0"/>
              <a:t> of </a:t>
            </a:r>
            <a:r>
              <a:rPr lang="nl-NL" baseline="0" dirty="0" err="1" smtClean="0"/>
              <a:t>Menti</a:t>
            </a:r>
            <a:r>
              <a:rPr lang="nl-NL" baseline="0" dirty="0" smtClean="0"/>
              <a:t> </a:t>
            </a:r>
          </a:p>
          <a:p>
            <a:pPr marL="0" indent="0">
              <a:buFontTx/>
              <a:buNone/>
            </a:pPr>
            <a:endParaRPr lang="nl-NL" baseline="0" dirty="0" smtClean="0"/>
          </a:p>
          <a:p>
            <a:pPr marL="0" indent="0">
              <a:buFontTx/>
              <a:buNone/>
            </a:pPr>
            <a:r>
              <a:rPr lang="nl-NL" baseline="0" dirty="0" smtClean="0"/>
              <a:t>Beleid leidt kort in, daarna Lennard neemt het over en kan vanuit de uitvoering aangeven waar het knelpunt (en oplossing) zit. Dan vanuit beleidsmatig de discussie leiden. </a:t>
            </a:r>
          </a:p>
          <a:p>
            <a:pPr marL="171450" indent="-171450">
              <a:buFontTx/>
              <a:buChar char="-"/>
            </a:pPr>
            <a:endParaRPr lang="nl-NL" dirty="0" smtClean="0"/>
          </a:p>
          <a:p>
            <a:pPr marL="171450" indent="-171450">
              <a:buFontTx/>
              <a:buChar char="-"/>
            </a:pPr>
            <a:r>
              <a:rPr lang="nl-NL" dirty="0" smtClean="0"/>
              <a:t>POH vs. Basis GGZ:</a:t>
            </a:r>
            <a:r>
              <a:rPr lang="nl-NL" baseline="0" dirty="0" smtClean="0"/>
              <a:t> botsende belangen. Discussie waar we niet uit gaan komen. Dus bij voorkeur niet bespreken.  </a:t>
            </a:r>
            <a:endParaRPr lang="nl-NL" dirty="0" smtClean="0"/>
          </a:p>
          <a:p>
            <a:endParaRPr lang="nl-NL" dirty="0" smtClean="0"/>
          </a:p>
          <a:p>
            <a:pPr marL="171450" indent="-171450">
              <a:buFontTx/>
              <a:buChar char="-"/>
            </a:pPr>
            <a:r>
              <a:rPr lang="nl-NL" dirty="0" smtClean="0"/>
              <a:t>Medicatiecontrole</a:t>
            </a:r>
            <a:r>
              <a:rPr lang="nl-NL" baseline="0" dirty="0" smtClean="0"/>
              <a:t> is nog een optie: maar aanbieders gaan dan misschien komen met consultatie en advies functie en vinden dat ze daarvoor betaald moeten worden. </a:t>
            </a:r>
          </a:p>
          <a:p>
            <a:pPr marL="171450" indent="-171450">
              <a:buFontTx/>
              <a:buChar char="-"/>
            </a:pPr>
            <a:endParaRPr lang="nl-NL" dirty="0" smtClean="0"/>
          </a:p>
          <a:p>
            <a:pPr marL="171450" indent="-171450">
              <a:buFontTx/>
              <a:buChar char="-"/>
            </a:pPr>
            <a:r>
              <a:rPr lang="nl-NL" dirty="0" smtClean="0"/>
              <a:t> Basis versus specialistisch</a:t>
            </a:r>
            <a:r>
              <a:rPr lang="nl-NL" baseline="0" dirty="0" smtClean="0"/>
              <a:t> zou nog mee kunnen worden genomen in discussie</a:t>
            </a:r>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145D5BDA-BADA-443C-A6D1-4FB6D91171C5}" type="slidenum">
              <a:rPr lang="nl-NL" smtClean="0"/>
              <a:t>9</a:t>
            </a:fld>
            <a:endParaRPr lang="nl-NL"/>
          </a:p>
        </p:txBody>
      </p:sp>
    </p:spTree>
    <p:extLst>
      <p:ext uri="{BB962C8B-B14F-4D97-AF65-F5344CB8AC3E}">
        <p14:creationId xmlns:p14="http://schemas.microsoft.com/office/powerpoint/2010/main" val="2670898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Knelpunt:</a:t>
            </a:r>
            <a:r>
              <a:rPr lang="nl-NL" baseline="0" dirty="0" smtClean="0"/>
              <a:t> </a:t>
            </a:r>
          </a:p>
          <a:p>
            <a:pPr marL="171450" indent="-171450">
              <a:buFontTx/>
              <a:buChar char="-"/>
            </a:pPr>
            <a:r>
              <a:rPr lang="nl-NL" baseline="0" dirty="0" smtClean="0"/>
              <a:t>veel verwijzingen vanuit huisartsen. Gemeente heeft besloten 1500 minuten grens, maar vanuit wet moeten we het probleem oplossen. Wat vinden jullie een gemiddeld aantal maanden waarin een probleem oplost moet worden. Wij als gemeenten zeggen negen. Na negen maanden aankloppen bij gemeenten. </a:t>
            </a:r>
          </a:p>
          <a:p>
            <a:pPr marL="171450" indent="-171450">
              <a:buFontTx/>
              <a:buChar char="-"/>
            </a:pPr>
            <a:r>
              <a:rPr lang="nl-NL" baseline="0" dirty="0" smtClean="0"/>
              <a:t>Als er verlenging nodig is volgens een GZ psycholoog, wat moet je dan?</a:t>
            </a:r>
          </a:p>
          <a:p>
            <a:pPr marL="171450" indent="-171450">
              <a:buFontTx/>
              <a:buChar char="-"/>
            </a:pPr>
            <a:r>
              <a:rPr lang="nl-NL" baseline="0" dirty="0" smtClean="0"/>
              <a:t>Hoe lang vinden wij dat iemand met een toewijzing maximaal in zorg mag zijn?</a:t>
            </a:r>
          </a:p>
          <a:p>
            <a:pPr marL="171450" indent="-171450">
              <a:buFontTx/>
              <a:buChar char="-"/>
            </a:pPr>
            <a:r>
              <a:rPr lang="nl-NL" baseline="0" dirty="0" smtClean="0"/>
              <a:t>Binnen kaders en huidige budget anders invulling geven. </a:t>
            </a:r>
          </a:p>
          <a:p>
            <a:endParaRPr lang="nl-NL" baseline="0" dirty="0" smtClean="0"/>
          </a:p>
          <a:p>
            <a:r>
              <a:rPr lang="nl-NL" baseline="0" dirty="0" smtClean="0"/>
              <a:t>Voorstel: Sturen op behandelduur (van maximaal 9 maanden). De negen maanden is gebaseerd om gesprekken met professionals uit GGZ en theorie. Hoe denken aanbieders daar over?</a:t>
            </a:r>
          </a:p>
          <a:p>
            <a:endParaRPr lang="nl-NL" baseline="0" dirty="0" smtClean="0"/>
          </a:p>
          <a:p>
            <a:r>
              <a:rPr lang="nl-NL" baseline="0" dirty="0" smtClean="0"/>
              <a:t>Doel: hoe denken aanbieders over sturen op behandelduur i.p.v. minuten en welke behandelduur is realistisch?</a:t>
            </a:r>
          </a:p>
          <a:p>
            <a:endParaRPr lang="nl-NL" baseline="0" dirty="0" smtClean="0"/>
          </a:p>
          <a:p>
            <a:r>
              <a:rPr lang="nl-NL" baseline="0" dirty="0" smtClean="0"/>
              <a:t>Achtergrond info:</a:t>
            </a:r>
          </a:p>
          <a:p>
            <a:pPr marL="171450" indent="-171450">
              <a:buFontTx/>
              <a:buChar char="-"/>
            </a:pPr>
            <a:r>
              <a:rPr lang="nl-NL" baseline="0" dirty="0" smtClean="0"/>
              <a:t>Probleem groter bij SGGZ dan bij BGGZ. Trajecten duren bij SGGZ gemiddeld langer. </a:t>
            </a:r>
          </a:p>
          <a:p>
            <a:pPr marL="171450" indent="-171450">
              <a:buFontTx/>
              <a:buChar char="-"/>
            </a:pPr>
            <a:r>
              <a:rPr lang="nl-NL" baseline="0" dirty="0" smtClean="0"/>
              <a:t>Ze kunnen per jaar maar maximaal aantal minuten uitgeven. We hebben geprobeerd 1500 per cliënt. Maar daarop sturen werkt niet. Daarom sturen maximale behandelduur en hoeveel minuten je exact besteed per cliënt maakt dan niet uit. </a:t>
            </a:r>
          </a:p>
        </p:txBody>
      </p:sp>
      <p:sp>
        <p:nvSpPr>
          <p:cNvPr id="4" name="Tijdelijke aanduiding voor dianummer 3"/>
          <p:cNvSpPr>
            <a:spLocks noGrp="1"/>
          </p:cNvSpPr>
          <p:nvPr>
            <p:ph type="sldNum" sz="quarter" idx="10"/>
          </p:nvPr>
        </p:nvSpPr>
        <p:spPr/>
        <p:txBody>
          <a:bodyPr/>
          <a:lstStyle/>
          <a:p>
            <a:fld id="{145D5BDA-BADA-443C-A6D1-4FB6D91171C5}" type="slidenum">
              <a:rPr lang="nl-NL" smtClean="0"/>
              <a:t>10</a:t>
            </a:fld>
            <a:endParaRPr lang="nl-NL"/>
          </a:p>
        </p:txBody>
      </p:sp>
    </p:spTree>
    <p:extLst>
      <p:ext uri="{BB962C8B-B14F-4D97-AF65-F5344CB8AC3E}">
        <p14:creationId xmlns:p14="http://schemas.microsoft.com/office/powerpoint/2010/main" val="34982344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smtClean="0"/>
              <a:t>Klik om de stijl te bewerken</a:t>
            </a:r>
            <a:endParaRPr lang="nl-NL"/>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1115BDBA-5BF3-464B-BD3D-2461C65C761E}" type="datetimeFigureOut">
              <a:rPr lang="nl-NL" smtClean="0"/>
              <a:t>11-2-2021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2101665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1115BDBA-5BF3-464B-BD3D-2461C65C761E}" type="datetimeFigureOut">
              <a:rPr lang="nl-NL" smtClean="0"/>
              <a:t>11-2-2021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4171557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2" y="365125"/>
            <a:ext cx="2628900" cy="5811838"/>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838203" y="365125"/>
            <a:ext cx="7734300" cy="5811838"/>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1115BDBA-5BF3-464B-BD3D-2461C65C761E}" type="datetimeFigureOut">
              <a:rPr lang="nl-NL" smtClean="0"/>
              <a:t>11-2-2021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26575897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p:spPr>
        <p:txBody>
          <a:bodyPr/>
          <a:lstStyle/>
          <a:p>
            <a:r>
              <a:rPr lang="nl-NL" smtClean="0"/>
              <a:t>Klik om de stijl te bewerken</a:t>
            </a:r>
            <a:endParaRPr lang="nl-NL"/>
          </a:p>
        </p:txBody>
      </p:sp>
      <p:sp>
        <p:nvSpPr>
          <p:cNvPr id="3" name="Ond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nl-NL"/>
          </a:p>
        </p:txBody>
      </p:sp>
      <p:sp>
        <p:nvSpPr>
          <p:cNvPr id="4" name="Tijdelijke aanduiding voor datum 3"/>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304431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8975851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p:spPr>
        <p:txBody>
          <a:bodyPr anchor="t"/>
          <a:lstStyle>
            <a:lvl1pPr algn="l">
              <a:defRPr sz="4000" b="1" cap="all"/>
            </a:lvl1pPr>
          </a:lstStyle>
          <a:p>
            <a:r>
              <a:rPr lang="nl-NL" smtClean="0"/>
              <a:t>Klik om de stijl te bewerken</a:t>
            </a:r>
            <a:endParaRPr lang="nl-NL"/>
          </a:p>
        </p:txBody>
      </p:sp>
      <p:sp>
        <p:nvSpPr>
          <p:cNvPr id="3" name="Tijdelijke aanduiding voor tekst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1232821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6" name="Tijdelijke aanduiding voor voettekst 5"/>
          <p:cNvSpPr>
            <a:spLocks noGrp="1"/>
          </p:cNvSpPr>
          <p:nvPr>
            <p:ph type="ftr" sz="quarter" idx="11"/>
          </p:nvPr>
        </p:nvSpPr>
        <p:spPr/>
        <p:txBody>
          <a:bodyPr/>
          <a:lstStyle/>
          <a:p>
            <a:endParaRPr lang="nl-NL">
              <a:solidFill>
                <a:prstClr val="black">
                  <a:tint val="75000"/>
                </a:prstClr>
              </a:solidFill>
            </a:endParaRPr>
          </a:p>
        </p:txBody>
      </p:sp>
      <p:sp>
        <p:nvSpPr>
          <p:cNvPr id="7" name="Tijdelijke aanduiding voor dianummer 6"/>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80659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8" name="Tijdelijke aanduiding voor voettekst 7"/>
          <p:cNvSpPr>
            <a:spLocks noGrp="1"/>
          </p:cNvSpPr>
          <p:nvPr>
            <p:ph type="ftr" sz="quarter" idx="11"/>
          </p:nvPr>
        </p:nvSpPr>
        <p:spPr/>
        <p:txBody>
          <a:bodyPr/>
          <a:lstStyle/>
          <a:p>
            <a:endParaRPr lang="nl-NL">
              <a:solidFill>
                <a:prstClr val="black">
                  <a:tint val="75000"/>
                </a:prstClr>
              </a:solidFill>
            </a:endParaRPr>
          </a:p>
        </p:txBody>
      </p:sp>
      <p:sp>
        <p:nvSpPr>
          <p:cNvPr id="9" name="Tijdelijke aanduiding voor dianummer 8"/>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3117703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4" name="Tijdelijke aanduiding voor voettekst 3"/>
          <p:cNvSpPr>
            <a:spLocks noGrp="1"/>
          </p:cNvSpPr>
          <p:nvPr>
            <p:ph type="ftr" sz="quarter" idx="11"/>
          </p:nvPr>
        </p:nvSpPr>
        <p:spPr/>
        <p:txBody>
          <a:bodyPr/>
          <a:lstStyle/>
          <a:p>
            <a:endParaRPr lang="nl-NL">
              <a:solidFill>
                <a:prstClr val="black">
                  <a:tint val="75000"/>
                </a:prstClr>
              </a:solidFill>
            </a:endParaRPr>
          </a:p>
        </p:txBody>
      </p:sp>
      <p:sp>
        <p:nvSpPr>
          <p:cNvPr id="5" name="Tijdelijke aanduiding voor dianummer 4"/>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9845991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3" name="Tijdelijke aanduiding voor voettekst 2"/>
          <p:cNvSpPr>
            <a:spLocks noGrp="1"/>
          </p:cNvSpPr>
          <p:nvPr>
            <p:ph type="ftr" sz="quarter" idx="11"/>
          </p:nvPr>
        </p:nvSpPr>
        <p:spPr/>
        <p:txBody>
          <a:bodyPr/>
          <a:lstStyle/>
          <a:p>
            <a:endParaRPr lang="nl-NL">
              <a:solidFill>
                <a:prstClr val="black">
                  <a:tint val="75000"/>
                </a:prstClr>
              </a:solidFill>
            </a:endParaRPr>
          </a:p>
        </p:txBody>
      </p:sp>
      <p:sp>
        <p:nvSpPr>
          <p:cNvPr id="4" name="Tijdelijke aanduiding voor dianummer 3"/>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07196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6" name="Tijdelijke aanduiding voor voettekst 5"/>
          <p:cNvSpPr>
            <a:spLocks noGrp="1"/>
          </p:cNvSpPr>
          <p:nvPr>
            <p:ph type="ftr" sz="quarter" idx="11"/>
          </p:nvPr>
        </p:nvSpPr>
        <p:spPr/>
        <p:txBody>
          <a:bodyPr/>
          <a:lstStyle/>
          <a:p>
            <a:endParaRPr lang="nl-NL">
              <a:solidFill>
                <a:prstClr val="black">
                  <a:tint val="75000"/>
                </a:prstClr>
              </a:solidFill>
            </a:endParaRPr>
          </a:p>
        </p:txBody>
      </p:sp>
      <p:sp>
        <p:nvSpPr>
          <p:cNvPr id="7" name="Tijdelijke aanduiding voor dianummer 6"/>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061295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1115BDBA-5BF3-464B-BD3D-2461C65C761E}" type="datetimeFigureOut">
              <a:rPr lang="nl-NL" smtClean="0"/>
              <a:t>11-2-2021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28161349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6" name="Tijdelijke aanduiding voor voettekst 5"/>
          <p:cNvSpPr>
            <a:spLocks noGrp="1"/>
          </p:cNvSpPr>
          <p:nvPr>
            <p:ph type="ftr" sz="quarter" idx="11"/>
          </p:nvPr>
        </p:nvSpPr>
        <p:spPr/>
        <p:txBody>
          <a:bodyPr/>
          <a:lstStyle/>
          <a:p>
            <a:endParaRPr lang="nl-NL">
              <a:solidFill>
                <a:prstClr val="black">
                  <a:tint val="75000"/>
                </a:prstClr>
              </a:solidFill>
            </a:endParaRPr>
          </a:p>
        </p:txBody>
      </p:sp>
      <p:sp>
        <p:nvSpPr>
          <p:cNvPr id="7" name="Tijdelijke aanduiding voor dianummer 6"/>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0603575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741064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609600" y="274639"/>
            <a:ext cx="80264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5" name="Tijdelijke aanduiding voor voettekst 4"/>
          <p:cNvSpPr>
            <a:spLocks noGrp="1"/>
          </p:cNvSpPr>
          <p:nvPr>
            <p:ph type="ftr" sz="quarter" idx="11"/>
          </p:nvPr>
        </p:nvSpPr>
        <p:spPr/>
        <p:txBody>
          <a:bodyPr/>
          <a:lstStyle/>
          <a:p>
            <a:endParaRPr lang="nl-NL">
              <a:solidFill>
                <a:prstClr val="black">
                  <a:tint val="75000"/>
                </a:prstClr>
              </a:solidFill>
            </a:endParaRPr>
          </a:p>
        </p:txBody>
      </p:sp>
      <p:sp>
        <p:nvSpPr>
          <p:cNvPr id="6" name="Tijdelijke aanduiding voor dianummer 5"/>
          <p:cNvSpPr>
            <a:spLocks noGrp="1"/>
          </p:cNvSpPr>
          <p:nvPr>
            <p:ph type="sldNum" sz="quarter" idx="12"/>
          </p:nvPr>
        </p:nvSpPr>
        <p:spPr/>
        <p:txBody>
          <a:body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329916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1" y="1709746"/>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1115BDBA-5BF3-464B-BD3D-2461C65C761E}" type="datetimeFigureOut">
              <a:rPr lang="nl-NL" smtClean="0"/>
              <a:t>11-2-2021</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9395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1115BDBA-5BF3-464B-BD3D-2461C65C761E}" type="datetimeFigureOut">
              <a:rPr lang="nl-NL" smtClean="0"/>
              <a:t>11-2-2021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3399143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9"/>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9"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3"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1115BDBA-5BF3-464B-BD3D-2461C65C761E}" type="datetimeFigureOut">
              <a:rPr lang="nl-NL" smtClean="0"/>
              <a:t>11-2-2021</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483991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1115BDBA-5BF3-464B-BD3D-2461C65C761E}" type="datetimeFigureOut">
              <a:rPr lang="nl-NL" smtClean="0"/>
              <a:t>11-2-2021</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530777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1115BDBA-5BF3-464B-BD3D-2461C65C761E}" type="datetimeFigureOut">
              <a:rPr lang="nl-NL" smtClean="0"/>
              <a:t>11-2-2021</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2715268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1115BDBA-5BF3-464B-BD3D-2461C65C761E}" type="datetimeFigureOut">
              <a:rPr lang="nl-NL" smtClean="0"/>
              <a:t>11-2-2021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1650244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3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1115BDBA-5BF3-464B-BD3D-2461C65C761E}" type="datetimeFigureOut">
              <a:rPr lang="nl-NL" smtClean="0"/>
              <a:t>11-2-2021</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A6DD3213-41B7-4CF9-8792-7F71A38E201F}" type="slidenum">
              <a:rPr lang="nl-NL" smtClean="0"/>
              <a:t>‹nr.›</a:t>
            </a:fld>
            <a:endParaRPr lang="nl-NL"/>
          </a:p>
        </p:txBody>
      </p:sp>
    </p:spTree>
    <p:extLst>
      <p:ext uri="{BB962C8B-B14F-4D97-AF65-F5344CB8AC3E}">
        <p14:creationId xmlns:p14="http://schemas.microsoft.com/office/powerpoint/2010/main" val="612258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15BDBA-5BF3-464B-BD3D-2461C65C761E}" type="datetimeFigureOut">
              <a:rPr lang="nl-NL" smtClean="0"/>
              <a:t>11-2-2021</a:t>
            </a:fld>
            <a:endParaRPr lang="nl-NL"/>
          </a:p>
        </p:txBody>
      </p:sp>
      <p:sp>
        <p:nvSpPr>
          <p:cNvPr id="5" name="Tijdelijke aanduiding voor voettekst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DD3213-41B7-4CF9-8792-7F71A38E201F}" type="slidenum">
              <a:rPr lang="nl-NL" smtClean="0"/>
              <a:t>‹nr.›</a:t>
            </a:fld>
            <a:endParaRPr lang="nl-NL"/>
          </a:p>
        </p:txBody>
      </p:sp>
    </p:spTree>
    <p:extLst>
      <p:ext uri="{BB962C8B-B14F-4D97-AF65-F5344CB8AC3E}">
        <p14:creationId xmlns:p14="http://schemas.microsoft.com/office/powerpoint/2010/main" val="2557515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B8AB1D-A31B-4715-8CF3-CAA1A25BFAD3}" type="datetimeFigureOut">
              <a:rPr lang="nl-NL" smtClean="0">
                <a:solidFill>
                  <a:prstClr val="black">
                    <a:tint val="75000"/>
                  </a:prstClr>
                </a:solidFill>
              </a:rPr>
              <a:pPr/>
              <a:t>11-2-2021</a:t>
            </a:fld>
            <a:endParaRPr lang="nl-NL">
              <a:solidFill>
                <a:prstClr val="black">
                  <a:tint val="75000"/>
                </a:prstClr>
              </a:solidFill>
            </a:endParaRPr>
          </a:p>
        </p:txBody>
      </p:sp>
      <p:sp>
        <p:nvSpPr>
          <p:cNvPr id="5" name="Tijdelijke aanduiding voor voettekst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solidFill>
                <a:prstClr val="black">
                  <a:tint val="75000"/>
                </a:prstClr>
              </a:solidFill>
            </a:endParaRPr>
          </a:p>
        </p:txBody>
      </p:sp>
      <p:sp>
        <p:nvSpPr>
          <p:cNvPr id="6" name="Tijdelijke aanduiding voor dianumm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27585D-A94F-4964-AA7E-8BA810E0E9C1}" type="slidenum">
              <a:rPr lang="nl-NL" smtClean="0">
                <a:solidFill>
                  <a:prstClr val="black">
                    <a:tint val="75000"/>
                  </a:prstClr>
                </a:solidFill>
              </a:rPr>
              <a:pPr/>
              <a:t>‹nr.›</a:t>
            </a:fld>
            <a:endParaRPr lang="nl-NL">
              <a:solidFill>
                <a:prstClr val="black">
                  <a:tint val="75000"/>
                </a:prstClr>
              </a:solidFill>
            </a:endParaRPr>
          </a:p>
        </p:txBody>
      </p:sp>
    </p:spTree>
    <p:extLst>
      <p:ext uri="{BB962C8B-B14F-4D97-AF65-F5344CB8AC3E}">
        <p14:creationId xmlns:p14="http://schemas.microsoft.com/office/powerpoint/2010/main" val="205807832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mailto:inkoop@noordoostpolder.nl" TargetMode="External"/><Relationship Id="rId5" Type="http://schemas.openxmlformats.org/officeDocument/2006/relationships/image" Target="../media/image8.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5.jp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4326" y="264262"/>
            <a:ext cx="1777703" cy="1002463"/>
          </a:xfrm>
          <a:prstGeom prst="rect">
            <a:avLst/>
          </a:prstGeom>
        </p:spPr>
      </p:pic>
      <p:pic>
        <p:nvPicPr>
          <p:cNvPr id="10" name="Afbeelding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3997" y="199716"/>
            <a:ext cx="2381367" cy="1512168"/>
          </a:xfrm>
          <a:prstGeom prst="rect">
            <a:avLst/>
          </a:prstGeom>
        </p:spPr>
      </p:pic>
      <p:sp>
        <p:nvSpPr>
          <p:cNvPr id="4" name="Tekstvak 3"/>
          <p:cNvSpPr txBox="1"/>
          <p:nvPr/>
        </p:nvSpPr>
        <p:spPr>
          <a:xfrm>
            <a:off x="382555" y="5978976"/>
            <a:ext cx="2397968" cy="369332"/>
          </a:xfrm>
          <a:prstGeom prst="rect">
            <a:avLst/>
          </a:prstGeom>
          <a:noFill/>
        </p:spPr>
        <p:txBody>
          <a:bodyPr wrap="square" rtlCol="0">
            <a:spAutoFit/>
          </a:bodyPr>
          <a:lstStyle/>
          <a:p>
            <a:r>
              <a:rPr lang="nl-NL" dirty="0" smtClean="0">
                <a:solidFill>
                  <a:schemeClr val="tx1">
                    <a:lumMod val="65000"/>
                    <a:lumOff val="35000"/>
                  </a:schemeClr>
                </a:solidFill>
              </a:rPr>
              <a:t>16 februari 2021 </a:t>
            </a:r>
            <a:endParaRPr lang="nl-NL" dirty="0">
              <a:solidFill>
                <a:schemeClr val="tx1">
                  <a:lumMod val="65000"/>
                  <a:lumOff val="35000"/>
                </a:schemeClr>
              </a:solidFill>
            </a:endParaRPr>
          </a:p>
        </p:txBody>
      </p:sp>
      <p:sp>
        <p:nvSpPr>
          <p:cNvPr id="5" name="Rechthoek 4"/>
          <p:cNvSpPr/>
          <p:nvPr/>
        </p:nvSpPr>
        <p:spPr>
          <a:xfrm>
            <a:off x="3263335" y="2588710"/>
            <a:ext cx="5224507" cy="923330"/>
          </a:xfrm>
          <a:prstGeom prst="rect">
            <a:avLst/>
          </a:prstGeom>
        </p:spPr>
        <p:txBody>
          <a:bodyPr wrap="none">
            <a:spAutoFit/>
          </a:bodyPr>
          <a:lstStyle/>
          <a:p>
            <a:r>
              <a:rPr lang="nl-NL" sz="5400" dirty="0" smtClean="0">
                <a:solidFill>
                  <a:srgbClr val="30479C"/>
                </a:solidFill>
                <a:latin typeface="Ubuntu" panose="020B0504030602030204" pitchFamily="34" charset="0"/>
                <a:cs typeface="Arial" panose="020B0604020202020204" pitchFamily="34" charset="0"/>
              </a:rPr>
              <a:t>Marktconsultatie</a:t>
            </a:r>
            <a:endParaRPr lang="nl-NL" sz="5400" dirty="0"/>
          </a:p>
        </p:txBody>
      </p:sp>
      <p:sp>
        <p:nvSpPr>
          <p:cNvPr id="7" name="Rechthoek 6"/>
          <p:cNvSpPr/>
          <p:nvPr/>
        </p:nvSpPr>
        <p:spPr>
          <a:xfrm>
            <a:off x="4746552" y="3788400"/>
            <a:ext cx="2999610" cy="584775"/>
          </a:xfrm>
          <a:prstGeom prst="rect">
            <a:avLst/>
          </a:prstGeom>
        </p:spPr>
        <p:txBody>
          <a:bodyPr wrap="square">
            <a:spAutoFit/>
          </a:bodyPr>
          <a:lstStyle/>
          <a:p>
            <a:r>
              <a:rPr lang="nl-NL" sz="3200" b="1" dirty="0" smtClean="0">
                <a:solidFill>
                  <a:srgbClr val="30479C"/>
                </a:solidFill>
                <a:latin typeface="Ubuntu" panose="020B0504030602030204" pitchFamily="34" charset="0"/>
                <a:cs typeface="Arial" panose="020B0604020202020204" pitchFamily="34" charset="0"/>
              </a:rPr>
              <a:t>Jeugd - Cure</a:t>
            </a:r>
            <a:endParaRPr lang="nl-NL" sz="3200" b="1" dirty="0"/>
          </a:p>
        </p:txBody>
      </p:sp>
    </p:spTree>
    <p:extLst>
      <p:ext uri="{BB962C8B-B14F-4D97-AF65-F5344CB8AC3E}">
        <p14:creationId xmlns:p14="http://schemas.microsoft.com/office/powerpoint/2010/main" val="67115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6061" y="251489"/>
            <a:ext cx="11763736" cy="1143000"/>
          </a:xfrm>
        </p:spPr>
        <p:txBody>
          <a:bodyPr>
            <a:normAutofit/>
          </a:bodyPr>
          <a:lstStyle/>
          <a:p>
            <a:r>
              <a:rPr lang="nl-NL" sz="3400" dirty="0">
                <a:solidFill>
                  <a:srgbClr val="30479C"/>
                </a:solidFill>
                <a:latin typeface="Ubuntu"/>
              </a:rPr>
              <a:t>Z</a:t>
            </a:r>
            <a:r>
              <a:rPr lang="nl-NL" sz="3400" dirty="0" smtClean="0">
                <a:solidFill>
                  <a:srgbClr val="30479C"/>
                </a:solidFill>
                <a:latin typeface="Ubuntu"/>
              </a:rPr>
              <a:t>orgvolumes </a:t>
            </a:r>
            <a:r>
              <a:rPr lang="nl-NL" sz="3400" dirty="0" smtClean="0">
                <a:solidFill>
                  <a:srgbClr val="30479C"/>
                </a:solidFill>
                <a:latin typeface="Ubuntu"/>
              </a:rPr>
              <a:t>binnen gemeentebudgetten</a:t>
            </a:r>
            <a:endParaRPr lang="nl-NL" sz="3400" dirty="0">
              <a:solidFill>
                <a:srgbClr val="30479C"/>
              </a:solidFill>
              <a:latin typeface="Ubuntu"/>
            </a:endParaRPr>
          </a:p>
        </p:txBody>
      </p:sp>
      <p:sp>
        <p:nvSpPr>
          <p:cNvPr id="3" name="Tijdelijke aanduiding voor inhoud 2"/>
          <p:cNvSpPr>
            <a:spLocks noGrp="1"/>
          </p:cNvSpPr>
          <p:nvPr>
            <p:ph idx="1"/>
          </p:nvPr>
        </p:nvSpPr>
        <p:spPr>
          <a:xfrm>
            <a:off x="609600" y="1600201"/>
            <a:ext cx="10339137" cy="3465094"/>
          </a:xfrm>
        </p:spPr>
        <p:txBody>
          <a:bodyPr>
            <a:normAutofit/>
          </a:bodyPr>
          <a:lstStyle/>
          <a:p>
            <a:r>
              <a:rPr lang="nl-NL" sz="2800" dirty="0" smtClean="0"/>
              <a:t>1500 minutengrens heeft niet gewenste uitwerking. Welke alternatieven zien we?</a:t>
            </a:r>
          </a:p>
          <a:p>
            <a:endParaRPr lang="nl-NL" sz="2800" dirty="0"/>
          </a:p>
          <a:p>
            <a:endParaRPr lang="nl-NL" dirty="0" smtClean="0"/>
          </a:p>
          <a:p>
            <a:pPr marL="0" indent="0">
              <a:buNone/>
            </a:pPr>
            <a:endParaRPr lang="nl-NL"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225" y="5524982"/>
            <a:ext cx="3614738"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985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5225" y="3236495"/>
            <a:ext cx="4302293" cy="2868195"/>
          </a:xfrm>
          <a:prstGeom prst="rect">
            <a:avLst/>
          </a:prstGeom>
        </p:spPr>
      </p:pic>
      <p:sp>
        <p:nvSpPr>
          <p:cNvPr id="2" name="Titel 1"/>
          <p:cNvSpPr>
            <a:spLocks noGrp="1"/>
          </p:cNvSpPr>
          <p:nvPr>
            <p:ph type="title"/>
          </p:nvPr>
        </p:nvSpPr>
        <p:spPr>
          <a:xfrm>
            <a:off x="645694" y="2307975"/>
            <a:ext cx="9160043" cy="1143000"/>
          </a:xfrm>
        </p:spPr>
        <p:txBody>
          <a:bodyPr>
            <a:normAutofit/>
          </a:bodyPr>
          <a:lstStyle/>
          <a:p>
            <a:r>
              <a:rPr lang="nl-NL" sz="4000" b="1" dirty="0" smtClean="0">
                <a:solidFill>
                  <a:srgbClr val="30479C"/>
                </a:solidFill>
                <a:latin typeface="Ubuntu"/>
              </a:rPr>
              <a:t>Pauze</a:t>
            </a:r>
            <a:endParaRPr lang="nl-NL" sz="4000" b="1" dirty="0">
              <a:solidFill>
                <a:srgbClr val="30479C"/>
              </a:solidFill>
              <a:latin typeface="Ubuntu"/>
            </a:endParaRPr>
          </a:p>
        </p:txBody>
      </p:sp>
    </p:spTree>
    <p:extLst>
      <p:ext uri="{BB962C8B-B14F-4D97-AF65-F5344CB8AC3E}">
        <p14:creationId xmlns:p14="http://schemas.microsoft.com/office/powerpoint/2010/main" val="442953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dirty="0" smtClean="0">
                <a:solidFill>
                  <a:srgbClr val="30479C"/>
                </a:solidFill>
                <a:latin typeface="Ubuntu"/>
              </a:rPr>
              <a:t>Verschillende vormen zorg binnen een ggz-traject</a:t>
            </a:r>
            <a:endParaRPr lang="nl-NL" sz="3600" dirty="0">
              <a:solidFill>
                <a:srgbClr val="30479C"/>
              </a:solidFill>
              <a:latin typeface="Ubuntu"/>
            </a:endParaRPr>
          </a:p>
        </p:txBody>
      </p:sp>
      <p:sp>
        <p:nvSpPr>
          <p:cNvPr id="3" name="Tijdelijke aanduiding voor inhoud 2"/>
          <p:cNvSpPr>
            <a:spLocks noGrp="1"/>
          </p:cNvSpPr>
          <p:nvPr>
            <p:ph idx="1"/>
          </p:nvPr>
        </p:nvSpPr>
        <p:spPr>
          <a:xfrm>
            <a:off x="609600" y="2045368"/>
            <a:ext cx="10972800" cy="2190966"/>
          </a:xfrm>
        </p:spPr>
        <p:txBody>
          <a:bodyPr/>
          <a:lstStyle/>
          <a:p>
            <a:r>
              <a:rPr lang="nl-NL" dirty="0" smtClean="0"/>
              <a:t>Hoe zetten we deze verschillende vormen van zorg weg binnen het ggz zorglandschap?</a:t>
            </a:r>
          </a:p>
          <a:p>
            <a:pPr marL="0" indent="0">
              <a:buNone/>
            </a:pPr>
            <a:endParaRPr lang="nl-NL" dirty="0"/>
          </a:p>
        </p:txBody>
      </p:sp>
      <p:sp>
        <p:nvSpPr>
          <p:cNvPr id="4" name="Tekstvak 3"/>
          <p:cNvSpPr txBox="1"/>
          <p:nvPr/>
        </p:nvSpPr>
        <p:spPr>
          <a:xfrm>
            <a:off x="960699" y="5532699"/>
            <a:ext cx="3565002" cy="646331"/>
          </a:xfrm>
          <a:prstGeom prst="rect">
            <a:avLst/>
          </a:prstGeom>
          <a:noFill/>
        </p:spPr>
        <p:txBody>
          <a:bodyPr wrap="square" rtlCol="0">
            <a:spAutoFit/>
          </a:bodyPr>
          <a:lstStyle/>
          <a:p>
            <a:r>
              <a:rPr lang="nl-NL" dirty="0" smtClean="0">
                <a:latin typeface="Ubuntu"/>
              </a:rPr>
              <a:t>Ga naar: </a:t>
            </a:r>
            <a:r>
              <a:rPr lang="nl-NL" dirty="0" smtClean="0">
                <a:latin typeface="Ubuntu"/>
                <a:hlinkClick r:id="rId3"/>
              </a:rPr>
              <a:t>www.menti.com</a:t>
            </a:r>
            <a:endParaRPr lang="nl-NL" dirty="0" smtClean="0">
              <a:latin typeface="Ubuntu"/>
            </a:endParaRPr>
          </a:p>
          <a:p>
            <a:r>
              <a:rPr lang="nl-NL" dirty="0" smtClean="0">
                <a:latin typeface="Ubuntu"/>
              </a:rPr>
              <a:t>Code: </a:t>
            </a:r>
            <a:endParaRPr lang="nl-NL" dirty="0">
              <a:latin typeface="Ubuntu"/>
            </a:endParaRPr>
          </a:p>
        </p:txBody>
      </p:sp>
    </p:spTree>
    <p:extLst>
      <p:ext uri="{BB962C8B-B14F-4D97-AF65-F5344CB8AC3E}">
        <p14:creationId xmlns:p14="http://schemas.microsoft.com/office/powerpoint/2010/main" val="3089110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179094" y="433136"/>
            <a:ext cx="7170821" cy="984501"/>
          </a:xfrm>
        </p:spPr>
        <p:txBody>
          <a:bodyPr>
            <a:normAutofit/>
          </a:bodyPr>
          <a:lstStyle/>
          <a:p>
            <a:pPr algn="l"/>
            <a:r>
              <a:rPr lang="nl-NL" sz="3600" dirty="0" smtClean="0">
                <a:solidFill>
                  <a:srgbClr val="30479C"/>
                </a:solidFill>
                <a:latin typeface="Ubuntu"/>
              </a:rPr>
              <a:t>Diagnostiek binnen ggz</a:t>
            </a:r>
            <a:endParaRPr lang="nl-NL" sz="3600" dirty="0">
              <a:solidFill>
                <a:srgbClr val="30479C"/>
              </a:solidFill>
              <a:latin typeface="Ubuntu"/>
            </a:endParaRPr>
          </a:p>
        </p:txBody>
      </p:sp>
      <p:sp>
        <p:nvSpPr>
          <p:cNvPr id="3" name="Tijdelijke aanduiding voor inhoud 2"/>
          <p:cNvSpPr>
            <a:spLocks noGrp="1"/>
          </p:cNvSpPr>
          <p:nvPr>
            <p:ph idx="1"/>
          </p:nvPr>
        </p:nvSpPr>
        <p:spPr>
          <a:xfrm>
            <a:off x="609600" y="1600202"/>
            <a:ext cx="10972800" cy="2312042"/>
          </a:xfrm>
        </p:spPr>
        <p:txBody>
          <a:bodyPr/>
          <a:lstStyle/>
          <a:p>
            <a:endParaRPr lang="nl-NL" dirty="0" smtClean="0"/>
          </a:p>
          <a:p>
            <a:r>
              <a:rPr lang="nl-NL" dirty="0" smtClean="0"/>
              <a:t>Hoe ziet de opbouw van een zorgtraject er uit en waarom is deze zoals deze is?</a:t>
            </a:r>
          </a:p>
          <a:p>
            <a:pPr marL="0" indent="0">
              <a:buNone/>
            </a:pPr>
            <a:endParaRPr lang="nl-NL"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225" y="5524982"/>
            <a:ext cx="3614738"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9634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06116" y="274638"/>
            <a:ext cx="10776284" cy="1143000"/>
          </a:xfrm>
        </p:spPr>
        <p:txBody>
          <a:bodyPr/>
          <a:lstStyle/>
          <a:p>
            <a:pPr algn="l"/>
            <a:r>
              <a:rPr lang="nl-NL" sz="4000" b="1" dirty="0" smtClean="0">
                <a:solidFill>
                  <a:srgbClr val="30479C"/>
                </a:solidFill>
                <a:latin typeface="Ubuntu"/>
              </a:rPr>
              <a:t>Afsluiting</a:t>
            </a:r>
            <a:endParaRPr lang="nl-NL" b="1" dirty="0">
              <a:solidFill>
                <a:srgbClr val="30479C"/>
              </a:solidFill>
              <a:latin typeface="Ubuntu"/>
            </a:endParaRPr>
          </a:p>
        </p:txBody>
      </p:sp>
      <p:sp>
        <p:nvSpPr>
          <p:cNvPr id="3" name="Tijdelijke aanduiding voor inhoud 2"/>
          <p:cNvSpPr>
            <a:spLocks noGrp="1"/>
          </p:cNvSpPr>
          <p:nvPr>
            <p:ph idx="1"/>
          </p:nvPr>
        </p:nvSpPr>
        <p:spPr/>
        <p:txBody>
          <a:bodyPr/>
          <a:lstStyle/>
          <a:p>
            <a:endParaRPr lang="nl-NL" dirty="0"/>
          </a:p>
        </p:txBody>
      </p:sp>
    </p:spTree>
    <p:extLst>
      <p:ext uri="{BB962C8B-B14F-4D97-AF65-F5344CB8AC3E}">
        <p14:creationId xmlns:p14="http://schemas.microsoft.com/office/powerpoint/2010/main" val="202343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7" name="Afbeelding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sp>
        <p:nvSpPr>
          <p:cNvPr id="9" name="Titel 1"/>
          <p:cNvSpPr txBox="1">
            <a:spLocks/>
          </p:cNvSpPr>
          <p:nvPr/>
        </p:nvSpPr>
        <p:spPr>
          <a:xfrm>
            <a:off x="567235" y="717965"/>
            <a:ext cx="7775852" cy="26031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dirty="0" smtClean="0">
                <a:solidFill>
                  <a:srgbClr val="30479C"/>
                </a:solidFill>
                <a:latin typeface="Ubuntu" panose="020B0504030602030204" pitchFamily="34" charset="0"/>
                <a:cs typeface="Arial" panose="020B0604020202020204" pitchFamily="34" charset="0"/>
              </a:rPr>
              <a:t>Hartelijk dank voor uw komst en waardevolle bijdrage! </a:t>
            </a:r>
            <a:endParaRPr lang="nl-NL" sz="4000" dirty="0">
              <a:solidFill>
                <a:srgbClr val="30479C"/>
              </a:solidFill>
              <a:latin typeface="Ubuntu" panose="020B0504030602030204" pitchFamily="34" charset="0"/>
              <a:cs typeface="Arial" panose="020B0604020202020204" pitchFamily="34" charset="0"/>
            </a:endParaRPr>
          </a:p>
        </p:txBody>
      </p:sp>
      <p:pic>
        <p:nvPicPr>
          <p:cNvPr id="4" name="Tijdelijke aanduiding voor inhoud 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024437" y="2791619"/>
            <a:ext cx="2143125" cy="2143125"/>
          </a:xfrm>
        </p:spPr>
      </p:pic>
      <p:sp>
        <p:nvSpPr>
          <p:cNvPr id="2" name="Rechthoek 1"/>
          <p:cNvSpPr/>
          <p:nvPr/>
        </p:nvSpPr>
        <p:spPr>
          <a:xfrm>
            <a:off x="1300603" y="5775767"/>
            <a:ext cx="9509162" cy="523220"/>
          </a:xfrm>
          <a:prstGeom prst="rect">
            <a:avLst/>
          </a:prstGeom>
        </p:spPr>
        <p:txBody>
          <a:bodyPr wrap="square">
            <a:spAutoFit/>
          </a:bodyPr>
          <a:lstStyle/>
          <a:p>
            <a:r>
              <a:rPr lang="nl-NL" sz="2800" dirty="0">
                <a:latin typeface="Arial" panose="020B0604020202020204" pitchFamily="34" charset="0"/>
                <a:cs typeface="Arial" panose="020B0604020202020204" pitchFamily="34" charset="0"/>
              </a:rPr>
              <a:t>Voor vragen en nabranders:  </a:t>
            </a:r>
            <a:r>
              <a:rPr lang="nl-NL" sz="2800" dirty="0">
                <a:latin typeface="Arial" panose="020B0604020202020204" pitchFamily="34" charset="0"/>
                <a:cs typeface="Arial" panose="020B0604020202020204" pitchFamily="34" charset="0"/>
                <a:hlinkClick r:id="rId6"/>
              </a:rPr>
              <a:t>inkoop@noordoostpolder.nl</a:t>
            </a:r>
            <a:r>
              <a:rPr lang="nl-NL" sz="28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490805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1727" y="355600"/>
            <a:ext cx="7775852" cy="773404"/>
          </a:xfrm>
        </p:spPr>
        <p:txBody>
          <a:bodyPr>
            <a:normAutofit/>
          </a:bodyPr>
          <a:lstStyle/>
          <a:p>
            <a:pPr algn="l"/>
            <a:r>
              <a:rPr lang="nl-NL" sz="4000" dirty="0">
                <a:solidFill>
                  <a:srgbClr val="30479C"/>
                </a:solidFill>
                <a:latin typeface="Ubuntu" panose="020B0504030602030204" pitchFamily="34" charset="0"/>
                <a:cs typeface="Arial" panose="020B0604020202020204" pitchFamily="34" charset="0"/>
              </a:rPr>
              <a:t>Programma</a:t>
            </a:r>
          </a:p>
        </p:txBody>
      </p:sp>
      <p:sp>
        <p:nvSpPr>
          <p:cNvPr id="3" name="Tijdelijke aanduiding voor inhoud 2"/>
          <p:cNvSpPr>
            <a:spLocks noGrp="1"/>
          </p:cNvSpPr>
          <p:nvPr>
            <p:ph idx="1"/>
          </p:nvPr>
        </p:nvSpPr>
        <p:spPr>
          <a:xfrm>
            <a:off x="409912" y="1322803"/>
            <a:ext cx="10515600" cy="5486812"/>
          </a:xfrm>
        </p:spPr>
        <p:txBody>
          <a:bodyPr>
            <a:normAutofit/>
          </a:bodyPr>
          <a:lstStyle/>
          <a:p>
            <a:pPr marL="0" indent="0">
              <a:lnSpc>
                <a:spcPct val="150000"/>
              </a:lnSpc>
              <a:buNone/>
            </a:pPr>
            <a:r>
              <a:rPr lang="nl-NL" sz="2400" b="1" dirty="0" smtClean="0">
                <a:latin typeface="Arial" panose="020B0604020202020204" pitchFamily="34" charset="0"/>
                <a:cs typeface="Arial" panose="020B0604020202020204" pitchFamily="34" charset="0"/>
              </a:rPr>
              <a:t>Deel I </a:t>
            </a:r>
            <a:endParaRPr lang="nl-NL" sz="2400" b="1" dirty="0">
              <a:latin typeface="Arial" panose="020B0604020202020204" pitchFamily="34" charset="0"/>
              <a:cs typeface="Arial" panose="020B0604020202020204" pitchFamily="34" charset="0"/>
            </a:endParaRPr>
          </a:p>
          <a:p>
            <a:pPr>
              <a:lnSpc>
                <a:spcPct val="150000"/>
              </a:lnSpc>
            </a:pPr>
            <a:r>
              <a:rPr lang="nl-NL" sz="2400" dirty="0" smtClean="0">
                <a:latin typeface="Arial" panose="020B0604020202020204" pitchFamily="34" charset="0"/>
                <a:cs typeface="Arial" panose="020B0604020202020204" pitchFamily="34" charset="0"/>
              </a:rPr>
              <a:t> Inleiding</a:t>
            </a:r>
          </a:p>
          <a:p>
            <a:pPr>
              <a:lnSpc>
                <a:spcPct val="150000"/>
              </a:lnSpc>
            </a:pPr>
            <a:r>
              <a:rPr lang="nl-NL" sz="2400" dirty="0">
                <a:latin typeface="Arial" panose="020B0604020202020204" pitchFamily="34" charset="0"/>
                <a:cs typeface="Arial" panose="020B0604020202020204" pitchFamily="34" charset="0"/>
              </a:rPr>
              <a:t> </a:t>
            </a:r>
            <a:r>
              <a:rPr lang="nl-NL" sz="2400" dirty="0" smtClean="0">
                <a:latin typeface="Arial" panose="020B0604020202020204" pitchFamily="34" charset="0"/>
                <a:cs typeface="Arial" panose="020B0604020202020204" pitchFamily="34" charset="0"/>
              </a:rPr>
              <a:t>Nieuwe koers Sociaal Domein</a:t>
            </a:r>
          </a:p>
          <a:p>
            <a:pPr marL="0" indent="0">
              <a:lnSpc>
                <a:spcPct val="150000"/>
              </a:lnSpc>
              <a:buNone/>
            </a:pPr>
            <a:r>
              <a:rPr lang="nl-NL" sz="1800" dirty="0" smtClean="0">
                <a:latin typeface="Arial" panose="020B0604020202020204" pitchFamily="34" charset="0"/>
                <a:cs typeface="Arial" panose="020B0604020202020204" pitchFamily="34" charset="0"/>
              </a:rPr>
              <a:t>  </a:t>
            </a:r>
            <a:endParaRPr lang="nl-NL" sz="1800" dirty="0">
              <a:latin typeface="Arial" panose="020B0604020202020204" pitchFamily="34" charset="0"/>
              <a:cs typeface="Arial" panose="020B0604020202020204" pitchFamily="34" charset="0"/>
            </a:endParaRPr>
          </a:p>
          <a:p>
            <a:pPr marL="0" indent="0">
              <a:lnSpc>
                <a:spcPct val="150000"/>
              </a:lnSpc>
              <a:buNone/>
            </a:pPr>
            <a:r>
              <a:rPr lang="nl-NL" sz="2400" b="1" dirty="0" smtClean="0">
                <a:latin typeface="Arial" panose="020B0604020202020204" pitchFamily="34" charset="0"/>
                <a:cs typeface="Arial" panose="020B0604020202020204" pitchFamily="34" charset="0"/>
              </a:rPr>
              <a:t>Deel II </a:t>
            </a:r>
          </a:p>
          <a:p>
            <a:pPr>
              <a:lnSpc>
                <a:spcPct val="150000"/>
              </a:lnSpc>
            </a:pPr>
            <a:r>
              <a:rPr lang="nl-NL" sz="2400" dirty="0" smtClean="0">
                <a:latin typeface="Arial" panose="020B0604020202020204" pitchFamily="34" charset="0"/>
                <a:cs typeface="Arial" panose="020B0604020202020204" pitchFamily="34" charset="0"/>
              </a:rPr>
              <a:t> Inhoudelijke gesprek</a:t>
            </a:r>
          </a:p>
          <a:p>
            <a:pPr lvl="1">
              <a:lnSpc>
                <a:spcPct val="150000"/>
              </a:lnSpc>
            </a:pPr>
            <a:r>
              <a:rPr lang="nl-NL" sz="2000" dirty="0" smtClean="0">
                <a:latin typeface="Arial" panose="020B0604020202020204" pitchFamily="34" charset="0"/>
                <a:cs typeface="Arial" panose="020B0604020202020204" pitchFamily="34" charset="0"/>
              </a:rPr>
              <a:t>Zorgvolumes </a:t>
            </a:r>
            <a:r>
              <a:rPr lang="nl-NL" sz="2000" dirty="0">
                <a:latin typeface="Arial" panose="020B0604020202020204" pitchFamily="34" charset="0"/>
                <a:cs typeface="Arial" panose="020B0604020202020204" pitchFamily="34" charset="0"/>
              </a:rPr>
              <a:t>binnen </a:t>
            </a:r>
            <a:r>
              <a:rPr lang="nl-NL" sz="2000" dirty="0" smtClean="0">
                <a:latin typeface="Arial" panose="020B0604020202020204" pitchFamily="34" charset="0"/>
                <a:cs typeface="Arial" panose="020B0604020202020204" pitchFamily="34" charset="0"/>
              </a:rPr>
              <a:t>gemeentebudgetten</a:t>
            </a:r>
          </a:p>
          <a:p>
            <a:pPr lvl="1">
              <a:lnSpc>
                <a:spcPct val="150000"/>
              </a:lnSpc>
            </a:pPr>
            <a:r>
              <a:rPr lang="nl-NL" sz="2000" dirty="0">
                <a:latin typeface="Arial" panose="020B0604020202020204" pitchFamily="34" charset="0"/>
                <a:cs typeface="Arial" panose="020B0604020202020204" pitchFamily="34" charset="0"/>
              </a:rPr>
              <a:t>Verschillende vormen zorg binnen een </a:t>
            </a:r>
            <a:r>
              <a:rPr lang="nl-NL" sz="2000" dirty="0" smtClean="0">
                <a:latin typeface="Arial" panose="020B0604020202020204" pitchFamily="34" charset="0"/>
                <a:cs typeface="Arial" panose="020B0604020202020204" pitchFamily="34" charset="0"/>
              </a:rPr>
              <a:t>ggz-traject</a:t>
            </a:r>
          </a:p>
          <a:p>
            <a:pPr lvl="1">
              <a:lnSpc>
                <a:spcPct val="150000"/>
              </a:lnSpc>
            </a:pPr>
            <a:r>
              <a:rPr lang="nl-NL" sz="2000" dirty="0" smtClean="0">
                <a:latin typeface="Arial" panose="020B0604020202020204" pitchFamily="34" charset="0"/>
                <a:cs typeface="Arial" panose="020B0604020202020204" pitchFamily="34" charset="0"/>
              </a:rPr>
              <a:t>Diagnostiek binnen ggz</a:t>
            </a:r>
            <a:endParaRPr lang="nl-NL" sz="2000" dirty="0">
              <a:latin typeface="Arial" panose="020B0604020202020204" pitchFamily="34" charset="0"/>
              <a:cs typeface="Arial" panose="020B0604020202020204" pitchFamily="34" charset="0"/>
            </a:endParaRPr>
          </a:p>
          <a:p>
            <a:pPr lvl="1">
              <a:lnSpc>
                <a:spcPct val="150000"/>
              </a:lnSpc>
            </a:pPr>
            <a:endParaRPr lang="nl-NL" sz="1800" b="1" dirty="0">
              <a:solidFill>
                <a:srgbClr val="30479C"/>
              </a:solidFill>
              <a:latin typeface="Arial" panose="020B0604020202020204" pitchFamily="34" charset="0"/>
              <a:cs typeface="Arial" panose="020B0604020202020204" pitchFamily="34" charset="0"/>
            </a:endParaRPr>
          </a:p>
          <a:p>
            <a:pPr marL="0" indent="0">
              <a:lnSpc>
                <a:spcPct val="110000"/>
              </a:lnSpc>
              <a:buNone/>
            </a:pPr>
            <a:endParaRPr lang="nl-NL" sz="2200" b="1" dirty="0" smtClean="0">
              <a:solidFill>
                <a:srgbClr val="30479C"/>
              </a:solidFill>
              <a:latin typeface="Arial" panose="020B0604020202020204" pitchFamily="34" charset="0"/>
              <a:cs typeface="Arial" panose="020B0604020202020204" pitchFamily="34" charset="0"/>
            </a:endParaRPr>
          </a:p>
          <a:p>
            <a:pPr marL="0" indent="0">
              <a:lnSpc>
                <a:spcPct val="110000"/>
              </a:lnSpc>
              <a:buNone/>
            </a:pPr>
            <a:endParaRPr lang="nl-NL" sz="1800" dirty="0" smtClean="0">
              <a:latin typeface="Arial" panose="020B0604020202020204" pitchFamily="34" charset="0"/>
              <a:cs typeface="Arial" panose="020B0604020202020204" pitchFamily="34" charset="0"/>
            </a:endParaRPr>
          </a:p>
          <a:p>
            <a:pPr marL="2743200" lvl="6" indent="0">
              <a:lnSpc>
                <a:spcPct val="100000"/>
              </a:lnSpc>
              <a:buNone/>
            </a:pPr>
            <a:endParaRPr lang="nl-NL" sz="2200" b="1" dirty="0" smtClean="0">
              <a:latin typeface="Arial" panose="020B0604020202020204" pitchFamily="34" charset="0"/>
              <a:cs typeface="Arial" panose="020B0604020202020204" pitchFamily="34" charset="0"/>
            </a:endParaRPr>
          </a:p>
        </p:txBody>
      </p:sp>
      <p:pic>
        <p:nvPicPr>
          <p:cNvPr id="7" name="Afbeelding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8" name="Afbeelding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spTree>
    <p:extLst>
      <p:ext uri="{BB962C8B-B14F-4D97-AF65-F5344CB8AC3E}">
        <p14:creationId xmlns:p14="http://schemas.microsoft.com/office/powerpoint/2010/main" val="551401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4699" y="3098800"/>
            <a:ext cx="9967390" cy="3759200"/>
          </a:xfrm>
          <a:prstGeom prst="rect">
            <a:avLst/>
          </a:prstGeom>
        </p:spPr>
      </p:pic>
      <p:sp>
        <p:nvSpPr>
          <p:cNvPr id="2" name="Titel 1"/>
          <p:cNvSpPr>
            <a:spLocks noGrp="1"/>
          </p:cNvSpPr>
          <p:nvPr>
            <p:ph type="title"/>
          </p:nvPr>
        </p:nvSpPr>
        <p:spPr>
          <a:xfrm>
            <a:off x="838200" y="365129"/>
            <a:ext cx="10515600" cy="813431"/>
          </a:xfrm>
        </p:spPr>
        <p:txBody>
          <a:bodyPr/>
          <a:lstStyle/>
          <a:p>
            <a:r>
              <a:rPr lang="nl-NL" sz="4000" dirty="0" smtClean="0">
                <a:solidFill>
                  <a:srgbClr val="30479C"/>
                </a:solidFill>
                <a:latin typeface="Ubuntu"/>
              </a:rPr>
              <a:t>Inleiding</a:t>
            </a:r>
            <a:endParaRPr lang="nl-NL" dirty="0">
              <a:solidFill>
                <a:srgbClr val="30479C"/>
              </a:solidFill>
              <a:latin typeface="Ubuntu"/>
            </a:endParaRPr>
          </a:p>
        </p:txBody>
      </p:sp>
      <p:sp>
        <p:nvSpPr>
          <p:cNvPr id="3" name="Tijdelijke aanduiding voor inhoud 2"/>
          <p:cNvSpPr>
            <a:spLocks noGrp="1"/>
          </p:cNvSpPr>
          <p:nvPr>
            <p:ph idx="1"/>
          </p:nvPr>
        </p:nvSpPr>
        <p:spPr>
          <a:xfrm>
            <a:off x="462280" y="1246505"/>
            <a:ext cx="5664200" cy="2787015"/>
          </a:xfrm>
        </p:spPr>
        <p:txBody>
          <a:bodyPr/>
          <a:lstStyle/>
          <a:p>
            <a:r>
              <a:rPr lang="nl-NL" sz="2400" dirty="0" smtClean="0">
                <a:latin typeface="Arial" panose="020B0604020202020204" pitchFamily="34" charset="0"/>
                <a:cs typeface="Arial" panose="020B0604020202020204" pitchFamily="34" charset="0"/>
              </a:rPr>
              <a:t>Aanbesteding 2022</a:t>
            </a:r>
          </a:p>
          <a:p>
            <a:r>
              <a:rPr lang="nl-NL" sz="2400" dirty="0" smtClean="0">
                <a:latin typeface="Arial" panose="020B0604020202020204" pitchFamily="34" charset="0"/>
                <a:cs typeface="Arial" panose="020B0604020202020204" pitchFamily="34" charset="0"/>
              </a:rPr>
              <a:t>Binnen maatwerk drie categorieën: </a:t>
            </a:r>
          </a:p>
          <a:p>
            <a:pPr marL="914400" lvl="1" indent="-457200">
              <a:buFont typeface="+mj-lt"/>
              <a:buAutoNum type="arabicPeriod"/>
            </a:pPr>
            <a:r>
              <a:rPr lang="nl-NL" sz="2000" dirty="0" smtClean="0">
                <a:latin typeface="Arial" panose="020B0604020202020204" pitchFamily="34" charset="0"/>
                <a:cs typeface="Arial" panose="020B0604020202020204" pitchFamily="34" charset="0"/>
              </a:rPr>
              <a:t>Care </a:t>
            </a:r>
          </a:p>
          <a:p>
            <a:pPr marL="914400" lvl="1" indent="-457200">
              <a:buFont typeface="+mj-lt"/>
              <a:buAutoNum type="arabicPeriod"/>
            </a:pPr>
            <a:r>
              <a:rPr lang="nl-NL" sz="2000" dirty="0" smtClean="0">
                <a:latin typeface="Arial" panose="020B0604020202020204" pitchFamily="34" charset="0"/>
                <a:cs typeface="Arial" panose="020B0604020202020204" pitchFamily="34" charset="0"/>
              </a:rPr>
              <a:t>Cure</a:t>
            </a:r>
          </a:p>
          <a:p>
            <a:pPr marL="914400" lvl="1" indent="-457200">
              <a:buFont typeface="+mj-lt"/>
              <a:buAutoNum type="arabicPeriod"/>
            </a:pPr>
            <a:r>
              <a:rPr lang="nl-NL" sz="2000" dirty="0" smtClean="0">
                <a:latin typeface="Arial" panose="020B0604020202020204" pitchFamily="34" charset="0"/>
                <a:cs typeface="Arial" panose="020B0604020202020204" pitchFamily="34" charset="0"/>
              </a:rPr>
              <a:t>24 uurs </a:t>
            </a:r>
            <a:r>
              <a:rPr lang="nl-NL" dirty="0" smtClean="0">
                <a:latin typeface="Arial" panose="020B0604020202020204" pitchFamily="34" charset="0"/>
                <a:cs typeface="Arial" panose="020B0604020202020204" pitchFamily="34" charset="0"/>
              </a:rPr>
              <a:t>zorg</a:t>
            </a:r>
            <a:endParaRPr lang="nl-NL" dirty="0">
              <a:latin typeface="Arial" panose="020B0604020202020204" pitchFamily="34" charset="0"/>
              <a:cs typeface="Arial" panose="020B0604020202020204" pitchFamily="34" charset="0"/>
            </a:endParaRPr>
          </a:p>
        </p:txBody>
      </p:sp>
      <p:sp>
        <p:nvSpPr>
          <p:cNvPr id="5" name="Ovaal 4"/>
          <p:cNvSpPr/>
          <p:nvPr/>
        </p:nvSpPr>
        <p:spPr>
          <a:xfrm>
            <a:off x="5164520" y="2529840"/>
            <a:ext cx="3126040" cy="3383280"/>
          </a:xfrm>
          <a:prstGeom prst="ellipse">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NL" sz="1800" b="0" i="0" u="none" strike="noStrike" kern="0" cap="none" spc="0" normalizeH="0" baseline="0" noProof="0" smtClean="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36819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1727" y="1560596"/>
            <a:ext cx="10515600" cy="4450460"/>
          </a:xfrm>
        </p:spPr>
        <p:txBody>
          <a:bodyPr>
            <a:normAutofit lnSpcReduction="10000"/>
          </a:bodyPr>
          <a:lstStyle/>
          <a:p>
            <a:pPr marL="0" lvl="0" indent="0">
              <a:lnSpc>
                <a:spcPct val="150000"/>
              </a:lnSpc>
              <a:buNone/>
            </a:pPr>
            <a:r>
              <a:rPr lang="nl-NL" sz="2400" b="1" i="1" dirty="0">
                <a:solidFill>
                  <a:srgbClr val="30479C"/>
                </a:solidFill>
                <a:latin typeface="Arial" panose="020B0604020202020204" pitchFamily="34" charset="0"/>
                <a:cs typeface="Arial" panose="020B0604020202020204" pitchFamily="34" charset="0"/>
              </a:rPr>
              <a:t>Een nieuwe koers, omdat we als gemeenten anticiperen op:</a:t>
            </a:r>
          </a:p>
          <a:p>
            <a:pPr>
              <a:lnSpc>
                <a:spcPct val="150000"/>
              </a:lnSpc>
            </a:pPr>
            <a:r>
              <a:rPr lang="nl-NL" sz="2400" dirty="0">
                <a:latin typeface="Arial" panose="020B0604020202020204" pitchFamily="34" charset="0"/>
                <a:cs typeface="Arial" panose="020B0604020202020204" pitchFamily="34" charset="0"/>
              </a:rPr>
              <a:t>landelijke ontwikkelingen, zoals resultaatgericht werken, reële prijzen, abonnementstarief etc.</a:t>
            </a:r>
          </a:p>
          <a:p>
            <a:pPr>
              <a:lnSpc>
                <a:spcPct val="150000"/>
              </a:lnSpc>
            </a:pPr>
            <a:r>
              <a:rPr lang="nl-NL" sz="2400" dirty="0">
                <a:latin typeface="Arial" panose="020B0604020202020204" pitchFamily="34" charset="0"/>
                <a:cs typeface="Arial" panose="020B0604020202020204" pitchFamily="34" charset="0"/>
              </a:rPr>
              <a:t>de toenemende zorgvraag in het sociaal domein</a:t>
            </a:r>
          </a:p>
          <a:p>
            <a:pPr>
              <a:lnSpc>
                <a:spcPct val="150000"/>
              </a:lnSpc>
            </a:pPr>
            <a:r>
              <a:rPr lang="nl-NL" sz="2400" dirty="0">
                <a:latin typeface="Arial" panose="020B0604020202020204" pitchFamily="34" charset="0"/>
                <a:cs typeface="Arial" panose="020B0604020202020204" pitchFamily="34" charset="0"/>
              </a:rPr>
              <a:t>het feit dat het zorgbudget ontoereikend is wanneer deze trends zich ongewijzigd doorzetten</a:t>
            </a:r>
          </a:p>
          <a:p>
            <a:pPr marL="0" indent="0">
              <a:lnSpc>
                <a:spcPct val="150000"/>
              </a:lnSpc>
              <a:buNone/>
            </a:pPr>
            <a:r>
              <a:rPr lang="nl-NL" dirty="0" smtClean="0">
                <a:latin typeface="Arial" panose="020B0604020202020204" pitchFamily="34" charset="0"/>
                <a:cs typeface="Arial" panose="020B0604020202020204" pitchFamily="34" charset="0"/>
              </a:rPr>
              <a:t> </a:t>
            </a:r>
            <a:endParaRPr lang="nl-NL" dirty="0">
              <a:latin typeface="Arial" panose="020B0604020202020204" pitchFamily="34" charset="0"/>
              <a:cs typeface="Arial" panose="020B0604020202020204" pitchFamily="34" charset="0"/>
            </a:endParaRPr>
          </a:p>
        </p:txBody>
      </p:sp>
      <p:sp>
        <p:nvSpPr>
          <p:cNvPr id="9" name="Titel 1"/>
          <p:cNvSpPr txBox="1">
            <a:spLocks/>
          </p:cNvSpPr>
          <p:nvPr/>
        </p:nvSpPr>
        <p:spPr>
          <a:xfrm>
            <a:off x="461727" y="188503"/>
            <a:ext cx="7775852" cy="9405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dirty="0" smtClean="0">
                <a:solidFill>
                  <a:srgbClr val="30479C"/>
                </a:solidFill>
                <a:latin typeface="Ubuntu" panose="020B0504030602030204" pitchFamily="34" charset="0"/>
                <a:cs typeface="Arial" panose="020B0604020202020204" pitchFamily="34" charset="0"/>
              </a:rPr>
              <a:t>Een nieuwe koers – Waarom?</a:t>
            </a:r>
            <a:endParaRPr lang="nl-NL" sz="4000" dirty="0">
              <a:solidFill>
                <a:srgbClr val="30479C"/>
              </a:solidFill>
              <a:latin typeface="Ubuntu" panose="020B0504030602030204" pitchFamily="34" charset="0"/>
              <a:cs typeface="Arial" panose="020B0604020202020204" pitchFamily="34" charset="0"/>
            </a:endParaRPr>
          </a:p>
        </p:txBody>
      </p:sp>
      <p:pic>
        <p:nvPicPr>
          <p:cNvPr id="12" name="Afbeelding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13" name="Afbeelding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spTree>
    <p:extLst>
      <p:ext uri="{BB962C8B-B14F-4D97-AF65-F5344CB8AC3E}">
        <p14:creationId xmlns:p14="http://schemas.microsoft.com/office/powerpoint/2010/main" val="3928114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1727" y="1573656"/>
            <a:ext cx="10515600" cy="5111957"/>
          </a:xfrm>
        </p:spPr>
        <p:txBody>
          <a:bodyPr>
            <a:normAutofit/>
          </a:bodyPr>
          <a:lstStyle/>
          <a:p>
            <a:pPr marL="0" indent="0">
              <a:lnSpc>
                <a:spcPct val="150000"/>
              </a:lnSpc>
              <a:buNone/>
            </a:pPr>
            <a:r>
              <a:rPr lang="nl-NL" sz="2200" b="1" i="1" dirty="0" smtClean="0">
                <a:solidFill>
                  <a:srgbClr val="30479C"/>
                </a:solidFill>
                <a:latin typeface="Arial" panose="020B0604020202020204" pitchFamily="34" charset="0"/>
                <a:cs typeface="Arial" panose="020B0604020202020204" pitchFamily="34" charset="0"/>
              </a:rPr>
              <a:t>Hoe </a:t>
            </a:r>
            <a:r>
              <a:rPr lang="nl-NL" sz="2200" b="1" i="1" dirty="0">
                <a:solidFill>
                  <a:srgbClr val="30479C"/>
                </a:solidFill>
                <a:latin typeface="Arial" panose="020B0604020202020204" pitchFamily="34" charset="0"/>
                <a:cs typeface="Arial" panose="020B0604020202020204" pitchFamily="34" charset="0"/>
              </a:rPr>
              <a:t>zorgen we voor een toekomstbestendig sociaal domein? </a:t>
            </a:r>
            <a:endParaRPr lang="en-US" altLang="nl-NL" sz="2200" b="1" i="1" dirty="0">
              <a:solidFill>
                <a:srgbClr val="30479C"/>
              </a:solidFill>
              <a:latin typeface="Arial" panose="020B0604020202020204" pitchFamily="34" charset="0"/>
              <a:cs typeface="Arial" panose="020B0604020202020204" pitchFamily="34" charset="0"/>
            </a:endParaRPr>
          </a:p>
          <a:p>
            <a:pPr marL="0" lvl="0" indent="0">
              <a:lnSpc>
                <a:spcPct val="150000"/>
              </a:lnSpc>
              <a:buNone/>
            </a:pPr>
            <a:endParaRPr lang="nl-NL" sz="2200" b="1" i="1" dirty="0" smtClean="0">
              <a:solidFill>
                <a:srgbClr val="30479C"/>
              </a:solidFill>
              <a:latin typeface="Arial" panose="020B0604020202020204" pitchFamily="34" charset="0"/>
              <a:cs typeface="Arial" panose="020B0604020202020204" pitchFamily="34" charset="0"/>
            </a:endParaRPr>
          </a:p>
          <a:p>
            <a:pPr marL="0" lvl="0" indent="0">
              <a:lnSpc>
                <a:spcPct val="150000"/>
              </a:lnSpc>
              <a:buNone/>
            </a:pPr>
            <a:r>
              <a:rPr lang="nl-NL" sz="2200" b="1" dirty="0" smtClean="0">
                <a:solidFill>
                  <a:srgbClr val="30479C"/>
                </a:solidFill>
                <a:latin typeface="Arial" panose="020B0604020202020204" pitchFamily="34" charset="0"/>
                <a:cs typeface="Arial" panose="020B0604020202020204" pitchFamily="34" charset="0"/>
              </a:rPr>
              <a:t>Opdracht</a:t>
            </a:r>
            <a:r>
              <a:rPr lang="nl-NL" sz="2200" b="1" dirty="0">
                <a:solidFill>
                  <a:srgbClr val="30479C"/>
                </a:solidFill>
                <a:latin typeface="Arial" panose="020B0604020202020204" pitchFamily="34" charset="0"/>
                <a:cs typeface="Arial" panose="020B0604020202020204" pitchFamily="34" charset="0"/>
              </a:rPr>
              <a:t>: </a:t>
            </a:r>
            <a:r>
              <a:rPr lang="nl-NL" sz="2200" dirty="0">
                <a:latin typeface="Arial" panose="020B0604020202020204" pitchFamily="34" charset="0"/>
                <a:cs typeface="Arial" panose="020B0604020202020204" pitchFamily="34" charset="0"/>
              </a:rPr>
              <a:t>Groei afremmen en uitgaven in het sociaal domein stabiliseren. </a:t>
            </a:r>
          </a:p>
        </p:txBody>
      </p:sp>
      <p:sp>
        <p:nvSpPr>
          <p:cNvPr id="9" name="Titel 1"/>
          <p:cNvSpPr txBox="1">
            <a:spLocks/>
          </p:cNvSpPr>
          <p:nvPr/>
        </p:nvSpPr>
        <p:spPr>
          <a:xfrm>
            <a:off x="461727" y="188503"/>
            <a:ext cx="7775852" cy="9405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dirty="0" smtClean="0">
                <a:solidFill>
                  <a:srgbClr val="30479C"/>
                </a:solidFill>
                <a:latin typeface="Ubuntu" panose="020B0504030602030204" pitchFamily="34" charset="0"/>
                <a:cs typeface="Arial" panose="020B0604020202020204" pitchFamily="34" charset="0"/>
              </a:rPr>
              <a:t>Een nieuwe koers – Waarom?</a:t>
            </a:r>
            <a:endParaRPr lang="nl-NL" sz="4000" dirty="0">
              <a:solidFill>
                <a:srgbClr val="30479C"/>
              </a:solidFill>
              <a:latin typeface="Ubuntu" panose="020B0504030602030204" pitchFamily="34" charset="0"/>
              <a:cs typeface="Arial" panose="020B0604020202020204" pitchFamily="34" charset="0"/>
            </a:endParaRPr>
          </a:p>
        </p:txBody>
      </p:sp>
      <p:pic>
        <p:nvPicPr>
          <p:cNvPr id="12" name="Afbeelding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13" name="Afbeelding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pic>
        <p:nvPicPr>
          <p:cNvPr id="4" name="Afbeelding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9653" y="3957637"/>
            <a:ext cx="2143125" cy="2143125"/>
          </a:xfrm>
          <a:prstGeom prst="rect">
            <a:avLst/>
          </a:prstGeom>
        </p:spPr>
      </p:pic>
    </p:spTree>
    <p:extLst>
      <p:ext uri="{BB962C8B-B14F-4D97-AF65-F5344CB8AC3E}">
        <p14:creationId xmlns:p14="http://schemas.microsoft.com/office/powerpoint/2010/main" val="26052986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1727" y="1129004"/>
            <a:ext cx="11730273" cy="5462296"/>
          </a:xfrm>
        </p:spPr>
        <p:txBody>
          <a:bodyPr>
            <a:normAutofit/>
          </a:bodyPr>
          <a:lstStyle/>
          <a:p>
            <a:pPr marL="0" lvl="0" indent="0">
              <a:lnSpc>
                <a:spcPct val="150000"/>
              </a:lnSpc>
              <a:buNone/>
            </a:pPr>
            <a:r>
              <a:rPr lang="nl-NL" sz="2400" b="1" i="1" dirty="0">
                <a:solidFill>
                  <a:srgbClr val="30479C"/>
                </a:solidFill>
                <a:latin typeface="Arial" panose="020B0604020202020204" pitchFamily="34" charset="0"/>
                <a:cs typeface="Arial" panose="020B0604020202020204" pitchFamily="34" charset="0"/>
              </a:rPr>
              <a:t>W</a:t>
            </a:r>
            <a:r>
              <a:rPr lang="nl-NL" sz="2400" b="1" i="1" dirty="0" smtClean="0">
                <a:solidFill>
                  <a:srgbClr val="30479C"/>
                </a:solidFill>
                <a:latin typeface="Arial" panose="020B0604020202020204" pitchFamily="34" charset="0"/>
                <a:cs typeface="Arial" panose="020B0604020202020204" pitchFamily="34" charset="0"/>
              </a:rPr>
              <a:t>at betekent dat voor u als aanbieder?</a:t>
            </a:r>
          </a:p>
          <a:p>
            <a:pPr lvl="0">
              <a:lnSpc>
                <a:spcPct val="150000"/>
              </a:lnSpc>
              <a:buFont typeface="Wingdings" panose="05000000000000000000" pitchFamily="2" charset="2"/>
              <a:buChar char="Ø"/>
            </a:pPr>
            <a:r>
              <a:rPr lang="nl-NL" altLang="nl-NL" sz="2200" dirty="0" smtClean="0">
                <a:latin typeface="Arial" panose="020B0604020202020204" pitchFamily="34" charset="0"/>
                <a:cs typeface="Arial" panose="020B0604020202020204" pitchFamily="34" charset="0"/>
              </a:rPr>
              <a:t> We creëren een overzichtelijk zorglandschap </a:t>
            </a:r>
          </a:p>
          <a:p>
            <a:pPr>
              <a:lnSpc>
                <a:spcPct val="150000"/>
              </a:lnSpc>
            </a:pPr>
            <a:r>
              <a:rPr lang="nl-NL" altLang="nl-NL" sz="2200" dirty="0" smtClean="0">
                <a:latin typeface="Arial" panose="020B0604020202020204" pitchFamily="34" charset="0"/>
                <a:cs typeface="Arial" panose="020B0604020202020204" pitchFamily="34" charset="0"/>
              </a:rPr>
              <a:t>werken toe naar minder aanbieders voor meer focus, kwaliteit en doorontwikkeling</a:t>
            </a:r>
          </a:p>
          <a:p>
            <a:pPr>
              <a:lnSpc>
                <a:spcPct val="150000"/>
              </a:lnSpc>
            </a:pPr>
            <a:r>
              <a:rPr lang="nl-NL" altLang="nl-NL" sz="2200" dirty="0" smtClean="0">
                <a:latin typeface="Arial" panose="020B0604020202020204" pitchFamily="34" charset="0"/>
                <a:cs typeface="Arial" panose="020B0604020202020204" pitchFamily="34" charset="0"/>
              </a:rPr>
              <a:t>intensievere samenwerking met minder partners</a:t>
            </a:r>
          </a:p>
          <a:p>
            <a:pPr>
              <a:lnSpc>
                <a:spcPct val="150000"/>
              </a:lnSpc>
            </a:pPr>
            <a:r>
              <a:rPr lang="nl-NL" altLang="nl-NL" sz="2200" dirty="0" smtClean="0">
                <a:latin typeface="Arial" panose="020B0604020202020204" pitchFamily="34" charset="0"/>
                <a:cs typeface="Arial" panose="020B0604020202020204" pitchFamily="34" charset="0"/>
              </a:rPr>
              <a:t>gemeentelijke toegang tot ondersteuning is overzichtelijk ingericht en bekend bij inwoners en zorgaanbieders</a:t>
            </a:r>
          </a:p>
          <a:p>
            <a:pPr>
              <a:lnSpc>
                <a:spcPct val="150000"/>
              </a:lnSpc>
            </a:pPr>
            <a:r>
              <a:rPr lang="nl-NL" altLang="nl-NL" sz="2200" dirty="0" smtClean="0">
                <a:latin typeface="Arial" panose="020B0604020202020204" pitchFamily="34" charset="0"/>
                <a:cs typeface="Arial" panose="020B0604020202020204" pitchFamily="34" charset="0"/>
              </a:rPr>
              <a:t>Bekendheid voorliggende oplossingen, ook bij zorgaanbieders</a:t>
            </a:r>
          </a:p>
          <a:p>
            <a:pPr>
              <a:lnSpc>
                <a:spcPct val="150000"/>
              </a:lnSpc>
            </a:pPr>
            <a:r>
              <a:rPr lang="nl-NL" altLang="nl-NL" sz="2200" dirty="0" smtClean="0">
                <a:latin typeface="Arial" panose="020B0604020202020204" pitchFamily="34" charset="0"/>
                <a:cs typeface="Arial" panose="020B0604020202020204" pitchFamily="34" charset="0"/>
              </a:rPr>
              <a:t>Solide algemene voorzieningen met mogelijkheid op- en afschalen van en naar maatwerk</a:t>
            </a:r>
          </a:p>
          <a:p>
            <a:pPr>
              <a:lnSpc>
                <a:spcPct val="150000"/>
              </a:lnSpc>
            </a:pPr>
            <a:endParaRPr lang="nl-NL" dirty="0">
              <a:latin typeface="Arial" panose="020B0604020202020204" pitchFamily="34" charset="0"/>
              <a:cs typeface="Arial" panose="020B0604020202020204" pitchFamily="34" charset="0"/>
            </a:endParaRPr>
          </a:p>
        </p:txBody>
      </p:sp>
      <p:sp>
        <p:nvSpPr>
          <p:cNvPr id="9" name="Titel 1"/>
          <p:cNvSpPr txBox="1">
            <a:spLocks/>
          </p:cNvSpPr>
          <p:nvPr/>
        </p:nvSpPr>
        <p:spPr>
          <a:xfrm>
            <a:off x="461727" y="188503"/>
            <a:ext cx="7775852" cy="9405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dirty="0" smtClean="0">
                <a:solidFill>
                  <a:srgbClr val="30479C"/>
                </a:solidFill>
                <a:latin typeface="Ubuntu" panose="020B0504030602030204" pitchFamily="34" charset="0"/>
                <a:cs typeface="Arial" panose="020B0604020202020204" pitchFamily="34" charset="0"/>
              </a:rPr>
              <a:t>Nieuwe koers – Wat betekent dit</a:t>
            </a:r>
            <a:endParaRPr lang="nl-NL" sz="4000" dirty="0">
              <a:solidFill>
                <a:srgbClr val="30479C"/>
              </a:solidFill>
              <a:latin typeface="Ubuntu" panose="020B0504030602030204" pitchFamily="34" charset="0"/>
              <a:cs typeface="Arial" panose="020B0604020202020204" pitchFamily="34" charset="0"/>
            </a:endParaRPr>
          </a:p>
        </p:txBody>
      </p:sp>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10" name="Afbeelding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spTree>
    <p:extLst>
      <p:ext uri="{BB962C8B-B14F-4D97-AF65-F5344CB8AC3E}">
        <p14:creationId xmlns:p14="http://schemas.microsoft.com/office/powerpoint/2010/main" val="13065705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461727" y="1129004"/>
            <a:ext cx="11730273" cy="5462296"/>
          </a:xfrm>
        </p:spPr>
        <p:txBody>
          <a:bodyPr>
            <a:normAutofit fontScale="70000" lnSpcReduction="20000"/>
          </a:bodyPr>
          <a:lstStyle/>
          <a:p>
            <a:pPr marL="0" lvl="0" indent="0">
              <a:lnSpc>
                <a:spcPct val="150000"/>
              </a:lnSpc>
              <a:buNone/>
            </a:pPr>
            <a:r>
              <a:rPr lang="nl-NL" sz="3400" b="1" i="1" dirty="0">
                <a:solidFill>
                  <a:srgbClr val="30479C"/>
                </a:solidFill>
                <a:latin typeface="Arial" panose="020B0604020202020204" pitchFamily="34" charset="0"/>
                <a:cs typeface="Arial" panose="020B0604020202020204" pitchFamily="34" charset="0"/>
              </a:rPr>
              <a:t>W</a:t>
            </a:r>
            <a:r>
              <a:rPr lang="nl-NL" sz="3400" b="1" i="1" dirty="0" smtClean="0">
                <a:solidFill>
                  <a:srgbClr val="30479C"/>
                </a:solidFill>
                <a:latin typeface="Arial" panose="020B0604020202020204" pitchFamily="34" charset="0"/>
                <a:cs typeface="Arial" panose="020B0604020202020204" pitchFamily="34" charset="0"/>
              </a:rPr>
              <a:t>at betekent dat voor u als aanbieder?</a:t>
            </a:r>
          </a:p>
          <a:p>
            <a:pPr lvl="1">
              <a:lnSpc>
                <a:spcPct val="150000"/>
              </a:lnSpc>
              <a:buFont typeface="Wingdings" panose="05000000000000000000" pitchFamily="2" charset="2"/>
              <a:buChar char="Ø"/>
            </a:pPr>
            <a:r>
              <a:rPr lang="nl-NL" altLang="nl-NL" sz="3100" dirty="0" smtClean="0">
                <a:latin typeface="Arial" panose="020B0604020202020204" pitchFamily="34" charset="0"/>
                <a:cs typeface="Arial" panose="020B0604020202020204" pitchFamily="34" charset="0"/>
              </a:rPr>
              <a:t> Als gemeenten nemen we meer regie</a:t>
            </a:r>
          </a:p>
          <a:p>
            <a:pPr lvl="2">
              <a:lnSpc>
                <a:spcPct val="150000"/>
              </a:lnSpc>
            </a:pPr>
            <a:r>
              <a:rPr lang="nl-NL" altLang="nl-NL" sz="3100" dirty="0" smtClean="0">
                <a:latin typeface="Arial" panose="020B0604020202020204" pitchFamily="34" charset="0"/>
                <a:cs typeface="Arial" panose="020B0604020202020204" pitchFamily="34" charset="0"/>
              </a:rPr>
              <a:t>We gaan scherper indiceren (versoberen en meer monitoren)</a:t>
            </a:r>
            <a:endParaRPr lang="nl-NL" altLang="nl-NL" sz="2200" dirty="0" smtClean="0">
              <a:latin typeface="Arial" panose="020B0604020202020204" pitchFamily="34" charset="0"/>
              <a:cs typeface="Arial" panose="020B0604020202020204" pitchFamily="34" charset="0"/>
            </a:endParaRPr>
          </a:p>
          <a:p>
            <a:pPr lvl="1">
              <a:lnSpc>
                <a:spcPct val="150000"/>
              </a:lnSpc>
              <a:buFont typeface="Wingdings" panose="05000000000000000000" pitchFamily="2" charset="2"/>
              <a:buChar char="Ø"/>
            </a:pPr>
            <a:r>
              <a:rPr lang="nl-NL" altLang="nl-NL" sz="3100" dirty="0" smtClean="0">
                <a:latin typeface="Arial" panose="020B0604020202020204" pitchFamily="34" charset="0"/>
                <a:cs typeface="Arial" panose="020B0604020202020204" pitchFamily="34" charset="0"/>
              </a:rPr>
              <a:t> Het vergroten van eigen verantwoordelijkheid</a:t>
            </a:r>
          </a:p>
          <a:p>
            <a:pPr lvl="2">
              <a:lnSpc>
                <a:spcPct val="150000"/>
              </a:lnSpc>
            </a:pPr>
            <a:r>
              <a:rPr lang="nl-NL" altLang="nl-NL" sz="3100" dirty="0" smtClean="0">
                <a:latin typeface="Arial" panose="020B0604020202020204" pitchFamily="34" charset="0"/>
                <a:cs typeface="Arial" panose="020B0604020202020204" pitchFamily="34" charset="0"/>
              </a:rPr>
              <a:t>We vergoeden alleen ondersteuning waarvoor de gemeenten verantwoordelijk zijn</a:t>
            </a:r>
            <a:endParaRPr lang="nl-NL" altLang="nl-NL" sz="2200" dirty="0" smtClean="0">
              <a:latin typeface="Arial" panose="020B0604020202020204" pitchFamily="34" charset="0"/>
              <a:cs typeface="Arial" panose="020B0604020202020204" pitchFamily="34" charset="0"/>
            </a:endParaRPr>
          </a:p>
          <a:p>
            <a:pPr lvl="1">
              <a:lnSpc>
                <a:spcPct val="150000"/>
              </a:lnSpc>
              <a:buFont typeface="Wingdings" panose="05000000000000000000" pitchFamily="2" charset="2"/>
              <a:buChar char="Ø"/>
            </a:pPr>
            <a:r>
              <a:rPr lang="nl-NL" altLang="nl-NL" sz="3100" dirty="0" smtClean="0">
                <a:latin typeface="Arial" panose="020B0604020202020204" pitchFamily="34" charset="0"/>
                <a:cs typeface="Arial" panose="020B0604020202020204" pitchFamily="34" charset="0"/>
              </a:rPr>
              <a:t> Resultaatgericht werken</a:t>
            </a:r>
          </a:p>
          <a:p>
            <a:pPr lvl="2">
              <a:lnSpc>
                <a:spcPct val="150000"/>
              </a:lnSpc>
            </a:pPr>
            <a:r>
              <a:rPr lang="nl-NL" altLang="nl-NL" sz="3100" dirty="0" smtClean="0">
                <a:latin typeface="Arial" panose="020B0604020202020204" pitchFamily="34" charset="0"/>
                <a:cs typeface="Arial" panose="020B0604020202020204" pitchFamily="34" charset="0"/>
              </a:rPr>
              <a:t>We stellen duidelijke doelen, monitoren hierop en rekenen hierop af (indien dit past bij de gekozen bekostigingsvariant).</a:t>
            </a:r>
            <a:endParaRPr lang="nl-NL" altLang="nl-NL" sz="2200" dirty="0" smtClean="0">
              <a:latin typeface="Arial" panose="020B0604020202020204" pitchFamily="34" charset="0"/>
              <a:cs typeface="Arial" panose="020B0604020202020204" pitchFamily="34" charset="0"/>
            </a:endParaRPr>
          </a:p>
          <a:p>
            <a:pPr lvl="1">
              <a:lnSpc>
                <a:spcPct val="150000"/>
              </a:lnSpc>
              <a:buFont typeface="Wingdings" panose="05000000000000000000" pitchFamily="2" charset="2"/>
              <a:buChar char="Ø"/>
            </a:pPr>
            <a:r>
              <a:rPr lang="nl-NL" altLang="nl-NL" sz="3100" dirty="0" smtClean="0">
                <a:latin typeface="Arial" panose="020B0604020202020204" pitchFamily="34" charset="0"/>
                <a:cs typeface="Arial" panose="020B0604020202020204" pitchFamily="34" charset="0"/>
              </a:rPr>
              <a:t> Financieel houdbaar stelsel </a:t>
            </a:r>
          </a:p>
          <a:p>
            <a:pPr lvl="2">
              <a:lnSpc>
                <a:spcPct val="150000"/>
              </a:lnSpc>
            </a:pPr>
            <a:r>
              <a:rPr lang="nl-NL" sz="3100" dirty="0" smtClean="0">
                <a:latin typeface="Arial" panose="020B0604020202020204" pitchFamily="34" charset="0"/>
                <a:cs typeface="Arial" panose="020B0604020202020204" pitchFamily="34" charset="0"/>
              </a:rPr>
              <a:t>We zetten in op stabilisatie van de uitgaven in het sociaal domein en gaan uit van gelijkblijvend budget voor de komende jaren. </a:t>
            </a:r>
          </a:p>
          <a:p>
            <a:pPr marL="0" indent="0">
              <a:lnSpc>
                <a:spcPct val="150000"/>
              </a:lnSpc>
              <a:buNone/>
            </a:pPr>
            <a:endParaRPr lang="nl-NL" dirty="0">
              <a:latin typeface="Arial" panose="020B0604020202020204" pitchFamily="34" charset="0"/>
              <a:cs typeface="Arial" panose="020B0604020202020204" pitchFamily="34" charset="0"/>
            </a:endParaRPr>
          </a:p>
        </p:txBody>
      </p:sp>
      <p:sp>
        <p:nvSpPr>
          <p:cNvPr id="9" name="Titel 1"/>
          <p:cNvSpPr txBox="1">
            <a:spLocks/>
          </p:cNvSpPr>
          <p:nvPr/>
        </p:nvSpPr>
        <p:spPr>
          <a:xfrm>
            <a:off x="461727" y="188503"/>
            <a:ext cx="7775852" cy="9405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dirty="0" smtClean="0">
                <a:solidFill>
                  <a:srgbClr val="30479C"/>
                </a:solidFill>
                <a:latin typeface="Ubuntu" panose="020B0504030602030204" pitchFamily="34" charset="0"/>
                <a:cs typeface="Arial" panose="020B0604020202020204" pitchFamily="34" charset="0"/>
              </a:rPr>
              <a:t>Nieuwe koers – Wat betekent dit</a:t>
            </a:r>
            <a:endParaRPr lang="nl-NL" sz="4000" dirty="0">
              <a:solidFill>
                <a:srgbClr val="30479C"/>
              </a:solidFill>
              <a:latin typeface="Ubuntu" panose="020B0504030602030204" pitchFamily="34" charset="0"/>
              <a:cs typeface="Arial" panose="020B0604020202020204" pitchFamily="34" charset="0"/>
            </a:endParaRPr>
          </a:p>
        </p:txBody>
      </p:sp>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10" name="Afbeelding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spTree>
    <p:extLst>
      <p:ext uri="{BB962C8B-B14F-4D97-AF65-F5344CB8AC3E}">
        <p14:creationId xmlns:p14="http://schemas.microsoft.com/office/powerpoint/2010/main" val="20254039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9435" y="188503"/>
            <a:ext cx="1561195" cy="880373"/>
          </a:xfrm>
          <a:prstGeom prst="rect">
            <a:avLst/>
          </a:prstGeom>
        </p:spPr>
      </p:pic>
      <p:pic>
        <p:nvPicPr>
          <p:cNvPr id="7" name="Afbeelding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73012" y="113128"/>
            <a:ext cx="1905000" cy="1209675"/>
          </a:xfrm>
          <a:prstGeom prst="rect">
            <a:avLst/>
          </a:prstGeom>
        </p:spPr>
      </p:pic>
      <p:sp>
        <p:nvSpPr>
          <p:cNvPr id="9" name="Titel 1"/>
          <p:cNvSpPr txBox="1">
            <a:spLocks/>
          </p:cNvSpPr>
          <p:nvPr/>
        </p:nvSpPr>
        <p:spPr>
          <a:xfrm>
            <a:off x="461727" y="382302"/>
            <a:ext cx="7775852" cy="9405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4000" dirty="0" smtClean="0">
                <a:solidFill>
                  <a:srgbClr val="30479C"/>
                </a:solidFill>
                <a:latin typeface="Ubuntu" panose="020B0504030602030204" pitchFamily="34" charset="0"/>
                <a:cs typeface="Arial" panose="020B0604020202020204" pitchFamily="34" charset="0"/>
              </a:rPr>
              <a:t>Nog vragen?</a:t>
            </a:r>
            <a:endParaRPr lang="nl-NL" sz="4000" dirty="0">
              <a:solidFill>
                <a:srgbClr val="30479C"/>
              </a:solidFill>
              <a:latin typeface="Ubuntu" panose="020B0504030602030204" pitchFamily="34" charset="0"/>
              <a:cs typeface="Arial" panose="020B0604020202020204" pitchFamily="34" charset="0"/>
            </a:endParaRPr>
          </a:p>
        </p:txBody>
      </p:sp>
      <p:pic>
        <p:nvPicPr>
          <p:cNvPr id="3" name="Tijdelijke aanduiding voor inhoud 2"/>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3243910" y="1847067"/>
            <a:ext cx="4245962" cy="3205701"/>
          </a:xfrm>
        </p:spPr>
      </p:pic>
    </p:spTree>
    <p:extLst>
      <p:ext uri="{BB962C8B-B14F-4D97-AF65-F5344CB8AC3E}">
        <p14:creationId xmlns:p14="http://schemas.microsoft.com/office/powerpoint/2010/main" val="2204863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a:bodyPr>
          <a:lstStyle/>
          <a:p>
            <a:pPr marL="0" indent="0">
              <a:buNone/>
            </a:pPr>
            <a:r>
              <a:rPr lang="nl-NL" sz="3600" b="1" dirty="0" smtClean="0">
                <a:solidFill>
                  <a:srgbClr val="30479C"/>
                </a:solidFill>
                <a:latin typeface="Ubuntu"/>
              </a:rPr>
              <a:t>Deel II: Inhoudelijk gesprek over diverse thema’s </a:t>
            </a:r>
            <a:endParaRPr lang="nl-NL" sz="3600" b="1" dirty="0">
              <a:solidFill>
                <a:srgbClr val="30479C"/>
              </a:solidFill>
              <a:latin typeface="Ubuntu"/>
            </a:endParaRPr>
          </a:p>
        </p:txBody>
      </p:sp>
    </p:spTree>
    <p:extLst>
      <p:ext uri="{BB962C8B-B14F-4D97-AF65-F5344CB8AC3E}">
        <p14:creationId xmlns:p14="http://schemas.microsoft.com/office/powerpoint/2010/main" val="328171768"/>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1161</Words>
  <Application>Microsoft Office PowerPoint</Application>
  <PresentationFormat>Aangepast</PresentationFormat>
  <Paragraphs>138</Paragraphs>
  <Slides>15</Slides>
  <Notes>12</Notes>
  <HiddenSlides>0</HiddenSlides>
  <MMClips>0</MMClips>
  <ScaleCrop>false</ScaleCrop>
  <HeadingPairs>
    <vt:vector size="4" baseType="variant">
      <vt:variant>
        <vt:lpstr>Thema</vt:lpstr>
      </vt:variant>
      <vt:variant>
        <vt:i4>2</vt:i4>
      </vt:variant>
      <vt:variant>
        <vt:lpstr>Diatitels</vt:lpstr>
      </vt:variant>
      <vt:variant>
        <vt:i4>15</vt:i4>
      </vt:variant>
    </vt:vector>
  </HeadingPairs>
  <TitlesOfParts>
    <vt:vector size="17" baseType="lpstr">
      <vt:lpstr>Kantoorthema</vt:lpstr>
      <vt:lpstr>2_Kantoorthema</vt:lpstr>
      <vt:lpstr>PowerPoint-presentatie</vt:lpstr>
      <vt:lpstr>Programma</vt:lpstr>
      <vt:lpstr>Inleiding</vt:lpstr>
      <vt:lpstr>PowerPoint-presentatie</vt:lpstr>
      <vt:lpstr>PowerPoint-presentatie</vt:lpstr>
      <vt:lpstr>PowerPoint-presentatie</vt:lpstr>
      <vt:lpstr>PowerPoint-presentatie</vt:lpstr>
      <vt:lpstr>PowerPoint-presentatie</vt:lpstr>
      <vt:lpstr>PowerPoint-presentatie</vt:lpstr>
      <vt:lpstr>Zorgvolumes binnen gemeentebudgetten</vt:lpstr>
      <vt:lpstr>Pauze</vt:lpstr>
      <vt:lpstr>Verschillende vormen zorg binnen een ggz-traject</vt:lpstr>
      <vt:lpstr>Diagnostiek binnen ggz</vt:lpstr>
      <vt:lpstr>Afsluiting</vt:lpstr>
      <vt:lpstr>PowerPoint-presentatie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Marktconsultatie Jeugd</dc:title>
  <dc:creator>Os, Sarah van</dc:creator>
  <cp:lastModifiedBy>Pol, Tineke van der</cp:lastModifiedBy>
  <cp:revision>143</cp:revision>
  <dcterms:created xsi:type="dcterms:W3CDTF">2020-10-20T12:39:35Z</dcterms:created>
  <dcterms:modified xsi:type="dcterms:W3CDTF">2021-02-11T13:07:40Z</dcterms:modified>
</cp:coreProperties>
</file>